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52"/>
  </p:notesMasterIdLst>
  <p:sldIdLst>
    <p:sldId id="260" r:id="rId2"/>
    <p:sldId id="264" r:id="rId3"/>
    <p:sldId id="265" r:id="rId4"/>
    <p:sldId id="266" r:id="rId5"/>
    <p:sldId id="267" r:id="rId6"/>
    <p:sldId id="336" r:id="rId7"/>
    <p:sldId id="337" r:id="rId8"/>
    <p:sldId id="338" r:id="rId9"/>
    <p:sldId id="339" r:id="rId10"/>
    <p:sldId id="340" r:id="rId11"/>
    <p:sldId id="341" r:id="rId12"/>
    <p:sldId id="342" r:id="rId13"/>
    <p:sldId id="343" r:id="rId14"/>
    <p:sldId id="344" r:id="rId15"/>
    <p:sldId id="346" r:id="rId16"/>
    <p:sldId id="347" r:id="rId17"/>
    <p:sldId id="348" r:id="rId18"/>
    <p:sldId id="349" r:id="rId19"/>
    <p:sldId id="350" r:id="rId20"/>
    <p:sldId id="351" r:id="rId21"/>
    <p:sldId id="377" r:id="rId22"/>
    <p:sldId id="378" r:id="rId23"/>
    <p:sldId id="352" r:id="rId24"/>
    <p:sldId id="353" r:id="rId25"/>
    <p:sldId id="354" r:id="rId26"/>
    <p:sldId id="355" r:id="rId27"/>
    <p:sldId id="356" r:id="rId28"/>
    <p:sldId id="357" r:id="rId29"/>
    <p:sldId id="358" r:id="rId30"/>
    <p:sldId id="359" r:id="rId31"/>
    <p:sldId id="360" r:id="rId32"/>
    <p:sldId id="361" r:id="rId33"/>
    <p:sldId id="362" r:id="rId34"/>
    <p:sldId id="379" r:id="rId35"/>
    <p:sldId id="380"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8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2CD8423E-0CCD-48E0-A715-3EC094151D76}">
          <p14:sldIdLst>
            <p14:sldId id="260"/>
          </p14:sldIdLst>
        </p14:section>
        <p14:section name="Introduction" id="{DEED0A68-EF9C-4733-ADAA-766A859E58BB}">
          <p14:sldIdLst>
            <p14:sldId id="264"/>
            <p14:sldId id="265"/>
            <p14:sldId id="266"/>
          </p14:sldIdLst>
        </p14:section>
        <p14:section name="Section 1" id="{1F767E79-2A4A-4837-8114-C2475E36F49A}">
          <p14:sldIdLst>
            <p14:sldId id="267"/>
            <p14:sldId id="336"/>
            <p14:sldId id="337"/>
            <p14:sldId id="338"/>
            <p14:sldId id="339"/>
            <p14:sldId id="340"/>
            <p14:sldId id="341"/>
            <p14:sldId id="342"/>
            <p14:sldId id="343"/>
            <p14:sldId id="344"/>
          </p14:sldIdLst>
        </p14:section>
        <p14:section name="Section 2" id="{E1F705E1-42CB-4473-AB41-62ED9A13F8E1}">
          <p14:sldIdLst>
            <p14:sldId id="346"/>
            <p14:sldId id="347"/>
            <p14:sldId id="348"/>
            <p14:sldId id="349"/>
            <p14:sldId id="350"/>
            <p14:sldId id="351"/>
            <p14:sldId id="377"/>
            <p14:sldId id="378"/>
          </p14:sldIdLst>
        </p14:section>
        <p14:section name="Section 3" id="{6D691E9D-4CA8-400B-938D-24BD61081A9F}">
          <p14:sldIdLst>
            <p14:sldId id="352"/>
            <p14:sldId id="353"/>
            <p14:sldId id="354"/>
            <p14:sldId id="355"/>
            <p14:sldId id="356"/>
            <p14:sldId id="357"/>
            <p14:sldId id="358"/>
            <p14:sldId id="359"/>
            <p14:sldId id="360"/>
            <p14:sldId id="361"/>
            <p14:sldId id="362"/>
            <p14:sldId id="379"/>
            <p14:sldId id="380"/>
          </p14:sldIdLst>
        </p14:section>
        <p14:section name="Section 4" id="{D3C7888B-FA46-4AC6-BBD4-B61C20276A53}">
          <p14:sldIdLst>
            <p14:sldId id="363"/>
            <p14:sldId id="364"/>
            <p14:sldId id="365"/>
            <p14:sldId id="366"/>
            <p14:sldId id="367"/>
            <p14:sldId id="368"/>
            <p14:sldId id="369"/>
            <p14:sldId id="370"/>
          </p14:sldIdLst>
        </p14:section>
        <p14:section name="Section 5" id="{B9B1D7AD-7CFA-4836-A3B4-C645489F4CEB}">
          <p14:sldIdLst>
            <p14:sldId id="371"/>
            <p14:sldId id="372"/>
            <p14:sldId id="373"/>
            <p14:sldId id="374"/>
            <p14:sldId id="375"/>
            <p14:sldId id="376"/>
            <p14:sldId id="3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2"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499" autoAdjust="0"/>
  </p:normalViewPr>
  <p:slideViewPr>
    <p:cSldViewPr snapToGrid="0">
      <p:cViewPr varScale="1">
        <p:scale>
          <a:sx n="65" d="100"/>
          <a:sy n="65" d="100"/>
        </p:scale>
        <p:origin x="1518" y="66"/>
      </p:cViewPr>
      <p:guideLst/>
    </p:cSldViewPr>
  </p:slideViewPr>
  <p:notesTextViewPr>
    <p:cViewPr>
      <p:scale>
        <a:sx n="100" d="100"/>
        <a:sy n="100" d="100"/>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2000" b="1" dirty="0" err="1" smtClean="0"/>
            <a:t>Ընկերությունը</a:t>
          </a:r>
          <a:r>
            <a:rPr lang="en-US" sz="2000" b="1" dirty="0" smtClean="0"/>
            <a:t> </a:t>
          </a:r>
          <a:r>
            <a:rPr lang="en-US" sz="2000" b="1" dirty="0" err="1" smtClean="0"/>
            <a:t>տվյալներ</a:t>
          </a:r>
          <a:r>
            <a:rPr lang="en-US" sz="2000" b="1" dirty="0" smtClean="0"/>
            <a:t> է </a:t>
          </a:r>
          <a:r>
            <a:rPr lang="en-US" sz="2000" b="1" dirty="0" err="1" smtClean="0"/>
            <a:t>մուտք</a:t>
          </a:r>
          <a:r>
            <a:rPr lang="en-US" sz="2000" b="1" dirty="0" smtClean="0"/>
            <a:t> </a:t>
          </a:r>
          <a:r>
            <a:rPr lang="en-US" sz="2000" b="1" dirty="0" err="1" smtClean="0"/>
            <a:t>անում</a:t>
          </a:r>
          <a:r>
            <a:rPr lang="en-US" sz="2000" b="1" dirty="0" smtClean="0"/>
            <a:t> </a:t>
          </a:r>
          <a:r>
            <a:rPr lang="en-US" sz="2000" b="1" dirty="0" err="1" smtClean="0"/>
            <a:t>իր</a:t>
          </a:r>
          <a:r>
            <a:rPr lang="en-US" sz="2000" b="1" dirty="0" smtClean="0"/>
            <a:t> </a:t>
          </a:r>
          <a:r>
            <a:rPr lang="hy-AM" sz="2000" b="1" dirty="0" smtClean="0"/>
            <a:t>Համացանց</a:t>
          </a:r>
          <a:r>
            <a:rPr lang="en-US" sz="2000" b="1" dirty="0" err="1" smtClean="0"/>
            <a:t>ային</a:t>
          </a:r>
          <a:r>
            <a:rPr lang="en-US" sz="2000" b="1" dirty="0" smtClean="0"/>
            <a:t> </a:t>
          </a:r>
          <a:r>
            <a:rPr lang="en-US" sz="2000" b="1" dirty="0" err="1" smtClean="0"/>
            <a:t>կայքում</a:t>
          </a:r>
          <a:r>
            <a:rPr lang="en-US" sz="2000" b="1" dirty="0" smtClean="0"/>
            <a:t>՝ </a:t>
          </a:r>
          <a:r>
            <a:rPr lang="en-US" sz="2000" b="1" dirty="0" err="1" smtClean="0"/>
            <a:t>նշելով</a:t>
          </a:r>
          <a:r>
            <a:rPr lang="en-US" sz="2000" b="1" dirty="0" smtClean="0"/>
            <a:t> </a:t>
          </a:r>
          <a:r>
            <a:rPr lang="en-US" sz="2000" b="1" dirty="0" err="1" smtClean="0"/>
            <a:t>իր</a:t>
          </a:r>
          <a:r>
            <a:rPr lang="en-US" sz="2000" b="1" dirty="0" smtClean="0"/>
            <a:t> </a:t>
          </a:r>
          <a:r>
            <a:rPr lang="en-US" sz="2000" b="1" dirty="0" err="1" smtClean="0"/>
            <a:t>ապրանքի</a:t>
          </a:r>
          <a:r>
            <a:rPr lang="en-US" sz="2000" b="1" dirty="0" smtClean="0"/>
            <a:t> </a:t>
          </a:r>
          <a:r>
            <a:rPr lang="en-US" sz="2000" b="1" dirty="0" err="1" smtClean="0"/>
            <a:t>առավելություններն</a:t>
          </a:r>
          <a:r>
            <a:rPr lang="en-US" sz="2000" b="1" dirty="0" smtClean="0"/>
            <a:t> </a:t>
          </a:r>
          <a:r>
            <a:rPr lang="en-US" sz="2000" b="1" dirty="0" err="1" smtClean="0"/>
            <a:t>այլ</a:t>
          </a:r>
          <a:r>
            <a:rPr lang="en-US" sz="2000" b="1" dirty="0" smtClean="0"/>
            <a:t> </a:t>
          </a:r>
          <a:r>
            <a:rPr lang="en-US" sz="2000" b="1" dirty="0" err="1" smtClean="0"/>
            <a:t>մրցակիցների</a:t>
          </a:r>
          <a:r>
            <a:rPr lang="en-US" sz="2000" b="1" dirty="0" smtClean="0"/>
            <a:t> </a:t>
          </a:r>
          <a:r>
            <a:rPr lang="en-US" sz="2000" b="1" dirty="0" err="1" smtClean="0"/>
            <a:t>ապրանքների</a:t>
          </a:r>
          <a:r>
            <a:rPr lang="en-US" sz="2000" b="1" dirty="0" smtClean="0"/>
            <a:t> </a:t>
          </a:r>
          <a:r>
            <a:rPr lang="en-US" sz="2000" b="1" dirty="0" err="1" smtClean="0"/>
            <a:t>նկատմամբ</a:t>
          </a:r>
          <a:r>
            <a:rPr lang="en-US" sz="2000" b="1" dirty="0" smtClean="0"/>
            <a:t>: </a:t>
          </a:r>
          <a:r>
            <a:rPr lang="en-US" sz="2000" b="1" dirty="0" err="1" smtClean="0"/>
            <a:t>Սա</a:t>
          </a:r>
          <a:r>
            <a:rPr lang="en-US" sz="2000" b="1" dirty="0" smtClean="0"/>
            <a:t> </a:t>
          </a:r>
          <a:r>
            <a:rPr lang="en-US" sz="2000" b="1" dirty="0" err="1" smtClean="0"/>
            <a:t>պատճառում</a:t>
          </a:r>
          <a:r>
            <a:rPr lang="en-US" sz="2000" b="1" dirty="0" smtClean="0"/>
            <a:t> է </a:t>
          </a:r>
          <a:r>
            <a:rPr lang="en-US" sz="2000" b="1" dirty="0" err="1" smtClean="0"/>
            <a:t>տնտեսական</a:t>
          </a:r>
          <a:r>
            <a:rPr lang="en-US" sz="2000" b="1" dirty="0" smtClean="0"/>
            <a:t> </a:t>
          </a:r>
          <a:r>
            <a:rPr lang="en-US" sz="2000" b="1" dirty="0" err="1" smtClean="0"/>
            <a:t>օգուտ</a:t>
          </a:r>
          <a:r>
            <a:rPr lang="en-US" sz="2000" b="1" dirty="0" smtClean="0"/>
            <a:t> </a:t>
          </a:r>
          <a:r>
            <a:rPr lang="en-US" sz="2000" b="1" dirty="0" err="1" smtClean="0"/>
            <a:t>ընկերությանը</a:t>
          </a:r>
          <a:r>
            <a:rPr lang="en-US" sz="2000" b="1" dirty="0" smtClean="0"/>
            <a:t> և </a:t>
          </a:r>
          <a:r>
            <a:rPr lang="en-US" sz="2000" b="1" dirty="0" err="1" smtClean="0"/>
            <a:t>սեփականության</a:t>
          </a:r>
          <a:r>
            <a:rPr lang="en-US" sz="2000" b="1" dirty="0" smtClean="0"/>
            <a:t> </a:t>
          </a:r>
          <a:r>
            <a:rPr lang="en-US" sz="2000" b="1" dirty="0" err="1" smtClean="0"/>
            <a:t>կորուստ</a:t>
          </a:r>
          <a:r>
            <a:rPr lang="en-US" sz="2000" b="1" dirty="0" smtClean="0"/>
            <a:t> </a:t>
          </a:r>
          <a:r>
            <a:rPr lang="en-US" sz="2000" b="1" dirty="0" err="1" smtClean="0"/>
            <a:t>մրցակցին</a:t>
          </a:r>
          <a:r>
            <a:rPr lang="en-US" sz="2000" b="1" dirty="0" smtClean="0"/>
            <a:t>:  </a:t>
          </a:r>
          <a:endParaRPr lang="en-US" sz="2000" b="1" dirty="0"/>
        </a:p>
        <a:p>
          <a:pPr algn="just"/>
          <a:endParaRPr lang="en-US" sz="2000" b="1" dirty="0"/>
        </a:p>
        <a:p>
          <a:pPr algn="just"/>
          <a:r>
            <a:rPr lang="en-US" sz="2000" b="1" dirty="0" err="1" smtClean="0"/>
            <a:t>Արդյո՞ք</a:t>
          </a:r>
          <a:r>
            <a:rPr lang="en-US" sz="2000" b="1" dirty="0" smtClean="0"/>
            <a:t> </a:t>
          </a:r>
          <a:r>
            <a:rPr lang="en-US" sz="2000" b="1" dirty="0" err="1" smtClean="0"/>
            <a:t>սա</a:t>
          </a:r>
          <a:r>
            <a:rPr lang="en-US" sz="2000" b="1" dirty="0" smtClean="0"/>
            <a:t> </a:t>
          </a:r>
          <a:r>
            <a:rPr lang="en-US" sz="2000" b="1" dirty="0" err="1" smtClean="0"/>
            <a:t>հանցագործություն</a:t>
          </a:r>
          <a:r>
            <a:rPr lang="en-US" sz="2000" b="1" dirty="0" smtClean="0"/>
            <a:t> է </a:t>
          </a:r>
          <a:r>
            <a:rPr lang="en-US" sz="2000" b="1" dirty="0" err="1" smtClean="0"/>
            <a:t>Բուդապեշտի</a:t>
          </a:r>
          <a:r>
            <a:rPr lang="en-US" sz="2000" b="1" dirty="0" smtClean="0"/>
            <a:t> </a:t>
          </a:r>
          <a:r>
            <a:rPr lang="en-US" sz="2000" b="1" dirty="0" err="1" smtClean="0"/>
            <a:t>կոնվենցիայի</a:t>
          </a:r>
          <a:r>
            <a:rPr lang="en-US" sz="2000" b="1" dirty="0" smtClean="0"/>
            <a:t> </a:t>
          </a:r>
          <a:r>
            <a:rPr lang="en-US" sz="2000" b="1" dirty="0" err="1" smtClean="0"/>
            <a:t>Հոդված</a:t>
          </a:r>
          <a:r>
            <a:rPr lang="en-US" sz="2000" b="1" dirty="0" smtClean="0"/>
            <a:t> 8-ի </a:t>
          </a:r>
          <a:r>
            <a:rPr lang="en-US" sz="2000" b="1" dirty="0" err="1" smtClean="0"/>
            <a:t>համաձայն</a:t>
          </a:r>
          <a:endParaRPr lang="en-US" sz="20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dirty="0" smtClean="0"/>
            <a:t>ա) </a:t>
          </a:r>
          <a:r>
            <a:rPr lang="en-US" sz="5000" dirty="0" err="1" smtClean="0"/>
            <a:t>Այո</a:t>
          </a:r>
          <a:endParaRPr lang="en-US" sz="50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smtClean="0">
              <a:solidFill>
                <a:schemeClr val="tx1"/>
              </a:solidFill>
            </a:rPr>
            <a:t>բ) </a:t>
          </a:r>
          <a:r>
            <a:rPr lang="en-US" sz="5000" b="0" dirty="0" err="1" smtClean="0">
              <a:solidFill>
                <a:schemeClr val="tx1"/>
              </a:solidFill>
            </a:rPr>
            <a:t>Ոչ</a:t>
          </a:r>
          <a:endParaRPr lang="en-US" sz="5000" b="0"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5B5A077D-02EA-4A48-AFF3-6486A181D4EE}" type="presOf" srcId="{8E61202A-36DD-0240-811A-270D9611A395}" destId="{CFE00427-EDF8-324F-9A5C-A181E81A4D48}"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9717625D-CD13-4550-88E6-FBABC49A05AF}" type="presOf" srcId="{3C774A1C-BB1C-4347-A758-A94A436F7244}" destId="{9CA50A65-40FA-E945-A868-9E3FE840B07E}" srcOrd="0" destOrd="0" presId="urn:microsoft.com/office/officeart/2008/layout/LinedList"/>
    <dgm:cxn modelId="{AD441BD0-A6FB-4445-AE05-EA158270621D}"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061F5CFA-A598-45FF-838E-D1C69B28CA12}" type="presOf" srcId="{412DA8CB-B9E5-F44F-9FDD-EF35DF68306D}" destId="{B9E57DF2-F223-F848-B6AB-FEB0F6FB4076}" srcOrd="0" destOrd="0" presId="urn:microsoft.com/office/officeart/2008/layout/LinedList"/>
    <dgm:cxn modelId="{55A20D2A-EA45-4B07-86F6-6D071305BBCE}" type="presParOf" srcId="{9CA50A65-40FA-E945-A868-9E3FE840B07E}" destId="{D5C7DCB4-3723-4443-ADD7-DBEB1005841A}" srcOrd="0" destOrd="0" presId="urn:microsoft.com/office/officeart/2008/layout/LinedList"/>
    <dgm:cxn modelId="{7E3EC212-267D-4705-94B1-02B0455D39EC}" type="presParOf" srcId="{9CA50A65-40FA-E945-A868-9E3FE840B07E}" destId="{9F8ADD56-4647-5947-BF4A-89820DB0503F}" srcOrd="1" destOrd="0" presId="urn:microsoft.com/office/officeart/2008/layout/LinedList"/>
    <dgm:cxn modelId="{DB0805B4-DF5E-4CFF-9DC8-A5D969917899}" type="presParOf" srcId="{9F8ADD56-4647-5947-BF4A-89820DB0503F}" destId="{CFE00427-EDF8-324F-9A5C-A181E81A4D48}" srcOrd="0" destOrd="0" presId="urn:microsoft.com/office/officeart/2008/layout/LinedList"/>
    <dgm:cxn modelId="{9BBB470D-A843-430F-8AE7-54EE36B5B015}" type="presParOf" srcId="{9F8ADD56-4647-5947-BF4A-89820DB0503F}" destId="{71554259-89F3-DC41-AF38-A80F6823C6AB}" srcOrd="1" destOrd="0" presId="urn:microsoft.com/office/officeart/2008/layout/LinedList"/>
    <dgm:cxn modelId="{7613D7E9-9CDF-4493-B9A4-69627A994D47}" type="presParOf" srcId="{71554259-89F3-DC41-AF38-A80F6823C6AB}" destId="{D0431CA8-5100-6745-A242-ED330061BD73}" srcOrd="0" destOrd="0" presId="urn:microsoft.com/office/officeart/2008/layout/LinedList"/>
    <dgm:cxn modelId="{8505816D-C914-4675-87F7-288DE145FE6B}" type="presParOf" srcId="{71554259-89F3-DC41-AF38-A80F6823C6AB}" destId="{FE55CC5A-C0EF-DF45-AF1E-C9A5EF0E713C}" srcOrd="1" destOrd="0" presId="urn:microsoft.com/office/officeart/2008/layout/LinedList"/>
    <dgm:cxn modelId="{777C4FAC-E456-4E29-937C-C8264C1EC8B6}" type="presParOf" srcId="{FE55CC5A-C0EF-DF45-AF1E-C9A5EF0E713C}" destId="{D79F8CF2-80EE-C747-9C26-26414E55692C}" srcOrd="0" destOrd="0" presId="urn:microsoft.com/office/officeart/2008/layout/LinedList"/>
    <dgm:cxn modelId="{7F7FA0E8-AFFF-4C4C-BE29-D4B047989A4A}" type="presParOf" srcId="{FE55CC5A-C0EF-DF45-AF1E-C9A5EF0E713C}" destId="{5D9EDF3F-7B20-8E47-A431-F9F24450F874}" srcOrd="1" destOrd="0" presId="urn:microsoft.com/office/officeart/2008/layout/LinedList"/>
    <dgm:cxn modelId="{12273E9A-5292-478D-88E3-75BEED285C90}" type="presParOf" srcId="{FE55CC5A-C0EF-DF45-AF1E-C9A5EF0E713C}" destId="{EB933D24-ABB6-0C44-A5A7-05F1CB99F1EB}" srcOrd="2" destOrd="0" presId="urn:microsoft.com/office/officeart/2008/layout/LinedList"/>
    <dgm:cxn modelId="{A5A1D0AC-2C97-46A7-A1D0-D7A3CB4803FA}" type="presParOf" srcId="{71554259-89F3-DC41-AF38-A80F6823C6AB}" destId="{EB798B99-5590-864A-A2C1-F553D99D3FAA}" srcOrd="2" destOrd="0" presId="urn:microsoft.com/office/officeart/2008/layout/LinedList"/>
    <dgm:cxn modelId="{263EA255-A443-45F5-9EE2-7FAFF54EC7A4}" type="presParOf" srcId="{71554259-89F3-DC41-AF38-A80F6823C6AB}" destId="{9C715A5E-13B0-3F4D-85BD-4FA3A97839C5}" srcOrd="3" destOrd="0" presId="urn:microsoft.com/office/officeart/2008/layout/LinedList"/>
    <dgm:cxn modelId="{418C5F3E-730B-4973-B8E5-C67CED409A4A}" type="presParOf" srcId="{71554259-89F3-DC41-AF38-A80F6823C6AB}" destId="{A4B3FD2E-63E5-E445-B87B-210177B3706B}" srcOrd="4" destOrd="0" presId="urn:microsoft.com/office/officeart/2008/layout/LinedList"/>
    <dgm:cxn modelId="{04BD2AC1-1183-48E4-9C1F-5131B6420203}" type="presParOf" srcId="{A4B3FD2E-63E5-E445-B87B-210177B3706B}" destId="{B4FE7B28-4407-5045-AAC1-7786FB86FE88}" srcOrd="0" destOrd="0" presId="urn:microsoft.com/office/officeart/2008/layout/LinedList"/>
    <dgm:cxn modelId="{541A4570-8E35-4E86-B6D6-EA9684AAE9CF}" type="presParOf" srcId="{A4B3FD2E-63E5-E445-B87B-210177B3706B}" destId="{B9E57DF2-F223-F848-B6AB-FEB0F6FB4076}" srcOrd="1" destOrd="0" presId="urn:microsoft.com/office/officeart/2008/layout/LinedList"/>
    <dgm:cxn modelId="{E3BE1E5F-E0C9-4EBE-9397-819D87901C4D}" type="presParOf" srcId="{A4B3FD2E-63E5-E445-B87B-210177B3706B}" destId="{84017E13-6661-1647-9DB1-F43BB49DC0FD}" srcOrd="2" destOrd="0" presId="urn:microsoft.com/office/officeart/2008/layout/LinedList"/>
    <dgm:cxn modelId="{A1B7A4D4-97A5-4C23-9A95-B331FBD5E908}" type="presParOf" srcId="{71554259-89F3-DC41-AF38-A80F6823C6AB}" destId="{1E88F2A9-FC8F-2A4F-ABF4-2C5837CA76E5}" srcOrd="5" destOrd="0" presId="urn:microsoft.com/office/officeart/2008/layout/LinedList"/>
    <dgm:cxn modelId="{6CF487FC-07D0-4201-95C1-6D3CD05C82F9}"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2000" b="1" dirty="0" err="1" smtClean="0"/>
            <a:t>Ընկերությունը</a:t>
          </a:r>
          <a:r>
            <a:rPr lang="en-US" sz="2000" b="1" dirty="0" smtClean="0"/>
            <a:t> </a:t>
          </a:r>
          <a:r>
            <a:rPr lang="en-US" sz="2000" b="1" dirty="0" err="1" smtClean="0"/>
            <a:t>տվյալներ</a:t>
          </a:r>
          <a:r>
            <a:rPr lang="en-US" sz="2000" b="1" dirty="0" smtClean="0"/>
            <a:t> է </a:t>
          </a:r>
          <a:r>
            <a:rPr lang="en-US" sz="2000" b="1" dirty="0" err="1" smtClean="0"/>
            <a:t>մուտք</a:t>
          </a:r>
          <a:r>
            <a:rPr lang="en-US" sz="2000" b="1" dirty="0" smtClean="0"/>
            <a:t> </a:t>
          </a:r>
          <a:r>
            <a:rPr lang="en-US" sz="2000" b="1" dirty="0" err="1" smtClean="0"/>
            <a:t>անում</a:t>
          </a:r>
          <a:r>
            <a:rPr lang="en-US" sz="2000" b="1" dirty="0" smtClean="0"/>
            <a:t> </a:t>
          </a:r>
          <a:r>
            <a:rPr lang="en-US" sz="2000" b="1" dirty="0" err="1" smtClean="0"/>
            <a:t>իր</a:t>
          </a:r>
          <a:r>
            <a:rPr lang="en-US" sz="2000" b="1" dirty="0" smtClean="0"/>
            <a:t> </a:t>
          </a:r>
          <a:r>
            <a:rPr lang="hy-AM" sz="2000" b="1" dirty="0" smtClean="0"/>
            <a:t>Համացանց</a:t>
          </a:r>
          <a:r>
            <a:rPr lang="en-US" sz="2000" b="1" dirty="0" err="1" smtClean="0"/>
            <a:t>ային</a:t>
          </a:r>
          <a:r>
            <a:rPr lang="en-US" sz="2000" b="1" dirty="0" smtClean="0"/>
            <a:t> </a:t>
          </a:r>
          <a:r>
            <a:rPr lang="en-US" sz="2000" b="1" dirty="0" err="1" smtClean="0"/>
            <a:t>կայքում</a:t>
          </a:r>
          <a:r>
            <a:rPr lang="en-US" sz="2000" b="1" dirty="0" smtClean="0"/>
            <a:t>՝ </a:t>
          </a:r>
          <a:r>
            <a:rPr lang="en-US" sz="2000" b="1" dirty="0" err="1" smtClean="0"/>
            <a:t>նշելով</a:t>
          </a:r>
          <a:r>
            <a:rPr lang="en-US" sz="2000" b="1" dirty="0" smtClean="0"/>
            <a:t> </a:t>
          </a:r>
          <a:r>
            <a:rPr lang="en-US" sz="2000" b="1" dirty="0" err="1" smtClean="0"/>
            <a:t>իր</a:t>
          </a:r>
          <a:r>
            <a:rPr lang="en-US" sz="2000" b="1" dirty="0" smtClean="0"/>
            <a:t> </a:t>
          </a:r>
          <a:r>
            <a:rPr lang="en-US" sz="2000" b="1" dirty="0" err="1" smtClean="0"/>
            <a:t>ապրանքի</a:t>
          </a:r>
          <a:r>
            <a:rPr lang="en-US" sz="2000" b="1" dirty="0" smtClean="0"/>
            <a:t> </a:t>
          </a:r>
          <a:r>
            <a:rPr lang="en-US" sz="2000" b="1" dirty="0" err="1" smtClean="0"/>
            <a:t>առավելություններն</a:t>
          </a:r>
          <a:r>
            <a:rPr lang="en-US" sz="2000" b="1" dirty="0" smtClean="0"/>
            <a:t> </a:t>
          </a:r>
          <a:r>
            <a:rPr lang="en-US" sz="2000" b="1" dirty="0" err="1" smtClean="0"/>
            <a:t>այլ</a:t>
          </a:r>
          <a:r>
            <a:rPr lang="en-US" sz="2000" b="1" dirty="0" smtClean="0"/>
            <a:t> </a:t>
          </a:r>
          <a:r>
            <a:rPr lang="en-US" sz="2000" b="1" dirty="0" err="1" smtClean="0"/>
            <a:t>մրցակիցների</a:t>
          </a:r>
          <a:r>
            <a:rPr lang="en-US" sz="2000" b="1" dirty="0" smtClean="0"/>
            <a:t> </a:t>
          </a:r>
          <a:r>
            <a:rPr lang="en-US" sz="2000" b="1" dirty="0" err="1" smtClean="0"/>
            <a:t>ապրանքների</a:t>
          </a:r>
          <a:r>
            <a:rPr lang="en-US" sz="2000" b="1" dirty="0" smtClean="0"/>
            <a:t> </a:t>
          </a:r>
          <a:r>
            <a:rPr lang="en-US" sz="2000" b="1" dirty="0" err="1" smtClean="0"/>
            <a:t>նկատմամբ</a:t>
          </a:r>
          <a:r>
            <a:rPr lang="en-US" sz="2000" b="1" dirty="0" smtClean="0"/>
            <a:t>: </a:t>
          </a:r>
          <a:r>
            <a:rPr lang="en-US" sz="2000" b="1" dirty="0" err="1" smtClean="0"/>
            <a:t>Սա</a:t>
          </a:r>
          <a:r>
            <a:rPr lang="en-US" sz="2000" b="1" dirty="0" smtClean="0"/>
            <a:t> </a:t>
          </a:r>
          <a:r>
            <a:rPr lang="en-US" sz="2000" b="1" dirty="0" err="1" smtClean="0"/>
            <a:t>պատճառում</a:t>
          </a:r>
          <a:r>
            <a:rPr lang="en-US" sz="2000" b="1" dirty="0" smtClean="0"/>
            <a:t> է </a:t>
          </a:r>
          <a:r>
            <a:rPr lang="en-US" sz="2000" b="1" dirty="0" err="1" smtClean="0"/>
            <a:t>տնտեսական</a:t>
          </a:r>
          <a:r>
            <a:rPr lang="en-US" sz="2000" b="1" dirty="0" smtClean="0"/>
            <a:t> </a:t>
          </a:r>
          <a:r>
            <a:rPr lang="en-US" sz="2000" b="1" dirty="0" err="1" smtClean="0"/>
            <a:t>օգուտ</a:t>
          </a:r>
          <a:r>
            <a:rPr lang="en-US" sz="2000" b="1" dirty="0" smtClean="0"/>
            <a:t> </a:t>
          </a:r>
          <a:r>
            <a:rPr lang="en-US" sz="2000" b="1" dirty="0" err="1" smtClean="0"/>
            <a:t>ընկերությանը</a:t>
          </a:r>
          <a:r>
            <a:rPr lang="en-US" sz="2000" b="1" dirty="0" smtClean="0"/>
            <a:t> և </a:t>
          </a:r>
          <a:r>
            <a:rPr lang="en-US" sz="2000" b="1" dirty="0" err="1" smtClean="0"/>
            <a:t>սեփականության</a:t>
          </a:r>
          <a:r>
            <a:rPr lang="en-US" sz="2000" b="1" dirty="0" smtClean="0"/>
            <a:t> </a:t>
          </a:r>
          <a:r>
            <a:rPr lang="en-US" sz="2000" b="1" dirty="0" err="1" smtClean="0"/>
            <a:t>կորուստ</a:t>
          </a:r>
          <a:r>
            <a:rPr lang="en-US" sz="2000" b="1" dirty="0" smtClean="0"/>
            <a:t> </a:t>
          </a:r>
          <a:r>
            <a:rPr lang="en-US" sz="2000" b="1" dirty="0" err="1" smtClean="0"/>
            <a:t>մրցակցին</a:t>
          </a:r>
          <a:r>
            <a:rPr lang="en-US" sz="2000" b="1" dirty="0" smtClean="0"/>
            <a:t>: </a:t>
          </a:r>
        </a:p>
        <a:p>
          <a:pPr algn="just"/>
          <a:endParaRPr lang="en-US" sz="2000" b="1" dirty="0" smtClean="0"/>
        </a:p>
        <a:p>
          <a:pPr algn="just"/>
          <a:r>
            <a:rPr lang="en-US" sz="2000" b="1" dirty="0" err="1" smtClean="0"/>
            <a:t>Արդյո՞ք</a:t>
          </a:r>
          <a:r>
            <a:rPr lang="en-US" sz="2000" b="1" dirty="0" smtClean="0"/>
            <a:t> </a:t>
          </a:r>
          <a:r>
            <a:rPr lang="en-US" sz="2000" b="1" dirty="0" err="1" smtClean="0"/>
            <a:t>սա</a:t>
          </a:r>
          <a:r>
            <a:rPr lang="en-US" sz="2000" b="1" dirty="0" smtClean="0"/>
            <a:t> </a:t>
          </a:r>
          <a:r>
            <a:rPr lang="en-US" sz="2000" b="1" dirty="0" err="1" smtClean="0"/>
            <a:t>հանցագործություն</a:t>
          </a:r>
          <a:r>
            <a:rPr lang="en-US" sz="2000" b="1" dirty="0" smtClean="0"/>
            <a:t> է </a:t>
          </a:r>
          <a:r>
            <a:rPr lang="en-US" sz="2000" b="1" dirty="0" err="1" smtClean="0"/>
            <a:t>Բուդապեշտի</a:t>
          </a:r>
          <a:r>
            <a:rPr lang="en-US" sz="2000" b="1" dirty="0" smtClean="0"/>
            <a:t> </a:t>
          </a:r>
          <a:r>
            <a:rPr lang="en-US" sz="2000" b="1" dirty="0" err="1" smtClean="0"/>
            <a:t>կոնվենցիայի</a:t>
          </a:r>
          <a:r>
            <a:rPr lang="en-US" sz="2000" b="1" dirty="0" smtClean="0"/>
            <a:t> </a:t>
          </a:r>
          <a:r>
            <a:rPr lang="en-US" sz="2000" b="1" dirty="0" err="1" smtClean="0"/>
            <a:t>Հոդված</a:t>
          </a:r>
          <a:r>
            <a:rPr lang="en-US" sz="2000" b="1" dirty="0" smtClean="0"/>
            <a:t> 8-ի </a:t>
          </a:r>
          <a:r>
            <a:rPr lang="en-US" sz="2000" b="1" dirty="0" err="1" smtClean="0"/>
            <a:t>համաձայն</a:t>
          </a:r>
          <a:endParaRPr lang="en-US" sz="20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dirty="0" smtClean="0"/>
            <a:t>ա) </a:t>
          </a:r>
          <a:r>
            <a:rPr lang="en-US" sz="5000" dirty="0" err="1" smtClean="0"/>
            <a:t>Այո</a:t>
          </a:r>
          <a:endParaRPr lang="en-US" sz="50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smtClean="0">
              <a:solidFill>
                <a:srgbClr val="FF0000"/>
              </a:solidFill>
            </a:rPr>
            <a:t>բ) </a:t>
          </a:r>
          <a:r>
            <a:rPr lang="en-US" sz="5000" b="0" dirty="0" err="1" smtClean="0">
              <a:solidFill>
                <a:srgbClr val="FF0000"/>
              </a:solidFill>
            </a:rPr>
            <a:t>Ոչ</a:t>
          </a:r>
          <a:endParaRPr lang="en-US" sz="5000" b="1" dirty="0">
            <a:solidFill>
              <a:srgbClr val="FF0000"/>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6564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1805D125-F64C-457E-BD7F-2DA46A713611}" type="presOf" srcId="{7029F5E8-D056-AE49-BD66-3C193010DDE8}" destId="{5D9EDF3F-7B20-8E47-A431-F9F24450F874}" srcOrd="0" destOrd="0" presId="urn:microsoft.com/office/officeart/2008/layout/LinedList"/>
    <dgm:cxn modelId="{03F275F6-EE33-4F24-A79C-40E5007077E6}" type="presOf" srcId="{8E61202A-36DD-0240-811A-270D9611A395}" destId="{CFE00427-EDF8-324F-9A5C-A181E81A4D48}" srcOrd="0" destOrd="0" presId="urn:microsoft.com/office/officeart/2008/layout/LinedList"/>
    <dgm:cxn modelId="{DE283537-FC4A-4661-8F0F-35915A96D157}"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3BC12EAE-FC2E-45AD-BC52-6C902BA634C0}" type="presOf" srcId="{3C774A1C-BB1C-4347-A758-A94A436F7244}" destId="{9CA50A65-40FA-E945-A868-9E3FE840B07E}" srcOrd="0" destOrd="0" presId="urn:microsoft.com/office/officeart/2008/layout/LinedList"/>
    <dgm:cxn modelId="{CF486FBD-3D62-496D-97D2-85AA89C1F48A}" type="presParOf" srcId="{9CA50A65-40FA-E945-A868-9E3FE840B07E}" destId="{D5C7DCB4-3723-4443-ADD7-DBEB1005841A}" srcOrd="0" destOrd="0" presId="urn:microsoft.com/office/officeart/2008/layout/LinedList"/>
    <dgm:cxn modelId="{4A5896E3-F2D7-419E-AA7F-077188C80975}" type="presParOf" srcId="{9CA50A65-40FA-E945-A868-9E3FE840B07E}" destId="{9F8ADD56-4647-5947-BF4A-89820DB0503F}" srcOrd="1" destOrd="0" presId="urn:microsoft.com/office/officeart/2008/layout/LinedList"/>
    <dgm:cxn modelId="{DC7AA97C-F2E9-4DA6-827A-07CB45AA3E38}" type="presParOf" srcId="{9F8ADD56-4647-5947-BF4A-89820DB0503F}" destId="{CFE00427-EDF8-324F-9A5C-A181E81A4D48}" srcOrd="0" destOrd="0" presId="urn:microsoft.com/office/officeart/2008/layout/LinedList"/>
    <dgm:cxn modelId="{5FC203C4-1189-46C3-B9DD-95CD41682758}" type="presParOf" srcId="{9F8ADD56-4647-5947-BF4A-89820DB0503F}" destId="{71554259-89F3-DC41-AF38-A80F6823C6AB}" srcOrd="1" destOrd="0" presId="urn:microsoft.com/office/officeart/2008/layout/LinedList"/>
    <dgm:cxn modelId="{E3EC4AE3-1B2B-48AD-A7DA-571553896EE3}" type="presParOf" srcId="{71554259-89F3-DC41-AF38-A80F6823C6AB}" destId="{D0431CA8-5100-6745-A242-ED330061BD73}" srcOrd="0" destOrd="0" presId="urn:microsoft.com/office/officeart/2008/layout/LinedList"/>
    <dgm:cxn modelId="{39F3A96F-0AD0-4313-A27C-92EC5F8DF15B}" type="presParOf" srcId="{71554259-89F3-DC41-AF38-A80F6823C6AB}" destId="{FE55CC5A-C0EF-DF45-AF1E-C9A5EF0E713C}" srcOrd="1" destOrd="0" presId="urn:microsoft.com/office/officeart/2008/layout/LinedList"/>
    <dgm:cxn modelId="{F4C3DEC2-095F-4AF8-941A-1994374BAA54}" type="presParOf" srcId="{FE55CC5A-C0EF-DF45-AF1E-C9A5EF0E713C}" destId="{D79F8CF2-80EE-C747-9C26-26414E55692C}" srcOrd="0" destOrd="0" presId="urn:microsoft.com/office/officeart/2008/layout/LinedList"/>
    <dgm:cxn modelId="{AAB975D1-F92F-4464-9C20-D69ACC241BB0}" type="presParOf" srcId="{FE55CC5A-C0EF-DF45-AF1E-C9A5EF0E713C}" destId="{5D9EDF3F-7B20-8E47-A431-F9F24450F874}" srcOrd="1" destOrd="0" presId="urn:microsoft.com/office/officeart/2008/layout/LinedList"/>
    <dgm:cxn modelId="{3932BA2C-4EC2-4759-8D07-AA9F9637FF9E}" type="presParOf" srcId="{FE55CC5A-C0EF-DF45-AF1E-C9A5EF0E713C}" destId="{EB933D24-ABB6-0C44-A5A7-05F1CB99F1EB}" srcOrd="2" destOrd="0" presId="urn:microsoft.com/office/officeart/2008/layout/LinedList"/>
    <dgm:cxn modelId="{E2C8910F-4C57-434D-A0BF-C77DF1644200}" type="presParOf" srcId="{71554259-89F3-DC41-AF38-A80F6823C6AB}" destId="{EB798B99-5590-864A-A2C1-F553D99D3FAA}" srcOrd="2" destOrd="0" presId="urn:microsoft.com/office/officeart/2008/layout/LinedList"/>
    <dgm:cxn modelId="{EB789D81-DFBB-4D7D-8F74-CB93F67F7827}" type="presParOf" srcId="{71554259-89F3-DC41-AF38-A80F6823C6AB}" destId="{9C715A5E-13B0-3F4D-85BD-4FA3A97839C5}" srcOrd="3" destOrd="0" presId="urn:microsoft.com/office/officeart/2008/layout/LinedList"/>
    <dgm:cxn modelId="{DDA6B413-7404-4639-99C0-0CD15483138E}" type="presParOf" srcId="{71554259-89F3-DC41-AF38-A80F6823C6AB}" destId="{A4B3FD2E-63E5-E445-B87B-210177B3706B}" srcOrd="4" destOrd="0" presId="urn:microsoft.com/office/officeart/2008/layout/LinedList"/>
    <dgm:cxn modelId="{3529CED2-CD89-4BF7-A574-2CDFABE90411}" type="presParOf" srcId="{A4B3FD2E-63E5-E445-B87B-210177B3706B}" destId="{B4FE7B28-4407-5045-AAC1-7786FB86FE88}" srcOrd="0" destOrd="0" presId="urn:microsoft.com/office/officeart/2008/layout/LinedList"/>
    <dgm:cxn modelId="{0AE4C1F9-CE19-4FB5-8B5E-6697BBBC1715}" type="presParOf" srcId="{A4B3FD2E-63E5-E445-B87B-210177B3706B}" destId="{B9E57DF2-F223-F848-B6AB-FEB0F6FB4076}" srcOrd="1" destOrd="0" presId="urn:microsoft.com/office/officeart/2008/layout/LinedList"/>
    <dgm:cxn modelId="{358AC45F-E73F-44B3-98FF-B24B0037F44A}" type="presParOf" srcId="{A4B3FD2E-63E5-E445-B87B-210177B3706B}" destId="{84017E13-6661-1647-9DB1-F43BB49DC0FD}" srcOrd="2" destOrd="0" presId="urn:microsoft.com/office/officeart/2008/layout/LinedList"/>
    <dgm:cxn modelId="{DDE4F6A9-AB6E-433D-9828-2A65F4D9DB1C}" type="presParOf" srcId="{71554259-89F3-DC41-AF38-A80F6823C6AB}" destId="{1E88F2A9-FC8F-2A4F-ABF4-2C5837CA76E5}" srcOrd="5" destOrd="0" presId="urn:microsoft.com/office/officeart/2008/layout/LinedList"/>
    <dgm:cxn modelId="{F3EE07E5-C208-4F3D-AEB5-8152F4B460DF}"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en-US" sz="2400" b="1" dirty="0"/>
        </a:p>
        <a:p>
          <a:pPr algn="just"/>
          <a:r>
            <a:rPr lang="en-US" sz="2400" b="1" dirty="0" err="1" smtClean="0"/>
            <a:t>Դուք</a:t>
          </a:r>
          <a:r>
            <a:rPr lang="en-US" sz="2400" b="1" dirty="0" smtClean="0"/>
            <a:t> </a:t>
          </a:r>
          <a:r>
            <a:rPr lang="en-US" sz="2400" b="1" dirty="0" err="1" smtClean="0"/>
            <a:t>օգտվում</a:t>
          </a:r>
          <a:r>
            <a:rPr lang="en-US" sz="2400" b="1" dirty="0" smtClean="0"/>
            <a:t> </a:t>
          </a:r>
          <a:r>
            <a:rPr lang="en-US" sz="2400" b="1" dirty="0" err="1" smtClean="0"/>
            <a:t>եք</a:t>
          </a:r>
          <a:r>
            <a:rPr lang="en-US" sz="2400" b="1" dirty="0" smtClean="0"/>
            <a:t> </a:t>
          </a:r>
          <a:r>
            <a:rPr lang="en-US" sz="2400" b="1" dirty="0" err="1" smtClean="0"/>
            <a:t>աուդիո</a:t>
          </a:r>
          <a:r>
            <a:rPr lang="en-US" sz="2400" b="1" dirty="0" smtClean="0"/>
            <a:t> </a:t>
          </a:r>
          <a:r>
            <a:rPr lang="en-US" sz="2400" b="1" dirty="0" err="1" smtClean="0"/>
            <a:t>ֆայլից</a:t>
          </a:r>
          <a:r>
            <a:rPr lang="en-US" sz="2400" b="1" dirty="0" smtClean="0"/>
            <a:t>, </a:t>
          </a:r>
          <a:r>
            <a:rPr lang="en-US" sz="2400" b="1" dirty="0" err="1" smtClean="0"/>
            <a:t>որը</a:t>
          </a:r>
          <a:r>
            <a:rPr lang="en-US" sz="2400" b="1" dirty="0" smtClean="0"/>
            <a:t> </a:t>
          </a:r>
          <a:r>
            <a:rPr lang="en-US" sz="2400" b="1" dirty="0" err="1" smtClean="0"/>
            <a:t>ներկայացնում</a:t>
          </a:r>
          <a:r>
            <a:rPr lang="en-US" sz="2400" b="1" dirty="0" smtClean="0"/>
            <a:t> է </a:t>
          </a:r>
          <a:r>
            <a:rPr lang="en-US" sz="2400" b="1" dirty="0" err="1" smtClean="0"/>
            <a:t>մանկական</a:t>
          </a:r>
          <a:r>
            <a:rPr lang="en-US" sz="2400" b="1" dirty="0" smtClean="0"/>
            <a:t> </a:t>
          </a:r>
          <a:r>
            <a:rPr lang="en-US" sz="2400" b="1" dirty="0" err="1" smtClean="0"/>
            <a:t>պոռնոգրաֆիայի</a:t>
          </a:r>
          <a:r>
            <a:rPr lang="en-US" sz="2400" b="1" dirty="0" smtClean="0"/>
            <a:t> </a:t>
          </a:r>
          <a:r>
            <a:rPr lang="en-US" sz="2400" b="1" dirty="0" err="1" smtClean="0"/>
            <a:t>տեսարան</a:t>
          </a:r>
          <a:r>
            <a:rPr lang="en-US" sz="2400" b="1" dirty="0" smtClean="0"/>
            <a:t>՝ </a:t>
          </a:r>
          <a:r>
            <a:rPr lang="en-US" sz="2400" b="1" dirty="0" err="1" smtClean="0"/>
            <a:t>երեխա</a:t>
          </a:r>
          <a:r>
            <a:rPr lang="en-US" sz="2400" b="1" dirty="0" smtClean="0"/>
            <a:t> </a:t>
          </a:r>
          <a:r>
            <a:rPr lang="en-US" sz="2400" b="1" dirty="0" err="1" smtClean="0"/>
            <a:t>դերասանների</a:t>
          </a:r>
          <a:r>
            <a:rPr lang="en-US" sz="2400" b="1" dirty="0" smtClean="0"/>
            <a:t> </a:t>
          </a:r>
          <a:r>
            <a:rPr lang="en-US" sz="2400" b="1" dirty="0" err="1" smtClean="0"/>
            <a:t>կողմից</a:t>
          </a:r>
          <a:r>
            <a:rPr lang="en-US" sz="2400" b="1" dirty="0" smtClean="0"/>
            <a:t> </a:t>
          </a:r>
          <a:r>
            <a:rPr lang="en-US" sz="2400" b="1" dirty="0" err="1" smtClean="0"/>
            <a:t>խաղացվող</a:t>
          </a:r>
          <a:r>
            <a:rPr lang="en-US" sz="2400" b="1" dirty="0" smtClean="0"/>
            <a:t>: </a:t>
          </a:r>
          <a:endParaRPr lang="en-US" sz="2400" b="1" dirty="0"/>
        </a:p>
        <a:p>
          <a:pPr algn="just"/>
          <a:endParaRPr lang="en-US" sz="2400" b="1" dirty="0"/>
        </a:p>
        <a:p>
          <a:pPr algn="just"/>
          <a:r>
            <a:rPr lang="en-US" sz="2400" b="1" dirty="0" err="1" smtClean="0"/>
            <a:t>Արդյո՞ք</a:t>
          </a:r>
          <a:r>
            <a:rPr lang="en-US" sz="2400" b="1" dirty="0" smtClean="0"/>
            <a:t> </a:t>
          </a:r>
          <a:r>
            <a:rPr lang="en-US" sz="2400" b="1" dirty="0" err="1" smtClean="0"/>
            <a:t>սա</a:t>
          </a:r>
          <a:r>
            <a:rPr lang="en-US" sz="2400" b="1" dirty="0" smtClean="0"/>
            <a:t> </a:t>
          </a:r>
          <a:r>
            <a:rPr lang="en-US" sz="2400" b="1" dirty="0" err="1" smtClean="0"/>
            <a:t>հանցագործություն</a:t>
          </a:r>
          <a:r>
            <a:rPr lang="en-US" sz="2400" b="1" dirty="0" smtClean="0"/>
            <a:t> է </a:t>
          </a:r>
          <a:r>
            <a:rPr lang="en-US" sz="2400" b="1" dirty="0" err="1" smtClean="0"/>
            <a:t>Բուդապեշտի</a:t>
          </a:r>
          <a:r>
            <a:rPr lang="en-US" sz="2400" b="1" dirty="0" smtClean="0"/>
            <a:t> </a:t>
          </a:r>
          <a:r>
            <a:rPr lang="en-US" sz="2400" b="1" dirty="0" err="1" smtClean="0"/>
            <a:t>կոնվենցիայի</a:t>
          </a:r>
          <a:r>
            <a:rPr lang="en-US" sz="2400" b="1" dirty="0" smtClean="0"/>
            <a:t> </a:t>
          </a:r>
          <a:r>
            <a:rPr lang="en-US" sz="2400" b="1" dirty="0" err="1" smtClean="0"/>
            <a:t>Հոդված</a:t>
          </a:r>
          <a:r>
            <a:rPr lang="en-US" sz="2400" b="1" dirty="0" smtClean="0"/>
            <a:t> 9-ի </a:t>
          </a:r>
          <a:r>
            <a:rPr lang="en-US" sz="2400" b="1" dirty="0" err="1" smtClean="0"/>
            <a:t>համաձայն</a:t>
          </a:r>
          <a:r>
            <a:rPr lang="en-US" sz="2400" b="1" dirty="0" smtClean="0"/>
            <a:t>  </a:t>
          </a:r>
          <a:endParaRPr lang="en-US" sz="2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dirty="0" smtClean="0"/>
            <a:t>ա) </a:t>
          </a:r>
          <a:r>
            <a:rPr lang="en-US" sz="5000" dirty="0" err="1" smtClean="0"/>
            <a:t>Այո</a:t>
          </a:r>
          <a:endParaRPr lang="en-US" sz="50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0" dirty="0" smtClean="0">
              <a:solidFill>
                <a:schemeClr val="tx1"/>
              </a:solidFill>
            </a:rPr>
            <a:t>բ) </a:t>
          </a:r>
          <a:r>
            <a:rPr lang="en-US" sz="5000" b="0" dirty="0" err="1" smtClean="0">
              <a:solidFill>
                <a:schemeClr val="tx1"/>
              </a:solidFill>
            </a:rPr>
            <a:t>Ոչ</a:t>
          </a:r>
          <a:endParaRPr lang="en-US" sz="5000" b="0" dirty="0">
            <a:solidFill>
              <a:schemeClr val="tx1"/>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38403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CBCFB9B4-DD69-402F-82FF-0786B9D4F086}"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707B7068-0282-4F93-A9A9-5805497B67B6}" type="presOf" srcId="{3C774A1C-BB1C-4347-A758-A94A436F7244}" destId="{9CA50A65-40FA-E945-A868-9E3FE840B07E}" srcOrd="0" destOrd="0" presId="urn:microsoft.com/office/officeart/2008/layout/LinedList"/>
    <dgm:cxn modelId="{B76EE35F-18B1-46C4-BEFD-597A72BAEFDF}" type="presOf" srcId="{8E61202A-36DD-0240-811A-270D9611A395}" destId="{CFE00427-EDF8-324F-9A5C-A181E81A4D48}" srcOrd="0" destOrd="0" presId="urn:microsoft.com/office/officeart/2008/layout/LinedList"/>
    <dgm:cxn modelId="{58734B83-973A-454D-A89D-EA9C7E11DC23}" type="presOf" srcId="{412DA8CB-B9E5-F44F-9FDD-EF35DF68306D}" destId="{B9E57DF2-F223-F848-B6AB-FEB0F6FB4076}" srcOrd="0" destOrd="0" presId="urn:microsoft.com/office/officeart/2008/layout/LinedList"/>
    <dgm:cxn modelId="{5FD58358-7709-42F9-BF4D-AB766CCB75C5}" type="presParOf" srcId="{9CA50A65-40FA-E945-A868-9E3FE840B07E}" destId="{D5C7DCB4-3723-4443-ADD7-DBEB1005841A}" srcOrd="0" destOrd="0" presId="urn:microsoft.com/office/officeart/2008/layout/LinedList"/>
    <dgm:cxn modelId="{714C5F2F-5B2E-48F3-954D-7A26CD139ECE}" type="presParOf" srcId="{9CA50A65-40FA-E945-A868-9E3FE840B07E}" destId="{9F8ADD56-4647-5947-BF4A-89820DB0503F}" srcOrd="1" destOrd="0" presId="urn:microsoft.com/office/officeart/2008/layout/LinedList"/>
    <dgm:cxn modelId="{8FEA6B0F-406B-4433-8756-2E15ADF0FB4D}" type="presParOf" srcId="{9F8ADD56-4647-5947-BF4A-89820DB0503F}" destId="{CFE00427-EDF8-324F-9A5C-A181E81A4D48}" srcOrd="0" destOrd="0" presId="urn:microsoft.com/office/officeart/2008/layout/LinedList"/>
    <dgm:cxn modelId="{82E52857-D0FF-4C31-8FE3-396F8DE5185F}" type="presParOf" srcId="{9F8ADD56-4647-5947-BF4A-89820DB0503F}" destId="{71554259-89F3-DC41-AF38-A80F6823C6AB}" srcOrd="1" destOrd="0" presId="urn:microsoft.com/office/officeart/2008/layout/LinedList"/>
    <dgm:cxn modelId="{4A72DC2E-952E-434D-B051-2F2156AE925B}" type="presParOf" srcId="{71554259-89F3-DC41-AF38-A80F6823C6AB}" destId="{D0431CA8-5100-6745-A242-ED330061BD73}" srcOrd="0" destOrd="0" presId="urn:microsoft.com/office/officeart/2008/layout/LinedList"/>
    <dgm:cxn modelId="{8DFADF16-81E4-4C35-9561-B42DCA79C441}" type="presParOf" srcId="{71554259-89F3-DC41-AF38-A80F6823C6AB}" destId="{FE55CC5A-C0EF-DF45-AF1E-C9A5EF0E713C}" srcOrd="1" destOrd="0" presId="urn:microsoft.com/office/officeart/2008/layout/LinedList"/>
    <dgm:cxn modelId="{7BD7461B-3118-4551-8064-03E6ED8202CB}" type="presParOf" srcId="{FE55CC5A-C0EF-DF45-AF1E-C9A5EF0E713C}" destId="{D79F8CF2-80EE-C747-9C26-26414E55692C}" srcOrd="0" destOrd="0" presId="urn:microsoft.com/office/officeart/2008/layout/LinedList"/>
    <dgm:cxn modelId="{E04DDD08-F82A-4BFB-9E66-D76BC3ED3EE2}" type="presParOf" srcId="{FE55CC5A-C0EF-DF45-AF1E-C9A5EF0E713C}" destId="{5D9EDF3F-7B20-8E47-A431-F9F24450F874}" srcOrd="1" destOrd="0" presId="urn:microsoft.com/office/officeart/2008/layout/LinedList"/>
    <dgm:cxn modelId="{698482DC-E916-4204-BCA3-7A678260A5D6}" type="presParOf" srcId="{FE55CC5A-C0EF-DF45-AF1E-C9A5EF0E713C}" destId="{EB933D24-ABB6-0C44-A5A7-05F1CB99F1EB}" srcOrd="2" destOrd="0" presId="urn:microsoft.com/office/officeart/2008/layout/LinedList"/>
    <dgm:cxn modelId="{A99E3EB1-0186-406E-8798-CF134BDE1174}" type="presParOf" srcId="{71554259-89F3-DC41-AF38-A80F6823C6AB}" destId="{EB798B99-5590-864A-A2C1-F553D99D3FAA}" srcOrd="2" destOrd="0" presId="urn:microsoft.com/office/officeart/2008/layout/LinedList"/>
    <dgm:cxn modelId="{F1B6D12B-38E7-48A2-8110-B49B5F94ACA0}" type="presParOf" srcId="{71554259-89F3-DC41-AF38-A80F6823C6AB}" destId="{9C715A5E-13B0-3F4D-85BD-4FA3A97839C5}" srcOrd="3" destOrd="0" presId="urn:microsoft.com/office/officeart/2008/layout/LinedList"/>
    <dgm:cxn modelId="{A3F59C18-4285-4610-91C0-CFFE0BB890C1}" type="presParOf" srcId="{71554259-89F3-DC41-AF38-A80F6823C6AB}" destId="{A4B3FD2E-63E5-E445-B87B-210177B3706B}" srcOrd="4" destOrd="0" presId="urn:microsoft.com/office/officeart/2008/layout/LinedList"/>
    <dgm:cxn modelId="{3B171840-45EB-4748-A251-75D04FE93D47}" type="presParOf" srcId="{A4B3FD2E-63E5-E445-B87B-210177B3706B}" destId="{B4FE7B28-4407-5045-AAC1-7786FB86FE88}" srcOrd="0" destOrd="0" presId="urn:microsoft.com/office/officeart/2008/layout/LinedList"/>
    <dgm:cxn modelId="{A7661FF7-43CC-4DB1-8FE7-9E1C60B8FB0D}" type="presParOf" srcId="{A4B3FD2E-63E5-E445-B87B-210177B3706B}" destId="{B9E57DF2-F223-F848-B6AB-FEB0F6FB4076}" srcOrd="1" destOrd="0" presId="urn:microsoft.com/office/officeart/2008/layout/LinedList"/>
    <dgm:cxn modelId="{9B310137-82DF-4642-87DB-C1FAFB6757AB}" type="presParOf" srcId="{A4B3FD2E-63E5-E445-B87B-210177B3706B}" destId="{84017E13-6661-1647-9DB1-F43BB49DC0FD}" srcOrd="2" destOrd="0" presId="urn:microsoft.com/office/officeart/2008/layout/LinedList"/>
    <dgm:cxn modelId="{12D36ACF-3FF5-4ED5-94BE-250495B73C99}" type="presParOf" srcId="{71554259-89F3-DC41-AF38-A80F6823C6AB}" destId="{1E88F2A9-FC8F-2A4F-ABF4-2C5837CA76E5}" srcOrd="5" destOrd="0" presId="urn:microsoft.com/office/officeart/2008/layout/LinedList"/>
    <dgm:cxn modelId="{8B6D42CB-4ECD-4D80-A48C-D3735F04B0C9}"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endParaRPr lang="en-US" sz="2400" b="1" dirty="0" smtClean="0"/>
        </a:p>
        <a:p>
          <a:pPr algn="just"/>
          <a:r>
            <a:rPr lang="en-US" sz="2400" b="1" dirty="0" err="1" smtClean="0"/>
            <a:t>Դուք</a:t>
          </a:r>
          <a:r>
            <a:rPr lang="en-US" sz="2400" b="1" dirty="0" smtClean="0"/>
            <a:t> </a:t>
          </a:r>
          <a:r>
            <a:rPr lang="en-US" sz="2400" b="1" dirty="0" err="1" smtClean="0"/>
            <a:t>օգտվում</a:t>
          </a:r>
          <a:r>
            <a:rPr lang="en-US" sz="2400" b="1" dirty="0" smtClean="0"/>
            <a:t> </a:t>
          </a:r>
          <a:r>
            <a:rPr lang="en-US" sz="2400" b="1" dirty="0" err="1" smtClean="0"/>
            <a:t>եք</a:t>
          </a:r>
          <a:r>
            <a:rPr lang="en-US" sz="2400" b="1" dirty="0" smtClean="0"/>
            <a:t> </a:t>
          </a:r>
          <a:r>
            <a:rPr lang="en-US" sz="2400" b="1" dirty="0" err="1" smtClean="0"/>
            <a:t>աուդիո</a:t>
          </a:r>
          <a:r>
            <a:rPr lang="en-US" sz="2400" b="1" dirty="0" smtClean="0"/>
            <a:t> </a:t>
          </a:r>
          <a:r>
            <a:rPr lang="en-US" sz="2400" b="1" dirty="0" err="1" smtClean="0"/>
            <a:t>ֆայլից</a:t>
          </a:r>
          <a:r>
            <a:rPr lang="en-US" sz="2400" b="1" dirty="0" smtClean="0"/>
            <a:t>, </a:t>
          </a:r>
          <a:r>
            <a:rPr lang="en-US" sz="2400" b="1" dirty="0" err="1" smtClean="0"/>
            <a:t>որը</a:t>
          </a:r>
          <a:r>
            <a:rPr lang="en-US" sz="2400" b="1" dirty="0" smtClean="0"/>
            <a:t> </a:t>
          </a:r>
          <a:r>
            <a:rPr lang="en-US" sz="2400" b="1" dirty="0" err="1" smtClean="0"/>
            <a:t>ներկայացնում</a:t>
          </a:r>
          <a:r>
            <a:rPr lang="en-US" sz="2400" b="1" dirty="0" smtClean="0"/>
            <a:t> է </a:t>
          </a:r>
          <a:r>
            <a:rPr lang="en-US" sz="2400" b="1" dirty="0" err="1" smtClean="0"/>
            <a:t>մանկական</a:t>
          </a:r>
          <a:r>
            <a:rPr lang="en-US" sz="2400" b="1" dirty="0" smtClean="0"/>
            <a:t> </a:t>
          </a:r>
          <a:r>
            <a:rPr lang="en-US" sz="2400" b="1" dirty="0" err="1" smtClean="0"/>
            <a:t>պոռնոգրաֆիայի</a:t>
          </a:r>
          <a:r>
            <a:rPr lang="en-US" sz="2400" b="1" dirty="0" smtClean="0"/>
            <a:t> </a:t>
          </a:r>
          <a:r>
            <a:rPr lang="en-US" sz="2400" b="1" dirty="0" err="1" smtClean="0"/>
            <a:t>տեսարան</a:t>
          </a:r>
          <a:r>
            <a:rPr lang="en-US" sz="2400" b="1" dirty="0" smtClean="0"/>
            <a:t>՝ </a:t>
          </a:r>
          <a:r>
            <a:rPr lang="en-US" sz="2400" b="1" dirty="0" err="1" smtClean="0"/>
            <a:t>երեխա</a:t>
          </a:r>
          <a:r>
            <a:rPr lang="en-US" sz="2400" b="1" dirty="0" smtClean="0"/>
            <a:t> </a:t>
          </a:r>
          <a:r>
            <a:rPr lang="en-US" sz="2400" b="1" dirty="0" err="1" smtClean="0"/>
            <a:t>դերասանների</a:t>
          </a:r>
          <a:r>
            <a:rPr lang="en-US" sz="2400" b="1" dirty="0" smtClean="0"/>
            <a:t> </a:t>
          </a:r>
          <a:r>
            <a:rPr lang="en-US" sz="2400" b="1" dirty="0" err="1" smtClean="0"/>
            <a:t>կողմից</a:t>
          </a:r>
          <a:r>
            <a:rPr lang="en-US" sz="2400" b="1" dirty="0" smtClean="0"/>
            <a:t> </a:t>
          </a:r>
          <a:r>
            <a:rPr lang="en-US" sz="2400" b="1" dirty="0" err="1" smtClean="0"/>
            <a:t>խաղացվող</a:t>
          </a:r>
          <a:r>
            <a:rPr lang="en-US" sz="2400" b="1" dirty="0" smtClean="0"/>
            <a:t>: </a:t>
          </a:r>
        </a:p>
        <a:p>
          <a:pPr algn="just"/>
          <a:endParaRPr lang="en-US" sz="2400" b="1" dirty="0" smtClean="0"/>
        </a:p>
        <a:p>
          <a:pPr algn="just"/>
          <a:r>
            <a:rPr lang="en-US" sz="2400" b="1" dirty="0" err="1" smtClean="0"/>
            <a:t>Արդյո՞ք</a:t>
          </a:r>
          <a:r>
            <a:rPr lang="en-US" sz="2400" b="1" dirty="0" smtClean="0"/>
            <a:t> </a:t>
          </a:r>
          <a:r>
            <a:rPr lang="en-US" sz="2400" b="1" dirty="0" err="1" smtClean="0"/>
            <a:t>սա</a:t>
          </a:r>
          <a:r>
            <a:rPr lang="en-US" sz="2400" b="1" dirty="0" smtClean="0"/>
            <a:t> </a:t>
          </a:r>
          <a:r>
            <a:rPr lang="en-US" sz="2400" b="1" dirty="0" err="1" smtClean="0"/>
            <a:t>հանցագործություն</a:t>
          </a:r>
          <a:r>
            <a:rPr lang="en-US" sz="2400" b="1" dirty="0" smtClean="0"/>
            <a:t> է </a:t>
          </a:r>
          <a:r>
            <a:rPr lang="en-US" sz="2400" b="1" dirty="0" err="1" smtClean="0"/>
            <a:t>Բուդապեշտի</a:t>
          </a:r>
          <a:r>
            <a:rPr lang="en-US" sz="2400" b="1" dirty="0" smtClean="0"/>
            <a:t> </a:t>
          </a:r>
          <a:r>
            <a:rPr lang="en-US" sz="2400" b="1" dirty="0" err="1" smtClean="0"/>
            <a:t>կոնվենցիայի</a:t>
          </a:r>
          <a:r>
            <a:rPr lang="en-US" sz="2400" b="1" dirty="0" smtClean="0"/>
            <a:t> </a:t>
          </a:r>
          <a:r>
            <a:rPr lang="en-US" sz="2400" b="1" dirty="0" err="1" smtClean="0"/>
            <a:t>Հոդված</a:t>
          </a:r>
          <a:r>
            <a:rPr lang="en-US" sz="2400" b="1" dirty="0" smtClean="0"/>
            <a:t> 9-ի </a:t>
          </a:r>
          <a:r>
            <a:rPr lang="en-US" sz="2400" b="1" dirty="0" err="1" smtClean="0"/>
            <a:t>համաձայն</a:t>
          </a:r>
          <a:r>
            <a:rPr lang="en-US" sz="2400" b="1" dirty="0" smtClean="0"/>
            <a:t> </a:t>
          </a:r>
          <a:endParaRPr lang="en-US" sz="2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5000" dirty="0" smtClean="0"/>
            <a:t>ա) </a:t>
          </a:r>
          <a:r>
            <a:rPr lang="en-US" sz="5000" dirty="0" err="1" smtClean="0"/>
            <a:t>Այո</a:t>
          </a:r>
          <a:endParaRPr lang="en-US" sz="5000"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5000" b="1" dirty="0" smtClean="0">
              <a:solidFill>
                <a:srgbClr val="FF0000"/>
              </a:solidFill>
            </a:rPr>
            <a:t>բ) </a:t>
          </a:r>
          <a:r>
            <a:rPr lang="en-US" sz="5000" b="1" dirty="0" err="1" smtClean="0">
              <a:solidFill>
                <a:srgbClr val="FF0000"/>
              </a:solidFill>
            </a:rPr>
            <a:t>Ոչ</a:t>
          </a:r>
          <a:endParaRPr lang="en-US" sz="5000" b="1" dirty="0">
            <a:solidFill>
              <a:srgbClr val="FF0000"/>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401486"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C4C59CEA-90A9-4E85-A42A-75D695A1F87C}"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FE51F8A7-FB2B-44B2-AC1E-2A74A0139E15}" type="presOf" srcId="{8E61202A-36DD-0240-811A-270D9611A395}" destId="{CFE00427-EDF8-324F-9A5C-A181E81A4D48}"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CA15EB1-CACB-4466-80D4-71756D8CC054}" type="presOf" srcId="{7029F5E8-D056-AE49-BD66-3C193010DDE8}" destId="{5D9EDF3F-7B20-8E47-A431-F9F24450F874}" srcOrd="0" destOrd="0" presId="urn:microsoft.com/office/officeart/2008/layout/LinedList"/>
    <dgm:cxn modelId="{E765403F-BB87-4C93-A2AE-2F05A293A7F2}" type="presOf" srcId="{3C774A1C-BB1C-4347-A758-A94A436F7244}" destId="{9CA50A65-40FA-E945-A868-9E3FE840B07E}" srcOrd="0" destOrd="0" presId="urn:microsoft.com/office/officeart/2008/layout/LinedList"/>
    <dgm:cxn modelId="{9AF08A68-41EF-434E-9E3D-76BCD3D93897}" type="presParOf" srcId="{9CA50A65-40FA-E945-A868-9E3FE840B07E}" destId="{D5C7DCB4-3723-4443-ADD7-DBEB1005841A}" srcOrd="0" destOrd="0" presId="urn:microsoft.com/office/officeart/2008/layout/LinedList"/>
    <dgm:cxn modelId="{986B8336-3B6F-4348-8675-25D6969F1267}" type="presParOf" srcId="{9CA50A65-40FA-E945-A868-9E3FE840B07E}" destId="{9F8ADD56-4647-5947-BF4A-89820DB0503F}" srcOrd="1" destOrd="0" presId="urn:microsoft.com/office/officeart/2008/layout/LinedList"/>
    <dgm:cxn modelId="{62103EF5-2169-49D8-AD65-43160F67F9D3}" type="presParOf" srcId="{9F8ADD56-4647-5947-BF4A-89820DB0503F}" destId="{CFE00427-EDF8-324F-9A5C-A181E81A4D48}" srcOrd="0" destOrd="0" presId="urn:microsoft.com/office/officeart/2008/layout/LinedList"/>
    <dgm:cxn modelId="{3694647C-A5A8-4B4B-AA1F-33FC6C460F0D}" type="presParOf" srcId="{9F8ADD56-4647-5947-BF4A-89820DB0503F}" destId="{71554259-89F3-DC41-AF38-A80F6823C6AB}" srcOrd="1" destOrd="0" presId="urn:microsoft.com/office/officeart/2008/layout/LinedList"/>
    <dgm:cxn modelId="{F175F5BE-5B7B-4992-A688-840B35AF2567}" type="presParOf" srcId="{71554259-89F3-DC41-AF38-A80F6823C6AB}" destId="{D0431CA8-5100-6745-A242-ED330061BD73}" srcOrd="0" destOrd="0" presId="urn:microsoft.com/office/officeart/2008/layout/LinedList"/>
    <dgm:cxn modelId="{03AB4484-2F3C-4D19-8C95-9F8333A52752}" type="presParOf" srcId="{71554259-89F3-DC41-AF38-A80F6823C6AB}" destId="{FE55CC5A-C0EF-DF45-AF1E-C9A5EF0E713C}" srcOrd="1" destOrd="0" presId="urn:microsoft.com/office/officeart/2008/layout/LinedList"/>
    <dgm:cxn modelId="{83A3BDB0-4D5B-4C94-83F9-45B4C46648AF}" type="presParOf" srcId="{FE55CC5A-C0EF-DF45-AF1E-C9A5EF0E713C}" destId="{D79F8CF2-80EE-C747-9C26-26414E55692C}" srcOrd="0" destOrd="0" presId="urn:microsoft.com/office/officeart/2008/layout/LinedList"/>
    <dgm:cxn modelId="{3A226E67-6247-42E8-B0AC-D525BD97EBD8}" type="presParOf" srcId="{FE55CC5A-C0EF-DF45-AF1E-C9A5EF0E713C}" destId="{5D9EDF3F-7B20-8E47-A431-F9F24450F874}" srcOrd="1" destOrd="0" presId="urn:microsoft.com/office/officeart/2008/layout/LinedList"/>
    <dgm:cxn modelId="{E9D3CF01-3FD0-470F-8692-15E73FA97752}" type="presParOf" srcId="{FE55CC5A-C0EF-DF45-AF1E-C9A5EF0E713C}" destId="{EB933D24-ABB6-0C44-A5A7-05F1CB99F1EB}" srcOrd="2" destOrd="0" presId="urn:microsoft.com/office/officeart/2008/layout/LinedList"/>
    <dgm:cxn modelId="{E903FD95-3DA1-4FBA-A490-B79DAA02A268}" type="presParOf" srcId="{71554259-89F3-DC41-AF38-A80F6823C6AB}" destId="{EB798B99-5590-864A-A2C1-F553D99D3FAA}" srcOrd="2" destOrd="0" presId="urn:microsoft.com/office/officeart/2008/layout/LinedList"/>
    <dgm:cxn modelId="{A15A9F5E-DB26-4E69-9C72-62999662A183}" type="presParOf" srcId="{71554259-89F3-DC41-AF38-A80F6823C6AB}" destId="{9C715A5E-13B0-3F4D-85BD-4FA3A97839C5}" srcOrd="3" destOrd="0" presId="urn:microsoft.com/office/officeart/2008/layout/LinedList"/>
    <dgm:cxn modelId="{60E83C42-5CD7-458A-A718-F6D4E0265351}" type="presParOf" srcId="{71554259-89F3-DC41-AF38-A80F6823C6AB}" destId="{A4B3FD2E-63E5-E445-B87B-210177B3706B}" srcOrd="4" destOrd="0" presId="urn:microsoft.com/office/officeart/2008/layout/LinedList"/>
    <dgm:cxn modelId="{E09FF3A3-F8E9-4C44-8122-0023CA39FE6F}" type="presParOf" srcId="{A4B3FD2E-63E5-E445-B87B-210177B3706B}" destId="{B4FE7B28-4407-5045-AAC1-7786FB86FE88}" srcOrd="0" destOrd="0" presId="urn:microsoft.com/office/officeart/2008/layout/LinedList"/>
    <dgm:cxn modelId="{0CE7133F-C2E4-47C0-9D92-FFCE72D4C74D}" type="presParOf" srcId="{A4B3FD2E-63E5-E445-B87B-210177B3706B}" destId="{B9E57DF2-F223-F848-B6AB-FEB0F6FB4076}" srcOrd="1" destOrd="0" presId="urn:microsoft.com/office/officeart/2008/layout/LinedList"/>
    <dgm:cxn modelId="{336545F1-DA5D-4EFB-BA08-78AD5AE5CBCD}" type="presParOf" srcId="{A4B3FD2E-63E5-E445-B87B-210177B3706B}" destId="{84017E13-6661-1647-9DB1-F43BB49DC0FD}" srcOrd="2" destOrd="0" presId="urn:microsoft.com/office/officeart/2008/layout/LinedList"/>
    <dgm:cxn modelId="{66FEBAA3-DBCA-43B9-AA09-0B91ABCF53D2}" type="presParOf" srcId="{71554259-89F3-DC41-AF38-A80F6823C6AB}" destId="{1E88F2A9-FC8F-2A4F-ABF4-2C5837CA76E5}" srcOrd="5" destOrd="0" presId="urn:microsoft.com/office/officeart/2008/layout/LinedList"/>
    <dgm:cxn modelId="{5959857E-C8CC-406A-8085-451BA035DCF9}"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n-US" sz="2000" b="1" kern="1200" dirty="0" err="1" smtClean="0"/>
            <a:t>Ընկերությունը</a:t>
          </a:r>
          <a:r>
            <a:rPr lang="en-US" sz="2000" b="1" kern="1200" dirty="0" smtClean="0"/>
            <a:t> </a:t>
          </a:r>
          <a:r>
            <a:rPr lang="en-US" sz="2000" b="1" kern="1200" dirty="0" err="1" smtClean="0"/>
            <a:t>տվյալներ</a:t>
          </a:r>
          <a:r>
            <a:rPr lang="en-US" sz="2000" b="1" kern="1200" dirty="0" smtClean="0"/>
            <a:t> է </a:t>
          </a:r>
          <a:r>
            <a:rPr lang="en-US" sz="2000" b="1" kern="1200" dirty="0" err="1" smtClean="0"/>
            <a:t>մուտք</a:t>
          </a:r>
          <a:r>
            <a:rPr lang="en-US" sz="2000" b="1" kern="1200" dirty="0" smtClean="0"/>
            <a:t> </a:t>
          </a:r>
          <a:r>
            <a:rPr lang="en-US" sz="2000" b="1" kern="1200" dirty="0" err="1" smtClean="0"/>
            <a:t>անում</a:t>
          </a:r>
          <a:r>
            <a:rPr lang="en-US" sz="2000" b="1" kern="1200" dirty="0" smtClean="0"/>
            <a:t> </a:t>
          </a:r>
          <a:r>
            <a:rPr lang="en-US" sz="2000" b="1" kern="1200" dirty="0" err="1" smtClean="0"/>
            <a:t>իր</a:t>
          </a:r>
          <a:r>
            <a:rPr lang="en-US" sz="2000" b="1" kern="1200" dirty="0" smtClean="0"/>
            <a:t> </a:t>
          </a:r>
          <a:r>
            <a:rPr lang="hy-AM" sz="2000" b="1" kern="1200" dirty="0" smtClean="0"/>
            <a:t>Համացանց</a:t>
          </a:r>
          <a:r>
            <a:rPr lang="en-US" sz="2000" b="1" kern="1200" dirty="0" err="1" smtClean="0"/>
            <a:t>ային</a:t>
          </a:r>
          <a:r>
            <a:rPr lang="en-US" sz="2000" b="1" kern="1200" dirty="0" smtClean="0"/>
            <a:t> </a:t>
          </a:r>
          <a:r>
            <a:rPr lang="en-US" sz="2000" b="1" kern="1200" dirty="0" err="1" smtClean="0"/>
            <a:t>կայքում</a:t>
          </a:r>
          <a:r>
            <a:rPr lang="en-US" sz="2000" b="1" kern="1200" dirty="0" smtClean="0"/>
            <a:t>՝ </a:t>
          </a:r>
          <a:r>
            <a:rPr lang="en-US" sz="2000" b="1" kern="1200" dirty="0" err="1" smtClean="0"/>
            <a:t>նշելով</a:t>
          </a:r>
          <a:r>
            <a:rPr lang="en-US" sz="2000" b="1" kern="1200" dirty="0" smtClean="0"/>
            <a:t> </a:t>
          </a:r>
          <a:r>
            <a:rPr lang="en-US" sz="2000" b="1" kern="1200" dirty="0" err="1" smtClean="0"/>
            <a:t>իր</a:t>
          </a:r>
          <a:r>
            <a:rPr lang="en-US" sz="2000" b="1" kern="1200" dirty="0" smtClean="0"/>
            <a:t> </a:t>
          </a:r>
          <a:r>
            <a:rPr lang="en-US" sz="2000" b="1" kern="1200" dirty="0" err="1" smtClean="0"/>
            <a:t>ապրանքի</a:t>
          </a:r>
          <a:r>
            <a:rPr lang="en-US" sz="2000" b="1" kern="1200" dirty="0" smtClean="0"/>
            <a:t> </a:t>
          </a:r>
          <a:r>
            <a:rPr lang="en-US" sz="2000" b="1" kern="1200" dirty="0" err="1" smtClean="0"/>
            <a:t>առավելություններն</a:t>
          </a:r>
          <a:r>
            <a:rPr lang="en-US" sz="2000" b="1" kern="1200" dirty="0" smtClean="0"/>
            <a:t> </a:t>
          </a:r>
          <a:r>
            <a:rPr lang="en-US" sz="2000" b="1" kern="1200" dirty="0" err="1" smtClean="0"/>
            <a:t>այլ</a:t>
          </a:r>
          <a:r>
            <a:rPr lang="en-US" sz="2000" b="1" kern="1200" dirty="0" smtClean="0"/>
            <a:t> </a:t>
          </a:r>
          <a:r>
            <a:rPr lang="en-US" sz="2000" b="1" kern="1200" dirty="0" err="1" smtClean="0"/>
            <a:t>մրցակիցների</a:t>
          </a:r>
          <a:r>
            <a:rPr lang="en-US" sz="2000" b="1" kern="1200" dirty="0" smtClean="0"/>
            <a:t> </a:t>
          </a:r>
          <a:r>
            <a:rPr lang="en-US" sz="2000" b="1" kern="1200" dirty="0" err="1" smtClean="0"/>
            <a:t>ապրանքների</a:t>
          </a:r>
          <a:r>
            <a:rPr lang="en-US" sz="2000" b="1" kern="1200" dirty="0" smtClean="0"/>
            <a:t> </a:t>
          </a:r>
          <a:r>
            <a:rPr lang="en-US" sz="2000" b="1" kern="1200" dirty="0" err="1" smtClean="0"/>
            <a:t>նկատմամբ</a:t>
          </a:r>
          <a:r>
            <a:rPr lang="en-US" sz="2000" b="1" kern="1200" dirty="0" smtClean="0"/>
            <a:t>: </a:t>
          </a:r>
          <a:r>
            <a:rPr lang="en-US" sz="2000" b="1" kern="1200" dirty="0" err="1" smtClean="0"/>
            <a:t>Սա</a:t>
          </a:r>
          <a:r>
            <a:rPr lang="en-US" sz="2000" b="1" kern="1200" dirty="0" smtClean="0"/>
            <a:t> </a:t>
          </a:r>
          <a:r>
            <a:rPr lang="en-US" sz="2000" b="1" kern="1200" dirty="0" err="1" smtClean="0"/>
            <a:t>պատճառում</a:t>
          </a:r>
          <a:r>
            <a:rPr lang="en-US" sz="2000" b="1" kern="1200" dirty="0" smtClean="0"/>
            <a:t> է </a:t>
          </a:r>
          <a:r>
            <a:rPr lang="en-US" sz="2000" b="1" kern="1200" dirty="0" err="1" smtClean="0"/>
            <a:t>տնտեսական</a:t>
          </a:r>
          <a:r>
            <a:rPr lang="en-US" sz="2000" b="1" kern="1200" dirty="0" smtClean="0"/>
            <a:t> </a:t>
          </a:r>
          <a:r>
            <a:rPr lang="en-US" sz="2000" b="1" kern="1200" dirty="0" err="1" smtClean="0"/>
            <a:t>օգուտ</a:t>
          </a:r>
          <a:r>
            <a:rPr lang="en-US" sz="2000" b="1" kern="1200" dirty="0" smtClean="0"/>
            <a:t> </a:t>
          </a:r>
          <a:r>
            <a:rPr lang="en-US" sz="2000" b="1" kern="1200" dirty="0" err="1" smtClean="0"/>
            <a:t>ընկերությանը</a:t>
          </a:r>
          <a:r>
            <a:rPr lang="en-US" sz="2000" b="1" kern="1200" dirty="0" smtClean="0"/>
            <a:t> և </a:t>
          </a:r>
          <a:r>
            <a:rPr lang="en-US" sz="2000" b="1" kern="1200" dirty="0" err="1" smtClean="0"/>
            <a:t>սեփականության</a:t>
          </a:r>
          <a:r>
            <a:rPr lang="en-US" sz="2000" b="1" kern="1200" dirty="0" smtClean="0"/>
            <a:t> </a:t>
          </a:r>
          <a:r>
            <a:rPr lang="en-US" sz="2000" b="1" kern="1200" dirty="0" err="1" smtClean="0"/>
            <a:t>կորուստ</a:t>
          </a:r>
          <a:r>
            <a:rPr lang="en-US" sz="2000" b="1" kern="1200" dirty="0" smtClean="0"/>
            <a:t> </a:t>
          </a:r>
          <a:r>
            <a:rPr lang="en-US" sz="2000" b="1" kern="1200" dirty="0" err="1" smtClean="0"/>
            <a:t>մրցակցին</a:t>
          </a:r>
          <a:r>
            <a:rPr lang="en-US" sz="2000" b="1" kern="1200" dirty="0" smtClean="0"/>
            <a:t>:  </a:t>
          </a:r>
          <a:endParaRPr lang="en-US" sz="2000" b="1" kern="1200" dirty="0"/>
        </a:p>
        <a:p>
          <a:pPr lvl="0" algn="just" defTabSz="889000">
            <a:lnSpc>
              <a:spcPct val="90000"/>
            </a:lnSpc>
            <a:spcBef>
              <a:spcPct val="0"/>
            </a:spcBef>
            <a:spcAft>
              <a:spcPct val="35000"/>
            </a:spcAft>
          </a:pPr>
          <a:endParaRPr lang="en-US" sz="2000" b="1" kern="1200" dirty="0"/>
        </a:p>
        <a:p>
          <a:pPr lvl="0" algn="just" defTabSz="889000">
            <a:lnSpc>
              <a:spcPct val="90000"/>
            </a:lnSpc>
            <a:spcBef>
              <a:spcPct val="0"/>
            </a:spcBef>
            <a:spcAft>
              <a:spcPct val="35000"/>
            </a:spcAft>
          </a:pPr>
          <a:r>
            <a:rPr lang="en-US" sz="2000" b="1" kern="1200" dirty="0" err="1" smtClean="0"/>
            <a:t>Արդյո՞ք</a:t>
          </a:r>
          <a:r>
            <a:rPr lang="en-US" sz="2000" b="1" kern="1200" dirty="0" smtClean="0"/>
            <a:t> </a:t>
          </a:r>
          <a:r>
            <a:rPr lang="en-US" sz="2000" b="1" kern="1200" dirty="0" err="1" smtClean="0"/>
            <a:t>սա</a:t>
          </a:r>
          <a:r>
            <a:rPr lang="en-US" sz="2000" b="1" kern="1200" dirty="0" smtClean="0"/>
            <a:t> </a:t>
          </a:r>
          <a:r>
            <a:rPr lang="en-US" sz="2000" b="1" kern="1200" dirty="0" err="1" smtClean="0"/>
            <a:t>հանցագործություն</a:t>
          </a:r>
          <a:r>
            <a:rPr lang="en-US" sz="2000" b="1" kern="1200" dirty="0" smtClean="0"/>
            <a:t> է </a:t>
          </a:r>
          <a:r>
            <a:rPr lang="en-US" sz="2000" b="1" kern="1200" dirty="0" err="1" smtClean="0"/>
            <a:t>Բուդապեշտի</a:t>
          </a:r>
          <a:r>
            <a:rPr lang="en-US" sz="2000" b="1" kern="1200" dirty="0" smtClean="0"/>
            <a:t> </a:t>
          </a:r>
          <a:r>
            <a:rPr lang="en-US" sz="2000" b="1" kern="1200" dirty="0" err="1" smtClean="0"/>
            <a:t>կոնվենցիայի</a:t>
          </a:r>
          <a:r>
            <a:rPr lang="en-US" sz="2000" b="1" kern="1200" dirty="0" smtClean="0"/>
            <a:t> </a:t>
          </a:r>
          <a:r>
            <a:rPr lang="en-US" sz="2000" b="1" kern="1200" dirty="0" err="1" smtClean="0"/>
            <a:t>Հոդված</a:t>
          </a:r>
          <a:r>
            <a:rPr lang="en-US" sz="2000" b="1" kern="1200" dirty="0" smtClean="0"/>
            <a:t> 8-ի </a:t>
          </a:r>
          <a:r>
            <a:rPr lang="en-US" sz="2000" b="1" kern="1200" dirty="0" err="1" smtClean="0"/>
            <a:t>համաձայն</a:t>
          </a:r>
          <a:endParaRPr lang="en-US" sz="2000" b="1" kern="1200" dirty="0"/>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dirty="0" smtClean="0"/>
            <a:t>ա) </a:t>
          </a:r>
          <a:r>
            <a:rPr lang="en-US" sz="5000" kern="1200" dirty="0" err="1" smtClean="0"/>
            <a:t>Այո</a:t>
          </a:r>
          <a:endParaRPr lang="en-US" sz="5000" kern="1200" dirty="0"/>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smtClean="0">
              <a:solidFill>
                <a:schemeClr val="tx1"/>
              </a:solidFill>
            </a:rPr>
            <a:t>բ) </a:t>
          </a:r>
          <a:r>
            <a:rPr lang="en-US" sz="5000" b="0" kern="1200" dirty="0" err="1" smtClean="0">
              <a:solidFill>
                <a:schemeClr val="tx1"/>
              </a:solidFill>
            </a:rPr>
            <a:t>Ոչ</a:t>
          </a:r>
          <a:endParaRPr lang="en-US" sz="5000" b="0" kern="1200" dirty="0">
            <a:solidFill>
              <a:schemeClr val="tx1"/>
            </a:solidFill>
          </a:endParaRP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03317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n-US" sz="2000" b="1" kern="1200" dirty="0" err="1" smtClean="0"/>
            <a:t>Ընկերությունը</a:t>
          </a:r>
          <a:r>
            <a:rPr lang="en-US" sz="2000" b="1" kern="1200" dirty="0" smtClean="0"/>
            <a:t> </a:t>
          </a:r>
          <a:r>
            <a:rPr lang="en-US" sz="2000" b="1" kern="1200" dirty="0" err="1" smtClean="0"/>
            <a:t>տվյալներ</a:t>
          </a:r>
          <a:r>
            <a:rPr lang="en-US" sz="2000" b="1" kern="1200" dirty="0" smtClean="0"/>
            <a:t> է </a:t>
          </a:r>
          <a:r>
            <a:rPr lang="en-US" sz="2000" b="1" kern="1200" dirty="0" err="1" smtClean="0"/>
            <a:t>մուտք</a:t>
          </a:r>
          <a:r>
            <a:rPr lang="en-US" sz="2000" b="1" kern="1200" dirty="0" smtClean="0"/>
            <a:t> </a:t>
          </a:r>
          <a:r>
            <a:rPr lang="en-US" sz="2000" b="1" kern="1200" dirty="0" err="1" smtClean="0"/>
            <a:t>անում</a:t>
          </a:r>
          <a:r>
            <a:rPr lang="en-US" sz="2000" b="1" kern="1200" dirty="0" smtClean="0"/>
            <a:t> </a:t>
          </a:r>
          <a:r>
            <a:rPr lang="en-US" sz="2000" b="1" kern="1200" dirty="0" err="1" smtClean="0"/>
            <a:t>իր</a:t>
          </a:r>
          <a:r>
            <a:rPr lang="en-US" sz="2000" b="1" kern="1200" dirty="0" smtClean="0"/>
            <a:t> </a:t>
          </a:r>
          <a:r>
            <a:rPr lang="hy-AM" sz="2000" b="1" kern="1200" dirty="0" smtClean="0"/>
            <a:t>Համացանց</a:t>
          </a:r>
          <a:r>
            <a:rPr lang="en-US" sz="2000" b="1" kern="1200" dirty="0" err="1" smtClean="0"/>
            <a:t>ային</a:t>
          </a:r>
          <a:r>
            <a:rPr lang="en-US" sz="2000" b="1" kern="1200" dirty="0" smtClean="0"/>
            <a:t> </a:t>
          </a:r>
          <a:r>
            <a:rPr lang="en-US" sz="2000" b="1" kern="1200" dirty="0" err="1" smtClean="0"/>
            <a:t>կայքում</a:t>
          </a:r>
          <a:r>
            <a:rPr lang="en-US" sz="2000" b="1" kern="1200" dirty="0" smtClean="0"/>
            <a:t>՝ </a:t>
          </a:r>
          <a:r>
            <a:rPr lang="en-US" sz="2000" b="1" kern="1200" dirty="0" err="1" smtClean="0"/>
            <a:t>նշելով</a:t>
          </a:r>
          <a:r>
            <a:rPr lang="en-US" sz="2000" b="1" kern="1200" dirty="0" smtClean="0"/>
            <a:t> </a:t>
          </a:r>
          <a:r>
            <a:rPr lang="en-US" sz="2000" b="1" kern="1200" dirty="0" err="1" smtClean="0"/>
            <a:t>իր</a:t>
          </a:r>
          <a:r>
            <a:rPr lang="en-US" sz="2000" b="1" kern="1200" dirty="0" smtClean="0"/>
            <a:t> </a:t>
          </a:r>
          <a:r>
            <a:rPr lang="en-US" sz="2000" b="1" kern="1200" dirty="0" err="1" smtClean="0"/>
            <a:t>ապրանքի</a:t>
          </a:r>
          <a:r>
            <a:rPr lang="en-US" sz="2000" b="1" kern="1200" dirty="0" smtClean="0"/>
            <a:t> </a:t>
          </a:r>
          <a:r>
            <a:rPr lang="en-US" sz="2000" b="1" kern="1200" dirty="0" err="1" smtClean="0"/>
            <a:t>առավելություններն</a:t>
          </a:r>
          <a:r>
            <a:rPr lang="en-US" sz="2000" b="1" kern="1200" dirty="0" smtClean="0"/>
            <a:t> </a:t>
          </a:r>
          <a:r>
            <a:rPr lang="en-US" sz="2000" b="1" kern="1200" dirty="0" err="1" smtClean="0"/>
            <a:t>այլ</a:t>
          </a:r>
          <a:r>
            <a:rPr lang="en-US" sz="2000" b="1" kern="1200" dirty="0" smtClean="0"/>
            <a:t> </a:t>
          </a:r>
          <a:r>
            <a:rPr lang="en-US" sz="2000" b="1" kern="1200" dirty="0" err="1" smtClean="0"/>
            <a:t>մրցակիցների</a:t>
          </a:r>
          <a:r>
            <a:rPr lang="en-US" sz="2000" b="1" kern="1200" dirty="0" smtClean="0"/>
            <a:t> </a:t>
          </a:r>
          <a:r>
            <a:rPr lang="en-US" sz="2000" b="1" kern="1200" dirty="0" err="1" smtClean="0"/>
            <a:t>ապրանքների</a:t>
          </a:r>
          <a:r>
            <a:rPr lang="en-US" sz="2000" b="1" kern="1200" dirty="0" smtClean="0"/>
            <a:t> </a:t>
          </a:r>
          <a:r>
            <a:rPr lang="en-US" sz="2000" b="1" kern="1200" dirty="0" err="1" smtClean="0"/>
            <a:t>նկատմամբ</a:t>
          </a:r>
          <a:r>
            <a:rPr lang="en-US" sz="2000" b="1" kern="1200" dirty="0" smtClean="0"/>
            <a:t>: </a:t>
          </a:r>
          <a:r>
            <a:rPr lang="en-US" sz="2000" b="1" kern="1200" dirty="0" err="1" smtClean="0"/>
            <a:t>Սա</a:t>
          </a:r>
          <a:r>
            <a:rPr lang="en-US" sz="2000" b="1" kern="1200" dirty="0" smtClean="0"/>
            <a:t> </a:t>
          </a:r>
          <a:r>
            <a:rPr lang="en-US" sz="2000" b="1" kern="1200" dirty="0" err="1" smtClean="0"/>
            <a:t>պատճառում</a:t>
          </a:r>
          <a:r>
            <a:rPr lang="en-US" sz="2000" b="1" kern="1200" dirty="0" smtClean="0"/>
            <a:t> է </a:t>
          </a:r>
          <a:r>
            <a:rPr lang="en-US" sz="2000" b="1" kern="1200" dirty="0" err="1" smtClean="0"/>
            <a:t>տնտեսական</a:t>
          </a:r>
          <a:r>
            <a:rPr lang="en-US" sz="2000" b="1" kern="1200" dirty="0" smtClean="0"/>
            <a:t> </a:t>
          </a:r>
          <a:r>
            <a:rPr lang="en-US" sz="2000" b="1" kern="1200" dirty="0" err="1" smtClean="0"/>
            <a:t>օգուտ</a:t>
          </a:r>
          <a:r>
            <a:rPr lang="en-US" sz="2000" b="1" kern="1200" dirty="0" smtClean="0"/>
            <a:t> </a:t>
          </a:r>
          <a:r>
            <a:rPr lang="en-US" sz="2000" b="1" kern="1200" dirty="0" err="1" smtClean="0"/>
            <a:t>ընկերությանը</a:t>
          </a:r>
          <a:r>
            <a:rPr lang="en-US" sz="2000" b="1" kern="1200" dirty="0" smtClean="0"/>
            <a:t> և </a:t>
          </a:r>
          <a:r>
            <a:rPr lang="en-US" sz="2000" b="1" kern="1200" dirty="0" err="1" smtClean="0"/>
            <a:t>սեփականության</a:t>
          </a:r>
          <a:r>
            <a:rPr lang="en-US" sz="2000" b="1" kern="1200" dirty="0" smtClean="0"/>
            <a:t> </a:t>
          </a:r>
          <a:r>
            <a:rPr lang="en-US" sz="2000" b="1" kern="1200" dirty="0" err="1" smtClean="0"/>
            <a:t>կորուստ</a:t>
          </a:r>
          <a:r>
            <a:rPr lang="en-US" sz="2000" b="1" kern="1200" dirty="0" smtClean="0"/>
            <a:t> </a:t>
          </a:r>
          <a:r>
            <a:rPr lang="en-US" sz="2000" b="1" kern="1200" dirty="0" err="1" smtClean="0"/>
            <a:t>մրցակցին</a:t>
          </a:r>
          <a:r>
            <a:rPr lang="en-US" sz="2000" b="1" kern="1200" dirty="0" smtClean="0"/>
            <a:t>: </a:t>
          </a:r>
        </a:p>
        <a:p>
          <a:pPr lvl="0" algn="just" defTabSz="889000">
            <a:lnSpc>
              <a:spcPct val="90000"/>
            </a:lnSpc>
            <a:spcBef>
              <a:spcPct val="0"/>
            </a:spcBef>
            <a:spcAft>
              <a:spcPct val="35000"/>
            </a:spcAft>
          </a:pPr>
          <a:endParaRPr lang="en-US" sz="2000" b="1" kern="1200" dirty="0" smtClean="0"/>
        </a:p>
        <a:p>
          <a:pPr lvl="0" algn="just" defTabSz="889000">
            <a:lnSpc>
              <a:spcPct val="90000"/>
            </a:lnSpc>
            <a:spcBef>
              <a:spcPct val="0"/>
            </a:spcBef>
            <a:spcAft>
              <a:spcPct val="35000"/>
            </a:spcAft>
          </a:pPr>
          <a:r>
            <a:rPr lang="en-US" sz="2000" b="1" kern="1200" dirty="0" err="1" smtClean="0"/>
            <a:t>Արդյո՞ք</a:t>
          </a:r>
          <a:r>
            <a:rPr lang="en-US" sz="2000" b="1" kern="1200" dirty="0" smtClean="0"/>
            <a:t> </a:t>
          </a:r>
          <a:r>
            <a:rPr lang="en-US" sz="2000" b="1" kern="1200" dirty="0" err="1" smtClean="0"/>
            <a:t>սա</a:t>
          </a:r>
          <a:r>
            <a:rPr lang="en-US" sz="2000" b="1" kern="1200" dirty="0" smtClean="0"/>
            <a:t> </a:t>
          </a:r>
          <a:r>
            <a:rPr lang="en-US" sz="2000" b="1" kern="1200" dirty="0" err="1" smtClean="0"/>
            <a:t>հանցագործություն</a:t>
          </a:r>
          <a:r>
            <a:rPr lang="en-US" sz="2000" b="1" kern="1200" dirty="0" smtClean="0"/>
            <a:t> է </a:t>
          </a:r>
          <a:r>
            <a:rPr lang="en-US" sz="2000" b="1" kern="1200" dirty="0" err="1" smtClean="0"/>
            <a:t>Բուդապեշտի</a:t>
          </a:r>
          <a:r>
            <a:rPr lang="en-US" sz="2000" b="1" kern="1200" dirty="0" smtClean="0"/>
            <a:t> </a:t>
          </a:r>
          <a:r>
            <a:rPr lang="en-US" sz="2000" b="1" kern="1200" dirty="0" err="1" smtClean="0"/>
            <a:t>կոնվենցիայի</a:t>
          </a:r>
          <a:r>
            <a:rPr lang="en-US" sz="2000" b="1" kern="1200" dirty="0" smtClean="0"/>
            <a:t> </a:t>
          </a:r>
          <a:r>
            <a:rPr lang="en-US" sz="2000" b="1" kern="1200" dirty="0" err="1" smtClean="0"/>
            <a:t>Հոդված</a:t>
          </a:r>
          <a:r>
            <a:rPr lang="en-US" sz="2000" b="1" kern="1200" dirty="0" smtClean="0"/>
            <a:t> 8-ի </a:t>
          </a:r>
          <a:r>
            <a:rPr lang="en-US" sz="2000" b="1" kern="1200" dirty="0" err="1" smtClean="0"/>
            <a:t>համաձայն</a:t>
          </a:r>
          <a:endParaRPr lang="en-US" sz="2000" b="1" kern="1200" dirty="0"/>
        </a:p>
      </dsp:txBody>
      <dsp:txXfrm>
        <a:off x="0" y="2466"/>
        <a:ext cx="4033170" cy="5052045"/>
      </dsp:txXfrm>
    </dsp:sp>
    <dsp:sp modelId="{5D9EDF3F-7B20-8E47-A431-F9F24450F874}">
      <dsp:nvSpPr>
        <dsp:cNvPr id="0" name=""/>
        <dsp:cNvSpPr/>
      </dsp:nvSpPr>
      <dsp:spPr>
        <a:xfrm>
          <a:off x="4115896" y="119657"/>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dirty="0" smtClean="0"/>
            <a:t>ա) </a:t>
          </a:r>
          <a:r>
            <a:rPr lang="en-US" sz="5000" kern="1200" dirty="0" err="1" smtClean="0"/>
            <a:t>Այո</a:t>
          </a:r>
          <a:endParaRPr lang="en-US" sz="5000" kern="1200" dirty="0"/>
        </a:p>
      </dsp:txBody>
      <dsp:txXfrm>
        <a:off x="4115896" y="119657"/>
        <a:ext cx="4329341" cy="2343817"/>
      </dsp:txXfrm>
    </dsp:sp>
    <dsp:sp modelId="{EB798B99-5590-864A-A2C1-F553D99D3FAA}">
      <dsp:nvSpPr>
        <dsp:cNvPr id="0" name=""/>
        <dsp:cNvSpPr/>
      </dsp:nvSpPr>
      <dsp:spPr>
        <a:xfrm>
          <a:off x="4033170" y="2463475"/>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15896" y="2580665"/>
          <a:ext cx="4329341"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smtClean="0">
              <a:solidFill>
                <a:srgbClr val="FF0000"/>
              </a:solidFill>
            </a:rPr>
            <a:t>բ) </a:t>
          </a:r>
          <a:r>
            <a:rPr lang="en-US" sz="5000" b="0" kern="1200" dirty="0" err="1" smtClean="0">
              <a:solidFill>
                <a:srgbClr val="FF0000"/>
              </a:solidFill>
            </a:rPr>
            <a:t>Ոչ</a:t>
          </a:r>
          <a:endParaRPr lang="en-US" sz="5000" b="1" kern="1200" dirty="0">
            <a:solidFill>
              <a:srgbClr val="FF0000"/>
            </a:solidFill>
          </a:endParaRPr>
        </a:p>
      </dsp:txBody>
      <dsp:txXfrm>
        <a:off x="4115896" y="2580665"/>
        <a:ext cx="4329341" cy="2343817"/>
      </dsp:txXfrm>
    </dsp:sp>
    <dsp:sp modelId="{1E88F2A9-FC8F-2A4F-ABF4-2C5837CA76E5}">
      <dsp:nvSpPr>
        <dsp:cNvPr id="0" name=""/>
        <dsp:cNvSpPr/>
      </dsp:nvSpPr>
      <dsp:spPr>
        <a:xfrm>
          <a:off x="4033170" y="4924483"/>
          <a:ext cx="441206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140830"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endParaRPr lang="en-US" sz="2400" b="1" kern="1200" dirty="0"/>
        </a:p>
        <a:p>
          <a:pPr lvl="0" algn="just" defTabSz="1066800">
            <a:lnSpc>
              <a:spcPct val="90000"/>
            </a:lnSpc>
            <a:spcBef>
              <a:spcPct val="0"/>
            </a:spcBef>
            <a:spcAft>
              <a:spcPct val="35000"/>
            </a:spcAft>
          </a:pPr>
          <a:r>
            <a:rPr lang="en-US" sz="2400" b="1" kern="1200" dirty="0" err="1" smtClean="0"/>
            <a:t>Դուք</a:t>
          </a:r>
          <a:r>
            <a:rPr lang="en-US" sz="2400" b="1" kern="1200" dirty="0" smtClean="0"/>
            <a:t> </a:t>
          </a:r>
          <a:r>
            <a:rPr lang="en-US" sz="2400" b="1" kern="1200" dirty="0" err="1" smtClean="0"/>
            <a:t>օգտվում</a:t>
          </a:r>
          <a:r>
            <a:rPr lang="en-US" sz="2400" b="1" kern="1200" dirty="0" smtClean="0"/>
            <a:t> </a:t>
          </a:r>
          <a:r>
            <a:rPr lang="en-US" sz="2400" b="1" kern="1200" dirty="0" err="1" smtClean="0"/>
            <a:t>եք</a:t>
          </a:r>
          <a:r>
            <a:rPr lang="en-US" sz="2400" b="1" kern="1200" dirty="0" smtClean="0"/>
            <a:t> </a:t>
          </a:r>
          <a:r>
            <a:rPr lang="en-US" sz="2400" b="1" kern="1200" dirty="0" err="1" smtClean="0"/>
            <a:t>աուդիո</a:t>
          </a:r>
          <a:r>
            <a:rPr lang="en-US" sz="2400" b="1" kern="1200" dirty="0" smtClean="0"/>
            <a:t> </a:t>
          </a:r>
          <a:r>
            <a:rPr lang="en-US" sz="2400" b="1" kern="1200" dirty="0" err="1" smtClean="0"/>
            <a:t>ֆայլից</a:t>
          </a:r>
          <a:r>
            <a:rPr lang="en-US" sz="2400" b="1" kern="1200" dirty="0" smtClean="0"/>
            <a:t>, </a:t>
          </a:r>
          <a:r>
            <a:rPr lang="en-US" sz="2400" b="1" kern="1200" dirty="0" err="1" smtClean="0"/>
            <a:t>որը</a:t>
          </a:r>
          <a:r>
            <a:rPr lang="en-US" sz="2400" b="1" kern="1200" dirty="0" smtClean="0"/>
            <a:t> </a:t>
          </a:r>
          <a:r>
            <a:rPr lang="en-US" sz="2400" b="1" kern="1200" dirty="0" err="1" smtClean="0"/>
            <a:t>ներկայացնում</a:t>
          </a:r>
          <a:r>
            <a:rPr lang="en-US" sz="2400" b="1" kern="1200" dirty="0" smtClean="0"/>
            <a:t> է </a:t>
          </a:r>
          <a:r>
            <a:rPr lang="en-US" sz="2400" b="1" kern="1200" dirty="0" err="1" smtClean="0"/>
            <a:t>մանկական</a:t>
          </a:r>
          <a:r>
            <a:rPr lang="en-US" sz="2400" b="1" kern="1200" dirty="0" smtClean="0"/>
            <a:t> </a:t>
          </a:r>
          <a:r>
            <a:rPr lang="en-US" sz="2400" b="1" kern="1200" dirty="0" err="1" smtClean="0"/>
            <a:t>պոռնոգրաֆիայի</a:t>
          </a:r>
          <a:r>
            <a:rPr lang="en-US" sz="2400" b="1" kern="1200" dirty="0" smtClean="0"/>
            <a:t> </a:t>
          </a:r>
          <a:r>
            <a:rPr lang="en-US" sz="2400" b="1" kern="1200" dirty="0" err="1" smtClean="0"/>
            <a:t>տեսարան</a:t>
          </a:r>
          <a:r>
            <a:rPr lang="en-US" sz="2400" b="1" kern="1200" dirty="0" smtClean="0"/>
            <a:t>՝ </a:t>
          </a:r>
          <a:r>
            <a:rPr lang="en-US" sz="2400" b="1" kern="1200" dirty="0" err="1" smtClean="0"/>
            <a:t>երեխա</a:t>
          </a:r>
          <a:r>
            <a:rPr lang="en-US" sz="2400" b="1" kern="1200" dirty="0" smtClean="0"/>
            <a:t> </a:t>
          </a:r>
          <a:r>
            <a:rPr lang="en-US" sz="2400" b="1" kern="1200" dirty="0" err="1" smtClean="0"/>
            <a:t>դերասանների</a:t>
          </a:r>
          <a:r>
            <a:rPr lang="en-US" sz="2400" b="1" kern="1200" dirty="0" smtClean="0"/>
            <a:t> </a:t>
          </a:r>
          <a:r>
            <a:rPr lang="en-US" sz="2400" b="1" kern="1200" dirty="0" err="1" smtClean="0"/>
            <a:t>կողմից</a:t>
          </a:r>
          <a:r>
            <a:rPr lang="en-US" sz="2400" b="1" kern="1200" dirty="0" smtClean="0"/>
            <a:t> </a:t>
          </a:r>
          <a:r>
            <a:rPr lang="en-US" sz="2400" b="1" kern="1200" dirty="0" err="1" smtClean="0"/>
            <a:t>խաղացվող</a:t>
          </a:r>
          <a:r>
            <a:rPr lang="en-US" sz="2400" b="1" kern="1200" dirty="0" smtClean="0"/>
            <a:t>: </a:t>
          </a:r>
          <a:endParaRPr lang="en-US" sz="2400" b="1" kern="1200" dirty="0"/>
        </a:p>
        <a:p>
          <a:pPr lvl="0" algn="just" defTabSz="1066800">
            <a:lnSpc>
              <a:spcPct val="90000"/>
            </a:lnSpc>
            <a:spcBef>
              <a:spcPct val="0"/>
            </a:spcBef>
            <a:spcAft>
              <a:spcPct val="35000"/>
            </a:spcAft>
          </a:pPr>
          <a:endParaRPr lang="en-US" sz="2400" b="1" kern="1200" dirty="0"/>
        </a:p>
        <a:p>
          <a:pPr lvl="0" algn="just" defTabSz="1066800">
            <a:lnSpc>
              <a:spcPct val="90000"/>
            </a:lnSpc>
            <a:spcBef>
              <a:spcPct val="0"/>
            </a:spcBef>
            <a:spcAft>
              <a:spcPct val="35000"/>
            </a:spcAft>
          </a:pPr>
          <a:r>
            <a:rPr lang="en-US" sz="2400" b="1" kern="1200" dirty="0" err="1" smtClean="0"/>
            <a:t>Արդյո՞ք</a:t>
          </a:r>
          <a:r>
            <a:rPr lang="en-US" sz="2400" b="1" kern="1200" dirty="0" smtClean="0"/>
            <a:t> </a:t>
          </a:r>
          <a:r>
            <a:rPr lang="en-US" sz="2400" b="1" kern="1200" dirty="0" err="1" smtClean="0"/>
            <a:t>սա</a:t>
          </a:r>
          <a:r>
            <a:rPr lang="en-US" sz="2400" b="1" kern="1200" dirty="0" smtClean="0"/>
            <a:t> </a:t>
          </a:r>
          <a:r>
            <a:rPr lang="en-US" sz="2400" b="1" kern="1200" dirty="0" err="1" smtClean="0"/>
            <a:t>հանցագործություն</a:t>
          </a:r>
          <a:r>
            <a:rPr lang="en-US" sz="2400" b="1" kern="1200" dirty="0" smtClean="0"/>
            <a:t> է </a:t>
          </a:r>
          <a:r>
            <a:rPr lang="en-US" sz="2400" b="1" kern="1200" dirty="0" err="1" smtClean="0"/>
            <a:t>Բուդապեշտի</a:t>
          </a:r>
          <a:r>
            <a:rPr lang="en-US" sz="2400" b="1" kern="1200" dirty="0" smtClean="0"/>
            <a:t> </a:t>
          </a:r>
          <a:r>
            <a:rPr lang="en-US" sz="2400" b="1" kern="1200" dirty="0" err="1" smtClean="0"/>
            <a:t>կոնվենցիայի</a:t>
          </a:r>
          <a:r>
            <a:rPr lang="en-US" sz="2400" b="1" kern="1200" dirty="0" smtClean="0"/>
            <a:t> </a:t>
          </a:r>
          <a:r>
            <a:rPr lang="en-US" sz="2400" b="1" kern="1200" dirty="0" err="1" smtClean="0"/>
            <a:t>Հոդված</a:t>
          </a:r>
          <a:r>
            <a:rPr lang="en-US" sz="2400" b="1" kern="1200" dirty="0" smtClean="0"/>
            <a:t> 9-ի </a:t>
          </a:r>
          <a:r>
            <a:rPr lang="en-US" sz="2400" b="1" kern="1200" dirty="0" err="1" smtClean="0"/>
            <a:t>համաձայն</a:t>
          </a:r>
          <a:r>
            <a:rPr lang="en-US" sz="2400" b="1" kern="1200" dirty="0" smtClean="0"/>
            <a:t>  </a:t>
          </a:r>
          <a:endParaRPr lang="en-US" sz="2400" b="1" kern="1200" dirty="0"/>
        </a:p>
      </dsp:txBody>
      <dsp:txXfrm>
        <a:off x="0" y="2466"/>
        <a:ext cx="4140830" cy="5052045"/>
      </dsp:txXfrm>
    </dsp:sp>
    <dsp:sp modelId="{5D9EDF3F-7B20-8E47-A431-F9F24450F874}">
      <dsp:nvSpPr>
        <dsp:cNvPr id="0" name=""/>
        <dsp:cNvSpPr/>
      </dsp:nvSpPr>
      <dsp:spPr>
        <a:xfrm>
          <a:off x="4221699" y="119657"/>
          <a:ext cx="4232125"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dirty="0" smtClean="0"/>
            <a:t>ա) </a:t>
          </a:r>
          <a:r>
            <a:rPr lang="en-US" sz="5000" kern="1200" dirty="0" err="1" smtClean="0"/>
            <a:t>Այո</a:t>
          </a:r>
          <a:endParaRPr lang="en-US" sz="5000" kern="1200" dirty="0"/>
        </a:p>
      </dsp:txBody>
      <dsp:txXfrm>
        <a:off x="4221699" y="119657"/>
        <a:ext cx="4232125" cy="2343817"/>
      </dsp:txXfrm>
    </dsp:sp>
    <dsp:sp modelId="{EB798B99-5590-864A-A2C1-F553D99D3FAA}">
      <dsp:nvSpPr>
        <dsp:cNvPr id="0" name=""/>
        <dsp:cNvSpPr/>
      </dsp:nvSpPr>
      <dsp:spPr>
        <a:xfrm>
          <a:off x="4140830" y="2463475"/>
          <a:ext cx="431299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221699" y="2580665"/>
          <a:ext cx="4232125"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0" kern="1200" dirty="0" smtClean="0">
              <a:solidFill>
                <a:schemeClr val="tx1"/>
              </a:solidFill>
            </a:rPr>
            <a:t>բ) </a:t>
          </a:r>
          <a:r>
            <a:rPr lang="en-US" sz="5000" b="0" kern="1200" dirty="0" err="1" smtClean="0">
              <a:solidFill>
                <a:schemeClr val="tx1"/>
              </a:solidFill>
            </a:rPr>
            <a:t>Ոչ</a:t>
          </a:r>
          <a:endParaRPr lang="en-US" sz="5000" b="0" kern="1200" dirty="0">
            <a:solidFill>
              <a:schemeClr val="tx1"/>
            </a:solidFill>
          </a:endParaRPr>
        </a:p>
      </dsp:txBody>
      <dsp:txXfrm>
        <a:off x="4221699" y="2580665"/>
        <a:ext cx="4232125" cy="2343817"/>
      </dsp:txXfrm>
    </dsp:sp>
    <dsp:sp modelId="{1E88F2A9-FC8F-2A4F-ABF4-2C5837CA76E5}">
      <dsp:nvSpPr>
        <dsp:cNvPr id="0" name=""/>
        <dsp:cNvSpPr/>
      </dsp:nvSpPr>
      <dsp:spPr>
        <a:xfrm>
          <a:off x="4140830" y="4924483"/>
          <a:ext cx="431299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22957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endParaRPr lang="en-US" sz="2400" b="1" kern="1200" dirty="0" smtClean="0"/>
        </a:p>
        <a:p>
          <a:pPr lvl="0" algn="just" defTabSz="1066800">
            <a:lnSpc>
              <a:spcPct val="90000"/>
            </a:lnSpc>
            <a:spcBef>
              <a:spcPct val="0"/>
            </a:spcBef>
            <a:spcAft>
              <a:spcPct val="35000"/>
            </a:spcAft>
          </a:pPr>
          <a:r>
            <a:rPr lang="en-US" sz="2400" b="1" kern="1200" dirty="0" err="1" smtClean="0"/>
            <a:t>Դուք</a:t>
          </a:r>
          <a:r>
            <a:rPr lang="en-US" sz="2400" b="1" kern="1200" dirty="0" smtClean="0"/>
            <a:t> </a:t>
          </a:r>
          <a:r>
            <a:rPr lang="en-US" sz="2400" b="1" kern="1200" dirty="0" err="1" smtClean="0"/>
            <a:t>օգտվում</a:t>
          </a:r>
          <a:r>
            <a:rPr lang="en-US" sz="2400" b="1" kern="1200" dirty="0" smtClean="0"/>
            <a:t> </a:t>
          </a:r>
          <a:r>
            <a:rPr lang="en-US" sz="2400" b="1" kern="1200" dirty="0" err="1" smtClean="0"/>
            <a:t>եք</a:t>
          </a:r>
          <a:r>
            <a:rPr lang="en-US" sz="2400" b="1" kern="1200" dirty="0" smtClean="0"/>
            <a:t> </a:t>
          </a:r>
          <a:r>
            <a:rPr lang="en-US" sz="2400" b="1" kern="1200" dirty="0" err="1" smtClean="0"/>
            <a:t>աուդիո</a:t>
          </a:r>
          <a:r>
            <a:rPr lang="en-US" sz="2400" b="1" kern="1200" dirty="0" smtClean="0"/>
            <a:t> </a:t>
          </a:r>
          <a:r>
            <a:rPr lang="en-US" sz="2400" b="1" kern="1200" dirty="0" err="1" smtClean="0"/>
            <a:t>ֆայլից</a:t>
          </a:r>
          <a:r>
            <a:rPr lang="en-US" sz="2400" b="1" kern="1200" dirty="0" smtClean="0"/>
            <a:t>, </a:t>
          </a:r>
          <a:r>
            <a:rPr lang="en-US" sz="2400" b="1" kern="1200" dirty="0" err="1" smtClean="0"/>
            <a:t>որը</a:t>
          </a:r>
          <a:r>
            <a:rPr lang="en-US" sz="2400" b="1" kern="1200" dirty="0" smtClean="0"/>
            <a:t> </a:t>
          </a:r>
          <a:r>
            <a:rPr lang="en-US" sz="2400" b="1" kern="1200" dirty="0" err="1" smtClean="0"/>
            <a:t>ներկայացնում</a:t>
          </a:r>
          <a:r>
            <a:rPr lang="en-US" sz="2400" b="1" kern="1200" dirty="0" smtClean="0"/>
            <a:t> է </a:t>
          </a:r>
          <a:r>
            <a:rPr lang="en-US" sz="2400" b="1" kern="1200" dirty="0" err="1" smtClean="0"/>
            <a:t>մանկական</a:t>
          </a:r>
          <a:r>
            <a:rPr lang="en-US" sz="2400" b="1" kern="1200" dirty="0" smtClean="0"/>
            <a:t> </a:t>
          </a:r>
          <a:r>
            <a:rPr lang="en-US" sz="2400" b="1" kern="1200" dirty="0" err="1" smtClean="0"/>
            <a:t>պոռնոգրաֆիայի</a:t>
          </a:r>
          <a:r>
            <a:rPr lang="en-US" sz="2400" b="1" kern="1200" dirty="0" smtClean="0"/>
            <a:t> </a:t>
          </a:r>
          <a:r>
            <a:rPr lang="en-US" sz="2400" b="1" kern="1200" dirty="0" err="1" smtClean="0"/>
            <a:t>տեսարան</a:t>
          </a:r>
          <a:r>
            <a:rPr lang="en-US" sz="2400" b="1" kern="1200" dirty="0" smtClean="0"/>
            <a:t>՝ </a:t>
          </a:r>
          <a:r>
            <a:rPr lang="en-US" sz="2400" b="1" kern="1200" dirty="0" err="1" smtClean="0"/>
            <a:t>երեխա</a:t>
          </a:r>
          <a:r>
            <a:rPr lang="en-US" sz="2400" b="1" kern="1200" dirty="0" smtClean="0"/>
            <a:t> </a:t>
          </a:r>
          <a:r>
            <a:rPr lang="en-US" sz="2400" b="1" kern="1200" dirty="0" err="1" smtClean="0"/>
            <a:t>դերասանների</a:t>
          </a:r>
          <a:r>
            <a:rPr lang="en-US" sz="2400" b="1" kern="1200" dirty="0" smtClean="0"/>
            <a:t> </a:t>
          </a:r>
          <a:r>
            <a:rPr lang="en-US" sz="2400" b="1" kern="1200" dirty="0" err="1" smtClean="0"/>
            <a:t>կողմից</a:t>
          </a:r>
          <a:r>
            <a:rPr lang="en-US" sz="2400" b="1" kern="1200" dirty="0" smtClean="0"/>
            <a:t> </a:t>
          </a:r>
          <a:r>
            <a:rPr lang="en-US" sz="2400" b="1" kern="1200" dirty="0" err="1" smtClean="0"/>
            <a:t>խաղացվող</a:t>
          </a:r>
          <a:r>
            <a:rPr lang="en-US" sz="2400" b="1" kern="1200" dirty="0" smtClean="0"/>
            <a:t>: </a:t>
          </a:r>
        </a:p>
        <a:p>
          <a:pPr lvl="0" algn="just" defTabSz="1066800">
            <a:lnSpc>
              <a:spcPct val="90000"/>
            </a:lnSpc>
            <a:spcBef>
              <a:spcPct val="0"/>
            </a:spcBef>
            <a:spcAft>
              <a:spcPct val="35000"/>
            </a:spcAft>
          </a:pPr>
          <a:endParaRPr lang="en-US" sz="2400" b="1" kern="1200" dirty="0" smtClean="0"/>
        </a:p>
        <a:p>
          <a:pPr lvl="0" algn="just" defTabSz="1066800">
            <a:lnSpc>
              <a:spcPct val="90000"/>
            </a:lnSpc>
            <a:spcBef>
              <a:spcPct val="0"/>
            </a:spcBef>
            <a:spcAft>
              <a:spcPct val="35000"/>
            </a:spcAft>
          </a:pPr>
          <a:r>
            <a:rPr lang="en-US" sz="2400" b="1" kern="1200" dirty="0" err="1" smtClean="0"/>
            <a:t>Արդյո՞ք</a:t>
          </a:r>
          <a:r>
            <a:rPr lang="en-US" sz="2400" b="1" kern="1200" dirty="0" smtClean="0"/>
            <a:t> </a:t>
          </a:r>
          <a:r>
            <a:rPr lang="en-US" sz="2400" b="1" kern="1200" dirty="0" err="1" smtClean="0"/>
            <a:t>սա</a:t>
          </a:r>
          <a:r>
            <a:rPr lang="en-US" sz="2400" b="1" kern="1200" dirty="0" smtClean="0"/>
            <a:t> </a:t>
          </a:r>
          <a:r>
            <a:rPr lang="en-US" sz="2400" b="1" kern="1200" dirty="0" err="1" smtClean="0"/>
            <a:t>հանցագործություն</a:t>
          </a:r>
          <a:r>
            <a:rPr lang="en-US" sz="2400" b="1" kern="1200" dirty="0" smtClean="0"/>
            <a:t> է </a:t>
          </a:r>
          <a:r>
            <a:rPr lang="en-US" sz="2400" b="1" kern="1200" dirty="0" err="1" smtClean="0"/>
            <a:t>Բուդապեշտի</a:t>
          </a:r>
          <a:r>
            <a:rPr lang="en-US" sz="2400" b="1" kern="1200" dirty="0" smtClean="0"/>
            <a:t> </a:t>
          </a:r>
          <a:r>
            <a:rPr lang="en-US" sz="2400" b="1" kern="1200" dirty="0" err="1" smtClean="0"/>
            <a:t>կոնվենցիայի</a:t>
          </a:r>
          <a:r>
            <a:rPr lang="en-US" sz="2400" b="1" kern="1200" dirty="0" smtClean="0"/>
            <a:t> </a:t>
          </a:r>
          <a:r>
            <a:rPr lang="en-US" sz="2400" b="1" kern="1200" dirty="0" err="1" smtClean="0"/>
            <a:t>Հոդված</a:t>
          </a:r>
          <a:r>
            <a:rPr lang="en-US" sz="2400" b="1" kern="1200" dirty="0" smtClean="0"/>
            <a:t> 9-ի </a:t>
          </a:r>
          <a:r>
            <a:rPr lang="en-US" sz="2400" b="1" kern="1200" dirty="0" err="1" smtClean="0"/>
            <a:t>համաձայն</a:t>
          </a:r>
          <a:r>
            <a:rPr lang="en-US" sz="2400" b="1" kern="1200" dirty="0" smtClean="0"/>
            <a:t> </a:t>
          </a:r>
          <a:endParaRPr lang="en-US" sz="2400" b="1" kern="1200" dirty="0"/>
        </a:p>
      </dsp:txBody>
      <dsp:txXfrm>
        <a:off x="0" y="2466"/>
        <a:ext cx="4229575" cy="5052045"/>
      </dsp:txXfrm>
    </dsp:sp>
    <dsp:sp modelId="{5D9EDF3F-7B20-8E47-A431-F9F24450F874}">
      <dsp:nvSpPr>
        <dsp:cNvPr id="0" name=""/>
        <dsp:cNvSpPr/>
      </dsp:nvSpPr>
      <dsp:spPr>
        <a:xfrm>
          <a:off x="4308586" y="119657"/>
          <a:ext cx="4134910"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kern="1200" dirty="0" smtClean="0"/>
            <a:t>ա) </a:t>
          </a:r>
          <a:r>
            <a:rPr lang="en-US" sz="5000" kern="1200" dirty="0" err="1" smtClean="0"/>
            <a:t>Այո</a:t>
          </a:r>
          <a:endParaRPr lang="en-US" sz="5000" kern="1200" dirty="0"/>
        </a:p>
      </dsp:txBody>
      <dsp:txXfrm>
        <a:off x="4308586" y="119657"/>
        <a:ext cx="4134910" cy="2343817"/>
      </dsp:txXfrm>
    </dsp:sp>
    <dsp:sp modelId="{EB798B99-5590-864A-A2C1-F553D99D3FAA}">
      <dsp:nvSpPr>
        <dsp:cNvPr id="0" name=""/>
        <dsp:cNvSpPr/>
      </dsp:nvSpPr>
      <dsp:spPr>
        <a:xfrm>
          <a:off x="4229575" y="2463475"/>
          <a:ext cx="42139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308586" y="2580665"/>
          <a:ext cx="4134910"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n-US" sz="5000" b="1" kern="1200" dirty="0" smtClean="0">
              <a:solidFill>
                <a:srgbClr val="FF0000"/>
              </a:solidFill>
            </a:rPr>
            <a:t>բ) </a:t>
          </a:r>
          <a:r>
            <a:rPr lang="en-US" sz="5000" b="1" kern="1200" dirty="0" err="1" smtClean="0">
              <a:solidFill>
                <a:srgbClr val="FF0000"/>
              </a:solidFill>
            </a:rPr>
            <a:t>Ոչ</a:t>
          </a:r>
          <a:endParaRPr lang="en-US" sz="5000" b="1" kern="1200" dirty="0">
            <a:solidFill>
              <a:srgbClr val="FF0000"/>
            </a:solidFill>
          </a:endParaRPr>
        </a:p>
      </dsp:txBody>
      <dsp:txXfrm>
        <a:off x="4308586" y="2580665"/>
        <a:ext cx="4134910" cy="2343817"/>
      </dsp:txXfrm>
    </dsp:sp>
    <dsp:sp modelId="{1E88F2A9-FC8F-2A4F-ABF4-2C5837CA76E5}">
      <dsp:nvSpPr>
        <dsp:cNvPr id="0" name=""/>
        <dsp:cNvSpPr/>
      </dsp:nvSpPr>
      <dsp:spPr>
        <a:xfrm>
          <a:off x="4229575" y="4924483"/>
          <a:ext cx="42139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17/05/2021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latin typeface="Sylfaen" panose="010A0502050306030303" pitchFamily="18" charset="0"/>
              </a:rPr>
              <a:t>Այս</a:t>
            </a:r>
            <a:r>
              <a:rPr lang="en-GB" baseline="0" dirty="0" smtClean="0">
                <a:latin typeface="Sylfaen" panose="010A0502050306030303" pitchFamily="18" charset="0"/>
              </a:rPr>
              <a:t> </a:t>
            </a:r>
            <a:r>
              <a:rPr lang="en-US" baseline="0" smtClean="0">
                <a:latin typeface="Sylfaen" panose="010A0502050306030303" pitchFamily="18" charset="0"/>
              </a:rPr>
              <a:t>դ</a:t>
            </a:r>
            <a:r>
              <a:rPr lang="hy-AM" baseline="0" smtClean="0">
                <a:latin typeface="Sylfaen" panose="010A0502050306030303" pitchFamily="18" charset="0"/>
              </a:rPr>
              <a:t>ասընթացի </a:t>
            </a:r>
            <a:r>
              <a:rPr lang="en-GB" baseline="0" dirty="0" err="1" smtClean="0">
                <a:latin typeface="Sylfaen" panose="010A0502050306030303" pitchFamily="18" charset="0"/>
              </a:rPr>
              <a:t>տևողությունն</a:t>
            </a:r>
            <a:r>
              <a:rPr lang="en-GB" baseline="0" dirty="0" smtClean="0">
                <a:latin typeface="Sylfaen" panose="010A0502050306030303" pitchFamily="18" charset="0"/>
              </a:rPr>
              <a:t> է 90 </a:t>
            </a:r>
            <a:r>
              <a:rPr lang="en-GB" baseline="0" dirty="0" err="1" smtClean="0">
                <a:latin typeface="Sylfaen" panose="010A0502050306030303" pitchFamily="18" charset="0"/>
              </a:rPr>
              <a:t>րոպե</a:t>
            </a:r>
            <a:r>
              <a:rPr lang="en-GB" baseline="0" dirty="0" smtClean="0">
                <a:latin typeface="Sylfaen" panose="010A0502050306030303" pitchFamily="18" charset="0"/>
              </a:rPr>
              <a:t>:</a:t>
            </a:r>
            <a:endParaRPr lang="en-GB" dirty="0" smtClean="0">
              <a:latin typeface="Sylfaen" panose="010A0502050306030303" pitchFamily="18" charset="0"/>
            </a:endParaRPr>
          </a:p>
          <a:p>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1</a:t>
            </a:fld>
            <a:endParaRPr lang="en-GB"/>
          </a:p>
        </p:txBody>
      </p:sp>
    </p:spTree>
    <p:extLst>
      <p:ext uri="{BB962C8B-B14F-4D97-AF65-F5344CB8AC3E}">
        <p14:creationId xmlns:p14="http://schemas.microsoft.com/office/powerpoint/2010/main" val="191012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7-ի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մտցնելը</a:t>
            </a:r>
            <a:r>
              <a:rPr lang="en-US" dirty="0" smtClean="0">
                <a:latin typeface="Sylfaen" panose="010A0502050306030303" pitchFamily="18" charset="0"/>
              </a:rPr>
              <a:t>, </a:t>
            </a:r>
            <a:r>
              <a:rPr lang="en-US" dirty="0" err="1" smtClean="0">
                <a:latin typeface="Sylfaen" panose="010A0502050306030303" pitchFamily="18" charset="0"/>
              </a:rPr>
              <a:t>փոփոխելը</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latin typeface="Sylfaen" panose="010A0502050306030303" pitchFamily="18" charset="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err="1" smtClean="0">
                <a:latin typeface="Sylfaen" panose="010A0502050306030303" pitchFamily="18" charset="0"/>
                <a:ea typeface="ＭＳ Ｐゴシック" panose="020B0600070205080204" pitchFamily="34" charset="-128"/>
              </a:rPr>
              <a:t>Թվարկվում</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են</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այն</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չորս</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եղանակները</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որոնց</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միջոցով</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բնօրինակ</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փաստաթղթի</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կեղծումը</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կարող</a:t>
            </a:r>
            <a:r>
              <a:rPr lang="en-GB" altLang="sr-Latn-RS" baseline="0" dirty="0" smtClean="0">
                <a:latin typeface="Sylfaen" panose="010A0502050306030303" pitchFamily="18" charset="0"/>
                <a:ea typeface="ＭＳ Ｐゴシック" panose="020B0600070205080204" pitchFamily="34" charset="-128"/>
              </a:rPr>
              <a:t> է </a:t>
            </a:r>
            <a:r>
              <a:rPr lang="en-GB" altLang="sr-Latn-RS" baseline="0" dirty="0" err="1" smtClean="0">
                <a:latin typeface="Sylfaen" panose="010A0502050306030303" pitchFamily="18" charset="0"/>
                <a:ea typeface="ＭＳ Ｐゴシック" panose="020B0600070205080204" pitchFamily="34" charset="-128"/>
              </a:rPr>
              <a:t>տեղի</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ունենալ</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ըստ</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Հոդված</a:t>
            </a:r>
            <a:r>
              <a:rPr lang="en-GB" altLang="sr-Latn-RS" baseline="0" dirty="0" smtClean="0">
                <a:latin typeface="Sylfaen" panose="010A0502050306030303" pitchFamily="18" charset="0"/>
                <a:ea typeface="ＭＳ Ｐゴシック" panose="020B0600070205080204" pitchFamily="34" charset="-128"/>
              </a:rPr>
              <a:t> 7-ի: </a:t>
            </a:r>
            <a:r>
              <a:rPr lang="en-GB" altLang="sr-Latn-RS" baseline="0" dirty="0" err="1" smtClean="0">
                <a:latin typeface="Sylfaen" panose="010A0502050306030303" pitchFamily="18" charset="0"/>
                <a:ea typeface="ＭＳ Ｐゴシック" panose="020B0600070205080204" pitchFamily="34" charset="-128"/>
              </a:rPr>
              <a:t>Դրանք</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են</a:t>
            </a:r>
            <a:r>
              <a:rPr lang="en-GB" altLang="sr-Latn-RS" baseline="0" dirty="0" smtClean="0">
                <a:latin typeface="Sylfaen" panose="010A0502050306030303" pitchFamily="18" charset="0"/>
                <a:ea typeface="ＭＳ Ｐゴシック" panose="020B0600070205080204" pitchFamily="34" charset="-128"/>
              </a:rPr>
              <a:t>՝</a:t>
            </a:r>
            <a:endParaRPr lang="en-GB" altLang="sr-Latn-RS" dirty="0">
              <a:latin typeface="Sylfaen" panose="010A0502050306030303" pitchFamily="18" charset="0"/>
              <a:ea typeface="ＭＳ Ｐゴシック" panose="020B0600070205080204" pitchFamily="34" charset="-128"/>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smtClean="0">
                <a:latin typeface="Sylfaen" panose="010A0502050306030303" pitchFamily="18" charset="0"/>
              </a:rPr>
              <a:t>Ճիշտ</a:t>
            </a:r>
            <a:r>
              <a:rPr lang="en-US" sz="1200" dirty="0" smtClean="0">
                <a:latin typeface="Sylfaen" panose="010A0502050306030303" pitchFamily="18" charset="0"/>
              </a:rPr>
              <a:t> </a:t>
            </a:r>
            <a:r>
              <a:rPr lang="en-US" sz="1200" dirty="0" err="1" smtClean="0">
                <a:latin typeface="Sylfaen" panose="010A0502050306030303" pitchFamily="18" charset="0"/>
              </a:rPr>
              <a:t>կամ</a:t>
            </a:r>
            <a:r>
              <a:rPr lang="en-US" sz="1200" dirty="0" smtClean="0">
                <a:latin typeface="Sylfaen" panose="010A0502050306030303" pitchFamily="18" charset="0"/>
              </a:rPr>
              <a:t> </a:t>
            </a:r>
            <a:r>
              <a:rPr lang="en-US" sz="1200" dirty="0" err="1" smtClean="0">
                <a:latin typeface="Sylfaen" panose="010A0502050306030303" pitchFamily="18" charset="0"/>
              </a:rPr>
              <a:t>սխալ</a:t>
            </a:r>
            <a:r>
              <a:rPr lang="en-US" sz="1200" dirty="0" smtClean="0">
                <a:latin typeface="Sylfaen" panose="010A0502050306030303" pitchFamily="18" charset="0"/>
              </a:rPr>
              <a:t> </a:t>
            </a:r>
            <a:r>
              <a:rPr lang="en-US" sz="1200" dirty="0" err="1" smtClean="0">
                <a:latin typeface="Sylfaen" panose="010A0502050306030303" pitchFamily="18" charset="0"/>
              </a:rPr>
              <a:t>տվյալների</a:t>
            </a:r>
            <a:r>
              <a:rPr lang="en-US" sz="1200" dirty="0" smtClean="0">
                <a:latin typeface="Sylfaen" panose="010A0502050306030303" pitchFamily="18" charset="0"/>
              </a:rPr>
              <a:t> </a:t>
            </a:r>
            <a:r>
              <a:rPr lang="en-US" sz="1200" dirty="0" err="1" smtClean="0">
                <a:latin typeface="Sylfaen" panose="010A0502050306030303" pitchFamily="18" charset="0"/>
              </a:rPr>
              <a:t>մտցնում</a:t>
            </a:r>
            <a:r>
              <a:rPr lang="en-US" sz="1200" baseline="0" dirty="0" smtClean="0">
                <a:latin typeface="Sylfaen" panose="010A0502050306030303" pitchFamily="18" charset="0"/>
              </a:rPr>
              <a:t> </a:t>
            </a:r>
            <a:r>
              <a:rPr lang="en-GB" altLang="sr-Latn-RS" dirty="0" smtClean="0">
                <a:latin typeface="Sylfaen" panose="010A0502050306030303" pitchFamily="18" charset="0"/>
                <a:ea typeface="ＭＳ Ｐゴシック" panose="020B0600070205080204" pitchFamily="34" charset="-128"/>
              </a:rPr>
              <a:t>(</a:t>
            </a:r>
            <a:r>
              <a:rPr lang="en-GB" altLang="sr-Latn-RS" dirty="0" err="1" smtClean="0">
                <a:latin typeface="Sylfaen" panose="010A0502050306030303" pitchFamily="18" charset="0"/>
                <a:ea typeface="ＭＳ Ｐゴシック" panose="020B0600070205080204" pitchFamily="34" charset="-128"/>
              </a:rPr>
              <a:t>տվյալների</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ստեղծման</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կամ</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մուտք</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անելու</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պահին</a:t>
            </a:r>
            <a:r>
              <a:rPr lang="en-GB" altLang="sr-Latn-RS" dirty="0" smtClean="0">
                <a:latin typeface="Sylfaen" panose="010A0502050306030303" pitchFamily="18" charset="0"/>
                <a:ea typeface="ＭＳ Ｐゴシック" panose="020B0600070205080204" pitchFamily="34" charset="-128"/>
              </a:rPr>
              <a:t>)</a:t>
            </a:r>
            <a:endParaRPr lang="en-GB" altLang="sr-Latn-RS" dirty="0">
              <a:latin typeface="Sylfaen" panose="010A0502050306030303" pitchFamily="18" charset="0"/>
              <a:ea typeface="ＭＳ Ｐゴシック" panose="020B0600070205080204" pitchFamily="34" charset="-128"/>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700" dirty="0" err="1" smtClean="0">
                <a:latin typeface="Sylfaen" panose="010A0502050306030303" pitchFamily="18" charset="0"/>
              </a:rPr>
              <a:t>Հետագա</a:t>
            </a:r>
            <a:r>
              <a:rPr lang="en-US" sz="1700" dirty="0" smtClean="0">
                <a:latin typeface="Sylfaen" panose="010A0502050306030303" pitchFamily="18" charset="0"/>
              </a:rPr>
              <a:t> </a:t>
            </a:r>
            <a:r>
              <a:rPr lang="en-US" sz="1700" dirty="0" err="1" smtClean="0">
                <a:latin typeface="Sylfaen" panose="010A0502050306030303" pitchFamily="18" charset="0"/>
              </a:rPr>
              <a:t>փոփոխում</a:t>
            </a:r>
            <a:r>
              <a:rPr lang="en-US" sz="1700" dirty="0" smtClean="0">
                <a:latin typeface="Sylfaen" panose="010A0502050306030303" pitchFamily="18" charset="0"/>
              </a:rPr>
              <a:t> (</a:t>
            </a:r>
            <a:r>
              <a:rPr lang="en-US" sz="1700" dirty="0" err="1" smtClean="0">
                <a:latin typeface="Sylfaen" panose="010A0502050306030303" pitchFamily="18" charset="0"/>
              </a:rPr>
              <a:t>ներառյալ</a:t>
            </a:r>
            <a:r>
              <a:rPr lang="en-US" sz="1700" dirty="0" smtClean="0">
                <a:latin typeface="Sylfaen" panose="010A0502050306030303" pitchFamily="18" charset="0"/>
              </a:rPr>
              <a:t>՝ </a:t>
            </a:r>
            <a:r>
              <a:rPr lang="en-US" sz="1700" dirty="0" err="1" smtClean="0">
                <a:latin typeface="Sylfaen" panose="010A0502050306030303" pitchFamily="18" charset="0"/>
              </a:rPr>
              <a:t>ձևափոխումներ</a:t>
            </a:r>
            <a:r>
              <a:rPr lang="en-US" sz="1700" dirty="0" smtClean="0">
                <a:latin typeface="Sylfaen" panose="010A0502050306030303" pitchFamily="18" charset="0"/>
              </a:rPr>
              <a:t>, </a:t>
            </a:r>
            <a:r>
              <a:rPr lang="en-US" sz="1700" dirty="0" err="1" smtClean="0">
                <a:latin typeface="Sylfaen" panose="010A0502050306030303" pitchFamily="18" charset="0"/>
              </a:rPr>
              <a:t>վարիացիաներ</a:t>
            </a:r>
            <a:r>
              <a:rPr lang="en-US" sz="1700" dirty="0" smtClean="0">
                <a:latin typeface="Sylfaen" panose="010A0502050306030303" pitchFamily="18" charset="0"/>
              </a:rPr>
              <a:t>, </a:t>
            </a:r>
            <a:r>
              <a:rPr lang="en-US" sz="1700" dirty="0" err="1" smtClean="0">
                <a:latin typeface="Sylfaen" panose="010A0502050306030303" pitchFamily="18" charset="0"/>
              </a:rPr>
              <a:t>մասնակի</a:t>
            </a:r>
            <a:r>
              <a:rPr lang="en-US" sz="1700" dirty="0" smtClean="0">
                <a:latin typeface="Sylfaen" panose="010A0502050306030303" pitchFamily="18" charset="0"/>
              </a:rPr>
              <a:t> </a:t>
            </a:r>
            <a:r>
              <a:rPr lang="en-US" sz="1700" dirty="0" err="1" smtClean="0">
                <a:latin typeface="Sylfaen" panose="010A0502050306030303" pitchFamily="18" charset="0"/>
              </a:rPr>
              <a:t>փոփոխություններ</a:t>
            </a:r>
            <a:r>
              <a:rPr lang="en-US" sz="1700" dirty="0" smtClean="0">
                <a:latin typeface="Sylfaen" panose="010A0502050306030303" pitchFamily="18" charset="0"/>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y-AM" altLang="sr-Latn-RS" dirty="0" smtClean="0">
                <a:latin typeface="Sylfaen" panose="010A0502050306030303" pitchFamily="18" charset="0"/>
                <a:ea typeface="ＭＳ Ｐゴシック" panose="020B0600070205080204" pitchFamily="34" charset="-128"/>
              </a:rPr>
              <a:t>Ոչնչացում (տվյալների միջակայքից տվյալների հեռացում) </a:t>
            </a:r>
          </a:p>
          <a:p>
            <a:pPr marL="228600" indent="-228600" eaLnBrk="1" hangingPunct="1">
              <a:buFontTx/>
              <a:buAutoNum type="arabicPeriod"/>
              <a:defRPr/>
            </a:pPr>
            <a:r>
              <a:rPr lang="hy-AM" altLang="sr-Latn-RS" dirty="0" smtClean="0">
                <a:latin typeface="Sylfaen" panose="010A0502050306030303" pitchFamily="18" charset="0"/>
                <a:ea typeface="ＭＳ Ｐゴシック" panose="020B0600070205080204" pitchFamily="34" charset="-128"/>
              </a:rPr>
              <a:t>Արգելում (տվյալների հետ պահում, թաքցնում):</a:t>
            </a:r>
          </a:p>
          <a:p>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97439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7-ի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ոչ</a:t>
            </a:r>
            <a:r>
              <a:rPr lang="en-US" dirty="0" smtClean="0">
                <a:latin typeface="Sylfaen" panose="010A0502050306030303" pitchFamily="18" charset="0"/>
              </a:rPr>
              <a:t> </a:t>
            </a:r>
            <a:r>
              <a:rPr lang="en-US" dirty="0" err="1" smtClean="0">
                <a:latin typeface="Sylfaen" panose="010A0502050306030303" pitchFamily="18" charset="0"/>
              </a:rPr>
              <a:t>իսկական</a:t>
            </a:r>
            <a:r>
              <a:rPr lang="en-US" dirty="0" smtClean="0">
                <a:latin typeface="Sylfaen" panose="010A0502050306030303" pitchFamily="18" charset="0"/>
              </a:rPr>
              <a:t> </a:t>
            </a:r>
            <a:r>
              <a:rPr lang="en-US" dirty="0" err="1" smtClean="0">
                <a:latin typeface="Sylfaen" panose="010A0502050306030303" pitchFamily="18" charset="0"/>
              </a:rPr>
              <a:t>տվյալների</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err="1" smtClean="0">
                <a:latin typeface="Sylfaen" panose="010A0502050306030303" pitchFamily="18" charset="0"/>
              </a:rPr>
              <a:t>Ինչպես</a:t>
            </a:r>
            <a:r>
              <a:rPr lang="en-US" altLang="sr-Latn-RS" dirty="0" smtClean="0">
                <a:latin typeface="Sylfaen" panose="010A0502050306030303" pitchFamily="18" charset="0"/>
              </a:rPr>
              <a:t> </a:t>
            </a:r>
            <a:r>
              <a:rPr lang="en-US" altLang="sr-Latn-RS" dirty="0" err="1" smtClean="0">
                <a:latin typeface="Sylfaen" panose="010A0502050306030303" pitchFamily="18" charset="0"/>
              </a:rPr>
              <a:t>նշված</a:t>
            </a:r>
            <a:r>
              <a:rPr lang="en-US" altLang="sr-Latn-RS" dirty="0" smtClean="0">
                <a:latin typeface="Sylfaen" panose="010A0502050306030303" pitchFamily="18" charset="0"/>
              </a:rPr>
              <a:t> է </a:t>
            </a:r>
            <a:r>
              <a:rPr lang="en-US" altLang="sr-Latn-RS" dirty="0" err="1" smtClean="0">
                <a:latin typeface="Sylfaen" panose="010A0502050306030303" pitchFamily="18" charset="0"/>
              </a:rPr>
              <a:t>Բուդապեշտի</a:t>
            </a:r>
            <a:r>
              <a:rPr lang="en-US" altLang="sr-Latn-RS" dirty="0" smtClean="0">
                <a:latin typeface="Sylfaen" panose="010A0502050306030303" pitchFamily="18" charset="0"/>
              </a:rPr>
              <a:t> </a:t>
            </a:r>
            <a:r>
              <a:rPr lang="en-US" altLang="sr-Latn-RS" dirty="0" err="1" smtClean="0">
                <a:latin typeface="Sylfaen" panose="010A0502050306030303" pitchFamily="18" charset="0"/>
              </a:rPr>
              <a:t>կոնվենցիայի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Բացատրական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Զեկույցում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խարդախության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ազգային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հայեցակարգերը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շատ</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տարբեր</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են</a:t>
            </a:r>
            <a:r>
              <a:rPr lang="en-US" altLang="sr-Latn-RS" baseline="0" dirty="0" smtClean="0">
                <a:latin typeface="Sylfaen" panose="010A0502050306030303" pitchFamily="18" charset="0"/>
              </a:rPr>
              <a:t>. </a:t>
            </a:r>
            <a:r>
              <a:rPr lang="hy-AM" altLang="sr-Latn-RS" baseline="0" dirty="0" smtClean="0">
                <a:latin typeface="Sylfaen" panose="010A0502050306030303" pitchFamily="18" charset="0"/>
              </a:rPr>
              <a:t>Դ</a:t>
            </a:r>
            <a:r>
              <a:rPr lang="en-US" altLang="sr-Latn-RS" baseline="0" dirty="0" err="1" smtClean="0">
                <a:latin typeface="Sylfaen" panose="010A0502050306030303" pitchFamily="18" charset="0"/>
              </a:rPr>
              <a:t>րանցից</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մեկը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հիմնված</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փաստաթղթի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հեղինակի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իսկական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լինելու</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հանգամանքի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վրա</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մյուսները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հիմնված</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են</a:t>
            </a:r>
            <a:r>
              <a:rPr lang="en-US" altLang="sr-Latn-RS" baseline="0" dirty="0" smtClean="0">
                <a:latin typeface="Sylfaen" panose="010A0502050306030303" pitchFamily="18" charset="0"/>
              </a:rPr>
              <a:t> </a:t>
            </a:r>
            <a:r>
              <a:rPr lang="en-US" sz="1200" dirty="0" err="1" smtClean="0">
                <a:latin typeface="Sylfaen" panose="010A0502050306030303" pitchFamily="18" charset="0"/>
              </a:rPr>
              <a:t>փաստաթղթում</a:t>
            </a:r>
            <a:r>
              <a:rPr lang="en-US" sz="1200" dirty="0" smtClean="0">
                <a:latin typeface="Sylfaen" panose="010A0502050306030303" pitchFamily="18" charset="0"/>
              </a:rPr>
              <a:t> </a:t>
            </a:r>
            <a:r>
              <a:rPr lang="en-US" sz="1200" dirty="0" err="1" smtClean="0">
                <a:latin typeface="Sylfaen" panose="010A0502050306030303" pitchFamily="18" charset="0"/>
              </a:rPr>
              <a:t>առկա</a:t>
            </a:r>
            <a:r>
              <a:rPr lang="en-US" sz="1200" dirty="0" smtClean="0">
                <a:latin typeface="Sylfaen" panose="010A0502050306030303" pitchFamily="18" charset="0"/>
              </a:rPr>
              <a:t> </a:t>
            </a:r>
            <a:r>
              <a:rPr lang="en-US" sz="1200" dirty="0" err="1" smtClean="0">
                <a:latin typeface="Sylfaen" panose="010A0502050306030303" pitchFamily="18" charset="0"/>
              </a:rPr>
              <a:t>պնդման</a:t>
            </a:r>
            <a:r>
              <a:rPr lang="en-US" sz="1200" dirty="0" smtClean="0">
                <a:latin typeface="Sylfaen" panose="010A0502050306030303" pitchFamily="18" charset="0"/>
              </a:rPr>
              <a:t> </a:t>
            </a:r>
            <a:r>
              <a:rPr lang="en-US" sz="1200" dirty="0" err="1" smtClean="0">
                <a:latin typeface="Sylfaen" panose="010A0502050306030303" pitchFamily="18" charset="0"/>
              </a:rPr>
              <a:t>ճշմարտացիության</a:t>
            </a:r>
            <a:r>
              <a:rPr lang="en-US" sz="1200" dirty="0" smtClean="0">
                <a:latin typeface="Sylfaen" panose="010A0502050306030303" pitchFamily="18" charset="0"/>
              </a:rPr>
              <a:t> </a:t>
            </a:r>
            <a:r>
              <a:rPr lang="en-US" sz="1200" dirty="0" err="1" smtClean="0">
                <a:latin typeface="Sylfaen" panose="010A0502050306030303" pitchFamily="18" charset="0"/>
              </a:rPr>
              <a:t>իսկական</a:t>
            </a:r>
            <a:r>
              <a:rPr lang="en-US" sz="1200" dirty="0" smtClean="0">
                <a:latin typeface="Sylfaen" panose="010A0502050306030303" pitchFamily="18" charset="0"/>
              </a:rPr>
              <a:t> </a:t>
            </a:r>
            <a:r>
              <a:rPr lang="en-US" sz="1200" dirty="0" err="1" smtClean="0">
                <a:latin typeface="Sylfaen" panose="010A0502050306030303" pitchFamily="18" charset="0"/>
              </a:rPr>
              <a:t>լինելու</a:t>
            </a:r>
            <a:r>
              <a:rPr lang="en-US" sz="1200" dirty="0" smtClean="0">
                <a:latin typeface="Sylfaen" panose="010A0502050306030303" pitchFamily="18" charset="0"/>
              </a:rPr>
              <a:t> </a:t>
            </a:r>
            <a:r>
              <a:rPr lang="en-US" sz="1200" dirty="0" err="1" smtClean="0">
                <a:latin typeface="Sylfaen" panose="010A0502050306030303" pitchFamily="18" charset="0"/>
              </a:rPr>
              <a:t>հանգամանքի</a:t>
            </a:r>
            <a:r>
              <a:rPr lang="en-US" sz="1200" dirty="0" smtClean="0">
                <a:latin typeface="Sylfaen" panose="010A0502050306030303" pitchFamily="18" charset="0"/>
              </a:rPr>
              <a:t> </a:t>
            </a:r>
            <a:r>
              <a:rPr lang="en-US" sz="1200" dirty="0" err="1" smtClean="0">
                <a:latin typeface="Sylfaen" panose="010A0502050306030303" pitchFamily="18" charset="0"/>
              </a:rPr>
              <a:t>վրա</a:t>
            </a:r>
            <a:r>
              <a:rPr lang="en-US" sz="1200" dirty="0" smtClean="0">
                <a:latin typeface="Sylfaen" panose="010A0502050306030303" pitchFamily="18" charset="0"/>
              </a:rPr>
              <a:t>: </a:t>
            </a:r>
            <a:r>
              <a:rPr lang="en-US" sz="1200" dirty="0" err="1" smtClean="0">
                <a:latin typeface="Sylfaen" panose="010A0502050306030303" pitchFamily="18" charset="0"/>
              </a:rPr>
              <a:t>Այնուամենայնիվ</a:t>
            </a:r>
            <a:r>
              <a:rPr lang="en-US" sz="1200" dirty="0" smtClean="0">
                <a:latin typeface="Sylfaen" panose="010A0502050306030303" pitchFamily="18" charset="0"/>
              </a:rPr>
              <a:t>, </a:t>
            </a:r>
            <a:r>
              <a:rPr lang="en-US" sz="1200" dirty="0" err="1" smtClean="0">
                <a:latin typeface="Sylfaen" panose="010A0502050306030303" pitchFamily="18" charset="0"/>
              </a:rPr>
              <a:t>համաձայնեցված</a:t>
            </a:r>
            <a:r>
              <a:rPr lang="en-US" sz="1200" dirty="0" smtClean="0">
                <a:latin typeface="Sylfaen" panose="010A0502050306030303" pitchFamily="18" charset="0"/>
              </a:rPr>
              <a:t> է, </a:t>
            </a:r>
            <a:r>
              <a:rPr lang="en-US" sz="1200" dirty="0" err="1" smtClean="0">
                <a:latin typeface="Sylfaen" panose="010A0502050306030303" pitchFamily="18" charset="0"/>
              </a:rPr>
              <a:t>որ</a:t>
            </a:r>
            <a:r>
              <a:rPr lang="en-US" sz="1200" dirty="0" smtClean="0">
                <a:latin typeface="Sylfaen" panose="010A0502050306030303" pitchFamily="18" charset="0"/>
              </a:rPr>
              <a:t> </a:t>
            </a:r>
            <a:r>
              <a:rPr lang="en-US" sz="1200" dirty="0" err="1" smtClean="0">
                <a:latin typeface="Sylfaen" panose="010A0502050306030303" pitchFamily="18" charset="0"/>
              </a:rPr>
              <a:t>տվյալների</a:t>
            </a:r>
            <a:r>
              <a:rPr lang="en-US" sz="1200" dirty="0" smtClean="0">
                <a:latin typeface="Sylfaen" panose="010A0502050306030303" pitchFamily="18" charset="0"/>
              </a:rPr>
              <a:t> </a:t>
            </a:r>
            <a:r>
              <a:rPr lang="en-US" sz="1200" dirty="0" err="1" smtClean="0">
                <a:latin typeface="Sylfaen" panose="010A0502050306030303" pitchFamily="18" charset="0"/>
              </a:rPr>
              <a:t>վերաբերյալ</a:t>
            </a:r>
            <a:r>
              <a:rPr lang="en-US" sz="1200" dirty="0" smtClean="0">
                <a:latin typeface="Sylfaen" panose="010A0502050306030303" pitchFamily="18" charset="0"/>
              </a:rPr>
              <a:t> </a:t>
            </a:r>
            <a:r>
              <a:rPr lang="en-US" sz="1200" dirty="0" err="1" smtClean="0">
                <a:latin typeface="Sylfaen" panose="010A0502050306030303" pitchFamily="18" charset="0"/>
              </a:rPr>
              <a:t>իսկական</a:t>
            </a:r>
            <a:r>
              <a:rPr lang="en-US" sz="1200" dirty="0" smtClean="0">
                <a:latin typeface="Sylfaen" panose="010A0502050306030303" pitchFamily="18" charset="0"/>
              </a:rPr>
              <a:t> </a:t>
            </a:r>
            <a:r>
              <a:rPr lang="en-US" sz="1200" dirty="0" err="1" smtClean="0">
                <a:latin typeface="Sylfaen" panose="010A0502050306030303" pitchFamily="18" charset="0"/>
              </a:rPr>
              <a:t>լինելը</a:t>
            </a:r>
            <a:r>
              <a:rPr lang="en-US" sz="1200" dirty="0" smtClean="0">
                <a:latin typeface="Sylfaen" panose="010A0502050306030303" pitchFamily="18" charset="0"/>
              </a:rPr>
              <a:t> </a:t>
            </a:r>
            <a:r>
              <a:rPr lang="en-US" sz="1200" dirty="0" err="1" smtClean="0">
                <a:latin typeface="Sylfaen" panose="010A0502050306030303" pitchFamily="18" charset="0"/>
              </a:rPr>
              <a:t>նվազագույնը</a:t>
            </a:r>
            <a:r>
              <a:rPr lang="en-US" sz="1200" dirty="0" smtClean="0">
                <a:latin typeface="Sylfaen" panose="010A0502050306030303" pitchFamily="18" charset="0"/>
              </a:rPr>
              <a:t> </a:t>
            </a:r>
            <a:r>
              <a:rPr lang="en-US" sz="1200" dirty="0" err="1" smtClean="0">
                <a:latin typeface="Sylfaen" panose="010A0502050306030303" pitchFamily="18" charset="0"/>
              </a:rPr>
              <a:t>վերաբերում</a:t>
            </a:r>
            <a:r>
              <a:rPr lang="en-US" sz="1200" dirty="0" smtClean="0">
                <a:latin typeface="Sylfaen" panose="010A0502050306030303" pitchFamily="18" charset="0"/>
              </a:rPr>
              <a:t> է </a:t>
            </a:r>
            <a:r>
              <a:rPr lang="en-US" sz="1200" dirty="0" err="1" smtClean="0">
                <a:latin typeface="Sylfaen" panose="010A0502050306030303" pitchFamily="18" charset="0"/>
              </a:rPr>
              <a:t>տվյալների</a:t>
            </a:r>
            <a:r>
              <a:rPr lang="en-US" sz="1200" dirty="0" smtClean="0">
                <a:latin typeface="Sylfaen" panose="010A0502050306030303" pitchFamily="18" charset="0"/>
              </a:rPr>
              <a:t> </a:t>
            </a:r>
            <a:r>
              <a:rPr lang="en-US" sz="1200" dirty="0" err="1" smtClean="0">
                <a:latin typeface="Sylfaen" panose="010A0502050306030303" pitchFamily="18" charset="0"/>
              </a:rPr>
              <a:t>թողարկողին</a:t>
            </a:r>
            <a:r>
              <a:rPr lang="en-US" sz="1200" dirty="0" smtClean="0">
                <a:latin typeface="Sylfaen" panose="010A0502050306030303" pitchFamily="18" charset="0"/>
              </a:rPr>
              <a:t>՝ </a:t>
            </a:r>
            <a:r>
              <a:rPr lang="en-US" sz="1200" dirty="0" err="1" smtClean="0">
                <a:latin typeface="Sylfaen" panose="010A0502050306030303" pitchFamily="18" charset="0"/>
              </a:rPr>
              <a:t>անկախ</a:t>
            </a:r>
            <a:r>
              <a:rPr lang="en-US" sz="1200" dirty="0" smtClean="0">
                <a:latin typeface="Sylfaen" panose="010A0502050306030303" pitchFamily="18" charset="0"/>
              </a:rPr>
              <a:t> </a:t>
            </a:r>
            <a:r>
              <a:rPr lang="en-US" sz="1200" dirty="0" err="1" smtClean="0">
                <a:latin typeface="Sylfaen" panose="010A0502050306030303" pitchFamily="18" charset="0"/>
              </a:rPr>
              <a:t>դրա</a:t>
            </a:r>
            <a:r>
              <a:rPr lang="en-US" sz="1200" dirty="0" smtClean="0">
                <a:latin typeface="Sylfaen" panose="010A0502050306030303" pitchFamily="18" charset="0"/>
              </a:rPr>
              <a:t> </a:t>
            </a:r>
            <a:r>
              <a:rPr lang="en-US" sz="1200" dirty="0" err="1" smtClean="0">
                <a:latin typeface="Sylfaen" panose="010A0502050306030303" pitchFamily="18" charset="0"/>
              </a:rPr>
              <a:t>բովանդակության</a:t>
            </a:r>
            <a:r>
              <a:rPr lang="en-US" sz="1200" dirty="0" smtClean="0">
                <a:latin typeface="Sylfaen" panose="010A0502050306030303" pitchFamily="18" charset="0"/>
              </a:rPr>
              <a:t> </a:t>
            </a:r>
            <a:r>
              <a:rPr lang="en-US" sz="1200" dirty="0" err="1" smtClean="0">
                <a:latin typeface="Sylfaen" panose="010A0502050306030303" pitchFamily="18" charset="0"/>
              </a:rPr>
              <a:t>ճշմարտացիությունից</a:t>
            </a:r>
            <a:r>
              <a:rPr lang="en-US" sz="1200" dirty="0" smtClean="0">
                <a:latin typeface="Sylfaen" panose="010A0502050306030303" pitchFamily="18" charset="0"/>
              </a:rPr>
              <a:t> </a:t>
            </a:r>
            <a:r>
              <a:rPr lang="en-US" sz="1200" dirty="0" err="1" smtClean="0">
                <a:latin typeface="Sylfaen" panose="010A0502050306030303" pitchFamily="18" charset="0"/>
              </a:rPr>
              <a:t>ու</a:t>
            </a:r>
            <a:r>
              <a:rPr lang="en-US" sz="1200" dirty="0" smtClean="0">
                <a:latin typeface="Sylfaen" panose="010A0502050306030303" pitchFamily="18" charset="0"/>
              </a:rPr>
              <a:t> </a:t>
            </a:r>
            <a:r>
              <a:rPr lang="en-US" sz="1200" dirty="0" err="1" smtClean="0">
                <a:latin typeface="Sylfaen" panose="010A0502050306030303" pitchFamily="18" charset="0"/>
              </a:rPr>
              <a:t>հավաստիությունից</a:t>
            </a:r>
            <a:r>
              <a:rPr lang="en-US" sz="1200" dirty="0" smtClean="0">
                <a:latin typeface="Sylfaen" panose="010A0502050306030303" pitchFamily="18" charset="0"/>
              </a:rPr>
              <a:t>: </a:t>
            </a:r>
            <a:r>
              <a:rPr lang="en-US" sz="1200" dirty="0" err="1" smtClean="0">
                <a:latin typeface="Sylfaen" panose="010A0502050306030303" pitchFamily="18" charset="0"/>
              </a:rPr>
              <a:t>Կողմերը</a:t>
            </a:r>
            <a:r>
              <a:rPr lang="en-US" sz="1200" dirty="0" smtClean="0">
                <a:latin typeface="Sylfaen" panose="010A0502050306030303" pitchFamily="18" charset="0"/>
              </a:rPr>
              <a:t> </a:t>
            </a:r>
            <a:r>
              <a:rPr lang="en-US" sz="1200" dirty="0" err="1" smtClean="0">
                <a:latin typeface="Sylfaen" panose="010A0502050306030303" pitchFamily="18" charset="0"/>
              </a:rPr>
              <a:t>կարող</a:t>
            </a:r>
            <a:r>
              <a:rPr lang="en-US" sz="1200" dirty="0" smtClean="0">
                <a:latin typeface="Sylfaen" panose="010A0502050306030303" pitchFamily="18" charset="0"/>
              </a:rPr>
              <a:t> </a:t>
            </a:r>
            <a:r>
              <a:rPr lang="en-US" sz="1200" dirty="0" err="1" smtClean="0">
                <a:latin typeface="Sylfaen" panose="010A0502050306030303" pitchFamily="18" charset="0"/>
              </a:rPr>
              <a:t>են</a:t>
            </a:r>
            <a:r>
              <a:rPr lang="en-US" sz="1200" dirty="0" smtClean="0">
                <a:latin typeface="Sylfaen" panose="010A0502050306030303" pitchFamily="18" charset="0"/>
              </a:rPr>
              <a:t> </a:t>
            </a:r>
            <a:r>
              <a:rPr lang="en-US" sz="1200" dirty="0" err="1" smtClean="0">
                <a:latin typeface="Sylfaen" panose="010A0502050306030303" pitchFamily="18" charset="0"/>
              </a:rPr>
              <a:t>էլ</a:t>
            </a:r>
            <a:r>
              <a:rPr lang="en-US" sz="1200" dirty="0" smtClean="0">
                <a:latin typeface="Sylfaen" panose="010A0502050306030303" pitchFamily="18" charset="0"/>
              </a:rPr>
              <a:t> </a:t>
            </a:r>
            <a:r>
              <a:rPr lang="en-US" sz="1200" dirty="0" err="1" smtClean="0">
                <a:latin typeface="Sylfaen" panose="010A0502050306030303" pitchFamily="18" charset="0"/>
              </a:rPr>
              <a:t>ավելի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հեռու</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գնալ</a:t>
            </a:r>
            <a:r>
              <a:rPr lang="en-US" sz="1200" baseline="0" dirty="0" smtClean="0">
                <a:latin typeface="Sylfaen" panose="010A0502050306030303" pitchFamily="18" charset="0"/>
              </a:rPr>
              <a:t> և </a:t>
            </a:r>
            <a:r>
              <a:rPr lang="en-US" sz="1200" baseline="0" dirty="0" err="1" smtClean="0">
                <a:latin typeface="Sylfaen" panose="010A0502050306030303" pitchFamily="18" charset="0"/>
              </a:rPr>
              <a:t>իսկական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լինելու</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հասկացության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մեջ</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ներառել</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նաև</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տվյալների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բնօրինակությունը</a:t>
            </a:r>
            <a:r>
              <a:rPr lang="en-US" sz="1200" baseline="0" dirty="0" smtClean="0">
                <a:latin typeface="Sylfaen" panose="010A0502050306030303" pitchFamily="18" charset="0"/>
              </a:rPr>
              <a:t>:</a:t>
            </a:r>
            <a:endParaRPr lang="en-GB" altLang="sr-Latn-R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359679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7-ի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այն</a:t>
            </a:r>
            <a:r>
              <a:rPr lang="en-US" dirty="0" smtClean="0">
                <a:latin typeface="Sylfaen" panose="010A0502050306030303" pitchFamily="18" charset="0"/>
              </a:rPr>
              <a:t> </a:t>
            </a:r>
            <a:r>
              <a:rPr lang="en-US" dirty="0" err="1" smtClean="0">
                <a:latin typeface="Sylfaen" panose="010A0502050306030303" pitchFamily="18" charset="0"/>
              </a:rPr>
              <a:t>նպատակով</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smtClean="0">
                <a:latin typeface="Sylfaen" panose="010A0502050306030303" pitchFamily="18" charset="0"/>
              </a:rPr>
              <a:t>Ի </a:t>
            </a:r>
            <a:r>
              <a:rPr lang="en-GB" altLang="sr-Latn-RS" dirty="0" err="1" smtClean="0">
                <a:latin typeface="Sylfaen" panose="010A0502050306030303" pitchFamily="18" charset="0"/>
              </a:rPr>
              <a:t>լրումն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միտումնավոր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համակարգչին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առնչվող</a:t>
            </a:r>
            <a:r>
              <a:rPr lang="en-GB" altLang="sr-Latn-RS" dirty="0" smtClean="0">
                <a:latin typeface="Sylfaen" panose="010A0502050306030303" pitchFamily="18" charset="0"/>
              </a:rPr>
              <a:t> </a:t>
            </a:r>
            <a:r>
              <a:rPr lang="en-GB" altLang="sr-Latn-RS" dirty="0" err="1" smtClean="0">
                <a:latin typeface="Sylfaen" panose="010A0502050306030303" pitchFamily="18" charset="0"/>
              </a:rPr>
              <a:t>խարդախությունները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կատարելու</a:t>
            </a:r>
            <a:r>
              <a:rPr lang="en-GB" altLang="sr-Latn-RS" dirty="0" smtClean="0">
                <a:latin typeface="Sylfaen" panose="010A0502050306030303" pitchFamily="18" charset="0"/>
              </a:rPr>
              <a:t> </a:t>
            </a:r>
            <a:r>
              <a:rPr lang="en-GB" altLang="sr-Latn-RS" dirty="0" err="1" smtClean="0">
                <a:latin typeface="Sylfaen" panose="010A0502050306030303" pitchFamily="18" charset="0"/>
              </a:rPr>
              <a:t>պահանջին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Հոդված</a:t>
            </a:r>
            <a:r>
              <a:rPr lang="en-GB" altLang="sr-Latn-RS" dirty="0" smtClean="0">
                <a:latin typeface="Sylfaen" panose="010A0502050306030303" pitchFamily="18" charset="0"/>
              </a:rPr>
              <a:t> 7-ը </a:t>
            </a:r>
            <a:r>
              <a:rPr lang="en-GB" altLang="sr-Latn-RS" dirty="0" err="1" smtClean="0">
                <a:latin typeface="Sylfaen" panose="010A0502050306030303" pitchFamily="18" charset="0"/>
              </a:rPr>
              <a:t>նաև</a:t>
            </a:r>
            <a:r>
              <a:rPr lang="en-GB" altLang="sr-Latn-RS" dirty="0" smtClean="0">
                <a:latin typeface="Sylfaen" panose="010A0502050306030303" pitchFamily="18" charset="0"/>
              </a:rPr>
              <a:t> </a:t>
            </a:r>
            <a:r>
              <a:rPr lang="en-GB" altLang="sr-Latn-RS" dirty="0" err="1" smtClean="0">
                <a:latin typeface="Sylfaen" panose="010A0502050306030303" pitchFamily="18" charset="0"/>
              </a:rPr>
              <a:t>պահանջում</a:t>
            </a:r>
            <a:r>
              <a:rPr lang="en-GB" altLang="sr-Latn-RS" dirty="0" smtClean="0">
                <a:latin typeface="Sylfaen" panose="010A0502050306030303" pitchFamily="18" charset="0"/>
              </a:rPr>
              <a:t> է,</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անձն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արարքը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կատարի</a:t>
            </a:r>
            <a:r>
              <a:rPr lang="en-GB" altLang="sr-Latn-RS" baseline="0" dirty="0" smtClean="0">
                <a:latin typeface="Sylfaen" panose="010A0502050306030303" pitchFamily="18" charset="0"/>
              </a:rPr>
              <a:t> </a:t>
            </a:r>
            <a:r>
              <a:rPr lang="hy-AM" sz="1200" dirty="0" smtClean="0">
                <a:solidFill>
                  <a:srgbClr val="FF0000"/>
                </a:solidFill>
                <a:latin typeface="Sylfaen" panose="010A0502050306030303" pitchFamily="18" charset="0"/>
              </a:rPr>
              <a:t>այն նպատակով, որ </a:t>
            </a:r>
            <a:r>
              <a:rPr lang="en-US" sz="1200" dirty="0" err="1" smtClean="0">
                <a:solidFill>
                  <a:srgbClr val="FF0000"/>
                </a:solidFill>
                <a:latin typeface="Sylfaen" panose="010A0502050306030303" pitchFamily="18" charset="0"/>
              </a:rPr>
              <a:t>կեղծված</a:t>
            </a:r>
            <a:r>
              <a:rPr lang="en-US" sz="1200" dirty="0" smtClean="0">
                <a:solidFill>
                  <a:srgbClr val="FF0000"/>
                </a:solidFill>
                <a:latin typeface="Sylfaen" panose="010A0502050306030303" pitchFamily="18" charset="0"/>
              </a:rPr>
              <a:t> </a:t>
            </a:r>
            <a:r>
              <a:rPr lang="en-US" sz="1200" dirty="0" err="1" smtClean="0">
                <a:solidFill>
                  <a:srgbClr val="FF0000"/>
                </a:solidFill>
                <a:latin typeface="Sylfaen" panose="010A0502050306030303" pitchFamily="18" charset="0"/>
              </a:rPr>
              <a:t>տվյալները</a:t>
            </a:r>
            <a:r>
              <a:rPr lang="en-US" sz="1200" dirty="0" smtClean="0">
                <a:solidFill>
                  <a:srgbClr val="FF0000"/>
                </a:solidFill>
                <a:latin typeface="Sylfaen" panose="010A0502050306030303" pitchFamily="18" charset="0"/>
              </a:rPr>
              <a:t> </a:t>
            </a:r>
            <a:r>
              <a:rPr lang="hy-AM" sz="1200" dirty="0" smtClean="0">
                <a:solidFill>
                  <a:srgbClr val="FF0000"/>
                </a:solidFill>
                <a:latin typeface="Sylfaen" panose="010A0502050306030303" pitchFamily="18" charset="0"/>
              </a:rPr>
              <a:t>քննարկվեն կամ գործվեն օրինականորեն, որպես իսկական տվյալներ</a:t>
            </a:r>
            <a:r>
              <a:rPr lang="en-US" sz="1200" baseline="0" dirty="0" smtClean="0">
                <a:solidFill>
                  <a:schemeClr val="tx1"/>
                </a:solidFill>
                <a:latin typeface="Sylfaen" panose="010A0502050306030303" pitchFamily="18" charset="0"/>
              </a:rPr>
              <a:t> </a:t>
            </a:r>
            <a:r>
              <a:rPr lang="en-GB" altLang="sr-Latn-RS" dirty="0" smtClean="0">
                <a:latin typeface="Sylfaen" panose="010A0502050306030303" pitchFamily="18" charset="0"/>
              </a:rPr>
              <a:t>(</a:t>
            </a:r>
            <a:r>
              <a:rPr lang="en-GB" altLang="sr-Latn-RS" dirty="0" err="1" smtClean="0">
                <a:latin typeface="Sylfaen" panose="010A0502050306030303" pitchFamily="18" charset="0"/>
              </a:rPr>
              <a:t>օր</a:t>
            </a:r>
            <a:r>
              <a:rPr lang="en-GB" altLang="sr-Latn-RS" dirty="0" smtClean="0">
                <a:latin typeface="Sylfaen" panose="010A0502050306030303" pitchFamily="18" charset="0"/>
              </a:rPr>
              <a:t>.՝ </a:t>
            </a:r>
            <a:r>
              <a:rPr lang="en-US" sz="1200" dirty="0" err="1" smtClean="0">
                <a:latin typeface="Sylfaen" panose="010A0502050306030303" pitchFamily="18" charset="0"/>
              </a:rPr>
              <a:t>իրավական</a:t>
            </a:r>
            <a:r>
              <a:rPr lang="en-US" sz="1200" dirty="0" smtClean="0">
                <a:latin typeface="Sylfaen" panose="010A0502050306030303" pitchFamily="18" charset="0"/>
              </a:rPr>
              <a:t> </a:t>
            </a:r>
            <a:r>
              <a:rPr lang="en-US" sz="1200" dirty="0" err="1" smtClean="0">
                <a:latin typeface="Sylfaen" panose="010A0502050306030303" pitchFamily="18" charset="0"/>
              </a:rPr>
              <a:t>գործառնությունները</a:t>
            </a:r>
            <a:r>
              <a:rPr lang="en-US" sz="1200" dirty="0" smtClean="0">
                <a:latin typeface="Sylfaen" panose="010A0502050306030303" pitchFamily="18" charset="0"/>
              </a:rPr>
              <a:t> և </a:t>
            </a:r>
            <a:r>
              <a:rPr lang="en-US" sz="1200" dirty="0" err="1" smtClean="0">
                <a:latin typeface="Sylfaen" panose="010A0502050306030303" pitchFamily="18" charset="0"/>
              </a:rPr>
              <a:t>այն</a:t>
            </a:r>
            <a:r>
              <a:rPr lang="en-US" sz="1200" dirty="0" smtClean="0">
                <a:latin typeface="Sylfaen" panose="010A0502050306030303" pitchFamily="18" charset="0"/>
              </a:rPr>
              <a:t> </a:t>
            </a:r>
            <a:r>
              <a:rPr lang="en-US" sz="1200" dirty="0" err="1" smtClean="0">
                <a:latin typeface="Sylfaen" panose="010A0502050306030303" pitchFamily="18" charset="0"/>
              </a:rPr>
              <a:t>փաստաթղթերը</a:t>
            </a:r>
            <a:r>
              <a:rPr lang="en-US" sz="1200" dirty="0" smtClean="0">
                <a:latin typeface="Sylfaen" panose="010A0502050306030303" pitchFamily="18" charset="0"/>
              </a:rPr>
              <a:t>, </a:t>
            </a:r>
            <a:r>
              <a:rPr lang="en-US" sz="1200" dirty="0" err="1" smtClean="0">
                <a:latin typeface="Sylfaen" panose="010A0502050306030303" pitchFamily="18" charset="0"/>
              </a:rPr>
              <a:t>որոնք</a:t>
            </a:r>
            <a:r>
              <a:rPr lang="en-US" sz="1200" dirty="0" smtClean="0">
                <a:latin typeface="Sylfaen" panose="010A0502050306030303" pitchFamily="18" charset="0"/>
              </a:rPr>
              <a:t> </a:t>
            </a:r>
            <a:r>
              <a:rPr lang="en-US" sz="1200" dirty="0" err="1" smtClean="0">
                <a:latin typeface="Sylfaen" panose="010A0502050306030303" pitchFamily="18" charset="0"/>
              </a:rPr>
              <a:t>իրավաբանորեն</a:t>
            </a:r>
            <a:r>
              <a:rPr lang="en-US" sz="1200" dirty="0" smtClean="0">
                <a:latin typeface="Sylfaen" panose="010A0502050306030303" pitchFamily="18" charset="0"/>
              </a:rPr>
              <a:t> </a:t>
            </a:r>
            <a:r>
              <a:rPr lang="en-US" sz="1200" dirty="0" err="1" smtClean="0">
                <a:latin typeface="Sylfaen" panose="010A0502050306030303" pitchFamily="18" charset="0"/>
              </a:rPr>
              <a:t>վերաբերելի</a:t>
            </a:r>
            <a:r>
              <a:rPr lang="en-US" sz="1200" dirty="0" smtClean="0">
                <a:latin typeface="Sylfaen" panose="010A0502050306030303" pitchFamily="18" charset="0"/>
              </a:rPr>
              <a:t> </a:t>
            </a:r>
            <a:r>
              <a:rPr lang="en-US" sz="1200" dirty="0" err="1" smtClean="0">
                <a:latin typeface="Sylfaen" panose="010A0502050306030303" pitchFamily="18" charset="0"/>
              </a:rPr>
              <a:t>են</a:t>
            </a:r>
            <a:r>
              <a:rPr lang="en-GB" altLang="sr-Latn-RS" dirty="0" smtClean="0">
                <a:latin typeface="Sylfaen" panose="010A0502050306030303" pitchFamily="18" charset="0"/>
              </a:rPr>
              <a:t>):</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Այնուհետև</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Կողմերը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կարող</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պահանջել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արարքը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կատարվի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այլ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անձի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նկատմամբ</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խարդախելու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նպատակով</a:t>
            </a:r>
            <a:r>
              <a:rPr lang="en-GB" altLang="sr-Latn-RS" baseline="0" dirty="0" smtClean="0">
                <a:latin typeface="Sylfaen" panose="010A0502050306030303" pitchFamily="18" charset="0"/>
              </a:rPr>
              <a:t>:</a:t>
            </a:r>
            <a:endParaRPr lang="en-GB" altLang="sr-Latn-RS" dirty="0">
              <a:latin typeface="Sylfaen" panose="010A0502050306030303" pitchFamily="18" charset="0"/>
            </a:endParaRPr>
          </a:p>
          <a:p>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270147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7-ի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անկախ</a:t>
            </a:r>
            <a:r>
              <a:rPr lang="en-US" dirty="0" smtClean="0">
                <a:latin typeface="Sylfaen" panose="010A0502050306030303" pitchFamily="18" charset="0"/>
              </a:rPr>
              <a:t> </a:t>
            </a:r>
            <a:r>
              <a:rPr lang="en-US" dirty="0" err="1" smtClean="0">
                <a:latin typeface="Sylfaen" panose="010A0502050306030303" pitchFamily="18" charset="0"/>
              </a:rPr>
              <a:t>նրանից</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err="1" smtClean="0">
                <a:latin typeface="Sylfaen" panose="010A0502050306030303" pitchFamily="18" charset="0"/>
              </a:rPr>
              <a:t>Ոչ</a:t>
            </a:r>
            <a:r>
              <a:rPr lang="en-US" sz="1200" dirty="0" smtClean="0">
                <a:latin typeface="Sylfaen" panose="010A0502050306030303" pitchFamily="18" charset="0"/>
              </a:rPr>
              <a:t> </a:t>
            </a:r>
            <a:r>
              <a:rPr lang="en-US" sz="1200" dirty="0" err="1" smtClean="0">
                <a:latin typeface="Sylfaen" panose="010A0502050306030303" pitchFamily="18" charset="0"/>
              </a:rPr>
              <a:t>իսկական</a:t>
            </a:r>
            <a:r>
              <a:rPr lang="en-US" sz="1200" dirty="0" smtClean="0">
                <a:latin typeface="Sylfaen" panose="010A0502050306030303" pitchFamily="18" charset="0"/>
              </a:rPr>
              <a:t> </a:t>
            </a:r>
            <a:r>
              <a:rPr lang="en-US" sz="1200" dirty="0" err="1" smtClean="0">
                <a:latin typeface="Sylfaen" panose="010A0502050306030303" pitchFamily="18" charset="0"/>
              </a:rPr>
              <a:t>տվյալները</a:t>
            </a:r>
            <a:r>
              <a:rPr lang="en-US" sz="1200" dirty="0" smtClean="0">
                <a:latin typeface="Sylfaen" panose="010A0502050306030303" pitchFamily="18" charset="0"/>
              </a:rPr>
              <a:t> </a:t>
            </a:r>
            <a:r>
              <a:rPr lang="en-US" sz="1200" dirty="0" err="1" smtClean="0">
                <a:latin typeface="Sylfaen" panose="010A0502050306030303" pitchFamily="18" charset="0"/>
              </a:rPr>
              <a:t>պարտադիր</a:t>
            </a:r>
            <a:r>
              <a:rPr lang="en-US" sz="1200" dirty="0" smtClean="0">
                <a:latin typeface="Sylfaen" panose="010A0502050306030303" pitchFamily="18" charset="0"/>
              </a:rPr>
              <a:t> </a:t>
            </a:r>
            <a:r>
              <a:rPr lang="en-US" sz="1200" dirty="0" err="1" smtClean="0">
                <a:latin typeface="Sylfaen" panose="010A0502050306030303" pitchFamily="18" charset="0"/>
              </a:rPr>
              <a:t>չէ</a:t>
            </a:r>
            <a:r>
              <a:rPr lang="en-US" sz="1200" dirty="0" smtClean="0">
                <a:latin typeface="Sylfaen" panose="010A0502050306030303" pitchFamily="18" charset="0"/>
              </a:rPr>
              <a:t>, </a:t>
            </a:r>
            <a:r>
              <a:rPr lang="en-US" sz="1200" dirty="0" err="1" smtClean="0">
                <a:latin typeface="Sylfaen" panose="010A0502050306030303" pitchFamily="18" charset="0"/>
              </a:rPr>
              <a:t>որ</a:t>
            </a:r>
            <a:r>
              <a:rPr lang="en-US" sz="1200" dirty="0" smtClean="0">
                <a:latin typeface="Sylfaen" panose="010A0502050306030303" pitchFamily="18" charset="0"/>
              </a:rPr>
              <a:t> </a:t>
            </a:r>
            <a:r>
              <a:rPr lang="en-US" sz="1200" dirty="0" err="1" smtClean="0">
                <a:latin typeface="Sylfaen" panose="010A0502050306030303" pitchFamily="18" charset="0"/>
              </a:rPr>
              <a:t>լինեն</a:t>
            </a:r>
            <a:r>
              <a:rPr lang="en-US" sz="1200" dirty="0" smtClean="0">
                <a:latin typeface="Sylfaen" panose="010A0502050306030303" pitchFamily="18" charset="0"/>
              </a:rPr>
              <a:t> </a:t>
            </a:r>
            <a:r>
              <a:rPr lang="en-US" sz="1200" dirty="0" err="1" smtClean="0">
                <a:latin typeface="Sylfaen" panose="010A0502050306030303" pitchFamily="18" charset="0"/>
              </a:rPr>
              <a:t>պարզ</a:t>
            </a:r>
            <a:r>
              <a:rPr lang="en-US" sz="1200" dirty="0" smtClean="0">
                <a:latin typeface="Sylfaen" panose="010A0502050306030303" pitchFamily="18" charset="0"/>
              </a:rPr>
              <a:t> </a:t>
            </a:r>
            <a:r>
              <a:rPr lang="en-US" sz="1200" dirty="0" err="1" smtClean="0">
                <a:latin typeface="Sylfaen" panose="010A0502050306030303" pitchFamily="18" charset="0"/>
              </a:rPr>
              <a:t>ու</a:t>
            </a:r>
            <a:r>
              <a:rPr lang="en-US" sz="1200" dirty="0" smtClean="0">
                <a:latin typeface="Sylfaen" panose="010A0502050306030303" pitchFamily="18" charset="0"/>
              </a:rPr>
              <a:t> </a:t>
            </a:r>
            <a:r>
              <a:rPr lang="en-US" sz="1200" dirty="0" err="1" smtClean="0">
                <a:latin typeface="Sylfaen" panose="010A0502050306030303" pitchFamily="18" charset="0"/>
              </a:rPr>
              <a:t>հասկանալի</a:t>
            </a:r>
            <a:r>
              <a:rPr lang="en-US" sz="1200" dirty="0" smtClean="0">
                <a:latin typeface="Sylfaen" panose="010A0502050306030303" pitchFamily="18" charset="0"/>
              </a:rPr>
              <a:t> </a:t>
            </a:r>
            <a:r>
              <a:rPr lang="en-US" sz="1200" dirty="0" err="1" smtClean="0">
                <a:latin typeface="Sylfaen" panose="010A0502050306030303" pitchFamily="18" charset="0"/>
              </a:rPr>
              <a:t>մարդու</a:t>
            </a:r>
            <a:r>
              <a:rPr lang="en-US" sz="1200" dirty="0" smtClean="0">
                <a:latin typeface="Sylfaen" panose="010A0502050306030303" pitchFamily="18" charset="0"/>
              </a:rPr>
              <a:t> </a:t>
            </a:r>
            <a:r>
              <a:rPr lang="en-US" sz="1200" dirty="0" err="1" smtClean="0">
                <a:latin typeface="Sylfaen" panose="010A0502050306030303" pitchFamily="18" charset="0"/>
              </a:rPr>
              <a:t>կողմից</a:t>
            </a:r>
            <a:r>
              <a:rPr lang="en-US" sz="1200" dirty="0" smtClean="0">
                <a:latin typeface="Sylfaen" panose="010A0502050306030303" pitchFamily="18" charset="0"/>
              </a:rPr>
              <a:t>: </a:t>
            </a:r>
            <a:r>
              <a:rPr lang="en-US" sz="1200" dirty="0" err="1" smtClean="0">
                <a:latin typeface="Sylfaen" panose="010A0502050306030303" pitchFamily="18" charset="0"/>
              </a:rPr>
              <a:t>Սա</a:t>
            </a:r>
            <a:r>
              <a:rPr lang="en-US" sz="1200" dirty="0" smtClean="0">
                <a:latin typeface="Sylfaen" panose="010A0502050306030303" pitchFamily="18" charset="0"/>
              </a:rPr>
              <a:t> </a:t>
            </a:r>
            <a:r>
              <a:rPr lang="en-US" sz="1200" dirty="0" err="1" smtClean="0">
                <a:latin typeface="Sylfaen" panose="010A0502050306030303" pitchFamily="18" charset="0"/>
              </a:rPr>
              <a:t>համակարգչին</a:t>
            </a:r>
            <a:r>
              <a:rPr lang="en-US" sz="1200" dirty="0" smtClean="0">
                <a:latin typeface="Sylfaen" panose="010A0502050306030303" pitchFamily="18" charset="0"/>
              </a:rPr>
              <a:t> </a:t>
            </a:r>
            <a:r>
              <a:rPr lang="en-US" sz="1200" dirty="0" err="1" smtClean="0">
                <a:latin typeface="Sylfaen" panose="010A0502050306030303" pitchFamily="18" charset="0"/>
              </a:rPr>
              <a:t>առնչվող</a:t>
            </a:r>
            <a:r>
              <a:rPr lang="en-US" sz="1200" dirty="0" smtClean="0">
                <a:latin typeface="Sylfaen" panose="010A0502050306030303" pitchFamily="18" charset="0"/>
              </a:rPr>
              <a:t> </a:t>
            </a:r>
            <a:r>
              <a:rPr lang="en-US" sz="1200" dirty="0" err="1" smtClean="0">
                <a:latin typeface="Sylfaen" panose="010A0502050306030303" pitchFamily="18" charset="0"/>
              </a:rPr>
              <a:t>խարդախությունների</a:t>
            </a:r>
            <a:r>
              <a:rPr lang="en-US" sz="1200" dirty="0" smtClean="0">
                <a:latin typeface="Sylfaen" panose="010A0502050306030303" pitchFamily="18" charset="0"/>
              </a:rPr>
              <a:t> </a:t>
            </a:r>
            <a:r>
              <a:rPr lang="en-US" sz="1200" dirty="0" err="1" smtClean="0">
                <a:latin typeface="Sylfaen" panose="010A0502050306030303" pitchFamily="18" charset="0"/>
              </a:rPr>
              <a:t>յուրահատուկ</a:t>
            </a:r>
            <a:r>
              <a:rPr lang="en-US" sz="1200" dirty="0" smtClean="0">
                <a:latin typeface="Sylfaen" panose="010A0502050306030303" pitchFamily="18" charset="0"/>
              </a:rPr>
              <a:t> </a:t>
            </a:r>
            <a:r>
              <a:rPr lang="en-US" sz="1200" dirty="0" err="1" smtClean="0">
                <a:latin typeface="Sylfaen" panose="010A0502050306030303" pitchFamily="18" charset="0"/>
              </a:rPr>
              <a:t>ասպեկտ</a:t>
            </a:r>
            <a:r>
              <a:rPr lang="en-US" sz="1200" dirty="0" smtClean="0">
                <a:latin typeface="Sylfaen" panose="010A0502050306030303" pitchFamily="18" charset="0"/>
              </a:rPr>
              <a:t> է, </a:t>
            </a:r>
            <a:r>
              <a:rPr lang="en-US" sz="1200" dirty="0" err="1" smtClean="0">
                <a:latin typeface="Sylfaen" panose="010A0502050306030303" pitchFamily="18" charset="0"/>
              </a:rPr>
              <a:t>որն</a:t>
            </a:r>
            <a:r>
              <a:rPr lang="hy-AM" sz="1200" dirty="0" smtClean="0">
                <a:latin typeface="Sylfaen" panose="010A0502050306030303" pitchFamily="18" charset="0"/>
              </a:rPr>
              <a:t>ի </a:t>
            </a:r>
            <a:r>
              <a:rPr lang="en-US" sz="1200" dirty="0" err="1" smtClean="0">
                <a:latin typeface="Sylfaen" panose="010A0502050306030303" pitchFamily="18" charset="0"/>
              </a:rPr>
              <a:t>տարբերություն</a:t>
            </a:r>
            <a:r>
              <a:rPr lang="en-US" sz="1200" dirty="0" smtClean="0">
                <a:latin typeface="Sylfaen" panose="010A0502050306030303" pitchFamily="18" charset="0"/>
              </a:rPr>
              <a:t> </a:t>
            </a:r>
            <a:r>
              <a:rPr lang="en-US" sz="1200" dirty="0" err="1" smtClean="0">
                <a:latin typeface="Sylfaen" panose="010A0502050306030303" pitchFamily="18" charset="0"/>
              </a:rPr>
              <a:t>ավանդական</a:t>
            </a:r>
            <a:r>
              <a:rPr lang="en-US" sz="1200" dirty="0" smtClean="0">
                <a:latin typeface="Sylfaen" panose="010A0502050306030303" pitchFamily="18" charset="0"/>
              </a:rPr>
              <a:t> </a:t>
            </a:r>
            <a:r>
              <a:rPr lang="en-US" sz="1200" dirty="0" err="1" smtClean="0">
                <a:latin typeface="Sylfaen" panose="010A0502050306030303" pitchFamily="18" charset="0"/>
              </a:rPr>
              <a:t>խարդախության</a:t>
            </a:r>
            <a:r>
              <a:rPr lang="en-US" sz="1200" dirty="0" smtClean="0">
                <a:latin typeface="Sylfaen" panose="010A0502050306030303" pitchFamily="18" charset="0"/>
              </a:rPr>
              <a:t>, </a:t>
            </a:r>
            <a:r>
              <a:rPr lang="en-US" sz="1200" dirty="0" err="1" smtClean="0">
                <a:latin typeface="Sylfaen" panose="010A0502050306030303" pitchFamily="18" charset="0"/>
              </a:rPr>
              <a:t>պարտադիր</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չի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համարում</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մարդու</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կողմից</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կեղծված</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տվյալների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պարզ</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ու</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հասկանալի</a:t>
            </a:r>
            <a:r>
              <a:rPr lang="en-US" sz="1200" baseline="0" dirty="0" smtClean="0">
                <a:latin typeface="Sylfaen" panose="010A0502050306030303" pitchFamily="18" charset="0"/>
              </a:rPr>
              <a:t>/</a:t>
            </a:r>
            <a:r>
              <a:rPr lang="en-US" sz="1200" baseline="0" dirty="0" err="1" smtClean="0">
                <a:latin typeface="Sylfaen" panose="010A0502050306030303" pitchFamily="18" charset="0"/>
              </a:rPr>
              <a:t>ընթեռնելի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լինելը</a:t>
            </a:r>
            <a:r>
              <a:rPr lang="en-US" sz="1200" baseline="0" dirty="0" smtClean="0">
                <a:latin typeface="Sylfaen" panose="010A0502050306030303" pitchFamily="18" charset="0"/>
              </a:rPr>
              <a:t>:</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4228080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7-ի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խաբելու</a:t>
            </a:r>
            <a:r>
              <a:rPr lang="en-US" dirty="0" smtClean="0">
                <a:latin typeface="Sylfaen" panose="010A0502050306030303" pitchFamily="18" charset="0"/>
              </a:rPr>
              <a:t> </a:t>
            </a:r>
            <a:r>
              <a:rPr lang="en-US" dirty="0" err="1" smtClean="0">
                <a:latin typeface="Sylfaen" panose="010A0502050306030303" pitchFamily="18" charset="0"/>
              </a:rPr>
              <a:t>մտադրությունը</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GB" altLang="sr-Latn-RS" dirty="0" err="1" smtClean="0">
                <a:latin typeface="Sylfaen" panose="010A0502050306030303" pitchFamily="18" charset="0"/>
              </a:rPr>
              <a:t>Կողմերը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կարող</a:t>
            </a:r>
            <a:r>
              <a:rPr lang="en-GB" altLang="sr-Latn-RS" dirty="0" smtClean="0">
                <a:latin typeface="Sylfaen" panose="010A0502050306030303" pitchFamily="18" charset="0"/>
              </a:rPr>
              <a:t> </a:t>
            </a:r>
            <a:r>
              <a:rPr lang="en-GB" altLang="sr-Latn-RS" dirty="0" err="1" smtClean="0">
                <a:latin typeface="Sylfaen" panose="010A0502050306030303" pitchFamily="18" charset="0"/>
              </a:rPr>
              <a:t>են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որոշակի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որակվող</a:t>
            </a:r>
            <a:r>
              <a:rPr lang="en-GB" altLang="sr-Latn-RS" dirty="0" smtClean="0">
                <a:latin typeface="Sylfaen" panose="010A0502050306030303" pitchFamily="18" charset="0"/>
              </a:rPr>
              <a:t> </a:t>
            </a:r>
            <a:r>
              <a:rPr lang="en-GB" altLang="sr-Latn-RS" dirty="0" err="1" smtClean="0">
                <a:latin typeface="Sylfaen" panose="010A0502050306030303" pitchFamily="18" charset="0"/>
              </a:rPr>
              <a:t>բաղադրիչներով</a:t>
            </a:r>
            <a:r>
              <a:rPr lang="en-GB" altLang="sr-Latn-RS" dirty="0" smtClean="0">
                <a:latin typeface="Sylfaen" panose="010A0502050306030303" pitchFamily="18" charset="0"/>
              </a:rPr>
              <a:t> </a:t>
            </a:r>
            <a:r>
              <a:rPr lang="en-GB" altLang="sr-Latn-RS" dirty="0" err="1" smtClean="0">
                <a:latin typeface="Sylfaen" panose="010A0502050306030303" pitchFamily="18" charset="0"/>
              </a:rPr>
              <a:t>նեղացնել</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Հոդված</a:t>
            </a:r>
            <a:r>
              <a:rPr lang="en-GB" altLang="sr-Latn-RS" dirty="0" smtClean="0">
                <a:latin typeface="Sylfaen" panose="010A0502050306030303" pitchFamily="18" charset="0"/>
              </a:rPr>
              <a:t> 7-ի </a:t>
            </a:r>
            <a:r>
              <a:rPr lang="en-GB" altLang="sr-Latn-RS" dirty="0" err="1" smtClean="0">
                <a:latin typeface="Sylfaen" panose="010A0502050306030303" pitchFamily="18" charset="0"/>
              </a:rPr>
              <a:t>շրջանակը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սահմանում</a:t>
            </a:r>
            <a:r>
              <a:rPr lang="en-GB" altLang="sr-Latn-RS" dirty="0" smtClean="0">
                <a:latin typeface="Sylfaen" panose="010A0502050306030303" pitchFamily="18" charset="0"/>
              </a:rPr>
              <a:t> է </a:t>
            </a:r>
            <a:r>
              <a:rPr lang="en-GB" altLang="sr-Latn-RS" dirty="0" err="1" smtClean="0">
                <a:latin typeface="Sylfaen" panose="010A0502050306030303" pitchFamily="18" charset="0"/>
              </a:rPr>
              <a:t>ընդհանուր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քրեականացում</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համակարգչին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առնչվող</a:t>
            </a:r>
            <a:r>
              <a:rPr lang="en-GB" altLang="sr-Latn-RS" dirty="0" smtClean="0">
                <a:latin typeface="Sylfaen" panose="010A0502050306030303" pitchFamily="18" charset="0"/>
              </a:rPr>
              <a:t> </a:t>
            </a:r>
            <a:r>
              <a:rPr lang="en-GB" altLang="sr-Latn-RS" dirty="0" err="1" smtClean="0">
                <a:latin typeface="Sylfaen" panose="010A0502050306030303" pitchFamily="18" charset="0"/>
              </a:rPr>
              <a:t>խարդախությունների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համար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Մասնավորապես</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կողմերը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կարող</a:t>
            </a:r>
            <a:r>
              <a:rPr lang="en-GB" altLang="sr-Latn-RS" dirty="0" smtClean="0">
                <a:latin typeface="Sylfaen" panose="010A0502050306030303" pitchFamily="18" charset="0"/>
              </a:rPr>
              <a:t> </a:t>
            </a:r>
            <a:r>
              <a:rPr lang="en-GB" altLang="sr-Latn-RS" dirty="0" err="1" smtClean="0">
                <a:latin typeface="Sylfaen" panose="010A0502050306030303" pitchFamily="18" charset="0"/>
              </a:rPr>
              <a:t>են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պահանջել</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հանցագործությունը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կատարվի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խաբելու</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մտադրությամբ</a:t>
            </a:r>
            <a:r>
              <a:rPr lang="en-GB" altLang="sr-Latn-RS" dirty="0" smtClean="0">
                <a:latin typeface="Sylfaen" panose="010A0502050306030303" pitchFamily="18" charset="0"/>
              </a:rPr>
              <a:t> </a:t>
            </a:r>
            <a:r>
              <a:rPr lang="en-GB" altLang="sr-Latn-RS" dirty="0" err="1" smtClean="0">
                <a:latin typeface="Sylfaen" panose="010A0502050306030303" pitchFamily="18" charset="0"/>
              </a:rPr>
              <a:t>կամ</a:t>
            </a:r>
            <a:r>
              <a:rPr lang="en-GB" altLang="sr-Latn-RS" dirty="0" smtClean="0">
                <a:latin typeface="Sylfaen" panose="010A0502050306030303" pitchFamily="18" charset="0"/>
              </a:rPr>
              <a:t> </a:t>
            </a:r>
            <a:r>
              <a:rPr lang="en-GB" altLang="sr-Latn-RS" dirty="0" err="1" smtClean="0">
                <a:latin typeface="Sylfaen" panose="010A0502050306030303" pitchFamily="18" charset="0"/>
              </a:rPr>
              <a:t>նման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անազնիվ</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մտադրությամբ</a:t>
            </a:r>
            <a:r>
              <a:rPr lang="en-GB" altLang="sr-Latn-RS" baseline="0" dirty="0" smtClean="0">
                <a:latin typeface="Sylfaen" panose="010A0502050306030303" pitchFamily="18" charset="0"/>
              </a:rPr>
              <a:t>:</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127980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latin typeface="Sylfaen" panose="010A0502050306030303" pitchFamily="18" charset="0"/>
              </a:rPr>
              <a:t>Այս</a:t>
            </a:r>
            <a:r>
              <a:rPr lang="en-GB" dirty="0" smtClean="0">
                <a:latin typeface="Sylfaen" panose="010A0502050306030303" pitchFamily="18" charset="0"/>
              </a:rPr>
              <a:t> </a:t>
            </a:r>
            <a:r>
              <a:rPr lang="hy-AM" dirty="0" smtClean="0">
                <a:latin typeface="Sylfaen" panose="010A0502050306030303" pitchFamily="18" charset="0"/>
              </a:rPr>
              <a:t>սահիկ</a:t>
            </a:r>
            <a:r>
              <a:rPr lang="en-GB" dirty="0" err="1" smtClean="0">
                <a:latin typeface="Sylfaen" panose="010A0502050306030303" pitchFamily="18" charset="0"/>
              </a:rPr>
              <a:t>ների</a:t>
            </a:r>
            <a:r>
              <a:rPr lang="en-GB" dirty="0" smtClean="0">
                <a:latin typeface="Sylfaen" panose="010A0502050306030303" pitchFamily="18" charset="0"/>
              </a:rPr>
              <a:t> </a:t>
            </a:r>
            <a:r>
              <a:rPr lang="en-GB" dirty="0" err="1" smtClean="0">
                <a:latin typeface="Sylfaen" panose="010A0502050306030303" pitchFamily="18" charset="0"/>
              </a:rPr>
              <a:t>խումբը</a:t>
            </a:r>
            <a:r>
              <a:rPr lang="en-GB" dirty="0" smtClean="0">
                <a:latin typeface="Sylfaen" panose="010A0502050306030303" pitchFamily="18" charset="0"/>
              </a:rPr>
              <a:t> </a:t>
            </a:r>
            <a:r>
              <a:rPr lang="en-GB" dirty="0" err="1" smtClean="0">
                <a:latin typeface="Sylfaen" panose="010A0502050306030303" pitchFamily="18" charset="0"/>
              </a:rPr>
              <a:t>կներկայացնի</a:t>
            </a:r>
            <a:r>
              <a:rPr lang="en-GB" dirty="0" smtClean="0">
                <a:latin typeface="Sylfaen" panose="010A0502050306030303" pitchFamily="18" charset="0"/>
              </a:rPr>
              <a:t> </a:t>
            </a:r>
            <a:r>
              <a:rPr lang="en-GB" dirty="0" err="1" smtClean="0">
                <a:latin typeface="Sylfaen" panose="010A0502050306030303" pitchFamily="18" charset="0"/>
              </a:rPr>
              <a:t>համակարգչին</a:t>
            </a:r>
            <a:r>
              <a:rPr lang="en-GB" dirty="0" smtClean="0">
                <a:latin typeface="Sylfaen" panose="010A0502050306030303" pitchFamily="18" charset="0"/>
              </a:rPr>
              <a:t> </a:t>
            </a:r>
            <a:r>
              <a:rPr lang="en-GB" dirty="0" err="1" smtClean="0">
                <a:latin typeface="Sylfaen" panose="010A0502050306030303" pitchFamily="18" charset="0"/>
              </a:rPr>
              <a:t>առնչվող</a:t>
            </a:r>
            <a:r>
              <a:rPr lang="en-GB" dirty="0" smtClean="0">
                <a:latin typeface="Sylfaen" panose="010A0502050306030303" pitchFamily="18" charset="0"/>
              </a:rPr>
              <a:t> </a:t>
            </a:r>
            <a:r>
              <a:rPr lang="en-GB" dirty="0" err="1" smtClean="0">
                <a:latin typeface="Sylfaen" panose="010A0502050306030303" pitchFamily="18" charset="0"/>
              </a:rPr>
              <a:t>խարդախության</a:t>
            </a:r>
            <a:r>
              <a:rPr lang="en-GB" dirty="0" smtClean="0">
                <a:latin typeface="Sylfaen" panose="010A0502050306030303" pitchFamily="18" charset="0"/>
              </a:rPr>
              <a:t> </a:t>
            </a:r>
            <a:r>
              <a:rPr lang="en-GB" dirty="0" err="1" smtClean="0">
                <a:latin typeface="Sylfaen" panose="010A0502050306030303" pitchFamily="18" charset="0"/>
              </a:rPr>
              <a:t>հանցագործությունը</a:t>
            </a:r>
            <a:r>
              <a:rPr lang="en-GB" dirty="0" smtClean="0">
                <a:latin typeface="Sylfaen" panose="010A0502050306030303" pitchFamily="18" charset="0"/>
              </a:rPr>
              <a:t>՝</a:t>
            </a:r>
            <a:r>
              <a:rPr lang="en-GB" baseline="0" dirty="0" smtClean="0">
                <a:latin typeface="Sylfaen" panose="010A0502050306030303" pitchFamily="18" charset="0"/>
              </a:rPr>
              <a:t> </a:t>
            </a:r>
            <a:r>
              <a:rPr lang="en-GB" baseline="0" dirty="0" err="1" smtClean="0">
                <a:latin typeface="Sylfaen" panose="010A0502050306030303" pitchFamily="18" charset="0"/>
              </a:rPr>
              <a:t>ըստ</a:t>
            </a:r>
            <a:r>
              <a:rPr lang="en-GB" baseline="0" dirty="0" smtClean="0">
                <a:latin typeface="Sylfaen" panose="010A0502050306030303" pitchFamily="18" charset="0"/>
              </a:rPr>
              <a:t> </a:t>
            </a:r>
            <a:r>
              <a:rPr lang="en-GB" baseline="0" dirty="0" err="1" smtClean="0">
                <a:latin typeface="Sylfaen" panose="010A0502050306030303" pitchFamily="18" charset="0"/>
              </a:rPr>
              <a:t>Բուդապեշտի</a:t>
            </a:r>
            <a:r>
              <a:rPr lang="en-GB" baseline="0" dirty="0" smtClean="0">
                <a:latin typeface="Sylfaen" panose="010A0502050306030303" pitchFamily="18" charset="0"/>
              </a:rPr>
              <a:t> </a:t>
            </a:r>
            <a:r>
              <a:rPr lang="en-GB" baseline="0" dirty="0" err="1" smtClean="0">
                <a:latin typeface="Sylfaen" panose="010A0502050306030303" pitchFamily="18" charset="0"/>
              </a:rPr>
              <a:t>կոնվենցիայի</a:t>
            </a:r>
            <a:r>
              <a:rPr lang="en-GB" baseline="0" dirty="0" smtClean="0">
                <a:latin typeface="Sylfaen" panose="010A0502050306030303" pitchFamily="18" charset="0"/>
              </a:rPr>
              <a:t> </a:t>
            </a:r>
            <a:r>
              <a:rPr lang="en-GB" baseline="0" dirty="0" err="1" smtClean="0">
                <a:latin typeface="Sylfaen" panose="010A0502050306030303" pitchFamily="18" charset="0"/>
              </a:rPr>
              <a:t>Հոդված</a:t>
            </a:r>
            <a:r>
              <a:rPr lang="en-GB" baseline="0" dirty="0" smtClean="0">
                <a:latin typeface="Sylfaen" panose="010A0502050306030303" pitchFamily="18" charset="0"/>
              </a:rPr>
              <a:t> 8-ի:</a:t>
            </a:r>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15</a:t>
            </a:fld>
            <a:endParaRPr lang="en-GB"/>
          </a:p>
        </p:txBody>
      </p:sp>
    </p:spTree>
    <p:extLst>
      <p:ext uri="{BB962C8B-B14F-4D97-AF65-F5344CB8AC3E}">
        <p14:creationId xmlns:p14="http://schemas.microsoft.com/office/powerpoint/2010/main" val="1794693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y-AM" altLang="sr-Latn-RS" dirty="0" smtClean="0">
                <a:latin typeface="Sylfaen" panose="010A0502050306030303" pitchFamily="18" charset="0"/>
              </a:rPr>
              <a:t>Համակարգչին առնչվող խարդախություն</a:t>
            </a:r>
            <a:r>
              <a:rPr lang="en-US" altLang="sr-Latn-RS" dirty="0" smtClean="0">
                <a:latin typeface="Sylfaen" panose="010A0502050306030303" pitchFamily="18" charset="0"/>
              </a:rPr>
              <a:t>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ինչպես</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նշվախ</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Բուդապեշտի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կոնվենցիայի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Հոդված</a:t>
            </a:r>
            <a:r>
              <a:rPr lang="en-US" altLang="sr-Latn-RS" baseline="0" dirty="0" smtClean="0">
                <a:latin typeface="Sylfaen" panose="010A0502050306030303" pitchFamily="18" charset="0"/>
              </a:rPr>
              <a:t> 8-ում, </a:t>
            </a:r>
            <a:r>
              <a:rPr lang="en-US" altLang="sr-Latn-RS" baseline="0" dirty="0" err="1" smtClean="0">
                <a:latin typeface="Sylfaen" panose="010A0502050306030303" pitchFamily="18" charset="0"/>
              </a:rPr>
              <a:t>քրեականացնում</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մեկ</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այլ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անձի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սեփականության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կորուստ</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պատճառելը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միտումնավոր</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ու</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անօրեն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կերպով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համակարգչային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տվյալների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ցանկացած</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մտցման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փոփոխման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ոչնչացման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արգելելու</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միջոցով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համակարգչային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համակարգի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աշխատանքի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որևէ</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աղավաղմամբ</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խաբելու</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անազնիվ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այլ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նպատակով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ու</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անօրեն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կերպով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սեփական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անձի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այլ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անձի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տնտեսական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օգուտի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համար</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օգտագործման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միջոցով</a:t>
            </a:r>
            <a:r>
              <a:rPr lang="en-US" altLang="sr-Latn-RS" baseline="0" dirty="0" smtClean="0">
                <a:latin typeface="Sylfaen" panose="010A0502050306030303" pitchFamily="18" charset="0"/>
              </a:rPr>
              <a:t>:</a:t>
            </a:r>
            <a:endParaRPr lang="en-GB" altLang="sr-Latn-RS" dirty="0">
              <a:latin typeface="Sylfaen" panose="010A0502050306030303" pitchFamily="18" charset="0"/>
            </a:endParaRPr>
          </a:p>
          <a:p>
            <a:pPr eaLnBrk="1" hangingPunct="1"/>
            <a:endParaRPr lang="en-GB" altLang="sr-Latn-RS" dirty="0">
              <a:latin typeface="Sylfaen" panose="010A0502050306030303" pitchFamily="18" charset="0"/>
            </a:endParaRPr>
          </a:p>
          <a:p>
            <a:pPr eaLnBrk="1" hangingPunct="1"/>
            <a:r>
              <a:rPr lang="en-US" altLang="sr-Latn-RS" dirty="0" err="1" smtClean="0">
                <a:latin typeface="Sylfaen" panose="010A0502050306030303" pitchFamily="18" charset="0"/>
              </a:rPr>
              <a:t>Սա</a:t>
            </a:r>
            <a:r>
              <a:rPr lang="en-US" altLang="sr-Latn-RS" dirty="0" smtClean="0">
                <a:latin typeface="Sylfaen" panose="010A0502050306030303" pitchFamily="18" charset="0"/>
              </a:rPr>
              <a:t> </a:t>
            </a:r>
            <a:r>
              <a:rPr lang="en-US" altLang="sr-Latn-RS" dirty="0" err="1" smtClean="0">
                <a:latin typeface="Sylfaen" panose="010A0502050306030303" pitchFamily="18" charset="0"/>
              </a:rPr>
              <a:t>կարևոր</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հանցագործություն</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մասնավորապես</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որովհետև</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համակարգչային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համակարգերում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ներկայացված</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ադմի</a:t>
            </a:r>
            <a:r>
              <a:rPr lang="hy-AM" altLang="sr-Latn-RS" baseline="0" dirty="0" smtClean="0">
                <a:latin typeface="Sylfaen" panose="010A0502050306030303" pitchFamily="18" charset="0"/>
              </a:rPr>
              <a:t>Դասընթաց </a:t>
            </a:r>
            <a:r>
              <a:rPr lang="en-US" altLang="sr-Latn-RS" baseline="0" dirty="0" err="1" smtClean="0">
                <a:latin typeface="Sylfaen" panose="010A0502050306030303" pitchFamily="18" charset="0"/>
              </a:rPr>
              <a:t>րացված</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ակտիվները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ինչպես</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օրինակ</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էլեկտրոնային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ֆոնդերը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դեպոզիտ</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գումարները</a:t>
            </a:r>
            <a:r>
              <a:rPr lang="en-US" altLang="sr-Latn-RS" baseline="0" dirty="0" smtClean="0">
                <a:latin typeface="Sylfaen" panose="010A0502050306030303" pitchFamily="18" charset="0"/>
              </a:rPr>
              <a:t> և </a:t>
            </a:r>
            <a:r>
              <a:rPr lang="en-US" altLang="sr-Latn-RS" baseline="0" dirty="0" err="1" smtClean="0">
                <a:latin typeface="Sylfaen" panose="010A0502050306030303" pitchFamily="18" charset="0"/>
              </a:rPr>
              <a:t>այլն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դարձել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են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մանիպուլյացիայի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թիրախ</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ավանդական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սեփականության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ձևերի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նման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Շնորհիվ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խարդախության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կատարման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յուրահատուկ</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բնույթի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կապված</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համակարգչային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համակարգերում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ադմի</a:t>
            </a:r>
            <a:r>
              <a:rPr lang="hy-AM" altLang="sr-Latn-RS" baseline="0" dirty="0" smtClean="0">
                <a:latin typeface="Sylfaen" panose="010A0502050306030303" pitchFamily="18" charset="0"/>
              </a:rPr>
              <a:t>Դասընթաց </a:t>
            </a:r>
            <a:r>
              <a:rPr lang="en-US" altLang="sr-Latn-RS" baseline="0" dirty="0" err="1" smtClean="0">
                <a:latin typeface="Sylfaen" panose="010A0502050306030303" pitchFamily="18" charset="0"/>
              </a:rPr>
              <a:t>րացված</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ակտիվների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հետ</a:t>
            </a:r>
            <a:r>
              <a:rPr lang="en-US" altLang="sr-Latn-RS" dirty="0" smtClean="0">
                <a:latin typeface="Sylfaen" panose="010A0502050306030303" pitchFamily="18" charset="0"/>
              </a:rPr>
              <a:t> (</a:t>
            </a:r>
            <a:r>
              <a:rPr lang="en-US" altLang="sr-Latn-RS" dirty="0" err="1" smtClean="0">
                <a:latin typeface="Sylfaen" panose="010A0502050306030303" pitchFamily="18" charset="0"/>
              </a:rPr>
              <a:t>օր</a:t>
            </a:r>
            <a:r>
              <a:rPr lang="en-US" altLang="sr-Latn-RS" dirty="0" smtClean="0">
                <a:latin typeface="Sylfaen" panose="010A0502050306030303" pitchFamily="18" charset="0"/>
              </a:rPr>
              <a:t>.՝ </a:t>
            </a:r>
            <a:r>
              <a:rPr lang="en-US" altLang="sr-Latn-RS" dirty="0" err="1" smtClean="0">
                <a:latin typeface="Sylfaen" panose="010A0502050306030303" pitchFamily="18" charset="0"/>
              </a:rPr>
              <a:t>մտցված</a:t>
            </a:r>
            <a:r>
              <a:rPr lang="en-US" altLang="sr-Latn-RS" dirty="0" smtClean="0">
                <a:latin typeface="Sylfaen" panose="010A0502050306030303" pitchFamily="18" charset="0"/>
              </a:rPr>
              <a:t> </a:t>
            </a:r>
            <a:r>
              <a:rPr lang="en-US" altLang="sr-Latn-RS" dirty="0" err="1" smtClean="0">
                <a:latin typeface="Sylfaen" panose="010A0502050306030303" pitchFamily="18" charset="0"/>
              </a:rPr>
              <a:t>խեղաթյուրումների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ծրագրային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խեղաթյուրումների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միջոցով</a:t>
            </a:r>
            <a:r>
              <a:rPr lang="en-US" altLang="sr-Latn-RS" dirty="0" smtClean="0">
                <a:latin typeface="Sylfaen" panose="010A0502050306030303" pitchFamily="18" charset="0"/>
              </a:rPr>
              <a:t>),</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Բուդապեշտի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կոնվենցիան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պահանջում</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կողմերից</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ձեռնարկել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օրենսդրական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միջոցներ</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դա</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քրեականացնելու</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համար</a:t>
            </a:r>
            <a:r>
              <a:rPr lang="en-US" altLang="sr-Latn-RS" baseline="0" dirty="0" smtClean="0">
                <a:latin typeface="Sylfaen" panose="010A0502050306030303" pitchFamily="18" charset="0"/>
              </a:rPr>
              <a:t>:</a:t>
            </a:r>
            <a:endParaRPr lang="en-GB" altLang="sr-Latn-RS" dirty="0">
              <a:latin typeface="Sylfaen" panose="010A0502050306030303" pitchFamily="18" charset="0"/>
            </a:endParaRPr>
          </a:p>
        </p:txBody>
      </p:sp>
    </p:spTree>
    <p:extLst>
      <p:ext uri="{BB962C8B-B14F-4D97-AF65-F5344CB8AC3E}">
        <p14:creationId xmlns:p14="http://schemas.microsoft.com/office/powerpoint/2010/main" val="2701691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latin typeface="Sylfaen" panose="010A0502050306030303" pitchFamily="18" charset="0"/>
              </a:rPr>
              <a:t>Այս</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hy-AM" dirty="0" smtClean="0">
                <a:latin typeface="Sylfaen" panose="010A0502050306030303" pitchFamily="18" charset="0"/>
              </a:rPr>
              <a:t>Համացանց</a:t>
            </a:r>
            <a:r>
              <a:rPr lang="en-US" dirty="0" err="1" smtClean="0">
                <a:latin typeface="Sylfaen" panose="010A0502050306030303" pitchFamily="18" charset="0"/>
              </a:rPr>
              <a:t>ային</a:t>
            </a:r>
            <a:r>
              <a:rPr lang="en-US" dirty="0" smtClean="0">
                <a:latin typeface="Sylfaen" panose="010A0502050306030303" pitchFamily="18" charset="0"/>
              </a:rPr>
              <a:t> </a:t>
            </a:r>
            <a:r>
              <a:rPr lang="en-US" dirty="0" err="1" smtClean="0">
                <a:latin typeface="Sylfaen" panose="010A0502050306030303" pitchFamily="18" charset="0"/>
              </a:rPr>
              <a:t>կայքի</a:t>
            </a:r>
            <a:r>
              <a:rPr lang="en-US" dirty="0" smtClean="0">
                <a:latin typeface="Sylfaen" panose="010A0502050306030303" pitchFamily="18" charset="0"/>
              </a:rPr>
              <a:t> </a:t>
            </a:r>
            <a:r>
              <a:rPr lang="en-US" dirty="0" err="1" smtClean="0">
                <a:latin typeface="Sylfaen" panose="010A0502050306030303" pitchFamily="18" charset="0"/>
              </a:rPr>
              <a:t>հոդվածի</a:t>
            </a:r>
            <a:r>
              <a:rPr lang="en-US" dirty="0" smtClean="0">
                <a:latin typeface="Sylfaen" panose="010A0502050306030303" pitchFamily="18" charset="0"/>
              </a:rPr>
              <a:t> </a:t>
            </a:r>
            <a:r>
              <a:rPr lang="en-US" dirty="0" err="1" smtClean="0">
                <a:latin typeface="Sylfaen" panose="010A0502050306030303" pitchFamily="18" charset="0"/>
              </a:rPr>
              <a:t>սքրինշոթ</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նկարագրում</a:t>
            </a:r>
            <a:r>
              <a:rPr lang="en-US" dirty="0" smtClean="0">
                <a:latin typeface="Sylfaen" panose="010A0502050306030303" pitchFamily="18" charset="0"/>
              </a:rPr>
              <a:t> է, </a:t>
            </a:r>
            <a:r>
              <a:rPr lang="en-US" dirty="0" err="1" smtClean="0">
                <a:latin typeface="Sylfaen" panose="010A0502050306030303" pitchFamily="18" charset="0"/>
              </a:rPr>
              <a:t>թե</a:t>
            </a:r>
            <a:r>
              <a:rPr lang="en-US" dirty="0" smtClean="0">
                <a:latin typeface="Sylfaen" panose="010A0502050306030303" pitchFamily="18" charset="0"/>
              </a:rPr>
              <a:t> </a:t>
            </a:r>
            <a:r>
              <a:rPr lang="en-US" dirty="0" err="1" smtClean="0">
                <a:latin typeface="Sylfaen" panose="010A0502050306030303" pitchFamily="18" charset="0"/>
              </a:rPr>
              <a:t>ինչպես</a:t>
            </a:r>
            <a:r>
              <a:rPr lang="en-US" dirty="0" smtClean="0">
                <a:latin typeface="Sylfaen" panose="010A0502050306030303" pitchFamily="18" charset="0"/>
              </a:rPr>
              <a:t> է </a:t>
            </a:r>
            <a:r>
              <a:rPr lang="en-US" dirty="0" err="1" smtClean="0">
                <a:latin typeface="Sylfaen" panose="010A0502050306030303" pitchFamily="18" charset="0"/>
              </a:rPr>
              <a:t>Քենյայում</a:t>
            </a:r>
            <a:r>
              <a:rPr lang="en-US" dirty="0" smtClean="0">
                <a:latin typeface="Sylfaen" panose="010A0502050306030303" pitchFamily="18" charset="0"/>
              </a:rPr>
              <a:t> </a:t>
            </a:r>
            <a:r>
              <a:rPr lang="en-US" dirty="0" err="1" smtClean="0">
                <a:latin typeface="Sylfaen" panose="010A0502050306030303" pitchFamily="18" charset="0"/>
              </a:rPr>
              <a:t>մի</a:t>
            </a:r>
            <a:r>
              <a:rPr lang="en-US" dirty="0" smtClean="0">
                <a:latin typeface="Sylfaen" panose="010A0502050306030303" pitchFamily="18" charset="0"/>
              </a:rPr>
              <a:t> </a:t>
            </a:r>
            <a:r>
              <a:rPr lang="en-US" dirty="0" err="1" smtClean="0">
                <a:latin typeface="Sylfaen" panose="010A0502050306030303" pitchFamily="18" charset="0"/>
              </a:rPr>
              <a:t>անձ</a:t>
            </a:r>
            <a:r>
              <a:rPr lang="en-US" dirty="0" smtClean="0">
                <a:latin typeface="Sylfaen" panose="010A0502050306030303" pitchFamily="18" charset="0"/>
              </a:rPr>
              <a:t> </a:t>
            </a:r>
            <a:r>
              <a:rPr lang="en-US" dirty="0" err="1" smtClean="0">
                <a:latin typeface="Sylfaen" panose="010A0502050306030303" pitchFamily="18" charset="0"/>
              </a:rPr>
              <a:t>դատապարտվել</a:t>
            </a:r>
            <a:r>
              <a:rPr lang="en-US" dirty="0" smtClean="0">
                <a:latin typeface="Sylfaen" panose="010A0502050306030303" pitchFamily="18" charset="0"/>
              </a:rPr>
              <a:t> </a:t>
            </a:r>
            <a:r>
              <a:rPr lang="en-US" dirty="0" err="1" smtClean="0">
                <a:latin typeface="Sylfaen" panose="010A0502050306030303" pitchFamily="18" charset="0"/>
              </a:rPr>
              <a:t>էլեկտրոնային</a:t>
            </a:r>
            <a:r>
              <a:rPr lang="en-US" dirty="0" smtClean="0">
                <a:latin typeface="Sylfaen" panose="010A0502050306030303" pitchFamily="18" charset="0"/>
              </a:rPr>
              <a:t> </a:t>
            </a:r>
            <a:r>
              <a:rPr lang="en-US" dirty="0" err="1" smtClean="0">
                <a:latin typeface="Sylfaen" panose="010A0502050306030303" pitchFamily="18" charset="0"/>
              </a:rPr>
              <a:t>խարդախություն</a:t>
            </a:r>
            <a:r>
              <a:rPr lang="en-US" dirty="0" smtClean="0">
                <a:latin typeface="Sylfaen" panose="010A0502050306030303" pitchFamily="18" charset="0"/>
              </a:rPr>
              <a:t> </a:t>
            </a:r>
            <a:r>
              <a:rPr lang="en-US" dirty="0" err="1" smtClean="0">
                <a:latin typeface="Sylfaen" panose="010A0502050306030303" pitchFamily="18" charset="0"/>
              </a:rPr>
              <a:t>իրականացնելու</a:t>
            </a:r>
            <a:r>
              <a:rPr lang="en-US" dirty="0" smtClean="0">
                <a:latin typeface="Sylfaen" panose="010A0502050306030303" pitchFamily="18" charset="0"/>
              </a:rPr>
              <a:t> </a:t>
            </a:r>
            <a:r>
              <a:rPr lang="en-US" dirty="0" err="1" smtClean="0">
                <a:latin typeface="Sylfaen" panose="010A0502050306030303" pitchFamily="18" charset="0"/>
              </a:rPr>
              <a:t>համար</a:t>
            </a:r>
            <a:r>
              <a:rPr lang="en-US" dirty="0" smtClean="0">
                <a:latin typeface="Sylfaen" panose="010A0502050306030303" pitchFamily="18" charset="0"/>
              </a:rPr>
              <a:t>՝ </a:t>
            </a:r>
            <a:r>
              <a:rPr lang="en-US" dirty="0" err="1" smtClean="0">
                <a:latin typeface="Sylfaen" panose="010A0502050306030303" pitchFamily="18" charset="0"/>
              </a:rPr>
              <a:t>հակերություն</a:t>
            </a:r>
            <a:r>
              <a:rPr lang="en-US" dirty="0" smtClean="0">
                <a:latin typeface="Sylfaen" panose="010A0502050306030303" pitchFamily="18" charset="0"/>
              </a:rPr>
              <a:t> </a:t>
            </a:r>
            <a:r>
              <a:rPr lang="en-US" dirty="0" err="1" smtClean="0">
                <a:latin typeface="Sylfaen" panose="010A0502050306030303" pitchFamily="18" charset="0"/>
              </a:rPr>
              <a:t>կատարելով</a:t>
            </a:r>
            <a:r>
              <a:rPr lang="en-US" dirty="0" smtClean="0">
                <a:latin typeface="Sylfaen" panose="010A0502050306030303" pitchFamily="18" charset="0"/>
              </a:rPr>
              <a:t> </a:t>
            </a:r>
            <a:r>
              <a:rPr lang="en-US" dirty="0" err="1" smtClean="0">
                <a:latin typeface="Sylfaen" panose="010A0502050306030303" pitchFamily="18" charset="0"/>
              </a:rPr>
              <a:t>ընդդեմ</a:t>
            </a:r>
            <a:r>
              <a:rPr lang="en-US" dirty="0" smtClean="0">
                <a:latin typeface="Sylfaen" panose="010A0502050306030303" pitchFamily="18" charset="0"/>
              </a:rPr>
              <a:t> </a:t>
            </a:r>
            <a:r>
              <a:rPr lang="en-US" dirty="0" err="1" smtClean="0">
                <a:latin typeface="Sylfaen" panose="010A0502050306030303" pitchFamily="18" charset="0"/>
              </a:rPr>
              <a:t>Քենյայի</a:t>
            </a:r>
            <a:r>
              <a:rPr lang="en-US" dirty="0" smtClean="0">
                <a:latin typeface="Sylfaen" panose="010A0502050306030303" pitchFamily="18" charset="0"/>
              </a:rPr>
              <a:t> </a:t>
            </a:r>
            <a:r>
              <a:rPr lang="en-US" dirty="0" err="1" smtClean="0">
                <a:latin typeface="Sylfaen" panose="010A0502050306030303" pitchFamily="18" charset="0"/>
              </a:rPr>
              <a:t>Եկամուտների</a:t>
            </a:r>
            <a:r>
              <a:rPr lang="en-US" dirty="0" smtClean="0">
                <a:latin typeface="Sylfaen" panose="010A0502050306030303" pitchFamily="18" charset="0"/>
              </a:rPr>
              <a:t> </a:t>
            </a:r>
            <a:r>
              <a:rPr lang="en-US" dirty="0" err="1" smtClean="0">
                <a:latin typeface="Sylfaen" panose="010A0502050306030303" pitchFamily="18" charset="0"/>
              </a:rPr>
              <a:t>Իշխանության</a:t>
            </a:r>
            <a:r>
              <a:rPr lang="en-US" dirty="0" smtClean="0">
                <a:latin typeface="Sylfaen" panose="010A0502050306030303" pitchFamily="18" charset="0"/>
              </a:rPr>
              <a:t> </a:t>
            </a:r>
            <a:r>
              <a:rPr lang="hy-AM" dirty="0" smtClean="0">
                <a:latin typeface="Sylfaen" panose="010A0502050306030303" pitchFamily="18" charset="0"/>
              </a:rPr>
              <a:t>Համացանց</a:t>
            </a:r>
            <a:r>
              <a:rPr lang="en-US" dirty="0" err="1" smtClean="0">
                <a:latin typeface="Sylfaen" panose="010A0502050306030303" pitchFamily="18" charset="0"/>
              </a:rPr>
              <a:t>ային</a:t>
            </a:r>
            <a:r>
              <a:rPr lang="en-US" dirty="0" smtClean="0">
                <a:latin typeface="Sylfaen" panose="010A0502050306030303" pitchFamily="18" charset="0"/>
              </a:rPr>
              <a:t> </a:t>
            </a:r>
            <a:r>
              <a:rPr lang="en-US" dirty="0" err="1" smtClean="0">
                <a:latin typeface="Sylfaen" panose="010A0502050306030303" pitchFamily="18" charset="0"/>
              </a:rPr>
              <a:t>կայքի</a:t>
            </a:r>
            <a:r>
              <a:rPr lang="en-US" dirty="0" smtClean="0">
                <a:latin typeface="Sylfaen" panose="010A0502050306030303" pitchFamily="18" charset="0"/>
              </a:rPr>
              <a:t>: 28-ամյա</a:t>
            </a:r>
            <a:r>
              <a:rPr lang="en-US" baseline="0" dirty="0" smtClean="0">
                <a:latin typeface="Sylfaen" panose="010A0502050306030303" pitchFamily="18" charset="0"/>
              </a:rPr>
              <a:t> </a:t>
            </a:r>
            <a:r>
              <a:rPr lang="en-US" baseline="0" dirty="0" err="1" smtClean="0">
                <a:latin typeface="Sylfaen" panose="010A0502050306030303" pitchFamily="18" charset="0"/>
              </a:rPr>
              <a:t>անձը</a:t>
            </a:r>
            <a:r>
              <a:rPr lang="en-US" baseline="0" dirty="0" smtClean="0">
                <a:latin typeface="Sylfaen" panose="010A0502050306030303" pitchFamily="18" charset="0"/>
              </a:rPr>
              <a:t> </a:t>
            </a:r>
            <a:r>
              <a:rPr lang="en-US" baseline="0" dirty="0" err="1" smtClean="0">
                <a:latin typeface="Sylfaen" panose="010A0502050306030303" pitchFamily="18" charset="0"/>
              </a:rPr>
              <a:t>դատապարտվել</a:t>
            </a:r>
            <a:r>
              <a:rPr lang="en-US" baseline="0" dirty="0" smtClean="0">
                <a:latin typeface="Sylfaen" panose="010A0502050306030303" pitchFamily="18" charset="0"/>
              </a:rPr>
              <a:t> է </a:t>
            </a:r>
            <a:r>
              <a:rPr lang="en-US" dirty="0" err="1" smtClean="0">
                <a:latin typeface="Sylfaen" panose="010A0502050306030303" pitchFamily="18" charset="0"/>
              </a:rPr>
              <a:t>Քենյայի</a:t>
            </a:r>
            <a:r>
              <a:rPr lang="en-US" dirty="0" smtClean="0">
                <a:latin typeface="Sylfaen" panose="010A0502050306030303" pitchFamily="18" charset="0"/>
              </a:rPr>
              <a:t> </a:t>
            </a:r>
            <a:r>
              <a:rPr lang="en-US" dirty="0" err="1" smtClean="0">
                <a:latin typeface="Sylfaen" panose="010A0502050306030303" pitchFamily="18" charset="0"/>
              </a:rPr>
              <a:t>Եկամուտների</a:t>
            </a:r>
            <a:r>
              <a:rPr lang="en-US" dirty="0" smtClean="0">
                <a:latin typeface="Sylfaen" panose="010A0502050306030303" pitchFamily="18" charset="0"/>
              </a:rPr>
              <a:t> </a:t>
            </a:r>
            <a:r>
              <a:rPr lang="en-US" dirty="0" err="1" smtClean="0">
                <a:latin typeface="Sylfaen" panose="010A0502050306030303" pitchFamily="18" charset="0"/>
              </a:rPr>
              <a:t>Իշխանության</a:t>
            </a:r>
            <a:r>
              <a:rPr lang="en-US" dirty="0" smtClean="0">
                <a:latin typeface="Sylfaen" panose="010A0502050306030303" pitchFamily="18" charset="0"/>
              </a:rPr>
              <a:t> </a:t>
            </a:r>
            <a:r>
              <a:rPr lang="en-US" dirty="0" err="1" smtClean="0">
                <a:latin typeface="Sylfaen" panose="010A0502050306030303" pitchFamily="18" charset="0"/>
              </a:rPr>
              <a:t>համակարգերի</a:t>
            </a:r>
            <a:r>
              <a:rPr lang="en-US" dirty="0" smtClean="0">
                <a:latin typeface="Sylfaen" panose="010A0502050306030303" pitchFamily="18" charset="0"/>
              </a:rPr>
              <a:t> </a:t>
            </a:r>
            <a:r>
              <a:rPr lang="en-US" dirty="0" err="1" smtClean="0">
                <a:latin typeface="Sylfaen" panose="010A0502050306030303" pitchFamily="18" charset="0"/>
              </a:rPr>
              <a:t>դեմ</a:t>
            </a:r>
            <a:r>
              <a:rPr lang="en-US" dirty="0" smtClean="0">
                <a:latin typeface="Sylfaen" panose="010A0502050306030303" pitchFamily="18" charset="0"/>
              </a:rPr>
              <a:t> </a:t>
            </a:r>
            <a:r>
              <a:rPr lang="en-US" baseline="0" dirty="0" err="1" smtClean="0">
                <a:latin typeface="Sylfaen" panose="010A0502050306030303" pitchFamily="18" charset="0"/>
              </a:rPr>
              <a:t>հակերություն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անելու</a:t>
            </a:r>
            <a:r>
              <a:rPr lang="en-US" baseline="0" dirty="0" smtClean="0">
                <a:latin typeface="Sylfaen" panose="010A0502050306030303" pitchFamily="18" charset="0"/>
              </a:rPr>
              <a:t> և </a:t>
            </a:r>
            <a:r>
              <a:rPr lang="en-US" dirty="0" smtClean="0">
                <a:latin typeface="Sylfaen" panose="010A0502050306030303" pitchFamily="18" charset="0"/>
              </a:rPr>
              <a:t>Sh4</a:t>
            </a:r>
            <a:r>
              <a:rPr lang="en-US" baseline="0" dirty="0" smtClean="0">
                <a:latin typeface="Sylfaen" panose="010A0502050306030303" pitchFamily="18" charset="0"/>
              </a:rPr>
              <a:t> </a:t>
            </a:r>
            <a:r>
              <a:rPr lang="en-US" baseline="0" dirty="0" err="1" smtClean="0">
                <a:latin typeface="Sylfaen" panose="010A0502050306030303" pitchFamily="18" charset="0"/>
              </a:rPr>
              <a:t>միլիարդի</a:t>
            </a:r>
            <a:r>
              <a:rPr lang="en-US" baseline="0" dirty="0" smtClean="0">
                <a:latin typeface="Sylfaen" panose="010A0502050306030303" pitchFamily="18" charset="0"/>
              </a:rPr>
              <a:t> </a:t>
            </a:r>
            <a:r>
              <a:rPr lang="en-US" baseline="0" dirty="0" err="1" smtClean="0">
                <a:latin typeface="Sylfaen" panose="010A0502050306030303" pitchFamily="18" charset="0"/>
              </a:rPr>
              <a:t>կորուստ</a:t>
            </a:r>
            <a:r>
              <a:rPr lang="en-US" baseline="0" dirty="0" smtClean="0">
                <a:latin typeface="Sylfaen" panose="010A0502050306030303" pitchFamily="18" charset="0"/>
              </a:rPr>
              <a:t> </a:t>
            </a:r>
            <a:r>
              <a:rPr lang="en-US" baseline="0" dirty="0" err="1" smtClean="0">
                <a:latin typeface="Sylfaen" panose="010A0502050306030303" pitchFamily="18" charset="0"/>
              </a:rPr>
              <a:t>պատճառելու</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&lt;&lt;</a:t>
            </a:r>
            <a:r>
              <a:rPr lang="en-US" baseline="0" dirty="0" err="1" smtClean="0">
                <a:latin typeface="Sylfaen" panose="010A0502050306030303" pitchFamily="18" charset="0"/>
              </a:rPr>
              <a:t>Սա</a:t>
            </a:r>
            <a:r>
              <a:rPr lang="en-US" baseline="0" dirty="0" smtClean="0">
                <a:latin typeface="Sylfaen" panose="010A0502050306030303" pitchFamily="18" charset="0"/>
              </a:rPr>
              <a:t> </a:t>
            </a:r>
            <a:r>
              <a:rPr lang="en-US" baseline="0" dirty="0" err="1" smtClean="0">
                <a:latin typeface="Sylfaen" panose="010A0502050306030303" pitchFamily="18" charset="0"/>
              </a:rPr>
              <a:t>հեռավար</a:t>
            </a:r>
            <a:r>
              <a:rPr lang="en-US" baseline="0" dirty="0" smtClean="0">
                <a:latin typeface="Sylfaen" panose="010A0502050306030303" pitchFamily="18" charset="0"/>
              </a:rPr>
              <a:t> </a:t>
            </a:r>
            <a:r>
              <a:rPr lang="en-US" baseline="0" dirty="0" err="1" smtClean="0">
                <a:latin typeface="Sylfaen" panose="010A0502050306030303" pitchFamily="18" charset="0"/>
              </a:rPr>
              <a:t>կառավարմամբ</a:t>
            </a:r>
            <a:r>
              <a:rPr lang="en-US" baseline="0" dirty="0" smtClean="0">
                <a:latin typeface="Sylfaen" panose="010A0502050306030303" pitchFamily="18" charset="0"/>
              </a:rPr>
              <a:t> </a:t>
            </a:r>
            <a:r>
              <a:rPr lang="en-US" baseline="0" dirty="0" err="1" smtClean="0">
                <a:latin typeface="Sylfaen" panose="010A0502050306030303" pitchFamily="18" charset="0"/>
              </a:rPr>
              <a:t>հակերության</a:t>
            </a:r>
            <a:r>
              <a:rPr lang="en-US" baseline="0" dirty="0" smtClean="0">
                <a:latin typeface="Sylfaen" panose="010A0502050306030303" pitchFamily="18" charset="0"/>
              </a:rPr>
              <a:t> </a:t>
            </a:r>
            <a:r>
              <a:rPr lang="en-US" baseline="0" dirty="0" err="1" smtClean="0">
                <a:latin typeface="Sylfaen" panose="010A0502050306030303" pitchFamily="18" charset="0"/>
              </a:rPr>
              <a:t>դեպք</a:t>
            </a:r>
            <a:r>
              <a:rPr lang="en-US" baseline="0" dirty="0" smtClean="0">
                <a:latin typeface="Sylfaen" panose="010A0502050306030303" pitchFamily="18" charset="0"/>
              </a:rPr>
              <a:t> է, </a:t>
            </a:r>
            <a:r>
              <a:rPr lang="en-US" baseline="0" dirty="0" err="1" smtClean="0">
                <a:latin typeface="Sylfaen" panose="010A0502050306030303" pitchFamily="18" charset="0"/>
              </a:rPr>
              <a:t>որտեղ</a:t>
            </a:r>
            <a:r>
              <a:rPr lang="en-US" baseline="0" dirty="0" smtClean="0">
                <a:latin typeface="Sylfaen" panose="010A0502050306030303" pitchFamily="18" charset="0"/>
              </a:rPr>
              <a:t> </a:t>
            </a:r>
            <a:r>
              <a:rPr lang="en-US" baseline="0" dirty="0" err="1" smtClean="0">
                <a:latin typeface="Sylfaen" panose="010A0502050306030303" pitchFamily="18" charset="0"/>
              </a:rPr>
              <a:t>կասկածյալները</a:t>
            </a:r>
            <a:r>
              <a:rPr lang="en-US" baseline="0" dirty="0" smtClean="0">
                <a:latin typeface="Sylfaen" panose="010A0502050306030303" pitchFamily="18" charset="0"/>
              </a:rPr>
              <a:t> </a:t>
            </a:r>
            <a:r>
              <a:rPr lang="en-US" baseline="0" dirty="0" err="1" smtClean="0">
                <a:latin typeface="Sylfaen" panose="010A0502050306030303" pitchFamily="18" charset="0"/>
              </a:rPr>
              <a:t>սահուն</a:t>
            </a:r>
            <a:r>
              <a:rPr lang="en-US" baseline="0" dirty="0" smtClean="0">
                <a:latin typeface="Sylfaen" panose="010A0502050306030303" pitchFamily="18" charset="0"/>
              </a:rPr>
              <a:t> </a:t>
            </a:r>
            <a:r>
              <a:rPr lang="en-US" baseline="0" dirty="0" err="1" smtClean="0">
                <a:latin typeface="Sylfaen" panose="010A0502050306030303" pitchFamily="18" charset="0"/>
              </a:rPr>
              <a:t>գործել</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իրենց</a:t>
            </a:r>
            <a:r>
              <a:rPr lang="en-US" baseline="0" dirty="0" smtClean="0">
                <a:latin typeface="Sylfaen" panose="010A0502050306030303" pitchFamily="18" charset="0"/>
              </a:rPr>
              <a:t> </a:t>
            </a:r>
            <a:r>
              <a:rPr lang="en-US" baseline="0" dirty="0" err="1" smtClean="0">
                <a:latin typeface="Sylfaen" panose="010A0502050306030303" pitchFamily="18" charset="0"/>
              </a:rPr>
              <a:t>սարքերով</a:t>
            </a:r>
            <a:r>
              <a:rPr lang="en-US" baseline="0" dirty="0" smtClean="0">
                <a:latin typeface="Sylfaen" panose="010A0502050306030303" pitchFamily="18" charset="0"/>
              </a:rPr>
              <a:t> և </a:t>
            </a:r>
            <a:r>
              <a:rPr lang="en-US" baseline="0" dirty="0" err="1" smtClean="0">
                <a:latin typeface="Sylfaen" panose="010A0502050306030303" pitchFamily="18" charset="0"/>
              </a:rPr>
              <a:t>հաջորդ</a:t>
            </a:r>
            <a:r>
              <a:rPr lang="en-US" baseline="0" dirty="0" smtClean="0">
                <a:latin typeface="Sylfaen" panose="010A0502050306030303" pitchFamily="18" charset="0"/>
              </a:rPr>
              <a:t> </a:t>
            </a:r>
            <a:r>
              <a:rPr lang="en-US" baseline="0" dirty="0" err="1" smtClean="0">
                <a:latin typeface="Sylfaen" panose="010A0502050306030303" pitchFamily="18" charset="0"/>
              </a:rPr>
              <a:t>րոպեին</a:t>
            </a:r>
            <a:r>
              <a:rPr lang="en-US" baseline="0" dirty="0" smtClean="0">
                <a:latin typeface="Sylfaen" panose="010A0502050306030303" pitchFamily="18" charset="0"/>
              </a:rPr>
              <a:t> </a:t>
            </a:r>
            <a:r>
              <a:rPr lang="en-US" baseline="0" dirty="0" err="1" smtClean="0">
                <a:latin typeface="Sylfaen" panose="010A0502050306030303" pitchFamily="18" charset="0"/>
              </a:rPr>
              <a:t>բացահայտվում</a:t>
            </a:r>
            <a:r>
              <a:rPr lang="en-US" baseline="0" dirty="0" smtClean="0">
                <a:latin typeface="Sylfaen" panose="010A0502050306030303" pitchFamily="18" charset="0"/>
              </a:rPr>
              <a:t> է,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դու</a:t>
            </a:r>
            <a:r>
              <a:rPr lang="en-US" baseline="0" dirty="0" smtClean="0">
                <a:latin typeface="Sylfaen" panose="010A0502050306030303" pitchFamily="18" charset="0"/>
              </a:rPr>
              <a:t> </a:t>
            </a:r>
            <a:r>
              <a:rPr lang="en-US" baseline="0" dirty="0" err="1" smtClean="0">
                <a:latin typeface="Sylfaen" panose="010A0502050306030303" pitchFamily="18" charset="0"/>
              </a:rPr>
              <a:t>չունես</a:t>
            </a:r>
            <a:r>
              <a:rPr lang="en-US" baseline="0" dirty="0" smtClean="0">
                <a:latin typeface="Sylfaen" panose="010A0502050306030303" pitchFamily="18" charset="0"/>
              </a:rPr>
              <a:t> </a:t>
            </a:r>
            <a:r>
              <a:rPr lang="en-US" baseline="0" dirty="0" err="1" smtClean="0">
                <a:latin typeface="Sylfaen" panose="010A0502050306030303" pitchFamily="18" charset="0"/>
              </a:rPr>
              <a:t>որևէ</a:t>
            </a:r>
            <a:r>
              <a:rPr lang="en-US" baseline="0" dirty="0" smtClean="0">
                <a:latin typeface="Sylfaen" panose="010A0502050306030303" pitchFamily="18" charset="0"/>
              </a:rPr>
              <a:t> </a:t>
            </a:r>
            <a:r>
              <a:rPr lang="en-US" baseline="0" dirty="0" err="1" smtClean="0">
                <a:latin typeface="Sylfaen" panose="010A0502050306030303" pitchFamily="18" charset="0"/>
              </a:rPr>
              <a:t>գումար</a:t>
            </a:r>
            <a:r>
              <a:rPr lang="en-US" baseline="0" dirty="0" smtClean="0">
                <a:latin typeface="Sylfaen" panose="010A0502050306030303" pitchFamily="18" charset="0"/>
              </a:rPr>
              <a:t> </a:t>
            </a:r>
            <a:r>
              <a:rPr lang="en-US" baseline="0" dirty="0" err="1" smtClean="0">
                <a:latin typeface="Sylfaen" panose="010A0502050306030303" pitchFamily="18" charset="0"/>
              </a:rPr>
              <a:t>քո</a:t>
            </a:r>
            <a:r>
              <a:rPr lang="en-US" baseline="0" dirty="0" smtClean="0">
                <a:latin typeface="Sylfaen" panose="010A0502050306030303" pitchFamily="18" charset="0"/>
              </a:rPr>
              <a:t> </a:t>
            </a:r>
            <a:r>
              <a:rPr lang="en-US" baseline="0" dirty="0" err="1" smtClean="0">
                <a:latin typeface="Sylfaen" panose="010A0502050306030303" pitchFamily="18" charset="0"/>
              </a:rPr>
              <a:t>հաշվի</a:t>
            </a:r>
            <a:r>
              <a:rPr lang="en-US" baseline="0" dirty="0" smtClean="0">
                <a:latin typeface="Sylfaen" panose="010A0502050306030303" pitchFamily="18" charset="0"/>
              </a:rPr>
              <a:t> </a:t>
            </a:r>
            <a:r>
              <a:rPr lang="en-US" baseline="0" dirty="0" err="1" smtClean="0">
                <a:latin typeface="Sylfaen" panose="010A0502050306030303" pitchFamily="18" charset="0"/>
              </a:rPr>
              <a:t>վրա</a:t>
            </a:r>
            <a:r>
              <a:rPr lang="en-US" baseline="0" dirty="0" smtClean="0">
                <a:latin typeface="Sylfaen" panose="010A0502050306030303" pitchFamily="18" charset="0"/>
              </a:rPr>
              <a:t>: </a:t>
            </a:r>
            <a:r>
              <a:rPr lang="en-US" baseline="0" dirty="0" err="1" smtClean="0">
                <a:latin typeface="Sylfaen" panose="010A0502050306030303" pitchFamily="18" charset="0"/>
              </a:rPr>
              <a:t>Մեր</a:t>
            </a:r>
            <a:r>
              <a:rPr lang="en-US" baseline="0" dirty="0" smtClean="0">
                <a:latin typeface="Sylfaen" panose="010A0502050306030303" pitchFamily="18" charset="0"/>
              </a:rPr>
              <a:t> </a:t>
            </a:r>
            <a:r>
              <a:rPr lang="en-US" baseline="0" dirty="0" err="1" smtClean="0">
                <a:latin typeface="Sylfaen" panose="010A0502050306030303" pitchFamily="18" charset="0"/>
              </a:rPr>
              <a:t>ունեցած</a:t>
            </a:r>
            <a:r>
              <a:rPr lang="en-US" baseline="0" dirty="0" smtClean="0">
                <a:latin typeface="Sylfaen" panose="010A0502050306030303" pitchFamily="18" charset="0"/>
              </a:rPr>
              <a:t> </a:t>
            </a:r>
            <a:r>
              <a:rPr lang="en-US" baseline="0" dirty="0" err="1" smtClean="0">
                <a:latin typeface="Sylfaen" panose="010A0502050306030303" pitchFamily="18" charset="0"/>
              </a:rPr>
              <a:t>տեղեկատվությունը</a:t>
            </a:r>
            <a:r>
              <a:rPr lang="en-US" baseline="0" dirty="0" smtClean="0">
                <a:latin typeface="Sylfaen" panose="010A0502050306030303" pitchFamily="18" charset="0"/>
              </a:rPr>
              <a:t> </a:t>
            </a:r>
            <a:r>
              <a:rPr lang="en-US" baseline="0" dirty="0" err="1" smtClean="0">
                <a:latin typeface="Sylfaen" panose="010A0502050306030303" pitchFamily="18" charset="0"/>
              </a:rPr>
              <a:t>միայն</a:t>
            </a:r>
            <a:r>
              <a:rPr lang="en-US" baseline="0" dirty="0" smtClean="0">
                <a:latin typeface="Sylfaen" panose="010A0502050306030303" pitchFamily="18" charset="0"/>
              </a:rPr>
              <a:t> </a:t>
            </a:r>
            <a:r>
              <a:rPr lang="en-US" baseline="0" dirty="0" err="1" smtClean="0">
                <a:latin typeface="Sylfaen" panose="010A0502050306030303" pitchFamily="18" charset="0"/>
              </a:rPr>
              <a:t>սառցաբեկորի</a:t>
            </a:r>
            <a:r>
              <a:rPr lang="en-US" baseline="0" dirty="0" smtClean="0">
                <a:latin typeface="Sylfaen" panose="010A0502050306030303" pitchFamily="18" charset="0"/>
              </a:rPr>
              <a:t> </a:t>
            </a:r>
            <a:r>
              <a:rPr lang="en-US" baseline="0" dirty="0" err="1" smtClean="0">
                <a:latin typeface="Sylfaen" panose="010A0502050306030303" pitchFamily="18" charset="0"/>
              </a:rPr>
              <a:t>գագաթն</a:t>
            </a:r>
            <a:r>
              <a:rPr lang="en-US" baseline="0" dirty="0" smtClean="0">
                <a:latin typeface="Sylfaen" panose="010A0502050306030303" pitchFamily="18" charset="0"/>
              </a:rPr>
              <a:t> է: </a:t>
            </a:r>
            <a:r>
              <a:rPr lang="en-US" baseline="0" dirty="0" err="1" smtClean="0">
                <a:latin typeface="Sylfaen" panose="010A0502050306030303" pitchFamily="18" charset="0"/>
              </a:rPr>
              <a:t>Շղթան</a:t>
            </a:r>
            <a:r>
              <a:rPr lang="en-US" baseline="0" dirty="0" smtClean="0">
                <a:latin typeface="Sylfaen" panose="010A0502050306030303" pitchFamily="18" charset="0"/>
              </a:rPr>
              <a:t> </a:t>
            </a:r>
            <a:r>
              <a:rPr lang="en-US" baseline="0" dirty="0" err="1" smtClean="0">
                <a:latin typeface="Sylfaen" panose="010A0502050306030303" pitchFamily="18" charset="0"/>
              </a:rPr>
              <a:t>մեծ</a:t>
            </a:r>
            <a:r>
              <a:rPr lang="en-US" baseline="0" dirty="0" smtClean="0">
                <a:latin typeface="Sylfaen" panose="010A0502050306030303" pitchFamily="18" charset="0"/>
              </a:rPr>
              <a:t> է և </a:t>
            </a:r>
            <a:r>
              <a:rPr lang="en-US" baseline="0" dirty="0" err="1" smtClean="0">
                <a:latin typeface="Sylfaen" panose="010A0502050306030303" pitchFamily="18" charset="0"/>
              </a:rPr>
              <a:t>հասնում</a:t>
            </a:r>
            <a:r>
              <a:rPr lang="en-US" baseline="0" dirty="0" smtClean="0">
                <a:latin typeface="Sylfaen" panose="010A0502050306030303" pitchFamily="18" charset="0"/>
              </a:rPr>
              <a:t> է </a:t>
            </a:r>
            <a:r>
              <a:rPr lang="en-US" baseline="0" dirty="0" err="1" smtClean="0">
                <a:latin typeface="Sylfaen" panose="010A0502050306030303" pitchFamily="18" charset="0"/>
              </a:rPr>
              <a:t>երկրի</a:t>
            </a:r>
            <a:r>
              <a:rPr lang="en-US" baseline="0" dirty="0" smtClean="0">
                <a:latin typeface="Sylfaen" panose="010A0502050306030303" pitchFamily="18" charset="0"/>
              </a:rPr>
              <a:t> </a:t>
            </a:r>
            <a:r>
              <a:rPr lang="en-US" baseline="0" dirty="0" err="1" smtClean="0">
                <a:latin typeface="Sylfaen" panose="010A0502050306030303" pitchFamily="18" charset="0"/>
              </a:rPr>
              <a:t>սահմաններից</a:t>
            </a:r>
            <a:r>
              <a:rPr lang="en-US" baseline="0" dirty="0" smtClean="0">
                <a:latin typeface="Sylfaen" panose="010A0502050306030303" pitchFamily="18" charset="0"/>
              </a:rPr>
              <a:t> </a:t>
            </a:r>
            <a:r>
              <a:rPr lang="en-US" baseline="0" dirty="0" err="1" smtClean="0">
                <a:latin typeface="Sylfaen" panose="010A0502050306030303" pitchFamily="18" charset="0"/>
              </a:rPr>
              <a:t>դուրս</a:t>
            </a:r>
            <a:r>
              <a:rPr lang="en-US" baseline="0" dirty="0" smtClean="0">
                <a:latin typeface="Sylfaen" panose="010A0502050306030303" pitchFamily="18" charset="0"/>
              </a:rPr>
              <a:t>&gt;&gt;- </a:t>
            </a:r>
            <a:r>
              <a:rPr lang="en-US" baseline="0" dirty="0" err="1" smtClean="0">
                <a:latin typeface="Sylfaen" panose="010A0502050306030303" pitchFamily="18" charset="0"/>
              </a:rPr>
              <a:t>ասաց</a:t>
            </a:r>
            <a:r>
              <a:rPr lang="en-US" baseline="0" dirty="0" smtClean="0">
                <a:latin typeface="Sylfaen" panose="010A0502050306030303" pitchFamily="18" charset="0"/>
              </a:rPr>
              <a:t> </a:t>
            </a:r>
            <a:r>
              <a:rPr lang="en-US" baseline="0" dirty="0" err="1" smtClean="0">
                <a:latin typeface="Sylfaen" panose="010A0502050306030303" pitchFamily="18" charset="0"/>
              </a:rPr>
              <a:t>Քենյայի</a:t>
            </a:r>
            <a:r>
              <a:rPr lang="en-US" baseline="0" dirty="0" smtClean="0">
                <a:latin typeface="Sylfaen" panose="010A0502050306030303" pitchFamily="18" charset="0"/>
              </a:rPr>
              <a:t> </a:t>
            </a:r>
            <a:r>
              <a:rPr lang="en-US" baseline="0" dirty="0" err="1" smtClean="0">
                <a:latin typeface="Sylfaen" panose="010A0502050306030303" pitchFamily="18" charset="0"/>
              </a:rPr>
              <a:t>դատախազը</a:t>
            </a:r>
            <a:r>
              <a:rPr lang="en-US" baseline="0" dirty="0" smtClean="0">
                <a:latin typeface="Sylfaen" panose="010A0502050306030303" pitchFamily="18" charset="0"/>
              </a:rPr>
              <a:t>:</a:t>
            </a:r>
            <a:endParaRPr lang="en-US" dirty="0" smtClean="0">
              <a:latin typeface="Sylfaen" panose="010A0502050306030303" pitchFamily="18" charset="0"/>
            </a:endParaRPr>
          </a:p>
          <a:p>
            <a:endParaRPr lang="en-US" dirty="0" smtClean="0">
              <a:latin typeface="Sylfaen" panose="010A0502050306030303" pitchFamily="18" charset="0"/>
            </a:endParaRPr>
          </a:p>
          <a:p>
            <a:r>
              <a:rPr lang="hy-AM" dirty="0" smtClean="0">
                <a:latin typeface="Sylfaen" panose="010A0502050306030303" pitchFamily="18" charset="0"/>
              </a:rPr>
              <a:t>Համացանց</a:t>
            </a:r>
            <a:r>
              <a:rPr lang="en-US" dirty="0" err="1" smtClean="0">
                <a:latin typeface="Sylfaen" panose="010A0502050306030303" pitchFamily="18" charset="0"/>
              </a:rPr>
              <a:t>ային</a:t>
            </a:r>
            <a:r>
              <a:rPr lang="en-US" dirty="0" smtClean="0">
                <a:latin typeface="Sylfaen" panose="010A0502050306030303" pitchFamily="18" charset="0"/>
              </a:rPr>
              <a:t> </a:t>
            </a:r>
            <a:r>
              <a:rPr lang="en-US" dirty="0" err="1" smtClean="0">
                <a:latin typeface="Sylfaen" panose="010A0502050306030303" pitchFamily="18" charset="0"/>
              </a:rPr>
              <a:t>կայքի</a:t>
            </a:r>
            <a:r>
              <a:rPr lang="en-US" dirty="0" smtClean="0">
                <a:latin typeface="Sylfaen" panose="010A0502050306030303" pitchFamily="18" charset="0"/>
              </a:rPr>
              <a:t> </a:t>
            </a:r>
            <a:r>
              <a:rPr lang="en-US" dirty="0" err="1" smtClean="0">
                <a:latin typeface="Sylfaen" panose="010A0502050306030303" pitchFamily="18" charset="0"/>
              </a:rPr>
              <a:t>հոդվածի</a:t>
            </a:r>
            <a:r>
              <a:rPr lang="en-US" dirty="0" smtClean="0">
                <a:latin typeface="Sylfaen" panose="010A0502050306030303" pitchFamily="18" charset="0"/>
              </a:rPr>
              <a:t> </a:t>
            </a:r>
            <a:r>
              <a:rPr lang="en-US" dirty="0" err="1" smtClean="0">
                <a:latin typeface="Sylfaen" panose="010A0502050306030303" pitchFamily="18" charset="0"/>
              </a:rPr>
              <a:t>հղումը</a:t>
            </a:r>
            <a:r>
              <a:rPr lang="en-US" dirty="0" smtClean="0">
                <a:latin typeface="Sylfaen" panose="010A0502050306030303" pitchFamily="18" charset="0"/>
              </a:rPr>
              <a:t> </a:t>
            </a:r>
            <a:r>
              <a:rPr lang="en-US" dirty="0" err="1" smtClean="0">
                <a:latin typeface="Sylfaen" panose="010A0502050306030303" pitchFamily="18" charset="0"/>
              </a:rPr>
              <a:t>հասանելի</a:t>
            </a:r>
            <a:r>
              <a:rPr lang="en-US" baseline="0" dirty="0" smtClean="0">
                <a:latin typeface="Sylfaen" panose="010A0502050306030303" pitchFamily="18" charset="0"/>
              </a:rPr>
              <a:t> է՝</a:t>
            </a:r>
            <a:r>
              <a:rPr lang="en-US" dirty="0" smtClean="0">
                <a:latin typeface="Sylfaen" panose="010A0502050306030303" pitchFamily="18" charset="0"/>
              </a:rPr>
              <a:t> https://www.bbc.com/news/world-africa-39351172 </a:t>
            </a:r>
            <a:endParaRPr lang="en-US" dirty="0">
              <a:latin typeface="Sylfaen" panose="010A0502050306030303" pitchFamily="18" charset="0"/>
            </a:endParaRPr>
          </a:p>
        </p:txBody>
      </p:sp>
    </p:spTree>
    <p:extLst>
      <p:ext uri="{BB962C8B-B14F-4D97-AF65-F5344CB8AC3E}">
        <p14:creationId xmlns:p14="http://schemas.microsoft.com/office/powerpoint/2010/main" val="3514827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8-ի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մուտքով</a:t>
            </a:r>
            <a:r>
              <a:rPr lang="en-US" dirty="0" smtClean="0">
                <a:latin typeface="Sylfaen" panose="010A0502050306030303" pitchFamily="18" charset="0"/>
              </a:rPr>
              <a:t>,</a:t>
            </a:r>
            <a:r>
              <a:rPr lang="en-US" baseline="0" dirty="0" smtClean="0">
                <a:latin typeface="Sylfaen" panose="010A0502050306030303" pitchFamily="18" charset="0"/>
              </a:rPr>
              <a:t> </a:t>
            </a:r>
            <a:r>
              <a:rPr lang="en-US" baseline="0" dirty="0" err="1" smtClean="0">
                <a:latin typeface="Sylfaen" panose="010A0502050306030303" pitchFamily="18" charset="0"/>
              </a:rPr>
              <a:t>փոփոխությամբ</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err="1" smtClean="0">
                <a:latin typeface="Sylfaen" panose="010A0502050306030303" pitchFamily="18" charset="0"/>
                <a:ea typeface="ＭＳ Ｐゴシック" panose="020B0600070205080204" pitchFamily="34" charset="-128"/>
              </a:rPr>
              <a:t>Թվարկվում</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են</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այն</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հինգ</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եղանակները</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որոնց</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միջոցով</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բնօրինակ</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փաստաթղթի</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կեղծումը</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կարող</a:t>
            </a:r>
            <a:r>
              <a:rPr lang="en-GB" altLang="sr-Latn-RS" baseline="0" dirty="0" smtClean="0">
                <a:latin typeface="Sylfaen" panose="010A0502050306030303" pitchFamily="18" charset="0"/>
                <a:ea typeface="ＭＳ Ｐゴシック" panose="020B0600070205080204" pitchFamily="34" charset="-128"/>
              </a:rPr>
              <a:t> է </a:t>
            </a:r>
            <a:r>
              <a:rPr lang="en-GB" altLang="sr-Latn-RS" baseline="0" dirty="0" err="1" smtClean="0">
                <a:latin typeface="Sylfaen" panose="010A0502050306030303" pitchFamily="18" charset="0"/>
                <a:ea typeface="ＭＳ Ｐゴシック" panose="020B0600070205080204" pitchFamily="34" charset="-128"/>
              </a:rPr>
              <a:t>տեղի</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ունենալ</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ըստ</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Հոդված</a:t>
            </a:r>
            <a:r>
              <a:rPr lang="en-GB" altLang="sr-Latn-RS" baseline="0" dirty="0" smtClean="0">
                <a:latin typeface="Sylfaen" panose="010A0502050306030303" pitchFamily="18" charset="0"/>
                <a:ea typeface="ＭＳ Ｐゴシック" panose="020B0600070205080204" pitchFamily="34" charset="-128"/>
              </a:rPr>
              <a:t> 8-ի: </a:t>
            </a:r>
            <a:r>
              <a:rPr lang="en-GB" altLang="sr-Latn-RS" baseline="0" dirty="0" err="1" smtClean="0">
                <a:latin typeface="Sylfaen" panose="010A0502050306030303" pitchFamily="18" charset="0"/>
                <a:ea typeface="ＭＳ Ｐゴシック" panose="020B0600070205080204" pitchFamily="34" charset="-128"/>
              </a:rPr>
              <a:t>Դրանք</a:t>
            </a:r>
            <a:r>
              <a:rPr lang="en-GB" altLang="sr-Latn-RS" baseline="0" dirty="0" smtClean="0">
                <a:latin typeface="Sylfaen" panose="010A0502050306030303" pitchFamily="18" charset="0"/>
                <a:ea typeface="ＭＳ Ｐゴシック" panose="020B0600070205080204" pitchFamily="34" charset="-128"/>
              </a:rPr>
              <a:t> </a:t>
            </a:r>
            <a:r>
              <a:rPr lang="en-GB" altLang="sr-Latn-RS" baseline="0" dirty="0" err="1" smtClean="0">
                <a:latin typeface="Sylfaen" panose="010A0502050306030303" pitchFamily="18" charset="0"/>
                <a:ea typeface="ＭＳ Ｐゴシック" panose="020B0600070205080204" pitchFamily="34" charset="-128"/>
              </a:rPr>
              <a:t>են</a:t>
            </a:r>
            <a:r>
              <a:rPr lang="en-GB" altLang="sr-Latn-RS" baseline="0" dirty="0" smtClean="0">
                <a:latin typeface="Sylfaen" panose="010A0502050306030303" pitchFamily="18" charset="0"/>
                <a:ea typeface="ＭＳ Ｐゴシック" panose="020B0600070205080204" pitchFamily="34" charset="-128"/>
              </a:rPr>
              <a:t>՝</a:t>
            </a:r>
            <a:endParaRPr lang="en-GB" altLang="sr-Latn-RS" dirty="0" smtClean="0">
              <a:latin typeface="Sylfaen" panose="010A0502050306030303" pitchFamily="18" charset="0"/>
              <a:ea typeface="ＭＳ Ｐゴシック" panose="020B0600070205080204" pitchFamily="34" charset="-128"/>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smtClean="0">
                <a:latin typeface="Sylfaen" panose="010A0502050306030303" pitchFamily="18" charset="0"/>
              </a:rPr>
              <a:t>Ճիշտ</a:t>
            </a:r>
            <a:r>
              <a:rPr lang="en-US" sz="1200" dirty="0" smtClean="0">
                <a:latin typeface="Sylfaen" panose="010A0502050306030303" pitchFamily="18" charset="0"/>
              </a:rPr>
              <a:t> </a:t>
            </a:r>
            <a:r>
              <a:rPr lang="en-US" sz="1200" dirty="0" err="1" smtClean="0">
                <a:latin typeface="Sylfaen" panose="010A0502050306030303" pitchFamily="18" charset="0"/>
              </a:rPr>
              <a:t>կամ</a:t>
            </a:r>
            <a:r>
              <a:rPr lang="en-US" sz="1200" dirty="0" smtClean="0">
                <a:latin typeface="Sylfaen" panose="010A0502050306030303" pitchFamily="18" charset="0"/>
              </a:rPr>
              <a:t> </a:t>
            </a:r>
            <a:r>
              <a:rPr lang="en-US" sz="1200" dirty="0" err="1" smtClean="0">
                <a:latin typeface="Sylfaen" panose="010A0502050306030303" pitchFamily="18" charset="0"/>
              </a:rPr>
              <a:t>սխալ</a:t>
            </a:r>
            <a:r>
              <a:rPr lang="en-US" sz="1200" dirty="0" smtClean="0">
                <a:latin typeface="Sylfaen" panose="010A0502050306030303" pitchFamily="18" charset="0"/>
              </a:rPr>
              <a:t> </a:t>
            </a:r>
            <a:r>
              <a:rPr lang="en-US" sz="1200" dirty="0" err="1" smtClean="0">
                <a:latin typeface="Sylfaen" panose="010A0502050306030303" pitchFamily="18" charset="0"/>
              </a:rPr>
              <a:t>տվյալների</a:t>
            </a:r>
            <a:r>
              <a:rPr lang="en-US" sz="1200" dirty="0" smtClean="0">
                <a:latin typeface="Sylfaen" panose="010A0502050306030303" pitchFamily="18" charset="0"/>
              </a:rPr>
              <a:t> </a:t>
            </a:r>
            <a:r>
              <a:rPr lang="en-US" sz="1200" dirty="0" err="1" smtClean="0">
                <a:latin typeface="Sylfaen" panose="010A0502050306030303" pitchFamily="18" charset="0"/>
              </a:rPr>
              <a:t>մտցնում</a:t>
            </a:r>
            <a:r>
              <a:rPr lang="en-US" sz="1200" baseline="0" dirty="0" smtClean="0">
                <a:latin typeface="Sylfaen" panose="010A0502050306030303" pitchFamily="18" charset="0"/>
              </a:rPr>
              <a:t> </a:t>
            </a:r>
            <a:r>
              <a:rPr lang="en-GB" altLang="sr-Latn-RS" dirty="0" smtClean="0">
                <a:latin typeface="Sylfaen" panose="010A0502050306030303" pitchFamily="18" charset="0"/>
                <a:ea typeface="ＭＳ Ｐゴシック" panose="020B0600070205080204" pitchFamily="34" charset="-128"/>
              </a:rPr>
              <a:t>(</a:t>
            </a:r>
            <a:r>
              <a:rPr lang="en-GB" altLang="sr-Latn-RS" dirty="0" err="1" smtClean="0">
                <a:latin typeface="Sylfaen" panose="010A0502050306030303" pitchFamily="18" charset="0"/>
                <a:ea typeface="ＭＳ Ｐゴシック" panose="020B0600070205080204" pitchFamily="34" charset="-128"/>
              </a:rPr>
              <a:t>տվյալների</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ստեղծման</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կամ</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մուտք</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անելու</a:t>
            </a:r>
            <a:r>
              <a:rPr lang="en-GB" altLang="sr-Latn-RS" dirty="0" smtClean="0">
                <a:latin typeface="Sylfaen" panose="010A0502050306030303" pitchFamily="18" charset="0"/>
                <a:ea typeface="ＭＳ Ｐゴシック" panose="020B0600070205080204" pitchFamily="34" charset="-128"/>
              </a:rPr>
              <a:t> </a:t>
            </a:r>
            <a:r>
              <a:rPr lang="en-GB" altLang="sr-Latn-RS" dirty="0" err="1" smtClean="0">
                <a:latin typeface="Sylfaen" panose="010A0502050306030303" pitchFamily="18" charset="0"/>
                <a:ea typeface="ＭＳ Ｐゴシック" panose="020B0600070205080204" pitchFamily="34" charset="-128"/>
              </a:rPr>
              <a:t>պահին</a:t>
            </a:r>
            <a:r>
              <a:rPr lang="en-GB" altLang="sr-Latn-RS" dirty="0" smtClean="0">
                <a:latin typeface="Sylfaen" panose="010A0502050306030303" pitchFamily="18" charset="0"/>
                <a:ea typeface="ＭＳ Ｐゴシック" panose="020B0600070205080204" pitchFamily="34" charset="-128"/>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700" dirty="0" err="1" smtClean="0">
                <a:latin typeface="Sylfaen" panose="010A0502050306030303" pitchFamily="18" charset="0"/>
              </a:rPr>
              <a:t>Հետագա</a:t>
            </a:r>
            <a:r>
              <a:rPr lang="en-US" sz="1700" dirty="0" smtClean="0">
                <a:latin typeface="Sylfaen" panose="010A0502050306030303" pitchFamily="18" charset="0"/>
              </a:rPr>
              <a:t> </a:t>
            </a:r>
            <a:r>
              <a:rPr lang="en-US" sz="1700" dirty="0" err="1" smtClean="0">
                <a:latin typeface="Sylfaen" panose="010A0502050306030303" pitchFamily="18" charset="0"/>
              </a:rPr>
              <a:t>փոփոխում</a:t>
            </a:r>
            <a:r>
              <a:rPr lang="en-US" sz="1700" dirty="0" smtClean="0">
                <a:latin typeface="Sylfaen" panose="010A0502050306030303" pitchFamily="18" charset="0"/>
              </a:rPr>
              <a:t> (</a:t>
            </a:r>
            <a:r>
              <a:rPr lang="en-US" sz="1700" dirty="0" err="1" smtClean="0">
                <a:latin typeface="Sylfaen" panose="010A0502050306030303" pitchFamily="18" charset="0"/>
              </a:rPr>
              <a:t>ներառյալ</a:t>
            </a:r>
            <a:r>
              <a:rPr lang="en-US" sz="1700" dirty="0" smtClean="0">
                <a:latin typeface="Sylfaen" panose="010A0502050306030303" pitchFamily="18" charset="0"/>
              </a:rPr>
              <a:t>՝ </a:t>
            </a:r>
            <a:r>
              <a:rPr lang="en-US" sz="1700" dirty="0" err="1" smtClean="0">
                <a:latin typeface="Sylfaen" panose="010A0502050306030303" pitchFamily="18" charset="0"/>
              </a:rPr>
              <a:t>ձևափոխումներ</a:t>
            </a:r>
            <a:r>
              <a:rPr lang="en-US" sz="1700" dirty="0" smtClean="0">
                <a:latin typeface="Sylfaen" panose="010A0502050306030303" pitchFamily="18" charset="0"/>
              </a:rPr>
              <a:t>, </a:t>
            </a:r>
            <a:r>
              <a:rPr lang="en-US" sz="1700" dirty="0" err="1" smtClean="0">
                <a:latin typeface="Sylfaen" panose="010A0502050306030303" pitchFamily="18" charset="0"/>
              </a:rPr>
              <a:t>վարիացիաներ</a:t>
            </a:r>
            <a:r>
              <a:rPr lang="en-US" sz="1700" dirty="0" smtClean="0">
                <a:latin typeface="Sylfaen" panose="010A0502050306030303" pitchFamily="18" charset="0"/>
              </a:rPr>
              <a:t>, </a:t>
            </a:r>
            <a:r>
              <a:rPr lang="en-US" sz="1700" dirty="0" err="1" smtClean="0">
                <a:latin typeface="Sylfaen" panose="010A0502050306030303" pitchFamily="18" charset="0"/>
              </a:rPr>
              <a:t>մասնակի</a:t>
            </a:r>
            <a:r>
              <a:rPr lang="en-US" sz="1700" dirty="0" smtClean="0">
                <a:latin typeface="Sylfaen" panose="010A0502050306030303" pitchFamily="18" charset="0"/>
              </a:rPr>
              <a:t> </a:t>
            </a:r>
            <a:r>
              <a:rPr lang="en-US" sz="1700" dirty="0" err="1" smtClean="0">
                <a:latin typeface="Sylfaen" panose="010A0502050306030303" pitchFamily="18" charset="0"/>
              </a:rPr>
              <a:t>փոփոխություններ</a:t>
            </a:r>
            <a:r>
              <a:rPr lang="en-US" sz="1700" dirty="0" smtClean="0">
                <a:latin typeface="Sylfaen" panose="010A0502050306030303" pitchFamily="18" charset="0"/>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y-AM" altLang="sr-Latn-RS" dirty="0" smtClean="0">
                <a:latin typeface="Sylfaen" panose="010A0502050306030303" pitchFamily="18" charset="0"/>
                <a:ea typeface="ＭＳ Ｐゴシック" panose="020B0600070205080204" pitchFamily="34" charset="-128"/>
              </a:rPr>
              <a:t>Ոչնչացում (տվյալների միջակայքից տվյալների հեռացում) </a:t>
            </a:r>
          </a:p>
          <a:p>
            <a:pPr marL="228600" indent="-228600" eaLnBrk="1" hangingPunct="1">
              <a:buFontTx/>
              <a:buAutoNum type="arabicPeriod"/>
              <a:defRPr/>
            </a:pPr>
            <a:r>
              <a:rPr lang="hy-AM" altLang="sr-Latn-RS" dirty="0" smtClean="0">
                <a:latin typeface="Sylfaen" panose="010A0502050306030303" pitchFamily="18" charset="0"/>
                <a:ea typeface="ＭＳ Ｐゴシック" panose="020B0600070205080204" pitchFamily="34" charset="-128"/>
              </a:rPr>
              <a:t>Արգելում (տվյալների հետ պահում, թաքցնում)</a:t>
            </a:r>
            <a:endParaRPr lang="en-US" altLang="sr-Latn-RS" dirty="0" smtClean="0">
              <a:latin typeface="Sylfaen" panose="010A0502050306030303" pitchFamily="18" charset="0"/>
              <a:ea typeface="ＭＳ Ｐゴシック" panose="020B0600070205080204" pitchFamily="34" charset="-128"/>
            </a:endParaRPr>
          </a:p>
          <a:p>
            <a:pPr marL="228600" indent="-228600" eaLnBrk="1" hangingPunct="1">
              <a:buFontTx/>
              <a:buAutoNum type="arabicPeriod"/>
              <a:defRPr/>
            </a:pPr>
            <a:r>
              <a:rPr lang="en-US" sz="1200" dirty="0" smtClean="0">
                <a:latin typeface="Sylfaen" panose="010A0502050306030303" pitchFamily="18" charset="0"/>
              </a:rPr>
              <a:t>Հ</a:t>
            </a:r>
            <a:r>
              <a:rPr lang="hy-AM" sz="1200" dirty="0" smtClean="0">
                <a:latin typeface="Sylfaen" panose="010A0502050306030303" pitchFamily="18" charset="0"/>
              </a:rPr>
              <a:t>ամակարգչային համակարգի գործողության աղավաղ</a:t>
            </a:r>
            <a:r>
              <a:rPr lang="en-US" sz="1200" dirty="0" err="1" smtClean="0">
                <a:latin typeface="Sylfaen" panose="010A0502050306030303" pitchFamily="18" charset="0"/>
              </a:rPr>
              <a:t>ում</a:t>
            </a:r>
            <a:r>
              <a:rPr lang="en-US" sz="1200" dirty="0" smtClean="0">
                <a:latin typeface="Sylfaen" panose="010A0502050306030303" pitchFamily="18" charset="0"/>
              </a:rPr>
              <a:t>:</a:t>
            </a:r>
            <a:endParaRPr lang="hy-AM" altLang="sr-Latn-RS" dirty="0" smtClean="0">
              <a:latin typeface="Sylfaen" panose="010A0502050306030303" pitchFamily="18"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556477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8-ի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սեփականության</a:t>
            </a:r>
            <a:r>
              <a:rPr lang="en-US" baseline="0" dirty="0" smtClean="0">
                <a:latin typeface="Sylfaen" panose="010A0502050306030303" pitchFamily="18" charset="0"/>
              </a:rPr>
              <a:t> </a:t>
            </a:r>
            <a:r>
              <a:rPr lang="en-US" baseline="0" dirty="0" err="1" smtClean="0">
                <a:latin typeface="Sylfaen" panose="010A0502050306030303" pitchFamily="18" charset="0"/>
              </a:rPr>
              <a:t>կորուստ</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err="1" smtClean="0">
                <a:latin typeface="Sylfaen" panose="010A0502050306030303" pitchFamily="18" charset="0"/>
              </a:rPr>
              <a:t>Համակարգչին</a:t>
            </a:r>
            <a:r>
              <a:rPr lang="en-US" sz="1200" dirty="0" smtClean="0">
                <a:latin typeface="Sylfaen" panose="010A0502050306030303" pitchFamily="18" charset="0"/>
              </a:rPr>
              <a:t> </a:t>
            </a:r>
            <a:r>
              <a:rPr lang="en-US" sz="1200" dirty="0" err="1" smtClean="0">
                <a:latin typeface="Sylfaen" panose="010A0502050306030303" pitchFamily="18" charset="0"/>
              </a:rPr>
              <a:t>առնչվող</a:t>
            </a:r>
            <a:r>
              <a:rPr lang="en-US" sz="1200" dirty="0" smtClean="0">
                <a:latin typeface="Sylfaen" panose="010A0502050306030303" pitchFamily="18" charset="0"/>
              </a:rPr>
              <a:t> </a:t>
            </a:r>
            <a:r>
              <a:rPr lang="en-US" sz="1200" dirty="0" err="1" smtClean="0">
                <a:latin typeface="Sylfaen" panose="010A0502050306030303" pitchFamily="18" charset="0"/>
              </a:rPr>
              <a:t>խարդախության</a:t>
            </a:r>
            <a:r>
              <a:rPr lang="en-US" sz="1200" dirty="0" smtClean="0">
                <a:latin typeface="Sylfaen" panose="010A0502050306030303" pitchFamily="18" charset="0"/>
              </a:rPr>
              <a:t> </a:t>
            </a:r>
            <a:r>
              <a:rPr lang="en-US" sz="1200" dirty="0" err="1" smtClean="0">
                <a:latin typeface="Sylfaen" panose="010A0502050306030303" pitchFamily="18" charset="0"/>
              </a:rPr>
              <a:t>գործողությունը</a:t>
            </a:r>
            <a:r>
              <a:rPr lang="en-US" sz="1200" dirty="0" smtClean="0">
                <a:latin typeface="Sylfaen" panose="010A0502050306030303" pitchFamily="18" charset="0"/>
              </a:rPr>
              <a:t> </a:t>
            </a:r>
            <a:r>
              <a:rPr lang="en-US" sz="1200" dirty="0" err="1" smtClean="0">
                <a:latin typeface="Sylfaen" panose="010A0502050306030303" pitchFamily="18" charset="0"/>
              </a:rPr>
              <a:t>պետք</a:t>
            </a:r>
            <a:r>
              <a:rPr lang="en-US" sz="1200" dirty="0" smtClean="0">
                <a:latin typeface="Sylfaen" panose="010A0502050306030303" pitchFamily="18" charset="0"/>
              </a:rPr>
              <a:t> է </a:t>
            </a:r>
            <a:r>
              <a:rPr lang="en-US" sz="1200" dirty="0" err="1" smtClean="0">
                <a:latin typeface="Sylfaen" panose="010A0502050306030303" pitchFamily="18" charset="0"/>
              </a:rPr>
              <a:t>հանգեցնի</a:t>
            </a:r>
            <a:r>
              <a:rPr lang="en-US" sz="1200" dirty="0" smtClean="0">
                <a:latin typeface="Sylfaen" panose="010A0502050306030303" pitchFamily="18" charset="0"/>
              </a:rPr>
              <a:t> </a:t>
            </a:r>
            <a:r>
              <a:rPr lang="en-US" sz="1200" dirty="0" err="1" smtClean="0">
                <a:latin typeface="Sylfaen" panose="010A0502050306030303" pitchFamily="18" charset="0"/>
              </a:rPr>
              <a:t>ուղղակի</a:t>
            </a:r>
            <a:r>
              <a:rPr lang="en-US" sz="1200" dirty="0" smtClean="0">
                <a:latin typeface="Sylfaen" panose="010A0502050306030303" pitchFamily="18" charset="0"/>
              </a:rPr>
              <a:t> </a:t>
            </a:r>
            <a:r>
              <a:rPr lang="en-US" sz="1200" dirty="0" err="1" smtClean="0">
                <a:latin typeface="Sylfaen" panose="010A0502050306030303" pitchFamily="18" charset="0"/>
              </a:rPr>
              <a:t>տնտեսական</a:t>
            </a:r>
            <a:r>
              <a:rPr lang="en-US" sz="1200" dirty="0" smtClean="0">
                <a:latin typeface="Sylfaen" panose="010A0502050306030303" pitchFamily="18" charset="0"/>
              </a:rPr>
              <a:t> </a:t>
            </a:r>
            <a:r>
              <a:rPr lang="en-US" sz="1200" dirty="0" err="1" smtClean="0">
                <a:latin typeface="Sylfaen" panose="010A0502050306030303" pitchFamily="18" charset="0"/>
              </a:rPr>
              <a:t>կամ</a:t>
            </a:r>
            <a:r>
              <a:rPr lang="en-US" sz="1200" dirty="0" smtClean="0">
                <a:latin typeface="Sylfaen" panose="010A0502050306030303" pitchFamily="18" charset="0"/>
              </a:rPr>
              <a:t> </a:t>
            </a:r>
            <a:r>
              <a:rPr lang="en-US" sz="1200" dirty="0" err="1" smtClean="0">
                <a:latin typeface="Sylfaen" panose="010A0502050306030303" pitchFamily="18" charset="0"/>
              </a:rPr>
              <a:t>տիրապետման</a:t>
            </a:r>
            <a:r>
              <a:rPr lang="en-US" sz="1200" dirty="0" smtClean="0">
                <a:latin typeface="Sylfaen" panose="010A0502050306030303" pitchFamily="18" charset="0"/>
              </a:rPr>
              <a:t> </a:t>
            </a:r>
            <a:r>
              <a:rPr lang="en-US" sz="1200" dirty="0" err="1" smtClean="0">
                <a:latin typeface="Sylfaen" panose="010A0502050306030303" pitchFamily="18" charset="0"/>
              </a:rPr>
              <a:t>կորստի</a:t>
            </a:r>
            <a:r>
              <a:rPr lang="en-US" sz="1200" dirty="0" smtClean="0">
                <a:latin typeface="Sylfaen" panose="010A0502050306030303" pitchFamily="18" charset="0"/>
              </a:rPr>
              <a:t> </a:t>
            </a:r>
            <a:r>
              <a:rPr lang="en-US" sz="1200" dirty="0" err="1" smtClean="0">
                <a:latin typeface="Sylfaen" panose="010A0502050306030303" pitchFamily="18" charset="0"/>
              </a:rPr>
              <a:t>մեկ</a:t>
            </a:r>
            <a:r>
              <a:rPr lang="en-US" sz="1200" dirty="0" smtClean="0">
                <a:latin typeface="Sylfaen" panose="010A0502050306030303" pitchFamily="18" charset="0"/>
              </a:rPr>
              <a:t> </a:t>
            </a:r>
            <a:r>
              <a:rPr lang="en-US" sz="1200" dirty="0" err="1" smtClean="0">
                <a:latin typeface="Sylfaen" panose="010A0502050306030303" pitchFamily="18" charset="0"/>
              </a:rPr>
              <a:t>ուրիշ</a:t>
            </a:r>
            <a:r>
              <a:rPr lang="en-US" sz="1200" dirty="0" smtClean="0">
                <a:latin typeface="Sylfaen" panose="010A0502050306030303" pitchFamily="18" charset="0"/>
              </a:rPr>
              <a:t> </a:t>
            </a:r>
            <a:r>
              <a:rPr lang="en-US" sz="1200" dirty="0" err="1" smtClean="0">
                <a:latin typeface="Sylfaen" panose="010A0502050306030303" pitchFamily="18" charset="0"/>
              </a:rPr>
              <a:t>անձի</a:t>
            </a:r>
            <a:r>
              <a:rPr lang="en-US" sz="1200" dirty="0" smtClean="0">
                <a:latin typeface="Sylfaen" panose="010A0502050306030303" pitchFamily="18" charset="0"/>
              </a:rPr>
              <a:t> </a:t>
            </a:r>
            <a:r>
              <a:rPr lang="en-US" sz="1200" dirty="0" err="1" smtClean="0">
                <a:latin typeface="Sylfaen" panose="010A0502050306030303" pitchFamily="18" charset="0"/>
              </a:rPr>
              <a:t>սեփականության</a:t>
            </a:r>
            <a:r>
              <a:rPr lang="en-US" sz="1200" dirty="0" smtClean="0">
                <a:latin typeface="Sylfaen" panose="010A0502050306030303" pitchFamily="18" charset="0"/>
              </a:rPr>
              <a:t>:</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Սա</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կարող</a:t>
            </a:r>
            <a:r>
              <a:rPr lang="en-US" sz="1200" baseline="0" dirty="0" smtClean="0">
                <a:latin typeface="Sylfaen" panose="010A0502050306030303" pitchFamily="18" charset="0"/>
              </a:rPr>
              <a:t> է </a:t>
            </a:r>
            <a:r>
              <a:rPr lang="en-US" sz="1200" baseline="0" dirty="0" err="1" smtClean="0">
                <a:latin typeface="Sylfaen" panose="010A0502050306030303" pitchFamily="18" charset="0"/>
              </a:rPr>
              <a:t>ներառել</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գումարի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նյութական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իրերի</a:t>
            </a:r>
            <a:r>
              <a:rPr lang="en-US" sz="1200" baseline="0" dirty="0" smtClean="0">
                <a:latin typeface="Sylfaen" panose="010A0502050306030303" pitchFamily="18" charset="0"/>
              </a:rPr>
              <a:t> և </a:t>
            </a:r>
            <a:r>
              <a:rPr lang="en-US" sz="1200" baseline="0" dirty="0" err="1" smtClean="0">
                <a:latin typeface="Sylfaen" panose="010A0502050306030303" pitchFamily="18" charset="0"/>
              </a:rPr>
              <a:t>տնտեսական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արժեքով</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ոչ</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նյութական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իրերի</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կորուստ</a:t>
            </a:r>
            <a:r>
              <a:rPr lang="en-US" sz="1200" baseline="0" dirty="0" smtClean="0">
                <a:latin typeface="Sylfaen" panose="010A0502050306030303" pitchFamily="18" charset="0"/>
              </a:rPr>
              <a:t>:</a:t>
            </a:r>
            <a:endParaRPr lang="en-US" altLang="sr-Latn-RS" dirty="0">
              <a:latin typeface="Sylfaen" panose="010A0502050306030303" pitchFamily="18"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15732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smtClean="0">
                <a:latin typeface="Sylfaen" panose="010A0502050306030303" pitchFamily="18" charset="0"/>
              </a:rPr>
              <a:t>Այս</a:t>
            </a:r>
            <a:r>
              <a:rPr lang="en-GB" sz="1200" baseline="0" dirty="0" smtClean="0">
                <a:latin typeface="Sylfaen" panose="010A0502050306030303" pitchFamily="18" charset="0"/>
              </a:rPr>
              <a:t> </a:t>
            </a:r>
            <a:r>
              <a:rPr lang="hy-AM" sz="1200" baseline="0" dirty="0" smtClean="0">
                <a:latin typeface="Sylfaen" panose="010A0502050306030303" pitchFamily="18" charset="0"/>
              </a:rPr>
              <a:t>Դասընթաց </a:t>
            </a:r>
            <a:r>
              <a:rPr lang="en-GB" sz="1200" baseline="0" dirty="0" smtClean="0">
                <a:latin typeface="Sylfaen" panose="010A0502050306030303" pitchFamily="18" charset="0"/>
              </a:rPr>
              <a:t>ը </a:t>
            </a:r>
            <a:r>
              <a:rPr lang="en-GB" sz="1200" baseline="0" dirty="0" err="1" smtClean="0">
                <a:latin typeface="Sylfaen" panose="010A0502050306030303" pitchFamily="18" charset="0"/>
              </a:rPr>
              <a:t>բաժանված</a:t>
            </a:r>
            <a:r>
              <a:rPr lang="en-GB" sz="1200" baseline="0" dirty="0" smtClean="0">
                <a:latin typeface="Sylfaen" panose="010A0502050306030303" pitchFamily="18" charset="0"/>
              </a:rPr>
              <a:t> է 5 </a:t>
            </a:r>
            <a:r>
              <a:rPr lang="en-GB" sz="1200" baseline="0" dirty="0" err="1" smtClean="0">
                <a:latin typeface="Sylfaen" panose="010A0502050306030303" pitchFamily="18" charset="0"/>
              </a:rPr>
              <a:t>մասերի</a:t>
            </a:r>
            <a:r>
              <a:rPr lang="en-GB" sz="1200" baseline="0" dirty="0" smtClean="0">
                <a:latin typeface="Sylfaen" panose="010A0502050306030303" pitchFamily="18" charset="0"/>
              </a:rPr>
              <a:t>: </a:t>
            </a:r>
          </a:p>
          <a:p>
            <a:r>
              <a:rPr lang="hy-AM" sz="1200" dirty="0" smtClean="0">
                <a:latin typeface="Sylfaen" panose="010A0502050306030303" pitchFamily="18" charset="0"/>
              </a:rPr>
              <a:t>Դասընթացի </a:t>
            </a:r>
            <a:r>
              <a:rPr lang="en-GB" sz="1200" dirty="0" err="1" smtClean="0">
                <a:latin typeface="Sylfaen" panose="010A0502050306030303" pitchFamily="18" charset="0"/>
              </a:rPr>
              <a:t>առաջին</a:t>
            </a:r>
            <a:r>
              <a:rPr lang="en-GB" sz="1200" dirty="0" smtClean="0">
                <a:latin typeface="Sylfaen" panose="010A0502050306030303" pitchFamily="18" charset="0"/>
              </a:rPr>
              <a:t> </a:t>
            </a:r>
            <a:r>
              <a:rPr lang="en-GB" sz="1200" dirty="0" err="1" smtClean="0">
                <a:latin typeface="Sylfaen" panose="010A0502050306030303" pitchFamily="18" charset="0"/>
              </a:rPr>
              <a:t>մասն</a:t>
            </a:r>
            <a:r>
              <a:rPr lang="en-GB" sz="1200" dirty="0" smtClean="0">
                <a:latin typeface="Sylfaen" panose="010A0502050306030303" pitchFamily="18" charset="0"/>
              </a:rPr>
              <a:t> </a:t>
            </a:r>
            <a:r>
              <a:rPr lang="en-GB" sz="1200" dirty="0" err="1" smtClean="0">
                <a:latin typeface="Sylfaen" panose="010A0502050306030303" pitchFamily="18" charset="0"/>
              </a:rPr>
              <a:t>անդրադառնում</a:t>
            </a:r>
            <a:r>
              <a:rPr lang="en-GB" sz="1200" dirty="0" smtClean="0">
                <a:latin typeface="Sylfaen" panose="010A0502050306030303" pitchFamily="18" charset="0"/>
              </a:rPr>
              <a:t> է </a:t>
            </a:r>
            <a:r>
              <a:rPr lang="en-GB" sz="1200" dirty="0" err="1" smtClean="0">
                <a:latin typeface="Sylfaen" panose="010A0502050306030303" pitchFamily="18" charset="0"/>
              </a:rPr>
              <a:t>համակարգչին</a:t>
            </a:r>
            <a:r>
              <a:rPr lang="en-GB" sz="1200" dirty="0" smtClean="0">
                <a:latin typeface="Sylfaen" panose="010A0502050306030303" pitchFamily="18" charset="0"/>
              </a:rPr>
              <a:t> </a:t>
            </a:r>
            <a:r>
              <a:rPr lang="en-GB" sz="1200" dirty="0" err="1" smtClean="0">
                <a:latin typeface="Sylfaen" panose="010A0502050306030303" pitchFamily="18" charset="0"/>
              </a:rPr>
              <a:t>առնչվող</a:t>
            </a:r>
            <a:r>
              <a:rPr lang="en-GB" sz="1200" dirty="0" smtClean="0">
                <a:latin typeface="Sylfaen" panose="010A0502050306030303" pitchFamily="18" charset="0"/>
              </a:rPr>
              <a:t> </a:t>
            </a:r>
            <a:r>
              <a:rPr lang="en-GB" sz="1200" dirty="0" err="1" smtClean="0">
                <a:latin typeface="Sylfaen" panose="010A0502050306030303" pitchFamily="18" charset="0"/>
              </a:rPr>
              <a:t>խարդախությունների</a:t>
            </a:r>
            <a:r>
              <a:rPr lang="en-GB" sz="1200" dirty="0" smtClean="0">
                <a:latin typeface="Sylfaen" panose="010A0502050306030303" pitchFamily="18" charset="0"/>
              </a:rPr>
              <a:t> </a:t>
            </a:r>
            <a:r>
              <a:rPr lang="en-GB" sz="1200" dirty="0" err="1" smtClean="0">
                <a:latin typeface="Sylfaen" panose="010A0502050306030303" pitchFamily="18" charset="0"/>
              </a:rPr>
              <a:t>հանցագործությանը</a:t>
            </a:r>
            <a:r>
              <a:rPr lang="en-GB" sz="1200" dirty="0" smtClean="0">
                <a:latin typeface="Sylfaen" panose="010A0502050306030303" pitchFamily="18" charset="0"/>
              </a:rPr>
              <a:t>՝ </a:t>
            </a:r>
            <a:r>
              <a:rPr lang="en-GB" sz="1200" dirty="0" err="1" smtClean="0">
                <a:latin typeface="Sylfaen" panose="010A0502050306030303" pitchFamily="18" charset="0"/>
              </a:rPr>
              <a:t>ըստ</a:t>
            </a:r>
            <a:r>
              <a:rPr lang="en-GB" sz="1200" dirty="0" smtClean="0">
                <a:latin typeface="Sylfaen" panose="010A0502050306030303" pitchFamily="18" charset="0"/>
              </a:rPr>
              <a:t> </a:t>
            </a:r>
            <a:r>
              <a:rPr lang="en-GB" sz="1200" dirty="0" err="1" smtClean="0">
                <a:latin typeface="Sylfaen" panose="010A0502050306030303" pitchFamily="18" charset="0"/>
              </a:rPr>
              <a:t>Բուդապեշտի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կոնվենցիայի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Հոդված</a:t>
            </a:r>
            <a:r>
              <a:rPr lang="en-GB" sz="1200" baseline="0" dirty="0" smtClean="0">
                <a:latin typeface="Sylfaen" panose="010A0502050306030303" pitchFamily="18" charset="0"/>
              </a:rPr>
              <a:t> 7-ի:</a:t>
            </a:r>
          </a:p>
          <a:p>
            <a:r>
              <a:rPr lang="hy-AM" sz="1200" baseline="0" dirty="0" smtClean="0">
                <a:latin typeface="Sylfaen" panose="010A0502050306030303" pitchFamily="18" charset="0"/>
              </a:rPr>
              <a:t>Դասընթացի </a:t>
            </a:r>
            <a:r>
              <a:rPr lang="en-GB" sz="1200" baseline="0" dirty="0" err="1" smtClean="0">
                <a:latin typeface="Sylfaen" panose="010A0502050306030303" pitchFamily="18" charset="0"/>
              </a:rPr>
              <a:t>երկրորդ</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մասն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անդրադառնում</a:t>
            </a:r>
            <a:r>
              <a:rPr lang="en-GB" sz="1200" baseline="0" dirty="0" smtClean="0">
                <a:latin typeface="Sylfaen" panose="010A0502050306030303" pitchFamily="18" charset="0"/>
              </a:rPr>
              <a:t> է </a:t>
            </a:r>
            <a:r>
              <a:rPr lang="en-GB" sz="1200" baseline="0" dirty="0" err="1" smtClean="0">
                <a:latin typeface="Sylfaen" panose="010A0502050306030303" pitchFamily="18" charset="0"/>
              </a:rPr>
              <a:t>համակարգչին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առնչվող</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խարդախության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հանցագործությանը</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ըստ</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Բուդապեշտի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կոնվենցիայի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Հոդված</a:t>
            </a:r>
            <a:r>
              <a:rPr lang="en-GB" sz="1200" baseline="0" dirty="0" smtClean="0">
                <a:latin typeface="Sylfaen" panose="010A0502050306030303" pitchFamily="18" charset="0"/>
              </a:rPr>
              <a:t> 8-ի:</a:t>
            </a:r>
            <a:r>
              <a:rPr lang="en-GB" sz="1200" dirty="0" smtClean="0">
                <a:latin typeface="Sylfaen" panose="010A0502050306030303" pitchFamily="18" charset="0"/>
              </a:rPr>
              <a:t> </a:t>
            </a:r>
            <a:endParaRPr lang="en-GB" sz="1200" dirty="0">
              <a:latin typeface="Sylfaen" panose="010A05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y-AM" sz="1200" baseline="0" dirty="0" smtClean="0">
                <a:latin typeface="Sylfaen" panose="010A0502050306030303" pitchFamily="18" charset="0"/>
              </a:rPr>
              <a:t>Դասընթացի </a:t>
            </a:r>
            <a:r>
              <a:rPr lang="en-GB" sz="1200" baseline="0" dirty="0" err="1" smtClean="0">
                <a:latin typeface="Sylfaen" panose="010A0502050306030303" pitchFamily="18" charset="0"/>
              </a:rPr>
              <a:t>երրորդ</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մասն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անդրադառնում</a:t>
            </a:r>
            <a:r>
              <a:rPr lang="en-GB" sz="1200" baseline="0" dirty="0" smtClean="0">
                <a:latin typeface="Sylfaen" panose="010A0502050306030303" pitchFamily="18" charset="0"/>
              </a:rPr>
              <a:t> է </a:t>
            </a:r>
            <a:r>
              <a:rPr lang="en-GB" sz="1200" baseline="0" dirty="0" err="1" smtClean="0">
                <a:latin typeface="Sylfaen" panose="010A0502050306030303" pitchFamily="18" charset="0"/>
              </a:rPr>
              <a:t>մանկական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պոռնոգրաֆիային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վերաբերող</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հանցագործությանը</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ըստ</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Բուդապեշտի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կոնվենցիայի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Հոդված</a:t>
            </a:r>
            <a:r>
              <a:rPr lang="en-GB" sz="1200" baseline="0" dirty="0" smtClean="0">
                <a:latin typeface="Sylfaen" panose="010A0502050306030303" pitchFamily="18" charset="0"/>
              </a:rPr>
              <a:t> 9-ի:</a:t>
            </a:r>
            <a:r>
              <a:rPr lang="en-GB" sz="1200" dirty="0" smtClean="0">
                <a:latin typeface="Sylfaen" panose="010A0502050306030303"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y-AM" sz="1200" baseline="0" dirty="0" smtClean="0">
                <a:latin typeface="Sylfaen" panose="010A0502050306030303" pitchFamily="18" charset="0"/>
              </a:rPr>
              <a:t>Դասընթացի </a:t>
            </a:r>
            <a:r>
              <a:rPr lang="en-GB" sz="1200" baseline="0" dirty="0" err="1" smtClean="0">
                <a:latin typeface="Sylfaen" panose="010A0502050306030303" pitchFamily="18" charset="0"/>
              </a:rPr>
              <a:t>չորրորդ</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մասն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անդրադառնում</a:t>
            </a:r>
            <a:r>
              <a:rPr lang="en-GB" sz="1200" baseline="0" dirty="0" smtClean="0">
                <a:latin typeface="Sylfaen" panose="010A0502050306030303" pitchFamily="18" charset="0"/>
              </a:rPr>
              <a:t> է </a:t>
            </a:r>
            <a:r>
              <a:rPr lang="en-US" dirty="0" smtClean="0">
                <a:latin typeface="Sylfaen" panose="010A0502050306030303" pitchFamily="18" charset="0"/>
                <a:ea typeface="Verdana" panose="020B0604030504040204" pitchFamily="34" charset="0"/>
              </a:rPr>
              <a:t>հ</a:t>
            </a:r>
            <a:r>
              <a:rPr lang="hy-AM" dirty="0" smtClean="0">
                <a:latin typeface="Sylfaen" panose="010A0502050306030303" pitchFamily="18" charset="0"/>
                <a:ea typeface="Verdana" panose="020B0604030504040204" pitchFamily="34" charset="0"/>
              </a:rPr>
              <a:t>եղինակային իրավունքի և հարակից իրավունքների խախտման վերաբերյալ </a:t>
            </a:r>
            <a:r>
              <a:rPr lang="en-GB" sz="1200" baseline="0" dirty="0" err="1" smtClean="0">
                <a:latin typeface="Sylfaen" panose="010A0502050306030303" pitchFamily="18" charset="0"/>
              </a:rPr>
              <a:t>հանցագործությանը</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ըստ</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Բուդապեշտի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կոնվենցիայի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Հոդված</a:t>
            </a:r>
            <a:r>
              <a:rPr lang="en-GB" sz="1200" baseline="0" dirty="0" smtClean="0">
                <a:latin typeface="Sylfaen" panose="010A0502050306030303" pitchFamily="18" charset="0"/>
              </a:rPr>
              <a:t> 10-ի:</a:t>
            </a:r>
            <a:r>
              <a:rPr lang="en-GB" sz="1200" dirty="0" smtClean="0">
                <a:latin typeface="Sylfaen" panose="010A0502050306030303"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y-AM" sz="1200" baseline="0" dirty="0" smtClean="0">
                <a:latin typeface="Sylfaen" panose="010A0502050306030303" pitchFamily="18" charset="0"/>
              </a:rPr>
              <a:t>Դասընթացի </a:t>
            </a:r>
            <a:r>
              <a:rPr lang="en-GB" sz="1200" baseline="0" dirty="0" err="1" smtClean="0">
                <a:latin typeface="Sylfaen" panose="010A0502050306030303" pitchFamily="18" charset="0"/>
              </a:rPr>
              <a:t>հինգերորդ</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մասն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անդրադառնում</a:t>
            </a:r>
            <a:r>
              <a:rPr lang="en-GB" sz="1200" baseline="0" dirty="0" smtClean="0">
                <a:latin typeface="Sylfaen" panose="010A0502050306030303" pitchFamily="18" charset="0"/>
              </a:rPr>
              <a:t> է </a:t>
            </a:r>
            <a:r>
              <a:rPr lang="en-US" dirty="0" smtClean="0">
                <a:latin typeface="Sylfaen" panose="010A0502050306030303" pitchFamily="18" charset="0"/>
                <a:ea typeface="Verdana" panose="020B0604030504040204" pitchFamily="34" charset="0"/>
              </a:rPr>
              <a:t>օ</a:t>
            </a:r>
            <a:r>
              <a:rPr lang="hy-AM" dirty="0" smtClean="0">
                <a:latin typeface="Sylfaen" panose="010A0502050306030303" pitchFamily="18" charset="0"/>
                <a:ea typeface="Verdana" panose="020B0604030504040204" pitchFamily="34" charset="0"/>
              </a:rPr>
              <a:t>ժանդակ պատասխանատվությ</a:t>
            </a:r>
            <a:r>
              <a:rPr lang="en-US" dirty="0" err="1" smtClean="0">
                <a:latin typeface="Sylfaen" panose="010A0502050306030303" pitchFamily="18" charset="0"/>
                <a:ea typeface="Verdana" panose="020B0604030504040204" pitchFamily="34" charset="0"/>
              </a:rPr>
              <a:t>ան</a:t>
            </a:r>
            <a:r>
              <a:rPr lang="hy-AM" dirty="0" smtClean="0">
                <a:latin typeface="Sylfaen" panose="010A0502050306030303" pitchFamily="18" charset="0"/>
                <a:ea typeface="Verdana" panose="020B0604030504040204" pitchFamily="34" charset="0"/>
              </a:rPr>
              <a:t>ն </a:t>
            </a:r>
            <a:r>
              <a:rPr lang="en-US" dirty="0" err="1" smtClean="0">
                <a:latin typeface="Sylfaen" panose="010A0502050306030303" pitchFamily="18" charset="0"/>
                <a:ea typeface="Verdana" panose="020B0604030504040204" pitchFamily="34" charset="0"/>
              </a:rPr>
              <a:t>ու</a:t>
            </a:r>
            <a:r>
              <a:rPr lang="hy-AM" dirty="0" smtClean="0">
                <a:latin typeface="Sylfaen" panose="010A0502050306030303" pitchFamily="18" charset="0"/>
                <a:ea typeface="Verdana" panose="020B0604030504040204" pitchFamily="34" charset="0"/>
              </a:rPr>
              <a:t> պատժամիջոցներ</a:t>
            </a:r>
            <a:r>
              <a:rPr lang="en-US" dirty="0" err="1" smtClean="0">
                <a:latin typeface="Sylfaen" panose="010A0502050306030303" pitchFamily="18" charset="0"/>
                <a:ea typeface="Verdana" panose="020B0604030504040204" pitchFamily="34" charset="0"/>
              </a:rPr>
              <a:t>ին</a:t>
            </a:r>
            <a:r>
              <a:rPr lang="en-US" dirty="0" smtClean="0">
                <a:latin typeface="Sylfaen" panose="010A0502050306030303" pitchFamily="18" charset="0"/>
                <a:ea typeface="Verdana" panose="020B0604030504040204" pitchFamily="34" charset="0"/>
              </a:rPr>
              <a:t> (փ</a:t>
            </a:r>
            <a:r>
              <a:rPr lang="hy-AM" dirty="0" smtClean="0">
                <a:latin typeface="Sylfaen" panose="010A0502050306030303" pitchFamily="18" charset="0"/>
                <a:ea typeface="Verdana" panose="020B0604030504040204" pitchFamily="34" charset="0"/>
              </a:rPr>
              <a:t>որձ և օգնում կամ դրդում</a:t>
            </a:r>
            <a:r>
              <a:rPr lang="en-US" dirty="0" smtClean="0">
                <a:latin typeface="Sylfaen" panose="010A0502050306030303" pitchFamily="18" charset="0"/>
                <a:ea typeface="Verdana" panose="020B0604030504040204" pitchFamily="34" charset="0"/>
              </a:rPr>
              <a:t>,</a:t>
            </a:r>
            <a:r>
              <a:rPr lang="hy-AM" dirty="0" smtClean="0">
                <a:latin typeface="Sylfaen" panose="010A0502050306030303" pitchFamily="18" charset="0"/>
                <a:ea typeface="Verdana" panose="020B0604030504040204" pitchFamily="34" charset="0"/>
              </a:rPr>
              <a:t> </a:t>
            </a:r>
            <a:r>
              <a:rPr lang="en-US" dirty="0" smtClean="0">
                <a:latin typeface="Sylfaen" panose="010A0502050306030303" pitchFamily="18" charset="0"/>
                <a:ea typeface="Verdana" panose="020B0604030504040204" pitchFamily="34" charset="0"/>
              </a:rPr>
              <a:t>կ</a:t>
            </a:r>
            <a:r>
              <a:rPr lang="hy-AM" dirty="0" smtClean="0">
                <a:latin typeface="Sylfaen" panose="010A0502050306030303" pitchFamily="18" charset="0"/>
                <a:ea typeface="Verdana" panose="020B0604030504040204" pitchFamily="34" charset="0"/>
              </a:rPr>
              <a:t>որպորատիվ պատասխանատվություն</a:t>
            </a:r>
            <a:r>
              <a:rPr lang="en-US" dirty="0" smtClean="0">
                <a:latin typeface="Sylfaen" panose="010A0502050306030303" pitchFamily="18" charset="0"/>
                <a:ea typeface="Verdana" panose="020B0604030504040204" pitchFamily="34" charset="0"/>
              </a:rPr>
              <a:t>)</a:t>
            </a:r>
            <a:r>
              <a:rPr lang="en-US" baseline="0"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վերաբերող</a:t>
            </a:r>
            <a:r>
              <a:rPr lang="en-US" dirty="0" smtClean="0">
                <a:latin typeface="Sylfaen" panose="010A0502050306030303" pitchFamily="18" charset="0"/>
                <a:ea typeface="Verdana" panose="020B0604030504040204" pitchFamily="34" charset="0"/>
              </a:rPr>
              <a:t> </a:t>
            </a:r>
            <a:r>
              <a:rPr lang="en-US" dirty="0" err="1" smtClean="0">
                <a:latin typeface="Sylfaen" panose="010A0502050306030303" pitchFamily="18" charset="0"/>
                <a:ea typeface="Verdana" panose="020B0604030504040204" pitchFamily="34" charset="0"/>
              </a:rPr>
              <a:t>դրույթներին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ըստ</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Բուդապեշտի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կոնվենցիայի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Հոդվածներ</a:t>
            </a:r>
            <a:r>
              <a:rPr lang="en-GB" sz="1200" baseline="0" dirty="0" smtClean="0">
                <a:latin typeface="Sylfaen" panose="010A0502050306030303" pitchFamily="18" charset="0"/>
              </a:rPr>
              <a:t> 11-ի և 12-ի:</a:t>
            </a:r>
            <a:r>
              <a:rPr lang="en-GB" sz="1200" dirty="0" smtClean="0">
                <a:latin typeface="Sylfaen" panose="010A0502050306030303" pitchFamily="18" charset="0"/>
              </a:rPr>
              <a:t> </a:t>
            </a:r>
          </a:p>
          <a:p>
            <a:endParaRPr lang="en-GB" sz="1200" dirty="0" smtClean="0">
              <a:latin typeface="Sylfaen" panose="010A0502050306030303" pitchFamily="18" charset="0"/>
            </a:endParaRPr>
          </a:p>
          <a:p>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2</a:t>
            </a:fld>
            <a:endParaRPr lang="en-GB"/>
          </a:p>
        </p:txBody>
      </p:sp>
    </p:spTree>
    <p:extLst>
      <p:ext uri="{BB962C8B-B14F-4D97-AF65-F5344CB8AC3E}">
        <p14:creationId xmlns:p14="http://schemas.microsoft.com/office/powerpoint/2010/main" val="300981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8-ի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խարդախ</a:t>
            </a:r>
            <a:r>
              <a:rPr lang="en-US" dirty="0" smtClean="0">
                <a:latin typeface="Sylfaen" panose="010A0502050306030303" pitchFamily="18" charset="0"/>
              </a:rPr>
              <a:t> </a:t>
            </a:r>
            <a:r>
              <a:rPr lang="en-US" dirty="0" err="1" smtClean="0">
                <a:latin typeface="Sylfaen" panose="010A0502050306030303" pitchFamily="18" charset="0"/>
              </a:rPr>
              <a:t>ու</a:t>
            </a:r>
            <a:r>
              <a:rPr lang="en-US" dirty="0" smtClean="0">
                <a:latin typeface="Sylfaen" panose="010A0502050306030303" pitchFamily="18" charset="0"/>
              </a:rPr>
              <a:t> </a:t>
            </a:r>
            <a:r>
              <a:rPr lang="en-US" dirty="0" err="1" smtClean="0">
                <a:latin typeface="Sylfaen" panose="010A0502050306030303" pitchFamily="18" charset="0"/>
              </a:rPr>
              <a:t>անազնիվ</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sr-Latn-RS" dirty="0" smtClean="0">
                <a:latin typeface="Sylfaen" panose="010A0502050306030303" pitchFamily="18" charset="0"/>
              </a:rPr>
              <a:t>Ի </a:t>
            </a:r>
            <a:r>
              <a:rPr lang="en-GB" altLang="sr-Latn-RS" dirty="0" err="1" smtClean="0">
                <a:latin typeface="Sylfaen" panose="010A0502050306030303" pitchFamily="18" charset="0"/>
              </a:rPr>
              <a:t>լրումն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այն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պահանջի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որ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համակարգչին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առնչվող</a:t>
            </a:r>
            <a:r>
              <a:rPr lang="en-GB" altLang="sr-Latn-RS" dirty="0" smtClean="0">
                <a:latin typeface="Sylfaen" panose="010A0502050306030303" pitchFamily="18" charset="0"/>
              </a:rPr>
              <a:t> </a:t>
            </a:r>
            <a:r>
              <a:rPr lang="en-GB" altLang="sr-Latn-RS" dirty="0" err="1" smtClean="0">
                <a:latin typeface="Sylfaen" panose="010A0502050306030303" pitchFamily="18" charset="0"/>
              </a:rPr>
              <a:t>խարդախությունը</a:t>
            </a:r>
            <a:r>
              <a:rPr lang="en-GB" altLang="sr-Latn-RS" dirty="0" smtClean="0">
                <a:latin typeface="Sylfaen" panose="010A0502050306030303" pitchFamily="18" charset="0"/>
              </a:rPr>
              <a:t> </a:t>
            </a:r>
            <a:r>
              <a:rPr lang="en-GB" altLang="sr-Latn-RS" dirty="0" err="1" smtClean="0">
                <a:latin typeface="Sylfaen" panose="010A0502050306030303" pitchFamily="18" charset="0"/>
              </a:rPr>
              <a:t>պետք</a:t>
            </a:r>
            <a:r>
              <a:rPr lang="en-GB" altLang="sr-Latn-RS" dirty="0" smtClean="0">
                <a:latin typeface="Sylfaen" panose="010A0502050306030303" pitchFamily="18" charset="0"/>
              </a:rPr>
              <a:t> է </a:t>
            </a:r>
            <a:r>
              <a:rPr lang="en-GB" altLang="sr-Latn-RS" dirty="0" err="1" smtClean="0">
                <a:latin typeface="Sylfaen" panose="010A0502050306030303" pitchFamily="18" charset="0"/>
              </a:rPr>
              <a:t>կատարվի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միտումնավոր</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Հոդված</a:t>
            </a:r>
            <a:r>
              <a:rPr lang="en-GB" altLang="sr-Latn-RS" dirty="0" smtClean="0">
                <a:latin typeface="Sylfaen" panose="010A0502050306030303" pitchFamily="18" charset="0"/>
              </a:rPr>
              <a:t> 8-ը </a:t>
            </a:r>
            <a:r>
              <a:rPr lang="en-GB" altLang="sr-Latn-RS" dirty="0" err="1" smtClean="0">
                <a:latin typeface="Sylfaen" panose="010A0502050306030303" pitchFamily="18" charset="0"/>
              </a:rPr>
              <a:t>նաև</a:t>
            </a:r>
            <a:r>
              <a:rPr lang="en-GB" altLang="sr-Latn-RS" dirty="0" smtClean="0">
                <a:latin typeface="Sylfaen" panose="010A0502050306030303" pitchFamily="18" charset="0"/>
              </a:rPr>
              <a:t> </a:t>
            </a:r>
            <a:r>
              <a:rPr lang="en-GB" altLang="sr-Latn-RS" dirty="0" err="1" smtClean="0">
                <a:latin typeface="Sylfaen" panose="010A0502050306030303" pitchFamily="18" charset="0"/>
              </a:rPr>
              <a:t>պահանջում</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որ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անձն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արարքը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կատարի</a:t>
            </a:r>
            <a:r>
              <a:rPr lang="en-GB" altLang="sr-Latn-RS" baseline="0" dirty="0" smtClean="0">
                <a:latin typeface="Sylfaen" panose="010A0502050306030303" pitchFamily="18" charset="0"/>
              </a:rPr>
              <a:t> </a:t>
            </a:r>
            <a:r>
              <a:rPr lang="hy-AM" altLang="sr-Latn-RS" baseline="0" dirty="0" smtClean="0">
                <a:latin typeface="Sylfaen" panose="010A0502050306030303" pitchFamily="18" charset="0"/>
              </a:rPr>
              <a:t>խարդախ և անազնիվ մտադրությամբ, անօրեն` իր կամ մեկ ուրիշ անձի համար տնտեսական շահ հայթայթելու նպատակով: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Որպես</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օրինակ</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կոմերցիոն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պրակտիկան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կապված</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շուկայի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մրցակցության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հետ</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որը</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կարող</a:t>
            </a:r>
            <a:r>
              <a:rPr lang="en-US" altLang="sr-Latn-RS" baseline="0" dirty="0" smtClean="0">
                <a:latin typeface="Sylfaen" panose="010A0502050306030303" pitchFamily="18" charset="0"/>
              </a:rPr>
              <a:t> է </a:t>
            </a:r>
            <a:r>
              <a:rPr lang="en-US" altLang="sr-Latn-RS" baseline="0" dirty="0" err="1" smtClean="0">
                <a:latin typeface="Sylfaen" panose="010A0502050306030303" pitchFamily="18" charset="0"/>
              </a:rPr>
              <a:t>պատճառել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տնտեսական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վնաս</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մեկ</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անձի</a:t>
            </a:r>
            <a:r>
              <a:rPr lang="en-US" altLang="sr-Latn-RS" baseline="0" dirty="0" smtClean="0">
                <a:latin typeface="Sylfaen" panose="010A0502050306030303" pitchFamily="18" charset="0"/>
              </a:rPr>
              <a:t> և </a:t>
            </a:r>
            <a:r>
              <a:rPr lang="en-US" altLang="sr-Latn-RS" baseline="0" dirty="0" err="1" smtClean="0">
                <a:latin typeface="Sylfaen" panose="010A0502050306030303" pitchFamily="18" charset="0"/>
              </a:rPr>
              <a:t>օգուտ</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այլ</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անձի</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բայց</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կատարված</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չլինեն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խարդախ</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ու</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անազնիվ</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մտադրությամբ</a:t>
            </a:r>
            <a:r>
              <a:rPr lang="en-US" altLang="sr-Latn-RS" baseline="0" dirty="0" smtClean="0">
                <a:latin typeface="Sylfaen" panose="010A0502050306030303" pitchFamily="18" charset="0"/>
              </a:rPr>
              <a:t> և </a:t>
            </a:r>
            <a:r>
              <a:rPr lang="en-US" altLang="sr-Latn-RS" baseline="0" dirty="0" err="1" smtClean="0">
                <a:latin typeface="Sylfaen" panose="010A0502050306030303" pitchFamily="18" charset="0"/>
              </a:rPr>
              <a:t>հետևաբար</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չեն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ներառվում</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հանցագործության</a:t>
            </a:r>
            <a:r>
              <a:rPr lang="en-US" altLang="sr-Latn-RS" baseline="0" dirty="0" smtClean="0">
                <a:latin typeface="Sylfaen" panose="010A0502050306030303" pitchFamily="18" charset="0"/>
              </a:rPr>
              <a:t> </a:t>
            </a:r>
            <a:r>
              <a:rPr lang="en-US" altLang="sr-Latn-RS" baseline="0" dirty="0" err="1" smtClean="0">
                <a:latin typeface="Sylfaen" panose="010A0502050306030303" pitchFamily="18" charset="0"/>
              </a:rPr>
              <a:t>մեջ</a:t>
            </a:r>
            <a:r>
              <a:rPr lang="en-US" altLang="sr-Latn-RS" baseline="0" dirty="0" smtClean="0">
                <a:latin typeface="Sylfaen" panose="010A0502050306030303" pitchFamily="18" charset="0"/>
              </a:rPr>
              <a:t>:</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2423748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Ճիշտ</a:t>
            </a:r>
            <a:r>
              <a:rPr lang="en-US" dirty="0" smtClean="0">
                <a:latin typeface="Sylfaen" panose="010A0502050306030303" pitchFamily="18" charset="0"/>
              </a:rPr>
              <a:t> </a:t>
            </a:r>
            <a:r>
              <a:rPr lang="en-US" dirty="0" err="1" smtClean="0">
                <a:latin typeface="Sylfaen" panose="010A0502050306030303" pitchFamily="18" charset="0"/>
              </a:rPr>
              <a:t>պատասխանն</a:t>
            </a:r>
            <a:r>
              <a:rPr lang="en-US" dirty="0" smtClean="0">
                <a:latin typeface="Sylfaen" panose="010A0502050306030303" pitchFamily="18" charset="0"/>
              </a:rPr>
              <a:t> է Բ. </a:t>
            </a:r>
            <a:r>
              <a:rPr lang="en-US" dirty="0" err="1" smtClean="0">
                <a:latin typeface="Sylfaen" panose="010A0502050306030303" pitchFamily="18" charset="0"/>
              </a:rPr>
              <a:t>Ոչ</a:t>
            </a:r>
            <a:r>
              <a:rPr lang="en-US" dirty="0" smtClean="0">
                <a:latin typeface="Sylfaen" panose="010A0502050306030303" pitchFamily="18" charset="0"/>
              </a:rPr>
              <a:t>,</a:t>
            </a:r>
            <a:r>
              <a:rPr lang="en-US" baseline="0" dirty="0" smtClean="0">
                <a:latin typeface="Sylfaen" panose="010A0502050306030303" pitchFamily="18" charset="0"/>
              </a:rPr>
              <a:t> </a:t>
            </a:r>
            <a:r>
              <a:rPr lang="en-US" baseline="0" dirty="0" err="1" smtClean="0">
                <a:latin typeface="Sylfaen" panose="010A0502050306030303" pitchFamily="18" charset="0"/>
              </a:rPr>
              <a:t>քանզի</a:t>
            </a:r>
            <a:r>
              <a:rPr lang="en-US" baseline="0" dirty="0" smtClean="0">
                <a:latin typeface="Sylfaen" panose="010A0502050306030303" pitchFamily="18" charset="0"/>
              </a:rPr>
              <a:t> </a:t>
            </a:r>
            <a:r>
              <a:rPr lang="en-US" baseline="0" dirty="0" err="1" smtClean="0">
                <a:latin typeface="Sylfaen" panose="010A0502050306030303" pitchFamily="18" charset="0"/>
              </a:rPr>
              <a:t>հոդված</a:t>
            </a:r>
            <a:r>
              <a:rPr lang="en-US" baseline="0" dirty="0" smtClean="0">
                <a:latin typeface="Sylfaen" panose="010A0502050306030303" pitchFamily="18" charset="0"/>
              </a:rPr>
              <a:t> 8-ը </a:t>
            </a:r>
            <a:r>
              <a:rPr lang="en-US" baseline="0" dirty="0" err="1" smtClean="0">
                <a:latin typeface="Sylfaen" panose="010A0502050306030303" pitchFamily="18" charset="0"/>
              </a:rPr>
              <a:t>պահանջում</a:t>
            </a:r>
            <a:r>
              <a:rPr lang="en-US" baseline="0" dirty="0" smtClean="0">
                <a:latin typeface="Sylfaen" panose="010A0502050306030303" pitchFamily="18" charset="0"/>
              </a:rPr>
              <a:t> է </a:t>
            </a:r>
            <a:r>
              <a:rPr lang="en-US" baseline="0" dirty="0" err="1" smtClean="0">
                <a:latin typeface="Sylfaen" panose="010A0502050306030303" pitchFamily="18" charset="0"/>
              </a:rPr>
              <a:t>հատուկ</a:t>
            </a:r>
            <a:r>
              <a:rPr lang="en-US" baseline="0" dirty="0" smtClean="0">
                <a:latin typeface="Sylfaen" panose="010A0502050306030303" pitchFamily="18" charset="0"/>
              </a:rPr>
              <a:t> </a:t>
            </a:r>
            <a:r>
              <a:rPr lang="en-US" baseline="0" dirty="0" err="1" smtClean="0">
                <a:latin typeface="Sylfaen" panose="010A0502050306030303" pitchFamily="18" charset="0"/>
              </a:rPr>
              <a:t>խարդախ</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անազնիվ</a:t>
            </a:r>
            <a:r>
              <a:rPr lang="en-US" baseline="0" dirty="0" smtClean="0">
                <a:latin typeface="Sylfaen" panose="010A0502050306030303" pitchFamily="18" charset="0"/>
              </a:rPr>
              <a:t> </a:t>
            </a:r>
            <a:r>
              <a:rPr lang="en-US" baseline="0" dirty="0" err="1" smtClean="0">
                <a:latin typeface="Sylfaen" panose="010A0502050306030303" pitchFamily="18" charset="0"/>
              </a:rPr>
              <a:t>մտադրություն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տնտեսական</a:t>
            </a:r>
            <a:r>
              <a:rPr lang="en-US" baseline="0" dirty="0" smtClean="0">
                <a:latin typeface="Sylfaen" panose="010A0502050306030303" pitchFamily="18" charset="0"/>
              </a:rPr>
              <a:t> </a:t>
            </a:r>
            <a:r>
              <a:rPr lang="en-US" baseline="0" dirty="0" err="1" smtClean="0">
                <a:latin typeface="Sylfaen" panose="010A0502050306030303" pitchFamily="18" charset="0"/>
              </a:rPr>
              <a:t>օգուտ</a:t>
            </a:r>
            <a:r>
              <a:rPr lang="en-US" baseline="0" dirty="0" smtClean="0">
                <a:latin typeface="Sylfaen" panose="010A0502050306030303" pitchFamily="18" charset="0"/>
              </a:rPr>
              <a:t> </a:t>
            </a:r>
            <a:r>
              <a:rPr lang="en-US" baseline="0" dirty="0" err="1" smtClean="0">
                <a:latin typeface="Sylfaen" panose="010A0502050306030303" pitchFamily="18" charset="0"/>
              </a:rPr>
              <a:t>ստանալու</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3907824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Ճիշտ</a:t>
            </a:r>
            <a:r>
              <a:rPr lang="en-US" dirty="0" smtClean="0">
                <a:latin typeface="Sylfaen" panose="010A0502050306030303" pitchFamily="18" charset="0"/>
              </a:rPr>
              <a:t> </a:t>
            </a:r>
            <a:r>
              <a:rPr lang="en-US" dirty="0" err="1" smtClean="0">
                <a:latin typeface="Sylfaen" panose="010A0502050306030303" pitchFamily="18" charset="0"/>
              </a:rPr>
              <a:t>պատասխանն</a:t>
            </a:r>
            <a:r>
              <a:rPr lang="en-US" dirty="0" smtClean="0">
                <a:latin typeface="Sylfaen" panose="010A0502050306030303" pitchFamily="18" charset="0"/>
              </a:rPr>
              <a:t> է Բ. </a:t>
            </a:r>
            <a:r>
              <a:rPr lang="en-US" dirty="0" err="1" smtClean="0">
                <a:latin typeface="Sylfaen" panose="010A0502050306030303" pitchFamily="18" charset="0"/>
              </a:rPr>
              <a:t>Ոչ</a:t>
            </a:r>
            <a:r>
              <a:rPr lang="en-US" dirty="0" smtClean="0">
                <a:latin typeface="Sylfaen" panose="010A0502050306030303" pitchFamily="18" charset="0"/>
              </a:rPr>
              <a:t>,</a:t>
            </a:r>
            <a:r>
              <a:rPr lang="en-US" baseline="0" dirty="0" smtClean="0">
                <a:latin typeface="Sylfaen" panose="010A0502050306030303" pitchFamily="18" charset="0"/>
              </a:rPr>
              <a:t> </a:t>
            </a:r>
            <a:r>
              <a:rPr lang="en-US" baseline="0" dirty="0" err="1" smtClean="0">
                <a:latin typeface="Sylfaen" panose="010A0502050306030303" pitchFamily="18" charset="0"/>
              </a:rPr>
              <a:t>քանզի</a:t>
            </a:r>
            <a:r>
              <a:rPr lang="en-US" baseline="0" dirty="0" smtClean="0">
                <a:latin typeface="Sylfaen" panose="010A0502050306030303" pitchFamily="18" charset="0"/>
              </a:rPr>
              <a:t> </a:t>
            </a:r>
            <a:r>
              <a:rPr lang="en-US" baseline="0" dirty="0" err="1" smtClean="0">
                <a:latin typeface="Sylfaen" panose="010A0502050306030303" pitchFamily="18" charset="0"/>
              </a:rPr>
              <a:t>հոդված</a:t>
            </a:r>
            <a:r>
              <a:rPr lang="en-US" baseline="0" dirty="0" smtClean="0">
                <a:latin typeface="Sylfaen" panose="010A0502050306030303" pitchFamily="18" charset="0"/>
              </a:rPr>
              <a:t> 8-ը </a:t>
            </a:r>
            <a:r>
              <a:rPr lang="en-US" baseline="0" dirty="0" err="1" smtClean="0">
                <a:latin typeface="Sylfaen" panose="010A0502050306030303" pitchFamily="18" charset="0"/>
              </a:rPr>
              <a:t>պահանջում</a:t>
            </a:r>
            <a:r>
              <a:rPr lang="en-US" baseline="0" dirty="0" smtClean="0">
                <a:latin typeface="Sylfaen" panose="010A0502050306030303" pitchFamily="18" charset="0"/>
              </a:rPr>
              <a:t> է </a:t>
            </a:r>
            <a:r>
              <a:rPr lang="en-US" baseline="0" dirty="0" err="1" smtClean="0">
                <a:latin typeface="Sylfaen" panose="010A0502050306030303" pitchFamily="18" charset="0"/>
              </a:rPr>
              <a:t>հատուկ</a:t>
            </a:r>
            <a:r>
              <a:rPr lang="en-US" baseline="0" dirty="0" smtClean="0">
                <a:latin typeface="Sylfaen" panose="010A0502050306030303" pitchFamily="18" charset="0"/>
              </a:rPr>
              <a:t> </a:t>
            </a:r>
            <a:r>
              <a:rPr lang="en-US" baseline="0" dirty="0" err="1" smtClean="0">
                <a:latin typeface="Sylfaen" panose="010A0502050306030303" pitchFamily="18" charset="0"/>
              </a:rPr>
              <a:t>խարդախ</a:t>
            </a:r>
            <a:r>
              <a:rPr lang="en-US" baseline="0" dirty="0" smtClean="0">
                <a:latin typeface="Sylfaen" panose="010A0502050306030303" pitchFamily="18" charset="0"/>
              </a:rPr>
              <a:t> </a:t>
            </a:r>
            <a:r>
              <a:rPr lang="en-US" baseline="0" dirty="0" err="1" smtClean="0">
                <a:latin typeface="Sylfaen" panose="010A0502050306030303" pitchFamily="18" charset="0"/>
              </a:rPr>
              <a:t>կամ</a:t>
            </a:r>
            <a:r>
              <a:rPr lang="en-US" baseline="0" dirty="0" smtClean="0">
                <a:latin typeface="Sylfaen" panose="010A0502050306030303" pitchFamily="18" charset="0"/>
              </a:rPr>
              <a:t> </a:t>
            </a:r>
            <a:r>
              <a:rPr lang="en-US" baseline="0" dirty="0" err="1" smtClean="0">
                <a:latin typeface="Sylfaen" panose="010A0502050306030303" pitchFamily="18" charset="0"/>
              </a:rPr>
              <a:t>անազնիվ</a:t>
            </a:r>
            <a:r>
              <a:rPr lang="en-US" baseline="0" dirty="0" smtClean="0">
                <a:latin typeface="Sylfaen" panose="010A0502050306030303" pitchFamily="18" charset="0"/>
              </a:rPr>
              <a:t> </a:t>
            </a:r>
            <a:r>
              <a:rPr lang="en-US" baseline="0" dirty="0" err="1" smtClean="0">
                <a:latin typeface="Sylfaen" panose="010A0502050306030303" pitchFamily="18" charset="0"/>
              </a:rPr>
              <a:t>մտադրություն</a:t>
            </a:r>
            <a:r>
              <a:rPr lang="en-US" baseline="0" dirty="0" smtClean="0">
                <a:latin typeface="Sylfaen" panose="010A0502050306030303" pitchFamily="18" charset="0"/>
              </a:rPr>
              <a:t> </a:t>
            </a:r>
            <a:r>
              <a:rPr lang="en-US" baseline="0" dirty="0" err="1" smtClean="0">
                <a:latin typeface="Sylfaen" panose="010A0502050306030303" pitchFamily="18" charset="0"/>
              </a:rPr>
              <a:t>տնտեսական</a:t>
            </a:r>
            <a:r>
              <a:rPr lang="en-US" baseline="0" dirty="0" smtClean="0">
                <a:latin typeface="Sylfaen" panose="010A0502050306030303" pitchFamily="18" charset="0"/>
              </a:rPr>
              <a:t> </a:t>
            </a:r>
            <a:r>
              <a:rPr lang="en-US" baseline="0" dirty="0" err="1" smtClean="0">
                <a:latin typeface="Sylfaen" panose="010A0502050306030303" pitchFamily="18" charset="0"/>
              </a:rPr>
              <a:t>օգուտ</a:t>
            </a:r>
            <a:r>
              <a:rPr lang="en-US" baseline="0" dirty="0" smtClean="0">
                <a:latin typeface="Sylfaen" panose="010A0502050306030303" pitchFamily="18" charset="0"/>
              </a:rPr>
              <a:t> </a:t>
            </a:r>
            <a:r>
              <a:rPr lang="en-US" baseline="0" dirty="0" err="1" smtClean="0">
                <a:latin typeface="Sylfaen" panose="010A0502050306030303" pitchFamily="18" charset="0"/>
              </a:rPr>
              <a:t>ստանալու</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149390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latin typeface="Sylfaen" panose="010A0502050306030303" pitchFamily="18" charset="0"/>
              </a:rPr>
              <a:t>Բուդապեշտի</a:t>
            </a:r>
            <a:r>
              <a:rPr lang="en-GB" dirty="0" smtClean="0">
                <a:latin typeface="Sylfaen" panose="010A0502050306030303" pitchFamily="18" charset="0"/>
              </a:rPr>
              <a:t> </a:t>
            </a:r>
            <a:r>
              <a:rPr lang="en-GB" dirty="0" err="1" smtClean="0">
                <a:latin typeface="Sylfaen" panose="010A0502050306030303" pitchFamily="18" charset="0"/>
              </a:rPr>
              <a:t>կոնվենցիան</a:t>
            </a:r>
            <a:r>
              <a:rPr lang="en-GB" dirty="0" smtClean="0">
                <a:latin typeface="Sylfaen" panose="010A0502050306030303" pitchFamily="18" charset="0"/>
              </a:rPr>
              <a:t>՝ </a:t>
            </a:r>
            <a:r>
              <a:rPr lang="en-GB" dirty="0" err="1" smtClean="0">
                <a:latin typeface="Sylfaen" panose="010A0502050306030303" pitchFamily="18" charset="0"/>
              </a:rPr>
              <a:t>հեռատես</a:t>
            </a:r>
            <a:r>
              <a:rPr lang="en-GB" baseline="0" dirty="0" smtClean="0">
                <a:latin typeface="Sylfaen" panose="010A0502050306030303" pitchFamily="18" charset="0"/>
              </a:rPr>
              <a:t> </a:t>
            </a:r>
            <a:r>
              <a:rPr lang="en-GB" baseline="0" dirty="0" err="1" smtClean="0">
                <a:latin typeface="Sylfaen" panose="010A0502050306030303" pitchFamily="18" charset="0"/>
              </a:rPr>
              <a:t>փաստաթուղթը</a:t>
            </a:r>
            <a:r>
              <a:rPr lang="en-GB" baseline="0" dirty="0" smtClean="0">
                <a:latin typeface="Sylfaen" panose="010A0502050306030303" pitchFamily="18" charset="0"/>
              </a:rPr>
              <a:t>, </a:t>
            </a:r>
            <a:r>
              <a:rPr lang="en-GB" baseline="0" dirty="0" err="1" smtClean="0">
                <a:latin typeface="Sylfaen" panose="010A0502050306030303" pitchFamily="18" charset="0"/>
              </a:rPr>
              <a:t>չի</a:t>
            </a:r>
            <a:r>
              <a:rPr lang="en-GB" baseline="0" dirty="0" smtClean="0">
                <a:latin typeface="Sylfaen" panose="010A0502050306030303" pitchFamily="18" charset="0"/>
              </a:rPr>
              <a:t> </a:t>
            </a:r>
            <a:r>
              <a:rPr lang="en-GB" baseline="0" dirty="0" err="1" smtClean="0">
                <a:latin typeface="Sylfaen" panose="010A0502050306030303" pitchFamily="18" charset="0"/>
              </a:rPr>
              <a:t>սահմանափակվում</a:t>
            </a:r>
            <a:r>
              <a:rPr lang="en-GB" baseline="0" dirty="0" smtClean="0">
                <a:latin typeface="Sylfaen" panose="010A0502050306030303" pitchFamily="18" charset="0"/>
              </a:rPr>
              <a:t> </a:t>
            </a:r>
            <a:r>
              <a:rPr lang="en-GB" baseline="0" dirty="0" err="1" smtClean="0">
                <a:latin typeface="Sylfaen" panose="010A0502050306030303" pitchFamily="18" charset="0"/>
              </a:rPr>
              <a:t>միայն</a:t>
            </a:r>
            <a:r>
              <a:rPr lang="en-GB" baseline="0" dirty="0" smtClean="0">
                <a:latin typeface="Sylfaen" panose="010A0502050306030303" pitchFamily="18" charset="0"/>
              </a:rPr>
              <a:t> </a:t>
            </a:r>
            <a:r>
              <a:rPr lang="en-GB" baseline="0" dirty="0" err="1" smtClean="0">
                <a:latin typeface="Sylfaen" panose="010A0502050306030303" pitchFamily="18" charset="0"/>
              </a:rPr>
              <a:t>օնլայն</a:t>
            </a:r>
            <a:r>
              <a:rPr lang="en-GB" baseline="0" dirty="0" smtClean="0">
                <a:latin typeface="Sylfaen" panose="010A0502050306030303" pitchFamily="18" charset="0"/>
              </a:rPr>
              <a:t> </a:t>
            </a:r>
            <a:r>
              <a:rPr lang="en-GB" baseline="0" dirty="0" err="1" smtClean="0">
                <a:latin typeface="Sylfaen" panose="010A0502050306030303" pitchFamily="18" charset="0"/>
              </a:rPr>
              <a:t>մանկական</a:t>
            </a:r>
            <a:r>
              <a:rPr lang="en-GB" baseline="0" dirty="0" smtClean="0">
                <a:latin typeface="Sylfaen" panose="010A0502050306030303" pitchFamily="18" charset="0"/>
              </a:rPr>
              <a:t> </a:t>
            </a:r>
            <a:r>
              <a:rPr lang="en-GB" baseline="0" dirty="0" err="1" smtClean="0">
                <a:latin typeface="Sylfaen" panose="010A0502050306030303" pitchFamily="18" charset="0"/>
              </a:rPr>
              <a:t>շահագործման</a:t>
            </a:r>
            <a:r>
              <a:rPr lang="en-GB" baseline="0" dirty="0" smtClean="0">
                <a:latin typeface="Sylfaen" panose="010A0502050306030303" pitchFamily="18" charset="0"/>
              </a:rPr>
              <a:t> </a:t>
            </a:r>
            <a:r>
              <a:rPr lang="en-GB" baseline="0" dirty="0" err="1" smtClean="0">
                <a:latin typeface="Sylfaen" panose="010A0502050306030303" pitchFamily="18" charset="0"/>
              </a:rPr>
              <a:t>նկարների</a:t>
            </a:r>
            <a:r>
              <a:rPr lang="en-GB" baseline="0" dirty="0" smtClean="0">
                <a:latin typeface="Sylfaen" panose="010A0502050306030303" pitchFamily="18" charset="0"/>
              </a:rPr>
              <a:t> </a:t>
            </a:r>
            <a:r>
              <a:rPr lang="en-GB" baseline="0" dirty="0" err="1" smtClean="0">
                <a:latin typeface="Sylfaen" panose="010A0502050306030303" pitchFamily="18" charset="0"/>
              </a:rPr>
              <a:t>տարածումը</a:t>
            </a:r>
            <a:r>
              <a:rPr lang="en-GB" baseline="0" dirty="0" smtClean="0">
                <a:latin typeface="Sylfaen" panose="010A0502050306030303" pitchFamily="18" charset="0"/>
              </a:rPr>
              <a:t> </a:t>
            </a:r>
            <a:r>
              <a:rPr lang="en-GB" baseline="0" dirty="0" err="1" smtClean="0">
                <a:latin typeface="Sylfaen" panose="010A0502050306030303" pitchFamily="18" charset="0"/>
              </a:rPr>
              <a:t>քրեականացնելով</a:t>
            </a:r>
            <a:r>
              <a:rPr lang="en-GB" baseline="0" dirty="0" smtClean="0">
                <a:latin typeface="Sylfaen" panose="010A0502050306030303" pitchFamily="18" charset="0"/>
              </a:rPr>
              <a:t>՝ </a:t>
            </a:r>
            <a:r>
              <a:rPr lang="en-GB" baseline="0" dirty="0" err="1" smtClean="0">
                <a:latin typeface="Sylfaen" panose="010A0502050306030303" pitchFamily="18" charset="0"/>
              </a:rPr>
              <a:t>ըստ</a:t>
            </a:r>
            <a:r>
              <a:rPr lang="en-GB" baseline="0" dirty="0" smtClean="0">
                <a:latin typeface="Sylfaen" panose="010A0502050306030303" pitchFamily="18" charset="0"/>
              </a:rPr>
              <a:t> </a:t>
            </a:r>
            <a:r>
              <a:rPr lang="en-GB" baseline="0" dirty="0" err="1" smtClean="0">
                <a:latin typeface="Sylfaen" panose="010A0502050306030303" pitchFamily="18" charset="0"/>
              </a:rPr>
              <a:t>Հոդված</a:t>
            </a:r>
            <a:r>
              <a:rPr lang="en-GB" baseline="0" dirty="0" smtClean="0">
                <a:latin typeface="Sylfaen" panose="010A0502050306030303" pitchFamily="18" charset="0"/>
              </a:rPr>
              <a:t> 9-ի: </a:t>
            </a:r>
            <a:r>
              <a:rPr lang="en-GB" baseline="0" dirty="0" err="1" smtClean="0">
                <a:latin typeface="Sylfaen" panose="010A0502050306030303" pitchFamily="18" charset="0"/>
              </a:rPr>
              <a:t>Սա</a:t>
            </a:r>
            <a:r>
              <a:rPr lang="en-GB" baseline="0" dirty="0" smtClean="0">
                <a:latin typeface="Sylfaen" panose="010A0502050306030303" pitchFamily="18" charset="0"/>
              </a:rPr>
              <a:t> </a:t>
            </a:r>
            <a:r>
              <a:rPr lang="en-GB" baseline="0" dirty="0" err="1" smtClean="0">
                <a:latin typeface="Sylfaen" panose="010A0502050306030303" pitchFamily="18" charset="0"/>
              </a:rPr>
              <a:t>այն</a:t>
            </a:r>
            <a:r>
              <a:rPr lang="en-GB" baseline="0" dirty="0" smtClean="0">
                <a:latin typeface="Sylfaen" panose="010A0502050306030303" pitchFamily="18" charset="0"/>
              </a:rPr>
              <a:t> </a:t>
            </a:r>
            <a:r>
              <a:rPr lang="en-GB" baseline="0" dirty="0" err="1" smtClean="0">
                <a:latin typeface="Sylfaen" panose="010A0502050306030303" pitchFamily="18" charset="0"/>
              </a:rPr>
              <a:t>պատճառով</a:t>
            </a:r>
            <a:r>
              <a:rPr lang="en-GB" baseline="0" dirty="0" smtClean="0">
                <a:latin typeface="Sylfaen" panose="010A0502050306030303" pitchFamily="18" charset="0"/>
              </a:rPr>
              <a:t>, </a:t>
            </a:r>
            <a:r>
              <a:rPr lang="en-GB" baseline="0" dirty="0" err="1" smtClean="0">
                <a:latin typeface="Sylfaen" panose="010A0502050306030303" pitchFamily="18" charset="0"/>
              </a:rPr>
              <a:t>որ</a:t>
            </a:r>
            <a:r>
              <a:rPr lang="en-GB" baseline="0" dirty="0" smtClean="0">
                <a:latin typeface="Sylfaen" panose="010A0502050306030303" pitchFamily="18" charset="0"/>
              </a:rPr>
              <a:t> </a:t>
            </a:r>
            <a:r>
              <a:rPr lang="en-GB" baseline="0" dirty="0" err="1" smtClean="0">
                <a:latin typeface="Sylfaen" panose="010A0502050306030303" pitchFamily="18" charset="0"/>
              </a:rPr>
              <a:t>Հոդված</a:t>
            </a:r>
            <a:r>
              <a:rPr lang="en-GB" baseline="0" dirty="0" smtClean="0">
                <a:latin typeface="Sylfaen" panose="010A0502050306030303" pitchFamily="18" charset="0"/>
              </a:rPr>
              <a:t> 9-ը </a:t>
            </a:r>
            <a:r>
              <a:rPr lang="en-GB" baseline="0" dirty="0" err="1" smtClean="0">
                <a:latin typeface="Sylfaen" panose="010A0502050306030303" pitchFamily="18" charset="0"/>
              </a:rPr>
              <a:t>քրեականացնում</a:t>
            </a:r>
            <a:r>
              <a:rPr lang="en-GB" baseline="0" dirty="0" smtClean="0">
                <a:latin typeface="Sylfaen" panose="010A0502050306030303" pitchFamily="18" charset="0"/>
              </a:rPr>
              <a:t> է </a:t>
            </a:r>
            <a:r>
              <a:rPr lang="en-GB" baseline="0" dirty="0" err="1" smtClean="0">
                <a:latin typeface="Sylfaen" panose="010A0502050306030303" pitchFamily="18" charset="0"/>
              </a:rPr>
              <a:t>մանկական</a:t>
            </a:r>
            <a:r>
              <a:rPr lang="en-GB" baseline="0" dirty="0" smtClean="0">
                <a:latin typeface="Sylfaen" panose="010A0502050306030303" pitchFamily="18" charset="0"/>
              </a:rPr>
              <a:t> </a:t>
            </a:r>
            <a:r>
              <a:rPr lang="en-GB" baseline="0" dirty="0" err="1" smtClean="0">
                <a:latin typeface="Sylfaen" panose="010A0502050306030303" pitchFamily="18" charset="0"/>
              </a:rPr>
              <a:t>պոռնոգրաֆիան</a:t>
            </a:r>
            <a:r>
              <a:rPr lang="en-GB" baseline="0" dirty="0" smtClean="0">
                <a:latin typeface="Sylfaen" panose="010A0502050306030303" pitchFamily="18" charset="0"/>
              </a:rPr>
              <a:t>, </a:t>
            </a:r>
            <a:r>
              <a:rPr lang="en-GB" baseline="0" dirty="0" err="1" smtClean="0">
                <a:latin typeface="Sylfaen" panose="010A0502050306030303" pitchFamily="18" charset="0"/>
              </a:rPr>
              <a:t>որը</a:t>
            </a:r>
            <a:r>
              <a:rPr lang="en-GB" baseline="0" dirty="0" smtClean="0">
                <a:latin typeface="Sylfaen" panose="010A0502050306030303" pitchFamily="18" charset="0"/>
              </a:rPr>
              <a:t> </a:t>
            </a:r>
            <a:r>
              <a:rPr lang="en-GB" baseline="0" dirty="0" err="1" smtClean="0">
                <a:latin typeface="Sylfaen" panose="010A0502050306030303" pitchFamily="18" charset="0"/>
              </a:rPr>
              <a:t>բաղկացած</a:t>
            </a:r>
            <a:r>
              <a:rPr lang="en-GB" baseline="0" dirty="0" smtClean="0">
                <a:latin typeface="Sylfaen" panose="010A0502050306030303" pitchFamily="18" charset="0"/>
              </a:rPr>
              <a:t> է </a:t>
            </a:r>
            <a:r>
              <a:rPr lang="en-GB" baseline="0" dirty="0" err="1" smtClean="0">
                <a:latin typeface="Sylfaen" panose="010A0502050306030303" pitchFamily="18" charset="0"/>
              </a:rPr>
              <a:t>իրական</a:t>
            </a:r>
            <a:r>
              <a:rPr lang="en-GB" baseline="0" dirty="0" smtClean="0">
                <a:latin typeface="Sylfaen" panose="010A0502050306030303" pitchFamily="18" charset="0"/>
              </a:rPr>
              <a:t> </a:t>
            </a:r>
            <a:r>
              <a:rPr lang="en-GB" baseline="0" dirty="0" err="1" smtClean="0">
                <a:latin typeface="Sylfaen" panose="010A0502050306030303" pitchFamily="18" charset="0"/>
              </a:rPr>
              <a:t>նկարների</a:t>
            </a:r>
            <a:r>
              <a:rPr lang="en-GB" baseline="0" dirty="0" smtClean="0">
                <a:latin typeface="Sylfaen" panose="010A0502050306030303" pitchFamily="18" charset="0"/>
              </a:rPr>
              <a:t> </a:t>
            </a:r>
            <a:r>
              <a:rPr lang="en-GB" baseline="0" dirty="0" err="1" smtClean="0">
                <a:latin typeface="Sylfaen" panose="010A0502050306030303" pitchFamily="18" charset="0"/>
              </a:rPr>
              <a:t>վիզուալ</a:t>
            </a:r>
            <a:r>
              <a:rPr lang="en-GB" baseline="0" dirty="0" smtClean="0">
                <a:latin typeface="Sylfaen" panose="010A0502050306030303" pitchFamily="18" charset="0"/>
              </a:rPr>
              <a:t> </a:t>
            </a:r>
            <a:r>
              <a:rPr lang="en-GB" baseline="0" dirty="0" err="1" smtClean="0">
                <a:latin typeface="Sylfaen" panose="010A0502050306030303" pitchFamily="18" charset="0"/>
              </a:rPr>
              <a:t>պատկերմամբ</a:t>
            </a:r>
            <a:r>
              <a:rPr lang="en-GB" baseline="0" dirty="0" smtClean="0">
                <a:latin typeface="Sylfaen" panose="010A0502050306030303" pitchFamily="18" charset="0"/>
              </a:rPr>
              <a:t>, </a:t>
            </a:r>
            <a:r>
              <a:rPr lang="en-GB" baseline="0" dirty="0" err="1" smtClean="0">
                <a:latin typeface="Sylfaen" panose="010A0502050306030303" pitchFamily="18" charset="0"/>
              </a:rPr>
              <a:t>ներառյալ</a:t>
            </a:r>
            <a:r>
              <a:rPr lang="en-GB" baseline="0" dirty="0" smtClean="0">
                <a:latin typeface="Sylfaen" panose="010A0502050306030303" pitchFamily="18" charset="0"/>
              </a:rPr>
              <a:t>՝ </a:t>
            </a:r>
            <a:r>
              <a:rPr lang="en-GB" baseline="0" dirty="0" err="1" smtClean="0">
                <a:latin typeface="Sylfaen" panose="010A0502050306030303" pitchFamily="18" charset="0"/>
              </a:rPr>
              <a:t>անիմացիաները</a:t>
            </a:r>
            <a:r>
              <a:rPr lang="en-GB" baseline="0" dirty="0" smtClean="0">
                <a:latin typeface="Sylfaen" panose="010A0502050306030303" pitchFamily="18" charset="0"/>
              </a:rPr>
              <a:t>, </a:t>
            </a:r>
            <a:r>
              <a:rPr lang="en-GB" baseline="0" dirty="0" err="1" smtClean="0">
                <a:latin typeface="Sylfaen" panose="010A0502050306030303" pitchFamily="18" charset="0"/>
              </a:rPr>
              <a:t>որոնք</a:t>
            </a:r>
            <a:r>
              <a:rPr lang="en-GB" baseline="0" dirty="0" smtClean="0">
                <a:latin typeface="Sylfaen" panose="010A0502050306030303" pitchFamily="18" charset="0"/>
              </a:rPr>
              <a:t> </a:t>
            </a:r>
            <a:r>
              <a:rPr lang="en-GB" baseline="0" dirty="0" err="1" smtClean="0">
                <a:latin typeface="Sylfaen" panose="010A0502050306030303" pitchFamily="18" charset="0"/>
              </a:rPr>
              <a:t>չեն</a:t>
            </a:r>
            <a:r>
              <a:rPr lang="en-GB" baseline="0" dirty="0" smtClean="0">
                <a:latin typeface="Sylfaen" panose="010A0502050306030303" pitchFamily="18" charset="0"/>
              </a:rPr>
              <a:t> </a:t>
            </a:r>
            <a:r>
              <a:rPr lang="en-GB" baseline="0" dirty="0" err="1" smtClean="0">
                <a:latin typeface="Sylfaen" panose="010A0502050306030303" pitchFamily="18" charset="0"/>
              </a:rPr>
              <a:t>ներառում</a:t>
            </a:r>
            <a:r>
              <a:rPr lang="en-GB" baseline="0" dirty="0" smtClean="0">
                <a:latin typeface="Sylfaen" panose="010A0502050306030303" pitchFamily="18" charset="0"/>
              </a:rPr>
              <a:t> </a:t>
            </a:r>
            <a:r>
              <a:rPr lang="en-GB" baseline="0" dirty="0" err="1" smtClean="0">
                <a:latin typeface="Sylfaen" panose="010A0502050306030303" pitchFamily="18" charset="0"/>
              </a:rPr>
              <a:t>երեխայի</a:t>
            </a:r>
            <a:r>
              <a:rPr lang="en-GB" baseline="0" dirty="0" smtClean="0">
                <a:latin typeface="Sylfaen" panose="010A0502050306030303" pitchFamily="18" charset="0"/>
              </a:rPr>
              <a:t> </a:t>
            </a:r>
            <a:r>
              <a:rPr lang="en-GB" baseline="0" dirty="0" err="1" smtClean="0">
                <a:latin typeface="Sylfaen" panose="010A0502050306030303" pitchFamily="18" charset="0"/>
              </a:rPr>
              <a:t>շահագործում</a:t>
            </a:r>
            <a:r>
              <a:rPr lang="en-GB" baseline="0" dirty="0" smtClean="0">
                <a:latin typeface="Sylfaen" panose="010A0502050306030303" pitchFamily="18" charset="0"/>
              </a:rPr>
              <a:t>:</a:t>
            </a:r>
            <a:r>
              <a:rPr lang="en-GB" dirty="0" smtClean="0">
                <a:latin typeface="Sylfaen" panose="010A0502050306030303" pitchFamily="18" charset="0"/>
              </a:rPr>
              <a:t> </a:t>
            </a:r>
            <a:endParaRPr lang="en-GB" dirty="0">
              <a:latin typeface="Sylfaen" panose="010A0502050306030303" pitchFamily="18" charset="0"/>
            </a:endParaRPr>
          </a:p>
          <a:p>
            <a:endParaRPr lang="en-GB"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Sylfaen" panose="010A0502050306030303" pitchFamily="18" charset="0"/>
              </a:rPr>
              <a:t>Ս</a:t>
            </a:r>
            <a:r>
              <a:rPr lang="hy-AM" dirty="0" smtClean="0">
                <a:latin typeface="Sylfaen" panose="010A0502050306030303" pitchFamily="18" charset="0"/>
              </a:rPr>
              <a:t>ահիկ</a:t>
            </a:r>
            <a:r>
              <a:rPr lang="en-GB" dirty="0" err="1" smtClean="0">
                <a:latin typeface="Sylfaen" panose="010A0502050306030303" pitchFamily="18" charset="0"/>
              </a:rPr>
              <a:t>ների</a:t>
            </a:r>
            <a:r>
              <a:rPr lang="en-GB" dirty="0" smtClean="0">
                <a:latin typeface="Sylfaen" panose="010A0502050306030303" pitchFamily="18" charset="0"/>
              </a:rPr>
              <a:t> </a:t>
            </a:r>
            <a:r>
              <a:rPr lang="en-GB" dirty="0" err="1" smtClean="0">
                <a:latin typeface="Sylfaen" panose="010A0502050306030303" pitchFamily="18" charset="0"/>
              </a:rPr>
              <a:t>այս</a:t>
            </a:r>
            <a:r>
              <a:rPr lang="en-GB" dirty="0" smtClean="0">
                <a:latin typeface="Sylfaen" panose="010A0502050306030303" pitchFamily="18" charset="0"/>
              </a:rPr>
              <a:t> </a:t>
            </a:r>
            <a:r>
              <a:rPr lang="en-GB" dirty="0" err="1" smtClean="0">
                <a:latin typeface="Sylfaen" panose="010A0502050306030303" pitchFamily="18" charset="0"/>
              </a:rPr>
              <a:t>խումբը</a:t>
            </a:r>
            <a:r>
              <a:rPr lang="en-GB" dirty="0" smtClean="0">
                <a:latin typeface="Sylfaen" panose="010A0502050306030303" pitchFamily="18" charset="0"/>
              </a:rPr>
              <a:t> </a:t>
            </a:r>
            <a:r>
              <a:rPr lang="en-GB" dirty="0" err="1" smtClean="0">
                <a:latin typeface="Sylfaen" panose="010A0502050306030303" pitchFamily="18" charset="0"/>
              </a:rPr>
              <a:t>կբացահայտի</a:t>
            </a:r>
            <a:r>
              <a:rPr lang="en-GB" dirty="0" smtClean="0">
                <a:latin typeface="Sylfaen" panose="010A0502050306030303" pitchFamily="18" charset="0"/>
              </a:rPr>
              <a:t> </a:t>
            </a:r>
            <a:r>
              <a:rPr lang="en-GB" dirty="0" err="1" smtClean="0">
                <a:latin typeface="Sylfaen" panose="010A0502050306030303" pitchFamily="18" charset="0"/>
              </a:rPr>
              <a:t>մանկական</a:t>
            </a:r>
            <a:r>
              <a:rPr lang="en-GB" dirty="0" smtClean="0">
                <a:latin typeface="Sylfaen" panose="010A0502050306030303" pitchFamily="18" charset="0"/>
              </a:rPr>
              <a:t> </a:t>
            </a:r>
            <a:r>
              <a:rPr lang="en-GB" dirty="0" err="1" smtClean="0">
                <a:latin typeface="Sylfaen" panose="010A0502050306030303" pitchFamily="18" charset="0"/>
              </a:rPr>
              <a:t>պոռնոգրաֆիային</a:t>
            </a:r>
            <a:r>
              <a:rPr lang="en-GB" dirty="0" smtClean="0">
                <a:latin typeface="Sylfaen" panose="010A0502050306030303" pitchFamily="18" charset="0"/>
              </a:rPr>
              <a:t> </a:t>
            </a:r>
            <a:r>
              <a:rPr lang="en-GB" dirty="0" err="1" smtClean="0">
                <a:latin typeface="Sylfaen" panose="010A0502050306030303" pitchFamily="18" charset="0"/>
              </a:rPr>
              <a:t>վերաբերող</a:t>
            </a:r>
            <a:r>
              <a:rPr lang="en-GB" dirty="0" smtClean="0">
                <a:latin typeface="Sylfaen" panose="010A0502050306030303" pitchFamily="18" charset="0"/>
              </a:rPr>
              <a:t> </a:t>
            </a:r>
            <a:r>
              <a:rPr lang="en-GB" dirty="0" err="1" smtClean="0">
                <a:latin typeface="Sylfaen" panose="010A0502050306030303" pitchFamily="18" charset="0"/>
              </a:rPr>
              <a:t>հանցագործությունները</a:t>
            </a:r>
            <a:r>
              <a:rPr lang="en-GB" dirty="0" smtClean="0">
                <a:latin typeface="Sylfaen" panose="010A0502050306030303" pitchFamily="18" charset="0"/>
              </a:rPr>
              <a:t>՝ </a:t>
            </a:r>
            <a:r>
              <a:rPr lang="en-GB" dirty="0" err="1" smtClean="0">
                <a:latin typeface="Sylfaen" panose="010A0502050306030303" pitchFamily="18" charset="0"/>
              </a:rPr>
              <a:t>ըստ</a:t>
            </a:r>
            <a:r>
              <a:rPr lang="en-GB" dirty="0" smtClean="0">
                <a:latin typeface="Sylfaen" panose="010A0502050306030303" pitchFamily="18" charset="0"/>
              </a:rPr>
              <a:t> </a:t>
            </a:r>
            <a:r>
              <a:rPr lang="en-GB" dirty="0" err="1" smtClean="0">
                <a:latin typeface="Sylfaen" panose="010A0502050306030303" pitchFamily="18" charset="0"/>
              </a:rPr>
              <a:t>Բուդապեշտի</a:t>
            </a:r>
            <a:r>
              <a:rPr lang="en-GB" dirty="0" smtClean="0">
                <a:latin typeface="Sylfaen" panose="010A0502050306030303" pitchFamily="18" charset="0"/>
              </a:rPr>
              <a:t> </a:t>
            </a:r>
            <a:r>
              <a:rPr lang="en-GB" dirty="0" err="1" smtClean="0">
                <a:latin typeface="Sylfaen" panose="010A0502050306030303" pitchFamily="18" charset="0"/>
              </a:rPr>
              <a:t>կոնվենցիայի</a:t>
            </a:r>
            <a:r>
              <a:rPr lang="en-GB" dirty="0" smtClean="0">
                <a:latin typeface="Sylfaen" panose="010A0502050306030303" pitchFamily="18" charset="0"/>
              </a:rPr>
              <a:t> </a:t>
            </a:r>
            <a:r>
              <a:rPr lang="en-GB" dirty="0" err="1" smtClean="0">
                <a:latin typeface="Sylfaen" panose="010A0502050306030303" pitchFamily="18" charset="0"/>
              </a:rPr>
              <a:t>Հոդված</a:t>
            </a:r>
            <a:r>
              <a:rPr lang="en-GB" dirty="0" smtClean="0">
                <a:latin typeface="Sylfaen" panose="010A0502050306030303" pitchFamily="18" charset="0"/>
              </a:rPr>
              <a:t> 9-ի:</a:t>
            </a:r>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23</a:t>
            </a:fld>
            <a:endParaRPr lang="en-GB"/>
          </a:p>
        </p:txBody>
      </p:sp>
    </p:spTree>
    <p:extLst>
      <p:ext uri="{BB962C8B-B14F-4D97-AF65-F5344CB8AC3E}">
        <p14:creationId xmlns:p14="http://schemas.microsoft.com/office/powerpoint/2010/main" val="4125554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r>
              <a:rPr lang="en-GB" altLang="en-US" dirty="0" err="1" smtClean="0">
                <a:latin typeface="Sylfaen" panose="010A0502050306030303" pitchFamily="18" charset="0"/>
                <a:ea typeface="ＭＳ Ｐゴシック" panose="020B0600070205080204" pitchFamily="34" charset="-128"/>
              </a:rPr>
              <a:t>Բուդապեշտի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կոնվենցիայի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Հոդված</a:t>
            </a:r>
            <a:r>
              <a:rPr lang="en-GB" altLang="en-US" dirty="0" smtClean="0">
                <a:latin typeface="Sylfaen" panose="010A0502050306030303" pitchFamily="18" charset="0"/>
                <a:ea typeface="ＭＳ Ｐゴシック" panose="020B0600070205080204" pitchFamily="34" charset="-128"/>
              </a:rPr>
              <a:t> 9-ը </a:t>
            </a:r>
            <a:r>
              <a:rPr lang="en-GB" altLang="en-US" dirty="0" err="1" smtClean="0">
                <a:latin typeface="Sylfaen" panose="010A0502050306030303" pitchFamily="18" charset="0"/>
                <a:ea typeface="ＭＳ Ｐゴシック" panose="020B0600070205080204" pitchFamily="34" charset="-128"/>
              </a:rPr>
              <a:t>բացահայտում</a:t>
            </a:r>
            <a:r>
              <a:rPr lang="en-GB" altLang="en-US" dirty="0" smtClean="0">
                <a:latin typeface="Sylfaen" panose="010A0502050306030303" pitchFamily="18" charset="0"/>
                <a:ea typeface="ＭＳ Ｐゴシック" panose="020B0600070205080204" pitchFamily="34" charset="-128"/>
              </a:rPr>
              <a:t> է </a:t>
            </a:r>
            <a:r>
              <a:rPr lang="en-GB" altLang="en-US" dirty="0" err="1" smtClean="0">
                <a:latin typeface="Sylfaen" panose="010A0502050306030303" pitchFamily="18" charset="0"/>
                <a:ea typeface="ＭＳ Ｐゴシック" panose="020B0600070205080204" pitchFamily="34" charset="-128"/>
              </a:rPr>
              <a:t>այս</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փաստաթղթի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ամենամեծ</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նորարարություններից</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մեկը</a:t>
            </a:r>
            <a:r>
              <a:rPr lang="en-GB" altLang="en-US" dirty="0" smtClean="0">
                <a:latin typeface="Sylfaen" panose="010A0502050306030303" pitchFamily="18" charset="0"/>
                <a:ea typeface="ＭＳ Ｐゴシック" panose="020B0600070205080204" pitchFamily="34" charset="-128"/>
              </a:rPr>
              <a:t>՝ մ</a:t>
            </a:r>
            <a:r>
              <a:rPr lang="hy-AM" altLang="en-US" dirty="0" smtClean="0">
                <a:latin typeface="Sylfaen" panose="010A0502050306030303" pitchFamily="18" charset="0"/>
                <a:ea typeface="ＭＳ Ｐゴシック" panose="020B0600070205080204" pitchFamily="34" charset="-128"/>
              </a:rPr>
              <a:t>անկական պոռնոգրաֆիկ գործողությունների քրեականացում, որոնք կատարվել են համակարգչային համակարգի միջոցով</a:t>
            </a:r>
            <a:r>
              <a:rPr lang="en-US" altLang="en-US" dirty="0" smtClean="0">
                <a:latin typeface="Sylfaen" panose="010A0502050306030303" pitchFamily="18" charset="0"/>
                <a:ea typeface="ＭＳ Ｐゴシック" panose="020B0600070205080204" pitchFamily="34" charset="-128"/>
              </a:rPr>
              <a:t>:</a:t>
            </a:r>
            <a:endParaRPr lang="hy-AM" altLang="en-US" dirty="0" smtClean="0">
              <a:latin typeface="Sylfaen" panose="010A0502050306030303" pitchFamily="18" charset="0"/>
              <a:ea typeface="ＭＳ Ｐゴシック" panose="020B0600070205080204" pitchFamily="34" charset="-128"/>
            </a:endParaRPr>
          </a:p>
          <a:p>
            <a:pPr algn="just">
              <a:defRPr/>
            </a:pPr>
            <a:r>
              <a:rPr lang="en-GB" altLang="en-US" dirty="0">
                <a:latin typeface="Sylfaen" panose="010A0502050306030303" pitchFamily="18" charset="0"/>
                <a:ea typeface="ＭＳ Ｐゴシック" panose="020B0600070205080204" pitchFamily="34" charset="-128"/>
              </a:rPr>
              <a:t> </a:t>
            </a:r>
          </a:p>
          <a:p>
            <a:pPr algn="just">
              <a:defRPr/>
            </a:pPr>
            <a:r>
              <a:rPr lang="en-GB" altLang="en-US" dirty="0" err="1" smtClean="0">
                <a:latin typeface="Sylfaen" panose="010A0502050306030303" pitchFamily="18" charset="0"/>
                <a:ea typeface="ＭＳ Ｐゴシック" panose="020B0600070205080204" pitchFamily="34" charset="-128"/>
              </a:rPr>
              <a:t>Մանկական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պոռնոգրաֆիայի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առուվաճառքը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մեծապես</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ընդլայնվեց</a:t>
            </a:r>
            <a:r>
              <a:rPr lang="en-GB" altLang="en-US" baseline="0" dirty="0" smtClean="0">
                <a:latin typeface="Sylfaen" panose="010A0502050306030303" pitchFamily="18" charset="0"/>
                <a:ea typeface="ＭＳ Ｐゴシック" panose="020B0600070205080204" pitchFamily="34" charset="-128"/>
              </a:rPr>
              <a:t> </a:t>
            </a:r>
            <a:r>
              <a:rPr lang="hy-AM" altLang="en-US" baseline="0" dirty="0" smtClean="0">
                <a:latin typeface="Sylfaen" panose="010A0502050306030303" pitchFamily="18" charset="0"/>
                <a:ea typeface="ＭＳ Ｐゴシック" panose="020B0600070205080204" pitchFamily="34" charset="-128"/>
              </a:rPr>
              <a:t>Համացանց</a:t>
            </a:r>
            <a:r>
              <a:rPr lang="en-GB" altLang="en-US" baseline="0" dirty="0" smtClean="0">
                <a:latin typeface="Sylfaen" panose="010A0502050306030303" pitchFamily="18" charset="0"/>
                <a:ea typeface="ＭＳ Ｐゴシック" panose="020B0600070205080204" pitchFamily="34" charset="-128"/>
              </a:rPr>
              <a:t>ի </a:t>
            </a:r>
            <a:r>
              <a:rPr lang="en-GB" altLang="en-US" baseline="0" dirty="0" err="1" smtClean="0">
                <a:latin typeface="Sylfaen" panose="010A0502050306030303" pitchFamily="18" charset="0"/>
                <a:ea typeface="ＭＳ Ｐゴシック" panose="020B0600070205080204" pitchFamily="34" charset="-128"/>
              </a:rPr>
              <a:t>գալուստով</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Հաղորդակցության</a:t>
            </a:r>
            <a:r>
              <a:rPr lang="en-GB" altLang="en-US" baseline="0" dirty="0" smtClean="0">
                <a:latin typeface="Sylfaen" panose="010A0502050306030303" pitchFamily="18" charset="0"/>
                <a:ea typeface="ＭＳ Ｐゴシック" panose="020B0600070205080204" pitchFamily="34" charset="-128"/>
              </a:rPr>
              <a:t> և </a:t>
            </a:r>
            <a:r>
              <a:rPr lang="en-GB" altLang="en-US" baseline="0" dirty="0" err="1" smtClean="0">
                <a:latin typeface="Sylfaen" panose="010A0502050306030303" pitchFamily="18" charset="0"/>
                <a:ea typeface="ＭＳ Ｐゴシック" panose="020B0600070205080204" pitchFamily="34" charset="-128"/>
              </a:rPr>
              <a:t>տեղեկատվական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ցանցերը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առաջարկում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շարք</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առավելություններ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ու</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հնարավորություններ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անձանց</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համար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ովքեր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փնտրում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այսպիսի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բովանդակություն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Բացի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այդ</a:t>
            </a:r>
            <a:r>
              <a:rPr lang="en-GB" altLang="en-US" baseline="0" dirty="0" smtClean="0">
                <a:latin typeface="Sylfaen" panose="010A0502050306030303" pitchFamily="18" charset="0"/>
                <a:ea typeface="ＭＳ Ｐゴシック" panose="020B0600070205080204" pitchFamily="34" charset="-128"/>
              </a:rPr>
              <a:t>, </a:t>
            </a:r>
            <a:r>
              <a:rPr lang="hy-AM" altLang="en-US" baseline="0" dirty="0" smtClean="0">
                <a:latin typeface="Sylfaen" panose="010A0502050306030303" pitchFamily="18" charset="0"/>
                <a:ea typeface="ＭＳ Ｐゴシック" panose="020B0600070205080204" pitchFamily="34" charset="-128"/>
              </a:rPr>
              <a:t>Համացանց</a:t>
            </a:r>
            <a:r>
              <a:rPr lang="en-GB" altLang="en-US" baseline="0" dirty="0" err="1" smtClean="0">
                <a:latin typeface="Sylfaen" panose="010A0502050306030303" pitchFamily="18" charset="0"/>
                <a:ea typeface="ＭＳ Ｐゴシック" panose="020B0600070205080204" pitchFamily="34" charset="-128"/>
              </a:rPr>
              <a:t>ում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օգտատերերը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կարող</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լինել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անանուն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երեխաների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բռնության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օնլայն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նյութերին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հասանելիություն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ստանալիս</a:t>
            </a:r>
            <a:r>
              <a:rPr lang="en-GB" altLang="en-US" baseline="0" dirty="0" smtClean="0">
                <a:latin typeface="Sylfaen" panose="010A0502050306030303" pitchFamily="18" charset="0"/>
                <a:ea typeface="ＭＳ Ｐゴシック" panose="020B0600070205080204" pitchFamily="34" charset="-128"/>
              </a:rPr>
              <a:t>:</a:t>
            </a:r>
          </a:p>
          <a:p>
            <a:pPr algn="just">
              <a:defRPr/>
            </a:pPr>
            <a:endParaRPr lang="en-GB" altLang="en-US" dirty="0">
              <a:latin typeface="Sylfaen" panose="010A0502050306030303" pitchFamily="18" charset="0"/>
              <a:ea typeface="ＭＳ Ｐゴシック" panose="020B0600070205080204" pitchFamily="34" charset="-128"/>
            </a:endParaRPr>
          </a:p>
          <a:p>
            <a:pPr algn="just">
              <a:defRPr/>
            </a:pPr>
            <a:r>
              <a:rPr lang="en-GB" altLang="en-US" dirty="0" err="1" smtClean="0">
                <a:latin typeface="Sylfaen" panose="010A0502050306030303" pitchFamily="18" charset="0"/>
                <a:ea typeface="ＭＳ Ｐゴシック" panose="020B0600070205080204" pitchFamily="34" charset="-128"/>
              </a:rPr>
              <a:t>Մանկական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պոռնոգրաֆիայի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հանցագործության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վերաբերյալ</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ասպեկտներից</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կարևոր</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հետևյալը</a:t>
            </a:r>
            <a:r>
              <a:rPr lang="en-GB" altLang="en-US" baseline="0" dirty="0" smtClean="0">
                <a:latin typeface="Sylfaen" panose="010A0502050306030303" pitchFamily="18" charset="0"/>
                <a:ea typeface="ＭＳ Ｐゴシック" panose="020B0600070205080204" pitchFamily="34" charset="-128"/>
              </a:rPr>
              <a:t>՝</a:t>
            </a:r>
            <a:r>
              <a:rPr lang="hy-AM" altLang="en-US" baseline="0" dirty="0" smtClean="0">
                <a:latin typeface="Sylfaen" panose="010A0502050306030303" pitchFamily="18" charset="0"/>
                <a:ea typeface="ＭＳ Ｐゴシック" panose="020B0600070205080204" pitchFamily="34" charset="-128"/>
              </a:rPr>
              <a:t>&lt;&lt;Պսևդո նկարների&gt;&gt; քրեականացում</a:t>
            </a:r>
            <a:r>
              <a:rPr lang="en-US" altLang="en-US" baseline="0" dirty="0" smtClean="0">
                <a:latin typeface="Sylfaen" panose="010A0502050306030303" pitchFamily="18" charset="0"/>
                <a:ea typeface="ＭＳ Ｐゴシック" panose="020B0600070205080204" pitchFamily="34" charset="-128"/>
              </a:rPr>
              <a:t>ը: </a:t>
            </a:r>
            <a:r>
              <a:rPr lang="en-US" altLang="en-US" baseline="0" dirty="0" err="1" smtClean="0">
                <a:latin typeface="Sylfaen" panose="010A0502050306030303" pitchFamily="18" charset="0"/>
                <a:ea typeface="ＭＳ Ｐゴシック" panose="020B0600070205080204" pitchFamily="34" charset="-128"/>
              </a:rPr>
              <a:t>Կոնվենցիայի</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հոդվածները</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ոչ</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միայն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ծածկում</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են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այն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դեպքերը</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երբ</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նկարներով</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ցույց</a:t>
            </a:r>
            <a:r>
              <a:rPr lang="en-US" altLang="en-US" baseline="0" dirty="0" smtClean="0">
                <a:latin typeface="Sylfaen" panose="010A0502050306030303" pitchFamily="18" charset="0"/>
                <a:ea typeface="ＭＳ Ｐゴシック" panose="020B0600070205080204" pitchFamily="34" charset="-128"/>
              </a:rPr>
              <a:t> է </a:t>
            </a:r>
            <a:r>
              <a:rPr lang="en-US" altLang="en-US" baseline="0" dirty="0" err="1" smtClean="0">
                <a:latin typeface="Sylfaen" panose="010A0502050306030303" pitchFamily="18" charset="0"/>
                <a:ea typeface="ＭＳ Ｐゴシック" panose="020B0600070205080204" pitchFamily="34" charset="-128"/>
              </a:rPr>
              <a:t>տրվում</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երեխա</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նկարահանված</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սեռական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գործողության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ընթացքում</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այլև</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երեխաների</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կեղծ</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ներկայացումը</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օրինակ</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ամբողջապես</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համակարչգչի</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կողմից</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ստեղծված</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երեխաների</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նկարներ</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տեղադրելով</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երեխայի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գլուխն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չափահաս</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անձի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մարմնի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վրա</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որը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կատարում</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սեռական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գործողություն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կամ</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չափահասների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նկարներ</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համոզիչ</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կերպով</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ձևացնելով</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հագուստի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կամ</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շարժուձևի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միջոցով</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թե</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երեխա</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են</a:t>
            </a:r>
            <a:r>
              <a:rPr lang="en-GB" altLang="en-US" baseline="0" dirty="0" smtClean="0">
                <a:latin typeface="Sylfaen" panose="010A0502050306030303" pitchFamily="18" charset="0"/>
                <a:ea typeface="ＭＳ Ｐゴシック" panose="020B0600070205080204" pitchFamily="34" charset="-128"/>
              </a:rPr>
              <a:t>:</a:t>
            </a:r>
            <a:r>
              <a:rPr lang="en-GB" altLang="en-US" dirty="0" smtClean="0">
                <a:latin typeface="Sylfaen" panose="010A0502050306030303" pitchFamily="18" charset="0"/>
                <a:ea typeface="ＭＳ Ｐゴシック" panose="020B0600070205080204" pitchFamily="34" charset="-128"/>
              </a:rPr>
              <a:t> </a:t>
            </a:r>
          </a:p>
          <a:p>
            <a:pPr algn="just">
              <a:defRPr/>
            </a:pPr>
            <a:endParaRPr lang="en-GB" altLang="en-US" dirty="0">
              <a:latin typeface="Sylfaen" panose="010A0502050306030303" pitchFamily="18" charset="0"/>
              <a:ea typeface="ＭＳ Ｐゴシック" panose="020B0600070205080204" pitchFamily="34" charset="-128"/>
            </a:endParaRPr>
          </a:p>
          <a:p>
            <a:pPr algn="just">
              <a:defRPr/>
            </a:pPr>
            <a:r>
              <a:rPr lang="en-GB" altLang="en-US" dirty="0" err="1" smtClean="0">
                <a:latin typeface="Sylfaen" panose="010A0502050306030303" pitchFamily="18" charset="0"/>
                <a:ea typeface="ＭＳ Ｐゴシック" panose="020B0600070205080204" pitchFamily="34" charset="-128"/>
              </a:rPr>
              <a:t>Երկրորդ</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կարևոր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ասպեկտը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պետք</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քննարկվի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քանի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Կոնվենցիայի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տեքստում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լայնորեն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կիրառված</a:t>
            </a:r>
            <a:r>
              <a:rPr lang="en-GB" altLang="en-US" baseline="0" dirty="0" smtClean="0">
                <a:latin typeface="Sylfaen" panose="010A0502050306030303" pitchFamily="18" charset="0"/>
                <a:ea typeface="ＭＳ Ｐゴシック" panose="020B0600070205080204" pitchFamily="34" charset="-128"/>
              </a:rPr>
              <a:t> է՝ </a:t>
            </a:r>
            <a:r>
              <a:rPr lang="en-US" altLang="en-US" baseline="0" dirty="0" smtClean="0">
                <a:latin typeface="Sylfaen" panose="010A0502050306030303" pitchFamily="18" charset="0"/>
                <a:ea typeface="ＭＳ Ｐゴシック" panose="020B0600070205080204" pitchFamily="34" charset="-128"/>
              </a:rPr>
              <a:t>մ</a:t>
            </a:r>
            <a:r>
              <a:rPr lang="hy-AM" altLang="en-US" baseline="0" dirty="0" smtClean="0">
                <a:latin typeface="Sylfaen" panose="010A0502050306030303" pitchFamily="18" charset="0"/>
                <a:ea typeface="ＭＳ Ｐゴシック" panose="020B0600070205080204" pitchFamily="34" charset="-128"/>
              </a:rPr>
              <a:t>անկական պոռնոգրաֆիկ նյութերի տիրապետման պատիժ</a:t>
            </a:r>
            <a:r>
              <a:rPr lang="en-US" altLang="en-US" baseline="0" dirty="0" smtClean="0">
                <a:latin typeface="Sylfaen" panose="010A0502050306030303" pitchFamily="18" charset="0"/>
                <a:ea typeface="ＭＳ Ｐゴシック" panose="020B0600070205080204" pitchFamily="34" charset="-128"/>
              </a:rPr>
              <a:t>:</a:t>
            </a:r>
            <a:r>
              <a:rPr lang="hy-AM"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Հոդված</a:t>
            </a:r>
            <a:r>
              <a:rPr lang="en-US" altLang="en-US" baseline="0" dirty="0" smtClean="0">
                <a:latin typeface="Sylfaen" panose="010A0502050306030303" pitchFamily="18" charset="0"/>
                <a:ea typeface="ＭＳ Ｐゴシック" panose="020B0600070205080204" pitchFamily="34" charset="-128"/>
              </a:rPr>
              <a:t> 9-ը </a:t>
            </a:r>
            <a:r>
              <a:rPr lang="en-US" altLang="en-US" baseline="0" dirty="0" err="1" smtClean="0">
                <a:latin typeface="Sylfaen" panose="010A0502050306030303" pitchFamily="18" charset="0"/>
                <a:ea typeface="ＭＳ Ｐゴシック" panose="020B0600070205080204" pitchFamily="34" charset="-128"/>
              </a:rPr>
              <a:t>որպես</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խախտում</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սահմանում</a:t>
            </a:r>
            <a:r>
              <a:rPr lang="en-US" altLang="en-US" baseline="0" dirty="0" smtClean="0">
                <a:latin typeface="Sylfaen" panose="010A0502050306030303" pitchFamily="18" charset="0"/>
                <a:ea typeface="ＭＳ Ｐゴシック" panose="020B0600070205080204" pitchFamily="34" charset="-128"/>
              </a:rPr>
              <a:t> է </a:t>
            </a:r>
            <a:r>
              <a:rPr lang="en-US" altLang="en-US" baseline="0" dirty="0" err="1" smtClean="0">
                <a:latin typeface="Sylfaen" panose="010A0502050306030303" pitchFamily="18" charset="0"/>
                <a:ea typeface="ＭＳ Ｐゴシック" panose="020B0600070205080204" pitchFamily="34" charset="-128"/>
              </a:rPr>
              <a:t>մանկական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պոռնոգրաֆիայի</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տիրապետումը</a:t>
            </a:r>
            <a:r>
              <a:rPr lang="en-US" altLang="en-US" baseline="0" dirty="0" smtClean="0">
                <a:latin typeface="Sylfaen" panose="010A0502050306030303" pitchFamily="18" charset="0"/>
                <a:ea typeface="ＭＳ Ｐゴシック" panose="020B0600070205080204" pitchFamily="34" charset="-128"/>
              </a:rPr>
              <a:t> </a:t>
            </a:r>
            <a:r>
              <a:rPr lang="hy-AM" sz="1200" b="0" i="0" kern="1200" dirty="0" smtClean="0">
                <a:solidFill>
                  <a:schemeClr val="tx1"/>
                </a:solidFill>
                <a:effectLst/>
                <a:latin typeface="Sylfaen" panose="010A0502050306030303" pitchFamily="18" charset="0"/>
                <a:ea typeface="+mn-ea"/>
                <a:cs typeface="+mn-cs"/>
              </a:rPr>
              <a:t>համակարգչային համակարգում կամ համակարգչային տվյալների պահպանման համակարգում</a:t>
            </a:r>
            <a:r>
              <a:rPr lang="en-US" sz="1200" b="0" i="0" kern="1200" dirty="0" smtClean="0">
                <a:solidFill>
                  <a:schemeClr val="tx1"/>
                </a:solidFill>
                <a:effectLst/>
                <a:latin typeface="Sylfaen" panose="010A0502050306030303" pitchFamily="18" charset="0"/>
                <a:ea typeface="+mn-ea"/>
                <a:cs typeface="+mn-cs"/>
              </a:rPr>
              <a:t> և </a:t>
            </a:r>
            <a:r>
              <a:rPr lang="en-US" sz="1200" b="0" i="0" kern="1200" dirty="0" err="1" smtClean="0">
                <a:solidFill>
                  <a:schemeClr val="tx1"/>
                </a:solidFill>
                <a:effectLst/>
                <a:latin typeface="Sylfaen" panose="010A0502050306030303" pitchFamily="18" charset="0"/>
                <a:ea typeface="+mn-ea"/>
                <a:cs typeface="+mn-cs"/>
              </a:rPr>
              <a:t>նաև</a:t>
            </a:r>
            <a:r>
              <a:rPr lang="en-US" sz="1200" b="0" i="0" kern="1200" dirty="0" smtClean="0">
                <a:solidFill>
                  <a:schemeClr val="tx1"/>
                </a:solidFill>
                <a:effectLst/>
                <a:latin typeface="Sylfaen" panose="010A0502050306030303" pitchFamily="18" charset="0"/>
                <a:ea typeface="+mn-ea"/>
                <a:cs typeface="+mn-cs"/>
              </a:rPr>
              <a:t> </a:t>
            </a:r>
            <a:r>
              <a:rPr lang="en-US" sz="1200" b="0" i="0" kern="1200" dirty="0" err="1" smtClean="0">
                <a:solidFill>
                  <a:schemeClr val="tx1"/>
                </a:solidFill>
                <a:effectLst/>
                <a:latin typeface="Sylfaen" panose="010A0502050306030303" pitchFamily="18" charset="0"/>
                <a:ea typeface="+mn-ea"/>
                <a:cs typeface="+mn-cs"/>
              </a:rPr>
              <a:t>այդպիսի</a:t>
            </a:r>
            <a:r>
              <a:rPr lang="en-US" sz="1200" b="0" i="0" kern="1200" dirty="0" smtClean="0">
                <a:solidFill>
                  <a:schemeClr val="tx1"/>
                </a:solidFill>
                <a:effectLst/>
                <a:latin typeface="Sylfaen" panose="010A0502050306030303" pitchFamily="18" charset="0"/>
                <a:ea typeface="+mn-ea"/>
                <a:cs typeface="+mn-cs"/>
              </a:rPr>
              <a:t> </a:t>
            </a:r>
            <a:r>
              <a:rPr lang="en-US" sz="1200" b="0" i="0" kern="1200" dirty="0" err="1" smtClean="0">
                <a:solidFill>
                  <a:schemeClr val="tx1"/>
                </a:solidFill>
                <a:effectLst/>
                <a:latin typeface="Sylfaen" panose="010A0502050306030303" pitchFamily="18" charset="0"/>
                <a:ea typeface="+mn-ea"/>
                <a:cs typeface="+mn-cs"/>
              </a:rPr>
              <a:t>նյութերի</a:t>
            </a:r>
            <a:r>
              <a:rPr lang="en-US" sz="1200" b="0" i="0" kern="1200" dirty="0" smtClean="0">
                <a:solidFill>
                  <a:schemeClr val="tx1"/>
                </a:solidFill>
                <a:effectLst/>
                <a:latin typeface="Sylfaen" panose="010A0502050306030303" pitchFamily="18" charset="0"/>
                <a:ea typeface="+mn-ea"/>
                <a:cs typeface="+mn-cs"/>
              </a:rPr>
              <a:t> </a:t>
            </a:r>
            <a:r>
              <a:rPr lang="en-US" sz="1200" b="0" i="0" kern="1200" dirty="0" err="1" smtClean="0">
                <a:solidFill>
                  <a:schemeClr val="tx1"/>
                </a:solidFill>
                <a:effectLst/>
                <a:latin typeface="Sylfaen" panose="010A0502050306030303" pitchFamily="18" charset="0"/>
                <a:ea typeface="+mn-ea"/>
                <a:cs typeface="+mn-cs"/>
              </a:rPr>
              <a:t>օգտագործումն</a:t>
            </a:r>
            <a:r>
              <a:rPr lang="en-US" sz="1200" b="0" i="0" kern="1200" dirty="0" smtClean="0">
                <a:solidFill>
                  <a:schemeClr val="tx1"/>
                </a:solidFill>
                <a:effectLst/>
                <a:latin typeface="Sylfaen" panose="010A0502050306030303" pitchFamily="18" charset="0"/>
                <a:ea typeface="+mn-ea"/>
                <a:cs typeface="+mn-cs"/>
              </a:rPr>
              <a:t> </a:t>
            </a:r>
            <a:r>
              <a:rPr lang="en-US" sz="1200" b="0" i="0" kern="1200" dirty="0" err="1" smtClean="0">
                <a:solidFill>
                  <a:schemeClr val="tx1"/>
                </a:solidFill>
                <a:effectLst/>
                <a:latin typeface="Sylfaen" panose="010A0502050306030303" pitchFamily="18" charset="0"/>
                <a:ea typeface="+mn-ea"/>
                <a:cs typeface="+mn-cs"/>
              </a:rPr>
              <a:t>անձնական</a:t>
            </a:r>
            <a:r>
              <a:rPr lang="en-US" sz="1200" b="0" i="0" kern="1200" dirty="0" smtClean="0">
                <a:solidFill>
                  <a:schemeClr val="tx1"/>
                </a:solidFill>
                <a:effectLst/>
                <a:latin typeface="Sylfaen" panose="010A0502050306030303" pitchFamily="18" charset="0"/>
                <a:ea typeface="+mn-ea"/>
                <a:cs typeface="+mn-cs"/>
              </a:rPr>
              <a:t> </a:t>
            </a:r>
            <a:r>
              <a:rPr lang="en-US" sz="1200" b="0" i="0" kern="1200" dirty="0" err="1" smtClean="0">
                <a:solidFill>
                  <a:schemeClr val="tx1"/>
                </a:solidFill>
                <a:effectLst/>
                <a:latin typeface="Sylfaen" panose="010A0502050306030303" pitchFamily="18" charset="0"/>
                <a:ea typeface="+mn-ea"/>
                <a:cs typeface="+mn-cs"/>
              </a:rPr>
              <a:t>նպատակներով</a:t>
            </a:r>
            <a:r>
              <a:rPr lang="en-US" sz="1200" b="0" i="0" kern="1200" dirty="0" smtClean="0">
                <a:solidFill>
                  <a:schemeClr val="tx1"/>
                </a:solidFill>
                <a:effectLst/>
                <a:latin typeface="Sylfaen" panose="010A0502050306030303" pitchFamily="18" charset="0"/>
                <a:ea typeface="+mn-ea"/>
                <a:cs typeface="+mn-cs"/>
              </a:rPr>
              <a:t>: </a:t>
            </a:r>
            <a:r>
              <a:rPr lang="en-US" sz="1200" b="0" i="0" kern="1200" dirty="0" err="1" smtClean="0">
                <a:solidFill>
                  <a:schemeClr val="tx1"/>
                </a:solidFill>
                <a:effectLst/>
                <a:latin typeface="Sylfaen" panose="010A0502050306030303" pitchFamily="18" charset="0"/>
                <a:ea typeface="+mn-ea"/>
                <a:cs typeface="+mn-cs"/>
              </a:rPr>
              <a:t>Այս</a:t>
            </a:r>
            <a:r>
              <a:rPr lang="en-US" sz="1200" b="0" i="0" kern="1200" dirty="0" smtClean="0">
                <a:solidFill>
                  <a:schemeClr val="tx1"/>
                </a:solidFill>
                <a:effectLst/>
                <a:latin typeface="Sylfaen" panose="010A0502050306030303" pitchFamily="18" charset="0"/>
                <a:ea typeface="+mn-ea"/>
                <a:cs typeface="+mn-cs"/>
              </a:rPr>
              <a:t> </a:t>
            </a:r>
            <a:r>
              <a:rPr lang="en-US" sz="1200" b="0" i="0" kern="1200" dirty="0" err="1" smtClean="0">
                <a:solidFill>
                  <a:schemeClr val="tx1"/>
                </a:solidFill>
                <a:effectLst/>
                <a:latin typeface="Sylfaen" panose="010A0502050306030303" pitchFamily="18" charset="0"/>
                <a:ea typeface="+mn-ea"/>
                <a:cs typeface="+mn-cs"/>
              </a:rPr>
              <a:t>մոտեցումը</a:t>
            </a:r>
            <a:r>
              <a:rPr lang="en-US" sz="1200" b="0" i="0" kern="1200" dirty="0" smtClean="0">
                <a:solidFill>
                  <a:schemeClr val="tx1"/>
                </a:solidFill>
                <a:effectLst/>
                <a:latin typeface="Sylfaen" panose="010A0502050306030303" pitchFamily="18" charset="0"/>
                <a:ea typeface="+mn-ea"/>
                <a:cs typeface="+mn-cs"/>
              </a:rPr>
              <a:t> </a:t>
            </a:r>
            <a:r>
              <a:rPr lang="en-US" sz="1200" b="0" i="0" kern="1200" dirty="0" err="1" smtClean="0">
                <a:solidFill>
                  <a:schemeClr val="tx1"/>
                </a:solidFill>
                <a:effectLst/>
                <a:latin typeface="Sylfaen" panose="010A0502050306030303" pitchFamily="18" charset="0"/>
                <a:ea typeface="+mn-ea"/>
                <a:cs typeface="+mn-cs"/>
              </a:rPr>
              <a:t>լայնորեն</a:t>
            </a:r>
            <a:r>
              <a:rPr lang="en-US" sz="1200" b="0" i="0" kern="1200" dirty="0" smtClean="0">
                <a:solidFill>
                  <a:schemeClr val="tx1"/>
                </a:solidFill>
                <a:effectLst/>
                <a:latin typeface="Sylfaen" panose="010A0502050306030303" pitchFamily="18" charset="0"/>
                <a:ea typeface="+mn-ea"/>
                <a:cs typeface="+mn-cs"/>
              </a:rPr>
              <a:t> </a:t>
            </a:r>
            <a:r>
              <a:rPr lang="en-US" sz="1200" b="0" i="0" kern="1200" dirty="0" err="1" smtClean="0">
                <a:solidFill>
                  <a:schemeClr val="tx1"/>
                </a:solidFill>
                <a:effectLst/>
                <a:latin typeface="Sylfaen" panose="010A0502050306030303" pitchFamily="18" charset="0"/>
                <a:ea typeface="+mn-ea"/>
                <a:cs typeface="+mn-cs"/>
              </a:rPr>
              <a:t>ընդունված</a:t>
            </a:r>
            <a:r>
              <a:rPr lang="en-US" sz="1200" b="0" i="0" kern="1200" baseline="0" dirty="0" smtClean="0">
                <a:solidFill>
                  <a:schemeClr val="tx1"/>
                </a:solidFill>
                <a:effectLst/>
                <a:latin typeface="Sylfaen" panose="010A0502050306030303" pitchFamily="18" charset="0"/>
                <a:ea typeface="+mn-ea"/>
                <a:cs typeface="+mn-cs"/>
              </a:rPr>
              <a:t> է </a:t>
            </a:r>
            <a:r>
              <a:rPr lang="en-US" sz="1200" b="0" i="0" kern="1200" baseline="0" dirty="0" err="1" smtClean="0">
                <a:solidFill>
                  <a:schemeClr val="tx1"/>
                </a:solidFill>
                <a:effectLst/>
                <a:latin typeface="Sylfaen" panose="010A0502050306030303" pitchFamily="18" charset="0"/>
                <a:ea typeface="+mn-ea"/>
                <a:cs typeface="+mn-cs"/>
              </a:rPr>
              <a:t>այլ</a:t>
            </a:r>
            <a:r>
              <a:rPr lang="en-US" sz="1200" b="0" i="0" kern="1200" baseline="0" dirty="0" smtClean="0">
                <a:solidFill>
                  <a:schemeClr val="tx1"/>
                </a:solidFill>
                <a:effectLst/>
                <a:latin typeface="Sylfaen" panose="010A0502050306030303" pitchFamily="18" charset="0"/>
                <a:ea typeface="+mn-ea"/>
                <a:cs typeface="+mn-cs"/>
              </a:rPr>
              <a:t> </a:t>
            </a:r>
            <a:r>
              <a:rPr lang="en-US" sz="1200" b="0" i="0" kern="1200" baseline="0" dirty="0" err="1" smtClean="0">
                <a:solidFill>
                  <a:schemeClr val="tx1"/>
                </a:solidFill>
                <a:effectLst/>
                <a:latin typeface="Sylfaen" panose="010A0502050306030303" pitchFamily="18" charset="0"/>
                <a:ea typeface="+mn-ea"/>
                <a:cs typeface="+mn-cs"/>
              </a:rPr>
              <a:t>միջազգային</a:t>
            </a:r>
            <a:r>
              <a:rPr lang="en-US" sz="1200" b="0" i="0" kern="1200" baseline="0" dirty="0" smtClean="0">
                <a:solidFill>
                  <a:schemeClr val="tx1"/>
                </a:solidFill>
                <a:effectLst/>
                <a:latin typeface="Sylfaen" panose="010A0502050306030303" pitchFamily="18" charset="0"/>
                <a:ea typeface="+mn-ea"/>
                <a:cs typeface="+mn-cs"/>
              </a:rPr>
              <a:t> </a:t>
            </a:r>
            <a:r>
              <a:rPr lang="en-US" sz="1200" b="0" i="0" kern="1200" baseline="0" dirty="0" err="1" smtClean="0">
                <a:solidFill>
                  <a:schemeClr val="tx1"/>
                </a:solidFill>
                <a:effectLst/>
                <a:latin typeface="Sylfaen" panose="010A0502050306030303" pitchFamily="18" charset="0"/>
                <a:ea typeface="+mn-ea"/>
                <a:cs typeface="+mn-cs"/>
              </a:rPr>
              <a:t>ֆորաների</a:t>
            </a:r>
            <a:r>
              <a:rPr lang="en-US" sz="1200" b="0" i="0" kern="1200" baseline="0" dirty="0" smtClean="0">
                <a:solidFill>
                  <a:schemeClr val="tx1"/>
                </a:solidFill>
                <a:effectLst/>
                <a:latin typeface="Sylfaen" panose="010A0502050306030303" pitchFamily="18" charset="0"/>
                <a:ea typeface="+mn-ea"/>
                <a:cs typeface="+mn-cs"/>
              </a:rPr>
              <a:t> </a:t>
            </a:r>
            <a:r>
              <a:rPr lang="en-US" sz="1200" b="0" i="0" kern="1200" baseline="0" dirty="0" err="1" smtClean="0">
                <a:solidFill>
                  <a:schemeClr val="tx1"/>
                </a:solidFill>
                <a:effectLst/>
                <a:latin typeface="Sylfaen" panose="010A0502050306030303" pitchFamily="18" charset="0"/>
                <a:ea typeface="+mn-ea"/>
                <a:cs typeface="+mn-cs"/>
              </a:rPr>
              <a:t>կողմից</a:t>
            </a:r>
            <a:r>
              <a:rPr lang="en-US" sz="1200" b="0" i="0" kern="1200" baseline="0" dirty="0" smtClean="0">
                <a:solidFill>
                  <a:schemeClr val="tx1"/>
                </a:solidFill>
                <a:effectLst/>
                <a:latin typeface="Sylfaen" panose="010A0502050306030303" pitchFamily="18" charset="0"/>
                <a:ea typeface="+mn-ea"/>
                <a:cs typeface="+mn-cs"/>
              </a:rPr>
              <a:t>, </a:t>
            </a:r>
            <a:r>
              <a:rPr lang="en-US" sz="1200" b="0" i="0" kern="1200" baseline="0" dirty="0" err="1" smtClean="0">
                <a:solidFill>
                  <a:schemeClr val="tx1"/>
                </a:solidFill>
                <a:effectLst/>
                <a:latin typeface="Sylfaen" panose="010A0502050306030303" pitchFamily="18" charset="0"/>
                <a:ea typeface="+mn-ea"/>
                <a:cs typeface="+mn-cs"/>
              </a:rPr>
              <a:t>որոնք</a:t>
            </a:r>
            <a:r>
              <a:rPr lang="en-US" sz="1200" b="0" i="0" kern="1200" baseline="0" dirty="0" smtClean="0">
                <a:solidFill>
                  <a:schemeClr val="tx1"/>
                </a:solidFill>
                <a:effectLst/>
                <a:latin typeface="Sylfaen" panose="010A0502050306030303" pitchFamily="18" charset="0"/>
                <a:ea typeface="+mn-ea"/>
                <a:cs typeface="+mn-cs"/>
              </a:rPr>
              <a:t> </a:t>
            </a:r>
            <a:r>
              <a:rPr lang="en-US" sz="1200" b="0" i="0" kern="1200" baseline="0" dirty="0" err="1" smtClean="0">
                <a:solidFill>
                  <a:schemeClr val="tx1"/>
                </a:solidFill>
                <a:effectLst/>
                <a:latin typeface="Sylfaen" panose="010A0502050306030303" pitchFamily="18" charset="0"/>
                <a:ea typeface="+mn-ea"/>
                <a:cs typeface="+mn-cs"/>
              </a:rPr>
              <a:t>ուսումնասիրում</a:t>
            </a:r>
            <a:r>
              <a:rPr lang="en-US" sz="1200" b="0" i="0" kern="1200" baseline="0" dirty="0" smtClean="0">
                <a:solidFill>
                  <a:schemeClr val="tx1"/>
                </a:solidFill>
                <a:effectLst/>
                <a:latin typeface="Sylfaen" panose="010A0502050306030303" pitchFamily="18" charset="0"/>
                <a:ea typeface="+mn-ea"/>
                <a:cs typeface="+mn-cs"/>
              </a:rPr>
              <a:t> </a:t>
            </a:r>
            <a:r>
              <a:rPr lang="en-US" sz="1200" b="0" i="0" kern="1200" baseline="0" dirty="0" err="1" smtClean="0">
                <a:solidFill>
                  <a:schemeClr val="tx1"/>
                </a:solidFill>
                <a:effectLst/>
                <a:latin typeface="Sylfaen" panose="010A0502050306030303" pitchFamily="18" charset="0"/>
                <a:ea typeface="+mn-ea"/>
                <a:cs typeface="+mn-cs"/>
              </a:rPr>
              <a:t>են</a:t>
            </a:r>
            <a:r>
              <a:rPr lang="en-US" sz="1200" b="0" i="0" kern="1200" baseline="0" dirty="0" smtClean="0">
                <a:solidFill>
                  <a:schemeClr val="tx1"/>
                </a:solidFill>
                <a:effectLst/>
                <a:latin typeface="Sylfaen" panose="010A0502050306030303" pitchFamily="18" charset="0"/>
                <a:ea typeface="+mn-ea"/>
                <a:cs typeface="+mn-cs"/>
              </a:rPr>
              <a:t> </a:t>
            </a:r>
            <a:r>
              <a:rPr lang="en-US" sz="1200" b="0" i="0" kern="1200" baseline="0" dirty="0" err="1" smtClean="0">
                <a:solidFill>
                  <a:schemeClr val="tx1"/>
                </a:solidFill>
                <a:effectLst/>
                <a:latin typeface="Sylfaen" panose="010A0502050306030303" pitchFamily="18" charset="0"/>
                <a:ea typeface="+mn-ea"/>
                <a:cs typeface="+mn-cs"/>
              </a:rPr>
              <a:t>այս</a:t>
            </a:r>
            <a:r>
              <a:rPr lang="en-US" sz="1200" b="0" i="0" kern="1200" baseline="0" dirty="0" smtClean="0">
                <a:solidFill>
                  <a:schemeClr val="tx1"/>
                </a:solidFill>
                <a:effectLst/>
                <a:latin typeface="Sylfaen" panose="010A0502050306030303" pitchFamily="18" charset="0"/>
                <a:ea typeface="+mn-ea"/>
                <a:cs typeface="+mn-cs"/>
              </a:rPr>
              <a:t> </a:t>
            </a:r>
            <a:r>
              <a:rPr lang="en-US" sz="1200" b="0" i="0" kern="1200" baseline="0" dirty="0" err="1" smtClean="0">
                <a:solidFill>
                  <a:schemeClr val="tx1"/>
                </a:solidFill>
                <a:effectLst/>
                <a:latin typeface="Sylfaen" panose="010A0502050306030303" pitchFamily="18" charset="0"/>
                <a:ea typeface="+mn-ea"/>
                <a:cs typeface="+mn-cs"/>
              </a:rPr>
              <a:t>թեման</a:t>
            </a:r>
            <a:r>
              <a:rPr lang="en-US" sz="1200" b="0" i="0" kern="1200" baseline="0" dirty="0" smtClean="0">
                <a:solidFill>
                  <a:schemeClr val="tx1"/>
                </a:solidFill>
                <a:effectLst/>
                <a:latin typeface="Sylfaen" panose="010A0502050306030303" pitchFamily="18" charset="0"/>
                <a:ea typeface="+mn-ea"/>
                <a:cs typeface="+mn-cs"/>
              </a:rPr>
              <a:t>:</a:t>
            </a:r>
            <a:endParaRPr lang="en-GB" altLang="en-US" dirty="0">
              <a:latin typeface="Sylfaen" panose="010A0502050306030303" pitchFamily="18" charset="0"/>
              <a:ea typeface="ＭＳ Ｐゴシック" panose="020B0600070205080204" pitchFamily="34" charset="-128"/>
            </a:endParaRPr>
          </a:p>
          <a:p>
            <a:pPr>
              <a:defRPr/>
            </a:pPr>
            <a:r>
              <a:rPr lang="en-GB" altLang="en-US" dirty="0">
                <a:latin typeface="Sylfaen" panose="010A0502050306030303" pitchFamily="18" charset="0"/>
                <a:ea typeface="ＭＳ Ｐゴシック" panose="020B0600070205080204" pitchFamily="34" charset="-128"/>
              </a:rPr>
              <a:t> </a:t>
            </a:r>
          </a:p>
          <a:p>
            <a:pPr>
              <a:defRPr/>
            </a:pPr>
            <a:r>
              <a:rPr lang="en-GB" altLang="en-US" dirty="0" err="1" smtClean="0">
                <a:latin typeface="Sylfaen" panose="010A0502050306030303" pitchFamily="18" charset="0"/>
                <a:ea typeface="ＭＳ Ｐゴシック" panose="020B0600070205080204" pitchFamily="34" charset="-128"/>
              </a:rPr>
              <a:t>Մանկական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պոռնոգրաֆիայի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տիրապետումը</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քրեականացնելը</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ավելի</a:t>
            </a:r>
            <a:r>
              <a:rPr lang="en-GB" altLang="en-US" dirty="0" smtClean="0">
                <a:latin typeface="Sylfaen" panose="010A0502050306030303" pitchFamily="18" charset="0"/>
                <a:ea typeface="ＭＳ Ｐゴシック" panose="020B0600070205080204" pitchFamily="34" charset="-128"/>
              </a:rPr>
              <a:t> է </a:t>
            </a:r>
            <a:r>
              <a:rPr lang="en-GB" altLang="en-US" dirty="0" err="1" smtClean="0">
                <a:latin typeface="Sylfaen" panose="010A0502050306030303" pitchFamily="18" charset="0"/>
                <a:ea typeface="ＭＳ Ｐゴシック" panose="020B0600070205080204" pitchFamily="34" charset="-128"/>
              </a:rPr>
              <a:t>հեշտացնում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քրեական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քննության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իրականացումը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քանի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այս</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դրույթով</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ցանկացած</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անձ</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ով</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ունի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իր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տիրապետման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տակ</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այսպիսի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նյութեր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կարող</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ենթարկվել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հետապնդման</a:t>
            </a:r>
            <a:r>
              <a:rPr lang="en-GB" altLang="en-US" baseline="0" dirty="0" smtClean="0">
                <a:latin typeface="Sylfaen" panose="010A0502050306030303" pitchFamily="18" charset="0"/>
                <a:ea typeface="ＭＳ Ｐゴシック" panose="020B0600070205080204" pitchFamily="34" charset="-128"/>
              </a:rPr>
              <a:t> և </a:t>
            </a:r>
            <a:r>
              <a:rPr lang="en-GB" altLang="en-US" baseline="0" dirty="0" err="1" smtClean="0">
                <a:latin typeface="Sylfaen" panose="010A0502050306030303" pitchFamily="18" charset="0"/>
                <a:ea typeface="ＭＳ Ｐゴシック" panose="020B0600070205080204" pitchFamily="34" charset="-128"/>
              </a:rPr>
              <a:t>որոշակի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կերպ</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նկարների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օգտագործման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հատուկ</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մտադրությունը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օր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դրանք</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վաճառելը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դրանց</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ստեղծմանը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մասնակցելը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կարիք</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չունեն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ապացուցման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Սա</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նաև</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նշանակում</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որ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կասկածյալ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մանկապիղծները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կարող</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պատժվել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առանց</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ապացուցման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նրանք</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գործել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ընդդեմ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երեխայի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Եվ</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իհարկե</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ոստիկանությունն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ու</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դատարանները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կարող</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քննել</a:t>
            </a:r>
            <a:r>
              <a:rPr lang="en-GB" altLang="en-US" baseline="0" dirty="0" smtClean="0">
                <a:latin typeface="Sylfaen" panose="010A0502050306030303" pitchFamily="18" charset="0"/>
                <a:ea typeface="ＭＳ Ｐゴシック" panose="020B0600070205080204" pitchFamily="34" charset="-128"/>
              </a:rPr>
              <a:t> և </a:t>
            </a:r>
            <a:r>
              <a:rPr lang="en-GB" altLang="en-US" baseline="0" dirty="0" err="1" smtClean="0">
                <a:latin typeface="Sylfaen" panose="010A0502050306030303" pitchFamily="18" charset="0"/>
                <a:ea typeface="ＭＳ Ｐゴシック" panose="020B0600070205080204" pitchFamily="34" charset="-128"/>
              </a:rPr>
              <a:t>մեղադրել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այս</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կերպ</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մանկական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պոռնոգրաֆիայի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կասկածյալ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մատակարարներին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անգամ</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միայն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տիրապետմամբ</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առանց</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ապացույցի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կամ</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դրանով</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որ</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առուվաճառքը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տեղի</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ունեցել</a:t>
            </a:r>
            <a:r>
              <a:rPr lang="en-GB" altLang="en-US" baseline="0" dirty="0" smtClean="0">
                <a:latin typeface="Sylfaen" panose="010A0502050306030303" pitchFamily="18" charset="0"/>
                <a:ea typeface="ＭＳ Ｐゴシック" panose="020B0600070205080204" pitchFamily="34" charset="-128"/>
              </a:rPr>
              <a:t>:</a:t>
            </a:r>
            <a:r>
              <a:rPr lang="en-GB" altLang="en-US" dirty="0" smtClean="0">
                <a:latin typeface="Sylfaen" panose="010A0502050306030303" pitchFamily="18" charset="0"/>
                <a:ea typeface="ＭＳ Ｐゴシック" panose="020B0600070205080204" pitchFamily="34" charset="-128"/>
              </a:rPr>
              <a:t> </a:t>
            </a:r>
            <a:endParaRPr lang="en-GB" altLang="en-US" dirty="0">
              <a:latin typeface="Sylfaen" panose="010A0502050306030303" pitchFamily="18" charset="0"/>
              <a:ea typeface="ＭＳ Ｐゴシック" panose="020B0600070205080204" pitchFamily="34" charset="-128"/>
            </a:endParaRPr>
          </a:p>
          <a:p>
            <a:pPr>
              <a:defRPr/>
            </a:pPr>
            <a:r>
              <a:rPr lang="en-GB" altLang="en-US" dirty="0">
                <a:latin typeface="Sylfaen" panose="010A0502050306030303" pitchFamily="18" charset="0"/>
                <a:ea typeface="ＭＳ Ｐゴシック" panose="020B0600070205080204" pitchFamily="34" charset="-128"/>
              </a:rPr>
              <a:t> </a:t>
            </a:r>
          </a:p>
          <a:p>
            <a:pPr>
              <a:defRPr/>
            </a:pPr>
            <a:r>
              <a:rPr lang="en-GB" altLang="en-US" dirty="0" err="1" smtClean="0">
                <a:latin typeface="Sylfaen" panose="010A0502050306030303" pitchFamily="18" charset="0"/>
                <a:ea typeface="ＭＳ Ｐゴシック" panose="020B0600070205080204" pitchFamily="34" charset="-128"/>
              </a:rPr>
              <a:t>Այս</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առումով</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կարևոր</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հաշվի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առնել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Եվրոպական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միության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իրավական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տարբերակը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Երկար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տարիներ</a:t>
            </a:r>
            <a:r>
              <a:rPr lang="en-GB" altLang="en-US" baseline="0" dirty="0" smtClean="0">
                <a:latin typeface="Sylfaen" panose="010A0502050306030303" pitchFamily="18" charset="0"/>
                <a:ea typeface="ＭＳ Ｐゴシック" panose="020B0600070205080204" pitchFamily="34" charset="-128"/>
              </a:rPr>
              <a:t> ԵՄ-ն </a:t>
            </a:r>
            <a:r>
              <a:rPr lang="en-GB" altLang="en-US" baseline="0" dirty="0" err="1" smtClean="0">
                <a:latin typeface="Sylfaen" panose="010A0502050306030303" pitchFamily="18" charset="0"/>
                <a:ea typeface="ＭＳ Ｐゴシック" panose="020B0600070205080204" pitchFamily="34" charset="-128"/>
              </a:rPr>
              <a:t>որոշել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էր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քրեականացնել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մանկական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պոռնոգրաֆիայի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նյութերի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տիրապետումը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սկսած</a:t>
            </a:r>
            <a:r>
              <a:rPr lang="en-GB" altLang="en-US" baseline="0" dirty="0" smtClean="0">
                <a:latin typeface="Sylfaen" panose="010A0502050306030303" pitchFamily="18" charset="0"/>
                <a:ea typeface="ＭＳ Ｐゴシック" panose="020B0600070205080204" pitchFamily="34" charset="-128"/>
              </a:rPr>
              <a:t> 2000 </a:t>
            </a:r>
            <a:r>
              <a:rPr lang="en-GB" altLang="en-US" baseline="0" dirty="0" err="1" smtClean="0">
                <a:latin typeface="Sylfaen" panose="010A0502050306030303" pitchFamily="18" charset="0"/>
                <a:ea typeface="ＭＳ Ｐゴシック" panose="020B0600070205080204" pitchFamily="34" charset="-128"/>
              </a:rPr>
              <a:t>թվականի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մայիսի</a:t>
            </a:r>
            <a:r>
              <a:rPr lang="en-GB" altLang="en-US" baseline="0" dirty="0" smtClean="0">
                <a:latin typeface="Sylfaen" panose="010A0502050306030303" pitchFamily="18" charset="0"/>
                <a:ea typeface="ＭＳ Ｐゴシック" panose="020B0600070205080204" pitchFamily="34" charset="-128"/>
              </a:rPr>
              <a:t> 29-ի </a:t>
            </a:r>
            <a:r>
              <a:rPr lang="en-GB" altLang="en-US" baseline="0" dirty="0" err="1" smtClean="0">
                <a:latin typeface="Sylfaen" panose="010A0502050306030303" pitchFamily="18" charset="0"/>
                <a:ea typeface="ＭＳ Ｐゴシック" panose="020B0600070205080204" pitchFamily="34" charset="-128"/>
              </a:rPr>
              <a:t>Որոշումից</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Ավելի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վերջերս</a:t>
            </a:r>
            <a:r>
              <a:rPr lang="en-GB" altLang="en-US" baseline="0" dirty="0" smtClean="0">
                <a:latin typeface="Sylfaen" panose="010A0502050306030303" pitchFamily="18" charset="0"/>
                <a:ea typeface="ＭＳ Ｐゴシック" panose="020B0600070205080204" pitchFamily="34" charset="-128"/>
              </a:rPr>
              <a:t>, </a:t>
            </a:r>
            <a:r>
              <a:rPr lang="hy-AM" altLang="en-US" baseline="0" dirty="0" smtClean="0">
                <a:latin typeface="Sylfaen" panose="010A0502050306030303" pitchFamily="18" charset="0"/>
                <a:ea typeface="ＭＳ Ｐゴシック" panose="020B0600070205080204" pitchFamily="34" charset="-128"/>
              </a:rPr>
              <a:t>Եվրոպական Պառլամենտի և Խորհրդի</a:t>
            </a:r>
            <a:r>
              <a:rPr lang="en-US" altLang="en-US" baseline="0" dirty="0" smtClean="0">
                <a:latin typeface="Sylfaen" panose="010A0502050306030303" pitchFamily="18" charset="0"/>
                <a:ea typeface="ＭＳ Ｐゴシック" panose="020B0600070205080204" pitchFamily="34" charset="-128"/>
              </a:rPr>
              <a:t> </a:t>
            </a:r>
            <a:r>
              <a:rPr lang="hy-AM" altLang="en-US" baseline="0" dirty="0" smtClean="0">
                <a:latin typeface="Sylfaen" panose="010A0502050306030303" pitchFamily="18" charset="0"/>
                <a:ea typeface="ＭＳ Ｐゴシック" panose="020B0600070205080204" pitchFamily="34" charset="-128"/>
              </a:rPr>
              <a:t>Դիրեկտիվ 2011/92/ԵՄ</a:t>
            </a:r>
            <a:r>
              <a:rPr lang="en-US" altLang="en-US" baseline="0" dirty="0" smtClean="0">
                <a:latin typeface="Sylfaen" panose="010A0502050306030303" pitchFamily="18" charset="0"/>
                <a:ea typeface="ＭＳ Ｐゴシック" panose="020B0600070205080204" pitchFamily="34" charset="-128"/>
              </a:rPr>
              <a:t>-ն 2011 </a:t>
            </a:r>
            <a:r>
              <a:rPr lang="en-US" altLang="en-US" baseline="0" dirty="0" err="1" smtClean="0">
                <a:latin typeface="Sylfaen" panose="010A0502050306030303" pitchFamily="18" charset="0"/>
                <a:ea typeface="ＭＳ Ｐゴシック" panose="020B0600070205080204" pitchFamily="34" charset="-128"/>
              </a:rPr>
              <a:t>թվականի</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դեկտեմբերի</a:t>
            </a:r>
            <a:r>
              <a:rPr lang="en-US" altLang="en-US" baseline="0" dirty="0" smtClean="0">
                <a:latin typeface="Sylfaen" panose="010A0502050306030303" pitchFamily="18" charset="0"/>
                <a:ea typeface="ＭＳ Ｐゴシック" panose="020B0600070205080204" pitchFamily="34" charset="-128"/>
              </a:rPr>
              <a:t> 13-ի՝ </a:t>
            </a:r>
            <a:r>
              <a:rPr lang="en-US" altLang="en-US" baseline="0" dirty="0" err="1" smtClean="0">
                <a:latin typeface="Sylfaen" panose="010A0502050306030303" pitchFamily="18" charset="0"/>
                <a:ea typeface="ＭＳ Ｐゴシック" panose="020B0600070205080204" pitchFamily="34" charset="-128"/>
              </a:rPr>
              <a:t>երեխաների</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սեռական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բռնության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ու</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շահագործման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դեմ</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պայքարի</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մասին</a:t>
            </a:r>
            <a:r>
              <a:rPr lang="en-US" altLang="en-US" baseline="0" dirty="0" smtClean="0">
                <a:latin typeface="Sylfaen" panose="010A0502050306030303" pitchFamily="18" charset="0"/>
                <a:ea typeface="ＭＳ Ｐゴシック" panose="020B0600070205080204" pitchFamily="34" charset="-128"/>
              </a:rPr>
              <a:t>, և </a:t>
            </a:r>
            <a:r>
              <a:rPr lang="en-US" altLang="en-US" baseline="0" dirty="0" err="1" smtClean="0">
                <a:latin typeface="Sylfaen" panose="010A0502050306030303" pitchFamily="18" charset="0"/>
                <a:ea typeface="ＭＳ Ｐゴシック" panose="020B0600070205080204" pitchFamily="34" charset="-128"/>
              </a:rPr>
              <a:t>որը</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փոխարինում</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էր</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Խորհրդի</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Շրջանակային</a:t>
            </a:r>
            <a:r>
              <a:rPr lang="en-US" altLang="en-US" baseline="0" dirty="0" smtClean="0">
                <a:latin typeface="Sylfaen" panose="010A0502050306030303" pitchFamily="18" charset="0"/>
                <a:ea typeface="ＭＳ Ｐゴシック" panose="020B0600070205080204" pitchFamily="34" charset="-128"/>
              </a:rPr>
              <a:t> </a:t>
            </a:r>
            <a:r>
              <a:rPr lang="en-GB" altLang="en-US" dirty="0" smtClean="0">
                <a:latin typeface="Sylfaen" panose="010A0502050306030303" pitchFamily="18" charset="0"/>
                <a:ea typeface="ＭＳ Ｐゴシック" panose="020B0600070205080204" pitchFamily="34" charset="-128"/>
              </a:rPr>
              <a:t>Decision 2004/68/JHA </a:t>
            </a:r>
            <a:r>
              <a:rPr lang="en-US" altLang="en-US" baseline="0" dirty="0" err="1" smtClean="0">
                <a:latin typeface="Sylfaen" panose="010A0502050306030303" pitchFamily="18" charset="0"/>
                <a:ea typeface="ＭＳ Ｐゴシック" panose="020B0600070205080204" pitchFamily="34" charset="-128"/>
              </a:rPr>
              <a:t>Որոշմանը</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նշեց</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որ</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Անդամ</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պետությունները</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պետք</a:t>
            </a:r>
            <a:r>
              <a:rPr lang="en-US" altLang="en-US" baseline="0" dirty="0" smtClean="0">
                <a:latin typeface="Sylfaen" panose="010A0502050306030303" pitchFamily="18" charset="0"/>
                <a:ea typeface="ＭＳ Ｐゴシック" panose="020B0600070205080204" pitchFamily="34" charset="-128"/>
              </a:rPr>
              <a:t> է </a:t>
            </a:r>
            <a:r>
              <a:rPr lang="en-US" altLang="en-US" baseline="0" dirty="0" err="1" smtClean="0">
                <a:latin typeface="Sylfaen" panose="010A0502050306030303" pitchFamily="18" charset="0"/>
                <a:ea typeface="ＭＳ Ｐゴシック" panose="020B0600070205080204" pitchFamily="34" charset="-128"/>
              </a:rPr>
              <a:t>քրեականացնեն</a:t>
            </a:r>
            <a:r>
              <a:rPr lang="hy-AM" altLang="en-US" baseline="0" dirty="0" smtClean="0">
                <a:latin typeface="Sylfaen" panose="010A0502050306030303" pitchFamily="18" charset="0"/>
                <a:ea typeface="ＭＳ Ｐゴシック" panose="020B0600070205080204" pitchFamily="34" charset="-128"/>
              </a:rPr>
              <a:t>ի </a:t>
            </a:r>
            <a:r>
              <a:rPr lang="en-US" altLang="en-US" baseline="0" dirty="0" err="1" smtClean="0">
                <a:latin typeface="Sylfaen" panose="010A0502050306030303" pitchFamily="18" charset="0"/>
                <a:ea typeface="ＭＳ Ｐゴシック" panose="020B0600070205080204" pitchFamily="34" charset="-128"/>
              </a:rPr>
              <a:t>թիվս</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այլ</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անօրինական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վարքագծերի</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նաև</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մանկական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պոռնոգրաֆիայի</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տիրապետումը</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Հոդված</a:t>
            </a:r>
            <a:r>
              <a:rPr lang="en-US" altLang="en-US" baseline="0" dirty="0" smtClean="0">
                <a:latin typeface="Sylfaen" panose="010A0502050306030303" pitchFamily="18" charset="0"/>
                <a:ea typeface="ＭＳ Ｐゴシック" panose="020B0600070205080204" pitchFamily="34" charset="-128"/>
              </a:rPr>
              <a:t> 5,2): </a:t>
            </a:r>
            <a:r>
              <a:rPr lang="en-US" altLang="en-US" baseline="0" dirty="0" err="1" smtClean="0">
                <a:latin typeface="Sylfaen" panose="010A0502050306030303" pitchFamily="18" charset="0"/>
                <a:ea typeface="ＭＳ Ｐゴシック" panose="020B0600070205080204" pitchFamily="34" charset="-128"/>
              </a:rPr>
              <a:t>Այնուամենայնիվ</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նույն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փաստաթուղթը</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պետություններին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հայեցողություն</a:t>
            </a:r>
            <a:r>
              <a:rPr lang="en-US" altLang="en-US" baseline="0" dirty="0" smtClean="0">
                <a:latin typeface="Sylfaen" panose="010A0502050306030303" pitchFamily="18" charset="0"/>
                <a:ea typeface="ＭＳ Ｐゴシック" panose="020B0600070205080204" pitchFamily="34" charset="-128"/>
              </a:rPr>
              <a:t> է </a:t>
            </a:r>
            <a:r>
              <a:rPr lang="en-US" altLang="en-US" baseline="0" dirty="0" err="1" smtClean="0">
                <a:latin typeface="Sylfaen" panose="010A0502050306030303" pitchFamily="18" charset="0"/>
                <a:ea typeface="ＭＳ Ｐゴシック" panose="020B0600070205080204" pitchFamily="34" charset="-128"/>
              </a:rPr>
              <a:t>տալիս</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որոշելու</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արդյո՞ք</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քրեականացումը</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կիրառվում</a:t>
            </a:r>
            <a:r>
              <a:rPr lang="en-US" altLang="en-US" baseline="0" dirty="0" smtClean="0">
                <a:latin typeface="Sylfaen" panose="010A0502050306030303" pitchFamily="18" charset="0"/>
                <a:ea typeface="ＭＳ Ｐゴシック" panose="020B0600070205080204" pitchFamily="34" charset="-128"/>
              </a:rPr>
              <a:t> է </a:t>
            </a:r>
            <a:r>
              <a:rPr lang="en-US" altLang="en-US" baseline="0" dirty="0" err="1" smtClean="0">
                <a:latin typeface="Sylfaen" panose="010A0502050306030303" pitchFamily="18" charset="0"/>
                <a:ea typeface="ＭＳ Ｐゴシック" panose="020B0600070205080204" pitchFamily="34" charset="-128"/>
              </a:rPr>
              <a:t>այն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դեպքերի</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վրա</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որտեղ</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պոռնոգրաֆիական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նյութերի</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տիրապետումը</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կատարվել</a:t>
            </a:r>
            <a:r>
              <a:rPr lang="en-US" altLang="en-US" baseline="0" dirty="0" smtClean="0">
                <a:latin typeface="Sylfaen" panose="010A0502050306030303" pitchFamily="18" charset="0"/>
                <a:ea typeface="ＭＳ Ｐゴシック" panose="020B0600070205080204" pitchFamily="34" charset="-128"/>
              </a:rPr>
              <a:t> է </a:t>
            </a:r>
            <a:r>
              <a:rPr lang="en-US" altLang="en-US" baseline="0" dirty="0" err="1" smtClean="0">
                <a:latin typeface="Sylfaen" panose="010A0502050306030303" pitchFamily="18" charset="0"/>
                <a:ea typeface="ＭＳ Ｐゴシック" panose="020B0600070205080204" pitchFamily="34" charset="-128"/>
              </a:rPr>
              <a:t>զուտ</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անձնական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օգտագործման</a:t>
            </a:r>
            <a:r>
              <a:rPr lang="en-US" altLang="en-US" baseline="0" dirty="0" smtClean="0">
                <a:latin typeface="Sylfaen" panose="010A0502050306030303" pitchFamily="18" charset="0"/>
                <a:ea typeface="ＭＳ Ｐゴシック" panose="020B0600070205080204" pitchFamily="34" charset="-128"/>
              </a:rPr>
              <a:t> </a:t>
            </a:r>
            <a:r>
              <a:rPr lang="en-US" altLang="en-US" baseline="0" dirty="0" err="1" smtClean="0">
                <a:latin typeface="Sylfaen" panose="010A0502050306030303" pitchFamily="18" charset="0"/>
                <a:ea typeface="ＭＳ Ｐゴシック" panose="020B0600070205080204" pitchFamily="34" charset="-128"/>
              </a:rPr>
              <a:t>նպատակով</a:t>
            </a:r>
            <a:r>
              <a:rPr lang="en-US" altLang="en-US" baseline="0" dirty="0" smtClean="0">
                <a:latin typeface="Sylfaen" panose="010A0502050306030303" pitchFamily="18" charset="0"/>
                <a:ea typeface="ＭＳ Ｐゴシック" panose="020B0600070205080204" pitchFamily="34" charset="-128"/>
              </a:rPr>
              <a:t> </a:t>
            </a:r>
            <a:r>
              <a:rPr lang="en-GB" altLang="en-US" dirty="0" smtClean="0">
                <a:latin typeface="Sylfaen" panose="010A0502050306030303" pitchFamily="18" charset="0"/>
                <a:ea typeface="ＭＳ Ｐゴシック" panose="020B0600070205080204" pitchFamily="34" charset="-128"/>
              </a:rPr>
              <a:t>(</a:t>
            </a:r>
            <a:r>
              <a:rPr lang="en-GB" altLang="en-US" dirty="0" err="1" smtClean="0">
                <a:latin typeface="Sylfaen" panose="010A0502050306030303" pitchFamily="18" charset="0"/>
                <a:ea typeface="ＭＳ Ｐゴシック" panose="020B0600070205080204" pitchFamily="34" charset="-128"/>
              </a:rPr>
              <a:t>եթե</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ոչ</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մի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նյութ</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չի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օգտագործվել</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դրա</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արտադրության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համար</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կամ</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չկա</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դրա</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տարածման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որևէ</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ռիսկ</a:t>
            </a:r>
            <a:r>
              <a:rPr lang="en-GB" altLang="en-US" dirty="0" smtClean="0">
                <a:latin typeface="Sylfaen" panose="010A0502050306030303" pitchFamily="18" charset="0"/>
                <a:ea typeface="ＭＳ Ｐゴシック" panose="020B0600070205080204" pitchFamily="34" charset="-128"/>
              </a:rPr>
              <a:t>):</a:t>
            </a:r>
            <a:endParaRPr lang="en-GB" altLang="en-US" dirty="0">
              <a:latin typeface="Sylfaen" panose="010A0502050306030303" pitchFamily="18" charset="0"/>
              <a:ea typeface="ＭＳ Ｐゴシック" panose="020B0600070205080204" pitchFamily="34" charset="-128"/>
            </a:endParaRPr>
          </a:p>
          <a:p>
            <a:pPr>
              <a:defRPr/>
            </a:pPr>
            <a:r>
              <a:rPr lang="en-GB" altLang="en-US" dirty="0">
                <a:latin typeface="Sylfaen" panose="010A0502050306030303" pitchFamily="18" charset="0"/>
                <a:ea typeface="ＭＳ Ｐゴシック" panose="020B0600070205080204" pitchFamily="34" charset="-128"/>
              </a:rPr>
              <a:t> </a:t>
            </a:r>
          </a:p>
          <a:p>
            <a:pPr>
              <a:defRPr/>
            </a:pPr>
            <a:r>
              <a:rPr lang="en-GB" altLang="en-US" dirty="0" smtClean="0">
                <a:latin typeface="Sylfaen" panose="010A0502050306030303" pitchFamily="18" charset="0"/>
                <a:ea typeface="ＭＳ Ｐゴシック" panose="020B0600070205080204" pitchFamily="34" charset="-128"/>
              </a:rPr>
              <a:t>ԵՄ-ի </a:t>
            </a:r>
            <a:r>
              <a:rPr lang="en-GB" altLang="en-US" dirty="0" err="1" smtClean="0">
                <a:latin typeface="Sylfaen" panose="010A0502050306030303" pitchFamily="18" charset="0"/>
                <a:ea typeface="ＭＳ Ｐゴシック" panose="020B0600070205080204" pitchFamily="34" charset="-128"/>
              </a:rPr>
              <a:t>առաջրկած</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տարբերակը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համահունչ</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Բուդապեշտի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կոնվենցիայի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Հոդված</a:t>
            </a:r>
            <a:r>
              <a:rPr lang="en-GB" altLang="en-US" baseline="0" dirty="0" smtClean="0">
                <a:latin typeface="Sylfaen" panose="010A0502050306030303" pitchFamily="18" charset="0"/>
                <a:ea typeface="ＭＳ Ｐゴシック" panose="020B0600070205080204" pitchFamily="34" charset="-128"/>
              </a:rPr>
              <a:t> 9-ին, </a:t>
            </a:r>
            <a:r>
              <a:rPr lang="en-GB" altLang="en-US" baseline="0" dirty="0" err="1" smtClean="0">
                <a:latin typeface="Sylfaen" panose="010A0502050306030303" pitchFamily="18" charset="0"/>
                <a:ea typeface="ＭＳ Ｐゴシック" panose="020B0600070205080204" pitchFamily="34" charset="-128"/>
              </a:rPr>
              <a:t>որը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քրեականացնում</a:t>
            </a:r>
            <a:r>
              <a:rPr lang="en-GB" altLang="en-US" baseline="0" dirty="0" smtClean="0">
                <a:latin typeface="Sylfaen" panose="010A0502050306030303" pitchFamily="18" charset="0"/>
                <a:ea typeface="ＭＳ Ｐゴシック" panose="020B0600070205080204" pitchFamily="34" charset="-128"/>
              </a:rPr>
              <a:t> է </a:t>
            </a:r>
            <a:r>
              <a:rPr lang="hy-AM" altLang="en-US" baseline="0" dirty="0" smtClean="0">
                <a:latin typeface="Sylfaen" panose="010A0502050306030303" pitchFamily="18" charset="0"/>
                <a:ea typeface="ＭＳ Ｐゴシック" panose="020B0600070205080204" pitchFamily="34" charset="-128"/>
              </a:rPr>
              <a:t>արտադրությունը</a:t>
            </a:r>
            <a:r>
              <a:rPr lang="en-US" altLang="en-US" baseline="0" dirty="0" smtClean="0">
                <a:latin typeface="Sylfaen" panose="010A0502050306030303" pitchFamily="18" charset="0"/>
                <a:ea typeface="ＭＳ Ｐゴシック" panose="020B0600070205080204" pitchFamily="34" charset="-128"/>
              </a:rPr>
              <a:t>, </a:t>
            </a:r>
            <a:r>
              <a:rPr lang="hy-AM" altLang="en-US" baseline="0" dirty="0" smtClean="0">
                <a:latin typeface="Sylfaen" panose="010A0502050306030303" pitchFamily="18" charset="0"/>
                <a:ea typeface="ＭＳ Ｐゴシック" panose="020B0600070205080204" pitchFamily="34" charset="-128"/>
              </a:rPr>
              <a:t>առաջարկումը կամ մատչելի դարձնելը</a:t>
            </a:r>
            <a:r>
              <a:rPr lang="en-US" altLang="en-US" baseline="0" dirty="0" smtClean="0">
                <a:latin typeface="Sylfaen" panose="010A0502050306030303" pitchFamily="18" charset="0"/>
                <a:ea typeface="ＭＳ Ｐゴシック" panose="020B0600070205080204" pitchFamily="34" charset="-128"/>
              </a:rPr>
              <a:t>, </a:t>
            </a:r>
            <a:r>
              <a:rPr lang="hy-AM" altLang="en-US" baseline="0" dirty="0" smtClean="0">
                <a:latin typeface="Sylfaen" panose="010A0502050306030303" pitchFamily="18" charset="0"/>
                <a:ea typeface="ＭＳ Ｐゴシック" panose="020B0600070205080204" pitchFamily="34" charset="-128"/>
              </a:rPr>
              <a:t>տարածումը կամ փոխանցումը</a:t>
            </a:r>
            <a:r>
              <a:rPr lang="en-US" altLang="en-US" baseline="0" dirty="0" smtClean="0">
                <a:latin typeface="Sylfaen" panose="010A0502050306030303" pitchFamily="18" charset="0"/>
                <a:ea typeface="ＭＳ Ｐゴシック" panose="020B0600070205080204" pitchFamily="34" charset="-128"/>
              </a:rPr>
              <a:t>, </a:t>
            </a:r>
            <a:r>
              <a:rPr lang="hy-AM" altLang="en-US" baseline="0" dirty="0" smtClean="0">
                <a:latin typeface="Sylfaen" panose="010A0502050306030303" pitchFamily="18" charset="0"/>
                <a:ea typeface="ＭＳ Ｐゴシック" panose="020B0600070205080204" pitchFamily="34" charset="-128"/>
              </a:rPr>
              <a:t>հայթայթումը</a:t>
            </a:r>
            <a:r>
              <a:rPr lang="en-US" altLang="en-US" baseline="0" dirty="0" smtClean="0">
                <a:latin typeface="Sylfaen" panose="010A0502050306030303" pitchFamily="18" charset="0"/>
                <a:ea typeface="ＭＳ Ｐゴシック" panose="020B0600070205080204" pitchFamily="34" charset="-128"/>
              </a:rPr>
              <a:t> և </a:t>
            </a:r>
            <a:r>
              <a:rPr lang="en-US" altLang="en-US" baseline="0" dirty="0" err="1" smtClean="0">
                <a:latin typeface="Sylfaen" panose="010A0502050306030303" pitchFamily="18" charset="0"/>
                <a:ea typeface="ＭＳ Ｐゴシック" panose="020B0600070205080204" pitchFamily="34" charset="-128"/>
              </a:rPr>
              <a:t>տիրապետումը</a:t>
            </a:r>
            <a:r>
              <a:rPr lang="en-US" altLang="en-US" baseline="0" dirty="0" smtClean="0">
                <a:latin typeface="Sylfaen" panose="010A0502050306030303" pitchFamily="18" charset="0"/>
                <a:ea typeface="ＭＳ Ｐゴシック" panose="020B0600070205080204" pitchFamily="34" charset="-128"/>
              </a:rPr>
              <a:t> </a:t>
            </a:r>
            <a:r>
              <a:rPr lang="hy-AM" sz="1200" b="0" i="0" kern="1200" dirty="0" smtClean="0">
                <a:solidFill>
                  <a:schemeClr val="tx1"/>
                </a:solidFill>
                <a:effectLst/>
                <a:latin typeface="Sylfaen" panose="010A0502050306030303" pitchFamily="18" charset="0"/>
                <a:ea typeface="+mn-ea"/>
                <a:cs typeface="+mn-cs"/>
              </a:rPr>
              <a:t>համակարգչային համակարգում կամ համակարգչային տվյալների պահպանման համակարգում:</a:t>
            </a:r>
            <a:r>
              <a:rPr lang="en-US"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Այնուամենայնիվ</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հայթայթման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ու</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տիրապետման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ներառումը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Կողմերի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հայեցողության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վրա</a:t>
            </a:r>
            <a:r>
              <a:rPr lang="en-GB" altLang="en-US" baseline="0" dirty="0" smtClean="0">
                <a:latin typeface="Sylfaen" panose="010A0502050306030303" pitchFamily="18" charset="0"/>
                <a:ea typeface="ＭＳ Ｐゴシック" panose="020B0600070205080204" pitchFamily="34" charset="-128"/>
              </a:rPr>
              <a:t> է:</a:t>
            </a:r>
            <a:endParaRPr lang="en-GB" altLang="en-US" dirty="0">
              <a:latin typeface="Sylfaen" panose="010A0502050306030303" pitchFamily="18" charset="0"/>
              <a:ea typeface="ＭＳ Ｐゴシック" panose="020B0600070205080204" pitchFamily="34" charset="-128"/>
            </a:endParaRPr>
          </a:p>
          <a:p>
            <a:pPr>
              <a:defRPr/>
            </a:pPr>
            <a:r>
              <a:rPr lang="en-GB" altLang="en-US" dirty="0">
                <a:latin typeface="Sylfaen" panose="010A0502050306030303" pitchFamily="18" charset="0"/>
                <a:ea typeface="ＭＳ Ｐゴシック" panose="020B0600070205080204" pitchFamily="34" charset="-128"/>
              </a:rPr>
              <a:t> </a:t>
            </a:r>
          </a:p>
          <a:p>
            <a:pPr>
              <a:defRPr/>
            </a:pPr>
            <a:r>
              <a:rPr lang="en-GB" altLang="en-US" dirty="0" err="1" smtClean="0">
                <a:latin typeface="Sylfaen" panose="010A0502050306030303" pitchFamily="18" charset="0"/>
                <a:ea typeface="ＭＳ Ｐゴシック" panose="020B0600070205080204" pitchFamily="34" charset="-128"/>
              </a:rPr>
              <a:t>Այս</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տարբերակը</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հաստատվեց</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Երեխաների</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պաշտպանության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մասին</a:t>
            </a:r>
            <a:r>
              <a:rPr lang="en-GB" altLang="en-US" dirty="0" smtClean="0">
                <a:latin typeface="Sylfaen" panose="010A0502050306030303" pitchFamily="18" charset="0"/>
                <a:ea typeface="ＭＳ Ｐゴシック" panose="020B0600070205080204" pitchFamily="34" charset="-128"/>
              </a:rPr>
              <a:t> </a:t>
            </a:r>
            <a:r>
              <a:rPr lang="en-GB" altLang="en-US" dirty="0" err="1" smtClean="0">
                <a:latin typeface="Sylfaen" panose="010A0502050306030303" pitchFamily="18" charset="0"/>
                <a:ea typeface="ＭＳ Ｐゴシック" panose="020B0600070205080204" pitchFamily="34" charset="-128"/>
              </a:rPr>
              <a:t>կոնվենցիայով</a:t>
            </a:r>
            <a:r>
              <a:rPr lang="en-GB" altLang="en-US" baseline="0" dirty="0" smtClean="0">
                <a:latin typeface="Sylfaen" panose="010A0502050306030303" pitchFamily="18" charset="0"/>
                <a:ea typeface="ＭＳ Ｐゴシック" panose="020B0600070205080204" pitchFamily="34" charset="-128"/>
              </a:rPr>
              <a:t> (</a:t>
            </a:r>
            <a:r>
              <a:rPr lang="en-GB" altLang="en-US" dirty="0" smtClean="0">
                <a:latin typeface="Sylfaen" panose="010A0502050306030303" pitchFamily="18" charset="0"/>
                <a:ea typeface="ＭＳ Ｐゴシック" panose="020B0600070205080204" pitchFamily="34" charset="-128"/>
              </a:rPr>
              <a:t>CETS </a:t>
            </a:r>
            <a:r>
              <a:rPr lang="en-GB" altLang="en-US" dirty="0">
                <a:latin typeface="Sylfaen" panose="010A0502050306030303" pitchFamily="18" charset="0"/>
                <a:ea typeface="ＭＳ Ｐゴシック" panose="020B0600070205080204" pitchFamily="34" charset="-128"/>
              </a:rPr>
              <a:t>201</a:t>
            </a:r>
            <a:r>
              <a:rPr lang="en-GB" altLang="en-US" dirty="0" smtClean="0">
                <a:latin typeface="Sylfaen" panose="010A0502050306030303" pitchFamily="18" charset="0"/>
                <a:ea typeface="ＭＳ Ｐゴシック" panose="020B0600070205080204" pitchFamily="34" charset="-128"/>
              </a:rPr>
              <a:t>),</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թողարկված</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Եվրոպայի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Խորհրդի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կողմից</a:t>
            </a:r>
            <a:r>
              <a:rPr lang="en-GB" altLang="en-US" baseline="0" dirty="0" smtClean="0">
                <a:latin typeface="Sylfaen" panose="010A0502050306030303" pitchFamily="18" charset="0"/>
                <a:ea typeface="ＭＳ Ｐゴシック" panose="020B0600070205080204" pitchFamily="34" charset="-128"/>
              </a:rPr>
              <a:t> և </a:t>
            </a:r>
            <a:r>
              <a:rPr lang="en-GB" altLang="en-US" baseline="0" dirty="0" err="1" smtClean="0">
                <a:latin typeface="Sylfaen" panose="010A0502050306030303" pitchFamily="18" charset="0"/>
                <a:ea typeface="ＭＳ Ｐゴシック" panose="020B0600070205080204" pitchFamily="34" charset="-128"/>
              </a:rPr>
              <a:t>բացված</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ստորագրության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համար</a:t>
            </a:r>
            <a:r>
              <a:rPr lang="en-GB" altLang="en-US" baseline="0" dirty="0" smtClean="0">
                <a:latin typeface="Sylfaen" panose="010A0502050306030303" pitchFamily="18" charset="0"/>
                <a:ea typeface="ＭＳ Ｐゴシック" panose="020B0600070205080204" pitchFamily="34" charset="-128"/>
              </a:rPr>
              <a:t> 2007 </a:t>
            </a:r>
            <a:r>
              <a:rPr lang="en-GB" altLang="en-US" baseline="0" dirty="0" err="1" smtClean="0">
                <a:latin typeface="Sylfaen" panose="010A0502050306030303" pitchFamily="18" charset="0"/>
                <a:ea typeface="ＭＳ Ｐゴシック" panose="020B0600070205080204" pitchFamily="34" charset="-128"/>
              </a:rPr>
              <a:t>թվականին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Այս</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փաստաթղթի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նպատակն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այն</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որ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հարմոնիզացնի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քրեական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օրենքի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դրույթները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Կողմերի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շրջանակներում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նպատակ</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ունենալով</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պաշտպանել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երեխաներին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սեռական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շահագործումից</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Հոդված</a:t>
            </a:r>
            <a:r>
              <a:rPr lang="en-GB" altLang="en-US" baseline="0" dirty="0" smtClean="0">
                <a:latin typeface="Sylfaen" panose="010A0502050306030303" pitchFamily="18" charset="0"/>
                <a:ea typeface="ＭＳ Ｐゴシック" panose="020B0600070205080204" pitchFamily="34" charset="-128"/>
              </a:rPr>
              <a:t> 20-ի </a:t>
            </a:r>
            <a:r>
              <a:rPr lang="en-GB" altLang="en-US" baseline="0" dirty="0" err="1" smtClean="0">
                <a:latin typeface="Sylfaen" panose="010A0502050306030303" pitchFamily="18" charset="0"/>
                <a:ea typeface="ＭＳ Ｐゴシック" panose="020B0600070205080204" pitchFamily="34" charset="-128"/>
              </a:rPr>
              <a:t>համաձայն</a:t>
            </a:r>
            <a:r>
              <a:rPr lang="en-GB" altLang="en-US" baseline="0" dirty="0" smtClean="0">
                <a:latin typeface="Sylfaen" panose="010A0502050306030303" pitchFamily="18" charset="0"/>
                <a:ea typeface="ＭＳ Ｐゴシック" panose="020B0600070205080204" pitchFamily="34" charset="-128"/>
              </a:rPr>
              <a:t>՝</a:t>
            </a:r>
            <a:r>
              <a:rPr lang="hy-AM" altLang="en-US" baseline="0" dirty="0" smtClean="0">
                <a:latin typeface="Sylfaen" panose="010A0502050306030303" pitchFamily="18" charset="0"/>
                <a:ea typeface="ＭＳ Ｐゴシック" panose="020B0600070205080204" pitchFamily="34" charset="-128"/>
              </a:rPr>
              <a:t>ի </a:t>
            </a:r>
            <a:r>
              <a:rPr lang="en-GB" altLang="en-US" baseline="0" dirty="0" err="1" smtClean="0">
                <a:latin typeface="Sylfaen" panose="010A0502050306030303" pitchFamily="18" charset="0"/>
                <a:ea typeface="ＭＳ Ｐゴシック" panose="020B0600070205080204" pitchFamily="34" charset="-128"/>
              </a:rPr>
              <a:t>թիվս</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այլնի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սեփական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կամ</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այլ</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անձի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համար</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մանկական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պոռնոգրաֆիայի</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հայթայթումն</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ու</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դրա</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տիրապետումը</a:t>
            </a:r>
            <a:r>
              <a:rPr lang="en-GB" altLang="en-US" baseline="0" dirty="0" smtClean="0">
                <a:latin typeface="Sylfaen" panose="010A0502050306030303" pitchFamily="18" charset="0"/>
                <a:ea typeface="ＭＳ Ｐゴシック" panose="020B0600070205080204" pitchFamily="34" charset="-128"/>
              </a:rPr>
              <a:t> </a:t>
            </a:r>
            <a:r>
              <a:rPr lang="en-GB" altLang="en-US" baseline="0" dirty="0" err="1" smtClean="0">
                <a:latin typeface="Sylfaen" panose="010A0502050306030303" pitchFamily="18" charset="0"/>
                <a:ea typeface="ＭＳ Ｐゴシック" panose="020B0600070205080204" pitchFamily="34" charset="-128"/>
              </a:rPr>
              <a:t>պետք</a:t>
            </a:r>
            <a:r>
              <a:rPr lang="en-GB" altLang="en-US" baseline="0" dirty="0" smtClean="0">
                <a:latin typeface="Sylfaen" panose="010A0502050306030303" pitchFamily="18" charset="0"/>
                <a:ea typeface="ＭＳ Ｐゴシック" panose="020B0600070205080204" pitchFamily="34" charset="-128"/>
              </a:rPr>
              <a:t> է </a:t>
            </a:r>
            <a:r>
              <a:rPr lang="en-GB" altLang="en-US" baseline="0" dirty="0" err="1" smtClean="0">
                <a:latin typeface="Sylfaen" panose="010A0502050306030303" pitchFamily="18" charset="0"/>
                <a:ea typeface="ＭＳ Ｐゴシック" panose="020B0600070205080204" pitchFamily="34" charset="-128"/>
              </a:rPr>
              <a:t>քրեականացվեն</a:t>
            </a:r>
            <a:r>
              <a:rPr lang="en-GB" altLang="en-US" baseline="0" dirty="0" smtClean="0">
                <a:latin typeface="Sylfaen" panose="010A0502050306030303" pitchFamily="18" charset="0"/>
                <a:ea typeface="ＭＳ Ｐゴシック" panose="020B0600070205080204" pitchFamily="34" charset="-128"/>
              </a:rPr>
              <a:t>:</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359398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Այս</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լրատվական</a:t>
            </a:r>
            <a:r>
              <a:rPr lang="en-US" dirty="0" smtClean="0">
                <a:latin typeface="Sylfaen" panose="010A0502050306030303" pitchFamily="18" charset="0"/>
              </a:rPr>
              <a:t> </a:t>
            </a:r>
            <a:r>
              <a:rPr lang="en-US" dirty="0" err="1" smtClean="0">
                <a:latin typeface="Sylfaen" panose="010A0502050306030303" pitchFamily="18" charset="0"/>
              </a:rPr>
              <a:t>հոդվածի</a:t>
            </a:r>
            <a:r>
              <a:rPr lang="en-US" dirty="0" smtClean="0">
                <a:latin typeface="Sylfaen" panose="010A0502050306030303" pitchFamily="18" charset="0"/>
              </a:rPr>
              <a:t> </a:t>
            </a:r>
            <a:r>
              <a:rPr lang="en-US" dirty="0" err="1" smtClean="0">
                <a:latin typeface="Sylfaen" panose="010A0502050306030303" pitchFamily="18" charset="0"/>
              </a:rPr>
              <a:t>սքրինշոթ</a:t>
            </a:r>
            <a:r>
              <a:rPr lang="en-US" dirty="0" smtClean="0">
                <a:latin typeface="Sylfaen" panose="010A0502050306030303" pitchFamily="18" charset="0"/>
              </a:rPr>
              <a:t>,</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բնութագրում</a:t>
            </a:r>
            <a:r>
              <a:rPr lang="en-US" baseline="0" dirty="0" smtClean="0">
                <a:latin typeface="Sylfaen" panose="010A0502050306030303" pitchFamily="18" charset="0"/>
              </a:rPr>
              <a:t> է՝ </a:t>
            </a:r>
            <a:r>
              <a:rPr lang="en-US" baseline="0" dirty="0" err="1" smtClean="0">
                <a:latin typeface="Sylfaen" panose="010A0502050306030303" pitchFamily="18" charset="0"/>
              </a:rPr>
              <a:t>ինչպես</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43 </a:t>
            </a:r>
            <a:r>
              <a:rPr lang="en-US" baseline="0" dirty="0" err="1" smtClean="0">
                <a:latin typeface="Sylfaen" panose="010A0502050306030303" pitchFamily="18" charset="0"/>
              </a:rPr>
              <a:t>անձինք</a:t>
            </a:r>
            <a:r>
              <a:rPr lang="en-US" baseline="0" dirty="0" smtClean="0">
                <a:latin typeface="Sylfaen" panose="010A0502050306030303" pitchFamily="18" charset="0"/>
              </a:rPr>
              <a:t> </a:t>
            </a:r>
            <a:r>
              <a:rPr lang="en-US" baseline="0" dirty="0" err="1" smtClean="0">
                <a:latin typeface="Sylfaen" panose="010A0502050306030303" pitchFamily="18" charset="0"/>
              </a:rPr>
              <a:t>ձերբակալվել</a:t>
            </a:r>
            <a:r>
              <a:rPr lang="en-US" baseline="0" dirty="0" smtClean="0">
                <a:latin typeface="Sylfaen" panose="010A0502050306030303" pitchFamily="18" charset="0"/>
              </a:rPr>
              <a:t> </a:t>
            </a:r>
            <a:r>
              <a:rPr lang="en-US" baseline="0" dirty="0" err="1" smtClean="0">
                <a:latin typeface="Sylfaen" panose="010A0502050306030303" pitchFamily="18" charset="0"/>
              </a:rPr>
              <a:t>Բրազիլիայում</a:t>
            </a:r>
            <a:r>
              <a:rPr lang="en-US" baseline="0" dirty="0" smtClean="0">
                <a:latin typeface="Sylfaen" panose="010A0502050306030303" pitchFamily="18" charset="0"/>
              </a:rPr>
              <a:t> </a:t>
            </a:r>
            <a:r>
              <a:rPr lang="en-US" baseline="0" dirty="0" err="1" smtClean="0">
                <a:latin typeface="Sylfaen" panose="010A0502050306030303" pitchFamily="18" charset="0"/>
              </a:rPr>
              <a:t>հակա-մանկական</a:t>
            </a:r>
            <a:r>
              <a:rPr lang="en-US" baseline="0" dirty="0" smtClean="0">
                <a:latin typeface="Sylfaen" panose="010A0502050306030303" pitchFamily="18" charset="0"/>
              </a:rPr>
              <a:t> </a:t>
            </a:r>
            <a:r>
              <a:rPr lang="en-US" baseline="0" dirty="0" err="1" smtClean="0">
                <a:latin typeface="Sylfaen" panose="010A0502050306030303" pitchFamily="18" charset="0"/>
              </a:rPr>
              <a:t>պոռնոգրաֆիայի</a:t>
            </a:r>
            <a:r>
              <a:rPr lang="en-US" baseline="0" dirty="0" smtClean="0">
                <a:latin typeface="Sylfaen" panose="010A0502050306030303" pitchFamily="18" charset="0"/>
              </a:rPr>
              <a:t> </a:t>
            </a:r>
            <a:r>
              <a:rPr lang="en-US" baseline="0" dirty="0" err="1" smtClean="0">
                <a:latin typeface="Sylfaen" panose="010A0502050306030303" pitchFamily="18" charset="0"/>
              </a:rPr>
              <a:t>օպերացիայի</a:t>
            </a:r>
            <a:r>
              <a:rPr lang="en-US" baseline="0" dirty="0" smtClean="0">
                <a:latin typeface="Sylfaen" panose="010A0502050306030303" pitchFamily="18" charset="0"/>
              </a:rPr>
              <a:t> </a:t>
            </a:r>
            <a:r>
              <a:rPr lang="en-US" baseline="0" dirty="0" err="1" smtClean="0">
                <a:latin typeface="Sylfaen" panose="010A0502050306030303" pitchFamily="18" charset="0"/>
              </a:rPr>
              <a:t>շրջանակներում</a:t>
            </a:r>
            <a:r>
              <a:rPr lang="en-US" baseline="0" dirty="0" smtClean="0">
                <a:latin typeface="Sylfaen" panose="010A0502050306030303" pitchFamily="18" charset="0"/>
              </a:rPr>
              <a:t>՝ </a:t>
            </a:r>
            <a:r>
              <a:rPr lang="en-US" baseline="0" dirty="0" err="1" smtClean="0">
                <a:latin typeface="Sylfaen" panose="010A0502050306030303" pitchFamily="18" charset="0"/>
              </a:rPr>
              <a:t>իրականացված</a:t>
            </a:r>
            <a:r>
              <a:rPr lang="en-US" baseline="0" dirty="0" smtClean="0">
                <a:latin typeface="Sylfaen" panose="010A0502050306030303" pitchFamily="18" charset="0"/>
              </a:rPr>
              <a:t> ԱՄՆ-ի, </a:t>
            </a:r>
            <a:r>
              <a:rPr lang="en-US" baseline="0" dirty="0" err="1" smtClean="0">
                <a:latin typeface="Sylfaen" panose="010A0502050306030303" pitchFamily="18" charset="0"/>
              </a:rPr>
              <a:t>Կոլումբիայի</a:t>
            </a:r>
            <a:r>
              <a:rPr lang="en-US" baseline="0" dirty="0" smtClean="0">
                <a:latin typeface="Sylfaen" panose="010A0502050306030303" pitchFamily="18" charset="0"/>
              </a:rPr>
              <a:t>, </a:t>
            </a:r>
            <a:r>
              <a:rPr lang="en-US" baseline="0" dirty="0" err="1" smtClean="0">
                <a:latin typeface="Sylfaen" panose="010A0502050306030303" pitchFamily="18" charset="0"/>
              </a:rPr>
              <a:t>Պանամայի</a:t>
            </a:r>
            <a:r>
              <a:rPr lang="en-US" baseline="0" dirty="0" smtClean="0">
                <a:latin typeface="Sylfaen" panose="010A0502050306030303" pitchFamily="18" charset="0"/>
              </a:rPr>
              <a:t> և </a:t>
            </a:r>
            <a:r>
              <a:rPr lang="en-US" baseline="0" dirty="0" err="1" smtClean="0">
                <a:latin typeface="Sylfaen" panose="010A0502050306030303" pitchFamily="18" charset="0"/>
              </a:rPr>
              <a:t>Պարագվայի</a:t>
            </a:r>
            <a:r>
              <a:rPr lang="en-US" baseline="0" dirty="0" smtClean="0">
                <a:latin typeface="Sylfaen" panose="010A0502050306030303" pitchFamily="18" charset="0"/>
              </a:rPr>
              <a:t> </a:t>
            </a:r>
            <a:r>
              <a:rPr lang="en-US" baseline="0" dirty="0" err="1" smtClean="0">
                <a:latin typeface="Sylfaen" panose="010A0502050306030303" pitchFamily="18" charset="0"/>
              </a:rPr>
              <a:t>իրավապահ</a:t>
            </a:r>
            <a:r>
              <a:rPr lang="en-US" baseline="0" dirty="0" smtClean="0">
                <a:latin typeface="Sylfaen" panose="010A0502050306030303" pitchFamily="18" charset="0"/>
              </a:rPr>
              <a:t> </a:t>
            </a:r>
            <a:r>
              <a:rPr lang="en-US" baseline="0" dirty="0" err="1" smtClean="0">
                <a:latin typeface="Sylfaen" panose="010A0502050306030303" pitchFamily="18" charset="0"/>
              </a:rPr>
              <a:t>մարմինների</a:t>
            </a:r>
            <a:r>
              <a:rPr lang="en-US" baseline="0" dirty="0" smtClean="0">
                <a:latin typeface="Sylfaen" panose="010A0502050306030303" pitchFamily="18" charset="0"/>
              </a:rPr>
              <a:t> </a:t>
            </a:r>
            <a:r>
              <a:rPr lang="en-US" baseline="0" dirty="0" err="1" smtClean="0">
                <a:latin typeface="Sylfaen" panose="010A0502050306030303" pitchFamily="18" charset="0"/>
              </a:rPr>
              <a:t>կոորդինացմամբ</a:t>
            </a:r>
            <a:r>
              <a:rPr lang="en-US" baseline="0" dirty="0" smtClean="0">
                <a:latin typeface="Sylfaen" panose="010A0502050306030303" pitchFamily="18" charset="0"/>
              </a:rPr>
              <a:t>: </a:t>
            </a:r>
            <a:r>
              <a:rPr lang="en-US" baseline="0" dirty="0" err="1" smtClean="0">
                <a:latin typeface="Sylfaen" panose="010A0502050306030303" pitchFamily="18" charset="0"/>
              </a:rPr>
              <a:t>Համարվում</a:t>
            </a:r>
            <a:r>
              <a:rPr lang="en-US" baseline="0" dirty="0" smtClean="0">
                <a:latin typeface="Sylfaen" panose="010A0502050306030303" pitchFamily="18" charset="0"/>
              </a:rPr>
              <a:t> է, </a:t>
            </a:r>
            <a:r>
              <a:rPr lang="en-US" baseline="0" dirty="0" err="1" smtClean="0">
                <a:latin typeface="Sylfaen" panose="010A0502050306030303" pitchFamily="18" charset="0"/>
              </a:rPr>
              <a:t>որ</a:t>
            </a:r>
            <a:r>
              <a:rPr lang="en-US" baseline="0" dirty="0" smtClean="0">
                <a:latin typeface="Sylfaen" panose="010A0502050306030303" pitchFamily="18" charset="0"/>
              </a:rPr>
              <a:t> </a:t>
            </a:r>
            <a:r>
              <a:rPr lang="en-US" baseline="0" dirty="0" err="1" smtClean="0">
                <a:latin typeface="Sylfaen" panose="010A0502050306030303" pitchFamily="18" charset="0"/>
              </a:rPr>
              <a:t>անհատները</a:t>
            </a:r>
            <a:r>
              <a:rPr lang="en-US" baseline="0" dirty="0" smtClean="0">
                <a:latin typeface="Sylfaen" panose="010A0502050306030303" pitchFamily="18" charset="0"/>
              </a:rPr>
              <a:t> </a:t>
            </a:r>
            <a:r>
              <a:rPr lang="en-US" baseline="0" dirty="0" err="1" smtClean="0">
                <a:latin typeface="Sylfaen" panose="010A0502050306030303" pitchFamily="18" charset="0"/>
              </a:rPr>
              <a:t>ներգրավված</a:t>
            </a:r>
            <a:r>
              <a:rPr lang="en-US" baseline="0" dirty="0" smtClean="0">
                <a:latin typeface="Sylfaen" panose="010A0502050306030303" pitchFamily="18" charset="0"/>
              </a:rPr>
              <a:t> </a:t>
            </a:r>
            <a:r>
              <a:rPr lang="en-US" baseline="0" dirty="0" err="1" smtClean="0">
                <a:latin typeface="Sylfaen" panose="010A0502050306030303" pitchFamily="18" charset="0"/>
              </a:rPr>
              <a:t>էին</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համակարգի</a:t>
            </a:r>
            <a:r>
              <a:rPr lang="en-US" baseline="0" dirty="0" smtClean="0">
                <a:latin typeface="Sylfaen" panose="010A0502050306030303" pitchFamily="18" charset="0"/>
              </a:rPr>
              <a:t> </a:t>
            </a:r>
            <a:r>
              <a:rPr lang="en-US" baseline="0" dirty="0" err="1" smtClean="0">
                <a:latin typeface="Sylfaen" panose="010A0502050306030303" pitchFamily="18" charset="0"/>
              </a:rPr>
              <a:t>միջոցով</a:t>
            </a:r>
            <a:r>
              <a:rPr lang="en-US" baseline="0" dirty="0" smtClean="0">
                <a:latin typeface="Sylfaen" panose="010A0502050306030303" pitchFamily="18" charset="0"/>
              </a:rPr>
              <a:t> </a:t>
            </a:r>
            <a:r>
              <a:rPr lang="en-US" baseline="0" dirty="0" err="1" smtClean="0">
                <a:latin typeface="Sylfaen" panose="010A0502050306030303" pitchFamily="18" charset="0"/>
              </a:rPr>
              <a:t>մանկական</a:t>
            </a:r>
            <a:r>
              <a:rPr lang="en-US" baseline="0" dirty="0" smtClean="0">
                <a:latin typeface="Sylfaen" panose="010A0502050306030303" pitchFamily="18" charset="0"/>
              </a:rPr>
              <a:t> </a:t>
            </a:r>
            <a:r>
              <a:rPr lang="en-US" baseline="0" dirty="0" err="1" smtClean="0">
                <a:latin typeface="Sylfaen" panose="010A0502050306030303" pitchFamily="18" charset="0"/>
              </a:rPr>
              <a:t>պոռնոգրաֆիայի</a:t>
            </a:r>
            <a:r>
              <a:rPr lang="en-US" baseline="0" dirty="0" smtClean="0">
                <a:latin typeface="Sylfaen" panose="010A0502050306030303" pitchFamily="18" charset="0"/>
              </a:rPr>
              <a:t> </a:t>
            </a:r>
            <a:r>
              <a:rPr lang="en-US" baseline="0" dirty="0" err="1" smtClean="0">
                <a:latin typeface="Sylfaen" panose="010A0502050306030303" pitchFamily="18" charset="0"/>
              </a:rPr>
              <a:t>արտադրության</a:t>
            </a:r>
            <a:r>
              <a:rPr lang="en-US" baseline="0" dirty="0" smtClean="0">
                <a:latin typeface="Sylfaen" panose="010A0502050306030303" pitchFamily="18" charset="0"/>
              </a:rPr>
              <a:t>, </a:t>
            </a:r>
            <a:r>
              <a:rPr lang="en-US" baseline="0" dirty="0" err="1" smtClean="0">
                <a:latin typeface="Sylfaen" panose="010A0502050306030303" pitchFamily="18" charset="0"/>
              </a:rPr>
              <a:t>տիրապետման</a:t>
            </a:r>
            <a:r>
              <a:rPr lang="en-US" baseline="0" dirty="0" smtClean="0">
                <a:latin typeface="Sylfaen" panose="010A0502050306030303" pitchFamily="18" charset="0"/>
              </a:rPr>
              <a:t> և </a:t>
            </a:r>
            <a:r>
              <a:rPr lang="en-US" baseline="0" dirty="0" err="1" smtClean="0">
                <a:latin typeface="Sylfaen" panose="010A0502050306030303" pitchFamily="18" charset="0"/>
              </a:rPr>
              <a:t>տարածման</a:t>
            </a:r>
            <a:r>
              <a:rPr lang="en-US" baseline="0" dirty="0" smtClean="0">
                <a:latin typeface="Sylfaen" panose="010A0502050306030303" pitchFamily="18" charset="0"/>
              </a:rPr>
              <a:t> </a:t>
            </a:r>
            <a:r>
              <a:rPr lang="en-US" baseline="0" dirty="0" err="1" smtClean="0">
                <a:latin typeface="Sylfaen" panose="010A0502050306030303" pitchFamily="18" charset="0"/>
              </a:rPr>
              <a:t>մեջ</a:t>
            </a:r>
            <a:r>
              <a:rPr lang="en-US" baseline="0" dirty="0" smtClean="0">
                <a:latin typeface="Sylfaen" panose="010A0502050306030303" pitchFamily="18" charset="0"/>
              </a:rPr>
              <a:t>, </a:t>
            </a:r>
            <a:r>
              <a:rPr lang="en-US" baseline="0" dirty="0" err="1" smtClean="0">
                <a:latin typeface="Sylfaen" panose="010A0502050306030303" pitchFamily="18" charset="0"/>
              </a:rPr>
              <a:t>որոնք</a:t>
            </a:r>
            <a:r>
              <a:rPr lang="en-US" baseline="0" dirty="0" smtClean="0">
                <a:latin typeface="Sylfaen" panose="010A0502050306030303" pitchFamily="18" charset="0"/>
              </a:rPr>
              <a:t> </a:t>
            </a:r>
            <a:r>
              <a:rPr lang="en-US" baseline="0" dirty="0" err="1" smtClean="0">
                <a:latin typeface="Sylfaen" panose="010A0502050306030303" pitchFamily="18" charset="0"/>
              </a:rPr>
              <a:t>բոլորը</a:t>
            </a:r>
            <a:r>
              <a:rPr lang="en-US" baseline="0" dirty="0" smtClean="0">
                <a:latin typeface="Sylfaen" panose="010A0502050306030303" pitchFamily="18" charset="0"/>
              </a:rPr>
              <a:t> </a:t>
            </a:r>
            <a:r>
              <a:rPr lang="en-US" baseline="0" dirty="0" err="1" smtClean="0">
                <a:latin typeface="Sylfaen" panose="010A0502050306030303" pitchFamily="18" charset="0"/>
              </a:rPr>
              <a:t>հանցագործություններ</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Բուդապեշտի</a:t>
            </a:r>
            <a:r>
              <a:rPr lang="en-US" baseline="0" dirty="0" smtClean="0">
                <a:latin typeface="Sylfaen" panose="010A0502050306030303" pitchFamily="18" charset="0"/>
              </a:rPr>
              <a:t> </a:t>
            </a:r>
            <a:r>
              <a:rPr lang="en-US" baseline="0" dirty="0" err="1" smtClean="0">
                <a:latin typeface="Sylfaen" panose="010A0502050306030303" pitchFamily="18" charset="0"/>
              </a:rPr>
              <a:t>կոնվենցիայով</a:t>
            </a:r>
            <a:r>
              <a:rPr lang="en-US" baseline="0" dirty="0" smtClean="0">
                <a:latin typeface="Sylfaen" panose="010A0502050306030303" pitchFamily="18" charset="0"/>
              </a:rPr>
              <a:t>: </a:t>
            </a:r>
            <a:r>
              <a:rPr lang="en-US" baseline="0" dirty="0" err="1" smtClean="0">
                <a:latin typeface="Sylfaen" panose="010A0502050306030303" pitchFamily="18" charset="0"/>
              </a:rPr>
              <a:t>Զեկույցը</a:t>
            </a:r>
            <a:r>
              <a:rPr lang="en-US" baseline="0" dirty="0" smtClean="0">
                <a:latin typeface="Sylfaen" panose="010A0502050306030303" pitchFamily="18" charset="0"/>
              </a:rPr>
              <a:t> </a:t>
            </a:r>
            <a:r>
              <a:rPr lang="en-US" baseline="0" dirty="0" err="1" smtClean="0">
                <a:latin typeface="Sylfaen" panose="010A0502050306030303" pitchFamily="18" charset="0"/>
              </a:rPr>
              <a:t>նաև</a:t>
            </a:r>
            <a:r>
              <a:rPr lang="en-US" baseline="0" dirty="0" smtClean="0">
                <a:latin typeface="Sylfaen" panose="010A0502050306030303" pitchFamily="18" charset="0"/>
              </a:rPr>
              <a:t> </a:t>
            </a:r>
            <a:r>
              <a:rPr lang="en-US" baseline="0" dirty="0" err="1" smtClean="0">
                <a:latin typeface="Sylfaen" panose="010A0502050306030303" pitchFamily="18" charset="0"/>
              </a:rPr>
              <a:t>բացատրում</a:t>
            </a:r>
            <a:r>
              <a:rPr lang="en-US" baseline="0" dirty="0" smtClean="0">
                <a:latin typeface="Sylfaen" panose="010A0502050306030303" pitchFamily="18" charset="0"/>
              </a:rPr>
              <a:t> է, </a:t>
            </a:r>
            <a:r>
              <a:rPr lang="en-US" baseline="0" dirty="0" err="1" smtClean="0">
                <a:latin typeface="Sylfaen" panose="010A0502050306030303" pitchFamily="18" charset="0"/>
              </a:rPr>
              <a:t>թե</a:t>
            </a:r>
            <a:r>
              <a:rPr lang="en-US" baseline="0" dirty="0" smtClean="0">
                <a:latin typeface="Sylfaen" panose="010A0502050306030303" pitchFamily="18" charset="0"/>
              </a:rPr>
              <a:t> </a:t>
            </a:r>
            <a:r>
              <a:rPr lang="en-US" baseline="0" dirty="0" err="1" smtClean="0">
                <a:latin typeface="Sylfaen" panose="010A0502050306030303" pitchFamily="18" charset="0"/>
              </a:rPr>
              <a:t>ինչպես</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dirty="0" smtClean="0">
                <a:latin typeface="Sylfaen" panose="010A0502050306030303" pitchFamily="18" charset="0"/>
              </a:rPr>
              <a:t>187,000 </a:t>
            </a:r>
            <a:r>
              <a:rPr lang="en-US" dirty="0" err="1" smtClean="0">
                <a:latin typeface="Sylfaen" panose="010A0502050306030303" pitchFamily="18" charset="0"/>
              </a:rPr>
              <a:t>ֆայլեր</a:t>
            </a:r>
            <a:r>
              <a:rPr lang="en-US" dirty="0" smtClean="0">
                <a:latin typeface="Sylfaen" panose="010A0502050306030303" pitchFamily="18" charset="0"/>
              </a:rPr>
              <a:t> </a:t>
            </a:r>
            <a:r>
              <a:rPr lang="en-US" dirty="0" err="1" smtClean="0">
                <a:latin typeface="Sylfaen" panose="010A0502050306030303" pitchFamily="18" charset="0"/>
              </a:rPr>
              <a:t>առգրավվել</a:t>
            </a:r>
            <a:r>
              <a:rPr lang="en-US" dirty="0" smtClean="0">
                <a:latin typeface="Sylfaen" panose="010A0502050306030303" pitchFamily="18" charset="0"/>
              </a:rPr>
              <a:t> </a:t>
            </a:r>
            <a:r>
              <a:rPr lang="en-US" dirty="0" err="1" smtClean="0">
                <a:latin typeface="Sylfaen" panose="010A0502050306030303" pitchFamily="18" charset="0"/>
              </a:rPr>
              <a:t>վերլուծական</a:t>
            </a:r>
            <a:r>
              <a:rPr lang="en-US" baseline="0" dirty="0" smtClean="0">
                <a:latin typeface="Sylfaen" panose="010A0502050306030303" pitchFamily="18" charset="0"/>
              </a:rPr>
              <a:t> </a:t>
            </a:r>
            <a:r>
              <a:rPr lang="en-US" baseline="0" dirty="0" err="1" smtClean="0">
                <a:latin typeface="Sylfaen" panose="010A0502050306030303" pitchFamily="18" charset="0"/>
              </a:rPr>
              <a:t>նպատակներով</a:t>
            </a:r>
            <a:r>
              <a:rPr lang="en-US" baseline="0" dirty="0" smtClean="0">
                <a:latin typeface="Sylfaen" panose="010A0502050306030303" pitchFamily="18" charset="0"/>
              </a:rPr>
              <a:t>:</a:t>
            </a:r>
            <a:r>
              <a:rPr lang="en-US" dirty="0" smtClean="0">
                <a:latin typeface="Sylfaen" panose="010A0502050306030303" pitchFamily="18" charset="0"/>
              </a:rPr>
              <a:t> </a:t>
            </a: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Լրատվական</a:t>
            </a:r>
            <a:r>
              <a:rPr lang="en-US" dirty="0" smtClean="0">
                <a:latin typeface="Sylfaen" panose="010A0502050306030303" pitchFamily="18" charset="0"/>
              </a:rPr>
              <a:t> </a:t>
            </a:r>
            <a:r>
              <a:rPr lang="en-US" dirty="0" err="1" smtClean="0">
                <a:latin typeface="Sylfaen" panose="010A0502050306030303" pitchFamily="18" charset="0"/>
              </a:rPr>
              <a:t>հոդվածի</a:t>
            </a:r>
            <a:r>
              <a:rPr lang="en-US" dirty="0" smtClean="0">
                <a:latin typeface="Sylfaen" panose="010A0502050306030303" pitchFamily="18" charset="0"/>
              </a:rPr>
              <a:t> </a:t>
            </a:r>
            <a:r>
              <a:rPr lang="en-US" dirty="0" err="1" smtClean="0">
                <a:latin typeface="Sylfaen" panose="010A0502050306030303" pitchFamily="18" charset="0"/>
              </a:rPr>
              <a:t>հղումը</a:t>
            </a:r>
            <a:r>
              <a:rPr lang="en-US" dirty="0" smtClean="0">
                <a:latin typeface="Sylfaen" panose="010A0502050306030303" pitchFamily="18" charset="0"/>
              </a:rPr>
              <a:t>՝ </a:t>
            </a:r>
            <a:r>
              <a:rPr lang="en-US" dirty="0">
                <a:latin typeface="Sylfaen" panose="010A0502050306030303" pitchFamily="18" charset="0"/>
              </a:rPr>
              <a:t>https://www.thestatesman.com/world/43-arrested-anti-child-porn-operation-brazil-1502857436.html </a:t>
            </a:r>
            <a:endParaRPr lang="aa-ET" dirty="0">
              <a:latin typeface="Sylfaen" panose="010A0502050306030303" pitchFamily="18" charset="0"/>
            </a:endParaRPr>
          </a:p>
          <a:p>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25</a:t>
            </a:fld>
            <a:endParaRPr lang="en-US" altLang="en-US"/>
          </a:p>
        </p:txBody>
      </p:sp>
    </p:spTree>
    <p:extLst>
      <p:ext uri="{BB962C8B-B14F-4D97-AF65-F5344CB8AC3E}">
        <p14:creationId xmlns:p14="http://schemas.microsoft.com/office/powerpoint/2010/main" val="3197341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Այս</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ԱՄՆ </a:t>
            </a:r>
            <a:r>
              <a:rPr lang="en-US" dirty="0" err="1" smtClean="0">
                <a:latin typeface="Sylfaen" panose="010A0502050306030303" pitchFamily="18" charset="0"/>
              </a:rPr>
              <a:t>արդարադատության</a:t>
            </a:r>
            <a:r>
              <a:rPr lang="en-US" dirty="0" smtClean="0">
                <a:latin typeface="Sylfaen" panose="010A0502050306030303" pitchFamily="18" charset="0"/>
              </a:rPr>
              <a:t> </a:t>
            </a:r>
            <a:r>
              <a:rPr lang="en-US" dirty="0" err="1" smtClean="0">
                <a:latin typeface="Sylfaen" panose="010A0502050306030303" pitchFamily="18" charset="0"/>
              </a:rPr>
              <a:t>դեպարտամենտի</a:t>
            </a:r>
            <a:r>
              <a:rPr lang="en-US" dirty="0" smtClean="0">
                <a:latin typeface="Sylfaen" panose="010A0502050306030303" pitchFamily="18" charset="0"/>
              </a:rPr>
              <a:t> </a:t>
            </a:r>
            <a:r>
              <a:rPr lang="en-US" dirty="0" err="1" smtClean="0">
                <a:latin typeface="Sylfaen" panose="010A0502050306030303" pitchFamily="18" charset="0"/>
              </a:rPr>
              <a:t>մամլո</a:t>
            </a:r>
            <a:r>
              <a:rPr lang="en-US" dirty="0" smtClean="0">
                <a:latin typeface="Sylfaen" panose="010A0502050306030303" pitchFamily="18" charset="0"/>
              </a:rPr>
              <a:t> </a:t>
            </a:r>
            <a:r>
              <a:rPr lang="en-US" dirty="0" err="1" smtClean="0">
                <a:latin typeface="Sylfaen" panose="010A0502050306030303" pitchFamily="18" charset="0"/>
              </a:rPr>
              <a:t>հաղորդագրության</a:t>
            </a:r>
            <a:r>
              <a:rPr lang="en-US" dirty="0" smtClean="0">
                <a:latin typeface="Sylfaen" panose="010A0502050306030303" pitchFamily="18" charset="0"/>
              </a:rPr>
              <a:t> </a:t>
            </a:r>
            <a:r>
              <a:rPr lang="en-US" dirty="0" err="1" smtClean="0">
                <a:latin typeface="Sylfaen" panose="010A0502050306030303" pitchFamily="18" charset="0"/>
              </a:rPr>
              <a:t>սքրինշոթն</a:t>
            </a:r>
            <a:r>
              <a:rPr lang="en-US" baseline="0" dirty="0" smtClean="0">
                <a:latin typeface="Sylfaen" panose="010A0502050306030303" pitchFamily="18" charset="0"/>
              </a:rPr>
              <a:t> </a:t>
            </a:r>
            <a:r>
              <a:rPr lang="en-US" baseline="0" dirty="0" err="1" smtClean="0">
                <a:latin typeface="Sylfaen" panose="010A0502050306030303" pitchFamily="18" charset="0"/>
              </a:rPr>
              <a:t>այն</a:t>
            </a:r>
            <a:r>
              <a:rPr lang="en-US" baseline="0" dirty="0" smtClean="0">
                <a:latin typeface="Sylfaen" panose="010A0502050306030303" pitchFamily="18" charset="0"/>
              </a:rPr>
              <a:t> </a:t>
            </a:r>
            <a:r>
              <a:rPr lang="en-US" baseline="0" dirty="0" err="1" smtClean="0">
                <a:latin typeface="Sylfaen" panose="010A0502050306030303" pitchFamily="18" charset="0"/>
              </a:rPr>
              <a:t>մասին</a:t>
            </a:r>
            <a:r>
              <a:rPr lang="en-US" baseline="0" dirty="0" smtClean="0">
                <a:latin typeface="Sylfaen" panose="010A0502050306030303" pitchFamily="18" charset="0"/>
              </a:rPr>
              <a:t>, </a:t>
            </a:r>
            <a:r>
              <a:rPr lang="en-US" baseline="0" dirty="0" err="1" smtClean="0">
                <a:latin typeface="Sylfaen" panose="010A0502050306030303" pitchFamily="18" charset="0"/>
              </a:rPr>
              <a:t>թե</a:t>
            </a:r>
            <a:r>
              <a:rPr lang="en-US" baseline="0" dirty="0" smtClean="0">
                <a:latin typeface="Sylfaen" panose="010A0502050306030303" pitchFamily="18" charset="0"/>
              </a:rPr>
              <a:t> </a:t>
            </a:r>
            <a:r>
              <a:rPr lang="en-US" baseline="0" dirty="0" err="1" smtClean="0">
                <a:latin typeface="Sylfaen" panose="010A0502050306030303" pitchFamily="18" charset="0"/>
              </a:rPr>
              <a:t>ինչպես</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 </a:t>
            </a:r>
            <a:r>
              <a:rPr lang="en-US" baseline="0" dirty="0" err="1" smtClean="0">
                <a:latin typeface="Sylfaen" panose="010A0502050306030303" pitchFamily="18" charset="0"/>
              </a:rPr>
              <a:t>հարյուրավոր</a:t>
            </a:r>
            <a:r>
              <a:rPr lang="en-US" baseline="0" dirty="0" smtClean="0">
                <a:latin typeface="Sylfaen" panose="010A0502050306030303" pitchFamily="18" charset="0"/>
              </a:rPr>
              <a:t> </a:t>
            </a:r>
            <a:r>
              <a:rPr lang="en-US" baseline="0" dirty="0" err="1" smtClean="0">
                <a:latin typeface="Sylfaen" panose="010A0502050306030303" pitchFamily="18" charset="0"/>
              </a:rPr>
              <a:t>անհատներ</a:t>
            </a:r>
            <a:r>
              <a:rPr lang="en-US" baseline="0" dirty="0" smtClean="0">
                <a:latin typeface="Sylfaen" panose="010A0502050306030303" pitchFamily="18" charset="0"/>
              </a:rPr>
              <a:t> </a:t>
            </a:r>
            <a:r>
              <a:rPr lang="en-US" baseline="0" dirty="0" err="1" smtClean="0">
                <a:latin typeface="Sylfaen" panose="010A0502050306030303" pitchFamily="18" charset="0"/>
              </a:rPr>
              <a:t>ողջ</a:t>
            </a:r>
            <a:r>
              <a:rPr lang="en-US" baseline="0" dirty="0" smtClean="0">
                <a:latin typeface="Sylfaen" panose="010A0502050306030303" pitchFamily="18" charset="0"/>
              </a:rPr>
              <a:t> </a:t>
            </a:r>
            <a:r>
              <a:rPr lang="en-US" baseline="0" dirty="0" err="1" smtClean="0">
                <a:latin typeface="Sylfaen" panose="010A0502050306030303" pitchFamily="18" charset="0"/>
              </a:rPr>
              <a:t>աշխարհից</a:t>
            </a:r>
            <a:r>
              <a:rPr lang="en-US" baseline="0" dirty="0" smtClean="0">
                <a:latin typeface="Sylfaen" panose="010A0502050306030303" pitchFamily="18" charset="0"/>
              </a:rPr>
              <a:t> </a:t>
            </a:r>
            <a:r>
              <a:rPr lang="en-US" baseline="0" dirty="0" err="1" smtClean="0">
                <a:latin typeface="Sylfaen" panose="010A0502050306030303" pitchFamily="18" charset="0"/>
              </a:rPr>
              <a:t>մեղադրվել</a:t>
            </a:r>
            <a:r>
              <a:rPr lang="en-US" baseline="0" dirty="0" smtClean="0">
                <a:latin typeface="Sylfaen" panose="010A0502050306030303" pitchFamily="18" charset="0"/>
              </a:rPr>
              <a:t> </a:t>
            </a:r>
            <a:r>
              <a:rPr lang="en-US" baseline="0" dirty="0" err="1" smtClean="0">
                <a:latin typeface="Sylfaen" panose="010A0502050306030303" pitchFamily="18" charset="0"/>
              </a:rPr>
              <a:t>կապված</a:t>
            </a:r>
            <a:r>
              <a:rPr lang="en-US" baseline="0" dirty="0" smtClean="0">
                <a:latin typeface="Sylfaen" panose="010A0502050306030303" pitchFamily="18" charset="0"/>
              </a:rPr>
              <a:t> </a:t>
            </a:r>
            <a:r>
              <a:rPr lang="en-US" baseline="0" dirty="0" err="1" smtClean="0">
                <a:latin typeface="Sylfaen" panose="010A0502050306030303" pitchFamily="18" charset="0"/>
              </a:rPr>
              <a:t>ամենամեծ</a:t>
            </a:r>
            <a:r>
              <a:rPr lang="en-US" baseline="0" dirty="0" smtClean="0">
                <a:latin typeface="Sylfaen" panose="010A0502050306030303" pitchFamily="18" charset="0"/>
              </a:rPr>
              <a:t> </a:t>
            </a:r>
            <a:r>
              <a:rPr lang="en-US" baseline="0" dirty="0" err="1" smtClean="0">
                <a:latin typeface="Sylfaen" panose="010A0502050306030303" pitchFamily="18" charset="0"/>
              </a:rPr>
              <a:t>սև</a:t>
            </a:r>
            <a:r>
              <a:rPr lang="en-US" baseline="0" dirty="0" smtClean="0">
                <a:latin typeface="Sylfaen" panose="010A0502050306030303" pitchFamily="18" charset="0"/>
              </a:rPr>
              <a:t> </a:t>
            </a:r>
            <a:r>
              <a:rPr lang="en-US" baseline="0" dirty="0" err="1" smtClean="0">
                <a:latin typeface="Sylfaen" panose="010A0502050306030303" pitchFamily="18" charset="0"/>
              </a:rPr>
              <a:t>ցանցի</a:t>
            </a:r>
            <a:r>
              <a:rPr lang="en-US" baseline="0" dirty="0" smtClean="0">
                <a:latin typeface="Sylfaen" panose="010A0502050306030303" pitchFamily="18" charset="0"/>
              </a:rPr>
              <a:t> </a:t>
            </a:r>
            <a:r>
              <a:rPr lang="en-US" baseline="0" dirty="0" err="1" smtClean="0">
                <a:latin typeface="Sylfaen" panose="010A0502050306030303" pitchFamily="18" charset="0"/>
              </a:rPr>
              <a:t>պոռնոգրաֆիական</a:t>
            </a:r>
            <a:r>
              <a:rPr lang="en-US" baseline="0" dirty="0" smtClean="0">
                <a:latin typeface="Sylfaen" panose="010A0502050306030303" pitchFamily="18" charset="0"/>
              </a:rPr>
              <a:t> </a:t>
            </a:r>
            <a:r>
              <a:rPr lang="hy-AM" baseline="0" dirty="0" smtClean="0">
                <a:latin typeface="Sylfaen" panose="010A0502050306030303" pitchFamily="18" charset="0"/>
              </a:rPr>
              <a:t>Համացանց</a:t>
            </a:r>
            <a:r>
              <a:rPr lang="en-US" baseline="0" dirty="0" err="1" smtClean="0">
                <a:latin typeface="Sylfaen" panose="010A0502050306030303" pitchFamily="18" charset="0"/>
              </a:rPr>
              <a:t>ային</a:t>
            </a:r>
            <a:r>
              <a:rPr lang="en-US" baseline="0" dirty="0" smtClean="0">
                <a:latin typeface="Sylfaen" panose="010A0502050306030303" pitchFamily="18" charset="0"/>
              </a:rPr>
              <a:t> </a:t>
            </a:r>
            <a:r>
              <a:rPr lang="en-US" baseline="0" dirty="0" err="1" smtClean="0">
                <a:latin typeface="Sylfaen" panose="010A0502050306030303" pitchFamily="18" charset="0"/>
              </a:rPr>
              <a:t>կայքի</a:t>
            </a:r>
            <a:r>
              <a:rPr lang="en-US" baseline="0" dirty="0" smtClean="0">
                <a:latin typeface="Sylfaen" panose="010A0502050306030303" pitchFamily="18" charset="0"/>
              </a:rPr>
              <a:t> </a:t>
            </a:r>
            <a:r>
              <a:rPr lang="en-US" baseline="0" dirty="0" err="1" smtClean="0">
                <a:latin typeface="Sylfaen" panose="010A0502050306030303" pitchFamily="18" charset="0"/>
              </a:rPr>
              <a:t>հետ</a:t>
            </a:r>
            <a:r>
              <a:rPr lang="en-US" baseline="0" dirty="0" smtClean="0">
                <a:latin typeface="Sylfaen" panose="010A0502050306030303" pitchFamily="18" charset="0"/>
              </a:rPr>
              <a:t>: </a:t>
            </a:r>
            <a:r>
              <a:rPr lang="en-US" baseline="0" dirty="0" err="1" smtClean="0">
                <a:latin typeface="Sylfaen" panose="010A0502050306030303" pitchFamily="18" charset="0"/>
              </a:rPr>
              <a:t>Հարավկորեացի</a:t>
            </a:r>
            <a:r>
              <a:rPr lang="en-US" baseline="0" dirty="0" smtClean="0">
                <a:latin typeface="Sylfaen" panose="010A0502050306030303" pitchFamily="18" charset="0"/>
              </a:rPr>
              <a:t> </a:t>
            </a:r>
            <a:r>
              <a:rPr lang="en-US" baseline="0" dirty="0" err="1" smtClean="0">
                <a:latin typeface="Sylfaen" panose="010A0502050306030303" pitchFamily="18" charset="0"/>
              </a:rPr>
              <a:t>մի</a:t>
            </a:r>
            <a:r>
              <a:rPr lang="en-US" baseline="0" dirty="0" smtClean="0">
                <a:latin typeface="Sylfaen" panose="010A0502050306030303" pitchFamily="18" charset="0"/>
              </a:rPr>
              <a:t> </a:t>
            </a:r>
            <a:r>
              <a:rPr lang="en-US" baseline="0" dirty="0" err="1" smtClean="0">
                <a:latin typeface="Sylfaen" panose="010A0502050306030303" pitchFamily="18" charset="0"/>
              </a:rPr>
              <a:t>անձ</a:t>
            </a:r>
            <a:r>
              <a:rPr lang="en-US" baseline="0" dirty="0" smtClean="0">
                <a:latin typeface="Sylfaen" panose="010A0502050306030303" pitchFamily="18" charset="0"/>
              </a:rPr>
              <a:t> </a:t>
            </a:r>
            <a:r>
              <a:rPr lang="en-US" baseline="0" dirty="0" err="1" smtClean="0">
                <a:latin typeface="Sylfaen" panose="010A0502050306030303" pitchFamily="18" charset="0"/>
              </a:rPr>
              <a:t>մեղադրվել</a:t>
            </a:r>
            <a:r>
              <a:rPr lang="en-US" baseline="0" dirty="0" smtClean="0">
                <a:latin typeface="Sylfaen" panose="010A0502050306030303" pitchFamily="18" charset="0"/>
              </a:rPr>
              <a:t> է </a:t>
            </a:r>
            <a:r>
              <a:rPr lang="hy-AM" baseline="0" dirty="0" smtClean="0">
                <a:latin typeface="Sylfaen" panose="010A0502050306030303" pitchFamily="18" charset="0"/>
              </a:rPr>
              <a:t>Համացանց</a:t>
            </a:r>
            <a:r>
              <a:rPr lang="en-US" baseline="0" dirty="0" err="1" smtClean="0">
                <a:latin typeface="Sylfaen" panose="010A0502050306030303" pitchFamily="18" charset="0"/>
              </a:rPr>
              <a:t>ային</a:t>
            </a:r>
            <a:r>
              <a:rPr lang="en-US" baseline="0" dirty="0" smtClean="0">
                <a:latin typeface="Sylfaen" panose="010A0502050306030303" pitchFamily="18" charset="0"/>
              </a:rPr>
              <a:t> </a:t>
            </a:r>
            <a:r>
              <a:rPr lang="en-US" baseline="0" dirty="0" err="1" smtClean="0">
                <a:latin typeface="Sylfaen" panose="010A0502050306030303" pitchFamily="18" charset="0"/>
              </a:rPr>
              <a:t>կայքի</a:t>
            </a:r>
            <a:r>
              <a:rPr lang="en-US" baseline="0" dirty="0" smtClean="0">
                <a:latin typeface="Sylfaen" panose="010A0502050306030303" pitchFamily="18" charset="0"/>
              </a:rPr>
              <a:t> </a:t>
            </a:r>
            <a:r>
              <a:rPr lang="en-US" baseline="0" dirty="0" err="1" smtClean="0">
                <a:latin typeface="Sylfaen" panose="010A0502050306030303" pitchFamily="18" charset="0"/>
              </a:rPr>
              <a:t>Մուտքի</a:t>
            </a:r>
            <a:r>
              <a:rPr lang="en-US" baseline="0" dirty="0" smtClean="0">
                <a:latin typeface="Sylfaen" panose="010A0502050306030303" pitchFamily="18" charset="0"/>
              </a:rPr>
              <a:t> </a:t>
            </a:r>
            <a:r>
              <a:rPr lang="en-US" baseline="0" dirty="0" err="1" smtClean="0">
                <a:latin typeface="Sylfaen" panose="010A0502050306030303" pitchFamily="18" charset="0"/>
              </a:rPr>
              <a:t>տեսանկարահանումը</a:t>
            </a:r>
            <a:r>
              <a:rPr lang="en-US" baseline="0" dirty="0" smtClean="0">
                <a:latin typeface="Sylfaen" panose="010A0502050306030303" pitchFamily="18" charset="0"/>
              </a:rPr>
              <a:t> </a:t>
            </a:r>
            <a:r>
              <a:rPr lang="en-US" baseline="0" dirty="0" err="1" smtClean="0">
                <a:latin typeface="Sylfaen" panose="010A0502050306030303" pitchFamily="18" charset="0"/>
              </a:rPr>
              <a:t>գործառելու</a:t>
            </a:r>
            <a:r>
              <a:rPr lang="en-US" baseline="0" dirty="0" smtClean="0">
                <a:latin typeface="Sylfaen" panose="010A0502050306030303" pitchFamily="18" charset="0"/>
              </a:rPr>
              <a:t> </a:t>
            </a:r>
            <a:r>
              <a:rPr lang="en-US" baseline="0" dirty="0" err="1" smtClean="0">
                <a:latin typeface="Sylfaen" panose="010A0502050306030303" pitchFamily="18" charset="0"/>
              </a:rPr>
              <a:t>համար</a:t>
            </a:r>
            <a:r>
              <a:rPr lang="en-US" baseline="0" dirty="0" smtClean="0">
                <a:latin typeface="Sylfaen" panose="010A0502050306030303" pitchFamily="18" charset="0"/>
              </a:rPr>
              <a:t>, </a:t>
            </a:r>
            <a:r>
              <a:rPr lang="en-US" baseline="0" dirty="0" err="1" smtClean="0">
                <a:latin typeface="Sylfaen" panose="010A0502050306030303" pitchFamily="18" charset="0"/>
              </a:rPr>
              <a:t>մինչդեռ</a:t>
            </a:r>
            <a:r>
              <a:rPr lang="en-US" baseline="0" dirty="0" smtClean="0">
                <a:latin typeface="Sylfaen" panose="010A0502050306030303" pitchFamily="18" charset="0"/>
              </a:rPr>
              <a:t> 337 </a:t>
            </a:r>
            <a:r>
              <a:rPr lang="en-US" baseline="0" dirty="0" err="1" smtClean="0">
                <a:latin typeface="Sylfaen" panose="010A0502050306030303" pitchFamily="18" charset="0"/>
              </a:rPr>
              <a:t>այս</a:t>
            </a:r>
            <a:r>
              <a:rPr lang="en-US" baseline="0" dirty="0" smtClean="0">
                <a:latin typeface="Sylfaen" panose="010A0502050306030303" pitchFamily="18" charset="0"/>
              </a:rPr>
              <a:t> </a:t>
            </a:r>
            <a:r>
              <a:rPr lang="en-US" baseline="0" dirty="0" err="1" smtClean="0">
                <a:latin typeface="Sylfaen" panose="010A0502050306030303" pitchFamily="18" charset="0"/>
              </a:rPr>
              <a:t>օգտատերեր</a:t>
            </a:r>
            <a:r>
              <a:rPr lang="en-US" baseline="0" dirty="0" smtClean="0">
                <a:latin typeface="Sylfaen" panose="010A0502050306030303" pitchFamily="18" charset="0"/>
              </a:rPr>
              <a:t> </a:t>
            </a:r>
            <a:r>
              <a:rPr lang="en-US" baseline="0" dirty="0" err="1" smtClean="0">
                <a:latin typeface="Sylfaen" panose="010A0502050306030303" pitchFamily="18" charset="0"/>
              </a:rPr>
              <a:t>նույնպես</a:t>
            </a:r>
            <a:r>
              <a:rPr lang="en-US" baseline="0" dirty="0" smtClean="0">
                <a:latin typeface="Sylfaen" panose="010A0502050306030303" pitchFamily="18" charset="0"/>
              </a:rPr>
              <a:t> </a:t>
            </a:r>
            <a:r>
              <a:rPr lang="en-US" baseline="0" dirty="0" err="1" smtClean="0">
                <a:latin typeface="Sylfaen" panose="010A0502050306030303" pitchFamily="18" charset="0"/>
              </a:rPr>
              <a:t>ձերբակալվել</a:t>
            </a:r>
            <a:r>
              <a:rPr lang="en-US" baseline="0" dirty="0" smtClean="0">
                <a:latin typeface="Sylfaen" panose="010A0502050306030303" pitchFamily="18" charset="0"/>
              </a:rPr>
              <a:t> և </a:t>
            </a:r>
            <a:r>
              <a:rPr lang="en-US" baseline="0" dirty="0" err="1" smtClean="0">
                <a:latin typeface="Sylfaen" panose="010A0502050306030303" pitchFamily="18" charset="0"/>
              </a:rPr>
              <a:t>մեղադրվել</a:t>
            </a:r>
            <a:r>
              <a:rPr lang="en-US" baseline="0" dirty="0" smtClean="0">
                <a:latin typeface="Sylfaen" panose="010A0502050306030303" pitchFamily="18" charset="0"/>
              </a:rPr>
              <a:t> </a:t>
            </a:r>
            <a:r>
              <a:rPr lang="en-US" baseline="0" dirty="0" err="1" smtClean="0">
                <a:latin typeface="Sylfaen" panose="010A0502050306030303" pitchFamily="18" charset="0"/>
              </a:rPr>
              <a:t>են</a:t>
            </a:r>
            <a:r>
              <a:rPr lang="en-US" baseline="0" dirty="0" smtClean="0">
                <a:latin typeface="Sylfaen" panose="010A0502050306030303" pitchFamily="18" charset="0"/>
              </a:rPr>
              <a:t>:</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65367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9-ի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անօրեն</a:t>
            </a:r>
            <a:r>
              <a:rPr lang="en-US" dirty="0" smtClean="0">
                <a:latin typeface="Sylfaen" panose="010A0502050306030303" pitchFamily="18" charset="0"/>
              </a:rPr>
              <a:t> </a:t>
            </a:r>
            <a:r>
              <a:rPr lang="en-US" dirty="0" err="1" smtClean="0">
                <a:latin typeface="Sylfaen" panose="010A0502050306030303" pitchFamily="18" charset="0"/>
              </a:rPr>
              <a:t>կերպով</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latin typeface="Sylfaen" panose="010A0502050306030303" pitchFamily="18" charset="0"/>
              <a:ea typeface="ＭＳ Ｐゴシック" panose="020B0600070205080204" pitchFamily="34" charset="-128"/>
            </a:endParaRPr>
          </a:p>
          <a:p>
            <a:pPr eaLnBrk="1" hangingPunct="1"/>
            <a:r>
              <a:rPr lang="hy-AM" altLang="en-US" dirty="0" smtClean="0">
                <a:latin typeface="Sylfaen" panose="010A0502050306030303" pitchFamily="18" charset="0"/>
              </a:rPr>
              <a:t>Կոնվենցիայի սահմանած շատ հանցագործություններ պետք է իրականացված լինեն անօրեն կերպով կամ առանց համապատասխան անձի կամ սուբյեկտի լիազորման: </a:t>
            </a:r>
            <a:r>
              <a:rPr lang="en-US" altLang="en-US" dirty="0" err="1" smtClean="0">
                <a:latin typeface="Sylfaen" panose="010A0502050306030303" pitchFamily="18" charset="0"/>
              </a:rPr>
              <a:t>Հնարավոր</a:t>
            </a:r>
            <a:r>
              <a:rPr lang="en-US" altLang="en-US" dirty="0" smtClean="0">
                <a:latin typeface="Sylfaen" panose="010A0502050306030303" pitchFamily="18" charset="0"/>
              </a:rPr>
              <a:t> է, </a:t>
            </a:r>
            <a:r>
              <a:rPr lang="en-US" altLang="en-US" dirty="0" err="1" smtClean="0">
                <a:latin typeface="Sylfaen" panose="010A0502050306030303" pitchFamily="18" charset="0"/>
              </a:rPr>
              <a:t>որ</a:t>
            </a:r>
            <a:r>
              <a:rPr lang="en-US" altLang="en-US" dirty="0" smtClean="0">
                <a:latin typeface="Sylfaen" panose="010A0502050306030303" pitchFamily="18" charset="0"/>
              </a:rPr>
              <a:t> </a:t>
            </a:r>
            <a:r>
              <a:rPr lang="en-US" altLang="en-US" dirty="0" err="1" smtClean="0">
                <a:latin typeface="Sylfaen" panose="010A0502050306030303" pitchFamily="18" charset="0"/>
              </a:rPr>
              <a:t>Հոդված</a:t>
            </a:r>
            <a:r>
              <a:rPr lang="en-US" altLang="en-US" dirty="0" smtClean="0">
                <a:latin typeface="Sylfaen" panose="010A0502050306030303" pitchFamily="18" charset="0"/>
              </a:rPr>
              <a:t> 9-ով </a:t>
            </a:r>
            <a:r>
              <a:rPr lang="en-US" altLang="en-US" dirty="0" err="1" smtClean="0">
                <a:latin typeface="Sylfaen" panose="010A0502050306030303" pitchFamily="18" charset="0"/>
              </a:rPr>
              <a:t>սահմանված</a:t>
            </a:r>
            <a:r>
              <a:rPr lang="en-US" altLang="en-US" dirty="0" smtClean="0">
                <a:latin typeface="Sylfaen" panose="010A0502050306030303" pitchFamily="18" charset="0"/>
              </a:rPr>
              <a:t> </a:t>
            </a:r>
            <a:r>
              <a:rPr lang="en-US" altLang="en-US" dirty="0" err="1" smtClean="0">
                <a:latin typeface="Sylfaen" panose="010A0502050306030303" pitchFamily="18" charset="0"/>
              </a:rPr>
              <a:t>հանցագործությունը</a:t>
            </a:r>
            <a:r>
              <a:rPr lang="en-US" altLang="en-US" dirty="0" smtClean="0">
                <a:latin typeface="Sylfaen" panose="010A0502050306030303" pitchFamily="18" charset="0"/>
              </a:rPr>
              <a:t> </a:t>
            </a:r>
            <a:r>
              <a:rPr lang="en-US" altLang="en-US" dirty="0" err="1" smtClean="0">
                <a:latin typeface="Sylfaen" panose="010A0502050306030303" pitchFamily="18" charset="0"/>
              </a:rPr>
              <a:t>կատարվի</a:t>
            </a:r>
            <a:r>
              <a:rPr lang="en-US" altLang="en-US" dirty="0" smtClean="0">
                <a:latin typeface="Sylfaen" panose="010A0502050306030303" pitchFamily="18" charset="0"/>
              </a:rPr>
              <a:t> </a:t>
            </a:r>
            <a:r>
              <a:rPr lang="en-US" altLang="en-US" dirty="0" err="1" smtClean="0">
                <a:latin typeface="Sylfaen" panose="010A0502050306030303" pitchFamily="18" charset="0"/>
              </a:rPr>
              <a:t>օրինական</a:t>
            </a:r>
            <a:r>
              <a:rPr lang="en-US" altLang="en-US" dirty="0" smtClean="0">
                <a:latin typeface="Sylfaen" panose="010A0502050306030303" pitchFamily="18" charset="0"/>
              </a:rPr>
              <a:t> </a:t>
            </a:r>
            <a:r>
              <a:rPr lang="en-US" altLang="en-US" dirty="0" err="1" smtClean="0">
                <a:latin typeface="Sylfaen" panose="010A0502050306030303" pitchFamily="18" charset="0"/>
              </a:rPr>
              <a:t>կերպով</a:t>
            </a:r>
            <a:r>
              <a:rPr lang="en-US" altLang="en-US" dirty="0" smtClean="0">
                <a:latin typeface="Sylfaen" panose="010A0502050306030303" pitchFamily="18" charset="0"/>
              </a:rPr>
              <a:t>: </a:t>
            </a:r>
            <a:r>
              <a:rPr lang="en-US" altLang="en-US" dirty="0" err="1" smtClean="0">
                <a:latin typeface="Sylfaen" panose="010A0502050306030303" pitchFamily="18" charset="0"/>
              </a:rPr>
              <a:t>Կան</a:t>
            </a:r>
            <a:r>
              <a:rPr lang="en-US" altLang="en-US" dirty="0" smtClean="0">
                <a:latin typeface="Sylfaen" panose="010A0502050306030303" pitchFamily="18" charset="0"/>
              </a:rPr>
              <a:t> </a:t>
            </a:r>
            <a:r>
              <a:rPr lang="en-US" altLang="en-US" dirty="0" err="1" smtClean="0">
                <a:latin typeface="Sylfaen" panose="010A0502050306030303" pitchFamily="18" charset="0"/>
              </a:rPr>
              <a:t>նաև</a:t>
            </a:r>
            <a:r>
              <a:rPr lang="en-US" altLang="en-US" dirty="0" smtClean="0">
                <a:latin typeface="Sylfaen" panose="010A0502050306030303" pitchFamily="18" charset="0"/>
              </a:rPr>
              <a:t> </a:t>
            </a:r>
            <a:r>
              <a:rPr lang="en-US" altLang="en-US" dirty="0" err="1" smtClean="0">
                <a:latin typeface="Sylfaen" panose="010A0502050306030303" pitchFamily="18" charset="0"/>
              </a:rPr>
              <a:t>այս</a:t>
            </a:r>
            <a:r>
              <a:rPr lang="en-US" altLang="en-US" dirty="0" smtClean="0">
                <a:latin typeface="Sylfaen" panose="010A0502050306030303" pitchFamily="18" charset="0"/>
              </a:rPr>
              <a:t> </a:t>
            </a:r>
            <a:r>
              <a:rPr lang="en-US" altLang="en-US" dirty="0" err="1" smtClean="0">
                <a:latin typeface="Sylfaen" panose="010A0502050306030303" pitchFamily="18" charset="0"/>
              </a:rPr>
              <a:t>արարքի</a:t>
            </a:r>
            <a:r>
              <a:rPr lang="en-US" altLang="en-US" dirty="0" smtClean="0">
                <a:latin typeface="Sylfaen" panose="010A0502050306030303" pitchFamily="18" charset="0"/>
              </a:rPr>
              <a:t> </a:t>
            </a:r>
            <a:r>
              <a:rPr lang="en-US" altLang="en-US" dirty="0" err="1" smtClean="0">
                <a:latin typeface="Sylfaen" panose="010A0502050306030303" pitchFamily="18" charset="0"/>
              </a:rPr>
              <a:t>այլ</a:t>
            </a:r>
            <a:r>
              <a:rPr lang="en-US" altLang="en-US" dirty="0" smtClean="0">
                <a:latin typeface="Sylfaen" panose="010A0502050306030303" pitchFamily="18" charset="0"/>
              </a:rPr>
              <a:t> </a:t>
            </a:r>
            <a:r>
              <a:rPr lang="en-US" altLang="en-US" dirty="0" err="1" smtClean="0">
                <a:latin typeface="Sylfaen" panose="010A0502050306030303" pitchFamily="18" charset="0"/>
              </a:rPr>
              <a:t>պաշտպանական</a:t>
            </a:r>
            <a:r>
              <a:rPr lang="en-US" altLang="en-US" dirty="0" smtClean="0">
                <a:latin typeface="Sylfaen" panose="010A0502050306030303" pitchFamily="18" charset="0"/>
              </a:rPr>
              <a:t> </a:t>
            </a:r>
            <a:r>
              <a:rPr lang="en-US" altLang="en-US" dirty="0" err="1" smtClean="0">
                <a:latin typeface="Sylfaen" panose="010A0502050306030303" pitchFamily="18" charset="0"/>
              </a:rPr>
              <a:t>միջոցներ</a:t>
            </a:r>
            <a:r>
              <a:rPr lang="en-US" altLang="en-US" dirty="0" smtClean="0">
                <a:latin typeface="Sylfaen" panose="010A0502050306030303" pitchFamily="18" charset="0"/>
              </a:rPr>
              <a:t>,</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օրինակ</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պոռնոգրաֆիական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նյութն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ունի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արտիստիկ</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բժշկական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գիտական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այլ</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նմանատիպ</a:t>
            </a:r>
            <a:r>
              <a:rPr lang="en-US" altLang="en-US" dirty="0" smtClean="0">
                <a:latin typeface="Sylfaen" panose="010A0502050306030303" pitchFamily="18" charset="0"/>
              </a:rPr>
              <a:t> </a:t>
            </a:r>
            <a:r>
              <a:rPr lang="en-US" altLang="en-US" dirty="0" err="1" smtClean="0">
                <a:latin typeface="Sylfaen" panose="010A0502050306030303" pitchFamily="18" charset="0"/>
              </a:rPr>
              <a:t>արժեք</a:t>
            </a:r>
            <a:r>
              <a:rPr lang="en-US" altLang="en-US" dirty="0" smtClean="0">
                <a:latin typeface="Sylfaen" panose="010A0502050306030303" pitchFamily="18" charset="0"/>
              </a:rPr>
              <a:t>:</a:t>
            </a:r>
            <a:endParaRPr lang="en-GB" altLang="sr-Latn-RS" dirty="0">
              <a:latin typeface="Sylfaen" panose="010A0502050306030303" pitchFamily="18" charset="0"/>
            </a:endParaRPr>
          </a:p>
          <a:p>
            <a:endParaRPr lang="en-US" altLang="fr-FR"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1347236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9-ի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արտադրությունը</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1515489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9-ի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տարածումը</a:t>
            </a:r>
            <a:r>
              <a:rPr lang="en-US" dirty="0" smtClean="0">
                <a:latin typeface="Sylfaen" panose="010A0502050306030303" pitchFamily="18" charset="0"/>
              </a:rPr>
              <a:t>,</a:t>
            </a:r>
            <a:r>
              <a:rPr lang="en-US" baseline="0" dirty="0" smtClean="0">
                <a:latin typeface="Sylfaen" panose="010A0502050306030303" pitchFamily="18" charset="0"/>
              </a:rPr>
              <a:t> </a:t>
            </a:r>
            <a:r>
              <a:rPr lang="en-US" baseline="0" dirty="0" err="1" smtClean="0">
                <a:latin typeface="Sylfaen" panose="010A0502050306030303" pitchFamily="18" charset="0"/>
              </a:rPr>
              <a:t>փոխանցումը</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360472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hy-AM" sz="1200" dirty="0" smtClean="0">
                <a:latin typeface="Sylfaen" panose="010A0502050306030303" pitchFamily="18" charset="0"/>
              </a:rPr>
              <a:t>Դասընթացի </a:t>
            </a:r>
            <a:r>
              <a:rPr lang="en-GB" sz="1200" dirty="0" err="1" smtClean="0">
                <a:latin typeface="Sylfaen" panose="010A0502050306030303" pitchFamily="18" charset="0"/>
              </a:rPr>
              <a:t>նպատակն</a:t>
            </a:r>
            <a:r>
              <a:rPr lang="en-GB" sz="1200" dirty="0" smtClean="0">
                <a:latin typeface="Sylfaen" panose="010A0502050306030303" pitchFamily="18" charset="0"/>
              </a:rPr>
              <a:t> է </a:t>
            </a:r>
            <a:r>
              <a:rPr lang="en-GB" sz="1200" dirty="0" err="1" smtClean="0">
                <a:latin typeface="Sylfaen" panose="010A0502050306030303" pitchFamily="18" charset="0"/>
              </a:rPr>
              <a:t>տրամադրել</a:t>
            </a:r>
            <a:r>
              <a:rPr lang="en-GB" sz="1200" dirty="0" smtClean="0">
                <a:latin typeface="Sylfaen" panose="010A0502050306030303" pitchFamily="18" charset="0"/>
              </a:rPr>
              <a:t> </a:t>
            </a:r>
            <a:r>
              <a:rPr lang="en-GB" sz="1200" dirty="0" err="1" smtClean="0">
                <a:latin typeface="Sylfaen" panose="010A0502050306030303" pitchFamily="18" charset="0"/>
              </a:rPr>
              <a:t>մասնակիցներին</a:t>
            </a:r>
            <a:r>
              <a:rPr lang="en-GB" sz="1200" dirty="0" smtClean="0">
                <a:latin typeface="Sylfaen" panose="010A0502050306030303" pitchFamily="18" charset="0"/>
              </a:rPr>
              <a:t> </a:t>
            </a:r>
            <a:r>
              <a:rPr lang="en-GB" sz="1200" dirty="0" err="1" smtClean="0">
                <a:latin typeface="Sylfaen" panose="010A0502050306030303" pitchFamily="18" charset="0"/>
              </a:rPr>
              <a:t>համապարփակ</a:t>
            </a:r>
            <a:r>
              <a:rPr lang="en-GB" sz="1200" dirty="0" smtClean="0">
                <a:latin typeface="Sylfaen" panose="010A0502050306030303" pitchFamily="18" charset="0"/>
              </a:rPr>
              <a:t> </a:t>
            </a:r>
            <a:r>
              <a:rPr lang="en-GB" sz="1200" dirty="0" err="1" smtClean="0">
                <a:latin typeface="Sylfaen" panose="010A0502050306030303" pitchFamily="18" charset="0"/>
              </a:rPr>
              <a:t>ըմռնում</a:t>
            </a:r>
            <a:r>
              <a:rPr lang="en-GB" sz="1200" dirty="0" smtClean="0">
                <a:latin typeface="Sylfaen" panose="010A0502050306030303" pitchFamily="18" charset="0"/>
              </a:rPr>
              <a:t> </a:t>
            </a:r>
            <a:r>
              <a:rPr lang="hy-AM" sz="1200" dirty="0" smtClean="0">
                <a:latin typeface="Sylfaen" panose="010A0502050306030303" pitchFamily="18" charset="0"/>
              </a:rPr>
              <a:t>համակարգչային համակարգերի և տվյալների գաղտնիության, </a:t>
            </a:r>
            <a:r>
              <a:rPr lang="en-US" sz="1200" dirty="0" err="1" smtClean="0">
                <a:latin typeface="Sylfaen" panose="010A0502050306030303" pitchFamily="18" charset="0"/>
              </a:rPr>
              <a:t>միասնությա</a:t>
            </a:r>
            <a:r>
              <a:rPr lang="hy-AM" sz="1200" dirty="0" smtClean="0">
                <a:latin typeface="Sylfaen" panose="010A0502050306030303" pitchFamily="18" charset="0"/>
              </a:rPr>
              <a:t>ն և </a:t>
            </a:r>
            <a:r>
              <a:rPr lang="en-US" sz="1200" dirty="0" err="1" smtClean="0">
                <a:latin typeface="Sylfaen" panose="010A0502050306030303" pitchFamily="18" charset="0"/>
              </a:rPr>
              <a:t>մատչե</a:t>
            </a:r>
            <a:r>
              <a:rPr lang="hy-AM" sz="1200" dirty="0" smtClean="0">
                <a:latin typeface="Sylfaen" panose="010A0502050306030303" pitchFamily="18" charset="0"/>
              </a:rPr>
              <a:t>լիության դեմ ուղղված հանցագործությունների </a:t>
            </a:r>
            <a:r>
              <a:rPr lang="en-US" sz="1200" dirty="0" smtClean="0">
                <a:latin typeface="Sylfaen" panose="010A0502050306030303" pitchFamily="18" charset="0"/>
              </a:rPr>
              <a:t>և </a:t>
            </a:r>
            <a:r>
              <a:rPr lang="en-US" sz="1200" dirty="0" err="1" smtClean="0">
                <a:latin typeface="Sylfaen" panose="010A0502050306030303" pitchFamily="18" charset="0"/>
              </a:rPr>
              <a:t>հասկացությունների</a:t>
            </a:r>
            <a:r>
              <a:rPr lang="en-US" sz="1200" dirty="0" smtClean="0">
                <a:latin typeface="Sylfaen" panose="010A0502050306030303" pitchFamily="18" charset="0"/>
              </a:rPr>
              <a:t> </a:t>
            </a:r>
            <a:r>
              <a:rPr lang="en-US" sz="1200" dirty="0" err="1" smtClean="0">
                <a:latin typeface="Sylfaen" panose="010A0502050306030303" pitchFamily="18" charset="0"/>
              </a:rPr>
              <a:t>վերաբերյալ</a:t>
            </a:r>
            <a:r>
              <a:rPr lang="en-US" sz="1200" dirty="0" smtClean="0">
                <a:latin typeface="Sylfaen" panose="010A0502050306030303" pitchFamily="18" charset="0"/>
              </a:rPr>
              <a:t>՝</a:t>
            </a:r>
            <a:r>
              <a:rPr lang="hy-AM" sz="1200" dirty="0" smtClean="0">
                <a:latin typeface="Sylfaen" panose="010A0502050306030303" pitchFamily="18" charset="0"/>
              </a:rPr>
              <a:t>Բուդապեշտի կոնվենցիային համապատասխան:</a:t>
            </a:r>
            <a:endParaRPr lang="en-GB" sz="1200" dirty="0" smtClean="0">
              <a:latin typeface="Sylfaen" panose="010A0502050306030303" pitchFamily="18" charset="0"/>
            </a:endParaRPr>
          </a:p>
          <a:p>
            <a:endParaRPr lang="en-GB" sz="1200" dirty="0">
              <a:latin typeface="Sylfaen" panose="010A0502050306030303" pitchFamily="18" charset="0"/>
            </a:endParaRPr>
          </a:p>
          <a:p>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3</a:t>
            </a:fld>
            <a:endParaRPr lang="en-GB"/>
          </a:p>
        </p:txBody>
      </p:sp>
    </p:spTree>
    <p:extLst>
      <p:ext uri="{BB962C8B-B14F-4D97-AF65-F5344CB8AC3E}">
        <p14:creationId xmlns:p14="http://schemas.microsoft.com/office/powerpoint/2010/main" val="170310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9-ի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պոռնոգրաֆիկ</a:t>
            </a:r>
            <a:r>
              <a:rPr lang="en-US" dirty="0" smtClean="0">
                <a:latin typeface="Sylfaen" panose="010A0502050306030303" pitchFamily="18" charset="0"/>
              </a:rPr>
              <a:t> </a:t>
            </a:r>
            <a:r>
              <a:rPr lang="en-US" dirty="0" err="1" smtClean="0">
                <a:latin typeface="Sylfaen" panose="010A0502050306030303" pitchFamily="18" charset="0"/>
              </a:rPr>
              <a:t>նյութեր</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endParaRPr lang="aa-ET" dirty="0">
              <a:latin typeface="Sylfaen" panose="010A0502050306030303" pitchFamily="18" charset="0"/>
            </a:endParaRPr>
          </a:p>
          <a:p>
            <a:r>
              <a:rPr lang="en-US" altLang="fr-FR" dirty="0" err="1" smtClean="0">
                <a:latin typeface="Sylfaen" panose="010A0502050306030303" pitchFamily="18" charset="0"/>
              </a:rPr>
              <a:t>Մասնավորապես</a:t>
            </a:r>
            <a:r>
              <a:rPr lang="en-US" altLang="fr-FR" dirty="0" smtClean="0">
                <a:latin typeface="Sylfaen" panose="010A0502050306030303" pitchFamily="18" charset="0"/>
              </a:rPr>
              <a:t>,</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այս</a:t>
            </a:r>
            <a:r>
              <a:rPr lang="en-US" altLang="fr-FR" baseline="0" dirty="0" smtClean="0">
                <a:latin typeface="Sylfaen" panose="010A0502050306030303" pitchFamily="18" charset="0"/>
              </a:rPr>
              <a:t> </a:t>
            </a:r>
            <a:r>
              <a:rPr lang="hy-AM" altLang="fr-FR" baseline="0" dirty="0" smtClean="0">
                <a:latin typeface="Sylfaen" panose="010A0502050306030303" pitchFamily="18" charset="0"/>
              </a:rPr>
              <a:t>սահիկ</a:t>
            </a:r>
            <a:r>
              <a:rPr lang="en-US" altLang="fr-FR" baseline="0" dirty="0" smtClean="0">
                <a:latin typeface="Sylfaen" panose="010A0502050306030303" pitchFamily="18" charset="0"/>
              </a:rPr>
              <a:t>ը </a:t>
            </a:r>
            <a:r>
              <a:rPr lang="en-US" altLang="fr-FR" baseline="0" dirty="0" err="1" smtClean="0">
                <a:latin typeface="Sylfaen" panose="010A0502050306030303" pitchFamily="18" charset="0"/>
              </a:rPr>
              <a:t>բացատրում</a:t>
            </a:r>
            <a:r>
              <a:rPr lang="en-US" altLang="fr-FR" baseline="0" dirty="0" smtClean="0">
                <a:latin typeface="Sylfaen" panose="010A0502050306030303" pitchFamily="18" charset="0"/>
              </a:rPr>
              <a:t> է </a:t>
            </a:r>
            <a:r>
              <a:rPr lang="en-US" altLang="fr-FR" baseline="0" dirty="0" err="1" smtClean="0">
                <a:latin typeface="Sylfaen" panose="010A0502050306030303" pitchFamily="18" charset="0"/>
              </a:rPr>
              <a:t>այն</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չափանիշները</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որոնցով</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պետք</a:t>
            </a:r>
            <a:r>
              <a:rPr lang="en-US" altLang="fr-FR" baseline="0" dirty="0" smtClean="0">
                <a:latin typeface="Sylfaen" panose="010A0502050306030303" pitchFamily="18" charset="0"/>
              </a:rPr>
              <a:t> է </a:t>
            </a:r>
            <a:r>
              <a:rPr lang="en-US" altLang="fr-FR" baseline="0" dirty="0" err="1" smtClean="0">
                <a:latin typeface="Sylfaen" panose="010A0502050306030303" pitchFamily="18" charset="0"/>
              </a:rPr>
              <a:t>որոշվի</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կոնկրետ</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նյութը</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բնույթով</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պոռնոգրաֆիական</a:t>
            </a:r>
            <a:r>
              <a:rPr lang="en-US" altLang="fr-FR" baseline="0" dirty="0" smtClean="0">
                <a:latin typeface="Sylfaen" panose="010A0502050306030303" pitchFamily="18" charset="0"/>
              </a:rPr>
              <a:t> է, </a:t>
            </a:r>
            <a:r>
              <a:rPr lang="en-US" altLang="fr-FR" baseline="0" dirty="0" err="1" smtClean="0">
                <a:latin typeface="Sylfaen" panose="010A0502050306030303" pitchFamily="18" charset="0"/>
              </a:rPr>
              <a:t>թե</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ոչ</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Բովանդակությունը</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պետք</a:t>
            </a:r>
            <a:r>
              <a:rPr lang="en-US" altLang="fr-FR" baseline="0" dirty="0" smtClean="0">
                <a:latin typeface="Sylfaen" panose="010A0502050306030303" pitchFamily="18" charset="0"/>
              </a:rPr>
              <a:t> է </a:t>
            </a:r>
            <a:r>
              <a:rPr lang="en-US" altLang="fr-FR" baseline="0" dirty="0" err="1" smtClean="0">
                <a:latin typeface="Sylfaen" panose="010A0502050306030303" pitchFamily="18" charset="0"/>
              </a:rPr>
              <a:t>որոշվի</a:t>
            </a:r>
            <a:r>
              <a:rPr lang="en-US" altLang="fr-FR" baseline="0" dirty="0" smtClean="0">
                <a:latin typeface="Sylfaen" panose="010A0502050306030303" pitchFamily="18" charset="0"/>
              </a:rPr>
              <a:t> ն</a:t>
            </a:r>
            <a:r>
              <a:rPr lang="hy-AM" altLang="fr-FR" baseline="0" dirty="0" smtClean="0">
                <a:latin typeface="Sylfaen" panose="010A0502050306030303" pitchFamily="18" charset="0"/>
              </a:rPr>
              <a:t>յութերի դասակարգման մասին ազգային ստանդարտներով</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որոնք</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վերաբերում</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են</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անպարկեշտությանը</a:t>
            </a:r>
            <a:r>
              <a:rPr lang="en-US" altLang="fr-FR" baseline="0" dirty="0" smtClean="0">
                <a:latin typeface="Sylfaen" panose="010A0502050306030303" pitchFamily="18" charset="0"/>
              </a:rPr>
              <a:t> և </a:t>
            </a:r>
            <a:r>
              <a:rPr lang="en-US" altLang="fr-FR" baseline="0" dirty="0" err="1" smtClean="0">
                <a:latin typeface="Sylfaen" panose="010A0502050306030303" pitchFamily="18" charset="0"/>
              </a:rPr>
              <a:t>այլն</a:t>
            </a:r>
            <a:r>
              <a:rPr lang="en-US" altLang="fr-FR" baseline="0" dirty="0" smtClean="0">
                <a:latin typeface="Sylfaen" panose="010A0502050306030303" pitchFamily="18" charset="0"/>
              </a:rPr>
              <a:t>:</a:t>
            </a:r>
          </a:p>
          <a:p>
            <a:endParaRPr lang="en-US" altLang="fr-FR" dirty="0">
              <a:latin typeface="Sylfaen" panose="010A05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err="1" smtClean="0">
                <a:latin typeface="Sylfaen" panose="010A0502050306030303" pitchFamily="18" charset="0"/>
              </a:rPr>
              <a:t>Չնայած</a:t>
            </a:r>
            <a:r>
              <a:rPr lang="en-US" altLang="fr-FR" dirty="0" smtClean="0">
                <a:latin typeface="Sylfaen" panose="010A0502050306030303" pitchFamily="18" charset="0"/>
              </a:rPr>
              <a:t>, </a:t>
            </a:r>
            <a:r>
              <a:rPr lang="en-US" altLang="fr-FR" dirty="0" err="1" smtClean="0">
                <a:latin typeface="Sylfaen" panose="010A0502050306030303" pitchFamily="18" charset="0"/>
              </a:rPr>
              <a:t>որ</a:t>
            </a:r>
            <a:r>
              <a:rPr lang="en-US" altLang="fr-FR" dirty="0" smtClean="0">
                <a:latin typeface="Sylfaen" panose="010A0502050306030303" pitchFamily="18" charset="0"/>
              </a:rPr>
              <a:t> </a:t>
            </a:r>
            <a:r>
              <a:rPr lang="en-US" altLang="fr-FR" dirty="0" err="1" smtClean="0">
                <a:latin typeface="Sylfaen" panose="010A0502050306030303" pitchFamily="18" charset="0"/>
              </a:rPr>
              <a:t>Հոդված</a:t>
            </a:r>
            <a:r>
              <a:rPr lang="en-US" altLang="fr-FR" dirty="0" smtClean="0">
                <a:latin typeface="Sylfaen" panose="010A0502050306030303" pitchFamily="18" charset="0"/>
              </a:rPr>
              <a:t> 9-ի </a:t>
            </a:r>
            <a:r>
              <a:rPr lang="en-US" altLang="fr-FR" dirty="0" err="1" smtClean="0">
                <a:latin typeface="Sylfaen" panose="010A0502050306030303" pitchFamily="18" charset="0"/>
              </a:rPr>
              <a:t>տեքստը</a:t>
            </a:r>
            <a:r>
              <a:rPr lang="en-US" altLang="fr-FR" dirty="0" smtClean="0">
                <a:latin typeface="Sylfaen" panose="010A0502050306030303" pitchFamily="18" charset="0"/>
              </a:rPr>
              <a:t> </a:t>
            </a:r>
            <a:r>
              <a:rPr lang="en-US" altLang="fr-FR" dirty="0" err="1" smtClean="0">
                <a:latin typeface="Sylfaen" panose="010A0502050306030303" pitchFamily="18" charset="0"/>
              </a:rPr>
              <a:t>նշում</a:t>
            </a:r>
            <a:r>
              <a:rPr lang="en-US" altLang="fr-FR" dirty="0" smtClean="0">
                <a:latin typeface="Sylfaen" panose="010A0502050306030303" pitchFamily="18" charset="0"/>
              </a:rPr>
              <a:t> է՝ </a:t>
            </a:r>
            <a:r>
              <a:rPr lang="en-US" altLang="fr-FR" dirty="0" err="1" smtClean="0">
                <a:latin typeface="Sylfaen" panose="010A0502050306030303" pitchFamily="18" charset="0"/>
              </a:rPr>
              <a:t>պոռնոգրաֆիական</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նյութերը</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պետք</a:t>
            </a:r>
            <a:r>
              <a:rPr lang="en-US" altLang="fr-FR" baseline="0" dirty="0" smtClean="0">
                <a:latin typeface="Sylfaen" panose="010A0502050306030303" pitchFamily="18" charset="0"/>
              </a:rPr>
              <a:t> է </a:t>
            </a:r>
            <a:r>
              <a:rPr lang="en-US" altLang="fr-FR" baseline="0" dirty="0" err="1" smtClean="0">
                <a:latin typeface="Sylfaen" panose="010A0502050306030303" pitchFamily="18" charset="0"/>
              </a:rPr>
              <a:t>տեսապատկերեն</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մտադրված</a:t>
            </a:r>
            <a:r>
              <a:rPr lang="en-US" altLang="fr-FR" baseline="0" dirty="0" smtClean="0">
                <a:latin typeface="Sylfaen" panose="010A0502050306030303" pitchFamily="18" charset="0"/>
              </a:rPr>
              <a:t> է </a:t>
            </a:r>
            <a:r>
              <a:rPr lang="en-US" altLang="fr-FR" baseline="0" dirty="0" err="1" smtClean="0">
                <a:latin typeface="Sylfaen" panose="010A0502050306030303" pitchFamily="18" charset="0"/>
              </a:rPr>
              <a:t>նաև</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ներառել</a:t>
            </a:r>
            <a:r>
              <a:rPr lang="en-US" altLang="fr-FR" baseline="0" dirty="0" smtClean="0">
                <a:latin typeface="Sylfaen" panose="010A0502050306030303" pitchFamily="18" charset="0"/>
              </a:rPr>
              <a:t> </a:t>
            </a:r>
            <a:r>
              <a:rPr lang="hy-AM" altLang="fr-FR" baseline="0" dirty="0" smtClean="0">
                <a:latin typeface="Sylfaen" panose="010A0502050306030303" pitchFamily="18" charset="0"/>
              </a:rPr>
              <a:t>համակարգչային համակարգում կամ համակարգչային տվյալների պահպանման համակարգում առկա տվյալները</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որոնք</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ունակ</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են</a:t>
            </a:r>
            <a:r>
              <a:rPr lang="en-US" altLang="fr-FR" baseline="0" dirty="0" smtClean="0">
                <a:latin typeface="Sylfaen" panose="010A0502050306030303" pitchFamily="18" charset="0"/>
              </a:rPr>
              <a:t> </a:t>
            </a:r>
            <a:r>
              <a:rPr lang="en-US" sz="1200" dirty="0" err="1" smtClean="0">
                <a:latin typeface="Sylfaen" panose="010A0502050306030303" pitchFamily="18" charset="0"/>
              </a:rPr>
              <a:t>փոխակերպվելու</a:t>
            </a:r>
            <a:r>
              <a:rPr lang="en-US" sz="1200" dirty="0" smtClean="0">
                <a:latin typeface="Sylfaen" panose="010A0502050306030303" pitchFamily="18" charset="0"/>
              </a:rPr>
              <a:t> </a:t>
            </a:r>
            <a:r>
              <a:rPr lang="en-US" sz="1200" dirty="0" err="1" smtClean="0">
                <a:latin typeface="Sylfaen" panose="010A0502050306030303" pitchFamily="18" charset="0"/>
              </a:rPr>
              <a:t>վիզուալ</a:t>
            </a:r>
            <a:r>
              <a:rPr lang="en-US" sz="1200" dirty="0" smtClean="0">
                <a:latin typeface="Sylfaen" panose="010A0502050306030303" pitchFamily="18" charset="0"/>
              </a:rPr>
              <a:t> </a:t>
            </a:r>
            <a:r>
              <a:rPr lang="en-US" sz="1200" dirty="0" err="1" smtClean="0">
                <a:latin typeface="Sylfaen" panose="010A0502050306030303" pitchFamily="18" charset="0"/>
              </a:rPr>
              <a:t>նկարի</a:t>
            </a:r>
            <a:r>
              <a:rPr lang="en-US" sz="1200" dirty="0" smtClean="0">
                <a:latin typeface="Sylfaen" panose="010A0502050306030303" pitchFamily="18" charset="0"/>
              </a:rPr>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1895411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9-ի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բացահայտ</a:t>
            </a:r>
            <a:r>
              <a:rPr lang="en-US" dirty="0" smtClean="0">
                <a:latin typeface="Sylfaen" panose="010A0502050306030303" pitchFamily="18" charset="0"/>
              </a:rPr>
              <a:t> </a:t>
            </a:r>
            <a:r>
              <a:rPr lang="en-US" dirty="0" err="1" smtClean="0">
                <a:latin typeface="Sylfaen" panose="010A0502050306030303" pitchFamily="18" charset="0"/>
              </a:rPr>
              <a:t>սեռական</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endParaRPr lang="aa-ET"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fr-FR" dirty="0" err="1" smtClean="0">
                <a:latin typeface="Sylfaen" panose="010A0502050306030303" pitchFamily="18" charset="0"/>
              </a:rPr>
              <a:t>Սահմանվում</a:t>
            </a:r>
            <a:r>
              <a:rPr lang="en-US" altLang="fr-FR" dirty="0" smtClean="0">
                <a:latin typeface="Sylfaen" panose="010A0502050306030303" pitchFamily="18" charset="0"/>
              </a:rPr>
              <a:t> </a:t>
            </a:r>
            <a:r>
              <a:rPr lang="en-US" altLang="fr-FR" dirty="0" err="1" smtClean="0">
                <a:latin typeface="Sylfaen" panose="010A0502050306030303" pitchFamily="18" charset="0"/>
              </a:rPr>
              <a:t>են</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նվազագույն</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չափանիշներ</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որոշելու</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որոշակի</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նյութը</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բացահայտ</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սեռական</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գործողություն</a:t>
            </a:r>
            <a:r>
              <a:rPr lang="en-US" altLang="fr-FR" baseline="0" dirty="0" smtClean="0">
                <a:latin typeface="Sylfaen" panose="010A0502050306030303" pitchFamily="18" charset="0"/>
              </a:rPr>
              <a:t> է, </a:t>
            </a:r>
            <a:r>
              <a:rPr lang="en-US" altLang="fr-FR" baseline="0" dirty="0" err="1" smtClean="0">
                <a:latin typeface="Sylfaen" panose="010A0502050306030303" pitchFamily="18" charset="0"/>
              </a:rPr>
              <a:t>թե</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ոչ</a:t>
            </a:r>
            <a:r>
              <a:rPr lang="en-US" altLang="fr-FR" baseline="0" dirty="0" smtClean="0">
                <a:latin typeface="Sylfaen" panose="010A0502050306030303" pitchFamily="18" charset="0"/>
              </a:rPr>
              <a:t>: </a:t>
            </a:r>
            <a:r>
              <a:rPr lang="en-US" sz="1200" dirty="0" err="1" smtClean="0">
                <a:latin typeface="Sylfaen" panose="010A0502050306030303" pitchFamily="18" charset="0"/>
              </a:rPr>
              <a:t>Կողմը</a:t>
            </a:r>
            <a:r>
              <a:rPr lang="en-US" sz="1200" dirty="0" smtClean="0">
                <a:latin typeface="Sylfaen" panose="010A0502050306030303" pitchFamily="18" charset="0"/>
              </a:rPr>
              <a:t> </a:t>
            </a:r>
            <a:r>
              <a:rPr lang="en-US" sz="1200" dirty="0" err="1" smtClean="0">
                <a:latin typeface="Sylfaen" panose="010A0502050306030303" pitchFamily="18" charset="0"/>
              </a:rPr>
              <a:t>կարող</a:t>
            </a:r>
            <a:r>
              <a:rPr lang="en-US" sz="1200" dirty="0" smtClean="0">
                <a:latin typeface="Sylfaen" panose="010A0502050306030303" pitchFamily="18" charset="0"/>
              </a:rPr>
              <a:t> է </a:t>
            </a:r>
            <a:r>
              <a:rPr lang="en-US" sz="1200" dirty="0" err="1" smtClean="0">
                <a:latin typeface="Sylfaen" panose="010A0502050306030303" pitchFamily="18" charset="0"/>
              </a:rPr>
              <a:t>կիրառել</a:t>
            </a:r>
            <a:r>
              <a:rPr lang="en-US" sz="1200" dirty="0" smtClean="0">
                <a:latin typeface="Sylfaen" panose="010A0502050306030303" pitchFamily="18" charset="0"/>
              </a:rPr>
              <a:t> </a:t>
            </a:r>
            <a:r>
              <a:rPr lang="en-US" sz="1200" dirty="0" err="1" smtClean="0">
                <a:latin typeface="Sylfaen" panose="010A0502050306030303" pitchFamily="18" charset="0"/>
              </a:rPr>
              <a:t>սեռական</a:t>
            </a:r>
            <a:r>
              <a:rPr lang="en-US" sz="1200" dirty="0" smtClean="0">
                <a:latin typeface="Sylfaen" panose="010A0502050306030303" pitchFamily="18" charset="0"/>
              </a:rPr>
              <a:t> </a:t>
            </a:r>
            <a:r>
              <a:rPr lang="en-US" sz="1200" dirty="0" err="1" smtClean="0">
                <a:latin typeface="Sylfaen" panose="010A0502050306030303" pitchFamily="18" charset="0"/>
              </a:rPr>
              <a:t>ակտի</a:t>
            </a:r>
            <a:r>
              <a:rPr lang="en-US" sz="1200" dirty="0" smtClean="0">
                <a:latin typeface="Sylfaen" panose="010A0502050306030303" pitchFamily="18" charset="0"/>
              </a:rPr>
              <a:t> </a:t>
            </a:r>
            <a:r>
              <a:rPr lang="en-US" sz="1200" dirty="0" err="1" smtClean="0">
                <a:latin typeface="Sylfaen" panose="010A0502050306030303" pitchFamily="18" charset="0"/>
              </a:rPr>
              <a:t>ավելի</a:t>
            </a:r>
            <a:r>
              <a:rPr lang="en-US" sz="1200" dirty="0" smtClean="0">
                <a:latin typeface="Sylfaen" panose="010A0502050306030303" pitchFamily="18" charset="0"/>
              </a:rPr>
              <a:t> </a:t>
            </a:r>
            <a:r>
              <a:rPr lang="en-US" sz="1200" dirty="0" err="1" smtClean="0">
                <a:latin typeface="Sylfaen" panose="010A0502050306030303" pitchFamily="18" charset="0"/>
              </a:rPr>
              <a:t>լայն</a:t>
            </a:r>
            <a:r>
              <a:rPr lang="en-US" sz="1200" dirty="0" smtClean="0">
                <a:latin typeface="Sylfaen" panose="010A0502050306030303" pitchFamily="18" charset="0"/>
              </a:rPr>
              <a:t> </a:t>
            </a:r>
            <a:r>
              <a:rPr lang="en-US" sz="1200" dirty="0" err="1" smtClean="0">
                <a:latin typeface="Sylfaen" panose="010A0502050306030303" pitchFamily="18" charset="0"/>
              </a:rPr>
              <a:t>հասկացություն</a:t>
            </a:r>
            <a:r>
              <a:rPr lang="en-US" sz="1200" dirty="0" smtClean="0">
                <a:latin typeface="Sylfaen" panose="010A0502050306030303" pitchFamily="18" charset="0"/>
              </a:rPr>
              <a:t>: </a:t>
            </a:r>
            <a:r>
              <a:rPr lang="en-US" sz="1200" dirty="0" err="1" smtClean="0">
                <a:latin typeface="Sylfaen" panose="010A0502050306030303" pitchFamily="18" charset="0"/>
              </a:rPr>
              <a:t>Կարևոր</a:t>
            </a:r>
            <a:r>
              <a:rPr lang="en-US" sz="1200" dirty="0" smtClean="0">
                <a:latin typeface="Sylfaen" panose="010A0502050306030303" pitchFamily="18" charset="0"/>
              </a:rPr>
              <a:t> է </a:t>
            </a:r>
            <a:r>
              <a:rPr lang="en-US" sz="1200" dirty="0" err="1" smtClean="0">
                <a:latin typeface="Sylfaen" panose="010A0502050306030303" pitchFamily="18" charset="0"/>
              </a:rPr>
              <a:t>նշել</a:t>
            </a:r>
            <a:r>
              <a:rPr lang="en-US" sz="1200" dirty="0" smtClean="0">
                <a:latin typeface="Sylfaen" panose="010A0502050306030303" pitchFamily="18" charset="0"/>
              </a:rPr>
              <a:t>, </a:t>
            </a:r>
            <a:r>
              <a:rPr lang="en-US" sz="1200" dirty="0" err="1" smtClean="0">
                <a:latin typeface="Sylfaen" panose="010A0502050306030303" pitchFamily="18" charset="0"/>
              </a:rPr>
              <a:t>որ</a:t>
            </a:r>
            <a:r>
              <a:rPr lang="en-US" sz="1200" dirty="0" smtClean="0">
                <a:latin typeface="Sylfaen" panose="010A0502050306030303" pitchFamily="18" charset="0"/>
              </a:rPr>
              <a:t> </a:t>
            </a:r>
            <a:r>
              <a:rPr lang="en-US" sz="1200" dirty="0" err="1" smtClean="0">
                <a:latin typeface="Sylfaen" panose="010A0502050306030303" pitchFamily="18" charset="0"/>
              </a:rPr>
              <a:t>էական</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չէ</a:t>
            </a:r>
            <a:r>
              <a:rPr lang="en-US" sz="1200" baseline="0" dirty="0" smtClean="0">
                <a:latin typeface="Sylfaen" panose="010A0502050306030303" pitchFamily="18" charset="0"/>
              </a:rPr>
              <a:t>՝ </a:t>
            </a:r>
            <a:r>
              <a:rPr lang="en-US" sz="1200" dirty="0" err="1" smtClean="0">
                <a:latin typeface="Sylfaen" panose="010A0502050306030303" pitchFamily="18" charset="0"/>
              </a:rPr>
              <a:t>բացահայտ</a:t>
            </a:r>
            <a:r>
              <a:rPr lang="en-US" sz="1200" dirty="0" smtClean="0">
                <a:latin typeface="Sylfaen" panose="010A0502050306030303" pitchFamily="18" charset="0"/>
              </a:rPr>
              <a:t> </a:t>
            </a:r>
            <a:r>
              <a:rPr lang="en-US" sz="1200" dirty="0" err="1" smtClean="0">
                <a:latin typeface="Sylfaen" panose="010A0502050306030303" pitchFamily="18" charset="0"/>
              </a:rPr>
              <a:t>սեռական</a:t>
            </a:r>
            <a:r>
              <a:rPr lang="en-US" sz="1200" dirty="0" smtClean="0">
                <a:latin typeface="Sylfaen" panose="010A0502050306030303" pitchFamily="18" charset="0"/>
              </a:rPr>
              <a:t> </a:t>
            </a:r>
            <a:r>
              <a:rPr lang="en-US" sz="1200" dirty="0" err="1" smtClean="0">
                <a:latin typeface="Sylfaen" panose="010A0502050306030303" pitchFamily="18" charset="0"/>
              </a:rPr>
              <a:t>գործողությունն</a:t>
            </a:r>
            <a:r>
              <a:rPr lang="en-US" sz="1200" dirty="0" smtClean="0">
                <a:latin typeface="Sylfaen" panose="010A0502050306030303" pitchFamily="18" charset="0"/>
              </a:rPr>
              <a:t> </a:t>
            </a:r>
            <a:r>
              <a:rPr lang="en-US" sz="1200" dirty="0" err="1" smtClean="0">
                <a:latin typeface="Sylfaen" panose="010A0502050306030303" pitchFamily="18" charset="0"/>
              </a:rPr>
              <a:t>իրական</a:t>
            </a:r>
            <a:r>
              <a:rPr lang="en-US" sz="1200" dirty="0" smtClean="0">
                <a:latin typeface="Sylfaen" panose="010A0502050306030303" pitchFamily="18" charset="0"/>
              </a:rPr>
              <a:t> է, </a:t>
            </a:r>
            <a:r>
              <a:rPr lang="en-US" sz="1200" dirty="0" err="1" smtClean="0">
                <a:latin typeface="Sylfaen" panose="010A0502050306030303" pitchFamily="18" charset="0"/>
              </a:rPr>
              <a:t>թե</a:t>
            </a:r>
            <a:r>
              <a:rPr lang="en-US" sz="1200" dirty="0" smtClean="0">
                <a:latin typeface="Sylfaen" panose="010A0502050306030303" pitchFamily="18" charset="0"/>
              </a:rPr>
              <a:t> </a:t>
            </a:r>
            <a:r>
              <a:rPr lang="en-US" sz="1200" dirty="0" err="1" smtClean="0">
                <a:latin typeface="Sylfaen" panose="010A0502050306030303" pitchFamily="18" charset="0"/>
              </a:rPr>
              <a:t>սիմուլացված</a:t>
            </a:r>
            <a:r>
              <a:rPr lang="en-US" sz="1200"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fr-FR"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799530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9-ի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ներգրավված</a:t>
            </a:r>
            <a:r>
              <a:rPr lang="en-US" dirty="0" smtClean="0">
                <a:latin typeface="Sylfaen" panose="010A0502050306030303" pitchFamily="18" charset="0"/>
              </a:rPr>
              <a:t> </a:t>
            </a:r>
            <a:r>
              <a:rPr lang="en-US" dirty="0" err="1" smtClean="0">
                <a:latin typeface="Sylfaen" panose="010A0502050306030303" pitchFamily="18" charset="0"/>
              </a:rPr>
              <a:t>անչափահասի</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endParaRPr lang="aa-ET"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fr-FR" dirty="0" err="1" smtClean="0">
                <a:latin typeface="Sylfaen" panose="010A0502050306030303" pitchFamily="18" charset="0"/>
              </a:rPr>
              <a:t>Թվարկվում</a:t>
            </a:r>
            <a:r>
              <a:rPr lang="en-US" altLang="fr-FR" dirty="0" smtClean="0">
                <a:latin typeface="Sylfaen" panose="010A0502050306030303" pitchFamily="18" charset="0"/>
              </a:rPr>
              <a:t> և </a:t>
            </a:r>
            <a:r>
              <a:rPr lang="en-US" altLang="fr-FR" dirty="0" err="1" smtClean="0">
                <a:latin typeface="Sylfaen" panose="010A0502050306030303" pitchFamily="18" charset="0"/>
              </a:rPr>
              <a:t>բացատրվում</a:t>
            </a:r>
            <a:r>
              <a:rPr lang="en-US" altLang="fr-FR" dirty="0" smtClean="0">
                <a:latin typeface="Sylfaen" panose="010A0502050306030303" pitchFamily="18" charset="0"/>
              </a:rPr>
              <a:t> է</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ներգրավվածության</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սուբյեկտը</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ըստ</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Հոդված</a:t>
            </a:r>
            <a:r>
              <a:rPr lang="en-US" altLang="fr-FR" baseline="0" dirty="0" smtClean="0">
                <a:latin typeface="Sylfaen" panose="010A0502050306030303" pitchFamily="18" charset="0"/>
              </a:rPr>
              <a:t> 9-ի: </a:t>
            </a:r>
            <a:r>
              <a:rPr lang="en-US" sz="1200" dirty="0" err="1" smtClean="0">
                <a:latin typeface="Sylfaen" panose="010A0502050306030303" pitchFamily="18" charset="0"/>
              </a:rPr>
              <a:t>Իրական</a:t>
            </a:r>
            <a:r>
              <a:rPr lang="en-US" sz="1200" dirty="0" smtClean="0">
                <a:latin typeface="Sylfaen" panose="010A0502050306030303" pitchFamily="18" charset="0"/>
              </a:rPr>
              <a:t> </a:t>
            </a:r>
            <a:r>
              <a:rPr lang="en-US" sz="1200" dirty="0" err="1" smtClean="0">
                <a:latin typeface="Sylfaen" panose="010A0502050306030303" pitchFamily="18" charset="0"/>
              </a:rPr>
              <a:t>երեխայի</a:t>
            </a:r>
            <a:r>
              <a:rPr lang="en-US" sz="1200" dirty="0" smtClean="0">
                <a:latin typeface="Sylfaen" panose="010A0502050306030303" pitchFamily="18" charset="0"/>
              </a:rPr>
              <a:t> </a:t>
            </a:r>
            <a:r>
              <a:rPr lang="en-US" sz="1200" dirty="0" err="1" smtClean="0">
                <a:latin typeface="Sylfaen" panose="010A0502050306030303" pitchFamily="18" charset="0"/>
              </a:rPr>
              <a:t>սեռական</a:t>
            </a:r>
            <a:r>
              <a:rPr lang="en-US" sz="1200" dirty="0" smtClean="0">
                <a:latin typeface="Sylfaen" panose="010A0502050306030303" pitchFamily="18" charset="0"/>
              </a:rPr>
              <a:t> </a:t>
            </a:r>
            <a:r>
              <a:rPr lang="en-US" sz="1200" dirty="0" err="1" smtClean="0">
                <a:latin typeface="Sylfaen" panose="010A0502050306030303" pitchFamily="18" charset="0"/>
              </a:rPr>
              <a:t>բռնություն</a:t>
            </a:r>
            <a:r>
              <a:rPr lang="en-US" sz="1200" dirty="0" smtClean="0">
                <a:latin typeface="Sylfaen" panose="010A0502050306030303" pitchFamily="18" charset="0"/>
              </a:rPr>
              <a:t>, ի</a:t>
            </a:r>
            <a:r>
              <a:rPr lang="hy-AM" sz="1200" dirty="0" smtClean="0">
                <a:latin typeface="Sylfaen" panose="010A0502050306030303" pitchFamily="18" charset="0"/>
              </a:rPr>
              <a:t>րականի նմանվող պատկերներ</a:t>
            </a:r>
            <a:r>
              <a:rPr lang="en-US" sz="1200" dirty="0" smtClean="0">
                <a:latin typeface="Sylfaen" panose="010A0502050306030303" pitchFamily="18" charset="0"/>
              </a:rPr>
              <a:t> (</a:t>
            </a:r>
            <a:r>
              <a:rPr lang="en-US" sz="1200" dirty="0" err="1" smtClean="0">
                <a:latin typeface="Sylfaen" panose="010A0502050306030303" pitchFamily="18" charset="0"/>
              </a:rPr>
              <a:t>անկախ</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իրականում</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անչափահաս</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լինելու</a:t>
            </a:r>
            <a:r>
              <a:rPr lang="en-US" sz="1200" baseline="0" dirty="0" smtClean="0">
                <a:latin typeface="Sylfaen" panose="010A0502050306030303" pitchFamily="18" charset="0"/>
              </a:rPr>
              <a:t> </a:t>
            </a:r>
            <a:r>
              <a:rPr lang="en-US" sz="1200" baseline="0" dirty="0" err="1" smtClean="0">
                <a:latin typeface="Sylfaen" panose="010A0502050306030303" pitchFamily="18" charset="0"/>
              </a:rPr>
              <a:t>հանգամանքից</a:t>
            </a:r>
            <a:r>
              <a:rPr lang="en-US" sz="1200" dirty="0" smtClean="0">
                <a:latin typeface="Sylfaen" panose="010A0502050306030303" pitchFamily="18" charset="0"/>
              </a:rPr>
              <a:t>)</a:t>
            </a:r>
            <a:r>
              <a:rPr lang="hy-AM" sz="1200" dirty="0" smtClean="0">
                <a:latin typeface="Sylfaen" panose="010A0502050306030303" pitchFamily="18" charset="0"/>
              </a:rPr>
              <a:t>, որոնք պատկերում են բացահայտ սեռական գործողությունների մեջ ներգրավված անչափահասի</a:t>
            </a:r>
            <a:r>
              <a:rPr lang="en-US" sz="1200" dirty="0" smtClean="0">
                <a:latin typeface="Sylfaen" panose="010A0502050306030303" pitchFamily="18" charset="0"/>
              </a:rPr>
              <a:t>, և պ</a:t>
            </a:r>
            <a:r>
              <a:rPr lang="hy-AM" sz="1200" dirty="0" smtClean="0">
                <a:latin typeface="Sylfaen" panose="010A0502050306030303" pitchFamily="18" charset="0"/>
              </a:rPr>
              <a:t>ատկերներ, որոնք չնայած իրականի նմանվող են, փաստացի չեն ներառում իրական երեխա բացահայտ սեռական գործողության մեջ</a:t>
            </a:r>
            <a:r>
              <a:rPr lang="en-US" sz="1200" dirty="0" smtClean="0">
                <a:latin typeface="Sylfaen" panose="010A0502050306030303" pitchFamily="18" charset="0"/>
              </a:rPr>
              <a:t>:</a:t>
            </a:r>
            <a:endParaRPr lang="en-US" altLang="fr-FR"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025501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9-ի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en-US" dirty="0" err="1" smtClean="0">
                <a:latin typeface="Sylfaen" panose="010A0502050306030303" pitchFamily="18" charset="0"/>
              </a:rPr>
              <a:t>փոքրահասակ</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endParaRPr lang="aa-ET" dirty="0">
              <a:latin typeface="Sylfaen" panose="010A0502050306030303" pitchFamily="18" charset="0"/>
            </a:endParaRPr>
          </a:p>
          <a:p>
            <a:r>
              <a:rPr lang="en-US" altLang="fr-FR" dirty="0" err="1" smtClean="0">
                <a:latin typeface="Sylfaen" panose="010A0502050306030303" pitchFamily="18" charset="0"/>
              </a:rPr>
              <a:t>Այն</a:t>
            </a:r>
            <a:r>
              <a:rPr lang="en-US" altLang="fr-FR" dirty="0" smtClean="0">
                <a:latin typeface="Sylfaen" panose="010A0502050306030303" pitchFamily="18" charset="0"/>
              </a:rPr>
              <a:t> </a:t>
            </a:r>
            <a:r>
              <a:rPr lang="en-US" altLang="fr-FR" dirty="0" err="1" smtClean="0">
                <a:latin typeface="Sylfaen" panose="010A0502050306030303" pitchFamily="18" charset="0"/>
              </a:rPr>
              <a:t>սահմանում</a:t>
            </a:r>
            <a:r>
              <a:rPr lang="en-US" altLang="fr-FR" dirty="0" smtClean="0">
                <a:latin typeface="Sylfaen" panose="010A0502050306030303" pitchFamily="18" charset="0"/>
              </a:rPr>
              <a:t> է </a:t>
            </a:r>
            <a:r>
              <a:rPr lang="en-US" altLang="fr-FR" dirty="0" err="1" smtClean="0">
                <a:latin typeface="Sylfaen" panose="010A0502050306030303" pitchFamily="18" charset="0"/>
              </a:rPr>
              <a:t>փոքրահասակն</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այնպես</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ինչպես</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օգտագործված</a:t>
            </a:r>
            <a:r>
              <a:rPr lang="en-US" altLang="fr-FR" baseline="0" dirty="0" smtClean="0">
                <a:latin typeface="Sylfaen" panose="010A0502050306030303" pitchFamily="18" charset="0"/>
              </a:rPr>
              <a:t> է </a:t>
            </a:r>
            <a:r>
              <a:rPr lang="en-US" altLang="fr-FR" baseline="0" dirty="0" err="1" smtClean="0">
                <a:latin typeface="Sylfaen" panose="010A0502050306030303" pitchFamily="18" charset="0"/>
              </a:rPr>
              <a:t>Հոդված</a:t>
            </a:r>
            <a:r>
              <a:rPr lang="en-US" altLang="fr-FR" baseline="0" dirty="0" smtClean="0">
                <a:latin typeface="Sylfaen" panose="010A0502050306030303" pitchFamily="18" charset="0"/>
              </a:rPr>
              <a:t> 9-ում: </a:t>
            </a:r>
            <a:r>
              <a:rPr lang="en-US" altLang="fr-FR" baseline="0" dirty="0" err="1" smtClean="0">
                <a:latin typeface="Sylfaen" panose="010A0502050306030303" pitchFamily="18" charset="0"/>
              </a:rPr>
              <a:t>Այս</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սահմանման</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շրջանակը</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սահմանափակվում</a:t>
            </a:r>
            <a:r>
              <a:rPr lang="en-US" altLang="fr-FR" baseline="0" dirty="0" smtClean="0">
                <a:latin typeface="Sylfaen" panose="010A0502050306030303" pitchFamily="18" charset="0"/>
              </a:rPr>
              <a:t> է </a:t>
            </a:r>
            <a:r>
              <a:rPr lang="en-US" altLang="fr-FR" baseline="0" dirty="0" err="1" smtClean="0">
                <a:latin typeface="Sylfaen" panose="010A0502050306030303" pitchFamily="18" charset="0"/>
              </a:rPr>
              <a:t>իրական</a:t>
            </a:r>
            <a:r>
              <a:rPr lang="en-US" altLang="fr-FR" baseline="0" dirty="0" smtClean="0">
                <a:latin typeface="Sylfaen" panose="010A0502050306030303" pitchFamily="18" charset="0"/>
              </a:rPr>
              <a:t>/</a:t>
            </a:r>
            <a:r>
              <a:rPr lang="en-US" altLang="fr-FR" baseline="0" dirty="0" err="1" smtClean="0">
                <a:latin typeface="Sylfaen" panose="010A0502050306030303" pitchFamily="18" charset="0"/>
              </a:rPr>
              <a:t>հորինված</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երեխաներին</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որպես</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սեռական</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օբյեկտներ</a:t>
            </a:r>
            <a:r>
              <a:rPr lang="en-US" altLang="fr-FR" baseline="0" dirty="0" smtClean="0">
                <a:latin typeface="Sylfaen" panose="010A0502050306030303" pitchFamily="18" charset="0"/>
              </a:rPr>
              <a:t> </a:t>
            </a:r>
            <a:r>
              <a:rPr lang="en-US" altLang="fr-FR" baseline="0" dirty="0" err="1" smtClean="0">
                <a:latin typeface="Sylfaen" panose="010A0502050306030303" pitchFamily="18" charset="0"/>
              </a:rPr>
              <a:t>ներգրավելուն</a:t>
            </a:r>
            <a:r>
              <a:rPr lang="en-US" altLang="fr-FR" baseline="0" dirty="0" smtClean="0">
                <a:latin typeface="Sylfaen" panose="010A0502050306030303" pitchFamily="18" charset="0"/>
              </a:rPr>
              <a:t> և </a:t>
            </a:r>
            <a:r>
              <a:rPr lang="en-US" altLang="fr-FR" dirty="0" smtClean="0">
                <a:latin typeface="Sylfaen" panose="010A0502050306030303" pitchFamily="18" charset="0"/>
              </a:rPr>
              <a:t> </a:t>
            </a:r>
            <a:r>
              <a:rPr lang="en-US" sz="1200" dirty="0" err="1" smtClean="0">
                <a:latin typeface="Sylfaen" panose="010A0502050306030303" pitchFamily="18" charset="0"/>
              </a:rPr>
              <a:t>ոչ</a:t>
            </a:r>
            <a:r>
              <a:rPr lang="en-US" sz="1200" dirty="0" smtClean="0">
                <a:latin typeface="Sylfaen" panose="010A0502050306030303" pitchFamily="18" charset="0"/>
              </a:rPr>
              <a:t> </a:t>
            </a:r>
            <a:r>
              <a:rPr lang="en-US" sz="1200" dirty="0" err="1" smtClean="0">
                <a:latin typeface="Sylfaen" panose="010A0502050306030303" pitchFamily="18" charset="0"/>
              </a:rPr>
              <a:t>թե</a:t>
            </a:r>
            <a:r>
              <a:rPr lang="en-US" sz="1200" dirty="0" smtClean="0">
                <a:latin typeface="Sylfaen" panose="010A0502050306030303" pitchFamily="18" charset="0"/>
              </a:rPr>
              <a:t> </a:t>
            </a:r>
            <a:r>
              <a:rPr lang="en-US" sz="1200" dirty="0" err="1" smtClean="0">
                <a:latin typeface="Sylfaen" panose="010A0502050306030303" pitchFamily="18" charset="0"/>
              </a:rPr>
              <a:t>սեռական</a:t>
            </a:r>
            <a:r>
              <a:rPr lang="en-US" sz="1200" dirty="0" smtClean="0">
                <a:latin typeface="Sylfaen" panose="010A0502050306030303" pitchFamily="18" charset="0"/>
              </a:rPr>
              <a:t> </a:t>
            </a:r>
            <a:r>
              <a:rPr lang="en-US" sz="1200" dirty="0" err="1" smtClean="0">
                <a:latin typeface="Sylfaen" panose="010A0502050306030303" pitchFamily="18" charset="0"/>
              </a:rPr>
              <a:t>հարաբերությունների</a:t>
            </a:r>
            <a:r>
              <a:rPr lang="en-US" sz="1200" dirty="0" smtClean="0">
                <a:latin typeface="Sylfaen" panose="010A0502050306030303" pitchFamily="18" charset="0"/>
              </a:rPr>
              <a:t> </a:t>
            </a:r>
            <a:r>
              <a:rPr lang="en-US" sz="1200" dirty="0" err="1" smtClean="0">
                <a:latin typeface="Sylfaen" panose="010A0502050306030303" pitchFamily="18" charset="0"/>
              </a:rPr>
              <a:t>համաձայնություն</a:t>
            </a:r>
            <a:r>
              <a:rPr lang="en-US" sz="1200" dirty="0" smtClean="0">
                <a:latin typeface="Sylfaen" panose="010A0502050306030303" pitchFamily="18" charset="0"/>
              </a:rPr>
              <a:t> </a:t>
            </a:r>
            <a:r>
              <a:rPr lang="en-US" sz="1200" dirty="0" err="1" smtClean="0">
                <a:latin typeface="Sylfaen" panose="010A0502050306030303" pitchFamily="18" charset="0"/>
              </a:rPr>
              <a:t>տալու</a:t>
            </a:r>
            <a:r>
              <a:rPr lang="en-US" sz="1200" dirty="0" smtClean="0">
                <a:latin typeface="Sylfaen" panose="010A0502050306030303" pitchFamily="18" charset="0"/>
              </a:rPr>
              <a:t> </a:t>
            </a:r>
            <a:r>
              <a:rPr lang="en-US" sz="1200" dirty="0" err="1" smtClean="0">
                <a:latin typeface="Sylfaen" panose="010A0502050306030303" pitchFamily="18" charset="0"/>
              </a:rPr>
              <a:t>տարիքին</a:t>
            </a:r>
            <a:r>
              <a:rPr lang="en-US" sz="1200" dirty="0" smtClean="0">
                <a:latin typeface="Sylfaen" panose="010A0502050306030303" pitchFamily="18" charset="0"/>
              </a:rPr>
              <a:t>:</a:t>
            </a:r>
            <a:endParaRPr lang="en-US" altLang="fr-FR"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3490890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Ճիշտ</a:t>
            </a:r>
            <a:r>
              <a:rPr lang="en-US" dirty="0" smtClean="0">
                <a:latin typeface="Sylfaen" panose="010A0502050306030303" pitchFamily="18" charset="0"/>
              </a:rPr>
              <a:t> </a:t>
            </a:r>
            <a:r>
              <a:rPr lang="en-US" dirty="0" err="1" smtClean="0">
                <a:latin typeface="Sylfaen" panose="010A0502050306030303" pitchFamily="18" charset="0"/>
              </a:rPr>
              <a:t>պատասխանն</a:t>
            </a:r>
            <a:r>
              <a:rPr lang="en-US" dirty="0" smtClean="0">
                <a:latin typeface="Sylfaen" panose="010A0502050306030303" pitchFamily="18" charset="0"/>
              </a:rPr>
              <a:t> է Բ. </a:t>
            </a:r>
            <a:r>
              <a:rPr lang="en-US" dirty="0" err="1" smtClean="0">
                <a:latin typeface="Sylfaen" panose="010A0502050306030303" pitchFamily="18" charset="0"/>
              </a:rPr>
              <a:t>Ոչ</a:t>
            </a:r>
            <a:r>
              <a:rPr lang="en-US" dirty="0" smtClean="0">
                <a:latin typeface="Sylfaen" panose="010A0502050306030303" pitchFamily="18" charset="0"/>
              </a:rPr>
              <a:t>, </a:t>
            </a:r>
            <a:r>
              <a:rPr lang="en-US" dirty="0" err="1" smtClean="0">
                <a:latin typeface="Sylfaen" panose="010A0502050306030303" pitchFamily="18" charset="0"/>
              </a:rPr>
              <a:t>քանզի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9-ը </a:t>
            </a:r>
            <a:r>
              <a:rPr lang="en-US" dirty="0" err="1" smtClean="0">
                <a:latin typeface="Sylfaen" panose="010A0502050306030303" pitchFamily="18" charset="0"/>
              </a:rPr>
              <a:t>ներառում</a:t>
            </a:r>
            <a:r>
              <a:rPr lang="en-US" dirty="0" smtClean="0">
                <a:latin typeface="Sylfaen" panose="010A0502050306030303" pitchFamily="18" charset="0"/>
              </a:rPr>
              <a:t> է </a:t>
            </a:r>
            <a:r>
              <a:rPr lang="en-US" dirty="0" err="1" smtClean="0">
                <a:latin typeface="Sylfaen" panose="010A0502050306030303" pitchFamily="18" charset="0"/>
              </a:rPr>
              <a:t>միայն</a:t>
            </a:r>
            <a:r>
              <a:rPr lang="en-US" dirty="0" smtClean="0">
                <a:latin typeface="Sylfaen" panose="010A0502050306030303" pitchFamily="18" charset="0"/>
              </a:rPr>
              <a:t> </a:t>
            </a:r>
            <a:r>
              <a:rPr lang="en-US" dirty="0" err="1" smtClean="0">
                <a:latin typeface="Sylfaen" panose="010A0502050306030303" pitchFamily="18" charset="0"/>
              </a:rPr>
              <a:t>տեսապատկերումը</a:t>
            </a:r>
            <a:r>
              <a:rPr lang="en-US" dirty="0" smtClean="0">
                <a:latin typeface="Sylfaen" panose="010A0502050306030303" pitchFamily="18" charset="0"/>
              </a:rPr>
              <a:t>:</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1026106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Ճիշտ</a:t>
            </a:r>
            <a:r>
              <a:rPr lang="en-US" dirty="0" smtClean="0">
                <a:latin typeface="Sylfaen" panose="010A0502050306030303" pitchFamily="18" charset="0"/>
              </a:rPr>
              <a:t> </a:t>
            </a:r>
            <a:r>
              <a:rPr lang="en-US" dirty="0" err="1" smtClean="0">
                <a:latin typeface="Sylfaen" panose="010A0502050306030303" pitchFamily="18" charset="0"/>
              </a:rPr>
              <a:t>պատասխանն</a:t>
            </a:r>
            <a:r>
              <a:rPr lang="en-US" dirty="0" smtClean="0">
                <a:latin typeface="Sylfaen" panose="010A0502050306030303" pitchFamily="18" charset="0"/>
              </a:rPr>
              <a:t> է Բ. </a:t>
            </a:r>
            <a:r>
              <a:rPr lang="en-US" dirty="0" err="1" smtClean="0">
                <a:latin typeface="Sylfaen" panose="010A0502050306030303" pitchFamily="18" charset="0"/>
              </a:rPr>
              <a:t>Ոչ</a:t>
            </a:r>
            <a:r>
              <a:rPr lang="en-US" dirty="0" smtClean="0">
                <a:latin typeface="Sylfaen" panose="010A0502050306030303" pitchFamily="18" charset="0"/>
              </a:rPr>
              <a:t>, </a:t>
            </a:r>
            <a:r>
              <a:rPr lang="en-US" dirty="0" err="1" smtClean="0">
                <a:latin typeface="Sylfaen" panose="010A0502050306030303" pitchFamily="18" charset="0"/>
              </a:rPr>
              <a:t>քանզի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9-ը </a:t>
            </a:r>
            <a:r>
              <a:rPr lang="en-US" dirty="0" err="1" smtClean="0">
                <a:latin typeface="Sylfaen" panose="010A0502050306030303" pitchFamily="18" charset="0"/>
              </a:rPr>
              <a:t>ներառում</a:t>
            </a:r>
            <a:r>
              <a:rPr lang="en-US" dirty="0" smtClean="0">
                <a:latin typeface="Sylfaen" panose="010A0502050306030303" pitchFamily="18" charset="0"/>
              </a:rPr>
              <a:t> է </a:t>
            </a:r>
            <a:r>
              <a:rPr lang="en-US" dirty="0" err="1" smtClean="0">
                <a:latin typeface="Sylfaen" panose="010A0502050306030303" pitchFamily="18" charset="0"/>
              </a:rPr>
              <a:t>միայն</a:t>
            </a:r>
            <a:r>
              <a:rPr lang="en-US" dirty="0" smtClean="0">
                <a:latin typeface="Sylfaen" panose="010A0502050306030303" pitchFamily="18" charset="0"/>
              </a:rPr>
              <a:t> </a:t>
            </a:r>
            <a:r>
              <a:rPr lang="en-US" dirty="0" err="1" smtClean="0">
                <a:latin typeface="Sylfaen" panose="010A0502050306030303" pitchFamily="18" charset="0"/>
              </a:rPr>
              <a:t>տեսապատկերումը</a:t>
            </a:r>
            <a:r>
              <a:rPr lang="en-US" dirty="0" smtClean="0">
                <a:latin typeface="Sylfaen" panose="010A0502050306030303" pitchFamily="18" charset="0"/>
              </a:rPr>
              <a:t>:</a:t>
            </a:r>
            <a:endParaRPr lang="en-GB"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1357544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latin typeface="Sylfaen" panose="010A0502050306030303" pitchFamily="18" charset="0"/>
              </a:rPr>
              <a:t>Այս</a:t>
            </a:r>
            <a:r>
              <a:rPr lang="en-GB" dirty="0" smtClean="0">
                <a:latin typeface="Sylfaen" panose="010A0502050306030303" pitchFamily="18" charset="0"/>
              </a:rPr>
              <a:t> </a:t>
            </a:r>
            <a:r>
              <a:rPr lang="hy-AM" dirty="0" smtClean="0">
                <a:latin typeface="Sylfaen" panose="010A0502050306030303" pitchFamily="18" charset="0"/>
              </a:rPr>
              <a:t>սահիկ</a:t>
            </a:r>
            <a:r>
              <a:rPr lang="en-GB" dirty="0" err="1" smtClean="0">
                <a:latin typeface="Sylfaen" panose="010A0502050306030303" pitchFamily="18" charset="0"/>
              </a:rPr>
              <a:t>ների</a:t>
            </a:r>
            <a:r>
              <a:rPr lang="en-GB" dirty="0" smtClean="0">
                <a:latin typeface="Sylfaen" panose="010A0502050306030303" pitchFamily="18" charset="0"/>
              </a:rPr>
              <a:t> </a:t>
            </a:r>
            <a:r>
              <a:rPr lang="en-GB" dirty="0" err="1" smtClean="0">
                <a:latin typeface="Sylfaen" panose="010A0502050306030303" pitchFamily="18" charset="0"/>
              </a:rPr>
              <a:t>խումբը</a:t>
            </a:r>
            <a:r>
              <a:rPr lang="en-GB" dirty="0" smtClean="0">
                <a:latin typeface="Sylfaen" panose="010A0502050306030303" pitchFamily="18" charset="0"/>
              </a:rPr>
              <a:t> </a:t>
            </a:r>
            <a:r>
              <a:rPr lang="en-GB" dirty="0" err="1" smtClean="0">
                <a:latin typeface="Sylfaen" panose="010A0502050306030303" pitchFamily="18" charset="0"/>
              </a:rPr>
              <a:t>կներկայացնի</a:t>
            </a:r>
            <a:r>
              <a:rPr lang="en-GB" dirty="0" smtClean="0">
                <a:latin typeface="Sylfaen" panose="010A0502050306030303" pitchFamily="18" charset="0"/>
              </a:rPr>
              <a:t> </a:t>
            </a:r>
            <a:r>
              <a:rPr lang="en-US" sz="1200" dirty="0" smtClean="0">
                <a:latin typeface="Sylfaen" panose="010A0502050306030303" pitchFamily="18" charset="0"/>
              </a:rPr>
              <a:t>հ</a:t>
            </a:r>
            <a:r>
              <a:rPr lang="hy-AM" sz="1200" dirty="0" smtClean="0">
                <a:latin typeface="Sylfaen" panose="010A0502050306030303" pitchFamily="18" charset="0"/>
              </a:rPr>
              <a:t>եղինակային իրավունքի </a:t>
            </a:r>
            <a:r>
              <a:rPr lang="en-US" sz="1200" dirty="0" smtClean="0">
                <a:latin typeface="Sylfaen" panose="010A0502050306030303" pitchFamily="18" charset="0"/>
              </a:rPr>
              <a:t>և</a:t>
            </a:r>
            <a:r>
              <a:rPr lang="hy-AM" sz="1200" dirty="0" smtClean="0">
                <a:latin typeface="Sylfaen" panose="010A0502050306030303" pitchFamily="18" charset="0"/>
              </a:rPr>
              <a:t> հարակից իրավունքների </a:t>
            </a:r>
            <a:r>
              <a:rPr lang="en-US" sz="1200" dirty="0" err="1" smtClean="0">
                <a:latin typeface="Sylfaen" panose="010A0502050306030303" pitchFamily="18" charset="0"/>
              </a:rPr>
              <a:t>խախտման</a:t>
            </a:r>
            <a:r>
              <a:rPr lang="en-US" sz="1200" dirty="0" smtClean="0">
                <a:latin typeface="Sylfaen" panose="010A0502050306030303" pitchFamily="18" charset="0"/>
              </a:rPr>
              <a:t> </a:t>
            </a:r>
            <a:r>
              <a:rPr lang="en-US" sz="1200" dirty="0" err="1" smtClean="0">
                <a:latin typeface="Sylfaen" panose="010A0502050306030303" pitchFamily="18" charset="0"/>
              </a:rPr>
              <a:t>վերաբերյալ</a:t>
            </a:r>
            <a:r>
              <a:rPr lang="en-US" sz="1200" dirty="0" smtClean="0">
                <a:latin typeface="Sylfaen" panose="010A0502050306030303" pitchFamily="18" charset="0"/>
              </a:rPr>
              <a:t> </a:t>
            </a:r>
            <a:r>
              <a:rPr lang="en-GB" dirty="0" err="1" smtClean="0">
                <a:latin typeface="Sylfaen" panose="010A0502050306030303" pitchFamily="18" charset="0"/>
              </a:rPr>
              <a:t>հանցագործությունը</a:t>
            </a:r>
            <a:r>
              <a:rPr lang="en-GB" dirty="0" smtClean="0">
                <a:latin typeface="Sylfaen" panose="010A0502050306030303" pitchFamily="18" charset="0"/>
              </a:rPr>
              <a:t>՝</a:t>
            </a:r>
            <a:r>
              <a:rPr lang="en-GB" baseline="0" dirty="0" smtClean="0">
                <a:latin typeface="Sylfaen" panose="010A0502050306030303" pitchFamily="18" charset="0"/>
              </a:rPr>
              <a:t> </a:t>
            </a:r>
            <a:r>
              <a:rPr lang="en-GB" baseline="0" dirty="0" err="1" smtClean="0">
                <a:latin typeface="Sylfaen" panose="010A0502050306030303" pitchFamily="18" charset="0"/>
              </a:rPr>
              <a:t>ըստ</a:t>
            </a:r>
            <a:r>
              <a:rPr lang="en-GB" baseline="0" dirty="0" smtClean="0">
                <a:latin typeface="Sylfaen" panose="010A0502050306030303" pitchFamily="18" charset="0"/>
              </a:rPr>
              <a:t> </a:t>
            </a:r>
            <a:r>
              <a:rPr lang="en-GB" baseline="0" dirty="0" err="1" smtClean="0">
                <a:latin typeface="Sylfaen" panose="010A0502050306030303" pitchFamily="18" charset="0"/>
              </a:rPr>
              <a:t>Բուդապեշտի</a:t>
            </a:r>
            <a:r>
              <a:rPr lang="en-GB" baseline="0" dirty="0" smtClean="0">
                <a:latin typeface="Sylfaen" panose="010A0502050306030303" pitchFamily="18" charset="0"/>
              </a:rPr>
              <a:t> </a:t>
            </a:r>
            <a:r>
              <a:rPr lang="en-GB" baseline="0" dirty="0" err="1" smtClean="0">
                <a:latin typeface="Sylfaen" panose="010A0502050306030303" pitchFamily="18" charset="0"/>
              </a:rPr>
              <a:t>կոնվենցիայի</a:t>
            </a:r>
            <a:r>
              <a:rPr lang="en-GB" baseline="0" dirty="0" smtClean="0">
                <a:latin typeface="Sylfaen" panose="010A0502050306030303" pitchFamily="18" charset="0"/>
              </a:rPr>
              <a:t> </a:t>
            </a:r>
            <a:r>
              <a:rPr lang="en-GB" baseline="0" dirty="0" err="1" smtClean="0">
                <a:latin typeface="Sylfaen" panose="010A0502050306030303" pitchFamily="18" charset="0"/>
              </a:rPr>
              <a:t>Հոդված</a:t>
            </a:r>
            <a:r>
              <a:rPr lang="en-GB" baseline="0" dirty="0" smtClean="0">
                <a:latin typeface="Sylfaen" panose="010A0502050306030303" pitchFamily="18" charset="0"/>
              </a:rPr>
              <a:t> 10-ի:</a:t>
            </a:r>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36</a:t>
            </a:fld>
            <a:endParaRPr lang="en-GB"/>
          </a:p>
        </p:txBody>
      </p:sp>
    </p:spTree>
    <p:extLst>
      <p:ext uri="{BB962C8B-B14F-4D97-AF65-F5344CB8AC3E}">
        <p14:creationId xmlns:p14="http://schemas.microsoft.com/office/powerpoint/2010/main" val="1217655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smtClean="0">
                <a:latin typeface="Sylfaen" panose="010A0502050306030303" pitchFamily="18" charset="0"/>
              </a:rPr>
              <a:t>Բուդապեշտի</a:t>
            </a:r>
            <a:r>
              <a:rPr lang="en-US" altLang="en-US" dirty="0" smtClean="0">
                <a:latin typeface="Sylfaen" panose="010A0502050306030303" pitchFamily="18" charset="0"/>
              </a:rPr>
              <a:t> </a:t>
            </a:r>
            <a:r>
              <a:rPr lang="en-US" altLang="en-US" dirty="0" err="1" smtClean="0">
                <a:latin typeface="Sylfaen" panose="010A0502050306030303" pitchFamily="18" charset="0"/>
              </a:rPr>
              <a:t>կոնվենցիան</a:t>
            </a:r>
            <a:r>
              <a:rPr lang="en-US" altLang="en-US" dirty="0" smtClean="0">
                <a:latin typeface="Sylfaen" panose="010A0502050306030303" pitchFamily="18" charset="0"/>
              </a:rPr>
              <a:t> </a:t>
            </a:r>
            <a:r>
              <a:rPr lang="en-US" altLang="en-US" dirty="0" err="1" smtClean="0">
                <a:latin typeface="Sylfaen" panose="010A0502050306030303" pitchFamily="18" charset="0"/>
              </a:rPr>
              <a:t>որևէ</a:t>
            </a:r>
            <a:r>
              <a:rPr lang="en-US" altLang="en-US" dirty="0" smtClean="0">
                <a:latin typeface="Sylfaen" panose="010A0502050306030303" pitchFamily="18" charset="0"/>
              </a:rPr>
              <a:t> </a:t>
            </a:r>
            <a:r>
              <a:rPr lang="en-US" altLang="en-US" dirty="0" err="1" smtClean="0">
                <a:latin typeface="Sylfaen" panose="010A0502050306030303" pitchFamily="18" charset="0"/>
              </a:rPr>
              <a:t>կոնկրետ</a:t>
            </a:r>
            <a:r>
              <a:rPr lang="en-US" altLang="en-US" dirty="0" smtClean="0">
                <a:latin typeface="Sylfaen" panose="010A0502050306030303" pitchFamily="18" charset="0"/>
              </a:rPr>
              <a:t> </a:t>
            </a:r>
            <a:r>
              <a:rPr lang="en-US" altLang="en-US" dirty="0" err="1" smtClean="0">
                <a:latin typeface="Sylfaen" panose="010A0502050306030303" pitchFamily="18" charset="0"/>
              </a:rPr>
              <a:t>հանցագործություն</a:t>
            </a:r>
            <a:r>
              <a:rPr lang="en-US" altLang="en-US" dirty="0" smtClean="0">
                <a:latin typeface="Sylfaen" panose="010A0502050306030303" pitchFamily="18" charset="0"/>
              </a:rPr>
              <a:t> </a:t>
            </a:r>
            <a:r>
              <a:rPr lang="en-US" altLang="en-US" dirty="0" err="1" smtClean="0">
                <a:latin typeface="Sylfaen" panose="010A0502050306030303" pitchFamily="18" charset="0"/>
              </a:rPr>
              <a:t>ընդդեմ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հեղինակային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իրավունքի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չի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ընդգրկում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Ավելի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շուտ</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Հոդված</a:t>
            </a:r>
            <a:r>
              <a:rPr lang="en-US" altLang="en-US" baseline="0" dirty="0" smtClean="0">
                <a:latin typeface="Sylfaen" panose="010A0502050306030303" pitchFamily="18" charset="0"/>
              </a:rPr>
              <a:t> 10-ը </a:t>
            </a:r>
            <a:r>
              <a:rPr lang="en-US" altLang="en-US" baseline="0" dirty="0" err="1" smtClean="0">
                <a:latin typeface="Sylfaen" panose="010A0502050306030303" pitchFamily="18" charset="0"/>
              </a:rPr>
              <a:t>նշում</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որ</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հեղինակային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իրավունքի</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մասին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գործող</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կանոնները</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միջազգային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իրավունքում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պետք</a:t>
            </a:r>
            <a:r>
              <a:rPr lang="en-US" altLang="en-US" baseline="0" dirty="0" smtClean="0">
                <a:latin typeface="Sylfaen" panose="010A0502050306030303" pitchFamily="18" charset="0"/>
              </a:rPr>
              <a:t> է </a:t>
            </a:r>
            <a:r>
              <a:rPr lang="en-US" altLang="en-US" baseline="0" dirty="0" err="1" smtClean="0">
                <a:latin typeface="Sylfaen" panose="010A0502050306030303" pitchFamily="18" charset="0"/>
              </a:rPr>
              <a:t>կիրառվեն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նաև</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օնլայն</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միջավայրում</a:t>
            </a:r>
            <a:r>
              <a:rPr lang="en-US" altLang="en-US" baseline="0" dirty="0" smtClean="0">
                <a:latin typeface="Sylfaen" panose="010A0502050306030303" pitchFamily="18" charset="0"/>
              </a:rPr>
              <a:t>.</a:t>
            </a:r>
            <a:r>
              <a:rPr lang="hy-AM" altLang="en-US" baseline="0" dirty="0" smtClean="0">
                <a:latin typeface="Sylfaen" panose="010A0502050306030303" pitchFamily="18" charset="0"/>
              </a:rPr>
              <a:t> Այն ինչ արգելված է իրական աշխարհի հետ, պետք է դիտարկվի նաև օնլայն իրականությունում</a:t>
            </a:r>
            <a:r>
              <a:rPr lang="en-US" altLang="en-US" baseline="0" dirty="0" smtClean="0">
                <a:latin typeface="Sylfaen" panose="010A0502050306030303" pitchFamily="18" charset="0"/>
              </a:rPr>
              <a:t>: </a:t>
            </a:r>
            <a:r>
              <a:rPr lang="hy-AM" altLang="en-US" baseline="0" dirty="0" smtClean="0">
                <a:latin typeface="Sylfaen" panose="010A0502050306030303" pitchFamily="18" charset="0"/>
              </a:rPr>
              <a:t>եղինակային իրավունքի օնլայն խախտումները կամ համակարգչային համակարգի միջոցով իրականացված խախտումները պետք է պատժվեն այնպես, ինչպես իրական աշխարհում</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Այս</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պատճառով</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էլ</a:t>
            </a:r>
            <a:r>
              <a:rPr lang="en-US" altLang="en-US" baseline="0" dirty="0" smtClean="0">
                <a:latin typeface="Sylfaen" panose="010A0502050306030303" pitchFamily="18" charset="0"/>
              </a:rPr>
              <a:t>, </a:t>
            </a:r>
            <a:r>
              <a:rPr lang="en-US" altLang="en-US" baseline="0" dirty="0" err="1" smtClean="0">
                <a:latin typeface="Sylfaen" panose="010A0502050306030303" pitchFamily="18" charset="0"/>
              </a:rPr>
              <a:t>Բուդապեշտի</a:t>
            </a:r>
            <a:r>
              <a:rPr lang="en-US" altLang="en-US" baseline="0" dirty="0" smtClean="0">
                <a:latin typeface="Sylfaen" panose="010A0502050306030303" pitchFamily="18" charset="0"/>
              </a:rPr>
              <a:t> </a:t>
            </a:r>
            <a:r>
              <a:rPr lang="hy-AM" altLang="en-US" baseline="0" dirty="0" smtClean="0">
                <a:latin typeface="Sylfaen" panose="010A0502050306030303" pitchFamily="18" charset="0"/>
              </a:rPr>
              <a:t>Բուդապեշտի կոնվենցիան հղում է անում միջազգային համաձայնագրերին </a:t>
            </a:r>
            <a:r>
              <a:rPr lang="hr-HR" altLang="en-US" dirty="0" smtClean="0">
                <a:latin typeface="Sylfaen" panose="010A0502050306030303" pitchFamily="18" charset="0"/>
              </a:rPr>
              <a:t>(</a:t>
            </a:r>
            <a:r>
              <a:rPr lang="hy-AM" altLang="en-US" dirty="0" smtClean="0">
                <a:latin typeface="Sylfaen" panose="010A0502050306030303" pitchFamily="18" charset="0"/>
              </a:rPr>
              <a:t>1971թ. Հուլիսի 24-ի Փարիզի Համաձայնագիր</a:t>
            </a:r>
            <a:r>
              <a:rPr lang="en-US" altLang="en-US" dirty="0" smtClean="0">
                <a:latin typeface="Sylfaen" panose="010A0502050306030303" pitchFamily="18" charset="0"/>
              </a:rPr>
              <a:t>,</a:t>
            </a:r>
            <a:r>
              <a:rPr lang="en-US" altLang="en-US" baseline="0" dirty="0" smtClean="0">
                <a:latin typeface="Sylfaen" panose="010A0502050306030303" pitchFamily="18" charset="0"/>
              </a:rPr>
              <a:t> </a:t>
            </a:r>
            <a:r>
              <a:rPr lang="hy-AM" altLang="en-US" dirty="0" smtClean="0">
                <a:latin typeface="Sylfaen" panose="010A0502050306030303" pitchFamily="18" charset="0"/>
              </a:rPr>
              <a:t>Բեռնի կոնվենցիա</a:t>
            </a:r>
            <a:r>
              <a:rPr lang="en-US" altLang="en-US" dirty="0" smtClean="0">
                <a:latin typeface="Sylfaen" panose="010A0502050306030303" pitchFamily="18" charset="0"/>
              </a:rPr>
              <a:t>, </a:t>
            </a:r>
            <a:r>
              <a:rPr lang="hy-AM" altLang="en-US" dirty="0" smtClean="0">
                <a:latin typeface="Sylfaen" panose="010A0502050306030303" pitchFamily="18" charset="0"/>
              </a:rPr>
              <a:t>Հեղինակային իրավունքի համաշխարհային կազմակերպության համաձայնագրեր</a:t>
            </a:r>
            <a:r>
              <a:rPr lang="hr-HR" altLang="en-US" dirty="0" smtClean="0">
                <a:latin typeface="Sylfaen" panose="010A0502050306030303" pitchFamily="18" charset="0"/>
              </a:rPr>
              <a:t>)</a:t>
            </a:r>
            <a:r>
              <a:rPr lang="en-US" altLang="en-US" dirty="0" smtClean="0">
                <a:latin typeface="Sylfaen" panose="010A0502050306030303" pitchFamily="18" charset="0"/>
              </a:rPr>
              <a:t>:</a:t>
            </a:r>
            <a:endParaRPr lang="fr-FR" alt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640618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y-AM" dirty="0" smtClean="0">
                <a:latin typeface="Sylfaen" panose="010A0502050306030303" pitchFamily="18" charset="0"/>
              </a:rPr>
              <a:t>Ձախ կողմի նկարը ցույց</a:t>
            </a:r>
            <a:r>
              <a:rPr lang="hy-AM" baseline="0" dirty="0" smtClean="0">
                <a:latin typeface="Sylfaen" panose="010A0502050306030303" pitchFamily="18" charset="0"/>
              </a:rPr>
              <a:t> է տալիս հայտնի </a:t>
            </a:r>
            <a:r>
              <a:rPr lang="hy-AM" baseline="0" dirty="0" smtClean="0">
                <a:latin typeface="Sylfaen" panose="010A0502050306030303" pitchFamily="18" charset="0"/>
              </a:rPr>
              <a:t>Համացանցային </a:t>
            </a:r>
            <a:r>
              <a:rPr lang="hy-AM" baseline="0" dirty="0" smtClean="0">
                <a:latin typeface="Sylfaen" panose="010A0502050306030303" pitchFamily="18" charset="0"/>
              </a:rPr>
              <a:t>կայքի սքրինշոթ, որը հասանելի է դարձնում հղումներ՝ ծովահենային նյութերը կիսման ցանցով ներբեռնելու համար։</a:t>
            </a:r>
            <a:r>
              <a:rPr lang="en-US" dirty="0" smtClean="0">
                <a:latin typeface="Sylfaen" panose="010A0502050306030303" pitchFamily="18" charset="0"/>
              </a:rPr>
              <a:t> </a:t>
            </a:r>
            <a:endParaRPr lang="en-US" dirty="0">
              <a:latin typeface="Sylfaen" panose="010A0502050306030303" pitchFamily="18" charset="0"/>
            </a:endParaRPr>
          </a:p>
          <a:p>
            <a:endParaRPr lang="en-US" dirty="0">
              <a:latin typeface="Sylfaen" panose="010A0502050306030303" pitchFamily="18" charset="0"/>
            </a:endParaRPr>
          </a:p>
          <a:p>
            <a:r>
              <a:rPr lang="hy-AM" dirty="0" smtClean="0">
                <a:latin typeface="Sylfaen" panose="010A0502050306030303" pitchFamily="18" charset="0"/>
              </a:rPr>
              <a:t>Դասընթացավարը կարող է օգտագործել աջ կողմի նկարը՝ բացատրելու համար, թե ինչպես Դը Փայրիթ Բեյ </a:t>
            </a:r>
            <a:r>
              <a:rPr lang="ru-RU" dirty="0" smtClean="0">
                <a:latin typeface="Sylfaen" panose="010A0502050306030303" pitchFamily="18" charset="0"/>
              </a:rPr>
              <a:t>(</a:t>
            </a:r>
            <a:r>
              <a:rPr lang="en-US" dirty="0" smtClean="0">
                <a:latin typeface="Sylfaen" panose="010A0502050306030303" pitchFamily="18" charset="0"/>
              </a:rPr>
              <a:t>The</a:t>
            </a:r>
            <a:r>
              <a:rPr lang="en-US" baseline="0" dirty="0" smtClean="0">
                <a:latin typeface="Sylfaen" panose="010A0502050306030303" pitchFamily="18" charset="0"/>
              </a:rPr>
              <a:t> Pirate Bay</a:t>
            </a:r>
            <a:r>
              <a:rPr lang="ru-RU" dirty="0" smtClean="0">
                <a:latin typeface="Sylfaen" panose="010A0502050306030303" pitchFamily="18" charset="0"/>
              </a:rPr>
              <a:t>)</a:t>
            </a:r>
            <a:r>
              <a:rPr lang="en-US" dirty="0" smtClean="0">
                <a:latin typeface="Sylfaen" panose="010A0502050306030303" pitchFamily="18" charset="0"/>
              </a:rPr>
              <a:t> </a:t>
            </a:r>
            <a:r>
              <a:rPr lang="hy-AM" dirty="0" smtClean="0">
                <a:latin typeface="Sylfaen" panose="010A0502050306030303" pitchFamily="18" charset="0"/>
              </a:rPr>
              <a:t>Համացանցային</a:t>
            </a:r>
            <a:r>
              <a:rPr lang="hy-AM" baseline="0" dirty="0" smtClean="0">
                <a:latin typeface="Sylfaen" panose="010A0502050306030303" pitchFamily="18" charset="0"/>
              </a:rPr>
              <a:t> </a:t>
            </a:r>
            <a:r>
              <a:rPr lang="hy-AM" baseline="0" dirty="0" smtClean="0">
                <a:latin typeface="Sylfaen" panose="010A0502050306030303" pitchFamily="18" charset="0"/>
              </a:rPr>
              <a:t>կայքի հիմնադիրները դատապարտվեցին շվեդական դատարանի կողմից հեղինակային իրավունքի խախտման համար։ Սա կարող է բացատրել, թե ինչպես Բուդապեշտի կոնվենցիայի Հոդված </a:t>
            </a:r>
            <a:r>
              <a:rPr lang="ru-RU" baseline="0" dirty="0" smtClean="0">
                <a:latin typeface="Sylfaen" panose="010A0502050306030303" pitchFamily="18" charset="0"/>
              </a:rPr>
              <a:t>10</a:t>
            </a:r>
            <a:r>
              <a:rPr lang="hy-AM" baseline="0" dirty="0" smtClean="0">
                <a:latin typeface="Sylfaen" panose="010A0502050306030303" pitchFamily="18" charset="0"/>
              </a:rPr>
              <a:t>-ը կիրառվեց Շվեդիայի կողմից։</a:t>
            </a:r>
            <a:endParaRPr lang="en-US" dirty="0">
              <a:latin typeface="Sylfaen" panose="010A0502050306030303" pitchFamily="18" charset="0"/>
            </a:endParaRPr>
          </a:p>
          <a:p>
            <a:endParaRPr lang="en-US" dirty="0">
              <a:latin typeface="Sylfaen" panose="010A0502050306030303" pitchFamily="18" charset="0"/>
            </a:endParaRPr>
          </a:p>
          <a:p>
            <a:r>
              <a:rPr lang="hy-AM" dirty="0" smtClean="0">
                <a:latin typeface="Sylfaen" panose="010A0502050306030303" pitchFamily="18" charset="0"/>
              </a:rPr>
              <a:t>Ամբողջական հոդվածի հղումը՝</a:t>
            </a:r>
            <a:r>
              <a:rPr lang="en-US" dirty="0" smtClean="0">
                <a:latin typeface="Sylfaen" panose="010A0502050306030303" pitchFamily="18" charset="0"/>
              </a:rPr>
              <a:t> </a:t>
            </a:r>
            <a:r>
              <a:rPr lang="en-US" dirty="0">
                <a:latin typeface="Sylfaen" panose="010A0502050306030303" pitchFamily="18" charset="0"/>
              </a:rPr>
              <a:t>https://uk.reuters.com/article/us-sweden-piratebay/pirate-bay-co-founder-arrested-in-sweden-to-serve-copyright-violation-sentence-idUKKBN0EB0XF20140531</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3233884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Sylfaen" panose="010A0502050306030303" pitchFamily="18" charset="0"/>
              </a:rPr>
              <a:t>Ս</a:t>
            </a:r>
            <a:r>
              <a:rPr lang="hy-AM" dirty="0" smtClean="0">
                <a:latin typeface="Sylfaen" panose="010A0502050306030303" pitchFamily="18" charset="0"/>
              </a:rPr>
              <a:t>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hy-AM" dirty="0" smtClean="0">
                <a:latin typeface="Sylfaen" panose="010A0502050306030303" pitchFamily="18" charset="0"/>
              </a:rPr>
              <a:t>Համացանց</a:t>
            </a:r>
            <a:r>
              <a:rPr lang="en-US" dirty="0" err="1" smtClean="0">
                <a:latin typeface="Sylfaen" panose="010A0502050306030303" pitchFamily="18" charset="0"/>
              </a:rPr>
              <a:t>ային</a:t>
            </a:r>
            <a:r>
              <a:rPr lang="en-US" dirty="0" smtClean="0">
                <a:latin typeface="Sylfaen" panose="010A0502050306030303" pitchFamily="18" charset="0"/>
              </a:rPr>
              <a:t> </a:t>
            </a:r>
            <a:r>
              <a:rPr lang="en-US" dirty="0" err="1" smtClean="0">
                <a:latin typeface="Sylfaen" panose="010A0502050306030303" pitchFamily="18" charset="0"/>
              </a:rPr>
              <a:t>կայքի</a:t>
            </a:r>
            <a:r>
              <a:rPr lang="en-US" dirty="0" smtClean="0">
                <a:latin typeface="Sylfaen" panose="010A0502050306030303" pitchFamily="18" charset="0"/>
              </a:rPr>
              <a:t> </a:t>
            </a:r>
            <a:r>
              <a:rPr lang="en-US" dirty="0" err="1" smtClean="0">
                <a:latin typeface="Sylfaen" panose="010A0502050306030303" pitchFamily="18" charset="0"/>
              </a:rPr>
              <a:t>սքրինշոթ</a:t>
            </a:r>
            <a:r>
              <a:rPr lang="en-US" dirty="0" smtClean="0">
                <a:latin typeface="Sylfaen" panose="010A0502050306030303" pitchFamily="18" charset="0"/>
              </a:rPr>
              <a:t>,</a:t>
            </a:r>
            <a:r>
              <a:rPr lang="en-US" baseline="0" dirty="0" smtClean="0">
                <a:latin typeface="Sylfaen" panose="010A0502050306030303" pitchFamily="18" charset="0"/>
              </a:rPr>
              <a:t> </a:t>
            </a:r>
            <a:r>
              <a:rPr lang="en-US" baseline="0" dirty="0" err="1" smtClean="0">
                <a:latin typeface="Sylfaen" panose="010A0502050306030303" pitchFamily="18" charset="0"/>
              </a:rPr>
              <a:t>որը</a:t>
            </a:r>
            <a:r>
              <a:rPr lang="en-US" baseline="0" dirty="0" smtClean="0">
                <a:latin typeface="Sylfaen" panose="010A0502050306030303" pitchFamily="18" charset="0"/>
              </a:rPr>
              <a:t> </a:t>
            </a:r>
            <a:r>
              <a:rPr lang="en-US" baseline="0" dirty="0" err="1" smtClean="0">
                <a:latin typeface="Sylfaen" panose="010A0502050306030303" pitchFamily="18" charset="0"/>
              </a:rPr>
              <a:t>հասանելի</a:t>
            </a:r>
            <a:r>
              <a:rPr lang="en-US" baseline="0" dirty="0" smtClean="0">
                <a:latin typeface="Sylfaen" panose="010A0502050306030303" pitchFamily="18" charset="0"/>
              </a:rPr>
              <a:t> է </a:t>
            </a:r>
            <a:r>
              <a:rPr lang="en-US" baseline="0" dirty="0" err="1" smtClean="0">
                <a:latin typeface="Sylfaen" panose="010A0502050306030303" pitchFamily="18" charset="0"/>
              </a:rPr>
              <a:t>դարձնում</a:t>
            </a:r>
            <a:r>
              <a:rPr lang="en-US" baseline="0" dirty="0" smtClean="0">
                <a:latin typeface="Sylfaen" panose="010A0502050306030303" pitchFamily="18" charset="0"/>
              </a:rPr>
              <a:t> </a:t>
            </a:r>
            <a:r>
              <a:rPr lang="en-US" baseline="0" dirty="0" err="1" smtClean="0">
                <a:latin typeface="Sylfaen" panose="010A0502050306030303" pitchFamily="18" charset="0"/>
              </a:rPr>
              <a:t>Ադոբ</a:t>
            </a:r>
            <a:r>
              <a:rPr lang="en-US" baseline="0" dirty="0" smtClean="0">
                <a:latin typeface="Sylfaen" panose="010A0502050306030303" pitchFamily="18" charset="0"/>
              </a:rPr>
              <a:t> (Adobe) </a:t>
            </a:r>
            <a:r>
              <a:rPr lang="en-US" baseline="0" dirty="0" err="1" smtClean="0">
                <a:latin typeface="Sylfaen" panose="010A0502050306030303" pitchFamily="18" charset="0"/>
              </a:rPr>
              <a:t>ծրագրի</a:t>
            </a:r>
            <a:r>
              <a:rPr lang="en-US" baseline="0" dirty="0" smtClean="0">
                <a:latin typeface="Sylfaen" panose="010A0502050306030303" pitchFamily="18" charset="0"/>
              </a:rPr>
              <a:t> </a:t>
            </a:r>
            <a:r>
              <a:rPr lang="en-US" baseline="0" dirty="0" err="1" smtClean="0">
                <a:latin typeface="Sylfaen" panose="010A0502050306030303" pitchFamily="18" charset="0"/>
              </a:rPr>
              <a:t>ծովահենային</a:t>
            </a:r>
            <a:r>
              <a:rPr lang="en-US" baseline="0" dirty="0" smtClean="0">
                <a:latin typeface="Sylfaen" panose="010A0502050306030303" pitchFamily="18" charset="0"/>
              </a:rPr>
              <a:t> </a:t>
            </a:r>
            <a:r>
              <a:rPr lang="en-US" baseline="0" dirty="0" err="1" smtClean="0">
                <a:latin typeface="Sylfaen" panose="010A0502050306030303" pitchFamily="18" charset="0"/>
              </a:rPr>
              <a:t>տարբերակը</a:t>
            </a:r>
            <a:r>
              <a:rPr lang="en-US" baseline="0" dirty="0" smtClean="0">
                <a:latin typeface="Sylfaen" panose="010A0502050306030303" pitchFamily="18" charset="0"/>
              </a:rPr>
              <a:t>: </a:t>
            </a:r>
            <a:r>
              <a:rPr lang="en-US" baseline="0" dirty="0" err="1" smtClean="0">
                <a:latin typeface="Sylfaen" panose="010A0502050306030303" pitchFamily="18" charset="0"/>
              </a:rPr>
              <a:t>Դասընթացավարը</a:t>
            </a:r>
            <a:r>
              <a:rPr lang="en-US" baseline="0" dirty="0" smtClean="0">
                <a:latin typeface="Sylfaen" panose="010A0502050306030303" pitchFamily="18" charset="0"/>
              </a:rPr>
              <a:t> </a:t>
            </a:r>
            <a:r>
              <a:rPr lang="en-US" baseline="0" dirty="0" err="1" smtClean="0">
                <a:latin typeface="Sylfaen" panose="010A0502050306030303" pitchFamily="18" charset="0"/>
              </a:rPr>
              <a:t>կարող</a:t>
            </a:r>
            <a:r>
              <a:rPr lang="en-US" baseline="0" dirty="0" smtClean="0">
                <a:latin typeface="Sylfaen" panose="010A0502050306030303" pitchFamily="18" charset="0"/>
              </a:rPr>
              <a:t> է </a:t>
            </a:r>
            <a:r>
              <a:rPr lang="en-US" baseline="0" dirty="0" err="1" smtClean="0">
                <a:latin typeface="Sylfaen" panose="010A0502050306030303" pitchFamily="18" charset="0"/>
              </a:rPr>
              <a:t>ցույց</a:t>
            </a:r>
            <a:r>
              <a:rPr lang="en-US" baseline="0" dirty="0" smtClean="0">
                <a:latin typeface="Sylfaen" panose="010A0502050306030303" pitchFamily="18" charset="0"/>
              </a:rPr>
              <a:t> </a:t>
            </a:r>
            <a:r>
              <a:rPr lang="en-US" baseline="0" dirty="0" err="1" smtClean="0">
                <a:latin typeface="Sylfaen" panose="010A0502050306030303" pitchFamily="18" charset="0"/>
              </a:rPr>
              <a:t>տալ</a:t>
            </a:r>
            <a:r>
              <a:rPr lang="en-US" baseline="0" dirty="0" smtClean="0">
                <a:latin typeface="Sylfaen" panose="010A0502050306030303" pitchFamily="18" charset="0"/>
              </a:rPr>
              <a:t> </a:t>
            </a:r>
            <a:r>
              <a:rPr lang="en-US" baseline="0" dirty="0" err="1" smtClean="0">
                <a:latin typeface="Sylfaen" panose="010A0502050306030303" pitchFamily="18" charset="0"/>
              </a:rPr>
              <a:t>սա</a:t>
            </a:r>
            <a:r>
              <a:rPr lang="en-US" baseline="0" dirty="0" smtClean="0">
                <a:latin typeface="Sylfaen" panose="010A0502050306030303" pitchFamily="18" charset="0"/>
              </a:rPr>
              <a:t> </a:t>
            </a:r>
            <a:r>
              <a:rPr lang="en-US" baseline="0" dirty="0" err="1" smtClean="0">
                <a:latin typeface="Sylfaen" panose="010A0502050306030303" pitchFamily="18" charset="0"/>
              </a:rPr>
              <a:t>որպես</a:t>
            </a:r>
            <a:r>
              <a:rPr lang="en-US" baseline="0" dirty="0" smtClean="0">
                <a:latin typeface="Sylfaen" panose="010A0502050306030303" pitchFamily="18" charset="0"/>
              </a:rPr>
              <a:t> </a:t>
            </a:r>
            <a:r>
              <a:rPr lang="en-US" baseline="0" dirty="0" err="1" smtClean="0">
                <a:latin typeface="Sylfaen" panose="010A0502050306030303" pitchFamily="18" charset="0"/>
              </a:rPr>
              <a:t>մեկ</a:t>
            </a:r>
            <a:r>
              <a:rPr lang="en-US" baseline="0" dirty="0" smtClean="0">
                <a:latin typeface="Sylfaen" panose="010A0502050306030303" pitchFamily="18" charset="0"/>
              </a:rPr>
              <a:t> </a:t>
            </a:r>
            <a:r>
              <a:rPr lang="en-US" baseline="0" dirty="0" err="1" smtClean="0">
                <a:latin typeface="Sylfaen" panose="010A0502050306030303" pitchFamily="18" charset="0"/>
              </a:rPr>
              <a:t>այլ</a:t>
            </a:r>
            <a:r>
              <a:rPr lang="en-US" baseline="0" dirty="0" smtClean="0">
                <a:latin typeface="Sylfaen" panose="010A0502050306030303" pitchFamily="18" charset="0"/>
              </a:rPr>
              <a:t> </a:t>
            </a:r>
            <a:r>
              <a:rPr lang="en-US" baseline="0" dirty="0" err="1" smtClean="0">
                <a:latin typeface="Sylfaen" panose="010A0502050306030303" pitchFamily="18" charset="0"/>
              </a:rPr>
              <a:t>օրինակ</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համակարգչային</a:t>
            </a:r>
            <a:r>
              <a:rPr lang="en-US" baseline="0" dirty="0" smtClean="0">
                <a:latin typeface="Sylfaen" panose="010A0502050306030303" pitchFamily="18" charset="0"/>
              </a:rPr>
              <a:t> </a:t>
            </a:r>
            <a:r>
              <a:rPr lang="en-US" baseline="0" dirty="0" err="1" smtClean="0">
                <a:latin typeface="Sylfaen" panose="010A0502050306030303" pitchFamily="18" charset="0"/>
              </a:rPr>
              <a:t>համակարգի</a:t>
            </a:r>
            <a:r>
              <a:rPr lang="en-US" baseline="0" dirty="0" smtClean="0">
                <a:latin typeface="Sylfaen" panose="010A0502050306030303" pitchFamily="18" charset="0"/>
              </a:rPr>
              <a:t> </a:t>
            </a:r>
            <a:r>
              <a:rPr lang="en-US" baseline="0" dirty="0" err="1" smtClean="0">
                <a:latin typeface="Sylfaen" panose="010A0502050306030303" pitchFamily="18" charset="0"/>
              </a:rPr>
              <a:t>օգտագործմամբ</a:t>
            </a:r>
            <a:r>
              <a:rPr lang="en-US" baseline="0" dirty="0" smtClean="0">
                <a:latin typeface="Sylfaen" panose="010A0502050306030303" pitchFamily="18" charset="0"/>
              </a:rPr>
              <a:t> </a:t>
            </a:r>
            <a:r>
              <a:rPr lang="en-US" baseline="0" dirty="0" err="1" smtClean="0">
                <a:latin typeface="Sylfaen" panose="010A0502050306030303" pitchFamily="18" charset="0"/>
              </a:rPr>
              <a:t>հեղինակային</a:t>
            </a:r>
            <a:r>
              <a:rPr lang="en-US" baseline="0" dirty="0" smtClean="0">
                <a:latin typeface="Sylfaen" panose="010A0502050306030303" pitchFamily="18" charset="0"/>
              </a:rPr>
              <a:t> </a:t>
            </a:r>
            <a:r>
              <a:rPr lang="en-US" baseline="0" dirty="0" err="1" smtClean="0">
                <a:latin typeface="Sylfaen" panose="010A0502050306030303" pitchFamily="18" charset="0"/>
              </a:rPr>
              <a:t>իրավունքի</a:t>
            </a:r>
            <a:r>
              <a:rPr lang="en-US" baseline="0" dirty="0" smtClean="0">
                <a:latin typeface="Sylfaen" panose="010A0502050306030303" pitchFamily="18" charset="0"/>
              </a:rPr>
              <a:t> </a:t>
            </a:r>
            <a:r>
              <a:rPr lang="en-US" baseline="0" dirty="0" err="1" smtClean="0">
                <a:latin typeface="Sylfaen" panose="010A0502050306030303" pitchFamily="18" charset="0"/>
              </a:rPr>
              <a:t>խախտման</a:t>
            </a:r>
            <a:r>
              <a:rPr lang="en-US" baseline="0" dirty="0" smtClean="0">
                <a:latin typeface="Sylfaen" panose="010A0502050306030303" pitchFamily="18" charset="0"/>
              </a:rPr>
              <a:t>:</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335998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err="1" smtClean="0">
                <a:latin typeface="Sylfaen" panose="010A0502050306030303" pitchFamily="18" charset="0"/>
              </a:rPr>
              <a:t>Այս</a:t>
            </a:r>
            <a:r>
              <a:rPr lang="en-GB" sz="1200" dirty="0" smtClean="0">
                <a:latin typeface="Sylfaen" panose="010A0502050306030303" pitchFamily="18" charset="0"/>
              </a:rPr>
              <a:t> </a:t>
            </a:r>
            <a:r>
              <a:rPr lang="hy-AM" sz="1200" dirty="0" smtClean="0">
                <a:latin typeface="Sylfaen" panose="010A0502050306030303" pitchFamily="18" charset="0"/>
              </a:rPr>
              <a:t>սահիկ</a:t>
            </a:r>
            <a:r>
              <a:rPr lang="en-GB" sz="1200" dirty="0" smtClean="0">
                <a:latin typeface="Sylfaen" panose="010A0502050306030303" pitchFamily="18" charset="0"/>
              </a:rPr>
              <a:t>ը </a:t>
            </a:r>
            <a:r>
              <a:rPr lang="en-GB" sz="1200" dirty="0" err="1" smtClean="0">
                <a:latin typeface="Sylfaen" panose="010A0502050306030303" pitchFamily="18" charset="0"/>
              </a:rPr>
              <a:t>նշում</a:t>
            </a:r>
            <a:r>
              <a:rPr lang="en-GB" sz="1200" dirty="0" smtClean="0">
                <a:latin typeface="Sylfaen" panose="010A0502050306030303" pitchFamily="18" charset="0"/>
              </a:rPr>
              <a:t> է </a:t>
            </a:r>
            <a:r>
              <a:rPr lang="hy-AM" sz="1200" dirty="0" smtClean="0">
                <a:latin typeface="Sylfaen" panose="010A0502050306030303" pitchFamily="18" charset="0"/>
              </a:rPr>
              <a:t>Դասընթացի </a:t>
            </a:r>
            <a:r>
              <a:rPr lang="en-GB" sz="1200" dirty="0" err="1" smtClean="0">
                <a:latin typeface="Sylfaen" panose="010A0502050306030303" pitchFamily="18" charset="0"/>
              </a:rPr>
              <a:t>խնդիրները</a:t>
            </a:r>
            <a:r>
              <a:rPr lang="en-GB" sz="1200" dirty="0" smtClean="0">
                <a:latin typeface="Sylfaen" panose="010A0502050306030303" pitchFamily="18" charset="0"/>
              </a:rPr>
              <a:t>:</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Այն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ընդգծում</a:t>
            </a:r>
            <a:r>
              <a:rPr lang="en-GB" sz="1200" baseline="0" dirty="0" smtClean="0">
                <a:latin typeface="Sylfaen" panose="010A0502050306030303" pitchFamily="18" charset="0"/>
              </a:rPr>
              <a:t> է, </a:t>
            </a:r>
            <a:r>
              <a:rPr lang="en-GB" sz="1200" baseline="0" dirty="0" err="1" smtClean="0">
                <a:latin typeface="Sylfaen" panose="010A0502050306030303" pitchFamily="18" charset="0"/>
              </a:rPr>
              <a:t>թե</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մասնակիցներն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ի՞նչ</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պետք</a:t>
            </a:r>
            <a:r>
              <a:rPr lang="en-GB" sz="1200" baseline="0" dirty="0" smtClean="0">
                <a:latin typeface="Sylfaen" panose="010A0502050306030303" pitchFamily="18" charset="0"/>
              </a:rPr>
              <a:t> է </a:t>
            </a:r>
            <a:r>
              <a:rPr lang="en-GB" sz="1200" baseline="0" dirty="0" err="1" smtClean="0">
                <a:latin typeface="Sylfaen" panose="010A0502050306030303" pitchFamily="18" charset="0"/>
              </a:rPr>
              <a:t>ակնկալեն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սովորել</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այս</a:t>
            </a:r>
            <a:r>
              <a:rPr lang="en-GB" sz="1200" baseline="0" dirty="0" smtClean="0">
                <a:latin typeface="Sylfaen" panose="010A0502050306030303" pitchFamily="18" charset="0"/>
              </a:rPr>
              <a:t> </a:t>
            </a:r>
            <a:r>
              <a:rPr lang="hy-AM" sz="1200" baseline="0" dirty="0" smtClean="0">
                <a:latin typeface="Sylfaen" panose="010A0502050306030303" pitchFamily="18" charset="0"/>
              </a:rPr>
              <a:t>սահիկ</a:t>
            </a:r>
            <a:r>
              <a:rPr lang="en-US" sz="1200" baseline="0" dirty="0" smtClean="0">
                <a:latin typeface="Sylfaen" panose="010A0502050306030303" pitchFamily="18" charset="0"/>
              </a:rPr>
              <a:t>ն</a:t>
            </a:r>
            <a:r>
              <a:rPr lang="en-GB" sz="1200" baseline="0" dirty="0" err="1" smtClean="0">
                <a:latin typeface="Sylfaen" panose="010A0502050306030303" pitchFamily="18" charset="0"/>
              </a:rPr>
              <a:t>երից</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Մասնակիցները</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կարող</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են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տեղեկացվել</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որ</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այս</a:t>
            </a:r>
            <a:r>
              <a:rPr lang="en-GB" sz="1200" baseline="0" dirty="0" smtClean="0">
                <a:latin typeface="Sylfaen" panose="010A0502050306030303" pitchFamily="18" charset="0"/>
              </a:rPr>
              <a:t> </a:t>
            </a:r>
            <a:r>
              <a:rPr lang="hy-AM" sz="1200" baseline="0" dirty="0" smtClean="0">
                <a:latin typeface="Sylfaen" panose="010A0502050306030303" pitchFamily="18" charset="0"/>
              </a:rPr>
              <a:t>սահիկ</a:t>
            </a:r>
            <a:r>
              <a:rPr lang="en-GB" sz="1200" baseline="0" dirty="0" err="1" smtClean="0">
                <a:latin typeface="Sylfaen" panose="010A0502050306030303" pitchFamily="18" charset="0"/>
              </a:rPr>
              <a:t>ին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դեռ</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անդրադարձ</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կատարվելու</a:t>
            </a:r>
            <a:r>
              <a:rPr lang="en-GB" sz="1200" baseline="0" dirty="0" smtClean="0">
                <a:latin typeface="Sylfaen" panose="010A0502050306030303" pitchFamily="18" charset="0"/>
              </a:rPr>
              <a:t> է </a:t>
            </a:r>
            <a:r>
              <a:rPr lang="hy-AM" sz="1200" baseline="0" dirty="0" smtClean="0">
                <a:latin typeface="Sylfaen" panose="010A0502050306030303" pitchFamily="18" charset="0"/>
              </a:rPr>
              <a:t>Դասընթացի </a:t>
            </a:r>
            <a:r>
              <a:rPr lang="en-GB" sz="1200" baseline="0" dirty="0" err="1" smtClean="0">
                <a:latin typeface="Sylfaen" panose="010A0502050306030303" pitchFamily="18" charset="0"/>
              </a:rPr>
              <a:t>ավարտին</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գնահատելու</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համար</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խնդիրների</a:t>
            </a:r>
            <a:r>
              <a:rPr lang="en-GB" sz="1200" baseline="0" dirty="0" smtClean="0">
                <a:latin typeface="Sylfaen" panose="010A0502050306030303" pitchFamily="18" charset="0"/>
              </a:rPr>
              <a:t> </a:t>
            </a:r>
            <a:r>
              <a:rPr lang="en-GB" sz="1200" baseline="0" dirty="0" err="1" smtClean="0">
                <a:latin typeface="Sylfaen" panose="010A0502050306030303" pitchFamily="18" charset="0"/>
              </a:rPr>
              <a:t>իրականացումը</a:t>
            </a:r>
            <a:r>
              <a:rPr lang="en-GB" sz="1200" baseline="0" dirty="0" smtClean="0">
                <a:latin typeface="Sylfaen" panose="010A0502050306030303" pitchFamily="18" charset="0"/>
              </a:rPr>
              <a:t>:</a:t>
            </a:r>
            <a:endParaRPr lang="en-GB" sz="1200" dirty="0" smtClean="0">
              <a:latin typeface="Sylfaen" panose="010A0502050306030303" pitchFamily="18" charset="0"/>
            </a:endParaRPr>
          </a:p>
          <a:p>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4</a:t>
            </a:fld>
            <a:endParaRPr lang="en-GB"/>
          </a:p>
        </p:txBody>
      </p:sp>
    </p:spTree>
    <p:extLst>
      <p:ext uri="{BB962C8B-B14F-4D97-AF65-F5344CB8AC3E}">
        <p14:creationId xmlns:p14="http://schemas.microsoft.com/office/powerpoint/2010/main" val="3305046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10-ի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hy-AM" dirty="0" smtClean="0">
                <a:latin typeface="Sylfaen" panose="010A0502050306030303" pitchFamily="18" charset="0"/>
              </a:rPr>
              <a:t>հեղինակային իրավունքի խախտումը․․․</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endParaRPr lang="aa-ET" dirty="0">
              <a:latin typeface="Sylfaen" panose="010A0502050306030303" pitchFamily="18" charset="0"/>
            </a:endParaRPr>
          </a:p>
          <a:p>
            <a:r>
              <a:rPr lang="hy-AM" altLang="fr-FR" dirty="0" smtClean="0">
                <a:latin typeface="Sylfaen" panose="010A0502050306030303" pitchFamily="18" charset="0"/>
              </a:rPr>
              <a:t>Հոդված </a:t>
            </a:r>
            <a:r>
              <a:rPr lang="en-US" altLang="fr-FR" dirty="0" smtClean="0">
                <a:latin typeface="Sylfaen" panose="010A0502050306030303" pitchFamily="18" charset="0"/>
              </a:rPr>
              <a:t>10</a:t>
            </a:r>
            <a:r>
              <a:rPr lang="hy-AM" altLang="fr-FR" dirty="0" smtClean="0">
                <a:latin typeface="Sylfaen" panose="010A0502050306030303" pitchFamily="18" charset="0"/>
              </a:rPr>
              <a:t>-ը տարածվում է հեղինակային ու հարակից իրավունքների խախտումների</a:t>
            </a:r>
            <a:r>
              <a:rPr lang="hy-AM" altLang="fr-FR" baseline="0" dirty="0" smtClean="0">
                <a:latin typeface="Sylfaen" panose="010A0502050306030303" pitchFamily="18" charset="0"/>
              </a:rPr>
              <a:t> վրա, բայց ոչ բարոյական իրավունքների։ Բուդապեշտի կոնվենցիան ուղղակի մանդատ է տալիս կողմերին կատարելու իրենց առկա պարտավորությունները տարբեր միջազգային փաստաթղթերով սահմանված՝ համակարգչային համակարգի միջոցով կատարված հեղինակային իրավունքների խախտման հետ կապված։ Եթե օրինակ, կողմը չունի որևէ այդպիսի պարտավորություն, նա պարտավոր չէ իմպլեմենտացնել Հոդված</a:t>
            </a:r>
            <a:r>
              <a:rPr lang="en-US" altLang="fr-FR" dirty="0" smtClean="0">
                <a:latin typeface="Sylfaen" panose="010A0502050306030303" pitchFamily="18" charset="0"/>
              </a:rPr>
              <a:t> 10</a:t>
            </a:r>
            <a:r>
              <a:rPr lang="hy-AM" altLang="fr-FR" dirty="0" smtClean="0">
                <a:latin typeface="Sylfaen" panose="010A0502050306030303" pitchFamily="18" charset="0"/>
              </a:rPr>
              <a:t>-ը։ Նույն կերպ, եթե կողմը վերապահում ունի առկա միջազգային փաստաթղթի վերաբերյալ՝ կապված հեղինակային իրավունքի հետ, նա կարող է կիրառել այդ վերապահումները Հոդված</a:t>
            </a:r>
            <a:r>
              <a:rPr lang="en-US" altLang="fr-FR" dirty="0" smtClean="0">
                <a:latin typeface="Sylfaen" panose="010A0502050306030303" pitchFamily="18" charset="0"/>
              </a:rPr>
              <a:t> 10</a:t>
            </a:r>
            <a:r>
              <a:rPr lang="hy-AM" altLang="fr-FR" dirty="0" smtClean="0">
                <a:latin typeface="Sylfaen" panose="010A0502050306030303" pitchFamily="18" charset="0"/>
              </a:rPr>
              <a:t>-ի իմպլեմենտացման հետ կապված։</a:t>
            </a:r>
            <a:endParaRPr lang="en-US" altLang="fr-FR"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1547273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10-ի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hy-AM" dirty="0" smtClean="0">
                <a:latin typeface="Sylfaen" panose="010A0502050306030303" pitchFamily="18" charset="0"/>
              </a:rPr>
              <a:t>առևտրային մասշտաբներով</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fr-FR" dirty="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hy-AM" altLang="fr-FR" dirty="0" smtClean="0">
                <a:latin typeface="Sylfaen" panose="010A0502050306030303" pitchFamily="18" charset="0"/>
              </a:rPr>
              <a:t>Հոդված</a:t>
            </a:r>
            <a:r>
              <a:rPr lang="en-US" altLang="fr-FR" dirty="0" smtClean="0">
                <a:latin typeface="Sylfaen" panose="010A0502050306030303" pitchFamily="18" charset="0"/>
              </a:rPr>
              <a:t> 10</a:t>
            </a:r>
            <a:r>
              <a:rPr lang="hy-AM" altLang="fr-FR" dirty="0" smtClean="0">
                <a:latin typeface="Sylfaen" panose="010A0502050306030303" pitchFamily="18" charset="0"/>
              </a:rPr>
              <a:t>-ը տարածվում է առևտրային մասշտաբներով հեղինակային իրավունքի խախտումների վրա, որը մտադրված է համահունչ</a:t>
            </a:r>
            <a:r>
              <a:rPr lang="hy-AM" altLang="fr-FR" baseline="0" dirty="0" smtClean="0">
                <a:latin typeface="Sylfaen" panose="010A0502050306030303" pitchFamily="18" charset="0"/>
              </a:rPr>
              <a:t> լինել առկա միջազգային շրջանակին՝ ըստ ԹՐԻՓՍ համաձայնագրի։ Կողմերը կարող են ավելի լայնորեն սա տարածել նաև բոլոր մնացած խախտումների վրա, եթե անգամ առևտրային մասշտաբներով չէ կատարված։</a:t>
            </a:r>
            <a:endParaRPr lang="en-US" altLang="fr-FR"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3557953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10-ի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hy-AM" dirty="0" smtClean="0">
                <a:latin typeface="Sylfaen" panose="010A0502050306030303" pitchFamily="18" charset="0"/>
              </a:rPr>
              <a:t>հարակից</a:t>
            </a:r>
            <a:r>
              <a:rPr lang="hy-AM" baseline="0" dirty="0" smtClean="0">
                <a:latin typeface="Sylfaen" panose="010A0502050306030303" pitchFamily="18" charset="0"/>
              </a:rPr>
              <a:t> իրավունքների խախտումը․․․</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endParaRPr lang="aa-ET" dirty="0">
              <a:latin typeface="Sylfaen" panose="010A0502050306030303" pitchFamily="18" charset="0"/>
            </a:endParaRPr>
          </a:p>
          <a:p>
            <a:r>
              <a:rPr lang="hy-AM" altLang="fr-FR" dirty="0" smtClean="0">
                <a:latin typeface="Sylfaen" panose="010A0502050306030303" pitchFamily="18" charset="0"/>
              </a:rPr>
              <a:t>Սա նման է նախորդ սահիկին, չնայած հեղինակային իրավունքի փոխարեն այն վերաբերում է հարակից իրավունքներին։ Հարակից իրավունքները, հայտնի նաև որպես հարևան իրավունքներ,</a:t>
            </a:r>
            <a:r>
              <a:rPr lang="hy-AM" altLang="fr-FR" baseline="0" dirty="0" smtClean="0">
                <a:latin typeface="Sylfaen" panose="010A0502050306030303" pitchFamily="18" charset="0"/>
              </a:rPr>
              <a:t> վերաբերում են ստեղծարար աշխատանքի իրավունքներին, որը կապված չէ աշխատանքի իրական հեղինակի հետ, ինչպես օրինակ՝ կատարողների իրավունքները։</a:t>
            </a:r>
            <a:endParaRPr lang="en-US" altLang="fr-FR"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2297519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10-ի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hy-AM" dirty="0" smtClean="0">
                <a:latin typeface="Sylfaen" panose="010A0502050306030303" pitchFamily="18" charset="0"/>
              </a:rPr>
              <a:t>սահմանափակ դեպքերում</a:t>
            </a:r>
            <a:r>
              <a:rPr lang="hy-AM" baseline="0" dirty="0" smtClean="0">
                <a:latin typeface="Sylfaen" panose="010A0502050306030303" pitchFamily="18" charset="0"/>
              </a:rPr>
              <a:t>․․․</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endParaRPr lang="aa-ET" dirty="0">
              <a:latin typeface="Sylfaen" panose="010A0502050306030303" pitchFamily="18" charset="0"/>
            </a:endParaRPr>
          </a:p>
          <a:p>
            <a:r>
              <a:rPr lang="hy-AM" altLang="fr-FR" dirty="0" smtClean="0">
                <a:latin typeface="Sylfaen" panose="010A0502050306030303" pitchFamily="18" charset="0"/>
              </a:rPr>
              <a:t>Սա պարզաբանում է, որ առկա է լայն ազատություն</a:t>
            </a:r>
            <a:r>
              <a:rPr lang="hy-AM" altLang="fr-FR" baseline="0" dirty="0" smtClean="0">
                <a:latin typeface="Sylfaen" panose="010A0502050306030303" pitchFamily="18" charset="0"/>
              </a:rPr>
              <a:t> քրեական պատասխանատվության ենթարկելու համար այն դեպքերում, երբ կան այլ արդյունավետ միջոցներ, ինչպես օրինակ՝ քաղաքացիական կամ վարչական միջոցները։</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2296334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latin typeface="Sylfaen" panose="010A0502050306030303" pitchFamily="18" charset="0"/>
              </a:rPr>
              <a:t>Այս</a:t>
            </a:r>
            <a:r>
              <a:rPr lang="en-GB" dirty="0" smtClean="0">
                <a:latin typeface="Sylfaen" panose="010A0502050306030303" pitchFamily="18" charset="0"/>
              </a:rPr>
              <a:t> </a:t>
            </a:r>
            <a:r>
              <a:rPr lang="hy-AM" dirty="0" smtClean="0">
                <a:latin typeface="Sylfaen" panose="010A0502050306030303" pitchFamily="18" charset="0"/>
              </a:rPr>
              <a:t>սահիկ</a:t>
            </a:r>
            <a:r>
              <a:rPr lang="en-GB" dirty="0" err="1" smtClean="0">
                <a:latin typeface="Sylfaen" panose="010A0502050306030303" pitchFamily="18" charset="0"/>
              </a:rPr>
              <a:t>ների</a:t>
            </a:r>
            <a:r>
              <a:rPr lang="en-GB" dirty="0" smtClean="0">
                <a:latin typeface="Sylfaen" panose="010A0502050306030303" pitchFamily="18" charset="0"/>
              </a:rPr>
              <a:t> </a:t>
            </a:r>
            <a:r>
              <a:rPr lang="en-GB" dirty="0" err="1" smtClean="0">
                <a:latin typeface="Sylfaen" panose="010A0502050306030303" pitchFamily="18" charset="0"/>
              </a:rPr>
              <a:t>խումբը</a:t>
            </a:r>
            <a:r>
              <a:rPr lang="en-GB" dirty="0" smtClean="0">
                <a:latin typeface="Sylfaen" panose="010A0502050306030303" pitchFamily="18" charset="0"/>
              </a:rPr>
              <a:t> </a:t>
            </a:r>
            <a:r>
              <a:rPr lang="en-GB" dirty="0" err="1" smtClean="0">
                <a:latin typeface="Sylfaen" panose="010A0502050306030303" pitchFamily="18" charset="0"/>
              </a:rPr>
              <a:t>կներկայացնի</a:t>
            </a:r>
            <a:r>
              <a:rPr lang="en-GB" dirty="0" smtClean="0">
                <a:latin typeface="Sylfaen" panose="010A0502050306030303" pitchFamily="18" charset="0"/>
              </a:rPr>
              <a:t> </a:t>
            </a:r>
            <a:r>
              <a:rPr lang="en-US" sz="1200" dirty="0" err="1" smtClean="0">
                <a:latin typeface="Sylfaen" panose="010A0502050306030303" pitchFamily="18" charset="0"/>
              </a:rPr>
              <a:t>օժանդակ</a:t>
            </a:r>
            <a:r>
              <a:rPr lang="en-US" sz="1200" dirty="0" smtClean="0">
                <a:latin typeface="Sylfaen" panose="010A0502050306030303" pitchFamily="18" charset="0"/>
              </a:rPr>
              <a:t> </a:t>
            </a:r>
            <a:r>
              <a:rPr lang="en-US" sz="1200" dirty="0" err="1" smtClean="0">
                <a:latin typeface="Sylfaen" panose="010A0502050306030303" pitchFamily="18" charset="0"/>
              </a:rPr>
              <a:t>պատասխանատվությունն</a:t>
            </a:r>
            <a:r>
              <a:rPr lang="en-US" sz="1200" dirty="0" smtClean="0">
                <a:latin typeface="Sylfaen" panose="010A0502050306030303" pitchFamily="18" charset="0"/>
              </a:rPr>
              <a:t> </a:t>
            </a:r>
            <a:r>
              <a:rPr lang="en-US" sz="1200" dirty="0" err="1" smtClean="0">
                <a:latin typeface="Sylfaen" panose="010A0502050306030303" pitchFamily="18" charset="0"/>
              </a:rPr>
              <a:t>ու</a:t>
            </a:r>
            <a:r>
              <a:rPr lang="en-US" sz="1200" dirty="0" smtClean="0">
                <a:latin typeface="Sylfaen" panose="010A0502050306030303" pitchFamily="18" charset="0"/>
              </a:rPr>
              <a:t> </a:t>
            </a:r>
            <a:r>
              <a:rPr lang="en-US" sz="1200" dirty="0" err="1" smtClean="0">
                <a:latin typeface="Sylfaen" panose="010A0502050306030303" pitchFamily="18" charset="0"/>
              </a:rPr>
              <a:t>պատժամիջոցները</a:t>
            </a:r>
            <a:r>
              <a:rPr lang="en-US" sz="1200" dirty="0" smtClean="0">
                <a:latin typeface="Sylfaen" panose="010A0502050306030303" pitchFamily="18" charset="0"/>
              </a:rPr>
              <a:t>՝</a:t>
            </a:r>
            <a:r>
              <a:rPr lang="en-GB" baseline="0" dirty="0" smtClean="0">
                <a:latin typeface="Sylfaen" panose="010A0502050306030303" pitchFamily="18" charset="0"/>
              </a:rPr>
              <a:t> </a:t>
            </a:r>
            <a:r>
              <a:rPr lang="en-GB" baseline="0" dirty="0" err="1" smtClean="0">
                <a:latin typeface="Sylfaen" panose="010A0502050306030303" pitchFamily="18" charset="0"/>
              </a:rPr>
              <a:t>ըստ</a:t>
            </a:r>
            <a:r>
              <a:rPr lang="en-GB" baseline="0" dirty="0" smtClean="0">
                <a:latin typeface="Sylfaen" panose="010A0502050306030303" pitchFamily="18" charset="0"/>
              </a:rPr>
              <a:t> </a:t>
            </a:r>
            <a:r>
              <a:rPr lang="en-GB" baseline="0" dirty="0" err="1" smtClean="0">
                <a:latin typeface="Sylfaen" panose="010A0502050306030303" pitchFamily="18" charset="0"/>
              </a:rPr>
              <a:t>Բուդապեշտի</a:t>
            </a:r>
            <a:r>
              <a:rPr lang="en-GB" baseline="0" dirty="0" smtClean="0">
                <a:latin typeface="Sylfaen" panose="010A0502050306030303" pitchFamily="18" charset="0"/>
              </a:rPr>
              <a:t> </a:t>
            </a:r>
            <a:r>
              <a:rPr lang="en-GB" baseline="0" dirty="0" err="1" smtClean="0">
                <a:latin typeface="Sylfaen" panose="010A0502050306030303" pitchFamily="18" charset="0"/>
              </a:rPr>
              <a:t>կոնվենցիայի</a:t>
            </a:r>
            <a:r>
              <a:rPr lang="en-GB" baseline="0" dirty="0" smtClean="0">
                <a:latin typeface="Sylfaen" panose="010A0502050306030303" pitchFamily="18" charset="0"/>
              </a:rPr>
              <a:t> </a:t>
            </a:r>
            <a:r>
              <a:rPr lang="en-GB" baseline="0" dirty="0" err="1" smtClean="0">
                <a:latin typeface="Sylfaen" panose="010A0502050306030303" pitchFamily="18" charset="0"/>
              </a:rPr>
              <a:t>Հոդվածներ</a:t>
            </a:r>
            <a:r>
              <a:rPr lang="en-GB" baseline="0" dirty="0" smtClean="0">
                <a:latin typeface="Sylfaen" panose="010A0502050306030303" pitchFamily="18" charset="0"/>
              </a:rPr>
              <a:t> 11-ի և 12-ի:</a:t>
            </a:r>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44</a:t>
            </a:fld>
            <a:endParaRPr lang="en-GB"/>
          </a:p>
        </p:txBody>
      </p:sp>
    </p:spTree>
    <p:extLst>
      <p:ext uri="{BB962C8B-B14F-4D97-AF65-F5344CB8AC3E}">
        <p14:creationId xmlns:p14="http://schemas.microsoft.com/office/powerpoint/2010/main" val="3072118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11-ի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hy-AM" dirty="0" smtClean="0">
                <a:latin typeface="Sylfaen" panose="010A0502050306030303" pitchFamily="18" charset="0"/>
              </a:rPr>
              <a:t>միտումնավոր օգնելը կամ դրդելը</a:t>
            </a:r>
            <a:r>
              <a:rPr lang="hy-AM" baseline="0" dirty="0" smtClean="0">
                <a:latin typeface="Sylfaen" panose="010A0502050306030303" pitchFamily="18" charset="0"/>
              </a:rPr>
              <a:t>․․․</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endParaRPr lang="en-US" dirty="0">
              <a:latin typeface="Sylfaen" panose="010A050205030603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hy-AM" dirty="0" smtClean="0">
                <a:latin typeface="Sylfaen" panose="010A0502050306030303" pitchFamily="18" charset="0"/>
              </a:rPr>
              <a:t>Սա նպատակ ունի քրեականացնել Բուդապեշտի կոնվենցիայի Հոդվածներ</a:t>
            </a:r>
            <a:r>
              <a:rPr lang="hy-AM" baseline="0" dirty="0" smtClean="0">
                <a:latin typeface="Sylfaen" panose="010A0502050306030303" pitchFamily="18" charset="0"/>
              </a:rPr>
              <a:t> </a:t>
            </a:r>
            <a:r>
              <a:rPr lang="ru-RU" baseline="0" dirty="0" smtClean="0">
                <a:latin typeface="Sylfaen" panose="010A0502050306030303" pitchFamily="18" charset="0"/>
              </a:rPr>
              <a:t>2-10-</a:t>
            </a:r>
            <a:r>
              <a:rPr lang="hy-AM" baseline="0" dirty="0" smtClean="0">
                <a:latin typeface="Sylfaen" panose="010A0502050306030303" pitchFamily="18" charset="0"/>
              </a:rPr>
              <a:t>ի սահմանած հանցագործություններին օգնելը կամ դրդելը։ </a:t>
            </a:r>
            <a:r>
              <a:rPr lang="hy-AM" sz="1200" dirty="0" smtClean="0">
                <a:latin typeface="Sylfaen" panose="010A0502050306030303" pitchFamily="18" charset="0"/>
              </a:rPr>
              <a:t>Պետք է հանցագործը մտադրություն ունենա, որ այդպիսի հանցագործությունը կատարվի,</a:t>
            </a:r>
            <a:r>
              <a:rPr lang="hy-AM" sz="1200" baseline="0" dirty="0" smtClean="0">
                <a:latin typeface="Sylfaen" panose="010A0502050306030303" pitchFamily="18" charset="0"/>
              </a:rPr>
              <a:t> որպեսզի այս դրույթը գործի։ Սա կարևոր պահանջ է, քանզի այն կբացառի ծառայություն տրամադրողներին, որոնք կարող են օգնել կամ դրդել հանցագործության կատարման խողովակ տրամադրելով, բայց չունենալով քրեական մտադրություն։</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28749212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11-ի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hy-AM" dirty="0" smtClean="0">
                <a:latin typeface="Sylfaen" panose="010A0502050306030303" pitchFamily="18" charset="0"/>
              </a:rPr>
              <a:t>փորձ</a:t>
            </a:r>
            <a:r>
              <a:rPr lang="hy-AM" baseline="0" dirty="0" smtClean="0">
                <a:latin typeface="Sylfaen" panose="010A0502050306030303" pitchFamily="18" charset="0"/>
              </a:rPr>
              <a:t> անելը․․․</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endParaRPr lang="en-US" dirty="0">
              <a:latin typeface="Sylfaen" panose="010A050205030603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hy-AM" dirty="0" smtClean="0">
                <a:latin typeface="Sylfaen" panose="010A0502050306030303" pitchFamily="18" charset="0"/>
              </a:rPr>
              <a:t>Ընդգծված հատվածը քրեականացնում</a:t>
            </a:r>
            <a:r>
              <a:rPr lang="hy-AM" baseline="0" dirty="0" smtClean="0">
                <a:latin typeface="Sylfaen" panose="010A0502050306030303" pitchFamily="18" charset="0"/>
              </a:rPr>
              <a:t> է որոշակի հանցագործությունների փորձերը՝ ըստ Բուդապեշտի կոնվենցիայի։ Օրինակ՝ անօրինական մուտքի փորձը, սարքերի չարաշահումը և մանկական պոռնոգրաֆիայի որոշակի ասպեկտներ չեն քրեականացվի, քանզի դժվար կլինի հաստատել հանցագործության փորձերը։ Ըստ Բուդապեշտի կոնվենցիայի՝ </a:t>
            </a:r>
            <a:r>
              <a:rPr lang="hy-AM" sz="1200" baseline="0" dirty="0" smtClean="0">
                <a:latin typeface="Sylfaen" panose="010A0502050306030303" pitchFamily="18" charset="0"/>
              </a:rPr>
              <a:t>փ</a:t>
            </a:r>
            <a:r>
              <a:rPr lang="hy-AM" sz="1200" dirty="0" smtClean="0">
                <a:latin typeface="Sylfaen" panose="010A0502050306030303" pitchFamily="18" charset="0"/>
              </a:rPr>
              <a:t>որձերը պետք է լինեն մտադրված՝ քրեական պատասխանատվություն առաջացնելու համար։</a:t>
            </a:r>
            <a:endParaRPr lang="en-US" sz="1200" dirty="0" smtClean="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131851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a:t>
            </a:r>
            <a:r>
              <a:rPr lang="ru-RU" dirty="0" smtClean="0">
                <a:latin typeface="Sylfaen" panose="010A0502050306030303" pitchFamily="18" charset="0"/>
              </a:rPr>
              <a:t>2</a:t>
            </a:r>
            <a:r>
              <a:rPr lang="en-US" dirty="0" smtClean="0">
                <a:latin typeface="Sylfaen" panose="010A0502050306030303" pitchFamily="18" charset="0"/>
              </a:rPr>
              <a:t>-ի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hy-AM" dirty="0" smtClean="0">
                <a:latin typeface="Sylfaen" panose="010A0502050306030303" pitchFamily="18" charset="0"/>
              </a:rPr>
              <a:t>իրավաբանական անձանց կարելի լինի պատասխանատվության</a:t>
            </a:r>
            <a:r>
              <a:rPr lang="hy-AM" baseline="0" dirty="0" smtClean="0">
                <a:latin typeface="Sylfaen" panose="010A0502050306030303" pitchFamily="18" charset="0"/>
              </a:rPr>
              <a:t> ենթարկել․․․</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endParaRPr lang="en-US" dirty="0">
              <a:latin typeface="Sylfaen" panose="010A0502050306030303" pitchFamily="18" charset="0"/>
            </a:endParaRPr>
          </a:p>
          <a:p>
            <a:r>
              <a:rPr lang="hy-AM" altLang="en-US" dirty="0" smtClean="0">
                <a:latin typeface="Sylfaen" panose="010A0502050306030303" pitchFamily="18" charset="0"/>
              </a:rPr>
              <a:t>Եվրոպական</a:t>
            </a:r>
            <a:r>
              <a:rPr lang="hy-AM" altLang="en-US" baseline="0" dirty="0" smtClean="0">
                <a:latin typeface="Sylfaen" panose="010A0502050306030303" pitchFamily="18" charset="0"/>
              </a:rPr>
              <a:t> միության և Եվրոպայի խորհրդի տեսակետները ներառում են առնվազն ցանկացած տեսակի</a:t>
            </a:r>
            <a:r>
              <a:rPr lang="ru-RU" altLang="en-US" baseline="0" dirty="0" smtClean="0">
                <a:latin typeface="Sylfaen" panose="010A0502050306030303" pitchFamily="18" charset="0"/>
              </a:rPr>
              <a:t> (</a:t>
            </a:r>
            <a:r>
              <a:rPr lang="hy-AM" altLang="en-US" baseline="0" dirty="0" smtClean="0">
                <a:latin typeface="Sylfaen" panose="010A0502050306030303" pitchFamily="18" charset="0"/>
              </a:rPr>
              <a:t>քրեական կամ ոչ</a:t>
            </a:r>
            <a:r>
              <a:rPr lang="ru-RU" altLang="en-US" baseline="0" dirty="0" smtClean="0">
                <a:latin typeface="Sylfaen" panose="010A0502050306030303" pitchFamily="18" charset="0"/>
              </a:rPr>
              <a:t>) </a:t>
            </a:r>
            <a:r>
              <a:rPr lang="hy-AM" altLang="en-US" baseline="0" dirty="0" smtClean="0">
                <a:latin typeface="Sylfaen" panose="010A0502050306030303" pitchFamily="18" charset="0"/>
              </a:rPr>
              <a:t>կորպորատիվ պատասխանատվություն իրենց ներկայացուցիչների կողմից և ընկերության անունից ու շահերից հանդես եկողի կատարած հանցագործության համար։ի հավելումն, Կոնվենցիան նշում է, որ իրավաբանական անձանց պատասխանատվությունը տեղի է ունենում նաև այն դեպքում, երբ պակաս կա ընկերության ներսում կառավարման կամ վերահսկողության սեփական ներկայացուցիչների նկատմամբ։ Իրավաբանական անձանց պատասխանատվության նախապայմանների առումով Բուդապեշտի կոնվենցիան պահանջում է չորս պայմանների առկայություն, որոնք ներկայացված են սահիկում։ Սա արված է նրա համար, որ իրավաբանական անձինք անտեղի պատասխանատվություն չկրեն ֆիզիկական անձանց կողմից սեփական կարողությամբ կատարած հանցագործության համար։</a:t>
            </a:r>
            <a:endParaRPr lang="en-GB" altLang="en-US"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15297871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Ձախ</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Բուդապեշտի</a:t>
            </a:r>
            <a:r>
              <a:rPr lang="en-US" dirty="0" smtClean="0">
                <a:latin typeface="Sylfaen" panose="010A0502050306030303" pitchFamily="18" charset="0"/>
              </a:rPr>
              <a:t> </a:t>
            </a:r>
            <a:r>
              <a:rPr lang="en-US" dirty="0" err="1" smtClean="0">
                <a:latin typeface="Sylfaen" panose="010A0502050306030303" pitchFamily="18" charset="0"/>
              </a:rPr>
              <a:t>կոնվենցիայի</a:t>
            </a:r>
            <a:r>
              <a:rPr lang="en-US" dirty="0" smtClean="0">
                <a:latin typeface="Sylfaen" panose="010A0502050306030303" pitchFamily="18" charset="0"/>
              </a:rPr>
              <a:t> </a:t>
            </a:r>
            <a:r>
              <a:rPr lang="en-US" dirty="0" err="1" smtClean="0">
                <a:latin typeface="Sylfaen" panose="010A0502050306030303" pitchFamily="18" charset="0"/>
              </a:rPr>
              <a:t>Հոդված</a:t>
            </a:r>
            <a:r>
              <a:rPr lang="en-US" dirty="0" smtClean="0">
                <a:latin typeface="Sylfaen" panose="010A0502050306030303" pitchFamily="18" charset="0"/>
              </a:rPr>
              <a:t> 1</a:t>
            </a:r>
            <a:r>
              <a:rPr lang="ru-RU" dirty="0" smtClean="0">
                <a:latin typeface="Sylfaen" panose="010A0502050306030303" pitchFamily="18" charset="0"/>
              </a:rPr>
              <a:t>2</a:t>
            </a:r>
            <a:r>
              <a:rPr lang="en-US" dirty="0" smtClean="0">
                <a:latin typeface="Sylfaen" panose="010A0502050306030303" pitchFamily="18" charset="0"/>
              </a:rPr>
              <a:t>-ի </a:t>
            </a:r>
            <a:r>
              <a:rPr lang="en-US" dirty="0" err="1" smtClean="0">
                <a:latin typeface="Sylfaen" panose="010A0502050306030303" pitchFamily="18" charset="0"/>
              </a:rPr>
              <a:t>տեքստը</a:t>
            </a:r>
            <a:r>
              <a:rPr lang="en-US" dirty="0" smtClean="0">
                <a:latin typeface="Sylfaen" panose="010A0502050306030303" pitchFamily="18" charset="0"/>
              </a:rPr>
              <a:t>, </a:t>
            </a:r>
            <a:r>
              <a:rPr lang="en-US" dirty="0" err="1" smtClean="0">
                <a:latin typeface="Sylfaen" panose="010A0502050306030303" pitchFamily="18" charset="0"/>
              </a:rPr>
              <a:t>որը</a:t>
            </a:r>
            <a:r>
              <a:rPr lang="en-US" dirty="0" smtClean="0">
                <a:latin typeface="Sylfaen" panose="010A0502050306030303" pitchFamily="18" charset="0"/>
              </a:rPr>
              <a:t> </a:t>
            </a:r>
            <a:r>
              <a:rPr lang="en-US" dirty="0" err="1" smtClean="0">
                <a:latin typeface="Sylfaen" panose="010A0502050306030303" pitchFamily="18" charset="0"/>
              </a:rPr>
              <a:t>սահմանում</a:t>
            </a:r>
            <a:r>
              <a:rPr lang="en-US" dirty="0" smtClean="0">
                <a:latin typeface="Sylfaen" panose="010A0502050306030303" pitchFamily="18" charset="0"/>
              </a:rPr>
              <a:t> է &lt;&lt;</a:t>
            </a:r>
            <a:r>
              <a:rPr lang="hy-AM" dirty="0" smtClean="0">
                <a:latin typeface="Sylfaen" panose="010A0502050306030303" pitchFamily="18" charset="0"/>
              </a:rPr>
              <a:t>հսկողության</a:t>
            </a:r>
            <a:r>
              <a:rPr lang="hy-AM" baseline="0" dirty="0" smtClean="0">
                <a:latin typeface="Sylfaen" panose="010A0502050306030303" pitchFamily="18" charset="0"/>
              </a:rPr>
              <a:t> ու վերահսկողության բացակայությունը․․․</a:t>
            </a:r>
            <a:r>
              <a:rPr lang="en-US" dirty="0" smtClean="0">
                <a:latin typeface="Sylfaen" panose="010A0502050306030303" pitchFamily="18" charset="0"/>
              </a:rPr>
              <a:t>&gt;&gt; </a:t>
            </a:r>
            <a:r>
              <a:rPr lang="en-US" dirty="0" err="1" smtClean="0">
                <a:latin typeface="Sylfaen" panose="010A0502050306030303" pitchFamily="18" charset="0"/>
              </a:rPr>
              <a:t>հասկացությունը</a:t>
            </a:r>
            <a:r>
              <a:rPr lang="en-US" dirty="0" smtClean="0">
                <a:latin typeface="Sylfaen" panose="010A0502050306030303" pitchFamily="18" charset="0"/>
              </a:rPr>
              <a:t>:</a:t>
            </a:r>
          </a:p>
          <a:p>
            <a:endParaRPr lang="en-US" dirty="0" smtClean="0">
              <a:latin typeface="Sylfaen" panose="010A0502050306030303"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smtClean="0">
                <a:latin typeface="Sylfaen" panose="010A0502050306030303" pitchFamily="18" charset="0"/>
              </a:rPr>
              <a:t>Աջ</a:t>
            </a:r>
            <a:r>
              <a:rPr lang="en-US" dirty="0" smtClean="0">
                <a:latin typeface="Sylfaen" panose="010A0502050306030303" pitchFamily="18" charset="0"/>
              </a:rPr>
              <a:t> </a:t>
            </a:r>
            <a:r>
              <a:rPr lang="en-US" dirty="0" err="1" smtClean="0">
                <a:latin typeface="Sylfaen" panose="010A0502050306030303" pitchFamily="18" charset="0"/>
              </a:rPr>
              <a:t>կողմում</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ներկայացնում</a:t>
            </a:r>
            <a:r>
              <a:rPr lang="en-US" dirty="0" smtClean="0">
                <a:latin typeface="Sylfaen" panose="010A0502050306030303" pitchFamily="18" charset="0"/>
              </a:rPr>
              <a:t> է </a:t>
            </a:r>
            <a:r>
              <a:rPr lang="en-US" dirty="0" err="1" smtClean="0">
                <a:latin typeface="Sylfaen" panose="010A0502050306030303" pitchFamily="18" charset="0"/>
              </a:rPr>
              <a:t>հասկացության</a:t>
            </a:r>
            <a:r>
              <a:rPr lang="en-US" dirty="0" smtClean="0">
                <a:latin typeface="Sylfaen" panose="010A0502050306030303" pitchFamily="18" charset="0"/>
              </a:rPr>
              <a:t> </a:t>
            </a:r>
            <a:r>
              <a:rPr lang="en-US" dirty="0" err="1" smtClean="0">
                <a:latin typeface="Sylfaen" panose="010A0502050306030303" pitchFamily="18" charset="0"/>
              </a:rPr>
              <a:t>բացատրությունը</a:t>
            </a:r>
            <a:r>
              <a:rPr lang="en-US" dirty="0" smtClean="0">
                <a:latin typeface="Sylfaen" panose="010A0502050306030303" pitchFamily="18" charset="0"/>
              </a:rPr>
              <a:t>:</a:t>
            </a:r>
          </a:p>
          <a:p>
            <a:endParaRPr lang="en-US" dirty="0">
              <a:latin typeface="Sylfaen" panose="010A0502050306030303" pitchFamily="18" charset="0"/>
            </a:endParaRPr>
          </a:p>
          <a:p>
            <a:r>
              <a:rPr lang="hy-AM" altLang="en-US" dirty="0" smtClean="0">
                <a:latin typeface="Sylfaen" panose="010A0502050306030303" pitchFamily="18" charset="0"/>
              </a:rPr>
              <a:t>Այս բաղադրիչն</a:t>
            </a:r>
            <a:r>
              <a:rPr lang="hy-AM" altLang="en-US" baseline="0" dirty="0" smtClean="0">
                <a:latin typeface="Sylfaen" panose="010A0502050306030303" pitchFamily="18" charset="0"/>
              </a:rPr>
              <a:t> առաջարկում է, որի լրումն նախորդ սահիկում նշված չորս պայմանների, իրավաբանական անձը կարող է ենթարկվել պատասխանատվության, եթե հանցագործության կատարումը հնարավոր է դարձել վերահսկողության պակասի պատճառով, բայց սա պահանջում է, որ հանցագործությունը կատարված լինի իրավաբանական անձի օգտին՝ վերջինիս անունից գործող ֆիզիկական անձի կողմից։</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3768023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3600" dirty="0" err="1" smtClean="0">
                <a:latin typeface="Sylfaen" panose="010A0502050306030303" pitchFamily="18" charset="0"/>
              </a:rPr>
              <a:t>Այս</a:t>
            </a:r>
            <a:r>
              <a:rPr lang="en-GB" sz="3600" dirty="0" smtClean="0">
                <a:latin typeface="Sylfaen" panose="010A0502050306030303" pitchFamily="18" charset="0"/>
              </a:rPr>
              <a:t> </a:t>
            </a:r>
            <a:r>
              <a:rPr lang="hy-AM" sz="3600" dirty="0" smtClean="0">
                <a:latin typeface="Sylfaen" panose="010A0502050306030303" pitchFamily="18" charset="0"/>
              </a:rPr>
              <a:t>սահիկ</a:t>
            </a:r>
            <a:r>
              <a:rPr lang="en-GB" sz="3600" dirty="0" smtClean="0">
                <a:latin typeface="Sylfaen" panose="010A0502050306030303" pitchFamily="18" charset="0"/>
              </a:rPr>
              <a:t>ը </a:t>
            </a:r>
            <a:r>
              <a:rPr lang="en-GB" sz="3600" dirty="0" err="1" smtClean="0">
                <a:latin typeface="Sylfaen" panose="010A0502050306030303" pitchFamily="18" charset="0"/>
              </a:rPr>
              <a:t>կրկնում</a:t>
            </a:r>
            <a:r>
              <a:rPr lang="en-GB" sz="3600" baseline="0" dirty="0" smtClean="0">
                <a:latin typeface="Sylfaen" panose="010A0502050306030303" pitchFamily="18" charset="0"/>
              </a:rPr>
              <a:t> է </a:t>
            </a:r>
            <a:r>
              <a:rPr lang="hy-AM" sz="3600" baseline="0" dirty="0" smtClean="0">
                <a:latin typeface="Sylfaen" panose="010A0502050306030303" pitchFamily="18" charset="0"/>
              </a:rPr>
              <a:t>Դասընթացի </a:t>
            </a:r>
            <a:r>
              <a:rPr lang="en-GB" sz="3600" baseline="0" dirty="0" err="1" smtClean="0">
                <a:latin typeface="Sylfaen" panose="010A0502050306030303" pitchFamily="18" charset="0"/>
              </a:rPr>
              <a:t>խնդիրները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Դասընթացավարը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կարող</a:t>
            </a:r>
            <a:r>
              <a:rPr lang="en-GB" sz="3600" baseline="0" dirty="0" smtClean="0">
                <a:latin typeface="Sylfaen" panose="010A0502050306030303" pitchFamily="18" charset="0"/>
              </a:rPr>
              <a:t> է </a:t>
            </a:r>
            <a:r>
              <a:rPr lang="en-GB" sz="3600" baseline="0" dirty="0" err="1" smtClean="0">
                <a:latin typeface="Sylfaen" panose="010A0502050306030303" pitchFamily="18" charset="0"/>
              </a:rPr>
              <a:t>անցնել</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այս</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խնդիրներով</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համոզվելու</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համար</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որ</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այս</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ասպեկտները</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քննարկվել</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են</a:t>
            </a:r>
            <a:r>
              <a:rPr lang="en-GB" sz="3600" baseline="0" dirty="0" smtClean="0">
                <a:latin typeface="Sylfaen" panose="010A0502050306030303" pitchFamily="18" charset="0"/>
              </a:rPr>
              <a:t> </a:t>
            </a:r>
            <a:r>
              <a:rPr lang="en-GB" sz="3600" baseline="0" dirty="0" err="1" smtClean="0">
                <a:latin typeface="Sylfaen" panose="010A0502050306030303" pitchFamily="18" charset="0"/>
              </a:rPr>
              <a:t>մոդուլում</a:t>
            </a:r>
            <a:r>
              <a:rPr lang="en-GB" sz="3600" baseline="0" dirty="0" smtClean="0">
                <a:latin typeface="Sylfaen" panose="010A0502050306030303" pitchFamily="18" charset="0"/>
              </a:rPr>
              <a:t>:</a:t>
            </a:r>
            <a:endParaRPr lang="en-GB" sz="3600" dirty="0">
              <a:latin typeface="Sylfaen" panose="010A0502050306030303" pitchFamily="18" charset="0"/>
            </a:endParaRPr>
          </a:p>
        </p:txBody>
      </p:sp>
    </p:spTree>
    <p:extLst>
      <p:ext uri="{BB962C8B-B14F-4D97-AF65-F5344CB8AC3E}">
        <p14:creationId xmlns:p14="http://schemas.microsoft.com/office/powerpoint/2010/main" val="397115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Sylfaen" panose="010A0502050306030303" pitchFamily="18" charset="0"/>
              </a:rPr>
              <a:t>Ս</a:t>
            </a:r>
            <a:r>
              <a:rPr lang="hy-AM" dirty="0" smtClean="0">
                <a:latin typeface="Sylfaen" panose="010A0502050306030303" pitchFamily="18" charset="0"/>
              </a:rPr>
              <a:t>ահիկ</a:t>
            </a:r>
            <a:r>
              <a:rPr lang="en-GB" dirty="0" err="1" smtClean="0">
                <a:latin typeface="Sylfaen" panose="010A0502050306030303" pitchFamily="18" charset="0"/>
              </a:rPr>
              <a:t>ների</a:t>
            </a:r>
            <a:r>
              <a:rPr lang="en-GB" dirty="0" smtClean="0">
                <a:latin typeface="Sylfaen" panose="010A0502050306030303" pitchFamily="18" charset="0"/>
              </a:rPr>
              <a:t> </a:t>
            </a:r>
            <a:r>
              <a:rPr lang="en-GB" dirty="0" err="1" smtClean="0">
                <a:latin typeface="Sylfaen" panose="010A0502050306030303" pitchFamily="18" charset="0"/>
              </a:rPr>
              <a:t>առաջին</a:t>
            </a:r>
            <a:r>
              <a:rPr lang="en-GB" dirty="0" smtClean="0">
                <a:latin typeface="Sylfaen" panose="010A0502050306030303" pitchFamily="18" charset="0"/>
              </a:rPr>
              <a:t> </a:t>
            </a:r>
            <a:r>
              <a:rPr lang="en-GB" dirty="0" err="1" smtClean="0">
                <a:latin typeface="Sylfaen" panose="010A0502050306030303" pitchFamily="18" charset="0"/>
              </a:rPr>
              <a:t>խումբը</a:t>
            </a:r>
            <a:r>
              <a:rPr lang="en-GB" dirty="0" smtClean="0">
                <a:latin typeface="Sylfaen" panose="010A0502050306030303" pitchFamily="18" charset="0"/>
              </a:rPr>
              <a:t> </a:t>
            </a:r>
            <a:r>
              <a:rPr lang="en-GB" dirty="0" err="1" smtClean="0">
                <a:latin typeface="Sylfaen" panose="010A0502050306030303" pitchFamily="18" charset="0"/>
              </a:rPr>
              <a:t>կբացահայտի</a:t>
            </a:r>
            <a:r>
              <a:rPr lang="en-GB" dirty="0" smtClean="0">
                <a:latin typeface="Sylfaen" panose="010A0502050306030303" pitchFamily="18" charset="0"/>
              </a:rPr>
              <a:t> </a:t>
            </a:r>
            <a:r>
              <a:rPr lang="en-GB" dirty="0" err="1" smtClean="0">
                <a:latin typeface="Sylfaen" panose="010A0502050306030303" pitchFamily="18" charset="0"/>
              </a:rPr>
              <a:t>համակարգչին</a:t>
            </a:r>
            <a:r>
              <a:rPr lang="en-GB" dirty="0" smtClean="0">
                <a:latin typeface="Sylfaen" panose="010A0502050306030303" pitchFamily="18" charset="0"/>
              </a:rPr>
              <a:t> </a:t>
            </a:r>
            <a:r>
              <a:rPr lang="en-GB" dirty="0" err="1" smtClean="0">
                <a:latin typeface="Sylfaen" panose="010A0502050306030303" pitchFamily="18" charset="0"/>
              </a:rPr>
              <a:t>առնչվող</a:t>
            </a:r>
            <a:r>
              <a:rPr lang="en-GB" dirty="0" smtClean="0">
                <a:latin typeface="Sylfaen" panose="010A0502050306030303" pitchFamily="18" charset="0"/>
              </a:rPr>
              <a:t> </a:t>
            </a:r>
            <a:r>
              <a:rPr lang="en-GB" dirty="0" err="1" smtClean="0">
                <a:latin typeface="Sylfaen" panose="010A0502050306030303" pitchFamily="18" charset="0"/>
              </a:rPr>
              <a:t>խարդախությունների</a:t>
            </a:r>
            <a:r>
              <a:rPr lang="en-GB" dirty="0" smtClean="0">
                <a:latin typeface="Sylfaen" panose="010A0502050306030303" pitchFamily="18" charset="0"/>
              </a:rPr>
              <a:t> </a:t>
            </a:r>
            <a:r>
              <a:rPr lang="en-GB" dirty="0" err="1" smtClean="0">
                <a:latin typeface="Sylfaen" panose="010A0502050306030303" pitchFamily="18" charset="0"/>
              </a:rPr>
              <a:t>հանցագործությունը</a:t>
            </a:r>
            <a:r>
              <a:rPr lang="en-GB" dirty="0" smtClean="0">
                <a:latin typeface="Sylfaen" panose="010A0502050306030303" pitchFamily="18" charset="0"/>
              </a:rPr>
              <a:t>՝</a:t>
            </a:r>
            <a:r>
              <a:rPr lang="en-GB" baseline="0" dirty="0" smtClean="0">
                <a:latin typeface="Sylfaen" panose="010A0502050306030303" pitchFamily="18" charset="0"/>
              </a:rPr>
              <a:t> </a:t>
            </a:r>
            <a:r>
              <a:rPr lang="en-GB" baseline="0" dirty="0" err="1" smtClean="0">
                <a:latin typeface="Sylfaen" panose="010A0502050306030303" pitchFamily="18" charset="0"/>
              </a:rPr>
              <a:t>ըստ</a:t>
            </a:r>
            <a:r>
              <a:rPr lang="en-GB" baseline="0" dirty="0" smtClean="0">
                <a:latin typeface="Sylfaen" panose="010A0502050306030303" pitchFamily="18" charset="0"/>
              </a:rPr>
              <a:t> </a:t>
            </a:r>
            <a:r>
              <a:rPr lang="en-GB" baseline="0" dirty="0" err="1" smtClean="0">
                <a:latin typeface="Sylfaen" panose="010A0502050306030303" pitchFamily="18" charset="0"/>
              </a:rPr>
              <a:t>Բուդապեշտի</a:t>
            </a:r>
            <a:r>
              <a:rPr lang="en-GB" baseline="0" dirty="0" smtClean="0">
                <a:latin typeface="Sylfaen" panose="010A0502050306030303" pitchFamily="18" charset="0"/>
              </a:rPr>
              <a:t> </a:t>
            </a:r>
            <a:r>
              <a:rPr lang="en-GB" baseline="0" dirty="0" err="1" smtClean="0">
                <a:latin typeface="Sylfaen" panose="010A0502050306030303" pitchFamily="18" charset="0"/>
              </a:rPr>
              <a:t>կոնվենցիայի</a:t>
            </a:r>
            <a:r>
              <a:rPr lang="en-GB" baseline="0" dirty="0" smtClean="0">
                <a:latin typeface="Sylfaen" panose="010A0502050306030303" pitchFamily="18" charset="0"/>
              </a:rPr>
              <a:t> </a:t>
            </a:r>
            <a:r>
              <a:rPr lang="en-GB" baseline="0" dirty="0" err="1" smtClean="0">
                <a:latin typeface="Sylfaen" panose="010A0502050306030303" pitchFamily="18" charset="0"/>
              </a:rPr>
              <a:t>Հոդված</a:t>
            </a:r>
            <a:r>
              <a:rPr lang="en-GB" baseline="0" dirty="0" smtClean="0">
                <a:latin typeface="Sylfaen" panose="010A0502050306030303" pitchFamily="18" charset="0"/>
              </a:rPr>
              <a:t> 7-ի:</a:t>
            </a:r>
            <a:endParaRPr lang="en-US" dirty="0">
              <a:latin typeface="Sylfaen" panose="010A0502050306030303" pitchFamily="18" charset="0"/>
            </a:endParaRPr>
          </a:p>
        </p:txBody>
      </p:sp>
      <p:sp>
        <p:nvSpPr>
          <p:cNvPr id="4" name="Slide Number Placeholder 3"/>
          <p:cNvSpPr>
            <a:spLocks noGrp="1"/>
          </p:cNvSpPr>
          <p:nvPr>
            <p:ph type="sldNum" sz="quarter" idx="10"/>
          </p:nvPr>
        </p:nvSpPr>
        <p:spPr/>
        <p:txBody>
          <a:bodyPr/>
          <a:lstStyle/>
          <a:p>
            <a:fld id="{09ADFBB1-7B02-4717-AEA4-A0D2A92F6065}" type="slidenum">
              <a:rPr lang="en-GB" smtClean="0"/>
              <a:t>5</a:t>
            </a:fld>
            <a:endParaRPr lang="en-GB"/>
          </a:p>
        </p:txBody>
      </p:sp>
    </p:spTree>
    <p:extLst>
      <p:ext uri="{BB962C8B-B14F-4D97-AF65-F5344CB8AC3E}">
        <p14:creationId xmlns:p14="http://schemas.microsoft.com/office/powerpoint/2010/main" val="157761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err="1" smtClean="0">
                <a:latin typeface="Sylfaen" panose="010A0502050306030303" pitchFamily="18" charset="0"/>
              </a:rPr>
              <a:t>Համակարգչին</a:t>
            </a:r>
            <a:r>
              <a:rPr lang="en-GB" altLang="en-US" dirty="0" smtClean="0">
                <a:latin typeface="Sylfaen" panose="010A0502050306030303" pitchFamily="18" charset="0"/>
              </a:rPr>
              <a:t> </a:t>
            </a:r>
            <a:r>
              <a:rPr lang="en-GB" altLang="en-US" dirty="0" err="1" smtClean="0">
                <a:latin typeface="Sylfaen" panose="010A0502050306030303" pitchFamily="18" charset="0"/>
              </a:rPr>
              <a:t>առնչվող</a:t>
            </a:r>
            <a:r>
              <a:rPr lang="en-GB" altLang="en-US" dirty="0" smtClean="0">
                <a:latin typeface="Sylfaen" panose="010A0502050306030303" pitchFamily="18" charset="0"/>
              </a:rPr>
              <a:t> </a:t>
            </a:r>
            <a:r>
              <a:rPr lang="en-GB" altLang="en-US" dirty="0" err="1" smtClean="0">
                <a:latin typeface="Sylfaen" panose="010A0502050306030303" pitchFamily="18" charset="0"/>
              </a:rPr>
              <a:t>խարդախությունները</a:t>
            </a:r>
            <a:r>
              <a:rPr lang="en-GB" altLang="en-US" dirty="0" smtClean="0">
                <a:latin typeface="Sylfaen" panose="010A0502050306030303" pitchFamily="18" charset="0"/>
              </a:rPr>
              <a:t>՝ </a:t>
            </a:r>
            <a:r>
              <a:rPr lang="en-GB" altLang="en-US" dirty="0" err="1" smtClean="0">
                <a:latin typeface="Sylfaen" panose="010A0502050306030303" pitchFamily="18" charset="0"/>
              </a:rPr>
              <a:t>ըստ</a:t>
            </a:r>
            <a:r>
              <a:rPr lang="en-GB" altLang="en-US" dirty="0" smtClean="0">
                <a:latin typeface="Sylfaen" panose="010A0502050306030303" pitchFamily="18" charset="0"/>
              </a:rPr>
              <a:t> </a:t>
            </a:r>
            <a:r>
              <a:rPr lang="en-GB" altLang="en-US" dirty="0" err="1" smtClean="0">
                <a:latin typeface="Sylfaen" panose="010A0502050306030303" pitchFamily="18" charset="0"/>
              </a:rPr>
              <a:t>Բուդապեշտի</a:t>
            </a:r>
            <a:r>
              <a:rPr lang="en-GB" altLang="en-US" dirty="0" smtClean="0">
                <a:latin typeface="Sylfaen" panose="010A0502050306030303" pitchFamily="18" charset="0"/>
              </a:rPr>
              <a:t> </a:t>
            </a:r>
            <a:r>
              <a:rPr lang="en-GB" altLang="en-US" dirty="0" err="1" smtClean="0">
                <a:latin typeface="Sylfaen" panose="010A0502050306030303" pitchFamily="18" charset="0"/>
              </a:rPr>
              <a:t>կոնվենցիայի</a:t>
            </a:r>
            <a:r>
              <a:rPr lang="en-GB" altLang="en-US" dirty="0" smtClean="0">
                <a:latin typeface="Sylfaen" panose="010A0502050306030303" pitchFamily="18" charset="0"/>
              </a:rPr>
              <a:t> </a:t>
            </a:r>
            <a:r>
              <a:rPr lang="en-GB" altLang="en-US" dirty="0" err="1" smtClean="0">
                <a:latin typeface="Sylfaen" panose="010A0502050306030303" pitchFamily="18" charset="0"/>
              </a:rPr>
              <a:t>Հոդված</a:t>
            </a:r>
            <a:r>
              <a:rPr lang="en-GB" altLang="en-US" dirty="0" smtClean="0">
                <a:latin typeface="Sylfaen" panose="010A0502050306030303" pitchFamily="18" charset="0"/>
              </a:rPr>
              <a:t> 7-ի, </a:t>
            </a:r>
            <a:r>
              <a:rPr lang="en-GB" altLang="en-US" dirty="0" err="1" smtClean="0">
                <a:latin typeface="Sylfaen" panose="010A0502050306030303" pitchFamily="18" charset="0"/>
              </a:rPr>
              <a:t>որոշակի</a:t>
            </a:r>
            <a:r>
              <a:rPr lang="en-GB" altLang="en-US" dirty="0" smtClean="0">
                <a:latin typeface="Sylfaen" panose="010A0502050306030303" pitchFamily="18" charset="0"/>
              </a:rPr>
              <a:t> </a:t>
            </a:r>
            <a:r>
              <a:rPr lang="en-GB" altLang="en-US" dirty="0" err="1" smtClean="0">
                <a:latin typeface="Sylfaen" panose="010A0502050306030303" pitchFamily="18" charset="0"/>
              </a:rPr>
              <a:t>տեսակ</a:t>
            </a:r>
            <a:r>
              <a:rPr lang="en-GB" altLang="en-US" dirty="0" smtClean="0">
                <a:latin typeface="Sylfaen" panose="010A0502050306030303" pitchFamily="18" charset="0"/>
              </a:rPr>
              <a:t> է </a:t>
            </a:r>
            <a:r>
              <a:rPr lang="en-GB" altLang="en-US" dirty="0" err="1" smtClean="0">
                <a:latin typeface="Sylfaen" panose="010A0502050306030303" pitchFamily="18" charset="0"/>
              </a:rPr>
              <a:t>խարդախության</a:t>
            </a:r>
            <a:r>
              <a:rPr lang="en-GB" altLang="en-US" dirty="0" smtClean="0">
                <a:latin typeface="Sylfaen" panose="010A0502050306030303" pitchFamily="18" charset="0"/>
              </a:rPr>
              <a:t>: </a:t>
            </a:r>
            <a:r>
              <a:rPr lang="en-GB" altLang="en-US" dirty="0" err="1" smtClean="0">
                <a:latin typeface="Sylfaen" panose="010A0502050306030303" pitchFamily="18" charset="0"/>
              </a:rPr>
              <a:t>Շատ</a:t>
            </a:r>
            <a:r>
              <a:rPr lang="en-GB" altLang="en-US" dirty="0" smtClean="0">
                <a:latin typeface="Sylfaen" panose="010A0502050306030303" pitchFamily="18" charset="0"/>
              </a:rPr>
              <a:t> </a:t>
            </a:r>
            <a:r>
              <a:rPr lang="en-GB" altLang="en-US" dirty="0" err="1" smtClean="0">
                <a:latin typeface="Sylfaen" panose="010A0502050306030303" pitchFamily="18" charset="0"/>
              </a:rPr>
              <a:t>երկրներում</a:t>
            </a:r>
            <a:r>
              <a:rPr lang="en-GB" altLang="en-US" dirty="0" smtClean="0">
                <a:latin typeface="Sylfaen" panose="010A0502050306030303" pitchFamily="18" charset="0"/>
              </a:rPr>
              <a:t> </a:t>
            </a:r>
            <a:r>
              <a:rPr lang="en-GB" altLang="en-US" dirty="0" err="1" smtClean="0">
                <a:latin typeface="Sylfaen" panose="010A0502050306030303" pitchFamily="18" charset="0"/>
              </a:rPr>
              <a:t>խարդախությունն</a:t>
            </a:r>
            <a:r>
              <a:rPr lang="en-GB" altLang="en-US" dirty="0" smtClean="0">
                <a:latin typeface="Sylfaen" panose="010A0502050306030303" pitchFamily="18" charset="0"/>
              </a:rPr>
              <a:t> </a:t>
            </a:r>
            <a:r>
              <a:rPr lang="en-GB" altLang="en-US" dirty="0" err="1" smtClean="0">
                <a:latin typeface="Sylfaen" panose="010A0502050306030303" pitchFamily="18" charset="0"/>
              </a:rPr>
              <a:t>ավանդական</a:t>
            </a:r>
            <a:r>
              <a:rPr lang="en-GB" altLang="en-US" dirty="0" smtClean="0">
                <a:latin typeface="Sylfaen" panose="010A0502050306030303" pitchFamily="18" charset="0"/>
              </a:rPr>
              <a:t> </a:t>
            </a:r>
            <a:r>
              <a:rPr lang="en-GB" altLang="en-US" dirty="0" err="1" smtClean="0">
                <a:latin typeface="Sylfaen" panose="010A0502050306030303" pitchFamily="18" charset="0"/>
              </a:rPr>
              <a:t>քրեական</a:t>
            </a:r>
            <a:r>
              <a:rPr lang="en-GB" altLang="en-US" dirty="0" smtClean="0">
                <a:latin typeface="Sylfaen" panose="010A0502050306030303" pitchFamily="18" charset="0"/>
              </a:rPr>
              <a:t> </a:t>
            </a:r>
            <a:r>
              <a:rPr lang="en-GB" altLang="en-US" dirty="0" err="1" smtClean="0">
                <a:latin typeface="Sylfaen" panose="010A0502050306030303" pitchFamily="18" charset="0"/>
              </a:rPr>
              <a:t>հանցանք</a:t>
            </a:r>
            <a:r>
              <a:rPr lang="en-GB" altLang="en-US" dirty="0" smtClean="0">
                <a:latin typeface="Sylfaen" panose="010A0502050306030303" pitchFamily="18" charset="0"/>
              </a:rPr>
              <a:t> է: </a:t>
            </a:r>
            <a:r>
              <a:rPr lang="en-GB" altLang="en-US" dirty="0" err="1" smtClean="0">
                <a:latin typeface="Sylfaen" panose="010A0502050306030303" pitchFamily="18" charset="0"/>
              </a:rPr>
              <a:t>Բայց</a:t>
            </a:r>
            <a:r>
              <a:rPr lang="en-GB" altLang="en-US" dirty="0" smtClean="0">
                <a:latin typeface="Sylfaen" panose="010A0502050306030303" pitchFamily="18" charset="0"/>
              </a:rPr>
              <a:t> </a:t>
            </a:r>
            <a:r>
              <a:rPr lang="en-GB" altLang="en-US" dirty="0" err="1" smtClean="0">
                <a:latin typeface="Sylfaen" panose="010A0502050306030303" pitchFamily="18" charset="0"/>
              </a:rPr>
              <a:t>սովորաբար</a:t>
            </a:r>
            <a:r>
              <a:rPr lang="en-GB" altLang="en-US" dirty="0" smtClean="0">
                <a:latin typeface="Sylfaen" panose="010A0502050306030303" pitchFamily="18" charset="0"/>
              </a:rPr>
              <a:t>, </a:t>
            </a:r>
            <a:r>
              <a:rPr lang="en-GB" altLang="en-US" dirty="0" err="1" smtClean="0">
                <a:latin typeface="Sylfaen" panose="010A0502050306030303" pitchFamily="18" charset="0"/>
              </a:rPr>
              <a:t>այն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վերաբերում</a:t>
            </a:r>
            <a:r>
              <a:rPr lang="en-GB" altLang="en-US" baseline="0" dirty="0" smtClean="0">
                <a:latin typeface="Sylfaen" panose="010A0502050306030303" pitchFamily="18" charset="0"/>
              </a:rPr>
              <a:t> է </a:t>
            </a:r>
            <a:r>
              <a:rPr lang="en-GB" altLang="en-US" baseline="0" dirty="0" err="1" smtClean="0">
                <a:latin typeface="Sylfaen" panose="010A0502050306030303" pitchFamily="18" charset="0"/>
              </a:rPr>
              <a:t>նյութական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օբյեկտներին</a:t>
            </a:r>
            <a:r>
              <a:rPr lang="en-GB" altLang="en-US" baseline="0" dirty="0" smtClean="0">
                <a:latin typeface="Sylfaen" panose="010A0502050306030303" pitchFamily="18" charset="0"/>
              </a:rPr>
              <a:t> և </a:t>
            </a:r>
            <a:r>
              <a:rPr lang="en-GB" altLang="en-US" baseline="0" dirty="0" err="1" smtClean="0">
                <a:latin typeface="Sylfaen" panose="010A0502050306030303" pitchFamily="18" charset="0"/>
              </a:rPr>
              <a:t>երբեմն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չի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կարող</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օգտագործվել</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համակարգչային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խարդախությունները</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քրեականացնելու</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համար</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կամ</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այն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համակարգչային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տվյալների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խարդախությունը</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որը</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չի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պահանջում</a:t>
            </a:r>
            <a:r>
              <a:rPr lang="en-GB" altLang="en-US" baseline="0" dirty="0" smtClean="0">
                <a:latin typeface="Sylfaen" panose="010A0502050306030303" pitchFamily="18" charset="0"/>
              </a:rPr>
              <a:t> </a:t>
            </a:r>
            <a:r>
              <a:rPr lang="hy-AM" altLang="en-US" baseline="0" dirty="0" smtClean="0">
                <a:latin typeface="Sylfaen" panose="010A0502050306030303" pitchFamily="18" charset="0"/>
              </a:rPr>
              <a:t>վիզուալ ընթեռնելիություն փաստաթղթում մարմնավորված պնդումների ու հայտարարությունների համար</a:t>
            </a:r>
            <a:r>
              <a:rPr lang="en-US" altLang="en-US" baseline="0" dirty="0" smtClean="0">
                <a:latin typeface="Sylfaen" panose="010A0502050306030303" pitchFamily="18" charset="0"/>
              </a:rPr>
              <a:t>:</a:t>
            </a:r>
          </a:p>
          <a:p>
            <a:endParaRPr lang="en-GB" altLang="en-US" dirty="0">
              <a:latin typeface="Sylfaen" panose="010A0502050306030303" pitchFamily="18" charset="0"/>
            </a:endParaRPr>
          </a:p>
          <a:p>
            <a:r>
              <a:rPr lang="en-GB" altLang="en-US" dirty="0" err="1" smtClean="0">
                <a:latin typeface="Sylfaen" panose="010A0502050306030303" pitchFamily="18" charset="0"/>
              </a:rPr>
              <a:t>Դա</a:t>
            </a:r>
            <a:r>
              <a:rPr lang="en-GB" altLang="en-US" dirty="0" smtClean="0">
                <a:latin typeface="Sylfaen" panose="010A0502050306030303" pitchFamily="18" charset="0"/>
              </a:rPr>
              <a:t> է </a:t>
            </a:r>
            <a:r>
              <a:rPr lang="en-GB" altLang="en-US" dirty="0" err="1" smtClean="0">
                <a:latin typeface="Sylfaen" panose="010A0502050306030303" pitchFamily="18" charset="0"/>
              </a:rPr>
              <a:t>Բուդապեշտի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a:t>
            </a:r>
            <a:r>
              <a:rPr lang="en-GB" altLang="en-US" dirty="0" err="1" smtClean="0">
                <a:latin typeface="Sylfaen" panose="010A0502050306030303" pitchFamily="18" charset="0"/>
              </a:rPr>
              <a:t>ոնվենցիայի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Հոդված</a:t>
            </a:r>
            <a:r>
              <a:rPr lang="en-GB" altLang="en-US" baseline="0" dirty="0" smtClean="0">
                <a:latin typeface="Sylfaen" panose="010A0502050306030303" pitchFamily="18" charset="0"/>
              </a:rPr>
              <a:t> 7-ի </a:t>
            </a:r>
            <a:r>
              <a:rPr lang="en-GB" altLang="en-US" baseline="0" dirty="0" err="1" smtClean="0">
                <a:latin typeface="Sylfaen" panose="010A0502050306030303" pitchFamily="18" charset="0"/>
              </a:rPr>
              <a:t>նախաբանի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պատճառը</a:t>
            </a:r>
            <a:r>
              <a:rPr lang="en-GB" altLang="en-US" baseline="0" dirty="0" smtClean="0">
                <a:latin typeface="Sylfaen" panose="010A0502050306030303" pitchFamily="18" charset="0"/>
              </a:rPr>
              <a:t>:</a:t>
            </a:r>
            <a:r>
              <a:rPr lang="en-GB" altLang="en-US" dirty="0" smtClean="0">
                <a:latin typeface="Sylfaen" panose="010A0502050306030303" pitchFamily="18" charset="0"/>
              </a:rPr>
              <a:t> </a:t>
            </a:r>
          </a:p>
          <a:p>
            <a:endParaRPr lang="en-GB" altLang="en-US" dirty="0" smtClean="0">
              <a:latin typeface="Sylfaen" panose="010A0502050306030303" pitchFamily="18" charset="0"/>
            </a:endParaRPr>
          </a:p>
          <a:p>
            <a:r>
              <a:rPr lang="en-GB" altLang="en-US" dirty="0" err="1" smtClean="0">
                <a:latin typeface="Sylfaen" panose="010A0502050306030303" pitchFamily="18" charset="0"/>
              </a:rPr>
              <a:t>Այս</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պահին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Կոնվենցիան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նպատակ</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ունի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ներկայացնել</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զուգահեռ</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հանցագործություն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փաստաթղթերի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ավանդական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խարդախության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համար</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նյութական</a:t>
            </a:r>
            <a:r>
              <a:rPr lang="en-GB" altLang="en-US" baseline="0" dirty="0" smtClean="0">
                <a:latin typeface="Sylfaen" panose="010A0502050306030303" pitchFamily="18" charset="0"/>
              </a:rPr>
              <a:t>/</a:t>
            </a:r>
            <a:r>
              <a:rPr lang="en-GB" altLang="en-US" baseline="0" dirty="0" err="1" smtClean="0">
                <a:latin typeface="Sylfaen" panose="010A0502050306030303" pitchFamily="18" charset="0"/>
              </a:rPr>
              <a:t>շոշափելի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փաստաթղթեր</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Բայց</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այս</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դեպքում</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հանցագործության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օբյեկտը</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համակարգչային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տվյալներն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են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Այս</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հանցագործությունը</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կատարվում</a:t>
            </a:r>
            <a:r>
              <a:rPr lang="en-GB" altLang="en-US" baseline="0" dirty="0" smtClean="0">
                <a:latin typeface="Sylfaen" panose="010A0502050306030303" pitchFamily="18" charset="0"/>
              </a:rPr>
              <a:t> է </a:t>
            </a:r>
            <a:r>
              <a:rPr lang="en-GB" altLang="en-US" baseline="0" dirty="0" err="1" smtClean="0">
                <a:latin typeface="Sylfaen" panose="010A0502050306030303" pitchFamily="18" charset="0"/>
              </a:rPr>
              <a:t>նրանց</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կողմից</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ովքեր</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մտցնում</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փոփոխում</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ոչնչացնում</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կամ</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արգելում</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են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համակարգչային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տվյալները</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հանգեցնելով</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ոչ</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վավեր</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տվյալների</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նպատակ</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ունենալով</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որ</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այս</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տվյալները</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համարվեն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կամ</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գործածվեն</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իրավաչափ</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նպատակներով</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ասես</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դրանք</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վավեր</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են</a:t>
            </a:r>
            <a:r>
              <a:rPr lang="en-GB" altLang="en-US" baseline="0" dirty="0" smtClean="0">
                <a:latin typeface="Sylfaen" panose="010A0502050306030303" pitchFamily="18" charset="0"/>
              </a:rPr>
              <a:t>:</a:t>
            </a:r>
            <a:endParaRPr lang="en-GB" altLang="en-US" dirty="0">
              <a:latin typeface="Sylfaen" panose="010A0502050306030303" pitchFamily="18" charset="0"/>
            </a:endParaRPr>
          </a:p>
          <a:p>
            <a:r>
              <a:rPr lang="en-GB" altLang="en-US" dirty="0">
                <a:latin typeface="Sylfaen" panose="010A0502050306030303" pitchFamily="18" charset="0"/>
              </a:rPr>
              <a:t> </a:t>
            </a:r>
          </a:p>
          <a:p>
            <a:r>
              <a:rPr lang="en-GB" altLang="en-US" dirty="0" err="1" smtClean="0">
                <a:latin typeface="Sylfaen" panose="010A0502050306030303" pitchFamily="18" charset="0"/>
              </a:rPr>
              <a:t>Այս</a:t>
            </a:r>
            <a:r>
              <a:rPr lang="en-GB" altLang="en-US" dirty="0" smtClean="0">
                <a:latin typeface="Sylfaen" panose="010A0502050306030303" pitchFamily="18" charset="0"/>
              </a:rPr>
              <a:t> </a:t>
            </a:r>
            <a:r>
              <a:rPr lang="en-GB" altLang="en-US" dirty="0" err="1" smtClean="0">
                <a:latin typeface="Sylfaen" panose="010A0502050306030303" pitchFamily="18" charset="0"/>
              </a:rPr>
              <a:t>հանցագործությունը</a:t>
            </a:r>
            <a:r>
              <a:rPr lang="en-GB" altLang="en-US" dirty="0" smtClean="0">
                <a:latin typeface="Sylfaen" panose="010A0502050306030303" pitchFamily="18" charset="0"/>
              </a:rPr>
              <a:t> </a:t>
            </a:r>
            <a:r>
              <a:rPr lang="en-GB" altLang="en-US" dirty="0" err="1" smtClean="0">
                <a:latin typeface="Sylfaen" panose="010A0502050306030303" pitchFamily="18" charset="0"/>
              </a:rPr>
              <a:t>պահանջում</a:t>
            </a:r>
            <a:r>
              <a:rPr lang="en-GB" altLang="en-US" dirty="0" smtClean="0">
                <a:latin typeface="Sylfaen" panose="010A0502050306030303" pitchFamily="18" charset="0"/>
              </a:rPr>
              <a:t> է, </a:t>
            </a:r>
            <a:r>
              <a:rPr lang="en-GB" altLang="en-US" dirty="0" err="1" smtClean="0">
                <a:latin typeface="Sylfaen" panose="010A0502050306030303" pitchFamily="18" charset="0"/>
              </a:rPr>
              <a:t>իհարկե</a:t>
            </a:r>
            <a:r>
              <a:rPr lang="en-GB" altLang="en-US" dirty="0" smtClean="0">
                <a:latin typeface="Sylfaen" panose="010A0502050306030303" pitchFamily="18" charset="0"/>
              </a:rPr>
              <a:t>, </a:t>
            </a:r>
            <a:r>
              <a:rPr lang="en-GB" altLang="en-US" dirty="0" err="1" smtClean="0">
                <a:latin typeface="Sylfaen" panose="010A0502050306030303" pitchFamily="18" charset="0"/>
              </a:rPr>
              <a:t>միտումնավոր</a:t>
            </a:r>
            <a:r>
              <a:rPr lang="en-GB" altLang="en-US" dirty="0" smtClean="0">
                <a:latin typeface="Sylfaen" panose="010A0502050306030303" pitchFamily="18" charset="0"/>
              </a:rPr>
              <a:t> և </a:t>
            </a:r>
            <a:r>
              <a:rPr lang="en-GB" altLang="en-US" dirty="0" err="1" smtClean="0">
                <a:latin typeface="Sylfaen" panose="010A0502050306030303" pitchFamily="18" charset="0"/>
              </a:rPr>
              <a:t>անօրեն</a:t>
            </a:r>
            <a:r>
              <a:rPr lang="en-GB" altLang="en-US" dirty="0" smtClean="0">
                <a:latin typeface="Sylfaen" panose="010A0502050306030303" pitchFamily="18" charset="0"/>
              </a:rPr>
              <a:t> </a:t>
            </a:r>
            <a:r>
              <a:rPr lang="en-GB" altLang="en-US" dirty="0" err="1" smtClean="0">
                <a:latin typeface="Sylfaen" panose="010A0502050306030303" pitchFamily="18" charset="0"/>
              </a:rPr>
              <a:t>կերպով</a:t>
            </a:r>
            <a:r>
              <a:rPr lang="en-GB" altLang="en-US" baseline="0" dirty="0" smtClean="0">
                <a:latin typeface="Sylfaen" panose="010A0502050306030303" pitchFamily="18" charset="0"/>
              </a:rPr>
              <a:t> </a:t>
            </a:r>
            <a:r>
              <a:rPr lang="en-GB" altLang="en-US" baseline="0" dirty="0" err="1" smtClean="0">
                <a:latin typeface="Sylfaen" panose="010A0502050306030303" pitchFamily="18" charset="0"/>
              </a:rPr>
              <a:t>կատարում</a:t>
            </a:r>
            <a:r>
              <a:rPr lang="en-GB" altLang="en-US" baseline="0" dirty="0" smtClean="0">
                <a:latin typeface="Sylfaen" panose="010A0502050306030303" pitchFamily="18" charset="0"/>
              </a:rPr>
              <a:t>:</a:t>
            </a:r>
            <a:endParaRPr lang="en-GB" altLang="sr-Latn-RS" dirty="0">
              <a:latin typeface="Sylfaen" panose="010A0502050306030303" pitchFamily="18" charset="0"/>
            </a:endParaRPr>
          </a:p>
        </p:txBody>
      </p:sp>
    </p:spTree>
    <p:extLst>
      <p:ext uri="{BB962C8B-B14F-4D97-AF65-F5344CB8AC3E}">
        <p14:creationId xmlns:p14="http://schemas.microsoft.com/office/powerpoint/2010/main" val="67878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Sylfaen" panose="010A0502050306030303" pitchFamily="18" charset="0"/>
              </a:rPr>
              <a:t>Այս</a:t>
            </a:r>
            <a:r>
              <a:rPr lang="en-US" dirty="0" smtClean="0">
                <a:latin typeface="Sylfaen" panose="010A0502050306030303" pitchFamily="18" charset="0"/>
              </a:rPr>
              <a:t> </a:t>
            </a:r>
            <a:r>
              <a:rPr lang="hy-AM" dirty="0" smtClean="0">
                <a:latin typeface="Sylfaen" panose="010A0502050306030303" pitchFamily="18" charset="0"/>
              </a:rPr>
              <a:t>սահիկ</a:t>
            </a:r>
            <a:r>
              <a:rPr lang="en-US" dirty="0" smtClean="0">
                <a:latin typeface="Sylfaen" panose="010A0502050306030303" pitchFamily="18" charset="0"/>
              </a:rPr>
              <a:t>ը </a:t>
            </a:r>
            <a:r>
              <a:rPr lang="en-US" dirty="0" err="1" smtClean="0">
                <a:latin typeface="Sylfaen" panose="010A0502050306030303" pitchFamily="18" charset="0"/>
              </a:rPr>
              <a:t>ցույց</a:t>
            </a:r>
            <a:r>
              <a:rPr lang="en-US" dirty="0" smtClean="0">
                <a:latin typeface="Sylfaen" panose="010A0502050306030303" pitchFamily="18" charset="0"/>
              </a:rPr>
              <a:t> է </a:t>
            </a:r>
            <a:r>
              <a:rPr lang="en-US" dirty="0" err="1" smtClean="0">
                <a:latin typeface="Sylfaen" panose="010A0502050306030303" pitchFamily="18" charset="0"/>
              </a:rPr>
              <a:t>տալիս</a:t>
            </a:r>
            <a:r>
              <a:rPr lang="en-US" dirty="0" smtClean="0">
                <a:latin typeface="Sylfaen" panose="010A0502050306030303" pitchFamily="18" charset="0"/>
              </a:rPr>
              <a:t> </a:t>
            </a:r>
            <a:r>
              <a:rPr lang="en-US" dirty="0" err="1" smtClean="0">
                <a:latin typeface="Sylfaen" panose="010A0502050306030303" pitchFamily="18" charset="0"/>
              </a:rPr>
              <a:t>լրատվական</a:t>
            </a:r>
            <a:r>
              <a:rPr lang="en-US" dirty="0" smtClean="0">
                <a:latin typeface="Sylfaen" panose="010A0502050306030303" pitchFamily="18" charset="0"/>
              </a:rPr>
              <a:t> </a:t>
            </a:r>
            <a:r>
              <a:rPr lang="en-US" dirty="0" err="1" smtClean="0">
                <a:latin typeface="Sylfaen" panose="010A0502050306030303" pitchFamily="18" charset="0"/>
              </a:rPr>
              <a:t>հոդվածի</a:t>
            </a:r>
            <a:r>
              <a:rPr lang="en-US" dirty="0" smtClean="0">
                <a:latin typeface="Sylfaen" panose="010A0502050306030303" pitchFamily="18" charset="0"/>
              </a:rPr>
              <a:t> </a:t>
            </a:r>
            <a:r>
              <a:rPr lang="en-US" dirty="0" err="1" smtClean="0">
                <a:latin typeface="Sylfaen" panose="010A0502050306030303" pitchFamily="18" charset="0"/>
              </a:rPr>
              <a:t>սքրինշոթ</a:t>
            </a:r>
            <a:r>
              <a:rPr lang="en-US" dirty="0" smtClean="0">
                <a:latin typeface="Sylfaen" panose="010A0502050306030303" pitchFamily="18" charset="0"/>
              </a:rPr>
              <a:t> </a:t>
            </a:r>
            <a:r>
              <a:rPr lang="en-US" dirty="0" err="1" smtClean="0">
                <a:latin typeface="Sylfaen" panose="010A0502050306030303" pitchFamily="18" charset="0"/>
              </a:rPr>
              <a:t>բժշկի</a:t>
            </a:r>
            <a:r>
              <a:rPr lang="en-US" dirty="0" smtClean="0">
                <a:latin typeface="Sylfaen" panose="010A0502050306030303" pitchFamily="18" charset="0"/>
              </a:rPr>
              <a:t> և </a:t>
            </a:r>
            <a:r>
              <a:rPr lang="en-US" dirty="0" err="1" smtClean="0">
                <a:latin typeface="Sylfaen" panose="010A0502050306030303" pitchFamily="18" charset="0"/>
              </a:rPr>
              <a:t>նրա</a:t>
            </a:r>
            <a:r>
              <a:rPr lang="en-US" dirty="0" smtClean="0">
                <a:latin typeface="Sylfaen" panose="010A0502050306030303" pitchFamily="18" charset="0"/>
              </a:rPr>
              <a:t> </a:t>
            </a:r>
            <a:r>
              <a:rPr lang="en-US" dirty="0" err="1" smtClean="0">
                <a:latin typeface="Sylfaen" panose="010A0502050306030303" pitchFamily="18" charset="0"/>
              </a:rPr>
              <a:t>գործընկերոջ</a:t>
            </a:r>
            <a:r>
              <a:rPr lang="en-US" dirty="0" smtClean="0">
                <a:latin typeface="Sylfaen" panose="010A0502050306030303" pitchFamily="18" charset="0"/>
              </a:rPr>
              <a:t> </a:t>
            </a:r>
            <a:r>
              <a:rPr lang="en-US" dirty="0" err="1" smtClean="0">
                <a:latin typeface="Sylfaen" panose="010A0502050306030303" pitchFamily="18" charset="0"/>
              </a:rPr>
              <a:t>մասին</a:t>
            </a:r>
            <a:r>
              <a:rPr lang="en-US" dirty="0" smtClean="0">
                <a:latin typeface="Sylfaen" panose="010A0502050306030303" pitchFamily="18" charset="0"/>
              </a:rPr>
              <a:t>, </a:t>
            </a:r>
            <a:r>
              <a:rPr lang="en-US" dirty="0" err="1" smtClean="0">
                <a:latin typeface="Sylfaen" panose="010A0502050306030303" pitchFamily="18" charset="0"/>
              </a:rPr>
              <a:t>որոնք</a:t>
            </a:r>
            <a:r>
              <a:rPr lang="en-US" dirty="0" smtClean="0">
                <a:latin typeface="Sylfaen" panose="010A0502050306030303" pitchFamily="18" charset="0"/>
              </a:rPr>
              <a:t> </a:t>
            </a:r>
            <a:r>
              <a:rPr lang="en-US" dirty="0" err="1" smtClean="0">
                <a:latin typeface="Sylfaen" panose="010A0502050306030303" pitchFamily="18" charset="0"/>
              </a:rPr>
              <a:t>ձերբակալվել</a:t>
            </a:r>
            <a:r>
              <a:rPr lang="en-US" dirty="0" smtClean="0">
                <a:latin typeface="Sylfaen" panose="010A0502050306030303" pitchFamily="18" charset="0"/>
              </a:rPr>
              <a:t> </a:t>
            </a:r>
            <a:r>
              <a:rPr lang="en-US" dirty="0" err="1" smtClean="0">
                <a:latin typeface="Sylfaen" panose="010A0502050306030303" pitchFamily="18" charset="0"/>
              </a:rPr>
              <a:t>են</a:t>
            </a:r>
            <a:r>
              <a:rPr lang="en-US" dirty="0" smtClean="0">
                <a:latin typeface="Sylfaen" panose="010A0502050306030303" pitchFamily="18" charset="0"/>
              </a:rPr>
              <a:t> </a:t>
            </a:r>
            <a:r>
              <a:rPr lang="en-US" dirty="0" err="1" smtClean="0">
                <a:latin typeface="Sylfaen" panose="010A0502050306030303" pitchFamily="18" charset="0"/>
              </a:rPr>
              <a:t>Հնդկաստանում</a:t>
            </a:r>
            <a:r>
              <a:rPr lang="en-US" dirty="0" smtClean="0">
                <a:latin typeface="Sylfaen" panose="010A0502050306030303" pitchFamily="18" charset="0"/>
              </a:rPr>
              <a:t> Կովիդ-19 </a:t>
            </a:r>
            <a:r>
              <a:rPr lang="en-US" dirty="0" err="1" smtClean="0">
                <a:latin typeface="Sylfaen" panose="010A0502050306030303" pitchFamily="18" charset="0"/>
              </a:rPr>
              <a:t>թեստի</a:t>
            </a:r>
            <a:r>
              <a:rPr lang="en-US" dirty="0" smtClean="0">
                <a:latin typeface="Sylfaen" panose="010A0502050306030303" pitchFamily="18" charset="0"/>
              </a:rPr>
              <a:t> </a:t>
            </a:r>
            <a:r>
              <a:rPr lang="en-US" dirty="0" err="1" smtClean="0">
                <a:latin typeface="Sylfaen" panose="010A0502050306030303" pitchFamily="18" charset="0"/>
              </a:rPr>
              <a:t>արդյունքների</a:t>
            </a:r>
            <a:r>
              <a:rPr lang="en-US" dirty="0" smtClean="0">
                <a:latin typeface="Sylfaen" panose="010A0502050306030303" pitchFamily="18" charset="0"/>
              </a:rPr>
              <a:t> </a:t>
            </a:r>
            <a:r>
              <a:rPr lang="en-US" dirty="0" err="1" smtClean="0">
                <a:latin typeface="Sylfaen" panose="010A0502050306030303" pitchFamily="18" charset="0"/>
              </a:rPr>
              <a:t>պատրաստման</a:t>
            </a:r>
            <a:r>
              <a:rPr lang="en-US" dirty="0" smtClean="0">
                <a:latin typeface="Sylfaen" panose="010A0502050306030303" pitchFamily="18" charset="0"/>
              </a:rPr>
              <a:t> </a:t>
            </a:r>
            <a:r>
              <a:rPr lang="en-US" dirty="0" err="1" smtClean="0">
                <a:latin typeface="Sylfaen" panose="010A0502050306030303" pitchFamily="18" charset="0"/>
              </a:rPr>
              <a:t>ենթադրյալ</a:t>
            </a:r>
            <a:r>
              <a:rPr lang="en-US" dirty="0" smtClean="0">
                <a:latin typeface="Sylfaen" panose="010A0502050306030303" pitchFamily="18" charset="0"/>
              </a:rPr>
              <a:t> </a:t>
            </a:r>
            <a:r>
              <a:rPr lang="en-US" dirty="0" err="1" smtClean="0">
                <a:latin typeface="Sylfaen" panose="010A0502050306030303" pitchFamily="18" charset="0"/>
              </a:rPr>
              <a:t>խարդախության</a:t>
            </a:r>
            <a:r>
              <a:rPr lang="en-US" dirty="0" smtClean="0">
                <a:latin typeface="Sylfaen" panose="010A0502050306030303" pitchFamily="18" charset="0"/>
              </a:rPr>
              <a:t> </a:t>
            </a:r>
            <a:r>
              <a:rPr lang="en-US" dirty="0" err="1" smtClean="0">
                <a:latin typeface="Sylfaen" panose="010A0502050306030303" pitchFamily="18" charset="0"/>
              </a:rPr>
              <a:t>համար</a:t>
            </a:r>
            <a:r>
              <a:rPr lang="en-US" dirty="0" smtClean="0">
                <a:latin typeface="Sylfaen" panose="010A0502050306030303" pitchFamily="18" charset="0"/>
              </a:rPr>
              <a:t>: </a:t>
            </a:r>
            <a:r>
              <a:rPr lang="en-US" dirty="0" err="1" smtClean="0">
                <a:latin typeface="Sylfaen" panose="010A0502050306030303" pitchFamily="18" charset="0"/>
              </a:rPr>
              <a:t>Ըստ</a:t>
            </a:r>
            <a:r>
              <a:rPr lang="en-US" dirty="0" smtClean="0">
                <a:latin typeface="Sylfaen" panose="010A0502050306030303" pitchFamily="18" charset="0"/>
              </a:rPr>
              <a:t> </a:t>
            </a:r>
            <a:r>
              <a:rPr lang="en-US" dirty="0" err="1" smtClean="0">
                <a:latin typeface="Sylfaen" panose="010A0502050306030303" pitchFamily="18" charset="0"/>
              </a:rPr>
              <a:t>հոդվածի</a:t>
            </a:r>
            <a:r>
              <a:rPr lang="en-US" dirty="0" smtClean="0">
                <a:latin typeface="Sylfaen" panose="010A0502050306030303" pitchFamily="18" charset="0"/>
              </a:rPr>
              <a:t>՝ </a:t>
            </a:r>
            <a:r>
              <a:rPr lang="en-US" dirty="0" err="1" smtClean="0">
                <a:latin typeface="Sylfaen" panose="010A0502050306030303" pitchFamily="18" charset="0"/>
              </a:rPr>
              <a:t>բժիշկը</a:t>
            </a:r>
            <a:r>
              <a:rPr lang="en-US" dirty="0" smtClean="0">
                <a:latin typeface="Sylfaen" panose="010A0502050306030303" pitchFamily="18" charset="0"/>
              </a:rPr>
              <a:t> </a:t>
            </a:r>
            <a:r>
              <a:rPr lang="en-US" dirty="0" err="1" smtClean="0">
                <a:latin typeface="Sylfaen" panose="010A0502050306030303" pitchFamily="18" charset="0"/>
              </a:rPr>
              <a:t>հիվանդներից</a:t>
            </a:r>
            <a:r>
              <a:rPr lang="en-US" dirty="0" smtClean="0">
                <a:latin typeface="Sylfaen" panose="010A0502050306030303" pitchFamily="18" charset="0"/>
              </a:rPr>
              <a:t> </a:t>
            </a:r>
            <a:r>
              <a:rPr lang="en-US" dirty="0" err="1" smtClean="0">
                <a:latin typeface="Sylfaen" panose="010A0502050306030303" pitchFamily="18" charset="0"/>
              </a:rPr>
              <a:t>հավաքել</a:t>
            </a:r>
            <a:r>
              <a:rPr lang="en-US" dirty="0" smtClean="0">
                <a:latin typeface="Sylfaen" panose="010A0502050306030303" pitchFamily="18" charset="0"/>
              </a:rPr>
              <a:t> է </a:t>
            </a:r>
            <a:r>
              <a:rPr lang="en-US" dirty="0" err="1" smtClean="0">
                <a:latin typeface="Sylfaen" panose="010A0502050306030303" pitchFamily="18" charset="0"/>
              </a:rPr>
              <a:t>նմուշներ</a:t>
            </a:r>
            <a:r>
              <a:rPr lang="en-US" dirty="0" smtClean="0">
                <a:latin typeface="Sylfaen" panose="010A0502050306030303" pitchFamily="18" charset="0"/>
              </a:rPr>
              <a:t>, </a:t>
            </a:r>
            <a:r>
              <a:rPr lang="en-US" dirty="0" err="1" smtClean="0">
                <a:latin typeface="Sylfaen" panose="010A0502050306030303" pitchFamily="18" charset="0"/>
              </a:rPr>
              <a:t>սակայն</a:t>
            </a:r>
            <a:r>
              <a:rPr lang="en-US" dirty="0" smtClean="0">
                <a:latin typeface="Sylfaen" panose="010A0502050306030303" pitchFamily="18" charset="0"/>
              </a:rPr>
              <a:t> </a:t>
            </a:r>
            <a:r>
              <a:rPr lang="en-US" dirty="0" err="1" smtClean="0">
                <a:latin typeface="Sylfaen" panose="010A0502050306030303" pitchFamily="18" charset="0"/>
              </a:rPr>
              <a:t>նրանց</a:t>
            </a:r>
            <a:r>
              <a:rPr lang="en-US" dirty="0" smtClean="0">
                <a:latin typeface="Sylfaen" panose="010A0502050306030303" pitchFamily="18" charset="0"/>
              </a:rPr>
              <a:t> </a:t>
            </a:r>
            <a:r>
              <a:rPr lang="en-US" dirty="0" err="1" smtClean="0">
                <a:latin typeface="Sylfaen" panose="010A0502050306030303" pitchFamily="18" charset="0"/>
              </a:rPr>
              <a:t>չի</a:t>
            </a:r>
            <a:r>
              <a:rPr lang="en-US" dirty="0" smtClean="0">
                <a:latin typeface="Sylfaen" panose="010A0502050306030303" pitchFamily="18" charset="0"/>
              </a:rPr>
              <a:t> </a:t>
            </a:r>
            <a:r>
              <a:rPr lang="en-US" dirty="0" err="1" smtClean="0">
                <a:latin typeface="Sylfaen" panose="010A0502050306030303" pitchFamily="18" charset="0"/>
              </a:rPr>
              <a:t>ուղարկել</a:t>
            </a:r>
            <a:r>
              <a:rPr lang="en-US" dirty="0" smtClean="0">
                <a:latin typeface="Sylfaen" panose="010A0502050306030303" pitchFamily="18" charset="0"/>
              </a:rPr>
              <a:t> </a:t>
            </a:r>
            <a:r>
              <a:rPr lang="en-US" dirty="0" err="1" smtClean="0">
                <a:latin typeface="Sylfaen" panose="010A0502050306030303" pitchFamily="18" charset="0"/>
              </a:rPr>
              <a:t>թեստավորման</a:t>
            </a:r>
            <a:r>
              <a:rPr lang="en-US" dirty="0" smtClean="0">
                <a:latin typeface="Sylfaen" panose="010A0502050306030303" pitchFamily="18" charset="0"/>
              </a:rPr>
              <a:t>: </a:t>
            </a:r>
            <a:r>
              <a:rPr lang="en-US" dirty="0" err="1" smtClean="0">
                <a:latin typeface="Sylfaen" panose="010A0502050306030303" pitchFamily="18" charset="0"/>
              </a:rPr>
              <a:t>Փոխարենը</a:t>
            </a:r>
            <a:r>
              <a:rPr lang="en-US" dirty="0" smtClean="0">
                <a:latin typeface="Sylfaen" panose="010A0502050306030303" pitchFamily="18" charset="0"/>
              </a:rPr>
              <a:t>, </a:t>
            </a:r>
            <a:r>
              <a:rPr lang="en-US" dirty="0" err="1" smtClean="0">
                <a:latin typeface="Sylfaen" panose="010A0502050306030303" pitchFamily="18" charset="0"/>
              </a:rPr>
              <a:t>նա</a:t>
            </a:r>
            <a:r>
              <a:rPr lang="en-US" dirty="0" smtClean="0">
                <a:latin typeface="Sylfaen" panose="010A0502050306030303" pitchFamily="18" charset="0"/>
              </a:rPr>
              <a:t> </a:t>
            </a:r>
            <a:r>
              <a:rPr lang="en-US" dirty="0" err="1" smtClean="0">
                <a:latin typeface="Sylfaen" panose="010A0502050306030303" pitchFamily="18" charset="0"/>
              </a:rPr>
              <a:t>պատրաստել</a:t>
            </a:r>
            <a:r>
              <a:rPr lang="en-US" dirty="0" smtClean="0">
                <a:latin typeface="Sylfaen" panose="010A0502050306030303" pitchFamily="18" charset="0"/>
              </a:rPr>
              <a:t> է </a:t>
            </a:r>
            <a:r>
              <a:rPr lang="en-US" dirty="0" err="1" smtClean="0">
                <a:latin typeface="Sylfaen" panose="010A0502050306030303" pitchFamily="18" charset="0"/>
              </a:rPr>
              <a:t>կեղծված</a:t>
            </a:r>
            <a:r>
              <a:rPr lang="en-US" dirty="0" smtClean="0">
                <a:latin typeface="Sylfaen" panose="010A0502050306030303" pitchFamily="18" charset="0"/>
              </a:rPr>
              <a:t> </a:t>
            </a:r>
            <a:r>
              <a:rPr lang="en-US" dirty="0" err="1" smtClean="0">
                <a:latin typeface="Sylfaen" panose="010A0502050306030303" pitchFamily="18" charset="0"/>
              </a:rPr>
              <a:t>թեստի</a:t>
            </a:r>
            <a:r>
              <a:rPr lang="en-US" dirty="0" smtClean="0">
                <a:latin typeface="Sylfaen" panose="010A0502050306030303" pitchFamily="18" charset="0"/>
              </a:rPr>
              <a:t> </a:t>
            </a:r>
            <a:r>
              <a:rPr lang="en-US" dirty="0" err="1" smtClean="0">
                <a:latin typeface="Sylfaen" panose="010A0502050306030303" pitchFamily="18" charset="0"/>
              </a:rPr>
              <a:t>պատասխաններ</a:t>
            </a:r>
            <a:r>
              <a:rPr lang="en-US" dirty="0" smtClean="0">
                <a:latin typeface="Sylfaen" panose="010A0502050306030303" pitchFamily="18" charset="0"/>
              </a:rPr>
              <a:t>՝ </a:t>
            </a:r>
            <a:r>
              <a:rPr lang="en-US" dirty="0" err="1" smtClean="0">
                <a:latin typeface="Sylfaen" panose="010A0502050306030303" pitchFamily="18" charset="0"/>
              </a:rPr>
              <a:t>փոխելով</a:t>
            </a:r>
            <a:r>
              <a:rPr lang="en-US" dirty="0" smtClean="0">
                <a:latin typeface="Sylfaen" panose="010A0502050306030303" pitchFamily="18" charset="0"/>
              </a:rPr>
              <a:t> </a:t>
            </a:r>
            <a:r>
              <a:rPr lang="en-US" dirty="0" err="1" smtClean="0">
                <a:latin typeface="Sylfaen" panose="010A0502050306030303" pitchFamily="18" charset="0"/>
              </a:rPr>
              <a:t>համակարգչում</a:t>
            </a:r>
            <a:r>
              <a:rPr lang="en-US" dirty="0" smtClean="0">
                <a:latin typeface="Sylfaen" panose="010A0502050306030303" pitchFamily="18" charset="0"/>
              </a:rPr>
              <a:t> </a:t>
            </a:r>
            <a:r>
              <a:rPr lang="en-US" dirty="0" err="1" smtClean="0">
                <a:latin typeface="Sylfaen" panose="010A0502050306030303" pitchFamily="18" charset="0"/>
              </a:rPr>
              <a:t>թեստերի</a:t>
            </a:r>
            <a:r>
              <a:rPr lang="en-US" dirty="0" smtClean="0">
                <a:latin typeface="Sylfaen" panose="010A0502050306030303" pitchFamily="18" charset="0"/>
              </a:rPr>
              <a:t> </a:t>
            </a:r>
            <a:r>
              <a:rPr lang="en-US" dirty="0" err="1" smtClean="0">
                <a:latin typeface="Sylfaen" panose="010A0502050306030303" pitchFamily="18" charset="0"/>
              </a:rPr>
              <a:t>ՓիԴիԷֆ</a:t>
            </a:r>
            <a:r>
              <a:rPr lang="en-US" dirty="0" smtClean="0">
                <a:latin typeface="Sylfaen" panose="010A0502050306030303" pitchFamily="18" charset="0"/>
              </a:rPr>
              <a:t> (PDF) </a:t>
            </a:r>
            <a:r>
              <a:rPr lang="en-US" dirty="0" err="1" smtClean="0">
                <a:latin typeface="Sylfaen" panose="010A0502050306030303" pitchFamily="18" charset="0"/>
              </a:rPr>
              <a:t>ֆորմատը</a:t>
            </a:r>
            <a:r>
              <a:rPr lang="en-US" dirty="0" smtClean="0">
                <a:latin typeface="Sylfaen" panose="010A0502050306030303" pitchFamily="18" charset="0"/>
              </a:rPr>
              <a:t>: </a:t>
            </a:r>
            <a:r>
              <a:rPr lang="en-US" dirty="0" err="1" smtClean="0">
                <a:latin typeface="Sylfaen" panose="010A0502050306030303" pitchFamily="18" charset="0"/>
              </a:rPr>
              <a:t>Նա</a:t>
            </a:r>
            <a:r>
              <a:rPr lang="en-US" dirty="0" smtClean="0">
                <a:latin typeface="Sylfaen" panose="010A0502050306030303" pitchFamily="18" charset="0"/>
              </a:rPr>
              <a:t> </a:t>
            </a:r>
            <a:r>
              <a:rPr lang="en-US" dirty="0" err="1" smtClean="0">
                <a:latin typeface="Sylfaen" panose="010A0502050306030303" pitchFamily="18" charset="0"/>
              </a:rPr>
              <a:t>ուղարկել</a:t>
            </a:r>
            <a:r>
              <a:rPr lang="en-US" dirty="0" smtClean="0">
                <a:latin typeface="Sylfaen" panose="010A0502050306030303" pitchFamily="18" charset="0"/>
              </a:rPr>
              <a:t> է </a:t>
            </a:r>
            <a:r>
              <a:rPr lang="en-US" dirty="0" err="1" smtClean="0">
                <a:latin typeface="Sylfaen" panose="010A0502050306030303" pitchFamily="18" charset="0"/>
              </a:rPr>
              <a:t>թեստի</a:t>
            </a:r>
            <a:r>
              <a:rPr lang="en-US" dirty="0" smtClean="0">
                <a:latin typeface="Sylfaen" panose="010A0502050306030303" pitchFamily="18" charset="0"/>
              </a:rPr>
              <a:t> </a:t>
            </a:r>
            <a:r>
              <a:rPr lang="en-US" dirty="0" err="1" smtClean="0">
                <a:latin typeface="Sylfaen" panose="010A0502050306030303" pitchFamily="18" charset="0"/>
              </a:rPr>
              <a:t>արդյունքները</a:t>
            </a:r>
            <a:r>
              <a:rPr lang="en-US" dirty="0" smtClean="0">
                <a:latin typeface="Sylfaen" panose="010A0502050306030303" pitchFamily="18" charset="0"/>
              </a:rPr>
              <a:t> </a:t>
            </a:r>
            <a:r>
              <a:rPr lang="en-US" dirty="0" err="1" smtClean="0">
                <a:latin typeface="Sylfaen" panose="010A0502050306030303" pitchFamily="18" charset="0"/>
              </a:rPr>
              <a:t>հիվանդներին</a:t>
            </a:r>
            <a:r>
              <a:rPr lang="en-US" dirty="0" smtClean="0">
                <a:latin typeface="Sylfaen" panose="010A0502050306030303" pitchFamily="18" charset="0"/>
              </a:rPr>
              <a:t> </a:t>
            </a:r>
            <a:r>
              <a:rPr lang="en-US" dirty="0" err="1" smtClean="0">
                <a:latin typeface="Sylfaen" panose="010A0502050306030303" pitchFamily="18" charset="0"/>
              </a:rPr>
              <a:t>ՎոթսԱփ</a:t>
            </a:r>
            <a:r>
              <a:rPr lang="en-US" baseline="0" dirty="0" smtClean="0">
                <a:latin typeface="Sylfaen" panose="010A0502050306030303" pitchFamily="18" charset="0"/>
              </a:rPr>
              <a:t> (WhatsApp) </a:t>
            </a:r>
            <a:r>
              <a:rPr lang="en-US" baseline="0" dirty="0" err="1" smtClean="0">
                <a:latin typeface="Sylfaen" panose="010A0502050306030303" pitchFamily="18" charset="0"/>
              </a:rPr>
              <a:t>հավելվածի</a:t>
            </a:r>
            <a:r>
              <a:rPr lang="en-US" baseline="0" dirty="0" smtClean="0">
                <a:latin typeface="Sylfaen" panose="010A0502050306030303" pitchFamily="18" charset="0"/>
              </a:rPr>
              <a:t> </a:t>
            </a:r>
            <a:r>
              <a:rPr lang="en-US" baseline="0" dirty="0" err="1" smtClean="0">
                <a:latin typeface="Sylfaen" panose="010A0502050306030303" pitchFamily="18" charset="0"/>
              </a:rPr>
              <a:t>միջոցով</a:t>
            </a:r>
            <a:r>
              <a:rPr lang="en-US" baseline="0" dirty="0" smtClean="0">
                <a:latin typeface="Sylfaen" panose="010A0502050306030303" pitchFamily="18" charset="0"/>
              </a:rPr>
              <a:t>:</a:t>
            </a:r>
            <a:endParaRPr lang="en-US" dirty="0">
              <a:latin typeface="Sylfaen" panose="010A0502050306030303" pitchFamily="18" charset="0"/>
            </a:endParaRPr>
          </a:p>
          <a:p>
            <a:endParaRPr lang="en-US" dirty="0">
              <a:latin typeface="Sylfaen" panose="010A0502050306030303" pitchFamily="18" charset="0"/>
            </a:endParaRPr>
          </a:p>
          <a:p>
            <a:r>
              <a:rPr lang="en-US" dirty="0" err="1" smtClean="0">
                <a:latin typeface="Sylfaen" panose="010A0502050306030303" pitchFamily="18" charset="0"/>
              </a:rPr>
              <a:t>Լրատվական</a:t>
            </a:r>
            <a:r>
              <a:rPr lang="en-US" dirty="0" smtClean="0">
                <a:latin typeface="Sylfaen" panose="010A0502050306030303" pitchFamily="18" charset="0"/>
              </a:rPr>
              <a:t> </a:t>
            </a:r>
            <a:r>
              <a:rPr lang="en-US" dirty="0" err="1" smtClean="0">
                <a:latin typeface="Sylfaen" panose="010A0502050306030303" pitchFamily="18" charset="0"/>
              </a:rPr>
              <a:t>հոդվածի</a:t>
            </a:r>
            <a:r>
              <a:rPr lang="en-US" dirty="0" smtClean="0">
                <a:latin typeface="Sylfaen" panose="010A0502050306030303" pitchFamily="18" charset="0"/>
              </a:rPr>
              <a:t> </a:t>
            </a:r>
            <a:r>
              <a:rPr lang="en-US" dirty="0" err="1" smtClean="0">
                <a:latin typeface="Sylfaen" panose="010A0502050306030303" pitchFamily="18" charset="0"/>
              </a:rPr>
              <a:t>հղումը</a:t>
            </a:r>
            <a:r>
              <a:rPr lang="en-US" dirty="0" smtClean="0">
                <a:latin typeface="Sylfaen" panose="010A0502050306030303" pitchFamily="18" charset="0"/>
              </a:rPr>
              <a:t>՝ </a:t>
            </a:r>
            <a:r>
              <a:rPr lang="en-US" dirty="0">
                <a:latin typeface="Sylfaen" panose="010A0502050306030303" pitchFamily="18" charset="0"/>
              </a:rPr>
              <a:t>https://www.thehindu.com/news/cities/Delhi/doctor-aide-arrested-for-giving-forged-covid-19-test-reports/article32526435.ece </a:t>
            </a:r>
            <a:endParaRPr lang="aa-ET" dirty="0">
              <a:latin typeface="Sylfaen" panose="010A0502050306030303" pitchFamily="18"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7</a:t>
            </a:fld>
            <a:endParaRPr lang="en-US" altLang="en-US"/>
          </a:p>
        </p:txBody>
      </p:sp>
    </p:spTree>
    <p:extLst>
      <p:ext uri="{BB962C8B-B14F-4D97-AF65-F5344CB8AC3E}">
        <p14:creationId xmlns:p14="http://schemas.microsoft.com/office/powerpoint/2010/main" val="259678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altLang="sr-Latn-RS" dirty="0" err="1" smtClean="0">
                <a:latin typeface="Sylfaen" panose="010A0502050306030303" pitchFamily="18" charset="0"/>
              </a:rPr>
              <a:t>Այս</a:t>
            </a:r>
            <a:r>
              <a:rPr lang="en-GB" altLang="sr-Latn-RS" dirty="0" smtClean="0">
                <a:latin typeface="Sylfaen" panose="010A0502050306030303" pitchFamily="18" charset="0"/>
              </a:rPr>
              <a:t> </a:t>
            </a:r>
            <a:r>
              <a:rPr lang="hy-AM" altLang="sr-Latn-RS" dirty="0" smtClean="0">
                <a:latin typeface="Sylfaen" panose="010A0502050306030303" pitchFamily="18" charset="0"/>
              </a:rPr>
              <a:t>սահիկ</a:t>
            </a:r>
            <a:r>
              <a:rPr lang="en-GB" altLang="sr-Latn-RS" dirty="0" smtClean="0">
                <a:latin typeface="Sylfaen" panose="010A0502050306030303" pitchFamily="18" charset="0"/>
              </a:rPr>
              <a:t>ը </a:t>
            </a:r>
            <a:r>
              <a:rPr lang="en-GB" altLang="sr-Latn-RS" dirty="0" err="1" smtClean="0">
                <a:latin typeface="Sylfaen" panose="010A0502050306030303" pitchFamily="18" charset="0"/>
              </a:rPr>
              <a:t>ցույց</a:t>
            </a:r>
            <a:r>
              <a:rPr lang="en-GB" altLang="sr-Latn-RS" dirty="0" smtClean="0">
                <a:latin typeface="Sylfaen" panose="010A0502050306030303" pitchFamily="18" charset="0"/>
              </a:rPr>
              <a:t> է </a:t>
            </a:r>
            <a:r>
              <a:rPr lang="en-GB" altLang="sr-Latn-RS" dirty="0" err="1" smtClean="0">
                <a:latin typeface="Sylfaen" panose="010A0502050306030303" pitchFamily="18" charset="0"/>
              </a:rPr>
              <a:t>տալիս</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այլ</a:t>
            </a:r>
            <a:r>
              <a:rPr lang="en-GB" altLang="sr-Latn-RS" dirty="0" smtClean="0">
                <a:latin typeface="Sylfaen" panose="010A0502050306030303" pitchFamily="18" charset="0"/>
              </a:rPr>
              <a:t> </a:t>
            </a:r>
            <a:r>
              <a:rPr lang="en-GB" altLang="sr-Latn-RS" dirty="0" err="1" smtClean="0">
                <a:latin typeface="Sylfaen" panose="010A0502050306030303" pitchFamily="18" charset="0"/>
              </a:rPr>
              <a:t>օրինակ</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համակարգչին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առնչվող</a:t>
            </a:r>
            <a:r>
              <a:rPr lang="en-GB" altLang="sr-Latn-RS" dirty="0" smtClean="0">
                <a:latin typeface="Sylfaen" panose="010A0502050306030303" pitchFamily="18" charset="0"/>
              </a:rPr>
              <a:t> </a:t>
            </a:r>
            <a:r>
              <a:rPr lang="en-GB" altLang="sr-Latn-RS" dirty="0" err="1" smtClean="0">
                <a:latin typeface="Sylfaen" panose="010A0502050306030303" pitchFamily="18" charset="0"/>
              </a:rPr>
              <a:t>խարդախությունների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մասին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ֆիշինգ</a:t>
            </a:r>
            <a:r>
              <a:rPr lang="en-GB" altLang="sr-Latn-RS" dirty="0" smtClean="0">
                <a:latin typeface="Sylfaen" panose="010A0502050306030303" pitchFamily="18" charset="0"/>
              </a:rPr>
              <a:t>/fishing): </a:t>
            </a:r>
            <a:r>
              <a:rPr lang="en-GB" altLang="sr-Latn-RS" dirty="0" err="1" smtClean="0">
                <a:latin typeface="Sylfaen" panose="010A0502050306030303" pitchFamily="18" charset="0"/>
              </a:rPr>
              <a:t>Դասընթացավարը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կարող</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մատնանշել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էլ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փոստի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տեքստը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ներառյալ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տարբերանշանն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ուղարկողի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անունը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որոնք</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ցույց</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տալիս</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էլ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փոստը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ստացվել</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ԷյջԷսԲիՍի</a:t>
            </a:r>
            <a:r>
              <a:rPr lang="en-GB" altLang="sr-Latn-RS" baseline="0" dirty="0" smtClean="0">
                <a:latin typeface="Sylfaen" panose="010A0502050306030303" pitchFamily="18" charset="0"/>
              </a:rPr>
              <a:t> (HSBC) </a:t>
            </a:r>
            <a:r>
              <a:rPr lang="en-GB" altLang="sr-Latn-RS" baseline="0" dirty="0" err="1" smtClean="0">
                <a:latin typeface="Sylfaen" panose="010A0502050306030303" pitchFamily="18" charset="0"/>
              </a:rPr>
              <a:t>բանկի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կողմից</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Դասընթացավարը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կարող</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բացատրել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նմանատիպ</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էլ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փոստերը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հաճախ</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ուղարկվում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դրանք</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հաշվի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առնվեն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գործածվեն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իրավաչափ</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նպատակներով</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ինչպես</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օրինակ</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գործառնություն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նախաձեռնելը</a:t>
            </a:r>
            <a:r>
              <a:rPr lang="en-GB" altLang="sr-Latn-RS" baseline="0" dirty="0" smtClean="0">
                <a:latin typeface="Sylfaen" panose="010A0502050306030303" pitchFamily="18" charset="0"/>
              </a:rPr>
              <a:t>:</a:t>
            </a:r>
            <a:endParaRPr lang="en-GB" altLang="sr-Latn-RS" dirty="0">
              <a:latin typeface="Sylfaen" panose="010A0502050306030303" pitchFamily="18" charset="0"/>
            </a:endParaRPr>
          </a:p>
        </p:txBody>
      </p:sp>
    </p:spTree>
    <p:extLst>
      <p:ext uri="{BB962C8B-B14F-4D97-AF65-F5344CB8AC3E}">
        <p14:creationId xmlns:p14="http://schemas.microsoft.com/office/powerpoint/2010/main" val="20537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altLang="sr-Latn-RS" dirty="0" err="1" smtClean="0">
                <a:latin typeface="Sylfaen" panose="010A0502050306030303" pitchFamily="18" charset="0"/>
              </a:rPr>
              <a:t>Այս</a:t>
            </a:r>
            <a:r>
              <a:rPr lang="en-GB" altLang="sr-Latn-RS" dirty="0" smtClean="0">
                <a:latin typeface="Sylfaen" panose="010A0502050306030303" pitchFamily="18" charset="0"/>
              </a:rPr>
              <a:t> </a:t>
            </a:r>
            <a:r>
              <a:rPr lang="hy-AM" altLang="sr-Latn-RS" dirty="0" smtClean="0">
                <a:latin typeface="Sylfaen" panose="010A0502050306030303" pitchFamily="18" charset="0"/>
              </a:rPr>
              <a:t>սահիկ</a:t>
            </a:r>
            <a:r>
              <a:rPr lang="en-GB" altLang="sr-Latn-RS" dirty="0" smtClean="0">
                <a:latin typeface="Sylfaen" panose="010A0502050306030303" pitchFamily="18" charset="0"/>
              </a:rPr>
              <a:t>ը </a:t>
            </a:r>
            <a:r>
              <a:rPr lang="en-GB" altLang="sr-Latn-RS" dirty="0" err="1" smtClean="0">
                <a:latin typeface="Sylfaen" panose="010A0502050306030303" pitchFamily="18" charset="0"/>
              </a:rPr>
              <a:t>ցույց</a:t>
            </a:r>
            <a:r>
              <a:rPr lang="en-GB" altLang="sr-Latn-RS" dirty="0" smtClean="0">
                <a:latin typeface="Sylfaen" panose="010A0502050306030303" pitchFamily="18" charset="0"/>
              </a:rPr>
              <a:t> է </a:t>
            </a:r>
            <a:r>
              <a:rPr lang="en-GB" altLang="sr-Latn-RS" dirty="0" err="1" smtClean="0">
                <a:latin typeface="Sylfaen" panose="010A0502050306030303" pitchFamily="18" charset="0"/>
              </a:rPr>
              <a:t>տալիս</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այլ</a:t>
            </a:r>
            <a:r>
              <a:rPr lang="en-GB" altLang="sr-Latn-RS" dirty="0" smtClean="0">
                <a:latin typeface="Sylfaen" panose="010A0502050306030303" pitchFamily="18" charset="0"/>
              </a:rPr>
              <a:t> </a:t>
            </a:r>
            <a:r>
              <a:rPr lang="en-GB" altLang="sr-Latn-RS" dirty="0" err="1" smtClean="0">
                <a:latin typeface="Sylfaen" panose="010A0502050306030303" pitchFamily="18" charset="0"/>
              </a:rPr>
              <a:t>օրինակ</a:t>
            </a:r>
            <a:r>
              <a:rPr lang="en-GB" altLang="sr-Latn-RS" dirty="0" smtClean="0">
                <a:latin typeface="Sylfaen" panose="010A0502050306030303" pitchFamily="18" charset="0"/>
              </a:rPr>
              <a:t> </a:t>
            </a:r>
            <a:r>
              <a:rPr lang="en-GB" altLang="sr-Latn-RS" dirty="0" err="1" smtClean="0">
                <a:latin typeface="Sylfaen" panose="010A0502050306030303" pitchFamily="18" charset="0"/>
              </a:rPr>
              <a:t>համակարգչին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առնչվող</a:t>
            </a:r>
            <a:r>
              <a:rPr lang="en-GB" altLang="sr-Latn-RS" dirty="0" smtClean="0">
                <a:latin typeface="Sylfaen" panose="010A0502050306030303" pitchFamily="18" charset="0"/>
              </a:rPr>
              <a:t> </a:t>
            </a:r>
            <a:r>
              <a:rPr lang="en-GB" altLang="sr-Latn-RS" dirty="0" err="1" smtClean="0">
                <a:latin typeface="Sylfaen" panose="010A0502050306030303" pitchFamily="18" charset="0"/>
              </a:rPr>
              <a:t>խարդախությունների</a:t>
            </a:r>
            <a:r>
              <a:rPr lang="en-GB" altLang="sr-Latn-RS" dirty="0" smtClean="0">
                <a:latin typeface="Sylfaen" panose="010A0502050306030303" pitchFamily="18" charset="0"/>
              </a:rPr>
              <a:t> </a:t>
            </a:r>
            <a:r>
              <a:rPr lang="en-GB" altLang="sr-Latn-RS" dirty="0" err="1" smtClean="0">
                <a:latin typeface="Sylfaen" panose="010A0502050306030303" pitchFamily="18" charset="0"/>
              </a:rPr>
              <a:t>մասին</a:t>
            </a:r>
            <a:r>
              <a:rPr lang="en-GB" altLang="sr-Latn-RS" dirty="0" smtClean="0">
                <a:latin typeface="Sylfaen" panose="010A0502050306030303" pitchFamily="18" charset="0"/>
              </a:rPr>
              <a:t> (</a:t>
            </a:r>
            <a:r>
              <a:rPr lang="en-GB" altLang="sr-Latn-RS" dirty="0" err="1" smtClean="0">
                <a:latin typeface="Sylfaen" panose="010A0502050306030303" pitchFamily="18" charset="0"/>
              </a:rPr>
              <a:t>ֆիշինգ</a:t>
            </a:r>
            <a:r>
              <a:rPr lang="en-GB" altLang="sr-Latn-RS" dirty="0" smtClean="0">
                <a:latin typeface="Sylfaen" panose="010A0502050306030303" pitchFamily="18" charset="0"/>
              </a:rPr>
              <a:t>/fishing): </a:t>
            </a:r>
            <a:r>
              <a:rPr lang="en-GB" altLang="sr-Latn-RS" dirty="0" err="1" smtClean="0">
                <a:latin typeface="Sylfaen" panose="010A0502050306030303" pitchFamily="18" charset="0"/>
              </a:rPr>
              <a:t>Դասընթացավարը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կարող</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մատնանշել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էլ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փոստի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տեքստը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ներառյալ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տարբերանշանն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ու</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ուղարկողի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անունը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որոնք</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ցույց</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տալիս</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էլ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փոստը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ստացվել</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ԲանկօֆԱմերիքայի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BankofAmerica</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օնլայն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բանկային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համակարգի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կողմից</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Դասընթացավարը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կարող</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բացատրել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ռեսուրսների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միասնական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տեղորոշիչը</a:t>
            </a:r>
            <a:r>
              <a:rPr lang="en-GB" altLang="sr-Latn-RS" baseline="0" dirty="0" smtClean="0">
                <a:latin typeface="Sylfaen" panose="010A0502050306030303" pitchFamily="18" charset="0"/>
              </a:rPr>
              <a:t> (URL) </a:t>
            </a:r>
            <a:r>
              <a:rPr lang="en-GB" altLang="sr-Latn-RS" baseline="0" dirty="0" err="1" smtClean="0">
                <a:latin typeface="Sylfaen" panose="010A0502050306030303" pitchFamily="18" charset="0"/>
              </a:rPr>
              <a:t>ցույց</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տալիս</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էլ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փոստը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երրորդ</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կողմի</a:t>
            </a:r>
            <a:r>
              <a:rPr lang="en-GB" altLang="sr-Latn-RS" baseline="0" dirty="0" smtClean="0">
                <a:latin typeface="Sylfaen" panose="010A0502050306030303" pitchFamily="18" charset="0"/>
              </a:rPr>
              <a:t> </a:t>
            </a:r>
            <a:r>
              <a:rPr lang="hy-AM" altLang="sr-Latn-RS" baseline="0" dirty="0" smtClean="0">
                <a:latin typeface="Sylfaen" panose="010A0502050306030303" pitchFamily="18" charset="0"/>
              </a:rPr>
              <a:t>Համացանց</a:t>
            </a:r>
            <a:r>
              <a:rPr lang="en-GB" altLang="sr-Latn-RS" baseline="0" dirty="0" err="1" smtClean="0">
                <a:latin typeface="Sylfaen" panose="010A0502050306030303" pitchFamily="18" charset="0"/>
              </a:rPr>
              <a:t>ային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կայքից</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որը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կապ</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չունի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նշված</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բանկի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հետ</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Դասընթացավարը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կարող</a:t>
            </a:r>
            <a:r>
              <a:rPr lang="en-GB" altLang="sr-Latn-RS" baseline="0" dirty="0" smtClean="0">
                <a:latin typeface="Sylfaen" panose="010A0502050306030303" pitchFamily="18" charset="0"/>
              </a:rPr>
              <a:t> է </a:t>
            </a:r>
            <a:r>
              <a:rPr lang="en-GB" altLang="sr-Latn-RS" baseline="0" dirty="0" err="1" smtClean="0">
                <a:latin typeface="Sylfaen" panose="010A0502050306030303" pitchFamily="18" charset="0"/>
              </a:rPr>
              <a:t>բացատրել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նմանատիպ</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էլ</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փոստերը</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հաճախ</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ուղարկվում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որ</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դրանք</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հաշվի</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առնվեն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կամ</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գործածվեն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իրավաչափ</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նպատակներով</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ինչպես</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օրինակ</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գործառնություն</a:t>
            </a:r>
            <a:r>
              <a:rPr lang="en-GB" altLang="sr-Latn-RS" baseline="0" dirty="0" smtClean="0">
                <a:latin typeface="Sylfaen" panose="010A0502050306030303" pitchFamily="18" charset="0"/>
              </a:rPr>
              <a:t> </a:t>
            </a:r>
            <a:r>
              <a:rPr lang="en-GB" altLang="sr-Latn-RS" baseline="0" dirty="0" err="1" smtClean="0">
                <a:latin typeface="Sylfaen" panose="010A0502050306030303" pitchFamily="18" charset="0"/>
              </a:rPr>
              <a:t>նախաձեռնելը</a:t>
            </a:r>
            <a:r>
              <a:rPr lang="en-GB" altLang="sr-Latn-RS" baseline="0" dirty="0" smtClean="0">
                <a:latin typeface="Sylfaen" panose="010A0502050306030303" pitchFamily="18" charset="0"/>
              </a:rPr>
              <a:t>:</a:t>
            </a:r>
            <a:endParaRPr lang="en-GB" altLang="sr-Latn-RS" dirty="0" smtClean="0">
              <a:latin typeface="Sylfaen" panose="010A0502050306030303" pitchFamily="18" charset="0"/>
            </a:endParaRPr>
          </a:p>
        </p:txBody>
      </p:sp>
    </p:spTree>
    <p:extLst>
      <p:ext uri="{BB962C8B-B14F-4D97-AF65-F5344CB8AC3E}">
        <p14:creationId xmlns:p14="http://schemas.microsoft.com/office/powerpoint/2010/main" val="53189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3900976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5611748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8866352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295984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366814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5698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86102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6787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33155129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41151935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966401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3342510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7398888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21396189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9662215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04F3A-82BD-4011-AADB-1F79FD7DF4BC}" type="slidenum">
              <a:rPr lang="en-GB" smtClean="0"/>
              <a:pPr/>
              <a:t>‹#›</a:t>
            </a:fld>
            <a:endParaRPr lang="en-GB" dirty="0"/>
          </a:p>
        </p:txBody>
      </p:sp>
    </p:spTree>
    <p:extLst>
      <p:ext uri="{BB962C8B-B14F-4D97-AF65-F5344CB8AC3E}">
        <p14:creationId xmlns:p14="http://schemas.microsoft.com/office/powerpoint/2010/main" val="1978739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04F3A-82BD-4011-AADB-1F79FD7DF4BC}" type="slidenum">
              <a:rPr lang="en-GB" smtClean="0"/>
              <a:pPr/>
              <a:t>‹#›</a:t>
            </a:fld>
            <a:endParaRPr lang="en-GB" dirty="0"/>
          </a:p>
        </p:txBody>
      </p:sp>
      <p:sp>
        <p:nvSpPr>
          <p:cNvPr id="7" name="Rectangle 6">
            <a:extLst>
              <a:ext uri="{FF2B5EF4-FFF2-40B4-BE49-F238E27FC236}">
                <a16:creationId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a16="http://schemas.microsoft.com/office/drawing/2014/main" id="{4840FB52-8F74-4C62-BC14-146E37352582}"/>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a:p>
        </p:txBody>
      </p:sp>
      <p:sp>
        <p:nvSpPr>
          <p:cNvPr id="10" name="Rectangle 11">
            <a:extLst>
              <a:ext uri="{FF2B5EF4-FFF2-40B4-BE49-F238E27FC236}">
                <a16:creationId xmlns:a16="http://schemas.microsoft.com/office/drawing/2014/main" id="{C0713AAC-84AF-4971-8FCB-8CABFE853DD0}"/>
              </a:ext>
            </a:extLst>
          </p:cNvPr>
          <p:cNvSpPr>
            <a:spLocks noChangeArrowheads="1"/>
          </p:cNvSpPr>
          <p:nvPr userDrawn="1"/>
        </p:nvSpPr>
        <p:spPr bwMode="auto">
          <a:xfrm>
            <a:off x="-60382" y="6596936"/>
            <a:ext cx="3217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00" b="0" i="0" baseline="0" dirty="0">
                <a:solidFill>
                  <a:srgbClr val="FFFFFF"/>
                </a:solidFill>
                <a:latin typeface="Calibri" panose="020F0502020204030204" pitchFamily="34" charset="0"/>
              </a:rPr>
              <a:t>www.coe.int/cybercrime			</a:t>
            </a:r>
          </a:p>
        </p:txBody>
      </p:sp>
    </p:spTree>
    <p:extLst>
      <p:ext uri="{BB962C8B-B14F-4D97-AF65-F5344CB8AC3E}">
        <p14:creationId xmlns:p14="http://schemas.microsoft.com/office/powerpoint/2010/main" val="8350459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72" r:id="rId17"/>
    <p:sldLayoutId id="2147483664" r:id="rId18"/>
    <p:sldLayoutId id="2147483665" r:id="rId19"/>
    <p:sldLayoutId id="2147483666" r:id="rId20"/>
    <p:sldLayoutId id="2147483671"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matteo.lucchetti@coe.in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a16="http://schemas.microsoft.com/office/drawing/2014/main" id="{DBB67D73-B6F5-4B2A-AAA2-032087A05B37}"/>
              </a:ext>
            </a:extLst>
          </p:cNvPr>
          <p:cNvSpPr>
            <a:spLocks noGrp="1"/>
          </p:cNvSpPr>
          <p:nvPr>
            <p:ph sz="quarter" idx="11"/>
          </p:nvPr>
        </p:nvSpPr>
        <p:spPr>
          <a:xfrm>
            <a:off x="448274" y="1251039"/>
            <a:ext cx="8074025" cy="724409"/>
          </a:xfrm>
        </p:spPr>
        <p:txBody>
          <a:bodyPr>
            <a:normAutofit/>
          </a:bodyPr>
          <a:lstStyle/>
          <a:p>
            <a:pPr>
              <a:spcBef>
                <a:spcPct val="0"/>
              </a:spcBef>
            </a:pPr>
            <a:r>
              <a:rPr lang="en-US" altLang="en-US" sz="1400" dirty="0" err="1">
                <a:latin typeface="Sylfaen" panose="010A0502050306030303" pitchFamily="18" charset="0"/>
              </a:rPr>
              <a:t>Ներածական</a:t>
            </a:r>
            <a:r>
              <a:rPr lang="en-US" altLang="en-US" sz="1400" dirty="0">
                <a:latin typeface="Sylfaen" panose="010A0502050306030303" pitchFamily="18" charset="0"/>
              </a:rPr>
              <a:t> </a:t>
            </a:r>
            <a:r>
              <a:rPr lang="en-US" altLang="en-US" sz="1400" dirty="0" err="1">
                <a:latin typeface="Sylfaen" panose="010A0502050306030303" pitchFamily="18" charset="0"/>
              </a:rPr>
              <a:t>դատական</a:t>
            </a:r>
            <a:r>
              <a:rPr lang="en-US" altLang="en-US" sz="1400" dirty="0">
                <a:latin typeface="Sylfaen" panose="010A0502050306030303" pitchFamily="18" charset="0"/>
              </a:rPr>
              <a:t> </a:t>
            </a:r>
            <a:r>
              <a:rPr lang="en-US" altLang="en-US" sz="1400" dirty="0" err="1">
                <a:latin typeface="Sylfaen" panose="010A0502050306030303" pitchFamily="18" charset="0"/>
              </a:rPr>
              <a:t>վերապատրաստման</a:t>
            </a:r>
            <a:r>
              <a:rPr lang="en-US" altLang="en-US" sz="1400" dirty="0">
                <a:latin typeface="Sylfaen" panose="010A0502050306030303" pitchFamily="18" charset="0"/>
              </a:rPr>
              <a:t> </a:t>
            </a:r>
            <a:r>
              <a:rPr lang="en-US" altLang="en-US" sz="1400" dirty="0" err="1">
                <a:latin typeface="Sylfaen" panose="010A0502050306030303" pitchFamily="18" charset="0"/>
              </a:rPr>
              <a:t>դասընթաց</a:t>
            </a:r>
            <a:r>
              <a:rPr lang="en-US" altLang="en-US" sz="1400" dirty="0">
                <a:latin typeface="Sylfaen" panose="010A0502050306030303" pitchFamily="18" charset="0"/>
              </a:rPr>
              <a:t> </a:t>
            </a:r>
            <a:r>
              <a:rPr lang="en-US" altLang="en-US" sz="1400" dirty="0" smtClean="0">
                <a:latin typeface="Sylfaen" panose="010A0502050306030303" pitchFamily="18" charset="0"/>
              </a:rPr>
              <a:t>կ</a:t>
            </a:r>
            <a:r>
              <a:rPr lang="hy-AM" altLang="en-US" sz="1400" dirty="0" smtClean="0">
                <a:latin typeface="Sylfaen" panose="010A0502050306030303" pitchFamily="18" charset="0"/>
              </a:rPr>
              <a:t>իբեր</a:t>
            </a:r>
            <a:r>
              <a:rPr lang="en-US" altLang="en-US" sz="1400" dirty="0" err="1" smtClean="0">
                <a:latin typeface="Sylfaen" panose="010A0502050306030303" pitchFamily="18" charset="0"/>
              </a:rPr>
              <a:t>հանցագործությունների</a:t>
            </a:r>
            <a:r>
              <a:rPr lang="en-US" altLang="en-US" sz="1400" dirty="0" smtClean="0">
                <a:latin typeface="Sylfaen" panose="010A0502050306030303" pitchFamily="18" charset="0"/>
              </a:rPr>
              <a:t> </a:t>
            </a:r>
            <a:r>
              <a:rPr lang="en-US" altLang="en-US" sz="1400" dirty="0">
                <a:latin typeface="Sylfaen" panose="010A0502050306030303" pitchFamily="18" charset="0"/>
              </a:rPr>
              <a:t>և </a:t>
            </a:r>
            <a:r>
              <a:rPr lang="en-US" altLang="en-US" sz="1400" dirty="0" err="1" smtClean="0">
                <a:latin typeface="Sylfaen" panose="010A0502050306030303" pitchFamily="18" charset="0"/>
              </a:rPr>
              <a:t>էլեկտրոնային</a:t>
            </a:r>
            <a:r>
              <a:rPr lang="en-US" altLang="en-US" sz="1400" dirty="0" smtClean="0">
                <a:latin typeface="Sylfaen" panose="010A0502050306030303" pitchFamily="18" charset="0"/>
              </a:rPr>
              <a:t> </a:t>
            </a:r>
            <a:r>
              <a:rPr lang="en-US" altLang="en-US" sz="1400" dirty="0" err="1" smtClean="0">
                <a:latin typeface="Sylfaen" panose="010A0502050306030303" pitchFamily="18" charset="0"/>
              </a:rPr>
              <a:t>ձևով</a:t>
            </a:r>
            <a:r>
              <a:rPr lang="en-US" altLang="en-US" sz="1400" dirty="0" smtClean="0">
                <a:latin typeface="Sylfaen" panose="010A0502050306030303" pitchFamily="18" charset="0"/>
              </a:rPr>
              <a:t> </a:t>
            </a:r>
            <a:r>
              <a:rPr lang="en-US" altLang="en-US" sz="1400" dirty="0" err="1">
                <a:latin typeface="Sylfaen" panose="010A0502050306030303" pitchFamily="18" charset="0"/>
              </a:rPr>
              <a:t>ապացույցների</a:t>
            </a:r>
            <a:r>
              <a:rPr lang="en-US" altLang="en-US" sz="1400" dirty="0">
                <a:latin typeface="Sylfaen" panose="010A0502050306030303" pitchFamily="18" charset="0"/>
              </a:rPr>
              <a:t> </a:t>
            </a:r>
            <a:r>
              <a:rPr lang="en-US" altLang="en-US" sz="1400" dirty="0" err="1">
                <a:latin typeface="Sylfaen" panose="010A0502050306030303" pitchFamily="18" charset="0"/>
              </a:rPr>
              <a:t>վերաբերյալ</a:t>
            </a:r>
            <a:endParaRPr lang="en-GB" altLang="en-US" sz="1400" i="1" dirty="0">
              <a:latin typeface="Sylfaen" panose="010A0502050306030303" pitchFamily="18" charset="0"/>
            </a:endParaRPr>
          </a:p>
        </p:txBody>
      </p:sp>
      <p:sp>
        <p:nvSpPr>
          <p:cNvPr id="31" name="Text Placeholder 30">
            <a:extLst>
              <a:ext uri="{FF2B5EF4-FFF2-40B4-BE49-F238E27FC236}">
                <a16:creationId xmlns:a16="http://schemas.microsoft.com/office/drawing/2014/main" id="{A3637711-684D-4890-8B1A-C347F5BBB59D}"/>
              </a:ext>
            </a:extLst>
          </p:cNvPr>
          <p:cNvSpPr>
            <a:spLocks noGrp="1"/>
          </p:cNvSpPr>
          <p:nvPr>
            <p:ph type="body" sz="quarter" idx="12"/>
          </p:nvPr>
        </p:nvSpPr>
        <p:spPr>
          <a:xfrm>
            <a:off x="447677" y="2579687"/>
            <a:ext cx="8074024" cy="3614737"/>
          </a:xfrm>
        </p:spPr>
        <p:txBody>
          <a:bodyPr>
            <a:normAutofit fontScale="92500" lnSpcReduction="20000"/>
          </a:bodyPr>
          <a:lstStyle/>
          <a:p>
            <a:pPr>
              <a:spcBef>
                <a:spcPct val="0"/>
              </a:spcBef>
            </a:pPr>
            <a:r>
              <a:rPr lang="hy-AM" altLang="en-US" sz="3900" dirty="0" smtClean="0">
                <a:latin typeface="Sylfaen" panose="010A0502050306030303" pitchFamily="18" charset="0"/>
              </a:rPr>
              <a:t>Դասընթաց </a:t>
            </a:r>
            <a:r>
              <a:rPr lang="en-GB" altLang="en-US" sz="3900" dirty="0" smtClean="0">
                <a:latin typeface="Sylfaen" panose="010A0502050306030303" pitchFamily="18" charset="0"/>
              </a:rPr>
              <a:t> 2.3</a:t>
            </a:r>
          </a:p>
          <a:p>
            <a:pPr>
              <a:spcBef>
                <a:spcPct val="0"/>
              </a:spcBef>
            </a:pPr>
            <a:endParaRPr lang="en-GB" altLang="en-US" sz="3900" dirty="0">
              <a:latin typeface="Sylfaen" panose="010A0502050306030303" pitchFamily="18" charset="0"/>
            </a:endParaRPr>
          </a:p>
          <a:p>
            <a:pPr>
              <a:spcBef>
                <a:spcPct val="0"/>
              </a:spcBef>
            </a:pPr>
            <a:r>
              <a:rPr lang="en-US" altLang="en-US" sz="3900" dirty="0" err="1">
                <a:latin typeface="Sylfaen" panose="010A0502050306030303" pitchFamily="18" charset="0"/>
              </a:rPr>
              <a:t>Բուդապեշտի</a:t>
            </a:r>
            <a:r>
              <a:rPr lang="en-US" altLang="en-US" sz="3900" dirty="0">
                <a:latin typeface="Sylfaen" panose="010A0502050306030303" pitchFamily="18" charset="0"/>
              </a:rPr>
              <a:t> </a:t>
            </a:r>
            <a:r>
              <a:rPr lang="en-US" altLang="en-US" sz="3900" dirty="0" err="1">
                <a:latin typeface="Sylfaen" panose="010A0502050306030303" pitchFamily="18" charset="0"/>
              </a:rPr>
              <a:t>կոնվենցիայի</a:t>
            </a:r>
            <a:r>
              <a:rPr lang="en-US" altLang="en-US" sz="3900" dirty="0">
                <a:latin typeface="Sylfaen" panose="010A0502050306030303" pitchFamily="18" charset="0"/>
              </a:rPr>
              <a:t> </a:t>
            </a:r>
            <a:r>
              <a:rPr lang="en-US" altLang="en-US" sz="3900" dirty="0" err="1">
                <a:latin typeface="Sylfaen" panose="010A0502050306030303" pitchFamily="18" charset="0"/>
              </a:rPr>
              <a:t>նյութական</a:t>
            </a:r>
            <a:r>
              <a:rPr lang="en-US" altLang="en-US" sz="3900" dirty="0">
                <a:latin typeface="Sylfaen" panose="010A0502050306030303" pitchFamily="18" charset="0"/>
              </a:rPr>
              <a:t> </a:t>
            </a:r>
            <a:r>
              <a:rPr lang="en-US" altLang="en-US" sz="3900" dirty="0" err="1">
                <a:latin typeface="Sylfaen" panose="010A0502050306030303" pitchFamily="18" charset="0"/>
              </a:rPr>
              <a:t>դրույթները</a:t>
            </a:r>
            <a:r>
              <a:rPr lang="en-US" altLang="en-US" sz="3900" dirty="0">
                <a:latin typeface="Sylfaen" panose="010A0502050306030303" pitchFamily="18" charset="0"/>
              </a:rPr>
              <a:t> - </a:t>
            </a:r>
            <a:r>
              <a:rPr lang="en-US" altLang="en-US" sz="3900" dirty="0" err="1">
                <a:latin typeface="Sylfaen" panose="010A0502050306030303" pitchFamily="18" charset="0"/>
              </a:rPr>
              <a:t>Մաս</a:t>
            </a:r>
            <a:r>
              <a:rPr lang="en-US" altLang="en-US" sz="3900" dirty="0">
                <a:latin typeface="Sylfaen" panose="010A0502050306030303" pitchFamily="18" charset="0"/>
              </a:rPr>
              <a:t> </a:t>
            </a:r>
            <a:r>
              <a:rPr lang="en-US" altLang="en-US" sz="3900" dirty="0" smtClean="0">
                <a:latin typeface="Sylfaen" panose="010A0502050306030303" pitchFamily="18" charset="0"/>
              </a:rPr>
              <a:t>2</a:t>
            </a:r>
            <a:endParaRPr lang="en-US" altLang="en-US" sz="3900" dirty="0">
              <a:latin typeface="Sylfaen" panose="010A0502050306030303" pitchFamily="18" charset="0"/>
            </a:endParaRPr>
          </a:p>
          <a:p>
            <a:pPr>
              <a:spcBef>
                <a:spcPct val="0"/>
              </a:spcBef>
            </a:pPr>
            <a:endParaRPr lang="en-GB" altLang="en-US" sz="1100" dirty="0">
              <a:latin typeface="Sylfaen" panose="010A0502050306030303" pitchFamily="18" charset="0"/>
            </a:endParaRPr>
          </a:p>
          <a:p>
            <a:pPr>
              <a:spcBef>
                <a:spcPct val="0"/>
              </a:spcBef>
            </a:pPr>
            <a:endParaRPr lang="en-GB" altLang="en-US" sz="1100" dirty="0">
              <a:latin typeface="Sylfaen" panose="010A0502050306030303" pitchFamily="18" charset="0"/>
            </a:endParaRPr>
          </a:p>
          <a:p>
            <a:pPr>
              <a:spcBef>
                <a:spcPct val="0"/>
              </a:spcBef>
            </a:pPr>
            <a:endParaRPr lang="en-GB" altLang="en-US" sz="1100" dirty="0">
              <a:latin typeface="Sylfaen" panose="010A0502050306030303" pitchFamily="18" charset="0"/>
            </a:endParaRPr>
          </a:p>
          <a:p>
            <a:pPr>
              <a:spcBef>
                <a:spcPct val="0"/>
              </a:spcBef>
            </a:pPr>
            <a:endParaRPr lang="en-GB" altLang="en-US" sz="1400" dirty="0">
              <a:latin typeface="Sylfaen" panose="010A0502050306030303" pitchFamily="18" charset="0"/>
            </a:endParaRPr>
          </a:p>
          <a:p>
            <a:pPr>
              <a:spcBef>
                <a:spcPct val="0"/>
              </a:spcBef>
            </a:pPr>
            <a:r>
              <a:rPr lang="en-GB" altLang="en-US" sz="1500" dirty="0" err="1" smtClean="0">
                <a:latin typeface="Sylfaen" panose="010A0502050306030303" pitchFamily="18" charset="0"/>
              </a:rPr>
              <a:t>Xxxxx</a:t>
            </a:r>
            <a:r>
              <a:rPr lang="en-GB" altLang="en-US" sz="1500" dirty="0" smtClean="0">
                <a:latin typeface="Sylfaen" panose="010A0502050306030303" pitchFamily="18" charset="0"/>
              </a:rPr>
              <a:t> XXXXXXXX</a:t>
            </a:r>
          </a:p>
          <a:p>
            <a:pPr>
              <a:spcBef>
                <a:spcPct val="0"/>
              </a:spcBef>
            </a:pPr>
            <a:endParaRPr lang="en-GB" altLang="en-US" sz="1500" dirty="0" smtClean="0">
              <a:latin typeface="Sylfaen" panose="010A0502050306030303" pitchFamily="18" charset="0"/>
            </a:endParaRPr>
          </a:p>
          <a:p>
            <a:pPr>
              <a:spcBef>
                <a:spcPct val="0"/>
              </a:spcBef>
            </a:pPr>
            <a:r>
              <a:rPr lang="en-GB" altLang="en-US" sz="1500" b="0" i="1" dirty="0" err="1" smtClean="0">
                <a:latin typeface="Sylfaen" panose="010A0502050306030303" pitchFamily="18" charset="0"/>
              </a:rPr>
              <a:t>Եվրոպայի</a:t>
            </a:r>
            <a:r>
              <a:rPr lang="en-GB" altLang="en-US" sz="1500" b="0" i="1" dirty="0" smtClean="0">
                <a:latin typeface="Sylfaen" panose="010A0502050306030303" pitchFamily="18" charset="0"/>
              </a:rPr>
              <a:t> </a:t>
            </a:r>
            <a:r>
              <a:rPr lang="en-GB" altLang="en-US" sz="1500" b="0" i="1" dirty="0" err="1" smtClean="0">
                <a:latin typeface="Sylfaen" panose="010A0502050306030303" pitchFamily="18" charset="0"/>
              </a:rPr>
              <a:t>խորհուրդ</a:t>
            </a:r>
            <a:endParaRPr lang="en-GB" altLang="en-US" sz="1500" b="0" i="1" dirty="0" smtClean="0">
              <a:latin typeface="Sylfaen" panose="010A0502050306030303" pitchFamily="18" charset="0"/>
            </a:endParaRPr>
          </a:p>
          <a:p>
            <a:pPr>
              <a:spcBef>
                <a:spcPct val="0"/>
              </a:spcBef>
            </a:pPr>
            <a:endParaRPr lang="en-GB" altLang="en-US" sz="1500" dirty="0" smtClean="0">
              <a:solidFill>
                <a:srgbClr val="2F618F"/>
              </a:solidFill>
              <a:latin typeface="Sylfaen" panose="010A0502050306030303" pitchFamily="18" charset="0"/>
              <a:hlinkClick r:id="rId3"/>
            </a:endParaRPr>
          </a:p>
          <a:p>
            <a:pPr>
              <a:spcBef>
                <a:spcPct val="0"/>
              </a:spcBef>
            </a:pPr>
            <a:r>
              <a:rPr lang="en-GB" altLang="en-US" sz="1500" dirty="0" err="1" smtClean="0">
                <a:solidFill>
                  <a:srgbClr val="2F618F"/>
                </a:solidFill>
                <a:latin typeface="Sylfaen" panose="010A0502050306030303" pitchFamily="18" charset="0"/>
              </a:rPr>
              <a:t>Էլ</a:t>
            </a:r>
            <a:r>
              <a:rPr lang="en-GB" altLang="en-US" sz="1500" dirty="0" smtClean="0">
                <a:solidFill>
                  <a:srgbClr val="2F618F"/>
                </a:solidFill>
                <a:latin typeface="Sylfaen" panose="010A0502050306030303" pitchFamily="18" charset="0"/>
              </a:rPr>
              <a:t>. </a:t>
            </a:r>
            <a:r>
              <a:rPr lang="en-GB" altLang="en-US" sz="1500" dirty="0" err="1" smtClean="0">
                <a:solidFill>
                  <a:srgbClr val="2F618F"/>
                </a:solidFill>
                <a:latin typeface="Sylfaen" panose="010A0502050306030303" pitchFamily="18" charset="0"/>
              </a:rPr>
              <a:t>փոստ</a:t>
            </a:r>
            <a:endParaRPr lang="en-GB" altLang="en-US" sz="1500" dirty="0" smtClean="0">
              <a:solidFill>
                <a:srgbClr val="2F618F"/>
              </a:solidFill>
              <a:latin typeface="Sylfaen" panose="010A0502050306030303" pitchFamily="18" charset="0"/>
            </a:endParaRPr>
          </a:p>
          <a:p>
            <a:pPr>
              <a:spcBef>
                <a:spcPct val="0"/>
              </a:spcBef>
            </a:pPr>
            <a:endParaRPr lang="en-GB" altLang="en-US" sz="1500" dirty="0" smtClean="0">
              <a:latin typeface="Sylfaen" panose="010A0502050306030303" pitchFamily="18" charset="0"/>
            </a:endParaRPr>
          </a:p>
          <a:p>
            <a:pPr>
              <a:spcBef>
                <a:spcPct val="0"/>
              </a:spcBef>
            </a:pPr>
            <a:endParaRPr lang="en-GB" altLang="en-US" sz="1500" dirty="0" smtClean="0">
              <a:latin typeface="Sylfaen" panose="010A0502050306030303" pitchFamily="18" charset="0"/>
            </a:endParaRPr>
          </a:p>
          <a:p>
            <a:pPr>
              <a:spcBef>
                <a:spcPct val="0"/>
              </a:spcBef>
            </a:pPr>
            <a:r>
              <a:rPr lang="hy-AM" altLang="en-US" sz="1500" dirty="0" smtClean="0">
                <a:latin typeface="Sylfaen" panose="010A0502050306030303" pitchFamily="18" charset="0"/>
              </a:rPr>
              <a:t>Օ</a:t>
            </a:r>
            <a:r>
              <a:rPr lang="en-GB" altLang="en-US" sz="1500" dirty="0" err="1" smtClean="0">
                <a:latin typeface="Sylfaen" panose="010A0502050306030303" pitchFamily="18" charset="0"/>
              </a:rPr>
              <a:t>ր.ամիս.տարի</a:t>
            </a:r>
            <a:endParaRPr lang="en-GB" altLang="en-US" sz="1500" dirty="0">
              <a:latin typeface="Sylfaen" panose="010A0502050306030303" pitchFamily="18" charset="0"/>
            </a:endParaRPr>
          </a:p>
        </p:txBody>
      </p:sp>
    </p:spTree>
    <p:extLst>
      <p:ext uri="{BB962C8B-B14F-4D97-AF65-F5344CB8AC3E}">
        <p14:creationId xmlns:p14="http://schemas.microsoft.com/office/powerpoint/2010/main" val="2337309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65172" y="1366616"/>
            <a:ext cx="3889351" cy="5262979"/>
          </a:xfrm>
          <a:prstGeom prst="rect">
            <a:avLst/>
          </a:prstGeom>
        </p:spPr>
        <p:txBody>
          <a:bodyPr wrap="square">
            <a:spAutoFit/>
          </a:bodyPr>
          <a:lstStyle/>
          <a:p>
            <a:pPr marL="342900" indent="-342900" algn="just">
              <a:buFont typeface="Wingdings" pitchFamily="2" charset="2"/>
              <a:buChar char="Ø"/>
            </a:pPr>
            <a:r>
              <a:rPr lang="hy-AM" sz="16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ոչ իսկական տվյալների արդյունքում համակարգչային տվյալներ </a:t>
            </a:r>
            <a:r>
              <a:rPr lang="hy-AM" sz="1600" dirty="0">
                <a:solidFill>
                  <a:srgbClr val="FF0000"/>
                </a:solidFill>
                <a:latin typeface="Sylfaen" panose="010A0502050306030303" pitchFamily="18" charset="0"/>
              </a:rPr>
              <a:t>մտցնելը, փոփոխելը, ոչնչացնելը կամ արգելելը</a:t>
            </a:r>
            <a:r>
              <a:rPr lang="hy-AM" sz="1600" dirty="0">
                <a:latin typeface="Sylfaen" panose="010A0502050306030303" pitchFamily="18" charset="0"/>
              </a:rPr>
              <a:t>` այն նպատակով, որ քննարկվեն կամ գործվեն օրինականորեն, որպես իսկական տվյալներ, անկախ նրանից` այդ տվյալները պարզ և հասկանալի են, թե ոչ: Կողմը կարող է պահանջել խաբելու մտադրությունը կամ նման անազնիվ մտադրությունը մինչև քրեական պատասխանատվության ենթարկելը:</a:t>
            </a:r>
            <a:endParaRPr lang="en-GB" sz="16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18673" y="1366616"/>
            <a:ext cx="4127487" cy="4278094"/>
          </a:xfrm>
          <a:prstGeom prst="rect">
            <a:avLst/>
          </a:prstGeom>
        </p:spPr>
        <p:txBody>
          <a:bodyPr wrap="square">
            <a:spAutoFit/>
          </a:bodyPr>
          <a:lstStyle/>
          <a:p>
            <a:pPr marL="342900" indent="-342900" algn="just">
              <a:buFont typeface="Wingdings" panose="05000000000000000000" pitchFamily="2" charset="2"/>
              <a:buChar char="Ø"/>
            </a:pPr>
            <a:r>
              <a:rPr lang="en-US" sz="1700" dirty="0" err="1" smtClean="0">
                <a:latin typeface="Sylfaen" panose="010A0502050306030303" pitchFamily="18" charset="0"/>
              </a:rPr>
              <a:t>Այս</a:t>
            </a:r>
            <a:r>
              <a:rPr lang="en-US" sz="1700" dirty="0" smtClean="0">
                <a:latin typeface="Sylfaen" panose="010A0502050306030303" pitchFamily="18" charset="0"/>
              </a:rPr>
              <a:t> </a:t>
            </a:r>
            <a:r>
              <a:rPr lang="en-US" sz="1700" dirty="0" err="1" smtClean="0">
                <a:latin typeface="Sylfaen" panose="010A0502050306030303" pitchFamily="18" charset="0"/>
              </a:rPr>
              <a:t>հանցագործության</a:t>
            </a:r>
            <a:r>
              <a:rPr lang="en-US" sz="1700" dirty="0" smtClean="0">
                <a:latin typeface="Sylfaen" panose="010A0502050306030303" pitchFamily="18" charset="0"/>
              </a:rPr>
              <a:t> </a:t>
            </a:r>
            <a:r>
              <a:rPr lang="en-US" sz="1700" dirty="0" err="1" smtClean="0">
                <a:latin typeface="Sylfaen" panose="010A0502050306030303" pitchFamily="18" charset="0"/>
              </a:rPr>
              <a:t>շրջանակը</a:t>
            </a:r>
            <a:r>
              <a:rPr lang="en-US" sz="1700" dirty="0" smtClean="0">
                <a:latin typeface="Sylfaen" panose="010A0502050306030303" pitchFamily="18" charset="0"/>
              </a:rPr>
              <a:t> </a:t>
            </a:r>
            <a:r>
              <a:rPr lang="en-US" sz="1700" dirty="0" err="1" smtClean="0">
                <a:latin typeface="Sylfaen" panose="010A0502050306030303" pitchFamily="18" charset="0"/>
              </a:rPr>
              <a:t>սահմանափակված</a:t>
            </a:r>
            <a:r>
              <a:rPr lang="en-US" sz="1700" dirty="0" smtClean="0">
                <a:latin typeface="Sylfaen" panose="010A0502050306030303" pitchFamily="18" charset="0"/>
              </a:rPr>
              <a:t> է </a:t>
            </a:r>
            <a:r>
              <a:rPr lang="en-US" sz="1700" dirty="0" err="1" smtClean="0">
                <a:latin typeface="Sylfaen" panose="010A0502050306030303" pitchFamily="18" charset="0"/>
              </a:rPr>
              <a:t>փաստաթղթերի</a:t>
            </a:r>
            <a:r>
              <a:rPr lang="en-US" sz="1700" dirty="0" smtClean="0">
                <a:latin typeface="Sylfaen" panose="010A0502050306030303" pitchFamily="18" charset="0"/>
              </a:rPr>
              <a:t> </a:t>
            </a:r>
            <a:r>
              <a:rPr lang="en-US" sz="1700" dirty="0" err="1" smtClean="0">
                <a:latin typeface="Sylfaen" panose="010A0502050306030303" pitchFamily="18" charset="0"/>
              </a:rPr>
              <a:t>կեղծմամբ</a:t>
            </a:r>
            <a:r>
              <a:rPr lang="en-US" sz="1700" dirty="0" smtClean="0">
                <a:latin typeface="Sylfaen" panose="010A0502050306030303" pitchFamily="18" charset="0"/>
              </a:rPr>
              <a:t> </a:t>
            </a:r>
            <a:r>
              <a:rPr lang="en-US" sz="1700" dirty="0" err="1" smtClean="0">
                <a:latin typeface="Sylfaen" panose="010A0502050306030303" pitchFamily="18" charset="0"/>
              </a:rPr>
              <a:t>հետևյալի</a:t>
            </a:r>
            <a:r>
              <a:rPr lang="en-US" sz="1700" dirty="0" smtClean="0">
                <a:latin typeface="Sylfaen" panose="010A0502050306030303" pitchFamily="18" charset="0"/>
              </a:rPr>
              <a:t> </a:t>
            </a:r>
            <a:r>
              <a:rPr lang="en-US" sz="1700" dirty="0" err="1" smtClean="0">
                <a:latin typeface="Sylfaen" panose="010A0502050306030303" pitchFamily="18" charset="0"/>
              </a:rPr>
              <a:t>միջոցով</a:t>
            </a:r>
            <a:r>
              <a:rPr lang="en-US" sz="1700" dirty="0" smtClean="0">
                <a:latin typeface="Sylfaen" panose="010A0502050306030303" pitchFamily="18" charset="0"/>
              </a:rPr>
              <a:t>՝</a:t>
            </a:r>
            <a:endParaRPr lang="en-US" sz="1700" dirty="0">
              <a:latin typeface="Sylfaen" panose="010A0502050306030303" pitchFamily="18" charset="0"/>
            </a:endParaRPr>
          </a:p>
          <a:p>
            <a:pPr algn="just"/>
            <a:endParaRPr lang="en-US" sz="1700" dirty="0">
              <a:latin typeface="Sylfaen" panose="010A0502050306030303" pitchFamily="18" charset="0"/>
            </a:endParaRPr>
          </a:p>
          <a:p>
            <a:pPr marL="800100" lvl="1" indent="-342900" algn="just">
              <a:buFont typeface="Wingdings" panose="05000000000000000000" pitchFamily="2" charset="2"/>
              <a:buChar char="Ø"/>
            </a:pPr>
            <a:r>
              <a:rPr lang="en-US" sz="1700" dirty="0" err="1" smtClean="0">
                <a:latin typeface="Sylfaen" panose="010A0502050306030303" pitchFamily="18" charset="0"/>
              </a:rPr>
              <a:t>Ճիշտ</a:t>
            </a:r>
            <a:r>
              <a:rPr lang="en-US" sz="1700" dirty="0" smtClean="0">
                <a:latin typeface="Sylfaen" panose="010A0502050306030303" pitchFamily="18" charset="0"/>
              </a:rPr>
              <a:t> </a:t>
            </a:r>
            <a:r>
              <a:rPr lang="en-US" sz="1700" dirty="0" err="1" smtClean="0">
                <a:latin typeface="Sylfaen" panose="010A0502050306030303" pitchFamily="18" charset="0"/>
              </a:rPr>
              <a:t>կամ</a:t>
            </a:r>
            <a:r>
              <a:rPr lang="en-US" sz="1700" dirty="0" smtClean="0">
                <a:latin typeface="Sylfaen" panose="010A0502050306030303" pitchFamily="18" charset="0"/>
              </a:rPr>
              <a:t> </a:t>
            </a:r>
            <a:r>
              <a:rPr lang="en-US" sz="1700" dirty="0" err="1" smtClean="0">
                <a:latin typeface="Sylfaen" panose="010A0502050306030303" pitchFamily="18" charset="0"/>
              </a:rPr>
              <a:t>սխալ</a:t>
            </a:r>
            <a:r>
              <a:rPr lang="en-US" sz="1700" dirty="0" smtClean="0">
                <a:latin typeface="Sylfaen" panose="010A0502050306030303" pitchFamily="18" charset="0"/>
              </a:rPr>
              <a:t> </a:t>
            </a:r>
            <a:r>
              <a:rPr lang="en-US" sz="1700" dirty="0" err="1" smtClean="0">
                <a:latin typeface="Sylfaen" panose="010A0502050306030303" pitchFamily="18" charset="0"/>
              </a:rPr>
              <a:t>տվյալների</a:t>
            </a:r>
            <a:r>
              <a:rPr lang="en-US" sz="1700" dirty="0" smtClean="0">
                <a:latin typeface="Sylfaen" panose="010A0502050306030303" pitchFamily="18" charset="0"/>
              </a:rPr>
              <a:t> </a:t>
            </a:r>
            <a:r>
              <a:rPr lang="en-US" sz="1700" dirty="0" err="1" smtClean="0">
                <a:latin typeface="Sylfaen" panose="010A0502050306030303" pitchFamily="18" charset="0"/>
              </a:rPr>
              <a:t>մտցնում</a:t>
            </a:r>
            <a:endParaRPr lang="en-US" sz="1700" dirty="0">
              <a:latin typeface="Sylfaen" panose="010A0502050306030303" pitchFamily="18" charset="0"/>
            </a:endParaRPr>
          </a:p>
          <a:p>
            <a:pPr marL="800100" lvl="1" indent="-342900" algn="just">
              <a:buFont typeface="Wingdings" panose="05000000000000000000" pitchFamily="2" charset="2"/>
              <a:buChar char="Ø"/>
            </a:pPr>
            <a:r>
              <a:rPr lang="en-US" sz="1700" dirty="0" err="1" smtClean="0">
                <a:latin typeface="Sylfaen" panose="010A0502050306030303" pitchFamily="18" charset="0"/>
              </a:rPr>
              <a:t>Հետագա</a:t>
            </a:r>
            <a:r>
              <a:rPr lang="en-US" sz="1700" dirty="0" smtClean="0">
                <a:latin typeface="Sylfaen" panose="010A0502050306030303" pitchFamily="18" charset="0"/>
              </a:rPr>
              <a:t> </a:t>
            </a:r>
            <a:r>
              <a:rPr lang="en-US" sz="1700" dirty="0" err="1" smtClean="0">
                <a:latin typeface="Sylfaen" panose="010A0502050306030303" pitchFamily="18" charset="0"/>
              </a:rPr>
              <a:t>փոփոխում</a:t>
            </a:r>
            <a:r>
              <a:rPr lang="en-US" sz="1700" dirty="0" smtClean="0">
                <a:latin typeface="Sylfaen" panose="010A0502050306030303" pitchFamily="18" charset="0"/>
              </a:rPr>
              <a:t> (</a:t>
            </a:r>
            <a:r>
              <a:rPr lang="en-US" sz="1700" dirty="0" err="1" smtClean="0">
                <a:latin typeface="Sylfaen" panose="010A0502050306030303" pitchFamily="18" charset="0"/>
              </a:rPr>
              <a:t>ձևափոխումներ</a:t>
            </a:r>
            <a:r>
              <a:rPr lang="en-US" sz="1700" dirty="0" smtClean="0">
                <a:latin typeface="Sylfaen" panose="010A0502050306030303" pitchFamily="18" charset="0"/>
              </a:rPr>
              <a:t>, </a:t>
            </a:r>
            <a:r>
              <a:rPr lang="en-US" sz="1700" dirty="0" err="1" smtClean="0">
                <a:latin typeface="Sylfaen" panose="010A0502050306030303" pitchFamily="18" charset="0"/>
              </a:rPr>
              <a:t>վարիացիաներ</a:t>
            </a:r>
            <a:r>
              <a:rPr lang="en-US" sz="1700" dirty="0" smtClean="0">
                <a:latin typeface="Sylfaen" panose="010A0502050306030303" pitchFamily="18" charset="0"/>
              </a:rPr>
              <a:t>, </a:t>
            </a:r>
            <a:r>
              <a:rPr lang="en-US" sz="1700" dirty="0" err="1" smtClean="0">
                <a:latin typeface="Sylfaen" panose="010A0502050306030303" pitchFamily="18" charset="0"/>
              </a:rPr>
              <a:t>մասնակի</a:t>
            </a:r>
            <a:r>
              <a:rPr lang="en-US" sz="1700" dirty="0" smtClean="0">
                <a:latin typeface="Sylfaen" panose="010A0502050306030303" pitchFamily="18" charset="0"/>
              </a:rPr>
              <a:t> </a:t>
            </a:r>
            <a:r>
              <a:rPr lang="en-US" sz="1700" dirty="0" err="1" smtClean="0">
                <a:latin typeface="Sylfaen" panose="010A0502050306030303" pitchFamily="18" charset="0"/>
              </a:rPr>
              <a:t>փոփոխություններ</a:t>
            </a:r>
            <a:r>
              <a:rPr lang="en-US" sz="1700" dirty="0" smtClean="0">
                <a:latin typeface="Sylfaen" panose="010A0502050306030303" pitchFamily="18" charset="0"/>
              </a:rPr>
              <a:t>)</a:t>
            </a:r>
            <a:endParaRPr lang="en-US" sz="1700" dirty="0">
              <a:latin typeface="Sylfaen" panose="010A0502050306030303" pitchFamily="18" charset="0"/>
            </a:endParaRPr>
          </a:p>
          <a:p>
            <a:pPr marL="800100" lvl="1" indent="-342900" algn="just">
              <a:buFont typeface="Wingdings" panose="05000000000000000000" pitchFamily="2" charset="2"/>
              <a:buChar char="Ø"/>
            </a:pPr>
            <a:r>
              <a:rPr lang="en-US" sz="1700" dirty="0" err="1" smtClean="0">
                <a:latin typeface="Sylfaen" panose="010A0502050306030303" pitchFamily="18" charset="0"/>
              </a:rPr>
              <a:t>Ոչնչացում</a:t>
            </a:r>
            <a:r>
              <a:rPr lang="en-US" sz="1700" dirty="0" smtClean="0">
                <a:latin typeface="Sylfaen" panose="010A0502050306030303" pitchFamily="18" charset="0"/>
              </a:rPr>
              <a:t> (</a:t>
            </a:r>
            <a:r>
              <a:rPr lang="en-US" sz="1700" dirty="0" err="1" smtClean="0">
                <a:latin typeface="Sylfaen" panose="010A0502050306030303" pitchFamily="18" charset="0"/>
              </a:rPr>
              <a:t>տվյալների</a:t>
            </a:r>
            <a:r>
              <a:rPr lang="en-US" sz="1700" dirty="0" smtClean="0">
                <a:latin typeface="Sylfaen" panose="010A0502050306030303" pitchFamily="18" charset="0"/>
              </a:rPr>
              <a:t> </a:t>
            </a:r>
            <a:r>
              <a:rPr lang="en-US" sz="1700" dirty="0" err="1" smtClean="0">
                <a:latin typeface="Sylfaen" panose="010A0502050306030303" pitchFamily="18" charset="0"/>
              </a:rPr>
              <a:t>միջակայքից</a:t>
            </a:r>
            <a:r>
              <a:rPr lang="en-US" sz="1700" dirty="0" smtClean="0">
                <a:latin typeface="Sylfaen" panose="010A0502050306030303" pitchFamily="18" charset="0"/>
              </a:rPr>
              <a:t> </a:t>
            </a:r>
            <a:r>
              <a:rPr lang="en-US" sz="1700" dirty="0" err="1" smtClean="0">
                <a:latin typeface="Sylfaen" panose="010A0502050306030303" pitchFamily="18" charset="0"/>
              </a:rPr>
              <a:t>տվյալների</a:t>
            </a:r>
            <a:r>
              <a:rPr lang="en-US" sz="1700" dirty="0" smtClean="0">
                <a:latin typeface="Sylfaen" panose="010A0502050306030303" pitchFamily="18" charset="0"/>
              </a:rPr>
              <a:t> </a:t>
            </a:r>
            <a:r>
              <a:rPr lang="en-US" sz="1700" dirty="0" err="1" smtClean="0">
                <a:latin typeface="Sylfaen" panose="010A0502050306030303" pitchFamily="18" charset="0"/>
              </a:rPr>
              <a:t>հեռացում</a:t>
            </a:r>
            <a:r>
              <a:rPr lang="en-US" sz="1700" dirty="0" smtClean="0">
                <a:latin typeface="Sylfaen" panose="010A0502050306030303" pitchFamily="18" charset="0"/>
              </a:rPr>
              <a:t>) </a:t>
            </a:r>
            <a:endParaRPr lang="en-US" sz="1700" dirty="0">
              <a:latin typeface="Sylfaen" panose="010A0502050306030303" pitchFamily="18" charset="0"/>
            </a:endParaRPr>
          </a:p>
          <a:p>
            <a:pPr marL="800100" lvl="1" indent="-342900" algn="just">
              <a:buFont typeface="Wingdings" panose="05000000000000000000" pitchFamily="2" charset="2"/>
              <a:buChar char="Ø"/>
            </a:pPr>
            <a:r>
              <a:rPr lang="en-US" sz="1700" dirty="0" err="1" smtClean="0">
                <a:latin typeface="Sylfaen" panose="010A0502050306030303" pitchFamily="18" charset="0"/>
              </a:rPr>
              <a:t>Արգելում</a:t>
            </a:r>
            <a:r>
              <a:rPr lang="en-US" sz="1700" dirty="0" smtClean="0">
                <a:latin typeface="Sylfaen" panose="010A0502050306030303" pitchFamily="18" charset="0"/>
              </a:rPr>
              <a:t> (</a:t>
            </a:r>
            <a:r>
              <a:rPr lang="en-US" sz="1700" dirty="0" err="1" smtClean="0">
                <a:latin typeface="Sylfaen" panose="010A0502050306030303" pitchFamily="18" charset="0"/>
              </a:rPr>
              <a:t>տվյալների</a:t>
            </a:r>
            <a:r>
              <a:rPr lang="en-US" sz="1700" dirty="0" smtClean="0">
                <a:latin typeface="Sylfaen" panose="010A0502050306030303" pitchFamily="18" charset="0"/>
              </a:rPr>
              <a:t> </a:t>
            </a:r>
            <a:r>
              <a:rPr lang="en-US" sz="1700" dirty="0" err="1" smtClean="0">
                <a:latin typeface="Sylfaen" panose="010A0502050306030303" pitchFamily="18" charset="0"/>
              </a:rPr>
              <a:t>հետ</a:t>
            </a:r>
            <a:r>
              <a:rPr lang="en-US" sz="1700" dirty="0" smtClean="0">
                <a:latin typeface="Sylfaen" panose="010A0502050306030303" pitchFamily="18" charset="0"/>
              </a:rPr>
              <a:t> </a:t>
            </a:r>
            <a:r>
              <a:rPr lang="en-US" sz="1700" dirty="0" err="1" smtClean="0">
                <a:latin typeface="Sylfaen" panose="010A0502050306030303" pitchFamily="18" charset="0"/>
              </a:rPr>
              <a:t>պահում</a:t>
            </a:r>
            <a:r>
              <a:rPr lang="en-US" sz="1700" dirty="0" smtClean="0">
                <a:latin typeface="Sylfaen" panose="010A0502050306030303" pitchFamily="18" charset="0"/>
              </a:rPr>
              <a:t>, </a:t>
            </a:r>
            <a:r>
              <a:rPr lang="en-US" sz="1700" dirty="0" err="1" smtClean="0">
                <a:latin typeface="Sylfaen" panose="010A0502050306030303" pitchFamily="18" charset="0"/>
              </a:rPr>
              <a:t>թաքցնում</a:t>
            </a:r>
            <a:r>
              <a:rPr lang="en-US" sz="1700" dirty="0" smtClean="0">
                <a:latin typeface="Sylfaen" panose="010A0502050306030303" pitchFamily="18" charset="0"/>
              </a:rPr>
              <a:t>):</a:t>
            </a:r>
            <a:endParaRPr lang="en-US" sz="1700" dirty="0">
              <a:latin typeface="Sylfaen" panose="010A0502050306030303" pitchFamily="18" charset="0"/>
            </a:endParaRPr>
          </a:p>
        </p:txBody>
      </p:sp>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84221" y="-27384"/>
            <a:ext cx="91202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smtClean="0">
                <a:solidFill>
                  <a:schemeClr val="bg1"/>
                </a:solidFill>
                <a:latin typeface="Sylfaen" panose="010A0502050306030303" pitchFamily="18" charset="0"/>
                <a:ea typeface="Verdana" panose="020B0604030504040204" pitchFamily="34" charset="0"/>
                <a:cs typeface="Verdana" charset="0"/>
              </a:rPr>
              <a:t>Հ</a:t>
            </a:r>
            <a:r>
              <a:rPr lang="hy-AM" sz="2800" dirty="0" smtClean="0">
                <a:solidFill>
                  <a:schemeClr val="bg1"/>
                </a:solidFill>
                <a:latin typeface="Sylfaen" panose="010A0502050306030303" pitchFamily="18" charset="0"/>
                <a:ea typeface="Verdana" panose="020B0604030504040204" pitchFamily="34" charset="0"/>
                <a:cs typeface="Verdana" charset="0"/>
              </a:rPr>
              <a:t>ամակարգչին </a:t>
            </a:r>
            <a:r>
              <a:rPr lang="hy-AM" sz="2800" dirty="0">
                <a:solidFill>
                  <a:schemeClr val="bg1"/>
                </a:solidFill>
                <a:latin typeface="Sylfaen" panose="010A0502050306030303" pitchFamily="18" charset="0"/>
                <a:ea typeface="Verdana" panose="020B0604030504040204" pitchFamily="34" charset="0"/>
                <a:cs typeface="Verdana" charset="0"/>
              </a:rPr>
              <a:t>առնչվող </a:t>
            </a:r>
            <a:r>
              <a:rPr lang="hy-AM" sz="2800" dirty="0" smtClean="0">
                <a:solidFill>
                  <a:schemeClr val="bg1"/>
                </a:solidFill>
                <a:latin typeface="Sylfaen" panose="010A0502050306030303" pitchFamily="18" charset="0"/>
                <a:ea typeface="Verdana" panose="020B0604030504040204" pitchFamily="34" charset="0"/>
                <a:cs typeface="Verdana" charset="0"/>
              </a:rPr>
              <a:t>խարդախություններ</a:t>
            </a:r>
            <a:r>
              <a:rPr lang="en-US" sz="2800" dirty="0" smtClean="0">
                <a:solidFill>
                  <a:schemeClr val="bg1"/>
                </a:solidFill>
                <a:latin typeface="Sylfaen" panose="010A0502050306030303" pitchFamily="18" charset="0"/>
                <a:ea typeface="Verdana" panose="020B0604030504040204" pitchFamily="34" charset="0"/>
                <a:cs typeface="Verdana" charset="0"/>
              </a:rPr>
              <a:t> </a:t>
            </a:r>
            <a:r>
              <a:rPr lang="en-GB" sz="2800" dirty="0" smtClean="0">
                <a:solidFill>
                  <a:schemeClr val="bg1"/>
                </a:solidFill>
                <a:latin typeface="Sylfaen" panose="010A0502050306030303" pitchFamily="18" charset="0"/>
                <a:ea typeface="Verdana" panose="020B0604030504040204" pitchFamily="34" charset="0"/>
                <a:cs typeface="Verdana" charset="0"/>
              </a:rPr>
              <a:t>(</a:t>
            </a:r>
            <a:r>
              <a:rPr lang="en-GB" sz="2000" dirty="0" smtClean="0">
                <a:solidFill>
                  <a:schemeClr val="bg1"/>
                </a:solidFill>
                <a:latin typeface="Sylfaen" panose="010A0502050306030303" pitchFamily="18" charset="0"/>
                <a:ea typeface="Verdana" panose="020B0604030504040204" pitchFamily="34" charset="0"/>
                <a:cs typeface="Verdana" charset="0"/>
              </a:rPr>
              <a:t>&lt;&lt;</a:t>
            </a:r>
            <a:r>
              <a:rPr lang="hy-AM" sz="2800" dirty="0">
                <a:solidFill>
                  <a:schemeClr val="bg1"/>
                </a:solidFill>
                <a:latin typeface="Sylfaen" panose="010A0502050306030303" pitchFamily="18" charset="0"/>
                <a:ea typeface="Verdana" panose="020B0604030504040204" pitchFamily="34" charset="0"/>
                <a:cs typeface="Verdana" charset="0"/>
              </a:rPr>
              <a:t>մտցնելը, </a:t>
            </a:r>
            <a:r>
              <a:rPr lang="hy-AM" sz="2800" dirty="0" smtClean="0">
                <a:solidFill>
                  <a:schemeClr val="bg1"/>
                </a:solidFill>
                <a:latin typeface="Sylfaen" panose="010A0502050306030303" pitchFamily="18" charset="0"/>
                <a:ea typeface="Verdana" panose="020B0604030504040204" pitchFamily="34" charset="0"/>
                <a:cs typeface="Verdana" charset="0"/>
              </a:rPr>
              <a:t>փոփոխելը</a:t>
            </a:r>
            <a:r>
              <a:rPr lang="en-US" sz="2800" dirty="0" smtClean="0">
                <a:solidFill>
                  <a:schemeClr val="bg1"/>
                </a:solidFill>
                <a:latin typeface="Sylfaen" panose="010A0502050306030303" pitchFamily="18" charset="0"/>
                <a:ea typeface="Verdana" panose="020B0604030504040204" pitchFamily="34" charset="0"/>
                <a:cs typeface="Verdana" charset="0"/>
              </a:rPr>
              <a:t>…</a:t>
            </a:r>
            <a:r>
              <a:rPr lang="en-US" sz="2000" dirty="0" smtClean="0">
                <a:solidFill>
                  <a:schemeClr val="bg1"/>
                </a:solidFill>
                <a:latin typeface="Sylfaen" panose="010A0502050306030303" pitchFamily="18" charset="0"/>
                <a:ea typeface="Verdana" panose="020B0604030504040204" pitchFamily="34" charset="0"/>
                <a:cs typeface="Verdana" charset="0"/>
              </a:rPr>
              <a:t>&gt;&gt;</a:t>
            </a:r>
            <a:r>
              <a:rPr lang="en-GB" sz="2800" dirty="0" smtClean="0">
                <a:solidFill>
                  <a:schemeClr val="bg1"/>
                </a:solidFill>
                <a:latin typeface="Sylfaen" panose="010A0502050306030303" pitchFamily="18" charset="0"/>
                <a:ea typeface="Verdana" panose="020B0604030504040204" pitchFamily="34" charset="0"/>
                <a:cs typeface="Verdana" charset="0"/>
              </a:rPr>
              <a:t>)</a:t>
            </a:r>
            <a:endParaRPr lang="en-GB" sz="28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4701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53412" y="1368584"/>
            <a:ext cx="3889351" cy="5262979"/>
          </a:xfrm>
          <a:prstGeom prst="rect">
            <a:avLst/>
          </a:prstGeom>
        </p:spPr>
        <p:txBody>
          <a:bodyPr wrap="square">
            <a:spAutoFit/>
          </a:bodyPr>
          <a:lstStyle/>
          <a:p>
            <a:pPr marL="342900" indent="-342900" algn="just">
              <a:buFont typeface="Wingdings" pitchFamily="2" charset="2"/>
              <a:buChar char="Ø"/>
            </a:pPr>
            <a:r>
              <a:rPr lang="hy-AM" sz="16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a:t>
            </a:r>
            <a:r>
              <a:rPr lang="hy-AM" sz="1600" dirty="0">
                <a:solidFill>
                  <a:srgbClr val="FF0000"/>
                </a:solidFill>
                <a:latin typeface="Sylfaen" panose="010A0502050306030303" pitchFamily="18" charset="0"/>
              </a:rPr>
              <a:t>ոչ իսկական տվյալների </a:t>
            </a:r>
            <a:r>
              <a:rPr lang="hy-AM" sz="1600" dirty="0">
                <a:latin typeface="Sylfaen" panose="010A0502050306030303" pitchFamily="18" charset="0"/>
              </a:rPr>
              <a:t>արդյունքում համակարգչային տվյալներ մտցնելը, փոփոխելը, ոչնչացնելը կամ արգելելը` այն նպատակով, որ քննարկվեն կամ գործվեն օրինականորեն, որպես իսկական տվյալներ, անկախ նրանից` այդ տվյալները պարզ և հասկանալի են, թե ոչ: Կողմը կարող է պահանջել խաբելու մտադրությունը կամ նման անազնիվ մտադրությունը մինչև քրեական պատասխանատվության ենթարկելը:</a:t>
            </a:r>
            <a:endParaRPr lang="en-GB" sz="16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80559" y="1400726"/>
            <a:ext cx="4094481" cy="4801314"/>
          </a:xfrm>
          <a:prstGeom prst="rect">
            <a:avLst/>
          </a:prstGeom>
        </p:spPr>
        <p:txBody>
          <a:bodyPr wrap="square">
            <a:spAutoFit/>
          </a:bodyPr>
          <a:lstStyle/>
          <a:p>
            <a:pPr marL="342900" indent="-342900" algn="just">
              <a:buFont typeface="Wingdings" panose="05000000000000000000" pitchFamily="2" charset="2"/>
              <a:buChar char="Ø"/>
            </a:pPr>
            <a:r>
              <a:rPr lang="en-US" sz="1700" dirty="0" err="1" smtClean="0">
                <a:latin typeface="Sylfaen" panose="010A0502050306030303" pitchFamily="18" charset="0"/>
              </a:rPr>
              <a:t>Սովորաբար</a:t>
            </a:r>
            <a:r>
              <a:rPr lang="en-US" sz="1700" dirty="0" smtClean="0">
                <a:latin typeface="Sylfaen" panose="010A0502050306030303" pitchFamily="18" charset="0"/>
              </a:rPr>
              <a:t> </a:t>
            </a:r>
            <a:r>
              <a:rPr lang="en-US" sz="1700" dirty="0" err="1" smtClean="0">
                <a:latin typeface="Sylfaen" panose="010A0502050306030303" pitchFamily="18" charset="0"/>
              </a:rPr>
              <a:t>իսկական</a:t>
            </a:r>
            <a:r>
              <a:rPr lang="en-US" sz="1700" dirty="0" smtClean="0">
                <a:latin typeface="Sylfaen" panose="010A0502050306030303" pitchFamily="18" charset="0"/>
              </a:rPr>
              <a:t> </a:t>
            </a:r>
            <a:r>
              <a:rPr lang="en-US" sz="1700" dirty="0" err="1" smtClean="0">
                <a:latin typeface="Sylfaen" panose="010A0502050306030303" pitchFamily="18" charset="0"/>
              </a:rPr>
              <a:t>լինելու</a:t>
            </a:r>
            <a:r>
              <a:rPr lang="en-US" sz="1700" dirty="0" smtClean="0">
                <a:latin typeface="Sylfaen" panose="010A0502050306030303" pitchFamily="18" charset="0"/>
              </a:rPr>
              <a:t> </a:t>
            </a:r>
            <a:r>
              <a:rPr lang="en-US" sz="1700" dirty="0" err="1" smtClean="0">
                <a:latin typeface="Sylfaen" panose="010A0502050306030303" pitchFamily="18" charset="0"/>
              </a:rPr>
              <a:t>հասկացությունը</a:t>
            </a:r>
            <a:r>
              <a:rPr lang="en-US" sz="1700" dirty="0">
                <a:latin typeface="Sylfaen" panose="010A0502050306030303" pitchFamily="18" charset="0"/>
              </a:rPr>
              <a:t> </a:t>
            </a:r>
            <a:r>
              <a:rPr lang="en-US" sz="1700" dirty="0" err="1" smtClean="0">
                <a:latin typeface="Sylfaen" panose="010A0502050306030303" pitchFamily="18" charset="0"/>
              </a:rPr>
              <a:t>վերաբերում</a:t>
            </a:r>
            <a:r>
              <a:rPr lang="en-US" sz="1700" dirty="0" smtClean="0">
                <a:latin typeface="Sylfaen" panose="010A0502050306030303" pitchFamily="18" charset="0"/>
              </a:rPr>
              <a:t> է՝</a:t>
            </a:r>
            <a:r>
              <a:rPr lang="en-US" sz="1700" dirty="0">
                <a:latin typeface="Sylfaen" panose="010A0502050306030303" pitchFamily="18" charset="0"/>
              </a:rPr>
              <a:t>	</a:t>
            </a:r>
          </a:p>
          <a:p>
            <a:pPr marL="800100" lvl="1" indent="-342900" algn="just">
              <a:buFont typeface="Wingdings" panose="05000000000000000000" pitchFamily="2" charset="2"/>
              <a:buChar char="Ø"/>
            </a:pPr>
            <a:r>
              <a:rPr lang="en-US" sz="1700" dirty="0" err="1" smtClean="0">
                <a:latin typeface="Sylfaen" panose="010A0502050306030303" pitchFamily="18" charset="0"/>
              </a:rPr>
              <a:t>Փաստաթղթի</a:t>
            </a:r>
            <a:r>
              <a:rPr lang="en-US" sz="1700" dirty="0" smtClean="0">
                <a:latin typeface="Sylfaen" panose="010A0502050306030303" pitchFamily="18" charset="0"/>
              </a:rPr>
              <a:t> </a:t>
            </a:r>
            <a:r>
              <a:rPr lang="en-US" sz="1700" dirty="0" err="1" smtClean="0">
                <a:latin typeface="Sylfaen" panose="010A0502050306030303" pitchFamily="18" charset="0"/>
              </a:rPr>
              <a:t>հեղինակի</a:t>
            </a:r>
            <a:r>
              <a:rPr lang="en-US" sz="1700" dirty="0" smtClean="0">
                <a:latin typeface="Sylfaen" panose="010A0502050306030303" pitchFamily="18" charset="0"/>
              </a:rPr>
              <a:t> </a:t>
            </a:r>
            <a:r>
              <a:rPr lang="en-US" sz="1700" dirty="0" err="1" smtClean="0">
                <a:latin typeface="Sylfaen" panose="010A0502050306030303" pitchFamily="18" charset="0"/>
              </a:rPr>
              <a:t>իսկական</a:t>
            </a:r>
            <a:r>
              <a:rPr lang="en-US" sz="1700" dirty="0" smtClean="0">
                <a:latin typeface="Sylfaen" panose="010A0502050306030303" pitchFamily="18" charset="0"/>
              </a:rPr>
              <a:t> </a:t>
            </a:r>
            <a:r>
              <a:rPr lang="en-US" sz="1700" dirty="0" err="1" smtClean="0">
                <a:latin typeface="Sylfaen" panose="010A0502050306030303" pitchFamily="18" charset="0"/>
              </a:rPr>
              <a:t>լինելը</a:t>
            </a:r>
            <a:r>
              <a:rPr lang="en-US" sz="1700" dirty="0" smtClean="0">
                <a:latin typeface="Sylfaen" panose="010A0502050306030303" pitchFamily="18" charset="0"/>
              </a:rPr>
              <a:t> </a:t>
            </a:r>
            <a:endParaRPr lang="en-US" sz="1700" dirty="0">
              <a:latin typeface="Sylfaen" panose="010A0502050306030303" pitchFamily="18" charset="0"/>
            </a:endParaRPr>
          </a:p>
          <a:p>
            <a:pPr marL="800100" lvl="1" indent="-342900" algn="just">
              <a:buFont typeface="Wingdings" panose="05000000000000000000" pitchFamily="2" charset="2"/>
              <a:buChar char="Ø"/>
            </a:pPr>
            <a:r>
              <a:rPr lang="en-US" sz="1700" dirty="0" err="1" smtClean="0">
                <a:latin typeface="Sylfaen" panose="010A0502050306030303" pitchFamily="18" charset="0"/>
              </a:rPr>
              <a:t>Փաստաթղթում</a:t>
            </a:r>
            <a:r>
              <a:rPr lang="en-US" sz="1700" dirty="0" smtClean="0">
                <a:latin typeface="Sylfaen" panose="010A0502050306030303" pitchFamily="18" charset="0"/>
              </a:rPr>
              <a:t> </a:t>
            </a:r>
            <a:r>
              <a:rPr lang="en-US" sz="1700" dirty="0" err="1" smtClean="0">
                <a:latin typeface="Sylfaen" panose="010A0502050306030303" pitchFamily="18" charset="0"/>
              </a:rPr>
              <a:t>առկա</a:t>
            </a:r>
            <a:r>
              <a:rPr lang="en-US" sz="1700" dirty="0" smtClean="0">
                <a:latin typeface="Sylfaen" panose="010A0502050306030303" pitchFamily="18" charset="0"/>
              </a:rPr>
              <a:t> </a:t>
            </a:r>
            <a:r>
              <a:rPr lang="en-US" sz="1700" dirty="0" err="1" smtClean="0">
                <a:latin typeface="Sylfaen" panose="010A0502050306030303" pitchFamily="18" charset="0"/>
              </a:rPr>
              <a:t>պնդման</a:t>
            </a:r>
            <a:r>
              <a:rPr lang="en-US" sz="1700" dirty="0" smtClean="0">
                <a:latin typeface="Sylfaen" panose="010A0502050306030303" pitchFamily="18" charset="0"/>
              </a:rPr>
              <a:t> </a:t>
            </a:r>
            <a:r>
              <a:rPr lang="en-US" sz="1700" dirty="0" err="1" smtClean="0">
                <a:latin typeface="Sylfaen" panose="010A0502050306030303" pitchFamily="18" charset="0"/>
              </a:rPr>
              <a:t>ճշմարտացիության</a:t>
            </a:r>
            <a:r>
              <a:rPr lang="en-US" sz="1700" dirty="0" smtClean="0">
                <a:latin typeface="Sylfaen" panose="010A0502050306030303" pitchFamily="18" charset="0"/>
              </a:rPr>
              <a:t> </a:t>
            </a:r>
            <a:r>
              <a:rPr lang="en-US" sz="1700" dirty="0" err="1" smtClean="0">
                <a:latin typeface="Sylfaen" panose="010A0502050306030303" pitchFamily="18" charset="0"/>
              </a:rPr>
              <a:t>իսկական</a:t>
            </a:r>
            <a:r>
              <a:rPr lang="en-US" sz="1700" dirty="0" smtClean="0">
                <a:latin typeface="Sylfaen" panose="010A0502050306030303" pitchFamily="18" charset="0"/>
              </a:rPr>
              <a:t> </a:t>
            </a:r>
            <a:r>
              <a:rPr lang="en-US" sz="1700" dirty="0" err="1" smtClean="0">
                <a:latin typeface="Sylfaen" panose="010A0502050306030303" pitchFamily="18" charset="0"/>
              </a:rPr>
              <a:t>լինելը</a:t>
            </a:r>
            <a:endParaRPr lang="en-US" sz="1700" dirty="0">
              <a:latin typeface="Sylfaen" panose="010A0502050306030303" pitchFamily="18" charset="0"/>
            </a:endParaRPr>
          </a:p>
          <a:p>
            <a:pPr marL="800100" lvl="1" indent="-342900" algn="just">
              <a:buFont typeface="Wingdings" panose="05000000000000000000" pitchFamily="2" charset="2"/>
              <a:buChar char="Ø"/>
            </a:pPr>
            <a:endParaRPr lang="en-US" sz="1700" dirty="0">
              <a:latin typeface="Sylfaen" panose="010A0502050306030303" pitchFamily="18" charset="0"/>
            </a:endParaRPr>
          </a:p>
          <a:p>
            <a:pPr marL="342900" indent="-342900" algn="just">
              <a:buFont typeface="Wingdings" panose="05000000000000000000" pitchFamily="2" charset="2"/>
              <a:buChar char="Ø"/>
            </a:pPr>
            <a:r>
              <a:rPr lang="en-US" sz="1700" dirty="0" err="1" smtClean="0">
                <a:latin typeface="Sylfaen" panose="010A0502050306030303" pitchFamily="18" charset="0"/>
              </a:rPr>
              <a:t>Տվյալների</a:t>
            </a:r>
            <a:r>
              <a:rPr lang="en-US" sz="1700" dirty="0" smtClean="0">
                <a:latin typeface="Sylfaen" panose="010A0502050306030303" pitchFamily="18" charset="0"/>
              </a:rPr>
              <a:t> </a:t>
            </a:r>
            <a:r>
              <a:rPr lang="en-US" sz="1700" dirty="0" err="1" smtClean="0">
                <a:latin typeface="Sylfaen" panose="010A0502050306030303" pitchFamily="18" charset="0"/>
              </a:rPr>
              <a:t>վերաբերյալ</a:t>
            </a:r>
            <a:r>
              <a:rPr lang="en-US" sz="1700" dirty="0" smtClean="0">
                <a:latin typeface="Sylfaen" panose="010A0502050306030303" pitchFamily="18" charset="0"/>
              </a:rPr>
              <a:t> </a:t>
            </a:r>
            <a:r>
              <a:rPr lang="en-US" sz="1700" dirty="0" err="1" smtClean="0">
                <a:latin typeface="Sylfaen" panose="010A0502050306030303" pitchFamily="18" charset="0"/>
              </a:rPr>
              <a:t>իսկական</a:t>
            </a:r>
            <a:r>
              <a:rPr lang="en-US" sz="1700" dirty="0" smtClean="0">
                <a:latin typeface="Sylfaen" panose="010A0502050306030303" pitchFamily="18" charset="0"/>
              </a:rPr>
              <a:t> </a:t>
            </a:r>
            <a:r>
              <a:rPr lang="en-US" sz="1700" dirty="0" err="1" smtClean="0">
                <a:latin typeface="Sylfaen" panose="010A0502050306030303" pitchFamily="18" charset="0"/>
              </a:rPr>
              <a:t>լինելը</a:t>
            </a:r>
            <a:r>
              <a:rPr lang="en-US" sz="1700" dirty="0" smtClean="0">
                <a:latin typeface="Sylfaen" panose="010A0502050306030303" pitchFamily="18" charset="0"/>
              </a:rPr>
              <a:t> </a:t>
            </a:r>
            <a:r>
              <a:rPr lang="en-US" sz="1700" dirty="0" err="1" smtClean="0">
                <a:latin typeface="Sylfaen" panose="010A0502050306030303" pitchFamily="18" charset="0"/>
              </a:rPr>
              <a:t>նվազագույնը</a:t>
            </a:r>
            <a:r>
              <a:rPr lang="en-US" sz="1700" dirty="0" smtClean="0">
                <a:latin typeface="Sylfaen" panose="010A0502050306030303" pitchFamily="18" charset="0"/>
              </a:rPr>
              <a:t> </a:t>
            </a:r>
            <a:r>
              <a:rPr lang="en-US" sz="1700" dirty="0" err="1" smtClean="0">
                <a:latin typeface="Sylfaen" panose="010A0502050306030303" pitchFamily="18" charset="0"/>
              </a:rPr>
              <a:t>վերաբերում</a:t>
            </a:r>
            <a:r>
              <a:rPr lang="en-US" sz="1700" dirty="0" smtClean="0">
                <a:latin typeface="Sylfaen" panose="010A0502050306030303" pitchFamily="18" charset="0"/>
              </a:rPr>
              <a:t> է </a:t>
            </a:r>
            <a:r>
              <a:rPr lang="en-US" sz="1700" dirty="0" err="1" smtClean="0">
                <a:latin typeface="Sylfaen" panose="010A0502050306030303" pitchFamily="18" charset="0"/>
              </a:rPr>
              <a:t>տվյալների</a:t>
            </a:r>
            <a:r>
              <a:rPr lang="en-US" sz="1700" dirty="0" smtClean="0">
                <a:latin typeface="Sylfaen" panose="010A0502050306030303" pitchFamily="18" charset="0"/>
              </a:rPr>
              <a:t> </a:t>
            </a:r>
            <a:r>
              <a:rPr lang="en-US" sz="1700" dirty="0" err="1" smtClean="0">
                <a:latin typeface="Sylfaen" panose="010A0502050306030303" pitchFamily="18" charset="0"/>
              </a:rPr>
              <a:t>թողարկողին</a:t>
            </a:r>
            <a:r>
              <a:rPr lang="en-US" sz="1700" dirty="0" smtClean="0">
                <a:latin typeface="Sylfaen" panose="010A0502050306030303" pitchFamily="18" charset="0"/>
              </a:rPr>
              <a:t>՝ </a:t>
            </a:r>
            <a:r>
              <a:rPr lang="en-US" sz="1700" dirty="0" err="1" smtClean="0">
                <a:latin typeface="Sylfaen" panose="010A0502050306030303" pitchFamily="18" charset="0"/>
              </a:rPr>
              <a:t>անկախ</a:t>
            </a:r>
            <a:r>
              <a:rPr lang="en-US" sz="1700" dirty="0" smtClean="0">
                <a:latin typeface="Sylfaen" panose="010A0502050306030303" pitchFamily="18" charset="0"/>
              </a:rPr>
              <a:t> </a:t>
            </a:r>
            <a:r>
              <a:rPr lang="en-US" sz="1700" dirty="0" err="1" smtClean="0">
                <a:latin typeface="Sylfaen" panose="010A0502050306030303" pitchFamily="18" charset="0"/>
              </a:rPr>
              <a:t>դրա</a:t>
            </a:r>
            <a:r>
              <a:rPr lang="en-US" sz="1700" dirty="0" smtClean="0">
                <a:latin typeface="Sylfaen" panose="010A0502050306030303" pitchFamily="18" charset="0"/>
              </a:rPr>
              <a:t> </a:t>
            </a:r>
            <a:r>
              <a:rPr lang="en-US" sz="1700" dirty="0" err="1" smtClean="0">
                <a:latin typeface="Sylfaen" panose="010A0502050306030303" pitchFamily="18" charset="0"/>
              </a:rPr>
              <a:t>բովանդակության</a:t>
            </a:r>
            <a:r>
              <a:rPr lang="en-US" sz="1700" dirty="0" smtClean="0">
                <a:latin typeface="Sylfaen" panose="010A0502050306030303" pitchFamily="18" charset="0"/>
              </a:rPr>
              <a:t> </a:t>
            </a:r>
            <a:r>
              <a:rPr lang="en-US" sz="1700" dirty="0" err="1" smtClean="0">
                <a:latin typeface="Sylfaen" panose="010A0502050306030303" pitchFamily="18" charset="0"/>
              </a:rPr>
              <a:t>ճշմարտացիությունից</a:t>
            </a:r>
            <a:r>
              <a:rPr lang="en-US" sz="1700" dirty="0">
                <a:latin typeface="Sylfaen" panose="010A0502050306030303" pitchFamily="18" charset="0"/>
              </a:rPr>
              <a:t> </a:t>
            </a:r>
            <a:r>
              <a:rPr lang="en-US" sz="1700" dirty="0" err="1" smtClean="0">
                <a:latin typeface="Sylfaen" panose="010A0502050306030303" pitchFamily="18" charset="0"/>
              </a:rPr>
              <a:t>ու</a:t>
            </a:r>
            <a:r>
              <a:rPr lang="en-US" sz="1700" dirty="0" smtClean="0">
                <a:latin typeface="Sylfaen" panose="010A0502050306030303" pitchFamily="18" charset="0"/>
              </a:rPr>
              <a:t> </a:t>
            </a:r>
            <a:r>
              <a:rPr lang="en-US" sz="1700" dirty="0" err="1" smtClean="0">
                <a:latin typeface="Sylfaen" panose="010A0502050306030303" pitchFamily="18" charset="0"/>
              </a:rPr>
              <a:t>հավաստիությունից</a:t>
            </a:r>
            <a:endParaRPr lang="en-US" sz="1700" dirty="0">
              <a:latin typeface="Sylfaen" panose="010A0502050306030303" pitchFamily="18" charset="0"/>
            </a:endParaRPr>
          </a:p>
          <a:p>
            <a:pPr marL="342900" indent="-342900" algn="just">
              <a:buFont typeface="Wingdings" panose="05000000000000000000" pitchFamily="2" charset="2"/>
              <a:buChar char="Ø"/>
            </a:pPr>
            <a:endParaRPr lang="en-US" sz="1700" dirty="0">
              <a:latin typeface="Sylfaen" panose="010A0502050306030303" pitchFamily="18" charset="0"/>
            </a:endParaRPr>
          </a:p>
          <a:p>
            <a:pPr marL="342900" indent="-342900" algn="just">
              <a:buFont typeface="Wingdings" panose="05000000000000000000" pitchFamily="2" charset="2"/>
              <a:buChar char="Ø"/>
            </a:pPr>
            <a:r>
              <a:rPr lang="en-US" sz="1700" dirty="0" err="1" smtClean="0">
                <a:latin typeface="Sylfaen" panose="010A0502050306030303" pitchFamily="18" charset="0"/>
              </a:rPr>
              <a:t>Իսկական</a:t>
            </a:r>
            <a:r>
              <a:rPr lang="en-US" sz="1700" dirty="0" smtClean="0">
                <a:latin typeface="Sylfaen" panose="010A0502050306030303" pitchFamily="18" charset="0"/>
              </a:rPr>
              <a:t> </a:t>
            </a:r>
            <a:r>
              <a:rPr lang="en-US" sz="1700" dirty="0" err="1" smtClean="0">
                <a:latin typeface="Sylfaen" panose="010A0502050306030303" pitchFamily="18" charset="0"/>
              </a:rPr>
              <a:t>լինելը</a:t>
            </a:r>
            <a:r>
              <a:rPr lang="en-US" sz="1700" dirty="0" smtClean="0">
                <a:latin typeface="Sylfaen" panose="010A0502050306030303" pitchFamily="18" charset="0"/>
              </a:rPr>
              <a:t> </a:t>
            </a:r>
            <a:r>
              <a:rPr lang="en-US" sz="1700" dirty="0" err="1" smtClean="0">
                <a:latin typeface="Sylfaen" panose="010A0502050306030303" pitchFamily="18" charset="0"/>
              </a:rPr>
              <a:t>կարող</a:t>
            </a:r>
            <a:r>
              <a:rPr lang="en-US" sz="1700" dirty="0" smtClean="0">
                <a:latin typeface="Sylfaen" panose="010A0502050306030303" pitchFamily="18" charset="0"/>
              </a:rPr>
              <a:t> է </a:t>
            </a:r>
            <a:r>
              <a:rPr lang="en-US" sz="1700" dirty="0" err="1" smtClean="0">
                <a:latin typeface="Sylfaen" panose="010A0502050306030303" pitchFamily="18" charset="0"/>
              </a:rPr>
              <a:t>երբեմն</a:t>
            </a:r>
            <a:r>
              <a:rPr lang="en-US" sz="1700" dirty="0" smtClean="0">
                <a:latin typeface="Sylfaen" panose="010A0502050306030303" pitchFamily="18" charset="0"/>
              </a:rPr>
              <a:t> </a:t>
            </a:r>
            <a:r>
              <a:rPr lang="en-US" sz="1700" dirty="0" err="1" smtClean="0">
                <a:latin typeface="Sylfaen" panose="010A0502050306030303" pitchFamily="18" charset="0"/>
              </a:rPr>
              <a:t>վերաբերել</a:t>
            </a:r>
            <a:r>
              <a:rPr lang="en-US" sz="1700" dirty="0" smtClean="0">
                <a:latin typeface="Sylfaen" panose="010A0502050306030303" pitchFamily="18" charset="0"/>
              </a:rPr>
              <a:t> </a:t>
            </a:r>
            <a:r>
              <a:rPr lang="en-US" sz="1700" dirty="0" err="1" smtClean="0">
                <a:latin typeface="Sylfaen" panose="010A0502050306030303" pitchFamily="18" charset="0"/>
              </a:rPr>
              <a:t>նաև</a:t>
            </a:r>
            <a:r>
              <a:rPr lang="en-US" sz="1700" dirty="0" smtClean="0">
                <a:latin typeface="Sylfaen" panose="010A0502050306030303" pitchFamily="18" charset="0"/>
              </a:rPr>
              <a:t> </a:t>
            </a:r>
            <a:r>
              <a:rPr lang="en-US" sz="1700" dirty="0" err="1" smtClean="0">
                <a:latin typeface="Sylfaen" panose="010A0502050306030303" pitchFamily="18" charset="0"/>
              </a:rPr>
              <a:t>տվյալների</a:t>
            </a:r>
            <a:r>
              <a:rPr lang="en-US" sz="1700" dirty="0" smtClean="0">
                <a:latin typeface="Sylfaen" panose="010A0502050306030303" pitchFamily="18" charset="0"/>
              </a:rPr>
              <a:t>  </a:t>
            </a:r>
            <a:r>
              <a:rPr lang="en-US" sz="1700" dirty="0" err="1" smtClean="0">
                <a:latin typeface="Sylfaen" panose="010A0502050306030303" pitchFamily="18" charset="0"/>
              </a:rPr>
              <a:t>բնօրինակությանը</a:t>
            </a:r>
            <a:endParaRPr lang="en-US" sz="1700" dirty="0">
              <a:latin typeface="Sylfaen" panose="010A0502050306030303" pitchFamily="18" charset="0"/>
            </a:endParaRPr>
          </a:p>
        </p:txBody>
      </p:sp>
      <p:sp>
        <p:nvSpPr>
          <p:cNvPr id="2" name="TextBox 7">
            <a:extLst>
              <a:ext uri="{FF2B5EF4-FFF2-40B4-BE49-F238E27FC236}">
                <a16:creationId xmlns:a16="http://schemas.microsoft.com/office/drawing/2014/main" id="{BEAF62CB-F43E-4908-A7A3-1F2EB3F33569}"/>
              </a:ext>
            </a:extLst>
          </p:cNvPr>
          <p:cNvSpPr txBox="1">
            <a:spLocks noChangeArrowheads="1"/>
          </p:cNvSpPr>
          <p:nvPr/>
        </p:nvSpPr>
        <p:spPr bwMode="auto">
          <a:xfrm>
            <a:off x="697832" y="-27384"/>
            <a:ext cx="83382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dirty="0">
                <a:solidFill>
                  <a:schemeClr val="bg1"/>
                </a:solidFill>
                <a:latin typeface="Sylfaen" panose="010A0502050306030303" pitchFamily="18" charset="0"/>
                <a:ea typeface="Verdana" panose="020B0604030504040204" pitchFamily="34" charset="0"/>
                <a:cs typeface="Verdana" charset="0"/>
              </a:rPr>
              <a:t>Հ</a:t>
            </a:r>
            <a:r>
              <a:rPr lang="hy-AM" dirty="0">
                <a:solidFill>
                  <a:schemeClr val="bg1"/>
                </a:solidFill>
                <a:latin typeface="Sylfaen" panose="010A0502050306030303" pitchFamily="18" charset="0"/>
                <a:ea typeface="Verdana" panose="020B0604030504040204" pitchFamily="34" charset="0"/>
                <a:cs typeface="Verdana" charset="0"/>
              </a:rPr>
              <a:t>ամակարգչին առնչվող խարդախություններ</a:t>
            </a:r>
            <a:r>
              <a:rPr lang="en-US" dirty="0">
                <a:solidFill>
                  <a:schemeClr val="bg1"/>
                </a:solidFill>
                <a:latin typeface="Sylfaen" panose="010A0502050306030303" pitchFamily="18" charset="0"/>
                <a:ea typeface="Verdana" panose="020B0604030504040204" pitchFamily="34" charset="0"/>
                <a:cs typeface="Verdana" charset="0"/>
              </a:rPr>
              <a:t> </a:t>
            </a:r>
            <a:r>
              <a:rPr lang="en-GB" dirty="0" smtClean="0">
                <a:solidFill>
                  <a:schemeClr val="bg1"/>
                </a:solidFill>
                <a:latin typeface="Sylfaen" panose="010A0502050306030303" pitchFamily="18" charset="0"/>
                <a:ea typeface="Verdana" panose="020B0604030504040204" pitchFamily="34" charset="0"/>
                <a:cs typeface="Verdana" charset="0"/>
              </a:rPr>
              <a:t>(</a:t>
            </a:r>
            <a:r>
              <a:rPr lang="en-GB" sz="1800" dirty="0" smtClean="0">
                <a:solidFill>
                  <a:schemeClr val="bg1"/>
                </a:solidFill>
                <a:latin typeface="Sylfaen" panose="010A0502050306030303" pitchFamily="18" charset="0"/>
                <a:ea typeface="Verdana" panose="020B0604030504040204" pitchFamily="34" charset="0"/>
                <a:cs typeface="Verdana" charset="0"/>
              </a:rPr>
              <a:t>&lt;&lt;</a:t>
            </a:r>
            <a:r>
              <a:rPr lang="en-US" dirty="0" err="1" smtClean="0">
                <a:solidFill>
                  <a:schemeClr val="bg1"/>
                </a:solidFill>
                <a:latin typeface="Sylfaen" panose="010A0502050306030303" pitchFamily="18" charset="0"/>
                <a:ea typeface="Verdana" panose="020B0604030504040204" pitchFamily="34" charset="0"/>
                <a:cs typeface="Verdana" charset="0"/>
              </a:rPr>
              <a:t>ոչ</a:t>
            </a:r>
            <a:r>
              <a:rPr lang="en-US" dirty="0" smtClean="0">
                <a:solidFill>
                  <a:schemeClr val="bg1"/>
                </a:solidFill>
                <a:latin typeface="Sylfaen" panose="010A0502050306030303" pitchFamily="18" charset="0"/>
                <a:ea typeface="Verdana" panose="020B0604030504040204" pitchFamily="34" charset="0"/>
                <a:cs typeface="Verdana" charset="0"/>
              </a:rPr>
              <a:t> </a:t>
            </a:r>
            <a:r>
              <a:rPr lang="en-US" dirty="0" err="1" smtClean="0">
                <a:solidFill>
                  <a:schemeClr val="bg1"/>
                </a:solidFill>
                <a:latin typeface="Sylfaen" panose="010A0502050306030303" pitchFamily="18" charset="0"/>
                <a:ea typeface="Verdana" panose="020B0604030504040204" pitchFamily="34" charset="0"/>
                <a:cs typeface="Verdana" charset="0"/>
              </a:rPr>
              <a:t>իսկական</a:t>
            </a:r>
            <a:r>
              <a:rPr lang="en-US" dirty="0" smtClean="0">
                <a:solidFill>
                  <a:schemeClr val="bg1"/>
                </a:solidFill>
                <a:latin typeface="Sylfaen" panose="010A0502050306030303" pitchFamily="18" charset="0"/>
                <a:ea typeface="Verdana" panose="020B0604030504040204" pitchFamily="34" charset="0"/>
                <a:cs typeface="Verdana" charset="0"/>
              </a:rPr>
              <a:t> </a:t>
            </a:r>
            <a:r>
              <a:rPr lang="en-US" dirty="0" err="1" smtClean="0">
                <a:solidFill>
                  <a:schemeClr val="bg1"/>
                </a:solidFill>
                <a:latin typeface="Sylfaen" panose="010A0502050306030303" pitchFamily="18" charset="0"/>
                <a:ea typeface="Verdana" panose="020B0604030504040204" pitchFamily="34" charset="0"/>
                <a:cs typeface="Verdana" charset="0"/>
              </a:rPr>
              <a:t>տվյալներ</a:t>
            </a:r>
            <a:r>
              <a:rPr lang="en-US" sz="1800" dirty="0" smtClean="0">
                <a:solidFill>
                  <a:schemeClr val="bg1"/>
                </a:solidFill>
                <a:latin typeface="Sylfaen" panose="010A0502050306030303" pitchFamily="18" charset="0"/>
                <a:ea typeface="Verdana" panose="020B0604030504040204" pitchFamily="34" charset="0"/>
                <a:cs typeface="Verdana" charset="0"/>
              </a:rPr>
              <a:t>&gt;&gt;</a:t>
            </a:r>
            <a:r>
              <a:rPr lang="en-GB" dirty="0">
                <a:solidFill>
                  <a:schemeClr val="bg1"/>
                </a:solidFill>
                <a:latin typeface="Sylfaen" panose="010A0502050306030303" pitchFamily="18" charset="0"/>
                <a:ea typeface="Verdana" panose="020B0604030504040204" pitchFamily="34" charset="0"/>
                <a:cs typeface="Verdana" charset="0"/>
              </a:rPr>
              <a:t>)</a:t>
            </a:r>
          </a:p>
        </p:txBody>
      </p:sp>
    </p:spTree>
    <p:extLst>
      <p:ext uri="{BB962C8B-B14F-4D97-AF65-F5344CB8AC3E}">
        <p14:creationId xmlns:p14="http://schemas.microsoft.com/office/powerpoint/2010/main" val="33129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02612" y="1293367"/>
            <a:ext cx="3889351" cy="5262979"/>
          </a:xfrm>
          <a:prstGeom prst="rect">
            <a:avLst/>
          </a:prstGeom>
        </p:spPr>
        <p:txBody>
          <a:bodyPr wrap="square">
            <a:spAutoFit/>
          </a:bodyPr>
          <a:lstStyle/>
          <a:p>
            <a:pPr marL="342900" indent="-342900" algn="just">
              <a:buFont typeface="Wingdings" pitchFamily="2" charset="2"/>
              <a:buChar char="Ø"/>
            </a:pPr>
            <a:r>
              <a:rPr lang="hy-AM" sz="16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ոչ իսկական տվյալների արդյունքում համակարգչային տվյալներ մտցնելը, փոփոխելը, ոչնչացնելը կամ արգելելը` </a:t>
            </a:r>
            <a:r>
              <a:rPr lang="hy-AM" sz="1600" dirty="0">
                <a:solidFill>
                  <a:srgbClr val="FF0000"/>
                </a:solidFill>
                <a:latin typeface="Sylfaen" panose="010A0502050306030303" pitchFamily="18" charset="0"/>
              </a:rPr>
              <a:t>այն նպատակով, որ քննարկվեն կամ գործվեն օրինականորեն, որպես իսկական տվյալներ</a:t>
            </a:r>
            <a:r>
              <a:rPr lang="hy-AM" sz="1600" dirty="0">
                <a:latin typeface="Sylfaen" panose="010A0502050306030303" pitchFamily="18" charset="0"/>
              </a:rPr>
              <a:t>, անկախ նրանից` այդ տվյալները պարզ և հասկանալի են, թե ոչ: Կողմը կարող է պահանջել խաբելու մտադրությունը կամ նման անազնիվ մտադրությունը մինչև քրեական պատասխանատվության ենթարկելը:</a:t>
            </a:r>
            <a:endParaRPr lang="en-GB" sz="16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380471" y="1509936"/>
            <a:ext cx="4402581" cy="1923604"/>
          </a:xfrm>
          <a:prstGeom prst="rect">
            <a:avLst/>
          </a:prstGeom>
        </p:spPr>
        <p:txBody>
          <a:bodyPr wrap="square">
            <a:spAutoFit/>
          </a:bodyPr>
          <a:lstStyle/>
          <a:p>
            <a:pPr marL="342900" indent="-342900" algn="just">
              <a:buFont typeface="Wingdings" panose="05000000000000000000" pitchFamily="2" charset="2"/>
              <a:buChar char="Ø"/>
            </a:pPr>
            <a:r>
              <a:rPr lang="en-US" sz="1700" dirty="0" err="1" smtClean="0">
                <a:latin typeface="Sylfaen" panose="010A0502050306030303" pitchFamily="18" charset="0"/>
              </a:rPr>
              <a:t>Լրացուցիչ</a:t>
            </a:r>
            <a:r>
              <a:rPr lang="en-US" sz="1700" dirty="0" smtClean="0">
                <a:latin typeface="Sylfaen" panose="010A0502050306030303" pitchFamily="18" charset="0"/>
              </a:rPr>
              <a:t> </a:t>
            </a:r>
            <a:r>
              <a:rPr lang="en-US" sz="1700" dirty="0" err="1" smtClean="0">
                <a:latin typeface="Sylfaen" panose="010A0502050306030303" pitchFamily="18" charset="0"/>
              </a:rPr>
              <a:t>մտադրության</a:t>
            </a:r>
            <a:r>
              <a:rPr lang="en-US" sz="1700" dirty="0" smtClean="0">
                <a:latin typeface="Sylfaen" panose="010A0502050306030303" pitchFamily="18" charset="0"/>
              </a:rPr>
              <a:t> </a:t>
            </a:r>
            <a:r>
              <a:rPr lang="en-US" sz="1700" dirty="0" err="1" smtClean="0">
                <a:latin typeface="Sylfaen" panose="010A0502050306030303" pitchFamily="18" charset="0"/>
              </a:rPr>
              <a:t>պահանջ</a:t>
            </a:r>
            <a:r>
              <a:rPr lang="en-US" sz="1700" dirty="0" smtClean="0">
                <a:latin typeface="Sylfaen" panose="010A0502050306030303" pitchFamily="18" charset="0"/>
              </a:rPr>
              <a:t> </a:t>
            </a:r>
            <a:endParaRPr lang="en-US" sz="1700" dirty="0">
              <a:latin typeface="Sylfaen" panose="010A0502050306030303" pitchFamily="18" charset="0"/>
            </a:endParaRPr>
          </a:p>
          <a:p>
            <a:pPr marL="342900" indent="-342900" algn="just">
              <a:buFont typeface="Wingdings" panose="05000000000000000000" pitchFamily="2" charset="2"/>
              <a:buChar char="Ø"/>
            </a:pPr>
            <a:endParaRPr lang="en-US" sz="1700" dirty="0">
              <a:latin typeface="Sylfaen" panose="010A0502050306030303" pitchFamily="18" charset="0"/>
            </a:endParaRPr>
          </a:p>
          <a:p>
            <a:pPr marL="342900" indent="-342900" algn="just">
              <a:buFont typeface="Wingdings" panose="05000000000000000000" pitchFamily="2" charset="2"/>
              <a:buChar char="Ø"/>
            </a:pPr>
            <a:r>
              <a:rPr lang="en-US" sz="1700" dirty="0" smtClean="0">
                <a:latin typeface="Sylfaen" panose="010A0502050306030303" pitchFamily="18" charset="0"/>
              </a:rPr>
              <a:t>&lt;&lt;</a:t>
            </a:r>
            <a:r>
              <a:rPr lang="en-US" sz="1700" dirty="0" err="1" smtClean="0">
                <a:latin typeface="Sylfaen" panose="010A0502050306030303" pitchFamily="18" charset="0"/>
              </a:rPr>
              <a:t>օրինականորեն</a:t>
            </a:r>
            <a:r>
              <a:rPr lang="en-US" sz="1700" dirty="0" smtClean="0">
                <a:latin typeface="Sylfaen" panose="010A0502050306030303" pitchFamily="18" charset="0"/>
              </a:rPr>
              <a:t>&gt;&gt; </a:t>
            </a:r>
            <a:r>
              <a:rPr lang="en-US" sz="1700" dirty="0" err="1" smtClean="0">
                <a:latin typeface="Sylfaen" panose="010A0502050306030303" pitchFamily="18" charset="0"/>
              </a:rPr>
              <a:t>հասկացությունը</a:t>
            </a:r>
            <a:r>
              <a:rPr lang="en-US" sz="1700" dirty="0" smtClean="0">
                <a:latin typeface="Sylfaen" panose="010A0502050306030303" pitchFamily="18" charset="0"/>
              </a:rPr>
              <a:t> </a:t>
            </a:r>
            <a:r>
              <a:rPr lang="en-US" sz="1700" dirty="0" err="1" smtClean="0">
                <a:latin typeface="Sylfaen" panose="010A0502050306030303" pitchFamily="18" charset="0"/>
              </a:rPr>
              <a:t>ներառում</a:t>
            </a:r>
            <a:r>
              <a:rPr lang="en-US" sz="1700" dirty="0" smtClean="0">
                <a:latin typeface="Sylfaen" panose="010A0502050306030303" pitchFamily="18" charset="0"/>
              </a:rPr>
              <a:t> է </a:t>
            </a:r>
            <a:r>
              <a:rPr lang="en-US" sz="1700" dirty="0" err="1" smtClean="0">
                <a:latin typeface="Sylfaen" panose="010A0502050306030303" pitchFamily="18" charset="0"/>
              </a:rPr>
              <a:t>իրավական</a:t>
            </a:r>
            <a:r>
              <a:rPr lang="en-US" sz="1700" dirty="0" smtClean="0">
                <a:latin typeface="Sylfaen" panose="010A0502050306030303" pitchFamily="18" charset="0"/>
              </a:rPr>
              <a:t> </a:t>
            </a:r>
            <a:r>
              <a:rPr lang="en-US" sz="1700" dirty="0" err="1" smtClean="0">
                <a:latin typeface="Sylfaen" panose="010A0502050306030303" pitchFamily="18" charset="0"/>
              </a:rPr>
              <a:t>գործառնությունները</a:t>
            </a:r>
            <a:r>
              <a:rPr lang="en-US" sz="1700" dirty="0" smtClean="0">
                <a:latin typeface="Sylfaen" panose="010A0502050306030303" pitchFamily="18" charset="0"/>
              </a:rPr>
              <a:t> և </a:t>
            </a:r>
            <a:r>
              <a:rPr lang="en-US" sz="1700" dirty="0" err="1" smtClean="0">
                <a:latin typeface="Sylfaen" panose="010A0502050306030303" pitchFamily="18" charset="0"/>
              </a:rPr>
              <a:t>այն</a:t>
            </a:r>
            <a:r>
              <a:rPr lang="en-US" sz="1700" dirty="0" smtClean="0">
                <a:latin typeface="Sylfaen" panose="010A0502050306030303" pitchFamily="18" charset="0"/>
              </a:rPr>
              <a:t> </a:t>
            </a:r>
            <a:r>
              <a:rPr lang="en-US" sz="1700" dirty="0" err="1" smtClean="0">
                <a:latin typeface="Sylfaen" panose="010A0502050306030303" pitchFamily="18" charset="0"/>
              </a:rPr>
              <a:t>փաստաթղթերը</a:t>
            </a:r>
            <a:r>
              <a:rPr lang="en-US" sz="1700" dirty="0" smtClean="0">
                <a:latin typeface="Sylfaen" panose="010A0502050306030303" pitchFamily="18" charset="0"/>
              </a:rPr>
              <a:t>, </a:t>
            </a:r>
            <a:r>
              <a:rPr lang="en-US" sz="1700" dirty="0" err="1" smtClean="0">
                <a:latin typeface="Sylfaen" panose="010A0502050306030303" pitchFamily="18" charset="0"/>
              </a:rPr>
              <a:t>որոնք</a:t>
            </a:r>
            <a:r>
              <a:rPr lang="en-US" sz="1700" dirty="0" smtClean="0">
                <a:latin typeface="Sylfaen" panose="010A0502050306030303" pitchFamily="18" charset="0"/>
              </a:rPr>
              <a:t> </a:t>
            </a:r>
            <a:r>
              <a:rPr lang="en-US" sz="1700" dirty="0" err="1" smtClean="0">
                <a:latin typeface="Sylfaen" panose="010A0502050306030303" pitchFamily="18" charset="0"/>
              </a:rPr>
              <a:t>իրավաբանորեն</a:t>
            </a:r>
            <a:r>
              <a:rPr lang="en-US" sz="1700" dirty="0" smtClean="0">
                <a:latin typeface="Sylfaen" panose="010A0502050306030303" pitchFamily="18" charset="0"/>
              </a:rPr>
              <a:t> </a:t>
            </a:r>
            <a:r>
              <a:rPr lang="en-US" sz="1700" dirty="0" err="1" smtClean="0">
                <a:latin typeface="Sylfaen" panose="010A0502050306030303" pitchFamily="18" charset="0"/>
              </a:rPr>
              <a:t>վերաբերելի</a:t>
            </a:r>
            <a:r>
              <a:rPr lang="en-US" sz="1700" dirty="0" smtClean="0">
                <a:latin typeface="Sylfaen" panose="010A0502050306030303" pitchFamily="18" charset="0"/>
              </a:rPr>
              <a:t> </a:t>
            </a:r>
            <a:r>
              <a:rPr lang="en-US" sz="1700" dirty="0" err="1" smtClean="0">
                <a:latin typeface="Sylfaen" panose="010A0502050306030303" pitchFamily="18" charset="0"/>
              </a:rPr>
              <a:t>են</a:t>
            </a:r>
            <a:r>
              <a:rPr lang="en-US" sz="1700" dirty="0" smtClean="0">
                <a:latin typeface="Sylfaen" panose="010A0502050306030303" pitchFamily="18" charset="0"/>
              </a:rPr>
              <a:t>: </a:t>
            </a:r>
            <a:endParaRPr lang="en-US" sz="1700" dirty="0">
              <a:latin typeface="Sylfaen" panose="010A0502050306030303" pitchFamily="18" charset="0"/>
            </a:endParaRPr>
          </a:p>
        </p:txBody>
      </p:sp>
      <p:sp>
        <p:nvSpPr>
          <p:cNvPr id="2" name="TextBox 7">
            <a:extLst>
              <a:ext uri="{FF2B5EF4-FFF2-40B4-BE49-F238E27FC236}">
                <a16:creationId xmlns:a16="http://schemas.microsoft.com/office/drawing/2014/main" id="{9D1A153A-976F-4A26-897A-EC8F5C517FC0}"/>
              </a:ext>
            </a:extLst>
          </p:cNvPr>
          <p:cNvSpPr txBox="1">
            <a:spLocks noChangeArrowheads="1"/>
          </p:cNvSpPr>
          <p:nvPr/>
        </p:nvSpPr>
        <p:spPr bwMode="auto">
          <a:xfrm>
            <a:off x="625642" y="-27384"/>
            <a:ext cx="84104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Sylfaen" panose="010A0502050306030303" pitchFamily="18" charset="0"/>
                <a:ea typeface="Verdana" panose="020B0604030504040204" pitchFamily="34" charset="0"/>
                <a:cs typeface="Verdana" charset="0"/>
              </a:rPr>
              <a:t>Հ</a:t>
            </a:r>
            <a:r>
              <a:rPr lang="hy-AM" sz="2800" dirty="0">
                <a:solidFill>
                  <a:schemeClr val="bg1"/>
                </a:solidFill>
                <a:latin typeface="Sylfaen" panose="010A0502050306030303" pitchFamily="18" charset="0"/>
                <a:ea typeface="Verdana" panose="020B0604030504040204" pitchFamily="34" charset="0"/>
                <a:cs typeface="Verdana" charset="0"/>
              </a:rPr>
              <a:t>ամակարգչին առնչվող խարդախություններ</a:t>
            </a:r>
            <a:r>
              <a:rPr lang="en-US" sz="2800" dirty="0">
                <a:solidFill>
                  <a:schemeClr val="bg1"/>
                </a:solidFill>
                <a:latin typeface="Sylfaen" panose="010A0502050306030303" pitchFamily="18" charset="0"/>
                <a:ea typeface="Verdana" panose="020B0604030504040204" pitchFamily="34" charset="0"/>
                <a:cs typeface="Verdana" charset="0"/>
              </a:rPr>
              <a:t> </a:t>
            </a:r>
            <a:r>
              <a:rPr lang="en-GB" sz="2800" dirty="0" smtClean="0">
                <a:solidFill>
                  <a:schemeClr val="bg1"/>
                </a:solidFill>
                <a:latin typeface="Sylfaen" panose="010A0502050306030303" pitchFamily="18" charset="0"/>
                <a:ea typeface="Verdana" panose="020B0604030504040204" pitchFamily="34" charset="0"/>
                <a:cs typeface="Verdana" charset="0"/>
              </a:rPr>
              <a:t>(</a:t>
            </a:r>
            <a:r>
              <a:rPr lang="en-GB" sz="2000" dirty="0" smtClean="0">
                <a:solidFill>
                  <a:schemeClr val="bg1"/>
                </a:solidFill>
                <a:latin typeface="Sylfaen" panose="010A0502050306030303" pitchFamily="18" charset="0"/>
                <a:ea typeface="Verdana" panose="020B0604030504040204" pitchFamily="34" charset="0"/>
                <a:cs typeface="Verdana" charset="0"/>
              </a:rPr>
              <a:t>&lt;&lt;</a:t>
            </a:r>
            <a:r>
              <a:rPr lang="en-US" sz="2800" dirty="0" err="1" smtClean="0">
                <a:solidFill>
                  <a:schemeClr val="bg1"/>
                </a:solidFill>
                <a:latin typeface="Sylfaen" panose="010A0502050306030303" pitchFamily="18" charset="0"/>
                <a:ea typeface="Verdana" panose="020B0604030504040204" pitchFamily="34" charset="0"/>
                <a:cs typeface="Verdana" charset="0"/>
              </a:rPr>
              <a:t>այն</a:t>
            </a:r>
            <a:r>
              <a:rPr lang="en-US" sz="2800" dirty="0" smtClean="0">
                <a:solidFill>
                  <a:schemeClr val="bg1"/>
                </a:solidFill>
                <a:latin typeface="Sylfaen" panose="010A0502050306030303" pitchFamily="18" charset="0"/>
                <a:ea typeface="Verdana" panose="020B0604030504040204" pitchFamily="34" charset="0"/>
                <a:cs typeface="Verdana" charset="0"/>
              </a:rPr>
              <a:t> </a:t>
            </a:r>
            <a:r>
              <a:rPr lang="en-US" sz="2800" dirty="0" err="1" smtClean="0">
                <a:solidFill>
                  <a:schemeClr val="bg1"/>
                </a:solidFill>
                <a:latin typeface="Sylfaen" panose="010A0502050306030303" pitchFamily="18" charset="0"/>
                <a:ea typeface="Verdana" panose="020B0604030504040204" pitchFamily="34" charset="0"/>
                <a:cs typeface="Verdana" charset="0"/>
              </a:rPr>
              <a:t>նպատակով</a:t>
            </a:r>
            <a:r>
              <a:rPr lang="en-US" sz="2800" dirty="0" smtClean="0">
                <a:solidFill>
                  <a:schemeClr val="bg1"/>
                </a:solidFill>
                <a:latin typeface="Sylfaen" panose="010A0502050306030303" pitchFamily="18" charset="0"/>
                <a:ea typeface="Verdana" panose="020B0604030504040204" pitchFamily="34" charset="0"/>
                <a:cs typeface="Verdana" charset="0"/>
              </a:rPr>
              <a:t>…</a:t>
            </a:r>
            <a:r>
              <a:rPr lang="en-US" sz="2000" dirty="0" smtClean="0">
                <a:solidFill>
                  <a:schemeClr val="bg1"/>
                </a:solidFill>
                <a:latin typeface="Sylfaen" panose="010A0502050306030303" pitchFamily="18" charset="0"/>
                <a:ea typeface="Verdana" panose="020B0604030504040204" pitchFamily="34" charset="0"/>
                <a:cs typeface="Verdana" charset="0"/>
              </a:rPr>
              <a:t>&gt;&gt;</a:t>
            </a:r>
            <a:r>
              <a:rPr lang="en-GB" sz="2800" dirty="0">
                <a:solidFill>
                  <a:schemeClr val="bg1"/>
                </a:solidFill>
                <a:latin typeface="Sylfaen" panose="010A0502050306030303" pitchFamily="18" charset="0"/>
                <a:ea typeface="Verdana" panose="020B0604030504040204" pitchFamily="34" charset="0"/>
                <a:cs typeface="Verdana" charset="0"/>
              </a:rPr>
              <a:t>)</a:t>
            </a:r>
          </a:p>
        </p:txBody>
      </p:sp>
    </p:spTree>
    <p:extLst>
      <p:ext uri="{BB962C8B-B14F-4D97-AF65-F5344CB8AC3E}">
        <p14:creationId xmlns:p14="http://schemas.microsoft.com/office/powerpoint/2010/main" val="254168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39509" y="1270995"/>
            <a:ext cx="3889351" cy="5262979"/>
          </a:xfrm>
          <a:prstGeom prst="rect">
            <a:avLst/>
          </a:prstGeom>
        </p:spPr>
        <p:txBody>
          <a:bodyPr wrap="square">
            <a:spAutoFit/>
          </a:bodyPr>
          <a:lstStyle/>
          <a:p>
            <a:pPr marL="342900" indent="-342900" algn="just">
              <a:buFont typeface="Wingdings" pitchFamily="2" charset="2"/>
              <a:buChar char="Ø"/>
            </a:pPr>
            <a:r>
              <a:rPr lang="hy-AM" sz="16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ոչ իսկական տվյալների արդյունքում համակարգչային տվյալներ մտցնելը, փոփոխելը, ոչնչացնելը կամ արգելելը` այն նպատակով, որ քննարկվեն կամ գործվեն օրինականորեն, որպես իսկական տվյալներ, </a:t>
            </a:r>
            <a:r>
              <a:rPr lang="hy-AM" sz="1600" dirty="0">
                <a:solidFill>
                  <a:srgbClr val="FF0000"/>
                </a:solidFill>
                <a:latin typeface="Sylfaen" panose="010A0502050306030303" pitchFamily="18" charset="0"/>
              </a:rPr>
              <a:t>անկախ նրանից` այդ տվյալները պարզ և հասկանալի են</a:t>
            </a:r>
            <a:r>
              <a:rPr lang="hy-AM" sz="1600" dirty="0">
                <a:latin typeface="Sylfaen" panose="010A0502050306030303" pitchFamily="18" charset="0"/>
              </a:rPr>
              <a:t>, թե ոչ: Կողմը կարող է պահանջել խաբելու մտադրությունը կամ նման անազնիվ մտադրությունը մինչև քրեական պատասխանատվության ենթարկելը:</a:t>
            </a:r>
            <a:endParaRPr lang="en-GB" sz="16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31360" y="1571784"/>
            <a:ext cx="4226560" cy="877163"/>
          </a:xfrm>
          <a:prstGeom prst="rect">
            <a:avLst/>
          </a:prstGeom>
        </p:spPr>
        <p:txBody>
          <a:bodyPr wrap="square">
            <a:spAutoFit/>
          </a:bodyPr>
          <a:lstStyle/>
          <a:p>
            <a:pPr marL="342900" indent="-342900" algn="just">
              <a:buFont typeface="Wingdings" panose="05000000000000000000" pitchFamily="2" charset="2"/>
              <a:buChar char="Ø"/>
            </a:pPr>
            <a:r>
              <a:rPr lang="en-US" sz="1700" dirty="0" err="1" smtClean="0">
                <a:latin typeface="Sylfaen" panose="010A0502050306030303" pitchFamily="18" charset="0"/>
              </a:rPr>
              <a:t>Ոչ</a:t>
            </a:r>
            <a:r>
              <a:rPr lang="en-US" sz="1700" dirty="0" smtClean="0">
                <a:latin typeface="Sylfaen" panose="010A0502050306030303" pitchFamily="18" charset="0"/>
              </a:rPr>
              <a:t> </a:t>
            </a:r>
            <a:r>
              <a:rPr lang="en-US" sz="1700" dirty="0" err="1" smtClean="0">
                <a:latin typeface="Sylfaen" panose="010A0502050306030303" pitchFamily="18" charset="0"/>
              </a:rPr>
              <a:t>իսկական</a:t>
            </a:r>
            <a:r>
              <a:rPr lang="en-US" sz="1700" dirty="0" smtClean="0">
                <a:latin typeface="Sylfaen" panose="010A0502050306030303" pitchFamily="18" charset="0"/>
              </a:rPr>
              <a:t> </a:t>
            </a:r>
            <a:r>
              <a:rPr lang="en-US" sz="1700" dirty="0" err="1" smtClean="0">
                <a:latin typeface="Sylfaen" panose="010A0502050306030303" pitchFamily="18" charset="0"/>
              </a:rPr>
              <a:t>տվյալները</a:t>
            </a:r>
            <a:r>
              <a:rPr lang="en-US" sz="1700" dirty="0" smtClean="0">
                <a:latin typeface="Sylfaen" panose="010A0502050306030303" pitchFamily="18" charset="0"/>
              </a:rPr>
              <a:t> </a:t>
            </a:r>
            <a:r>
              <a:rPr lang="en-US" sz="1700" dirty="0" err="1" smtClean="0">
                <a:latin typeface="Sylfaen" panose="010A0502050306030303" pitchFamily="18" charset="0"/>
              </a:rPr>
              <a:t>պարտադիր</a:t>
            </a:r>
            <a:r>
              <a:rPr lang="en-US" sz="1700" dirty="0" smtClean="0">
                <a:latin typeface="Sylfaen" panose="010A0502050306030303" pitchFamily="18" charset="0"/>
              </a:rPr>
              <a:t> </a:t>
            </a:r>
            <a:r>
              <a:rPr lang="en-US" sz="1700" dirty="0" err="1" smtClean="0">
                <a:latin typeface="Sylfaen" panose="010A0502050306030303" pitchFamily="18" charset="0"/>
              </a:rPr>
              <a:t>չէ</a:t>
            </a:r>
            <a:r>
              <a:rPr lang="en-US" sz="1700" dirty="0" smtClean="0">
                <a:latin typeface="Sylfaen" panose="010A0502050306030303" pitchFamily="18" charset="0"/>
              </a:rPr>
              <a:t>, </a:t>
            </a:r>
            <a:r>
              <a:rPr lang="en-US" sz="1700" dirty="0" err="1" smtClean="0">
                <a:latin typeface="Sylfaen" panose="010A0502050306030303" pitchFamily="18" charset="0"/>
              </a:rPr>
              <a:t>որ</a:t>
            </a:r>
            <a:r>
              <a:rPr lang="en-US" sz="1700" dirty="0" smtClean="0">
                <a:latin typeface="Sylfaen" panose="010A0502050306030303" pitchFamily="18" charset="0"/>
              </a:rPr>
              <a:t> </a:t>
            </a:r>
            <a:r>
              <a:rPr lang="en-US" sz="1700" dirty="0" err="1" smtClean="0">
                <a:latin typeface="Sylfaen" panose="010A0502050306030303" pitchFamily="18" charset="0"/>
              </a:rPr>
              <a:t>լինեն</a:t>
            </a:r>
            <a:r>
              <a:rPr lang="en-US" sz="1700" dirty="0" smtClean="0">
                <a:latin typeface="Sylfaen" panose="010A0502050306030303" pitchFamily="18" charset="0"/>
              </a:rPr>
              <a:t> </a:t>
            </a:r>
            <a:r>
              <a:rPr lang="en-US" sz="1700" dirty="0" err="1" smtClean="0">
                <a:latin typeface="Sylfaen" panose="010A0502050306030303" pitchFamily="18" charset="0"/>
              </a:rPr>
              <a:t>պարզ</a:t>
            </a:r>
            <a:r>
              <a:rPr lang="en-US" sz="1700" dirty="0" smtClean="0">
                <a:latin typeface="Sylfaen" panose="010A0502050306030303" pitchFamily="18" charset="0"/>
              </a:rPr>
              <a:t> </a:t>
            </a:r>
            <a:r>
              <a:rPr lang="en-US" sz="1700" dirty="0" err="1" smtClean="0">
                <a:latin typeface="Sylfaen" panose="010A0502050306030303" pitchFamily="18" charset="0"/>
              </a:rPr>
              <a:t>ու</a:t>
            </a:r>
            <a:r>
              <a:rPr lang="en-US" sz="1700" dirty="0" smtClean="0">
                <a:latin typeface="Sylfaen" panose="010A0502050306030303" pitchFamily="18" charset="0"/>
              </a:rPr>
              <a:t> </a:t>
            </a:r>
            <a:r>
              <a:rPr lang="en-US" sz="1700" dirty="0" err="1" smtClean="0">
                <a:latin typeface="Sylfaen" panose="010A0502050306030303" pitchFamily="18" charset="0"/>
              </a:rPr>
              <a:t>հասկանալի</a:t>
            </a:r>
            <a:r>
              <a:rPr lang="en-US" sz="1700" dirty="0" smtClean="0">
                <a:latin typeface="Sylfaen" panose="010A0502050306030303" pitchFamily="18" charset="0"/>
              </a:rPr>
              <a:t> </a:t>
            </a:r>
            <a:r>
              <a:rPr lang="en-US" sz="1700" dirty="0" err="1" smtClean="0">
                <a:latin typeface="Sylfaen" panose="010A0502050306030303" pitchFamily="18" charset="0"/>
              </a:rPr>
              <a:t>մարդու</a:t>
            </a:r>
            <a:r>
              <a:rPr lang="en-US" sz="1700" dirty="0" smtClean="0">
                <a:latin typeface="Sylfaen" panose="010A0502050306030303" pitchFamily="18" charset="0"/>
              </a:rPr>
              <a:t> </a:t>
            </a:r>
            <a:r>
              <a:rPr lang="en-US" sz="1700" dirty="0" err="1" smtClean="0">
                <a:latin typeface="Sylfaen" panose="010A0502050306030303" pitchFamily="18" charset="0"/>
              </a:rPr>
              <a:t>կողմից</a:t>
            </a:r>
            <a:endParaRPr lang="en-US" sz="2200" dirty="0">
              <a:latin typeface="Sylfaen" panose="010A0502050306030303" pitchFamily="18" charset="0"/>
            </a:endParaRPr>
          </a:p>
        </p:txBody>
      </p:sp>
      <p:sp>
        <p:nvSpPr>
          <p:cNvPr id="2" name="TextBox 7">
            <a:extLst>
              <a:ext uri="{FF2B5EF4-FFF2-40B4-BE49-F238E27FC236}">
                <a16:creationId xmlns:a16="http://schemas.microsoft.com/office/drawing/2014/main" id="{FF58A1EE-D31D-43F4-A03D-C97C3BAB9326}"/>
              </a:ext>
            </a:extLst>
          </p:cNvPr>
          <p:cNvSpPr txBox="1">
            <a:spLocks noChangeArrowheads="1"/>
          </p:cNvSpPr>
          <p:nvPr/>
        </p:nvSpPr>
        <p:spPr bwMode="auto">
          <a:xfrm>
            <a:off x="1177924" y="-27384"/>
            <a:ext cx="78581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Sylfaen" panose="010A0502050306030303" pitchFamily="18" charset="0"/>
                <a:ea typeface="Verdana" panose="020B0604030504040204" pitchFamily="34" charset="0"/>
                <a:cs typeface="Verdana" charset="0"/>
              </a:rPr>
              <a:t>Հ</a:t>
            </a:r>
            <a:r>
              <a:rPr lang="hy-AM" sz="2800" dirty="0">
                <a:solidFill>
                  <a:schemeClr val="bg1"/>
                </a:solidFill>
                <a:latin typeface="Sylfaen" panose="010A0502050306030303" pitchFamily="18" charset="0"/>
                <a:ea typeface="Verdana" panose="020B0604030504040204" pitchFamily="34" charset="0"/>
                <a:cs typeface="Verdana" charset="0"/>
              </a:rPr>
              <a:t>ամակարգչին առնչվող խարդախություններ</a:t>
            </a:r>
            <a:r>
              <a:rPr lang="en-US" sz="2800" dirty="0">
                <a:solidFill>
                  <a:schemeClr val="bg1"/>
                </a:solidFill>
                <a:latin typeface="Sylfaen" panose="010A0502050306030303" pitchFamily="18" charset="0"/>
                <a:ea typeface="Verdana" panose="020B0604030504040204" pitchFamily="34" charset="0"/>
                <a:cs typeface="Verdana" charset="0"/>
              </a:rPr>
              <a:t> </a:t>
            </a:r>
            <a:r>
              <a:rPr lang="en-GB" sz="2800" dirty="0" smtClean="0">
                <a:solidFill>
                  <a:schemeClr val="bg1"/>
                </a:solidFill>
                <a:latin typeface="Sylfaen" panose="010A0502050306030303" pitchFamily="18" charset="0"/>
                <a:ea typeface="Verdana" panose="020B0604030504040204" pitchFamily="34" charset="0"/>
                <a:cs typeface="Verdana" charset="0"/>
              </a:rPr>
              <a:t>(</a:t>
            </a:r>
            <a:r>
              <a:rPr lang="en-GB" sz="2000" dirty="0" smtClean="0">
                <a:solidFill>
                  <a:schemeClr val="bg1"/>
                </a:solidFill>
                <a:latin typeface="Sylfaen" panose="010A0502050306030303" pitchFamily="18" charset="0"/>
                <a:ea typeface="Verdana" panose="020B0604030504040204" pitchFamily="34" charset="0"/>
                <a:cs typeface="Verdana" charset="0"/>
              </a:rPr>
              <a:t>&lt;&lt;</a:t>
            </a:r>
            <a:r>
              <a:rPr lang="en-US" sz="2800" dirty="0" err="1" smtClean="0">
                <a:solidFill>
                  <a:schemeClr val="bg1"/>
                </a:solidFill>
                <a:latin typeface="Sylfaen" panose="010A0502050306030303" pitchFamily="18" charset="0"/>
                <a:ea typeface="Verdana" panose="020B0604030504040204" pitchFamily="34" charset="0"/>
                <a:cs typeface="Verdana" charset="0"/>
              </a:rPr>
              <a:t>անկախ</a:t>
            </a:r>
            <a:r>
              <a:rPr lang="en-US" sz="2800" dirty="0" smtClean="0">
                <a:solidFill>
                  <a:schemeClr val="bg1"/>
                </a:solidFill>
                <a:latin typeface="Sylfaen" panose="010A0502050306030303" pitchFamily="18" charset="0"/>
                <a:ea typeface="Verdana" panose="020B0604030504040204" pitchFamily="34" charset="0"/>
                <a:cs typeface="Verdana" charset="0"/>
              </a:rPr>
              <a:t> </a:t>
            </a:r>
            <a:r>
              <a:rPr lang="en-US" sz="2800" dirty="0" err="1" smtClean="0">
                <a:solidFill>
                  <a:schemeClr val="bg1"/>
                </a:solidFill>
                <a:latin typeface="Sylfaen" panose="010A0502050306030303" pitchFamily="18" charset="0"/>
                <a:ea typeface="Verdana" panose="020B0604030504040204" pitchFamily="34" charset="0"/>
                <a:cs typeface="Verdana" charset="0"/>
              </a:rPr>
              <a:t>նրանից</a:t>
            </a:r>
            <a:r>
              <a:rPr lang="en-US" sz="2800" dirty="0" smtClean="0">
                <a:solidFill>
                  <a:schemeClr val="bg1"/>
                </a:solidFill>
                <a:latin typeface="Sylfaen" panose="010A0502050306030303" pitchFamily="18" charset="0"/>
                <a:ea typeface="Verdana" panose="020B0604030504040204" pitchFamily="34" charset="0"/>
                <a:cs typeface="Verdana" charset="0"/>
              </a:rPr>
              <a:t>…</a:t>
            </a:r>
            <a:r>
              <a:rPr lang="en-US" sz="2000" dirty="0" smtClean="0">
                <a:solidFill>
                  <a:schemeClr val="bg1"/>
                </a:solidFill>
                <a:latin typeface="Sylfaen" panose="010A0502050306030303" pitchFamily="18" charset="0"/>
                <a:ea typeface="Verdana" panose="020B0604030504040204" pitchFamily="34" charset="0"/>
                <a:cs typeface="Verdana" charset="0"/>
              </a:rPr>
              <a:t>&gt;&gt;</a:t>
            </a:r>
            <a:r>
              <a:rPr lang="en-GB" sz="2800" dirty="0">
                <a:solidFill>
                  <a:schemeClr val="bg1"/>
                </a:solidFill>
                <a:latin typeface="Sylfaen" panose="010A0502050306030303" pitchFamily="18" charset="0"/>
                <a:ea typeface="Verdana" panose="020B0604030504040204" pitchFamily="34" charset="0"/>
                <a:cs typeface="Verdana" charset="0"/>
              </a:rPr>
              <a:t>)</a:t>
            </a:r>
          </a:p>
        </p:txBody>
      </p:sp>
    </p:spTree>
    <p:extLst>
      <p:ext uri="{BB962C8B-B14F-4D97-AF65-F5344CB8AC3E}">
        <p14:creationId xmlns:p14="http://schemas.microsoft.com/office/powerpoint/2010/main" val="216794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1060" y="1280802"/>
            <a:ext cx="3889351" cy="5262979"/>
          </a:xfrm>
          <a:prstGeom prst="rect">
            <a:avLst/>
          </a:prstGeom>
        </p:spPr>
        <p:txBody>
          <a:bodyPr wrap="square">
            <a:spAutoFit/>
          </a:bodyPr>
          <a:lstStyle/>
          <a:p>
            <a:pPr marL="342900" indent="-342900" algn="just">
              <a:buFont typeface="Wingdings" pitchFamily="2" charset="2"/>
              <a:buChar char="Ø"/>
            </a:pPr>
            <a:r>
              <a:rPr lang="hy-AM" sz="16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ոչ իսկական տվյալների արդյունքում համակարգչային տվյալներ մտցնելը, փոփոխելը, ոչնչացնելը կամ արգելելը` այն նպատակով, որ քննարկվեն կամ գործվեն օրինականորեն, որպես իսկական տվյալներ, անկախ նրանից` այդ տվյալները պարզ և հասկանալի են, թե ոչ: Կողմը կարող է պահանջել </a:t>
            </a:r>
            <a:r>
              <a:rPr lang="hy-AM" sz="1600" dirty="0">
                <a:solidFill>
                  <a:srgbClr val="FF0000"/>
                </a:solidFill>
                <a:latin typeface="Sylfaen" panose="010A0502050306030303" pitchFamily="18" charset="0"/>
              </a:rPr>
              <a:t>խաբելու մտադրությունը կամ նման անազնիվ մտադրությունը </a:t>
            </a:r>
            <a:r>
              <a:rPr lang="hy-AM" sz="1600" dirty="0">
                <a:latin typeface="Sylfaen" panose="010A0502050306030303" pitchFamily="18" charset="0"/>
              </a:rPr>
              <a:t>մինչև քրեական պատասխանատվության ենթարկելը:</a:t>
            </a:r>
            <a:endParaRPr lang="en-GB" sz="16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51592" y="1522610"/>
            <a:ext cx="4092968" cy="1923604"/>
          </a:xfrm>
          <a:prstGeom prst="rect">
            <a:avLst/>
          </a:prstGeom>
        </p:spPr>
        <p:txBody>
          <a:bodyPr wrap="square">
            <a:spAutoFit/>
          </a:bodyPr>
          <a:lstStyle/>
          <a:p>
            <a:pPr marL="342900" indent="-342900" algn="just">
              <a:buFont typeface="Wingdings" pitchFamily="2" charset="2"/>
              <a:buChar char="ü"/>
            </a:pPr>
            <a:r>
              <a:rPr lang="hy-AM" sz="1700" dirty="0" smtClean="0">
                <a:latin typeface="Sylfaen" panose="010A0502050306030303" pitchFamily="18" charset="0"/>
              </a:rPr>
              <a:t>Կ</a:t>
            </a:r>
            <a:r>
              <a:rPr lang="en-US" sz="1700" dirty="0" err="1" smtClean="0">
                <a:latin typeface="Sylfaen" panose="010A0502050306030303" pitchFamily="18" charset="0"/>
              </a:rPr>
              <a:t>ողմերը</a:t>
            </a:r>
            <a:r>
              <a:rPr lang="en-US" sz="1700" dirty="0" smtClean="0">
                <a:latin typeface="Sylfaen" panose="010A0502050306030303" pitchFamily="18" charset="0"/>
              </a:rPr>
              <a:t> </a:t>
            </a:r>
            <a:r>
              <a:rPr lang="en-US" sz="1700" dirty="0" err="1" smtClean="0">
                <a:latin typeface="Sylfaen" panose="010A0502050306030303" pitchFamily="18" charset="0"/>
              </a:rPr>
              <a:t>կարող</a:t>
            </a:r>
            <a:r>
              <a:rPr lang="en-US" sz="1700" dirty="0" smtClean="0">
                <a:latin typeface="Sylfaen" panose="010A0502050306030303" pitchFamily="18" charset="0"/>
              </a:rPr>
              <a:t> </a:t>
            </a:r>
            <a:r>
              <a:rPr lang="en-US" sz="1700" dirty="0" err="1" smtClean="0">
                <a:latin typeface="Sylfaen" panose="010A0502050306030303" pitchFamily="18" charset="0"/>
              </a:rPr>
              <a:t>են</a:t>
            </a:r>
            <a:r>
              <a:rPr lang="en-US" sz="1700" dirty="0" smtClean="0">
                <a:latin typeface="Sylfaen" panose="010A0502050306030303" pitchFamily="18" charset="0"/>
              </a:rPr>
              <a:t> </a:t>
            </a:r>
            <a:r>
              <a:rPr lang="en-US" sz="1700" dirty="0" err="1" smtClean="0">
                <a:latin typeface="Sylfaen" panose="010A0502050306030303" pitchFamily="18" charset="0"/>
              </a:rPr>
              <a:t>սահմանափակել</a:t>
            </a:r>
            <a:r>
              <a:rPr lang="en-US" sz="1700" dirty="0" smtClean="0">
                <a:latin typeface="Sylfaen" panose="010A0502050306030303" pitchFamily="18" charset="0"/>
              </a:rPr>
              <a:t> </a:t>
            </a:r>
            <a:r>
              <a:rPr lang="en-US" sz="1700" dirty="0" err="1" smtClean="0">
                <a:latin typeface="Sylfaen" panose="010A0502050306030303" pitchFamily="18" charset="0"/>
              </a:rPr>
              <a:t>համակարգչին</a:t>
            </a:r>
            <a:r>
              <a:rPr lang="en-US" sz="1700" dirty="0" smtClean="0">
                <a:latin typeface="Sylfaen" panose="010A0502050306030303" pitchFamily="18" charset="0"/>
              </a:rPr>
              <a:t> </a:t>
            </a:r>
            <a:r>
              <a:rPr lang="en-US" sz="1700" dirty="0" err="1" smtClean="0">
                <a:latin typeface="Sylfaen" panose="010A0502050306030303" pitchFamily="18" charset="0"/>
              </a:rPr>
              <a:t>առնչվող</a:t>
            </a:r>
            <a:r>
              <a:rPr lang="en-US" sz="1700" dirty="0" smtClean="0">
                <a:latin typeface="Sylfaen" panose="010A0502050306030303" pitchFamily="18" charset="0"/>
              </a:rPr>
              <a:t> </a:t>
            </a:r>
            <a:r>
              <a:rPr lang="en-US" sz="1700" dirty="0" err="1" smtClean="0">
                <a:latin typeface="Sylfaen" panose="010A0502050306030303" pitchFamily="18" charset="0"/>
              </a:rPr>
              <a:t>խարդախությունների</a:t>
            </a:r>
            <a:r>
              <a:rPr lang="en-US" sz="1700" dirty="0" smtClean="0">
                <a:latin typeface="Sylfaen" panose="010A0502050306030303" pitchFamily="18" charset="0"/>
              </a:rPr>
              <a:t> </a:t>
            </a:r>
            <a:r>
              <a:rPr lang="en-US" sz="1700" dirty="0" err="1" smtClean="0">
                <a:latin typeface="Sylfaen" panose="010A0502050306030303" pitchFamily="18" charset="0"/>
              </a:rPr>
              <a:t>քրեականացումը</a:t>
            </a:r>
            <a:r>
              <a:rPr lang="en-US" sz="1700" dirty="0" smtClean="0">
                <a:latin typeface="Sylfaen" panose="010A0502050306030303" pitchFamily="18" charset="0"/>
              </a:rPr>
              <a:t> </a:t>
            </a:r>
            <a:r>
              <a:rPr lang="en-US" sz="1700" dirty="0" err="1" smtClean="0">
                <a:latin typeface="Sylfaen" panose="010A0502050306030303" pitchFamily="18" charset="0"/>
              </a:rPr>
              <a:t>հետևյալ</a:t>
            </a:r>
            <a:r>
              <a:rPr lang="en-US" sz="1700" dirty="0" smtClean="0">
                <a:latin typeface="Sylfaen" panose="010A0502050306030303" pitchFamily="18" charset="0"/>
              </a:rPr>
              <a:t> </a:t>
            </a:r>
            <a:r>
              <a:rPr lang="en-US" sz="1700" dirty="0" err="1" smtClean="0">
                <a:latin typeface="Sylfaen" panose="010A0502050306030303" pitchFamily="18" charset="0"/>
              </a:rPr>
              <a:t>որակվող</a:t>
            </a:r>
            <a:r>
              <a:rPr lang="en-US" sz="1700" dirty="0" smtClean="0">
                <a:latin typeface="Sylfaen" panose="010A0502050306030303" pitchFamily="18" charset="0"/>
              </a:rPr>
              <a:t> </a:t>
            </a:r>
            <a:r>
              <a:rPr lang="en-US" sz="1700" dirty="0" err="1" smtClean="0">
                <a:latin typeface="Sylfaen" panose="010A0502050306030303" pitchFamily="18" charset="0"/>
              </a:rPr>
              <a:t>բաղադրիչնեչով</a:t>
            </a:r>
            <a:r>
              <a:rPr lang="en-US" sz="1700" dirty="0" smtClean="0">
                <a:latin typeface="Sylfaen" panose="010A0502050306030303" pitchFamily="18" charset="0"/>
              </a:rPr>
              <a:t>՝</a:t>
            </a:r>
            <a:endParaRPr lang="en-US" sz="1700" dirty="0">
              <a:latin typeface="Sylfaen" panose="010A0502050306030303" pitchFamily="18" charset="0"/>
            </a:endParaRPr>
          </a:p>
          <a:p>
            <a:pPr marL="800100" lvl="1" indent="-342900" algn="just">
              <a:buFont typeface="Wingdings" pitchFamily="2" charset="2"/>
              <a:buChar char="ü"/>
            </a:pPr>
            <a:r>
              <a:rPr lang="hy-AM" sz="1700" dirty="0" smtClean="0">
                <a:latin typeface="Sylfaen" panose="010A0502050306030303" pitchFamily="18" charset="0"/>
              </a:rPr>
              <a:t>Խ</a:t>
            </a:r>
            <a:r>
              <a:rPr lang="en-US" sz="1700" dirty="0" err="1" smtClean="0">
                <a:latin typeface="Sylfaen" panose="010A0502050306030303" pitchFamily="18" charset="0"/>
              </a:rPr>
              <a:t>աբելու</a:t>
            </a:r>
            <a:r>
              <a:rPr lang="en-US" sz="1700" dirty="0" smtClean="0">
                <a:latin typeface="Sylfaen" panose="010A0502050306030303" pitchFamily="18" charset="0"/>
              </a:rPr>
              <a:t> </a:t>
            </a:r>
            <a:r>
              <a:rPr lang="en-US" sz="1700" dirty="0" err="1" smtClean="0">
                <a:latin typeface="Sylfaen" panose="010A0502050306030303" pitchFamily="18" charset="0"/>
              </a:rPr>
              <a:t>մտադրություն</a:t>
            </a:r>
            <a:endParaRPr lang="en-US" sz="1700" dirty="0">
              <a:latin typeface="Sylfaen" panose="010A0502050306030303" pitchFamily="18" charset="0"/>
            </a:endParaRPr>
          </a:p>
          <a:p>
            <a:pPr marL="800100" lvl="1" indent="-342900" algn="just">
              <a:buFont typeface="Wingdings" pitchFamily="2" charset="2"/>
              <a:buChar char="ü"/>
            </a:pPr>
            <a:r>
              <a:rPr lang="hy-AM" sz="1700" dirty="0" smtClean="0">
                <a:latin typeface="Sylfaen" panose="010A0502050306030303" pitchFamily="18" charset="0"/>
              </a:rPr>
              <a:t>Ա</a:t>
            </a:r>
            <a:r>
              <a:rPr lang="en-US" sz="1700" dirty="0" err="1" smtClean="0">
                <a:latin typeface="Sylfaen" panose="010A0502050306030303" pitchFamily="18" charset="0"/>
              </a:rPr>
              <a:t>նազնիվ</a:t>
            </a:r>
            <a:r>
              <a:rPr lang="en-US" sz="1700" dirty="0" smtClean="0">
                <a:latin typeface="Sylfaen" panose="010A0502050306030303" pitchFamily="18" charset="0"/>
              </a:rPr>
              <a:t> </a:t>
            </a:r>
            <a:r>
              <a:rPr lang="en-US" sz="1700" dirty="0" err="1" smtClean="0">
                <a:latin typeface="Sylfaen" panose="010A0502050306030303" pitchFamily="18" charset="0"/>
              </a:rPr>
              <a:t>մտադրություն</a:t>
            </a:r>
            <a:endParaRPr lang="en-US" sz="1700" dirty="0">
              <a:latin typeface="Sylfaen" panose="010A0502050306030303" pitchFamily="18" charset="0"/>
            </a:endParaRPr>
          </a:p>
        </p:txBody>
      </p:sp>
      <p:sp>
        <p:nvSpPr>
          <p:cNvPr id="2" name="TextBox 7">
            <a:extLst>
              <a:ext uri="{FF2B5EF4-FFF2-40B4-BE49-F238E27FC236}">
                <a16:creationId xmlns:a16="http://schemas.microsoft.com/office/drawing/2014/main" id="{DC63C6C5-275C-4E83-9E37-95E8A8022984}"/>
              </a:ext>
            </a:extLst>
          </p:cNvPr>
          <p:cNvSpPr txBox="1">
            <a:spLocks noChangeArrowheads="1"/>
          </p:cNvSpPr>
          <p:nvPr/>
        </p:nvSpPr>
        <p:spPr bwMode="auto">
          <a:xfrm>
            <a:off x="878305" y="-27384"/>
            <a:ext cx="81577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Sylfaen" panose="010A0502050306030303" pitchFamily="18" charset="0"/>
                <a:ea typeface="Verdana" panose="020B0604030504040204" pitchFamily="34" charset="0"/>
                <a:cs typeface="Verdana" charset="0"/>
              </a:rPr>
              <a:t>Հ</a:t>
            </a:r>
            <a:r>
              <a:rPr lang="hy-AM" sz="2800" dirty="0">
                <a:solidFill>
                  <a:schemeClr val="bg1"/>
                </a:solidFill>
                <a:latin typeface="Sylfaen" panose="010A0502050306030303" pitchFamily="18" charset="0"/>
                <a:ea typeface="Verdana" panose="020B0604030504040204" pitchFamily="34" charset="0"/>
                <a:cs typeface="Verdana" charset="0"/>
              </a:rPr>
              <a:t>ամակարգչին առնչվող խարդախություններ</a:t>
            </a:r>
            <a:r>
              <a:rPr lang="en-US" sz="2800" dirty="0">
                <a:solidFill>
                  <a:schemeClr val="bg1"/>
                </a:solidFill>
                <a:latin typeface="Sylfaen" panose="010A0502050306030303" pitchFamily="18" charset="0"/>
                <a:ea typeface="Verdana" panose="020B0604030504040204" pitchFamily="34" charset="0"/>
                <a:cs typeface="Verdana" charset="0"/>
              </a:rPr>
              <a:t> </a:t>
            </a:r>
            <a:r>
              <a:rPr lang="en-GB" sz="2800" dirty="0" smtClean="0">
                <a:solidFill>
                  <a:schemeClr val="bg1"/>
                </a:solidFill>
                <a:latin typeface="Sylfaen" panose="010A0502050306030303" pitchFamily="18" charset="0"/>
                <a:ea typeface="Verdana" panose="020B0604030504040204" pitchFamily="34" charset="0"/>
                <a:cs typeface="Verdana" charset="0"/>
              </a:rPr>
              <a:t>(</a:t>
            </a:r>
            <a:r>
              <a:rPr lang="en-GB" sz="2000" dirty="0" smtClean="0">
                <a:solidFill>
                  <a:schemeClr val="bg1"/>
                </a:solidFill>
                <a:latin typeface="Sylfaen" panose="010A0502050306030303" pitchFamily="18" charset="0"/>
                <a:ea typeface="Verdana" panose="020B0604030504040204" pitchFamily="34" charset="0"/>
                <a:cs typeface="Verdana" charset="0"/>
              </a:rPr>
              <a:t>&lt;&lt;</a:t>
            </a:r>
            <a:r>
              <a:rPr lang="en-US" sz="2800" dirty="0" err="1" smtClean="0">
                <a:solidFill>
                  <a:schemeClr val="bg1"/>
                </a:solidFill>
                <a:latin typeface="Sylfaen" panose="010A0502050306030303" pitchFamily="18" charset="0"/>
                <a:ea typeface="Verdana" panose="020B0604030504040204" pitchFamily="34" charset="0"/>
                <a:cs typeface="Verdana" charset="0"/>
              </a:rPr>
              <a:t>խաբելու</a:t>
            </a:r>
            <a:r>
              <a:rPr lang="en-US" sz="2800" dirty="0" smtClean="0">
                <a:solidFill>
                  <a:schemeClr val="bg1"/>
                </a:solidFill>
                <a:latin typeface="Sylfaen" panose="010A0502050306030303" pitchFamily="18" charset="0"/>
                <a:ea typeface="Verdana" panose="020B0604030504040204" pitchFamily="34" charset="0"/>
                <a:cs typeface="Verdana" charset="0"/>
              </a:rPr>
              <a:t> </a:t>
            </a:r>
            <a:r>
              <a:rPr lang="en-US" sz="2800" dirty="0" err="1" smtClean="0">
                <a:solidFill>
                  <a:schemeClr val="bg1"/>
                </a:solidFill>
                <a:latin typeface="Sylfaen" panose="010A0502050306030303" pitchFamily="18" charset="0"/>
                <a:ea typeface="Verdana" panose="020B0604030504040204" pitchFamily="34" charset="0"/>
                <a:cs typeface="Verdana" charset="0"/>
              </a:rPr>
              <a:t>մտադրությունը</a:t>
            </a:r>
            <a:r>
              <a:rPr lang="en-US" sz="2800" dirty="0" smtClean="0">
                <a:solidFill>
                  <a:schemeClr val="bg1"/>
                </a:solidFill>
                <a:latin typeface="Sylfaen" panose="010A0502050306030303" pitchFamily="18" charset="0"/>
                <a:ea typeface="Verdana" panose="020B0604030504040204" pitchFamily="34" charset="0"/>
                <a:cs typeface="Verdana" charset="0"/>
              </a:rPr>
              <a:t>…</a:t>
            </a:r>
            <a:r>
              <a:rPr lang="en-US" sz="2000" dirty="0" smtClean="0">
                <a:solidFill>
                  <a:schemeClr val="bg1"/>
                </a:solidFill>
                <a:latin typeface="Sylfaen" panose="010A0502050306030303" pitchFamily="18" charset="0"/>
                <a:ea typeface="Verdana" panose="020B0604030504040204" pitchFamily="34" charset="0"/>
                <a:cs typeface="Verdana" charset="0"/>
              </a:rPr>
              <a:t>&gt;&gt;</a:t>
            </a:r>
            <a:r>
              <a:rPr lang="en-GB" sz="2800" dirty="0">
                <a:solidFill>
                  <a:schemeClr val="bg1"/>
                </a:solidFill>
                <a:latin typeface="Sylfaen" panose="010A0502050306030303" pitchFamily="18" charset="0"/>
                <a:ea typeface="Verdana" panose="020B0604030504040204" pitchFamily="34" charset="0"/>
                <a:cs typeface="Verdana" charset="0"/>
              </a:rPr>
              <a:t>)</a:t>
            </a:r>
          </a:p>
        </p:txBody>
      </p:sp>
    </p:spTree>
    <p:extLst>
      <p:ext uri="{BB962C8B-B14F-4D97-AF65-F5344CB8AC3E}">
        <p14:creationId xmlns:p14="http://schemas.microsoft.com/office/powerpoint/2010/main" val="404338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y-AM" sz="3200" dirty="0">
                <a:latin typeface="Sylfaen" panose="010A0502050306030303" pitchFamily="18" charset="0"/>
              </a:rPr>
              <a:t>Համակարգչին առնչվող խարդախություն</a:t>
            </a:r>
          </a:p>
        </p:txBody>
      </p:sp>
      <p:sp>
        <p:nvSpPr>
          <p:cNvPr id="3" name="Text Placeholder 2"/>
          <p:cNvSpPr>
            <a:spLocks noGrp="1"/>
          </p:cNvSpPr>
          <p:nvPr>
            <p:ph type="body" idx="1"/>
          </p:nvPr>
        </p:nvSpPr>
        <p:spPr/>
        <p:txBody>
          <a:bodyPr>
            <a:normAutofit/>
          </a:bodyPr>
          <a:lstStyle/>
          <a:p>
            <a:r>
              <a:rPr lang="hy-AM" dirty="0">
                <a:latin typeface="Sylfaen" panose="010A0502050306030303" pitchFamily="18" charset="0"/>
                <a:ea typeface="Verdana" panose="020B0604030504040204" pitchFamily="34" charset="0"/>
              </a:rPr>
              <a:t>Բուդապեշտի կոնվենցիայի նյութական դրույթները </a:t>
            </a:r>
            <a:r>
              <a:rPr lang="en-GB" dirty="0">
                <a:latin typeface="Sylfaen" panose="010A0502050306030303" pitchFamily="18" charset="0"/>
                <a:ea typeface="Verdana" panose="020B0604030504040204" pitchFamily="34" charset="0"/>
              </a:rPr>
              <a:t>(</a:t>
            </a:r>
            <a:r>
              <a:rPr lang="en-GB" dirty="0" err="1">
                <a:latin typeface="Sylfaen" panose="010A0502050306030303" pitchFamily="18" charset="0"/>
                <a:ea typeface="Verdana" panose="020B0604030504040204" pitchFamily="34" charset="0"/>
              </a:rPr>
              <a:t>Մաս</a:t>
            </a:r>
            <a:r>
              <a:rPr lang="en-GB" dirty="0">
                <a:latin typeface="Sylfaen" panose="010A0502050306030303" pitchFamily="18" charset="0"/>
                <a:ea typeface="Verdana" panose="020B0604030504040204" pitchFamily="34" charset="0"/>
              </a:rPr>
              <a:t> 2)</a:t>
            </a:r>
          </a:p>
        </p:txBody>
      </p:sp>
      <p:sp>
        <p:nvSpPr>
          <p:cNvPr id="4" name="Slide Number Placeholder 3"/>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15</a:t>
            </a:fld>
            <a:endParaRPr lang="en-GB" dirty="0">
              <a:latin typeface="Sylfaen" panose="010A0502050306030303" pitchFamily="18" charset="0"/>
            </a:endParaRPr>
          </a:p>
        </p:txBody>
      </p:sp>
      <p:sp>
        <p:nvSpPr>
          <p:cNvPr id="5" name="Text Placeholder 4"/>
          <p:cNvSpPr>
            <a:spLocks noGrp="1"/>
          </p:cNvSpPr>
          <p:nvPr>
            <p:ph type="body" sz="quarter" idx="11"/>
          </p:nvPr>
        </p:nvSpPr>
        <p:spPr/>
        <p:txBody>
          <a:bodyPr>
            <a:normAutofit lnSpcReduction="10000"/>
          </a:bodyPr>
          <a:lstStyle/>
          <a:p>
            <a:endParaRPr lang="en-GB" dirty="0">
              <a:latin typeface="Sylfaen" panose="010A0502050306030303" pitchFamily="18" charset="0"/>
              <a:cs typeface="Verdana" charset="0"/>
            </a:endParaRPr>
          </a:p>
          <a:p>
            <a:r>
              <a:rPr lang="en-GB" dirty="0" err="1" smtClean="0">
                <a:latin typeface="Sylfaen" panose="010A0502050306030303" pitchFamily="18" charset="0"/>
                <a:cs typeface="Verdana" charset="0"/>
              </a:rPr>
              <a:t>Բաժին</a:t>
            </a:r>
            <a:r>
              <a:rPr lang="en-GB" dirty="0" smtClean="0">
                <a:latin typeface="Sylfaen" panose="010A0502050306030303" pitchFamily="18" charset="0"/>
                <a:cs typeface="Verdana" charset="0"/>
              </a:rPr>
              <a:t> </a:t>
            </a:r>
            <a:r>
              <a:rPr lang="en-GB" dirty="0">
                <a:latin typeface="Sylfaen" panose="010A0502050306030303" pitchFamily="18" charset="0"/>
                <a:cs typeface="Verdana" charset="0"/>
              </a:rPr>
              <a:t>2</a:t>
            </a:r>
            <a:endParaRPr lang="en-GB" sz="2000" dirty="0">
              <a:latin typeface="Sylfaen" panose="010A0502050306030303" pitchFamily="18" charset="0"/>
              <a:cs typeface="Verdana"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286311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id="{C4E7D0AE-F5E2-48F0-87FE-9287F73A74DA}"/>
              </a:ext>
            </a:extLst>
          </p:cNvPr>
          <p:cNvSpPr txBox="1">
            <a:spLocks noChangeArrowheads="1"/>
          </p:cNvSpPr>
          <p:nvPr/>
        </p:nvSpPr>
        <p:spPr bwMode="auto">
          <a:xfrm>
            <a:off x="1511300"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a:solidFill>
                  <a:schemeClr val="bg1"/>
                </a:solidFill>
                <a:latin typeface="Sylfaen" panose="010A0502050306030303" pitchFamily="18" charset="0"/>
                <a:ea typeface="Verdana" panose="020B0604030504040204" pitchFamily="34" charset="0"/>
                <a:cs typeface="Verdana" charset="0"/>
              </a:rPr>
              <a:t>Համակարգչին առնչվող խարդախություն</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
        <p:nvSpPr>
          <p:cNvPr id="21" name="Rectangle 3">
            <a:extLst>
              <a:ext uri="{FF2B5EF4-FFF2-40B4-BE49-F238E27FC236}">
                <a16:creationId xmlns:a16="http://schemas.microsoft.com/office/drawing/2014/main" id="{A2DE72C8-3B66-4BD5-8E45-72248E01534A}"/>
              </a:ext>
            </a:extLst>
          </p:cNvPr>
          <p:cNvSpPr txBox="1">
            <a:spLocks/>
          </p:cNvSpPr>
          <p:nvPr/>
        </p:nvSpPr>
        <p:spPr>
          <a:xfrm>
            <a:off x="457200" y="1755775"/>
            <a:ext cx="8229600" cy="3154363"/>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en-GB" altLang="sr-Latn-RS" sz="1400" b="1" i="1" dirty="0">
              <a:latin typeface="Sylfaen" panose="010A0502050306030303" pitchFamily="18" charset="0"/>
              <a:cs typeface="Times New Roman" pitchFamily="18" charset="0"/>
            </a:endParaRPr>
          </a:p>
          <a:p>
            <a:pPr marL="0" indent="0" algn="ctr" eaLnBrk="1" hangingPunct="1">
              <a:lnSpc>
                <a:spcPct val="90000"/>
              </a:lnSpc>
              <a:buNone/>
              <a:defRPr/>
            </a:pPr>
            <a:r>
              <a:rPr lang="hy-AM" altLang="sr-Latn-RS" b="1" i="1" dirty="0">
                <a:latin typeface="Sylfaen" panose="010A0502050306030303" pitchFamily="18" charset="0"/>
                <a:cs typeface="Times New Roman" pitchFamily="18" charset="0"/>
              </a:rPr>
              <a:t>Համակարգչին առնչվող </a:t>
            </a:r>
            <a:r>
              <a:rPr lang="hy-AM" altLang="sr-Latn-RS" b="1" i="1" dirty="0" smtClean="0">
                <a:latin typeface="Sylfaen" panose="010A0502050306030303" pitchFamily="18" charset="0"/>
                <a:cs typeface="Times New Roman" pitchFamily="18" charset="0"/>
              </a:rPr>
              <a:t>խարդախություն</a:t>
            </a:r>
            <a:endParaRPr lang="en-US" altLang="sr-Latn-RS" b="1" i="1" dirty="0" smtClean="0">
              <a:latin typeface="Sylfaen" panose="010A0502050306030303" pitchFamily="18" charset="0"/>
              <a:cs typeface="Times New Roman" pitchFamily="18" charset="0"/>
            </a:endParaRPr>
          </a:p>
          <a:p>
            <a:pPr marL="0" indent="0" algn="ctr" eaLnBrk="1" hangingPunct="1">
              <a:lnSpc>
                <a:spcPct val="90000"/>
              </a:lnSpc>
              <a:buNone/>
              <a:defRPr/>
            </a:pPr>
            <a:r>
              <a:rPr lang="en-GB" altLang="sr-Latn-RS" b="1" i="1" dirty="0" smtClean="0">
                <a:latin typeface="Sylfaen" panose="010A0502050306030303" pitchFamily="18" charset="0"/>
                <a:cs typeface="Times New Roman" pitchFamily="18" charset="0"/>
              </a:rPr>
              <a:t>(</a:t>
            </a:r>
            <a:r>
              <a:rPr lang="en-GB" altLang="sr-Latn-RS" b="1" i="1" dirty="0" err="1" smtClean="0">
                <a:latin typeface="Sylfaen" panose="010A0502050306030303" pitchFamily="18" charset="0"/>
                <a:cs typeface="Times New Roman" pitchFamily="18" charset="0"/>
              </a:rPr>
              <a:t>Հոդված</a:t>
            </a:r>
            <a:r>
              <a:rPr lang="en-GB" altLang="sr-Latn-RS" b="1" i="1" dirty="0" smtClean="0">
                <a:latin typeface="Sylfaen" panose="010A0502050306030303" pitchFamily="18" charset="0"/>
                <a:cs typeface="Times New Roman" pitchFamily="18" charset="0"/>
              </a:rPr>
              <a:t> 8 </a:t>
            </a:r>
            <a:r>
              <a:rPr lang="en-GB" altLang="sr-Latn-RS" b="1" i="1" dirty="0">
                <a:latin typeface="Sylfaen" panose="010A0502050306030303" pitchFamily="18" charset="0"/>
                <a:cs typeface="Times New Roman" pitchFamily="18" charset="0"/>
              </a:rPr>
              <a:t>– </a:t>
            </a:r>
            <a:r>
              <a:rPr lang="en-GB" altLang="sr-Latn-RS" b="1" i="1" dirty="0" err="1" smtClean="0">
                <a:latin typeface="Sylfaen" panose="010A0502050306030303" pitchFamily="18" charset="0"/>
                <a:cs typeface="Times New Roman" pitchFamily="18" charset="0"/>
              </a:rPr>
              <a:t>Բուդապեշտի</a:t>
            </a:r>
            <a:r>
              <a:rPr lang="en-GB" altLang="sr-Latn-RS" b="1" i="1" dirty="0" smtClean="0">
                <a:latin typeface="Sylfaen" panose="010A0502050306030303" pitchFamily="18" charset="0"/>
                <a:cs typeface="Times New Roman" pitchFamily="18" charset="0"/>
              </a:rPr>
              <a:t> </a:t>
            </a:r>
            <a:r>
              <a:rPr lang="en-GB" altLang="sr-Latn-RS" b="1" i="1" dirty="0" err="1" smtClean="0">
                <a:latin typeface="Sylfaen" panose="010A0502050306030303" pitchFamily="18" charset="0"/>
                <a:cs typeface="Times New Roman" pitchFamily="18" charset="0"/>
              </a:rPr>
              <a:t>կոնվենցիա</a:t>
            </a:r>
            <a:r>
              <a:rPr lang="en-GB" altLang="sr-Latn-RS" b="1" i="1" dirty="0" smtClean="0">
                <a:latin typeface="Sylfaen" panose="010A0502050306030303" pitchFamily="18" charset="0"/>
                <a:cs typeface="Times New Roman" pitchFamily="18" charset="0"/>
              </a:rPr>
              <a:t>)</a:t>
            </a:r>
            <a:endParaRPr lang="en-GB" altLang="sr-Latn-RS" b="1" i="1" dirty="0">
              <a:latin typeface="Sylfaen" panose="010A0502050306030303" pitchFamily="18" charset="0"/>
              <a:cs typeface="Times New Roman" pitchFamily="18" charset="0"/>
            </a:endParaRPr>
          </a:p>
          <a:p>
            <a:pPr algn="ctr" eaLnBrk="1" hangingPunct="1">
              <a:lnSpc>
                <a:spcPct val="90000"/>
              </a:lnSpc>
              <a:defRPr/>
            </a:pPr>
            <a:endParaRPr lang="en-GB" altLang="fr-FR" i="1" dirty="0">
              <a:latin typeface="Sylfaen" panose="010A0502050306030303" pitchFamily="18" charset="0"/>
              <a:cs typeface="Times New Roman" pitchFamily="18" charset="0"/>
            </a:endParaRPr>
          </a:p>
          <a:p>
            <a:pPr algn="ctr" eaLnBrk="1" hangingPunct="1">
              <a:lnSpc>
                <a:spcPct val="90000"/>
              </a:lnSpc>
              <a:defRPr/>
            </a:pPr>
            <a:r>
              <a:rPr lang="hy-AM" altLang="fr-FR" sz="2800" i="1" dirty="0">
                <a:latin typeface="Sylfaen" panose="010A0502050306030303" pitchFamily="18" charset="0"/>
                <a:cs typeface="Times New Roman" pitchFamily="18" charset="0"/>
              </a:rPr>
              <a:t>Ստեղծում է զուգահեռ խարդախության հանցագործություն նյութական խարդախությունների համար</a:t>
            </a:r>
          </a:p>
        </p:txBody>
      </p:sp>
    </p:spTree>
    <p:extLst>
      <p:ext uri="{BB962C8B-B14F-4D97-AF65-F5344CB8AC3E}">
        <p14:creationId xmlns:p14="http://schemas.microsoft.com/office/powerpoint/2010/main" val="3345502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id="{C4E7D0AE-F5E2-48F0-87FE-9287F73A74DA}"/>
              </a:ext>
            </a:extLst>
          </p:cNvPr>
          <p:cNvSpPr txBox="1">
            <a:spLocks noChangeArrowheads="1"/>
          </p:cNvSpPr>
          <p:nvPr/>
        </p:nvSpPr>
        <p:spPr bwMode="auto">
          <a:xfrm>
            <a:off x="771558" y="0"/>
            <a:ext cx="83724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800" dirty="0">
                <a:solidFill>
                  <a:schemeClr val="bg1"/>
                </a:solidFill>
                <a:latin typeface="Sylfaen" panose="010A0502050306030303" pitchFamily="18" charset="0"/>
                <a:ea typeface="Verdana" panose="020B0604030504040204" pitchFamily="34" charset="0"/>
                <a:cs typeface="Verdana" charset="0"/>
              </a:rPr>
              <a:t>Համակարգչին առնչվող </a:t>
            </a:r>
            <a:r>
              <a:rPr lang="hy-AM" sz="2800" dirty="0" smtClean="0">
                <a:solidFill>
                  <a:schemeClr val="bg1"/>
                </a:solidFill>
                <a:latin typeface="Sylfaen" panose="010A0502050306030303" pitchFamily="18" charset="0"/>
                <a:ea typeface="Verdana" panose="020B0604030504040204" pitchFamily="34" charset="0"/>
                <a:cs typeface="Verdana" charset="0"/>
              </a:rPr>
              <a:t>խարդախություն</a:t>
            </a:r>
            <a:r>
              <a:rPr lang="en-US" sz="2800" dirty="0" smtClean="0">
                <a:solidFill>
                  <a:schemeClr val="bg1"/>
                </a:solidFill>
                <a:latin typeface="Sylfaen" panose="010A0502050306030303" pitchFamily="18" charset="0"/>
                <a:ea typeface="Verdana" panose="020B0604030504040204" pitchFamily="34" charset="0"/>
                <a:cs typeface="Verdana" charset="0"/>
              </a:rPr>
              <a:t>. </a:t>
            </a:r>
            <a:r>
              <a:rPr lang="en-US" sz="2800" dirty="0" err="1" smtClean="0">
                <a:solidFill>
                  <a:schemeClr val="bg1"/>
                </a:solidFill>
                <a:latin typeface="Sylfaen" panose="010A0502050306030303" pitchFamily="18" charset="0"/>
                <a:ea typeface="Verdana" panose="020B0604030504040204" pitchFamily="34" charset="0"/>
                <a:cs typeface="Verdana" charset="0"/>
              </a:rPr>
              <a:t>Օրինակ</a:t>
            </a:r>
            <a:endParaRPr lang="en-GB" sz="1800" dirty="0">
              <a:solidFill>
                <a:schemeClr val="bg1"/>
              </a:solidFill>
              <a:latin typeface="Sylfaen" panose="010A0502050306030303" pitchFamily="18" charset="0"/>
              <a:ea typeface="Verdana" panose="020B0604030504040204" pitchFamily="34" charset="0"/>
              <a:cs typeface="Verdana" charset="0"/>
            </a:endParaRPr>
          </a:p>
        </p:txBody>
      </p:sp>
      <p:pic>
        <p:nvPicPr>
          <p:cNvPr id="5" name="Picture 4">
            <a:extLst>
              <a:ext uri="{FF2B5EF4-FFF2-40B4-BE49-F238E27FC236}">
                <a16:creationId xmlns:a16="http://schemas.microsoft.com/office/drawing/2014/main" id="{A5DB64D2-0B02-47FD-AFD5-CCC5932292F5}"/>
              </a:ext>
            </a:extLst>
          </p:cNvPr>
          <p:cNvPicPr>
            <a:picLocks noChangeAspect="1"/>
          </p:cNvPicPr>
          <p:nvPr/>
        </p:nvPicPr>
        <p:blipFill>
          <a:blip r:embed="rId3"/>
          <a:stretch>
            <a:fillRect/>
          </a:stretch>
        </p:blipFill>
        <p:spPr>
          <a:xfrm>
            <a:off x="7937" y="1062038"/>
            <a:ext cx="9144000" cy="5460682"/>
          </a:xfrm>
          <a:prstGeom prst="rect">
            <a:avLst/>
          </a:prstGeom>
        </p:spPr>
      </p:pic>
    </p:spTree>
    <p:extLst>
      <p:ext uri="{BB962C8B-B14F-4D97-AF65-F5344CB8AC3E}">
        <p14:creationId xmlns:p14="http://schemas.microsoft.com/office/powerpoint/2010/main" val="68902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227372" y="0"/>
            <a:ext cx="93713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dirty="0">
                <a:solidFill>
                  <a:schemeClr val="bg1"/>
                </a:solidFill>
                <a:latin typeface="Sylfaen" panose="010A0502050306030303" pitchFamily="18" charset="0"/>
                <a:ea typeface="Verdana" panose="020B0604030504040204" pitchFamily="34" charset="0"/>
                <a:cs typeface="Verdana" charset="0"/>
              </a:rPr>
              <a:t>Համակարգչին առնչվող խարդախություն</a:t>
            </a:r>
            <a:r>
              <a:rPr lang="en-GB" dirty="0" smtClean="0">
                <a:solidFill>
                  <a:schemeClr val="bg1"/>
                </a:solidFill>
                <a:latin typeface="Sylfaen" panose="010A0502050306030303" pitchFamily="18" charset="0"/>
                <a:ea typeface="Verdana" panose="020B0604030504040204" pitchFamily="34" charset="0"/>
                <a:cs typeface="Verdana" charset="0"/>
              </a:rPr>
              <a:t>(</a:t>
            </a:r>
            <a:r>
              <a:rPr lang="en-GB" sz="1800" dirty="0" smtClean="0">
                <a:solidFill>
                  <a:schemeClr val="bg1"/>
                </a:solidFill>
                <a:latin typeface="Sylfaen" panose="010A0502050306030303" pitchFamily="18" charset="0"/>
                <a:ea typeface="Verdana" panose="020B0604030504040204" pitchFamily="34" charset="0"/>
                <a:cs typeface="Verdana" charset="0"/>
              </a:rPr>
              <a:t>&lt;&lt;</a:t>
            </a:r>
            <a:r>
              <a:rPr lang="en-GB" dirty="0" err="1" smtClean="0">
                <a:solidFill>
                  <a:schemeClr val="bg1"/>
                </a:solidFill>
                <a:latin typeface="Sylfaen" panose="010A0502050306030303" pitchFamily="18" charset="0"/>
                <a:ea typeface="Verdana" panose="020B0604030504040204" pitchFamily="34" charset="0"/>
                <a:cs typeface="Verdana" charset="0"/>
              </a:rPr>
              <a:t>մուտքով</a:t>
            </a:r>
            <a:r>
              <a:rPr lang="en-GB" dirty="0" smtClean="0">
                <a:solidFill>
                  <a:schemeClr val="bg1"/>
                </a:solidFill>
                <a:latin typeface="Sylfaen" panose="010A0502050306030303" pitchFamily="18" charset="0"/>
                <a:ea typeface="Verdana" panose="020B0604030504040204" pitchFamily="34" charset="0"/>
                <a:cs typeface="Verdana" charset="0"/>
              </a:rPr>
              <a:t>, </a:t>
            </a:r>
            <a:r>
              <a:rPr lang="en-GB" dirty="0" err="1" smtClean="0">
                <a:solidFill>
                  <a:schemeClr val="bg1"/>
                </a:solidFill>
                <a:latin typeface="Sylfaen" panose="010A0502050306030303" pitchFamily="18" charset="0"/>
                <a:ea typeface="Verdana" panose="020B0604030504040204" pitchFamily="34" charset="0"/>
                <a:cs typeface="Verdana" charset="0"/>
              </a:rPr>
              <a:t>փոփոխությամբ</a:t>
            </a:r>
            <a:r>
              <a:rPr lang="en-GB" dirty="0" smtClean="0">
                <a:solidFill>
                  <a:schemeClr val="bg1"/>
                </a:solidFill>
                <a:latin typeface="Sylfaen" panose="010A0502050306030303" pitchFamily="18" charset="0"/>
                <a:ea typeface="Verdana" panose="020B0604030504040204" pitchFamily="34" charset="0"/>
                <a:cs typeface="Verdana" charset="0"/>
              </a:rPr>
              <a:t>…</a:t>
            </a:r>
            <a:r>
              <a:rPr lang="en-GB" sz="1800" dirty="0" smtClean="0">
                <a:solidFill>
                  <a:schemeClr val="bg1"/>
                </a:solidFill>
                <a:latin typeface="Sylfaen" panose="010A0502050306030303" pitchFamily="18" charset="0"/>
                <a:ea typeface="Verdana" panose="020B0604030504040204" pitchFamily="34" charset="0"/>
                <a:cs typeface="Verdana" charset="0"/>
              </a:rPr>
              <a:t>&gt;&gt;</a:t>
            </a:r>
            <a:r>
              <a:rPr lang="en-GB" dirty="0" smtClean="0">
                <a:solidFill>
                  <a:schemeClr val="bg1"/>
                </a:solidFill>
                <a:latin typeface="Sylfaen" panose="010A0502050306030303" pitchFamily="18" charset="0"/>
                <a:ea typeface="Verdana" panose="020B0604030504040204" pitchFamily="34" charset="0"/>
                <a:cs typeface="Verdana" charset="0"/>
              </a:rPr>
              <a:t>)</a:t>
            </a:r>
            <a:endParaRPr lang="en-GB" sz="1600" dirty="0">
              <a:solidFill>
                <a:schemeClr val="bg1"/>
              </a:solidFill>
              <a:latin typeface="Sylfaen" panose="010A0502050306030303" pitchFamily="18" charset="0"/>
              <a:ea typeface="Verdana" panose="020B0604030504040204" pitchFamily="34" charset="0"/>
              <a:cs typeface="Verdana" charset="0"/>
            </a:endParaRPr>
          </a:p>
        </p:txBody>
      </p:sp>
      <p:sp>
        <p:nvSpPr>
          <p:cNvPr id="23" name="Rectangle 22">
            <a:extLst>
              <a:ext uri="{FF2B5EF4-FFF2-40B4-BE49-F238E27FC236}">
                <a16:creationId xmlns:a16="http://schemas.microsoft.com/office/drawing/2014/main" id="{2F249C7A-C0AF-47C6-8876-946DBD6E0AA3}"/>
              </a:ext>
            </a:extLst>
          </p:cNvPr>
          <p:cNvSpPr/>
          <p:nvPr/>
        </p:nvSpPr>
        <p:spPr>
          <a:xfrm>
            <a:off x="280361" y="1178928"/>
            <a:ext cx="3889351" cy="5170646"/>
          </a:xfrm>
          <a:prstGeom prst="rect">
            <a:avLst/>
          </a:prstGeom>
        </p:spPr>
        <p:txBody>
          <a:bodyPr wrap="square">
            <a:spAutoFit/>
          </a:bodyPr>
          <a:lstStyle/>
          <a:p>
            <a:pPr marL="342900" indent="-342900" algn="just">
              <a:buFont typeface="Wingdings" pitchFamily="2" charset="2"/>
              <a:buChar char="Ø"/>
            </a:pPr>
            <a:r>
              <a:rPr lang="hy-AM" sz="15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մեկ ուրիշ անձի սեփականության կորուստ պատճառելը.</a:t>
            </a:r>
          </a:p>
          <a:p>
            <a:pPr marL="342900" indent="-342900" algn="just">
              <a:buFont typeface="Wingdings" pitchFamily="2" charset="2"/>
              <a:buChar char="Ø"/>
            </a:pPr>
            <a:endParaRPr lang="hy-AM" sz="1500" dirty="0">
              <a:latin typeface="Sylfaen" panose="010A0502050306030303" pitchFamily="18" charset="0"/>
            </a:endParaRPr>
          </a:p>
          <a:p>
            <a:pPr algn="just"/>
            <a:r>
              <a:rPr lang="hy-AM" sz="1500" dirty="0">
                <a:latin typeface="Sylfaen" panose="010A0502050306030303" pitchFamily="18" charset="0"/>
              </a:rPr>
              <a:t>ա) համակարգչային տվյալների ցանկացած </a:t>
            </a:r>
            <a:r>
              <a:rPr lang="hy-AM" sz="1500" dirty="0">
                <a:solidFill>
                  <a:srgbClr val="FF0000"/>
                </a:solidFill>
                <a:latin typeface="Sylfaen" panose="010A0502050306030303" pitchFamily="18" charset="0"/>
              </a:rPr>
              <a:t>մուտքով, փոփոխությամբ, ոչնչացմամբ կամ արգելմամբ</a:t>
            </a:r>
            <a:r>
              <a:rPr lang="hy-AM" sz="1500" dirty="0">
                <a:latin typeface="Sylfaen" panose="010A0502050306030303" pitchFamily="18" charset="0"/>
              </a:rPr>
              <a:t>,</a:t>
            </a:r>
          </a:p>
          <a:p>
            <a:pPr marL="342900" indent="-342900" algn="just">
              <a:buFont typeface="Wingdings" pitchFamily="2" charset="2"/>
              <a:buChar char="Ø"/>
            </a:pPr>
            <a:endParaRPr lang="hy-AM" sz="1500" dirty="0">
              <a:latin typeface="Sylfaen" panose="010A0502050306030303" pitchFamily="18" charset="0"/>
            </a:endParaRPr>
          </a:p>
          <a:p>
            <a:pPr algn="just"/>
            <a:r>
              <a:rPr lang="hy-AM" sz="1500" dirty="0">
                <a:latin typeface="Sylfaen" panose="010A0502050306030303" pitchFamily="18" charset="0"/>
              </a:rPr>
              <a:t>բ) համակարգչային համակարգի </a:t>
            </a:r>
            <a:r>
              <a:rPr lang="hy-AM" sz="1500" dirty="0">
                <a:solidFill>
                  <a:srgbClr val="FF0000"/>
                </a:solidFill>
                <a:latin typeface="Sylfaen" panose="010A0502050306030303" pitchFamily="18" charset="0"/>
              </a:rPr>
              <a:t>գործողության ցանկացած աղավաղմամբ</a:t>
            </a:r>
            <a:r>
              <a:rPr lang="hy-AM" sz="1500" dirty="0">
                <a:latin typeface="Sylfaen" panose="010A0502050306030303" pitchFamily="18" charset="0"/>
              </a:rPr>
              <a:t>,</a:t>
            </a:r>
          </a:p>
          <a:p>
            <a:pPr marL="342900" indent="-342900" algn="just">
              <a:buFont typeface="Wingdings" pitchFamily="2" charset="2"/>
              <a:buChar char="Ø"/>
            </a:pPr>
            <a:endParaRPr lang="hy-AM" sz="1500" dirty="0">
              <a:latin typeface="Sylfaen" panose="010A0502050306030303" pitchFamily="18" charset="0"/>
            </a:endParaRPr>
          </a:p>
          <a:p>
            <a:pPr algn="just"/>
            <a:r>
              <a:rPr lang="hy-AM" sz="1500" dirty="0">
                <a:latin typeface="Sylfaen" panose="010A0502050306030303" pitchFamily="18" charset="0"/>
              </a:rPr>
              <a:t>խարդախ և անազնիվ մտադրությամբ, անօրեն` իր կամ մեկ ուրիշ անձի համար տնտեսական շահ հայթայթելու նպատակով:</a:t>
            </a:r>
            <a:endParaRPr lang="en-GB" sz="1500" dirty="0">
              <a:latin typeface="Sylfaen" panose="010A0502050306030303" pitchFamily="18" charset="0"/>
            </a:endParaRPr>
          </a:p>
        </p:txBody>
      </p:sp>
      <p:sp>
        <p:nvSpPr>
          <p:cNvPr id="25" name="Rectangle 24">
            <a:extLst>
              <a:ext uri="{FF2B5EF4-FFF2-40B4-BE49-F238E27FC236}">
                <a16:creationId xmlns:a16="http://schemas.microsoft.com/office/drawing/2014/main" id="{6835138B-B564-4190-A328-AFB4CD3FE797}"/>
              </a:ext>
            </a:extLst>
          </p:cNvPr>
          <p:cNvSpPr/>
          <p:nvPr/>
        </p:nvSpPr>
        <p:spPr>
          <a:xfrm>
            <a:off x="4582160" y="1287212"/>
            <a:ext cx="4074160" cy="4801314"/>
          </a:xfrm>
          <a:prstGeom prst="rect">
            <a:avLst/>
          </a:prstGeom>
        </p:spPr>
        <p:txBody>
          <a:bodyPr wrap="square">
            <a:spAutoFit/>
          </a:bodyPr>
          <a:lstStyle/>
          <a:p>
            <a:pPr marL="342900" indent="-342900" algn="just">
              <a:buFont typeface="Wingdings" panose="05000000000000000000" pitchFamily="2" charset="2"/>
              <a:buChar char="Ø"/>
            </a:pPr>
            <a:r>
              <a:rPr lang="en-US" sz="1700" dirty="0" err="1" smtClean="0">
                <a:latin typeface="Sylfaen" panose="010A0502050306030303" pitchFamily="18" charset="0"/>
              </a:rPr>
              <a:t>Այս</a:t>
            </a:r>
            <a:r>
              <a:rPr lang="en-US" sz="1700" dirty="0" smtClean="0">
                <a:latin typeface="Sylfaen" panose="010A0502050306030303" pitchFamily="18" charset="0"/>
              </a:rPr>
              <a:t> </a:t>
            </a:r>
            <a:r>
              <a:rPr lang="en-US" sz="1700" dirty="0" err="1" smtClean="0">
                <a:latin typeface="Sylfaen" panose="010A0502050306030303" pitchFamily="18" charset="0"/>
              </a:rPr>
              <a:t>հանցագործության</a:t>
            </a:r>
            <a:r>
              <a:rPr lang="en-US" sz="1700" dirty="0" smtClean="0">
                <a:latin typeface="Sylfaen" panose="010A0502050306030303" pitchFamily="18" charset="0"/>
              </a:rPr>
              <a:t> </a:t>
            </a:r>
            <a:r>
              <a:rPr lang="en-US" sz="1700" dirty="0" err="1" smtClean="0">
                <a:latin typeface="Sylfaen" panose="010A0502050306030303" pitchFamily="18" charset="0"/>
              </a:rPr>
              <a:t>շրջանակը</a:t>
            </a:r>
            <a:r>
              <a:rPr lang="en-US" sz="1700" dirty="0" smtClean="0">
                <a:latin typeface="Sylfaen" panose="010A0502050306030303" pitchFamily="18" charset="0"/>
              </a:rPr>
              <a:t> </a:t>
            </a:r>
            <a:r>
              <a:rPr lang="en-US" sz="1700" dirty="0" err="1" smtClean="0">
                <a:latin typeface="Sylfaen" panose="010A0502050306030303" pitchFamily="18" charset="0"/>
              </a:rPr>
              <a:t>սահմանափակված</a:t>
            </a:r>
            <a:r>
              <a:rPr lang="en-US" sz="1700" dirty="0" smtClean="0">
                <a:latin typeface="Sylfaen" panose="010A0502050306030303" pitchFamily="18" charset="0"/>
              </a:rPr>
              <a:t> է </a:t>
            </a:r>
            <a:r>
              <a:rPr lang="en-US" sz="1700" dirty="0" err="1" smtClean="0">
                <a:latin typeface="Sylfaen" panose="010A0502050306030303" pitchFamily="18" charset="0"/>
              </a:rPr>
              <a:t>այլ</a:t>
            </a:r>
            <a:r>
              <a:rPr lang="en-US" sz="1700" dirty="0" smtClean="0">
                <a:latin typeface="Sylfaen" panose="010A0502050306030303" pitchFamily="18" charset="0"/>
              </a:rPr>
              <a:t> </a:t>
            </a:r>
            <a:r>
              <a:rPr lang="en-US" sz="1700" dirty="0" err="1" smtClean="0">
                <a:latin typeface="Sylfaen" panose="010A0502050306030303" pitchFamily="18" charset="0"/>
              </a:rPr>
              <a:t>անձին</a:t>
            </a:r>
            <a:r>
              <a:rPr lang="en-US" sz="1700" dirty="0" smtClean="0">
                <a:latin typeface="Sylfaen" panose="010A0502050306030303" pitchFamily="18" charset="0"/>
              </a:rPr>
              <a:t> </a:t>
            </a:r>
            <a:r>
              <a:rPr lang="en-US" sz="1700" dirty="0" err="1" smtClean="0">
                <a:latin typeface="Sylfaen" panose="010A0502050306030303" pitchFamily="18" charset="0"/>
              </a:rPr>
              <a:t>սեփականության</a:t>
            </a:r>
            <a:r>
              <a:rPr lang="en-US" sz="1700" dirty="0" smtClean="0">
                <a:latin typeface="Sylfaen" panose="010A0502050306030303" pitchFamily="18" charset="0"/>
              </a:rPr>
              <a:t> </a:t>
            </a:r>
            <a:r>
              <a:rPr lang="en-US" sz="1700" dirty="0" err="1" smtClean="0">
                <a:latin typeface="Sylfaen" panose="010A0502050306030303" pitchFamily="18" charset="0"/>
              </a:rPr>
              <a:t>կորուստ</a:t>
            </a:r>
            <a:r>
              <a:rPr lang="en-US" sz="1700" dirty="0" smtClean="0">
                <a:latin typeface="Sylfaen" panose="010A0502050306030303" pitchFamily="18" charset="0"/>
              </a:rPr>
              <a:t> </a:t>
            </a:r>
            <a:r>
              <a:rPr lang="en-US" sz="1700" dirty="0" err="1" smtClean="0">
                <a:latin typeface="Sylfaen" panose="010A0502050306030303" pitchFamily="18" charset="0"/>
              </a:rPr>
              <a:t>պատճառելով</a:t>
            </a:r>
            <a:r>
              <a:rPr lang="en-US" sz="1700" dirty="0" smtClean="0">
                <a:latin typeface="Sylfaen" panose="010A0502050306030303" pitchFamily="18" charset="0"/>
              </a:rPr>
              <a:t> </a:t>
            </a:r>
            <a:r>
              <a:rPr lang="en-US" sz="1700" dirty="0" err="1" smtClean="0">
                <a:latin typeface="Sylfaen" panose="010A0502050306030303" pitchFamily="18" charset="0"/>
              </a:rPr>
              <a:t>հետևյալ</a:t>
            </a:r>
            <a:r>
              <a:rPr lang="en-US" sz="1700" dirty="0" smtClean="0">
                <a:latin typeface="Sylfaen" panose="010A0502050306030303" pitchFamily="18" charset="0"/>
              </a:rPr>
              <a:t> </a:t>
            </a:r>
            <a:r>
              <a:rPr lang="en-US" sz="1700" dirty="0" err="1" smtClean="0">
                <a:latin typeface="Sylfaen" panose="010A0502050306030303" pitchFamily="18" charset="0"/>
              </a:rPr>
              <a:t>միջոցներով</a:t>
            </a:r>
            <a:r>
              <a:rPr lang="en-US" sz="1700" dirty="0" smtClean="0">
                <a:latin typeface="Sylfaen" panose="010A0502050306030303" pitchFamily="18" charset="0"/>
              </a:rPr>
              <a:t>՝ </a:t>
            </a:r>
            <a:endParaRPr lang="en-US" sz="1700" dirty="0">
              <a:latin typeface="Sylfaen" panose="010A0502050306030303" pitchFamily="18" charset="0"/>
            </a:endParaRPr>
          </a:p>
          <a:p>
            <a:pPr marL="285750" indent="-285750" algn="just">
              <a:buFont typeface="Wingdings" panose="05000000000000000000" pitchFamily="2" charset="2"/>
              <a:buChar char="Ø"/>
            </a:pPr>
            <a:endParaRPr lang="en-US" sz="1700" dirty="0">
              <a:latin typeface="Sylfaen" panose="010A0502050306030303" pitchFamily="18" charset="0"/>
            </a:endParaRPr>
          </a:p>
          <a:p>
            <a:pPr marL="800100" lvl="1" indent="-342900" algn="just">
              <a:buFont typeface="Wingdings" panose="05000000000000000000" pitchFamily="2" charset="2"/>
              <a:buChar char="Ø"/>
            </a:pPr>
            <a:r>
              <a:rPr lang="hy-AM" sz="1700" dirty="0">
                <a:latin typeface="Sylfaen" panose="010A0502050306030303" pitchFamily="18" charset="0"/>
              </a:rPr>
              <a:t>Ճիշտ կամ սխալ տվյալների մտցնում</a:t>
            </a:r>
          </a:p>
          <a:p>
            <a:pPr marL="800100" lvl="1" indent="-342900" algn="just">
              <a:buFont typeface="Wingdings" panose="05000000000000000000" pitchFamily="2" charset="2"/>
              <a:buChar char="Ø"/>
            </a:pPr>
            <a:r>
              <a:rPr lang="hy-AM" sz="1700" dirty="0">
                <a:latin typeface="Sylfaen" panose="010A0502050306030303" pitchFamily="18" charset="0"/>
              </a:rPr>
              <a:t>Հետագա փոփոխում (ձևափոխումներ, վարիացիաներ, մասնակի փոփոխություններ)</a:t>
            </a:r>
          </a:p>
          <a:p>
            <a:pPr marL="800100" lvl="1" indent="-342900" algn="just">
              <a:buFont typeface="Wingdings" panose="05000000000000000000" pitchFamily="2" charset="2"/>
              <a:buChar char="Ø"/>
            </a:pPr>
            <a:r>
              <a:rPr lang="hy-AM" sz="1700" dirty="0">
                <a:latin typeface="Sylfaen" panose="010A0502050306030303" pitchFamily="18" charset="0"/>
              </a:rPr>
              <a:t>Ոչնչացում (տվյալների միջակայքից տվյալների հեռացում) </a:t>
            </a:r>
          </a:p>
          <a:p>
            <a:pPr marL="800100" lvl="1" indent="-342900" algn="just">
              <a:buFont typeface="Wingdings" panose="05000000000000000000" pitchFamily="2" charset="2"/>
              <a:buChar char="Ø"/>
            </a:pPr>
            <a:r>
              <a:rPr lang="hy-AM" sz="1700" dirty="0">
                <a:latin typeface="Sylfaen" panose="010A0502050306030303" pitchFamily="18" charset="0"/>
              </a:rPr>
              <a:t>Արգելում (տվյալների հետ պահում, թաքցնում</a:t>
            </a:r>
            <a:r>
              <a:rPr lang="hy-AM" sz="1700" dirty="0" smtClean="0">
                <a:latin typeface="Sylfaen" panose="010A0502050306030303" pitchFamily="18" charset="0"/>
              </a:rPr>
              <a:t>)</a:t>
            </a:r>
            <a:endParaRPr lang="hy-AM" sz="1700" dirty="0">
              <a:latin typeface="Sylfaen" panose="010A0502050306030303" pitchFamily="18" charset="0"/>
            </a:endParaRPr>
          </a:p>
          <a:p>
            <a:pPr marL="800100" lvl="1" indent="-342900" algn="just">
              <a:buFont typeface="Wingdings" panose="05000000000000000000" pitchFamily="2" charset="2"/>
              <a:buChar char="Ø"/>
            </a:pPr>
            <a:r>
              <a:rPr lang="en-US" sz="1700" dirty="0" smtClean="0">
                <a:latin typeface="Sylfaen" panose="010A0502050306030303" pitchFamily="18" charset="0"/>
              </a:rPr>
              <a:t>Հ</a:t>
            </a:r>
            <a:r>
              <a:rPr lang="hy-AM" sz="1700" dirty="0" smtClean="0">
                <a:latin typeface="Sylfaen" panose="010A0502050306030303" pitchFamily="18" charset="0"/>
              </a:rPr>
              <a:t>ամակարգչային </a:t>
            </a:r>
            <a:r>
              <a:rPr lang="hy-AM" sz="1700" dirty="0">
                <a:latin typeface="Sylfaen" panose="010A0502050306030303" pitchFamily="18" charset="0"/>
              </a:rPr>
              <a:t>համակարգի գործողության </a:t>
            </a:r>
            <a:r>
              <a:rPr lang="hy-AM" sz="1700" dirty="0" smtClean="0">
                <a:latin typeface="Sylfaen" panose="010A0502050306030303" pitchFamily="18" charset="0"/>
              </a:rPr>
              <a:t>աղավաղ</a:t>
            </a:r>
            <a:r>
              <a:rPr lang="en-US" sz="1700" dirty="0" err="1" smtClean="0">
                <a:latin typeface="Sylfaen" panose="010A0502050306030303" pitchFamily="18" charset="0"/>
              </a:rPr>
              <a:t>ում</a:t>
            </a:r>
            <a:r>
              <a:rPr lang="en-US" sz="1700" dirty="0" smtClean="0">
                <a:latin typeface="Sylfaen" panose="010A0502050306030303" pitchFamily="18" charset="0"/>
              </a:rPr>
              <a:t>:</a:t>
            </a:r>
            <a:endParaRPr lang="en-US" sz="1700" dirty="0">
              <a:latin typeface="Sylfaen" panose="010A0502050306030303" pitchFamily="18" charset="0"/>
            </a:endParaRPr>
          </a:p>
        </p:txBody>
      </p:sp>
    </p:spTree>
    <p:extLst>
      <p:ext uri="{BB962C8B-B14F-4D97-AF65-F5344CB8AC3E}">
        <p14:creationId xmlns:p14="http://schemas.microsoft.com/office/powerpoint/2010/main" val="350243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7FADD-3E6B-406F-9B66-C841DF391B79}"/>
              </a:ext>
            </a:extLst>
          </p:cNvPr>
          <p:cNvSpPr/>
          <p:nvPr/>
        </p:nvSpPr>
        <p:spPr>
          <a:xfrm>
            <a:off x="294264" y="1313457"/>
            <a:ext cx="3889351" cy="5170646"/>
          </a:xfrm>
          <a:prstGeom prst="rect">
            <a:avLst/>
          </a:prstGeom>
        </p:spPr>
        <p:txBody>
          <a:bodyPr wrap="square">
            <a:spAutoFit/>
          </a:bodyPr>
          <a:lstStyle/>
          <a:p>
            <a:pPr marL="342900" indent="-342900" algn="just">
              <a:buFont typeface="Wingdings" pitchFamily="2" charset="2"/>
              <a:buChar char="Ø"/>
            </a:pPr>
            <a:r>
              <a:rPr lang="hy-AM" sz="15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մեկ ուրիշ անձի </a:t>
            </a:r>
            <a:r>
              <a:rPr lang="hy-AM" sz="1500" dirty="0">
                <a:solidFill>
                  <a:srgbClr val="FF0000"/>
                </a:solidFill>
                <a:latin typeface="Sylfaen" panose="010A0502050306030303" pitchFamily="18" charset="0"/>
              </a:rPr>
              <a:t>սեփականության կորուստ պատճառելը</a:t>
            </a:r>
            <a:r>
              <a:rPr lang="hy-AM" sz="1500" dirty="0">
                <a:latin typeface="Sylfaen" panose="010A0502050306030303" pitchFamily="18" charset="0"/>
              </a:rPr>
              <a:t>.</a:t>
            </a:r>
          </a:p>
          <a:p>
            <a:pPr marL="342900" indent="-342900" algn="just">
              <a:buFont typeface="Wingdings" pitchFamily="2" charset="2"/>
              <a:buChar char="Ø"/>
            </a:pPr>
            <a:endParaRPr lang="hy-AM" sz="1500" dirty="0">
              <a:latin typeface="Sylfaen" panose="010A0502050306030303" pitchFamily="18" charset="0"/>
            </a:endParaRPr>
          </a:p>
          <a:p>
            <a:pPr algn="just"/>
            <a:r>
              <a:rPr lang="hy-AM" sz="1500" dirty="0">
                <a:latin typeface="Sylfaen" panose="010A0502050306030303" pitchFamily="18" charset="0"/>
              </a:rPr>
              <a:t>ա) համակարգչային տվյալների ցանկացած մուտքով, փոփոխությամբ, ոչնչացմամբ կամ արգելմամբ,</a:t>
            </a:r>
          </a:p>
          <a:p>
            <a:pPr marL="342900" indent="-342900" algn="just">
              <a:buFont typeface="Wingdings" pitchFamily="2" charset="2"/>
              <a:buChar char="Ø"/>
            </a:pPr>
            <a:endParaRPr lang="hy-AM" sz="1500" dirty="0">
              <a:latin typeface="Sylfaen" panose="010A0502050306030303" pitchFamily="18" charset="0"/>
            </a:endParaRPr>
          </a:p>
          <a:p>
            <a:pPr algn="just"/>
            <a:r>
              <a:rPr lang="hy-AM" sz="1500" dirty="0">
                <a:latin typeface="Sylfaen" panose="010A0502050306030303" pitchFamily="18" charset="0"/>
              </a:rPr>
              <a:t>բ) համակարգչային համակարգի գործողության ցանկացած աղավաղմամբ,</a:t>
            </a:r>
          </a:p>
          <a:p>
            <a:pPr marL="342900" indent="-342900" algn="just">
              <a:buFont typeface="Wingdings" pitchFamily="2" charset="2"/>
              <a:buChar char="Ø"/>
            </a:pPr>
            <a:endParaRPr lang="hy-AM" sz="1500" dirty="0">
              <a:latin typeface="Sylfaen" panose="010A0502050306030303" pitchFamily="18" charset="0"/>
            </a:endParaRPr>
          </a:p>
          <a:p>
            <a:pPr algn="just"/>
            <a:r>
              <a:rPr lang="hy-AM" sz="1500" dirty="0">
                <a:latin typeface="Sylfaen" panose="010A0502050306030303" pitchFamily="18" charset="0"/>
              </a:rPr>
              <a:t>խարդախ և անազնիվ մտադրությամբ, անօրեն` իր կամ մեկ ուրիշ անձի համար տնտեսական շահ հայթայթելու նպատակով:</a:t>
            </a:r>
            <a:endParaRPr lang="en-GB" sz="1500" dirty="0">
              <a:latin typeface="Sylfaen" panose="010A0502050306030303" pitchFamily="18" charset="0"/>
            </a:endParaRPr>
          </a:p>
        </p:txBody>
      </p:sp>
      <p:sp>
        <p:nvSpPr>
          <p:cNvPr id="3" name="Rectangle 2">
            <a:extLst>
              <a:ext uri="{FF2B5EF4-FFF2-40B4-BE49-F238E27FC236}">
                <a16:creationId xmlns:a16="http://schemas.microsoft.com/office/drawing/2014/main" id="{A67DD044-0EFC-4C9C-9F28-8A71A6074482}"/>
              </a:ext>
            </a:extLst>
          </p:cNvPr>
          <p:cNvSpPr/>
          <p:nvPr/>
        </p:nvSpPr>
        <p:spPr>
          <a:xfrm>
            <a:off x="4673600" y="1313457"/>
            <a:ext cx="4061326" cy="3231654"/>
          </a:xfrm>
          <a:prstGeom prst="rect">
            <a:avLst/>
          </a:prstGeom>
        </p:spPr>
        <p:txBody>
          <a:bodyPr wrap="square">
            <a:spAutoFit/>
          </a:bodyPr>
          <a:lstStyle/>
          <a:p>
            <a:pPr marL="342900" indent="-342900" algn="just">
              <a:buFont typeface="Wingdings" panose="05000000000000000000" pitchFamily="2" charset="2"/>
              <a:buChar char="Ø"/>
            </a:pPr>
            <a:r>
              <a:rPr lang="en-US" sz="1700" dirty="0" err="1" smtClean="0">
                <a:latin typeface="Sylfaen" panose="010A0502050306030303" pitchFamily="18" charset="0"/>
              </a:rPr>
              <a:t>Համակարգչին</a:t>
            </a:r>
            <a:r>
              <a:rPr lang="en-US" sz="1700" dirty="0" smtClean="0">
                <a:latin typeface="Sylfaen" panose="010A0502050306030303" pitchFamily="18" charset="0"/>
              </a:rPr>
              <a:t> </a:t>
            </a:r>
            <a:r>
              <a:rPr lang="en-US" sz="1700" dirty="0" err="1" smtClean="0">
                <a:latin typeface="Sylfaen" panose="010A0502050306030303" pitchFamily="18" charset="0"/>
              </a:rPr>
              <a:t>առնչվող</a:t>
            </a:r>
            <a:r>
              <a:rPr lang="en-US" sz="1700" dirty="0" smtClean="0">
                <a:latin typeface="Sylfaen" panose="010A0502050306030303" pitchFamily="18" charset="0"/>
              </a:rPr>
              <a:t> </a:t>
            </a:r>
            <a:r>
              <a:rPr lang="en-US" sz="1700" dirty="0" err="1" smtClean="0">
                <a:latin typeface="Sylfaen" panose="010A0502050306030303" pitchFamily="18" charset="0"/>
              </a:rPr>
              <a:t>խարդախության</a:t>
            </a:r>
            <a:r>
              <a:rPr lang="en-US" sz="1700" dirty="0" smtClean="0">
                <a:latin typeface="Sylfaen" panose="010A0502050306030303" pitchFamily="18" charset="0"/>
              </a:rPr>
              <a:t> </a:t>
            </a:r>
            <a:r>
              <a:rPr lang="en-US" sz="1700" dirty="0" err="1" smtClean="0">
                <a:latin typeface="Sylfaen" panose="010A0502050306030303" pitchFamily="18" charset="0"/>
              </a:rPr>
              <a:t>գործողությունը</a:t>
            </a:r>
            <a:r>
              <a:rPr lang="en-US" sz="1700" dirty="0" smtClean="0">
                <a:latin typeface="Sylfaen" panose="010A0502050306030303" pitchFamily="18" charset="0"/>
              </a:rPr>
              <a:t> </a:t>
            </a:r>
            <a:r>
              <a:rPr lang="en-US" sz="1700" dirty="0" err="1" smtClean="0">
                <a:latin typeface="Sylfaen" panose="010A0502050306030303" pitchFamily="18" charset="0"/>
              </a:rPr>
              <a:t>պետք</a:t>
            </a:r>
            <a:r>
              <a:rPr lang="en-US" sz="1700" dirty="0" smtClean="0">
                <a:latin typeface="Sylfaen" panose="010A0502050306030303" pitchFamily="18" charset="0"/>
              </a:rPr>
              <a:t> է </a:t>
            </a:r>
            <a:r>
              <a:rPr lang="en-US" sz="1700" dirty="0" err="1" smtClean="0">
                <a:latin typeface="Sylfaen" panose="010A0502050306030303" pitchFamily="18" charset="0"/>
              </a:rPr>
              <a:t>հանգեցնի</a:t>
            </a:r>
            <a:r>
              <a:rPr lang="en-US" sz="1700" dirty="0" smtClean="0">
                <a:latin typeface="Sylfaen" panose="010A0502050306030303" pitchFamily="18" charset="0"/>
              </a:rPr>
              <a:t> </a:t>
            </a:r>
            <a:r>
              <a:rPr lang="en-US" sz="1700" dirty="0" err="1" smtClean="0">
                <a:latin typeface="Sylfaen" panose="010A0502050306030303" pitchFamily="18" charset="0"/>
              </a:rPr>
              <a:t>ուղղակի</a:t>
            </a:r>
            <a:r>
              <a:rPr lang="en-US" sz="1700" dirty="0" smtClean="0">
                <a:latin typeface="Sylfaen" panose="010A0502050306030303" pitchFamily="18" charset="0"/>
              </a:rPr>
              <a:t> </a:t>
            </a:r>
            <a:r>
              <a:rPr lang="en-US" sz="1700" dirty="0" err="1" smtClean="0">
                <a:latin typeface="Sylfaen" panose="010A0502050306030303" pitchFamily="18" charset="0"/>
              </a:rPr>
              <a:t>տնտեսական</a:t>
            </a:r>
            <a:r>
              <a:rPr lang="en-US" sz="1700" dirty="0" smtClean="0">
                <a:latin typeface="Sylfaen" panose="010A0502050306030303" pitchFamily="18" charset="0"/>
              </a:rPr>
              <a:t> </a:t>
            </a:r>
            <a:r>
              <a:rPr lang="en-US" sz="1700" dirty="0" err="1" smtClean="0">
                <a:latin typeface="Sylfaen" panose="010A0502050306030303" pitchFamily="18" charset="0"/>
              </a:rPr>
              <a:t>կամ</a:t>
            </a:r>
            <a:r>
              <a:rPr lang="en-US" sz="1700" dirty="0" smtClean="0">
                <a:latin typeface="Sylfaen" panose="010A0502050306030303" pitchFamily="18" charset="0"/>
              </a:rPr>
              <a:t> </a:t>
            </a:r>
            <a:r>
              <a:rPr lang="en-US" sz="1700" dirty="0" err="1" smtClean="0">
                <a:latin typeface="Sylfaen" panose="010A0502050306030303" pitchFamily="18" charset="0"/>
              </a:rPr>
              <a:t>տիրապետման</a:t>
            </a:r>
            <a:r>
              <a:rPr lang="en-US" sz="1700" dirty="0" smtClean="0">
                <a:latin typeface="Sylfaen" panose="010A0502050306030303" pitchFamily="18" charset="0"/>
              </a:rPr>
              <a:t> </a:t>
            </a:r>
            <a:r>
              <a:rPr lang="en-US" sz="1700" dirty="0" err="1" smtClean="0">
                <a:latin typeface="Sylfaen" panose="010A0502050306030303" pitchFamily="18" charset="0"/>
              </a:rPr>
              <a:t>կորստի</a:t>
            </a:r>
            <a:r>
              <a:rPr lang="en-US" sz="1700" dirty="0" smtClean="0">
                <a:latin typeface="Sylfaen" panose="010A0502050306030303" pitchFamily="18" charset="0"/>
              </a:rPr>
              <a:t> </a:t>
            </a:r>
            <a:r>
              <a:rPr lang="en-US" sz="1700" dirty="0" err="1" smtClean="0">
                <a:latin typeface="Sylfaen" panose="010A0502050306030303" pitchFamily="18" charset="0"/>
              </a:rPr>
              <a:t>մեկ</a:t>
            </a:r>
            <a:r>
              <a:rPr lang="en-US" sz="1700" dirty="0" smtClean="0">
                <a:latin typeface="Sylfaen" panose="010A0502050306030303" pitchFamily="18" charset="0"/>
              </a:rPr>
              <a:t> </a:t>
            </a:r>
            <a:r>
              <a:rPr lang="en-US" sz="1700" dirty="0" err="1" smtClean="0">
                <a:latin typeface="Sylfaen" panose="010A0502050306030303" pitchFamily="18" charset="0"/>
              </a:rPr>
              <a:t>ուրիշ</a:t>
            </a:r>
            <a:r>
              <a:rPr lang="en-US" sz="1700" dirty="0" smtClean="0">
                <a:latin typeface="Sylfaen" panose="010A0502050306030303" pitchFamily="18" charset="0"/>
              </a:rPr>
              <a:t> </a:t>
            </a:r>
            <a:r>
              <a:rPr lang="en-US" sz="1700" dirty="0" err="1" smtClean="0">
                <a:latin typeface="Sylfaen" panose="010A0502050306030303" pitchFamily="18" charset="0"/>
              </a:rPr>
              <a:t>անձի</a:t>
            </a:r>
            <a:r>
              <a:rPr lang="en-US" sz="1700" dirty="0" smtClean="0">
                <a:latin typeface="Sylfaen" panose="010A0502050306030303" pitchFamily="18" charset="0"/>
              </a:rPr>
              <a:t> </a:t>
            </a:r>
            <a:r>
              <a:rPr lang="en-US" sz="1700" dirty="0" err="1" smtClean="0">
                <a:latin typeface="Sylfaen" panose="010A0502050306030303" pitchFamily="18" charset="0"/>
              </a:rPr>
              <a:t>սեփականության</a:t>
            </a:r>
            <a:r>
              <a:rPr lang="en-US" sz="1700" dirty="0" smtClean="0">
                <a:latin typeface="Sylfaen" panose="010A0502050306030303" pitchFamily="18" charset="0"/>
              </a:rPr>
              <a:t> </a:t>
            </a:r>
            <a:endParaRPr lang="en-US" sz="1700" dirty="0">
              <a:latin typeface="Sylfaen" panose="010A0502050306030303" pitchFamily="18" charset="0"/>
            </a:endParaRPr>
          </a:p>
          <a:p>
            <a:pPr marL="342900" indent="-342900" algn="just">
              <a:buFont typeface="Wingdings" panose="05000000000000000000" pitchFamily="2" charset="2"/>
              <a:buChar char="Ø"/>
            </a:pPr>
            <a:endParaRPr lang="en-US" sz="1700" dirty="0">
              <a:latin typeface="Sylfaen" panose="010A0502050306030303" pitchFamily="18" charset="0"/>
            </a:endParaRPr>
          </a:p>
          <a:p>
            <a:pPr marL="342900" indent="-342900" algn="just">
              <a:buFont typeface="Wingdings" panose="05000000000000000000" pitchFamily="2" charset="2"/>
              <a:buChar char="Ø"/>
            </a:pPr>
            <a:r>
              <a:rPr lang="en-US" sz="1700" dirty="0" err="1" smtClean="0">
                <a:latin typeface="Sylfaen" panose="010A0502050306030303" pitchFamily="18" charset="0"/>
              </a:rPr>
              <a:t>Սա</a:t>
            </a:r>
            <a:r>
              <a:rPr lang="en-US" sz="1700" dirty="0" smtClean="0">
                <a:latin typeface="Sylfaen" panose="010A0502050306030303" pitchFamily="18" charset="0"/>
              </a:rPr>
              <a:t> </a:t>
            </a:r>
            <a:r>
              <a:rPr lang="en-US" sz="1700" dirty="0" err="1" smtClean="0">
                <a:latin typeface="Sylfaen" panose="010A0502050306030303" pitchFamily="18" charset="0"/>
              </a:rPr>
              <a:t>կներառի</a:t>
            </a:r>
            <a:r>
              <a:rPr lang="en-US" sz="1700" dirty="0" smtClean="0">
                <a:latin typeface="Sylfaen" panose="010A0502050306030303" pitchFamily="18" charset="0"/>
              </a:rPr>
              <a:t> </a:t>
            </a:r>
            <a:r>
              <a:rPr lang="en-US" sz="1700" dirty="0" err="1" smtClean="0">
                <a:latin typeface="Sylfaen" panose="010A0502050306030303" pitchFamily="18" charset="0"/>
              </a:rPr>
              <a:t>հետևյալի</a:t>
            </a:r>
            <a:r>
              <a:rPr lang="en-US" sz="1700" dirty="0" smtClean="0">
                <a:latin typeface="Sylfaen" panose="010A0502050306030303" pitchFamily="18" charset="0"/>
              </a:rPr>
              <a:t> </a:t>
            </a:r>
            <a:r>
              <a:rPr lang="en-US" sz="1700" dirty="0" err="1" smtClean="0">
                <a:latin typeface="Sylfaen" panose="010A0502050306030303" pitchFamily="18" charset="0"/>
              </a:rPr>
              <a:t>կորուստը</a:t>
            </a:r>
            <a:r>
              <a:rPr lang="en-US" sz="1700" dirty="0" smtClean="0">
                <a:latin typeface="Sylfaen" panose="010A0502050306030303" pitchFamily="18" charset="0"/>
              </a:rPr>
              <a:t>՝</a:t>
            </a:r>
            <a:endParaRPr lang="en-US" sz="1700" dirty="0">
              <a:latin typeface="Sylfaen" panose="010A0502050306030303" pitchFamily="18" charset="0"/>
            </a:endParaRPr>
          </a:p>
          <a:p>
            <a:pPr marL="800100" lvl="1" indent="-342900" algn="just">
              <a:buFont typeface="Wingdings" panose="05000000000000000000" pitchFamily="2" charset="2"/>
              <a:buChar char="Ø"/>
            </a:pPr>
            <a:r>
              <a:rPr lang="hy-AM" sz="1700" dirty="0" smtClean="0">
                <a:latin typeface="Sylfaen" panose="010A0502050306030303" pitchFamily="18" charset="0"/>
              </a:rPr>
              <a:t>Գ</a:t>
            </a:r>
            <a:r>
              <a:rPr lang="en-US" sz="1700" dirty="0" err="1" smtClean="0">
                <a:latin typeface="Sylfaen" panose="010A0502050306030303" pitchFamily="18" charset="0"/>
              </a:rPr>
              <a:t>ումար</a:t>
            </a:r>
            <a:r>
              <a:rPr lang="en-US" sz="1700" dirty="0" smtClean="0">
                <a:latin typeface="Sylfaen" panose="010A0502050306030303" pitchFamily="18" charset="0"/>
              </a:rPr>
              <a:t>  </a:t>
            </a:r>
            <a:endParaRPr lang="en-US" sz="1700" dirty="0">
              <a:latin typeface="Sylfaen" panose="010A0502050306030303" pitchFamily="18" charset="0"/>
            </a:endParaRPr>
          </a:p>
          <a:p>
            <a:pPr marL="800100" lvl="1" indent="-342900" algn="just">
              <a:buFont typeface="Wingdings" panose="05000000000000000000" pitchFamily="2" charset="2"/>
              <a:buChar char="Ø"/>
            </a:pPr>
            <a:r>
              <a:rPr lang="en-US" sz="1700" dirty="0" err="1" smtClean="0">
                <a:latin typeface="Sylfaen" panose="010A0502050306030303" pitchFamily="18" charset="0"/>
              </a:rPr>
              <a:t>Նյութական</a:t>
            </a:r>
            <a:r>
              <a:rPr lang="en-US" sz="1700" dirty="0" smtClean="0">
                <a:latin typeface="Sylfaen" panose="010A0502050306030303" pitchFamily="18" charset="0"/>
              </a:rPr>
              <a:t> </a:t>
            </a:r>
            <a:r>
              <a:rPr lang="en-US" sz="1700" dirty="0" err="1" smtClean="0">
                <a:latin typeface="Sylfaen" panose="010A0502050306030303" pitchFamily="18" charset="0"/>
              </a:rPr>
              <a:t>իրեր</a:t>
            </a:r>
            <a:r>
              <a:rPr lang="en-US" sz="1700" dirty="0" smtClean="0">
                <a:latin typeface="Sylfaen" panose="010A0502050306030303" pitchFamily="18" charset="0"/>
              </a:rPr>
              <a:t> </a:t>
            </a:r>
            <a:endParaRPr lang="en-US" sz="1700" dirty="0">
              <a:latin typeface="Sylfaen" panose="010A0502050306030303" pitchFamily="18" charset="0"/>
            </a:endParaRPr>
          </a:p>
          <a:p>
            <a:pPr marL="800100" lvl="1" indent="-342900" algn="just">
              <a:buFont typeface="Wingdings" panose="05000000000000000000" pitchFamily="2" charset="2"/>
              <a:buChar char="Ø"/>
            </a:pPr>
            <a:r>
              <a:rPr lang="en-US" sz="1700" dirty="0" err="1" smtClean="0">
                <a:latin typeface="Sylfaen" panose="010A0502050306030303" pitchFamily="18" charset="0"/>
              </a:rPr>
              <a:t>Ոչ</a:t>
            </a:r>
            <a:r>
              <a:rPr lang="en-US" sz="1700" dirty="0" smtClean="0">
                <a:latin typeface="Sylfaen" panose="010A0502050306030303" pitchFamily="18" charset="0"/>
              </a:rPr>
              <a:t> </a:t>
            </a:r>
            <a:r>
              <a:rPr lang="en-US" sz="1700" dirty="0" err="1" smtClean="0">
                <a:latin typeface="Sylfaen" panose="010A0502050306030303" pitchFamily="18" charset="0"/>
              </a:rPr>
              <a:t>նյութական</a:t>
            </a:r>
            <a:r>
              <a:rPr lang="en-US" sz="1700" dirty="0" smtClean="0">
                <a:latin typeface="Sylfaen" panose="010A0502050306030303" pitchFamily="18" charset="0"/>
              </a:rPr>
              <a:t> </a:t>
            </a:r>
            <a:r>
              <a:rPr lang="en-US" sz="1700" dirty="0" err="1" smtClean="0">
                <a:latin typeface="Sylfaen" panose="010A0502050306030303" pitchFamily="18" charset="0"/>
              </a:rPr>
              <a:t>իրեր</a:t>
            </a:r>
            <a:r>
              <a:rPr lang="en-US" sz="1700" dirty="0" smtClean="0">
                <a:latin typeface="Sylfaen" panose="010A0502050306030303" pitchFamily="18" charset="0"/>
              </a:rPr>
              <a:t> </a:t>
            </a:r>
            <a:r>
              <a:rPr lang="en-US" sz="1700" dirty="0" err="1" smtClean="0">
                <a:latin typeface="Sylfaen" panose="010A0502050306030303" pitchFamily="18" charset="0"/>
              </a:rPr>
              <a:t>տնտեսական</a:t>
            </a:r>
            <a:r>
              <a:rPr lang="en-US" sz="1700" dirty="0" smtClean="0">
                <a:latin typeface="Sylfaen" panose="010A0502050306030303" pitchFamily="18" charset="0"/>
              </a:rPr>
              <a:t> </a:t>
            </a:r>
            <a:r>
              <a:rPr lang="en-US" sz="1700" dirty="0" err="1" smtClean="0">
                <a:latin typeface="Sylfaen" panose="010A0502050306030303" pitchFamily="18" charset="0"/>
              </a:rPr>
              <a:t>արժեքով</a:t>
            </a:r>
            <a:endParaRPr lang="en-US" sz="1700" dirty="0">
              <a:latin typeface="Sylfaen" panose="010A0502050306030303" pitchFamily="18" charset="0"/>
            </a:endParaRPr>
          </a:p>
        </p:txBody>
      </p:sp>
      <p:sp>
        <p:nvSpPr>
          <p:cNvPr id="4" name="TextBox 7">
            <a:extLst>
              <a:ext uri="{FF2B5EF4-FFF2-40B4-BE49-F238E27FC236}">
                <a16:creationId xmlns:a16="http://schemas.microsoft.com/office/drawing/2014/main" id="{C9EE4C34-3507-421D-80D6-016CD4B162C0}"/>
              </a:ext>
            </a:extLst>
          </p:cNvPr>
          <p:cNvSpPr txBox="1">
            <a:spLocks noChangeArrowheads="1"/>
          </p:cNvSpPr>
          <p:nvPr/>
        </p:nvSpPr>
        <p:spPr bwMode="auto">
          <a:xfrm>
            <a:off x="-312821" y="10160"/>
            <a:ext cx="93590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dirty="0">
                <a:solidFill>
                  <a:schemeClr val="bg1"/>
                </a:solidFill>
                <a:latin typeface="Sylfaen" panose="010A0502050306030303" pitchFamily="18" charset="0"/>
                <a:ea typeface="Verdana" panose="020B0604030504040204" pitchFamily="34" charset="0"/>
                <a:cs typeface="Verdana" charset="0"/>
              </a:rPr>
              <a:t>Համակարգչին առնչվող </a:t>
            </a:r>
            <a:r>
              <a:rPr lang="hy-AM" dirty="0" smtClean="0">
                <a:solidFill>
                  <a:schemeClr val="bg1"/>
                </a:solidFill>
                <a:latin typeface="Sylfaen" panose="010A0502050306030303" pitchFamily="18" charset="0"/>
                <a:ea typeface="Verdana" panose="020B0604030504040204" pitchFamily="34" charset="0"/>
                <a:cs typeface="Verdana" charset="0"/>
              </a:rPr>
              <a:t>խարդախություն</a:t>
            </a:r>
            <a:endParaRPr lang="en-US" dirty="0" smtClean="0">
              <a:solidFill>
                <a:schemeClr val="bg1"/>
              </a:solidFill>
              <a:latin typeface="Sylfaen" panose="010A0502050306030303" pitchFamily="18" charset="0"/>
              <a:ea typeface="Verdana" panose="020B0604030504040204" pitchFamily="34" charset="0"/>
              <a:cs typeface="Verdana" charset="0"/>
            </a:endParaRPr>
          </a:p>
          <a:p>
            <a:pPr algn="r"/>
            <a:r>
              <a:rPr lang="en-GB" dirty="0" smtClean="0">
                <a:solidFill>
                  <a:schemeClr val="bg1"/>
                </a:solidFill>
                <a:latin typeface="Sylfaen" panose="010A0502050306030303" pitchFamily="18" charset="0"/>
                <a:ea typeface="Verdana" panose="020B0604030504040204" pitchFamily="34" charset="0"/>
                <a:cs typeface="Verdana" charset="0"/>
              </a:rPr>
              <a:t>(</a:t>
            </a:r>
            <a:r>
              <a:rPr lang="en-GB" sz="1800" dirty="0" smtClean="0">
                <a:solidFill>
                  <a:schemeClr val="bg1"/>
                </a:solidFill>
                <a:latin typeface="Sylfaen" panose="010A0502050306030303" pitchFamily="18" charset="0"/>
                <a:ea typeface="Verdana" panose="020B0604030504040204" pitchFamily="34" charset="0"/>
                <a:cs typeface="Verdana" charset="0"/>
              </a:rPr>
              <a:t>&lt;&lt;</a:t>
            </a:r>
            <a:r>
              <a:rPr lang="en-GB" dirty="0" err="1" smtClean="0">
                <a:solidFill>
                  <a:schemeClr val="bg1"/>
                </a:solidFill>
                <a:latin typeface="Sylfaen" panose="010A0502050306030303" pitchFamily="18" charset="0"/>
                <a:ea typeface="Verdana" panose="020B0604030504040204" pitchFamily="34" charset="0"/>
                <a:cs typeface="Verdana" charset="0"/>
              </a:rPr>
              <a:t>սեփականության</a:t>
            </a:r>
            <a:r>
              <a:rPr lang="en-GB" dirty="0" smtClean="0">
                <a:solidFill>
                  <a:schemeClr val="bg1"/>
                </a:solidFill>
                <a:latin typeface="Sylfaen" panose="010A0502050306030303" pitchFamily="18" charset="0"/>
                <a:ea typeface="Verdana" panose="020B0604030504040204" pitchFamily="34" charset="0"/>
                <a:cs typeface="Verdana" charset="0"/>
              </a:rPr>
              <a:t> </a:t>
            </a:r>
            <a:r>
              <a:rPr lang="en-GB" dirty="0" err="1" smtClean="0">
                <a:solidFill>
                  <a:schemeClr val="bg1"/>
                </a:solidFill>
                <a:latin typeface="Sylfaen" panose="010A0502050306030303" pitchFamily="18" charset="0"/>
                <a:ea typeface="Verdana" panose="020B0604030504040204" pitchFamily="34" charset="0"/>
                <a:cs typeface="Verdana" charset="0"/>
              </a:rPr>
              <a:t>կորուստ</a:t>
            </a:r>
            <a:r>
              <a:rPr lang="en-GB" dirty="0" smtClean="0">
                <a:solidFill>
                  <a:schemeClr val="bg1"/>
                </a:solidFill>
                <a:latin typeface="Sylfaen" panose="010A0502050306030303" pitchFamily="18" charset="0"/>
                <a:ea typeface="Verdana" panose="020B0604030504040204" pitchFamily="34" charset="0"/>
                <a:cs typeface="Verdana" charset="0"/>
              </a:rPr>
              <a:t>…</a:t>
            </a:r>
            <a:r>
              <a:rPr lang="en-GB" sz="1800" dirty="0" smtClean="0">
                <a:solidFill>
                  <a:schemeClr val="bg1"/>
                </a:solidFill>
                <a:latin typeface="Sylfaen" panose="010A0502050306030303" pitchFamily="18" charset="0"/>
                <a:ea typeface="Verdana" panose="020B0604030504040204" pitchFamily="34" charset="0"/>
                <a:cs typeface="Verdana" charset="0"/>
              </a:rPr>
              <a:t>&gt;&gt;</a:t>
            </a:r>
            <a:r>
              <a:rPr lang="en-GB"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04763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E3C051-7F78-4EAF-8CA3-B9689E461A1C}"/>
              </a:ext>
            </a:extLst>
          </p:cNvPr>
          <p:cNvSpPr>
            <a:spLocks noGrp="1"/>
          </p:cNvSpPr>
          <p:nvPr>
            <p:ph idx="1"/>
          </p:nvPr>
        </p:nvSpPr>
        <p:spPr>
          <a:xfrm>
            <a:off x="628649" y="1825625"/>
            <a:ext cx="8154403" cy="4351338"/>
          </a:xfrm>
        </p:spPr>
        <p:txBody>
          <a:bodyPr>
            <a:normAutofit fontScale="77500" lnSpcReduction="20000"/>
          </a:bodyPr>
          <a:lstStyle/>
          <a:p>
            <a:pPr marL="514350" indent="-514350">
              <a:lnSpc>
                <a:spcPct val="150000"/>
              </a:lnSpc>
              <a:buFont typeface="+mj-lt"/>
              <a:buAutoNum type="arabicPeriod"/>
            </a:pPr>
            <a:r>
              <a:rPr lang="hy-AM" dirty="0">
                <a:latin typeface="Sylfaen" panose="010A0502050306030303" pitchFamily="18" charset="0"/>
                <a:ea typeface="Verdana" panose="020B0604030504040204" pitchFamily="34" charset="0"/>
              </a:rPr>
              <a:t>Համակարգչին առնչվող </a:t>
            </a:r>
            <a:r>
              <a:rPr lang="hy-AM" dirty="0" smtClean="0">
                <a:latin typeface="Sylfaen" panose="010A0502050306030303" pitchFamily="18" charset="0"/>
                <a:ea typeface="Verdana" panose="020B0604030504040204" pitchFamily="34" charset="0"/>
              </a:rPr>
              <a:t>խարդախություններ</a:t>
            </a:r>
            <a:endParaRPr lang="en-US" dirty="0" smtClean="0">
              <a:latin typeface="Sylfaen" panose="010A0502050306030303" pitchFamily="18" charset="0"/>
              <a:ea typeface="Verdana" panose="020B0604030504040204" pitchFamily="34" charset="0"/>
            </a:endParaRPr>
          </a:p>
          <a:p>
            <a:pPr marL="514350" indent="-514350">
              <a:lnSpc>
                <a:spcPct val="150000"/>
              </a:lnSpc>
              <a:buFont typeface="+mj-lt"/>
              <a:buAutoNum type="arabicPeriod"/>
            </a:pPr>
            <a:r>
              <a:rPr lang="hy-AM" dirty="0">
                <a:latin typeface="Sylfaen" panose="010A0502050306030303" pitchFamily="18" charset="0"/>
                <a:ea typeface="Verdana" panose="020B0604030504040204" pitchFamily="34" charset="0"/>
              </a:rPr>
              <a:t>Համակարգչին առնչվող </a:t>
            </a:r>
            <a:r>
              <a:rPr lang="hy-AM" dirty="0" smtClean="0">
                <a:latin typeface="Sylfaen" panose="010A0502050306030303" pitchFamily="18" charset="0"/>
                <a:ea typeface="Verdana" panose="020B0604030504040204" pitchFamily="34" charset="0"/>
              </a:rPr>
              <a:t>խարդախություն</a:t>
            </a:r>
            <a:endParaRPr lang="en-US" dirty="0" smtClean="0">
              <a:latin typeface="Sylfaen" panose="010A0502050306030303" pitchFamily="18" charset="0"/>
              <a:ea typeface="Verdana" panose="020B0604030504040204" pitchFamily="34" charset="0"/>
            </a:endParaRPr>
          </a:p>
          <a:p>
            <a:pPr marL="514350" indent="-514350">
              <a:lnSpc>
                <a:spcPct val="150000"/>
              </a:lnSpc>
              <a:buFont typeface="+mj-lt"/>
              <a:buAutoNum type="arabicPeriod"/>
            </a:pPr>
            <a:r>
              <a:rPr lang="hy-AM" dirty="0">
                <a:latin typeface="Sylfaen" panose="010A0502050306030303" pitchFamily="18" charset="0"/>
                <a:ea typeface="Verdana" panose="020B0604030504040204" pitchFamily="34" charset="0"/>
              </a:rPr>
              <a:t>	Մանկական պոռնոգրաֆիային վերաբերող </a:t>
            </a:r>
            <a:r>
              <a:rPr lang="hy-AM" dirty="0" smtClean="0">
                <a:latin typeface="Sylfaen" panose="010A0502050306030303" pitchFamily="18" charset="0"/>
                <a:ea typeface="Verdana" panose="020B0604030504040204" pitchFamily="34" charset="0"/>
              </a:rPr>
              <a:t>հանցագործություններ</a:t>
            </a:r>
            <a:endParaRPr lang="en-US" dirty="0" smtClean="0">
              <a:latin typeface="Sylfaen" panose="010A0502050306030303" pitchFamily="18" charset="0"/>
              <a:ea typeface="Verdana" panose="020B0604030504040204" pitchFamily="34" charset="0"/>
            </a:endParaRPr>
          </a:p>
          <a:p>
            <a:pPr marL="514350" indent="-514350">
              <a:lnSpc>
                <a:spcPct val="150000"/>
              </a:lnSpc>
              <a:buFont typeface="+mj-lt"/>
              <a:buAutoNum type="arabicPeriod"/>
            </a:pPr>
            <a:r>
              <a:rPr lang="hy-AM" dirty="0">
                <a:latin typeface="Sylfaen" panose="010A0502050306030303" pitchFamily="18" charset="0"/>
                <a:ea typeface="Verdana" panose="020B0604030504040204" pitchFamily="34" charset="0"/>
              </a:rPr>
              <a:t>Հեղինակային իրավունքի և հարակից իրավունքների խախտման վերաբերյալ </a:t>
            </a:r>
            <a:r>
              <a:rPr lang="hy-AM" dirty="0" smtClean="0">
                <a:latin typeface="Sylfaen" panose="010A0502050306030303" pitchFamily="18" charset="0"/>
                <a:ea typeface="Verdana" panose="020B0604030504040204" pitchFamily="34" charset="0"/>
              </a:rPr>
              <a:t>հանցագործությունները</a:t>
            </a:r>
            <a:endParaRPr lang="en-US" dirty="0" smtClean="0">
              <a:latin typeface="Sylfaen" panose="010A0502050306030303" pitchFamily="18" charset="0"/>
              <a:ea typeface="Verdana" panose="020B0604030504040204" pitchFamily="34" charset="0"/>
            </a:endParaRPr>
          </a:p>
          <a:p>
            <a:pPr marL="514350" indent="-514350">
              <a:lnSpc>
                <a:spcPct val="150000"/>
              </a:lnSpc>
              <a:buFont typeface="+mj-lt"/>
              <a:buAutoNum type="arabicPeriod"/>
            </a:pPr>
            <a:r>
              <a:rPr lang="hy-AM" dirty="0">
                <a:latin typeface="Sylfaen" panose="010A0502050306030303" pitchFamily="18" charset="0"/>
                <a:ea typeface="Verdana" panose="020B0604030504040204" pitchFamily="34" charset="0"/>
              </a:rPr>
              <a:t>Օժանդակ պատասխանատվություն և պատժամիջոցներ</a:t>
            </a:r>
            <a:endParaRPr lang="en-GB" dirty="0">
              <a:latin typeface="Sylfaen" panose="010A0502050306030303" pitchFamily="18" charset="0"/>
            </a:endParaRPr>
          </a:p>
        </p:txBody>
      </p:sp>
      <p:sp>
        <p:nvSpPr>
          <p:cNvPr id="3" name="Slide Number Placeholder 2">
            <a:extLst>
              <a:ext uri="{FF2B5EF4-FFF2-40B4-BE49-F238E27FC236}">
                <a16:creationId xmlns:a16="http://schemas.microsoft.com/office/drawing/2014/main" id="{326DEE90-BBA0-4583-ACBF-ECFB113664A1}"/>
              </a:ext>
            </a:extLst>
          </p:cNvPr>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2</a:t>
            </a:fld>
            <a:endParaRPr lang="en-GB" dirty="0">
              <a:latin typeface="Sylfaen" panose="010A0502050306030303" pitchFamily="18" charset="0"/>
            </a:endParaRPr>
          </a:p>
        </p:txBody>
      </p:sp>
      <p:sp>
        <p:nvSpPr>
          <p:cNvPr id="4" name="Text Placeholder 3">
            <a:extLst>
              <a:ext uri="{FF2B5EF4-FFF2-40B4-BE49-F238E27FC236}">
                <a16:creationId xmlns:a16="http://schemas.microsoft.com/office/drawing/2014/main" id="{B9B1F5F5-B558-4D71-96FB-A9C9C54C9C78}"/>
              </a:ext>
            </a:extLst>
          </p:cNvPr>
          <p:cNvSpPr>
            <a:spLocks noGrp="1"/>
          </p:cNvSpPr>
          <p:nvPr>
            <p:ph type="body" sz="quarter" idx="11"/>
          </p:nvPr>
        </p:nvSpPr>
        <p:spPr/>
        <p:txBody>
          <a:bodyPr/>
          <a:lstStyle/>
          <a:p>
            <a:r>
              <a:rPr lang="hy-AM" dirty="0" smtClean="0">
                <a:latin typeface="Sylfaen" panose="010A0502050306030303" pitchFamily="18" charset="0"/>
                <a:cs typeface="Verdana" charset="0"/>
              </a:rPr>
              <a:t>Դասընթացի </a:t>
            </a:r>
            <a:r>
              <a:rPr lang="en-GB" dirty="0" err="1" smtClean="0">
                <a:latin typeface="Sylfaen" panose="010A0502050306030303" pitchFamily="18" charset="0"/>
                <a:cs typeface="Verdana" charset="0"/>
              </a:rPr>
              <a:t>բովանդակություն</a:t>
            </a:r>
            <a:endParaRPr lang="en-GB" sz="2000" dirty="0">
              <a:latin typeface="Sylfaen" panose="010A0502050306030303" pitchFamily="18" charset="0"/>
              <a:cs typeface="Verdana" charset="0"/>
            </a:endParaRPr>
          </a:p>
        </p:txBody>
      </p:sp>
    </p:spTree>
    <p:extLst>
      <p:ext uri="{BB962C8B-B14F-4D97-AF65-F5344CB8AC3E}">
        <p14:creationId xmlns:p14="http://schemas.microsoft.com/office/powerpoint/2010/main" val="2485740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7FADD-3E6B-406F-9B66-C841DF391B79}"/>
              </a:ext>
            </a:extLst>
          </p:cNvPr>
          <p:cNvSpPr/>
          <p:nvPr/>
        </p:nvSpPr>
        <p:spPr>
          <a:xfrm>
            <a:off x="304424" y="1325195"/>
            <a:ext cx="3889351" cy="5170646"/>
          </a:xfrm>
          <a:prstGeom prst="rect">
            <a:avLst/>
          </a:prstGeom>
        </p:spPr>
        <p:txBody>
          <a:bodyPr wrap="square">
            <a:spAutoFit/>
          </a:bodyPr>
          <a:lstStyle/>
          <a:p>
            <a:pPr marL="342900" indent="-342900" algn="just">
              <a:buFont typeface="Wingdings" pitchFamily="2" charset="2"/>
              <a:buChar char="Ø"/>
            </a:pPr>
            <a:r>
              <a:rPr lang="hy-AM" sz="1500" dirty="0">
                <a:latin typeface="Sylfaen" panose="010A0502050306030303" pitchFamily="18" charset="0"/>
              </a:rPr>
              <a:t>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մեկ ուրիշ անձի սեփականության կորուստ պատճառելը.</a:t>
            </a:r>
          </a:p>
          <a:p>
            <a:pPr marL="342900" indent="-342900" algn="just">
              <a:buFont typeface="Wingdings" pitchFamily="2" charset="2"/>
              <a:buChar char="Ø"/>
            </a:pPr>
            <a:endParaRPr lang="hy-AM" sz="1500" dirty="0">
              <a:latin typeface="Sylfaen" panose="010A0502050306030303" pitchFamily="18" charset="0"/>
            </a:endParaRPr>
          </a:p>
          <a:p>
            <a:pPr algn="just"/>
            <a:r>
              <a:rPr lang="hy-AM" sz="1500" dirty="0">
                <a:latin typeface="Sylfaen" panose="010A0502050306030303" pitchFamily="18" charset="0"/>
              </a:rPr>
              <a:t>ա) համակարգչային տվյալների ցանկացած մուտքով, փոփոխությամբ, ոչնչացմամբ կամ արգելմամբ,</a:t>
            </a:r>
          </a:p>
          <a:p>
            <a:pPr marL="342900" indent="-342900" algn="just">
              <a:buFont typeface="Wingdings" pitchFamily="2" charset="2"/>
              <a:buChar char="Ø"/>
            </a:pPr>
            <a:endParaRPr lang="hy-AM" sz="1500" dirty="0">
              <a:latin typeface="Sylfaen" panose="010A0502050306030303" pitchFamily="18" charset="0"/>
            </a:endParaRPr>
          </a:p>
          <a:p>
            <a:pPr algn="just"/>
            <a:r>
              <a:rPr lang="hy-AM" sz="1500" dirty="0">
                <a:latin typeface="Sylfaen" panose="010A0502050306030303" pitchFamily="18" charset="0"/>
              </a:rPr>
              <a:t>բ) համակարգչային համակարգի գործողության ցանկացած աղավաղմամբ,</a:t>
            </a:r>
          </a:p>
          <a:p>
            <a:pPr marL="342900" indent="-342900" algn="just">
              <a:buFont typeface="Wingdings" pitchFamily="2" charset="2"/>
              <a:buChar char="Ø"/>
            </a:pPr>
            <a:endParaRPr lang="hy-AM" sz="1500" dirty="0">
              <a:latin typeface="Sylfaen" panose="010A0502050306030303" pitchFamily="18" charset="0"/>
            </a:endParaRPr>
          </a:p>
          <a:p>
            <a:pPr algn="just"/>
            <a:r>
              <a:rPr lang="hy-AM" sz="1500" dirty="0">
                <a:solidFill>
                  <a:srgbClr val="FF0000"/>
                </a:solidFill>
                <a:latin typeface="Sylfaen" panose="010A0502050306030303" pitchFamily="18" charset="0"/>
              </a:rPr>
              <a:t>խարդախ և անազնիվ մտադրությամբ, անօրեն` իր կամ մեկ ուրիշ անձի համար տնտեսական շահ հայթայթելու նպատակով:</a:t>
            </a:r>
            <a:endParaRPr lang="en-GB" sz="1500" dirty="0">
              <a:solidFill>
                <a:srgbClr val="FF0000"/>
              </a:solidFill>
              <a:latin typeface="Sylfaen" panose="010A0502050306030303" pitchFamily="18" charset="0"/>
            </a:endParaRPr>
          </a:p>
        </p:txBody>
      </p:sp>
      <p:sp>
        <p:nvSpPr>
          <p:cNvPr id="3" name="Rectangle 2">
            <a:extLst>
              <a:ext uri="{FF2B5EF4-FFF2-40B4-BE49-F238E27FC236}">
                <a16:creationId xmlns:a16="http://schemas.microsoft.com/office/drawing/2014/main" id="{A67DD044-0EFC-4C9C-9F28-8A71A6074482}"/>
              </a:ext>
            </a:extLst>
          </p:cNvPr>
          <p:cNvSpPr/>
          <p:nvPr/>
        </p:nvSpPr>
        <p:spPr>
          <a:xfrm>
            <a:off x="4958080" y="1436955"/>
            <a:ext cx="3627120" cy="2446824"/>
          </a:xfrm>
          <a:prstGeom prst="rect">
            <a:avLst/>
          </a:prstGeom>
        </p:spPr>
        <p:txBody>
          <a:bodyPr wrap="square">
            <a:spAutoFit/>
          </a:bodyPr>
          <a:lstStyle/>
          <a:p>
            <a:pPr marL="342900" indent="-342900" algn="just">
              <a:buFont typeface="Wingdings" panose="05000000000000000000" pitchFamily="2" charset="2"/>
              <a:buChar char="Ø"/>
            </a:pPr>
            <a:r>
              <a:rPr lang="en-US" sz="1700" dirty="0" err="1" smtClean="0">
                <a:latin typeface="Sylfaen" panose="010A0502050306030303" pitchFamily="18" charset="0"/>
              </a:rPr>
              <a:t>Լրացուցիչ</a:t>
            </a:r>
            <a:r>
              <a:rPr lang="en-US" sz="1700" dirty="0" smtClean="0">
                <a:latin typeface="Sylfaen" panose="010A0502050306030303" pitchFamily="18" charset="0"/>
              </a:rPr>
              <a:t> </a:t>
            </a:r>
            <a:r>
              <a:rPr lang="en-US" sz="1700" dirty="0" err="1" smtClean="0">
                <a:latin typeface="Sylfaen" panose="010A0502050306030303" pitchFamily="18" charset="0"/>
              </a:rPr>
              <a:t>մտադրության</a:t>
            </a:r>
            <a:r>
              <a:rPr lang="en-US" sz="1700" dirty="0" smtClean="0">
                <a:latin typeface="Sylfaen" panose="010A0502050306030303" pitchFamily="18" charset="0"/>
              </a:rPr>
              <a:t> </a:t>
            </a:r>
            <a:r>
              <a:rPr lang="en-US" sz="1700" dirty="0" err="1" smtClean="0">
                <a:latin typeface="Sylfaen" panose="010A0502050306030303" pitchFamily="18" charset="0"/>
              </a:rPr>
              <a:t>պահանջ</a:t>
            </a:r>
            <a:r>
              <a:rPr lang="en-US" sz="1700" dirty="0" smtClean="0">
                <a:latin typeface="Sylfaen" panose="010A0502050306030303" pitchFamily="18" charset="0"/>
              </a:rPr>
              <a:t> </a:t>
            </a:r>
            <a:endParaRPr lang="en-US" sz="1700" dirty="0">
              <a:latin typeface="Sylfaen" panose="010A0502050306030303" pitchFamily="18" charset="0"/>
            </a:endParaRPr>
          </a:p>
          <a:p>
            <a:pPr marL="342900" indent="-342900" algn="just">
              <a:buFont typeface="Wingdings" panose="05000000000000000000" pitchFamily="2" charset="2"/>
              <a:buChar char="Ø"/>
            </a:pPr>
            <a:endParaRPr lang="en-US" sz="1700" dirty="0">
              <a:latin typeface="Sylfaen" panose="010A0502050306030303" pitchFamily="18" charset="0"/>
            </a:endParaRPr>
          </a:p>
          <a:p>
            <a:pPr marL="342900" indent="-342900" algn="just">
              <a:buFont typeface="Wingdings" panose="05000000000000000000" pitchFamily="2" charset="2"/>
              <a:buChar char="Ø"/>
            </a:pPr>
            <a:r>
              <a:rPr lang="en-US" sz="1700" dirty="0" err="1" smtClean="0">
                <a:latin typeface="Sylfaen" panose="010A0502050306030303" pitchFamily="18" charset="0"/>
              </a:rPr>
              <a:t>Արարքը</a:t>
            </a:r>
            <a:r>
              <a:rPr lang="en-US" sz="1700" dirty="0" smtClean="0">
                <a:latin typeface="Sylfaen" panose="010A0502050306030303" pitchFamily="18" charset="0"/>
              </a:rPr>
              <a:t> </a:t>
            </a:r>
            <a:r>
              <a:rPr lang="en-US" sz="1700" dirty="0" err="1" smtClean="0">
                <a:latin typeface="Sylfaen" panose="010A0502050306030303" pitchFamily="18" charset="0"/>
              </a:rPr>
              <a:t>պետք</a:t>
            </a:r>
            <a:r>
              <a:rPr lang="en-US" sz="1700" dirty="0" smtClean="0">
                <a:latin typeface="Sylfaen" panose="010A0502050306030303" pitchFamily="18" charset="0"/>
              </a:rPr>
              <a:t> է </a:t>
            </a:r>
            <a:r>
              <a:rPr lang="en-US" sz="1700" dirty="0" err="1" smtClean="0">
                <a:latin typeface="Sylfaen" panose="010A0502050306030303" pitchFamily="18" charset="0"/>
              </a:rPr>
              <a:t>հանցագործի</a:t>
            </a:r>
            <a:r>
              <a:rPr lang="en-US" sz="1700" dirty="0" smtClean="0">
                <a:latin typeface="Sylfaen" panose="010A0502050306030303" pitchFamily="18" charset="0"/>
              </a:rPr>
              <a:t> </a:t>
            </a:r>
            <a:r>
              <a:rPr lang="en-US" sz="1700" dirty="0" err="1" smtClean="0">
                <a:latin typeface="Sylfaen" panose="010A0502050306030303" pitchFamily="18" charset="0"/>
              </a:rPr>
              <a:t>կողմից</a:t>
            </a:r>
            <a:r>
              <a:rPr lang="en-US" sz="1700" dirty="0" smtClean="0">
                <a:latin typeface="Sylfaen" panose="010A0502050306030303" pitchFamily="18" charset="0"/>
              </a:rPr>
              <a:t> </a:t>
            </a:r>
            <a:r>
              <a:rPr lang="en-US" sz="1700" dirty="0" err="1" smtClean="0">
                <a:latin typeface="Sylfaen" panose="010A0502050306030303" pitchFamily="18" charset="0"/>
              </a:rPr>
              <a:t>կատարվի</a:t>
            </a:r>
            <a:r>
              <a:rPr lang="en-US" sz="1700" dirty="0" smtClean="0">
                <a:latin typeface="Sylfaen" panose="010A0502050306030303" pitchFamily="18" charset="0"/>
              </a:rPr>
              <a:t> </a:t>
            </a:r>
            <a:r>
              <a:rPr lang="hy-AM" sz="1700" dirty="0">
                <a:latin typeface="Sylfaen" panose="010A0502050306030303" pitchFamily="18" charset="0"/>
              </a:rPr>
              <a:t>խարդախ և անազնիվ մտադրությամբ, անօրեն` իր կամ մեկ ուրիշ անձի համար տնտեսական շահ հայթայթելու նպատակով:</a:t>
            </a:r>
          </a:p>
        </p:txBody>
      </p:sp>
      <p:sp>
        <p:nvSpPr>
          <p:cNvPr id="4" name="TextBox 7">
            <a:extLst>
              <a:ext uri="{FF2B5EF4-FFF2-40B4-BE49-F238E27FC236}">
                <a16:creationId xmlns:a16="http://schemas.microsoft.com/office/drawing/2014/main" id="{30DA473C-36CF-4C97-B879-84956D695215}"/>
              </a:ext>
            </a:extLst>
          </p:cNvPr>
          <p:cNvSpPr txBox="1">
            <a:spLocks noChangeArrowheads="1"/>
          </p:cNvSpPr>
          <p:nvPr/>
        </p:nvSpPr>
        <p:spPr bwMode="auto">
          <a:xfrm>
            <a:off x="1335505" y="4137"/>
            <a:ext cx="78084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dirty="0">
                <a:solidFill>
                  <a:schemeClr val="bg1"/>
                </a:solidFill>
                <a:latin typeface="Sylfaen" panose="010A0502050306030303" pitchFamily="18" charset="0"/>
                <a:ea typeface="Verdana" panose="020B0604030504040204" pitchFamily="34" charset="0"/>
                <a:cs typeface="Verdana" charset="0"/>
              </a:rPr>
              <a:t>Համակարգչին առնչվող խարդախություն</a:t>
            </a:r>
            <a:endParaRPr lang="en-US" dirty="0">
              <a:solidFill>
                <a:schemeClr val="bg1"/>
              </a:solidFill>
              <a:latin typeface="Sylfaen" panose="010A0502050306030303" pitchFamily="18" charset="0"/>
              <a:ea typeface="Verdana" panose="020B0604030504040204" pitchFamily="34" charset="0"/>
              <a:cs typeface="Verdana" charset="0"/>
            </a:endParaRPr>
          </a:p>
          <a:p>
            <a:pPr algn="r"/>
            <a:r>
              <a:rPr lang="en-GB" dirty="0" smtClean="0">
                <a:solidFill>
                  <a:schemeClr val="bg1"/>
                </a:solidFill>
                <a:latin typeface="Sylfaen" panose="010A0502050306030303" pitchFamily="18" charset="0"/>
                <a:ea typeface="Verdana" panose="020B0604030504040204" pitchFamily="34" charset="0"/>
                <a:cs typeface="Verdana" charset="0"/>
              </a:rPr>
              <a:t>(</a:t>
            </a:r>
            <a:r>
              <a:rPr lang="en-GB" sz="1800" dirty="0" smtClean="0">
                <a:solidFill>
                  <a:schemeClr val="bg1"/>
                </a:solidFill>
                <a:latin typeface="Sylfaen" panose="010A0502050306030303" pitchFamily="18" charset="0"/>
                <a:ea typeface="Verdana" panose="020B0604030504040204" pitchFamily="34" charset="0"/>
                <a:cs typeface="Verdana" charset="0"/>
              </a:rPr>
              <a:t>&lt;&lt;</a:t>
            </a:r>
            <a:r>
              <a:rPr lang="en-GB" dirty="0" err="1" smtClean="0">
                <a:solidFill>
                  <a:schemeClr val="bg1"/>
                </a:solidFill>
                <a:latin typeface="Sylfaen" panose="010A0502050306030303" pitchFamily="18" charset="0"/>
                <a:ea typeface="Verdana" panose="020B0604030504040204" pitchFamily="34" charset="0"/>
                <a:cs typeface="Verdana" charset="0"/>
              </a:rPr>
              <a:t>խարդախ</a:t>
            </a:r>
            <a:r>
              <a:rPr lang="en-GB" dirty="0" smtClean="0">
                <a:solidFill>
                  <a:schemeClr val="bg1"/>
                </a:solidFill>
                <a:latin typeface="Sylfaen" panose="010A0502050306030303" pitchFamily="18" charset="0"/>
                <a:ea typeface="Verdana" panose="020B0604030504040204" pitchFamily="34" charset="0"/>
                <a:cs typeface="Verdana" charset="0"/>
              </a:rPr>
              <a:t> </a:t>
            </a:r>
            <a:r>
              <a:rPr lang="en-GB" dirty="0" err="1" smtClean="0">
                <a:solidFill>
                  <a:schemeClr val="bg1"/>
                </a:solidFill>
                <a:latin typeface="Sylfaen" panose="010A0502050306030303" pitchFamily="18" charset="0"/>
                <a:ea typeface="Verdana" panose="020B0604030504040204" pitchFamily="34" charset="0"/>
                <a:cs typeface="Verdana" charset="0"/>
              </a:rPr>
              <a:t>ու</a:t>
            </a:r>
            <a:r>
              <a:rPr lang="en-GB" dirty="0" smtClean="0">
                <a:solidFill>
                  <a:schemeClr val="bg1"/>
                </a:solidFill>
                <a:latin typeface="Sylfaen" panose="010A0502050306030303" pitchFamily="18" charset="0"/>
                <a:ea typeface="Verdana" panose="020B0604030504040204" pitchFamily="34" charset="0"/>
                <a:cs typeface="Verdana" charset="0"/>
              </a:rPr>
              <a:t> </a:t>
            </a:r>
            <a:r>
              <a:rPr lang="en-GB" dirty="0" err="1" smtClean="0">
                <a:solidFill>
                  <a:schemeClr val="bg1"/>
                </a:solidFill>
                <a:latin typeface="Sylfaen" panose="010A0502050306030303" pitchFamily="18" charset="0"/>
                <a:ea typeface="Verdana" panose="020B0604030504040204" pitchFamily="34" charset="0"/>
                <a:cs typeface="Verdana" charset="0"/>
              </a:rPr>
              <a:t>անազնիվ</a:t>
            </a:r>
            <a:r>
              <a:rPr lang="en-GB" dirty="0" smtClean="0">
                <a:solidFill>
                  <a:schemeClr val="bg1"/>
                </a:solidFill>
                <a:latin typeface="Sylfaen" panose="010A0502050306030303" pitchFamily="18" charset="0"/>
                <a:ea typeface="Verdana" panose="020B0604030504040204" pitchFamily="34" charset="0"/>
                <a:cs typeface="Verdana" charset="0"/>
              </a:rPr>
              <a:t>…</a:t>
            </a:r>
            <a:r>
              <a:rPr lang="en-GB" sz="1800" dirty="0" smtClean="0">
                <a:solidFill>
                  <a:schemeClr val="bg1"/>
                </a:solidFill>
                <a:latin typeface="Sylfaen" panose="010A0502050306030303" pitchFamily="18" charset="0"/>
                <a:ea typeface="Verdana" panose="020B0604030504040204" pitchFamily="34" charset="0"/>
                <a:cs typeface="Verdana" charset="0"/>
              </a:rPr>
              <a:t>&gt;&gt;</a:t>
            </a:r>
            <a:r>
              <a:rPr lang="en-GB" dirty="0" smtClean="0">
                <a:solidFill>
                  <a:schemeClr val="bg1"/>
                </a:solidFill>
                <a:latin typeface="Sylfaen" panose="010A0502050306030303" pitchFamily="18" charset="0"/>
                <a:ea typeface="Verdana" panose="020B0604030504040204" pitchFamily="34" charset="0"/>
                <a:cs typeface="Verdana" charset="0"/>
              </a:rPr>
              <a:t>)</a:t>
            </a:r>
            <a:endParaRPr lang="en-GB" sz="28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420178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049331667"/>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id="{30DA473C-36CF-4C97-B879-84956D695215}"/>
              </a:ext>
            </a:extLst>
          </p:cNvPr>
          <p:cNvSpPr txBox="1">
            <a:spLocks noChangeArrowheads="1"/>
          </p:cNvSpPr>
          <p:nvPr/>
        </p:nvSpPr>
        <p:spPr bwMode="auto">
          <a:xfrm>
            <a:off x="1511300" y="85615"/>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Հարցում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708431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236876320"/>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6" name="TextBox 7">
            <a:extLst>
              <a:ext uri="{FF2B5EF4-FFF2-40B4-BE49-F238E27FC236}">
                <a16:creationId xmlns:a16="http://schemas.microsoft.com/office/drawing/2014/main" id="{30DA473C-36CF-4C97-B879-84956D695215}"/>
              </a:ext>
            </a:extLst>
          </p:cNvPr>
          <p:cNvSpPr txBox="1">
            <a:spLocks noChangeArrowheads="1"/>
          </p:cNvSpPr>
          <p:nvPr/>
        </p:nvSpPr>
        <p:spPr bwMode="auto">
          <a:xfrm>
            <a:off x="1511300" y="85615"/>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Հարցում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063618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4106085"/>
            <a:ext cx="8518358" cy="1500187"/>
          </a:xfrm>
        </p:spPr>
        <p:txBody>
          <a:bodyPr/>
          <a:lstStyle/>
          <a:p>
            <a:r>
              <a:rPr lang="hy-AM" sz="3200" dirty="0">
                <a:latin typeface="Sylfaen" panose="010A0502050306030303" pitchFamily="18" charset="0"/>
              </a:rPr>
              <a:t>Մանկական պոռնոգրաֆիային վերաբերող հանցագործություններ</a:t>
            </a:r>
          </a:p>
        </p:txBody>
      </p:sp>
      <p:sp>
        <p:nvSpPr>
          <p:cNvPr id="3" name="Text Placeholder 2"/>
          <p:cNvSpPr>
            <a:spLocks noGrp="1"/>
          </p:cNvSpPr>
          <p:nvPr>
            <p:ph type="body" idx="1"/>
          </p:nvPr>
        </p:nvSpPr>
        <p:spPr/>
        <p:txBody>
          <a:bodyPr>
            <a:normAutofit/>
          </a:bodyPr>
          <a:lstStyle/>
          <a:p>
            <a:r>
              <a:rPr lang="hy-AM" dirty="0">
                <a:latin typeface="Sylfaen" panose="010A0502050306030303" pitchFamily="18" charset="0"/>
                <a:ea typeface="Verdana" panose="020B0604030504040204" pitchFamily="34" charset="0"/>
              </a:rPr>
              <a:t>Բուդապեշտի կոնվենցիայի նյութական դրույթները </a:t>
            </a:r>
            <a:r>
              <a:rPr lang="en-GB" dirty="0">
                <a:latin typeface="Sylfaen" panose="010A0502050306030303" pitchFamily="18" charset="0"/>
                <a:ea typeface="Verdana" panose="020B0604030504040204" pitchFamily="34" charset="0"/>
              </a:rPr>
              <a:t>(</a:t>
            </a:r>
            <a:r>
              <a:rPr lang="en-GB" dirty="0" err="1">
                <a:latin typeface="Sylfaen" panose="010A0502050306030303" pitchFamily="18" charset="0"/>
                <a:ea typeface="Verdana" panose="020B0604030504040204" pitchFamily="34" charset="0"/>
              </a:rPr>
              <a:t>Մաս</a:t>
            </a:r>
            <a:r>
              <a:rPr lang="en-GB" dirty="0">
                <a:latin typeface="Sylfaen" panose="010A0502050306030303" pitchFamily="18" charset="0"/>
                <a:ea typeface="Verdana" panose="020B0604030504040204" pitchFamily="34" charset="0"/>
              </a:rPr>
              <a:t> 2)</a:t>
            </a:r>
          </a:p>
        </p:txBody>
      </p:sp>
      <p:sp>
        <p:nvSpPr>
          <p:cNvPr id="4" name="Slide Number Placeholder 3"/>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23</a:t>
            </a:fld>
            <a:endParaRPr lang="en-GB" dirty="0">
              <a:latin typeface="Sylfaen" panose="010A0502050306030303" pitchFamily="18" charset="0"/>
            </a:endParaRPr>
          </a:p>
        </p:txBody>
      </p:sp>
      <p:sp>
        <p:nvSpPr>
          <p:cNvPr id="5" name="Text Placeholder 4"/>
          <p:cNvSpPr>
            <a:spLocks noGrp="1"/>
          </p:cNvSpPr>
          <p:nvPr>
            <p:ph type="body" sz="quarter" idx="11"/>
          </p:nvPr>
        </p:nvSpPr>
        <p:spPr/>
        <p:txBody>
          <a:bodyPr>
            <a:normAutofit lnSpcReduction="10000"/>
          </a:bodyPr>
          <a:lstStyle/>
          <a:p>
            <a:endParaRPr lang="en-GB" dirty="0">
              <a:latin typeface="Sylfaen" panose="010A0502050306030303" pitchFamily="18" charset="0"/>
              <a:cs typeface="Verdana" charset="0"/>
            </a:endParaRPr>
          </a:p>
          <a:p>
            <a:r>
              <a:rPr lang="en-GB" dirty="0" err="1" smtClean="0">
                <a:latin typeface="Sylfaen" panose="010A0502050306030303" pitchFamily="18" charset="0"/>
                <a:cs typeface="Verdana" charset="0"/>
              </a:rPr>
              <a:t>Բաժին</a:t>
            </a:r>
            <a:r>
              <a:rPr lang="en-GB" dirty="0" smtClean="0">
                <a:latin typeface="Sylfaen" panose="010A0502050306030303" pitchFamily="18" charset="0"/>
                <a:cs typeface="Verdana" charset="0"/>
              </a:rPr>
              <a:t> </a:t>
            </a:r>
            <a:r>
              <a:rPr lang="en-GB" dirty="0">
                <a:latin typeface="Sylfaen" panose="010A0502050306030303" pitchFamily="18" charset="0"/>
                <a:cs typeface="Verdana" charset="0"/>
              </a:rPr>
              <a:t>3</a:t>
            </a:r>
            <a:endParaRPr lang="en-GB" sz="2000" dirty="0">
              <a:latin typeface="Sylfaen" panose="010A0502050306030303" pitchFamily="18" charset="0"/>
              <a:cs typeface="Verdana"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3028149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Մանկական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պոռնոգրաֆիա</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
        <p:nvSpPr>
          <p:cNvPr id="3" name="Rectangle 3">
            <a:extLst>
              <a:ext uri="{FF2B5EF4-FFF2-40B4-BE49-F238E27FC236}">
                <a16:creationId xmlns:a16="http://schemas.microsoft.com/office/drawing/2014/main" id="{15B39241-1CAB-4C56-A927-C36C98C7F5E8}"/>
              </a:ext>
            </a:extLst>
          </p:cNvPr>
          <p:cNvSpPr txBox="1">
            <a:spLocks/>
          </p:cNvSpPr>
          <p:nvPr/>
        </p:nvSpPr>
        <p:spPr>
          <a:xfrm>
            <a:off x="442913" y="1270001"/>
            <a:ext cx="8367712" cy="5152014"/>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buFont typeface="Arial" panose="020B0604020202020204" pitchFamily="34" charset="0"/>
              <a:buNone/>
              <a:defRPr/>
            </a:pPr>
            <a:endParaRPr lang="en-GB" altLang="sr-Latn-RS" sz="1800" b="1" i="1" dirty="0">
              <a:latin typeface="Sylfaen" panose="010A0502050306030303" pitchFamily="18" charset="0"/>
              <a:ea typeface="ＭＳ Ｐゴシック" pitchFamily="34" charset="-128"/>
            </a:endParaRPr>
          </a:p>
          <a:p>
            <a:pPr marL="0" indent="0" algn="ctr" eaLnBrk="1" hangingPunct="1">
              <a:lnSpc>
                <a:spcPct val="80000"/>
              </a:lnSpc>
              <a:buFont typeface="Arial" panose="020B0604020202020204" pitchFamily="34" charset="0"/>
              <a:buNone/>
              <a:defRPr/>
            </a:pPr>
            <a:r>
              <a:rPr lang="en-GB" altLang="sr-Latn-RS" sz="1800" b="1" i="1" dirty="0" err="1" smtClean="0">
                <a:latin typeface="Sylfaen" panose="010A0502050306030303" pitchFamily="18" charset="0"/>
                <a:ea typeface="ＭＳ Ｐゴシック" pitchFamily="34" charset="-128"/>
              </a:rPr>
              <a:t>Մանկական</a:t>
            </a:r>
            <a:r>
              <a:rPr lang="en-GB" altLang="sr-Latn-RS" sz="1800" b="1" i="1" dirty="0" smtClean="0">
                <a:latin typeface="Sylfaen" panose="010A0502050306030303" pitchFamily="18" charset="0"/>
                <a:ea typeface="ＭＳ Ｐゴシック" pitchFamily="34" charset="-128"/>
              </a:rPr>
              <a:t> </a:t>
            </a:r>
            <a:r>
              <a:rPr lang="en-GB" altLang="sr-Latn-RS" sz="1800" b="1" i="1" dirty="0" err="1" smtClean="0">
                <a:latin typeface="Sylfaen" panose="010A0502050306030303" pitchFamily="18" charset="0"/>
                <a:ea typeface="ＭＳ Ｐゴシック" pitchFamily="34" charset="-128"/>
              </a:rPr>
              <a:t>պոռնոգրաֆիա</a:t>
            </a:r>
            <a:endParaRPr lang="en-GB" altLang="sr-Latn-RS" sz="1800" b="1" i="1" dirty="0">
              <a:latin typeface="Sylfaen" panose="010A0502050306030303" pitchFamily="18" charset="0"/>
              <a:ea typeface="ＭＳ Ｐゴシック" pitchFamily="34" charset="-128"/>
            </a:endParaRPr>
          </a:p>
          <a:p>
            <a:pPr marL="0" indent="0" algn="ctr" eaLnBrk="1" hangingPunct="1">
              <a:lnSpc>
                <a:spcPct val="80000"/>
              </a:lnSpc>
              <a:buFont typeface="Arial" panose="020B0604020202020204" pitchFamily="34" charset="0"/>
              <a:buNone/>
              <a:defRPr/>
            </a:pPr>
            <a:r>
              <a:rPr lang="en-GB" altLang="sr-Latn-RS" sz="1800" b="1" i="1" dirty="0" smtClean="0">
                <a:latin typeface="Sylfaen" panose="010A0502050306030303" pitchFamily="18" charset="0"/>
                <a:ea typeface="ＭＳ Ｐゴシック" pitchFamily="34" charset="-128"/>
              </a:rPr>
              <a:t>(</a:t>
            </a:r>
            <a:r>
              <a:rPr lang="en-GB" altLang="sr-Latn-RS" sz="1800" b="1" i="1" dirty="0" err="1" smtClean="0">
                <a:latin typeface="Sylfaen" panose="010A0502050306030303" pitchFamily="18" charset="0"/>
                <a:ea typeface="ＭＳ Ｐゴシック" pitchFamily="34" charset="-128"/>
              </a:rPr>
              <a:t>Հոդված</a:t>
            </a:r>
            <a:r>
              <a:rPr lang="en-GB" altLang="sr-Latn-RS" sz="1800" b="1" i="1" dirty="0" smtClean="0">
                <a:latin typeface="Sylfaen" panose="010A0502050306030303" pitchFamily="18" charset="0"/>
                <a:ea typeface="ＭＳ Ｐゴシック" pitchFamily="34" charset="-128"/>
              </a:rPr>
              <a:t> </a:t>
            </a:r>
            <a:r>
              <a:rPr lang="en-GB" altLang="sr-Latn-RS" sz="1800" b="1" i="1" dirty="0">
                <a:latin typeface="Sylfaen" panose="010A0502050306030303" pitchFamily="18" charset="0"/>
                <a:ea typeface="ＭＳ Ｐゴシック" pitchFamily="34" charset="-128"/>
              </a:rPr>
              <a:t>9 – </a:t>
            </a:r>
            <a:r>
              <a:rPr lang="en-GB" altLang="sr-Latn-RS" sz="1800" b="1" i="1" dirty="0" err="1" smtClean="0">
                <a:latin typeface="Sylfaen" panose="010A0502050306030303" pitchFamily="18" charset="0"/>
                <a:ea typeface="ＭＳ Ｐゴシック" pitchFamily="34" charset="-128"/>
              </a:rPr>
              <a:t>Բուդապեշտի</a:t>
            </a:r>
            <a:r>
              <a:rPr lang="en-GB" altLang="sr-Latn-RS" sz="1800" b="1" i="1" dirty="0" smtClean="0">
                <a:latin typeface="Sylfaen" panose="010A0502050306030303" pitchFamily="18" charset="0"/>
                <a:ea typeface="ＭＳ Ｐゴシック" pitchFamily="34" charset="-128"/>
              </a:rPr>
              <a:t> </a:t>
            </a:r>
            <a:r>
              <a:rPr lang="en-GB" altLang="sr-Latn-RS" sz="1800" b="1" i="1" dirty="0" err="1" smtClean="0">
                <a:latin typeface="Sylfaen" panose="010A0502050306030303" pitchFamily="18" charset="0"/>
                <a:ea typeface="ＭＳ Ｐゴシック" pitchFamily="34" charset="-128"/>
              </a:rPr>
              <a:t>կոնվենցիա</a:t>
            </a:r>
            <a:r>
              <a:rPr lang="en-GB" altLang="sr-Latn-RS" sz="1800" b="1" i="1" dirty="0" smtClean="0">
                <a:latin typeface="Sylfaen" panose="010A0502050306030303" pitchFamily="18" charset="0"/>
                <a:ea typeface="ＭＳ Ｐゴシック" pitchFamily="34" charset="-128"/>
              </a:rPr>
              <a:t>)</a:t>
            </a:r>
            <a:endParaRPr lang="en-GB" altLang="sr-Latn-RS" sz="1800" b="1" i="1" dirty="0">
              <a:latin typeface="Sylfaen" panose="010A0502050306030303" pitchFamily="18" charset="0"/>
              <a:ea typeface="ＭＳ Ｐゴシック" pitchFamily="34" charset="-128"/>
            </a:endParaRPr>
          </a:p>
          <a:p>
            <a:pPr eaLnBrk="1" hangingPunct="1">
              <a:lnSpc>
                <a:spcPct val="80000"/>
              </a:lnSpc>
              <a:buFont typeface="Arial" charset="0"/>
              <a:buChar char="•"/>
              <a:defRPr/>
            </a:pPr>
            <a:endParaRPr lang="en-GB" altLang="sr-Latn-RS" sz="1800" dirty="0">
              <a:latin typeface="Sylfaen" panose="010A0502050306030303" pitchFamily="18" charset="0"/>
              <a:ea typeface="ＭＳ Ｐゴシック" pitchFamily="34" charset="-128"/>
            </a:endParaRPr>
          </a:p>
          <a:p>
            <a:pPr algn="ctr" eaLnBrk="1" hangingPunct="1">
              <a:lnSpc>
                <a:spcPct val="80000"/>
              </a:lnSpc>
              <a:buFont typeface="Arial" charset="0"/>
              <a:buChar char="•"/>
              <a:defRPr/>
            </a:pPr>
            <a:r>
              <a:rPr lang="en-GB" altLang="sr-Latn-RS" sz="1800" i="1" dirty="0" err="1" smtClean="0">
                <a:latin typeface="Sylfaen" panose="010A0502050306030303" pitchFamily="18" charset="0"/>
                <a:ea typeface="ＭＳ Ｐゴシック" pitchFamily="34" charset="-128"/>
              </a:rPr>
              <a:t>Մեծ</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նորարարություն</a:t>
            </a:r>
            <a:endParaRPr lang="en-GB" altLang="sr-Latn-RS" sz="1800" i="1" dirty="0">
              <a:latin typeface="Sylfaen" panose="010A0502050306030303" pitchFamily="18" charset="0"/>
              <a:ea typeface="ＭＳ Ｐゴシック" pitchFamily="34" charset="-128"/>
            </a:endParaRPr>
          </a:p>
          <a:p>
            <a:pPr algn="ctr" eaLnBrk="1" hangingPunct="1">
              <a:lnSpc>
                <a:spcPct val="80000"/>
              </a:lnSpc>
              <a:buFont typeface="Arial" charset="0"/>
              <a:buChar char="•"/>
              <a:defRPr/>
            </a:pPr>
            <a:r>
              <a:rPr lang="hy-AM" altLang="sr-Latn-RS" sz="1800" i="1" dirty="0" smtClean="0">
                <a:latin typeface="Sylfaen" panose="010A0502050306030303" pitchFamily="18" charset="0"/>
                <a:ea typeface="ＭＳ Ｐゴシック" pitchFamily="34" charset="-128"/>
              </a:rPr>
              <a:t>Մ</a:t>
            </a:r>
            <a:r>
              <a:rPr lang="en-GB" altLang="sr-Latn-RS" sz="1800" i="1" dirty="0" err="1" smtClean="0">
                <a:latin typeface="Sylfaen" panose="010A0502050306030303" pitchFamily="18" charset="0"/>
                <a:ea typeface="ＭＳ Ｐゴシック" pitchFamily="34" charset="-128"/>
              </a:rPr>
              <a:t>անկական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պոռնոգրաֆիկ</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գործողությունների</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քրեականացում</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որոնք</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կատարվել</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են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համակարգչային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համակարգի</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միջոցով</a:t>
            </a:r>
            <a:endParaRPr lang="en-GB" altLang="sr-Latn-RS" sz="1800" i="1" dirty="0">
              <a:latin typeface="Sylfaen" panose="010A0502050306030303" pitchFamily="18" charset="0"/>
              <a:ea typeface="ＭＳ Ｐゴシック" pitchFamily="34" charset="-128"/>
            </a:endParaRPr>
          </a:p>
          <a:p>
            <a:pPr eaLnBrk="1" hangingPunct="1">
              <a:lnSpc>
                <a:spcPct val="80000"/>
              </a:lnSpc>
              <a:buFont typeface="Arial" charset="0"/>
              <a:buChar char="•"/>
              <a:defRPr/>
            </a:pPr>
            <a:endParaRPr lang="en-GB" altLang="sr-Latn-RS" sz="1800" i="1" dirty="0">
              <a:latin typeface="Sylfaen" panose="010A0502050306030303" pitchFamily="18" charset="0"/>
              <a:ea typeface="ＭＳ Ｐゴシック" pitchFamily="34" charset="-128"/>
            </a:endParaRPr>
          </a:p>
          <a:p>
            <a:pPr eaLnBrk="1" hangingPunct="1">
              <a:lnSpc>
                <a:spcPct val="80000"/>
              </a:lnSpc>
              <a:buFont typeface="Arial" charset="0"/>
              <a:buChar char="•"/>
              <a:defRPr/>
            </a:pPr>
            <a:r>
              <a:rPr lang="en-GB" altLang="sr-Latn-RS" sz="1800" i="1" dirty="0" err="1" smtClean="0">
                <a:latin typeface="Sylfaen" panose="010A0502050306030303" pitchFamily="18" charset="0"/>
                <a:ea typeface="ＭＳ Ｐゴシック" pitchFamily="34" charset="-128"/>
              </a:rPr>
              <a:t>Կարևոր</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ասպեկտներ</a:t>
            </a:r>
            <a:r>
              <a:rPr lang="en-GB" altLang="sr-Latn-RS" sz="1800" i="1" dirty="0">
                <a:latin typeface="Sylfaen" panose="010A0502050306030303" pitchFamily="18" charset="0"/>
                <a:ea typeface="ＭＳ Ｐゴシック" pitchFamily="34" charset="-128"/>
              </a:rPr>
              <a:t>՝</a:t>
            </a:r>
          </a:p>
          <a:p>
            <a:pPr lvl="1" eaLnBrk="1" hangingPunct="1">
              <a:lnSpc>
                <a:spcPct val="80000"/>
              </a:lnSpc>
              <a:buFont typeface="Arial" charset="0"/>
              <a:buChar char="•"/>
              <a:defRPr/>
            </a:pPr>
            <a:r>
              <a:rPr lang="en-GB" sz="1800" i="1" dirty="0" smtClean="0">
                <a:latin typeface="Sylfaen" panose="010A0502050306030303" pitchFamily="18" charset="0"/>
                <a:ea typeface="ＭＳ Ｐゴシック" charset="0"/>
              </a:rPr>
              <a:t>&lt;&lt;</a:t>
            </a:r>
            <a:r>
              <a:rPr lang="en-GB" sz="1800" i="1" dirty="0" err="1" smtClean="0">
                <a:latin typeface="Sylfaen" panose="010A0502050306030303" pitchFamily="18" charset="0"/>
                <a:ea typeface="ＭＳ Ｐゴシック" charset="0"/>
              </a:rPr>
              <a:t>Պսևդո</a:t>
            </a:r>
            <a:r>
              <a:rPr lang="en-GB" sz="1800" i="1" dirty="0" smtClean="0">
                <a:latin typeface="Sylfaen" panose="010A0502050306030303" pitchFamily="18" charset="0"/>
                <a:ea typeface="ＭＳ Ｐゴシック" charset="0"/>
              </a:rPr>
              <a:t> </a:t>
            </a:r>
            <a:r>
              <a:rPr lang="en-GB" sz="1800" i="1" dirty="0" err="1" smtClean="0">
                <a:latin typeface="Sylfaen" panose="010A0502050306030303" pitchFamily="18" charset="0"/>
                <a:ea typeface="ＭＳ Ｐゴシック" charset="0"/>
              </a:rPr>
              <a:t>նկարների</a:t>
            </a:r>
            <a:r>
              <a:rPr lang="en-GB" sz="1800" i="1" dirty="0" smtClean="0">
                <a:latin typeface="Sylfaen" panose="010A0502050306030303" pitchFamily="18" charset="0"/>
                <a:ea typeface="ＭＳ Ｐゴシック" charset="0"/>
              </a:rPr>
              <a:t>&gt;&gt; </a:t>
            </a:r>
            <a:r>
              <a:rPr lang="en-GB" sz="1800" i="1" dirty="0" err="1" smtClean="0">
                <a:latin typeface="Sylfaen" panose="010A0502050306030303" pitchFamily="18" charset="0"/>
                <a:ea typeface="ＭＳ Ｐゴシック" charset="0"/>
              </a:rPr>
              <a:t>քրեականացում</a:t>
            </a:r>
            <a:endParaRPr lang="en-GB" sz="1800" i="1" dirty="0">
              <a:latin typeface="Sylfaen" panose="010A0502050306030303" pitchFamily="18" charset="0"/>
              <a:ea typeface="ＭＳ Ｐゴシック" charset="0"/>
            </a:endParaRPr>
          </a:p>
          <a:p>
            <a:pPr lvl="1" eaLnBrk="1" hangingPunct="1">
              <a:lnSpc>
                <a:spcPct val="80000"/>
              </a:lnSpc>
              <a:buFont typeface="Arial" charset="0"/>
              <a:buChar char="•"/>
              <a:defRPr/>
            </a:pPr>
            <a:r>
              <a:rPr lang="en-GB" altLang="sr-Latn-RS" sz="1800" i="1" dirty="0" err="1" smtClean="0">
                <a:latin typeface="Sylfaen" panose="010A0502050306030303" pitchFamily="18" charset="0"/>
                <a:ea typeface="ＭＳ Ｐゴシック" pitchFamily="34" charset="-128"/>
              </a:rPr>
              <a:t>Մանկական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պոռնոգրաֆիկ</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նյութերի</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տիրապետման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պատիժ</a:t>
            </a:r>
            <a:r>
              <a:rPr lang="en-GB" altLang="sr-Latn-RS" sz="1800" i="1" dirty="0" smtClean="0">
                <a:latin typeface="Sylfaen" panose="010A0502050306030303" pitchFamily="18" charset="0"/>
                <a:ea typeface="ＭＳ Ｐゴシック" pitchFamily="34" charset="-128"/>
              </a:rPr>
              <a:t> </a:t>
            </a:r>
            <a:endParaRPr lang="en-GB" altLang="sr-Latn-RS" sz="1800" i="1" dirty="0">
              <a:latin typeface="Sylfaen" panose="010A0502050306030303" pitchFamily="18" charset="0"/>
              <a:ea typeface="ＭＳ Ｐゴシック" pitchFamily="34" charset="-128"/>
            </a:endParaRPr>
          </a:p>
          <a:p>
            <a:pPr lvl="2" eaLnBrk="1" hangingPunct="1">
              <a:lnSpc>
                <a:spcPct val="80000"/>
              </a:lnSpc>
              <a:buFont typeface="Arial" charset="0"/>
              <a:buChar char="•"/>
              <a:defRPr/>
            </a:pPr>
            <a:r>
              <a:rPr lang="en-GB" altLang="sr-Latn-RS" sz="1800" i="1" dirty="0" err="1" smtClean="0">
                <a:latin typeface="Sylfaen" panose="010A0502050306030303" pitchFamily="18" charset="0"/>
                <a:ea typeface="ＭＳ Ｐゴシック" pitchFamily="34" charset="-128"/>
              </a:rPr>
              <a:t>Շատ</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օրենսդրություններով</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չկարգավորված</a:t>
            </a:r>
            <a:endParaRPr lang="en-GB" altLang="sr-Latn-RS" sz="1800" i="1" dirty="0">
              <a:latin typeface="Sylfaen" panose="010A0502050306030303" pitchFamily="18" charset="0"/>
              <a:ea typeface="ＭＳ Ｐゴシック" pitchFamily="34" charset="-128"/>
            </a:endParaRPr>
          </a:p>
          <a:p>
            <a:pPr lvl="2" eaLnBrk="1" hangingPunct="1">
              <a:lnSpc>
                <a:spcPct val="80000"/>
              </a:lnSpc>
              <a:buFont typeface="Arial" charset="0"/>
              <a:buChar char="•"/>
              <a:defRPr/>
            </a:pPr>
            <a:r>
              <a:rPr lang="en-GB" altLang="sr-Latn-RS" sz="1800" i="1" dirty="0" err="1" smtClean="0">
                <a:latin typeface="Sylfaen" panose="010A0502050306030303" pitchFamily="18" charset="0"/>
                <a:ea typeface="ＭＳ Ｐゴシック" pitchFamily="34" charset="-128"/>
              </a:rPr>
              <a:t>Միատեսակ</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մոտեցում</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ոլոր</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միջազգային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ֆորաներից</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օր</a:t>
            </a:r>
            <a:r>
              <a:rPr lang="en-GB" altLang="sr-Latn-RS" sz="1800" i="1" dirty="0" smtClean="0">
                <a:latin typeface="Sylfaen" panose="010A0502050306030303" pitchFamily="18" charset="0"/>
                <a:ea typeface="ＭＳ Ｐゴシック" pitchFamily="34" charset="-128"/>
              </a:rPr>
              <a:t>.՝ ՄԱԿ)</a:t>
            </a:r>
            <a:endParaRPr lang="en-GB" altLang="sr-Latn-RS" sz="1800" i="1" dirty="0">
              <a:latin typeface="Sylfaen" panose="010A0502050306030303" pitchFamily="18" charset="0"/>
              <a:ea typeface="ＭＳ Ｐゴシック" pitchFamily="34" charset="-128"/>
            </a:endParaRPr>
          </a:p>
          <a:p>
            <a:pPr lvl="2" eaLnBrk="1" hangingPunct="1">
              <a:lnSpc>
                <a:spcPct val="80000"/>
              </a:lnSpc>
              <a:buFont typeface="Arial" charset="0"/>
              <a:buChar char="•"/>
              <a:defRPr/>
            </a:pPr>
            <a:r>
              <a:rPr lang="en-GB" altLang="sr-Latn-RS" sz="1800" i="1" dirty="0" err="1" smtClean="0">
                <a:latin typeface="Sylfaen" panose="010A0502050306030303" pitchFamily="18" charset="0"/>
                <a:ea typeface="ＭＳ Ｐゴシック" pitchFamily="34" charset="-128"/>
              </a:rPr>
              <a:t>Եվրոպական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միություն</a:t>
            </a:r>
            <a:r>
              <a:rPr lang="en-GB" altLang="sr-Latn-RS" sz="1800" i="1" dirty="0" smtClean="0">
                <a:latin typeface="Sylfaen" panose="010A0502050306030303" pitchFamily="18" charset="0"/>
                <a:ea typeface="ＭＳ Ｐゴシック" pitchFamily="34" charset="-128"/>
              </a:rPr>
              <a:t> </a:t>
            </a:r>
            <a:endParaRPr lang="en-GB" altLang="sr-Latn-RS" sz="1800" i="1" dirty="0">
              <a:latin typeface="Sylfaen" panose="010A0502050306030303" pitchFamily="18" charset="0"/>
              <a:ea typeface="ＭＳ Ｐゴシック" pitchFamily="34" charset="-128"/>
            </a:endParaRPr>
          </a:p>
          <a:p>
            <a:pPr lvl="3" eaLnBrk="1" hangingPunct="1">
              <a:lnSpc>
                <a:spcPct val="80000"/>
              </a:lnSpc>
              <a:buFont typeface="Arial" charset="0"/>
              <a:buChar char="•"/>
              <a:defRPr/>
            </a:pPr>
            <a:r>
              <a:rPr lang="en-GB" altLang="sr-Latn-RS" sz="1800" i="1" dirty="0" err="1" smtClean="0">
                <a:latin typeface="Sylfaen" panose="010A0502050306030303" pitchFamily="18" charset="0"/>
                <a:ea typeface="ＭＳ Ｐゴシック" pitchFamily="34" charset="-128"/>
              </a:rPr>
              <a:t>Պատժվում</a:t>
            </a:r>
            <a:r>
              <a:rPr lang="en-GB" altLang="sr-Latn-RS" sz="1800" i="1" dirty="0" smtClean="0">
                <a:latin typeface="Sylfaen" panose="010A0502050306030303" pitchFamily="18" charset="0"/>
                <a:ea typeface="ＭＳ Ｐゴシック" pitchFamily="34" charset="-128"/>
              </a:rPr>
              <a:t> է </a:t>
            </a:r>
            <a:r>
              <a:rPr lang="en-GB" altLang="sr-Latn-RS" sz="1800" i="1" dirty="0" err="1" smtClean="0">
                <a:latin typeface="Sylfaen" panose="010A0502050306030303" pitchFamily="18" charset="0"/>
                <a:ea typeface="ＭＳ Ｐゴシック" pitchFamily="34" charset="-128"/>
              </a:rPr>
              <a:t>մանկական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պոռնոգրաֆիկ</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նյութերի</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տիրապետումը</a:t>
            </a:r>
            <a:endParaRPr lang="en-GB" altLang="sr-Latn-RS" sz="1800" i="1" dirty="0">
              <a:latin typeface="Sylfaen" panose="010A0502050306030303" pitchFamily="18" charset="0"/>
              <a:ea typeface="ＭＳ Ｐゴシック" pitchFamily="34" charset="-128"/>
            </a:endParaRPr>
          </a:p>
          <a:p>
            <a:pPr lvl="3" eaLnBrk="1" hangingPunct="1">
              <a:lnSpc>
                <a:spcPct val="80000"/>
              </a:lnSpc>
              <a:buFont typeface="Arial" charset="0"/>
              <a:buChar char="•"/>
              <a:defRPr/>
            </a:pPr>
            <a:r>
              <a:rPr lang="en-GB" altLang="sr-Latn-RS" sz="1800" i="1" dirty="0" err="1" smtClean="0">
                <a:latin typeface="Sylfaen" panose="010A0502050306030303" pitchFamily="18" charset="0"/>
                <a:ea typeface="ＭＳ Ｐゴシック" pitchFamily="34" charset="-128"/>
              </a:rPr>
              <a:t>Դիրեկտիվ</a:t>
            </a:r>
            <a:r>
              <a:rPr lang="en-GB" altLang="sr-Latn-RS" sz="1800" i="1" dirty="0" smtClean="0">
                <a:latin typeface="Sylfaen" panose="010A0502050306030303" pitchFamily="18" charset="0"/>
                <a:ea typeface="ＭＳ Ｐゴシック" pitchFamily="34" charset="-128"/>
              </a:rPr>
              <a:t> 2011/92/ԵՄ, </a:t>
            </a:r>
            <a:r>
              <a:rPr lang="en-GB" altLang="sr-Latn-RS" sz="1800" i="1" dirty="0" err="1" smtClean="0">
                <a:latin typeface="Sylfaen" panose="010A0502050306030303" pitchFamily="18" charset="0"/>
                <a:ea typeface="ＭＳ Ｐゴシック" pitchFamily="34" charset="-128"/>
              </a:rPr>
              <a:t>Եվրոպական</a:t>
            </a:r>
            <a:r>
              <a:rPr lang="en-GB" altLang="sr-Latn-RS" sz="1800" i="1" dirty="0" smtClean="0">
                <a:latin typeface="Sylfaen" panose="010A0502050306030303" pitchFamily="18" charset="0"/>
                <a:ea typeface="ＭＳ Ｐゴシック" pitchFamily="34" charset="-128"/>
              </a:rPr>
              <a:t> </a:t>
            </a:r>
            <a:r>
              <a:rPr lang="en-GB" altLang="sr-Latn-RS" sz="1800" i="1" dirty="0" err="1" smtClean="0">
                <a:latin typeface="Sylfaen" panose="010A0502050306030303" pitchFamily="18" charset="0"/>
                <a:ea typeface="ＭＳ Ｐゴシック" pitchFamily="34" charset="-128"/>
              </a:rPr>
              <a:t>Պառլամենտի</a:t>
            </a:r>
            <a:r>
              <a:rPr lang="en-GB" altLang="sr-Latn-RS" sz="1800" i="1" dirty="0" smtClean="0">
                <a:latin typeface="Sylfaen" panose="010A0502050306030303" pitchFamily="18" charset="0"/>
                <a:ea typeface="ＭＳ Ｐゴシック" pitchFamily="34" charset="-128"/>
              </a:rPr>
              <a:t> և </a:t>
            </a:r>
            <a:r>
              <a:rPr lang="en-GB" altLang="sr-Latn-RS" sz="1800" i="1" dirty="0" err="1" smtClean="0">
                <a:latin typeface="Sylfaen" panose="010A0502050306030303" pitchFamily="18" charset="0"/>
                <a:ea typeface="ＭＳ Ｐゴシック" pitchFamily="34" charset="-128"/>
              </a:rPr>
              <a:t>Խորհրդի</a:t>
            </a:r>
            <a:endParaRPr lang="en-GB" altLang="sr-Latn-RS" sz="1800" i="1" dirty="0">
              <a:latin typeface="Sylfaen" panose="010A0502050306030303" pitchFamily="18" charset="0"/>
              <a:ea typeface="ＭＳ Ｐゴシック" pitchFamily="34" charset="-128"/>
            </a:endParaRPr>
          </a:p>
        </p:txBody>
      </p:sp>
    </p:spTree>
    <p:extLst>
      <p:ext uri="{BB962C8B-B14F-4D97-AF65-F5344CB8AC3E}">
        <p14:creationId xmlns:p14="http://schemas.microsoft.com/office/powerpoint/2010/main" val="460548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BA2B5-8219-457C-83B4-864F46895EAF}"/>
              </a:ext>
            </a:extLst>
          </p:cNvPr>
          <p:cNvPicPr>
            <a:picLocks noChangeAspect="1"/>
          </p:cNvPicPr>
          <p:nvPr/>
        </p:nvPicPr>
        <p:blipFill>
          <a:blip r:embed="rId3"/>
          <a:stretch>
            <a:fillRect/>
          </a:stretch>
        </p:blipFill>
        <p:spPr>
          <a:xfrm>
            <a:off x="107504" y="1187018"/>
            <a:ext cx="9144000" cy="5373905"/>
          </a:xfrm>
          <a:prstGeom prst="rect">
            <a:avLst/>
          </a:prstGeom>
        </p:spPr>
      </p:pic>
      <p:sp>
        <p:nvSpPr>
          <p:cNvPr id="10" name="TextBox 7">
            <a:extLst>
              <a:ext uri="{FF2B5EF4-FFF2-40B4-BE49-F238E27FC236}">
                <a16:creationId xmlns:a16="http://schemas.microsoft.com/office/drawing/2014/main" id="{1BC04928-54A3-4734-AFE0-AD397A5960B5}"/>
              </a:ext>
            </a:extLst>
          </p:cNvPr>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Մանկական</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պոռնոգրաֆիա</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Օրինակ</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55900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Մանկական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պոռնոգրաֆիա</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Օրինակ</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pic>
        <p:nvPicPr>
          <p:cNvPr id="2" name="Picture 1">
            <a:extLst>
              <a:ext uri="{FF2B5EF4-FFF2-40B4-BE49-F238E27FC236}">
                <a16:creationId xmlns:a16="http://schemas.microsoft.com/office/drawing/2014/main" id="{1EE1B024-E3ED-4217-A3EE-8C4FE35A2752}"/>
              </a:ext>
            </a:extLst>
          </p:cNvPr>
          <p:cNvPicPr>
            <a:picLocks noChangeAspect="1"/>
          </p:cNvPicPr>
          <p:nvPr/>
        </p:nvPicPr>
        <p:blipFill rotWithShape="1">
          <a:blip r:embed="rId3"/>
          <a:srcRect t="4314"/>
          <a:stretch/>
        </p:blipFill>
        <p:spPr>
          <a:xfrm>
            <a:off x="7937" y="992188"/>
            <a:ext cx="9128125" cy="5605462"/>
          </a:xfrm>
          <a:prstGeom prst="rect">
            <a:avLst/>
          </a:prstGeom>
        </p:spPr>
      </p:pic>
    </p:spTree>
    <p:extLst>
      <p:ext uri="{BB962C8B-B14F-4D97-AF65-F5344CB8AC3E}">
        <p14:creationId xmlns:p14="http://schemas.microsoft.com/office/powerpoint/2010/main" val="1444122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1149" y="1204610"/>
            <a:ext cx="3889351" cy="5262979"/>
          </a:xfrm>
          <a:prstGeom prst="rect">
            <a:avLst/>
          </a:prstGeom>
        </p:spPr>
        <p:txBody>
          <a:bodyPr wrap="square">
            <a:spAutoFit/>
          </a:bodyPr>
          <a:lstStyle/>
          <a:p>
            <a:pPr algn="just"/>
            <a:r>
              <a:rPr lang="hy-AM" sz="1400" dirty="0">
                <a:latin typeface="Sylfaen" panose="010A0502050306030303" pitchFamily="18" charset="0"/>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a:t>
            </a:r>
            <a:r>
              <a:rPr lang="hy-AM" sz="1400" dirty="0">
                <a:solidFill>
                  <a:srgbClr val="FF0000"/>
                </a:solidFill>
                <a:latin typeface="Sylfaen" panose="010A0502050306030303" pitchFamily="18" charset="0"/>
              </a:rPr>
              <a:t>անօրեն կերպով </a:t>
            </a:r>
            <a:r>
              <a:rPr lang="hy-AM" sz="1400" dirty="0">
                <a:latin typeface="Sylfaen" panose="010A0502050306030303" pitchFamily="18" charset="0"/>
              </a:rPr>
              <a:t>կատարված հետևյալ գործողությունները.</a:t>
            </a:r>
          </a:p>
          <a:p>
            <a:pPr algn="just"/>
            <a:r>
              <a:rPr lang="hy-AM" sz="1400" dirty="0">
                <a:latin typeface="Sylfaen" panose="010A0502050306030303" pitchFamily="18" charset="0"/>
              </a:rPr>
              <a:t>ա) մանկական պոռնոգրաֆիայի արտադրությունը` համակարգչային համակարգի միջոցով տարածելու նպատակով,</a:t>
            </a:r>
          </a:p>
          <a:p>
            <a:pPr algn="just"/>
            <a:r>
              <a:rPr lang="hy-AM" sz="1400" dirty="0">
                <a:latin typeface="Sylfaen" panose="010A0502050306030303" pitchFamily="18" charset="0"/>
              </a:rPr>
              <a:t>բ) մանկական պոռնոգրաֆիայի առաջարկումը կամ մատչելի դարձնելը համակարգչային համակարգի միջոցով,</a:t>
            </a:r>
          </a:p>
          <a:p>
            <a:pPr algn="just"/>
            <a:r>
              <a:rPr lang="hy-AM" sz="1400" dirty="0">
                <a:latin typeface="Sylfaen" panose="010A0502050306030303" pitchFamily="18" charset="0"/>
              </a:rPr>
              <a:t>գ) մանկական պոռնոգրաֆիայի տարածումը կամ փոխանցումը համակարգչային համակարգի միջոցով,</a:t>
            </a:r>
          </a:p>
          <a:p>
            <a:pPr algn="just"/>
            <a:r>
              <a:rPr lang="hy-AM" sz="1400" dirty="0">
                <a:latin typeface="Sylfaen" panose="010A0502050306030303" pitchFamily="18" charset="0"/>
              </a:rPr>
              <a:t>դ) մանկական պոռնոգրաֆիայի հայթայթումը համակարգչային համակարգի միջոցով` իր կամ մեկ այլ անձի համար,</a:t>
            </a:r>
          </a:p>
          <a:p>
            <a:pPr algn="just"/>
            <a:r>
              <a:rPr lang="hy-AM" sz="1400" dirty="0">
                <a:latin typeface="Sylfaen" panose="010A0502050306030303" pitchFamily="18" charset="0"/>
              </a:rPr>
              <a:t>ե) մանկական պոռնոգրաֆիային տիրապետումը համակարգչային համակարգում կամ համակարգչային տվյալների պահպանման համակարգում:</a:t>
            </a:r>
          </a:p>
        </p:txBody>
      </p:sp>
      <p:sp>
        <p:nvSpPr>
          <p:cNvPr id="6" name="Rectangle 5">
            <a:extLst>
              <a:ext uri="{FF2B5EF4-FFF2-40B4-BE49-F238E27FC236}">
                <a16:creationId xmlns:a16="http://schemas.microsoft.com/office/drawing/2014/main" id="{524B6456-681F-2F44-A01A-AD3514E81BD2}"/>
              </a:ext>
            </a:extLst>
          </p:cNvPr>
          <p:cNvSpPr/>
          <p:nvPr/>
        </p:nvSpPr>
        <p:spPr>
          <a:xfrm>
            <a:off x="4549758" y="1336957"/>
            <a:ext cx="3893202" cy="4031873"/>
          </a:xfrm>
          <a:prstGeom prst="rect">
            <a:avLst/>
          </a:prstGeom>
        </p:spPr>
        <p:txBody>
          <a:bodyPr wrap="square">
            <a:spAutoFit/>
          </a:bodyPr>
          <a:lstStyle/>
          <a:p>
            <a:pPr marL="342900" indent="-342900" algn="just">
              <a:buFont typeface="Wingdings" panose="05000000000000000000" pitchFamily="2" charset="2"/>
              <a:buChar char="Ø"/>
            </a:pPr>
            <a:r>
              <a:rPr lang="en-US" sz="1600" dirty="0" err="1" smtClean="0">
                <a:latin typeface="Sylfaen" panose="010A0502050306030303" pitchFamily="18" charset="0"/>
              </a:rPr>
              <a:t>Կարող</a:t>
            </a:r>
            <a:r>
              <a:rPr lang="en-US" sz="1600" dirty="0" smtClean="0">
                <a:latin typeface="Sylfaen" panose="010A0502050306030303" pitchFamily="18" charset="0"/>
              </a:rPr>
              <a:t> </a:t>
            </a:r>
            <a:r>
              <a:rPr lang="en-US" sz="1600" dirty="0" err="1" smtClean="0">
                <a:latin typeface="Sylfaen" panose="010A0502050306030303" pitchFamily="18" charset="0"/>
              </a:rPr>
              <a:t>են</a:t>
            </a:r>
            <a:r>
              <a:rPr lang="en-US" sz="1600" dirty="0" smtClean="0">
                <a:latin typeface="Sylfaen" panose="010A0502050306030303" pitchFamily="18" charset="0"/>
              </a:rPr>
              <a:t> </a:t>
            </a:r>
            <a:r>
              <a:rPr lang="en-US" sz="1600" dirty="0" err="1" smtClean="0">
                <a:latin typeface="Sylfaen" panose="010A0502050306030303" pitchFamily="18" charset="0"/>
              </a:rPr>
              <a:t>լինել</a:t>
            </a:r>
            <a:r>
              <a:rPr lang="en-US" sz="1600" dirty="0" smtClean="0">
                <a:latin typeface="Sylfaen" panose="010A0502050306030303" pitchFamily="18" charset="0"/>
              </a:rPr>
              <a:t> </a:t>
            </a:r>
            <a:r>
              <a:rPr lang="en-US" sz="1600" dirty="0" err="1" smtClean="0">
                <a:latin typeface="Sylfaen" panose="010A0502050306030303" pitchFamily="18" charset="0"/>
              </a:rPr>
              <a:t>իրավական</a:t>
            </a:r>
            <a:r>
              <a:rPr lang="en-US" sz="1600" dirty="0" smtClean="0">
                <a:latin typeface="Sylfaen" panose="010A0502050306030303" pitchFamily="18" charset="0"/>
              </a:rPr>
              <a:t> </a:t>
            </a:r>
            <a:r>
              <a:rPr lang="en-US" sz="1600" dirty="0" err="1" smtClean="0">
                <a:latin typeface="Sylfaen" panose="010A0502050306030303" pitchFamily="18" charset="0"/>
              </a:rPr>
              <a:t>պաշտպանության</a:t>
            </a:r>
            <a:r>
              <a:rPr lang="en-US" sz="1600" dirty="0" smtClean="0">
                <a:latin typeface="Sylfaen" panose="010A0502050306030303" pitchFamily="18" charset="0"/>
              </a:rPr>
              <a:t> </a:t>
            </a:r>
            <a:r>
              <a:rPr lang="en-US" sz="1600" dirty="0" err="1" smtClean="0">
                <a:latin typeface="Sylfaen" panose="010A0502050306030303" pitchFamily="18" charset="0"/>
              </a:rPr>
              <a:t>միջոցներ</a:t>
            </a:r>
            <a:r>
              <a:rPr lang="en-US" sz="1600" dirty="0" smtClean="0">
                <a:latin typeface="Sylfaen" panose="010A0502050306030303" pitchFamily="18" charset="0"/>
              </a:rPr>
              <a:t>, </a:t>
            </a:r>
            <a:r>
              <a:rPr lang="en-US" sz="1600" dirty="0" err="1" smtClean="0">
                <a:latin typeface="Sylfaen" panose="010A0502050306030303" pitchFamily="18" charset="0"/>
              </a:rPr>
              <a:t>արդարացումներ</a:t>
            </a:r>
            <a:r>
              <a:rPr lang="en-US" sz="1600" dirty="0" smtClean="0">
                <a:latin typeface="Sylfaen" panose="010A0502050306030303" pitchFamily="18" charset="0"/>
              </a:rPr>
              <a:t> </a:t>
            </a:r>
            <a:r>
              <a:rPr lang="en-US" sz="1600" dirty="0" err="1" smtClean="0">
                <a:latin typeface="Sylfaen" panose="010A0502050306030303" pitchFamily="18" charset="0"/>
              </a:rPr>
              <a:t>կամ</a:t>
            </a:r>
            <a:r>
              <a:rPr lang="en-US" sz="1600" dirty="0" smtClean="0">
                <a:latin typeface="Sylfaen" panose="010A0502050306030303" pitchFamily="18" charset="0"/>
              </a:rPr>
              <a:t> </a:t>
            </a:r>
            <a:r>
              <a:rPr lang="en-US" sz="1600" dirty="0" err="1" smtClean="0">
                <a:latin typeface="Sylfaen" panose="010A0502050306030303" pitchFamily="18" charset="0"/>
              </a:rPr>
              <a:t>նման</a:t>
            </a:r>
            <a:r>
              <a:rPr lang="en-US" sz="1600" dirty="0" smtClean="0">
                <a:latin typeface="Sylfaen" panose="010A0502050306030303" pitchFamily="18" charset="0"/>
              </a:rPr>
              <a:t> </a:t>
            </a:r>
            <a:r>
              <a:rPr lang="en-US" sz="1600" dirty="0" err="1" smtClean="0">
                <a:latin typeface="Sylfaen" panose="010A0502050306030303" pitchFamily="18" charset="0"/>
              </a:rPr>
              <a:t>սկզբունքներ</a:t>
            </a:r>
            <a:r>
              <a:rPr lang="en-US" sz="1600" dirty="0" smtClean="0">
                <a:latin typeface="Sylfaen" panose="010A0502050306030303" pitchFamily="18" charset="0"/>
              </a:rPr>
              <a:t>, </a:t>
            </a:r>
            <a:r>
              <a:rPr lang="en-US" sz="1600" dirty="0" err="1" smtClean="0">
                <a:latin typeface="Sylfaen" panose="010A0502050306030303" pitchFamily="18" charset="0"/>
              </a:rPr>
              <a:t>որոնք</a:t>
            </a:r>
            <a:r>
              <a:rPr lang="en-US" sz="1600" dirty="0" smtClean="0">
                <a:latin typeface="Sylfaen" panose="010A0502050306030303" pitchFamily="18" charset="0"/>
              </a:rPr>
              <a:t> </a:t>
            </a:r>
            <a:r>
              <a:rPr lang="en-US" sz="1600" dirty="0" err="1" smtClean="0">
                <a:latin typeface="Sylfaen" panose="010A0502050306030303" pitchFamily="18" charset="0"/>
              </a:rPr>
              <a:t>կազատեն</a:t>
            </a:r>
            <a:r>
              <a:rPr lang="en-US" sz="1600" dirty="0" smtClean="0">
                <a:latin typeface="Sylfaen" panose="010A0502050306030303" pitchFamily="18" charset="0"/>
              </a:rPr>
              <a:t> </a:t>
            </a:r>
            <a:r>
              <a:rPr lang="en-US" sz="1600" dirty="0" err="1" smtClean="0">
                <a:latin typeface="Sylfaen" panose="010A0502050306030303" pitchFamily="18" charset="0"/>
              </a:rPr>
              <a:t>անձին</a:t>
            </a:r>
            <a:r>
              <a:rPr lang="en-US" sz="1600" dirty="0" smtClean="0">
                <a:latin typeface="Sylfaen" panose="010A0502050306030303" pitchFamily="18" charset="0"/>
              </a:rPr>
              <a:t> </a:t>
            </a:r>
            <a:r>
              <a:rPr lang="en-US" sz="1600" dirty="0" err="1" smtClean="0">
                <a:latin typeface="Sylfaen" panose="010A0502050306030303" pitchFamily="18" charset="0"/>
              </a:rPr>
              <a:t>պատասխանատվությունից</a:t>
            </a:r>
            <a:r>
              <a:rPr lang="en-US" sz="1600" dirty="0" smtClean="0">
                <a:latin typeface="Sylfaen" panose="010A0502050306030303" pitchFamily="18" charset="0"/>
              </a:rPr>
              <a:t> </a:t>
            </a:r>
            <a:endParaRPr lang="en-US" sz="1600" dirty="0">
              <a:latin typeface="Sylfaen" panose="010A0502050306030303" pitchFamily="18" charset="0"/>
            </a:endParaRPr>
          </a:p>
          <a:p>
            <a:pPr marL="342900" indent="-342900" algn="just">
              <a:buFont typeface="Wingdings" panose="05000000000000000000" pitchFamily="2" charset="2"/>
              <a:buChar char="Ø"/>
            </a:pPr>
            <a:endParaRPr lang="en-US" sz="1600" dirty="0">
              <a:latin typeface="Sylfaen" panose="010A0502050306030303" pitchFamily="18" charset="0"/>
            </a:endParaRPr>
          </a:p>
          <a:p>
            <a:pPr marL="342900" indent="-342900" algn="just">
              <a:buFont typeface="Wingdings" panose="05000000000000000000" pitchFamily="2" charset="2"/>
              <a:buChar char="Ø"/>
            </a:pPr>
            <a:r>
              <a:rPr lang="en-US" sz="1600" dirty="0" err="1" smtClean="0">
                <a:latin typeface="Sylfaen" panose="010A0502050306030303" pitchFamily="18" charset="0"/>
              </a:rPr>
              <a:t>Այս</a:t>
            </a:r>
            <a:r>
              <a:rPr lang="en-US" sz="1600" dirty="0" smtClean="0">
                <a:latin typeface="Sylfaen" panose="010A0502050306030303" pitchFamily="18" charset="0"/>
              </a:rPr>
              <a:t> </a:t>
            </a:r>
            <a:r>
              <a:rPr lang="en-US" sz="1600" dirty="0" err="1" smtClean="0">
                <a:latin typeface="Sylfaen" panose="010A0502050306030303" pitchFamily="18" charset="0"/>
              </a:rPr>
              <a:t>պաշտպանության</a:t>
            </a:r>
            <a:r>
              <a:rPr lang="en-US" sz="1600" dirty="0" smtClean="0">
                <a:latin typeface="Sylfaen" panose="010A0502050306030303" pitchFamily="18" charset="0"/>
              </a:rPr>
              <a:t> </a:t>
            </a:r>
            <a:r>
              <a:rPr lang="en-US" sz="1600" dirty="0" err="1" smtClean="0">
                <a:latin typeface="Sylfaen" panose="010A0502050306030303" pitchFamily="18" charset="0"/>
              </a:rPr>
              <a:t>միջոցները</a:t>
            </a:r>
            <a:r>
              <a:rPr lang="en-US" sz="1600" dirty="0" smtClean="0">
                <a:latin typeface="Sylfaen" panose="010A0502050306030303" pitchFamily="18" charset="0"/>
              </a:rPr>
              <a:t> </a:t>
            </a:r>
            <a:r>
              <a:rPr lang="en-US" sz="1600" dirty="0" err="1" smtClean="0">
                <a:latin typeface="Sylfaen" panose="010A0502050306030303" pitchFamily="18" charset="0"/>
              </a:rPr>
              <a:t>կարող</a:t>
            </a:r>
            <a:r>
              <a:rPr lang="en-US" sz="1600" dirty="0" smtClean="0">
                <a:latin typeface="Sylfaen" panose="010A0502050306030303" pitchFamily="18" charset="0"/>
              </a:rPr>
              <a:t> </a:t>
            </a:r>
            <a:r>
              <a:rPr lang="en-US" sz="1600" dirty="0" err="1" smtClean="0">
                <a:latin typeface="Sylfaen" panose="010A0502050306030303" pitchFamily="18" charset="0"/>
              </a:rPr>
              <a:t>են</a:t>
            </a:r>
            <a:r>
              <a:rPr lang="en-US" sz="1600" dirty="0" smtClean="0">
                <a:latin typeface="Sylfaen" panose="010A0502050306030303" pitchFamily="18" charset="0"/>
              </a:rPr>
              <a:t> </a:t>
            </a:r>
            <a:r>
              <a:rPr lang="en-US" sz="1600" dirty="0" err="1" smtClean="0">
                <a:latin typeface="Sylfaen" panose="010A0502050306030303" pitchFamily="18" charset="0"/>
              </a:rPr>
              <a:t>հիմնված</a:t>
            </a:r>
            <a:r>
              <a:rPr lang="en-US" sz="1600" dirty="0" smtClean="0">
                <a:latin typeface="Sylfaen" panose="010A0502050306030303" pitchFamily="18" charset="0"/>
              </a:rPr>
              <a:t> </a:t>
            </a:r>
            <a:r>
              <a:rPr lang="en-US" sz="1600" dirty="0" err="1" smtClean="0">
                <a:latin typeface="Sylfaen" panose="010A0502050306030303" pitchFamily="18" charset="0"/>
              </a:rPr>
              <a:t>լինել</a:t>
            </a:r>
            <a:r>
              <a:rPr lang="en-US" sz="1600" dirty="0" smtClean="0">
                <a:latin typeface="Sylfaen" panose="010A0502050306030303" pitchFamily="18" charset="0"/>
              </a:rPr>
              <a:t> </a:t>
            </a:r>
            <a:r>
              <a:rPr lang="en-US" sz="1600" dirty="0" err="1" smtClean="0">
                <a:latin typeface="Sylfaen" panose="010A0502050306030303" pitchFamily="18" charset="0"/>
              </a:rPr>
              <a:t>խոսքի</a:t>
            </a:r>
            <a:r>
              <a:rPr lang="en-US" sz="1600" dirty="0" smtClean="0">
                <a:latin typeface="Sylfaen" panose="010A0502050306030303" pitchFamily="18" charset="0"/>
              </a:rPr>
              <a:t> </a:t>
            </a:r>
            <a:r>
              <a:rPr lang="en-US" sz="1600" dirty="0" err="1" smtClean="0">
                <a:latin typeface="Sylfaen" panose="010A0502050306030303" pitchFamily="18" charset="0"/>
              </a:rPr>
              <a:t>ազատության</a:t>
            </a:r>
            <a:r>
              <a:rPr lang="en-US" sz="1600" dirty="0" smtClean="0">
                <a:latin typeface="Sylfaen" panose="010A0502050306030303" pitchFamily="18" charset="0"/>
              </a:rPr>
              <a:t>, </a:t>
            </a:r>
            <a:r>
              <a:rPr lang="en-US" sz="1600" dirty="0" err="1" smtClean="0">
                <a:latin typeface="Sylfaen" panose="010A0502050306030303" pitchFamily="18" charset="0"/>
              </a:rPr>
              <a:t>մտքի</a:t>
            </a:r>
            <a:r>
              <a:rPr lang="en-US" sz="1600" dirty="0" smtClean="0">
                <a:latin typeface="Sylfaen" panose="010A0502050306030303" pitchFamily="18" charset="0"/>
              </a:rPr>
              <a:t> </a:t>
            </a:r>
            <a:r>
              <a:rPr lang="en-US" sz="1600" dirty="0" err="1" smtClean="0">
                <a:latin typeface="Sylfaen" panose="010A0502050306030303" pitchFamily="18" charset="0"/>
              </a:rPr>
              <a:t>ազատության</a:t>
            </a:r>
            <a:r>
              <a:rPr lang="en-US" sz="1600" dirty="0" smtClean="0">
                <a:latin typeface="Sylfaen" panose="010A0502050306030303" pitchFamily="18" charset="0"/>
              </a:rPr>
              <a:t> և </a:t>
            </a:r>
            <a:r>
              <a:rPr lang="en-US" sz="1600" dirty="0" err="1" smtClean="0">
                <a:latin typeface="Sylfaen" panose="010A0502050306030303" pitchFamily="18" charset="0"/>
              </a:rPr>
              <a:t>մասնավոր</a:t>
            </a:r>
            <a:r>
              <a:rPr lang="en-US" sz="1600" dirty="0" smtClean="0">
                <a:latin typeface="Sylfaen" panose="010A0502050306030303" pitchFamily="18" charset="0"/>
              </a:rPr>
              <a:t> </a:t>
            </a:r>
            <a:r>
              <a:rPr lang="en-US" sz="1600" dirty="0" err="1" smtClean="0">
                <a:latin typeface="Sylfaen" panose="010A0502050306030303" pitchFamily="18" charset="0"/>
              </a:rPr>
              <a:t>կյանքի</a:t>
            </a:r>
            <a:r>
              <a:rPr lang="en-US" sz="1600" dirty="0" smtClean="0">
                <a:latin typeface="Sylfaen" panose="010A0502050306030303" pitchFamily="18" charset="0"/>
              </a:rPr>
              <a:t> </a:t>
            </a:r>
            <a:r>
              <a:rPr lang="en-US" sz="1600" dirty="0" err="1" smtClean="0">
                <a:latin typeface="Sylfaen" panose="010A0502050306030303" pitchFamily="18" charset="0"/>
              </a:rPr>
              <a:t>իրավունքի</a:t>
            </a:r>
            <a:r>
              <a:rPr lang="en-US" sz="1600" dirty="0" smtClean="0">
                <a:latin typeface="Sylfaen" panose="010A0502050306030303" pitchFamily="18" charset="0"/>
              </a:rPr>
              <a:t> </a:t>
            </a:r>
            <a:r>
              <a:rPr lang="en-US" sz="1600" dirty="0" err="1" smtClean="0">
                <a:latin typeface="Sylfaen" panose="010A0502050306030303" pitchFamily="18" charset="0"/>
              </a:rPr>
              <a:t>վրա</a:t>
            </a:r>
            <a:endParaRPr lang="en-US" sz="1600" dirty="0">
              <a:latin typeface="Sylfaen" panose="010A0502050306030303" pitchFamily="18" charset="0"/>
            </a:endParaRPr>
          </a:p>
          <a:p>
            <a:pPr marL="342900" indent="-342900" algn="just">
              <a:buFont typeface="Wingdings" panose="05000000000000000000" pitchFamily="2" charset="2"/>
              <a:buChar char="Ø"/>
            </a:pPr>
            <a:endParaRPr lang="en-US" sz="1600" dirty="0">
              <a:latin typeface="Sylfaen" panose="010A0502050306030303" pitchFamily="18" charset="0"/>
            </a:endParaRPr>
          </a:p>
          <a:p>
            <a:pPr marL="342900" indent="-342900" algn="just">
              <a:buFont typeface="Wingdings" panose="05000000000000000000" pitchFamily="2" charset="2"/>
              <a:buChar char="Ø"/>
            </a:pPr>
            <a:r>
              <a:rPr lang="en-US" sz="1600" dirty="0" err="1" smtClean="0">
                <a:latin typeface="Sylfaen" panose="010A0502050306030303" pitchFamily="18" charset="0"/>
              </a:rPr>
              <a:t>Կողմերը</a:t>
            </a:r>
            <a:r>
              <a:rPr lang="en-US" sz="1600" dirty="0" smtClean="0">
                <a:latin typeface="Sylfaen" panose="010A0502050306030303" pitchFamily="18" charset="0"/>
              </a:rPr>
              <a:t> </a:t>
            </a:r>
            <a:r>
              <a:rPr lang="en-US" sz="1600" dirty="0" err="1" smtClean="0">
                <a:latin typeface="Sylfaen" panose="010A0502050306030303" pitchFamily="18" charset="0"/>
              </a:rPr>
              <a:t>կարող</a:t>
            </a:r>
            <a:r>
              <a:rPr lang="en-US" sz="1600" dirty="0" smtClean="0">
                <a:latin typeface="Sylfaen" panose="010A0502050306030303" pitchFamily="18" charset="0"/>
              </a:rPr>
              <a:t> </a:t>
            </a:r>
            <a:r>
              <a:rPr lang="en-US" sz="1600" dirty="0" err="1" smtClean="0">
                <a:latin typeface="Sylfaen" panose="010A0502050306030303" pitchFamily="18" charset="0"/>
              </a:rPr>
              <a:t>են</a:t>
            </a:r>
            <a:r>
              <a:rPr lang="en-US" sz="1600" dirty="0" smtClean="0">
                <a:latin typeface="Sylfaen" panose="010A0502050306030303" pitchFamily="18" charset="0"/>
              </a:rPr>
              <a:t> </a:t>
            </a:r>
            <a:r>
              <a:rPr lang="en-US" sz="1600" dirty="0" err="1" smtClean="0">
                <a:latin typeface="Sylfaen" panose="010A0502050306030303" pitchFamily="18" charset="0"/>
              </a:rPr>
              <a:t>նաև</a:t>
            </a:r>
            <a:r>
              <a:rPr lang="en-US" sz="1600" dirty="0" smtClean="0">
                <a:latin typeface="Sylfaen" panose="010A0502050306030303" pitchFamily="18" charset="0"/>
              </a:rPr>
              <a:t> </a:t>
            </a:r>
            <a:r>
              <a:rPr lang="en-US" sz="1600" dirty="0" err="1" smtClean="0">
                <a:latin typeface="Sylfaen" panose="010A0502050306030303" pitchFamily="18" charset="0"/>
              </a:rPr>
              <a:t>թույլ</a:t>
            </a:r>
            <a:r>
              <a:rPr lang="en-US" sz="1600" dirty="0" smtClean="0">
                <a:latin typeface="Sylfaen" panose="010A0502050306030303" pitchFamily="18" charset="0"/>
              </a:rPr>
              <a:t> </a:t>
            </a:r>
            <a:r>
              <a:rPr lang="en-US" sz="1600" dirty="0" err="1" smtClean="0">
                <a:latin typeface="Sylfaen" panose="010A0502050306030303" pitchFamily="18" charset="0"/>
              </a:rPr>
              <a:t>տալ</a:t>
            </a:r>
            <a:r>
              <a:rPr lang="en-US" sz="1600" dirty="0" smtClean="0">
                <a:latin typeface="Sylfaen" panose="010A0502050306030303" pitchFamily="18" charset="0"/>
              </a:rPr>
              <a:t> </a:t>
            </a:r>
            <a:r>
              <a:rPr lang="en-US" sz="1600" dirty="0" err="1" smtClean="0">
                <a:latin typeface="Sylfaen" panose="010A0502050306030303" pitchFamily="18" charset="0"/>
              </a:rPr>
              <a:t>պաշտպանություն</a:t>
            </a:r>
            <a:r>
              <a:rPr lang="en-US" sz="1600" dirty="0" smtClean="0">
                <a:latin typeface="Sylfaen" panose="010A0502050306030303" pitchFamily="18" charset="0"/>
              </a:rPr>
              <a:t>՝ </a:t>
            </a:r>
            <a:r>
              <a:rPr lang="en-US" sz="1600" dirty="0" err="1" smtClean="0">
                <a:latin typeface="Sylfaen" panose="010A0502050306030303" pitchFamily="18" charset="0"/>
              </a:rPr>
              <a:t>կապված</a:t>
            </a:r>
            <a:r>
              <a:rPr lang="en-US" sz="1600" dirty="0" smtClean="0">
                <a:latin typeface="Sylfaen" panose="010A0502050306030303" pitchFamily="18" charset="0"/>
              </a:rPr>
              <a:t> </a:t>
            </a:r>
            <a:r>
              <a:rPr lang="en-US" sz="1600" dirty="0" err="1" smtClean="0">
                <a:latin typeface="Sylfaen" panose="010A0502050306030303" pitchFamily="18" charset="0"/>
              </a:rPr>
              <a:t>պոռնոգրաֆիական</a:t>
            </a:r>
            <a:r>
              <a:rPr lang="en-US" sz="1600" dirty="0" smtClean="0">
                <a:latin typeface="Sylfaen" panose="010A0502050306030303" pitchFamily="18" charset="0"/>
              </a:rPr>
              <a:t> </a:t>
            </a:r>
            <a:r>
              <a:rPr lang="en-US" sz="1600" dirty="0" err="1" smtClean="0">
                <a:latin typeface="Sylfaen" panose="010A0502050306030303" pitchFamily="18" charset="0"/>
              </a:rPr>
              <a:t>նյութերի</a:t>
            </a:r>
            <a:r>
              <a:rPr lang="en-US" sz="1600" dirty="0" smtClean="0">
                <a:latin typeface="Sylfaen" panose="010A0502050306030303" pitchFamily="18" charset="0"/>
              </a:rPr>
              <a:t> </a:t>
            </a:r>
            <a:r>
              <a:rPr lang="hy-AM" sz="1600" dirty="0">
                <a:latin typeface="Sylfaen" panose="010A0502050306030303" pitchFamily="18" charset="0"/>
              </a:rPr>
              <a:t>արտիստիկ, բժշկական, գիտական կամ այլ նմանատիպ </a:t>
            </a:r>
            <a:r>
              <a:rPr lang="hy-AM" sz="1600" dirty="0" smtClean="0">
                <a:latin typeface="Sylfaen" panose="010A0502050306030303" pitchFamily="18" charset="0"/>
              </a:rPr>
              <a:t>արժեք</a:t>
            </a:r>
            <a:r>
              <a:rPr lang="en-US" sz="1600" dirty="0" smtClean="0">
                <a:latin typeface="Sylfaen" panose="010A0502050306030303" pitchFamily="18" charset="0"/>
              </a:rPr>
              <a:t>ի </a:t>
            </a:r>
            <a:r>
              <a:rPr lang="en-US" sz="1600" dirty="0" err="1" smtClean="0">
                <a:latin typeface="Sylfaen" panose="010A0502050306030303" pitchFamily="18" charset="0"/>
              </a:rPr>
              <a:t>հետ</a:t>
            </a:r>
            <a:r>
              <a:rPr lang="en-US" sz="1600" dirty="0" smtClean="0">
                <a:latin typeface="Sylfaen" panose="010A0502050306030303" pitchFamily="18" charset="0"/>
              </a:rPr>
              <a:t>:</a:t>
            </a:r>
            <a:endParaRPr lang="en-US" sz="16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511300" y="0"/>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err="1" smtClean="0">
                <a:solidFill>
                  <a:schemeClr val="bg1"/>
                </a:solidFill>
                <a:latin typeface="Sylfaen" panose="010A0502050306030303" pitchFamily="18" charset="0"/>
                <a:ea typeface="Verdana" panose="020B0604030504040204" pitchFamily="34" charset="0"/>
                <a:cs typeface="Verdana" charset="0"/>
              </a:rPr>
              <a:t>Մանկական</a:t>
            </a:r>
            <a:r>
              <a:rPr lang="en-GB" sz="2800" dirty="0" smtClean="0">
                <a:solidFill>
                  <a:schemeClr val="bg1"/>
                </a:solidFill>
                <a:latin typeface="Sylfaen" panose="010A0502050306030303" pitchFamily="18" charset="0"/>
                <a:ea typeface="Verdana" panose="020B0604030504040204" pitchFamily="34" charset="0"/>
                <a:cs typeface="Verdana" charset="0"/>
              </a:rPr>
              <a:t> </a:t>
            </a:r>
            <a:r>
              <a:rPr lang="en-GB" sz="2800" dirty="0" err="1" smtClean="0">
                <a:solidFill>
                  <a:schemeClr val="bg1"/>
                </a:solidFill>
                <a:latin typeface="Sylfaen" panose="010A0502050306030303" pitchFamily="18" charset="0"/>
                <a:ea typeface="Verdana" panose="020B0604030504040204" pitchFamily="34" charset="0"/>
                <a:cs typeface="Verdana" charset="0"/>
              </a:rPr>
              <a:t>պոռնոգրաֆիա</a:t>
            </a:r>
            <a:r>
              <a:rPr lang="en-GB" sz="2800" dirty="0" smtClean="0">
                <a:solidFill>
                  <a:schemeClr val="bg1"/>
                </a:solidFill>
                <a:latin typeface="Sylfaen" panose="010A0502050306030303" pitchFamily="18" charset="0"/>
                <a:ea typeface="Verdana" panose="020B0604030504040204" pitchFamily="34" charset="0"/>
                <a:cs typeface="Verdana" charset="0"/>
              </a:rPr>
              <a:t> </a:t>
            </a:r>
          </a:p>
          <a:p>
            <a:pPr algn="r"/>
            <a:r>
              <a:rPr lang="en-GB" sz="2800" dirty="0" smtClean="0">
                <a:solidFill>
                  <a:schemeClr val="bg1"/>
                </a:solidFill>
                <a:latin typeface="Sylfaen" panose="010A0502050306030303" pitchFamily="18" charset="0"/>
                <a:ea typeface="Verdana" panose="020B0604030504040204" pitchFamily="34" charset="0"/>
                <a:cs typeface="Verdana" charset="0"/>
              </a:rPr>
              <a:t>(</a:t>
            </a:r>
            <a:r>
              <a:rPr lang="en-GB" sz="2000" dirty="0" smtClean="0">
                <a:solidFill>
                  <a:schemeClr val="bg1"/>
                </a:solidFill>
                <a:latin typeface="Sylfaen" panose="010A0502050306030303" pitchFamily="18" charset="0"/>
                <a:ea typeface="Verdana" panose="020B0604030504040204" pitchFamily="34" charset="0"/>
                <a:cs typeface="Verdana" charset="0"/>
              </a:rPr>
              <a:t>&lt;&lt;</a:t>
            </a:r>
            <a:r>
              <a:rPr lang="en-GB" sz="2800" dirty="0" err="1" smtClean="0">
                <a:solidFill>
                  <a:schemeClr val="bg1"/>
                </a:solidFill>
                <a:latin typeface="Sylfaen" panose="010A0502050306030303" pitchFamily="18" charset="0"/>
                <a:ea typeface="Verdana" panose="020B0604030504040204" pitchFamily="34" charset="0"/>
                <a:cs typeface="Verdana" charset="0"/>
              </a:rPr>
              <a:t>անօրեն</a:t>
            </a:r>
            <a:r>
              <a:rPr lang="en-GB" sz="2800" dirty="0" smtClean="0">
                <a:solidFill>
                  <a:schemeClr val="bg1"/>
                </a:solidFill>
                <a:latin typeface="Sylfaen" panose="010A0502050306030303" pitchFamily="18" charset="0"/>
                <a:ea typeface="Verdana" panose="020B0604030504040204" pitchFamily="34" charset="0"/>
                <a:cs typeface="Verdana" charset="0"/>
              </a:rPr>
              <a:t> </a:t>
            </a:r>
            <a:r>
              <a:rPr lang="en-GB" sz="2800" dirty="0" err="1" smtClean="0">
                <a:solidFill>
                  <a:schemeClr val="bg1"/>
                </a:solidFill>
                <a:latin typeface="Sylfaen" panose="010A0502050306030303" pitchFamily="18" charset="0"/>
                <a:ea typeface="Verdana" panose="020B0604030504040204" pitchFamily="34" charset="0"/>
                <a:cs typeface="Verdana" charset="0"/>
              </a:rPr>
              <a:t>կերպով</a:t>
            </a:r>
            <a:r>
              <a:rPr lang="en-GB" sz="2000" dirty="0" smtClean="0">
                <a:solidFill>
                  <a:schemeClr val="bg1"/>
                </a:solidFill>
                <a:latin typeface="Sylfaen" panose="010A0502050306030303" pitchFamily="18" charset="0"/>
                <a:ea typeface="Verdana" panose="020B0604030504040204" pitchFamily="34" charset="0"/>
                <a:cs typeface="Verdana" charset="0"/>
              </a:rPr>
              <a:t>&gt;&gt;</a:t>
            </a:r>
            <a:r>
              <a:rPr lang="en-GB" sz="2800" dirty="0" smtClean="0">
                <a:solidFill>
                  <a:schemeClr val="bg1"/>
                </a:solidFill>
                <a:latin typeface="Sylfaen" panose="010A0502050306030303" pitchFamily="18" charset="0"/>
                <a:ea typeface="Verdana" panose="020B0604030504040204" pitchFamily="34" charset="0"/>
                <a:cs typeface="Verdana" charset="0"/>
              </a:rPr>
              <a:t>)</a:t>
            </a:r>
            <a:endParaRPr lang="en-GB" sz="18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357197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192578"/>
            <a:ext cx="3889351" cy="5262979"/>
          </a:xfrm>
          <a:prstGeom prst="rect">
            <a:avLst/>
          </a:prstGeom>
        </p:spPr>
        <p:txBody>
          <a:bodyPr wrap="square">
            <a:spAutoFit/>
          </a:bodyPr>
          <a:lstStyle/>
          <a:p>
            <a:pPr algn="just"/>
            <a:r>
              <a:rPr lang="hy-AM" sz="1400" dirty="0">
                <a:latin typeface="Sylfaen" panose="010A0502050306030303" pitchFamily="18" charset="0"/>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կատարված հետևյալ գործողությունները.</a:t>
            </a:r>
          </a:p>
          <a:p>
            <a:pPr algn="just"/>
            <a:r>
              <a:rPr lang="hy-AM" sz="1400" dirty="0">
                <a:latin typeface="Sylfaen" panose="010A0502050306030303" pitchFamily="18" charset="0"/>
              </a:rPr>
              <a:t>ա) մանկական պոռնոգրաֆիայի </a:t>
            </a:r>
            <a:r>
              <a:rPr lang="hy-AM" sz="1400" dirty="0">
                <a:solidFill>
                  <a:srgbClr val="FF0000"/>
                </a:solidFill>
                <a:latin typeface="Sylfaen" panose="010A0502050306030303" pitchFamily="18" charset="0"/>
              </a:rPr>
              <a:t>արտադրությունը</a:t>
            </a:r>
            <a:r>
              <a:rPr lang="hy-AM" sz="1400" dirty="0">
                <a:latin typeface="Sylfaen" panose="010A0502050306030303" pitchFamily="18" charset="0"/>
              </a:rPr>
              <a:t>` համակարգչային համակարգի միջոցով տարածելու նպատակով,</a:t>
            </a:r>
          </a:p>
          <a:p>
            <a:pPr algn="just"/>
            <a:r>
              <a:rPr lang="hy-AM" sz="1400" dirty="0">
                <a:latin typeface="Sylfaen" panose="010A0502050306030303" pitchFamily="18" charset="0"/>
              </a:rPr>
              <a:t>բ) մանկական պոռնոգրաֆիայի </a:t>
            </a:r>
            <a:r>
              <a:rPr lang="hy-AM" sz="1400" dirty="0">
                <a:solidFill>
                  <a:srgbClr val="FF0000"/>
                </a:solidFill>
                <a:latin typeface="Sylfaen" panose="010A0502050306030303" pitchFamily="18" charset="0"/>
              </a:rPr>
              <a:t>առաջարկումը կամ մատչելի դարձնելը </a:t>
            </a:r>
            <a:r>
              <a:rPr lang="hy-AM" sz="1400" dirty="0">
                <a:latin typeface="Sylfaen" panose="010A0502050306030303" pitchFamily="18" charset="0"/>
              </a:rPr>
              <a:t>համակարգչային համակարգի միջոցով,</a:t>
            </a:r>
          </a:p>
          <a:p>
            <a:pPr algn="just"/>
            <a:r>
              <a:rPr lang="hy-AM" sz="1400" dirty="0">
                <a:latin typeface="Sylfaen" panose="010A0502050306030303" pitchFamily="18" charset="0"/>
              </a:rPr>
              <a:t>գ) մանկական պոռնոգրաֆիայի տարածումը կամ փոխանցումը համակարգչային համակարգի միջոցով,</a:t>
            </a:r>
          </a:p>
          <a:p>
            <a:pPr algn="just"/>
            <a:r>
              <a:rPr lang="hy-AM" sz="1400" dirty="0">
                <a:latin typeface="Sylfaen" panose="010A0502050306030303" pitchFamily="18" charset="0"/>
              </a:rPr>
              <a:t>դ) մանկական պոռնոգրաֆիայի հայթայթումը համակարգչային համակարգի միջոցով` իր կամ մեկ այլ անձի համար,</a:t>
            </a:r>
          </a:p>
          <a:p>
            <a:pPr algn="just"/>
            <a:r>
              <a:rPr lang="hy-AM" sz="1400" dirty="0">
                <a:latin typeface="Sylfaen" panose="010A0502050306030303" pitchFamily="18" charset="0"/>
              </a:rPr>
              <a:t>ե) մանկական պոռնոգրաֆիային տիրապետումը համակարգչային համակարգում կամ համակարգչային տվյալների պահպանման համակարգում:</a:t>
            </a:r>
          </a:p>
        </p:txBody>
      </p:sp>
      <p:sp>
        <p:nvSpPr>
          <p:cNvPr id="6" name="Rectangle 5">
            <a:extLst>
              <a:ext uri="{FF2B5EF4-FFF2-40B4-BE49-F238E27FC236}">
                <a16:creationId xmlns:a16="http://schemas.microsoft.com/office/drawing/2014/main" id="{524B6456-681F-2F44-A01A-AD3514E81BD2}"/>
              </a:ext>
            </a:extLst>
          </p:cNvPr>
          <p:cNvSpPr/>
          <p:nvPr/>
        </p:nvSpPr>
        <p:spPr>
          <a:xfrm>
            <a:off x="4417678" y="1336957"/>
            <a:ext cx="4035442" cy="4708981"/>
          </a:xfrm>
          <a:prstGeom prst="rect">
            <a:avLst/>
          </a:prstGeom>
        </p:spPr>
        <p:txBody>
          <a:bodyPr wrap="square">
            <a:spAutoFit/>
          </a:bodyPr>
          <a:lstStyle/>
          <a:p>
            <a:pPr marL="342900" indent="-342900" algn="just">
              <a:buFont typeface="Wingdings" pitchFamily="2" charset="2"/>
              <a:buChar char="ü"/>
            </a:pPr>
            <a:r>
              <a:rPr lang="en-US" sz="1500" dirty="0" err="1" smtClean="0">
                <a:latin typeface="Sylfaen" panose="010A0502050306030303" pitchFamily="18" charset="0"/>
              </a:rPr>
              <a:t>Մանկական</a:t>
            </a:r>
            <a:r>
              <a:rPr lang="en-US" sz="1500" dirty="0" smtClean="0">
                <a:latin typeface="Sylfaen" panose="010A0502050306030303" pitchFamily="18" charset="0"/>
              </a:rPr>
              <a:t> </a:t>
            </a:r>
            <a:r>
              <a:rPr lang="en-US" sz="1500" dirty="0" err="1" smtClean="0">
                <a:latin typeface="Sylfaen" panose="010A0502050306030303" pitchFamily="18" charset="0"/>
              </a:rPr>
              <a:t>պոռնոգրաֆիայի</a:t>
            </a:r>
            <a:r>
              <a:rPr lang="en-US" sz="1500" dirty="0" smtClean="0">
                <a:latin typeface="Sylfaen" panose="010A0502050306030303" pitchFamily="18" charset="0"/>
              </a:rPr>
              <a:t> </a:t>
            </a:r>
            <a:r>
              <a:rPr lang="en-US" sz="1500" dirty="0" err="1" smtClean="0">
                <a:latin typeface="Sylfaen" panose="010A0502050306030303" pitchFamily="18" charset="0"/>
              </a:rPr>
              <a:t>արտադրության</a:t>
            </a:r>
            <a:r>
              <a:rPr lang="en-US" sz="1500" dirty="0" smtClean="0">
                <a:latin typeface="Sylfaen" panose="010A0502050306030303" pitchFamily="18" charset="0"/>
              </a:rPr>
              <a:t> </a:t>
            </a:r>
            <a:r>
              <a:rPr lang="en-US" sz="1500" dirty="0" err="1" smtClean="0">
                <a:latin typeface="Sylfaen" panose="010A0502050306030303" pitchFamily="18" charset="0"/>
              </a:rPr>
              <a:t>շղթայի</a:t>
            </a:r>
            <a:r>
              <a:rPr lang="en-US" sz="1500" dirty="0" smtClean="0">
                <a:latin typeface="Sylfaen" panose="010A0502050306030303" pitchFamily="18" charset="0"/>
              </a:rPr>
              <a:t> </a:t>
            </a:r>
            <a:r>
              <a:rPr lang="en-US" sz="1500" dirty="0" err="1" smtClean="0">
                <a:latin typeface="Sylfaen" panose="010A0502050306030303" pitchFamily="18" charset="0"/>
              </a:rPr>
              <a:t>ոլոր</a:t>
            </a:r>
            <a:r>
              <a:rPr lang="en-US" sz="1500" dirty="0" smtClean="0">
                <a:latin typeface="Sylfaen" panose="010A0502050306030303" pitchFamily="18" charset="0"/>
              </a:rPr>
              <a:t> </a:t>
            </a:r>
            <a:r>
              <a:rPr lang="en-US" sz="1500" dirty="0" err="1" smtClean="0">
                <a:latin typeface="Sylfaen" panose="010A0502050306030303" pitchFamily="18" charset="0"/>
              </a:rPr>
              <a:t>մասնակիցների</a:t>
            </a:r>
            <a:r>
              <a:rPr lang="en-US" sz="1500" dirty="0" smtClean="0">
                <a:latin typeface="Sylfaen" panose="010A0502050306030303" pitchFamily="18" charset="0"/>
              </a:rPr>
              <a:t> </a:t>
            </a:r>
            <a:r>
              <a:rPr lang="en-US" sz="1500" dirty="0" err="1" smtClean="0">
                <a:latin typeface="Sylfaen" panose="010A0502050306030303" pitchFamily="18" charset="0"/>
              </a:rPr>
              <a:t>համար</a:t>
            </a:r>
            <a:r>
              <a:rPr lang="en-US" sz="1500" dirty="0" smtClean="0">
                <a:latin typeface="Sylfaen" panose="010A0502050306030303" pitchFamily="18" charset="0"/>
              </a:rPr>
              <a:t> </a:t>
            </a:r>
            <a:r>
              <a:rPr lang="en-US" sz="1500" dirty="0" err="1" smtClean="0">
                <a:latin typeface="Sylfaen" panose="010A0502050306030303" pitchFamily="18" charset="0"/>
              </a:rPr>
              <a:t>քրեական</a:t>
            </a:r>
            <a:r>
              <a:rPr lang="en-US" sz="1500" dirty="0" smtClean="0">
                <a:latin typeface="Sylfaen" panose="010A0502050306030303" pitchFamily="18" charset="0"/>
              </a:rPr>
              <a:t> </a:t>
            </a:r>
            <a:r>
              <a:rPr lang="en-US" sz="1500" dirty="0" err="1" smtClean="0">
                <a:latin typeface="Sylfaen" panose="010A0502050306030303" pitchFamily="18" charset="0"/>
              </a:rPr>
              <a:t>հետևանքներ</a:t>
            </a:r>
            <a:endParaRPr lang="en-US" sz="1500" dirty="0" smtClean="0">
              <a:latin typeface="Sylfaen" panose="010A0502050306030303" pitchFamily="18" charset="0"/>
            </a:endParaRPr>
          </a:p>
          <a:p>
            <a:pPr algn="just"/>
            <a:endParaRPr lang="en-US" sz="1500" dirty="0">
              <a:latin typeface="Sylfaen" panose="010A0502050306030303" pitchFamily="18" charset="0"/>
            </a:endParaRPr>
          </a:p>
          <a:p>
            <a:pPr marL="342900" indent="-342900" algn="just">
              <a:buFont typeface="Wingdings" pitchFamily="2" charset="2"/>
              <a:buChar char="ü"/>
            </a:pPr>
            <a:r>
              <a:rPr lang="en-US" sz="1500" dirty="0" err="1" smtClean="0">
                <a:latin typeface="Sylfaen" panose="010A0502050306030303" pitchFamily="18" charset="0"/>
              </a:rPr>
              <a:t>Քրեականացնում</a:t>
            </a:r>
            <a:r>
              <a:rPr lang="en-US" sz="1500" dirty="0" smtClean="0">
                <a:latin typeface="Sylfaen" panose="010A0502050306030303" pitchFamily="18" charset="0"/>
              </a:rPr>
              <a:t> է՝</a:t>
            </a:r>
            <a:endParaRPr lang="en-US" sz="1500" dirty="0">
              <a:latin typeface="Sylfaen" panose="010A0502050306030303" pitchFamily="18" charset="0"/>
            </a:endParaRPr>
          </a:p>
          <a:p>
            <a:pPr marL="800100" lvl="1" indent="-342900" algn="just">
              <a:buFont typeface="Wingdings" pitchFamily="2" charset="2"/>
              <a:buChar char="ü"/>
            </a:pPr>
            <a:r>
              <a:rPr lang="hy-AM" sz="1500" dirty="0">
                <a:latin typeface="Sylfaen" panose="010A0502050306030303" pitchFamily="18" charset="0"/>
              </a:rPr>
              <a:t>մանկական պոռնոգրաֆիայի արտադրությունը` համակարգչային համակարգի միջոցով տարածելու </a:t>
            </a:r>
            <a:r>
              <a:rPr lang="hy-AM" sz="1500" dirty="0" smtClean="0">
                <a:latin typeface="Sylfaen" panose="010A0502050306030303" pitchFamily="18" charset="0"/>
              </a:rPr>
              <a:t>նպատակով</a:t>
            </a:r>
            <a:endParaRPr lang="hy-AM" sz="1500" dirty="0">
              <a:latin typeface="Sylfaen" panose="010A0502050306030303" pitchFamily="18" charset="0"/>
            </a:endParaRPr>
          </a:p>
          <a:p>
            <a:pPr marL="800100" lvl="1" indent="-342900" algn="just">
              <a:buFont typeface="Wingdings" pitchFamily="2" charset="2"/>
              <a:buChar char="ü"/>
            </a:pPr>
            <a:r>
              <a:rPr lang="hy-AM" sz="1500" dirty="0">
                <a:latin typeface="Sylfaen" panose="010A0502050306030303" pitchFamily="18" charset="0"/>
              </a:rPr>
              <a:t>մանկական պոռնոգրաֆիայի առաջարկումը </a:t>
            </a:r>
            <a:r>
              <a:rPr lang="en-US" sz="1500" dirty="0" smtClean="0">
                <a:latin typeface="Sylfaen" panose="010A0502050306030303" pitchFamily="18" charset="0"/>
              </a:rPr>
              <a:t>(</a:t>
            </a:r>
            <a:r>
              <a:rPr lang="en-US" sz="1500" dirty="0" err="1" smtClean="0">
                <a:latin typeface="Sylfaen" panose="010A0502050306030303" pitchFamily="18" charset="0"/>
              </a:rPr>
              <a:t>խորհուրդ</a:t>
            </a:r>
            <a:r>
              <a:rPr lang="en-US" sz="1500" dirty="0" smtClean="0">
                <a:latin typeface="Sylfaen" panose="010A0502050306030303" pitchFamily="18" charset="0"/>
              </a:rPr>
              <a:t> </a:t>
            </a:r>
            <a:r>
              <a:rPr lang="en-US" sz="1500" dirty="0" err="1" smtClean="0">
                <a:latin typeface="Sylfaen" panose="010A0502050306030303" pitchFamily="18" charset="0"/>
              </a:rPr>
              <a:t>տալով</a:t>
            </a:r>
            <a:r>
              <a:rPr lang="en-US" sz="1500" dirty="0" smtClean="0">
                <a:latin typeface="Sylfaen" panose="010A0502050306030303" pitchFamily="18" charset="0"/>
              </a:rPr>
              <a:t> </a:t>
            </a:r>
            <a:r>
              <a:rPr lang="en-US" sz="1500" dirty="0" err="1" smtClean="0">
                <a:latin typeface="Sylfaen" panose="010A0502050306030303" pitchFamily="18" charset="0"/>
              </a:rPr>
              <a:t>այլոց</a:t>
            </a:r>
            <a:r>
              <a:rPr lang="en-US" sz="1500" dirty="0" smtClean="0">
                <a:latin typeface="Sylfaen" panose="010A0502050306030303" pitchFamily="18" charset="0"/>
              </a:rPr>
              <a:t> </a:t>
            </a:r>
            <a:r>
              <a:rPr lang="en-US" sz="1500" dirty="0" err="1" smtClean="0">
                <a:latin typeface="Sylfaen" panose="010A0502050306030303" pitchFamily="18" charset="0"/>
              </a:rPr>
              <a:t>ձեռք</a:t>
            </a:r>
            <a:r>
              <a:rPr lang="en-US" sz="1500" dirty="0" smtClean="0">
                <a:latin typeface="Sylfaen" panose="010A0502050306030303" pitchFamily="18" charset="0"/>
              </a:rPr>
              <a:t> </a:t>
            </a:r>
            <a:r>
              <a:rPr lang="en-US" sz="1500" dirty="0" err="1" smtClean="0">
                <a:latin typeface="Sylfaen" panose="010A0502050306030303" pitchFamily="18" charset="0"/>
              </a:rPr>
              <a:t>բերել</a:t>
            </a:r>
            <a:r>
              <a:rPr lang="en-US" sz="1500" dirty="0" smtClean="0">
                <a:latin typeface="Sylfaen" panose="010A0502050306030303" pitchFamily="18" charset="0"/>
              </a:rPr>
              <a:t> </a:t>
            </a:r>
            <a:r>
              <a:rPr lang="en-US" sz="1500" dirty="0" err="1" smtClean="0">
                <a:latin typeface="Sylfaen" panose="010A0502050306030303" pitchFamily="18" charset="0"/>
              </a:rPr>
              <a:t>մանկական</a:t>
            </a:r>
            <a:r>
              <a:rPr lang="en-US" sz="1500" dirty="0" smtClean="0">
                <a:latin typeface="Sylfaen" panose="010A0502050306030303" pitchFamily="18" charset="0"/>
              </a:rPr>
              <a:t> </a:t>
            </a:r>
            <a:r>
              <a:rPr lang="en-US" sz="1500" dirty="0" err="1" smtClean="0">
                <a:latin typeface="Sylfaen" panose="010A0502050306030303" pitchFamily="18" charset="0"/>
              </a:rPr>
              <a:t>պոռնոգրաֆիա</a:t>
            </a:r>
            <a:r>
              <a:rPr lang="en-US" sz="1500" dirty="0" smtClean="0">
                <a:latin typeface="Sylfaen" panose="010A0502050306030303" pitchFamily="18" charset="0"/>
              </a:rPr>
              <a:t>) </a:t>
            </a:r>
            <a:endParaRPr lang="en-US" sz="1500" dirty="0">
              <a:latin typeface="Sylfaen" panose="010A0502050306030303" pitchFamily="18" charset="0"/>
            </a:endParaRPr>
          </a:p>
          <a:p>
            <a:pPr marL="800100" lvl="1" indent="-342900" algn="just">
              <a:buFont typeface="Wingdings" pitchFamily="2" charset="2"/>
              <a:buChar char="ü"/>
            </a:pPr>
            <a:r>
              <a:rPr lang="hy-AM" sz="1500" dirty="0">
                <a:latin typeface="Sylfaen" panose="010A0502050306030303" pitchFamily="18" charset="0"/>
              </a:rPr>
              <a:t>մանկական պոռնոգրաֆիայի </a:t>
            </a:r>
            <a:r>
              <a:rPr lang="hy-AM" sz="1500" dirty="0" smtClean="0">
                <a:latin typeface="Sylfaen" panose="010A0502050306030303" pitchFamily="18" charset="0"/>
              </a:rPr>
              <a:t>մատչելի </a:t>
            </a:r>
            <a:r>
              <a:rPr lang="hy-AM" sz="1500" dirty="0">
                <a:latin typeface="Sylfaen" panose="010A0502050306030303" pitchFamily="18" charset="0"/>
              </a:rPr>
              <a:t>դարձնելը </a:t>
            </a:r>
            <a:r>
              <a:rPr lang="en-US" sz="1500" dirty="0" smtClean="0">
                <a:latin typeface="Sylfaen" panose="010A0502050306030303" pitchFamily="18" charset="0"/>
              </a:rPr>
              <a:t>(</a:t>
            </a:r>
            <a:r>
              <a:rPr lang="en-US" sz="1500" dirty="0" err="1" smtClean="0">
                <a:latin typeface="Sylfaen" panose="010A0502050306030303" pitchFamily="18" charset="0"/>
              </a:rPr>
              <a:t>տեղադրելով</a:t>
            </a:r>
            <a:r>
              <a:rPr lang="en-US" sz="1500" dirty="0" smtClean="0">
                <a:latin typeface="Sylfaen" panose="010A0502050306030303" pitchFamily="18" charset="0"/>
              </a:rPr>
              <a:t> </a:t>
            </a:r>
            <a:r>
              <a:rPr lang="en-US" sz="1500" dirty="0" err="1" smtClean="0">
                <a:latin typeface="Sylfaen" panose="010A0502050306030303" pitchFamily="18" charset="0"/>
              </a:rPr>
              <a:t>այն</a:t>
            </a:r>
            <a:r>
              <a:rPr lang="en-US" sz="1500" dirty="0" smtClean="0">
                <a:latin typeface="Sylfaen" panose="010A0502050306030303" pitchFamily="18" charset="0"/>
              </a:rPr>
              <a:t> </a:t>
            </a:r>
            <a:r>
              <a:rPr lang="en-US" sz="1500" dirty="0" err="1" smtClean="0">
                <a:latin typeface="Sylfaen" panose="010A0502050306030303" pitchFamily="18" charset="0"/>
              </a:rPr>
              <a:t>օնլայն</a:t>
            </a:r>
            <a:r>
              <a:rPr lang="en-US" sz="1500" dirty="0" smtClean="0">
                <a:latin typeface="Sylfaen" panose="010A0502050306030303" pitchFamily="18" charset="0"/>
              </a:rPr>
              <a:t> </a:t>
            </a:r>
            <a:r>
              <a:rPr lang="en-US" sz="1500" dirty="0" err="1" smtClean="0">
                <a:latin typeface="Sylfaen" panose="010A0502050306030303" pitchFamily="18" charset="0"/>
              </a:rPr>
              <a:t>այլոց</a:t>
            </a:r>
            <a:r>
              <a:rPr lang="en-US" sz="1500" dirty="0" smtClean="0">
                <a:latin typeface="Sylfaen" panose="010A0502050306030303" pitchFamily="18" charset="0"/>
              </a:rPr>
              <a:t> </a:t>
            </a:r>
            <a:r>
              <a:rPr lang="en-US" sz="1500" dirty="0" err="1" smtClean="0">
                <a:latin typeface="Sylfaen" panose="010A0502050306030303" pitchFamily="18" charset="0"/>
              </a:rPr>
              <a:t>օգտագործման</a:t>
            </a:r>
            <a:r>
              <a:rPr lang="en-US" sz="1500" dirty="0" smtClean="0">
                <a:latin typeface="Sylfaen" panose="010A0502050306030303" pitchFamily="18" charset="0"/>
              </a:rPr>
              <a:t> </a:t>
            </a:r>
            <a:r>
              <a:rPr lang="en-US" sz="1500" dirty="0" err="1" smtClean="0">
                <a:latin typeface="Sylfaen" panose="010A0502050306030303" pitchFamily="18" charset="0"/>
              </a:rPr>
              <a:t>համար</a:t>
            </a:r>
            <a:r>
              <a:rPr lang="en-US" sz="1500" dirty="0" smtClean="0">
                <a:latin typeface="Sylfaen" panose="010A0502050306030303" pitchFamily="18" charset="0"/>
              </a:rPr>
              <a:t>, </a:t>
            </a:r>
            <a:r>
              <a:rPr lang="en-US" sz="1500" dirty="0" err="1" smtClean="0">
                <a:latin typeface="Sylfaen" panose="010A0502050306030303" pitchFamily="18" charset="0"/>
              </a:rPr>
              <a:t>ներառյալ</a:t>
            </a:r>
            <a:r>
              <a:rPr lang="en-US" sz="1500" dirty="0" smtClean="0">
                <a:latin typeface="Sylfaen" panose="010A0502050306030303" pitchFamily="18" charset="0"/>
              </a:rPr>
              <a:t>՝ </a:t>
            </a:r>
            <a:r>
              <a:rPr lang="en-US" sz="1500" dirty="0" err="1" smtClean="0">
                <a:latin typeface="Sylfaen" panose="010A0502050306030303" pitchFamily="18" charset="0"/>
              </a:rPr>
              <a:t>ստեղծելով</a:t>
            </a:r>
            <a:r>
              <a:rPr lang="en-US" sz="1500" dirty="0" smtClean="0">
                <a:latin typeface="Sylfaen" panose="010A0502050306030303" pitchFamily="18" charset="0"/>
              </a:rPr>
              <a:t> </a:t>
            </a:r>
            <a:r>
              <a:rPr lang="en-US" sz="1500" dirty="0" err="1" smtClean="0">
                <a:latin typeface="Sylfaen" panose="010A0502050306030303" pitchFamily="18" charset="0"/>
              </a:rPr>
              <a:t>մանկական</a:t>
            </a:r>
            <a:r>
              <a:rPr lang="en-US" sz="1500" dirty="0" smtClean="0">
                <a:latin typeface="Sylfaen" panose="010A0502050306030303" pitchFamily="18" charset="0"/>
              </a:rPr>
              <a:t> </a:t>
            </a:r>
            <a:r>
              <a:rPr lang="en-US" sz="1500" dirty="0" err="1" smtClean="0">
                <a:latin typeface="Sylfaen" panose="010A0502050306030303" pitchFamily="18" charset="0"/>
              </a:rPr>
              <a:t>պոռնոգրաֆիայի</a:t>
            </a:r>
            <a:r>
              <a:rPr lang="en-US" sz="1500" dirty="0" smtClean="0">
                <a:latin typeface="Sylfaen" panose="010A0502050306030303" pitchFamily="18" charset="0"/>
              </a:rPr>
              <a:t> </a:t>
            </a:r>
            <a:r>
              <a:rPr lang="hy-AM" sz="1500" dirty="0" smtClean="0">
                <a:latin typeface="Sylfaen" panose="010A0502050306030303" pitchFamily="18" charset="0"/>
              </a:rPr>
              <a:t>Համացանց</a:t>
            </a:r>
            <a:r>
              <a:rPr lang="en-US" sz="1500" dirty="0" err="1" smtClean="0">
                <a:latin typeface="Sylfaen" panose="010A0502050306030303" pitchFamily="18" charset="0"/>
              </a:rPr>
              <a:t>ային</a:t>
            </a:r>
            <a:r>
              <a:rPr lang="en-US" sz="1500" dirty="0" smtClean="0">
                <a:latin typeface="Sylfaen" panose="010A0502050306030303" pitchFamily="18" charset="0"/>
              </a:rPr>
              <a:t> </a:t>
            </a:r>
            <a:r>
              <a:rPr lang="en-US" sz="1500" dirty="0" err="1" smtClean="0">
                <a:latin typeface="Sylfaen" panose="010A0502050306030303" pitchFamily="18" charset="0"/>
              </a:rPr>
              <a:t>կայքեր</a:t>
            </a:r>
            <a:r>
              <a:rPr lang="en-US" sz="1500" dirty="0" smtClean="0">
                <a:latin typeface="Sylfaen" panose="010A0502050306030303" pitchFamily="18" charset="0"/>
              </a:rPr>
              <a:t>)</a:t>
            </a:r>
            <a:endParaRPr lang="en-US" sz="1500" dirty="0">
              <a:latin typeface="Sylfaen" panose="010A0502050306030303" pitchFamily="18" charset="0"/>
            </a:endParaRPr>
          </a:p>
        </p:txBody>
      </p:sp>
      <p:sp>
        <p:nvSpPr>
          <p:cNvPr id="2" name="TextBox 7">
            <a:extLst>
              <a:ext uri="{FF2B5EF4-FFF2-40B4-BE49-F238E27FC236}">
                <a16:creationId xmlns:a16="http://schemas.microsoft.com/office/drawing/2014/main" id="{B0D3FB4C-F5C7-453D-B22B-4F18A750B895}"/>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Մանկական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պոռնոգրաֆիա</a:t>
            </a:r>
            <a:r>
              <a:rPr lang="en-GB" sz="3200" dirty="0">
                <a:solidFill>
                  <a:schemeClr val="bg1"/>
                </a:solidFill>
                <a:latin typeface="Sylfaen" panose="010A0502050306030303" pitchFamily="18" charset="0"/>
                <a:ea typeface="Verdana" panose="020B0604030504040204" pitchFamily="34" charset="0"/>
                <a:cs typeface="Verdana" charset="0"/>
              </a:rPr>
              <a:t> </a:t>
            </a:r>
          </a:p>
          <a:p>
            <a:pPr algn="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GB" sz="3200" dirty="0" err="1" smtClean="0">
                <a:solidFill>
                  <a:schemeClr val="bg1"/>
                </a:solidFill>
                <a:latin typeface="Sylfaen" panose="010A0502050306030303" pitchFamily="18" charset="0"/>
                <a:ea typeface="Verdana" panose="020B0604030504040204" pitchFamily="34" charset="0"/>
                <a:cs typeface="Verdana" charset="0"/>
              </a:rPr>
              <a:t>արտադրությունը</a:t>
            </a: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&gt;&gt;</a:t>
            </a:r>
            <a:r>
              <a:rPr lang="en-GB" sz="3200"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41576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1148" y="1168515"/>
            <a:ext cx="3889351" cy="5262979"/>
          </a:xfrm>
          <a:prstGeom prst="rect">
            <a:avLst/>
          </a:prstGeom>
        </p:spPr>
        <p:txBody>
          <a:bodyPr wrap="square">
            <a:spAutoFit/>
          </a:bodyPr>
          <a:lstStyle/>
          <a:p>
            <a:pPr algn="just"/>
            <a:r>
              <a:rPr lang="hy-AM" sz="1400" dirty="0">
                <a:latin typeface="Sylfaen" panose="010A0502050306030303" pitchFamily="18" charset="0"/>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կատարված հետևյալ գործողությունները.</a:t>
            </a:r>
          </a:p>
          <a:p>
            <a:pPr algn="just"/>
            <a:r>
              <a:rPr lang="hy-AM" sz="1400" dirty="0">
                <a:latin typeface="Sylfaen" panose="010A0502050306030303" pitchFamily="18" charset="0"/>
              </a:rPr>
              <a:t>ա) մանկական պոռնոգրաֆիայի արտադրությունը` համակարգչային համակարգի միջոցով տարածելու նպատակով,</a:t>
            </a:r>
          </a:p>
          <a:p>
            <a:pPr algn="just"/>
            <a:r>
              <a:rPr lang="hy-AM" sz="1400" dirty="0">
                <a:latin typeface="Sylfaen" panose="010A0502050306030303" pitchFamily="18" charset="0"/>
              </a:rPr>
              <a:t>բ) մանկական պոռնոգրաֆիայի առաջարկումը կամ մատչելի դարձնելը համակարգչային համակարգի </a:t>
            </a:r>
            <a:r>
              <a:rPr lang="hy-AM" sz="1400" dirty="0" smtClean="0">
                <a:latin typeface="Sylfaen" panose="010A0502050306030303" pitchFamily="18" charset="0"/>
              </a:rPr>
              <a:t>միջոցով</a:t>
            </a:r>
            <a:r>
              <a:rPr lang="hy-AM" sz="1400" dirty="0">
                <a:latin typeface="Sylfaen" panose="010A0502050306030303" pitchFamily="18" charset="0"/>
              </a:rPr>
              <a:t>,</a:t>
            </a:r>
          </a:p>
          <a:p>
            <a:pPr algn="just"/>
            <a:r>
              <a:rPr lang="hy-AM" sz="1400" dirty="0">
                <a:latin typeface="Sylfaen" panose="010A0502050306030303" pitchFamily="18" charset="0"/>
              </a:rPr>
              <a:t>գ) </a:t>
            </a:r>
            <a:r>
              <a:rPr lang="hy-AM" sz="1400" dirty="0" smtClean="0">
                <a:latin typeface="Sylfaen" panose="010A0502050306030303" pitchFamily="18" charset="0"/>
              </a:rPr>
              <a:t>մանկական պոռնոգրաֆիայի </a:t>
            </a:r>
            <a:r>
              <a:rPr lang="hy-AM" sz="1400" dirty="0" smtClean="0">
                <a:solidFill>
                  <a:srgbClr val="FF0000"/>
                </a:solidFill>
                <a:latin typeface="Sylfaen" panose="010A0502050306030303" pitchFamily="18" charset="0"/>
              </a:rPr>
              <a:t>տարածումը կամ փոխանցումը</a:t>
            </a:r>
            <a:r>
              <a:rPr lang="hy-AM" sz="1400" dirty="0" smtClean="0">
                <a:latin typeface="Sylfaen" panose="010A0502050306030303" pitchFamily="18" charset="0"/>
              </a:rPr>
              <a:t> համակարգչային </a:t>
            </a:r>
            <a:r>
              <a:rPr lang="hy-AM" sz="1400" dirty="0">
                <a:latin typeface="Sylfaen" panose="010A0502050306030303" pitchFamily="18" charset="0"/>
              </a:rPr>
              <a:t>համակարգի միջոցով,</a:t>
            </a:r>
          </a:p>
          <a:p>
            <a:pPr algn="just"/>
            <a:r>
              <a:rPr lang="hy-AM" sz="1400" dirty="0">
                <a:latin typeface="Sylfaen" panose="010A0502050306030303" pitchFamily="18" charset="0"/>
              </a:rPr>
              <a:t>դ) մանկական պոռնոգրաֆիայի </a:t>
            </a:r>
            <a:r>
              <a:rPr lang="hy-AM" sz="1400" dirty="0">
                <a:solidFill>
                  <a:srgbClr val="FF0000"/>
                </a:solidFill>
                <a:latin typeface="Sylfaen" panose="010A0502050306030303" pitchFamily="18" charset="0"/>
              </a:rPr>
              <a:t>հայթայթումը</a:t>
            </a:r>
            <a:r>
              <a:rPr lang="hy-AM" sz="1400" dirty="0">
                <a:latin typeface="Sylfaen" panose="010A0502050306030303" pitchFamily="18" charset="0"/>
              </a:rPr>
              <a:t> համակարգչային համակարգի միջոցով` իր կամ մեկ այլ անձի համար,</a:t>
            </a:r>
          </a:p>
          <a:p>
            <a:pPr algn="just"/>
            <a:r>
              <a:rPr lang="hy-AM" sz="1400" dirty="0">
                <a:latin typeface="Sylfaen" panose="010A0502050306030303" pitchFamily="18" charset="0"/>
              </a:rPr>
              <a:t>ե) մանկական պոռնոգրաֆիային </a:t>
            </a:r>
            <a:r>
              <a:rPr lang="hy-AM" sz="1400" dirty="0">
                <a:solidFill>
                  <a:srgbClr val="FF0000"/>
                </a:solidFill>
                <a:latin typeface="Sylfaen" panose="010A0502050306030303" pitchFamily="18" charset="0"/>
              </a:rPr>
              <a:t>տիրապետումը</a:t>
            </a:r>
            <a:r>
              <a:rPr lang="hy-AM" sz="1400" dirty="0">
                <a:latin typeface="Sylfaen" panose="010A0502050306030303" pitchFamily="18" charset="0"/>
              </a:rPr>
              <a:t> համակարգչային համակարգում կամ համակարգչային տվյալների պահպանման համակարգում:</a:t>
            </a:r>
          </a:p>
        </p:txBody>
      </p:sp>
      <p:sp>
        <p:nvSpPr>
          <p:cNvPr id="6" name="Rectangle 5">
            <a:extLst>
              <a:ext uri="{FF2B5EF4-FFF2-40B4-BE49-F238E27FC236}">
                <a16:creationId xmlns:a16="http://schemas.microsoft.com/office/drawing/2014/main" id="{524B6456-681F-2F44-A01A-AD3514E81BD2}"/>
              </a:ext>
            </a:extLst>
          </p:cNvPr>
          <p:cNvSpPr/>
          <p:nvPr/>
        </p:nvSpPr>
        <p:spPr>
          <a:xfrm>
            <a:off x="4285598" y="1336957"/>
            <a:ext cx="4045602" cy="4770537"/>
          </a:xfrm>
          <a:prstGeom prst="rect">
            <a:avLst/>
          </a:prstGeom>
        </p:spPr>
        <p:txBody>
          <a:bodyPr wrap="square">
            <a:spAutoFit/>
          </a:bodyPr>
          <a:lstStyle/>
          <a:p>
            <a:pPr marL="342900" indent="-342900" algn="just">
              <a:buFont typeface="Wingdings" pitchFamily="2" charset="2"/>
              <a:buChar char="ü"/>
            </a:pPr>
            <a:r>
              <a:rPr lang="en-US" sz="1600" dirty="0" err="1" smtClean="0">
                <a:latin typeface="Sylfaen" panose="010A0502050306030303" pitchFamily="18" charset="0"/>
              </a:rPr>
              <a:t>Քրեականացնում</a:t>
            </a:r>
            <a:r>
              <a:rPr lang="en-US" sz="1600" dirty="0" smtClean="0">
                <a:latin typeface="Sylfaen" panose="010A0502050306030303" pitchFamily="18" charset="0"/>
              </a:rPr>
              <a:t> է՝</a:t>
            </a:r>
            <a:endParaRPr lang="en-US" sz="1600" dirty="0">
              <a:latin typeface="Sylfaen" panose="010A0502050306030303" pitchFamily="18" charset="0"/>
            </a:endParaRPr>
          </a:p>
          <a:p>
            <a:pPr marL="800100" lvl="1" indent="-342900" algn="just">
              <a:buFont typeface="Wingdings" pitchFamily="2" charset="2"/>
              <a:buChar char="ü"/>
            </a:pPr>
            <a:r>
              <a:rPr lang="hy-AM" sz="1600" dirty="0">
                <a:latin typeface="Sylfaen" panose="010A0502050306030303" pitchFamily="18" charset="0"/>
              </a:rPr>
              <a:t>մանկական պոռնոգրաֆիայի տարածումը </a:t>
            </a:r>
            <a:r>
              <a:rPr lang="en-US" sz="1600" dirty="0" smtClean="0">
                <a:latin typeface="Sylfaen" panose="010A0502050306030303" pitchFamily="18" charset="0"/>
              </a:rPr>
              <a:t>(</a:t>
            </a:r>
            <a:r>
              <a:rPr lang="en-US" sz="1600" dirty="0" err="1" smtClean="0">
                <a:latin typeface="Sylfaen" panose="010A0502050306030303" pitchFamily="18" charset="0"/>
              </a:rPr>
              <a:t>ակտիվ</a:t>
            </a:r>
            <a:r>
              <a:rPr lang="en-US" sz="1600" dirty="0" smtClean="0">
                <a:latin typeface="Sylfaen" panose="010A0502050306030303" pitchFamily="18" charset="0"/>
              </a:rPr>
              <a:t> </a:t>
            </a:r>
            <a:r>
              <a:rPr lang="en-US" sz="1600" dirty="0" err="1" smtClean="0">
                <a:latin typeface="Sylfaen" panose="010A0502050306030303" pitchFamily="18" charset="0"/>
              </a:rPr>
              <a:t>տարածումը</a:t>
            </a:r>
            <a:r>
              <a:rPr lang="en-US" sz="1600" dirty="0" smtClean="0">
                <a:latin typeface="Sylfaen" panose="010A0502050306030303" pitchFamily="18" charset="0"/>
              </a:rPr>
              <a:t>) </a:t>
            </a:r>
            <a:endParaRPr lang="en-US" sz="1600" dirty="0">
              <a:latin typeface="Sylfaen" panose="010A0502050306030303" pitchFamily="18" charset="0"/>
            </a:endParaRPr>
          </a:p>
          <a:p>
            <a:pPr marL="800100" lvl="1" indent="-342900" algn="just">
              <a:buFont typeface="Wingdings" pitchFamily="2" charset="2"/>
              <a:buChar char="ü"/>
            </a:pPr>
            <a:r>
              <a:rPr lang="hy-AM" sz="1600" dirty="0">
                <a:latin typeface="Sylfaen" panose="010A0502050306030303" pitchFamily="18" charset="0"/>
              </a:rPr>
              <a:t>մանկական պոռնոգրաֆիայի </a:t>
            </a:r>
            <a:r>
              <a:rPr lang="hy-AM" sz="1600" dirty="0" smtClean="0">
                <a:latin typeface="Sylfaen" panose="010A0502050306030303" pitchFamily="18" charset="0"/>
              </a:rPr>
              <a:t>փոխանցումը </a:t>
            </a:r>
            <a:r>
              <a:rPr lang="en-US" sz="1600" dirty="0" smtClean="0">
                <a:latin typeface="Sylfaen" panose="010A0502050306030303" pitchFamily="18" charset="0"/>
              </a:rPr>
              <a:t>(</a:t>
            </a:r>
            <a:r>
              <a:rPr lang="en-US" sz="1600" dirty="0" err="1" smtClean="0">
                <a:latin typeface="Sylfaen" panose="010A0502050306030303" pitchFamily="18" charset="0"/>
              </a:rPr>
              <a:t>համակարգչային</a:t>
            </a:r>
            <a:r>
              <a:rPr lang="en-US" sz="1600" dirty="0" smtClean="0">
                <a:latin typeface="Sylfaen" panose="010A0502050306030303" pitchFamily="18" charset="0"/>
              </a:rPr>
              <a:t> </a:t>
            </a:r>
            <a:r>
              <a:rPr lang="en-US" sz="1600" dirty="0" err="1" smtClean="0">
                <a:latin typeface="Sylfaen" panose="010A0502050306030303" pitchFamily="18" charset="0"/>
              </a:rPr>
              <a:t>համակարգի</a:t>
            </a:r>
            <a:r>
              <a:rPr lang="en-US" sz="1600" dirty="0" smtClean="0">
                <a:latin typeface="Sylfaen" panose="010A0502050306030303" pitchFamily="18" charset="0"/>
              </a:rPr>
              <a:t> </a:t>
            </a:r>
            <a:r>
              <a:rPr lang="en-US" sz="1600" dirty="0" err="1" smtClean="0">
                <a:latin typeface="Sylfaen" panose="010A0502050306030303" pitchFamily="18" charset="0"/>
              </a:rPr>
              <a:t>միջոցով</a:t>
            </a:r>
            <a:r>
              <a:rPr lang="en-US" sz="1600" dirty="0" smtClean="0">
                <a:latin typeface="Sylfaen" panose="010A0502050306030303" pitchFamily="18" charset="0"/>
              </a:rPr>
              <a:t> </a:t>
            </a:r>
            <a:r>
              <a:rPr lang="en-US" sz="1600" dirty="0" err="1" smtClean="0">
                <a:latin typeface="Sylfaen" panose="010A0502050306030303" pitchFamily="18" charset="0"/>
              </a:rPr>
              <a:t>մանկական</a:t>
            </a:r>
            <a:r>
              <a:rPr lang="en-US" sz="1600" dirty="0" smtClean="0">
                <a:latin typeface="Sylfaen" panose="010A0502050306030303" pitchFamily="18" charset="0"/>
              </a:rPr>
              <a:t> </a:t>
            </a:r>
            <a:r>
              <a:rPr lang="en-US" sz="1600" dirty="0" err="1" smtClean="0">
                <a:latin typeface="Sylfaen" panose="010A0502050306030303" pitchFamily="18" charset="0"/>
              </a:rPr>
              <a:t>պոռնոգրաֆիայի</a:t>
            </a:r>
            <a:r>
              <a:rPr lang="en-US" sz="1600" dirty="0" smtClean="0">
                <a:latin typeface="Sylfaen" panose="010A0502050306030303" pitchFamily="18" charset="0"/>
              </a:rPr>
              <a:t> </a:t>
            </a:r>
            <a:r>
              <a:rPr lang="en-US" sz="1600" dirty="0" err="1" smtClean="0">
                <a:latin typeface="Sylfaen" panose="010A0502050306030303" pitchFamily="18" charset="0"/>
              </a:rPr>
              <a:t>ուղարկումը</a:t>
            </a:r>
            <a:r>
              <a:rPr lang="en-US" sz="1600" dirty="0" smtClean="0">
                <a:latin typeface="Sylfaen" panose="010A0502050306030303" pitchFamily="18" charset="0"/>
              </a:rPr>
              <a:t>) </a:t>
            </a:r>
            <a:endParaRPr lang="en-US" sz="1600" dirty="0">
              <a:latin typeface="Sylfaen" panose="010A0502050306030303" pitchFamily="18" charset="0"/>
            </a:endParaRPr>
          </a:p>
          <a:p>
            <a:pPr marL="800100" lvl="1" indent="-342900" algn="just">
              <a:buFont typeface="Wingdings" pitchFamily="2" charset="2"/>
              <a:buChar char="ü"/>
            </a:pPr>
            <a:r>
              <a:rPr lang="hy-AM" sz="1600" dirty="0">
                <a:latin typeface="Sylfaen" panose="010A0502050306030303" pitchFamily="18" charset="0"/>
              </a:rPr>
              <a:t>մանկական պոռնոգրաֆիայի հայթայթումը իր կամ մեկ այլ անձի համար </a:t>
            </a:r>
            <a:r>
              <a:rPr lang="en-US" sz="1600" dirty="0" smtClean="0">
                <a:latin typeface="Sylfaen" panose="010A0502050306030303" pitchFamily="18" charset="0"/>
              </a:rPr>
              <a:t>(</a:t>
            </a:r>
            <a:r>
              <a:rPr lang="en-US" sz="1600" dirty="0" err="1" smtClean="0">
                <a:latin typeface="Sylfaen" panose="010A0502050306030303" pitchFamily="18" charset="0"/>
              </a:rPr>
              <a:t>ակտիվ</a:t>
            </a:r>
            <a:r>
              <a:rPr lang="en-US" sz="1600" dirty="0" smtClean="0">
                <a:latin typeface="Sylfaen" panose="010A0502050306030303" pitchFamily="18" charset="0"/>
              </a:rPr>
              <a:t> </a:t>
            </a:r>
            <a:r>
              <a:rPr lang="en-US" sz="1600" dirty="0" err="1" smtClean="0">
                <a:latin typeface="Sylfaen" panose="010A0502050306030303" pitchFamily="18" charset="0"/>
              </a:rPr>
              <a:t>ստացումը</a:t>
            </a:r>
            <a:r>
              <a:rPr lang="en-US" sz="1600" dirty="0" smtClean="0">
                <a:latin typeface="Sylfaen" panose="010A0502050306030303" pitchFamily="18" charset="0"/>
              </a:rPr>
              <a:t>, </a:t>
            </a:r>
            <a:r>
              <a:rPr lang="en-US" sz="1600" dirty="0" err="1" smtClean="0">
                <a:latin typeface="Sylfaen" panose="010A0502050306030303" pitchFamily="18" charset="0"/>
              </a:rPr>
              <a:t>ներառյալ</a:t>
            </a:r>
            <a:r>
              <a:rPr lang="en-US" sz="1600" dirty="0" smtClean="0">
                <a:latin typeface="Sylfaen" panose="010A0502050306030303" pitchFamily="18" charset="0"/>
              </a:rPr>
              <a:t>՝ </a:t>
            </a:r>
            <a:r>
              <a:rPr lang="en-US" sz="1600" dirty="0" err="1" smtClean="0">
                <a:latin typeface="Sylfaen" panose="010A0502050306030303" pitchFamily="18" charset="0"/>
              </a:rPr>
              <a:t>ներբեռնելու</a:t>
            </a:r>
            <a:r>
              <a:rPr lang="en-US" sz="1600" dirty="0" smtClean="0">
                <a:latin typeface="Sylfaen" panose="010A0502050306030303" pitchFamily="18" charset="0"/>
              </a:rPr>
              <a:t> </a:t>
            </a:r>
            <a:r>
              <a:rPr lang="en-US" sz="1600" dirty="0" err="1" smtClean="0">
                <a:latin typeface="Sylfaen" panose="010A0502050306030303" pitchFamily="18" charset="0"/>
              </a:rPr>
              <a:t>միջոցով</a:t>
            </a:r>
            <a:r>
              <a:rPr lang="en-US" sz="1600" dirty="0" smtClean="0">
                <a:latin typeface="Sylfaen" panose="010A0502050306030303" pitchFamily="18" charset="0"/>
              </a:rPr>
              <a:t>) </a:t>
            </a:r>
            <a:endParaRPr lang="en-US" sz="1600" dirty="0">
              <a:latin typeface="Sylfaen" panose="010A0502050306030303" pitchFamily="18" charset="0"/>
            </a:endParaRPr>
          </a:p>
          <a:p>
            <a:pPr marL="800100" lvl="1" indent="-342900" algn="just">
              <a:buFont typeface="Wingdings" pitchFamily="2" charset="2"/>
              <a:buChar char="ü"/>
            </a:pPr>
            <a:r>
              <a:rPr lang="hy-AM" sz="1600" dirty="0">
                <a:latin typeface="Sylfaen" panose="010A0502050306030303" pitchFamily="18" charset="0"/>
              </a:rPr>
              <a:t>մանկական պոռնոգրաֆիային տիրապետումը համակարգչային համակարգում կամ համակարգչային տվյալների պահպանման </a:t>
            </a:r>
            <a:r>
              <a:rPr lang="hy-AM" sz="1600" dirty="0" smtClean="0">
                <a:latin typeface="Sylfaen" panose="010A0502050306030303" pitchFamily="18" charset="0"/>
              </a:rPr>
              <a:t>համակարգում</a:t>
            </a:r>
            <a:r>
              <a:rPr lang="en-US" sz="1600" dirty="0" smtClean="0">
                <a:latin typeface="Sylfaen" panose="010A0502050306030303" pitchFamily="18" charset="0"/>
              </a:rPr>
              <a:t>:</a:t>
            </a:r>
            <a:endParaRPr lang="en-US" sz="1600" dirty="0">
              <a:latin typeface="Sylfaen" panose="010A0502050306030303" pitchFamily="18" charset="0"/>
            </a:endParaRPr>
          </a:p>
        </p:txBody>
      </p:sp>
      <p:sp>
        <p:nvSpPr>
          <p:cNvPr id="2" name="TextBox 7">
            <a:extLst>
              <a:ext uri="{FF2B5EF4-FFF2-40B4-BE49-F238E27FC236}">
                <a16:creationId xmlns:a16="http://schemas.microsoft.com/office/drawing/2014/main" id="{27E3E54C-1985-4F48-9849-4EEA7632CAF0}"/>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Մանկական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պոռնոգրաֆիա</a:t>
            </a:r>
            <a:r>
              <a:rPr lang="en-GB" sz="3200" dirty="0">
                <a:solidFill>
                  <a:schemeClr val="bg1"/>
                </a:solidFill>
                <a:latin typeface="Sylfaen" panose="010A0502050306030303" pitchFamily="18" charset="0"/>
                <a:ea typeface="Verdana" panose="020B0604030504040204" pitchFamily="34" charset="0"/>
                <a:cs typeface="Verdana" charset="0"/>
              </a:rPr>
              <a:t> </a:t>
            </a:r>
          </a:p>
          <a:p>
            <a:pPr algn="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GB" sz="3200" dirty="0" err="1" smtClean="0">
                <a:solidFill>
                  <a:schemeClr val="bg1"/>
                </a:solidFill>
                <a:latin typeface="Sylfaen" panose="010A0502050306030303" pitchFamily="18" charset="0"/>
                <a:ea typeface="Verdana" panose="020B0604030504040204" pitchFamily="34" charset="0"/>
                <a:cs typeface="Verdana" charset="0"/>
              </a:rPr>
              <a:t>տարածումը</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փոխանցումը</a:t>
            </a: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&gt;&gt;</a:t>
            </a:r>
            <a:r>
              <a:rPr lang="en-GB" sz="3200"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405307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hy-AM" dirty="0">
                <a:latin typeface="Sylfaen" panose="010A0502050306030303" pitchFamily="18" charset="0"/>
              </a:rPr>
              <a:t>Մասնակիցներին տրամադրել համապարփակ ըմբռնում </a:t>
            </a:r>
            <a:r>
              <a:rPr lang="en-US" dirty="0" err="1" smtClean="0">
                <a:latin typeface="Sylfaen" panose="010A0502050306030303" pitchFamily="18" charset="0"/>
              </a:rPr>
              <a:t>համակարգչին</a:t>
            </a:r>
            <a:r>
              <a:rPr lang="en-US" dirty="0" smtClean="0">
                <a:latin typeface="Sylfaen" panose="010A0502050306030303" pitchFamily="18" charset="0"/>
              </a:rPr>
              <a:t> </a:t>
            </a:r>
            <a:r>
              <a:rPr lang="en-US" dirty="0" err="1" smtClean="0">
                <a:latin typeface="Sylfaen" panose="010A0502050306030303" pitchFamily="18" charset="0"/>
              </a:rPr>
              <a:t>առնչվող</a:t>
            </a:r>
            <a:r>
              <a:rPr lang="en-US" dirty="0" smtClean="0">
                <a:latin typeface="Sylfaen" panose="010A0502050306030303" pitchFamily="18" charset="0"/>
              </a:rPr>
              <a:t> </a:t>
            </a:r>
            <a:r>
              <a:rPr lang="en-US" dirty="0" err="1" smtClean="0">
                <a:latin typeface="Sylfaen" panose="010A0502050306030303" pitchFamily="18" charset="0"/>
              </a:rPr>
              <a:t>հանցագործությունների</a:t>
            </a:r>
            <a:r>
              <a:rPr lang="en-US" dirty="0" smtClean="0">
                <a:latin typeface="Sylfaen" panose="010A0502050306030303" pitchFamily="18" charset="0"/>
              </a:rPr>
              <a:t> </a:t>
            </a:r>
            <a:r>
              <a:rPr lang="en-US" dirty="0" err="1" smtClean="0">
                <a:latin typeface="Sylfaen" panose="010A0502050306030303" pitchFamily="18" charset="0"/>
              </a:rPr>
              <a:t>բաղադրիչների</a:t>
            </a:r>
            <a:r>
              <a:rPr lang="en-US" dirty="0" smtClean="0">
                <a:latin typeface="Sylfaen" panose="010A0502050306030303" pitchFamily="18" charset="0"/>
              </a:rPr>
              <a:t>, </a:t>
            </a:r>
            <a:r>
              <a:rPr lang="en-US" dirty="0" err="1" smtClean="0">
                <a:latin typeface="Sylfaen" panose="010A0502050306030303" pitchFamily="18" charset="0"/>
              </a:rPr>
              <a:t>բովանդակությանն</a:t>
            </a:r>
            <a:r>
              <a:rPr lang="en-US" dirty="0" smtClean="0">
                <a:latin typeface="Sylfaen" panose="010A0502050306030303" pitchFamily="18" charset="0"/>
              </a:rPr>
              <a:t> </a:t>
            </a:r>
            <a:r>
              <a:rPr lang="en-US" dirty="0" err="1" smtClean="0">
                <a:latin typeface="Sylfaen" panose="010A0502050306030303" pitchFamily="18" charset="0"/>
              </a:rPr>
              <a:t>առնչվող</a:t>
            </a:r>
            <a:r>
              <a:rPr lang="en-US" dirty="0" smtClean="0">
                <a:latin typeface="Sylfaen" panose="010A0502050306030303" pitchFamily="18" charset="0"/>
              </a:rPr>
              <a:t> և հ</a:t>
            </a:r>
            <a:r>
              <a:rPr lang="hy-AM" dirty="0" smtClean="0">
                <a:latin typeface="Sylfaen" panose="010A0502050306030303" pitchFamily="18" charset="0"/>
              </a:rPr>
              <a:t>եղինակային </a:t>
            </a:r>
            <a:r>
              <a:rPr lang="hy-AM" dirty="0">
                <a:latin typeface="Sylfaen" panose="010A0502050306030303" pitchFamily="18" charset="0"/>
              </a:rPr>
              <a:t>իրավունքի և հարակից իրավունքների </a:t>
            </a:r>
            <a:r>
              <a:rPr lang="en-US" dirty="0" err="1" smtClean="0">
                <a:latin typeface="Sylfaen" panose="010A0502050306030303" pitchFamily="18" charset="0"/>
              </a:rPr>
              <a:t>խախտման</a:t>
            </a:r>
            <a:r>
              <a:rPr lang="en-US" dirty="0" smtClean="0">
                <a:latin typeface="Sylfaen" panose="010A0502050306030303" pitchFamily="18" charset="0"/>
              </a:rPr>
              <a:t> </a:t>
            </a:r>
            <a:r>
              <a:rPr lang="en-US" dirty="0" err="1" smtClean="0">
                <a:latin typeface="Sylfaen" panose="010A0502050306030303" pitchFamily="18" charset="0"/>
              </a:rPr>
              <a:t>հանցագործությունների</a:t>
            </a:r>
            <a:r>
              <a:rPr lang="en-US" dirty="0" smtClean="0">
                <a:latin typeface="Sylfaen" panose="010A0502050306030303" pitchFamily="18" charset="0"/>
              </a:rPr>
              <a:t> </a:t>
            </a:r>
            <a:r>
              <a:rPr lang="en-US" dirty="0" err="1" smtClean="0">
                <a:latin typeface="Sylfaen" panose="010A0502050306030303" pitchFamily="18" charset="0"/>
              </a:rPr>
              <a:t>վերաբերյալ</a:t>
            </a:r>
            <a:r>
              <a:rPr lang="en-US" dirty="0" smtClean="0">
                <a:latin typeface="Sylfaen" panose="010A0502050306030303" pitchFamily="18" charset="0"/>
              </a:rPr>
              <a:t>՝ </a:t>
            </a:r>
            <a:r>
              <a:rPr lang="en-US" dirty="0" err="1">
                <a:latin typeface="Sylfaen" panose="010A0502050306030303" pitchFamily="18" charset="0"/>
              </a:rPr>
              <a:t>Բուդապեշտի</a:t>
            </a:r>
            <a:r>
              <a:rPr lang="en-US" dirty="0">
                <a:latin typeface="Sylfaen" panose="010A0502050306030303" pitchFamily="18" charset="0"/>
              </a:rPr>
              <a:t> </a:t>
            </a:r>
            <a:r>
              <a:rPr lang="en-US" dirty="0" err="1">
                <a:latin typeface="Sylfaen" panose="010A0502050306030303" pitchFamily="18" charset="0"/>
              </a:rPr>
              <a:t>կոնվենցիային</a:t>
            </a:r>
            <a:r>
              <a:rPr lang="en-US" dirty="0">
                <a:latin typeface="Sylfaen" panose="010A0502050306030303" pitchFamily="18" charset="0"/>
              </a:rPr>
              <a:t> </a:t>
            </a:r>
            <a:r>
              <a:rPr lang="en-US" dirty="0" err="1">
                <a:latin typeface="Sylfaen" panose="010A0502050306030303" pitchFamily="18" charset="0"/>
              </a:rPr>
              <a:t>համապատասխան</a:t>
            </a:r>
            <a:r>
              <a:rPr lang="en-US" dirty="0">
                <a:latin typeface="Sylfaen" panose="010A0502050306030303" pitchFamily="18" charset="0"/>
              </a:rPr>
              <a:t>:</a:t>
            </a:r>
          </a:p>
        </p:txBody>
      </p:sp>
      <p:sp>
        <p:nvSpPr>
          <p:cNvPr id="3" name="Slide Number Placeholder 2"/>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3</a:t>
            </a:fld>
            <a:endParaRPr lang="en-GB" dirty="0">
              <a:latin typeface="Sylfaen" panose="010A0502050306030303" pitchFamily="18" charset="0"/>
            </a:endParaRPr>
          </a:p>
        </p:txBody>
      </p:sp>
      <p:sp>
        <p:nvSpPr>
          <p:cNvPr id="4" name="Text Placeholder 3"/>
          <p:cNvSpPr>
            <a:spLocks noGrp="1"/>
          </p:cNvSpPr>
          <p:nvPr>
            <p:ph type="body" sz="quarter" idx="11"/>
          </p:nvPr>
        </p:nvSpPr>
        <p:spPr/>
        <p:txBody>
          <a:bodyPr/>
          <a:lstStyle/>
          <a:p>
            <a:endParaRPr lang="en-GB" dirty="0">
              <a:latin typeface="Sylfaen" panose="010A0502050306030303" pitchFamily="18" charset="0"/>
              <a:cs typeface="Verdana" charset="0"/>
            </a:endParaRPr>
          </a:p>
          <a:p>
            <a:r>
              <a:rPr lang="hy-AM" dirty="0" smtClean="0">
                <a:latin typeface="Sylfaen" panose="010A0502050306030303" pitchFamily="18" charset="0"/>
                <a:cs typeface="Verdana" charset="0"/>
              </a:rPr>
              <a:t>Դասընթացի </a:t>
            </a:r>
            <a:r>
              <a:rPr lang="en-GB" dirty="0" err="1" smtClean="0">
                <a:latin typeface="Sylfaen" panose="010A0502050306030303" pitchFamily="18" charset="0"/>
                <a:cs typeface="Verdana" charset="0"/>
              </a:rPr>
              <a:t>նպատակը</a:t>
            </a:r>
            <a:endParaRPr lang="en-GB" sz="2000" dirty="0">
              <a:latin typeface="Sylfaen" panose="010A0502050306030303" pitchFamily="18" charset="0"/>
              <a:cs typeface="Verdana"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358018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5047536"/>
          </a:xfrm>
          <a:prstGeom prst="rect">
            <a:avLst/>
          </a:prstGeom>
        </p:spPr>
        <p:txBody>
          <a:bodyPr wrap="square">
            <a:spAutoFit/>
          </a:bodyPr>
          <a:lstStyle/>
          <a:p>
            <a:pPr algn="just"/>
            <a:r>
              <a:rPr lang="hy-AM" sz="1400" dirty="0">
                <a:latin typeface="Sylfaen" panose="010A0502050306030303" pitchFamily="18" charset="0"/>
              </a:rPr>
              <a:t>2. 1-ին կետում նշված «մանկական պոռնոգրաֆիա» տերմինը ներառում է </a:t>
            </a:r>
            <a:r>
              <a:rPr lang="hy-AM" sz="1400" dirty="0">
                <a:solidFill>
                  <a:srgbClr val="FF0000"/>
                </a:solidFill>
                <a:latin typeface="Sylfaen" panose="010A0502050306030303" pitchFamily="18" charset="0"/>
              </a:rPr>
              <a:t>պոռնոգրաֆիկ նյութեր</a:t>
            </a:r>
            <a:r>
              <a:rPr lang="hy-AM" sz="1400" dirty="0">
                <a:latin typeface="Sylfaen" panose="010A0502050306030303" pitchFamily="18" charset="0"/>
              </a:rPr>
              <a:t>, որոնք </a:t>
            </a:r>
            <a:r>
              <a:rPr lang="hy-AM" sz="1400" dirty="0">
                <a:solidFill>
                  <a:srgbClr val="FF0000"/>
                </a:solidFill>
                <a:latin typeface="Sylfaen" panose="010A0502050306030303" pitchFamily="18" charset="0"/>
              </a:rPr>
              <a:t>տեսապատկերում են</a:t>
            </a:r>
            <a:r>
              <a:rPr lang="hy-AM" sz="1400" dirty="0">
                <a:latin typeface="Sylfaen" panose="010A0502050306030303" pitchFamily="18" charset="0"/>
              </a:rPr>
              <a:t>.</a:t>
            </a:r>
          </a:p>
          <a:p>
            <a:pPr algn="just"/>
            <a:r>
              <a:rPr lang="hy-AM" sz="1400" dirty="0">
                <a:latin typeface="Sylfaen" panose="010A0502050306030303" pitchFamily="18" charset="0"/>
              </a:rPr>
              <a:t>ա) բացահայտ սեռական գործողությունների մեջ ներգրավված անչափահասի,</a:t>
            </a:r>
          </a:p>
          <a:p>
            <a:pPr algn="just"/>
            <a:r>
              <a:rPr lang="hy-AM" sz="1400" dirty="0">
                <a:latin typeface="Sylfaen" panose="010A0502050306030303" pitchFamily="18" charset="0"/>
              </a:rPr>
              <a:t>բ) անձի, որը նմանվում է բացահայտ սեռական գործողությունների մեջ ներգրավված անչափահասի,</a:t>
            </a:r>
          </a:p>
          <a:p>
            <a:pPr algn="just"/>
            <a:r>
              <a:rPr lang="hy-AM" sz="1400" dirty="0">
                <a:latin typeface="Sylfaen" panose="010A0502050306030303" pitchFamily="18" charset="0"/>
              </a:rPr>
              <a:t>գ) իրականի նմանվող պատկերներ, որոնք պատկերում են բացահայտ սեռական գործողությունների մեջ ներգրավված անչափահասի,</a:t>
            </a:r>
          </a:p>
          <a:p>
            <a:pPr algn="just"/>
            <a:r>
              <a:rPr lang="hy-AM" sz="1400" dirty="0">
                <a:latin typeface="Sylfaen" panose="010A0502050306030303" pitchFamily="18" charset="0"/>
              </a:rPr>
              <a:t>3. Վերը նշված 2-րդ կետում «փոքրահասակ» տերմինը ներառում է մինչև 18 տարեկան բոլոր անձանց: Սակայն Կողմը կարող է պահանջել ավելի ցածր տարիքային սահմանափակում, որը չպետք է 16 տարեկանից ցածր լինի:</a:t>
            </a:r>
          </a:p>
          <a:p>
            <a:pPr algn="just"/>
            <a:r>
              <a:rPr lang="hy-AM" sz="1400" dirty="0">
                <a:latin typeface="Sylfaen" panose="010A0502050306030303" pitchFamily="18" charset="0"/>
              </a:rPr>
              <a:t>4. Յուրաքանչյուր Կողմ կարող է 1-ին կետի «դ» և «ե» ենթակետերը և 2-րդ կետի «բ» և «գ» ենթակետերը ամբողջությամբ կամ մասամբ չկիրառելու իրավունք վերապահել:</a:t>
            </a:r>
          </a:p>
        </p:txBody>
      </p:sp>
      <p:sp>
        <p:nvSpPr>
          <p:cNvPr id="6" name="Rectangle 5">
            <a:extLst>
              <a:ext uri="{FF2B5EF4-FFF2-40B4-BE49-F238E27FC236}">
                <a16:creationId xmlns:a16="http://schemas.microsoft.com/office/drawing/2014/main" id="{524B6456-681F-2F44-A01A-AD3514E81BD2}"/>
              </a:ext>
            </a:extLst>
          </p:cNvPr>
          <p:cNvSpPr/>
          <p:nvPr/>
        </p:nvSpPr>
        <p:spPr>
          <a:xfrm>
            <a:off x="4600558" y="1336957"/>
            <a:ext cx="4116722" cy="4770537"/>
          </a:xfrm>
          <a:prstGeom prst="rect">
            <a:avLst/>
          </a:prstGeom>
        </p:spPr>
        <p:txBody>
          <a:bodyPr wrap="square">
            <a:spAutoFit/>
          </a:bodyPr>
          <a:lstStyle/>
          <a:p>
            <a:pPr marL="342900" indent="-342900" algn="just">
              <a:buFont typeface="Wingdings" pitchFamily="2" charset="2"/>
              <a:buChar char="ü"/>
            </a:pPr>
            <a:r>
              <a:rPr lang="en-US" sz="1600" dirty="0" err="1" smtClean="0">
                <a:latin typeface="Sylfaen" panose="010A0502050306030303" pitchFamily="18" charset="0"/>
              </a:rPr>
              <a:t>Նյութերի</a:t>
            </a:r>
            <a:r>
              <a:rPr lang="en-US" sz="1600" dirty="0" smtClean="0">
                <a:latin typeface="Sylfaen" panose="010A0502050306030303" pitchFamily="18" charset="0"/>
              </a:rPr>
              <a:t> </a:t>
            </a:r>
            <a:r>
              <a:rPr lang="en-US" sz="1600" dirty="0" err="1" smtClean="0">
                <a:latin typeface="Sylfaen" panose="010A0502050306030303" pitchFamily="18" charset="0"/>
              </a:rPr>
              <a:t>դասակարգման</a:t>
            </a:r>
            <a:r>
              <a:rPr lang="en-US" sz="1600" dirty="0" smtClean="0">
                <a:latin typeface="Sylfaen" panose="010A0502050306030303" pitchFamily="18" charset="0"/>
              </a:rPr>
              <a:t> </a:t>
            </a:r>
            <a:r>
              <a:rPr lang="en-US" sz="1600" dirty="0" err="1" smtClean="0">
                <a:latin typeface="Sylfaen" panose="010A0502050306030303" pitchFamily="18" charset="0"/>
              </a:rPr>
              <a:t>մասին</a:t>
            </a:r>
            <a:r>
              <a:rPr lang="en-US" sz="1600" dirty="0">
                <a:latin typeface="Sylfaen" panose="010A0502050306030303" pitchFamily="18" charset="0"/>
              </a:rPr>
              <a:t> </a:t>
            </a:r>
            <a:r>
              <a:rPr lang="en-US" sz="1600" dirty="0" err="1" smtClean="0">
                <a:latin typeface="Sylfaen" panose="010A0502050306030303" pitchFamily="18" charset="0"/>
              </a:rPr>
              <a:t>ազգային</a:t>
            </a:r>
            <a:r>
              <a:rPr lang="en-US" sz="1600" dirty="0" smtClean="0">
                <a:latin typeface="Sylfaen" panose="010A0502050306030303" pitchFamily="18" charset="0"/>
              </a:rPr>
              <a:t> </a:t>
            </a:r>
            <a:r>
              <a:rPr lang="en-US" sz="1600" dirty="0" err="1">
                <a:latin typeface="Sylfaen" panose="010A0502050306030303" pitchFamily="18" charset="0"/>
              </a:rPr>
              <a:t>ստանդարտներով</a:t>
            </a:r>
            <a:r>
              <a:rPr lang="en-US" sz="1600" dirty="0">
                <a:latin typeface="Sylfaen" panose="010A0502050306030303" pitchFamily="18" charset="0"/>
              </a:rPr>
              <a:t> </a:t>
            </a:r>
            <a:r>
              <a:rPr lang="en-US" sz="1600" dirty="0" err="1" smtClean="0">
                <a:latin typeface="Sylfaen" panose="010A0502050306030303" pitchFamily="18" charset="0"/>
              </a:rPr>
              <a:t>ղեկավարվող</a:t>
            </a:r>
            <a:r>
              <a:rPr lang="en-US" sz="1600" dirty="0" smtClean="0">
                <a:latin typeface="Sylfaen" panose="010A0502050306030303" pitchFamily="18" charset="0"/>
              </a:rPr>
              <a:t> </a:t>
            </a:r>
            <a:r>
              <a:rPr lang="en-US" sz="1600" dirty="0" err="1" smtClean="0">
                <a:latin typeface="Sylfaen" panose="010A0502050306030303" pitchFamily="18" charset="0"/>
              </a:rPr>
              <a:t>ինչպես</a:t>
            </a:r>
            <a:r>
              <a:rPr lang="en-US" sz="1600" dirty="0" smtClean="0">
                <a:latin typeface="Sylfaen" panose="010A0502050306030303" pitchFamily="18" charset="0"/>
              </a:rPr>
              <a:t>՝ </a:t>
            </a:r>
            <a:endParaRPr lang="en-US" sz="1600" dirty="0">
              <a:latin typeface="Sylfaen" panose="010A0502050306030303" pitchFamily="18" charset="0"/>
            </a:endParaRPr>
          </a:p>
          <a:p>
            <a:pPr marL="800100" lvl="1" indent="-342900" algn="just">
              <a:buFont typeface="Wingdings" pitchFamily="2" charset="2"/>
              <a:buChar char="ü"/>
            </a:pPr>
            <a:r>
              <a:rPr lang="en-US" sz="1600" dirty="0" err="1" smtClean="0">
                <a:latin typeface="Sylfaen" panose="010A0502050306030303" pitchFamily="18" charset="0"/>
              </a:rPr>
              <a:t>անպարկեշտ</a:t>
            </a:r>
            <a:endParaRPr lang="en-US" sz="1600" dirty="0">
              <a:latin typeface="Sylfaen" panose="010A0502050306030303" pitchFamily="18" charset="0"/>
            </a:endParaRPr>
          </a:p>
          <a:p>
            <a:pPr marL="800100" lvl="1" indent="-342900" algn="just">
              <a:buFont typeface="Wingdings" pitchFamily="2" charset="2"/>
              <a:buChar char="ü"/>
            </a:pPr>
            <a:r>
              <a:rPr lang="hy-AM" sz="1600" dirty="0" smtClean="0">
                <a:latin typeface="Sylfaen" panose="010A0502050306030303" pitchFamily="18" charset="0"/>
              </a:rPr>
              <a:t>Հ</a:t>
            </a:r>
            <a:r>
              <a:rPr lang="en-US" sz="1600" dirty="0" err="1" smtClean="0">
                <a:latin typeface="Sylfaen" panose="010A0502050306030303" pitchFamily="18" charset="0"/>
              </a:rPr>
              <a:t>անրային</a:t>
            </a:r>
            <a:r>
              <a:rPr lang="en-US" sz="1600" dirty="0" smtClean="0">
                <a:latin typeface="Sylfaen" panose="010A0502050306030303" pitchFamily="18" charset="0"/>
              </a:rPr>
              <a:t> </a:t>
            </a:r>
            <a:r>
              <a:rPr lang="en-US" sz="1600" dirty="0" err="1" smtClean="0">
                <a:latin typeface="Sylfaen" panose="010A0502050306030303" pitchFamily="18" charset="0"/>
              </a:rPr>
              <a:t>բարոյականությանը</a:t>
            </a:r>
            <a:r>
              <a:rPr lang="en-US" sz="1600" dirty="0" smtClean="0">
                <a:latin typeface="Sylfaen" panose="010A0502050306030303" pitchFamily="18" charset="0"/>
              </a:rPr>
              <a:t> </a:t>
            </a:r>
            <a:r>
              <a:rPr lang="en-US" sz="1600" dirty="0" err="1" smtClean="0">
                <a:latin typeface="Sylfaen" panose="010A0502050306030303" pitchFamily="18" charset="0"/>
              </a:rPr>
              <a:t>ոչ</a:t>
            </a:r>
            <a:r>
              <a:rPr lang="en-US" sz="1600" dirty="0" smtClean="0">
                <a:latin typeface="Sylfaen" panose="010A0502050306030303" pitchFamily="18" charset="0"/>
              </a:rPr>
              <a:t> </a:t>
            </a:r>
            <a:r>
              <a:rPr lang="en-US" sz="1600" dirty="0" err="1" smtClean="0">
                <a:latin typeface="Sylfaen" panose="010A0502050306030303" pitchFamily="18" charset="0"/>
              </a:rPr>
              <a:t>համահունչ</a:t>
            </a:r>
            <a:endParaRPr lang="en-US" sz="1600" dirty="0">
              <a:latin typeface="Sylfaen" panose="010A0502050306030303" pitchFamily="18" charset="0"/>
            </a:endParaRPr>
          </a:p>
          <a:p>
            <a:pPr marL="800100" lvl="1" indent="-342900" algn="just">
              <a:buFont typeface="Wingdings" pitchFamily="2" charset="2"/>
              <a:buChar char="ü"/>
            </a:pPr>
            <a:r>
              <a:rPr lang="hy-AM" sz="1600" dirty="0" smtClean="0">
                <a:latin typeface="Sylfaen" panose="010A0502050306030303" pitchFamily="18" charset="0"/>
              </a:rPr>
              <a:t>Ն</a:t>
            </a:r>
            <a:r>
              <a:rPr lang="en-US" sz="1600" dirty="0" err="1" smtClean="0">
                <a:latin typeface="Sylfaen" panose="010A0502050306030303" pitchFamily="18" charset="0"/>
              </a:rPr>
              <a:t>մանապես</a:t>
            </a:r>
            <a:r>
              <a:rPr lang="en-US" sz="1600" dirty="0" smtClean="0">
                <a:latin typeface="Sylfaen" panose="010A0502050306030303" pitchFamily="18" charset="0"/>
              </a:rPr>
              <a:t> </a:t>
            </a:r>
            <a:r>
              <a:rPr lang="en-US" sz="1600" dirty="0" err="1" smtClean="0">
                <a:latin typeface="Sylfaen" panose="010A0502050306030303" pitchFamily="18" charset="0"/>
              </a:rPr>
              <a:t>կոռումպացված</a:t>
            </a:r>
            <a:endParaRPr lang="en-US" sz="1600" dirty="0">
              <a:latin typeface="Sylfaen" panose="010A0502050306030303" pitchFamily="18" charset="0"/>
            </a:endParaRPr>
          </a:p>
          <a:p>
            <a:pPr marL="342900" indent="-342900" algn="just">
              <a:buFont typeface="Wingdings" pitchFamily="2" charset="2"/>
              <a:buChar char="ü"/>
            </a:pPr>
            <a:endParaRPr lang="en-US" sz="1600" dirty="0">
              <a:latin typeface="Sylfaen" panose="010A0502050306030303" pitchFamily="18" charset="0"/>
            </a:endParaRPr>
          </a:p>
          <a:p>
            <a:pPr marL="342900" indent="-342900" algn="just">
              <a:buFont typeface="Wingdings" pitchFamily="2" charset="2"/>
              <a:buChar char="ü"/>
            </a:pPr>
            <a:r>
              <a:rPr lang="en-US" sz="1600" dirty="0" err="1" smtClean="0">
                <a:latin typeface="Sylfaen" panose="010A0502050306030303" pitchFamily="18" charset="0"/>
              </a:rPr>
              <a:t>Այն</a:t>
            </a:r>
            <a:r>
              <a:rPr lang="en-US" sz="1600" dirty="0" smtClean="0">
                <a:latin typeface="Sylfaen" panose="010A0502050306030303" pitchFamily="18" charset="0"/>
              </a:rPr>
              <a:t> </a:t>
            </a:r>
            <a:r>
              <a:rPr lang="en-US" sz="1600" dirty="0" err="1" smtClean="0">
                <a:latin typeface="Sylfaen" panose="010A0502050306030303" pitchFamily="18" charset="0"/>
              </a:rPr>
              <a:t>նյութերը</a:t>
            </a:r>
            <a:r>
              <a:rPr lang="en-US" sz="1600" dirty="0" smtClean="0">
                <a:latin typeface="Sylfaen" panose="010A0502050306030303" pitchFamily="18" charset="0"/>
              </a:rPr>
              <a:t>, </a:t>
            </a:r>
            <a:r>
              <a:rPr lang="en-US" sz="1600" dirty="0" err="1" smtClean="0">
                <a:latin typeface="Sylfaen" panose="010A0502050306030303" pitchFamily="18" charset="0"/>
              </a:rPr>
              <a:t>որոնք</a:t>
            </a:r>
            <a:r>
              <a:rPr lang="en-US" sz="1600" dirty="0" smtClean="0">
                <a:latin typeface="Sylfaen" panose="010A0502050306030303" pitchFamily="18" charset="0"/>
              </a:rPr>
              <a:t> </a:t>
            </a:r>
            <a:r>
              <a:rPr lang="en-US" sz="1600" dirty="0" err="1" smtClean="0">
                <a:latin typeface="Sylfaen" panose="010A0502050306030303" pitchFamily="18" charset="0"/>
              </a:rPr>
              <a:t>ունեն</a:t>
            </a:r>
            <a:r>
              <a:rPr lang="en-US" sz="1600" dirty="0" smtClean="0">
                <a:latin typeface="Sylfaen" panose="010A0502050306030303" pitchFamily="18" charset="0"/>
              </a:rPr>
              <a:t> </a:t>
            </a:r>
            <a:r>
              <a:rPr lang="en-US" sz="1600" dirty="0" err="1" smtClean="0">
                <a:latin typeface="Sylfaen" panose="010A0502050306030303" pitchFamily="18" charset="0"/>
              </a:rPr>
              <a:t>արտիստիկ</a:t>
            </a:r>
            <a:r>
              <a:rPr lang="en-US" sz="1600" dirty="0" smtClean="0">
                <a:latin typeface="Sylfaen" panose="010A0502050306030303" pitchFamily="18" charset="0"/>
              </a:rPr>
              <a:t>, </a:t>
            </a:r>
            <a:r>
              <a:rPr lang="en-US" sz="1600" dirty="0" err="1" smtClean="0">
                <a:latin typeface="Sylfaen" panose="010A0502050306030303" pitchFamily="18" charset="0"/>
              </a:rPr>
              <a:t>բժշկական</a:t>
            </a:r>
            <a:r>
              <a:rPr lang="en-US" sz="1600" dirty="0" smtClean="0">
                <a:latin typeface="Sylfaen" panose="010A0502050306030303" pitchFamily="18" charset="0"/>
              </a:rPr>
              <a:t>, </a:t>
            </a:r>
            <a:r>
              <a:rPr lang="en-US" sz="1600" dirty="0" err="1" smtClean="0">
                <a:latin typeface="Sylfaen" panose="010A0502050306030303" pitchFamily="18" charset="0"/>
              </a:rPr>
              <a:t>գիտական</a:t>
            </a:r>
            <a:r>
              <a:rPr lang="en-US" sz="1600" dirty="0" smtClean="0">
                <a:latin typeface="Sylfaen" panose="010A0502050306030303" pitchFamily="18" charset="0"/>
              </a:rPr>
              <a:t> </a:t>
            </a:r>
            <a:r>
              <a:rPr lang="en-US" sz="1600" dirty="0" err="1" smtClean="0">
                <a:latin typeface="Sylfaen" panose="010A0502050306030303" pitchFamily="18" charset="0"/>
              </a:rPr>
              <a:t>կամ</a:t>
            </a:r>
            <a:r>
              <a:rPr lang="en-US" sz="1600" dirty="0" smtClean="0">
                <a:latin typeface="Sylfaen" panose="010A0502050306030303" pitchFamily="18" charset="0"/>
              </a:rPr>
              <a:t> </a:t>
            </a:r>
            <a:r>
              <a:rPr lang="en-US" sz="1600" dirty="0" err="1" smtClean="0">
                <a:latin typeface="Sylfaen" panose="010A0502050306030303" pitchFamily="18" charset="0"/>
              </a:rPr>
              <a:t>նմանատիպ</a:t>
            </a:r>
            <a:r>
              <a:rPr lang="en-US" sz="1600" dirty="0" smtClean="0">
                <a:latin typeface="Sylfaen" panose="010A0502050306030303" pitchFamily="18" charset="0"/>
              </a:rPr>
              <a:t> </a:t>
            </a:r>
            <a:r>
              <a:rPr lang="en-US" sz="1600" dirty="0" err="1" smtClean="0">
                <a:latin typeface="Sylfaen" panose="010A0502050306030303" pitchFamily="18" charset="0"/>
              </a:rPr>
              <a:t>արժեք</a:t>
            </a:r>
            <a:r>
              <a:rPr lang="en-US" sz="1600" dirty="0" smtClean="0">
                <a:latin typeface="Sylfaen" panose="010A0502050306030303" pitchFamily="18" charset="0"/>
              </a:rPr>
              <a:t> </a:t>
            </a:r>
            <a:r>
              <a:rPr lang="en-US" sz="1600" dirty="0" err="1" smtClean="0">
                <a:latin typeface="Sylfaen" panose="010A0502050306030303" pitchFamily="18" charset="0"/>
              </a:rPr>
              <a:t>կարող</a:t>
            </a:r>
            <a:r>
              <a:rPr lang="en-US" sz="1600" dirty="0" smtClean="0">
                <a:latin typeface="Sylfaen" panose="010A0502050306030303" pitchFamily="18" charset="0"/>
              </a:rPr>
              <a:t> է </a:t>
            </a:r>
            <a:r>
              <a:rPr lang="en-US" sz="1600" dirty="0" err="1" smtClean="0">
                <a:latin typeface="Sylfaen" panose="010A0502050306030303" pitchFamily="18" charset="0"/>
              </a:rPr>
              <a:t>չդասակարգվեն</a:t>
            </a:r>
            <a:r>
              <a:rPr lang="en-US" sz="1600" dirty="0" smtClean="0">
                <a:latin typeface="Sylfaen" panose="010A0502050306030303" pitchFamily="18" charset="0"/>
              </a:rPr>
              <a:t> </a:t>
            </a:r>
            <a:r>
              <a:rPr lang="en-US" sz="1600" dirty="0" err="1" smtClean="0">
                <a:latin typeface="Sylfaen" panose="010A0502050306030303" pitchFamily="18" charset="0"/>
              </a:rPr>
              <a:t>որպես</a:t>
            </a:r>
            <a:r>
              <a:rPr lang="en-US" sz="1600" dirty="0" smtClean="0">
                <a:latin typeface="Sylfaen" panose="010A0502050306030303" pitchFamily="18" charset="0"/>
              </a:rPr>
              <a:t> </a:t>
            </a:r>
            <a:r>
              <a:rPr lang="en-US" sz="1600" dirty="0" err="1" smtClean="0">
                <a:latin typeface="Sylfaen" panose="010A0502050306030303" pitchFamily="18" charset="0"/>
              </a:rPr>
              <a:t>պոռնոգրաֆիկ</a:t>
            </a:r>
            <a:r>
              <a:rPr lang="en-US" sz="1600" dirty="0" smtClean="0">
                <a:latin typeface="Sylfaen" panose="010A0502050306030303" pitchFamily="18" charset="0"/>
              </a:rPr>
              <a:t> </a:t>
            </a:r>
            <a:endParaRPr lang="en-US" sz="1600" dirty="0">
              <a:latin typeface="Sylfaen" panose="010A0502050306030303" pitchFamily="18" charset="0"/>
            </a:endParaRPr>
          </a:p>
          <a:p>
            <a:pPr marL="342900" indent="-342900" algn="just">
              <a:buFont typeface="Wingdings" pitchFamily="2" charset="2"/>
              <a:buChar char="ü"/>
            </a:pPr>
            <a:endParaRPr lang="en-US" sz="1600" dirty="0">
              <a:latin typeface="Sylfaen" panose="010A0502050306030303" pitchFamily="18" charset="0"/>
            </a:endParaRPr>
          </a:p>
          <a:p>
            <a:pPr marL="342900" indent="-342900" algn="just">
              <a:buFont typeface="Wingdings" pitchFamily="2" charset="2"/>
              <a:buChar char="ü"/>
            </a:pPr>
            <a:r>
              <a:rPr lang="en-US" sz="1600" dirty="0" err="1" smtClean="0">
                <a:latin typeface="Sylfaen" panose="010A0502050306030303" pitchFamily="18" charset="0"/>
              </a:rPr>
              <a:t>Տեսապատկերումը</a:t>
            </a:r>
            <a:r>
              <a:rPr lang="en-US" sz="1600" dirty="0" smtClean="0">
                <a:latin typeface="Sylfaen" panose="010A0502050306030303" pitchFamily="18" charset="0"/>
              </a:rPr>
              <a:t> </a:t>
            </a:r>
            <a:r>
              <a:rPr lang="en-US" sz="1600" dirty="0" err="1" smtClean="0">
                <a:latin typeface="Sylfaen" panose="010A0502050306030303" pitchFamily="18" charset="0"/>
              </a:rPr>
              <a:t>ներառում</a:t>
            </a:r>
            <a:r>
              <a:rPr lang="en-US" sz="1600" dirty="0" smtClean="0">
                <a:latin typeface="Sylfaen" panose="010A0502050306030303" pitchFamily="18" charset="0"/>
              </a:rPr>
              <a:t> է </a:t>
            </a:r>
            <a:r>
              <a:rPr lang="hy-AM" sz="1600" dirty="0">
                <a:latin typeface="Sylfaen" panose="010A0502050306030303" pitchFamily="18" charset="0"/>
              </a:rPr>
              <a:t>համակարգչային համակարգում կամ համակարգչային տվյալների պահպանման </a:t>
            </a:r>
            <a:r>
              <a:rPr lang="hy-AM" sz="1600" dirty="0" smtClean="0">
                <a:latin typeface="Sylfaen" panose="010A0502050306030303" pitchFamily="18" charset="0"/>
              </a:rPr>
              <a:t>համակարգում</a:t>
            </a:r>
            <a:r>
              <a:rPr lang="en-US" sz="1600" dirty="0" smtClean="0">
                <a:latin typeface="Sylfaen" panose="010A0502050306030303" pitchFamily="18" charset="0"/>
              </a:rPr>
              <a:t> </a:t>
            </a:r>
            <a:r>
              <a:rPr lang="en-US" sz="1600" dirty="0" err="1" smtClean="0">
                <a:latin typeface="Sylfaen" panose="010A0502050306030303" pitchFamily="18" charset="0"/>
              </a:rPr>
              <a:t>առկա</a:t>
            </a:r>
            <a:r>
              <a:rPr lang="en-US" sz="1600" dirty="0" smtClean="0">
                <a:latin typeface="Sylfaen" panose="010A0502050306030303" pitchFamily="18" charset="0"/>
              </a:rPr>
              <a:t> </a:t>
            </a:r>
            <a:r>
              <a:rPr lang="en-US" sz="1600" dirty="0" err="1" smtClean="0">
                <a:latin typeface="Sylfaen" panose="010A0502050306030303" pitchFamily="18" charset="0"/>
              </a:rPr>
              <a:t>տվյալները</a:t>
            </a:r>
            <a:r>
              <a:rPr lang="en-US" sz="1600" dirty="0" smtClean="0">
                <a:latin typeface="Sylfaen" panose="010A0502050306030303" pitchFamily="18" charset="0"/>
              </a:rPr>
              <a:t>, </a:t>
            </a:r>
            <a:r>
              <a:rPr lang="en-US" sz="1600" dirty="0" err="1" smtClean="0">
                <a:latin typeface="Sylfaen" panose="010A0502050306030303" pitchFamily="18" charset="0"/>
              </a:rPr>
              <a:t>որոնք</a:t>
            </a:r>
            <a:r>
              <a:rPr lang="en-US" sz="1600" dirty="0" smtClean="0">
                <a:latin typeface="Sylfaen" panose="010A0502050306030303" pitchFamily="18" charset="0"/>
              </a:rPr>
              <a:t> </a:t>
            </a:r>
            <a:r>
              <a:rPr lang="en-US" sz="1600" dirty="0" err="1" smtClean="0">
                <a:latin typeface="Sylfaen" panose="010A0502050306030303" pitchFamily="18" charset="0"/>
              </a:rPr>
              <a:t>ունակ</a:t>
            </a:r>
            <a:r>
              <a:rPr lang="en-US" sz="1600" dirty="0" smtClean="0">
                <a:latin typeface="Sylfaen" panose="010A0502050306030303" pitchFamily="18" charset="0"/>
              </a:rPr>
              <a:t> </a:t>
            </a:r>
            <a:r>
              <a:rPr lang="en-US" sz="1600" dirty="0" err="1" smtClean="0">
                <a:latin typeface="Sylfaen" panose="010A0502050306030303" pitchFamily="18" charset="0"/>
              </a:rPr>
              <a:t>են</a:t>
            </a:r>
            <a:r>
              <a:rPr lang="en-US" sz="1600" dirty="0" smtClean="0">
                <a:latin typeface="Sylfaen" panose="010A0502050306030303" pitchFamily="18" charset="0"/>
              </a:rPr>
              <a:t> </a:t>
            </a:r>
            <a:r>
              <a:rPr lang="en-US" sz="1600" dirty="0" err="1" smtClean="0">
                <a:latin typeface="Sylfaen" panose="010A0502050306030303" pitchFamily="18" charset="0"/>
              </a:rPr>
              <a:t>փոխակերպվելու</a:t>
            </a:r>
            <a:r>
              <a:rPr lang="en-US" sz="1600" dirty="0" smtClean="0">
                <a:latin typeface="Sylfaen" panose="010A0502050306030303" pitchFamily="18" charset="0"/>
              </a:rPr>
              <a:t> </a:t>
            </a:r>
            <a:r>
              <a:rPr lang="en-US" sz="1600" dirty="0" err="1" smtClean="0">
                <a:latin typeface="Sylfaen" panose="010A0502050306030303" pitchFamily="18" charset="0"/>
              </a:rPr>
              <a:t>վիզուալ</a:t>
            </a:r>
            <a:r>
              <a:rPr lang="en-US" sz="1600" dirty="0" smtClean="0">
                <a:latin typeface="Sylfaen" panose="010A0502050306030303" pitchFamily="18" charset="0"/>
              </a:rPr>
              <a:t> </a:t>
            </a:r>
            <a:r>
              <a:rPr lang="en-US" sz="1600" dirty="0" err="1" smtClean="0">
                <a:latin typeface="Sylfaen" panose="010A0502050306030303" pitchFamily="18" charset="0"/>
              </a:rPr>
              <a:t>նկարի</a:t>
            </a:r>
            <a:r>
              <a:rPr lang="en-US" sz="1600" dirty="0" smtClean="0">
                <a:latin typeface="Sylfaen" panose="010A0502050306030303" pitchFamily="18" charset="0"/>
              </a:rPr>
              <a:t>:</a:t>
            </a:r>
            <a:endParaRPr lang="en-US" sz="1600" dirty="0">
              <a:latin typeface="Sylfaen" panose="010A0502050306030303" pitchFamily="18" charset="0"/>
            </a:endParaRPr>
          </a:p>
        </p:txBody>
      </p:sp>
      <p:sp>
        <p:nvSpPr>
          <p:cNvPr id="3" name="TextBox 7">
            <a:extLst>
              <a:ext uri="{FF2B5EF4-FFF2-40B4-BE49-F238E27FC236}">
                <a16:creationId xmlns:a16="http://schemas.microsoft.com/office/drawing/2014/main" id="{931BF0EC-278D-401A-8819-1BC807104473}"/>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Մանկական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պոռնոգրաֆիա</a:t>
            </a:r>
            <a:r>
              <a:rPr lang="en-GB" sz="3200" dirty="0">
                <a:solidFill>
                  <a:schemeClr val="bg1"/>
                </a:solidFill>
                <a:latin typeface="Sylfaen" panose="010A0502050306030303" pitchFamily="18" charset="0"/>
                <a:ea typeface="Verdana" panose="020B0604030504040204" pitchFamily="34" charset="0"/>
                <a:cs typeface="Verdana" charset="0"/>
              </a:rPr>
              <a:t> </a:t>
            </a:r>
          </a:p>
          <a:p>
            <a:pPr algn="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GB" sz="3200" dirty="0" err="1" smtClean="0">
                <a:solidFill>
                  <a:schemeClr val="bg1"/>
                </a:solidFill>
                <a:latin typeface="Sylfaen" panose="010A0502050306030303" pitchFamily="18" charset="0"/>
                <a:ea typeface="Verdana" panose="020B0604030504040204" pitchFamily="34" charset="0"/>
                <a:cs typeface="Verdana" charset="0"/>
              </a:rPr>
              <a:t>պոռնոգրաֆիկ</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նյութեր</a:t>
            </a: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&gt;&gt;</a:t>
            </a:r>
            <a:r>
              <a:rPr lang="en-GB" sz="3200"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395653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5047536"/>
          </a:xfrm>
          <a:prstGeom prst="rect">
            <a:avLst/>
          </a:prstGeom>
        </p:spPr>
        <p:txBody>
          <a:bodyPr wrap="square">
            <a:spAutoFit/>
          </a:bodyPr>
          <a:lstStyle/>
          <a:p>
            <a:pPr algn="just"/>
            <a:r>
              <a:rPr lang="hy-AM" sz="1400" dirty="0">
                <a:latin typeface="Sylfaen" panose="010A0502050306030303" pitchFamily="18" charset="0"/>
              </a:rPr>
              <a:t>2. 1-ին կետում նշված «մանկական պոռնոգրաֆիա» տերմինը ներառում է պոռնոգրաֆիկ նյութեր, որոնք տեսապատկերում են.</a:t>
            </a:r>
          </a:p>
          <a:p>
            <a:pPr algn="just"/>
            <a:r>
              <a:rPr lang="hy-AM" sz="1400" dirty="0">
                <a:latin typeface="Sylfaen" panose="010A0502050306030303" pitchFamily="18" charset="0"/>
              </a:rPr>
              <a:t>ա) </a:t>
            </a:r>
            <a:r>
              <a:rPr lang="hy-AM" sz="1400" dirty="0">
                <a:solidFill>
                  <a:srgbClr val="FF0000"/>
                </a:solidFill>
                <a:latin typeface="Sylfaen" panose="010A0502050306030303" pitchFamily="18" charset="0"/>
              </a:rPr>
              <a:t>բացահայտ սեռական գործողությունների </a:t>
            </a:r>
            <a:r>
              <a:rPr lang="hy-AM" sz="1400" dirty="0">
                <a:latin typeface="Sylfaen" panose="010A0502050306030303" pitchFamily="18" charset="0"/>
              </a:rPr>
              <a:t>մեջ ներգրավված անչափահասի,</a:t>
            </a:r>
          </a:p>
          <a:p>
            <a:pPr algn="just"/>
            <a:r>
              <a:rPr lang="hy-AM" sz="1400" dirty="0">
                <a:latin typeface="Sylfaen" panose="010A0502050306030303" pitchFamily="18" charset="0"/>
              </a:rPr>
              <a:t>բ) անձի, որը նմանվում է բացահայտ սեռական գործողությունների մեջ ներգրավված անչափահասի,</a:t>
            </a:r>
          </a:p>
          <a:p>
            <a:pPr algn="just"/>
            <a:r>
              <a:rPr lang="hy-AM" sz="1400" dirty="0">
                <a:latin typeface="Sylfaen" panose="010A0502050306030303" pitchFamily="18" charset="0"/>
              </a:rPr>
              <a:t>գ) իրականի նմանվող պատկերներ, որոնք պատկերում են բացահայտ սեռական գործողությունների մեջ ներգրավված անչափահասի,</a:t>
            </a:r>
          </a:p>
          <a:p>
            <a:pPr algn="just"/>
            <a:r>
              <a:rPr lang="hy-AM" sz="1400" dirty="0">
                <a:latin typeface="Sylfaen" panose="010A0502050306030303" pitchFamily="18" charset="0"/>
              </a:rPr>
              <a:t>3. Վերը նշված 2-րդ կետում «փոքրահասակ» տերմինը ներառում է մինչև 18 տարեկան բոլոր անձանց: Սակայն Կողմը կարող է պահանջել ավելի ցածր տարիքային սահմանափակում, որը չպետք է 16 տարեկանից ցածր լինի:</a:t>
            </a:r>
          </a:p>
          <a:p>
            <a:pPr algn="just"/>
            <a:r>
              <a:rPr lang="hy-AM" sz="1400" dirty="0">
                <a:latin typeface="Sylfaen" panose="010A0502050306030303" pitchFamily="18" charset="0"/>
              </a:rPr>
              <a:t>4. Յուրաքանչյուր Կողմ կարող է 1-ին կետի «դ» և «ե» ենթակետերը և 2-րդ կետի «բ» և «գ» ենթակետերը ամբողջությամբ կամ մասամբ չկիրառելու իրավունք վերապահել:</a:t>
            </a:r>
          </a:p>
        </p:txBody>
      </p:sp>
      <p:sp>
        <p:nvSpPr>
          <p:cNvPr id="6" name="Rectangle 5">
            <a:extLst>
              <a:ext uri="{FF2B5EF4-FFF2-40B4-BE49-F238E27FC236}">
                <a16:creationId xmlns:a16="http://schemas.microsoft.com/office/drawing/2014/main" id="{524B6456-681F-2F44-A01A-AD3514E81BD2}"/>
              </a:ext>
            </a:extLst>
          </p:cNvPr>
          <p:cNvSpPr/>
          <p:nvPr/>
        </p:nvSpPr>
        <p:spPr>
          <a:xfrm>
            <a:off x="4622800" y="1159985"/>
            <a:ext cx="3860800" cy="5401479"/>
          </a:xfrm>
          <a:prstGeom prst="rect">
            <a:avLst/>
          </a:prstGeom>
        </p:spPr>
        <p:txBody>
          <a:bodyPr wrap="square">
            <a:spAutoFit/>
          </a:bodyPr>
          <a:lstStyle/>
          <a:p>
            <a:pPr marL="342900" indent="-342900" algn="just">
              <a:buFont typeface="Wingdings" pitchFamily="2" charset="2"/>
              <a:buChar char="ü"/>
            </a:pPr>
            <a:r>
              <a:rPr lang="en-US" sz="1500" dirty="0" err="1" smtClean="0">
                <a:latin typeface="Sylfaen" panose="010A0502050306030303" pitchFamily="18" charset="0"/>
              </a:rPr>
              <a:t>Ներառում</a:t>
            </a:r>
            <a:r>
              <a:rPr lang="en-US" sz="1500" dirty="0" smtClean="0">
                <a:latin typeface="Sylfaen" panose="010A0502050306030303" pitchFamily="18" charset="0"/>
              </a:rPr>
              <a:t> է </a:t>
            </a:r>
            <a:r>
              <a:rPr lang="en-US" sz="1500" dirty="0" err="1" smtClean="0">
                <a:latin typeface="Sylfaen" panose="010A0502050306030303" pitchFamily="18" charset="0"/>
              </a:rPr>
              <a:t>առնվազն</a:t>
            </a:r>
            <a:r>
              <a:rPr lang="en-US" sz="1500" dirty="0" smtClean="0">
                <a:latin typeface="Sylfaen" panose="010A0502050306030303" pitchFamily="18" charset="0"/>
              </a:rPr>
              <a:t>՝</a:t>
            </a:r>
            <a:endParaRPr lang="en-US" sz="1500" dirty="0">
              <a:latin typeface="Sylfaen" panose="010A0502050306030303" pitchFamily="18" charset="0"/>
            </a:endParaRPr>
          </a:p>
          <a:p>
            <a:pPr marL="800100" lvl="1" indent="-342900" algn="just">
              <a:buFont typeface="Wingdings" pitchFamily="2" charset="2"/>
              <a:buChar char="ü"/>
            </a:pPr>
            <a:r>
              <a:rPr lang="en-US" sz="1500" dirty="0" err="1" smtClean="0">
                <a:latin typeface="Sylfaen" panose="010A0502050306030303" pitchFamily="18" charset="0"/>
              </a:rPr>
              <a:t>Սեռական</a:t>
            </a:r>
            <a:r>
              <a:rPr lang="en-US" sz="1500" dirty="0" smtClean="0">
                <a:latin typeface="Sylfaen" panose="010A0502050306030303" pitchFamily="18" charset="0"/>
              </a:rPr>
              <a:t> </a:t>
            </a:r>
            <a:r>
              <a:rPr lang="en-US" sz="1500" dirty="0" err="1" smtClean="0">
                <a:latin typeface="Sylfaen" panose="010A0502050306030303" pitchFamily="18" charset="0"/>
              </a:rPr>
              <a:t>հարաբերությունը</a:t>
            </a:r>
            <a:r>
              <a:rPr lang="en-US" sz="1500" dirty="0" smtClean="0">
                <a:latin typeface="Sylfaen" panose="010A0502050306030303" pitchFamily="18" charset="0"/>
              </a:rPr>
              <a:t>, </a:t>
            </a:r>
            <a:r>
              <a:rPr lang="en-US" sz="1500" dirty="0" err="1" smtClean="0">
                <a:latin typeface="Sylfaen" panose="010A0502050306030303" pitchFamily="18" charset="0"/>
              </a:rPr>
              <a:t>ներառյալ</a:t>
            </a:r>
            <a:r>
              <a:rPr lang="en-US" sz="1500" dirty="0" smtClean="0">
                <a:latin typeface="Sylfaen" panose="010A0502050306030303" pitchFamily="18" charset="0"/>
              </a:rPr>
              <a:t>՝ </a:t>
            </a:r>
            <a:r>
              <a:rPr lang="en-US" sz="1500" dirty="0" err="1" smtClean="0">
                <a:latin typeface="Sylfaen" panose="010A0502050306030303" pitchFamily="18" charset="0"/>
              </a:rPr>
              <a:t>սեռական</a:t>
            </a:r>
            <a:r>
              <a:rPr lang="en-US" sz="1500" dirty="0" smtClean="0">
                <a:latin typeface="Sylfaen" panose="010A0502050306030303" pitchFamily="18" charset="0"/>
              </a:rPr>
              <a:t> </a:t>
            </a:r>
            <a:r>
              <a:rPr lang="en-US" sz="1500" dirty="0" err="1" smtClean="0">
                <a:latin typeface="Sylfaen" panose="010A0502050306030303" pitchFamily="18" charset="0"/>
              </a:rPr>
              <a:t>օրգաններով</a:t>
            </a:r>
            <a:r>
              <a:rPr lang="en-US" sz="1500" dirty="0" smtClean="0">
                <a:latin typeface="Sylfaen" panose="010A0502050306030303" pitchFamily="18" charset="0"/>
              </a:rPr>
              <a:t>, </a:t>
            </a:r>
            <a:r>
              <a:rPr lang="en-US" sz="1500" dirty="0" err="1" smtClean="0">
                <a:latin typeface="Sylfaen" panose="010A0502050306030303" pitchFamily="18" charset="0"/>
              </a:rPr>
              <a:t>օրալ-սեռական</a:t>
            </a:r>
            <a:r>
              <a:rPr lang="en-US" sz="1500" dirty="0" smtClean="0">
                <a:latin typeface="Sylfaen" panose="010A0502050306030303" pitchFamily="18" charset="0"/>
              </a:rPr>
              <a:t> </a:t>
            </a:r>
            <a:r>
              <a:rPr lang="en-US" sz="1500" dirty="0" err="1" smtClean="0">
                <a:latin typeface="Sylfaen" panose="010A0502050306030303" pitchFamily="18" charset="0"/>
              </a:rPr>
              <a:t>օրգանով</a:t>
            </a:r>
            <a:r>
              <a:rPr lang="en-US" sz="1500" dirty="0" smtClean="0">
                <a:latin typeface="Sylfaen" panose="010A0502050306030303" pitchFamily="18" charset="0"/>
              </a:rPr>
              <a:t>, </a:t>
            </a:r>
            <a:r>
              <a:rPr lang="en-US" sz="1500" dirty="0" err="1" smtClean="0">
                <a:latin typeface="Sylfaen" panose="010A0502050306030303" pitchFamily="18" charset="0"/>
              </a:rPr>
              <a:t>անալ-սեռական</a:t>
            </a:r>
            <a:r>
              <a:rPr lang="en-US" sz="1500" dirty="0" smtClean="0">
                <a:latin typeface="Sylfaen" panose="010A0502050306030303" pitchFamily="18" charset="0"/>
              </a:rPr>
              <a:t> </a:t>
            </a:r>
            <a:r>
              <a:rPr lang="en-US" sz="1500" dirty="0" err="1" smtClean="0">
                <a:latin typeface="Sylfaen" panose="010A0502050306030303" pitchFamily="18" charset="0"/>
              </a:rPr>
              <a:t>օրգանով</a:t>
            </a:r>
            <a:r>
              <a:rPr lang="en-US" sz="1500" dirty="0" smtClean="0">
                <a:latin typeface="Sylfaen" panose="010A0502050306030303" pitchFamily="18" charset="0"/>
              </a:rPr>
              <a:t>, </a:t>
            </a:r>
            <a:r>
              <a:rPr lang="en-US" sz="1500" dirty="0" err="1" smtClean="0">
                <a:latin typeface="Sylfaen" panose="010A0502050306030303" pitchFamily="18" charset="0"/>
              </a:rPr>
              <a:t>օրալ-անալ</a:t>
            </a:r>
            <a:r>
              <a:rPr lang="en-US" sz="1500" dirty="0" smtClean="0">
                <a:latin typeface="Sylfaen" panose="010A0502050306030303" pitchFamily="18" charset="0"/>
              </a:rPr>
              <a:t> </a:t>
            </a:r>
            <a:r>
              <a:rPr lang="en-US" sz="1500" dirty="0" err="1" smtClean="0">
                <a:latin typeface="Sylfaen" panose="010A0502050306030303" pitchFamily="18" charset="0"/>
              </a:rPr>
              <a:t>անչափահասների</a:t>
            </a:r>
            <a:r>
              <a:rPr lang="en-US" sz="1500" dirty="0" smtClean="0">
                <a:latin typeface="Sylfaen" panose="010A0502050306030303" pitchFamily="18" charset="0"/>
              </a:rPr>
              <a:t> </a:t>
            </a:r>
            <a:r>
              <a:rPr lang="en-US" sz="1500" dirty="0" err="1" smtClean="0">
                <a:latin typeface="Sylfaen" panose="010A0502050306030303" pitchFamily="18" charset="0"/>
              </a:rPr>
              <a:t>միջև</a:t>
            </a:r>
            <a:r>
              <a:rPr lang="en-US" sz="1500" dirty="0" smtClean="0">
                <a:latin typeface="Sylfaen" panose="010A0502050306030303" pitchFamily="18" charset="0"/>
              </a:rPr>
              <a:t> </a:t>
            </a:r>
            <a:r>
              <a:rPr lang="en-US" sz="1500" dirty="0" err="1" smtClean="0">
                <a:latin typeface="Sylfaen" panose="010A0502050306030303" pitchFamily="18" charset="0"/>
              </a:rPr>
              <a:t>կամ</a:t>
            </a:r>
            <a:r>
              <a:rPr lang="en-US" sz="1500" dirty="0" smtClean="0">
                <a:latin typeface="Sylfaen" panose="010A0502050306030303" pitchFamily="18" charset="0"/>
              </a:rPr>
              <a:t> </a:t>
            </a:r>
            <a:r>
              <a:rPr lang="en-US" sz="1500" dirty="0" err="1" smtClean="0">
                <a:latin typeface="Sylfaen" panose="010A0502050306030303" pitchFamily="18" charset="0"/>
              </a:rPr>
              <a:t>չափահասի</a:t>
            </a:r>
            <a:r>
              <a:rPr lang="en-US" sz="1500" dirty="0" smtClean="0">
                <a:latin typeface="Sylfaen" panose="010A0502050306030303" pitchFamily="18" charset="0"/>
              </a:rPr>
              <a:t> և </a:t>
            </a:r>
            <a:r>
              <a:rPr lang="en-US" sz="1500" dirty="0" err="1" smtClean="0">
                <a:latin typeface="Sylfaen" panose="010A0502050306030303" pitchFamily="18" charset="0"/>
              </a:rPr>
              <a:t>անչափահասի</a:t>
            </a:r>
            <a:r>
              <a:rPr lang="en-US" sz="1500" dirty="0" smtClean="0">
                <a:latin typeface="Sylfaen" panose="010A0502050306030303" pitchFamily="18" charset="0"/>
              </a:rPr>
              <a:t> </a:t>
            </a:r>
            <a:r>
              <a:rPr lang="en-US" sz="1500" dirty="0" err="1" smtClean="0">
                <a:latin typeface="Sylfaen" panose="010A0502050306030303" pitchFamily="18" charset="0"/>
              </a:rPr>
              <a:t>միջև</a:t>
            </a:r>
            <a:r>
              <a:rPr lang="en-US" sz="1500" dirty="0" smtClean="0">
                <a:latin typeface="Sylfaen" panose="010A0502050306030303" pitchFamily="18" charset="0"/>
              </a:rPr>
              <a:t> </a:t>
            </a:r>
            <a:r>
              <a:rPr lang="en-US" sz="1500" dirty="0" err="1" smtClean="0">
                <a:latin typeface="Sylfaen" panose="010A0502050306030303" pitchFamily="18" charset="0"/>
              </a:rPr>
              <a:t>նույն</a:t>
            </a:r>
            <a:r>
              <a:rPr lang="en-US" sz="1500" dirty="0" smtClean="0">
                <a:latin typeface="Sylfaen" panose="010A0502050306030303" pitchFamily="18" charset="0"/>
              </a:rPr>
              <a:t> </a:t>
            </a:r>
            <a:r>
              <a:rPr lang="en-US" sz="1500" dirty="0" err="1" smtClean="0">
                <a:latin typeface="Sylfaen" panose="010A0502050306030303" pitchFamily="18" charset="0"/>
              </a:rPr>
              <a:t>կամ</a:t>
            </a:r>
            <a:r>
              <a:rPr lang="en-US" sz="1500" dirty="0" smtClean="0">
                <a:latin typeface="Sylfaen" panose="010A0502050306030303" pitchFamily="18" charset="0"/>
              </a:rPr>
              <a:t> </a:t>
            </a:r>
            <a:r>
              <a:rPr lang="en-US" sz="1500" dirty="0" err="1" smtClean="0">
                <a:latin typeface="Sylfaen" panose="010A0502050306030303" pitchFamily="18" charset="0"/>
              </a:rPr>
              <a:t>հակառակ</a:t>
            </a:r>
            <a:r>
              <a:rPr lang="en-US" sz="1500" dirty="0" smtClean="0">
                <a:latin typeface="Sylfaen" panose="010A0502050306030303" pitchFamily="18" charset="0"/>
              </a:rPr>
              <a:t> </a:t>
            </a:r>
            <a:r>
              <a:rPr lang="en-US" sz="1500" dirty="0" err="1" smtClean="0">
                <a:latin typeface="Sylfaen" panose="010A0502050306030303" pitchFamily="18" charset="0"/>
              </a:rPr>
              <a:t>սեռի</a:t>
            </a:r>
            <a:endParaRPr lang="en-US" sz="1500" dirty="0">
              <a:latin typeface="Sylfaen" panose="010A0502050306030303" pitchFamily="18" charset="0"/>
            </a:endParaRPr>
          </a:p>
          <a:p>
            <a:pPr marL="800100" lvl="1" indent="-342900" algn="just">
              <a:buFont typeface="Wingdings" pitchFamily="2" charset="2"/>
              <a:buChar char="ü"/>
            </a:pPr>
            <a:r>
              <a:rPr lang="en-US" sz="1500" dirty="0" err="1" smtClean="0">
                <a:latin typeface="Sylfaen" panose="010A0502050306030303" pitchFamily="18" charset="0"/>
              </a:rPr>
              <a:t>Բեսթիալիթի</a:t>
            </a:r>
            <a:r>
              <a:rPr lang="en-US" sz="1500" dirty="0" smtClean="0">
                <a:latin typeface="Sylfaen" panose="010A0502050306030303" pitchFamily="18" charset="0"/>
              </a:rPr>
              <a:t> (Bestiality)</a:t>
            </a:r>
            <a:endParaRPr lang="en-US" sz="1500" dirty="0">
              <a:latin typeface="Sylfaen" panose="010A0502050306030303" pitchFamily="18" charset="0"/>
            </a:endParaRPr>
          </a:p>
          <a:p>
            <a:pPr marL="800100" lvl="1" indent="-342900" algn="just">
              <a:buFont typeface="Wingdings" pitchFamily="2" charset="2"/>
              <a:buChar char="ü"/>
            </a:pPr>
            <a:r>
              <a:rPr lang="en-US" sz="1500" dirty="0" err="1" smtClean="0">
                <a:latin typeface="Sylfaen" panose="010A0502050306030303" pitchFamily="18" charset="0"/>
              </a:rPr>
              <a:t>Մաստուրբացիա</a:t>
            </a:r>
            <a:r>
              <a:rPr lang="en-US" sz="1500" dirty="0" smtClean="0">
                <a:latin typeface="Sylfaen" panose="010A0502050306030303" pitchFamily="18" charset="0"/>
              </a:rPr>
              <a:t> (Masturbation)</a:t>
            </a:r>
            <a:endParaRPr lang="en-US" sz="1500" dirty="0">
              <a:latin typeface="Sylfaen" panose="010A0502050306030303" pitchFamily="18" charset="0"/>
            </a:endParaRPr>
          </a:p>
          <a:p>
            <a:pPr marL="800100" lvl="1" indent="-342900" algn="just">
              <a:buFont typeface="Wingdings" pitchFamily="2" charset="2"/>
              <a:buChar char="ü"/>
            </a:pPr>
            <a:r>
              <a:rPr lang="en-US" sz="1500" dirty="0" err="1" smtClean="0">
                <a:latin typeface="Sylfaen" panose="010A0502050306030303" pitchFamily="18" charset="0"/>
              </a:rPr>
              <a:t>Սադիստական</a:t>
            </a:r>
            <a:r>
              <a:rPr lang="en-US" sz="1500" dirty="0" smtClean="0">
                <a:latin typeface="Sylfaen" panose="010A0502050306030303" pitchFamily="18" charset="0"/>
              </a:rPr>
              <a:t> </a:t>
            </a:r>
            <a:r>
              <a:rPr lang="en-US" sz="1500" dirty="0" err="1" smtClean="0">
                <a:latin typeface="Sylfaen" panose="010A0502050306030303" pitchFamily="18" charset="0"/>
              </a:rPr>
              <a:t>կամ</a:t>
            </a:r>
            <a:r>
              <a:rPr lang="en-US" sz="1500" dirty="0" smtClean="0">
                <a:latin typeface="Sylfaen" panose="010A0502050306030303" pitchFamily="18" charset="0"/>
              </a:rPr>
              <a:t> </a:t>
            </a:r>
            <a:r>
              <a:rPr lang="en-US" sz="1500" dirty="0" err="1" smtClean="0">
                <a:latin typeface="Sylfaen" panose="010A0502050306030303" pitchFamily="18" charset="0"/>
              </a:rPr>
              <a:t>մազոխիստական</a:t>
            </a:r>
            <a:r>
              <a:rPr lang="en-US" sz="1500" dirty="0" smtClean="0">
                <a:latin typeface="Sylfaen" panose="010A0502050306030303" pitchFamily="18" charset="0"/>
              </a:rPr>
              <a:t> </a:t>
            </a:r>
            <a:r>
              <a:rPr lang="en-US" sz="1500" dirty="0" err="1" smtClean="0">
                <a:latin typeface="Sylfaen" panose="010A0502050306030303" pitchFamily="18" charset="0"/>
              </a:rPr>
              <a:t>բռնություն</a:t>
            </a:r>
            <a:r>
              <a:rPr lang="en-US" sz="1500" dirty="0" smtClean="0">
                <a:latin typeface="Sylfaen" panose="010A0502050306030303" pitchFamily="18" charset="0"/>
              </a:rPr>
              <a:t> </a:t>
            </a:r>
            <a:r>
              <a:rPr lang="en-US" sz="1500" dirty="0" err="1" smtClean="0">
                <a:latin typeface="Sylfaen" panose="010A0502050306030303" pitchFamily="18" charset="0"/>
              </a:rPr>
              <a:t>սեռական</a:t>
            </a:r>
            <a:r>
              <a:rPr lang="en-US" sz="1500" dirty="0" smtClean="0">
                <a:latin typeface="Sylfaen" panose="010A0502050306030303" pitchFamily="18" charset="0"/>
              </a:rPr>
              <a:t> </a:t>
            </a:r>
            <a:r>
              <a:rPr lang="en-US" sz="1500" dirty="0" err="1" smtClean="0">
                <a:latin typeface="Sylfaen" panose="010A0502050306030303" pitchFamily="18" charset="0"/>
              </a:rPr>
              <a:t>ակտի</a:t>
            </a:r>
            <a:r>
              <a:rPr lang="en-US" sz="1500" dirty="0" smtClean="0">
                <a:latin typeface="Sylfaen" panose="010A0502050306030303" pitchFamily="18" charset="0"/>
              </a:rPr>
              <a:t> </a:t>
            </a:r>
            <a:r>
              <a:rPr lang="en-US" sz="1500" dirty="0" err="1" smtClean="0">
                <a:latin typeface="Sylfaen" panose="010A0502050306030303" pitchFamily="18" charset="0"/>
              </a:rPr>
              <a:t>ժամանակ</a:t>
            </a:r>
            <a:endParaRPr lang="en-US" sz="1500" dirty="0">
              <a:latin typeface="Sylfaen" panose="010A0502050306030303" pitchFamily="18" charset="0"/>
            </a:endParaRPr>
          </a:p>
          <a:p>
            <a:pPr marL="800100" lvl="1" indent="-342900" algn="just">
              <a:buFont typeface="Wingdings" pitchFamily="2" charset="2"/>
              <a:buChar char="ü"/>
            </a:pPr>
            <a:r>
              <a:rPr lang="en-US" sz="1500" dirty="0" err="1" smtClean="0">
                <a:latin typeface="Sylfaen" panose="010A0502050306030303" pitchFamily="18" charset="0"/>
              </a:rPr>
              <a:t>Անչափահասի</a:t>
            </a:r>
            <a:r>
              <a:rPr lang="en-US" sz="1500" dirty="0" smtClean="0">
                <a:latin typeface="Sylfaen" panose="010A0502050306030303" pitchFamily="18" charset="0"/>
              </a:rPr>
              <a:t> </a:t>
            </a:r>
            <a:r>
              <a:rPr lang="en-US" sz="1500" dirty="0" err="1" smtClean="0">
                <a:latin typeface="Sylfaen" panose="010A0502050306030303" pitchFamily="18" charset="0"/>
              </a:rPr>
              <a:t>սեռական</a:t>
            </a:r>
            <a:r>
              <a:rPr lang="en-US" sz="1500" dirty="0" smtClean="0">
                <a:latin typeface="Sylfaen" panose="010A0502050306030303" pitchFamily="18" charset="0"/>
              </a:rPr>
              <a:t> </a:t>
            </a:r>
            <a:r>
              <a:rPr lang="en-US" sz="1500" dirty="0" err="1" smtClean="0">
                <a:latin typeface="Sylfaen" panose="010A0502050306030303" pitchFamily="18" charset="0"/>
              </a:rPr>
              <a:t>օրգանների</a:t>
            </a:r>
            <a:r>
              <a:rPr lang="en-US" sz="1500" dirty="0" smtClean="0">
                <a:latin typeface="Sylfaen" panose="010A0502050306030303" pitchFamily="18" charset="0"/>
              </a:rPr>
              <a:t> </a:t>
            </a:r>
            <a:r>
              <a:rPr lang="en-US" sz="1500" dirty="0" err="1" smtClean="0">
                <a:latin typeface="Sylfaen" panose="010A0502050306030303" pitchFamily="18" charset="0"/>
              </a:rPr>
              <a:t>կամ</a:t>
            </a:r>
            <a:r>
              <a:rPr lang="en-US" sz="1500" dirty="0" smtClean="0">
                <a:latin typeface="Sylfaen" panose="010A0502050306030303" pitchFamily="18" charset="0"/>
              </a:rPr>
              <a:t> </a:t>
            </a:r>
            <a:r>
              <a:rPr lang="en-US" sz="1500" dirty="0" err="1" smtClean="0">
                <a:latin typeface="Sylfaen" panose="010A0502050306030303" pitchFamily="18" charset="0"/>
              </a:rPr>
              <a:t>բաց</a:t>
            </a:r>
            <a:r>
              <a:rPr lang="en-US" sz="1500" dirty="0" smtClean="0">
                <a:latin typeface="Sylfaen" panose="010A0502050306030303" pitchFamily="18" charset="0"/>
              </a:rPr>
              <a:t> </a:t>
            </a:r>
            <a:r>
              <a:rPr lang="en-US" sz="1500" dirty="0" err="1" smtClean="0">
                <a:latin typeface="Sylfaen" panose="010A0502050306030303" pitchFamily="18" charset="0"/>
              </a:rPr>
              <a:t>հատվածների</a:t>
            </a:r>
            <a:r>
              <a:rPr lang="en-US" sz="1500" dirty="0" smtClean="0">
                <a:latin typeface="Sylfaen" panose="010A0502050306030303" pitchFamily="18" charset="0"/>
              </a:rPr>
              <a:t> </a:t>
            </a:r>
            <a:r>
              <a:rPr lang="en-US" sz="1500" dirty="0" err="1" smtClean="0">
                <a:latin typeface="Sylfaen" panose="010A0502050306030303" pitchFamily="18" charset="0"/>
              </a:rPr>
              <a:t>հեշտասեր</a:t>
            </a:r>
            <a:r>
              <a:rPr lang="en-US" sz="1500" dirty="0" smtClean="0">
                <a:latin typeface="Sylfaen" panose="010A0502050306030303" pitchFamily="18" charset="0"/>
              </a:rPr>
              <a:t> </a:t>
            </a:r>
            <a:r>
              <a:rPr lang="en-US" sz="1500" dirty="0" err="1" smtClean="0">
                <a:latin typeface="Sylfaen" panose="010A0502050306030303" pitchFamily="18" charset="0"/>
              </a:rPr>
              <a:t>ցուցադրում</a:t>
            </a:r>
            <a:endParaRPr lang="en-US" sz="1500" dirty="0">
              <a:latin typeface="Sylfaen" panose="010A0502050306030303" pitchFamily="18" charset="0"/>
            </a:endParaRPr>
          </a:p>
          <a:p>
            <a:pPr marL="342900" indent="-342900" algn="just">
              <a:buFont typeface="Wingdings" pitchFamily="2" charset="2"/>
              <a:buChar char="ü"/>
            </a:pPr>
            <a:r>
              <a:rPr lang="en-US" sz="1500" dirty="0" err="1" smtClean="0">
                <a:latin typeface="Sylfaen" panose="010A0502050306030303" pitchFamily="18" charset="0"/>
              </a:rPr>
              <a:t>Կողմը</a:t>
            </a:r>
            <a:r>
              <a:rPr lang="en-US" sz="1500" dirty="0" smtClean="0">
                <a:latin typeface="Sylfaen" panose="010A0502050306030303" pitchFamily="18" charset="0"/>
              </a:rPr>
              <a:t> </a:t>
            </a:r>
            <a:r>
              <a:rPr lang="en-US" sz="1500" dirty="0" err="1" smtClean="0">
                <a:latin typeface="Sylfaen" panose="010A0502050306030303" pitchFamily="18" charset="0"/>
              </a:rPr>
              <a:t>կարող</a:t>
            </a:r>
            <a:r>
              <a:rPr lang="en-US" sz="1500" dirty="0" smtClean="0">
                <a:latin typeface="Sylfaen" panose="010A0502050306030303" pitchFamily="18" charset="0"/>
              </a:rPr>
              <a:t> է </a:t>
            </a:r>
            <a:r>
              <a:rPr lang="en-US" sz="1500" dirty="0" err="1" smtClean="0">
                <a:latin typeface="Sylfaen" panose="010A0502050306030303" pitchFamily="18" charset="0"/>
              </a:rPr>
              <a:t>կիրառել</a:t>
            </a:r>
            <a:r>
              <a:rPr lang="en-US" sz="1500" dirty="0" smtClean="0">
                <a:latin typeface="Sylfaen" panose="010A0502050306030303" pitchFamily="18" charset="0"/>
              </a:rPr>
              <a:t> </a:t>
            </a:r>
            <a:r>
              <a:rPr lang="en-US" sz="1500" dirty="0" err="1" smtClean="0">
                <a:latin typeface="Sylfaen" panose="010A0502050306030303" pitchFamily="18" charset="0"/>
              </a:rPr>
              <a:t>սեռական</a:t>
            </a:r>
            <a:r>
              <a:rPr lang="en-US" sz="1500" dirty="0" smtClean="0">
                <a:latin typeface="Sylfaen" panose="010A0502050306030303" pitchFamily="18" charset="0"/>
              </a:rPr>
              <a:t> </a:t>
            </a:r>
            <a:r>
              <a:rPr lang="en-US" sz="1500" dirty="0" err="1" smtClean="0">
                <a:latin typeface="Sylfaen" panose="010A0502050306030303" pitchFamily="18" charset="0"/>
              </a:rPr>
              <a:t>ակտի</a:t>
            </a:r>
            <a:r>
              <a:rPr lang="en-US" sz="1500" dirty="0" smtClean="0">
                <a:latin typeface="Sylfaen" panose="010A0502050306030303" pitchFamily="18" charset="0"/>
              </a:rPr>
              <a:t> </a:t>
            </a:r>
            <a:r>
              <a:rPr lang="en-US" sz="1500" dirty="0" err="1" smtClean="0">
                <a:latin typeface="Sylfaen" panose="010A0502050306030303" pitchFamily="18" charset="0"/>
              </a:rPr>
              <a:t>ավելի</a:t>
            </a:r>
            <a:r>
              <a:rPr lang="en-US" sz="1500" dirty="0" smtClean="0">
                <a:latin typeface="Sylfaen" panose="010A0502050306030303" pitchFamily="18" charset="0"/>
              </a:rPr>
              <a:t> </a:t>
            </a:r>
            <a:r>
              <a:rPr lang="en-US" sz="1500" dirty="0" err="1" smtClean="0">
                <a:latin typeface="Sylfaen" panose="010A0502050306030303" pitchFamily="18" charset="0"/>
              </a:rPr>
              <a:t>լայն</a:t>
            </a:r>
            <a:r>
              <a:rPr lang="en-US" sz="1500" dirty="0" smtClean="0">
                <a:latin typeface="Sylfaen" panose="010A0502050306030303" pitchFamily="18" charset="0"/>
              </a:rPr>
              <a:t> </a:t>
            </a:r>
            <a:r>
              <a:rPr lang="en-US" sz="1500" dirty="0" err="1" smtClean="0">
                <a:latin typeface="Sylfaen" panose="010A0502050306030303" pitchFamily="18" charset="0"/>
              </a:rPr>
              <a:t>հասկացություն</a:t>
            </a:r>
            <a:r>
              <a:rPr lang="en-US" sz="1500" dirty="0" smtClean="0">
                <a:latin typeface="Sylfaen" panose="010A0502050306030303" pitchFamily="18" charset="0"/>
              </a:rPr>
              <a:t> </a:t>
            </a:r>
            <a:endParaRPr lang="en-US" sz="1500" dirty="0">
              <a:latin typeface="Sylfaen" panose="010A0502050306030303" pitchFamily="18" charset="0"/>
            </a:endParaRPr>
          </a:p>
          <a:p>
            <a:pPr marL="342900" indent="-342900" algn="just">
              <a:buFont typeface="Wingdings" pitchFamily="2" charset="2"/>
              <a:buChar char="ü"/>
            </a:pPr>
            <a:r>
              <a:rPr lang="en-US" sz="1500" dirty="0" err="1" smtClean="0">
                <a:latin typeface="Sylfaen" panose="010A0502050306030303" pitchFamily="18" charset="0"/>
              </a:rPr>
              <a:t>Կարևոր</a:t>
            </a:r>
            <a:r>
              <a:rPr lang="en-US" sz="1500" dirty="0" smtClean="0">
                <a:latin typeface="Sylfaen" panose="010A0502050306030303" pitchFamily="18" charset="0"/>
              </a:rPr>
              <a:t> </a:t>
            </a:r>
            <a:r>
              <a:rPr lang="en-US" sz="1500" dirty="0" err="1" smtClean="0">
                <a:latin typeface="Sylfaen" panose="010A0502050306030303" pitchFamily="18" charset="0"/>
              </a:rPr>
              <a:t>չէ</a:t>
            </a:r>
            <a:r>
              <a:rPr lang="en-US" sz="1500" dirty="0" smtClean="0">
                <a:latin typeface="Sylfaen" panose="010A0502050306030303" pitchFamily="18" charset="0"/>
              </a:rPr>
              <a:t>, </a:t>
            </a:r>
            <a:r>
              <a:rPr lang="en-US" sz="1500" dirty="0" err="1" smtClean="0">
                <a:latin typeface="Sylfaen" panose="010A0502050306030303" pitchFamily="18" charset="0"/>
              </a:rPr>
              <a:t>թե</a:t>
            </a:r>
            <a:r>
              <a:rPr lang="en-US" sz="1500" dirty="0" smtClean="0">
                <a:latin typeface="Sylfaen" panose="010A0502050306030303" pitchFamily="18" charset="0"/>
              </a:rPr>
              <a:t> </a:t>
            </a:r>
            <a:r>
              <a:rPr lang="en-US" sz="1500" dirty="0" err="1" smtClean="0">
                <a:latin typeface="Sylfaen" panose="010A0502050306030303" pitchFamily="18" charset="0"/>
              </a:rPr>
              <a:t>բացահայտ</a:t>
            </a:r>
            <a:r>
              <a:rPr lang="en-US" sz="1500" dirty="0" smtClean="0">
                <a:latin typeface="Sylfaen" panose="010A0502050306030303" pitchFamily="18" charset="0"/>
              </a:rPr>
              <a:t> </a:t>
            </a:r>
            <a:r>
              <a:rPr lang="en-US" sz="1500" dirty="0" err="1" smtClean="0">
                <a:latin typeface="Sylfaen" panose="010A0502050306030303" pitchFamily="18" charset="0"/>
              </a:rPr>
              <a:t>սեռական</a:t>
            </a:r>
            <a:r>
              <a:rPr lang="en-US" sz="1500" dirty="0" smtClean="0">
                <a:latin typeface="Sylfaen" panose="010A0502050306030303" pitchFamily="18" charset="0"/>
              </a:rPr>
              <a:t> </a:t>
            </a:r>
            <a:r>
              <a:rPr lang="en-US" sz="1500" dirty="0" err="1" smtClean="0">
                <a:latin typeface="Sylfaen" panose="010A0502050306030303" pitchFamily="18" charset="0"/>
              </a:rPr>
              <a:t>գործողությունն</a:t>
            </a:r>
            <a:r>
              <a:rPr lang="en-US" sz="1500" dirty="0" smtClean="0">
                <a:latin typeface="Sylfaen" panose="010A0502050306030303" pitchFamily="18" charset="0"/>
              </a:rPr>
              <a:t> </a:t>
            </a:r>
            <a:r>
              <a:rPr lang="en-US" sz="1500" dirty="0" err="1" smtClean="0">
                <a:latin typeface="Sylfaen" panose="010A0502050306030303" pitchFamily="18" charset="0"/>
              </a:rPr>
              <a:t>իրական</a:t>
            </a:r>
            <a:r>
              <a:rPr lang="en-US" sz="1500" dirty="0" smtClean="0">
                <a:latin typeface="Sylfaen" panose="010A0502050306030303" pitchFamily="18" charset="0"/>
              </a:rPr>
              <a:t> է, </a:t>
            </a:r>
            <a:r>
              <a:rPr lang="en-US" sz="1500" dirty="0" err="1" smtClean="0">
                <a:latin typeface="Sylfaen" panose="010A0502050306030303" pitchFamily="18" charset="0"/>
              </a:rPr>
              <a:t>թե</a:t>
            </a:r>
            <a:r>
              <a:rPr lang="en-US" sz="1500" dirty="0" smtClean="0">
                <a:latin typeface="Sylfaen" panose="010A0502050306030303" pitchFamily="18" charset="0"/>
              </a:rPr>
              <a:t> </a:t>
            </a:r>
            <a:r>
              <a:rPr lang="en-US" sz="1500" dirty="0" err="1" smtClean="0">
                <a:latin typeface="Sylfaen" panose="010A0502050306030303" pitchFamily="18" charset="0"/>
              </a:rPr>
              <a:t>սիմուլացված</a:t>
            </a:r>
            <a:r>
              <a:rPr lang="en-US" sz="1500" dirty="0" smtClean="0">
                <a:latin typeface="Sylfaen" panose="010A0502050306030303" pitchFamily="18" charset="0"/>
              </a:rPr>
              <a:t>:</a:t>
            </a:r>
            <a:endParaRPr lang="en-US" sz="1500" dirty="0">
              <a:latin typeface="Sylfaen" panose="010A0502050306030303" pitchFamily="18" charset="0"/>
            </a:endParaRPr>
          </a:p>
        </p:txBody>
      </p:sp>
      <p:sp>
        <p:nvSpPr>
          <p:cNvPr id="2" name="TextBox 7">
            <a:extLst>
              <a:ext uri="{FF2B5EF4-FFF2-40B4-BE49-F238E27FC236}">
                <a16:creationId xmlns:a16="http://schemas.microsoft.com/office/drawing/2014/main" id="{94EAFBE6-2A92-4D61-9499-6BB3EDD3AC0F}"/>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Մանկական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պոռնոգրաֆիա</a:t>
            </a:r>
            <a:r>
              <a:rPr lang="en-GB" sz="3200" dirty="0">
                <a:solidFill>
                  <a:schemeClr val="bg1"/>
                </a:solidFill>
                <a:latin typeface="Sylfaen" panose="010A0502050306030303" pitchFamily="18" charset="0"/>
                <a:ea typeface="Verdana" panose="020B0604030504040204" pitchFamily="34" charset="0"/>
                <a:cs typeface="Verdana" charset="0"/>
              </a:rPr>
              <a:t> </a:t>
            </a:r>
          </a:p>
          <a:p>
            <a:pPr algn="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GB" sz="3200" dirty="0" err="1" smtClean="0">
                <a:solidFill>
                  <a:schemeClr val="bg1"/>
                </a:solidFill>
                <a:latin typeface="Sylfaen" panose="010A0502050306030303" pitchFamily="18" charset="0"/>
                <a:ea typeface="Verdana" panose="020B0604030504040204" pitchFamily="34" charset="0"/>
                <a:cs typeface="Verdana" charset="0"/>
              </a:rPr>
              <a:t>բացահայտ</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սեռական</a:t>
            </a: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&gt;&gt;</a:t>
            </a:r>
            <a:r>
              <a:rPr lang="en-GB" sz="3200"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623919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5047536"/>
          </a:xfrm>
          <a:prstGeom prst="rect">
            <a:avLst/>
          </a:prstGeom>
        </p:spPr>
        <p:txBody>
          <a:bodyPr wrap="square">
            <a:spAutoFit/>
          </a:bodyPr>
          <a:lstStyle/>
          <a:p>
            <a:pPr algn="just"/>
            <a:r>
              <a:rPr lang="hy-AM" sz="1400" dirty="0">
                <a:latin typeface="Sylfaen" panose="010A0502050306030303" pitchFamily="18" charset="0"/>
              </a:rPr>
              <a:t>2. 1-ին կետում նշված «մանկական պոռնոգրաֆիա» տերմինը ներառում է պոռնոգրաֆիկ նյութեր, որոնք տեսապատկերում են.</a:t>
            </a:r>
          </a:p>
          <a:p>
            <a:pPr algn="just"/>
            <a:r>
              <a:rPr lang="hy-AM" sz="1400" dirty="0">
                <a:latin typeface="Sylfaen" panose="010A0502050306030303" pitchFamily="18" charset="0"/>
              </a:rPr>
              <a:t>ա) բացահայտ սեռական գործողությունների մեջ </a:t>
            </a:r>
            <a:r>
              <a:rPr lang="hy-AM" sz="1400" dirty="0">
                <a:solidFill>
                  <a:srgbClr val="FF0000"/>
                </a:solidFill>
                <a:latin typeface="Sylfaen" panose="010A0502050306030303" pitchFamily="18" charset="0"/>
              </a:rPr>
              <a:t>ներգրավված անչափահասի</a:t>
            </a:r>
            <a:r>
              <a:rPr lang="hy-AM" sz="1400" dirty="0">
                <a:latin typeface="Sylfaen" panose="010A0502050306030303" pitchFamily="18" charset="0"/>
              </a:rPr>
              <a:t>,</a:t>
            </a:r>
          </a:p>
          <a:p>
            <a:pPr algn="just"/>
            <a:r>
              <a:rPr lang="hy-AM" sz="1400" dirty="0">
                <a:latin typeface="Sylfaen" panose="010A0502050306030303" pitchFamily="18" charset="0"/>
              </a:rPr>
              <a:t>բ) անձի, որը նմանվում է բացահայտ սեռական գործողությունների մեջ </a:t>
            </a:r>
            <a:r>
              <a:rPr lang="hy-AM" sz="1400" dirty="0">
                <a:solidFill>
                  <a:srgbClr val="FF0000"/>
                </a:solidFill>
                <a:latin typeface="Sylfaen" panose="010A0502050306030303" pitchFamily="18" charset="0"/>
              </a:rPr>
              <a:t>ներգրավված անչափահասի</a:t>
            </a:r>
            <a:r>
              <a:rPr lang="hy-AM" sz="1400" dirty="0">
                <a:latin typeface="Sylfaen" panose="010A0502050306030303" pitchFamily="18" charset="0"/>
              </a:rPr>
              <a:t>,</a:t>
            </a:r>
          </a:p>
          <a:p>
            <a:pPr algn="just"/>
            <a:r>
              <a:rPr lang="hy-AM" sz="1400" dirty="0">
                <a:latin typeface="Sylfaen" panose="010A0502050306030303" pitchFamily="18" charset="0"/>
              </a:rPr>
              <a:t>գ) իրականի նմանվող պատկերներ, որոնք պատկերում են բացահայտ սեռական գործողությունների մեջ </a:t>
            </a:r>
            <a:r>
              <a:rPr lang="hy-AM" sz="1400" dirty="0">
                <a:solidFill>
                  <a:srgbClr val="FF0000"/>
                </a:solidFill>
                <a:latin typeface="Sylfaen" panose="010A0502050306030303" pitchFamily="18" charset="0"/>
              </a:rPr>
              <a:t>ներգրավված անչափահասի,</a:t>
            </a:r>
          </a:p>
          <a:p>
            <a:pPr algn="just"/>
            <a:r>
              <a:rPr lang="hy-AM" sz="1400" dirty="0">
                <a:latin typeface="Sylfaen" panose="010A0502050306030303" pitchFamily="18" charset="0"/>
              </a:rPr>
              <a:t>3. Վերը նշված 2-րդ կետում «փոքրահասակ» տերմինը ներառում է մինչև 18 տարեկան բոլոր անձանց: Սակայն Կողմը կարող է պահանջել ավելի ցածր տարիքային սահմանափակում, որը չպետք է 16 տարեկանից ցածր լինի:</a:t>
            </a:r>
          </a:p>
          <a:p>
            <a:pPr algn="just"/>
            <a:r>
              <a:rPr lang="hy-AM" sz="1400" dirty="0">
                <a:latin typeface="Sylfaen" panose="010A0502050306030303" pitchFamily="18" charset="0"/>
              </a:rPr>
              <a:t>4. Յուրաքանչյուր Կողմ կարող է 1-ին կետի «դ» և «ե» ենթակետերը և 2-րդ կետի «բ» և «գ» ենթակետերը ամբողջությամբ կամ մասամբ չկիրառելու իրավունք վերապահել:</a:t>
            </a:r>
          </a:p>
        </p:txBody>
      </p:sp>
      <p:sp>
        <p:nvSpPr>
          <p:cNvPr id="6" name="Rectangle 5">
            <a:extLst>
              <a:ext uri="{FF2B5EF4-FFF2-40B4-BE49-F238E27FC236}">
                <a16:creationId xmlns:a16="http://schemas.microsoft.com/office/drawing/2014/main" id="{524B6456-681F-2F44-A01A-AD3514E81BD2}"/>
              </a:ext>
            </a:extLst>
          </p:cNvPr>
          <p:cNvSpPr/>
          <p:nvPr/>
        </p:nvSpPr>
        <p:spPr>
          <a:xfrm>
            <a:off x="4570078" y="1353114"/>
            <a:ext cx="3913522" cy="4708981"/>
          </a:xfrm>
          <a:prstGeom prst="rect">
            <a:avLst/>
          </a:prstGeom>
        </p:spPr>
        <p:txBody>
          <a:bodyPr wrap="square">
            <a:spAutoFit/>
          </a:bodyPr>
          <a:lstStyle/>
          <a:p>
            <a:pPr marL="342900" indent="-342900" algn="just">
              <a:buFont typeface="Wingdings" pitchFamily="2" charset="2"/>
              <a:buChar char="ü"/>
            </a:pPr>
            <a:r>
              <a:rPr lang="en-US" sz="1500" dirty="0" err="1" smtClean="0">
                <a:latin typeface="Sylfaen" panose="010A0502050306030303" pitchFamily="18" charset="0"/>
              </a:rPr>
              <a:t>Հետևյալ</a:t>
            </a:r>
            <a:r>
              <a:rPr lang="en-US" sz="1500" dirty="0" smtClean="0">
                <a:latin typeface="Sylfaen" panose="010A0502050306030303" pitchFamily="18" charset="0"/>
              </a:rPr>
              <a:t> </a:t>
            </a:r>
            <a:r>
              <a:rPr lang="en-US" sz="1500" dirty="0" err="1" smtClean="0">
                <a:latin typeface="Sylfaen" panose="010A0502050306030303" pitchFamily="18" charset="0"/>
              </a:rPr>
              <a:t>ներգրավվածությունը</a:t>
            </a:r>
            <a:r>
              <a:rPr lang="en-US" sz="1500" dirty="0" smtClean="0">
                <a:latin typeface="Sylfaen" panose="010A0502050306030303" pitchFamily="18" charset="0"/>
              </a:rPr>
              <a:t> </a:t>
            </a:r>
            <a:r>
              <a:rPr lang="en-US" sz="1500" dirty="0" err="1" smtClean="0">
                <a:latin typeface="Sylfaen" panose="010A0502050306030303" pitchFamily="18" charset="0"/>
              </a:rPr>
              <a:t>ներառվում</a:t>
            </a:r>
            <a:r>
              <a:rPr lang="en-US" sz="1500" dirty="0" smtClean="0">
                <a:latin typeface="Sylfaen" panose="010A0502050306030303" pitchFamily="18" charset="0"/>
              </a:rPr>
              <a:t> է՝ </a:t>
            </a:r>
            <a:endParaRPr lang="en-US" sz="1500" dirty="0">
              <a:latin typeface="Sylfaen" panose="010A0502050306030303" pitchFamily="18" charset="0"/>
            </a:endParaRPr>
          </a:p>
          <a:p>
            <a:pPr algn="just"/>
            <a:endParaRPr lang="en-US" sz="1500" dirty="0">
              <a:latin typeface="Sylfaen" panose="010A0502050306030303" pitchFamily="18" charset="0"/>
            </a:endParaRPr>
          </a:p>
          <a:p>
            <a:pPr marL="800100" lvl="1" indent="-342900" algn="just">
              <a:buFont typeface="Wingdings" pitchFamily="2" charset="2"/>
              <a:buChar char="ü"/>
            </a:pPr>
            <a:r>
              <a:rPr lang="en-US" sz="1500" dirty="0" err="1" smtClean="0">
                <a:latin typeface="Sylfaen" panose="010A0502050306030303" pitchFamily="18" charset="0"/>
              </a:rPr>
              <a:t>Իրական</a:t>
            </a:r>
            <a:r>
              <a:rPr lang="en-US" sz="1500" dirty="0" smtClean="0">
                <a:latin typeface="Sylfaen" panose="010A0502050306030303" pitchFamily="18" charset="0"/>
              </a:rPr>
              <a:t> </a:t>
            </a:r>
            <a:r>
              <a:rPr lang="en-US" sz="1500" dirty="0" err="1" smtClean="0">
                <a:latin typeface="Sylfaen" panose="010A0502050306030303" pitchFamily="18" charset="0"/>
              </a:rPr>
              <a:t>երեխայի</a:t>
            </a:r>
            <a:r>
              <a:rPr lang="en-US" sz="1500" dirty="0" smtClean="0">
                <a:latin typeface="Sylfaen" panose="010A0502050306030303" pitchFamily="18" charset="0"/>
              </a:rPr>
              <a:t> </a:t>
            </a:r>
            <a:r>
              <a:rPr lang="en-US" sz="1500" dirty="0" err="1" smtClean="0">
                <a:latin typeface="Sylfaen" panose="010A0502050306030303" pitchFamily="18" charset="0"/>
              </a:rPr>
              <a:t>սեռական</a:t>
            </a:r>
            <a:r>
              <a:rPr lang="en-US" sz="1500" dirty="0" smtClean="0">
                <a:latin typeface="Sylfaen" panose="010A0502050306030303" pitchFamily="18" charset="0"/>
              </a:rPr>
              <a:t> </a:t>
            </a:r>
            <a:r>
              <a:rPr lang="en-US" sz="1500" dirty="0" err="1" smtClean="0">
                <a:latin typeface="Sylfaen" panose="010A0502050306030303" pitchFamily="18" charset="0"/>
              </a:rPr>
              <a:t>բռնություն</a:t>
            </a:r>
            <a:endParaRPr lang="en-US" sz="1500" dirty="0">
              <a:latin typeface="Sylfaen" panose="010A0502050306030303" pitchFamily="18" charset="0"/>
            </a:endParaRPr>
          </a:p>
          <a:p>
            <a:pPr marL="800100" lvl="1" indent="-342900" algn="just">
              <a:buFont typeface="Wingdings" pitchFamily="2" charset="2"/>
              <a:buChar char="ü"/>
            </a:pPr>
            <a:r>
              <a:rPr lang="en-US" sz="1500" dirty="0" smtClean="0">
                <a:latin typeface="Sylfaen" panose="010A0502050306030303" pitchFamily="18" charset="0"/>
              </a:rPr>
              <a:t>Ի</a:t>
            </a:r>
            <a:r>
              <a:rPr lang="hy-AM" sz="1500" dirty="0" smtClean="0">
                <a:latin typeface="Sylfaen" panose="010A0502050306030303" pitchFamily="18" charset="0"/>
              </a:rPr>
              <a:t>րականի </a:t>
            </a:r>
            <a:r>
              <a:rPr lang="hy-AM" sz="1500" dirty="0">
                <a:latin typeface="Sylfaen" panose="010A0502050306030303" pitchFamily="18" charset="0"/>
              </a:rPr>
              <a:t>նմանվող պատկերներ, որոնք պատկերում են բացահայտ սեռական գործողությունների մեջ ներգրավված </a:t>
            </a:r>
            <a:r>
              <a:rPr lang="hy-AM" sz="1500" dirty="0" smtClean="0">
                <a:latin typeface="Sylfaen" panose="010A0502050306030303" pitchFamily="18" charset="0"/>
              </a:rPr>
              <a:t>անչափահասի</a:t>
            </a:r>
            <a:endParaRPr lang="en-US" sz="1500" dirty="0" smtClean="0">
              <a:latin typeface="Sylfaen" panose="010A0502050306030303" pitchFamily="18" charset="0"/>
            </a:endParaRPr>
          </a:p>
          <a:p>
            <a:pPr marL="800100" lvl="1" indent="-342900" algn="just">
              <a:buFont typeface="Wingdings" pitchFamily="2" charset="2"/>
              <a:buChar char="ü"/>
            </a:pPr>
            <a:r>
              <a:rPr lang="en-US" sz="1500" dirty="0" err="1" smtClean="0">
                <a:latin typeface="Sylfaen" panose="010A0502050306030303" pitchFamily="18" charset="0"/>
              </a:rPr>
              <a:t>Պատկերներ</a:t>
            </a:r>
            <a:r>
              <a:rPr lang="en-US" sz="1500" dirty="0" smtClean="0">
                <a:latin typeface="Sylfaen" panose="010A0502050306030303" pitchFamily="18" charset="0"/>
              </a:rPr>
              <a:t>, </a:t>
            </a:r>
            <a:r>
              <a:rPr lang="en-US" sz="1500" dirty="0" err="1" smtClean="0">
                <a:latin typeface="Sylfaen" panose="010A0502050306030303" pitchFamily="18" charset="0"/>
              </a:rPr>
              <a:t>որոնք</a:t>
            </a:r>
            <a:r>
              <a:rPr lang="en-US" sz="1500" dirty="0" smtClean="0">
                <a:latin typeface="Sylfaen" panose="010A0502050306030303" pitchFamily="18" charset="0"/>
              </a:rPr>
              <a:t> </a:t>
            </a:r>
            <a:r>
              <a:rPr lang="en-US" sz="1500" dirty="0" err="1" smtClean="0">
                <a:latin typeface="Sylfaen" panose="010A0502050306030303" pitchFamily="18" charset="0"/>
              </a:rPr>
              <a:t>չնայած</a:t>
            </a:r>
            <a:r>
              <a:rPr lang="en-US" sz="1500" dirty="0" smtClean="0">
                <a:latin typeface="Sylfaen" panose="010A0502050306030303" pitchFamily="18" charset="0"/>
              </a:rPr>
              <a:t> </a:t>
            </a:r>
            <a:r>
              <a:rPr lang="en-US" sz="1500" dirty="0" err="1" smtClean="0">
                <a:latin typeface="Sylfaen" panose="010A0502050306030303" pitchFamily="18" charset="0"/>
              </a:rPr>
              <a:t>իրականի</a:t>
            </a:r>
            <a:r>
              <a:rPr lang="en-US" sz="1500" dirty="0" smtClean="0">
                <a:latin typeface="Sylfaen" panose="010A0502050306030303" pitchFamily="18" charset="0"/>
              </a:rPr>
              <a:t> </a:t>
            </a:r>
            <a:r>
              <a:rPr lang="en-US" sz="1500" dirty="0" err="1" smtClean="0">
                <a:latin typeface="Sylfaen" panose="010A0502050306030303" pitchFamily="18" charset="0"/>
              </a:rPr>
              <a:t>նմանվող</a:t>
            </a:r>
            <a:r>
              <a:rPr lang="en-US" sz="1500" dirty="0" smtClean="0">
                <a:latin typeface="Sylfaen" panose="010A0502050306030303" pitchFamily="18" charset="0"/>
              </a:rPr>
              <a:t> </a:t>
            </a:r>
            <a:r>
              <a:rPr lang="en-US" sz="1500" dirty="0" err="1" smtClean="0">
                <a:latin typeface="Sylfaen" panose="010A0502050306030303" pitchFamily="18" charset="0"/>
              </a:rPr>
              <a:t>են</a:t>
            </a:r>
            <a:r>
              <a:rPr lang="en-US" sz="1500" dirty="0" smtClean="0">
                <a:latin typeface="Sylfaen" panose="010A0502050306030303" pitchFamily="18" charset="0"/>
              </a:rPr>
              <a:t>, </a:t>
            </a:r>
            <a:r>
              <a:rPr lang="en-US" sz="1500" dirty="0" err="1" smtClean="0">
                <a:latin typeface="Sylfaen" panose="010A0502050306030303" pitchFamily="18" charset="0"/>
              </a:rPr>
              <a:t>փաստացի</a:t>
            </a:r>
            <a:r>
              <a:rPr lang="en-US" sz="1500" dirty="0" smtClean="0">
                <a:latin typeface="Sylfaen" panose="010A0502050306030303" pitchFamily="18" charset="0"/>
              </a:rPr>
              <a:t> </a:t>
            </a:r>
            <a:r>
              <a:rPr lang="en-US" sz="1500" dirty="0" err="1" smtClean="0">
                <a:latin typeface="Sylfaen" panose="010A0502050306030303" pitchFamily="18" charset="0"/>
              </a:rPr>
              <a:t>չեն</a:t>
            </a:r>
            <a:r>
              <a:rPr lang="en-US" sz="1500" dirty="0" smtClean="0">
                <a:latin typeface="Sylfaen" panose="010A0502050306030303" pitchFamily="18" charset="0"/>
              </a:rPr>
              <a:t> </a:t>
            </a:r>
            <a:r>
              <a:rPr lang="en-US" sz="1500" dirty="0" err="1" smtClean="0">
                <a:latin typeface="Sylfaen" panose="010A0502050306030303" pitchFamily="18" charset="0"/>
              </a:rPr>
              <a:t>ներառում</a:t>
            </a:r>
            <a:r>
              <a:rPr lang="en-US" sz="1500" dirty="0" smtClean="0">
                <a:latin typeface="Sylfaen" panose="010A0502050306030303" pitchFamily="18" charset="0"/>
              </a:rPr>
              <a:t> </a:t>
            </a:r>
            <a:r>
              <a:rPr lang="en-US" sz="1500" dirty="0" err="1" smtClean="0">
                <a:latin typeface="Sylfaen" panose="010A0502050306030303" pitchFamily="18" charset="0"/>
              </a:rPr>
              <a:t>իրական</a:t>
            </a:r>
            <a:r>
              <a:rPr lang="en-US" sz="1500" dirty="0" smtClean="0">
                <a:latin typeface="Sylfaen" panose="010A0502050306030303" pitchFamily="18" charset="0"/>
              </a:rPr>
              <a:t> </a:t>
            </a:r>
            <a:r>
              <a:rPr lang="en-US" sz="1500" dirty="0" err="1" smtClean="0">
                <a:latin typeface="Sylfaen" panose="010A0502050306030303" pitchFamily="18" charset="0"/>
              </a:rPr>
              <a:t>երեխա</a:t>
            </a:r>
            <a:r>
              <a:rPr lang="en-US" sz="1500" dirty="0" smtClean="0">
                <a:latin typeface="Sylfaen" panose="010A0502050306030303" pitchFamily="18" charset="0"/>
              </a:rPr>
              <a:t> </a:t>
            </a:r>
            <a:r>
              <a:rPr lang="en-US" sz="1500" dirty="0" err="1" smtClean="0">
                <a:latin typeface="Sylfaen" panose="010A0502050306030303" pitchFamily="18" charset="0"/>
              </a:rPr>
              <a:t>բացահայտ</a:t>
            </a:r>
            <a:r>
              <a:rPr lang="en-US" sz="1500" dirty="0" smtClean="0">
                <a:latin typeface="Sylfaen" panose="010A0502050306030303" pitchFamily="18" charset="0"/>
              </a:rPr>
              <a:t> </a:t>
            </a:r>
            <a:r>
              <a:rPr lang="en-US" sz="1500" dirty="0" err="1" smtClean="0">
                <a:latin typeface="Sylfaen" panose="010A0502050306030303" pitchFamily="18" charset="0"/>
              </a:rPr>
              <a:t>սեռական</a:t>
            </a:r>
            <a:r>
              <a:rPr lang="en-US" sz="1500" dirty="0" smtClean="0">
                <a:latin typeface="Sylfaen" panose="010A0502050306030303" pitchFamily="18" charset="0"/>
              </a:rPr>
              <a:t> </a:t>
            </a:r>
            <a:r>
              <a:rPr lang="en-US" sz="1500" dirty="0" err="1" smtClean="0">
                <a:latin typeface="Sylfaen" panose="010A0502050306030303" pitchFamily="18" charset="0"/>
              </a:rPr>
              <a:t>գործողության</a:t>
            </a:r>
            <a:r>
              <a:rPr lang="en-US" sz="1500" dirty="0" smtClean="0">
                <a:latin typeface="Sylfaen" panose="010A0502050306030303" pitchFamily="18" charset="0"/>
              </a:rPr>
              <a:t> </a:t>
            </a:r>
            <a:r>
              <a:rPr lang="en-US" sz="1500" dirty="0" err="1" smtClean="0">
                <a:latin typeface="Sylfaen" panose="010A0502050306030303" pitchFamily="18" charset="0"/>
              </a:rPr>
              <a:t>մեջ</a:t>
            </a:r>
            <a:r>
              <a:rPr lang="en-US" sz="1500" dirty="0" smtClean="0">
                <a:latin typeface="Sylfaen" panose="010A0502050306030303" pitchFamily="18" charset="0"/>
              </a:rPr>
              <a:t>. </a:t>
            </a:r>
            <a:r>
              <a:rPr lang="hy-AM" sz="1500" dirty="0" smtClean="0">
                <a:latin typeface="Sylfaen" panose="010A0502050306030303" pitchFamily="18" charset="0"/>
              </a:rPr>
              <a:t>Ն</a:t>
            </a:r>
            <a:r>
              <a:rPr lang="en-US" sz="1500" dirty="0" err="1" smtClean="0">
                <a:latin typeface="Sylfaen" panose="010A0502050306030303" pitchFamily="18" charset="0"/>
              </a:rPr>
              <a:t>երառյալ</a:t>
            </a:r>
            <a:r>
              <a:rPr lang="en-US" sz="1500" dirty="0" smtClean="0">
                <a:latin typeface="Sylfaen" panose="010A0502050306030303" pitchFamily="18" charset="0"/>
              </a:rPr>
              <a:t> </a:t>
            </a:r>
            <a:r>
              <a:rPr lang="en-US" sz="1500" dirty="0" err="1" smtClean="0">
                <a:latin typeface="Sylfaen" panose="010A0502050306030303" pitchFamily="18" charset="0"/>
              </a:rPr>
              <a:t>այն</a:t>
            </a:r>
            <a:r>
              <a:rPr lang="en-US" sz="1500" dirty="0" smtClean="0">
                <a:latin typeface="Sylfaen" panose="010A0502050306030303" pitchFamily="18" charset="0"/>
              </a:rPr>
              <a:t> </a:t>
            </a:r>
            <a:r>
              <a:rPr lang="en-US" sz="1500" dirty="0" err="1" smtClean="0">
                <a:latin typeface="Sylfaen" panose="010A0502050306030303" pitchFamily="18" charset="0"/>
              </a:rPr>
              <a:t>նկարները</a:t>
            </a:r>
            <a:r>
              <a:rPr lang="en-US" sz="1500" dirty="0" smtClean="0">
                <a:latin typeface="Sylfaen" panose="010A0502050306030303" pitchFamily="18" charset="0"/>
              </a:rPr>
              <a:t>, </a:t>
            </a:r>
            <a:r>
              <a:rPr lang="en-US" sz="1500" dirty="0" err="1" smtClean="0">
                <a:latin typeface="Sylfaen" panose="010A0502050306030303" pitchFamily="18" charset="0"/>
              </a:rPr>
              <a:t>որոնք</a:t>
            </a:r>
            <a:r>
              <a:rPr lang="en-US" sz="1500" dirty="0" smtClean="0">
                <a:latin typeface="Sylfaen" panose="010A0502050306030303" pitchFamily="18" charset="0"/>
              </a:rPr>
              <a:t> </a:t>
            </a:r>
            <a:r>
              <a:rPr lang="en-US" sz="1500" dirty="0" err="1" smtClean="0">
                <a:latin typeface="Sylfaen" panose="010A0502050306030303" pitchFamily="18" charset="0"/>
              </a:rPr>
              <a:t>փոփոխված</a:t>
            </a:r>
            <a:r>
              <a:rPr lang="en-US" sz="1500" dirty="0" smtClean="0">
                <a:latin typeface="Sylfaen" panose="010A0502050306030303" pitchFamily="18" charset="0"/>
              </a:rPr>
              <a:t> </a:t>
            </a:r>
            <a:r>
              <a:rPr lang="en-US" sz="1500" dirty="0" err="1" smtClean="0">
                <a:latin typeface="Sylfaen" panose="010A0502050306030303" pitchFamily="18" charset="0"/>
              </a:rPr>
              <a:t>են</a:t>
            </a:r>
            <a:r>
              <a:rPr lang="en-US" sz="1500" dirty="0" smtClean="0">
                <a:latin typeface="Sylfaen" panose="010A0502050306030303" pitchFamily="18" charset="0"/>
              </a:rPr>
              <a:t>, </a:t>
            </a:r>
            <a:r>
              <a:rPr lang="en-US" sz="1500" dirty="0" err="1" smtClean="0">
                <a:latin typeface="Sylfaen" panose="010A0502050306030303" pitchFamily="18" charset="0"/>
              </a:rPr>
              <a:t>ինչպես</a:t>
            </a:r>
            <a:r>
              <a:rPr lang="en-US" sz="1500" dirty="0" smtClean="0">
                <a:latin typeface="Sylfaen" panose="010A0502050306030303" pitchFamily="18" charset="0"/>
              </a:rPr>
              <a:t>՝ </a:t>
            </a:r>
            <a:r>
              <a:rPr lang="en-US" sz="1500" dirty="0" err="1" smtClean="0">
                <a:latin typeface="Sylfaen" panose="010A0502050306030303" pitchFamily="18" charset="0"/>
              </a:rPr>
              <a:t>բնական</a:t>
            </a:r>
            <a:r>
              <a:rPr lang="en-US" sz="1500" dirty="0" smtClean="0">
                <a:latin typeface="Sylfaen" panose="010A0502050306030303" pitchFamily="18" charset="0"/>
              </a:rPr>
              <a:t> </a:t>
            </a:r>
            <a:r>
              <a:rPr lang="en-US" sz="1500" dirty="0" err="1" smtClean="0">
                <a:latin typeface="Sylfaen" panose="010A0502050306030303" pitchFamily="18" charset="0"/>
              </a:rPr>
              <a:t>անձանց</a:t>
            </a:r>
            <a:r>
              <a:rPr lang="en-US" sz="1500" dirty="0" smtClean="0">
                <a:latin typeface="Sylfaen" panose="010A0502050306030303" pitchFamily="18" charset="0"/>
              </a:rPr>
              <a:t> </a:t>
            </a:r>
            <a:r>
              <a:rPr lang="en-US" sz="1500" dirty="0" err="1" smtClean="0">
                <a:latin typeface="Sylfaen" panose="010A0502050306030303" pitchFamily="18" charset="0"/>
              </a:rPr>
              <a:t>ձևափոխված</a:t>
            </a:r>
            <a:r>
              <a:rPr lang="en-US" sz="1500" dirty="0" smtClean="0">
                <a:latin typeface="Sylfaen" panose="010A0502050306030303" pitchFamily="18" charset="0"/>
              </a:rPr>
              <a:t> </a:t>
            </a:r>
            <a:r>
              <a:rPr lang="en-US" sz="1500" dirty="0" err="1" smtClean="0">
                <a:latin typeface="Sylfaen" panose="010A0502050306030303" pitchFamily="18" charset="0"/>
              </a:rPr>
              <a:t>նկարներ</a:t>
            </a:r>
            <a:r>
              <a:rPr lang="en-US" sz="1500" dirty="0" smtClean="0">
                <a:latin typeface="Sylfaen" panose="010A0502050306030303" pitchFamily="18" charset="0"/>
              </a:rPr>
              <a:t> </a:t>
            </a:r>
            <a:r>
              <a:rPr lang="en-US" sz="1500" dirty="0" err="1" smtClean="0">
                <a:latin typeface="Sylfaen" panose="010A0502050306030303" pitchFamily="18" charset="0"/>
              </a:rPr>
              <a:t>կամ</a:t>
            </a:r>
            <a:r>
              <a:rPr lang="en-US" sz="1500" dirty="0" smtClean="0">
                <a:latin typeface="Sylfaen" panose="010A0502050306030303" pitchFamily="18" charset="0"/>
              </a:rPr>
              <a:t> </a:t>
            </a:r>
            <a:r>
              <a:rPr lang="en-US" sz="1500" dirty="0" err="1" smtClean="0">
                <a:latin typeface="Sylfaen" panose="010A0502050306030303" pitchFamily="18" charset="0"/>
              </a:rPr>
              <a:t>անգամ</a:t>
            </a:r>
            <a:r>
              <a:rPr lang="en-US" sz="1500" dirty="0" smtClean="0">
                <a:latin typeface="Sylfaen" panose="010A0502050306030303" pitchFamily="18" charset="0"/>
              </a:rPr>
              <a:t> </a:t>
            </a:r>
            <a:r>
              <a:rPr lang="en-US" sz="1500" dirty="0" err="1" smtClean="0">
                <a:latin typeface="Sylfaen" panose="010A0502050306030303" pitchFamily="18" charset="0"/>
              </a:rPr>
              <a:t>ամբողջությամբ</a:t>
            </a:r>
            <a:r>
              <a:rPr lang="en-US" sz="1500" dirty="0" smtClean="0">
                <a:latin typeface="Sylfaen" panose="010A0502050306030303" pitchFamily="18" charset="0"/>
              </a:rPr>
              <a:t> </a:t>
            </a:r>
            <a:r>
              <a:rPr lang="en-US" sz="1500" dirty="0" err="1" smtClean="0">
                <a:latin typeface="Sylfaen" panose="010A0502050306030303" pitchFamily="18" charset="0"/>
              </a:rPr>
              <a:t>համակարգչի</a:t>
            </a:r>
            <a:r>
              <a:rPr lang="en-US" sz="1500" dirty="0" smtClean="0">
                <a:latin typeface="Sylfaen" panose="010A0502050306030303" pitchFamily="18" charset="0"/>
              </a:rPr>
              <a:t> </a:t>
            </a:r>
            <a:r>
              <a:rPr lang="en-US" sz="1500" dirty="0" err="1" smtClean="0">
                <a:latin typeface="Sylfaen" panose="010A0502050306030303" pitchFamily="18" charset="0"/>
              </a:rPr>
              <a:t>կողմից</a:t>
            </a:r>
            <a:r>
              <a:rPr lang="en-US" sz="1500" dirty="0" smtClean="0">
                <a:latin typeface="Sylfaen" panose="010A0502050306030303" pitchFamily="18" charset="0"/>
              </a:rPr>
              <a:t> </a:t>
            </a:r>
            <a:r>
              <a:rPr lang="en-US" sz="1500" dirty="0" err="1" smtClean="0">
                <a:latin typeface="Sylfaen" panose="010A0502050306030303" pitchFamily="18" charset="0"/>
              </a:rPr>
              <a:t>գեներացված</a:t>
            </a:r>
            <a:r>
              <a:rPr lang="en-US" sz="1500" dirty="0" smtClean="0">
                <a:latin typeface="Sylfaen" panose="010A0502050306030303" pitchFamily="18" charset="0"/>
              </a:rPr>
              <a:t>:</a:t>
            </a:r>
            <a:endParaRPr lang="en-US" sz="1500" dirty="0">
              <a:latin typeface="Sylfaen" panose="010A0502050306030303" pitchFamily="18" charset="0"/>
            </a:endParaRPr>
          </a:p>
        </p:txBody>
      </p:sp>
      <p:sp>
        <p:nvSpPr>
          <p:cNvPr id="2" name="TextBox 7">
            <a:extLst>
              <a:ext uri="{FF2B5EF4-FFF2-40B4-BE49-F238E27FC236}">
                <a16:creationId xmlns:a16="http://schemas.microsoft.com/office/drawing/2014/main" id="{F80B7E4C-CAF6-45F2-8408-A290F8703AC2}"/>
              </a:ext>
            </a:extLst>
          </p:cNvPr>
          <p:cNvSpPr txBox="1">
            <a:spLocks noChangeArrowheads="1"/>
          </p:cNvSpPr>
          <p:nvPr/>
        </p:nvSpPr>
        <p:spPr bwMode="auto">
          <a:xfrm>
            <a:off x="1403350" y="-27384"/>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a:solidFill>
                  <a:schemeClr val="bg1"/>
                </a:solidFill>
                <a:latin typeface="Sylfaen" panose="010A0502050306030303" pitchFamily="18" charset="0"/>
                <a:ea typeface="Verdana" panose="020B0604030504040204" pitchFamily="34" charset="0"/>
                <a:cs typeface="Verdana" charset="0"/>
              </a:rPr>
              <a:t>Մանկական</a:t>
            </a:r>
            <a:r>
              <a:rPr lang="en-GB" sz="3200" dirty="0">
                <a:solidFill>
                  <a:schemeClr val="bg1"/>
                </a:solidFill>
                <a:latin typeface="Sylfaen" panose="010A0502050306030303" pitchFamily="18" charset="0"/>
                <a:ea typeface="Verdana" panose="020B0604030504040204" pitchFamily="34" charset="0"/>
                <a:cs typeface="Verdana" charset="0"/>
              </a:rPr>
              <a:t> </a:t>
            </a:r>
            <a:r>
              <a:rPr lang="en-GB" sz="3200" dirty="0" err="1">
                <a:solidFill>
                  <a:schemeClr val="bg1"/>
                </a:solidFill>
                <a:latin typeface="Sylfaen" panose="010A0502050306030303" pitchFamily="18" charset="0"/>
                <a:ea typeface="Verdana" panose="020B0604030504040204" pitchFamily="34" charset="0"/>
                <a:cs typeface="Verdana" charset="0"/>
              </a:rPr>
              <a:t>պոռնոգրաֆիա</a:t>
            </a:r>
            <a:r>
              <a:rPr lang="en-GB" sz="3200" dirty="0">
                <a:solidFill>
                  <a:schemeClr val="bg1"/>
                </a:solidFill>
                <a:latin typeface="Sylfaen" panose="010A0502050306030303" pitchFamily="18" charset="0"/>
                <a:ea typeface="Verdana" panose="020B0604030504040204" pitchFamily="34" charset="0"/>
                <a:cs typeface="Verdana" charset="0"/>
              </a:rPr>
              <a:t> </a:t>
            </a:r>
          </a:p>
          <a:p>
            <a:pPr algn="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GB" sz="3200" dirty="0" err="1" smtClean="0">
                <a:solidFill>
                  <a:schemeClr val="bg1"/>
                </a:solidFill>
                <a:latin typeface="Sylfaen" panose="010A0502050306030303" pitchFamily="18" charset="0"/>
                <a:ea typeface="Verdana" panose="020B0604030504040204" pitchFamily="34" charset="0"/>
                <a:cs typeface="Verdana" charset="0"/>
              </a:rPr>
              <a:t>ներգրավված</a:t>
            </a:r>
            <a:r>
              <a:rPr lang="en-GB" sz="3200" dirty="0" smtClean="0">
                <a:solidFill>
                  <a:schemeClr val="bg1"/>
                </a:solidFill>
                <a:latin typeface="Sylfaen" panose="010A0502050306030303" pitchFamily="18" charset="0"/>
                <a:ea typeface="Verdana" panose="020B0604030504040204" pitchFamily="34" charset="0"/>
                <a:cs typeface="Verdana" charset="0"/>
              </a:rPr>
              <a:t> </a:t>
            </a:r>
            <a:r>
              <a:rPr lang="en-GB" sz="3200" dirty="0" err="1" smtClean="0">
                <a:solidFill>
                  <a:schemeClr val="bg1"/>
                </a:solidFill>
                <a:latin typeface="Sylfaen" panose="010A0502050306030303" pitchFamily="18" charset="0"/>
                <a:ea typeface="Verdana" panose="020B0604030504040204" pitchFamily="34" charset="0"/>
                <a:cs typeface="Verdana" charset="0"/>
              </a:rPr>
              <a:t>անչափահասի</a:t>
            </a:r>
            <a:r>
              <a:rPr lang="en-GB" sz="32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&gt;&gt;</a:t>
            </a:r>
            <a:r>
              <a:rPr lang="en-GB" sz="3200"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426141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5047536"/>
          </a:xfrm>
          <a:prstGeom prst="rect">
            <a:avLst/>
          </a:prstGeom>
        </p:spPr>
        <p:txBody>
          <a:bodyPr wrap="square">
            <a:spAutoFit/>
          </a:bodyPr>
          <a:lstStyle/>
          <a:p>
            <a:pPr algn="just"/>
            <a:r>
              <a:rPr lang="hy-AM" sz="1400" dirty="0">
                <a:latin typeface="Sylfaen" panose="010A0502050306030303" pitchFamily="18" charset="0"/>
              </a:rPr>
              <a:t>2. 1-ին կետում նշված «մանկական պոռնոգրաֆիա» տերմինը ներառում է պոռնոգրաֆիկ նյութեր, որոնք տեսապատկերում են.</a:t>
            </a:r>
          </a:p>
          <a:p>
            <a:pPr algn="just"/>
            <a:r>
              <a:rPr lang="hy-AM" sz="1400" dirty="0">
                <a:latin typeface="Sylfaen" panose="010A0502050306030303" pitchFamily="18" charset="0"/>
              </a:rPr>
              <a:t>ա) բացահայտ սեռական գործողությունների մեջ ներգրավված անչափահասի,</a:t>
            </a:r>
          </a:p>
          <a:p>
            <a:pPr algn="just"/>
            <a:r>
              <a:rPr lang="hy-AM" sz="1400" dirty="0">
                <a:latin typeface="Sylfaen" panose="010A0502050306030303" pitchFamily="18" charset="0"/>
              </a:rPr>
              <a:t>բ) անձի, որը նմանվում է բացահայտ սեռական գործողությունների մեջ ներգրավված անչափահասի,</a:t>
            </a:r>
          </a:p>
          <a:p>
            <a:pPr algn="just"/>
            <a:r>
              <a:rPr lang="hy-AM" sz="1400" dirty="0">
                <a:latin typeface="Sylfaen" panose="010A0502050306030303" pitchFamily="18" charset="0"/>
              </a:rPr>
              <a:t>գ) իրականի նմանվող պատկերներ, որոնք պատկերում են բացահայտ սեռական գործողությունների մեջ ներգրավված անչափահասի,</a:t>
            </a:r>
          </a:p>
          <a:p>
            <a:pPr algn="just"/>
            <a:r>
              <a:rPr lang="hy-AM" sz="1400" dirty="0">
                <a:latin typeface="Sylfaen" panose="010A0502050306030303" pitchFamily="18" charset="0"/>
              </a:rPr>
              <a:t>3. Վերը նշված 2-րդ կետում </a:t>
            </a:r>
            <a:r>
              <a:rPr lang="hy-AM" sz="1400" dirty="0">
                <a:solidFill>
                  <a:srgbClr val="FF0000"/>
                </a:solidFill>
                <a:latin typeface="Sylfaen" panose="010A0502050306030303" pitchFamily="18" charset="0"/>
              </a:rPr>
              <a:t>«փոքրահասակ» տերմինը ներառում է մինչև 18 տարեկան </a:t>
            </a:r>
            <a:r>
              <a:rPr lang="hy-AM" sz="1400" dirty="0">
                <a:latin typeface="Sylfaen" panose="010A0502050306030303" pitchFamily="18" charset="0"/>
              </a:rPr>
              <a:t>բոլոր անձանց: Սակայն Կողմը կարող է պահանջել ավելի ցածր տարիքային սահմանափակում, որը չպետք է 16 տարեկանից ցածր լինի:</a:t>
            </a:r>
          </a:p>
          <a:p>
            <a:pPr algn="just"/>
            <a:r>
              <a:rPr lang="hy-AM" sz="1400" dirty="0">
                <a:latin typeface="Sylfaen" panose="010A0502050306030303" pitchFamily="18" charset="0"/>
              </a:rPr>
              <a:t>4. Յուրաքանչյուր Կողմ կարող է 1-ին կետի «դ» և «ե» ենթակետերը և 2-րդ կետի «բ» և «գ» ենթակետերը ամբողջությամբ կամ մասամբ չկիրառելու իրավունք վերապահել:</a:t>
            </a:r>
          </a:p>
        </p:txBody>
      </p:sp>
      <p:sp>
        <p:nvSpPr>
          <p:cNvPr id="6" name="Rectangle 5">
            <a:extLst>
              <a:ext uri="{FF2B5EF4-FFF2-40B4-BE49-F238E27FC236}">
                <a16:creationId xmlns:a16="http://schemas.microsoft.com/office/drawing/2014/main" id="{524B6456-681F-2F44-A01A-AD3514E81BD2}"/>
              </a:ext>
            </a:extLst>
          </p:cNvPr>
          <p:cNvSpPr/>
          <p:nvPr/>
        </p:nvSpPr>
        <p:spPr>
          <a:xfrm>
            <a:off x="4712318" y="1403914"/>
            <a:ext cx="4015122" cy="3785652"/>
          </a:xfrm>
          <a:prstGeom prst="rect">
            <a:avLst/>
          </a:prstGeom>
        </p:spPr>
        <p:txBody>
          <a:bodyPr wrap="square">
            <a:spAutoFit/>
          </a:bodyPr>
          <a:lstStyle/>
          <a:p>
            <a:pPr marL="342900" indent="-342900" algn="just">
              <a:buFont typeface="Wingdings" pitchFamily="2" charset="2"/>
              <a:buChar char="ü"/>
            </a:pPr>
            <a:r>
              <a:rPr lang="en-US" sz="1500" dirty="0" err="1" smtClean="0">
                <a:latin typeface="Sylfaen" panose="010A0502050306030303" pitchFamily="18" charset="0"/>
              </a:rPr>
              <a:t>Երեխաների</a:t>
            </a:r>
            <a:r>
              <a:rPr lang="en-US" sz="1500" dirty="0" smtClean="0">
                <a:latin typeface="Sylfaen" panose="010A0502050306030303" pitchFamily="18" charset="0"/>
              </a:rPr>
              <a:t> </a:t>
            </a:r>
            <a:r>
              <a:rPr lang="en-US" sz="1500" dirty="0" err="1" smtClean="0">
                <a:latin typeface="Sylfaen" panose="010A0502050306030303" pitchFamily="18" charset="0"/>
              </a:rPr>
              <a:t>իրավունքների</a:t>
            </a:r>
            <a:r>
              <a:rPr lang="en-US" sz="1500" dirty="0" smtClean="0">
                <a:latin typeface="Sylfaen" panose="010A0502050306030303" pitchFamily="18" charset="0"/>
              </a:rPr>
              <a:t> </a:t>
            </a:r>
            <a:r>
              <a:rPr lang="en-US" sz="1500" dirty="0" err="1" smtClean="0">
                <a:latin typeface="Sylfaen" panose="010A0502050306030303" pitchFamily="18" charset="0"/>
              </a:rPr>
              <a:t>պաշտպանության</a:t>
            </a:r>
            <a:r>
              <a:rPr lang="en-US" sz="1500" dirty="0" smtClean="0">
                <a:latin typeface="Sylfaen" panose="010A0502050306030303" pitchFamily="18" charset="0"/>
              </a:rPr>
              <a:t> </a:t>
            </a:r>
            <a:r>
              <a:rPr lang="en-US" sz="1500" dirty="0" err="1" smtClean="0">
                <a:latin typeface="Sylfaen" panose="010A0502050306030303" pitchFamily="18" charset="0"/>
              </a:rPr>
              <a:t>մասին</a:t>
            </a:r>
            <a:r>
              <a:rPr lang="en-US" sz="1500" dirty="0" smtClean="0">
                <a:latin typeface="Sylfaen" panose="010A0502050306030303" pitchFamily="18" charset="0"/>
              </a:rPr>
              <a:t> ՄԱԿ-ի </a:t>
            </a:r>
            <a:r>
              <a:rPr lang="en-US" sz="1500" dirty="0" err="1" smtClean="0">
                <a:latin typeface="Sylfaen" panose="010A0502050306030303" pitchFamily="18" charset="0"/>
              </a:rPr>
              <a:t>Կոնվենցիայի</a:t>
            </a:r>
            <a:r>
              <a:rPr lang="en-US" sz="1500" dirty="0" smtClean="0">
                <a:latin typeface="Sylfaen" panose="010A0502050306030303" pitchFamily="18" charset="0"/>
              </a:rPr>
              <a:t> </a:t>
            </a:r>
            <a:r>
              <a:rPr lang="en-US" sz="1500" dirty="0" err="1" smtClean="0">
                <a:latin typeface="Sylfaen" panose="010A0502050306030303" pitchFamily="18" charset="0"/>
              </a:rPr>
              <a:t>Հոդված</a:t>
            </a:r>
            <a:r>
              <a:rPr lang="en-US" sz="1500" dirty="0" smtClean="0">
                <a:latin typeface="Sylfaen" panose="010A0502050306030303" pitchFamily="18" charset="0"/>
              </a:rPr>
              <a:t> 1-ին </a:t>
            </a:r>
            <a:r>
              <a:rPr lang="en-US" sz="1500" dirty="0" err="1" smtClean="0">
                <a:latin typeface="Sylfaen" panose="010A0502050306030303" pitchFamily="18" charset="0"/>
              </a:rPr>
              <a:t>համապատասխան</a:t>
            </a:r>
            <a:r>
              <a:rPr lang="en-US" sz="1500" dirty="0" smtClean="0">
                <a:latin typeface="Sylfaen" panose="010A0502050306030303" pitchFamily="18" charset="0"/>
              </a:rPr>
              <a:t> </a:t>
            </a:r>
            <a:r>
              <a:rPr lang="en-US" sz="1500" dirty="0" err="1" smtClean="0">
                <a:latin typeface="Sylfaen" panose="010A0502050306030303" pitchFamily="18" charset="0"/>
              </a:rPr>
              <a:t>սահմանում</a:t>
            </a:r>
            <a:r>
              <a:rPr lang="en-US" sz="1500" dirty="0" smtClean="0">
                <a:latin typeface="Sylfaen" panose="010A0502050306030303" pitchFamily="18" charset="0"/>
              </a:rPr>
              <a:t> </a:t>
            </a:r>
            <a:endParaRPr lang="en-US" sz="1500" dirty="0">
              <a:latin typeface="Sylfaen" panose="010A0502050306030303" pitchFamily="18" charset="0"/>
            </a:endParaRP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en-US" sz="1500" dirty="0" err="1" smtClean="0">
                <a:latin typeface="Sylfaen" panose="010A0502050306030303" pitchFamily="18" charset="0"/>
              </a:rPr>
              <a:t>Փոքրահասակ</a:t>
            </a:r>
            <a:r>
              <a:rPr lang="en-US" sz="1500" dirty="0" smtClean="0">
                <a:latin typeface="Sylfaen" panose="010A0502050306030303" pitchFamily="18" charset="0"/>
              </a:rPr>
              <a:t> </a:t>
            </a:r>
            <a:r>
              <a:rPr lang="en-US" sz="1500" dirty="0" err="1" smtClean="0">
                <a:latin typeface="Sylfaen" panose="010A0502050306030303" pitchFamily="18" charset="0"/>
              </a:rPr>
              <a:t>ընդհանրապես</a:t>
            </a:r>
            <a:r>
              <a:rPr lang="en-US" sz="1500" dirty="0" smtClean="0">
                <a:latin typeface="Sylfaen" panose="010A0502050306030303" pitchFamily="18" charset="0"/>
              </a:rPr>
              <a:t> </a:t>
            </a:r>
            <a:r>
              <a:rPr lang="en-US" sz="1500" dirty="0" err="1" smtClean="0">
                <a:latin typeface="Sylfaen" panose="010A0502050306030303" pitchFamily="18" charset="0"/>
              </a:rPr>
              <a:t>նշանակում</a:t>
            </a:r>
            <a:r>
              <a:rPr lang="en-US" sz="1500" dirty="0" smtClean="0">
                <a:latin typeface="Sylfaen" panose="010A0502050306030303" pitchFamily="18" charset="0"/>
              </a:rPr>
              <a:t> է </a:t>
            </a:r>
            <a:r>
              <a:rPr lang="en-US" sz="1500" dirty="0" err="1" smtClean="0">
                <a:latin typeface="Sylfaen" panose="010A0502050306030303" pitchFamily="18" charset="0"/>
              </a:rPr>
              <a:t>ոլոր</a:t>
            </a:r>
            <a:r>
              <a:rPr lang="en-US" sz="1500" dirty="0" smtClean="0">
                <a:latin typeface="Sylfaen" panose="010A0502050306030303" pitchFamily="18" charset="0"/>
              </a:rPr>
              <a:t> </a:t>
            </a:r>
            <a:r>
              <a:rPr lang="en-US" sz="1500" dirty="0" err="1" smtClean="0">
                <a:latin typeface="Sylfaen" panose="010A0502050306030303" pitchFamily="18" charset="0"/>
              </a:rPr>
              <a:t>անձինք</a:t>
            </a:r>
            <a:r>
              <a:rPr lang="en-US" sz="1500" dirty="0" smtClean="0">
                <a:latin typeface="Sylfaen" panose="010A0502050306030303" pitchFamily="18" charset="0"/>
              </a:rPr>
              <a:t> </a:t>
            </a:r>
            <a:r>
              <a:rPr lang="en-US" sz="1500" dirty="0" err="1" smtClean="0">
                <a:latin typeface="Sylfaen" panose="010A0502050306030303" pitchFamily="18" charset="0"/>
              </a:rPr>
              <a:t>մինչև</a:t>
            </a:r>
            <a:r>
              <a:rPr lang="en-US" sz="1500" dirty="0" smtClean="0">
                <a:latin typeface="Sylfaen" panose="010A0502050306030303" pitchFamily="18" charset="0"/>
              </a:rPr>
              <a:t> 18 </a:t>
            </a:r>
            <a:r>
              <a:rPr lang="en-US" sz="1500" dirty="0" err="1" smtClean="0">
                <a:latin typeface="Sylfaen" panose="010A0502050306030303" pitchFamily="18" charset="0"/>
              </a:rPr>
              <a:t>տարեկան</a:t>
            </a:r>
            <a:r>
              <a:rPr lang="en-US" sz="1500" dirty="0" smtClean="0">
                <a:latin typeface="Sylfaen" panose="010A0502050306030303" pitchFamily="18" charset="0"/>
              </a:rPr>
              <a:t>. </a:t>
            </a:r>
            <a:r>
              <a:rPr lang="en-US" sz="1500" dirty="0" err="1" smtClean="0">
                <a:latin typeface="Sylfaen" panose="010A0502050306030303" pitchFamily="18" charset="0"/>
              </a:rPr>
              <a:t>Կողմերը</a:t>
            </a:r>
            <a:r>
              <a:rPr lang="en-US" sz="1500" dirty="0" smtClean="0">
                <a:latin typeface="Sylfaen" panose="010A0502050306030303" pitchFamily="18" charset="0"/>
              </a:rPr>
              <a:t> </a:t>
            </a:r>
            <a:r>
              <a:rPr lang="en-US" sz="1500" dirty="0" err="1" smtClean="0">
                <a:latin typeface="Sylfaen" panose="010A0502050306030303" pitchFamily="18" charset="0"/>
              </a:rPr>
              <a:t>կարող</a:t>
            </a:r>
            <a:r>
              <a:rPr lang="en-US" sz="1500" dirty="0" smtClean="0">
                <a:latin typeface="Sylfaen" panose="010A0502050306030303" pitchFamily="18" charset="0"/>
              </a:rPr>
              <a:t> </a:t>
            </a:r>
            <a:r>
              <a:rPr lang="en-US" sz="1500" dirty="0" err="1" smtClean="0">
                <a:latin typeface="Sylfaen" panose="010A0502050306030303" pitchFamily="18" charset="0"/>
              </a:rPr>
              <a:t>են</a:t>
            </a:r>
            <a:r>
              <a:rPr lang="en-US" sz="1500" dirty="0" smtClean="0">
                <a:latin typeface="Sylfaen" panose="010A0502050306030303" pitchFamily="18" charset="0"/>
              </a:rPr>
              <a:t> </a:t>
            </a:r>
            <a:r>
              <a:rPr lang="en-US" sz="1500" dirty="0" err="1" smtClean="0">
                <a:latin typeface="Sylfaen" panose="010A0502050306030303" pitchFamily="18" charset="0"/>
              </a:rPr>
              <a:t>պահանջել</a:t>
            </a:r>
            <a:r>
              <a:rPr lang="en-US" sz="1500" dirty="0" smtClean="0">
                <a:latin typeface="Sylfaen" panose="010A0502050306030303" pitchFamily="18" charset="0"/>
              </a:rPr>
              <a:t> </a:t>
            </a:r>
            <a:r>
              <a:rPr lang="en-US" sz="1500" dirty="0" err="1" smtClean="0">
                <a:latin typeface="Sylfaen" panose="010A0502050306030303" pitchFamily="18" charset="0"/>
              </a:rPr>
              <a:t>իջեցնել</a:t>
            </a:r>
            <a:r>
              <a:rPr lang="en-US" sz="1500" dirty="0" smtClean="0">
                <a:latin typeface="Sylfaen" panose="010A0502050306030303" pitchFamily="18" charset="0"/>
              </a:rPr>
              <a:t> </a:t>
            </a:r>
            <a:r>
              <a:rPr lang="en-US" sz="1500" dirty="0" err="1" smtClean="0">
                <a:latin typeface="Sylfaen" panose="010A0502050306030303" pitchFamily="18" charset="0"/>
              </a:rPr>
              <a:t>սահմանափակումը</a:t>
            </a:r>
            <a:r>
              <a:rPr lang="en-US" sz="1500" dirty="0" smtClean="0">
                <a:latin typeface="Sylfaen" panose="010A0502050306030303" pitchFamily="18" charset="0"/>
              </a:rPr>
              <a:t>, </a:t>
            </a:r>
            <a:r>
              <a:rPr lang="en-US" sz="1500" dirty="0" err="1" smtClean="0">
                <a:latin typeface="Sylfaen" panose="010A0502050306030303" pitchFamily="18" charset="0"/>
              </a:rPr>
              <a:t>եթե</a:t>
            </a:r>
            <a:r>
              <a:rPr lang="en-US" sz="1500" dirty="0" smtClean="0">
                <a:latin typeface="Sylfaen" panose="010A0502050306030303" pitchFamily="18" charset="0"/>
              </a:rPr>
              <a:t> </a:t>
            </a:r>
            <a:r>
              <a:rPr lang="en-US" sz="1500" dirty="0" err="1" smtClean="0">
                <a:latin typeface="Sylfaen" panose="010A0502050306030303" pitchFamily="18" charset="0"/>
              </a:rPr>
              <a:t>այն</a:t>
            </a:r>
            <a:r>
              <a:rPr lang="en-US" sz="1500" dirty="0" smtClean="0">
                <a:latin typeface="Sylfaen" panose="010A0502050306030303" pitchFamily="18" charset="0"/>
              </a:rPr>
              <a:t> </a:t>
            </a:r>
            <a:r>
              <a:rPr lang="en-US" sz="1500" dirty="0" err="1" smtClean="0">
                <a:latin typeface="Sylfaen" panose="010A0502050306030303" pitchFamily="18" charset="0"/>
              </a:rPr>
              <a:t>պակաս</a:t>
            </a:r>
            <a:r>
              <a:rPr lang="en-US" sz="1500" dirty="0" smtClean="0">
                <a:latin typeface="Sylfaen" panose="010A0502050306030303" pitchFamily="18" charset="0"/>
              </a:rPr>
              <a:t> </a:t>
            </a:r>
            <a:r>
              <a:rPr lang="en-US" sz="1500" dirty="0" err="1" smtClean="0">
                <a:latin typeface="Sylfaen" panose="010A0502050306030303" pitchFamily="18" charset="0"/>
              </a:rPr>
              <a:t>չէ</a:t>
            </a:r>
            <a:r>
              <a:rPr lang="en-US" sz="1500" dirty="0" smtClean="0">
                <a:latin typeface="Sylfaen" panose="010A0502050306030303" pitchFamily="18" charset="0"/>
              </a:rPr>
              <a:t> 16 </a:t>
            </a:r>
            <a:r>
              <a:rPr lang="en-US" sz="1500" dirty="0" err="1" smtClean="0">
                <a:latin typeface="Sylfaen" panose="010A0502050306030303" pitchFamily="18" charset="0"/>
              </a:rPr>
              <a:t>տարեկանից</a:t>
            </a:r>
            <a:r>
              <a:rPr lang="en-US" sz="1500" dirty="0" smtClean="0">
                <a:latin typeface="Sylfaen" panose="010A0502050306030303" pitchFamily="18" charset="0"/>
              </a:rPr>
              <a:t> </a:t>
            </a:r>
            <a:endParaRPr lang="en-US" sz="1500" dirty="0">
              <a:latin typeface="Sylfaen" panose="010A0502050306030303" pitchFamily="18" charset="0"/>
            </a:endParaRP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hy-AM" sz="1500" dirty="0" smtClean="0">
                <a:latin typeface="Sylfaen" panose="010A0502050306030303" pitchFamily="18" charset="0"/>
              </a:rPr>
              <a:t>Տ</a:t>
            </a:r>
            <a:r>
              <a:rPr lang="en-US" sz="1500" dirty="0" err="1" smtClean="0">
                <a:latin typeface="Sylfaen" panose="010A0502050306030303" pitchFamily="18" charset="0"/>
              </a:rPr>
              <a:t>արիքը</a:t>
            </a:r>
            <a:r>
              <a:rPr lang="en-US" sz="1500" dirty="0" smtClean="0">
                <a:latin typeface="Sylfaen" panose="010A0502050306030303" pitchFamily="18" charset="0"/>
              </a:rPr>
              <a:t> </a:t>
            </a:r>
            <a:r>
              <a:rPr lang="en-US" sz="1500" dirty="0" err="1" smtClean="0">
                <a:latin typeface="Sylfaen" panose="010A0502050306030303" pitchFamily="18" charset="0"/>
              </a:rPr>
              <a:t>վերաբերում</a:t>
            </a:r>
            <a:r>
              <a:rPr lang="en-US" sz="1500" dirty="0" smtClean="0">
                <a:latin typeface="Sylfaen" panose="010A0502050306030303" pitchFamily="18" charset="0"/>
              </a:rPr>
              <a:t> է </a:t>
            </a:r>
            <a:r>
              <a:rPr lang="en-US" sz="1500" dirty="0" err="1" smtClean="0">
                <a:latin typeface="Sylfaen" panose="010A0502050306030303" pitchFamily="18" charset="0"/>
              </a:rPr>
              <a:t>իրական</a:t>
            </a:r>
            <a:r>
              <a:rPr lang="en-US" sz="1500" dirty="0" smtClean="0">
                <a:latin typeface="Sylfaen" panose="010A0502050306030303" pitchFamily="18" charset="0"/>
              </a:rPr>
              <a:t> </a:t>
            </a:r>
            <a:r>
              <a:rPr lang="en-US" sz="1500" dirty="0" err="1" smtClean="0">
                <a:latin typeface="Sylfaen" panose="010A0502050306030303" pitchFamily="18" charset="0"/>
              </a:rPr>
              <a:t>կամ</a:t>
            </a:r>
            <a:r>
              <a:rPr lang="en-US" sz="1500" dirty="0" smtClean="0">
                <a:latin typeface="Sylfaen" panose="010A0502050306030303" pitchFamily="18" charset="0"/>
              </a:rPr>
              <a:t> </a:t>
            </a:r>
            <a:r>
              <a:rPr lang="en-US" sz="1500" dirty="0" err="1" smtClean="0">
                <a:latin typeface="Sylfaen" panose="010A0502050306030303" pitchFamily="18" charset="0"/>
              </a:rPr>
              <a:t>հորինված</a:t>
            </a:r>
            <a:r>
              <a:rPr lang="en-US" sz="1500" dirty="0" smtClean="0">
                <a:latin typeface="Sylfaen" panose="010A0502050306030303" pitchFamily="18" charset="0"/>
              </a:rPr>
              <a:t> </a:t>
            </a:r>
            <a:r>
              <a:rPr lang="en-US" sz="1500" dirty="0" err="1" smtClean="0">
                <a:latin typeface="Sylfaen" panose="010A0502050306030303" pitchFamily="18" charset="0"/>
              </a:rPr>
              <a:t>երեխաներին</a:t>
            </a:r>
            <a:r>
              <a:rPr lang="en-US" sz="1500" dirty="0" smtClean="0">
                <a:latin typeface="Sylfaen" panose="010A0502050306030303" pitchFamily="18" charset="0"/>
              </a:rPr>
              <a:t> </a:t>
            </a:r>
            <a:r>
              <a:rPr lang="en-US" sz="1500" dirty="0" err="1" smtClean="0">
                <a:latin typeface="Sylfaen" panose="010A0502050306030303" pitchFamily="18" charset="0"/>
              </a:rPr>
              <a:t>որպես</a:t>
            </a:r>
            <a:r>
              <a:rPr lang="en-US" sz="1500" dirty="0" smtClean="0">
                <a:latin typeface="Sylfaen" panose="010A0502050306030303" pitchFamily="18" charset="0"/>
              </a:rPr>
              <a:t> </a:t>
            </a:r>
            <a:r>
              <a:rPr lang="en-US" sz="1500" dirty="0" err="1" smtClean="0">
                <a:latin typeface="Sylfaen" panose="010A0502050306030303" pitchFamily="18" charset="0"/>
              </a:rPr>
              <a:t>սեռական</a:t>
            </a:r>
            <a:r>
              <a:rPr lang="en-US" sz="1500" dirty="0" smtClean="0">
                <a:latin typeface="Sylfaen" panose="010A0502050306030303" pitchFamily="18" charset="0"/>
              </a:rPr>
              <a:t> </a:t>
            </a:r>
            <a:r>
              <a:rPr lang="en-US" sz="1500" dirty="0" err="1" smtClean="0">
                <a:latin typeface="Sylfaen" panose="010A0502050306030303" pitchFamily="18" charset="0"/>
              </a:rPr>
              <a:t>օբյեկտներ</a:t>
            </a:r>
            <a:r>
              <a:rPr lang="en-US" sz="1500" dirty="0" smtClean="0">
                <a:latin typeface="Sylfaen" panose="010A0502050306030303" pitchFamily="18" charset="0"/>
              </a:rPr>
              <a:t> </a:t>
            </a:r>
            <a:r>
              <a:rPr lang="en-US" sz="1500" dirty="0" err="1" smtClean="0">
                <a:latin typeface="Sylfaen" panose="010A0502050306030303" pitchFamily="18" charset="0"/>
              </a:rPr>
              <a:t>օգտագործելուն</a:t>
            </a:r>
            <a:r>
              <a:rPr lang="en-US" sz="1500" dirty="0" smtClean="0">
                <a:latin typeface="Sylfaen" panose="010A0502050306030303" pitchFamily="18" charset="0"/>
              </a:rPr>
              <a:t> և </a:t>
            </a:r>
            <a:r>
              <a:rPr lang="en-US" sz="1500" dirty="0" err="1" smtClean="0">
                <a:latin typeface="Sylfaen" panose="010A0502050306030303" pitchFamily="18" charset="0"/>
              </a:rPr>
              <a:t>ոչ</a:t>
            </a:r>
            <a:r>
              <a:rPr lang="en-US" sz="1500" dirty="0" smtClean="0">
                <a:latin typeface="Sylfaen" panose="010A0502050306030303" pitchFamily="18" charset="0"/>
              </a:rPr>
              <a:t> </a:t>
            </a:r>
            <a:r>
              <a:rPr lang="en-US" sz="1500" dirty="0" err="1" smtClean="0">
                <a:latin typeface="Sylfaen" panose="010A0502050306030303" pitchFamily="18" charset="0"/>
              </a:rPr>
              <a:t>թե</a:t>
            </a:r>
            <a:r>
              <a:rPr lang="en-US" sz="1500" dirty="0" smtClean="0">
                <a:latin typeface="Sylfaen" panose="010A0502050306030303" pitchFamily="18" charset="0"/>
              </a:rPr>
              <a:t> </a:t>
            </a:r>
            <a:r>
              <a:rPr lang="en-US" sz="1500" dirty="0" err="1" smtClean="0">
                <a:latin typeface="Sylfaen" panose="010A0502050306030303" pitchFamily="18" charset="0"/>
              </a:rPr>
              <a:t>սեռական</a:t>
            </a:r>
            <a:r>
              <a:rPr lang="en-US" sz="1500" dirty="0" smtClean="0">
                <a:latin typeface="Sylfaen" panose="010A0502050306030303" pitchFamily="18" charset="0"/>
              </a:rPr>
              <a:t> </a:t>
            </a:r>
            <a:r>
              <a:rPr lang="en-US" sz="1500" dirty="0" err="1" smtClean="0">
                <a:latin typeface="Sylfaen" panose="010A0502050306030303" pitchFamily="18" charset="0"/>
              </a:rPr>
              <a:t>հարաբերությունների</a:t>
            </a:r>
            <a:r>
              <a:rPr lang="en-US" sz="1500" dirty="0" smtClean="0">
                <a:latin typeface="Sylfaen" panose="010A0502050306030303" pitchFamily="18" charset="0"/>
              </a:rPr>
              <a:t> </a:t>
            </a:r>
            <a:r>
              <a:rPr lang="en-US" sz="1500" dirty="0" err="1" smtClean="0">
                <a:latin typeface="Sylfaen" panose="010A0502050306030303" pitchFamily="18" charset="0"/>
              </a:rPr>
              <a:t>համաձայնություն</a:t>
            </a:r>
            <a:r>
              <a:rPr lang="en-US" sz="1500" dirty="0" smtClean="0">
                <a:latin typeface="Sylfaen" panose="010A0502050306030303" pitchFamily="18" charset="0"/>
              </a:rPr>
              <a:t> </a:t>
            </a:r>
            <a:r>
              <a:rPr lang="en-US" sz="1500" dirty="0" err="1" smtClean="0">
                <a:latin typeface="Sylfaen" panose="010A0502050306030303" pitchFamily="18" charset="0"/>
              </a:rPr>
              <a:t>տալու</a:t>
            </a:r>
            <a:r>
              <a:rPr lang="en-US" sz="1500" dirty="0" smtClean="0">
                <a:latin typeface="Sylfaen" panose="010A0502050306030303" pitchFamily="18" charset="0"/>
              </a:rPr>
              <a:t> </a:t>
            </a:r>
            <a:r>
              <a:rPr lang="en-US" sz="1500" dirty="0" err="1" smtClean="0">
                <a:latin typeface="Sylfaen" panose="010A0502050306030303" pitchFamily="18" charset="0"/>
              </a:rPr>
              <a:t>տարիք</a:t>
            </a:r>
            <a:r>
              <a:rPr lang="en-US" sz="1500" dirty="0">
                <a:latin typeface="Sylfaen" panose="010A0502050306030303" pitchFamily="18" charset="0"/>
              </a:rPr>
              <a:t>:</a:t>
            </a:r>
          </a:p>
        </p:txBody>
      </p:sp>
      <p:sp>
        <p:nvSpPr>
          <p:cNvPr id="2" name="TextBox 7">
            <a:extLst>
              <a:ext uri="{FF2B5EF4-FFF2-40B4-BE49-F238E27FC236}">
                <a16:creationId xmlns:a16="http://schemas.microsoft.com/office/drawing/2014/main" id="{9956BE49-BD59-4A6C-8636-069D99BCD03C}"/>
              </a:ext>
            </a:extLst>
          </p:cNvPr>
          <p:cNvSpPr txBox="1">
            <a:spLocks noChangeArrowheads="1"/>
          </p:cNvSpPr>
          <p:nvPr/>
        </p:nvSpPr>
        <p:spPr bwMode="auto">
          <a:xfrm>
            <a:off x="1403350" y="-27384"/>
            <a:ext cx="7632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2800" dirty="0" err="1">
                <a:solidFill>
                  <a:schemeClr val="bg1"/>
                </a:solidFill>
                <a:latin typeface="Sylfaen" panose="010A0502050306030303" pitchFamily="18" charset="0"/>
                <a:ea typeface="Verdana" panose="020B0604030504040204" pitchFamily="34" charset="0"/>
                <a:cs typeface="Verdana" charset="0"/>
              </a:rPr>
              <a:t>Մանկական</a:t>
            </a:r>
            <a:r>
              <a:rPr lang="en-GB" sz="2800" dirty="0">
                <a:solidFill>
                  <a:schemeClr val="bg1"/>
                </a:solidFill>
                <a:latin typeface="Sylfaen" panose="010A0502050306030303" pitchFamily="18" charset="0"/>
                <a:ea typeface="Verdana" panose="020B0604030504040204" pitchFamily="34" charset="0"/>
                <a:cs typeface="Verdana" charset="0"/>
              </a:rPr>
              <a:t> </a:t>
            </a:r>
            <a:r>
              <a:rPr lang="en-GB" sz="2800" dirty="0" err="1">
                <a:solidFill>
                  <a:schemeClr val="bg1"/>
                </a:solidFill>
                <a:latin typeface="Sylfaen" panose="010A0502050306030303" pitchFamily="18" charset="0"/>
                <a:ea typeface="Verdana" panose="020B0604030504040204" pitchFamily="34" charset="0"/>
                <a:cs typeface="Verdana" charset="0"/>
              </a:rPr>
              <a:t>պոռնոգրաֆիա</a:t>
            </a:r>
            <a:r>
              <a:rPr lang="en-GB" sz="2800" dirty="0">
                <a:solidFill>
                  <a:schemeClr val="bg1"/>
                </a:solidFill>
                <a:latin typeface="Sylfaen" panose="010A0502050306030303" pitchFamily="18" charset="0"/>
                <a:ea typeface="Verdana" panose="020B0604030504040204" pitchFamily="34" charset="0"/>
                <a:cs typeface="Verdana" charset="0"/>
              </a:rPr>
              <a:t> </a:t>
            </a:r>
          </a:p>
          <a:p>
            <a:pPr algn="r"/>
            <a:r>
              <a:rPr lang="en-GB" sz="28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&lt;&lt;</a:t>
            </a:r>
            <a:r>
              <a:rPr lang="en-GB" sz="2800" dirty="0" err="1" smtClean="0">
                <a:solidFill>
                  <a:schemeClr val="bg1"/>
                </a:solidFill>
                <a:latin typeface="Sylfaen" panose="010A0502050306030303" pitchFamily="18" charset="0"/>
                <a:ea typeface="Verdana" panose="020B0604030504040204" pitchFamily="34" charset="0"/>
                <a:cs typeface="Verdana" charset="0"/>
              </a:rPr>
              <a:t>փոքրահասակ</a:t>
            </a:r>
            <a:r>
              <a:rPr lang="en-GB" sz="2800" dirty="0" smtClean="0">
                <a:solidFill>
                  <a:schemeClr val="bg1"/>
                </a:solidFill>
                <a:latin typeface="Sylfaen" panose="010A0502050306030303" pitchFamily="18" charset="0"/>
                <a:ea typeface="Verdana" panose="020B0604030504040204" pitchFamily="34" charset="0"/>
                <a:cs typeface="Verdana" charset="0"/>
              </a:rPr>
              <a:t>…</a:t>
            </a:r>
            <a:r>
              <a:rPr lang="en-GB" dirty="0" smtClean="0">
                <a:solidFill>
                  <a:schemeClr val="bg1"/>
                </a:solidFill>
                <a:latin typeface="Sylfaen" panose="010A0502050306030303" pitchFamily="18" charset="0"/>
                <a:ea typeface="Verdana" panose="020B0604030504040204" pitchFamily="34" charset="0"/>
                <a:cs typeface="Verdana" charset="0"/>
              </a:rPr>
              <a:t>&gt;&gt;</a:t>
            </a:r>
            <a:r>
              <a:rPr lang="en-GB" sz="2800" dirty="0" smtClean="0">
                <a:solidFill>
                  <a:schemeClr val="bg1"/>
                </a:solidFill>
                <a:latin typeface="Sylfaen" panose="010A0502050306030303" pitchFamily="18" charset="0"/>
                <a:ea typeface="Verdana" panose="020B0604030504040204" pitchFamily="34" charset="0"/>
                <a:cs typeface="Verdana" charset="0"/>
              </a:rPr>
              <a:t>)</a:t>
            </a:r>
            <a:endParaRPr lang="en-GB" sz="18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071498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267778558"/>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id="{30DA473C-36CF-4C97-B879-84956D695215}"/>
              </a:ext>
            </a:extLst>
          </p:cNvPr>
          <p:cNvSpPr txBox="1">
            <a:spLocks noChangeArrowheads="1"/>
          </p:cNvSpPr>
          <p:nvPr/>
        </p:nvSpPr>
        <p:spPr bwMode="auto">
          <a:xfrm>
            <a:off x="1529935" y="143921"/>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err="1" smtClean="0">
                <a:solidFill>
                  <a:schemeClr val="bg1"/>
                </a:solidFill>
                <a:latin typeface="Sylfaen" panose="010A0502050306030303" pitchFamily="18" charset="0"/>
                <a:ea typeface="Verdana" panose="020B0604030504040204" pitchFamily="34" charset="0"/>
                <a:cs typeface="Verdana" charset="0"/>
              </a:rPr>
              <a:t>Հարցում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882424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latin typeface="Sylfaen" panose="010A0502050306030303" pitchFamily="18" charset="0"/>
              </a:rPr>
              <a:pPr/>
              <a:t>35</a:t>
            </a:fld>
            <a:endParaRPr lang="en-GB" dirty="0">
              <a:latin typeface="Sylfaen" panose="010A0502050306030303" pitchFamily="18" charset="0"/>
            </a:endParaRP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latin typeface="Sylfaen" panose="010A0502050306030303" pitchFamily="18" charset="0"/>
              </a:rPr>
              <a:pPr/>
              <a:t>35</a:t>
            </a:fld>
            <a:endParaRPr lang="en-GB" dirty="0">
              <a:solidFill>
                <a:schemeClr val="tx1"/>
              </a:solidFill>
              <a:latin typeface="Sylfaen" panose="010A0502050306030303" pitchFamily="18" charset="0"/>
            </a:endParaRPr>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Sylfaen" panose="010A0502050306030303" pitchFamily="18" charset="0"/>
            </a:endParaRP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878042942"/>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
        <p:nvSpPr>
          <p:cNvPr id="12" name="TextBox 7">
            <a:extLst>
              <a:ext uri="{FF2B5EF4-FFF2-40B4-BE49-F238E27FC236}">
                <a16:creationId xmlns:a16="http://schemas.microsoft.com/office/drawing/2014/main" id="{30DA473C-36CF-4C97-B879-84956D695215}"/>
              </a:ext>
            </a:extLst>
          </p:cNvPr>
          <p:cNvSpPr txBox="1">
            <a:spLocks noChangeArrowheads="1"/>
          </p:cNvSpPr>
          <p:nvPr/>
        </p:nvSpPr>
        <p:spPr bwMode="auto">
          <a:xfrm>
            <a:off x="1529935" y="143921"/>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ea typeface="Verdana" panose="020B0604030504040204" pitchFamily="34" charset="0"/>
                <a:cs typeface="Verdana" charset="0"/>
              </a:rPr>
              <a:t>Հարցում</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3744949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y-AM" sz="3200" dirty="0">
                <a:latin typeface="Sylfaen" panose="010A0502050306030303" pitchFamily="18" charset="0"/>
              </a:rPr>
              <a:t>Հեղինակային իրավունքի </a:t>
            </a:r>
            <a:r>
              <a:rPr lang="en-US" sz="3200" dirty="0" smtClean="0">
                <a:latin typeface="Sylfaen" panose="010A0502050306030303" pitchFamily="18" charset="0"/>
              </a:rPr>
              <a:t>ԵՎ</a:t>
            </a:r>
            <a:r>
              <a:rPr lang="hy-AM" sz="3200" dirty="0" smtClean="0">
                <a:latin typeface="Sylfaen" panose="010A0502050306030303" pitchFamily="18" charset="0"/>
              </a:rPr>
              <a:t> </a:t>
            </a:r>
            <a:r>
              <a:rPr lang="hy-AM" sz="3200" dirty="0">
                <a:latin typeface="Sylfaen" panose="010A0502050306030303" pitchFamily="18" charset="0"/>
              </a:rPr>
              <a:t>հարակից իրավունքների </a:t>
            </a:r>
            <a:r>
              <a:rPr lang="en-US" sz="3200" dirty="0" smtClean="0">
                <a:latin typeface="Sylfaen" panose="010A0502050306030303" pitchFamily="18" charset="0"/>
              </a:rPr>
              <a:t>ԽԱԽՏՈՒՄ</a:t>
            </a:r>
            <a:endParaRPr lang="en-US" sz="3200" dirty="0">
              <a:latin typeface="Sylfaen" panose="010A0502050306030303" pitchFamily="18" charset="0"/>
            </a:endParaRPr>
          </a:p>
        </p:txBody>
      </p:sp>
      <p:sp>
        <p:nvSpPr>
          <p:cNvPr id="3" name="Text Placeholder 2"/>
          <p:cNvSpPr>
            <a:spLocks noGrp="1"/>
          </p:cNvSpPr>
          <p:nvPr>
            <p:ph type="body" idx="1"/>
          </p:nvPr>
        </p:nvSpPr>
        <p:spPr/>
        <p:txBody>
          <a:bodyPr>
            <a:normAutofit/>
          </a:bodyPr>
          <a:lstStyle/>
          <a:p>
            <a:r>
              <a:rPr lang="hy-AM" dirty="0">
                <a:latin typeface="Sylfaen" panose="010A0502050306030303" pitchFamily="18" charset="0"/>
                <a:ea typeface="Verdana" panose="020B0604030504040204" pitchFamily="34" charset="0"/>
              </a:rPr>
              <a:t>Բուդապեշտի կոնվենցիայի նյութական դրույթները </a:t>
            </a:r>
            <a:r>
              <a:rPr lang="en-GB" dirty="0">
                <a:latin typeface="Sylfaen" panose="010A0502050306030303" pitchFamily="18" charset="0"/>
                <a:ea typeface="Verdana" panose="020B0604030504040204" pitchFamily="34" charset="0"/>
              </a:rPr>
              <a:t>(</a:t>
            </a:r>
            <a:r>
              <a:rPr lang="en-GB" dirty="0" err="1">
                <a:latin typeface="Sylfaen" panose="010A0502050306030303" pitchFamily="18" charset="0"/>
                <a:ea typeface="Verdana" panose="020B0604030504040204" pitchFamily="34" charset="0"/>
              </a:rPr>
              <a:t>Մաս</a:t>
            </a:r>
            <a:r>
              <a:rPr lang="en-GB" dirty="0">
                <a:latin typeface="Sylfaen" panose="010A0502050306030303" pitchFamily="18" charset="0"/>
                <a:ea typeface="Verdana" panose="020B0604030504040204" pitchFamily="34" charset="0"/>
              </a:rPr>
              <a:t> 2)</a:t>
            </a:r>
          </a:p>
        </p:txBody>
      </p:sp>
      <p:sp>
        <p:nvSpPr>
          <p:cNvPr id="4" name="Slide Number Placeholder 3"/>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36</a:t>
            </a:fld>
            <a:endParaRPr lang="en-GB" dirty="0">
              <a:latin typeface="Sylfaen" panose="010A0502050306030303" pitchFamily="18" charset="0"/>
            </a:endParaRPr>
          </a:p>
        </p:txBody>
      </p:sp>
      <p:sp>
        <p:nvSpPr>
          <p:cNvPr id="5" name="Text Placeholder 4"/>
          <p:cNvSpPr>
            <a:spLocks noGrp="1"/>
          </p:cNvSpPr>
          <p:nvPr>
            <p:ph type="body" sz="quarter" idx="11"/>
          </p:nvPr>
        </p:nvSpPr>
        <p:spPr/>
        <p:txBody>
          <a:bodyPr>
            <a:normAutofit lnSpcReduction="10000"/>
          </a:bodyPr>
          <a:lstStyle/>
          <a:p>
            <a:endParaRPr lang="en-GB" dirty="0">
              <a:latin typeface="Sylfaen" panose="010A0502050306030303" pitchFamily="18" charset="0"/>
              <a:cs typeface="Verdana" charset="0"/>
            </a:endParaRPr>
          </a:p>
          <a:p>
            <a:r>
              <a:rPr lang="en-GB" dirty="0" err="1" smtClean="0">
                <a:latin typeface="Sylfaen" panose="010A0502050306030303" pitchFamily="18" charset="0"/>
                <a:cs typeface="Verdana" charset="0"/>
              </a:rPr>
              <a:t>Բաժին</a:t>
            </a:r>
            <a:r>
              <a:rPr lang="en-GB" dirty="0" smtClean="0">
                <a:latin typeface="Sylfaen" panose="010A0502050306030303" pitchFamily="18" charset="0"/>
                <a:cs typeface="Verdana" charset="0"/>
              </a:rPr>
              <a:t> </a:t>
            </a:r>
            <a:r>
              <a:rPr lang="en-GB" dirty="0">
                <a:latin typeface="Sylfaen" panose="010A0502050306030303" pitchFamily="18" charset="0"/>
                <a:cs typeface="Verdana" charset="0"/>
              </a:rPr>
              <a:t>4</a:t>
            </a:r>
            <a:endParaRPr lang="en-GB" sz="2000" dirty="0">
              <a:latin typeface="Sylfaen" panose="010A0502050306030303" pitchFamily="18" charset="0"/>
              <a:cs typeface="Verdana"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3498273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344612" y="81875"/>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500" dirty="0">
                <a:solidFill>
                  <a:schemeClr val="bg1"/>
                </a:solidFill>
                <a:latin typeface="Sylfaen" panose="010A0502050306030303" pitchFamily="18" charset="0"/>
                <a:ea typeface="Verdana" panose="020B0604030504040204" pitchFamily="34" charset="0"/>
                <a:cs typeface="Verdana" charset="0"/>
              </a:rPr>
              <a:t>Հեղինակային իրավունքի </a:t>
            </a:r>
            <a:r>
              <a:rPr lang="en-US" sz="2500" dirty="0" smtClean="0">
                <a:solidFill>
                  <a:schemeClr val="bg1"/>
                </a:solidFill>
                <a:latin typeface="Sylfaen" panose="010A0502050306030303" pitchFamily="18" charset="0"/>
                <a:ea typeface="Verdana" panose="020B0604030504040204" pitchFamily="34" charset="0"/>
                <a:cs typeface="Verdana" charset="0"/>
              </a:rPr>
              <a:t>և</a:t>
            </a:r>
            <a:r>
              <a:rPr lang="hy-AM" sz="2500" dirty="0" smtClean="0">
                <a:solidFill>
                  <a:schemeClr val="bg1"/>
                </a:solidFill>
                <a:latin typeface="Sylfaen" panose="010A0502050306030303" pitchFamily="18" charset="0"/>
                <a:ea typeface="Verdana" panose="020B0604030504040204" pitchFamily="34" charset="0"/>
                <a:cs typeface="Verdana" charset="0"/>
              </a:rPr>
              <a:t> </a:t>
            </a:r>
            <a:r>
              <a:rPr lang="hy-AM" sz="2500" dirty="0">
                <a:solidFill>
                  <a:schemeClr val="bg1"/>
                </a:solidFill>
                <a:latin typeface="Sylfaen" panose="010A0502050306030303" pitchFamily="18" charset="0"/>
                <a:ea typeface="Verdana" panose="020B0604030504040204" pitchFamily="34" charset="0"/>
                <a:cs typeface="Verdana" charset="0"/>
              </a:rPr>
              <a:t>հարակից իրավունքների </a:t>
            </a:r>
            <a:r>
              <a:rPr lang="en-US" sz="2500" dirty="0" err="1" smtClean="0">
                <a:solidFill>
                  <a:schemeClr val="bg1"/>
                </a:solidFill>
                <a:latin typeface="Sylfaen" panose="010A0502050306030303" pitchFamily="18" charset="0"/>
                <a:ea typeface="Verdana" panose="020B0604030504040204" pitchFamily="34" charset="0"/>
                <a:cs typeface="Verdana" charset="0"/>
              </a:rPr>
              <a:t>խախտում</a:t>
            </a:r>
            <a:endParaRPr lang="en-GB" sz="2500" dirty="0">
              <a:solidFill>
                <a:schemeClr val="bg1"/>
              </a:solidFill>
              <a:latin typeface="Sylfaen" panose="010A0502050306030303" pitchFamily="18" charset="0"/>
              <a:ea typeface="Verdana" panose="020B0604030504040204" pitchFamily="34" charset="0"/>
              <a:cs typeface="Verdana" charset="0"/>
            </a:endParaRPr>
          </a:p>
        </p:txBody>
      </p:sp>
      <p:sp>
        <p:nvSpPr>
          <p:cNvPr id="3" name="Rectangle 3">
            <a:extLst>
              <a:ext uri="{FF2B5EF4-FFF2-40B4-BE49-F238E27FC236}">
                <a16:creationId xmlns:a16="http://schemas.microsoft.com/office/drawing/2014/main" id="{FF1DE2C0-37CE-43E9-B756-EA2E41D69D72}"/>
              </a:ext>
            </a:extLst>
          </p:cNvPr>
          <p:cNvSpPr txBox="1">
            <a:spLocks/>
          </p:cNvSpPr>
          <p:nvPr/>
        </p:nvSpPr>
        <p:spPr>
          <a:xfrm>
            <a:off x="196850" y="1196752"/>
            <a:ext cx="8750300" cy="5256584"/>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r>
              <a:rPr lang="en-GB" altLang="sr-Latn-RS" sz="2600" b="1" i="1" dirty="0" err="1" smtClean="0">
                <a:latin typeface="Sylfaen" panose="010A0502050306030303" pitchFamily="18" charset="0"/>
              </a:rPr>
              <a:t>Հեղինակային</a:t>
            </a:r>
            <a:r>
              <a:rPr lang="en-GB" altLang="sr-Latn-RS" sz="2600" b="1" i="1" dirty="0" smtClean="0">
                <a:latin typeface="Sylfaen" panose="010A0502050306030303" pitchFamily="18" charset="0"/>
              </a:rPr>
              <a:t> </a:t>
            </a:r>
            <a:r>
              <a:rPr lang="en-GB" altLang="sr-Latn-RS" sz="2600" b="1" i="1" dirty="0" err="1" smtClean="0">
                <a:latin typeface="Sylfaen" panose="010A0502050306030303" pitchFamily="18" charset="0"/>
              </a:rPr>
              <a:t>իրավունքներ</a:t>
            </a:r>
            <a:endParaRPr lang="en-GB" altLang="sr-Latn-RS" sz="2600" b="1" i="1" dirty="0">
              <a:latin typeface="Sylfaen" panose="010A0502050306030303" pitchFamily="18" charset="0"/>
            </a:endParaRPr>
          </a:p>
          <a:p>
            <a:pPr marL="0" indent="0" algn="ctr" eaLnBrk="1" hangingPunct="1">
              <a:lnSpc>
                <a:spcPct val="90000"/>
              </a:lnSpc>
              <a:buFont typeface="Arial" panose="020B0604020202020204" pitchFamily="34" charset="0"/>
              <a:buNone/>
              <a:defRPr/>
            </a:pPr>
            <a:r>
              <a:rPr lang="en-GB" altLang="sr-Latn-RS" sz="2600" b="1" i="1" dirty="0" smtClean="0">
                <a:latin typeface="Sylfaen" panose="010A0502050306030303" pitchFamily="18" charset="0"/>
              </a:rPr>
              <a:t>(</a:t>
            </a:r>
            <a:r>
              <a:rPr lang="en-GB" altLang="sr-Latn-RS" sz="2600" b="1" i="1" dirty="0" err="1" smtClean="0">
                <a:latin typeface="Sylfaen" panose="010A0502050306030303" pitchFamily="18" charset="0"/>
              </a:rPr>
              <a:t>Հոդված</a:t>
            </a:r>
            <a:r>
              <a:rPr lang="en-GB" altLang="sr-Latn-RS" sz="2600" b="1" i="1" dirty="0" smtClean="0">
                <a:latin typeface="Sylfaen" panose="010A0502050306030303" pitchFamily="18" charset="0"/>
              </a:rPr>
              <a:t> </a:t>
            </a:r>
            <a:r>
              <a:rPr lang="en-GB" altLang="sr-Latn-RS" sz="2600" b="1" i="1" dirty="0">
                <a:latin typeface="Sylfaen" panose="010A0502050306030303" pitchFamily="18" charset="0"/>
              </a:rPr>
              <a:t>10 – </a:t>
            </a:r>
            <a:r>
              <a:rPr lang="en-GB" altLang="sr-Latn-RS" sz="2600" b="1" i="1" dirty="0" err="1" smtClean="0">
                <a:latin typeface="Sylfaen" panose="010A0502050306030303" pitchFamily="18" charset="0"/>
              </a:rPr>
              <a:t>Բուդապեշտի</a:t>
            </a:r>
            <a:r>
              <a:rPr lang="en-GB" altLang="sr-Latn-RS" sz="2600" b="1" i="1" dirty="0" smtClean="0">
                <a:latin typeface="Sylfaen" panose="010A0502050306030303" pitchFamily="18" charset="0"/>
              </a:rPr>
              <a:t> </a:t>
            </a:r>
            <a:r>
              <a:rPr lang="en-GB" altLang="sr-Latn-RS" sz="2600" b="1" i="1" dirty="0" err="1" smtClean="0">
                <a:latin typeface="Sylfaen" panose="010A0502050306030303" pitchFamily="18" charset="0"/>
              </a:rPr>
              <a:t>կոնվենցիա</a:t>
            </a:r>
            <a:r>
              <a:rPr lang="en-GB" altLang="sr-Latn-RS" sz="2600" b="1" i="1" dirty="0" smtClean="0">
                <a:latin typeface="Sylfaen" panose="010A0502050306030303" pitchFamily="18" charset="0"/>
              </a:rPr>
              <a:t>)</a:t>
            </a:r>
            <a:r>
              <a:rPr lang="en-GB" altLang="sr-Latn-RS" sz="2600" dirty="0" smtClean="0">
                <a:latin typeface="Sylfaen" panose="010A0502050306030303" pitchFamily="18" charset="0"/>
              </a:rPr>
              <a:t> </a:t>
            </a:r>
            <a:endParaRPr lang="en-GB" altLang="sr-Latn-RS" sz="2600" dirty="0">
              <a:latin typeface="Sylfaen" panose="010A0502050306030303" pitchFamily="18" charset="0"/>
            </a:endParaRPr>
          </a:p>
          <a:p>
            <a:pPr algn="ctr" eaLnBrk="1" hangingPunct="1">
              <a:lnSpc>
                <a:spcPct val="90000"/>
              </a:lnSpc>
              <a:defRPr/>
            </a:pPr>
            <a:endParaRPr lang="en-GB" altLang="sr-Latn-RS" sz="2400" dirty="0">
              <a:latin typeface="Sylfaen" panose="010A0502050306030303" pitchFamily="18" charset="0"/>
            </a:endParaRPr>
          </a:p>
          <a:p>
            <a:pPr algn="ctr" eaLnBrk="1" hangingPunct="1">
              <a:lnSpc>
                <a:spcPct val="90000"/>
              </a:lnSpc>
              <a:defRPr/>
            </a:pPr>
            <a:r>
              <a:rPr lang="hy-AM" altLang="sr-Latn-RS" sz="2200" i="1" dirty="0" smtClean="0">
                <a:latin typeface="Sylfaen" panose="010A0502050306030303" pitchFamily="18" charset="0"/>
              </a:rPr>
              <a:t>Ն</a:t>
            </a:r>
            <a:r>
              <a:rPr lang="en-GB" altLang="sr-Latn-RS" sz="2200" i="1" dirty="0" err="1" smtClean="0">
                <a:latin typeface="Sylfaen" panose="010A0502050306030303" pitchFamily="18" charset="0"/>
              </a:rPr>
              <a:t>որ</a:t>
            </a:r>
            <a:r>
              <a:rPr lang="en-GB" altLang="sr-Latn-RS" sz="2200" i="1" dirty="0" smtClean="0">
                <a:latin typeface="Sylfaen" panose="010A0502050306030303" pitchFamily="18" charset="0"/>
              </a:rPr>
              <a:t> </a:t>
            </a:r>
            <a:r>
              <a:rPr lang="en-GB" altLang="sr-Latn-RS" sz="2200" i="1" dirty="0" err="1" smtClean="0">
                <a:latin typeface="Sylfaen" panose="010A0502050306030303" pitchFamily="18" charset="0"/>
              </a:rPr>
              <a:t>կարգավորում</a:t>
            </a:r>
            <a:r>
              <a:rPr lang="en-GB" altLang="sr-Latn-RS" sz="2200" i="1" dirty="0" smtClean="0">
                <a:latin typeface="Sylfaen" panose="010A0502050306030303" pitchFamily="18" charset="0"/>
              </a:rPr>
              <a:t> </a:t>
            </a:r>
            <a:r>
              <a:rPr lang="en-GB" altLang="sr-Latn-RS" sz="2200" i="1" dirty="0" err="1" smtClean="0">
                <a:latin typeface="Sylfaen" panose="010A0502050306030303" pitchFamily="18" charset="0"/>
              </a:rPr>
              <a:t>չի</a:t>
            </a:r>
            <a:r>
              <a:rPr lang="en-GB" altLang="sr-Latn-RS" sz="2200" i="1" dirty="0" smtClean="0">
                <a:latin typeface="Sylfaen" panose="010A0502050306030303" pitchFamily="18" charset="0"/>
              </a:rPr>
              <a:t> </a:t>
            </a:r>
            <a:r>
              <a:rPr lang="en-GB" altLang="sr-Latn-RS" sz="2200" i="1" dirty="0" err="1" smtClean="0">
                <a:latin typeface="Sylfaen" panose="010A0502050306030303" pitchFamily="18" charset="0"/>
              </a:rPr>
              <a:t>ստեղծում</a:t>
            </a:r>
            <a:r>
              <a:rPr lang="en-GB" altLang="sr-Latn-RS" sz="2200" i="1" dirty="0" smtClean="0">
                <a:latin typeface="Sylfaen" panose="010A0502050306030303" pitchFamily="18" charset="0"/>
              </a:rPr>
              <a:t> </a:t>
            </a:r>
            <a:r>
              <a:rPr lang="en-GB" altLang="sr-Latn-RS" sz="2200" i="1" dirty="0" err="1" smtClean="0">
                <a:latin typeface="Sylfaen" panose="010A0502050306030303" pitchFamily="18" charset="0"/>
              </a:rPr>
              <a:t>այս</a:t>
            </a:r>
            <a:r>
              <a:rPr lang="en-GB" altLang="sr-Latn-RS" sz="2200" i="1" dirty="0" smtClean="0">
                <a:latin typeface="Sylfaen" panose="010A0502050306030303" pitchFamily="18" charset="0"/>
              </a:rPr>
              <a:t> </a:t>
            </a:r>
            <a:r>
              <a:rPr lang="en-GB" altLang="sr-Latn-RS" sz="2200" i="1" dirty="0" err="1" smtClean="0">
                <a:latin typeface="Sylfaen" panose="010A0502050306030303" pitchFamily="18" charset="0"/>
              </a:rPr>
              <a:t>թեմայի</a:t>
            </a:r>
            <a:r>
              <a:rPr lang="en-GB" altLang="sr-Latn-RS" sz="2200" i="1" dirty="0" smtClean="0">
                <a:latin typeface="Sylfaen" panose="010A0502050306030303" pitchFamily="18" charset="0"/>
              </a:rPr>
              <a:t> </a:t>
            </a:r>
            <a:r>
              <a:rPr lang="en-GB" altLang="sr-Latn-RS" sz="2200" i="1" dirty="0" err="1" smtClean="0">
                <a:latin typeface="Sylfaen" panose="010A0502050306030303" pitchFamily="18" charset="0"/>
              </a:rPr>
              <a:t>վերաբերյալ</a:t>
            </a:r>
            <a:endParaRPr lang="en-GB" altLang="sr-Latn-RS" sz="2200" i="1" dirty="0">
              <a:latin typeface="Sylfaen" panose="010A0502050306030303" pitchFamily="18" charset="0"/>
            </a:endParaRPr>
          </a:p>
          <a:p>
            <a:pPr algn="ctr" eaLnBrk="1" hangingPunct="1">
              <a:lnSpc>
                <a:spcPct val="90000"/>
              </a:lnSpc>
              <a:defRPr/>
            </a:pPr>
            <a:r>
              <a:rPr lang="en-GB" altLang="sr-Latn-RS" sz="2200" i="1" dirty="0" err="1" smtClean="0">
                <a:latin typeface="Sylfaen" panose="010A0502050306030303" pitchFamily="18" charset="0"/>
              </a:rPr>
              <a:t>Բուդապեշտի</a:t>
            </a:r>
            <a:r>
              <a:rPr lang="en-GB" altLang="sr-Latn-RS" sz="2200" i="1" dirty="0" smtClean="0">
                <a:latin typeface="Sylfaen" panose="010A0502050306030303" pitchFamily="18" charset="0"/>
              </a:rPr>
              <a:t> </a:t>
            </a:r>
            <a:r>
              <a:rPr lang="en-GB" altLang="sr-Latn-RS" sz="2200" i="1" dirty="0" err="1" smtClean="0">
                <a:latin typeface="Sylfaen" panose="010A0502050306030303" pitchFamily="18" charset="0"/>
              </a:rPr>
              <a:t>կոնվենցիայի</a:t>
            </a:r>
            <a:r>
              <a:rPr lang="en-GB" altLang="sr-Latn-RS" sz="2200" i="1" dirty="0" smtClean="0">
                <a:latin typeface="Sylfaen" panose="010A0502050306030303" pitchFamily="18" charset="0"/>
              </a:rPr>
              <a:t> </a:t>
            </a:r>
            <a:r>
              <a:rPr lang="en-GB" altLang="sr-Latn-RS" sz="2200" i="1" dirty="0" err="1" smtClean="0">
                <a:latin typeface="Sylfaen" panose="010A0502050306030303" pitchFamily="18" charset="0"/>
              </a:rPr>
              <a:t>նպատակը</a:t>
            </a:r>
            <a:endParaRPr lang="en-GB" altLang="sr-Latn-RS" sz="2200" i="1" dirty="0">
              <a:latin typeface="Sylfaen" panose="010A0502050306030303" pitchFamily="18" charset="0"/>
            </a:endParaRPr>
          </a:p>
          <a:p>
            <a:pPr lvl="1" algn="ctr" eaLnBrk="1" hangingPunct="1">
              <a:lnSpc>
                <a:spcPct val="90000"/>
              </a:lnSpc>
              <a:defRPr/>
            </a:pPr>
            <a:r>
              <a:rPr lang="hy-AM" altLang="sr-Latn-RS" sz="1800" i="1" dirty="0" smtClean="0">
                <a:latin typeface="Sylfaen" panose="010A0502050306030303" pitchFamily="18" charset="0"/>
              </a:rPr>
              <a:t>Կ</a:t>
            </a:r>
            <a:r>
              <a:rPr lang="en-GB" altLang="sr-Latn-RS" sz="1800" i="1" dirty="0" err="1" smtClean="0">
                <a:latin typeface="Sylfaen" panose="010A0502050306030303" pitchFamily="18" charset="0"/>
              </a:rPr>
              <a:t>իրառել</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նախկին</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կանոնները</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հեղինակային</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իրավունքի</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վերաբերյալ</a:t>
            </a:r>
            <a:r>
              <a:rPr lang="en-GB" altLang="sr-Latn-RS" sz="1800" i="1" dirty="0" smtClean="0">
                <a:latin typeface="Sylfaen" panose="010A0502050306030303" pitchFamily="18" charset="0"/>
              </a:rPr>
              <a:t>. </a:t>
            </a:r>
            <a:r>
              <a:rPr lang="hy-AM" altLang="sr-Latn-RS" sz="1800" i="1" dirty="0" smtClean="0">
                <a:latin typeface="Sylfaen" panose="010A0502050306030303" pitchFamily="18" charset="0"/>
              </a:rPr>
              <a:t>Ա</a:t>
            </a:r>
            <a:r>
              <a:rPr lang="en-GB" altLang="sr-Latn-RS" sz="1800" i="1" dirty="0" err="1" smtClean="0">
                <a:latin typeface="Sylfaen" panose="010A0502050306030303" pitchFamily="18" charset="0"/>
              </a:rPr>
              <a:t>յն</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ինչ</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արգելված</a:t>
            </a:r>
            <a:r>
              <a:rPr lang="en-GB" altLang="sr-Latn-RS" sz="1800" i="1" dirty="0" smtClean="0">
                <a:latin typeface="Sylfaen" panose="010A0502050306030303" pitchFamily="18" charset="0"/>
              </a:rPr>
              <a:t> է </a:t>
            </a:r>
            <a:r>
              <a:rPr lang="en-GB" altLang="sr-Latn-RS" sz="1800" i="1" dirty="0" err="1" smtClean="0">
                <a:latin typeface="Sylfaen" panose="010A0502050306030303" pitchFamily="18" charset="0"/>
              </a:rPr>
              <a:t>իրական</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աշխարհի</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հետ</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պետք</a:t>
            </a:r>
            <a:r>
              <a:rPr lang="en-GB" altLang="sr-Latn-RS" sz="1800" i="1" dirty="0" smtClean="0">
                <a:latin typeface="Sylfaen" panose="010A0502050306030303" pitchFamily="18" charset="0"/>
              </a:rPr>
              <a:t> է </a:t>
            </a:r>
            <a:r>
              <a:rPr lang="en-GB" altLang="sr-Latn-RS" sz="1800" i="1" dirty="0" err="1" smtClean="0">
                <a:latin typeface="Sylfaen" panose="010A0502050306030303" pitchFamily="18" charset="0"/>
              </a:rPr>
              <a:t>դիտարկվի</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նաև</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օնլայն</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իրականությունում</a:t>
            </a:r>
            <a:endParaRPr lang="en-GB" altLang="sr-Latn-RS" sz="1800" i="1" dirty="0">
              <a:latin typeface="Sylfaen" panose="010A0502050306030303" pitchFamily="18" charset="0"/>
            </a:endParaRPr>
          </a:p>
          <a:p>
            <a:pPr lvl="1" algn="ctr" eaLnBrk="1" hangingPunct="1">
              <a:lnSpc>
                <a:spcPct val="90000"/>
              </a:lnSpc>
              <a:defRPr/>
            </a:pPr>
            <a:r>
              <a:rPr lang="hy-AM" altLang="sr-Latn-RS" sz="1800" i="1" dirty="0" smtClean="0">
                <a:latin typeface="Sylfaen" panose="010A0502050306030303" pitchFamily="18" charset="0"/>
              </a:rPr>
              <a:t>Հ</a:t>
            </a:r>
            <a:r>
              <a:rPr lang="en-GB" altLang="sr-Latn-RS" sz="1800" i="1" dirty="0" err="1" smtClean="0">
                <a:latin typeface="Sylfaen" panose="010A0502050306030303" pitchFamily="18" charset="0"/>
              </a:rPr>
              <a:t>եղինակային</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իրավունքի</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օնլայն</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խախտումները</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կամ</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համակարգչային</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համակարգի</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միջոցով</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իրականացված</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խախտումները</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պետք</a:t>
            </a:r>
            <a:r>
              <a:rPr lang="en-GB" altLang="sr-Latn-RS" sz="1800" i="1" dirty="0" smtClean="0">
                <a:latin typeface="Sylfaen" panose="010A0502050306030303" pitchFamily="18" charset="0"/>
              </a:rPr>
              <a:t> է </a:t>
            </a:r>
            <a:r>
              <a:rPr lang="en-GB" altLang="sr-Latn-RS" sz="1800" i="1" dirty="0" err="1" smtClean="0">
                <a:latin typeface="Sylfaen" panose="010A0502050306030303" pitchFamily="18" charset="0"/>
              </a:rPr>
              <a:t>պատժվեն</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այնպես</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ինչպես</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իրական</a:t>
            </a:r>
            <a:r>
              <a:rPr lang="en-GB" altLang="sr-Latn-RS" sz="1800" i="1" dirty="0" smtClean="0">
                <a:latin typeface="Sylfaen" panose="010A0502050306030303" pitchFamily="18" charset="0"/>
              </a:rPr>
              <a:t> </a:t>
            </a:r>
            <a:r>
              <a:rPr lang="en-GB" altLang="sr-Latn-RS" sz="1800" i="1" dirty="0" err="1" smtClean="0">
                <a:latin typeface="Sylfaen" panose="010A0502050306030303" pitchFamily="18" charset="0"/>
              </a:rPr>
              <a:t>աշխարհում</a:t>
            </a:r>
            <a:endParaRPr lang="en-GB" altLang="sr-Latn-RS" sz="1800" i="1" dirty="0">
              <a:latin typeface="Sylfaen" panose="010A0502050306030303" pitchFamily="18" charset="0"/>
            </a:endParaRPr>
          </a:p>
          <a:p>
            <a:pPr lvl="2" eaLnBrk="1" hangingPunct="1">
              <a:lnSpc>
                <a:spcPct val="90000"/>
              </a:lnSpc>
              <a:defRPr/>
            </a:pPr>
            <a:endParaRPr lang="en-GB" altLang="sr-Latn-RS" sz="2000" dirty="0">
              <a:latin typeface="Sylfaen" panose="010A0502050306030303" pitchFamily="18" charset="0"/>
            </a:endParaRPr>
          </a:p>
          <a:p>
            <a:pPr eaLnBrk="1" hangingPunct="1">
              <a:lnSpc>
                <a:spcPct val="90000"/>
              </a:lnSpc>
              <a:defRPr/>
            </a:pPr>
            <a:r>
              <a:rPr lang="en-GB" altLang="sr-Latn-RS" sz="1600" dirty="0" err="1" smtClean="0">
                <a:latin typeface="Sylfaen" panose="010A0502050306030303" pitchFamily="18" charset="0"/>
              </a:rPr>
              <a:t>Բուդապեշտի</a:t>
            </a:r>
            <a:r>
              <a:rPr lang="en-GB" altLang="sr-Latn-RS" sz="1600" dirty="0" smtClean="0">
                <a:latin typeface="Sylfaen" panose="010A0502050306030303" pitchFamily="18" charset="0"/>
              </a:rPr>
              <a:t> </a:t>
            </a:r>
            <a:r>
              <a:rPr lang="en-GB" altLang="sr-Latn-RS" sz="1600" dirty="0" err="1" smtClean="0">
                <a:latin typeface="Sylfaen" panose="010A0502050306030303" pitchFamily="18" charset="0"/>
              </a:rPr>
              <a:t>կոնվենցիան</a:t>
            </a:r>
            <a:r>
              <a:rPr lang="en-GB" altLang="sr-Latn-RS" sz="1600" dirty="0" smtClean="0">
                <a:latin typeface="Sylfaen" panose="010A0502050306030303" pitchFamily="18" charset="0"/>
              </a:rPr>
              <a:t> </a:t>
            </a:r>
            <a:r>
              <a:rPr lang="en-GB" altLang="sr-Latn-RS" sz="1600" dirty="0" err="1" smtClean="0">
                <a:latin typeface="Sylfaen" panose="010A0502050306030303" pitchFamily="18" charset="0"/>
              </a:rPr>
              <a:t>հղում</a:t>
            </a:r>
            <a:r>
              <a:rPr lang="en-GB" altLang="sr-Latn-RS" sz="1600" dirty="0" smtClean="0">
                <a:latin typeface="Sylfaen" panose="010A0502050306030303" pitchFamily="18" charset="0"/>
              </a:rPr>
              <a:t> է </a:t>
            </a:r>
            <a:r>
              <a:rPr lang="en-GB" altLang="sr-Latn-RS" sz="1600" dirty="0" err="1" smtClean="0">
                <a:latin typeface="Sylfaen" panose="010A0502050306030303" pitchFamily="18" charset="0"/>
              </a:rPr>
              <a:t>անում</a:t>
            </a:r>
            <a:r>
              <a:rPr lang="en-GB" altLang="sr-Latn-RS" sz="1600" dirty="0" smtClean="0">
                <a:latin typeface="Sylfaen" panose="010A0502050306030303" pitchFamily="18" charset="0"/>
              </a:rPr>
              <a:t> </a:t>
            </a:r>
            <a:r>
              <a:rPr lang="en-GB" altLang="sr-Latn-RS" sz="1600" dirty="0" err="1" smtClean="0">
                <a:latin typeface="Sylfaen" panose="010A0502050306030303" pitchFamily="18" charset="0"/>
              </a:rPr>
              <a:t>հետևյալ</a:t>
            </a:r>
            <a:r>
              <a:rPr lang="en-GB" altLang="sr-Latn-RS" sz="1600" dirty="0" smtClean="0">
                <a:latin typeface="Sylfaen" panose="010A0502050306030303" pitchFamily="18" charset="0"/>
              </a:rPr>
              <a:t> </a:t>
            </a:r>
            <a:r>
              <a:rPr lang="en-GB" altLang="sr-Latn-RS" sz="1600" dirty="0" err="1" smtClean="0">
                <a:latin typeface="Sylfaen" panose="010A0502050306030303" pitchFamily="18" charset="0"/>
              </a:rPr>
              <a:t>միջազգային</a:t>
            </a:r>
            <a:r>
              <a:rPr lang="en-GB" altLang="sr-Latn-RS" sz="1600" dirty="0" smtClean="0">
                <a:latin typeface="Sylfaen" panose="010A0502050306030303" pitchFamily="18" charset="0"/>
              </a:rPr>
              <a:t> </a:t>
            </a:r>
            <a:r>
              <a:rPr lang="en-GB" altLang="sr-Latn-RS" sz="1600" dirty="0" err="1" smtClean="0">
                <a:latin typeface="Sylfaen" panose="010A0502050306030303" pitchFamily="18" charset="0"/>
              </a:rPr>
              <a:t>համաձայնագրերին</a:t>
            </a:r>
            <a:r>
              <a:rPr lang="en-GB" altLang="sr-Latn-RS" sz="1600" dirty="0" smtClean="0">
                <a:latin typeface="Sylfaen" panose="010A0502050306030303" pitchFamily="18" charset="0"/>
              </a:rPr>
              <a:t> </a:t>
            </a:r>
            <a:endParaRPr lang="en-GB" altLang="sr-Latn-RS" sz="1600" dirty="0">
              <a:latin typeface="Sylfaen" panose="010A0502050306030303" pitchFamily="18" charset="0"/>
            </a:endParaRPr>
          </a:p>
          <a:p>
            <a:pPr lvl="1" eaLnBrk="1" hangingPunct="1">
              <a:lnSpc>
                <a:spcPct val="90000"/>
              </a:lnSpc>
              <a:defRPr/>
            </a:pPr>
            <a:r>
              <a:rPr lang="en-GB" altLang="sr-Latn-RS" sz="1600" dirty="0" smtClean="0">
                <a:latin typeface="Sylfaen" panose="010A0502050306030303" pitchFamily="18" charset="0"/>
              </a:rPr>
              <a:t>1971թ. </a:t>
            </a:r>
            <a:r>
              <a:rPr lang="hy-AM" altLang="sr-Latn-RS" sz="1600" dirty="0" smtClean="0">
                <a:latin typeface="Sylfaen" panose="010A0502050306030303" pitchFamily="18" charset="0"/>
              </a:rPr>
              <a:t>Հ</a:t>
            </a:r>
            <a:r>
              <a:rPr lang="en-GB" altLang="sr-Latn-RS" sz="1600" dirty="0" err="1" smtClean="0">
                <a:latin typeface="Sylfaen" panose="010A0502050306030303" pitchFamily="18" charset="0"/>
              </a:rPr>
              <a:t>ուլիսի</a:t>
            </a:r>
            <a:r>
              <a:rPr lang="en-GB" altLang="sr-Latn-RS" sz="1600" dirty="0" smtClean="0">
                <a:latin typeface="Sylfaen" panose="010A0502050306030303" pitchFamily="18" charset="0"/>
              </a:rPr>
              <a:t> 24-ի </a:t>
            </a:r>
            <a:r>
              <a:rPr lang="en-GB" altLang="sr-Latn-RS" sz="1600" dirty="0" err="1" smtClean="0">
                <a:latin typeface="Sylfaen" panose="010A0502050306030303" pitchFamily="18" charset="0"/>
              </a:rPr>
              <a:t>Փարիզի</a:t>
            </a:r>
            <a:r>
              <a:rPr lang="en-GB" altLang="sr-Latn-RS" sz="1600" dirty="0" smtClean="0">
                <a:latin typeface="Sylfaen" panose="010A0502050306030303" pitchFamily="18" charset="0"/>
              </a:rPr>
              <a:t> </a:t>
            </a:r>
            <a:r>
              <a:rPr lang="en-GB" altLang="sr-Latn-RS" sz="1600" dirty="0" err="1" smtClean="0">
                <a:latin typeface="Sylfaen" panose="010A0502050306030303" pitchFamily="18" charset="0"/>
              </a:rPr>
              <a:t>Համաձայնագիր</a:t>
            </a:r>
            <a:endParaRPr lang="en-GB" altLang="sr-Latn-RS" sz="1600" dirty="0" smtClean="0">
              <a:latin typeface="Sylfaen" panose="010A0502050306030303" pitchFamily="18" charset="0"/>
            </a:endParaRPr>
          </a:p>
          <a:p>
            <a:pPr lvl="1" eaLnBrk="1" hangingPunct="1">
              <a:lnSpc>
                <a:spcPct val="90000"/>
              </a:lnSpc>
              <a:defRPr/>
            </a:pPr>
            <a:r>
              <a:rPr lang="en-GB" altLang="sr-Latn-RS" sz="1600" dirty="0" err="1" smtClean="0">
                <a:latin typeface="Sylfaen" panose="010A0502050306030303" pitchFamily="18" charset="0"/>
              </a:rPr>
              <a:t>Բեռնի</a:t>
            </a:r>
            <a:r>
              <a:rPr lang="en-GB" altLang="sr-Latn-RS" sz="1600" dirty="0" smtClean="0">
                <a:latin typeface="Sylfaen" panose="010A0502050306030303" pitchFamily="18" charset="0"/>
              </a:rPr>
              <a:t> </a:t>
            </a:r>
            <a:r>
              <a:rPr lang="en-GB" altLang="sr-Latn-RS" sz="1600" dirty="0" err="1" smtClean="0">
                <a:latin typeface="Sylfaen" panose="010A0502050306030303" pitchFamily="18" charset="0"/>
              </a:rPr>
              <a:t>կոնվենցիա</a:t>
            </a:r>
            <a:endParaRPr lang="en-GB" altLang="sr-Latn-RS" sz="1600" dirty="0">
              <a:latin typeface="Sylfaen" panose="010A0502050306030303" pitchFamily="18" charset="0"/>
            </a:endParaRPr>
          </a:p>
          <a:p>
            <a:pPr lvl="1" eaLnBrk="1" hangingPunct="1">
              <a:lnSpc>
                <a:spcPct val="90000"/>
              </a:lnSpc>
              <a:defRPr/>
            </a:pPr>
            <a:r>
              <a:rPr lang="en-GB" altLang="sr-Latn-RS" sz="1600" dirty="0" err="1" smtClean="0">
                <a:latin typeface="Sylfaen" panose="010A0502050306030303" pitchFamily="18" charset="0"/>
              </a:rPr>
              <a:t>Հեղինակային</a:t>
            </a:r>
            <a:r>
              <a:rPr lang="en-GB" altLang="sr-Latn-RS" sz="1600" dirty="0" smtClean="0">
                <a:latin typeface="Sylfaen" panose="010A0502050306030303" pitchFamily="18" charset="0"/>
              </a:rPr>
              <a:t> </a:t>
            </a:r>
            <a:r>
              <a:rPr lang="en-GB" altLang="sr-Latn-RS" sz="1600" dirty="0" err="1" smtClean="0">
                <a:latin typeface="Sylfaen" panose="010A0502050306030303" pitchFamily="18" charset="0"/>
              </a:rPr>
              <a:t>իրավունքի</a:t>
            </a:r>
            <a:r>
              <a:rPr lang="en-GB" altLang="sr-Latn-RS" sz="1600" dirty="0" smtClean="0">
                <a:latin typeface="Sylfaen" panose="010A0502050306030303" pitchFamily="18" charset="0"/>
              </a:rPr>
              <a:t> </a:t>
            </a:r>
            <a:r>
              <a:rPr lang="en-GB" altLang="sr-Latn-RS" sz="1600" dirty="0" err="1" smtClean="0">
                <a:latin typeface="Sylfaen" panose="010A0502050306030303" pitchFamily="18" charset="0"/>
              </a:rPr>
              <a:t>համաշխարհային</a:t>
            </a:r>
            <a:r>
              <a:rPr lang="en-GB" altLang="sr-Latn-RS" sz="1600" dirty="0" smtClean="0">
                <a:latin typeface="Sylfaen" panose="010A0502050306030303" pitchFamily="18" charset="0"/>
              </a:rPr>
              <a:t> </a:t>
            </a:r>
            <a:r>
              <a:rPr lang="en-GB" altLang="sr-Latn-RS" sz="1600" dirty="0" err="1" smtClean="0">
                <a:latin typeface="Sylfaen" panose="010A0502050306030303" pitchFamily="18" charset="0"/>
              </a:rPr>
              <a:t>կազմակերպության</a:t>
            </a:r>
            <a:r>
              <a:rPr lang="en-GB" altLang="sr-Latn-RS" sz="1600" dirty="0" smtClean="0">
                <a:latin typeface="Sylfaen" panose="010A0502050306030303" pitchFamily="18" charset="0"/>
              </a:rPr>
              <a:t> </a:t>
            </a:r>
            <a:r>
              <a:rPr lang="en-GB" altLang="sr-Latn-RS" sz="1600" dirty="0" err="1" smtClean="0">
                <a:latin typeface="Sylfaen" panose="010A0502050306030303" pitchFamily="18" charset="0"/>
              </a:rPr>
              <a:t>համաձայնագրեր</a:t>
            </a:r>
            <a:endParaRPr lang="en-GB" altLang="sr-Latn-RS" sz="1600" dirty="0">
              <a:latin typeface="Sylfaen" panose="010A0502050306030303" pitchFamily="18" charset="0"/>
            </a:endParaRPr>
          </a:p>
        </p:txBody>
      </p:sp>
    </p:spTree>
    <p:extLst>
      <p:ext uri="{BB962C8B-B14F-4D97-AF65-F5344CB8AC3E}">
        <p14:creationId xmlns:p14="http://schemas.microsoft.com/office/powerpoint/2010/main" val="88259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344612" y="81875"/>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500" dirty="0">
                <a:solidFill>
                  <a:schemeClr val="bg1"/>
                </a:solidFill>
                <a:latin typeface="Sylfaen" panose="010A0502050306030303" pitchFamily="18" charset="0"/>
                <a:ea typeface="Verdana" panose="020B0604030504040204" pitchFamily="34" charset="0"/>
                <a:cs typeface="Verdana" charset="0"/>
              </a:rPr>
              <a:t>Հեղինակային իրավունքի </a:t>
            </a:r>
            <a:r>
              <a:rPr lang="en-US" sz="2500" dirty="0">
                <a:solidFill>
                  <a:schemeClr val="bg1"/>
                </a:solidFill>
                <a:latin typeface="Sylfaen" panose="010A0502050306030303" pitchFamily="18" charset="0"/>
                <a:ea typeface="Verdana" panose="020B0604030504040204" pitchFamily="34" charset="0"/>
                <a:cs typeface="Verdana" charset="0"/>
              </a:rPr>
              <a:t>և</a:t>
            </a:r>
            <a:r>
              <a:rPr lang="hy-AM" sz="2500" dirty="0">
                <a:solidFill>
                  <a:schemeClr val="bg1"/>
                </a:solidFill>
                <a:latin typeface="Sylfaen" panose="010A0502050306030303" pitchFamily="18" charset="0"/>
                <a:ea typeface="Verdana" panose="020B0604030504040204" pitchFamily="34" charset="0"/>
                <a:cs typeface="Verdana" charset="0"/>
              </a:rPr>
              <a:t> հարակից իրավունքների </a:t>
            </a:r>
            <a:r>
              <a:rPr lang="en-US" sz="2500" dirty="0" err="1">
                <a:solidFill>
                  <a:schemeClr val="bg1"/>
                </a:solidFill>
                <a:latin typeface="Sylfaen" panose="010A0502050306030303" pitchFamily="18" charset="0"/>
                <a:ea typeface="Verdana" panose="020B0604030504040204" pitchFamily="34" charset="0"/>
                <a:cs typeface="Verdana" charset="0"/>
              </a:rPr>
              <a:t>խախտում</a:t>
            </a:r>
            <a:endParaRPr lang="en-GB" sz="2500" dirty="0">
              <a:solidFill>
                <a:schemeClr val="bg1"/>
              </a:solidFill>
              <a:latin typeface="Sylfaen" panose="010A0502050306030303" pitchFamily="18" charset="0"/>
              <a:ea typeface="Verdana" panose="020B0604030504040204" pitchFamily="34" charset="0"/>
              <a:cs typeface="Verdana" charset="0"/>
            </a:endParaRPr>
          </a:p>
        </p:txBody>
      </p:sp>
      <p:pic>
        <p:nvPicPr>
          <p:cNvPr id="2" name="Picture 3">
            <a:extLst>
              <a:ext uri="{FF2B5EF4-FFF2-40B4-BE49-F238E27FC236}">
                <a16:creationId xmlns:a16="http://schemas.microsoft.com/office/drawing/2014/main" id="{1C17FBF9-54C5-433D-AEBE-C095EFA9E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784"/>
            <a:ext cx="4551702" cy="473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38E3CC7-696C-4932-9C01-72868DCFF664}"/>
              </a:ext>
            </a:extLst>
          </p:cNvPr>
          <p:cNvPicPr>
            <a:picLocks noChangeAspect="1"/>
          </p:cNvPicPr>
          <p:nvPr/>
        </p:nvPicPr>
        <p:blipFill>
          <a:blip r:embed="rId4"/>
          <a:stretch>
            <a:fillRect/>
          </a:stretch>
        </p:blipFill>
        <p:spPr>
          <a:xfrm>
            <a:off x="4592299" y="1916832"/>
            <a:ext cx="4551233" cy="4392488"/>
          </a:xfrm>
          <a:prstGeom prst="rect">
            <a:avLst/>
          </a:prstGeom>
        </p:spPr>
      </p:pic>
    </p:spTree>
    <p:extLst>
      <p:ext uri="{BB962C8B-B14F-4D97-AF65-F5344CB8AC3E}">
        <p14:creationId xmlns:p14="http://schemas.microsoft.com/office/powerpoint/2010/main" val="2418055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393190" y="99060"/>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500" dirty="0">
                <a:solidFill>
                  <a:schemeClr val="bg1"/>
                </a:solidFill>
                <a:latin typeface="Sylfaen" panose="010A0502050306030303" pitchFamily="18" charset="0"/>
                <a:ea typeface="Verdana" panose="020B0604030504040204" pitchFamily="34" charset="0"/>
                <a:cs typeface="Verdana" charset="0"/>
              </a:rPr>
              <a:t>Հեղինակային իրավունքի </a:t>
            </a:r>
            <a:r>
              <a:rPr lang="en-US" sz="2500" dirty="0">
                <a:solidFill>
                  <a:schemeClr val="bg1"/>
                </a:solidFill>
                <a:latin typeface="Sylfaen" panose="010A0502050306030303" pitchFamily="18" charset="0"/>
                <a:ea typeface="Verdana" panose="020B0604030504040204" pitchFamily="34" charset="0"/>
                <a:cs typeface="Verdana" charset="0"/>
              </a:rPr>
              <a:t>և</a:t>
            </a:r>
            <a:r>
              <a:rPr lang="hy-AM" sz="2500" dirty="0">
                <a:solidFill>
                  <a:schemeClr val="bg1"/>
                </a:solidFill>
                <a:latin typeface="Sylfaen" panose="010A0502050306030303" pitchFamily="18" charset="0"/>
                <a:ea typeface="Verdana" panose="020B0604030504040204" pitchFamily="34" charset="0"/>
                <a:cs typeface="Verdana" charset="0"/>
              </a:rPr>
              <a:t> հարակից իրավունքների </a:t>
            </a:r>
            <a:r>
              <a:rPr lang="en-US" sz="2500" dirty="0" err="1">
                <a:solidFill>
                  <a:schemeClr val="bg1"/>
                </a:solidFill>
                <a:latin typeface="Sylfaen" panose="010A0502050306030303" pitchFamily="18" charset="0"/>
                <a:ea typeface="Verdana" panose="020B0604030504040204" pitchFamily="34" charset="0"/>
                <a:cs typeface="Verdana" charset="0"/>
              </a:rPr>
              <a:t>խախտում</a:t>
            </a:r>
            <a:endParaRPr lang="en-GB" sz="2500" dirty="0">
              <a:solidFill>
                <a:schemeClr val="bg1"/>
              </a:solidFill>
              <a:latin typeface="Sylfaen" panose="010A0502050306030303" pitchFamily="18" charset="0"/>
              <a:ea typeface="Verdana" panose="020B0604030504040204" pitchFamily="34" charset="0"/>
              <a:cs typeface="Verdana" charset="0"/>
            </a:endParaRPr>
          </a:p>
        </p:txBody>
      </p:sp>
      <p:pic>
        <p:nvPicPr>
          <p:cNvPr id="3" name="Picture 3">
            <a:extLst>
              <a:ext uri="{FF2B5EF4-FFF2-40B4-BE49-F238E27FC236}">
                <a16:creationId xmlns:a16="http://schemas.microsoft.com/office/drawing/2014/main" id="{23DB36BD-73D9-41EC-A5A1-C3C3EC35D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275"/>
            <a:ext cx="9144000" cy="554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12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295" y="1524403"/>
            <a:ext cx="8093175" cy="4744050"/>
          </a:xfrm>
        </p:spPr>
        <p:txBody>
          <a:bodyPr>
            <a:noAutofit/>
          </a:bodyPr>
          <a:lstStyle/>
          <a:p>
            <a:pPr marL="0" indent="0" algn="just">
              <a:lnSpc>
                <a:spcPct val="150000"/>
              </a:lnSpc>
              <a:buNone/>
            </a:pPr>
            <a:r>
              <a:rPr lang="hy-AM" sz="2200" dirty="0" smtClean="0">
                <a:latin typeface="Sylfaen" panose="010A0502050306030303" pitchFamily="18" charset="0"/>
                <a:ea typeface="Verdana" panose="020B0604030504040204" pitchFamily="34" charset="0"/>
              </a:rPr>
              <a:t>Դասընթացի </a:t>
            </a:r>
            <a:r>
              <a:rPr lang="en-US" sz="2200" dirty="0" err="1" smtClean="0">
                <a:latin typeface="Sylfaen" panose="010A0502050306030303" pitchFamily="18" charset="0"/>
                <a:ea typeface="Verdana" panose="020B0604030504040204" pitchFamily="34" charset="0"/>
              </a:rPr>
              <a:t>ավարտին</a:t>
            </a:r>
            <a:r>
              <a:rPr lang="en-US" sz="2200" dirty="0" smtClean="0">
                <a:latin typeface="Sylfaen" panose="010A0502050306030303" pitchFamily="18" charset="0"/>
                <a:ea typeface="Verdana" panose="020B0604030504040204" pitchFamily="34" charset="0"/>
              </a:rPr>
              <a:t> </a:t>
            </a:r>
            <a:r>
              <a:rPr lang="en-US" sz="2200" dirty="0" err="1">
                <a:latin typeface="Sylfaen" panose="010A0502050306030303" pitchFamily="18" charset="0"/>
                <a:ea typeface="Verdana" panose="020B0604030504040204" pitchFamily="34" charset="0"/>
              </a:rPr>
              <a:t>պատվիրակները</a:t>
            </a:r>
            <a:r>
              <a:rPr lang="en-US" sz="2200" dirty="0">
                <a:latin typeface="Sylfaen" panose="010A0502050306030303" pitchFamily="18" charset="0"/>
                <a:ea typeface="Verdana" panose="020B0604030504040204" pitchFamily="34" charset="0"/>
              </a:rPr>
              <a:t> </a:t>
            </a:r>
            <a:r>
              <a:rPr lang="en-US" sz="2200" dirty="0" err="1">
                <a:latin typeface="Sylfaen" panose="010A0502050306030303" pitchFamily="18" charset="0"/>
                <a:ea typeface="Verdana" panose="020B0604030504040204" pitchFamily="34" charset="0"/>
              </a:rPr>
              <a:t>կկարողանան</a:t>
            </a:r>
            <a:r>
              <a:rPr lang="en-US" sz="2200" dirty="0">
                <a:latin typeface="Sylfaen" panose="010A0502050306030303" pitchFamily="18" charset="0"/>
                <a:ea typeface="Verdana" panose="020B0604030504040204" pitchFamily="34" charset="0"/>
              </a:rPr>
              <a:t>՝</a:t>
            </a:r>
          </a:p>
          <a:p>
            <a:pPr marL="0" indent="0" algn="just">
              <a:buNone/>
            </a:pPr>
            <a:r>
              <a:rPr lang="en-US" sz="2200" dirty="0" err="1" smtClean="0">
                <a:latin typeface="Sylfaen" panose="010A0502050306030303" pitchFamily="18" charset="0"/>
              </a:rPr>
              <a:t>Նույնականացնել</a:t>
            </a:r>
            <a:r>
              <a:rPr lang="en-US" sz="2200" dirty="0" smtClean="0">
                <a:latin typeface="Sylfaen" panose="010A0502050306030303" pitchFamily="18" charset="0"/>
              </a:rPr>
              <a:t> </a:t>
            </a:r>
            <a:r>
              <a:rPr lang="en-US" sz="2200" dirty="0" err="1" smtClean="0">
                <a:latin typeface="Sylfaen" panose="010A0502050306030303" pitchFamily="18" charset="0"/>
              </a:rPr>
              <a:t>այն</a:t>
            </a:r>
            <a:r>
              <a:rPr lang="en-US" sz="2200" dirty="0" smtClean="0">
                <a:latin typeface="Sylfaen" panose="010A0502050306030303" pitchFamily="18" charset="0"/>
              </a:rPr>
              <a:t> </a:t>
            </a:r>
            <a:r>
              <a:rPr lang="en-US" sz="2200" dirty="0" err="1" smtClean="0">
                <a:latin typeface="Sylfaen" panose="010A0502050306030303" pitchFamily="18" charset="0"/>
              </a:rPr>
              <a:t>բաղադրիչները</a:t>
            </a:r>
            <a:r>
              <a:rPr lang="en-US" sz="2200" dirty="0" smtClean="0">
                <a:latin typeface="Sylfaen" panose="010A0502050306030303" pitchFamily="18" charset="0"/>
              </a:rPr>
              <a:t>, </a:t>
            </a:r>
            <a:r>
              <a:rPr lang="en-US" sz="2200" dirty="0" err="1" smtClean="0">
                <a:latin typeface="Sylfaen" panose="010A0502050306030303" pitchFamily="18" charset="0"/>
              </a:rPr>
              <a:t>որոնք</a:t>
            </a:r>
            <a:r>
              <a:rPr lang="en-US" sz="2200" dirty="0" smtClean="0">
                <a:latin typeface="Sylfaen" panose="010A0502050306030303" pitchFamily="18" charset="0"/>
              </a:rPr>
              <a:t> </a:t>
            </a:r>
            <a:r>
              <a:rPr lang="en-US" sz="2200" dirty="0" err="1" smtClean="0">
                <a:latin typeface="Sylfaen" panose="010A0502050306030303" pitchFamily="18" charset="0"/>
              </a:rPr>
              <a:t>կազմում</a:t>
            </a:r>
            <a:r>
              <a:rPr lang="en-US" sz="2200" dirty="0" smtClean="0">
                <a:latin typeface="Sylfaen" panose="010A0502050306030303" pitchFamily="18" charset="0"/>
              </a:rPr>
              <a:t> </a:t>
            </a:r>
            <a:r>
              <a:rPr lang="en-US" sz="2200" dirty="0" err="1" smtClean="0">
                <a:latin typeface="Sylfaen" panose="010A0502050306030303" pitchFamily="18" charset="0"/>
              </a:rPr>
              <a:t>հետևյալ</a:t>
            </a:r>
            <a:r>
              <a:rPr lang="en-US" sz="2200" dirty="0" smtClean="0">
                <a:latin typeface="Sylfaen" panose="010A0502050306030303" pitchFamily="18" charset="0"/>
              </a:rPr>
              <a:t> </a:t>
            </a:r>
            <a:r>
              <a:rPr lang="en-US" sz="2200" dirty="0" err="1" smtClean="0">
                <a:latin typeface="Sylfaen" panose="010A0502050306030303" pitchFamily="18" charset="0"/>
              </a:rPr>
              <a:t>հանցագործությունները</a:t>
            </a:r>
            <a:r>
              <a:rPr lang="en-US" sz="2200" dirty="0" smtClean="0">
                <a:latin typeface="Sylfaen" panose="010A0502050306030303" pitchFamily="18" charset="0"/>
              </a:rPr>
              <a:t>՝</a:t>
            </a:r>
            <a:endParaRPr lang="en-US" sz="2200" dirty="0">
              <a:latin typeface="Sylfaen" panose="010A0502050306030303" pitchFamily="18" charset="0"/>
            </a:endParaRPr>
          </a:p>
          <a:p>
            <a:r>
              <a:rPr lang="hy-AM" sz="2200" dirty="0">
                <a:latin typeface="Sylfaen" panose="010A0502050306030303" pitchFamily="18" charset="0"/>
              </a:rPr>
              <a:t>Համակարգչին առնչվող խարդախություններ</a:t>
            </a:r>
          </a:p>
          <a:p>
            <a:r>
              <a:rPr lang="hy-AM" sz="2200" dirty="0">
                <a:latin typeface="Sylfaen" panose="010A0502050306030303" pitchFamily="18" charset="0"/>
              </a:rPr>
              <a:t>Համակարգչին առնչվող խարդախություն</a:t>
            </a:r>
          </a:p>
          <a:p>
            <a:r>
              <a:rPr lang="hy-AM" sz="2200" dirty="0">
                <a:latin typeface="Sylfaen" panose="010A0502050306030303" pitchFamily="18" charset="0"/>
              </a:rPr>
              <a:t>Մանկական </a:t>
            </a:r>
            <a:r>
              <a:rPr lang="hy-AM" sz="2200" dirty="0" smtClean="0">
                <a:latin typeface="Sylfaen" panose="010A0502050306030303" pitchFamily="18" charset="0"/>
              </a:rPr>
              <a:t>պոռնոգրաֆիա</a:t>
            </a:r>
            <a:endParaRPr lang="en-US" sz="2200" dirty="0" smtClean="0">
              <a:latin typeface="Sylfaen" panose="010A0502050306030303" pitchFamily="18" charset="0"/>
            </a:endParaRPr>
          </a:p>
          <a:p>
            <a:r>
              <a:rPr lang="hy-AM" sz="2200" dirty="0">
                <a:latin typeface="Sylfaen" panose="010A0502050306030303" pitchFamily="18" charset="0"/>
              </a:rPr>
              <a:t>Հեղինակային իրավունքի և հարակից իրավունքների </a:t>
            </a:r>
            <a:r>
              <a:rPr lang="hy-AM" sz="2200" dirty="0" smtClean="0">
                <a:latin typeface="Sylfaen" panose="010A0502050306030303" pitchFamily="18" charset="0"/>
              </a:rPr>
              <a:t>խախտ</a:t>
            </a:r>
            <a:r>
              <a:rPr lang="en-US" sz="2200" dirty="0" err="1" smtClean="0">
                <a:latin typeface="Sylfaen" panose="010A0502050306030303" pitchFamily="18" charset="0"/>
              </a:rPr>
              <a:t>ում</a:t>
            </a:r>
            <a:r>
              <a:rPr lang="hy-AM" sz="2200" dirty="0" smtClean="0">
                <a:latin typeface="Sylfaen" panose="010A0502050306030303" pitchFamily="18" charset="0"/>
              </a:rPr>
              <a:t> </a:t>
            </a:r>
            <a:endParaRPr lang="en-US" sz="2200" dirty="0" smtClean="0">
              <a:latin typeface="Sylfaen" panose="010A0502050306030303" pitchFamily="18" charset="0"/>
            </a:endParaRPr>
          </a:p>
          <a:p>
            <a:pPr marL="0" indent="0">
              <a:buNone/>
            </a:pPr>
            <a:r>
              <a:rPr lang="en-US" sz="2200" dirty="0" err="1" smtClean="0">
                <a:latin typeface="Sylfaen" panose="010A0502050306030303" pitchFamily="18" charset="0"/>
              </a:rPr>
              <a:t>Հասկանալ</a:t>
            </a:r>
            <a:r>
              <a:rPr lang="en-US" sz="2200" dirty="0" smtClean="0">
                <a:latin typeface="Sylfaen" panose="010A0502050306030303" pitchFamily="18" charset="0"/>
              </a:rPr>
              <a:t>՝ </a:t>
            </a:r>
            <a:r>
              <a:rPr lang="en-US" sz="2200" dirty="0" err="1" smtClean="0">
                <a:latin typeface="Sylfaen" panose="010A0502050306030303" pitchFamily="18" charset="0"/>
              </a:rPr>
              <a:t>ինչպես</a:t>
            </a:r>
            <a:r>
              <a:rPr lang="en-US" sz="2200" dirty="0" smtClean="0">
                <a:latin typeface="Sylfaen" panose="010A0502050306030303" pitchFamily="18" charset="0"/>
              </a:rPr>
              <a:t> է </a:t>
            </a:r>
            <a:r>
              <a:rPr lang="en-US" sz="2200" dirty="0" err="1" smtClean="0">
                <a:latin typeface="Sylfaen" panose="010A0502050306030303" pitchFamily="18" charset="0"/>
              </a:rPr>
              <a:t>Բուդապեշտի</a:t>
            </a:r>
            <a:r>
              <a:rPr lang="en-US" sz="2200" dirty="0" smtClean="0">
                <a:latin typeface="Sylfaen" panose="010A0502050306030303" pitchFamily="18" charset="0"/>
              </a:rPr>
              <a:t> </a:t>
            </a:r>
            <a:r>
              <a:rPr lang="en-US" sz="2200" dirty="0" err="1" smtClean="0">
                <a:latin typeface="Sylfaen" panose="010A0502050306030303" pitchFamily="18" charset="0"/>
              </a:rPr>
              <a:t>կոնվենցիան</a:t>
            </a:r>
            <a:r>
              <a:rPr lang="en-US" sz="2200" dirty="0" smtClean="0">
                <a:latin typeface="Sylfaen" panose="010A0502050306030303" pitchFamily="18" charset="0"/>
              </a:rPr>
              <a:t> </a:t>
            </a:r>
            <a:r>
              <a:rPr lang="en-US" sz="2200" dirty="0" err="1" smtClean="0">
                <a:latin typeface="Sylfaen" panose="010A0502050306030303" pitchFamily="18" charset="0"/>
              </a:rPr>
              <a:t>քրեականացնում</a:t>
            </a:r>
            <a:r>
              <a:rPr lang="en-US" sz="2200" dirty="0" smtClean="0">
                <a:latin typeface="Sylfaen" panose="010A0502050306030303" pitchFamily="18" charset="0"/>
              </a:rPr>
              <a:t> </a:t>
            </a:r>
            <a:r>
              <a:rPr lang="en-US" sz="2200" dirty="0" err="1" smtClean="0">
                <a:latin typeface="Sylfaen" panose="010A0502050306030303" pitchFamily="18" charset="0"/>
              </a:rPr>
              <a:t>փորձը</a:t>
            </a:r>
            <a:r>
              <a:rPr lang="en-US" sz="2200" dirty="0" smtClean="0">
                <a:latin typeface="Sylfaen" panose="010A0502050306030303" pitchFamily="18" charset="0"/>
              </a:rPr>
              <a:t> և </a:t>
            </a:r>
            <a:r>
              <a:rPr lang="en-US" sz="2200" dirty="0" err="1" smtClean="0">
                <a:latin typeface="Sylfaen" panose="010A0502050306030303" pitchFamily="18" charset="0"/>
              </a:rPr>
              <a:t>օգնումը</a:t>
            </a:r>
            <a:r>
              <a:rPr lang="en-US" sz="2200" dirty="0" smtClean="0">
                <a:latin typeface="Sylfaen" panose="010A0502050306030303" pitchFamily="18" charset="0"/>
              </a:rPr>
              <a:t> </a:t>
            </a:r>
            <a:r>
              <a:rPr lang="en-US" sz="2200" dirty="0" err="1" smtClean="0">
                <a:latin typeface="Sylfaen" panose="010A0502050306030303" pitchFamily="18" charset="0"/>
              </a:rPr>
              <a:t>կամ</a:t>
            </a:r>
            <a:r>
              <a:rPr lang="en-US" sz="2200" dirty="0" smtClean="0">
                <a:latin typeface="Sylfaen" panose="010A0502050306030303" pitchFamily="18" charset="0"/>
              </a:rPr>
              <a:t> </a:t>
            </a:r>
            <a:r>
              <a:rPr lang="en-US" sz="2200" dirty="0" err="1" smtClean="0">
                <a:latin typeface="Sylfaen" panose="010A0502050306030303" pitchFamily="18" charset="0"/>
              </a:rPr>
              <a:t>դրդումը</a:t>
            </a:r>
            <a:r>
              <a:rPr lang="en-US" sz="2200" dirty="0" smtClean="0">
                <a:latin typeface="Sylfaen" panose="010A0502050306030303" pitchFamily="18" charset="0"/>
              </a:rPr>
              <a:t> </a:t>
            </a:r>
            <a:r>
              <a:rPr lang="en-US" sz="2200" dirty="0" err="1" smtClean="0">
                <a:latin typeface="Sylfaen" panose="010A0502050306030303" pitchFamily="18" charset="0"/>
              </a:rPr>
              <a:t>հանցագործության</a:t>
            </a:r>
            <a:r>
              <a:rPr lang="en-US" sz="2200" dirty="0" smtClean="0">
                <a:latin typeface="Sylfaen" panose="010A0502050306030303" pitchFamily="18" charset="0"/>
              </a:rPr>
              <a:t>, </a:t>
            </a:r>
            <a:r>
              <a:rPr lang="en-US" sz="2200" dirty="0" err="1" smtClean="0">
                <a:latin typeface="Sylfaen" panose="010A0502050306030303" pitchFamily="18" charset="0"/>
              </a:rPr>
              <a:t>ինչպես</a:t>
            </a:r>
            <a:r>
              <a:rPr lang="en-US" sz="2200" dirty="0" smtClean="0">
                <a:latin typeface="Sylfaen" panose="010A0502050306030303" pitchFamily="18" charset="0"/>
              </a:rPr>
              <a:t> </a:t>
            </a:r>
            <a:r>
              <a:rPr lang="en-US" sz="2200" dirty="0" err="1" smtClean="0">
                <a:latin typeface="Sylfaen" panose="010A0502050306030303" pitchFamily="18" charset="0"/>
              </a:rPr>
              <a:t>նաև</a:t>
            </a:r>
            <a:r>
              <a:rPr lang="en-US" sz="2200" dirty="0" smtClean="0">
                <a:latin typeface="Sylfaen" panose="010A0502050306030303" pitchFamily="18" charset="0"/>
              </a:rPr>
              <a:t> </a:t>
            </a:r>
            <a:r>
              <a:rPr lang="en-US" sz="2200" dirty="0" err="1" smtClean="0">
                <a:latin typeface="Sylfaen" panose="010A0502050306030303" pitchFamily="18" charset="0"/>
              </a:rPr>
              <a:t>կորպորատիվ</a:t>
            </a:r>
            <a:r>
              <a:rPr lang="en-US" sz="2200" dirty="0" smtClean="0">
                <a:latin typeface="Sylfaen" panose="010A0502050306030303" pitchFamily="18" charset="0"/>
              </a:rPr>
              <a:t> </a:t>
            </a:r>
            <a:r>
              <a:rPr lang="en-US" sz="2200" dirty="0" err="1" smtClean="0">
                <a:latin typeface="Sylfaen" panose="010A0502050306030303" pitchFamily="18" charset="0"/>
              </a:rPr>
              <a:t>պատասխանատվության</a:t>
            </a:r>
            <a:r>
              <a:rPr lang="en-US" sz="2200" dirty="0" smtClean="0">
                <a:latin typeface="Sylfaen" panose="010A0502050306030303" pitchFamily="18" charset="0"/>
              </a:rPr>
              <a:t> </a:t>
            </a:r>
            <a:r>
              <a:rPr lang="en-US" sz="2200" dirty="0" err="1" smtClean="0">
                <a:latin typeface="Sylfaen" panose="010A0502050306030303" pitchFamily="18" charset="0"/>
              </a:rPr>
              <a:t>շրջանակները</a:t>
            </a:r>
            <a:r>
              <a:rPr lang="en-US" sz="2200" dirty="0" smtClean="0">
                <a:latin typeface="Sylfaen" panose="010A0502050306030303" pitchFamily="18" charset="0"/>
              </a:rPr>
              <a:t>:</a:t>
            </a:r>
            <a:endParaRPr lang="en-US" sz="2200" dirty="0">
              <a:latin typeface="Sylfaen" panose="010A0502050306030303" pitchFamily="18" charset="0"/>
            </a:endParaRPr>
          </a:p>
        </p:txBody>
      </p:sp>
      <p:sp>
        <p:nvSpPr>
          <p:cNvPr id="3" name="Slide Number Placeholder 2"/>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4</a:t>
            </a:fld>
            <a:endParaRPr lang="en-GB" dirty="0">
              <a:latin typeface="Sylfaen" panose="010A0502050306030303" pitchFamily="18" charset="0"/>
            </a:endParaRPr>
          </a:p>
        </p:txBody>
      </p:sp>
      <p:sp>
        <p:nvSpPr>
          <p:cNvPr id="4" name="Text Placeholder 3"/>
          <p:cNvSpPr>
            <a:spLocks noGrp="1"/>
          </p:cNvSpPr>
          <p:nvPr>
            <p:ph type="body" sz="quarter" idx="11"/>
          </p:nvPr>
        </p:nvSpPr>
        <p:spPr>
          <a:xfrm>
            <a:off x="2570163" y="0"/>
            <a:ext cx="6573837" cy="839259"/>
          </a:xfrm>
        </p:spPr>
        <p:txBody>
          <a:bodyPr/>
          <a:lstStyle/>
          <a:p>
            <a:endParaRPr lang="en-GB" dirty="0">
              <a:latin typeface="Sylfaen" panose="010A0502050306030303" pitchFamily="18" charset="0"/>
              <a:cs typeface="Verdana" charset="0"/>
            </a:endParaRPr>
          </a:p>
          <a:p>
            <a:r>
              <a:rPr lang="hy-AM" dirty="0" smtClean="0">
                <a:latin typeface="Sylfaen" panose="010A0502050306030303" pitchFamily="18" charset="0"/>
                <a:cs typeface="Verdana" charset="0"/>
              </a:rPr>
              <a:t>Դասընթացի </a:t>
            </a:r>
            <a:r>
              <a:rPr lang="en-GB" dirty="0" err="1" smtClean="0">
                <a:latin typeface="Sylfaen" panose="010A0502050306030303" pitchFamily="18" charset="0"/>
                <a:cs typeface="Verdana" charset="0"/>
              </a:rPr>
              <a:t>խնդիրները</a:t>
            </a:r>
            <a:endParaRPr lang="en-US" dirty="0">
              <a:latin typeface="Sylfaen" panose="010A0502050306030303" pitchFamily="18" charset="0"/>
            </a:endParaRPr>
          </a:p>
        </p:txBody>
      </p:sp>
    </p:spTree>
    <p:extLst>
      <p:ext uri="{BB962C8B-B14F-4D97-AF65-F5344CB8AC3E}">
        <p14:creationId xmlns:p14="http://schemas.microsoft.com/office/powerpoint/2010/main" val="962391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37067" y="1120389"/>
            <a:ext cx="3889351" cy="5478423"/>
          </a:xfrm>
          <a:prstGeom prst="rect">
            <a:avLst/>
          </a:prstGeom>
        </p:spPr>
        <p:txBody>
          <a:bodyPr wrap="square">
            <a:spAutoFit/>
          </a:bodyPr>
          <a:lstStyle/>
          <a:p>
            <a:pPr marL="342900" indent="-342900" algn="just">
              <a:buFont typeface="Wingdings" pitchFamily="2" charset="2"/>
              <a:buChar char="Ø"/>
            </a:pPr>
            <a:r>
              <a:rPr lang="hy-AM" sz="1400" dirty="0">
                <a:latin typeface="Sylfaen" panose="010A0502050306030303" pitchFamily="18" charset="0"/>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a:t>
            </a:r>
            <a:r>
              <a:rPr lang="hy-AM" sz="1400" dirty="0">
                <a:solidFill>
                  <a:srgbClr val="FF0000"/>
                </a:solidFill>
                <a:latin typeface="Sylfaen" panose="010A0502050306030303" pitchFamily="18" charset="0"/>
              </a:rPr>
              <a:t>հեղինակային իրավունքի խախտումը</a:t>
            </a:r>
            <a:r>
              <a:rPr lang="hy-AM" sz="1400" dirty="0">
                <a:latin typeface="Sylfaen" panose="010A0502050306030303" pitchFamily="18" charset="0"/>
              </a:rPr>
              <a:t>, </a:t>
            </a:r>
            <a:r>
              <a:rPr lang="hy-AM" sz="1400" dirty="0">
                <a:solidFill>
                  <a:srgbClr val="FF0000"/>
                </a:solidFill>
                <a:latin typeface="Sylfaen" panose="010A0502050306030303" pitchFamily="18" charset="0"/>
              </a:rPr>
              <a:t>սահմանված ըստ այդ Կողմի օրենսդրության` 1971 թ. հուլիսի 24-ի Փարիզյան ակտով ստանձնած պարտականությունների համաձայն, վերանայված Գրական և գեղարվեստական աշխատանքների պաշտպանության Բեռնի Կոնվենցիայում, Մտավոր սեփականության իրավունքների առևտրին առնչվող ասպեկտների վերաբերյալ Համաձայնագրում և </a:t>
            </a:r>
            <a:r>
              <a:rPr lang="en-US" sz="1400" dirty="0">
                <a:solidFill>
                  <a:srgbClr val="FF0000"/>
                </a:solidFill>
                <a:latin typeface="Sylfaen" panose="010A0502050306030303" pitchFamily="18" charset="0"/>
              </a:rPr>
              <a:t>WIPO </a:t>
            </a:r>
            <a:r>
              <a:rPr lang="hy-AM" sz="1400" dirty="0">
                <a:solidFill>
                  <a:srgbClr val="FF0000"/>
                </a:solidFill>
                <a:latin typeface="Sylfaen" panose="010A0502050306030303" pitchFamily="18" charset="0"/>
              </a:rPr>
              <a:t>Հեղինակային իրավունքի մասին Պայմանագրում</a:t>
            </a:r>
            <a:r>
              <a:rPr lang="hy-AM" sz="1400" dirty="0">
                <a:latin typeface="Sylfaen" panose="010A0502050306030303" pitchFamily="18" charset="0"/>
              </a:rPr>
              <a:t>` բացառությամբ այդ Կոնվենցիաներում նշված ցանկացած բարոյական իրավունքի, երբ այդպիսի գործողությունները </a:t>
            </a:r>
            <a:r>
              <a:rPr lang="hy-AM" sz="1400" dirty="0">
                <a:solidFill>
                  <a:srgbClr val="FF0000"/>
                </a:solidFill>
                <a:latin typeface="Sylfaen" panose="010A0502050306030303" pitchFamily="18" charset="0"/>
              </a:rPr>
              <a:t>կատարվում են կամավոր կերպով, առևտրային մասշտաբներով և համակարգչային համակարգի միջոցով:</a:t>
            </a:r>
            <a:endParaRPr lang="en-GB" sz="1400" b="1" dirty="0">
              <a:solidFill>
                <a:srgbClr val="FF0000"/>
              </a:solidFill>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761230" y="1120389"/>
            <a:ext cx="3992880" cy="3785652"/>
          </a:xfrm>
          <a:prstGeom prst="rect">
            <a:avLst/>
          </a:prstGeom>
        </p:spPr>
        <p:txBody>
          <a:bodyPr wrap="square">
            <a:spAutoFit/>
          </a:bodyPr>
          <a:lstStyle/>
          <a:p>
            <a:pPr marL="342900" indent="-342900" algn="just">
              <a:buFont typeface="Wingdings" pitchFamily="2" charset="2"/>
              <a:buChar char="ü"/>
            </a:pPr>
            <a:r>
              <a:rPr lang="hy-AM" sz="1500" dirty="0" smtClean="0">
                <a:latin typeface="Sylfaen" panose="010A0502050306030303" pitchFamily="18" charset="0"/>
              </a:rPr>
              <a:t>Քրեականացնում է հեղինակային իրավունքի և հարակից իրավունքների կամավոր խախտումները՝ սահմանված նշված համաձայնագրերով, երբ այդ խախտումները կատարվել են առևտրային մասշտաբներով ու համակարգչային համակարգի միջոցով</a:t>
            </a:r>
            <a:endParaRPr lang="en-US" sz="1500" dirty="0">
              <a:latin typeface="Sylfaen" panose="010A0502050306030303" pitchFamily="18" charset="0"/>
            </a:endParaRP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hy-AM" sz="1500" dirty="0" smtClean="0">
                <a:latin typeface="Sylfaen" panose="010A0502050306030303" pitchFamily="18" charset="0"/>
              </a:rPr>
              <a:t>Դրույթը ապահովում է, որ գոյություն ունեցող հեղինակային իրավունքի վերաբերյալ հանցագործությունները՝ միջազգային պարտավորություններին համապատասխան, կիրառվում են համակարգչային համակարգի միջոցով կատարված գործողությունների դեպքում։</a:t>
            </a:r>
            <a:endParaRPr lang="en-US" sz="15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786376" y="0"/>
            <a:ext cx="83576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000" dirty="0">
                <a:solidFill>
                  <a:schemeClr val="bg1"/>
                </a:solidFill>
                <a:latin typeface="Sylfaen" panose="010A0502050306030303" pitchFamily="18" charset="0"/>
                <a:ea typeface="Verdana" panose="020B0604030504040204" pitchFamily="34" charset="0"/>
                <a:cs typeface="Verdana" charset="0"/>
              </a:rPr>
              <a:t>Հեղինակային իրավունքի և հարակից </a:t>
            </a:r>
            <a:endParaRPr lang="hy-AM" sz="2000" dirty="0" smtClean="0">
              <a:solidFill>
                <a:schemeClr val="bg1"/>
              </a:solidFill>
              <a:latin typeface="Sylfaen" panose="010A0502050306030303" pitchFamily="18" charset="0"/>
              <a:ea typeface="Verdana" panose="020B0604030504040204" pitchFamily="34" charset="0"/>
              <a:cs typeface="Verdana" charset="0"/>
            </a:endParaRPr>
          </a:p>
          <a:p>
            <a:pPr algn="r"/>
            <a:r>
              <a:rPr lang="hy-AM" sz="2000" dirty="0" smtClean="0">
                <a:solidFill>
                  <a:schemeClr val="bg1"/>
                </a:solidFill>
                <a:latin typeface="Sylfaen" panose="010A0502050306030303" pitchFamily="18" charset="0"/>
                <a:ea typeface="Verdana" panose="020B0604030504040204" pitchFamily="34" charset="0"/>
                <a:cs typeface="Verdana" charset="0"/>
              </a:rPr>
              <a:t>իրավունքների </a:t>
            </a:r>
            <a:r>
              <a:rPr lang="hy-AM" sz="2000" dirty="0">
                <a:solidFill>
                  <a:schemeClr val="bg1"/>
                </a:solidFill>
                <a:latin typeface="Sylfaen" panose="010A0502050306030303" pitchFamily="18" charset="0"/>
                <a:ea typeface="Verdana" panose="020B0604030504040204" pitchFamily="34" charset="0"/>
                <a:cs typeface="Verdana" charset="0"/>
              </a:rPr>
              <a:t>խախտում</a:t>
            </a:r>
          </a:p>
          <a:p>
            <a:pPr algn="r"/>
            <a:r>
              <a:rPr lang="en-GB" sz="2000" dirty="0" smtClean="0">
                <a:solidFill>
                  <a:schemeClr val="bg1"/>
                </a:solidFill>
                <a:latin typeface="Sylfaen" panose="010A0502050306030303" pitchFamily="18" charset="0"/>
                <a:ea typeface="Verdana" panose="020B0604030504040204" pitchFamily="34" charset="0"/>
                <a:cs typeface="Verdana" charset="0"/>
              </a:rPr>
              <a:t> (</a:t>
            </a:r>
            <a:r>
              <a:rPr lang="hy-AM" sz="1600" dirty="0" smtClean="0">
                <a:solidFill>
                  <a:schemeClr val="bg1"/>
                </a:solidFill>
                <a:latin typeface="Sylfaen" panose="010A0502050306030303" pitchFamily="18" charset="0"/>
                <a:ea typeface="Verdana" panose="020B0604030504040204" pitchFamily="34" charset="0"/>
                <a:cs typeface="Verdana" charset="0"/>
              </a:rPr>
              <a:t>&lt;&lt;</a:t>
            </a:r>
            <a:r>
              <a:rPr lang="hy-AM" sz="2000" dirty="0" smtClean="0">
                <a:solidFill>
                  <a:schemeClr val="bg1"/>
                </a:solidFill>
                <a:latin typeface="Sylfaen" panose="010A0502050306030303" pitchFamily="18" charset="0"/>
                <a:ea typeface="Verdana" panose="020B0604030504040204" pitchFamily="34" charset="0"/>
                <a:cs typeface="Verdana" charset="0"/>
              </a:rPr>
              <a:t>հեղինակային իրավունքի խախտում․․․</a:t>
            </a:r>
            <a:r>
              <a:rPr lang="hy-AM" sz="1600" dirty="0" smtClean="0">
                <a:solidFill>
                  <a:schemeClr val="bg1"/>
                </a:solidFill>
                <a:latin typeface="Sylfaen" panose="010A0502050306030303" pitchFamily="18" charset="0"/>
                <a:ea typeface="Verdana" panose="020B0604030504040204" pitchFamily="34" charset="0"/>
                <a:cs typeface="Verdana" charset="0"/>
              </a:rPr>
              <a:t>&gt;&gt;</a:t>
            </a:r>
            <a:r>
              <a:rPr lang="en-GB" sz="2000" dirty="0" smtClean="0">
                <a:solidFill>
                  <a:schemeClr val="bg1"/>
                </a:solidFill>
                <a:latin typeface="Sylfaen" panose="010A0502050306030303" pitchFamily="18" charset="0"/>
                <a:ea typeface="Verdana" panose="020B0604030504040204" pitchFamily="34" charset="0"/>
                <a:cs typeface="Verdana" charset="0"/>
              </a:rPr>
              <a:t>)</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860029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1149" y="1168515"/>
            <a:ext cx="3889351" cy="5478423"/>
          </a:xfrm>
          <a:prstGeom prst="rect">
            <a:avLst/>
          </a:prstGeom>
        </p:spPr>
        <p:txBody>
          <a:bodyPr wrap="square">
            <a:spAutoFit/>
          </a:bodyPr>
          <a:lstStyle/>
          <a:p>
            <a:pPr marL="342900" indent="-342900" algn="just">
              <a:buFont typeface="Wingdings" pitchFamily="2" charset="2"/>
              <a:buChar char="Ø"/>
            </a:pPr>
            <a:r>
              <a:rPr lang="hy-AM" sz="1400" dirty="0">
                <a:latin typeface="Sylfaen" panose="010A0502050306030303" pitchFamily="18" charset="0"/>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հեղինակային իրավունքի խախտումը, սահմանված ըստ այդ Կողմի օրենսդրության` 1971 թ. հուլիսի 24-ի Փարիզյան ակտով ստանձնած պարտականությունների համաձայն, վերանայված Գրական և գեղարվեստական աշխատանքների պաշտպանության Բեռնի Կոնվենցիայում, Մտավոր սեփականության իրավունքների առևտրին առնչվող ասպեկտների վերաբերյալ Համաձայնագրում և </a:t>
            </a:r>
            <a:r>
              <a:rPr lang="en-US" sz="1400" dirty="0">
                <a:latin typeface="Sylfaen" panose="010A0502050306030303" pitchFamily="18" charset="0"/>
              </a:rPr>
              <a:t>WIPO </a:t>
            </a:r>
            <a:r>
              <a:rPr lang="hy-AM" sz="1400" dirty="0">
                <a:latin typeface="Sylfaen" panose="010A0502050306030303" pitchFamily="18" charset="0"/>
              </a:rPr>
              <a:t>Հեղինակային իրավունքի մասին Պայմանագրում` բացառությամբ այդ Կոնվենցիաներում նշված ցանկացած բարոյական իրավունքի, երբ այդպիսի գործողությունները կատարվում են կամավոր կերպով, </a:t>
            </a:r>
            <a:r>
              <a:rPr lang="hy-AM" sz="1400" dirty="0">
                <a:solidFill>
                  <a:srgbClr val="FF0000"/>
                </a:solidFill>
                <a:latin typeface="Sylfaen" panose="010A0502050306030303" pitchFamily="18" charset="0"/>
              </a:rPr>
              <a:t>առևտրային մասշտաբներով </a:t>
            </a:r>
            <a:r>
              <a:rPr lang="hy-AM" sz="1400" dirty="0">
                <a:latin typeface="Sylfaen" panose="010A0502050306030303" pitchFamily="18" charset="0"/>
              </a:rPr>
              <a:t>և համակարգչային համակարգի միջոցով:</a:t>
            </a:r>
            <a:endParaRPr lang="en-GB" sz="1400" b="1"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622800" y="1336957"/>
            <a:ext cx="4003040" cy="3046988"/>
          </a:xfrm>
          <a:prstGeom prst="rect">
            <a:avLst/>
          </a:prstGeom>
        </p:spPr>
        <p:txBody>
          <a:bodyPr wrap="square">
            <a:spAutoFit/>
          </a:bodyPr>
          <a:lstStyle/>
          <a:p>
            <a:pPr marL="342900" indent="-342900" algn="just">
              <a:buFont typeface="Wingdings" pitchFamily="2" charset="2"/>
              <a:buChar char="ü"/>
            </a:pPr>
            <a:r>
              <a:rPr lang="hy-AM" sz="1600" dirty="0" smtClean="0">
                <a:latin typeface="Sylfaen" panose="010A0502050306030303" pitchFamily="18" charset="0"/>
              </a:rPr>
              <a:t>ԹՐԻՓՍ </a:t>
            </a:r>
            <a:r>
              <a:rPr lang="en-US" sz="1600" dirty="0" smtClean="0">
                <a:latin typeface="Sylfaen" panose="010A0502050306030303" pitchFamily="18" charset="0"/>
              </a:rPr>
              <a:t>(TRIPS) </a:t>
            </a:r>
            <a:r>
              <a:rPr lang="hy-AM" sz="1600" dirty="0" smtClean="0">
                <a:latin typeface="Sylfaen" panose="010A0502050306030303" pitchFamily="18" charset="0"/>
              </a:rPr>
              <a:t>համաձայնագրի Հոդված</a:t>
            </a:r>
            <a:r>
              <a:rPr lang="en-US" sz="1600" dirty="0" smtClean="0">
                <a:latin typeface="Sylfaen" panose="010A0502050306030303" pitchFamily="18" charset="0"/>
              </a:rPr>
              <a:t> 61</a:t>
            </a:r>
            <a:r>
              <a:rPr lang="hy-AM" sz="1600" dirty="0" smtClean="0">
                <a:latin typeface="Sylfaen" panose="010A0502050306030303" pitchFamily="18" charset="0"/>
              </a:rPr>
              <a:t>-ին համահունչ</a:t>
            </a:r>
            <a:r>
              <a:rPr lang="en-US" sz="1600" dirty="0" smtClean="0">
                <a:latin typeface="Sylfaen" panose="010A0502050306030303" pitchFamily="18" charset="0"/>
              </a:rPr>
              <a:t> </a:t>
            </a:r>
            <a:endParaRPr lang="en-US" sz="1600" dirty="0">
              <a:latin typeface="Sylfaen" panose="010A0502050306030303" pitchFamily="18" charset="0"/>
            </a:endParaRPr>
          </a:p>
          <a:p>
            <a:pPr marL="342900" indent="-342900" algn="just">
              <a:buFont typeface="Wingdings" pitchFamily="2" charset="2"/>
              <a:buChar char="ü"/>
            </a:pPr>
            <a:endParaRPr lang="en-US" sz="1600" dirty="0">
              <a:latin typeface="Sylfaen" panose="010A0502050306030303" pitchFamily="18" charset="0"/>
            </a:endParaRPr>
          </a:p>
          <a:p>
            <a:pPr marL="342900" indent="-342900" algn="just">
              <a:buFont typeface="Wingdings" pitchFamily="2" charset="2"/>
              <a:buChar char="ü"/>
            </a:pPr>
            <a:r>
              <a:rPr lang="hy-AM" sz="1600" dirty="0" smtClean="0">
                <a:latin typeface="Sylfaen" panose="010A0502050306030303" pitchFamily="18" charset="0"/>
              </a:rPr>
              <a:t>Ընդդեմ աևտրային մասշտաբներով ծովահենության</a:t>
            </a:r>
          </a:p>
          <a:p>
            <a:pPr algn="just"/>
            <a:endParaRPr lang="en-US" sz="1600" dirty="0">
              <a:latin typeface="Sylfaen" panose="010A0502050306030303" pitchFamily="18" charset="0"/>
            </a:endParaRPr>
          </a:p>
          <a:p>
            <a:pPr marL="342900" indent="-342900" algn="just">
              <a:buFont typeface="Wingdings" pitchFamily="2" charset="2"/>
              <a:buChar char="ü"/>
            </a:pPr>
            <a:r>
              <a:rPr lang="hy-AM" sz="1600" dirty="0" smtClean="0">
                <a:latin typeface="Sylfaen" panose="010A0502050306030303" pitchFamily="18" charset="0"/>
              </a:rPr>
              <a:t>Կողմերը կարող են չսահմանափակվել առևտրային մասշտաբներով ծովահենության սահմաններով և քրեականացնել հեղինակային իրավունքի այլ օրինակներ ևս։</a:t>
            </a:r>
            <a:endParaRPr lang="en-US" sz="16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511300"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000" dirty="0">
                <a:solidFill>
                  <a:schemeClr val="bg1"/>
                </a:solidFill>
                <a:latin typeface="Sylfaen" panose="010A0502050306030303" pitchFamily="18" charset="0"/>
                <a:ea typeface="Verdana" panose="020B0604030504040204" pitchFamily="34" charset="0"/>
                <a:cs typeface="Verdana" charset="0"/>
              </a:rPr>
              <a:t>Հեղինակային իրավունքի և հարակից </a:t>
            </a:r>
          </a:p>
          <a:p>
            <a:pPr algn="r"/>
            <a:r>
              <a:rPr lang="hy-AM" sz="2000" dirty="0">
                <a:solidFill>
                  <a:schemeClr val="bg1"/>
                </a:solidFill>
                <a:latin typeface="Sylfaen" panose="010A0502050306030303" pitchFamily="18" charset="0"/>
                <a:ea typeface="Verdana" panose="020B0604030504040204" pitchFamily="34" charset="0"/>
                <a:cs typeface="Verdana" charset="0"/>
              </a:rPr>
              <a:t>իրավունքների խախտում</a:t>
            </a:r>
          </a:p>
          <a:p>
            <a:pPr algn="r"/>
            <a:r>
              <a:rPr lang="en-GB" sz="2000" dirty="0">
                <a:solidFill>
                  <a:schemeClr val="bg1"/>
                </a:solidFill>
                <a:latin typeface="Sylfaen" panose="010A0502050306030303" pitchFamily="18" charset="0"/>
                <a:ea typeface="Verdana" panose="020B0604030504040204" pitchFamily="34" charset="0"/>
                <a:cs typeface="Verdana" charset="0"/>
              </a:rPr>
              <a:t> (</a:t>
            </a:r>
            <a:r>
              <a:rPr lang="hy-AM" sz="1600" dirty="0">
                <a:solidFill>
                  <a:schemeClr val="bg1"/>
                </a:solidFill>
                <a:latin typeface="Sylfaen" panose="010A0502050306030303" pitchFamily="18" charset="0"/>
                <a:ea typeface="Verdana" panose="020B0604030504040204" pitchFamily="34" charset="0"/>
                <a:cs typeface="Verdana" charset="0"/>
              </a:rPr>
              <a:t>&lt;&lt;</a:t>
            </a:r>
            <a:r>
              <a:rPr lang="hy-AM" sz="2000" dirty="0">
                <a:solidFill>
                  <a:schemeClr val="bg1"/>
                </a:solidFill>
                <a:latin typeface="Sylfaen" panose="010A0502050306030303" pitchFamily="18" charset="0"/>
                <a:ea typeface="Verdana" panose="020B0604030504040204" pitchFamily="34" charset="0"/>
                <a:cs typeface="Verdana" charset="0"/>
              </a:rPr>
              <a:t>հեղինակային իրավունքի խախտում․․․</a:t>
            </a:r>
            <a:r>
              <a:rPr lang="hy-AM" sz="1600" dirty="0">
                <a:solidFill>
                  <a:schemeClr val="bg1"/>
                </a:solidFill>
                <a:latin typeface="Sylfaen" panose="010A0502050306030303" pitchFamily="18" charset="0"/>
                <a:ea typeface="Verdana" panose="020B0604030504040204" pitchFamily="34" charset="0"/>
                <a:cs typeface="Verdana" charset="0"/>
              </a:rPr>
              <a:t>&gt;&gt;</a:t>
            </a:r>
            <a:r>
              <a:rPr lang="en-GB" sz="2000" dirty="0">
                <a:solidFill>
                  <a:schemeClr val="bg1"/>
                </a:solidFill>
                <a:latin typeface="Sylfaen" panose="010A0502050306030303" pitchFamily="18" charset="0"/>
                <a:ea typeface="Verdana" panose="020B0604030504040204" pitchFamily="34" charset="0"/>
                <a:cs typeface="Verdana" charset="0"/>
              </a:rPr>
              <a:t>)</a:t>
            </a:r>
          </a:p>
        </p:txBody>
      </p:sp>
    </p:spTree>
    <p:extLst>
      <p:ext uri="{BB962C8B-B14F-4D97-AF65-F5344CB8AC3E}">
        <p14:creationId xmlns:p14="http://schemas.microsoft.com/office/powerpoint/2010/main" val="1062163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8171" y="1015663"/>
            <a:ext cx="3889351" cy="5693866"/>
          </a:xfrm>
          <a:prstGeom prst="rect">
            <a:avLst/>
          </a:prstGeom>
        </p:spPr>
        <p:txBody>
          <a:bodyPr wrap="square">
            <a:spAutoFit/>
          </a:bodyPr>
          <a:lstStyle/>
          <a:p>
            <a:pPr marL="342900" indent="-342900" algn="just">
              <a:buFont typeface="Wingdings" pitchFamily="2" charset="2"/>
              <a:buChar char="Ø"/>
            </a:pPr>
            <a:r>
              <a:rPr lang="hy-AM" sz="1400" dirty="0">
                <a:latin typeface="Sylfaen" panose="010A0502050306030303" pitchFamily="18" charset="0"/>
              </a:rPr>
              <a:t>2.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a:t>
            </a:r>
            <a:r>
              <a:rPr lang="hy-AM" sz="1400" dirty="0">
                <a:solidFill>
                  <a:srgbClr val="FF0000"/>
                </a:solidFill>
                <a:latin typeface="Sylfaen" panose="010A0502050306030303" pitchFamily="18" charset="0"/>
              </a:rPr>
              <a:t>հարակից իրավունքների խախտումը</a:t>
            </a:r>
            <a:r>
              <a:rPr lang="hy-AM" sz="1400" dirty="0">
                <a:latin typeface="Sylfaen" panose="010A0502050306030303" pitchFamily="18" charset="0"/>
              </a:rPr>
              <a:t>, սահմանված ըստ այդ </a:t>
            </a:r>
            <a:r>
              <a:rPr lang="hy-AM" sz="1400" dirty="0">
                <a:solidFill>
                  <a:srgbClr val="FF0000"/>
                </a:solidFill>
                <a:latin typeface="Sylfaen" panose="010A0502050306030303" pitchFamily="18" charset="0"/>
              </a:rPr>
              <a:t>Կողմի օրենսդրության, համաձայն Հնչյունագրային և ռադիոհաղորդող կազմակերպությունների դերասանների, ռեժիսորների պաշտպանության մասին միջազգային Կոնվենցիայով (Հռոմի Կոնվենցիա), Մտավոր սեփականության իրավունքների առևտրին առնչվող ասպեկտների վերաբերյալ Համաձայնագրով և </a:t>
            </a:r>
            <a:r>
              <a:rPr lang="en-US" sz="1400" dirty="0">
                <a:solidFill>
                  <a:srgbClr val="FF0000"/>
                </a:solidFill>
                <a:latin typeface="Sylfaen" panose="010A0502050306030303" pitchFamily="18" charset="0"/>
              </a:rPr>
              <a:t>WIPO </a:t>
            </a:r>
            <a:r>
              <a:rPr lang="hy-AM" sz="1400" dirty="0">
                <a:solidFill>
                  <a:srgbClr val="FF0000"/>
                </a:solidFill>
                <a:latin typeface="Sylfaen" panose="010A0502050306030303" pitchFamily="18" charset="0"/>
              </a:rPr>
              <a:t>ներկայացումների և ֆոնոգրամների մասին Պայմանագրով</a:t>
            </a:r>
            <a:r>
              <a:rPr lang="hy-AM" sz="1400" dirty="0">
                <a:latin typeface="Sylfaen" panose="010A0502050306030303" pitchFamily="18" charset="0"/>
              </a:rPr>
              <a:t> ստանձնած պարտականությունների` բացառությամբ այդ Կոնվենցիաներում նշված ցանկացած բարոյական իրավունքի, երբ այդպիսի գործողությունները կատարվում են </a:t>
            </a:r>
            <a:r>
              <a:rPr lang="hy-AM" sz="1400" dirty="0">
                <a:solidFill>
                  <a:srgbClr val="FF0000"/>
                </a:solidFill>
                <a:latin typeface="Sylfaen" panose="010A0502050306030303" pitchFamily="18" charset="0"/>
              </a:rPr>
              <a:t>կամավոր կերպով, առևտրական մասշտաբներով և համակարգչային համակարգի միջոցով:</a:t>
            </a:r>
            <a:endParaRPr lang="en-GB" sz="1400" b="1" dirty="0">
              <a:solidFill>
                <a:srgbClr val="FF0000"/>
              </a:solidFill>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5968" y="1336957"/>
            <a:ext cx="4245839" cy="3323987"/>
          </a:xfrm>
          <a:prstGeom prst="rect">
            <a:avLst/>
          </a:prstGeom>
        </p:spPr>
        <p:txBody>
          <a:bodyPr wrap="square">
            <a:spAutoFit/>
          </a:bodyPr>
          <a:lstStyle/>
          <a:p>
            <a:pPr marL="342900" indent="-342900" algn="just">
              <a:buFont typeface="Wingdings" pitchFamily="2" charset="2"/>
              <a:buChar char="ü"/>
            </a:pPr>
            <a:r>
              <a:rPr lang="hy-AM" sz="1500" dirty="0">
                <a:latin typeface="Sylfaen" panose="010A0502050306030303" pitchFamily="18" charset="0"/>
              </a:rPr>
              <a:t>Քրեականացնում է</a:t>
            </a:r>
            <a:r>
              <a:rPr lang="hy-AM" sz="1500" dirty="0" smtClean="0">
                <a:latin typeface="Sylfaen" panose="010A0502050306030303" pitchFamily="18" charset="0"/>
              </a:rPr>
              <a:t> </a:t>
            </a:r>
            <a:r>
              <a:rPr lang="hy-AM" sz="1500" dirty="0">
                <a:latin typeface="Sylfaen" panose="010A0502050306030303" pitchFamily="18" charset="0"/>
              </a:rPr>
              <a:t>հարակից իրավունքների կամավոր խախտումները՝ սահմանված նշված համաձայնագրերով, երբ այդ խախտումները կատարվել են առևտրային մասշտաբներով ու համակարգչային համակարգի միջոցով</a:t>
            </a: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hy-AM" sz="1500" dirty="0">
                <a:latin typeface="Sylfaen" panose="010A0502050306030303" pitchFamily="18" charset="0"/>
              </a:rPr>
              <a:t>Դրույթը ապահովում է, որ գոյություն ունեցող </a:t>
            </a:r>
            <a:r>
              <a:rPr lang="hy-AM" sz="1500" dirty="0" smtClean="0">
                <a:latin typeface="Sylfaen" panose="010A0502050306030303" pitchFamily="18" charset="0"/>
              </a:rPr>
              <a:t>հարակից իրավունքների </a:t>
            </a:r>
            <a:r>
              <a:rPr lang="hy-AM" sz="1500" dirty="0">
                <a:latin typeface="Sylfaen" panose="010A0502050306030303" pitchFamily="18" charset="0"/>
              </a:rPr>
              <a:t>վերաբերյալ հանցագործությունները՝ միջազգային պարտավորություններին համապատասխան, կիրառվում են համակարգչային համակարգի միջոցով կատարված գործողությունների դեպքում։</a:t>
            </a:r>
            <a:endParaRPr lang="en-US" sz="15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34775"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000" dirty="0">
                <a:solidFill>
                  <a:schemeClr val="bg1"/>
                </a:solidFill>
                <a:latin typeface="Sylfaen" panose="010A0502050306030303" pitchFamily="18" charset="0"/>
                <a:ea typeface="Verdana" panose="020B0604030504040204" pitchFamily="34" charset="0"/>
                <a:cs typeface="Verdana" charset="0"/>
              </a:rPr>
              <a:t>Հեղինակային իրավունքի և հարակից </a:t>
            </a:r>
          </a:p>
          <a:p>
            <a:pPr algn="r"/>
            <a:r>
              <a:rPr lang="hy-AM" sz="2000" dirty="0">
                <a:solidFill>
                  <a:schemeClr val="bg1"/>
                </a:solidFill>
                <a:latin typeface="Sylfaen" panose="010A0502050306030303" pitchFamily="18" charset="0"/>
                <a:ea typeface="Verdana" panose="020B0604030504040204" pitchFamily="34" charset="0"/>
                <a:cs typeface="Verdana" charset="0"/>
              </a:rPr>
              <a:t>իրավունքների խախտում</a:t>
            </a:r>
          </a:p>
          <a:p>
            <a:pPr algn="r"/>
            <a:r>
              <a:rPr lang="en-GB" sz="2000" dirty="0">
                <a:solidFill>
                  <a:schemeClr val="bg1"/>
                </a:solidFill>
                <a:latin typeface="Sylfaen" panose="010A0502050306030303" pitchFamily="18" charset="0"/>
                <a:ea typeface="Verdana" panose="020B0604030504040204" pitchFamily="34" charset="0"/>
                <a:cs typeface="Verdana" charset="0"/>
              </a:rPr>
              <a:t> (</a:t>
            </a:r>
            <a:r>
              <a:rPr lang="hy-AM" sz="1600" dirty="0">
                <a:solidFill>
                  <a:schemeClr val="bg1"/>
                </a:solidFill>
                <a:latin typeface="Sylfaen" panose="010A0502050306030303" pitchFamily="18" charset="0"/>
                <a:ea typeface="Verdana" panose="020B0604030504040204" pitchFamily="34" charset="0"/>
                <a:cs typeface="Verdana" charset="0"/>
              </a:rPr>
              <a:t>&lt;&lt;</a:t>
            </a:r>
            <a:r>
              <a:rPr lang="hy-AM" sz="2000" dirty="0" smtClean="0">
                <a:solidFill>
                  <a:schemeClr val="bg1"/>
                </a:solidFill>
                <a:latin typeface="Sylfaen" panose="010A0502050306030303" pitchFamily="18" charset="0"/>
                <a:ea typeface="Verdana" panose="020B0604030504040204" pitchFamily="34" charset="0"/>
                <a:cs typeface="Verdana" charset="0"/>
              </a:rPr>
              <a:t>հարակից իրավունքների </a:t>
            </a:r>
            <a:r>
              <a:rPr lang="hy-AM" sz="2000" dirty="0">
                <a:solidFill>
                  <a:schemeClr val="bg1"/>
                </a:solidFill>
                <a:latin typeface="Sylfaen" panose="010A0502050306030303" pitchFamily="18" charset="0"/>
                <a:ea typeface="Verdana" panose="020B0604030504040204" pitchFamily="34" charset="0"/>
                <a:cs typeface="Verdana" charset="0"/>
              </a:rPr>
              <a:t>խախտում․․․</a:t>
            </a:r>
            <a:r>
              <a:rPr lang="hy-AM" sz="1600" dirty="0">
                <a:solidFill>
                  <a:schemeClr val="bg1"/>
                </a:solidFill>
                <a:latin typeface="Sylfaen" panose="010A0502050306030303" pitchFamily="18" charset="0"/>
                <a:ea typeface="Verdana" panose="020B0604030504040204" pitchFamily="34" charset="0"/>
                <a:cs typeface="Verdana" charset="0"/>
              </a:rPr>
              <a:t>&gt;&gt;</a:t>
            </a:r>
            <a:r>
              <a:rPr lang="en-GB" sz="2000" dirty="0">
                <a:solidFill>
                  <a:schemeClr val="bg1"/>
                </a:solidFill>
                <a:latin typeface="Sylfaen" panose="010A0502050306030303" pitchFamily="18" charset="0"/>
                <a:ea typeface="Verdana" panose="020B0604030504040204" pitchFamily="34" charset="0"/>
                <a:cs typeface="Verdana" charset="0"/>
              </a:rPr>
              <a:t>)</a:t>
            </a:r>
          </a:p>
        </p:txBody>
      </p:sp>
    </p:spTree>
    <p:extLst>
      <p:ext uri="{BB962C8B-B14F-4D97-AF65-F5344CB8AC3E}">
        <p14:creationId xmlns:p14="http://schemas.microsoft.com/office/powerpoint/2010/main" val="3297079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5078313"/>
          </a:xfrm>
          <a:prstGeom prst="rect">
            <a:avLst/>
          </a:prstGeom>
        </p:spPr>
        <p:txBody>
          <a:bodyPr wrap="square">
            <a:spAutoFit/>
          </a:bodyPr>
          <a:lstStyle/>
          <a:p>
            <a:pPr marL="342900" indent="-342900" algn="just">
              <a:buFont typeface="Wingdings" pitchFamily="2" charset="2"/>
              <a:buChar char="Ø"/>
            </a:pPr>
            <a:r>
              <a:rPr lang="hy-AM" dirty="0">
                <a:latin typeface="Sylfaen" panose="010A0502050306030303" pitchFamily="18" charset="0"/>
              </a:rPr>
              <a:t>3. Կողմը կարող է իրեն իրավունք վերապահել` որոշ </a:t>
            </a:r>
            <a:r>
              <a:rPr lang="hy-AM" dirty="0">
                <a:solidFill>
                  <a:srgbClr val="FF0000"/>
                </a:solidFill>
                <a:latin typeface="Sylfaen" panose="010A0502050306030303" pitchFamily="18" charset="0"/>
              </a:rPr>
              <a:t>սահմանափակ դեպքերում </a:t>
            </a:r>
            <a:r>
              <a:rPr lang="hy-AM" dirty="0">
                <a:latin typeface="Sylfaen" panose="010A0502050306030303" pitchFamily="18" charset="0"/>
              </a:rPr>
              <a:t>չկիրառելու սույն հոդվածի 1-ին և 2-րդ կետերով նախատեսված քրեական պատասխանատվություն, եթե առկա են իրավական պաշտպանության </a:t>
            </a:r>
            <a:r>
              <a:rPr lang="hy-AM" dirty="0">
                <a:solidFill>
                  <a:srgbClr val="FF0000"/>
                </a:solidFill>
                <a:latin typeface="Sylfaen" panose="010A0502050306030303" pitchFamily="18" charset="0"/>
              </a:rPr>
              <a:t>այլ արդյունավետ միջոցներ</a:t>
            </a:r>
            <a:r>
              <a:rPr lang="hy-AM" dirty="0">
                <a:latin typeface="Sylfaen" panose="010A0502050306030303" pitchFamily="18" charset="0"/>
              </a:rPr>
              <a:t>, և եթե նման իրավունք </a:t>
            </a:r>
            <a:r>
              <a:rPr lang="hy-AM" dirty="0">
                <a:solidFill>
                  <a:srgbClr val="FF0000"/>
                </a:solidFill>
                <a:latin typeface="Sylfaen" panose="010A0502050306030303" pitchFamily="18" charset="0"/>
              </a:rPr>
              <a:t>վերապահելը չի առաջացնում շեղում սույն հեդվածի 1-ին և 2-րդ կետով նախատեսված միջազգային համաձայնագրերով </a:t>
            </a:r>
            <a:r>
              <a:rPr lang="hy-AM" dirty="0">
                <a:latin typeface="Sylfaen" panose="010A0502050306030303" pitchFamily="18" charset="0"/>
              </a:rPr>
              <a:t>Կողմի ունեցած միջազգային պարտավորությունների կատարումից:</a:t>
            </a:r>
            <a:endParaRPr lang="en-GB" sz="15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51121" y="1270001"/>
            <a:ext cx="4073119" cy="3323987"/>
          </a:xfrm>
          <a:prstGeom prst="rect">
            <a:avLst/>
          </a:prstGeom>
        </p:spPr>
        <p:txBody>
          <a:bodyPr wrap="square">
            <a:spAutoFit/>
          </a:bodyPr>
          <a:lstStyle/>
          <a:p>
            <a:pPr marL="342900" indent="-342900" algn="just">
              <a:buFont typeface="Wingdings" pitchFamily="2" charset="2"/>
              <a:buChar char="ü"/>
            </a:pPr>
            <a:r>
              <a:rPr lang="hy-AM" sz="1500" dirty="0" smtClean="0">
                <a:latin typeface="Sylfaen" panose="010A0502050306030303" pitchFamily="18" charset="0"/>
              </a:rPr>
              <a:t>Սահմանափակ դեպքերը կարող են արդարացնել քրեական պատասխանատվություն չենթարկելը հեղինակային իրավունքի ու հարակից իրավունքների խախտման համար, հետևյալ դեպքերում՝</a:t>
            </a:r>
            <a:endParaRPr lang="en-US" sz="1500" dirty="0">
              <a:latin typeface="Sylfaen" panose="010A0502050306030303" pitchFamily="18" charset="0"/>
            </a:endParaRPr>
          </a:p>
          <a:p>
            <a:pPr algn="just"/>
            <a:endParaRPr lang="en-US" sz="1500" dirty="0">
              <a:latin typeface="Sylfaen" panose="010A0502050306030303" pitchFamily="18" charset="0"/>
            </a:endParaRPr>
          </a:p>
          <a:p>
            <a:pPr marL="800100" lvl="1" indent="-342900" algn="just">
              <a:buFont typeface="Wingdings" pitchFamily="2" charset="2"/>
              <a:buChar char="ü"/>
            </a:pPr>
            <a:r>
              <a:rPr lang="hy-AM" sz="1500" dirty="0" smtClean="0">
                <a:latin typeface="Sylfaen" panose="010A0502050306030303" pitchFamily="18" charset="0"/>
              </a:rPr>
              <a:t>Զուգահեռ ներմուծումներ</a:t>
            </a:r>
            <a:endParaRPr lang="en-US" sz="1500" dirty="0">
              <a:latin typeface="Sylfaen" panose="010A0502050306030303" pitchFamily="18" charset="0"/>
            </a:endParaRPr>
          </a:p>
          <a:p>
            <a:pPr marL="800100" lvl="1" indent="-342900" algn="just">
              <a:buFont typeface="Wingdings" pitchFamily="2" charset="2"/>
              <a:buChar char="ü"/>
            </a:pPr>
            <a:r>
              <a:rPr lang="hy-AM" sz="1500" dirty="0" smtClean="0">
                <a:latin typeface="Sylfaen" panose="010A0502050306030303" pitchFamily="18" charset="0"/>
              </a:rPr>
              <a:t>Վարձակալական իրավունքներ</a:t>
            </a:r>
            <a:endParaRPr lang="en-US" sz="1500" dirty="0">
              <a:latin typeface="Sylfaen" panose="010A0502050306030303" pitchFamily="18" charset="0"/>
            </a:endParaRPr>
          </a:p>
          <a:p>
            <a:pPr marL="800100" lvl="1"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hy-AM" sz="1500" dirty="0" smtClean="0">
                <a:latin typeface="Sylfaen" panose="010A0502050306030303" pitchFamily="18" charset="0"/>
              </a:rPr>
              <a:t>Այնուամենայնիվ, արդյունավետ միջոցները </a:t>
            </a:r>
            <a:r>
              <a:rPr lang="en-US" sz="1500" dirty="0" smtClean="0">
                <a:latin typeface="Sylfaen" panose="010A0502050306030303" pitchFamily="18" charset="0"/>
              </a:rPr>
              <a:t>(</a:t>
            </a:r>
            <a:r>
              <a:rPr lang="hy-AM" sz="1500" dirty="0" smtClean="0">
                <a:latin typeface="Sylfaen" panose="010A0502050306030303" pitchFamily="18" charset="0"/>
              </a:rPr>
              <a:t>օր․՝ քաղաքացիական կամ վարչական միջոցները</a:t>
            </a:r>
            <a:r>
              <a:rPr lang="en-US" sz="1500" dirty="0" smtClean="0">
                <a:latin typeface="Sylfaen" panose="010A0502050306030303" pitchFamily="18" charset="0"/>
              </a:rPr>
              <a:t>)</a:t>
            </a:r>
            <a:r>
              <a:rPr lang="hy-AM" sz="1500" dirty="0" smtClean="0">
                <a:latin typeface="Sylfaen" panose="010A0502050306030303" pitchFamily="18" charset="0"/>
              </a:rPr>
              <a:t> պետք է հասանելի լինեն։</a:t>
            </a:r>
            <a:endParaRPr lang="en-US" sz="15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511300" y="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000" dirty="0">
                <a:solidFill>
                  <a:schemeClr val="bg1"/>
                </a:solidFill>
                <a:latin typeface="Sylfaen" panose="010A0502050306030303" pitchFamily="18" charset="0"/>
                <a:ea typeface="Verdana" panose="020B0604030504040204" pitchFamily="34" charset="0"/>
                <a:cs typeface="Verdana" charset="0"/>
              </a:rPr>
              <a:t>Հեղինակային իրավունքի և հարակից </a:t>
            </a:r>
          </a:p>
          <a:p>
            <a:pPr algn="r"/>
            <a:r>
              <a:rPr lang="hy-AM" sz="2000" dirty="0">
                <a:solidFill>
                  <a:schemeClr val="bg1"/>
                </a:solidFill>
                <a:latin typeface="Sylfaen" panose="010A0502050306030303" pitchFamily="18" charset="0"/>
                <a:ea typeface="Verdana" panose="020B0604030504040204" pitchFamily="34" charset="0"/>
                <a:cs typeface="Verdana" charset="0"/>
              </a:rPr>
              <a:t>իրավունքների խախտում</a:t>
            </a:r>
          </a:p>
          <a:p>
            <a:pPr algn="r"/>
            <a:r>
              <a:rPr lang="en-GB" sz="2000" dirty="0">
                <a:solidFill>
                  <a:schemeClr val="bg1"/>
                </a:solidFill>
                <a:latin typeface="Sylfaen" panose="010A0502050306030303" pitchFamily="18" charset="0"/>
                <a:ea typeface="Verdana" panose="020B0604030504040204" pitchFamily="34" charset="0"/>
                <a:cs typeface="Verdana" charset="0"/>
              </a:rPr>
              <a:t> (</a:t>
            </a:r>
            <a:r>
              <a:rPr lang="hy-AM" sz="1600" dirty="0" smtClean="0">
                <a:solidFill>
                  <a:schemeClr val="bg1"/>
                </a:solidFill>
                <a:latin typeface="Sylfaen" panose="010A0502050306030303" pitchFamily="18" charset="0"/>
                <a:ea typeface="Verdana" panose="020B0604030504040204" pitchFamily="34" charset="0"/>
                <a:cs typeface="Verdana" charset="0"/>
              </a:rPr>
              <a:t>&lt;&lt;</a:t>
            </a:r>
            <a:r>
              <a:rPr lang="hy-AM" sz="2000" dirty="0" smtClean="0">
                <a:solidFill>
                  <a:schemeClr val="bg1"/>
                </a:solidFill>
                <a:latin typeface="Sylfaen" panose="010A0502050306030303" pitchFamily="18" charset="0"/>
                <a:ea typeface="Verdana" panose="020B0604030504040204" pitchFamily="34" charset="0"/>
                <a:cs typeface="Verdana" charset="0"/>
              </a:rPr>
              <a:t>սահմանափակ դեպքերում․․․</a:t>
            </a:r>
            <a:r>
              <a:rPr lang="hy-AM" sz="1600" dirty="0" smtClean="0">
                <a:solidFill>
                  <a:schemeClr val="bg1"/>
                </a:solidFill>
                <a:latin typeface="Sylfaen" panose="010A0502050306030303" pitchFamily="18" charset="0"/>
                <a:ea typeface="Verdana" panose="020B0604030504040204" pitchFamily="34" charset="0"/>
                <a:cs typeface="Verdana" charset="0"/>
              </a:rPr>
              <a:t>&gt;&gt;</a:t>
            </a:r>
            <a:r>
              <a:rPr lang="en-GB" sz="2000" dirty="0">
                <a:solidFill>
                  <a:schemeClr val="bg1"/>
                </a:solidFill>
                <a:latin typeface="Sylfaen" panose="010A0502050306030303" pitchFamily="18" charset="0"/>
                <a:ea typeface="Verdana" panose="020B0604030504040204" pitchFamily="34" charset="0"/>
                <a:cs typeface="Verdana" charset="0"/>
              </a:rPr>
              <a:t>)</a:t>
            </a:r>
          </a:p>
        </p:txBody>
      </p:sp>
    </p:spTree>
    <p:extLst>
      <p:ext uri="{BB962C8B-B14F-4D97-AF65-F5344CB8AC3E}">
        <p14:creationId xmlns:p14="http://schemas.microsoft.com/office/powerpoint/2010/main" val="1120523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y-AM" sz="3200" dirty="0">
                <a:latin typeface="Sylfaen" panose="010A0502050306030303" pitchFamily="18" charset="0"/>
              </a:rPr>
              <a:t>Օժանդակ պատասխանատվություն </a:t>
            </a:r>
            <a:r>
              <a:rPr lang="en-US" sz="3200" dirty="0" smtClean="0">
                <a:latin typeface="Sylfaen" panose="010A0502050306030303" pitchFamily="18" charset="0"/>
              </a:rPr>
              <a:t>ԵՎ</a:t>
            </a:r>
            <a:r>
              <a:rPr lang="hy-AM" sz="3200" dirty="0" smtClean="0">
                <a:latin typeface="Sylfaen" panose="010A0502050306030303" pitchFamily="18" charset="0"/>
              </a:rPr>
              <a:t> </a:t>
            </a:r>
            <a:r>
              <a:rPr lang="hy-AM" sz="3200" dirty="0">
                <a:latin typeface="Sylfaen" panose="010A0502050306030303" pitchFamily="18" charset="0"/>
              </a:rPr>
              <a:t>պատժամիջոցներ</a:t>
            </a:r>
          </a:p>
        </p:txBody>
      </p:sp>
      <p:sp>
        <p:nvSpPr>
          <p:cNvPr id="3" name="Text Placeholder 2"/>
          <p:cNvSpPr>
            <a:spLocks noGrp="1"/>
          </p:cNvSpPr>
          <p:nvPr>
            <p:ph type="body" idx="1"/>
          </p:nvPr>
        </p:nvSpPr>
        <p:spPr/>
        <p:txBody>
          <a:bodyPr>
            <a:normAutofit/>
          </a:bodyPr>
          <a:lstStyle/>
          <a:p>
            <a:r>
              <a:rPr lang="hy-AM" dirty="0">
                <a:latin typeface="Sylfaen" panose="010A0502050306030303" pitchFamily="18" charset="0"/>
                <a:ea typeface="Verdana" panose="020B0604030504040204" pitchFamily="34" charset="0"/>
              </a:rPr>
              <a:t>Բուդապեշտի կոնվենցիայի նյութական դրույթները </a:t>
            </a:r>
            <a:r>
              <a:rPr lang="en-GB" dirty="0">
                <a:latin typeface="Sylfaen" panose="010A0502050306030303" pitchFamily="18" charset="0"/>
                <a:ea typeface="Verdana" panose="020B0604030504040204" pitchFamily="34" charset="0"/>
              </a:rPr>
              <a:t>(</a:t>
            </a:r>
            <a:r>
              <a:rPr lang="en-GB" dirty="0" err="1">
                <a:latin typeface="Sylfaen" panose="010A0502050306030303" pitchFamily="18" charset="0"/>
                <a:ea typeface="Verdana" panose="020B0604030504040204" pitchFamily="34" charset="0"/>
              </a:rPr>
              <a:t>Մաս</a:t>
            </a:r>
            <a:r>
              <a:rPr lang="en-GB" dirty="0">
                <a:latin typeface="Sylfaen" panose="010A0502050306030303" pitchFamily="18" charset="0"/>
                <a:ea typeface="Verdana" panose="020B0604030504040204" pitchFamily="34" charset="0"/>
              </a:rPr>
              <a:t> 2)</a:t>
            </a:r>
          </a:p>
        </p:txBody>
      </p:sp>
      <p:sp>
        <p:nvSpPr>
          <p:cNvPr id="4" name="Slide Number Placeholder 3"/>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44</a:t>
            </a:fld>
            <a:endParaRPr lang="en-GB" dirty="0">
              <a:latin typeface="Sylfaen" panose="010A0502050306030303" pitchFamily="18" charset="0"/>
            </a:endParaRPr>
          </a:p>
        </p:txBody>
      </p:sp>
      <p:sp>
        <p:nvSpPr>
          <p:cNvPr id="5" name="Text Placeholder 4"/>
          <p:cNvSpPr>
            <a:spLocks noGrp="1"/>
          </p:cNvSpPr>
          <p:nvPr>
            <p:ph type="body" sz="quarter" idx="11"/>
          </p:nvPr>
        </p:nvSpPr>
        <p:spPr/>
        <p:txBody>
          <a:bodyPr>
            <a:normAutofit lnSpcReduction="10000"/>
          </a:bodyPr>
          <a:lstStyle/>
          <a:p>
            <a:endParaRPr lang="en-GB" dirty="0">
              <a:latin typeface="Sylfaen" panose="010A0502050306030303" pitchFamily="18" charset="0"/>
              <a:cs typeface="Verdana" charset="0"/>
            </a:endParaRPr>
          </a:p>
          <a:p>
            <a:r>
              <a:rPr lang="en-GB" dirty="0" err="1" smtClean="0">
                <a:latin typeface="Sylfaen" panose="010A0502050306030303" pitchFamily="18" charset="0"/>
                <a:cs typeface="Verdana" charset="0"/>
              </a:rPr>
              <a:t>Բաժին</a:t>
            </a:r>
            <a:r>
              <a:rPr lang="en-GB" dirty="0" smtClean="0">
                <a:latin typeface="Sylfaen" panose="010A0502050306030303" pitchFamily="18" charset="0"/>
                <a:cs typeface="Verdana" charset="0"/>
              </a:rPr>
              <a:t> </a:t>
            </a:r>
            <a:r>
              <a:rPr lang="en-GB" dirty="0">
                <a:latin typeface="Sylfaen" panose="010A0502050306030303" pitchFamily="18" charset="0"/>
                <a:cs typeface="Verdana" charset="0"/>
              </a:rPr>
              <a:t>5</a:t>
            </a:r>
            <a:endParaRPr lang="en-GB" sz="2000" dirty="0">
              <a:latin typeface="Sylfaen" panose="010A0502050306030303" pitchFamily="18" charset="0"/>
              <a:cs typeface="Verdana"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262999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81517" y="1302314"/>
            <a:ext cx="3889351" cy="4708981"/>
          </a:xfrm>
          <a:prstGeom prst="rect">
            <a:avLst/>
          </a:prstGeom>
        </p:spPr>
        <p:txBody>
          <a:bodyPr wrap="square">
            <a:spAutoFit/>
          </a:bodyPr>
          <a:lstStyle/>
          <a:p>
            <a:pPr marL="342900" indent="-342900" algn="just">
              <a:buFont typeface="Wingdings" pitchFamily="2" charset="2"/>
              <a:buChar char="Ø"/>
            </a:pPr>
            <a:r>
              <a:rPr lang="hy-AM" sz="1200" dirty="0">
                <a:latin typeface="Sylfaen" panose="010A0502050306030303" pitchFamily="18" charset="0"/>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a:t>
            </a:r>
            <a:r>
              <a:rPr lang="hy-AM" sz="1200" dirty="0">
                <a:solidFill>
                  <a:srgbClr val="FF0000"/>
                </a:solidFill>
                <a:latin typeface="Sylfaen" panose="010A0502050306030303" pitchFamily="18" charset="0"/>
              </a:rPr>
              <a:t>միտումնավոր</a:t>
            </a:r>
            <a:r>
              <a:rPr lang="hy-AM" sz="1200" dirty="0">
                <a:latin typeface="Sylfaen" panose="010A0502050306030303" pitchFamily="18" charset="0"/>
              </a:rPr>
              <a:t> և անօրեն կերպով` ցանկացած հանցագործության կատարմանն </a:t>
            </a:r>
            <a:r>
              <a:rPr lang="hy-AM" sz="1200" dirty="0">
                <a:solidFill>
                  <a:srgbClr val="FF0000"/>
                </a:solidFill>
                <a:latin typeface="Sylfaen" panose="010A0502050306030303" pitchFamily="18" charset="0"/>
              </a:rPr>
              <a:t>օգնելը կամ դրդելը</a:t>
            </a:r>
            <a:r>
              <a:rPr lang="hy-AM" sz="1200" dirty="0">
                <a:latin typeface="Sylfaen" panose="010A0502050306030303" pitchFamily="18" charset="0"/>
              </a:rPr>
              <a:t>, որը սահմանված է` համաձայն սույն Կոնվենցիայի 2-րդից 10-րդ հոդվածների, </a:t>
            </a:r>
            <a:r>
              <a:rPr lang="hy-AM" sz="1200" dirty="0">
                <a:solidFill>
                  <a:srgbClr val="FF0000"/>
                </a:solidFill>
                <a:latin typeface="Sylfaen" panose="010A0502050306030303" pitchFamily="18" charset="0"/>
              </a:rPr>
              <a:t>այսպիսի հանցագործության կատարման մտադրությամբ:</a:t>
            </a:r>
          </a:p>
          <a:p>
            <a:pPr marL="342900" indent="-342900" algn="just">
              <a:buFont typeface="Wingdings" pitchFamily="2" charset="2"/>
              <a:buChar char="Ø"/>
            </a:pPr>
            <a:endParaRPr lang="hy-AM" sz="1200" dirty="0">
              <a:latin typeface="Sylfaen" panose="010A0502050306030303" pitchFamily="18" charset="0"/>
            </a:endParaRPr>
          </a:p>
          <a:p>
            <a:pPr marL="342900" indent="-342900" algn="just">
              <a:buFont typeface="Wingdings" pitchFamily="2" charset="2"/>
              <a:buChar char="Ø"/>
            </a:pPr>
            <a:r>
              <a:rPr lang="hy-AM" sz="1200" dirty="0">
                <a:latin typeface="Sylfaen" panose="010A0502050306030303" pitchFamily="18" charset="0"/>
              </a:rPr>
              <a:t>2.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արված փորձը` կատարելու ցանկացած հանցագործություն` սահմանված ըստ սույն Կոնվենցիայի 3-րդից 5-րդ, 7-րդ, 8-րդ հոդվածների և 9-րդ հոդվածի 1-ին կետի «ա» և «գ» ենթակետերի:</a:t>
            </a:r>
          </a:p>
          <a:p>
            <a:pPr marL="342900" indent="-342900" algn="just">
              <a:buFont typeface="Wingdings" pitchFamily="2" charset="2"/>
              <a:buChar char="Ø"/>
            </a:pPr>
            <a:endParaRPr lang="hy-AM" sz="1200" dirty="0">
              <a:latin typeface="Sylfaen" panose="010A0502050306030303" pitchFamily="18" charset="0"/>
            </a:endParaRPr>
          </a:p>
          <a:p>
            <a:pPr marL="342900" indent="-342900" algn="just">
              <a:buFont typeface="Wingdings" pitchFamily="2" charset="2"/>
              <a:buChar char="Ø"/>
            </a:pPr>
            <a:r>
              <a:rPr lang="hy-AM" sz="1200" dirty="0">
                <a:latin typeface="Sylfaen" panose="010A0502050306030303" pitchFamily="18" charset="0"/>
              </a:rPr>
              <a:t>3. Յուրաքանչյուր Կողմ կարող է սույն հոդվածի 2-րդ կետը մասամբ կամ ամբողջությամբ չկիրառելու իրավունք վերապահել:</a:t>
            </a:r>
            <a:endParaRPr lang="en-GB" sz="1200" dirty="0">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815840" y="1336957"/>
            <a:ext cx="3779520" cy="4031873"/>
          </a:xfrm>
          <a:prstGeom prst="rect">
            <a:avLst/>
          </a:prstGeom>
        </p:spPr>
        <p:txBody>
          <a:bodyPr wrap="square">
            <a:spAutoFit/>
          </a:bodyPr>
          <a:lstStyle/>
          <a:p>
            <a:pPr marL="342900" indent="-342900" algn="just">
              <a:buFont typeface="Wingdings" pitchFamily="2" charset="2"/>
              <a:buChar char="ü"/>
            </a:pPr>
            <a:r>
              <a:rPr lang="hy-AM" sz="1600" dirty="0" smtClean="0">
                <a:latin typeface="Sylfaen" panose="010A0502050306030303" pitchFamily="18" charset="0"/>
              </a:rPr>
              <a:t>Բուդապեշտի կոնվենցիան պահանջում է իր դրույթներին համաձայն որևէ հանցագործության օգնելը կամ դրդելը քրեականացնել</a:t>
            </a:r>
            <a:endParaRPr lang="en-US" sz="1600" dirty="0">
              <a:latin typeface="Sylfaen" panose="010A0502050306030303" pitchFamily="18" charset="0"/>
            </a:endParaRPr>
          </a:p>
          <a:p>
            <a:pPr marL="342900" indent="-342900" algn="just">
              <a:buFont typeface="Wingdings" pitchFamily="2" charset="2"/>
              <a:buChar char="ü"/>
            </a:pPr>
            <a:endParaRPr lang="en-US" sz="1600" dirty="0">
              <a:latin typeface="Sylfaen" panose="010A0502050306030303" pitchFamily="18" charset="0"/>
            </a:endParaRPr>
          </a:p>
          <a:p>
            <a:pPr marL="342900" indent="-342900" algn="just">
              <a:buFont typeface="Wingdings" pitchFamily="2" charset="2"/>
              <a:buChar char="ü"/>
            </a:pPr>
            <a:r>
              <a:rPr lang="hy-AM" sz="1600" dirty="0" smtClean="0">
                <a:latin typeface="Sylfaen" panose="010A0502050306030303" pitchFamily="18" charset="0"/>
              </a:rPr>
              <a:t>Պետք է մտադրություն լինի, որ այդպիսի հանցագործությունը կատարվի</a:t>
            </a:r>
            <a:r>
              <a:rPr lang="en-US" sz="1600" dirty="0" smtClean="0">
                <a:latin typeface="Sylfaen" panose="010A0502050306030303" pitchFamily="18" charset="0"/>
              </a:rPr>
              <a:t> </a:t>
            </a:r>
            <a:endParaRPr lang="en-US" sz="1600" dirty="0">
              <a:latin typeface="Sylfaen" panose="010A0502050306030303" pitchFamily="18" charset="0"/>
            </a:endParaRPr>
          </a:p>
          <a:p>
            <a:pPr marL="342900" indent="-342900" algn="just">
              <a:buFont typeface="Wingdings" pitchFamily="2" charset="2"/>
              <a:buChar char="ü"/>
            </a:pPr>
            <a:endParaRPr lang="en-US" sz="1600" dirty="0">
              <a:latin typeface="Sylfaen" panose="010A0502050306030303" pitchFamily="18" charset="0"/>
            </a:endParaRPr>
          </a:p>
          <a:p>
            <a:pPr marL="342900" indent="-342900" algn="just">
              <a:buFont typeface="Wingdings" pitchFamily="2" charset="2"/>
              <a:buChar char="ü"/>
            </a:pPr>
            <a:r>
              <a:rPr lang="hy-AM" sz="1600" dirty="0" smtClean="0">
                <a:latin typeface="Sylfaen" panose="010A0502050306030303" pitchFamily="18" charset="0"/>
              </a:rPr>
              <a:t>Ծառայություն տրամադրողը, որը տրամադրում է հանցագործության կատարման համար խողովակ, բայց որը չունի քրեական մտադրություն, չի կարող կրել պատասխանատվություն։</a:t>
            </a:r>
            <a:endParaRPr lang="en-US" sz="16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712381" y="88176"/>
            <a:ext cx="832366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600" dirty="0">
                <a:solidFill>
                  <a:schemeClr val="bg1"/>
                </a:solidFill>
                <a:latin typeface="Sylfaen" panose="010A0502050306030303" pitchFamily="18" charset="0"/>
                <a:ea typeface="Verdana" panose="020B0604030504040204" pitchFamily="34" charset="0"/>
                <a:cs typeface="Verdana" charset="0"/>
              </a:rPr>
              <a:t>Փորձ և օգնում կամ </a:t>
            </a:r>
            <a:r>
              <a:rPr lang="hy-AM" sz="2600" dirty="0" smtClean="0">
                <a:solidFill>
                  <a:schemeClr val="bg1"/>
                </a:solidFill>
                <a:latin typeface="Sylfaen" panose="010A0502050306030303" pitchFamily="18" charset="0"/>
                <a:ea typeface="Verdana" panose="020B0604030504040204" pitchFamily="34" charset="0"/>
                <a:cs typeface="Verdana" charset="0"/>
              </a:rPr>
              <a:t>դրդում</a:t>
            </a:r>
          </a:p>
          <a:p>
            <a:pPr algn="r"/>
            <a:r>
              <a:rPr lang="en-GB" sz="2600" dirty="0" smtClean="0">
                <a:solidFill>
                  <a:schemeClr val="bg1"/>
                </a:solidFill>
                <a:latin typeface="Sylfaen" panose="010A0502050306030303" pitchFamily="18" charset="0"/>
                <a:ea typeface="Verdana" panose="020B0604030504040204" pitchFamily="34" charset="0"/>
                <a:cs typeface="Verdana" charset="0"/>
              </a:rPr>
              <a:t>(</a:t>
            </a:r>
            <a:r>
              <a:rPr lang="hy-AM" sz="2000" dirty="0" smtClean="0">
                <a:solidFill>
                  <a:schemeClr val="bg1"/>
                </a:solidFill>
                <a:latin typeface="Sylfaen" panose="010A0502050306030303" pitchFamily="18" charset="0"/>
                <a:ea typeface="Verdana" panose="020B0604030504040204" pitchFamily="34" charset="0"/>
                <a:cs typeface="Verdana" charset="0"/>
              </a:rPr>
              <a:t>&lt;&lt;</a:t>
            </a:r>
            <a:r>
              <a:rPr lang="hy-AM" sz="2600" dirty="0" smtClean="0">
                <a:solidFill>
                  <a:schemeClr val="bg1"/>
                </a:solidFill>
                <a:latin typeface="Sylfaen" panose="010A0502050306030303" pitchFamily="18" charset="0"/>
                <a:ea typeface="Verdana" panose="020B0604030504040204" pitchFamily="34" charset="0"/>
                <a:cs typeface="Verdana" charset="0"/>
              </a:rPr>
              <a:t>միտումնավոր օգնելը կամ դրդելը․․․</a:t>
            </a:r>
            <a:r>
              <a:rPr lang="hy-AM" sz="2000" dirty="0" smtClean="0">
                <a:solidFill>
                  <a:schemeClr val="bg1"/>
                </a:solidFill>
                <a:latin typeface="Sylfaen" panose="010A0502050306030303" pitchFamily="18" charset="0"/>
                <a:ea typeface="Verdana" panose="020B0604030504040204" pitchFamily="34" charset="0"/>
                <a:cs typeface="Verdana" charset="0"/>
              </a:rPr>
              <a:t>&gt;&gt;</a:t>
            </a:r>
            <a:r>
              <a:rPr lang="en-GB" sz="2600" dirty="0" smtClean="0">
                <a:solidFill>
                  <a:schemeClr val="bg1"/>
                </a:solidFill>
                <a:latin typeface="Sylfaen" panose="010A0502050306030303" pitchFamily="18" charset="0"/>
                <a:ea typeface="Verdana" panose="020B0604030504040204" pitchFamily="34" charset="0"/>
                <a:cs typeface="Verdana" charset="0"/>
              </a:rPr>
              <a:t>)</a:t>
            </a:r>
            <a:endParaRPr lang="en-GB" sz="26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211560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10397" y="1336957"/>
            <a:ext cx="3889351" cy="4708981"/>
          </a:xfrm>
          <a:prstGeom prst="rect">
            <a:avLst/>
          </a:prstGeom>
        </p:spPr>
        <p:txBody>
          <a:bodyPr wrap="square">
            <a:spAutoFit/>
          </a:bodyPr>
          <a:lstStyle/>
          <a:p>
            <a:pPr marL="342900" indent="-342900" algn="just">
              <a:buFont typeface="Wingdings" pitchFamily="2" charset="2"/>
              <a:buChar char="Ø"/>
            </a:pPr>
            <a:r>
              <a:rPr lang="hy-AM" sz="1200" dirty="0">
                <a:latin typeface="Sylfaen" panose="010A0502050306030303" pitchFamily="18" charset="0"/>
              </a:rPr>
              <a:t>1.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միտումնավոր և անօրեն կերպով` ցանկացած հանցագործության կատարմանն օգնելը կամ դրդելը, որը սահմանված է` համաձայն սույն Կոնվենցիայի 2-րդից 10-րդ հոդվածների, այսպիսի հանցագործության կատարման մտադրությամբ:</a:t>
            </a:r>
          </a:p>
          <a:p>
            <a:pPr marL="342900" indent="-342900" algn="just">
              <a:buFont typeface="Wingdings" pitchFamily="2" charset="2"/>
              <a:buChar char="Ø"/>
            </a:pPr>
            <a:endParaRPr lang="hy-AM" sz="1200" dirty="0">
              <a:latin typeface="Sylfaen" panose="010A0502050306030303" pitchFamily="18" charset="0"/>
            </a:endParaRPr>
          </a:p>
          <a:p>
            <a:pPr marL="342900" indent="-342900" algn="just">
              <a:buFont typeface="Wingdings" pitchFamily="2" charset="2"/>
              <a:buChar char="Ø"/>
            </a:pPr>
            <a:r>
              <a:rPr lang="hy-AM" sz="1200" dirty="0">
                <a:latin typeface="Sylfaen" panose="010A0502050306030303" pitchFamily="18" charset="0"/>
              </a:rPr>
              <a:t>2. Յուրաքանչյուր Կողմ ընդունում է այնպիսի օրենսդրական և այլ միջոցներ, որոնք կարող են անհրաժեշտ լինել իր ներքին օրենսդրության համաձայն որպես քրեական հանցագործություն սահմանելու </a:t>
            </a:r>
            <a:r>
              <a:rPr lang="hy-AM" sz="1200" dirty="0">
                <a:solidFill>
                  <a:srgbClr val="FF0000"/>
                </a:solidFill>
                <a:latin typeface="Sylfaen" panose="010A0502050306030303" pitchFamily="18" charset="0"/>
              </a:rPr>
              <a:t>միտումնավոր և անօրեն կերպով արված փորձը</a:t>
            </a:r>
            <a:r>
              <a:rPr lang="hy-AM" sz="1200" dirty="0">
                <a:latin typeface="Sylfaen" panose="010A0502050306030303" pitchFamily="18" charset="0"/>
              </a:rPr>
              <a:t>` կատարելու ցանկացած հանցագործություն` </a:t>
            </a:r>
            <a:r>
              <a:rPr lang="hy-AM" sz="1200" dirty="0">
                <a:solidFill>
                  <a:srgbClr val="FF0000"/>
                </a:solidFill>
                <a:latin typeface="Sylfaen" panose="010A0502050306030303" pitchFamily="18" charset="0"/>
              </a:rPr>
              <a:t>սահմանված ըստ սույն Կոնվենցիայի 3-րդից 5-րդ, 7-րդ, 8-րդ հոդվածների և 9-րդ հոդվածի 1-ին կետի «ա» և «գ» ենթակետերի:</a:t>
            </a:r>
          </a:p>
          <a:p>
            <a:pPr marL="342900" indent="-342900" algn="just">
              <a:buFont typeface="Wingdings" pitchFamily="2" charset="2"/>
              <a:buChar char="Ø"/>
            </a:pPr>
            <a:endParaRPr lang="hy-AM" sz="1200" dirty="0">
              <a:latin typeface="Sylfaen" panose="010A0502050306030303" pitchFamily="18" charset="0"/>
            </a:endParaRPr>
          </a:p>
          <a:p>
            <a:pPr marL="342900" indent="-342900" algn="just">
              <a:buFont typeface="Wingdings" pitchFamily="2" charset="2"/>
              <a:buChar char="Ø"/>
            </a:pPr>
            <a:r>
              <a:rPr lang="hy-AM" sz="1200" dirty="0">
                <a:latin typeface="Sylfaen" panose="010A0502050306030303" pitchFamily="18" charset="0"/>
              </a:rPr>
              <a:t>3. Յուրաքանչյուր Կողմ կարող է </a:t>
            </a:r>
            <a:r>
              <a:rPr lang="hy-AM" sz="1200" dirty="0">
                <a:solidFill>
                  <a:srgbClr val="FF0000"/>
                </a:solidFill>
                <a:latin typeface="Sylfaen" panose="010A0502050306030303" pitchFamily="18" charset="0"/>
              </a:rPr>
              <a:t>սույն հոդվածի 2-րդ կետը մասամբ կամ ամբողջությամբ չկիրառելու իրավունք վերապահել:</a:t>
            </a:r>
            <a:endParaRPr lang="en-GB" sz="1200" dirty="0">
              <a:solidFill>
                <a:srgbClr val="FF0000"/>
              </a:solidFill>
              <a:latin typeface="Sylfaen" panose="010A0502050306030303" pitchFamily="18"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80560" y="1336957"/>
            <a:ext cx="3992880" cy="4247317"/>
          </a:xfrm>
          <a:prstGeom prst="rect">
            <a:avLst/>
          </a:prstGeom>
        </p:spPr>
        <p:txBody>
          <a:bodyPr wrap="square">
            <a:spAutoFit/>
          </a:bodyPr>
          <a:lstStyle/>
          <a:p>
            <a:pPr marL="342900" indent="-342900" algn="just">
              <a:buFont typeface="Wingdings" pitchFamily="2" charset="2"/>
              <a:buChar char="ü"/>
            </a:pPr>
            <a:r>
              <a:rPr lang="hy-AM" sz="1500" dirty="0" smtClean="0">
                <a:latin typeface="Sylfaen" panose="010A0502050306030303" pitchFamily="18" charset="0"/>
              </a:rPr>
              <a:t>Բուդապեշտի կոնվենցիան չի պահանջում բոլոր հանցագործությունների փորձերի քրեականացում</a:t>
            </a:r>
          </a:p>
          <a:p>
            <a:pPr algn="just"/>
            <a:endParaRPr lang="en-US" sz="1500" dirty="0">
              <a:latin typeface="Sylfaen" panose="010A0502050306030303" pitchFamily="18" charset="0"/>
            </a:endParaRPr>
          </a:p>
          <a:p>
            <a:pPr marL="342900" indent="-342900" algn="just">
              <a:buFont typeface="Wingdings" pitchFamily="2" charset="2"/>
              <a:buChar char="ü"/>
            </a:pPr>
            <a:r>
              <a:rPr lang="hy-AM" sz="1500" dirty="0" smtClean="0">
                <a:latin typeface="Sylfaen" panose="010A0502050306030303" pitchFamily="18" charset="0"/>
              </a:rPr>
              <a:t>Այն պատճառով, որ դժվար է ակնկալել որոշակի հանցագործությունների փորձեր </a:t>
            </a:r>
            <a:r>
              <a:rPr lang="en-US" sz="1500" dirty="0" smtClean="0">
                <a:latin typeface="Sylfaen" panose="010A0502050306030303" pitchFamily="18" charset="0"/>
              </a:rPr>
              <a:t>(</a:t>
            </a:r>
            <a:r>
              <a:rPr lang="hy-AM" sz="1500" dirty="0" smtClean="0">
                <a:latin typeface="Sylfaen" panose="010A0502050306030303" pitchFamily="18" charset="0"/>
              </a:rPr>
              <a:t>օրինակէ՝ մանկական պոռնոգրաֆիան առաջարկելու կամ մատչելի դարձնելու փորձ</a:t>
            </a:r>
            <a:r>
              <a:rPr lang="en-US" sz="1500" dirty="0" smtClean="0">
                <a:latin typeface="Sylfaen" panose="010A0502050306030303" pitchFamily="18" charset="0"/>
              </a:rPr>
              <a:t>) </a:t>
            </a:r>
            <a:endParaRPr lang="en-US" sz="1500" dirty="0">
              <a:latin typeface="Sylfaen" panose="010A0502050306030303" pitchFamily="18" charset="0"/>
            </a:endParaRP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hy-AM" sz="1500" dirty="0" smtClean="0">
                <a:latin typeface="Sylfaen" panose="010A0502050306030303" pitchFamily="18" charset="0"/>
              </a:rPr>
              <a:t>Փորձերը պետք է լինեն մտադրված՝ քրեական պատասխանատվություն առաջացնելու համար</a:t>
            </a:r>
            <a:r>
              <a:rPr lang="en-US" sz="1500" dirty="0" smtClean="0">
                <a:latin typeface="Sylfaen" panose="010A0502050306030303" pitchFamily="18" charset="0"/>
              </a:rPr>
              <a:t> </a:t>
            </a:r>
            <a:endParaRPr lang="en-US" sz="1500" dirty="0">
              <a:latin typeface="Sylfaen" panose="010A0502050306030303" pitchFamily="18" charset="0"/>
            </a:endParaRPr>
          </a:p>
          <a:p>
            <a:pPr marL="342900" indent="-342900" algn="just">
              <a:buFont typeface="Wingdings" pitchFamily="2" charset="2"/>
              <a:buChar char="ü"/>
            </a:pPr>
            <a:endParaRPr lang="en-US" sz="1500" dirty="0">
              <a:latin typeface="Sylfaen" panose="010A0502050306030303" pitchFamily="18" charset="0"/>
            </a:endParaRPr>
          </a:p>
          <a:p>
            <a:pPr marL="342900" indent="-342900" algn="just">
              <a:buFont typeface="Wingdings" pitchFamily="2" charset="2"/>
              <a:buChar char="ü"/>
            </a:pPr>
            <a:r>
              <a:rPr lang="hy-AM" sz="1500" dirty="0" smtClean="0">
                <a:latin typeface="Sylfaen" panose="010A0502050306030303" pitchFamily="18" charset="0"/>
              </a:rPr>
              <a:t>Կողմերն ունեն մասամբ կամ ամբողջությամբ փորձերը չքրեականացնելու հայեցողություն։</a:t>
            </a:r>
            <a:r>
              <a:rPr lang="en-US" sz="1500" dirty="0" smtClean="0">
                <a:latin typeface="Sylfaen" panose="010A0502050306030303" pitchFamily="18" charset="0"/>
              </a:rPr>
              <a:t> </a:t>
            </a:r>
            <a:endParaRPr lang="en-US" sz="15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88176"/>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dirty="0">
                <a:solidFill>
                  <a:schemeClr val="bg1"/>
                </a:solidFill>
                <a:latin typeface="Sylfaen" panose="010A0502050306030303" pitchFamily="18" charset="0"/>
                <a:ea typeface="Verdana" panose="020B0604030504040204" pitchFamily="34" charset="0"/>
                <a:cs typeface="Verdana" charset="0"/>
              </a:rPr>
              <a:t>Փորձ և օգնում կամ դրդում</a:t>
            </a:r>
          </a:p>
          <a:p>
            <a:pPr algn="r"/>
            <a:r>
              <a:rPr lang="en-GB" dirty="0">
                <a:solidFill>
                  <a:schemeClr val="bg1"/>
                </a:solidFill>
                <a:latin typeface="Sylfaen" panose="010A0502050306030303" pitchFamily="18" charset="0"/>
                <a:ea typeface="Verdana" panose="020B0604030504040204" pitchFamily="34" charset="0"/>
                <a:cs typeface="Verdana" charset="0"/>
              </a:rPr>
              <a:t>(</a:t>
            </a:r>
            <a:r>
              <a:rPr lang="hy-AM" sz="1800" dirty="0" smtClean="0">
                <a:solidFill>
                  <a:schemeClr val="bg1"/>
                </a:solidFill>
                <a:latin typeface="Sylfaen" panose="010A0502050306030303" pitchFamily="18" charset="0"/>
                <a:ea typeface="Verdana" panose="020B0604030504040204" pitchFamily="34" charset="0"/>
                <a:cs typeface="Verdana" charset="0"/>
              </a:rPr>
              <a:t>&lt;&lt;</a:t>
            </a:r>
            <a:r>
              <a:rPr lang="hy-AM" dirty="0" smtClean="0">
                <a:solidFill>
                  <a:schemeClr val="bg1"/>
                </a:solidFill>
                <a:latin typeface="Sylfaen" panose="010A0502050306030303" pitchFamily="18" charset="0"/>
                <a:ea typeface="Verdana" panose="020B0604030504040204" pitchFamily="34" charset="0"/>
                <a:cs typeface="Verdana" charset="0"/>
              </a:rPr>
              <a:t>փորձ անելը․․․</a:t>
            </a:r>
            <a:r>
              <a:rPr lang="hy-AM" sz="1800" dirty="0" smtClean="0">
                <a:solidFill>
                  <a:schemeClr val="bg1"/>
                </a:solidFill>
                <a:latin typeface="Sylfaen" panose="010A0502050306030303" pitchFamily="18" charset="0"/>
                <a:ea typeface="Verdana" panose="020B0604030504040204" pitchFamily="34" charset="0"/>
                <a:cs typeface="Verdana" charset="0"/>
              </a:rPr>
              <a:t>&gt;&gt;</a:t>
            </a:r>
            <a:r>
              <a:rPr lang="en-GB" dirty="0">
                <a:solidFill>
                  <a:schemeClr val="bg1"/>
                </a:solidFill>
                <a:latin typeface="Sylfaen" panose="010A0502050306030303" pitchFamily="18" charset="0"/>
                <a:ea typeface="Verdana" panose="020B0604030504040204" pitchFamily="34" charset="0"/>
                <a:cs typeface="Verdana" charset="0"/>
              </a:rPr>
              <a:t>)</a:t>
            </a:r>
          </a:p>
        </p:txBody>
      </p:sp>
    </p:spTree>
    <p:extLst>
      <p:ext uri="{BB962C8B-B14F-4D97-AF65-F5344CB8AC3E}">
        <p14:creationId xmlns:p14="http://schemas.microsoft.com/office/powerpoint/2010/main" val="2232797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3889351" cy="4939814"/>
          </a:xfrm>
          <a:prstGeom prst="rect">
            <a:avLst/>
          </a:prstGeom>
        </p:spPr>
        <p:txBody>
          <a:bodyPr wrap="square">
            <a:spAutoFit/>
          </a:bodyPr>
          <a:lstStyle/>
          <a:p>
            <a:pPr algn="just"/>
            <a:r>
              <a:rPr lang="hy-AM" sz="1500" dirty="0">
                <a:latin typeface="Sylfaen" panose="010A0502050306030303" pitchFamily="18" charset="0"/>
              </a:rPr>
              <a:t>1. Յուրաքանչյուր Կողմ պարտավոր է ընդունել այնպիսի օրենսդրական և այլ միջոցներ, որոնք կարող են անհրաժեշտ լինել` ապահովելու, որպեսզի </a:t>
            </a:r>
            <a:r>
              <a:rPr lang="hy-AM" sz="1500" dirty="0">
                <a:solidFill>
                  <a:srgbClr val="FF0000"/>
                </a:solidFill>
                <a:latin typeface="Sylfaen" panose="010A0502050306030303" pitchFamily="18" charset="0"/>
              </a:rPr>
              <a:t>իրավաբանական անձանց կարելի լինի պատասխանատվության ենթարկել </a:t>
            </a:r>
            <a:r>
              <a:rPr lang="hy-AM" sz="1500" dirty="0">
                <a:latin typeface="Sylfaen" panose="010A0502050306030303" pitchFamily="18" charset="0"/>
              </a:rPr>
              <a:t>սույն Կոնվենցիայով նախատեսված այնպիսի քրեական հանցագործության համար, </a:t>
            </a:r>
            <a:r>
              <a:rPr lang="hy-AM" sz="1500" dirty="0" smtClean="0">
                <a:solidFill>
                  <a:srgbClr val="FF0000"/>
                </a:solidFill>
                <a:latin typeface="Sylfaen" panose="010A0502050306030303" pitchFamily="18" charset="0"/>
              </a:rPr>
              <a:t>որնի օգուտ </a:t>
            </a:r>
            <a:r>
              <a:rPr lang="hy-AM" sz="1500" dirty="0">
                <a:solidFill>
                  <a:srgbClr val="FF0000"/>
                </a:solidFill>
                <a:latin typeface="Sylfaen" panose="010A0502050306030303" pitchFamily="18" charset="0"/>
              </a:rPr>
              <a:t>այդ իրավաբանական անձանց </a:t>
            </a:r>
            <a:r>
              <a:rPr lang="hy-AM" sz="1500" dirty="0">
                <a:latin typeface="Sylfaen" panose="010A0502050306030303" pitchFamily="18" charset="0"/>
              </a:rPr>
              <a:t>կատարվել է որպես անհատ կամ որպես իրավաբանական անձի մարմնի մաս հանդես եկող և տվյալ իրավաբանական անձի ներսում հետևյալի հիման վրա </a:t>
            </a:r>
            <a:r>
              <a:rPr lang="hy-AM" sz="1500" dirty="0">
                <a:solidFill>
                  <a:srgbClr val="FF0000"/>
                </a:solidFill>
                <a:latin typeface="Sylfaen" panose="010A0502050306030303" pitchFamily="18" charset="0"/>
              </a:rPr>
              <a:t>առաջատար դիրք </a:t>
            </a:r>
            <a:r>
              <a:rPr lang="hy-AM" sz="1500" dirty="0">
                <a:latin typeface="Sylfaen" panose="010A0502050306030303" pitchFamily="18" charset="0"/>
              </a:rPr>
              <a:t>զբաղեցնող որևէ ֆիզիկական անձի կողմից,</a:t>
            </a:r>
          </a:p>
          <a:p>
            <a:pPr algn="just"/>
            <a:r>
              <a:rPr lang="hy-AM" sz="1500" dirty="0">
                <a:latin typeface="Sylfaen" panose="010A0502050306030303" pitchFamily="18" charset="0"/>
              </a:rPr>
              <a:t>ա) </a:t>
            </a:r>
            <a:r>
              <a:rPr lang="hy-AM" sz="1500" dirty="0">
                <a:solidFill>
                  <a:srgbClr val="FF0000"/>
                </a:solidFill>
                <a:latin typeface="Sylfaen" panose="010A0502050306030303" pitchFamily="18" charset="0"/>
              </a:rPr>
              <a:t>ներկայացնելու</a:t>
            </a:r>
            <a:r>
              <a:rPr lang="hy-AM" sz="1500" dirty="0">
                <a:latin typeface="Sylfaen" panose="010A0502050306030303" pitchFamily="18" charset="0"/>
              </a:rPr>
              <a:t> իրավաբանական անձին,</a:t>
            </a:r>
          </a:p>
          <a:p>
            <a:pPr algn="just"/>
            <a:r>
              <a:rPr lang="hy-AM" sz="1500" dirty="0">
                <a:latin typeface="Sylfaen" panose="010A0502050306030303" pitchFamily="18" charset="0"/>
              </a:rPr>
              <a:t>բ) </a:t>
            </a:r>
            <a:r>
              <a:rPr lang="hy-AM" sz="1500" dirty="0" smtClean="0">
                <a:solidFill>
                  <a:srgbClr val="FF0000"/>
                </a:solidFill>
                <a:latin typeface="Sylfaen" panose="010A0502050306030303" pitchFamily="18" charset="0"/>
              </a:rPr>
              <a:t>որոշումներ ընդունելու </a:t>
            </a:r>
            <a:r>
              <a:rPr lang="hy-AM" sz="1500" dirty="0">
                <a:latin typeface="Sylfaen" panose="010A0502050306030303" pitchFamily="18" charset="0"/>
              </a:rPr>
              <a:t>իրավաբանական անձի անունից,</a:t>
            </a:r>
          </a:p>
          <a:p>
            <a:pPr algn="just"/>
            <a:r>
              <a:rPr lang="hy-AM" sz="1500" dirty="0">
                <a:latin typeface="Sylfaen" panose="010A0502050306030303" pitchFamily="18" charset="0"/>
              </a:rPr>
              <a:t>գ) </a:t>
            </a:r>
            <a:r>
              <a:rPr lang="hy-AM" sz="1500" dirty="0">
                <a:solidFill>
                  <a:srgbClr val="FF0000"/>
                </a:solidFill>
                <a:latin typeface="Sylfaen" panose="010A0502050306030303" pitchFamily="18" charset="0"/>
              </a:rPr>
              <a:t>հսկողություն իրականացնելու </a:t>
            </a:r>
            <a:r>
              <a:rPr lang="hy-AM" sz="1500" dirty="0">
                <a:latin typeface="Sylfaen" panose="010A0502050306030303" pitchFamily="18" charset="0"/>
              </a:rPr>
              <a:t>իրավաբանական անձի նկատմամբ:</a:t>
            </a:r>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360562" cy="4478149"/>
          </a:xfrm>
          <a:prstGeom prst="rect">
            <a:avLst/>
          </a:prstGeom>
        </p:spPr>
        <p:txBody>
          <a:bodyPr wrap="square">
            <a:spAutoFit/>
          </a:bodyPr>
          <a:lstStyle/>
          <a:p>
            <a:pPr marL="342900" indent="-342900" algn="just">
              <a:buFont typeface="Wingdings" pitchFamily="2" charset="2"/>
              <a:buChar char="ü"/>
            </a:pPr>
            <a:r>
              <a:rPr lang="hy-AM" sz="1500" dirty="0" smtClean="0">
                <a:latin typeface="Sylfaen" panose="010A0502050306030303" pitchFamily="18" charset="0"/>
              </a:rPr>
              <a:t>Չորս պայման պետք է բավարարվի, որպեսզի գործի կորպորատիվ պատասխանատվությունը՝</a:t>
            </a:r>
            <a:endParaRPr lang="en-US" sz="1500" dirty="0" smtClean="0">
              <a:latin typeface="Sylfaen" panose="010A0502050306030303" pitchFamily="18" charset="0"/>
            </a:endParaRPr>
          </a:p>
          <a:p>
            <a:pPr marL="800100" lvl="1" indent="-342900" algn="just">
              <a:buFont typeface="Wingdings" pitchFamily="2" charset="2"/>
              <a:buChar char="ü"/>
            </a:pPr>
            <a:r>
              <a:rPr lang="hy-AM" sz="1500" dirty="0" smtClean="0">
                <a:latin typeface="Sylfaen" panose="010A0502050306030303" pitchFamily="18" charset="0"/>
              </a:rPr>
              <a:t>Բուդապեշտի կոնվենցիայի համաձայն կատարված հանցագործություն</a:t>
            </a:r>
            <a:endParaRPr lang="en-US" sz="1500" dirty="0" smtClean="0">
              <a:latin typeface="Sylfaen" panose="010A0502050306030303" pitchFamily="18" charset="0"/>
            </a:endParaRPr>
          </a:p>
          <a:p>
            <a:pPr marL="800100" lvl="1" indent="-342900" algn="just">
              <a:buFont typeface="Wingdings" pitchFamily="2" charset="2"/>
              <a:buChar char="ü"/>
            </a:pPr>
            <a:r>
              <a:rPr lang="hy-AM" sz="1500" dirty="0" smtClean="0">
                <a:latin typeface="Sylfaen" panose="010A0502050306030303" pitchFamily="18" charset="0"/>
              </a:rPr>
              <a:t>Հանցագործությունը պետք է կատարված լինիի օգուտ այդ իրավաբանական անձանց</a:t>
            </a:r>
            <a:endParaRPr lang="en-US" sz="1500" dirty="0" smtClean="0">
              <a:latin typeface="Sylfaen" panose="010A0502050306030303" pitchFamily="18" charset="0"/>
            </a:endParaRPr>
          </a:p>
          <a:p>
            <a:pPr marL="800100" lvl="1" indent="-342900" algn="just">
              <a:buFont typeface="Wingdings" pitchFamily="2" charset="2"/>
              <a:buChar char="ü"/>
            </a:pPr>
            <a:r>
              <a:rPr lang="hy-AM" sz="1500" dirty="0" smtClean="0">
                <a:latin typeface="Sylfaen" panose="010A0502050306030303" pitchFamily="18" charset="0"/>
              </a:rPr>
              <a:t>Հանցագործությունը պետք է կատարած լինի ընկերությունում առաջատար դիրք, բարձր պաշտոն ունեցող անձը</a:t>
            </a:r>
            <a:r>
              <a:rPr lang="en-US" sz="1500" dirty="0" smtClean="0">
                <a:latin typeface="Sylfaen" panose="010A0502050306030303" pitchFamily="18" charset="0"/>
              </a:rPr>
              <a:t> </a:t>
            </a:r>
            <a:endParaRPr lang="en-US" sz="1500" dirty="0">
              <a:latin typeface="Sylfaen" panose="010A0502050306030303" pitchFamily="18" charset="0"/>
            </a:endParaRPr>
          </a:p>
          <a:p>
            <a:pPr marL="800100" lvl="1" indent="-342900" algn="just">
              <a:buFont typeface="Wingdings" pitchFamily="2" charset="2"/>
              <a:buChar char="ü"/>
            </a:pPr>
            <a:r>
              <a:rPr lang="hy-AM" sz="1500" dirty="0" smtClean="0">
                <a:latin typeface="Sylfaen" panose="010A0502050306030303" pitchFamily="18" charset="0"/>
              </a:rPr>
              <a:t>Առաջատար դիրք զբաղեցնող անձը պետք է գործի հետևյալի հիման վրա՝</a:t>
            </a:r>
            <a:endParaRPr lang="en-US" sz="1500" dirty="0">
              <a:latin typeface="Sylfaen" panose="010A0502050306030303" pitchFamily="18" charset="0"/>
            </a:endParaRPr>
          </a:p>
          <a:p>
            <a:pPr marL="1257300" lvl="2" indent="-342900" algn="just">
              <a:buFont typeface="Wingdings" pitchFamily="2" charset="2"/>
              <a:buChar char="ü"/>
            </a:pPr>
            <a:r>
              <a:rPr lang="hy-AM" sz="1500" dirty="0" smtClean="0">
                <a:latin typeface="Sylfaen" panose="010A0502050306030303" pitchFamily="18" charset="0"/>
              </a:rPr>
              <a:t>Ներկայացման իրավունք</a:t>
            </a:r>
            <a:endParaRPr lang="en-US" sz="1500" dirty="0">
              <a:latin typeface="Sylfaen" panose="010A0502050306030303" pitchFamily="18" charset="0"/>
            </a:endParaRPr>
          </a:p>
          <a:p>
            <a:pPr marL="1257300" lvl="2" indent="-342900" algn="just">
              <a:buFont typeface="Wingdings" pitchFamily="2" charset="2"/>
              <a:buChar char="ü"/>
            </a:pPr>
            <a:r>
              <a:rPr lang="hy-AM" sz="1500" dirty="0" smtClean="0">
                <a:latin typeface="Sylfaen" panose="010A0502050306030303" pitchFamily="18" charset="0"/>
              </a:rPr>
              <a:t>Որոշումներ ընդունելու իրավունք</a:t>
            </a:r>
            <a:endParaRPr lang="en-US" sz="1500" dirty="0">
              <a:latin typeface="Sylfaen" panose="010A0502050306030303" pitchFamily="18" charset="0"/>
            </a:endParaRPr>
          </a:p>
          <a:p>
            <a:pPr marL="1257300" lvl="2" indent="-342900" algn="just">
              <a:buFont typeface="Wingdings" pitchFamily="2" charset="2"/>
              <a:buChar char="ü"/>
            </a:pPr>
            <a:r>
              <a:rPr lang="hy-AM" sz="1500" dirty="0" smtClean="0">
                <a:latin typeface="Sylfaen" panose="010A0502050306030303" pitchFamily="18" charset="0"/>
              </a:rPr>
              <a:t>Հսկողություն իրականացնելու իրավունք</a:t>
            </a:r>
            <a:endParaRPr lang="en-US" sz="15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389756" y="86152"/>
            <a:ext cx="7632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2500" dirty="0">
                <a:solidFill>
                  <a:schemeClr val="bg1"/>
                </a:solidFill>
                <a:latin typeface="Sylfaen" panose="010A0502050306030303" pitchFamily="18" charset="0"/>
                <a:ea typeface="Verdana" panose="020B0604030504040204" pitchFamily="34" charset="0"/>
                <a:cs typeface="Verdana" charset="0"/>
              </a:rPr>
              <a:t>Կորպորատիվ </a:t>
            </a:r>
            <a:r>
              <a:rPr lang="hy-AM" sz="2500" dirty="0" smtClean="0">
                <a:solidFill>
                  <a:schemeClr val="bg1"/>
                </a:solidFill>
                <a:latin typeface="Sylfaen" panose="010A0502050306030303" pitchFamily="18" charset="0"/>
                <a:ea typeface="Verdana" panose="020B0604030504040204" pitchFamily="34" charset="0"/>
                <a:cs typeface="Verdana" charset="0"/>
              </a:rPr>
              <a:t>պատասխանատվություն</a:t>
            </a:r>
          </a:p>
          <a:p>
            <a:pPr algn="r"/>
            <a:r>
              <a:rPr lang="en-GB" sz="2500" dirty="0" smtClean="0">
                <a:solidFill>
                  <a:schemeClr val="bg1"/>
                </a:solidFill>
                <a:latin typeface="Sylfaen" panose="010A0502050306030303" pitchFamily="18" charset="0"/>
                <a:ea typeface="Verdana" panose="020B0604030504040204" pitchFamily="34" charset="0"/>
                <a:cs typeface="Verdana" charset="0"/>
              </a:rPr>
              <a:t>(</a:t>
            </a:r>
            <a:r>
              <a:rPr lang="en-GB" sz="2000" dirty="0" smtClean="0">
                <a:solidFill>
                  <a:schemeClr val="bg1"/>
                </a:solidFill>
                <a:latin typeface="Sylfaen" panose="010A0502050306030303" pitchFamily="18" charset="0"/>
                <a:ea typeface="Verdana" panose="020B0604030504040204" pitchFamily="34" charset="0"/>
                <a:cs typeface="Verdana" charset="0"/>
              </a:rPr>
              <a:t>&lt;&lt;</a:t>
            </a:r>
            <a:r>
              <a:rPr lang="hy-AM" sz="2500" dirty="0" smtClean="0">
                <a:solidFill>
                  <a:schemeClr val="bg1"/>
                </a:solidFill>
                <a:latin typeface="Sylfaen" panose="010A0502050306030303" pitchFamily="18" charset="0"/>
                <a:ea typeface="Verdana" panose="020B0604030504040204" pitchFamily="34" charset="0"/>
                <a:cs typeface="Verdana" charset="0"/>
              </a:rPr>
              <a:t>իրավաբանական անձանց․․․</a:t>
            </a:r>
            <a:r>
              <a:rPr lang="hy-AM" sz="2000" dirty="0" smtClean="0">
                <a:solidFill>
                  <a:schemeClr val="bg1"/>
                </a:solidFill>
                <a:latin typeface="Sylfaen" panose="010A0502050306030303" pitchFamily="18" charset="0"/>
                <a:ea typeface="Verdana" panose="020B0604030504040204" pitchFamily="34" charset="0"/>
                <a:cs typeface="Verdana" charset="0"/>
              </a:rPr>
              <a:t>&gt;&gt;</a:t>
            </a:r>
            <a:r>
              <a:rPr lang="en-US" sz="2500" dirty="0" smtClean="0">
                <a:solidFill>
                  <a:schemeClr val="bg1"/>
                </a:solidFill>
                <a:latin typeface="Sylfaen" panose="010A0502050306030303" pitchFamily="18" charset="0"/>
                <a:ea typeface="Verdana" panose="020B0604030504040204" pitchFamily="34" charset="0"/>
                <a:cs typeface="Verdana" charset="0"/>
              </a:rPr>
              <a:t>)</a:t>
            </a:r>
            <a:endParaRPr lang="en-GB" sz="25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10097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198734"/>
            <a:ext cx="3889351" cy="5401479"/>
          </a:xfrm>
          <a:prstGeom prst="rect">
            <a:avLst/>
          </a:prstGeom>
        </p:spPr>
        <p:txBody>
          <a:bodyPr wrap="square">
            <a:spAutoFit/>
          </a:bodyPr>
          <a:lstStyle/>
          <a:p>
            <a:pPr algn="just"/>
            <a:r>
              <a:rPr lang="hy-AM" sz="1500" dirty="0" smtClean="0">
                <a:latin typeface="Sylfaen" panose="010A0502050306030303" pitchFamily="18" charset="0"/>
              </a:rPr>
              <a:t>2.ի լրումն </a:t>
            </a:r>
            <a:r>
              <a:rPr lang="hy-AM" sz="1500" dirty="0">
                <a:latin typeface="Sylfaen" panose="010A0502050306030303" pitchFamily="18" charset="0"/>
              </a:rPr>
              <a:t>այն դեպքերի, որոնք արդեն սահմանված են սույն հոդվածի 1-ին կետում, յուրաքանչյուր Կողմ կձեռնարկի միջոցներ, որոնք անհրաժեշտ են ապահովելու համար իրավաբանական անձի պատասխանատվությունը,</a:t>
            </a:r>
            <a:r>
              <a:rPr lang="hy-AM" sz="1500" dirty="0">
                <a:solidFill>
                  <a:srgbClr val="FF0000"/>
                </a:solidFill>
                <a:latin typeface="Sylfaen" panose="010A0502050306030303" pitchFamily="18" charset="0"/>
              </a:rPr>
              <a:t> երբ հսկողության և վերահսկողության բացակայությունը հնարավոր է դարձնում 1-ին կետում նշված ֆիզիկական անձի կողմից սույն Կոնվենցիայով սահմանված հանցագործության կատարումը այդ իրավաբանական անձի օգտին այն ֆիզիկական անձի կողմից, որը գործում է նրա իշխանության ներքո:</a:t>
            </a:r>
          </a:p>
          <a:p>
            <a:pPr algn="just"/>
            <a:r>
              <a:rPr lang="hy-AM" sz="1500" dirty="0">
                <a:latin typeface="Sylfaen" panose="010A0502050306030303" pitchFamily="18" charset="0"/>
              </a:rPr>
              <a:t>3. Կողմի օրինական սկզբունքների համաձայն` իրավաբանական անձի պատասխանատվությունը կարող է լինել քրեական, քաղաքացիական կամ վարչական:</a:t>
            </a:r>
          </a:p>
          <a:p>
            <a:pPr algn="just"/>
            <a:r>
              <a:rPr lang="hy-AM" sz="1500" dirty="0">
                <a:latin typeface="Sylfaen" panose="010A0502050306030303" pitchFamily="18" charset="0"/>
              </a:rPr>
              <a:t>4. Այսպիսի պատասխանատվությունը չպետք է վնասի այն ֆիզիկական անձանց քրեական պատասխանատվությանը, որոնք կատարել են հանցագործություն:</a:t>
            </a:r>
          </a:p>
        </p:txBody>
      </p:sp>
      <p:sp>
        <p:nvSpPr>
          <p:cNvPr id="6" name="Rectangle 5">
            <a:extLst>
              <a:ext uri="{FF2B5EF4-FFF2-40B4-BE49-F238E27FC236}">
                <a16:creationId xmlns:a16="http://schemas.microsoft.com/office/drawing/2014/main" id="{524B6456-681F-2F44-A01A-AD3514E81BD2}"/>
              </a:ext>
            </a:extLst>
          </p:cNvPr>
          <p:cNvSpPr/>
          <p:nvPr/>
        </p:nvSpPr>
        <p:spPr>
          <a:xfrm>
            <a:off x="4417678" y="1336957"/>
            <a:ext cx="4147202" cy="5170646"/>
          </a:xfrm>
          <a:prstGeom prst="rect">
            <a:avLst/>
          </a:prstGeom>
        </p:spPr>
        <p:txBody>
          <a:bodyPr wrap="square">
            <a:spAutoFit/>
          </a:bodyPr>
          <a:lstStyle/>
          <a:p>
            <a:pPr marL="342900" indent="-342900" algn="just">
              <a:buFont typeface="Wingdings" pitchFamily="2" charset="2"/>
              <a:buChar char="ü"/>
            </a:pPr>
            <a:r>
              <a:rPr lang="hy-AM" sz="1500" dirty="0" smtClean="0">
                <a:latin typeface="Sylfaen" panose="010A0502050306030303" pitchFamily="18" charset="0"/>
              </a:rPr>
              <a:t>Իրավաբանական անձը կարող է ենթարկվել պատասխանատվության նաև ոչ առաջատար դիրք զբաղեցնող անձի կողմից հանցագործության կատարման համար </a:t>
            </a:r>
            <a:r>
              <a:rPr lang="en-US" sz="1500" dirty="0" smtClean="0">
                <a:latin typeface="Sylfaen" panose="010A0502050306030303" pitchFamily="18" charset="0"/>
              </a:rPr>
              <a:t>(</a:t>
            </a:r>
            <a:r>
              <a:rPr lang="hy-AM" sz="1500" dirty="0" smtClean="0">
                <a:latin typeface="Sylfaen" panose="010A0502050306030303" pitchFamily="18" charset="0"/>
              </a:rPr>
              <a:t>օրինակ՝ աշխատող կամ իր լիազորության սահմաններում գործող գործակալ</a:t>
            </a:r>
            <a:r>
              <a:rPr lang="en-US" sz="1500" dirty="0" smtClean="0">
                <a:latin typeface="Sylfaen" panose="010A0502050306030303" pitchFamily="18" charset="0"/>
              </a:rPr>
              <a:t>)</a:t>
            </a:r>
            <a:r>
              <a:rPr lang="hy-AM" sz="1500" dirty="0" smtClean="0">
                <a:latin typeface="Sylfaen" panose="010A0502050306030303" pitchFamily="18" charset="0"/>
              </a:rPr>
              <a:t>, եթե՝</a:t>
            </a:r>
            <a:endParaRPr lang="en-US" sz="1500" dirty="0">
              <a:latin typeface="Sylfaen" panose="010A0502050306030303" pitchFamily="18" charset="0"/>
            </a:endParaRPr>
          </a:p>
          <a:p>
            <a:pPr marL="800100" lvl="1" indent="-342900" algn="just">
              <a:buFont typeface="Wingdings" pitchFamily="2" charset="2"/>
              <a:buChar char="ü"/>
            </a:pPr>
            <a:r>
              <a:rPr lang="hy-AM" sz="1500" dirty="0" smtClean="0">
                <a:latin typeface="Sylfaen" panose="010A0502050306030303" pitchFamily="18" charset="0"/>
              </a:rPr>
              <a:t>Հանցագործությունը կատարված է այդպիսի աշխատողի կամ գործակալի կողմից</a:t>
            </a:r>
            <a:r>
              <a:rPr lang="en-US" sz="1500" dirty="0" smtClean="0">
                <a:latin typeface="Sylfaen" panose="010A0502050306030303" pitchFamily="18" charset="0"/>
              </a:rPr>
              <a:t> </a:t>
            </a:r>
            <a:endParaRPr lang="en-US" sz="1500" dirty="0">
              <a:latin typeface="Sylfaen" panose="010A0502050306030303" pitchFamily="18" charset="0"/>
            </a:endParaRPr>
          </a:p>
          <a:p>
            <a:pPr marL="800100" lvl="1" indent="-342900" algn="just">
              <a:buFont typeface="Wingdings" pitchFamily="2" charset="2"/>
              <a:buChar char="ü"/>
            </a:pPr>
            <a:r>
              <a:rPr lang="hy-AM" sz="1500" dirty="0" smtClean="0">
                <a:latin typeface="Sylfaen" panose="010A0502050306030303" pitchFamily="18" charset="0"/>
              </a:rPr>
              <a:t>Հանցագործությունը կատարվել է իրավաբանական անձի օգտին</a:t>
            </a:r>
            <a:endParaRPr lang="en-US" sz="1500" dirty="0">
              <a:latin typeface="Sylfaen" panose="010A0502050306030303" pitchFamily="18" charset="0"/>
            </a:endParaRPr>
          </a:p>
          <a:p>
            <a:pPr marL="800100" lvl="1" indent="-342900" algn="just">
              <a:buFont typeface="Wingdings" pitchFamily="2" charset="2"/>
              <a:buChar char="ü"/>
            </a:pPr>
            <a:r>
              <a:rPr lang="hy-AM" sz="1500" dirty="0" smtClean="0">
                <a:latin typeface="Sylfaen" panose="010A0502050306030303" pitchFamily="18" charset="0"/>
              </a:rPr>
              <a:t>Կատարումը հնարավոր է դարձել առաջատար դիրք զբաղեցնող անձի  կողմից աշխատողին ու գործակալին </a:t>
            </a:r>
            <a:r>
              <a:rPr lang="hy-AM" sz="1500" dirty="0">
                <a:latin typeface="Sylfaen" panose="010A0502050306030303" pitchFamily="18" charset="0"/>
              </a:rPr>
              <a:t>վերահսկելու ողջամիտ ու պատշաճ միջոցների </a:t>
            </a:r>
            <a:r>
              <a:rPr lang="hy-AM" sz="1500" dirty="0" smtClean="0">
                <a:latin typeface="Sylfaen" panose="010A0502050306030303" pitchFamily="18" charset="0"/>
              </a:rPr>
              <a:t>ձեռնարկումը ձախողելու պատճառով</a:t>
            </a:r>
            <a:endParaRPr lang="en-US" sz="1500" dirty="0">
              <a:latin typeface="Sylfaen" panose="010A0502050306030303" pitchFamily="18" charset="0"/>
            </a:endParaRPr>
          </a:p>
          <a:p>
            <a:pPr marL="342900" indent="-342900" algn="just">
              <a:buFont typeface="Wingdings" pitchFamily="2" charset="2"/>
              <a:buChar char="ü"/>
            </a:pPr>
            <a:r>
              <a:rPr lang="hy-AM" sz="1500" dirty="0" smtClean="0">
                <a:latin typeface="Sylfaen" panose="010A0502050306030303" pitchFamily="18" charset="0"/>
              </a:rPr>
              <a:t>Աշխատողների հաղորդակցության ընդհանուր վերահսկողության մանդատ գոյություն չունի։</a:t>
            </a:r>
            <a:endParaRPr lang="en-US" sz="1500" dirty="0">
              <a:latin typeface="Sylfaen" panose="010A0502050306030303" pitchFamily="18" charset="0"/>
            </a:endParaRPr>
          </a:p>
        </p:txBody>
      </p:sp>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511300" y="111434"/>
            <a:ext cx="763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dirty="0">
                <a:solidFill>
                  <a:schemeClr val="bg1"/>
                </a:solidFill>
                <a:latin typeface="Sylfaen" panose="010A0502050306030303" pitchFamily="18" charset="0"/>
                <a:ea typeface="Verdana" panose="020B0604030504040204" pitchFamily="34" charset="0"/>
                <a:cs typeface="Verdana" charset="0"/>
              </a:rPr>
              <a:t>Կորպորատիվ պատասխանատվություն</a:t>
            </a:r>
          </a:p>
          <a:p>
            <a:pPr algn="r"/>
            <a:r>
              <a:rPr lang="en-GB" dirty="0">
                <a:solidFill>
                  <a:schemeClr val="bg1"/>
                </a:solidFill>
                <a:latin typeface="Sylfaen" panose="010A0502050306030303" pitchFamily="18" charset="0"/>
                <a:ea typeface="Verdana" panose="020B0604030504040204" pitchFamily="34" charset="0"/>
                <a:cs typeface="Verdana" charset="0"/>
              </a:rPr>
              <a:t>(</a:t>
            </a:r>
            <a:r>
              <a:rPr lang="en-GB" sz="1800" dirty="0">
                <a:solidFill>
                  <a:schemeClr val="bg1"/>
                </a:solidFill>
                <a:latin typeface="Sylfaen" panose="010A0502050306030303" pitchFamily="18" charset="0"/>
                <a:ea typeface="Verdana" panose="020B0604030504040204" pitchFamily="34" charset="0"/>
                <a:cs typeface="Verdana" charset="0"/>
              </a:rPr>
              <a:t>&lt;&lt;</a:t>
            </a:r>
            <a:r>
              <a:rPr lang="hy-AM" dirty="0" smtClean="0">
                <a:solidFill>
                  <a:schemeClr val="bg1"/>
                </a:solidFill>
                <a:latin typeface="Sylfaen" panose="010A0502050306030303" pitchFamily="18" charset="0"/>
                <a:ea typeface="Verdana" panose="020B0604030504040204" pitchFamily="34" charset="0"/>
                <a:cs typeface="Verdana" charset="0"/>
              </a:rPr>
              <a:t>հսկողության բացակայությունը․․․</a:t>
            </a:r>
            <a:r>
              <a:rPr lang="hy-AM" sz="1800" dirty="0" smtClean="0">
                <a:solidFill>
                  <a:schemeClr val="bg1"/>
                </a:solidFill>
                <a:latin typeface="Sylfaen" panose="010A0502050306030303" pitchFamily="18" charset="0"/>
                <a:ea typeface="Verdana" panose="020B0604030504040204" pitchFamily="34" charset="0"/>
                <a:cs typeface="Verdana" charset="0"/>
              </a:rPr>
              <a:t>&gt;&gt;</a:t>
            </a:r>
            <a:r>
              <a:rPr lang="en-US" dirty="0">
                <a:solidFill>
                  <a:schemeClr val="bg1"/>
                </a:solidFill>
                <a:latin typeface="Sylfaen" panose="010A0502050306030303" pitchFamily="18" charset="0"/>
                <a:ea typeface="Verdana" panose="020B0604030504040204" pitchFamily="34" charset="0"/>
                <a:cs typeface="Verdana" charset="0"/>
              </a:rPr>
              <a:t>)</a:t>
            </a:r>
            <a:endParaRPr lang="en-GB"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1506125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latin typeface="Sylfaen" panose="010A0502050306030303" pitchFamily="18" charset="0"/>
            </a:endParaRPr>
          </a:p>
        </p:txBody>
      </p:sp>
      <p:sp>
        <p:nvSpPr>
          <p:cNvPr id="53251" name="TextBox 7"/>
          <p:cNvSpPr txBox="1">
            <a:spLocks noChangeArrowheads="1"/>
          </p:cNvSpPr>
          <p:nvPr/>
        </p:nvSpPr>
        <p:spPr bwMode="auto">
          <a:xfrm>
            <a:off x="1403350" y="19050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hy-AM" sz="3200" dirty="0" smtClean="0">
                <a:solidFill>
                  <a:schemeClr val="bg1"/>
                </a:solidFill>
                <a:latin typeface="Sylfaen" panose="010A0502050306030303" pitchFamily="18" charset="0"/>
                <a:cs typeface="Verdana" charset="0"/>
              </a:rPr>
              <a:t>Դասընթացի </a:t>
            </a:r>
            <a:r>
              <a:rPr lang="en-GB" sz="3200" dirty="0" err="1" smtClean="0">
                <a:solidFill>
                  <a:schemeClr val="bg1"/>
                </a:solidFill>
                <a:latin typeface="Sylfaen" panose="010A0502050306030303" pitchFamily="18" charset="0"/>
                <a:cs typeface="Verdana" charset="0"/>
              </a:rPr>
              <a:t>խնդիրները</a:t>
            </a:r>
            <a:endParaRPr lang="en-GB" sz="2000" dirty="0">
              <a:solidFill>
                <a:schemeClr val="bg1"/>
              </a:solidFill>
              <a:latin typeface="Sylfaen" panose="010A0502050306030303" pitchFamily="18" charset="0"/>
              <a:cs typeface="Verdana" charset="0"/>
            </a:endParaRP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712522" cy="5240233"/>
          </a:xfrm>
        </p:spPr>
        <p:txBody>
          <a:bodyPr>
            <a:normAutofit/>
          </a:bodyPr>
          <a:lstStyle/>
          <a:p>
            <a:pPr marL="0" indent="0" algn="just">
              <a:lnSpc>
                <a:spcPct val="150000"/>
              </a:lnSpc>
              <a:buNone/>
            </a:pPr>
            <a:r>
              <a:rPr lang="hy-AM" sz="2400" dirty="0" smtClean="0">
                <a:latin typeface="Sylfaen" panose="010A0502050306030303" pitchFamily="18" charset="0"/>
                <a:ea typeface="Verdana" panose="020B0604030504040204" pitchFamily="34" charset="0"/>
              </a:rPr>
              <a:t>Դասընթացի </a:t>
            </a:r>
            <a:r>
              <a:rPr lang="en-US" sz="2400" dirty="0" err="1" smtClean="0">
                <a:latin typeface="Sylfaen" panose="010A0502050306030303" pitchFamily="18" charset="0"/>
                <a:ea typeface="Verdana" panose="020B0604030504040204" pitchFamily="34" charset="0"/>
              </a:rPr>
              <a:t>ավարտին</a:t>
            </a:r>
            <a:r>
              <a:rPr lang="en-US" sz="2400" dirty="0" smtClean="0">
                <a:latin typeface="Sylfaen" panose="010A0502050306030303" pitchFamily="18" charset="0"/>
                <a:ea typeface="Verdana" panose="020B0604030504040204" pitchFamily="34" charset="0"/>
              </a:rPr>
              <a:t> </a:t>
            </a:r>
            <a:r>
              <a:rPr lang="en-US" sz="2400" dirty="0" err="1">
                <a:latin typeface="Sylfaen" panose="010A0502050306030303" pitchFamily="18" charset="0"/>
                <a:ea typeface="Verdana" panose="020B0604030504040204" pitchFamily="34" charset="0"/>
              </a:rPr>
              <a:t>պատվիրակները</a:t>
            </a:r>
            <a:r>
              <a:rPr lang="en-US" sz="2400" dirty="0">
                <a:latin typeface="Sylfaen" panose="010A0502050306030303" pitchFamily="18" charset="0"/>
                <a:ea typeface="Verdana" panose="020B0604030504040204" pitchFamily="34" charset="0"/>
              </a:rPr>
              <a:t> </a:t>
            </a:r>
            <a:r>
              <a:rPr lang="en-US" sz="2400" dirty="0" err="1">
                <a:latin typeface="Sylfaen" panose="010A0502050306030303" pitchFamily="18" charset="0"/>
                <a:ea typeface="Verdana" panose="020B0604030504040204" pitchFamily="34" charset="0"/>
              </a:rPr>
              <a:t>կկարողանան</a:t>
            </a:r>
            <a:r>
              <a:rPr lang="en-US" sz="2400" dirty="0">
                <a:latin typeface="Sylfaen" panose="010A0502050306030303" pitchFamily="18" charset="0"/>
                <a:ea typeface="Verdana" panose="020B0604030504040204" pitchFamily="34" charset="0"/>
              </a:rPr>
              <a:t>՝</a:t>
            </a:r>
          </a:p>
          <a:p>
            <a:pPr marL="0" indent="0" algn="just">
              <a:buNone/>
            </a:pPr>
            <a:r>
              <a:rPr lang="en-US" sz="2400" dirty="0" err="1">
                <a:latin typeface="Sylfaen" panose="010A0502050306030303" pitchFamily="18" charset="0"/>
              </a:rPr>
              <a:t>Նույնականացնել</a:t>
            </a:r>
            <a:r>
              <a:rPr lang="en-US" sz="2400" dirty="0">
                <a:latin typeface="Sylfaen" panose="010A0502050306030303" pitchFamily="18" charset="0"/>
              </a:rPr>
              <a:t> </a:t>
            </a:r>
            <a:r>
              <a:rPr lang="en-US" sz="2400" dirty="0" err="1">
                <a:latin typeface="Sylfaen" panose="010A0502050306030303" pitchFamily="18" charset="0"/>
              </a:rPr>
              <a:t>այն</a:t>
            </a:r>
            <a:r>
              <a:rPr lang="en-US" sz="2400" dirty="0">
                <a:latin typeface="Sylfaen" panose="010A0502050306030303" pitchFamily="18" charset="0"/>
              </a:rPr>
              <a:t> </a:t>
            </a:r>
            <a:r>
              <a:rPr lang="en-US" sz="2400" dirty="0" err="1">
                <a:latin typeface="Sylfaen" panose="010A0502050306030303" pitchFamily="18" charset="0"/>
              </a:rPr>
              <a:t>բաղադրիչները</a:t>
            </a:r>
            <a:r>
              <a:rPr lang="en-US" sz="2400" dirty="0">
                <a:latin typeface="Sylfaen" panose="010A0502050306030303" pitchFamily="18" charset="0"/>
              </a:rPr>
              <a:t>, </a:t>
            </a:r>
            <a:r>
              <a:rPr lang="en-US" sz="2400" dirty="0" err="1">
                <a:latin typeface="Sylfaen" panose="010A0502050306030303" pitchFamily="18" charset="0"/>
              </a:rPr>
              <a:t>որոնք</a:t>
            </a:r>
            <a:r>
              <a:rPr lang="en-US" sz="2400" dirty="0">
                <a:latin typeface="Sylfaen" panose="010A0502050306030303" pitchFamily="18" charset="0"/>
              </a:rPr>
              <a:t> </a:t>
            </a:r>
            <a:r>
              <a:rPr lang="en-US" sz="2400" dirty="0" err="1">
                <a:latin typeface="Sylfaen" panose="010A0502050306030303" pitchFamily="18" charset="0"/>
              </a:rPr>
              <a:t>կազմում</a:t>
            </a:r>
            <a:r>
              <a:rPr lang="en-US" sz="2400" dirty="0">
                <a:latin typeface="Sylfaen" panose="010A0502050306030303" pitchFamily="18" charset="0"/>
              </a:rPr>
              <a:t> </a:t>
            </a:r>
            <a:r>
              <a:rPr lang="en-US" sz="2400" dirty="0" err="1">
                <a:latin typeface="Sylfaen" panose="010A0502050306030303" pitchFamily="18" charset="0"/>
              </a:rPr>
              <a:t>հետևյալ</a:t>
            </a:r>
            <a:r>
              <a:rPr lang="en-US" sz="2400" dirty="0">
                <a:latin typeface="Sylfaen" panose="010A0502050306030303" pitchFamily="18" charset="0"/>
              </a:rPr>
              <a:t> </a:t>
            </a:r>
            <a:r>
              <a:rPr lang="en-US" sz="2400" dirty="0" err="1">
                <a:latin typeface="Sylfaen" panose="010A0502050306030303" pitchFamily="18" charset="0"/>
              </a:rPr>
              <a:t>հանցագործությունները</a:t>
            </a:r>
            <a:r>
              <a:rPr lang="en-US" sz="2400" dirty="0">
                <a:latin typeface="Sylfaen" panose="010A0502050306030303" pitchFamily="18" charset="0"/>
              </a:rPr>
              <a:t>՝</a:t>
            </a:r>
          </a:p>
          <a:p>
            <a:r>
              <a:rPr lang="hy-AM" sz="2400" dirty="0">
                <a:latin typeface="Sylfaen" panose="010A0502050306030303" pitchFamily="18" charset="0"/>
              </a:rPr>
              <a:t>Համակարգչին առնչվող խարդախություններ</a:t>
            </a:r>
          </a:p>
          <a:p>
            <a:r>
              <a:rPr lang="hy-AM" sz="2400" dirty="0">
                <a:latin typeface="Sylfaen" panose="010A0502050306030303" pitchFamily="18" charset="0"/>
              </a:rPr>
              <a:t>Համակարգչին առնչվող խարդախություն</a:t>
            </a:r>
          </a:p>
          <a:p>
            <a:r>
              <a:rPr lang="hy-AM" sz="2400" dirty="0">
                <a:latin typeface="Sylfaen" panose="010A0502050306030303" pitchFamily="18" charset="0"/>
              </a:rPr>
              <a:t>Մանկական պոռնոգրաֆիա</a:t>
            </a:r>
            <a:endParaRPr lang="en-US" sz="2400" dirty="0">
              <a:latin typeface="Sylfaen" panose="010A0502050306030303" pitchFamily="18" charset="0"/>
            </a:endParaRPr>
          </a:p>
          <a:p>
            <a:r>
              <a:rPr lang="hy-AM" sz="2400" dirty="0">
                <a:latin typeface="Sylfaen" panose="010A0502050306030303" pitchFamily="18" charset="0"/>
              </a:rPr>
              <a:t>Հեղինակային իրավունքի և հարակից իրավունքների խախտ</a:t>
            </a:r>
            <a:r>
              <a:rPr lang="en-US" sz="2400" dirty="0" err="1">
                <a:latin typeface="Sylfaen" panose="010A0502050306030303" pitchFamily="18" charset="0"/>
              </a:rPr>
              <a:t>ում</a:t>
            </a:r>
            <a:r>
              <a:rPr lang="hy-AM" sz="2400" dirty="0">
                <a:latin typeface="Sylfaen" panose="010A0502050306030303" pitchFamily="18" charset="0"/>
              </a:rPr>
              <a:t> </a:t>
            </a:r>
            <a:endParaRPr lang="en-US" sz="2400" dirty="0">
              <a:latin typeface="Sylfaen" panose="010A0502050306030303" pitchFamily="18" charset="0"/>
            </a:endParaRPr>
          </a:p>
          <a:p>
            <a:pPr marL="0" indent="0">
              <a:buNone/>
            </a:pPr>
            <a:r>
              <a:rPr lang="en-US" sz="2400" dirty="0" err="1">
                <a:latin typeface="Sylfaen" panose="010A0502050306030303" pitchFamily="18" charset="0"/>
              </a:rPr>
              <a:t>Հասկանալ</a:t>
            </a:r>
            <a:r>
              <a:rPr lang="en-US" sz="2400" dirty="0">
                <a:latin typeface="Sylfaen" panose="010A0502050306030303" pitchFamily="18" charset="0"/>
              </a:rPr>
              <a:t>՝ </a:t>
            </a:r>
            <a:r>
              <a:rPr lang="en-US" sz="2400" dirty="0" err="1">
                <a:latin typeface="Sylfaen" panose="010A0502050306030303" pitchFamily="18" charset="0"/>
              </a:rPr>
              <a:t>ինչպես</a:t>
            </a:r>
            <a:r>
              <a:rPr lang="en-US" sz="2400" dirty="0">
                <a:latin typeface="Sylfaen" panose="010A0502050306030303" pitchFamily="18" charset="0"/>
              </a:rPr>
              <a:t> է </a:t>
            </a:r>
            <a:r>
              <a:rPr lang="en-US" sz="2400" dirty="0" err="1">
                <a:latin typeface="Sylfaen" panose="010A0502050306030303" pitchFamily="18" charset="0"/>
              </a:rPr>
              <a:t>Բուդապեշտի</a:t>
            </a:r>
            <a:r>
              <a:rPr lang="en-US" sz="2400" dirty="0">
                <a:latin typeface="Sylfaen" panose="010A0502050306030303" pitchFamily="18" charset="0"/>
              </a:rPr>
              <a:t> </a:t>
            </a:r>
            <a:r>
              <a:rPr lang="en-US" sz="2400" dirty="0" err="1">
                <a:latin typeface="Sylfaen" panose="010A0502050306030303" pitchFamily="18" charset="0"/>
              </a:rPr>
              <a:t>կոնվենցիան</a:t>
            </a:r>
            <a:r>
              <a:rPr lang="en-US" sz="2400" dirty="0">
                <a:latin typeface="Sylfaen" panose="010A0502050306030303" pitchFamily="18" charset="0"/>
              </a:rPr>
              <a:t> </a:t>
            </a:r>
            <a:r>
              <a:rPr lang="en-US" sz="2400" dirty="0" err="1">
                <a:latin typeface="Sylfaen" panose="010A0502050306030303" pitchFamily="18" charset="0"/>
              </a:rPr>
              <a:t>քրեականացնում</a:t>
            </a:r>
            <a:r>
              <a:rPr lang="en-US" sz="2400" dirty="0">
                <a:latin typeface="Sylfaen" panose="010A0502050306030303" pitchFamily="18" charset="0"/>
              </a:rPr>
              <a:t> </a:t>
            </a:r>
            <a:r>
              <a:rPr lang="en-US" sz="2400" dirty="0" err="1">
                <a:latin typeface="Sylfaen" panose="010A0502050306030303" pitchFamily="18" charset="0"/>
              </a:rPr>
              <a:t>փորձը</a:t>
            </a:r>
            <a:r>
              <a:rPr lang="en-US" sz="2400" dirty="0">
                <a:latin typeface="Sylfaen" panose="010A0502050306030303" pitchFamily="18" charset="0"/>
              </a:rPr>
              <a:t> և </a:t>
            </a:r>
            <a:r>
              <a:rPr lang="en-US" sz="2400" dirty="0" err="1">
                <a:latin typeface="Sylfaen" panose="010A0502050306030303" pitchFamily="18" charset="0"/>
              </a:rPr>
              <a:t>օգնումը</a:t>
            </a:r>
            <a:r>
              <a:rPr lang="en-US" sz="2400" dirty="0">
                <a:latin typeface="Sylfaen" panose="010A0502050306030303" pitchFamily="18" charset="0"/>
              </a:rPr>
              <a:t> </a:t>
            </a:r>
            <a:r>
              <a:rPr lang="en-US" sz="2400" dirty="0" err="1">
                <a:latin typeface="Sylfaen" panose="010A0502050306030303" pitchFamily="18" charset="0"/>
              </a:rPr>
              <a:t>կամ</a:t>
            </a:r>
            <a:r>
              <a:rPr lang="en-US" sz="2400" dirty="0">
                <a:latin typeface="Sylfaen" panose="010A0502050306030303" pitchFamily="18" charset="0"/>
              </a:rPr>
              <a:t> </a:t>
            </a:r>
            <a:r>
              <a:rPr lang="en-US" sz="2400" dirty="0" err="1">
                <a:latin typeface="Sylfaen" panose="010A0502050306030303" pitchFamily="18" charset="0"/>
              </a:rPr>
              <a:t>դրդումը</a:t>
            </a:r>
            <a:r>
              <a:rPr lang="en-US" sz="2400" dirty="0">
                <a:latin typeface="Sylfaen" panose="010A0502050306030303" pitchFamily="18" charset="0"/>
              </a:rPr>
              <a:t> </a:t>
            </a:r>
            <a:r>
              <a:rPr lang="en-US" sz="2400" dirty="0" err="1">
                <a:latin typeface="Sylfaen" panose="010A0502050306030303" pitchFamily="18" charset="0"/>
              </a:rPr>
              <a:t>հանցագործության</a:t>
            </a:r>
            <a:r>
              <a:rPr lang="en-US" sz="2400" dirty="0">
                <a:latin typeface="Sylfaen" panose="010A0502050306030303" pitchFamily="18" charset="0"/>
              </a:rPr>
              <a:t>, </a:t>
            </a:r>
            <a:r>
              <a:rPr lang="en-US" sz="2400" dirty="0" err="1">
                <a:latin typeface="Sylfaen" panose="010A0502050306030303" pitchFamily="18" charset="0"/>
              </a:rPr>
              <a:t>ինչպես</a:t>
            </a:r>
            <a:r>
              <a:rPr lang="en-US" sz="2400" dirty="0">
                <a:latin typeface="Sylfaen" panose="010A0502050306030303" pitchFamily="18" charset="0"/>
              </a:rPr>
              <a:t> </a:t>
            </a:r>
            <a:r>
              <a:rPr lang="en-US" sz="2400" dirty="0" err="1">
                <a:latin typeface="Sylfaen" panose="010A0502050306030303" pitchFamily="18" charset="0"/>
              </a:rPr>
              <a:t>նաև</a:t>
            </a:r>
            <a:r>
              <a:rPr lang="en-US" sz="2400" dirty="0">
                <a:latin typeface="Sylfaen" panose="010A0502050306030303" pitchFamily="18" charset="0"/>
              </a:rPr>
              <a:t> </a:t>
            </a:r>
            <a:r>
              <a:rPr lang="en-US" sz="2400" dirty="0" err="1">
                <a:latin typeface="Sylfaen" panose="010A0502050306030303" pitchFamily="18" charset="0"/>
              </a:rPr>
              <a:t>կորպորատիվ</a:t>
            </a:r>
            <a:r>
              <a:rPr lang="en-US" sz="2400" dirty="0">
                <a:latin typeface="Sylfaen" panose="010A0502050306030303" pitchFamily="18" charset="0"/>
              </a:rPr>
              <a:t> </a:t>
            </a:r>
            <a:r>
              <a:rPr lang="en-US" sz="2400" dirty="0" err="1">
                <a:latin typeface="Sylfaen" panose="010A0502050306030303" pitchFamily="18" charset="0"/>
              </a:rPr>
              <a:t>պատասխանատվության</a:t>
            </a:r>
            <a:r>
              <a:rPr lang="en-US" sz="2400" dirty="0">
                <a:latin typeface="Sylfaen" panose="010A0502050306030303" pitchFamily="18" charset="0"/>
              </a:rPr>
              <a:t> </a:t>
            </a:r>
            <a:r>
              <a:rPr lang="en-US" sz="2400" dirty="0" err="1">
                <a:latin typeface="Sylfaen" panose="010A0502050306030303" pitchFamily="18" charset="0"/>
              </a:rPr>
              <a:t>շրջանակները</a:t>
            </a:r>
            <a:r>
              <a:rPr lang="en-US" sz="2400" dirty="0">
                <a:latin typeface="Sylfaen" panose="010A0502050306030303" pitchFamily="18" charset="0"/>
              </a:rPr>
              <a:t>:</a:t>
            </a:r>
          </a:p>
        </p:txBody>
      </p:sp>
    </p:spTree>
    <p:extLst>
      <p:ext uri="{BB962C8B-B14F-4D97-AF65-F5344CB8AC3E}">
        <p14:creationId xmlns:p14="http://schemas.microsoft.com/office/powerpoint/2010/main" val="6388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y-AM" sz="3200" dirty="0">
                <a:latin typeface="Sylfaen" panose="010A0502050306030303" pitchFamily="18" charset="0"/>
              </a:rPr>
              <a:t>Համակարգչին առնչվող խարդախություններ</a:t>
            </a:r>
          </a:p>
        </p:txBody>
      </p:sp>
      <p:sp>
        <p:nvSpPr>
          <p:cNvPr id="3" name="Text Placeholder 2"/>
          <p:cNvSpPr>
            <a:spLocks noGrp="1"/>
          </p:cNvSpPr>
          <p:nvPr>
            <p:ph type="body" idx="1"/>
          </p:nvPr>
        </p:nvSpPr>
        <p:spPr/>
        <p:txBody>
          <a:bodyPr>
            <a:normAutofit/>
          </a:bodyPr>
          <a:lstStyle/>
          <a:p>
            <a:r>
              <a:rPr lang="hy-AM" dirty="0">
                <a:latin typeface="Sylfaen" panose="010A0502050306030303" pitchFamily="18" charset="0"/>
                <a:ea typeface="Verdana" panose="020B0604030504040204" pitchFamily="34" charset="0"/>
              </a:rPr>
              <a:t>Բուդապեշտի կոնվենցիայի նյութական դրույթները </a:t>
            </a:r>
            <a:r>
              <a:rPr lang="en-GB" dirty="0">
                <a:latin typeface="Sylfaen" panose="010A0502050306030303" pitchFamily="18" charset="0"/>
                <a:ea typeface="Verdana" panose="020B0604030504040204" pitchFamily="34" charset="0"/>
              </a:rPr>
              <a:t>(</a:t>
            </a:r>
            <a:r>
              <a:rPr lang="en-GB" dirty="0" err="1">
                <a:latin typeface="Sylfaen" panose="010A0502050306030303" pitchFamily="18" charset="0"/>
                <a:ea typeface="Verdana" panose="020B0604030504040204" pitchFamily="34" charset="0"/>
              </a:rPr>
              <a:t>Մաս</a:t>
            </a:r>
            <a:r>
              <a:rPr lang="en-GB" dirty="0">
                <a:latin typeface="Sylfaen" panose="010A0502050306030303" pitchFamily="18" charset="0"/>
                <a:ea typeface="Verdana" panose="020B0604030504040204" pitchFamily="34" charset="0"/>
              </a:rPr>
              <a:t> </a:t>
            </a:r>
            <a:r>
              <a:rPr lang="en-GB" dirty="0" smtClean="0">
                <a:latin typeface="Sylfaen" panose="010A0502050306030303" pitchFamily="18" charset="0"/>
                <a:ea typeface="Verdana" panose="020B0604030504040204" pitchFamily="34" charset="0"/>
              </a:rPr>
              <a:t>2)</a:t>
            </a:r>
            <a:endParaRPr lang="en-GB" dirty="0">
              <a:latin typeface="Sylfaen" panose="010A0502050306030303" pitchFamily="18"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49C04F3A-82BD-4011-AADB-1F79FD7DF4BC}" type="slidenum">
              <a:rPr lang="en-GB" smtClean="0">
                <a:latin typeface="Sylfaen" panose="010A0502050306030303" pitchFamily="18" charset="0"/>
              </a:rPr>
              <a:pPr/>
              <a:t>5</a:t>
            </a:fld>
            <a:endParaRPr lang="en-GB" dirty="0">
              <a:latin typeface="Sylfaen" panose="010A0502050306030303" pitchFamily="18" charset="0"/>
            </a:endParaRPr>
          </a:p>
        </p:txBody>
      </p:sp>
      <p:sp>
        <p:nvSpPr>
          <p:cNvPr id="5" name="Text Placeholder 4"/>
          <p:cNvSpPr>
            <a:spLocks noGrp="1"/>
          </p:cNvSpPr>
          <p:nvPr>
            <p:ph type="body" sz="quarter" idx="11"/>
          </p:nvPr>
        </p:nvSpPr>
        <p:spPr/>
        <p:txBody>
          <a:bodyPr>
            <a:normAutofit lnSpcReduction="10000"/>
          </a:bodyPr>
          <a:lstStyle/>
          <a:p>
            <a:endParaRPr lang="en-GB" dirty="0">
              <a:latin typeface="Sylfaen" panose="010A0502050306030303" pitchFamily="18" charset="0"/>
              <a:cs typeface="Verdana" charset="0"/>
            </a:endParaRPr>
          </a:p>
          <a:p>
            <a:r>
              <a:rPr lang="en-GB" dirty="0" err="1" smtClean="0">
                <a:latin typeface="Sylfaen" panose="010A0502050306030303" pitchFamily="18" charset="0"/>
                <a:cs typeface="Verdana" charset="0"/>
              </a:rPr>
              <a:t>Բաժին</a:t>
            </a:r>
            <a:r>
              <a:rPr lang="en-GB" dirty="0" smtClean="0">
                <a:latin typeface="Sylfaen" panose="010A0502050306030303" pitchFamily="18" charset="0"/>
                <a:cs typeface="Verdana" charset="0"/>
              </a:rPr>
              <a:t> </a:t>
            </a:r>
            <a:r>
              <a:rPr lang="en-GB" dirty="0">
                <a:latin typeface="Sylfaen" panose="010A0502050306030303" pitchFamily="18" charset="0"/>
                <a:cs typeface="Verdana" charset="0"/>
              </a:rPr>
              <a:t>1</a:t>
            </a:r>
            <a:endParaRPr lang="en-GB" sz="2000" dirty="0">
              <a:latin typeface="Sylfaen" panose="010A0502050306030303" pitchFamily="18" charset="0"/>
              <a:cs typeface="Verdana"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2568189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Sylfaen" panose="010A0502050306030303" pitchFamily="18" charset="0"/>
              <a:ea typeface="ＭＳ Ｐゴシック" charset="0"/>
            </a:endParaRPr>
          </a:p>
        </p:txBody>
      </p:sp>
      <p:sp>
        <p:nvSpPr>
          <p:cNvPr id="12" name="Rectangle 11">
            <a:extLst>
              <a:ext uri="{FF2B5EF4-FFF2-40B4-BE49-F238E27FC236}">
                <a16:creationId xmlns:a16="http://schemas.microsoft.com/office/drawing/2014/main" id="{F2E812E5-70E7-496A-A514-625E50D09C58}"/>
              </a:ext>
            </a:extLst>
          </p:cNvPr>
          <p:cNvSpPr/>
          <p:nvPr/>
        </p:nvSpPr>
        <p:spPr>
          <a:xfrm>
            <a:off x="-36513" y="-26988"/>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Sylfaen" panose="010A0502050306030303" pitchFamily="18" charset="0"/>
            </a:endParaRPr>
          </a:p>
        </p:txBody>
      </p:sp>
      <p:pic>
        <p:nvPicPr>
          <p:cNvPr id="2" name="Picture 4">
            <a:extLst>
              <a:ext uri="{FF2B5EF4-FFF2-40B4-BE49-F238E27FC236}">
                <a16:creationId xmlns:a16="http://schemas.microsoft.com/office/drawing/2014/main" id="{15364E51-4F34-4DA1-8843-ADA973D0B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225"/>
            <a:ext cx="1322388"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3600" b="1" dirty="0" err="1" smtClean="0">
                <a:latin typeface="Sylfaen" panose="010A0502050306030303" pitchFamily="18" charset="0"/>
              </a:rPr>
              <a:t>Շնորհակալություն</a:t>
            </a:r>
            <a:endParaRPr lang="en-GB" altLang="en-US" sz="16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200" b="1" dirty="0">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r>
              <a:rPr lang="en-GB" altLang="en-US" sz="1800" b="1" dirty="0" err="1">
                <a:latin typeface="Sylfaen" panose="010A0502050306030303" pitchFamily="18" charset="0"/>
              </a:rPr>
              <a:t>Xxxxx</a:t>
            </a:r>
            <a:r>
              <a:rPr lang="en-GB" altLang="en-US" sz="1800" b="1" dirty="0">
                <a:latin typeface="Sylfaen" panose="010A0502050306030303" pitchFamily="18" charset="0"/>
              </a:rPr>
              <a:t> XXXXXXXX</a:t>
            </a:r>
          </a:p>
          <a:p>
            <a:pPr algn="ctr" eaLnBrk="1" hangingPunct="1">
              <a:spcBef>
                <a:spcPct val="0"/>
              </a:spcBef>
              <a:buFontTx/>
              <a:buNone/>
            </a:pPr>
            <a:endParaRPr lang="en-GB" altLang="en-US" sz="600" dirty="0">
              <a:latin typeface="Sylfaen" panose="010A0502050306030303" pitchFamily="18" charset="0"/>
            </a:endParaRPr>
          </a:p>
          <a:p>
            <a:pPr algn="ctr" eaLnBrk="1" hangingPunct="1">
              <a:spcBef>
                <a:spcPct val="0"/>
              </a:spcBef>
              <a:buFontTx/>
              <a:buNone/>
            </a:pPr>
            <a:r>
              <a:rPr lang="en-GB" altLang="en-US" sz="1400" i="1" dirty="0" err="1" smtClean="0">
                <a:latin typeface="Sylfaen" panose="010A0502050306030303" pitchFamily="18" charset="0"/>
              </a:rPr>
              <a:t>Եվրոպայի</a:t>
            </a:r>
            <a:r>
              <a:rPr lang="en-GB" altLang="en-US" sz="1400" i="1" dirty="0" smtClean="0">
                <a:latin typeface="Sylfaen" panose="010A0502050306030303" pitchFamily="18" charset="0"/>
              </a:rPr>
              <a:t> </a:t>
            </a:r>
            <a:r>
              <a:rPr lang="en-GB" altLang="en-US" sz="1400" i="1" dirty="0" err="1" smtClean="0">
                <a:latin typeface="Sylfaen" panose="010A0502050306030303" pitchFamily="18" charset="0"/>
              </a:rPr>
              <a:t>խորհուրդ</a:t>
            </a:r>
            <a:endParaRPr lang="en-GB" altLang="en-US" sz="1400" i="1" dirty="0">
              <a:latin typeface="Sylfaen" panose="010A0502050306030303" pitchFamily="18" charset="0"/>
            </a:endParaRPr>
          </a:p>
          <a:p>
            <a:pPr algn="ctr" eaLnBrk="1" hangingPunct="1">
              <a:spcBef>
                <a:spcPct val="0"/>
              </a:spcBef>
              <a:buFontTx/>
              <a:buNone/>
            </a:pPr>
            <a:endParaRPr lang="en-GB" altLang="en-US" sz="1400" b="1" dirty="0">
              <a:solidFill>
                <a:srgbClr val="2F618F"/>
              </a:solidFill>
              <a:latin typeface="Sylfaen" panose="010A0502050306030303" pitchFamily="18" charset="0"/>
              <a:hlinkClick r:id="rId4"/>
            </a:endParaRPr>
          </a:p>
          <a:p>
            <a:pPr algn="ctr" eaLnBrk="1" hangingPunct="1">
              <a:spcBef>
                <a:spcPct val="0"/>
              </a:spcBef>
              <a:buFontTx/>
              <a:buNone/>
            </a:pPr>
            <a:r>
              <a:rPr lang="hy-AM" altLang="en-US" sz="1200" b="1" dirty="0" smtClean="0">
                <a:solidFill>
                  <a:srgbClr val="2F618F"/>
                </a:solidFill>
                <a:latin typeface="Sylfaen" panose="010A0502050306030303" pitchFamily="18" charset="0"/>
              </a:rPr>
              <a:t>Է</a:t>
            </a:r>
            <a:r>
              <a:rPr lang="en-GB" altLang="en-US" sz="1200" b="1" dirty="0" smtClean="0">
                <a:solidFill>
                  <a:srgbClr val="2F618F"/>
                </a:solidFill>
                <a:latin typeface="Sylfaen" panose="010A0502050306030303" pitchFamily="18" charset="0"/>
              </a:rPr>
              <a:t>լ. </a:t>
            </a:r>
            <a:r>
              <a:rPr lang="en-GB" altLang="en-US" sz="1200" b="1" dirty="0" err="1" smtClean="0">
                <a:solidFill>
                  <a:srgbClr val="2F618F"/>
                </a:solidFill>
                <a:latin typeface="Sylfaen" panose="010A0502050306030303" pitchFamily="18" charset="0"/>
              </a:rPr>
              <a:t>փոստ</a:t>
            </a:r>
            <a:endParaRPr lang="en-GB" altLang="en-US" sz="1200" b="1" dirty="0">
              <a:solidFill>
                <a:srgbClr val="2F618F"/>
              </a:solidFill>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endParaRPr lang="en-GB" altLang="en-US" sz="1600" b="1" dirty="0">
              <a:latin typeface="Sylfaen" panose="010A0502050306030303" pitchFamily="18" charset="0"/>
            </a:endParaRPr>
          </a:p>
          <a:p>
            <a:pPr algn="ctr" eaLnBrk="1" hangingPunct="1">
              <a:spcBef>
                <a:spcPct val="0"/>
              </a:spcBef>
              <a:buFontTx/>
              <a:buNone/>
            </a:pPr>
            <a:endParaRPr lang="en-GB" altLang="en-US" sz="1400" b="1" dirty="0">
              <a:latin typeface="Sylfaen" panose="010A0502050306030303" pitchFamily="18" charset="0"/>
            </a:endParaRPr>
          </a:p>
          <a:p>
            <a:pPr algn="ctr" eaLnBrk="1" hangingPunct="1">
              <a:spcBef>
                <a:spcPct val="0"/>
              </a:spcBef>
              <a:buFontTx/>
              <a:buNone/>
            </a:pPr>
            <a:r>
              <a:rPr lang="en-GB" altLang="en-US" sz="1600" b="1" dirty="0" err="1" smtClean="0">
                <a:latin typeface="Sylfaen" panose="010A0502050306030303" pitchFamily="18" charset="0"/>
              </a:rPr>
              <a:t>Օր.ամիս.տարի</a:t>
            </a:r>
            <a:endParaRPr lang="en-GB" altLang="en-US" sz="1600" b="1" dirty="0">
              <a:latin typeface="Sylfaen" panose="010A0502050306030303" pitchFamily="18" charset="0"/>
            </a:endParaRP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1400" b="1" dirty="0" err="1">
                <a:latin typeface="Sylfaen" panose="010A0502050306030303" pitchFamily="18" charset="0"/>
              </a:rPr>
              <a:t>Ներածական</a:t>
            </a:r>
            <a:r>
              <a:rPr lang="en-US" altLang="en-US" sz="1400" b="1" dirty="0">
                <a:latin typeface="Sylfaen" panose="010A0502050306030303" pitchFamily="18" charset="0"/>
              </a:rPr>
              <a:t> </a:t>
            </a:r>
            <a:r>
              <a:rPr lang="en-US" altLang="en-US" sz="1400" b="1" dirty="0" err="1">
                <a:latin typeface="Sylfaen" panose="010A0502050306030303" pitchFamily="18" charset="0"/>
              </a:rPr>
              <a:t>դատական</a:t>
            </a:r>
            <a:r>
              <a:rPr lang="en-US" altLang="en-US" sz="1400" b="1" dirty="0">
                <a:latin typeface="Sylfaen" panose="010A0502050306030303" pitchFamily="18" charset="0"/>
              </a:rPr>
              <a:t> </a:t>
            </a:r>
            <a:r>
              <a:rPr lang="en-US" altLang="en-US" sz="1400" b="1" dirty="0" err="1">
                <a:latin typeface="Sylfaen" panose="010A0502050306030303" pitchFamily="18" charset="0"/>
              </a:rPr>
              <a:t>վերապատրաստման</a:t>
            </a:r>
            <a:r>
              <a:rPr lang="en-US" altLang="en-US" sz="1400" b="1" dirty="0">
                <a:latin typeface="Sylfaen" panose="010A0502050306030303" pitchFamily="18" charset="0"/>
              </a:rPr>
              <a:t> </a:t>
            </a:r>
            <a:r>
              <a:rPr lang="en-US" altLang="en-US" sz="1400" b="1" dirty="0" err="1">
                <a:latin typeface="Sylfaen" panose="010A0502050306030303" pitchFamily="18" charset="0"/>
              </a:rPr>
              <a:t>դասընթաց</a:t>
            </a:r>
            <a:r>
              <a:rPr lang="en-US" altLang="en-US" sz="1400" b="1" dirty="0">
                <a:latin typeface="Sylfaen" panose="010A0502050306030303" pitchFamily="18" charset="0"/>
              </a:rPr>
              <a:t> </a:t>
            </a:r>
            <a:r>
              <a:rPr lang="en-US" altLang="en-US" sz="1400" b="1" dirty="0" smtClean="0">
                <a:latin typeface="Sylfaen" panose="010A0502050306030303" pitchFamily="18" charset="0"/>
              </a:rPr>
              <a:t>կ</a:t>
            </a:r>
            <a:r>
              <a:rPr lang="hy-AM" altLang="en-US" sz="1400" b="1" dirty="0" smtClean="0">
                <a:latin typeface="Sylfaen" panose="010A0502050306030303" pitchFamily="18" charset="0"/>
              </a:rPr>
              <a:t>իբեր</a:t>
            </a:r>
            <a:r>
              <a:rPr lang="en-US" altLang="en-US" sz="1400" b="1" dirty="0" err="1" smtClean="0">
                <a:latin typeface="Sylfaen" panose="010A0502050306030303" pitchFamily="18" charset="0"/>
              </a:rPr>
              <a:t>հանցագործությունների</a:t>
            </a:r>
            <a:r>
              <a:rPr lang="en-US" altLang="en-US" sz="1400" b="1" dirty="0" smtClean="0">
                <a:latin typeface="Sylfaen" panose="010A0502050306030303" pitchFamily="18" charset="0"/>
              </a:rPr>
              <a:t> </a:t>
            </a:r>
            <a:r>
              <a:rPr lang="en-US" altLang="en-US" sz="1400" b="1" dirty="0">
                <a:latin typeface="Sylfaen" panose="010A0502050306030303" pitchFamily="18" charset="0"/>
              </a:rPr>
              <a:t>և </a:t>
            </a:r>
            <a:r>
              <a:rPr lang="hy-AM" altLang="en-US" sz="1400" b="1" dirty="0" smtClean="0">
                <a:latin typeface="Sylfaen" panose="010A0502050306030303" pitchFamily="18" charset="0"/>
              </a:rPr>
              <a:t>էլեկտրոնային ձևով ապացույց</a:t>
            </a:r>
            <a:r>
              <a:rPr lang="en-US" altLang="en-US" sz="1400" b="1" dirty="0" err="1" smtClean="0">
                <a:latin typeface="Sylfaen" panose="010A0502050306030303" pitchFamily="18" charset="0"/>
              </a:rPr>
              <a:t>ների</a:t>
            </a:r>
            <a:r>
              <a:rPr lang="en-US" altLang="en-US" sz="1400" b="1" dirty="0" smtClean="0">
                <a:latin typeface="Sylfaen" panose="010A0502050306030303" pitchFamily="18" charset="0"/>
              </a:rPr>
              <a:t> </a:t>
            </a:r>
            <a:r>
              <a:rPr lang="en-US" altLang="en-US" sz="1400" b="1" dirty="0" err="1">
                <a:latin typeface="Sylfaen" panose="010A0502050306030303" pitchFamily="18" charset="0"/>
              </a:rPr>
              <a:t>վերաբերյալ</a:t>
            </a:r>
            <a:endParaRPr lang="en-GB" altLang="en-US" sz="1400" b="1" i="1" dirty="0">
              <a:latin typeface="Sylfaen" panose="010A0502050306030303" pitchFamily="18" charset="0"/>
            </a:endParaRPr>
          </a:p>
        </p:txBody>
      </p:sp>
    </p:spTree>
    <p:extLst>
      <p:ext uri="{BB962C8B-B14F-4D97-AF65-F5344CB8AC3E}">
        <p14:creationId xmlns:p14="http://schemas.microsoft.com/office/powerpoint/2010/main" val="54643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id="{C4E7D0AE-F5E2-48F0-87FE-9287F73A74DA}"/>
              </a:ext>
            </a:extLst>
          </p:cNvPr>
          <p:cNvSpPr txBox="1">
            <a:spLocks noChangeArrowheads="1"/>
          </p:cNvSpPr>
          <p:nvPr/>
        </p:nvSpPr>
        <p:spPr bwMode="auto">
          <a:xfrm>
            <a:off x="0" y="226595"/>
            <a:ext cx="9144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smtClean="0">
                <a:solidFill>
                  <a:schemeClr val="bg1"/>
                </a:solidFill>
                <a:latin typeface="Sylfaen" panose="010A0502050306030303" pitchFamily="18" charset="0"/>
                <a:ea typeface="Verdana" panose="020B0604030504040204" pitchFamily="34" charset="0"/>
                <a:cs typeface="Verdana" charset="0"/>
              </a:rPr>
              <a:t>Հ</a:t>
            </a:r>
            <a:r>
              <a:rPr lang="hy-AM" sz="2800" dirty="0" smtClean="0">
                <a:solidFill>
                  <a:schemeClr val="bg1"/>
                </a:solidFill>
                <a:latin typeface="Sylfaen" panose="010A0502050306030303" pitchFamily="18" charset="0"/>
                <a:ea typeface="Verdana" panose="020B0604030504040204" pitchFamily="34" charset="0"/>
                <a:cs typeface="Verdana" charset="0"/>
              </a:rPr>
              <a:t>ամակարգչին </a:t>
            </a:r>
            <a:r>
              <a:rPr lang="hy-AM" sz="2800" dirty="0">
                <a:solidFill>
                  <a:schemeClr val="bg1"/>
                </a:solidFill>
                <a:latin typeface="Sylfaen" panose="010A0502050306030303" pitchFamily="18" charset="0"/>
                <a:ea typeface="Verdana" panose="020B0604030504040204" pitchFamily="34" charset="0"/>
                <a:cs typeface="Verdana" charset="0"/>
              </a:rPr>
              <a:t>առնչվող խարդախություններ</a:t>
            </a:r>
            <a:endParaRPr lang="en-GB" sz="1800" dirty="0">
              <a:solidFill>
                <a:schemeClr val="bg1"/>
              </a:solidFill>
              <a:latin typeface="Sylfaen" panose="010A0502050306030303" pitchFamily="18" charset="0"/>
              <a:ea typeface="Verdana" panose="020B0604030504040204" pitchFamily="34" charset="0"/>
              <a:cs typeface="Verdana" charset="0"/>
            </a:endParaRPr>
          </a:p>
        </p:txBody>
      </p:sp>
      <p:sp>
        <p:nvSpPr>
          <p:cNvPr id="6" name="Rectangle 3">
            <a:extLst>
              <a:ext uri="{FF2B5EF4-FFF2-40B4-BE49-F238E27FC236}">
                <a16:creationId xmlns:a16="http://schemas.microsoft.com/office/drawing/2014/main" id="{60D72BD2-7DEB-40EA-B8B7-1649768A83B5}"/>
              </a:ext>
            </a:extLst>
          </p:cNvPr>
          <p:cNvSpPr txBox="1">
            <a:spLocks/>
          </p:cNvSpPr>
          <p:nvPr/>
        </p:nvSpPr>
        <p:spPr>
          <a:xfrm>
            <a:off x="457200" y="1187763"/>
            <a:ext cx="8229600" cy="5265112"/>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en-GB" altLang="sr-Latn-RS" sz="2200" b="1" i="1" dirty="0">
              <a:latin typeface="Sylfaen" panose="010A0502050306030303" pitchFamily="18" charset="0"/>
              <a:cs typeface="Times New Roman" pitchFamily="18" charset="0"/>
            </a:endParaRPr>
          </a:p>
          <a:p>
            <a:pPr marL="0" indent="0" algn="ctr" eaLnBrk="1" hangingPunct="1">
              <a:lnSpc>
                <a:spcPct val="90000"/>
              </a:lnSpc>
              <a:buNone/>
              <a:defRPr/>
            </a:pPr>
            <a:r>
              <a:rPr lang="en-US" altLang="sr-Latn-RS" sz="2200" b="1" i="1" dirty="0" smtClean="0">
                <a:latin typeface="Sylfaen" panose="010A0502050306030303" pitchFamily="18" charset="0"/>
                <a:cs typeface="Times New Roman" pitchFamily="18" charset="0"/>
              </a:rPr>
              <a:t>Հ</a:t>
            </a:r>
            <a:r>
              <a:rPr lang="hy-AM" altLang="sr-Latn-RS" sz="2200" b="1" i="1" dirty="0" smtClean="0">
                <a:latin typeface="Sylfaen" panose="010A0502050306030303" pitchFamily="18" charset="0"/>
                <a:cs typeface="Times New Roman" pitchFamily="18" charset="0"/>
              </a:rPr>
              <a:t>ամակարգչին </a:t>
            </a:r>
            <a:r>
              <a:rPr lang="hy-AM" altLang="sr-Latn-RS" sz="2200" b="1" i="1" dirty="0">
                <a:latin typeface="Sylfaen" panose="010A0502050306030303" pitchFamily="18" charset="0"/>
                <a:cs typeface="Times New Roman" pitchFamily="18" charset="0"/>
              </a:rPr>
              <a:t>առնչվող </a:t>
            </a:r>
            <a:r>
              <a:rPr lang="hy-AM" altLang="sr-Latn-RS" sz="2200" b="1" i="1" dirty="0" smtClean="0">
                <a:latin typeface="Sylfaen" panose="010A0502050306030303" pitchFamily="18" charset="0"/>
                <a:cs typeface="Times New Roman" pitchFamily="18" charset="0"/>
              </a:rPr>
              <a:t>խարդախություններ</a:t>
            </a:r>
            <a:endParaRPr lang="en-US" altLang="sr-Latn-RS" sz="2200" b="1" i="1" dirty="0" smtClean="0">
              <a:latin typeface="Sylfaen" panose="010A0502050306030303" pitchFamily="18" charset="0"/>
              <a:cs typeface="Times New Roman" pitchFamily="18" charset="0"/>
            </a:endParaRPr>
          </a:p>
          <a:p>
            <a:pPr marL="0" indent="0" algn="ctr" eaLnBrk="1" hangingPunct="1">
              <a:lnSpc>
                <a:spcPct val="90000"/>
              </a:lnSpc>
              <a:buNone/>
              <a:defRPr/>
            </a:pPr>
            <a:r>
              <a:rPr lang="en-GB" altLang="sr-Latn-RS" sz="2200" b="1" i="1" dirty="0" smtClean="0">
                <a:latin typeface="Sylfaen" panose="010A0502050306030303" pitchFamily="18" charset="0"/>
                <a:cs typeface="Times New Roman" pitchFamily="18" charset="0"/>
              </a:rPr>
              <a:t>(</a:t>
            </a:r>
            <a:r>
              <a:rPr lang="en-GB" altLang="sr-Latn-RS" sz="2200" b="1" i="1" dirty="0" err="1" smtClean="0">
                <a:latin typeface="Sylfaen" panose="010A0502050306030303" pitchFamily="18" charset="0"/>
                <a:cs typeface="Times New Roman" pitchFamily="18" charset="0"/>
              </a:rPr>
              <a:t>Հոդված</a:t>
            </a:r>
            <a:r>
              <a:rPr lang="en-GB" altLang="sr-Latn-RS" sz="2200" b="1" i="1" dirty="0" smtClean="0">
                <a:latin typeface="Sylfaen" panose="010A0502050306030303" pitchFamily="18" charset="0"/>
                <a:cs typeface="Times New Roman" pitchFamily="18" charset="0"/>
              </a:rPr>
              <a:t> </a:t>
            </a:r>
            <a:r>
              <a:rPr lang="en-GB" altLang="sr-Latn-RS" sz="2200" b="1" i="1" dirty="0">
                <a:latin typeface="Sylfaen" panose="010A0502050306030303" pitchFamily="18" charset="0"/>
                <a:cs typeface="Times New Roman" pitchFamily="18" charset="0"/>
              </a:rPr>
              <a:t>7 – </a:t>
            </a:r>
            <a:r>
              <a:rPr lang="en-GB" altLang="sr-Latn-RS" sz="2200" b="1" i="1" dirty="0" err="1" smtClean="0">
                <a:latin typeface="Sylfaen" panose="010A0502050306030303" pitchFamily="18" charset="0"/>
                <a:cs typeface="Times New Roman" pitchFamily="18" charset="0"/>
              </a:rPr>
              <a:t>Բուդապեշտի</a:t>
            </a:r>
            <a:r>
              <a:rPr lang="en-GB" altLang="sr-Latn-RS" sz="2200" b="1" i="1" dirty="0" smtClean="0">
                <a:latin typeface="Sylfaen" panose="010A0502050306030303" pitchFamily="18" charset="0"/>
                <a:cs typeface="Times New Roman" pitchFamily="18" charset="0"/>
              </a:rPr>
              <a:t> </a:t>
            </a:r>
            <a:r>
              <a:rPr lang="en-GB" altLang="sr-Latn-RS" sz="2200" b="1" i="1" dirty="0" err="1" smtClean="0">
                <a:latin typeface="Sylfaen" panose="010A0502050306030303" pitchFamily="18" charset="0"/>
                <a:cs typeface="Times New Roman" pitchFamily="18" charset="0"/>
              </a:rPr>
              <a:t>կոնվենցիա</a:t>
            </a:r>
            <a:r>
              <a:rPr lang="en-GB" altLang="sr-Latn-RS" sz="2200" b="1" i="1" dirty="0" smtClean="0">
                <a:latin typeface="Sylfaen" panose="010A0502050306030303" pitchFamily="18" charset="0"/>
                <a:cs typeface="Times New Roman" pitchFamily="18" charset="0"/>
              </a:rPr>
              <a:t>)</a:t>
            </a:r>
            <a:endParaRPr lang="en-GB" altLang="sr-Latn-RS" sz="2200" b="1" i="1" dirty="0">
              <a:latin typeface="Sylfaen" panose="010A0502050306030303" pitchFamily="18" charset="0"/>
              <a:cs typeface="Times New Roman" pitchFamily="18" charset="0"/>
            </a:endParaRPr>
          </a:p>
          <a:p>
            <a:pPr algn="ctr" eaLnBrk="1" hangingPunct="1">
              <a:lnSpc>
                <a:spcPct val="90000"/>
              </a:lnSpc>
              <a:defRPr/>
            </a:pPr>
            <a:endParaRPr lang="en-GB" altLang="fr-FR" sz="2200" i="1" dirty="0">
              <a:latin typeface="Sylfaen" panose="010A0502050306030303" pitchFamily="18" charset="0"/>
              <a:cs typeface="Times New Roman" pitchFamily="18" charset="0"/>
            </a:endParaRPr>
          </a:p>
          <a:p>
            <a:pPr algn="ctr" eaLnBrk="1" hangingPunct="1">
              <a:lnSpc>
                <a:spcPct val="90000"/>
              </a:lnSpc>
              <a:defRPr/>
            </a:pPr>
            <a:r>
              <a:rPr lang="en-GB" altLang="fr-FR" sz="2200" i="1" dirty="0" err="1" smtClean="0">
                <a:latin typeface="Sylfaen" panose="010A0502050306030303" pitchFamily="18" charset="0"/>
                <a:cs typeface="Times New Roman" pitchFamily="18" charset="0"/>
              </a:rPr>
              <a:t>Ստեղծում</a:t>
            </a:r>
            <a:r>
              <a:rPr lang="en-GB" altLang="fr-FR" sz="2200" i="1" dirty="0" smtClean="0">
                <a:latin typeface="Sylfaen" panose="010A0502050306030303" pitchFamily="18" charset="0"/>
                <a:cs typeface="Times New Roman" pitchFamily="18" charset="0"/>
              </a:rPr>
              <a:t> է </a:t>
            </a:r>
            <a:r>
              <a:rPr lang="en-GB" altLang="fr-FR" sz="2200" i="1" dirty="0" err="1" smtClean="0">
                <a:latin typeface="Sylfaen" panose="010A0502050306030303" pitchFamily="18" charset="0"/>
                <a:cs typeface="Times New Roman" pitchFamily="18" charset="0"/>
              </a:rPr>
              <a:t>զուգահեռ</a:t>
            </a:r>
            <a:r>
              <a:rPr lang="en-GB" altLang="fr-FR" sz="2200" i="1" dirty="0">
                <a:latin typeface="Sylfaen" panose="010A0502050306030303" pitchFamily="18" charset="0"/>
                <a:cs typeface="Times New Roman" pitchFamily="18" charset="0"/>
              </a:rPr>
              <a:t> </a:t>
            </a:r>
            <a:r>
              <a:rPr lang="en-GB" altLang="fr-FR" sz="2200" i="1" dirty="0" err="1">
                <a:latin typeface="Sylfaen" panose="010A0502050306030303" pitchFamily="18" charset="0"/>
                <a:cs typeface="Times New Roman" pitchFamily="18" charset="0"/>
              </a:rPr>
              <a:t>խարդախության</a:t>
            </a:r>
            <a:r>
              <a:rPr lang="en-GB" altLang="fr-FR" sz="2200" i="1" dirty="0">
                <a:latin typeface="Sylfaen" panose="010A0502050306030303" pitchFamily="18" charset="0"/>
                <a:cs typeface="Times New Roman" pitchFamily="18" charset="0"/>
              </a:rPr>
              <a:t> </a:t>
            </a:r>
            <a:r>
              <a:rPr lang="en-GB" altLang="fr-FR" sz="2200" i="1" dirty="0" err="1">
                <a:latin typeface="Sylfaen" panose="010A0502050306030303" pitchFamily="18" charset="0"/>
                <a:cs typeface="Times New Roman" pitchFamily="18" charset="0"/>
              </a:rPr>
              <a:t>հանցագործություն</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նյութական</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խարդախությունների</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համար</a:t>
            </a:r>
            <a:endParaRPr lang="en-GB" altLang="fr-FR" sz="2200" i="1" dirty="0" smtClean="0">
              <a:latin typeface="Sylfaen" panose="010A0502050306030303" pitchFamily="18" charset="0"/>
              <a:cs typeface="Times New Roman" pitchFamily="18" charset="0"/>
            </a:endParaRPr>
          </a:p>
          <a:p>
            <a:pPr marL="0" indent="0" algn="ctr" eaLnBrk="1" hangingPunct="1">
              <a:lnSpc>
                <a:spcPct val="90000"/>
              </a:lnSpc>
              <a:buNone/>
              <a:defRPr/>
            </a:pPr>
            <a:endParaRPr lang="en-GB" altLang="fr-FR" sz="2200" i="1" dirty="0">
              <a:latin typeface="Sylfaen" panose="010A0502050306030303" pitchFamily="18" charset="0"/>
              <a:cs typeface="Times New Roman" pitchFamily="18" charset="0"/>
            </a:endParaRPr>
          </a:p>
          <a:p>
            <a:pPr algn="ctr" eaLnBrk="1" hangingPunct="1">
              <a:lnSpc>
                <a:spcPct val="90000"/>
              </a:lnSpc>
              <a:defRPr/>
            </a:pPr>
            <a:r>
              <a:rPr lang="en-GB" altLang="fr-FR" sz="2200" i="1" dirty="0" err="1" smtClean="0">
                <a:latin typeface="Sylfaen" panose="010A0502050306030303" pitchFamily="18" charset="0"/>
                <a:cs typeface="Times New Roman" pitchFamily="18" charset="0"/>
              </a:rPr>
              <a:t>Քրեական</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օրենքի</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բաց</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քանի</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որ</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ավանդական</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խարդախությունը</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հաճախ</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պահանջում</a:t>
            </a:r>
            <a:r>
              <a:rPr lang="en-GB" altLang="fr-FR" sz="2200" i="1" dirty="0" smtClean="0">
                <a:latin typeface="Sylfaen" panose="010A0502050306030303" pitchFamily="18" charset="0"/>
                <a:cs typeface="Times New Roman" pitchFamily="18" charset="0"/>
              </a:rPr>
              <a:t> է </a:t>
            </a:r>
            <a:r>
              <a:rPr lang="en-GB" altLang="fr-FR" sz="2200" i="1" dirty="0" err="1" smtClean="0">
                <a:latin typeface="Sylfaen" panose="010A0502050306030303" pitchFamily="18" charset="0"/>
                <a:cs typeface="Times New Roman" pitchFamily="18" charset="0"/>
              </a:rPr>
              <a:t>վիզուալ</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ընթեռնելիություն</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փաստաթղթում</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մարմնավորված</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պնդումների</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ու</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հայտարարությունների</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համար</a:t>
            </a:r>
            <a:endParaRPr lang="en-GB" altLang="fr-FR" sz="2200" i="1" dirty="0" smtClean="0">
              <a:latin typeface="Sylfaen" panose="010A0502050306030303" pitchFamily="18" charset="0"/>
              <a:cs typeface="Times New Roman" pitchFamily="18" charset="0"/>
            </a:endParaRPr>
          </a:p>
          <a:p>
            <a:pPr algn="ctr" eaLnBrk="1" hangingPunct="1">
              <a:lnSpc>
                <a:spcPct val="90000"/>
              </a:lnSpc>
              <a:defRPr/>
            </a:pPr>
            <a:endParaRPr lang="en-GB" altLang="fr-FR" sz="2200" i="1" dirty="0">
              <a:latin typeface="Sylfaen" panose="010A0502050306030303" pitchFamily="18" charset="0"/>
              <a:cs typeface="Times New Roman" pitchFamily="18" charset="0"/>
            </a:endParaRPr>
          </a:p>
          <a:p>
            <a:pPr algn="ctr" eaLnBrk="1" hangingPunct="1">
              <a:lnSpc>
                <a:spcPct val="90000"/>
              </a:lnSpc>
              <a:defRPr/>
            </a:pPr>
            <a:r>
              <a:rPr lang="en-GB" altLang="fr-FR" sz="2200" i="1" dirty="0" err="1" smtClean="0">
                <a:latin typeface="Sylfaen" panose="010A0502050306030303" pitchFamily="18" charset="0"/>
                <a:cs typeface="Times New Roman" pitchFamily="18" charset="0"/>
              </a:rPr>
              <a:t>Ավանդական</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խարդախությունը</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կարող</a:t>
            </a:r>
            <a:r>
              <a:rPr lang="en-GB" altLang="fr-FR" sz="2200" i="1" dirty="0" smtClean="0">
                <a:latin typeface="Sylfaen" panose="010A0502050306030303" pitchFamily="18" charset="0"/>
                <a:cs typeface="Times New Roman" pitchFamily="18" charset="0"/>
              </a:rPr>
              <a:t> է </a:t>
            </a:r>
            <a:r>
              <a:rPr lang="en-GB" altLang="fr-FR" sz="2200" i="1" dirty="0" err="1" smtClean="0">
                <a:latin typeface="Sylfaen" panose="010A0502050306030303" pitchFamily="18" charset="0"/>
                <a:cs typeface="Times New Roman" pitchFamily="18" charset="0"/>
              </a:rPr>
              <a:t>կիրառելի</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չլինել</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էլեկտրոնային</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տվյալների</a:t>
            </a:r>
            <a:r>
              <a:rPr lang="en-GB" altLang="fr-FR" sz="2200" i="1" dirty="0" smtClean="0">
                <a:latin typeface="Sylfaen" panose="010A0502050306030303" pitchFamily="18" charset="0"/>
                <a:cs typeface="Times New Roman" pitchFamily="18" charset="0"/>
              </a:rPr>
              <a:t> </a:t>
            </a:r>
            <a:r>
              <a:rPr lang="en-GB" altLang="fr-FR" sz="2200" i="1" dirty="0" err="1" smtClean="0">
                <a:latin typeface="Sylfaen" panose="010A0502050306030303" pitchFamily="18" charset="0"/>
                <a:cs typeface="Times New Roman" pitchFamily="18" charset="0"/>
              </a:rPr>
              <a:t>համար</a:t>
            </a:r>
            <a:r>
              <a:rPr lang="en-GB" altLang="fr-FR" sz="2200" i="1" dirty="0" smtClean="0">
                <a:latin typeface="Sylfaen" panose="010A0502050306030303" pitchFamily="18" charset="0"/>
                <a:cs typeface="Times New Roman" pitchFamily="18" charset="0"/>
              </a:rPr>
              <a:t> </a:t>
            </a:r>
            <a:endParaRPr lang="en-GB" altLang="fr-FR" sz="2200" i="1" dirty="0">
              <a:latin typeface="Sylfaen" panose="010A0502050306030303" pitchFamily="18" charset="0"/>
              <a:cs typeface="Times New Roman" pitchFamily="18" charset="0"/>
            </a:endParaRPr>
          </a:p>
        </p:txBody>
      </p:sp>
    </p:spTree>
    <p:extLst>
      <p:ext uri="{BB962C8B-B14F-4D97-AF65-F5344CB8AC3E}">
        <p14:creationId xmlns:p14="http://schemas.microsoft.com/office/powerpoint/2010/main" val="404601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C1CD1-455E-4441-B7E8-8DC3A848E3BE}"/>
              </a:ext>
            </a:extLst>
          </p:cNvPr>
          <p:cNvSpPr>
            <a:spLocks noGrp="1"/>
          </p:cNvSpPr>
          <p:nvPr>
            <p:ph idx="1"/>
          </p:nvPr>
        </p:nvSpPr>
        <p:spPr/>
        <p:txBody>
          <a:bodyPr/>
          <a:lstStyle/>
          <a:p>
            <a:endParaRPr lang="aa-ET">
              <a:latin typeface="Sylfaen" panose="010A0502050306030303" pitchFamily="18" charset="0"/>
            </a:endParaRPr>
          </a:p>
        </p:txBody>
      </p:sp>
      <p:pic>
        <p:nvPicPr>
          <p:cNvPr id="4" name="Picture 3">
            <a:extLst>
              <a:ext uri="{FF2B5EF4-FFF2-40B4-BE49-F238E27FC236}">
                <a16:creationId xmlns:a16="http://schemas.microsoft.com/office/drawing/2014/main" id="{F9EC127C-B31F-4EB3-9156-31EED6CA9437}"/>
              </a:ext>
            </a:extLst>
          </p:cNvPr>
          <p:cNvPicPr>
            <a:picLocks noChangeAspect="1"/>
          </p:cNvPicPr>
          <p:nvPr/>
        </p:nvPicPr>
        <p:blipFill>
          <a:blip r:embed="rId3"/>
          <a:stretch>
            <a:fillRect/>
          </a:stretch>
        </p:blipFill>
        <p:spPr>
          <a:xfrm>
            <a:off x="-7937" y="1014970"/>
            <a:ext cx="9144000" cy="5563629"/>
          </a:xfrm>
          <a:prstGeom prst="rect">
            <a:avLst/>
          </a:prstGeom>
        </p:spPr>
      </p:pic>
      <p:sp>
        <p:nvSpPr>
          <p:cNvPr id="14" name="TextBox 7">
            <a:extLst>
              <a:ext uri="{FF2B5EF4-FFF2-40B4-BE49-F238E27FC236}">
                <a16:creationId xmlns:a16="http://schemas.microsoft.com/office/drawing/2014/main" id="{712B6374-4177-455B-9A08-01DF6F9C3252}"/>
              </a:ext>
            </a:extLst>
          </p:cNvPr>
          <p:cNvSpPr txBox="1">
            <a:spLocks noChangeArrowheads="1"/>
          </p:cNvSpPr>
          <p:nvPr/>
        </p:nvSpPr>
        <p:spPr bwMode="auto">
          <a:xfrm>
            <a:off x="-7937" y="0"/>
            <a:ext cx="88112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2800" dirty="0">
                <a:solidFill>
                  <a:schemeClr val="bg1"/>
                </a:solidFill>
                <a:latin typeface="Sylfaen" panose="010A0502050306030303" pitchFamily="18" charset="0"/>
                <a:ea typeface="Verdana" panose="020B0604030504040204" pitchFamily="34" charset="0"/>
                <a:cs typeface="Verdana" charset="0"/>
              </a:rPr>
              <a:t>Հ</a:t>
            </a:r>
            <a:r>
              <a:rPr lang="hy-AM" sz="2800" dirty="0">
                <a:solidFill>
                  <a:schemeClr val="bg1"/>
                </a:solidFill>
                <a:latin typeface="Sylfaen" panose="010A0502050306030303" pitchFamily="18" charset="0"/>
                <a:ea typeface="Verdana" panose="020B0604030504040204" pitchFamily="34" charset="0"/>
                <a:cs typeface="Verdana" charset="0"/>
              </a:rPr>
              <a:t>ամակարգչին առնչվող </a:t>
            </a:r>
            <a:r>
              <a:rPr lang="hy-AM" sz="2800" dirty="0" smtClean="0">
                <a:solidFill>
                  <a:schemeClr val="bg1"/>
                </a:solidFill>
                <a:latin typeface="Sylfaen" panose="010A0502050306030303" pitchFamily="18" charset="0"/>
                <a:ea typeface="Verdana" panose="020B0604030504040204" pitchFamily="34" charset="0"/>
                <a:cs typeface="Verdana" charset="0"/>
              </a:rPr>
              <a:t>խարդախություններ</a:t>
            </a:r>
            <a:r>
              <a:rPr lang="en-US" sz="2800" dirty="0" smtClean="0">
                <a:solidFill>
                  <a:schemeClr val="bg1"/>
                </a:solidFill>
                <a:latin typeface="Sylfaen" panose="010A0502050306030303" pitchFamily="18" charset="0"/>
                <a:ea typeface="Verdana" panose="020B0604030504040204" pitchFamily="34" charset="0"/>
                <a:cs typeface="Verdana" charset="0"/>
              </a:rPr>
              <a:t>. </a:t>
            </a:r>
            <a:r>
              <a:rPr lang="en-US" sz="2800" dirty="0" err="1" smtClean="0">
                <a:solidFill>
                  <a:schemeClr val="bg1"/>
                </a:solidFill>
                <a:latin typeface="Sylfaen" panose="010A0502050306030303" pitchFamily="18" charset="0"/>
                <a:ea typeface="Verdana" panose="020B0604030504040204" pitchFamily="34" charset="0"/>
                <a:cs typeface="Verdana" charset="0"/>
              </a:rPr>
              <a:t>Օրինակ</a:t>
            </a:r>
            <a:endParaRPr lang="en-GB" sz="18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2989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BD75550C-3B83-439D-B990-10AA618DE2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51879"/>
            <a:ext cx="9162204" cy="5521642"/>
          </a:xfrm>
        </p:spPr>
      </p:pic>
      <p:sp>
        <p:nvSpPr>
          <p:cNvPr id="4" name="TextBox 7">
            <a:extLst>
              <a:ext uri="{FF2B5EF4-FFF2-40B4-BE49-F238E27FC236}">
                <a16:creationId xmlns:a16="http://schemas.microsoft.com/office/drawing/2014/main" id="{92E6C53D-0B80-4306-8426-BF1A397CDE1D}"/>
              </a:ext>
            </a:extLst>
          </p:cNvPr>
          <p:cNvSpPr txBox="1">
            <a:spLocks noChangeArrowheads="1"/>
          </p:cNvSpPr>
          <p:nvPr/>
        </p:nvSpPr>
        <p:spPr bwMode="auto">
          <a:xfrm>
            <a:off x="1511300" y="-25339"/>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Sylfaen" panose="010A0502050306030303" pitchFamily="18" charset="0"/>
                <a:ea typeface="Verdana" panose="020B0604030504040204" pitchFamily="34" charset="0"/>
                <a:cs typeface="Verdana" charset="0"/>
              </a:rPr>
              <a:t>Հ</a:t>
            </a:r>
            <a:r>
              <a:rPr lang="hy-AM" sz="3200" dirty="0">
                <a:solidFill>
                  <a:schemeClr val="bg1"/>
                </a:solidFill>
                <a:latin typeface="Sylfaen" panose="010A0502050306030303" pitchFamily="18" charset="0"/>
                <a:ea typeface="Verdana" panose="020B0604030504040204" pitchFamily="34" charset="0"/>
                <a:cs typeface="Verdana" charset="0"/>
              </a:rPr>
              <a:t>ամակարգչին առնչվող խարդախություններ</a:t>
            </a:r>
            <a:r>
              <a:rPr lang="en-US" sz="3200" dirty="0">
                <a:solidFill>
                  <a:schemeClr val="bg1"/>
                </a:solidFill>
                <a:latin typeface="Sylfaen" panose="010A0502050306030303" pitchFamily="18" charset="0"/>
                <a:ea typeface="Verdana" panose="020B0604030504040204" pitchFamily="34" charset="0"/>
                <a:cs typeface="Verdana" charset="0"/>
              </a:rPr>
              <a:t>. </a:t>
            </a:r>
            <a:r>
              <a:rPr lang="en-US" sz="3200" dirty="0" err="1">
                <a:solidFill>
                  <a:schemeClr val="bg1"/>
                </a:solidFill>
                <a:latin typeface="Sylfaen" panose="010A0502050306030303" pitchFamily="18" charset="0"/>
                <a:ea typeface="Verdana" panose="020B0604030504040204" pitchFamily="34" charset="0"/>
                <a:cs typeface="Verdana" charset="0"/>
              </a:rPr>
              <a:t>Օրինակ</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spTree>
    <p:extLst>
      <p:ext uri="{BB962C8B-B14F-4D97-AF65-F5344CB8AC3E}">
        <p14:creationId xmlns:p14="http://schemas.microsoft.com/office/powerpoint/2010/main" val="81380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
            <a:extLst>
              <a:ext uri="{FF2B5EF4-FFF2-40B4-BE49-F238E27FC236}">
                <a16:creationId xmlns:a16="http://schemas.microsoft.com/office/drawing/2014/main" id="{C4E7D0AE-F5E2-48F0-87FE-9287F73A74DA}"/>
              </a:ext>
            </a:extLst>
          </p:cNvPr>
          <p:cNvSpPr txBox="1">
            <a:spLocks noChangeArrowheads="1"/>
          </p:cNvSpPr>
          <p:nvPr/>
        </p:nvSpPr>
        <p:spPr bwMode="auto">
          <a:xfrm>
            <a:off x="1480397"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Sylfaen" panose="010A0502050306030303" pitchFamily="18" charset="0"/>
                <a:ea typeface="Verdana" panose="020B0604030504040204" pitchFamily="34" charset="0"/>
                <a:cs typeface="Verdana" charset="0"/>
              </a:rPr>
              <a:t>Հ</a:t>
            </a:r>
            <a:r>
              <a:rPr lang="hy-AM" sz="3200" dirty="0">
                <a:solidFill>
                  <a:schemeClr val="bg1"/>
                </a:solidFill>
                <a:latin typeface="Sylfaen" panose="010A0502050306030303" pitchFamily="18" charset="0"/>
                <a:ea typeface="Verdana" panose="020B0604030504040204" pitchFamily="34" charset="0"/>
                <a:cs typeface="Verdana" charset="0"/>
              </a:rPr>
              <a:t>ամակարգչին առնչվող խարդախություններ</a:t>
            </a:r>
            <a:r>
              <a:rPr lang="en-US" sz="3200" dirty="0">
                <a:solidFill>
                  <a:schemeClr val="bg1"/>
                </a:solidFill>
                <a:latin typeface="Sylfaen" panose="010A0502050306030303" pitchFamily="18" charset="0"/>
                <a:ea typeface="Verdana" panose="020B0604030504040204" pitchFamily="34" charset="0"/>
                <a:cs typeface="Verdana" charset="0"/>
              </a:rPr>
              <a:t>. </a:t>
            </a:r>
            <a:r>
              <a:rPr lang="en-US" sz="3200" dirty="0" err="1">
                <a:solidFill>
                  <a:schemeClr val="bg1"/>
                </a:solidFill>
                <a:latin typeface="Sylfaen" panose="010A0502050306030303" pitchFamily="18" charset="0"/>
                <a:ea typeface="Verdana" panose="020B0604030504040204" pitchFamily="34" charset="0"/>
                <a:cs typeface="Verdana" charset="0"/>
              </a:rPr>
              <a:t>Օրինակ</a:t>
            </a:r>
            <a:endParaRPr lang="en-GB" sz="2000" dirty="0">
              <a:solidFill>
                <a:schemeClr val="bg1"/>
              </a:solidFill>
              <a:latin typeface="Sylfaen" panose="010A0502050306030303" pitchFamily="18" charset="0"/>
              <a:ea typeface="Verdana" panose="020B0604030504040204" pitchFamily="34" charset="0"/>
              <a:cs typeface="Verdana" charset="0"/>
            </a:endParaRPr>
          </a:p>
        </p:txBody>
      </p:sp>
      <p:pic>
        <p:nvPicPr>
          <p:cNvPr id="7" name="Picture 3">
            <a:extLst>
              <a:ext uri="{FF2B5EF4-FFF2-40B4-BE49-F238E27FC236}">
                <a16:creationId xmlns:a16="http://schemas.microsoft.com/office/drawing/2014/main" id="{CD5E5AD0-E361-464F-BA3F-6854D86E6E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91" y="1052513"/>
            <a:ext cx="9089406" cy="5526087"/>
          </a:xfrm>
        </p:spPr>
      </p:pic>
      <p:sp>
        <p:nvSpPr>
          <p:cNvPr id="5" name="Rectangle 4">
            <a:extLst>
              <a:ext uri="{FF2B5EF4-FFF2-40B4-BE49-F238E27FC236}">
                <a16:creationId xmlns:a16="http://schemas.microsoft.com/office/drawing/2014/main" id="{61715B66-5A58-4266-B526-792CB8F58E8E}"/>
              </a:ext>
            </a:extLst>
          </p:cNvPr>
          <p:cNvSpPr/>
          <p:nvPr/>
        </p:nvSpPr>
        <p:spPr>
          <a:xfrm>
            <a:off x="3419872" y="5013176"/>
            <a:ext cx="3096344" cy="2049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latin typeface="Sylfaen" panose="010A0502050306030303" pitchFamily="18" charset="0"/>
            </a:endParaRPr>
          </a:p>
        </p:txBody>
      </p:sp>
    </p:spTree>
    <p:extLst>
      <p:ext uri="{BB962C8B-B14F-4D97-AF65-F5344CB8AC3E}">
        <p14:creationId xmlns:p14="http://schemas.microsoft.com/office/powerpoint/2010/main" val="39750650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1298</TotalTime>
  <Words>7584</Words>
  <Application>Microsoft Office PowerPoint</Application>
  <PresentationFormat>On-screen Show (4:3)</PresentationFormat>
  <Paragraphs>651</Paragraphs>
  <Slides>50</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ＭＳ Ｐゴシック</vt:lpstr>
      <vt:lpstr>ＭＳ Ｐゴシック</vt:lpstr>
      <vt:lpstr>Arial</vt:lpstr>
      <vt:lpstr>Calibri</vt:lpstr>
      <vt:lpstr>Calibri (heading)</vt:lpstr>
      <vt:lpstr>Calibri Light</vt:lpstr>
      <vt:lpstr>Sylfaen</vt:lpstr>
      <vt:lpstr>Times New Roman</vt:lpstr>
      <vt:lpstr>Verdana</vt:lpstr>
      <vt:lpstr>Wingdings</vt:lpstr>
      <vt:lpstr>Office Theme</vt:lpstr>
      <vt:lpstr>PowerPoint Presentation</vt:lpstr>
      <vt:lpstr>PowerPoint Presentation</vt:lpstr>
      <vt:lpstr>PowerPoint Presentation</vt:lpstr>
      <vt:lpstr>PowerPoint Presentation</vt:lpstr>
      <vt:lpstr>Համակարգչին առնչվող խարդախություններ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Համակարգչին առնչվող խարդախություն</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Մանկական պոռնոգրաֆիային վերաբերող հանցագործություններ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Հեղինակային իրավունքի ԵՎ հարակից իրավունքների ԽԱԽՏՈՒՄ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Օժանդակ պատասխանատվություն ԵՎ պատժամիջոցներ</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User</cp:lastModifiedBy>
  <cp:revision>310</cp:revision>
  <dcterms:created xsi:type="dcterms:W3CDTF">2020-10-07T11:36:01Z</dcterms:created>
  <dcterms:modified xsi:type="dcterms:W3CDTF">2021-05-17T06:27:24Z</dcterms:modified>
</cp:coreProperties>
</file>