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5"/>
    <p:restoredTop sz="95400" autoAdjust="0"/>
  </p:normalViewPr>
  <p:slideViewPr>
    <p:cSldViewPr snapToGrid="0" snapToObjects="1">
      <p:cViewPr varScale="1">
        <p:scale>
          <a:sx n="104" d="100"/>
          <a:sy n="104" d="100"/>
        </p:scale>
        <p:origin x="72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08:31:0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12615 24575,'39'0'0,"17"0"0,10 0 0,-18 0 0,4 0-1046,-1 0 1,3 0 1045,12 0 0,2 0 0,1 0 0,0 0-642,4 0 0,2 0 642,4 1 0,1-2-600,1-6 0,1-2 600,10 0 0,2-2 0,1-6 0,0-2-778,-28 4 1,1 0 0,0 0 777,-1 2 0,0 1 0,1-2 0,7-6 0,2-2 0,-2 0 0,-6 3 0,-1 0 0,3-1 0,12-2 0,3-2 0,-1 0-607,-6-1 0,-1 0 0,2-1 607,4 0 0,2-1 0,-1-1 0,0-2 0,-1 0 0,0-3 0,-2-2 0,-1-3 0,0 0 0,0 1 0,0-1 0,0 0 0,1 1 0,-1 0 0,0-2 0,1 0 0,-1-2 0,0 2 0,1 1 0,-1 0 0,0 1 0,-4 0 0,0 0 0,-1 0 0,5-3 0,-1 0 0,0 1 0,-7 2 0,-2 2 0,1-2 0,4-1 0,-1-2 0,1-1 0,0 0 0,0-2 0,-1 0 0,-1 0 0,-1 0 0,1-2 0,4-4 0,-1-2 0,1-1 0,-3 2 0,-1-1 0,0-1 0,1-2 0,-1 0 0,1-1-535,-1 1 1,1 0 0,-1-1 534,3-2 0,-1-2 0,-1 0 0,-2 1 0,-1 0 0,-1-1 0,2-2 0,-1-2 0,-1 1 0,-2 1 0,-1 0 0,-2 0 0,-1-2 0,-2 0 0,1-1 0,3 0 0,1 0 0,2-6-509,-8 3 1,2-6-1,1-1 1,-2 2 508,-5 8 0,-1 1 0,0 0 0,2-3 0,-7 4 0,2-3 0,-1-1 0,0 1 0,-1 1 0,5-7 0,-1 2 0,-1-1 0,1-3 0,-6 6 0,0-3 0,0-2 0,0 1 0,-1 2 0,9-10 0,-1 2 0,-1 0 0,-1-2 0,-9 10 0,-2-1 0,1 0 0,-1-2 0,0 0 0,2-2 0,1-2 0,-1 0 0,-1 1 0,-3 0 0,3-8 0,-4 2 0,-1-1 0,2-4 0,-2 7 0,1-4 0,1 0 0,-2-1 0,-2 4 0,1-9 0,-1 3 0,-2 0 0,0-2 0,-7 14 0,0-2 0,-1 0 0,0-1 0,1 1-335,2-2 0,1 0 0,-1 1 0,1-2 0,-1-1 335,0-5 0,-1-2 0,0-1 0,0 0 0,1 1-239,1-1 1,1 0 0,0-1 0,-1 1 0,0-1 238,-1-2 0,0-1 0,-1-1 0,0 3 0,-1 4 0,1-2 0,-2 4 0,1 1 0,0-4-117,-1 6 1,2-4 0,-1 0 0,0 2 0,-2 3 116,-1 2 0,-1 4 0,-1 1 0,2-4 19,-1 3 0,1-3 0,0-1 0,1 1 1,-2 3-20,3-8 0,0 2 0,-1 1 0,-1 0 215,-3 4 0,-2 0 0,1 2 0,0 2-215,7-10 0,0 3 0,-3 0 667,-7 4 1,-4 0-1,2 6-667,8-7 0,-2 4 1256,-6-2 1,-1 4-1257,-1 15 0,-1 2 3740,9-45-3740,-2 7 0,-9 33 3478,-5 10-3478,2 14 1784,-8 12-1784,4 7 0,-5 10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1F2E8-B2B0-0047-A630-5036FB7BC1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260C-95DC-194B-88B2-0B241DEC4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9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1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0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9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50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14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0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3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2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7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0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1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4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14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85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83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8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9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3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53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6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0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6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9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028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79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3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81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8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13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230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2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0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08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52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30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260C-95DC-194B-88B2-0B241DEC43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875C-D206-EB44-B59F-1EDFAD2C5F06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BBC2-C6C1-6D4F-9D3D-8F3A1589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ArAggTULLU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74nRbWSNqk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jamestiffinjr.com/project/experimenting-with-pendulum-art/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hilosophicalanthropology.net/2011/09/understand-process-of-your-thinking.html" TargetMode="Externa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jamestiffinjr.com/project/experimenting-with-pendulum-art/" TargetMode="External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hilosophicalanthropology.net/2011/09/understand-process-of-your-thinking.html" TargetMode="Externa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ngimg.com/download/691" TargetMode="Externa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ngimg.com/download/216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ublicdomainpictures.net/view-image.php?image=9638&amp;jazyk=FR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655" y="1611217"/>
            <a:ext cx="11055927" cy="329982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sr-Latn-ME" sz="4800" dirty="0"/>
              <a:t>Obuka predavača </a:t>
            </a:r>
            <a:r>
              <a:rPr lang="en-GB" sz="4800" dirty="0"/>
              <a:t>o </a:t>
            </a:r>
            <a:r>
              <a:rPr lang="sr-Latn-ME" sz="4800" dirty="0"/>
              <a:t>predavačkim vještinama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sr-Latn-ME" sz="4000" dirty="0"/>
              <a:t>za sudije i tužioce koji izvode obuku Savjeta Evrope u pravosuđu o sajber kriminalu i elektronskim dokazima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869628"/>
            <a:ext cx="6400800" cy="6560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Budva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r-Latn-ME" dirty="0">
                <a:solidFill>
                  <a:schemeClr val="bg1">
                    <a:lumMod val="65000"/>
                  </a:schemeClr>
                </a:solidFill>
              </a:rPr>
              <a:t>Crna Gora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|30</a:t>
            </a:r>
            <a:r>
              <a:rPr lang="sr-Latn-ME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r-Latn-ME" dirty="0">
                <a:solidFill>
                  <a:schemeClr val="bg1">
                    <a:lumMod val="65000"/>
                  </a:schemeClr>
                </a:solidFill>
              </a:rPr>
              <a:t>mart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– 1</a:t>
            </a:r>
            <a:r>
              <a:rPr lang="sr-Latn-ME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r-Latn-ME" dirty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2022</a:t>
            </a:r>
            <a:r>
              <a:rPr lang="sr-Latn-ME" dirty="0">
                <a:solidFill>
                  <a:schemeClr val="bg1">
                    <a:lumMod val="65000"/>
                  </a:schemeClr>
                </a:solidFill>
              </a:rPr>
              <a:t>. godine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</a:t>
            </a:r>
            <a:r>
              <a:rPr lang="sr-Latn-ME" alt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obezbjeđivanju</a:t>
            </a: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elektronskih dokaza</a:t>
            </a:r>
            <a:r>
              <a:rPr lang="en-US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AC762C-A43F-4A55-BFA6-5B3A18021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75" y="5644936"/>
            <a:ext cx="4794250" cy="98608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A77EA8-594F-4799-B174-80553458FC70}"/>
              </a:ext>
            </a:extLst>
          </p:cNvPr>
          <p:cNvSpPr txBox="1">
            <a:spLocks/>
          </p:cNvSpPr>
          <p:nvPr/>
        </p:nvSpPr>
        <p:spPr>
          <a:xfrm>
            <a:off x="693724" y="1709334"/>
            <a:ext cx="1117292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ME" sz="3600" b="1" dirty="0">
                <a:latin typeface="Verdana" panose="020B0604030504040204" pitchFamily="34" charset="0"/>
                <a:ea typeface="Verdana" panose="020B0604030504040204" pitchFamily="34" charset="0"/>
              </a:rPr>
              <a:t>Spisak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</a:rPr>
              <a:t>treba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</a:rPr>
              <a:t>bude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…. </a:t>
            </a:r>
            <a:endParaRPr lang="x-none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F1A997-369D-4C9C-BC38-F8F2CDAA3D16}"/>
              </a:ext>
            </a:extLst>
          </p:cNvPr>
          <p:cNvSpPr txBox="1"/>
          <p:nvPr/>
        </p:nvSpPr>
        <p:spPr>
          <a:xfrm>
            <a:off x="832210" y="2753476"/>
            <a:ext cx="81885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Spisak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treba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bude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sveobuhvatan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0" lv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organizacioni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aspekti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okruženje obuke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lični kvaliteti predavača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pitanja na temu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	met</a:t>
            </a:r>
            <a:r>
              <a:rPr lang="sr-Latn-M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odologija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To su samo neki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x-non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x-es-XL" dirty="0"/>
          </a:p>
        </p:txBody>
      </p:sp>
    </p:spTree>
    <p:extLst>
      <p:ext uri="{BB962C8B-B14F-4D97-AF65-F5344CB8AC3E}">
        <p14:creationId xmlns:p14="http://schemas.microsoft.com/office/powerpoint/2010/main" val="32671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6B1103AE-C0A5-44E9-AD19-DA884C098E0E}"/>
              </a:ext>
            </a:extLst>
          </p:cNvPr>
          <p:cNvSpPr txBox="1">
            <a:spLocks/>
          </p:cNvSpPr>
          <p:nvPr/>
        </p:nvSpPr>
        <p:spPr>
          <a:xfrm>
            <a:off x="1944832" y="2754465"/>
            <a:ext cx="8302336" cy="206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Andragogija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osnov</a:t>
            </a:r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obrazovanja odraslih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4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54056DB8-0351-4C21-AA04-082572011BAB}"/>
              </a:ext>
            </a:extLst>
          </p:cNvPr>
          <p:cNvSpPr txBox="1">
            <a:spLocks/>
          </p:cNvSpPr>
          <p:nvPr/>
        </p:nvSpPr>
        <p:spPr>
          <a:xfrm>
            <a:off x="1981200" y="2711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dirty="0">
                <a:latin typeface="Verdana" panose="020B0604030504040204" pitchFamily="34" charset="0"/>
                <a:ea typeface="Verdana" panose="020B0604030504040204" pitchFamily="34" charset="0"/>
              </a:rPr>
              <a:t>Da počnemo sa nekim osnovnim stvarima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9924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9CB4121-E755-42BD-A477-6BE7A7665AF1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43243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dirty="0"/>
              <a:t>Šta je učenje</a:t>
            </a:r>
            <a:r>
              <a:rPr lang="en-GB" dirty="0"/>
              <a:t>?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6C3E1591-BC15-4995-9DF9-5714A3C9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/>
          <a:stretch>
            <a:fillRect/>
          </a:stretch>
        </p:blipFill>
        <p:spPr>
          <a:xfrm>
            <a:off x="207151" y="1493253"/>
            <a:ext cx="1980465" cy="216436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F4AD205B-026C-45DF-8B9F-B95B81E7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802" y="3759104"/>
            <a:ext cx="8569325" cy="21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52352" bIns="38088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r-Latn-ME" sz="3000" dirty="0"/>
              <a:t>Sticanje i razvoj </a:t>
            </a:r>
            <a:r>
              <a:rPr lang="sr-Latn-ME" sz="3000" b="1" dirty="0"/>
              <a:t>pamćenja </a:t>
            </a:r>
            <a:r>
              <a:rPr lang="sr-Latn-ME" sz="3000" dirty="0"/>
              <a:t>i </a:t>
            </a:r>
            <a:r>
              <a:rPr lang="sr-Latn-ME" sz="3000" b="1" dirty="0"/>
              <a:t>ponašanja</a:t>
            </a:r>
            <a:r>
              <a:rPr lang="it-IT" sz="3000" dirty="0"/>
              <a:t>, </a:t>
            </a:r>
            <a:r>
              <a:rPr lang="sr-Latn-ME" sz="3000" dirty="0"/>
              <a:t>uključujući i </a:t>
            </a:r>
            <a:r>
              <a:rPr lang="sr-Latn-ME" sz="3000" b="1" dirty="0"/>
              <a:t>vještine</a:t>
            </a:r>
            <a:r>
              <a:rPr lang="it-IT" sz="3000" b="1" dirty="0"/>
              <a:t>, </a:t>
            </a:r>
            <a:r>
              <a:rPr lang="sr-Latn-ME" sz="3000" b="1" dirty="0"/>
              <a:t>znanje</a:t>
            </a:r>
            <a:r>
              <a:rPr lang="it-IT" sz="3000" b="1" dirty="0"/>
              <a:t>, </a:t>
            </a:r>
            <a:r>
              <a:rPr lang="sr-Latn-ME" sz="3000" b="1" dirty="0"/>
              <a:t>razumijevanje</a:t>
            </a:r>
            <a:r>
              <a:rPr lang="it-IT" sz="3000" b="1" dirty="0"/>
              <a:t>, </a:t>
            </a:r>
            <a:r>
              <a:rPr lang="sr-Latn-ME" sz="3000" b="1" dirty="0"/>
              <a:t>vrijednosti</a:t>
            </a:r>
            <a:r>
              <a:rPr lang="it-IT" sz="3000" dirty="0"/>
              <a:t>, </a:t>
            </a:r>
            <a:r>
              <a:rPr lang="sr-Latn-ME" sz="3000" dirty="0"/>
              <a:t>i </a:t>
            </a:r>
            <a:r>
              <a:rPr lang="sr-Latn-ME" sz="3000" b="1" dirty="0"/>
              <a:t>mudrost</a:t>
            </a:r>
            <a:r>
              <a:rPr lang="it-IT" sz="3000" dirty="0"/>
              <a:t>. </a:t>
            </a:r>
            <a:endParaRPr lang="en-GB" sz="3000" dirty="0"/>
          </a:p>
          <a:p>
            <a:pPr algn="just">
              <a:spcAft>
                <a:spcPts val="1200"/>
              </a:spcAft>
            </a:pPr>
            <a:r>
              <a:rPr lang="sr-Latn-ME" sz="3000" dirty="0"/>
              <a:t>Proizvod je </a:t>
            </a:r>
            <a:r>
              <a:rPr lang="sr-Latn-ME" sz="3000" b="1" dirty="0"/>
              <a:t>iskustva</a:t>
            </a:r>
            <a:r>
              <a:rPr lang="sr-Latn-ME" sz="3000" dirty="0"/>
              <a:t> i cilj je </a:t>
            </a:r>
            <a:r>
              <a:rPr lang="sr-Latn-ME" sz="3000" b="1" dirty="0"/>
              <a:t>obrazovanja</a:t>
            </a:r>
            <a:r>
              <a:rPr lang="it-IT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97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9CB4121-E755-42BD-A477-6BE7A7665AF1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43243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dirty="0"/>
              <a:t>Šta je učenje</a:t>
            </a:r>
            <a:r>
              <a:rPr lang="en-GB" dirty="0"/>
              <a:t>?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6C3E1591-BC15-4995-9DF9-5714A3C9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/>
          <a:stretch>
            <a:fillRect/>
          </a:stretch>
        </p:blipFill>
        <p:spPr>
          <a:xfrm>
            <a:off x="207151" y="1493253"/>
            <a:ext cx="1980465" cy="216436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F4AD205B-026C-45DF-8B9F-B95B81E7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802" y="3528272"/>
            <a:ext cx="8569325" cy="26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52352" bIns="38088" anchor="ctr">
            <a:spAutoFit/>
          </a:bodyPr>
          <a:lstStyle/>
          <a:p>
            <a:pPr algn="just"/>
            <a:r>
              <a:rPr lang="sr-Latn-ME" sz="3200" dirty="0"/>
              <a:t>Obuhvata jednostavne oblike kao što su </a:t>
            </a:r>
            <a:r>
              <a:rPr lang="sr-Latn-ME" sz="3200" b="1" dirty="0"/>
              <a:t>stvaranje navika i klasično uslovljavanje</a:t>
            </a:r>
            <a:r>
              <a:rPr lang="it-IT" sz="3200" dirty="0"/>
              <a:t>, </a:t>
            </a:r>
            <a:r>
              <a:rPr lang="sr-Latn-ME" sz="3200" dirty="0"/>
              <a:t>koji se mogu vidjeti kod mnogih životinjskih vrsta</a:t>
            </a:r>
            <a:r>
              <a:rPr lang="it-IT" sz="3200" dirty="0"/>
              <a:t>, </a:t>
            </a:r>
            <a:r>
              <a:rPr lang="sr-Latn-ME" sz="3200" dirty="0"/>
              <a:t>sve do složenijih aktivnosti kao što je </a:t>
            </a:r>
            <a:r>
              <a:rPr lang="sr-Latn-ME" sz="3200" b="1" dirty="0"/>
              <a:t>igra</a:t>
            </a:r>
            <a:r>
              <a:rPr lang="it-IT" sz="3200" dirty="0"/>
              <a:t>, </a:t>
            </a:r>
            <a:r>
              <a:rPr lang="sr-Latn-ME" sz="3200" dirty="0"/>
              <a:t>koja se može vidjeti samo kod relativno inteligentnih životinja</a:t>
            </a:r>
            <a:r>
              <a:rPr lang="it-IT" sz="3200" dirty="0"/>
              <a:t>.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71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9CB4121-E755-42BD-A477-6BE7A7665AF1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43243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noProof="0"/>
              <a:t>Pretpostavke </a:t>
            </a:r>
            <a:r>
              <a:rPr lang="en-GB" noProof="0"/>
              <a:t>Malcom </a:t>
            </a:r>
            <a:r>
              <a:rPr lang="en-GB" noProof="0" dirty="0"/>
              <a:t>Knowles</a:t>
            </a:r>
            <a:r>
              <a:rPr lang="sr-Latn-ME" noProof="0" dirty="0"/>
              <a:t>a</a:t>
            </a:r>
            <a:endParaRPr lang="en-GB" dirty="0"/>
          </a:p>
        </p:txBody>
      </p:sp>
      <p:pic>
        <p:nvPicPr>
          <p:cNvPr id="13" name="Online Media 3" descr="Adult Learning Theory | Knowles' 6 Assumptions of Adult Learners">
            <a:hlinkClick r:id="" action="ppaction://media"/>
            <a:extLst>
              <a:ext uri="{FF2B5EF4-FFF2-40B4-BE49-F238E27FC236}">
                <a16:creationId xmlns:a16="http://schemas.microsoft.com/office/drawing/2014/main" xmlns="" id="{575A85DC-C83F-4E44-9162-3FB518AB4D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49880" y="2536467"/>
            <a:ext cx="6588125" cy="37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40" y="1531927"/>
            <a:ext cx="5821594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dirty="0"/>
              <a:t>Ključni elementi</a:t>
            </a:r>
            <a:endParaRPr lang="en-GB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50" y="2577730"/>
            <a:ext cx="7886700" cy="241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²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sr-Latn-ME" dirty="0">
                <a:solidFill>
                  <a:schemeClr val="tx1"/>
                </a:solidFill>
              </a:rPr>
              <a:t>Autonomija lica koja uče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²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sr-Latn-ME" dirty="0">
                <a:solidFill>
                  <a:schemeClr val="tx1"/>
                </a:solidFill>
              </a:rPr>
              <a:t>Spremnost da se uči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²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sr-Latn-ME" dirty="0">
                <a:solidFill>
                  <a:schemeClr val="tx1"/>
                </a:solidFill>
              </a:rPr>
              <a:t>Iskustvo lica koje uči 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buFont typeface="Wingdings" charset="2"/>
              <a:buChar char="²"/>
            </a:pPr>
            <a:r>
              <a:rPr lang="sr-Latn-ME" dirty="0">
                <a:solidFill>
                  <a:schemeClr val="tx1"/>
                </a:solidFill>
              </a:rPr>
              <a:t>Usmjerenost na učenje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64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noProof="0" dirty="0"/>
              <a:t>Pretpostavke o učenju odraslih</a:t>
            </a:r>
            <a:endParaRPr lang="en-GB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800635" y="2762662"/>
            <a:ext cx="10590730" cy="2415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²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Odrasli moraju da nauče zašto treba nešto da nauče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amo-koncept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Odrasli treba da uče iskustveno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85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dirty="0"/>
              <a:t>Pretpostavke o učenju odraslih</a:t>
            </a:r>
            <a:endParaRPr lang="en-GB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50" y="2762661"/>
            <a:ext cx="10590730" cy="3052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²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Odraslo lice pristupa učenju kao rješavanju problema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Odrasli najbolje uče kada tema ima neposrednu vrijednost i upotrebu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Odrasli vide učenje kao aktivni proces u izgradnji značenja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motivacija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02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noProof="0" dirty="0">
                <a:latin typeface="Verdana" panose="020B0604030504040204" pitchFamily="34" charset="0"/>
                <a:ea typeface="Verdana" panose="020B0604030504040204" pitchFamily="34" charset="0"/>
              </a:rPr>
              <a:t>Zakoni učenja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50" y="2762662"/>
            <a:ext cx="10590730" cy="2415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Spremnost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Vježba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Efekat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Primat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Intenzitet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Nedavnost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83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AC762C-A43F-4A55-BFA6-5B3A18021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75" y="5644936"/>
            <a:ext cx="4794250" cy="98608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129D8E73-01B5-4300-8F8A-B7A8A22B8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07829"/>
            <a:ext cx="10363200" cy="1712109"/>
          </a:xfrm>
        </p:spPr>
        <p:txBody>
          <a:bodyPr>
            <a:noAutofit/>
          </a:bodyPr>
          <a:lstStyle/>
          <a:p>
            <a:r>
              <a:rPr lang="sr-Latn-ME" sz="5400" dirty="0">
                <a:latin typeface="Verdana" panose="020B0604030504040204" pitchFamily="34" charset="0"/>
                <a:ea typeface="Verdana" panose="020B0604030504040204" pitchFamily="34" charset="0"/>
              </a:rPr>
              <a:t>Umjetnost učenja i osposobljavanja</a:t>
            </a:r>
            <a:endParaRPr lang="x-es-XL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FC3BB5-1F83-4782-951C-8DEC8788676D}"/>
              </a:ext>
            </a:extLst>
          </p:cNvPr>
          <p:cNvSpPr txBox="1"/>
          <p:nvPr/>
        </p:nvSpPr>
        <p:spPr>
          <a:xfrm>
            <a:off x="3368212" y="4633645"/>
            <a:ext cx="545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Ime i prezime predavača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x-es-X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7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800635" y="2762662"/>
            <a:ext cx="10590730" cy="241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Utvrđeno je da odrasli djelotvornije uče kroz rad i iskustvo.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(David Kolb)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6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nline Media 3" descr="8 Things To Know About the Experiential Learning Cycle (FULL)">
            <a:hlinkClick r:id="" action="ppaction://media"/>
            <a:extLst>
              <a:ext uri="{FF2B5EF4-FFF2-40B4-BE49-F238E27FC236}">
                <a16:creationId xmlns:a16="http://schemas.microsoft.com/office/drawing/2014/main" xmlns="" id="{560DADE2-2C63-44E6-8940-2772B3A18E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01938" y="2454275"/>
            <a:ext cx="6588125" cy="37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FEC71E-5238-4C25-904B-D5F338D9B4DF}"/>
              </a:ext>
            </a:extLst>
          </p:cNvPr>
          <p:cNvSpPr txBox="1">
            <a:spLocks/>
          </p:cNvSpPr>
          <p:nvPr/>
        </p:nvSpPr>
        <p:spPr>
          <a:xfrm>
            <a:off x="2392913" y="1458231"/>
            <a:ext cx="7406174" cy="81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Teorija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</a:t>
            </a:r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Kolb</a:t>
            </a:r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96E74F9-22A3-4FBA-BFCC-A07B37B0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491573" y="2270588"/>
            <a:ext cx="6018187" cy="44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7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AEC8098-2377-4C31-8586-533AE7CB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190392" y="1485047"/>
            <a:ext cx="701176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9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8C64DB1-240A-4A18-AB69-3296364EF47D}"/>
              </a:ext>
            </a:extLst>
          </p:cNvPr>
          <p:cNvGrpSpPr>
            <a:grpSpLocks/>
          </p:cNvGrpSpPr>
          <p:nvPr/>
        </p:nvGrpSpPr>
        <p:grpSpPr bwMode="auto">
          <a:xfrm>
            <a:off x="1976943" y="1390127"/>
            <a:ext cx="8238115" cy="5140912"/>
            <a:chOff x="-5572" y="-147"/>
            <a:chExt cx="67430" cy="4164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657347D-9763-4096-A5CD-FA7641596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572" y="-147"/>
              <a:ext cx="67430" cy="41644"/>
              <a:chOff x="-5572" y="-147"/>
              <a:chExt cx="67430" cy="4164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9D15004-F58D-4185-A834-79ADBD81A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3568" cy="4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xmlns="" id="{83669444-20C6-4A5A-8C28-CA1CF43E0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6" y="26301"/>
                <a:ext cx="21932" cy="15196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B214C031-00F3-4422-8971-D67718EA9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84" y="28009"/>
                <a:ext cx="16840" cy="11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4275" tIns="34275" rIns="34275" bIns="34275" anchor="t" anchorCtr="0" upright="1">
                <a:noAutofit/>
              </a:bodyPr>
              <a:lstStyle/>
              <a:p>
                <a:pPr marL="57150" indent="5715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 </a:t>
                </a:r>
                <a:r>
                  <a:rPr lang="sr-Latn-ME" sz="14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Odrasli su najzainteresovaniji za učenje predmeta koji imaju neposrednu relevantnost  i uticaj na njihov posao ili lični život</a:t>
                </a:r>
                <a:endParaRPr lang="x-none" sz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xmlns="" id="{0DA31686-5129-4D1A-8E0C-3A6390910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43" y="28009"/>
                <a:ext cx="19849" cy="12989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xmlns="" id="{B5898B6F-1DB2-4114-BB8D-F579FE9FE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190" y="27591"/>
                <a:ext cx="14297" cy="10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8100" tIns="38100" rIns="38100" bIns="38100" anchor="t" anchorCtr="0" upright="1">
                <a:noAutofit/>
              </a:bodyPr>
              <a:lstStyle/>
              <a:p>
                <a:pPr marL="57150" indent="6350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  <a:p>
                <a:pPr marL="57150" algn="l">
                  <a:lnSpc>
                    <a:spcPct val="89000"/>
                  </a:lnSpc>
                  <a:spcBef>
                    <a:spcPts val="150"/>
                  </a:spcBef>
                  <a:spcAft>
                    <a:spcPts val="500"/>
                  </a:spcAft>
                </a:pPr>
                <a:r>
                  <a:rPr lang="sr-Latn-ME" sz="14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Obrazovanje odraslih treba da bude usmjereno na problem a ne na sadržaj</a:t>
                </a:r>
                <a:endParaRPr lang="x-none" sz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17" name="Rounded Rectangle 15">
                <a:extLst>
                  <a:ext uri="{FF2B5EF4-FFF2-40B4-BE49-F238E27FC236}">
                    <a16:creationId xmlns:a16="http://schemas.microsoft.com/office/drawing/2014/main" xmlns="" id="{29A0C6C6-D8C6-49F4-AC6F-F89D2B49A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0" y="-129"/>
                <a:ext cx="19849" cy="12857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18" name="Text Box 9">
                <a:extLst>
                  <a:ext uri="{FF2B5EF4-FFF2-40B4-BE49-F238E27FC236}">
                    <a16:creationId xmlns:a16="http://schemas.microsoft.com/office/drawing/2014/main" xmlns="" id="{38B71F12-8FAE-40F5-964F-2BDE9B378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28" y="590"/>
                <a:ext cx="13330" cy="9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8100" tIns="38100" rIns="38100" bIns="38100" anchor="t" anchorCtr="0" upright="1">
                <a:noAutofit/>
              </a:bodyPr>
              <a:lstStyle/>
              <a:p>
                <a:pPr marL="57150" indent="6350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sr-Latn-ME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Odrasli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žele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da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njihova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iskustva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(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uključuju</a:t>
                </a:r>
                <a:r>
                  <a:rPr lang="sr-Latn-ME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ći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sr-Latn-ME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greške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)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budu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osnova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obuke</a:t>
                </a:r>
                <a:endParaRPr lang="x-none" sz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19" name="Rounded Rectangle 17">
                <a:extLst>
                  <a:ext uri="{FF2B5EF4-FFF2-40B4-BE49-F238E27FC236}">
                    <a16:creationId xmlns:a16="http://schemas.microsoft.com/office/drawing/2014/main" xmlns="" id="{A285B103-373D-4B18-8B5F-77F06E98F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72" y="-147"/>
                <a:ext cx="19850" cy="12857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xmlns="" id="{3DAD4B8C-E9C9-4965-8BFE-491C8F6BC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190" y="892"/>
                <a:ext cx="13329" cy="10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8100" tIns="38100" rIns="38100" bIns="38100" anchor="t" anchorCtr="0" upright="1">
                <a:noAutofit/>
              </a:bodyPr>
              <a:lstStyle/>
              <a:p>
                <a:pPr marL="57150" indent="6350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Odrasli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žele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da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budu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uključeni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u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planiranje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i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u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evaluaciju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obuke</a:t>
                </a:r>
                <a:endParaRPr lang="x-none" sz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xmlns="" id="{DCBB9813-FE1B-4BAF-8F5B-3AD5BCB78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4" y="2316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2" name="Text Box 13">
                <a:extLst>
                  <a:ext uri="{FF2B5EF4-FFF2-40B4-BE49-F238E27FC236}">
                    <a16:creationId xmlns:a16="http://schemas.microsoft.com/office/drawing/2014/main" xmlns="" id="{ABA2FD88-19B8-4297-81B7-620EF00FE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76" y="7412"/>
                <a:ext cx="13206" cy="12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sr-Latn-ME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A</a:t>
                </a:r>
                <a:r>
                  <a:rPr lang="sr-Latn-ME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ktivno učešće</a:t>
                </a:r>
                <a:endParaRPr lang="x-none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xmlns="" id="{E3787C76-AE16-4666-B6F3-CFE4C951FC3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186" y="2316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4" name="Text Box 15">
                <a:extLst>
                  <a:ext uri="{FF2B5EF4-FFF2-40B4-BE49-F238E27FC236}">
                    <a16:creationId xmlns:a16="http://schemas.microsoft.com/office/drawing/2014/main" xmlns="" id="{F603B965-D4A1-4015-BDBE-6F0DCF91D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86" y="7412"/>
                <a:ext cx="13062" cy="12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sr-Latn-ME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Korišćenje iskustava</a:t>
                </a:r>
                <a:endParaRPr lang="x-none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CA2BF316-4E70-4EAF-B122-59C43FCEA6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7186" y="20518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xmlns="" id="{FF017A8C-4486-411E-89A0-BD189AFF2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86" y="20518"/>
                <a:ext cx="13062" cy="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sr-Latn-ME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Učenje uz relevantnost i uticaj na posao ili lični život</a:t>
                </a:r>
                <a:endParaRPr lang="x-none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xmlns="" id="{A7D49D58-BC7B-4130-AC1E-E3B0908DF9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4" y="20518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xmlns="" id="{9EDD56F2-C229-4699-A3F4-39D3C9A840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80" y="20518"/>
                <a:ext cx="12302" cy="12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sr-Latn-ME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Učenje i nastava usmjereni na problem</a:t>
                </a:r>
                <a:endParaRPr lang="x-none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xmlns="" id="{0BEED886-4B56-4F5E-AA87-32316C46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0" y="16500"/>
                <a:ext cx="6007" cy="5224"/>
              </a:xfrm>
              <a:custGeom>
                <a:avLst/>
                <a:gdLst>
                  <a:gd name="T0" fmla="*/ 6521 w 120000"/>
                  <a:gd name="T1" fmla="*/ 60000 h 120000"/>
                  <a:gd name="T2" fmla="*/ 6521 w 120000"/>
                  <a:gd name="T3" fmla="*/ 60000 h 120000"/>
                  <a:gd name="T4" fmla="*/ 51107 w 120000"/>
                  <a:gd name="T5" fmla="*/ 8230 h 120000"/>
                  <a:gd name="T6" fmla="*/ 110520 w 120000"/>
                  <a:gd name="T7" fmla="*/ 42783 h 120000"/>
                  <a:gd name="T8" fmla="*/ 116427 w 120000"/>
                  <a:gd name="T9" fmla="*/ 42783 h 120000"/>
                  <a:gd name="T10" fmla="*/ 106956 w 120000"/>
                  <a:gd name="T11" fmla="*/ 59999 h 120000"/>
                  <a:gd name="T12" fmla="*/ 90340 w 120000"/>
                  <a:gd name="T13" fmla="*/ 42783 h 120000"/>
                  <a:gd name="T14" fmla="*/ 95921 w 120000"/>
                  <a:gd name="T15" fmla="*/ 42783 h 120000"/>
                  <a:gd name="T16" fmla="*/ 50447 w 120000"/>
                  <a:gd name="T17" fmla="*/ 23561 h 120000"/>
                  <a:gd name="T18" fmla="*/ 19565 w 120000"/>
                  <a:gd name="T19" fmla="*/ 60000 h 120000"/>
                  <a:gd name="T20" fmla="*/ 6521 w 120000"/>
                  <a:gd name="T21" fmla="*/ 60000 h 120000"/>
                  <a:gd name="T22" fmla="*/ 0 w 120000"/>
                  <a:gd name="T23" fmla="*/ 0 h 120000"/>
                  <a:gd name="T24" fmla="*/ 120000 w 120000"/>
                  <a:gd name="T25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20000" h="120000" extrusionOk="0">
                    <a:moveTo>
                      <a:pt x="6521" y="60000"/>
                    </a:moveTo>
                    <a:lnTo>
                      <a:pt x="6521" y="60000"/>
                    </a:lnTo>
                    <a:cubicBezTo>
                      <a:pt x="6521" y="34373"/>
                      <a:pt x="25367" y="12492"/>
                      <a:pt x="51107" y="8230"/>
                    </a:cubicBezTo>
                    <a:cubicBezTo>
                      <a:pt x="76847" y="3969"/>
                      <a:pt x="101960" y="18574"/>
                      <a:pt x="110520" y="42783"/>
                    </a:cubicBezTo>
                    <a:lnTo>
                      <a:pt x="116427" y="42783"/>
                    </a:lnTo>
                    <a:lnTo>
                      <a:pt x="106956" y="59999"/>
                    </a:lnTo>
                    <a:lnTo>
                      <a:pt x="90340" y="42783"/>
                    </a:lnTo>
                    <a:lnTo>
                      <a:pt x="95921" y="42783"/>
                    </a:lnTo>
                    <a:cubicBezTo>
                      <a:pt x="87358" y="27415"/>
                      <a:pt x="68571" y="19474"/>
                      <a:pt x="50447" y="23561"/>
                    </a:cubicBezTo>
                    <a:cubicBezTo>
                      <a:pt x="32323" y="27648"/>
                      <a:pt x="19565" y="42701"/>
                      <a:pt x="19565" y="60000"/>
                    </a:cubicBezTo>
                    <a:lnTo>
                      <a:pt x="6521" y="60000"/>
                    </a:lnTo>
                    <a:close/>
                  </a:path>
                </a:pathLst>
              </a:custGeom>
              <a:solidFill>
                <a:srgbClr val="B3CAE7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xmlns="" id="{058D2E5C-ABBC-4465-A3CE-664FAC858EB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3780" y="18509"/>
                <a:ext cx="6007" cy="5224"/>
              </a:xfrm>
              <a:custGeom>
                <a:avLst/>
                <a:gdLst>
                  <a:gd name="T0" fmla="*/ 6521 w 120000"/>
                  <a:gd name="T1" fmla="*/ 60000 h 120000"/>
                  <a:gd name="T2" fmla="*/ 6521 w 120000"/>
                  <a:gd name="T3" fmla="*/ 60000 h 120000"/>
                  <a:gd name="T4" fmla="*/ 51107 w 120000"/>
                  <a:gd name="T5" fmla="*/ 8230 h 120000"/>
                  <a:gd name="T6" fmla="*/ 110520 w 120000"/>
                  <a:gd name="T7" fmla="*/ 42783 h 120000"/>
                  <a:gd name="T8" fmla="*/ 116427 w 120000"/>
                  <a:gd name="T9" fmla="*/ 42783 h 120000"/>
                  <a:gd name="T10" fmla="*/ 106956 w 120000"/>
                  <a:gd name="T11" fmla="*/ 59999 h 120000"/>
                  <a:gd name="T12" fmla="*/ 90340 w 120000"/>
                  <a:gd name="T13" fmla="*/ 42783 h 120000"/>
                  <a:gd name="T14" fmla="*/ 95921 w 120000"/>
                  <a:gd name="T15" fmla="*/ 42783 h 120000"/>
                  <a:gd name="T16" fmla="*/ 50447 w 120000"/>
                  <a:gd name="T17" fmla="*/ 23561 h 120000"/>
                  <a:gd name="T18" fmla="*/ 19565 w 120000"/>
                  <a:gd name="T19" fmla="*/ 60000 h 120000"/>
                  <a:gd name="T20" fmla="*/ 6521 w 120000"/>
                  <a:gd name="T21" fmla="*/ 60000 h 120000"/>
                  <a:gd name="T22" fmla="*/ 0 w 120000"/>
                  <a:gd name="T23" fmla="*/ 0 h 120000"/>
                  <a:gd name="T24" fmla="*/ 120000 w 120000"/>
                  <a:gd name="T25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20000" h="120000" extrusionOk="0">
                    <a:moveTo>
                      <a:pt x="6521" y="60000"/>
                    </a:moveTo>
                    <a:lnTo>
                      <a:pt x="6521" y="60000"/>
                    </a:lnTo>
                    <a:cubicBezTo>
                      <a:pt x="6521" y="34373"/>
                      <a:pt x="25367" y="12492"/>
                      <a:pt x="51107" y="8230"/>
                    </a:cubicBezTo>
                    <a:cubicBezTo>
                      <a:pt x="76847" y="3969"/>
                      <a:pt x="101960" y="18574"/>
                      <a:pt x="110520" y="42783"/>
                    </a:cubicBezTo>
                    <a:lnTo>
                      <a:pt x="116427" y="42783"/>
                    </a:lnTo>
                    <a:lnTo>
                      <a:pt x="106956" y="59999"/>
                    </a:lnTo>
                    <a:lnTo>
                      <a:pt x="90340" y="42783"/>
                    </a:lnTo>
                    <a:lnTo>
                      <a:pt x="95921" y="42783"/>
                    </a:lnTo>
                    <a:cubicBezTo>
                      <a:pt x="87358" y="27415"/>
                      <a:pt x="68571" y="19474"/>
                      <a:pt x="50447" y="23561"/>
                    </a:cubicBezTo>
                    <a:cubicBezTo>
                      <a:pt x="32323" y="27648"/>
                      <a:pt x="19565" y="42701"/>
                      <a:pt x="19565" y="60000"/>
                    </a:cubicBezTo>
                    <a:lnTo>
                      <a:pt x="6521" y="60000"/>
                    </a:lnTo>
                    <a:close/>
                  </a:path>
                </a:pathLst>
              </a:custGeom>
              <a:solidFill>
                <a:srgbClr val="B3CAE7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  <a:endParaRPr lang="x-non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087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9115770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Čuvanje nastavnog materijala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740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Ljudi</a:t>
            </a:r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zaboravljaju šta uče</a:t>
            </a:r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lvl="2" algn="l"/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40% </a:t>
            </a:r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</a:t>
            </a:r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da</a:t>
            </a:r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endParaRPr lang="en-US" sz="1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 algn="l"/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65% </a:t>
            </a:r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</a:t>
            </a:r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da</a:t>
            </a:r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endParaRPr lang="en-US" sz="1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 algn="l"/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75% </a:t>
            </a:r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</a:t>
            </a:r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da</a:t>
            </a:r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endParaRPr lang="en-US" sz="1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US" sz="1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sr-Latn-ME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roku od mjesec dana od vaše obuke, većina polaznika vaše obuke zaboraviće oko tri četvrtine informacija koje ste dali</a:t>
            </a:r>
            <a:r>
              <a:rPr lang="en-US" sz="1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305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Piramida učenja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2F8A5E25-56AA-4A7A-B996-5CE8398BD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731" y="2503169"/>
            <a:ext cx="6683829" cy="40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Stilovi učenja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Stilovi učenja odnose se na načine na koje bi radije pristupili novim informacijama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sr-Latn-M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Koliko znate o sebi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sr-Latn-M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Hajde da uradite test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2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E8BDCA9-1DCF-4839-AE2E-1CB00F5A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126475" y="1549876"/>
            <a:ext cx="5939049" cy="49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43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Aktivisti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2762662"/>
            <a:ext cx="9737976" cy="30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Aktivisti se u potpunosti i bez predrasuda uključuju u nova iskustva. Oni uživaju ovdje i sada i spremni su da njima dominiraju neposredna iskustva. Oni su otvorenog uma, nijesu skeptični, i to ih često čini entuzijastičnim za sve što je novo. Njihova filozofija je: "Pokušaću sve jednom". Oni često prvo djeluju, a  nakon toga razmišljaju o posljedicama</a:t>
            </a:r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GB" sz="3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E54927-D4BA-4151-ACE0-C85415B3A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324801" y="1437703"/>
            <a:ext cx="1766612" cy="13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4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27">
            <a:extLst>
              <a:ext uri="{FF2B5EF4-FFF2-40B4-BE49-F238E27FC236}">
                <a16:creationId xmlns:a16="http://schemas.microsoft.com/office/drawing/2014/main" xmlns="" id="{4CAE3507-0922-4D95-B692-6152662F3367}"/>
              </a:ext>
            </a:extLst>
          </p:cNvPr>
          <p:cNvSpPr/>
          <p:nvPr/>
        </p:nvSpPr>
        <p:spPr>
          <a:xfrm>
            <a:off x="2663092" y="6135737"/>
            <a:ext cx="1969388" cy="576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/>
              <a:t>Polaznik obuke</a:t>
            </a:r>
            <a:endParaRPr lang="x-none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D9D8475-DC29-4152-A802-1BFD55F96065}"/>
              </a:ext>
            </a:extLst>
          </p:cNvPr>
          <p:cNvSpPr/>
          <p:nvPr/>
        </p:nvSpPr>
        <p:spPr>
          <a:xfrm>
            <a:off x="2000131" y="6021544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9FAF3B7-1027-47C1-A635-F1F38B6B882E}"/>
              </a:ext>
            </a:extLst>
          </p:cNvPr>
          <p:cNvSpPr/>
          <p:nvPr/>
        </p:nvSpPr>
        <p:spPr>
          <a:xfrm>
            <a:off x="4668698" y="5242927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3B25040-2BB7-4F04-981C-F70BD33D56CE}"/>
              </a:ext>
            </a:extLst>
          </p:cNvPr>
          <p:cNvSpPr/>
          <p:nvPr/>
        </p:nvSpPr>
        <p:spPr>
          <a:xfrm>
            <a:off x="6197021" y="3961897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/>
              <a:t>3</a:t>
            </a:r>
            <a:endParaRPr lang="x-none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2F1DFE7-5118-410B-ADBE-21EED047B07D}"/>
              </a:ext>
            </a:extLst>
          </p:cNvPr>
          <p:cNvSpPr/>
          <p:nvPr/>
        </p:nvSpPr>
        <p:spPr>
          <a:xfrm>
            <a:off x="6189465" y="2852343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0EE772E-921B-4A71-B553-4664BC1D9C19}"/>
              </a:ext>
            </a:extLst>
          </p:cNvPr>
          <p:cNvSpPr/>
          <p:nvPr/>
        </p:nvSpPr>
        <p:spPr>
          <a:xfrm>
            <a:off x="7236864" y="1533561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5</a:t>
            </a:r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xmlns="" id="{E0F0EEF3-2083-4215-9D4A-95F6EAFA89D8}"/>
              </a:ext>
            </a:extLst>
          </p:cNvPr>
          <p:cNvSpPr/>
          <p:nvPr/>
        </p:nvSpPr>
        <p:spPr>
          <a:xfrm>
            <a:off x="7858727" y="1430700"/>
            <a:ext cx="2162432" cy="998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Obezbijeđena metodologija za Obuku predavača</a:t>
            </a:r>
            <a:endParaRPr lang="x-none" b="1" dirty="0"/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xmlns="" id="{FA25EB74-A969-4B21-BEBC-BDEB5BA31C23}"/>
              </a:ext>
            </a:extLst>
          </p:cNvPr>
          <p:cNvSpPr/>
          <p:nvPr/>
        </p:nvSpPr>
        <p:spPr>
          <a:xfrm>
            <a:off x="3985927" y="2641752"/>
            <a:ext cx="2162432" cy="960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Obezbijeđena metodologija za Obuku predavača</a:t>
            </a:r>
            <a:endParaRPr lang="x-none" b="1" dirty="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xmlns="" id="{16FF1D0F-55EE-4836-B046-6A1DAD392027}"/>
              </a:ext>
            </a:extLst>
          </p:cNvPr>
          <p:cNvSpPr/>
          <p:nvPr/>
        </p:nvSpPr>
        <p:spPr>
          <a:xfrm>
            <a:off x="6839428" y="3926658"/>
            <a:ext cx="2162432" cy="950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Obučen bez metodologije za Obuku predavača</a:t>
            </a:r>
            <a:endParaRPr lang="x-none" b="1" dirty="0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xmlns="" id="{05DBD2C5-B130-4507-8827-4BC7988C8065}"/>
              </a:ext>
            </a:extLst>
          </p:cNvPr>
          <p:cNvSpPr/>
          <p:nvPr/>
        </p:nvSpPr>
        <p:spPr>
          <a:xfrm>
            <a:off x="2454900" y="4606292"/>
            <a:ext cx="2162432" cy="1003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Prošao Obuku predavača </a:t>
            </a:r>
            <a:r>
              <a:rPr lang="x-none" b="1" dirty="0"/>
              <a:t>– </a:t>
            </a:r>
            <a:r>
              <a:rPr lang="hr-HR" b="1" dirty="0"/>
              <a:t>nije obučavan</a:t>
            </a:r>
            <a:endParaRPr lang="x-none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EE52624D-4C48-4D6E-962A-A176A7DCE990}"/>
                  </a:ext>
                </a:extLst>
              </p14:cNvPr>
              <p14:cNvContentPartPr/>
              <p14:nvPr/>
            </p14:nvContentPartPr>
            <p14:xfrm>
              <a:off x="2917170" y="1645476"/>
              <a:ext cx="4412160" cy="4541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52624D-4C48-4D6E-962A-A176A7DCE9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71" y="1627476"/>
                <a:ext cx="4447797" cy="45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87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Aktivisti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2762662"/>
            <a:ext cx="9737976" cy="30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Aktivisti se u potpunosti i bez predrasuda uključuju u nova iskustva. Oni uživaju ovdje i sada i spremni su da njima dominiraju neposredna iskustva. Oni su otvorenog uma, nijesu skeptični, i to ih često čini entuzijastičnim za sve što je novo. Njihova filozofija je: "Pokušaću sve jednom". Oni često prvo djeluju, a  nakon toga razmišljaju o posljedicama</a:t>
            </a:r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GB" sz="3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47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901795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Teoretičari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3481852"/>
            <a:ext cx="9737976" cy="2785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Teoretičari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prilagođavaju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integrišu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zapažanja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složene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logične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teorije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Oni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promišljaju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vertikalan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postupan</a:t>
            </a:r>
            <a:r>
              <a:rPr lang="hr-HR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logičan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način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Spajaju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različite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činjenice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koherentne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teorije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Često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perfekcionisti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koji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odustaju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stvari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posložene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uklopljene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racionalnu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šemu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Vole da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analiziraju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sintetizuju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Zainteresovani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osnovne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pretpostavke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teorija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sistemsko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razmišljanje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GB" sz="40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D7802A-C95D-4BF1-B90D-780F9AD76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227012" y="1530183"/>
            <a:ext cx="169164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1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901795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Teoretičari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3481852"/>
            <a:ext cx="9737976" cy="2785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Njihov</a:t>
            </a:r>
            <a:r>
              <a:rPr lang="en-US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pristup</a:t>
            </a:r>
            <a:r>
              <a:rPr lang="en-US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problemima</a:t>
            </a:r>
            <a:r>
              <a:rPr lang="en-US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dosljedno logičan. To je njihov „mentalni sklop“ i oni kruto odbijaju sve što se u to ne uklapa. Oni žele da maksimizuju izvjesnost i neprijatni su im subjektivni sudovi, lateralno razmišljanje i sve što je brzopleto.</a:t>
            </a:r>
            <a:endParaRPr lang="en-GB" sz="40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16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Pragmatičari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3040062"/>
            <a:ext cx="9737976" cy="30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Pragmatičari su zainteresovani za isprobavanje ideja, teorija i tehnika da bi vidjeli da li funkcionišu u praksi. Pozitivno tragaju za novim idejama i koriste prvu priliku da eksperimentišu sa primjenama. Oni su ona vrsta </a:t>
            </a:r>
            <a:r>
              <a:rPr lang="sr-Latn-ME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ljudi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koji se vrate sa kursa prepuni novih ideja koje žele da isprobaju u praksi. Vole da nastave da rade na stvarima i djeluju brzo i sa samopouzdanjem na idejama koje ih privlače.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40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E54927-D4BA-4151-ACE0-C85415B3A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324801" y="1437703"/>
            <a:ext cx="1766612" cy="13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Pragmatičari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3040062"/>
            <a:ext cx="9737976" cy="30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ME" sz="3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Često budu nestrpljivi kada se vode duboke i slobodne diskusije. Oni su u biti praktični, realni </a:t>
            </a:r>
            <a:r>
              <a:rPr lang="sr-Latn-ME" sz="3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ljudi</a:t>
            </a:r>
            <a:r>
              <a:rPr lang="sr-Latn-ME" sz="3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koji vole da donose praktične odluke i da rješavaju probleme. Reaguju na probleme i prilike „kao na izazov“. Njihova filozofija je „Uvijek ima bolji način“ i „Ako funkcioniše, dobro je“.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24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Mislioci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3249469"/>
            <a:ext cx="9737976" cy="3151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Mislioci vole da se povuku da bi razmislili o iskustvima i posmatraju ih iz mnogo različitih perspektiva. Oni prikupljaju podatke, kako iz prve ruke, tako i od drugih, i radije o tome dobro razmisle prije nego što donesu zaključak. Temeljno prikupljanje i analiza podataka o iskustvima i događajima je ono što se računa, tako da često što je duže moguće odlažu donošenje konačnih zaključaka. Njihova filozofija je da budu oprezni.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40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A3C1C-051D-4C43-A888-073A824CC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227012" y="1331800"/>
            <a:ext cx="169164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0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Mislioci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2906500"/>
            <a:ext cx="9737976" cy="2949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Oni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obazrivi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ljudi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koji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vole da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razmotre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mogu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ć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uglove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implikacije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</a:t>
            </a:r>
            <a:r>
              <a:rPr lang="sr-Latn-ME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ij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nego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bilo šta učine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Oni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više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vole da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budu u drugom planu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sastancima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diskusijama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živaju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posmatraju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druge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ljude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akciji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Oni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slušaju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druge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žele da razumiju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diskusij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</a:t>
            </a:r>
            <a:r>
              <a:rPr lang="sr-Latn-ME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ij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nego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iznesu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svoje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stavove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Često 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ističu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izgledaju pomalo distancirano, popustljivo i nezainteresovano.</a:t>
            </a:r>
            <a:endParaRPr lang="en-US" sz="4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9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</a:t>
            </a:r>
            <a:r>
              <a:rPr lang="sr-Latn-ME" alt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obezbjeđivanju</a:t>
            </a: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elektronskih dokaza</a:t>
            </a:r>
            <a:r>
              <a:rPr lang="en-US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Mislioci</a:t>
            </a:r>
            <a:endParaRPr lang="sr-Latn-M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2906500"/>
            <a:ext cx="9737976" cy="2949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Kada djeluju, to je dio šire slike koja uključuje i prošlost i sadašnjost kao i zapažanja drugih i njihova sopstvena zapažanja</a:t>
            </a:r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65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074185" y="1531927"/>
            <a:ext cx="4043631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Emotivci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3167277"/>
            <a:ext cx="9737976" cy="3151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ME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Emotivci uče koncentrišući se na ljudske vrijednosti i potrebe. Oni brzo prepoznaju ljudske posljedice za znanje i informacije i brzo povezuju ideje i koncepte sa ličnim iskustvima. Brzo praštaju jer su „mirotvorci“ i odlični su u situacijama kada treba dati savjet. Traže prilike da pohvale druge.</a:t>
            </a:r>
            <a:endParaRPr lang="en-US" sz="4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882AC7-353C-4CDF-9552-A31DD5D50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101257" y="1203209"/>
            <a:ext cx="2097922" cy="18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227012" y="3167277"/>
            <a:ext cx="9737976" cy="993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ME" sz="4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Pregled</a:t>
            </a:r>
            <a:r>
              <a:rPr lang="sr-Latn-ME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ciljeva učenja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1139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xmlns="" id="{B4DC7AD7-BE58-4EFE-BA9D-4A4A88E1C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176386" y="1353254"/>
            <a:ext cx="7980218" cy="5547652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56EAFDF4-8F14-4374-AF81-2669B372CB26}"/>
              </a:ext>
            </a:extLst>
          </p:cNvPr>
          <p:cNvSpPr/>
          <p:nvPr/>
        </p:nvSpPr>
        <p:spPr>
          <a:xfrm>
            <a:off x="4121006" y="2070264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 err="1"/>
              <a:t>Želio</a:t>
            </a:r>
            <a:r>
              <a:rPr lang="sr-Latn-ME" sz="1350" dirty="0"/>
              <a:t> bih</a:t>
            </a:r>
            <a:r>
              <a:rPr lang="x-none" sz="1350" dirty="0"/>
              <a:t>…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565638C3-B8D2-4FBF-AEDD-D3FE53198E63}"/>
              </a:ext>
            </a:extLst>
          </p:cNvPr>
          <p:cNvSpPr/>
          <p:nvPr/>
        </p:nvSpPr>
        <p:spPr>
          <a:xfrm>
            <a:off x="3359233" y="3183394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 err="1"/>
              <a:t>Želio</a:t>
            </a:r>
            <a:r>
              <a:rPr lang="sr-Latn-ME" sz="1350" dirty="0"/>
              <a:t> bih</a:t>
            </a:r>
            <a:r>
              <a:rPr lang="x-none" sz="1350" dirty="0"/>
              <a:t>…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xmlns="" id="{3994DDCF-165A-4685-958C-44434FE7A533}"/>
              </a:ext>
            </a:extLst>
          </p:cNvPr>
          <p:cNvSpPr/>
          <p:nvPr/>
        </p:nvSpPr>
        <p:spPr>
          <a:xfrm>
            <a:off x="7057937" y="2217625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 err="1"/>
              <a:t>Želio</a:t>
            </a:r>
            <a:r>
              <a:rPr lang="sr-Latn-ME" sz="1350" dirty="0"/>
              <a:t> bih</a:t>
            </a:r>
            <a:r>
              <a:rPr lang="x-none" sz="1350" dirty="0"/>
              <a:t>…</a:t>
            </a: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xmlns="" id="{D2033059-E8D8-423A-BD2E-598F1EF28A22}"/>
              </a:ext>
            </a:extLst>
          </p:cNvPr>
          <p:cNvSpPr/>
          <p:nvPr/>
        </p:nvSpPr>
        <p:spPr>
          <a:xfrm>
            <a:off x="7982620" y="3594358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 err="1"/>
              <a:t>Želio</a:t>
            </a:r>
            <a:r>
              <a:rPr lang="sr-Latn-ME" sz="1350" dirty="0"/>
              <a:t> bih</a:t>
            </a:r>
            <a:r>
              <a:rPr lang="x-none" sz="1350" dirty="0"/>
              <a:t>…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xmlns="" id="{7735A897-679D-456E-8DDE-525C67739648}"/>
              </a:ext>
            </a:extLst>
          </p:cNvPr>
          <p:cNvSpPr/>
          <p:nvPr/>
        </p:nvSpPr>
        <p:spPr>
          <a:xfrm>
            <a:off x="5722296" y="3799842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 err="1"/>
              <a:t>Želio</a:t>
            </a:r>
            <a:r>
              <a:rPr lang="sr-Latn-ME" sz="1350" dirty="0"/>
              <a:t> bih</a:t>
            </a:r>
            <a:r>
              <a:rPr lang="x-none" sz="1350" dirty="0"/>
              <a:t>…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5409F22-5542-4AA8-A5F3-817EFB1583F5}"/>
              </a:ext>
            </a:extLst>
          </p:cNvPr>
          <p:cNvSpPr/>
          <p:nvPr/>
        </p:nvSpPr>
        <p:spPr>
          <a:xfrm>
            <a:off x="5645522" y="4959974"/>
            <a:ext cx="1284515" cy="5769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>
                <a:solidFill>
                  <a:schemeClr val="tx1"/>
                </a:solidFill>
              </a:rPr>
              <a:t>Zabrinutosti</a:t>
            </a:r>
            <a:endParaRPr lang="x-none" sz="135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37306E3-B3B3-4C1C-A404-5D5B4362346A}"/>
              </a:ext>
            </a:extLst>
          </p:cNvPr>
          <p:cNvSpPr/>
          <p:nvPr/>
        </p:nvSpPr>
        <p:spPr>
          <a:xfrm>
            <a:off x="6395534" y="5638066"/>
            <a:ext cx="1284515" cy="5769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>
                <a:solidFill>
                  <a:schemeClr val="tx1"/>
                </a:solidFill>
              </a:rPr>
              <a:t>Zabrinutosti</a:t>
            </a:r>
            <a:endParaRPr lang="x-none" sz="135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B15BDE5-4667-41AD-B290-E501E0FF1C9D}"/>
              </a:ext>
            </a:extLst>
          </p:cNvPr>
          <p:cNvSpPr/>
          <p:nvPr/>
        </p:nvSpPr>
        <p:spPr>
          <a:xfrm>
            <a:off x="4852701" y="5708274"/>
            <a:ext cx="1284515" cy="5769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350" dirty="0">
                <a:solidFill>
                  <a:schemeClr val="tx1"/>
                </a:solidFill>
              </a:rPr>
              <a:t>Zabrinutosti</a:t>
            </a:r>
            <a:endParaRPr lang="x-none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9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Uvodna sesija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Upoznati se sa polaznicima i predavačima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Osjećati se kao dio tima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Razmijeniti očekivanja i uporediti ih sa predloženim dnevnim redom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ćati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osnaženim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jer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imate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mogu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ć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nost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 se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izjasnite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načinu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koji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aktivnosti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odvijaju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997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1078788" y="2414428"/>
            <a:ext cx="9726952" cy="338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Upoznati se sa svrhom, formatom i metodologijom obuke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Uspostaviti okruženje koje je pogodno za obuku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Definisati osnovna pravila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Navesti sveobuhvatni moto cijele obuke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3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Vaša savršena obuka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</a:t>
            </a:r>
            <a:r>
              <a:rPr lang="sr-Latn-M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ikovati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više perspektiva koje treba razmotriti prilikom planiranja obuke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sr-Latn-M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ksperimentisati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 aktivnim slušanjem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</a:t>
            </a:r>
            <a:r>
              <a:rPr lang="sr-Latn-M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isati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kriterijume za ocjenjivanje kvaliteta izvedbi predviđenih za takmičenje u okviru obuke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30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9" y="1531927"/>
            <a:ext cx="8506999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b="1" dirty="0">
                <a:latin typeface="Verdana" panose="020B0604030504040204" pitchFamily="34" charset="0"/>
                <a:ea typeface="Verdana" panose="020B0604030504040204" pitchFamily="34" charset="0"/>
              </a:rPr>
              <a:t>Vaša savršena obuka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Početi </a:t>
            </a:r>
            <a:r>
              <a:rPr lang="sr-Latn-M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pripremanje</a:t>
            </a:r>
            <a:r>
              <a:rPr lang="sr-Latn-M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sopstvene mentalne/manuelne kontrolne liste za obuku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44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8" y="1531927"/>
            <a:ext cx="1116800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sz="3400" b="1" dirty="0">
                <a:latin typeface="Verdana" panose="020B0604030504040204" pitchFamily="34" charset="0"/>
                <a:ea typeface="Verdana" panose="020B0604030504040204" pitchFamily="34" charset="0"/>
              </a:rPr>
              <a:t>Andragogija i principi obrazovanja odraslih</a:t>
            </a:r>
            <a:endParaRPr lang="en-GB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Razlikovati pedagogiju i andragogiju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Podsjetiti se najvažnijih teorija koje se odnose na obrazovanje odraslih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Nabrojati osnovne principe koji se odnose na obrazovanje odraslih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65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8" y="1531927"/>
            <a:ext cx="1116800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sz="3400" b="1" dirty="0">
                <a:latin typeface="Verdana" panose="020B0604030504040204" pitchFamily="34" charset="0"/>
                <a:ea typeface="Verdana" panose="020B0604030504040204" pitchFamily="34" charset="0"/>
              </a:rPr>
              <a:t>Andragogija i principi obrazovanja odraslih</a:t>
            </a:r>
            <a:endParaRPr lang="en-GB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Analizirati primjenu ovih principa na aktuelnu obuku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Procijeniti takvu primjenu u odnosu na predmetnu obuku i pripremiti alternative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487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8" y="1531927"/>
            <a:ext cx="1116800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400" b="1">
                <a:latin typeface="Verdana" panose="020B0604030504040204" pitchFamily="34" charset="0"/>
                <a:ea typeface="Verdana" panose="020B0604030504040204" pitchFamily="34" charset="0"/>
              </a:rPr>
              <a:t>Metode obuke</a:t>
            </a:r>
            <a:endParaRPr lang="en-GB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Razmotriti ključne karakteristike brojnih odabranih metodologija obuke</a:t>
            </a:r>
            <a:endParaRPr lang="en-US" sz="3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</a:t>
            </a: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ikovati „za” i „protiv” za svaku razmotrenu metodologiju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Razumjeti izazove i pripremni rad svojstven primjeni različitih metodologija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Razmijeniti iskustva o njihovoj primjeni</a:t>
            </a:r>
            <a:r>
              <a:rPr lang="en-US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69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8" y="1531927"/>
            <a:ext cx="1116800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400" b="1">
                <a:latin typeface="Verdana" panose="020B0604030504040204" pitchFamily="34" charset="0"/>
                <a:ea typeface="Verdana" panose="020B0604030504040204" pitchFamily="34" charset="0"/>
              </a:rPr>
              <a:t>Kako učite</a:t>
            </a:r>
            <a:r>
              <a:rPr lang="en-US" sz="3400" b="1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endParaRPr lang="en-GB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Upoznati se sa piramidom učenja</a:t>
            </a:r>
            <a:endParaRPr lang="en-US" sz="3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Navedite stilove učenja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</a:t>
            </a: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ikovati stil učenja određenog lica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Utvrditi vezu između tipa učenja i metoda obuke</a:t>
            </a:r>
            <a:endParaRPr lang="en-US" sz="3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61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68717AAC-CF48-4431-B8D2-A825971A7DA6}"/>
              </a:ext>
            </a:extLst>
          </p:cNvPr>
          <p:cNvSpPr txBox="1">
            <a:spLocks/>
          </p:cNvSpPr>
          <p:nvPr/>
        </p:nvSpPr>
        <p:spPr>
          <a:xfrm>
            <a:off x="462338" y="1531927"/>
            <a:ext cx="1116800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sz="3400" b="1" dirty="0">
                <a:latin typeface="Verdana" panose="020B0604030504040204" pitchFamily="34" charset="0"/>
                <a:ea typeface="Verdana" panose="020B0604030504040204" pitchFamily="34" charset="0"/>
              </a:rPr>
              <a:t>Završna sesija</a:t>
            </a:r>
            <a:endParaRPr lang="en-GB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Navesti najvažnije tačke/teme/aspekte koji su predstavljeni i o kojima je razgovarano na obuci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Ocijeniti kvalitet obuke</a:t>
            </a:r>
            <a:endParaRPr lang="en-US" sz="3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111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ECB0BEBC-DE4D-42ED-9B72-1C166C88109E}"/>
              </a:ext>
            </a:extLst>
          </p:cNvPr>
          <p:cNvSpPr txBox="1">
            <a:spLocks/>
          </p:cNvSpPr>
          <p:nvPr/>
        </p:nvSpPr>
        <p:spPr>
          <a:xfrm>
            <a:off x="628649" y="2762662"/>
            <a:ext cx="10385248" cy="303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4800" b="1" dirty="0">
                <a:solidFill>
                  <a:schemeClr val="tx1"/>
                </a:solidFill>
              </a:rPr>
              <a:t>Odlično</a:t>
            </a:r>
            <a:r>
              <a:rPr lang="x-none" sz="4800" b="1" dirty="0">
                <a:solidFill>
                  <a:schemeClr val="tx1"/>
                </a:solidFill>
              </a:rPr>
              <a:t>! </a:t>
            </a:r>
            <a:r>
              <a:rPr lang="sr-Latn-ME" sz="4800" b="1" dirty="0">
                <a:solidFill>
                  <a:schemeClr val="tx1"/>
                </a:solidFill>
              </a:rPr>
              <a:t>Obuka je završena.</a:t>
            </a:r>
            <a:r>
              <a:rPr lang="x-none" sz="4800" b="1" dirty="0">
                <a:solidFill>
                  <a:schemeClr val="tx1"/>
                </a:solidFill>
              </a:rPr>
              <a:t>..</a:t>
            </a:r>
            <a:r>
              <a:rPr lang="x-none" sz="4800" dirty="0">
                <a:solidFill>
                  <a:schemeClr val="tx1"/>
                </a:solidFill>
              </a:rPr>
              <a:t/>
            </a:r>
            <a:br>
              <a:rPr lang="x-none" sz="4800" dirty="0">
                <a:solidFill>
                  <a:schemeClr val="tx1"/>
                </a:solidFill>
              </a:rPr>
            </a:br>
            <a:r>
              <a:rPr lang="x-none" sz="4800" dirty="0">
                <a:solidFill>
                  <a:schemeClr val="tx1"/>
                </a:solidFill>
              </a:rPr>
              <a:t/>
            </a:r>
            <a:br>
              <a:rPr lang="x-none" sz="4800" dirty="0">
                <a:solidFill>
                  <a:schemeClr val="tx1"/>
                </a:solidFill>
              </a:rPr>
            </a:br>
            <a:r>
              <a:rPr lang="sr-Latn-ME" sz="4800" dirty="0" err="1">
                <a:solidFill>
                  <a:schemeClr val="tx1"/>
                </a:solidFill>
              </a:rPr>
              <a:t>Želimo</a:t>
            </a:r>
            <a:r>
              <a:rPr lang="sr-Latn-ME" sz="4800" dirty="0">
                <a:solidFill>
                  <a:schemeClr val="tx1"/>
                </a:solidFill>
              </a:rPr>
              <a:t> vam ugodno veče </a:t>
            </a:r>
            <a:r>
              <a:rPr lang="en-GB" sz="4800" dirty="0">
                <a:solidFill>
                  <a:schemeClr val="tx1"/>
                </a:solidFill>
                <a:sym typeface="Wingdings" pitchFamily="2" charset="2"/>
              </a:rPr>
              <a:t>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5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</a:t>
            </a:r>
            <a:r>
              <a:rPr lang="sr-Latn-ME" alt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obezbjeđivanju</a:t>
            </a: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elektronskih dokaza</a:t>
            </a:r>
            <a:r>
              <a:rPr lang="en-US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A77EA8-594F-4799-B174-80553458FC70}"/>
              </a:ext>
            </a:extLst>
          </p:cNvPr>
          <p:cNvSpPr txBox="1">
            <a:spLocks/>
          </p:cNvSpPr>
          <p:nvPr/>
        </p:nvSpPr>
        <p:spPr>
          <a:xfrm>
            <a:off x="2152650" y="1431934"/>
            <a:ext cx="7886700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b="1" dirty="0"/>
              <a:t>Moja očekivanja kao predavača</a:t>
            </a:r>
            <a:endParaRPr lang="en-GB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F72A80C-EA09-41FE-B34D-FBCE76CD72C6}"/>
              </a:ext>
            </a:extLst>
          </p:cNvPr>
          <p:cNvSpPr txBox="1">
            <a:spLocks/>
          </p:cNvSpPr>
          <p:nvPr/>
        </p:nvSpPr>
        <p:spPr>
          <a:xfrm>
            <a:off x="913651" y="2587354"/>
            <a:ext cx="10364698" cy="345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</a:rPr>
              <a:t>da imam aktivne učesnike bez predrasuda koji žele da iskuse nove načine učenja i osposobljavanja</a:t>
            </a:r>
            <a:endParaRPr lang="x-non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</a:rPr>
              <a:t>da iskoristim znanje i vještine koji su već prisutni u prostoriji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</a:rPr>
              <a:t>da iskoristim konstruktivnu kritiku</a:t>
            </a:r>
            <a:endParaRPr lang="x-non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/>
                </a:solidFill>
              </a:rPr>
              <a:t>da se zabavim i družim sa novim </a:t>
            </a:r>
            <a:r>
              <a:rPr lang="sr-Latn-ME" dirty="0" err="1">
                <a:solidFill>
                  <a:schemeClr val="tx1"/>
                </a:solidFill>
              </a:rPr>
              <a:t>ljudima</a:t>
            </a:r>
            <a:endParaRPr lang="x-none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99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A77EA8-594F-4799-B174-80553458FC70}"/>
              </a:ext>
            </a:extLst>
          </p:cNvPr>
          <p:cNvSpPr txBox="1">
            <a:spLocks/>
          </p:cNvSpPr>
          <p:nvPr/>
        </p:nvSpPr>
        <p:spPr>
          <a:xfrm>
            <a:off x="2152650" y="1709334"/>
            <a:ext cx="7886700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Naš moto</a:t>
            </a:r>
            <a:r>
              <a:rPr lang="x-non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F72A80C-EA09-41FE-B34D-FBCE76CD72C6}"/>
              </a:ext>
            </a:extLst>
          </p:cNvPr>
          <p:cNvSpPr txBox="1">
            <a:spLocks/>
          </p:cNvSpPr>
          <p:nvPr/>
        </p:nvSpPr>
        <p:spPr>
          <a:xfrm>
            <a:off x="2288611" y="3215403"/>
            <a:ext cx="8416334" cy="2097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Mislite kao predavač</a:t>
            </a:r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Osjećajte se polaznik obuke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A77EA8-594F-4799-B174-80553458FC70}"/>
              </a:ext>
            </a:extLst>
          </p:cNvPr>
          <p:cNvSpPr txBox="1">
            <a:spLocks/>
          </p:cNvSpPr>
          <p:nvPr/>
        </p:nvSpPr>
        <p:spPr>
          <a:xfrm>
            <a:off x="693725" y="1709334"/>
            <a:ext cx="3943350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Spremni</a:t>
            </a:r>
            <a: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x-none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773524-B95D-4868-A7FD-52BAA8F85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328285" y="1709334"/>
            <a:ext cx="5595175" cy="46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A77EA8-594F-4799-B174-80553458FC70}"/>
              </a:ext>
            </a:extLst>
          </p:cNvPr>
          <p:cNvSpPr txBox="1">
            <a:spLocks/>
          </p:cNvSpPr>
          <p:nvPr/>
        </p:nvSpPr>
        <p:spPr>
          <a:xfrm>
            <a:off x="693724" y="1709334"/>
            <a:ext cx="1117292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sz="4000" b="1" dirty="0">
                <a:latin typeface="Verdana" panose="020B0604030504040204" pitchFamily="34" charset="0"/>
                <a:ea typeface="Verdana" panose="020B0604030504040204" pitchFamily="34" charset="0"/>
              </a:rPr>
              <a:t>Savršena obuka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x-none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F1A997-369D-4C9C-BC38-F8F2CDAA3D16}"/>
              </a:ext>
            </a:extLst>
          </p:cNvPr>
          <p:cNvSpPr txBox="1"/>
          <p:nvPr/>
        </p:nvSpPr>
        <p:spPr>
          <a:xfrm>
            <a:off x="832210" y="3236360"/>
            <a:ext cx="6780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Nužno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0"/>
            <a:endParaRPr lang="it-I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Dobro je imati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fakultativno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0"/>
            <a:endParaRPr lang="it-I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Šta ne treba raditi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sr-Latn-ME" sz="2800" dirty="0">
                <a:latin typeface="Verdana" panose="020B0604030504040204" pitchFamily="34" charset="0"/>
                <a:ea typeface="Verdana" panose="020B0604030504040204" pitchFamily="34" charset="0"/>
              </a:rPr>
              <a:t>treba izbjegavati</a:t>
            </a:r>
            <a:endParaRPr lang="x-es-XL" dirty="0"/>
          </a:p>
        </p:txBody>
      </p:sp>
    </p:spTree>
    <p:extLst>
      <p:ext uri="{BB962C8B-B14F-4D97-AF65-F5344CB8AC3E}">
        <p14:creationId xmlns:p14="http://schemas.microsoft.com/office/powerpoint/2010/main" val="363204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8502"/>
            <a:ext cx="12192000" cy="138030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749AE40-30F2-4A35-9E4E-2EEB30B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484" y="9376"/>
            <a:ext cx="89778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iPROCEEDS-2 </a:t>
            </a:r>
          </a:p>
          <a:p>
            <a:pPr algn="r">
              <a:spcBef>
                <a:spcPct val="0"/>
              </a:spcBef>
              <a:buNone/>
            </a:pP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Projekat Evropske unije i Savjeta Evrope o otkrivanju imovinske koristi stečene izvršenjem krivičnog djela putem interneta i obezbjeđivanju elektronskih dokaza</a:t>
            </a:r>
            <a: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r-Latn-ME" altLang="en-US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Jugoistočnoj Evropi i Turskoj</a:t>
            </a:r>
            <a:endParaRPr lang="en-US" alt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245C1E7-4E8D-4B70-97B6-4F9B2EC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02"/>
            <a:ext cx="1690871" cy="13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DA77EA8-594F-4799-B174-80553458FC70}"/>
              </a:ext>
            </a:extLst>
          </p:cNvPr>
          <p:cNvSpPr txBox="1">
            <a:spLocks/>
          </p:cNvSpPr>
          <p:nvPr/>
        </p:nvSpPr>
        <p:spPr>
          <a:xfrm>
            <a:off x="693724" y="1709334"/>
            <a:ext cx="11172927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sz="3600" b="1" dirty="0">
                <a:latin typeface="Verdana" panose="020B0604030504040204" pitchFamily="34" charset="0"/>
                <a:ea typeface="Verdana" panose="020B0604030504040204" pitchFamily="34" charset="0"/>
              </a:rPr>
              <a:t>Spisak treba da bude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…. </a:t>
            </a:r>
            <a:endParaRPr lang="x-none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F1A997-369D-4C9C-BC38-F8F2CDAA3D16}"/>
              </a:ext>
            </a:extLst>
          </p:cNvPr>
          <p:cNvSpPr txBox="1"/>
          <p:nvPr/>
        </p:nvSpPr>
        <p:spPr>
          <a:xfrm>
            <a:off x="832210" y="2630186"/>
            <a:ext cx="81885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ME" sz="4000" b="1" dirty="0"/>
              <a:t>S</a:t>
            </a:r>
            <a:r>
              <a:rPr lang="sr-Latn-ME" sz="4000" dirty="0"/>
              <a:t>pecifičan</a:t>
            </a:r>
            <a:r>
              <a:rPr lang="it-IT" sz="4000" dirty="0"/>
              <a:t> </a:t>
            </a:r>
            <a:endParaRPr lang="it-IT" sz="4000" b="1" dirty="0"/>
          </a:p>
          <a:p>
            <a:pPr lvl="0"/>
            <a:r>
              <a:rPr lang="sr-Latn-ME" sz="4000" b="1" dirty="0"/>
              <a:t>M</a:t>
            </a:r>
            <a:r>
              <a:rPr lang="sr-Latn-ME" sz="4000" dirty="0"/>
              <a:t>jerljiv</a:t>
            </a:r>
            <a:endParaRPr lang="it-IT" sz="4000" b="1" dirty="0"/>
          </a:p>
          <a:p>
            <a:pPr lvl="0"/>
            <a:r>
              <a:rPr lang="sr-Latn-ME" sz="4000" b="1" dirty="0"/>
              <a:t>O</a:t>
            </a:r>
            <a:r>
              <a:rPr lang="sr-Latn-ME" sz="4000" dirty="0"/>
              <a:t>stvariv </a:t>
            </a:r>
            <a:r>
              <a:rPr lang="it-IT" sz="4000" dirty="0"/>
              <a:t>(</a:t>
            </a:r>
            <a:r>
              <a:rPr lang="sr-Latn-ME" sz="4000" dirty="0"/>
              <a:t>za auditorijum</a:t>
            </a:r>
            <a:r>
              <a:rPr lang="it-IT" sz="4000" dirty="0"/>
              <a:t>)</a:t>
            </a:r>
            <a:endParaRPr lang="it-IT" sz="4000" b="1" dirty="0"/>
          </a:p>
          <a:p>
            <a:pPr lvl="0"/>
            <a:r>
              <a:rPr lang="it-IT" sz="4000" b="1" dirty="0"/>
              <a:t>R</a:t>
            </a:r>
            <a:r>
              <a:rPr lang="it-IT" sz="4000" dirty="0"/>
              <a:t>elevant</a:t>
            </a:r>
            <a:r>
              <a:rPr lang="sr-Latn-ME" sz="4000" dirty="0" err="1"/>
              <a:t>an</a:t>
            </a:r>
            <a:r>
              <a:rPr lang="it-IT" sz="4000" dirty="0"/>
              <a:t> (real</a:t>
            </a:r>
            <a:r>
              <a:rPr lang="sr-Latn-ME" sz="4000" dirty="0" err="1"/>
              <a:t>an</a:t>
            </a:r>
            <a:r>
              <a:rPr lang="it-IT" sz="4000" dirty="0"/>
              <a:t>, r</a:t>
            </a:r>
            <a:r>
              <a:rPr lang="sr-Latn-ME" sz="4000" dirty="0" err="1"/>
              <a:t>azuman</a:t>
            </a:r>
            <a:r>
              <a:rPr lang="it-IT" sz="4000" dirty="0"/>
              <a:t> </a:t>
            </a:r>
            <a:r>
              <a:rPr lang="sr-Latn-ME" sz="4000" dirty="0"/>
              <a:t>i</a:t>
            </a:r>
            <a:r>
              <a:rPr lang="it-IT" sz="4000" dirty="0"/>
              <a:t> </a:t>
            </a:r>
            <a:r>
              <a:rPr lang="sr-Latn-ME" sz="4000" dirty="0"/>
              <a:t>potkrijepljen izvorima</a:t>
            </a:r>
            <a:r>
              <a:rPr lang="it-IT" sz="4000" dirty="0"/>
              <a:t>)</a:t>
            </a:r>
            <a:endParaRPr lang="it-IT" sz="4000" b="1" dirty="0"/>
          </a:p>
          <a:p>
            <a:pPr lvl="0"/>
            <a:r>
              <a:rPr lang="sr-Latn-ME" sz="4000" b="1" dirty="0"/>
              <a:t>O</a:t>
            </a:r>
            <a:r>
              <a:rPr lang="sr-Latn-ME" sz="4000" dirty="0"/>
              <a:t>graničen rokom</a:t>
            </a:r>
            <a:r>
              <a:rPr lang="it-IT" sz="4000" dirty="0"/>
              <a:t> (</a:t>
            </a:r>
            <a:r>
              <a:rPr lang="sr-Latn-ME" sz="4000" dirty="0"/>
              <a:t>vremenski ograničen/ograničenih troškova</a:t>
            </a:r>
            <a:r>
              <a:rPr lang="it-IT" sz="4000" dirty="0"/>
              <a:t>)</a:t>
            </a:r>
          </a:p>
          <a:p>
            <a:endParaRPr lang="x-es-XL" dirty="0"/>
          </a:p>
        </p:txBody>
      </p:sp>
    </p:spTree>
    <p:extLst>
      <p:ext uri="{BB962C8B-B14F-4D97-AF65-F5344CB8AC3E}">
        <p14:creationId xmlns:p14="http://schemas.microsoft.com/office/powerpoint/2010/main" val="390383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2470</Words>
  <Application>Microsoft Office PowerPoint</Application>
  <PresentationFormat>Widescreen</PresentationFormat>
  <Paragraphs>321</Paragraphs>
  <Slides>49</Slides>
  <Notes>49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Verdana</vt:lpstr>
      <vt:lpstr>Wingdings</vt:lpstr>
      <vt:lpstr>Office Theme</vt:lpstr>
      <vt:lpstr>Obuka predavača o predavačkim vještinama za sudije i tužioce koji izvode obuku Savjeta Evrope u pravosuđu o sajber kriminalu i elektronskim dokazima</vt:lpstr>
      <vt:lpstr>Umjetnost učenja i osposobljavanja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Technology Risk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Cybercrime Training for Judges and Prosecutors</dc:title>
  <dc:creator>Nigel Jones</dc:creator>
  <cp:lastModifiedBy>EPC-21-11981</cp:lastModifiedBy>
  <cp:revision>134</cp:revision>
  <dcterms:created xsi:type="dcterms:W3CDTF">2012-01-27T12:20:24Z</dcterms:created>
  <dcterms:modified xsi:type="dcterms:W3CDTF">2022-03-28T07:50:54Z</dcterms:modified>
</cp:coreProperties>
</file>