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21"/>
  </p:notesMasterIdLst>
  <p:sldIdLst>
    <p:sldId id="418" r:id="rId2"/>
    <p:sldId id="1452" r:id="rId3"/>
    <p:sldId id="263" r:id="rId4"/>
    <p:sldId id="1441" r:id="rId5"/>
    <p:sldId id="442" r:id="rId6"/>
    <p:sldId id="270" r:id="rId7"/>
    <p:sldId id="440" r:id="rId8"/>
    <p:sldId id="428" r:id="rId9"/>
    <p:sldId id="430" r:id="rId10"/>
    <p:sldId id="370" r:id="rId11"/>
    <p:sldId id="432" r:id="rId12"/>
    <p:sldId id="435" r:id="rId13"/>
    <p:sldId id="443" r:id="rId14"/>
    <p:sldId id="444" r:id="rId15"/>
    <p:sldId id="747" r:id="rId16"/>
    <p:sldId id="1459" r:id="rId17"/>
    <p:sldId id="1458" r:id="rId18"/>
    <p:sldId id="1457" r:id="rId19"/>
    <p:sldId id="45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39" autoAdjust="0"/>
  </p:normalViewPr>
  <p:slideViewPr>
    <p:cSldViewPr snapToGrid="0">
      <p:cViewPr varScale="1">
        <p:scale>
          <a:sx n="87" d="100"/>
          <a:sy n="87" d="100"/>
        </p:scale>
        <p:origin x="22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10/07/2024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099AD30-D139-4B6E-A441-613124EE7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513EC49-6346-4A76-BAEB-78E9DAA40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Statements of Federal Bank of Atlantis officials who were involved in case at different stages. Most important statements are the ones from Financial and IT Department, since they are giving the clues or explanations how actual perpetration accured.</a:t>
            </a:r>
          </a:p>
          <a:p>
            <a:endParaRPr lang="en-GB" altLang="en-US"/>
          </a:p>
          <a:p>
            <a:endParaRPr lang="en-GB" altLang="en-US"/>
          </a:p>
        </p:txBody>
      </p:sp>
      <p:sp>
        <p:nvSpPr>
          <p:cNvPr id="37892" name="Slide Number Placeholder 3">
            <a:extLst>
              <a:ext uri="{FF2B5EF4-FFF2-40B4-BE49-F238E27FC236}">
                <a16:creationId xmlns:a16="http://schemas.microsoft.com/office/drawing/2014/main" id="{6AB04070-CD9F-491B-9E2E-176C8EB5B4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782D1F2-54E1-4053-BB5E-81CB7FB71F3B}" type="slidenum">
              <a:rPr lang="en-GB" altLang="en-US"/>
              <a:pPr eaLnBrk="1" hangingPunct="1">
                <a:spcBef>
                  <a:spcPct val="0"/>
                </a:spcBef>
              </a:pPr>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5779AB9-29A2-4970-9DFB-A6A0B2615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A031985-5099-4158-9AE7-4A76037D4A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a:p>
            <a:endParaRPr lang="en-GB" altLang="en-US" dirty="0"/>
          </a:p>
        </p:txBody>
      </p:sp>
      <p:sp>
        <p:nvSpPr>
          <p:cNvPr id="39940" name="Slide Number Placeholder 3">
            <a:extLst>
              <a:ext uri="{FF2B5EF4-FFF2-40B4-BE49-F238E27FC236}">
                <a16:creationId xmlns:a16="http://schemas.microsoft.com/office/drawing/2014/main" id="{6F5F54A5-FE64-44EF-A767-E907CBC04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63978DE-A140-494E-9E02-C6F14EB32BDC}" type="slidenum">
              <a:rPr lang="en-GB" altLang="en-US"/>
              <a:pPr eaLnBrk="1" hangingPunct="1">
                <a:spcBef>
                  <a:spcPct val="0"/>
                </a:spcBef>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BE97F98-3AE6-41DB-A725-2759AA9A9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AE5EF23-766D-4826-BD6E-4CD6A7FF83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0964" name="Slide Number Placeholder 3">
            <a:extLst>
              <a:ext uri="{FF2B5EF4-FFF2-40B4-BE49-F238E27FC236}">
                <a16:creationId xmlns:a16="http://schemas.microsoft.com/office/drawing/2014/main" id="{35C471DF-459A-4F39-A773-884F74864F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3544256-7126-4E45-B379-975729CCC51D}" type="slidenum">
              <a:rPr lang="en-GB" altLang="en-US"/>
              <a:pPr eaLnBrk="1" hangingPunct="1">
                <a:spcBef>
                  <a:spcPct val="0"/>
                </a:spcBef>
              </a:pPr>
              <a:t>13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066E0C4-587F-460D-9B3C-9046004165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AF00CDD-291B-45C9-AD8F-667C4D954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a:p>
            <a:endParaRPr lang="en-GB" altLang="en-US" dirty="0"/>
          </a:p>
        </p:txBody>
      </p:sp>
      <p:sp>
        <p:nvSpPr>
          <p:cNvPr id="41988" name="Slide Number Placeholder 3">
            <a:extLst>
              <a:ext uri="{FF2B5EF4-FFF2-40B4-BE49-F238E27FC236}">
                <a16:creationId xmlns:a16="http://schemas.microsoft.com/office/drawing/2014/main" id="{6A4B6FE7-68DF-490A-A1D3-35D0DE64CE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044F3E3-E500-477E-A450-A89CCA5C6149}" type="slidenum">
              <a:rPr lang="en-GB" altLang="en-US"/>
              <a:pPr eaLnBrk="1" hangingPunct="1">
                <a:spcBef>
                  <a:spcPct val="0"/>
                </a:spcBef>
              </a:pPr>
              <a:t>14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380807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830493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320611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94188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a:t>
            </a:fld>
            <a:endParaRPr lang="en-US" altLang="en-US"/>
          </a:p>
        </p:txBody>
      </p:sp>
    </p:spTree>
    <p:extLst>
      <p:ext uri="{BB962C8B-B14F-4D97-AF65-F5344CB8AC3E}">
        <p14:creationId xmlns:p14="http://schemas.microsoft.com/office/powerpoint/2010/main" val="261275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zervirano mjesto slike slajda 1">
            <a:extLst>
              <a:ext uri="{FF2B5EF4-FFF2-40B4-BE49-F238E27FC236}">
                <a16:creationId xmlns:a16="http://schemas.microsoft.com/office/drawing/2014/main" id="{01B0A488-1D4E-433E-9777-849AE2A778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zervirano mjesto bilježaka 2">
            <a:extLst>
              <a:ext uri="{FF2B5EF4-FFF2-40B4-BE49-F238E27FC236}">
                <a16:creationId xmlns:a16="http://schemas.microsoft.com/office/drawing/2014/main" id="{221EA626-AE95-414B-9238-DEDD30A02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scenario begins with establishment of Federal Bank of Atlantis (FBA) as a well-known, long established and reputable international bank. A description like this should lead trainees to conclude that this kind of bank shouldn</a:t>
            </a:r>
            <a:r>
              <a:rPr lang="ja-JP" altLang="en-US"/>
              <a:t>’</a:t>
            </a:r>
            <a:r>
              <a:rPr lang="en-US" altLang="ja-JP"/>
              <a:t>t be involved in any kind of problems, let alone ones similar to that, which are going to be described later in this document.  </a:t>
            </a:r>
            <a:endParaRPr lang="en-US" altLang="en-US"/>
          </a:p>
        </p:txBody>
      </p:sp>
      <p:sp>
        <p:nvSpPr>
          <p:cNvPr id="29700" name="Rezervirano mjesto broja slajda 3">
            <a:extLst>
              <a:ext uri="{FF2B5EF4-FFF2-40B4-BE49-F238E27FC236}">
                <a16:creationId xmlns:a16="http://schemas.microsoft.com/office/drawing/2014/main" id="{E325751D-1DA7-4043-A852-CF8813592E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304E249-E2E6-4D17-8AE0-7ECCBF8B1671}" type="slidenum">
              <a:rPr lang="en-US" altLang="en-US"/>
              <a:pPr eaLnBrk="1" hangingPunct="1">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zervirano mjesto slike slajda 1">
            <a:extLst>
              <a:ext uri="{FF2B5EF4-FFF2-40B4-BE49-F238E27FC236}">
                <a16:creationId xmlns:a16="http://schemas.microsoft.com/office/drawing/2014/main" id="{060C93A5-2EC5-4965-A426-FF72D3BB10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zervirano mjesto bilježaka 2">
            <a:extLst>
              <a:ext uri="{FF2B5EF4-FFF2-40B4-BE49-F238E27FC236}">
                <a16:creationId xmlns:a16="http://schemas.microsoft.com/office/drawing/2014/main" id="{CF0CF402-3E66-4A2B-A2EC-74E34FFF7D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Company profile of companies involved in the Case Scenario. 3 different MS Word files in 97-2003 format are produced in the material. They should be at the disposal for delegates in hard copy, or, if circumstances allow and all delegates have single access to the computers, in electronic way.</a:t>
            </a:r>
            <a:endParaRPr lang="en-US" altLang="en-US"/>
          </a:p>
        </p:txBody>
      </p:sp>
      <p:sp>
        <p:nvSpPr>
          <p:cNvPr id="30724" name="Rezervirano mjesto broja slajda 3">
            <a:extLst>
              <a:ext uri="{FF2B5EF4-FFF2-40B4-BE49-F238E27FC236}">
                <a16:creationId xmlns:a16="http://schemas.microsoft.com/office/drawing/2014/main" id="{FF315D7A-FD00-4953-BB20-A3CE216965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B14BD28-81FB-418B-8E58-C2D7FDF4A422}" type="slidenum">
              <a:rPr lang="en-US" altLang="en-US"/>
              <a:pPr eaLnBrk="1" hangingPunct="1">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zervirano mjesto slike slajda 1">
            <a:extLst>
              <a:ext uri="{FF2B5EF4-FFF2-40B4-BE49-F238E27FC236}">
                <a16:creationId xmlns:a16="http://schemas.microsoft.com/office/drawing/2014/main" id="{47952DC7-A20D-498D-B13F-3672CAE9B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zervirano mjesto bilježaka 2">
            <a:extLst>
              <a:ext uri="{FF2B5EF4-FFF2-40B4-BE49-F238E27FC236}">
                <a16:creationId xmlns:a16="http://schemas.microsoft.com/office/drawing/2014/main" id="{858B953A-3AD0-497F-9DE2-29A56937C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Miscellaneous supporting documents for the Case Scenario. 3 different MS Word files in 97-2003 and in Adobe Reader format are produced in the material. They should be at the disposal for delegates in hard copy, or, if circumstances allow and all delegates have single access to the computers, in electronic way.</a:t>
            </a:r>
            <a:endParaRPr lang="en-US" altLang="en-US"/>
          </a:p>
        </p:txBody>
      </p:sp>
      <p:sp>
        <p:nvSpPr>
          <p:cNvPr id="31748" name="Rezervirano mjesto broja slajda 3">
            <a:extLst>
              <a:ext uri="{FF2B5EF4-FFF2-40B4-BE49-F238E27FC236}">
                <a16:creationId xmlns:a16="http://schemas.microsoft.com/office/drawing/2014/main" id="{46D8573F-F61C-4E99-914F-DE05AAB310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A10C558-F6E1-459C-BA66-FB58FC4FCAE6}" type="slidenum">
              <a:rPr lang="en-US" altLang="en-US"/>
              <a:pPr eaLnBrk="1" hangingPunct="1">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zervirano mjesto slike slajda 1">
            <a:extLst>
              <a:ext uri="{FF2B5EF4-FFF2-40B4-BE49-F238E27FC236}">
                <a16:creationId xmlns:a16="http://schemas.microsoft.com/office/drawing/2014/main" id="{B30DC89B-450A-4F5F-A95C-F59EF5F06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zervirano mjesto bilježaka 2">
            <a:extLst>
              <a:ext uri="{FF2B5EF4-FFF2-40B4-BE49-F238E27FC236}">
                <a16:creationId xmlns:a16="http://schemas.microsoft.com/office/drawing/2014/main" id="{70B19D6F-0A9B-4287-9833-4C6BF1D55A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10 e-mails are regular ones following exchange between FBA and UBP persons in charge of different business and contract deals for printing Anniversary bond.</a:t>
            </a:r>
          </a:p>
          <a:p>
            <a:endParaRPr lang="en-US" altLang="en-US"/>
          </a:p>
          <a:p>
            <a:r>
              <a:rPr lang="en-US" altLang="en-US"/>
              <a:t>FBA – UBP contract is following e-mail exchange and puts into the perspective outline of the commercial framework of the deal. It also sets crucial steps for further case development.</a:t>
            </a:r>
          </a:p>
        </p:txBody>
      </p:sp>
      <p:sp>
        <p:nvSpPr>
          <p:cNvPr id="33796" name="Rezervirano mjesto broja slajda 3">
            <a:extLst>
              <a:ext uri="{FF2B5EF4-FFF2-40B4-BE49-F238E27FC236}">
                <a16:creationId xmlns:a16="http://schemas.microsoft.com/office/drawing/2014/main" id="{59F3CF61-CAA1-4FCD-8C1B-D44873E77C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11D7936-2B6E-4C33-B1D1-7C5131A696F0}" type="slidenum">
              <a:rPr lang="en-US" altLang="en-US"/>
              <a:pPr eaLnBrk="1" hangingPunct="1">
                <a:spcBef>
                  <a:spcPct val="0"/>
                </a:spcBef>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a:extLst>
              <a:ext uri="{FF2B5EF4-FFF2-40B4-BE49-F238E27FC236}">
                <a16:creationId xmlns:a16="http://schemas.microsoft.com/office/drawing/2014/main" id="{A614E819-80BE-45E8-AFD2-6AA3755A1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zervirano mjesto bilježaka 2">
            <a:extLst>
              <a:ext uri="{FF2B5EF4-FFF2-40B4-BE49-F238E27FC236}">
                <a16:creationId xmlns:a16="http://schemas.microsoft.com/office/drawing/2014/main" id="{EA22162D-2C2B-40BA-AAF2-374294F252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Bank statements are closely following development of the case. Delegates will be able to implement “follow the money” principle by analyzing FBA and UBP bank statements.</a:t>
            </a:r>
          </a:p>
          <a:p>
            <a:endParaRPr lang="en-US" altLang="en-US"/>
          </a:p>
          <a:p>
            <a:r>
              <a:rPr lang="en-US" altLang="en-US"/>
              <a:t>Pro forma invoice is genuine one issued by UBP to FBA for 100K advance. </a:t>
            </a:r>
          </a:p>
        </p:txBody>
      </p:sp>
      <p:sp>
        <p:nvSpPr>
          <p:cNvPr id="34820" name="Rezervirano mjesto broja slajda 3">
            <a:extLst>
              <a:ext uri="{FF2B5EF4-FFF2-40B4-BE49-F238E27FC236}">
                <a16:creationId xmlns:a16="http://schemas.microsoft.com/office/drawing/2014/main" id="{63C5C3F1-CD58-45F0-B262-A857112E64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523448A-B0C6-4E6D-BDF1-558B5848F92C}" type="slidenum">
              <a:rPr lang="en-US" altLang="en-US"/>
              <a:pPr eaLnBrk="1" hangingPunct="1">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56466D2-F916-4462-A032-0A6E30D6C0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9E6F1CF-6151-4552-909D-DD85201FDD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11</a:t>
            </a:r>
            <a:r>
              <a:rPr lang="en-US" altLang="en-US" baseline="30000"/>
              <a:t>th</a:t>
            </a:r>
            <a:r>
              <a:rPr lang="en-US" altLang="en-US"/>
              <a:t> e-mail and following ones are tools of perpetration. Content of the e-mails is written by the perpetrator and includes or necessary elements for analysis.</a:t>
            </a:r>
          </a:p>
          <a:p>
            <a:endParaRPr lang="en-US" altLang="en-US"/>
          </a:p>
          <a:p>
            <a:r>
              <a:rPr lang="en-US" altLang="en-US"/>
              <a:t>False invoice is made by the perpetrator and directs transfer of the money to the existing real bank account, but opened with fraudulent purpose.</a:t>
            </a:r>
          </a:p>
          <a:p>
            <a:endParaRPr lang="en-GB" altLang="en-US"/>
          </a:p>
        </p:txBody>
      </p:sp>
      <p:sp>
        <p:nvSpPr>
          <p:cNvPr id="36868" name="Slide Number Placeholder 3">
            <a:extLst>
              <a:ext uri="{FF2B5EF4-FFF2-40B4-BE49-F238E27FC236}">
                <a16:creationId xmlns:a16="http://schemas.microsoft.com/office/drawing/2014/main" id="{37F90839-FCC6-4A62-8056-C178DA3DF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C7B2F74-C2A9-4912-92D2-8C946B2D8F01}" type="slidenum">
              <a:rPr lang="en-GB" altLang="en-US"/>
              <a:pPr eaLnBrk="1" hangingPunct="1">
                <a:spcBef>
                  <a:spcPct val="0"/>
                </a:spcBef>
              </a:pPr>
              <a:t>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3312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39966463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3187482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1980512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39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10/07/2024</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2724619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44332374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437941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79531401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22258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6280748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7708005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403411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36224666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5DE55328-B21B-402E-BE1A-266E5970F727}"/>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4">
            <a:extLst>
              <a:ext uri="{FF2B5EF4-FFF2-40B4-BE49-F238E27FC236}">
                <a16:creationId xmlns:a16="http://schemas.microsoft.com/office/drawing/2014/main" id="{DEEB8C94-5D0C-47A8-AF9B-04F1107F7DE6}"/>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5F11D517-4336-4100-89AC-10F06E6D2769}"/>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9" name="Rectangle 11">
            <a:extLst>
              <a:ext uri="{FF2B5EF4-FFF2-40B4-BE49-F238E27FC236}">
                <a16:creationId xmlns:a16="http://schemas.microsoft.com/office/drawing/2014/main" id="{CA0F3B32-B724-47C1-BE7B-E0E5F62EC7FD}"/>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8537E420-E9BF-46DC-B0D4-9F2F3485E321}"/>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48306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76" r:id="rId15"/>
    <p:sldLayoutId id="2147483662" r:id="rId16"/>
    <p:sldLayoutId id="2147483672" r:id="rId17"/>
    <p:sldLayoutId id="2147483663" r:id="rId18"/>
    <p:sldLayoutId id="2147483664" r:id="rId19"/>
    <p:sldLayoutId id="2147483665" r:id="rId20"/>
    <p:sldLayoutId id="2147483666" r:id="rId21"/>
    <p:sldLayoutId id="2147483671" r:id="rId22"/>
    <p:sldLayoutId id="2147483681" r:id="rId23"/>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atteo.lucchetti@coe.int"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136277" y="5161951"/>
            <a:ext cx="3135733"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600" b="1" dirty="0">
                <a:latin typeface="+mn-lt"/>
              </a:rPr>
              <a:t>Session 11</a:t>
            </a:r>
          </a:p>
          <a:p>
            <a:pPr algn="ctr">
              <a:buNone/>
            </a:pPr>
            <a:r>
              <a:rPr lang="en-US" sz="1400" b="1" dirty="0"/>
              <a:t>2.1.11 Phase 2: Trial Preparation Phase</a:t>
            </a:r>
          </a:p>
          <a:p>
            <a:pPr algn="ctr">
              <a:buNone/>
            </a:pPr>
            <a:r>
              <a:rPr lang="en-US" sz="1400" b="1" dirty="0"/>
              <a:t>(BEC exercise only)</a:t>
            </a:r>
            <a:endParaRPr lang="en-US" sz="1600" dirty="0"/>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136276" y="2896220"/>
            <a:ext cx="62645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2800" b="1" dirty="0"/>
              <a:t>Advanced Cybercrime and Electronic Evidence Training Course for Prosecutors and Judges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47DE2BBC-1070-4DDF-9A45-CF4B34837817}"/>
              </a:ext>
            </a:extLst>
          </p:cNvPr>
          <p:cNvSpPr>
            <a:spLocks noGrp="1"/>
          </p:cNvSpPr>
          <p:nvPr>
            <p:ph idx="1"/>
          </p:nvPr>
        </p:nvSpPr>
        <p:spPr>
          <a:xfrm>
            <a:off x="628650" y="1668607"/>
            <a:ext cx="7886700" cy="4351338"/>
          </a:xfrm>
        </p:spPr>
        <p:txBody>
          <a:bodyPr/>
          <a:lstStyle/>
          <a:p>
            <a:pPr algn="just">
              <a:lnSpc>
                <a:spcPct val="90000"/>
              </a:lnSpc>
            </a:pPr>
            <a:r>
              <a:rPr lang="en-GB" altLang="en-US" b="1" dirty="0">
                <a:solidFill>
                  <a:srgbClr val="FF0000"/>
                </a:solidFill>
              </a:rPr>
              <a:t>Folder </a:t>
            </a:r>
            <a:r>
              <a:rPr lang="en-GB" altLang="en-US" b="1" i="1" dirty="0">
                <a:solidFill>
                  <a:srgbClr val="FF0000"/>
                </a:solidFill>
              </a:rPr>
              <a:t>“E-mails”</a:t>
            </a:r>
            <a:r>
              <a:rPr lang="en-GB" altLang="en-US" b="1" dirty="0">
                <a:solidFill>
                  <a:srgbClr val="FF0000"/>
                </a:solidFill>
              </a:rPr>
              <a:t>:</a:t>
            </a:r>
          </a:p>
          <a:p>
            <a:pPr algn="just">
              <a:lnSpc>
                <a:spcPct val="90000"/>
              </a:lnSpc>
              <a:buFont typeface="Wingdings" panose="05000000000000000000" pitchFamily="2" charset="2"/>
              <a:buChar char="ü"/>
            </a:pPr>
            <a:r>
              <a:rPr lang="en-GB" altLang="en-US" sz="2800" dirty="0"/>
              <a:t>11</a:t>
            </a:r>
            <a:r>
              <a:rPr lang="en-GB" altLang="en-US" sz="2800" baseline="30000" dirty="0"/>
              <a:t>th</a:t>
            </a:r>
            <a:r>
              <a:rPr lang="en-GB" altLang="en-US" sz="2800" dirty="0"/>
              <a:t> e-mail and following exchange as key perpetration moment;</a:t>
            </a:r>
          </a:p>
          <a:p>
            <a:pPr algn="just">
              <a:lnSpc>
                <a:spcPct val="90000"/>
              </a:lnSpc>
              <a:buFont typeface="Arial" panose="020B0604020202020204" pitchFamily="34" charset="0"/>
              <a:buNone/>
            </a:pPr>
            <a:endParaRPr lang="en-GB" altLang="en-US" sz="2800" dirty="0"/>
          </a:p>
          <a:p>
            <a:pPr algn="just">
              <a:lnSpc>
                <a:spcPct val="90000"/>
              </a:lnSpc>
            </a:pPr>
            <a:r>
              <a:rPr lang="en-GB" altLang="en-US" b="1" dirty="0">
                <a:solidFill>
                  <a:srgbClr val="FF0000"/>
                </a:solidFill>
              </a:rPr>
              <a:t>Folder </a:t>
            </a:r>
            <a:r>
              <a:rPr lang="en-GB" altLang="en-US" b="1" i="1" dirty="0">
                <a:solidFill>
                  <a:srgbClr val="FF0000"/>
                </a:solidFill>
              </a:rPr>
              <a:t>“Bank Statements”</a:t>
            </a:r>
            <a:r>
              <a:rPr lang="en-GB" altLang="en-US" b="1" dirty="0">
                <a:solidFill>
                  <a:srgbClr val="FF0000"/>
                </a:solidFill>
              </a:rPr>
              <a:t>:</a:t>
            </a:r>
            <a:endParaRPr lang="en-GB" altLang="en-US" sz="2800" b="1" dirty="0">
              <a:solidFill>
                <a:srgbClr val="FF0000"/>
              </a:solidFill>
            </a:endParaRPr>
          </a:p>
          <a:p>
            <a:pPr algn="just">
              <a:buFont typeface="Wingdings" panose="05000000000000000000" pitchFamily="2" charset="2"/>
              <a:buChar char="ü"/>
            </a:pPr>
            <a:r>
              <a:rPr lang="en-GB" altLang="en-US" sz="2800" dirty="0"/>
              <a:t>UBP false invoice includes fraudulent account information and request for payment of actual 200.000 EUR due to the finalization of printing of 20.000 bonds;</a:t>
            </a:r>
          </a:p>
          <a:p>
            <a:pPr algn="just">
              <a:lnSpc>
                <a:spcPct val="90000"/>
              </a:lnSpc>
              <a:buFont typeface="Arial" panose="020B0604020202020204" pitchFamily="34" charset="0"/>
              <a:buNone/>
            </a:pPr>
            <a:endParaRPr lang="en-GB" altLang="en-US" dirty="0"/>
          </a:p>
        </p:txBody>
      </p:sp>
      <p:sp>
        <p:nvSpPr>
          <p:cNvPr id="7" name="Rectangle 6">
            <a:extLst>
              <a:ext uri="{FF2B5EF4-FFF2-40B4-BE49-F238E27FC236}">
                <a16:creationId xmlns:a16="http://schemas.microsoft.com/office/drawing/2014/main" id="{C29BF04D-B945-49D4-878D-6C96248B4BC3}"/>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F0CBDC7A-5750-4ECE-96FB-927F4CB65CD4}"/>
              </a:ext>
            </a:extLst>
          </p:cNvPr>
          <p:cNvSpPr>
            <a:spLocks noGrp="1"/>
          </p:cNvSpPr>
          <p:nvPr>
            <p:ph idx="1"/>
          </p:nvPr>
        </p:nvSpPr>
        <p:spPr>
          <a:xfrm>
            <a:off x="457200" y="1427163"/>
            <a:ext cx="8229600" cy="2987819"/>
          </a:xfrm>
        </p:spPr>
        <p:txBody>
          <a:bodyPr/>
          <a:lstStyle/>
          <a:p>
            <a:pPr algn="just"/>
            <a:r>
              <a:rPr lang="en-US" altLang="en-US" b="1" dirty="0">
                <a:solidFill>
                  <a:srgbClr val="FF0000"/>
                </a:solidFill>
              </a:rPr>
              <a:t>Folder </a:t>
            </a:r>
            <a:r>
              <a:rPr lang="en-US" altLang="en-US" b="1" i="1" dirty="0">
                <a:solidFill>
                  <a:srgbClr val="FF0000"/>
                </a:solidFill>
              </a:rPr>
              <a:t>“Witness Statements”</a:t>
            </a:r>
            <a:r>
              <a:rPr lang="en-US" altLang="en-US" b="1" dirty="0">
                <a:solidFill>
                  <a:srgbClr val="FF0000"/>
                </a:solidFill>
              </a:rPr>
              <a:t>:</a:t>
            </a:r>
            <a:endParaRPr lang="sr-Latn-RS" altLang="en-US" b="1" dirty="0">
              <a:solidFill>
                <a:srgbClr val="FF0000"/>
              </a:solidFill>
            </a:endParaRPr>
          </a:p>
          <a:p>
            <a:pPr algn="just">
              <a:buFont typeface="Wingdings" panose="05000000000000000000" pitchFamily="2" charset="2"/>
              <a:buChar char="ü"/>
            </a:pPr>
            <a:r>
              <a:rPr lang="en-US" altLang="en-US" sz="2800" dirty="0"/>
              <a:t>FBA Department for Logistics and Operations</a:t>
            </a:r>
            <a:r>
              <a:rPr lang="sr-Latn-RS" altLang="en-US" dirty="0"/>
              <a:t> </a:t>
            </a:r>
            <a:r>
              <a:rPr lang="en-US" altLang="en-US" sz="2800" dirty="0"/>
              <a:t>Statement;</a:t>
            </a:r>
            <a:endParaRPr lang="sr-Latn-RS" altLang="en-US" sz="2800" dirty="0"/>
          </a:p>
          <a:p>
            <a:pPr algn="just">
              <a:buFont typeface="Wingdings" panose="05000000000000000000" pitchFamily="2" charset="2"/>
              <a:buChar char="ü"/>
            </a:pPr>
            <a:r>
              <a:rPr lang="en-US" altLang="en-US" sz="2800" dirty="0"/>
              <a:t>FBA Financial Department Statement;</a:t>
            </a:r>
            <a:endParaRPr lang="sr-Latn-RS" altLang="en-US" sz="2800" dirty="0"/>
          </a:p>
          <a:p>
            <a:pPr algn="just">
              <a:buFont typeface="Wingdings" panose="05000000000000000000" pitchFamily="2" charset="2"/>
              <a:buChar char="ü"/>
            </a:pPr>
            <a:r>
              <a:rPr lang="en-US" altLang="en-US" sz="2800" dirty="0"/>
              <a:t>FBA Information Technologies Department</a:t>
            </a:r>
            <a:r>
              <a:rPr lang="sr-Latn-RS" altLang="en-US" sz="2800" dirty="0"/>
              <a:t> </a:t>
            </a:r>
            <a:r>
              <a:rPr lang="en-US" altLang="en-US" sz="2800" dirty="0"/>
              <a:t>Statement.</a:t>
            </a:r>
          </a:p>
        </p:txBody>
      </p:sp>
      <p:sp>
        <p:nvSpPr>
          <p:cNvPr id="7" name="Rectangle 6">
            <a:extLst>
              <a:ext uri="{FF2B5EF4-FFF2-40B4-BE49-F238E27FC236}">
                <a16:creationId xmlns:a16="http://schemas.microsoft.com/office/drawing/2014/main" id="{FAFD6D3E-E540-4294-8AE1-A58F33C5144C}"/>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BA5296F7-C1E1-4468-B914-325F2A7F4AE9}"/>
              </a:ext>
            </a:extLst>
          </p:cNvPr>
          <p:cNvSpPr>
            <a:spLocks noGrp="1"/>
          </p:cNvSpPr>
          <p:nvPr>
            <p:ph idx="1"/>
          </p:nvPr>
        </p:nvSpPr>
        <p:spPr>
          <a:xfrm>
            <a:off x="457200" y="1427163"/>
            <a:ext cx="8229600" cy="4525962"/>
          </a:xfrm>
        </p:spPr>
        <p:txBody>
          <a:bodyPr/>
          <a:lstStyle/>
          <a:p>
            <a:r>
              <a:rPr lang="en-US" altLang="en-US" b="1" dirty="0">
                <a:solidFill>
                  <a:srgbClr val="FF0000"/>
                </a:solidFill>
              </a:rPr>
              <a:t>Advanced Persistent Threat</a:t>
            </a:r>
            <a:r>
              <a:rPr lang="sr-Latn-RS" altLang="en-US" b="1" dirty="0">
                <a:solidFill>
                  <a:srgbClr val="FF0000"/>
                </a:solidFill>
              </a:rPr>
              <a:t>:</a:t>
            </a:r>
            <a:endParaRPr lang="en-US" altLang="en-US" b="1" dirty="0">
              <a:solidFill>
                <a:srgbClr val="FF0000"/>
              </a:solidFill>
            </a:endParaRPr>
          </a:p>
          <a:p>
            <a:pPr algn="just">
              <a:buFont typeface="Arial" panose="020B0604020202020204" pitchFamily="34" charset="0"/>
              <a:buNone/>
            </a:pPr>
            <a:r>
              <a:rPr lang="en-US" altLang="en-US" sz="2800" b="1" dirty="0"/>
              <a:t>	- </a:t>
            </a:r>
            <a:r>
              <a:rPr lang="en-US" altLang="en-US" sz="2800" dirty="0"/>
              <a:t>“</a:t>
            </a:r>
            <a:r>
              <a:rPr lang="en-US" altLang="ja-JP" sz="2800" i="1" dirty="0"/>
              <a:t>set of stealthy and continuous computer hacking processes, often orchestrated by a person or persons targeting a specific entity</a:t>
            </a:r>
            <a:r>
              <a:rPr lang="ja-JP" altLang="en-US" sz="2800" i="1" dirty="0"/>
              <a:t>”</a:t>
            </a:r>
            <a:r>
              <a:rPr lang="en-US" altLang="ja-JP" sz="2800" i="1" dirty="0"/>
              <a:t>;</a:t>
            </a:r>
            <a:endParaRPr lang="en-US" altLang="en-US" sz="2800" b="1" i="1" dirty="0"/>
          </a:p>
        </p:txBody>
      </p:sp>
      <p:pic>
        <p:nvPicPr>
          <p:cNvPr id="19461" name="Picture 5" descr="C:\Users\B.Stam\Desktop\b-apt_infographic.jpg">
            <a:extLst>
              <a:ext uri="{FF2B5EF4-FFF2-40B4-BE49-F238E27FC236}">
                <a16:creationId xmlns:a16="http://schemas.microsoft.com/office/drawing/2014/main" id="{099EA42D-0A85-417C-848E-558C83570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374" y="3177895"/>
            <a:ext cx="4417003" cy="33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7C9B79B-D7DF-4C6A-829E-AFB0313F4D64}"/>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71F80062-089C-4172-950E-D12E7421215C}"/>
              </a:ext>
            </a:extLst>
          </p:cNvPr>
          <p:cNvSpPr>
            <a:spLocks noGrp="1"/>
          </p:cNvSpPr>
          <p:nvPr>
            <p:ph idx="1"/>
          </p:nvPr>
        </p:nvSpPr>
        <p:spPr>
          <a:xfrm>
            <a:off x="457200" y="1427163"/>
            <a:ext cx="8229600" cy="4525962"/>
          </a:xfrm>
        </p:spPr>
        <p:txBody>
          <a:bodyPr/>
          <a:lstStyle/>
          <a:p>
            <a:r>
              <a:rPr lang="en-US" altLang="en-US" b="1" dirty="0">
                <a:solidFill>
                  <a:srgbClr val="FF0000"/>
                </a:solidFill>
              </a:rPr>
              <a:t>Crypto-currencies:</a:t>
            </a:r>
          </a:p>
          <a:p>
            <a:pPr algn="just">
              <a:buFont typeface="Arial" panose="020B0604020202020204" pitchFamily="34" charset="0"/>
              <a:buNone/>
            </a:pPr>
            <a:r>
              <a:rPr lang="en-US" altLang="en-US" sz="2800" dirty="0"/>
              <a:t>	- “</a:t>
            </a:r>
            <a:r>
              <a:rPr lang="en-US" altLang="ja-JP" sz="2800" i="1" dirty="0"/>
              <a:t>digital asset designed to work as a medium of exchange using cryptography to secure the transactions and to control the creation of additional units of the currency</a:t>
            </a:r>
            <a:r>
              <a:rPr lang="ja-JP" altLang="en-US" sz="2800" i="1" dirty="0"/>
              <a:t>”</a:t>
            </a:r>
            <a:r>
              <a:rPr lang="en-US" altLang="ja-JP" sz="2800" dirty="0"/>
              <a:t>;</a:t>
            </a:r>
          </a:p>
          <a:p>
            <a:pPr>
              <a:buFont typeface="Arial" panose="020B0604020202020204" pitchFamily="34" charset="0"/>
              <a:buNone/>
            </a:pPr>
            <a:endParaRPr lang="en-US" altLang="en-US" sz="2800" i="1" dirty="0"/>
          </a:p>
        </p:txBody>
      </p:sp>
      <p:pic>
        <p:nvPicPr>
          <p:cNvPr id="20485" name="Picture 2" descr="C:\Users\B.Stam\Desktop\alt-cryptocurrencies.jpg">
            <a:extLst>
              <a:ext uri="{FF2B5EF4-FFF2-40B4-BE49-F238E27FC236}">
                <a16:creationId xmlns:a16="http://schemas.microsoft.com/office/drawing/2014/main" id="{F5C72211-E2BE-4C50-93D1-B697F176F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814" y="3520531"/>
            <a:ext cx="5054744" cy="285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C8C1827-7B96-4E01-8CE6-AA7694C75234}"/>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605547DA-B1E3-4B6C-998E-3F3F41BC2B8D}"/>
              </a:ext>
            </a:extLst>
          </p:cNvPr>
          <p:cNvSpPr>
            <a:spLocks noGrp="1"/>
          </p:cNvSpPr>
          <p:nvPr>
            <p:ph idx="1"/>
          </p:nvPr>
        </p:nvSpPr>
        <p:spPr>
          <a:xfrm>
            <a:off x="457200" y="1427163"/>
            <a:ext cx="8229600" cy="4525962"/>
          </a:xfrm>
        </p:spPr>
        <p:txBody>
          <a:bodyPr/>
          <a:lstStyle/>
          <a:p>
            <a:r>
              <a:rPr lang="en-US" altLang="en-US" b="1" dirty="0">
                <a:solidFill>
                  <a:srgbClr val="FF0000"/>
                </a:solidFill>
              </a:rPr>
              <a:t>Cyber Social Engineering:</a:t>
            </a:r>
          </a:p>
          <a:p>
            <a:pPr algn="just">
              <a:buFont typeface="Arial" panose="020B0604020202020204" pitchFamily="34" charset="0"/>
              <a:buNone/>
            </a:pPr>
            <a:r>
              <a:rPr lang="en-US" altLang="en-US" sz="2800" b="1" dirty="0"/>
              <a:t>	</a:t>
            </a:r>
            <a:r>
              <a:rPr lang="en-US" altLang="en-US" sz="2800" dirty="0"/>
              <a:t>- “</a:t>
            </a:r>
            <a:r>
              <a:rPr lang="en-US" altLang="ja-JP" sz="2800" i="1" dirty="0"/>
              <a:t>type of confidence trick for the purpose of information gathering, fraud, or system access, it differs from a traditional "con" in that it is often one of many steps in a more complex fraud scheme</a:t>
            </a:r>
            <a:r>
              <a:rPr lang="en-US" altLang="ja-JP" sz="2800" dirty="0"/>
              <a:t>;</a:t>
            </a:r>
            <a:endParaRPr lang="en-US" altLang="en-US" sz="2800" i="1" dirty="0"/>
          </a:p>
        </p:txBody>
      </p:sp>
      <p:pic>
        <p:nvPicPr>
          <p:cNvPr id="21509" name="Picture 2" descr="C:\Users\B.Stam\Desktop\Social Engineering, Baiting, Phishing, Email Hacking, Contact Spamming, Pretexting, Spear Phishing,Vishing, Hunting, Farming NORTON_0.jpg">
            <a:extLst>
              <a:ext uri="{FF2B5EF4-FFF2-40B4-BE49-F238E27FC236}">
                <a16:creationId xmlns:a16="http://schemas.microsoft.com/office/drawing/2014/main" id="{005F1078-23F6-4EF2-BAA1-322C8D4C1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651" y="3466067"/>
            <a:ext cx="3458297" cy="29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6CAD699-5904-4C94-8739-1816D9F0C287}"/>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33728" y="25932"/>
            <a:ext cx="751027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Group division and work</a:t>
            </a:r>
          </a:p>
        </p:txBody>
      </p:sp>
      <p:sp>
        <p:nvSpPr>
          <p:cNvPr id="7" name="Rectangle 6">
            <a:extLst>
              <a:ext uri="{FF2B5EF4-FFF2-40B4-BE49-F238E27FC236}">
                <a16:creationId xmlns:a16="http://schemas.microsoft.com/office/drawing/2014/main" id="{7FA81925-418B-D44C-9255-2AEBBFBC0ADA}"/>
              </a:ext>
            </a:extLst>
          </p:cNvPr>
          <p:cNvSpPr/>
          <p:nvPr/>
        </p:nvSpPr>
        <p:spPr>
          <a:xfrm>
            <a:off x="223284" y="1050693"/>
            <a:ext cx="4681225" cy="5670783"/>
          </a:xfrm>
          <a:prstGeom prst="rect">
            <a:avLst/>
          </a:prstGeom>
          <a:ln/>
        </p:spPr>
        <p:txBody>
          <a:bodyPr wrap="square">
            <a:spAutoFit/>
          </a:bodyPr>
          <a:lstStyle/>
          <a:p>
            <a:pPr marL="342900" indent="-342900" algn="just">
              <a:buFont typeface="Arial" panose="020B0604020202020204" pitchFamily="34" charset="0"/>
              <a:buChar char="•"/>
            </a:pPr>
            <a:r>
              <a:rPr lang="en-US" sz="2400" b="1" dirty="0">
                <a:solidFill>
                  <a:srgbClr val="FF0000"/>
                </a:solidFill>
              </a:rPr>
              <a:t>Group 1 :</a:t>
            </a:r>
          </a:p>
          <a:p>
            <a:pPr marL="342900" indent="-342900" algn="just">
              <a:buFont typeface="Wingdings" panose="05000000000000000000" pitchFamily="2" charset="2"/>
              <a:buChar char="ü"/>
            </a:pPr>
            <a:r>
              <a:rPr lang="en-US" sz="2400" i="1" dirty="0">
                <a:solidFill>
                  <a:srgbClr val="FF0000"/>
                </a:solidFill>
              </a:rPr>
              <a:t>Prosecutors Team</a:t>
            </a:r>
          </a:p>
          <a:p>
            <a:pPr algn="just"/>
            <a:endParaRPr lang="en-US" sz="2400" i="1" dirty="0">
              <a:solidFill>
                <a:srgbClr val="FF0000"/>
              </a:solidFill>
            </a:endParaRPr>
          </a:p>
          <a:p>
            <a:pPr marL="285750" indent="-285750" algn="just">
              <a:buFont typeface="Arial" panose="020B0604020202020204" pitchFamily="34" charset="0"/>
              <a:buChar char="•"/>
            </a:pPr>
            <a:r>
              <a:rPr lang="en-US" sz="1800" b="0" i="0" u="none" strike="noStrike" baseline="0" dirty="0">
                <a:solidFill>
                  <a:srgbClr val="000000"/>
                </a:solidFill>
                <a:latin typeface="Verdana" panose="020B0604030504040204" pitchFamily="34" charset="0"/>
              </a:rPr>
              <a:t>based on previously</a:t>
            </a:r>
            <a:r>
              <a:rPr lang="en-US" dirty="0">
                <a:solidFill>
                  <a:srgbClr val="000000"/>
                </a:solidFill>
                <a:latin typeface="Verdana" panose="020B0604030504040204" pitchFamily="34" charset="0"/>
              </a:rPr>
              <a:t> undertaken proceedings Prosecution team </a:t>
            </a:r>
            <a:r>
              <a:rPr lang="en-US" sz="1800" b="0" i="0" u="none" strike="noStrike" baseline="0" dirty="0">
                <a:solidFill>
                  <a:srgbClr val="000000"/>
                </a:solidFill>
                <a:latin typeface="Verdana" panose="020B0604030504040204" pitchFamily="34" charset="0"/>
              </a:rPr>
              <a:t>builds an Indictment with sufficient evidence and arguments and the way how they will be presented (outlines, Power </a:t>
            </a:r>
            <a:r>
              <a:rPr lang="en-US" dirty="0">
                <a:solidFill>
                  <a:srgbClr val="000000"/>
                </a:solidFill>
                <a:latin typeface="Verdana" panose="020B0604030504040204" pitchFamily="34" charset="0"/>
              </a:rPr>
              <a:t>P</a:t>
            </a:r>
            <a:r>
              <a:rPr lang="en-US" sz="1800" b="0" i="0" u="none" strike="noStrike" baseline="0" dirty="0">
                <a:solidFill>
                  <a:srgbClr val="000000"/>
                </a:solidFill>
                <a:latin typeface="Verdana" panose="020B0604030504040204" pitchFamily="34" charset="0"/>
              </a:rPr>
              <a:t>oint</a:t>
            </a:r>
            <a:r>
              <a:rPr lang="en-US" dirty="0">
                <a:solidFill>
                  <a:srgbClr val="000000"/>
                </a:solidFill>
                <a:latin typeface="Verdana" panose="020B0604030504040204" pitchFamily="34" charset="0"/>
              </a:rPr>
              <a:t> </a:t>
            </a:r>
            <a:r>
              <a:rPr lang="en-US" sz="1800" b="0" i="0" u="none" strike="noStrike" baseline="0" dirty="0">
                <a:solidFill>
                  <a:srgbClr val="000000"/>
                </a:solidFill>
                <a:latin typeface="Verdana" panose="020B0604030504040204" pitchFamily="34" charset="0"/>
              </a:rPr>
              <a:t>presentation, etc.);</a:t>
            </a:r>
          </a:p>
          <a:p>
            <a:pPr marL="285750" indent="-285750" algn="just">
              <a:buFont typeface="Arial" panose="020B0604020202020204" pitchFamily="34" charset="0"/>
              <a:buChar char="•"/>
            </a:pPr>
            <a:r>
              <a:rPr lang="sr-Latn-RS" dirty="0">
                <a:solidFill>
                  <a:srgbClr val="000000"/>
                </a:solidFill>
                <a:latin typeface="Verdana" panose="020B0604030504040204" pitchFamily="34" charset="0"/>
              </a:rPr>
              <a:t>Prosecution </a:t>
            </a:r>
            <a:r>
              <a:rPr lang="sr-Latn-RS" sz="1800" b="0" i="0" u="none" strike="noStrike" baseline="0" dirty="0">
                <a:solidFill>
                  <a:srgbClr val="000000"/>
                </a:solidFill>
                <a:latin typeface="Verdana" panose="020B0604030504040204" pitchFamily="34" charset="0"/>
              </a:rPr>
              <a:t>Team </a:t>
            </a:r>
            <a:r>
              <a:rPr lang="en-US" sz="1800" b="0" i="0" u="none" strike="noStrike" baseline="0" dirty="0">
                <a:solidFill>
                  <a:srgbClr val="000000"/>
                </a:solidFill>
                <a:latin typeface="Verdana" panose="020B0604030504040204" pitchFamily="34" charset="0"/>
              </a:rPr>
              <a:t>will notify the </a:t>
            </a:r>
            <a:r>
              <a:rPr lang="en-US" dirty="0">
                <a:solidFill>
                  <a:srgbClr val="000000"/>
                </a:solidFill>
                <a:latin typeface="Verdana" panose="020B0604030504040204" pitchFamily="34" charset="0"/>
              </a:rPr>
              <a:t>D</a:t>
            </a:r>
            <a:r>
              <a:rPr lang="en-US" sz="1800" b="0" i="0" u="none" strike="noStrike" baseline="0" dirty="0">
                <a:solidFill>
                  <a:srgbClr val="000000"/>
                </a:solidFill>
                <a:latin typeface="Verdana" panose="020B0604030504040204" pitchFamily="34" charset="0"/>
              </a:rPr>
              <a:t>efense Team </a:t>
            </a:r>
            <a:r>
              <a:rPr lang="sr-Latn-RS" sz="1800" b="0" i="0" u="none" strike="noStrike" baseline="0" dirty="0">
                <a:solidFill>
                  <a:srgbClr val="000000"/>
                </a:solidFill>
                <a:latin typeface="Verdana" panose="020B0604030504040204" pitchFamily="34" charset="0"/>
              </a:rPr>
              <a:t>about the content of the Indictment</a:t>
            </a:r>
            <a:r>
              <a:rPr lang="en-US" sz="1800" b="0" i="0" u="none" strike="noStrike" baseline="0" dirty="0">
                <a:solidFill>
                  <a:srgbClr val="000000"/>
                </a:solidFill>
                <a:latin typeface="Verdana" panose="020B0604030504040204" pitchFamily="34" charset="0"/>
              </a:rPr>
              <a:t>, so the defense can base/adjust its arguments on the exact indictments that will be brought in court;</a:t>
            </a:r>
          </a:p>
          <a:p>
            <a:pPr marL="285750" indent="-285750" algn="just">
              <a:buFont typeface="Arial" panose="020B0604020202020204" pitchFamily="34" charset="0"/>
              <a:buChar char="•"/>
            </a:pPr>
            <a:r>
              <a:rPr lang="en-US" dirty="0">
                <a:solidFill>
                  <a:srgbClr val="000000"/>
                </a:solidFill>
                <a:latin typeface="Verdana" panose="020B0604030504040204" pitchFamily="34" charset="0"/>
              </a:rPr>
              <a:t>D</a:t>
            </a:r>
            <a:r>
              <a:rPr lang="en-US" sz="1800" b="0" i="0" u="none" strike="noStrike" baseline="0" dirty="0">
                <a:solidFill>
                  <a:srgbClr val="000000"/>
                </a:solidFill>
                <a:latin typeface="Verdana" panose="020B0604030504040204" pitchFamily="34" charset="0"/>
              </a:rPr>
              <a:t>efense Team will be allowed to respond before the trial starts)</a:t>
            </a:r>
          </a:p>
          <a:p>
            <a:pPr marL="342900" indent="-342900" algn="just">
              <a:buFontTx/>
              <a:buChar char="-"/>
            </a:pPr>
            <a:endParaRPr lang="en-US" sz="2050" dirty="0">
              <a:solidFill>
                <a:srgbClr val="FF0000"/>
              </a:solidFill>
            </a:endParaRPr>
          </a:p>
        </p:txBody>
      </p:sp>
      <p:pic>
        <p:nvPicPr>
          <p:cNvPr id="8" name="Picture 7">
            <a:extLst>
              <a:ext uri="{FF2B5EF4-FFF2-40B4-BE49-F238E27FC236}">
                <a16:creationId xmlns:a16="http://schemas.microsoft.com/office/drawing/2014/main" id="{1039E094-4EB0-B34C-AC8A-850BF9448A2D}"/>
              </a:ext>
            </a:extLst>
          </p:cNvPr>
          <p:cNvPicPr>
            <a:picLocks noChangeAspect="1"/>
          </p:cNvPicPr>
          <p:nvPr/>
        </p:nvPicPr>
        <p:blipFill>
          <a:blip r:embed="rId3"/>
          <a:stretch>
            <a:fillRect/>
          </a:stretch>
        </p:blipFill>
        <p:spPr>
          <a:xfrm>
            <a:off x="5182654" y="2877133"/>
            <a:ext cx="3738062" cy="1598043"/>
          </a:xfrm>
          <a:prstGeom prst="rect">
            <a:avLst/>
          </a:prstGeom>
        </p:spPr>
      </p:pic>
    </p:spTree>
    <p:extLst>
      <p:ext uri="{BB962C8B-B14F-4D97-AF65-F5344CB8AC3E}">
        <p14:creationId xmlns:p14="http://schemas.microsoft.com/office/powerpoint/2010/main" val="261113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33728" y="25932"/>
            <a:ext cx="751027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Group division and work</a:t>
            </a:r>
          </a:p>
        </p:txBody>
      </p:sp>
      <p:sp>
        <p:nvSpPr>
          <p:cNvPr id="7" name="Rectangle 6">
            <a:extLst>
              <a:ext uri="{FF2B5EF4-FFF2-40B4-BE49-F238E27FC236}">
                <a16:creationId xmlns:a16="http://schemas.microsoft.com/office/drawing/2014/main" id="{7FA81925-418B-D44C-9255-2AEBBFBC0ADA}"/>
              </a:ext>
            </a:extLst>
          </p:cNvPr>
          <p:cNvSpPr/>
          <p:nvPr/>
        </p:nvSpPr>
        <p:spPr>
          <a:xfrm>
            <a:off x="223284" y="1093372"/>
            <a:ext cx="4681225" cy="5262979"/>
          </a:xfrm>
          <a:prstGeom prst="rect">
            <a:avLst/>
          </a:prstGeom>
          <a:ln/>
        </p:spPr>
        <p:txBody>
          <a:bodyPr wrap="square">
            <a:spAutoFit/>
          </a:bodyPr>
          <a:lstStyle/>
          <a:p>
            <a:pPr marL="342900" indent="-342900" algn="just">
              <a:buFont typeface="Arial" panose="020B0604020202020204" pitchFamily="34" charset="0"/>
              <a:buChar char="•"/>
            </a:pPr>
            <a:r>
              <a:rPr lang="en-US" sz="2400" b="1" dirty="0">
                <a:solidFill>
                  <a:srgbClr val="FF0000"/>
                </a:solidFill>
              </a:rPr>
              <a:t>Group 2 :</a:t>
            </a:r>
          </a:p>
          <a:p>
            <a:pPr marL="342900" indent="-342900" algn="just">
              <a:buFont typeface="Wingdings" panose="05000000000000000000" pitchFamily="2" charset="2"/>
              <a:buChar char="ü"/>
            </a:pPr>
            <a:r>
              <a:rPr lang="en-US" sz="2400" i="1" dirty="0">
                <a:solidFill>
                  <a:srgbClr val="FF0000"/>
                </a:solidFill>
              </a:rPr>
              <a:t>Defense Team</a:t>
            </a:r>
          </a:p>
          <a:p>
            <a:pPr algn="just"/>
            <a:endParaRPr lang="en-US" dirty="0">
              <a:solidFill>
                <a:srgbClr val="000000"/>
              </a:solidFill>
              <a:latin typeface="Verdana" panose="020B0604030504040204" pitchFamily="34" charset="0"/>
            </a:endParaRPr>
          </a:p>
          <a:p>
            <a:pPr marL="285750" indent="-285750" algn="just">
              <a:buFont typeface="Arial" panose="020B0604020202020204" pitchFamily="34" charset="0"/>
              <a:buChar char="•"/>
            </a:pPr>
            <a:r>
              <a:rPr lang="en-US" dirty="0">
                <a:solidFill>
                  <a:srgbClr val="000000"/>
                </a:solidFill>
                <a:latin typeface="Verdana" panose="020B0604030504040204" pitchFamily="34" charset="0"/>
              </a:rPr>
              <a:t>based on previously undertaken proceedings Defense team builds a defense strategy with sufficient evidence and arguments and the way how they will be presented (outlines, Power Point presentation, etc.);</a:t>
            </a:r>
          </a:p>
          <a:p>
            <a:pPr marL="285750" indent="-285750" algn="just">
              <a:buFont typeface="Arial" panose="020B0604020202020204" pitchFamily="34" charset="0"/>
              <a:buChar char="•"/>
            </a:pPr>
            <a:endParaRPr lang="en-US" dirty="0">
              <a:solidFill>
                <a:srgbClr val="000000"/>
              </a:solidFill>
              <a:latin typeface="Verdana" panose="020B0604030504040204" pitchFamily="34" charset="0"/>
            </a:endParaRPr>
          </a:p>
          <a:p>
            <a:pPr marL="285750" indent="-285750" algn="just">
              <a:buFont typeface="Arial" panose="020B0604020202020204" pitchFamily="34" charset="0"/>
              <a:buChar char="•"/>
            </a:pPr>
            <a:r>
              <a:rPr lang="en-US" dirty="0">
                <a:solidFill>
                  <a:srgbClr val="000000"/>
                </a:solidFill>
                <a:latin typeface="Verdana" panose="020B0604030504040204" pitchFamily="34" charset="0"/>
              </a:rPr>
              <a:t>D</a:t>
            </a:r>
            <a:r>
              <a:rPr lang="en-US" sz="1800" b="0" i="0" u="none" strike="noStrike" baseline="0" dirty="0">
                <a:solidFill>
                  <a:srgbClr val="000000"/>
                </a:solidFill>
                <a:latin typeface="Verdana" panose="020B0604030504040204" pitchFamily="34" charset="0"/>
              </a:rPr>
              <a:t>efense Team will be allowed to respond to the Indictment before the trial starts;</a:t>
            </a:r>
          </a:p>
          <a:p>
            <a:pPr marL="285750" indent="-285750" algn="just">
              <a:buFont typeface="Arial" panose="020B0604020202020204" pitchFamily="34" charset="0"/>
              <a:buChar char="•"/>
            </a:pPr>
            <a:endParaRPr lang="en-US" dirty="0">
              <a:solidFill>
                <a:srgbClr val="000000"/>
              </a:solidFill>
              <a:latin typeface="Verdana" panose="020B0604030504040204" pitchFamily="34" charset="0"/>
            </a:endParaRPr>
          </a:p>
          <a:p>
            <a:pPr marL="285750" indent="-285750" algn="just">
              <a:buFont typeface="Arial" panose="020B0604020202020204" pitchFamily="34" charset="0"/>
              <a:buChar char="•"/>
            </a:pPr>
            <a:r>
              <a:rPr lang="en-US" dirty="0">
                <a:solidFill>
                  <a:srgbClr val="000000"/>
                </a:solidFill>
                <a:latin typeface="Verdana" panose="020B0604030504040204" pitchFamily="34" charset="0"/>
              </a:rPr>
              <a:t>Defense</a:t>
            </a:r>
            <a:r>
              <a:rPr lang="en-GB" dirty="0">
                <a:solidFill>
                  <a:srgbClr val="000000"/>
                </a:solidFill>
                <a:latin typeface="Verdana" panose="020B0604030504040204" pitchFamily="34" charset="0"/>
              </a:rPr>
              <a:t> can adjust its arguments on the exact indictments that will be brought in court. </a:t>
            </a:r>
            <a:endParaRPr lang="en-US" sz="1800" b="0" i="0" u="none" strike="noStrike" baseline="0" dirty="0">
              <a:solidFill>
                <a:srgbClr val="000000"/>
              </a:solidFill>
              <a:latin typeface="Verdana" panose="020B0604030504040204" pitchFamily="34" charset="0"/>
            </a:endParaRPr>
          </a:p>
        </p:txBody>
      </p:sp>
      <p:pic>
        <p:nvPicPr>
          <p:cNvPr id="8" name="Picture 7">
            <a:extLst>
              <a:ext uri="{FF2B5EF4-FFF2-40B4-BE49-F238E27FC236}">
                <a16:creationId xmlns:a16="http://schemas.microsoft.com/office/drawing/2014/main" id="{1039E094-4EB0-B34C-AC8A-850BF9448A2D}"/>
              </a:ext>
            </a:extLst>
          </p:cNvPr>
          <p:cNvPicPr>
            <a:picLocks noChangeAspect="1"/>
          </p:cNvPicPr>
          <p:nvPr/>
        </p:nvPicPr>
        <p:blipFill>
          <a:blip r:embed="rId3"/>
          <a:stretch>
            <a:fillRect/>
          </a:stretch>
        </p:blipFill>
        <p:spPr>
          <a:xfrm>
            <a:off x="5182654" y="2877133"/>
            <a:ext cx="3738062" cy="1598043"/>
          </a:xfrm>
          <a:prstGeom prst="rect">
            <a:avLst/>
          </a:prstGeom>
        </p:spPr>
      </p:pic>
    </p:spTree>
    <p:extLst>
      <p:ext uri="{BB962C8B-B14F-4D97-AF65-F5344CB8AC3E}">
        <p14:creationId xmlns:p14="http://schemas.microsoft.com/office/powerpoint/2010/main" val="365210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33728" y="25932"/>
            <a:ext cx="751027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Group division and work</a:t>
            </a:r>
          </a:p>
        </p:txBody>
      </p:sp>
      <p:sp>
        <p:nvSpPr>
          <p:cNvPr id="7" name="Rectangle 6">
            <a:extLst>
              <a:ext uri="{FF2B5EF4-FFF2-40B4-BE49-F238E27FC236}">
                <a16:creationId xmlns:a16="http://schemas.microsoft.com/office/drawing/2014/main" id="{7FA81925-418B-D44C-9255-2AEBBFBC0ADA}"/>
              </a:ext>
            </a:extLst>
          </p:cNvPr>
          <p:cNvSpPr/>
          <p:nvPr/>
        </p:nvSpPr>
        <p:spPr>
          <a:xfrm>
            <a:off x="223284" y="1295485"/>
            <a:ext cx="4572000" cy="4524315"/>
          </a:xfrm>
          <a:prstGeom prst="rect">
            <a:avLst/>
          </a:prstGeom>
          <a:ln/>
        </p:spPr>
        <p:txBody>
          <a:bodyPr>
            <a:spAutoFit/>
          </a:bodyPr>
          <a:lstStyle/>
          <a:p>
            <a:pPr marL="342900" indent="-342900" algn="just">
              <a:buFont typeface="Arial" panose="020B0604020202020204" pitchFamily="34" charset="0"/>
              <a:buChar char="•"/>
            </a:pPr>
            <a:r>
              <a:rPr lang="en-GB" sz="2400" b="1" dirty="0">
                <a:solidFill>
                  <a:srgbClr val="FF0000"/>
                </a:solidFill>
              </a:rPr>
              <a:t>Group 3 :</a:t>
            </a:r>
          </a:p>
          <a:p>
            <a:pPr marL="342900" indent="-342900" algn="just">
              <a:buFont typeface="Wingdings" panose="05000000000000000000" pitchFamily="2" charset="2"/>
              <a:buChar char="ü"/>
            </a:pPr>
            <a:r>
              <a:rPr lang="en-GB" sz="2400" i="1" dirty="0">
                <a:solidFill>
                  <a:srgbClr val="FF0000"/>
                </a:solidFill>
              </a:rPr>
              <a:t>Judges Team</a:t>
            </a:r>
            <a:endParaRPr lang="en-GB" sz="2400" dirty="0">
              <a:solidFill>
                <a:srgbClr val="FF0000"/>
              </a:solidFill>
            </a:endParaRPr>
          </a:p>
          <a:p>
            <a:pPr marL="342900" indent="-342900" algn="just">
              <a:buFontTx/>
              <a:buChar char="-"/>
            </a:pPr>
            <a:endParaRPr lang="en-GB" sz="2400" i="1" dirty="0">
              <a:solidFill>
                <a:srgbClr val="FF0000"/>
              </a:solidFill>
            </a:endParaRPr>
          </a:p>
          <a:p>
            <a:pPr marL="285750" indent="-285750" algn="just">
              <a:buFont typeface="Arial" panose="020B0604020202020204" pitchFamily="34" charset="0"/>
              <a:buChar char="•"/>
            </a:pPr>
            <a:r>
              <a:rPr lang="en-GB" sz="1800" b="0" i="0" u="none" strike="noStrike" baseline="0" dirty="0">
                <a:solidFill>
                  <a:srgbClr val="000000"/>
                </a:solidFill>
                <a:latin typeface="Verdana" panose="020B0604030504040204" pitchFamily="34" charset="0"/>
              </a:rPr>
              <a:t>The </a:t>
            </a:r>
            <a:r>
              <a:rPr lang="en-GB" dirty="0">
                <a:solidFill>
                  <a:srgbClr val="000000"/>
                </a:solidFill>
                <a:latin typeface="Verdana" panose="020B0604030504040204" pitchFamily="34" charset="0"/>
              </a:rPr>
              <a:t>J</a:t>
            </a:r>
            <a:r>
              <a:rPr lang="en-GB" sz="1800" b="0" i="0" u="none" strike="noStrike" baseline="0" dirty="0">
                <a:solidFill>
                  <a:srgbClr val="000000"/>
                </a:solidFill>
                <a:latin typeface="Verdana" panose="020B0604030504040204" pitchFamily="34" charset="0"/>
              </a:rPr>
              <a:t>udges team will asses the Indictment and Prosecution arguments;</a:t>
            </a:r>
          </a:p>
          <a:p>
            <a:pPr marL="285750" indent="-285750" algn="just">
              <a:buFont typeface="Arial" panose="020B0604020202020204" pitchFamily="34" charset="0"/>
              <a:buChar char="•"/>
            </a:pPr>
            <a:endParaRPr lang="en-GB" sz="1800" b="0" i="0" u="none" strike="noStrike" baseline="0" dirty="0">
              <a:solidFill>
                <a:srgbClr val="000000"/>
              </a:solidFill>
              <a:latin typeface="Verdana" panose="020B0604030504040204" pitchFamily="34" charset="0"/>
            </a:endParaRPr>
          </a:p>
          <a:p>
            <a:pPr marL="285750" indent="-285750" algn="just">
              <a:buFont typeface="Arial" panose="020B0604020202020204" pitchFamily="34" charset="0"/>
              <a:buChar char="•"/>
            </a:pPr>
            <a:r>
              <a:rPr lang="en-GB" sz="1800" b="0" i="0" u="none" strike="noStrike" baseline="0" dirty="0">
                <a:solidFill>
                  <a:srgbClr val="000000"/>
                </a:solidFill>
                <a:latin typeface="Verdana" panose="020B0604030504040204" pitchFamily="34" charset="0"/>
              </a:rPr>
              <a:t>Judges will start to anticipate on potential </a:t>
            </a:r>
            <a:r>
              <a:rPr lang="en-GB" sz="1800" b="0" i="0" u="none" strike="noStrike" baseline="0" dirty="0" err="1">
                <a:solidFill>
                  <a:srgbClr val="000000"/>
                </a:solidFill>
                <a:latin typeface="Verdana" panose="020B0604030504040204" pitchFamily="34" charset="0"/>
              </a:rPr>
              <a:t>defense</a:t>
            </a:r>
            <a:r>
              <a:rPr lang="en-GB" sz="1800" b="0" i="0" u="none" strike="noStrike" baseline="0" dirty="0">
                <a:solidFill>
                  <a:srgbClr val="000000"/>
                </a:solidFill>
                <a:latin typeface="Verdana" panose="020B0604030504040204" pitchFamily="34" charset="0"/>
              </a:rPr>
              <a:t> arguments;</a:t>
            </a:r>
          </a:p>
          <a:p>
            <a:pPr marL="285750" indent="-285750" algn="just">
              <a:buFont typeface="Arial" panose="020B0604020202020204" pitchFamily="34" charset="0"/>
              <a:buChar char="•"/>
            </a:pPr>
            <a:endParaRPr lang="en-GB" sz="1800" b="0" i="0" u="none" strike="noStrike" baseline="0" dirty="0">
              <a:solidFill>
                <a:srgbClr val="000000"/>
              </a:solidFill>
              <a:latin typeface="Verdana" panose="020B0604030504040204" pitchFamily="34" charset="0"/>
            </a:endParaRPr>
          </a:p>
          <a:p>
            <a:pPr marL="285750" indent="-285750" algn="just">
              <a:buFont typeface="Arial" panose="020B0604020202020204" pitchFamily="34" charset="0"/>
              <a:buChar char="•"/>
            </a:pPr>
            <a:r>
              <a:rPr lang="en-GB" dirty="0">
                <a:solidFill>
                  <a:srgbClr val="000000"/>
                </a:solidFill>
                <a:latin typeface="Verdana" panose="020B0604030504040204" pitchFamily="34" charset="0"/>
              </a:rPr>
              <a:t>Judges will do the existing </a:t>
            </a:r>
            <a:r>
              <a:rPr lang="en-GB" sz="1800" b="0" i="0" u="none" strike="noStrike" baseline="0" dirty="0">
                <a:solidFill>
                  <a:srgbClr val="000000"/>
                </a:solidFill>
                <a:latin typeface="Verdana" panose="020B0604030504040204" pitchFamily="34" charset="0"/>
              </a:rPr>
              <a:t>electronic evidence assessment, the trial preparation</a:t>
            </a:r>
            <a:r>
              <a:rPr lang="en-GB" dirty="0">
                <a:solidFill>
                  <a:srgbClr val="000000"/>
                </a:solidFill>
                <a:latin typeface="Verdana" panose="020B0604030504040204" pitchFamily="34" charset="0"/>
              </a:rPr>
              <a:t> and preparation for the possible </a:t>
            </a:r>
            <a:r>
              <a:rPr lang="en-GB" sz="1800" b="0" i="0" u="none" strike="noStrike" baseline="0" dirty="0">
                <a:solidFill>
                  <a:srgbClr val="000000"/>
                </a:solidFill>
                <a:latin typeface="Verdana" panose="020B0604030504040204" pitchFamily="34" charset="0"/>
              </a:rPr>
              <a:t>hearing of witnesses. </a:t>
            </a:r>
            <a:endParaRPr lang="en-GB" sz="2400" i="1" dirty="0">
              <a:solidFill>
                <a:srgbClr val="FF0000"/>
              </a:solidFill>
            </a:endParaRPr>
          </a:p>
        </p:txBody>
      </p:sp>
      <p:pic>
        <p:nvPicPr>
          <p:cNvPr id="8" name="Picture 7">
            <a:extLst>
              <a:ext uri="{FF2B5EF4-FFF2-40B4-BE49-F238E27FC236}">
                <a16:creationId xmlns:a16="http://schemas.microsoft.com/office/drawing/2014/main" id="{1039E094-4EB0-B34C-AC8A-850BF9448A2D}"/>
              </a:ext>
            </a:extLst>
          </p:cNvPr>
          <p:cNvPicPr>
            <a:picLocks noChangeAspect="1"/>
          </p:cNvPicPr>
          <p:nvPr/>
        </p:nvPicPr>
        <p:blipFill>
          <a:blip r:embed="rId3"/>
          <a:stretch>
            <a:fillRect/>
          </a:stretch>
        </p:blipFill>
        <p:spPr>
          <a:xfrm>
            <a:off x="5182654" y="2877133"/>
            <a:ext cx="3738062" cy="1598043"/>
          </a:xfrm>
          <a:prstGeom prst="rect">
            <a:avLst/>
          </a:prstGeom>
        </p:spPr>
      </p:pic>
    </p:spTree>
    <p:extLst>
      <p:ext uri="{BB962C8B-B14F-4D97-AF65-F5344CB8AC3E}">
        <p14:creationId xmlns:p14="http://schemas.microsoft.com/office/powerpoint/2010/main" val="40555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14290"/>
            <a:ext cx="4051453" cy="4051453"/>
          </a:xfrm>
          <a:prstGeom prst="rect">
            <a:avLst/>
          </a:prstGeom>
        </p:spPr>
      </p:pic>
    </p:spTree>
    <p:extLst>
      <p:ext uri="{BB962C8B-B14F-4D97-AF65-F5344CB8AC3E}">
        <p14:creationId xmlns:p14="http://schemas.microsoft.com/office/powerpoint/2010/main" val="13974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latin typeface="Verdana" panose="020B0604030504040204" pitchFamily="34" charset="0"/>
              </a:rPr>
              <a:t>Thank you</a:t>
            </a:r>
            <a:endParaRPr lang="en-GB" altLang="en-US" sz="16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en-GB" altLang="en-US" sz="1800" b="1" dirty="0" err="1">
                <a:latin typeface="Verdana" panose="020B0604030504040204" pitchFamily="34" charset="0"/>
              </a:rPr>
              <a:t>Xxxxx</a:t>
            </a:r>
            <a:r>
              <a:rPr lang="en-GB" altLang="en-US" sz="1800" b="1" dirty="0">
                <a:latin typeface="Verdana" panose="020B0604030504040204" pitchFamily="34" charset="0"/>
              </a:rPr>
              <a:t>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en-GB" altLang="en-US" sz="1400" i="1" dirty="0">
                <a:latin typeface="Verdana" panose="020B0604030504040204" pitchFamily="34" charset="0"/>
              </a:rPr>
              <a:t>Council of Europe</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2"/>
            </a:endParaRPr>
          </a:p>
          <a:p>
            <a:pPr algn="ctr" eaLnBrk="1" hangingPunct="1">
              <a:spcBef>
                <a:spcPct val="0"/>
              </a:spcBef>
              <a:buFontTx/>
              <a:buNone/>
            </a:pPr>
            <a:r>
              <a:rPr lang="en-GB" altLang="en-US" sz="1200" b="1" dirty="0">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en-GB" altLang="en-US" sz="1600" b="1" dirty="0">
                <a:latin typeface="Verdana" panose="020B0604030504040204" pitchFamily="34" charset="0"/>
              </a:rPr>
              <a:t>DD Month YYYY</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dirty="0"/>
              <a:t>Advanced Cybercrime and Electronic Evidence Training Course for Prosecutors and Judges </a:t>
            </a:r>
            <a:endParaRPr lang="en-US" sz="1800" dirty="0"/>
          </a:p>
        </p:txBody>
      </p:sp>
    </p:spTree>
    <p:extLst>
      <p:ext uri="{BB962C8B-B14F-4D97-AF65-F5344CB8AC3E}">
        <p14:creationId xmlns:p14="http://schemas.microsoft.com/office/powerpoint/2010/main" val="106430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Session Aims</a:t>
            </a:r>
          </a:p>
        </p:txBody>
      </p:sp>
      <p:sp>
        <p:nvSpPr>
          <p:cNvPr id="5" name="Rectangle 4">
            <a:extLst>
              <a:ext uri="{FF2B5EF4-FFF2-40B4-BE49-F238E27FC236}">
                <a16:creationId xmlns:a16="http://schemas.microsoft.com/office/drawing/2014/main" id="{7FA81925-418B-D44C-9255-2AEBBFBC0ADA}"/>
              </a:ext>
            </a:extLst>
          </p:cNvPr>
          <p:cNvSpPr/>
          <p:nvPr/>
        </p:nvSpPr>
        <p:spPr>
          <a:xfrm>
            <a:off x="278185" y="1349059"/>
            <a:ext cx="5637873" cy="4893647"/>
          </a:xfrm>
          <a:prstGeom prst="rect">
            <a:avLst/>
          </a:prstGeom>
          <a:ln/>
        </p:spPr>
        <p:txBody>
          <a:bodyPr wrap="square">
            <a:spAutoFit/>
          </a:bodyPr>
          <a:lstStyle/>
          <a:p>
            <a:pPr marL="342900" indent="-342900" algn="just">
              <a:buFont typeface="Wingdings" panose="05000000000000000000" pitchFamily="2" charset="2"/>
              <a:buChar char="ü"/>
            </a:pPr>
            <a:r>
              <a:rPr lang="en-US" sz="2400" b="0" i="1" u="none" strike="noStrike" baseline="0" dirty="0">
                <a:solidFill>
                  <a:srgbClr val="000000"/>
                </a:solidFill>
                <a:latin typeface="Verdana" panose="020B0604030504040204" pitchFamily="34" charset="0"/>
              </a:rPr>
              <a:t>Trial preparation </a:t>
            </a:r>
          </a:p>
          <a:p>
            <a:pPr marL="342900" indent="-342900" algn="just">
              <a:buFont typeface="Wingdings" panose="05000000000000000000" pitchFamily="2" charset="2"/>
              <a:buChar char="ü"/>
            </a:pPr>
            <a:endParaRPr lang="en-US" sz="2400" b="0" i="0" u="none" strike="noStrike" baseline="0" dirty="0">
              <a:solidFill>
                <a:srgbClr val="000000"/>
              </a:solidFill>
              <a:latin typeface="Verdana" panose="020B0604030504040204" pitchFamily="34" charset="0"/>
            </a:endParaRPr>
          </a:p>
          <a:p>
            <a:pPr marL="342900" indent="-342900" algn="just">
              <a:buFont typeface="Wingdings" panose="05000000000000000000" pitchFamily="2" charset="2"/>
              <a:buChar char="ü"/>
            </a:pPr>
            <a:r>
              <a:rPr lang="en-GB" sz="2400" b="0" i="1" u="none" strike="noStrike" baseline="0" dirty="0">
                <a:solidFill>
                  <a:srgbClr val="000000"/>
                </a:solidFill>
                <a:latin typeface="Verdana" panose="020B0604030504040204" pitchFamily="34" charset="0"/>
              </a:rPr>
              <a:t>Prosecution team to develop the indictment</a:t>
            </a:r>
          </a:p>
          <a:p>
            <a:pPr marL="342900" indent="-342900" algn="just">
              <a:buFont typeface="Wingdings" panose="05000000000000000000" pitchFamily="2" charset="2"/>
              <a:buChar char="ü"/>
            </a:pPr>
            <a:endParaRPr lang="en-GB" sz="2400" b="0" i="0" u="none" strike="noStrike" baseline="0" dirty="0">
              <a:solidFill>
                <a:srgbClr val="000000"/>
              </a:solidFill>
              <a:latin typeface="Verdana" panose="020B0604030504040204" pitchFamily="34" charset="0"/>
            </a:endParaRPr>
          </a:p>
          <a:p>
            <a:pPr marL="342900" indent="-342900" algn="just">
              <a:buFont typeface="Wingdings" panose="05000000000000000000" pitchFamily="2" charset="2"/>
              <a:buChar char="ü"/>
            </a:pPr>
            <a:r>
              <a:rPr lang="en-GB" sz="2400" b="0" i="1" u="none" strike="noStrike" baseline="0" dirty="0" err="1">
                <a:solidFill>
                  <a:srgbClr val="000000"/>
                </a:solidFill>
                <a:latin typeface="Verdana" panose="020B0604030504040204" pitchFamily="34" charset="0"/>
              </a:rPr>
              <a:t>Defense</a:t>
            </a:r>
            <a:r>
              <a:rPr lang="en-GB" sz="2400" b="0" i="1" u="none" strike="noStrike" baseline="0" dirty="0">
                <a:solidFill>
                  <a:srgbClr val="000000"/>
                </a:solidFill>
                <a:latin typeface="Verdana" panose="020B0604030504040204" pitchFamily="34" charset="0"/>
              </a:rPr>
              <a:t> team to build up the </a:t>
            </a:r>
            <a:r>
              <a:rPr lang="en-GB" sz="2400" b="0" i="1" u="none" strike="noStrike" baseline="0" dirty="0" err="1">
                <a:solidFill>
                  <a:srgbClr val="000000"/>
                </a:solidFill>
                <a:latin typeface="Verdana" panose="020B0604030504040204" pitchFamily="34" charset="0"/>
              </a:rPr>
              <a:t>defense</a:t>
            </a:r>
            <a:r>
              <a:rPr lang="en-GB" sz="2400" b="0" i="1" u="none" strike="noStrike" baseline="0" dirty="0">
                <a:solidFill>
                  <a:srgbClr val="000000"/>
                </a:solidFill>
                <a:latin typeface="Verdana" panose="020B0604030504040204" pitchFamily="34" charset="0"/>
              </a:rPr>
              <a:t> and the </a:t>
            </a:r>
            <a:r>
              <a:rPr lang="en-GB" sz="2400" b="0" i="1" u="none" strike="noStrike" baseline="0" dirty="0" err="1">
                <a:solidFill>
                  <a:srgbClr val="000000"/>
                </a:solidFill>
                <a:latin typeface="Verdana" panose="020B0604030504040204" pitchFamily="34" charset="0"/>
              </a:rPr>
              <a:t>defense</a:t>
            </a:r>
            <a:r>
              <a:rPr lang="en-GB" sz="2400" b="0" i="1" u="none" strike="noStrike" baseline="0" dirty="0">
                <a:solidFill>
                  <a:srgbClr val="000000"/>
                </a:solidFill>
                <a:latin typeface="Verdana" panose="020B0604030504040204" pitchFamily="34" charset="0"/>
              </a:rPr>
              <a:t> arguments </a:t>
            </a:r>
          </a:p>
          <a:p>
            <a:pPr marL="342900" indent="-342900" algn="just">
              <a:buFont typeface="Wingdings" panose="05000000000000000000" pitchFamily="2" charset="2"/>
              <a:buChar char="ü"/>
            </a:pPr>
            <a:endParaRPr lang="en-GB" sz="2400" b="0" i="0" u="none" strike="noStrike" baseline="0" dirty="0">
              <a:solidFill>
                <a:srgbClr val="000000"/>
              </a:solidFill>
              <a:latin typeface="Verdana" panose="020B0604030504040204" pitchFamily="34" charset="0"/>
            </a:endParaRPr>
          </a:p>
          <a:p>
            <a:pPr marL="342900" indent="-342900" algn="just">
              <a:buFont typeface="Wingdings" panose="05000000000000000000" pitchFamily="2" charset="2"/>
              <a:buChar char="ü"/>
            </a:pPr>
            <a:r>
              <a:rPr lang="en-GB" sz="2400" b="0" i="1" u="none" strike="noStrike" baseline="0" dirty="0">
                <a:solidFill>
                  <a:srgbClr val="000000"/>
                </a:solidFill>
                <a:latin typeface="Verdana" panose="020B0604030504040204" pitchFamily="34" charset="0"/>
              </a:rPr>
              <a:t>The judge's team to start preparing and anticipating on the probable indictments and </a:t>
            </a:r>
            <a:r>
              <a:rPr lang="en-GB" sz="2400" b="0" i="1" u="none" strike="noStrike" baseline="0" dirty="0" err="1">
                <a:solidFill>
                  <a:srgbClr val="000000"/>
                </a:solidFill>
                <a:latin typeface="Verdana" panose="020B0604030504040204" pitchFamily="34" charset="0"/>
              </a:rPr>
              <a:t>defense</a:t>
            </a:r>
            <a:r>
              <a:rPr lang="en-GB" sz="2400" b="0" i="1" u="none" strike="noStrike" baseline="0" dirty="0">
                <a:solidFill>
                  <a:srgbClr val="000000"/>
                </a:solidFill>
                <a:latin typeface="Verdana" panose="020B0604030504040204" pitchFamily="34" charset="0"/>
              </a:rPr>
              <a:t> arguments. </a:t>
            </a:r>
            <a:endParaRPr lang="en-US" sz="2400" i="1" dirty="0"/>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269831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33481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Trial preparation phase</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en-US" b="1" dirty="0"/>
              <a:t>Introduction to the Investigation Exercise Case Study and Mock Trial </a:t>
            </a:r>
            <a:endParaRPr lang="en-US" sz="4000" dirty="0"/>
          </a:p>
        </p:txBody>
      </p:sp>
    </p:spTree>
    <p:extLst>
      <p:ext uri="{BB962C8B-B14F-4D97-AF65-F5344CB8AC3E}">
        <p14:creationId xmlns:p14="http://schemas.microsoft.com/office/powerpoint/2010/main" val="244110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079AFE8A-FF0A-4CCD-BC74-42365B814E3A}"/>
              </a:ext>
            </a:extLst>
          </p:cNvPr>
          <p:cNvSpPr>
            <a:spLocks noGrp="1"/>
          </p:cNvSpPr>
          <p:nvPr>
            <p:ph idx="1"/>
          </p:nvPr>
        </p:nvSpPr>
        <p:spPr>
          <a:xfrm>
            <a:off x="534318" y="1676917"/>
            <a:ext cx="8229600" cy="4525962"/>
          </a:xfrm>
        </p:spPr>
        <p:txBody>
          <a:bodyPr/>
          <a:lstStyle/>
          <a:p>
            <a:pPr algn="just" eaLnBrk="1" hangingPunct="1"/>
            <a:endParaRPr lang="pt-PT" altLang="en-US" b="1" dirty="0"/>
          </a:p>
          <a:p>
            <a:pPr algn="just" eaLnBrk="1" hangingPunct="1"/>
            <a:r>
              <a:rPr lang="pt-PT" altLang="en-US" b="1" dirty="0">
                <a:solidFill>
                  <a:srgbClr val="FF0000"/>
                </a:solidFill>
              </a:rPr>
              <a:t>Folder “</a:t>
            </a:r>
            <a:r>
              <a:rPr lang="pt-PT" altLang="en-US" b="1" i="1" dirty="0">
                <a:solidFill>
                  <a:srgbClr val="FF0000"/>
                </a:solidFill>
              </a:rPr>
              <a:t>Introduction</a:t>
            </a:r>
            <a:r>
              <a:rPr lang="pt-PT" altLang="en-US" b="1" dirty="0">
                <a:solidFill>
                  <a:srgbClr val="FF0000"/>
                </a:solidFill>
              </a:rPr>
              <a:t>”:</a:t>
            </a:r>
          </a:p>
          <a:p>
            <a:pPr algn="just" eaLnBrk="1" hangingPunct="1"/>
            <a:r>
              <a:rPr lang="en-US" altLang="en-US" b="1" dirty="0"/>
              <a:t>Case Synopsis</a:t>
            </a:r>
          </a:p>
          <a:p>
            <a:pPr algn="just" eaLnBrk="1" hangingPunct="1">
              <a:buFont typeface="Wingdings" panose="05000000000000000000" pitchFamily="2" charset="2"/>
              <a:buChar char="ü"/>
            </a:pPr>
            <a:r>
              <a:rPr lang="en-US" altLang="en-US" sz="2800" dirty="0"/>
              <a:t>Case study scenario belongs to recently well-known, so called </a:t>
            </a:r>
            <a:r>
              <a:rPr lang="ja-JP" altLang="en-US" sz="2800" dirty="0"/>
              <a:t>“</a:t>
            </a:r>
            <a:r>
              <a:rPr lang="en-US" altLang="ja-JP" sz="2800" dirty="0"/>
              <a:t>Business E-mail Compromise</a:t>
            </a:r>
            <a:r>
              <a:rPr lang="ja-JP" altLang="en-US" sz="2800" dirty="0"/>
              <a:t>”</a:t>
            </a:r>
            <a:r>
              <a:rPr lang="en-US" altLang="ja-JP" sz="2800" dirty="0"/>
              <a:t> schemes, or </a:t>
            </a:r>
            <a:r>
              <a:rPr lang="ja-JP" altLang="en-US" sz="2800" dirty="0"/>
              <a:t>“</a:t>
            </a:r>
            <a:r>
              <a:rPr lang="en-US" altLang="ja-JP" sz="2800" dirty="0"/>
              <a:t>BEC</a:t>
            </a:r>
            <a:r>
              <a:rPr lang="ja-JP" altLang="en-US" sz="2800" dirty="0"/>
              <a:t>”</a:t>
            </a:r>
            <a:r>
              <a:rPr lang="en-US" altLang="ja-JP" sz="2800" dirty="0"/>
              <a:t> cases, which are derived from previously detected </a:t>
            </a:r>
            <a:r>
              <a:rPr lang="ja-JP" altLang="en-US" sz="2800" dirty="0"/>
              <a:t>“</a:t>
            </a:r>
            <a:r>
              <a:rPr lang="en-US" altLang="ja-JP" sz="2800" dirty="0"/>
              <a:t>CEO fraud</a:t>
            </a:r>
            <a:r>
              <a:rPr lang="ja-JP" altLang="en-US" sz="2800" dirty="0"/>
              <a:t>”</a:t>
            </a:r>
            <a:r>
              <a:rPr lang="en-US" altLang="ja-JP" sz="2800" dirty="0"/>
              <a:t> or </a:t>
            </a:r>
            <a:r>
              <a:rPr lang="ja-JP" altLang="en-US" sz="2800" dirty="0"/>
              <a:t>“</a:t>
            </a:r>
            <a:r>
              <a:rPr lang="en-US" altLang="ja-JP" sz="2800" dirty="0"/>
              <a:t>Man-in-the-middle</a:t>
            </a:r>
            <a:r>
              <a:rPr lang="ja-JP" altLang="en-US" sz="2800" dirty="0"/>
              <a:t>”</a:t>
            </a:r>
            <a:r>
              <a:rPr lang="en-US" altLang="ja-JP" sz="2800" dirty="0"/>
              <a:t> frauds. </a:t>
            </a:r>
          </a:p>
          <a:p>
            <a:pPr algn="just" eaLnBrk="1" hangingPunct="1">
              <a:buFont typeface="Wingdings" panose="05000000000000000000" pitchFamily="2" charset="2"/>
              <a:buChar char="ü"/>
            </a:pPr>
            <a:r>
              <a:rPr lang="en-US" altLang="en-US" sz="2800" dirty="0"/>
              <a:t>The scope and size of these frauds is astonishing.  </a:t>
            </a:r>
          </a:p>
          <a:p>
            <a:pPr algn="just" eaLnBrk="1" hangingPunct="1"/>
            <a:endParaRPr lang="pt-PT" altLang="en-US" sz="2800" dirty="0"/>
          </a:p>
        </p:txBody>
      </p:sp>
      <p:sp>
        <p:nvSpPr>
          <p:cNvPr id="7" name="Rectangle 6">
            <a:extLst>
              <a:ext uri="{FF2B5EF4-FFF2-40B4-BE49-F238E27FC236}">
                <a16:creationId xmlns:a16="http://schemas.microsoft.com/office/drawing/2014/main" id="{FD3C5F77-6AEF-446A-BECA-3F98F4A27DFB}"/>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5FC5F20-D80F-4B12-A9FE-BC3C8A92E6B3}"/>
              </a:ext>
            </a:extLst>
          </p:cNvPr>
          <p:cNvSpPr>
            <a:spLocks noGrp="1"/>
          </p:cNvSpPr>
          <p:nvPr>
            <p:ph idx="1"/>
          </p:nvPr>
        </p:nvSpPr>
        <p:spPr>
          <a:xfrm>
            <a:off x="457200" y="1500643"/>
            <a:ext cx="8229600" cy="4525962"/>
          </a:xfrm>
        </p:spPr>
        <p:txBody>
          <a:bodyPr/>
          <a:lstStyle/>
          <a:p>
            <a:pPr algn="just" eaLnBrk="1" hangingPunct="1"/>
            <a:endParaRPr lang="pt-PT" altLang="en-US" b="1" dirty="0"/>
          </a:p>
          <a:p>
            <a:pPr algn="just" eaLnBrk="1" hangingPunct="1"/>
            <a:r>
              <a:rPr lang="pt-PT" altLang="en-US" b="1" dirty="0">
                <a:solidFill>
                  <a:srgbClr val="FF0000"/>
                </a:solidFill>
              </a:rPr>
              <a:t>Folder “Company profiles”:</a:t>
            </a:r>
          </a:p>
          <a:p>
            <a:pPr algn="just" eaLnBrk="1" hangingPunct="1"/>
            <a:r>
              <a:rPr lang="pt-PT" altLang="en-US" b="1" dirty="0"/>
              <a:t>Company </a:t>
            </a:r>
            <a:r>
              <a:rPr lang="en-US" altLang="en-US" b="1" dirty="0"/>
              <a:t>profile</a:t>
            </a:r>
            <a:r>
              <a:rPr lang="pt-PT" altLang="en-US" b="1" dirty="0"/>
              <a:t> of Federal Bank of Atlantis</a:t>
            </a:r>
          </a:p>
          <a:p>
            <a:pPr algn="just" eaLnBrk="1" hangingPunct="1">
              <a:buFont typeface="Wingdings" panose="05000000000000000000" pitchFamily="2" charset="2"/>
              <a:buChar char="ü"/>
            </a:pPr>
            <a:r>
              <a:rPr lang="pt-PT" altLang="en-US" sz="2800" dirty="0"/>
              <a:t>Overview, organization and officers</a:t>
            </a:r>
          </a:p>
          <a:p>
            <a:pPr algn="just" eaLnBrk="1" hangingPunct="1"/>
            <a:r>
              <a:rPr lang="pt-PT" altLang="en-US" b="1" dirty="0"/>
              <a:t>Company profile of United Bank Printing</a:t>
            </a:r>
          </a:p>
          <a:p>
            <a:pPr algn="just" eaLnBrk="1" hangingPunct="1">
              <a:buFont typeface="Wingdings" panose="05000000000000000000" pitchFamily="2" charset="2"/>
              <a:buChar char="ü"/>
            </a:pPr>
            <a:r>
              <a:rPr lang="pt-PT" altLang="en-US" sz="2800" dirty="0"/>
              <a:t>Overview, organization and officers</a:t>
            </a:r>
          </a:p>
          <a:p>
            <a:pPr algn="just" eaLnBrk="1" hangingPunct="1"/>
            <a:r>
              <a:rPr lang="pt-PT" altLang="en-US" b="1" dirty="0"/>
              <a:t>Company profile of Doklands Securities Bank of Norland</a:t>
            </a:r>
          </a:p>
          <a:p>
            <a:pPr algn="just" eaLnBrk="1" hangingPunct="1">
              <a:buFont typeface="Wingdings" panose="05000000000000000000" pitchFamily="2" charset="2"/>
              <a:buChar char="ü"/>
            </a:pPr>
            <a:r>
              <a:rPr lang="pt-PT" altLang="en-US" sz="2800" dirty="0"/>
              <a:t>Overview, organization and officers</a:t>
            </a:r>
          </a:p>
        </p:txBody>
      </p:sp>
      <p:sp>
        <p:nvSpPr>
          <p:cNvPr id="7" name="Rectangle 6">
            <a:extLst>
              <a:ext uri="{FF2B5EF4-FFF2-40B4-BE49-F238E27FC236}">
                <a16:creationId xmlns:a16="http://schemas.microsoft.com/office/drawing/2014/main" id="{082EFD43-04CD-4E49-8EC5-124227A2369C}"/>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1C8E04DF-0C0A-4304-BDEB-EF712481E036}"/>
              </a:ext>
            </a:extLst>
          </p:cNvPr>
          <p:cNvSpPr>
            <a:spLocks noGrp="1"/>
          </p:cNvSpPr>
          <p:nvPr>
            <p:ph idx="1"/>
          </p:nvPr>
        </p:nvSpPr>
        <p:spPr>
          <a:xfrm>
            <a:off x="457200" y="1272275"/>
            <a:ext cx="8229600" cy="4525962"/>
          </a:xfrm>
        </p:spPr>
        <p:txBody>
          <a:bodyPr>
            <a:normAutofit lnSpcReduction="10000"/>
          </a:bodyPr>
          <a:lstStyle/>
          <a:p>
            <a:pPr algn="just" eaLnBrk="1" hangingPunct="1"/>
            <a:endParaRPr lang="en-US" altLang="en-US" b="1" dirty="0"/>
          </a:p>
          <a:p>
            <a:pPr algn="just" eaLnBrk="1" hangingPunct="1"/>
            <a:r>
              <a:rPr lang="en-US" altLang="en-US" b="1" dirty="0">
                <a:solidFill>
                  <a:srgbClr val="FF0000"/>
                </a:solidFill>
              </a:rPr>
              <a:t>Folder “</a:t>
            </a:r>
            <a:r>
              <a:rPr lang="en-US" altLang="en-US" b="1" i="1" dirty="0">
                <a:solidFill>
                  <a:srgbClr val="FF0000"/>
                </a:solidFill>
              </a:rPr>
              <a:t>Documents and reports</a:t>
            </a:r>
            <a:r>
              <a:rPr lang="en-US" altLang="en-US" b="1" dirty="0">
                <a:solidFill>
                  <a:srgbClr val="FF0000"/>
                </a:solidFill>
              </a:rPr>
              <a:t>”:</a:t>
            </a:r>
          </a:p>
          <a:p>
            <a:pPr algn="just" eaLnBrk="1" hangingPunct="1"/>
            <a:r>
              <a:rPr lang="en-US" altLang="en-US" b="1" dirty="0"/>
              <a:t>FBA announcement of the Anniversary Bond</a:t>
            </a:r>
          </a:p>
          <a:p>
            <a:pPr algn="just">
              <a:buFont typeface="Wingdings" panose="05000000000000000000" pitchFamily="2" charset="2"/>
              <a:buChar char="ü"/>
            </a:pPr>
            <a:r>
              <a:rPr lang="en-US" altLang="en-US" sz="2800" dirty="0"/>
              <a:t>Board of Directors decision about bond</a:t>
            </a:r>
            <a:r>
              <a:rPr lang="sr-Latn-RS" altLang="en-US" sz="2800" dirty="0"/>
              <a:t> </a:t>
            </a:r>
            <a:r>
              <a:rPr lang="en-US" altLang="en-US" sz="2800" dirty="0"/>
              <a:t>issuing and financial elements of it;</a:t>
            </a:r>
          </a:p>
          <a:p>
            <a:pPr algn="just" eaLnBrk="1" hangingPunct="1"/>
            <a:r>
              <a:rPr lang="en-US" altLang="en-US" b="1" dirty="0"/>
              <a:t>FBA bond</a:t>
            </a:r>
          </a:p>
          <a:p>
            <a:pPr algn="just" eaLnBrk="1" hangingPunct="1">
              <a:buFont typeface="Wingdings" panose="05000000000000000000" pitchFamily="2" charset="2"/>
              <a:buChar char="ü"/>
            </a:pPr>
            <a:r>
              <a:rPr lang="en-US" altLang="en-US" sz="2800" dirty="0"/>
              <a:t>draft design of bond including print elements;</a:t>
            </a:r>
          </a:p>
          <a:p>
            <a:pPr algn="just" eaLnBrk="1" hangingPunct="1"/>
            <a:r>
              <a:rPr lang="en-US" altLang="en-US" b="1" dirty="0"/>
              <a:t>FBA – UBP contract</a:t>
            </a:r>
            <a:endParaRPr lang="sr-Latn-RS" altLang="en-US" b="1" dirty="0"/>
          </a:p>
          <a:p>
            <a:pPr algn="just" eaLnBrk="1" hangingPunct="1">
              <a:buFont typeface="Wingdings" panose="05000000000000000000" pitchFamily="2" charset="2"/>
              <a:buChar char="ü"/>
            </a:pPr>
            <a:r>
              <a:rPr lang="en-US" altLang="en-US" sz="2800" dirty="0"/>
              <a:t>contract concluded for the service of printing 20.000</a:t>
            </a:r>
            <a:r>
              <a:rPr lang="sr-Latn-RS" altLang="en-US" sz="2800" dirty="0"/>
              <a:t> </a:t>
            </a:r>
            <a:r>
              <a:rPr lang="en-US" altLang="en-US" sz="2800" dirty="0"/>
              <a:t>elements of the FBA Anniversary bond.</a:t>
            </a:r>
          </a:p>
          <a:p>
            <a:pPr algn="just" eaLnBrk="1" hangingPunct="1"/>
            <a:endParaRPr lang="en-US" altLang="en-US" dirty="0"/>
          </a:p>
          <a:p>
            <a:pPr algn="just" eaLnBrk="1" hangingPunct="1">
              <a:buFont typeface="Arial" panose="020B0604020202020204" pitchFamily="34" charset="0"/>
              <a:buNone/>
            </a:pPr>
            <a:endParaRPr lang="en-US" altLang="en-US" dirty="0"/>
          </a:p>
          <a:p>
            <a:pPr algn="just" eaLnBrk="1" hangingPunct="1"/>
            <a:endParaRPr lang="en-US" altLang="en-US" dirty="0"/>
          </a:p>
          <a:p>
            <a:pPr algn="just" eaLnBrk="1" hangingPunct="1"/>
            <a:endParaRPr lang="en-US" altLang="en-US" dirty="0"/>
          </a:p>
        </p:txBody>
      </p:sp>
      <p:sp>
        <p:nvSpPr>
          <p:cNvPr id="7" name="Rectangle 6">
            <a:extLst>
              <a:ext uri="{FF2B5EF4-FFF2-40B4-BE49-F238E27FC236}">
                <a16:creationId xmlns:a16="http://schemas.microsoft.com/office/drawing/2014/main" id="{25FD8495-4432-4EFD-AE04-4A2FC1A0FD10}"/>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E1DA8F3C-4EB0-46F8-9132-256DE97A27FA}"/>
              </a:ext>
            </a:extLst>
          </p:cNvPr>
          <p:cNvSpPr>
            <a:spLocks noGrp="1"/>
          </p:cNvSpPr>
          <p:nvPr>
            <p:ph idx="1"/>
          </p:nvPr>
        </p:nvSpPr>
        <p:spPr>
          <a:xfrm>
            <a:off x="457200" y="1502204"/>
            <a:ext cx="8229600" cy="4525962"/>
          </a:xfrm>
        </p:spPr>
        <p:txBody>
          <a:bodyPr>
            <a:normAutofit lnSpcReduction="10000"/>
          </a:bodyPr>
          <a:lstStyle/>
          <a:p>
            <a:pPr algn="just"/>
            <a:r>
              <a:rPr lang="en-US" altLang="en-US" b="1" dirty="0">
                <a:solidFill>
                  <a:srgbClr val="FF0000"/>
                </a:solidFill>
              </a:rPr>
              <a:t>Folder “</a:t>
            </a:r>
            <a:r>
              <a:rPr lang="en-US" altLang="en-US" b="1" i="1" dirty="0">
                <a:solidFill>
                  <a:srgbClr val="FF0000"/>
                </a:solidFill>
              </a:rPr>
              <a:t>E-mails</a:t>
            </a:r>
            <a:r>
              <a:rPr lang="en-US" altLang="en-US" b="1" dirty="0">
                <a:solidFill>
                  <a:srgbClr val="FF0000"/>
                </a:solidFill>
              </a:rPr>
              <a:t>”</a:t>
            </a:r>
            <a:r>
              <a:rPr lang="en-US" altLang="ja-JP" b="1" dirty="0">
                <a:solidFill>
                  <a:srgbClr val="FF0000"/>
                </a:solidFill>
              </a:rPr>
              <a:t>:</a:t>
            </a:r>
          </a:p>
          <a:p>
            <a:pPr algn="just"/>
            <a:r>
              <a:rPr lang="en-US" altLang="en-US" b="1" dirty="0"/>
              <a:t>E-mail exchange between FBA and UBP</a:t>
            </a:r>
            <a:endParaRPr lang="sr-Latn-RS" altLang="en-US" b="1" dirty="0"/>
          </a:p>
          <a:p>
            <a:pPr algn="just">
              <a:buFont typeface="Wingdings" panose="05000000000000000000" pitchFamily="2" charset="2"/>
              <a:buChar char="ü"/>
            </a:pPr>
            <a:r>
              <a:rPr lang="en-US" altLang="en-US" sz="2800" dirty="0"/>
              <a:t>e-mails are provided following development of the</a:t>
            </a:r>
            <a:r>
              <a:rPr lang="sr-Latn-RS" altLang="en-US" sz="2800" dirty="0"/>
              <a:t> </a:t>
            </a:r>
            <a:r>
              <a:rPr lang="en-US" altLang="en-US" sz="2800" dirty="0"/>
              <a:t>exchange between contracting and in-charge persons in FBA and UBP for the issuing of the Anniversary bond;</a:t>
            </a:r>
          </a:p>
          <a:p>
            <a:pPr algn="just">
              <a:buFont typeface="Arial" panose="020B0604020202020204" pitchFamily="34" charset="0"/>
              <a:buNone/>
            </a:pPr>
            <a:endParaRPr lang="en-US" altLang="en-US" sz="2800" dirty="0"/>
          </a:p>
          <a:p>
            <a:pPr algn="just"/>
            <a:r>
              <a:rPr lang="en-US" altLang="en-US" b="1" dirty="0">
                <a:solidFill>
                  <a:srgbClr val="FF0000"/>
                </a:solidFill>
              </a:rPr>
              <a:t>Folder “</a:t>
            </a:r>
            <a:r>
              <a:rPr lang="en-US" altLang="en-US" b="1" i="1" dirty="0">
                <a:solidFill>
                  <a:srgbClr val="FF0000"/>
                </a:solidFill>
              </a:rPr>
              <a:t>Documents and reports</a:t>
            </a:r>
            <a:r>
              <a:rPr lang="en-US" altLang="en-US" b="1" dirty="0">
                <a:solidFill>
                  <a:srgbClr val="FF0000"/>
                </a:solidFill>
              </a:rPr>
              <a:t>”</a:t>
            </a:r>
            <a:r>
              <a:rPr lang="en-US" altLang="ja-JP" b="1" dirty="0">
                <a:solidFill>
                  <a:srgbClr val="FF0000"/>
                </a:solidFill>
              </a:rPr>
              <a:t>:</a:t>
            </a:r>
            <a:endParaRPr lang="sr-Latn-RS" altLang="ja-JP" b="1" dirty="0">
              <a:solidFill>
                <a:srgbClr val="FF0000"/>
              </a:solidFill>
            </a:endParaRPr>
          </a:p>
          <a:p>
            <a:pPr algn="just">
              <a:buFont typeface="Wingdings" panose="05000000000000000000" pitchFamily="2" charset="2"/>
              <a:buChar char="ü"/>
            </a:pPr>
            <a:r>
              <a:rPr lang="en-US" altLang="en-US" sz="2800" dirty="0"/>
              <a:t>FBA and UBP contract is provided for closer insight</a:t>
            </a:r>
            <a:r>
              <a:rPr lang="sr-Latn-RS" altLang="en-US" sz="2800" dirty="0"/>
              <a:t> </a:t>
            </a:r>
            <a:r>
              <a:rPr lang="en-US" altLang="en-US" sz="2800" dirty="0"/>
              <a:t>and analysis, but also as supporting evidence for the</a:t>
            </a:r>
            <a:r>
              <a:rPr lang="sr-Latn-RS" altLang="en-US" sz="2800" dirty="0"/>
              <a:t> </a:t>
            </a:r>
            <a:r>
              <a:rPr lang="en-US" altLang="en-US" sz="2800" dirty="0"/>
              <a:t>case file.</a:t>
            </a:r>
          </a:p>
          <a:p>
            <a:pPr algn="just"/>
            <a:endParaRPr lang="en-US" altLang="en-US" sz="2800" dirty="0"/>
          </a:p>
          <a:p>
            <a:pPr algn="just" eaLnBrk="1" hangingPunct="1"/>
            <a:endParaRPr lang="pt-PT" altLang="en-US" b="1" dirty="0"/>
          </a:p>
        </p:txBody>
      </p:sp>
      <p:sp>
        <p:nvSpPr>
          <p:cNvPr id="7" name="Rectangle 6">
            <a:extLst>
              <a:ext uri="{FF2B5EF4-FFF2-40B4-BE49-F238E27FC236}">
                <a16:creationId xmlns:a16="http://schemas.microsoft.com/office/drawing/2014/main" id="{840952E8-F028-44FC-8F11-36B944EDFA60}"/>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87385BE-067D-46CA-8B87-80088F26ECA6}"/>
              </a:ext>
            </a:extLst>
          </p:cNvPr>
          <p:cNvSpPr>
            <a:spLocks noGrp="1"/>
          </p:cNvSpPr>
          <p:nvPr>
            <p:ph idx="1"/>
          </p:nvPr>
        </p:nvSpPr>
        <p:spPr>
          <a:xfrm>
            <a:off x="457200" y="1596015"/>
            <a:ext cx="8229600" cy="4525962"/>
          </a:xfrm>
        </p:spPr>
        <p:txBody>
          <a:bodyPr>
            <a:normAutofit fontScale="92500" lnSpcReduction="10000"/>
          </a:bodyPr>
          <a:lstStyle/>
          <a:p>
            <a:r>
              <a:rPr lang="en-US" altLang="en-US" sz="3000" b="1" dirty="0">
                <a:solidFill>
                  <a:srgbClr val="FF0000"/>
                </a:solidFill>
              </a:rPr>
              <a:t>Folder </a:t>
            </a:r>
            <a:r>
              <a:rPr lang="ja-JP" altLang="en-US" sz="3000" b="1" dirty="0">
                <a:solidFill>
                  <a:srgbClr val="FF0000"/>
                </a:solidFill>
              </a:rPr>
              <a:t>“</a:t>
            </a:r>
            <a:r>
              <a:rPr lang="en-US" altLang="ja-JP" sz="3000" b="1" i="1" dirty="0">
                <a:solidFill>
                  <a:srgbClr val="FF0000"/>
                </a:solidFill>
              </a:rPr>
              <a:t>Bank Statements</a:t>
            </a:r>
            <a:r>
              <a:rPr lang="ja-JP" altLang="en-US" sz="3000" b="1" dirty="0">
                <a:solidFill>
                  <a:srgbClr val="FF0000"/>
                </a:solidFill>
              </a:rPr>
              <a:t>”</a:t>
            </a:r>
            <a:r>
              <a:rPr lang="sr-Latn-RS" altLang="ja-JP" sz="3000" b="1" dirty="0">
                <a:solidFill>
                  <a:srgbClr val="FF0000"/>
                </a:solidFill>
              </a:rPr>
              <a:t>:</a:t>
            </a:r>
            <a:endParaRPr lang="en-US" altLang="ja-JP" sz="3000" b="1" dirty="0">
              <a:solidFill>
                <a:srgbClr val="FF0000"/>
              </a:solidFill>
            </a:endParaRPr>
          </a:p>
          <a:p>
            <a:r>
              <a:rPr lang="en-US" altLang="en-US" b="1" dirty="0"/>
              <a:t>FBA Bank Statement</a:t>
            </a:r>
            <a:endParaRPr lang="sr-Latn-RS" altLang="en-US" b="1" dirty="0"/>
          </a:p>
          <a:p>
            <a:pPr>
              <a:buFont typeface="Wingdings" panose="05000000000000000000" pitchFamily="2" charset="2"/>
              <a:buChar char="ü"/>
            </a:pPr>
            <a:r>
              <a:rPr lang="en-US" altLang="en-US" sz="2800" dirty="0"/>
              <a:t>numerous transactions are listed, including 	advance payment of 100.000 EUR listed in this 	Statement;</a:t>
            </a:r>
          </a:p>
          <a:p>
            <a:r>
              <a:rPr lang="en-US" altLang="en-US" b="1" dirty="0"/>
              <a:t>UBP Bank Statement</a:t>
            </a:r>
            <a:endParaRPr lang="sr-Latn-RS" altLang="en-US" b="1" dirty="0"/>
          </a:p>
          <a:p>
            <a:pPr>
              <a:buFont typeface="Wingdings" panose="05000000000000000000" pitchFamily="2" charset="2"/>
              <a:buChar char="ü"/>
            </a:pPr>
            <a:r>
              <a:rPr lang="en-US" altLang="en-US" sz="2800" dirty="0"/>
              <a:t>Docklands Securities Bank of Norland serves 	United Bank Printing banking transactions;</a:t>
            </a:r>
            <a:endParaRPr lang="en-US" altLang="en-US" sz="2800" b="1" dirty="0"/>
          </a:p>
          <a:p>
            <a:r>
              <a:rPr lang="en-US" altLang="en-US" b="1" dirty="0"/>
              <a:t>UBP Pro-Forma Invoice</a:t>
            </a:r>
            <a:endParaRPr lang="sr-Latn-RS" altLang="en-US" b="1" dirty="0"/>
          </a:p>
          <a:p>
            <a:pPr>
              <a:buFont typeface="Wingdings" panose="05000000000000000000" pitchFamily="2" charset="2"/>
              <a:buChar char="ü"/>
            </a:pPr>
            <a:r>
              <a:rPr lang="en-US" altLang="en-US" sz="2800" dirty="0"/>
              <a:t>Prof-Forma Invoice has been issued by UBP to FBA</a:t>
            </a:r>
            <a:r>
              <a:rPr lang="sr-Latn-RS" altLang="en-US" sz="2800" dirty="0"/>
              <a:t> </a:t>
            </a:r>
            <a:r>
              <a:rPr lang="en-US" altLang="en-US" sz="2800" dirty="0"/>
              <a:t>for the amount of 100.000 EUR.</a:t>
            </a:r>
            <a:endParaRPr lang="en-US" altLang="en-US" sz="2800" b="1" dirty="0"/>
          </a:p>
          <a:p>
            <a:pPr>
              <a:buFont typeface="Arial" panose="020B0604020202020204" pitchFamily="34" charset="0"/>
              <a:buNone/>
            </a:pPr>
            <a:endParaRPr lang="en-US" altLang="en-US" sz="2800" dirty="0"/>
          </a:p>
          <a:p>
            <a:pPr eaLnBrk="1" hangingPunct="1"/>
            <a:endParaRPr lang="pt-PT" altLang="en-US" b="1" dirty="0"/>
          </a:p>
        </p:txBody>
      </p:sp>
      <p:sp>
        <p:nvSpPr>
          <p:cNvPr id="7" name="Rectangle 6">
            <a:extLst>
              <a:ext uri="{FF2B5EF4-FFF2-40B4-BE49-F238E27FC236}">
                <a16:creationId xmlns:a16="http://schemas.microsoft.com/office/drawing/2014/main" id="{18E47051-B64E-48B6-BAD7-A701761B4596}"/>
              </a:ext>
            </a:extLst>
          </p:cNvPr>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Trial Preparation Phase</a:t>
            </a:r>
          </a:p>
        </p:txBody>
      </p:sp>
    </p:spTree>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1245</TotalTime>
  <Words>1211</Words>
  <Application>Microsoft Office PowerPoint</Application>
  <PresentationFormat>On-screen Show (4:3)</PresentationFormat>
  <Paragraphs>148</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(heading)</vt:lpstr>
      <vt:lpstr>Georgia</vt:lpstr>
      <vt:lpstr>Helvetica</vt:lpstr>
      <vt:lpstr>Verdana</vt:lpstr>
      <vt:lpstr>Wingdings</vt:lpstr>
      <vt:lpstr>PPT_theme_v7</vt:lpstr>
      <vt:lpstr>PowerPoint Presentation</vt:lpstr>
      <vt:lpstr>PowerPoint Presentation</vt:lpstr>
      <vt:lpstr>PowerPoint Presentation</vt:lpstr>
      <vt:lpstr>Trial preparation phase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Hortensia Pasalau</cp:lastModifiedBy>
  <cp:revision>139</cp:revision>
  <dcterms:created xsi:type="dcterms:W3CDTF">2020-10-07T11:36:01Z</dcterms:created>
  <dcterms:modified xsi:type="dcterms:W3CDTF">2024-07-10T11:54:00Z</dcterms:modified>
</cp:coreProperties>
</file>