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diagrams/layout17.xml" ContentType="application/vnd.openxmlformats-officedocument.drawingml.diagramLayout+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57.xml" ContentType="application/vnd.openxmlformats-officedocument.presentationml.notes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notesSlides/notesSlide135.xml" ContentType="application/vnd.openxmlformats-officedocument.presentationml.notesSlide+xml"/>
  <Override PartName="/ppt/diagrams/data18.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slides/slide22.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diagrams/drawing8.xml" ContentType="application/vnd.ms-office.drawingml.diagramDrawing+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diagrams/layout14.xml" ContentType="application/vnd.openxmlformats-officedocument.drawingml.diagramLayout+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diagrams/data15.xml" ContentType="application/vnd.openxmlformats-officedocument.drawingml.diagramData+xml"/>
  <Override PartName="/ppt/slides/slide16.xml" ContentType="application/vnd.openxmlformats-officedocument.presentationml.slide+xml"/>
  <Override PartName="/ppt/slides/slide63.xml" ContentType="application/vnd.openxmlformats-officedocument.presentationml.slide+xml"/>
  <Override PartName="/ppt/notesSlides/notesSlide110.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notesSlides/notesSlide137.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84.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diagrams/layout16.xml" ContentType="application/vnd.openxmlformats-officedocument.drawingml.diagramLayout+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diagrams/drawing20.xml" ContentType="application/vnd.ms-office.drawingml.diagramDrawing+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diagrams/colors15.xml" ContentType="application/vnd.openxmlformats-officedocument.drawingml.diagramColors+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diagrams/data17.xml" ContentType="application/vnd.openxmlformats-officedocument.drawingml.diagramData+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diagrams/data14.xml" ContentType="application/vnd.openxmlformats-officedocument.drawingml.diagramData+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notesSlides/notesSlide147.xml" ContentType="application/vnd.openxmlformats-officedocument.presentationml.notesSlide+xml"/>
  <Override PartName="/ppt/diagrams/quickStyle21.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rawing4.xml" ContentType="application/vnd.ms-office.drawingml.diagramDrawing+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diagrams/layout10.xml" ContentType="application/vnd.openxmlformats-officedocument.drawingml.diagramLayout+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slides/slide167.xml" ContentType="application/vnd.openxmlformats-officedocument.presentationml.slide+xml"/>
  <Override PartName="/ppt/notesSlides/notesSlide50.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iagrams/quickStyle9.xml" ContentType="application/vnd.openxmlformats-officedocument.drawingml.diagramStyl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diagrams/data16.xml" ContentType="application/vnd.openxmlformats-officedocument.drawingml.diagramData+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49.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146.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16.xml" ContentType="application/vnd.openxmlformats-officedocument.drawingml.diagramColor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quickStyle8.xml" ContentType="application/vnd.openxmlformats-officedocument.drawingml.diagramStyl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diagrams/colors13.xml" ContentType="application/vnd.openxmlformats-officedocument.drawingml.diagramColors+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diagrams/layout19.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9"/>
  </p:notesMasterIdLst>
  <p:sldIdLst>
    <p:sldId id="355" r:id="rId2"/>
    <p:sldId id="567" r:id="rId3"/>
    <p:sldId id="568" r:id="rId4"/>
    <p:sldId id="569" r:id="rId5"/>
    <p:sldId id="1001" r:id="rId6"/>
    <p:sldId id="570" r:id="rId7"/>
    <p:sldId id="1003" r:id="rId8"/>
    <p:sldId id="997" r:id="rId9"/>
    <p:sldId id="973" r:id="rId10"/>
    <p:sldId id="974" r:id="rId11"/>
    <p:sldId id="957" r:id="rId12"/>
    <p:sldId id="1118" r:id="rId13"/>
    <p:sldId id="1117" r:id="rId14"/>
    <p:sldId id="806" r:id="rId15"/>
    <p:sldId id="1119" r:id="rId16"/>
    <p:sldId id="1120" r:id="rId17"/>
    <p:sldId id="998" r:id="rId18"/>
    <p:sldId id="325" r:id="rId19"/>
    <p:sldId id="923" r:id="rId20"/>
    <p:sldId id="924" r:id="rId21"/>
    <p:sldId id="925" r:id="rId22"/>
    <p:sldId id="1050" r:id="rId23"/>
    <p:sldId id="978" r:id="rId24"/>
    <p:sldId id="1051" r:id="rId25"/>
    <p:sldId id="926" r:id="rId26"/>
    <p:sldId id="979" r:id="rId27"/>
    <p:sldId id="927" r:id="rId28"/>
    <p:sldId id="928" r:id="rId29"/>
    <p:sldId id="929" r:id="rId30"/>
    <p:sldId id="930" r:id="rId31"/>
    <p:sldId id="931" r:id="rId32"/>
    <p:sldId id="932" r:id="rId33"/>
    <p:sldId id="933" r:id="rId34"/>
    <p:sldId id="1121" r:id="rId35"/>
    <p:sldId id="1122" r:id="rId36"/>
    <p:sldId id="980" r:id="rId37"/>
    <p:sldId id="934" r:id="rId38"/>
    <p:sldId id="935" r:id="rId39"/>
    <p:sldId id="936" r:id="rId40"/>
    <p:sldId id="937" r:id="rId41"/>
    <p:sldId id="939" r:id="rId42"/>
    <p:sldId id="938" r:id="rId43"/>
    <p:sldId id="981" r:id="rId44"/>
    <p:sldId id="940" r:id="rId45"/>
    <p:sldId id="941" r:id="rId46"/>
    <p:sldId id="942" r:id="rId47"/>
    <p:sldId id="1123" r:id="rId48"/>
    <p:sldId id="1124" r:id="rId49"/>
    <p:sldId id="982" r:id="rId50"/>
    <p:sldId id="943" r:id="rId51"/>
    <p:sldId id="945" r:id="rId52"/>
    <p:sldId id="946" r:id="rId53"/>
    <p:sldId id="947" r:id="rId54"/>
    <p:sldId id="944" r:id="rId55"/>
    <p:sldId id="948" r:id="rId56"/>
    <p:sldId id="983" r:id="rId57"/>
    <p:sldId id="949" r:id="rId58"/>
    <p:sldId id="958" r:id="rId59"/>
    <p:sldId id="959" r:id="rId60"/>
    <p:sldId id="1005" r:id="rId61"/>
    <p:sldId id="960" r:id="rId62"/>
    <p:sldId id="984" r:id="rId63"/>
    <p:sldId id="950" r:id="rId64"/>
    <p:sldId id="961" r:id="rId65"/>
    <p:sldId id="962" r:id="rId66"/>
    <p:sldId id="985" r:id="rId67"/>
    <p:sldId id="951" r:id="rId68"/>
    <p:sldId id="963" r:id="rId69"/>
    <p:sldId id="964" r:id="rId70"/>
    <p:sldId id="952" r:id="rId71"/>
    <p:sldId id="965" r:id="rId72"/>
    <p:sldId id="966" r:id="rId73"/>
    <p:sldId id="967" r:id="rId74"/>
    <p:sldId id="1125" r:id="rId75"/>
    <p:sldId id="1130" r:id="rId76"/>
    <p:sldId id="986" r:id="rId77"/>
    <p:sldId id="968" r:id="rId78"/>
    <p:sldId id="969" r:id="rId79"/>
    <p:sldId id="954" r:id="rId80"/>
    <p:sldId id="956" r:id="rId81"/>
    <p:sldId id="970" r:id="rId82"/>
    <p:sldId id="972" r:id="rId83"/>
    <p:sldId id="994" r:id="rId84"/>
    <p:sldId id="995" r:id="rId85"/>
    <p:sldId id="1126" r:id="rId86"/>
    <p:sldId id="1127" r:id="rId87"/>
    <p:sldId id="999" r:id="rId88"/>
    <p:sldId id="916" r:id="rId89"/>
    <p:sldId id="921" r:id="rId90"/>
    <p:sldId id="1129" r:id="rId91"/>
    <p:sldId id="1128" r:id="rId92"/>
    <p:sldId id="914" r:id="rId93"/>
    <p:sldId id="919" r:id="rId94"/>
    <p:sldId id="1052" r:id="rId95"/>
    <p:sldId id="915" r:id="rId96"/>
    <p:sldId id="920" r:id="rId97"/>
    <p:sldId id="987" r:id="rId98"/>
    <p:sldId id="877" r:id="rId99"/>
    <p:sldId id="878" r:id="rId100"/>
    <p:sldId id="879" r:id="rId101"/>
    <p:sldId id="880" r:id="rId102"/>
    <p:sldId id="881" r:id="rId103"/>
    <p:sldId id="882" r:id="rId104"/>
    <p:sldId id="883" r:id="rId105"/>
    <p:sldId id="886" r:id="rId106"/>
    <p:sldId id="889" r:id="rId107"/>
    <p:sldId id="890" r:id="rId108"/>
    <p:sldId id="988" r:id="rId109"/>
    <p:sldId id="887" r:id="rId110"/>
    <p:sldId id="836" r:id="rId111"/>
    <p:sldId id="888" r:id="rId112"/>
    <p:sldId id="837" r:id="rId113"/>
    <p:sldId id="1053" r:id="rId114"/>
    <p:sldId id="838" r:id="rId115"/>
    <p:sldId id="839" r:id="rId116"/>
    <p:sldId id="840" r:id="rId117"/>
    <p:sldId id="1131" r:id="rId118"/>
    <p:sldId id="1132" r:id="rId119"/>
    <p:sldId id="989" r:id="rId120"/>
    <p:sldId id="992" r:id="rId121"/>
    <p:sldId id="892" r:id="rId122"/>
    <p:sldId id="893" r:id="rId123"/>
    <p:sldId id="894" r:id="rId124"/>
    <p:sldId id="895" r:id="rId125"/>
    <p:sldId id="897" r:id="rId126"/>
    <p:sldId id="898" r:id="rId127"/>
    <p:sldId id="899" r:id="rId128"/>
    <p:sldId id="896" r:id="rId129"/>
    <p:sldId id="1011" r:id="rId130"/>
    <p:sldId id="991" r:id="rId131"/>
    <p:sldId id="900" r:id="rId132"/>
    <p:sldId id="901" r:id="rId133"/>
    <p:sldId id="902" r:id="rId134"/>
    <p:sldId id="903" r:id="rId135"/>
    <p:sldId id="1054" r:id="rId136"/>
    <p:sldId id="904" r:id="rId137"/>
    <p:sldId id="906" r:id="rId138"/>
    <p:sldId id="1006" r:id="rId139"/>
    <p:sldId id="1007" r:id="rId140"/>
    <p:sldId id="993" r:id="rId141"/>
    <p:sldId id="907" r:id="rId142"/>
    <p:sldId id="908" r:id="rId143"/>
    <p:sldId id="909" r:id="rId144"/>
    <p:sldId id="910" r:id="rId145"/>
    <p:sldId id="1010" r:id="rId146"/>
    <p:sldId id="911" r:id="rId147"/>
    <p:sldId id="912" r:id="rId148"/>
    <p:sldId id="913" r:id="rId149"/>
    <p:sldId id="1008" r:id="rId150"/>
    <p:sldId id="1009" r:id="rId151"/>
    <p:sldId id="1134" r:id="rId152"/>
    <p:sldId id="1133" r:id="rId153"/>
    <p:sldId id="735" r:id="rId154"/>
    <p:sldId id="573" r:id="rId155"/>
    <p:sldId id="574" r:id="rId156"/>
    <p:sldId id="738" r:id="rId157"/>
    <p:sldId id="739" r:id="rId158"/>
    <p:sldId id="740" r:id="rId159"/>
    <p:sldId id="741" r:id="rId160"/>
    <p:sldId id="742" r:id="rId161"/>
    <p:sldId id="736" r:id="rId162"/>
    <p:sldId id="737" r:id="rId163"/>
    <p:sldId id="1056" r:id="rId164"/>
    <p:sldId id="1137" r:id="rId165"/>
    <p:sldId id="1136" r:id="rId166"/>
    <p:sldId id="586" r:id="rId167"/>
    <p:sldId id="587" r:id="rId168"/>
    <p:sldId id="588" r:id="rId169"/>
    <p:sldId id="553" r:id="rId170"/>
    <p:sldId id="799" r:id="rId171"/>
    <p:sldId id="800" r:id="rId172"/>
    <p:sldId id="801" r:id="rId173"/>
    <p:sldId id="356" r:id="rId174"/>
    <p:sldId id="357" r:id="rId175"/>
    <p:sldId id="589" r:id="rId176"/>
    <p:sldId id="590" r:id="rId177"/>
    <p:sldId id="807" r:id="rId178"/>
    <p:sldId id="809" r:id="rId179"/>
    <p:sldId id="810" r:id="rId180"/>
    <p:sldId id="1055" r:id="rId181"/>
    <p:sldId id="813" r:id="rId182"/>
    <p:sldId id="1138" r:id="rId183"/>
    <p:sldId id="1139" r:id="rId184"/>
    <p:sldId id="609" r:id="rId185"/>
    <p:sldId id="616" r:id="rId186"/>
    <p:sldId id="1000" r:id="rId187"/>
    <p:sldId id="619" r:id="rId18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1952" autoAdjust="0"/>
  </p:normalViewPr>
  <p:slideViewPr>
    <p:cSldViewPr snapToGrid="0">
      <p:cViewPr varScale="1">
        <p:scale>
          <a:sx n="41" d="100"/>
          <a:sy n="41" d="100"/>
        </p:scale>
        <p:origin x="-2573"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DEE27D98-E725-4EE9-AC67-81B130E3520F}">
      <dgm:prSet phldr="0" custT="1"/>
      <dgm:spPr/>
      <dgm:t>
        <a:bodyPr/>
        <a:lstStyle/>
        <a:p>
          <a:pPr algn="just" rtl="0"/>
          <a:r>
            <a:rPr lang="tr-TR" sz="2600" b="1" dirty="0">
              <a:latin typeface="Calibri"/>
            </a:rPr>
            <a:t>Aşağıdakilerden hangisi "hizmet sağlayıcısı" kapsamında değerlendirilemez?</a:t>
          </a:r>
        </a:p>
      </dgm:t>
    </dgm:pt>
    <dgm:pt modelId="{0C56E0C2-A468-44AA-A21F-F652208DB1CC}" type="parTrans" cxnId="{96E58582-FE3C-4E5F-ADAA-E9AD196DDDEC}">
      <dgm:prSet/>
      <dgm:spPr/>
      <dgm:t>
        <a:bodyPr/>
        <a:lstStyle/>
        <a:p>
          <a:endParaRPr lang="en-US"/>
        </a:p>
      </dgm:t>
    </dgm:pt>
    <dgm:pt modelId="{8F193C01-D3FC-4637-8CC2-5D92F175A39B}" type="sibTrans" cxnId="{96E58582-FE3C-4E5F-ADAA-E9AD196DDDEC}">
      <dgm:prSet/>
      <dgm:spPr/>
      <dgm:t>
        <a:bodyPr/>
        <a:lstStyle/>
        <a:p>
          <a:endParaRPr lang="en-US"/>
        </a:p>
      </dgm:t>
    </dgm:pt>
    <dgm:pt modelId="{22BFD1C5-2905-5C43-A7C9-ED76B9D462F3}">
      <dgm:prSet phldrT="[Text]" custT="1"/>
      <dgm:spPr/>
      <dgm:t>
        <a:bodyPr/>
        <a:lstStyle/>
        <a:p>
          <a:r>
            <a:rPr lang="tr-TR" sz="2600" b="1" dirty="0">
              <a:solidFill>
                <a:schemeClr val="tx1"/>
              </a:solidFill>
            </a:rPr>
            <a:t>a) Facebook</a:t>
          </a:r>
        </a:p>
      </dgm:t>
    </dgm:pt>
    <dgm:pt modelId="{74BDAB15-867A-CA4F-90C3-81058AC731A9}" type="parTrans" cxnId="{565ECCAC-FD21-E743-B88C-8EE329F98A28}">
      <dgm:prSet/>
      <dgm:spPr/>
      <dgm:t>
        <a:bodyPr/>
        <a:lstStyle/>
        <a:p>
          <a:endParaRPr lang="en-US"/>
        </a:p>
      </dgm:t>
    </dgm:pt>
    <dgm:pt modelId="{05143ECF-FA73-A544-8892-C7B7B69EDF35}" type="sibTrans" cxnId="{565ECCAC-FD21-E743-B88C-8EE329F98A28}">
      <dgm:prSet/>
      <dgm:spPr/>
      <dgm:t>
        <a:bodyPr/>
        <a:lstStyle/>
        <a:p>
          <a:endParaRPr lang="en-US"/>
        </a:p>
      </dgm:t>
    </dgm:pt>
    <dgm:pt modelId="{9F6490CD-D61A-3547-8C5E-BACDBE506558}">
      <dgm:prSet phldrT="[Text]" custT="1"/>
      <dgm:spPr/>
      <dgm:t>
        <a:bodyPr/>
        <a:lstStyle/>
        <a:p>
          <a:r>
            <a:rPr lang="tr-TR" sz="2600" b="1">
              <a:solidFill>
                <a:schemeClr val="tx1"/>
              </a:solidFill>
            </a:rPr>
            <a:t>b) </a:t>
          </a:r>
          <a:r>
            <a:rPr lang="tr-TR" sz="2600" b="1" err="1">
              <a:solidFill>
                <a:schemeClr val="tx1"/>
              </a:solidFill>
            </a:rPr>
            <a:t>TikTok</a:t>
          </a:r>
        </a:p>
      </dgm:t>
    </dgm:pt>
    <dgm:pt modelId="{393C14BA-4DBD-3748-A0B6-C8C515A21681}" type="parTrans" cxnId="{8498166D-5685-1049-8F1C-8751D188043A}">
      <dgm:prSet/>
      <dgm:spPr/>
      <dgm:t>
        <a:bodyPr/>
        <a:lstStyle/>
        <a:p>
          <a:endParaRPr lang="en-US"/>
        </a:p>
      </dgm:t>
    </dgm:pt>
    <dgm:pt modelId="{EC374D2C-5111-524D-8CA4-3C677718D3FD}" type="sibTrans" cxnId="{8498166D-5685-1049-8F1C-8751D188043A}">
      <dgm:prSet/>
      <dgm:spPr/>
      <dgm:t>
        <a:bodyPr/>
        <a:lstStyle/>
        <a:p>
          <a:endParaRPr lang="en-US"/>
        </a:p>
      </dgm:t>
    </dgm:pt>
    <dgm:pt modelId="{7CB4C132-7A9B-DD4F-A777-26F21EA7BAEE}">
      <dgm:prSet phldrT="[Text]" custT="1"/>
      <dgm:spPr/>
      <dgm:t>
        <a:bodyPr/>
        <a:lstStyle/>
        <a:p>
          <a:pPr rtl="0"/>
          <a:r>
            <a:rPr lang="tr-TR" sz="2600" b="1" dirty="0">
              <a:solidFill>
                <a:schemeClr val="tx1"/>
              </a:solidFill>
            </a:rPr>
            <a:t>c) </a:t>
          </a:r>
          <a:r>
            <a:rPr lang="tr-TR" sz="2600" b="1" dirty="0">
              <a:solidFill>
                <a:schemeClr val="tx1"/>
              </a:solidFill>
              <a:latin typeface="Calibri"/>
            </a:rPr>
            <a:t>Avrupa Konseyinin </a:t>
          </a:r>
          <a:r>
            <a:rPr lang="tr-TR" sz="2600" b="1" dirty="0" err="1">
              <a:solidFill>
                <a:schemeClr val="tx1"/>
              </a:solidFill>
            </a:rPr>
            <a:t>YouTube</a:t>
          </a:r>
          <a:r>
            <a:rPr lang="tr-TR" sz="2600" b="1" dirty="0">
              <a:solidFill>
                <a:schemeClr val="tx1"/>
              </a:solidFill>
            </a:rPr>
            <a:t> </a:t>
          </a:r>
          <a:r>
            <a:rPr lang="tr-TR" sz="2600" b="1" dirty="0">
              <a:solidFill>
                <a:schemeClr val="tx1"/>
              </a:solidFill>
              <a:latin typeface="Calibri"/>
            </a:rPr>
            <a:t>kanalı</a:t>
          </a:r>
          <a:endParaRPr lang="tr-TR" sz="2600" b="1" dirty="0">
            <a:solidFill>
              <a:schemeClr val="tx1"/>
            </a:solidFill>
          </a:endParaRPr>
        </a:p>
      </dgm:t>
    </dgm:pt>
    <dgm:pt modelId="{3373CF0C-F8F0-D240-B49E-1DD151DB1761}" type="parTrans" cxnId="{4264C092-7916-5548-8051-ACE883840B5B}">
      <dgm:prSet/>
      <dgm:spPr/>
      <dgm:t>
        <a:bodyPr/>
        <a:lstStyle/>
        <a:p>
          <a:endParaRPr lang="en-US"/>
        </a:p>
      </dgm:t>
    </dgm:pt>
    <dgm:pt modelId="{9C91E506-B69A-434B-9E54-C6E0E9F4F8CD}" type="sibTrans" cxnId="{4264C092-7916-5548-8051-ACE883840B5B}">
      <dgm:prSet/>
      <dgm:spPr/>
      <dgm:t>
        <a:bodyPr/>
        <a:lstStyle/>
        <a:p>
          <a:endParaRPr lang="en-US"/>
        </a:p>
      </dgm:t>
    </dgm:pt>
    <dgm:pt modelId="{6DE3A63F-3959-2746-B13D-0248CAE47D4A}">
      <dgm:prSet phldrT="[Text]" custT="1"/>
      <dgm:spPr/>
      <dgm:t>
        <a:bodyPr/>
        <a:lstStyle/>
        <a:p>
          <a:pPr rtl="0"/>
          <a:r>
            <a:rPr lang="tr-TR" sz="2600" b="1">
              <a:solidFill>
                <a:schemeClr val="tx1"/>
              </a:solidFill>
            </a:rPr>
            <a:t>d) </a:t>
          </a:r>
          <a:r>
            <a:rPr lang="tr-TR" sz="2600" b="1" err="1">
              <a:solidFill>
                <a:schemeClr val="tx1"/>
              </a:solidFill>
            </a:rPr>
            <a:t>WhatsApp</a:t>
          </a:r>
          <a:r>
            <a:rPr lang="tr-TR" sz="2600" b="1">
              <a:solidFill>
                <a:schemeClr val="tx1"/>
              </a:solidFill>
              <a:latin typeface="Calibri"/>
            </a:rPr>
            <a:t> </a:t>
          </a:r>
          <a:endParaRPr lang="tr-TR" sz="2600" b="1">
            <a:solidFill>
              <a:schemeClr val="tx1"/>
            </a:solidFill>
          </a:endParaRPr>
        </a:p>
      </dgm:t>
    </dgm:pt>
    <dgm:pt modelId="{9DBAF2F0-6828-D649-B4F0-B656AFBDF88C}" type="parTrans" cxnId="{41460E8A-B8F2-0E4A-8098-F2311E1E7E7A}">
      <dgm:prSet/>
      <dgm:spPr/>
      <dgm:t>
        <a:bodyPr/>
        <a:lstStyle/>
        <a:p>
          <a:endParaRPr lang="en-US"/>
        </a:p>
      </dgm:t>
    </dgm:pt>
    <dgm:pt modelId="{EF541455-B37A-5B4E-94D6-E99BA918B97B}" type="sibTrans" cxnId="{41460E8A-B8F2-0E4A-8098-F2311E1E7E7A}">
      <dgm:prSet/>
      <dgm:spPr/>
      <dgm:t>
        <a:bodyPr/>
        <a:lstStyle/>
        <a:p>
          <a:endParaRPr lang="en-US"/>
        </a:p>
      </dgm:t>
    </dgm:pt>
    <dgm:pt modelId="{435CB5E4-33DD-E948-88DF-F117402A1EE9}">
      <dgm:prSet phldrT="[Text]" custT="1"/>
      <dgm:spPr/>
      <dgm:t>
        <a:bodyPr/>
        <a:lstStyle/>
        <a:p>
          <a:r>
            <a:rPr lang="tr-TR" sz="2600" b="1" dirty="0">
              <a:solidFill>
                <a:schemeClr val="tx1"/>
              </a:solidFill>
            </a:rPr>
            <a:t>e) </a:t>
          </a:r>
          <a:r>
            <a:rPr lang="tr-TR" sz="2600" b="1" dirty="0" err="1">
              <a:solidFill>
                <a:schemeClr val="tx1"/>
              </a:solidFill>
            </a:rPr>
            <a:t>Dropbox</a:t>
          </a:r>
          <a:endParaRPr lang="tr-TR" sz="2600" b="1" dirty="0">
            <a:solidFill>
              <a:schemeClr val="tx1"/>
            </a:solidFill>
          </a:endParaRPr>
        </a:p>
      </dgm:t>
    </dgm:pt>
    <dgm:pt modelId="{9187BFF1-6DEF-7643-9099-A26EEFA831AE}" type="parTrans" cxnId="{5C67610B-1733-A14B-ABCD-A238589FB8F7}">
      <dgm:prSet/>
      <dgm:spPr/>
      <dgm:t>
        <a:bodyPr/>
        <a:lstStyle/>
        <a:p>
          <a:endParaRPr lang="en-US"/>
        </a:p>
      </dgm:t>
    </dgm:pt>
    <dgm:pt modelId="{C73E8E88-068C-6E46-A2D9-4C00344E61EA}" type="sibTrans" cxnId="{5C67610B-1733-A14B-ABCD-A238589FB8F7}">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6C715211-0664-4EC5-AB15-12E69F7F570B}" type="pres">
      <dgm:prSet presAssocID="{DEE27D98-E725-4EE9-AC67-81B130E3520F}" presName="thickLine" presStyleLbl="alignNode1" presStyleIdx="0" presStyleCnt="1"/>
      <dgm:spPr/>
    </dgm:pt>
    <dgm:pt modelId="{EB225CBA-E6DC-419E-9C4E-D48F6BA1A4FE}" type="pres">
      <dgm:prSet presAssocID="{DEE27D98-E725-4EE9-AC67-81B130E3520F}" presName="horz1" presStyleCnt="0"/>
      <dgm:spPr/>
    </dgm:pt>
    <dgm:pt modelId="{9C4E3313-F81F-4A44-8A44-4C48572E0023}" type="pres">
      <dgm:prSet presAssocID="{DEE27D98-E725-4EE9-AC67-81B130E3520F}" presName="tx1" presStyleLbl="revTx" presStyleIdx="0" presStyleCnt="6" custScaleX="202046" custLinFactNeighborX="0" custLinFactNeighborY="850"/>
      <dgm:spPr/>
      <dgm:t>
        <a:bodyPr/>
        <a:lstStyle/>
        <a:p>
          <a:endParaRPr lang="tr-TR"/>
        </a:p>
      </dgm:t>
    </dgm:pt>
    <dgm:pt modelId="{5B57CDF1-8601-4D84-8969-74469603B6E8}" type="pres">
      <dgm:prSet presAssocID="{DEE27D98-E725-4EE9-AC67-81B130E3520F}" presName="vert1" presStyleCnt="0"/>
      <dgm:spPr/>
    </dgm:pt>
    <dgm:pt modelId="{DEBFB6B2-13D1-2646-999F-4F6FB46C80BA}" type="pres">
      <dgm:prSet presAssocID="{22BFD1C5-2905-5C43-A7C9-ED76B9D462F3}" presName="vertSpace2a" presStyleCnt="0"/>
      <dgm:spPr/>
    </dgm:pt>
    <dgm:pt modelId="{E7AE222D-784F-CD43-854B-A0B62A470238}" type="pres">
      <dgm:prSet presAssocID="{22BFD1C5-2905-5C43-A7C9-ED76B9D462F3}" presName="horz2" presStyleCnt="0"/>
      <dgm:spPr/>
    </dgm:pt>
    <dgm:pt modelId="{1284234A-D765-834F-A006-4A2DAE774092}" type="pres">
      <dgm:prSet presAssocID="{22BFD1C5-2905-5C43-A7C9-ED76B9D462F3}" presName="horzSpace2" presStyleCnt="0"/>
      <dgm:spPr/>
    </dgm:pt>
    <dgm:pt modelId="{065A3D93-E22C-D647-9F2E-EDF7961E0109}" type="pres">
      <dgm:prSet presAssocID="{22BFD1C5-2905-5C43-A7C9-ED76B9D462F3}" presName="tx2" presStyleLbl="revTx" presStyleIdx="1" presStyleCnt="6"/>
      <dgm:spPr/>
      <dgm:t>
        <a:bodyPr/>
        <a:lstStyle/>
        <a:p>
          <a:endParaRPr lang="tr-TR"/>
        </a:p>
      </dgm:t>
    </dgm:pt>
    <dgm:pt modelId="{D1EBECE3-EE88-A548-8BE3-73A6B49191CF}" type="pres">
      <dgm:prSet presAssocID="{22BFD1C5-2905-5C43-A7C9-ED76B9D462F3}" presName="vert2" presStyleCnt="0"/>
      <dgm:spPr/>
    </dgm:pt>
    <dgm:pt modelId="{6FB3C599-D942-EA44-9329-2ABF7FC0F998}" type="pres">
      <dgm:prSet presAssocID="{22BFD1C5-2905-5C43-A7C9-ED76B9D462F3}" presName="thinLine2b" presStyleLbl="callout" presStyleIdx="0" presStyleCnt="5"/>
      <dgm:spPr/>
    </dgm:pt>
    <dgm:pt modelId="{1CCAE696-C59D-FF4C-93BE-0882AFA5C968}" type="pres">
      <dgm:prSet presAssocID="{22BFD1C5-2905-5C43-A7C9-ED76B9D462F3}" presName="vertSpace2b" presStyleCnt="0"/>
      <dgm:spPr/>
    </dgm:pt>
    <dgm:pt modelId="{39E31DFF-6F48-0A44-ABB4-185EEEB00CA9}" type="pres">
      <dgm:prSet presAssocID="{9F6490CD-D61A-3547-8C5E-BACDBE506558}" presName="horz2" presStyleCnt="0"/>
      <dgm:spPr/>
    </dgm:pt>
    <dgm:pt modelId="{1F788BC2-1200-CF4B-8884-3F9364DCBE42}" type="pres">
      <dgm:prSet presAssocID="{9F6490CD-D61A-3547-8C5E-BACDBE506558}" presName="horzSpace2" presStyleCnt="0"/>
      <dgm:spPr/>
    </dgm:pt>
    <dgm:pt modelId="{7FA31DAA-45C3-2E48-9929-42E74A587528}" type="pres">
      <dgm:prSet presAssocID="{9F6490CD-D61A-3547-8C5E-BACDBE506558}" presName="tx2" presStyleLbl="revTx" presStyleIdx="2" presStyleCnt="6"/>
      <dgm:spPr/>
      <dgm:t>
        <a:bodyPr/>
        <a:lstStyle/>
        <a:p>
          <a:endParaRPr lang="tr-TR"/>
        </a:p>
      </dgm:t>
    </dgm:pt>
    <dgm:pt modelId="{2053B07C-3785-A949-B415-25FE64B2FE45}" type="pres">
      <dgm:prSet presAssocID="{9F6490CD-D61A-3547-8C5E-BACDBE506558}" presName="vert2" presStyleCnt="0"/>
      <dgm:spPr/>
    </dgm:pt>
    <dgm:pt modelId="{B8E68041-73F7-8B47-A61B-E141900C7D2C}" type="pres">
      <dgm:prSet presAssocID="{9F6490CD-D61A-3547-8C5E-BACDBE506558}" presName="thinLine2b" presStyleLbl="callout" presStyleIdx="1" presStyleCnt="5"/>
      <dgm:spPr/>
    </dgm:pt>
    <dgm:pt modelId="{7B79CD42-3A0A-E14B-A55B-5802D77394FF}" type="pres">
      <dgm:prSet presAssocID="{9F6490CD-D61A-3547-8C5E-BACDBE506558}" presName="vertSpace2b" presStyleCnt="0"/>
      <dgm:spPr/>
    </dgm:pt>
    <dgm:pt modelId="{803813CD-FC7C-6346-957E-264954143744}" type="pres">
      <dgm:prSet presAssocID="{7CB4C132-7A9B-DD4F-A777-26F21EA7BAEE}" presName="horz2" presStyleCnt="0"/>
      <dgm:spPr/>
    </dgm:pt>
    <dgm:pt modelId="{C1149CD6-8290-004A-A14C-CD74EA8EDCC8}" type="pres">
      <dgm:prSet presAssocID="{7CB4C132-7A9B-DD4F-A777-26F21EA7BAEE}" presName="horzSpace2" presStyleCnt="0"/>
      <dgm:spPr/>
    </dgm:pt>
    <dgm:pt modelId="{B19B0732-25C1-0C47-B4F1-E6E72BE11C88}" type="pres">
      <dgm:prSet presAssocID="{7CB4C132-7A9B-DD4F-A777-26F21EA7BAEE}" presName="tx2" presStyleLbl="revTx" presStyleIdx="3" presStyleCnt="6"/>
      <dgm:spPr/>
      <dgm:t>
        <a:bodyPr/>
        <a:lstStyle/>
        <a:p>
          <a:endParaRPr lang="tr-TR"/>
        </a:p>
      </dgm:t>
    </dgm:pt>
    <dgm:pt modelId="{391DD247-C602-D649-8C88-DC0A9B155F2D}" type="pres">
      <dgm:prSet presAssocID="{7CB4C132-7A9B-DD4F-A777-26F21EA7BAEE}" presName="vert2" presStyleCnt="0"/>
      <dgm:spPr/>
    </dgm:pt>
    <dgm:pt modelId="{4FF0B1EB-E70D-4143-B51E-59BB297A0B02}" type="pres">
      <dgm:prSet presAssocID="{7CB4C132-7A9B-DD4F-A777-26F21EA7BAEE}" presName="thinLine2b" presStyleLbl="callout" presStyleIdx="2" presStyleCnt="5"/>
      <dgm:spPr/>
    </dgm:pt>
    <dgm:pt modelId="{98F236ED-E872-5348-8291-7A06B8B6C94B}" type="pres">
      <dgm:prSet presAssocID="{7CB4C132-7A9B-DD4F-A777-26F21EA7BAEE}" presName="vertSpace2b" presStyleCnt="0"/>
      <dgm:spPr/>
    </dgm:pt>
    <dgm:pt modelId="{65770A06-E3CD-B345-9E0E-7ECDAEF16A4C}" type="pres">
      <dgm:prSet presAssocID="{6DE3A63F-3959-2746-B13D-0248CAE47D4A}" presName="horz2" presStyleCnt="0"/>
      <dgm:spPr/>
    </dgm:pt>
    <dgm:pt modelId="{ACD90822-E4C2-EB43-A5E4-72B39143AC98}" type="pres">
      <dgm:prSet presAssocID="{6DE3A63F-3959-2746-B13D-0248CAE47D4A}" presName="horzSpace2" presStyleCnt="0"/>
      <dgm:spPr/>
    </dgm:pt>
    <dgm:pt modelId="{86974B91-D932-C64D-8C20-69B73B0BA2C4}" type="pres">
      <dgm:prSet presAssocID="{6DE3A63F-3959-2746-B13D-0248CAE47D4A}" presName="tx2" presStyleLbl="revTx" presStyleIdx="4" presStyleCnt="6" custLinFactNeighborX="706"/>
      <dgm:spPr/>
      <dgm:t>
        <a:bodyPr/>
        <a:lstStyle/>
        <a:p>
          <a:endParaRPr lang="tr-TR"/>
        </a:p>
      </dgm:t>
    </dgm:pt>
    <dgm:pt modelId="{3C3830DA-D764-4F40-99D5-3998209E0BF4}" type="pres">
      <dgm:prSet presAssocID="{6DE3A63F-3959-2746-B13D-0248CAE47D4A}" presName="vert2" presStyleCnt="0"/>
      <dgm:spPr/>
    </dgm:pt>
    <dgm:pt modelId="{3C8D1C3B-822D-BF49-A3B5-47D6FD661A8D}" type="pres">
      <dgm:prSet presAssocID="{6DE3A63F-3959-2746-B13D-0248CAE47D4A}" presName="thinLine2b" presStyleLbl="callout" presStyleIdx="3" presStyleCnt="5"/>
      <dgm:spPr/>
    </dgm:pt>
    <dgm:pt modelId="{95FDCD0A-0999-1D47-893A-89869D181884}" type="pres">
      <dgm:prSet presAssocID="{6DE3A63F-3959-2746-B13D-0248CAE47D4A}" presName="vertSpace2b" presStyleCnt="0"/>
      <dgm:spPr/>
    </dgm:pt>
    <dgm:pt modelId="{AA0112BD-6E59-FD47-9379-3FA19C8F4E15}" type="pres">
      <dgm:prSet presAssocID="{435CB5E4-33DD-E948-88DF-F117402A1EE9}" presName="horz2" presStyleCnt="0"/>
      <dgm:spPr/>
    </dgm:pt>
    <dgm:pt modelId="{A2392708-08E3-8D49-A927-38F3A7BB9326}" type="pres">
      <dgm:prSet presAssocID="{435CB5E4-33DD-E948-88DF-F117402A1EE9}" presName="horzSpace2" presStyleCnt="0"/>
      <dgm:spPr/>
    </dgm:pt>
    <dgm:pt modelId="{26D12DD1-7884-4A41-B346-D3AAF8DA210B}" type="pres">
      <dgm:prSet presAssocID="{435CB5E4-33DD-E948-88DF-F117402A1EE9}" presName="tx2" presStyleLbl="revTx" presStyleIdx="5" presStyleCnt="6"/>
      <dgm:spPr/>
      <dgm:t>
        <a:bodyPr/>
        <a:lstStyle/>
        <a:p>
          <a:endParaRPr lang="tr-TR"/>
        </a:p>
      </dgm:t>
    </dgm:pt>
    <dgm:pt modelId="{767896D4-0563-E844-A88D-AEDE1A68823D}" type="pres">
      <dgm:prSet presAssocID="{435CB5E4-33DD-E948-88DF-F117402A1EE9}" presName="vert2" presStyleCnt="0"/>
      <dgm:spPr/>
    </dgm:pt>
    <dgm:pt modelId="{8D675982-EFAF-FF4C-BA14-99F66F615F14}" type="pres">
      <dgm:prSet presAssocID="{435CB5E4-33DD-E948-88DF-F117402A1EE9}" presName="thinLine2b" presStyleLbl="callout" presStyleIdx="4" presStyleCnt="5"/>
      <dgm:spPr/>
    </dgm:pt>
    <dgm:pt modelId="{B6C5E1C8-5D3D-7E44-8945-11D48DE4173C}" type="pres">
      <dgm:prSet presAssocID="{435CB5E4-33DD-E948-88DF-F117402A1EE9}" presName="vertSpace2b" presStyleCnt="0"/>
      <dgm:spPr/>
    </dgm:pt>
  </dgm:ptLst>
  <dgm:cxnLst>
    <dgm:cxn modelId="{B7396B30-5537-DB48-BB49-F8121197A4DF}" type="presOf" srcId="{3C774A1C-BB1C-4347-A758-A94A436F7244}" destId="{9CA50A65-40FA-E945-A868-9E3FE840B07E}" srcOrd="0" destOrd="0" presId="urn:microsoft.com/office/officeart/2008/layout/LinedList"/>
    <dgm:cxn modelId="{8498166D-5685-1049-8F1C-8751D188043A}" srcId="{DEE27D98-E725-4EE9-AC67-81B130E3520F}" destId="{9F6490CD-D61A-3547-8C5E-BACDBE506558}" srcOrd="1" destOrd="0" parTransId="{393C14BA-4DBD-3748-A0B6-C8C515A21681}" sibTransId="{EC374D2C-5111-524D-8CA4-3C677718D3FD}"/>
    <dgm:cxn modelId="{B6F76F73-94E1-4147-9D5B-4566A522FB26}" type="presOf" srcId="{7CB4C132-7A9B-DD4F-A777-26F21EA7BAEE}" destId="{B19B0732-25C1-0C47-B4F1-E6E72BE11C88}" srcOrd="0" destOrd="0" presId="urn:microsoft.com/office/officeart/2008/layout/LinedList"/>
    <dgm:cxn modelId="{41460E8A-B8F2-0E4A-8098-F2311E1E7E7A}" srcId="{DEE27D98-E725-4EE9-AC67-81B130E3520F}" destId="{6DE3A63F-3959-2746-B13D-0248CAE47D4A}" srcOrd="3" destOrd="0" parTransId="{9DBAF2F0-6828-D649-B4F0-B656AFBDF88C}" sibTransId="{EF541455-B37A-5B4E-94D6-E99BA918B97B}"/>
    <dgm:cxn modelId="{6DAA56AC-A3A0-DB45-9359-F4C2DF8743A3}" type="presOf" srcId="{435CB5E4-33DD-E948-88DF-F117402A1EE9}" destId="{26D12DD1-7884-4A41-B346-D3AAF8DA210B}" srcOrd="0" destOrd="0" presId="urn:microsoft.com/office/officeart/2008/layout/LinedList"/>
    <dgm:cxn modelId="{565ECCAC-FD21-E743-B88C-8EE329F98A28}" srcId="{DEE27D98-E725-4EE9-AC67-81B130E3520F}" destId="{22BFD1C5-2905-5C43-A7C9-ED76B9D462F3}" srcOrd="0" destOrd="0" parTransId="{74BDAB15-867A-CA4F-90C3-81058AC731A9}" sibTransId="{05143ECF-FA73-A544-8892-C7B7B69EDF35}"/>
    <dgm:cxn modelId="{05959F50-00FB-5141-BDF7-7B5FD78D16D6}" type="presOf" srcId="{6DE3A63F-3959-2746-B13D-0248CAE47D4A}" destId="{86974B91-D932-C64D-8C20-69B73B0BA2C4}" srcOrd="0" destOrd="0" presId="urn:microsoft.com/office/officeart/2008/layout/LinedList"/>
    <dgm:cxn modelId="{484743A5-F879-4E14-B5D8-907BDAB0C8ED}" type="presOf" srcId="{DEE27D98-E725-4EE9-AC67-81B130E3520F}" destId="{9C4E3313-F81F-4A44-8A44-4C48572E0023}" srcOrd="0" destOrd="0" presId="urn:microsoft.com/office/officeart/2008/layout/LinedList"/>
    <dgm:cxn modelId="{648E43A7-1A3D-9147-8A22-1F845E417552}" type="presOf" srcId="{22BFD1C5-2905-5C43-A7C9-ED76B9D462F3}" destId="{065A3D93-E22C-D647-9F2E-EDF7961E0109}" srcOrd="0" destOrd="0" presId="urn:microsoft.com/office/officeart/2008/layout/LinedList"/>
    <dgm:cxn modelId="{4264C092-7916-5548-8051-ACE883840B5B}" srcId="{DEE27D98-E725-4EE9-AC67-81B130E3520F}" destId="{7CB4C132-7A9B-DD4F-A777-26F21EA7BAEE}" srcOrd="2" destOrd="0" parTransId="{3373CF0C-F8F0-D240-B49E-1DD151DB1761}" sibTransId="{9C91E506-B69A-434B-9E54-C6E0E9F4F8CD}"/>
    <dgm:cxn modelId="{96E58582-FE3C-4E5F-ADAA-E9AD196DDDEC}" srcId="{3C774A1C-BB1C-4347-A758-A94A436F7244}" destId="{DEE27D98-E725-4EE9-AC67-81B130E3520F}" srcOrd="0" destOrd="0" parTransId="{0C56E0C2-A468-44AA-A21F-F652208DB1CC}" sibTransId="{8F193C01-D3FC-4637-8CC2-5D92F175A39B}"/>
    <dgm:cxn modelId="{FF365A73-FB35-F442-8FED-CFC8B34B63D7}" type="presOf" srcId="{9F6490CD-D61A-3547-8C5E-BACDBE506558}" destId="{7FA31DAA-45C3-2E48-9929-42E74A587528}" srcOrd="0" destOrd="0" presId="urn:microsoft.com/office/officeart/2008/layout/LinedList"/>
    <dgm:cxn modelId="{5C67610B-1733-A14B-ABCD-A238589FB8F7}" srcId="{DEE27D98-E725-4EE9-AC67-81B130E3520F}" destId="{435CB5E4-33DD-E948-88DF-F117402A1EE9}" srcOrd="4" destOrd="0" parTransId="{9187BFF1-6DEF-7643-9099-A26EEFA831AE}" sibTransId="{C73E8E88-068C-6E46-A2D9-4C00344E61EA}"/>
    <dgm:cxn modelId="{5F27BA31-D71E-42CD-9A8F-9841C86E3FBB}" type="presParOf" srcId="{9CA50A65-40FA-E945-A868-9E3FE840B07E}" destId="{6C715211-0664-4EC5-AB15-12E69F7F570B}" srcOrd="0" destOrd="0" presId="urn:microsoft.com/office/officeart/2008/layout/LinedList"/>
    <dgm:cxn modelId="{22E26252-4533-4AF2-8DC9-C11A12A298FF}" type="presParOf" srcId="{9CA50A65-40FA-E945-A868-9E3FE840B07E}" destId="{EB225CBA-E6DC-419E-9C4E-D48F6BA1A4FE}" srcOrd="1" destOrd="0" presId="urn:microsoft.com/office/officeart/2008/layout/LinedList"/>
    <dgm:cxn modelId="{5CF39BCA-3198-4A59-B8D3-EB6F8A441252}" type="presParOf" srcId="{EB225CBA-E6DC-419E-9C4E-D48F6BA1A4FE}" destId="{9C4E3313-F81F-4A44-8A44-4C48572E0023}" srcOrd="0" destOrd="0" presId="urn:microsoft.com/office/officeart/2008/layout/LinedList"/>
    <dgm:cxn modelId="{F9E8CC22-DB2F-4C90-9832-E2FB5C6991FB}" type="presParOf" srcId="{EB225CBA-E6DC-419E-9C4E-D48F6BA1A4FE}" destId="{5B57CDF1-8601-4D84-8969-74469603B6E8}" srcOrd="1" destOrd="0" presId="urn:microsoft.com/office/officeart/2008/layout/LinedList"/>
    <dgm:cxn modelId="{1097382A-627A-F049-9F4E-AB480330FAD0}" type="presParOf" srcId="{5B57CDF1-8601-4D84-8969-74469603B6E8}" destId="{DEBFB6B2-13D1-2646-999F-4F6FB46C80BA}" srcOrd="0" destOrd="0" presId="urn:microsoft.com/office/officeart/2008/layout/LinedList"/>
    <dgm:cxn modelId="{DA152760-AB1C-8641-83C7-D0D2AE394F4E}" type="presParOf" srcId="{5B57CDF1-8601-4D84-8969-74469603B6E8}" destId="{E7AE222D-784F-CD43-854B-A0B62A470238}" srcOrd="1" destOrd="0" presId="urn:microsoft.com/office/officeart/2008/layout/LinedList"/>
    <dgm:cxn modelId="{EABAA08E-267D-5845-8887-4229211A2283}" type="presParOf" srcId="{E7AE222D-784F-CD43-854B-A0B62A470238}" destId="{1284234A-D765-834F-A006-4A2DAE774092}" srcOrd="0" destOrd="0" presId="urn:microsoft.com/office/officeart/2008/layout/LinedList"/>
    <dgm:cxn modelId="{8683A3C9-95AE-F14D-A9DC-BDF4376FB315}" type="presParOf" srcId="{E7AE222D-784F-CD43-854B-A0B62A470238}" destId="{065A3D93-E22C-D647-9F2E-EDF7961E0109}" srcOrd="1" destOrd="0" presId="urn:microsoft.com/office/officeart/2008/layout/LinedList"/>
    <dgm:cxn modelId="{1FF04DF4-F298-0148-B76B-48E00F9DBC36}" type="presParOf" srcId="{E7AE222D-784F-CD43-854B-A0B62A470238}" destId="{D1EBECE3-EE88-A548-8BE3-73A6B49191CF}" srcOrd="2" destOrd="0" presId="urn:microsoft.com/office/officeart/2008/layout/LinedList"/>
    <dgm:cxn modelId="{19EA587A-CDBE-134F-8D21-2BEEE33C00CD}" type="presParOf" srcId="{5B57CDF1-8601-4D84-8969-74469603B6E8}" destId="{6FB3C599-D942-EA44-9329-2ABF7FC0F998}" srcOrd="2" destOrd="0" presId="urn:microsoft.com/office/officeart/2008/layout/LinedList"/>
    <dgm:cxn modelId="{889C99DE-E958-2C4D-B19A-3C9F5834B47C}" type="presParOf" srcId="{5B57CDF1-8601-4D84-8969-74469603B6E8}" destId="{1CCAE696-C59D-FF4C-93BE-0882AFA5C968}" srcOrd="3" destOrd="0" presId="urn:microsoft.com/office/officeart/2008/layout/LinedList"/>
    <dgm:cxn modelId="{9FED5286-E904-3144-97F8-249505E040E8}" type="presParOf" srcId="{5B57CDF1-8601-4D84-8969-74469603B6E8}" destId="{39E31DFF-6F48-0A44-ABB4-185EEEB00CA9}" srcOrd="4" destOrd="0" presId="urn:microsoft.com/office/officeart/2008/layout/LinedList"/>
    <dgm:cxn modelId="{C9BECF9F-2F20-1B4A-80F8-C7707D12D09B}" type="presParOf" srcId="{39E31DFF-6F48-0A44-ABB4-185EEEB00CA9}" destId="{1F788BC2-1200-CF4B-8884-3F9364DCBE42}" srcOrd="0" destOrd="0" presId="urn:microsoft.com/office/officeart/2008/layout/LinedList"/>
    <dgm:cxn modelId="{F724D742-AA46-7246-B251-1D003D8B9AF4}" type="presParOf" srcId="{39E31DFF-6F48-0A44-ABB4-185EEEB00CA9}" destId="{7FA31DAA-45C3-2E48-9929-42E74A587528}" srcOrd="1" destOrd="0" presId="urn:microsoft.com/office/officeart/2008/layout/LinedList"/>
    <dgm:cxn modelId="{C334040D-0BD7-CD4D-A71D-CBAE635C1F4B}" type="presParOf" srcId="{39E31DFF-6F48-0A44-ABB4-185EEEB00CA9}" destId="{2053B07C-3785-A949-B415-25FE64B2FE45}" srcOrd="2" destOrd="0" presId="urn:microsoft.com/office/officeart/2008/layout/LinedList"/>
    <dgm:cxn modelId="{4AB5238D-A0C9-EC48-B095-0D28F7436251}" type="presParOf" srcId="{5B57CDF1-8601-4D84-8969-74469603B6E8}" destId="{B8E68041-73F7-8B47-A61B-E141900C7D2C}" srcOrd="5" destOrd="0" presId="urn:microsoft.com/office/officeart/2008/layout/LinedList"/>
    <dgm:cxn modelId="{9F0D759B-2BC7-8941-98DD-E3C65BC3F576}" type="presParOf" srcId="{5B57CDF1-8601-4D84-8969-74469603B6E8}" destId="{7B79CD42-3A0A-E14B-A55B-5802D77394FF}" srcOrd="6" destOrd="0" presId="urn:microsoft.com/office/officeart/2008/layout/LinedList"/>
    <dgm:cxn modelId="{CA7BD880-154D-C24E-9C64-B12491FC673C}" type="presParOf" srcId="{5B57CDF1-8601-4D84-8969-74469603B6E8}" destId="{803813CD-FC7C-6346-957E-264954143744}" srcOrd="7" destOrd="0" presId="urn:microsoft.com/office/officeart/2008/layout/LinedList"/>
    <dgm:cxn modelId="{2B76314B-7B0D-2E4C-9EAA-BC5C13AF8FDF}" type="presParOf" srcId="{803813CD-FC7C-6346-957E-264954143744}" destId="{C1149CD6-8290-004A-A14C-CD74EA8EDCC8}" srcOrd="0" destOrd="0" presId="urn:microsoft.com/office/officeart/2008/layout/LinedList"/>
    <dgm:cxn modelId="{3B94344E-4043-7443-A18E-79BF776935B2}" type="presParOf" srcId="{803813CD-FC7C-6346-957E-264954143744}" destId="{B19B0732-25C1-0C47-B4F1-E6E72BE11C88}" srcOrd="1" destOrd="0" presId="urn:microsoft.com/office/officeart/2008/layout/LinedList"/>
    <dgm:cxn modelId="{6495ADF1-3691-054A-9A05-3DA1A6FFDE50}" type="presParOf" srcId="{803813CD-FC7C-6346-957E-264954143744}" destId="{391DD247-C602-D649-8C88-DC0A9B155F2D}" srcOrd="2" destOrd="0" presId="urn:microsoft.com/office/officeart/2008/layout/LinedList"/>
    <dgm:cxn modelId="{331CB8D5-678E-514B-ADD9-9BCE51925D80}" type="presParOf" srcId="{5B57CDF1-8601-4D84-8969-74469603B6E8}" destId="{4FF0B1EB-E70D-4143-B51E-59BB297A0B02}" srcOrd="8" destOrd="0" presId="urn:microsoft.com/office/officeart/2008/layout/LinedList"/>
    <dgm:cxn modelId="{6F90DAB4-5FDE-584D-96E4-AAF7E7179CE6}" type="presParOf" srcId="{5B57CDF1-8601-4D84-8969-74469603B6E8}" destId="{98F236ED-E872-5348-8291-7A06B8B6C94B}" srcOrd="9" destOrd="0" presId="urn:microsoft.com/office/officeart/2008/layout/LinedList"/>
    <dgm:cxn modelId="{FAA6C72A-DECC-204D-9281-38699F0D026B}" type="presParOf" srcId="{5B57CDF1-8601-4D84-8969-74469603B6E8}" destId="{65770A06-E3CD-B345-9E0E-7ECDAEF16A4C}" srcOrd="10" destOrd="0" presId="urn:microsoft.com/office/officeart/2008/layout/LinedList"/>
    <dgm:cxn modelId="{FF4F9A05-F5CD-5A40-9EBC-81B68458D7D6}" type="presParOf" srcId="{65770A06-E3CD-B345-9E0E-7ECDAEF16A4C}" destId="{ACD90822-E4C2-EB43-A5E4-72B39143AC98}" srcOrd="0" destOrd="0" presId="urn:microsoft.com/office/officeart/2008/layout/LinedList"/>
    <dgm:cxn modelId="{37B4AEC3-9DDA-F24D-933C-4E8680E965A1}" type="presParOf" srcId="{65770A06-E3CD-B345-9E0E-7ECDAEF16A4C}" destId="{86974B91-D932-C64D-8C20-69B73B0BA2C4}" srcOrd="1" destOrd="0" presId="urn:microsoft.com/office/officeart/2008/layout/LinedList"/>
    <dgm:cxn modelId="{81D87A72-282E-554F-82C7-5C25CC61D94D}" type="presParOf" srcId="{65770A06-E3CD-B345-9E0E-7ECDAEF16A4C}" destId="{3C3830DA-D764-4F40-99D5-3998209E0BF4}" srcOrd="2" destOrd="0" presId="urn:microsoft.com/office/officeart/2008/layout/LinedList"/>
    <dgm:cxn modelId="{70DF6FE9-80BF-C149-8477-263C1CB5A156}" type="presParOf" srcId="{5B57CDF1-8601-4D84-8969-74469603B6E8}" destId="{3C8D1C3B-822D-BF49-A3B5-47D6FD661A8D}" srcOrd="11" destOrd="0" presId="urn:microsoft.com/office/officeart/2008/layout/LinedList"/>
    <dgm:cxn modelId="{FEB1852B-36E5-FA41-9175-36A43CBCC240}" type="presParOf" srcId="{5B57CDF1-8601-4D84-8969-74469603B6E8}" destId="{95FDCD0A-0999-1D47-893A-89869D181884}" srcOrd="12" destOrd="0" presId="urn:microsoft.com/office/officeart/2008/layout/LinedList"/>
    <dgm:cxn modelId="{2C11F376-EB76-964E-86AE-49153411A90F}" type="presParOf" srcId="{5B57CDF1-8601-4D84-8969-74469603B6E8}" destId="{AA0112BD-6E59-FD47-9379-3FA19C8F4E15}" srcOrd="13" destOrd="0" presId="urn:microsoft.com/office/officeart/2008/layout/LinedList"/>
    <dgm:cxn modelId="{3048B055-406A-8144-AA06-71631A667952}" type="presParOf" srcId="{AA0112BD-6E59-FD47-9379-3FA19C8F4E15}" destId="{A2392708-08E3-8D49-A927-38F3A7BB9326}" srcOrd="0" destOrd="0" presId="urn:microsoft.com/office/officeart/2008/layout/LinedList"/>
    <dgm:cxn modelId="{990A6D5E-5EAA-EF41-A440-075E102C6952}" type="presParOf" srcId="{AA0112BD-6E59-FD47-9379-3FA19C8F4E15}" destId="{26D12DD1-7884-4A41-B346-D3AAF8DA210B}" srcOrd="1" destOrd="0" presId="urn:microsoft.com/office/officeart/2008/layout/LinedList"/>
    <dgm:cxn modelId="{0DF5F01E-F683-E749-A446-B897A1602224}" type="presParOf" srcId="{AA0112BD-6E59-FD47-9379-3FA19C8F4E15}" destId="{767896D4-0563-E844-A88D-AEDE1A68823D}" srcOrd="2" destOrd="0" presId="urn:microsoft.com/office/officeart/2008/layout/LinedList"/>
    <dgm:cxn modelId="{D1BE09CC-99E9-014B-9A12-41B5A1B53E81}" type="presParOf" srcId="{5B57CDF1-8601-4D84-8969-74469603B6E8}" destId="{8D675982-EFAF-FF4C-BA14-99F66F615F14}" srcOrd="14" destOrd="0" presId="urn:microsoft.com/office/officeart/2008/layout/LinedList"/>
    <dgm:cxn modelId="{DE1F1D25-1C94-D94F-A9F3-E1D96D31D1F9}" type="presParOf" srcId="{5B57CDF1-8601-4D84-8969-74469603B6E8}" destId="{B6C5E1C8-5D3D-7E44-8945-11D48DE4173C}"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rtl="0"/>
          <a:r>
            <a:rPr lang="tr-TR" sz="3400" b="1" dirty="0">
              <a:latin typeface="Calibri"/>
            </a:rPr>
            <a:t>Aşağıdakilerden hangisi Budapeşte Sözleşmesi uyarınca çocuk pornografisi değildir?</a:t>
          </a:r>
          <a:endParaRPr lang="tr-TR" sz="3400" b="0" dirty="0">
            <a:latin typeface="Calibri"/>
          </a:endParaRP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C0750A4-B3B0-AA43-A1E2-BF3E59684F90}">
      <dgm:prSet phldrT="[Text]"/>
      <dgm:spPr/>
      <dgm:t>
        <a:bodyPr/>
        <a:lstStyle/>
        <a:p>
          <a:pPr rtl="0"/>
          <a:r>
            <a:rPr lang="tr-TR" b="0" dirty="0">
              <a:solidFill>
                <a:schemeClr val="tx1"/>
              </a:solidFill>
            </a:rPr>
            <a:t>a)</a:t>
          </a:r>
          <a:r>
            <a:rPr lang="tr-TR" b="0" dirty="0">
              <a:solidFill>
                <a:schemeClr val="tx1"/>
              </a:solidFill>
              <a:latin typeface="Calibri"/>
            </a:rPr>
            <a:t> Cinsel içerikli eyleme katılan reşit olmayan kişilerin videosu </a:t>
          </a:r>
        </a:p>
      </dgm:t>
    </dgm:pt>
    <dgm:pt modelId="{B6A3B494-661B-2748-A3A8-19CC9F1BAF87}" type="parTrans" cxnId="{8C7FF7FF-4FEE-2541-95A4-BF01439B21AF}">
      <dgm:prSet/>
      <dgm:spPr/>
      <dgm:t>
        <a:bodyPr/>
        <a:lstStyle/>
        <a:p>
          <a:endParaRPr lang="en-US"/>
        </a:p>
      </dgm:t>
    </dgm:pt>
    <dgm:pt modelId="{CF709308-191D-B649-9875-E430C16E084D}" type="sibTrans" cxnId="{8C7FF7FF-4FEE-2541-95A4-BF01439B21AF}">
      <dgm:prSet/>
      <dgm:spPr/>
      <dgm:t>
        <a:bodyPr/>
        <a:lstStyle/>
        <a:p>
          <a:endParaRPr lang="en-US"/>
        </a:p>
      </dgm:t>
    </dgm:pt>
    <dgm:pt modelId="{AE8EF7A4-825E-DF47-8BC7-47583224B800}">
      <dgm:prSet phldrT="[Text]"/>
      <dgm:spPr/>
      <dgm:t>
        <a:bodyPr/>
        <a:lstStyle/>
        <a:p>
          <a:pPr rtl="0"/>
          <a:r>
            <a:rPr lang="tr-TR" dirty="0"/>
            <a:t>b) </a:t>
          </a:r>
          <a:r>
            <a:rPr lang="tr-TR" dirty="0">
              <a:latin typeface="Calibri"/>
            </a:rPr>
            <a:t>Bilgisayar simülasyonu ile oluşturulmuş çocuk pornografisi içeren video</a:t>
          </a:r>
        </a:p>
      </dgm:t>
    </dgm:pt>
    <dgm:pt modelId="{A3E5C1F0-A103-CF48-90AD-74FD486C15C8}" type="parTrans" cxnId="{9704B198-12AB-264C-8F3A-EFD8FF3F71C9}">
      <dgm:prSet/>
      <dgm:spPr/>
      <dgm:t>
        <a:bodyPr/>
        <a:lstStyle/>
        <a:p>
          <a:endParaRPr lang="en-US"/>
        </a:p>
      </dgm:t>
    </dgm:pt>
    <dgm:pt modelId="{CD110AE1-CBF0-994B-8430-CBDA468D85BB}" type="sibTrans" cxnId="{9704B198-12AB-264C-8F3A-EFD8FF3F71C9}">
      <dgm:prSet/>
      <dgm:spPr/>
      <dgm:t>
        <a:bodyPr/>
        <a:lstStyle/>
        <a:p>
          <a:endParaRPr lang="en-US"/>
        </a:p>
      </dgm:t>
    </dgm:pt>
    <dgm:pt modelId="{D7E0507A-4B74-5640-9395-F17E2365DB80}">
      <dgm:prSet phldrT="[Text]"/>
      <dgm:spPr/>
      <dgm:t>
        <a:bodyPr/>
        <a:lstStyle/>
        <a:p>
          <a:pPr rtl="0"/>
          <a:r>
            <a:rPr lang="tr-TR" dirty="0"/>
            <a:t>c)</a:t>
          </a:r>
          <a:r>
            <a:rPr lang="tr-TR" dirty="0">
              <a:latin typeface="Calibri"/>
            </a:rPr>
            <a:t> </a:t>
          </a:r>
          <a:r>
            <a:rPr lang="tr-TR" b="1" dirty="0">
              <a:latin typeface="Calibri"/>
            </a:rPr>
            <a:t>Cinsel içerikli eyleme katılan reşit olmayan kişilerin ses dosyası </a:t>
          </a:r>
        </a:p>
      </dgm:t>
    </dgm:pt>
    <dgm:pt modelId="{2E13A404-BEB4-5C4E-B1A9-4C0325ADB0FC}" type="parTrans" cxnId="{4408359B-0820-5541-9F56-0037F2DB635A}">
      <dgm:prSet/>
      <dgm:spPr/>
      <dgm:t>
        <a:bodyPr/>
        <a:lstStyle/>
        <a:p>
          <a:endParaRPr lang="en-US"/>
        </a:p>
      </dgm:t>
    </dgm:pt>
    <dgm:pt modelId="{B634FB0C-A46D-9B41-A895-2B4B340BFDCA}" type="sibTrans" cxnId="{4408359B-0820-5541-9F56-0037F2DB635A}">
      <dgm:prSet/>
      <dgm:spPr/>
      <dgm:t>
        <a:bodyPr/>
        <a:lstStyle/>
        <a:p>
          <a:endParaRPr lang="en-US"/>
        </a:p>
      </dgm:t>
    </dgm:pt>
    <dgm:pt modelId="{1F21B5F1-9C4A-D143-892B-CE2F12EA5A27}">
      <dgm:prSet phldrT="[Text]"/>
      <dgm:spPr/>
      <dgm:t>
        <a:bodyPr/>
        <a:lstStyle/>
        <a:p>
          <a:pPr rtl="0"/>
          <a:r>
            <a:rPr lang="tr-TR" dirty="0"/>
            <a:t>d) </a:t>
          </a:r>
          <a:r>
            <a:rPr lang="tr-TR" dirty="0">
              <a:latin typeface="Calibri"/>
            </a:rPr>
            <a:t>Cinsel içerikli eyleme katılan reşit</a:t>
          </a:r>
          <a:r>
            <a:rPr lang="tr-TR" dirty="0"/>
            <a:t> görünmeyen</a:t>
          </a:r>
          <a:r>
            <a:rPr lang="tr-TR" dirty="0">
              <a:latin typeface="Calibri"/>
            </a:rPr>
            <a:t> kişilerin videosu</a:t>
          </a:r>
          <a:endParaRPr lang="tr-TR" dirty="0"/>
        </a:p>
      </dgm:t>
    </dgm:pt>
    <dgm:pt modelId="{6328D6EA-88A3-EA41-9560-57C6160D2A2A}" type="parTrans" cxnId="{BE3E39CA-0FA2-FA49-B141-43A02B2A3935}">
      <dgm:prSet/>
      <dgm:spPr/>
      <dgm:t>
        <a:bodyPr/>
        <a:lstStyle/>
        <a:p>
          <a:endParaRPr lang="en-US"/>
        </a:p>
      </dgm:t>
    </dgm:pt>
    <dgm:pt modelId="{35B8B929-BDCD-154C-8BB2-7F998F0D4675}" type="sibTrans" cxnId="{BE3E39CA-0FA2-FA49-B141-43A02B2A3935}">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BA4013A-BFE4-4F46-B027-93BC8D35C903}" type="pres">
      <dgm:prSet presAssocID="{7C0750A4-B3B0-AA43-A1E2-BF3E59684F90}" presName="vertSpace2a" presStyleCnt="0"/>
      <dgm:spPr/>
    </dgm:pt>
    <dgm:pt modelId="{81A3F540-3AFF-774A-93D2-3FC23C875FC7}" type="pres">
      <dgm:prSet presAssocID="{7C0750A4-B3B0-AA43-A1E2-BF3E59684F90}" presName="horz2" presStyleCnt="0"/>
      <dgm:spPr/>
    </dgm:pt>
    <dgm:pt modelId="{FA6663B3-BA4F-544A-814E-0108631EB23B}" type="pres">
      <dgm:prSet presAssocID="{7C0750A4-B3B0-AA43-A1E2-BF3E59684F90}" presName="horzSpace2" presStyleCnt="0"/>
      <dgm:spPr/>
    </dgm:pt>
    <dgm:pt modelId="{30B52D2B-F374-8B42-AD53-8D8DB131DDA5}" type="pres">
      <dgm:prSet presAssocID="{7C0750A4-B3B0-AA43-A1E2-BF3E59684F90}" presName="tx2" presStyleLbl="revTx" presStyleIdx="1" presStyleCnt="5"/>
      <dgm:spPr/>
      <dgm:t>
        <a:bodyPr/>
        <a:lstStyle/>
        <a:p>
          <a:endParaRPr lang="tr-TR"/>
        </a:p>
      </dgm:t>
    </dgm:pt>
    <dgm:pt modelId="{5A061294-347D-2248-A916-DB59DFF678C2}" type="pres">
      <dgm:prSet presAssocID="{7C0750A4-B3B0-AA43-A1E2-BF3E59684F90}" presName="vert2" presStyleCnt="0"/>
      <dgm:spPr/>
    </dgm:pt>
    <dgm:pt modelId="{F5754A0B-D45E-B448-86B5-BDD72196A6A8}" type="pres">
      <dgm:prSet presAssocID="{7C0750A4-B3B0-AA43-A1E2-BF3E59684F90}" presName="thinLine2b" presStyleLbl="callout" presStyleIdx="0" presStyleCnt="4"/>
      <dgm:spPr/>
    </dgm:pt>
    <dgm:pt modelId="{9BCD43EF-CA1E-EE45-9142-4AFFABE7CE0A}" type="pres">
      <dgm:prSet presAssocID="{7C0750A4-B3B0-AA43-A1E2-BF3E59684F90}" presName="vertSpace2b" presStyleCnt="0"/>
      <dgm:spPr/>
    </dgm:pt>
    <dgm:pt modelId="{E7A989FD-464F-5840-9A22-D973ACED577E}" type="pres">
      <dgm:prSet presAssocID="{AE8EF7A4-825E-DF47-8BC7-47583224B800}" presName="horz2" presStyleCnt="0"/>
      <dgm:spPr/>
    </dgm:pt>
    <dgm:pt modelId="{BD8723B7-7227-9A4F-873A-AC16E0C96002}" type="pres">
      <dgm:prSet presAssocID="{AE8EF7A4-825E-DF47-8BC7-47583224B800}" presName="horzSpace2" presStyleCnt="0"/>
      <dgm:spPr/>
    </dgm:pt>
    <dgm:pt modelId="{AD974BED-C564-9742-842C-58600F612BC5}" type="pres">
      <dgm:prSet presAssocID="{AE8EF7A4-825E-DF47-8BC7-47583224B800}" presName="tx2" presStyleLbl="revTx" presStyleIdx="2" presStyleCnt="5"/>
      <dgm:spPr/>
      <dgm:t>
        <a:bodyPr/>
        <a:lstStyle/>
        <a:p>
          <a:endParaRPr lang="tr-TR"/>
        </a:p>
      </dgm:t>
    </dgm:pt>
    <dgm:pt modelId="{51E1CCE4-3440-184F-939C-6EDC6EC4B0A3}" type="pres">
      <dgm:prSet presAssocID="{AE8EF7A4-825E-DF47-8BC7-47583224B800}" presName="vert2" presStyleCnt="0"/>
      <dgm:spPr/>
    </dgm:pt>
    <dgm:pt modelId="{6E150912-DDDC-FF49-B1FE-A15C24D8144D}" type="pres">
      <dgm:prSet presAssocID="{AE8EF7A4-825E-DF47-8BC7-47583224B800}" presName="thinLine2b" presStyleLbl="callout" presStyleIdx="1" presStyleCnt="4"/>
      <dgm:spPr/>
    </dgm:pt>
    <dgm:pt modelId="{39A6EB6A-99DF-1446-B4A7-7F4081A7657C}" type="pres">
      <dgm:prSet presAssocID="{AE8EF7A4-825E-DF47-8BC7-47583224B800}" presName="vertSpace2b" presStyleCnt="0"/>
      <dgm:spPr/>
    </dgm:pt>
    <dgm:pt modelId="{886CACAE-1C3B-BE40-BCAC-3D08373118B3}" type="pres">
      <dgm:prSet presAssocID="{D7E0507A-4B74-5640-9395-F17E2365DB80}" presName="horz2" presStyleCnt="0"/>
      <dgm:spPr/>
    </dgm:pt>
    <dgm:pt modelId="{DB0CBF1A-C899-6642-9AF9-8031B9288148}" type="pres">
      <dgm:prSet presAssocID="{D7E0507A-4B74-5640-9395-F17E2365DB80}" presName="horzSpace2" presStyleCnt="0"/>
      <dgm:spPr/>
    </dgm:pt>
    <dgm:pt modelId="{C8119CBA-163E-6143-B2A3-36F0B494300D}" type="pres">
      <dgm:prSet presAssocID="{D7E0507A-4B74-5640-9395-F17E2365DB80}" presName="tx2" presStyleLbl="revTx" presStyleIdx="3" presStyleCnt="5"/>
      <dgm:spPr/>
      <dgm:t>
        <a:bodyPr/>
        <a:lstStyle/>
        <a:p>
          <a:endParaRPr lang="tr-TR"/>
        </a:p>
      </dgm:t>
    </dgm:pt>
    <dgm:pt modelId="{02261E54-3CFF-7A4B-AFDB-D4A5F15F2660}" type="pres">
      <dgm:prSet presAssocID="{D7E0507A-4B74-5640-9395-F17E2365DB80}" presName="vert2" presStyleCnt="0"/>
      <dgm:spPr/>
    </dgm:pt>
    <dgm:pt modelId="{EFF1E736-9B2D-3E49-8A02-28DDA4729410}" type="pres">
      <dgm:prSet presAssocID="{D7E0507A-4B74-5640-9395-F17E2365DB80}" presName="thinLine2b" presStyleLbl="callout" presStyleIdx="2" presStyleCnt="4"/>
      <dgm:spPr/>
    </dgm:pt>
    <dgm:pt modelId="{6BB7FEA2-C4D3-2640-A20E-0F7260E48CB1}" type="pres">
      <dgm:prSet presAssocID="{D7E0507A-4B74-5640-9395-F17E2365DB80}" presName="vertSpace2b" presStyleCnt="0"/>
      <dgm:spPr/>
    </dgm:pt>
    <dgm:pt modelId="{8A026A47-B31A-AD40-A387-8516881604EF}" type="pres">
      <dgm:prSet presAssocID="{1F21B5F1-9C4A-D143-892B-CE2F12EA5A27}" presName="horz2" presStyleCnt="0"/>
      <dgm:spPr/>
    </dgm:pt>
    <dgm:pt modelId="{F387613B-6E51-024F-8487-10D311CFFD84}" type="pres">
      <dgm:prSet presAssocID="{1F21B5F1-9C4A-D143-892B-CE2F12EA5A27}" presName="horzSpace2" presStyleCnt="0"/>
      <dgm:spPr/>
    </dgm:pt>
    <dgm:pt modelId="{088E1090-1379-A04A-93B8-E3C5515582F9}" type="pres">
      <dgm:prSet presAssocID="{1F21B5F1-9C4A-D143-892B-CE2F12EA5A27}" presName="tx2" presStyleLbl="revTx" presStyleIdx="4" presStyleCnt="5" custLinFactNeighborX="706"/>
      <dgm:spPr/>
      <dgm:t>
        <a:bodyPr/>
        <a:lstStyle/>
        <a:p>
          <a:endParaRPr lang="tr-TR"/>
        </a:p>
      </dgm:t>
    </dgm:pt>
    <dgm:pt modelId="{BDBEE2BA-F029-3446-8E3D-B5C6158C1F04}" type="pres">
      <dgm:prSet presAssocID="{1F21B5F1-9C4A-D143-892B-CE2F12EA5A27}" presName="vert2" presStyleCnt="0"/>
      <dgm:spPr/>
    </dgm:pt>
    <dgm:pt modelId="{2F795932-E71E-8040-9A42-0BDD68B681AC}" type="pres">
      <dgm:prSet presAssocID="{1F21B5F1-9C4A-D143-892B-CE2F12EA5A27}" presName="thinLine2b" presStyleLbl="callout" presStyleIdx="3" presStyleCnt="4"/>
      <dgm:spPr/>
    </dgm:pt>
    <dgm:pt modelId="{7B20C04B-FC77-8747-81F1-0A50352FEEB1}" type="pres">
      <dgm:prSet presAssocID="{1F21B5F1-9C4A-D143-892B-CE2F12EA5A27}" presName="vertSpace2b" presStyleCnt="0"/>
      <dgm:spPr/>
    </dgm:pt>
  </dgm:ptLst>
  <dgm:cxnLst>
    <dgm:cxn modelId="{75CB7858-5FE6-F846-B789-7E724965118D}" type="presOf" srcId="{1F21B5F1-9C4A-D143-892B-CE2F12EA5A27}" destId="{088E1090-1379-A04A-93B8-E3C5515582F9}" srcOrd="0" destOrd="0" presId="urn:microsoft.com/office/officeart/2008/layout/LinedList"/>
    <dgm:cxn modelId="{BE3E39CA-0FA2-FA49-B141-43A02B2A3935}" srcId="{8E61202A-36DD-0240-811A-270D9611A395}" destId="{1F21B5F1-9C4A-D143-892B-CE2F12EA5A27}" srcOrd="3" destOrd="0" parTransId="{6328D6EA-88A3-EA41-9560-57C6160D2A2A}" sibTransId="{35B8B929-BDCD-154C-8BB2-7F998F0D4675}"/>
    <dgm:cxn modelId="{98B82463-DAB9-2044-A48F-71F4CF717B21}" type="presOf" srcId="{7C0750A4-B3B0-AA43-A1E2-BF3E59684F90}" destId="{30B52D2B-F374-8B42-AD53-8D8DB131DDA5}" srcOrd="0" destOrd="0" presId="urn:microsoft.com/office/officeart/2008/layout/LinedList"/>
    <dgm:cxn modelId="{0AC07706-3D1D-43C0-9E59-97457A709986}" type="presOf" srcId="{8E61202A-36DD-0240-811A-270D9611A395}" destId="{CFE00427-EDF8-324F-9A5C-A181E81A4D48}" srcOrd="0" destOrd="0" presId="urn:microsoft.com/office/officeart/2008/layout/LinedList"/>
    <dgm:cxn modelId="{507AA351-7BC3-C24C-B556-5409B9A3A664}" type="presOf" srcId="{D7E0507A-4B74-5640-9395-F17E2365DB80}" destId="{C8119CBA-163E-6143-B2A3-36F0B494300D}" srcOrd="0" destOrd="0" presId="urn:microsoft.com/office/officeart/2008/layout/LinedList"/>
    <dgm:cxn modelId="{9704B198-12AB-264C-8F3A-EFD8FF3F71C9}" srcId="{8E61202A-36DD-0240-811A-270D9611A395}" destId="{AE8EF7A4-825E-DF47-8BC7-47583224B800}" srcOrd="1" destOrd="0" parTransId="{A3E5C1F0-A103-CF48-90AD-74FD486C15C8}" sibTransId="{CD110AE1-CBF0-994B-8430-CBDA468D85BB}"/>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408359B-0820-5541-9F56-0037F2DB635A}" srcId="{8E61202A-36DD-0240-811A-270D9611A395}" destId="{D7E0507A-4B74-5640-9395-F17E2365DB80}" srcOrd="2" destOrd="0" parTransId="{2E13A404-BEB4-5C4E-B1A9-4C0325ADB0FC}" sibTransId="{B634FB0C-A46D-9B41-A895-2B4B340BFDCA}"/>
    <dgm:cxn modelId="{E0339B07-4C35-044B-A5A9-E0025C1D037C}" type="presOf" srcId="{AE8EF7A4-825E-DF47-8BC7-47583224B800}" destId="{AD974BED-C564-9742-842C-58600F612BC5}" srcOrd="0" destOrd="0" presId="urn:microsoft.com/office/officeart/2008/layout/LinedList"/>
    <dgm:cxn modelId="{8C7FF7FF-4FEE-2541-95A4-BF01439B21AF}" srcId="{8E61202A-36DD-0240-811A-270D9611A395}" destId="{7C0750A4-B3B0-AA43-A1E2-BF3E59684F90}" srcOrd="0" destOrd="0" parTransId="{B6A3B494-661B-2748-A3A8-19CC9F1BAF87}" sibTransId="{CF709308-191D-B649-9875-E430C16E084D}"/>
    <dgm:cxn modelId="{18849BF5-39DE-43B8-BD32-EB382A9E3559}" type="presParOf" srcId="{9CA50A65-40FA-E945-A868-9E3FE840B07E}" destId="{D5C7DCB4-3723-4443-ADD7-DBEB1005841A}" srcOrd="0" destOrd="0" presId="urn:microsoft.com/office/officeart/2008/layout/LinedList"/>
    <dgm:cxn modelId="{1CC7036A-2265-4A75-A2C8-B6AA74020E2E}" type="presParOf" srcId="{9CA50A65-40FA-E945-A868-9E3FE840B07E}" destId="{9F8ADD56-4647-5947-BF4A-89820DB0503F}" srcOrd="1" destOrd="0" presId="urn:microsoft.com/office/officeart/2008/layout/LinedList"/>
    <dgm:cxn modelId="{54196382-E229-4284-94B8-FFEC5C914348}" type="presParOf" srcId="{9F8ADD56-4647-5947-BF4A-89820DB0503F}" destId="{CFE00427-EDF8-324F-9A5C-A181E81A4D48}" srcOrd="0" destOrd="0" presId="urn:microsoft.com/office/officeart/2008/layout/LinedList"/>
    <dgm:cxn modelId="{E44E2E67-238C-4528-8D60-D9AC2425A0D3}" type="presParOf" srcId="{9F8ADD56-4647-5947-BF4A-89820DB0503F}" destId="{71554259-89F3-DC41-AF38-A80F6823C6AB}" srcOrd="1" destOrd="0" presId="urn:microsoft.com/office/officeart/2008/layout/LinedList"/>
    <dgm:cxn modelId="{9B96E22A-D4B3-C643-BB95-B13BCBAC3D08}" type="presParOf" srcId="{71554259-89F3-DC41-AF38-A80F6823C6AB}" destId="{DBA4013A-BFE4-4F46-B027-93BC8D35C903}" srcOrd="0" destOrd="0" presId="urn:microsoft.com/office/officeart/2008/layout/LinedList"/>
    <dgm:cxn modelId="{3A83BA4E-A56D-7941-AE36-F34BE74C4174}" type="presParOf" srcId="{71554259-89F3-DC41-AF38-A80F6823C6AB}" destId="{81A3F540-3AFF-774A-93D2-3FC23C875FC7}" srcOrd="1" destOrd="0" presId="urn:microsoft.com/office/officeart/2008/layout/LinedList"/>
    <dgm:cxn modelId="{D0487296-A78C-1C44-96E9-B11A058DDBC5}" type="presParOf" srcId="{81A3F540-3AFF-774A-93D2-3FC23C875FC7}" destId="{FA6663B3-BA4F-544A-814E-0108631EB23B}" srcOrd="0" destOrd="0" presId="urn:microsoft.com/office/officeart/2008/layout/LinedList"/>
    <dgm:cxn modelId="{AB8F30E9-CB4A-2D40-9998-067441FB90E6}" type="presParOf" srcId="{81A3F540-3AFF-774A-93D2-3FC23C875FC7}" destId="{30B52D2B-F374-8B42-AD53-8D8DB131DDA5}" srcOrd="1" destOrd="0" presId="urn:microsoft.com/office/officeart/2008/layout/LinedList"/>
    <dgm:cxn modelId="{D55AB49A-B24C-1549-9389-0B491CA1EAFB}" type="presParOf" srcId="{81A3F540-3AFF-774A-93D2-3FC23C875FC7}" destId="{5A061294-347D-2248-A916-DB59DFF678C2}" srcOrd="2" destOrd="0" presId="urn:microsoft.com/office/officeart/2008/layout/LinedList"/>
    <dgm:cxn modelId="{48978B5D-DC27-9F4D-86D4-2C71F12F1E81}" type="presParOf" srcId="{71554259-89F3-DC41-AF38-A80F6823C6AB}" destId="{F5754A0B-D45E-B448-86B5-BDD72196A6A8}" srcOrd="2" destOrd="0" presId="urn:microsoft.com/office/officeart/2008/layout/LinedList"/>
    <dgm:cxn modelId="{633DAEE0-3677-F146-879B-32B46F426B66}" type="presParOf" srcId="{71554259-89F3-DC41-AF38-A80F6823C6AB}" destId="{9BCD43EF-CA1E-EE45-9142-4AFFABE7CE0A}" srcOrd="3" destOrd="0" presId="urn:microsoft.com/office/officeart/2008/layout/LinedList"/>
    <dgm:cxn modelId="{1E4BFF0D-AB5B-9146-BA92-63A0307C4E2A}" type="presParOf" srcId="{71554259-89F3-DC41-AF38-A80F6823C6AB}" destId="{E7A989FD-464F-5840-9A22-D973ACED577E}" srcOrd="4" destOrd="0" presId="urn:microsoft.com/office/officeart/2008/layout/LinedList"/>
    <dgm:cxn modelId="{7C7D0C48-D889-9A49-80A4-FB60E6C84D5C}" type="presParOf" srcId="{E7A989FD-464F-5840-9A22-D973ACED577E}" destId="{BD8723B7-7227-9A4F-873A-AC16E0C96002}" srcOrd="0" destOrd="0" presId="urn:microsoft.com/office/officeart/2008/layout/LinedList"/>
    <dgm:cxn modelId="{5E8CF8C1-4E63-0F49-96C6-3ACCBBED9FB1}" type="presParOf" srcId="{E7A989FD-464F-5840-9A22-D973ACED577E}" destId="{AD974BED-C564-9742-842C-58600F612BC5}" srcOrd="1" destOrd="0" presId="urn:microsoft.com/office/officeart/2008/layout/LinedList"/>
    <dgm:cxn modelId="{C63F63C2-CDEA-9046-831D-BE7BAA5EDD8A}" type="presParOf" srcId="{E7A989FD-464F-5840-9A22-D973ACED577E}" destId="{51E1CCE4-3440-184F-939C-6EDC6EC4B0A3}" srcOrd="2" destOrd="0" presId="urn:microsoft.com/office/officeart/2008/layout/LinedList"/>
    <dgm:cxn modelId="{37800432-F6EB-1444-9869-527A78F66584}" type="presParOf" srcId="{71554259-89F3-DC41-AF38-A80F6823C6AB}" destId="{6E150912-DDDC-FF49-B1FE-A15C24D8144D}" srcOrd="5" destOrd="0" presId="urn:microsoft.com/office/officeart/2008/layout/LinedList"/>
    <dgm:cxn modelId="{D3F80A55-CE22-7E48-93C7-343D14DD6271}" type="presParOf" srcId="{71554259-89F3-DC41-AF38-A80F6823C6AB}" destId="{39A6EB6A-99DF-1446-B4A7-7F4081A7657C}" srcOrd="6" destOrd="0" presId="urn:microsoft.com/office/officeart/2008/layout/LinedList"/>
    <dgm:cxn modelId="{A193286E-9B17-D949-B92C-081902E8BE18}" type="presParOf" srcId="{71554259-89F3-DC41-AF38-A80F6823C6AB}" destId="{886CACAE-1C3B-BE40-BCAC-3D08373118B3}" srcOrd="7" destOrd="0" presId="urn:microsoft.com/office/officeart/2008/layout/LinedList"/>
    <dgm:cxn modelId="{D3C1C557-3FF7-FA41-86FC-170651FDDC2C}" type="presParOf" srcId="{886CACAE-1C3B-BE40-BCAC-3D08373118B3}" destId="{DB0CBF1A-C899-6642-9AF9-8031B9288148}" srcOrd="0" destOrd="0" presId="urn:microsoft.com/office/officeart/2008/layout/LinedList"/>
    <dgm:cxn modelId="{57D9E162-6ADD-3144-B9A2-E62A28D231E8}" type="presParOf" srcId="{886CACAE-1C3B-BE40-BCAC-3D08373118B3}" destId="{C8119CBA-163E-6143-B2A3-36F0B494300D}" srcOrd="1" destOrd="0" presId="urn:microsoft.com/office/officeart/2008/layout/LinedList"/>
    <dgm:cxn modelId="{4257EC45-BCD8-A94B-BF9B-A2283DFF28E6}" type="presParOf" srcId="{886CACAE-1C3B-BE40-BCAC-3D08373118B3}" destId="{02261E54-3CFF-7A4B-AFDB-D4A5F15F2660}" srcOrd="2" destOrd="0" presId="urn:microsoft.com/office/officeart/2008/layout/LinedList"/>
    <dgm:cxn modelId="{CED749BD-ABD8-D043-BC67-207586D1D8D6}" type="presParOf" srcId="{71554259-89F3-DC41-AF38-A80F6823C6AB}" destId="{EFF1E736-9B2D-3E49-8A02-28DDA4729410}" srcOrd="8" destOrd="0" presId="urn:microsoft.com/office/officeart/2008/layout/LinedList"/>
    <dgm:cxn modelId="{45465CDB-A78F-6B47-BCB8-E51649386207}" type="presParOf" srcId="{71554259-89F3-DC41-AF38-A80F6823C6AB}" destId="{6BB7FEA2-C4D3-2640-A20E-0F7260E48CB1}" srcOrd="9" destOrd="0" presId="urn:microsoft.com/office/officeart/2008/layout/LinedList"/>
    <dgm:cxn modelId="{736CB9E5-0FA2-9D4F-834A-3A2AE491773D}" type="presParOf" srcId="{71554259-89F3-DC41-AF38-A80F6823C6AB}" destId="{8A026A47-B31A-AD40-A387-8516881604EF}" srcOrd="10" destOrd="0" presId="urn:microsoft.com/office/officeart/2008/layout/LinedList"/>
    <dgm:cxn modelId="{110DF36C-9030-1B4D-BF2F-84FCC0FDEBB3}" type="presParOf" srcId="{8A026A47-B31A-AD40-A387-8516881604EF}" destId="{F387613B-6E51-024F-8487-10D311CFFD84}" srcOrd="0" destOrd="0" presId="urn:microsoft.com/office/officeart/2008/layout/LinedList"/>
    <dgm:cxn modelId="{1CF601F7-03E3-6949-BC41-45D9B97E2F74}" type="presParOf" srcId="{8A026A47-B31A-AD40-A387-8516881604EF}" destId="{088E1090-1379-A04A-93B8-E3C5515582F9}" srcOrd="1" destOrd="0" presId="urn:microsoft.com/office/officeart/2008/layout/LinedList"/>
    <dgm:cxn modelId="{558EDB94-6A45-9F42-BD8C-AF4FB2AE66A3}" type="presParOf" srcId="{8A026A47-B31A-AD40-A387-8516881604EF}" destId="{BDBEE2BA-F029-3446-8E3D-B5C6158C1F04}" srcOrd="2" destOrd="0" presId="urn:microsoft.com/office/officeart/2008/layout/LinedList"/>
    <dgm:cxn modelId="{8D544140-C38E-FE4D-AFB5-A00A67008802}" type="presParOf" srcId="{71554259-89F3-DC41-AF38-A80F6823C6AB}" destId="{2F795932-E71E-8040-9A42-0BDD68B681AC}" srcOrd="11" destOrd="0" presId="urn:microsoft.com/office/officeart/2008/layout/LinedList"/>
    <dgm:cxn modelId="{A8DDDB65-FED3-DA40-A306-E0249F4C285B}" type="presParOf" srcId="{71554259-89F3-DC41-AF38-A80F6823C6AB}" destId="{7B20C04B-FC77-8747-81F1-0A50352FEEB1}"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l"/>
          <a:r>
            <a:rPr lang="tr-TR" b="1" dirty="0">
              <a:solidFill>
                <a:schemeClr val="tx1"/>
              </a:solidFill>
              <a:latin typeface="Calibri"/>
            </a:rPr>
            <a:t>Doğru</a:t>
          </a:r>
          <a:endParaRPr lang="tr-TR"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phldr="0"/>
      <dgm:spPr/>
      <dgm:t>
        <a:bodyPr/>
        <a:lstStyle/>
        <a:p>
          <a:r>
            <a:rPr lang="tr-TR" b="1" dirty="0">
              <a:solidFill>
                <a:schemeClr val="tx1"/>
              </a:solidFill>
              <a:latin typeface="Calibri"/>
            </a:rPr>
            <a:t>Yanlış</a:t>
          </a:r>
          <a:endParaRPr lang="tr-TR"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68F7005-7D3F-4454-B495-6D089475A8D4}">
      <dgm:prSet phldr="0"/>
      <dgm:spPr/>
      <dgm:t>
        <a:bodyPr/>
        <a:lstStyle/>
        <a:p>
          <a:pPr algn="just" rtl="0"/>
          <a:r>
            <a:rPr lang="tr-TR" b="1" dirty="0">
              <a:latin typeface="Calibri"/>
            </a:rPr>
            <a:t>Bir şirketin genel müdürü, şirket bilgisayarı kullanarak bilgisayar destekli dolandırıcılık suçu işlemiştir. Suçun tüm gelirleri kişisel banka hesabına aktarılmıştır. Şirket, genel müdürünün eylemleri sebebiyle sorumlu tutulabilir.</a:t>
          </a:r>
        </a:p>
      </dgm:t>
    </dgm:pt>
    <dgm:pt modelId="{1D5F6B8E-CCC2-4583-BBFF-00E9E8552955}" type="parTrans" cxnId="{3184F1C4-B50B-46F2-88AD-0C957724D575}">
      <dgm:prSet/>
      <dgm:spPr/>
      <dgm:t>
        <a:bodyPr/>
        <a:lstStyle/>
        <a:p>
          <a:endParaRPr lang="en-US"/>
        </a:p>
      </dgm:t>
    </dgm:pt>
    <dgm:pt modelId="{6044B3DF-36B8-4870-A009-71426EADC797}" type="sibTrans" cxnId="{3184F1C4-B50B-46F2-88AD-0C957724D575}">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91405DE9-2ACD-4205-BAB4-8AE07293C27C}" type="pres">
      <dgm:prSet presAssocID="{D68F7005-7D3F-4454-B495-6D089475A8D4}" presName="thickLine" presStyleLbl="alignNode1" presStyleIdx="0" presStyleCnt="1"/>
      <dgm:spPr/>
    </dgm:pt>
    <dgm:pt modelId="{AEA4182E-B2D5-4F53-9119-F872E797F052}" type="pres">
      <dgm:prSet presAssocID="{D68F7005-7D3F-4454-B495-6D089475A8D4}" presName="horz1" presStyleCnt="0"/>
      <dgm:spPr/>
    </dgm:pt>
    <dgm:pt modelId="{ADBC49F6-479E-48A2-A611-5FB302EEAEB3}" type="pres">
      <dgm:prSet presAssocID="{D68F7005-7D3F-4454-B495-6D089475A8D4}" presName="tx1" presStyleLbl="revTx" presStyleIdx="0" presStyleCnt="3" custScaleX="262634"/>
      <dgm:spPr/>
      <dgm:t>
        <a:bodyPr/>
        <a:lstStyle/>
        <a:p>
          <a:endParaRPr lang="tr-TR"/>
        </a:p>
      </dgm:t>
    </dgm:pt>
    <dgm:pt modelId="{E48833FE-8336-4C4D-A251-6EA25348EEB1}" type="pres">
      <dgm:prSet presAssocID="{D68F7005-7D3F-4454-B495-6D089475A8D4}"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3184F1C4-B50B-46F2-88AD-0C957724D575}" srcId="{3C774A1C-BB1C-4347-A758-A94A436F7244}" destId="{D68F7005-7D3F-4454-B495-6D089475A8D4}" srcOrd="0" destOrd="0" parTransId="{1D5F6B8E-CCC2-4583-BBFF-00E9E8552955}" sibTransId="{6044B3DF-36B8-4870-A009-71426EADC797}"/>
    <dgm:cxn modelId="{B7396B30-5537-DB48-BB49-F8121197A4DF}" type="presOf" srcId="{3C774A1C-BB1C-4347-A758-A94A436F7244}" destId="{9CA50A65-40FA-E945-A868-9E3FE840B07E}" srcOrd="0" destOrd="0" presId="urn:microsoft.com/office/officeart/2008/layout/LinedList"/>
    <dgm:cxn modelId="{63FC5299-CC99-4D1E-82D8-CCCA06DDB674}" type="presOf" srcId="{7029F5E8-D056-AE49-BD66-3C193010DDE8}" destId="{5D9EDF3F-7B20-8E47-A431-F9F24450F874}" srcOrd="0" destOrd="0" presId="urn:microsoft.com/office/officeart/2008/layout/LinedList"/>
    <dgm:cxn modelId="{99EB5834-3593-6644-A836-6C8D5595A820}" srcId="{D68F7005-7D3F-4454-B495-6D089475A8D4}" destId="{7029F5E8-D056-AE49-BD66-3C193010DDE8}" srcOrd="0" destOrd="0" parTransId="{ACE97453-93D9-C642-95ED-D55F9984F778}" sibTransId="{3346CD8C-3206-F84A-BEA2-B5492B6B7347}"/>
    <dgm:cxn modelId="{AFD2487F-444F-4C44-A623-9AAFEB90AC49}" srcId="{D68F7005-7D3F-4454-B495-6D089475A8D4}" destId="{412DA8CB-B9E5-F44F-9FDD-EF35DF68306D}" srcOrd="1" destOrd="0" parTransId="{7E8B7982-18DC-F246-BFD4-7B9D4C9DB2CA}" sibTransId="{960A4A2E-B23E-7544-9A93-1312898E2DC4}"/>
    <dgm:cxn modelId="{72EBDC76-6D0D-4F7D-B793-DBFD6DC6E196}" type="presOf" srcId="{D68F7005-7D3F-4454-B495-6D089475A8D4}" destId="{ADBC49F6-479E-48A2-A611-5FB302EEAEB3}" srcOrd="0" destOrd="0" presId="urn:microsoft.com/office/officeart/2008/layout/LinedList"/>
    <dgm:cxn modelId="{A6D4F126-1FDF-443D-927B-76E3D8F4C45B}" type="presOf" srcId="{412DA8CB-B9E5-F44F-9FDD-EF35DF68306D}" destId="{B9E57DF2-F223-F848-B6AB-FEB0F6FB4076}" srcOrd="0" destOrd="0" presId="urn:microsoft.com/office/officeart/2008/layout/LinedList"/>
    <dgm:cxn modelId="{08B7BD62-BA35-4014-9C38-0A384D00FEBE}" type="presParOf" srcId="{9CA50A65-40FA-E945-A868-9E3FE840B07E}" destId="{91405DE9-2ACD-4205-BAB4-8AE07293C27C}" srcOrd="0" destOrd="0" presId="urn:microsoft.com/office/officeart/2008/layout/LinedList"/>
    <dgm:cxn modelId="{795A4DA2-F991-40D1-BA61-AC8FE3B8F29D}" type="presParOf" srcId="{9CA50A65-40FA-E945-A868-9E3FE840B07E}" destId="{AEA4182E-B2D5-4F53-9119-F872E797F052}" srcOrd="1" destOrd="0" presId="urn:microsoft.com/office/officeart/2008/layout/LinedList"/>
    <dgm:cxn modelId="{752D4E4F-6CAE-4AAA-B032-8780A4DBD09F}" type="presParOf" srcId="{AEA4182E-B2D5-4F53-9119-F872E797F052}" destId="{ADBC49F6-479E-48A2-A611-5FB302EEAEB3}" srcOrd="0" destOrd="0" presId="urn:microsoft.com/office/officeart/2008/layout/LinedList"/>
    <dgm:cxn modelId="{17FE8C93-8B4E-44E6-ABC1-2043A0495187}" type="presParOf" srcId="{AEA4182E-B2D5-4F53-9119-F872E797F052}" destId="{E48833FE-8336-4C4D-A251-6EA25348EEB1}" srcOrd="1" destOrd="0" presId="urn:microsoft.com/office/officeart/2008/layout/LinedList"/>
    <dgm:cxn modelId="{940E2205-FDEF-4F5A-882E-ED17E2BBFC33}" type="presParOf" srcId="{E48833FE-8336-4C4D-A251-6EA25348EEB1}" destId="{D0431CA8-5100-6745-A242-ED330061BD73}" srcOrd="0" destOrd="0" presId="urn:microsoft.com/office/officeart/2008/layout/LinedList"/>
    <dgm:cxn modelId="{D1CB2109-CF23-44EC-9C1E-F1BCC6A20231}" type="presParOf" srcId="{E48833FE-8336-4C4D-A251-6EA25348EEB1}" destId="{FE55CC5A-C0EF-DF45-AF1E-C9A5EF0E713C}" srcOrd="1" destOrd="0" presId="urn:microsoft.com/office/officeart/2008/layout/LinedList"/>
    <dgm:cxn modelId="{DF2B657A-041B-4551-83BD-A3AB0EF704B6}" type="presParOf" srcId="{FE55CC5A-C0EF-DF45-AF1E-C9A5EF0E713C}" destId="{D79F8CF2-80EE-C747-9C26-26414E55692C}" srcOrd="0" destOrd="0" presId="urn:microsoft.com/office/officeart/2008/layout/LinedList"/>
    <dgm:cxn modelId="{4367EC50-161F-4E22-9327-B35B240D71FB}" type="presParOf" srcId="{FE55CC5A-C0EF-DF45-AF1E-C9A5EF0E713C}" destId="{5D9EDF3F-7B20-8E47-A431-F9F24450F874}" srcOrd="1" destOrd="0" presId="urn:microsoft.com/office/officeart/2008/layout/LinedList"/>
    <dgm:cxn modelId="{C91854B7-C3D9-4ABF-8782-8DBEE0245745}" type="presParOf" srcId="{FE55CC5A-C0EF-DF45-AF1E-C9A5EF0E713C}" destId="{EB933D24-ABB6-0C44-A5A7-05F1CB99F1EB}" srcOrd="2" destOrd="0" presId="urn:microsoft.com/office/officeart/2008/layout/LinedList"/>
    <dgm:cxn modelId="{2E5CDD43-E7AB-4CD8-AE73-684D9B35F80C}" type="presParOf" srcId="{E48833FE-8336-4C4D-A251-6EA25348EEB1}" destId="{EB798B99-5590-864A-A2C1-F553D99D3FAA}" srcOrd="2" destOrd="0" presId="urn:microsoft.com/office/officeart/2008/layout/LinedList"/>
    <dgm:cxn modelId="{AF1199CE-FE14-467B-97F6-C328F11AF8DC}" type="presParOf" srcId="{E48833FE-8336-4C4D-A251-6EA25348EEB1}" destId="{9C715A5E-13B0-3F4D-85BD-4FA3A97839C5}" srcOrd="3" destOrd="0" presId="urn:microsoft.com/office/officeart/2008/layout/LinedList"/>
    <dgm:cxn modelId="{151D05FC-A988-4B99-B73C-2EEA26D3494B}" type="presParOf" srcId="{E48833FE-8336-4C4D-A251-6EA25348EEB1}" destId="{A4B3FD2E-63E5-E445-B87B-210177B3706B}" srcOrd="4" destOrd="0" presId="urn:microsoft.com/office/officeart/2008/layout/LinedList"/>
    <dgm:cxn modelId="{36F2694F-F4FB-473B-84E7-93605627E90A}" type="presParOf" srcId="{A4B3FD2E-63E5-E445-B87B-210177B3706B}" destId="{B4FE7B28-4407-5045-AAC1-7786FB86FE88}" srcOrd="0" destOrd="0" presId="urn:microsoft.com/office/officeart/2008/layout/LinedList"/>
    <dgm:cxn modelId="{8403895B-3916-4EF5-9E7F-3AC2B3B93348}" type="presParOf" srcId="{A4B3FD2E-63E5-E445-B87B-210177B3706B}" destId="{B9E57DF2-F223-F848-B6AB-FEB0F6FB4076}" srcOrd="1" destOrd="0" presId="urn:microsoft.com/office/officeart/2008/layout/LinedList"/>
    <dgm:cxn modelId="{FB00D6B5-C917-411E-B290-EC7CD50FE440}" type="presParOf" srcId="{A4B3FD2E-63E5-E445-B87B-210177B3706B}" destId="{84017E13-6661-1647-9DB1-F43BB49DC0FD}" srcOrd="2" destOrd="0" presId="urn:microsoft.com/office/officeart/2008/layout/LinedList"/>
    <dgm:cxn modelId="{06A326AB-E86B-4E9C-8DF7-3F9D5B06F0C8}" type="presParOf" srcId="{E48833FE-8336-4C4D-A251-6EA25348EEB1}" destId="{1E88F2A9-FC8F-2A4F-ABF4-2C5837CA76E5}" srcOrd="5" destOrd="0" presId="urn:microsoft.com/office/officeart/2008/layout/LinedList"/>
    <dgm:cxn modelId="{61E282B0-C13C-42C3-9720-69A187E3D958}" type="presParOf" srcId="{E48833FE-8336-4C4D-A251-6EA25348EEB1}" destId="{02B19E4E-8333-4B4F-AA1E-19B5E7CAD48B}"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dirty="0"/>
            <a:t>Bir şirketin genel müdürü şirket bilgisayarı kullanarak bilgisayar destekli dolandırıcılık suçu </a:t>
          </a:r>
          <a:r>
            <a:rPr lang="tr-TR" sz="3400" b="1" dirty="0">
              <a:latin typeface="Calibri"/>
            </a:rPr>
            <a:t>işlemiştir</a:t>
          </a:r>
          <a:r>
            <a:rPr lang="tr-TR" sz="3400" b="1" dirty="0"/>
            <a:t>. Suçun tüm gelirleri kişisel banka hesabına aktarılmıştır. Şirket, genel müdürünün eylemleri sebebiyle sorumlu tutulabilir.</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D907F82D-4934-4260-A319-D0C1005DB73A}">
      <dgm:prSet phldrT="[Text]" phldr="0"/>
      <dgm:spPr/>
      <dgm:t>
        <a:bodyPr/>
        <a:lstStyle/>
        <a:p>
          <a:pPr algn="l"/>
          <a:r>
            <a:rPr lang="tr-TR" b="1" dirty="0"/>
            <a:t>Doğru</a:t>
          </a:r>
          <a:endParaRPr lang="en-US" b="1" dirty="0"/>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phldr="0"/>
      <dgm:spPr/>
      <dgm:t>
        <a:bodyPr/>
        <a:lstStyle/>
        <a:p>
          <a:r>
            <a:rPr lang="tr-TR" b="1" dirty="0">
              <a:solidFill>
                <a:srgbClr val="FF0000"/>
              </a:solidFill>
            </a:rPr>
            <a:t>Yanlış</a:t>
          </a:r>
          <a:endParaRPr lang="en-US" b="1" dirty="0">
            <a:solidFill>
              <a:srgbClr val="FF0000"/>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521318" custScaleY="100196" custLinFactNeighborX="-1407"/>
      <dgm:spPr/>
      <dgm:t>
        <a:bodyPr/>
        <a:lstStyle/>
        <a:p>
          <a:endParaRPr lang="tr-TR"/>
        </a:p>
      </dgm:t>
    </dgm:pt>
    <dgm:pt modelId="{71554259-89F3-DC41-AF38-A80F6823C6AB}" type="pres">
      <dgm:prSet presAssocID="{8E61202A-36DD-0240-811A-270D9611A395}" presName="vert1" presStyleCnt="0"/>
      <dgm:spPr/>
    </dgm:pt>
    <dgm:pt modelId="{2BD36CC6-8E7F-4447-9367-391DEBFB7239}" type="pres">
      <dgm:prSet presAssocID="{D907F82D-4934-4260-A319-D0C1005DB73A}" presName="vertSpace2a"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1" presStyleCnt="3"/>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0" presStyleCnt="2"/>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2" presStyleCnt="3"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1" presStyleCnt="2"/>
      <dgm:spPr/>
    </dgm:pt>
    <dgm:pt modelId="{E5F9CA9F-91E3-425C-B99F-A98D8F0B0A7F}" type="pres">
      <dgm:prSet presAssocID="{9EFF4F62-79ED-4EA0-85C1-51F88755C8EE}" presName="vertSpace2b" presStyleCnt="0"/>
      <dgm:spPr/>
    </dgm:pt>
  </dgm:ptLst>
  <dgm:cxnLst>
    <dgm:cxn modelId="{638B990B-B7CA-437D-AED1-CB069A9204D6}" type="presOf" srcId="{8E61202A-36DD-0240-811A-270D9611A395}" destId="{CFE00427-EDF8-324F-9A5C-A181E81A4D48}" srcOrd="0" destOrd="0" presId="urn:microsoft.com/office/officeart/2008/layout/LinedList"/>
    <dgm:cxn modelId="{35EB17FC-024A-4A15-BA3E-0944B3B992A6}" type="presOf" srcId="{9EFF4F62-79ED-4EA0-85C1-51F88755C8EE}" destId="{0DEDE790-6650-4E13-B812-9DA3ABBAEB7C}"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5441ACF7-001D-47E8-BE90-D77A819FBE03}" srcId="{8E61202A-36DD-0240-811A-270D9611A395}" destId="{D907F82D-4934-4260-A319-D0C1005DB73A}" srcOrd="0" destOrd="0" parTransId="{6643C99F-6929-4115-B10C-449964C298DB}" sibTransId="{9EB8D1B3-16DB-4A75-A7E2-3B79ADD997CE}"/>
    <dgm:cxn modelId="{40F08CBE-C0FF-49E9-A14D-59F0F70F60CC}" srcId="{8E61202A-36DD-0240-811A-270D9611A395}" destId="{9EFF4F62-79ED-4EA0-85C1-51F88755C8EE}" srcOrd="1" destOrd="0" parTransId="{8EAFCDE7-4869-4D95-9359-6DA608AB28F0}" sibTransId="{D3274077-7919-4B64-B4D8-786A32E9EF73}"/>
    <dgm:cxn modelId="{D2DD020B-3DFC-B348-B676-6EC163FF5FEB}" srcId="{3C774A1C-BB1C-4347-A758-A94A436F7244}" destId="{8E61202A-36DD-0240-811A-270D9611A395}" srcOrd="0" destOrd="0" parTransId="{B1168E5A-BE86-1A40-8851-D878ACC39274}" sibTransId="{8978AB35-F5FB-FF43-BA08-4C259A445311}"/>
    <dgm:cxn modelId="{40636C9F-9F1D-479E-8A06-209EE35CFDD9}" type="presOf" srcId="{D907F82D-4934-4260-A319-D0C1005DB73A}" destId="{576A2C98-791A-4E50-8CB8-1914215BEA2D}" srcOrd="0" destOrd="0" presId="urn:microsoft.com/office/officeart/2008/layout/LinedList"/>
    <dgm:cxn modelId="{8D89659B-B5EA-4CE5-A22C-FF5BB35C38A9}" type="presParOf" srcId="{9CA50A65-40FA-E945-A868-9E3FE840B07E}" destId="{D5C7DCB4-3723-4443-ADD7-DBEB1005841A}" srcOrd="0" destOrd="0" presId="urn:microsoft.com/office/officeart/2008/layout/LinedList"/>
    <dgm:cxn modelId="{C8367EEE-E3F2-42F7-8B10-7A4BC1BCCD5C}" type="presParOf" srcId="{9CA50A65-40FA-E945-A868-9E3FE840B07E}" destId="{9F8ADD56-4647-5947-BF4A-89820DB0503F}" srcOrd="1" destOrd="0" presId="urn:microsoft.com/office/officeart/2008/layout/LinedList"/>
    <dgm:cxn modelId="{7185ED88-DBF8-4774-AF8E-27175CC391F8}" type="presParOf" srcId="{9F8ADD56-4647-5947-BF4A-89820DB0503F}" destId="{CFE00427-EDF8-324F-9A5C-A181E81A4D48}" srcOrd="0" destOrd="0" presId="urn:microsoft.com/office/officeart/2008/layout/LinedList"/>
    <dgm:cxn modelId="{DBA807BE-C472-4E4C-9F72-991865FD7C74}" type="presParOf" srcId="{9F8ADD56-4647-5947-BF4A-89820DB0503F}" destId="{71554259-89F3-DC41-AF38-A80F6823C6AB}" srcOrd="1" destOrd="0" presId="urn:microsoft.com/office/officeart/2008/layout/LinedList"/>
    <dgm:cxn modelId="{D660777F-8D4F-4DA7-B81F-0E41C9757E2F}" type="presParOf" srcId="{71554259-89F3-DC41-AF38-A80F6823C6AB}" destId="{2BD36CC6-8E7F-4447-9367-391DEBFB7239}" srcOrd="0" destOrd="0" presId="urn:microsoft.com/office/officeart/2008/layout/LinedList"/>
    <dgm:cxn modelId="{2D293B99-5AB7-4714-BAF5-0B23BCB7B46C}" type="presParOf" srcId="{71554259-89F3-DC41-AF38-A80F6823C6AB}" destId="{5121BA32-9249-455A-8A20-08E85B86269F}" srcOrd="1" destOrd="0" presId="urn:microsoft.com/office/officeart/2008/layout/LinedList"/>
    <dgm:cxn modelId="{C7CB36E7-E5A1-4FAF-BF65-188E90011CAC}" type="presParOf" srcId="{5121BA32-9249-455A-8A20-08E85B86269F}" destId="{E379A0C3-13D3-46B9-950A-CF0A08724A6D}" srcOrd="0" destOrd="0" presId="urn:microsoft.com/office/officeart/2008/layout/LinedList"/>
    <dgm:cxn modelId="{B2A5E892-729A-4A9C-8B72-9853B329C3D8}" type="presParOf" srcId="{5121BA32-9249-455A-8A20-08E85B86269F}" destId="{576A2C98-791A-4E50-8CB8-1914215BEA2D}" srcOrd="1" destOrd="0" presId="urn:microsoft.com/office/officeart/2008/layout/LinedList"/>
    <dgm:cxn modelId="{EB332DBB-7FD4-44DA-BEE8-9C11F82E1132}" type="presParOf" srcId="{5121BA32-9249-455A-8A20-08E85B86269F}" destId="{3EC880A3-8E6D-40A4-857F-9A4C9ED1B22A}" srcOrd="2" destOrd="0" presId="urn:microsoft.com/office/officeart/2008/layout/LinedList"/>
    <dgm:cxn modelId="{214E918A-3CFC-42F6-AA3F-5660F08B64B6}" type="presParOf" srcId="{71554259-89F3-DC41-AF38-A80F6823C6AB}" destId="{45167FBC-5EE3-4C8A-A94C-30BB5DE89AD6}" srcOrd="2" destOrd="0" presId="urn:microsoft.com/office/officeart/2008/layout/LinedList"/>
    <dgm:cxn modelId="{C3859184-5C8A-463D-9DF8-C393103D8D7C}" type="presParOf" srcId="{71554259-89F3-DC41-AF38-A80F6823C6AB}" destId="{BC5CA65E-0C6F-472F-B2E2-282C2CDDDC9F}" srcOrd="3" destOrd="0" presId="urn:microsoft.com/office/officeart/2008/layout/LinedList"/>
    <dgm:cxn modelId="{24E2FD44-82EE-4CAF-A465-A4224E28496F}" type="presParOf" srcId="{71554259-89F3-DC41-AF38-A80F6823C6AB}" destId="{DFE917DE-2459-4110-B5CA-909F8A25E9B3}" srcOrd="4" destOrd="0" presId="urn:microsoft.com/office/officeart/2008/layout/LinedList"/>
    <dgm:cxn modelId="{5583CE15-2BA2-4773-B38B-120F745A9E04}" type="presParOf" srcId="{DFE917DE-2459-4110-B5CA-909F8A25E9B3}" destId="{BFFB7145-8402-485B-85FA-7C375AFB0A2C}" srcOrd="0" destOrd="0" presId="urn:microsoft.com/office/officeart/2008/layout/LinedList"/>
    <dgm:cxn modelId="{F044F562-D248-47B5-8379-377FCEF8A2F1}" type="presParOf" srcId="{DFE917DE-2459-4110-B5CA-909F8A25E9B3}" destId="{0DEDE790-6650-4E13-B812-9DA3ABBAEB7C}" srcOrd="1" destOrd="0" presId="urn:microsoft.com/office/officeart/2008/layout/LinedList"/>
    <dgm:cxn modelId="{3F2ED46E-1F3B-4A25-9F3C-0BEA2ED468C1}" type="presParOf" srcId="{DFE917DE-2459-4110-B5CA-909F8A25E9B3}" destId="{CC02E1CA-72BE-493C-916D-08B08D649491}" srcOrd="2" destOrd="0" presId="urn:microsoft.com/office/officeart/2008/layout/LinedList"/>
    <dgm:cxn modelId="{4F03CD11-9259-4821-8709-949102FCE15B}" type="presParOf" srcId="{71554259-89F3-DC41-AF38-A80F6823C6AB}" destId="{41DAB04F-B76E-41A3-BF92-19D36F058A9E}" srcOrd="5" destOrd="0" presId="urn:microsoft.com/office/officeart/2008/layout/LinedList"/>
    <dgm:cxn modelId="{41268DA0-C7D0-4476-9CA1-F3D0306BB38C}" type="presParOf" srcId="{71554259-89F3-DC41-AF38-A80F6823C6AB}" destId="{E5F9CA9F-91E3-425C-B99F-A98D8F0B0A7F}"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F812D419-D0C7-724C-84AB-0E62A0AA0BA0}">
      <dgm:prSet phldr="0"/>
      <dgm:spPr/>
      <dgm:t>
        <a:bodyPr/>
        <a:lstStyle/>
        <a:p>
          <a:pPr rtl="0"/>
          <a:r>
            <a:rPr lang="tr-TR" b="1" dirty="0">
              <a:latin typeface="Calibri"/>
            </a:rPr>
            <a:t>Budapeşte Sözleşmesi'nin 2. Bölümünün 2. Kesiminde düzenlenen usul hukuku kuralları yalnızca Budapeşte Sözleşmesi'nde düzenlenen suçlara uygulanır.</a:t>
          </a:r>
        </a:p>
      </dgm:t>
    </dgm:pt>
    <dgm:pt modelId="{988C89DB-EE37-7E41-8454-C8D0D22747E5}" type="parTrans" cxnId="{6FCD4BB1-3348-534B-802C-CCEAE39CFB08}">
      <dgm:prSet/>
      <dgm:spPr/>
      <dgm:t>
        <a:bodyPr/>
        <a:lstStyle/>
        <a:p>
          <a:endParaRPr lang="en-US"/>
        </a:p>
      </dgm:t>
    </dgm:pt>
    <dgm:pt modelId="{3C96BC65-B9B9-3D41-88C2-993FDA6778F4}" type="sibTrans" cxnId="{6FCD4BB1-3348-534B-802C-CCEAE39CFB08}">
      <dgm:prSet/>
      <dgm:spPr/>
      <dgm:t>
        <a:bodyPr/>
        <a:lstStyle/>
        <a:p>
          <a:endParaRPr lang="en-US"/>
        </a:p>
      </dgm:t>
    </dgm:pt>
    <dgm:pt modelId="{4A9F860C-8748-404E-9138-43AA59A1C643}">
      <dgm:prSet phldrT="[Text]"/>
      <dgm:spPr/>
      <dgm:t>
        <a:bodyPr/>
        <a:lstStyle/>
        <a:p>
          <a:r>
            <a:rPr lang="tr-TR" b="1" dirty="0">
              <a:solidFill>
                <a:schemeClr val="tx1"/>
              </a:solidFill>
              <a:latin typeface="Calibri"/>
            </a:rPr>
            <a:t>Doğru</a:t>
          </a:r>
          <a:endParaRPr lang="tr-TR" b="1" dirty="0">
            <a:solidFill>
              <a:schemeClr val="tx1"/>
            </a:solidFill>
          </a:endParaRPr>
        </a:p>
      </dgm:t>
    </dgm:pt>
    <dgm:pt modelId="{CE21C51C-D030-674B-9400-9CBFC4925544}" type="parTrans" cxnId="{717560C4-1E23-FE4B-9FE1-B60CA9BCF810}">
      <dgm:prSet/>
      <dgm:spPr/>
      <dgm:t>
        <a:bodyPr/>
        <a:lstStyle/>
        <a:p>
          <a:endParaRPr lang="en-US"/>
        </a:p>
      </dgm:t>
    </dgm:pt>
    <dgm:pt modelId="{92A61E2F-4EB7-1343-BF21-86A57C557EAD}" type="sibTrans" cxnId="{717560C4-1E23-FE4B-9FE1-B60CA9BCF810}">
      <dgm:prSet/>
      <dgm:spPr/>
      <dgm:t>
        <a:bodyPr/>
        <a:lstStyle/>
        <a:p>
          <a:endParaRPr lang="en-US"/>
        </a:p>
      </dgm:t>
    </dgm:pt>
    <dgm:pt modelId="{B7E2C4D5-AA16-0C4B-A0D7-83D00DFF1DED}">
      <dgm:prSet phldrT="[Text]" phldr="0"/>
      <dgm:spPr/>
      <dgm:t>
        <a:bodyPr/>
        <a:lstStyle/>
        <a:p>
          <a:r>
            <a:rPr lang="tr-TR" b="1" dirty="0">
              <a:solidFill>
                <a:schemeClr val="tx1"/>
              </a:solidFill>
              <a:latin typeface="Calibri"/>
            </a:rPr>
            <a:t>Yanlış</a:t>
          </a:r>
          <a:endParaRPr lang="tr-TR" b="1" dirty="0">
            <a:solidFill>
              <a:schemeClr val="tx1"/>
            </a:solidFill>
          </a:endParaRPr>
        </a:p>
      </dgm:t>
    </dgm:pt>
    <dgm:pt modelId="{907FFFE7-96D3-DB48-AB58-06F6CD91EA82}" type="parTrans" cxnId="{95CF7F74-D1E1-5648-A917-7ED7AFB1B0A7}">
      <dgm:prSet/>
      <dgm:spPr/>
      <dgm:t>
        <a:bodyPr/>
        <a:lstStyle/>
        <a:p>
          <a:endParaRPr lang="en-US"/>
        </a:p>
      </dgm:t>
    </dgm:pt>
    <dgm:pt modelId="{80BCCB80-6F62-CB4A-A89B-57ED34A06AA7}" type="sibTrans" cxnId="{95CF7F74-D1E1-5648-A917-7ED7AFB1B0A7}">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3C0A6D41-35A4-C04E-8E34-B8D302F6604D}" type="pres">
      <dgm:prSet presAssocID="{F812D419-D0C7-724C-84AB-0E62A0AA0BA0}" presName="thickLine" presStyleLbl="alignNode1" presStyleIdx="0" presStyleCnt="1"/>
      <dgm:spPr/>
    </dgm:pt>
    <dgm:pt modelId="{B097A882-6CA8-364B-9759-AB3650B7739D}" type="pres">
      <dgm:prSet presAssocID="{F812D419-D0C7-724C-84AB-0E62A0AA0BA0}" presName="horz1" presStyleCnt="0"/>
      <dgm:spPr/>
    </dgm:pt>
    <dgm:pt modelId="{A31F23FD-BD12-DD4A-906B-F49D9E5A3F1F}" type="pres">
      <dgm:prSet presAssocID="{F812D419-D0C7-724C-84AB-0E62A0AA0BA0}" presName="tx1" presStyleLbl="revTx" presStyleIdx="0" presStyleCnt="3" custScaleX="318838"/>
      <dgm:spPr/>
      <dgm:t>
        <a:bodyPr/>
        <a:lstStyle/>
        <a:p>
          <a:endParaRPr lang="tr-TR"/>
        </a:p>
      </dgm:t>
    </dgm:pt>
    <dgm:pt modelId="{8555715F-B7D5-C84D-ACFA-38BB82D6727F}" type="pres">
      <dgm:prSet presAssocID="{F812D419-D0C7-724C-84AB-0E62A0AA0BA0}" presName="vert1" presStyleCnt="0"/>
      <dgm:spPr/>
    </dgm:pt>
    <dgm:pt modelId="{0FC63328-1217-F645-9F49-6010CCAB2296}" type="pres">
      <dgm:prSet presAssocID="{4A9F860C-8748-404E-9138-43AA59A1C643}" presName="vertSpace2a" presStyleCnt="0"/>
      <dgm:spPr/>
    </dgm:pt>
    <dgm:pt modelId="{9AAFECDE-112D-A646-8720-387E0FA6CE9B}" type="pres">
      <dgm:prSet presAssocID="{4A9F860C-8748-404E-9138-43AA59A1C643}" presName="horz2" presStyleCnt="0"/>
      <dgm:spPr/>
    </dgm:pt>
    <dgm:pt modelId="{0C68434B-4AD9-0747-9295-3B8F2016EBEF}" type="pres">
      <dgm:prSet presAssocID="{4A9F860C-8748-404E-9138-43AA59A1C643}" presName="horzSpace2" presStyleCnt="0"/>
      <dgm:spPr/>
    </dgm:pt>
    <dgm:pt modelId="{3ECD5990-092D-5848-82BA-F84AA7B0DAB2}" type="pres">
      <dgm:prSet presAssocID="{4A9F860C-8748-404E-9138-43AA59A1C643}" presName="tx2" presStyleLbl="revTx" presStyleIdx="1" presStyleCnt="3"/>
      <dgm:spPr/>
      <dgm:t>
        <a:bodyPr/>
        <a:lstStyle/>
        <a:p>
          <a:endParaRPr lang="tr-TR"/>
        </a:p>
      </dgm:t>
    </dgm:pt>
    <dgm:pt modelId="{4DE0920A-71F0-2B4C-B411-9B49E9E6665E}" type="pres">
      <dgm:prSet presAssocID="{4A9F860C-8748-404E-9138-43AA59A1C643}" presName="vert2" presStyleCnt="0"/>
      <dgm:spPr/>
    </dgm:pt>
    <dgm:pt modelId="{637BF998-0D8C-F84E-8EE2-C108BADA37C0}" type="pres">
      <dgm:prSet presAssocID="{4A9F860C-8748-404E-9138-43AA59A1C643}" presName="thinLine2b" presStyleLbl="callout" presStyleIdx="0" presStyleCnt="2"/>
      <dgm:spPr/>
    </dgm:pt>
    <dgm:pt modelId="{0E1BCCD4-CDA5-F048-81FF-2E2369924170}" type="pres">
      <dgm:prSet presAssocID="{4A9F860C-8748-404E-9138-43AA59A1C643}" presName="vertSpace2b" presStyleCnt="0"/>
      <dgm:spPr/>
    </dgm:pt>
    <dgm:pt modelId="{1747DE79-111D-0E4A-97BD-EF5B9959B884}" type="pres">
      <dgm:prSet presAssocID="{B7E2C4D5-AA16-0C4B-A0D7-83D00DFF1DED}" presName="horz2" presStyleCnt="0"/>
      <dgm:spPr/>
    </dgm:pt>
    <dgm:pt modelId="{F5268A3F-5681-F640-A903-AFF8D14AD840}" type="pres">
      <dgm:prSet presAssocID="{B7E2C4D5-AA16-0C4B-A0D7-83D00DFF1DED}" presName="horzSpace2" presStyleCnt="0"/>
      <dgm:spPr/>
    </dgm:pt>
    <dgm:pt modelId="{FCD2469E-3745-0943-B52A-0DBBD56B6CA6}" type="pres">
      <dgm:prSet presAssocID="{B7E2C4D5-AA16-0C4B-A0D7-83D00DFF1DED}" presName="tx2" presStyleLbl="revTx" presStyleIdx="2" presStyleCnt="3"/>
      <dgm:spPr/>
      <dgm:t>
        <a:bodyPr/>
        <a:lstStyle/>
        <a:p>
          <a:endParaRPr lang="tr-TR"/>
        </a:p>
      </dgm:t>
    </dgm:pt>
    <dgm:pt modelId="{F4ECE579-E00B-9243-87C3-05683551B63F}" type="pres">
      <dgm:prSet presAssocID="{B7E2C4D5-AA16-0C4B-A0D7-83D00DFF1DED}" presName="vert2" presStyleCnt="0"/>
      <dgm:spPr/>
    </dgm:pt>
    <dgm:pt modelId="{D83E0246-FC12-C546-8C9E-9BD5638EF1FA}" type="pres">
      <dgm:prSet presAssocID="{B7E2C4D5-AA16-0C4B-A0D7-83D00DFF1DED}" presName="thinLine2b" presStyleLbl="callout" presStyleIdx="1" presStyleCnt="2"/>
      <dgm:spPr/>
    </dgm:pt>
    <dgm:pt modelId="{8A51AEB0-D0B4-5748-8D0E-EBD469123842}" type="pres">
      <dgm:prSet presAssocID="{B7E2C4D5-AA16-0C4B-A0D7-83D00DFF1DED}" presName="vertSpace2b" presStyleCnt="0"/>
      <dgm:spPr/>
    </dgm:pt>
  </dgm:ptLst>
  <dgm:cxnLst>
    <dgm:cxn modelId="{6FCD4BB1-3348-534B-802C-CCEAE39CFB08}" srcId="{3C774A1C-BB1C-4347-A758-A94A436F7244}" destId="{F812D419-D0C7-724C-84AB-0E62A0AA0BA0}" srcOrd="0" destOrd="0" parTransId="{988C89DB-EE37-7E41-8454-C8D0D22747E5}" sibTransId="{3C96BC65-B9B9-3D41-88C2-993FDA6778F4}"/>
    <dgm:cxn modelId="{B7396B30-5537-DB48-BB49-F8121197A4DF}" type="presOf" srcId="{3C774A1C-BB1C-4347-A758-A94A436F7244}" destId="{9CA50A65-40FA-E945-A868-9E3FE840B07E}" srcOrd="0" destOrd="0" presId="urn:microsoft.com/office/officeart/2008/layout/LinedList"/>
    <dgm:cxn modelId="{CE47DA4B-AEC8-804E-A701-A2F39FEB7A52}" type="presOf" srcId="{4A9F860C-8748-404E-9138-43AA59A1C643}" destId="{3ECD5990-092D-5848-82BA-F84AA7B0DAB2}" srcOrd="0" destOrd="0" presId="urn:microsoft.com/office/officeart/2008/layout/LinedList"/>
    <dgm:cxn modelId="{66137F82-880C-664B-AC77-E00A9F646299}" type="presOf" srcId="{F812D419-D0C7-724C-84AB-0E62A0AA0BA0}" destId="{A31F23FD-BD12-DD4A-906B-F49D9E5A3F1F}" srcOrd="0" destOrd="0" presId="urn:microsoft.com/office/officeart/2008/layout/LinedList"/>
    <dgm:cxn modelId="{717560C4-1E23-FE4B-9FE1-B60CA9BCF810}" srcId="{F812D419-D0C7-724C-84AB-0E62A0AA0BA0}" destId="{4A9F860C-8748-404E-9138-43AA59A1C643}" srcOrd="0" destOrd="0" parTransId="{CE21C51C-D030-674B-9400-9CBFC4925544}" sibTransId="{92A61E2F-4EB7-1343-BF21-86A57C557EAD}"/>
    <dgm:cxn modelId="{95CF7F74-D1E1-5648-A917-7ED7AFB1B0A7}" srcId="{F812D419-D0C7-724C-84AB-0E62A0AA0BA0}" destId="{B7E2C4D5-AA16-0C4B-A0D7-83D00DFF1DED}" srcOrd="1" destOrd="0" parTransId="{907FFFE7-96D3-DB48-AB58-06F6CD91EA82}" sibTransId="{80BCCB80-6F62-CB4A-A89B-57ED34A06AA7}"/>
    <dgm:cxn modelId="{4433137D-471D-6E44-930F-3AFCA53598C7}" type="presOf" srcId="{B7E2C4D5-AA16-0C4B-A0D7-83D00DFF1DED}" destId="{FCD2469E-3745-0943-B52A-0DBBD56B6CA6}" srcOrd="0" destOrd="0" presId="urn:microsoft.com/office/officeart/2008/layout/LinedList"/>
    <dgm:cxn modelId="{73CDF0DD-CF4B-FD4F-965F-F79D08790A5A}" type="presParOf" srcId="{9CA50A65-40FA-E945-A868-9E3FE840B07E}" destId="{3C0A6D41-35A4-C04E-8E34-B8D302F6604D}" srcOrd="0" destOrd="0" presId="urn:microsoft.com/office/officeart/2008/layout/LinedList"/>
    <dgm:cxn modelId="{997F019C-2C08-4D4B-9ADD-E3D0FA7C1012}" type="presParOf" srcId="{9CA50A65-40FA-E945-A868-9E3FE840B07E}" destId="{B097A882-6CA8-364B-9759-AB3650B7739D}" srcOrd="1" destOrd="0" presId="urn:microsoft.com/office/officeart/2008/layout/LinedList"/>
    <dgm:cxn modelId="{2B5B1CD3-90EF-A247-926B-C45F0874E6F6}" type="presParOf" srcId="{B097A882-6CA8-364B-9759-AB3650B7739D}" destId="{A31F23FD-BD12-DD4A-906B-F49D9E5A3F1F}" srcOrd="0" destOrd="0" presId="urn:microsoft.com/office/officeart/2008/layout/LinedList"/>
    <dgm:cxn modelId="{1C2976AA-7B7D-6348-A345-15CC16237305}" type="presParOf" srcId="{B097A882-6CA8-364B-9759-AB3650B7739D}" destId="{8555715F-B7D5-C84D-ACFA-38BB82D6727F}" srcOrd="1" destOrd="0" presId="urn:microsoft.com/office/officeart/2008/layout/LinedList"/>
    <dgm:cxn modelId="{26A9B014-AD82-7B43-B287-DF0A281A454C}" type="presParOf" srcId="{8555715F-B7D5-C84D-ACFA-38BB82D6727F}" destId="{0FC63328-1217-F645-9F49-6010CCAB2296}" srcOrd="0" destOrd="0" presId="urn:microsoft.com/office/officeart/2008/layout/LinedList"/>
    <dgm:cxn modelId="{55B61A3A-7816-5847-B081-ED7ED786FFEE}" type="presParOf" srcId="{8555715F-B7D5-C84D-ACFA-38BB82D6727F}" destId="{9AAFECDE-112D-A646-8720-387E0FA6CE9B}" srcOrd="1" destOrd="0" presId="urn:microsoft.com/office/officeart/2008/layout/LinedList"/>
    <dgm:cxn modelId="{149BFA2A-C8EF-F848-BE8D-62649444363A}" type="presParOf" srcId="{9AAFECDE-112D-A646-8720-387E0FA6CE9B}" destId="{0C68434B-4AD9-0747-9295-3B8F2016EBEF}" srcOrd="0" destOrd="0" presId="urn:microsoft.com/office/officeart/2008/layout/LinedList"/>
    <dgm:cxn modelId="{A81445A8-FFF8-9547-A22C-FBE524C1FC30}" type="presParOf" srcId="{9AAFECDE-112D-A646-8720-387E0FA6CE9B}" destId="{3ECD5990-092D-5848-82BA-F84AA7B0DAB2}" srcOrd="1" destOrd="0" presId="urn:microsoft.com/office/officeart/2008/layout/LinedList"/>
    <dgm:cxn modelId="{A49C43AB-DF99-AC44-ACAD-45EAE04F1F98}" type="presParOf" srcId="{9AAFECDE-112D-A646-8720-387E0FA6CE9B}" destId="{4DE0920A-71F0-2B4C-B411-9B49E9E6665E}" srcOrd="2" destOrd="0" presId="urn:microsoft.com/office/officeart/2008/layout/LinedList"/>
    <dgm:cxn modelId="{73C07A68-A611-8344-B7E1-6981220045D7}" type="presParOf" srcId="{8555715F-B7D5-C84D-ACFA-38BB82D6727F}" destId="{637BF998-0D8C-F84E-8EE2-C108BADA37C0}" srcOrd="2" destOrd="0" presId="urn:microsoft.com/office/officeart/2008/layout/LinedList"/>
    <dgm:cxn modelId="{793235B2-F0C4-8944-A251-3629155FE96B}" type="presParOf" srcId="{8555715F-B7D5-C84D-ACFA-38BB82D6727F}" destId="{0E1BCCD4-CDA5-F048-81FF-2E2369924170}" srcOrd="3" destOrd="0" presId="urn:microsoft.com/office/officeart/2008/layout/LinedList"/>
    <dgm:cxn modelId="{72E2FAC0-634B-6E41-8447-96A8163A2DD3}" type="presParOf" srcId="{8555715F-B7D5-C84D-ACFA-38BB82D6727F}" destId="{1747DE79-111D-0E4A-97BD-EF5B9959B884}" srcOrd="4" destOrd="0" presId="urn:microsoft.com/office/officeart/2008/layout/LinedList"/>
    <dgm:cxn modelId="{EF2855AE-9A65-3046-8B0B-E0D3F45B6C04}" type="presParOf" srcId="{1747DE79-111D-0E4A-97BD-EF5B9959B884}" destId="{F5268A3F-5681-F640-A903-AFF8D14AD840}" srcOrd="0" destOrd="0" presId="urn:microsoft.com/office/officeart/2008/layout/LinedList"/>
    <dgm:cxn modelId="{1E8382E8-6C52-3B43-AE9A-39341502FFCC}" type="presParOf" srcId="{1747DE79-111D-0E4A-97BD-EF5B9959B884}" destId="{FCD2469E-3745-0943-B52A-0DBBD56B6CA6}" srcOrd="1" destOrd="0" presId="urn:microsoft.com/office/officeart/2008/layout/LinedList"/>
    <dgm:cxn modelId="{07CB9CE3-9868-1147-BCC8-E22D06C5CD58}" type="presParOf" srcId="{1747DE79-111D-0E4A-97BD-EF5B9959B884}" destId="{F4ECE579-E00B-9243-87C3-05683551B63F}" srcOrd="2" destOrd="0" presId="urn:microsoft.com/office/officeart/2008/layout/LinedList"/>
    <dgm:cxn modelId="{7EA33B07-DB03-D347-9FC0-451B634E1D0E}" type="presParOf" srcId="{8555715F-B7D5-C84D-ACFA-38BB82D6727F}" destId="{D83E0246-FC12-C546-8C9E-9BD5638EF1FA}" srcOrd="5" destOrd="0" presId="urn:microsoft.com/office/officeart/2008/layout/LinedList"/>
    <dgm:cxn modelId="{8E761129-11FA-E541-A846-2791CA873100}" type="presParOf" srcId="{8555715F-B7D5-C84D-ACFA-38BB82D6727F}" destId="{8A51AEB0-D0B4-5748-8D0E-EBD469123842}"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0"/>
            <a:t>Budapeşte Sözleşmesi'nin 2. Bölümünün 2. Kesiminde düzenlenen usul hukuku kuralları yalnızca Budapeşte Sözleşmesi'nde düzenlenen suçlara uygulanır.</a:t>
          </a:r>
          <a:endParaRPr lang="en-US" sz="3400" b="0"/>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D907F82D-4934-4260-A319-D0C1005DB73A}">
      <dgm:prSet phldrT="[Text]" phldr="0"/>
      <dgm:spPr/>
      <dgm:t>
        <a:bodyPr/>
        <a:lstStyle/>
        <a:p>
          <a:pPr algn="l"/>
          <a:r>
            <a:rPr lang="tr-TR" b="0"/>
            <a:t>Doğru</a:t>
          </a:r>
          <a:endParaRPr lang="en-US" b="0"/>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phldr="0"/>
      <dgm:spPr/>
      <dgm:t>
        <a:bodyPr/>
        <a:lstStyle/>
        <a:p>
          <a:r>
            <a:rPr lang="tr-TR" b="1">
              <a:solidFill>
                <a:srgbClr val="FF0000"/>
              </a:solidFill>
            </a:rPr>
            <a:t>Yanlış</a:t>
          </a:r>
          <a:endParaRPr lang="en-US" b="1">
            <a:solidFill>
              <a:srgbClr val="FF0000"/>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718335" custScaleY="100196" custLinFactNeighborX="-1407"/>
      <dgm:spPr/>
      <dgm:t>
        <a:bodyPr/>
        <a:lstStyle/>
        <a:p>
          <a:endParaRPr lang="tr-TR"/>
        </a:p>
      </dgm:t>
    </dgm:pt>
    <dgm:pt modelId="{71554259-89F3-DC41-AF38-A80F6823C6AB}" type="pres">
      <dgm:prSet presAssocID="{8E61202A-36DD-0240-811A-270D9611A395}" presName="vert1" presStyleCnt="0"/>
      <dgm:spPr/>
    </dgm:pt>
    <dgm:pt modelId="{626AC3B7-65BF-483A-A04B-0FA811EC1D51}" type="pres">
      <dgm:prSet presAssocID="{D907F82D-4934-4260-A319-D0C1005DB73A}" presName="vertSpace2a"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1" presStyleCnt="3"/>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0" presStyleCnt="2"/>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2" presStyleCnt="3"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1" presStyleCnt="2"/>
      <dgm:spPr/>
    </dgm:pt>
    <dgm:pt modelId="{E5F9CA9F-91E3-425C-B99F-A98D8F0B0A7F}" type="pres">
      <dgm:prSet presAssocID="{9EFF4F62-79ED-4EA0-85C1-51F88755C8EE}" presName="vertSpace2b" presStyleCnt="0"/>
      <dgm:spPr/>
    </dgm:pt>
  </dgm:ptLst>
  <dgm:cxnLst>
    <dgm:cxn modelId="{A5EA65DD-F9D0-41CC-ABBD-4CA629D5A85D}" type="presOf" srcId="{9EFF4F62-79ED-4EA0-85C1-51F88755C8EE}" destId="{0DEDE790-6650-4E13-B812-9DA3ABBAEB7C}"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5441ACF7-001D-47E8-BE90-D77A819FBE03}" srcId="{8E61202A-36DD-0240-811A-270D9611A395}" destId="{D907F82D-4934-4260-A319-D0C1005DB73A}" srcOrd="0" destOrd="0" parTransId="{6643C99F-6929-4115-B10C-449964C298DB}" sibTransId="{9EB8D1B3-16DB-4A75-A7E2-3B79ADD997CE}"/>
    <dgm:cxn modelId="{D5233904-DD60-4014-9455-2D7AA5EAED05}" type="presOf" srcId="{8E61202A-36DD-0240-811A-270D9611A395}" destId="{CFE00427-EDF8-324F-9A5C-A181E81A4D48}" srcOrd="0" destOrd="0" presId="urn:microsoft.com/office/officeart/2008/layout/LinedList"/>
    <dgm:cxn modelId="{40F08CBE-C0FF-49E9-A14D-59F0F70F60CC}" srcId="{8E61202A-36DD-0240-811A-270D9611A395}" destId="{9EFF4F62-79ED-4EA0-85C1-51F88755C8EE}" srcOrd="1" destOrd="0" parTransId="{8EAFCDE7-4869-4D95-9359-6DA608AB28F0}" sibTransId="{D3274077-7919-4B64-B4D8-786A32E9EF73}"/>
    <dgm:cxn modelId="{D2DD020B-3DFC-B348-B676-6EC163FF5FEB}" srcId="{3C774A1C-BB1C-4347-A758-A94A436F7244}" destId="{8E61202A-36DD-0240-811A-270D9611A395}" srcOrd="0" destOrd="0" parTransId="{B1168E5A-BE86-1A40-8851-D878ACC39274}" sibTransId="{8978AB35-F5FB-FF43-BA08-4C259A445311}"/>
    <dgm:cxn modelId="{13E9F92E-DF30-4683-A185-38D8EAEF6413}" type="presOf" srcId="{D907F82D-4934-4260-A319-D0C1005DB73A}" destId="{576A2C98-791A-4E50-8CB8-1914215BEA2D}" srcOrd="0" destOrd="0" presId="urn:microsoft.com/office/officeart/2008/layout/LinedList"/>
    <dgm:cxn modelId="{1EADC25C-A2F5-4092-ACA3-02095CE3188F}" type="presParOf" srcId="{9CA50A65-40FA-E945-A868-9E3FE840B07E}" destId="{D5C7DCB4-3723-4443-ADD7-DBEB1005841A}" srcOrd="0" destOrd="0" presId="urn:microsoft.com/office/officeart/2008/layout/LinedList"/>
    <dgm:cxn modelId="{EBABC851-BF58-4FC2-972A-26098ECCCCC7}" type="presParOf" srcId="{9CA50A65-40FA-E945-A868-9E3FE840B07E}" destId="{9F8ADD56-4647-5947-BF4A-89820DB0503F}" srcOrd="1" destOrd="0" presId="urn:microsoft.com/office/officeart/2008/layout/LinedList"/>
    <dgm:cxn modelId="{C6CA919D-2743-4AA3-A589-538E82E525D6}" type="presParOf" srcId="{9F8ADD56-4647-5947-BF4A-89820DB0503F}" destId="{CFE00427-EDF8-324F-9A5C-A181E81A4D48}" srcOrd="0" destOrd="0" presId="urn:microsoft.com/office/officeart/2008/layout/LinedList"/>
    <dgm:cxn modelId="{6382E77A-4D83-4E24-B9D2-43BE7837F63B}" type="presParOf" srcId="{9F8ADD56-4647-5947-BF4A-89820DB0503F}" destId="{71554259-89F3-DC41-AF38-A80F6823C6AB}" srcOrd="1" destOrd="0" presId="urn:microsoft.com/office/officeart/2008/layout/LinedList"/>
    <dgm:cxn modelId="{DF08A3CE-791F-466B-9997-5F6A7CE6CB88}" type="presParOf" srcId="{71554259-89F3-DC41-AF38-A80F6823C6AB}" destId="{626AC3B7-65BF-483A-A04B-0FA811EC1D51}" srcOrd="0" destOrd="0" presId="urn:microsoft.com/office/officeart/2008/layout/LinedList"/>
    <dgm:cxn modelId="{FE05BCAD-2F6A-4F53-886C-16D5CB2F9069}" type="presParOf" srcId="{71554259-89F3-DC41-AF38-A80F6823C6AB}" destId="{5121BA32-9249-455A-8A20-08E85B86269F}" srcOrd="1" destOrd="0" presId="urn:microsoft.com/office/officeart/2008/layout/LinedList"/>
    <dgm:cxn modelId="{BF37F0F3-AD96-484F-9408-B827EA334236}" type="presParOf" srcId="{5121BA32-9249-455A-8A20-08E85B86269F}" destId="{E379A0C3-13D3-46B9-950A-CF0A08724A6D}" srcOrd="0" destOrd="0" presId="urn:microsoft.com/office/officeart/2008/layout/LinedList"/>
    <dgm:cxn modelId="{BD0D5C9C-4538-42B1-9A44-8B3BBC3EA931}" type="presParOf" srcId="{5121BA32-9249-455A-8A20-08E85B86269F}" destId="{576A2C98-791A-4E50-8CB8-1914215BEA2D}" srcOrd="1" destOrd="0" presId="urn:microsoft.com/office/officeart/2008/layout/LinedList"/>
    <dgm:cxn modelId="{41ED6409-122C-464B-80F9-EA39F083E4A2}" type="presParOf" srcId="{5121BA32-9249-455A-8A20-08E85B86269F}" destId="{3EC880A3-8E6D-40A4-857F-9A4C9ED1B22A}" srcOrd="2" destOrd="0" presId="urn:microsoft.com/office/officeart/2008/layout/LinedList"/>
    <dgm:cxn modelId="{BE3CF09D-8CD7-44BD-B582-664FAB6CB9F9}" type="presParOf" srcId="{71554259-89F3-DC41-AF38-A80F6823C6AB}" destId="{45167FBC-5EE3-4C8A-A94C-30BB5DE89AD6}" srcOrd="2" destOrd="0" presId="urn:microsoft.com/office/officeart/2008/layout/LinedList"/>
    <dgm:cxn modelId="{433E7BCA-F2E6-4CF8-A29B-9CBA8EB48FC1}" type="presParOf" srcId="{71554259-89F3-DC41-AF38-A80F6823C6AB}" destId="{BC5CA65E-0C6F-472F-B2E2-282C2CDDDC9F}" srcOrd="3" destOrd="0" presId="urn:microsoft.com/office/officeart/2008/layout/LinedList"/>
    <dgm:cxn modelId="{A92588F3-6375-4CB0-A3AD-F27E528ECF9A}" type="presParOf" srcId="{71554259-89F3-DC41-AF38-A80F6823C6AB}" destId="{DFE917DE-2459-4110-B5CA-909F8A25E9B3}" srcOrd="4" destOrd="0" presId="urn:microsoft.com/office/officeart/2008/layout/LinedList"/>
    <dgm:cxn modelId="{97BADED0-B9FC-4E98-A93E-0D1558A73A2A}" type="presParOf" srcId="{DFE917DE-2459-4110-B5CA-909F8A25E9B3}" destId="{BFFB7145-8402-485B-85FA-7C375AFB0A2C}" srcOrd="0" destOrd="0" presId="urn:microsoft.com/office/officeart/2008/layout/LinedList"/>
    <dgm:cxn modelId="{4E51FD86-87E9-4E6C-B360-171C7D0FAFB3}" type="presParOf" srcId="{DFE917DE-2459-4110-B5CA-909F8A25E9B3}" destId="{0DEDE790-6650-4E13-B812-9DA3ABBAEB7C}" srcOrd="1" destOrd="0" presId="urn:microsoft.com/office/officeart/2008/layout/LinedList"/>
    <dgm:cxn modelId="{8030F5C8-EA23-4E23-ADAA-7E985B9F1003}" type="presParOf" srcId="{DFE917DE-2459-4110-B5CA-909F8A25E9B3}" destId="{CC02E1CA-72BE-493C-916D-08B08D649491}" srcOrd="2" destOrd="0" presId="urn:microsoft.com/office/officeart/2008/layout/LinedList"/>
    <dgm:cxn modelId="{B8F93E84-40DF-407C-AA54-C54A22AB3C2B}" type="presParOf" srcId="{71554259-89F3-DC41-AF38-A80F6823C6AB}" destId="{41DAB04F-B76E-41A3-BF92-19D36F058A9E}" srcOrd="5" destOrd="0" presId="urn:microsoft.com/office/officeart/2008/layout/LinedList"/>
    <dgm:cxn modelId="{F280A33E-2482-4602-B49C-8967A0D7F7A0}" type="presParOf" srcId="{71554259-89F3-DC41-AF38-A80F6823C6AB}" destId="{E5F9CA9F-91E3-425C-B99F-A98D8F0B0A7F}"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FC4093-77EC-4A67-A554-798814E7FABC}" type="doc">
      <dgm:prSet loTypeId="urn:microsoft.com/office/officeart/2005/8/layout/pyramid3" loCatId="pyramid" qsTypeId="urn:microsoft.com/office/officeart/2005/8/quickstyle/simple1" qsCatId="simple" csTypeId="urn:microsoft.com/office/officeart/2005/8/colors/accent1_2" csCatId="accent1" phldr="1"/>
      <dgm:spPr/>
    </dgm:pt>
    <dgm:pt modelId="{C6240533-08D9-4608-8B00-A4C7D3FCB475}">
      <dgm:prSet phldrT="[Text]" phldr="0" custT="1"/>
      <dgm:spPr/>
      <dgm:t>
        <a:bodyPr/>
        <a:lstStyle/>
        <a:p>
          <a:pPr rtl="0"/>
          <a:r>
            <a:rPr lang="tr-TR" sz="1400" b="1" noProof="0" dirty="0">
              <a:latin typeface="Calibri"/>
            </a:rPr>
            <a:t>Süratli koruma</a:t>
          </a:r>
          <a:endParaRPr lang="tr-TR" sz="1400" b="1" noProof="0" dirty="0"/>
        </a:p>
      </dgm:t>
    </dgm:pt>
    <dgm:pt modelId="{8487AB02-FCED-4BD2-A66F-7F04C18AE8EF}" type="sibTrans" cxnId="{7CCE4CD3-B2C1-4AAC-AA41-AE23E1135E33}">
      <dgm:prSet/>
      <dgm:spPr/>
      <dgm:t>
        <a:bodyPr/>
        <a:lstStyle/>
        <a:p>
          <a:endParaRPr lang="x-none"/>
        </a:p>
      </dgm:t>
    </dgm:pt>
    <dgm:pt modelId="{D941B2FE-C827-4B8F-9E1E-4B37347B8A22}" type="parTrans" cxnId="{7CCE4CD3-B2C1-4AAC-AA41-AE23E1135E33}">
      <dgm:prSet/>
      <dgm:spPr/>
      <dgm:t>
        <a:bodyPr/>
        <a:lstStyle/>
        <a:p>
          <a:endParaRPr lang="x-none"/>
        </a:p>
      </dgm:t>
    </dgm:pt>
    <dgm:pt modelId="{189F11AD-C336-4E0D-ABF0-2444B2A1E37F}">
      <dgm:prSet phldrT="[Text]" phldr="0" custT="1"/>
      <dgm:spPr/>
      <dgm:t>
        <a:bodyPr/>
        <a:lstStyle/>
        <a:p>
          <a:pPr rtl="0"/>
          <a:r>
            <a:rPr lang="tr-TR" sz="1400" b="1" noProof="0" dirty="0">
              <a:latin typeface="Calibri"/>
            </a:rPr>
            <a:t>Üretim emri</a:t>
          </a:r>
          <a:endParaRPr lang="tr-TR" sz="1400" b="1" noProof="0" dirty="0"/>
        </a:p>
      </dgm:t>
    </dgm:pt>
    <dgm:pt modelId="{080213BC-5289-4819-B92E-5772E3036040}" type="parTrans" cxnId="{76DD5D7E-F6A9-4071-B85E-2CB45226CAE8}">
      <dgm:prSet/>
      <dgm:spPr/>
      <dgm:t>
        <a:bodyPr/>
        <a:lstStyle/>
        <a:p>
          <a:endParaRPr lang="x-none"/>
        </a:p>
      </dgm:t>
    </dgm:pt>
    <dgm:pt modelId="{2659DEB4-6809-4ED1-A6E1-1E136EBE4819}" type="sibTrans" cxnId="{76DD5D7E-F6A9-4071-B85E-2CB45226CAE8}">
      <dgm:prSet/>
      <dgm:spPr/>
      <dgm:t>
        <a:bodyPr/>
        <a:lstStyle/>
        <a:p>
          <a:endParaRPr lang="x-none"/>
        </a:p>
      </dgm:t>
    </dgm:pt>
    <dgm:pt modelId="{B2EEC4EA-DCBB-4F45-8E01-C3B1D149D96E}">
      <dgm:prSet phldrT="[Text]" phldr="0" custT="1"/>
      <dgm:spPr/>
      <dgm:t>
        <a:bodyPr/>
        <a:lstStyle/>
        <a:p>
          <a:pPr rtl="0"/>
          <a:r>
            <a:rPr lang="tr-TR" sz="1400" b="1" noProof="0" dirty="0">
              <a:latin typeface="Calibri"/>
            </a:rPr>
            <a:t>Arama ve el koyma</a:t>
          </a:r>
          <a:endParaRPr lang="tr-TR" sz="1400" b="1" noProof="0" dirty="0"/>
        </a:p>
      </dgm:t>
    </dgm:pt>
    <dgm:pt modelId="{196B25F1-1C79-4686-8D1B-50CCC426AFB1}" type="parTrans" cxnId="{18CCF446-4F1D-4C7B-8747-8BAD501D1337}">
      <dgm:prSet/>
      <dgm:spPr/>
      <dgm:t>
        <a:bodyPr/>
        <a:lstStyle/>
        <a:p>
          <a:endParaRPr lang="x-none"/>
        </a:p>
      </dgm:t>
    </dgm:pt>
    <dgm:pt modelId="{D6D169D9-04AF-4284-9364-5FEBC6E72C2F}" type="sibTrans" cxnId="{18CCF446-4F1D-4C7B-8747-8BAD501D1337}">
      <dgm:prSet/>
      <dgm:spPr/>
      <dgm:t>
        <a:bodyPr/>
        <a:lstStyle/>
        <a:p>
          <a:endParaRPr lang="x-none"/>
        </a:p>
      </dgm:t>
    </dgm:pt>
    <dgm:pt modelId="{70FE494B-4267-4F22-99A7-8B2FB99AB38D}">
      <dgm:prSet phldrT="[Text]" phldr="0" custT="1"/>
      <dgm:spPr/>
      <dgm:t>
        <a:bodyPr/>
        <a:lstStyle/>
        <a:p>
          <a:pPr rtl="0"/>
          <a:r>
            <a:rPr lang="tr-TR" sz="1400" b="1" noProof="0" dirty="0">
              <a:latin typeface="Calibri"/>
            </a:rPr>
            <a:t>İçerik verisine müdahale</a:t>
          </a:r>
          <a:endParaRPr lang="tr-TR" sz="1400" b="1" noProof="0" dirty="0"/>
        </a:p>
      </dgm:t>
    </dgm:pt>
    <dgm:pt modelId="{88D57A9B-1444-485E-81BA-743C0A7650E0}" type="parTrans" cxnId="{56AF98E9-492A-43F1-8995-919BD5BCD12C}">
      <dgm:prSet/>
      <dgm:spPr/>
      <dgm:t>
        <a:bodyPr/>
        <a:lstStyle/>
        <a:p>
          <a:endParaRPr lang="x-none"/>
        </a:p>
      </dgm:t>
    </dgm:pt>
    <dgm:pt modelId="{D4EEEB41-F527-4B12-9DAB-E0639A14CFBF}" type="sibTrans" cxnId="{56AF98E9-492A-43F1-8995-919BD5BCD12C}">
      <dgm:prSet/>
      <dgm:spPr/>
      <dgm:t>
        <a:bodyPr/>
        <a:lstStyle/>
        <a:p>
          <a:endParaRPr lang="x-none"/>
        </a:p>
      </dgm:t>
    </dgm:pt>
    <dgm:pt modelId="{54B424DF-0429-456B-B0DC-33CD254A5EB6}">
      <dgm:prSet phldr="0"/>
      <dgm:spPr/>
      <dgm:t>
        <a:bodyPr/>
        <a:lstStyle/>
        <a:p>
          <a:pPr rtl="0"/>
          <a:r>
            <a:rPr lang="tr-TR" b="1" noProof="0" dirty="0">
              <a:latin typeface="Calibri"/>
            </a:rPr>
            <a:t>Trafik verilerinin gerçek zamanlı toplanması</a:t>
          </a:r>
        </a:p>
      </dgm:t>
    </dgm:pt>
    <dgm:pt modelId="{DE9599CA-FEB3-4CCA-ADD4-0CB1079B0307}" type="parTrans" cxnId="{6163FFCC-D530-408E-AF61-46881EA12D62}">
      <dgm:prSet/>
      <dgm:spPr/>
      <dgm:t>
        <a:bodyPr/>
        <a:lstStyle/>
        <a:p>
          <a:endParaRPr lang="en-US"/>
        </a:p>
      </dgm:t>
    </dgm:pt>
    <dgm:pt modelId="{12C11F19-120E-49C9-AC66-1610C414B8CD}" type="sibTrans" cxnId="{6163FFCC-D530-408E-AF61-46881EA12D62}">
      <dgm:prSet/>
      <dgm:spPr/>
      <dgm:t>
        <a:bodyPr/>
        <a:lstStyle/>
        <a:p>
          <a:endParaRPr lang="en-US"/>
        </a:p>
      </dgm:t>
    </dgm:pt>
    <dgm:pt modelId="{55F3D476-8C5F-4D8D-AFC5-97760AEE8666}">
      <dgm:prSet phldr="0"/>
      <dgm:spPr/>
      <dgm:t>
        <a:bodyPr/>
        <a:lstStyle/>
        <a:p>
          <a:pPr rtl="0"/>
          <a:r>
            <a:rPr lang="tr-TR" b="1" noProof="0" dirty="0">
              <a:latin typeface="Calibri"/>
            </a:rPr>
            <a:t>Trafik verilerinin kısmen açıklanması</a:t>
          </a:r>
        </a:p>
      </dgm:t>
    </dgm:pt>
    <dgm:pt modelId="{C8A3AB6C-A4F3-44AF-B1C7-F9333615DD86}" type="parTrans" cxnId="{5D71C804-3879-45D6-B074-0438E4E610F9}">
      <dgm:prSet/>
      <dgm:spPr/>
      <dgm:t>
        <a:bodyPr/>
        <a:lstStyle/>
        <a:p>
          <a:endParaRPr lang="en-US"/>
        </a:p>
      </dgm:t>
    </dgm:pt>
    <dgm:pt modelId="{F2256C14-67E8-4B9B-9F4A-E596337D0D81}" type="sibTrans" cxnId="{5D71C804-3879-45D6-B074-0438E4E610F9}">
      <dgm:prSet/>
      <dgm:spPr/>
      <dgm:t>
        <a:bodyPr/>
        <a:lstStyle/>
        <a:p>
          <a:endParaRPr lang="en-US"/>
        </a:p>
      </dgm:t>
    </dgm:pt>
    <dgm:pt modelId="{912E7169-AF04-4E0C-802E-EFD5E069E710}" type="pres">
      <dgm:prSet presAssocID="{89FC4093-77EC-4A67-A554-798814E7FABC}" presName="Name0" presStyleCnt="0">
        <dgm:presLayoutVars>
          <dgm:dir/>
          <dgm:animLvl val="lvl"/>
          <dgm:resizeHandles val="exact"/>
        </dgm:presLayoutVars>
      </dgm:prSet>
      <dgm:spPr/>
    </dgm:pt>
    <dgm:pt modelId="{C18B4275-3CDB-46B0-A0D5-39D753AF5EAB}" type="pres">
      <dgm:prSet presAssocID="{70FE494B-4267-4F22-99A7-8B2FB99AB38D}" presName="Name8" presStyleCnt="0"/>
      <dgm:spPr/>
    </dgm:pt>
    <dgm:pt modelId="{9EB6C696-8BAE-43F5-A7AE-876CEB660999}" type="pres">
      <dgm:prSet presAssocID="{70FE494B-4267-4F22-99A7-8B2FB99AB38D}" presName="level" presStyleLbl="node1" presStyleIdx="0" presStyleCnt="6" custLinFactNeighborY="-33072">
        <dgm:presLayoutVars>
          <dgm:chMax val="1"/>
          <dgm:bulletEnabled val="1"/>
        </dgm:presLayoutVars>
      </dgm:prSet>
      <dgm:spPr/>
      <dgm:t>
        <a:bodyPr/>
        <a:lstStyle/>
        <a:p>
          <a:endParaRPr lang="tr-TR"/>
        </a:p>
      </dgm:t>
    </dgm:pt>
    <dgm:pt modelId="{71B40B14-0D88-4426-B5EA-0A69F47F906B}" type="pres">
      <dgm:prSet presAssocID="{70FE494B-4267-4F22-99A7-8B2FB99AB38D}" presName="levelTx" presStyleLbl="revTx" presStyleIdx="0" presStyleCnt="0">
        <dgm:presLayoutVars>
          <dgm:chMax val="1"/>
          <dgm:bulletEnabled val="1"/>
        </dgm:presLayoutVars>
      </dgm:prSet>
      <dgm:spPr/>
      <dgm:t>
        <a:bodyPr/>
        <a:lstStyle/>
        <a:p>
          <a:endParaRPr lang="tr-TR"/>
        </a:p>
      </dgm:t>
    </dgm:pt>
    <dgm:pt modelId="{6AC9D6E9-0BE4-45ED-9D2C-3214411D67C9}" type="pres">
      <dgm:prSet presAssocID="{54B424DF-0429-456B-B0DC-33CD254A5EB6}" presName="Name8" presStyleCnt="0"/>
      <dgm:spPr/>
    </dgm:pt>
    <dgm:pt modelId="{F9704354-540F-4ED3-A501-04220F6F7722}" type="pres">
      <dgm:prSet presAssocID="{54B424DF-0429-456B-B0DC-33CD254A5EB6}" presName="level" presStyleLbl="node1" presStyleIdx="1" presStyleCnt="6">
        <dgm:presLayoutVars>
          <dgm:chMax val="1"/>
          <dgm:bulletEnabled val="1"/>
        </dgm:presLayoutVars>
      </dgm:prSet>
      <dgm:spPr/>
      <dgm:t>
        <a:bodyPr/>
        <a:lstStyle/>
        <a:p>
          <a:endParaRPr lang="tr-TR"/>
        </a:p>
      </dgm:t>
    </dgm:pt>
    <dgm:pt modelId="{726757E8-7CB4-4832-BC8D-6E7C2CA84D0F}" type="pres">
      <dgm:prSet presAssocID="{54B424DF-0429-456B-B0DC-33CD254A5EB6}" presName="levelTx" presStyleLbl="revTx" presStyleIdx="0" presStyleCnt="0">
        <dgm:presLayoutVars>
          <dgm:chMax val="1"/>
          <dgm:bulletEnabled val="1"/>
        </dgm:presLayoutVars>
      </dgm:prSet>
      <dgm:spPr/>
      <dgm:t>
        <a:bodyPr/>
        <a:lstStyle/>
        <a:p>
          <a:endParaRPr lang="tr-TR"/>
        </a:p>
      </dgm:t>
    </dgm:pt>
    <dgm:pt modelId="{0606AFFD-56B8-4DB4-B45E-F7C2FBD918CA}" type="pres">
      <dgm:prSet presAssocID="{B2EEC4EA-DCBB-4F45-8E01-C3B1D149D96E}" presName="Name8" presStyleCnt="0"/>
      <dgm:spPr/>
    </dgm:pt>
    <dgm:pt modelId="{37638A15-F53B-4722-A3A9-504F0872E3E9}" type="pres">
      <dgm:prSet presAssocID="{B2EEC4EA-DCBB-4F45-8E01-C3B1D149D96E}" presName="level" presStyleLbl="node1" presStyleIdx="2" presStyleCnt="6">
        <dgm:presLayoutVars>
          <dgm:chMax val="1"/>
          <dgm:bulletEnabled val="1"/>
        </dgm:presLayoutVars>
      </dgm:prSet>
      <dgm:spPr/>
      <dgm:t>
        <a:bodyPr/>
        <a:lstStyle/>
        <a:p>
          <a:endParaRPr lang="tr-TR"/>
        </a:p>
      </dgm:t>
    </dgm:pt>
    <dgm:pt modelId="{4C0C98E8-F66C-410F-AE1A-13AEFB236C83}" type="pres">
      <dgm:prSet presAssocID="{B2EEC4EA-DCBB-4F45-8E01-C3B1D149D96E}" presName="levelTx" presStyleLbl="revTx" presStyleIdx="0" presStyleCnt="0">
        <dgm:presLayoutVars>
          <dgm:chMax val="1"/>
          <dgm:bulletEnabled val="1"/>
        </dgm:presLayoutVars>
      </dgm:prSet>
      <dgm:spPr/>
      <dgm:t>
        <a:bodyPr/>
        <a:lstStyle/>
        <a:p>
          <a:endParaRPr lang="tr-TR"/>
        </a:p>
      </dgm:t>
    </dgm:pt>
    <dgm:pt modelId="{33C778BB-2316-4D41-99E5-AC20C36E52EA}" type="pres">
      <dgm:prSet presAssocID="{189F11AD-C336-4E0D-ABF0-2444B2A1E37F}" presName="Name8" presStyleCnt="0"/>
      <dgm:spPr/>
    </dgm:pt>
    <dgm:pt modelId="{D3458357-E8D2-45B2-A250-AF9A09B0DC07}" type="pres">
      <dgm:prSet presAssocID="{189F11AD-C336-4E0D-ABF0-2444B2A1E37F}" presName="level" presStyleLbl="node1" presStyleIdx="3" presStyleCnt="6">
        <dgm:presLayoutVars>
          <dgm:chMax val="1"/>
          <dgm:bulletEnabled val="1"/>
        </dgm:presLayoutVars>
      </dgm:prSet>
      <dgm:spPr/>
      <dgm:t>
        <a:bodyPr/>
        <a:lstStyle/>
        <a:p>
          <a:endParaRPr lang="tr-TR"/>
        </a:p>
      </dgm:t>
    </dgm:pt>
    <dgm:pt modelId="{EB888798-5870-43B1-AB7D-F677306DEFC6}" type="pres">
      <dgm:prSet presAssocID="{189F11AD-C336-4E0D-ABF0-2444B2A1E37F}" presName="levelTx" presStyleLbl="revTx" presStyleIdx="0" presStyleCnt="0">
        <dgm:presLayoutVars>
          <dgm:chMax val="1"/>
          <dgm:bulletEnabled val="1"/>
        </dgm:presLayoutVars>
      </dgm:prSet>
      <dgm:spPr/>
      <dgm:t>
        <a:bodyPr/>
        <a:lstStyle/>
        <a:p>
          <a:endParaRPr lang="tr-TR"/>
        </a:p>
      </dgm:t>
    </dgm:pt>
    <dgm:pt modelId="{F6093328-06C3-4DC1-A4A0-851EF99E1FA9}" type="pres">
      <dgm:prSet presAssocID="{55F3D476-8C5F-4D8D-AFC5-97760AEE8666}" presName="Name8" presStyleCnt="0"/>
      <dgm:spPr/>
    </dgm:pt>
    <dgm:pt modelId="{4602E4EC-D660-4CBF-8A7E-51A8A89F3A0F}" type="pres">
      <dgm:prSet presAssocID="{55F3D476-8C5F-4D8D-AFC5-97760AEE8666}" presName="level" presStyleLbl="node1" presStyleIdx="4" presStyleCnt="6">
        <dgm:presLayoutVars>
          <dgm:chMax val="1"/>
          <dgm:bulletEnabled val="1"/>
        </dgm:presLayoutVars>
      </dgm:prSet>
      <dgm:spPr/>
      <dgm:t>
        <a:bodyPr/>
        <a:lstStyle/>
        <a:p>
          <a:endParaRPr lang="tr-TR"/>
        </a:p>
      </dgm:t>
    </dgm:pt>
    <dgm:pt modelId="{4270D991-E507-46DA-AF28-2155114DA072}" type="pres">
      <dgm:prSet presAssocID="{55F3D476-8C5F-4D8D-AFC5-97760AEE8666}" presName="levelTx" presStyleLbl="revTx" presStyleIdx="0" presStyleCnt="0">
        <dgm:presLayoutVars>
          <dgm:chMax val="1"/>
          <dgm:bulletEnabled val="1"/>
        </dgm:presLayoutVars>
      </dgm:prSet>
      <dgm:spPr/>
      <dgm:t>
        <a:bodyPr/>
        <a:lstStyle/>
        <a:p>
          <a:endParaRPr lang="tr-TR"/>
        </a:p>
      </dgm:t>
    </dgm:pt>
    <dgm:pt modelId="{A741954E-C559-4C56-962C-C0CA99C16132}" type="pres">
      <dgm:prSet presAssocID="{C6240533-08D9-4608-8B00-A4C7D3FCB475}" presName="Name8" presStyleCnt="0"/>
      <dgm:spPr/>
    </dgm:pt>
    <dgm:pt modelId="{BC23AC2C-C589-473D-B07A-EA5CA8DD25B7}" type="pres">
      <dgm:prSet presAssocID="{C6240533-08D9-4608-8B00-A4C7D3FCB475}" presName="level" presStyleLbl="node1" presStyleIdx="5" presStyleCnt="6">
        <dgm:presLayoutVars>
          <dgm:chMax val="1"/>
          <dgm:bulletEnabled val="1"/>
        </dgm:presLayoutVars>
      </dgm:prSet>
      <dgm:spPr/>
      <dgm:t>
        <a:bodyPr/>
        <a:lstStyle/>
        <a:p>
          <a:endParaRPr lang="tr-TR"/>
        </a:p>
      </dgm:t>
    </dgm:pt>
    <dgm:pt modelId="{69B29AEE-CCC1-48E7-9DD7-F832D199978A}" type="pres">
      <dgm:prSet presAssocID="{C6240533-08D9-4608-8B00-A4C7D3FCB475}" presName="levelTx" presStyleLbl="revTx" presStyleIdx="0" presStyleCnt="0">
        <dgm:presLayoutVars>
          <dgm:chMax val="1"/>
          <dgm:bulletEnabled val="1"/>
        </dgm:presLayoutVars>
      </dgm:prSet>
      <dgm:spPr/>
      <dgm:t>
        <a:bodyPr/>
        <a:lstStyle/>
        <a:p>
          <a:endParaRPr lang="tr-TR"/>
        </a:p>
      </dgm:t>
    </dgm:pt>
  </dgm:ptLst>
  <dgm:cxnLst>
    <dgm:cxn modelId="{7C78E273-CB59-48CE-BAC7-910DD6EB3095}" type="presOf" srcId="{54B424DF-0429-456B-B0DC-33CD254A5EB6}" destId="{726757E8-7CB4-4832-BC8D-6E7C2CA84D0F}" srcOrd="1" destOrd="0" presId="urn:microsoft.com/office/officeart/2005/8/layout/pyramid3"/>
    <dgm:cxn modelId="{F5C86DF8-9EEE-44F3-BB0C-BB6DFB7429C5}" type="presOf" srcId="{189F11AD-C336-4E0D-ABF0-2444B2A1E37F}" destId="{D3458357-E8D2-45B2-A250-AF9A09B0DC07}" srcOrd="0" destOrd="0" presId="urn:microsoft.com/office/officeart/2005/8/layout/pyramid3"/>
    <dgm:cxn modelId="{56AF98E9-492A-43F1-8995-919BD5BCD12C}" srcId="{89FC4093-77EC-4A67-A554-798814E7FABC}" destId="{70FE494B-4267-4F22-99A7-8B2FB99AB38D}" srcOrd="0" destOrd="0" parTransId="{88D57A9B-1444-485E-81BA-743C0A7650E0}" sibTransId="{D4EEEB41-F527-4B12-9DAB-E0639A14CFBF}"/>
    <dgm:cxn modelId="{18CCF446-4F1D-4C7B-8747-8BAD501D1337}" srcId="{89FC4093-77EC-4A67-A554-798814E7FABC}" destId="{B2EEC4EA-DCBB-4F45-8E01-C3B1D149D96E}" srcOrd="2" destOrd="0" parTransId="{196B25F1-1C79-4686-8D1B-50CCC426AFB1}" sibTransId="{D6D169D9-04AF-4284-9364-5FEBC6E72C2F}"/>
    <dgm:cxn modelId="{3286EDD0-934B-47DC-B4F3-44F721FA818A}" type="presOf" srcId="{54B424DF-0429-456B-B0DC-33CD254A5EB6}" destId="{F9704354-540F-4ED3-A501-04220F6F7722}" srcOrd="0" destOrd="0" presId="urn:microsoft.com/office/officeart/2005/8/layout/pyramid3"/>
    <dgm:cxn modelId="{E91CEFF0-3A1D-40EE-B376-9940DB106072}" type="presOf" srcId="{B2EEC4EA-DCBB-4F45-8E01-C3B1D149D96E}" destId="{4C0C98E8-F66C-410F-AE1A-13AEFB236C83}" srcOrd="1" destOrd="0" presId="urn:microsoft.com/office/officeart/2005/8/layout/pyramid3"/>
    <dgm:cxn modelId="{7EFC13A3-BE67-4EAA-AE2D-2001C766DF5A}" type="presOf" srcId="{70FE494B-4267-4F22-99A7-8B2FB99AB38D}" destId="{9EB6C696-8BAE-43F5-A7AE-876CEB660999}" srcOrd="0" destOrd="0" presId="urn:microsoft.com/office/officeart/2005/8/layout/pyramid3"/>
    <dgm:cxn modelId="{6163FFCC-D530-408E-AF61-46881EA12D62}" srcId="{89FC4093-77EC-4A67-A554-798814E7FABC}" destId="{54B424DF-0429-456B-B0DC-33CD254A5EB6}" srcOrd="1" destOrd="0" parTransId="{DE9599CA-FEB3-4CCA-ADD4-0CB1079B0307}" sibTransId="{12C11F19-120E-49C9-AC66-1610C414B8CD}"/>
    <dgm:cxn modelId="{7CCE4CD3-B2C1-4AAC-AA41-AE23E1135E33}" srcId="{89FC4093-77EC-4A67-A554-798814E7FABC}" destId="{C6240533-08D9-4608-8B00-A4C7D3FCB475}" srcOrd="5" destOrd="0" parTransId="{D941B2FE-C827-4B8F-9E1E-4B37347B8A22}" sibTransId="{8487AB02-FCED-4BD2-A66F-7F04C18AE8EF}"/>
    <dgm:cxn modelId="{08157C28-76C8-4410-8CAF-F641B2FB5125}" type="presOf" srcId="{89FC4093-77EC-4A67-A554-798814E7FABC}" destId="{912E7169-AF04-4E0C-802E-EFD5E069E710}" srcOrd="0" destOrd="0" presId="urn:microsoft.com/office/officeart/2005/8/layout/pyramid3"/>
    <dgm:cxn modelId="{37DFB341-4A0D-4C33-AD8E-AEE81395BC30}" type="presOf" srcId="{C6240533-08D9-4608-8B00-A4C7D3FCB475}" destId="{BC23AC2C-C589-473D-B07A-EA5CA8DD25B7}" srcOrd="0" destOrd="0" presId="urn:microsoft.com/office/officeart/2005/8/layout/pyramid3"/>
    <dgm:cxn modelId="{666052EA-2D12-4084-BF64-A71253936DF1}" type="presOf" srcId="{70FE494B-4267-4F22-99A7-8B2FB99AB38D}" destId="{71B40B14-0D88-4426-B5EA-0A69F47F906B}" srcOrd="1" destOrd="0" presId="urn:microsoft.com/office/officeart/2005/8/layout/pyramid3"/>
    <dgm:cxn modelId="{1EFACEF8-F4D6-493C-AC70-53FA8707EACC}" type="presOf" srcId="{B2EEC4EA-DCBB-4F45-8E01-C3B1D149D96E}" destId="{37638A15-F53B-4722-A3A9-504F0872E3E9}" srcOrd="0" destOrd="0" presId="urn:microsoft.com/office/officeart/2005/8/layout/pyramid3"/>
    <dgm:cxn modelId="{5D71C804-3879-45D6-B074-0438E4E610F9}" srcId="{89FC4093-77EC-4A67-A554-798814E7FABC}" destId="{55F3D476-8C5F-4D8D-AFC5-97760AEE8666}" srcOrd="4" destOrd="0" parTransId="{C8A3AB6C-A4F3-44AF-B1C7-F9333615DD86}" sibTransId="{F2256C14-67E8-4B9B-9F4A-E596337D0D81}"/>
    <dgm:cxn modelId="{4CA37A4B-E950-4EE3-A559-10A5EA1D3429}" type="presOf" srcId="{189F11AD-C336-4E0D-ABF0-2444B2A1E37F}" destId="{EB888798-5870-43B1-AB7D-F677306DEFC6}" srcOrd="1" destOrd="0" presId="urn:microsoft.com/office/officeart/2005/8/layout/pyramid3"/>
    <dgm:cxn modelId="{76DD5D7E-F6A9-4071-B85E-2CB45226CAE8}" srcId="{89FC4093-77EC-4A67-A554-798814E7FABC}" destId="{189F11AD-C336-4E0D-ABF0-2444B2A1E37F}" srcOrd="3" destOrd="0" parTransId="{080213BC-5289-4819-B92E-5772E3036040}" sibTransId="{2659DEB4-6809-4ED1-A6E1-1E136EBE4819}"/>
    <dgm:cxn modelId="{F153F307-0DC4-4A5A-BF2B-74A64062417F}" type="presOf" srcId="{C6240533-08D9-4608-8B00-A4C7D3FCB475}" destId="{69B29AEE-CCC1-48E7-9DD7-F832D199978A}" srcOrd="1" destOrd="0" presId="urn:microsoft.com/office/officeart/2005/8/layout/pyramid3"/>
    <dgm:cxn modelId="{CF6569D6-9422-4E2D-8056-5B91FCF908ED}" type="presOf" srcId="{55F3D476-8C5F-4D8D-AFC5-97760AEE8666}" destId="{4270D991-E507-46DA-AF28-2155114DA072}" srcOrd="1" destOrd="0" presId="urn:microsoft.com/office/officeart/2005/8/layout/pyramid3"/>
    <dgm:cxn modelId="{F17B4905-525B-4CF0-8FEE-965BCEA6132F}" type="presOf" srcId="{55F3D476-8C5F-4D8D-AFC5-97760AEE8666}" destId="{4602E4EC-D660-4CBF-8A7E-51A8A89F3A0F}" srcOrd="0" destOrd="0" presId="urn:microsoft.com/office/officeart/2005/8/layout/pyramid3"/>
    <dgm:cxn modelId="{B491E7D5-A7F1-4C41-824F-A29DDF73991A}" type="presParOf" srcId="{912E7169-AF04-4E0C-802E-EFD5E069E710}" destId="{C18B4275-3CDB-46B0-A0D5-39D753AF5EAB}" srcOrd="0" destOrd="0" presId="urn:microsoft.com/office/officeart/2005/8/layout/pyramid3"/>
    <dgm:cxn modelId="{E9DCECCE-E9A0-46E5-B477-F36EA7C0DEB5}" type="presParOf" srcId="{C18B4275-3CDB-46B0-A0D5-39D753AF5EAB}" destId="{9EB6C696-8BAE-43F5-A7AE-876CEB660999}" srcOrd="0" destOrd="0" presId="urn:microsoft.com/office/officeart/2005/8/layout/pyramid3"/>
    <dgm:cxn modelId="{A9D01084-AE9F-4CAB-ACD1-803A858C61F9}" type="presParOf" srcId="{C18B4275-3CDB-46B0-A0D5-39D753AF5EAB}" destId="{71B40B14-0D88-4426-B5EA-0A69F47F906B}" srcOrd="1" destOrd="0" presId="urn:microsoft.com/office/officeart/2005/8/layout/pyramid3"/>
    <dgm:cxn modelId="{14585E79-1F2C-40A3-A650-DB34411BED70}" type="presParOf" srcId="{912E7169-AF04-4E0C-802E-EFD5E069E710}" destId="{6AC9D6E9-0BE4-45ED-9D2C-3214411D67C9}" srcOrd="1" destOrd="0" presId="urn:microsoft.com/office/officeart/2005/8/layout/pyramid3"/>
    <dgm:cxn modelId="{72AE129A-1909-434E-99F2-DC009EF604AD}" type="presParOf" srcId="{6AC9D6E9-0BE4-45ED-9D2C-3214411D67C9}" destId="{F9704354-540F-4ED3-A501-04220F6F7722}" srcOrd="0" destOrd="0" presId="urn:microsoft.com/office/officeart/2005/8/layout/pyramid3"/>
    <dgm:cxn modelId="{8DB7F59E-CB0E-44A8-8792-5A4A60B5EB5F}" type="presParOf" srcId="{6AC9D6E9-0BE4-45ED-9D2C-3214411D67C9}" destId="{726757E8-7CB4-4832-BC8D-6E7C2CA84D0F}" srcOrd="1" destOrd="0" presId="urn:microsoft.com/office/officeart/2005/8/layout/pyramid3"/>
    <dgm:cxn modelId="{BEC44466-E10C-40FE-95EA-3F77F6AC7D8A}" type="presParOf" srcId="{912E7169-AF04-4E0C-802E-EFD5E069E710}" destId="{0606AFFD-56B8-4DB4-B45E-F7C2FBD918CA}" srcOrd="2" destOrd="0" presId="urn:microsoft.com/office/officeart/2005/8/layout/pyramid3"/>
    <dgm:cxn modelId="{CE1C51F5-D10D-4ED1-B439-A86CD55477C4}" type="presParOf" srcId="{0606AFFD-56B8-4DB4-B45E-F7C2FBD918CA}" destId="{37638A15-F53B-4722-A3A9-504F0872E3E9}" srcOrd="0" destOrd="0" presId="urn:microsoft.com/office/officeart/2005/8/layout/pyramid3"/>
    <dgm:cxn modelId="{C345E9E4-6764-4F36-A463-91B7A7E4A518}" type="presParOf" srcId="{0606AFFD-56B8-4DB4-B45E-F7C2FBD918CA}" destId="{4C0C98E8-F66C-410F-AE1A-13AEFB236C83}" srcOrd="1" destOrd="0" presId="urn:microsoft.com/office/officeart/2005/8/layout/pyramid3"/>
    <dgm:cxn modelId="{6C468431-16B2-469C-AC67-2E10D49B9E04}" type="presParOf" srcId="{912E7169-AF04-4E0C-802E-EFD5E069E710}" destId="{33C778BB-2316-4D41-99E5-AC20C36E52EA}" srcOrd="3" destOrd="0" presId="urn:microsoft.com/office/officeart/2005/8/layout/pyramid3"/>
    <dgm:cxn modelId="{7B212A8D-0F82-4998-875E-B56664D4A46F}" type="presParOf" srcId="{33C778BB-2316-4D41-99E5-AC20C36E52EA}" destId="{D3458357-E8D2-45B2-A250-AF9A09B0DC07}" srcOrd="0" destOrd="0" presId="urn:microsoft.com/office/officeart/2005/8/layout/pyramid3"/>
    <dgm:cxn modelId="{14810AB2-3263-4EFE-925E-C4EFCB353EE3}" type="presParOf" srcId="{33C778BB-2316-4D41-99E5-AC20C36E52EA}" destId="{EB888798-5870-43B1-AB7D-F677306DEFC6}" srcOrd="1" destOrd="0" presId="urn:microsoft.com/office/officeart/2005/8/layout/pyramid3"/>
    <dgm:cxn modelId="{EEFA40F6-5B13-4C35-93D2-7F7D5BE5C57A}" type="presParOf" srcId="{912E7169-AF04-4E0C-802E-EFD5E069E710}" destId="{F6093328-06C3-4DC1-A4A0-851EF99E1FA9}" srcOrd="4" destOrd="0" presId="urn:microsoft.com/office/officeart/2005/8/layout/pyramid3"/>
    <dgm:cxn modelId="{F13580A6-147A-4B0E-97E5-F2985D7763F4}" type="presParOf" srcId="{F6093328-06C3-4DC1-A4A0-851EF99E1FA9}" destId="{4602E4EC-D660-4CBF-8A7E-51A8A89F3A0F}" srcOrd="0" destOrd="0" presId="urn:microsoft.com/office/officeart/2005/8/layout/pyramid3"/>
    <dgm:cxn modelId="{73F795BF-B9A4-4136-BCD6-5569668D3093}" type="presParOf" srcId="{F6093328-06C3-4DC1-A4A0-851EF99E1FA9}" destId="{4270D991-E507-46DA-AF28-2155114DA072}" srcOrd="1" destOrd="0" presId="urn:microsoft.com/office/officeart/2005/8/layout/pyramid3"/>
    <dgm:cxn modelId="{551C1C00-7889-4F47-B724-97AD4BE4859A}" type="presParOf" srcId="{912E7169-AF04-4E0C-802E-EFD5E069E710}" destId="{A741954E-C559-4C56-962C-C0CA99C16132}" srcOrd="5" destOrd="0" presId="urn:microsoft.com/office/officeart/2005/8/layout/pyramid3"/>
    <dgm:cxn modelId="{5349AD5A-93B7-416D-9C31-C8B726E23B0D}" type="presParOf" srcId="{A741954E-C559-4C56-962C-C0CA99C16132}" destId="{BC23AC2C-C589-473D-B07A-EA5CA8DD25B7}" srcOrd="0" destOrd="0" presId="urn:microsoft.com/office/officeart/2005/8/layout/pyramid3"/>
    <dgm:cxn modelId="{CC3861D9-2B46-4F7E-B16C-E4C80B88BFAA}" type="presParOf" srcId="{A741954E-C559-4C56-962C-C0CA99C16132}" destId="{69B29AEE-CCC1-48E7-9DD7-F832D199978A}"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just" rtl="0"/>
          <a:r>
            <a:rPr lang="tr-TR" b="1">
              <a:solidFill>
                <a:schemeClr val="tx1"/>
              </a:solidFill>
            </a:rPr>
            <a:t>a) </a:t>
          </a:r>
          <a:r>
            <a:rPr lang="tr-TR" b="1">
              <a:solidFill>
                <a:schemeClr val="tx1"/>
              </a:solidFill>
              <a:latin typeface="Calibri"/>
            </a:rPr>
            <a:t>Ülkenizde hizmet sunan yabancı bir hizmet sağlayıcısından abone bilgisi elde etme</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rtl="0"/>
          <a:r>
            <a:rPr lang="tr-TR" b="1" dirty="0"/>
            <a:t>b) </a:t>
          </a:r>
          <a:r>
            <a:rPr lang="tr-TR" b="1" dirty="0">
              <a:latin typeface="Calibri"/>
            </a:rPr>
            <a:t>Ülkenizde hizmet sunan yabancı bir hizmet sağlayıcısından içerik verisi elde etme</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rtl="0"/>
          <a:r>
            <a:rPr lang="tr-TR" b="1" dirty="0"/>
            <a:t>c)</a:t>
          </a:r>
          <a:r>
            <a:rPr lang="tr-TR" b="1" dirty="0">
              <a:latin typeface="Calibri"/>
            </a:rPr>
            <a:t> Ülkeniz dışında depolanmış bir veriyi tasarrufu altında bulunduran ülkenizdeki bir kişiden bilgisayar verisi elde etme </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rtl="0"/>
          <a:r>
            <a:rPr lang="tr-TR" b="1" dirty="0"/>
            <a:t>d) </a:t>
          </a:r>
          <a:r>
            <a:rPr lang="tr-TR" b="1" dirty="0">
              <a:latin typeface="Calibri"/>
            </a:rPr>
            <a:t>Ülkenizde depolanmış bir veriyi bulunduran ülkenizdeki bir kişiden bilgisayar verisi elde etme</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51DAABE7-35DA-4680-9BB6-768599465AB7}">
      <dgm:prSet phldr="0" custT="1"/>
      <dgm:spPr/>
      <dgm:t>
        <a:bodyPr/>
        <a:lstStyle/>
        <a:p>
          <a:pPr algn="just" rtl="0"/>
          <a:r>
            <a:rPr lang="tr-TR" sz="3400" b="1" dirty="0">
              <a:latin typeface="Calibri"/>
            </a:rPr>
            <a:t>Budapeşte Sözleşmesi'nin 18. maddesi uyarınca aşağıdaki konulara ilişkin üretim emirlerinden hangisini ülkenizdeki bir yargıç veremez?</a:t>
          </a:r>
          <a:endParaRPr lang="tr-TR" sz="3400" b="1" dirty="0"/>
        </a:p>
      </dgm:t>
    </dgm:pt>
    <dgm:pt modelId="{9E99563B-CBA0-4809-B4DF-2BDA71F96BC8}" type="parTrans" cxnId="{94E92D00-D895-4672-AF39-C1ADF32792F8}">
      <dgm:prSet/>
      <dgm:spPr/>
      <dgm:t>
        <a:bodyPr/>
        <a:lstStyle/>
        <a:p>
          <a:endParaRPr lang="en-US"/>
        </a:p>
      </dgm:t>
    </dgm:pt>
    <dgm:pt modelId="{10EEADB6-AB92-4658-91A1-F01CB7ED711F}" type="sibTrans" cxnId="{94E92D00-D895-4672-AF39-C1ADF32792F8}">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54B628FD-13C4-416F-B35A-2AEEF34BCAE1}" type="pres">
      <dgm:prSet presAssocID="{51DAABE7-35DA-4680-9BB6-768599465AB7}" presName="thickLine" presStyleLbl="alignNode1" presStyleIdx="0" presStyleCnt="1"/>
      <dgm:spPr/>
    </dgm:pt>
    <dgm:pt modelId="{14699C1F-B290-47DC-883C-23A6D1523B52}" type="pres">
      <dgm:prSet presAssocID="{51DAABE7-35DA-4680-9BB6-768599465AB7}" presName="horz1" presStyleCnt="0"/>
      <dgm:spPr/>
    </dgm:pt>
    <dgm:pt modelId="{E499043B-6588-49F9-A047-1CCE10216AE5}" type="pres">
      <dgm:prSet presAssocID="{51DAABE7-35DA-4680-9BB6-768599465AB7}" presName="tx1" presStyleLbl="revTx" presStyleIdx="0" presStyleCnt="5" custScaleX="357399"/>
      <dgm:spPr/>
      <dgm:t>
        <a:bodyPr/>
        <a:lstStyle/>
        <a:p>
          <a:endParaRPr lang="tr-TR"/>
        </a:p>
      </dgm:t>
    </dgm:pt>
    <dgm:pt modelId="{CD1D7F13-8FB8-4E04-9416-95014174740D}" type="pres">
      <dgm:prSet presAssocID="{51DAABE7-35DA-4680-9BB6-768599465AB7}"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94E92D00-D895-4672-AF39-C1ADF32792F8}" srcId="{3C774A1C-BB1C-4347-A758-A94A436F7244}" destId="{51DAABE7-35DA-4680-9BB6-768599465AB7}" srcOrd="0" destOrd="0" parTransId="{9E99563B-CBA0-4809-B4DF-2BDA71F96BC8}" sibTransId="{10EEADB6-AB92-4658-91A1-F01CB7ED711F}"/>
    <dgm:cxn modelId="{40F08CBE-C0FF-49E9-A14D-59F0F70F60CC}" srcId="{51DAABE7-35DA-4680-9BB6-768599465AB7}" destId="{9EFF4F62-79ED-4EA0-85C1-51F88755C8EE}" srcOrd="3" destOrd="0" parTransId="{8EAFCDE7-4869-4D95-9359-6DA608AB28F0}" sibTransId="{D3274077-7919-4B64-B4D8-786A32E9EF73}"/>
    <dgm:cxn modelId="{AFD2487F-444F-4C44-A623-9AAFEB90AC49}" srcId="{51DAABE7-35DA-4680-9BB6-768599465AB7}" destId="{412DA8CB-B9E5-F44F-9FDD-EF35DF68306D}" srcOrd="1" destOrd="0" parTransId="{7E8B7982-18DC-F246-BFD4-7B9D4C9DB2CA}" sibTransId="{960A4A2E-B23E-7544-9A93-1312898E2DC4}"/>
    <dgm:cxn modelId="{5441ACF7-001D-47E8-BE90-D77A819FBE03}" srcId="{51DAABE7-35DA-4680-9BB6-768599465AB7}" destId="{D907F82D-4934-4260-A319-D0C1005DB73A}" srcOrd="2" destOrd="0" parTransId="{6643C99F-6929-4115-B10C-449964C298DB}" sibTransId="{9EB8D1B3-16DB-4A75-A7E2-3B79ADD997CE}"/>
    <dgm:cxn modelId="{41C6BCDB-4E89-49A5-8C9E-0C421B567116}" type="presOf" srcId="{412DA8CB-B9E5-F44F-9FDD-EF35DF68306D}" destId="{B9E57DF2-F223-F848-B6AB-FEB0F6FB4076}" srcOrd="0" destOrd="0" presId="urn:microsoft.com/office/officeart/2008/layout/LinedList"/>
    <dgm:cxn modelId="{3A508255-4027-4042-9420-C1DEB9115B7D}" type="presOf" srcId="{9EFF4F62-79ED-4EA0-85C1-51F88755C8EE}" destId="{0DEDE790-6650-4E13-B812-9DA3ABBAEB7C}" srcOrd="0" destOrd="0" presId="urn:microsoft.com/office/officeart/2008/layout/LinedList"/>
    <dgm:cxn modelId="{365E9DCA-650C-45B3-8C0E-B26187023279}" type="presOf" srcId="{D907F82D-4934-4260-A319-D0C1005DB73A}" destId="{576A2C98-791A-4E50-8CB8-1914215BEA2D}" srcOrd="0" destOrd="0" presId="urn:microsoft.com/office/officeart/2008/layout/LinedList"/>
    <dgm:cxn modelId="{99EB5834-3593-6644-A836-6C8D5595A820}" srcId="{51DAABE7-35DA-4680-9BB6-768599465AB7}" destId="{7029F5E8-D056-AE49-BD66-3C193010DDE8}" srcOrd="0" destOrd="0" parTransId="{ACE97453-93D9-C642-95ED-D55F9984F778}" sibTransId="{3346CD8C-3206-F84A-BEA2-B5492B6B7347}"/>
    <dgm:cxn modelId="{B7396B30-5537-DB48-BB49-F8121197A4DF}" type="presOf" srcId="{3C774A1C-BB1C-4347-A758-A94A436F7244}" destId="{9CA50A65-40FA-E945-A868-9E3FE840B07E}" srcOrd="0" destOrd="0" presId="urn:microsoft.com/office/officeart/2008/layout/LinedList"/>
    <dgm:cxn modelId="{3C9D365D-5FA0-4DBE-A9D9-EF12590ACB52}" type="presOf" srcId="{51DAABE7-35DA-4680-9BB6-768599465AB7}" destId="{E499043B-6588-49F9-A047-1CCE10216AE5}" srcOrd="0" destOrd="0" presId="urn:microsoft.com/office/officeart/2008/layout/LinedList"/>
    <dgm:cxn modelId="{4822C212-1FA4-466E-9E10-5C3381B0439C}" type="presOf" srcId="{7029F5E8-D056-AE49-BD66-3C193010DDE8}" destId="{5D9EDF3F-7B20-8E47-A431-F9F24450F874}" srcOrd="0" destOrd="0" presId="urn:microsoft.com/office/officeart/2008/layout/LinedList"/>
    <dgm:cxn modelId="{33E26621-4263-4B71-B46C-61E343E8AAB7}" type="presParOf" srcId="{9CA50A65-40FA-E945-A868-9E3FE840B07E}" destId="{54B628FD-13C4-416F-B35A-2AEEF34BCAE1}" srcOrd="0" destOrd="0" presId="urn:microsoft.com/office/officeart/2008/layout/LinedList"/>
    <dgm:cxn modelId="{928888A7-7A93-4CA1-AD67-236671A66BC6}" type="presParOf" srcId="{9CA50A65-40FA-E945-A868-9E3FE840B07E}" destId="{14699C1F-B290-47DC-883C-23A6D1523B52}" srcOrd="1" destOrd="0" presId="urn:microsoft.com/office/officeart/2008/layout/LinedList"/>
    <dgm:cxn modelId="{D3202051-9D1C-478B-A2DE-1504C50CF8C6}" type="presParOf" srcId="{14699C1F-B290-47DC-883C-23A6D1523B52}" destId="{E499043B-6588-49F9-A047-1CCE10216AE5}" srcOrd="0" destOrd="0" presId="urn:microsoft.com/office/officeart/2008/layout/LinedList"/>
    <dgm:cxn modelId="{516B951A-9818-4E8A-81AC-8DDCC156FBC5}" type="presParOf" srcId="{14699C1F-B290-47DC-883C-23A6D1523B52}" destId="{CD1D7F13-8FB8-4E04-9416-95014174740D}" srcOrd="1" destOrd="0" presId="urn:microsoft.com/office/officeart/2008/layout/LinedList"/>
    <dgm:cxn modelId="{1AE4683D-E07D-4F7A-AC87-8F2BF26B4687}" type="presParOf" srcId="{CD1D7F13-8FB8-4E04-9416-95014174740D}" destId="{D0431CA8-5100-6745-A242-ED330061BD73}" srcOrd="0" destOrd="0" presId="urn:microsoft.com/office/officeart/2008/layout/LinedList"/>
    <dgm:cxn modelId="{F19D4A8C-60AA-44DC-BB0A-92A8489E24EC}" type="presParOf" srcId="{CD1D7F13-8FB8-4E04-9416-95014174740D}" destId="{FE55CC5A-C0EF-DF45-AF1E-C9A5EF0E713C}" srcOrd="1" destOrd="0" presId="urn:microsoft.com/office/officeart/2008/layout/LinedList"/>
    <dgm:cxn modelId="{A54FC9FE-BE68-40BD-9F9D-B18168018287}" type="presParOf" srcId="{FE55CC5A-C0EF-DF45-AF1E-C9A5EF0E713C}" destId="{D79F8CF2-80EE-C747-9C26-26414E55692C}" srcOrd="0" destOrd="0" presId="urn:microsoft.com/office/officeart/2008/layout/LinedList"/>
    <dgm:cxn modelId="{E9B57ECA-2736-4D38-8378-976247A38872}" type="presParOf" srcId="{FE55CC5A-C0EF-DF45-AF1E-C9A5EF0E713C}" destId="{5D9EDF3F-7B20-8E47-A431-F9F24450F874}" srcOrd="1" destOrd="0" presId="urn:microsoft.com/office/officeart/2008/layout/LinedList"/>
    <dgm:cxn modelId="{DE500D56-C9A9-48A6-8C75-EBFB34C116E2}" type="presParOf" srcId="{FE55CC5A-C0EF-DF45-AF1E-C9A5EF0E713C}" destId="{EB933D24-ABB6-0C44-A5A7-05F1CB99F1EB}" srcOrd="2" destOrd="0" presId="urn:microsoft.com/office/officeart/2008/layout/LinedList"/>
    <dgm:cxn modelId="{AAAF0D99-B38E-4E08-AD90-919F17249F51}" type="presParOf" srcId="{CD1D7F13-8FB8-4E04-9416-95014174740D}" destId="{EB798B99-5590-864A-A2C1-F553D99D3FAA}" srcOrd="2" destOrd="0" presId="urn:microsoft.com/office/officeart/2008/layout/LinedList"/>
    <dgm:cxn modelId="{C90E3D6B-B74A-4A2B-9B95-DF9885C642F8}" type="presParOf" srcId="{CD1D7F13-8FB8-4E04-9416-95014174740D}" destId="{9C715A5E-13B0-3F4D-85BD-4FA3A97839C5}" srcOrd="3" destOrd="0" presId="urn:microsoft.com/office/officeart/2008/layout/LinedList"/>
    <dgm:cxn modelId="{F92AC4B3-E4A7-47B8-9C3B-9CF1358498B6}" type="presParOf" srcId="{CD1D7F13-8FB8-4E04-9416-95014174740D}" destId="{A4B3FD2E-63E5-E445-B87B-210177B3706B}" srcOrd="4" destOrd="0" presId="urn:microsoft.com/office/officeart/2008/layout/LinedList"/>
    <dgm:cxn modelId="{AEE0ADE7-E904-44DA-B6A4-BD49C4084F81}" type="presParOf" srcId="{A4B3FD2E-63E5-E445-B87B-210177B3706B}" destId="{B4FE7B28-4407-5045-AAC1-7786FB86FE88}" srcOrd="0" destOrd="0" presId="urn:microsoft.com/office/officeart/2008/layout/LinedList"/>
    <dgm:cxn modelId="{8895A2EF-08BB-4C59-95E3-6381CF51C94E}" type="presParOf" srcId="{A4B3FD2E-63E5-E445-B87B-210177B3706B}" destId="{B9E57DF2-F223-F848-B6AB-FEB0F6FB4076}" srcOrd="1" destOrd="0" presId="urn:microsoft.com/office/officeart/2008/layout/LinedList"/>
    <dgm:cxn modelId="{AB3A32E4-9464-4CA0-885E-D893D105D146}" type="presParOf" srcId="{A4B3FD2E-63E5-E445-B87B-210177B3706B}" destId="{84017E13-6661-1647-9DB1-F43BB49DC0FD}" srcOrd="2" destOrd="0" presId="urn:microsoft.com/office/officeart/2008/layout/LinedList"/>
    <dgm:cxn modelId="{D939D092-6CCC-42FE-9691-E6ACC99AE3AD}" type="presParOf" srcId="{CD1D7F13-8FB8-4E04-9416-95014174740D}" destId="{1E88F2A9-FC8F-2A4F-ABF4-2C5837CA76E5}" srcOrd="5" destOrd="0" presId="urn:microsoft.com/office/officeart/2008/layout/LinedList"/>
    <dgm:cxn modelId="{7A958EF3-620E-4B1D-9AE6-E889F7845630}" type="presParOf" srcId="{CD1D7F13-8FB8-4E04-9416-95014174740D}" destId="{02B19E4E-8333-4B4F-AA1E-19B5E7CAD48B}" srcOrd="6" destOrd="0" presId="urn:microsoft.com/office/officeart/2008/layout/LinedList"/>
    <dgm:cxn modelId="{0FD05256-BE54-47D3-BFEA-78EF413CD67A}" type="presParOf" srcId="{CD1D7F13-8FB8-4E04-9416-95014174740D}" destId="{5121BA32-9249-455A-8A20-08E85B86269F}" srcOrd="7" destOrd="0" presId="urn:microsoft.com/office/officeart/2008/layout/LinedList"/>
    <dgm:cxn modelId="{93133AFB-CADA-4ADE-ABC8-7172FF54740B}" type="presParOf" srcId="{5121BA32-9249-455A-8A20-08E85B86269F}" destId="{E379A0C3-13D3-46B9-950A-CF0A08724A6D}" srcOrd="0" destOrd="0" presId="urn:microsoft.com/office/officeart/2008/layout/LinedList"/>
    <dgm:cxn modelId="{D3F0A079-714F-474F-9024-16FF2EFE5BE7}" type="presParOf" srcId="{5121BA32-9249-455A-8A20-08E85B86269F}" destId="{576A2C98-791A-4E50-8CB8-1914215BEA2D}" srcOrd="1" destOrd="0" presId="urn:microsoft.com/office/officeart/2008/layout/LinedList"/>
    <dgm:cxn modelId="{5DE351D7-A8C0-445E-97F0-F555B84DEFCE}" type="presParOf" srcId="{5121BA32-9249-455A-8A20-08E85B86269F}" destId="{3EC880A3-8E6D-40A4-857F-9A4C9ED1B22A}" srcOrd="2" destOrd="0" presId="urn:microsoft.com/office/officeart/2008/layout/LinedList"/>
    <dgm:cxn modelId="{476C448D-A0F3-47C5-81B4-0CFB748BD4BB}" type="presParOf" srcId="{CD1D7F13-8FB8-4E04-9416-95014174740D}" destId="{45167FBC-5EE3-4C8A-A94C-30BB5DE89AD6}" srcOrd="8" destOrd="0" presId="urn:microsoft.com/office/officeart/2008/layout/LinedList"/>
    <dgm:cxn modelId="{B7AE216D-60C5-45AD-9F14-E74D8CBBEC6E}" type="presParOf" srcId="{CD1D7F13-8FB8-4E04-9416-95014174740D}" destId="{BC5CA65E-0C6F-472F-B2E2-282C2CDDDC9F}" srcOrd="9" destOrd="0" presId="urn:microsoft.com/office/officeart/2008/layout/LinedList"/>
    <dgm:cxn modelId="{37B2E851-6A22-4F64-88D2-9F2AECBDE790}" type="presParOf" srcId="{CD1D7F13-8FB8-4E04-9416-95014174740D}" destId="{DFE917DE-2459-4110-B5CA-909F8A25E9B3}" srcOrd="10" destOrd="0" presId="urn:microsoft.com/office/officeart/2008/layout/LinedList"/>
    <dgm:cxn modelId="{AAF05379-FA0A-49CD-B671-6023970BA008}" type="presParOf" srcId="{DFE917DE-2459-4110-B5CA-909F8A25E9B3}" destId="{BFFB7145-8402-485B-85FA-7C375AFB0A2C}" srcOrd="0" destOrd="0" presId="urn:microsoft.com/office/officeart/2008/layout/LinedList"/>
    <dgm:cxn modelId="{AF5BE548-A33E-41ED-8CA2-11E701E478F1}" type="presParOf" srcId="{DFE917DE-2459-4110-B5CA-909F8A25E9B3}" destId="{0DEDE790-6650-4E13-B812-9DA3ABBAEB7C}" srcOrd="1" destOrd="0" presId="urn:microsoft.com/office/officeart/2008/layout/LinedList"/>
    <dgm:cxn modelId="{DDB02F67-3131-45F7-BB2A-F74B0B121009}" type="presParOf" srcId="{DFE917DE-2459-4110-B5CA-909F8A25E9B3}" destId="{CC02E1CA-72BE-493C-916D-08B08D649491}" srcOrd="2" destOrd="0" presId="urn:microsoft.com/office/officeart/2008/layout/LinedList"/>
    <dgm:cxn modelId="{58946397-CB9C-4F74-9F6D-78ABC233751C}" type="presParOf" srcId="{CD1D7F13-8FB8-4E04-9416-95014174740D}" destId="{41DAB04F-B76E-41A3-BF92-19D36F058A9E}" srcOrd="11" destOrd="0" presId="urn:microsoft.com/office/officeart/2008/layout/LinedList"/>
    <dgm:cxn modelId="{B6F66910-1D6F-4707-8F06-8F6135D1C33A}" type="presParOf" srcId="{CD1D7F13-8FB8-4E04-9416-95014174740D}"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dirty="0"/>
            <a:t>Budapeşte Sözleşmesi'nin 18. maddesi uyarınca aşağıdaki konulara ilişkin üretim emirlerinden hangisini ülkenizdeki bir yargıç veremez?</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tr-TR" b="1" dirty="0"/>
            <a:t>a) Ülkenizde hizmet sunan yabancı bir hizmet sağlayıcısından abone bilgisi elde etme</a:t>
          </a:r>
          <a:endParaRPr lang="en-US" b="1"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tr-TR" b="1" dirty="0">
              <a:solidFill>
                <a:srgbClr val="FF0000"/>
              </a:solidFill>
            </a:rPr>
            <a:t>b) Ülkenizde hizmet sunan yabancı bir hizmet sağlayıcısından içerik verisi elde etme</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tr-TR" b="1" dirty="0"/>
            <a:t>c) Ülkeniz dışında depolanmış bir veriyi tasarrufu altında bulunduran ülkenizdeki bir kişiden bilgisayar verisi elde etme </a:t>
          </a:r>
          <a:endParaRPr lang="en-US" b="1" dirty="0"/>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a:r>
            <a:rPr lang="tr-TR" b="1" dirty="0"/>
            <a:t>d) Ülkenizde depolanmış bir veriyi bulunduran ülkenizdeki bir kişiden bilgisayar verisi elde etme</a:t>
          </a:r>
          <a:endParaRPr lang="en-US" b="1" dirty="0"/>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279287"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3C8586BE-5E50-4CB4-A7FF-0CF5C4C76730}" type="presOf" srcId="{9EFF4F62-79ED-4EA0-85C1-51F88755C8EE}" destId="{0DEDE790-6650-4E13-B812-9DA3ABBAEB7C}"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441ACF7-001D-47E8-BE90-D77A819FBE03}" srcId="{8E61202A-36DD-0240-811A-270D9611A395}" destId="{D907F82D-4934-4260-A319-D0C1005DB73A}" srcOrd="2" destOrd="0" parTransId="{6643C99F-6929-4115-B10C-449964C298DB}" sibTransId="{9EB8D1B3-16DB-4A75-A7E2-3B79ADD997CE}"/>
    <dgm:cxn modelId="{1BEFF061-6740-423E-9394-0CE8EDF60067}"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093170DD-69E5-4D25-BBA9-AF545032B849}" type="presOf" srcId="{412DA8CB-B9E5-F44F-9FDD-EF35DF68306D}" destId="{B9E57DF2-F223-F848-B6AB-FEB0F6FB4076}" srcOrd="0" destOrd="0" presId="urn:microsoft.com/office/officeart/2008/layout/LinedList"/>
    <dgm:cxn modelId="{9288FE5B-E46D-4AC0-8BF4-B214FF183A2C}" type="presOf" srcId="{7029F5E8-D056-AE49-BD66-3C193010DDE8}" destId="{5D9EDF3F-7B20-8E47-A431-F9F24450F874}" srcOrd="0" destOrd="0" presId="urn:microsoft.com/office/officeart/2008/layout/LinedList"/>
    <dgm:cxn modelId="{6C7250D5-53C4-42FA-A416-B9A8DD487AFE}" type="presOf" srcId="{8E61202A-36DD-0240-811A-270D9611A395}" destId="{CFE00427-EDF8-324F-9A5C-A181E81A4D48}" srcOrd="0" destOrd="0" presId="urn:microsoft.com/office/officeart/2008/layout/LinedList"/>
    <dgm:cxn modelId="{1AEBDEBF-C0BB-4812-9B62-29F09730DCE2}" type="presParOf" srcId="{9CA50A65-40FA-E945-A868-9E3FE840B07E}" destId="{D5C7DCB4-3723-4443-ADD7-DBEB1005841A}" srcOrd="0" destOrd="0" presId="urn:microsoft.com/office/officeart/2008/layout/LinedList"/>
    <dgm:cxn modelId="{46981081-AF33-4986-81BC-6466ABBE0539}" type="presParOf" srcId="{9CA50A65-40FA-E945-A868-9E3FE840B07E}" destId="{9F8ADD56-4647-5947-BF4A-89820DB0503F}" srcOrd="1" destOrd="0" presId="urn:microsoft.com/office/officeart/2008/layout/LinedList"/>
    <dgm:cxn modelId="{81249304-E110-4244-9570-9F3F074AAEF6}" type="presParOf" srcId="{9F8ADD56-4647-5947-BF4A-89820DB0503F}" destId="{CFE00427-EDF8-324F-9A5C-A181E81A4D48}" srcOrd="0" destOrd="0" presId="urn:microsoft.com/office/officeart/2008/layout/LinedList"/>
    <dgm:cxn modelId="{ED14E188-B9E5-46FB-935E-861AFD272188}" type="presParOf" srcId="{9F8ADD56-4647-5947-BF4A-89820DB0503F}" destId="{71554259-89F3-DC41-AF38-A80F6823C6AB}" srcOrd="1" destOrd="0" presId="urn:microsoft.com/office/officeart/2008/layout/LinedList"/>
    <dgm:cxn modelId="{6562250E-951F-40FC-9878-B0A3DCA97FC1}" type="presParOf" srcId="{71554259-89F3-DC41-AF38-A80F6823C6AB}" destId="{D0431CA8-5100-6745-A242-ED330061BD73}" srcOrd="0" destOrd="0" presId="urn:microsoft.com/office/officeart/2008/layout/LinedList"/>
    <dgm:cxn modelId="{A497122C-F7AE-4294-BEFA-0C9EF3F8602E}" type="presParOf" srcId="{71554259-89F3-DC41-AF38-A80F6823C6AB}" destId="{FE55CC5A-C0EF-DF45-AF1E-C9A5EF0E713C}" srcOrd="1" destOrd="0" presId="urn:microsoft.com/office/officeart/2008/layout/LinedList"/>
    <dgm:cxn modelId="{0834ABE1-7B4F-403C-891B-7A2721DF1956}" type="presParOf" srcId="{FE55CC5A-C0EF-DF45-AF1E-C9A5EF0E713C}" destId="{D79F8CF2-80EE-C747-9C26-26414E55692C}" srcOrd="0" destOrd="0" presId="urn:microsoft.com/office/officeart/2008/layout/LinedList"/>
    <dgm:cxn modelId="{E599326E-C1C7-4B09-A0DB-9D5F51C428F6}" type="presParOf" srcId="{FE55CC5A-C0EF-DF45-AF1E-C9A5EF0E713C}" destId="{5D9EDF3F-7B20-8E47-A431-F9F24450F874}" srcOrd="1" destOrd="0" presId="urn:microsoft.com/office/officeart/2008/layout/LinedList"/>
    <dgm:cxn modelId="{8AB3964A-D013-4280-B833-084310B5DE96}" type="presParOf" srcId="{FE55CC5A-C0EF-DF45-AF1E-C9A5EF0E713C}" destId="{EB933D24-ABB6-0C44-A5A7-05F1CB99F1EB}" srcOrd="2" destOrd="0" presId="urn:microsoft.com/office/officeart/2008/layout/LinedList"/>
    <dgm:cxn modelId="{CE16F598-D797-4FF3-8B88-FCB0F3174BE4}" type="presParOf" srcId="{71554259-89F3-DC41-AF38-A80F6823C6AB}" destId="{EB798B99-5590-864A-A2C1-F553D99D3FAA}" srcOrd="2" destOrd="0" presId="urn:microsoft.com/office/officeart/2008/layout/LinedList"/>
    <dgm:cxn modelId="{8960AB1A-91DE-46A3-9AB1-9A322BD45F54}" type="presParOf" srcId="{71554259-89F3-DC41-AF38-A80F6823C6AB}" destId="{9C715A5E-13B0-3F4D-85BD-4FA3A97839C5}" srcOrd="3" destOrd="0" presId="urn:microsoft.com/office/officeart/2008/layout/LinedList"/>
    <dgm:cxn modelId="{DFC812B4-4C69-471D-AFA1-CF63F08EBFB2}" type="presParOf" srcId="{71554259-89F3-DC41-AF38-A80F6823C6AB}" destId="{A4B3FD2E-63E5-E445-B87B-210177B3706B}" srcOrd="4" destOrd="0" presId="urn:microsoft.com/office/officeart/2008/layout/LinedList"/>
    <dgm:cxn modelId="{0F26E108-007E-4FBA-94C0-103D3D4B85B4}" type="presParOf" srcId="{A4B3FD2E-63E5-E445-B87B-210177B3706B}" destId="{B4FE7B28-4407-5045-AAC1-7786FB86FE88}" srcOrd="0" destOrd="0" presId="urn:microsoft.com/office/officeart/2008/layout/LinedList"/>
    <dgm:cxn modelId="{10711E47-B9A7-409F-BF98-A80739AFFA7B}" type="presParOf" srcId="{A4B3FD2E-63E5-E445-B87B-210177B3706B}" destId="{B9E57DF2-F223-F848-B6AB-FEB0F6FB4076}" srcOrd="1" destOrd="0" presId="urn:microsoft.com/office/officeart/2008/layout/LinedList"/>
    <dgm:cxn modelId="{069A201B-429A-4924-AF69-2C70B85DAB20}" type="presParOf" srcId="{A4B3FD2E-63E5-E445-B87B-210177B3706B}" destId="{84017E13-6661-1647-9DB1-F43BB49DC0FD}" srcOrd="2" destOrd="0" presId="urn:microsoft.com/office/officeart/2008/layout/LinedList"/>
    <dgm:cxn modelId="{3ED1E5DE-8487-4D33-976C-54E2AC251774}" type="presParOf" srcId="{71554259-89F3-DC41-AF38-A80F6823C6AB}" destId="{1E88F2A9-FC8F-2A4F-ABF4-2C5837CA76E5}" srcOrd="5" destOrd="0" presId="urn:microsoft.com/office/officeart/2008/layout/LinedList"/>
    <dgm:cxn modelId="{BF4A2A2B-2D6E-41E5-BBCD-5A463099B722}" type="presParOf" srcId="{71554259-89F3-DC41-AF38-A80F6823C6AB}" destId="{02B19E4E-8333-4B4F-AA1E-19B5E7CAD48B}" srcOrd="6" destOrd="0" presId="urn:microsoft.com/office/officeart/2008/layout/LinedList"/>
    <dgm:cxn modelId="{E37E7B58-789F-4C5F-987E-D80C13A0C676}" type="presParOf" srcId="{71554259-89F3-DC41-AF38-A80F6823C6AB}" destId="{5121BA32-9249-455A-8A20-08E85B86269F}" srcOrd="7" destOrd="0" presId="urn:microsoft.com/office/officeart/2008/layout/LinedList"/>
    <dgm:cxn modelId="{1242A6D5-4ED2-4A76-ACB8-97D37B1EB1FD}" type="presParOf" srcId="{5121BA32-9249-455A-8A20-08E85B86269F}" destId="{E379A0C3-13D3-46B9-950A-CF0A08724A6D}" srcOrd="0" destOrd="0" presId="urn:microsoft.com/office/officeart/2008/layout/LinedList"/>
    <dgm:cxn modelId="{B7E7E5E5-5675-4FD0-93FF-F66EBD8E52E3}" type="presParOf" srcId="{5121BA32-9249-455A-8A20-08E85B86269F}" destId="{576A2C98-791A-4E50-8CB8-1914215BEA2D}" srcOrd="1" destOrd="0" presId="urn:microsoft.com/office/officeart/2008/layout/LinedList"/>
    <dgm:cxn modelId="{2DEAFB09-EFAF-4F67-BA9D-1A091E32F1C9}" type="presParOf" srcId="{5121BA32-9249-455A-8A20-08E85B86269F}" destId="{3EC880A3-8E6D-40A4-857F-9A4C9ED1B22A}" srcOrd="2" destOrd="0" presId="urn:microsoft.com/office/officeart/2008/layout/LinedList"/>
    <dgm:cxn modelId="{D92032D8-2ED0-402D-BCE3-9315A7E04982}" type="presParOf" srcId="{71554259-89F3-DC41-AF38-A80F6823C6AB}" destId="{45167FBC-5EE3-4C8A-A94C-30BB5DE89AD6}" srcOrd="8" destOrd="0" presId="urn:microsoft.com/office/officeart/2008/layout/LinedList"/>
    <dgm:cxn modelId="{97B52530-4015-48D0-91E3-555FA5C65853}" type="presParOf" srcId="{71554259-89F3-DC41-AF38-A80F6823C6AB}" destId="{BC5CA65E-0C6F-472F-B2E2-282C2CDDDC9F}" srcOrd="9" destOrd="0" presId="urn:microsoft.com/office/officeart/2008/layout/LinedList"/>
    <dgm:cxn modelId="{C26486AB-C6BE-40EB-BE11-DD8473E54499}" type="presParOf" srcId="{71554259-89F3-DC41-AF38-A80F6823C6AB}" destId="{DFE917DE-2459-4110-B5CA-909F8A25E9B3}" srcOrd="10" destOrd="0" presId="urn:microsoft.com/office/officeart/2008/layout/LinedList"/>
    <dgm:cxn modelId="{2773D38F-3418-4C5F-B44B-BFDB4D0403F7}" type="presParOf" srcId="{DFE917DE-2459-4110-B5CA-909F8A25E9B3}" destId="{BFFB7145-8402-485B-85FA-7C375AFB0A2C}" srcOrd="0" destOrd="0" presId="urn:microsoft.com/office/officeart/2008/layout/LinedList"/>
    <dgm:cxn modelId="{4C582283-96CB-4F97-8292-FC85CF7A7217}" type="presParOf" srcId="{DFE917DE-2459-4110-B5CA-909F8A25E9B3}" destId="{0DEDE790-6650-4E13-B812-9DA3ABBAEB7C}" srcOrd="1" destOrd="0" presId="urn:microsoft.com/office/officeart/2008/layout/LinedList"/>
    <dgm:cxn modelId="{B482B71D-EE51-4B02-9BA4-11A08E91ED3F}" type="presParOf" srcId="{DFE917DE-2459-4110-B5CA-909F8A25E9B3}" destId="{CC02E1CA-72BE-493C-916D-08B08D649491}" srcOrd="2" destOrd="0" presId="urn:microsoft.com/office/officeart/2008/layout/LinedList"/>
    <dgm:cxn modelId="{CCBA9F16-944A-40D2-93DD-4AF543644B56}" type="presParOf" srcId="{71554259-89F3-DC41-AF38-A80F6823C6AB}" destId="{41DAB04F-B76E-41A3-BF92-19D36F058A9E}" srcOrd="11" destOrd="0" presId="urn:microsoft.com/office/officeart/2008/layout/LinedList"/>
    <dgm:cxn modelId="{E1BF4BB1-EEB0-4FCA-BE85-DD58F69E1289}"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l"/>
          <a:r>
            <a:rPr lang="tr-TR" b="1" dirty="0">
              <a:solidFill>
                <a:schemeClr val="tx1"/>
              </a:solidFill>
              <a:latin typeface="Calibri"/>
            </a:rPr>
            <a:t>Doğru</a:t>
          </a:r>
          <a:endParaRPr lang="tr-TR"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tr-TR" b="1" dirty="0">
              <a:solidFill>
                <a:schemeClr val="tx1"/>
              </a:solidFill>
              <a:latin typeface="Calibri"/>
            </a:rPr>
            <a:t>Yanlış</a:t>
          </a:r>
          <a:endParaRPr lang="tr-TR"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tr-TR" b="1">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tr-TR" b="1">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tr-TR"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274F0E2-1DA9-4113-B4B6-44534F22E16C}">
      <dgm:prSet phldr="0"/>
      <dgm:spPr/>
      <dgm:t>
        <a:bodyPr/>
        <a:lstStyle/>
        <a:p>
          <a:pPr algn="just" rtl="0"/>
          <a:r>
            <a:rPr lang="tr-TR" b="1" dirty="0">
              <a:latin typeface="Calibri"/>
            </a:rPr>
            <a:t>Hırsızlıkla ilgili bir vakaya ilişkin olarak içerik verisine müdahale emri çıkarılabilir. Suç 6 ay hapis cezasını gerektirmektedir.</a:t>
          </a:r>
        </a:p>
      </dgm:t>
    </dgm:pt>
    <dgm:pt modelId="{BC9643B7-B827-4B57-9EA7-676FC5712C02}" type="parTrans" cxnId="{C2A568D6-8C5D-45D1-8B37-38650157F204}">
      <dgm:prSet/>
      <dgm:spPr/>
      <dgm:t>
        <a:bodyPr/>
        <a:lstStyle/>
        <a:p>
          <a:endParaRPr lang="en-US"/>
        </a:p>
      </dgm:t>
    </dgm:pt>
    <dgm:pt modelId="{A05A2A9F-E585-44B6-A534-D7B25BCAB3D4}" type="sibTrans" cxnId="{C2A568D6-8C5D-45D1-8B37-38650157F204}">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8A64CD1D-BD3F-4FD6-A7C6-4A0C40B68A74}" type="pres">
      <dgm:prSet presAssocID="{9274F0E2-1DA9-4113-B4B6-44534F22E16C}" presName="thickLine" presStyleLbl="alignNode1" presStyleIdx="0" presStyleCnt="1"/>
      <dgm:spPr/>
    </dgm:pt>
    <dgm:pt modelId="{6D51AB02-F368-42B9-80A4-97D7CFE63ECC}" type="pres">
      <dgm:prSet presAssocID="{9274F0E2-1DA9-4113-B4B6-44534F22E16C}" presName="horz1" presStyleCnt="0"/>
      <dgm:spPr/>
    </dgm:pt>
    <dgm:pt modelId="{7A0F5794-4628-4507-B74D-F4712BA1C198}" type="pres">
      <dgm:prSet presAssocID="{9274F0E2-1DA9-4113-B4B6-44534F22E16C}" presName="tx1" presStyleLbl="revTx" presStyleIdx="0" presStyleCnt="6" custScaleX="374657"/>
      <dgm:spPr/>
      <dgm:t>
        <a:bodyPr/>
        <a:lstStyle/>
        <a:p>
          <a:endParaRPr lang="tr-TR"/>
        </a:p>
      </dgm:t>
    </dgm:pt>
    <dgm:pt modelId="{F4EE8125-DC24-42A1-BB7F-5A0F3E52CA89}" type="pres">
      <dgm:prSet presAssocID="{9274F0E2-1DA9-4113-B4B6-44534F22E16C}"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9274F0E2-1DA9-4113-B4B6-44534F22E16C}" destId="{D907F82D-4934-4260-A319-D0C1005DB73A}" srcOrd="2" destOrd="0" parTransId="{6643C99F-6929-4115-B10C-449964C298DB}" sibTransId="{9EB8D1B3-16DB-4A75-A7E2-3B79ADD997CE}"/>
    <dgm:cxn modelId="{B7396B30-5537-DB48-BB49-F8121197A4DF}" type="presOf" srcId="{3C774A1C-BB1C-4347-A758-A94A436F7244}" destId="{9CA50A65-40FA-E945-A868-9E3FE840B07E}" srcOrd="0" destOrd="0" presId="urn:microsoft.com/office/officeart/2008/layout/LinedList"/>
    <dgm:cxn modelId="{AFD2487F-444F-4C44-A623-9AAFEB90AC49}" srcId="{9274F0E2-1DA9-4113-B4B6-44534F22E16C}" destId="{412DA8CB-B9E5-F44F-9FDD-EF35DF68306D}" srcOrd="1" destOrd="0" parTransId="{7E8B7982-18DC-F246-BFD4-7B9D4C9DB2CA}" sibTransId="{960A4A2E-B23E-7544-9A93-1312898E2DC4}"/>
    <dgm:cxn modelId="{45629286-2642-481F-BB3F-C9DC76E6A851}" srcId="{9274F0E2-1DA9-4113-B4B6-44534F22E16C}" destId="{2D567ECC-EE11-40BE-8D44-12DF75E7AAA4}" srcOrd="4" destOrd="0" parTransId="{096A135B-3D51-4C14-B762-4DFFB46136C9}" sibTransId="{352CE29C-C095-4E8D-B62B-E607F5416469}"/>
    <dgm:cxn modelId="{0F8A3913-4511-49F8-ADB9-2C9CC3F3487D}" type="presOf" srcId="{D907F82D-4934-4260-A319-D0C1005DB73A}" destId="{576A2C98-791A-4E50-8CB8-1914215BEA2D}" srcOrd="0" destOrd="0" presId="urn:microsoft.com/office/officeart/2008/layout/LinedList"/>
    <dgm:cxn modelId="{7C7C5585-5357-4566-BE6A-3340CBDB6504}" type="presOf" srcId="{412DA8CB-B9E5-F44F-9FDD-EF35DF68306D}" destId="{B9E57DF2-F223-F848-B6AB-FEB0F6FB4076}" srcOrd="0" destOrd="0" presId="urn:microsoft.com/office/officeart/2008/layout/LinedList"/>
    <dgm:cxn modelId="{1FB187FC-96F4-4A1F-8C55-92E10FFD5DFF}" type="presOf" srcId="{7029F5E8-D056-AE49-BD66-3C193010DDE8}" destId="{5D9EDF3F-7B20-8E47-A431-F9F24450F874}" srcOrd="0" destOrd="0" presId="urn:microsoft.com/office/officeart/2008/layout/LinedList"/>
    <dgm:cxn modelId="{C2A568D6-8C5D-45D1-8B37-38650157F204}" srcId="{3C774A1C-BB1C-4347-A758-A94A436F7244}" destId="{9274F0E2-1DA9-4113-B4B6-44534F22E16C}" srcOrd="0" destOrd="0" parTransId="{BC9643B7-B827-4B57-9EA7-676FC5712C02}" sibTransId="{A05A2A9F-E585-44B6-A534-D7B25BCAB3D4}"/>
    <dgm:cxn modelId="{99EB5834-3593-6644-A836-6C8D5595A820}" srcId="{9274F0E2-1DA9-4113-B4B6-44534F22E16C}" destId="{7029F5E8-D056-AE49-BD66-3C193010DDE8}" srcOrd="0" destOrd="0" parTransId="{ACE97453-93D9-C642-95ED-D55F9984F778}" sibTransId="{3346CD8C-3206-F84A-BEA2-B5492B6B7347}"/>
    <dgm:cxn modelId="{AC4846E1-2C47-4985-AA44-32E8B32F7C67}" type="presOf" srcId="{9EFF4F62-79ED-4EA0-85C1-51F88755C8EE}" destId="{0DEDE790-6650-4E13-B812-9DA3ABBAEB7C}" srcOrd="0" destOrd="0" presId="urn:microsoft.com/office/officeart/2008/layout/LinedList"/>
    <dgm:cxn modelId="{40F08CBE-C0FF-49E9-A14D-59F0F70F60CC}" srcId="{9274F0E2-1DA9-4113-B4B6-44534F22E16C}" destId="{9EFF4F62-79ED-4EA0-85C1-51F88755C8EE}" srcOrd="3" destOrd="0" parTransId="{8EAFCDE7-4869-4D95-9359-6DA608AB28F0}" sibTransId="{D3274077-7919-4B64-B4D8-786A32E9EF73}"/>
    <dgm:cxn modelId="{605E2717-6685-4013-81C2-66C3C9EB2539}" type="presOf" srcId="{2D567ECC-EE11-40BE-8D44-12DF75E7AAA4}" destId="{27817E14-DB1F-4D8F-A68A-7A628C5AB32E}" srcOrd="0" destOrd="0" presId="urn:microsoft.com/office/officeart/2008/layout/LinedList"/>
    <dgm:cxn modelId="{6833B9E0-BF76-4963-8948-01D64C8FF55F}" type="presOf" srcId="{9274F0E2-1DA9-4113-B4B6-44534F22E16C}" destId="{7A0F5794-4628-4507-B74D-F4712BA1C198}" srcOrd="0" destOrd="0" presId="urn:microsoft.com/office/officeart/2008/layout/LinedList"/>
    <dgm:cxn modelId="{E64CDBA4-6D26-4566-A6F7-C6CB2E404A1B}" type="presParOf" srcId="{9CA50A65-40FA-E945-A868-9E3FE840B07E}" destId="{8A64CD1D-BD3F-4FD6-A7C6-4A0C40B68A74}" srcOrd="0" destOrd="0" presId="urn:microsoft.com/office/officeart/2008/layout/LinedList"/>
    <dgm:cxn modelId="{13F3CC9D-2754-44AC-B2A6-BBE2BEFDE83E}" type="presParOf" srcId="{9CA50A65-40FA-E945-A868-9E3FE840B07E}" destId="{6D51AB02-F368-42B9-80A4-97D7CFE63ECC}" srcOrd="1" destOrd="0" presId="urn:microsoft.com/office/officeart/2008/layout/LinedList"/>
    <dgm:cxn modelId="{3A522487-C7C2-44DF-80BD-D3784707AB5B}" type="presParOf" srcId="{6D51AB02-F368-42B9-80A4-97D7CFE63ECC}" destId="{7A0F5794-4628-4507-B74D-F4712BA1C198}" srcOrd="0" destOrd="0" presId="urn:microsoft.com/office/officeart/2008/layout/LinedList"/>
    <dgm:cxn modelId="{CA695E63-B2ED-41A1-B1D5-7E92AA69972E}" type="presParOf" srcId="{6D51AB02-F368-42B9-80A4-97D7CFE63ECC}" destId="{F4EE8125-DC24-42A1-BB7F-5A0F3E52CA89}" srcOrd="1" destOrd="0" presId="urn:microsoft.com/office/officeart/2008/layout/LinedList"/>
    <dgm:cxn modelId="{51922E26-C6F4-49DC-9E8D-5E211B9196C9}" type="presParOf" srcId="{F4EE8125-DC24-42A1-BB7F-5A0F3E52CA89}" destId="{D0431CA8-5100-6745-A242-ED330061BD73}" srcOrd="0" destOrd="0" presId="urn:microsoft.com/office/officeart/2008/layout/LinedList"/>
    <dgm:cxn modelId="{239CC1C2-AAB6-46C0-98A9-96498BEB8630}" type="presParOf" srcId="{F4EE8125-DC24-42A1-BB7F-5A0F3E52CA89}" destId="{FE55CC5A-C0EF-DF45-AF1E-C9A5EF0E713C}" srcOrd="1" destOrd="0" presId="urn:microsoft.com/office/officeart/2008/layout/LinedList"/>
    <dgm:cxn modelId="{6AA41201-5934-421C-B1DD-FB58E19181C9}" type="presParOf" srcId="{FE55CC5A-C0EF-DF45-AF1E-C9A5EF0E713C}" destId="{D79F8CF2-80EE-C747-9C26-26414E55692C}" srcOrd="0" destOrd="0" presId="urn:microsoft.com/office/officeart/2008/layout/LinedList"/>
    <dgm:cxn modelId="{DC5F82B4-52D8-4001-AACB-51C317279B07}" type="presParOf" srcId="{FE55CC5A-C0EF-DF45-AF1E-C9A5EF0E713C}" destId="{5D9EDF3F-7B20-8E47-A431-F9F24450F874}" srcOrd="1" destOrd="0" presId="urn:microsoft.com/office/officeart/2008/layout/LinedList"/>
    <dgm:cxn modelId="{B45F58DD-8838-400F-BE7B-17C86FADC4AE}" type="presParOf" srcId="{FE55CC5A-C0EF-DF45-AF1E-C9A5EF0E713C}" destId="{EB933D24-ABB6-0C44-A5A7-05F1CB99F1EB}" srcOrd="2" destOrd="0" presId="urn:microsoft.com/office/officeart/2008/layout/LinedList"/>
    <dgm:cxn modelId="{5A2FC615-0B28-475C-967F-CAF1A333121D}" type="presParOf" srcId="{F4EE8125-DC24-42A1-BB7F-5A0F3E52CA89}" destId="{EB798B99-5590-864A-A2C1-F553D99D3FAA}" srcOrd="2" destOrd="0" presId="urn:microsoft.com/office/officeart/2008/layout/LinedList"/>
    <dgm:cxn modelId="{0BD8D2C3-FA47-4C80-A9A5-97897850709D}" type="presParOf" srcId="{F4EE8125-DC24-42A1-BB7F-5A0F3E52CA89}" destId="{9C715A5E-13B0-3F4D-85BD-4FA3A97839C5}" srcOrd="3" destOrd="0" presId="urn:microsoft.com/office/officeart/2008/layout/LinedList"/>
    <dgm:cxn modelId="{F1CE8228-B2F2-4502-80C1-576BF02A044B}" type="presParOf" srcId="{F4EE8125-DC24-42A1-BB7F-5A0F3E52CA89}" destId="{A4B3FD2E-63E5-E445-B87B-210177B3706B}" srcOrd="4" destOrd="0" presId="urn:microsoft.com/office/officeart/2008/layout/LinedList"/>
    <dgm:cxn modelId="{C28216D9-80E4-4CDC-A21F-AB711E00364C}" type="presParOf" srcId="{A4B3FD2E-63E5-E445-B87B-210177B3706B}" destId="{B4FE7B28-4407-5045-AAC1-7786FB86FE88}" srcOrd="0" destOrd="0" presId="urn:microsoft.com/office/officeart/2008/layout/LinedList"/>
    <dgm:cxn modelId="{90903E0A-BF35-4EDE-9441-55A7FDBBDDCC}" type="presParOf" srcId="{A4B3FD2E-63E5-E445-B87B-210177B3706B}" destId="{B9E57DF2-F223-F848-B6AB-FEB0F6FB4076}" srcOrd="1" destOrd="0" presId="urn:microsoft.com/office/officeart/2008/layout/LinedList"/>
    <dgm:cxn modelId="{7B8D1B60-09FA-4BB0-87AC-ADEE31056C50}" type="presParOf" srcId="{A4B3FD2E-63E5-E445-B87B-210177B3706B}" destId="{84017E13-6661-1647-9DB1-F43BB49DC0FD}" srcOrd="2" destOrd="0" presId="urn:microsoft.com/office/officeart/2008/layout/LinedList"/>
    <dgm:cxn modelId="{E902E3D5-8C32-42FB-A780-01DAF0A7AB54}" type="presParOf" srcId="{F4EE8125-DC24-42A1-BB7F-5A0F3E52CA89}" destId="{1E88F2A9-FC8F-2A4F-ABF4-2C5837CA76E5}" srcOrd="5" destOrd="0" presId="urn:microsoft.com/office/officeart/2008/layout/LinedList"/>
    <dgm:cxn modelId="{53A40DE1-3D27-4E2A-9CB6-87F5AC483EFB}" type="presParOf" srcId="{F4EE8125-DC24-42A1-BB7F-5A0F3E52CA89}" destId="{02B19E4E-8333-4B4F-AA1E-19B5E7CAD48B}" srcOrd="6" destOrd="0" presId="urn:microsoft.com/office/officeart/2008/layout/LinedList"/>
    <dgm:cxn modelId="{23F1FC10-707D-4AB1-B924-66A47F69C41D}" type="presParOf" srcId="{F4EE8125-DC24-42A1-BB7F-5A0F3E52CA89}" destId="{5121BA32-9249-455A-8A20-08E85B86269F}" srcOrd="7" destOrd="0" presId="urn:microsoft.com/office/officeart/2008/layout/LinedList"/>
    <dgm:cxn modelId="{A4A0B154-02EF-4012-8955-1B7FC8793809}" type="presParOf" srcId="{5121BA32-9249-455A-8A20-08E85B86269F}" destId="{E379A0C3-13D3-46B9-950A-CF0A08724A6D}" srcOrd="0" destOrd="0" presId="urn:microsoft.com/office/officeart/2008/layout/LinedList"/>
    <dgm:cxn modelId="{5DD27E7D-4349-4BA0-8A70-B0A46BDBF3CD}" type="presParOf" srcId="{5121BA32-9249-455A-8A20-08E85B86269F}" destId="{576A2C98-791A-4E50-8CB8-1914215BEA2D}" srcOrd="1" destOrd="0" presId="urn:microsoft.com/office/officeart/2008/layout/LinedList"/>
    <dgm:cxn modelId="{926573C9-701F-427D-8D99-BB48D60FD483}" type="presParOf" srcId="{5121BA32-9249-455A-8A20-08E85B86269F}" destId="{3EC880A3-8E6D-40A4-857F-9A4C9ED1B22A}" srcOrd="2" destOrd="0" presId="urn:microsoft.com/office/officeart/2008/layout/LinedList"/>
    <dgm:cxn modelId="{CC176A3D-5B17-4133-A8D0-DEBA7D0EE21F}" type="presParOf" srcId="{F4EE8125-DC24-42A1-BB7F-5A0F3E52CA89}" destId="{45167FBC-5EE3-4C8A-A94C-30BB5DE89AD6}" srcOrd="8" destOrd="0" presId="urn:microsoft.com/office/officeart/2008/layout/LinedList"/>
    <dgm:cxn modelId="{F6D4B4FE-085D-4E34-B5A4-69F7C7BCD47B}" type="presParOf" srcId="{F4EE8125-DC24-42A1-BB7F-5A0F3E52CA89}" destId="{BC5CA65E-0C6F-472F-B2E2-282C2CDDDC9F}" srcOrd="9" destOrd="0" presId="urn:microsoft.com/office/officeart/2008/layout/LinedList"/>
    <dgm:cxn modelId="{FA4E3FC6-792C-4B46-AEA5-6E74CCC87CBB}" type="presParOf" srcId="{F4EE8125-DC24-42A1-BB7F-5A0F3E52CA89}" destId="{DFE917DE-2459-4110-B5CA-909F8A25E9B3}" srcOrd="10" destOrd="0" presId="urn:microsoft.com/office/officeart/2008/layout/LinedList"/>
    <dgm:cxn modelId="{01774ED1-3BBC-4834-8833-2E44A7EA5713}" type="presParOf" srcId="{DFE917DE-2459-4110-B5CA-909F8A25E9B3}" destId="{BFFB7145-8402-485B-85FA-7C375AFB0A2C}" srcOrd="0" destOrd="0" presId="urn:microsoft.com/office/officeart/2008/layout/LinedList"/>
    <dgm:cxn modelId="{F9354874-AD4B-4843-93E0-6E38516ABF9D}" type="presParOf" srcId="{DFE917DE-2459-4110-B5CA-909F8A25E9B3}" destId="{0DEDE790-6650-4E13-B812-9DA3ABBAEB7C}" srcOrd="1" destOrd="0" presId="urn:microsoft.com/office/officeart/2008/layout/LinedList"/>
    <dgm:cxn modelId="{02FB508C-DA9D-4B59-9271-1D67B8A2D31D}" type="presParOf" srcId="{DFE917DE-2459-4110-B5CA-909F8A25E9B3}" destId="{CC02E1CA-72BE-493C-916D-08B08D649491}" srcOrd="2" destOrd="0" presId="urn:microsoft.com/office/officeart/2008/layout/LinedList"/>
    <dgm:cxn modelId="{2ED75BBA-7981-4586-BD11-DF0CEBC71C84}" type="presParOf" srcId="{F4EE8125-DC24-42A1-BB7F-5A0F3E52CA89}" destId="{41DAB04F-B76E-41A3-BF92-19D36F058A9E}" srcOrd="11" destOrd="0" presId="urn:microsoft.com/office/officeart/2008/layout/LinedList"/>
    <dgm:cxn modelId="{A776D680-D01F-4BFF-82AC-681F7AA349A2}" type="presParOf" srcId="{F4EE8125-DC24-42A1-BB7F-5A0F3E52CA89}" destId="{E5F9CA9F-91E3-425C-B99F-A98D8F0B0A7F}" srcOrd="12" destOrd="0" presId="urn:microsoft.com/office/officeart/2008/layout/LinedList"/>
    <dgm:cxn modelId="{4F309E99-022F-4F65-B9E1-2E56BFFA00A0}" type="presParOf" srcId="{F4EE8125-DC24-42A1-BB7F-5A0F3E52CA89}" destId="{B3DB48DB-4C93-4596-9AC6-3B83B01CF220}" srcOrd="13" destOrd="0" presId="urn:microsoft.com/office/officeart/2008/layout/LinedList"/>
    <dgm:cxn modelId="{9693B45B-EDC0-46E0-9C2F-9BA35043FE78}" type="presParOf" srcId="{B3DB48DB-4C93-4596-9AC6-3B83B01CF220}" destId="{40B7A97C-3464-43FE-BFE9-19588B33F0C0}" srcOrd="0" destOrd="0" presId="urn:microsoft.com/office/officeart/2008/layout/LinedList"/>
    <dgm:cxn modelId="{3A3215D2-3272-4551-A6A3-BD6E4227D3B3}" type="presParOf" srcId="{B3DB48DB-4C93-4596-9AC6-3B83B01CF220}" destId="{27817E14-DB1F-4D8F-A68A-7A628C5AB32E}" srcOrd="1" destOrd="0" presId="urn:microsoft.com/office/officeart/2008/layout/LinedList"/>
    <dgm:cxn modelId="{DEBFB981-ABB5-4CE3-B2E4-C6F97C85C755}" type="presParOf" srcId="{B3DB48DB-4C93-4596-9AC6-3B83B01CF220}" destId="{4DA3FBF6-D5DD-4780-9A67-BC9D183196BA}" srcOrd="2" destOrd="0" presId="urn:microsoft.com/office/officeart/2008/layout/LinedList"/>
    <dgm:cxn modelId="{6BFB7F60-F6F4-4902-93BC-31B19CE7F453}" type="presParOf" srcId="{F4EE8125-DC24-42A1-BB7F-5A0F3E52CA89}" destId="{9B1E8AEA-2A8D-4500-8486-4DCED5C7B4CD}" srcOrd="14" destOrd="0" presId="urn:microsoft.com/office/officeart/2008/layout/LinedList"/>
    <dgm:cxn modelId="{7137F6FE-C4AC-4F45-8EE7-69A38903A10B}" type="presParOf" srcId="{F4EE8125-DC24-42A1-BB7F-5A0F3E52CA89}"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dirty="0"/>
            <a:t>Hırsızlıkla ilgili bir vakaya ilişkin olarak içerik verisine müdahale emri çıkarılabilir. Suç 6 ay hapis cezasını gerektirmektedir.</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r>
            <a:rPr lang="tr-TR" b="1" dirty="0">
              <a:solidFill>
                <a:srgbClr val="FF0000"/>
              </a:solidFill>
            </a:rPr>
            <a:t>Yanlış</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endParaRPr lang="tr-TR" b="0"/>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tr-TR" b="0"/>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8B90BC2E-93C8-4586-A6C0-B93E7296D07E}">
      <dgm:prSet phldr="0"/>
      <dgm:spPr/>
      <dgm:t>
        <a:bodyPr/>
        <a:lstStyle/>
        <a:p>
          <a:pPr algn="l"/>
          <a:r>
            <a:rPr lang="tr-TR" b="1" dirty="0"/>
            <a:t>Doğru</a:t>
          </a:r>
        </a:p>
      </dgm:t>
    </dgm:pt>
    <dgm:pt modelId="{0FB877E2-727B-4D09-A5F7-2F88A94974CA}" type="parTrans" cxnId="{110BD9FA-B638-42D5-91B5-494BA333C683}">
      <dgm:prSet/>
      <dgm:spPr/>
      <dgm:t>
        <a:bodyPr/>
        <a:lstStyle/>
        <a:p>
          <a:endParaRPr lang="en-US"/>
        </a:p>
      </dgm:t>
    </dgm:pt>
    <dgm:pt modelId="{5A3C4FC5-71CD-463E-AA69-79556A86DCBB}" type="sibTrans" cxnId="{110BD9FA-B638-42D5-91B5-494BA333C683}">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2"/>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718335" custScaleY="100196" custLinFactNeighborX="-1407"/>
      <dgm:spPr/>
      <dgm:t>
        <a:bodyPr/>
        <a:lstStyle/>
        <a:p>
          <a:endParaRPr lang="tr-TR"/>
        </a:p>
      </dgm:t>
    </dgm:pt>
    <dgm:pt modelId="{71554259-89F3-DC41-AF38-A80F6823C6AB}" type="pres">
      <dgm:prSet presAssocID="{8E61202A-36DD-0240-811A-270D9611A395}" presName="vert1" presStyleCnt="0"/>
      <dgm:spPr/>
    </dgm:pt>
    <dgm:pt modelId="{93FBA592-7E0F-4193-8799-C17A342ED0D8}" type="pres">
      <dgm:prSet presAssocID="{8B90BC2E-93C8-4586-A6C0-B93E7296D07E}" presName="vertSpace2a" presStyleCnt="0"/>
      <dgm:spPr/>
    </dgm:pt>
    <dgm:pt modelId="{BF18849A-DE4D-45D2-99A5-2280AAE33E91}" type="pres">
      <dgm:prSet presAssocID="{8B90BC2E-93C8-4586-A6C0-B93E7296D07E}" presName="horz2" presStyleCnt="0"/>
      <dgm:spPr/>
    </dgm:pt>
    <dgm:pt modelId="{A8A953C1-0075-42F7-914B-6CB87CEC59C6}" type="pres">
      <dgm:prSet presAssocID="{8B90BC2E-93C8-4586-A6C0-B93E7296D07E}" presName="horzSpace2" presStyleCnt="0"/>
      <dgm:spPr/>
    </dgm:pt>
    <dgm:pt modelId="{9C8B2780-2BE3-419C-A0F6-3A63BF302C23}" type="pres">
      <dgm:prSet presAssocID="{8B90BC2E-93C8-4586-A6C0-B93E7296D07E}" presName="tx2" presStyleLbl="revTx" presStyleIdx="1" presStyleCnt="5"/>
      <dgm:spPr/>
      <dgm:t>
        <a:bodyPr/>
        <a:lstStyle/>
        <a:p>
          <a:endParaRPr lang="tr-TR"/>
        </a:p>
      </dgm:t>
    </dgm:pt>
    <dgm:pt modelId="{F8E13EC4-D863-44FB-8AAD-347EE81FCB5D}" type="pres">
      <dgm:prSet presAssocID="{8B90BC2E-93C8-4586-A6C0-B93E7296D07E}" presName="vert2" presStyleCnt="0"/>
      <dgm:spPr/>
    </dgm:pt>
    <dgm:pt modelId="{08C6C31C-258C-4A5D-A153-C233EE87B893}" type="pres">
      <dgm:prSet presAssocID="{8B90BC2E-93C8-4586-A6C0-B93E7296D07E}" presName="thinLine2b" presStyleLbl="callout" presStyleIdx="0" presStyleCnt="3"/>
      <dgm:spPr/>
    </dgm:pt>
    <dgm:pt modelId="{7971BA10-83DE-46BD-8B98-A524E633C28F}" type="pres">
      <dgm:prSet presAssocID="{8B90BC2E-93C8-4586-A6C0-B93E7296D07E}" presName="vertSpace2b"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2"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1" presStyleCnt="3"/>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3"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2" presStyleCnt="3"/>
      <dgm:spPr/>
    </dgm:pt>
    <dgm:pt modelId="{02B19E4E-8333-4B4F-AA1E-19B5E7CAD48B}" type="pres">
      <dgm:prSet presAssocID="{412DA8CB-B9E5-F44F-9FDD-EF35DF68306D}" presName="vertSpace2b" presStyleCnt="0"/>
      <dgm:spPr/>
    </dgm:pt>
    <dgm:pt modelId="{E96AF806-889D-416D-9682-FD863B6B4ECA}" type="pres">
      <dgm:prSet presAssocID="{D907F82D-4934-4260-A319-D0C1005DB73A}" presName="thickLine" presStyleLbl="alignNode1" presStyleIdx="1" presStyleCnt="2"/>
      <dgm:spPr/>
    </dgm:pt>
    <dgm:pt modelId="{01387DB1-148B-44B9-877A-3F9F3C82D915}" type="pres">
      <dgm:prSet presAssocID="{D907F82D-4934-4260-A319-D0C1005DB73A}" presName="horz1" presStyleCnt="0"/>
      <dgm:spPr/>
    </dgm:pt>
    <dgm:pt modelId="{42FDF46B-9B86-4AD7-89CF-2D2C2E6185E0}" type="pres">
      <dgm:prSet presAssocID="{D907F82D-4934-4260-A319-D0C1005DB73A}" presName="tx1" presStyleLbl="revTx" presStyleIdx="4" presStyleCnt="5"/>
      <dgm:spPr/>
      <dgm:t>
        <a:bodyPr/>
        <a:lstStyle/>
        <a:p>
          <a:endParaRPr lang="tr-TR"/>
        </a:p>
      </dgm:t>
    </dgm:pt>
    <dgm:pt modelId="{8C18D2A7-4D6A-4E81-9521-01D6A82FEEDB}" type="pres">
      <dgm:prSet presAssocID="{D907F82D-4934-4260-A319-D0C1005DB73A}" presName="vert1" presStyleCnt="0"/>
      <dgm:spPr/>
    </dgm:pt>
  </dgm:ptLst>
  <dgm:cxnLst>
    <dgm:cxn modelId="{AFD2487F-444F-4C44-A623-9AAFEB90AC49}" srcId="{8E61202A-36DD-0240-811A-270D9611A395}" destId="{412DA8CB-B9E5-F44F-9FDD-EF35DF68306D}" srcOrd="2" destOrd="0" parTransId="{7E8B7982-18DC-F246-BFD4-7B9D4C9DB2CA}" sibTransId="{960A4A2E-B23E-7544-9A93-1312898E2DC4}"/>
    <dgm:cxn modelId="{3E90CE18-9C1A-4AF6-A7C1-3B559C8CE277}" type="presOf" srcId="{8E61202A-36DD-0240-811A-270D9611A395}" destId="{CFE00427-EDF8-324F-9A5C-A181E81A4D48}" srcOrd="0" destOrd="0" presId="urn:microsoft.com/office/officeart/2008/layout/LinedList"/>
    <dgm:cxn modelId="{5441ACF7-001D-47E8-BE90-D77A819FBE03}" srcId="{3C774A1C-BB1C-4347-A758-A94A436F7244}" destId="{D907F82D-4934-4260-A319-D0C1005DB73A}" srcOrd="1" destOrd="0" parTransId="{6643C99F-6929-4115-B10C-449964C298DB}" sibTransId="{9EB8D1B3-16DB-4A75-A7E2-3B79ADD997CE}"/>
    <dgm:cxn modelId="{6136CA42-E740-4A1B-AC06-DD320E4DFFAF}" type="presOf" srcId="{412DA8CB-B9E5-F44F-9FDD-EF35DF68306D}" destId="{B9E57DF2-F223-F848-B6AB-FEB0F6FB4076}" srcOrd="0" destOrd="0" presId="urn:microsoft.com/office/officeart/2008/layout/LinedList"/>
    <dgm:cxn modelId="{3F98336E-5F32-4A71-A224-DC8A9920C584}" type="presOf" srcId="{D907F82D-4934-4260-A319-D0C1005DB73A}" destId="{42FDF46B-9B86-4AD7-89CF-2D2C2E6185E0}" srcOrd="0" destOrd="0" presId="urn:microsoft.com/office/officeart/2008/layout/LinedList"/>
    <dgm:cxn modelId="{110BD9FA-B638-42D5-91B5-494BA333C683}" srcId="{8E61202A-36DD-0240-811A-270D9611A395}" destId="{8B90BC2E-93C8-4586-A6C0-B93E7296D07E}" srcOrd="0" destOrd="0" parTransId="{0FB877E2-727B-4D09-A5F7-2F88A94974CA}" sibTransId="{5A3C4FC5-71CD-463E-AA69-79556A86DCBB}"/>
    <dgm:cxn modelId="{21920961-AB34-4C5D-BD6E-4917303221CF}" type="presOf" srcId="{8B90BC2E-93C8-4586-A6C0-B93E7296D07E}" destId="{9C8B2780-2BE3-419C-A0F6-3A63BF302C23}" srcOrd="0" destOrd="0" presId="urn:microsoft.com/office/officeart/2008/layout/LinedList"/>
    <dgm:cxn modelId="{A34F446F-7AAC-4C5D-B1CA-A0D36A4AAD96}" type="presOf" srcId="{7029F5E8-D056-AE49-BD66-3C193010DDE8}" destId="{5D9EDF3F-7B20-8E47-A431-F9F24450F874}" srcOrd="0" destOrd="0" presId="urn:microsoft.com/office/officeart/2008/layout/LinedList"/>
    <dgm:cxn modelId="{99EB5834-3593-6644-A836-6C8D5595A820}" srcId="{8E61202A-36DD-0240-811A-270D9611A395}" destId="{7029F5E8-D056-AE49-BD66-3C193010DDE8}" srcOrd="1" destOrd="0" parTransId="{ACE97453-93D9-C642-95ED-D55F9984F778}" sibTransId="{3346CD8C-3206-F84A-BEA2-B5492B6B7347}"/>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33BE3B-09D3-4A9F-8E10-FC40E6B78645}" type="presParOf" srcId="{9CA50A65-40FA-E945-A868-9E3FE840B07E}" destId="{D5C7DCB4-3723-4443-ADD7-DBEB1005841A}" srcOrd="0" destOrd="0" presId="urn:microsoft.com/office/officeart/2008/layout/LinedList"/>
    <dgm:cxn modelId="{FA07BA76-C991-4162-B4B4-88C50782847C}" type="presParOf" srcId="{9CA50A65-40FA-E945-A868-9E3FE840B07E}" destId="{9F8ADD56-4647-5947-BF4A-89820DB0503F}" srcOrd="1" destOrd="0" presId="urn:microsoft.com/office/officeart/2008/layout/LinedList"/>
    <dgm:cxn modelId="{57DA9F34-D8EE-4C0B-AB31-E6E99C1D9530}" type="presParOf" srcId="{9F8ADD56-4647-5947-BF4A-89820DB0503F}" destId="{CFE00427-EDF8-324F-9A5C-A181E81A4D48}" srcOrd="0" destOrd="0" presId="urn:microsoft.com/office/officeart/2008/layout/LinedList"/>
    <dgm:cxn modelId="{39674F17-5689-44DF-A428-3936A02CA151}" type="presParOf" srcId="{9F8ADD56-4647-5947-BF4A-89820DB0503F}" destId="{71554259-89F3-DC41-AF38-A80F6823C6AB}" srcOrd="1" destOrd="0" presId="urn:microsoft.com/office/officeart/2008/layout/LinedList"/>
    <dgm:cxn modelId="{FCBE364C-00F9-4DF4-A2F1-6800BB67D44B}" type="presParOf" srcId="{71554259-89F3-DC41-AF38-A80F6823C6AB}" destId="{93FBA592-7E0F-4193-8799-C17A342ED0D8}" srcOrd="0" destOrd="0" presId="urn:microsoft.com/office/officeart/2008/layout/LinedList"/>
    <dgm:cxn modelId="{C03C1E16-59FC-4827-9A83-CB7FC6011659}" type="presParOf" srcId="{71554259-89F3-DC41-AF38-A80F6823C6AB}" destId="{BF18849A-DE4D-45D2-99A5-2280AAE33E91}" srcOrd="1" destOrd="0" presId="urn:microsoft.com/office/officeart/2008/layout/LinedList"/>
    <dgm:cxn modelId="{CC1ACE3C-BD96-4737-985B-8511B3064FD5}" type="presParOf" srcId="{BF18849A-DE4D-45D2-99A5-2280AAE33E91}" destId="{A8A953C1-0075-42F7-914B-6CB87CEC59C6}" srcOrd="0" destOrd="0" presId="urn:microsoft.com/office/officeart/2008/layout/LinedList"/>
    <dgm:cxn modelId="{CF4A6661-A2E1-4310-BC12-E17417F7F091}" type="presParOf" srcId="{BF18849A-DE4D-45D2-99A5-2280AAE33E91}" destId="{9C8B2780-2BE3-419C-A0F6-3A63BF302C23}" srcOrd="1" destOrd="0" presId="urn:microsoft.com/office/officeart/2008/layout/LinedList"/>
    <dgm:cxn modelId="{001723A3-D19B-4642-A2C5-216B13DF1B48}" type="presParOf" srcId="{BF18849A-DE4D-45D2-99A5-2280AAE33E91}" destId="{F8E13EC4-D863-44FB-8AAD-347EE81FCB5D}" srcOrd="2" destOrd="0" presId="urn:microsoft.com/office/officeart/2008/layout/LinedList"/>
    <dgm:cxn modelId="{AA93BB33-5797-4978-9E25-9227F9C526A0}" type="presParOf" srcId="{71554259-89F3-DC41-AF38-A80F6823C6AB}" destId="{08C6C31C-258C-4A5D-A153-C233EE87B893}" srcOrd="2" destOrd="0" presId="urn:microsoft.com/office/officeart/2008/layout/LinedList"/>
    <dgm:cxn modelId="{2E866DBC-0ACB-45F0-9C35-E97819FCBEBC}" type="presParOf" srcId="{71554259-89F3-DC41-AF38-A80F6823C6AB}" destId="{7971BA10-83DE-46BD-8B98-A524E633C28F}" srcOrd="3" destOrd="0" presId="urn:microsoft.com/office/officeart/2008/layout/LinedList"/>
    <dgm:cxn modelId="{970AF60F-B028-4745-80A7-DD266897CFE0}" type="presParOf" srcId="{71554259-89F3-DC41-AF38-A80F6823C6AB}" destId="{FE55CC5A-C0EF-DF45-AF1E-C9A5EF0E713C}" srcOrd="4" destOrd="0" presId="urn:microsoft.com/office/officeart/2008/layout/LinedList"/>
    <dgm:cxn modelId="{FA27CC2F-3443-440F-886E-B2AA26884F26}" type="presParOf" srcId="{FE55CC5A-C0EF-DF45-AF1E-C9A5EF0E713C}" destId="{D79F8CF2-80EE-C747-9C26-26414E55692C}" srcOrd="0" destOrd="0" presId="urn:microsoft.com/office/officeart/2008/layout/LinedList"/>
    <dgm:cxn modelId="{4F1BB060-CAB5-486B-A73E-B8656E8520B1}" type="presParOf" srcId="{FE55CC5A-C0EF-DF45-AF1E-C9A5EF0E713C}" destId="{5D9EDF3F-7B20-8E47-A431-F9F24450F874}" srcOrd="1" destOrd="0" presId="urn:microsoft.com/office/officeart/2008/layout/LinedList"/>
    <dgm:cxn modelId="{AAA2116F-1E9E-40FB-B89C-659EEFD1F1F1}" type="presParOf" srcId="{FE55CC5A-C0EF-DF45-AF1E-C9A5EF0E713C}" destId="{EB933D24-ABB6-0C44-A5A7-05F1CB99F1EB}" srcOrd="2" destOrd="0" presId="urn:microsoft.com/office/officeart/2008/layout/LinedList"/>
    <dgm:cxn modelId="{0C073130-8373-484F-928F-C2210EF56E68}" type="presParOf" srcId="{71554259-89F3-DC41-AF38-A80F6823C6AB}" destId="{EB798B99-5590-864A-A2C1-F553D99D3FAA}" srcOrd="5" destOrd="0" presId="urn:microsoft.com/office/officeart/2008/layout/LinedList"/>
    <dgm:cxn modelId="{CDADB614-C31E-4F7B-895D-71A486AF82D4}" type="presParOf" srcId="{71554259-89F3-DC41-AF38-A80F6823C6AB}" destId="{9C715A5E-13B0-3F4D-85BD-4FA3A97839C5}" srcOrd="6" destOrd="0" presId="urn:microsoft.com/office/officeart/2008/layout/LinedList"/>
    <dgm:cxn modelId="{35B6C040-FD8B-470A-9298-20AD940200B8}" type="presParOf" srcId="{71554259-89F3-DC41-AF38-A80F6823C6AB}" destId="{A4B3FD2E-63E5-E445-B87B-210177B3706B}" srcOrd="7" destOrd="0" presId="urn:microsoft.com/office/officeart/2008/layout/LinedList"/>
    <dgm:cxn modelId="{8614336F-BAFF-4895-846E-D43BE3638520}" type="presParOf" srcId="{A4B3FD2E-63E5-E445-B87B-210177B3706B}" destId="{B4FE7B28-4407-5045-AAC1-7786FB86FE88}" srcOrd="0" destOrd="0" presId="urn:microsoft.com/office/officeart/2008/layout/LinedList"/>
    <dgm:cxn modelId="{4D5E0D06-2C42-43A6-866D-E5AAC7B1D19F}" type="presParOf" srcId="{A4B3FD2E-63E5-E445-B87B-210177B3706B}" destId="{B9E57DF2-F223-F848-B6AB-FEB0F6FB4076}" srcOrd="1" destOrd="0" presId="urn:microsoft.com/office/officeart/2008/layout/LinedList"/>
    <dgm:cxn modelId="{0978E01D-9ABB-4374-971A-1C4FEEB4AC1A}" type="presParOf" srcId="{A4B3FD2E-63E5-E445-B87B-210177B3706B}" destId="{84017E13-6661-1647-9DB1-F43BB49DC0FD}" srcOrd="2" destOrd="0" presId="urn:microsoft.com/office/officeart/2008/layout/LinedList"/>
    <dgm:cxn modelId="{7FE33438-07D5-4CF8-953A-D86189DC2728}" type="presParOf" srcId="{71554259-89F3-DC41-AF38-A80F6823C6AB}" destId="{1E88F2A9-FC8F-2A4F-ABF4-2C5837CA76E5}" srcOrd="8" destOrd="0" presId="urn:microsoft.com/office/officeart/2008/layout/LinedList"/>
    <dgm:cxn modelId="{EE5E5F53-E8F8-4134-AE88-3F4A272C818E}" type="presParOf" srcId="{71554259-89F3-DC41-AF38-A80F6823C6AB}" destId="{02B19E4E-8333-4B4F-AA1E-19B5E7CAD48B}" srcOrd="9" destOrd="0" presId="urn:microsoft.com/office/officeart/2008/layout/LinedList"/>
    <dgm:cxn modelId="{F0DE7313-914A-4E51-85DA-489EDA070998}" type="presParOf" srcId="{9CA50A65-40FA-E945-A868-9E3FE840B07E}" destId="{E96AF806-889D-416D-9682-FD863B6B4ECA}" srcOrd="2" destOrd="0" presId="urn:microsoft.com/office/officeart/2008/layout/LinedList"/>
    <dgm:cxn modelId="{9E5A924A-7097-4C01-BF08-4C724F1089CD}" type="presParOf" srcId="{9CA50A65-40FA-E945-A868-9E3FE840B07E}" destId="{01387DB1-148B-44B9-877A-3F9F3C82D915}" srcOrd="3" destOrd="0" presId="urn:microsoft.com/office/officeart/2008/layout/LinedList"/>
    <dgm:cxn modelId="{979460EC-5544-4470-9FBC-9FFEA275FDD6}" type="presParOf" srcId="{01387DB1-148B-44B9-877A-3F9F3C82D915}" destId="{42FDF46B-9B86-4AD7-89CF-2D2C2E6185E0}" srcOrd="0" destOrd="0" presId="urn:microsoft.com/office/officeart/2008/layout/LinedList"/>
    <dgm:cxn modelId="{BFE3428D-334E-40E7-B4CE-F235C6F44639}" type="presParOf" srcId="{01387DB1-148B-44B9-877A-3F9F3C82D915}" destId="{8C18D2A7-4D6A-4E81-9521-01D6A82FEEDB}" srcOrd="1"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rtl="0"/>
          <a:r>
            <a:rPr lang="tr-TR" sz="2600" b="0" dirty="0"/>
            <a:t>Aşağıdakilerden hangisi "hizmet sağlayıcısı" kapsamında değerlendirilemez?</a:t>
          </a:r>
          <a:endParaRPr lang="en-US" sz="2600" b="0"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tr-TR" b="0"/>
            <a:t>a) Facebook</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tr-TR" b="0" dirty="0"/>
            <a:t>b) </a:t>
          </a:r>
          <a:r>
            <a:rPr lang="tr-TR" b="0" dirty="0" err="1"/>
            <a:t>TikTok</a:t>
          </a:r>
          <a:endParaRPr lang="tr-TR" b="0"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tr-TR" b="1" dirty="0">
              <a:solidFill>
                <a:srgbClr val="FF0000"/>
              </a:solidFill>
            </a:rPr>
            <a:t>c) Avrupa Konseyinin </a:t>
          </a:r>
          <a:r>
            <a:rPr lang="tr-TR" b="1" dirty="0" err="1">
              <a:solidFill>
                <a:srgbClr val="FF0000"/>
              </a:solidFill>
            </a:rPr>
            <a:t>YouTube</a:t>
          </a:r>
          <a:r>
            <a:rPr lang="tr-TR" b="1" dirty="0">
              <a:solidFill>
                <a:srgbClr val="FF0000"/>
              </a:solidFill>
            </a:rPr>
            <a:t> kanalı</a:t>
          </a:r>
          <a:endParaRPr lang="en-US" b="1" dirty="0">
            <a:solidFill>
              <a:srgbClr val="FF0000"/>
            </a:solidFill>
          </a:endParaRP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tr-TR" b="0" dirty="0"/>
            <a:t>d) </a:t>
          </a:r>
          <a:r>
            <a:rPr lang="tr-TR" b="0" dirty="0" err="1"/>
            <a:t>WhatsApp</a:t>
          </a:r>
          <a:r>
            <a:rPr lang="tr-TR" b="0" dirty="0"/>
            <a:t> </a:t>
          </a:r>
          <a:endParaRPr lang="en-US" b="0" dirty="0"/>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tr-TR" b="0" dirty="0"/>
            <a:t>e) </a:t>
          </a:r>
          <a:r>
            <a:rPr lang="tr-TR" b="0" dirty="0" err="1"/>
            <a:t>Dropbox</a:t>
          </a:r>
          <a:endParaRPr lang="tr-TR" b="0" dirty="0"/>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79D5F70-D15B-4538-8D56-94C526B757EF}">
      <dgm:prSet phldr="0" custT="1"/>
      <dgm:spPr/>
      <dgm:t>
        <a:bodyPr/>
        <a:lstStyle/>
        <a:p>
          <a:pPr algn="just" rtl="0"/>
          <a:r>
            <a:rPr lang="tr-TR" sz="3400" b="1" dirty="0"/>
            <a:t>Aşağıdakilerden hangisinde elektronik delillerle ilgili özel karşılıklı yardımlaşma hükümleri mevcuttur?</a:t>
          </a:r>
          <a:endParaRPr lang="tr-TR" sz="3400" b="1" dirty="0">
            <a:latin typeface="Calibri"/>
          </a:endParaRPr>
        </a:p>
      </dgm:t>
    </dgm:pt>
    <dgm:pt modelId="{8AF97D10-62D8-4760-97B9-A4E4CE7C6CC7}" type="parTrans" cxnId="{FF49842F-5A96-4595-A924-1396C983B853}">
      <dgm:prSet/>
      <dgm:spPr/>
      <dgm:t>
        <a:bodyPr/>
        <a:lstStyle/>
        <a:p>
          <a:endParaRPr lang="en-US"/>
        </a:p>
      </dgm:t>
    </dgm:pt>
    <dgm:pt modelId="{9EF3E540-A738-4E4E-B2FF-5C9684F5E128}" type="sibTrans" cxnId="{FF49842F-5A96-4595-A924-1396C983B853}">
      <dgm:prSet/>
      <dgm:spPr/>
      <dgm:t>
        <a:bodyPr/>
        <a:lstStyle/>
        <a:p>
          <a:endParaRPr lang="en-US"/>
        </a:p>
      </dgm:t>
    </dgm:pt>
    <dgm:pt modelId="{46C2AA66-8A9C-5042-BD6F-34B6AEAB4511}">
      <dgm:prSet phldrT="[Text]"/>
      <dgm:spPr/>
      <dgm:t>
        <a:bodyPr/>
        <a:lstStyle/>
        <a:p>
          <a:r>
            <a:rPr lang="tr-TR" b="1" dirty="0"/>
            <a:t>a) Avrupa Birliği Üye Devletleri Arasında Ceza İşlerinde Karşılıklı Yardımlaşma Sözleşmesi</a:t>
          </a:r>
        </a:p>
      </dgm:t>
    </dgm:pt>
    <dgm:pt modelId="{99C13061-2628-D342-A1B8-964C312AEC10}" type="parTrans" cxnId="{D889647C-B19C-4744-8FEB-A7987799D395}">
      <dgm:prSet/>
      <dgm:spPr/>
      <dgm:t>
        <a:bodyPr/>
        <a:lstStyle/>
        <a:p>
          <a:endParaRPr lang="en-US"/>
        </a:p>
      </dgm:t>
    </dgm:pt>
    <dgm:pt modelId="{9B126DD8-5A56-8446-986E-74DB1FED3196}" type="sibTrans" cxnId="{D889647C-B19C-4744-8FEB-A7987799D395}">
      <dgm:prSet/>
      <dgm:spPr/>
      <dgm:t>
        <a:bodyPr/>
        <a:lstStyle/>
        <a:p>
          <a:endParaRPr lang="en-US"/>
        </a:p>
      </dgm:t>
    </dgm:pt>
    <dgm:pt modelId="{8AE12DF7-4E7F-9045-95B6-DDCBA8ADEEDC}">
      <dgm:prSet phldrT="[Text]"/>
      <dgm:spPr/>
      <dgm:t>
        <a:bodyPr/>
        <a:lstStyle/>
        <a:p>
          <a:r>
            <a:rPr lang="tr-TR" b="1" dirty="0"/>
            <a:t>b) </a:t>
          </a:r>
          <a:r>
            <a:rPr lang="tr-TR" b="1" dirty="0" err="1"/>
            <a:t>Sınıraşan</a:t>
          </a:r>
          <a:r>
            <a:rPr lang="tr-TR" b="1" dirty="0"/>
            <a:t> Örgütlü Suçlara Karşı Birleşmiş Milletler Sözleşmesi</a:t>
          </a:r>
        </a:p>
      </dgm:t>
    </dgm:pt>
    <dgm:pt modelId="{673CAABF-403E-F04C-852B-A3164BA6A2B4}" type="parTrans" cxnId="{0EE711C8-3726-A74E-A921-A74AEEAB8CEE}">
      <dgm:prSet/>
      <dgm:spPr/>
      <dgm:t>
        <a:bodyPr/>
        <a:lstStyle/>
        <a:p>
          <a:endParaRPr lang="en-US"/>
        </a:p>
      </dgm:t>
    </dgm:pt>
    <dgm:pt modelId="{97A7464F-4E8D-374D-A2F1-111AEDCF8A52}" type="sibTrans" cxnId="{0EE711C8-3726-A74E-A921-A74AEEAB8CEE}">
      <dgm:prSet/>
      <dgm:spPr/>
      <dgm:t>
        <a:bodyPr/>
        <a:lstStyle/>
        <a:p>
          <a:endParaRPr lang="en-US"/>
        </a:p>
      </dgm:t>
    </dgm:pt>
    <dgm:pt modelId="{33167156-B9B8-B94B-A6B9-61780BE68A15}">
      <dgm:prSet phldrT="[Text]"/>
      <dgm:spPr/>
      <dgm:t>
        <a:bodyPr/>
        <a:lstStyle/>
        <a:p>
          <a:r>
            <a:rPr lang="tr-TR" b="1" dirty="0">
              <a:solidFill>
                <a:schemeClr val="tx1"/>
              </a:solidFill>
            </a:rPr>
            <a:t>c) Avrupa Konseyi Siber Suç Sözleşmesi (Budapeşte Sözleşmesi)</a:t>
          </a:r>
        </a:p>
      </dgm:t>
    </dgm:pt>
    <dgm:pt modelId="{CB10683C-F9A4-B14B-9D6B-591D3E5C26F2}" type="parTrans" cxnId="{4802439A-7103-D646-8E76-055AA3EA9753}">
      <dgm:prSet/>
      <dgm:spPr/>
      <dgm:t>
        <a:bodyPr/>
        <a:lstStyle/>
        <a:p>
          <a:endParaRPr lang="en-US"/>
        </a:p>
      </dgm:t>
    </dgm:pt>
    <dgm:pt modelId="{6CE53EC8-C414-B44A-BC47-C56A9DA31C7A}" type="sibTrans" cxnId="{4802439A-7103-D646-8E76-055AA3EA9753}">
      <dgm:prSet/>
      <dgm:spPr/>
      <dgm:t>
        <a:bodyPr/>
        <a:lstStyle/>
        <a:p>
          <a:endParaRPr lang="en-US"/>
        </a:p>
      </dgm:t>
    </dgm:pt>
    <dgm:pt modelId="{37C5DEA8-ACAD-0A40-807E-E24893F14B75}">
      <dgm:prSet phldrT="[Text]"/>
      <dgm:spPr/>
      <dgm:t>
        <a:bodyPr/>
        <a:lstStyle/>
        <a:p>
          <a:r>
            <a:rPr lang="tr-TR" b="1" dirty="0"/>
            <a:t>d) Afrika Birliği Siber Güvenlik &amp; Kişisel Verilerin Korunması Sözleşmesi (</a:t>
          </a:r>
          <a:r>
            <a:rPr lang="tr-TR" b="1" dirty="0" err="1"/>
            <a:t>Malabo</a:t>
          </a:r>
          <a:r>
            <a:rPr lang="tr-TR" b="1" dirty="0"/>
            <a:t> Sözleşmesi)</a:t>
          </a:r>
        </a:p>
      </dgm:t>
    </dgm:pt>
    <dgm:pt modelId="{F1866AB1-BCAE-614A-B65E-665B751073DA}" type="parTrans" cxnId="{59165448-0935-324B-94FB-266D991AD0F8}">
      <dgm:prSet/>
      <dgm:spPr/>
      <dgm:t>
        <a:bodyPr/>
        <a:lstStyle/>
        <a:p>
          <a:endParaRPr lang="en-US"/>
        </a:p>
      </dgm:t>
    </dgm:pt>
    <dgm:pt modelId="{4AF25438-46E9-E844-9F5B-949C4C683BAC}" type="sibTrans" cxnId="{59165448-0935-324B-94FB-266D991AD0F8}">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63B20EBF-2EA6-4C3A-A857-1A44D30727AC}" type="pres">
      <dgm:prSet presAssocID="{879D5F70-D15B-4538-8D56-94C526B757EF}" presName="thickLine" presStyleLbl="alignNode1" presStyleIdx="0" presStyleCnt="1"/>
      <dgm:spPr/>
    </dgm:pt>
    <dgm:pt modelId="{DAF70C89-7DF6-415D-814D-C1550FC6F667}" type="pres">
      <dgm:prSet presAssocID="{879D5F70-D15B-4538-8D56-94C526B757EF}" presName="horz1" presStyleCnt="0"/>
      <dgm:spPr/>
    </dgm:pt>
    <dgm:pt modelId="{7B180C11-D1E2-46CE-8487-D39DF8C4FDE0}" type="pres">
      <dgm:prSet presAssocID="{879D5F70-D15B-4538-8D56-94C526B757EF}" presName="tx1" presStyleLbl="revTx" presStyleIdx="0" presStyleCnt="5" custScaleX="348402"/>
      <dgm:spPr/>
      <dgm:t>
        <a:bodyPr/>
        <a:lstStyle/>
        <a:p>
          <a:endParaRPr lang="tr-TR"/>
        </a:p>
      </dgm:t>
    </dgm:pt>
    <dgm:pt modelId="{019EA850-4661-4BA4-BAF5-E8AA7A349DD0}" type="pres">
      <dgm:prSet presAssocID="{879D5F70-D15B-4538-8D56-94C526B757EF}" presName="vert1" presStyleCnt="0"/>
      <dgm:spPr/>
    </dgm:pt>
    <dgm:pt modelId="{5B11F0E4-5667-F94C-91CF-C0E18222A72D}" type="pres">
      <dgm:prSet presAssocID="{46C2AA66-8A9C-5042-BD6F-34B6AEAB4511}" presName="vertSpace2a" presStyleCnt="0"/>
      <dgm:spPr/>
    </dgm:pt>
    <dgm:pt modelId="{8607C7E8-80FA-C043-8179-C9A1DBF38AAE}" type="pres">
      <dgm:prSet presAssocID="{46C2AA66-8A9C-5042-BD6F-34B6AEAB4511}" presName="horz2" presStyleCnt="0"/>
      <dgm:spPr/>
    </dgm:pt>
    <dgm:pt modelId="{C703A518-74D6-CC45-A7C7-F0EE0CEF85DF}" type="pres">
      <dgm:prSet presAssocID="{46C2AA66-8A9C-5042-BD6F-34B6AEAB4511}" presName="horzSpace2" presStyleCnt="0"/>
      <dgm:spPr/>
    </dgm:pt>
    <dgm:pt modelId="{35DE1B64-098B-7148-B2E5-D589D35EDE8E}" type="pres">
      <dgm:prSet presAssocID="{46C2AA66-8A9C-5042-BD6F-34B6AEAB4511}" presName="tx2" presStyleLbl="revTx" presStyleIdx="1" presStyleCnt="5"/>
      <dgm:spPr/>
      <dgm:t>
        <a:bodyPr/>
        <a:lstStyle/>
        <a:p>
          <a:endParaRPr lang="tr-TR"/>
        </a:p>
      </dgm:t>
    </dgm:pt>
    <dgm:pt modelId="{0A0EB26A-26AA-C649-93B0-835F3A754A3A}" type="pres">
      <dgm:prSet presAssocID="{46C2AA66-8A9C-5042-BD6F-34B6AEAB4511}" presName="vert2" presStyleCnt="0"/>
      <dgm:spPr/>
    </dgm:pt>
    <dgm:pt modelId="{AED5D72A-8103-DC4C-BA4E-EE2011F7AD81}" type="pres">
      <dgm:prSet presAssocID="{46C2AA66-8A9C-5042-BD6F-34B6AEAB4511}" presName="thinLine2b" presStyleLbl="callout" presStyleIdx="0" presStyleCnt="4"/>
      <dgm:spPr/>
    </dgm:pt>
    <dgm:pt modelId="{61496E38-888B-D64D-9D01-52E97BE522C5}" type="pres">
      <dgm:prSet presAssocID="{46C2AA66-8A9C-5042-BD6F-34B6AEAB4511}" presName="vertSpace2b" presStyleCnt="0"/>
      <dgm:spPr/>
    </dgm:pt>
    <dgm:pt modelId="{2E735E96-5151-1E41-9396-6CE231FC8661}" type="pres">
      <dgm:prSet presAssocID="{8AE12DF7-4E7F-9045-95B6-DDCBA8ADEEDC}" presName="horz2" presStyleCnt="0"/>
      <dgm:spPr/>
    </dgm:pt>
    <dgm:pt modelId="{522EBFC9-1969-5C4F-B411-A8B1CC2210CB}" type="pres">
      <dgm:prSet presAssocID="{8AE12DF7-4E7F-9045-95B6-DDCBA8ADEEDC}" presName="horzSpace2" presStyleCnt="0"/>
      <dgm:spPr/>
    </dgm:pt>
    <dgm:pt modelId="{3DC9AB50-2568-5647-A3A3-4FF4185255C6}" type="pres">
      <dgm:prSet presAssocID="{8AE12DF7-4E7F-9045-95B6-DDCBA8ADEEDC}" presName="tx2" presStyleLbl="revTx" presStyleIdx="2" presStyleCnt="5"/>
      <dgm:spPr/>
      <dgm:t>
        <a:bodyPr/>
        <a:lstStyle/>
        <a:p>
          <a:endParaRPr lang="tr-TR"/>
        </a:p>
      </dgm:t>
    </dgm:pt>
    <dgm:pt modelId="{10F3877A-2CD5-C745-A2B2-526B4457762F}" type="pres">
      <dgm:prSet presAssocID="{8AE12DF7-4E7F-9045-95B6-DDCBA8ADEEDC}" presName="vert2" presStyleCnt="0"/>
      <dgm:spPr/>
    </dgm:pt>
    <dgm:pt modelId="{89D387C4-74EC-AC42-BBDB-58FCB38C0A01}" type="pres">
      <dgm:prSet presAssocID="{8AE12DF7-4E7F-9045-95B6-DDCBA8ADEEDC}" presName="thinLine2b" presStyleLbl="callout" presStyleIdx="1" presStyleCnt="4"/>
      <dgm:spPr/>
    </dgm:pt>
    <dgm:pt modelId="{E8DBC923-45EA-C145-9520-D76F52078CC7}" type="pres">
      <dgm:prSet presAssocID="{8AE12DF7-4E7F-9045-95B6-DDCBA8ADEEDC}" presName="vertSpace2b" presStyleCnt="0"/>
      <dgm:spPr/>
    </dgm:pt>
    <dgm:pt modelId="{A6167338-8AA1-B349-B1FD-C97C7EF30D54}" type="pres">
      <dgm:prSet presAssocID="{33167156-B9B8-B94B-A6B9-61780BE68A15}" presName="horz2" presStyleCnt="0"/>
      <dgm:spPr/>
    </dgm:pt>
    <dgm:pt modelId="{3D0DDA4A-7ABC-CB45-832A-B3B91278F116}" type="pres">
      <dgm:prSet presAssocID="{33167156-B9B8-B94B-A6B9-61780BE68A15}" presName="horzSpace2" presStyleCnt="0"/>
      <dgm:spPr/>
    </dgm:pt>
    <dgm:pt modelId="{4F75AD93-26D8-9E4F-ACBD-7DF5C564C8B1}" type="pres">
      <dgm:prSet presAssocID="{33167156-B9B8-B94B-A6B9-61780BE68A15}" presName="tx2" presStyleLbl="revTx" presStyleIdx="3" presStyleCnt="5"/>
      <dgm:spPr/>
      <dgm:t>
        <a:bodyPr/>
        <a:lstStyle/>
        <a:p>
          <a:endParaRPr lang="tr-TR"/>
        </a:p>
      </dgm:t>
    </dgm:pt>
    <dgm:pt modelId="{C5AFE329-B458-A348-9AEA-E6DECF329DF3}" type="pres">
      <dgm:prSet presAssocID="{33167156-B9B8-B94B-A6B9-61780BE68A15}" presName="vert2" presStyleCnt="0"/>
      <dgm:spPr/>
    </dgm:pt>
    <dgm:pt modelId="{A57832D2-E35E-2D42-97BC-6725EF9B1D3C}" type="pres">
      <dgm:prSet presAssocID="{33167156-B9B8-B94B-A6B9-61780BE68A15}" presName="thinLine2b" presStyleLbl="callout" presStyleIdx="2" presStyleCnt="4"/>
      <dgm:spPr/>
    </dgm:pt>
    <dgm:pt modelId="{892D200E-94CE-4E4D-9CBC-57F4277C7BF5}" type="pres">
      <dgm:prSet presAssocID="{33167156-B9B8-B94B-A6B9-61780BE68A15}" presName="vertSpace2b" presStyleCnt="0"/>
      <dgm:spPr/>
    </dgm:pt>
    <dgm:pt modelId="{8AFDF093-5F55-914B-8399-38D2F10502E0}" type="pres">
      <dgm:prSet presAssocID="{37C5DEA8-ACAD-0A40-807E-E24893F14B75}" presName="horz2" presStyleCnt="0"/>
      <dgm:spPr/>
    </dgm:pt>
    <dgm:pt modelId="{F1927F33-702F-3F4C-AE9A-E87E82AAC00C}" type="pres">
      <dgm:prSet presAssocID="{37C5DEA8-ACAD-0A40-807E-E24893F14B75}" presName="horzSpace2" presStyleCnt="0"/>
      <dgm:spPr/>
    </dgm:pt>
    <dgm:pt modelId="{121EB895-A07E-FB42-8FF3-F2E6FD19E9B1}" type="pres">
      <dgm:prSet presAssocID="{37C5DEA8-ACAD-0A40-807E-E24893F14B75}" presName="tx2" presStyleLbl="revTx" presStyleIdx="4" presStyleCnt="5" custLinFactNeighborX="706"/>
      <dgm:spPr/>
      <dgm:t>
        <a:bodyPr/>
        <a:lstStyle/>
        <a:p>
          <a:endParaRPr lang="tr-TR"/>
        </a:p>
      </dgm:t>
    </dgm:pt>
    <dgm:pt modelId="{34293805-67AB-5147-BF0C-BC3430D68DDE}" type="pres">
      <dgm:prSet presAssocID="{37C5DEA8-ACAD-0A40-807E-E24893F14B75}" presName="vert2" presStyleCnt="0"/>
      <dgm:spPr/>
    </dgm:pt>
    <dgm:pt modelId="{6B12D6A1-D470-3647-9E9D-564DC323966E}" type="pres">
      <dgm:prSet presAssocID="{37C5DEA8-ACAD-0A40-807E-E24893F14B75}" presName="thinLine2b" presStyleLbl="callout" presStyleIdx="3" presStyleCnt="4"/>
      <dgm:spPr/>
    </dgm:pt>
    <dgm:pt modelId="{7C8CB59E-2FD6-C446-AE80-0B7CD38E3C5E}" type="pres">
      <dgm:prSet presAssocID="{37C5DEA8-ACAD-0A40-807E-E24893F14B75}" presName="vertSpace2b" presStyleCnt="0"/>
      <dgm:spPr/>
    </dgm:pt>
  </dgm:ptLst>
  <dgm:cxnLst>
    <dgm:cxn modelId="{DC5E7AFE-B86B-1244-B779-098FDBA9A393}" type="presOf" srcId="{46C2AA66-8A9C-5042-BD6F-34B6AEAB4511}" destId="{35DE1B64-098B-7148-B2E5-D589D35EDE8E}" srcOrd="0" destOrd="0" presId="urn:microsoft.com/office/officeart/2008/layout/LinedList"/>
    <dgm:cxn modelId="{4802439A-7103-D646-8E76-055AA3EA9753}" srcId="{879D5F70-D15B-4538-8D56-94C526B757EF}" destId="{33167156-B9B8-B94B-A6B9-61780BE68A15}" srcOrd="2" destOrd="0" parTransId="{CB10683C-F9A4-B14B-9D6B-591D3E5C26F2}" sibTransId="{6CE53EC8-C414-B44A-BC47-C56A9DA31C7A}"/>
    <dgm:cxn modelId="{5A91F16D-BFF9-234A-9AD9-76F4C2206596}" type="presOf" srcId="{37C5DEA8-ACAD-0A40-807E-E24893F14B75}" destId="{121EB895-A07E-FB42-8FF3-F2E6FD19E9B1}" srcOrd="0" destOrd="0" presId="urn:microsoft.com/office/officeart/2008/layout/LinedList"/>
    <dgm:cxn modelId="{F369444F-C239-494E-A81E-A2D46B77112A}" type="presOf" srcId="{879D5F70-D15B-4538-8D56-94C526B757EF}" destId="{7B180C11-D1E2-46CE-8487-D39DF8C4FDE0}" srcOrd="0" destOrd="0" presId="urn:microsoft.com/office/officeart/2008/layout/LinedList"/>
    <dgm:cxn modelId="{59165448-0935-324B-94FB-266D991AD0F8}" srcId="{879D5F70-D15B-4538-8D56-94C526B757EF}" destId="{37C5DEA8-ACAD-0A40-807E-E24893F14B75}" srcOrd="3" destOrd="0" parTransId="{F1866AB1-BCAE-614A-B65E-665B751073DA}" sibTransId="{4AF25438-46E9-E844-9F5B-949C4C683BAC}"/>
    <dgm:cxn modelId="{04CD3813-B9BD-6B4F-8F4A-58EFF8ACA257}" type="presOf" srcId="{33167156-B9B8-B94B-A6B9-61780BE68A15}" destId="{4F75AD93-26D8-9E4F-ACBD-7DF5C564C8B1}"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DFEA2EC8-9BFB-DE4F-9845-8E1490BE1CF5}" type="presOf" srcId="{8AE12DF7-4E7F-9045-95B6-DDCBA8ADEEDC}" destId="{3DC9AB50-2568-5647-A3A3-4FF4185255C6}" srcOrd="0" destOrd="0" presId="urn:microsoft.com/office/officeart/2008/layout/LinedList"/>
    <dgm:cxn modelId="{D889647C-B19C-4744-8FEB-A7987799D395}" srcId="{879D5F70-D15B-4538-8D56-94C526B757EF}" destId="{46C2AA66-8A9C-5042-BD6F-34B6AEAB4511}" srcOrd="0" destOrd="0" parTransId="{99C13061-2628-D342-A1B8-964C312AEC10}" sibTransId="{9B126DD8-5A56-8446-986E-74DB1FED3196}"/>
    <dgm:cxn modelId="{FF49842F-5A96-4595-A924-1396C983B853}" srcId="{3C774A1C-BB1C-4347-A758-A94A436F7244}" destId="{879D5F70-D15B-4538-8D56-94C526B757EF}" srcOrd="0" destOrd="0" parTransId="{8AF97D10-62D8-4760-97B9-A4E4CE7C6CC7}" sibTransId="{9EF3E540-A738-4E4E-B2FF-5C9684F5E128}"/>
    <dgm:cxn modelId="{0EE711C8-3726-A74E-A921-A74AEEAB8CEE}" srcId="{879D5F70-D15B-4538-8D56-94C526B757EF}" destId="{8AE12DF7-4E7F-9045-95B6-DDCBA8ADEEDC}" srcOrd="1" destOrd="0" parTransId="{673CAABF-403E-F04C-852B-A3164BA6A2B4}" sibTransId="{97A7464F-4E8D-374D-A2F1-111AEDCF8A52}"/>
    <dgm:cxn modelId="{8E92A022-11EF-4485-99C4-CC263A9740BF}" type="presParOf" srcId="{9CA50A65-40FA-E945-A868-9E3FE840B07E}" destId="{63B20EBF-2EA6-4C3A-A857-1A44D30727AC}" srcOrd="0" destOrd="0" presId="urn:microsoft.com/office/officeart/2008/layout/LinedList"/>
    <dgm:cxn modelId="{B1675F48-242B-4EAB-AFC7-70B4BD70D516}" type="presParOf" srcId="{9CA50A65-40FA-E945-A868-9E3FE840B07E}" destId="{DAF70C89-7DF6-415D-814D-C1550FC6F667}" srcOrd="1" destOrd="0" presId="urn:microsoft.com/office/officeart/2008/layout/LinedList"/>
    <dgm:cxn modelId="{75E4703B-381B-4544-A4B6-A09D6CBD1238}" type="presParOf" srcId="{DAF70C89-7DF6-415D-814D-C1550FC6F667}" destId="{7B180C11-D1E2-46CE-8487-D39DF8C4FDE0}" srcOrd="0" destOrd="0" presId="urn:microsoft.com/office/officeart/2008/layout/LinedList"/>
    <dgm:cxn modelId="{E6684C41-A6A5-4FC1-9DD0-549765A4B7DF}" type="presParOf" srcId="{DAF70C89-7DF6-415D-814D-C1550FC6F667}" destId="{019EA850-4661-4BA4-BAF5-E8AA7A349DD0}" srcOrd="1" destOrd="0" presId="urn:microsoft.com/office/officeart/2008/layout/LinedList"/>
    <dgm:cxn modelId="{0298C251-5BDD-2941-BAEC-5A55B42EF848}" type="presParOf" srcId="{019EA850-4661-4BA4-BAF5-E8AA7A349DD0}" destId="{5B11F0E4-5667-F94C-91CF-C0E18222A72D}" srcOrd="0" destOrd="0" presId="urn:microsoft.com/office/officeart/2008/layout/LinedList"/>
    <dgm:cxn modelId="{E94C8E00-25FA-B648-A4BF-9D5FB0F476B8}" type="presParOf" srcId="{019EA850-4661-4BA4-BAF5-E8AA7A349DD0}" destId="{8607C7E8-80FA-C043-8179-C9A1DBF38AAE}" srcOrd="1" destOrd="0" presId="urn:microsoft.com/office/officeart/2008/layout/LinedList"/>
    <dgm:cxn modelId="{D690F883-36EA-1340-8D36-73A5E386B040}" type="presParOf" srcId="{8607C7E8-80FA-C043-8179-C9A1DBF38AAE}" destId="{C703A518-74D6-CC45-A7C7-F0EE0CEF85DF}" srcOrd="0" destOrd="0" presId="urn:microsoft.com/office/officeart/2008/layout/LinedList"/>
    <dgm:cxn modelId="{8D58E12C-7D25-C242-92B9-0DF675D58AC4}" type="presParOf" srcId="{8607C7E8-80FA-C043-8179-C9A1DBF38AAE}" destId="{35DE1B64-098B-7148-B2E5-D589D35EDE8E}" srcOrd="1" destOrd="0" presId="urn:microsoft.com/office/officeart/2008/layout/LinedList"/>
    <dgm:cxn modelId="{F5EF07D0-37AD-734F-899F-932FAABE72B7}" type="presParOf" srcId="{8607C7E8-80FA-C043-8179-C9A1DBF38AAE}" destId="{0A0EB26A-26AA-C649-93B0-835F3A754A3A}" srcOrd="2" destOrd="0" presId="urn:microsoft.com/office/officeart/2008/layout/LinedList"/>
    <dgm:cxn modelId="{D1E61B54-ABD3-A24A-A2BD-13455449A9E2}" type="presParOf" srcId="{019EA850-4661-4BA4-BAF5-E8AA7A349DD0}" destId="{AED5D72A-8103-DC4C-BA4E-EE2011F7AD81}" srcOrd="2" destOrd="0" presId="urn:microsoft.com/office/officeart/2008/layout/LinedList"/>
    <dgm:cxn modelId="{C4D38ABE-A69D-AB4F-A1DB-56F294F5A595}" type="presParOf" srcId="{019EA850-4661-4BA4-BAF5-E8AA7A349DD0}" destId="{61496E38-888B-D64D-9D01-52E97BE522C5}" srcOrd="3" destOrd="0" presId="urn:microsoft.com/office/officeart/2008/layout/LinedList"/>
    <dgm:cxn modelId="{89D69ACB-0DFB-B14C-835B-C18CCDAAC8E2}" type="presParOf" srcId="{019EA850-4661-4BA4-BAF5-E8AA7A349DD0}" destId="{2E735E96-5151-1E41-9396-6CE231FC8661}" srcOrd="4" destOrd="0" presId="urn:microsoft.com/office/officeart/2008/layout/LinedList"/>
    <dgm:cxn modelId="{31DAA656-F428-084B-855A-A75405813E89}" type="presParOf" srcId="{2E735E96-5151-1E41-9396-6CE231FC8661}" destId="{522EBFC9-1969-5C4F-B411-A8B1CC2210CB}" srcOrd="0" destOrd="0" presId="urn:microsoft.com/office/officeart/2008/layout/LinedList"/>
    <dgm:cxn modelId="{4C1917F4-9C31-C640-A1F4-BFB57AF31339}" type="presParOf" srcId="{2E735E96-5151-1E41-9396-6CE231FC8661}" destId="{3DC9AB50-2568-5647-A3A3-4FF4185255C6}" srcOrd="1" destOrd="0" presId="urn:microsoft.com/office/officeart/2008/layout/LinedList"/>
    <dgm:cxn modelId="{AF681E9E-D9FB-8B41-BB2A-78C10F7AA796}" type="presParOf" srcId="{2E735E96-5151-1E41-9396-6CE231FC8661}" destId="{10F3877A-2CD5-C745-A2B2-526B4457762F}" srcOrd="2" destOrd="0" presId="urn:microsoft.com/office/officeart/2008/layout/LinedList"/>
    <dgm:cxn modelId="{5CDB25B9-6365-A048-95FF-D8E7CC9AAA25}" type="presParOf" srcId="{019EA850-4661-4BA4-BAF5-E8AA7A349DD0}" destId="{89D387C4-74EC-AC42-BBDB-58FCB38C0A01}" srcOrd="5" destOrd="0" presId="urn:microsoft.com/office/officeart/2008/layout/LinedList"/>
    <dgm:cxn modelId="{948BDD66-AEC3-D346-8B44-5F0CB69CFF88}" type="presParOf" srcId="{019EA850-4661-4BA4-BAF5-E8AA7A349DD0}" destId="{E8DBC923-45EA-C145-9520-D76F52078CC7}" srcOrd="6" destOrd="0" presId="urn:microsoft.com/office/officeart/2008/layout/LinedList"/>
    <dgm:cxn modelId="{4A5247BC-0D78-5045-B7C4-62AEBCEF5AC1}" type="presParOf" srcId="{019EA850-4661-4BA4-BAF5-E8AA7A349DD0}" destId="{A6167338-8AA1-B349-B1FD-C97C7EF30D54}" srcOrd="7" destOrd="0" presId="urn:microsoft.com/office/officeart/2008/layout/LinedList"/>
    <dgm:cxn modelId="{34BDF7B1-9B95-D247-8DD4-850ADF5D6359}" type="presParOf" srcId="{A6167338-8AA1-B349-B1FD-C97C7EF30D54}" destId="{3D0DDA4A-7ABC-CB45-832A-B3B91278F116}" srcOrd="0" destOrd="0" presId="urn:microsoft.com/office/officeart/2008/layout/LinedList"/>
    <dgm:cxn modelId="{6B80AA4F-BEED-344F-B628-E23BB8339326}" type="presParOf" srcId="{A6167338-8AA1-B349-B1FD-C97C7EF30D54}" destId="{4F75AD93-26D8-9E4F-ACBD-7DF5C564C8B1}" srcOrd="1" destOrd="0" presId="urn:microsoft.com/office/officeart/2008/layout/LinedList"/>
    <dgm:cxn modelId="{0B49E433-B2AC-8E4A-86C5-51157A1D4F8A}" type="presParOf" srcId="{A6167338-8AA1-B349-B1FD-C97C7EF30D54}" destId="{C5AFE329-B458-A348-9AEA-E6DECF329DF3}" srcOrd="2" destOrd="0" presId="urn:microsoft.com/office/officeart/2008/layout/LinedList"/>
    <dgm:cxn modelId="{9B756E4D-2D52-DC42-879C-C59FABA69ED1}" type="presParOf" srcId="{019EA850-4661-4BA4-BAF5-E8AA7A349DD0}" destId="{A57832D2-E35E-2D42-97BC-6725EF9B1D3C}" srcOrd="8" destOrd="0" presId="urn:microsoft.com/office/officeart/2008/layout/LinedList"/>
    <dgm:cxn modelId="{D95F751A-66DD-034D-A203-0ECE5131F748}" type="presParOf" srcId="{019EA850-4661-4BA4-BAF5-E8AA7A349DD0}" destId="{892D200E-94CE-4E4D-9CBC-57F4277C7BF5}" srcOrd="9" destOrd="0" presId="urn:microsoft.com/office/officeart/2008/layout/LinedList"/>
    <dgm:cxn modelId="{09D5D35D-3A4D-0542-B644-5D09AEDFA8E5}" type="presParOf" srcId="{019EA850-4661-4BA4-BAF5-E8AA7A349DD0}" destId="{8AFDF093-5F55-914B-8399-38D2F10502E0}" srcOrd="10" destOrd="0" presId="urn:microsoft.com/office/officeart/2008/layout/LinedList"/>
    <dgm:cxn modelId="{EDA9B18B-DCDC-544E-BAD0-C093E141762C}" type="presParOf" srcId="{8AFDF093-5F55-914B-8399-38D2F10502E0}" destId="{F1927F33-702F-3F4C-AE9A-E87E82AAC00C}" srcOrd="0" destOrd="0" presId="urn:microsoft.com/office/officeart/2008/layout/LinedList"/>
    <dgm:cxn modelId="{7C084C48-DE3A-F44B-A58E-D23F358FD444}" type="presParOf" srcId="{8AFDF093-5F55-914B-8399-38D2F10502E0}" destId="{121EB895-A07E-FB42-8FF3-F2E6FD19E9B1}" srcOrd="1" destOrd="0" presId="urn:microsoft.com/office/officeart/2008/layout/LinedList"/>
    <dgm:cxn modelId="{483AB02E-0A14-FC45-878A-3D137B26DE09}" type="presParOf" srcId="{8AFDF093-5F55-914B-8399-38D2F10502E0}" destId="{34293805-67AB-5147-BF0C-BC3430D68DDE}" srcOrd="2" destOrd="0" presId="urn:microsoft.com/office/officeart/2008/layout/LinedList"/>
    <dgm:cxn modelId="{4A2BDCD0-F4CD-774E-9A04-761047B195C1}" type="presParOf" srcId="{019EA850-4661-4BA4-BAF5-E8AA7A349DD0}" destId="{6B12D6A1-D470-3647-9E9D-564DC323966E}" srcOrd="11" destOrd="0" presId="urn:microsoft.com/office/officeart/2008/layout/LinedList"/>
    <dgm:cxn modelId="{43B594D5-CD60-B549-B312-16E0C1A572BC}" type="presParOf" srcId="{019EA850-4661-4BA4-BAF5-E8AA7A349DD0}" destId="{7C8CB59E-2FD6-C446-AE80-0B7CD38E3C5E}"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dirty="0"/>
            <a:t>Aşağıdakilerden hangisinde elektronik delillerle ilgili özel karşılıklı yardımlaşma hükümleri mevcuttur?</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tr-TR" b="1" dirty="0"/>
            <a:t>a) Avrupa Birliği Üye Devletleri Arasında Ceza İşlerinde Karşılıklı Yardımlaşma Sözleşmesi</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pPr algn="just"/>
          <a:r>
            <a:rPr lang="tr-TR" b="1" dirty="0"/>
            <a:t>b) </a:t>
          </a:r>
          <a:r>
            <a:rPr lang="tr-TR" b="1" dirty="0" err="1"/>
            <a:t>Sınıraşan</a:t>
          </a:r>
          <a:r>
            <a:rPr lang="tr-TR" b="1" dirty="0"/>
            <a:t> Örgütlü Suçlara Karşı Birleşmiş Milletler Sözleşmesi</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pPr algn="just"/>
          <a:r>
            <a:rPr lang="tr-TR" b="1" dirty="0">
              <a:solidFill>
                <a:srgbClr val="FF0000"/>
              </a:solidFill>
            </a:rPr>
            <a:t>c) Avrupa Konseyi Siber Suç Sözleşmesi (Budapeşte Sözleşmesi)</a:t>
          </a: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r>
            <a:rPr lang="tr-TR" b="1" dirty="0"/>
            <a:t>d) Afrika Birliği Siber Güvenlik &amp; Kişisel Verilerin Korunması Sözleşmesi (</a:t>
          </a:r>
          <a:r>
            <a:rPr lang="tr-TR" b="1" dirty="0" err="1"/>
            <a:t>Malabo</a:t>
          </a:r>
          <a:r>
            <a:rPr lang="tr-TR" b="1" dirty="0"/>
            <a:t> Sözleşmesi)</a:t>
          </a: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B6B36C80-2A3D-4CF7-843F-D9FABC356885}" type="presOf" srcId="{D907F82D-4934-4260-A319-D0C1005DB73A}" destId="{576A2C98-791A-4E50-8CB8-1914215BEA2D}"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D3C0FAE4-6740-45AD-A6C4-904B2C44D081}" type="presOf" srcId="{7029F5E8-D056-AE49-BD66-3C193010DDE8}" destId="{5D9EDF3F-7B20-8E47-A431-F9F24450F874}" srcOrd="0" destOrd="0" presId="urn:microsoft.com/office/officeart/2008/layout/LinedList"/>
    <dgm:cxn modelId="{16263A1F-73DA-446E-8C98-F89670BB9C7D}" type="presOf" srcId="{8E61202A-36DD-0240-811A-270D9611A395}" destId="{CFE00427-EDF8-324F-9A5C-A181E81A4D48}" srcOrd="0" destOrd="0" presId="urn:microsoft.com/office/officeart/2008/layout/LinedList"/>
    <dgm:cxn modelId="{53B072EE-B61A-41F9-AEF1-90F9B3FBC32E}" type="presOf" srcId="{412DA8CB-B9E5-F44F-9FDD-EF35DF68306D}" destId="{B9E57DF2-F223-F848-B6AB-FEB0F6FB4076}"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B7920B34-80E6-4999-B607-2F47FF45E171}" type="presOf" srcId="{9EFF4F62-79ED-4EA0-85C1-51F88755C8EE}" destId="{0DEDE790-6650-4E13-B812-9DA3ABBAEB7C}"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0716E0E1-BC55-44B3-A9DB-28F07EE8FAB2}" type="presParOf" srcId="{9CA50A65-40FA-E945-A868-9E3FE840B07E}" destId="{D5C7DCB4-3723-4443-ADD7-DBEB1005841A}" srcOrd="0" destOrd="0" presId="urn:microsoft.com/office/officeart/2008/layout/LinedList"/>
    <dgm:cxn modelId="{E14AD7AB-6582-4DB5-9A43-0CAE7A689063}" type="presParOf" srcId="{9CA50A65-40FA-E945-A868-9E3FE840B07E}" destId="{9F8ADD56-4647-5947-BF4A-89820DB0503F}" srcOrd="1" destOrd="0" presId="urn:microsoft.com/office/officeart/2008/layout/LinedList"/>
    <dgm:cxn modelId="{7586C1B5-FBA9-4A83-ABF1-60415C80937E}" type="presParOf" srcId="{9F8ADD56-4647-5947-BF4A-89820DB0503F}" destId="{CFE00427-EDF8-324F-9A5C-A181E81A4D48}" srcOrd="0" destOrd="0" presId="urn:microsoft.com/office/officeart/2008/layout/LinedList"/>
    <dgm:cxn modelId="{D27B7063-DF82-430F-9D17-CF3019033C2E}" type="presParOf" srcId="{9F8ADD56-4647-5947-BF4A-89820DB0503F}" destId="{71554259-89F3-DC41-AF38-A80F6823C6AB}" srcOrd="1" destOrd="0" presId="urn:microsoft.com/office/officeart/2008/layout/LinedList"/>
    <dgm:cxn modelId="{161CC397-7156-47AA-851A-830358278C66}" type="presParOf" srcId="{71554259-89F3-DC41-AF38-A80F6823C6AB}" destId="{D0431CA8-5100-6745-A242-ED330061BD73}" srcOrd="0" destOrd="0" presId="urn:microsoft.com/office/officeart/2008/layout/LinedList"/>
    <dgm:cxn modelId="{742A8691-B299-4EC4-AF28-E8832E1FACCE}" type="presParOf" srcId="{71554259-89F3-DC41-AF38-A80F6823C6AB}" destId="{FE55CC5A-C0EF-DF45-AF1E-C9A5EF0E713C}" srcOrd="1" destOrd="0" presId="urn:microsoft.com/office/officeart/2008/layout/LinedList"/>
    <dgm:cxn modelId="{284829EC-F3F2-4070-A9A0-2076D45A78F6}" type="presParOf" srcId="{FE55CC5A-C0EF-DF45-AF1E-C9A5EF0E713C}" destId="{D79F8CF2-80EE-C747-9C26-26414E55692C}" srcOrd="0" destOrd="0" presId="urn:microsoft.com/office/officeart/2008/layout/LinedList"/>
    <dgm:cxn modelId="{1EC4ADF0-D51E-4887-8267-4B69719F37F0}" type="presParOf" srcId="{FE55CC5A-C0EF-DF45-AF1E-C9A5EF0E713C}" destId="{5D9EDF3F-7B20-8E47-A431-F9F24450F874}" srcOrd="1" destOrd="0" presId="urn:microsoft.com/office/officeart/2008/layout/LinedList"/>
    <dgm:cxn modelId="{950CD9C0-0D1C-4BE8-8E06-61363DE0E23A}" type="presParOf" srcId="{FE55CC5A-C0EF-DF45-AF1E-C9A5EF0E713C}" destId="{EB933D24-ABB6-0C44-A5A7-05F1CB99F1EB}" srcOrd="2" destOrd="0" presId="urn:microsoft.com/office/officeart/2008/layout/LinedList"/>
    <dgm:cxn modelId="{764594BC-CDBF-4CF3-8DF1-DC0C1F6A6157}" type="presParOf" srcId="{71554259-89F3-DC41-AF38-A80F6823C6AB}" destId="{EB798B99-5590-864A-A2C1-F553D99D3FAA}" srcOrd="2" destOrd="0" presId="urn:microsoft.com/office/officeart/2008/layout/LinedList"/>
    <dgm:cxn modelId="{128493DF-1758-452A-AE66-A6FD3D32431F}" type="presParOf" srcId="{71554259-89F3-DC41-AF38-A80F6823C6AB}" destId="{9C715A5E-13B0-3F4D-85BD-4FA3A97839C5}" srcOrd="3" destOrd="0" presId="urn:microsoft.com/office/officeart/2008/layout/LinedList"/>
    <dgm:cxn modelId="{A8FC36A0-0A12-453E-B439-443BAD797864}" type="presParOf" srcId="{71554259-89F3-DC41-AF38-A80F6823C6AB}" destId="{A4B3FD2E-63E5-E445-B87B-210177B3706B}" srcOrd="4" destOrd="0" presId="urn:microsoft.com/office/officeart/2008/layout/LinedList"/>
    <dgm:cxn modelId="{5CE7D87C-6D45-42AC-B00E-9CDCC48A691C}" type="presParOf" srcId="{A4B3FD2E-63E5-E445-B87B-210177B3706B}" destId="{B4FE7B28-4407-5045-AAC1-7786FB86FE88}" srcOrd="0" destOrd="0" presId="urn:microsoft.com/office/officeart/2008/layout/LinedList"/>
    <dgm:cxn modelId="{06FE4865-4FF5-46B0-8F7D-F9050C24D70C}" type="presParOf" srcId="{A4B3FD2E-63E5-E445-B87B-210177B3706B}" destId="{B9E57DF2-F223-F848-B6AB-FEB0F6FB4076}" srcOrd="1" destOrd="0" presId="urn:microsoft.com/office/officeart/2008/layout/LinedList"/>
    <dgm:cxn modelId="{B83CC25F-ACE6-4119-9B67-DB7DDAEA489C}" type="presParOf" srcId="{A4B3FD2E-63E5-E445-B87B-210177B3706B}" destId="{84017E13-6661-1647-9DB1-F43BB49DC0FD}" srcOrd="2" destOrd="0" presId="urn:microsoft.com/office/officeart/2008/layout/LinedList"/>
    <dgm:cxn modelId="{7E8FEE9E-0F9D-4623-830C-C5085754CBDB}" type="presParOf" srcId="{71554259-89F3-DC41-AF38-A80F6823C6AB}" destId="{1E88F2A9-FC8F-2A4F-ABF4-2C5837CA76E5}" srcOrd="5" destOrd="0" presId="urn:microsoft.com/office/officeart/2008/layout/LinedList"/>
    <dgm:cxn modelId="{0AAFCFF2-54E7-40F8-B807-E3CD86124461}" type="presParOf" srcId="{71554259-89F3-DC41-AF38-A80F6823C6AB}" destId="{02B19E4E-8333-4B4F-AA1E-19B5E7CAD48B}" srcOrd="6" destOrd="0" presId="urn:microsoft.com/office/officeart/2008/layout/LinedList"/>
    <dgm:cxn modelId="{5C974529-04D9-4AD3-8DE0-E2E3F72310B8}" type="presParOf" srcId="{71554259-89F3-DC41-AF38-A80F6823C6AB}" destId="{5121BA32-9249-455A-8A20-08E85B86269F}" srcOrd="7" destOrd="0" presId="urn:microsoft.com/office/officeart/2008/layout/LinedList"/>
    <dgm:cxn modelId="{451E971D-A790-4F3F-8938-34A0D6E447D0}" type="presParOf" srcId="{5121BA32-9249-455A-8A20-08E85B86269F}" destId="{E379A0C3-13D3-46B9-950A-CF0A08724A6D}" srcOrd="0" destOrd="0" presId="urn:microsoft.com/office/officeart/2008/layout/LinedList"/>
    <dgm:cxn modelId="{3C218D79-7F49-4F15-A167-C761871F6665}" type="presParOf" srcId="{5121BA32-9249-455A-8A20-08E85B86269F}" destId="{576A2C98-791A-4E50-8CB8-1914215BEA2D}" srcOrd="1" destOrd="0" presId="urn:microsoft.com/office/officeart/2008/layout/LinedList"/>
    <dgm:cxn modelId="{98B6FDC0-C624-4A54-B7D6-E714D0D04F39}" type="presParOf" srcId="{5121BA32-9249-455A-8A20-08E85B86269F}" destId="{3EC880A3-8E6D-40A4-857F-9A4C9ED1B22A}" srcOrd="2" destOrd="0" presId="urn:microsoft.com/office/officeart/2008/layout/LinedList"/>
    <dgm:cxn modelId="{28AD2CB7-495E-4296-BC77-115FF00567CC}" type="presParOf" srcId="{71554259-89F3-DC41-AF38-A80F6823C6AB}" destId="{45167FBC-5EE3-4C8A-A94C-30BB5DE89AD6}" srcOrd="8" destOrd="0" presId="urn:microsoft.com/office/officeart/2008/layout/LinedList"/>
    <dgm:cxn modelId="{FAF06EA9-4A0A-4339-B56C-BEBD8425E9BB}" type="presParOf" srcId="{71554259-89F3-DC41-AF38-A80F6823C6AB}" destId="{BC5CA65E-0C6F-472F-B2E2-282C2CDDDC9F}" srcOrd="9" destOrd="0" presId="urn:microsoft.com/office/officeart/2008/layout/LinedList"/>
    <dgm:cxn modelId="{59211081-A08C-42C0-9927-D3FA32BFA1EE}" type="presParOf" srcId="{71554259-89F3-DC41-AF38-A80F6823C6AB}" destId="{DFE917DE-2459-4110-B5CA-909F8A25E9B3}" srcOrd="10" destOrd="0" presId="urn:microsoft.com/office/officeart/2008/layout/LinedList"/>
    <dgm:cxn modelId="{D9438C4A-F854-4986-B27D-7375996A29A5}" type="presParOf" srcId="{DFE917DE-2459-4110-B5CA-909F8A25E9B3}" destId="{BFFB7145-8402-485B-85FA-7C375AFB0A2C}" srcOrd="0" destOrd="0" presId="urn:microsoft.com/office/officeart/2008/layout/LinedList"/>
    <dgm:cxn modelId="{94474739-E55C-46AB-97A7-311B22E7BB9C}" type="presParOf" srcId="{DFE917DE-2459-4110-B5CA-909F8A25E9B3}" destId="{0DEDE790-6650-4E13-B812-9DA3ABBAEB7C}" srcOrd="1" destOrd="0" presId="urn:microsoft.com/office/officeart/2008/layout/LinedList"/>
    <dgm:cxn modelId="{CBD36A0B-10A8-4345-A747-1510FDB60EDE}" type="presParOf" srcId="{DFE917DE-2459-4110-B5CA-909F8A25E9B3}" destId="{CC02E1CA-72BE-493C-916D-08B08D649491}" srcOrd="2" destOrd="0" presId="urn:microsoft.com/office/officeart/2008/layout/LinedList"/>
    <dgm:cxn modelId="{26FF9D51-0842-456A-964C-F4057F02F3E4}" type="presParOf" srcId="{71554259-89F3-DC41-AF38-A80F6823C6AB}" destId="{41DAB04F-B76E-41A3-BF92-19D36F058A9E}" srcOrd="11" destOrd="0" presId="urn:microsoft.com/office/officeart/2008/layout/LinedList"/>
    <dgm:cxn modelId="{FE4E1148-4350-4234-A652-CFF14958C4B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just" rtl="0"/>
          <a:r>
            <a:rPr lang="tr-TR" b="1" dirty="0"/>
            <a:t>a) </a:t>
          </a:r>
          <a:r>
            <a:rPr lang="tr-TR" b="1" dirty="0">
              <a:solidFill>
                <a:schemeClr val="tx1"/>
              </a:solidFill>
              <a:latin typeface="Calibri"/>
            </a:rPr>
            <a:t>Acil durumlarda verilerin açıklanması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rtl="0"/>
          <a:r>
            <a:rPr lang="tr-TR" b="1" dirty="0"/>
            <a:t>b) </a:t>
          </a:r>
          <a:r>
            <a:rPr lang="tr-TR" b="1" dirty="0">
              <a:latin typeface="Calibri"/>
            </a:rPr>
            <a:t>Irkçılık ve Yabancı Düşmanlığı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l" rtl="0"/>
          <a:r>
            <a:rPr lang="tr-TR" b="1">
              <a:solidFill>
                <a:schemeClr val="tx1"/>
              </a:solidFill>
            </a:rPr>
            <a:t>c) </a:t>
          </a:r>
          <a:r>
            <a:rPr lang="tr-TR" b="1">
              <a:solidFill>
                <a:schemeClr val="tx1"/>
              </a:solidFill>
              <a:latin typeface="Calibri"/>
            </a:rPr>
            <a:t>Gizli soruşturmalar</a:t>
          </a:r>
          <a:endParaRPr lang="tr-TR" b="1">
            <a:solidFill>
              <a:schemeClr val="tx1"/>
            </a:solidFill>
          </a:endParaRP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rtl="0"/>
          <a:r>
            <a:rPr lang="tr-TR" b="1" dirty="0"/>
            <a:t>d) WHOIS </a:t>
          </a:r>
          <a:r>
            <a:rPr lang="tr-TR" b="1" dirty="0">
              <a:latin typeface="Calibri"/>
            </a:rPr>
            <a:t>bilgisi talebi</a:t>
          </a:r>
          <a:endParaRPr lang="tr-TR" b="1" dirty="0"/>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3A76E5A8-3B3C-4E7F-B869-46D00F6DD278}">
      <dgm:prSet phldr="0"/>
      <dgm:spPr/>
      <dgm:t>
        <a:bodyPr/>
        <a:lstStyle/>
        <a:p>
          <a:pPr algn="just" rtl="0"/>
          <a:r>
            <a:rPr lang="tr-TR" b="1" dirty="0">
              <a:latin typeface="Calibri"/>
            </a:rPr>
            <a:t>Aşağıdakilerden hangisi İkinci Ek Protokol kapsamında değerlendirilmez?</a:t>
          </a:r>
        </a:p>
      </dgm:t>
    </dgm:pt>
    <dgm:pt modelId="{F3E42BEF-D209-41AB-B96B-3F1C64AD20D5}" type="parTrans" cxnId="{11CBE3E9-8BE4-4C33-8D8E-EFA77D5032F7}">
      <dgm:prSet/>
      <dgm:spPr/>
      <dgm:t>
        <a:bodyPr/>
        <a:lstStyle/>
        <a:p>
          <a:endParaRPr lang="en-US"/>
        </a:p>
      </dgm:t>
    </dgm:pt>
    <dgm:pt modelId="{0D65EA27-8DB4-4F10-B816-36446611BDFC}" type="sibTrans" cxnId="{11CBE3E9-8BE4-4C33-8D8E-EFA77D5032F7}">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24BB5337-D5C2-4C52-968A-BD880B74527F}" type="pres">
      <dgm:prSet presAssocID="{3A76E5A8-3B3C-4E7F-B869-46D00F6DD278}" presName="thickLine" presStyleLbl="alignNode1" presStyleIdx="0" presStyleCnt="1"/>
      <dgm:spPr/>
    </dgm:pt>
    <dgm:pt modelId="{01C47A73-D986-4C59-9EFF-9E1D085415C7}" type="pres">
      <dgm:prSet presAssocID="{3A76E5A8-3B3C-4E7F-B869-46D00F6DD278}" presName="horz1" presStyleCnt="0"/>
      <dgm:spPr/>
    </dgm:pt>
    <dgm:pt modelId="{27A7E30C-1BD4-465A-A8EF-16CFCBB89D32}" type="pres">
      <dgm:prSet presAssocID="{3A76E5A8-3B3C-4E7F-B869-46D00F6DD278}" presName="tx1" presStyleLbl="revTx" presStyleIdx="0" presStyleCnt="5" custScaleX="195978"/>
      <dgm:spPr/>
      <dgm:t>
        <a:bodyPr/>
        <a:lstStyle/>
        <a:p>
          <a:endParaRPr lang="tr-TR"/>
        </a:p>
      </dgm:t>
    </dgm:pt>
    <dgm:pt modelId="{AEE8F6B8-A2F9-4476-BBEE-A2BDE8AE42AD}" type="pres">
      <dgm:prSet presAssocID="{3A76E5A8-3B3C-4E7F-B869-46D00F6DD278}"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3A76E5A8-3B3C-4E7F-B869-46D00F6DD278}" destId="{9EFF4F62-79ED-4EA0-85C1-51F88755C8EE}" srcOrd="3" destOrd="0" parTransId="{8EAFCDE7-4869-4D95-9359-6DA608AB28F0}" sibTransId="{D3274077-7919-4B64-B4D8-786A32E9EF73}"/>
    <dgm:cxn modelId="{AFD2487F-444F-4C44-A623-9AAFEB90AC49}" srcId="{3A76E5A8-3B3C-4E7F-B869-46D00F6DD278}" destId="{412DA8CB-B9E5-F44F-9FDD-EF35DF68306D}" srcOrd="1" destOrd="0" parTransId="{7E8B7982-18DC-F246-BFD4-7B9D4C9DB2CA}" sibTransId="{960A4A2E-B23E-7544-9A93-1312898E2DC4}"/>
    <dgm:cxn modelId="{96B95A67-2305-445D-94CC-158BF7E9ECE8}" type="presOf" srcId="{412DA8CB-B9E5-F44F-9FDD-EF35DF68306D}" destId="{B9E57DF2-F223-F848-B6AB-FEB0F6FB4076}" srcOrd="0" destOrd="0" presId="urn:microsoft.com/office/officeart/2008/layout/LinedList"/>
    <dgm:cxn modelId="{5441ACF7-001D-47E8-BE90-D77A819FBE03}" srcId="{3A76E5A8-3B3C-4E7F-B869-46D00F6DD278}" destId="{D907F82D-4934-4260-A319-D0C1005DB73A}" srcOrd="2" destOrd="0" parTransId="{6643C99F-6929-4115-B10C-449964C298DB}" sibTransId="{9EB8D1B3-16DB-4A75-A7E2-3B79ADD997CE}"/>
    <dgm:cxn modelId="{4DDA1446-A5C2-494D-AE2A-D6894860645A}" type="presOf" srcId="{9EFF4F62-79ED-4EA0-85C1-51F88755C8EE}" destId="{0DEDE790-6650-4E13-B812-9DA3ABBAEB7C}" srcOrd="0" destOrd="0" presId="urn:microsoft.com/office/officeart/2008/layout/LinedList"/>
    <dgm:cxn modelId="{80AE9DA0-0C74-4A0C-8D89-0F5A524DE196}" type="presOf" srcId="{7029F5E8-D056-AE49-BD66-3C193010DDE8}" destId="{5D9EDF3F-7B20-8E47-A431-F9F24450F874}" srcOrd="0" destOrd="0" presId="urn:microsoft.com/office/officeart/2008/layout/LinedList"/>
    <dgm:cxn modelId="{99EB5834-3593-6644-A836-6C8D5595A820}" srcId="{3A76E5A8-3B3C-4E7F-B869-46D00F6DD278}" destId="{7029F5E8-D056-AE49-BD66-3C193010DDE8}" srcOrd="0" destOrd="0" parTransId="{ACE97453-93D9-C642-95ED-D55F9984F778}" sibTransId="{3346CD8C-3206-F84A-BEA2-B5492B6B7347}"/>
    <dgm:cxn modelId="{B7396B30-5537-DB48-BB49-F8121197A4DF}" type="presOf" srcId="{3C774A1C-BB1C-4347-A758-A94A436F7244}" destId="{9CA50A65-40FA-E945-A868-9E3FE840B07E}" srcOrd="0" destOrd="0" presId="urn:microsoft.com/office/officeart/2008/layout/LinedList"/>
    <dgm:cxn modelId="{26151022-94E3-4EA3-BF46-634393F10E10}" type="presOf" srcId="{D907F82D-4934-4260-A319-D0C1005DB73A}" destId="{576A2C98-791A-4E50-8CB8-1914215BEA2D}" srcOrd="0" destOrd="0" presId="urn:microsoft.com/office/officeart/2008/layout/LinedList"/>
    <dgm:cxn modelId="{11CBE3E9-8BE4-4C33-8D8E-EFA77D5032F7}" srcId="{3C774A1C-BB1C-4347-A758-A94A436F7244}" destId="{3A76E5A8-3B3C-4E7F-B869-46D00F6DD278}" srcOrd="0" destOrd="0" parTransId="{F3E42BEF-D209-41AB-B96B-3F1C64AD20D5}" sibTransId="{0D65EA27-8DB4-4F10-B816-36446611BDFC}"/>
    <dgm:cxn modelId="{19F8926A-1209-4021-B127-561279B73701}" type="presOf" srcId="{3A76E5A8-3B3C-4E7F-B869-46D00F6DD278}" destId="{27A7E30C-1BD4-465A-A8EF-16CFCBB89D32}" srcOrd="0" destOrd="0" presId="urn:microsoft.com/office/officeart/2008/layout/LinedList"/>
    <dgm:cxn modelId="{5FCE10D0-8CCD-401A-B64D-87AD6170C98E}" type="presParOf" srcId="{9CA50A65-40FA-E945-A868-9E3FE840B07E}" destId="{24BB5337-D5C2-4C52-968A-BD880B74527F}" srcOrd="0" destOrd="0" presId="urn:microsoft.com/office/officeart/2008/layout/LinedList"/>
    <dgm:cxn modelId="{877FFB4F-0BB1-4D00-84BC-88BAF628B890}" type="presParOf" srcId="{9CA50A65-40FA-E945-A868-9E3FE840B07E}" destId="{01C47A73-D986-4C59-9EFF-9E1D085415C7}" srcOrd="1" destOrd="0" presId="urn:microsoft.com/office/officeart/2008/layout/LinedList"/>
    <dgm:cxn modelId="{8B4DE162-C7BF-4A27-9947-7405F18930C5}" type="presParOf" srcId="{01C47A73-D986-4C59-9EFF-9E1D085415C7}" destId="{27A7E30C-1BD4-465A-A8EF-16CFCBB89D32}" srcOrd="0" destOrd="0" presId="urn:microsoft.com/office/officeart/2008/layout/LinedList"/>
    <dgm:cxn modelId="{8A247242-E5F4-4827-806E-427ECCFB15A3}" type="presParOf" srcId="{01C47A73-D986-4C59-9EFF-9E1D085415C7}" destId="{AEE8F6B8-A2F9-4476-BBEE-A2BDE8AE42AD}" srcOrd="1" destOrd="0" presId="urn:microsoft.com/office/officeart/2008/layout/LinedList"/>
    <dgm:cxn modelId="{27B1C3EF-767F-4D97-89F0-70F306157F57}" type="presParOf" srcId="{AEE8F6B8-A2F9-4476-BBEE-A2BDE8AE42AD}" destId="{D0431CA8-5100-6745-A242-ED330061BD73}" srcOrd="0" destOrd="0" presId="urn:microsoft.com/office/officeart/2008/layout/LinedList"/>
    <dgm:cxn modelId="{01CD15C2-00BD-4958-92F2-FD7007DD7AEB}" type="presParOf" srcId="{AEE8F6B8-A2F9-4476-BBEE-A2BDE8AE42AD}" destId="{FE55CC5A-C0EF-DF45-AF1E-C9A5EF0E713C}" srcOrd="1" destOrd="0" presId="urn:microsoft.com/office/officeart/2008/layout/LinedList"/>
    <dgm:cxn modelId="{C2373FF7-68D1-4F96-B990-804A9CEE8642}" type="presParOf" srcId="{FE55CC5A-C0EF-DF45-AF1E-C9A5EF0E713C}" destId="{D79F8CF2-80EE-C747-9C26-26414E55692C}" srcOrd="0" destOrd="0" presId="urn:microsoft.com/office/officeart/2008/layout/LinedList"/>
    <dgm:cxn modelId="{1C4DA5E0-1D6A-45A7-9A91-8AA7BDFC5BDE}" type="presParOf" srcId="{FE55CC5A-C0EF-DF45-AF1E-C9A5EF0E713C}" destId="{5D9EDF3F-7B20-8E47-A431-F9F24450F874}" srcOrd="1" destOrd="0" presId="urn:microsoft.com/office/officeart/2008/layout/LinedList"/>
    <dgm:cxn modelId="{A9B96F95-5A27-42B0-83C1-A7880AA9A2EF}" type="presParOf" srcId="{FE55CC5A-C0EF-DF45-AF1E-C9A5EF0E713C}" destId="{EB933D24-ABB6-0C44-A5A7-05F1CB99F1EB}" srcOrd="2" destOrd="0" presId="urn:microsoft.com/office/officeart/2008/layout/LinedList"/>
    <dgm:cxn modelId="{714ADF98-1AC8-4509-98E6-C9B88DB87CF9}" type="presParOf" srcId="{AEE8F6B8-A2F9-4476-BBEE-A2BDE8AE42AD}" destId="{EB798B99-5590-864A-A2C1-F553D99D3FAA}" srcOrd="2" destOrd="0" presId="urn:microsoft.com/office/officeart/2008/layout/LinedList"/>
    <dgm:cxn modelId="{F1F1AC1C-2829-4219-9E95-F8C37B9E017E}" type="presParOf" srcId="{AEE8F6B8-A2F9-4476-BBEE-A2BDE8AE42AD}" destId="{9C715A5E-13B0-3F4D-85BD-4FA3A97839C5}" srcOrd="3" destOrd="0" presId="urn:microsoft.com/office/officeart/2008/layout/LinedList"/>
    <dgm:cxn modelId="{4BCCB799-7C87-47E8-9583-59310C4A1C5D}" type="presParOf" srcId="{AEE8F6B8-A2F9-4476-BBEE-A2BDE8AE42AD}" destId="{A4B3FD2E-63E5-E445-B87B-210177B3706B}" srcOrd="4" destOrd="0" presId="urn:microsoft.com/office/officeart/2008/layout/LinedList"/>
    <dgm:cxn modelId="{4FEA301F-AC17-4D71-A459-3F5C1C1E1B6A}" type="presParOf" srcId="{A4B3FD2E-63E5-E445-B87B-210177B3706B}" destId="{B4FE7B28-4407-5045-AAC1-7786FB86FE88}" srcOrd="0" destOrd="0" presId="urn:microsoft.com/office/officeart/2008/layout/LinedList"/>
    <dgm:cxn modelId="{C3C6344B-9520-4072-9CBB-151BAF6DFE7F}" type="presParOf" srcId="{A4B3FD2E-63E5-E445-B87B-210177B3706B}" destId="{B9E57DF2-F223-F848-B6AB-FEB0F6FB4076}" srcOrd="1" destOrd="0" presId="urn:microsoft.com/office/officeart/2008/layout/LinedList"/>
    <dgm:cxn modelId="{03361FF8-7256-4164-BE7B-56B8BBF401E6}" type="presParOf" srcId="{A4B3FD2E-63E5-E445-B87B-210177B3706B}" destId="{84017E13-6661-1647-9DB1-F43BB49DC0FD}" srcOrd="2" destOrd="0" presId="urn:microsoft.com/office/officeart/2008/layout/LinedList"/>
    <dgm:cxn modelId="{931C1888-B9F6-4F95-A0D1-B43A0661F765}" type="presParOf" srcId="{AEE8F6B8-A2F9-4476-BBEE-A2BDE8AE42AD}" destId="{1E88F2A9-FC8F-2A4F-ABF4-2C5837CA76E5}" srcOrd="5" destOrd="0" presId="urn:microsoft.com/office/officeart/2008/layout/LinedList"/>
    <dgm:cxn modelId="{3116B1C1-EABF-40C2-BD76-9D62424879A2}" type="presParOf" srcId="{AEE8F6B8-A2F9-4476-BBEE-A2BDE8AE42AD}" destId="{02B19E4E-8333-4B4F-AA1E-19B5E7CAD48B}" srcOrd="6" destOrd="0" presId="urn:microsoft.com/office/officeart/2008/layout/LinedList"/>
    <dgm:cxn modelId="{715F5080-0A52-46FF-8903-D720F819018D}" type="presParOf" srcId="{AEE8F6B8-A2F9-4476-BBEE-A2BDE8AE42AD}" destId="{5121BA32-9249-455A-8A20-08E85B86269F}" srcOrd="7" destOrd="0" presId="urn:microsoft.com/office/officeart/2008/layout/LinedList"/>
    <dgm:cxn modelId="{DEA471AA-9FB7-415E-B634-E2D3A89E0680}" type="presParOf" srcId="{5121BA32-9249-455A-8A20-08E85B86269F}" destId="{E379A0C3-13D3-46B9-950A-CF0A08724A6D}" srcOrd="0" destOrd="0" presId="urn:microsoft.com/office/officeart/2008/layout/LinedList"/>
    <dgm:cxn modelId="{3DB39640-1B66-4034-B683-C8DD2C451768}" type="presParOf" srcId="{5121BA32-9249-455A-8A20-08E85B86269F}" destId="{576A2C98-791A-4E50-8CB8-1914215BEA2D}" srcOrd="1" destOrd="0" presId="urn:microsoft.com/office/officeart/2008/layout/LinedList"/>
    <dgm:cxn modelId="{3D37F936-128C-485D-A793-C9815EA9605D}" type="presParOf" srcId="{5121BA32-9249-455A-8A20-08E85B86269F}" destId="{3EC880A3-8E6D-40A4-857F-9A4C9ED1B22A}" srcOrd="2" destOrd="0" presId="urn:microsoft.com/office/officeart/2008/layout/LinedList"/>
    <dgm:cxn modelId="{CA23C199-255B-40AA-AB7F-8EF0B72CBE89}" type="presParOf" srcId="{AEE8F6B8-A2F9-4476-BBEE-A2BDE8AE42AD}" destId="{45167FBC-5EE3-4C8A-A94C-30BB5DE89AD6}" srcOrd="8" destOrd="0" presId="urn:microsoft.com/office/officeart/2008/layout/LinedList"/>
    <dgm:cxn modelId="{66B81175-80C6-4CA1-892A-01378D967BB7}" type="presParOf" srcId="{AEE8F6B8-A2F9-4476-BBEE-A2BDE8AE42AD}" destId="{BC5CA65E-0C6F-472F-B2E2-282C2CDDDC9F}" srcOrd="9" destOrd="0" presId="urn:microsoft.com/office/officeart/2008/layout/LinedList"/>
    <dgm:cxn modelId="{64CE70C4-7BC3-4628-878B-51E55FAA874C}" type="presParOf" srcId="{AEE8F6B8-A2F9-4476-BBEE-A2BDE8AE42AD}" destId="{DFE917DE-2459-4110-B5CA-909F8A25E9B3}" srcOrd="10" destOrd="0" presId="urn:microsoft.com/office/officeart/2008/layout/LinedList"/>
    <dgm:cxn modelId="{729FCC4C-217B-4D0C-9E3A-1AA12E785E2D}" type="presParOf" srcId="{DFE917DE-2459-4110-B5CA-909F8A25E9B3}" destId="{BFFB7145-8402-485B-85FA-7C375AFB0A2C}" srcOrd="0" destOrd="0" presId="urn:microsoft.com/office/officeart/2008/layout/LinedList"/>
    <dgm:cxn modelId="{B454A163-DD0C-48E8-A7B4-36CC7972E1D8}" type="presParOf" srcId="{DFE917DE-2459-4110-B5CA-909F8A25E9B3}" destId="{0DEDE790-6650-4E13-B812-9DA3ABBAEB7C}" srcOrd="1" destOrd="0" presId="urn:microsoft.com/office/officeart/2008/layout/LinedList"/>
    <dgm:cxn modelId="{FB22E29B-4B6A-4EEE-A7F2-900A39A3232D}" type="presParOf" srcId="{DFE917DE-2459-4110-B5CA-909F8A25E9B3}" destId="{CC02E1CA-72BE-493C-916D-08B08D649491}" srcOrd="2" destOrd="0" presId="urn:microsoft.com/office/officeart/2008/layout/LinedList"/>
    <dgm:cxn modelId="{CF775A5C-50BA-42D3-BEE5-D055D88A2BB4}" type="presParOf" srcId="{AEE8F6B8-A2F9-4476-BBEE-A2BDE8AE42AD}" destId="{41DAB04F-B76E-41A3-BF92-19D36F058A9E}" srcOrd="11" destOrd="0" presId="urn:microsoft.com/office/officeart/2008/layout/LinedList"/>
    <dgm:cxn modelId="{3DBFCDDE-2B6B-4E3C-9C1F-36FE0A5A5051}" type="presParOf" srcId="{AEE8F6B8-A2F9-4476-BBEE-A2BDE8AE42AD}"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dirty="0">
              <a:latin typeface="Calibri"/>
            </a:rPr>
            <a:t>Aşağıdakilerden hangisi İkinci Ek Protokol kapsamında değerlendirilmez?</a:t>
          </a:r>
          <a:endParaRPr lang="tr-TR"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C7469E87-64F7-BF4F-9DB8-320C36E4B379}">
      <dgm:prSet phldrT="[Text]"/>
      <dgm:spPr/>
      <dgm:t>
        <a:bodyPr/>
        <a:lstStyle/>
        <a:p>
          <a:pPr rtl="0"/>
          <a:r>
            <a:rPr lang="tr-TR" b="1" dirty="0"/>
            <a:t>a) </a:t>
          </a:r>
          <a:r>
            <a:rPr lang="tr-TR" b="1" dirty="0">
              <a:solidFill>
                <a:schemeClr val="tx1"/>
              </a:solidFill>
              <a:latin typeface="Calibri"/>
            </a:rPr>
            <a:t>Acil durumlarda verilerin açıklanması </a:t>
          </a:r>
        </a:p>
      </dgm:t>
    </dgm:pt>
    <dgm:pt modelId="{29E656C7-3F33-8B48-BFD5-5E8F05AE78AF}" type="parTrans" cxnId="{9AF78042-14FD-5A45-8EE5-19BD077A8A46}">
      <dgm:prSet/>
      <dgm:spPr/>
      <dgm:t>
        <a:bodyPr/>
        <a:lstStyle/>
        <a:p>
          <a:endParaRPr lang="en-US"/>
        </a:p>
      </dgm:t>
    </dgm:pt>
    <dgm:pt modelId="{ABA8AA04-5529-F94A-8466-B55339BF671E}" type="sibTrans" cxnId="{9AF78042-14FD-5A45-8EE5-19BD077A8A46}">
      <dgm:prSet/>
      <dgm:spPr/>
      <dgm:t>
        <a:bodyPr/>
        <a:lstStyle/>
        <a:p>
          <a:endParaRPr lang="en-US"/>
        </a:p>
      </dgm:t>
    </dgm:pt>
    <dgm:pt modelId="{1EB7B843-0367-4744-B161-10FC03CC16B5}">
      <dgm:prSet phldrT="[Text]"/>
      <dgm:spPr/>
      <dgm:t>
        <a:bodyPr/>
        <a:lstStyle/>
        <a:p>
          <a:pPr rtl="0"/>
          <a:r>
            <a:rPr lang="tr-TR" b="1" dirty="0">
              <a:solidFill>
                <a:srgbClr val="FF0000"/>
              </a:solidFill>
            </a:rPr>
            <a:t>b) </a:t>
          </a:r>
          <a:r>
            <a:rPr lang="tr-TR" b="1" dirty="0">
              <a:solidFill>
                <a:srgbClr val="FF0000"/>
              </a:solidFill>
              <a:latin typeface="Calibri"/>
            </a:rPr>
            <a:t>Irkçılık ve Yabancı Düşmanlığı </a:t>
          </a:r>
        </a:p>
      </dgm:t>
    </dgm:pt>
    <dgm:pt modelId="{4017B5DA-E22A-904D-BDBD-E1FDC89F80E0}" type="parTrans" cxnId="{9607664A-1E93-9743-B8E3-19F2F937F344}">
      <dgm:prSet/>
      <dgm:spPr/>
      <dgm:t>
        <a:bodyPr/>
        <a:lstStyle/>
        <a:p>
          <a:endParaRPr lang="en-US"/>
        </a:p>
      </dgm:t>
    </dgm:pt>
    <dgm:pt modelId="{9DCBB671-8D75-324C-AA3A-0397A2F9C3F6}" type="sibTrans" cxnId="{9607664A-1E93-9743-B8E3-19F2F937F344}">
      <dgm:prSet/>
      <dgm:spPr/>
      <dgm:t>
        <a:bodyPr/>
        <a:lstStyle/>
        <a:p>
          <a:endParaRPr lang="en-US"/>
        </a:p>
      </dgm:t>
    </dgm:pt>
    <dgm:pt modelId="{BB6D3FC0-DFE4-FE4A-A70A-95E9B9423FC0}">
      <dgm:prSet phldrT="[Text]"/>
      <dgm:spPr/>
      <dgm:t>
        <a:bodyPr/>
        <a:lstStyle/>
        <a:p>
          <a:pPr rtl="0"/>
          <a:r>
            <a:rPr lang="tr-TR" b="1">
              <a:solidFill>
                <a:schemeClr val="tx1"/>
              </a:solidFill>
            </a:rPr>
            <a:t>c) </a:t>
          </a:r>
          <a:r>
            <a:rPr lang="tr-TR" b="1">
              <a:solidFill>
                <a:schemeClr val="tx1"/>
              </a:solidFill>
              <a:latin typeface="Calibri"/>
            </a:rPr>
            <a:t>Gizli soruşturmalar</a:t>
          </a:r>
          <a:endParaRPr lang="tr-TR" b="1">
            <a:solidFill>
              <a:schemeClr val="tx1"/>
            </a:solidFill>
          </a:endParaRPr>
        </a:p>
      </dgm:t>
    </dgm:pt>
    <dgm:pt modelId="{C3D63C51-100D-3D41-A53E-697F1B042900}" type="parTrans" cxnId="{9C72612D-3448-0146-8059-D5A18D43E607}">
      <dgm:prSet/>
      <dgm:spPr/>
      <dgm:t>
        <a:bodyPr/>
        <a:lstStyle/>
        <a:p>
          <a:endParaRPr lang="en-US"/>
        </a:p>
      </dgm:t>
    </dgm:pt>
    <dgm:pt modelId="{13B09CAF-1B3F-2246-8D18-3160E10352E3}" type="sibTrans" cxnId="{9C72612D-3448-0146-8059-D5A18D43E607}">
      <dgm:prSet/>
      <dgm:spPr/>
      <dgm:t>
        <a:bodyPr/>
        <a:lstStyle/>
        <a:p>
          <a:endParaRPr lang="en-US"/>
        </a:p>
      </dgm:t>
    </dgm:pt>
    <dgm:pt modelId="{1D5D600D-A1F9-7048-8EC4-FC33816B3D2F}">
      <dgm:prSet phldrT="[Text]"/>
      <dgm:spPr/>
      <dgm:t>
        <a:bodyPr/>
        <a:lstStyle/>
        <a:p>
          <a:pPr rtl="0"/>
          <a:r>
            <a:rPr lang="tr-TR" b="1" dirty="0"/>
            <a:t>d) WHOIS </a:t>
          </a:r>
          <a:r>
            <a:rPr lang="tr-TR" b="1" dirty="0">
              <a:latin typeface="Calibri"/>
            </a:rPr>
            <a:t>bilgisi talebi</a:t>
          </a:r>
          <a:endParaRPr lang="tr-TR" b="1" dirty="0"/>
        </a:p>
      </dgm:t>
    </dgm:pt>
    <dgm:pt modelId="{3AE180F9-5D7D-5A48-B44A-4156E0345960}" type="parTrans" cxnId="{7BEC6516-5FEB-6848-9EF6-2C8CC8A761B8}">
      <dgm:prSet/>
      <dgm:spPr/>
      <dgm:t>
        <a:bodyPr/>
        <a:lstStyle/>
        <a:p>
          <a:endParaRPr lang="en-US"/>
        </a:p>
      </dgm:t>
    </dgm:pt>
    <dgm:pt modelId="{173A4264-1A6C-894A-BF5F-2CD4FEF707F1}" type="sibTrans" cxnId="{7BEC6516-5FEB-6848-9EF6-2C8CC8A761B8}">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tr-TR"/>
        </a:p>
      </dgm:t>
    </dgm:pt>
    <dgm:pt modelId="{71554259-89F3-DC41-AF38-A80F6823C6AB}" type="pres">
      <dgm:prSet presAssocID="{8E61202A-36DD-0240-811A-270D9611A395}" presName="vert1" presStyleCnt="0"/>
      <dgm:spPr/>
    </dgm:pt>
    <dgm:pt modelId="{77E83D30-917D-4244-AF7B-8AF891EFA6FC}" type="pres">
      <dgm:prSet presAssocID="{C7469E87-64F7-BF4F-9DB8-320C36E4B379}" presName="vertSpace2a" presStyleCnt="0"/>
      <dgm:spPr/>
    </dgm:pt>
    <dgm:pt modelId="{70BD435C-3BB5-464D-A5C9-45BF494D7BCA}" type="pres">
      <dgm:prSet presAssocID="{C7469E87-64F7-BF4F-9DB8-320C36E4B379}" presName="horz2" presStyleCnt="0"/>
      <dgm:spPr/>
    </dgm:pt>
    <dgm:pt modelId="{EB2B41FD-F988-1C44-80B4-48BF9C3C7849}" type="pres">
      <dgm:prSet presAssocID="{C7469E87-64F7-BF4F-9DB8-320C36E4B379}" presName="horzSpace2" presStyleCnt="0"/>
      <dgm:spPr/>
    </dgm:pt>
    <dgm:pt modelId="{F16EBB6B-8C0A-364B-9033-A329EC240BC4}" type="pres">
      <dgm:prSet presAssocID="{C7469E87-64F7-BF4F-9DB8-320C36E4B379}" presName="tx2" presStyleLbl="revTx" presStyleIdx="1" presStyleCnt="5"/>
      <dgm:spPr/>
      <dgm:t>
        <a:bodyPr/>
        <a:lstStyle/>
        <a:p>
          <a:endParaRPr lang="tr-TR"/>
        </a:p>
      </dgm:t>
    </dgm:pt>
    <dgm:pt modelId="{5B200D40-8B32-0E44-A215-8185EA2D5647}" type="pres">
      <dgm:prSet presAssocID="{C7469E87-64F7-BF4F-9DB8-320C36E4B379}" presName="vert2" presStyleCnt="0"/>
      <dgm:spPr/>
    </dgm:pt>
    <dgm:pt modelId="{49CE4A6D-AE59-3C4E-8C46-5C1E5421414C}" type="pres">
      <dgm:prSet presAssocID="{C7469E87-64F7-BF4F-9DB8-320C36E4B379}" presName="thinLine2b" presStyleLbl="callout" presStyleIdx="0" presStyleCnt="4"/>
      <dgm:spPr/>
    </dgm:pt>
    <dgm:pt modelId="{E6A88855-98E6-DB48-879A-1AF805C2A2D7}" type="pres">
      <dgm:prSet presAssocID="{C7469E87-64F7-BF4F-9DB8-320C36E4B379}" presName="vertSpace2b" presStyleCnt="0"/>
      <dgm:spPr/>
    </dgm:pt>
    <dgm:pt modelId="{502252F3-B2FE-EE43-A15B-7937BF362C20}" type="pres">
      <dgm:prSet presAssocID="{1EB7B843-0367-4744-B161-10FC03CC16B5}" presName="horz2" presStyleCnt="0"/>
      <dgm:spPr/>
    </dgm:pt>
    <dgm:pt modelId="{5C6157CC-B3C4-DB46-AA8B-6BCC9317A9F4}" type="pres">
      <dgm:prSet presAssocID="{1EB7B843-0367-4744-B161-10FC03CC16B5}" presName="horzSpace2" presStyleCnt="0"/>
      <dgm:spPr/>
    </dgm:pt>
    <dgm:pt modelId="{9C4CC164-E29C-A149-A6B1-930593EE8C7C}" type="pres">
      <dgm:prSet presAssocID="{1EB7B843-0367-4744-B161-10FC03CC16B5}" presName="tx2" presStyleLbl="revTx" presStyleIdx="2" presStyleCnt="5"/>
      <dgm:spPr/>
      <dgm:t>
        <a:bodyPr/>
        <a:lstStyle/>
        <a:p>
          <a:endParaRPr lang="tr-TR"/>
        </a:p>
      </dgm:t>
    </dgm:pt>
    <dgm:pt modelId="{E1268FF5-EE4F-BE4F-B30A-772869F75948}" type="pres">
      <dgm:prSet presAssocID="{1EB7B843-0367-4744-B161-10FC03CC16B5}" presName="vert2" presStyleCnt="0"/>
      <dgm:spPr/>
    </dgm:pt>
    <dgm:pt modelId="{C350EDEE-80E0-364E-A41E-CEE8B6E65E88}" type="pres">
      <dgm:prSet presAssocID="{1EB7B843-0367-4744-B161-10FC03CC16B5}" presName="thinLine2b" presStyleLbl="callout" presStyleIdx="1" presStyleCnt="4"/>
      <dgm:spPr/>
    </dgm:pt>
    <dgm:pt modelId="{0290402C-22D2-B548-8528-ED6F9D90BBE7}" type="pres">
      <dgm:prSet presAssocID="{1EB7B843-0367-4744-B161-10FC03CC16B5}" presName="vertSpace2b" presStyleCnt="0"/>
      <dgm:spPr/>
    </dgm:pt>
    <dgm:pt modelId="{511217BC-2356-5F40-9BBE-F2868A8FE796}" type="pres">
      <dgm:prSet presAssocID="{BB6D3FC0-DFE4-FE4A-A70A-95E9B9423FC0}" presName="horz2" presStyleCnt="0"/>
      <dgm:spPr/>
    </dgm:pt>
    <dgm:pt modelId="{97A4B82F-61E2-344C-98BC-15D68AD3EBF0}" type="pres">
      <dgm:prSet presAssocID="{BB6D3FC0-DFE4-FE4A-A70A-95E9B9423FC0}" presName="horzSpace2" presStyleCnt="0"/>
      <dgm:spPr/>
    </dgm:pt>
    <dgm:pt modelId="{9F8DC267-0BB2-E94F-A33B-11A09202751B}" type="pres">
      <dgm:prSet presAssocID="{BB6D3FC0-DFE4-FE4A-A70A-95E9B9423FC0}" presName="tx2" presStyleLbl="revTx" presStyleIdx="3" presStyleCnt="5"/>
      <dgm:spPr/>
      <dgm:t>
        <a:bodyPr/>
        <a:lstStyle/>
        <a:p>
          <a:endParaRPr lang="tr-TR"/>
        </a:p>
      </dgm:t>
    </dgm:pt>
    <dgm:pt modelId="{3B148B4B-3C8D-A945-A1F8-7968B7C22A2F}" type="pres">
      <dgm:prSet presAssocID="{BB6D3FC0-DFE4-FE4A-A70A-95E9B9423FC0}" presName="vert2" presStyleCnt="0"/>
      <dgm:spPr/>
    </dgm:pt>
    <dgm:pt modelId="{8486888D-2481-324D-AC10-8F21333AE605}" type="pres">
      <dgm:prSet presAssocID="{BB6D3FC0-DFE4-FE4A-A70A-95E9B9423FC0}" presName="thinLine2b" presStyleLbl="callout" presStyleIdx="2" presStyleCnt="4"/>
      <dgm:spPr/>
    </dgm:pt>
    <dgm:pt modelId="{31393DE9-5E52-704D-B789-55B3771D7208}" type="pres">
      <dgm:prSet presAssocID="{BB6D3FC0-DFE4-FE4A-A70A-95E9B9423FC0}" presName="vertSpace2b" presStyleCnt="0"/>
      <dgm:spPr/>
    </dgm:pt>
    <dgm:pt modelId="{259767F9-5439-4C45-8102-D622CA40CE92}" type="pres">
      <dgm:prSet presAssocID="{1D5D600D-A1F9-7048-8EC4-FC33816B3D2F}" presName="horz2" presStyleCnt="0"/>
      <dgm:spPr/>
    </dgm:pt>
    <dgm:pt modelId="{14F875E6-98E6-6B43-BAD0-DB0FFD1A5D0A}" type="pres">
      <dgm:prSet presAssocID="{1D5D600D-A1F9-7048-8EC4-FC33816B3D2F}" presName="horzSpace2" presStyleCnt="0"/>
      <dgm:spPr/>
    </dgm:pt>
    <dgm:pt modelId="{2EA58183-32D2-964E-B123-4F5FFE4C2DDD}" type="pres">
      <dgm:prSet presAssocID="{1D5D600D-A1F9-7048-8EC4-FC33816B3D2F}" presName="tx2" presStyleLbl="revTx" presStyleIdx="4" presStyleCnt="5" custLinFactNeighborX="706"/>
      <dgm:spPr/>
      <dgm:t>
        <a:bodyPr/>
        <a:lstStyle/>
        <a:p>
          <a:endParaRPr lang="tr-TR"/>
        </a:p>
      </dgm:t>
    </dgm:pt>
    <dgm:pt modelId="{2BE366F9-3237-1844-8450-958297563423}" type="pres">
      <dgm:prSet presAssocID="{1D5D600D-A1F9-7048-8EC4-FC33816B3D2F}" presName="vert2" presStyleCnt="0"/>
      <dgm:spPr/>
    </dgm:pt>
    <dgm:pt modelId="{F35D9284-0A2E-3E49-8E00-C46972F44340}" type="pres">
      <dgm:prSet presAssocID="{1D5D600D-A1F9-7048-8EC4-FC33816B3D2F}" presName="thinLine2b" presStyleLbl="callout" presStyleIdx="3" presStyleCnt="4"/>
      <dgm:spPr/>
    </dgm:pt>
    <dgm:pt modelId="{325A0288-37F1-944B-8573-998D9B08A4EB}" type="pres">
      <dgm:prSet presAssocID="{1D5D600D-A1F9-7048-8EC4-FC33816B3D2F}" presName="vertSpace2b" presStyleCnt="0"/>
      <dgm:spPr/>
    </dgm:pt>
  </dgm:ptLst>
  <dgm:cxnLst>
    <dgm:cxn modelId="{BC188293-20AF-BD4F-B2C4-89BB226F1415}" type="presOf" srcId="{1EB7B843-0367-4744-B161-10FC03CC16B5}" destId="{9C4CC164-E29C-A149-A6B1-930593EE8C7C}" srcOrd="0" destOrd="0" presId="urn:microsoft.com/office/officeart/2008/layout/LinedList"/>
    <dgm:cxn modelId="{946ECA27-5532-C548-86ED-FA3AB14AF009}" type="presOf" srcId="{BB6D3FC0-DFE4-FE4A-A70A-95E9B9423FC0}" destId="{9F8DC267-0BB2-E94F-A33B-11A09202751B}" srcOrd="0" destOrd="0" presId="urn:microsoft.com/office/officeart/2008/layout/LinedList"/>
    <dgm:cxn modelId="{9607664A-1E93-9743-B8E3-19F2F937F344}" srcId="{8E61202A-36DD-0240-811A-270D9611A395}" destId="{1EB7B843-0367-4744-B161-10FC03CC16B5}" srcOrd="1" destOrd="0" parTransId="{4017B5DA-E22A-904D-BDBD-E1FDC89F80E0}" sibTransId="{9DCBB671-8D75-324C-AA3A-0397A2F9C3F6}"/>
    <dgm:cxn modelId="{9AF78042-14FD-5A45-8EE5-19BD077A8A46}" srcId="{8E61202A-36DD-0240-811A-270D9611A395}" destId="{C7469E87-64F7-BF4F-9DB8-320C36E4B379}" srcOrd="0" destOrd="0" parTransId="{29E656C7-3F33-8B48-BFD5-5E8F05AE78AF}" sibTransId="{ABA8AA04-5529-F94A-8466-B55339BF671E}"/>
    <dgm:cxn modelId="{9D37D1CC-A05C-B643-B98C-6DF6A465DEFD}" type="presOf" srcId="{C7469E87-64F7-BF4F-9DB8-320C36E4B379}" destId="{F16EBB6B-8C0A-364B-9033-A329EC240BC4}" srcOrd="0" destOrd="0" presId="urn:microsoft.com/office/officeart/2008/layout/LinedList"/>
    <dgm:cxn modelId="{655D3BEC-6F12-424B-B4F6-BCBBE82A3C0F}" type="presOf" srcId="{8E61202A-36DD-0240-811A-270D9611A395}" destId="{CFE00427-EDF8-324F-9A5C-A181E81A4D48}" srcOrd="0" destOrd="0" presId="urn:microsoft.com/office/officeart/2008/layout/LinedList"/>
    <dgm:cxn modelId="{B0224222-35BD-3040-B360-3469296FE323}" type="presOf" srcId="{1D5D600D-A1F9-7048-8EC4-FC33816B3D2F}" destId="{2EA58183-32D2-964E-B123-4F5FFE4C2DDD}" srcOrd="0" destOrd="0" presId="urn:microsoft.com/office/officeart/2008/layout/LinedList"/>
    <dgm:cxn modelId="{9C72612D-3448-0146-8059-D5A18D43E607}" srcId="{8E61202A-36DD-0240-811A-270D9611A395}" destId="{BB6D3FC0-DFE4-FE4A-A70A-95E9B9423FC0}" srcOrd="2" destOrd="0" parTransId="{C3D63C51-100D-3D41-A53E-697F1B042900}" sibTransId="{13B09CAF-1B3F-2246-8D18-3160E10352E3}"/>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7BEC6516-5FEB-6848-9EF6-2C8CC8A761B8}" srcId="{8E61202A-36DD-0240-811A-270D9611A395}" destId="{1D5D600D-A1F9-7048-8EC4-FC33816B3D2F}" srcOrd="3" destOrd="0" parTransId="{3AE180F9-5D7D-5A48-B44A-4156E0345960}" sibTransId="{173A4264-1A6C-894A-BF5F-2CD4FEF707F1}"/>
    <dgm:cxn modelId="{051675A6-5DF3-4C80-8700-10370BC406CC}" type="presParOf" srcId="{9CA50A65-40FA-E945-A868-9E3FE840B07E}" destId="{D5C7DCB4-3723-4443-ADD7-DBEB1005841A}" srcOrd="0" destOrd="0" presId="urn:microsoft.com/office/officeart/2008/layout/LinedList"/>
    <dgm:cxn modelId="{AC92E29F-6F57-4FBE-B893-0F86A874B94D}" type="presParOf" srcId="{9CA50A65-40FA-E945-A868-9E3FE840B07E}" destId="{9F8ADD56-4647-5947-BF4A-89820DB0503F}" srcOrd="1" destOrd="0" presId="urn:microsoft.com/office/officeart/2008/layout/LinedList"/>
    <dgm:cxn modelId="{87A3DA7E-3E06-41A0-8FD1-5B7A6C31C84D}" type="presParOf" srcId="{9F8ADD56-4647-5947-BF4A-89820DB0503F}" destId="{CFE00427-EDF8-324F-9A5C-A181E81A4D48}" srcOrd="0" destOrd="0" presId="urn:microsoft.com/office/officeart/2008/layout/LinedList"/>
    <dgm:cxn modelId="{3AEB6E27-6CCB-4111-BECB-C64C416F0052}" type="presParOf" srcId="{9F8ADD56-4647-5947-BF4A-89820DB0503F}" destId="{71554259-89F3-DC41-AF38-A80F6823C6AB}" srcOrd="1" destOrd="0" presId="urn:microsoft.com/office/officeart/2008/layout/LinedList"/>
    <dgm:cxn modelId="{4F04B52A-54DC-1244-B81B-1AA8BE09AEA3}" type="presParOf" srcId="{71554259-89F3-DC41-AF38-A80F6823C6AB}" destId="{77E83D30-917D-4244-AF7B-8AF891EFA6FC}" srcOrd="0" destOrd="0" presId="urn:microsoft.com/office/officeart/2008/layout/LinedList"/>
    <dgm:cxn modelId="{ED3CBB60-2429-BA4E-A476-9B02284D9D70}" type="presParOf" srcId="{71554259-89F3-DC41-AF38-A80F6823C6AB}" destId="{70BD435C-3BB5-464D-A5C9-45BF494D7BCA}" srcOrd="1" destOrd="0" presId="urn:microsoft.com/office/officeart/2008/layout/LinedList"/>
    <dgm:cxn modelId="{7ABEEA79-9290-C540-9CAB-2305CC110730}" type="presParOf" srcId="{70BD435C-3BB5-464D-A5C9-45BF494D7BCA}" destId="{EB2B41FD-F988-1C44-80B4-48BF9C3C7849}" srcOrd="0" destOrd="0" presId="urn:microsoft.com/office/officeart/2008/layout/LinedList"/>
    <dgm:cxn modelId="{8ADF2A26-B3E3-A04A-BB03-562071B3EE7D}" type="presParOf" srcId="{70BD435C-3BB5-464D-A5C9-45BF494D7BCA}" destId="{F16EBB6B-8C0A-364B-9033-A329EC240BC4}" srcOrd="1" destOrd="0" presId="urn:microsoft.com/office/officeart/2008/layout/LinedList"/>
    <dgm:cxn modelId="{9320447B-380F-774F-944F-6B30E0C958F7}" type="presParOf" srcId="{70BD435C-3BB5-464D-A5C9-45BF494D7BCA}" destId="{5B200D40-8B32-0E44-A215-8185EA2D5647}" srcOrd="2" destOrd="0" presId="urn:microsoft.com/office/officeart/2008/layout/LinedList"/>
    <dgm:cxn modelId="{4FD12D0F-02C7-5148-89EA-5A8E80AC612B}" type="presParOf" srcId="{71554259-89F3-DC41-AF38-A80F6823C6AB}" destId="{49CE4A6D-AE59-3C4E-8C46-5C1E5421414C}" srcOrd="2" destOrd="0" presId="urn:microsoft.com/office/officeart/2008/layout/LinedList"/>
    <dgm:cxn modelId="{2B9283E5-5323-4140-80EA-86441839080A}" type="presParOf" srcId="{71554259-89F3-DC41-AF38-A80F6823C6AB}" destId="{E6A88855-98E6-DB48-879A-1AF805C2A2D7}" srcOrd="3" destOrd="0" presId="urn:microsoft.com/office/officeart/2008/layout/LinedList"/>
    <dgm:cxn modelId="{E9C36241-98B8-8C48-8A73-16DC40917597}" type="presParOf" srcId="{71554259-89F3-DC41-AF38-A80F6823C6AB}" destId="{502252F3-B2FE-EE43-A15B-7937BF362C20}" srcOrd="4" destOrd="0" presId="urn:microsoft.com/office/officeart/2008/layout/LinedList"/>
    <dgm:cxn modelId="{DE390EAD-8033-7D40-886A-C4755C9FC257}" type="presParOf" srcId="{502252F3-B2FE-EE43-A15B-7937BF362C20}" destId="{5C6157CC-B3C4-DB46-AA8B-6BCC9317A9F4}" srcOrd="0" destOrd="0" presId="urn:microsoft.com/office/officeart/2008/layout/LinedList"/>
    <dgm:cxn modelId="{4576A06D-DB93-6249-9A74-5F8B6DC5F8EF}" type="presParOf" srcId="{502252F3-B2FE-EE43-A15B-7937BF362C20}" destId="{9C4CC164-E29C-A149-A6B1-930593EE8C7C}" srcOrd="1" destOrd="0" presId="urn:microsoft.com/office/officeart/2008/layout/LinedList"/>
    <dgm:cxn modelId="{3713CD8A-2777-ED4A-8F7D-A2114378FF82}" type="presParOf" srcId="{502252F3-B2FE-EE43-A15B-7937BF362C20}" destId="{E1268FF5-EE4F-BE4F-B30A-772869F75948}" srcOrd="2" destOrd="0" presId="urn:microsoft.com/office/officeart/2008/layout/LinedList"/>
    <dgm:cxn modelId="{F3B0777A-BEEB-8F42-B452-BF6990B1DA53}" type="presParOf" srcId="{71554259-89F3-DC41-AF38-A80F6823C6AB}" destId="{C350EDEE-80E0-364E-A41E-CEE8B6E65E88}" srcOrd="5" destOrd="0" presId="urn:microsoft.com/office/officeart/2008/layout/LinedList"/>
    <dgm:cxn modelId="{378A2E56-ABD3-9B43-B260-4A6069B96D7C}" type="presParOf" srcId="{71554259-89F3-DC41-AF38-A80F6823C6AB}" destId="{0290402C-22D2-B548-8528-ED6F9D90BBE7}" srcOrd="6" destOrd="0" presId="urn:microsoft.com/office/officeart/2008/layout/LinedList"/>
    <dgm:cxn modelId="{1F1A0A5A-6FE3-C849-BE57-ABDC3F32AFBF}" type="presParOf" srcId="{71554259-89F3-DC41-AF38-A80F6823C6AB}" destId="{511217BC-2356-5F40-9BBE-F2868A8FE796}" srcOrd="7" destOrd="0" presId="urn:microsoft.com/office/officeart/2008/layout/LinedList"/>
    <dgm:cxn modelId="{61D2E054-7BDE-9640-87DE-ADAEFA60C98A}" type="presParOf" srcId="{511217BC-2356-5F40-9BBE-F2868A8FE796}" destId="{97A4B82F-61E2-344C-98BC-15D68AD3EBF0}" srcOrd="0" destOrd="0" presId="urn:microsoft.com/office/officeart/2008/layout/LinedList"/>
    <dgm:cxn modelId="{44557270-9495-7B40-AAF5-B3BEFF13EEA8}" type="presParOf" srcId="{511217BC-2356-5F40-9BBE-F2868A8FE796}" destId="{9F8DC267-0BB2-E94F-A33B-11A09202751B}" srcOrd="1" destOrd="0" presId="urn:microsoft.com/office/officeart/2008/layout/LinedList"/>
    <dgm:cxn modelId="{51FC4049-2172-0D43-B83F-4123802EA421}" type="presParOf" srcId="{511217BC-2356-5F40-9BBE-F2868A8FE796}" destId="{3B148B4B-3C8D-A945-A1F8-7968B7C22A2F}" srcOrd="2" destOrd="0" presId="urn:microsoft.com/office/officeart/2008/layout/LinedList"/>
    <dgm:cxn modelId="{E2AF4026-C3E9-3E41-BD4F-F26BB5D9D69F}" type="presParOf" srcId="{71554259-89F3-DC41-AF38-A80F6823C6AB}" destId="{8486888D-2481-324D-AC10-8F21333AE605}" srcOrd="8" destOrd="0" presId="urn:microsoft.com/office/officeart/2008/layout/LinedList"/>
    <dgm:cxn modelId="{2AE21C3B-B00D-8843-BE7E-53A35F0A0558}" type="presParOf" srcId="{71554259-89F3-DC41-AF38-A80F6823C6AB}" destId="{31393DE9-5E52-704D-B789-55B3771D7208}" srcOrd="9" destOrd="0" presId="urn:microsoft.com/office/officeart/2008/layout/LinedList"/>
    <dgm:cxn modelId="{9B9AAEE2-172D-9846-836E-2FDEE52A7D60}" type="presParOf" srcId="{71554259-89F3-DC41-AF38-A80F6823C6AB}" destId="{259767F9-5439-4C45-8102-D622CA40CE92}" srcOrd="10" destOrd="0" presId="urn:microsoft.com/office/officeart/2008/layout/LinedList"/>
    <dgm:cxn modelId="{97A43335-9BA4-C14B-9AF7-FB9E98E26829}" type="presParOf" srcId="{259767F9-5439-4C45-8102-D622CA40CE92}" destId="{14F875E6-98E6-6B43-BAD0-DB0FFD1A5D0A}" srcOrd="0" destOrd="0" presId="urn:microsoft.com/office/officeart/2008/layout/LinedList"/>
    <dgm:cxn modelId="{8931EFB9-3785-9341-9AFF-5F467C012925}" type="presParOf" srcId="{259767F9-5439-4C45-8102-D622CA40CE92}" destId="{2EA58183-32D2-964E-B123-4F5FFE4C2DDD}" srcOrd="1" destOrd="0" presId="urn:microsoft.com/office/officeart/2008/layout/LinedList"/>
    <dgm:cxn modelId="{BFCE4D7C-9A1D-EC41-AA41-E94AC5E7F52F}" type="presParOf" srcId="{259767F9-5439-4C45-8102-D622CA40CE92}" destId="{2BE366F9-3237-1844-8450-958297563423}" srcOrd="2" destOrd="0" presId="urn:microsoft.com/office/officeart/2008/layout/LinedList"/>
    <dgm:cxn modelId="{62391B48-D778-B942-B062-FD1CC435DE45}" type="presParOf" srcId="{71554259-89F3-DC41-AF38-A80F6823C6AB}" destId="{F35D9284-0A2E-3E49-8E00-C46972F44340}" srcOrd="11" destOrd="0" presId="urn:microsoft.com/office/officeart/2008/layout/LinedList"/>
    <dgm:cxn modelId="{98E6407A-1D7A-F24C-A506-1DDA51DDBAE3}" type="presParOf" srcId="{71554259-89F3-DC41-AF38-A80F6823C6AB}" destId="{325A0288-37F1-944B-8573-998D9B08A4EB}"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rtl="0"/>
          <a:r>
            <a:rPr lang="tr-TR" sz="2600" b="1" dirty="0">
              <a:latin typeface="Calibri"/>
            </a:rPr>
            <a:t>Aşağıdakilerden hangisi trafik verisine dahil değildir?</a:t>
          </a:r>
          <a:endParaRPr lang="tr-TR"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rtl="0"/>
          <a:r>
            <a:rPr lang="tr-TR" dirty="0"/>
            <a:t>a)</a:t>
          </a:r>
          <a:r>
            <a:rPr lang="tr-TR" dirty="0">
              <a:latin typeface="Calibri"/>
            </a:rPr>
            <a:t> E-posta içeriği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rtl="0"/>
          <a:r>
            <a:rPr lang="tr-TR" dirty="0"/>
            <a:t>b) E-posta tarihi</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rtl="0"/>
          <a:r>
            <a:rPr lang="tr-TR"/>
            <a:t>c) E-posta büyüklüğü</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rtl="0"/>
          <a:r>
            <a:rPr lang="tr-TR"/>
            <a:t>d) </a:t>
          </a:r>
          <a:r>
            <a:rPr lang="tr-TR">
              <a:latin typeface="Calibri"/>
            </a:rPr>
            <a:t>Altta yatan hizmetin türü</a:t>
          </a:r>
          <a:endParaRPr lang="tr-T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pPr rtl="0"/>
          <a:r>
            <a:rPr lang="tr-TR" dirty="0"/>
            <a:t>e) E-posta</a:t>
          </a:r>
          <a:r>
            <a:rPr lang="tr-TR" dirty="0">
              <a:latin typeface="Calibri"/>
            </a:rPr>
            <a:t> konusu başlığı</a:t>
          </a:r>
          <a:endParaRPr lang="tr-TR" dirty="0"/>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F8756065-8B44-4F9B-ABA6-A7928623B973}" type="presOf" srcId="{9EFF4F62-79ED-4EA0-85C1-51F88755C8EE}" destId="{0DEDE790-6650-4E13-B812-9DA3ABBAEB7C}" srcOrd="0" destOrd="0" presId="urn:microsoft.com/office/officeart/2008/layout/LinedList"/>
    <dgm:cxn modelId="{F0993CE8-A66D-4EF6-8D2E-F8A4B7987548}"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A07D6278-7FC2-4964-802D-AAD358E7DA84}" type="presOf" srcId="{D907F82D-4934-4260-A319-D0C1005DB73A}" destId="{576A2C98-791A-4E50-8CB8-1914215BEA2D}"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ECF75DD4-752E-4A3F-B101-166B3683A044}"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C7176BA2-006A-4E4B-828E-6B8EEC80A7E4}"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EDD81913-C11F-4AE6-812D-146DE58D51F5}" type="presOf" srcId="{412DA8CB-B9E5-F44F-9FDD-EF35DF68306D}" destId="{B9E57DF2-F223-F848-B6AB-FEB0F6FB4076}" srcOrd="0" destOrd="0" presId="urn:microsoft.com/office/officeart/2008/layout/LinedList"/>
    <dgm:cxn modelId="{337C6980-7EB2-4674-AA97-71C174C15A35}" type="presParOf" srcId="{9CA50A65-40FA-E945-A868-9E3FE840B07E}" destId="{D5C7DCB4-3723-4443-ADD7-DBEB1005841A}" srcOrd="0" destOrd="0" presId="urn:microsoft.com/office/officeart/2008/layout/LinedList"/>
    <dgm:cxn modelId="{A0191739-4C8C-41B1-990C-8B5B3A4176AC}" type="presParOf" srcId="{9CA50A65-40FA-E945-A868-9E3FE840B07E}" destId="{9F8ADD56-4647-5947-BF4A-89820DB0503F}" srcOrd="1" destOrd="0" presId="urn:microsoft.com/office/officeart/2008/layout/LinedList"/>
    <dgm:cxn modelId="{94C0B39C-AD4C-4E9A-9B24-2697905BBA3E}" type="presParOf" srcId="{9F8ADD56-4647-5947-BF4A-89820DB0503F}" destId="{CFE00427-EDF8-324F-9A5C-A181E81A4D48}" srcOrd="0" destOrd="0" presId="urn:microsoft.com/office/officeart/2008/layout/LinedList"/>
    <dgm:cxn modelId="{07B40119-0D13-4394-9143-AD455670984C}" type="presParOf" srcId="{9F8ADD56-4647-5947-BF4A-89820DB0503F}" destId="{71554259-89F3-DC41-AF38-A80F6823C6AB}" srcOrd="1" destOrd="0" presId="urn:microsoft.com/office/officeart/2008/layout/LinedList"/>
    <dgm:cxn modelId="{265A214B-E3C7-43B4-9D68-881865C928AD}" type="presParOf" srcId="{71554259-89F3-DC41-AF38-A80F6823C6AB}" destId="{D0431CA8-5100-6745-A242-ED330061BD73}" srcOrd="0" destOrd="0" presId="urn:microsoft.com/office/officeart/2008/layout/LinedList"/>
    <dgm:cxn modelId="{C0CEB96A-BF09-4895-B34E-4825060A957B}" type="presParOf" srcId="{71554259-89F3-DC41-AF38-A80F6823C6AB}" destId="{FE55CC5A-C0EF-DF45-AF1E-C9A5EF0E713C}" srcOrd="1" destOrd="0" presId="urn:microsoft.com/office/officeart/2008/layout/LinedList"/>
    <dgm:cxn modelId="{07CC4C9C-8767-484E-AD75-B1CB873D6650}" type="presParOf" srcId="{FE55CC5A-C0EF-DF45-AF1E-C9A5EF0E713C}" destId="{D79F8CF2-80EE-C747-9C26-26414E55692C}" srcOrd="0" destOrd="0" presId="urn:microsoft.com/office/officeart/2008/layout/LinedList"/>
    <dgm:cxn modelId="{7AAABADE-757C-46FE-85FA-083C2DA2FC02}" type="presParOf" srcId="{FE55CC5A-C0EF-DF45-AF1E-C9A5EF0E713C}" destId="{5D9EDF3F-7B20-8E47-A431-F9F24450F874}" srcOrd="1" destOrd="0" presId="urn:microsoft.com/office/officeart/2008/layout/LinedList"/>
    <dgm:cxn modelId="{10587920-51AE-469E-B2D9-EF496FAC7142}" type="presParOf" srcId="{FE55CC5A-C0EF-DF45-AF1E-C9A5EF0E713C}" destId="{EB933D24-ABB6-0C44-A5A7-05F1CB99F1EB}" srcOrd="2" destOrd="0" presId="urn:microsoft.com/office/officeart/2008/layout/LinedList"/>
    <dgm:cxn modelId="{28101D7B-D4D6-4222-8164-3CD5C31FD468}" type="presParOf" srcId="{71554259-89F3-DC41-AF38-A80F6823C6AB}" destId="{EB798B99-5590-864A-A2C1-F553D99D3FAA}" srcOrd="2" destOrd="0" presId="urn:microsoft.com/office/officeart/2008/layout/LinedList"/>
    <dgm:cxn modelId="{D109A2DD-1413-49C5-86D2-C2890DD816F4}" type="presParOf" srcId="{71554259-89F3-DC41-AF38-A80F6823C6AB}" destId="{9C715A5E-13B0-3F4D-85BD-4FA3A97839C5}" srcOrd="3" destOrd="0" presId="urn:microsoft.com/office/officeart/2008/layout/LinedList"/>
    <dgm:cxn modelId="{89502565-2D17-4908-8ED6-CD4EC8AE25DE}" type="presParOf" srcId="{71554259-89F3-DC41-AF38-A80F6823C6AB}" destId="{A4B3FD2E-63E5-E445-B87B-210177B3706B}" srcOrd="4" destOrd="0" presId="urn:microsoft.com/office/officeart/2008/layout/LinedList"/>
    <dgm:cxn modelId="{49C4BA27-294E-4A95-81B2-B505B2CB3B0A}" type="presParOf" srcId="{A4B3FD2E-63E5-E445-B87B-210177B3706B}" destId="{B4FE7B28-4407-5045-AAC1-7786FB86FE88}" srcOrd="0" destOrd="0" presId="urn:microsoft.com/office/officeart/2008/layout/LinedList"/>
    <dgm:cxn modelId="{772AAF7D-223A-430F-BB1D-81620F58704F}" type="presParOf" srcId="{A4B3FD2E-63E5-E445-B87B-210177B3706B}" destId="{B9E57DF2-F223-F848-B6AB-FEB0F6FB4076}" srcOrd="1" destOrd="0" presId="urn:microsoft.com/office/officeart/2008/layout/LinedList"/>
    <dgm:cxn modelId="{6109B128-A73B-45CA-A0D2-FFC4CD8F70BF}" type="presParOf" srcId="{A4B3FD2E-63E5-E445-B87B-210177B3706B}" destId="{84017E13-6661-1647-9DB1-F43BB49DC0FD}" srcOrd="2" destOrd="0" presId="urn:microsoft.com/office/officeart/2008/layout/LinedList"/>
    <dgm:cxn modelId="{0D2033B0-31AF-4C4F-8E29-1B5BDB73493C}" type="presParOf" srcId="{71554259-89F3-DC41-AF38-A80F6823C6AB}" destId="{1E88F2A9-FC8F-2A4F-ABF4-2C5837CA76E5}" srcOrd="5" destOrd="0" presId="urn:microsoft.com/office/officeart/2008/layout/LinedList"/>
    <dgm:cxn modelId="{1D120A95-E08E-415B-8F15-894C38D6D061}" type="presParOf" srcId="{71554259-89F3-DC41-AF38-A80F6823C6AB}" destId="{02B19E4E-8333-4B4F-AA1E-19B5E7CAD48B}" srcOrd="6" destOrd="0" presId="urn:microsoft.com/office/officeart/2008/layout/LinedList"/>
    <dgm:cxn modelId="{D24E1D32-A2BD-4A58-B4E5-07793F63A24B}" type="presParOf" srcId="{71554259-89F3-DC41-AF38-A80F6823C6AB}" destId="{5121BA32-9249-455A-8A20-08E85B86269F}" srcOrd="7" destOrd="0" presId="urn:microsoft.com/office/officeart/2008/layout/LinedList"/>
    <dgm:cxn modelId="{66BF95D9-AC88-4FA4-BFC1-A798AC3F833F}" type="presParOf" srcId="{5121BA32-9249-455A-8A20-08E85B86269F}" destId="{E379A0C3-13D3-46B9-950A-CF0A08724A6D}" srcOrd="0" destOrd="0" presId="urn:microsoft.com/office/officeart/2008/layout/LinedList"/>
    <dgm:cxn modelId="{EE6995F3-62E9-4CC5-A514-66035CB17492}" type="presParOf" srcId="{5121BA32-9249-455A-8A20-08E85B86269F}" destId="{576A2C98-791A-4E50-8CB8-1914215BEA2D}" srcOrd="1" destOrd="0" presId="urn:microsoft.com/office/officeart/2008/layout/LinedList"/>
    <dgm:cxn modelId="{5806F164-1E35-4430-8D97-C26C32099E6D}" type="presParOf" srcId="{5121BA32-9249-455A-8A20-08E85B86269F}" destId="{3EC880A3-8E6D-40A4-857F-9A4C9ED1B22A}" srcOrd="2" destOrd="0" presId="urn:microsoft.com/office/officeart/2008/layout/LinedList"/>
    <dgm:cxn modelId="{40C552BE-50AF-4A4C-BDDA-4522224B8FA5}" type="presParOf" srcId="{71554259-89F3-DC41-AF38-A80F6823C6AB}" destId="{45167FBC-5EE3-4C8A-A94C-30BB5DE89AD6}" srcOrd="8" destOrd="0" presId="urn:microsoft.com/office/officeart/2008/layout/LinedList"/>
    <dgm:cxn modelId="{51D5E3FB-D6B1-46B4-BA75-D2435DABE1C4}" type="presParOf" srcId="{71554259-89F3-DC41-AF38-A80F6823C6AB}" destId="{BC5CA65E-0C6F-472F-B2E2-282C2CDDDC9F}" srcOrd="9" destOrd="0" presId="urn:microsoft.com/office/officeart/2008/layout/LinedList"/>
    <dgm:cxn modelId="{2531A99C-AD21-4607-A61F-DA31C9815A82}" type="presParOf" srcId="{71554259-89F3-DC41-AF38-A80F6823C6AB}" destId="{DFE917DE-2459-4110-B5CA-909F8A25E9B3}" srcOrd="10" destOrd="0" presId="urn:microsoft.com/office/officeart/2008/layout/LinedList"/>
    <dgm:cxn modelId="{D44BE848-4CCB-48E9-BE51-E4CB65889911}" type="presParOf" srcId="{DFE917DE-2459-4110-B5CA-909F8A25E9B3}" destId="{BFFB7145-8402-485B-85FA-7C375AFB0A2C}" srcOrd="0" destOrd="0" presId="urn:microsoft.com/office/officeart/2008/layout/LinedList"/>
    <dgm:cxn modelId="{ABEB545A-AF99-4692-A1D5-D4854A691345}" type="presParOf" srcId="{DFE917DE-2459-4110-B5CA-909F8A25E9B3}" destId="{0DEDE790-6650-4E13-B812-9DA3ABBAEB7C}" srcOrd="1" destOrd="0" presId="urn:microsoft.com/office/officeart/2008/layout/LinedList"/>
    <dgm:cxn modelId="{A20BC427-2D1D-4BAE-A5E8-BA1401A3998F}" type="presParOf" srcId="{DFE917DE-2459-4110-B5CA-909F8A25E9B3}" destId="{CC02E1CA-72BE-493C-916D-08B08D649491}" srcOrd="2" destOrd="0" presId="urn:microsoft.com/office/officeart/2008/layout/LinedList"/>
    <dgm:cxn modelId="{556DF5FB-7A4B-4F8E-8381-3DA5CF9FCE09}" type="presParOf" srcId="{71554259-89F3-DC41-AF38-A80F6823C6AB}" destId="{41DAB04F-B76E-41A3-BF92-19D36F058A9E}" srcOrd="11" destOrd="0" presId="urn:microsoft.com/office/officeart/2008/layout/LinedList"/>
    <dgm:cxn modelId="{BB0F7CF5-1006-4CDD-94E5-DC4ECD8DBF94}" type="presParOf" srcId="{71554259-89F3-DC41-AF38-A80F6823C6AB}" destId="{E5F9CA9F-91E3-425C-B99F-A98D8F0B0A7F}" srcOrd="12" destOrd="0" presId="urn:microsoft.com/office/officeart/2008/layout/LinedList"/>
    <dgm:cxn modelId="{B06D7C2A-ADA4-40D2-807A-BBBFE64F8E46}" type="presParOf" srcId="{71554259-89F3-DC41-AF38-A80F6823C6AB}" destId="{B3DB48DB-4C93-4596-9AC6-3B83B01CF220}" srcOrd="13" destOrd="0" presId="urn:microsoft.com/office/officeart/2008/layout/LinedList"/>
    <dgm:cxn modelId="{EA741E0F-A9C1-4291-8E77-5DBC73DD4AC5}" type="presParOf" srcId="{B3DB48DB-4C93-4596-9AC6-3B83B01CF220}" destId="{40B7A97C-3464-43FE-BFE9-19588B33F0C0}" srcOrd="0" destOrd="0" presId="urn:microsoft.com/office/officeart/2008/layout/LinedList"/>
    <dgm:cxn modelId="{431451C4-FF65-4512-880D-A4ED41F5946F}" type="presParOf" srcId="{B3DB48DB-4C93-4596-9AC6-3B83B01CF220}" destId="{27817E14-DB1F-4D8F-A68A-7A628C5AB32E}" srcOrd="1" destOrd="0" presId="urn:microsoft.com/office/officeart/2008/layout/LinedList"/>
    <dgm:cxn modelId="{5886A6DB-A4FC-49E5-963B-4707728BB8C3}" type="presParOf" srcId="{B3DB48DB-4C93-4596-9AC6-3B83B01CF220}" destId="{4DA3FBF6-D5DD-4780-9A67-BC9D183196BA}" srcOrd="2" destOrd="0" presId="urn:microsoft.com/office/officeart/2008/layout/LinedList"/>
    <dgm:cxn modelId="{8BE537AA-FECE-4F41-AA4E-87E2B9A1C50F}" type="presParOf" srcId="{71554259-89F3-DC41-AF38-A80F6823C6AB}" destId="{9B1E8AEA-2A8D-4500-8486-4DCED5C7B4CD}" srcOrd="14" destOrd="0" presId="urn:microsoft.com/office/officeart/2008/layout/LinedList"/>
    <dgm:cxn modelId="{FE877885-957A-4796-AE48-20B47D93DC17}"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rtl="0"/>
          <a:r>
            <a:rPr lang="tr-TR" sz="2600" b="0"/>
            <a:t>Aşağıdakilerden hangisi trafik verisine dahil değildir?</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tr-TR" b="1" dirty="0">
              <a:solidFill>
                <a:srgbClr val="FF0000"/>
              </a:solidFill>
            </a:rPr>
            <a:t>a) E-posta içeriği </a:t>
          </a:r>
          <a:endParaRPr lang="en-US" b="1" dirty="0">
            <a:solidFill>
              <a:srgbClr val="FF0000"/>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tr-TR"/>
            <a:t>b) E-posta tarihi</a:t>
          </a:r>
          <a:endParaRPr lang="en-US"/>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tr-TR"/>
            <a:t>c) E-posta büyüklüğü</a:t>
          </a:r>
          <a:endParaRPr lang="en-US"/>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tr-TR"/>
            <a:t>d) Altta yatan hizmetin türü</a:t>
          </a:r>
          <a:endParaRPr lang="en-US"/>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tr-TR" b="1" dirty="0">
              <a:solidFill>
                <a:srgbClr val="FF0000"/>
              </a:solidFill>
            </a:rPr>
            <a:t>e) E-posta konusu </a:t>
          </a:r>
          <a:r>
            <a:rPr lang="tr-TR" b="1" dirty="0">
              <a:solidFill>
                <a:srgbClr val="FF0000"/>
              </a:solidFill>
              <a:latin typeface="Calibri"/>
            </a:rPr>
            <a:t>başlığı</a:t>
          </a:r>
          <a:endParaRPr lang="en-US" b="1" dirty="0">
            <a:solidFill>
              <a:srgbClr val="FF0000"/>
            </a:solidFill>
          </a:endParaRP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tr-TR"/>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B7396B30-5537-DB48-BB49-F8121197A4DF}" type="presOf" srcId="{3C774A1C-BB1C-4347-A758-A94A436F7244}" destId="{9CA50A65-40FA-E945-A868-9E3FE840B07E}"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560B538D-04CA-4885-8B00-DAE517970D27}" type="presOf" srcId="{7029F5E8-D056-AE49-BD66-3C193010DDE8}" destId="{5D9EDF3F-7B20-8E47-A431-F9F24450F874}" srcOrd="0" destOrd="0" presId="urn:microsoft.com/office/officeart/2008/layout/LinedList"/>
    <dgm:cxn modelId="{F7624535-3926-4503-9213-4F1938D6EA11}" type="presOf" srcId="{D907F82D-4934-4260-A319-D0C1005DB73A}" destId="{576A2C98-791A-4E50-8CB8-1914215BEA2D}" srcOrd="0" destOrd="0" presId="urn:microsoft.com/office/officeart/2008/layout/LinedList"/>
    <dgm:cxn modelId="{4433FE43-E095-41AB-A038-752F293ACA29}" type="presOf" srcId="{9EFF4F62-79ED-4EA0-85C1-51F88755C8EE}" destId="{0DEDE790-6650-4E13-B812-9DA3ABBAEB7C}" srcOrd="0" destOrd="0" presId="urn:microsoft.com/office/officeart/2008/layout/LinedList"/>
    <dgm:cxn modelId="{C55FE575-AC90-4E87-AFE8-2AA3C0D41027}" type="presOf" srcId="{8E61202A-36DD-0240-811A-270D9611A395}" destId="{CFE00427-EDF8-324F-9A5C-A181E81A4D48}" srcOrd="0" destOrd="0" presId="urn:microsoft.com/office/officeart/2008/layout/LinedList"/>
    <dgm:cxn modelId="{C58BFAD8-9C7B-4FC6-83B4-9662F07A6D8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D2DD020B-3DFC-B348-B676-6EC163FF5FEB}" srcId="{3C774A1C-BB1C-4347-A758-A94A436F7244}" destId="{8E61202A-36DD-0240-811A-270D9611A395}" srcOrd="0" destOrd="0" parTransId="{B1168E5A-BE86-1A40-8851-D878ACC39274}" sibTransId="{8978AB35-F5FB-FF43-BA08-4C259A445311}"/>
    <dgm:cxn modelId="{40F08CBE-C0FF-49E9-A14D-59F0F70F60CC}" srcId="{8E61202A-36DD-0240-811A-270D9611A395}" destId="{9EFF4F62-79ED-4EA0-85C1-51F88755C8EE}" srcOrd="3" destOrd="0" parTransId="{8EAFCDE7-4869-4D95-9359-6DA608AB28F0}" sibTransId="{D3274077-7919-4B64-B4D8-786A32E9EF73}"/>
    <dgm:cxn modelId="{80C6009D-368F-40E3-813B-4D1F9FFC6EB7}" type="presOf" srcId="{412DA8CB-B9E5-F44F-9FDD-EF35DF68306D}" destId="{B9E57DF2-F223-F848-B6AB-FEB0F6FB4076}" srcOrd="0" destOrd="0" presId="urn:microsoft.com/office/officeart/2008/layout/LinedList"/>
    <dgm:cxn modelId="{E985982F-D232-4844-ADB2-6F3EB01D9059}" type="presParOf" srcId="{9CA50A65-40FA-E945-A868-9E3FE840B07E}" destId="{D5C7DCB4-3723-4443-ADD7-DBEB1005841A}" srcOrd="0" destOrd="0" presId="urn:microsoft.com/office/officeart/2008/layout/LinedList"/>
    <dgm:cxn modelId="{52D47D54-AC2C-4609-82A0-53735284E774}" type="presParOf" srcId="{9CA50A65-40FA-E945-A868-9E3FE840B07E}" destId="{9F8ADD56-4647-5947-BF4A-89820DB0503F}" srcOrd="1" destOrd="0" presId="urn:microsoft.com/office/officeart/2008/layout/LinedList"/>
    <dgm:cxn modelId="{7173A8B5-88AB-41A0-871F-E6B5D8614FC1}" type="presParOf" srcId="{9F8ADD56-4647-5947-BF4A-89820DB0503F}" destId="{CFE00427-EDF8-324F-9A5C-A181E81A4D48}" srcOrd="0" destOrd="0" presId="urn:microsoft.com/office/officeart/2008/layout/LinedList"/>
    <dgm:cxn modelId="{DED07019-BDCB-460E-98F4-66D36DDA33E3}" type="presParOf" srcId="{9F8ADD56-4647-5947-BF4A-89820DB0503F}" destId="{71554259-89F3-DC41-AF38-A80F6823C6AB}" srcOrd="1" destOrd="0" presId="urn:microsoft.com/office/officeart/2008/layout/LinedList"/>
    <dgm:cxn modelId="{516624DB-B61B-4F5E-9FD4-B7CBC5BA352A}" type="presParOf" srcId="{71554259-89F3-DC41-AF38-A80F6823C6AB}" destId="{D0431CA8-5100-6745-A242-ED330061BD73}" srcOrd="0" destOrd="0" presId="urn:microsoft.com/office/officeart/2008/layout/LinedList"/>
    <dgm:cxn modelId="{D2F618CF-80AB-407B-9D26-C2F8B5EBDA11}" type="presParOf" srcId="{71554259-89F3-DC41-AF38-A80F6823C6AB}" destId="{FE55CC5A-C0EF-DF45-AF1E-C9A5EF0E713C}" srcOrd="1" destOrd="0" presId="urn:microsoft.com/office/officeart/2008/layout/LinedList"/>
    <dgm:cxn modelId="{649E2FD9-6E32-42D2-AB15-3FC91459A0F2}" type="presParOf" srcId="{FE55CC5A-C0EF-DF45-AF1E-C9A5EF0E713C}" destId="{D79F8CF2-80EE-C747-9C26-26414E55692C}" srcOrd="0" destOrd="0" presId="urn:microsoft.com/office/officeart/2008/layout/LinedList"/>
    <dgm:cxn modelId="{55178F3E-1413-4610-B832-AD6385E726C5}" type="presParOf" srcId="{FE55CC5A-C0EF-DF45-AF1E-C9A5EF0E713C}" destId="{5D9EDF3F-7B20-8E47-A431-F9F24450F874}" srcOrd="1" destOrd="0" presId="urn:microsoft.com/office/officeart/2008/layout/LinedList"/>
    <dgm:cxn modelId="{CAB269D1-CDB7-4EAF-8F2C-FE56556B9AF4}" type="presParOf" srcId="{FE55CC5A-C0EF-DF45-AF1E-C9A5EF0E713C}" destId="{EB933D24-ABB6-0C44-A5A7-05F1CB99F1EB}" srcOrd="2" destOrd="0" presId="urn:microsoft.com/office/officeart/2008/layout/LinedList"/>
    <dgm:cxn modelId="{2CC79C3F-1ABE-4AB6-839F-DB158EE5A168}" type="presParOf" srcId="{71554259-89F3-DC41-AF38-A80F6823C6AB}" destId="{EB798B99-5590-864A-A2C1-F553D99D3FAA}" srcOrd="2" destOrd="0" presId="urn:microsoft.com/office/officeart/2008/layout/LinedList"/>
    <dgm:cxn modelId="{64925E06-89E0-4932-9667-8CBE0E5FD782}" type="presParOf" srcId="{71554259-89F3-DC41-AF38-A80F6823C6AB}" destId="{9C715A5E-13B0-3F4D-85BD-4FA3A97839C5}" srcOrd="3" destOrd="0" presId="urn:microsoft.com/office/officeart/2008/layout/LinedList"/>
    <dgm:cxn modelId="{3E40BAB5-3C51-4898-A495-F63F9565FF16}" type="presParOf" srcId="{71554259-89F3-DC41-AF38-A80F6823C6AB}" destId="{A4B3FD2E-63E5-E445-B87B-210177B3706B}" srcOrd="4" destOrd="0" presId="urn:microsoft.com/office/officeart/2008/layout/LinedList"/>
    <dgm:cxn modelId="{FC1617A7-B5A4-4FFD-A40B-8F871795689A}" type="presParOf" srcId="{A4B3FD2E-63E5-E445-B87B-210177B3706B}" destId="{B4FE7B28-4407-5045-AAC1-7786FB86FE88}" srcOrd="0" destOrd="0" presId="urn:microsoft.com/office/officeart/2008/layout/LinedList"/>
    <dgm:cxn modelId="{73B19B1E-BC4D-4DEF-B867-DAF72ABD6D37}" type="presParOf" srcId="{A4B3FD2E-63E5-E445-B87B-210177B3706B}" destId="{B9E57DF2-F223-F848-B6AB-FEB0F6FB4076}" srcOrd="1" destOrd="0" presId="urn:microsoft.com/office/officeart/2008/layout/LinedList"/>
    <dgm:cxn modelId="{75CA9178-D4D9-4377-A904-01CAEAD6379A}" type="presParOf" srcId="{A4B3FD2E-63E5-E445-B87B-210177B3706B}" destId="{84017E13-6661-1647-9DB1-F43BB49DC0FD}" srcOrd="2" destOrd="0" presId="urn:microsoft.com/office/officeart/2008/layout/LinedList"/>
    <dgm:cxn modelId="{1B5C1E39-3D6C-4998-9336-73A8D1395378}" type="presParOf" srcId="{71554259-89F3-DC41-AF38-A80F6823C6AB}" destId="{1E88F2A9-FC8F-2A4F-ABF4-2C5837CA76E5}" srcOrd="5" destOrd="0" presId="urn:microsoft.com/office/officeart/2008/layout/LinedList"/>
    <dgm:cxn modelId="{EEBBF782-8387-45F3-BF45-D14FF92EFDF3}" type="presParOf" srcId="{71554259-89F3-DC41-AF38-A80F6823C6AB}" destId="{02B19E4E-8333-4B4F-AA1E-19B5E7CAD48B}" srcOrd="6" destOrd="0" presId="urn:microsoft.com/office/officeart/2008/layout/LinedList"/>
    <dgm:cxn modelId="{C73CB4D9-A1ED-44F9-AA9F-F7184151F160}" type="presParOf" srcId="{71554259-89F3-DC41-AF38-A80F6823C6AB}" destId="{5121BA32-9249-455A-8A20-08E85B86269F}" srcOrd="7" destOrd="0" presId="urn:microsoft.com/office/officeart/2008/layout/LinedList"/>
    <dgm:cxn modelId="{E4008AAD-AE88-4035-B7A7-97FE15885084}" type="presParOf" srcId="{5121BA32-9249-455A-8A20-08E85B86269F}" destId="{E379A0C3-13D3-46B9-950A-CF0A08724A6D}" srcOrd="0" destOrd="0" presId="urn:microsoft.com/office/officeart/2008/layout/LinedList"/>
    <dgm:cxn modelId="{E990BA62-54B7-4236-8D55-59B8EB8FF664}" type="presParOf" srcId="{5121BA32-9249-455A-8A20-08E85B86269F}" destId="{576A2C98-791A-4E50-8CB8-1914215BEA2D}" srcOrd="1" destOrd="0" presId="urn:microsoft.com/office/officeart/2008/layout/LinedList"/>
    <dgm:cxn modelId="{55DB496E-2F83-4029-8EAC-3C4F25D8DCC3}" type="presParOf" srcId="{5121BA32-9249-455A-8A20-08E85B86269F}" destId="{3EC880A3-8E6D-40A4-857F-9A4C9ED1B22A}" srcOrd="2" destOrd="0" presId="urn:microsoft.com/office/officeart/2008/layout/LinedList"/>
    <dgm:cxn modelId="{48749EA4-C0B0-4F01-AE28-474D7258357F}" type="presParOf" srcId="{71554259-89F3-DC41-AF38-A80F6823C6AB}" destId="{45167FBC-5EE3-4C8A-A94C-30BB5DE89AD6}" srcOrd="8" destOrd="0" presId="urn:microsoft.com/office/officeart/2008/layout/LinedList"/>
    <dgm:cxn modelId="{52FA29FD-4186-44A9-8A5B-556B0EF74BEA}" type="presParOf" srcId="{71554259-89F3-DC41-AF38-A80F6823C6AB}" destId="{BC5CA65E-0C6F-472F-B2E2-282C2CDDDC9F}" srcOrd="9" destOrd="0" presId="urn:microsoft.com/office/officeart/2008/layout/LinedList"/>
    <dgm:cxn modelId="{ACCF949D-D8C0-44BE-B221-D6C9948A35B8}" type="presParOf" srcId="{71554259-89F3-DC41-AF38-A80F6823C6AB}" destId="{DFE917DE-2459-4110-B5CA-909F8A25E9B3}" srcOrd="10" destOrd="0" presId="urn:microsoft.com/office/officeart/2008/layout/LinedList"/>
    <dgm:cxn modelId="{4D1CB639-5AD4-47EE-86E6-8854C716335C}" type="presParOf" srcId="{DFE917DE-2459-4110-B5CA-909F8A25E9B3}" destId="{BFFB7145-8402-485B-85FA-7C375AFB0A2C}" srcOrd="0" destOrd="0" presId="urn:microsoft.com/office/officeart/2008/layout/LinedList"/>
    <dgm:cxn modelId="{2D4BABF0-2468-4DAB-AEA3-F729BBA4B505}" type="presParOf" srcId="{DFE917DE-2459-4110-B5CA-909F8A25E9B3}" destId="{0DEDE790-6650-4E13-B812-9DA3ABBAEB7C}" srcOrd="1" destOrd="0" presId="urn:microsoft.com/office/officeart/2008/layout/LinedList"/>
    <dgm:cxn modelId="{5D563EA6-DA61-4AD9-8D9A-7A6E52CB280D}" type="presParOf" srcId="{DFE917DE-2459-4110-B5CA-909F8A25E9B3}" destId="{CC02E1CA-72BE-493C-916D-08B08D649491}" srcOrd="2" destOrd="0" presId="urn:microsoft.com/office/officeart/2008/layout/LinedList"/>
    <dgm:cxn modelId="{DC74E086-D368-43FF-A5C5-316D064335D7}" type="presParOf" srcId="{71554259-89F3-DC41-AF38-A80F6823C6AB}" destId="{41DAB04F-B76E-41A3-BF92-19D36F058A9E}" srcOrd="11" destOrd="0" presId="urn:microsoft.com/office/officeart/2008/layout/LinedList"/>
    <dgm:cxn modelId="{5C571099-72EF-474D-ADCC-5E0C4459C2C5}" type="presParOf" srcId="{71554259-89F3-DC41-AF38-A80F6823C6AB}" destId="{E5F9CA9F-91E3-425C-B99F-A98D8F0B0A7F}" srcOrd="12" destOrd="0" presId="urn:microsoft.com/office/officeart/2008/layout/LinedList"/>
    <dgm:cxn modelId="{967FED0B-4457-4784-A5AA-FAC73AD25575}" type="presParOf" srcId="{71554259-89F3-DC41-AF38-A80F6823C6AB}" destId="{B3DB48DB-4C93-4596-9AC6-3B83B01CF220}" srcOrd="13" destOrd="0" presId="urn:microsoft.com/office/officeart/2008/layout/LinedList"/>
    <dgm:cxn modelId="{C786B6AF-5576-4D26-B662-E52ED369FF6F}" type="presParOf" srcId="{B3DB48DB-4C93-4596-9AC6-3B83B01CF220}" destId="{40B7A97C-3464-43FE-BFE9-19588B33F0C0}" srcOrd="0" destOrd="0" presId="urn:microsoft.com/office/officeart/2008/layout/LinedList"/>
    <dgm:cxn modelId="{9B0813A8-053D-464C-8376-24DF10FB7861}" type="presParOf" srcId="{B3DB48DB-4C93-4596-9AC6-3B83B01CF220}" destId="{27817E14-DB1F-4D8F-A68A-7A628C5AB32E}" srcOrd="1" destOrd="0" presId="urn:microsoft.com/office/officeart/2008/layout/LinedList"/>
    <dgm:cxn modelId="{585730EA-F6B8-421F-BA1D-73D570F4754D}" type="presParOf" srcId="{B3DB48DB-4C93-4596-9AC6-3B83B01CF220}" destId="{4DA3FBF6-D5DD-4780-9A67-BC9D183196BA}" srcOrd="2" destOrd="0" presId="urn:microsoft.com/office/officeart/2008/layout/LinedList"/>
    <dgm:cxn modelId="{5B89A130-0DB7-41E2-B15B-B841099D10B1}" type="presParOf" srcId="{71554259-89F3-DC41-AF38-A80F6823C6AB}" destId="{9B1E8AEA-2A8D-4500-8486-4DCED5C7B4CD}" srcOrd="14" destOrd="0" presId="urn:microsoft.com/office/officeart/2008/layout/LinedList"/>
    <dgm:cxn modelId="{B4A8278D-E567-4E44-9741-D307EEADDABA}"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l" rtl="0"/>
          <a:r>
            <a:rPr lang="tr-TR" b="1">
              <a:solidFill>
                <a:schemeClr val="tx1"/>
              </a:solidFill>
              <a:latin typeface="Calibri"/>
            </a:rPr>
            <a:t>Doğru </a:t>
          </a:r>
          <a:endParaRPr lang="tr-TR" b="1">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tr-TR" b="1" dirty="0">
              <a:solidFill>
                <a:schemeClr val="tx1"/>
              </a:solidFill>
              <a:latin typeface="Calibri"/>
            </a:rPr>
            <a:t>Yanlış</a:t>
          </a:r>
          <a:endParaRPr lang="tr-TR"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8657ABBF-049B-43BF-B952-EA21221FFCC5}">
      <dgm:prSet phldr="0"/>
      <dgm:spPr/>
      <dgm:t>
        <a:bodyPr/>
        <a:lstStyle/>
        <a:p>
          <a:pPr algn="just" rtl="0"/>
          <a:r>
            <a:rPr lang="tr-TR" b="1" dirty="0">
              <a:latin typeface="Calibri"/>
            </a:rPr>
            <a:t>Kişi kamuya açık bir kablosuz ağa bağlanıyor ve kablosuz ağın diğer iki kullanıcısı arasındaki özel bir e-posta iletişimine müdahale etmek amacıyla bir yazılım kullanıyor. Bu, 3. madde uyarınca bir suç değildir.</a:t>
          </a:r>
        </a:p>
      </dgm:t>
    </dgm:pt>
    <dgm:pt modelId="{D2CCD24C-5514-475A-84EC-38C1B1AF521C}" type="parTrans" cxnId="{F3F7A8E3-40C5-4EF7-B8FA-FB410D617D89}">
      <dgm:prSet/>
      <dgm:spPr/>
      <dgm:t>
        <a:bodyPr/>
        <a:lstStyle/>
        <a:p>
          <a:endParaRPr lang="en-US"/>
        </a:p>
      </dgm:t>
    </dgm:pt>
    <dgm:pt modelId="{84A5426B-1E7B-4071-8A7D-9AC6BDD6D88C}" type="sibTrans" cxnId="{F3F7A8E3-40C5-4EF7-B8FA-FB410D617D8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15D7A008-3CA1-422A-B0A8-235A6C3B4BF4}" type="pres">
      <dgm:prSet presAssocID="{8657ABBF-049B-43BF-B952-EA21221FFCC5}" presName="thickLine" presStyleLbl="alignNode1" presStyleIdx="0" presStyleCnt="1"/>
      <dgm:spPr/>
    </dgm:pt>
    <dgm:pt modelId="{F2AFB615-4815-4A29-BD7B-F7CBB5725572}" type="pres">
      <dgm:prSet presAssocID="{8657ABBF-049B-43BF-B952-EA21221FFCC5}" presName="horz1" presStyleCnt="0"/>
      <dgm:spPr/>
    </dgm:pt>
    <dgm:pt modelId="{5A8DE57B-0B72-44FC-BDEB-E75BD9BD8524}" type="pres">
      <dgm:prSet presAssocID="{8657ABBF-049B-43BF-B952-EA21221FFCC5}" presName="tx1" presStyleLbl="revTx" presStyleIdx="0" presStyleCnt="3" custScaleX="338339"/>
      <dgm:spPr/>
      <dgm:t>
        <a:bodyPr/>
        <a:lstStyle/>
        <a:p>
          <a:endParaRPr lang="tr-TR"/>
        </a:p>
      </dgm:t>
    </dgm:pt>
    <dgm:pt modelId="{AB278EB5-F7F6-4825-9761-86CE303DA8A5}" type="pres">
      <dgm:prSet presAssocID="{8657ABBF-049B-43BF-B952-EA21221FFCC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B7396B30-5537-DB48-BB49-F8121197A4DF}" type="presOf" srcId="{3C774A1C-BB1C-4347-A758-A94A436F7244}" destId="{9CA50A65-40FA-E945-A868-9E3FE840B07E}" srcOrd="0" destOrd="0" presId="urn:microsoft.com/office/officeart/2008/layout/LinedList"/>
    <dgm:cxn modelId="{99EB5834-3593-6644-A836-6C8D5595A820}" srcId="{8657ABBF-049B-43BF-B952-EA21221FFCC5}" destId="{7029F5E8-D056-AE49-BD66-3C193010DDE8}" srcOrd="0" destOrd="0" parTransId="{ACE97453-93D9-C642-95ED-D55F9984F778}" sibTransId="{3346CD8C-3206-F84A-BEA2-B5492B6B7347}"/>
    <dgm:cxn modelId="{AFD2487F-444F-4C44-A623-9AAFEB90AC49}" srcId="{8657ABBF-049B-43BF-B952-EA21221FFCC5}" destId="{412DA8CB-B9E5-F44F-9FDD-EF35DF68306D}" srcOrd="1" destOrd="0" parTransId="{7E8B7982-18DC-F246-BFD4-7B9D4C9DB2CA}" sibTransId="{960A4A2E-B23E-7544-9A93-1312898E2DC4}"/>
    <dgm:cxn modelId="{09B28E70-9B1D-4BBE-99F5-9328AE7CCE10}" type="presOf" srcId="{7029F5E8-D056-AE49-BD66-3C193010DDE8}" destId="{5D9EDF3F-7B20-8E47-A431-F9F24450F874}" srcOrd="0" destOrd="0" presId="urn:microsoft.com/office/officeart/2008/layout/LinedList"/>
    <dgm:cxn modelId="{F3F7A8E3-40C5-4EF7-B8FA-FB410D617D89}" srcId="{3C774A1C-BB1C-4347-A758-A94A436F7244}" destId="{8657ABBF-049B-43BF-B952-EA21221FFCC5}" srcOrd="0" destOrd="0" parTransId="{D2CCD24C-5514-475A-84EC-38C1B1AF521C}" sibTransId="{84A5426B-1E7B-4071-8A7D-9AC6BDD6D88C}"/>
    <dgm:cxn modelId="{FD5E7E68-57DA-4105-B4A5-A110A59A1FFA}" type="presOf" srcId="{412DA8CB-B9E5-F44F-9FDD-EF35DF68306D}" destId="{B9E57DF2-F223-F848-B6AB-FEB0F6FB4076}" srcOrd="0" destOrd="0" presId="urn:microsoft.com/office/officeart/2008/layout/LinedList"/>
    <dgm:cxn modelId="{F822ECC5-E1F7-4C04-802E-BFDB4AFA5D17}" type="presOf" srcId="{8657ABBF-049B-43BF-B952-EA21221FFCC5}" destId="{5A8DE57B-0B72-44FC-BDEB-E75BD9BD8524}" srcOrd="0" destOrd="0" presId="urn:microsoft.com/office/officeart/2008/layout/LinedList"/>
    <dgm:cxn modelId="{E553F0D2-0A2C-41C1-A215-CA1F749D5A7B}" type="presParOf" srcId="{9CA50A65-40FA-E945-A868-9E3FE840B07E}" destId="{15D7A008-3CA1-422A-B0A8-235A6C3B4BF4}" srcOrd="0" destOrd="0" presId="urn:microsoft.com/office/officeart/2008/layout/LinedList"/>
    <dgm:cxn modelId="{DF223745-1F96-4DA5-8778-E5A2AA026183}" type="presParOf" srcId="{9CA50A65-40FA-E945-A868-9E3FE840B07E}" destId="{F2AFB615-4815-4A29-BD7B-F7CBB5725572}" srcOrd="1" destOrd="0" presId="urn:microsoft.com/office/officeart/2008/layout/LinedList"/>
    <dgm:cxn modelId="{87E3B7C7-ADB5-4BFF-9071-29AF96EC11F3}" type="presParOf" srcId="{F2AFB615-4815-4A29-BD7B-F7CBB5725572}" destId="{5A8DE57B-0B72-44FC-BDEB-E75BD9BD8524}" srcOrd="0" destOrd="0" presId="urn:microsoft.com/office/officeart/2008/layout/LinedList"/>
    <dgm:cxn modelId="{4C80335C-DEBE-46BD-8988-695E6EC90977}" type="presParOf" srcId="{F2AFB615-4815-4A29-BD7B-F7CBB5725572}" destId="{AB278EB5-F7F6-4825-9761-86CE303DA8A5}" srcOrd="1" destOrd="0" presId="urn:microsoft.com/office/officeart/2008/layout/LinedList"/>
    <dgm:cxn modelId="{6ED68ACF-F6A3-4594-92DB-4FC4B2EA530A}" type="presParOf" srcId="{AB278EB5-F7F6-4825-9761-86CE303DA8A5}" destId="{D0431CA8-5100-6745-A242-ED330061BD73}" srcOrd="0" destOrd="0" presId="urn:microsoft.com/office/officeart/2008/layout/LinedList"/>
    <dgm:cxn modelId="{761526C6-200D-4B66-BE8E-4C1FFCBE1990}" type="presParOf" srcId="{AB278EB5-F7F6-4825-9761-86CE303DA8A5}" destId="{FE55CC5A-C0EF-DF45-AF1E-C9A5EF0E713C}" srcOrd="1" destOrd="0" presId="urn:microsoft.com/office/officeart/2008/layout/LinedList"/>
    <dgm:cxn modelId="{8D4D7D8C-A436-451C-A3D3-D9E8BBD0E780}" type="presParOf" srcId="{FE55CC5A-C0EF-DF45-AF1E-C9A5EF0E713C}" destId="{D79F8CF2-80EE-C747-9C26-26414E55692C}" srcOrd="0" destOrd="0" presId="urn:microsoft.com/office/officeart/2008/layout/LinedList"/>
    <dgm:cxn modelId="{D526A7AF-6EA5-499F-B6B0-A6032FB50AB6}" type="presParOf" srcId="{FE55CC5A-C0EF-DF45-AF1E-C9A5EF0E713C}" destId="{5D9EDF3F-7B20-8E47-A431-F9F24450F874}" srcOrd="1" destOrd="0" presId="urn:microsoft.com/office/officeart/2008/layout/LinedList"/>
    <dgm:cxn modelId="{0A4AECB9-13A4-4D11-A711-98D456737BFA}" type="presParOf" srcId="{FE55CC5A-C0EF-DF45-AF1E-C9A5EF0E713C}" destId="{EB933D24-ABB6-0C44-A5A7-05F1CB99F1EB}" srcOrd="2" destOrd="0" presId="urn:microsoft.com/office/officeart/2008/layout/LinedList"/>
    <dgm:cxn modelId="{2B5F70D0-4274-4743-8F34-50623EBF6E73}" type="presParOf" srcId="{AB278EB5-F7F6-4825-9761-86CE303DA8A5}" destId="{EB798B99-5590-864A-A2C1-F553D99D3FAA}" srcOrd="2" destOrd="0" presId="urn:microsoft.com/office/officeart/2008/layout/LinedList"/>
    <dgm:cxn modelId="{01208A19-ECA9-431B-B856-FAA2A5981126}" type="presParOf" srcId="{AB278EB5-F7F6-4825-9761-86CE303DA8A5}" destId="{9C715A5E-13B0-3F4D-85BD-4FA3A97839C5}" srcOrd="3" destOrd="0" presId="urn:microsoft.com/office/officeart/2008/layout/LinedList"/>
    <dgm:cxn modelId="{BFA60879-F158-423F-87FD-F099626490C8}" type="presParOf" srcId="{AB278EB5-F7F6-4825-9761-86CE303DA8A5}" destId="{A4B3FD2E-63E5-E445-B87B-210177B3706B}" srcOrd="4" destOrd="0" presId="urn:microsoft.com/office/officeart/2008/layout/LinedList"/>
    <dgm:cxn modelId="{F8C705E3-5F77-4748-87DA-E022048E5D18}" type="presParOf" srcId="{A4B3FD2E-63E5-E445-B87B-210177B3706B}" destId="{B4FE7B28-4407-5045-AAC1-7786FB86FE88}" srcOrd="0" destOrd="0" presId="urn:microsoft.com/office/officeart/2008/layout/LinedList"/>
    <dgm:cxn modelId="{9118CC49-7D77-49CA-B63C-03B0F8237ACB}" type="presParOf" srcId="{A4B3FD2E-63E5-E445-B87B-210177B3706B}" destId="{B9E57DF2-F223-F848-B6AB-FEB0F6FB4076}" srcOrd="1" destOrd="0" presId="urn:microsoft.com/office/officeart/2008/layout/LinedList"/>
    <dgm:cxn modelId="{56F1D67E-3B4F-4DBC-8695-6F9321EBB96A}" type="presParOf" srcId="{A4B3FD2E-63E5-E445-B87B-210177B3706B}" destId="{84017E13-6661-1647-9DB1-F43BB49DC0FD}" srcOrd="2" destOrd="0" presId="urn:microsoft.com/office/officeart/2008/layout/LinedList"/>
    <dgm:cxn modelId="{2F04D7B4-CF82-4EE1-AD62-673C9ADBD0C4}" type="presParOf" srcId="{AB278EB5-F7F6-4825-9761-86CE303DA8A5}" destId="{1E88F2A9-FC8F-2A4F-ABF4-2C5837CA76E5}" srcOrd="5" destOrd="0" presId="urn:microsoft.com/office/officeart/2008/layout/LinedList"/>
    <dgm:cxn modelId="{8DBFBEFC-C068-48F7-B437-73BB60142252}" type="presParOf" srcId="{AB278EB5-F7F6-4825-9761-86CE303DA8A5}" destId="{02B19E4E-8333-4B4F-AA1E-19B5E7CAD48B}"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dirty="0"/>
            <a:t>Kişi kamuya açık bir kablosuz ağa bağlanıyor ve kablosuz ağın diğer iki kullanıcısı arasındaki özel bir e-posta iletişimine müdahale etmek amacıyla bir yazılım kullanıyor. Bu, 3. madde uyarınca bir suç değldir.</a:t>
          </a:r>
          <a:endParaRPr lang="en-US" sz="3400" b="1" dirty="0"/>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tr-TR" b="1" dirty="0"/>
            <a:t>Doğru</a:t>
          </a:r>
          <a:r>
            <a:rPr lang="tr-TR" b="0" dirty="0"/>
            <a:t> </a:t>
          </a:r>
          <a:endParaRPr lang="en-US" b="0" dirty="0"/>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tr-TR" b="1" dirty="0">
              <a:solidFill>
                <a:srgbClr val="FF0000"/>
              </a:solidFill>
            </a:rPr>
            <a:t>Yanlış</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482194" custScaleY="100196" custLinFactNeighborX="-1407"/>
      <dgm:spPr/>
      <dgm:t>
        <a:bodyPr/>
        <a:lstStyle/>
        <a:p>
          <a:endParaRPr lang="tr-TR"/>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3"/>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2"/>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B7396B30-5537-DB48-BB49-F8121197A4DF}" type="presOf" srcId="{3C774A1C-BB1C-4347-A758-A94A436F7244}" destId="{9CA50A65-40FA-E945-A868-9E3FE840B07E}" srcOrd="0" destOrd="0" presId="urn:microsoft.com/office/officeart/2008/layout/LinedList"/>
    <dgm:cxn modelId="{A6432911-50D8-4C65-BEFA-4AA51A49513E}" type="presOf" srcId="{7029F5E8-D056-AE49-BD66-3C193010DDE8}" destId="{5D9EDF3F-7B20-8E47-A431-F9F24450F874}" srcOrd="0" destOrd="0" presId="urn:microsoft.com/office/officeart/2008/layout/LinedList"/>
    <dgm:cxn modelId="{B0F5D3EB-C646-463E-8206-E956BC80D358}" type="presOf" srcId="{412DA8CB-B9E5-F44F-9FDD-EF35DF68306D}" destId="{B9E57DF2-F223-F848-B6AB-FEB0F6FB4076}"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AFD2487F-444F-4C44-A623-9AAFEB90AC49}" srcId="{8E61202A-36DD-0240-811A-270D9611A395}" destId="{412DA8CB-B9E5-F44F-9FDD-EF35DF68306D}" srcOrd="1" destOrd="0" parTransId="{7E8B7982-18DC-F246-BFD4-7B9D4C9DB2CA}" sibTransId="{960A4A2E-B23E-7544-9A93-1312898E2DC4}"/>
    <dgm:cxn modelId="{8A88A5A0-C4AF-43E6-8BE4-B5AA0970BCBD}" type="presOf" srcId="{8E61202A-36DD-0240-811A-270D9611A395}" destId="{CFE00427-EDF8-324F-9A5C-A181E81A4D48}"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21296AB6-AB4A-4B6D-8898-5874C776CBE3}" type="presParOf" srcId="{9CA50A65-40FA-E945-A868-9E3FE840B07E}" destId="{D5C7DCB4-3723-4443-ADD7-DBEB1005841A}" srcOrd="0" destOrd="0" presId="urn:microsoft.com/office/officeart/2008/layout/LinedList"/>
    <dgm:cxn modelId="{D9D2C55D-AAB4-4942-82FF-4A6448D474F4}" type="presParOf" srcId="{9CA50A65-40FA-E945-A868-9E3FE840B07E}" destId="{9F8ADD56-4647-5947-BF4A-89820DB0503F}" srcOrd="1" destOrd="0" presId="urn:microsoft.com/office/officeart/2008/layout/LinedList"/>
    <dgm:cxn modelId="{F7923BA3-D40B-477C-B4E8-9C0AA10273B7}" type="presParOf" srcId="{9F8ADD56-4647-5947-BF4A-89820DB0503F}" destId="{CFE00427-EDF8-324F-9A5C-A181E81A4D48}" srcOrd="0" destOrd="0" presId="urn:microsoft.com/office/officeart/2008/layout/LinedList"/>
    <dgm:cxn modelId="{5FEA2C3C-F5B9-4657-8770-6F11D690A501}" type="presParOf" srcId="{9F8ADD56-4647-5947-BF4A-89820DB0503F}" destId="{71554259-89F3-DC41-AF38-A80F6823C6AB}" srcOrd="1" destOrd="0" presId="urn:microsoft.com/office/officeart/2008/layout/LinedList"/>
    <dgm:cxn modelId="{8E233086-F098-421A-BAE3-97AF25C84609}" type="presParOf" srcId="{71554259-89F3-DC41-AF38-A80F6823C6AB}" destId="{D0431CA8-5100-6745-A242-ED330061BD73}" srcOrd="0" destOrd="0" presId="urn:microsoft.com/office/officeart/2008/layout/LinedList"/>
    <dgm:cxn modelId="{8876581A-04F3-40E7-8631-9A9F779559BF}" type="presParOf" srcId="{71554259-89F3-DC41-AF38-A80F6823C6AB}" destId="{FE55CC5A-C0EF-DF45-AF1E-C9A5EF0E713C}" srcOrd="1" destOrd="0" presId="urn:microsoft.com/office/officeart/2008/layout/LinedList"/>
    <dgm:cxn modelId="{761D740C-EA45-4FD0-A99B-F1440B8049F5}" type="presParOf" srcId="{FE55CC5A-C0EF-DF45-AF1E-C9A5EF0E713C}" destId="{D79F8CF2-80EE-C747-9C26-26414E55692C}" srcOrd="0" destOrd="0" presId="urn:microsoft.com/office/officeart/2008/layout/LinedList"/>
    <dgm:cxn modelId="{C1936A46-AFCE-40FE-B4ED-DDCE51055303}" type="presParOf" srcId="{FE55CC5A-C0EF-DF45-AF1E-C9A5EF0E713C}" destId="{5D9EDF3F-7B20-8E47-A431-F9F24450F874}" srcOrd="1" destOrd="0" presId="urn:microsoft.com/office/officeart/2008/layout/LinedList"/>
    <dgm:cxn modelId="{F2600287-2D24-4810-8C74-9EA64E4F5671}" type="presParOf" srcId="{FE55CC5A-C0EF-DF45-AF1E-C9A5EF0E713C}" destId="{EB933D24-ABB6-0C44-A5A7-05F1CB99F1EB}" srcOrd="2" destOrd="0" presId="urn:microsoft.com/office/officeart/2008/layout/LinedList"/>
    <dgm:cxn modelId="{5BFA9CA6-1284-46A7-A3E3-05B169E7EA95}" type="presParOf" srcId="{71554259-89F3-DC41-AF38-A80F6823C6AB}" destId="{EB798B99-5590-864A-A2C1-F553D99D3FAA}" srcOrd="2" destOrd="0" presId="urn:microsoft.com/office/officeart/2008/layout/LinedList"/>
    <dgm:cxn modelId="{9A539D6B-D69B-4902-AA6C-FCC0D4DF9346}" type="presParOf" srcId="{71554259-89F3-DC41-AF38-A80F6823C6AB}" destId="{9C715A5E-13B0-3F4D-85BD-4FA3A97839C5}" srcOrd="3" destOrd="0" presId="urn:microsoft.com/office/officeart/2008/layout/LinedList"/>
    <dgm:cxn modelId="{CEC17B6E-82E7-48CF-9755-B7DC29770A71}" type="presParOf" srcId="{71554259-89F3-DC41-AF38-A80F6823C6AB}" destId="{A4B3FD2E-63E5-E445-B87B-210177B3706B}" srcOrd="4" destOrd="0" presId="urn:microsoft.com/office/officeart/2008/layout/LinedList"/>
    <dgm:cxn modelId="{AE170415-F363-431E-AF77-61577B8263B2}" type="presParOf" srcId="{A4B3FD2E-63E5-E445-B87B-210177B3706B}" destId="{B4FE7B28-4407-5045-AAC1-7786FB86FE88}" srcOrd="0" destOrd="0" presId="urn:microsoft.com/office/officeart/2008/layout/LinedList"/>
    <dgm:cxn modelId="{20F9B740-0081-4A0B-B4D2-9013BC9AFDAC}" type="presParOf" srcId="{A4B3FD2E-63E5-E445-B87B-210177B3706B}" destId="{B9E57DF2-F223-F848-B6AB-FEB0F6FB4076}" srcOrd="1" destOrd="0" presId="urn:microsoft.com/office/officeart/2008/layout/LinedList"/>
    <dgm:cxn modelId="{48161B83-DC59-4C1E-8630-F63C4D0124E0}" type="presParOf" srcId="{A4B3FD2E-63E5-E445-B87B-210177B3706B}" destId="{84017E13-6661-1647-9DB1-F43BB49DC0FD}" srcOrd="2" destOrd="0" presId="urn:microsoft.com/office/officeart/2008/layout/LinedList"/>
    <dgm:cxn modelId="{277140CD-1A3C-4E58-9587-2201D45F0372}" type="presParOf" srcId="{71554259-89F3-DC41-AF38-A80F6823C6AB}" destId="{1E88F2A9-FC8F-2A4F-ABF4-2C5837CA76E5}" srcOrd="5" destOrd="0" presId="urn:microsoft.com/office/officeart/2008/layout/LinedList"/>
    <dgm:cxn modelId="{D13A7E36-482B-43CA-8ADD-5CBF583703C0}" type="presParOf" srcId="{71554259-89F3-DC41-AF38-A80F6823C6AB}" destId="{02B19E4E-8333-4B4F-AA1E-19B5E7CAD48B}"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phldr="0"/>
      <dgm:spPr/>
      <dgm:t>
        <a:bodyPr/>
        <a:lstStyle/>
        <a:p>
          <a:pPr algn="l" rtl="0"/>
          <a:r>
            <a:rPr lang="en-US" b="1">
              <a:solidFill>
                <a:schemeClr val="tx1"/>
              </a:solidFill>
              <a:latin typeface="Calibri"/>
            </a:rPr>
            <a:t>Doğru</a:t>
          </a:r>
          <a:endParaRPr lang="en-US" b="1">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phldr="0"/>
      <dgm:spPr/>
      <dgm:t>
        <a:bodyPr/>
        <a:lstStyle/>
        <a:p>
          <a:r>
            <a:rPr lang="tr-TR" b="1" noProof="0" dirty="0">
              <a:solidFill>
                <a:schemeClr val="tx1"/>
              </a:solidFill>
              <a:latin typeface="Calibri"/>
            </a:rPr>
            <a:t>Yanlış</a:t>
          </a:r>
          <a:endParaRPr lang="tr-TR" b="1" noProof="0"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1B96245E-4D3D-4A21-A852-D60F69E38E00}">
      <dgm:prSet phldr="0"/>
      <dgm:spPr/>
      <dgm:t>
        <a:bodyPr/>
        <a:lstStyle/>
        <a:p>
          <a:pPr algn="just" rtl="0"/>
          <a:r>
            <a:rPr lang="tr-TR" b="1" noProof="0" dirty="0">
              <a:latin typeface="Calibri"/>
            </a:rPr>
            <a:t>Kişi bilgisayar sisteminin güç kaynağını keserek çalışmasını engellemiştir. Bu, Budapeşte Sözleşmesi'nin 5. maddesi uyarınca </a:t>
          </a:r>
          <a:r>
            <a:rPr lang="tr-TR" b="1" noProof="0" dirty="0" smtClean="0">
              <a:latin typeface="Calibri"/>
            </a:rPr>
            <a:t>sistemlere müdahale </a:t>
          </a:r>
          <a:r>
            <a:rPr lang="tr-TR" b="1" noProof="0" dirty="0">
              <a:latin typeface="Calibri"/>
            </a:rPr>
            <a:t>sayılmaz.</a:t>
          </a:r>
        </a:p>
      </dgm:t>
    </dgm:pt>
    <dgm:pt modelId="{8E31650D-C1F7-414F-9181-A3DF4B618114}" type="parTrans" cxnId="{11E4E45D-1E84-4741-AAE8-7751B50C139E}">
      <dgm:prSet/>
      <dgm:spPr/>
    </dgm:pt>
    <dgm:pt modelId="{DF7E8154-F4BC-4E1E-87EB-54468AEDC06E}" type="sibTrans" cxnId="{11E4E45D-1E84-4741-AAE8-7751B50C139E}">
      <dgm:prSet/>
      <dgm:spPr/>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C6FECD0C-F8D2-4AD3-A1E7-8CE35BB4C98B}" type="pres">
      <dgm:prSet presAssocID="{1B96245E-4D3D-4A21-A852-D60F69E38E00}" presName="thickLine" presStyleLbl="alignNode1" presStyleIdx="0" presStyleCnt="1"/>
      <dgm:spPr/>
    </dgm:pt>
    <dgm:pt modelId="{4058796F-B813-4729-B8B4-3458450C8CB8}" type="pres">
      <dgm:prSet presAssocID="{1B96245E-4D3D-4A21-A852-D60F69E38E00}" presName="horz1" presStyleCnt="0"/>
      <dgm:spPr/>
    </dgm:pt>
    <dgm:pt modelId="{F09EFAF0-A0E2-4344-B1BF-360D92EB0EBC}" type="pres">
      <dgm:prSet presAssocID="{1B96245E-4D3D-4A21-A852-D60F69E38E00}" presName="tx1" presStyleLbl="revTx" presStyleIdx="0" presStyleCnt="3" custScaleX="332284"/>
      <dgm:spPr/>
      <dgm:t>
        <a:bodyPr/>
        <a:lstStyle/>
        <a:p>
          <a:endParaRPr lang="tr-TR"/>
        </a:p>
      </dgm:t>
    </dgm:pt>
    <dgm:pt modelId="{517F0449-4BC4-4C31-B174-43C1E5088807}" type="pres">
      <dgm:prSet presAssocID="{1B96245E-4D3D-4A21-A852-D60F69E38E00}" presName="vert1" presStyleCnt="0"/>
      <dgm:spPr/>
    </dgm:pt>
    <dgm:pt modelId="{6FC8E92D-2F00-4ECD-B307-CB2BFCC27A84}" type="pres">
      <dgm:prSet presAssocID="{7029F5E8-D056-AE49-BD66-3C193010DDE8}" presName="vertSpace2a" presStyleCnt="0"/>
      <dgm:spPr/>
    </dgm:pt>
    <dgm:pt modelId="{210EE8EC-6814-41F8-9F48-4D19D4BDFE0C}" type="pres">
      <dgm:prSet presAssocID="{7029F5E8-D056-AE49-BD66-3C193010DDE8}" presName="horz2" presStyleCnt="0"/>
      <dgm:spPr/>
    </dgm:pt>
    <dgm:pt modelId="{6C9A3158-B5BF-4104-875E-D6DC0A1DE858}" type="pres">
      <dgm:prSet presAssocID="{7029F5E8-D056-AE49-BD66-3C193010DDE8}" presName="horzSpace2" presStyleCnt="0"/>
      <dgm:spPr/>
    </dgm:pt>
    <dgm:pt modelId="{D9315A11-F01E-4EA6-A61D-0EA9CFA0ED6C}" type="pres">
      <dgm:prSet presAssocID="{7029F5E8-D056-AE49-BD66-3C193010DDE8}" presName="tx2" presStyleLbl="revTx" presStyleIdx="1" presStyleCnt="3"/>
      <dgm:spPr/>
      <dgm:t>
        <a:bodyPr/>
        <a:lstStyle/>
        <a:p>
          <a:endParaRPr lang="tr-TR"/>
        </a:p>
      </dgm:t>
    </dgm:pt>
    <dgm:pt modelId="{A8CD41FD-81DA-4E10-8D46-71B905D1F474}" type="pres">
      <dgm:prSet presAssocID="{7029F5E8-D056-AE49-BD66-3C193010DDE8}" presName="vert2" presStyleCnt="0"/>
      <dgm:spPr/>
    </dgm:pt>
    <dgm:pt modelId="{E983F2BE-9FAA-4215-B1E5-FA2CBAF8B014}" type="pres">
      <dgm:prSet presAssocID="{7029F5E8-D056-AE49-BD66-3C193010DDE8}" presName="thinLine2b" presStyleLbl="callout" presStyleIdx="0" presStyleCnt="2"/>
      <dgm:spPr/>
    </dgm:pt>
    <dgm:pt modelId="{78152E52-FB98-46D7-9A23-562977D96BE1}"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3"/>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2"/>
      <dgm:spPr/>
    </dgm:pt>
    <dgm:pt modelId="{02B19E4E-8333-4B4F-AA1E-19B5E7CAD48B}" type="pres">
      <dgm:prSet presAssocID="{412DA8CB-B9E5-F44F-9FDD-EF35DF68306D}" presName="vertSpace2b" presStyleCnt="0"/>
      <dgm:spPr/>
    </dgm:pt>
  </dgm:ptLst>
  <dgm:cxnLst>
    <dgm:cxn modelId="{B7396B30-5537-DB48-BB49-F8121197A4DF}" type="presOf" srcId="{3C774A1C-BB1C-4347-A758-A94A436F7244}" destId="{9CA50A65-40FA-E945-A868-9E3FE840B07E}" srcOrd="0" destOrd="0" presId="urn:microsoft.com/office/officeart/2008/layout/LinedList"/>
    <dgm:cxn modelId="{2955614A-58FE-42A5-A6D8-AE6D445F0835}" type="presOf" srcId="{412DA8CB-B9E5-F44F-9FDD-EF35DF68306D}" destId="{B9E57DF2-F223-F848-B6AB-FEB0F6FB4076}" srcOrd="0" destOrd="0" presId="urn:microsoft.com/office/officeart/2008/layout/LinedList"/>
    <dgm:cxn modelId="{99EB5834-3593-6644-A836-6C8D5595A820}" srcId="{1B96245E-4D3D-4A21-A852-D60F69E38E00}" destId="{7029F5E8-D056-AE49-BD66-3C193010DDE8}" srcOrd="0" destOrd="0" parTransId="{ACE97453-93D9-C642-95ED-D55F9984F778}" sibTransId="{3346CD8C-3206-F84A-BEA2-B5492B6B7347}"/>
    <dgm:cxn modelId="{EAF84D83-7339-42EB-A773-B06E999F89E4}" type="presOf" srcId="{7029F5E8-D056-AE49-BD66-3C193010DDE8}" destId="{D9315A11-F01E-4EA6-A61D-0EA9CFA0ED6C}" srcOrd="0" destOrd="0" presId="urn:microsoft.com/office/officeart/2008/layout/LinedList"/>
    <dgm:cxn modelId="{AFD2487F-444F-4C44-A623-9AAFEB90AC49}" srcId="{1B96245E-4D3D-4A21-A852-D60F69E38E00}" destId="{412DA8CB-B9E5-F44F-9FDD-EF35DF68306D}" srcOrd="1" destOrd="0" parTransId="{7E8B7982-18DC-F246-BFD4-7B9D4C9DB2CA}" sibTransId="{960A4A2E-B23E-7544-9A93-1312898E2DC4}"/>
    <dgm:cxn modelId="{6C93B1AC-C0AC-4BD0-9E09-DBECA95A206B}" type="presOf" srcId="{1B96245E-4D3D-4A21-A852-D60F69E38E00}" destId="{F09EFAF0-A0E2-4344-B1BF-360D92EB0EBC}" srcOrd="0" destOrd="0" presId="urn:microsoft.com/office/officeart/2008/layout/LinedList"/>
    <dgm:cxn modelId="{11E4E45D-1E84-4741-AAE8-7751B50C139E}" srcId="{3C774A1C-BB1C-4347-A758-A94A436F7244}" destId="{1B96245E-4D3D-4A21-A852-D60F69E38E00}" srcOrd="0" destOrd="0" parTransId="{8E31650D-C1F7-414F-9181-A3DF4B618114}" sibTransId="{DF7E8154-F4BC-4E1E-87EB-54468AEDC06E}"/>
    <dgm:cxn modelId="{851A6538-F411-42DD-904E-C6EAFBD572F7}" type="presParOf" srcId="{9CA50A65-40FA-E945-A868-9E3FE840B07E}" destId="{C6FECD0C-F8D2-4AD3-A1E7-8CE35BB4C98B}" srcOrd="0" destOrd="0" presId="urn:microsoft.com/office/officeart/2008/layout/LinedList"/>
    <dgm:cxn modelId="{67847705-FB07-43B7-9A31-4654E70E2782}" type="presParOf" srcId="{9CA50A65-40FA-E945-A868-9E3FE840B07E}" destId="{4058796F-B813-4729-B8B4-3458450C8CB8}" srcOrd="1" destOrd="0" presId="urn:microsoft.com/office/officeart/2008/layout/LinedList"/>
    <dgm:cxn modelId="{1C177434-03E4-4192-8107-69A52819D204}" type="presParOf" srcId="{4058796F-B813-4729-B8B4-3458450C8CB8}" destId="{F09EFAF0-A0E2-4344-B1BF-360D92EB0EBC}" srcOrd="0" destOrd="0" presId="urn:microsoft.com/office/officeart/2008/layout/LinedList"/>
    <dgm:cxn modelId="{B2636C89-1F63-45C5-99B7-F80B3BB96CF3}" type="presParOf" srcId="{4058796F-B813-4729-B8B4-3458450C8CB8}" destId="{517F0449-4BC4-4C31-B174-43C1E5088807}" srcOrd="1" destOrd="0" presId="urn:microsoft.com/office/officeart/2008/layout/LinedList"/>
    <dgm:cxn modelId="{318E0522-7F75-42A1-8FBF-640C19BC0FF1}" type="presParOf" srcId="{517F0449-4BC4-4C31-B174-43C1E5088807}" destId="{6FC8E92D-2F00-4ECD-B307-CB2BFCC27A84}" srcOrd="0" destOrd="0" presId="urn:microsoft.com/office/officeart/2008/layout/LinedList"/>
    <dgm:cxn modelId="{9F0D25B5-5C2F-42E7-B97F-9D0D703234E5}" type="presParOf" srcId="{517F0449-4BC4-4C31-B174-43C1E5088807}" destId="{210EE8EC-6814-41F8-9F48-4D19D4BDFE0C}" srcOrd="1" destOrd="0" presId="urn:microsoft.com/office/officeart/2008/layout/LinedList"/>
    <dgm:cxn modelId="{A3E8FDB0-4E64-473D-B670-D75BDADA921A}" type="presParOf" srcId="{210EE8EC-6814-41F8-9F48-4D19D4BDFE0C}" destId="{6C9A3158-B5BF-4104-875E-D6DC0A1DE858}" srcOrd="0" destOrd="0" presId="urn:microsoft.com/office/officeart/2008/layout/LinedList"/>
    <dgm:cxn modelId="{D1E5A118-ED8E-4B42-B697-73543996B064}" type="presParOf" srcId="{210EE8EC-6814-41F8-9F48-4D19D4BDFE0C}" destId="{D9315A11-F01E-4EA6-A61D-0EA9CFA0ED6C}" srcOrd="1" destOrd="0" presId="urn:microsoft.com/office/officeart/2008/layout/LinedList"/>
    <dgm:cxn modelId="{EF459075-BDA7-47A9-8293-EA44DD4FD355}" type="presParOf" srcId="{210EE8EC-6814-41F8-9F48-4D19D4BDFE0C}" destId="{A8CD41FD-81DA-4E10-8D46-71B905D1F474}" srcOrd="2" destOrd="0" presId="urn:microsoft.com/office/officeart/2008/layout/LinedList"/>
    <dgm:cxn modelId="{5F015BC0-A8AA-45C2-A703-D4058E48867F}" type="presParOf" srcId="{517F0449-4BC4-4C31-B174-43C1E5088807}" destId="{E983F2BE-9FAA-4215-B1E5-FA2CBAF8B014}" srcOrd="2" destOrd="0" presId="urn:microsoft.com/office/officeart/2008/layout/LinedList"/>
    <dgm:cxn modelId="{E49DA223-44D1-464D-ACAA-F0399FF584B5}" type="presParOf" srcId="{517F0449-4BC4-4C31-B174-43C1E5088807}" destId="{78152E52-FB98-46D7-9A23-562977D96BE1}" srcOrd="3" destOrd="0" presId="urn:microsoft.com/office/officeart/2008/layout/LinedList"/>
    <dgm:cxn modelId="{BB9CB7B1-2F7F-4251-A076-167511221720}" type="presParOf" srcId="{517F0449-4BC4-4C31-B174-43C1E5088807}" destId="{A4B3FD2E-63E5-E445-B87B-210177B3706B}" srcOrd="4" destOrd="0" presId="urn:microsoft.com/office/officeart/2008/layout/LinedList"/>
    <dgm:cxn modelId="{C72F952C-A4D0-48B7-BF6F-1FE59EA41B3F}" type="presParOf" srcId="{A4B3FD2E-63E5-E445-B87B-210177B3706B}" destId="{B4FE7B28-4407-5045-AAC1-7786FB86FE88}" srcOrd="0" destOrd="0" presId="urn:microsoft.com/office/officeart/2008/layout/LinedList"/>
    <dgm:cxn modelId="{3A137F1A-5910-49FE-91E3-0FA9C64C5BCA}" type="presParOf" srcId="{A4B3FD2E-63E5-E445-B87B-210177B3706B}" destId="{B9E57DF2-F223-F848-B6AB-FEB0F6FB4076}" srcOrd="1" destOrd="0" presId="urn:microsoft.com/office/officeart/2008/layout/LinedList"/>
    <dgm:cxn modelId="{FECA32FC-EA37-45D7-AE0E-3D4BF248F77A}" type="presParOf" srcId="{A4B3FD2E-63E5-E445-B87B-210177B3706B}" destId="{84017E13-6661-1647-9DB1-F43BB49DC0FD}" srcOrd="2" destOrd="0" presId="urn:microsoft.com/office/officeart/2008/layout/LinedList"/>
    <dgm:cxn modelId="{8EF5C901-7FB7-4898-9D1C-B0B52EF4698E}" type="presParOf" srcId="{517F0449-4BC4-4C31-B174-43C1E5088807}" destId="{1E88F2A9-FC8F-2A4F-ABF4-2C5837CA76E5}" srcOrd="5" destOrd="0" presId="urn:microsoft.com/office/officeart/2008/layout/LinedList"/>
    <dgm:cxn modelId="{5D6FD22D-2ACA-42E2-9A97-BCAF83DC04A9}" type="presParOf" srcId="{517F0449-4BC4-4C31-B174-43C1E5088807}" destId="{02B19E4E-8333-4B4F-AA1E-19B5E7CAD48B}"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tr-TR" sz="3400" b="1" noProof="0" dirty="0"/>
            <a:t>Kişi bilgisayar sisteminin güç kaynağını keserek çalışmasını engellemiştir. Bu, Budapeşte Sözleşmesi'nin 5. maddesi uyarınca </a:t>
          </a:r>
          <a:r>
            <a:rPr lang="tr-TR" sz="3400" b="1" noProof="0" dirty="0" smtClean="0"/>
            <a:t>sistemlere müdahale</a:t>
          </a:r>
          <a:r>
            <a:rPr lang="tr-TR" sz="3400" b="1" noProof="0" dirty="0"/>
            <a:t> sayılmaz.</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412DA8CB-B9E5-F44F-9FDD-EF35DF68306D}">
      <dgm:prSet phldrT="[Text]"/>
      <dgm:spPr/>
      <dgm:t>
        <a:bodyPr/>
        <a:lstStyle/>
        <a:p>
          <a:pPr algn="l"/>
          <a:r>
            <a:rPr lang="tr-TR" b="1" noProof="0" dirty="0">
              <a:solidFill>
                <a:srgbClr val="FF0000"/>
              </a:solidFill>
            </a:rPr>
            <a:t>Doğru</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phldr="0"/>
      <dgm:spPr/>
      <dgm:t>
        <a:bodyPr/>
        <a:lstStyle/>
        <a:p>
          <a:r>
            <a:rPr lang="tr-TR" b="1" noProof="0" dirty="0"/>
            <a:t>Yanlış</a:t>
          </a: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3" custScaleX="505223" custScaleY="100196" custLinFactNeighborX="-1407"/>
      <dgm:spPr/>
      <dgm:t>
        <a:bodyPr/>
        <a:lstStyle/>
        <a:p>
          <a:endParaRPr lang="tr-TR"/>
        </a:p>
      </dgm:t>
    </dgm:pt>
    <dgm:pt modelId="{71554259-89F3-DC41-AF38-A80F6823C6AB}" type="pres">
      <dgm:prSet presAssocID="{8E61202A-36DD-0240-811A-270D9611A395}" presName="vert1" presStyleCnt="0"/>
      <dgm:spPr/>
    </dgm:pt>
    <dgm:pt modelId="{5DC61E96-ED9A-4D0D-95EB-3EF6437E0C0B}" type="pres">
      <dgm:prSet presAssocID="{412DA8CB-B9E5-F44F-9FDD-EF35DF68306D}" presName="vertSpace2a"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1" presStyleCnt="3"/>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0" presStyleCnt="2"/>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2" presStyleCnt="3"/>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1" presStyleCnt="2"/>
      <dgm:spPr/>
    </dgm:pt>
    <dgm:pt modelId="{BC5CA65E-0C6F-472F-B2E2-282C2CDDDC9F}" type="pres">
      <dgm:prSet presAssocID="{D907F82D-4934-4260-A319-D0C1005DB73A}" presName="vertSpace2b" presStyleCnt="0"/>
      <dgm:spPr/>
    </dgm:pt>
  </dgm:ptLst>
  <dgm:cxnLst>
    <dgm:cxn modelId="{AFD2487F-444F-4C44-A623-9AAFEB90AC49}" srcId="{8E61202A-36DD-0240-811A-270D9611A395}" destId="{412DA8CB-B9E5-F44F-9FDD-EF35DF68306D}" srcOrd="0" destOrd="0" parTransId="{7E8B7982-18DC-F246-BFD4-7B9D4C9DB2CA}" sibTransId="{960A4A2E-B23E-7544-9A93-1312898E2DC4}"/>
    <dgm:cxn modelId="{5441ACF7-001D-47E8-BE90-D77A819FBE03}" srcId="{8E61202A-36DD-0240-811A-270D9611A395}" destId="{D907F82D-4934-4260-A319-D0C1005DB73A}" srcOrd="1" destOrd="0" parTransId="{6643C99F-6929-4115-B10C-449964C298DB}" sibTransId="{9EB8D1B3-16DB-4A75-A7E2-3B79ADD997CE}"/>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2D976C81-E051-4851-ACBC-2F809EC882BA}" type="presParOf" srcId="{71554259-89F3-DC41-AF38-A80F6823C6AB}" destId="{5DC61E96-ED9A-4D0D-95EB-3EF6437E0C0B}" srcOrd="0" destOrd="0" presId="urn:microsoft.com/office/officeart/2008/layout/LinedList"/>
    <dgm:cxn modelId="{C2E47F5A-39F7-DF43-BE84-E18F61610EDB}" type="presParOf" srcId="{71554259-89F3-DC41-AF38-A80F6823C6AB}" destId="{A4B3FD2E-63E5-E445-B87B-210177B3706B}" srcOrd="1"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2" destOrd="0" presId="urn:microsoft.com/office/officeart/2008/layout/LinedList"/>
    <dgm:cxn modelId="{36F882B9-374E-704C-A5A8-4D4EB195D1D4}" type="presParOf" srcId="{71554259-89F3-DC41-AF38-A80F6823C6AB}" destId="{02B19E4E-8333-4B4F-AA1E-19B5E7CAD48B}" srcOrd="3" destOrd="0" presId="urn:microsoft.com/office/officeart/2008/layout/LinedList"/>
    <dgm:cxn modelId="{1A1A74D1-A7E8-414F-979A-0ECA62D7357C}" type="presParOf" srcId="{71554259-89F3-DC41-AF38-A80F6823C6AB}" destId="{5121BA32-9249-455A-8A20-08E85B86269F}" srcOrd="4"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5" destOrd="0" presId="urn:microsoft.com/office/officeart/2008/layout/LinedList"/>
    <dgm:cxn modelId="{A3B4CA1A-9E25-49FF-B702-9945F5BFB8C2}" type="presParOf" srcId="{71554259-89F3-DC41-AF38-A80F6823C6AB}" destId="{BC5CA65E-0C6F-472F-B2E2-282C2CDDDC9F}" srcOrd="6"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7029F5E8-D056-AE49-BD66-3C193010DDE8}">
      <dgm:prSet phldrT="[Text]"/>
      <dgm:spPr/>
      <dgm:t>
        <a:bodyPr/>
        <a:lstStyle/>
        <a:p>
          <a:pPr algn="l" rtl="0"/>
          <a:r>
            <a:rPr lang="tr-TR" b="0" dirty="0">
              <a:solidFill>
                <a:schemeClr val="tx1"/>
              </a:solidFill>
            </a:rPr>
            <a:t>a)</a:t>
          </a:r>
          <a:r>
            <a:rPr lang="tr-TR" b="0" dirty="0">
              <a:solidFill>
                <a:schemeClr val="tx1"/>
              </a:solidFill>
              <a:latin typeface="Calibri"/>
            </a:rPr>
            <a:t> Cinsel içerikli eyleme katılan reşit olmayan kişilerin videosu </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rtl="0"/>
          <a:r>
            <a:rPr lang="tr-TR" dirty="0"/>
            <a:t>b) </a:t>
          </a:r>
          <a:r>
            <a:rPr lang="tr-TR" dirty="0">
              <a:latin typeface="Calibri"/>
            </a:rPr>
            <a:t>Bilgisayar simülasyonu ile oluşturulmuş çocuk pornografisi içeren video</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rtl="0"/>
          <a:r>
            <a:rPr lang="tr-TR" dirty="0"/>
            <a:t>c)</a:t>
          </a:r>
          <a:r>
            <a:rPr lang="tr-TR" dirty="0">
              <a:latin typeface="Calibri"/>
            </a:rPr>
            <a:t> Cinsel içerikli eyleme katılan reşit olmayan kişilerin ses dosyası </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rtl="0"/>
          <a:r>
            <a:rPr lang="tr-TR" dirty="0"/>
            <a:t>d) </a:t>
          </a:r>
          <a:r>
            <a:rPr lang="tr-TR" dirty="0">
              <a:latin typeface="Calibri"/>
            </a:rPr>
            <a:t>Cinsel içerikli eyleme katılan reşit</a:t>
          </a:r>
          <a:r>
            <a:rPr lang="tr-TR" dirty="0"/>
            <a:t> görünmeyen</a:t>
          </a:r>
          <a:r>
            <a:rPr lang="tr-TR" dirty="0">
              <a:latin typeface="Calibri"/>
            </a:rPr>
            <a:t> kişilerin videosu</a:t>
          </a:r>
          <a:endParaRPr lang="tr-TR" dirty="0"/>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5E66AA6B-53EE-4AA6-A49D-04ACEB1CA6AD}">
      <dgm:prSet phldr="0" custT="1"/>
      <dgm:spPr/>
      <dgm:t>
        <a:bodyPr/>
        <a:lstStyle/>
        <a:p>
          <a:pPr algn="just" rtl="0"/>
          <a:r>
            <a:rPr lang="tr-TR" sz="2800" b="1" dirty="0">
              <a:latin typeface="Calibri"/>
            </a:rPr>
            <a:t>Aşağıdakilerden hangisi Budapeşte Sözleşmesi uyarınca çocuk pornografisi </a:t>
          </a:r>
          <a:r>
            <a:rPr lang="tr-TR" sz="2800" b="1" dirty="0" smtClean="0">
              <a:latin typeface="Calibri"/>
            </a:rPr>
            <a:t>     değildir</a:t>
          </a:r>
          <a:r>
            <a:rPr lang="tr-TR" sz="2800" b="1" dirty="0">
              <a:latin typeface="Calibri"/>
            </a:rPr>
            <a:t>?</a:t>
          </a:r>
        </a:p>
      </dgm:t>
    </dgm:pt>
    <dgm:pt modelId="{AB9DDB05-E151-4966-8B1C-62B4B37BDE85}" type="parTrans" cxnId="{EB40884D-63CA-47A0-9616-E0F6C7D5E338}">
      <dgm:prSet/>
      <dgm:spPr/>
      <dgm:t>
        <a:bodyPr/>
        <a:lstStyle/>
        <a:p>
          <a:endParaRPr lang="tr-TR"/>
        </a:p>
      </dgm:t>
    </dgm:pt>
    <dgm:pt modelId="{A30958AF-A677-4E2B-AAE1-49F50B5F1C8D}" type="sibTrans" cxnId="{EB40884D-63CA-47A0-9616-E0F6C7D5E338}">
      <dgm:prSet/>
      <dgm:spPr/>
      <dgm:t>
        <a:bodyPr/>
        <a:lstStyle/>
        <a:p>
          <a:endParaRPr lang="tr-TR"/>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tr-TR"/>
        </a:p>
      </dgm:t>
    </dgm:pt>
    <dgm:pt modelId="{11FDF3BF-5667-4189-8119-D5008BB4FCF4}" type="pres">
      <dgm:prSet presAssocID="{5E66AA6B-53EE-4AA6-A49D-04ACEB1CA6AD}" presName="thickLine" presStyleLbl="alignNode1" presStyleIdx="0" presStyleCnt="1"/>
      <dgm:spPr/>
    </dgm:pt>
    <dgm:pt modelId="{F8C2F3AD-8CCF-49D7-8100-B3C4E16FCDAD}" type="pres">
      <dgm:prSet presAssocID="{5E66AA6B-53EE-4AA6-A49D-04ACEB1CA6AD}" presName="horz1" presStyleCnt="0"/>
      <dgm:spPr/>
    </dgm:pt>
    <dgm:pt modelId="{46640F7E-A3AA-4EB2-BEE2-A2B997D26DD0}" type="pres">
      <dgm:prSet presAssocID="{5E66AA6B-53EE-4AA6-A49D-04ACEB1CA6AD}" presName="tx1" presStyleLbl="revTx" presStyleIdx="0" presStyleCnt="5" custScaleX="179197"/>
      <dgm:spPr/>
      <dgm:t>
        <a:bodyPr/>
        <a:lstStyle/>
        <a:p>
          <a:endParaRPr lang="tr-TR"/>
        </a:p>
      </dgm:t>
    </dgm:pt>
    <dgm:pt modelId="{C741FBAD-A099-48B0-848B-5578FFE1992C}" type="pres">
      <dgm:prSet presAssocID="{5E66AA6B-53EE-4AA6-A49D-04ACEB1CA6AD}"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tr-TR"/>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tr-TR"/>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tr-TR"/>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tr-TR"/>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59B83E8B-0966-4FFE-AAAD-978FC39E1D98}" type="presOf" srcId="{7029F5E8-D056-AE49-BD66-3C193010DDE8}" destId="{5D9EDF3F-7B20-8E47-A431-F9F24450F874}" srcOrd="0" destOrd="0" presId="urn:microsoft.com/office/officeart/2008/layout/LinedList"/>
    <dgm:cxn modelId="{47355E2F-7017-4268-835E-7F86BBBD68DC}" type="presOf" srcId="{9EFF4F62-79ED-4EA0-85C1-51F88755C8EE}" destId="{0DEDE790-6650-4E13-B812-9DA3ABBAEB7C}" srcOrd="0" destOrd="0" presId="urn:microsoft.com/office/officeart/2008/layout/LinedList"/>
    <dgm:cxn modelId="{40F08CBE-C0FF-49E9-A14D-59F0F70F60CC}" srcId="{5E66AA6B-53EE-4AA6-A49D-04ACEB1CA6AD}" destId="{9EFF4F62-79ED-4EA0-85C1-51F88755C8EE}" srcOrd="3" destOrd="0" parTransId="{8EAFCDE7-4869-4D95-9359-6DA608AB28F0}" sibTransId="{D3274077-7919-4B64-B4D8-786A32E9EF73}"/>
    <dgm:cxn modelId="{AFD2487F-444F-4C44-A623-9AAFEB90AC49}" srcId="{5E66AA6B-53EE-4AA6-A49D-04ACEB1CA6AD}" destId="{412DA8CB-B9E5-F44F-9FDD-EF35DF68306D}" srcOrd="1" destOrd="0" parTransId="{7E8B7982-18DC-F246-BFD4-7B9D4C9DB2CA}" sibTransId="{960A4A2E-B23E-7544-9A93-1312898E2DC4}"/>
    <dgm:cxn modelId="{5441ACF7-001D-47E8-BE90-D77A819FBE03}" srcId="{5E66AA6B-53EE-4AA6-A49D-04ACEB1CA6AD}" destId="{D907F82D-4934-4260-A319-D0C1005DB73A}" srcOrd="2" destOrd="0" parTransId="{6643C99F-6929-4115-B10C-449964C298DB}" sibTransId="{9EB8D1B3-16DB-4A75-A7E2-3B79ADD997CE}"/>
    <dgm:cxn modelId="{A82EC759-B1B3-40F6-A774-61F6E4D62F53}" type="presOf" srcId="{5E66AA6B-53EE-4AA6-A49D-04ACEB1CA6AD}" destId="{46640F7E-A3AA-4EB2-BEE2-A2B997D26DD0}" srcOrd="0" destOrd="0" presId="urn:microsoft.com/office/officeart/2008/layout/LinedList"/>
    <dgm:cxn modelId="{B861F910-2D47-4211-8604-51C3FDE042E1}" type="presOf" srcId="{D907F82D-4934-4260-A319-D0C1005DB73A}" destId="{576A2C98-791A-4E50-8CB8-1914215BEA2D}" srcOrd="0" destOrd="0" presId="urn:microsoft.com/office/officeart/2008/layout/LinedList"/>
    <dgm:cxn modelId="{99EB5834-3593-6644-A836-6C8D5595A820}" srcId="{5E66AA6B-53EE-4AA6-A49D-04ACEB1CA6AD}" destId="{7029F5E8-D056-AE49-BD66-3C193010DDE8}" srcOrd="0" destOrd="0" parTransId="{ACE97453-93D9-C642-95ED-D55F9984F778}" sibTransId="{3346CD8C-3206-F84A-BEA2-B5492B6B7347}"/>
    <dgm:cxn modelId="{B7396B30-5537-DB48-BB49-F8121197A4DF}" type="presOf" srcId="{3C774A1C-BB1C-4347-A758-A94A436F7244}" destId="{9CA50A65-40FA-E945-A868-9E3FE840B07E}" srcOrd="0" destOrd="0" presId="urn:microsoft.com/office/officeart/2008/layout/LinedList"/>
    <dgm:cxn modelId="{EB40884D-63CA-47A0-9616-E0F6C7D5E338}" srcId="{3C774A1C-BB1C-4347-A758-A94A436F7244}" destId="{5E66AA6B-53EE-4AA6-A49D-04ACEB1CA6AD}" srcOrd="0" destOrd="0" parTransId="{AB9DDB05-E151-4966-8B1C-62B4B37BDE85}" sibTransId="{A30958AF-A677-4E2B-AAE1-49F50B5F1C8D}"/>
    <dgm:cxn modelId="{5D86748E-5E0F-46AE-B3FC-29F00A7711BB}" type="presOf" srcId="{412DA8CB-B9E5-F44F-9FDD-EF35DF68306D}" destId="{B9E57DF2-F223-F848-B6AB-FEB0F6FB4076}" srcOrd="0" destOrd="0" presId="urn:microsoft.com/office/officeart/2008/layout/LinedList"/>
    <dgm:cxn modelId="{8E4F4B18-291A-4464-8007-921DA94DCD0D}" type="presParOf" srcId="{9CA50A65-40FA-E945-A868-9E3FE840B07E}" destId="{11FDF3BF-5667-4189-8119-D5008BB4FCF4}" srcOrd="0" destOrd="0" presId="urn:microsoft.com/office/officeart/2008/layout/LinedList"/>
    <dgm:cxn modelId="{BB3C556A-9777-4EAB-92EB-4749DDC4915B}" type="presParOf" srcId="{9CA50A65-40FA-E945-A868-9E3FE840B07E}" destId="{F8C2F3AD-8CCF-49D7-8100-B3C4E16FCDAD}" srcOrd="1" destOrd="0" presId="urn:microsoft.com/office/officeart/2008/layout/LinedList"/>
    <dgm:cxn modelId="{C38EC768-16C8-492E-A9AF-8EB00A9451D2}" type="presParOf" srcId="{F8C2F3AD-8CCF-49D7-8100-B3C4E16FCDAD}" destId="{46640F7E-A3AA-4EB2-BEE2-A2B997D26DD0}" srcOrd="0" destOrd="0" presId="urn:microsoft.com/office/officeart/2008/layout/LinedList"/>
    <dgm:cxn modelId="{8AA3394C-1711-43FA-B35F-6A79B6916E22}" type="presParOf" srcId="{F8C2F3AD-8CCF-49D7-8100-B3C4E16FCDAD}" destId="{C741FBAD-A099-48B0-848B-5578FFE1992C}" srcOrd="1" destOrd="0" presId="urn:microsoft.com/office/officeart/2008/layout/LinedList"/>
    <dgm:cxn modelId="{EA1AF464-E54C-417C-81F7-EC2D9A75F174}" type="presParOf" srcId="{C741FBAD-A099-48B0-848B-5578FFE1992C}" destId="{D0431CA8-5100-6745-A242-ED330061BD73}" srcOrd="0" destOrd="0" presId="urn:microsoft.com/office/officeart/2008/layout/LinedList"/>
    <dgm:cxn modelId="{2F585C12-3F8A-40E1-BE0F-BA9213FA5822}" type="presParOf" srcId="{C741FBAD-A099-48B0-848B-5578FFE1992C}" destId="{FE55CC5A-C0EF-DF45-AF1E-C9A5EF0E713C}" srcOrd="1" destOrd="0" presId="urn:microsoft.com/office/officeart/2008/layout/LinedList"/>
    <dgm:cxn modelId="{D7CF0287-0A8A-4D6E-94EE-AC38E10D77D2}" type="presParOf" srcId="{FE55CC5A-C0EF-DF45-AF1E-C9A5EF0E713C}" destId="{D79F8CF2-80EE-C747-9C26-26414E55692C}" srcOrd="0" destOrd="0" presId="urn:microsoft.com/office/officeart/2008/layout/LinedList"/>
    <dgm:cxn modelId="{3C0A97F7-B794-4336-B5D5-D619120D7AF0}" type="presParOf" srcId="{FE55CC5A-C0EF-DF45-AF1E-C9A5EF0E713C}" destId="{5D9EDF3F-7B20-8E47-A431-F9F24450F874}" srcOrd="1" destOrd="0" presId="urn:microsoft.com/office/officeart/2008/layout/LinedList"/>
    <dgm:cxn modelId="{841EA897-D81E-4F7E-BDA2-8B4D5160A3CF}" type="presParOf" srcId="{FE55CC5A-C0EF-DF45-AF1E-C9A5EF0E713C}" destId="{EB933D24-ABB6-0C44-A5A7-05F1CB99F1EB}" srcOrd="2" destOrd="0" presId="urn:microsoft.com/office/officeart/2008/layout/LinedList"/>
    <dgm:cxn modelId="{F9122859-7C10-4F0A-A62C-7A8288AFA10C}" type="presParOf" srcId="{C741FBAD-A099-48B0-848B-5578FFE1992C}" destId="{EB798B99-5590-864A-A2C1-F553D99D3FAA}" srcOrd="2" destOrd="0" presId="urn:microsoft.com/office/officeart/2008/layout/LinedList"/>
    <dgm:cxn modelId="{F14B25DD-5B8C-4032-8AA7-BFD956005141}" type="presParOf" srcId="{C741FBAD-A099-48B0-848B-5578FFE1992C}" destId="{9C715A5E-13B0-3F4D-85BD-4FA3A97839C5}" srcOrd="3" destOrd="0" presId="urn:microsoft.com/office/officeart/2008/layout/LinedList"/>
    <dgm:cxn modelId="{FA188305-87B3-4E50-884A-CD41418A03F9}" type="presParOf" srcId="{C741FBAD-A099-48B0-848B-5578FFE1992C}" destId="{A4B3FD2E-63E5-E445-B87B-210177B3706B}" srcOrd="4" destOrd="0" presId="urn:microsoft.com/office/officeart/2008/layout/LinedList"/>
    <dgm:cxn modelId="{5309A751-9E4A-4335-BD89-66B77F275E52}" type="presParOf" srcId="{A4B3FD2E-63E5-E445-B87B-210177B3706B}" destId="{B4FE7B28-4407-5045-AAC1-7786FB86FE88}" srcOrd="0" destOrd="0" presId="urn:microsoft.com/office/officeart/2008/layout/LinedList"/>
    <dgm:cxn modelId="{46A6EEB8-E51A-45A1-9B74-2B389DEBD311}" type="presParOf" srcId="{A4B3FD2E-63E5-E445-B87B-210177B3706B}" destId="{B9E57DF2-F223-F848-B6AB-FEB0F6FB4076}" srcOrd="1" destOrd="0" presId="urn:microsoft.com/office/officeart/2008/layout/LinedList"/>
    <dgm:cxn modelId="{EF1AA6E9-789C-40BA-A77D-507A239143F4}" type="presParOf" srcId="{A4B3FD2E-63E5-E445-B87B-210177B3706B}" destId="{84017E13-6661-1647-9DB1-F43BB49DC0FD}" srcOrd="2" destOrd="0" presId="urn:microsoft.com/office/officeart/2008/layout/LinedList"/>
    <dgm:cxn modelId="{9355E156-A0E0-44BA-939F-B2F536056243}" type="presParOf" srcId="{C741FBAD-A099-48B0-848B-5578FFE1992C}" destId="{1E88F2A9-FC8F-2A4F-ABF4-2C5837CA76E5}" srcOrd="5" destOrd="0" presId="urn:microsoft.com/office/officeart/2008/layout/LinedList"/>
    <dgm:cxn modelId="{14FC1C7E-FFDC-4A35-BCD8-D68086175CAF}" type="presParOf" srcId="{C741FBAD-A099-48B0-848B-5578FFE1992C}" destId="{02B19E4E-8333-4B4F-AA1E-19B5E7CAD48B}" srcOrd="6" destOrd="0" presId="urn:microsoft.com/office/officeart/2008/layout/LinedList"/>
    <dgm:cxn modelId="{1A08C538-6C62-41CE-A1DA-6294B2E8E42C}" type="presParOf" srcId="{C741FBAD-A099-48B0-848B-5578FFE1992C}" destId="{5121BA32-9249-455A-8A20-08E85B86269F}" srcOrd="7" destOrd="0" presId="urn:microsoft.com/office/officeart/2008/layout/LinedList"/>
    <dgm:cxn modelId="{6B51F356-1FA2-458F-B373-47155FE5797B}" type="presParOf" srcId="{5121BA32-9249-455A-8A20-08E85B86269F}" destId="{E379A0C3-13D3-46B9-950A-CF0A08724A6D}" srcOrd="0" destOrd="0" presId="urn:microsoft.com/office/officeart/2008/layout/LinedList"/>
    <dgm:cxn modelId="{8542AFF3-7439-4C9B-A7AD-E1C9931B9565}" type="presParOf" srcId="{5121BA32-9249-455A-8A20-08E85B86269F}" destId="{576A2C98-791A-4E50-8CB8-1914215BEA2D}" srcOrd="1" destOrd="0" presId="urn:microsoft.com/office/officeart/2008/layout/LinedList"/>
    <dgm:cxn modelId="{5B4D1E66-E6F2-46DD-B2D4-53AAB6ED1590}" type="presParOf" srcId="{5121BA32-9249-455A-8A20-08E85B86269F}" destId="{3EC880A3-8E6D-40A4-857F-9A4C9ED1B22A}" srcOrd="2" destOrd="0" presId="urn:microsoft.com/office/officeart/2008/layout/LinedList"/>
    <dgm:cxn modelId="{C9729A3C-86D1-4947-A5A9-1CACF09D431F}" type="presParOf" srcId="{C741FBAD-A099-48B0-848B-5578FFE1992C}" destId="{45167FBC-5EE3-4C8A-A94C-30BB5DE89AD6}" srcOrd="8" destOrd="0" presId="urn:microsoft.com/office/officeart/2008/layout/LinedList"/>
    <dgm:cxn modelId="{8DB763B7-57DC-4761-8331-4C1F8707BF15}" type="presParOf" srcId="{C741FBAD-A099-48B0-848B-5578FFE1992C}" destId="{BC5CA65E-0C6F-472F-B2E2-282C2CDDDC9F}" srcOrd="9" destOrd="0" presId="urn:microsoft.com/office/officeart/2008/layout/LinedList"/>
    <dgm:cxn modelId="{F788BC7F-D9F6-493C-8603-EFEAFC61A2E2}" type="presParOf" srcId="{C741FBAD-A099-48B0-848B-5578FFE1992C}" destId="{DFE917DE-2459-4110-B5CA-909F8A25E9B3}" srcOrd="10" destOrd="0" presId="urn:microsoft.com/office/officeart/2008/layout/LinedList"/>
    <dgm:cxn modelId="{A532F59B-0E88-4359-B359-ED5E12398B3D}" type="presParOf" srcId="{DFE917DE-2459-4110-B5CA-909F8A25E9B3}" destId="{BFFB7145-8402-485B-85FA-7C375AFB0A2C}" srcOrd="0" destOrd="0" presId="urn:microsoft.com/office/officeart/2008/layout/LinedList"/>
    <dgm:cxn modelId="{F734C1B8-622B-4766-B7BF-9EC8E1C75110}" type="presParOf" srcId="{DFE917DE-2459-4110-B5CA-909F8A25E9B3}" destId="{0DEDE790-6650-4E13-B812-9DA3ABBAEB7C}" srcOrd="1" destOrd="0" presId="urn:microsoft.com/office/officeart/2008/layout/LinedList"/>
    <dgm:cxn modelId="{1544C914-BCBC-4A5E-BB3E-6ADBF4FD925F}" type="presParOf" srcId="{DFE917DE-2459-4110-B5CA-909F8A25E9B3}" destId="{CC02E1CA-72BE-493C-916D-08B08D649491}" srcOrd="2" destOrd="0" presId="urn:microsoft.com/office/officeart/2008/layout/LinedList"/>
    <dgm:cxn modelId="{03E8A7A9-6493-4C7A-9E22-A0303B108DC7}" type="presParOf" srcId="{C741FBAD-A099-48B0-848B-5578FFE1992C}" destId="{41DAB04F-B76E-41A3-BF92-19D36F058A9E}" srcOrd="11" destOrd="0" presId="urn:microsoft.com/office/officeart/2008/layout/LinedList"/>
    <dgm:cxn modelId="{9F639DC3-F85C-4E74-B963-45CFF42FE385}" type="presParOf" srcId="{C741FBAD-A099-48B0-848B-5578FFE1992C}"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715211-0664-4EC5-AB15-12E69F7F570B}">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E3313-F81F-4A44-8A44-4C48572E0023}">
      <dsp:nvSpPr>
        <dsp:cNvPr id="0" name=""/>
        <dsp:cNvSpPr/>
      </dsp:nvSpPr>
      <dsp:spPr>
        <a:xfrm>
          <a:off x="0" y="0"/>
          <a:ext cx="2941063"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rtl="0">
            <a:lnSpc>
              <a:spcPct val="90000"/>
            </a:lnSpc>
            <a:spcBef>
              <a:spcPct val="0"/>
            </a:spcBef>
            <a:spcAft>
              <a:spcPct val="35000"/>
            </a:spcAft>
          </a:pPr>
          <a:r>
            <a:rPr lang="tr-TR" sz="2600" b="1" kern="1200" dirty="0">
              <a:latin typeface="Calibri"/>
            </a:rPr>
            <a:t>Aşağıdakilerden hangisi "hizmet sağlayıcısı" kapsamında değerlendirilemez?</a:t>
          </a:r>
        </a:p>
      </dsp:txBody>
      <dsp:txXfrm>
        <a:off x="0" y="0"/>
        <a:ext cx="2941063" cy="5056978"/>
      </dsp:txXfrm>
    </dsp:sp>
    <dsp:sp modelId="{065A3D93-E22C-D647-9F2E-EDF7961E0109}">
      <dsp:nvSpPr>
        <dsp:cNvPr id="0" name=""/>
        <dsp:cNvSpPr/>
      </dsp:nvSpPr>
      <dsp:spPr>
        <a:xfrm>
          <a:off x="3050237" y="47656"/>
          <a:ext cx="5713390"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dirty="0">
              <a:solidFill>
                <a:schemeClr val="tx1"/>
              </a:solidFill>
            </a:rPr>
            <a:t>a) Facebook</a:t>
          </a:r>
        </a:p>
      </dsp:txBody>
      <dsp:txXfrm>
        <a:off x="3050237" y="47656"/>
        <a:ext cx="5713390" cy="953121"/>
      </dsp:txXfrm>
    </dsp:sp>
    <dsp:sp modelId="{6FB3C599-D942-EA44-9329-2ABF7FC0F998}">
      <dsp:nvSpPr>
        <dsp:cNvPr id="0" name=""/>
        <dsp:cNvSpPr/>
      </dsp:nvSpPr>
      <dsp:spPr>
        <a:xfrm>
          <a:off x="2941063" y="1000777"/>
          <a:ext cx="58225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31DAA-45C3-2E48-9929-42E74A587528}">
      <dsp:nvSpPr>
        <dsp:cNvPr id="0" name=""/>
        <dsp:cNvSpPr/>
      </dsp:nvSpPr>
      <dsp:spPr>
        <a:xfrm>
          <a:off x="3050237" y="1048434"/>
          <a:ext cx="5713390"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a:solidFill>
                <a:schemeClr val="tx1"/>
              </a:solidFill>
            </a:rPr>
            <a:t>b) </a:t>
          </a:r>
          <a:r>
            <a:rPr lang="tr-TR" sz="2600" b="1" kern="1200" err="1">
              <a:solidFill>
                <a:schemeClr val="tx1"/>
              </a:solidFill>
            </a:rPr>
            <a:t>TikTok</a:t>
          </a:r>
        </a:p>
      </dsp:txBody>
      <dsp:txXfrm>
        <a:off x="3050237" y="1048434"/>
        <a:ext cx="5713390" cy="953121"/>
      </dsp:txXfrm>
    </dsp:sp>
    <dsp:sp modelId="{B8E68041-73F7-8B47-A61B-E141900C7D2C}">
      <dsp:nvSpPr>
        <dsp:cNvPr id="0" name=""/>
        <dsp:cNvSpPr/>
      </dsp:nvSpPr>
      <dsp:spPr>
        <a:xfrm>
          <a:off x="2941063" y="2001555"/>
          <a:ext cx="58225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B0732-25C1-0C47-B4F1-E6E72BE11C88}">
      <dsp:nvSpPr>
        <dsp:cNvPr id="0" name=""/>
        <dsp:cNvSpPr/>
      </dsp:nvSpPr>
      <dsp:spPr>
        <a:xfrm>
          <a:off x="3050237" y="2049211"/>
          <a:ext cx="5713390"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dirty="0">
              <a:solidFill>
                <a:schemeClr val="tx1"/>
              </a:solidFill>
            </a:rPr>
            <a:t>c) </a:t>
          </a:r>
          <a:r>
            <a:rPr lang="tr-TR" sz="2600" b="1" kern="1200" dirty="0">
              <a:solidFill>
                <a:schemeClr val="tx1"/>
              </a:solidFill>
              <a:latin typeface="Calibri"/>
            </a:rPr>
            <a:t>Avrupa Konseyinin </a:t>
          </a:r>
          <a:r>
            <a:rPr lang="tr-TR" sz="2600" b="1" kern="1200" dirty="0" err="1">
              <a:solidFill>
                <a:schemeClr val="tx1"/>
              </a:solidFill>
            </a:rPr>
            <a:t>YouTube</a:t>
          </a:r>
          <a:r>
            <a:rPr lang="tr-TR" sz="2600" b="1" kern="1200" dirty="0">
              <a:solidFill>
                <a:schemeClr val="tx1"/>
              </a:solidFill>
            </a:rPr>
            <a:t> </a:t>
          </a:r>
          <a:r>
            <a:rPr lang="tr-TR" sz="2600" b="1" kern="1200" dirty="0">
              <a:solidFill>
                <a:schemeClr val="tx1"/>
              </a:solidFill>
              <a:latin typeface="Calibri"/>
            </a:rPr>
            <a:t>kanalı</a:t>
          </a:r>
          <a:endParaRPr lang="tr-TR" sz="2600" b="1" kern="1200" dirty="0">
            <a:solidFill>
              <a:schemeClr val="tx1"/>
            </a:solidFill>
          </a:endParaRPr>
        </a:p>
      </dsp:txBody>
      <dsp:txXfrm>
        <a:off x="3050237" y="2049211"/>
        <a:ext cx="5713390" cy="953121"/>
      </dsp:txXfrm>
    </dsp:sp>
    <dsp:sp modelId="{4FF0B1EB-E70D-4143-B51E-59BB297A0B02}">
      <dsp:nvSpPr>
        <dsp:cNvPr id="0" name=""/>
        <dsp:cNvSpPr/>
      </dsp:nvSpPr>
      <dsp:spPr>
        <a:xfrm>
          <a:off x="2941063" y="3002333"/>
          <a:ext cx="58225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974B91-D932-C64D-8C20-69B73B0BA2C4}">
      <dsp:nvSpPr>
        <dsp:cNvPr id="0" name=""/>
        <dsp:cNvSpPr/>
      </dsp:nvSpPr>
      <dsp:spPr>
        <a:xfrm>
          <a:off x="3054704" y="3049989"/>
          <a:ext cx="5713390"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tr-TR" sz="2600" b="1" kern="1200">
              <a:solidFill>
                <a:schemeClr val="tx1"/>
              </a:solidFill>
            </a:rPr>
            <a:t>d) </a:t>
          </a:r>
          <a:r>
            <a:rPr lang="tr-TR" sz="2600" b="1" kern="1200" err="1">
              <a:solidFill>
                <a:schemeClr val="tx1"/>
              </a:solidFill>
            </a:rPr>
            <a:t>WhatsApp</a:t>
          </a:r>
          <a:r>
            <a:rPr lang="tr-TR" sz="2600" b="1" kern="1200">
              <a:solidFill>
                <a:schemeClr val="tx1"/>
              </a:solidFill>
              <a:latin typeface="Calibri"/>
            </a:rPr>
            <a:t> </a:t>
          </a:r>
          <a:endParaRPr lang="tr-TR" sz="2600" b="1" kern="1200">
            <a:solidFill>
              <a:schemeClr val="tx1"/>
            </a:solidFill>
          </a:endParaRPr>
        </a:p>
      </dsp:txBody>
      <dsp:txXfrm>
        <a:off x="3054704" y="3049989"/>
        <a:ext cx="5713390" cy="953121"/>
      </dsp:txXfrm>
    </dsp:sp>
    <dsp:sp modelId="{3C8D1C3B-822D-BF49-A3B5-47D6FD661A8D}">
      <dsp:nvSpPr>
        <dsp:cNvPr id="0" name=""/>
        <dsp:cNvSpPr/>
      </dsp:nvSpPr>
      <dsp:spPr>
        <a:xfrm>
          <a:off x="2941063" y="4003111"/>
          <a:ext cx="58225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D12DD1-7884-4A41-B346-D3AAF8DA210B}">
      <dsp:nvSpPr>
        <dsp:cNvPr id="0" name=""/>
        <dsp:cNvSpPr/>
      </dsp:nvSpPr>
      <dsp:spPr>
        <a:xfrm>
          <a:off x="3050237" y="4050767"/>
          <a:ext cx="5713390"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r-TR" sz="2600" b="1" kern="1200" dirty="0">
              <a:solidFill>
                <a:schemeClr val="tx1"/>
              </a:solidFill>
            </a:rPr>
            <a:t>e) </a:t>
          </a:r>
          <a:r>
            <a:rPr lang="tr-TR" sz="2600" b="1" kern="1200" dirty="0" err="1">
              <a:solidFill>
                <a:schemeClr val="tx1"/>
              </a:solidFill>
            </a:rPr>
            <a:t>Dropbox</a:t>
          </a:r>
          <a:endParaRPr lang="tr-TR" sz="2600" b="1" kern="1200" dirty="0">
            <a:solidFill>
              <a:schemeClr val="tx1"/>
            </a:solidFill>
          </a:endParaRPr>
        </a:p>
      </dsp:txBody>
      <dsp:txXfrm>
        <a:off x="3050237" y="4050767"/>
        <a:ext cx="5713390" cy="953121"/>
      </dsp:txXfrm>
    </dsp:sp>
    <dsp:sp modelId="{8D675982-EFAF-FF4C-BA14-99F66F615F14}">
      <dsp:nvSpPr>
        <dsp:cNvPr id="0" name=""/>
        <dsp:cNvSpPr/>
      </dsp:nvSpPr>
      <dsp:spPr>
        <a:xfrm>
          <a:off x="2941063" y="5003889"/>
          <a:ext cx="58225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rtl="0">
            <a:lnSpc>
              <a:spcPct val="90000"/>
            </a:lnSpc>
            <a:spcBef>
              <a:spcPct val="0"/>
            </a:spcBef>
            <a:spcAft>
              <a:spcPct val="35000"/>
            </a:spcAft>
          </a:pPr>
          <a:r>
            <a:rPr lang="tr-TR" sz="3400" b="1" kern="1200" dirty="0">
              <a:latin typeface="Calibri"/>
            </a:rPr>
            <a:t>Aşağıdakilerden hangisi Budapeşte Sözleşmesi uyarınca çocuk pornografisi değildir?</a:t>
          </a:r>
          <a:endParaRPr lang="tr-TR" sz="3400" b="0" kern="1200" dirty="0">
            <a:latin typeface="Calibri"/>
          </a:endParaRPr>
        </a:p>
      </dsp:txBody>
      <dsp:txXfrm>
        <a:off x="0" y="2466"/>
        <a:ext cx="2766445" cy="5052045"/>
      </dsp:txXfrm>
    </dsp:sp>
    <dsp:sp modelId="{30B52D2B-F374-8B42-AD53-8D8DB131DDA5}">
      <dsp:nvSpPr>
        <dsp:cNvPr id="0" name=""/>
        <dsp:cNvSpPr/>
      </dsp:nvSpPr>
      <dsp:spPr>
        <a:xfrm>
          <a:off x="2872949" y="61738"/>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b="0" kern="1200" dirty="0">
              <a:solidFill>
                <a:schemeClr val="tx1"/>
              </a:solidFill>
            </a:rPr>
            <a:t>a)</a:t>
          </a:r>
          <a:r>
            <a:rPr lang="tr-TR" sz="2300" b="0" kern="1200" dirty="0">
              <a:solidFill>
                <a:schemeClr val="tx1"/>
              </a:solidFill>
              <a:latin typeface="Calibri"/>
            </a:rPr>
            <a:t> Cinsel içerikli eyleme katılan reşit olmayan kişilerin videosu </a:t>
          </a:r>
        </a:p>
      </dsp:txBody>
      <dsp:txXfrm>
        <a:off x="2872949" y="61738"/>
        <a:ext cx="5573703" cy="1185449"/>
      </dsp:txXfrm>
    </dsp:sp>
    <dsp:sp modelId="{F5754A0B-D45E-B448-86B5-BDD72196A6A8}">
      <dsp:nvSpPr>
        <dsp:cNvPr id="0" name=""/>
        <dsp:cNvSpPr/>
      </dsp:nvSpPr>
      <dsp:spPr>
        <a:xfrm>
          <a:off x="2766445" y="124718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74BED-C564-9742-842C-58600F612BC5}">
      <dsp:nvSpPr>
        <dsp:cNvPr id="0" name=""/>
        <dsp:cNvSpPr/>
      </dsp:nvSpPr>
      <dsp:spPr>
        <a:xfrm>
          <a:off x="2872949" y="1306461"/>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dirty="0"/>
            <a:t>b) </a:t>
          </a:r>
          <a:r>
            <a:rPr lang="tr-TR" sz="2300" kern="1200" dirty="0">
              <a:latin typeface="Calibri"/>
            </a:rPr>
            <a:t>Bilgisayar simülasyonu ile oluşturulmuş çocuk pornografisi içeren video</a:t>
          </a:r>
        </a:p>
      </dsp:txBody>
      <dsp:txXfrm>
        <a:off x="2872949" y="1306461"/>
        <a:ext cx="5573703" cy="1185449"/>
      </dsp:txXfrm>
    </dsp:sp>
    <dsp:sp modelId="{6E150912-DDDC-FF49-B1FE-A15C24D8144D}">
      <dsp:nvSpPr>
        <dsp:cNvPr id="0" name=""/>
        <dsp:cNvSpPr/>
      </dsp:nvSpPr>
      <dsp:spPr>
        <a:xfrm>
          <a:off x="2766445" y="2491911"/>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119CBA-163E-6143-B2A3-36F0B494300D}">
      <dsp:nvSpPr>
        <dsp:cNvPr id="0" name=""/>
        <dsp:cNvSpPr/>
      </dsp:nvSpPr>
      <dsp:spPr>
        <a:xfrm>
          <a:off x="2872949" y="2551183"/>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dirty="0"/>
            <a:t>c)</a:t>
          </a:r>
          <a:r>
            <a:rPr lang="tr-TR" sz="2300" kern="1200" dirty="0">
              <a:latin typeface="Calibri"/>
            </a:rPr>
            <a:t> </a:t>
          </a:r>
          <a:r>
            <a:rPr lang="tr-TR" sz="2300" b="1" kern="1200" dirty="0">
              <a:latin typeface="Calibri"/>
            </a:rPr>
            <a:t>Cinsel içerikli eyleme katılan reşit olmayan kişilerin ses dosyası </a:t>
          </a:r>
        </a:p>
      </dsp:txBody>
      <dsp:txXfrm>
        <a:off x="2872949" y="2551183"/>
        <a:ext cx="5573703" cy="1185449"/>
      </dsp:txXfrm>
    </dsp:sp>
    <dsp:sp modelId="{EFF1E736-9B2D-3E49-8A02-28DDA4729410}">
      <dsp:nvSpPr>
        <dsp:cNvPr id="0" name=""/>
        <dsp:cNvSpPr/>
      </dsp:nvSpPr>
      <dsp:spPr>
        <a:xfrm>
          <a:off x="2766445" y="3736633"/>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8E1090-1379-A04A-93B8-E3C5515582F9}">
      <dsp:nvSpPr>
        <dsp:cNvPr id="0" name=""/>
        <dsp:cNvSpPr/>
      </dsp:nvSpPr>
      <dsp:spPr>
        <a:xfrm>
          <a:off x="2880558" y="3795905"/>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tr-TR" sz="2300" kern="1200" dirty="0"/>
            <a:t>d) </a:t>
          </a:r>
          <a:r>
            <a:rPr lang="tr-TR" sz="2300" kern="1200" dirty="0">
              <a:latin typeface="Calibri"/>
            </a:rPr>
            <a:t>Cinsel içerikli eyleme katılan reşit</a:t>
          </a:r>
          <a:r>
            <a:rPr lang="tr-TR" sz="2300" kern="1200" dirty="0"/>
            <a:t> görünmeyen</a:t>
          </a:r>
          <a:r>
            <a:rPr lang="tr-TR" sz="2300" kern="1200" dirty="0">
              <a:latin typeface="Calibri"/>
            </a:rPr>
            <a:t> kişilerin videosu</a:t>
          </a:r>
          <a:endParaRPr lang="tr-TR" sz="2300" kern="1200" dirty="0"/>
        </a:p>
      </dsp:txBody>
      <dsp:txXfrm>
        <a:off x="2880558" y="3795905"/>
        <a:ext cx="5573703" cy="1185449"/>
      </dsp:txXfrm>
    </dsp:sp>
    <dsp:sp modelId="{2F795932-E71E-8040-9A42-0BDD68B681AC}">
      <dsp:nvSpPr>
        <dsp:cNvPr id="0" name=""/>
        <dsp:cNvSpPr/>
      </dsp:nvSpPr>
      <dsp:spPr>
        <a:xfrm>
          <a:off x="2766445" y="4981355"/>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405DE9-2ACD-4205-BAB4-8AE07293C27C}">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BC49F6-479E-48A2-A611-5FB302EEAEB3}">
      <dsp:nvSpPr>
        <dsp:cNvPr id="0" name=""/>
        <dsp:cNvSpPr/>
      </dsp:nvSpPr>
      <dsp:spPr>
        <a:xfrm>
          <a:off x="0" y="0"/>
          <a:ext cx="3472190"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rtl="0">
            <a:lnSpc>
              <a:spcPct val="90000"/>
            </a:lnSpc>
            <a:spcBef>
              <a:spcPct val="0"/>
            </a:spcBef>
            <a:spcAft>
              <a:spcPct val="35000"/>
            </a:spcAft>
          </a:pPr>
          <a:r>
            <a:rPr lang="tr-TR" sz="2800" b="1" kern="1200" dirty="0">
              <a:latin typeface="Calibri"/>
            </a:rPr>
            <a:t>Bir şirketin genel müdürü, şirket bilgisayarı kullanarak bilgisayar destekli dolandırıcılık suçu işlemiştir. Suçun tüm gelirleri kişisel banka hesabına aktarılmıştır. Şirket, genel müdürünün eylemleri sebebiyle sorumlu tutulabilir.</a:t>
          </a:r>
        </a:p>
      </dsp:txBody>
      <dsp:txXfrm>
        <a:off x="0" y="0"/>
        <a:ext cx="3472190" cy="5056978"/>
      </dsp:txXfrm>
    </dsp:sp>
    <dsp:sp modelId="{5D9EDF3F-7B20-8E47-A431-F9F24450F874}">
      <dsp:nvSpPr>
        <dsp:cNvPr id="0" name=""/>
        <dsp:cNvSpPr/>
      </dsp:nvSpPr>
      <dsp:spPr>
        <a:xfrm>
          <a:off x="3571345" y="117535"/>
          <a:ext cx="5189102"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solidFill>
                <a:schemeClr val="tx1"/>
              </a:solidFill>
              <a:latin typeface="Calibri"/>
            </a:rPr>
            <a:t>Doğru</a:t>
          </a:r>
          <a:endParaRPr lang="tr-TR" sz="6500" b="1" kern="1200" dirty="0">
            <a:solidFill>
              <a:schemeClr val="tx1"/>
            </a:solidFill>
          </a:endParaRPr>
        </a:p>
      </dsp:txBody>
      <dsp:txXfrm>
        <a:off x="3571345" y="117535"/>
        <a:ext cx="5189102" cy="2350704"/>
      </dsp:txXfrm>
    </dsp:sp>
    <dsp:sp modelId="{EB798B99-5590-864A-A2C1-F553D99D3FAA}">
      <dsp:nvSpPr>
        <dsp:cNvPr id="0" name=""/>
        <dsp:cNvSpPr/>
      </dsp:nvSpPr>
      <dsp:spPr>
        <a:xfrm>
          <a:off x="3472190" y="2468239"/>
          <a:ext cx="528825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571345" y="2585775"/>
          <a:ext cx="5189102"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solidFill>
                <a:schemeClr val="tx1"/>
              </a:solidFill>
              <a:latin typeface="Calibri"/>
            </a:rPr>
            <a:t>Yanlış</a:t>
          </a:r>
          <a:endParaRPr lang="tr-TR" sz="6500" b="1" kern="1200" dirty="0">
            <a:solidFill>
              <a:schemeClr val="tx1"/>
            </a:solidFill>
          </a:endParaRPr>
        </a:p>
      </dsp:txBody>
      <dsp:txXfrm>
        <a:off x="3571345" y="2585775"/>
        <a:ext cx="5189102" cy="2350704"/>
      </dsp:txXfrm>
    </dsp:sp>
    <dsp:sp modelId="{1E88F2A9-FC8F-2A4F-ABF4-2C5837CA76E5}">
      <dsp:nvSpPr>
        <dsp:cNvPr id="0" name=""/>
        <dsp:cNvSpPr/>
      </dsp:nvSpPr>
      <dsp:spPr>
        <a:xfrm>
          <a:off x="3472190" y="4936479"/>
          <a:ext cx="528825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95485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dirty="0"/>
            <a:t>Bir şirketin genel müdürü şirket bilgisayarı kullanarak bilgisayar destekli dolandırıcılık suçu </a:t>
          </a:r>
          <a:r>
            <a:rPr lang="tr-TR" sz="3400" b="1" kern="1200" dirty="0">
              <a:latin typeface="Calibri"/>
            </a:rPr>
            <a:t>işlemiştir</a:t>
          </a:r>
          <a:r>
            <a:rPr lang="tr-TR" sz="3400" b="1" kern="1200" dirty="0"/>
            <a:t>. Suçun tüm gelirleri kişisel banka hesabına aktarılmıştır. Şirket, genel müdürünün eylemleri sebebiyle sorumlu tutulabilir.</a:t>
          </a:r>
        </a:p>
      </dsp:txBody>
      <dsp:txXfrm>
        <a:off x="0" y="2466"/>
        <a:ext cx="4954855" cy="5052045"/>
      </dsp:txXfrm>
    </dsp:sp>
    <dsp:sp modelId="{576A2C98-791A-4E50-8CB8-1914215BEA2D}">
      <dsp:nvSpPr>
        <dsp:cNvPr id="0" name=""/>
        <dsp:cNvSpPr/>
      </dsp:nvSpPr>
      <dsp:spPr>
        <a:xfrm>
          <a:off x="5026139" y="119657"/>
          <a:ext cx="3730507"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t>Doğru</a:t>
          </a:r>
          <a:endParaRPr lang="en-US" sz="6500" b="1" kern="1200" dirty="0"/>
        </a:p>
      </dsp:txBody>
      <dsp:txXfrm>
        <a:off x="5026139" y="119657"/>
        <a:ext cx="3730507" cy="2343817"/>
      </dsp:txXfrm>
    </dsp:sp>
    <dsp:sp modelId="{45167FBC-5EE3-4C8A-A94C-30BB5DE89AD6}">
      <dsp:nvSpPr>
        <dsp:cNvPr id="0" name=""/>
        <dsp:cNvSpPr/>
      </dsp:nvSpPr>
      <dsp:spPr>
        <a:xfrm>
          <a:off x="4954855" y="2463475"/>
          <a:ext cx="38017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037587" y="2580665"/>
          <a:ext cx="3730507"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solidFill>
                <a:srgbClr val="FF0000"/>
              </a:solidFill>
            </a:rPr>
            <a:t>Yanlış</a:t>
          </a:r>
          <a:endParaRPr lang="en-US" sz="6500" b="1" kern="1200" dirty="0">
            <a:solidFill>
              <a:srgbClr val="FF0000"/>
            </a:solidFill>
          </a:endParaRPr>
        </a:p>
      </dsp:txBody>
      <dsp:txXfrm>
        <a:off x="5037587" y="2580665"/>
        <a:ext cx="3730507" cy="2343817"/>
      </dsp:txXfrm>
    </dsp:sp>
    <dsp:sp modelId="{41DAB04F-B76E-41A3-BF92-19D36F058A9E}">
      <dsp:nvSpPr>
        <dsp:cNvPr id="0" name=""/>
        <dsp:cNvSpPr/>
      </dsp:nvSpPr>
      <dsp:spPr>
        <a:xfrm>
          <a:off x="4954855" y="4924483"/>
          <a:ext cx="38017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0A6D41-35A4-C04E-8E34-B8D302F6604D}">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F23FD-BD12-DD4A-906B-F49D9E5A3F1F}">
      <dsp:nvSpPr>
        <dsp:cNvPr id="0" name=""/>
        <dsp:cNvSpPr/>
      </dsp:nvSpPr>
      <dsp:spPr>
        <a:xfrm>
          <a:off x="0" y="0"/>
          <a:ext cx="3887633"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tr-TR" sz="3400" b="1" kern="1200" dirty="0">
              <a:latin typeface="Calibri"/>
            </a:rPr>
            <a:t>Budapeşte Sözleşmesi'nin 2. Bölümünün 2. Kesiminde düzenlenen usul hukuku kuralları yalnızca Budapeşte Sözleşmesi'nde düzenlenen suçlara uygulanır.</a:t>
          </a:r>
        </a:p>
      </dsp:txBody>
      <dsp:txXfrm>
        <a:off x="0" y="0"/>
        <a:ext cx="3887633" cy="5056978"/>
      </dsp:txXfrm>
    </dsp:sp>
    <dsp:sp modelId="{3ECD5990-092D-5848-82BA-F84AA7B0DAB2}">
      <dsp:nvSpPr>
        <dsp:cNvPr id="0" name=""/>
        <dsp:cNvSpPr/>
      </dsp:nvSpPr>
      <dsp:spPr>
        <a:xfrm>
          <a:off x="3979082" y="117535"/>
          <a:ext cx="4785804"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solidFill>
                <a:schemeClr val="tx1"/>
              </a:solidFill>
              <a:latin typeface="Calibri"/>
            </a:rPr>
            <a:t>Doğru</a:t>
          </a:r>
          <a:endParaRPr lang="tr-TR" sz="6500" b="1" kern="1200" dirty="0">
            <a:solidFill>
              <a:schemeClr val="tx1"/>
            </a:solidFill>
          </a:endParaRPr>
        </a:p>
      </dsp:txBody>
      <dsp:txXfrm>
        <a:off x="3979082" y="117535"/>
        <a:ext cx="4785804" cy="2350704"/>
      </dsp:txXfrm>
    </dsp:sp>
    <dsp:sp modelId="{637BF998-0D8C-F84E-8EE2-C108BADA37C0}">
      <dsp:nvSpPr>
        <dsp:cNvPr id="0" name=""/>
        <dsp:cNvSpPr/>
      </dsp:nvSpPr>
      <dsp:spPr>
        <a:xfrm>
          <a:off x="3887633" y="2468239"/>
          <a:ext cx="48772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2469E-3745-0943-B52A-0DBBD56B6CA6}">
      <dsp:nvSpPr>
        <dsp:cNvPr id="0" name=""/>
        <dsp:cNvSpPr/>
      </dsp:nvSpPr>
      <dsp:spPr>
        <a:xfrm>
          <a:off x="3979082" y="2585775"/>
          <a:ext cx="4785804"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solidFill>
                <a:schemeClr val="tx1"/>
              </a:solidFill>
              <a:latin typeface="Calibri"/>
            </a:rPr>
            <a:t>Yanlış</a:t>
          </a:r>
          <a:endParaRPr lang="tr-TR" sz="6500" b="1" kern="1200" dirty="0">
            <a:solidFill>
              <a:schemeClr val="tx1"/>
            </a:solidFill>
          </a:endParaRPr>
        </a:p>
      </dsp:txBody>
      <dsp:txXfrm>
        <a:off x="3979082" y="2585775"/>
        <a:ext cx="4785804" cy="2350704"/>
      </dsp:txXfrm>
    </dsp:sp>
    <dsp:sp modelId="{D83E0246-FC12-C546-8C9E-9BD5638EF1FA}">
      <dsp:nvSpPr>
        <dsp:cNvPr id="0" name=""/>
        <dsp:cNvSpPr/>
      </dsp:nvSpPr>
      <dsp:spPr>
        <a:xfrm>
          <a:off x="3887633" y="4936479"/>
          <a:ext cx="48772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0" kern="1200"/>
            <a:t>Budapeşte Sözleşmesi'nin 2. Bölümünün 2. Kesiminde düzenlenen usul hukuku kuralları yalnızca Budapeşte Sözleşmesi'nde düzenlenen suçlara uygulanır.</a:t>
          </a:r>
          <a:endParaRPr lang="en-US" sz="3400" b="0" kern="1200"/>
        </a:p>
      </dsp:txBody>
      <dsp:txXfrm>
        <a:off x="0" y="2466"/>
        <a:ext cx="5627991" cy="5052045"/>
      </dsp:txXfrm>
    </dsp:sp>
    <dsp:sp modelId="{576A2C98-791A-4E50-8CB8-1914215BEA2D}">
      <dsp:nvSpPr>
        <dsp:cNvPr id="0" name=""/>
        <dsp:cNvSpPr/>
      </dsp:nvSpPr>
      <dsp:spPr>
        <a:xfrm>
          <a:off x="5686752" y="119657"/>
          <a:ext cx="3075148"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0" kern="1200"/>
            <a:t>Doğru</a:t>
          </a:r>
          <a:endParaRPr lang="en-US" sz="6500" b="0" kern="1200"/>
        </a:p>
      </dsp:txBody>
      <dsp:txXfrm>
        <a:off x="5686752" y="119657"/>
        <a:ext cx="3075148" cy="2343817"/>
      </dsp:txXfrm>
    </dsp:sp>
    <dsp:sp modelId="{45167FBC-5EE3-4C8A-A94C-30BB5DE89AD6}">
      <dsp:nvSpPr>
        <dsp:cNvPr id="0" name=""/>
        <dsp:cNvSpPr/>
      </dsp:nvSpPr>
      <dsp:spPr>
        <a:xfrm>
          <a:off x="5627991" y="2463475"/>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2580665"/>
          <a:ext cx="3075148"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a:solidFill>
                <a:srgbClr val="FF0000"/>
              </a:solidFill>
            </a:rPr>
            <a:t>Yanlış</a:t>
          </a:r>
          <a:endParaRPr lang="en-US" sz="6500" b="1" kern="1200">
            <a:solidFill>
              <a:srgbClr val="FF0000"/>
            </a:solidFill>
          </a:endParaRPr>
        </a:p>
      </dsp:txBody>
      <dsp:txXfrm>
        <a:off x="5692946" y="2580665"/>
        <a:ext cx="3075148" cy="2343817"/>
      </dsp:txXfrm>
    </dsp:sp>
    <dsp:sp modelId="{41DAB04F-B76E-41A3-BF92-19D36F058A9E}">
      <dsp:nvSpPr>
        <dsp:cNvPr id="0" name=""/>
        <dsp:cNvSpPr/>
      </dsp:nvSpPr>
      <dsp:spPr>
        <a:xfrm>
          <a:off x="5627991" y="4924483"/>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B6C696-8BAE-43F5-A7AE-876CEB660999}">
      <dsp:nvSpPr>
        <dsp:cNvPr id="0" name=""/>
        <dsp:cNvSpPr/>
      </dsp:nvSpPr>
      <dsp:spPr>
        <a:xfrm rot="10800000">
          <a:off x="0" y="0"/>
          <a:ext cx="4476172"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b="1" kern="1200" noProof="0" dirty="0">
              <a:latin typeface="Calibri"/>
            </a:rPr>
            <a:t>İçerik verisine müdahale</a:t>
          </a:r>
          <a:endParaRPr lang="tr-TR" sz="1400" b="1" kern="1200" noProof="0" dirty="0"/>
        </a:p>
      </dsp:txBody>
      <dsp:txXfrm>
        <a:off x="783330" y="0"/>
        <a:ext cx="2909511" cy="754052"/>
      </dsp:txXfrm>
    </dsp:sp>
    <dsp:sp modelId="{F9704354-540F-4ED3-A501-04220F6F7722}">
      <dsp:nvSpPr>
        <dsp:cNvPr id="0" name=""/>
        <dsp:cNvSpPr/>
      </dsp:nvSpPr>
      <dsp:spPr>
        <a:xfrm rot="10800000">
          <a:off x="373014" y="754052"/>
          <a:ext cx="3730143"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tr-TR" sz="1200" b="1" kern="1200" noProof="0" dirty="0">
              <a:latin typeface="Calibri"/>
            </a:rPr>
            <a:t>Trafik verilerinin gerçek zamanlı toplanması</a:t>
          </a:r>
        </a:p>
      </dsp:txBody>
      <dsp:txXfrm>
        <a:off x="1025789" y="754052"/>
        <a:ext cx="2424593" cy="754052"/>
      </dsp:txXfrm>
    </dsp:sp>
    <dsp:sp modelId="{37638A15-F53B-4722-A3A9-504F0872E3E9}">
      <dsp:nvSpPr>
        <dsp:cNvPr id="0" name=""/>
        <dsp:cNvSpPr/>
      </dsp:nvSpPr>
      <dsp:spPr>
        <a:xfrm rot="10800000">
          <a:off x="746028" y="1508105"/>
          <a:ext cx="2984114"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b="1" kern="1200" noProof="0" dirty="0">
              <a:latin typeface="Calibri"/>
            </a:rPr>
            <a:t>Arama ve el koyma</a:t>
          </a:r>
          <a:endParaRPr lang="tr-TR" sz="1400" b="1" kern="1200" noProof="0" dirty="0"/>
        </a:p>
      </dsp:txBody>
      <dsp:txXfrm>
        <a:off x="1268248" y="1508105"/>
        <a:ext cx="1939674" cy="754052"/>
      </dsp:txXfrm>
    </dsp:sp>
    <dsp:sp modelId="{D3458357-E8D2-45B2-A250-AF9A09B0DC07}">
      <dsp:nvSpPr>
        <dsp:cNvPr id="0" name=""/>
        <dsp:cNvSpPr/>
      </dsp:nvSpPr>
      <dsp:spPr>
        <a:xfrm rot="10800000">
          <a:off x="1119043" y="2262158"/>
          <a:ext cx="2238086"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b="1" kern="1200" noProof="0" dirty="0">
              <a:latin typeface="Calibri"/>
            </a:rPr>
            <a:t>Üretim emri</a:t>
          </a:r>
          <a:endParaRPr lang="tr-TR" sz="1400" b="1" kern="1200" noProof="0" dirty="0"/>
        </a:p>
      </dsp:txBody>
      <dsp:txXfrm>
        <a:off x="1510708" y="2262158"/>
        <a:ext cx="1454755" cy="754052"/>
      </dsp:txXfrm>
    </dsp:sp>
    <dsp:sp modelId="{4602E4EC-D660-4CBF-8A7E-51A8A89F3A0F}">
      <dsp:nvSpPr>
        <dsp:cNvPr id="0" name=""/>
        <dsp:cNvSpPr/>
      </dsp:nvSpPr>
      <dsp:spPr>
        <a:xfrm rot="10800000">
          <a:off x="1492057" y="3016210"/>
          <a:ext cx="1492057"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tr-TR" sz="1200" b="1" kern="1200" noProof="0" dirty="0">
              <a:latin typeface="Calibri"/>
            </a:rPr>
            <a:t>Trafik verilerinin kısmen açıklanması</a:t>
          </a:r>
        </a:p>
      </dsp:txBody>
      <dsp:txXfrm>
        <a:off x="1753167" y="3016210"/>
        <a:ext cx="969837" cy="754052"/>
      </dsp:txXfrm>
    </dsp:sp>
    <dsp:sp modelId="{BC23AC2C-C589-473D-B07A-EA5CA8DD25B7}">
      <dsp:nvSpPr>
        <dsp:cNvPr id="0" name=""/>
        <dsp:cNvSpPr/>
      </dsp:nvSpPr>
      <dsp:spPr>
        <a:xfrm rot="10800000">
          <a:off x="1865071" y="3770263"/>
          <a:ext cx="746028" cy="754052"/>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tr-TR" sz="1400" b="1" kern="1200" noProof="0" dirty="0">
              <a:latin typeface="Calibri"/>
            </a:rPr>
            <a:t>Süratli koruma</a:t>
          </a:r>
          <a:endParaRPr lang="tr-TR" sz="1400" b="1" kern="1200" noProof="0" dirty="0"/>
        </a:p>
      </dsp:txBody>
      <dsp:txXfrm>
        <a:off x="1865071" y="3770263"/>
        <a:ext cx="746028" cy="754052"/>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B628FD-13C4-416F-B35A-2AEEF34BCAE1}">
      <dsp:nvSpPr>
        <dsp:cNvPr id="0" name=""/>
        <dsp:cNvSpPr/>
      </dsp:nvSpPr>
      <dsp:spPr>
        <a:xfrm>
          <a:off x="0" y="0"/>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9043B-6588-49F9-A047-1CCE10216AE5}">
      <dsp:nvSpPr>
        <dsp:cNvPr id="0" name=""/>
        <dsp:cNvSpPr/>
      </dsp:nvSpPr>
      <dsp:spPr>
        <a:xfrm>
          <a:off x="0" y="0"/>
          <a:ext cx="3983481"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rtl="0">
            <a:lnSpc>
              <a:spcPct val="90000"/>
            </a:lnSpc>
            <a:spcBef>
              <a:spcPct val="0"/>
            </a:spcBef>
            <a:spcAft>
              <a:spcPct val="35000"/>
            </a:spcAft>
          </a:pPr>
          <a:r>
            <a:rPr lang="tr-TR" sz="3400" b="1" kern="1200" dirty="0">
              <a:latin typeface="Calibri"/>
            </a:rPr>
            <a:t>Budapeşte Sözleşmesi'nin 18. maddesi uyarınca aşağıdaki konulara ilişkin üretim emirlerinden hangisini ülkenizdeki bir yargıç veremez?</a:t>
          </a:r>
          <a:endParaRPr lang="tr-TR" sz="3400" b="1" kern="1200" dirty="0"/>
        </a:p>
      </dsp:txBody>
      <dsp:txXfrm>
        <a:off x="0" y="0"/>
        <a:ext cx="3983481" cy="5056978"/>
      </dsp:txXfrm>
    </dsp:sp>
    <dsp:sp modelId="{5D9EDF3F-7B20-8E47-A431-F9F24450F874}">
      <dsp:nvSpPr>
        <dsp:cNvPr id="0" name=""/>
        <dsp:cNvSpPr/>
      </dsp:nvSpPr>
      <dsp:spPr>
        <a:xfrm>
          <a:off x="4067075" y="59446"/>
          <a:ext cx="4374709"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tr-TR" sz="1900" b="1" kern="1200">
              <a:solidFill>
                <a:schemeClr val="tx1"/>
              </a:solidFill>
            </a:rPr>
            <a:t>a) </a:t>
          </a:r>
          <a:r>
            <a:rPr lang="tr-TR" sz="1900" b="1" kern="1200">
              <a:solidFill>
                <a:schemeClr val="tx1"/>
              </a:solidFill>
              <a:latin typeface="Calibri"/>
            </a:rPr>
            <a:t>Ülkenizde hizmet sunan yabancı bir hizmet sağlayıcısından abone bilgisi elde etme</a:t>
          </a:r>
        </a:p>
      </dsp:txBody>
      <dsp:txXfrm>
        <a:off x="4067075" y="59446"/>
        <a:ext cx="4374709" cy="1188933"/>
      </dsp:txXfrm>
    </dsp:sp>
    <dsp:sp modelId="{EB798B99-5590-864A-A2C1-F553D99D3FAA}">
      <dsp:nvSpPr>
        <dsp:cNvPr id="0" name=""/>
        <dsp:cNvSpPr/>
      </dsp:nvSpPr>
      <dsp:spPr>
        <a:xfrm>
          <a:off x="3983481" y="1248379"/>
          <a:ext cx="44583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067075" y="1307826"/>
          <a:ext cx="4374709"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tr-TR" sz="1900" b="1" kern="1200" dirty="0"/>
            <a:t>b) </a:t>
          </a:r>
          <a:r>
            <a:rPr lang="tr-TR" sz="1900" b="1" kern="1200" dirty="0">
              <a:latin typeface="Calibri"/>
            </a:rPr>
            <a:t>Ülkenizde hizmet sunan yabancı bir hizmet sağlayıcısından içerik verisi elde etme</a:t>
          </a:r>
        </a:p>
      </dsp:txBody>
      <dsp:txXfrm>
        <a:off x="4067075" y="1307826"/>
        <a:ext cx="4374709" cy="1188933"/>
      </dsp:txXfrm>
    </dsp:sp>
    <dsp:sp modelId="{1E88F2A9-FC8F-2A4F-ABF4-2C5837CA76E5}">
      <dsp:nvSpPr>
        <dsp:cNvPr id="0" name=""/>
        <dsp:cNvSpPr/>
      </dsp:nvSpPr>
      <dsp:spPr>
        <a:xfrm>
          <a:off x="3983481" y="2496759"/>
          <a:ext cx="44583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4067075" y="2556206"/>
          <a:ext cx="4374709"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tr-TR" sz="1900" b="1" kern="1200" dirty="0"/>
            <a:t>c)</a:t>
          </a:r>
          <a:r>
            <a:rPr lang="tr-TR" sz="1900" b="1" kern="1200" dirty="0">
              <a:latin typeface="Calibri"/>
            </a:rPr>
            <a:t> Ülkeniz dışında depolanmış bir veriyi tasarrufu altında bulunduran ülkenizdeki bir kişiden bilgisayar verisi elde etme </a:t>
          </a:r>
        </a:p>
      </dsp:txBody>
      <dsp:txXfrm>
        <a:off x="4067075" y="2556206"/>
        <a:ext cx="4374709" cy="1188933"/>
      </dsp:txXfrm>
    </dsp:sp>
    <dsp:sp modelId="{45167FBC-5EE3-4C8A-A94C-30BB5DE89AD6}">
      <dsp:nvSpPr>
        <dsp:cNvPr id="0" name=""/>
        <dsp:cNvSpPr/>
      </dsp:nvSpPr>
      <dsp:spPr>
        <a:xfrm>
          <a:off x="3983481" y="3745139"/>
          <a:ext cx="44583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4079552" y="3804585"/>
          <a:ext cx="4374709"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tr-TR" sz="1900" b="1" kern="1200" dirty="0"/>
            <a:t>d) </a:t>
          </a:r>
          <a:r>
            <a:rPr lang="tr-TR" sz="1900" b="1" kern="1200" dirty="0">
              <a:latin typeface="Calibri"/>
            </a:rPr>
            <a:t>Ülkenizde depolanmış bir veriyi bulunduran ülkenizdeki bir kişiden bilgisayar verisi elde etme</a:t>
          </a:r>
        </a:p>
      </dsp:txBody>
      <dsp:txXfrm>
        <a:off x="4079552" y="3804585"/>
        <a:ext cx="4374709" cy="1188933"/>
      </dsp:txXfrm>
    </dsp:sp>
    <dsp:sp modelId="{41DAB04F-B76E-41A3-BF92-19D36F058A9E}">
      <dsp:nvSpPr>
        <dsp:cNvPr id="0" name=""/>
        <dsp:cNvSpPr/>
      </dsp:nvSpPr>
      <dsp:spPr>
        <a:xfrm>
          <a:off x="3983481" y="4993518"/>
          <a:ext cx="44583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619"/>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619"/>
          <a:ext cx="3472573" cy="5364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dirty="0"/>
            <a:t>Budapeşte Sözleşmesi'nin 18. maddesi uyarınca aşağıdaki konulara ilişkin üretim emirlerinden hangisini ülkenizdeki bir yargıç veremez?</a:t>
          </a:r>
          <a:endParaRPr lang="en-US" sz="3400" b="1" kern="1200" dirty="0"/>
        </a:p>
      </dsp:txBody>
      <dsp:txXfrm>
        <a:off x="0" y="2619"/>
        <a:ext cx="3472573" cy="5364915"/>
      </dsp:txXfrm>
    </dsp:sp>
    <dsp:sp modelId="{5D9EDF3F-7B20-8E47-A431-F9F24450F874}">
      <dsp:nvSpPr>
        <dsp:cNvPr id="0" name=""/>
        <dsp:cNvSpPr/>
      </dsp:nvSpPr>
      <dsp:spPr>
        <a:xfrm>
          <a:off x="3565826" y="65562"/>
          <a:ext cx="4880230" cy="125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tr-TR" sz="2100" b="1" kern="1200" dirty="0"/>
            <a:t>a) Ülkenizde hizmet sunan yabancı bir hizmet sağlayıcısından abone bilgisi elde etme</a:t>
          </a:r>
          <a:endParaRPr lang="en-US" sz="2100" b="1" kern="1200" dirty="0"/>
        </a:p>
      </dsp:txBody>
      <dsp:txXfrm>
        <a:off x="3565826" y="65562"/>
        <a:ext cx="4880230" cy="1258864"/>
      </dsp:txXfrm>
    </dsp:sp>
    <dsp:sp modelId="{EB798B99-5590-864A-A2C1-F553D99D3FAA}">
      <dsp:nvSpPr>
        <dsp:cNvPr id="0" name=""/>
        <dsp:cNvSpPr/>
      </dsp:nvSpPr>
      <dsp:spPr>
        <a:xfrm>
          <a:off x="3472573" y="1324426"/>
          <a:ext cx="49734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565826" y="1387369"/>
          <a:ext cx="4880230" cy="125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tr-TR" sz="2100" b="1" kern="1200" dirty="0">
              <a:solidFill>
                <a:srgbClr val="FF0000"/>
              </a:solidFill>
            </a:rPr>
            <a:t>b) Ülkenizde hizmet sunan yabancı bir hizmet sağlayıcısından içerik verisi elde etme</a:t>
          </a:r>
          <a:endParaRPr lang="en-US" sz="2100" b="1" kern="1200" dirty="0">
            <a:solidFill>
              <a:srgbClr val="FF0000"/>
            </a:solidFill>
          </a:endParaRPr>
        </a:p>
      </dsp:txBody>
      <dsp:txXfrm>
        <a:off x="3565826" y="1387369"/>
        <a:ext cx="4880230" cy="1258864"/>
      </dsp:txXfrm>
    </dsp:sp>
    <dsp:sp modelId="{1E88F2A9-FC8F-2A4F-ABF4-2C5837CA76E5}">
      <dsp:nvSpPr>
        <dsp:cNvPr id="0" name=""/>
        <dsp:cNvSpPr/>
      </dsp:nvSpPr>
      <dsp:spPr>
        <a:xfrm>
          <a:off x="3472573" y="2646233"/>
          <a:ext cx="49734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565826" y="2709177"/>
          <a:ext cx="4880230" cy="125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tr-TR" sz="2100" b="1" kern="1200" dirty="0"/>
            <a:t>c) Ülkeniz dışında depolanmış bir veriyi tasarrufu altında bulunduran ülkenizdeki bir kişiden bilgisayar verisi elde etme </a:t>
          </a:r>
          <a:endParaRPr lang="en-US" sz="2100" b="1" kern="1200" dirty="0"/>
        </a:p>
      </dsp:txBody>
      <dsp:txXfrm>
        <a:off x="3565826" y="2709177"/>
        <a:ext cx="4880230" cy="1258864"/>
      </dsp:txXfrm>
    </dsp:sp>
    <dsp:sp modelId="{45167FBC-5EE3-4C8A-A94C-30BB5DE89AD6}">
      <dsp:nvSpPr>
        <dsp:cNvPr id="0" name=""/>
        <dsp:cNvSpPr/>
      </dsp:nvSpPr>
      <dsp:spPr>
        <a:xfrm>
          <a:off x="3472573" y="3968041"/>
          <a:ext cx="49734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574031" y="4030984"/>
          <a:ext cx="4880230" cy="125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tr-TR" sz="2100" b="1" kern="1200" dirty="0"/>
            <a:t>d) Ülkenizde depolanmış bir veriyi bulunduran ülkenizdeki bir kişiden bilgisayar verisi elde etme</a:t>
          </a:r>
          <a:endParaRPr lang="en-US" sz="2100" b="1" kern="1200" dirty="0"/>
        </a:p>
      </dsp:txBody>
      <dsp:txXfrm>
        <a:off x="3574031" y="4030984"/>
        <a:ext cx="4880230" cy="1258864"/>
      </dsp:txXfrm>
    </dsp:sp>
    <dsp:sp modelId="{41DAB04F-B76E-41A3-BF92-19D36F058A9E}">
      <dsp:nvSpPr>
        <dsp:cNvPr id="0" name=""/>
        <dsp:cNvSpPr/>
      </dsp:nvSpPr>
      <dsp:spPr>
        <a:xfrm>
          <a:off x="3472573" y="5289848"/>
          <a:ext cx="497348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64CD1D-BD3F-4FD6-A7C6-4A0C40B68A74}">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F5794-4628-4507-B74D-F4712BA1C198}">
      <dsp:nvSpPr>
        <dsp:cNvPr id="0" name=""/>
        <dsp:cNvSpPr/>
      </dsp:nvSpPr>
      <dsp:spPr>
        <a:xfrm>
          <a:off x="0" y="0"/>
          <a:ext cx="4234606"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just" defTabSz="1866900" rtl="0">
            <a:lnSpc>
              <a:spcPct val="90000"/>
            </a:lnSpc>
            <a:spcBef>
              <a:spcPct val="0"/>
            </a:spcBef>
            <a:spcAft>
              <a:spcPct val="35000"/>
            </a:spcAft>
          </a:pPr>
          <a:r>
            <a:rPr lang="tr-TR" sz="4200" b="1" kern="1200" dirty="0">
              <a:latin typeface="Calibri"/>
            </a:rPr>
            <a:t>Hırsızlıkla ilgili bir vakaya ilişkin olarak içerik verisine müdahale emri çıkarılabilir. Suç 6 ay hapis cezasını gerektirmektedir.</a:t>
          </a:r>
        </a:p>
      </dsp:txBody>
      <dsp:txXfrm>
        <a:off x="0" y="0"/>
        <a:ext cx="4234606" cy="5056978"/>
      </dsp:txXfrm>
    </dsp:sp>
    <dsp:sp modelId="{5D9EDF3F-7B20-8E47-A431-F9F24450F874}">
      <dsp:nvSpPr>
        <dsp:cNvPr id="0" name=""/>
        <dsp:cNvSpPr/>
      </dsp:nvSpPr>
      <dsp:spPr>
        <a:xfrm>
          <a:off x="4319376" y="47656"/>
          <a:ext cx="4436279"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tr-TR" sz="4400" b="1" kern="1200" dirty="0">
              <a:solidFill>
                <a:schemeClr val="tx1"/>
              </a:solidFill>
              <a:latin typeface="Calibri"/>
            </a:rPr>
            <a:t>Doğru</a:t>
          </a:r>
          <a:endParaRPr lang="tr-TR" sz="4400" b="1" kern="1200" dirty="0">
            <a:solidFill>
              <a:schemeClr val="tx1"/>
            </a:solidFill>
          </a:endParaRPr>
        </a:p>
      </dsp:txBody>
      <dsp:txXfrm>
        <a:off x="4319376" y="47656"/>
        <a:ext cx="4436279" cy="953121"/>
      </dsp:txXfrm>
    </dsp:sp>
    <dsp:sp modelId="{EB798B99-5590-864A-A2C1-F553D99D3FAA}">
      <dsp:nvSpPr>
        <dsp:cNvPr id="0" name=""/>
        <dsp:cNvSpPr/>
      </dsp:nvSpPr>
      <dsp:spPr>
        <a:xfrm>
          <a:off x="4234606" y="1000777"/>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319376" y="1048434"/>
          <a:ext cx="4436279"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tr-TR" sz="4400" b="1" kern="1200" dirty="0">
              <a:solidFill>
                <a:schemeClr val="tx1"/>
              </a:solidFill>
              <a:latin typeface="Calibri"/>
            </a:rPr>
            <a:t>Yanlış</a:t>
          </a:r>
          <a:endParaRPr lang="tr-TR" sz="4400" b="1" kern="1200" dirty="0">
            <a:solidFill>
              <a:schemeClr val="tx1"/>
            </a:solidFill>
          </a:endParaRPr>
        </a:p>
      </dsp:txBody>
      <dsp:txXfrm>
        <a:off x="4319376" y="1048434"/>
        <a:ext cx="4436279" cy="953121"/>
      </dsp:txXfrm>
    </dsp:sp>
    <dsp:sp modelId="{1E88F2A9-FC8F-2A4F-ABF4-2C5837CA76E5}">
      <dsp:nvSpPr>
        <dsp:cNvPr id="0" name=""/>
        <dsp:cNvSpPr/>
      </dsp:nvSpPr>
      <dsp:spPr>
        <a:xfrm>
          <a:off x="4234606" y="2001555"/>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4319376" y="2049211"/>
          <a:ext cx="4436279"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a:solidFill>
              <a:schemeClr val="tx1"/>
            </a:solidFill>
          </a:endParaRPr>
        </a:p>
      </dsp:txBody>
      <dsp:txXfrm>
        <a:off x="4319376" y="2049211"/>
        <a:ext cx="4436279" cy="953121"/>
      </dsp:txXfrm>
    </dsp:sp>
    <dsp:sp modelId="{45167FBC-5EE3-4C8A-A94C-30BB5DE89AD6}">
      <dsp:nvSpPr>
        <dsp:cNvPr id="0" name=""/>
        <dsp:cNvSpPr/>
      </dsp:nvSpPr>
      <dsp:spPr>
        <a:xfrm>
          <a:off x="4234606" y="3002333"/>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4331815" y="3049989"/>
          <a:ext cx="4436279"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a:solidFill>
              <a:schemeClr val="tx1"/>
            </a:solidFill>
          </a:endParaRPr>
        </a:p>
      </dsp:txBody>
      <dsp:txXfrm>
        <a:off x="4331815" y="3049989"/>
        <a:ext cx="4436279" cy="953121"/>
      </dsp:txXfrm>
    </dsp:sp>
    <dsp:sp modelId="{41DAB04F-B76E-41A3-BF92-19D36F058A9E}">
      <dsp:nvSpPr>
        <dsp:cNvPr id="0" name=""/>
        <dsp:cNvSpPr/>
      </dsp:nvSpPr>
      <dsp:spPr>
        <a:xfrm>
          <a:off x="4234606" y="4003111"/>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4319376" y="4050767"/>
          <a:ext cx="4436279" cy="95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tr-TR" sz="4400" b="1" kern="1200" dirty="0">
            <a:solidFill>
              <a:schemeClr val="tx1"/>
            </a:solidFill>
          </a:endParaRPr>
        </a:p>
      </dsp:txBody>
      <dsp:txXfrm>
        <a:off x="4319376" y="4050767"/>
        <a:ext cx="4436279" cy="953121"/>
      </dsp:txXfrm>
    </dsp:sp>
    <dsp:sp modelId="{9B1E8AEA-2A8D-4500-8486-4DCED5C7B4CD}">
      <dsp:nvSpPr>
        <dsp:cNvPr id="0" name=""/>
        <dsp:cNvSpPr/>
      </dsp:nvSpPr>
      <dsp:spPr>
        <a:xfrm>
          <a:off x="4234606" y="5003889"/>
          <a:ext cx="452104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5"/>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5"/>
          <a:ext cx="5627991" cy="252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dirty="0"/>
            <a:t>Hırsızlıkla ilgili bir vakaya ilişkin olarak içerik verisine müdahale emri çıkarılabilir. Suç 6 ay hapis cezasını gerektirmektedir.</a:t>
          </a:r>
        </a:p>
      </dsp:txBody>
      <dsp:txXfrm>
        <a:off x="0" y="2465"/>
        <a:ext cx="5627991" cy="2528496"/>
      </dsp:txXfrm>
    </dsp:sp>
    <dsp:sp modelId="{9C8B2780-2BE3-419C-A0F6-3A63BF302C23}">
      <dsp:nvSpPr>
        <dsp:cNvPr id="0" name=""/>
        <dsp:cNvSpPr/>
      </dsp:nvSpPr>
      <dsp:spPr>
        <a:xfrm>
          <a:off x="5686752" y="41895"/>
          <a:ext cx="3075148" cy="78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tr-TR" sz="3600" b="1" kern="1200" dirty="0"/>
            <a:t>Doğru</a:t>
          </a:r>
        </a:p>
      </dsp:txBody>
      <dsp:txXfrm>
        <a:off x="5686752" y="41895"/>
        <a:ext cx="3075148" cy="788609"/>
      </dsp:txXfrm>
    </dsp:sp>
    <dsp:sp modelId="{08C6C31C-258C-4A5D-A153-C233EE87B893}">
      <dsp:nvSpPr>
        <dsp:cNvPr id="0" name=""/>
        <dsp:cNvSpPr/>
      </dsp:nvSpPr>
      <dsp:spPr>
        <a:xfrm>
          <a:off x="5627991" y="830505"/>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EDF3F-7B20-8E47-A431-F9F24450F874}">
      <dsp:nvSpPr>
        <dsp:cNvPr id="0" name=""/>
        <dsp:cNvSpPr/>
      </dsp:nvSpPr>
      <dsp:spPr>
        <a:xfrm>
          <a:off x="5686752" y="869935"/>
          <a:ext cx="3075148" cy="78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tr-TR" sz="3600" b="1" kern="1200" dirty="0">
              <a:solidFill>
                <a:srgbClr val="FF0000"/>
              </a:solidFill>
            </a:rPr>
            <a:t>Yanlış</a:t>
          </a:r>
        </a:p>
      </dsp:txBody>
      <dsp:txXfrm>
        <a:off x="5686752" y="869935"/>
        <a:ext cx="3075148" cy="788609"/>
      </dsp:txXfrm>
    </dsp:sp>
    <dsp:sp modelId="{EB798B99-5590-864A-A2C1-F553D99D3FAA}">
      <dsp:nvSpPr>
        <dsp:cNvPr id="0" name=""/>
        <dsp:cNvSpPr/>
      </dsp:nvSpPr>
      <dsp:spPr>
        <a:xfrm>
          <a:off x="5627991" y="1658545"/>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697975"/>
          <a:ext cx="3075148" cy="78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endParaRPr lang="tr-TR" sz="3600" b="0" kern="1200"/>
        </a:p>
      </dsp:txBody>
      <dsp:txXfrm>
        <a:off x="5686752" y="1697975"/>
        <a:ext cx="3075148" cy="788609"/>
      </dsp:txXfrm>
    </dsp:sp>
    <dsp:sp modelId="{1E88F2A9-FC8F-2A4F-ABF4-2C5837CA76E5}">
      <dsp:nvSpPr>
        <dsp:cNvPr id="0" name=""/>
        <dsp:cNvSpPr/>
      </dsp:nvSpPr>
      <dsp:spPr>
        <a:xfrm>
          <a:off x="5627991" y="2486585"/>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6AF806-889D-416D-9682-FD863B6B4ECA}">
      <dsp:nvSpPr>
        <dsp:cNvPr id="0" name=""/>
        <dsp:cNvSpPr/>
      </dsp:nvSpPr>
      <dsp:spPr>
        <a:xfrm>
          <a:off x="0" y="2530962"/>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DF46B-9B86-4AD7-89CF-2D2C2E6185E0}">
      <dsp:nvSpPr>
        <dsp:cNvPr id="0" name=""/>
        <dsp:cNvSpPr/>
      </dsp:nvSpPr>
      <dsp:spPr>
        <a:xfrm>
          <a:off x="0" y="2530962"/>
          <a:ext cx="1753619" cy="252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tr-TR" sz="6500" b="0" kern="1200"/>
        </a:p>
      </dsp:txBody>
      <dsp:txXfrm>
        <a:off x="0" y="2530962"/>
        <a:ext cx="1753619" cy="25235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rtl="0">
            <a:lnSpc>
              <a:spcPct val="90000"/>
            </a:lnSpc>
            <a:spcBef>
              <a:spcPct val="0"/>
            </a:spcBef>
            <a:spcAft>
              <a:spcPct val="35000"/>
            </a:spcAft>
          </a:pPr>
          <a:r>
            <a:rPr lang="tr-TR" sz="2600" b="0" kern="1200" dirty="0"/>
            <a:t>Aşağıdakilerden hangisi "hizmet sağlayıcısı" kapsamında değerlendirilemez?</a:t>
          </a:r>
          <a:endParaRPr lang="en-US" sz="2600" b="0"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0" kern="1200"/>
            <a:t>a) Facebook</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0" kern="1200" dirty="0"/>
            <a:t>b) </a:t>
          </a:r>
          <a:r>
            <a:rPr lang="tr-TR" sz="2800" b="0" kern="1200" dirty="0" err="1"/>
            <a:t>TikTok</a:t>
          </a:r>
          <a:endParaRPr lang="tr-TR" sz="2800" b="0" kern="1200" dirty="0"/>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1" kern="1200" dirty="0">
              <a:solidFill>
                <a:srgbClr val="FF0000"/>
              </a:solidFill>
            </a:rPr>
            <a:t>c) Avrupa Konseyinin </a:t>
          </a:r>
          <a:r>
            <a:rPr lang="tr-TR" sz="2800" b="1" kern="1200" dirty="0" err="1">
              <a:solidFill>
                <a:srgbClr val="FF0000"/>
              </a:solidFill>
            </a:rPr>
            <a:t>YouTube</a:t>
          </a:r>
          <a:r>
            <a:rPr lang="tr-TR" sz="2800" b="1" kern="1200" dirty="0">
              <a:solidFill>
                <a:srgbClr val="FF0000"/>
              </a:solidFill>
            </a:rPr>
            <a:t> kanalı</a:t>
          </a:r>
          <a:endParaRPr lang="en-US" sz="2800" b="1" kern="1200" dirty="0">
            <a:solidFill>
              <a:srgbClr val="FF0000"/>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0" kern="1200" dirty="0"/>
            <a:t>d) </a:t>
          </a:r>
          <a:r>
            <a:rPr lang="tr-TR" sz="2800" b="0" kern="1200" dirty="0" err="1"/>
            <a:t>WhatsApp</a:t>
          </a:r>
          <a:r>
            <a:rPr lang="tr-TR" sz="2800" b="0" kern="1200" dirty="0"/>
            <a:t> </a:t>
          </a:r>
          <a:endParaRPr lang="en-US" sz="2800" b="0" kern="1200" dirty="0"/>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r-TR" sz="2800" b="0" kern="1200" dirty="0"/>
            <a:t>e) </a:t>
          </a:r>
          <a:r>
            <a:rPr lang="tr-TR" sz="2800" b="0" kern="1200" dirty="0" err="1"/>
            <a:t>Dropbox</a:t>
          </a:r>
          <a:endParaRPr lang="tr-TR" sz="2800" b="0" kern="1200" dirty="0"/>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B20EBF-2EA6-4C3A-A857-1A44D30727AC}">
      <dsp:nvSpPr>
        <dsp:cNvPr id="0" name=""/>
        <dsp:cNvSpPr/>
      </dsp:nvSpPr>
      <dsp:spPr>
        <a:xfrm>
          <a:off x="0" y="0"/>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80C11-D1E2-46CE-8487-D39DF8C4FDE0}">
      <dsp:nvSpPr>
        <dsp:cNvPr id="0" name=""/>
        <dsp:cNvSpPr/>
      </dsp:nvSpPr>
      <dsp:spPr>
        <a:xfrm>
          <a:off x="0" y="0"/>
          <a:ext cx="3934979"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rtl="0">
            <a:lnSpc>
              <a:spcPct val="90000"/>
            </a:lnSpc>
            <a:spcBef>
              <a:spcPct val="0"/>
            </a:spcBef>
            <a:spcAft>
              <a:spcPct val="35000"/>
            </a:spcAft>
          </a:pPr>
          <a:r>
            <a:rPr lang="tr-TR" sz="3400" b="1" kern="1200" dirty="0"/>
            <a:t>Aşağıdakilerden hangisinde elektronik delillerle ilgili özel karşılıklı yardımlaşma hükümleri mevcuttur?</a:t>
          </a:r>
          <a:endParaRPr lang="tr-TR" sz="3400" b="1" kern="1200" dirty="0">
            <a:latin typeface="Calibri"/>
          </a:endParaRPr>
        </a:p>
      </dsp:txBody>
      <dsp:txXfrm>
        <a:off x="0" y="0"/>
        <a:ext cx="3934979" cy="5056978"/>
      </dsp:txXfrm>
    </dsp:sp>
    <dsp:sp modelId="{35DE1B64-098B-7148-B2E5-D589D35EDE8E}">
      <dsp:nvSpPr>
        <dsp:cNvPr id="0" name=""/>
        <dsp:cNvSpPr/>
      </dsp:nvSpPr>
      <dsp:spPr>
        <a:xfrm>
          <a:off x="4019687" y="59446"/>
          <a:ext cx="4433038"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1" kern="1200" dirty="0"/>
            <a:t>a) Avrupa Birliği Üye Devletleri Arasında Ceza İşlerinde Karşılıklı Yardımlaşma Sözleşmesi</a:t>
          </a:r>
        </a:p>
      </dsp:txBody>
      <dsp:txXfrm>
        <a:off x="4019687" y="59446"/>
        <a:ext cx="4433038" cy="1188933"/>
      </dsp:txXfrm>
    </dsp:sp>
    <dsp:sp modelId="{AED5D72A-8103-DC4C-BA4E-EE2011F7AD81}">
      <dsp:nvSpPr>
        <dsp:cNvPr id="0" name=""/>
        <dsp:cNvSpPr/>
      </dsp:nvSpPr>
      <dsp:spPr>
        <a:xfrm>
          <a:off x="3934979" y="1248379"/>
          <a:ext cx="45177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C9AB50-2568-5647-A3A3-4FF4185255C6}">
      <dsp:nvSpPr>
        <dsp:cNvPr id="0" name=""/>
        <dsp:cNvSpPr/>
      </dsp:nvSpPr>
      <dsp:spPr>
        <a:xfrm>
          <a:off x="4019687" y="1307826"/>
          <a:ext cx="4433038"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1" kern="1200" dirty="0"/>
            <a:t>b) </a:t>
          </a:r>
          <a:r>
            <a:rPr lang="tr-TR" sz="2400" b="1" kern="1200" dirty="0" err="1"/>
            <a:t>Sınıraşan</a:t>
          </a:r>
          <a:r>
            <a:rPr lang="tr-TR" sz="2400" b="1" kern="1200" dirty="0"/>
            <a:t> Örgütlü Suçlara Karşı Birleşmiş Milletler Sözleşmesi</a:t>
          </a:r>
        </a:p>
      </dsp:txBody>
      <dsp:txXfrm>
        <a:off x="4019687" y="1307826"/>
        <a:ext cx="4433038" cy="1188933"/>
      </dsp:txXfrm>
    </dsp:sp>
    <dsp:sp modelId="{89D387C4-74EC-AC42-BBDB-58FCB38C0A01}">
      <dsp:nvSpPr>
        <dsp:cNvPr id="0" name=""/>
        <dsp:cNvSpPr/>
      </dsp:nvSpPr>
      <dsp:spPr>
        <a:xfrm>
          <a:off x="3934979" y="2496759"/>
          <a:ext cx="45177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5AD93-26D8-9E4F-ACBD-7DF5C564C8B1}">
      <dsp:nvSpPr>
        <dsp:cNvPr id="0" name=""/>
        <dsp:cNvSpPr/>
      </dsp:nvSpPr>
      <dsp:spPr>
        <a:xfrm>
          <a:off x="4019687" y="2556206"/>
          <a:ext cx="4433038"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1" kern="1200" dirty="0">
              <a:solidFill>
                <a:schemeClr val="tx1"/>
              </a:solidFill>
            </a:rPr>
            <a:t>c) Avrupa Konseyi Siber Suç Sözleşmesi (Budapeşte Sözleşmesi)</a:t>
          </a:r>
        </a:p>
      </dsp:txBody>
      <dsp:txXfrm>
        <a:off x="4019687" y="2556206"/>
        <a:ext cx="4433038" cy="1188933"/>
      </dsp:txXfrm>
    </dsp:sp>
    <dsp:sp modelId="{A57832D2-E35E-2D42-97BC-6725EF9B1D3C}">
      <dsp:nvSpPr>
        <dsp:cNvPr id="0" name=""/>
        <dsp:cNvSpPr/>
      </dsp:nvSpPr>
      <dsp:spPr>
        <a:xfrm>
          <a:off x="3934979" y="3745139"/>
          <a:ext cx="45177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1EB895-A07E-FB42-8FF3-F2E6FD19E9B1}">
      <dsp:nvSpPr>
        <dsp:cNvPr id="0" name=""/>
        <dsp:cNvSpPr/>
      </dsp:nvSpPr>
      <dsp:spPr>
        <a:xfrm>
          <a:off x="4021223" y="3804585"/>
          <a:ext cx="4433038" cy="1188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1" kern="1200" dirty="0"/>
            <a:t>d) Afrika Birliği Siber Güvenlik &amp; Kişisel Verilerin Korunması Sözleşmesi (</a:t>
          </a:r>
          <a:r>
            <a:rPr lang="tr-TR" sz="2400" b="1" kern="1200" dirty="0" err="1"/>
            <a:t>Malabo</a:t>
          </a:r>
          <a:r>
            <a:rPr lang="tr-TR" sz="2400" b="1" kern="1200" dirty="0"/>
            <a:t> Sözleşmesi)</a:t>
          </a:r>
        </a:p>
      </dsp:txBody>
      <dsp:txXfrm>
        <a:off x="4021223" y="3804585"/>
        <a:ext cx="4433038" cy="1188933"/>
      </dsp:txXfrm>
    </dsp:sp>
    <dsp:sp modelId="{6B12D6A1-D470-3647-9E9D-564DC323966E}">
      <dsp:nvSpPr>
        <dsp:cNvPr id="0" name=""/>
        <dsp:cNvSpPr/>
      </dsp:nvSpPr>
      <dsp:spPr>
        <a:xfrm>
          <a:off x="3934979" y="4993518"/>
          <a:ext cx="45177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dirty="0"/>
            <a:t>Aşağıdakilerden hangisinde elektronik delillerle ilgili özel karşılıklı yardımlaşma hükümleri mevcuttur?</a:t>
          </a:r>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tr-TR" sz="2300" b="1" kern="1200" dirty="0"/>
            <a:t>a) Avrupa Birliği Üye Devletleri Arasında Ceza İşlerinde Karşılıklı Yardımlaşma Sözleşmesi</a:t>
          </a: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tr-TR" sz="2300" b="1" kern="1200" dirty="0"/>
            <a:t>b) </a:t>
          </a:r>
          <a:r>
            <a:rPr lang="tr-TR" sz="2300" b="1" kern="1200" dirty="0" err="1"/>
            <a:t>Sınıraşan</a:t>
          </a:r>
          <a:r>
            <a:rPr lang="tr-TR" sz="2300" b="1" kern="1200" dirty="0"/>
            <a:t> Örgütlü Suçlara Karşı Birleşmiş Milletler Sözleşmesi</a:t>
          </a:r>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tr-TR" sz="2300" b="1" kern="1200" dirty="0">
              <a:solidFill>
                <a:srgbClr val="FF0000"/>
              </a:solidFill>
            </a:rPr>
            <a:t>c) Avrupa Konseyi Siber Suç Sözleşmesi (Budapeşte Sözleşmesi)</a:t>
          </a: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tr-TR" sz="2300" b="1" kern="1200" dirty="0"/>
            <a:t>d) Afrika Birliği Siber Güvenlik &amp; Kişisel Verilerin Korunması Sözleşmesi (</a:t>
          </a:r>
          <a:r>
            <a:rPr lang="tr-TR" sz="2300" b="1" kern="1200" dirty="0" err="1"/>
            <a:t>Malabo</a:t>
          </a:r>
          <a:r>
            <a:rPr lang="tr-TR" sz="2300" b="1" kern="1200" dirty="0"/>
            <a:t> Sözleşmesi)</a:t>
          </a:r>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rtl="0">
            <a:lnSpc>
              <a:spcPct val="90000"/>
            </a:lnSpc>
            <a:spcBef>
              <a:spcPct val="0"/>
            </a:spcBef>
            <a:spcAft>
              <a:spcPct val="35000"/>
            </a:spcAft>
          </a:pPr>
          <a:r>
            <a:rPr lang="tr-TR" sz="2600" b="1" kern="1200" dirty="0">
              <a:latin typeface="Calibri"/>
            </a:rPr>
            <a:t>Aşağıdakilerden hangisi trafik verisine dahil değildir?</a:t>
          </a:r>
          <a:endParaRPr lang="tr-TR" sz="2600" b="1" kern="1200" dirty="0"/>
        </a:p>
      </dsp:txBody>
      <dsp:txXfrm>
        <a:off x="0" y="2466"/>
        <a:ext cx="2766445" cy="5052045"/>
      </dsp:txXfrm>
    </dsp:sp>
    <dsp:sp modelId="{5D9EDF3F-7B20-8E47-A431-F9F24450F874}">
      <dsp:nvSpPr>
        <dsp:cNvPr id="0" name=""/>
        <dsp:cNvSpPr/>
      </dsp:nvSpPr>
      <dsp:spPr>
        <a:xfrm>
          <a:off x="2872949" y="49982"/>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tr-TR" sz="3700" kern="1200" dirty="0"/>
            <a:t>a)</a:t>
          </a:r>
          <a:r>
            <a:rPr lang="tr-TR" sz="3700" kern="1200" dirty="0">
              <a:latin typeface="Calibri"/>
            </a:rPr>
            <a:t> E-posta içeriği </a:t>
          </a:r>
        </a:p>
      </dsp:txBody>
      <dsp:txXfrm>
        <a:off x="2872949" y="49982"/>
        <a:ext cx="5573703" cy="950329"/>
      </dsp:txXfrm>
    </dsp:sp>
    <dsp:sp modelId="{EB798B99-5590-864A-A2C1-F553D99D3FAA}">
      <dsp:nvSpPr>
        <dsp:cNvPr id="0" name=""/>
        <dsp:cNvSpPr/>
      </dsp:nvSpPr>
      <dsp:spPr>
        <a:xfrm>
          <a:off x="2766445" y="1000312"/>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047828"/>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tr-TR" sz="3700" kern="1200" dirty="0"/>
            <a:t>b) E-posta tarihi</a:t>
          </a:r>
        </a:p>
      </dsp:txBody>
      <dsp:txXfrm>
        <a:off x="2872949" y="1047828"/>
        <a:ext cx="5573703" cy="950329"/>
      </dsp:txXfrm>
    </dsp:sp>
    <dsp:sp modelId="{1E88F2A9-FC8F-2A4F-ABF4-2C5837CA76E5}">
      <dsp:nvSpPr>
        <dsp:cNvPr id="0" name=""/>
        <dsp:cNvSpPr/>
      </dsp:nvSpPr>
      <dsp:spPr>
        <a:xfrm>
          <a:off x="2766445" y="199815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045674"/>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tr-TR" sz="3700" kern="1200"/>
            <a:t>c) E-posta büyüklüğü</a:t>
          </a:r>
        </a:p>
      </dsp:txBody>
      <dsp:txXfrm>
        <a:off x="2872949" y="2045674"/>
        <a:ext cx="5573703" cy="950329"/>
      </dsp:txXfrm>
    </dsp:sp>
    <dsp:sp modelId="{45167FBC-5EE3-4C8A-A94C-30BB5DE89AD6}">
      <dsp:nvSpPr>
        <dsp:cNvPr id="0" name=""/>
        <dsp:cNvSpPr/>
      </dsp:nvSpPr>
      <dsp:spPr>
        <a:xfrm>
          <a:off x="2766445" y="2996004"/>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043520"/>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tr-TR" sz="3700" kern="1200"/>
            <a:t>d) </a:t>
          </a:r>
          <a:r>
            <a:rPr lang="tr-TR" sz="3700" kern="1200">
              <a:latin typeface="Calibri"/>
            </a:rPr>
            <a:t>Altta yatan hizmetin türü</a:t>
          </a:r>
          <a:endParaRPr lang="tr-TR" sz="3700" kern="1200"/>
        </a:p>
      </dsp:txBody>
      <dsp:txXfrm>
        <a:off x="2880558" y="3043520"/>
        <a:ext cx="5573703" cy="950329"/>
      </dsp:txXfrm>
    </dsp:sp>
    <dsp:sp modelId="{41DAB04F-B76E-41A3-BF92-19D36F058A9E}">
      <dsp:nvSpPr>
        <dsp:cNvPr id="0" name=""/>
        <dsp:cNvSpPr/>
      </dsp:nvSpPr>
      <dsp:spPr>
        <a:xfrm>
          <a:off x="2766445" y="3993850"/>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4041366"/>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tr-TR" sz="3700" kern="1200" dirty="0"/>
            <a:t>e) E-posta</a:t>
          </a:r>
          <a:r>
            <a:rPr lang="tr-TR" sz="3700" kern="1200" dirty="0">
              <a:latin typeface="Calibri"/>
            </a:rPr>
            <a:t> konusu başlığı</a:t>
          </a:r>
          <a:endParaRPr lang="tr-TR" sz="3700" kern="1200" dirty="0"/>
        </a:p>
      </dsp:txBody>
      <dsp:txXfrm>
        <a:off x="2872949" y="4041366"/>
        <a:ext cx="5573703" cy="950329"/>
      </dsp:txXfrm>
    </dsp:sp>
    <dsp:sp modelId="{9B1E8AEA-2A8D-4500-8486-4DCED5C7B4CD}">
      <dsp:nvSpPr>
        <dsp:cNvPr id="0" name=""/>
        <dsp:cNvSpPr/>
      </dsp:nvSpPr>
      <dsp:spPr>
        <a:xfrm>
          <a:off x="2766445" y="4991696"/>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rtl="0">
            <a:lnSpc>
              <a:spcPct val="90000"/>
            </a:lnSpc>
            <a:spcBef>
              <a:spcPct val="0"/>
            </a:spcBef>
            <a:spcAft>
              <a:spcPct val="35000"/>
            </a:spcAft>
          </a:pPr>
          <a:r>
            <a:rPr lang="tr-TR" sz="2600" b="0" kern="1200"/>
            <a:t>Aşağıdakilerden hangisi trafik verisine dahil değildir?</a:t>
          </a:r>
        </a:p>
      </dsp:txBody>
      <dsp:txXfrm>
        <a:off x="0" y="2466"/>
        <a:ext cx="2766445" cy="5052045"/>
      </dsp:txXfrm>
    </dsp:sp>
    <dsp:sp modelId="{5D9EDF3F-7B20-8E47-A431-F9F24450F874}">
      <dsp:nvSpPr>
        <dsp:cNvPr id="0" name=""/>
        <dsp:cNvSpPr/>
      </dsp:nvSpPr>
      <dsp:spPr>
        <a:xfrm>
          <a:off x="2872949" y="49982"/>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tr-TR" sz="3700" b="1" kern="1200" dirty="0">
              <a:solidFill>
                <a:srgbClr val="FF0000"/>
              </a:solidFill>
            </a:rPr>
            <a:t>a) E-posta içeriği </a:t>
          </a:r>
          <a:endParaRPr lang="en-US" sz="3700" b="1" kern="1200" dirty="0">
            <a:solidFill>
              <a:srgbClr val="FF0000"/>
            </a:solidFill>
          </a:endParaRPr>
        </a:p>
      </dsp:txBody>
      <dsp:txXfrm>
        <a:off x="2872949" y="49982"/>
        <a:ext cx="5573703" cy="950329"/>
      </dsp:txXfrm>
    </dsp:sp>
    <dsp:sp modelId="{EB798B99-5590-864A-A2C1-F553D99D3FAA}">
      <dsp:nvSpPr>
        <dsp:cNvPr id="0" name=""/>
        <dsp:cNvSpPr/>
      </dsp:nvSpPr>
      <dsp:spPr>
        <a:xfrm>
          <a:off x="2766445" y="1000312"/>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047828"/>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tr-TR" sz="3700" kern="1200"/>
            <a:t>b) E-posta tarihi</a:t>
          </a:r>
          <a:endParaRPr lang="en-US" sz="3700" kern="1200"/>
        </a:p>
      </dsp:txBody>
      <dsp:txXfrm>
        <a:off x="2872949" y="1047828"/>
        <a:ext cx="5573703" cy="950329"/>
      </dsp:txXfrm>
    </dsp:sp>
    <dsp:sp modelId="{1E88F2A9-FC8F-2A4F-ABF4-2C5837CA76E5}">
      <dsp:nvSpPr>
        <dsp:cNvPr id="0" name=""/>
        <dsp:cNvSpPr/>
      </dsp:nvSpPr>
      <dsp:spPr>
        <a:xfrm>
          <a:off x="2766445" y="199815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045674"/>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tr-TR" sz="3700" kern="1200"/>
            <a:t>c) E-posta büyüklüğü</a:t>
          </a:r>
          <a:endParaRPr lang="en-US" sz="3700" kern="1200"/>
        </a:p>
      </dsp:txBody>
      <dsp:txXfrm>
        <a:off x="2872949" y="2045674"/>
        <a:ext cx="5573703" cy="950329"/>
      </dsp:txXfrm>
    </dsp:sp>
    <dsp:sp modelId="{45167FBC-5EE3-4C8A-A94C-30BB5DE89AD6}">
      <dsp:nvSpPr>
        <dsp:cNvPr id="0" name=""/>
        <dsp:cNvSpPr/>
      </dsp:nvSpPr>
      <dsp:spPr>
        <a:xfrm>
          <a:off x="2766445" y="2996004"/>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043520"/>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tr-TR" sz="3700" kern="1200"/>
            <a:t>d) Altta yatan hizmetin türü</a:t>
          </a:r>
          <a:endParaRPr lang="en-US" sz="3700" kern="1200"/>
        </a:p>
      </dsp:txBody>
      <dsp:txXfrm>
        <a:off x="2880558" y="3043520"/>
        <a:ext cx="5573703" cy="950329"/>
      </dsp:txXfrm>
    </dsp:sp>
    <dsp:sp modelId="{41DAB04F-B76E-41A3-BF92-19D36F058A9E}">
      <dsp:nvSpPr>
        <dsp:cNvPr id="0" name=""/>
        <dsp:cNvSpPr/>
      </dsp:nvSpPr>
      <dsp:spPr>
        <a:xfrm>
          <a:off x="2766445" y="3993850"/>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4041366"/>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a:lnSpc>
              <a:spcPct val="90000"/>
            </a:lnSpc>
            <a:spcBef>
              <a:spcPct val="0"/>
            </a:spcBef>
            <a:spcAft>
              <a:spcPct val="35000"/>
            </a:spcAft>
          </a:pPr>
          <a:r>
            <a:rPr lang="tr-TR" sz="3700" b="1" kern="1200" dirty="0">
              <a:solidFill>
                <a:srgbClr val="FF0000"/>
              </a:solidFill>
            </a:rPr>
            <a:t>e) E-posta konusu </a:t>
          </a:r>
          <a:r>
            <a:rPr lang="tr-TR" sz="3700" b="1" kern="1200" dirty="0">
              <a:solidFill>
                <a:srgbClr val="FF0000"/>
              </a:solidFill>
              <a:latin typeface="Calibri"/>
            </a:rPr>
            <a:t>başlığı</a:t>
          </a:r>
          <a:endParaRPr lang="en-US" sz="3700" b="1" kern="1200" dirty="0">
            <a:solidFill>
              <a:srgbClr val="FF0000"/>
            </a:solidFill>
          </a:endParaRPr>
        </a:p>
      </dsp:txBody>
      <dsp:txXfrm>
        <a:off x="2872949" y="4041366"/>
        <a:ext cx="5573703" cy="950329"/>
      </dsp:txXfrm>
    </dsp:sp>
    <dsp:sp modelId="{9B1E8AEA-2A8D-4500-8486-4DCED5C7B4CD}">
      <dsp:nvSpPr>
        <dsp:cNvPr id="0" name=""/>
        <dsp:cNvSpPr/>
      </dsp:nvSpPr>
      <dsp:spPr>
        <a:xfrm>
          <a:off x="2766445" y="4991696"/>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7A008-3CA1-422A-B0A8-235A6C3B4BF4}">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DE57B-0B72-44FC-BDEB-E75BD9BD8524}">
      <dsp:nvSpPr>
        <dsp:cNvPr id="0" name=""/>
        <dsp:cNvSpPr/>
      </dsp:nvSpPr>
      <dsp:spPr>
        <a:xfrm>
          <a:off x="0" y="0"/>
          <a:ext cx="4015323"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just" defTabSz="1377950" rtl="0">
            <a:lnSpc>
              <a:spcPct val="90000"/>
            </a:lnSpc>
            <a:spcBef>
              <a:spcPct val="0"/>
            </a:spcBef>
            <a:spcAft>
              <a:spcPct val="35000"/>
            </a:spcAft>
          </a:pPr>
          <a:r>
            <a:rPr lang="tr-TR" sz="3100" b="1" kern="1200" dirty="0">
              <a:latin typeface="Calibri"/>
            </a:rPr>
            <a:t>Kişi kamuya açık bir kablosuz ağa bağlanıyor ve kablosuz ağın diğer iki kullanıcısı arasındaki özel bir e-posta iletişimine müdahale etmek amacıyla bir yazılım kullanıyor. Bu, 3. madde uyarınca bir suç değildir.</a:t>
          </a:r>
        </a:p>
      </dsp:txBody>
      <dsp:txXfrm>
        <a:off x="0" y="0"/>
        <a:ext cx="4015323" cy="5056978"/>
      </dsp:txXfrm>
    </dsp:sp>
    <dsp:sp modelId="{5D9EDF3F-7B20-8E47-A431-F9F24450F874}">
      <dsp:nvSpPr>
        <dsp:cNvPr id="0" name=""/>
        <dsp:cNvSpPr/>
      </dsp:nvSpPr>
      <dsp:spPr>
        <a:xfrm>
          <a:off x="4104332" y="117535"/>
          <a:ext cx="4658093"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tr-TR" sz="6500" b="1" kern="1200">
              <a:solidFill>
                <a:schemeClr val="tx1"/>
              </a:solidFill>
              <a:latin typeface="Calibri"/>
            </a:rPr>
            <a:t>Doğru </a:t>
          </a:r>
          <a:endParaRPr lang="tr-TR" sz="6500" b="1" kern="1200">
            <a:solidFill>
              <a:schemeClr val="tx1"/>
            </a:solidFill>
          </a:endParaRPr>
        </a:p>
      </dsp:txBody>
      <dsp:txXfrm>
        <a:off x="4104332" y="117535"/>
        <a:ext cx="4658093" cy="2350704"/>
      </dsp:txXfrm>
    </dsp:sp>
    <dsp:sp modelId="{EB798B99-5590-864A-A2C1-F553D99D3FAA}">
      <dsp:nvSpPr>
        <dsp:cNvPr id="0" name=""/>
        <dsp:cNvSpPr/>
      </dsp:nvSpPr>
      <dsp:spPr>
        <a:xfrm>
          <a:off x="4015323" y="2468239"/>
          <a:ext cx="4747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104332" y="2585775"/>
          <a:ext cx="4658093"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solidFill>
                <a:schemeClr val="tx1"/>
              </a:solidFill>
              <a:latin typeface="Calibri"/>
            </a:rPr>
            <a:t>Yanlış</a:t>
          </a:r>
          <a:endParaRPr lang="tr-TR" sz="6500" b="1" kern="1200" dirty="0">
            <a:solidFill>
              <a:schemeClr val="tx1"/>
            </a:solidFill>
          </a:endParaRPr>
        </a:p>
      </dsp:txBody>
      <dsp:txXfrm>
        <a:off x="4104332" y="2585775"/>
        <a:ext cx="4658093" cy="2350704"/>
      </dsp:txXfrm>
    </dsp:sp>
    <dsp:sp modelId="{1E88F2A9-FC8F-2A4F-ABF4-2C5837CA76E5}">
      <dsp:nvSpPr>
        <dsp:cNvPr id="0" name=""/>
        <dsp:cNvSpPr/>
      </dsp:nvSpPr>
      <dsp:spPr>
        <a:xfrm>
          <a:off x="4015323" y="4936479"/>
          <a:ext cx="47471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78944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dirty="0"/>
            <a:t>Kişi kamuya açık bir kablosuz ağa bağlanıyor ve kablosuz ağın diğer iki kullanıcısı arasındaki özel bir e-posta iletişimine müdahale etmek amacıyla bir yazılım kullanıyor. Bu, 3. madde uyarınca bir suç değldir.</a:t>
          </a:r>
          <a:endParaRPr lang="en-US" sz="3400" b="1" kern="1200" dirty="0"/>
        </a:p>
      </dsp:txBody>
      <dsp:txXfrm>
        <a:off x="0" y="2466"/>
        <a:ext cx="4789443" cy="5052045"/>
      </dsp:txXfrm>
    </dsp:sp>
    <dsp:sp modelId="{5D9EDF3F-7B20-8E47-A431-F9F24450F874}">
      <dsp:nvSpPr>
        <dsp:cNvPr id="0" name=""/>
        <dsp:cNvSpPr/>
      </dsp:nvSpPr>
      <dsp:spPr>
        <a:xfrm>
          <a:off x="4863938" y="119657"/>
          <a:ext cx="3898548"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t>Doğru</a:t>
          </a:r>
          <a:r>
            <a:rPr lang="tr-TR" sz="6500" b="0" kern="1200" dirty="0"/>
            <a:t> </a:t>
          </a:r>
          <a:endParaRPr lang="en-US" sz="6500" b="0" kern="1200" dirty="0"/>
        </a:p>
      </dsp:txBody>
      <dsp:txXfrm>
        <a:off x="4863938" y="119657"/>
        <a:ext cx="3898548" cy="2343817"/>
      </dsp:txXfrm>
    </dsp:sp>
    <dsp:sp modelId="{EB798B99-5590-864A-A2C1-F553D99D3FAA}">
      <dsp:nvSpPr>
        <dsp:cNvPr id="0" name=""/>
        <dsp:cNvSpPr/>
      </dsp:nvSpPr>
      <dsp:spPr>
        <a:xfrm>
          <a:off x="4789443" y="2463475"/>
          <a:ext cx="397304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863938" y="2580665"/>
          <a:ext cx="3898548"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dirty="0">
              <a:solidFill>
                <a:srgbClr val="FF0000"/>
              </a:solidFill>
            </a:rPr>
            <a:t>Yanlış</a:t>
          </a:r>
          <a:endParaRPr lang="en-US" sz="6500" b="1" kern="1200" dirty="0">
            <a:solidFill>
              <a:srgbClr val="FF0000"/>
            </a:solidFill>
          </a:endParaRPr>
        </a:p>
      </dsp:txBody>
      <dsp:txXfrm>
        <a:off x="4863938" y="2580665"/>
        <a:ext cx="3898548" cy="2343817"/>
      </dsp:txXfrm>
    </dsp:sp>
    <dsp:sp modelId="{1E88F2A9-FC8F-2A4F-ABF4-2C5837CA76E5}">
      <dsp:nvSpPr>
        <dsp:cNvPr id="0" name=""/>
        <dsp:cNvSpPr/>
      </dsp:nvSpPr>
      <dsp:spPr>
        <a:xfrm>
          <a:off x="4789443" y="4924483"/>
          <a:ext cx="397304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FECD0C-F8D2-4AD3-A1E7-8CE35BB4C98B}">
      <dsp:nvSpPr>
        <dsp:cNvPr id="0" name=""/>
        <dsp:cNvSpPr/>
      </dsp:nvSpPr>
      <dsp:spPr>
        <a:xfrm>
          <a:off x="0" y="0"/>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EFAF0-A0E2-4344-B1BF-360D92EB0EBC}">
      <dsp:nvSpPr>
        <dsp:cNvPr id="0" name=""/>
        <dsp:cNvSpPr/>
      </dsp:nvSpPr>
      <dsp:spPr>
        <a:xfrm>
          <a:off x="0" y="0"/>
          <a:ext cx="3977607" cy="505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rtl="0">
            <a:lnSpc>
              <a:spcPct val="90000"/>
            </a:lnSpc>
            <a:spcBef>
              <a:spcPct val="0"/>
            </a:spcBef>
            <a:spcAft>
              <a:spcPct val="35000"/>
            </a:spcAft>
          </a:pPr>
          <a:r>
            <a:rPr lang="tr-TR" sz="3400" b="1" kern="1200" noProof="0" dirty="0">
              <a:latin typeface="Calibri"/>
            </a:rPr>
            <a:t>Kişi bilgisayar sisteminin güç kaynağını keserek çalışmasını engellemiştir. Bu, Budapeşte Sözleşmesi'nin 5. maddesi uyarınca </a:t>
          </a:r>
          <a:r>
            <a:rPr lang="tr-TR" sz="3400" b="1" kern="1200" noProof="0" dirty="0" smtClean="0">
              <a:latin typeface="Calibri"/>
            </a:rPr>
            <a:t>sistemlere müdahale </a:t>
          </a:r>
          <a:r>
            <a:rPr lang="tr-TR" sz="3400" b="1" kern="1200" noProof="0" dirty="0">
              <a:latin typeface="Calibri"/>
            </a:rPr>
            <a:t>sayılmaz.</a:t>
          </a:r>
        </a:p>
      </dsp:txBody>
      <dsp:txXfrm>
        <a:off x="0" y="0"/>
        <a:ext cx="3977607" cy="5056978"/>
      </dsp:txXfrm>
    </dsp:sp>
    <dsp:sp modelId="{D9315A11-F01E-4EA6-A61D-0EA9CFA0ED6C}">
      <dsp:nvSpPr>
        <dsp:cNvPr id="0" name=""/>
        <dsp:cNvSpPr/>
      </dsp:nvSpPr>
      <dsp:spPr>
        <a:xfrm>
          <a:off x="4067385" y="117535"/>
          <a:ext cx="4698423"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b="1" kern="1200">
              <a:solidFill>
                <a:schemeClr val="tx1"/>
              </a:solidFill>
              <a:latin typeface="Calibri"/>
            </a:rPr>
            <a:t>Doğru</a:t>
          </a:r>
          <a:endParaRPr lang="en-US" sz="6500" b="1" kern="1200">
            <a:solidFill>
              <a:schemeClr val="tx1"/>
            </a:solidFill>
          </a:endParaRPr>
        </a:p>
      </dsp:txBody>
      <dsp:txXfrm>
        <a:off x="4067385" y="117535"/>
        <a:ext cx="4698423" cy="2350704"/>
      </dsp:txXfrm>
    </dsp:sp>
    <dsp:sp modelId="{E983F2BE-9FAA-4215-B1E5-FA2CBAF8B014}">
      <dsp:nvSpPr>
        <dsp:cNvPr id="0" name=""/>
        <dsp:cNvSpPr/>
      </dsp:nvSpPr>
      <dsp:spPr>
        <a:xfrm>
          <a:off x="3977607" y="2468239"/>
          <a:ext cx="47882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067385" y="2585775"/>
          <a:ext cx="4698423" cy="2350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noProof="0" dirty="0">
              <a:solidFill>
                <a:schemeClr val="tx1"/>
              </a:solidFill>
              <a:latin typeface="Calibri"/>
            </a:rPr>
            <a:t>Yanlış</a:t>
          </a:r>
          <a:endParaRPr lang="tr-TR" sz="6500" b="1" kern="1200" noProof="0" dirty="0">
            <a:solidFill>
              <a:schemeClr val="tx1"/>
            </a:solidFill>
          </a:endParaRPr>
        </a:p>
      </dsp:txBody>
      <dsp:txXfrm>
        <a:off x="4067385" y="2585775"/>
        <a:ext cx="4698423" cy="2350704"/>
      </dsp:txXfrm>
    </dsp:sp>
    <dsp:sp modelId="{1E88F2A9-FC8F-2A4F-ABF4-2C5837CA76E5}">
      <dsp:nvSpPr>
        <dsp:cNvPr id="0" name=""/>
        <dsp:cNvSpPr/>
      </dsp:nvSpPr>
      <dsp:spPr>
        <a:xfrm>
          <a:off x="3977607" y="4936479"/>
          <a:ext cx="478820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488840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tr-TR" sz="3400" b="1" kern="1200" noProof="0" dirty="0"/>
            <a:t>Kişi bilgisayar sisteminin güç kaynağını keserek çalışmasını engellemiştir. Bu, Budapeşte Sözleşmesi'nin 5. maddesi uyarınca </a:t>
          </a:r>
          <a:r>
            <a:rPr lang="tr-TR" sz="3400" b="1" kern="1200" noProof="0" dirty="0" smtClean="0"/>
            <a:t>sistemlere müdahale</a:t>
          </a:r>
          <a:r>
            <a:rPr lang="tr-TR" sz="3400" b="1" kern="1200" noProof="0" dirty="0"/>
            <a:t> sayılmaz.</a:t>
          </a:r>
        </a:p>
      </dsp:txBody>
      <dsp:txXfrm>
        <a:off x="0" y="2466"/>
        <a:ext cx="4888401" cy="5052045"/>
      </dsp:txXfrm>
    </dsp:sp>
    <dsp:sp modelId="{B9E57DF2-F223-F848-B6AB-FEB0F6FB4076}">
      <dsp:nvSpPr>
        <dsp:cNvPr id="0" name=""/>
        <dsp:cNvSpPr/>
      </dsp:nvSpPr>
      <dsp:spPr>
        <a:xfrm>
          <a:off x="4960969" y="119657"/>
          <a:ext cx="3797723"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noProof="0" dirty="0">
              <a:solidFill>
                <a:srgbClr val="FF0000"/>
              </a:solidFill>
            </a:rPr>
            <a:t>Doğru</a:t>
          </a:r>
        </a:p>
      </dsp:txBody>
      <dsp:txXfrm>
        <a:off x="4960969" y="119657"/>
        <a:ext cx="3797723" cy="2343817"/>
      </dsp:txXfrm>
    </dsp:sp>
    <dsp:sp modelId="{1E88F2A9-FC8F-2A4F-ABF4-2C5837CA76E5}">
      <dsp:nvSpPr>
        <dsp:cNvPr id="0" name=""/>
        <dsp:cNvSpPr/>
      </dsp:nvSpPr>
      <dsp:spPr>
        <a:xfrm>
          <a:off x="4888401" y="2463475"/>
          <a:ext cx="38702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4960969" y="2580665"/>
          <a:ext cx="3797723" cy="23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tr-TR" sz="6500" b="1" kern="1200" noProof="0" dirty="0"/>
            <a:t>Yanlış</a:t>
          </a:r>
        </a:p>
      </dsp:txBody>
      <dsp:txXfrm>
        <a:off x="4960969" y="2580665"/>
        <a:ext cx="3797723" cy="2343817"/>
      </dsp:txXfrm>
    </dsp:sp>
    <dsp:sp modelId="{45167FBC-5EE3-4C8A-A94C-30BB5DE89AD6}">
      <dsp:nvSpPr>
        <dsp:cNvPr id="0" name=""/>
        <dsp:cNvSpPr/>
      </dsp:nvSpPr>
      <dsp:spPr>
        <a:xfrm>
          <a:off x="4888401" y="4924483"/>
          <a:ext cx="38702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FDF3BF-5667-4189-8119-D5008BB4FCF4}">
      <dsp:nvSpPr>
        <dsp:cNvPr id="0" name=""/>
        <dsp:cNvSpPr/>
      </dsp:nvSpPr>
      <dsp:spPr>
        <a:xfrm>
          <a:off x="0" y="2469"/>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40F7E-A3AA-4EB2-BEE2-A2B997D26DD0}">
      <dsp:nvSpPr>
        <dsp:cNvPr id="0" name=""/>
        <dsp:cNvSpPr/>
      </dsp:nvSpPr>
      <dsp:spPr>
        <a:xfrm>
          <a:off x="0" y="2469"/>
          <a:ext cx="2612745" cy="505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just" defTabSz="1244600" rtl="0">
            <a:lnSpc>
              <a:spcPct val="90000"/>
            </a:lnSpc>
            <a:spcBef>
              <a:spcPct val="0"/>
            </a:spcBef>
            <a:spcAft>
              <a:spcPct val="35000"/>
            </a:spcAft>
          </a:pPr>
          <a:r>
            <a:rPr lang="tr-TR" sz="2800" b="1" kern="1200" dirty="0">
              <a:latin typeface="Calibri"/>
            </a:rPr>
            <a:t>Aşağıdakilerden hangisi Budapeşte Sözleşmesi uyarınca çocuk pornografisi </a:t>
          </a:r>
          <a:r>
            <a:rPr lang="tr-TR" sz="2800" b="1" kern="1200" dirty="0" smtClean="0">
              <a:latin typeface="Calibri"/>
            </a:rPr>
            <a:t>     değildir</a:t>
          </a:r>
          <a:r>
            <a:rPr lang="tr-TR" sz="2800" b="1" kern="1200" dirty="0">
              <a:latin typeface="Calibri"/>
            </a:rPr>
            <a:t>?</a:t>
          </a:r>
        </a:p>
      </dsp:txBody>
      <dsp:txXfrm>
        <a:off x="0" y="2469"/>
        <a:ext cx="2612745" cy="5052039"/>
      </dsp:txXfrm>
    </dsp:sp>
    <dsp:sp modelId="{5D9EDF3F-7B20-8E47-A431-F9F24450F874}">
      <dsp:nvSpPr>
        <dsp:cNvPr id="0" name=""/>
        <dsp:cNvSpPr/>
      </dsp:nvSpPr>
      <dsp:spPr>
        <a:xfrm>
          <a:off x="2722098" y="61857"/>
          <a:ext cx="5722767" cy="118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b="0" kern="1200" dirty="0">
              <a:solidFill>
                <a:schemeClr val="tx1"/>
              </a:solidFill>
            </a:rPr>
            <a:t>a)</a:t>
          </a:r>
          <a:r>
            <a:rPr lang="tr-TR" sz="2400" b="0" kern="1200" dirty="0">
              <a:solidFill>
                <a:schemeClr val="tx1"/>
              </a:solidFill>
              <a:latin typeface="Calibri"/>
            </a:rPr>
            <a:t> Cinsel içerikli eyleme katılan reşit olmayan kişilerin videosu </a:t>
          </a:r>
        </a:p>
      </dsp:txBody>
      <dsp:txXfrm>
        <a:off x="2722098" y="61857"/>
        <a:ext cx="5722767" cy="1187771"/>
      </dsp:txXfrm>
    </dsp:sp>
    <dsp:sp modelId="{EB798B99-5590-864A-A2C1-F553D99D3FAA}">
      <dsp:nvSpPr>
        <dsp:cNvPr id="0" name=""/>
        <dsp:cNvSpPr/>
      </dsp:nvSpPr>
      <dsp:spPr>
        <a:xfrm>
          <a:off x="2612745" y="1249629"/>
          <a:ext cx="583211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722098" y="1309018"/>
          <a:ext cx="5722767" cy="118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a:t>b) </a:t>
          </a:r>
          <a:r>
            <a:rPr lang="tr-TR" sz="2400" kern="1200" dirty="0">
              <a:latin typeface="Calibri"/>
            </a:rPr>
            <a:t>Bilgisayar simülasyonu ile oluşturulmuş çocuk pornografisi içeren video</a:t>
          </a:r>
        </a:p>
      </dsp:txBody>
      <dsp:txXfrm>
        <a:off x="2722098" y="1309018"/>
        <a:ext cx="5722767" cy="1187771"/>
      </dsp:txXfrm>
    </dsp:sp>
    <dsp:sp modelId="{1E88F2A9-FC8F-2A4F-ABF4-2C5837CA76E5}">
      <dsp:nvSpPr>
        <dsp:cNvPr id="0" name=""/>
        <dsp:cNvSpPr/>
      </dsp:nvSpPr>
      <dsp:spPr>
        <a:xfrm>
          <a:off x="2612745" y="2496790"/>
          <a:ext cx="583211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722098" y="2556179"/>
          <a:ext cx="5722767" cy="118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tr-TR" sz="2400" kern="1200" dirty="0"/>
            <a:t>c)</a:t>
          </a:r>
          <a:r>
            <a:rPr lang="tr-TR" sz="2400" kern="1200" dirty="0">
              <a:latin typeface="Calibri"/>
            </a:rPr>
            <a:t> Cinsel içerikli eyleme katılan reşit olmayan kişilerin ses dosyası </a:t>
          </a:r>
        </a:p>
      </dsp:txBody>
      <dsp:txXfrm>
        <a:off x="2722098" y="2556179"/>
        <a:ext cx="5722767" cy="1187771"/>
      </dsp:txXfrm>
    </dsp:sp>
    <dsp:sp modelId="{45167FBC-5EE3-4C8A-A94C-30BB5DE89AD6}">
      <dsp:nvSpPr>
        <dsp:cNvPr id="0" name=""/>
        <dsp:cNvSpPr/>
      </dsp:nvSpPr>
      <dsp:spPr>
        <a:xfrm>
          <a:off x="2612745" y="3743951"/>
          <a:ext cx="583211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731494" y="3803339"/>
          <a:ext cx="5722767" cy="118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tr-TR" sz="2400" kern="1200" dirty="0"/>
            <a:t>d) </a:t>
          </a:r>
          <a:r>
            <a:rPr lang="tr-TR" sz="2400" kern="1200" dirty="0">
              <a:latin typeface="Calibri"/>
            </a:rPr>
            <a:t>Cinsel içerikli eyleme katılan reşit</a:t>
          </a:r>
          <a:r>
            <a:rPr lang="tr-TR" sz="2400" kern="1200" dirty="0"/>
            <a:t> görünmeyen</a:t>
          </a:r>
          <a:r>
            <a:rPr lang="tr-TR" sz="2400" kern="1200" dirty="0">
              <a:latin typeface="Calibri"/>
            </a:rPr>
            <a:t> kişilerin videosu</a:t>
          </a:r>
          <a:endParaRPr lang="tr-TR" sz="2400" kern="1200" dirty="0"/>
        </a:p>
      </dsp:txBody>
      <dsp:txXfrm>
        <a:off x="2731494" y="3803339"/>
        <a:ext cx="5722767" cy="1187771"/>
      </dsp:txXfrm>
    </dsp:sp>
    <dsp:sp modelId="{41DAB04F-B76E-41A3-BF92-19D36F058A9E}">
      <dsp:nvSpPr>
        <dsp:cNvPr id="0" name=""/>
        <dsp:cNvSpPr/>
      </dsp:nvSpPr>
      <dsp:spPr>
        <a:xfrm>
          <a:off x="2612745" y="4991111"/>
          <a:ext cx="583211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12.04.2021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xmlns=""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3" Type="http://schemas.openxmlformats.org/officeDocument/2006/relationships/hyperlink" Target="https://rm.coe.int/CoERMPublicCommonSearchServices/DisplayDCTMContent?documentId=09000016806a495e" TargetMode="External"/><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Bu oturum 5 bölümden oluşmaktadır.</a:t>
            </a:r>
          </a:p>
          <a:p>
            <a:r>
              <a:rPr lang="tr-TR" noProof="0" dirty="0">
                <a:ea typeface="ＭＳ Ｐゴシック"/>
                <a:cs typeface="Calibri"/>
              </a:rPr>
              <a:t>Oturumun birinci bölümü siber suça ve elektronik delillere ilişkin hatırlatmalar sunacaktır.</a:t>
            </a:r>
          </a:p>
          <a:p>
            <a:r>
              <a:rPr lang="tr-TR" noProof="0" dirty="0">
                <a:ea typeface="ＭＳ Ｐゴシック"/>
                <a:cs typeface="Calibri"/>
              </a:rPr>
              <a:t>Oturumun ikinci bölümü resmi uluslararası işbirliği yaklaşımlarını ele alacaktır.</a:t>
            </a:r>
          </a:p>
          <a:p>
            <a:r>
              <a:rPr lang="tr-TR" noProof="0" dirty="0">
                <a:ea typeface="ＭＳ Ｐゴシック"/>
                <a:cs typeface="Calibri"/>
              </a:rPr>
              <a:t>Oturumun üçüncü bölümü Budapeşte Sözleşmesi'ne genel bir bakış sağlayacaktır.</a:t>
            </a:r>
            <a:endParaRPr lang="tr-TR" noProof="0" dirty="0">
              <a:cs typeface="Calibri"/>
            </a:endParaRPr>
          </a:p>
          <a:p>
            <a:r>
              <a:rPr lang="tr-TR" noProof="0" dirty="0">
                <a:ea typeface="ＭＳ Ｐゴシック"/>
                <a:cs typeface="Calibri"/>
              </a:rPr>
              <a:t>Oturumun dördüncü bölümü Budapeşte Sözleşmesi’ne Ek İkinci Protokol'e genel bir bakış sağlayacaktır. </a:t>
            </a:r>
          </a:p>
          <a:p>
            <a:r>
              <a:rPr lang="tr-TR" noProof="0" dirty="0">
                <a:ea typeface="ＭＳ Ｐゴシック"/>
                <a:cs typeface="Calibri"/>
              </a:rPr>
              <a:t>Oturumun beşinci bölümü oturum hedeflerini özetleyecektir.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xmlns="" val="425083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1.c maddesi uyarınca </a:t>
            </a:r>
            <a:r>
              <a:rPr lang="tr-TR" noProof="0" dirty="0" smtClean="0">
                <a:ea typeface="ＭＳ Ｐゴシック"/>
                <a:cs typeface="Calibri"/>
              </a:rPr>
              <a:t>"hizmet sağlayıcısı</a:t>
            </a:r>
            <a:r>
              <a:rPr lang="tr-TR" noProof="0" dirty="0">
                <a:ea typeface="ＭＳ Ｐゴシック"/>
                <a:cs typeface="Calibri"/>
              </a:rPr>
              <a:t>" tanımı aktarılmaktadır.</a:t>
            </a:r>
          </a:p>
          <a:p>
            <a:endParaRPr lang="tr-TR" noProof="0" dirty="0"/>
          </a:p>
          <a:p>
            <a:pPr>
              <a:defRPr/>
            </a:pPr>
            <a:r>
              <a:rPr lang="tr-TR" noProof="0" dirty="0">
                <a:ea typeface="ＭＳ Ｐゴシック"/>
                <a:cs typeface="Calibri"/>
              </a:rPr>
              <a:t>Sağ tarafta ise bu tanım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noProof="0" dirty="0">
              <a:cs typeface="Calibri"/>
            </a:endParaRPr>
          </a:p>
          <a:p>
            <a:pPr>
              <a:defRPr/>
            </a:pPr>
            <a:r>
              <a:rPr lang="tr-TR" altLang="sr-Latn-RS" noProof="0" dirty="0">
                <a:ea typeface="ＭＳ Ｐゴシック"/>
                <a:cs typeface="Calibri"/>
              </a:rPr>
              <a:t>Budapeşte Sözleşmesi'nde tanımlanan terim, bilgisayar sistemleri aracılığıyla gerçekleşen iletişim veya veri işleme alanında özel öneme sahip kişileri kapsamaktadır. Özel veya tüzel kişileri, kapalı gruplara veya kamuya açık olarak sağlanan, ücretsiz veya ücretli hizmetleri içerir.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xmlns="" val="14881783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16. maddesi metni "bilgisayar sistemi araçlarıyla depolanmış" unsuru öne çıkarılarak aktarılmaktadır.</a:t>
            </a:r>
          </a:p>
          <a:p>
            <a:endParaRPr lang="tr-TR" dirty="0">
              <a:cs typeface="Calibri"/>
            </a:endParaRPr>
          </a:p>
          <a:p>
            <a:pPr>
              <a:defRPr/>
            </a:pPr>
            <a:r>
              <a:rPr lang="tr-TR" dirty="0">
                <a:ea typeface="ＭＳ Ｐゴシック"/>
                <a:cs typeface="Calibri"/>
              </a:rPr>
              <a:t>Sağ tarafta ise öne çıkarılan unsur açıklanmaktadır.</a:t>
            </a:r>
          </a:p>
          <a:p>
            <a:endParaRPr lang="tr-TR" dirty="0">
              <a:cs typeface="Calibri"/>
            </a:endParaRPr>
          </a:p>
          <a:p>
            <a:pPr>
              <a:defRPr/>
            </a:pPr>
            <a:r>
              <a:rPr lang="tr-TR" dirty="0">
                <a:ea typeface="ＭＳ Ｐゴシック"/>
                <a:cs typeface="Calibri"/>
              </a:rPr>
              <a:t>Usule ilişkin bu yetki kişiyi halihazırda mevcut olmayan veya bilgisayar sistemi araçlarıyla depolanmamış bir veriyi saklamaya zorlayamaz. Böylece yine, mevcut olmayan veriye de uygulanabilen veri saklama yükümlülüğünden ayılır. </a:t>
            </a:r>
          </a:p>
          <a:p>
            <a:pPr>
              <a:defRPr/>
            </a:pP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101</a:t>
            </a:fld>
            <a:endParaRPr lang="en-US"/>
          </a:p>
        </p:txBody>
      </p:sp>
    </p:spTree>
    <p:extLst>
      <p:ext uri="{BB962C8B-B14F-4D97-AF65-F5344CB8AC3E}">
        <p14:creationId xmlns:p14="http://schemas.microsoft.com/office/powerpoint/2010/main" xmlns="" val="34346430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16. maddesi metni "bilgisayar verisinin kaybolmaya veya değiştirilmeye elverişli olduğu yönünde gerekçeler" unsuru öne çıkarılarak aktarılmaktadır.</a:t>
            </a:r>
          </a:p>
          <a:p>
            <a:endParaRPr lang="tr-TR" dirty="0"/>
          </a:p>
          <a:p>
            <a:pPr>
              <a:defRPr/>
            </a:pPr>
            <a:r>
              <a:rPr lang="tr-TR" dirty="0">
                <a:ea typeface="ＭＳ Ｐゴシック"/>
                <a:cs typeface="Calibri"/>
              </a:rPr>
              <a:t>Sağ tarafta ise öne çıkarılan unsur açıklanmaktadır.</a:t>
            </a:r>
          </a:p>
          <a:p>
            <a:pPr marL="0" marR="0" lvl="0" indent="0" algn="l" defTabSz="457200">
              <a:lnSpc>
                <a:spcPct val="100000"/>
              </a:lnSpc>
              <a:spcBef>
                <a:spcPct val="30000"/>
              </a:spcBef>
              <a:spcAft>
                <a:spcPct val="0"/>
              </a:spcAft>
              <a:buClrTx/>
              <a:buSzTx/>
              <a:buFontTx/>
              <a:buNone/>
              <a:tabLst/>
              <a:defRPr/>
            </a:pPr>
            <a:endParaRPr lang="tr-TR" dirty="0">
              <a:cs typeface="Calibri"/>
            </a:endParaRPr>
          </a:p>
          <a:p>
            <a:r>
              <a:rPr lang="tr-TR" dirty="0">
                <a:ea typeface="ＭＳ Ｐゴシック"/>
                <a:cs typeface="Calibri"/>
              </a:rPr>
              <a:t>Bazı yargı yetkilerinde kolluk teşkilatı mensupları, yetkili makamları, süratli korumaya konu edilecek depolanmış bilgisayar verisinin kaybolmaya veya değiştirilmeye elverişli olduğu konusunda ikna etmelidir. Bu, bilgisayar verisinin güvenli olmayan bir biçimde depolanması sonucu, hem kasıtlı olarak kaybedilmesini/silinmesini hem de kasıtsız olarak kaybedilmesini/silinmesini içerir.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102</a:t>
            </a:fld>
            <a:endParaRPr lang="en-US"/>
          </a:p>
        </p:txBody>
      </p:sp>
    </p:spTree>
    <p:extLst>
      <p:ext uri="{BB962C8B-B14F-4D97-AF65-F5344CB8AC3E}">
        <p14:creationId xmlns:p14="http://schemas.microsoft.com/office/powerpoint/2010/main" xmlns="" val="20546677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16. maddesi metni "bulundurduğu veya tasarrufu altındaki" unsuru öne çıkarılarak aktarılmaktadır.</a:t>
            </a:r>
          </a:p>
          <a:p>
            <a:endParaRPr lang="tr-TR" dirty="0"/>
          </a:p>
          <a:p>
            <a:pPr>
              <a:defRPr/>
            </a:pPr>
            <a:r>
              <a:rPr lang="tr-TR" dirty="0">
                <a:ea typeface="ＭＳ Ｐゴシック"/>
                <a:cs typeface="Calibri"/>
              </a:rPr>
              <a:t>Sağ tarafta ise öne çıkarılan unsur açıklanmaktadır.</a:t>
            </a:r>
          </a:p>
          <a:p>
            <a:endParaRPr lang="tr-TR" dirty="0">
              <a:cs typeface="Calibri"/>
            </a:endParaRPr>
          </a:p>
          <a:p>
            <a:pPr>
              <a:defRPr/>
            </a:pPr>
            <a:r>
              <a:rPr lang="tr-TR" dirty="0">
                <a:ea typeface="ＭＳ Ｐゴシック"/>
                <a:cs typeface="Calibri"/>
              </a:rPr>
              <a:t>Yetkili makam kişiye, ancak bulundurduğu veya tasarrufu altındaki belirli bir bilgisayar verisini koruma talimatı verebilir. Bu slayt, bulundurma (fiziksel olarak bulundurma) ile tasarrufu altında bulundurma (fiziksel olarak bulundurmasa da veri üzerinde tasarrufa sahip olma) arasındaki farkı açıklamaktadır.</a:t>
            </a:r>
          </a:p>
          <a:p>
            <a:pPr>
              <a:defRPr/>
            </a:pPr>
            <a:r>
              <a:rPr lang="tr-TR" dirty="0">
                <a:ea typeface="ＭＳ Ｐゴシック"/>
                <a:cs typeface="Calibri"/>
              </a:rPr>
              <a:t> </a:t>
            </a:r>
          </a:p>
          <a:p>
            <a:pPr>
              <a:defRPr/>
            </a:pP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103</a:t>
            </a:fld>
            <a:endParaRPr lang="en-US"/>
          </a:p>
        </p:txBody>
      </p:sp>
    </p:spTree>
    <p:extLst>
      <p:ext uri="{BB962C8B-B14F-4D97-AF65-F5344CB8AC3E}">
        <p14:creationId xmlns:p14="http://schemas.microsoft.com/office/powerpoint/2010/main" xmlns="" val="1314204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16. maddesi metni "bilgisayar verisinin açıklanmasını isteyebilmeleri... en fazla 90 gün olmak üzere gereken süre boyunca"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cs typeface="Calibri"/>
            </a:endParaRPr>
          </a:p>
          <a:p>
            <a:r>
              <a:rPr lang="tr-TR" dirty="0">
                <a:ea typeface="ＭＳ Ｐゴシック"/>
                <a:cs typeface="Calibri"/>
              </a:rPr>
              <a:t>Koruma yetkisi geçicidir ve kolluk teşkilatı mensupları verinin belirsiz süre boyunca korunması talimatı veremezler. Bilgisayar verisinin üretilmesi veya bilgisayar verisinin aranması ve bilgisayar verisine el koyma gibi diğer usul yetkilerinin icrasını engellemeyecek geçici bir tedbir niteliğindedir. Budapeşte Sözleşmesi, tarafların koruma talimatını uygulayabileceği azami 90 günlük süre belirlemekte, her bir vaka için koruma süresinin ayrıca belirtilmesi gerekmektedir. </a:t>
            </a: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104</a:t>
            </a:fld>
            <a:endParaRPr lang="en-US"/>
          </a:p>
        </p:txBody>
      </p:sp>
    </p:spTree>
    <p:extLst>
      <p:ext uri="{BB962C8B-B14F-4D97-AF65-F5344CB8AC3E}">
        <p14:creationId xmlns:p14="http://schemas.microsoft.com/office/powerpoint/2010/main" xmlns="" val="30231851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16. maddesi metni "yürütülmesinde gizliliği sağlamaları" unsuru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pPr>
              <a:defRPr/>
            </a:pPr>
            <a:r>
              <a:rPr lang="tr-TR" dirty="0">
                <a:ea typeface="ＭＳ Ｐゴシック"/>
                <a:cs typeface="Calibri"/>
              </a:rPr>
              <a:t>Koruma tedbirlerinin yürütülmesinin, üretim emrinin konusu itibariyle gizli tutulması çok önemlidir aksi takdirde tedbir amacına ulaşamayacaktır.</a:t>
            </a:r>
            <a:endParaRPr lang="tr-TR" dirty="0">
              <a:cs typeface="Calibri"/>
            </a:endParaRP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105</a:t>
            </a:fld>
            <a:endParaRPr lang="en-US"/>
          </a:p>
        </p:txBody>
      </p:sp>
    </p:spTree>
    <p:extLst>
      <p:ext uri="{BB962C8B-B14F-4D97-AF65-F5344CB8AC3E}">
        <p14:creationId xmlns:p14="http://schemas.microsoft.com/office/powerpoint/2010/main" xmlns="" val="22961869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17. maddesi metni "söz konusu iletişimin iletilmesine bir veya daha fazla hizmet sağlayıcısının dahil olup olmadığına bakılmaksızın" unsuru öne çıkarılarak aktarılmaktadır.</a:t>
            </a:r>
          </a:p>
          <a:p>
            <a:endParaRPr lang="tr-TR" dirty="0"/>
          </a:p>
          <a:p>
            <a:pPr>
              <a:defRPr/>
            </a:pPr>
            <a:r>
              <a:rPr lang="tr-TR" dirty="0">
                <a:ea typeface="ＭＳ Ｐゴシック"/>
                <a:cs typeface="Calibri"/>
              </a:rPr>
              <a:t>Sağ tarafta ise öne çıkarılan unsur açıklanmaktadır.</a:t>
            </a:r>
          </a:p>
          <a:p>
            <a:endParaRPr lang="tr-TR" baseline="0" dirty="0">
              <a:cs typeface="Calibri"/>
            </a:endParaRPr>
          </a:p>
          <a:p>
            <a:r>
              <a:rPr lang="tr-TR" dirty="0">
                <a:ea typeface="ＭＳ Ｐゴシック"/>
                <a:cs typeface="Calibri"/>
              </a:rPr>
              <a:t>Herhangi bir iletişimin iletim zincirine genellikle birden fazla hizmet sağlayıcısının dahil olduğu göz önünde bulundurulduğunda, kolluk teşkilatı için iletim zincirine dahil her bir hizmet sağlayıcısının tespiti, yetkilerin (üretim emirleri ve arama ve el koyma da dahil olmak üzere) bu hizmet sağlayıcıları üzerindeki icrası bakımından zorluk teşkil etmektedir. Bu sebeple Budapeşte Sözleşmesi'nin 17. maddesi yetkili makamların, zincirin parçası hizmet sağlayıcılarının tespit edilmesi amacıyla, trafik verisinin kısmi açıklanmasını isteyebilmesi için hukuki bir yol öngörmektedir.</a:t>
            </a:r>
          </a:p>
          <a:p>
            <a:endParaRPr lang="tr-TR" dirty="0">
              <a:ea typeface="ＭＳ Ｐゴシック"/>
              <a:cs typeface="Calibri"/>
            </a:endParaRPr>
          </a:p>
          <a:p>
            <a:r>
              <a:rPr lang="tr-TR" dirty="0">
                <a:ea typeface="ＭＳ Ｐゴシック"/>
                <a:cs typeface="Calibri"/>
              </a:rPr>
              <a:t>Bu slayt aynı zamanda talimatların çeşitli hizmet sağlayıcılarına yönelik olarak nasıl verilebileceğini göstermektedir (örn. iletim zincirine dahil her bir hizmet sağlayıcısının birbirini takip edecek biçimde tespiti için ayrı talimatlar; bir sonraki hizmet sağlayıcısı tespit edildikçe sıralı olarak tek bir talimat veya iletim zincirine dahil bir sonraki hizmet sağlayıcısına tebliğ edilecek talimat aracılığıyla tek bir hizmet sağlayıcısına yönelik talimat).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106</a:t>
            </a:fld>
            <a:endParaRPr lang="en-US"/>
          </a:p>
        </p:txBody>
      </p:sp>
    </p:spTree>
    <p:extLst>
      <p:ext uri="{BB962C8B-B14F-4D97-AF65-F5344CB8AC3E}">
        <p14:creationId xmlns:p14="http://schemas.microsoft.com/office/powerpoint/2010/main" xmlns="" val="34886113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17. maddesi metni "hizmet sağlayıcılarını ve söz konusu iletişimin iletildiği yolu tespit etmesini sağlayacak yeterli miktardaki trafik verisi...süratli şekilde açıklanması"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Trafik verisinin kısmen açıklanması talimatının konusunun, iletişimin iletilmesine dahil diğer hizmet sağlayıcılarını da tespit edecek şekilde yeterli trafik verisinin açıklanması yönünde olması önemlidir. Böyle bir yetki öngörülmemiş olsaydı, sürece dahil farklı hizmet sağlayıcılarının tespiti ve böylece buna uygun yetkilerin icrası oldukça zorlaşırdı. </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107</a:t>
            </a:fld>
            <a:endParaRPr lang="en-US"/>
          </a:p>
        </p:txBody>
      </p:sp>
    </p:spTree>
    <p:extLst>
      <p:ext uri="{BB962C8B-B14F-4D97-AF65-F5344CB8AC3E}">
        <p14:creationId xmlns:p14="http://schemas.microsoft.com/office/powerpoint/2010/main" xmlns="" val="515776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tr-TR" dirty="0">
                <a:ea typeface="ＭＳ Ｐゴシック"/>
                <a:cs typeface="Calibri"/>
              </a:rPr>
              <a:t>18. madde düzenlemesi de bir hayli ilginçtir. Buna göre Taraflar kolluk makamlarının "üretim emri" vermeleri konusunda yetkilendirilmeleri için gerekli yasama tedbirlerini kabul etmelidir. Kolluk makamları bu emri, yurttaşların ve hizmet sağlayıcılarının, bir bilgisayar sisteminde depolanmış kendi sorumlulukları altındaki veriyi veya abone verilerini yetkili makamlara vermeleri konusunda çıkarır. </a:t>
            </a:r>
          </a:p>
          <a:p>
            <a:pPr>
              <a:spcBef>
                <a:spcPts val="0"/>
              </a:spcBef>
              <a:spcAft>
                <a:spcPts val="0"/>
              </a:spcAft>
              <a:defRPr/>
            </a:pPr>
            <a:endParaRPr lang="tr-TR" dirty="0">
              <a:ea typeface="ＭＳ Ｐゴシック"/>
              <a:cs typeface="Calibri"/>
            </a:endParaRPr>
          </a:p>
          <a:p>
            <a:pPr>
              <a:spcBef>
                <a:spcPts val="0"/>
              </a:spcBef>
              <a:spcAft>
                <a:spcPts val="0"/>
              </a:spcAft>
              <a:defRPr/>
            </a:pPr>
            <a:r>
              <a:rPr lang="tr-TR" dirty="0">
                <a:ea typeface="ＭＳ Ｐゴシック"/>
                <a:cs typeface="Calibri"/>
              </a:rPr>
              <a:t>Sözleşme uyarınca üretim emri, talep edilen verinin niteliğini ve kapsamını belirtmelidir: soruşturmada talep edilen verinin önceden belirlenmesinin gerekliliği oldukça açıktır ve "</a:t>
            </a:r>
            <a:r>
              <a:rPr lang="tr-TR" i="1" dirty="0">
                <a:ea typeface="ＭＳ Ｐゴシック"/>
                <a:cs typeface="Calibri"/>
              </a:rPr>
              <a:t>zarf atma</a:t>
            </a:r>
            <a:r>
              <a:rPr lang="tr-TR" dirty="0">
                <a:ea typeface="ＭＳ Ｐゴシック"/>
                <a:cs typeface="Calibri"/>
              </a:rPr>
              <a:t>" şeklindeki eylemler bu sebeple yasaklanmıştır. Bu hukuki kısıtlama, kolluk teşkilatı mensupları tarafından yürütülen soruşturmalarda insan haklarının ve özgürlüklerinin korunması için önemli bir teminat niteliğindedir; bilgi aramanın ve bilgiye el koymanın sadece hakkında soruşturma yürütülen vakayla kısıtlı kalmasını sağlamaktadır. Bu kısıtlama, olağan arama ve el koyma çerçevesindeki benzer kısıtlamalardan daha da önemlidir çünkü bu operasyonların genelde sınırlı bir uygulama alanı vardır. Dijital dünyada ise eğer kural, bir donanım parçası ile birlikte gelen tüm bilgiye erişilmesini sağlıyorsa, söz konusu bilgisayarda depolanmış ancak hakkında soruşturma yürütülen suçla çoğu zaman ilgisiz ve üçüncü kişileri de ilgilendiren (</a:t>
            </a:r>
            <a:r>
              <a:rPr lang="tr-TR" dirty="0" err="1">
                <a:ea typeface="ＭＳ Ｐゴシック"/>
                <a:cs typeface="Calibri"/>
              </a:rPr>
              <a:t>örn</a:t>
            </a:r>
            <a:r>
              <a:rPr lang="tr-TR" dirty="0">
                <a:ea typeface="ＭＳ Ｐゴシック"/>
                <a:cs typeface="Calibri"/>
              </a:rPr>
              <a:t>. e-posta haberleşmesi gibi) tüm bilgilere erişilebilecektir.</a:t>
            </a:r>
            <a:endParaRPr lang="tr-TR" dirty="0">
              <a:cs typeface="Calibri"/>
            </a:endParaRPr>
          </a:p>
          <a:p>
            <a:pPr eaLnBrk="1" fontAlgn="auto" hangingPunct="1">
              <a:spcBef>
                <a:spcPts val="0"/>
              </a:spcBef>
              <a:spcAft>
                <a:spcPts val="0"/>
              </a:spcAft>
              <a:defRPr/>
            </a:pPr>
            <a:r>
              <a:rPr lang="tr-TR" dirty="0">
                <a:ea typeface="ＭＳ Ｐゴシック"/>
                <a:cs typeface="Calibri"/>
              </a:rPr>
              <a:t> </a:t>
            </a:r>
          </a:p>
          <a:p>
            <a:pPr>
              <a:spcBef>
                <a:spcPts val="0"/>
              </a:spcBef>
              <a:spcAft>
                <a:spcPts val="0"/>
              </a:spcAft>
              <a:defRPr/>
            </a:pPr>
            <a:r>
              <a:rPr lang="tr-TR" dirty="0">
                <a:ea typeface="ＭＳ Ｐゴシック"/>
                <a:cs typeface="Calibri"/>
              </a:rPr>
              <a:t>Daha önce de belirtildiği üzere 16. madde, hizmet sağlayıcısına bilgisayar verisini koruma yükümlülüğü öngörebilmektedir. 17. maddede düzenlenen trafik verisinin kolluk teşkilatına açıklanması yalnızca trafik verisinin açıklanmasını sağlamaktayken, dijital araçlarda depolanmış diğer her türlü bilginin kolluk teşkilatına açıklanması, 16. madde uyarınca koruma talimatı verilmiş olsun veya olmasın, 18. madde kapsamında düzenlenmiştir.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108</a:t>
            </a:fld>
            <a:endParaRPr lang="en-US"/>
          </a:p>
        </p:txBody>
      </p:sp>
    </p:spTree>
    <p:extLst>
      <p:ext uri="{BB962C8B-B14F-4D97-AF65-F5344CB8AC3E}">
        <p14:creationId xmlns:p14="http://schemas.microsoft.com/office/powerpoint/2010/main" xmlns="" val="18878187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18. maddesi metni "Tarafın yetki alanı içerisindeki kişi" unsuru öne çıkarılarak aktarılmaktadır.</a:t>
            </a:r>
          </a:p>
          <a:p>
            <a:endParaRPr lang="tr-TR" dirty="0"/>
          </a:p>
          <a:p>
            <a:pPr>
              <a:defRPr/>
            </a:pPr>
            <a:r>
              <a:rPr lang="tr-TR" dirty="0"/>
              <a:t>Sağ tarafta ise öne çıkarılan unsurlar açıklanmaktadır.</a:t>
            </a:r>
            <a:endParaRPr lang="tr-TR" dirty="0">
              <a:cs typeface="Calibri"/>
            </a:endParaRPr>
          </a:p>
          <a:p>
            <a:endParaRPr lang="tr-TR" baseline="0" dirty="0">
              <a:cs typeface="Calibri"/>
            </a:endParaRPr>
          </a:p>
          <a:p>
            <a:pPr>
              <a:defRPr/>
            </a:pPr>
            <a:r>
              <a:rPr lang="tr-TR" dirty="0">
                <a:ea typeface="ＭＳ Ｐゴシック"/>
                <a:cs typeface="Calibri"/>
              </a:rPr>
              <a:t>Madde 18,1,a, Tarafın yetki alanı içerisindeki kişilere uygulanır. Bu sebeple üretim emrinin konusu bilgisayar verisinin yetki alanı içerisinde konumlanmış olması gerekmemektedir ancak hakkında emir çıkarılan kişinin fiziksel olarak yetki alanı içerisinde bulunması gerekir. Kişi kavramı geniş anlamıyla kabul edilir ve hizmet sağlayıcıları da dahil olmak üzere gerçek kişileri ve tüzel kişileri içerir.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109</a:t>
            </a:fld>
            <a:endParaRPr lang="en-US"/>
          </a:p>
        </p:txBody>
      </p:sp>
    </p:spTree>
    <p:extLst>
      <p:ext uri="{BB962C8B-B14F-4D97-AF65-F5344CB8AC3E}">
        <p14:creationId xmlns:p14="http://schemas.microsoft.com/office/powerpoint/2010/main" xmlns="" val="27740595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18. maddesi metni "belirli bir bilgisayar verisi" unsuru öne çıkarılarak aktarılmaktadır.</a:t>
            </a:r>
          </a:p>
          <a:p>
            <a:endParaRPr lang="tr-TR" dirty="0"/>
          </a:p>
          <a:p>
            <a:pPr>
              <a:defRPr/>
            </a:pPr>
            <a:r>
              <a:rPr lang="tr-TR" dirty="0">
                <a:ea typeface="ＭＳ Ｐゴシック"/>
                <a:cs typeface="Calibri"/>
              </a:rPr>
              <a:t>Sağ tarafta ise öne çıkarılan unsurlar açıklanmaktadır.</a:t>
            </a:r>
          </a:p>
          <a:p>
            <a:pPr>
              <a:defRPr/>
            </a:pP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Yetkili makamın bilgisayar verisi hakkında düzenlediği üretim emri, yalnızca belirlenmiş veriye ilişkin olmalı, genel olarak çok sayıda gelişigüzel veriyi kapsamamalıdır. </a:t>
            </a:r>
            <a:r>
              <a:rPr lang="tr-TR" noProof="0" dirty="0">
                <a:ea typeface="ＭＳ Ｐゴシック"/>
                <a:cs typeface="Calibri"/>
              </a:rPr>
              <a:t>Bu sebeple bilgisayar sistemindeki tüm verilerin sağlanması yönünde verilecek bir üretim emri 18. maddeye aykırıdır.</a:t>
            </a:r>
            <a:endParaRPr lang="tr-TR" dirty="0">
              <a:cs typeface="Calibri"/>
            </a:endParaRPr>
          </a:p>
          <a:p>
            <a:pPr marL="0" marR="0" indent="0" algn="l" defTabSz="457200">
              <a:lnSpc>
                <a:spcPct val="100000"/>
              </a:lnSpc>
              <a:spcBef>
                <a:spcPct val="30000"/>
              </a:spcBef>
              <a:spcAft>
                <a:spcPct val="0"/>
              </a:spcAft>
              <a:buClrTx/>
              <a:buSzTx/>
              <a:buFontTx/>
              <a:buNone/>
              <a:tabLst/>
              <a:defRPr/>
            </a:pP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110</a:t>
            </a:fld>
            <a:endParaRPr lang="en-US"/>
          </a:p>
        </p:txBody>
      </p:sp>
    </p:spTree>
    <p:extLst>
      <p:ext uri="{BB962C8B-B14F-4D97-AF65-F5344CB8AC3E}">
        <p14:creationId xmlns:p14="http://schemas.microsoft.com/office/powerpoint/2010/main" xmlns="" val="370990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c)'</a:t>
            </a:r>
            <a:r>
              <a:rPr lang="tr-TR" dirty="0" err="1">
                <a:ea typeface="ＭＳ Ｐゴシック"/>
                <a:cs typeface="Calibri"/>
              </a:rPr>
              <a:t>dir</a:t>
            </a:r>
            <a:r>
              <a:rPr lang="tr-TR" dirty="0">
                <a:ea typeface="ＭＳ Ｐゴシック"/>
                <a:cs typeface="Calibri"/>
              </a:rPr>
              <a:t> çünkü "hizmet sağlayıcısı" tanımı içerik sağlayıcılarını kapsamamaktadır.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xmlns="" val="11044848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18. maddesi metni "bulundurduğu veya tasarrufu altındaki" unsuru öne çıkarılarak aktarılmaktadır.</a:t>
            </a:r>
            <a:endParaRPr lang="en-US" dirty="0">
              <a:ea typeface="ＭＳ Ｐゴシック"/>
              <a:cs typeface="Calibri"/>
            </a:endParaRPr>
          </a:p>
          <a:p>
            <a:endParaRPr lang="tr-TR" dirty="0"/>
          </a:p>
          <a:p>
            <a:r>
              <a:rPr lang="tr-TR" dirty="0">
                <a:ea typeface="ＭＳ Ｐゴシック"/>
                <a:cs typeface="Calibri"/>
              </a:rPr>
              <a:t>Sağ tarafta ise öne çıkarılan unsur açıklanmaktadır.</a:t>
            </a:r>
            <a:endParaRPr lang="en-US" dirty="0">
              <a:ea typeface="ＭＳ Ｐゴシック"/>
              <a:cs typeface="Calibri"/>
            </a:endParaRPr>
          </a:p>
          <a:p>
            <a:endParaRPr lang="tr-TR" dirty="0"/>
          </a:p>
          <a:p>
            <a:r>
              <a:rPr lang="tr-TR" dirty="0">
                <a:ea typeface="ＭＳ Ｐゴシック"/>
                <a:cs typeface="Calibri"/>
              </a:rPr>
              <a:t>Yetkili makam kişiye, ancak bulundurduğu veya tasarrufu altındaki belirli bir bilgisayar verisini sağlama talimatı verebilir. Bu slayt bulundurma (fiziksel olarak bulundurma) ile tasarrufu altında bulundurma (fiziksel olarak bulundurmasa da veri üzerinde tasarrufa sahip olma) arasındaki farkı açıklamaktadır.</a:t>
            </a:r>
            <a:endParaRPr lang="en-US" dirty="0">
              <a:cs typeface="Calibri"/>
            </a:endParaRPr>
          </a:p>
          <a:p>
            <a:endParaRPr lang="tr-TR" dirty="0">
              <a:ea typeface="ＭＳ Ｐゴシック"/>
              <a:cs typeface="Calibri"/>
            </a:endParaRPr>
          </a:p>
          <a:p>
            <a:endParaRPr lang="en-GB" dirty="0">
              <a:cs typeface="Calibri"/>
            </a:endParaRPr>
          </a:p>
          <a:p>
            <a:endParaRPr lang="x-none">
              <a:cs typeface="Calibri"/>
            </a:endParaRPr>
          </a:p>
          <a:p>
            <a:endParaRPr lang="x-none">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111</a:t>
            </a:fld>
            <a:endParaRPr lang="en-US"/>
          </a:p>
        </p:txBody>
      </p:sp>
    </p:spTree>
    <p:extLst>
      <p:ext uri="{BB962C8B-B14F-4D97-AF65-F5344CB8AC3E}">
        <p14:creationId xmlns:p14="http://schemas.microsoft.com/office/powerpoint/2010/main" xmlns="" val="27010583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18. maddesi metni "bilgisayar sisteminde veya bilgisayar-veri depolama aracında depolanmış" unsuru öne çıkarılarak aktarılmaktadır.</a:t>
            </a:r>
          </a:p>
          <a:p>
            <a:endParaRPr lang="tr-TR" dirty="0"/>
          </a:p>
          <a:p>
            <a:r>
              <a:rPr lang="tr-TR" dirty="0">
                <a:ea typeface="ＭＳ Ｐゴシック"/>
                <a:cs typeface="Calibri"/>
              </a:rPr>
              <a:t>Sağ tarafta ise öne çıkarılan unsur açıklanmaktadır.</a:t>
            </a:r>
          </a:p>
          <a:p>
            <a:endParaRPr lang="tr-TR" baseline="0" dirty="0">
              <a:cs typeface="Calibri"/>
            </a:endParaRPr>
          </a:p>
          <a:p>
            <a:r>
              <a:rPr lang="tr-TR" dirty="0">
                <a:ea typeface="ＭＳ Ｐゴシック"/>
                <a:cs typeface="Calibri"/>
              </a:rPr>
              <a:t>Üretim emirleri yalnızca bilgisayar sisteminde veya bilgisayar-veri depolama aracında mevcut bir veriye ilişkin olarak verilebilir. Kişinin veriyi saklaması veya ileri bir tarihte doğacak verinin sunulması için üretim emri verilemez. </a:t>
            </a:r>
            <a:endParaRPr lang="tr-TR" baseline="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112</a:t>
            </a:fld>
            <a:endParaRPr lang="en-US"/>
          </a:p>
        </p:txBody>
      </p:sp>
    </p:spTree>
    <p:extLst>
      <p:ext uri="{BB962C8B-B14F-4D97-AF65-F5344CB8AC3E}">
        <p14:creationId xmlns:p14="http://schemas.microsoft.com/office/powerpoint/2010/main" xmlns="" val="1506778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18. maddesi metni "yetki alanı içerisinde hizmet sunan" unsuru öne çıkarılarak aktarılmaktadır.</a:t>
            </a:r>
          </a:p>
          <a:p>
            <a:endParaRPr lang="tr-TR" dirty="0">
              <a:cs typeface="Calibri"/>
            </a:endParaRPr>
          </a:p>
          <a:p>
            <a:pPr>
              <a:defRPr/>
            </a:pPr>
            <a:r>
              <a:rPr lang="tr-TR" dirty="0">
                <a:ea typeface="ＭＳ Ｐゴシック"/>
                <a:cs typeface="Calibri"/>
              </a:rPr>
              <a:t>Sağ tarafta ise öne çıkarılan unsur açıklanmaktadır.</a:t>
            </a:r>
          </a:p>
          <a:p>
            <a:endParaRPr lang="tr-TR" baseline="0" dirty="0">
              <a:cs typeface="Calibri"/>
            </a:endParaRPr>
          </a:p>
          <a:p>
            <a:pPr>
              <a:defRPr/>
            </a:pPr>
            <a:r>
              <a:rPr lang="tr-TR" dirty="0">
                <a:ea typeface="ＭＳ Ｐゴシック"/>
                <a:cs typeface="Calibri"/>
              </a:rPr>
              <a:t>Madde 18,1,b kapsamı, yalnızca hizmet sağlayıcılarına uygulanması ve bu sebeple hizmet sağlayıcısı tanımına girmeyen diğer gerçek veya tüzel kişilere uygulanmaması bakımından Madde 18,1,a kapsamına göre daha sınırlıdır. </a:t>
            </a:r>
            <a:endParaRPr lang="tr-TR" dirty="0">
              <a:cs typeface="Calibri"/>
            </a:endParaRPr>
          </a:p>
          <a:p>
            <a:pPr>
              <a:defRPr/>
            </a:pPr>
            <a:endParaRPr lang="tr-TR" dirty="0">
              <a:ea typeface="ＭＳ Ｐゴシック"/>
              <a:cs typeface="Calibri"/>
            </a:endParaRPr>
          </a:p>
          <a:p>
            <a:pPr>
              <a:defRPr/>
            </a:pPr>
            <a:r>
              <a:rPr lang="tr-TR" dirty="0">
                <a:ea typeface="+mn-ea"/>
                <a:cs typeface="Calibri"/>
              </a:rPr>
              <a:t>Ancak düzenleme, hizmet sağlayıcısının fiziki konumu bakımından sınırlı değildir ve </a:t>
            </a:r>
            <a:r>
              <a:rPr lang="tr-TR" dirty="0">
                <a:ea typeface="ＭＳ Ｐゴシック"/>
                <a:cs typeface="Calibri"/>
              </a:rPr>
              <a:t>hizmet sağlayıcısı, Tarafın yetki alanı içerisinde "hizmetlerini sunduğu" sürece uygulanır. </a:t>
            </a:r>
            <a:endParaRPr lang="tr-TR" kern="1200" baseline="0" dirty="0">
              <a:effectLst/>
              <a:ea typeface="ＭＳ Ｐゴシック"/>
              <a:cs typeface="Calibri"/>
            </a:endParaRPr>
          </a:p>
          <a:p>
            <a:pPr>
              <a:defRPr/>
            </a:pPr>
            <a:endParaRPr lang="tr-TR" sz="1200" kern="1200" dirty="0">
              <a:solidFill>
                <a:schemeClr val="tx1"/>
              </a:solidFill>
              <a:effectLst/>
              <a:latin typeface="+mn-lt"/>
              <a:ea typeface="+mn-ea"/>
              <a:cs typeface="Calibri"/>
            </a:endParaRPr>
          </a:p>
          <a:p>
            <a:r>
              <a:rPr lang="tr-TR" dirty="0">
                <a:ea typeface="ＭＳ Ｐゴシック"/>
                <a:cs typeface="Calibri"/>
              </a:rPr>
              <a:t>Slayt, hizmet sağlayıcısının hizmetlerini belirli bir yetki alanı içerisinde sunmasına ilişkin dikkate alınacak ölçütleri sıralamaktadır.</a:t>
            </a:r>
            <a:endParaRPr lang="tr-TR" dirty="0">
              <a:cs typeface="Calibri"/>
            </a:endParaRPr>
          </a:p>
          <a:p>
            <a:endParaRPr lang="tr-TR" dirty="0">
              <a:cs typeface="Calibri"/>
            </a:endParaRPr>
          </a:p>
          <a:p>
            <a:r>
              <a:rPr lang="tr-TR" dirty="0">
                <a:ea typeface="ＭＳ Ｐゴシック"/>
                <a:cs typeface="Calibri"/>
              </a:rPr>
              <a:t>Eğitici 18. maddeye ilişkin Kılavuz </a:t>
            </a:r>
            <a:r>
              <a:rPr lang="tr-TR" dirty="0" err="1">
                <a:ea typeface="ＭＳ Ｐゴシック"/>
                <a:cs typeface="Calibri"/>
              </a:rPr>
              <a:t>Not'a</a:t>
            </a:r>
            <a:r>
              <a:rPr lang="tr-TR" dirty="0">
                <a:ea typeface="ＭＳ Ｐゴシック"/>
                <a:cs typeface="Calibri"/>
              </a:rPr>
              <a:t> atıfta bulunabilir (bir sonraki slayt)</a:t>
            </a:r>
            <a:endParaRPr lang="tr-TR" baseline="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113</a:t>
            </a:fld>
            <a:endParaRPr lang="en-US"/>
          </a:p>
        </p:txBody>
      </p:sp>
    </p:spTree>
    <p:extLst>
      <p:ext uri="{BB962C8B-B14F-4D97-AF65-F5344CB8AC3E}">
        <p14:creationId xmlns:p14="http://schemas.microsoft.com/office/powerpoint/2010/main" xmlns="" val="11910506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18. maddesi metni "abone bilgilerini teslim etmesi" unsuru öne çıkarılarak aktarılmaktadır.</a:t>
            </a:r>
          </a:p>
          <a:p>
            <a:endParaRPr lang="tr-TR" dirty="0">
              <a:cs typeface="Calibri"/>
            </a:endParaRPr>
          </a:p>
          <a:p>
            <a:pPr>
              <a:defRPr/>
            </a:pPr>
            <a:r>
              <a:rPr lang="tr-TR" dirty="0">
                <a:ea typeface="ＭＳ Ｐゴシック"/>
                <a:cs typeface="Calibri"/>
              </a:rPr>
              <a:t>Sağ tarafta ise öne çıkarılan unsur açıklanmaktadır.</a:t>
            </a:r>
          </a:p>
          <a:p>
            <a:endParaRPr lang="tr-TR" baseline="0" dirty="0">
              <a:cs typeface="Calibri"/>
            </a:endParaRPr>
          </a:p>
          <a:p>
            <a:pPr>
              <a:defRPr/>
            </a:pPr>
            <a:r>
              <a:rPr lang="tr-TR" dirty="0">
                <a:ea typeface="ＭＳ Ｐゴシック"/>
                <a:cs typeface="Calibri"/>
              </a:rPr>
              <a:t>Bu slayt Budapeşte Sözleşmesi'nin 18. maddesi uyarınca abone bilgisi tanımı hakkında bilgi vermektedir. Abone bilgilerinin bilgisayar verisi formunda olması gerekmez, bu sebeple abonelerle ilgili hizmet sağlayıcılarının tuttuğu maddi kayıtlar da dahildir. </a:t>
            </a:r>
          </a:p>
          <a:p>
            <a:pPr>
              <a:defRPr/>
            </a:pPr>
            <a:endParaRPr lang="tr-TR" baseline="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114</a:t>
            </a:fld>
            <a:endParaRPr lang="en-US"/>
          </a:p>
        </p:txBody>
      </p:sp>
    </p:spTree>
    <p:extLst>
      <p:ext uri="{BB962C8B-B14F-4D97-AF65-F5344CB8AC3E}">
        <p14:creationId xmlns:p14="http://schemas.microsoft.com/office/powerpoint/2010/main" xmlns="" val="27422340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a:t>
            </a:r>
            <a:r>
              <a:rPr lang="tr-TR" b="0" dirty="0">
                <a:ea typeface="ＭＳ Ｐゴシック"/>
                <a:cs typeface="Calibri"/>
              </a:rPr>
              <a:t>18</a:t>
            </a:r>
            <a:r>
              <a:rPr lang="tr-TR" dirty="0">
                <a:ea typeface="ＭＳ Ｐゴシック"/>
                <a:cs typeface="Calibri"/>
              </a:rPr>
              <a:t>. maddesi metni "bu hizmetlere ilişkin" unsuru öne çıkarılarak aktarılmaktadır.</a:t>
            </a:r>
          </a:p>
          <a:p>
            <a:endParaRPr lang="tr-TR" dirty="0"/>
          </a:p>
          <a:p>
            <a:pPr>
              <a:defRPr/>
            </a:pPr>
            <a:r>
              <a:rPr lang="tr-TR" dirty="0">
                <a:ea typeface="ＭＳ Ｐゴシック"/>
                <a:cs typeface="Calibri"/>
              </a:rPr>
              <a:t>Sağ tarafta ise öne çıkarılan unsur açıklanmaktadır.</a:t>
            </a:r>
          </a:p>
          <a:p>
            <a:endParaRPr lang="tr-TR" baseline="0" dirty="0">
              <a:cs typeface="Calibri"/>
            </a:endParaRPr>
          </a:p>
          <a:p>
            <a:pPr>
              <a:defRPr/>
            </a:pPr>
            <a:r>
              <a:rPr lang="tr-TR" dirty="0">
                <a:ea typeface="ＭＳ Ｐゴシック"/>
                <a:cs typeface="Calibri"/>
              </a:rPr>
              <a:t>Bu düzenleme üretim emrine konu olabilecek abone bilgisi kapsamını, hizmet sağlayıcısının yetki alanı içerisinde sunduğu hizmetlerle sınırlamaktadır. </a:t>
            </a:r>
          </a:p>
          <a:p>
            <a:pPr marL="0" marR="0" lvl="0" indent="0" algn="l" defTabSz="457200">
              <a:lnSpc>
                <a:spcPct val="100000"/>
              </a:lnSpc>
              <a:spcBef>
                <a:spcPct val="30000"/>
              </a:spcBef>
              <a:spcAft>
                <a:spcPct val="0"/>
              </a:spcAft>
              <a:buClrTx/>
              <a:buSzTx/>
              <a:buFontTx/>
              <a:buNone/>
              <a:tabLst/>
              <a:defRPr/>
            </a:pP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115</a:t>
            </a:fld>
            <a:endParaRPr lang="en-US"/>
          </a:p>
        </p:txBody>
      </p:sp>
    </p:spTree>
    <p:extLst>
      <p:ext uri="{BB962C8B-B14F-4D97-AF65-F5344CB8AC3E}">
        <p14:creationId xmlns:p14="http://schemas.microsoft.com/office/powerpoint/2010/main" xmlns="" val="13958215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18. maddesi metni "hizmet sağlayıcısının bulundurduğu veya tasarrufu altındaki" unsuru öne çıkarılarak aktarılmaktadır.</a:t>
            </a:r>
            <a:endParaRPr lang="en-US" dirty="0">
              <a:cs typeface="Calibri"/>
            </a:endParaRPr>
          </a:p>
          <a:p>
            <a:endParaRPr lang="tr-TR" dirty="0"/>
          </a:p>
          <a:p>
            <a:pPr>
              <a:defRPr/>
            </a:pPr>
            <a:r>
              <a:rPr lang="tr-TR" dirty="0"/>
              <a:t>Sağ tarafta ise öne çıkarılan unsur açıklanmaktadır.</a:t>
            </a:r>
          </a:p>
          <a:p>
            <a:endParaRPr lang="x-none"/>
          </a:p>
          <a:p>
            <a:pPr>
              <a:buFont typeface="Wingdings" pitchFamily="2" charset="2"/>
              <a:buChar char="ü"/>
              <a:defRPr/>
            </a:pPr>
            <a:r>
              <a:rPr lang="tr-TR" dirty="0">
                <a:ea typeface="ＭＳ Ｐゴシック"/>
                <a:cs typeface="Calibri"/>
              </a:rPr>
              <a:t>Yetkili makam kişiye, ancak bulundurduğu veya tasarrufu altındaki belirli bir bilgisayar verisini sağlama talimatı verebilir. Bu slayt bulundurma (fiziksel olarak bulundurma) ile tasarrufu altında bulundurma (fiziksel olarak bulundurmasa da veri üzerinde tasarrufa sahip olma) arasındaki farkı açıklamaktadır.</a:t>
            </a:r>
            <a:endParaRPr lang="en-GB"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116</a:t>
            </a:fld>
            <a:endParaRPr lang="en-US"/>
          </a:p>
        </p:txBody>
      </p:sp>
    </p:spTree>
    <p:extLst>
      <p:ext uri="{BB962C8B-B14F-4D97-AF65-F5344CB8AC3E}">
        <p14:creationId xmlns:p14="http://schemas.microsoft.com/office/powerpoint/2010/main" xmlns="" val="9531626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b</a:t>
            </a:r>
            <a:r>
              <a:rPr lang="tr-TR" b="0" dirty="0">
                <a:ea typeface="ＭＳ Ｐゴシック"/>
                <a:cs typeface="Calibri"/>
              </a:rPr>
              <a:t>) </a:t>
            </a:r>
            <a:r>
              <a:rPr lang="tr-TR" dirty="0">
                <a:ea typeface="ＭＳ Ｐゴシック"/>
                <a:cs typeface="Calibri"/>
              </a:rPr>
              <a:t>Ülkenizde hizmet sunan yabancı bir hizmet sağlayıcısından içerik verisi elde etme</a:t>
            </a:r>
          </a:p>
          <a:p>
            <a:pPr>
              <a:defRPr/>
            </a:pPr>
            <a:endParaRPr lang="tr-TR" b="0" dirty="0">
              <a:cs typeface="Calibri"/>
            </a:endParaRPr>
          </a:p>
          <a:p>
            <a:pPr>
              <a:defRPr/>
            </a:pPr>
            <a:r>
              <a:rPr lang="tr-TR" dirty="0">
                <a:ea typeface="ＭＳ Ｐゴシック"/>
                <a:cs typeface="Calibri"/>
              </a:rPr>
              <a:t>Madde </a:t>
            </a:r>
            <a:r>
              <a:rPr lang="tr-TR" b="0" dirty="0">
                <a:ea typeface="ＭＳ Ｐゴシック"/>
                <a:cs typeface="Calibri"/>
              </a:rPr>
              <a:t>18.1.b</a:t>
            </a:r>
            <a:r>
              <a:rPr lang="tr-TR" dirty="0">
                <a:ea typeface="ＭＳ Ｐゴシック"/>
                <a:cs typeface="Calibri"/>
              </a:rPr>
              <a:t> yalnızca abone bilgisine ilişkindir ve yabancı hizmet sağlayıcısından içerik verisi sağlanmasına yönelik bir emir çıkarılmasına izin vermez.</a:t>
            </a:r>
            <a:endParaRPr lang="tr-TR" dirty="0">
              <a:cs typeface="Calibri"/>
            </a:endParaRPr>
          </a:p>
          <a:p>
            <a:pPr marL="0" marR="0" lvl="0" indent="0" algn="l" defTabSz="457200">
              <a:lnSpc>
                <a:spcPct val="100000"/>
              </a:lnSpc>
              <a:spcBef>
                <a:spcPct val="30000"/>
              </a:spcBef>
              <a:spcAft>
                <a:spcPct val="0"/>
              </a:spcAft>
              <a:buClrTx/>
              <a:buSzTx/>
              <a:buFontTx/>
              <a:buNone/>
              <a:tabLst/>
              <a:defRPr/>
            </a:pPr>
            <a:endParaRPr lang="tr-TR" b="0" dirty="0">
              <a:cs typeface="Calibri"/>
            </a:endParaRPr>
          </a:p>
          <a:p>
            <a:pPr>
              <a:defRPr/>
            </a:pPr>
            <a:r>
              <a:rPr lang="tr-TR" dirty="0">
                <a:ea typeface="ＭＳ Ｐゴシック"/>
                <a:cs typeface="Calibri"/>
              </a:rPr>
              <a:t>Her ne kadar (c) seçeneğinde veri ülke dışında depolanmış ise de, bu veri üzerinde tasarrufta bulunabilen kişi ülke içerisindedir ve böylece kişi, Madde 18.1.a uyarınca üretim emrine konu olabilir.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117</a:t>
            </a:fld>
            <a:endParaRPr lang="en-US"/>
          </a:p>
        </p:txBody>
      </p:sp>
    </p:spTree>
    <p:extLst>
      <p:ext uri="{BB962C8B-B14F-4D97-AF65-F5344CB8AC3E}">
        <p14:creationId xmlns:p14="http://schemas.microsoft.com/office/powerpoint/2010/main" xmlns="" val="12589816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0" dirty="0">
                <a:ea typeface="ＭＳ Ｐゴシック"/>
                <a:cs typeface="Calibri"/>
              </a:rPr>
              <a:t>b) </a:t>
            </a:r>
            <a:r>
              <a:rPr lang="tr-TR" dirty="0">
                <a:ea typeface="ＭＳ Ｐゴシック"/>
                <a:cs typeface="Calibri"/>
              </a:rPr>
              <a:t>Ülkenizde hizmet sunan yabancı bir hizmet sağlayıcısından içerik verisi elde etme</a:t>
            </a:r>
            <a:endParaRPr lang="en-US" b="0" dirty="0">
              <a:ea typeface="ＭＳ Ｐゴシック"/>
              <a:cs typeface="Calibri"/>
            </a:endParaRPr>
          </a:p>
          <a:p>
            <a:pPr marL="0" marR="0" lvl="0" indent="0" algn="l" defTabSz="457200">
              <a:lnSpc>
                <a:spcPct val="100000"/>
              </a:lnSpc>
              <a:spcBef>
                <a:spcPct val="30000"/>
              </a:spcBef>
              <a:spcAft>
                <a:spcPct val="0"/>
              </a:spcAft>
              <a:buNone/>
              <a:tabLst/>
              <a:defRPr/>
            </a:pPr>
            <a:endParaRPr lang="tr-TR" b="0" dirty="0"/>
          </a:p>
          <a:p>
            <a:pPr>
              <a:defRPr/>
            </a:pPr>
            <a:r>
              <a:rPr lang="tr-TR" dirty="0">
                <a:ea typeface="ＭＳ Ｐゴシック"/>
                <a:cs typeface="Calibri"/>
              </a:rPr>
              <a:t>Madde </a:t>
            </a:r>
            <a:r>
              <a:rPr lang="tr-TR" b="0" dirty="0">
                <a:ea typeface="ＭＳ Ｐゴシック"/>
                <a:cs typeface="Calibri"/>
              </a:rPr>
              <a:t>18.1.b </a:t>
            </a:r>
            <a:r>
              <a:rPr lang="tr-TR" dirty="0">
                <a:ea typeface="ＭＳ Ｐゴシック"/>
                <a:cs typeface="Calibri"/>
              </a:rPr>
              <a:t>yalnızca abone bilgisine ilişkindir ve yabancı hizmet sağlayıcısından içerik verisi sağlanmasına yönelik bir emir çıkarılmasına izin vermez</a:t>
            </a:r>
            <a:r>
              <a:rPr lang="tr-TR" b="0" dirty="0">
                <a:ea typeface="ＭＳ Ｐゴシック"/>
                <a:cs typeface="Calibri"/>
              </a:rPr>
              <a:t>.</a:t>
            </a:r>
          </a:p>
          <a:p>
            <a:pPr marL="0" marR="0" lvl="0" indent="0" algn="l" defTabSz="457200">
              <a:lnSpc>
                <a:spcPct val="100000"/>
              </a:lnSpc>
              <a:spcBef>
                <a:spcPct val="30000"/>
              </a:spcBef>
              <a:spcAft>
                <a:spcPct val="0"/>
              </a:spcAft>
              <a:buNone/>
              <a:tabLst/>
              <a:defRPr/>
            </a:pPr>
            <a:endParaRPr lang="tr-TR" b="0" dirty="0"/>
          </a:p>
          <a:p>
            <a:pPr>
              <a:defRPr/>
            </a:pPr>
            <a:r>
              <a:rPr lang="tr-TR" dirty="0">
                <a:ea typeface="ＭＳ Ｐゴシック"/>
                <a:cs typeface="Calibri"/>
              </a:rPr>
              <a:t>Her ne kadar </a:t>
            </a:r>
            <a:r>
              <a:rPr lang="tr-TR" b="0" dirty="0">
                <a:ea typeface="ＭＳ Ｐゴシック"/>
                <a:cs typeface="Calibri"/>
              </a:rPr>
              <a:t>(c) </a:t>
            </a:r>
            <a:r>
              <a:rPr lang="tr-TR" dirty="0">
                <a:ea typeface="ＭＳ Ｐゴシック"/>
                <a:cs typeface="Calibri"/>
              </a:rPr>
              <a:t>seçeneğinde veri ülke dışında depolanmış ise de</a:t>
            </a:r>
            <a:r>
              <a:rPr lang="tr-TR" b="0" dirty="0">
                <a:ea typeface="ＭＳ Ｐゴシック"/>
                <a:cs typeface="Calibri"/>
              </a:rPr>
              <a:t>, </a:t>
            </a:r>
            <a:r>
              <a:rPr lang="tr-TR" dirty="0">
                <a:ea typeface="ＭＳ Ｐゴシック"/>
                <a:cs typeface="Calibri"/>
              </a:rPr>
              <a:t>bu veri üzerinde tasarrufta bulunabilen kişi ülke içerisindedir ve böylece kişi, Madde </a:t>
            </a:r>
            <a:r>
              <a:rPr lang="tr-TR" b="0" dirty="0">
                <a:ea typeface="ＭＳ Ｐゴシック"/>
                <a:cs typeface="Calibri"/>
              </a:rPr>
              <a:t>18.1.a</a:t>
            </a:r>
            <a:r>
              <a:rPr lang="tr-TR" dirty="0">
                <a:ea typeface="ＭＳ Ｐゴシック"/>
                <a:cs typeface="Calibri"/>
              </a:rPr>
              <a:t> uyarınca üretim emrine konu olabilir</a:t>
            </a:r>
            <a:r>
              <a:rPr lang="tr-TR" b="0" dirty="0">
                <a:ea typeface="ＭＳ Ｐゴシック"/>
                <a:cs typeface="Calibri"/>
              </a:rPr>
              <a:t>.</a:t>
            </a:r>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118</a:t>
            </a:fld>
            <a:endParaRPr lang="en-US"/>
          </a:p>
        </p:txBody>
      </p:sp>
    </p:spTree>
    <p:extLst>
      <p:ext uri="{BB962C8B-B14F-4D97-AF65-F5344CB8AC3E}">
        <p14:creationId xmlns:p14="http://schemas.microsoft.com/office/powerpoint/2010/main" xmlns="" val="23412100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eaLnBrk="1" hangingPunct="1">
              <a:spcBef>
                <a:spcPct val="0"/>
              </a:spcBef>
            </a:pPr>
            <a:r>
              <a:rPr lang="tr-TR" dirty="0">
                <a:ea typeface="ＭＳ Ｐゴシック"/>
                <a:cs typeface="Calibri"/>
              </a:rPr>
              <a:t>Arama ve el koyma Budapeşte Sözleşmesi'nin 19. maddesinde tanımlanmıştır.</a:t>
            </a:r>
          </a:p>
          <a:p>
            <a:pPr eaLnBrk="1" hangingPunct="1">
              <a:spcBef>
                <a:spcPct val="0"/>
              </a:spcBef>
            </a:pPr>
            <a:endParaRPr lang="tr-TR" dirty="0">
              <a:cs typeface="Calibri"/>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tr-TR" dirty="0">
                <a:ea typeface="ＭＳ Ｐゴシック"/>
                <a:cs typeface="Calibri"/>
              </a:rPr>
              <a:t>Ulusal usul kuralları çoğunlukla arama ve el koyma için genel düzenlemeler öngörürken, bilgisayarların aranması ve bilgisayarlara el konulması konusunda özel kurallar hepsinde mevcut değildir. Pek çok yargı yetkisi, klasik arama ve el koyma kurallarını uygulamaktadır. Ancak güncel gelişmeler, dijital soruşturmalarda örneğin bilgisayar sistemlerinin birbirine bağlı olma hali gibi daha önce bilinmeyen sebepler yüzünden karşılaşılan zorlukları açığa çıkarmıştır.</a:t>
            </a:r>
          </a:p>
          <a:p>
            <a:pPr eaLnBrk="1" hangingPunct="1">
              <a:spcBef>
                <a:spcPct val="0"/>
              </a:spcBef>
            </a:pPr>
            <a:endParaRPr lang="tr-TR" dirty="0">
              <a:ea typeface="ＭＳ Ｐゴシック"/>
              <a:cs typeface="Calibri"/>
            </a:endParaRPr>
          </a:p>
          <a:p>
            <a:pPr eaLnBrk="1" hangingPunct="1">
              <a:spcBef>
                <a:spcPct val="0"/>
              </a:spcBef>
            </a:pPr>
            <a:r>
              <a:rPr lang="tr-TR" dirty="0">
                <a:ea typeface="ＭＳ Ｐゴシック"/>
                <a:cs typeface="Calibri"/>
              </a:rPr>
              <a:t>Bu yeni sorunlar karşısında Budapeşte Sözleşmesi dijital dünyada arama ve el koyma konularına ilişkin özel kurallar yaratmıştır. Sonuç olarak bir bilgisayar sistemi, depolama aracı veya bir diğer bilgisayar sisteminden erişilebilen bilgisayar sisteminde arama yetkisi düzenlenmektedir. Başka bir bilgisayar sisteminden erişilebilen bilgisayar sisteminde aramada ise, belirli bir bilgisayar sistemine veya bilgisayar sisteminin parçasına ilişkin olarak yürütülen hukuka uygun arama sırasında, verinin ilgili yetki alanı içerisindeki bir diğer bilgisayar sisteminde depolanmış olduğuna dair makul şüphe oluşmakta ve böylece arama "süratli" şekilde bir diğer sisteme genişlemektedir. </a:t>
            </a:r>
            <a:endParaRPr lang="tr-TR" dirty="0">
              <a:cs typeface="Calibri"/>
            </a:endParaRPr>
          </a:p>
          <a:p>
            <a:pPr marL="0" lvl="1" eaLnBrk="1" hangingPunct="1">
              <a:spcBef>
                <a:spcPct val="0"/>
              </a:spcBef>
              <a:defRPr/>
            </a:pPr>
            <a:endParaRPr lang="tr-TR" dirty="0">
              <a:ea typeface="ＭＳ Ｐゴシック"/>
              <a:cs typeface="Calibri"/>
            </a:endParaRPr>
          </a:p>
          <a:p>
            <a:pPr marL="0" lvl="1" eaLnBrk="1" hangingPunct="1">
              <a:spcBef>
                <a:spcPct val="0"/>
              </a:spcBef>
              <a:defRPr/>
            </a:pPr>
            <a:r>
              <a:rPr lang="tr-TR" sz="3200" dirty="0">
                <a:ea typeface="+mn-ea"/>
                <a:cs typeface="Calibri"/>
              </a:rPr>
              <a:t>Soruşturma yetkilerine ilişkin olarak 19. madde, soruşturmacıların, erişilmiş bilgisayar verisini "arama veya benzer şekilde güvence altına alma" konusunda yetkilendirilmesini ve bilgisayar sisteminin işleyişi veya ilgili bilgisayar verisinin korunması için alınan tedbirler hakkında bilgi sahibi olan kişilere, makul olduğu ölçüde, aramayı ve el koymayı sağlayacak gerekli bilgileri vermeleri konusunda talimat verilmesini öngörmektedir.</a:t>
            </a:r>
          </a:p>
          <a:p>
            <a:pPr marL="0" lvl="1">
              <a:spcBef>
                <a:spcPct val="0"/>
              </a:spcBef>
            </a:pPr>
            <a:endParaRPr lang="tr-TR" dirty="0">
              <a:ea typeface="ＭＳ Ｐゴシック"/>
              <a:cs typeface="Calibri"/>
            </a:endParaRPr>
          </a:p>
          <a:p>
            <a:pPr marL="0" lvl="1">
              <a:spcBef>
                <a:spcPct val="0"/>
              </a:spcBef>
            </a:pPr>
            <a:r>
              <a:rPr lang="tr-TR" dirty="0">
                <a:ea typeface="ＭＳ Ｐゴシック"/>
                <a:cs typeface="Calibri"/>
              </a:rPr>
              <a:t>Bilgisayar verisine nasıl el konulacağına ilişkin çeşitli olasılıklar ve etkili yollar dikkate alındığında Budapeşte Sözleşmesi, soruşturmacıların yetkilerini bazı temel eylemler çerçevesinde sıralamaktadır...(bir sonraki slayt)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119</a:t>
            </a:fld>
            <a:endParaRPr lang="en-US"/>
          </a:p>
        </p:txBody>
      </p:sp>
    </p:spTree>
    <p:extLst>
      <p:ext uri="{BB962C8B-B14F-4D97-AF65-F5344CB8AC3E}">
        <p14:creationId xmlns:p14="http://schemas.microsoft.com/office/powerpoint/2010/main" xmlns="" val="23086158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tr-TR" dirty="0">
                <a:ea typeface="ＭＳ Ｐゴシック"/>
                <a:cs typeface="Calibri"/>
              </a:rPr>
              <a:t>Soruşturmacıların, Budapeşte Sözleşmesi uyarınca bilgisayar verisine hukuka uygun olarak el koyma süreci boyunca yararlanması gereken hukuki yetkiler aşağıdakiler gibidir:</a:t>
            </a:r>
          </a:p>
          <a:p>
            <a:pPr>
              <a:spcBef>
                <a:spcPct val="0"/>
              </a:spcBef>
            </a:pPr>
            <a:endParaRPr lang="tr-TR" dirty="0">
              <a:cs typeface="Calibri"/>
            </a:endParaRPr>
          </a:p>
          <a:p>
            <a:pPr eaLnBrk="1" hangingPunct="1">
              <a:spcBef>
                <a:spcPct val="0"/>
              </a:spcBef>
            </a:pPr>
            <a:r>
              <a:rPr lang="tr-TR" dirty="0">
                <a:ea typeface="ＭＳ Ｐゴシック"/>
                <a:cs typeface="Calibri"/>
              </a:rPr>
              <a:t>a) bilgisayar sistemine fiziksel olarak el koyma,</a:t>
            </a:r>
          </a:p>
          <a:p>
            <a:pPr eaLnBrk="1" hangingPunct="1">
              <a:spcBef>
                <a:spcPct val="0"/>
              </a:spcBef>
            </a:pPr>
            <a:endParaRPr lang="tr-TR" dirty="0">
              <a:cs typeface="Calibri"/>
            </a:endParaRPr>
          </a:p>
          <a:p>
            <a:pPr eaLnBrk="1" hangingPunct="1">
              <a:spcBef>
                <a:spcPct val="0"/>
              </a:spcBef>
            </a:pPr>
            <a:r>
              <a:rPr lang="tr-TR" dirty="0">
                <a:ea typeface="ＭＳ Ｐゴシック"/>
                <a:cs typeface="Calibri"/>
              </a:rPr>
              <a:t>b) bilgisayar verisinin kopyasını çıkarmak ve bu kopyaları saklamak (bu eylemler, verinin büyük bir sunucuda depolandığı, fiziksel olarak silmenin mümkün olmadığı ve aynı zamanda fiziksel el koymanın, örneğin büyük bir şirketin sunucuları söz konusuysa, makineye erişimi bulunan kişilerin haklarını önemli ölçüde ihlal edeceği durumlarda özellikle önemlidir)</a:t>
            </a:r>
          </a:p>
          <a:p>
            <a:pPr eaLnBrk="1" hangingPunct="1">
              <a:spcBef>
                <a:spcPct val="0"/>
              </a:spcBef>
            </a:pPr>
            <a:endParaRPr lang="tr-TR" dirty="0">
              <a:cs typeface="Calibri"/>
            </a:endParaRPr>
          </a:p>
          <a:p>
            <a:pPr eaLnBrk="1" hangingPunct="1">
              <a:spcBef>
                <a:spcPct val="0"/>
              </a:spcBef>
            </a:pPr>
            <a:r>
              <a:rPr lang="tr-TR" dirty="0">
                <a:ea typeface="ＭＳ Ｐゴシック"/>
                <a:cs typeface="Calibri"/>
              </a:rPr>
              <a:t>c) ilgili depolanmış bilgisayar verilerinin bütünlüğünün korunması ve son olarak,</a:t>
            </a:r>
          </a:p>
          <a:p>
            <a:pPr eaLnBrk="1" hangingPunct="1">
              <a:spcBef>
                <a:spcPct val="0"/>
              </a:spcBef>
            </a:pPr>
            <a:endParaRPr lang="tr-TR" dirty="0">
              <a:cs typeface="Calibri"/>
            </a:endParaRPr>
          </a:p>
          <a:p>
            <a:pPr eaLnBrk="1" hangingPunct="1">
              <a:spcBef>
                <a:spcPct val="0"/>
              </a:spcBef>
            </a:pPr>
            <a:r>
              <a:rPr lang="tr-TR" dirty="0">
                <a:ea typeface="ＭＳ Ｐゴシック"/>
                <a:cs typeface="Calibri"/>
              </a:rPr>
              <a:t>d) erişilen bilgisayar sistemindeki bilgisayar verilerine erişimin imkansız kılınması veya bu verilerin kaldırılması.</a:t>
            </a:r>
          </a:p>
          <a:p>
            <a:pPr eaLnBrk="1" hangingPunct="1">
              <a:spcBef>
                <a:spcPct val="0"/>
              </a:spcBef>
            </a:pPr>
            <a:endParaRPr lang="tr-TR" dirty="0">
              <a:cs typeface="Calibri"/>
            </a:endParaRPr>
          </a:p>
          <a:p>
            <a:pPr>
              <a:spcBef>
                <a:spcPct val="0"/>
              </a:spcBef>
            </a:pPr>
            <a:r>
              <a:rPr lang="tr-TR" dirty="0">
                <a:ea typeface="ＭＳ Ｐゴシック"/>
                <a:cs typeface="Calibri"/>
              </a:rPr>
              <a:t>Son hüküm örneğin fiziksel olarak el koymanın mümkün olmadığı ancak veriye üçüncü bir kişinin ulaşması halinde ciddi zararın doğabileceği durumlarda öne çıkmaktadır. Veriye, kendi orijinal kaydı içerisinde el koyma hali dışında tüm bu olasılıklar dijital ortama özgü tedbirlerdir.</a:t>
            </a:r>
          </a:p>
          <a:p>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120</a:t>
            </a:fld>
            <a:endParaRPr lang="en-US"/>
          </a:p>
        </p:txBody>
      </p:sp>
    </p:spTree>
    <p:extLst>
      <p:ext uri="{BB962C8B-B14F-4D97-AF65-F5344CB8AC3E}">
        <p14:creationId xmlns:p14="http://schemas.microsoft.com/office/powerpoint/2010/main" xmlns="" val="219591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ea typeface="ＭＳ Ｐゴシック"/>
                <a:cs typeface="Calibri"/>
              </a:rPr>
              <a:t>Doğru cevap c)'</a:t>
            </a:r>
            <a:r>
              <a:rPr lang="tr-TR" err="1">
                <a:ea typeface="ＭＳ Ｐゴシック"/>
                <a:cs typeface="Calibri"/>
              </a:rPr>
              <a:t>dir</a:t>
            </a:r>
            <a:r>
              <a:rPr lang="tr-TR">
                <a:ea typeface="ＭＳ Ｐゴシック"/>
                <a:cs typeface="Calibri"/>
              </a:rPr>
              <a:t> çünkü "hizmet sağlayıcısı" tanımı içerik sağlayıcılarını kapsamamaktadır. </a:t>
            </a:r>
            <a:endParaRPr lang="en-US">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xmlns="" val="116697453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19. maddesi metni "arama veya benzer şekilde erişme"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pPr>
              <a:defRPr/>
            </a:pPr>
            <a:r>
              <a:rPr lang="tr-TR" altLang="sr-Latn-RS" dirty="0">
                <a:ea typeface="ＭＳ Ｐゴシック"/>
                <a:cs typeface="Calibri"/>
              </a:rPr>
              <a:t>Budapeşte Sözleşmesi, bilgisayar sistemleri için hem geleneksel hem de daha özel bir dil kullanmakta böylece kullanılan dil teknolojiden bağımsız ve tüm hukuk sistemleri için uygun bir nitelik kazanmaktadır. </a:t>
            </a:r>
            <a:endParaRPr lang="tr-TR" altLang="sr-Latn-RS" dirty="0">
              <a:ea typeface="ＭＳ Ｐゴシック" panose="020B0600070205080204" pitchFamily="34" charset="-128"/>
              <a:cs typeface="Calibri"/>
            </a:endParaRP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121</a:t>
            </a:fld>
            <a:endParaRPr lang="en-US"/>
          </a:p>
        </p:txBody>
      </p:sp>
    </p:spTree>
    <p:extLst>
      <p:ext uri="{BB962C8B-B14F-4D97-AF65-F5344CB8AC3E}">
        <p14:creationId xmlns:p14="http://schemas.microsoft.com/office/powerpoint/2010/main" xmlns="" val="1920337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19. maddesi metni "bilgisayar sistemi...bilgisayar sisteminin bir parçası...bunların içerisinde depolanmış bilgisayar verisi...bilgisayar-veri depolama aracı" unsurları öne çıkarılarak aktarılmaktadır.</a:t>
            </a:r>
          </a:p>
          <a:p>
            <a:endParaRPr lang="tr-TR" noProof="0" dirty="0"/>
          </a:p>
          <a:p>
            <a:pPr>
              <a:defRPr/>
            </a:pPr>
            <a:r>
              <a:rPr lang="tr-TR" noProof="0" dirty="0">
                <a:ea typeface="ＭＳ Ｐゴシック"/>
                <a:cs typeface="Calibri"/>
              </a:rPr>
              <a:t>Sağ tarafta ise öne çıkarılan unsurlar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noProof="0" dirty="0">
              <a:ea typeface="ＭＳ Ｐゴシック" panose="020B0600070205080204" pitchFamily="34" charset="-128"/>
            </a:endParaRPr>
          </a:p>
          <a:p>
            <a:r>
              <a:rPr lang="tr-TR" noProof="0" dirty="0">
                <a:ea typeface="ＭＳ Ｐゴシック"/>
                <a:cs typeface="Calibri"/>
              </a:rPr>
              <a:t>Budapeşte Sözleşmesi'nin 19. maddesi uyarınca arama ve benzer şekilde erişme yetkisi bilgisayar sistemlerini, bilgisayar sistemlerinin parçalarını ve bilgisayar-veri depolama araçlarını kapsamaktadır. Bu slayt maddenin kapsamını açıklamaktadır.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122</a:t>
            </a:fld>
            <a:endParaRPr lang="en-US"/>
          </a:p>
        </p:txBody>
      </p:sp>
    </p:spTree>
    <p:extLst>
      <p:ext uri="{BB962C8B-B14F-4D97-AF65-F5344CB8AC3E}">
        <p14:creationId xmlns:p14="http://schemas.microsoft.com/office/powerpoint/2010/main" xmlns="" val="25915803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19. maddesi metni "ilk bilgisayar sisteminden hukuka uygun erişim mümkün olduğu veya böyle bir verinin ilk bilgisayar sistemi için kullanılabilir olduğu haller... aramayı veya...benzer şekilde erişmeyi süratli biçimde genişletmesi" unsurları öne çıkarılarak aktarılmaktadır.</a:t>
            </a:r>
          </a:p>
          <a:p>
            <a:endParaRPr lang="tr-TR" dirty="0">
              <a:cs typeface="Calibri"/>
            </a:endParaRPr>
          </a:p>
          <a:p>
            <a:r>
              <a:rPr lang="tr-TR" altLang="sr-Latn-RS" dirty="0">
                <a:ea typeface="ＭＳ Ｐゴシック"/>
                <a:cs typeface="Calibri"/>
              </a:rPr>
              <a:t>Arama yetkisi belirli bir bilgisayar sistemine ilişkindir</a:t>
            </a:r>
            <a:r>
              <a:rPr lang="tr-TR" dirty="0">
                <a:ea typeface="ＭＳ Ｐゴシック"/>
                <a:cs typeface="Calibri"/>
              </a:rPr>
              <a:t> – bu sebeple arama izni belirsiz sayıdaki bilgisayar sistemlerine ilişkin olamaz. </a:t>
            </a:r>
            <a:endParaRPr lang="tr-TR" dirty="0">
              <a:cs typeface="Calibri"/>
            </a:endParaRPr>
          </a:p>
          <a:p>
            <a:endParaRPr lang="tr-TR" dirty="0">
              <a:cs typeface="Calibri"/>
            </a:endParaRPr>
          </a:p>
          <a:p>
            <a:r>
              <a:rPr lang="tr-TR" dirty="0">
                <a:ea typeface="ＭＳ Ｐゴシック"/>
                <a:cs typeface="Calibri"/>
              </a:rPr>
              <a:t>Kolluk teşkilatı mensupları çoğu zaman arama veya benzer şekilde erişim sırasında başka bilgisayar sistemlerinin veya aynı bilgisayar sisteminin diğer parçalarının gerekli veriyi içerebileceğini fark etmektedirler. Budapeşte Sözleşmesi aramanın veya benzer şekilde erişimin genişletilmesine izin vermektedir ancak bu ayrı bir izne tabi olabilir.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123</a:t>
            </a:fld>
            <a:endParaRPr lang="en-US"/>
          </a:p>
        </p:txBody>
      </p:sp>
    </p:spTree>
    <p:extLst>
      <p:ext uri="{BB962C8B-B14F-4D97-AF65-F5344CB8AC3E}">
        <p14:creationId xmlns:p14="http://schemas.microsoft.com/office/powerpoint/2010/main" xmlns="" val="27307577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19. maddesi metni "el koymak veya benzer şekilde güvence altına almak" unsuru öne çıkarılarak aktarılmaktadır.</a:t>
            </a:r>
            <a:endParaRPr lang="en-US" dirty="0">
              <a:ea typeface="ＭＳ Ｐゴシック"/>
              <a:cs typeface="Calibri"/>
            </a:endParaRPr>
          </a:p>
          <a:p>
            <a:endParaRPr lang="tr-TR" dirty="0"/>
          </a:p>
          <a:p>
            <a:r>
              <a:rPr lang="tr-TR" dirty="0">
                <a:ea typeface="ＭＳ Ｐゴシック"/>
                <a:cs typeface="Calibri"/>
              </a:rPr>
              <a:t>Sağ tarafta ise öne çıkarılan unsur açıklanmaktadır.</a:t>
            </a:r>
            <a:endParaRPr lang="en-US" dirty="0">
              <a:ea typeface="ＭＳ Ｐゴシック"/>
              <a:cs typeface="Calibri"/>
            </a:endParaRPr>
          </a:p>
          <a:p>
            <a:endParaRPr lang="en-US" dirty="0">
              <a:cs typeface="Calibri"/>
            </a:endParaRPr>
          </a:p>
          <a:p>
            <a:pPr>
              <a:defRPr/>
            </a:pPr>
            <a:r>
              <a:rPr lang="tr-TR" dirty="0">
                <a:ea typeface="ＭＳ Ｐゴシック"/>
                <a:cs typeface="Calibri"/>
              </a:rPr>
              <a:t>Budapeşte Sözleşmesi bilgisayar sistemleri için hem geleneksel hem de daha özel bir dil kullanmakta böylece kullanılan dil teknolojiden bağımsız ve tüm hukuk sistemleri için uygun bir nitelik kazanmaktadır. Veriye el koyma veya verinin benzer şekilde güvence altına alınması bu yetkinin icra edilebileceği yollardandır.</a:t>
            </a:r>
            <a:endParaRPr lang="tr-TR" dirty="0">
              <a:cs typeface="Calibri"/>
            </a:endParaRPr>
          </a:p>
          <a:p>
            <a:pPr>
              <a:defRPr/>
            </a:pPr>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124</a:t>
            </a:fld>
            <a:endParaRPr lang="en-US"/>
          </a:p>
        </p:txBody>
      </p:sp>
    </p:spTree>
    <p:extLst>
      <p:ext uri="{BB962C8B-B14F-4D97-AF65-F5344CB8AC3E}">
        <p14:creationId xmlns:p14="http://schemas.microsoft.com/office/powerpoint/2010/main" xmlns="" val="128475314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19. maddesi metni "kopyasını çıkarmak ve bu kopyaları saklamak"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r>
              <a:rPr lang="tr-TR" dirty="0">
                <a:ea typeface="ＭＳ Ｐゴシック"/>
                <a:cs typeface="Calibri"/>
              </a:rPr>
              <a:t>Gerekli verinin kopyasının çıkarılması veya bu kopyaların saklanması, bilgisayar verisine el koymak veya bu veriyi benzer şekilde güvence altına almak için öngörülen yollardan bir diğeridir. Daha masraflı, külfetli ve daha müdahaleci bir tedbir olan bilgisayar verisini ve bilgisayar sistemlerini fiziksel olarak muhafaza altına almak yerine tercih edilebilir. </a:t>
            </a: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125</a:t>
            </a:fld>
            <a:endParaRPr lang="en-US"/>
          </a:p>
        </p:txBody>
      </p:sp>
    </p:spTree>
    <p:extLst>
      <p:ext uri="{BB962C8B-B14F-4D97-AF65-F5344CB8AC3E}">
        <p14:creationId xmlns:p14="http://schemas.microsoft.com/office/powerpoint/2010/main" xmlns="" val="40285703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19. maddesi metni "bütünlüğünü korumak" unsuru öne çıkarılarak aktarılmaktadır.</a:t>
            </a:r>
          </a:p>
          <a:p>
            <a:endParaRPr lang="tr-TR" dirty="0"/>
          </a:p>
          <a:p>
            <a:r>
              <a:rPr lang="tr-TR" dirty="0">
                <a:ea typeface="ＭＳ Ｐゴシック"/>
                <a:cs typeface="Calibri"/>
              </a:rPr>
              <a:t>Sağ tarafta ise öne çıkarılan unsur açıklanmaktadır.</a:t>
            </a:r>
          </a:p>
          <a:p>
            <a:endParaRPr lang="tr-TR" dirty="0">
              <a:cs typeface="Calibri"/>
            </a:endParaRPr>
          </a:p>
          <a:p>
            <a:pPr>
              <a:defRPr/>
            </a:pPr>
            <a:r>
              <a:rPr lang="tr-TR" dirty="0">
                <a:ea typeface="ＭＳ Ｐゴシック"/>
                <a:cs typeface="Calibri"/>
              </a:rPr>
              <a:t>El konulan her türlü verinin bütünlüğünün sağlanması, veriye el konulduğu veya benzer şekilde erişildiği sırada mevcut olan durumunda herhangi bir bozulma veya değişiklik olmaması bakımından önemlidir. </a:t>
            </a:r>
            <a:endParaRPr lang="tr-TR" dirty="0">
              <a:cs typeface="Calibri"/>
            </a:endParaRP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126</a:t>
            </a:fld>
            <a:endParaRPr lang="en-US"/>
          </a:p>
        </p:txBody>
      </p:sp>
    </p:spTree>
    <p:extLst>
      <p:ext uri="{BB962C8B-B14F-4D97-AF65-F5344CB8AC3E}">
        <p14:creationId xmlns:p14="http://schemas.microsoft.com/office/powerpoint/2010/main" xmlns="" val="19643790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a:t>
            </a:r>
            <a:r>
              <a:rPr lang="tr-TR" b="0" dirty="0">
                <a:ea typeface="ＭＳ Ｐゴシック"/>
                <a:cs typeface="Calibri"/>
              </a:rPr>
              <a:t>19</a:t>
            </a:r>
            <a:r>
              <a:rPr lang="tr-TR" dirty="0">
                <a:ea typeface="ＭＳ Ｐゴシック"/>
                <a:cs typeface="Calibri"/>
              </a:rPr>
              <a:t>. maddesi metni "erişilmez kılmak...kaldırmak" unsuru öne çıkarılarak aktarılmaktadır.</a:t>
            </a:r>
          </a:p>
          <a:p>
            <a:endParaRPr lang="tr-TR" dirty="0"/>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ea typeface="ＭＳ Ｐゴシック"/>
                <a:cs typeface="Calibri"/>
              </a:rPr>
              <a:t>Veriye el konulması ile kabul edilebilecek bir diğer tedbirdir. Genellikle verinin tehlike oluşturduğu veya toplumsal bir zarara yol açabileceği durumlarda veri erişilmez kılınır veya kaldırılır.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127</a:t>
            </a:fld>
            <a:endParaRPr lang="en-US"/>
          </a:p>
        </p:txBody>
      </p:sp>
    </p:spTree>
    <p:extLst>
      <p:ext uri="{BB962C8B-B14F-4D97-AF65-F5344CB8AC3E}">
        <p14:creationId xmlns:p14="http://schemas.microsoft.com/office/powerpoint/2010/main" xmlns="" val="20366969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19. maddesi metni "bilgisayar sisteminin işleyişi veya ilgili bilgisayar verisinin korunması için alınan tedbirler hakkında bilgi sahibi olan kişiler...makul olduğu ölçüde"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cs typeface="Calibri"/>
            </a:endParaRPr>
          </a:p>
          <a:p>
            <a:pPr>
              <a:defRPr/>
            </a:pPr>
            <a:r>
              <a:rPr lang="tr-TR" dirty="0">
                <a:ea typeface="ＭＳ Ｐゴシック"/>
                <a:cs typeface="Calibri"/>
              </a:rPr>
              <a:t>Budapeşte Sözleşmesi, konum ve veriye erişim yolları konusunda daha fazla bilgiye sahip sistem yöneticilerinin yardımı olmaksızın arama, el koyma ve benzer tedbirlerin yürütülmesinin kolluk teşkilatı için külfetli olabileceğini kabul etmiştir. Madde 18.4, sistem yöneticileri ve bilgisayar sisteminin işleyişi hakkında bilgi sahibi diğer kişilerle işbirliği yapılmasının hukuki dayanağını oluşturmaktadır. </a:t>
            </a:r>
            <a:endParaRPr lang="tr-TR" dirty="0">
              <a:cs typeface="Calibri"/>
            </a:endParaRP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128</a:t>
            </a:fld>
            <a:endParaRPr lang="en-US"/>
          </a:p>
        </p:txBody>
      </p:sp>
    </p:spTree>
    <p:extLst>
      <p:ext uri="{BB962C8B-B14F-4D97-AF65-F5344CB8AC3E}">
        <p14:creationId xmlns:p14="http://schemas.microsoft.com/office/powerpoint/2010/main" xmlns="" val="40942671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19. maddesi metni "14. ve 15. maddeye tabi" unsuru öne çıkarılarak aktarılmaktadır.</a:t>
            </a:r>
          </a:p>
          <a:p>
            <a:endParaRPr lang="tr-TR" dirty="0"/>
          </a:p>
          <a:p>
            <a:r>
              <a:rPr lang="tr-TR" dirty="0">
                <a:ea typeface="ＭＳ Ｐゴシック"/>
                <a:cs typeface="Calibri"/>
              </a:rPr>
              <a:t>Sağ tarafta ise öne çıkarılan unsur açıklanmaktadır.</a:t>
            </a:r>
            <a:endParaRPr lang="tr-TR" dirty="0">
              <a:cs typeface="Calibri"/>
            </a:endParaRPr>
          </a:p>
          <a:p>
            <a:pPr>
              <a:defRPr/>
            </a:pPr>
            <a:endParaRPr lang="tr-TR" dirty="0">
              <a:ea typeface="ＭＳ Ｐゴシック"/>
              <a:cs typeface="Calibri"/>
            </a:endParaRPr>
          </a:p>
          <a:p>
            <a:pPr>
              <a:defRPr/>
            </a:pPr>
            <a:r>
              <a:rPr lang="tr-TR" dirty="0">
                <a:ea typeface="ＭＳ Ｐゴシック"/>
                <a:cs typeface="Calibri"/>
              </a:rPr>
              <a:t>Budapeşte Sözleşmesi'nde düzenlenen tüm yetkiler gibi, bu usul yetkisi de koşullara ve teminatlara tabidir. İlgili muhtemel teminatlar slaytta sıralanmıştır.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129</a:t>
            </a:fld>
            <a:endParaRPr lang="en-US"/>
          </a:p>
        </p:txBody>
      </p:sp>
    </p:spTree>
    <p:extLst>
      <p:ext uri="{BB962C8B-B14F-4D97-AF65-F5344CB8AC3E}">
        <p14:creationId xmlns:p14="http://schemas.microsoft.com/office/powerpoint/2010/main" xmlns="" val="145596884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tr-TR" dirty="0">
                <a:ea typeface="ＭＳ Ｐゴシック"/>
                <a:cs typeface="Calibri"/>
              </a:rPr>
              <a:t>Bazen soruşturmacılar depolanmış verinin aranması ve depolanmış veriye el konması sonucu ortaya çıkan bilginin daha güncel olanına ihtiyaç duyarlar.</a:t>
            </a:r>
          </a:p>
          <a:p>
            <a:pPr eaLnBrk="1" hangingPunct="1">
              <a:spcBef>
                <a:spcPct val="0"/>
              </a:spcBef>
            </a:pPr>
            <a:endParaRPr lang="tr-TR" i="1" dirty="0">
              <a:cs typeface="Calibri"/>
            </a:endParaRPr>
          </a:p>
          <a:p>
            <a:pPr>
              <a:spcBef>
                <a:spcPct val="0"/>
              </a:spcBef>
            </a:pPr>
            <a:r>
              <a:rPr lang="tr-TR" dirty="0">
                <a:ea typeface="ＭＳ Ｐゴシック"/>
                <a:cs typeface="Calibri"/>
              </a:rPr>
              <a:t>Bilgisayar verisinin </a:t>
            </a:r>
            <a:r>
              <a:rPr lang="tr-TR" i="1" dirty="0">
                <a:ea typeface="ＭＳ Ｐゴシック"/>
                <a:cs typeface="Calibri"/>
              </a:rPr>
              <a:t>gerçek zamanlı </a:t>
            </a:r>
            <a:r>
              <a:rPr lang="tr-TR" dirty="0">
                <a:ea typeface="ＭＳ Ｐゴシック"/>
                <a:cs typeface="Calibri"/>
              </a:rPr>
              <a:t>toplanması canlı soruşturmalara imkan sağlamaktadır ve Budapeşte Sözleşmesi'nin 20. maddesinde düzenlenmiştir. Bu türde müdahaleci bir tedbir, kolluk teşkilatlarının teknik araçlarla gerçek zamanlı veri toplamasını ve kayıt altına almasını ve aynı zamanda hizmet sağlayıcılarını, olağan faaliyetleri içerisinde, müşterilerinden gerçek zamanlı veri toplamasını veya kayıt altına almasını zorunlu kılmak için uygun mevzuatın geliştirilmesini gerektirmektedir. </a:t>
            </a:r>
            <a:endParaRPr lang="tr-TR" i="1" dirty="0">
              <a:cs typeface="Calibri"/>
            </a:endParaRPr>
          </a:p>
          <a:p>
            <a:pPr eaLnBrk="1" hangingPunct="1">
              <a:spcBef>
                <a:spcPct val="0"/>
              </a:spcBef>
            </a:pPr>
            <a:endParaRPr lang="tr-TR" dirty="0">
              <a:ea typeface="ＭＳ Ｐゴシック"/>
              <a:cs typeface="Calibri"/>
            </a:endParaRPr>
          </a:p>
          <a:p>
            <a:pPr eaLnBrk="1" hangingPunct="1">
              <a:spcBef>
                <a:spcPct val="0"/>
              </a:spcBef>
            </a:pPr>
            <a:r>
              <a:rPr lang="tr-TR" dirty="0">
                <a:ea typeface="ＭＳ Ｐゴシック"/>
                <a:cs typeface="Calibri"/>
              </a:rPr>
              <a:t>Böyle bir soruşturma aracı, örneğin, failin gerçek zamanlı tespiti için iletişim kaynağının belirlenmesi açısından oldukça önemli olabilir. </a:t>
            </a:r>
            <a:endParaRPr lang="tr-TR" dirty="0">
              <a:cs typeface="Calibri"/>
            </a:endParaRPr>
          </a:p>
          <a:p>
            <a:pPr eaLnBrk="1" hangingPunct="1">
              <a:spcBef>
                <a:spcPct val="0"/>
              </a:spcBef>
            </a:pPr>
            <a:endParaRPr lang="tr-TR" dirty="0">
              <a:cs typeface="Calibri"/>
            </a:endParaRPr>
          </a:p>
          <a:p>
            <a:pPr>
              <a:spcBef>
                <a:spcPct val="0"/>
              </a:spcBef>
            </a:pPr>
            <a:r>
              <a:rPr lang="tr-TR" dirty="0">
                <a:ea typeface="ＭＳ Ｐゴシック"/>
                <a:cs typeface="Calibri"/>
              </a:rPr>
              <a:t>20. maddenin 3. paragrafı uyarınca Taraflar, hizmet sağlayıcılarını, bu maddede düzenlenen yetkilerin icrasını ve bununla ilgili her türlü bilgiyi gizli tutmakla yükümlü kılacak gerekli yasama tedbirlerini ve diğer tedbirleri kabul edecektir. </a:t>
            </a:r>
          </a:p>
          <a:p>
            <a:r>
              <a:rPr lang="tr-TR" sz="1200" kern="1200" dirty="0">
                <a:solidFill>
                  <a:schemeClr val="tx1"/>
                </a:solidFill>
                <a:effectLst/>
                <a:latin typeface="+mn-lt"/>
                <a:ea typeface="+mn-ea"/>
                <a:cs typeface="+mn-cs"/>
              </a:rPr>
              <a:t> </a:t>
            </a:r>
            <a:endParaRPr lang="tr-TR" sz="1200" kern="1200" dirty="0">
              <a:solidFill>
                <a:schemeClr val="tx1"/>
              </a:solidFill>
              <a:effectLst/>
              <a:latin typeface="+mn-lt"/>
              <a:ea typeface="+mn-ea"/>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130</a:t>
            </a:fld>
            <a:endParaRPr lang="en-US"/>
          </a:p>
        </p:txBody>
      </p:sp>
    </p:spTree>
    <p:extLst>
      <p:ext uri="{BB962C8B-B14F-4D97-AF65-F5344CB8AC3E}">
        <p14:creationId xmlns:p14="http://schemas.microsoft.com/office/powerpoint/2010/main" xmlns="" val="383879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tr" b="0" i="0" u="none" baseline="0" dirty="0" smtClean="0"/>
              <a:t>Bu slaytta sol tarafta, “trafik verisi” teriminin tanımının verildiği Budapeşte Sözleşmesi Madde 1.d'nin metni gösterilmektedir.</a:t>
            </a:r>
          </a:p>
          <a:p>
            <a:endParaRPr lang="tr"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tr" b="0" i="0" u="none" baseline="0" dirty="0" smtClean="0"/>
              <a:t>Slaytta sağ tarafta, tanımın bir açıklaması verilmiştir.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 altLang="sr-Latn-RS" dirty="0" smtClean="0"/>
          </a:p>
          <a:p>
            <a:pPr algn="l" rtl="0"/>
            <a:r>
              <a:rPr lang="tr" sz="1200" b="0" i="0" u="none" kern="1200" baseline="0" dirty="0" smtClean="0">
                <a:solidFill>
                  <a:schemeClr val="tx1"/>
                </a:solidFill>
                <a:latin typeface="+mn-lt"/>
                <a:ea typeface="MS PGothic" pitchFamily="34" charset="-128"/>
                <a:cs typeface="ＭＳ Ｐゴシック" charset="0"/>
              </a:rPr>
              <a:t>Budapeşte Sözleşmesinde tanımlandığı şekilde trafik verisi, belirli bir yasal rejime tabi olan bir bilgisayar verisi kategorisidir. Bu veriler, bir iletişimi kaynağından hedefine yönlendirmek için iletişim zincirindeki bilgisayarlar tarafından oluşturulur. Bu nedenle iletişimin kendisi için yardımcı niteliktedir. </a:t>
            </a:r>
            <a:r>
              <a:rPr lang="tr" sz="1200" b="0" i="0" u="none" kern="1200" baseline="0" smtClean="0">
                <a:solidFill>
                  <a:schemeClr val="tx1"/>
                </a:solidFill>
                <a:latin typeface="+mn-lt"/>
                <a:ea typeface="MS PGothic" pitchFamily="34" charset="-128"/>
                <a:cs typeface="ＭＳ Ｐゴシック" charset="0"/>
              </a:rPr>
              <a:t>Slaytta, trafik verilerinin bazı temel özellikleri açıklanmaktadır. </a:t>
            </a:r>
            <a:endParaRPr lang="tr" sz="1200" kern="1200" dirty="0">
              <a:solidFill>
                <a:schemeClr val="tx1"/>
              </a:solidFill>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xmlns="" val="20170149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20. maddesi metni "toplama veya kayıt altına alma... bir hizmet sağlayıcısını zorlama...toplama veya kayıt altına alma....işbirliği yapma...destek sağlama" unsurları öne çıkarılarak aktarılmaktadır.</a:t>
            </a:r>
          </a:p>
          <a:p>
            <a:endParaRPr lang="tr-TR" noProof="0" dirty="0"/>
          </a:p>
          <a:p>
            <a:r>
              <a:rPr lang="tr-TR" noProof="0" dirty="0">
                <a:ea typeface="ＭＳ Ｐゴシック"/>
                <a:cs typeface="Calibri"/>
              </a:rPr>
              <a:t>Sağ tarafta ise öne çıkarılan unsurlar açıklanmaktadır.</a:t>
            </a:r>
          </a:p>
          <a:p>
            <a:endParaRPr lang="tr-TR" noProof="0" dirty="0">
              <a:cs typeface="Calibri"/>
            </a:endParaRPr>
          </a:p>
          <a:p>
            <a:pPr>
              <a:defRPr/>
            </a:pPr>
            <a:r>
              <a:rPr lang="tr-TR" noProof="0" dirty="0">
                <a:ea typeface="ＭＳ Ｐゴシック"/>
                <a:cs typeface="Calibri"/>
              </a:rPr>
              <a:t>Yetkili makamlar trafik verisi toplamak için doğrudan teknik araçlara başvurabilir. Öte yandan yetkilerini icra edebilmek için işbirliği yapma ve destek sağlama da dahil olmak üzere bir hizmet sağlayıcısının yardımını da talep edebilir.</a:t>
            </a:r>
            <a:endParaRPr lang="tr-TR" noProof="0" dirty="0">
              <a:cs typeface="Calibri"/>
            </a:endParaRPr>
          </a:p>
          <a:p>
            <a:endParaRPr lang="tr-TR" noProof="0" dirty="0"/>
          </a:p>
          <a:p>
            <a:endParaRPr lang="tr-TR" baseline="0"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131</a:t>
            </a:fld>
            <a:endParaRPr lang="en-US"/>
          </a:p>
        </p:txBody>
      </p:sp>
    </p:spTree>
    <p:extLst>
      <p:ext uri="{BB962C8B-B14F-4D97-AF65-F5344CB8AC3E}">
        <p14:creationId xmlns:p14="http://schemas.microsoft.com/office/powerpoint/2010/main" xmlns="" val="173568939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20. maddesi metni "teknik araçlar" unsuru öne çıkarılarak aktarılmaktadır.</a:t>
            </a:r>
          </a:p>
          <a:p>
            <a:endParaRPr lang="tr-TR" noProof="0" dirty="0"/>
          </a:p>
          <a:p>
            <a:pPr>
              <a:defRPr/>
            </a:pPr>
            <a:r>
              <a:rPr lang="tr-TR" noProof="0" dirty="0"/>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noProof="0" dirty="0"/>
          </a:p>
          <a:p>
            <a:r>
              <a:rPr lang="tr-TR" noProof="0" dirty="0">
                <a:ea typeface="ＭＳ Ｐゴシック"/>
                <a:cs typeface="Calibri"/>
              </a:rPr>
              <a:t>Budapeşte Sözleşmesi burada teknolojiden bağımsız bir yaklaşım benimsemiştir ve taraflar, trafik verilerinin toplanması için kullanılabilecek özel teknik tedbirleri düzenleme konusunda serbesttir.</a:t>
            </a:r>
          </a:p>
          <a:p>
            <a:endParaRPr lang="tr-TR" noProof="0" dirty="0">
              <a:cs typeface="Calibri"/>
            </a:endParaRPr>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132</a:t>
            </a:fld>
            <a:endParaRPr lang="en-US"/>
          </a:p>
        </p:txBody>
      </p:sp>
    </p:spTree>
    <p:extLst>
      <p:ext uri="{BB962C8B-B14F-4D97-AF65-F5344CB8AC3E}">
        <p14:creationId xmlns:p14="http://schemas.microsoft.com/office/powerpoint/2010/main" xmlns="" val="20413391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20. maddesi metni "mevcut teknik kapasite" unsuru öne çıkarılarak aktarılmaktadır.</a:t>
            </a:r>
            <a:endParaRPr lang="tr-TR" dirty="0">
              <a:cs typeface="Calibri"/>
            </a:endParaRPr>
          </a:p>
          <a:p>
            <a:endParaRPr lang="tr-TR" dirty="0"/>
          </a:p>
          <a:p>
            <a:r>
              <a:rPr lang="tr-TR" dirty="0"/>
              <a:t>Sağ tarafta ise öne çıkarılan unsur açıklanmaktadır.</a:t>
            </a:r>
            <a:endParaRPr lang="tr-TR" dirty="0">
              <a:cs typeface="Calibri"/>
            </a:endParaRPr>
          </a:p>
          <a:p>
            <a:endParaRPr lang="tr-TR" dirty="0">
              <a:cs typeface="Calibri"/>
            </a:endParaRPr>
          </a:p>
          <a:p>
            <a:pPr>
              <a:defRPr/>
            </a:pPr>
            <a:r>
              <a:rPr lang="tr-TR" dirty="0">
                <a:ea typeface="ＭＳ Ｐゴシック"/>
                <a:cs typeface="Calibri"/>
              </a:rPr>
              <a:t>Bu madde hizmet sağlayıcılarına trafik verilerinin gerçek zamanlı toplanmasını sağlamaları için teknik kapasitelerini geliştirme yükümlülüğü öngörmemektedir. Yükümlülük, talimatın verildiği tarihte yararlanılmış olsun veya olmasın yalnızca bu teknik kapasite doğrultusunda yapabilecekleri ile sınırlıdır.</a:t>
            </a:r>
            <a:endParaRPr lang="tr-TR" dirty="0">
              <a:cs typeface="Calibri"/>
            </a:endParaRP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133</a:t>
            </a:fld>
            <a:endParaRPr lang="en-US"/>
          </a:p>
        </p:txBody>
      </p:sp>
    </p:spTree>
    <p:extLst>
      <p:ext uri="{BB962C8B-B14F-4D97-AF65-F5344CB8AC3E}">
        <p14:creationId xmlns:p14="http://schemas.microsoft.com/office/powerpoint/2010/main" xmlns="" val="268121096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20. maddesi metni "trafik verileri" unsuru öne çıkarılarak aktarılmaktadır.</a:t>
            </a:r>
          </a:p>
          <a:p>
            <a:endParaRPr lang="tr-TR" dirty="0">
              <a:cs typeface="Calibri"/>
            </a:endParaRPr>
          </a:p>
          <a:p>
            <a:r>
              <a:rPr lang="tr-TR" dirty="0">
                <a:ea typeface="ＭＳ Ｐゴシック"/>
                <a:cs typeface="Calibri"/>
              </a:rPr>
              <a:t>Sağ tarafta ise bu unsur açıklanmaktadır.</a:t>
            </a:r>
          </a:p>
          <a:p>
            <a:endParaRPr lang="tr-TR" dirty="0"/>
          </a:p>
          <a:p>
            <a:r>
              <a:rPr lang="tr-TR" dirty="0">
                <a:ea typeface="ＭＳ Ｐゴシック"/>
                <a:cs typeface="Calibri"/>
              </a:rPr>
              <a:t>Budapeşte Sözleşmesi'nin 1. maddesinde tanımlanmış trafik verisinin ne olduğu ve ne olmadığı açıklanmaktadır.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134</a:t>
            </a:fld>
            <a:endParaRPr lang="en-US"/>
          </a:p>
        </p:txBody>
      </p:sp>
    </p:spTree>
    <p:extLst>
      <p:ext uri="{BB962C8B-B14F-4D97-AF65-F5344CB8AC3E}">
        <p14:creationId xmlns:p14="http://schemas.microsoft.com/office/powerpoint/2010/main" xmlns="" val="105607506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20. maddesi metni "belirli haberleşmeler" unsuru öne çıkarılarak aktarılmaktadır.</a:t>
            </a:r>
            <a:endParaRPr lang="tr-TR" noProof="0" dirty="0">
              <a:cs typeface="Calibri"/>
            </a:endParaRPr>
          </a:p>
          <a:p>
            <a:endParaRPr lang="tr-TR" noProof="0" dirty="0"/>
          </a:p>
          <a:p>
            <a:r>
              <a:rPr lang="tr-TR" noProof="0" dirty="0">
                <a:ea typeface="ＭＳ Ｐゴシック"/>
                <a:cs typeface="Calibri"/>
              </a:rPr>
              <a:t>Sağ tarafta ise bu unsur açıklanmaktadır.</a:t>
            </a:r>
          </a:p>
          <a:p>
            <a:endParaRPr lang="tr-TR" noProof="0" dirty="0">
              <a:cs typeface="Calibri"/>
            </a:endParaRPr>
          </a:p>
          <a:p>
            <a:pPr>
              <a:defRPr/>
            </a:pPr>
            <a:r>
              <a:rPr lang="tr-TR" noProof="0" dirty="0">
                <a:ea typeface="ＭＳ Ｐゴシック"/>
                <a:cs typeface="Calibri"/>
              </a:rPr>
              <a:t>Trafik verilerinin gerçek zamanlı toplanmasıyla ilgili gizlilik endişeleri göz önünde bulundurulduğunda, bu madde uyarınca icra edilen yetkinin belirli haberleşmelere ilişkin olması ve yetkili makamlara genel ve gelişigüzel denetim yetkisi vermemesi gerekmektedir. </a:t>
            </a:r>
            <a:endParaRPr lang="tr-TR" noProof="0" dirty="0">
              <a:cs typeface="Calibri"/>
            </a:endParaRPr>
          </a:p>
          <a:p>
            <a:pPr>
              <a:defRPr/>
            </a:pPr>
            <a:endParaRPr lang="tr-TR" noProof="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noProof="0" dirty="0"/>
          </a:p>
          <a:p>
            <a:endParaRPr lang="tr-TR" noProof="0" dirty="0"/>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135</a:t>
            </a:fld>
            <a:endParaRPr lang="en-US"/>
          </a:p>
        </p:txBody>
      </p:sp>
    </p:spTree>
    <p:extLst>
      <p:ext uri="{BB962C8B-B14F-4D97-AF65-F5344CB8AC3E}">
        <p14:creationId xmlns:p14="http://schemas.microsoft.com/office/powerpoint/2010/main" xmlns="" val="26181624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20. maddesi metni "ilgili Tarafın yetki alanı içerisinde" unsuru öne çıkarılarak aktarılmaktadır.</a:t>
            </a:r>
          </a:p>
          <a:p>
            <a:endParaRPr lang="tr-TR" dirty="0"/>
          </a:p>
          <a:p>
            <a:r>
              <a:rPr lang="tr-TR" dirty="0">
                <a:ea typeface="ＭＳ Ｐゴシック"/>
                <a:cs typeface="Calibri"/>
              </a:rPr>
              <a:t>Sağ tarafta ise bu unsur açıklanmaktadır.</a:t>
            </a:r>
          </a:p>
          <a:p>
            <a:endParaRPr lang="tr-TR" dirty="0">
              <a:cs typeface="Calibri"/>
            </a:endParaRPr>
          </a:p>
          <a:p>
            <a:r>
              <a:rPr lang="tr-TR" dirty="0">
                <a:ea typeface="ＭＳ Ｐゴシック"/>
                <a:cs typeface="Calibri"/>
              </a:rPr>
              <a:t>Bu slayt haberleşmenin yetki alanı içerisinde gerçekleşmiş olması şartını açıklamaktadır  – buna göre haberleşmeyi kabul eden haberleşme taraflarından veya bilgisayarlardan en az biri yetki alanı içerisinde konumlanmış olmalıdır.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136</a:t>
            </a:fld>
            <a:endParaRPr lang="en-US"/>
          </a:p>
        </p:txBody>
      </p:sp>
    </p:spTree>
    <p:extLst>
      <p:ext uri="{BB962C8B-B14F-4D97-AF65-F5344CB8AC3E}">
        <p14:creationId xmlns:p14="http://schemas.microsoft.com/office/powerpoint/2010/main" xmlns="" val="50903689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20. maddesi metni "bu tedbirler yerine...gerekli yasama tedbirlerini ve diğer tedbirleri kabul edebilir" unsuru öne çıkarılarak aktarılmaktadır.</a:t>
            </a:r>
          </a:p>
          <a:p>
            <a:endParaRPr lang="tr-TR" dirty="0"/>
          </a:p>
          <a:p>
            <a:r>
              <a:rPr lang="tr-TR" dirty="0">
                <a:ea typeface="ＭＳ Ｐゴシック"/>
                <a:cs typeface="Calibri"/>
              </a:rPr>
              <a:t>Sağ tarafta ise bu unsur açıklanmaktadır.</a:t>
            </a:r>
          </a:p>
          <a:p>
            <a:endParaRPr lang="tr-TR" dirty="0">
              <a:cs typeface="Calibri"/>
            </a:endParaRPr>
          </a:p>
          <a:p>
            <a:pPr>
              <a:defRPr/>
            </a:pPr>
            <a:r>
              <a:rPr lang="tr-TR" dirty="0">
                <a:ea typeface="ＭＳ Ｐゴシック"/>
                <a:cs typeface="Calibri"/>
              </a:rPr>
              <a:t>Trafik verilerinin gerçek zamanlı toplanması konusunda kolluk teşkilatının kısıtlamalara tabi olduğu ülkelerde, bu verilerin kayıt altına alınmasını sağlayacak diğer yasama tedbirleri ve diğer tedbirler gerekli olabilir. Bunlar, hizmet sağlayıcılarının, bu yetkilerin icrası için gerekli teknik olanakları sağlamaya zorlanmasını içerebilir.  </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137</a:t>
            </a:fld>
            <a:endParaRPr lang="en-US"/>
          </a:p>
        </p:txBody>
      </p:sp>
    </p:spTree>
    <p:extLst>
      <p:ext uri="{BB962C8B-B14F-4D97-AF65-F5344CB8AC3E}">
        <p14:creationId xmlns:p14="http://schemas.microsoft.com/office/powerpoint/2010/main" xmlns="" val="412394421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20. maddesi metni "hizmet sağlayıcısını...gizli tutmakla yükümlü kılacak" unsuru öne çıkarılarak aktarılmaktadır.</a:t>
            </a:r>
            <a:endParaRPr lang="tr-TR" dirty="0">
              <a:cs typeface="Calibri"/>
            </a:endParaRPr>
          </a:p>
          <a:p>
            <a:endParaRPr lang="tr-TR" dirty="0"/>
          </a:p>
          <a:p>
            <a:r>
              <a:rPr lang="tr-TR" dirty="0">
                <a:ea typeface="ＭＳ Ｐゴシック"/>
                <a:cs typeface="Calibri"/>
              </a:rPr>
              <a:t>Sağ tarafta ise bu unsur açıklanmaktadır.</a:t>
            </a:r>
          </a:p>
          <a:p>
            <a:endParaRPr lang="tr-TR" dirty="0">
              <a:cs typeface="Calibri"/>
            </a:endParaRPr>
          </a:p>
          <a:p>
            <a:pPr>
              <a:defRPr/>
            </a:pPr>
            <a:r>
              <a:rPr lang="tr-TR" dirty="0">
                <a:ea typeface="ＭＳ Ｐゴシック"/>
                <a:cs typeface="Calibri"/>
              </a:rPr>
              <a:t>Trafik verisinin gerçek zamanlı toplanmasının gizli tutulması hayati öneme sahiptir, aksi takdirde tedbir amacına ulaşamayacaktır.</a:t>
            </a:r>
          </a:p>
          <a:p>
            <a:pPr marL="0" marR="0" lvl="0" indent="0" algn="l" defTabSz="457200">
              <a:lnSpc>
                <a:spcPct val="100000"/>
              </a:lnSpc>
              <a:spcBef>
                <a:spcPct val="30000"/>
              </a:spcBef>
              <a:spcAft>
                <a:spcPct val="0"/>
              </a:spcAft>
              <a:buClrTx/>
              <a:buSzTx/>
              <a:buFontTx/>
              <a:buNone/>
              <a:tabLst/>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138</a:t>
            </a:fld>
            <a:endParaRPr lang="en-US"/>
          </a:p>
        </p:txBody>
      </p:sp>
    </p:spTree>
    <p:extLst>
      <p:ext uri="{BB962C8B-B14F-4D97-AF65-F5344CB8AC3E}">
        <p14:creationId xmlns:p14="http://schemas.microsoft.com/office/powerpoint/2010/main" xmlns="" val="145125547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20. maddesi metni "14. ve 15. maddeye tabidir" unsuru öne çıkarılarak aktarılmaktadır.</a:t>
            </a:r>
          </a:p>
          <a:p>
            <a:endParaRPr lang="tr-TR" dirty="0"/>
          </a:p>
          <a:p>
            <a:r>
              <a:rPr lang="tr-TR" dirty="0">
                <a:ea typeface="ＭＳ Ｐゴシック"/>
                <a:cs typeface="Calibri"/>
              </a:rPr>
              <a:t>Sağ tarafta ise bu unsur açıklanmaktadır.</a:t>
            </a:r>
            <a:endParaRPr lang="en-US" dirty="0">
              <a:ea typeface="ＭＳ Ｐゴシック"/>
              <a:cs typeface="Calibri"/>
            </a:endParaRPr>
          </a:p>
          <a:p>
            <a:endParaRPr lang="tr-TR" dirty="0">
              <a:ea typeface="ＭＳ Ｐゴシック"/>
              <a:cs typeface="Calibri"/>
            </a:endParaRPr>
          </a:p>
          <a:p>
            <a:endParaRPr lang="en-US"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139</a:t>
            </a:fld>
            <a:endParaRPr lang="en-US"/>
          </a:p>
        </p:txBody>
      </p:sp>
    </p:spTree>
    <p:extLst>
      <p:ext uri="{BB962C8B-B14F-4D97-AF65-F5344CB8AC3E}">
        <p14:creationId xmlns:p14="http://schemas.microsoft.com/office/powerpoint/2010/main" xmlns="" val="8544823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tr-TR" noProof="0" dirty="0">
                <a:ea typeface="ＭＳ Ｐゴシック"/>
                <a:cs typeface="Calibri"/>
              </a:rPr>
              <a:t>Son olarak 21. madde, içerik verisine müdahaleyi düzenlemektedir.</a:t>
            </a:r>
          </a:p>
          <a:p>
            <a:pPr eaLnBrk="1" hangingPunct="1">
              <a:spcBef>
                <a:spcPct val="0"/>
              </a:spcBef>
            </a:pPr>
            <a:r>
              <a:rPr lang="tr-TR" noProof="0" dirty="0">
                <a:ea typeface="ＭＳ Ｐゴシック"/>
                <a:cs typeface="Calibri"/>
              </a:rPr>
              <a:t>Trafik verisinin yanında kolluk teşkilatları bazen bir suçun şüphelileri arasındaki iletişimin gerçek içeriğine ihtiyaç duyabilirler. Bazı ülkelerde telefon dinlemeye ilişkin kurallar mevcuttur ancak bunların tümünde yetkili makamlar, telefon dışındaki iletişime müdahale etme yetkisine sahip değildir. </a:t>
            </a:r>
          </a:p>
          <a:p>
            <a:pPr>
              <a:spcBef>
                <a:spcPct val="0"/>
              </a:spcBef>
            </a:pPr>
            <a:endParaRPr lang="tr-TR" noProof="0" dirty="0">
              <a:ea typeface="ＭＳ Ｐゴシック"/>
              <a:cs typeface="Calibri"/>
            </a:endParaRPr>
          </a:p>
          <a:p>
            <a:pPr>
              <a:spcBef>
                <a:spcPct val="0"/>
              </a:spcBef>
            </a:pPr>
            <a:r>
              <a:rPr lang="tr-TR" noProof="0" dirty="0">
                <a:ea typeface="ＭＳ Ｐゴシック"/>
                <a:cs typeface="Calibri"/>
              </a:rPr>
              <a:t>Bu sebeple Budapeşte Sözleşmesi'nin 21. maddesi soruşturmacılara özellikle veri iletişimine müdahale ve bunu kayıt altına alma yetkisi tanıyan hükümler içermektedir. </a:t>
            </a:r>
          </a:p>
          <a:p>
            <a:pPr eaLnBrk="1" hangingPunct="1">
              <a:spcBef>
                <a:spcPct val="0"/>
              </a:spcBef>
            </a:pPr>
            <a:endParaRPr lang="tr-TR" noProof="0" dirty="0"/>
          </a:p>
          <a:p>
            <a:pPr eaLnBrk="1" hangingPunct="1">
              <a:spcBef>
                <a:spcPct val="0"/>
              </a:spcBef>
            </a:pPr>
            <a:r>
              <a:rPr lang="tr-TR" noProof="0" dirty="0">
                <a:ea typeface="ＭＳ Ｐゴシック"/>
                <a:cs typeface="Calibri"/>
              </a:rPr>
              <a:t>Oldukça güçlü bir soruşturma aracı olmasının yanında iletişime müdahale oldukça müdahaleci bir tedbirdir ve yalnızca Sözleşme ile öngörülen durumlarda, ulusal hukuklarda belirlenecek bir dizi ağır suçla ilgili olarak uygulanabilir. </a:t>
            </a:r>
            <a:endParaRPr lang="tr-TR" noProof="0" dirty="0"/>
          </a:p>
          <a:p>
            <a:pPr eaLnBrk="1" hangingPunct="1">
              <a:spcBef>
                <a:spcPct val="0"/>
              </a:spcBef>
            </a:pPr>
            <a:endParaRPr lang="tr-TR" noProof="0" dirty="0"/>
          </a:p>
          <a:p>
            <a:pPr>
              <a:spcBef>
                <a:spcPct val="0"/>
              </a:spcBef>
            </a:pPr>
            <a:r>
              <a:rPr lang="tr-TR" noProof="0" dirty="0">
                <a:ea typeface="ＭＳ Ｐゴシック"/>
                <a:cs typeface="Calibri"/>
              </a:rPr>
              <a:t>Tarafların, Avrupa İnsan Hakları Sözleşmesi uyarınca ulusal hukuklarında kabul etmesi gereken gizli gözetlemeye (içerik verisine müdahale de dahil olmak üzere) hakim ek teminatlara yönelik Avrupa İnsan Hakları Mahkemesi'nin 8. madde (özel hayata, aile hayatına, konuta ve haberleşmeye saygı hakkı) temelinde geliştirdiği içtihat derlemesi için bkz.: http://</a:t>
            </a:r>
            <a:r>
              <a:rPr lang="tr-TR" noProof="0" dirty="0" err="1">
                <a:ea typeface="ＭＳ Ｐゴシック"/>
                <a:cs typeface="Calibri"/>
              </a:rPr>
              <a:t>www.echr.coe.int</a:t>
            </a:r>
            <a:r>
              <a:rPr lang="tr-TR" noProof="0" dirty="0">
                <a:ea typeface="ＭＳ Ｐゴシック"/>
                <a:cs typeface="Calibri"/>
              </a:rPr>
              <a:t>/</a:t>
            </a:r>
            <a:r>
              <a:rPr lang="tr-TR" noProof="0" dirty="0" err="1">
                <a:ea typeface="ＭＳ Ｐゴシック"/>
                <a:cs typeface="Calibri"/>
              </a:rPr>
              <a:t>Documents</a:t>
            </a:r>
            <a:r>
              <a:rPr lang="tr-TR" noProof="0" dirty="0">
                <a:ea typeface="ＭＳ Ｐゴシック"/>
                <a:cs typeface="Calibri"/>
              </a:rPr>
              <a:t>/</a:t>
            </a:r>
            <a:r>
              <a:rPr lang="tr-TR" noProof="0" dirty="0" err="1">
                <a:ea typeface="ＭＳ Ｐゴシック"/>
                <a:cs typeface="Calibri"/>
              </a:rPr>
              <a:t>FS_Mass_surveillance_ENG.pdf</a:t>
            </a:r>
            <a:endParaRPr lang="tr-TR" noProof="0" dirty="0">
              <a:cs typeface="Calibri"/>
            </a:endParaRPr>
          </a:p>
          <a:p>
            <a:pPr eaLnBrk="1" hangingPunct="1">
              <a:spcBef>
                <a:spcPct val="0"/>
              </a:spcBef>
            </a:pPr>
            <a:endParaRPr lang="tr-TR" noProof="0" dirty="0"/>
          </a:p>
          <a:p>
            <a:pPr>
              <a:defRPr/>
            </a:pPr>
            <a:r>
              <a:rPr lang="tr-TR" noProof="0" dirty="0">
                <a:ea typeface="ＭＳ Ｐゴシック"/>
                <a:cs typeface="Calibri"/>
              </a:rPr>
              <a:t>21. maddenin 3. paragrafı uyarınca </a:t>
            </a:r>
            <a:r>
              <a:rPr lang="tr-TR" dirty="0">
                <a:ea typeface="ＭＳ Ｐゴシック"/>
                <a:cs typeface="Calibri"/>
              </a:rPr>
              <a:t>Taraflar, hizmet sağlayıcılarını, bu maddede düzenlenen yetkilerin icrasını ve bununla ilgili her türlü bilgiyi gizli tutmakla yükümlü kılacak gerekli yasama tedbirlerini ve diğer tedbirleri kabul edecektir.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140</a:t>
            </a:fld>
            <a:endParaRPr lang="en-US"/>
          </a:p>
        </p:txBody>
      </p:sp>
    </p:spTree>
    <p:extLst>
      <p:ext uri="{BB962C8B-B14F-4D97-AF65-F5344CB8AC3E}">
        <p14:creationId xmlns:p14="http://schemas.microsoft.com/office/powerpoint/2010/main" xmlns="" val="224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cevaplar a) E-posta içeriği ve e) E-posta konusu </a:t>
            </a:r>
            <a:r>
              <a:rPr lang="tr-TR" dirty="0" err="1">
                <a:ea typeface="ＭＳ Ｐゴシック"/>
                <a:cs typeface="Calibri"/>
              </a:rPr>
              <a:t>başlığı'dır</a:t>
            </a:r>
            <a:r>
              <a:rPr lang="tr-TR" dirty="0">
                <a:ea typeface="ＭＳ Ｐゴシック"/>
                <a:cs typeface="Calibri"/>
              </a:rPr>
              <a:t>.</a:t>
            </a:r>
          </a:p>
          <a:p>
            <a:pPr>
              <a:defRPr/>
            </a:pPr>
            <a:endParaRPr lang="tr-TR" dirty="0">
              <a:ea typeface="ＭＳ Ｐゴシック"/>
              <a:cs typeface="Calibri"/>
            </a:endParaRPr>
          </a:p>
          <a:p>
            <a:pPr>
              <a:defRPr/>
            </a:pPr>
            <a:r>
              <a:rPr lang="tr-TR" dirty="0">
                <a:ea typeface="ＭＳ Ｐゴシック"/>
                <a:cs typeface="Calibri"/>
              </a:rPr>
              <a:t>Çünkü trafik verisi iletişim hakkında olup iletişimin kendisinin içeriğine ilişkin değildir (</a:t>
            </a:r>
            <a:r>
              <a:rPr lang="tr-TR" dirty="0" err="1">
                <a:ea typeface="ＭＳ Ｐゴシック"/>
                <a:cs typeface="Calibri"/>
              </a:rPr>
              <a:t>örn</a:t>
            </a:r>
            <a:r>
              <a:rPr lang="tr-TR" dirty="0">
                <a:ea typeface="ＭＳ Ｐゴシック"/>
                <a:cs typeface="Calibri"/>
              </a:rPr>
              <a:t>. e-posta içeriği ve e-posta konusu başlığı)</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xmlns="" val="238555810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Sol tarafta Budapeşte Sözleşmesi'nin 21. maddesi metni "ağır suç" unsuru öne çıkarılarak aktarılmaktadır.</a:t>
            </a:r>
          </a:p>
          <a:p>
            <a:endParaRPr lang="tr-TR"/>
          </a:p>
          <a:p>
            <a:pPr>
              <a:defRPr/>
            </a:pPr>
            <a:r>
              <a:rPr lang="tr-TR"/>
              <a:t>Sağ tarafta ise bu unsur açıklanmaktadır.</a:t>
            </a:r>
            <a:endParaRPr lang="tr-TR">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cs typeface="Calibri"/>
            </a:endParaRPr>
          </a:p>
          <a:p>
            <a:endParaRPr lang="tr-TR">
              <a:cs typeface="Calibri"/>
            </a:endParaRPr>
          </a:p>
          <a:p>
            <a:endParaRPr lang="tr-TR">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141</a:t>
            </a:fld>
            <a:endParaRPr lang="en-US"/>
          </a:p>
        </p:txBody>
      </p:sp>
    </p:spTree>
    <p:extLst>
      <p:ext uri="{BB962C8B-B14F-4D97-AF65-F5344CB8AC3E}">
        <p14:creationId xmlns:p14="http://schemas.microsoft.com/office/powerpoint/2010/main" xmlns="" val="18826110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Sol tarafta Budapeşte Sözleşmesi'nin 21. maddesi metni "toplama veya kayıt altına alma... bir hizmet sağlayıcısını zorlama...toplama veya kayıt altına alma....işbirliği yapma...destek sağlama" unsurları öne çıkarılarak aktarılmaktadır.</a:t>
            </a:r>
            <a:endParaRPr lang="en-US">
              <a:ea typeface="ＭＳ Ｐゴシック"/>
              <a:cs typeface="Calibri"/>
            </a:endParaRPr>
          </a:p>
          <a:p>
            <a:endParaRPr lang="tr-TR"/>
          </a:p>
          <a:p>
            <a:r>
              <a:rPr lang="tr-TR"/>
              <a:t>Sağ tarafta ise öne çıkarılan unsurlar açıklanmaktadır.</a:t>
            </a:r>
            <a:endParaRPr lang="en-US"/>
          </a:p>
          <a:p>
            <a:endParaRPr lang="en-US"/>
          </a:p>
          <a:p>
            <a:endParaRPr lang="x-none"/>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142</a:t>
            </a:fld>
            <a:endParaRPr lang="en-US"/>
          </a:p>
        </p:txBody>
      </p:sp>
    </p:spTree>
    <p:extLst>
      <p:ext uri="{BB962C8B-B14F-4D97-AF65-F5344CB8AC3E}">
        <p14:creationId xmlns:p14="http://schemas.microsoft.com/office/powerpoint/2010/main" xmlns="" val="303140847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21. maddesi metni "teknik araçlar" unsuru öne çıkarılarak aktarılmaktadır.</a:t>
            </a:r>
            <a:endParaRPr lang="en-US" dirty="0">
              <a:ea typeface="ＭＳ Ｐゴシック"/>
              <a:cs typeface="Calibri"/>
            </a:endParaRPr>
          </a:p>
          <a:p>
            <a:endParaRPr lang="tr-TR" dirty="0"/>
          </a:p>
          <a:p>
            <a:r>
              <a:rPr lang="tr-TR" dirty="0"/>
              <a:t>Sağ tarafta ise öne çıkarılan unsur açıklanmaktadır.</a:t>
            </a:r>
          </a:p>
          <a:p>
            <a:endParaRPr lang="en-US" dirty="0"/>
          </a:p>
          <a:p>
            <a:pPr>
              <a:defRPr/>
            </a:pP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143</a:t>
            </a:fld>
            <a:endParaRPr lang="en-US"/>
          </a:p>
        </p:txBody>
      </p:sp>
    </p:spTree>
    <p:extLst>
      <p:ext uri="{BB962C8B-B14F-4D97-AF65-F5344CB8AC3E}">
        <p14:creationId xmlns:p14="http://schemas.microsoft.com/office/powerpoint/2010/main" xmlns="" val="145485927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21. maddesi metni "mevcut teknik kapasite" unsuru öne çıkarılarak aktarılmaktadır.</a:t>
            </a:r>
          </a:p>
          <a:p>
            <a:endParaRPr lang="tr-TR" dirty="0"/>
          </a:p>
          <a:p>
            <a:pPr>
              <a:defRPr/>
            </a:pPr>
            <a:r>
              <a:rPr lang="tr-TR" dirty="0"/>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144</a:t>
            </a:fld>
            <a:endParaRPr lang="en-US"/>
          </a:p>
        </p:txBody>
      </p:sp>
    </p:spTree>
    <p:extLst>
      <p:ext uri="{BB962C8B-B14F-4D97-AF65-F5344CB8AC3E}">
        <p14:creationId xmlns:p14="http://schemas.microsoft.com/office/powerpoint/2010/main" xmlns="" val="19588265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a:t>
            </a:r>
            <a:r>
              <a:rPr lang="tr-TR" b="0" dirty="0">
                <a:ea typeface="ＭＳ Ｐゴシック"/>
                <a:cs typeface="Calibri"/>
              </a:rPr>
              <a:t>21</a:t>
            </a:r>
            <a:r>
              <a:rPr lang="tr-TR" dirty="0">
                <a:ea typeface="ＭＳ Ｐゴシック"/>
                <a:cs typeface="Calibri"/>
              </a:rPr>
              <a:t>. maddesi metni "içerik verileri" unsuru öne çıkarılarak aktarılmaktadır.</a:t>
            </a:r>
            <a:endParaRPr lang="tr-TR" dirty="0">
              <a:cs typeface="Calibri"/>
            </a:endParaRPr>
          </a:p>
          <a:p>
            <a:endParaRPr lang="tr-TR" dirty="0"/>
          </a:p>
          <a:p>
            <a:pPr>
              <a:defRPr/>
            </a:pPr>
            <a:r>
              <a:rPr lang="tr-TR" dirty="0"/>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145</a:t>
            </a:fld>
            <a:endParaRPr lang="en-US"/>
          </a:p>
        </p:txBody>
      </p:sp>
    </p:spTree>
    <p:extLst>
      <p:ext uri="{BB962C8B-B14F-4D97-AF65-F5344CB8AC3E}">
        <p14:creationId xmlns:p14="http://schemas.microsoft.com/office/powerpoint/2010/main" xmlns="" val="35128048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21. maddesi metni "belirli haberleşmeler" unsuru öne çıkarılarak aktarılmaktadır.</a:t>
            </a:r>
          </a:p>
          <a:p>
            <a:endParaRPr lang="tr-TR" dirty="0"/>
          </a:p>
          <a:p>
            <a:pPr>
              <a:defRPr/>
            </a:pPr>
            <a:r>
              <a:rPr lang="tr-TR" dirty="0"/>
              <a:t>Sağ tarafta ise bu unsur açıklanmaktadır.</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r>
              <a:rPr lang="tr-TR" dirty="0">
                <a:ea typeface="ＭＳ Ｐゴシック"/>
                <a:cs typeface="Calibri"/>
              </a:rPr>
              <a:t>Bu yetki gelişigüzel sayıdaki haberleşmeye ilişkin olarak icra edilemez.</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146</a:t>
            </a:fld>
            <a:endParaRPr lang="en-US"/>
          </a:p>
        </p:txBody>
      </p:sp>
    </p:spTree>
    <p:extLst>
      <p:ext uri="{BB962C8B-B14F-4D97-AF65-F5344CB8AC3E}">
        <p14:creationId xmlns:p14="http://schemas.microsoft.com/office/powerpoint/2010/main" xmlns="" val="130660993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Sol tarafta Budapeşte Sözleşmesi'nin 21. maddesi metni "ilgili Tarafın yetki alanı içerisindeki" unsuru öne çıkarılarak aktarılmaktadır.</a:t>
            </a:r>
          </a:p>
          <a:p>
            <a:endParaRPr lang="tr-TR"/>
          </a:p>
          <a:p>
            <a:r>
              <a:rPr lang="tr-TR">
                <a:ea typeface="ＭＳ Ｐゴシック"/>
                <a:cs typeface="Calibri"/>
              </a:rPr>
              <a:t>Sağ tarafta ise bu unsur açıklanmaktadır.</a:t>
            </a:r>
          </a:p>
          <a:p>
            <a:endParaRPr lang="en-US">
              <a:cs typeface="Calibri"/>
            </a:endParaRPr>
          </a:p>
          <a:p>
            <a:pPr>
              <a:defRPr/>
            </a:pPr>
            <a:endParaRPr lang="x-none">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147</a:t>
            </a:fld>
            <a:endParaRPr lang="en-US"/>
          </a:p>
        </p:txBody>
      </p:sp>
    </p:spTree>
    <p:extLst>
      <p:ext uri="{BB962C8B-B14F-4D97-AF65-F5344CB8AC3E}">
        <p14:creationId xmlns:p14="http://schemas.microsoft.com/office/powerpoint/2010/main" xmlns="" val="260243469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21. maddesi metni "gerekli yasama tedbirlerini ve diğer tedbirleri kabul edebilir" unsuru öne çıkarılarak aktarılmaktadır.</a:t>
            </a:r>
            <a:endParaRPr lang="en-US" dirty="0">
              <a:ea typeface="ＭＳ Ｐゴシック"/>
              <a:cs typeface="Calibri"/>
            </a:endParaRPr>
          </a:p>
          <a:p>
            <a:endParaRPr lang="tr-TR" dirty="0"/>
          </a:p>
          <a:p>
            <a:r>
              <a:rPr lang="tr-TR" dirty="0"/>
              <a:t>Sağ tarafta ise bu unsur açıklanmaktadır.</a:t>
            </a:r>
            <a:endParaRPr lang="en-US" dirty="0"/>
          </a:p>
          <a:p>
            <a:endParaRPr lang="en-US"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148</a:t>
            </a:fld>
            <a:endParaRPr lang="en-US"/>
          </a:p>
        </p:txBody>
      </p:sp>
    </p:spTree>
    <p:extLst>
      <p:ext uri="{BB962C8B-B14F-4D97-AF65-F5344CB8AC3E}">
        <p14:creationId xmlns:p14="http://schemas.microsoft.com/office/powerpoint/2010/main" xmlns="" val="45796368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21. maddesi metni "gizli tutmakla yükümlü kılacak" unsuru öne çıkarılarak aktarılmaktadır.</a:t>
            </a:r>
            <a:endParaRPr lang="en-US" dirty="0">
              <a:ea typeface="ＭＳ Ｐゴシック"/>
              <a:cs typeface="Calibri"/>
            </a:endParaRPr>
          </a:p>
          <a:p>
            <a:endParaRPr lang="tr-TR" dirty="0"/>
          </a:p>
          <a:p>
            <a:pPr>
              <a:defRPr/>
            </a:pPr>
            <a:r>
              <a:rPr lang="tr-TR" dirty="0"/>
              <a:t>Sağ tarafta ise bu unsur açıklanmaktadır.</a:t>
            </a:r>
          </a:p>
          <a:p>
            <a:pPr>
              <a:defRPr/>
            </a:pPr>
            <a:endParaRPr lang="en-US" dirty="0"/>
          </a:p>
          <a:p>
            <a:pPr>
              <a:defRPr/>
            </a:pPr>
            <a:endParaRPr lang="en-US" dirty="0"/>
          </a:p>
          <a:p>
            <a:pPr>
              <a:defRPr/>
            </a:pPr>
            <a:endParaRPr lang="en-US" dirty="0"/>
          </a:p>
          <a:p>
            <a:pPr>
              <a:defRPr/>
            </a:pPr>
            <a:endParaRPr lang="en-US" dirty="0"/>
          </a:p>
          <a:p>
            <a:pPr>
              <a:defRPr/>
            </a:pPr>
            <a:endParaRPr lang="en-US" dirty="0"/>
          </a:p>
          <a:p>
            <a:pPr marL="0" marR="0" lvl="0" indent="0" algn="l" defTabSz="457200">
              <a:lnSpc>
                <a:spcPct val="100000"/>
              </a:lnSpc>
              <a:spcBef>
                <a:spcPct val="30000"/>
              </a:spcBef>
              <a:spcAft>
                <a:spcPct val="0"/>
              </a:spcAft>
              <a:buClrTx/>
              <a:buSzTx/>
              <a:buFontTx/>
              <a:buNone/>
              <a:tabLst/>
              <a:defRPr/>
            </a:pPr>
            <a:endParaRPr lang="en-US"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149</a:t>
            </a:fld>
            <a:endParaRPr lang="en-US"/>
          </a:p>
        </p:txBody>
      </p:sp>
    </p:spTree>
    <p:extLst>
      <p:ext uri="{BB962C8B-B14F-4D97-AF65-F5344CB8AC3E}">
        <p14:creationId xmlns:p14="http://schemas.microsoft.com/office/powerpoint/2010/main" xmlns="" val="28677700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21. maddesi metni "</a:t>
            </a:r>
            <a:r>
              <a:rPr lang="tr-TR" b="0" dirty="0">
                <a:ea typeface="ＭＳ Ｐゴシック"/>
                <a:cs typeface="Calibri"/>
              </a:rPr>
              <a:t>14</a:t>
            </a:r>
            <a:r>
              <a:rPr lang="tr-TR" dirty="0">
                <a:ea typeface="ＭＳ Ｐゴシック"/>
                <a:cs typeface="Calibri"/>
              </a:rPr>
              <a:t>. ve</a:t>
            </a:r>
            <a:r>
              <a:rPr lang="tr-TR" b="0" dirty="0">
                <a:ea typeface="ＭＳ Ｐゴシック"/>
                <a:cs typeface="Calibri"/>
              </a:rPr>
              <a:t> 15</a:t>
            </a:r>
            <a:r>
              <a:rPr lang="tr-TR" dirty="0">
                <a:ea typeface="ＭＳ Ｐゴシック"/>
                <a:cs typeface="Calibri"/>
              </a:rPr>
              <a:t>. maddeye tabidir" unsuru öne çıkarılarak aktarılmaktadır.</a:t>
            </a:r>
            <a:endParaRPr lang="en-US" dirty="0">
              <a:ea typeface="ＭＳ Ｐゴシック"/>
              <a:cs typeface="Calibri"/>
            </a:endParaRPr>
          </a:p>
          <a:p>
            <a:endParaRPr lang="tr-TR" dirty="0"/>
          </a:p>
          <a:p>
            <a:pPr>
              <a:defRPr/>
            </a:pPr>
            <a:r>
              <a:rPr lang="tr-TR" dirty="0"/>
              <a:t>Sağ tarafta ise bu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a:defRPr/>
            </a:pPr>
            <a:r>
              <a:rPr lang="tr-TR" dirty="0"/>
              <a:t>Budapeşte Sözleşmesi'nde düzenlenen tüm yetkiler gibi, bu usul yetkisi de koşullara ve teminatlara tabidir. İlgili muhtemel teminatlar slaytta sıralanmıştır.</a:t>
            </a:r>
            <a:endParaRPr lang="en-US" dirty="0"/>
          </a:p>
          <a:p>
            <a:pPr>
              <a:defRPr/>
            </a:pPr>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150</a:t>
            </a:fld>
            <a:endParaRPr lang="en-US"/>
          </a:p>
        </p:txBody>
      </p:sp>
    </p:spTree>
    <p:extLst>
      <p:ext uri="{BB962C8B-B14F-4D97-AF65-F5344CB8AC3E}">
        <p14:creationId xmlns:p14="http://schemas.microsoft.com/office/powerpoint/2010/main" xmlns="" val="46959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ea typeface="ＭＳ Ｐゴシック"/>
                <a:cs typeface="Calibri"/>
              </a:rPr>
              <a:t>Doğru cevaplar a) E-posta içeriği ve e) E-posta konusu </a:t>
            </a:r>
            <a:r>
              <a:rPr lang="tr-TR" err="1">
                <a:ea typeface="ＭＳ Ｐゴシック"/>
                <a:cs typeface="Calibri"/>
              </a:rPr>
              <a:t>başlığı'dır</a:t>
            </a:r>
            <a:r>
              <a:rPr lang="tr-TR">
                <a:ea typeface="ＭＳ Ｐゴシック"/>
                <a:cs typeface="Calibri"/>
              </a:rPr>
              <a:t>.</a:t>
            </a:r>
          </a:p>
          <a:p>
            <a:pPr marL="0" marR="0" lvl="0" indent="0" algn="l" defTabSz="457200">
              <a:lnSpc>
                <a:spcPct val="100000"/>
              </a:lnSpc>
              <a:spcBef>
                <a:spcPct val="30000"/>
              </a:spcBef>
              <a:spcAft>
                <a:spcPct val="0"/>
              </a:spcAft>
              <a:buNone/>
              <a:tabLst/>
              <a:defRPr/>
            </a:pPr>
            <a:endParaRPr lang="tr-TR"/>
          </a:p>
          <a:p>
            <a:pPr>
              <a:defRPr/>
            </a:pPr>
            <a:r>
              <a:rPr lang="tr-TR">
                <a:ea typeface="ＭＳ Ｐゴシック"/>
                <a:cs typeface="Calibri"/>
              </a:rPr>
              <a:t>Çünkü trafik verisi iletişim hakkında olup iletişimin kendisinin içeriğine ilişkin değildir (</a:t>
            </a:r>
            <a:r>
              <a:rPr lang="tr-TR" err="1">
                <a:ea typeface="ＭＳ Ｐゴシック"/>
                <a:cs typeface="Calibri"/>
              </a:rPr>
              <a:t>örn</a:t>
            </a:r>
            <a:r>
              <a:rPr lang="tr-TR">
                <a:ea typeface="ＭＳ Ｐゴシック"/>
                <a:cs typeface="Calibri"/>
              </a:rPr>
              <a:t>. e-posta içeriği ve e-posta konusu başlığı)</a:t>
            </a:r>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xmlns="" val="82931811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solidFill>
                  <a:srgbClr val="FF0000"/>
                </a:solidFill>
                <a:ea typeface="ＭＳ Ｐゴシック"/>
                <a:cs typeface="Calibri"/>
              </a:rPr>
              <a:t>21. madde uyarınca içerik verisine müdahale yalnızca ağır suçlara uygulanabilir </a:t>
            </a:r>
            <a:r>
              <a:rPr lang="tr-TR" sz="1200" b="0" dirty="0">
                <a:solidFill>
                  <a:srgbClr val="FF0000"/>
                </a:solidFill>
                <a:ea typeface="ＭＳ Ｐゴシック"/>
                <a:cs typeface="Calibri"/>
              </a:rPr>
              <a:t> – </a:t>
            </a:r>
            <a:r>
              <a:rPr lang="tr-TR" dirty="0">
                <a:solidFill>
                  <a:srgbClr val="FF0000"/>
                </a:solidFill>
                <a:ea typeface="ＭＳ Ｐゴシック"/>
                <a:cs typeface="Calibri"/>
              </a:rPr>
              <a:t>asgari cezalar öngörülmüş suçlara muhtemelen uygulanmayacaktır</a:t>
            </a:r>
            <a:endParaRPr lang="tr-TR" dirty="0">
              <a:solidFill>
                <a:srgbClr val="000000"/>
              </a:solidFill>
              <a:ea typeface="ＭＳ Ｐゴシック"/>
              <a:cs typeface="Calibri"/>
            </a:endParaRP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151</a:t>
            </a:fld>
            <a:endParaRPr lang="en-US"/>
          </a:p>
        </p:txBody>
      </p:sp>
    </p:spTree>
    <p:extLst>
      <p:ext uri="{BB962C8B-B14F-4D97-AF65-F5344CB8AC3E}">
        <p14:creationId xmlns:p14="http://schemas.microsoft.com/office/powerpoint/2010/main" xmlns="" val="215059029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t>Doğru cevap: </a:t>
            </a:r>
            <a:r>
              <a:rPr lang="tr-TR" b="1"/>
              <a:t>Yanlış</a:t>
            </a:r>
            <a:r>
              <a:rPr lang="tr-TR"/>
              <a:t>. </a:t>
            </a:r>
          </a:p>
          <a:p>
            <a:pPr marL="0" marR="0" lvl="0" indent="0" algn="l" defTabSz="457200">
              <a:lnSpc>
                <a:spcPct val="100000"/>
              </a:lnSpc>
              <a:spcBef>
                <a:spcPct val="30000"/>
              </a:spcBef>
              <a:spcAft>
                <a:spcPct val="0"/>
              </a:spcAft>
              <a:buNone/>
              <a:tabLst/>
              <a:defRPr/>
            </a:pPr>
            <a:endParaRPr lang="tr-TR"/>
          </a:p>
          <a:p>
            <a:pPr>
              <a:defRPr/>
            </a:pPr>
            <a:r>
              <a:rPr lang="tr-TR" b="0"/>
              <a:t>21.</a:t>
            </a:r>
            <a:r>
              <a:rPr lang="tr-TR"/>
              <a:t> madde uyarınca içerik verisine müdahale yalnızca ağır suçlara uygulanabilir  – asgari cezalar öngörülmüş suçlara muhtemelen uygulanmayacaktır</a:t>
            </a:r>
          </a:p>
          <a:p>
            <a:pPr>
              <a:defRPr/>
            </a:pPr>
            <a:endParaRPr lang="tr-TR"/>
          </a:p>
          <a:p>
            <a:pPr marL="0" marR="0" lvl="0" indent="0" algn="l" defTabSz="457200">
              <a:lnSpc>
                <a:spcPct val="100000"/>
              </a:lnSpc>
              <a:spcBef>
                <a:spcPct val="30000"/>
              </a:spcBef>
              <a:spcAft>
                <a:spcPct val="0"/>
              </a:spcAft>
              <a:buClrTx/>
              <a:buSzTx/>
              <a:buFontTx/>
              <a:buNone/>
              <a:tabLst/>
              <a:defRPr/>
            </a:pPr>
            <a:endParaRPr lang="en-US" b="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152</a:t>
            </a:fld>
            <a:endParaRPr lang="en-US"/>
          </a:p>
        </p:txBody>
      </p:sp>
    </p:spTree>
    <p:extLst>
      <p:ext uri="{BB962C8B-B14F-4D97-AF65-F5344CB8AC3E}">
        <p14:creationId xmlns:p14="http://schemas.microsoft.com/office/powerpoint/2010/main" xmlns="" val="143361064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noProof="0" dirty="0">
                <a:ea typeface="ＭＳ Ｐゴシック"/>
                <a:cs typeface="Calibri"/>
              </a:rPr>
              <a:t>İlk kısım uluslararası işbirliğine resmi yaklaşımlara ilişkin genel bir çerçeve sağlayacaktır.</a:t>
            </a:r>
            <a:endParaRPr lang="tr-TR" noProof="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153</a:t>
            </a:fld>
            <a:endParaRPr lang="en-US"/>
          </a:p>
        </p:txBody>
      </p:sp>
    </p:spTree>
    <p:extLst>
      <p:ext uri="{BB962C8B-B14F-4D97-AF65-F5344CB8AC3E}">
        <p14:creationId xmlns:p14="http://schemas.microsoft.com/office/powerpoint/2010/main" xmlns="" val="65362403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Bu slayt çeşitli alanlarda uluslararası işbirliğini sağlayan farklı küresel mekanizmaları göstermektedir. Eğitici bu listenin üzerinden geçebilir ve her birinin sonraki slaytlarda açıklanacağını belirtebilir. </a:t>
            </a:r>
            <a:endParaRPr lang="tr-TR">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154</a:t>
            </a:fld>
            <a:endParaRPr lang="en-US"/>
          </a:p>
        </p:txBody>
      </p:sp>
    </p:spTree>
    <p:extLst>
      <p:ext uri="{BB962C8B-B14F-4D97-AF65-F5344CB8AC3E}">
        <p14:creationId xmlns:p14="http://schemas.microsoft.com/office/powerpoint/2010/main" xmlns="" val="372789564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err="1">
                <a:ea typeface="ＭＳ Ｐゴシック"/>
                <a:cs typeface="Calibri"/>
              </a:rPr>
              <a:t>Sınıraşan</a:t>
            </a:r>
            <a:r>
              <a:rPr lang="tr-TR" b="1" dirty="0">
                <a:ea typeface="ＭＳ Ｐゴシック"/>
                <a:cs typeface="Calibri"/>
              </a:rPr>
              <a:t> Örgütlü Suçlara Karşı Birleşmiş Milletler Sözleşmesi</a:t>
            </a:r>
            <a:r>
              <a:rPr lang="tr-TR" dirty="0">
                <a:ea typeface="ＭＳ Ｐゴシック"/>
                <a:cs typeface="Calibri"/>
              </a:rPr>
              <a:t> </a:t>
            </a:r>
            <a:r>
              <a:rPr lang="tr-TR" b="1" dirty="0">
                <a:ea typeface="ＭＳ Ｐゴシック"/>
                <a:cs typeface="Calibri"/>
              </a:rPr>
              <a:t>(UNTOC)</a:t>
            </a:r>
            <a:r>
              <a:rPr lang="tr-TR" dirty="0">
                <a:ea typeface="ＭＳ Ｐゴシック"/>
                <a:cs typeface="Calibri"/>
              </a:rPr>
              <a:t>, 15 Kasım 2000 tarihinde 55/25 sayılı Genel Kurul Kararı ile </a:t>
            </a:r>
            <a:r>
              <a:rPr lang="tr-TR" dirty="0" err="1">
                <a:ea typeface="ＭＳ Ｐゴシック"/>
                <a:cs typeface="Calibri"/>
              </a:rPr>
              <a:t>sınıraşan</a:t>
            </a:r>
            <a:r>
              <a:rPr lang="tr-TR" dirty="0">
                <a:ea typeface="ＭＳ Ｐゴシック"/>
                <a:cs typeface="Calibri"/>
              </a:rPr>
              <a:t> örgütlü suçlulukla mücadelede temel uluslararası belge olarak kabul edilmiştir.</a:t>
            </a:r>
            <a:endParaRPr lang="tr-TR" b="1" dirty="0">
              <a:cs typeface="Calibri"/>
            </a:endParaRPr>
          </a:p>
          <a:p>
            <a:endParaRPr lang="tr-TR" b="1" dirty="0">
              <a:ea typeface="ＭＳ Ｐゴシック"/>
              <a:cs typeface="Calibri"/>
            </a:endParaRPr>
          </a:p>
          <a:p>
            <a:r>
              <a:rPr lang="tr-TR" dirty="0" err="1">
                <a:ea typeface="ＭＳ Ｐゴシック"/>
                <a:cs typeface="Calibri"/>
              </a:rPr>
              <a:t>Sözleşme'ye</a:t>
            </a:r>
            <a:r>
              <a:rPr lang="tr-TR" dirty="0">
                <a:ea typeface="ＭＳ Ｐゴシック"/>
                <a:cs typeface="Calibri"/>
              </a:rPr>
              <a:t> üç Protokol eklidir ve bunlar örgütlü suçluluğun özellikli alanlarını ve görünümlerini hedeflemektedir:</a:t>
            </a:r>
            <a:endParaRPr lang="tr-TR" b="1" dirty="0">
              <a:ea typeface="ＭＳ Ｐゴシック"/>
              <a:cs typeface="Calibri"/>
            </a:endParaRPr>
          </a:p>
          <a:p>
            <a:pPr marL="228600" indent="-228600">
              <a:buAutoNum type="arabicParenR"/>
            </a:pPr>
            <a:r>
              <a:rPr lang="tr-TR" dirty="0">
                <a:ea typeface="ＭＳ Ｐゴシック"/>
                <a:cs typeface="Calibri"/>
              </a:rPr>
              <a:t>İnsan Ticaretinin, Özellikle Kadın ve Çocuk Ticaretinin Önlenmesine, Durdurulmasına ve Cezalandırılmasına ilişkin Protokol;</a:t>
            </a:r>
          </a:p>
          <a:p>
            <a:pPr marL="228600" indent="-228600">
              <a:buAutoNum type="arabicParenR"/>
            </a:pPr>
            <a:r>
              <a:rPr lang="tr-TR" dirty="0">
                <a:ea typeface="ＭＳ Ｐゴシック"/>
                <a:cs typeface="Calibri"/>
              </a:rPr>
              <a:t>Kara, Deniz ve Hava Yoluyla Göçmen Kaçakçılığına Karşı Protokol;</a:t>
            </a:r>
            <a:endParaRPr lang="tr-TR" dirty="0">
              <a:cs typeface="Calibri"/>
            </a:endParaRPr>
          </a:p>
          <a:p>
            <a:pPr marL="228600" indent="-228600">
              <a:buAutoNum type="arabicParenR"/>
            </a:pPr>
            <a:r>
              <a:rPr lang="tr-TR" dirty="0">
                <a:ea typeface="ＭＳ Ｐゴシック"/>
                <a:cs typeface="Calibri"/>
              </a:rPr>
              <a:t>Ateşli Silahlar, Parçaları ve Aksamları ile Mühimmatının Yasadışı Üretimine ve Kaçakçılığına Karşı Protokol</a:t>
            </a:r>
          </a:p>
          <a:p>
            <a:endParaRPr lang="tr-TR" dirty="0">
              <a:cs typeface="Calibri"/>
            </a:endParaRPr>
          </a:p>
          <a:p>
            <a:r>
              <a:rPr lang="tr-TR" dirty="0">
                <a:ea typeface="ＭＳ Ｐゴシック"/>
                <a:cs typeface="Calibri"/>
              </a:rPr>
              <a:t>Ülkeler Protokollerden önce </a:t>
            </a:r>
            <a:r>
              <a:rPr lang="tr-TR" dirty="0" err="1">
                <a:ea typeface="ＭＳ Ｐゴシック"/>
                <a:cs typeface="Calibri"/>
              </a:rPr>
              <a:t>Sözleşme'ye</a:t>
            </a:r>
            <a:r>
              <a:rPr lang="tr-TR" dirty="0">
                <a:ea typeface="ＭＳ Ｐゴシック"/>
                <a:cs typeface="Calibri"/>
              </a:rPr>
              <a:t> taraf olmalıdır. </a:t>
            </a:r>
          </a:p>
          <a:p>
            <a:pPr marL="0" indent="0">
              <a:buNone/>
            </a:pPr>
            <a:endParaRPr lang="tr-TR" dirty="0">
              <a:cs typeface="Calibri"/>
            </a:endParaRPr>
          </a:p>
          <a:p>
            <a:r>
              <a:rPr lang="tr-TR" dirty="0">
                <a:ea typeface="ＭＳ Ｐゴシック"/>
                <a:cs typeface="Calibri"/>
              </a:rPr>
              <a:t>Eğitici </a:t>
            </a:r>
            <a:r>
              <a:rPr lang="tr-TR" dirty="0" err="1">
                <a:ea typeface="ＭＳ Ｐゴシック"/>
                <a:cs typeface="Calibri"/>
              </a:rPr>
              <a:t>UNTOC'un</a:t>
            </a:r>
            <a:r>
              <a:rPr lang="tr-TR" dirty="0">
                <a:ea typeface="ＭＳ Ｐゴシック"/>
                <a:cs typeface="Calibri"/>
              </a:rPr>
              <a:t> elektronik delil alışverişine veya siber suçlara ilişkin uluslararası işbirliği hakkında ÖZEL hükümler barındırmadığını vurgulamalıdır.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155</a:t>
            </a:fld>
            <a:endParaRPr lang="en-US"/>
          </a:p>
        </p:txBody>
      </p:sp>
    </p:spTree>
    <p:extLst>
      <p:ext uri="{BB962C8B-B14F-4D97-AF65-F5344CB8AC3E}">
        <p14:creationId xmlns:p14="http://schemas.microsoft.com/office/powerpoint/2010/main" xmlns="" val="380260766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err="1">
                <a:ea typeface="ＭＳ Ｐゴシック"/>
                <a:cs typeface="Calibri"/>
              </a:rPr>
              <a:t>Sınıraşan</a:t>
            </a:r>
            <a:r>
              <a:rPr lang="tr-TR" b="1" dirty="0">
                <a:ea typeface="ＭＳ Ｐゴシック"/>
                <a:cs typeface="Calibri"/>
              </a:rPr>
              <a:t> Örgütlü Suçlara Karşı Birleşmiş Milletler Sözleşmesi</a:t>
            </a:r>
            <a:r>
              <a:rPr lang="tr-TR" dirty="0">
                <a:ea typeface="ＭＳ Ｐゴシック"/>
                <a:cs typeface="Calibri"/>
              </a:rPr>
              <a:t> </a:t>
            </a:r>
            <a:r>
              <a:rPr lang="tr-TR" b="1" dirty="0">
                <a:ea typeface="ＭＳ Ｐゴシック"/>
                <a:cs typeface="Calibri"/>
              </a:rPr>
              <a:t>(UNTOC)</a:t>
            </a:r>
            <a:r>
              <a:rPr lang="tr-TR" dirty="0">
                <a:ea typeface="ＭＳ Ｐゴシック"/>
                <a:cs typeface="Calibri"/>
              </a:rPr>
              <a:t>, özellikle örgütlü suç grubuna katılma, suç gelirlerinin aklanması, yolsuzluk ve adaleti engelleme gibi kısıtlı kapsamlı suçlara ilişkindir.  </a:t>
            </a:r>
            <a:endParaRPr lang="tr-TR" dirty="0">
              <a:cs typeface="Calibri"/>
            </a:endParaRPr>
          </a:p>
          <a:p>
            <a:endParaRPr lang="tr-TR" dirty="0">
              <a:cs typeface="Calibri"/>
            </a:endParaRPr>
          </a:p>
          <a:p>
            <a:r>
              <a:rPr lang="tr-TR" dirty="0">
                <a:ea typeface="ＭＳ Ｐゴシック"/>
                <a:cs typeface="Calibri"/>
              </a:rPr>
              <a:t>Kovuşturma, yargılama ve yaptırımlar, müsadere ve el koyma ile suç gelirlerinin tasarrufu hakkında kurallar da dahil olmak üzere Budapeşte Sözleşmesi'nde düzenlenen suçlarla ilgili bazı usul yetkilerinin icrasını sağlamaktadır. </a:t>
            </a:r>
          </a:p>
          <a:p>
            <a:endParaRPr lang="tr-TR" dirty="0">
              <a:cs typeface="Calibri"/>
            </a:endParaRPr>
          </a:p>
          <a:p>
            <a:r>
              <a:rPr lang="tr-TR" dirty="0" err="1">
                <a:ea typeface="ＭＳ Ｐゴシック"/>
                <a:cs typeface="Calibri"/>
              </a:rPr>
              <a:t>UNTOC'un</a:t>
            </a:r>
            <a:r>
              <a:rPr lang="tr-TR" dirty="0">
                <a:ea typeface="ＭＳ Ｐゴシック"/>
                <a:cs typeface="Calibri"/>
              </a:rPr>
              <a:t> teorik olarak elektronik delil alışverişine ilişkin adli yardımlaşmaya uygulanabilecek adli yardımlaşma kuralları öngörmesi önemlidir ancak elektronik delillere ilişkin özel kurallar içermemektedir ve UNTOC kapsamındaki adli yardımlaşma kuralları elektronik delil içeren tüm suçlara uygulanmaz.</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156</a:t>
            </a:fld>
            <a:endParaRPr lang="en-US"/>
          </a:p>
        </p:txBody>
      </p:sp>
    </p:spTree>
    <p:extLst>
      <p:ext uri="{BB962C8B-B14F-4D97-AF65-F5344CB8AC3E}">
        <p14:creationId xmlns:p14="http://schemas.microsoft.com/office/powerpoint/2010/main" xmlns="" val="213834689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noProof="0" dirty="0">
                <a:ea typeface="ＭＳ Ｐゴシック"/>
                <a:cs typeface="Calibri"/>
              </a:rPr>
              <a:t>Birleşmiş Milletler Yolsuzlukla Mücadele Sözleşmesi (UNCAC) </a:t>
            </a:r>
            <a:r>
              <a:rPr lang="tr-TR" noProof="0" dirty="0">
                <a:ea typeface="ＭＳ Ｐゴシック"/>
                <a:cs typeface="Calibri"/>
              </a:rPr>
              <a:t>yolsuzluğa karşı tek uluslararası bağlayıcı belgedir. UNCAC geniş kapsamlı bir yaklaşım kabul etmiştir ve pek çok kuralının bağlayıcı niteliği, </a:t>
            </a:r>
            <a:r>
              <a:rPr lang="tr-TR" noProof="0" dirty="0" err="1">
                <a:ea typeface="ＭＳ Ｐゴシック"/>
                <a:cs typeface="Calibri"/>
              </a:rPr>
              <a:t>UNCAC'ı</a:t>
            </a:r>
            <a:r>
              <a:rPr lang="tr-TR" noProof="0" dirty="0">
                <a:ea typeface="ＭＳ Ｐゴシック"/>
                <a:cs typeface="Calibri"/>
              </a:rPr>
              <a:t> küresel bir soruna kapsamlı bir cevap geliştiren eşsiz bir araca dönüştürmüştür. Birleşmiş Milletler üyesi çoğu ülke bu Sözleşme'nin de tarafıdır. Birleşmiş Milletler Yolsuzlukla Mücadele Sözleşmesi metni, Yolsuzlukla Mücadele Sözleşmesi'nin Müzakeresi için kurulan Ad Hoc Komitenin 21 Ocak 2002 ila 1 Ekim 2003 tarihleri arasında yürütülen yedi oturumu boyunca müzakere edilmiştir. </a:t>
            </a:r>
            <a:endParaRPr lang="tr-TR" b="1" noProof="0" dirty="0">
              <a:ea typeface="ＭＳ Ｐゴシック"/>
              <a:cs typeface="Calibri"/>
            </a:endParaRPr>
          </a:p>
          <a:p>
            <a:endParaRPr lang="tr-TR" noProof="0" dirty="0">
              <a:ea typeface="ＭＳ Ｐゴシック"/>
              <a:cs typeface="Calibri"/>
            </a:endParaRPr>
          </a:p>
          <a:p>
            <a:r>
              <a:rPr lang="tr-TR" noProof="0" dirty="0" err="1">
                <a:ea typeface="ＭＳ Ｐゴシック"/>
                <a:cs typeface="Calibri"/>
              </a:rPr>
              <a:t>UNCAC'ın</a:t>
            </a:r>
            <a:r>
              <a:rPr lang="tr-TR" noProof="0" dirty="0">
                <a:ea typeface="ＭＳ Ｐゴシック"/>
                <a:cs typeface="Calibri"/>
              </a:rPr>
              <a:t> güncel olarak 140 imzacısı bulunmaktadır.</a:t>
            </a: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157</a:t>
            </a:fld>
            <a:endParaRPr lang="en-US"/>
          </a:p>
        </p:txBody>
      </p:sp>
    </p:spTree>
    <p:extLst>
      <p:ext uri="{BB962C8B-B14F-4D97-AF65-F5344CB8AC3E}">
        <p14:creationId xmlns:p14="http://schemas.microsoft.com/office/powerpoint/2010/main" xmlns="" val="317834787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ea typeface="ＭＳ Ｐゴシック"/>
                <a:cs typeface="Calibri"/>
              </a:rPr>
              <a:t>Birleşmiş Milletler Yolsuzlukla Mücadele Sözleşmesi (UNCAC) </a:t>
            </a:r>
            <a:r>
              <a:rPr lang="tr-TR" dirty="0">
                <a:ea typeface="ＭＳ Ｐゴシック"/>
                <a:cs typeface="Calibri"/>
              </a:rPr>
              <a:t>beş temel alanı kapsamaktadır: önleyici tedbirler, suç olarak düzenleme ve kolluk teşkilatı, uluslararası işbirliği, varlıkların geri alınması ve bilgi alışverişi. Sözleşme, rüşvet, nüfuz ticareti, görevi kötüye kullanma ve özel sektörde çeşitli yolsuzluk eylemleri gibi yolsuzluğun farklı türlerini kapsamaktadır. Bu slayt özel kuralları göstermektedir.</a:t>
            </a:r>
            <a:endParaRPr lang="tr-TR" dirty="0">
              <a:cs typeface="Calibri"/>
            </a:endParaRPr>
          </a:p>
          <a:p>
            <a:endParaRPr lang="tr-TR" dirty="0">
              <a:ea typeface="ＭＳ Ｐゴシック"/>
              <a:cs typeface="Calibri"/>
            </a:endParaRPr>
          </a:p>
          <a:p>
            <a:r>
              <a:rPr lang="tr-TR" dirty="0">
                <a:ea typeface="ＭＳ Ｐゴシック"/>
                <a:cs typeface="Calibri"/>
              </a:rPr>
              <a:t>Eğitici UNCAC kapsamında düzenlenen suçların siber suç olmadığını, elektronik delillerin toplanmasına ilişkin özel usul yetkilerinin ve diğer ülkelerle elektronik delil alışverişini sağlayacak özel uluslararası işbirliği kurallarının bulunmadığını vurgulamalıdır.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158</a:t>
            </a:fld>
            <a:endParaRPr lang="en-US"/>
          </a:p>
        </p:txBody>
      </p:sp>
    </p:spTree>
    <p:extLst>
      <p:ext uri="{BB962C8B-B14F-4D97-AF65-F5344CB8AC3E}">
        <p14:creationId xmlns:p14="http://schemas.microsoft.com/office/powerpoint/2010/main" xmlns="" val="235220731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ea typeface="ＭＳ Ｐゴシック"/>
                <a:cs typeface="Calibri"/>
              </a:rPr>
              <a:t>Ceza İşlerinde Karşılıklı Adli Yardım Avrupa Sözleşmesi </a:t>
            </a:r>
            <a:r>
              <a:rPr lang="tr-TR" dirty="0">
                <a:ea typeface="ＭＳ Ｐゴシック"/>
                <a:cs typeface="Calibri"/>
              </a:rPr>
              <a:t>1959 yılında imzalanmış ve 1962 yılında yürürlüğe girmiş bir Avrupa Konseyi belgesidir. Avrupa Konseyine üye 50 ülke, Şili, İsrail ve Güney Kore tarafından imzalanmıştır.</a:t>
            </a:r>
            <a:endParaRPr lang="tr-TR" b="1" dirty="0">
              <a:cs typeface="Calibri"/>
            </a:endParaRPr>
          </a:p>
          <a:p>
            <a:endParaRPr lang="en-US" b="0" dirty="0"/>
          </a:p>
          <a:p>
            <a:pPr algn="just"/>
            <a:r>
              <a:rPr lang="tr-TR" dirty="0">
                <a:ea typeface="ＭＳ Ｐゴシック"/>
                <a:cs typeface="Calibri"/>
              </a:rPr>
              <a:t>Bu Sözleşme uyarınca Taraflar birbirlerine delil toplama, tanıkların, bilirkişilerin ve kovuşturulan kişilerin dinlenmesi ve benzer konulara ilişkin karşılıklı yardımı, mümkün olan en geniş ölçüde sağlayacakları konusunda anlaşmışlardır. Sözleşme, delil (tanıkların, bilirkişilerin ve kovuşturulan kişilerin dinlenmesi, yargı kararı ilamları ve tutanakları) elde etmek veya diğer Tarafın ("talepte bulunan taraf") yargı mercileri tarafından yürütülen ceza davaları çerçevesindeki delillerin (tutanak veya belge) sunulması amacıyla, Taraf ("talebi alan Taraf") makamlarının hazırlayacağı istinabe taleplerine ilişkin kuralları ortaya koyar. Sözleşme aynı zamanda karşılıklı yardımlaşma ve istinabe taleplerinin taşıması gereken şartları (gönderici makamlar, dil, karşılıklı yardımın reddi) düzenler.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159</a:t>
            </a:fld>
            <a:endParaRPr lang="en-US"/>
          </a:p>
        </p:txBody>
      </p:sp>
    </p:spTree>
    <p:extLst>
      <p:ext uri="{BB962C8B-B14F-4D97-AF65-F5344CB8AC3E}">
        <p14:creationId xmlns:p14="http://schemas.microsoft.com/office/powerpoint/2010/main" xmlns="" val="114203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noProof="0" dirty="0">
                <a:ea typeface="ＭＳ Ｐゴシック"/>
                <a:cs typeface="Calibri"/>
              </a:rPr>
              <a:t>Ceza İşlerinde Karşılıklı Adli Yardım Avrupa Sözleşmesi </a:t>
            </a:r>
            <a:r>
              <a:rPr lang="tr-TR" noProof="0" dirty="0">
                <a:ea typeface="ＭＳ Ｐゴシック"/>
                <a:cs typeface="Calibri"/>
              </a:rPr>
              <a:t>karşılıklı yardımlaşmanın sağlanmasına ilişkin genel kurallar içermektedir. Eğitici bu </a:t>
            </a:r>
            <a:r>
              <a:rPr lang="tr-TR" noProof="0" dirty="0" err="1">
                <a:ea typeface="ＭＳ Ｐゴシック"/>
                <a:cs typeface="Calibri"/>
              </a:rPr>
              <a:t>slaytı</a:t>
            </a:r>
            <a:r>
              <a:rPr lang="tr-TR" noProof="0" dirty="0">
                <a:ea typeface="ＭＳ Ｐゴシック"/>
                <a:cs typeface="Calibri"/>
              </a:rPr>
              <a:t> </a:t>
            </a:r>
            <a:r>
              <a:rPr lang="tr-TR" noProof="0" dirty="0" err="1">
                <a:ea typeface="ＭＳ Ｐゴシック"/>
                <a:cs typeface="Calibri"/>
              </a:rPr>
              <a:t>Sözleşme'de</a:t>
            </a:r>
            <a:r>
              <a:rPr lang="tr-TR" noProof="0" dirty="0">
                <a:ea typeface="ＭＳ Ｐゴシック"/>
                <a:cs typeface="Calibri"/>
              </a:rPr>
              <a:t>, özellikle depolanmış bilgisayar verilerinin süratli şekilde korunması, trafik verilerinin açıklanması, depolanmış verilere ilişkin karşılıklı yardım, sınır aşan erişim rızası, trafik verilerinin gerçek zamanlı toplanmasına ilişkin karşılıklı yardım ve içerik verilerine müdahaleye ilişkin karşılıklı yardım gibi elektronik delillerle ilgili konularda yararlanılabilecek karşılıklı yardımlaşma kurallarının mevcut olmadığını göstermek için kullanabilir.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160</a:t>
            </a:fld>
            <a:endParaRPr lang="en-US"/>
          </a:p>
        </p:txBody>
      </p:sp>
    </p:spTree>
    <p:extLst>
      <p:ext uri="{BB962C8B-B14F-4D97-AF65-F5344CB8AC3E}">
        <p14:creationId xmlns:p14="http://schemas.microsoft.com/office/powerpoint/2010/main" xmlns="" val="199958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Sonraki slaytlar Budapeşte Sözleşmesi'nin II. Bölümünün 1. Kesimi uyarınca maddi hukuk kurallarını aktarmaktadır.</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xmlns="" val="243441287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Bu slayt cezai konularda bölgesel işbirliğini sağlayan bazı bölgesel mekanizmaları göstermektedir.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161</a:t>
            </a:fld>
            <a:endParaRPr lang="en-US"/>
          </a:p>
        </p:txBody>
      </p:sp>
    </p:spTree>
    <p:extLst>
      <p:ext uri="{BB962C8B-B14F-4D97-AF65-F5344CB8AC3E}">
        <p14:creationId xmlns:p14="http://schemas.microsoft.com/office/powerpoint/2010/main" xmlns="" val="87746273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Bu slayt ceza işlerinde bölgesel işbirliğini sağlayan bazı bölgesel mekanizmaları göstermektedir.</a:t>
            </a:r>
          </a:p>
          <a:p>
            <a:endParaRPr lang="tr-TR">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162</a:t>
            </a:fld>
            <a:endParaRPr lang="en-US"/>
          </a:p>
        </p:txBody>
      </p:sp>
    </p:spTree>
    <p:extLst>
      <p:ext uri="{BB962C8B-B14F-4D97-AF65-F5344CB8AC3E}">
        <p14:creationId xmlns:p14="http://schemas.microsoft.com/office/powerpoint/2010/main" xmlns="" val="413952281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t>Bu slayt ceza işlerinde bölgesel işbirliğini sağlayan bazı bölgesel mekanizmaları göstermektedir.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163</a:t>
            </a:fld>
            <a:endParaRPr lang="en-US"/>
          </a:p>
        </p:txBody>
      </p:sp>
    </p:spTree>
    <p:extLst>
      <p:ext uri="{BB962C8B-B14F-4D97-AF65-F5344CB8AC3E}">
        <p14:creationId xmlns:p14="http://schemas.microsoft.com/office/powerpoint/2010/main" xmlns="" val="28552372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ＭＳ Ｐゴシック"/>
                <a:cs typeface="Calibri"/>
              </a:rPr>
              <a:t>Doğru cevap c) A</a:t>
            </a:r>
            <a:r>
              <a:rPr lang="tr-TR">
                <a:ea typeface="ＭＳ Ｐゴシック"/>
                <a:cs typeface="Calibri"/>
              </a:rPr>
              <a:t>vrupa Konseyi Siber Suç Sözleşmesi (Budapeşte Sözleşmesi)</a:t>
            </a:r>
            <a:endParaRPr lang="en-US"/>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164</a:t>
            </a:fld>
            <a:endParaRPr lang="en-US"/>
          </a:p>
        </p:txBody>
      </p:sp>
    </p:spTree>
    <p:extLst>
      <p:ext uri="{BB962C8B-B14F-4D97-AF65-F5344CB8AC3E}">
        <p14:creationId xmlns:p14="http://schemas.microsoft.com/office/powerpoint/2010/main" xmlns="" val="185925388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ea typeface="ＭＳ Ｐゴシック"/>
                <a:cs typeface="Calibri"/>
              </a:rPr>
              <a:t>Doğru cevap c) Avrupa Konseyi Siber Suç Sözleşmesi (Budapeşte Sözleşmesi)</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165</a:t>
            </a:fld>
            <a:endParaRPr lang="en-US"/>
          </a:p>
        </p:txBody>
      </p:sp>
    </p:spTree>
    <p:extLst>
      <p:ext uri="{BB962C8B-B14F-4D97-AF65-F5344CB8AC3E}">
        <p14:creationId xmlns:p14="http://schemas.microsoft.com/office/powerpoint/2010/main" xmlns="" val="189844384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Bu slayt Budapeşte Sözleşmesi'ne taraf ülke sayısı (65), Budapeşte Sözleşmesi'ni imzalayan ancak henüz onaylamamış ülke sayısı (3) ve son olarak imzaya ve onaya davet edilen ülkesi sayısı (9) hakkında bilgi vermektedir. Eğitici, Budapeşte Sözleşmesi'ni imzalamamış veya imzalamaya davet edilmemiş taraf olmayan ülkeler de dahil olmak üzere dünya çapında 153 ülkenin Budapeşte Sözleşmesi'ni ulusal mevzuatları için bir kılavuz olarak kullandığını belirtmelidir.</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168</a:t>
            </a:fld>
            <a:endParaRPr lang="en-US"/>
          </a:p>
        </p:txBody>
      </p:sp>
    </p:spTree>
    <p:extLst>
      <p:ext uri="{BB962C8B-B14F-4D97-AF65-F5344CB8AC3E}">
        <p14:creationId xmlns:p14="http://schemas.microsoft.com/office/powerpoint/2010/main" xmlns="" val="1984034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t>Bu slayt Budapeşte Sözleşmesi'ni onaylayan, imzalayan, Budapeşte Sözleşmesi'ne katılmaya davet edilen ve Budapeşte Sözleşmesi'ni kendi iç hukuklarını geliştirmek amacıyla kılavuz olarak kullanmış farklı devletleri göstermektedir. Eğitici bu </a:t>
            </a:r>
            <a:r>
              <a:rPr lang="tr-TR" dirty="0" err="1"/>
              <a:t>slaytı</a:t>
            </a:r>
            <a:r>
              <a:rPr lang="tr-TR" dirty="0"/>
              <a:t> Budapeşte Sözleşmesi'nin gerçek anlamda küresel bir antlaşma olduğunu göstermek için kullanabilir.</a:t>
            </a:r>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169</a:t>
            </a:fld>
            <a:endParaRPr lang="en-US"/>
          </a:p>
        </p:txBody>
      </p:sp>
    </p:spTree>
    <p:extLst>
      <p:ext uri="{BB962C8B-B14F-4D97-AF65-F5344CB8AC3E}">
        <p14:creationId xmlns:p14="http://schemas.microsoft.com/office/powerpoint/2010/main" xmlns="" val="64066385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tr-TR" dirty="0">
                <a:ea typeface="MS PGothic"/>
                <a:cs typeface="Calibri"/>
              </a:rPr>
              <a:t>Bu slayt Budapeşte Sözleşmesi'nin üç sütununu göstermektedir </a:t>
            </a:r>
            <a:r>
              <a:rPr lang="tr-TR" sz="1200" kern="1200" dirty="0">
                <a:solidFill>
                  <a:schemeClr val="tx1"/>
                </a:solidFill>
                <a:latin typeface="+mn-lt"/>
                <a:ea typeface="MS PGothic"/>
                <a:cs typeface="Calibri"/>
              </a:rPr>
              <a:t> – </a:t>
            </a:r>
            <a:r>
              <a:rPr lang="tr-TR" dirty="0">
                <a:ea typeface="MS PGothic"/>
                <a:cs typeface="Calibri"/>
              </a:rPr>
              <a:t>maddi hukuk</a:t>
            </a:r>
            <a:r>
              <a:rPr lang="tr-TR" sz="1200" kern="1200" dirty="0">
                <a:solidFill>
                  <a:schemeClr val="tx1"/>
                </a:solidFill>
                <a:latin typeface="+mn-lt"/>
                <a:ea typeface="MS PGothic"/>
                <a:cs typeface="Calibri"/>
              </a:rPr>
              <a:t>, </a:t>
            </a:r>
            <a:r>
              <a:rPr lang="tr-TR" dirty="0">
                <a:ea typeface="MS PGothic"/>
                <a:cs typeface="Calibri"/>
              </a:rPr>
              <a:t>usul hukuku ve uluslararası işbirliği</a:t>
            </a:r>
            <a:r>
              <a:rPr lang="tr-TR" sz="1200" kern="1200" dirty="0">
                <a:solidFill>
                  <a:schemeClr val="tx1"/>
                </a:solidFill>
                <a:latin typeface="+mn-lt"/>
                <a:ea typeface="MS PGothic"/>
                <a:cs typeface="Calibri"/>
              </a:rPr>
              <a:t>. </a:t>
            </a:r>
            <a:r>
              <a:rPr lang="tr-TR" dirty="0">
                <a:ea typeface="MS PGothic"/>
                <a:cs typeface="Calibri"/>
              </a:rPr>
              <a:t>Öne çıkarılan sütun Budapeşte Sözleşmesi uyarınca suç sayılan </a:t>
            </a:r>
            <a:r>
              <a:rPr lang="tr-TR" dirty="0" smtClean="0">
                <a:ea typeface="MS PGothic"/>
                <a:cs typeface="Calibri"/>
              </a:rPr>
              <a:t>fiilleri sıralamaktadır</a:t>
            </a:r>
            <a:r>
              <a:rPr lang="tr-TR" dirty="0">
                <a:ea typeface="MS PGothic"/>
                <a:cs typeface="Calibri"/>
              </a:rPr>
              <a:t>. Bunlar aşağıdakileri içerir:</a:t>
            </a:r>
            <a:endParaRPr lang="tr-TR" dirty="0">
              <a:cs typeface="Calibri"/>
            </a:endParaRPr>
          </a:p>
          <a:p>
            <a:pPr marL="228600" indent="-228600">
              <a:buAutoNum type="arabicPeriod"/>
              <a:defRPr/>
            </a:pPr>
            <a:r>
              <a:rPr lang="tr-TR" dirty="0" smtClean="0">
                <a:ea typeface="ＭＳ Ｐゴシック"/>
                <a:cs typeface="Calibri"/>
              </a:rPr>
              <a:t>Yasadışı</a:t>
            </a:r>
            <a:r>
              <a:rPr lang="tr-TR" dirty="0">
                <a:ea typeface="ＭＳ Ｐゴシック"/>
                <a:cs typeface="Calibri"/>
              </a:rPr>
              <a:t> erişim </a:t>
            </a:r>
            <a:r>
              <a:rPr lang="tr-TR" sz="1200" kern="1200" dirty="0">
                <a:solidFill>
                  <a:schemeClr val="tx1"/>
                </a:solidFill>
                <a:latin typeface="+mn-lt"/>
                <a:ea typeface="MS PGothic"/>
                <a:cs typeface="Calibri"/>
              </a:rPr>
              <a:t>(</a:t>
            </a:r>
            <a:r>
              <a:rPr lang="tr-TR" dirty="0">
                <a:ea typeface="MS PGothic"/>
                <a:cs typeface="Calibri"/>
              </a:rPr>
              <a:t>Madde</a:t>
            </a:r>
            <a:r>
              <a:rPr lang="tr-TR" sz="1200" kern="1200" dirty="0">
                <a:solidFill>
                  <a:schemeClr val="tx1"/>
                </a:solidFill>
                <a:latin typeface="+mn-lt"/>
                <a:ea typeface="MS PGothic"/>
                <a:cs typeface="Calibri"/>
              </a:rPr>
              <a:t> 2)</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tr" sz="1200" b="0" i="0" u="none" baseline="0" dirty="0" smtClean="0">
                <a:latin typeface="Verdana"/>
                <a:cs typeface="Verdana"/>
              </a:rPr>
              <a:t>Yasa dışı olarak ele geçirme </a:t>
            </a:r>
            <a:r>
              <a:rPr lang="tr-TR" dirty="0" smtClean="0">
                <a:ea typeface="ＭＳ Ｐゴシック"/>
                <a:cs typeface="Calibri"/>
              </a:rPr>
              <a:t>(Madde </a:t>
            </a:r>
            <a:r>
              <a:rPr lang="tr-TR" dirty="0">
                <a:ea typeface="ＭＳ Ｐゴシック"/>
                <a:cs typeface="Calibri"/>
              </a:rPr>
              <a:t>3) </a:t>
            </a:r>
          </a:p>
          <a:p>
            <a:pPr marL="228600" indent="-228600">
              <a:buFontTx/>
              <a:buAutoNum type="arabicPeriod"/>
              <a:defRPr/>
            </a:pPr>
            <a:r>
              <a:rPr lang="tr-TR" dirty="0" smtClean="0">
                <a:ea typeface="ＭＳ Ｐゴシック"/>
                <a:cs typeface="Calibri"/>
              </a:rPr>
              <a:t>Verilere</a:t>
            </a:r>
            <a:r>
              <a:rPr lang="tr-TR" dirty="0">
                <a:ea typeface="ＭＳ Ｐゴシック"/>
                <a:cs typeface="Calibri"/>
              </a:rPr>
              <a:t> </a:t>
            </a:r>
            <a:r>
              <a:rPr lang="tr-TR" dirty="0" smtClean="0">
                <a:ea typeface="ＭＳ Ｐゴシック"/>
                <a:cs typeface="Calibri"/>
              </a:rPr>
              <a:t>müdahale</a:t>
            </a:r>
            <a:r>
              <a:rPr lang="tr-TR" dirty="0">
                <a:ea typeface="ＭＳ Ｐゴシック"/>
                <a:cs typeface="Calibri"/>
              </a:rPr>
              <a:t> </a:t>
            </a:r>
            <a:r>
              <a:rPr lang="tr-TR" sz="1200" kern="1200" dirty="0">
                <a:solidFill>
                  <a:schemeClr val="tx1"/>
                </a:solidFill>
                <a:latin typeface="+mn-lt"/>
                <a:ea typeface="MS PGothic"/>
                <a:cs typeface="Calibri"/>
              </a:rPr>
              <a:t>(</a:t>
            </a:r>
            <a:r>
              <a:rPr lang="tr-TR" dirty="0">
                <a:ea typeface="MS PGothic"/>
                <a:cs typeface="Calibri"/>
              </a:rPr>
              <a:t>Madde</a:t>
            </a:r>
            <a:r>
              <a:rPr lang="tr-TR" sz="1200" kern="1200" dirty="0">
                <a:solidFill>
                  <a:schemeClr val="tx1"/>
                </a:solidFill>
                <a:latin typeface="+mn-lt"/>
                <a:ea typeface="MS PGothic"/>
                <a:cs typeface="Calibri"/>
              </a:rPr>
              <a:t> </a:t>
            </a:r>
            <a:r>
              <a:rPr lang="tr-TR" dirty="0">
                <a:ea typeface="MS PGothic"/>
                <a:cs typeface="Calibri"/>
              </a:rPr>
              <a:t>4</a:t>
            </a:r>
            <a:r>
              <a:rPr lang="tr-TR" sz="1200" kern="1200" dirty="0">
                <a:solidFill>
                  <a:schemeClr val="tx1"/>
                </a:solidFill>
                <a:latin typeface="+mn-lt"/>
                <a:ea typeface="MS PGothic"/>
                <a:cs typeface="Calibri"/>
              </a:rPr>
              <a:t>)</a:t>
            </a:r>
          </a:p>
          <a:p>
            <a:pPr marL="228600" indent="-228600">
              <a:buFontTx/>
              <a:buAutoNum type="arabicPeriod"/>
              <a:defRPr/>
            </a:pPr>
            <a:r>
              <a:rPr lang="tr-TR" dirty="0" smtClean="0">
                <a:ea typeface="ＭＳ Ｐゴシック"/>
                <a:cs typeface="Calibri"/>
              </a:rPr>
              <a:t>Sistemlere</a:t>
            </a:r>
            <a:r>
              <a:rPr lang="tr-TR" dirty="0">
                <a:ea typeface="ＭＳ Ｐゴシック"/>
                <a:cs typeface="Calibri"/>
              </a:rPr>
              <a:t> </a:t>
            </a:r>
            <a:r>
              <a:rPr lang="tr-TR" dirty="0" smtClean="0">
                <a:ea typeface="ＭＳ Ｐゴシック"/>
                <a:cs typeface="Calibri"/>
              </a:rPr>
              <a:t>müdahale</a:t>
            </a:r>
            <a:r>
              <a:rPr lang="tr-TR" baseline="0" dirty="0" smtClean="0">
                <a:ea typeface="ＭＳ Ｐゴシック"/>
                <a:cs typeface="Calibri"/>
              </a:rPr>
              <a:t> </a:t>
            </a:r>
            <a:r>
              <a:rPr lang="tr-TR" sz="1200" kern="1200" dirty="0" smtClean="0">
                <a:solidFill>
                  <a:schemeClr val="tx1"/>
                </a:solidFill>
                <a:latin typeface="+mn-lt"/>
                <a:ea typeface="MS PGothic"/>
                <a:cs typeface="Calibri"/>
              </a:rPr>
              <a:t>(</a:t>
            </a:r>
            <a:r>
              <a:rPr lang="tr-TR" dirty="0" smtClean="0">
                <a:ea typeface="MS PGothic"/>
                <a:cs typeface="Calibri"/>
              </a:rPr>
              <a:t>Madde</a:t>
            </a:r>
            <a:r>
              <a:rPr lang="tr-TR" sz="1200" kern="1200" dirty="0" smtClean="0">
                <a:solidFill>
                  <a:schemeClr val="tx1"/>
                </a:solidFill>
                <a:latin typeface="+mn-lt"/>
                <a:ea typeface="MS PGothic"/>
                <a:cs typeface="Calibri"/>
              </a:rPr>
              <a:t> </a:t>
            </a:r>
            <a:r>
              <a:rPr lang="tr-TR" dirty="0">
                <a:ea typeface="MS PGothic"/>
                <a:cs typeface="Calibri"/>
              </a:rPr>
              <a:t>5</a:t>
            </a:r>
            <a:r>
              <a:rPr lang="tr-TR" sz="1200" kern="1200" dirty="0">
                <a:solidFill>
                  <a:schemeClr val="tx1"/>
                </a:solidFill>
                <a:latin typeface="+mn-lt"/>
                <a:ea typeface="MS PGothic"/>
                <a:cs typeface="Calibri"/>
              </a:rPr>
              <a:t>)</a:t>
            </a:r>
          </a:p>
          <a:p>
            <a:pPr marL="228600" indent="-228600">
              <a:buFontTx/>
              <a:buAutoNum type="arabicPeriod"/>
              <a:defRPr/>
            </a:pPr>
            <a:r>
              <a:rPr lang="tr-TR" dirty="0">
                <a:ea typeface="ＭＳ Ｐゴシック"/>
                <a:cs typeface="Calibri"/>
              </a:rPr>
              <a:t>Cihazların kötüye kullanımı </a:t>
            </a:r>
            <a:r>
              <a:rPr lang="tr-TR" dirty="0">
                <a:ea typeface="MS PGothic"/>
                <a:cs typeface="Calibri"/>
              </a:rPr>
              <a:t> </a:t>
            </a:r>
            <a:r>
              <a:rPr lang="tr-TR" sz="1200" kern="1200" dirty="0">
                <a:solidFill>
                  <a:schemeClr val="tx1"/>
                </a:solidFill>
                <a:latin typeface="+mn-lt"/>
                <a:ea typeface="MS PGothic"/>
                <a:cs typeface="Calibri"/>
              </a:rPr>
              <a:t>(</a:t>
            </a:r>
            <a:r>
              <a:rPr lang="tr-TR" dirty="0">
                <a:ea typeface="MS PGothic"/>
                <a:cs typeface="Calibri"/>
              </a:rPr>
              <a:t>Madde 6</a:t>
            </a:r>
            <a:r>
              <a:rPr lang="tr-TR" sz="1200" kern="1200" dirty="0">
                <a:solidFill>
                  <a:schemeClr val="tx1"/>
                </a:solidFill>
                <a:latin typeface="+mn-lt"/>
                <a:ea typeface="MS PGothic"/>
                <a:cs typeface="Calibri"/>
              </a:rPr>
              <a:t>)</a:t>
            </a:r>
          </a:p>
          <a:p>
            <a:pPr marL="228600" indent="-228600">
              <a:buFontTx/>
              <a:buAutoNum type="arabicPeriod"/>
              <a:defRPr/>
            </a:pPr>
            <a:r>
              <a:rPr lang="tr-TR" dirty="0" smtClean="0">
                <a:ea typeface="MS PGothic"/>
                <a:cs typeface="Calibri"/>
              </a:rPr>
              <a:t>Bilgisayarla ilişkili sahtecilik fiilleri </a:t>
            </a:r>
            <a:r>
              <a:rPr lang="tr-TR" dirty="0">
                <a:ea typeface="MS PGothic"/>
                <a:cs typeface="Calibri"/>
              </a:rPr>
              <a:t>(Madde 7)</a:t>
            </a:r>
          </a:p>
          <a:p>
            <a:pPr marL="228600" indent="-228600">
              <a:buFontTx/>
              <a:buAutoNum type="arabicPeriod"/>
              <a:defRPr/>
            </a:pPr>
            <a:r>
              <a:rPr lang="tr-TR" dirty="0" smtClean="0">
                <a:ea typeface="MS PGothic"/>
                <a:cs typeface="Calibri"/>
              </a:rPr>
              <a:t>Bilgisayarla ilişkili </a:t>
            </a:r>
            <a:r>
              <a:rPr lang="tr-TR" dirty="0">
                <a:ea typeface="MS PGothic"/>
                <a:cs typeface="Calibri"/>
              </a:rPr>
              <a:t>dolandırıcılık </a:t>
            </a:r>
            <a:r>
              <a:rPr lang="tr-TR" dirty="0" smtClean="0">
                <a:ea typeface="MS PGothic"/>
                <a:cs typeface="Calibri"/>
              </a:rPr>
              <a:t>fiilleri </a:t>
            </a:r>
            <a:r>
              <a:rPr lang="tr-TR" sz="1200" kern="1200" dirty="0" smtClean="0">
                <a:solidFill>
                  <a:schemeClr val="tx1"/>
                </a:solidFill>
                <a:latin typeface="+mn-lt"/>
                <a:ea typeface="MS PGothic"/>
                <a:cs typeface="Calibri"/>
              </a:rPr>
              <a:t>(</a:t>
            </a:r>
            <a:r>
              <a:rPr lang="tr-TR" dirty="0" smtClean="0">
                <a:ea typeface="MS PGothic"/>
                <a:cs typeface="Calibri"/>
              </a:rPr>
              <a:t>Madde </a:t>
            </a:r>
            <a:r>
              <a:rPr lang="tr-TR" dirty="0">
                <a:ea typeface="MS PGothic"/>
                <a:cs typeface="Calibri"/>
              </a:rPr>
              <a:t>8</a:t>
            </a:r>
            <a:r>
              <a:rPr lang="tr-TR" sz="1200" kern="1200" dirty="0">
                <a:solidFill>
                  <a:schemeClr val="tx1"/>
                </a:solidFill>
                <a:latin typeface="+mn-lt"/>
                <a:ea typeface="MS PGothic"/>
                <a:cs typeface="Calibri"/>
              </a:rPr>
              <a:t>)</a:t>
            </a:r>
            <a:endParaRPr lang="tr-TR" dirty="0">
              <a:cs typeface="Calibri"/>
            </a:endParaRPr>
          </a:p>
          <a:p>
            <a:pPr marL="228600" indent="-228600">
              <a:buFontTx/>
              <a:buAutoNum type="arabicPeriod"/>
              <a:defRPr/>
            </a:pPr>
            <a:r>
              <a:rPr lang="tr-TR" dirty="0">
                <a:ea typeface="MS PGothic"/>
                <a:cs typeface="Calibri"/>
              </a:rPr>
              <a:t>Çocuk</a:t>
            </a:r>
            <a:r>
              <a:rPr lang="tr-TR" sz="1200" kern="1200" dirty="0">
                <a:solidFill>
                  <a:schemeClr val="tx1"/>
                </a:solidFill>
                <a:latin typeface="+mn-lt"/>
                <a:ea typeface="MS PGothic"/>
                <a:cs typeface="Calibri"/>
              </a:rPr>
              <a:t> </a:t>
            </a:r>
            <a:r>
              <a:rPr lang="tr-TR" dirty="0">
                <a:ea typeface="MS PGothic"/>
                <a:cs typeface="Calibri"/>
              </a:rPr>
              <a:t>pornografisi </a:t>
            </a:r>
            <a:r>
              <a:rPr lang="tr-TR" sz="1200" kern="1200" dirty="0">
                <a:solidFill>
                  <a:schemeClr val="tx1"/>
                </a:solidFill>
                <a:latin typeface="+mn-lt"/>
                <a:ea typeface="MS PGothic"/>
                <a:cs typeface="Calibri"/>
              </a:rPr>
              <a:t>(</a:t>
            </a:r>
            <a:r>
              <a:rPr lang="tr-TR" dirty="0">
                <a:ea typeface="MS PGothic"/>
                <a:cs typeface="Calibri"/>
              </a:rPr>
              <a:t>Madde</a:t>
            </a:r>
            <a:r>
              <a:rPr lang="tr-TR" sz="1200" kern="1200" dirty="0">
                <a:solidFill>
                  <a:schemeClr val="tx1"/>
                </a:solidFill>
                <a:latin typeface="+mn-lt"/>
                <a:ea typeface="MS PGothic"/>
                <a:cs typeface="Calibri"/>
              </a:rPr>
              <a:t> 9)</a:t>
            </a:r>
          </a:p>
          <a:p>
            <a:pPr marL="228600" indent="-228600">
              <a:buFontTx/>
              <a:buAutoNum type="arabicPeriod"/>
              <a:defRPr/>
            </a:pPr>
            <a:r>
              <a:rPr lang="tr-TR" dirty="0">
                <a:ea typeface="MS PGothic"/>
                <a:cs typeface="Calibri"/>
              </a:rPr>
              <a:t>Telif hakkı ihlali</a:t>
            </a:r>
            <a:r>
              <a:rPr lang="tr-TR" sz="1200" kern="1200" dirty="0">
                <a:solidFill>
                  <a:schemeClr val="tx1"/>
                </a:solidFill>
                <a:latin typeface="+mn-lt"/>
                <a:ea typeface="MS PGothic"/>
                <a:cs typeface="Calibri"/>
              </a:rPr>
              <a:t> (</a:t>
            </a:r>
            <a:r>
              <a:rPr lang="tr-TR" dirty="0">
                <a:ea typeface="MS PGothic"/>
                <a:cs typeface="Calibri"/>
              </a:rPr>
              <a:t>Madde</a:t>
            </a:r>
            <a:r>
              <a:rPr lang="tr-TR" sz="1200" kern="1200" dirty="0">
                <a:solidFill>
                  <a:schemeClr val="tx1"/>
                </a:solidFill>
                <a:latin typeface="+mn-lt"/>
                <a:ea typeface="MS PGothic"/>
                <a:cs typeface="Calibri"/>
              </a:rPr>
              <a:t> 10)</a:t>
            </a:r>
          </a:p>
          <a:p>
            <a:pPr marL="228600" indent="-228600">
              <a:buFontTx/>
              <a:buAutoNum type="arabicPeriod"/>
              <a:defRPr/>
            </a:pPr>
            <a:r>
              <a:rPr lang="tr-TR" dirty="0">
                <a:ea typeface="MS PGothic"/>
                <a:cs typeface="Calibri"/>
              </a:rPr>
              <a:t>Teşebbüs, yardım &amp; yataklık</a:t>
            </a:r>
            <a:r>
              <a:rPr lang="tr-TR" sz="1200" kern="1200" dirty="0">
                <a:solidFill>
                  <a:schemeClr val="tx1"/>
                </a:solidFill>
                <a:latin typeface="+mn-lt"/>
                <a:ea typeface="MS PGothic"/>
                <a:cs typeface="Calibri"/>
              </a:rPr>
              <a:t> (</a:t>
            </a:r>
            <a:r>
              <a:rPr lang="tr-TR" dirty="0">
                <a:ea typeface="MS PGothic"/>
                <a:cs typeface="Calibri"/>
              </a:rPr>
              <a:t>Madde 11</a:t>
            </a:r>
            <a:r>
              <a:rPr lang="tr-TR" sz="1200" kern="1200" dirty="0">
                <a:solidFill>
                  <a:schemeClr val="tx1"/>
                </a:solidFill>
                <a:latin typeface="+mn-lt"/>
                <a:ea typeface="MS PGothic"/>
                <a:cs typeface="Calibri"/>
              </a:rPr>
              <a:t>)</a:t>
            </a:r>
          </a:p>
          <a:p>
            <a:pPr marL="228600" indent="-228600">
              <a:buFontTx/>
              <a:buAutoNum type="arabicPeriod"/>
              <a:defRPr/>
            </a:pPr>
            <a:r>
              <a:rPr lang="tr-TR" dirty="0" smtClean="0">
                <a:ea typeface="MS PGothic"/>
                <a:cs typeface="Calibri"/>
              </a:rPr>
              <a:t>Kurumsal yükümlülük </a:t>
            </a:r>
            <a:r>
              <a:rPr lang="tr-TR" sz="1200" kern="1200" dirty="0" smtClean="0">
                <a:solidFill>
                  <a:schemeClr val="tx1"/>
                </a:solidFill>
                <a:latin typeface="+mn-lt"/>
                <a:ea typeface="MS PGothic"/>
                <a:cs typeface="Calibri"/>
              </a:rPr>
              <a:t>(</a:t>
            </a:r>
            <a:r>
              <a:rPr lang="tr-TR" dirty="0" smtClean="0">
                <a:ea typeface="MS PGothic"/>
                <a:cs typeface="Calibri"/>
              </a:rPr>
              <a:t>Madde </a:t>
            </a:r>
            <a:r>
              <a:rPr lang="tr-TR" dirty="0">
                <a:ea typeface="MS PGothic"/>
                <a:cs typeface="Calibri"/>
              </a:rPr>
              <a:t>12</a:t>
            </a:r>
            <a:r>
              <a:rPr lang="tr-TR" sz="1200" kern="1200" dirty="0">
                <a:solidFill>
                  <a:schemeClr val="tx1"/>
                </a:solidFill>
                <a:latin typeface="+mn-lt"/>
                <a:ea typeface="MS PGothic"/>
                <a:cs typeface="Calibri"/>
              </a:rPr>
              <a:t>)</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tr-TR" sz="1200" kern="1200" dirty="0">
              <a:solidFill>
                <a:schemeClr val="tx1"/>
              </a:solidFill>
              <a:latin typeface="+mn-lt"/>
              <a:ea typeface="MS PGothic" pitchFamily="34" charset="-128"/>
              <a:cs typeface="Calibri"/>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170</a:t>
            </a:fld>
            <a:endParaRPr lang="fr-FR" sz="1200"/>
          </a:p>
        </p:txBody>
      </p:sp>
    </p:spTree>
    <p:extLst>
      <p:ext uri="{BB962C8B-B14F-4D97-AF65-F5344CB8AC3E}">
        <p14:creationId xmlns:p14="http://schemas.microsoft.com/office/powerpoint/2010/main" xmlns="" val="94993010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tr-TR" dirty="0">
                <a:ea typeface="ＭＳ Ｐゴシック"/>
                <a:cs typeface="Calibri"/>
              </a:rPr>
              <a:t>Bu slayt Budapeşte Sözleşmesi'nin üç sütununu göstermektedir  – maddi hukuk, usul hukuku ve uluslararası işbirliği. Öne çıkarılan sütun iç hukuka aktarılması gereken çeşitli </a:t>
            </a:r>
            <a:r>
              <a:rPr lang="tr-TR" dirty="0" smtClean="0">
                <a:ea typeface="ＭＳ Ｐゴシック"/>
                <a:cs typeface="Calibri"/>
              </a:rPr>
              <a:t>usule</a:t>
            </a:r>
            <a:r>
              <a:rPr lang="tr-TR" baseline="0" dirty="0" smtClean="0">
                <a:ea typeface="ＭＳ Ｐゴシック"/>
                <a:cs typeface="Calibri"/>
              </a:rPr>
              <a:t> ilişkin </a:t>
            </a:r>
            <a:r>
              <a:rPr lang="tr-TR" dirty="0" smtClean="0">
                <a:ea typeface="ＭＳ Ｐゴシック"/>
                <a:cs typeface="Calibri"/>
              </a:rPr>
              <a:t>araçları </a:t>
            </a:r>
            <a:r>
              <a:rPr lang="tr-TR" dirty="0">
                <a:ea typeface="ＭＳ Ｐゴシック"/>
                <a:cs typeface="Calibri"/>
              </a:rPr>
              <a:t>sıralamaktadır. Bunlar aşağıdakileri içerir:</a:t>
            </a:r>
          </a:p>
          <a:p>
            <a:pPr marL="228600" indent="-228600">
              <a:buAutoNum type="arabicPeriod"/>
              <a:defRPr/>
            </a:pPr>
            <a:r>
              <a:rPr lang="tr-TR" dirty="0">
                <a:ea typeface="MS PGothic"/>
                <a:cs typeface="Calibri"/>
              </a:rPr>
              <a:t>Depolanmış bilgisayar verilerinin </a:t>
            </a:r>
            <a:r>
              <a:rPr lang="tr-TR" dirty="0" smtClean="0">
                <a:ea typeface="MS PGothic"/>
                <a:cs typeface="Calibri"/>
              </a:rPr>
              <a:t>hızlı şekilde </a:t>
            </a:r>
            <a:r>
              <a:rPr lang="tr-TR" dirty="0">
                <a:ea typeface="MS PGothic"/>
                <a:cs typeface="Calibri"/>
              </a:rPr>
              <a:t>korunması (Madde 16)</a:t>
            </a:r>
          </a:p>
          <a:p>
            <a:pPr marL="228600" indent="-228600">
              <a:buAutoNum type="arabicPeriod"/>
              <a:defRPr/>
            </a:pPr>
            <a:r>
              <a:rPr lang="tr-TR" dirty="0">
                <a:ea typeface="ＭＳ Ｐゴシック"/>
                <a:cs typeface="Calibri"/>
              </a:rPr>
              <a:t>Trafik verilerinin </a:t>
            </a:r>
            <a:r>
              <a:rPr lang="tr-TR" dirty="0" smtClean="0">
                <a:ea typeface="ＭＳ Ｐゴシック"/>
                <a:cs typeface="Calibri"/>
              </a:rPr>
              <a:t>hızlandırılmış şekilde korunması </a:t>
            </a:r>
            <a:r>
              <a:rPr lang="tr-TR" dirty="0">
                <a:ea typeface="ＭＳ Ｐゴシック"/>
                <a:cs typeface="Calibri"/>
              </a:rPr>
              <a:t>ve kısmen açıklanması</a:t>
            </a:r>
            <a:r>
              <a:rPr lang="tr-TR" sz="1200" kern="1200" dirty="0">
                <a:solidFill>
                  <a:schemeClr val="tx1"/>
                </a:solidFill>
                <a:latin typeface="+mn-lt"/>
                <a:ea typeface="MS PGothic"/>
                <a:cs typeface="Calibri"/>
              </a:rPr>
              <a:t> (</a:t>
            </a:r>
            <a:r>
              <a:rPr lang="tr-TR" dirty="0">
                <a:ea typeface="MS PGothic"/>
                <a:cs typeface="Calibri"/>
              </a:rPr>
              <a:t>Madde 17</a:t>
            </a:r>
            <a:r>
              <a:rPr lang="tr-TR" sz="1200" kern="1200" dirty="0">
                <a:solidFill>
                  <a:schemeClr val="tx1"/>
                </a:solidFill>
                <a:latin typeface="+mn-lt"/>
                <a:ea typeface="MS PGothic"/>
                <a:cs typeface="Calibri"/>
              </a:rPr>
              <a:t>)</a:t>
            </a:r>
            <a:endParaRPr lang="tr-TR" dirty="0">
              <a:cs typeface="Calibri"/>
            </a:endParaRPr>
          </a:p>
          <a:p>
            <a:pPr marL="228600" indent="-228600">
              <a:buFontTx/>
              <a:buAutoNum type="arabicPeriod"/>
              <a:defRPr/>
            </a:pPr>
            <a:r>
              <a:rPr lang="tr-TR" dirty="0" smtClean="0">
                <a:ea typeface="MS PGothic"/>
                <a:cs typeface="Calibri"/>
              </a:rPr>
              <a:t>Sunma emri </a:t>
            </a:r>
            <a:r>
              <a:rPr lang="tr-TR" sz="1200" kern="1200" dirty="0">
                <a:solidFill>
                  <a:schemeClr val="tx1"/>
                </a:solidFill>
                <a:latin typeface="+mn-lt"/>
                <a:ea typeface="MS PGothic"/>
                <a:cs typeface="Calibri"/>
              </a:rPr>
              <a:t>(</a:t>
            </a:r>
            <a:r>
              <a:rPr lang="tr-TR" dirty="0">
                <a:ea typeface="MS PGothic"/>
                <a:cs typeface="Calibri"/>
              </a:rPr>
              <a:t>Madde </a:t>
            </a:r>
            <a:r>
              <a:rPr lang="tr-TR" sz="1200" kern="1200" dirty="0">
                <a:solidFill>
                  <a:schemeClr val="tx1"/>
                </a:solidFill>
                <a:latin typeface="+mn-lt"/>
                <a:ea typeface="MS PGothic"/>
                <a:cs typeface="Calibri"/>
              </a:rPr>
              <a:t>18)</a:t>
            </a:r>
            <a:endParaRPr lang="tr-TR" dirty="0">
              <a:cs typeface="Calibri"/>
            </a:endParaRPr>
          </a:p>
          <a:p>
            <a:pPr marL="228600" indent="-228600">
              <a:buFontTx/>
              <a:buAutoNum type="arabicPeriod"/>
              <a:defRPr/>
            </a:pPr>
            <a:r>
              <a:rPr lang="tr-TR" dirty="0">
                <a:ea typeface="ＭＳ Ｐゴシック"/>
                <a:cs typeface="Calibri"/>
              </a:rPr>
              <a:t>Bilgisayar verisi arama ve bilgisayar verisine el koyma (Madde 19)</a:t>
            </a:r>
            <a:endParaRPr lang="tr-TR" dirty="0">
              <a:cs typeface="Calibri"/>
            </a:endParaRPr>
          </a:p>
          <a:p>
            <a:pPr marL="228600" indent="-228600">
              <a:buFontTx/>
              <a:buAutoNum type="arabicPeriod"/>
              <a:defRPr/>
            </a:pPr>
            <a:r>
              <a:rPr lang="tr-TR" dirty="0">
                <a:ea typeface="MS PGothic"/>
                <a:cs typeface="Calibri"/>
              </a:rPr>
              <a:t>Trafik verilerinin gerçek zamanlı toplanması </a:t>
            </a:r>
            <a:r>
              <a:rPr lang="tr-TR" sz="1200" kern="1200" dirty="0">
                <a:solidFill>
                  <a:schemeClr val="tx1"/>
                </a:solidFill>
                <a:latin typeface="+mn-lt"/>
                <a:ea typeface="MS PGothic"/>
                <a:cs typeface="Calibri"/>
              </a:rPr>
              <a:t>(</a:t>
            </a:r>
            <a:r>
              <a:rPr lang="tr-TR" dirty="0">
                <a:ea typeface="MS PGothic"/>
                <a:cs typeface="Calibri"/>
              </a:rPr>
              <a:t>Madde 20</a:t>
            </a:r>
            <a:r>
              <a:rPr lang="tr-TR" sz="1200" kern="1200" dirty="0">
                <a:solidFill>
                  <a:schemeClr val="tx1"/>
                </a:solidFill>
                <a:latin typeface="+mn-lt"/>
                <a:ea typeface="MS PGothic"/>
                <a:cs typeface="Calibri"/>
              </a:rPr>
              <a:t>)</a:t>
            </a:r>
          </a:p>
          <a:p>
            <a:pPr marL="228600" indent="-228600">
              <a:buFontTx/>
              <a:buAutoNum type="arabicPeriod"/>
              <a:defRPr/>
            </a:pPr>
            <a:r>
              <a:rPr lang="tr-TR" dirty="0">
                <a:ea typeface="MS PGothic"/>
                <a:cs typeface="Calibri"/>
              </a:rPr>
              <a:t>İçerik verisine müdahale </a:t>
            </a:r>
            <a:r>
              <a:rPr lang="tr-TR" sz="1200" kern="1200" dirty="0">
                <a:solidFill>
                  <a:schemeClr val="tx1"/>
                </a:solidFill>
                <a:latin typeface="+mn-lt"/>
                <a:ea typeface="MS PGothic"/>
                <a:cs typeface="Calibri"/>
              </a:rPr>
              <a:t>(</a:t>
            </a:r>
            <a:r>
              <a:rPr lang="tr-TR" dirty="0">
                <a:ea typeface="MS PGothic"/>
                <a:cs typeface="Calibri"/>
              </a:rPr>
              <a:t>Madde </a:t>
            </a:r>
            <a:r>
              <a:rPr lang="tr-TR" sz="1200" kern="1200" dirty="0">
                <a:solidFill>
                  <a:schemeClr val="tx1"/>
                </a:solidFill>
                <a:latin typeface="+mn-lt"/>
                <a:ea typeface="MS PGothic"/>
                <a:cs typeface="Calibri"/>
              </a:rPr>
              <a:t>21)</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sz="1200" kern="1200" dirty="0">
              <a:solidFill>
                <a:schemeClr val="tx1"/>
              </a:solidFill>
              <a:latin typeface="+mn-lt"/>
              <a:ea typeface="MS PGothic" pitchFamily="34" charset="-128"/>
              <a:cs typeface="Calibri"/>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171</a:t>
            </a:fld>
            <a:endParaRPr lang="fr-FR" sz="1200"/>
          </a:p>
        </p:txBody>
      </p:sp>
    </p:spTree>
    <p:extLst>
      <p:ext uri="{BB962C8B-B14F-4D97-AF65-F5344CB8AC3E}">
        <p14:creationId xmlns:p14="http://schemas.microsoft.com/office/powerpoint/2010/main" xmlns="" val="65549446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tr-TR" dirty="0">
                <a:ea typeface="ＭＳ Ｐゴシック"/>
                <a:cs typeface="Calibri"/>
              </a:rPr>
              <a:t>Bu slayt Budapeşte Sözleşmesi'nin üç sütununu göstermektedir  – maddi hukuk, usul hukuku ve uluslararası işbirliği. Öne çıkarılan sütun Budapeşte Sözleşmesi'nin uluslararası işbirliğine dair çeşitli kurallarını sıralamaktadır. Bunlar aşağıdakileri içerir:</a:t>
            </a:r>
          </a:p>
          <a:p>
            <a:pPr marL="228600" indent="-228600">
              <a:buFontTx/>
              <a:buAutoNum type="arabicPeriod"/>
              <a:defRPr/>
            </a:pPr>
            <a:r>
              <a:rPr lang="tr-TR" dirty="0">
                <a:ea typeface="MS PGothic"/>
                <a:cs typeface="Calibri"/>
              </a:rPr>
              <a:t>Uluslararası işbirliğine ilişkin</a:t>
            </a:r>
            <a:r>
              <a:rPr lang="tr-TR" sz="1200" kern="1200" dirty="0">
                <a:solidFill>
                  <a:schemeClr val="tx1"/>
                </a:solidFill>
                <a:latin typeface="+mn-lt"/>
                <a:ea typeface="MS PGothic"/>
                <a:cs typeface="Calibri"/>
              </a:rPr>
              <a:t> </a:t>
            </a:r>
            <a:r>
              <a:rPr lang="tr-TR" dirty="0">
                <a:ea typeface="MS PGothic"/>
                <a:cs typeface="Calibri"/>
              </a:rPr>
              <a:t>genel ilkeler </a:t>
            </a:r>
            <a:r>
              <a:rPr lang="tr-TR" sz="1200" kern="1200" dirty="0">
                <a:solidFill>
                  <a:schemeClr val="tx1"/>
                </a:solidFill>
                <a:latin typeface="+mn-lt"/>
                <a:ea typeface="MS PGothic"/>
                <a:cs typeface="Calibri"/>
              </a:rPr>
              <a:t>(</a:t>
            </a:r>
            <a:r>
              <a:rPr lang="tr-TR" dirty="0">
                <a:ea typeface="MS PGothic"/>
                <a:cs typeface="Calibri"/>
              </a:rPr>
              <a:t>Madde 23</a:t>
            </a:r>
            <a:r>
              <a:rPr lang="tr-TR" sz="1200" kern="1200" dirty="0">
                <a:solidFill>
                  <a:schemeClr val="tx1"/>
                </a:solidFill>
                <a:latin typeface="+mn-lt"/>
                <a:ea typeface="MS PGothic"/>
                <a:cs typeface="Calibri"/>
              </a:rPr>
              <a:t>)</a:t>
            </a:r>
          </a:p>
          <a:p>
            <a:pPr marL="228600" indent="-228600">
              <a:buFontTx/>
              <a:buAutoNum type="arabicPeriod"/>
              <a:defRPr/>
            </a:pPr>
            <a:r>
              <a:rPr lang="tr-TR" dirty="0">
                <a:ea typeface="MS PGothic"/>
                <a:cs typeface="Calibri"/>
              </a:rPr>
              <a:t>Suçluların iadesi </a:t>
            </a:r>
            <a:r>
              <a:rPr lang="tr-TR" sz="1200" kern="1200" dirty="0">
                <a:solidFill>
                  <a:schemeClr val="tx1"/>
                </a:solidFill>
                <a:latin typeface="+mn-lt"/>
                <a:ea typeface="MS PGothic"/>
                <a:cs typeface="Calibri"/>
              </a:rPr>
              <a:t>(</a:t>
            </a:r>
            <a:r>
              <a:rPr lang="tr-TR" dirty="0">
                <a:ea typeface="MS PGothic"/>
                <a:cs typeface="Calibri"/>
              </a:rPr>
              <a:t>Madde 24</a:t>
            </a:r>
            <a:r>
              <a:rPr lang="tr-TR" sz="1200" kern="1200" dirty="0">
                <a:solidFill>
                  <a:schemeClr val="tx1"/>
                </a:solidFill>
                <a:latin typeface="+mn-lt"/>
                <a:ea typeface="MS PGothic"/>
                <a:cs typeface="Calibri"/>
              </a:rPr>
              <a:t>)</a:t>
            </a:r>
          </a:p>
          <a:p>
            <a:pPr marL="228600" indent="-228600">
              <a:buFontTx/>
              <a:buAutoNum type="arabicPeriod"/>
              <a:defRPr/>
            </a:pPr>
            <a:r>
              <a:rPr lang="tr-TR" dirty="0">
                <a:ea typeface="MS PGothic"/>
                <a:cs typeface="Calibri"/>
              </a:rPr>
              <a:t>Karşılıklı yardımlaşmaya ilişkin genel ilkeler</a:t>
            </a:r>
            <a:r>
              <a:rPr lang="tr-TR" sz="1200" kern="1200" dirty="0">
                <a:solidFill>
                  <a:schemeClr val="tx1"/>
                </a:solidFill>
                <a:latin typeface="+mn-lt"/>
                <a:ea typeface="MS PGothic"/>
                <a:cs typeface="Calibri"/>
              </a:rPr>
              <a:t> (</a:t>
            </a:r>
            <a:r>
              <a:rPr lang="tr-TR" dirty="0">
                <a:ea typeface="MS PGothic"/>
                <a:cs typeface="Calibri"/>
              </a:rPr>
              <a:t>Madde </a:t>
            </a:r>
            <a:r>
              <a:rPr lang="tr-TR" sz="1200" kern="1200" dirty="0">
                <a:solidFill>
                  <a:schemeClr val="tx1"/>
                </a:solidFill>
                <a:latin typeface="+mn-lt"/>
                <a:ea typeface="MS PGothic"/>
                <a:cs typeface="Calibri"/>
              </a:rPr>
              <a:t>25)</a:t>
            </a:r>
          </a:p>
          <a:p>
            <a:pPr marL="228600" indent="-228600">
              <a:buFontTx/>
              <a:buAutoNum type="arabicPeriod"/>
              <a:defRPr/>
            </a:pPr>
            <a:r>
              <a:rPr lang="tr-TR" dirty="0">
                <a:ea typeface="MS PGothic"/>
                <a:cs typeface="Calibri"/>
              </a:rPr>
              <a:t>Kendiliğinden bilgi verme</a:t>
            </a:r>
            <a:r>
              <a:rPr lang="tr-TR" sz="1200" kern="1200" dirty="0">
                <a:solidFill>
                  <a:schemeClr val="tx1"/>
                </a:solidFill>
                <a:latin typeface="+mn-lt"/>
                <a:ea typeface="MS PGothic"/>
                <a:cs typeface="Calibri"/>
              </a:rPr>
              <a:t> (</a:t>
            </a:r>
            <a:r>
              <a:rPr lang="tr-TR" dirty="0">
                <a:ea typeface="MS PGothic"/>
                <a:cs typeface="Calibri"/>
              </a:rPr>
              <a:t>Madde 26</a:t>
            </a:r>
            <a:r>
              <a:rPr lang="tr-TR" sz="1200" kern="1200" dirty="0">
                <a:solidFill>
                  <a:schemeClr val="tx1"/>
                </a:solidFill>
                <a:latin typeface="+mn-lt"/>
                <a:ea typeface="MS PGothic"/>
                <a:cs typeface="Calibri"/>
              </a:rPr>
              <a:t>)</a:t>
            </a:r>
          </a:p>
          <a:p>
            <a:pPr marL="228600" indent="-228600">
              <a:buFontTx/>
              <a:buAutoNum type="arabicPeriod"/>
              <a:defRPr/>
            </a:pPr>
            <a:r>
              <a:rPr lang="tr-TR" dirty="0">
                <a:ea typeface="MS PGothic"/>
                <a:cs typeface="Calibri"/>
              </a:rPr>
              <a:t>Uluslararası anlaşmaların yürürlükte olmadığı hallerde karşılıklı yardımlaşma taleplerine hakim usuller (Madde 27)</a:t>
            </a:r>
          </a:p>
          <a:p>
            <a:pPr marL="228600" indent="-228600">
              <a:buFontTx/>
              <a:buAutoNum type="arabicPeriod"/>
              <a:defRPr/>
            </a:pPr>
            <a:r>
              <a:rPr lang="tr-TR" dirty="0">
                <a:ea typeface="MS PGothic"/>
                <a:cs typeface="Calibri"/>
              </a:rPr>
              <a:t>Gizlilik ve kullanımın sınırlandırılması (Madde 28)</a:t>
            </a:r>
          </a:p>
          <a:p>
            <a:pPr marL="228600" indent="-228600">
              <a:buFontTx/>
              <a:buAutoNum type="arabicPeriod"/>
              <a:defRPr/>
            </a:pPr>
            <a:r>
              <a:rPr lang="tr-TR" dirty="0">
                <a:ea typeface="MS PGothic"/>
                <a:cs typeface="Calibri"/>
              </a:rPr>
              <a:t>Depolanmış bilgisayar verilerinin </a:t>
            </a:r>
            <a:r>
              <a:rPr lang="tr-TR" dirty="0" smtClean="0">
                <a:ea typeface="MS PGothic"/>
                <a:cs typeface="Calibri"/>
              </a:rPr>
              <a:t>hızlı şekilde </a:t>
            </a:r>
            <a:r>
              <a:rPr lang="tr-TR" dirty="0">
                <a:ea typeface="MS PGothic"/>
                <a:cs typeface="Calibri"/>
              </a:rPr>
              <a:t>korunması (Madde 29)</a:t>
            </a:r>
          </a:p>
          <a:p>
            <a:pPr marL="228600" indent="-228600">
              <a:buFontTx/>
              <a:buAutoNum type="arabicPeriod"/>
              <a:defRPr/>
            </a:pPr>
            <a:r>
              <a:rPr lang="tr-TR" dirty="0">
                <a:ea typeface="MS PGothic"/>
                <a:cs typeface="Calibri"/>
              </a:rPr>
              <a:t>Korunan trafik verilerinin </a:t>
            </a:r>
            <a:r>
              <a:rPr lang="tr-TR" dirty="0" smtClean="0">
                <a:ea typeface="MS PGothic"/>
                <a:cs typeface="Calibri"/>
              </a:rPr>
              <a:t>hızlı şekilde </a:t>
            </a:r>
            <a:r>
              <a:rPr lang="tr-TR" dirty="0">
                <a:ea typeface="MS PGothic"/>
                <a:cs typeface="Calibri"/>
              </a:rPr>
              <a:t>açıklanması (Madde 30)</a:t>
            </a:r>
          </a:p>
          <a:p>
            <a:pPr marL="228600" indent="-228600">
              <a:buFontTx/>
              <a:buAutoNum type="arabicPeriod"/>
              <a:defRPr/>
            </a:pPr>
            <a:r>
              <a:rPr lang="tr-TR" dirty="0">
                <a:ea typeface="MS PGothic"/>
                <a:cs typeface="Calibri"/>
              </a:rPr>
              <a:t>Depolanmış bilgisayar verilerine erişim konusunda karşılıklı yardımlaşma (Madde 31)</a:t>
            </a:r>
          </a:p>
          <a:p>
            <a:pPr marL="228600" indent="-228600">
              <a:buFontTx/>
              <a:buAutoNum type="arabicPeriod"/>
              <a:defRPr/>
            </a:pPr>
            <a:r>
              <a:rPr lang="tr-TR" dirty="0">
                <a:ea typeface="MS PGothic"/>
                <a:cs typeface="Calibri"/>
              </a:rPr>
              <a:t>Depolanmış bilgisayar verilerine rıza ile veya bu verilerin kamuya açık olduğu durumlarda sınır ötesi erişim (Madde 32)</a:t>
            </a:r>
          </a:p>
          <a:p>
            <a:pPr marL="228600" indent="-228600">
              <a:buFontTx/>
              <a:buAutoNum type="arabicPeriod"/>
              <a:defRPr/>
            </a:pPr>
            <a:r>
              <a:rPr lang="tr-TR" dirty="0">
                <a:ea typeface="MS PGothic"/>
                <a:cs typeface="Calibri"/>
              </a:rPr>
              <a:t>Trafik verilerinin g</a:t>
            </a:r>
            <a:r>
              <a:rPr lang="tr-TR" dirty="0">
                <a:ea typeface="ＭＳ Ｐゴシック"/>
                <a:cs typeface="Calibri"/>
              </a:rPr>
              <a:t>erçek zamanlı </a:t>
            </a:r>
            <a:r>
              <a:rPr lang="tr-TR" dirty="0">
                <a:ea typeface="MS PGothic"/>
                <a:cs typeface="Calibri"/>
              </a:rPr>
              <a:t>toplanması konusunda karşılıklı yardımlaşma (Madde 33)</a:t>
            </a:r>
          </a:p>
          <a:p>
            <a:pPr marL="228600" indent="-228600">
              <a:buFontTx/>
              <a:buAutoNum type="arabicPeriod"/>
              <a:defRPr/>
            </a:pPr>
            <a:r>
              <a:rPr lang="tr-TR" dirty="0">
                <a:ea typeface="MS PGothic"/>
                <a:cs typeface="Calibri"/>
              </a:rPr>
              <a:t>İçerik verisine müdahale konusunda karşılıklı yardımlaşma (Madde 34)</a:t>
            </a:r>
          </a:p>
          <a:p>
            <a:pPr marL="228600" indent="-228600">
              <a:buFontTx/>
              <a:buAutoNum type="arabicPeriod"/>
              <a:defRPr/>
            </a:pPr>
            <a:r>
              <a:rPr lang="tr-TR" dirty="0">
                <a:ea typeface="MS PGothic"/>
                <a:cs typeface="Calibri"/>
              </a:rPr>
              <a:t>7/24</a:t>
            </a:r>
            <a:r>
              <a:rPr lang="tr-TR" sz="1200" kern="1200" dirty="0">
                <a:solidFill>
                  <a:schemeClr val="tx1"/>
                </a:solidFill>
                <a:latin typeface="+mn-lt"/>
                <a:ea typeface="MS PGothic"/>
                <a:cs typeface="Calibri"/>
              </a:rPr>
              <a:t> </a:t>
            </a:r>
            <a:r>
              <a:rPr lang="tr-TR" dirty="0">
                <a:ea typeface="MS PGothic"/>
                <a:cs typeface="Calibri"/>
              </a:rPr>
              <a:t>İrtibat Ağı (Madde 35)</a:t>
            </a:r>
            <a:endParaRPr lang="tr-TR" sz="1200" kern="1200" dirty="0">
              <a:solidFill>
                <a:schemeClr val="tx1"/>
              </a:solidFill>
              <a:latin typeface="+mn-lt"/>
              <a:ea typeface="MS PGothic" pitchFamily="34" charset="-128"/>
              <a:cs typeface="Calibri"/>
            </a:endParaRPr>
          </a:p>
          <a:p>
            <a:pPr marL="0" indent="0" eaLnBrk="1" hangingPunct="1">
              <a:spcBef>
                <a:spcPct val="0"/>
              </a:spcBef>
              <a:buFontTx/>
              <a:buNone/>
            </a:pPr>
            <a:endParaRPr lang="tr-TR" dirty="0">
              <a:latin typeface="Calibri" charset="0"/>
              <a:cs typeface="Calibri"/>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172</a:t>
            </a:fld>
            <a:endParaRPr lang="fr-FR" sz="1200"/>
          </a:p>
        </p:txBody>
      </p:sp>
    </p:spTree>
    <p:extLst>
      <p:ext uri="{BB962C8B-B14F-4D97-AF65-F5344CB8AC3E}">
        <p14:creationId xmlns:p14="http://schemas.microsoft.com/office/powerpoint/2010/main" xmlns="" val="292603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Rectangle 3">
            <a:extLst>
              <a:ext uri="{FF2B5EF4-FFF2-40B4-BE49-F238E27FC236}">
                <a16:creationId xmlns:a16="http://schemas.microsoft.com/office/drawing/2014/main"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altLang="en-US" dirty="0" smtClean="0">
                <a:ea typeface="ＭＳ Ｐゴシック"/>
                <a:cs typeface="Calibri"/>
              </a:rPr>
              <a:t>Yasadışı erişim </a:t>
            </a:r>
            <a:r>
              <a:rPr lang="tr-TR" altLang="en-US" dirty="0">
                <a:ea typeface="ＭＳ Ｐゴシック"/>
                <a:cs typeface="Calibri"/>
              </a:rPr>
              <a:t>suçu, bilgisayar sisteminin tümüne veya bir kısmına haksız biçimde erişenler tarafından işlenir. Bu eylem Budapeşte Sözleşmesi'nin 2. maddesinde düzenlenmiştir ve kasıt aranır.</a:t>
            </a:r>
          </a:p>
          <a:p>
            <a:endParaRPr lang="tr-TR" altLang="en-US" dirty="0">
              <a:ea typeface="ＭＳ Ｐゴシック"/>
              <a:cs typeface="Calibri"/>
            </a:endParaRPr>
          </a:p>
          <a:p>
            <a:pPr eaLnBrk="1" hangingPunct="1"/>
            <a:r>
              <a:rPr lang="tr-TR" altLang="en-US" dirty="0">
                <a:ea typeface="ＭＳ Ｐゴシック"/>
                <a:cs typeface="Calibri"/>
              </a:rPr>
              <a:t>Genellikle bilgisayar sistemleri korsanlığı (</a:t>
            </a:r>
            <a:r>
              <a:rPr lang="tr-TR" i="1" dirty="0">
                <a:ea typeface="ＭＳ Ｐゴシック"/>
                <a:cs typeface="Calibri"/>
              </a:rPr>
              <a:t>hacking</a:t>
            </a:r>
            <a:r>
              <a:rPr lang="tr-TR" dirty="0">
                <a:ea typeface="ＭＳ Ｐゴシック"/>
                <a:cs typeface="Calibri"/>
              </a:rPr>
              <a:t>) olarak anılır ve en sık karşılaşılan bilgisayar suçlarından biridir. Ancak korsanlık dışında </a:t>
            </a:r>
            <a:r>
              <a:rPr lang="tr-TR" dirty="0" smtClean="0">
                <a:ea typeface="ＭＳ Ｐゴシック"/>
                <a:cs typeface="Calibri"/>
              </a:rPr>
              <a:t>yasadışı erişim </a:t>
            </a:r>
            <a:r>
              <a:rPr lang="tr-TR" dirty="0">
                <a:ea typeface="ＭＳ Ｐゴシック"/>
                <a:cs typeface="Calibri"/>
              </a:rPr>
              <a:t>olarak tanımlanabilecek başka fenomenler de vardır - hatta korsanlık, teknoloji araçlarının kullanılmasıyla </a:t>
            </a:r>
            <a:r>
              <a:rPr lang="tr-TR" dirty="0" smtClean="0">
                <a:ea typeface="ＭＳ Ｐゴシック"/>
                <a:cs typeface="Calibri"/>
              </a:rPr>
              <a:t>Yasadışı </a:t>
            </a:r>
            <a:r>
              <a:rPr lang="tr-TR" dirty="0">
                <a:ea typeface="ＭＳ Ｐゴシック"/>
                <a:cs typeface="Calibri"/>
              </a:rPr>
              <a:t>biçimde bir bilgisayar sistemine erişmek anlamına gelmektedir. Ancak </a:t>
            </a:r>
            <a:r>
              <a:rPr lang="tr-TR" dirty="0" smtClean="0">
                <a:ea typeface="ＭＳ Ｐゴシック"/>
                <a:cs typeface="Calibri"/>
              </a:rPr>
              <a:t>yasadışı erişim</a:t>
            </a:r>
            <a:r>
              <a:rPr lang="tr-TR" dirty="0">
                <a:ea typeface="ＭＳ Ｐゴシック"/>
                <a:cs typeface="Calibri"/>
              </a:rPr>
              <a:t>, kullanılan teknolojiden ve hatta teknolojinin kullanılıp kullanılmadığından bağımsız olarak, sisteme her türlü izinsiz girişi kapsar. Bu, örneğin failin </a:t>
            </a:r>
            <a:r>
              <a:rPr lang="tr-TR" dirty="0" smtClean="0">
                <a:ea typeface="ＭＳ Ｐゴシック"/>
                <a:cs typeface="Calibri"/>
              </a:rPr>
              <a:t>Yasadışı </a:t>
            </a:r>
            <a:r>
              <a:rPr lang="tr-TR" dirty="0">
                <a:ea typeface="ＭＳ Ｐゴシック"/>
                <a:cs typeface="Calibri"/>
              </a:rPr>
              <a:t>biçimde parola elde etmesi durumunda ortaya çıkabilir. Burada korunan menfaat bir bilgisayar sisteminin veya bilgisayar verisinin gizliliğidir.</a:t>
            </a:r>
          </a:p>
          <a:p>
            <a:pPr eaLnBrk="1" hangingPunct="1">
              <a:defRPr/>
            </a:pPr>
            <a:endParaRPr lang="tr-TR" altLang="en-US" dirty="0">
              <a:cs typeface="Calibri"/>
            </a:endParaRPr>
          </a:p>
          <a:p>
            <a:pPr marL="0" marR="0" lvl="0" indent="0" algn="l" defTabSz="457200" eaLnBrk="1" hangingPunct="1">
              <a:lnSpc>
                <a:spcPct val="100000"/>
              </a:lnSpc>
              <a:spcBef>
                <a:spcPct val="30000"/>
              </a:spcBef>
              <a:spcAft>
                <a:spcPct val="0"/>
              </a:spcAft>
              <a:buClrTx/>
              <a:buSzTx/>
              <a:buFontTx/>
              <a:buNone/>
              <a:tabLst/>
              <a:defRPr/>
            </a:pPr>
            <a:endParaRPr lang="tr-TR" altLang="sr-Latn-RS" dirty="0">
              <a:cs typeface="Calibri"/>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Bu slayt Budapeşte Sözleşmesi uyarınca uluslararası işbirliğinin anahtar ilkelerini vurgulamaktadır. Eğitici mümkün olan en geniş ölçüde, uluslararası işbirliğini sağlayan diğer antlaşmalarla da bağ kurabilir. Uluslararası işbirliği ve karşılıklı yardımlaşma kurallarının yalnızca Budapeşte Sözleşmesi'nde düzenlenen suçlar bağlamında değil fakat aynı zamanda elektronik delil içeren ceza soruşturmaları bağlamında da işbirliğini sağladığını vurgulamak önemlidir. Budapeşte Sözleşmesi, önceki slaytlarda incelenen ilgili uluslararası işbirliği belgeleriyle birlikte, iki taraflı antlaşmalar ve iç hukuklar temelinde ele alınmalıdır.</a:t>
            </a:r>
          </a:p>
          <a:p>
            <a:endParaRPr lang="tr-TR" dirty="0">
              <a:ea typeface="ＭＳ Ｐゴシック"/>
              <a:cs typeface="Calibri"/>
            </a:endParaRPr>
          </a:p>
          <a:p>
            <a:r>
              <a:rPr lang="tr-TR" dirty="0">
                <a:ea typeface="ＭＳ Ｐゴシック"/>
                <a:cs typeface="Calibri"/>
              </a:rPr>
              <a:t>Budapeşte Sözleşmesi'nin karşılıklı yardımlaşmaya ilişkin anahtar ilkelerinden biri, Budapeşte Sözleşmesi'nin 29 ila 35. maddeleri arasında uluslararası işbirliği özel yetkilerinin düzenlenmesi ve süratli iletişim araçlarının (faks/e-posta da dahil olmak üzere) kullanılmasıdır. İşbirliği, uygulanabilir karşılıklı adli yardımlaşma antlaşmalarına ve iç hukuklara tabidir ancak Budapeşte Sözleşmesi bu antlaşmaların yokluğunda karşılıklı yardımlaşma için prosedürler de öngörmektedir.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173</a:t>
            </a:fld>
            <a:endParaRPr lang="en-US"/>
          </a:p>
        </p:txBody>
      </p:sp>
    </p:spTree>
    <p:extLst>
      <p:ext uri="{BB962C8B-B14F-4D97-AF65-F5344CB8AC3E}">
        <p14:creationId xmlns:p14="http://schemas.microsoft.com/office/powerpoint/2010/main" xmlns="" val="12450522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Bu slayt uluslararası işbirliğine ilişkin Budapeşte Sözleşmesi'nde düzenlenen özel kuralları vurgulamaktadır. Eğitici bu konuların sonraki slaytlarda ele alınacağını belirtebilir.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174</a:t>
            </a:fld>
            <a:endParaRPr lang="en-US"/>
          </a:p>
        </p:txBody>
      </p:sp>
    </p:spTree>
    <p:extLst>
      <p:ext uri="{BB962C8B-B14F-4D97-AF65-F5344CB8AC3E}">
        <p14:creationId xmlns:p14="http://schemas.microsoft.com/office/powerpoint/2010/main" xmlns="" val="42589222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Bu slayt İkinci Ek Protokol'ün kabulü hakkında bilgi vermektedir. Budapeşte Sözleşmesi taraflarının, yabancı, çeşitli, değişen veya bilinmeyen yargı yetkilerinde - özellikle de bulut içerisinde depolanmış verilerle ilgili sunucu kullanımının giderek artması sonucu önemli sorunlarla karşılaştığı açıklanmaktadır. Budapeşte Sözleşmesi kapsamındaki usul yetkileri bölgesel sınırlarla kısıtlıdır ve böylece Taraflar, Budapeşte Sözleşmesi hükümlerini bu teknolojik gelişmelere uyarlayacak çözümler üzerinde çalışmak zorunda kalmışlardır. </a:t>
            </a: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177</a:t>
            </a:fld>
            <a:endParaRPr lang="en-US"/>
          </a:p>
        </p:txBody>
      </p:sp>
    </p:spTree>
    <p:extLst>
      <p:ext uri="{BB962C8B-B14F-4D97-AF65-F5344CB8AC3E}">
        <p14:creationId xmlns:p14="http://schemas.microsoft.com/office/powerpoint/2010/main" xmlns="" val="86167276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ea typeface="ＭＳ Ｐゴシック"/>
                <a:cs typeface="Calibri"/>
              </a:rPr>
              <a:t>Sınır Ötesi Grup </a:t>
            </a:r>
            <a:r>
              <a:rPr lang="tr-TR" dirty="0">
                <a:ea typeface="ＭＳ Ｐゴシック"/>
                <a:cs typeface="Calibri"/>
              </a:rPr>
              <a:t>(</a:t>
            </a:r>
            <a:r>
              <a:rPr lang="en-US" dirty="0"/>
              <a:t>“</a:t>
            </a:r>
            <a:r>
              <a:rPr lang="tr-TR" dirty="0">
                <a:ea typeface="ＭＳ Ｐゴシック"/>
                <a:cs typeface="Calibri"/>
              </a:rPr>
              <a:t>Verilere ve veri akışlarına ilişkin yargı yetkisi ile sınır ötesi erişim hakkında T-CY ad-hoc alt grubu"), verilere ve veri akışlarına sınır ötesi erişimi, internet üzerinden yürütülen sınır ötesi soruşturma tedbirlerinin uygulanmasını ve ilgili sorunları daha detaylı düzenlemelerin konusu yapmak ve bulgularını içeren raporu Komiteye sumak için bir araç - örneğin Sözleşme değişikliği, Protokol veya Tavsiye- geliştirmekle görevlendirilmiştir. Bulguları sonucu Sınır Ötesi Erişim Hakkında Kılavuz Not (Kılavuz Not #3) kabul edilmiştir. Sınır Ötesi Grup aynı zamanda, Budapeşte Sözleşmesi'nin 32. maddesi hükümlerinin de ötesine geçerek sınır ötesi veriye erişim kapasitesinin güçlendirilmesine yönelik bir dizi öneride bulunmuştur.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178</a:t>
            </a:fld>
            <a:endParaRPr lang="en-US"/>
          </a:p>
        </p:txBody>
      </p:sp>
    </p:spTree>
    <p:extLst>
      <p:ext uri="{BB962C8B-B14F-4D97-AF65-F5344CB8AC3E}">
        <p14:creationId xmlns:p14="http://schemas.microsoft.com/office/powerpoint/2010/main" xmlns="" val="40873288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ea typeface="ＭＳ Ｐゴシック"/>
                <a:cs typeface="Calibri"/>
              </a:rPr>
              <a:t>Bulut Delilleri Grubu</a:t>
            </a:r>
            <a:r>
              <a:rPr lang="tr-TR" dirty="0">
                <a:ea typeface="ＭＳ Ｐゴシック"/>
                <a:cs typeface="Calibri"/>
              </a:rPr>
              <a:t>,  2015 ve 2017 yılları arasında karşılıklı adli yardımlaşma aracı da dahil olmak üzere, ceza adaletinin sağlanması amacıyla, buluttaki ve yabancı yargı yetkilerindeki sunucularda depolanmış delillere erişilmesine ilişkin çözümler geliştirmek üzere toplanmıştır. Özellikle elektronik delil depolamanın uluslar ötesi niteliği göz önünde bulundurulduğunda bulut bilişiminin, devletlerin ceza adaleti kapasitelerinde yarattığı, aşağıdakileri içeren bir dizi sorunu tespit etmiştir:</a:t>
            </a:r>
            <a:endParaRPr lang="tr-TR" dirty="0">
              <a:cs typeface="Calibri"/>
            </a:endParaRPr>
          </a:p>
          <a:p>
            <a:r>
              <a:rPr lang="tr-TR" sz="1200" i="0" kern="1200" dirty="0">
                <a:solidFill>
                  <a:schemeClr val="tx1"/>
                </a:solidFill>
                <a:effectLst/>
                <a:latin typeface="+mn-lt"/>
                <a:ea typeface="ＭＳ Ｐゴシック"/>
                <a:cs typeface="Calibri"/>
              </a:rPr>
              <a:t>- </a:t>
            </a:r>
            <a:r>
              <a:rPr lang="tr-TR" dirty="0">
                <a:ea typeface="ＭＳ Ｐゴシック"/>
                <a:cs typeface="Calibri"/>
              </a:rPr>
              <a:t>         Delillerin konumu</a:t>
            </a:r>
            <a:endParaRPr lang="tr-TR" i="0" dirty="0">
              <a:effectLst/>
              <a:ea typeface="ＭＳ Ｐゴシック"/>
              <a:cs typeface="Calibri"/>
            </a:endParaRPr>
          </a:p>
          <a:p>
            <a:r>
              <a:rPr lang="tr-TR" sz="1200" i="0" kern="1200" dirty="0">
                <a:solidFill>
                  <a:schemeClr val="tx1"/>
                </a:solidFill>
                <a:effectLst/>
                <a:latin typeface="+mn-lt"/>
                <a:ea typeface="ＭＳ Ｐゴシック"/>
                <a:cs typeface="Calibri"/>
              </a:rPr>
              <a:t>- </a:t>
            </a:r>
            <a:r>
              <a:rPr lang="tr-TR" dirty="0">
                <a:ea typeface="ＭＳ Ｐゴシック"/>
                <a:cs typeface="Calibri"/>
              </a:rPr>
              <a:t>         Faillerin konumu </a:t>
            </a:r>
          </a:p>
          <a:p>
            <a:r>
              <a:rPr lang="tr-TR" sz="1200" i="0" kern="1200" dirty="0">
                <a:solidFill>
                  <a:schemeClr val="tx1"/>
                </a:solidFill>
                <a:effectLst/>
                <a:latin typeface="+mn-lt"/>
                <a:ea typeface="ＭＳ Ｐゴシック"/>
                <a:cs typeface="Calibri"/>
              </a:rPr>
              <a:t>- </a:t>
            </a:r>
            <a:r>
              <a:rPr lang="tr-TR" dirty="0">
                <a:ea typeface="ＭＳ Ｐゴシック"/>
                <a:cs typeface="Calibri"/>
              </a:rPr>
              <a:t>         Mağdurların konumu </a:t>
            </a:r>
          </a:p>
          <a:p>
            <a:r>
              <a:rPr lang="tr-TR" sz="1200" i="0" kern="1200" dirty="0">
                <a:solidFill>
                  <a:schemeClr val="tx1"/>
                </a:solidFill>
                <a:effectLst/>
                <a:latin typeface="+mn-lt"/>
                <a:ea typeface="ＭＳ Ｐゴシック"/>
                <a:cs typeface="Calibri"/>
              </a:rPr>
              <a:t>- </a:t>
            </a:r>
            <a:r>
              <a:rPr lang="tr-TR" dirty="0">
                <a:ea typeface="ＭＳ Ｐゴシック"/>
                <a:cs typeface="Calibri"/>
              </a:rPr>
              <a:t>         Veri mülkiyeti</a:t>
            </a:r>
            <a:endParaRPr lang="tr-TR" dirty="0">
              <a:cs typeface="Calibri"/>
            </a:endParaRPr>
          </a:p>
          <a:p>
            <a:r>
              <a:rPr lang="tr-TR" sz="1200" i="0" kern="1200" dirty="0">
                <a:solidFill>
                  <a:schemeClr val="tx1"/>
                </a:solidFill>
                <a:effectLst/>
                <a:latin typeface="+mn-lt"/>
                <a:ea typeface="ＭＳ Ｐゴシック"/>
                <a:cs typeface="Calibri"/>
              </a:rPr>
              <a:t>- </a:t>
            </a:r>
            <a:r>
              <a:rPr lang="tr-TR" dirty="0">
                <a:ea typeface="ＭＳ Ｐゴシック"/>
                <a:cs typeface="Calibri"/>
              </a:rPr>
              <a:t>         Hizmet sağlayıcısının fiziki konumu</a:t>
            </a:r>
          </a:p>
          <a:p>
            <a:r>
              <a:rPr lang="tr-TR" sz="1200" i="0" kern="1200" dirty="0">
                <a:solidFill>
                  <a:schemeClr val="tx1"/>
                </a:solidFill>
                <a:effectLst/>
                <a:latin typeface="+mn-lt"/>
                <a:ea typeface="ＭＳ Ｐゴシック"/>
                <a:cs typeface="Calibri"/>
              </a:rPr>
              <a:t>- </a:t>
            </a:r>
            <a:r>
              <a:rPr lang="tr-TR" dirty="0">
                <a:ea typeface="ＭＳ Ｐゴシック"/>
                <a:cs typeface="Calibri"/>
              </a:rPr>
              <a:t>         Hizmet sağlayıcısının yasal konumu</a:t>
            </a:r>
          </a:p>
          <a:p>
            <a:pPr lvl="0"/>
            <a:endParaRPr lang="tr-TR" dirty="0">
              <a:cs typeface="Calibri"/>
            </a:endParaRPr>
          </a:p>
          <a:p>
            <a:r>
              <a:rPr lang="tr-TR" dirty="0">
                <a:ea typeface="ＭＳ Ｐゴシック"/>
                <a:cs typeface="Calibri"/>
              </a:rPr>
              <a:t>Bulut Delilleri Grubu'nun hazırladığı son dokümana buradan ulaşılabilir:</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3"/>
              </a:rPr>
              <a:t>https://rm.coe.int/CoERMPublicCommonSearchServices/DisplayDCTMContent?documentId=09000016806a495e</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179</a:t>
            </a:fld>
            <a:endParaRPr lang="en-US"/>
          </a:p>
        </p:txBody>
      </p:sp>
    </p:spTree>
    <p:extLst>
      <p:ext uri="{BB962C8B-B14F-4D97-AF65-F5344CB8AC3E}">
        <p14:creationId xmlns:p14="http://schemas.microsoft.com/office/powerpoint/2010/main" xmlns="" val="169085160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defRPr/>
            </a:pPr>
            <a:r>
              <a:rPr lang="tr-TR" b="1" dirty="0">
                <a:ea typeface="ＭＳ Ｐゴシック"/>
                <a:cs typeface="Calibri"/>
              </a:rPr>
              <a:t>Talep dili</a:t>
            </a:r>
            <a:r>
              <a:rPr lang="tr-TR" dirty="0">
                <a:ea typeface="ＭＳ Ｐゴシック"/>
                <a:cs typeface="Calibri"/>
              </a:rPr>
              <a:t>: Bu madde Taraflara ve hizmet sağlayıcılarına yöneltilen taleplerde kullanılacak diller için bir çerçeve sağlamaktadır. Her ne kadar uygulamada Taraflar kendi resmi dilleri dışındaki dillerde iletişim kurabilseler de, böyle bir düzenleme ulusal hukuklarda veya antlaşmalarda öngörülmemiş olabilir. Bu maddenin amacı bu Protokol uyarınca bu konuya ilişkin ek bir esneklik sağlamaktır. </a:t>
            </a:r>
            <a:endParaRPr lang="tr-TR" dirty="0">
              <a:cs typeface="Calibri"/>
            </a:endParaRPr>
          </a:p>
          <a:p>
            <a:pPr>
              <a:defRPr/>
            </a:pP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b="1" dirty="0">
                <a:ea typeface="ＭＳ Ｐゴシック"/>
                <a:cs typeface="Calibri"/>
              </a:rPr>
              <a:t>Video konferans</a:t>
            </a:r>
            <a:r>
              <a:rPr lang="tr-TR" dirty="0">
                <a:ea typeface="ＭＳ Ｐゴシック"/>
                <a:cs typeface="Calibri"/>
              </a:rPr>
              <a:t>: Madde öncelikli olarak ifade veya beyan alınmasında video konferans teknolojisinin kullanılmasına ilişkindir. Bu işbirliği türü, mevcut iki taraflı veya çok taraflı karşılıklı yardımlaşma antlaşmalarında, örneğin ETS 182 (Ceza İşlerinde Karşılıklı Yardım Sözleşmesi’ne İkinci Ek Protokol) çerçevesinde öngörülmüş olabilir. Tarafların, bu antlaşmalarda ve sözleşmelerde öngörülen yükümlülüklerine yönelik özel olarak tasarlanmış kurallarla çatışmaması için Madde [ ], Protokol kapsamındaki diğer pek çok madde gibi, </a:t>
            </a:r>
            <a:r>
              <a:rPr lang="tr-TR" sz="1200" dirty="0">
                <a:effectLst/>
                <a:latin typeface="Calibri" panose="020F0502020204030204" pitchFamily="34" charset="0"/>
                <a:ea typeface="Times New Roman" panose="02020603050405020304" pitchFamily="18" charset="0"/>
                <a:cs typeface="Calibri" panose="020F0502020204030204" pitchFamily="34" charset="0"/>
              </a:rPr>
              <a:t>Talepte bulunan Taraf ile talebi alan Taraf arasında yürürlükte bulunan aynı veya karşılıklı mevzuat temelinde karşılıklı yardımlaşma antlaşmasının veya düzenlemelerinin bulunmadığı hallerde uygulanır. Bu maddeler Budapeşte Sözleşmesi’nin 27. maddesi yaklaşımını takip etmektedir.</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defRPr/>
            </a:pPr>
            <a:endParaRPr lang="tr-TR" dirty="0">
              <a:ea typeface="ＭＳ Ｐゴシック"/>
              <a:cs typeface="Calibri"/>
            </a:endParaRPr>
          </a:p>
          <a:p>
            <a:r>
              <a:rPr lang="tr-TR" b="1" dirty="0">
                <a:ea typeface="ＭＳ Ｐゴシック"/>
                <a:cs typeface="Calibri"/>
              </a:rPr>
              <a:t>Ortak soruşturma ekipleri ve</a:t>
            </a:r>
            <a:r>
              <a:rPr lang="tr-TR" sz="1200" b="1" kern="1200" dirty="0">
                <a:solidFill>
                  <a:schemeClr val="tx1"/>
                </a:solidFill>
                <a:effectLst/>
                <a:latin typeface="+mn-lt"/>
                <a:ea typeface="ＭＳ Ｐゴシック"/>
                <a:cs typeface="Calibri"/>
              </a:rPr>
              <a:t> </a:t>
            </a:r>
            <a:r>
              <a:rPr lang="tr-TR" b="1" dirty="0">
                <a:ea typeface="ＭＳ Ｐゴシック"/>
                <a:cs typeface="Calibri"/>
              </a:rPr>
              <a:t>ortak soruşturmalar: </a:t>
            </a:r>
            <a:r>
              <a:rPr lang="tr-TR" dirty="0">
                <a:ea typeface="ＭＳ Ｐゴシック"/>
                <a:cs typeface="Calibri"/>
              </a:rPr>
              <a:t>Siber suçların ve elektronik delillerin uluslar aşırı niteliği göz önünde bulundurulduğunda, siber suçlar ve elektronik delillerle ilgili soruşturmalar ve kovuşturmalar genellikle diğer ülkelerle bağlantılıdır. Ortak soruşturma ekipleri, iki veya daha fazla ülke arasındaki operasyon işbirliği ve koordinasyonu için etkili bir araç olabilir. Madde [ ] bu işbirliği türünün dayanağını düzenlemektedir.</a:t>
            </a:r>
          </a:p>
          <a:p>
            <a:r>
              <a:rPr lang="tr-TR" dirty="0">
                <a:ea typeface="ＭＳ Ｐゴシック"/>
                <a:cs typeface="Calibri"/>
              </a:rPr>
              <a:t> </a:t>
            </a:r>
            <a:endParaRPr lang="tr-TR" dirty="0">
              <a:cs typeface="Calibri"/>
            </a:endParaRPr>
          </a:p>
          <a:p>
            <a:r>
              <a:rPr lang="tr-TR" b="1" dirty="0">
                <a:ea typeface="ＭＳ Ｐゴシック"/>
                <a:cs typeface="Calibri"/>
              </a:rPr>
              <a:t>Acil karşılıklı yardım</a:t>
            </a:r>
            <a:r>
              <a:rPr lang="tr-TR" sz="1200" kern="1200" dirty="0">
                <a:solidFill>
                  <a:schemeClr val="tx1"/>
                </a:solidFill>
                <a:effectLst/>
                <a:latin typeface="+mn-lt"/>
                <a:ea typeface="ＭＳ Ｐゴシック"/>
                <a:cs typeface="Calibri"/>
              </a:rPr>
              <a:t>:</a:t>
            </a:r>
            <a:r>
              <a:rPr lang="tr-TR" dirty="0">
                <a:ea typeface="ＭＳ Ｐゴシック"/>
                <a:cs typeface="Calibri"/>
              </a:rPr>
              <a:t> Bu madde acil durumlarda yöneltilen karşılıklı yardım taleplerine yönelik azami ölçüde hızlandırılmış bir prosedür öngörmektedir. Acil durum 1. paragrafta, gerçek kişinin yaşamına veya güvenliğine yönelik önemli ve çok yakın bir riskin bulunduğu haller olarak tanımlanmıştır. Tanım, riskin yakın olduğu halleri kapsamaktadır ki bu, kişinin yaşamına veya güvenliğine yönelik riskin geçmiş olduğu halleri veya riskin yakın zamanda doğmayacağı halleri kapsamaz. Bu kesin tanımın sebebi maddenin, hem talepte bulunan Tarafa hem de talebi alan Tarafa acil durumlarda daha hızlı harekete geçmeleri için yoğun emek gerektiren yükümlülükler yüklemesidir ki böylece acil durum talepleri, daha önce sunulmuş olsalar dahi, diğer önemli fakat acil olmayan vakalara göre yüksek öncelik kazanacaktır.   </a:t>
            </a:r>
            <a:endParaRPr lang="tr-TR" dirty="0">
              <a:cs typeface="Calibri"/>
            </a:endParaRPr>
          </a:p>
          <a:p>
            <a:endParaRPr lang="tr-TR" dirty="0">
              <a:ea typeface="ＭＳ Ｐゴシック"/>
              <a:cs typeface="Calibri"/>
            </a:endParaRPr>
          </a:p>
          <a:p>
            <a:pPr>
              <a:defRPr/>
            </a:pPr>
            <a:r>
              <a:rPr lang="tr-TR" b="1" dirty="0">
                <a:ea typeface="ＭＳ Ｐゴシック"/>
                <a:cs typeface="Calibri"/>
              </a:rPr>
              <a:t>Abone bilgilerinin doğrudan açıklanması</a:t>
            </a:r>
            <a:r>
              <a:rPr lang="tr-TR" sz="1200" b="1" kern="1200" dirty="0">
                <a:solidFill>
                  <a:schemeClr val="tx1"/>
                </a:solidFill>
                <a:effectLst/>
                <a:latin typeface="+mn-lt"/>
                <a:ea typeface="ＭＳ Ｐゴシック"/>
                <a:cs typeface="Calibri"/>
              </a:rPr>
              <a:t>: </a:t>
            </a:r>
            <a:r>
              <a:rPr lang="tr-TR" dirty="0">
                <a:ea typeface="ＭＳ Ｐゴシック"/>
                <a:cs typeface="Calibri"/>
              </a:rPr>
              <a:t>Bu madde, abone bilgilerinin elde edilmesi için bir Tarafın makamları ile bir diğer Tarafın sınırları içerisinde bulunan hizmet sağlayıcısı arasında doğrudan işbirliği sağlayan bir prosedür öngörmektedir. Bu prosedür, diğer ülkelerdeki hizmet sağlayıcılarından elektronik delil elde edilmesine ilişkin mevcut prosedürlerin doğurduğu zorluklar karşısında, ceza soruşturmalarında ve yargılamalarında elektronik delillere sınır ötesi erişimin zamanında sağlanmasının önemini kabul eden, Sözleşme Komitesi Bulut Delilleri Grubu ile Sözleşme'nin 18. maddeye ilişkin Kılavuz Notu çerçevesinde geliştirilmiştir. </a:t>
            </a:r>
            <a:endParaRPr lang="tr-TR" dirty="0">
              <a:cs typeface="Calibri"/>
            </a:endParaRPr>
          </a:p>
          <a:p>
            <a:pPr>
              <a:defRPr/>
            </a:pPr>
            <a:endParaRPr lang="tr-TR" dirty="0">
              <a:ea typeface="ＭＳ Ｐゴシック"/>
              <a:cs typeface="Calibri"/>
            </a:endParaRPr>
          </a:p>
          <a:p>
            <a:r>
              <a:rPr lang="tr-TR" b="1" dirty="0">
                <a:ea typeface="ＭＳ Ｐゴシック"/>
                <a:cs typeface="Calibri"/>
              </a:rPr>
              <a:t>Talimatların geçerliliği: </a:t>
            </a:r>
            <a:r>
              <a:rPr lang="tr-TR" dirty="0">
                <a:ea typeface="ＭＳ Ｐゴシック"/>
                <a:cs typeface="Calibri"/>
              </a:rPr>
              <a:t>Bu maddenin amacı talebi alan Tarafın, talepte bulunan Tarafa sunulmak üzere talimat veya emir çıkarabilmesini ve talepte bulunan Tarafın sınırları içerisinde bulunan hizmet sağlayıcısını, bulundurduğu veya tasarrufu altındaki abone bilgilerini veya trafik verilerini sağlamaya zorlayarak bu emre veya talimata geçerlilik kazandırmasını sağlamaktır. </a:t>
            </a: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180</a:t>
            </a:fld>
            <a:endParaRPr lang="en-US"/>
          </a:p>
        </p:txBody>
      </p:sp>
    </p:spTree>
    <p:extLst>
      <p:ext uri="{BB962C8B-B14F-4D97-AF65-F5344CB8AC3E}">
        <p14:creationId xmlns:p14="http://schemas.microsoft.com/office/powerpoint/2010/main" xmlns="" val="404880688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dirty="0"/>
              <a:t>Taslak protokol </a:t>
            </a:r>
            <a:r>
              <a:rPr lang="tr-TR" b="0" dirty="0">
                <a:ea typeface="ＭＳ Ｐゴシック"/>
                <a:cs typeface="Calibri"/>
              </a:rPr>
              <a:t>grubu toplantıları COVID 19 pandemisi boyunca çevrim içi olarak devam etmiştir. Gizli soruşturmaların uluslararası işbirliği unsurunun uygulanabilirliği hakkındaki tartışmalarla birlikte artı değer yaratabilecek çeşitli konularda tartışmalar halen devam etmektedir.</a:t>
            </a:r>
          </a:p>
          <a:p>
            <a:endParaRPr lang="tr-TR" sz="1200" kern="1200" dirty="0">
              <a:solidFill>
                <a:schemeClr val="tx1"/>
              </a:solidFill>
              <a:effectLst/>
              <a:latin typeface="+mn-lt"/>
              <a:ea typeface="ＭＳ Ｐゴシック" pitchFamily="-65" charset="-128"/>
              <a:cs typeface="Calibri"/>
            </a:endParaRPr>
          </a:p>
          <a:p>
            <a:r>
              <a:rPr lang="tr-TR" dirty="0">
                <a:ea typeface="ＭＳ Ｐゴシック"/>
                <a:cs typeface="Calibri"/>
              </a:rPr>
              <a:t>Önceki slaytlar, taslak kuralların kabulüne ilişkin çalışmaların gelişimi doğrultusunda güncellenmelidir.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181</a:t>
            </a:fld>
            <a:endParaRPr lang="en-US"/>
          </a:p>
        </p:txBody>
      </p:sp>
    </p:spTree>
    <p:extLst>
      <p:ext uri="{BB962C8B-B14F-4D97-AF65-F5344CB8AC3E}">
        <p14:creationId xmlns:p14="http://schemas.microsoft.com/office/powerpoint/2010/main" xmlns="" val="71105370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b) Irkçılık ve Yabancı Düşmanlığı. Bu konu Budapeşte Sözleşmesi'ne Ek Birinci Protokol'de düzenlenmektedir.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182</a:t>
            </a:fld>
            <a:endParaRPr lang="en-US"/>
          </a:p>
        </p:txBody>
      </p:sp>
    </p:spTree>
    <p:extLst>
      <p:ext uri="{BB962C8B-B14F-4D97-AF65-F5344CB8AC3E}">
        <p14:creationId xmlns:p14="http://schemas.microsoft.com/office/powerpoint/2010/main" xmlns="" val="411609174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b) Irkçılık ve Yabancı Düşmanlığı. Bu konu Budapeşte Sözleşmesi'ne Ek Birinci Protokol'de düzenlenmektedir. </a:t>
            </a:r>
            <a:endParaRPr lang="en-US" dirty="0">
              <a:ea typeface="ＭＳ Ｐゴシック"/>
              <a:cs typeface="Calibri"/>
            </a:endParaRPr>
          </a:p>
          <a:p>
            <a:pPr marL="0" marR="0" lvl="0" indent="0" algn="l" defTabSz="457200">
              <a:lnSpc>
                <a:spcPct val="100000"/>
              </a:lnSpc>
              <a:spcBef>
                <a:spcPct val="30000"/>
              </a:spcBef>
              <a:spcAft>
                <a:spcPct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183</a:t>
            </a:fld>
            <a:endParaRPr lang="en-US"/>
          </a:p>
        </p:txBody>
      </p:sp>
    </p:spTree>
    <p:extLst>
      <p:ext uri="{BB962C8B-B14F-4D97-AF65-F5344CB8AC3E}">
        <p14:creationId xmlns:p14="http://schemas.microsoft.com/office/powerpoint/2010/main" xmlns="" val="152891506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184</a:t>
            </a:fld>
            <a:endParaRPr lang="en-US"/>
          </a:p>
        </p:txBody>
      </p:sp>
    </p:spTree>
    <p:extLst>
      <p:ext uri="{BB962C8B-B14F-4D97-AF65-F5344CB8AC3E}">
        <p14:creationId xmlns:p14="http://schemas.microsoft.com/office/powerpoint/2010/main" xmlns="" val="148181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2. maddesi metni "erişim" unsuru öne çıkarılarak aktarılmaktadır.</a:t>
            </a:r>
          </a:p>
          <a:p>
            <a:endParaRPr lang="tr-TR" noProof="0" dirty="0">
              <a:ea typeface="ＭＳ Ｐゴシック"/>
              <a:cs typeface="Calibri"/>
            </a:endParaRPr>
          </a:p>
          <a:p>
            <a:r>
              <a:rPr lang="tr-TR" noProof="0" dirty="0">
                <a:ea typeface="ＭＳ Ｐゴシック"/>
                <a:cs typeface="Calibri"/>
              </a:rPr>
              <a:t>Sağ tarafta ise öne çıkarılan unsur açıklanmaktadır.</a:t>
            </a:r>
            <a:endParaRPr lang="tr-TR" noProof="0" dirty="0">
              <a:ea typeface="ＭＳ Ｐゴシック"/>
            </a:endParaRPr>
          </a:p>
          <a:p>
            <a:pPr>
              <a:defRPr/>
            </a:pPr>
            <a:endParaRPr lang="tr-TR" noProof="0" dirty="0">
              <a:ea typeface="ＭＳ Ｐゴシック"/>
              <a:cs typeface="Calibri"/>
            </a:endParaRPr>
          </a:p>
          <a:p>
            <a:pPr>
              <a:defRPr/>
            </a:pPr>
            <a:r>
              <a:rPr lang="tr-TR" altLang="sr-Latn-RS" noProof="0" dirty="0">
                <a:ea typeface="ＭＳ Ｐゴシック"/>
                <a:cs typeface="Calibri"/>
              </a:rPr>
              <a:t>2. maddenin temel unsuru ve gerekli eylemi "erişim" kavramıdır. Kavram, bilgisayar sisteminin tümüne veya bir kısmına girme eylemini esas almaktadır. 2. madde teknolojiden bağımsızdır ve erişimin hangi araçlarla sağlanacağını belirtmemektedir. Bu slayt hangi eylemlerin erişim sayıldığını ve hangilerinin sayılmadığını açıklamaktadır.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xmlns="" val="245768549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185</a:t>
            </a:fld>
            <a:endParaRPr lang="en-US"/>
          </a:p>
        </p:txBody>
      </p:sp>
    </p:spTree>
    <p:extLst>
      <p:ext uri="{BB962C8B-B14F-4D97-AF65-F5344CB8AC3E}">
        <p14:creationId xmlns:p14="http://schemas.microsoft.com/office/powerpoint/2010/main" xmlns="" val="11252790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Bu slayt oturum hedeflerini tekrarlamaktadır. Eğitici bu konuların bu modül kapsamında ele alındığından emin olmak için hedeflerin üzerinden tekrar geçebilir. </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186</a:t>
            </a:fld>
            <a:endParaRPr lang="en-US"/>
          </a:p>
        </p:txBody>
      </p:sp>
    </p:spTree>
    <p:extLst>
      <p:ext uri="{BB962C8B-B14F-4D97-AF65-F5344CB8AC3E}">
        <p14:creationId xmlns:p14="http://schemas.microsoft.com/office/powerpoint/2010/main" xmlns="" val="3729041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2. maddesi metni "bilgisayar sisteminin tümü veya bir kısmı" unsuru öne çıkarılarak aktarılmaktadır.</a:t>
            </a:r>
          </a:p>
          <a:p>
            <a:endParaRPr lang="tr-TR" noProof="0" dirty="0">
              <a:ea typeface="ＭＳ Ｐゴシック"/>
              <a:cs typeface="Calibri"/>
            </a:endParaRPr>
          </a:p>
          <a:p>
            <a:r>
              <a:rPr lang="tr-TR" noProof="0" dirty="0">
                <a:ea typeface="ＭＳ Ｐゴシック"/>
                <a:cs typeface="Calibri"/>
              </a:rPr>
              <a:t>Sağ tarafta ise öne çıkarılan unsur açıklanmaktadır.</a:t>
            </a:r>
          </a:p>
          <a:p>
            <a:endParaRPr lang="tr-TR" noProof="0" dirty="0">
              <a:ea typeface="ＭＳ Ｐゴシック"/>
              <a:cs typeface="Calibri"/>
            </a:endParaRPr>
          </a:p>
          <a:p>
            <a:pPr>
              <a:defRPr/>
            </a:pPr>
            <a:r>
              <a:rPr lang="tr-TR" altLang="sr-Latn-RS" noProof="0" dirty="0">
                <a:ea typeface="ＭＳ Ｐゴシック"/>
                <a:cs typeface="Calibri"/>
              </a:rPr>
              <a:t>2. maddenin amaçları doğrultusunda "bilgisayar sistemi parçaları" kavramı örneklerle açıklanmaktadır.</a:t>
            </a:r>
            <a:endParaRPr lang="tr-TR" altLang="sr-Latn-RS"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xmlns="" val="331277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Bu slayt oturumun hedeflerini özetlemektedir. Katılımcıların slaytlardan ne öğrenmelerinin beklendiği vurgulanmaktadır. Katılımcılar, oturumun sonunda, hedeflere ulaşılıp ulaşılmadığını değerlendirmek için bu slayta tekrar dönüleceği hakkında bilgilendirilebilir. </a:t>
            </a:r>
          </a:p>
          <a:p>
            <a:pPr marL="0" marR="0" lvl="0" indent="0" algn="l" defTabSz="457200">
              <a:lnSpc>
                <a:spcPct val="100000"/>
              </a:lnSpc>
              <a:spcBef>
                <a:spcPct val="30000"/>
              </a:spcBef>
              <a:spcAft>
                <a:spcPct val="0"/>
              </a:spcAft>
              <a:buClrTx/>
              <a:buSzTx/>
              <a:buFontTx/>
              <a:buNone/>
              <a:tabLst/>
              <a:defRPr/>
            </a:pPr>
            <a:endParaRPr lang="tr-TR" sz="1200" dirty="0">
              <a:cs typeface="Calibri"/>
            </a:endParaRPr>
          </a:p>
          <a:p>
            <a:endParaRPr lang="tr-TR" sz="120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xmlns="" val="4052178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 maddesi metni "haksız biçimde" unsuru öne çıkarılarak aktarılmaktadır.</a:t>
            </a:r>
            <a:endParaRPr lang="tr-TR" dirty="0">
              <a:cs typeface="Calibri"/>
            </a:endParaRPr>
          </a:p>
          <a:p>
            <a:endParaRPr lang="tr-TR" dirty="0">
              <a:cs typeface="Calibri"/>
            </a:endParaRPr>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pPr eaLnBrk="1" hangingPunct="1">
              <a:defRPr/>
            </a:pPr>
            <a:r>
              <a:rPr lang="tr-TR" altLang="en-US" dirty="0" err="1">
                <a:ea typeface="ＭＳ Ｐゴシック"/>
                <a:cs typeface="Calibri"/>
              </a:rPr>
              <a:t>Sözleşme'de</a:t>
            </a:r>
            <a:r>
              <a:rPr lang="tr-TR" altLang="en-US" dirty="0">
                <a:ea typeface="ＭＳ Ｐゴシック"/>
                <a:cs typeface="Calibri"/>
              </a:rPr>
              <a:t> düzenlenen suçların çoğu "haksız biçimde" veya ilgili kişinin veya oluşumun izni olmaksızın işlenmelidir. İzin, yasama veya yargı faaliyetinden veya idari faaliyetten doğabilir veya sözleşmeye veya karşılıklı rızaya dayalı olabilir. İzinli eylem veya k</a:t>
            </a:r>
            <a:r>
              <a:rPr lang="tr-TR" dirty="0">
                <a:ea typeface="ＭＳ Ｐゴシック"/>
                <a:cs typeface="Calibri"/>
              </a:rPr>
              <a:t>amuya açık ve ücretsiz erişim sağlayan bir bilgisayar sistemine erişim suç sayılmaz. Eğitici, isterse, iznin nasıl tespit edileceğini açıklamak için daha önce tartışma konusu yapılmış "izinsiz erişim" tanımını bu konuya bağlayabilir. </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xmlns="" val="361801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Bu slayt "haksız biçimde" kavramının Budapeşte Sözleşmesi'nde tanımlanmamasının altını çizmektedir.</a:t>
            </a:r>
          </a:p>
          <a:p>
            <a:endParaRPr lang="tr-TR" dirty="0">
              <a:ea typeface="ＭＳ Ｐゴシック"/>
              <a:cs typeface="Calibri"/>
            </a:endParaRPr>
          </a:p>
          <a:p>
            <a:r>
              <a:rPr lang="tr-TR" dirty="0">
                <a:ea typeface="ＭＳ Ｐゴシック"/>
                <a:cs typeface="Calibri"/>
              </a:rPr>
              <a:t>Farklı ülkelerin uluslararası uygulamalarında kabul edilen tanımlar da gösterilmektedir.</a:t>
            </a:r>
          </a:p>
          <a:p>
            <a:endParaRPr lang="tr-TR" dirty="0">
              <a:cs typeface="Calibri"/>
            </a:endParaRPr>
          </a:p>
          <a:p>
            <a:r>
              <a:rPr lang="tr-TR" dirty="0">
                <a:ea typeface="ＭＳ Ｐゴシック"/>
                <a:cs typeface="Calibri"/>
              </a:rPr>
              <a:t>Eğitici bu ülkelerde kabul edilen tanımların, sonraki slaytlarda detaylandırılacak iki unsur barındırdığını belirtebilir.</a:t>
            </a:r>
          </a:p>
          <a:p>
            <a:endParaRPr lang="tr-TR" dirty="0">
              <a:ea typeface="ＭＳ Ｐゴシック"/>
              <a:cs typeface="Calibri"/>
            </a:endParaRPr>
          </a:p>
          <a:p>
            <a:r>
              <a:rPr lang="tr-TR" dirty="0">
                <a:ea typeface="ＭＳ Ｐゴシック"/>
                <a:cs typeface="Calibri"/>
              </a:rPr>
              <a:t>Eğitici "izinsiz" kavramının </a:t>
            </a:r>
            <a:r>
              <a:rPr lang="tr-TR" dirty="0" smtClean="0">
                <a:ea typeface="ＭＳ Ｐゴシック"/>
                <a:cs typeface="Calibri"/>
              </a:rPr>
              <a:t>Yasadışı </a:t>
            </a:r>
            <a:r>
              <a:rPr lang="tr-TR" dirty="0">
                <a:ea typeface="ＭＳ Ｐゴシック"/>
                <a:cs typeface="Calibri"/>
              </a:rPr>
              <a:t>erişim, </a:t>
            </a:r>
            <a:r>
              <a:rPr lang="tr-TR" dirty="0" smtClean="0">
                <a:ea typeface="ＭＳ Ｐゴシック"/>
                <a:cs typeface="Calibri"/>
              </a:rPr>
              <a:t>verilere </a:t>
            </a:r>
            <a:r>
              <a:rPr lang="tr-TR" dirty="0">
                <a:ea typeface="ＭＳ Ｐゴシック"/>
                <a:cs typeface="Calibri"/>
              </a:rPr>
              <a:t>ve </a:t>
            </a:r>
            <a:r>
              <a:rPr lang="tr-TR" dirty="0" smtClean="0">
                <a:ea typeface="ＭＳ Ｐゴシック"/>
                <a:cs typeface="Calibri"/>
              </a:rPr>
              <a:t>sistemlere müdahale gibi </a:t>
            </a:r>
            <a:r>
              <a:rPr lang="tr-TR" dirty="0">
                <a:ea typeface="ＭＳ Ｐゴシック"/>
                <a:cs typeface="Calibri"/>
              </a:rPr>
              <a:t>bazı suçlara ilişkin olarak farklılaşabileceğini vurgulayabilir. Bu sebeple çoğu ülke örneğin "izinsiz değiştirme" ve "izinsiz eylem" kavramları için farklı </a:t>
            </a:r>
            <a:r>
              <a:rPr lang="tr-TR" dirty="0" smtClean="0">
                <a:ea typeface="ＭＳ Ｐゴシック"/>
                <a:cs typeface="Calibri"/>
              </a:rPr>
              <a:t>tanımlar </a:t>
            </a:r>
            <a:r>
              <a:rPr lang="tr-TR" dirty="0">
                <a:ea typeface="ＭＳ Ｐゴシック"/>
                <a:cs typeface="Calibri"/>
              </a:rPr>
              <a:t>kabul etmiştir.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xmlns="" val="731556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Birleşik Krallık Amaca Aykırı Bilgisayar Kullanımı Yasası uyarınca "izinsiz erişim" tanımı gösterilmektedir. Bu tanım iki unsur içerir. Birincisi, öne çıkarıldığı üzere kişinin, "söz konusu erişimi denetleme yetkisinin </a:t>
            </a:r>
            <a:r>
              <a:rPr lang="tr-TR" dirty="0" err="1">
                <a:ea typeface="ＭＳ Ｐゴシック"/>
                <a:cs typeface="Calibri"/>
              </a:rPr>
              <a:t>bulunmaması"dır</a:t>
            </a:r>
            <a:r>
              <a:rPr lang="tr-TR" dirty="0">
                <a:ea typeface="ＭＳ Ｐゴシック"/>
                <a:cs typeface="Calibri"/>
              </a:rPr>
              <a:t>.</a:t>
            </a:r>
          </a:p>
          <a:p>
            <a:endParaRPr lang="tr-TR" dirty="0">
              <a:ea typeface="ＭＳ Ｐゴシック"/>
              <a:cs typeface="Calibri"/>
            </a:endParaRPr>
          </a:p>
          <a:p>
            <a:r>
              <a:rPr lang="tr-TR" dirty="0">
                <a:ea typeface="ＭＳ Ｐゴシック"/>
                <a:cs typeface="Calibri"/>
              </a:rPr>
              <a:t>Sağ tarafta ise bu unsur açıklanmaktadır.</a:t>
            </a:r>
            <a:endParaRPr lang="tr-TR" dirty="0">
              <a:cs typeface="Calibri"/>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23</a:t>
            </a:fld>
            <a:endParaRPr lang="en-US" altLang="en-US"/>
          </a:p>
        </p:txBody>
      </p:sp>
    </p:spTree>
    <p:extLst>
      <p:ext uri="{BB962C8B-B14F-4D97-AF65-F5344CB8AC3E}">
        <p14:creationId xmlns:p14="http://schemas.microsoft.com/office/powerpoint/2010/main" xmlns="" val="86175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Birleşik Krallık Amaca Aykırı Bilgisayar Kullanımı Yasası uyarınca "izinsiz erişim" tanımı gösterilmektedir. Bu tanım iki unsur içerir. İkincisi, öne çıkarıldığı üzere, "erişim için yetkili kişinin rızasının alınmamış </a:t>
            </a:r>
            <a:r>
              <a:rPr lang="tr-TR" dirty="0" err="1">
                <a:ea typeface="ＭＳ Ｐゴシック"/>
                <a:cs typeface="Calibri"/>
              </a:rPr>
              <a:t>olması"dır</a:t>
            </a:r>
            <a:r>
              <a:rPr lang="tr-TR" dirty="0">
                <a:ea typeface="ＭＳ Ｐゴシック"/>
                <a:cs typeface="Calibri"/>
              </a:rPr>
              <a:t>.</a:t>
            </a:r>
            <a:endParaRPr lang="en-US" dirty="0">
              <a:ea typeface="ＭＳ Ｐゴシック"/>
              <a:cs typeface="Calibri"/>
            </a:endParaRPr>
          </a:p>
          <a:p>
            <a:endParaRPr lang="en-US" dirty="0">
              <a:ea typeface="ＭＳ Ｐゴシック"/>
              <a:cs typeface="Calibri"/>
            </a:endParaRPr>
          </a:p>
          <a:p>
            <a:r>
              <a:rPr lang="tr-TR" dirty="0">
                <a:ea typeface="ＭＳ Ｐゴシック"/>
                <a:cs typeface="Calibri"/>
              </a:rPr>
              <a:t>Sağ tarafta ise bu unsur açıklanmaktadır.</a:t>
            </a:r>
          </a:p>
          <a:p>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24</a:t>
            </a:fld>
            <a:endParaRPr lang="en-US" altLang="en-US"/>
          </a:p>
        </p:txBody>
      </p:sp>
    </p:spTree>
    <p:extLst>
      <p:ext uri="{BB962C8B-B14F-4D97-AF65-F5344CB8AC3E}">
        <p14:creationId xmlns:p14="http://schemas.microsoft.com/office/powerpoint/2010/main" xmlns="" val="122519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2. maddesi metni "güvenlik tedbirlerinin ihlali"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r>
              <a:rPr lang="tr-TR" dirty="0">
                <a:ea typeface="ＭＳ Ｐゴシック"/>
                <a:cs typeface="Calibri"/>
              </a:rPr>
              <a:t>Taraflar, genel olarak </a:t>
            </a:r>
            <a:r>
              <a:rPr lang="tr-TR" dirty="0" smtClean="0">
                <a:ea typeface="ＭＳ Ｐゴシック"/>
                <a:cs typeface="Calibri"/>
              </a:rPr>
              <a:t>Yasadışı </a:t>
            </a:r>
            <a:r>
              <a:rPr lang="tr-TR" dirty="0">
                <a:ea typeface="ＭＳ Ｐゴシック"/>
                <a:cs typeface="Calibri"/>
              </a:rPr>
              <a:t>erişimi suç sayan 2. maddenin kapsamını bazı niteleyici unsurlarla kısıtlayabilir. Taraflar, örneğin </a:t>
            </a:r>
            <a:r>
              <a:rPr lang="tr-TR" dirty="0" smtClean="0">
                <a:ea typeface="ＭＳ Ｐゴシック"/>
                <a:cs typeface="Calibri"/>
              </a:rPr>
              <a:t>Yasadışı </a:t>
            </a:r>
            <a:r>
              <a:rPr lang="tr-TR" dirty="0">
                <a:ea typeface="ＭＳ Ｐゴシック"/>
                <a:cs typeface="Calibri"/>
              </a:rPr>
              <a:t>erişim eyleminin, güvenlik tedbirlerinin ihlali (</a:t>
            </a:r>
            <a:r>
              <a:rPr lang="tr-TR" dirty="0" err="1">
                <a:ea typeface="ＭＳ Ｐゴシック"/>
                <a:cs typeface="Calibri"/>
              </a:rPr>
              <a:t>örn</a:t>
            </a:r>
            <a:r>
              <a:rPr lang="tr-TR" dirty="0">
                <a:ea typeface="ＭＳ Ｐゴシック"/>
                <a:cs typeface="Calibri"/>
              </a:rPr>
              <a:t>. parolalar veya diğer erişim kodları) veya dürüst olmayan niyet veya erişilen bilgisayar sisteminden veya herhangi başka bir bilgisayar sisteminden bilgisayar verisi elde etme aracılığıyla gerçekleşmesini  zorunlu kılabilir. Bu slayt tarafların ulusal mevzuatında kabul edebileceği niteleyici unsurları sıralamaktadır. </a:t>
            </a:r>
            <a:endParaRPr lang="tr-TR" dirty="0">
              <a:cs typeface="Calibri"/>
            </a:endParaRPr>
          </a:p>
          <a:p>
            <a:pPr>
              <a:defRPr/>
            </a:pPr>
            <a:endParaRPr lang="tr-TR" dirty="0">
              <a:cs typeface="Calibri"/>
            </a:endParaRPr>
          </a:p>
          <a:p>
            <a:pPr marL="0" marR="0" lvl="0" indent="0" algn="l" defTabSz="457200">
              <a:lnSpc>
                <a:spcPct val="100000"/>
              </a:lnSpc>
              <a:spcBef>
                <a:spcPct val="30000"/>
              </a:spcBef>
              <a:spcAft>
                <a:spcPct val="0"/>
              </a:spcAft>
              <a:buClrTx/>
              <a:buSzTx/>
              <a:buFontTx/>
              <a:buNone/>
              <a:tabLst/>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xmlns="" val="332313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tr-TR" altLang="en-US" dirty="0">
                <a:ea typeface="ＭＳ Ｐゴシック"/>
                <a:cs typeface="Calibri"/>
              </a:rPr>
              <a:t>Budapeşte Sözleşmesi'nin 3. maddesinde düzenlenen </a:t>
            </a:r>
            <a:r>
              <a:rPr lang="tr-TR" altLang="en-US" dirty="0" smtClean="0">
                <a:ea typeface="ＭＳ Ｐゴシック"/>
                <a:cs typeface="Calibri"/>
              </a:rPr>
              <a:t>Yasadışı </a:t>
            </a:r>
            <a:r>
              <a:rPr lang="tr-TR" altLang="en-US" dirty="0">
                <a:ea typeface="ＭＳ Ｐゴシック"/>
                <a:cs typeface="Calibri"/>
              </a:rPr>
              <a:t>müdahalede de kasıt aranmaktadır. Bilgisayar verisinin bir bilgisayar sistemine, bir bilgisayar sisteminden veya bir bilgisayar sistemi içerisinde kamuya açık olmayan iletimine teknik araçlarla haksız biçimde müdahale edilmesi söz konusudur. </a:t>
            </a:r>
          </a:p>
          <a:p>
            <a:endParaRPr lang="tr-TR" altLang="en-US" dirty="0">
              <a:ea typeface="ＭＳ Ｐゴシック"/>
              <a:cs typeface="Calibri"/>
            </a:endParaRPr>
          </a:p>
          <a:p>
            <a:r>
              <a:rPr lang="tr-TR" altLang="en-US" dirty="0">
                <a:ea typeface="ＭＳ Ｐゴシック"/>
                <a:cs typeface="Calibri"/>
              </a:rPr>
              <a:t>Bu hüküm, bilgisayar verisinin kamuya açık olmayan iletiminin bütünlüğünü korumakta, </a:t>
            </a:r>
            <a:r>
              <a:rPr lang="tr-TR" altLang="en-US" dirty="0" smtClean="0">
                <a:ea typeface="ＭＳ Ｐゴシック"/>
                <a:cs typeface="Calibri"/>
              </a:rPr>
              <a:t>Yasadışı </a:t>
            </a:r>
            <a:r>
              <a:rPr lang="tr-TR" altLang="en-US" dirty="0">
                <a:ea typeface="ＭＳ Ｐゴシック"/>
                <a:cs typeface="Calibri"/>
              </a:rPr>
              <a:t>müdahaleyi suç saymaktadır.</a:t>
            </a:r>
          </a:p>
          <a:p>
            <a:pPr eaLnBrk="1" hangingPunct="1"/>
            <a:endParaRPr lang="tr-TR" altLang="sr-Latn-RS" dirty="0">
              <a:cs typeface="Calibri"/>
            </a:endParaRPr>
          </a:p>
          <a:p>
            <a:r>
              <a:rPr lang="tr-TR" dirty="0">
                <a:ea typeface="ＭＳ Ｐゴシック"/>
                <a:cs typeface="Calibri"/>
              </a:rPr>
              <a:t>Bir bilgisayar sistemine, bir bilgisayar sisteminden veya bir bilgisayar sistemi içerisinde veri iletimi günümüz ağ yaşantısının sunduğu en önemli gerçekliklerden biridir.  </a:t>
            </a:r>
            <a:endParaRPr lang="tr-TR" dirty="0">
              <a:cs typeface="Calibri"/>
            </a:endParaRPr>
          </a:p>
          <a:p>
            <a:r>
              <a:rPr lang="tr-TR" altLang="en-US" dirty="0">
                <a:ea typeface="ＭＳ Ｐゴシック"/>
                <a:cs typeface="Calibri"/>
              </a:rPr>
              <a:t> </a:t>
            </a:r>
          </a:p>
          <a:p>
            <a:r>
              <a:rPr lang="tr-TR" altLang="en-US" dirty="0">
                <a:ea typeface="ＭＳ Ｐゴシック"/>
                <a:cs typeface="Calibri"/>
              </a:rPr>
              <a:t>Teknik olarak ağ ve iletişim uygun bir biçimde korunmuyorsa iletişime müdahale etmek çok kolay olabilir. İletişime müdahale, örneğin, kişinin ziyaret ettiği web sitelerini veya gönderdiği veya aldığı e-postaları ortaya çıkarabilir.</a:t>
            </a:r>
          </a:p>
          <a:p>
            <a:endParaRPr lang="tr-TR" altLang="en-US" dirty="0">
              <a:ea typeface="ＭＳ Ｐゴシック"/>
              <a:cs typeface="Calibri"/>
            </a:endParaRPr>
          </a:p>
          <a:p>
            <a:r>
              <a:rPr lang="tr-TR" altLang="en-US" dirty="0">
                <a:ea typeface="ＭＳ Ｐゴシック"/>
                <a:cs typeface="Calibri"/>
              </a:rPr>
              <a:t>Bu sebeple </a:t>
            </a:r>
            <a:r>
              <a:rPr lang="tr-TR" altLang="en-US" dirty="0" smtClean="0">
                <a:ea typeface="ＭＳ Ｐゴシック"/>
                <a:cs typeface="Calibri"/>
              </a:rPr>
              <a:t>Yasadışı </a:t>
            </a:r>
            <a:r>
              <a:rPr lang="tr-TR" altLang="en-US" dirty="0">
                <a:ea typeface="ＭＳ Ｐゴシック"/>
                <a:cs typeface="Calibri"/>
              </a:rPr>
              <a:t>müdahale suçu, kamuya açık olmayan iletişimin gizliliğini koruyarak iletişim teknolojisinin eksik yönlerini hedef almaktadır.</a:t>
            </a:r>
          </a:p>
          <a:p>
            <a:endParaRPr lang="tr-TR" altLang="en-US" dirty="0">
              <a:ea typeface="ＭＳ Ｐゴシック"/>
              <a:cs typeface="Calibri"/>
            </a:endParaRPr>
          </a:p>
          <a:p>
            <a:r>
              <a:rPr lang="tr-TR" altLang="en-US" dirty="0">
                <a:ea typeface="ＭＳ Ｐゴシック"/>
                <a:cs typeface="Calibri"/>
              </a:rPr>
              <a:t>Eğitici "erişim" ve "müdahale" suçlarını kavramsal temelde ayırmalıdır. Erişimle ilgili suçlar sabit bilgisayar verilerine erişime ilişkindir </a:t>
            </a:r>
            <a:r>
              <a:rPr lang="tr-TR" dirty="0">
                <a:ea typeface="ＭＳ Ｐゴシック"/>
                <a:cs typeface="Calibri"/>
              </a:rPr>
              <a:t> – müdahale suçu ise bilgisayar verilerinin (yani hareket halindeki verilerin) iletimine müdahale edilmesidir. İletim bir bilgisayar sistemine doğru, bir bilgisayar sisteminden veya bir bilgisayar sistemi içerisinde gerçekleşebilir.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xmlns="" val="37118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 maddesi metni "müdahale" unsuru öne çıkarılarak aktarılmaktadır.</a:t>
            </a:r>
          </a:p>
          <a:p>
            <a:endParaRPr lang="tr-TR" dirty="0">
              <a:cs typeface="Calibri"/>
            </a:endParaRPr>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pPr>
              <a:defRPr/>
            </a:pPr>
            <a:r>
              <a:rPr lang="tr-TR" dirty="0">
                <a:ea typeface="ＭＳ Ｐゴシック"/>
                <a:cs typeface="Calibri"/>
              </a:rPr>
              <a:t>3. maddenin temel unsuru ve gerekli eylemi "müdahale" kavramıdır. "Müdahale", iletişimin dinlenmesi, izlenmesi ve gözetlenmesi anlamına gelir. Müdahale, iletişim verilerinin gizliliğini etkiler ve Sözleşme'nin 3. maddesi kamuya açık olmayan veri iletimine müdahale edilmesine karşı koruma sağlanmasını amaçlar. </a:t>
            </a:r>
            <a:endParaRPr lang="tr-TR" dirty="0">
              <a:cs typeface="Calibri"/>
            </a:endParaRPr>
          </a:p>
          <a:p>
            <a:pPr>
              <a:defRPr/>
            </a:pPr>
            <a:endParaRPr lang="tr-TR" dirty="0">
              <a:cs typeface="Calibri"/>
            </a:endParaRPr>
          </a:p>
          <a:p>
            <a:pPr marL="0" marR="0" lvl="0" indent="0" algn="l" defTabSz="457200">
              <a:lnSpc>
                <a:spcPct val="100000"/>
              </a:lnSpc>
              <a:spcBef>
                <a:spcPct val="30000"/>
              </a:spcBef>
              <a:spcAft>
                <a:spcPct val="0"/>
              </a:spcAft>
              <a:buClrTx/>
              <a:buSzTx/>
              <a:buFontTx/>
              <a:buNone/>
              <a:tabLst/>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xmlns="" val="594808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 maddesi metni "haksız biçimde" unsuru öne çıkarılarak aktarılmaktadır.</a:t>
            </a:r>
            <a:endParaRPr lang="tr-TR" dirty="0">
              <a:cs typeface="Calibri"/>
            </a:endParaRPr>
          </a:p>
          <a:p>
            <a:endParaRPr lang="tr-TR" dirty="0"/>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a:defRPr/>
            </a:pPr>
            <a:r>
              <a:rPr lang="tr-TR" dirty="0" err="1">
                <a:ea typeface="ＭＳ Ｐゴシック"/>
                <a:cs typeface="Calibri"/>
              </a:rPr>
              <a:t>Sözleşme'de</a:t>
            </a:r>
            <a:r>
              <a:rPr lang="tr-TR" dirty="0">
                <a:ea typeface="ＭＳ Ｐゴシック"/>
                <a:cs typeface="Calibri"/>
              </a:rPr>
              <a:t> düzenlenen suçların çoğu "haksız biçimde" veya ilgili kişinin veya oluşumun izni olmaksızın işlenmelidir. </a:t>
            </a:r>
            <a:r>
              <a:rPr lang="tr-TR" altLang="en-US" dirty="0">
                <a:ea typeface="ＭＳ Ｐゴシック"/>
                <a:cs typeface="Calibri"/>
              </a:rPr>
              <a:t>İzin yasama veya yargı faaliyetinden ve idari faaliyetten doğabilir veya sözleşmeye veya karşılıklı rızaya dayalı olabilir.</a:t>
            </a:r>
            <a:r>
              <a:rPr lang="tr-TR" dirty="0">
                <a:ea typeface="ＭＳ Ｐゴシック"/>
                <a:cs typeface="Calibri"/>
              </a:rPr>
              <a:t> Müdahaleye ilişkin olarak ise, eylemin çoğunlukla kolluk teşkilatı personelince veya testler veya koruma işlemleri yürütmeye yetkili kişilerce izinli olarak yapılması mümkündür. Bu durumda "haklı" nitelikli meşru müdahale 3. madde kapsamına girmez.</a:t>
            </a:r>
            <a:endParaRPr lang="en-US" dirty="0">
              <a:ea typeface="ＭＳ Ｐゴシック"/>
              <a:cs typeface="Calibri"/>
            </a:endParaRPr>
          </a:p>
          <a:p>
            <a:pPr>
              <a:defRPr/>
            </a:pPr>
            <a:endParaRPr lang="x-none">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xmlns="" val="419703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 maddesi metni "teknik araçlar" unsuru öne çıkarılarak aktarılmaktadır.</a:t>
            </a:r>
            <a:endParaRPr lang="tr-TR" dirty="0">
              <a:cs typeface="Calibri"/>
            </a:endParaRPr>
          </a:p>
          <a:p>
            <a:endParaRPr lang="tr-TR" dirty="0"/>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pPr eaLnBrk="1" hangingPunct="1">
              <a:defRPr/>
            </a:pPr>
            <a:r>
              <a:rPr lang="tr-TR" altLang="sr-Latn-RS" dirty="0">
                <a:ea typeface="ＭＳ Ｐゴシック"/>
                <a:cs typeface="Calibri"/>
              </a:rPr>
              <a:t>3. madde iletime teknik olmayan </a:t>
            </a:r>
            <a:r>
              <a:rPr lang="tr-TR" dirty="0">
                <a:ea typeface="ＭＳ Ｐゴシック"/>
                <a:cs typeface="Calibri"/>
              </a:rPr>
              <a:t>müdahaleleri suç saymamaktadır ve kişinin, iletime müdahale etmek amacıyla bir bilgisayar sistemine erişmesi ve bilgisayar sistemini kullanması halinde gizli dinleme veya telefon dinleme cihazı veya diğer teknik araçları kullanması şartını aramaktadır. Slayt "teknik </a:t>
            </a:r>
            <a:r>
              <a:rPr lang="tr-TR" dirty="0" err="1">
                <a:ea typeface="ＭＳ Ｐゴシック"/>
                <a:cs typeface="Calibri"/>
              </a:rPr>
              <a:t>araçlar"ın</a:t>
            </a:r>
            <a:r>
              <a:rPr lang="tr-TR" dirty="0">
                <a:ea typeface="ＭＳ Ｐゴシック"/>
                <a:cs typeface="Calibri"/>
              </a:rPr>
              <a:t> kapsadığı müdahale türlerine örnekler sıralamaktadır. </a:t>
            </a:r>
          </a:p>
          <a:p>
            <a:pPr marL="0" marR="0" lvl="0" indent="0" algn="l" defTabSz="457200">
              <a:lnSpc>
                <a:spcPct val="100000"/>
              </a:lnSpc>
              <a:spcBef>
                <a:spcPct val="30000"/>
              </a:spcBef>
              <a:spcAft>
                <a:spcPct val="0"/>
              </a:spcAft>
              <a:buClrTx/>
              <a:buSzTx/>
              <a:buFontTx/>
              <a:buNone/>
              <a:tabLst/>
              <a:defRPr/>
            </a:pP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xmlns="" val="2582269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 maddesi metni "kamuya açık olmayan iletim" unsuru öne çıkarılarak aktarılmaktadır.</a:t>
            </a:r>
            <a:endParaRPr lang="tr-TR" dirty="0">
              <a:cs typeface="Calibri"/>
            </a:endParaRPr>
          </a:p>
          <a:p>
            <a:endParaRPr lang="tr-TR" dirty="0"/>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pPr>
              <a:defRPr/>
            </a:pPr>
            <a:r>
              <a:rPr lang="tr-TR" altLang="sr-Latn-RS" dirty="0">
                <a:ea typeface="ＭＳ Ｐゴシック"/>
                <a:cs typeface="Calibri"/>
              </a:rPr>
              <a:t>Maddenin kapsamını yalnızca kamuya açık olmayan iletilerle sınırlayan 3. madde uyarınca kamuya açık iletime müdahale suç değildir. 3. madde, verinin niteliğini değil fakat iletimin kendisini dikkate aldığından, kamuya açık olmayan iletim ile kamuya açık olmayan veriyi birbirinden ayırmak önemlidir. Böylece kamu tarafından erişilebilir veri iletimi aracılığıyla iletişime konu olmuş gizli bilgilere müdahale suç oluşturmayacak ancak kamuya açık olmayan veri iletimi aracılığıyla iletişime konu olmuş kamuya açık bilgiye müdahale 3. madde uyarınca suç oluşturacaktır.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xmlns="" val="236927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Birinci bölüm siber suça ve elektronik delillere ilişkin hatırlatmalar sunacaktır.</a:t>
            </a:r>
          </a:p>
          <a:p>
            <a:endParaRPr lang="en-US">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xmlns="" val="212233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 maddesi metni "bilgisayar sistemine, bilgisayar sisteminden veya bilgisayar sistemi içerisinde" unsuru öne çıkarılarak aktarılmaktadır.</a:t>
            </a:r>
          </a:p>
          <a:p>
            <a:endParaRPr lang="tr-TR" dirty="0"/>
          </a:p>
          <a:p>
            <a:pPr>
              <a:defRPr/>
            </a:pPr>
            <a:r>
              <a:rPr lang="tr-TR" dirty="0"/>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a:defRPr/>
            </a:pPr>
            <a:r>
              <a:rPr lang="tr-TR" dirty="0">
                <a:ea typeface="ＭＳ Ｐゴシック"/>
                <a:cs typeface="Calibri"/>
              </a:rPr>
              <a:t>Bir bilgisayar sistemine doğru, bir bilgisayar sisteminden veya bir bilgisayar sistemi içerisinde gerçekleşen iletilere müdahale suç sayılmıştır. Slayt bu anlamda 3. maddenin kapsamını ve bu üç unsur arasındaki farkları açıklamaktadır.</a:t>
            </a:r>
            <a:endParaRPr lang="tr-TR" dirty="0">
              <a:cs typeface="Calibri"/>
            </a:endParaRPr>
          </a:p>
          <a:p>
            <a:pPr marL="0" marR="0" lvl="0" indent="0" algn="l" defTabSz="457200">
              <a:lnSpc>
                <a:spcPct val="100000"/>
              </a:lnSpc>
              <a:spcBef>
                <a:spcPct val="30000"/>
              </a:spcBef>
              <a:spcAft>
                <a:spcPct val="0"/>
              </a:spcAft>
              <a:buClrTx/>
              <a:buSzTx/>
              <a:buFontTx/>
              <a:buNone/>
              <a:tabLst/>
              <a:defRPr/>
            </a:pPr>
            <a:endParaRPr lang="x-none" dirty="0">
              <a:cs typeface="Calibri"/>
            </a:endParaRP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xmlns="" val="164768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 maddesi metni "elektromanyetik yayılımlar" unsuru öne çıkarılarak aktarılmaktadır.</a:t>
            </a:r>
            <a:endParaRPr lang="tr-TR" dirty="0">
              <a:cs typeface="Calibri"/>
            </a:endParaRPr>
          </a:p>
          <a:p>
            <a:endParaRPr lang="tr-TR" dirty="0"/>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pPr eaLnBrk="1" hangingPunct="1"/>
            <a:r>
              <a:rPr lang="tr-TR" altLang="sr-Latn-RS" dirty="0">
                <a:ea typeface="ＭＳ Ｐゴシック"/>
                <a:cs typeface="Calibri"/>
              </a:rPr>
              <a:t>Bilgisayar verisine müdahalenin yanında Budapeşte Sözleşmesi, 1. madde uyarınca "bilgisayar verisi" tanımı kapsamına girmeyen elektromanyetik yayılımların iletimine müdahale eylemini de suç saymıştır. Bilgisayar sistemleri genellikle veri içeren elektromanyetik dalgalar yayarlar. Elektromanyetik yayılımlardan bilgisayar verisinin tekrar yapılandırılması mümkün olduğundan, elektromanyetik yayılımlara müdahale suç sayılmıştır. Aksi takdirde bu unsurun suç sayılmaması bir hukuk boşluğu yaratırdı.</a:t>
            </a: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xmlns="" val="3114543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3. maddesi metni "dürüst olmayan niyetle veya başka bir bilgisayara bağlı bir bilgisayar sistemi ile ilgili" unsuru öne çıkarılarak aktarılmaktadır.</a:t>
            </a:r>
            <a:endParaRPr lang="en-US" dirty="0">
              <a:ea typeface="ＭＳ Ｐゴシック"/>
              <a:cs typeface="Calibri"/>
            </a:endParaRPr>
          </a:p>
          <a:p>
            <a:endParaRPr lang="tr-TR" dirty="0"/>
          </a:p>
          <a:p>
            <a:r>
              <a:rPr lang="tr-TR" dirty="0">
                <a:ea typeface="ＭＳ Ｐゴシック"/>
                <a:cs typeface="Calibri"/>
              </a:rPr>
              <a:t>Sağ tarafta ise öne çıkarılan unsur açıklanmaktadır.</a:t>
            </a:r>
            <a:endParaRPr lang="en-US" dirty="0">
              <a:ea typeface="ＭＳ Ｐゴシック"/>
              <a:cs typeface="Calibri"/>
            </a:endParaRPr>
          </a:p>
          <a:p>
            <a:endParaRPr lang="tr-TR" dirty="0"/>
          </a:p>
          <a:p>
            <a:r>
              <a:rPr lang="tr-TR" dirty="0">
                <a:ea typeface="ＭＳ Ｐゴシック"/>
                <a:cs typeface="Calibri"/>
              </a:rPr>
              <a:t>3. madde, bilgisayar verisinin kamuya açık olmayan iletimine teknik araçlarla haksız biçimde ve kasten müdahaleyi suç sayan genel bir çerçeve sunmaktadır. Taraflar bazı niteleyici unsurları şart koşarak 3. maddenin kapsamını daraltabilir. Burada tarafların kabul edebileceği niteleyici unsurlar sıralanmıştır.</a:t>
            </a:r>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xmlns="" val="1964793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ea typeface="ＭＳ Ｐゴシック"/>
                <a:cs typeface="Calibri"/>
              </a:rPr>
              <a:t>Kablosuz ağ kamuya açık olsa da, e-posta iletişiminin iletilmesi kamuya açık değildir ve bu iletime müdahale </a:t>
            </a:r>
            <a:r>
              <a:rPr lang="tr-TR" dirty="0" smtClean="0">
                <a:ea typeface="ＭＳ Ｐゴシック"/>
                <a:cs typeface="Calibri"/>
              </a:rPr>
              <a:t>Yasadışıdır</a:t>
            </a:r>
            <a:r>
              <a:rPr lang="tr-TR" dirty="0">
                <a:ea typeface="ＭＳ Ｐゴシック"/>
                <a:cs typeface="Calibri"/>
              </a:rPr>
              <a:t>. Böylece Budapeşte Sözleşmesi'nin 3. maddesi uyarınca suç sayılacaktır.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xmlns="" val="3889265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t>Doğru cevap: </a:t>
            </a:r>
            <a:r>
              <a:rPr lang="tr-TR" b="1" dirty="0"/>
              <a:t>Yanlış</a:t>
            </a:r>
            <a:r>
              <a:rPr lang="tr-TR" dirty="0"/>
              <a:t>. </a:t>
            </a:r>
          </a:p>
          <a:p>
            <a:pPr marL="0" marR="0" lvl="0" indent="0" algn="l" defTabSz="457200">
              <a:lnSpc>
                <a:spcPct val="100000"/>
              </a:lnSpc>
              <a:spcBef>
                <a:spcPct val="30000"/>
              </a:spcBef>
              <a:spcAft>
                <a:spcPct val="0"/>
              </a:spcAft>
              <a:buNone/>
              <a:tabLst/>
              <a:defRPr/>
            </a:pPr>
            <a:endParaRPr lang="tr-TR" dirty="0"/>
          </a:p>
          <a:p>
            <a:pPr>
              <a:defRPr/>
            </a:pPr>
            <a:r>
              <a:rPr lang="tr-TR" dirty="0">
                <a:ea typeface="ＭＳ Ｐゴシック"/>
                <a:cs typeface="Calibri"/>
              </a:rPr>
              <a:t>Kablosuz ağ kamuya açık olsa da, e-posta iletişiminin iletilmesi kamuya açık değildir ve bu iletime müdahale </a:t>
            </a:r>
            <a:r>
              <a:rPr lang="tr-TR" dirty="0" smtClean="0">
                <a:ea typeface="ＭＳ Ｐゴシック"/>
                <a:cs typeface="Calibri"/>
              </a:rPr>
              <a:t>Yasadışıdır</a:t>
            </a:r>
            <a:r>
              <a:rPr lang="tr-TR" dirty="0">
                <a:ea typeface="ＭＳ Ｐゴシック"/>
                <a:cs typeface="Calibri"/>
              </a:rPr>
              <a:t>. Böylece Budapeşte Sözleşmesi'nin 3. maddesi uyarınca suç sayılacaktır.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xmlns="" val="1747210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Bilgisayar verisiyle ilgili kasten ve haksız biçimde zarar verme, silme, bozma, değiştirme ve yok etme eylemleri, Budapeşte Sözleşmesi'nin 4. maddesi uyarınca </a:t>
            </a:r>
            <a:r>
              <a:rPr lang="tr-TR" dirty="0" smtClean="0">
                <a:ea typeface="ＭＳ Ｐゴシック"/>
                <a:cs typeface="Calibri"/>
              </a:rPr>
              <a:t>verilere</a:t>
            </a:r>
            <a:r>
              <a:rPr lang="tr-TR" baseline="0" dirty="0" smtClean="0">
                <a:ea typeface="ＭＳ Ｐゴシック"/>
                <a:cs typeface="Calibri"/>
              </a:rPr>
              <a:t> müdahale </a:t>
            </a:r>
            <a:r>
              <a:rPr lang="tr-TR" dirty="0" smtClean="0">
                <a:ea typeface="ＭＳ Ｐゴシック"/>
                <a:cs typeface="Calibri"/>
              </a:rPr>
              <a:t>suçunu </a:t>
            </a:r>
            <a:r>
              <a:rPr lang="tr-TR" dirty="0">
                <a:ea typeface="ＭＳ Ｐゴシック"/>
                <a:cs typeface="Calibri"/>
              </a:rPr>
              <a:t>oluşturmaktadır.</a:t>
            </a:r>
            <a:endParaRPr lang="tr-TR" dirty="0">
              <a:cs typeface="Calibri"/>
            </a:endParaRPr>
          </a:p>
          <a:p>
            <a:endParaRPr lang="tr-TR" altLang="en-US" dirty="0">
              <a:ea typeface="ＭＳ Ｐゴシック"/>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altLang="en-US" dirty="0" smtClean="0">
                <a:ea typeface="ＭＳ Ｐゴシック"/>
                <a:cs typeface="Calibri"/>
              </a:rPr>
              <a:t>Verilere müdahale </a:t>
            </a:r>
            <a:r>
              <a:rPr lang="tr-TR" altLang="en-US" dirty="0">
                <a:ea typeface="ＭＳ Ｐゴシック"/>
                <a:cs typeface="Calibri"/>
              </a:rPr>
              <a:t>düzenlemesi izinsiz müdahaleye karşı </a:t>
            </a:r>
            <a:r>
              <a:rPr lang="tr-TR" dirty="0">
                <a:ea typeface="ＭＳ Ｐゴシック"/>
                <a:cs typeface="Calibri"/>
              </a:rPr>
              <a:t>verinin bütünlüğünü korumaktadır. Mal sahibinin gerçek hayatta mülkiyetinde bulunan bir eşyayı, başkalarının müdahalesine karşı korumasında olduğu gibi veri sahibi de verilerini istediği şekilde tutma hakkına sahiptir. Bazı yargı yetkilerinde, klasik anlamda mala zarar verme eylemi </a:t>
            </a:r>
            <a:r>
              <a:rPr lang="tr-TR" dirty="0" smtClean="0">
                <a:ea typeface="ＭＳ Ｐゴシック"/>
                <a:cs typeface="Calibri"/>
              </a:rPr>
              <a:t>verilere</a:t>
            </a:r>
            <a:r>
              <a:rPr lang="tr-TR" baseline="0" dirty="0" smtClean="0">
                <a:ea typeface="ＭＳ Ｐゴシック"/>
                <a:cs typeface="Calibri"/>
              </a:rPr>
              <a:t> müdahaleyi </a:t>
            </a:r>
            <a:r>
              <a:rPr lang="tr-TR" dirty="0" smtClean="0">
                <a:ea typeface="ＭＳ Ｐゴシック"/>
                <a:cs typeface="Calibri"/>
              </a:rPr>
              <a:t>de </a:t>
            </a:r>
            <a:r>
              <a:rPr lang="tr-TR" dirty="0">
                <a:ea typeface="ＭＳ Ｐゴシック"/>
                <a:cs typeface="Calibri"/>
              </a:rPr>
              <a:t>kapsamakta, bazıları ise bilgisayar verisine yönelik zararı veya </a:t>
            </a:r>
            <a:r>
              <a:rPr lang="tr-TR" dirty="0" smtClean="0">
                <a:ea typeface="ＭＳ Ｐゴシック"/>
                <a:cs typeface="Calibri"/>
              </a:rPr>
              <a:t>verilere müdahaleyi </a:t>
            </a:r>
            <a:r>
              <a:rPr lang="tr-TR" dirty="0">
                <a:ea typeface="ＭＳ Ｐゴシック"/>
                <a:cs typeface="Calibri"/>
              </a:rPr>
              <a:t>ayrıca düzenleme konusu yapmaktadır. </a:t>
            </a:r>
            <a:endParaRPr lang="tr-TR" altLang="en-US" dirty="0">
              <a:cs typeface="Calibri"/>
            </a:endParaRPr>
          </a:p>
          <a:p>
            <a:pPr eaLnBrk="1" hangingPunct="1"/>
            <a:endParaRPr lang="tr-TR" altLang="en-US" dirty="0">
              <a:ea typeface="ＭＳ Ｐゴシック"/>
              <a:cs typeface="Calibri"/>
            </a:endParaRPr>
          </a:p>
          <a:p>
            <a:r>
              <a:rPr lang="tr-TR" altLang="en-US" dirty="0">
                <a:ea typeface="ＭＳ Ｐゴシック"/>
                <a:cs typeface="Calibri"/>
              </a:rPr>
              <a:t>Bu suç, verilerin (bilgisayar verilerinin) artışının </a:t>
            </a:r>
            <a:r>
              <a:rPr lang="tr-TR" dirty="0">
                <a:ea typeface="ＭＳ Ｐゴシック"/>
                <a:cs typeface="Calibri"/>
              </a:rPr>
              <a:t>modern yaşama etkisi ile</a:t>
            </a:r>
            <a:r>
              <a:rPr lang="tr-TR" altLang="en-US" dirty="0">
                <a:ea typeface="ＭＳ Ｐゴシック"/>
                <a:cs typeface="Calibri"/>
              </a:rPr>
              <a:t> özellikle ilgilidir. Bilgisayar verisi oldukça hassastır ve kolaylıkla yok edilebilir veya manipüle edilebilir. Bu düzenleme verinin bütünlüğünü ve varlığını korumaktadır.</a:t>
            </a:r>
            <a:endParaRPr lang="tr-TR" altLang="en-US" dirty="0">
              <a:cs typeface="Calibri"/>
            </a:endParaRPr>
          </a:p>
          <a:p>
            <a:endParaRPr lang="tr-TR" altLang="en-US" dirty="0">
              <a:ea typeface="ＭＳ Ｐゴシック"/>
              <a:cs typeface="Calibri"/>
            </a:endParaRPr>
          </a:p>
          <a:p>
            <a:r>
              <a:rPr lang="tr-TR" altLang="en-US" dirty="0">
                <a:ea typeface="ＭＳ Ｐゴシック"/>
                <a:cs typeface="Calibri"/>
              </a:rPr>
              <a:t>En sık karşılaşılan </a:t>
            </a:r>
            <a:r>
              <a:rPr lang="tr-TR" altLang="en-US" dirty="0" smtClean="0">
                <a:ea typeface="ＭＳ Ｐゴシック"/>
                <a:cs typeface="Calibri"/>
              </a:rPr>
              <a:t>verilere</a:t>
            </a:r>
            <a:r>
              <a:rPr lang="tr-TR" altLang="en-US" baseline="0" dirty="0" smtClean="0">
                <a:ea typeface="ＭＳ Ｐゴシック"/>
                <a:cs typeface="Calibri"/>
              </a:rPr>
              <a:t> </a:t>
            </a:r>
            <a:r>
              <a:rPr lang="tr-TR" altLang="en-US" dirty="0" smtClean="0">
                <a:ea typeface="ＭＳ Ｐゴシック"/>
                <a:cs typeface="Calibri"/>
              </a:rPr>
              <a:t>müdahale </a:t>
            </a:r>
            <a:r>
              <a:rPr lang="tr-TR" altLang="en-US" dirty="0">
                <a:ea typeface="ＭＳ Ｐゴシック"/>
                <a:cs typeface="Calibri"/>
              </a:rPr>
              <a:t>vakaları bilgisayar virüsleri sonucu ortaya çıkmakta – bunlar haksız biçimde mağdurun bilgisayarına yüklenerek, örneğin verileri silebilmektedirler.</a:t>
            </a:r>
            <a:endParaRPr lang="tr-TR" altLang="sr-Latn-RS"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xmlns="" val="3454174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4. maddesi metni "zarar verme... bozma"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Bilgisayar verisine haksız biçimde zarar verilmesi veya bilgisayar verisinin haksız biçimde bozulması, verinin ve programların bütünlüğünün veya bilgi içeriğinin olumsuz anlamda değiştirilmesi anlamına gelmektedir. Her iki kavram örtüşen eylemleri yansıtmaktadır.</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xmlns="" val="2944960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4. maddesi metni "silme" unsuru öne çıkarılarak aktarılmaktadır.</a:t>
            </a:r>
          </a:p>
          <a:p>
            <a:endParaRPr lang="tr-TR" dirty="0"/>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pPr eaLnBrk="1" hangingPunct="1"/>
            <a:r>
              <a:rPr lang="tr-TR" altLang="sr-Latn-RS" dirty="0">
                <a:ea typeface="ＭＳ Ｐゴシック"/>
                <a:cs typeface="Calibri"/>
              </a:rPr>
              <a:t>Silme, verinin tahrip edilmesi anlamına gelir ve silinmiş veri tanınmaz haldedir.</a:t>
            </a:r>
          </a:p>
          <a:p>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xmlns="" val="360430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a:t>
            </a:r>
            <a:r>
              <a:rPr lang="tr-TR" b="0" dirty="0">
                <a:ea typeface="ＭＳ Ｐゴシック"/>
                <a:cs typeface="Calibri"/>
              </a:rPr>
              <a:t>4</a:t>
            </a:r>
            <a:r>
              <a:rPr lang="tr-TR" dirty="0">
                <a:ea typeface="ＭＳ Ｐゴシック"/>
                <a:cs typeface="Calibri"/>
              </a:rPr>
              <a:t>. maddesi metni "değiştirme" unsuru öne çıkarılarak aktarılmaktadır.</a:t>
            </a:r>
            <a:endParaRPr lang="en-US" dirty="0">
              <a:cs typeface="Calibri"/>
            </a:endParaRPr>
          </a:p>
          <a:p>
            <a:endParaRPr lang="tr-TR" dirty="0"/>
          </a:p>
          <a:p>
            <a:pPr>
              <a:defRPr/>
            </a:pPr>
            <a:r>
              <a:rPr lang="tr-TR" dirty="0">
                <a:ea typeface="ＭＳ Ｐゴシック"/>
                <a:cs typeface="Calibri"/>
              </a:rPr>
              <a:t>Sağ tarafta ise öne çıkarılan unsur açıklanmaktadır.</a:t>
            </a:r>
          </a:p>
          <a:p>
            <a:endParaRPr lang="tr-TR" dirty="0">
              <a:ea typeface="ＭＳ Ｐゴシック"/>
              <a:cs typeface="Calibri"/>
            </a:endParaRPr>
          </a:p>
          <a:p>
            <a:r>
              <a:rPr lang="tr-TR" dirty="0">
                <a:ea typeface="ＭＳ Ｐゴシック"/>
                <a:cs typeface="Calibri"/>
              </a:rPr>
              <a:t>Değiştirme, mevcut veri üzerinde değişiklik yapılması anlamına gelmektedir (verinin silinmesi anlamına gelmemektedir). Veri, virüs ve Truva atları gibi kötü amaçlı kodların girilmesi de dahil olmak üzere pek çok yolla değiştirilebilir.</a:t>
            </a:r>
            <a:endParaRPr lang="en-US" dirty="0">
              <a:ea typeface="ＭＳ Ｐゴシック"/>
              <a:cs typeface="Calibri"/>
            </a:endParaRPr>
          </a:p>
          <a:p>
            <a:pPr marL="342900" indent="-342900" algn="just">
              <a:spcBef>
                <a:spcPct val="0"/>
              </a:spcBef>
              <a:buFont typeface="Wingdings,Sans-Serif"/>
              <a:buChar char="ü"/>
            </a:pPr>
            <a:endParaRPr lang="tr-TR"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xmlns="" val="2525438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a:t>
            </a:r>
            <a:r>
              <a:rPr lang="tr-TR" b="0" dirty="0">
                <a:ea typeface="ＭＳ Ｐゴシック"/>
                <a:cs typeface="Calibri"/>
              </a:rPr>
              <a:t>4</a:t>
            </a:r>
            <a:r>
              <a:rPr lang="tr-TR" dirty="0">
                <a:ea typeface="ＭＳ Ｐゴシック"/>
                <a:cs typeface="Calibri"/>
              </a:rPr>
              <a:t>. maddesi metni "yok etme" unsuru öne çıkarılarak aktarılmaktadır.</a:t>
            </a:r>
            <a:endParaRPr lang="en-US" dirty="0">
              <a:cs typeface="Calibri"/>
            </a:endParaRPr>
          </a:p>
          <a:p>
            <a:endParaRPr lang="tr-TR" dirty="0"/>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a:spcBef>
                <a:spcPct val="0"/>
              </a:spcBef>
            </a:pPr>
            <a:r>
              <a:rPr lang="tr-TR" dirty="0">
                <a:ea typeface="ＭＳ Ｐゴシック"/>
                <a:cs typeface="Calibri"/>
              </a:rPr>
              <a:t>Yok etme, bilgisayara veya verinin saklandığı depolama aracına erişebilen kişi bakımından verinin varlığını sonlandıran veya engelleyen her türlü eylemi ifade etmektedir. Silinmenin aksine yok etme verinin içeriğini değil ancak varlığını etkilemektedir.</a:t>
            </a:r>
            <a:endParaRPr lang="en-GB" dirty="0">
              <a:ea typeface="ＭＳ Ｐゴシック"/>
              <a:cs typeface="Calibri"/>
            </a:endParaRPr>
          </a:p>
          <a:p>
            <a:endParaRPr lang="x-none">
              <a:cs typeface="Calibri"/>
            </a:endParaRPr>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xmlns="" val="388659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Eğitici katılımcılara siber suçu nasıl tanımladıklarını sormalıdır. Tartışmayı teşvik etmek için eğitici, bilgisayara izinsiz erişim, veri ve bilgisayar sistemlerine müdahale gibi bazı açık siber suç örnekleri vererek başlayabilir. Eğitici ardından bilgisayar sistemi kullanımı içeren geleneksel suçlardan örnekler verebilir (örneğin cep telefonu aracılığıyla koordine edilen bir cinayet) ve katılımcılara bunların siber suç kapsamında sayılıp sayılmayacağını sorabilir.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xmlns="" val="2441389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4. maddesi metni "haksız biçimde" unsuru öne çıkarılarak aktarılmaktadır.</a:t>
            </a:r>
          </a:p>
          <a:p>
            <a:endParaRPr lang="tr-TR" dirty="0"/>
          </a:p>
          <a:p>
            <a:r>
              <a:rPr lang="tr-TR" dirty="0">
                <a:ea typeface="ＭＳ Ｐゴシック"/>
                <a:cs typeface="Calibri"/>
              </a:rPr>
              <a:t>Sağ tarafta ise öne çıkarılan unsur açıklanmaktadır.</a:t>
            </a:r>
            <a:endParaRPr lang="en-US" dirty="0">
              <a:ea typeface="ＭＳ Ｐゴシック"/>
              <a:cs typeface="Calibri"/>
            </a:endParaRPr>
          </a:p>
          <a:p>
            <a:endParaRPr lang="en-US" dirty="0"/>
          </a:p>
          <a:p>
            <a:r>
              <a:rPr lang="tr-TR" dirty="0" err="1">
                <a:ea typeface="ＭＳ Ｐゴシック"/>
                <a:cs typeface="Calibri"/>
              </a:rPr>
              <a:t>Sözleşme'de</a:t>
            </a:r>
            <a:r>
              <a:rPr lang="tr-TR" dirty="0">
                <a:ea typeface="ＭＳ Ｐゴシック"/>
                <a:cs typeface="Calibri"/>
              </a:rPr>
              <a:t> düzenlenen suçların çoğu "haksız biçimde" veya ilgili kişinin veya oluşumun izni olmaksızın işlenmelidir. Pek çok durumda kişi "haklı" müdahalede de bulunabilir. Bu slayt kişinin, 4. madde uyarınca ceza sorumluluğu doğmaksızın, meşru bir biçimde </a:t>
            </a:r>
            <a:r>
              <a:rPr lang="tr-TR" dirty="0" smtClean="0">
                <a:ea typeface="ＭＳ Ｐゴシック"/>
                <a:cs typeface="Calibri"/>
              </a:rPr>
              <a:t>verilere</a:t>
            </a:r>
            <a:r>
              <a:rPr lang="tr-TR" baseline="0" dirty="0" smtClean="0">
                <a:ea typeface="ＭＳ Ｐゴシック"/>
                <a:cs typeface="Calibri"/>
              </a:rPr>
              <a:t> </a:t>
            </a:r>
            <a:r>
              <a:rPr lang="tr-TR" dirty="0" smtClean="0">
                <a:ea typeface="ＭＳ Ｐゴシック"/>
                <a:cs typeface="Calibri"/>
              </a:rPr>
              <a:t>müdahalede </a:t>
            </a:r>
            <a:r>
              <a:rPr lang="tr-TR" dirty="0">
                <a:ea typeface="ＭＳ Ｐゴシック"/>
                <a:cs typeface="Calibri"/>
              </a:rPr>
              <a:t>bulunabileceği örnekleri sıralamaktadır.</a:t>
            </a:r>
            <a:endParaRPr lang="en-US" dirty="0">
              <a:cs typeface="Calibri"/>
            </a:endParaRP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xmlns="" val="3191969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4. maddesi metni "ciddi zarar" unsuru öne çıkarılarak aktarılmaktadır.</a:t>
            </a:r>
          </a:p>
          <a:p>
            <a:endParaRPr lang="tr-TR" noProof="0" dirty="0"/>
          </a:p>
          <a:p>
            <a:r>
              <a:rPr lang="tr-TR" noProof="0" dirty="0"/>
              <a:t>Sağ tarafta ise öne çıkarılan unsur açıklanmaktadır.</a:t>
            </a:r>
          </a:p>
          <a:p>
            <a:endParaRPr lang="tr-TR" noProof="0" dirty="0">
              <a:cs typeface="Calibri"/>
            </a:endParaRPr>
          </a:p>
          <a:p>
            <a:r>
              <a:rPr lang="tr-TR" noProof="0" dirty="0" smtClean="0">
                <a:ea typeface="ＭＳ Ｐゴシック"/>
                <a:cs typeface="Calibri"/>
              </a:rPr>
              <a:t>Verilere</a:t>
            </a:r>
            <a:r>
              <a:rPr lang="tr-TR" baseline="0" noProof="0" dirty="0" smtClean="0">
                <a:ea typeface="ＭＳ Ｐゴシック"/>
                <a:cs typeface="Calibri"/>
              </a:rPr>
              <a:t> müdahale</a:t>
            </a:r>
            <a:r>
              <a:rPr lang="tr-TR" noProof="0" dirty="0" smtClean="0">
                <a:ea typeface="ＭＳ Ｐゴシック"/>
                <a:cs typeface="Calibri"/>
              </a:rPr>
              <a:t> </a:t>
            </a:r>
            <a:r>
              <a:rPr lang="tr-TR" noProof="0" dirty="0">
                <a:ea typeface="ＭＳ Ｐゴシック"/>
                <a:cs typeface="Calibri"/>
              </a:rPr>
              <a:t>suçunun geniş kapsamı dikkate alındığında taraflar bu suçu yalnızca ciddi zarar doğması şartına bağlayarak sınırlayabilir. 4. maddede ciddi zararın özel bir tanımı verilmemiştir ve kriterler ulusal hukuk uyarınca belirlenebilir.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xmlns="" val="2155692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defRPr/>
            </a:pPr>
            <a:r>
              <a:rPr lang="tr-TR" altLang="en-US" dirty="0" smtClean="0">
                <a:ea typeface="ＭＳ Ｐゴシック"/>
                <a:cs typeface="Calibri"/>
              </a:rPr>
              <a:t>Sistemlere müdahale </a:t>
            </a:r>
            <a:r>
              <a:rPr lang="tr-TR" altLang="en-US" dirty="0">
                <a:ea typeface="ＭＳ Ｐゴシック"/>
                <a:cs typeface="Calibri"/>
              </a:rPr>
              <a:t>bilgisayar sisteminin işleyişinin engellenmesidir – ciddi biçimde engelleme: Budapeşte Sözleşmesi'nin 5. maddesi ciddi olmayan engellemeyi kapsamamaktadır. Bu etki, kasten ve haksız biçimde işlenmesi halinde, bilgisayar verisi girişi </a:t>
            </a:r>
            <a:r>
              <a:rPr lang="tr-TR" dirty="0">
                <a:ea typeface="ＭＳ Ｐゴシック"/>
                <a:cs typeface="Calibri"/>
              </a:rPr>
              <a:t>veya bilgisayar verisinin iletilmesi, silinmesi, bozulması, değiştirilmesi, yok edilmesi veya bilgisayar verisine zarar verilmesi sonucu doğabilir.</a:t>
            </a:r>
            <a:endParaRPr lang="tr-TR" altLang="en-US" dirty="0">
              <a:ea typeface="ＭＳ Ｐゴシック" panose="020B0600070205080204" pitchFamily="34" charset="-128"/>
              <a:cs typeface="Calibri"/>
            </a:endParaRPr>
          </a:p>
          <a:p>
            <a:pPr>
              <a:defRPr/>
            </a:pPr>
            <a:endParaRPr lang="tr-TR" altLang="en-US" dirty="0">
              <a:ea typeface="ＭＳ Ｐゴシック"/>
              <a:cs typeface="Calibri"/>
            </a:endParaRPr>
          </a:p>
          <a:p>
            <a:pPr>
              <a:defRPr/>
            </a:pPr>
            <a:r>
              <a:rPr lang="tr-TR" altLang="en-US" dirty="0">
                <a:ea typeface="ＭＳ Ｐゴシック"/>
                <a:cs typeface="Calibri"/>
              </a:rPr>
              <a:t>Bu düzenleme, genel olarak, örneğin ağ yöneticisi tarafından yürütülen güvenlik testlerini hariç tutmaktadır. Bu ihlal, bir ağın normal ve düzgün işleyişine müdahale edebilen bir dizi eylemi kapsar. Budapeşte Sözleşmesi, iletişim sistemlerinin ve bilgisayar teknolojisinin günlük hayatımızdaki önemini kabul etmektedir. Bu sistemler kamusal, ekonomik ve sosyal faaliyetlerin düzenli işleyişi için vazgeçilmezdir. Ancak bu suç türü, hizmet engelleme saldırıları gibi yalnızca büyük çaplı müdahaleleri kapsamamaktadır. </a:t>
            </a:r>
            <a:endParaRPr lang="tr-TR" altLang="en-US" dirty="0">
              <a:ea typeface="ＭＳ Ｐゴシック" panose="020B0600070205080204" pitchFamily="34" charset="-128"/>
              <a:cs typeface="Calibri"/>
            </a:endParaRPr>
          </a:p>
          <a:p>
            <a:pPr eaLnBrk="1" hangingPunct="1">
              <a:defRPr/>
            </a:pPr>
            <a:endParaRPr lang="tr-TR" altLang="sr-Latn-RS" dirty="0">
              <a:ea typeface="ＭＳ Ｐゴシック" panose="020B0600070205080204" pitchFamily="34" charset="-128"/>
              <a:cs typeface="Calibri"/>
            </a:endParaRPr>
          </a:p>
          <a:p>
            <a:pPr>
              <a:defRPr/>
            </a:pPr>
            <a:r>
              <a:rPr lang="tr-TR" altLang="en-US" dirty="0">
                <a:ea typeface="ＭＳ Ｐゴシック"/>
                <a:cs typeface="Calibri"/>
              </a:rPr>
              <a:t>Tek bir bilgisayarın hedef alınması gibi küçük çaplı eylemler bile sistem müdahalesi oluşturur – örneğin tek bir e-posta adresini hedefleyen </a:t>
            </a:r>
            <a:r>
              <a:rPr lang="tr-TR" altLang="en-US" i="1" dirty="0">
                <a:ea typeface="ＭＳ Ｐゴシック"/>
                <a:cs typeface="Calibri"/>
              </a:rPr>
              <a:t>bombalama </a:t>
            </a:r>
            <a:r>
              <a:rPr lang="tr-TR" altLang="en-US" dirty="0">
                <a:ea typeface="ＭＳ Ｐゴシック"/>
                <a:cs typeface="Calibri"/>
              </a:rPr>
              <a:t>vakalarında durum böyledir. Aslında failin, bilgisayar sistemini, sistemin altından kalkabileceğinden fazla talep ile hedeflediği her durumda </a:t>
            </a:r>
            <a:r>
              <a:rPr lang="tr-TR" altLang="en-US" dirty="0" smtClean="0">
                <a:ea typeface="ＭＳ Ｐゴシック"/>
                <a:cs typeface="Calibri"/>
              </a:rPr>
              <a:t>sistemlere müdahale </a:t>
            </a:r>
            <a:r>
              <a:rPr lang="tr-TR" altLang="en-US" dirty="0">
                <a:ea typeface="ＭＳ Ｐゴシック"/>
                <a:cs typeface="Calibri"/>
              </a:rPr>
              <a:t>suçu oluşur. </a:t>
            </a:r>
          </a:p>
          <a:p>
            <a:pPr>
              <a:defRPr/>
            </a:pPr>
            <a:endParaRPr lang="tr-TR" altLang="en-US" dirty="0">
              <a:ea typeface="ＭＳ Ｐゴシック"/>
              <a:cs typeface="Calibri"/>
            </a:endParaRPr>
          </a:p>
          <a:p>
            <a:pPr>
              <a:defRPr/>
            </a:pPr>
            <a:r>
              <a:rPr lang="tr-TR" altLang="en-US" dirty="0">
                <a:ea typeface="ＭＳ Ｐゴシック"/>
                <a:cs typeface="Calibri"/>
              </a:rPr>
              <a:t>Bu eylemin suç olarak düzenlenmesi, iletişim ağlarına erişimi, sistem işleticilerini ve son kullanıcıları korumayı hedefler.</a:t>
            </a:r>
          </a:p>
          <a:p>
            <a:pPr>
              <a:defRPr/>
            </a:pPr>
            <a:r>
              <a:rPr lang="tr-TR" altLang="en-US" dirty="0">
                <a:ea typeface="ＭＳ Ｐゴシック"/>
                <a:cs typeface="Calibri"/>
              </a:rPr>
              <a:t> </a:t>
            </a:r>
          </a:p>
          <a:p>
            <a:pPr>
              <a:defRPr/>
            </a:pPr>
            <a:r>
              <a:rPr lang="tr-TR" altLang="sr-Latn-RS" dirty="0">
                <a:ea typeface="ＭＳ Ｐゴシック"/>
                <a:cs typeface="Calibri"/>
              </a:rPr>
              <a:t>Eğitici bu suçun kapsamının, 2. maddede düzenlenen </a:t>
            </a:r>
            <a:r>
              <a:rPr lang="tr-TR" altLang="sr-Latn-RS" dirty="0" smtClean="0">
                <a:ea typeface="ＭＳ Ｐゴシック"/>
                <a:cs typeface="Calibri"/>
              </a:rPr>
              <a:t>Yasadışı </a:t>
            </a:r>
            <a:r>
              <a:rPr lang="tr-TR" altLang="sr-Latn-RS" dirty="0">
                <a:ea typeface="ＭＳ Ｐゴシック"/>
                <a:cs typeface="Calibri"/>
              </a:rPr>
              <a:t>erişimden farklı olduğunu vurgulamalıdır. </a:t>
            </a:r>
            <a:r>
              <a:rPr lang="tr-TR" dirty="0">
                <a:ea typeface="ＭＳ Ｐゴシック"/>
                <a:cs typeface="Calibri"/>
              </a:rPr>
              <a:t>Dağıtılmış Hizmet Reddi (</a:t>
            </a:r>
            <a:r>
              <a:rPr lang="tr-TR" dirty="0" err="1">
                <a:ea typeface="ＭＳ Ｐゴシック"/>
                <a:cs typeface="Calibri"/>
              </a:rPr>
              <a:t>DDos</a:t>
            </a:r>
            <a:r>
              <a:rPr lang="tr-TR" dirty="0">
                <a:ea typeface="ＭＳ Ｐゴシック"/>
                <a:cs typeface="Calibri"/>
              </a:rPr>
              <a:t>) saldırılarında olduğu gibi bilgisayara erişmeden müdahale söz konusu olabilir. Dahası erişim "haklı" dahi olsa, bunun sonucu doğan müdahale eylemi "haksız" nitelikte olabilir. </a:t>
            </a:r>
            <a:endParaRPr lang="tr-TR" altLang="sr-Latn-RS" dirty="0">
              <a:ea typeface="ＭＳ Ｐゴシック" panose="020B0600070205080204" pitchFamily="34" charset="-128"/>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xmlns="" val="2036860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5. maddesi metni "ciddi biçimde" unsuru öne çıkarılarak aktarılmaktadır.</a:t>
            </a:r>
          </a:p>
          <a:p>
            <a:endParaRPr lang="tr-TR" noProof="0" dirty="0"/>
          </a:p>
          <a:p>
            <a:pPr>
              <a:defRPr/>
            </a:pPr>
            <a:r>
              <a:rPr lang="tr-TR" noProof="0" dirty="0"/>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noProof="0" dirty="0"/>
          </a:p>
          <a:p>
            <a:r>
              <a:rPr lang="tr-TR" altLang="sr-Latn-RS" noProof="0" dirty="0">
                <a:ea typeface="ＭＳ Ｐゴシック"/>
                <a:cs typeface="Calibri"/>
              </a:rPr>
              <a:t>Bu unsur, suçun kapsamını daraltmak ve özünde ciddi olmayan engellemelerin suç sayılmasını önlemek için dahil edilmiştir. Engellemenin ciddiyeti ulusal mevzuat uyarınca belirlenecektir ve bilgisayarın devamlı kullanılabilirliği üzerindeki engellemenin etkisine veya engellemenin biçimine, boyutuna ve sıklığına bağlı olabilir.  </a:t>
            </a:r>
          </a:p>
          <a:p>
            <a:pPr eaLnBrk="1" hangingPunct="1"/>
            <a:endParaRPr lang="tr-TR" altLang="sr-Latn-RS" noProof="0"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xmlns="" val="3966008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5. maddesi metni "bilgisayar verisi girişi veya bilgisayar verisinin iletilmesi, silinmesi, bozulması, değiştirilmesi, yok edilmesi veya bilgisayar verisine zarar verilmesi yoluyla...engellenmesi" unsurları öne çıkarılarak aktarılmaktadır.</a:t>
            </a:r>
          </a:p>
          <a:p>
            <a:endParaRPr lang="tr-TR" noProof="0" dirty="0"/>
          </a:p>
          <a:p>
            <a:r>
              <a:rPr lang="tr-TR" noProof="0" dirty="0">
                <a:ea typeface="ＭＳ Ｐゴシック"/>
                <a:cs typeface="Calibri"/>
              </a:rPr>
              <a:t>Sağ tarafta ise öne çıkarılan unsurlar açıklanmaktadır.</a:t>
            </a:r>
          </a:p>
          <a:p>
            <a:endParaRPr lang="tr-TR" noProof="0" dirty="0">
              <a:cs typeface="Calibri"/>
            </a:endParaRPr>
          </a:p>
          <a:p>
            <a:pPr>
              <a:defRPr/>
            </a:pPr>
            <a:r>
              <a:rPr lang="tr-TR" noProof="0" dirty="0" smtClean="0">
                <a:ea typeface="ＭＳ Ｐゴシック"/>
                <a:cs typeface="Calibri"/>
              </a:rPr>
              <a:t>Sistemlere müdahale</a:t>
            </a:r>
            <a:r>
              <a:rPr lang="tr-TR" baseline="0" noProof="0" dirty="0" smtClean="0">
                <a:ea typeface="ＭＳ Ｐゴシック"/>
                <a:cs typeface="Calibri"/>
              </a:rPr>
              <a:t> </a:t>
            </a:r>
            <a:r>
              <a:rPr lang="tr-TR" noProof="0" dirty="0" smtClean="0">
                <a:ea typeface="ＭＳ Ｐゴシック"/>
                <a:cs typeface="Calibri"/>
              </a:rPr>
              <a:t>suçu </a:t>
            </a:r>
            <a:r>
              <a:rPr lang="tr-TR" noProof="0" dirty="0">
                <a:ea typeface="ＭＳ Ｐゴシック"/>
                <a:cs typeface="Calibri"/>
              </a:rPr>
              <a:t>bilgisayar sisteminin düzgün işleyişinin engellenmesi sonucunu doğuran eylemleri gerektirir. 4. madde böyle bir engellemenin (i) bilgisayar verisi girişi (ii) bilgisayar verisi iletimi (iii) bilgisayar verisine zarar verme (iv) bilgisayar verisini değiştirme ve (v) bilgisayar verisini yok etme yoluyla gerçekleşeceğini öngörmektedir. Bu kavramlara ilişkin açıklamalar </a:t>
            </a:r>
            <a:r>
              <a:rPr lang="tr-TR" noProof="0" dirty="0" smtClean="0">
                <a:ea typeface="ＭＳ Ｐゴシック"/>
                <a:cs typeface="Calibri"/>
              </a:rPr>
              <a:t>verilere</a:t>
            </a:r>
            <a:r>
              <a:rPr lang="tr-TR" baseline="0" noProof="0" dirty="0" smtClean="0">
                <a:ea typeface="ＭＳ Ｐゴシック"/>
                <a:cs typeface="Calibri"/>
              </a:rPr>
              <a:t> müdahale </a:t>
            </a:r>
            <a:r>
              <a:rPr lang="tr-TR" noProof="0" dirty="0" smtClean="0">
                <a:ea typeface="ＭＳ Ｐゴシック"/>
                <a:cs typeface="Calibri"/>
              </a:rPr>
              <a:t>(Madde </a:t>
            </a:r>
            <a:r>
              <a:rPr lang="tr-TR" noProof="0" dirty="0">
                <a:ea typeface="ＭＳ Ｐゴシック"/>
                <a:cs typeface="Calibri"/>
              </a:rPr>
              <a:t>4) başlığı altında yapıldığından aynı tanımlar </a:t>
            </a:r>
            <a:r>
              <a:rPr lang="tr-TR" noProof="0" dirty="0" smtClean="0">
                <a:ea typeface="ＭＳ Ｐゴシック"/>
                <a:cs typeface="Calibri"/>
              </a:rPr>
              <a:t>sistemlere müdahale </a:t>
            </a:r>
            <a:r>
              <a:rPr lang="tr-TR" noProof="0" dirty="0">
                <a:ea typeface="ＭＳ Ｐゴシック"/>
                <a:cs typeface="Calibri"/>
              </a:rPr>
              <a:t>için de geçerli olacaktır. </a:t>
            </a:r>
          </a:p>
          <a:p>
            <a:pPr>
              <a:defRPr/>
            </a:pPr>
            <a:endParaRPr lang="tr-TR" noProof="0" dirty="0">
              <a:cs typeface="Calibri"/>
            </a:endParaRPr>
          </a:p>
          <a:p>
            <a:pPr marL="0" marR="0" lvl="0" indent="0" algn="l" defTabSz="457200">
              <a:lnSpc>
                <a:spcPct val="100000"/>
              </a:lnSpc>
              <a:spcBef>
                <a:spcPct val="30000"/>
              </a:spcBef>
              <a:spcAft>
                <a:spcPct val="0"/>
              </a:spcAft>
              <a:buClrTx/>
              <a:buSzTx/>
              <a:buFontTx/>
              <a:buNone/>
              <a:tabLst/>
              <a:defRPr/>
            </a:pPr>
            <a:endParaRPr lang="tr-TR" noProof="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xmlns="" val="563407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a:t>
            </a:r>
            <a:r>
              <a:rPr lang="tr-TR" b="0" dirty="0">
                <a:ea typeface="ＭＳ Ｐゴシック"/>
                <a:cs typeface="Calibri"/>
              </a:rPr>
              <a:t>5</a:t>
            </a:r>
            <a:r>
              <a:rPr lang="tr-TR" dirty="0">
                <a:ea typeface="ＭＳ Ｐゴシック"/>
                <a:cs typeface="Calibri"/>
              </a:rPr>
              <a:t>. maddesi metni "haksız biçimde" unsuru öne çıkarılarak aktarılmaktadır.</a:t>
            </a:r>
            <a:endParaRPr lang="en-US" dirty="0">
              <a:ea typeface="ＭＳ Ｐゴシック"/>
              <a:cs typeface="Calibri"/>
            </a:endParaRPr>
          </a:p>
          <a:p>
            <a:endParaRPr lang="tr-TR" dirty="0"/>
          </a:p>
          <a:p>
            <a:pPr>
              <a:defRPr/>
            </a:pPr>
            <a:r>
              <a:rPr lang="tr-TR" dirty="0"/>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tr-TR" dirty="0" err="1">
                <a:ea typeface="ＭＳ Ｐゴシック"/>
                <a:cs typeface="Calibri"/>
              </a:rPr>
              <a:t>Sözleşme'de</a:t>
            </a:r>
            <a:r>
              <a:rPr lang="tr-TR" dirty="0">
                <a:ea typeface="ＭＳ Ｐゴシック"/>
                <a:cs typeface="Calibri"/>
              </a:rPr>
              <a:t> düzenlenen suçların çoğu "haksız biçimde" veya ilgili kişinin veya oluşumun izni olmaksızın işlenmelidir. Pek çok durumda kişi "haklı" müdahalede de bulunabilir. Bu slayt kişinin, 5. madde uyarınca ceza sorumluluğu doğmaksızın, meşru bir biçimde veri müdahalesinde bulunabileceği örnekleri sıralamaktadır.</a:t>
            </a:r>
            <a:endParaRPr lang="en-US" dirty="0">
              <a:ea typeface="ＭＳ Ｐゴシック"/>
              <a:cs typeface="Calibri"/>
            </a:endParaRPr>
          </a:p>
          <a:p>
            <a:endParaRPr lang="x-none"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xmlns="" val="621580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Doğru</a:t>
            </a:r>
            <a:r>
              <a:rPr lang="tr-TR" dirty="0">
                <a:ea typeface="ＭＳ Ｐゴシック"/>
                <a:cs typeface="Calibri"/>
              </a:rPr>
              <a:t>. </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ea typeface="ＭＳ Ｐゴシック"/>
                <a:cs typeface="Calibri"/>
              </a:rPr>
              <a:t>Güç kaynağının kesilmesi Budapeşte Sözleşmesi'nin 5. maddesi kapsamında değildir. 5. madde yalnızca, bilgisayar verisi girişi veya bilgisayar verisinin iletilmesi, silinmesi, bozulması, değiştirilmesi, yok edilmesi veya bilgisayar verisine zarar verilmesi sonucu doğan sistem müdahalesini kapsamaktadır. Elektrik kablolarının fiziksel olarak kesilmesi bu kapsamda değildir.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xmlns="" val="1798560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Doğru</a:t>
            </a:r>
            <a:r>
              <a:rPr lang="tr-TR" dirty="0">
                <a:ea typeface="ＭＳ Ｐゴシック"/>
                <a:cs typeface="Calibri"/>
              </a:rPr>
              <a:t>. </a:t>
            </a:r>
          </a:p>
          <a:p>
            <a:pPr marL="0" marR="0" lvl="0" indent="0" algn="l" defTabSz="457200">
              <a:lnSpc>
                <a:spcPct val="100000"/>
              </a:lnSpc>
              <a:spcBef>
                <a:spcPct val="30000"/>
              </a:spcBef>
              <a:spcAft>
                <a:spcPct val="0"/>
              </a:spcAft>
              <a:buNone/>
              <a:tabLst/>
              <a:defRPr/>
            </a:pPr>
            <a:endParaRPr lang="tr-TR" dirty="0"/>
          </a:p>
          <a:p>
            <a:pPr>
              <a:defRPr/>
            </a:pPr>
            <a:r>
              <a:rPr lang="tr-TR" dirty="0">
                <a:ea typeface="ＭＳ Ｐゴシック"/>
                <a:cs typeface="Calibri"/>
              </a:rPr>
              <a:t>Güç kaynağının kesilmesi Budapeşte Sözleşmesi'nin 5. maddesi kapsamında değildir. 5. madde yalnızca, bilgisayar verisi girişi veya bilgisayar verisinin iletilmesi, silinmesi, bozulması, değiştirilmesi, yok edilmesi veya bilgisayar verisine zarar verilmesi sonucu doğan sistem müdahalesini kapsamaktadır. Elektrik kablolarının fiziksel olarak kesilmesi bu kapsamda değildir.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xmlns="" val="1594431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tr-TR" altLang="en-US" noProof="0" dirty="0">
                <a:ea typeface="ＭＳ Ｐゴシック"/>
                <a:cs typeface="Calibri"/>
              </a:rPr>
              <a:t>Budapeşte Sözleşmesi'nde düzenlenen en önemli suçlardan biri de 6. madde </a:t>
            </a:r>
            <a:r>
              <a:rPr lang="tr-TR" noProof="0" dirty="0"/>
              <a:t>–</a:t>
            </a:r>
            <a:r>
              <a:rPr lang="tr-TR" altLang="en-US" noProof="0" dirty="0">
                <a:ea typeface="ＭＳ Ｐゴシック"/>
                <a:cs typeface="Calibri"/>
              </a:rPr>
              <a:t> cihazların kötüye kullanımıdır.</a:t>
            </a:r>
          </a:p>
          <a:p>
            <a:pPr>
              <a:defRPr/>
            </a:pPr>
            <a:endParaRPr lang="tr-TR" altLang="en-US" noProof="0" dirty="0">
              <a:ea typeface="ＭＳ Ｐゴシック"/>
              <a:cs typeface="Calibri"/>
            </a:endParaRPr>
          </a:p>
          <a:p>
            <a:pPr>
              <a:defRPr/>
            </a:pPr>
            <a:r>
              <a:rPr lang="tr-TR" altLang="en-US" noProof="0" dirty="0">
                <a:ea typeface="ＭＳ Ｐゴシック"/>
                <a:cs typeface="Calibri"/>
              </a:rPr>
              <a:t>Diğer suçlarda olduğu gibi burada da failin eylemi kasti ve haksız olmalıdır. Bu suç, tümü cihazların kötüye kullanımı ile ilgili bir dizi faaliyeti kapsar.</a:t>
            </a:r>
            <a:endParaRPr lang="tr-TR" noProof="0" dirty="0"/>
          </a:p>
          <a:p>
            <a:pPr>
              <a:defRPr/>
            </a:pPr>
            <a:endParaRPr lang="tr-TR" altLang="en-US" noProof="0" dirty="0">
              <a:ea typeface="ＭＳ Ｐゴシック"/>
              <a:cs typeface="Calibri"/>
            </a:endParaRPr>
          </a:p>
          <a:p>
            <a:pPr>
              <a:defRPr/>
            </a:pPr>
            <a:r>
              <a:rPr lang="tr-TR" altLang="sr-Latn-RS" noProof="0" dirty="0">
                <a:ea typeface="ＭＳ Ｐゴシック"/>
                <a:cs typeface="Calibri"/>
              </a:rPr>
              <a:t>1989 </a:t>
            </a:r>
            <a:r>
              <a:rPr lang="tr-TR" altLang="sr-Latn-RS" noProof="0" dirty="0" err="1">
                <a:ea typeface="ＭＳ Ｐゴシック"/>
                <a:cs typeface="Calibri"/>
              </a:rPr>
              <a:t>Tavsiyesi'nde</a:t>
            </a:r>
            <a:r>
              <a:rPr lang="tr-TR" altLang="sr-Latn-RS" noProof="0" dirty="0">
                <a:ea typeface="ＭＳ Ｐゴシック"/>
                <a:cs typeface="Calibri"/>
              </a:rPr>
              <a:t> bulunmayan oldukça </a:t>
            </a:r>
            <a:r>
              <a:rPr lang="en-GB" altLang="en-US" dirty="0">
                <a:ea typeface="ＭＳ Ｐゴシック" panose="020B0600070205080204" pitchFamily="34" charset="-128"/>
              </a:rPr>
              <a:t>“yeni”</a:t>
            </a:r>
            <a:r>
              <a:rPr lang="tr-TR" altLang="en-US" noProof="0" dirty="0">
                <a:ea typeface="ＭＳ Ｐゴシック"/>
                <a:cs typeface="Calibri"/>
              </a:rPr>
              <a:t> </a:t>
            </a:r>
            <a:r>
              <a:rPr lang="tr-TR" altLang="sr-Latn-RS" noProof="0" dirty="0">
                <a:ea typeface="ＭＳ Ｐゴシック"/>
                <a:cs typeface="Calibri"/>
              </a:rPr>
              <a:t>ve </a:t>
            </a:r>
            <a:r>
              <a:rPr lang="tr-TR" altLang="sr-Latn-RS" noProof="0" dirty="0" err="1">
                <a:ea typeface="ＭＳ Ｐゴシック"/>
                <a:cs typeface="Calibri"/>
              </a:rPr>
              <a:t>inovatif</a:t>
            </a:r>
            <a:r>
              <a:rPr lang="tr-TR" altLang="sr-Latn-RS" noProof="0" dirty="0">
                <a:ea typeface="ＭＳ Ｐゴシック"/>
                <a:cs typeface="Calibri"/>
              </a:rPr>
              <a:t> bir suç türüdür </a:t>
            </a:r>
            <a:r>
              <a:rPr lang="tr-TR" altLang="en-US" noProof="0" dirty="0">
                <a:ea typeface="ＭＳ Ｐゴシック"/>
                <a:cs typeface="Calibri"/>
              </a:rPr>
              <a:t>- burada betimlenen olgular daha önce hiçbir ulusal mevzuatta suç olarak kabul edilmemiştir. </a:t>
            </a:r>
            <a:endParaRPr lang="tr-TR" altLang="sr-Latn-RS" noProof="0" dirty="0">
              <a:ea typeface="ＭＳ Ｐゴシック" panose="020B0600070205080204" pitchFamily="34" charset="-128"/>
              <a:cs typeface="Calibri"/>
            </a:endParaRPr>
          </a:p>
          <a:p>
            <a:pPr>
              <a:defRPr/>
            </a:pPr>
            <a:endParaRPr lang="tr-TR" altLang="en-US" noProof="0" dirty="0">
              <a:ea typeface="ＭＳ Ｐゴシック"/>
              <a:cs typeface="Calibri"/>
            </a:endParaRPr>
          </a:p>
          <a:p>
            <a:pPr>
              <a:defRPr/>
            </a:pPr>
            <a:r>
              <a:rPr lang="tr-TR" altLang="en-US" noProof="0" dirty="0">
                <a:ea typeface="ＭＳ Ｐゴシック"/>
                <a:cs typeface="Calibri"/>
              </a:rPr>
              <a:t>Esas olarak, </a:t>
            </a:r>
            <a:r>
              <a:rPr lang="tr-TR" noProof="0" dirty="0">
                <a:ea typeface="ＭＳ Ｐゴシック"/>
                <a:cs typeface="Calibri"/>
              </a:rPr>
              <a:t>bilgisayar programları da dahil olmak üzere, Budapeşte Sözleşmesi'nde tanımlanan diğer maddi suçlardan herhangi birinin işlenmesi öncelikli amacına yönelik tasarlanmış veya uyarlanmış cihazların </a:t>
            </a:r>
            <a:r>
              <a:rPr lang="tr-TR" altLang="en-US" noProof="0" dirty="0">
                <a:ea typeface="ＭＳ Ｐゴシック"/>
                <a:cs typeface="Calibri"/>
              </a:rPr>
              <a:t>üretimini, satışını, tedarikini, ithal edilmesini, dağıtımını veya diğer yollarla kullanıma sunulmasını yasaklamaktadır. </a:t>
            </a:r>
            <a:endParaRPr lang="tr-TR" altLang="en-US" noProof="0" dirty="0">
              <a:cs typeface="Calibri"/>
            </a:endParaRPr>
          </a:p>
          <a:p>
            <a:pPr>
              <a:defRPr/>
            </a:pPr>
            <a:endParaRPr lang="tr-TR" altLang="en-US" noProof="0" dirty="0">
              <a:ea typeface="ＭＳ Ｐゴシック"/>
              <a:cs typeface="Calibri"/>
            </a:endParaRPr>
          </a:p>
          <a:p>
            <a:pPr>
              <a:defRPr/>
            </a:pPr>
            <a:r>
              <a:rPr lang="tr-TR" altLang="sr-Latn-RS" noProof="0" dirty="0">
                <a:ea typeface="ＭＳ Ｐゴシック"/>
                <a:cs typeface="Calibri"/>
              </a:rPr>
              <a:t>Aynı zamanda bilgisayar sisteminin tümüne veya bir kısmına erişilmesini sağlayacak bilgisayar şifrelerinin, erişim kodlarının veya benzer verilerin satışını da suç saymaktadır.</a:t>
            </a:r>
          </a:p>
          <a:p>
            <a:pPr>
              <a:defRPr/>
            </a:pPr>
            <a:endParaRPr lang="tr-TR" altLang="en-US" noProof="0" dirty="0">
              <a:ea typeface="ＭＳ Ｐゴシック" panose="020B0600070205080204" pitchFamily="34" charset="-128"/>
            </a:endParaRPr>
          </a:p>
          <a:p>
            <a:pPr>
              <a:defRPr/>
            </a:pPr>
            <a:r>
              <a:rPr lang="tr-TR" altLang="en-US" noProof="0" dirty="0">
                <a:ea typeface="ＭＳ Ｐゴシック"/>
                <a:cs typeface="Calibri"/>
              </a:rPr>
              <a:t>Bu hükümle Sözleşme, giderek büyüyen ve ekonomik açıdan önem kazanan "suç işlenmesine yönelik </a:t>
            </a:r>
            <a:r>
              <a:rPr lang="tr-TR" altLang="en-US" noProof="0" dirty="0" err="1">
                <a:ea typeface="ＭＳ Ｐゴシック"/>
                <a:cs typeface="Calibri"/>
              </a:rPr>
              <a:t>ekipman"a</a:t>
            </a:r>
            <a:r>
              <a:rPr lang="tr-TR" altLang="en-US" noProof="0" dirty="0">
                <a:ea typeface="ＭＳ Ｐゴシック"/>
                <a:cs typeface="Calibri"/>
              </a:rPr>
              <a:t> ilişkin ikincil piyasa faaliyetlerinin suç sayılması ihtiyacını karşılamaktadır: korsanlar çevrim içi satış yapmakta, ürettikleri virüs kitlerini ve Truva atlarını ve diğer cihazları kullanarak çalınan parolaları toptan biçimde çevrim içi kullanıma sunmaktadırlar. Bu, bilgisayar sistemi korsanlığının artık yüksek nitelikli programcılara özgü bir faaliyet olmadığını göstermektedir. Her "alelade" suçlu, gerekli araçları veya doğrudan çalıntı parolaları kolaylıkla satın alabilir  - suçlu satıcı çoğunlukla "müşteri hizmeti" de sunar ve müşterisine suçun işlenmesi için bilgisayarını kurmasında yardımcı olur.</a:t>
            </a:r>
            <a:endParaRPr lang="tr-TR" altLang="sr-Latn-RS" noProof="0"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xmlns="" val="3999071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6. maddesi metni "üretim, satış, tedarik, ithal etme, dağıtım... kullanıma sunma" unsurları öne çıkarılarak aktarılmaktadır</a:t>
            </a:r>
          </a:p>
          <a:p>
            <a:endParaRPr lang="tr-TR" noProof="0" dirty="0"/>
          </a:p>
          <a:p>
            <a:r>
              <a:rPr lang="tr-TR" noProof="0" dirty="0">
                <a:ea typeface="ＭＳ Ｐゴシック"/>
                <a:cs typeface="Calibri"/>
              </a:rPr>
              <a:t>Sağ tarafta ise öne çıkarılan unsurlar açıklanmaktadır.</a:t>
            </a:r>
          </a:p>
          <a:p>
            <a:endParaRPr lang="tr-TR" noProof="0" dirty="0">
              <a:ea typeface="ＭＳ Ｐゴシック"/>
              <a:cs typeface="Calibri"/>
            </a:endParaRPr>
          </a:p>
          <a:p>
            <a:r>
              <a:rPr lang="tr-TR" noProof="0" dirty="0">
                <a:ea typeface="ＭＳ Ｐゴシック"/>
                <a:cs typeface="Calibri"/>
              </a:rPr>
              <a:t>6. madde, siber suç işlenmesi öncelikli amacına yönelik tasarlanmış veya uyarlanmış cihazların üretimini, satışını, tedarikini, ithal edilmesini, dağıtımını veya diğer yollarla kullanıma sunulmasını suç olarak düzenlemektedir.</a:t>
            </a:r>
          </a:p>
          <a:p>
            <a:endParaRPr lang="tr-TR" noProof="0"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noProof="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xmlns="" val="299691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a:ea typeface="ＭＳ Ｐゴシック"/>
                <a:cs typeface="Calibri"/>
              </a:rPr>
              <a:t>Slaytın</a:t>
            </a:r>
            <a:r>
              <a:rPr lang="tr-TR" dirty="0">
                <a:ea typeface="ＭＳ Ｐゴシック"/>
                <a:cs typeface="Calibri"/>
              </a:rPr>
              <a:t> sol tarafı nelerin siber suç SAYILMADIĞINI göstermektedir. Eğitici, bir suçun yalnızca bilgisayar sistemi aracılığıyla işlenmesinin veya elektronik delil içermesinin onu siber suç haline getirmeyeceğini vurgulamalıdır.</a:t>
            </a:r>
          </a:p>
          <a:p>
            <a:endParaRPr lang="tr-TR" dirty="0">
              <a:ea typeface="ＭＳ Ｐゴシック"/>
              <a:cs typeface="Calibri"/>
            </a:endParaRPr>
          </a:p>
          <a:p>
            <a:r>
              <a:rPr lang="tr-TR" dirty="0" err="1">
                <a:ea typeface="ＭＳ Ｐゴシック"/>
                <a:cs typeface="Calibri"/>
              </a:rPr>
              <a:t>Slaytın</a:t>
            </a:r>
            <a:r>
              <a:rPr lang="tr-TR" dirty="0">
                <a:ea typeface="ＭＳ Ｐゴシック"/>
                <a:cs typeface="Calibri"/>
              </a:rPr>
              <a:t> sağ tarafı bilgisayar sistemi aracılığıyla işlenen veya elektronik delil içeren her suçun neden siber suç olarak değerlendirilemeyeceğini açıklamaktadır. Eğer böylesine geniş bir yorum benimsenseydi çoğu suçun siber suç sayılması gerekirdi. Çünkü hemen hemen her suç ya bilgisayar kullanımı ya da herhangi bir biçimde elektronik delil içerir.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xmlns="" val="1165970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a:t>
            </a:r>
            <a:r>
              <a:rPr lang="tr-TR" b="0" noProof="0" dirty="0">
                <a:ea typeface="ＭＳ Ｐゴシック"/>
                <a:cs typeface="Calibri"/>
              </a:rPr>
              <a:t>6</a:t>
            </a:r>
            <a:r>
              <a:rPr lang="tr-TR" noProof="0" dirty="0">
                <a:ea typeface="ＭＳ Ｐゴシック"/>
                <a:cs typeface="Calibri"/>
              </a:rPr>
              <a:t>. maddesi metni "bilgisayar programları... cihazlar" unsurları öne çıkarılarak aktarılmaktadır</a:t>
            </a:r>
          </a:p>
          <a:p>
            <a:endParaRPr lang="tr-TR" noProof="0" dirty="0"/>
          </a:p>
          <a:p>
            <a:pPr>
              <a:defRPr/>
            </a:pPr>
            <a:r>
              <a:rPr lang="tr-TR" noProof="0" dirty="0"/>
              <a:t>Sağ tarafta ise öne çıkarılan unsurlar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noProof="0" dirty="0"/>
          </a:p>
          <a:p>
            <a:pPr eaLnBrk="1" hangingPunct="1"/>
            <a:r>
              <a:rPr lang="tr-TR" altLang="sr-Latn-RS" noProof="0" dirty="0">
                <a:ea typeface="ＭＳ Ｐゴシック"/>
                <a:cs typeface="Calibri"/>
              </a:rPr>
              <a:t>6. madde cihazların kötüye kullanımı ve bilgisayar programları kavramlarını genişletmektedir. Bu, 6. maddenin veri değiştirmek veya tahrip etmek veya bilgisayar sistemi operasyonlarına müdahale etmek için tasarlanmış programların üretimini, satışını vb. kapsadığı anlamına gelmektedir.</a:t>
            </a:r>
          </a:p>
          <a:p>
            <a:endParaRPr lang="tr-TR" noProof="0" dirty="0">
              <a:cs typeface="Calibri"/>
            </a:endParaRPr>
          </a:p>
          <a:p>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xmlns="" val="1820323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6. maddesi metni "öncelikli amacına yönelik tasarlanmış veya uyarlanmış" unsuru öne çıkarılarak aktarılmaktadır</a:t>
            </a:r>
          </a:p>
          <a:p>
            <a:endParaRPr lang="tr-TR" dirty="0"/>
          </a:p>
          <a:p>
            <a:r>
              <a:rPr lang="tr-TR" dirty="0">
                <a:ea typeface="ＭＳ Ｐゴシック"/>
                <a:cs typeface="Calibri"/>
              </a:rPr>
              <a:t>Sağ tarafta ise öne çıkarılan unsur açıklanmaktadır.</a:t>
            </a:r>
          </a:p>
          <a:p>
            <a:endParaRPr lang="tr-TR" dirty="0">
              <a:ea typeface="ＭＳ Ｐゴシック"/>
              <a:cs typeface="Calibri"/>
            </a:endParaRPr>
          </a:p>
          <a:p>
            <a:pPr eaLnBrk="1" hangingPunct="1"/>
            <a:r>
              <a:rPr lang="tr-TR" altLang="sr-Latn-RS" dirty="0">
                <a:ea typeface="ＭＳ Ｐゴシック"/>
                <a:cs typeface="Calibri"/>
              </a:rPr>
              <a:t>Budapeşte Sözleşmesi'ni kaleme alanlar çift kullanım cihazlarını 6. madde kapsamına dahil edip etmeme konusunda bir karar vermek zorunda kalmışlardır. Çift kullanım cihazlarının dahil edilmesi cihazlar, suç işleme amacı dışındaki amaçlar için üretilmiş ve dağıtılmış dahi olsa, bu üretimi ve dağıtımı suç haline getirerek kapsamı fazla genişletme sonucunu doğurabilirdi. Öte yandan çift kullanım cihazlarının hariç tutulması kapsamı fazla daraltacaktı çünkü cihazların özel olarak siber suç işleme amacıyla üretilmiş olduğunun kanıtlanması gerekecekti. Budapeşte Sözleşmesi'nin 6. maddesi, bu anlamda dengeli bir yaklaşımı tercih ederek, cihazların, </a:t>
            </a:r>
            <a:r>
              <a:rPr lang="tr-TR" dirty="0">
                <a:ea typeface="ＭＳ Ｐゴシック"/>
                <a:cs typeface="Calibri"/>
              </a:rPr>
              <a:t>2 ila 5. maddeler arasında düzenlenen suçların </a:t>
            </a:r>
            <a:r>
              <a:rPr lang="tr-TR" dirty="0" smtClean="0">
                <a:ea typeface="ＭＳ Ｐゴシック"/>
                <a:cs typeface="Calibri"/>
              </a:rPr>
              <a:t>(Yasadışı </a:t>
            </a:r>
            <a:r>
              <a:rPr lang="tr-TR" dirty="0">
                <a:ea typeface="ＭＳ Ｐゴシック"/>
                <a:cs typeface="Calibri"/>
              </a:rPr>
              <a:t>erişim, </a:t>
            </a:r>
            <a:r>
              <a:rPr lang="tr-TR" dirty="0" smtClean="0">
                <a:ea typeface="ＭＳ Ｐゴシック"/>
                <a:cs typeface="Calibri"/>
              </a:rPr>
              <a:t>Yasadışı </a:t>
            </a:r>
            <a:r>
              <a:rPr lang="tr-TR" dirty="0">
                <a:ea typeface="ＭＳ Ｐゴシック"/>
                <a:cs typeface="Calibri"/>
              </a:rPr>
              <a:t>müdahale, </a:t>
            </a:r>
            <a:r>
              <a:rPr lang="tr-TR" dirty="0" smtClean="0">
                <a:ea typeface="ＭＳ Ｐゴシック"/>
                <a:cs typeface="Calibri"/>
              </a:rPr>
              <a:t>verilere müdahale </a:t>
            </a:r>
            <a:r>
              <a:rPr lang="tr-TR" dirty="0">
                <a:ea typeface="ＭＳ Ｐゴシック"/>
                <a:cs typeface="Calibri"/>
              </a:rPr>
              <a:t>ve </a:t>
            </a:r>
            <a:r>
              <a:rPr lang="tr-TR" dirty="0" smtClean="0">
                <a:ea typeface="ＭＳ Ｐゴシック"/>
                <a:cs typeface="Calibri"/>
              </a:rPr>
              <a:t>sistemlere müdahale)</a:t>
            </a:r>
            <a:r>
              <a:rPr lang="tr-TR" dirty="0">
                <a:ea typeface="ＭＳ Ｐゴシック"/>
                <a:cs typeface="Calibri"/>
              </a:rPr>
              <a:t> işlenmesi amacını öncelikli olarak taşımasını öngörmüş ancak cihazların yalnızca bu amaç için tasarlanmış veya uyarlanmış olmasını şart koşmamıştır.</a:t>
            </a: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xmlns="" val="2815626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6. maddesi metni "</a:t>
            </a:r>
            <a:r>
              <a:rPr lang="tr-TR" sz="1200" b="0" dirty="0">
                <a:solidFill>
                  <a:srgbClr val="FF0000"/>
                </a:solidFill>
                <a:latin typeface="Arial"/>
                <a:ea typeface="ＭＳ Ｐゴシック"/>
                <a:cs typeface="Arial"/>
              </a:rPr>
              <a:t>2 ila 5. maddeler arasında düzenlenen suçlardan herhangi birinin işlenmesi için kullanılma niyetiyle</a:t>
            </a:r>
            <a:r>
              <a:rPr lang="tr-TR" b="0" dirty="0">
                <a:ea typeface="ＭＳ Ｐゴシック"/>
                <a:cs typeface="Calibri"/>
              </a:rPr>
              <a:t>... bilgisayar şifreleri, erişim kodları veya benzer veriler" unsuru öne çıkarılarak aktarılmaktadır</a:t>
            </a:r>
          </a:p>
          <a:p>
            <a:pPr algn="just"/>
            <a:endParaRPr lang="tr-TR" b="1" dirty="0">
              <a:ea typeface="ＭＳ Ｐゴシック"/>
              <a:cs typeface="Calibri"/>
            </a:endParaRPr>
          </a:p>
          <a:p>
            <a:r>
              <a:rPr lang="tr-TR" dirty="0">
                <a:ea typeface="ＭＳ Ｐゴシック"/>
                <a:cs typeface="Calibri"/>
              </a:rPr>
              <a:t>Sağ tarafta ise öne çıkarılan unsur açıklanmaktadır.</a:t>
            </a:r>
          </a:p>
          <a:p>
            <a:endParaRPr lang="tr-TR" dirty="0">
              <a:ea typeface="ＭＳ Ｐゴシック"/>
              <a:cs typeface="Calibri"/>
            </a:endParaRPr>
          </a:p>
          <a:p>
            <a:r>
              <a:rPr lang="tr-TR" dirty="0">
                <a:ea typeface="ＭＳ Ｐゴシック"/>
                <a:cs typeface="Calibri"/>
              </a:rPr>
              <a:t>Cihazların kötüye kullanımı ve bilgisayar programlarına ek olarak 6. madde, bilgisayar sisteminin tümüne veya bir kısmına erişilmesini sağlayacak bilgisayar şifrelerinin, erişim kodlarının veya benzer verilerin üretimini, satışını, vb. suç saymaktadır. </a:t>
            </a: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xmlns="" val="2129604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6. maddesi metni "2 ila 5. maddeler arasında düzenlenen suçlardan herhangi birinin işlenmesi amacına yönelik kullanılma niyetiyle.... bulundurulması"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pPr>
              <a:defRPr/>
            </a:pPr>
            <a:r>
              <a:rPr lang="tr-TR" altLang="sr-Latn-RS" dirty="0">
                <a:ea typeface="ＭＳ Ｐゴシック"/>
                <a:cs typeface="Calibri"/>
              </a:rPr>
              <a:t>Cihaz, bilgisayar programı, parolalar, erişim kodları vb. üretimine ve dağıtımına ek olarak, 6. madde aynı zamanda bunların, siber suç işleme niyetiyle bulundurulması eylemini de suç saymaktadır. Tarafların yalnızca belirli sayıda bulundurma eylemini suç saymasına izin vermektedir (böylece yalnızca ticari amaçla bulundurma eyleminin suç sayılması için kullanılabilecektir).</a:t>
            </a:r>
            <a:endParaRPr lang="tr-TR" altLang="sr-Latn-R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xmlns="" val="17258280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6. maddesi metni "izinli testler... bilgisayar sistemi koruması... suçlardan herhangi birinin işlenmesi amacını taşımaması" unsurları öne çıkarılarak aktarılmaktadır</a:t>
            </a:r>
          </a:p>
          <a:p>
            <a:endParaRPr lang="tr-TR" dirty="0"/>
          </a:p>
          <a:p>
            <a:r>
              <a:rPr lang="tr-TR" dirty="0"/>
              <a:t>Sağ tarafta ise öne çıkarılan unsur açıklanmaktadır.</a:t>
            </a:r>
            <a:endParaRPr lang="tr-TR" dirty="0">
              <a:cs typeface="Calibri"/>
            </a:endParaRPr>
          </a:p>
          <a:p>
            <a:endParaRPr lang="tr-TR" dirty="0">
              <a:ea typeface="ＭＳ Ｐゴシック"/>
              <a:cs typeface="Calibri"/>
            </a:endParaRPr>
          </a:p>
          <a:p>
            <a:r>
              <a:rPr lang="tr-TR" dirty="0">
                <a:ea typeface="ＭＳ Ｐゴシック"/>
                <a:cs typeface="Calibri"/>
              </a:rPr>
              <a:t>Bu düzenleme suçun kapsamının istisnalarını açıklamaktadır. Budapeşte Sözleşmesi'nde düzenlenen diğer suçlar gibi 6. madde "haklı" eylemleri, örneğin bilgisayar sistemine ilişkin izinli testler için yürütülen eylemleri kapsam dışı tutmaktadır.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xmlns="" val="20830648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altLang="en-US" dirty="0">
                <a:ea typeface="ＭＳ Ｐゴシック"/>
                <a:cs typeface="Calibri"/>
              </a:rPr>
              <a:t>Budapeşte Sözleşmesi'nin 7. maddesinde tanımlanan bilgisayar destekli sahtecilik, sahteciliğin özel bir türüdür. Çoğu ülkede sahtecilik ceza gerektiren klasik bir ihlaldir. Ancak normal şartlarda maddi objelere ilişkindir ve bazen fiziki</a:t>
            </a:r>
            <a:r>
              <a:rPr lang="tr-TR" dirty="0">
                <a:ea typeface="ＭＳ Ｐゴシック"/>
                <a:cs typeface="Calibri"/>
              </a:rPr>
              <a:t> belge içerisindeki beyanların veya ifadelerin görsel olarak okunabilir olmasının gerekmediği </a:t>
            </a:r>
            <a:r>
              <a:rPr lang="tr-TR" altLang="en-US" dirty="0">
                <a:ea typeface="ＭＳ Ｐゴシック"/>
                <a:cs typeface="Calibri"/>
              </a:rPr>
              <a:t>bilgisayar sahteciliğinin ve bilgisayar verisi sahteciliğinin suç sayılması için kullanılamamaktadır.</a:t>
            </a:r>
            <a:endParaRPr lang="tr-TR" dirty="0">
              <a:cs typeface="Calibri"/>
            </a:endParaRPr>
          </a:p>
          <a:p>
            <a:r>
              <a:rPr lang="tr-TR" altLang="en-US" dirty="0">
                <a:ea typeface="ＭＳ Ｐゴシック"/>
                <a:cs typeface="Calibri"/>
              </a:rPr>
              <a:t> </a:t>
            </a:r>
            <a:endParaRPr lang="tr-TR" dirty="0">
              <a:cs typeface="Calibri"/>
            </a:endParaRPr>
          </a:p>
          <a:p>
            <a:r>
              <a:rPr lang="tr-TR" altLang="en-US" dirty="0">
                <a:ea typeface="ＭＳ Ｐゴシック"/>
                <a:cs typeface="Calibri"/>
              </a:rPr>
              <a:t>Budapeşte Sözleşmesi'nin 7. maddesi işte bu amaca yönelik olarak kabul edilmiştir.</a:t>
            </a:r>
            <a:endParaRPr lang="tr-TR" altLang="en-US" dirty="0">
              <a:cs typeface="Calibri"/>
            </a:endParaRPr>
          </a:p>
          <a:p>
            <a:endParaRPr lang="tr-TR" altLang="en-US" dirty="0">
              <a:ea typeface="ＭＳ Ｐゴシック"/>
              <a:cs typeface="Calibri"/>
            </a:endParaRPr>
          </a:p>
          <a:p>
            <a:r>
              <a:rPr lang="tr-TR" altLang="en-US" dirty="0">
                <a:ea typeface="ＭＳ Ｐゴシック"/>
                <a:cs typeface="Calibri"/>
              </a:rPr>
              <a:t>Bu noktada Sözleşme, belgede (maddi belge) sahtecilik klasik suçuna paralel bir suç kabul etmek istemiştir. Bu durumda suçun konusu bilgisayar verisidir. Bu suç, bilgisayar verisi girişi, bilgisayar verisinin değiştirilmesi, silinmesi veya yok edilmesi eyleminde bulunarak sahte veri üreten ve hukuki amaçlar doğrultusunda bu verinin gerçek kabul edilmesini veya bu verilere gerçekmiş gibi davranılmasını isteyen kişilerce işlenir. </a:t>
            </a:r>
          </a:p>
          <a:p>
            <a:r>
              <a:rPr lang="tr-TR" altLang="en-US" dirty="0">
                <a:ea typeface="ＭＳ Ｐゴシック"/>
                <a:cs typeface="Calibri"/>
              </a:rPr>
              <a:t> </a:t>
            </a:r>
          </a:p>
          <a:p>
            <a:r>
              <a:rPr lang="tr-TR" altLang="en-US" dirty="0">
                <a:ea typeface="ＭＳ Ｐゴシック"/>
                <a:cs typeface="Calibri"/>
              </a:rPr>
              <a:t>Bu suçun oluşması için de, şüphesiz, eylemin haksız olması ve kasıt aranır. </a:t>
            </a: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xmlns="" val="42863227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7. maddesi metni "girmek, değiştirmek, silmek veya yok etmek" unsurları öne çıkarılarak aktarılmaktadır</a:t>
            </a:r>
          </a:p>
          <a:p>
            <a:endParaRPr lang="tr-TR" dirty="0"/>
          </a:p>
          <a:p>
            <a:r>
              <a:rPr lang="tr-TR" dirty="0">
                <a:ea typeface="ＭＳ Ｐゴシック"/>
                <a:cs typeface="Calibri"/>
              </a:rPr>
              <a:t>Sağ tarafta ise öne çıkarılan unsur açıklanmaktadır. 7. madde uyarınca gerçek bir belge üzerinde aşağıdaki yollarla sahtecilik yapılabilir:</a:t>
            </a:r>
            <a:endParaRPr lang="tr-TR" dirty="0">
              <a:cs typeface="Calibri"/>
            </a:endParaRPr>
          </a:p>
          <a:p>
            <a:pPr marL="228600" indent="-228600" eaLnBrk="1" hangingPunct="1">
              <a:buAutoNum type="arabicPeriod"/>
              <a:defRPr/>
            </a:pPr>
            <a:r>
              <a:rPr lang="tr-TR" altLang="sr-Latn-RS" dirty="0">
                <a:ea typeface="ＭＳ Ｐゴシック"/>
                <a:cs typeface="Calibri"/>
              </a:rPr>
              <a:t>Doğru veya yanlış verinin girilmesi (verinin oluşturulduğu veya girildiği tarihte)</a:t>
            </a:r>
          </a:p>
          <a:p>
            <a:pPr marL="228600" indent="-228600" eaLnBrk="1" hangingPunct="1">
              <a:buAutoNum type="arabicPeriod"/>
              <a:defRPr/>
            </a:pPr>
            <a:r>
              <a:rPr lang="tr-TR" altLang="sr-Latn-RS" dirty="0">
                <a:ea typeface="ＭＳ Ｐゴシック"/>
                <a:cs typeface="Calibri"/>
              </a:rPr>
              <a:t>Sonra yapılan değişiklikler </a:t>
            </a:r>
            <a:r>
              <a:rPr lang="tr-TR" dirty="0">
                <a:ea typeface="ＭＳ Ｐゴシック"/>
                <a:cs typeface="Calibri"/>
              </a:rPr>
              <a:t>(her türlü değişim, varyasyon, kısmi değişiklik dahil olmak üzere) </a:t>
            </a:r>
            <a:endParaRPr lang="tr-TR" altLang="sr-Latn-RS" dirty="0">
              <a:ea typeface="ＭＳ Ｐゴシック"/>
              <a:cs typeface="Calibri"/>
            </a:endParaRPr>
          </a:p>
          <a:p>
            <a:pPr marL="228600" indent="-228600">
              <a:buAutoNum type="arabicPeriod"/>
              <a:defRPr/>
            </a:pPr>
            <a:r>
              <a:rPr lang="tr-TR" dirty="0">
                <a:ea typeface="ＭＳ Ｐゴシック"/>
                <a:cs typeface="Calibri"/>
              </a:rPr>
              <a:t>Silme (veri ortamından verinin kaldırılması) </a:t>
            </a:r>
            <a:endParaRPr lang="tr-TR" altLang="sr-Latn-RS" dirty="0">
              <a:ea typeface="ＭＳ Ｐゴシック"/>
              <a:cs typeface="Calibri"/>
            </a:endParaRPr>
          </a:p>
          <a:p>
            <a:pPr marL="228600" indent="-228600">
              <a:buAutoNum type="arabicPeriod"/>
              <a:defRPr/>
            </a:pPr>
            <a:r>
              <a:rPr lang="tr-TR" dirty="0">
                <a:ea typeface="ＭＳ Ｐゴシック"/>
                <a:cs typeface="Calibri"/>
              </a:rPr>
              <a:t>Yok etme (verinin saklı tutulması, gizlenmesi) </a:t>
            </a:r>
            <a:endParaRPr lang="tr-TR" altLang="sr-Latn-RS" dirty="0">
              <a:ea typeface="ＭＳ Ｐゴシック"/>
              <a:cs typeface="Calibri"/>
            </a:endParaRPr>
          </a:p>
          <a:p>
            <a:pPr>
              <a:defRPr/>
            </a:pPr>
            <a:endParaRPr lang="tr-T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xmlns="" val="1409304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7. maddesi metni "sahte veri" unsuru öne çıkarılarak aktarılmaktadır</a:t>
            </a:r>
          </a:p>
          <a:p>
            <a:endParaRPr lang="tr-TR" dirty="0"/>
          </a:p>
          <a:p>
            <a:pPr>
              <a:defRPr/>
            </a:pPr>
            <a:r>
              <a:rPr lang="tr-TR" dirty="0">
                <a:ea typeface="ＭＳ Ｐゴシック"/>
                <a:cs typeface="Calibri"/>
              </a:rPr>
              <a:t>Sağ tarafta ise öne çıkarılan unsur açıklanmaktadır.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pPr>
              <a:defRPr/>
            </a:pPr>
            <a:r>
              <a:rPr lang="tr-TR" altLang="sr-Latn-RS" dirty="0">
                <a:ea typeface="ＭＳ Ｐゴシック"/>
                <a:cs typeface="Calibri"/>
              </a:rPr>
              <a:t>Budapeşte Sözleşmesi'nin Açıklayıcı </a:t>
            </a:r>
            <a:r>
              <a:rPr lang="tr-TR" altLang="sr-Latn-RS" dirty="0" err="1">
                <a:ea typeface="ＭＳ Ｐゴシック"/>
                <a:cs typeface="Calibri"/>
              </a:rPr>
              <a:t>Rapor'unda</a:t>
            </a:r>
            <a:r>
              <a:rPr lang="tr-TR" altLang="sr-Latn-RS" dirty="0">
                <a:ea typeface="ＭＳ Ｐゴシック"/>
                <a:cs typeface="Calibri"/>
              </a:rPr>
              <a:t> belirtildiği üzere, "sahtecilik kavramı ulusal hukuklarda birbirinden önemli ölçüde farklılık göstermektedir. Bir kavram, belgeyi hazırlayan kişinin gerçek olup olmamasına dayalı iken diğerleri belgenin içerdiği beyanların gerçeğe uygun olup olmadığını esas almaktadır. Ancak belgenin gerçekliği konusundaki aldatmanın, verinin içeriğinin doğruluğu veya gerçekliği dikkate alınmaksızın, asgari olarak veriyi düzenleyenle ilgili olduğu kabul edilmiştir. Taraflar daha da ileri giderek, "gerçek" kavramına verinin doğruluğunu da dahil edebilir.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xmlns="" val="15909224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7. maddesi metni "hukuki amaçlar doğrultusunda… gerçek kabul edilmesi… gerçekmiş gibi davranılması niyeti" unsurları öne çıkarılarak aktarılmaktadır</a:t>
            </a:r>
          </a:p>
          <a:p>
            <a:endParaRPr lang="tr-TR" dirty="0">
              <a:cs typeface="Calibri"/>
            </a:endParaRPr>
          </a:p>
          <a:p>
            <a:r>
              <a:rPr lang="tr-TR" dirty="0">
                <a:ea typeface="ＭＳ Ｐゴシック"/>
                <a:cs typeface="Calibri"/>
              </a:rPr>
              <a:t>Sağ tarafta ise öne çıkarılan unsur açıklanmaktadır. </a:t>
            </a:r>
          </a:p>
          <a:p>
            <a:endParaRPr lang="tr-TR" dirty="0">
              <a:cs typeface="Calibri"/>
            </a:endParaRPr>
          </a:p>
          <a:p>
            <a:pPr>
              <a:defRPr/>
            </a:pPr>
            <a:r>
              <a:rPr lang="tr-TR" dirty="0">
                <a:ea typeface="ＭＳ Ｐゴシック"/>
                <a:cs typeface="Calibri"/>
              </a:rPr>
              <a:t>Bilgisayar destekli sahtecilik suçunun kasten işlenmesi şartına ek olarak, 7. madde aynı zamanda kişinin suçu, hukuki amaçlar doğrultusunda sahte belgenin (</a:t>
            </a:r>
            <a:r>
              <a:rPr lang="tr-TR" dirty="0" err="1">
                <a:ea typeface="ＭＳ Ｐゴシック"/>
                <a:cs typeface="Calibri"/>
              </a:rPr>
              <a:t>örn</a:t>
            </a:r>
            <a:r>
              <a:rPr lang="tr-TR" dirty="0">
                <a:ea typeface="ＭＳ Ｐゴシック"/>
                <a:cs typeface="Calibri"/>
              </a:rPr>
              <a:t>. hukuki işlemler ve hukuki açıdan ilgili belgeler) gerçek kabul edilmesi veya sahte belgeye gerçekmiş gibi davranılması niyetiyle oluşturulmuş olması şartını aramaktadır. Dahası taraflar eylemin bir diğer kişiyi aldatma niyeti ile işlenmiş olması şartını da arayabilir.</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xmlns="" val="20623063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7. maddesi metni "doğrudan okunabilir ve anlaşılır olup olmaması fark etmeksizin" unsuru öne çıkarılarak aktarılmaktadır</a:t>
            </a:r>
          </a:p>
          <a:p>
            <a:endParaRPr lang="tr-TR" dirty="0"/>
          </a:p>
          <a:p>
            <a:r>
              <a:rPr lang="tr-TR" dirty="0">
                <a:ea typeface="ＭＳ Ｐゴシック"/>
                <a:cs typeface="Calibri"/>
              </a:rPr>
              <a:t>Sağ tarafta ise öne çıkarılan unsur açıklanmaktadır. </a:t>
            </a:r>
          </a:p>
          <a:p>
            <a:endParaRPr lang="tr-TR" dirty="0">
              <a:ea typeface="ＭＳ Ｐゴシック"/>
              <a:cs typeface="Calibri"/>
            </a:endParaRPr>
          </a:p>
          <a:p>
            <a:pPr>
              <a:defRPr/>
            </a:pPr>
            <a:r>
              <a:rPr lang="tr-TR" dirty="0">
                <a:ea typeface="ＭＳ Ｐゴシック"/>
                <a:cs typeface="Calibri"/>
              </a:rPr>
              <a:t>Sahte verinin doğrudan okunabilir veya anlaşılır olmasına gerek yoktur. Bu, klasik sahtecilik suçunun aksine sahte verinin okunabilir olması şartının aranmadığı bilgisayar destekli sahteciliğe özgüdür.</a:t>
            </a:r>
            <a:endParaRPr lang="tr-TR" dirty="0">
              <a:cs typeface="Calibri"/>
            </a:endParaRPr>
          </a:p>
          <a:p>
            <a:pPr>
              <a:defRPr/>
            </a:pPr>
            <a:endParaRPr lang="tr-TR" dirty="0">
              <a:latin typeface="+mj-lt"/>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xmlns="" val="318992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a:ea typeface="ＭＳ Ｐゴシック"/>
                <a:cs typeface="Calibri"/>
              </a:rPr>
              <a:t>Slaytın</a:t>
            </a:r>
            <a:r>
              <a:rPr lang="tr-TR" dirty="0">
                <a:ea typeface="ＭＳ Ｐゴシック"/>
                <a:cs typeface="Calibri"/>
              </a:rPr>
              <a:t> sol tarafı siber suçun ne olduğunu göstermektedir. Bunlar:</a:t>
            </a:r>
          </a:p>
          <a:p>
            <a:r>
              <a:rPr lang="tr-TR" dirty="0">
                <a:ea typeface="ＭＳ Ｐゴシック"/>
                <a:cs typeface="Calibri"/>
              </a:rPr>
              <a:t>a) Bilgisayar verilerinin ve sistemlerinin gizliliğine, bütünlüğüne ve erişilebilirliğine karşı işlenen suçlar, </a:t>
            </a:r>
            <a:r>
              <a:rPr lang="tr-TR" dirty="0" smtClean="0">
                <a:ea typeface="ＭＳ Ｐゴシック"/>
                <a:cs typeface="Calibri"/>
              </a:rPr>
              <a:t>Yasadışı </a:t>
            </a:r>
            <a:r>
              <a:rPr lang="tr-TR" dirty="0">
                <a:ea typeface="ＭＳ Ｐゴシック"/>
                <a:cs typeface="Calibri"/>
              </a:rPr>
              <a:t>erişim, </a:t>
            </a:r>
            <a:r>
              <a:rPr lang="tr-TR" dirty="0" smtClean="0">
                <a:ea typeface="ＭＳ Ｐゴシック"/>
                <a:cs typeface="Calibri"/>
              </a:rPr>
              <a:t>Yasadışı </a:t>
            </a:r>
            <a:r>
              <a:rPr lang="tr-TR" dirty="0">
                <a:ea typeface="ＭＳ Ｐゴシック"/>
                <a:cs typeface="Calibri"/>
              </a:rPr>
              <a:t>müdahale, </a:t>
            </a:r>
            <a:r>
              <a:rPr lang="tr-TR" dirty="0" smtClean="0">
                <a:ea typeface="ＭＳ Ｐゴシック"/>
                <a:cs typeface="Calibri"/>
              </a:rPr>
              <a:t>verilere müdahale, sistemlere müdahale </a:t>
            </a:r>
            <a:r>
              <a:rPr lang="tr-TR" dirty="0">
                <a:ea typeface="ＭＳ Ｐゴシック"/>
                <a:cs typeface="Calibri"/>
              </a:rPr>
              <a:t>ve cihazların kötüye kullanımı suçlarını kapsar. </a:t>
            </a:r>
            <a:endParaRPr lang="en-US" dirty="0">
              <a:ea typeface="ＭＳ Ｐゴシック"/>
              <a:cs typeface="Calibri"/>
            </a:endParaRPr>
          </a:p>
          <a:p>
            <a:r>
              <a:rPr lang="tr-TR" dirty="0">
                <a:ea typeface="ＭＳ Ｐゴシック"/>
                <a:cs typeface="Calibri"/>
              </a:rPr>
              <a:t>b) Bilgisayar destekli suçlar bilgisayar destekli sahtecilik ve bilgisayar destekli dolandırıcılık suçlarını kapsar.</a:t>
            </a:r>
            <a:endParaRPr lang="en-US" dirty="0">
              <a:ea typeface="ＭＳ Ｐゴシック"/>
              <a:cs typeface="Calibri"/>
            </a:endParaRPr>
          </a:p>
          <a:p>
            <a:r>
              <a:rPr lang="tr-TR" dirty="0">
                <a:ea typeface="ＭＳ Ｐゴシック"/>
                <a:cs typeface="Calibri"/>
              </a:rPr>
              <a:t>c) İçerik destekli suçlar çocuk pornografisi suçlarını kapsar.</a:t>
            </a:r>
            <a:endParaRPr lang="en-US" dirty="0">
              <a:ea typeface="ＭＳ Ｐゴシック"/>
              <a:cs typeface="Calibri"/>
            </a:endParaRPr>
          </a:p>
          <a:p>
            <a:r>
              <a:rPr lang="tr-TR" dirty="0">
                <a:ea typeface="ＭＳ Ｐゴシック"/>
                <a:cs typeface="Calibri"/>
              </a:rPr>
              <a:t>d) Fikri mülkiyet haklarının ihlaline ilişkin suçlar telif haklarının ve ilgili hakların ihlaline ilişkin suçları kapsar.</a:t>
            </a:r>
            <a:endParaRPr lang="en-US" dirty="0">
              <a:ea typeface="ＭＳ Ｐゴシック"/>
              <a:cs typeface="Calibri"/>
            </a:endParaRPr>
          </a:p>
          <a:p>
            <a:endParaRPr lang="tr-TR" dirty="0">
              <a:ea typeface="ＭＳ Ｐゴシック"/>
              <a:cs typeface="Calibri"/>
            </a:endParaRPr>
          </a:p>
          <a:p>
            <a:r>
              <a:rPr lang="tr-TR" dirty="0" err="1">
                <a:ea typeface="ＭＳ Ｐゴシック"/>
                <a:cs typeface="Calibri"/>
              </a:rPr>
              <a:t>Slaytın</a:t>
            </a:r>
            <a:r>
              <a:rPr lang="tr-TR" dirty="0">
                <a:ea typeface="ＭＳ Ｐゴシック"/>
                <a:cs typeface="Calibri"/>
              </a:rPr>
              <a:t> sağ tarafı, internet ortamında işlenmesi halinde aynı eylemler yine suç sayılacağı halde, Budapeşte Sözleşmesi’nin, – istisnai olarak – çocuk pornografisi ve telif hakkı ihlallerini suç olarak düzenleme sebeplerini açıklamaktadır. Eğitici bu </a:t>
            </a:r>
            <a:r>
              <a:rPr lang="tr-TR" dirty="0" err="1">
                <a:ea typeface="ＭＳ Ｐゴシック"/>
                <a:cs typeface="Calibri"/>
              </a:rPr>
              <a:t>slaytı</a:t>
            </a:r>
            <a:r>
              <a:rPr lang="tr-TR" dirty="0">
                <a:ea typeface="ＭＳ Ｐゴシック"/>
                <a:cs typeface="Calibri"/>
              </a:rPr>
              <a:t>, iki suç türünün istisnai nitelikte olduğunu göstermek için kullanmalıdır ve bilgisayar sistemi aracılığıyla işlenen tüm klasik suçların siber suç sayılacağı yönünde yorumlanmamalıdır.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xmlns="" val="3422652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7. maddesi metni "aldatma niyetinin... dürüst olmayan benzer bir niyetin varlığı" unsuru öne çıkarılarak aktarılmaktadır.</a:t>
            </a:r>
            <a:endParaRPr lang="tr-TR" dirty="0">
              <a:cs typeface="Calibri"/>
            </a:endParaRPr>
          </a:p>
          <a:p>
            <a:endParaRPr lang="tr-TR" dirty="0"/>
          </a:p>
          <a:p>
            <a:r>
              <a:rPr lang="tr-TR" dirty="0">
                <a:ea typeface="ＭＳ Ｐゴシック"/>
                <a:cs typeface="Calibri"/>
              </a:rPr>
              <a:t>Sağ tarafta ise öne çıkarılan unsur açıklanmaktadır. </a:t>
            </a:r>
            <a:endParaRPr lang="tr-TR" b="1" dirty="0">
              <a:ea typeface="ＭＳ Ｐゴシック"/>
              <a:cs typeface="Calibri"/>
            </a:endParaRPr>
          </a:p>
          <a:p>
            <a:endParaRPr lang="tr-TR" dirty="0">
              <a:ea typeface="ＭＳ Ｐゴシック"/>
              <a:cs typeface="Calibri"/>
            </a:endParaRPr>
          </a:p>
          <a:p>
            <a:pPr>
              <a:defRPr/>
            </a:pPr>
            <a:r>
              <a:rPr lang="tr-TR" dirty="0">
                <a:ea typeface="ＭＳ Ｐゴシック"/>
                <a:cs typeface="Calibri"/>
              </a:rPr>
              <a:t>Taraflar bilgisayar destekli sahtecilik eyleminin suç sayılmasına ilişkin genel bir çerçeve sağlayan 7. maddenin kapsamını bazı niteleyici unsurlarla daraltabilir. Taraflar bilgisayar destekli sahteciliğin, aldatma niyeti veya dürüst olmayan benzer bir niyetle işlenmesini arayabilir.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xmlns="" val="1321952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Budapeşte Sözleşmesi'nin 8. maddesinde tanımlanan bilgisayar destekli dolandırıcılık, kendi adına veya başkası adına haksız biçimde ekonomik çıkar elde etme yönündeki hileli veya dürüst olmayan niyetlerle, bilgisayar verisi girişi, bilgisayar verisinin değiştirilmesi, silinmesi, yok edilmesi veya bilgisayar sisteminin işleyişine müdahale edilmesi yollarıyla kasten ve haksız biçimde başka bir kişinin mal kaybına sebep olma eylemini suç saymaktadır.</a:t>
            </a:r>
            <a:endParaRPr lang="tr-TR" dirty="0">
              <a:cs typeface="Calibri"/>
            </a:endParaRPr>
          </a:p>
          <a:p>
            <a:r>
              <a:rPr lang="tr-TR" dirty="0">
                <a:ea typeface="ＭＳ Ｐゴシック"/>
                <a:cs typeface="Calibri"/>
              </a:rPr>
              <a:t> </a:t>
            </a:r>
            <a:endParaRPr lang="tr-TR" dirty="0">
              <a:cs typeface="Calibri"/>
            </a:endParaRPr>
          </a:p>
          <a:p>
            <a:pPr eaLnBrk="1" hangingPunct="1"/>
            <a:r>
              <a:rPr lang="tr-TR" altLang="sr-Latn-RS" dirty="0">
                <a:ea typeface="ＭＳ Ｐゴシック"/>
                <a:cs typeface="Calibri"/>
              </a:rPr>
              <a:t>Bu suç, özellikle bilgisayar sistemlerinde temsil edilen veya yönetilen klasik mülkiyet türlerine benzer elektronik fonlar, mevduat vb. gibi varlıkların manipülasyon hedefi olması bakımından öne çıkmaktadır. Dolandırıcılığın bilgisayar sistemlerinde yönetilen varlıklarla ilişkili olarak işlenmesi gerekliliği sonucu ortaya çıkan kendine özgü doğası (</a:t>
            </a:r>
            <a:r>
              <a:rPr lang="tr-TR" altLang="sr-Latn-RS" dirty="0" err="1">
                <a:ea typeface="ＭＳ Ｐゴシック"/>
                <a:cs typeface="Calibri"/>
              </a:rPr>
              <a:t>örn</a:t>
            </a:r>
            <a:r>
              <a:rPr lang="tr-TR" altLang="sr-Latn-RS" dirty="0">
                <a:ea typeface="ＭＳ Ｐゴシック"/>
                <a:cs typeface="Calibri"/>
              </a:rPr>
              <a:t>. veri girişi veya program manipülasyonu aracılığıyla) gereği, Budapeşte Sözleşmesi bu eylemi suç saymaları için tarafların gerekli yasama tedbirlerini kabul etmelerini zorunlu kılmaktadır.  </a:t>
            </a:r>
            <a:endParaRPr lang="tr-TR" altLang="sr-Latn-R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xmlns="" val="1678903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8. maddesi metni "bilgisayar verisi girişi, bilgisayar verisinin değiştirilmesi, silinmesi veya yok edilmesi.... bilgisayar sisteminin işleyişine müdahale" unsurları öne çıkarılarak aktarılmaktadır.</a:t>
            </a:r>
            <a:endParaRPr lang="tr-TR" dirty="0">
              <a:cs typeface="Calibri"/>
            </a:endParaRPr>
          </a:p>
          <a:p>
            <a:endParaRPr lang="tr-TR" dirty="0"/>
          </a:p>
          <a:p>
            <a:r>
              <a:rPr lang="tr-TR" dirty="0">
                <a:ea typeface="ＭＳ Ｐゴシック"/>
                <a:cs typeface="Calibri"/>
              </a:rPr>
              <a:t>Sağ tarafta ise öne çıkarılan unsur açıklanmaktadır. </a:t>
            </a:r>
          </a:p>
          <a:p>
            <a:endParaRPr lang="tr-TR" dirty="0">
              <a:ea typeface="ＭＳ Ｐゴシック"/>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altLang="sr-Latn-RS" dirty="0">
                <a:ea typeface="ＭＳ Ｐゴシック"/>
                <a:cs typeface="Calibri"/>
              </a:rPr>
              <a:t>8. madde uyarınca mal kaybı aşağıdaki yollarla meydana gelebilir:</a:t>
            </a:r>
          </a:p>
          <a:p>
            <a:pPr marL="228600" marR="0" lvl="0" indent="-228600" algn="l" defTabSz="457200" rtl="0" eaLnBrk="1" fontAlgn="base" latinLnBrk="0" hangingPunct="1">
              <a:lnSpc>
                <a:spcPct val="100000"/>
              </a:lnSpc>
              <a:spcBef>
                <a:spcPct val="30000"/>
              </a:spcBef>
              <a:spcAft>
                <a:spcPct val="0"/>
              </a:spcAft>
              <a:buClrTx/>
              <a:buSzTx/>
              <a:buFontTx/>
              <a:buAutoNum type="arabicPeriod"/>
              <a:tabLst/>
              <a:defRPr/>
            </a:pPr>
            <a:r>
              <a:rPr lang="tr-TR" dirty="0">
                <a:ea typeface="ＭＳ Ｐゴシック"/>
                <a:cs typeface="Calibri"/>
              </a:rPr>
              <a:t>Doğru veya yanlış verinin girilmesi </a:t>
            </a:r>
            <a:r>
              <a:rPr lang="tr-TR" altLang="sr-Latn-RS" dirty="0">
                <a:ea typeface="ＭＳ Ｐゴシック"/>
                <a:cs typeface="Calibri"/>
              </a:rPr>
              <a:t>(verinin oluşturulduğu veya girildiği tarihte)</a:t>
            </a:r>
            <a:endParaRPr lang="tr-TR" dirty="0">
              <a:ea typeface="ＭＳ Ｐゴシック"/>
              <a:cs typeface="Calibri"/>
            </a:endParaRPr>
          </a:p>
          <a:p>
            <a:pPr marL="228600" indent="-228600">
              <a:buFontTx/>
              <a:buAutoNum type="arabicPeriod"/>
              <a:defRPr/>
            </a:pPr>
            <a:r>
              <a:rPr lang="tr-TR" dirty="0">
                <a:ea typeface="ＭＳ Ｐゴシック"/>
                <a:cs typeface="Calibri"/>
              </a:rPr>
              <a:t>Sonra yapılan değişiklikler (her türlü değişim, varyasyon, kısmi değişiklik)</a:t>
            </a:r>
          </a:p>
          <a:p>
            <a:pPr marL="228600" indent="-228600">
              <a:buFontTx/>
              <a:buAutoNum type="arabicPeriod"/>
              <a:defRPr/>
            </a:pPr>
            <a:r>
              <a:rPr lang="tr-TR" dirty="0">
                <a:ea typeface="ＭＳ Ｐゴシック"/>
                <a:cs typeface="Calibri"/>
              </a:rPr>
              <a:t>Silme (veri ortamından verinin kaldırılması)</a:t>
            </a:r>
          </a:p>
          <a:p>
            <a:pPr marL="228600" indent="-228600">
              <a:buFontTx/>
              <a:buAutoNum type="arabicPeriod"/>
              <a:defRPr/>
            </a:pPr>
            <a:r>
              <a:rPr lang="tr-TR" dirty="0">
                <a:ea typeface="ＭＳ Ｐゴシック"/>
                <a:cs typeface="Calibri"/>
              </a:rPr>
              <a:t>Yok etme (verinin saklı tutulması, gizlenmesi)</a:t>
            </a:r>
          </a:p>
          <a:p>
            <a:pPr marL="228600" marR="0" lvl="0" indent="-228600" algn="l" defTabSz="457200">
              <a:lnSpc>
                <a:spcPct val="100000"/>
              </a:lnSpc>
              <a:spcBef>
                <a:spcPct val="30000"/>
              </a:spcBef>
              <a:spcAft>
                <a:spcPct val="0"/>
              </a:spcAft>
              <a:buClrTx/>
              <a:buSzTx/>
              <a:buFontTx/>
              <a:buAutoNum type="arabicPeriod"/>
              <a:tabLst/>
              <a:defRPr/>
            </a:pPr>
            <a:r>
              <a:rPr lang="tr-TR" dirty="0">
                <a:ea typeface="ＭＳ Ｐゴシック"/>
                <a:cs typeface="Calibri"/>
              </a:rPr>
              <a:t>Bilgisayar sisteminin işleyişine müdahale etme</a:t>
            </a:r>
          </a:p>
          <a:p>
            <a:pPr marL="228600" indent="-228600">
              <a:buAutoNum type="arabicPeriod"/>
            </a:pPr>
            <a:endParaRPr lang="tr-TR" altLang="sr-Latn-RS"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xmlns="" val="2006059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a:ea typeface="ＭＳ Ｐゴシック"/>
                <a:cs typeface="Calibri"/>
              </a:rPr>
              <a:t>Sol tarafta Budapeşte Sözleşmesi'nin 8. maddesi metni "mal kaybı" unsuru öne çıkarılarak aktarılmaktadır.</a:t>
            </a:r>
          </a:p>
          <a:p>
            <a:endParaRPr lang="tr-TR" noProof="0" dirty="0"/>
          </a:p>
          <a:p>
            <a:r>
              <a:rPr lang="tr-TR" noProof="0" dirty="0">
                <a:ea typeface="ＭＳ Ｐゴシック"/>
                <a:cs typeface="Calibri"/>
              </a:rPr>
              <a:t>Sağ tarafta ise öne çıkarılan unsur açıklanmaktadır. </a:t>
            </a:r>
          </a:p>
          <a:p>
            <a:endParaRPr lang="tr-TR" noProof="0" dirty="0">
              <a:cs typeface="Calibri"/>
            </a:endParaRPr>
          </a:p>
          <a:p>
            <a:pPr>
              <a:defRPr/>
            </a:pPr>
            <a:r>
              <a:rPr lang="tr-TR" noProof="0" dirty="0">
                <a:ea typeface="ＭＳ Ｐゴシック"/>
                <a:cs typeface="Calibri"/>
              </a:rPr>
              <a:t>Bilgisayar destekli dolandırıcılıkla ilişkili olarak eylemin, doğrudan başka bir kişinin malı üzerinde ekonomik kayıp veya zilyetlik kaybı doğurması gereklidir. Bu, para, maddi varlık veya ekonomik değere sahip maddi olmayan varlık kaybını içerebilir.</a:t>
            </a:r>
            <a:endParaRPr lang="tr-TR" noProof="0" dirty="0">
              <a:ea typeface="ＭＳ Ｐゴシック" panose="020B0600070205080204" pitchFamily="34" charset="-128"/>
              <a:cs typeface="Calibri"/>
            </a:endParaRPr>
          </a:p>
          <a:p>
            <a:pPr>
              <a:defRPr/>
            </a:pPr>
            <a:endParaRPr lang="tr-TR"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xmlns="" val="40131311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8. maddesi metni "kendi adına veya başkası adına haksız biçimde ekonomik çıkar elde etme yönündeki hileli veya dürüst olmayan niyet" unsuru öne çıkarılarak aktarılmaktadır.</a:t>
            </a:r>
          </a:p>
          <a:p>
            <a:endParaRPr lang="tr-TR" dirty="0"/>
          </a:p>
          <a:p>
            <a:r>
              <a:rPr lang="tr-TR" dirty="0"/>
              <a:t>Sağ tarafta ise öne çıkarılan unsur açıklanmaktadır. </a:t>
            </a:r>
            <a:endParaRPr lang="en-US" dirty="0"/>
          </a:p>
          <a:p>
            <a:endParaRPr lang="tr-TR" dirty="0">
              <a:ea typeface="ＭＳ Ｐゴシック"/>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Bilgisayar destekli dolandırıcılık suçunun kasten işlenmesi şartına ek olarak 8. madde aynı zamanda kişinin suçu, kendi adına veya başkası adına haksız biçimde ekonomik çıkar elde etme yönündeki hileli veya dürüst olmayan niyetle işlemiş olması şartını aramaktadır. Örneğin bir kişiye ekonomik açıdan zarar verebilecek ancak bir diğerinin çıkarına olabilecek, bununla birlikte piyasa rekabetine ilişkin hileli veya aldatıcı niyet taşımayan ticari pratikler suç kapsamında değildir.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xmlns="" val="732680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defRPr/>
            </a:pPr>
            <a:r>
              <a:rPr lang="tr-TR" altLang="en-US" dirty="0">
                <a:ea typeface="ＭＳ Ｐゴシック"/>
                <a:cs typeface="Calibri"/>
              </a:rPr>
              <a:t>Budapeşte Sözleşmesi'nin 9. maddesi bu antlaşmanın en önemli yeniliklerinden biridir: bilgisayar sistemi araçlarıyla gerçekleşen çocuk pornografisi eylemlerini suç saymaktadır. </a:t>
            </a:r>
          </a:p>
          <a:p>
            <a:pPr algn="just">
              <a:defRPr/>
            </a:pPr>
            <a:endParaRPr lang="tr-TR" altLang="en-US" dirty="0">
              <a:ea typeface="ＭＳ Ｐゴシック"/>
              <a:cs typeface="Calibri"/>
            </a:endParaRPr>
          </a:p>
          <a:p>
            <a:pPr algn="just">
              <a:defRPr/>
            </a:pPr>
            <a:r>
              <a:rPr lang="tr-TR" altLang="en-US" dirty="0">
                <a:ea typeface="ＭＳ Ｐゴシック"/>
                <a:cs typeface="Calibri"/>
              </a:rPr>
              <a:t>İnternetin gelişmesiyle birlikte ç</a:t>
            </a:r>
            <a:r>
              <a:rPr lang="tr-TR" dirty="0">
                <a:ea typeface="ＭＳ Ｐゴシック"/>
                <a:cs typeface="Calibri"/>
              </a:rPr>
              <a:t>ocuk pornografisi ticareti </a:t>
            </a:r>
            <a:r>
              <a:rPr lang="tr-TR" altLang="en-US" dirty="0">
                <a:ea typeface="ＭＳ Ｐゴシック"/>
                <a:cs typeface="Calibri"/>
              </a:rPr>
              <a:t>artmıştır. İletişim ve bilgi ağları bu türde içerik arayanlar için bir dizi avantaj ve olanak sunmaktadır. Öte yandan kullanıcılar internette anonim kalabilmekte, çocuk istismarı materyallerine çevrim içi erişim böylece artmaktadır.</a:t>
            </a:r>
            <a:endParaRPr lang="tr-TR" dirty="0">
              <a:cs typeface="Calibri"/>
            </a:endParaRPr>
          </a:p>
          <a:p>
            <a:pPr algn="just">
              <a:defRPr/>
            </a:pPr>
            <a:endParaRPr lang="tr-TR" altLang="en-US" dirty="0">
              <a:ea typeface="ＭＳ Ｐゴシック"/>
              <a:cs typeface="Calibri"/>
            </a:endParaRPr>
          </a:p>
          <a:p>
            <a:pPr algn="just">
              <a:defRPr/>
            </a:pPr>
            <a:r>
              <a:rPr lang="tr-TR" altLang="en-US" dirty="0">
                <a:ea typeface="ＭＳ Ｐゴシック"/>
                <a:cs typeface="Calibri"/>
              </a:rPr>
              <a:t>Çocuk pornografisi suçlarıyla ilgili olarak özellikle bir husus tartışmalıdır: "sahte (</a:t>
            </a:r>
            <a:r>
              <a:rPr lang="tr-TR" altLang="en-US" i="1" dirty="0" err="1">
                <a:ea typeface="ＭＳ Ｐゴシック"/>
                <a:cs typeface="Calibri"/>
              </a:rPr>
              <a:t>pseudo</a:t>
            </a:r>
            <a:r>
              <a:rPr lang="tr-TR" altLang="en-US" dirty="0">
                <a:ea typeface="ＭＳ Ｐゴシック"/>
                <a:cs typeface="Calibri"/>
              </a:rPr>
              <a:t>) </a:t>
            </a:r>
            <a:r>
              <a:rPr lang="tr-TR" altLang="en-US" dirty="0" err="1">
                <a:ea typeface="ＭＳ Ｐゴシック"/>
                <a:cs typeface="Calibri"/>
              </a:rPr>
              <a:t>görüntü"lerin</a:t>
            </a:r>
            <a:r>
              <a:rPr lang="tr-TR" altLang="en-US" dirty="0">
                <a:ea typeface="ＭＳ Ｐゴシック"/>
                <a:cs typeface="Calibri"/>
              </a:rPr>
              <a:t> suç sayılması. Sözleşme maddeleri yalnızca gerçek çocukların cinsel faaliyet sırasında fotoğraflandığı durumları değil aynı zamanda çocukların sahte betimlemelerini de düzenlemektedir – örneğin tümüyle bilgisayarlar tarafından yaratılan çocuk fotoğrafları (örneğin bir çocuğun kafasının, cinsel faaliyette bulunan yetişkinin bedenine yerleştirilmesi gibi) veya (ikna edici bir biçimde) çocuk rolü yapan veya çocuk gibi giyinen yetişkin fotoğrafları.</a:t>
            </a:r>
          </a:p>
          <a:p>
            <a:pPr algn="just">
              <a:defRPr/>
            </a:pPr>
            <a:endParaRPr lang="tr-TR" altLang="en-US" dirty="0">
              <a:ea typeface="ＭＳ Ｐゴシック" panose="020B0600070205080204" pitchFamily="34" charset="-128"/>
              <a:cs typeface="Calibri"/>
            </a:endParaRPr>
          </a:p>
          <a:p>
            <a:pPr algn="just">
              <a:defRPr/>
            </a:pPr>
            <a:r>
              <a:rPr lang="tr-TR" altLang="en-US" dirty="0">
                <a:ea typeface="ＭＳ Ｐゴシック"/>
                <a:cs typeface="Calibri"/>
              </a:rPr>
              <a:t>İkinci önemli husus ise Sözleşme metninde geniş kapsamlı bir biçimde ele alınan, yalnızca çocuk pornografisi materyalleri bulundurma eyleminin cezalandırılmasıdır. 9. maddenin 1. paragrafı bir bilgisayar sistemi içerisinde bu materyalleri yalnızca bulundurmayı ve bu görüntülerin tek başına kişisel kullanım için temin edilmesini ihlal olarak tanımlamaktadır. Bu yaklaşım konuya ilişkin çalışmaları bulunan diğer uluslararası forumlar tarafından da benimsenmiştir.</a:t>
            </a:r>
          </a:p>
          <a:p>
            <a:pPr algn="just">
              <a:defRPr/>
            </a:pPr>
            <a:endParaRPr lang="tr-TR" altLang="en-US" dirty="0">
              <a:ea typeface="ＭＳ Ｐゴシック"/>
              <a:cs typeface="Calibri"/>
            </a:endParaRPr>
          </a:p>
          <a:p>
            <a:pPr>
              <a:defRPr/>
            </a:pPr>
            <a:r>
              <a:rPr lang="tr-TR" altLang="en-US" dirty="0">
                <a:ea typeface="ＭＳ Ｐゴシック"/>
                <a:cs typeface="Calibri"/>
              </a:rPr>
              <a:t>Çocuk pornografisi materyalinin yalnızca bulundurulmasının suç sayılması, bu konuda ceza soruşturması yürütülmesini kolaylaştırmakta çünkü bu hüküm uyarınca, bu türde materyal bulunduran herkes yargılanabilmektedir. Öte yandan fotoğrafların belirli bir amaçla kullanılması (örneğin satma amacı) niyetinin veya bunların üretimine katılma gibi eylemlerin kanıtlanmasına gerek yoktur. Bu, aynı zamanda </a:t>
            </a:r>
            <a:r>
              <a:rPr lang="tr-TR" altLang="en-US" dirty="0" err="1">
                <a:ea typeface="ＭＳ Ｐゴシック"/>
                <a:cs typeface="Calibri"/>
              </a:rPr>
              <a:t>pedofil</a:t>
            </a:r>
            <a:r>
              <a:rPr lang="tr-TR" altLang="en-US" dirty="0">
                <a:ea typeface="ＭＳ Ｐゴシック"/>
                <a:cs typeface="Calibri"/>
              </a:rPr>
              <a:t> şüphelilerinin, bir çocuğa karşı harekete geçtiğinin kanıtlanması gerekmeksizin cezalandırılabileceği anlamına gelir. Şüphesiz polis ve mahkemeler böylece, fiili olarak ticaretin gerçekleştiğine dair kanıt olsa da olmasa da, şüpheli çocuk pornografisi tedarikçilerini (yalnızca bulundurma sebebiyle dahi) soruşturabilecek ve mahkum edebilecektir.</a:t>
            </a:r>
          </a:p>
          <a:p>
            <a:pPr>
              <a:defRPr/>
            </a:pPr>
            <a:endParaRPr lang="tr-TR" altLang="en-US" dirty="0">
              <a:ea typeface="ＭＳ Ｐゴシック"/>
              <a:cs typeface="Calibri"/>
            </a:endParaRPr>
          </a:p>
          <a:p>
            <a:pPr>
              <a:defRPr/>
            </a:pPr>
            <a:r>
              <a:rPr lang="tr-TR" altLang="en-US" dirty="0">
                <a:ea typeface="ＭＳ Ｐゴシック"/>
                <a:cs typeface="Calibri"/>
              </a:rPr>
              <a:t>Bu açıdan Avrupa Birliği tercihini de dikkate almak gerekir. 29 Mayıs 2000 tarihli Konsey Kararı'ndan beri uzun zamandır Avrupa Birliği yalnızca çocuk pornografisi materyali bulundurma eylemini suç saymaktadır. Daha yakın tarihli 2004/68/JHA sayılı Konsey Çerçeve Kararı'nın yerine geçen </a:t>
            </a:r>
            <a:r>
              <a:rPr lang="tr-TR" dirty="0">
                <a:ea typeface="ＭＳ Ｐゴシック"/>
                <a:cs typeface="Calibri"/>
              </a:rPr>
              <a:t>Çocukların Cinsel İstismarı ve Cinsel Sömürüsü ve Çocuk Pornografisiyle Mücadele hakkında 13 Aralık 2011 tarihli ve 2011/93/AB sayılı Avrupa Parlamentosu ve Konsey Direktifi, Avrupa Birliği üye devletlerinin, diğer </a:t>
            </a:r>
            <a:r>
              <a:rPr lang="tr-TR" dirty="0" smtClean="0">
                <a:ea typeface="ＭＳ Ｐゴシック"/>
                <a:cs typeface="Calibri"/>
              </a:rPr>
              <a:t>Yasadışı </a:t>
            </a:r>
            <a:r>
              <a:rPr lang="tr-TR" dirty="0">
                <a:ea typeface="ＭＳ Ｐゴシック"/>
                <a:cs typeface="Calibri"/>
              </a:rPr>
              <a:t>davranışlar arasında, çocuk pornografisi edinimini veya bulundurmayı da suç sayması gerektiğini belirtmektedir (Madde 5,2). Ancak aynı belge bu suçun, pornografik materyalin üreticisinin bu materyali münhasıran kendi özel kullanımı için bulundurduğu hallere uygulanıp uygulanmayacağını (pornografik materyalin üretim amacıyla kullanılmaması ve eylemin, materyalin yayımlanması riskini barındırmaması şartıyla) üye devletlerin takdirine bırakmaktadır.</a:t>
            </a:r>
            <a:endParaRPr lang="tr-TR" dirty="0">
              <a:cs typeface="Calibri"/>
            </a:endParaRPr>
          </a:p>
          <a:p>
            <a:pPr>
              <a:defRPr/>
            </a:pPr>
            <a:endParaRPr lang="tr-TR" altLang="en-US" dirty="0">
              <a:ea typeface="ＭＳ Ｐゴシック"/>
              <a:cs typeface="Calibri"/>
            </a:endParaRPr>
          </a:p>
          <a:p>
            <a:pPr>
              <a:defRPr/>
            </a:pPr>
            <a:r>
              <a:rPr lang="tr-TR" altLang="en-US" dirty="0">
                <a:ea typeface="ＭＳ Ｐゴシック"/>
                <a:cs typeface="Calibri"/>
              </a:rPr>
              <a:t>Avrupa Birliği hukukunun bu tercihi, Budapeşte Sözleşmesi'nin, bir bilgisayar sistemi veya bilgisayar verisi depolama aracı içerisinde çocuk pornografisini üretmek, sunmak, mevcut kılmak, dağıtmak veya iletmek, tedarik etmek veya yalnızca bulundurmak eylemlerini suç sayan Budapeşte Sözleşmesi'nin 9. maddesi ile uyumludur. Ancak "tedarik etme" veya "bulundurma" kavramlarının dahil edilmesi tarafların, </a:t>
            </a:r>
            <a:r>
              <a:rPr lang="tr-TR" altLang="en-US" dirty="0" err="1">
                <a:ea typeface="ＭＳ Ｐゴシック"/>
                <a:cs typeface="Calibri"/>
              </a:rPr>
              <a:t>Sözleşme'ye</a:t>
            </a:r>
            <a:r>
              <a:rPr lang="tr-TR" altLang="en-US" dirty="0">
                <a:ea typeface="ＭＳ Ｐゴシック"/>
                <a:cs typeface="Calibri"/>
              </a:rPr>
              <a:t> çekince koyabilmelerini sağlamaktadır. </a:t>
            </a:r>
          </a:p>
          <a:p>
            <a:pPr>
              <a:defRPr/>
            </a:pPr>
            <a:endParaRPr lang="tr-TR" altLang="en-US" dirty="0">
              <a:ea typeface="ＭＳ Ｐゴシック"/>
              <a:cs typeface="Calibri"/>
            </a:endParaRPr>
          </a:p>
          <a:p>
            <a:pPr>
              <a:defRPr/>
            </a:pPr>
            <a:r>
              <a:rPr lang="tr-TR" altLang="en-US" dirty="0">
                <a:ea typeface="ＭＳ Ｐゴシック"/>
                <a:cs typeface="Calibri"/>
              </a:rPr>
              <a:t>Bu tercih 2007 yılında imzaya açılan </a:t>
            </a:r>
            <a:r>
              <a:rPr lang="tr-TR" dirty="0">
                <a:ea typeface="ＭＳ Ｐゴシック"/>
                <a:cs typeface="Calibri"/>
              </a:rPr>
              <a:t>Çocukların Cinsel </a:t>
            </a:r>
            <a:r>
              <a:rPr lang="tr-TR" dirty="0" err="1">
                <a:ea typeface="ＭＳ Ｐゴシック"/>
                <a:cs typeface="Calibri"/>
              </a:rPr>
              <a:t>Suistimal</a:t>
            </a:r>
            <a:r>
              <a:rPr lang="tr-TR" dirty="0">
                <a:ea typeface="ＭＳ Ｐゴシック"/>
                <a:cs typeface="Calibri"/>
              </a:rPr>
              <a:t> ve Cinsel İstismara Karşı Korunmasına İlişkin Avrupa Konseyi Sözleşmesi (CETS 201) ile de desteklenmiştir. Bu antlaşmanın amacı, tarafların, çocukların cinsel istismarına karşı korunmasını hedefleyen ceza hukuku kurallarını uyumlaştırmaktır. 20. maddeye göre, diğerler eylemler yanında "kendisi veya başka biri için çocuk pornografisi tedarik etmek" ve "çocuk pornografisi bulundurmak" da suç sayılmalıdır.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xmlns="" val="3894566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9. maddesi metni "haksız biçimde" unsuru öne çıkarılarak aktarılmaktadır</a:t>
            </a:r>
            <a:endParaRPr lang="en-US" dirty="0">
              <a:ea typeface="ＭＳ Ｐゴシック"/>
              <a:cs typeface="Calibri"/>
            </a:endParaRPr>
          </a:p>
          <a:p>
            <a:endParaRPr lang="tr-TR" dirty="0"/>
          </a:p>
          <a:p>
            <a:pPr>
              <a:defRPr/>
            </a:pPr>
            <a:r>
              <a:rPr lang="tr-TR" dirty="0">
                <a:ea typeface="ＭＳ Ｐゴシック"/>
                <a:cs typeface="Calibri"/>
              </a:rPr>
              <a:t>Sağ tarafta ise öne çıkarılan unsur açıklanmaktadır.</a:t>
            </a:r>
            <a:endParaRPr lang="en-US" dirty="0">
              <a:ea typeface="ＭＳ Ｐゴシック"/>
              <a:cs typeface="Calibri"/>
            </a:endParaRPr>
          </a:p>
          <a:p>
            <a:endParaRPr lang="tr-TR" dirty="0">
              <a:ea typeface="ＭＳ Ｐゴシック"/>
              <a:cs typeface="Calibri"/>
            </a:endParaRPr>
          </a:p>
          <a:p>
            <a:r>
              <a:rPr lang="tr-TR" dirty="0" err="1">
                <a:ea typeface="ＭＳ Ｐゴシック"/>
                <a:cs typeface="Calibri"/>
              </a:rPr>
              <a:t>Sözleşme'de</a:t>
            </a:r>
            <a:r>
              <a:rPr lang="tr-TR" dirty="0">
                <a:ea typeface="ＭＳ Ｐゴシック"/>
                <a:cs typeface="Calibri"/>
              </a:rPr>
              <a:t> düzenlenen suçların çoğu "haksız biçimde" veya ilgili kişinin veya oluşumun izni olmaksızın işlenmelidir. 9. maddede düzenlenen eylemin "haklı biçimde" gerçekleşmesi de mümkündür. 9. maddede düzenlenen eyleme ilişkin pornografik materyalin sanatsal, tıbbi, bilimsel veya benzer nitelik taşıması gibi savunmalar söz konusu olabilir. </a:t>
            </a:r>
            <a:endParaRPr lang="en-U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67</a:t>
            </a:fld>
            <a:endParaRPr lang="en-US"/>
          </a:p>
        </p:txBody>
      </p:sp>
    </p:spTree>
    <p:extLst>
      <p:ext uri="{BB962C8B-B14F-4D97-AF65-F5344CB8AC3E}">
        <p14:creationId xmlns:p14="http://schemas.microsoft.com/office/powerpoint/2010/main" xmlns="" val="2512581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a:ea typeface="ＭＳ Ｐゴシック"/>
                <a:cs typeface="Calibri"/>
              </a:rPr>
              <a:t>Sol tarafta Budapeşte Sözleşmesi'nin 9. maddesi metni "üretmek...sunmak...mevcut kılmak" unsurları öne çıkarılarak aktarılmaktadır</a:t>
            </a:r>
            <a:endParaRPr lang="en-US">
              <a:ea typeface="ＭＳ Ｐゴシック"/>
              <a:cs typeface="Calibri"/>
            </a:endParaRPr>
          </a:p>
          <a:p>
            <a:endParaRPr lang="tr-TR"/>
          </a:p>
          <a:p>
            <a:r>
              <a:rPr lang="tr-TR">
                <a:ea typeface="ＭＳ Ｐゴシック"/>
                <a:cs typeface="Calibri"/>
              </a:rPr>
              <a:t>Sağ tarafta ise öne çıkarılan unsurlar açıklanmaktadır.</a:t>
            </a:r>
            <a:endParaRPr lang="en-US">
              <a:ea typeface="ＭＳ Ｐゴシック"/>
              <a:cs typeface="Calibri"/>
            </a:endParaRPr>
          </a:p>
          <a:p>
            <a:endParaRPr lang="x-none">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68</a:t>
            </a:fld>
            <a:endParaRPr lang="en-US"/>
          </a:p>
        </p:txBody>
      </p:sp>
    </p:spTree>
    <p:extLst>
      <p:ext uri="{BB962C8B-B14F-4D97-AF65-F5344CB8AC3E}">
        <p14:creationId xmlns:p14="http://schemas.microsoft.com/office/powerpoint/2010/main" xmlns="" val="29294222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a:t>
            </a:r>
            <a:r>
              <a:rPr lang="tr-TR" b="0" dirty="0">
                <a:ea typeface="ＭＳ Ｐゴシック"/>
                <a:cs typeface="Calibri"/>
              </a:rPr>
              <a:t>9</a:t>
            </a:r>
            <a:r>
              <a:rPr lang="tr-TR" dirty="0">
                <a:ea typeface="ＭＳ Ｐゴシック"/>
                <a:cs typeface="Calibri"/>
              </a:rPr>
              <a:t>. maddesi metni "dağıtmak...iletmek...tedarik etmek...bulundurmak" unsurları öne çıkarılarak aktarılmaktadır</a:t>
            </a:r>
            <a:endParaRPr lang="en-US" dirty="0">
              <a:ea typeface="ＭＳ Ｐゴシック"/>
              <a:cs typeface="Calibri"/>
            </a:endParaRPr>
          </a:p>
          <a:p>
            <a:endParaRPr lang="tr-TR" dirty="0"/>
          </a:p>
          <a:p>
            <a:pPr>
              <a:defRPr/>
            </a:pPr>
            <a:r>
              <a:rPr lang="tr-TR" dirty="0">
                <a:ea typeface="ＭＳ Ｐゴシック"/>
                <a:cs typeface="Calibri"/>
              </a:rPr>
              <a:t>Sağ tarafta ise öne çıkarılan unsurlar açıklanmaktadır.</a:t>
            </a:r>
          </a:p>
          <a:p>
            <a:endParaRPr lang="x-none"/>
          </a:p>
          <a:p>
            <a:endParaRPr lang="x-none"/>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xmlns="" val="22064650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9. maddesi metni "görsel....betimlendiği pornografik materyal" unsurları öne çıkarılarak aktarılmaktadır</a:t>
            </a:r>
            <a:endParaRPr lang="tr-TR" dirty="0">
              <a:cs typeface="Calibri"/>
            </a:endParaRP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Bu slayt özellikle bazı materyallerin niteliği gereği pornografik olup olmadığının belirlenmesinde dikkate alınacak kriterleri açıklamaktadır. İçerik müstehcenlik, kamu ahlakı vb. gibi ulusal standartlar uyarınca belirlenecektir. </a:t>
            </a:r>
            <a:endParaRPr lang="tr-TR" dirty="0">
              <a:cs typeface="Calibri"/>
            </a:endParaRPr>
          </a:p>
          <a:p>
            <a:endParaRPr lang="tr-TR" dirty="0">
              <a:cs typeface="Calibri"/>
            </a:endParaRPr>
          </a:p>
          <a:p>
            <a:r>
              <a:rPr lang="tr-TR" altLang="fr-FR" dirty="0">
                <a:ea typeface="ＭＳ Ｐゴシック"/>
                <a:cs typeface="Calibri"/>
              </a:rPr>
              <a:t>Her ne kadar 9. madde lafzından pornografik materyalin görsel bir betimleme içermesi gerektiği anlaşılsa da, </a:t>
            </a:r>
            <a:r>
              <a:rPr lang="tr-TR" dirty="0">
                <a:ea typeface="ＭＳ Ｐゴシック"/>
                <a:cs typeface="Calibri"/>
              </a:rPr>
              <a:t>görsel görüntüye çevirme yetisine sahip bilgisayar sistemindeki veya depolama aracındaki veriler de bu madde kapsamındadır.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xmlns="" val="335454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Sonraki slaytlar Budapeşte Sözleşmesi'nin 1. Bölümünde düzenlenen tanımları ele almaktadır.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xmlns="" val="38552620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a:t>
            </a:r>
            <a:r>
              <a:rPr lang="tr-TR" b="0" dirty="0">
                <a:ea typeface="ＭＳ Ｐゴシック"/>
                <a:cs typeface="Calibri"/>
              </a:rPr>
              <a:t>9</a:t>
            </a:r>
            <a:r>
              <a:rPr lang="tr-TR" dirty="0">
                <a:ea typeface="ＭＳ Ｐゴシック"/>
                <a:cs typeface="Calibri"/>
              </a:rPr>
              <a:t>. maddesi metni "cinsel içerikli eylem" unsuru öne çıkarılarak aktarılmaktadır</a:t>
            </a:r>
          </a:p>
          <a:p>
            <a:endParaRPr lang="tr-TR" dirty="0"/>
          </a:p>
          <a:p>
            <a:pPr>
              <a:defRPr/>
            </a:pPr>
            <a:r>
              <a:rPr lang="tr-TR" dirty="0">
                <a:ea typeface="ＭＳ Ｐゴシック"/>
                <a:cs typeface="Calibri"/>
              </a:rPr>
              <a:t>Sağ tarafta ise öne çıkarılan unsur açıklanmaktadır.</a:t>
            </a:r>
          </a:p>
          <a:p>
            <a:endParaRPr lang="tr-TR" dirty="0">
              <a:cs typeface="Calibri"/>
            </a:endParaRPr>
          </a:p>
          <a:p>
            <a:pPr>
              <a:defRPr/>
            </a:pPr>
            <a:r>
              <a:rPr lang="tr-TR" altLang="fr-FR" dirty="0">
                <a:ea typeface="ＭＳ Ｐゴシック"/>
                <a:cs typeface="Calibri"/>
              </a:rPr>
              <a:t>Bazı materyallerin "cinsel içerikli eylem" betimleyip betimlemediğine ilişkin asgari kriterler vurgulanmaktadır. Taraflar daha geniş bir tanım kabul edebilir. Cinsel içerikli eylemin gerçek olmasına gerek yoktur ve </a:t>
            </a:r>
            <a:r>
              <a:rPr lang="tr-TR" altLang="fr-FR" dirty="0" err="1">
                <a:ea typeface="ＭＳ Ｐゴシック"/>
                <a:cs typeface="Calibri"/>
              </a:rPr>
              <a:t>simüle</a:t>
            </a:r>
            <a:r>
              <a:rPr lang="tr-TR" altLang="fr-FR" dirty="0">
                <a:ea typeface="ＭＳ Ｐゴシック"/>
                <a:cs typeface="Calibri"/>
              </a:rPr>
              <a:t> edilmiş de olabilir.</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xmlns="" val="580197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9. maddesi metni "betimlendiği....reşit olmayan kişi...reşit görünmeyen kişi...reşit olmayan kişinin betimlendiği gerçeğe benzer görüntüler"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9. madde uyarınca betimlemenin konusu sıralanmakta ve açıklanmaktadır. Gerçek bir çocuğun cinsel istismarı; reşit görünmeyen bir kişinin (gerçekte reşit veya reşit olmayan bir kişi olabilir) cinsel içerikli eyleme katıldığını betimleyen görüntüler; ve "gerçeğe benzer" olsa da aslında gerçek bir çocuğun cinsel içerikli eylemini içermeyen görüntüler.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xmlns="" val="9638480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9. maddesi metni "reşit olmayan kişi....18 yaşından küçük" unsurları öne çıkarılarak aktarılmaktadır</a:t>
            </a:r>
            <a:endParaRPr lang="tr-TR" dirty="0">
              <a:cs typeface="Calibri"/>
            </a:endParaRPr>
          </a:p>
          <a:p>
            <a:endParaRPr lang="tr-TR" dirty="0"/>
          </a:p>
          <a:p>
            <a:r>
              <a:rPr lang="tr-TR" dirty="0">
                <a:ea typeface="ＭＳ Ｐゴシック"/>
                <a:cs typeface="Calibri"/>
              </a:rPr>
              <a:t>Sağ tarafta ise öne çıkarılan unsurlar açıklanmaktadır.</a:t>
            </a:r>
          </a:p>
          <a:p>
            <a:endParaRPr lang="tr-TR" dirty="0">
              <a:cs typeface="Calibri"/>
            </a:endParaRPr>
          </a:p>
          <a:p>
            <a:r>
              <a:rPr lang="tr-TR" dirty="0">
                <a:ea typeface="ＭＳ Ｐゴシック"/>
                <a:cs typeface="Calibri"/>
              </a:rPr>
              <a:t>9. maddede öngörülen "reşit olmayan kişi" terimi tanımlanmaktadır. Bu tanımın kapsamı, gerçek veya kurgusal, çocukların cinsel obje olarak betimlenmesiyle sınırlıdır ve cinsel ilişkiye rıza yaşının belirlenmesine ilişkin değildir.</a:t>
            </a:r>
          </a:p>
          <a:p>
            <a:endParaRPr lang="tr-TR" altLang="fr-FR" dirty="0">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xmlns="" val="29408185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c) Cinsel içerikli eyleme katılan reşit olmayan kişilerin ses dosyası.</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ea typeface="ＭＳ Ｐゴシック"/>
                <a:cs typeface="Calibri"/>
              </a:rPr>
              <a:t>Budapeşte Sözleşmesi'nin 9. maddesi çocuk pornografisini yalnızca GÖRSEL betimlemeler içerecek şekilde tanımlamıştır. Buna ses betimlemeleri dahil değildir.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xmlns="" val="16192004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ea typeface="ＭＳ Ｐゴシック"/>
                <a:cs typeface="Calibri"/>
              </a:rPr>
              <a:t>Doğru cevap: c) Cinsel içerikli eyleme katılan reşit olmayan kişilerin ses dosyası.</a:t>
            </a:r>
          </a:p>
          <a:p>
            <a:pPr marL="0" marR="0" lvl="0" indent="0" algn="l" defTabSz="457200">
              <a:lnSpc>
                <a:spcPct val="100000"/>
              </a:lnSpc>
              <a:spcBef>
                <a:spcPct val="30000"/>
              </a:spcBef>
              <a:spcAft>
                <a:spcPct val="0"/>
              </a:spcAft>
              <a:buNone/>
              <a:tabLst/>
              <a:defRPr/>
            </a:pPr>
            <a:endParaRPr lang="tr-TR"/>
          </a:p>
          <a:p>
            <a:pPr>
              <a:defRPr/>
            </a:pPr>
            <a:r>
              <a:rPr lang="tr-TR">
                <a:ea typeface="ＭＳ Ｐゴシック"/>
                <a:cs typeface="Calibri"/>
              </a:rPr>
              <a:t>Budapeşte Sözleşmesi'nin 9. maddesi çocuk pornografisini yalnızca GÖRSEL betimlemeler içerecek şekilde tanımlamıştır. Buna ses betimlemeleri dahil değildir.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xmlns="" val="16808389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altLang="en-US" dirty="0">
                <a:ea typeface="ＭＳ Ｐゴシック"/>
                <a:cs typeface="Calibri"/>
              </a:rPr>
              <a:t>Budapeşte Sözleşmesi telif haklarına ilişkin özel bir suç türü öngörmemektedir. Budapeşte Sözleşmesi'nin 10. maddesi yalnızca uluslararası hukuk uyarınca telif haklarına ilişkin mevcut ve yerleşik kuralların çevrim içi ortamda da uygulanması gerektiğinin altını çizmektedir: gerçek hayatta yasak olan, çevrim içi ortamda da yasak olmalıdır. Telif hakkının çevrim içi veya bilgisayar sistemi aracılığıyla ihlali suçu gerçek hayatta işlenmiş gibi cezalandırılmalıdır. Bu sebeple Budapeşte Sözleşmesi bu konuya ilişkin mevcut uluslararası antlaşmalara ve sözleşmelere atıf yapmaktadır (24 Temmuz 1971 tarihli Paris Metni, Bern Sözleşmesi ve WIPO Antlaşmaları).</a:t>
            </a:r>
          </a:p>
          <a:p>
            <a:pPr>
              <a:defRPr/>
            </a:pPr>
            <a:endParaRPr lang="tr-TR" altLang="en-U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76</a:t>
            </a:fld>
            <a:endParaRPr lang="en-US"/>
          </a:p>
        </p:txBody>
      </p:sp>
    </p:spTree>
    <p:extLst>
      <p:ext uri="{BB962C8B-B14F-4D97-AF65-F5344CB8AC3E}">
        <p14:creationId xmlns:p14="http://schemas.microsoft.com/office/powerpoint/2010/main" xmlns="" val="2526219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dirty="0">
                <a:ea typeface="ＭＳ Ｐゴシック"/>
                <a:cs typeface="Calibri"/>
              </a:rPr>
              <a:t>Sol tarafta Budapeşte Sözleşmesi'nin 10. maddesi metni "Edebiyat ve Sanat Eserlerinin Korunmasına ilişkin Bern Sözleşmesi’ni revize eden 24 Temmuz 1971 tarihli Paris Metni, Ticaretle Bağlantılı Fikri Mülkiyet Anlaşması ve WIPO Telif Hakları Antlaşması çerçevesinde yüklendiği sorumluluklara uygun olarak... hukuku uyarınca tanımlandığı biçimiyle...</a:t>
            </a:r>
            <a:r>
              <a:rPr lang="tr-TR" sz="1200" b="0" dirty="0">
                <a:solidFill>
                  <a:srgbClr val="FF0000"/>
                </a:solidFill>
                <a:latin typeface="Arial"/>
                <a:ea typeface="ＭＳ Ｐゴシック"/>
                <a:cs typeface="Arial"/>
              </a:rPr>
              <a:t> bilgisayar sistemi</a:t>
            </a:r>
            <a:r>
              <a:rPr lang="tr-TR" b="0" dirty="0">
                <a:ea typeface="ＭＳ Ｐゴシック"/>
                <a:cs typeface="Calibri"/>
              </a:rPr>
              <a:t>...</a:t>
            </a:r>
            <a:r>
              <a:rPr lang="tr-TR" sz="1200" b="0" dirty="0">
                <a:solidFill>
                  <a:srgbClr val="FF0000"/>
                </a:solidFill>
                <a:latin typeface="Arial"/>
                <a:ea typeface="ＭＳ Ｐゴシック"/>
                <a:cs typeface="Arial"/>
              </a:rPr>
              <a:t> kasıtlı olarak…telif hakkı ihlali eylemini</a:t>
            </a:r>
            <a:r>
              <a:rPr lang="tr-TR" b="0" dirty="0">
                <a:ea typeface="ＭＳ Ｐゴシック"/>
                <a:cs typeface="Calibri"/>
              </a:rPr>
              <a:t>" unsurları öne çıkarılarak aktarılmaktadır</a:t>
            </a:r>
          </a:p>
          <a:p>
            <a:endParaRPr lang="tr-TR" dirty="0"/>
          </a:p>
          <a:p>
            <a:r>
              <a:rPr lang="tr-TR" dirty="0"/>
              <a:t>Sağ tarafta ise öne çıkarılan unsurlar açıklanmaktadır.</a:t>
            </a:r>
            <a:endParaRPr lang="tr-TR" dirty="0">
              <a:cs typeface="Calibri"/>
            </a:endParaRPr>
          </a:p>
          <a:p>
            <a:endParaRPr lang="tr-TR" dirty="0">
              <a:cs typeface="Calibri"/>
            </a:endParaRPr>
          </a:p>
          <a:p>
            <a:pPr>
              <a:defRPr/>
            </a:pPr>
            <a:r>
              <a:rPr lang="tr-TR" dirty="0">
                <a:ea typeface="ＭＳ Ｐゴシック"/>
                <a:cs typeface="Calibri"/>
              </a:rPr>
              <a:t>10. madde telif haklarının (ve ilgili hakların) ihlaline ilişkindir. Budapeşte Sözleşmesi yalnızca, ilgili </a:t>
            </a:r>
            <a:r>
              <a:rPr lang="tr-TR" dirty="0" err="1">
                <a:ea typeface="ＭＳ Ｐゴシック"/>
                <a:cs typeface="Calibri"/>
              </a:rPr>
              <a:t>Taraf'ın</a:t>
            </a:r>
            <a:r>
              <a:rPr lang="tr-TR" dirty="0">
                <a:ea typeface="ＭＳ Ｐゴシック"/>
                <a:cs typeface="Calibri"/>
              </a:rPr>
              <a:t> çeşitli uluslararası tasarruflar uyarınca tabi olduğu mevcut yükümlülüklerini bilgisayar sistemi aracılığıyla işlenen ihlal hallerine genişletmektedir. Örneğin herhangi bir Taraf böyle bir yükümlülüğe tabi değilse, Budapeşte Sözleşmesi'nin 10. maddesini uygulamasına gerek yoktur. Benzer biçimde herhangi bir Taraf, telif haklarına ilişkin mevcut uluslararası tasarrufa çekince koymuşsa aynı çekinceler 10. maddenin uygulanması için de geçerli olabilir.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a:p>
        </p:txBody>
      </p:sp>
    </p:spTree>
    <p:extLst>
      <p:ext uri="{BB962C8B-B14F-4D97-AF65-F5344CB8AC3E}">
        <p14:creationId xmlns:p14="http://schemas.microsoft.com/office/powerpoint/2010/main" xmlns="" val="436463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10. maddesi metni "ticari ölçekte" unsuru öne çıkarılarak aktarılmaktadır</a:t>
            </a:r>
          </a:p>
          <a:p>
            <a:endParaRPr lang="tr-TR" dirty="0"/>
          </a:p>
          <a:p>
            <a:pPr>
              <a:defRPr/>
            </a:pPr>
            <a:r>
              <a:rPr lang="tr-TR" dirty="0">
                <a:ea typeface="ＭＳ Ｐゴシック"/>
                <a:cs typeface="Calibri"/>
              </a:rPr>
              <a:t>Sağ tarafta ise öne çıkarılan unsur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fr-FR" dirty="0">
              <a:cs typeface="Calibri"/>
            </a:endParaRPr>
          </a:p>
          <a:p>
            <a:pPr>
              <a:defRPr/>
            </a:pPr>
            <a:r>
              <a:rPr lang="tr-TR" altLang="fr-FR" dirty="0">
                <a:ea typeface="ＭＳ Ｐゴシック"/>
                <a:cs typeface="Calibri"/>
              </a:rPr>
              <a:t>10. madde, TRIPS Anlaşması mevcut uluslararası çerçevesine uygun olarak ticari ölçekteki </a:t>
            </a:r>
            <a:r>
              <a:rPr lang="tr-TR" dirty="0">
                <a:ea typeface="ＭＳ Ｐゴシック"/>
                <a:cs typeface="Calibri"/>
              </a:rPr>
              <a:t>telif hakkı ihlallerine ilişkindir. Taraflar bunu daha geniş biçimde ele alarak, ticari ölçekte işlenmeyen ihlaller gibi tüm ihlal türlerine genişletebilirler.</a:t>
            </a:r>
            <a:endParaRPr lang="tr-TR" altLang="fr-F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a:p>
        </p:txBody>
      </p:sp>
    </p:spTree>
    <p:extLst>
      <p:ext uri="{BB962C8B-B14F-4D97-AF65-F5344CB8AC3E}">
        <p14:creationId xmlns:p14="http://schemas.microsoft.com/office/powerpoint/2010/main" xmlns="" val="41332513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0" noProof="0" dirty="0">
                <a:ea typeface="ＭＳ Ｐゴシック"/>
                <a:cs typeface="Calibri"/>
              </a:rPr>
              <a:t>Sol tarafta Budapeşte Sözleşmesi'nin 10. maddesi metni "Taraflar, İcracı Sanatçılar, </a:t>
            </a:r>
            <a:r>
              <a:rPr lang="tr-TR" b="0" noProof="0" dirty="0" err="1">
                <a:ea typeface="ＭＳ Ｐゴシック"/>
                <a:cs typeface="Calibri"/>
              </a:rPr>
              <a:t>Fonogram</a:t>
            </a:r>
            <a:r>
              <a:rPr lang="tr-TR" b="0" noProof="0" dirty="0">
                <a:ea typeface="ＭＳ Ｐゴシック"/>
                <a:cs typeface="Calibri"/>
              </a:rPr>
              <a:t> Yapımcıları ve Yayın Kuruluşlarının Korunmasına Dair Uluslararası Sözleşme (Roma Sözleşmesi), Ticaretle Bağlantılı Fikri Mülkiyet Anlaşması ve WIPO İcralar ve </a:t>
            </a:r>
            <a:r>
              <a:rPr lang="tr-TR" b="0" noProof="0" dirty="0" err="1">
                <a:ea typeface="ＭＳ Ｐゴシック"/>
                <a:cs typeface="Calibri"/>
              </a:rPr>
              <a:t>Fonogramlar</a:t>
            </a:r>
            <a:r>
              <a:rPr lang="tr-TR" b="0" noProof="0" dirty="0">
                <a:ea typeface="ＭＳ Ｐゴシック"/>
                <a:cs typeface="Calibri"/>
              </a:rPr>
              <a:t> Sözleşmesi... </a:t>
            </a:r>
            <a:r>
              <a:rPr lang="tr-TR" sz="1200" b="0" dirty="0">
                <a:solidFill>
                  <a:srgbClr val="FF0000"/>
                </a:solidFill>
                <a:latin typeface="Arial"/>
                <a:ea typeface="ＭＳ Ｐゴシック"/>
                <a:cs typeface="Arial"/>
              </a:rPr>
              <a:t>ticari ölçekte… bilgisayar sistemi araçlarıyla</a:t>
            </a:r>
            <a:r>
              <a:rPr lang="tr-TR" sz="1200" b="0" dirty="0">
                <a:latin typeface="Arial"/>
                <a:ea typeface="ＭＳ Ｐゴシック"/>
                <a:cs typeface="Arial"/>
              </a:rPr>
              <a:t> </a:t>
            </a:r>
            <a:r>
              <a:rPr lang="tr-TR" sz="1200" b="0" dirty="0">
                <a:solidFill>
                  <a:srgbClr val="FF0000"/>
                </a:solidFill>
                <a:latin typeface="Arial"/>
                <a:ea typeface="ＭＳ Ｐゴシック"/>
                <a:cs typeface="Arial"/>
              </a:rPr>
              <a:t>kasıtlı olarak… ilgili hakların ihlali</a:t>
            </a:r>
            <a:r>
              <a:rPr lang="tr-TR" b="0" noProof="0" dirty="0">
                <a:ea typeface="ＭＳ Ｐゴシック"/>
                <a:cs typeface="Calibri"/>
              </a:rPr>
              <a:t>" unsurları öne çıkarılarak aktarılmaktadır</a:t>
            </a:r>
          </a:p>
          <a:p>
            <a:endParaRPr lang="tr-TR" b="0" noProof="0" dirty="0"/>
          </a:p>
          <a:p>
            <a:r>
              <a:rPr lang="tr-TR" b="0" noProof="0" dirty="0"/>
              <a:t>Sağ tarafta ise öne çıkarılan unsurlar açıklanmaktadır.</a:t>
            </a:r>
          </a:p>
          <a:p>
            <a:endParaRPr lang="tr-TR" b="0" noProof="0" dirty="0"/>
          </a:p>
          <a:p>
            <a:r>
              <a:rPr lang="tr-TR" b="0" noProof="0" dirty="0">
                <a:ea typeface="ＭＳ Ｐゴシック"/>
                <a:cs typeface="Calibri"/>
              </a:rPr>
              <a:t>Bir önceki slayt ile benzerliğine rağmen bu slayt "telif hakkı" yerine "ilgili hakları" kapsamaktadır. "Komşu haklar" olarak da anılan ilgili haklar, yaratıcı çalışmanın gerçek sahibi ile bağlantılı olmayan, örneğin icracıların hakları gibi haklara ilişkindir. </a:t>
            </a:r>
          </a:p>
          <a:p>
            <a:endParaRPr lang="tr-TR" b="0" noProof="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79</a:t>
            </a:fld>
            <a:endParaRPr lang="en-US"/>
          </a:p>
        </p:txBody>
      </p:sp>
    </p:spTree>
    <p:extLst>
      <p:ext uri="{BB962C8B-B14F-4D97-AF65-F5344CB8AC3E}">
        <p14:creationId xmlns:p14="http://schemas.microsoft.com/office/powerpoint/2010/main" xmlns="" val="4918424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10. maddesi metni "diğer etkili tedbirleri...çekincenin ilgili </a:t>
            </a:r>
            <a:r>
              <a:rPr lang="tr-TR" dirty="0" err="1">
                <a:ea typeface="ＭＳ Ｐゴシック"/>
                <a:cs typeface="Calibri"/>
              </a:rPr>
              <a:t>Taraf'ın</a:t>
            </a:r>
            <a:r>
              <a:rPr lang="tr-TR" dirty="0">
                <a:ea typeface="ＭＳ Ｐゴシック"/>
                <a:cs typeface="Calibri"/>
              </a:rPr>
              <a:t>...uluslararası yükümlülüklerine halel getirmemesi...sınırlı şartlar dahilinde" unsurları öne çıkarılarak aktarılmaktadır</a:t>
            </a:r>
          </a:p>
          <a:p>
            <a:endParaRPr lang="tr-TR" dirty="0"/>
          </a:p>
          <a:p>
            <a:r>
              <a:rPr lang="tr-TR" dirty="0"/>
              <a:t>Sağ tarafta ise öne çıkarılan unsurlar açıklanmaktadır.</a:t>
            </a:r>
            <a:endParaRPr lang="tr-TR" dirty="0">
              <a:cs typeface="Calibri"/>
            </a:endParaRPr>
          </a:p>
          <a:p>
            <a:endParaRPr lang="tr-TR" dirty="0">
              <a:cs typeface="Calibri"/>
            </a:endParaRPr>
          </a:p>
          <a:p>
            <a:r>
              <a:rPr lang="tr-TR" altLang="fr-FR" dirty="0">
                <a:ea typeface="ＭＳ Ｐゴシック"/>
                <a:cs typeface="Calibri"/>
              </a:rPr>
              <a:t>Özel hukuk tedbirleri veya idari tedbirler gibi diğer etkili tedbirlerin mevcut olması halinde ceza sorumluluğuna ilişkin geniş bir istisna öngörülmektedir.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80</a:t>
            </a:fld>
            <a:endParaRPr lang="en-US"/>
          </a:p>
        </p:txBody>
      </p:sp>
    </p:spTree>
    <p:extLst>
      <p:ext uri="{BB962C8B-B14F-4D97-AF65-F5344CB8AC3E}">
        <p14:creationId xmlns:p14="http://schemas.microsoft.com/office/powerpoint/2010/main" xmlns="" val="248882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tr-TR" dirty="0">
                <a:ea typeface="ＭＳ Ｐゴシック"/>
                <a:cs typeface="Calibri"/>
              </a:rPr>
              <a:t>Sol tarafta Budapeşte Sözleşmesi'nin 1.a maddesi uyarınca "bilgisayar sistemi" tanımı aktarılmaktadır.</a:t>
            </a:r>
          </a:p>
          <a:p>
            <a:endParaRPr lang="tr-TR" dirty="0">
              <a:cs typeface="Calibri"/>
            </a:endParaRPr>
          </a:p>
          <a:p>
            <a:pPr>
              <a:defRPr/>
            </a:pPr>
            <a:r>
              <a:rPr lang="tr-TR" dirty="0">
                <a:ea typeface="ＭＳ Ｐゴシック"/>
                <a:cs typeface="Calibri"/>
              </a:rPr>
              <a:t>Sağ tarafta ise bu tanım açıklanmaktadır.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r>
              <a:rPr lang="tr-TR" altLang="sr-Latn-RS" dirty="0">
                <a:ea typeface="ＭＳ Ｐゴシック"/>
                <a:cs typeface="Calibri"/>
              </a:rPr>
              <a:t>Budapeşte Sözleşmesi uyarınca bilgisayar sistemi, dijital verinin otomatik işlenmesi için geliştirilen donanım ve yazılım içeren bir aygıttır. Girdi, çıktı ve depolama araçlarını içerebilir. Bağımsız olabileceği gibi diğer benzer aygıtlarla birlikte bir ağa da bağlı olabilir. </a:t>
            </a:r>
          </a:p>
          <a:p>
            <a:pPr eaLnBrk="1" hangingPunct="1"/>
            <a:endParaRPr lang="tr-TR" altLang="sr-Latn-RS" dirty="0">
              <a:ea typeface="ＭＳ Ｐゴシック"/>
              <a:cs typeface="Calibri"/>
            </a:endParaRPr>
          </a:p>
          <a:p>
            <a:pPr eaLnBrk="1" hangingPunct="1"/>
            <a:r>
              <a:rPr lang="tr-TR" dirty="0">
                <a:ea typeface="MS PGothic"/>
                <a:cs typeface="Calibri"/>
              </a:rPr>
              <a:t>Bilgisayar sistemi genellikle işlemci veya merkezi işlem birimi ve çevre birimleri gibi farklı aygıtlardan oluşur. "Çevre birimi", yazıcı, görüntü ekranı, CD okuyucusu/yazıcısı veya diğer depolama aygıtları gibi bazı belirli işlevleri </a:t>
            </a:r>
            <a:r>
              <a:rPr lang="tr-TR" dirty="0">
                <a:ea typeface="ＭＳ Ｐゴシック"/>
                <a:cs typeface="Calibri"/>
              </a:rPr>
              <a:t>işlemci birimi ile birlikte </a:t>
            </a:r>
            <a:r>
              <a:rPr lang="tr-TR" dirty="0">
                <a:ea typeface="MS PGothic"/>
                <a:cs typeface="Calibri"/>
              </a:rPr>
              <a:t>yerine getiren bir aygıttır.</a:t>
            </a:r>
            <a:endParaRPr lang="tr-TR" sz="1200" kern="1200" dirty="0">
              <a:solidFill>
                <a:schemeClr val="tx1"/>
              </a:solidFill>
              <a:latin typeface="+mn-lt"/>
              <a:ea typeface="MS PGothic" pitchFamily="34" charset="-128"/>
              <a:cs typeface="Calibri"/>
            </a:endParaRPr>
          </a:p>
          <a:p>
            <a:endParaRPr lang="tr-TR" dirty="0">
              <a:ea typeface="MS PGothic"/>
              <a:cs typeface="Calibri"/>
            </a:endParaRPr>
          </a:p>
          <a:p>
            <a:pPr eaLnBrk="1" hangingPunct="1"/>
            <a:r>
              <a:rPr lang="tr-TR" dirty="0">
                <a:ea typeface="MS PGothic"/>
                <a:cs typeface="Calibri"/>
              </a:rPr>
              <a:t>Bilgisayar sistemleri son nokta olarak veya ağ üzerindeki iletişimi destekleme aracı olarak </a:t>
            </a:r>
            <a:r>
              <a:rPr lang="tr-TR" dirty="0">
                <a:ea typeface="ＭＳ Ｐゴシック"/>
                <a:cs typeface="Calibri"/>
              </a:rPr>
              <a:t>bir ağa bağlanabilirler. Önemli olan verinin ağ üzerinden paylaşılıyor olmasıdır. </a:t>
            </a:r>
            <a:endParaRPr lang="tr-TR" sz="1200" kern="1200" dirty="0">
              <a:solidFill>
                <a:schemeClr val="tx1"/>
              </a:solidFill>
              <a:latin typeface="+mn-lt"/>
              <a:ea typeface="MS PGothic" pitchFamily="34" charset="-128"/>
              <a:cs typeface="Calibri"/>
            </a:endParaRPr>
          </a:p>
          <a:p>
            <a:pPr eaLnBrk="1" hangingPunct="1"/>
            <a:endParaRPr lang="tr-TR" sz="1200" kern="1200" dirty="0">
              <a:solidFill>
                <a:schemeClr val="tx1"/>
              </a:solidFill>
              <a:latin typeface="+mn-lt"/>
              <a:ea typeface="MS PGothic"/>
              <a:cs typeface="Calibri"/>
            </a:endParaRPr>
          </a:p>
          <a:p>
            <a:r>
              <a:rPr lang="tr-TR" dirty="0">
                <a:ea typeface="MS PGothic"/>
                <a:cs typeface="Calibri"/>
              </a:rPr>
              <a:t>Eğitici Kılavuz Not </a:t>
            </a:r>
            <a:r>
              <a:rPr lang="tr-TR" dirty="0">
                <a:ea typeface="ＭＳ Ｐゴシック"/>
                <a:cs typeface="Calibri"/>
              </a:rPr>
              <a:t># 1’i ek kaynak olarak paylaşabilir</a:t>
            </a:r>
            <a:r>
              <a:rPr lang="tr-TR" dirty="0">
                <a:ea typeface="MS PGothic"/>
                <a:cs typeface="Calibri"/>
              </a:rPr>
              <a:t>:</a:t>
            </a:r>
            <a:r>
              <a:rPr lang="tr-TR" sz="1200" kern="1200" dirty="0">
                <a:solidFill>
                  <a:schemeClr val="tx1"/>
                </a:solidFill>
                <a:latin typeface="+mn-lt"/>
                <a:ea typeface="MS PGothic"/>
                <a:cs typeface="Calibri"/>
              </a:rPr>
              <a:t> http://rm.coe.int/CoERMPublicCommonSearchServices/DisplayDCTMContent?documentId=09000016802e79e6</a:t>
            </a:r>
            <a:endParaRPr lang="tr-TR" sz="1200" kern="1200" dirty="0">
              <a:solidFill>
                <a:schemeClr val="tx1"/>
              </a:solidFill>
              <a:latin typeface="+mn-lt"/>
              <a:ea typeface="MS PGothic" pitchFamily="34" charset="-128"/>
              <a:cs typeface="Calibri"/>
            </a:endParaRPr>
          </a:p>
          <a:p>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xmlns="" val="16619175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11. maddesi metni "suçun gerçekleşmesi niyetiyle, kasıtlı olarak yardım veya yataklık etme" unsurları öne çıkarılarak aktarılmaktadır.</a:t>
            </a:r>
          </a:p>
          <a:p>
            <a:endParaRPr lang="tr-TR" dirty="0"/>
          </a:p>
          <a:p>
            <a:r>
              <a:rPr lang="tr-TR" dirty="0"/>
              <a:t>Sağ tarafta ise öne çıkarılan unsurlar açıklanmaktadır.</a:t>
            </a:r>
            <a:endParaRPr lang="tr-TR" dirty="0">
              <a:cs typeface="Calibri"/>
            </a:endParaRPr>
          </a:p>
          <a:p>
            <a:endParaRPr lang="tr-TR" dirty="0">
              <a:cs typeface="Calibri"/>
            </a:endParaRPr>
          </a:p>
          <a:p>
            <a:r>
              <a:rPr lang="tr-TR" dirty="0">
                <a:ea typeface="ＭＳ Ｐゴシック"/>
                <a:cs typeface="Calibri"/>
              </a:rPr>
              <a:t>Burada Budapeşte Sözleşmesi'nde düzenlenen suçların (2 ila 10. maddeler arası) işlenmesine kasıtlı biçimde yardım etme veya yataklık etme eylemleri suç sayılmaktadır. Bu kuralın uygulanması için failin böyle bir suçun işlenmesi niyetini taşıması gerekir. Bu, bir suça yol sağlayarak yardım veya yataklık etmiş olabilecek ancak suç işleme niyeti bulunmayan hizmet sağlayıcılarını hariç tutmak bakımından önemli bir koşuldur.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81</a:t>
            </a:fld>
            <a:endParaRPr lang="en-US"/>
          </a:p>
        </p:txBody>
      </p:sp>
    </p:spTree>
    <p:extLst>
      <p:ext uri="{BB962C8B-B14F-4D97-AF65-F5344CB8AC3E}">
        <p14:creationId xmlns:p14="http://schemas.microsoft.com/office/powerpoint/2010/main" xmlns="" val="37749616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11. maddesi metni "3 ila 5. maddeleri...7., 8., ve 9.1.a ile 9.1.c maddelerinde...suçlardan birinin işlenmesine... teşebbüs... 2. paragrafının tümünü veya bir kısmını uygulamama hakkını saklı tutabilir"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Öne çıkarılan kısımda Budapeşte Sözleşmesi uyarınca bazı suçlara teşebbüs suç sayılmaktadır. Örneğin </a:t>
            </a:r>
            <a:r>
              <a:rPr lang="tr-TR" dirty="0" smtClean="0">
                <a:ea typeface="ＭＳ Ｐゴシック"/>
                <a:cs typeface="Calibri"/>
              </a:rPr>
              <a:t>Yasadışı </a:t>
            </a:r>
            <a:r>
              <a:rPr lang="tr-TR" dirty="0">
                <a:ea typeface="ＭＳ Ｐゴシック"/>
                <a:cs typeface="Calibri"/>
              </a:rPr>
              <a:t>erişime, cihazların kötüye kullanılmasına ve çocuk pornografisinin bazı türlerine teşebbüs, bu suçlara teşebbüs eyleminin belirlenmesindeki zorluklardan dolayı suç sayılmamıştır. Budapeşte Sözleşmesi, ceza sorumluluğunun doğması için teşebbüste kasıt aramaktadır.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82</a:t>
            </a:fld>
            <a:endParaRPr lang="en-US"/>
          </a:p>
        </p:txBody>
      </p:sp>
    </p:spTree>
    <p:extLst>
      <p:ext uri="{BB962C8B-B14F-4D97-AF65-F5344CB8AC3E}">
        <p14:creationId xmlns:p14="http://schemas.microsoft.com/office/powerpoint/2010/main" xmlns="" val="42598832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12. maddesi metni "ileri gelen konum... tüzel kişinin çıkarı için...tüzel kişilerin sorumlu tutulması...temsil...karar alma yetkisi...denetim yetkisi"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Gerek Avrupa Birliği'nin gerek Avrupa Konseyi'nin bakış açısı, şirketlerin ve diğer tüzel kişilerin, temsil yetkisi ve çıkarları doğrultusunda hareket eden temsilcilerinin suç eylemlerinden dolayı sorumlu tutulmaları (ceza sorumluluğu veya diğer) yönündedir. Buna ek olarak Sözleşme, tüzel kişilerin sorumluluğunun, şirketin veya diğer tüzel kişilerin, denetimi altındaki bir kişi üzerindeki denetim eksikliği veya hukuki temsilcisinin denetim eksikliği halinde de doğacağını düzenlemektedir. </a:t>
            </a:r>
            <a:r>
              <a:rPr lang="tr-TR" dirty="0" smtClean="0">
                <a:ea typeface="ＭＳ Ｐゴシック"/>
                <a:cs typeface="Calibri"/>
              </a:rPr>
              <a:t>Kurumsal yükümlülüğe ilişkin </a:t>
            </a:r>
            <a:r>
              <a:rPr lang="tr-TR" dirty="0">
                <a:ea typeface="ＭＳ Ｐゴシック"/>
                <a:cs typeface="Calibri"/>
              </a:rPr>
              <a:t>olarak Budapeşte Sözleşmesi slaytta vurgulanan dört koşul öngörmüştür. Bu, tüzel kişilerin, bireysel olarak hareket eden gerçek kişilerce işlenmiş suçlar için haksız yere cezalandırılmamasını teminat altına almak içindir.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83</a:t>
            </a:fld>
            <a:endParaRPr lang="en-US"/>
          </a:p>
        </p:txBody>
      </p:sp>
    </p:spTree>
    <p:extLst>
      <p:ext uri="{BB962C8B-B14F-4D97-AF65-F5344CB8AC3E}">
        <p14:creationId xmlns:p14="http://schemas.microsoft.com/office/powerpoint/2010/main" xmlns="" val="22253384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12. maddesi metni "1. paragrafta ele alınan gerçek kişilerce yürütülen denetimin eksikliği...denetime tabi gerçek kişi tarafından tüzel kişinin çıkarı için işlenmesini mümkün kıldığı hallerde" unsurları öne çıkarılarak aktarılmaktadır.</a:t>
            </a: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dirty="0">
                <a:ea typeface="ＭＳ Ｐゴシック"/>
                <a:cs typeface="Calibri"/>
              </a:rPr>
              <a:t>Bu unsur bir önceki slaytta ortaya konan dört koşula ek olarak tüzel kişinin, muhtemel denetim eksikliği sebebiyle bir suçun işlenmesi halinde sorumlu tutulabileceğini öngörmektedir. Ancak bu durumda suçun, tüzel kişinin yetkisine tabi gerçek kişi tarafından tüzel kişinin çıkarı için işlenmesi gerekir.</a:t>
            </a:r>
          </a:p>
          <a:p>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84</a:t>
            </a:fld>
            <a:endParaRPr lang="en-US"/>
          </a:p>
        </p:txBody>
      </p:sp>
    </p:spTree>
    <p:extLst>
      <p:ext uri="{BB962C8B-B14F-4D97-AF65-F5344CB8AC3E}">
        <p14:creationId xmlns:p14="http://schemas.microsoft.com/office/powerpoint/2010/main" xmlns="" val="38643531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ea typeface="ＭＳ Ｐゴシック"/>
                <a:cs typeface="Calibri"/>
              </a:rPr>
              <a:t>Budapeşte Sözleşmesi'nin 12. maddesi uyarınca </a:t>
            </a:r>
            <a:r>
              <a:rPr lang="tr-TR" dirty="0" smtClean="0">
                <a:ea typeface="ＭＳ Ｐゴシック"/>
                <a:cs typeface="Calibri"/>
              </a:rPr>
              <a:t>kurumsal yükümlülüğünün doğabilmesi </a:t>
            </a:r>
            <a:r>
              <a:rPr lang="tr-TR" dirty="0">
                <a:ea typeface="ＭＳ Ｐゴシック"/>
                <a:cs typeface="Calibri"/>
              </a:rPr>
              <a:t>için suçun şirketin çıkarı için işlenmiş olması gerekir. Burada kişisel olarak hareket ederek, suçun işlenmesinden yararlanan taraf genel müdürdür.</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85</a:t>
            </a:fld>
            <a:endParaRPr lang="en-US"/>
          </a:p>
        </p:txBody>
      </p:sp>
    </p:spTree>
    <p:extLst>
      <p:ext uri="{BB962C8B-B14F-4D97-AF65-F5344CB8AC3E}">
        <p14:creationId xmlns:p14="http://schemas.microsoft.com/office/powerpoint/2010/main" xmlns="" val="7571625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p>
          <a:p>
            <a:pPr marL="0" marR="0" lvl="0" indent="0" algn="l" defTabSz="457200">
              <a:lnSpc>
                <a:spcPct val="100000"/>
              </a:lnSpc>
              <a:spcBef>
                <a:spcPct val="30000"/>
              </a:spcBef>
              <a:spcAft>
                <a:spcPct val="0"/>
              </a:spcAft>
              <a:buNone/>
              <a:tabLst/>
              <a:defRPr/>
            </a:pPr>
            <a:endParaRPr lang="tr-TR" dirty="0"/>
          </a:p>
          <a:p>
            <a:pPr>
              <a:defRPr/>
            </a:pPr>
            <a:r>
              <a:rPr lang="tr-TR" dirty="0"/>
              <a:t>Budapeşte Sözleşmesi'nin 12. maddesi uyarınca </a:t>
            </a:r>
            <a:r>
              <a:rPr lang="tr-TR" dirty="0" smtClean="0"/>
              <a:t>kurumsal yükümlülüğünün doğabilmesi </a:t>
            </a:r>
            <a:r>
              <a:rPr lang="tr-TR" dirty="0"/>
              <a:t>için suçun şirket yararına işlenmiş olması gerekir. Burada kişisel olarak hareket ederek, suçun işlenmesinden yararlanan taraf genel müdürdür.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86</a:t>
            </a:fld>
            <a:endParaRPr lang="en-US"/>
          </a:p>
        </p:txBody>
      </p:sp>
    </p:spTree>
    <p:extLst>
      <p:ext uri="{BB962C8B-B14F-4D97-AF65-F5344CB8AC3E}">
        <p14:creationId xmlns:p14="http://schemas.microsoft.com/office/powerpoint/2010/main" xmlns="" val="4214732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Sonraki slaytlar Budapeşte Sözleşmesi'nin 2. Bölümünün 2. Kesiminde düzenlenen usul hukuku kurallarına ilişkindir. </a:t>
            </a: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87</a:t>
            </a:fld>
            <a:endParaRPr lang="en-US"/>
          </a:p>
        </p:txBody>
      </p:sp>
    </p:spTree>
    <p:extLst>
      <p:ext uri="{BB962C8B-B14F-4D97-AF65-F5344CB8AC3E}">
        <p14:creationId xmlns:p14="http://schemas.microsoft.com/office/powerpoint/2010/main" xmlns="" val="32091715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14. maddesi metni "yetki ve prosedürlerin ilgili ceza soruşturmalarında veya kovuşturmalarında kabulü" unsuru öne çıkarılarak aktarılmaktadır.</a:t>
            </a:r>
          </a:p>
          <a:p>
            <a:endParaRPr lang="tr-TR" dirty="0"/>
          </a:p>
          <a:p>
            <a:r>
              <a:rPr lang="tr-TR" dirty="0">
                <a:ea typeface="ＭＳ Ｐゴシック"/>
                <a:cs typeface="Calibri"/>
              </a:rPr>
              <a:t>Sağ tarafta ise öne çıkarılan unsurlar açıklanmaktadır.</a:t>
            </a:r>
          </a:p>
          <a:p>
            <a:endParaRPr lang="tr-TR" dirty="0">
              <a:cs typeface="Calibri"/>
            </a:endParaRPr>
          </a:p>
          <a:p>
            <a:pPr>
              <a:defRPr/>
            </a:pPr>
            <a:r>
              <a:rPr lang="tr-TR" altLang="sr-Latn-RS" dirty="0">
                <a:ea typeface="ＭＳ Ｐゴシック"/>
                <a:cs typeface="Calibri"/>
              </a:rPr>
              <a:t>Bu düzenlemenin hedefi, Budapeşte Sözleşmesi'nin 2. Bölümünün 2. Kesiminde düzenlenen usule ilişkin yetkilerin yalnızca ilgili ceza soruşturmalarında veya kovuşturmalarında icra edileceğini vurgulamaktır. Budapeşte Sözleşmesi hükümleri genel istihbarat toplama gibi diğer amaçlara ilişkin yasama tedbirlerini kapsamaz.</a:t>
            </a:r>
            <a:endParaRPr lang="tr-TR" altLang="sr-Latn-RS" dirty="0">
              <a:ea typeface="ＭＳ Ｐゴシック" panose="020B0600070205080204" pitchFamily="34" charset="-128"/>
              <a:cs typeface="Calibri"/>
            </a:endParaRPr>
          </a:p>
          <a:p>
            <a:pPr>
              <a:defRPr/>
            </a:pPr>
            <a:endParaRPr lang="tr-TR" altLang="sr-Latn-RS"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88</a:t>
            </a:fld>
            <a:endParaRPr lang="en-US"/>
          </a:p>
        </p:txBody>
      </p:sp>
    </p:spTree>
    <p:extLst>
      <p:ext uri="{BB962C8B-B14F-4D97-AF65-F5344CB8AC3E}">
        <p14:creationId xmlns:p14="http://schemas.microsoft.com/office/powerpoint/2010/main" xmlns="" val="11678127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a:ea typeface="ＭＳ Ｐゴシック"/>
                <a:cs typeface="Calibri"/>
              </a:rPr>
              <a:t>Sol tarafta Budapeşte Sözleşmesi'nin 14. maddesi metni "Sözleşme...düzenlenen suçlar...bilgisayar sistemi...diğer suçlar...suça ilişkin elektronik delil" unsurları öne çıkarılarak aktarılmaktadır.</a:t>
            </a:r>
            <a:endParaRPr lang="tr-TR" dirty="0">
              <a:cs typeface="Calibri"/>
            </a:endParaRP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altLang="sr-Latn-RS" dirty="0">
                <a:ea typeface="ＭＳ Ｐゴシック"/>
                <a:cs typeface="Calibri"/>
              </a:rPr>
              <a:t>Bu hüküm Budapeşte Sözleşmesi'ni değerli kılan anahtar özelliklerinden birini vurgulamaktadır. 14. maddeye göre Budapeşte Sözleşmesi, şüphesiz, Budapeşte Sözleşmesi'nde düzenlenen suçlardan biri hakkında yürütülen soruşturmalara uygulanacaktır. Bununla birlikte iki alanda daha kapsamını önemli ölçüde genişletmektedir: </a:t>
            </a:r>
          </a:p>
          <a:p>
            <a:pPr marL="171450" indent="-171450" eaLnBrk="1" hangingPunct="1">
              <a:spcBef>
                <a:spcPct val="0"/>
              </a:spcBef>
              <a:buChar char="-"/>
            </a:pPr>
            <a:r>
              <a:rPr lang="tr-TR" dirty="0">
                <a:ea typeface="ＭＳ Ｐゴシック"/>
                <a:cs typeface="Calibri"/>
              </a:rPr>
              <a:t>Öncelikle, bilgisayar sistemi araçlarıyla işlenmiş her suçun soruşturulması çerçevesinde usul kurallarından yararlanılabilir;</a:t>
            </a:r>
          </a:p>
          <a:p>
            <a:pPr marL="171450" indent="-171450">
              <a:spcBef>
                <a:spcPct val="0"/>
              </a:spcBef>
              <a:buChar char="-"/>
            </a:pPr>
            <a:r>
              <a:rPr lang="tr-TR" dirty="0">
                <a:ea typeface="ＭＳ Ｐゴシック"/>
                <a:cs typeface="Calibri"/>
              </a:rPr>
              <a:t>İkinci olarak, soruşturma çerçevesinde toplanan dijital kayıt içerisinde depolanmış her türlü delillere de bu kurallar uygulanabilir çünkü bu durumda suç muhtemelen Budapeşte Sözleşmesi'nin usul kurallarına tabi olacaktır. </a:t>
            </a:r>
          </a:p>
          <a:p>
            <a:pPr marL="171450" indent="-171450" eaLnBrk="1" hangingPunct="1">
              <a:spcBef>
                <a:spcPct val="0"/>
              </a:spcBef>
              <a:buFontTx/>
              <a:buChar char="-"/>
            </a:pPr>
            <a:endParaRPr lang="tr-TR" dirty="0">
              <a:cs typeface="Calibri"/>
            </a:endParaRPr>
          </a:p>
          <a:p>
            <a:pPr eaLnBrk="1" hangingPunct="1">
              <a:spcBef>
                <a:spcPct val="0"/>
              </a:spcBef>
            </a:pPr>
            <a:r>
              <a:rPr lang="tr-TR" dirty="0">
                <a:ea typeface="ＭＳ Ｐゴシック"/>
                <a:cs typeface="Calibri"/>
              </a:rPr>
              <a:t>Eğitici Budapeşte Sözleşmesi'nin bu sebeple yalnızca siber suçlara değil fakat aynı zamanda ELEKTRONİK DELİLLERE ilişkin bir sözleşme niteliğinde olduğunu vurgulamalıdır.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89</a:t>
            </a:fld>
            <a:endParaRPr lang="en-US"/>
          </a:p>
        </p:txBody>
      </p:sp>
    </p:spTree>
    <p:extLst>
      <p:ext uri="{BB962C8B-B14F-4D97-AF65-F5344CB8AC3E}">
        <p14:creationId xmlns:p14="http://schemas.microsoft.com/office/powerpoint/2010/main" xmlns="" val="18430816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endParaRPr lang="tr-TR"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dirty="0">
              <a:cs typeface="Calibri"/>
            </a:endParaRPr>
          </a:p>
          <a:p>
            <a:pPr>
              <a:defRPr/>
            </a:pPr>
            <a:r>
              <a:rPr lang="tr-TR" dirty="0">
                <a:ea typeface="ＭＳ Ｐゴシック"/>
                <a:cs typeface="Calibri"/>
              </a:rPr>
              <a:t>Usul hukuku kuralları, elektronik delil toplanmasının söz konusu olduğu her türlü suça uygulanır.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90</a:t>
            </a:fld>
            <a:endParaRPr lang="en-US"/>
          </a:p>
        </p:txBody>
      </p:sp>
    </p:spTree>
    <p:extLst>
      <p:ext uri="{BB962C8B-B14F-4D97-AF65-F5344CB8AC3E}">
        <p14:creationId xmlns:p14="http://schemas.microsoft.com/office/powerpoint/2010/main" xmlns="" val="241897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1.b maddesi uyarınca "bilgisayar verisi" tanımı aktarılmaktadır.</a:t>
            </a:r>
          </a:p>
          <a:p>
            <a:endParaRPr lang="tr-TR" dirty="0">
              <a:cs typeface="Calibri"/>
            </a:endParaRPr>
          </a:p>
          <a:p>
            <a:r>
              <a:rPr lang="tr-TR" dirty="0">
                <a:ea typeface="ＭＳ Ｐゴシック"/>
                <a:cs typeface="Calibri"/>
              </a:rPr>
              <a:t>Sağ tarafta ise bu tanım açıklanmaktadır.</a:t>
            </a:r>
          </a:p>
          <a:p>
            <a:endParaRPr lang="tr-TR" dirty="0">
              <a:cs typeface="Calibri"/>
            </a:endParaRPr>
          </a:p>
          <a:p>
            <a:pPr>
              <a:defRPr/>
            </a:pPr>
            <a:r>
              <a:rPr lang="tr-TR" altLang="sr-Latn-RS" dirty="0">
                <a:ea typeface="ＭＳ Ｐゴシック"/>
                <a:cs typeface="Calibri"/>
              </a:rPr>
              <a:t>Bilgisayar verisi tanımı ISO veri tanımına dayanmaktadır. Bu tanım "işlenmeye elverişli" ifadesini içermektedir. Bu, bir bilgisayar sisteminin veriyi, doğrudan işlenebilmesini sağlayacak şekilde sunması anlamına gelmektedir. Daha açık ifade etmek gerekirse, Budapeşte Sözleşmesi uyarınca veri, elektronik veya doğrudan işlenebilir diğer formlara sahip veri olarak anlaşılmalıdır, bu sebeple "bilgisayar verisi" kavramı kabul edilmiştir. </a:t>
            </a:r>
            <a:endParaRPr lang="tr-TR" altLang="sr-Latn-RS"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sr-Latn-RS" dirty="0">
              <a:cs typeface="Calibri"/>
            </a:endParaRPr>
          </a:p>
          <a:p>
            <a:r>
              <a:rPr lang="tr-TR" altLang="sr-Latn-RS" dirty="0">
                <a:ea typeface="ＭＳ Ｐゴシック"/>
                <a:cs typeface="Calibri"/>
              </a:rPr>
              <a:t>Bilgisayar verisi,</a:t>
            </a:r>
            <a:r>
              <a:rPr lang="tr-TR" dirty="0">
                <a:ea typeface="ＭＳ Ｐゴシック"/>
                <a:cs typeface="Calibri"/>
              </a:rPr>
              <a:t> Budapeşte Sözleşmesi'nde tanımlanan suçların (Bölüm 2, Kesim 1) hedefi olabileceği gibi Budapeşte Sözleşmesi'nde tanımlanan soruşturma tedbirlerinin (Bölüm 2, Kesim 2) konusu da olabilir.</a:t>
            </a:r>
            <a:endParaRPr lang="tr-TR" dirty="0">
              <a:cs typeface="Calibri"/>
            </a:endParaRPr>
          </a:p>
          <a:p>
            <a:endParaRPr lang="tr-TR" sz="1200" kern="1200" dirty="0">
              <a:solidFill>
                <a:schemeClr val="tx1"/>
              </a:solidFill>
              <a:latin typeface="+mn-lt"/>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xmlns="" val="16333516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tr-TR" dirty="0">
                <a:ea typeface="ＭＳ Ｐゴシック"/>
                <a:cs typeface="Calibri"/>
              </a:rPr>
              <a:t>Doğru cevap: </a:t>
            </a:r>
            <a:r>
              <a:rPr lang="tr-TR" b="1" dirty="0">
                <a:ea typeface="ＭＳ Ｐゴシック"/>
                <a:cs typeface="Calibri"/>
              </a:rPr>
              <a:t>Yanlış</a:t>
            </a:r>
            <a:r>
              <a:rPr lang="tr-TR" dirty="0">
                <a:ea typeface="ＭＳ Ｐゴシック"/>
                <a:cs typeface="Calibri"/>
              </a:rPr>
              <a:t>. </a:t>
            </a:r>
          </a:p>
          <a:p>
            <a:pPr marL="0" marR="0" lvl="0" indent="0" algn="l" defTabSz="457200">
              <a:lnSpc>
                <a:spcPct val="100000"/>
              </a:lnSpc>
              <a:spcBef>
                <a:spcPct val="30000"/>
              </a:spcBef>
              <a:spcAft>
                <a:spcPct val="0"/>
              </a:spcAft>
              <a:buNone/>
              <a:tabLst/>
              <a:defRPr/>
            </a:pPr>
            <a:endParaRPr lang="tr-TR" dirty="0"/>
          </a:p>
          <a:p>
            <a:pPr>
              <a:defRPr/>
            </a:pPr>
            <a:r>
              <a:rPr lang="tr-TR" dirty="0">
                <a:ea typeface="ＭＳ Ｐゴシック"/>
                <a:cs typeface="Calibri"/>
              </a:rPr>
              <a:t>Usul hukuku kuralları, elektronik delil toplanmasının söz konusu olduğu her türlü suça uygulanır. </a:t>
            </a: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91</a:t>
            </a:fld>
            <a:endParaRPr lang="en-US"/>
          </a:p>
        </p:txBody>
      </p:sp>
    </p:spTree>
    <p:extLst>
      <p:ext uri="{BB962C8B-B14F-4D97-AF65-F5344CB8AC3E}">
        <p14:creationId xmlns:p14="http://schemas.microsoft.com/office/powerpoint/2010/main" xmlns="" val="24474148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tr-TR" dirty="0">
                <a:ea typeface="ＭＳ Ｐゴシック"/>
                <a:cs typeface="Calibri"/>
              </a:rPr>
              <a:t>Sol tarafta Budapeşte Sözleşmesi'nin 15. maddesi metni "uygulanabilir uluslararası insan hakları belgeleri...insan haklarının ve özgürlüklerinin yeterli ölçüde korunması…iç hukuk…teminatları" unsurları öne çıkarılarak aktarılmaktadır.</a:t>
            </a:r>
            <a:endParaRPr lang="tr-TR" dirty="0">
              <a:cs typeface="Calibri"/>
            </a:endParaRPr>
          </a:p>
          <a:p>
            <a:endParaRPr lang="tr-TR" dirty="0">
              <a:ea typeface="ＭＳ Ｐゴシック"/>
              <a:cs typeface="Calibri"/>
            </a:endParaRPr>
          </a:p>
          <a:p>
            <a:r>
              <a:rPr lang="tr-TR" dirty="0">
                <a:ea typeface="ＭＳ Ｐゴシック"/>
                <a:cs typeface="Calibri"/>
              </a:rPr>
              <a:t>Sağ tarafta ise öne çıkarılan unsurlar açıklanmaktadır.</a:t>
            </a:r>
          </a:p>
          <a:p>
            <a:endParaRPr lang="tr-TR" dirty="0">
              <a:ea typeface="ＭＳ Ｐゴシック"/>
              <a:cs typeface="Calibri"/>
            </a:endParaRPr>
          </a:p>
          <a:p>
            <a:r>
              <a:rPr lang="tr-TR" altLang="sr-Latn-RS" dirty="0">
                <a:ea typeface="ＭＳ Ｐゴシック"/>
                <a:cs typeface="Calibri"/>
              </a:rPr>
              <a:t>İnsan haklarının korunması her koşulda dikkate alınması gereken ve kendini sürekli tekrarlayan bir süreçtir. Bu sebeple uygun teminatların, usul kuralının uygulanacağı her aşamada ayrıca belirlenmesi gerekir:  </a:t>
            </a:r>
            <a:r>
              <a:rPr lang="tr-TR" altLang="sr-Latn-RS" i="1" dirty="0">
                <a:ea typeface="ＭＳ Ｐゴシック"/>
                <a:cs typeface="Calibri"/>
              </a:rPr>
              <a:t>kabulü</a:t>
            </a:r>
            <a:r>
              <a:rPr lang="tr-TR" altLang="sr-Latn-RS" dirty="0">
                <a:ea typeface="ＭＳ Ｐゴシック"/>
                <a:cs typeface="Calibri"/>
              </a:rPr>
              <a:t> (iç hukuka aktarılması), </a:t>
            </a:r>
            <a:r>
              <a:rPr lang="tr-TR" altLang="sr-Latn-RS" i="1" dirty="0">
                <a:solidFill>
                  <a:srgbClr val="FF0000"/>
                </a:solidFill>
                <a:ea typeface="ＭＳ Ｐゴシック"/>
                <a:cs typeface="Calibri"/>
              </a:rPr>
              <a:t>yürütülmesi (ilgili yetkinin veya prosedürün hayata geçirilmesini sağlayacak iç teşkilatlanma) ve sonrasında uygulanması (belirli bir vakadaki somut uygulama)</a:t>
            </a:r>
            <a:r>
              <a:rPr lang="tr-TR" altLang="sr-Latn-RS" dirty="0">
                <a:ea typeface="ＭＳ Ｐゴシック"/>
                <a:cs typeface="Calibri"/>
              </a:rPr>
              <a:t>. Dahası İnsan Haklarının </a:t>
            </a:r>
            <a:r>
              <a:rPr lang="tr-TR" dirty="0">
                <a:ea typeface="ＭＳ Ｐゴシック"/>
                <a:cs typeface="Calibri"/>
              </a:rPr>
              <a:t>– gerekli görüldüğünde –</a:t>
            </a:r>
            <a:r>
              <a:rPr lang="tr-TR" altLang="sr-Latn-RS" dirty="0">
                <a:ea typeface="ＭＳ Ｐゴシック"/>
                <a:cs typeface="Calibri"/>
              </a:rPr>
              <a:t>"tasarlanmış </a:t>
            </a:r>
            <a:r>
              <a:rPr lang="tr-TR" altLang="sr-Latn-RS" dirty="0" err="1">
                <a:ea typeface="ＭＳ Ｐゴシック"/>
                <a:cs typeface="Calibri"/>
              </a:rPr>
              <a:t>yapısı"nın</a:t>
            </a:r>
            <a:r>
              <a:rPr lang="tr-TR" altLang="sr-Latn-RS" dirty="0">
                <a:ea typeface="ＭＳ Ｐゴシック"/>
                <a:cs typeface="Calibri"/>
              </a:rPr>
              <a:t> korunması için önceden tayin önemli bir husustur. Bu, belirli bir </a:t>
            </a:r>
            <a:r>
              <a:rPr lang="tr-TR" altLang="sr-Latn-RS" dirty="0">
                <a:solidFill>
                  <a:srgbClr val="000000"/>
                </a:solidFill>
                <a:ea typeface="ＭＳ Ｐゴシック"/>
                <a:cs typeface="Calibri"/>
              </a:rPr>
              <a:t>prosedür tanımlandığında bu prosedür için tasarlanmış bir teminatın, prosedürün uygulanması ile tamamen uyumlu olacağı anlamına gelir ki böylece teminatın uygulanması ile temel hakların korunması için teminatın doğru uygulanması çabalarından tasarruf edilecektir.</a:t>
            </a:r>
            <a:endParaRPr lang="tr-TR" altLang="sr-Latn-RS" dirty="0">
              <a:solidFill>
                <a:srgbClr val="000000"/>
              </a:solidFill>
              <a:ea typeface="ＭＳ Ｐゴシック" panose="020B0600070205080204" pitchFamily="34" charset="-128"/>
              <a:cs typeface="Calibri"/>
            </a:endParaRPr>
          </a:p>
          <a:p>
            <a:pPr>
              <a:defRPr/>
            </a:pPr>
            <a:endParaRPr lang="tr-TR" altLang="sr-Latn-RS" dirty="0">
              <a:ea typeface="ＭＳ Ｐゴシック" panose="020B0600070205080204" pitchFamily="34" charset="-128"/>
              <a:cs typeface="Calibri"/>
            </a:endParaRPr>
          </a:p>
          <a:p>
            <a:pPr>
              <a:defRPr/>
            </a:pPr>
            <a:r>
              <a:rPr lang="tr-TR" dirty="0">
                <a:ea typeface="ＭＳ Ｐゴシック"/>
                <a:cs typeface="Calibri"/>
              </a:rPr>
              <a:t>Öne çıkarılan unsurun bir diğer yönü ise hukuki dayanak ilkesidir. Teminatlar iç hukuklarda öngörülmelidir böylece etkinliği ve kamu tarafından erişilebilirliği sağlanacaktır (yurttaşlar haklarını ve ödevlerini anlayabilecektir). Ancak "iç hukuk" kavramı burada esasa ilişkin anlamıyla anlaşılmalıdır ve yasama tasarruflarını içerdiği gibi anayasal kuralları ve içtihat hukuku gibi diğer hukuk kaynaklarını da içermelidir (kaynak: Siber Suç Sözleşmesi'nin Avrupa Konseyi Avrupa İnsan Hakları Mahkemesinin konumuna ilişkin Açıklayıcı Raporu).</a:t>
            </a:r>
            <a:endParaRPr lang="tr-TR" i="0" baseline="0" dirty="0">
              <a:ea typeface="ＭＳ Ｐゴシック"/>
              <a:cs typeface="Calibri"/>
            </a:endParaRPr>
          </a:p>
          <a:p>
            <a:endParaRPr lang="tr-TR" dirty="0">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92</a:t>
            </a:fld>
            <a:endParaRPr lang="en-US"/>
          </a:p>
        </p:txBody>
      </p:sp>
    </p:spTree>
    <p:extLst>
      <p:ext uri="{BB962C8B-B14F-4D97-AF65-F5344CB8AC3E}">
        <p14:creationId xmlns:p14="http://schemas.microsoft.com/office/powerpoint/2010/main" xmlns="" val="32241626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tr-TR" dirty="0">
                <a:ea typeface="ＭＳ Ｐゴシック"/>
                <a:cs typeface="Calibri"/>
              </a:rPr>
              <a:t>Sol tarafta Budapeşte Sözleşmesi'nin </a:t>
            </a:r>
            <a:r>
              <a:rPr lang="tr-TR" b="0" dirty="0">
                <a:ea typeface="ＭＳ Ｐゴシック"/>
                <a:cs typeface="Calibri"/>
              </a:rPr>
              <a:t>15</a:t>
            </a:r>
            <a:r>
              <a:rPr lang="tr-TR" dirty="0">
                <a:ea typeface="ＭＳ Ｐゴシック"/>
                <a:cs typeface="Calibri"/>
              </a:rPr>
              <a:t>. maddesi metni "ölçülülük ilkesi" unsuru öne çıkarılarak aktarılmaktadır.</a:t>
            </a:r>
          </a:p>
          <a:p>
            <a:endParaRPr lang="tr-TR" dirty="0"/>
          </a:p>
          <a:p>
            <a:pPr>
              <a:defRPr/>
            </a:pPr>
            <a:r>
              <a:rPr lang="tr-TR" dirty="0">
                <a:ea typeface="ＭＳ Ｐゴシック"/>
                <a:cs typeface="Calibri"/>
              </a:rPr>
              <a:t>Sağ tarafta ise öne çıkarılan unsur açıklanmaktadır.</a:t>
            </a:r>
          </a:p>
          <a:p>
            <a:endParaRPr lang="tr-TR" dirty="0">
              <a:cs typeface="Calibri"/>
            </a:endParaRPr>
          </a:p>
          <a:p>
            <a:pPr eaLnBrk="1" hangingPunct="1">
              <a:spcBef>
                <a:spcPct val="0"/>
              </a:spcBef>
            </a:pPr>
            <a:r>
              <a:rPr lang="tr-TR" dirty="0">
                <a:ea typeface="ＭＳ Ｐゴシック"/>
                <a:cs typeface="Calibri"/>
              </a:rPr>
              <a:t>Budapeşte Sözleşmesi uyarınca teminatlar en azından ölçülülük ilkesi ile uyumlu olmalıdır. Ölçülülük ilkesi, anlamı hukuk sistemlerine göre farklılık gösterebilen bir diğer önemli ilkedir. Ölçülülük ilkesi, ulaşılmak istenen hedef ile bu hedefe ulaşmak için kullanılan araçlar arasında makul bir ilişkinin bulunmasını gerekli kılar.</a:t>
            </a:r>
            <a:endParaRPr lang="tr-TR" dirty="0">
              <a:cs typeface="Calibri"/>
            </a:endParaRPr>
          </a:p>
          <a:p>
            <a:pPr>
              <a:spcBef>
                <a:spcPct val="0"/>
              </a:spcBef>
            </a:pPr>
            <a:endParaRPr lang="tr-TR" dirty="0">
              <a:ea typeface="ＭＳ Ｐゴシック"/>
              <a:cs typeface="Calibri"/>
            </a:endParaRPr>
          </a:p>
          <a:p>
            <a:pPr eaLnBrk="1" hangingPunct="1">
              <a:spcBef>
                <a:spcPct val="0"/>
              </a:spcBef>
            </a:pPr>
            <a:r>
              <a:rPr lang="tr-TR" dirty="0">
                <a:ea typeface="ＭＳ Ｐゴシック"/>
                <a:cs typeface="Calibri"/>
              </a:rPr>
              <a:t>AİHS ile bağlı ülkelerde ölçülülük ilkesi, suçun niteliği ve koşulları ile etkilenen temel hakların niteliği ve meşruluğu dikkate alındığında, daha az elverişli bir yetkinin veya prosedürün, bu yetki veya prosedürün hedefine uygun bir biçimde ulaşılmasını sağlayamaması anlamına gelir. </a:t>
            </a:r>
            <a:endParaRPr lang="tr-TR" baseline="0" dirty="0">
              <a:cs typeface="Calibri"/>
            </a:endParaRPr>
          </a:p>
          <a:p>
            <a:pPr eaLnBrk="1" hangingPunct="1">
              <a:spcBef>
                <a:spcPct val="0"/>
              </a:spcBef>
            </a:pPr>
            <a:endParaRPr lang="tr-TR" dirty="0">
              <a:ea typeface="ＭＳ Ｐゴシック"/>
              <a:cs typeface="Calibri"/>
            </a:endParaRPr>
          </a:p>
          <a:p>
            <a:pPr>
              <a:spcBef>
                <a:spcPct val="0"/>
              </a:spcBef>
            </a:pPr>
            <a:r>
              <a:rPr lang="tr-TR" dirty="0">
                <a:ea typeface="ＭＳ Ｐゴシック"/>
                <a:cs typeface="Calibri"/>
              </a:rPr>
              <a:t>AİHS çerçevesi uyarınca bu ilke, yetkinin veya prosedürün "gerekliliği" ilkesini de içerecek veya bu ilkeye eşlik edecek şekilde anlaşılır. Buna göre:</a:t>
            </a:r>
          </a:p>
          <a:p>
            <a:pPr marL="171450" indent="-171450" eaLnBrk="1" hangingPunct="1">
              <a:spcBef>
                <a:spcPct val="0"/>
              </a:spcBef>
              <a:buFont typeface="Arial" panose="020B0604020202020204" pitchFamily="34" charset="0"/>
              <a:buChar char="•"/>
              <a:defRPr/>
            </a:pPr>
            <a:r>
              <a:rPr lang="tr-TR" dirty="0">
                <a:ea typeface="ＭＳ Ｐゴシック"/>
                <a:cs typeface="Calibri"/>
              </a:rPr>
              <a:t>temel hakların kısıtlanması için zorunlu bir toplumsal ihtiyaç mevcut mudur?</a:t>
            </a:r>
          </a:p>
          <a:p>
            <a:pPr marL="171450" indent="-171450" eaLnBrk="1" hangingPunct="1">
              <a:spcBef>
                <a:spcPct val="0"/>
              </a:spcBef>
              <a:buFont typeface="Arial" panose="020B0604020202020204" pitchFamily="34" charset="0"/>
              <a:buChar char="•"/>
              <a:defRPr/>
            </a:pPr>
            <a:r>
              <a:rPr lang="tr-TR" dirty="0">
                <a:ea typeface="ＭＳ Ｐゴシック"/>
                <a:cs typeface="Calibri"/>
              </a:rPr>
              <a:t>eğer mevcutsa, ilgili kısıtlama bu ihtiyaca cevap veriyor mu?</a:t>
            </a:r>
          </a:p>
          <a:p>
            <a:pPr marL="171450" indent="-171450" eaLnBrk="1" hangingPunct="1">
              <a:spcBef>
                <a:spcPct val="0"/>
              </a:spcBef>
              <a:buFont typeface="Arial" panose="020B0604020202020204" pitchFamily="34" charset="0"/>
              <a:buChar char="•"/>
              <a:defRPr/>
            </a:pPr>
            <a:r>
              <a:rPr lang="tr-TR" dirty="0">
                <a:ea typeface="ＭＳ Ｐゴシック"/>
                <a:cs typeface="Calibri"/>
              </a:rPr>
              <a:t>eğer cevap veriyorsa bu cevap ihtiyaç ile orantılı mı?</a:t>
            </a:r>
          </a:p>
          <a:p>
            <a:pPr eaLnBrk="1" hangingPunct="1">
              <a:spcBef>
                <a:spcPct val="0"/>
              </a:spcBef>
              <a:defRPr/>
            </a:pPr>
            <a:endParaRPr lang="tr-TR" i="1" baseline="0" dirty="0">
              <a:cs typeface="Calibri"/>
            </a:endParaRPr>
          </a:p>
          <a:p>
            <a:pPr>
              <a:spcBef>
                <a:spcPct val="0"/>
              </a:spcBef>
              <a:defRPr/>
            </a:pPr>
            <a:r>
              <a:rPr lang="tr-TR" i="1" dirty="0">
                <a:ea typeface="ＭＳ Ｐゴシック"/>
                <a:cs typeface="Calibri"/>
              </a:rPr>
              <a:t>Örnek olarak 21. maddede açık bir kısıtlama olarak düzenlenen, bir dizi suçla ilgili olarak iç hukukta belirlenecek müdahale tedbirlerinin uygulanması ölçülülük ilkesinin kabulüne açık bir örnektir (bkz. Budapeşte Sözleşmesi'nin Açıklayıcı Raporu).</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93</a:t>
            </a:fld>
            <a:endParaRPr lang="en-US"/>
          </a:p>
        </p:txBody>
      </p:sp>
    </p:spTree>
    <p:extLst>
      <p:ext uri="{BB962C8B-B14F-4D97-AF65-F5344CB8AC3E}">
        <p14:creationId xmlns:p14="http://schemas.microsoft.com/office/powerpoint/2010/main" xmlns="" val="7351464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15. maddesi metni "ilgili prosedürün veya yetkinin niteliği" unsuru öne çıkarılarak aktarılmaktadır.</a:t>
            </a:r>
            <a:endParaRPr lang="tr-TR" dirty="0">
              <a:cs typeface="Calibri"/>
            </a:endParaRPr>
          </a:p>
          <a:p>
            <a:endParaRPr lang="tr-TR" dirty="0"/>
          </a:p>
          <a:p>
            <a:pPr>
              <a:defRPr/>
            </a:pPr>
            <a:r>
              <a:rPr lang="tr-TR" dirty="0">
                <a:ea typeface="ＭＳ Ｐゴシック"/>
                <a:cs typeface="Calibri"/>
              </a:rPr>
              <a:t>Sağ tarafta ise öne çıkarılan unsur açıklanmaktadır.</a:t>
            </a:r>
          </a:p>
          <a:p>
            <a:pPr eaLnBrk="1" hangingPunct="1">
              <a:spcBef>
                <a:spcPct val="0"/>
              </a:spcBef>
            </a:pPr>
            <a:endParaRPr lang="tr-TR" dirty="0">
              <a:cs typeface="Calibri"/>
            </a:endParaRPr>
          </a:p>
          <a:p>
            <a:pPr eaLnBrk="1" hangingPunct="1">
              <a:spcBef>
                <a:spcPct val="0"/>
              </a:spcBef>
            </a:pPr>
            <a:r>
              <a:rPr lang="tr-TR" dirty="0">
                <a:ea typeface="ＭＳ Ｐゴシック"/>
                <a:cs typeface="Calibri"/>
              </a:rPr>
              <a:t>Budapeşte Sözleşmesi, uygulanabilir koşulları ve teminatları kısıtlamamaktadır. Bu madde yalnızca ilgili prosedürün veya yetkinin niteliğine göre uygun olduğu ölçüde (yetkinin veya prosedürün daha az veya daha çok müdahale öngörmesine bağlı olarak) asgari teminatlar için bir sınıflandırma sunmaktadır.</a:t>
            </a:r>
          </a:p>
          <a:p>
            <a:pPr>
              <a:spcBef>
                <a:spcPct val="0"/>
              </a:spcBef>
            </a:pPr>
            <a:endParaRPr lang="tr-TR" dirty="0">
              <a:ea typeface="ＭＳ Ｐゴシック"/>
              <a:cs typeface="Calibri"/>
            </a:endParaRPr>
          </a:p>
          <a:p>
            <a:pPr>
              <a:spcBef>
                <a:spcPct val="0"/>
              </a:spcBef>
            </a:pPr>
            <a:r>
              <a:rPr lang="tr-TR" dirty="0">
                <a:ea typeface="ＭＳ Ｐゴシック"/>
                <a:cs typeface="Calibri"/>
              </a:rPr>
              <a:t>Bu slayt ilgili yetkinin müdahalecilik düzeyine göre, usule ilişkin her bir yetki için gerekli koşulların ve teminatların kapsamını göstermektedir. Eğitici her bir yetkinin açıklanacağını belirtebilir.</a:t>
            </a:r>
            <a:endParaRPr lang="tr-TR" b="0" baseline="0"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94</a:t>
            </a:fld>
            <a:endParaRPr lang="en-US"/>
          </a:p>
        </p:txBody>
      </p:sp>
    </p:spTree>
    <p:extLst>
      <p:ext uri="{BB962C8B-B14F-4D97-AF65-F5344CB8AC3E}">
        <p14:creationId xmlns:p14="http://schemas.microsoft.com/office/powerpoint/2010/main" xmlns="" val="18387185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tr-TR" dirty="0">
                <a:ea typeface="ＭＳ Ｐゴシック"/>
                <a:cs typeface="Calibri"/>
              </a:rPr>
              <a:t>Sol tarafta Budapeşte Sözleşmesi'nin 15. maddesi metni "yargısal...bağımsız denetim...gerekçeleri....kapsamının...süresinin sınırları" unsurları öne çıkarılarak aktarılmaktadır.</a:t>
            </a:r>
          </a:p>
          <a:p>
            <a:endParaRPr lang="tr-TR" dirty="0"/>
          </a:p>
          <a:p>
            <a:r>
              <a:rPr lang="tr-TR" dirty="0">
                <a:ea typeface="ＭＳ Ｐゴシック"/>
                <a:cs typeface="Calibri"/>
              </a:rPr>
              <a:t>Sağ tarafta ise öne çıkarılan unsur açıklanmaktadır.</a:t>
            </a:r>
          </a:p>
          <a:p>
            <a:endParaRPr lang="tr-TR" dirty="0">
              <a:cs typeface="Calibri"/>
            </a:endParaRPr>
          </a:p>
          <a:p>
            <a:r>
              <a:rPr lang="tr-TR" dirty="0">
                <a:ea typeface="ＭＳ Ｐゴシック"/>
                <a:cs typeface="Calibri"/>
              </a:rPr>
              <a:t>Öne çıkarıldığı üzere muhtemel teminatlar şunları içerir:</a:t>
            </a:r>
            <a:endParaRPr lang="tr-TR" dirty="0">
              <a:cs typeface="Calibri"/>
            </a:endParaRPr>
          </a:p>
          <a:p>
            <a:pPr marL="171450" indent="-171450" eaLnBrk="1" hangingPunct="1">
              <a:spcBef>
                <a:spcPct val="0"/>
              </a:spcBef>
              <a:buFont typeface="Arial" panose="020B0604020202020204" pitchFamily="34" charset="0"/>
              <a:buChar char="•"/>
            </a:pPr>
            <a:r>
              <a:rPr lang="tr-TR" dirty="0">
                <a:ea typeface="ＭＳ Ｐゴシック"/>
                <a:cs typeface="Calibri"/>
              </a:rPr>
              <a:t>yargısal denetim veya diğer bağımsız denetim türleri, </a:t>
            </a:r>
            <a:endParaRPr lang="tr-TR" dirty="0">
              <a:cs typeface="Calibri"/>
            </a:endParaRPr>
          </a:p>
          <a:p>
            <a:pPr marL="171450" indent="-171450">
              <a:spcBef>
                <a:spcPct val="0"/>
              </a:spcBef>
              <a:buFont typeface="Arial" panose="020B0604020202020204" pitchFamily="34" charset="0"/>
              <a:buChar char="•"/>
            </a:pPr>
            <a:r>
              <a:rPr lang="tr-TR" dirty="0">
                <a:ea typeface="ＭＳ Ｐゴシック"/>
                <a:cs typeface="Calibri"/>
              </a:rPr>
              <a:t>uygulamayı haklı çıkaracak gerekçeler, </a:t>
            </a:r>
          </a:p>
          <a:p>
            <a:pPr marL="171450" indent="-171450">
              <a:spcBef>
                <a:spcPct val="0"/>
              </a:spcBef>
              <a:buFont typeface="Arial" panose="020B0604020202020204" pitchFamily="34" charset="0"/>
              <a:buChar char="•"/>
            </a:pPr>
            <a:r>
              <a:rPr lang="tr-TR" dirty="0">
                <a:ea typeface="ＭＳ Ｐゴシック"/>
                <a:cs typeface="Calibri"/>
              </a:rPr>
              <a:t>ilgili yetkinin veya prosedürün kapsamının sınırları.</a:t>
            </a:r>
            <a:endParaRPr lang="tr-TR" dirty="0">
              <a:cs typeface="Calibri"/>
            </a:endParaRPr>
          </a:p>
          <a:p>
            <a:pPr marL="171450" indent="-171450">
              <a:spcBef>
                <a:spcPct val="0"/>
              </a:spcBef>
              <a:buFont typeface="Arial" panose="020B0604020202020204" pitchFamily="34" charset="0"/>
              <a:buChar char="•"/>
            </a:pPr>
            <a:endParaRPr lang="tr-TR" dirty="0">
              <a:ea typeface="ＭＳ Ｐゴシック"/>
              <a:cs typeface="Calibri"/>
            </a:endParaRPr>
          </a:p>
          <a:p>
            <a:pPr>
              <a:spcBef>
                <a:spcPct val="0"/>
              </a:spcBef>
            </a:pPr>
            <a:r>
              <a:rPr lang="tr-TR" dirty="0">
                <a:ea typeface="ＭＳ Ｐゴシック"/>
                <a:cs typeface="Calibri"/>
              </a:rPr>
              <a:t>Bağımsız denetim ve kapsam ile süre kısıtlaması, bu kısıtlamalara ve hakların korunmasına ilişkin diğer ilkelere uyulup uyulmadığını bağımsız denetime tabi kılarak müdahaleci tedbirleri sınırlayan ve böylece ölçülülüğü sağlayan klasik teminatlardır.</a:t>
            </a:r>
            <a:endParaRPr lang="tr-TR" dirty="0">
              <a:cs typeface="Calibri"/>
            </a:endParaRPr>
          </a:p>
          <a:p>
            <a:pPr>
              <a:spcBef>
                <a:spcPct val="0"/>
              </a:spcBef>
            </a:pPr>
            <a:endParaRPr lang="tr-TR" b="0" baseline="0" dirty="0">
              <a:cs typeface="Calibri"/>
            </a:endParaRPr>
          </a:p>
          <a:p>
            <a:pPr>
              <a:spcBef>
                <a:spcPct val="0"/>
              </a:spcBef>
            </a:pPr>
            <a:r>
              <a:rPr lang="tr-TR" dirty="0">
                <a:ea typeface="ＭＳ Ｐゴシック"/>
                <a:cs typeface="Calibri"/>
              </a:rPr>
              <a:t>Müdahaleci tedbiri haklı çıkaracak gerekçelerin belirtilmesi, ilgili tedbirin hem gerekliliğini hem de ölçülülüğünü gösterecek bir diğer ilkedir (bu özgürlükleri kısıtlayan tedbire etkin bir biçimde ihtiyaç duyulup duyulmadığını ve tedbirin ulaşılmak istenen özel hedefle orantılı olup olmadığını doğrulayacaktır). </a:t>
            </a:r>
            <a:endParaRPr lang="tr-TR" baseline="0" dirty="0">
              <a:cs typeface="Calibri"/>
            </a:endParaRPr>
          </a:p>
          <a:p>
            <a:pPr>
              <a:spcBef>
                <a:spcPct val="0"/>
              </a:spcBef>
            </a:pPr>
            <a:endParaRPr lang="tr-TR" dirty="0">
              <a:ea typeface="ＭＳ Ｐゴシック"/>
              <a:cs typeface="Calibri"/>
            </a:endParaRPr>
          </a:p>
          <a:p>
            <a:pPr>
              <a:spcBef>
                <a:spcPct val="0"/>
              </a:spcBef>
            </a:pPr>
            <a:r>
              <a:rPr lang="tr-TR" dirty="0">
                <a:ea typeface="ＭＳ Ｐゴシック"/>
                <a:cs typeface="Calibri"/>
              </a:rPr>
              <a:t>Teminatların, "</a:t>
            </a:r>
            <a:r>
              <a:rPr lang="tr-TR" i="1" dirty="0">
                <a:ea typeface="ＭＳ Ｐゴシック"/>
                <a:cs typeface="Calibri"/>
              </a:rPr>
              <a:t>ilgili prosedür veya yetkinin niteliğine uygun düştüğü ölçüde</a:t>
            </a:r>
            <a:r>
              <a:rPr lang="tr-TR" dirty="0">
                <a:ea typeface="ＭＳ Ｐゴシック"/>
                <a:cs typeface="Calibri"/>
              </a:rPr>
              <a:t>" uygulanması hususunu biraz daha açmakta fayda vardır. Bu tanım, uygun teminatların belirlenmesinde mevcut koşulların dikkate alınmasının önemini üçüncü kez göstermektedir. Örneğin Siber Suç Sözleşmesi'nin Açıklayıcı </a:t>
            </a:r>
            <a:r>
              <a:rPr lang="tr-TR" dirty="0" err="1">
                <a:ea typeface="ＭＳ Ｐゴシック"/>
                <a:cs typeface="Calibri"/>
              </a:rPr>
              <a:t>Rapor'unda</a:t>
            </a:r>
            <a:r>
              <a:rPr lang="tr-TR" dirty="0">
                <a:ea typeface="ＭＳ Ｐゴシック"/>
                <a:cs typeface="Calibri"/>
              </a:rPr>
              <a:t> düzenlendiği üzere bu </a:t>
            </a:r>
            <a:r>
              <a:rPr lang="tr-TR" dirty="0" err="1">
                <a:ea typeface="ＭＳ Ｐゴシック"/>
                <a:cs typeface="Calibri"/>
              </a:rPr>
              <a:t>slaytın</a:t>
            </a:r>
            <a:r>
              <a:rPr lang="tr-TR" dirty="0">
                <a:ea typeface="ＭＳ Ｐゴシック"/>
                <a:cs typeface="Calibri"/>
              </a:rPr>
              <a:t> 2. kısmında bahsedilen koşulları ve teminatları, Taraflar, </a:t>
            </a:r>
            <a:r>
              <a:rPr lang="tr-TR" i="1" dirty="0">
                <a:ea typeface="ＭＳ Ｐゴシック"/>
                <a:cs typeface="Calibri"/>
              </a:rPr>
              <a:t>"müdahaleci niteliği göz önünde bulundurularak müdahale tedbirine ilişkin", "açık bir şekilde uygulamalıdır". </a:t>
            </a:r>
            <a:r>
              <a:rPr lang="tr-TR" dirty="0">
                <a:ea typeface="ＭＳ Ｐゴシック"/>
                <a:cs typeface="Calibri"/>
              </a:rPr>
              <a:t>Ancak aynı koşullar ve teminatlar örneğin verilerin korunması tedbirine eşit olarak uygulanmayacaktır. Öte yandan bazı özel durumlar da 15. maddede düzenlenmeyen tedbirleri gerektirebilir. Açıklayıcı rapora göre bu diğer teminatlar "</a:t>
            </a:r>
            <a:r>
              <a:rPr lang="tr-TR" i="1" dirty="0">
                <a:ea typeface="ＭＳ Ｐゴシック"/>
                <a:cs typeface="Calibri"/>
              </a:rPr>
              <a:t>iç hukuklarda düzenlenmeli ve kendi kendini suçlamaya zorlanmama hakkını ve tedbirin konusu kişilerin veya yerlerin hukuki imtiyazlarını ve özelliklerini içermelidir</a:t>
            </a:r>
            <a:r>
              <a:rPr lang="tr-TR" dirty="0">
                <a:ea typeface="ＭＳ Ｐゴシック"/>
                <a:cs typeface="Calibri"/>
              </a:rPr>
              <a:t>" (örneğin gazetecilerin, yargıçların ve avukatlık bürolarının ve haberleşmenin korunması güçlendirilmelidir).</a:t>
            </a:r>
            <a:endParaRPr lang="tr-TR" i="1" dirty="0">
              <a:cs typeface="Calibri"/>
            </a:endParaRPr>
          </a:p>
          <a:p>
            <a:pPr eaLnBrk="1" hangingPunct="1">
              <a:spcBef>
                <a:spcPct val="0"/>
              </a:spcBef>
            </a:pPr>
            <a:endParaRPr lang="tr-TR" dirty="0">
              <a:cs typeface="Calibri"/>
            </a:endParaRPr>
          </a:p>
          <a:p>
            <a:pPr>
              <a:spcBef>
                <a:spcPct val="0"/>
              </a:spcBef>
              <a:defRPr/>
            </a:pPr>
            <a:r>
              <a:rPr lang="tr-TR" dirty="0">
                <a:ea typeface="ＭＳ Ｐゴシック"/>
                <a:cs typeface="Calibri"/>
              </a:rPr>
              <a:t>Son olarak 15. maddenin 3. paragrafı, özellikle iyi adalet yönetimi çerçevesinde yetki ve prosedürlerin, üçüncü kişilerin hakları, sorumlulukları ve meşru menfaatleri üzerindeki etkisinin değerlendirilmesi gerekliliğini düzenlemektedir. Bu yükümlülük, bir önceki slaytta tanımlanan ölçülülük ilkesinin ikinci görünümüdür.</a:t>
            </a:r>
            <a:endParaRPr lang="en-US" dirty="0">
              <a:ea typeface="ＭＳ Ｐゴシック"/>
              <a:cs typeface="Calibri"/>
            </a:endParaRPr>
          </a:p>
          <a:p>
            <a:pPr algn="just">
              <a:spcBef>
                <a:spcPct val="0"/>
              </a:spcBef>
              <a:defRPr/>
            </a:pPr>
            <a:endParaRPr lang="tr-TR" dirty="0"/>
          </a:p>
          <a:p>
            <a:r>
              <a:rPr lang="tr-TR" dirty="0">
                <a:ea typeface="ＭＳ Ｐゴシック"/>
                <a:cs typeface="Calibri"/>
              </a:rPr>
              <a:t>Ölçülülük ilkesi, suçun niteliği ve koşulları ile etkilenen temel hakların niteliği ve meşruluğu dikkate alındığında, daha az elverişli bir yetkinin veya prosedürün, bu yetki veya prosedürün hedefine uygun bir biçimde ulaşılmasını sağlayamaması anlamına gelir. 15. maddenin 3. paragrafı bu cümlenin son kısmına odaklanarak, uygulanan teminatlar çerçevesinde, üçüncü tarafların temel hakları, sorumlulukları ve meşru menfaatleri üzerinde doğacak etkinin dikkate alınmasını öngörmektedir.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95</a:t>
            </a:fld>
            <a:endParaRPr lang="en-US"/>
          </a:p>
        </p:txBody>
      </p:sp>
    </p:spTree>
    <p:extLst>
      <p:ext uri="{BB962C8B-B14F-4D97-AF65-F5344CB8AC3E}">
        <p14:creationId xmlns:p14="http://schemas.microsoft.com/office/powerpoint/2010/main" xmlns="" val="20017801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tr-TR" dirty="0">
                <a:ea typeface="ＭＳ Ｐゴシック"/>
                <a:cs typeface="Calibri"/>
              </a:rPr>
              <a:t>Sol tarafta Budapeşte Sözleşmesi'nin 15. maddesi metni "kamu yararı...iyi adalet yönetimi...üçüncü kişilerin hakları, sorumlulukları ve meşru menfaatleri" unsurları öne çıkarılarak aktarılmaktadır.</a:t>
            </a:r>
            <a:endParaRPr lang="tr-TR" dirty="0">
              <a:cs typeface="Calibri"/>
            </a:endParaRPr>
          </a:p>
          <a:p>
            <a:endParaRPr lang="tr-TR" dirty="0"/>
          </a:p>
          <a:p>
            <a:r>
              <a:rPr lang="tr-TR" dirty="0">
                <a:ea typeface="ＭＳ Ｐゴシック"/>
                <a:cs typeface="Calibri"/>
              </a:rPr>
              <a:t>Sağ tarafta ise öne çıkarılan unsurlar açıklanmaktadır.</a:t>
            </a:r>
          </a:p>
          <a:p>
            <a:endParaRPr lang="tr-TR" dirty="0">
              <a:ea typeface="ＭＳ Ｐゴシック"/>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tr-TR" dirty="0">
                <a:ea typeface="ＭＳ Ｐゴシック"/>
                <a:cs typeface="Calibri"/>
              </a:rPr>
              <a:t>Bu düzenleme, ilgili yetkinin veya prosedürün etkilerinin azaltılmasının "özellikle de iyi adalet yönetimi çerçevesinde kamu yararı ile örtüştüğü" hallerde, bu etkilerin azaltılması gerekliliğini kısıtlamaktadır. Bu, ilgili yetkilerin veya prosedürlerin etkisinin öncelikle iyi adalet yönetimi ve diğer menfaatler (örn. kamu güvenliği, kamu sağlığı ve mağdurun çıkarları ile özel hayata saygı gibi diğer menfaatler) çerçevesinde değerlendirilmesi gerektiği anlamına gelmektedir. Yetki ve prosedürlerin, diğer hak ve menfaatler üzerindeki etkisinin sınırlanmasının kamu yararı teminatları ile uyumlu olduğu ölçüde diğer menfaatler için "tüketim hizmetlerinin kesintiye uğramasının en aza indirgenmesi, bu Bölüm uyarınca </a:t>
            </a:r>
            <a:r>
              <a:rPr lang="tr-TR" sz="1200" dirty="0">
                <a:latin typeface="Arial"/>
                <a:ea typeface="ＭＳ Ｐゴシック"/>
                <a:cs typeface="Arial"/>
              </a:rPr>
              <a:t>bilgi paylaşımı sonucu sorumluluk doğmamasının teminat altına alınması veya bilgi paylaşımının kolaylaştırılması </a:t>
            </a:r>
            <a:r>
              <a:rPr lang="tr-TR" dirty="0">
                <a:ea typeface="ＭＳ Ｐゴシック"/>
                <a:cs typeface="Calibri"/>
              </a:rPr>
              <a:t>veya mülkiyet haklarının korunması" gibi diğer teminatlar hayata geçirilmelidir (bkz. [1] Siber Suç Sözleşmesi'nin Açıklayıcı Raporu, §</a:t>
            </a:r>
            <a:r>
              <a:rPr lang="tr-TR" baseline="0" dirty="0">
                <a:ea typeface="ＭＳ Ｐゴシック"/>
                <a:cs typeface="Calibri"/>
              </a:rPr>
              <a:t> 148)</a:t>
            </a:r>
            <a:r>
              <a:rPr lang="tr-TR" dirty="0">
                <a:ea typeface="ＭＳ Ｐゴシック"/>
                <a:cs typeface="Calibri"/>
              </a:rPr>
              <a:t>.</a:t>
            </a:r>
            <a:endParaRPr lang="tr-TR" dirty="0">
              <a:cs typeface="Calibri"/>
            </a:endParaRPr>
          </a:p>
          <a:p>
            <a:pPr eaLnBrk="1" hangingPunct="1">
              <a:spcBef>
                <a:spcPct val="0"/>
              </a:spcBef>
            </a:pPr>
            <a:endParaRPr lang="tr-TR" baseline="0" dirty="0">
              <a:cs typeface="Calibri"/>
            </a:endParaRPr>
          </a:p>
          <a:p>
            <a:pPr marL="0" marR="0" indent="0" algn="l" defTabSz="457200" rtl="0" eaLnBrk="1" fontAlgn="base" latinLnBrk="0" hangingPunct="1">
              <a:lnSpc>
                <a:spcPct val="100000"/>
              </a:lnSpc>
              <a:spcBef>
                <a:spcPct val="0"/>
              </a:spcBef>
              <a:spcAft>
                <a:spcPct val="0"/>
              </a:spcAft>
              <a:buClrTx/>
              <a:buSzTx/>
              <a:buFontTx/>
              <a:buNone/>
              <a:tabLst/>
              <a:defRPr/>
            </a:pPr>
            <a:r>
              <a:rPr lang="tr-TR" b="1" i="1" u="sng" dirty="0">
                <a:ea typeface="ＭＳ Ｐゴシック"/>
                <a:cs typeface="Calibri"/>
              </a:rPr>
              <a:t>Referanslar:</a:t>
            </a:r>
          </a:p>
          <a:p>
            <a:pPr marL="0" marR="0" indent="0" algn="l" defTabSz="457200" rtl="0" eaLnBrk="1" fontAlgn="base" latinLnBrk="0" hangingPunct="1">
              <a:lnSpc>
                <a:spcPct val="100000"/>
              </a:lnSpc>
              <a:spcBef>
                <a:spcPct val="0"/>
              </a:spcBef>
              <a:spcAft>
                <a:spcPct val="0"/>
              </a:spcAft>
              <a:buClrTx/>
              <a:buSzTx/>
              <a:buFontTx/>
              <a:buNone/>
              <a:tabLst/>
              <a:defRPr/>
            </a:pPr>
            <a:endParaRPr lang="tr-TR" b="1" i="1" u="sng" dirty="0">
              <a:ea typeface="ＭＳ Ｐゴシック"/>
              <a:cs typeface="Calibri"/>
            </a:endParaRPr>
          </a:p>
          <a:p>
            <a:pPr eaLnBrk="1" hangingPunct="1">
              <a:defRPr/>
            </a:pPr>
            <a:r>
              <a:rPr lang="tr-TR" sz="1200" baseline="30000" dirty="0">
                <a:ea typeface="ＭＳ Ｐゴシック"/>
                <a:cs typeface="Calibri"/>
              </a:rPr>
              <a:t>[1] </a:t>
            </a:r>
            <a:r>
              <a:rPr lang="tr-TR" baseline="30000" dirty="0">
                <a:ea typeface="ＭＳ Ｐゴシック"/>
                <a:cs typeface="Calibri"/>
              </a:rPr>
              <a:t>Siber Suç Sözleşmesi'nin Açıklayıcı Raporu, § 148.</a:t>
            </a:r>
            <a:endParaRPr lang="tr-TR" baseline="30000" dirty="0">
              <a:cs typeface="Calibri"/>
            </a:endParaRPr>
          </a:p>
          <a:p>
            <a:pPr marL="0" marR="0" indent="0" algn="l" defTabSz="457200">
              <a:lnSpc>
                <a:spcPct val="100000"/>
              </a:lnSpc>
              <a:spcAft>
                <a:spcPct val="0"/>
              </a:spcAft>
              <a:buClrTx/>
              <a:buSzTx/>
              <a:buFontTx/>
              <a:buNone/>
              <a:tabLst/>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96</a:t>
            </a:fld>
            <a:endParaRPr lang="en-US"/>
          </a:p>
        </p:txBody>
      </p:sp>
    </p:spTree>
    <p:extLst>
      <p:ext uri="{BB962C8B-B14F-4D97-AF65-F5344CB8AC3E}">
        <p14:creationId xmlns:p14="http://schemas.microsoft.com/office/powerpoint/2010/main" xmlns="" val="40027363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tr-TR" dirty="0">
                <a:ea typeface="ＭＳ Ｐゴシック"/>
                <a:cs typeface="Calibri"/>
              </a:rPr>
              <a:t>16. ve 17. maddeler bilgisayar verisinin süratli şekilde korunmasını ve trafik verisinin süratli şekilde korunmasını ve açıklanmasını tanımlamaktadır. Her iki hüküm de oldukça yenilikçi ve dikkate değerdir. </a:t>
            </a:r>
          </a:p>
          <a:p>
            <a:pPr eaLnBrk="1" fontAlgn="auto" hangingPunct="1">
              <a:spcBef>
                <a:spcPts val="0"/>
              </a:spcBef>
              <a:spcAft>
                <a:spcPts val="0"/>
              </a:spcAft>
              <a:defRPr/>
            </a:pPr>
            <a:endParaRPr lang="tr-TR" dirty="0">
              <a:cs typeface="Calibri"/>
            </a:endParaRPr>
          </a:p>
          <a:p>
            <a:pPr>
              <a:spcBef>
                <a:spcPts val="0"/>
              </a:spcBef>
              <a:spcAft>
                <a:spcPts val="0"/>
              </a:spcAft>
              <a:defRPr/>
            </a:pPr>
            <a:r>
              <a:rPr lang="tr-TR" dirty="0">
                <a:ea typeface="ＭＳ Ｐゴシック"/>
                <a:cs typeface="Calibri"/>
              </a:rPr>
              <a:t>Geleneksel deliller olay yerinde uzunca bir süre kalabilir ancak dijital veri – elektronik delil- kolayca ve hızlıca kaybolabilir : bir kere kaybedildiğinde veya yok edildiğinde tekrar bulmak oldukça güçtür. </a:t>
            </a:r>
            <a:endParaRPr lang="tr-TR" dirty="0"/>
          </a:p>
          <a:p>
            <a:pPr>
              <a:spcBef>
                <a:spcPts val="0"/>
              </a:spcBef>
              <a:spcAft>
                <a:spcPts val="0"/>
              </a:spcAft>
              <a:defRPr/>
            </a:pPr>
            <a:endParaRPr lang="tr-TR" dirty="0">
              <a:ea typeface="ＭＳ Ｐゴシック"/>
              <a:cs typeface="Calibri"/>
            </a:endParaRPr>
          </a:p>
          <a:p>
            <a:pPr eaLnBrk="1" fontAlgn="auto" hangingPunct="1">
              <a:spcBef>
                <a:spcPts val="0"/>
              </a:spcBef>
              <a:spcAft>
                <a:spcPts val="0"/>
              </a:spcAft>
              <a:defRPr/>
            </a:pPr>
            <a:r>
              <a:rPr lang="tr-TR" dirty="0">
                <a:ea typeface="ＭＳ Ｐゴシック"/>
                <a:cs typeface="Calibri"/>
              </a:rPr>
              <a:t>Trafik verisi, örneğin, suçun failinin tespit edilmesi için önemli bir araçtır. Ancak bu türdeki bilgi sistematik olarak erişilebilir değildir. Bu sebeple, kolluk teşkilatı mensuplarının, kolayca kaybolabilecek bu bilginin korunmasına ve diğer birimlere ulaştırılmasına yönelik talimat verebilmesi için ayrı bir hukuk aracının varlığı gerekmektedir. </a:t>
            </a:r>
            <a:endParaRPr lang="tr-TR" i="1" dirty="0">
              <a:cs typeface="Calibri"/>
            </a:endParaRPr>
          </a:p>
          <a:p>
            <a:pPr>
              <a:spcBef>
                <a:spcPts val="0"/>
              </a:spcBef>
              <a:spcAft>
                <a:spcPts val="0"/>
              </a:spcAft>
              <a:defRPr/>
            </a:pPr>
            <a:endParaRPr lang="tr-TR" dirty="0">
              <a:ea typeface="ＭＳ Ｐゴシック"/>
              <a:cs typeface="Calibri"/>
            </a:endParaRPr>
          </a:p>
          <a:p>
            <a:pPr eaLnBrk="1" fontAlgn="auto" hangingPunct="1">
              <a:spcBef>
                <a:spcPts val="0"/>
              </a:spcBef>
              <a:spcAft>
                <a:spcPts val="0"/>
              </a:spcAft>
              <a:defRPr/>
            </a:pPr>
            <a:r>
              <a:rPr lang="tr-TR" i="1" dirty="0">
                <a:ea typeface="ＭＳ Ｐゴシック"/>
                <a:cs typeface="Calibri"/>
              </a:rPr>
              <a:t>Bazı ülkelerin veri saklama mevzuatı mevcuttur. Avrupa dışında çoğu ülke böyle bir mevzuat kabul etmemiştir. </a:t>
            </a:r>
            <a:r>
              <a:rPr lang="tr-TR" i="1" dirty="0">
                <a:solidFill>
                  <a:srgbClr val="FF0000"/>
                </a:solidFill>
                <a:ea typeface="ＭＳ Ｐゴシック"/>
                <a:cs typeface="Calibri"/>
              </a:rPr>
              <a:t>Avrupa Birliği içerisinde bazı ulusal veri saklama yasaları, uygun teminatların yokluğu sebebiyle yerel anayasalara aykırı görülmüş (</a:t>
            </a:r>
            <a:r>
              <a:rPr lang="tr-TR" i="1" dirty="0" err="1">
                <a:solidFill>
                  <a:srgbClr val="FF0000"/>
                </a:solidFill>
                <a:ea typeface="ＭＳ Ｐゴシック"/>
                <a:cs typeface="Calibri"/>
              </a:rPr>
              <a:t>örn</a:t>
            </a:r>
            <a:r>
              <a:rPr lang="tr-TR" i="1" dirty="0">
                <a:solidFill>
                  <a:srgbClr val="FF0000"/>
                </a:solidFill>
                <a:ea typeface="ＭＳ Ｐゴシック"/>
                <a:cs typeface="Calibri"/>
              </a:rPr>
              <a:t>. Almanya ve Slovenya), AB Veri Saklama Direktifi, Avrupa Birliği Adalet Divanı kararıyla (fazla geniş kapsamı ve teminatların eksikliği sebebiyle) ölçülülük ilkesine ve böylece Avrupa Birliği Temel Haklar Şartı'na ve Avrupa İnsan Hakları Sözleşmesi'ne aykırı bulunmuştur (8 Nisan 2014 tarihli Divan Kararı, Birleştirilmiş Davalar C-293/12 ve C-594/12, </a:t>
            </a:r>
            <a:r>
              <a:rPr lang="tr-TR" sz="1200" b="0" i="1" u="none" kern="1200" dirty="0">
                <a:solidFill>
                  <a:srgbClr val="FF0000"/>
                </a:solidFill>
                <a:effectLst/>
                <a:latin typeface="+mn-lt"/>
                <a:ea typeface="+mn-ea"/>
                <a:cs typeface="+mn-cs"/>
              </a:rPr>
              <a:t>"</a:t>
            </a:r>
            <a:r>
              <a:rPr lang="tr-TR" sz="1200" b="0" i="1" u="none" kern="1200" dirty="0" err="1">
                <a:solidFill>
                  <a:srgbClr val="FF0000"/>
                </a:solidFill>
                <a:effectLst/>
                <a:latin typeface="+mn-lt"/>
                <a:ea typeface="+mn-ea"/>
                <a:cs typeface="+mn-cs"/>
              </a:rPr>
              <a:t>Digital</a:t>
            </a:r>
            <a:r>
              <a:rPr lang="tr-TR" sz="1200" b="0" i="1" u="none" kern="1200" dirty="0">
                <a:solidFill>
                  <a:srgbClr val="FF0000"/>
                </a:solidFill>
                <a:effectLst/>
                <a:latin typeface="+mn-lt"/>
                <a:ea typeface="+mn-ea"/>
                <a:cs typeface="+mn-cs"/>
              </a:rPr>
              <a:t> </a:t>
            </a:r>
            <a:r>
              <a:rPr lang="tr-TR" sz="1200" b="0" i="1" u="none" kern="1200" dirty="0" err="1">
                <a:solidFill>
                  <a:srgbClr val="FF0000"/>
                </a:solidFill>
                <a:effectLst/>
                <a:latin typeface="+mn-lt"/>
                <a:ea typeface="+mn-ea"/>
                <a:cs typeface="+mn-cs"/>
              </a:rPr>
              <a:t>Rights</a:t>
            </a:r>
            <a:r>
              <a:rPr lang="tr-TR" sz="1200" b="0" i="1" u="none" kern="1200" dirty="0">
                <a:solidFill>
                  <a:srgbClr val="FF0000"/>
                </a:solidFill>
                <a:effectLst/>
                <a:latin typeface="+mn-lt"/>
                <a:ea typeface="+mn-ea"/>
                <a:cs typeface="+mn-cs"/>
              </a:rPr>
              <a:t> </a:t>
            </a:r>
            <a:r>
              <a:rPr lang="tr-TR" sz="1200" b="0" i="1" u="none" kern="1200" dirty="0" err="1">
                <a:solidFill>
                  <a:srgbClr val="FF0000"/>
                </a:solidFill>
                <a:effectLst/>
                <a:latin typeface="+mn-lt"/>
                <a:ea typeface="+mn-ea"/>
                <a:cs typeface="+mn-cs"/>
              </a:rPr>
              <a:t>Ireland</a:t>
            </a:r>
            <a:r>
              <a:rPr lang="tr-TR" sz="1200" b="0" i="1" u="none" kern="1200" dirty="0">
                <a:solidFill>
                  <a:srgbClr val="FF0000"/>
                </a:solidFill>
                <a:effectLst/>
                <a:latin typeface="+mn-lt"/>
                <a:ea typeface="+mn-ea"/>
                <a:cs typeface="+mn-cs"/>
              </a:rPr>
              <a:t> </a:t>
            </a:r>
            <a:r>
              <a:rPr lang="tr-TR" sz="1200" b="0" i="1" u="none" kern="1200" dirty="0" err="1">
                <a:solidFill>
                  <a:srgbClr val="FF0000"/>
                </a:solidFill>
                <a:effectLst/>
                <a:latin typeface="+mn-lt"/>
                <a:ea typeface="+mn-ea"/>
                <a:cs typeface="+mn-cs"/>
              </a:rPr>
              <a:t>Ltd</a:t>
            </a:r>
            <a:r>
              <a:rPr lang="tr-TR" sz="1200" b="0" i="1" u="none" kern="1200" dirty="0">
                <a:solidFill>
                  <a:srgbClr val="FF0000"/>
                </a:solidFill>
                <a:effectLst/>
                <a:latin typeface="+mn-lt"/>
                <a:ea typeface="+mn-ea"/>
                <a:cs typeface="+mn-cs"/>
              </a:rPr>
              <a:t>“</a:t>
            </a:r>
            <a:r>
              <a:rPr lang="tr-TR" b="0" i="1" u="none" dirty="0">
                <a:solidFill>
                  <a:srgbClr val="FF0000"/>
                </a:solidFill>
                <a:ea typeface="ＭＳ Ｐゴシック"/>
                <a:cs typeface="Calibri"/>
              </a:rPr>
              <a:t>). </a:t>
            </a:r>
            <a:r>
              <a:rPr lang="tr-TR" i="1" dirty="0">
                <a:solidFill>
                  <a:srgbClr val="FF0000"/>
                </a:solidFill>
                <a:ea typeface="ＭＳ Ｐゴシック"/>
                <a:cs typeface="Calibri"/>
              </a:rPr>
              <a:t>Bu durum II. </a:t>
            </a:r>
            <a:r>
              <a:rPr lang="tr-TR" i="1" dirty="0" err="1">
                <a:solidFill>
                  <a:srgbClr val="FF0000"/>
                </a:solidFill>
                <a:ea typeface="ＭＳ Ｐゴシック"/>
                <a:cs typeface="Calibri"/>
              </a:rPr>
              <a:t>Bölüm'de</a:t>
            </a:r>
            <a:r>
              <a:rPr lang="tr-TR" i="1" dirty="0">
                <a:solidFill>
                  <a:srgbClr val="FF0000"/>
                </a:solidFill>
                <a:ea typeface="ＭＳ Ｐゴシック"/>
                <a:cs typeface="Calibri"/>
              </a:rPr>
              <a:t> incelenecek, Budapeşte Sözleşmesi'nin koşullara ve teminatlara ilişkin 15. maddesinin önemine işaret etmektedir.</a:t>
            </a:r>
          </a:p>
          <a:p>
            <a:pPr eaLnBrk="1" fontAlgn="auto" hangingPunct="1">
              <a:spcBef>
                <a:spcPts val="0"/>
              </a:spcBef>
              <a:spcAft>
                <a:spcPts val="0"/>
              </a:spcAft>
              <a:defRPr/>
            </a:pPr>
            <a:endParaRPr lang="tr-TR" i="1" dirty="0">
              <a:solidFill>
                <a:srgbClr val="FF0000"/>
              </a:solidFill>
              <a:ea typeface="ＭＳ Ｐゴシック"/>
              <a:cs typeface="Calibri"/>
            </a:endParaRPr>
          </a:p>
          <a:p>
            <a:pPr eaLnBrk="1" fontAlgn="auto" hangingPunct="1">
              <a:spcBef>
                <a:spcPts val="0"/>
              </a:spcBef>
              <a:spcAft>
                <a:spcPts val="0"/>
              </a:spcAft>
              <a:defRPr/>
            </a:pPr>
            <a:r>
              <a:rPr lang="tr-TR" dirty="0">
                <a:ea typeface="ＭＳ Ｐゴシック"/>
                <a:cs typeface="Calibri"/>
              </a:rPr>
              <a:t>Budapeşte Sözleşmesi'nde veri saklamaya ilişkin hüküm bulunmamaktadır. 16. ve 17. maddeler, belirli bir soruşturma veya kovuşturma içerisinde ihtiyaç duyulan belirli bir veriyi esas almaktadır. Gelecekte doğacak trafik verisinin gerçek zamanlı toplanmasına ve saklanmasına veya içerik verisine gerçek zamanlı erişime ilişkin değildir. Bu maddeler, delilin saklanması ve veriye el koyma veya verinin açıklanması emrini verecek mahkeme kararlarının çıkarılması için zaman kazanmak amacıyla acil ve geçici bir tedbir niteliğindeki "süratli şekilde </a:t>
            </a:r>
            <a:r>
              <a:rPr lang="tr-TR" dirty="0" err="1">
                <a:ea typeface="ＭＳ Ｐゴシック"/>
                <a:cs typeface="Calibri"/>
              </a:rPr>
              <a:t>koruma"ya</a:t>
            </a:r>
            <a:r>
              <a:rPr lang="tr-TR" dirty="0">
                <a:ea typeface="ＭＳ Ｐゴシック"/>
                <a:cs typeface="Calibri"/>
              </a:rPr>
              <a:t> ilişkindir.</a:t>
            </a:r>
            <a:endParaRPr lang="tr-TR" dirty="0">
              <a:cs typeface="Calibri"/>
            </a:endParaRPr>
          </a:p>
          <a:p>
            <a:pPr>
              <a:spcBef>
                <a:spcPts val="0"/>
              </a:spcBef>
              <a:spcAft>
                <a:spcPts val="0"/>
              </a:spcAft>
              <a:defRPr/>
            </a:pPr>
            <a:endParaRPr lang="tr-TR" dirty="0">
              <a:ea typeface="ＭＳ Ｐゴシック"/>
              <a:cs typeface="Calibri"/>
            </a:endParaRPr>
          </a:p>
          <a:p>
            <a:pPr eaLnBrk="1" fontAlgn="auto" hangingPunct="1">
              <a:spcBef>
                <a:spcPts val="0"/>
              </a:spcBef>
              <a:spcAft>
                <a:spcPts val="0"/>
              </a:spcAft>
              <a:defRPr/>
            </a:pPr>
            <a:r>
              <a:rPr lang="tr-TR" dirty="0">
                <a:ea typeface="ＭＳ Ｐゴシック"/>
                <a:cs typeface="Calibri"/>
              </a:rPr>
              <a:t>Notlar</a:t>
            </a:r>
            <a:r>
              <a:rPr lang="tr-TR" baseline="0" dirty="0">
                <a:ea typeface="ＭＳ Ｐゴシック"/>
                <a:cs typeface="Calibri"/>
              </a:rPr>
              <a:t>:</a:t>
            </a:r>
            <a:r>
              <a:rPr lang="tr-TR" dirty="0">
                <a:ea typeface="ＭＳ Ｐゴシック"/>
                <a:cs typeface="Calibri"/>
              </a:rPr>
              <a:t> </a:t>
            </a:r>
            <a:endParaRPr lang="tr-TR" baseline="0" dirty="0">
              <a:cs typeface="Calibri"/>
            </a:endParaRPr>
          </a:p>
          <a:p>
            <a:pPr marL="171450" indent="-171450" eaLnBrk="1" fontAlgn="auto" hangingPunct="1">
              <a:spcBef>
                <a:spcPts val="0"/>
              </a:spcBef>
              <a:spcAft>
                <a:spcPts val="0"/>
              </a:spcAft>
              <a:buFontTx/>
              <a:buChar char="-"/>
              <a:defRPr/>
            </a:pPr>
            <a:r>
              <a:rPr lang="tr-TR" dirty="0">
                <a:ea typeface="ＭＳ Ｐゴシック"/>
                <a:cs typeface="Calibri"/>
              </a:rPr>
              <a:t>Trafik verisi ve içerik verisi ayrımı içerik verisinin daha hassas nitelikte oluşuyla gerekçelendirilir; </a:t>
            </a:r>
          </a:p>
          <a:p>
            <a:pPr marL="171450" indent="-171450" eaLnBrk="1" fontAlgn="auto" hangingPunct="1">
              <a:spcBef>
                <a:spcPts val="0"/>
              </a:spcBef>
              <a:spcAft>
                <a:spcPts val="0"/>
              </a:spcAft>
              <a:buFontTx/>
              <a:buChar char="-"/>
              <a:defRPr/>
            </a:pPr>
            <a:r>
              <a:rPr lang="tr-TR" dirty="0">
                <a:ea typeface="ＭＳ Ｐゴシック"/>
                <a:cs typeface="Calibri"/>
              </a:rPr>
              <a:t>Sözleşme Tarafları burada tanımlanan asgari ölçütlerin ötesine geçebilir.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97</a:t>
            </a:fld>
            <a:endParaRPr lang="en-US"/>
          </a:p>
        </p:txBody>
      </p:sp>
    </p:spTree>
    <p:extLst>
      <p:ext uri="{BB962C8B-B14F-4D97-AF65-F5344CB8AC3E}">
        <p14:creationId xmlns:p14="http://schemas.microsoft.com/office/powerpoint/2010/main" xmlns="" val="17232702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16. maddesi metni "talimat verebilmesi veya...benzer yollarla elde edebilmesi" unsurları öne çıkarılarak aktarılmaktadır.</a:t>
            </a:r>
          </a:p>
          <a:p>
            <a:endParaRPr lang="tr-TR" dirty="0"/>
          </a:p>
          <a:p>
            <a:r>
              <a:rPr lang="tr-TR" dirty="0"/>
              <a:t>Sağ tarafta ise öne çıkarılan unsurlar açıklanmaktadır.</a:t>
            </a:r>
            <a:endParaRPr lang="tr-TR" dirty="0">
              <a:cs typeface="Calibri"/>
            </a:endParaRPr>
          </a:p>
          <a:p>
            <a:endParaRPr lang="tr-TR" dirty="0"/>
          </a:p>
          <a:p>
            <a:r>
              <a:rPr lang="tr-TR" dirty="0">
                <a:ea typeface="ＭＳ Ｐゴシック"/>
                <a:cs typeface="Calibri"/>
              </a:rPr>
              <a:t>Bu slayt özellikle depolanmış bilgisayar verisinin süratli şekilde korunmasına ilişkin muhtemel yolları sıralamaktadır. Budapeşte Sözleşmesi bu konuda esnektir ve tarafların, depolanmış bilgisayar verisini süratli şekilde koruma yetkisini nasıl icra edeceklerini ulusal hukuklarında düzenlemelerine imkan tanımaktadır.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98</a:t>
            </a:fld>
            <a:endParaRPr lang="en-US"/>
          </a:p>
        </p:txBody>
      </p:sp>
    </p:spTree>
    <p:extLst>
      <p:ext uri="{BB962C8B-B14F-4D97-AF65-F5344CB8AC3E}">
        <p14:creationId xmlns:p14="http://schemas.microsoft.com/office/powerpoint/2010/main" xmlns="" val="24632249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16. maddesi metni "süratli şekilde koruma" unsuru öne çıkarılarak aktarılmaktadır.</a:t>
            </a:r>
          </a:p>
          <a:p>
            <a:endParaRPr lang="tr-TR" dirty="0"/>
          </a:p>
          <a:p>
            <a:r>
              <a:rPr lang="tr-TR" dirty="0">
                <a:ea typeface="ＭＳ Ｐゴシック"/>
                <a:cs typeface="Calibri"/>
              </a:rPr>
              <a:t>Sağ tarafta ise öne çıkarılan unsur açıklanmaktadır.</a:t>
            </a:r>
          </a:p>
          <a:p>
            <a:endParaRPr lang="tr-TR" dirty="0">
              <a:cs typeface="Calibri"/>
            </a:endParaRPr>
          </a:p>
          <a:p>
            <a:r>
              <a:rPr lang="tr-TR" dirty="0">
                <a:ea typeface="ＭＳ Ｐゴシック"/>
                <a:cs typeface="Calibri"/>
              </a:rPr>
              <a:t>Süratli koruma elektronik deliller konusunda usule ilişkin anahtar yetkilerden biridir. Bilgisayar verisinin hassas, kolay silinebilir, değiştirilebilir ve oynanabilir niteliği ile pek çok hizmet sağlayıcısının ve kişilerin bilgisayar verilerini uzun süreler boyunca tutmadığı dikkate alındığında, süratli korumanın sağlanmasına yönelik usul yetkisinin önemi daha iyi anlaşılabilir. Bu yetki, bilgisayar verisini, durumunu veya kalitesini değiştirebilecek silme, oynama, değiştirme gibi eylemlerden korumaktadır. </a:t>
            </a:r>
            <a:endParaRPr lang="tr-TR" dirty="0">
              <a:cs typeface="Calibri"/>
            </a:endParaRPr>
          </a:p>
          <a:p>
            <a:pPr>
              <a:defRPr/>
            </a:pPr>
            <a:endParaRPr lang="tr-TR"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99</a:t>
            </a:fld>
            <a:endParaRPr lang="en-US"/>
          </a:p>
        </p:txBody>
      </p:sp>
    </p:spTree>
    <p:extLst>
      <p:ext uri="{BB962C8B-B14F-4D97-AF65-F5344CB8AC3E}">
        <p14:creationId xmlns:p14="http://schemas.microsoft.com/office/powerpoint/2010/main" xmlns="" val="24796421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a typeface="ＭＳ Ｐゴシック"/>
                <a:cs typeface="Calibri"/>
              </a:rPr>
              <a:t>Sol tarafta Budapeşte Sözleşmesi'nin 16. maddesi metni "trafik verileri de dahil olmak üzere belirli bir bilgisayar verisi" unsuru öne çıkarılarak aktarılmaktadır.</a:t>
            </a:r>
            <a:endParaRPr lang="en-US" dirty="0">
              <a:ea typeface="ＭＳ Ｐゴシック"/>
              <a:cs typeface="Calibri"/>
            </a:endParaRPr>
          </a:p>
          <a:p>
            <a:endParaRPr lang="tr-TR" dirty="0"/>
          </a:p>
          <a:p>
            <a:r>
              <a:rPr lang="tr-TR" dirty="0">
                <a:ea typeface="ＭＳ Ｐゴシック"/>
                <a:cs typeface="Calibri"/>
              </a:rPr>
              <a:t>Sağ tarafta ise öne çıkarılan unsur açıklanmaktadır.</a:t>
            </a:r>
            <a:endParaRPr lang="en-US" dirty="0">
              <a:ea typeface="ＭＳ Ｐゴシック"/>
              <a:cs typeface="Calibri"/>
            </a:endParaRPr>
          </a:p>
          <a:p>
            <a:endParaRPr lang="en-US" dirty="0">
              <a:cs typeface="Calibri"/>
            </a:endParaRPr>
          </a:p>
          <a:p>
            <a:r>
              <a:rPr lang="tr-TR" dirty="0">
                <a:ea typeface="ＭＳ Ｐゴシック"/>
                <a:cs typeface="Calibri"/>
              </a:rPr>
              <a:t>Verinin süratli şekilde korunması yönünde talimat verme veya bu korumayı benzer yollarla elde etme yetkisi, veri saklama kavramına eşit değildir ve bu sebeple depolanmış bilgisayar verisinin korunması talimatını veren veya bu korumayı benzer yollarla elde eden yetkili makam, bunu yalnızca belirli bir veriye ilişkin olarak yapabilir ve kişilere belirli olmayan veya gelişigüzel miktardaki verinin saklanması yönünde genel bir yükümlülük öngöremez.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100</a:t>
            </a:fld>
            <a:endParaRPr lang="en-US"/>
          </a:p>
        </p:txBody>
      </p:sp>
    </p:spTree>
    <p:extLst>
      <p:ext uri="{BB962C8B-B14F-4D97-AF65-F5344CB8AC3E}">
        <p14:creationId xmlns:p14="http://schemas.microsoft.com/office/powerpoint/2010/main" xmlns="" val="52484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xmlns=""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xmlns=""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xmlns=""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xmlns=""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12.04.2021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xmlns=""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12.04.2021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xmlns=""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12.04.2021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xmlns=""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12.04.2021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xmlns=""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12.04.2021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xmlns=""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12.04.2021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xmlns=""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12.04.2021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xmlns=""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12.04.2021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png"/><Relationship Id="rId7" Type="http://schemas.openxmlformats.org/officeDocument/2006/relationships/diagramColors" Target="../diagrams/colors18.xml"/><Relationship Id="rId2" Type="http://schemas.openxmlformats.org/officeDocument/2006/relationships/notesSlide" Target="../notesSlides/notesSlide150.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3.jpeg"/></Relationships>
</file>

<file path=ppt/slides/_rels/slide15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png"/><Relationship Id="rId7" Type="http://schemas.openxmlformats.org/officeDocument/2006/relationships/diagramColors" Target="../diagrams/colors19.xml"/><Relationship Id="rId2" Type="http://schemas.openxmlformats.org/officeDocument/2006/relationships/notesSlide" Target="../notesSlides/notesSlide151.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3.jpe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3.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6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4.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77.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8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78.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4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jpeg"/></Relationships>
</file>

<file path=ppt/slides/_rels/slide8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jpeg"/></Relationships>
</file>

<file path=ppt/slides/_rels/slide9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970318"/>
          </a:xfrm>
          <a:prstGeom prst="rect">
            <a:avLst/>
          </a:prstGeom>
          <a:ln>
            <a:noFill/>
          </a:ln>
        </p:spPr>
        <p:txBody>
          <a:bodyPr wrap="square" lIns="91440" tIns="45720" rIns="91440" bIns="45720" anchor="t">
            <a:spAutoFit/>
          </a:bodyPr>
          <a:lstStyle/>
          <a:p>
            <a:pPr algn="ctr"/>
            <a:r>
              <a:rPr lang="tr-TR" sz="3600" b="1" dirty="0">
                <a:solidFill>
                  <a:schemeClr val="tx2"/>
                </a:solidFill>
                <a:latin typeface="Arial"/>
                <a:ea typeface="ＭＳ Ｐゴシック"/>
                <a:cs typeface="Arial"/>
              </a:rPr>
              <a:t>Adli Personel için Uluslararası İşbirliğine İlişkin Uzmanlık </a:t>
            </a:r>
            <a:r>
              <a:rPr lang="tr-TR" sz="3600" b="1" dirty="0" smtClean="0">
                <a:solidFill>
                  <a:schemeClr val="tx2"/>
                </a:solidFill>
                <a:latin typeface="Arial"/>
                <a:ea typeface="ＭＳ Ｐゴシック"/>
                <a:cs typeface="Arial"/>
              </a:rPr>
              <a:t>Eğitimi</a:t>
            </a:r>
            <a:endParaRPr lang="tr-TR" sz="3600" dirty="0">
              <a:solidFill>
                <a:schemeClr val="tx2"/>
              </a:solidFill>
              <a:ea typeface="ＭＳ Ｐゴシック"/>
              <a:cs typeface="Arial"/>
            </a:endParaRPr>
          </a:p>
          <a:p>
            <a:pPr algn="ctr"/>
            <a:endParaRPr lang="tr-TR" sz="3600" dirty="0">
              <a:cs typeface="Arial"/>
            </a:endParaRPr>
          </a:p>
          <a:p>
            <a:pPr algn="ctr">
              <a:defRPr/>
            </a:pPr>
            <a:r>
              <a:rPr lang="tr-TR" sz="3600" b="1" dirty="0">
                <a:solidFill>
                  <a:schemeClr val="tx2"/>
                </a:solidFill>
                <a:latin typeface="Arial"/>
                <a:ea typeface="ＭＳ Ｐゴシック"/>
                <a:cs typeface="Arial"/>
              </a:rPr>
              <a:t>Oturum  1.3 </a:t>
            </a:r>
            <a:endParaRPr lang="tr-TR" sz="3600" dirty="0">
              <a:solidFill>
                <a:schemeClr val="tx2"/>
              </a:solidFill>
              <a:ea typeface="ＭＳ Ｐゴシック"/>
              <a:cs typeface="Arial"/>
            </a:endParaRPr>
          </a:p>
          <a:p>
            <a:pPr algn="ctr">
              <a:defRPr/>
            </a:pPr>
            <a:r>
              <a:rPr lang="tr-TR" sz="3600" b="1" dirty="0" smtClean="0">
                <a:solidFill>
                  <a:schemeClr val="tx2"/>
                </a:solidFill>
                <a:latin typeface="Arial"/>
                <a:ea typeface="ＭＳ Ｐゴシック"/>
                <a:cs typeface="Arial"/>
              </a:rPr>
              <a:t>Siber </a:t>
            </a:r>
            <a:r>
              <a:rPr lang="tr-TR" sz="3600" b="1" dirty="0">
                <a:solidFill>
                  <a:schemeClr val="tx2"/>
                </a:solidFill>
                <a:latin typeface="Arial"/>
                <a:ea typeface="ＭＳ Ｐゴシック"/>
                <a:cs typeface="Arial"/>
              </a:rPr>
              <a:t>Suç ve Elektronik </a:t>
            </a:r>
            <a:r>
              <a:rPr lang="tr-TR" sz="3600" b="1" dirty="0" smtClean="0">
                <a:solidFill>
                  <a:schemeClr val="tx2"/>
                </a:solidFill>
                <a:latin typeface="Arial"/>
                <a:ea typeface="ＭＳ Ｐゴシック"/>
                <a:cs typeface="Arial"/>
              </a:rPr>
              <a:t>Delillere İlgili Uluslararası İşbirliğine </a:t>
            </a:r>
            <a:r>
              <a:rPr lang="tr-TR" sz="3600" b="1" dirty="0">
                <a:solidFill>
                  <a:schemeClr val="tx2"/>
                </a:solidFill>
                <a:latin typeface="Arial"/>
                <a:ea typeface="ＭＳ Ｐゴシック"/>
                <a:cs typeface="Arial"/>
              </a:rPr>
              <a:t>ilişkin Hukuki </a:t>
            </a:r>
            <a:r>
              <a:rPr lang="tr-TR" sz="3600" b="1" dirty="0" smtClean="0">
                <a:solidFill>
                  <a:schemeClr val="tx2"/>
                </a:solidFill>
                <a:latin typeface="Arial"/>
                <a:ea typeface="ＭＳ Ｐゴシック"/>
                <a:cs typeface="Arial"/>
              </a:rPr>
              <a:t>Çerçeve</a:t>
            </a:r>
            <a:endParaRPr lang="tr-TR" sz="3200" b="1" dirty="0">
              <a:solidFill>
                <a:schemeClr val="tx2"/>
              </a:solidFill>
              <a:cs typeface="Arial"/>
            </a:endParaRPr>
          </a:p>
        </p:txBody>
      </p:sp>
      <p:sp>
        <p:nvSpPr>
          <p:cNvPr id="11" name="Rectangle 10">
            <a:extLst>
              <a:ext uri="{FF2B5EF4-FFF2-40B4-BE49-F238E27FC236}">
                <a16:creationId xmlns:a16="http://schemas.microsoft.com/office/drawing/2014/main" xmlns=""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xmlns=""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3">
            <a:extLst>
              <a:ext uri="{FF2B5EF4-FFF2-40B4-BE49-F238E27FC236}">
                <a16:creationId xmlns:a16="http://schemas.microsoft.com/office/drawing/2014/main" xmlns=""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a:solidFill>
                <a:schemeClr val="bg1"/>
              </a:solidFill>
              <a:ea typeface="MS PGothic" panose="020B0600070205080204" pitchFamily="34" charset="-128"/>
            </a:endParaRPr>
          </a:p>
          <a:p>
            <a:pPr eaLnBrk="1" hangingPunct="1">
              <a:spcBef>
                <a:spcPct val="0"/>
              </a:spcBef>
              <a:buFontTx/>
              <a:buNone/>
            </a:pPr>
            <a:endParaRPr lang="sr-Latn-CS" altLang="en-US" sz="1600" b="1">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xmlns=""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Bilgisayar Verisi</a:t>
            </a:r>
            <a:endParaRPr lang="tr-TR" sz="3200" b="1" dirty="0">
              <a:ea typeface="ＭＳ Ｐゴシック"/>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4C52B17A-14C8-4A54-A0DE-FFB2521D3FE2}"/>
              </a:ext>
            </a:extLst>
          </p:cNvPr>
          <p:cNvSpPr/>
          <p:nvPr/>
        </p:nvSpPr>
        <p:spPr>
          <a:xfrm>
            <a:off x="4412201" y="1720146"/>
            <a:ext cx="4518735" cy="3816429"/>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Bilgisayar verisi, bir bilgisayar sistemi tarafından doğrudan işlenebilir her türlü veridir</a:t>
            </a:r>
          </a:p>
          <a:p>
            <a:pPr marL="342900" indent="-342900" algn="just">
              <a:buFont typeface="Wingdings" pitchFamily="2" charset="2"/>
              <a:buChar char="Ø"/>
            </a:pPr>
            <a:endParaRPr lang="tr-TR" sz="2200" dirty="0">
              <a:latin typeface="Arial"/>
              <a:ea typeface="ＭＳ Ｐゴシック"/>
              <a:cs typeface="Arial"/>
            </a:endParaRPr>
          </a:p>
          <a:p>
            <a:pPr marL="342900" indent="-342900" algn="just">
              <a:buFont typeface="Wingdings" pitchFamily="2" charset="2"/>
              <a:buChar char="Ø"/>
            </a:pPr>
            <a:r>
              <a:rPr lang="tr-TR" sz="2200" dirty="0">
                <a:latin typeface="Arial"/>
                <a:ea typeface="ＭＳ Ｐゴシック"/>
                <a:cs typeface="Arial"/>
              </a:rPr>
              <a:t>Otomatik işlenebilen bilgisayar verisi, Budapeşte Sözleşmesi'nde tanımlanan suçların hedefi olabileceği gibi Budapeşte Sözleşmesi'nde tanımlanan soruşturma tedbirlerinin konusu da olabilir </a:t>
            </a:r>
            <a:endParaRPr lang="tr-TR" sz="2200" dirty="0">
              <a:cs typeface="Arial"/>
            </a:endParaRPr>
          </a:p>
        </p:txBody>
      </p:sp>
      <p:sp>
        <p:nvSpPr>
          <p:cNvPr id="8" name="Rectangle 7">
            <a:extLst>
              <a:ext uri="{FF2B5EF4-FFF2-40B4-BE49-F238E27FC236}">
                <a16:creationId xmlns:a16="http://schemas.microsoft.com/office/drawing/2014/main" xmlns="" id="{687B7C23-9E4D-47A3-872A-857DE10440B9}"/>
              </a:ext>
            </a:extLst>
          </p:cNvPr>
          <p:cNvSpPr/>
          <p:nvPr/>
        </p:nvSpPr>
        <p:spPr>
          <a:xfrm>
            <a:off x="213064" y="1780284"/>
            <a:ext cx="3986074" cy="3139321"/>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a:t>
            </a:r>
            <a:r>
              <a:rPr lang="tr-TR" sz="2200" b="1" dirty="0">
                <a:latin typeface="Arial"/>
                <a:ea typeface="ＭＳ Ｐゴシック"/>
                <a:cs typeface="Arial"/>
              </a:rPr>
              <a:t>bilgisayar verisi</a:t>
            </a:r>
            <a:r>
              <a:rPr lang="tr-TR" sz="2200" dirty="0">
                <a:latin typeface="Arial"/>
                <a:ea typeface="ＭＳ Ｐゴシック"/>
                <a:cs typeface="Arial"/>
              </a:rPr>
              <a:t>", bir bilgisayar sisteminin belirli bir işlevi yerine getirmesini sağlayan programlar da dahil olmak üzere, bir bilgisayar sisteminde işlenmeye elverişli her türlü olgunun, bilginin veya kavramın simgesidir</a:t>
            </a:r>
            <a:endParaRPr lang="tr-TR" dirty="0">
              <a:cs typeface="Arial"/>
            </a:endParaRPr>
          </a:p>
        </p:txBody>
      </p:sp>
    </p:spTree>
    <p:extLst>
      <p:ext uri="{BB962C8B-B14F-4D97-AF65-F5344CB8AC3E}">
        <p14:creationId xmlns:p14="http://schemas.microsoft.com/office/powerpoint/2010/main" xmlns="" val="906628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16 – Depolanmış Bilgisayar Verilerinin </a:t>
            </a:r>
            <a:endParaRPr lang="tr-TR" sz="3200">
              <a:ea typeface="+mn-lt"/>
              <a:cs typeface="+mn-lt"/>
            </a:endParaRPr>
          </a:p>
          <a:p>
            <a:pPr algn="r"/>
            <a:r>
              <a:rPr lang="tr-TR" sz="3200" b="1">
                <a:ea typeface="+mn-lt"/>
                <a:cs typeface="+mn-lt"/>
              </a:rPr>
              <a:t>Süratli Şekilde Korunması</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632311"/>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500" dirty="0">
                <a:latin typeface="Arial"/>
                <a:ea typeface="ＭＳ Ｐゴシック"/>
                <a:cs typeface="Arial"/>
              </a:rPr>
              <a:t>1. Taraflar yetkili makamlarının, özellikle bilgisayar verisinin kaybolmaya veya değiştirilmeye elverişli olduğu yönünde gerekçeler mevcut ise, </a:t>
            </a:r>
            <a:r>
              <a:rPr lang="tr-TR" sz="1500" b="1" dirty="0">
                <a:solidFill>
                  <a:srgbClr val="FF0000"/>
                </a:solidFill>
                <a:latin typeface="Arial"/>
                <a:ea typeface="ＭＳ Ｐゴシック"/>
                <a:cs typeface="Arial"/>
              </a:rPr>
              <a:t>trafik verileri de dahil olmak üzere</a:t>
            </a:r>
            <a:r>
              <a:rPr lang="tr-TR" sz="1500" dirty="0">
                <a:latin typeface="Arial"/>
                <a:ea typeface="ＭＳ Ｐゴシック"/>
                <a:cs typeface="Arial"/>
              </a:rPr>
              <a:t> bilgisayar sistemi araçlarıyla depolanmış</a:t>
            </a:r>
            <a:r>
              <a:rPr lang="tr-TR" sz="1500" b="1" dirty="0">
                <a:solidFill>
                  <a:srgbClr val="FF0000"/>
                </a:solidFill>
                <a:latin typeface="Arial"/>
                <a:ea typeface="ＭＳ Ｐゴシック"/>
                <a:cs typeface="Arial"/>
              </a:rPr>
              <a:t> belirli bir bilgisayar verisi</a:t>
            </a:r>
            <a:r>
              <a:rPr lang="tr-TR" sz="1500" dirty="0">
                <a:latin typeface="Arial"/>
                <a:ea typeface="ＭＳ Ｐゴシック"/>
                <a:cs typeface="Arial"/>
              </a:rPr>
              <a:t>nin süratli şekilde korunması yönünde talimat verebilmesi veya bu korumayı benzer yollarla elde edebilmesi için gerekli yasama tedbirlerini ve diğer tedbirleri kabul etmekle yükümlüdür. </a:t>
            </a:r>
            <a:endParaRPr lang="tr-TR" sz="1500" dirty="0">
              <a:cs typeface="Arial" pitchFamily="34" charset="0"/>
            </a:endParaRPr>
          </a:p>
          <a:p>
            <a:pPr marL="342900" indent="-342900" algn="just">
              <a:buFont typeface="Wingdings" pitchFamily="2" charset="2"/>
              <a:buChar char="Ø"/>
            </a:pPr>
            <a:endParaRPr lang="tr-TR" sz="1500" dirty="0">
              <a:cs typeface="Arial"/>
            </a:endParaRPr>
          </a:p>
          <a:p>
            <a:pPr marL="342900" indent="-342900" algn="just">
              <a:buFont typeface="Arial" pitchFamily="2" charset="2"/>
              <a:buChar char="•"/>
            </a:pPr>
            <a:r>
              <a:rPr lang="tr-TR" sz="1500" dirty="0">
                <a:latin typeface="Arial"/>
                <a:ea typeface="ＭＳ Ｐゴシック"/>
                <a:cs typeface="Arial"/>
              </a:rPr>
              <a:t>2. Taraflar, kişinin bulundurduğu veya tasarrufu altındaki depolanmış belirli bir bilgisayar verisinin korunması için verilen talimat yoluyla 1. paragrafı uyguladıkları durumlarda, yetkili makamların bilgisayar verisinin açıklanmasını isteyebilmeleri için bu kişinin, en fazla 90 gün olmak üzere gereken süre boyunca, bilgisayar verisini saklamasını ve bilgisayar verisinin bütünlüğünü korumasını zorunlu kılmak amacıyla, gerekli yasama tedbirlerini ve diğer tedbirleri kabul etmekle yükümlüdür. Taraflar böyle bir talimatın daha sonra yenilenmesini öngörebilir. </a:t>
            </a:r>
            <a:endParaRPr lang="tr-TR" sz="1500" dirty="0">
              <a:cs typeface="Arial" pitchFamily="34" charset="0"/>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526297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Bu yetki aşağıdakiler de dahil olmak üzere tüm bilgisayar verilerini kapsar:</a:t>
            </a:r>
          </a:p>
          <a:p>
            <a:pPr marL="800100" lvl="1" indent="-342900" algn="just">
              <a:buFont typeface="Wingdings" pitchFamily="2" charset="2"/>
              <a:buChar char="ü"/>
            </a:pPr>
            <a:r>
              <a:rPr lang="tr-TR" sz="2100" dirty="0">
                <a:latin typeface="Arial"/>
                <a:ea typeface="ＭＳ Ｐゴシック"/>
                <a:cs typeface="Arial"/>
              </a:rPr>
              <a:t>İş ve sağlık kayıtları, kişisel ve diğer kayıtlar </a:t>
            </a:r>
          </a:p>
          <a:p>
            <a:pPr marL="800100" lvl="1" indent="-342900" algn="just">
              <a:buFont typeface="Wingdings" pitchFamily="2" charset="2"/>
              <a:buChar char="ü"/>
            </a:pPr>
            <a:r>
              <a:rPr lang="tr-TR" sz="2100" dirty="0">
                <a:latin typeface="Arial"/>
                <a:ea typeface="ＭＳ Ｐゴシック"/>
                <a:cs typeface="Arial"/>
              </a:rPr>
              <a:t>Trafik verileri </a:t>
            </a:r>
          </a:p>
          <a:p>
            <a:pPr marL="800100" lvl="1"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Tedbirler belirli bir vakanın soruşturulmasına ilişkin olarak uygulanmalıdır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Tedbirler belirli bir bilgisayar verisine ilişkin olarak  uygulanmalı, gelişigüzel miktardaki veriye uygulanmamalıdır</a:t>
            </a:r>
            <a:endParaRPr lang="tr-TR" sz="2100" dirty="0">
              <a:cs typeface="Arial"/>
            </a:endParaRPr>
          </a:p>
        </p:txBody>
      </p:sp>
    </p:spTree>
    <p:extLst>
      <p:ext uri="{BB962C8B-B14F-4D97-AF65-F5344CB8AC3E}">
        <p14:creationId xmlns:p14="http://schemas.microsoft.com/office/powerpoint/2010/main" xmlns="" val="11216676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16 – Depolanmış Bilgisayar Verilerinin </a:t>
            </a:r>
            <a:endParaRPr lang="tr-TR" sz="3200">
              <a:ea typeface="+mn-lt"/>
              <a:cs typeface="+mn-lt"/>
            </a:endParaRPr>
          </a:p>
          <a:p>
            <a:pPr algn="r"/>
            <a:r>
              <a:rPr lang="tr-TR" sz="3200" b="1">
                <a:ea typeface="+mn-lt"/>
                <a:cs typeface="+mn-lt"/>
              </a:rPr>
              <a:t>Süratli Şekilde Korunması</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632311"/>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500" dirty="0">
                <a:latin typeface="Arial"/>
                <a:ea typeface="ＭＳ Ｐゴシック"/>
                <a:cs typeface="Arial"/>
              </a:rPr>
              <a:t>1. Taraflar yetkili makamlarının, özellikle bilgisayar verisinin kaybolmaya veya değiştirilmeye elverişli olduğu yönünde gerekçeler mevcut ise, trafik verileri de dahil olmak üzere </a:t>
            </a:r>
            <a:r>
              <a:rPr lang="tr-TR" sz="1500" b="1" dirty="0">
                <a:solidFill>
                  <a:srgbClr val="FF0000"/>
                </a:solidFill>
                <a:latin typeface="Arial"/>
                <a:ea typeface="ＭＳ Ｐゴシック"/>
                <a:cs typeface="Arial"/>
              </a:rPr>
              <a:t>bilgisayar sistemi araçlarıyla depolanmış </a:t>
            </a:r>
            <a:r>
              <a:rPr lang="tr-TR" sz="1500" dirty="0">
                <a:latin typeface="Arial"/>
                <a:ea typeface="ＭＳ Ｐゴシック"/>
                <a:cs typeface="Arial"/>
              </a:rPr>
              <a:t>belirli bir bilgisayar verisinin süratli şekilde korunması yönünde talimat verebilmesi veya bu korumayı benzer yollarla elde edebilmesi için gerekli yasama tedbirlerini ve diğer tedbirleri kabul etmekle yükümlüdür. </a:t>
            </a:r>
            <a:endParaRPr lang="tr-TR" sz="1500" dirty="0">
              <a:cs typeface="Arial"/>
            </a:endParaRPr>
          </a:p>
          <a:p>
            <a:pPr marL="342900" indent="-342900" algn="just">
              <a:buFont typeface="Wingdings" pitchFamily="2" charset="2"/>
              <a:buChar char="Ø"/>
            </a:pPr>
            <a:endParaRPr lang="tr-TR" sz="1500" dirty="0">
              <a:cs typeface="Arial"/>
            </a:endParaRPr>
          </a:p>
          <a:p>
            <a:pPr marL="342900" indent="-342900" algn="just">
              <a:buFont typeface="Wingdings" pitchFamily="2" charset="2"/>
              <a:buChar char="Ø"/>
            </a:pPr>
            <a:r>
              <a:rPr lang="tr-TR" sz="1500" dirty="0">
                <a:latin typeface="Arial"/>
                <a:ea typeface="ＭＳ Ｐゴシック"/>
                <a:cs typeface="Arial"/>
              </a:rPr>
              <a:t>2. Taraflar, kişinin bulundurduğu veya tasarrufu altındaki depolanmış belirli bir bilgisayar verisinin korunması için verilen talimat yoluyla 1. paragrafı uyguladıkları durumlarda, yetkili makamların bilgisayar verisinin açıklanmasını isteyebilmeleri için bu kişinin, en fazla 90 gün olmak üzere gereken süre boyunca, bilgisayar verisini saklamasını ve bilgisayar verisinin bütünlüğünü korumasını zorunlu kılmak amacıyla, gerekli yasama tedbirlerini ve diğer tedbirleri kabul etmekle yükümlüdür. Taraflar böyle bir talimatın daha sonra yenilenmesini öngörebilir.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34778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Koruma genel bir veri saklama yükümlülüğü öngörmez</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Korunacak veri:</a:t>
            </a:r>
          </a:p>
          <a:p>
            <a:pPr marL="342900" indent="-342900" algn="just">
              <a:buFont typeface="Wingdings" pitchFamily="2" charset="2"/>
              <a:buChar char="ü"/>
            </a:pP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Halihazırda mevcut olmalıdır</a:t>
            </a:r>
          </a:p>
          <a:p>
            <a:pPr marL="800100" lvl="1" indent="-342900" algn="just">
              <a:buFont typeface="Wingdings" pitchFamily="2" charset="2"/>
              <a:buChar char="ü"/>
            </a:pPr>
            <a:r>
              <a:rPr lang="tr-TR" sz="2200" dirty="0">
                <a:latin typeface="Arial"/>
                <a:ea typeface="ＭＳ Ｐゴシック"/>
                <a:cs typeface="Arial"/>
              </a:rPr>
              <a:t>Bir bilgisayar sisteminde toplanmış ve depolanmış olmalıdır</a:t>
            </a:r>
            <a:endParaRPr lang="tr-TR" dirty="0">
              <a:cs typeface="Arial"/>
            </a:endParaRPr>
          </a:p>
        </p:txBody>
      </p:sp>
    </p:spTree>
    <p:extLst>
      <p:ext uri="{BB962C8B-B14F-4D97-AF65-F5344CB8AC3E}">
        <p14:creationId xmlns:p14="http://schemas.microsoft.com/office/powerpoint/2010/main" xmlns="" val="27136173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16 – Depolanmış Bilgisayar Verilerinin </a:t>
            </a:r>
            <a:endParaRPr lang="tr-TR" sz="3200">
              <a:ea typeface="+mn-lt"/>
              <a:cs typeface="+mn-lt"/>
            </a:endParaRPr>
          </a:p>
          <a:p>
            <a:pPr algn="r"/>
            <a:r>
              <a:rPr lang="tr-TR" sz="3200" b="1">
                <a:ea typeface="+mn-lt"/>
                <a:cs typeface="+mn-lt"/>
              </a:rPr>
              <a:t>Süratli Şekilde Korunması</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6324808"/>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500" dirty="0">
                <a:latin typeface="Arial"/>
                <a:ea typeface="ＭＳ Ｐゴシック"/>
                <a:cs typeface="Arial"/>
              </a:rPr>
              <a:t>1. Taraflar yetkili makamlarının, özellikle </a:t>
            </a:r>
            <a:r>
              <a:rPr lang="tr-TR" sz="1500" b="1" dirty="0">
                <a:solidFill>
                  <a:srgbClr val="FF0000"/>
                </a:solidFill>
                <a:latin typeface="Arial"/>
                <a:ea typeface="ＭＳ Ｐゴシック"/>
                <a:cs typeface="Arial"/>
              </a:rPr>
              <a:t>bilgisayar verisinin kaybolmaya veya değiştirilmeye elverişli olduğu yönünde gerekçeler</a:t>
            </a:r>
            <a:r>
              <a:rPr lang="tr-TR" sz="1500" dirty="0">
                <a:latin typeface="Arial"/>
                <a:ea typeface="ＭＳ Ｐゴシック"/>
                <a:cs typeface="Arial"/>
              </a:rPr>
              <a:t> mevcut ise, trafik verileri de dahil olmak üzere bilgisayar sistemi araçlarıyla depolanmış belirli bir bilgisayar verisinin süratli şekilde korunması yönünde talimat verebilmesi veya bu korumayı benzer yollarla elde edebilmesi için gerekli yasama tedbirlerini ve diğer tedbirleri kabul etmekle yükümlüdür. </a:t>
            </a:r>
            <a:endParaRPr lang="tr-TR" sz="1500" dirty="0">
              <a:cs typeface="Arial"/>
            </a:endParaRPr>
          </a:p>
          <a:p>
            <a:pPr marL="342900" indent="-342900" algn="just">
              <a:buFont typeface="Wingdings" pitchFamily="2" charset="2"/>
              <a:buChar char="Ø"/>
            </a:pPr>
            <a:endParaRPr lang="tr-TR" sz="1500" dirty="0">
              <a:cs typeface="Arial" pitchFamily="34" charset="0"/>
            </a:endParaRPr>
          </a:p>
          <a:p>
            <a:pPr marL="342900" indent="-342900" algn="just">
              <a:buFont typeface="Wingdings" pitchFamily="2" charset="2"/>
              <a:buChar char="Ø"/>
            </a:pPr>
            <a:r>
              <a:rPr lang="tr-TR" sz="1500" dirty="0">
                <a:latin typeface="Arial"/>
                <a:ea typeface="ＭＳ Ｐゴシック"/>
                <a:cs typeface="Arial"/>
              </a:rPr>
              <a:t>2. Taraflar, kişinin bulundurduğu veya tasarrufu altındaki depolanmış belirli bir bilgisayar verisinin korunması için verilen talimat yoluyla 1. paragrafı uyguladıkları durumlarda, yetkili makamların bilgisayar verisinin açıklanmasını isteyebilmeleri için bu kişinin, en fazla 90 gün olmak üzere gereken süre boyunca, bilgisayar verisini saklamasını ve bilgisayar verisinin bütünlüğünü korumasını zorunlu kılmak amacıyla, gerekli yasama tedbirlerini ve diğer tedbirleri kabul etmekle yükümlüdür. Taraflar böyle bir talimatın daha sonra yenilenmesini öngörebilir. </a:t>
            </a:r>
          </a:p>
          <a:p>
            <a:pPr marL="342900" indent="-342900" algn="just">
              <a:buFont typeface="Wingdings" pitchFamily="2" charset="2"/>
              <a:buChar char="Ø"/>
            </a:pPr>
            <a:endParaRPr lang="tr-TR" sz="1500" dirty="0">
              <a:latin typeface="Arial"/>
              <a:ea typeface="ＭＳ Ｐゴシック"/>
              <a:cs typeface="Arial"/>
            </a:endParaRPr>
          </a:p>
          <a:p>
            <a:pPr marL="342900" indent="-342900" algn="just">
              <a:buFont typeface="Wingdings" pitchFamily="2" charset="2"/>
              <a:buChar char="Ø"/>
            </a:pPr>
            <a:endParaRPr lang="tr-TR" sz="1500" dirty="0">
              <a:latin typeface="Arial"/>
              <a:ea typeface="ＭＳ Ｐゴシック"/>
              <a:cs typeface="Arial"/>
            </a:endParaRPr>
          </a:p>
          <a:p>
            <a:pPr marL="342900" indent="-342900" algn="just">
              <a:buFont typeface="Wingdings" pitchFamily="2" charset="2"/>
              <a:buChar char="Ø"/>
            </a:pPr>
            <a:endParaRPr lang="tr-TR" sz="1500"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83209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Korumanın icra edilebilmesi için bilgisayar verisinin kaybolmaya ve değiştirilmeye elverişli olduğu yönünde gerekçeler mevcut olmalıdır</a:t>
            </a:r>
          </a:p>
          <a:p>
            <a:pPr marL="342900" indent="-342900" algn="just">
              <a:buFont typeface="Wingdings" pitchFamily="2" charset="2"/>
              <a:buChar char="ü"/>
            </a:pPr>
            <a:endParaRPr lang="tr-TR" sz="2200" dirty="0">
              <a:cs typeface="Arial" pitchFamily="34" charset="0"/>
            </a:endParaRPr>
          </a:p>
          <a:p>
            <a:pPr marL="342900" indent="-342900" algn="just">
              <a:buFont typeface="Wingdings" pitchFamily="2" charset="2"/>
              <a:buChar char="ü"/>
            </a:pPr>
            <a:r>
              <a:rPr lang="tr-TR" sz="2200" dirty="0">
                <a:latin typeface="Arial"/>
                <a:ea typeface="ＭＳ Ｐゴシック"/>
                <a:cs typeface="Arial"/>
              </a:rPr>
              <a:t>Örnekler:</a:t>
            </a:r>
          </a:p>
          <a:p>
            <a:pPr marL="800100" lvl="1" indent="-342900" algn="just">
              <a:buFont typeface="Wingdings" pitchFamily="2" charset="2"/>
              <a:buChar char="ü"/>
            </a:pPr>
            <a:r>
              <a:rPr lang="tr-TR" sz="2200" dirty="0">
                <a:latin typeface="Arial"/>
                <a:ea typeface="ＭＳ Ｐゴシック"/>
                <a:cs typeface="Arial"/>
              </a:rPr>
              <a:t>Veri silme politikası</a:t>
            </a:r>
          </a:p>
          <a:p>
            <a:pPr marL="800100" lvl="1" indent="-342900" algn="just">
              <a:buFont typeface="Wingdings" pitchFamily="2" charset="2"/>
              <a:buChar char="ü"/>
            </a:pPr>
            <a:r>
              <a:rPr lang="tr-TR" sz="2200" dirty="0">
                <a:latin typeface="Arial"/>
                <a:ea typeface="ＭＳ Ｐゴシック"/>
                <a:cs typeface="Arial"/>
              </a:rPr>
              <a:t>Sınırlı saklama politikası</a:t>
            </a:r>
            <a:endParaRPr lang="tr-TR" dirty="0">
              <a:cs typeface="Arial"/>
            </a:endParaRPr>
          </a:p>
          <a:p>
            <a:pPr marL="800100" lvl="1" indent="-342900" algn="just">
              <a:buFont typeface="Wingdings" pitchFamily="2" charset="2"/>
              <a:buChar char="ü"/>
            </a:pPr>
            <a:r>
              <a:rPr lang="tr-TR" sz="2200" dirty="0">
                <a:latin typeface="Arial"/>
                <a:ea typeface="ＭＳ Ｐゴシック"/>
                <a:cs typeface="Arial"/>
              </a:rPr>
              <a:t>Güvenli olmayan veri depolama</a:t>
            </a:r>
          </a:p>
          <a:p>
            <a:pPr marL="800100" lvl="1" indent="-342900" algn="just">
              <a:buFont typeface="Wingdings" pitchFamily="2" charset="2"/>
              <a:buChar char="ü"/>
            </a:pPr>
            <a:r>
              <a:rPr lang="tr-TR" sz="2200" dirty="0">
                <a:latin typeface="Arial"/>
                <a:ea typeface="ＭＳ Ｐゴシック"/>
                <a:cs typeface="Arial"/>
              </a:rPr>
              <a:t>Verinin korunmasından sorumlu kişinin güvenilir olmaması</a:t>
            </a:r>
            <a:endParaRPr lang="tr-TR" dirty="0">
              <a:cs typeface="Arial" pitchFamily="34" charset="0"/>
            </a:endParaRPr>
          </a:p>
        </p:txBody>
      </p:sp>
    </p:spTree>
    <p:extLst>
      <p:ext uri="{BB962C8B-B14F-4D97-AF65-F5344CB8AC3E}">
        <p14:creationId xmlns:p14="http://schemas.microsoft.com/office/powerpoint/2010/main" xmlns="" val="3660827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16 – Depolanmış Bilgisayar Verilerinin </a:t>
            </a:r>
            <a:endParaRPr lang="tr-TR" sz="3200">
              <a:ea typeface="+mn-lt"/>
              <a:cs typeface="+mn-lt"/>
            </a:endParaRPr>
          </a:p>
          <a:p>
            <a:pPr algn="r"/>
            <a:r>
              <a:rPr lang="tr-TR" sz="3200" b="1">
                <a:ea typeface="+mn-lt"/>
                <a:cs typeface="+mn-lt"/>
              </a:rPr>
              <a:t>Süratli Şekilde Korunması</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6093976"/>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500" dirty="0">
                <a:latin typeface="Arial"/>
                <a:ea typeface="ＭＳ Ｐゴシック"/>
                <a:cs typeface="Arial"/>
              </a:rPr>
              <a:t>1. Taraflar yetkili makamlarının, özellikle bilgisayar verisinin kaybolmaya veya değiştirilmeye elverişli olduğu yönünde gerekçeler mevcut ise, trafik verileri de dahil olmak üzere bilgisayar sistemi araçlarıyla depolanmış belirli bir bilgisayar verisinin süratli şekilde korunması yönünde talimat verebilmesi veya bu korumayı benzer yollarla elde edebilmesi için gerekli yasama tedbirlerini ve diğer tedbirleri kabul etmekle yükümlüdür. </a:t>
            </a:r>
            <a:endParaRPr lang="tr-TR" sz="1500" dirty="0">
              <a:cs typeface="Arial"/>
            </a:endParaRPr>
          </a:p>
          <a:p>
            <a:pPr marL="342900" indent="-342900" algn="just">
              <a:buFont typeface="Wingdings" pitchFamily="2" charset="2"/>
              <a:buChar char="Ø"/>
            </a:pPr>
            <a:endParaRPr lang="tr-TR" sz="1500" dirty="0">
              <a:cs typeface="Arial"/>
            </a:endParaRPr>
          </a:p>
          <a:p>
            <a:pPr marL="342900" indent="-342900" algn="just">
              <a:buFont typeface="Wingdings" pitchFamily="2" charset="2"/>
              <a:buChar char="Ø"/>
            </a:pPr>
            <a:r>
              <a:rPr lang="tr-TR" sz="1500" dirty="0">
                <a:latin typeface="Arial"/>
                <a:ea typeface="ＭＳ Ｐゴシック"/>
                <a:cs typeface="Arial"/>
              </a:rPr>
              <a:t>2. Taraflar, kişinin </a:t>
            </a:r>
            <a:r>
              <a:rPr lang="tr-TR" sz="1500" b="1" dirty="0">
                <a:solidFill>
                  <a:srgbClr val="FF0000"/>
                </a:solidFill>
                <a:latin typeface="Arial"/>
                <a:ea typeface="ＭＳ Ｐゴシック"/>
                <a:cs typeface="Arial"/>
              </a:rPr>
              <a:t>bulundurduğu veya tasarrufu altındaki</a:t>
            </a:r>
            <a:r>
              <a:rPr lang="tr-TR" sz="1500" dirty="0">
                <a:latin typeface="Arial"/>
                <a:ea typeface="ＭＳ Ｐゴシック"/>
                <a:cs typeface="Arial"/>
              </a:rPr>
              <a:t> depolanmış belirli bir bilgisayar verisinin korunması için verilen talimat yoluyla 1. paragrafı uyguladıkları durumlarda, yetkili makamların bilgisayar verisinin açıklanmasını isteyebilmeleri için bu kişinin, en fazla 90 gün olmak üzere gereken süre boyunca, bilgisayar verisini saklamasını ve bilgisayar verisinin bütünlüğünü korumasını zorunlu kılmak amacıyla, gerekli yasama tedbirlerini ve diğer tedbirleri kabul etmekle yükümlüdür. Taraflar böyle bir talimatın daha sonra yenilenmesini öngörebilir. </a:t>
            </a:r>
            <a:endParaRPr lang="tr-TR" sz="1500" dirty="0">
              <a:latin typeface="Arial"/>
              <a:cs typeface="Arial"/>
            </a:endParaRPr>
          </a:p>
          <a:p>
            <a:pPr marL="342900" indent="-342900" algn="just">
              <a:buFont typeface="Wingdings" pitchFamily="2" charset="2"/>
              <a:buChar char="Ø"/>
            </a:pP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397031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Koruma talimatına konu kişi:</a:t>
            </a:r>
          </a:p>
          <a:p>
            <a:pPr marL="800100" lvl="1" indent="-342900" algn="just">
              <a:buFont typeface="Wingdings" pitchFamily="2" charset="2"/>
              <a:buChar char="ü"/>
            </a:pPr>
            <a:r>
              <a:rPr lang="tr-TR" sz="2100" dirty="0">
                <a:latin typeface="Arial"/>
                <a:ea typeface="ＭＳ Ｐゴシック"/>
                <a:cs typeface="Arial"/>
              </a:rPr>
              <a:t>Ya veriyi fiziksel olarak bulundurmalıdır ya da</a:t>
            </a:r>
          </a:p>
          <a:p>
            <a:pPr marL="800100" lvl="1" indent="-342900" algn="just">
              <a:buFont typeface="Wingdings" pitchFamily="2" charset="2"/>
              <a:buChar char="ü"/>
            </a:pPr>
            <a:r>
              <a:rPr lang="tr-TR" sz="2100" dirty="0">
                <a:latin typeface="Arial"/>
                <a:ea typeface="ＭＳ Ｐゴシック"/>
                <a:cs typeface="Arial"/>
              </a:rPr>
              <a:t>Veri üzerinde zilyetliği bulunmalıdır (verinin üretilmesi üzerinde serbest tasarrufu vardır)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Tasarruf, hukuka uygun biçimde depolanmamış  veriye uzaktan teknik erişilebilirliği içermez</a:t>
            </a:r>
            <a:endParaRPr lang="tr-TR" dirty="0">
              <a:latin typeface="Arial"/>
              <a:ea typeface="ＭＳ Ｐゴシック"/>
              <a:cs typeface="Arial"/>
            </a:endParaRPr>
          </a:p>
        </p:txBody>
      </p:sp>
    </p:spTree>
    <p:extLst>
      <p:ext uri="{BB962C8B-B14F-4D97-AF65-F5344CB8AC3E}">
        <p14:creationId xmlns:p14="http://schemas.microsoft.com/office/powerpoint/2010/main" xmlns="" val="997877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16 – Depolanmış Bilgisayar Verilerinin </a:t>
            </a:r>
            <a:endParaRPr lang="tr-TR" sz="3200">
              <a:ea typeface="+mn-lt"/>
              <a:cs typeface="+mn-lt"/>
            </a:endParaRPr>
          </a:p>
          <a:p>
            <a:pPr algn="r"/>
            <a:r>
              <a:rPr lang="tr-TR" sz="3200" b="1">
                <a:ea typeface="+mn-lt"/>
                <a:cs typeface="+mn-lt"/>
              </a:rPr>
              <a:t>Süratli Şekilde Korunması</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921588"/>
            <a:ext cx="4476172" cy="6093976"/>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500" dirty="0">
                <a:latin typeface="Arial"/>
                <a:ea typeface="ＭＳ Ｐゴシック"/>
                <a:cs typeface="Arial"/>
              </a:rPr>
              <a:t>1. Taraflar yetkili makamlarının, özellikle bilgisayar verisinin kaybolmaya veya değiştirilmeye elverişli olduğu yönünde gerekçeler mevcut ise, trafik verileri de dahil olmak üzere bilgisayar sistemi araçlarıyla depolanmış belirli bir bilgisayar verisinin süratli şekilde korunması yönünde talimat verebilmesi veya bu korumayı benzer yollarla elde edebilmesi için gerekli yasama tedbirlerini ve diğer tedbirleri kabul etmekle yükümlüdür.</a:t>
            </a:r>
          </a:p>
          <a:p>
            <a:pPr marL="342900" indent="-342900" algn="just">
              <a:buFont typeface="Wingdings" pitchFamily="2" charset="2"/>
              <a:buChar char="Ø"/>
            </a:pPr>
            <a:r>
              <a:rPr lang="tr-TR" sz="1500" dirty="0">
                <a:latin typeface="Arial"/>
                <a:ea typeface="ＭＳ Ｐゴシック"/>
                <a:cs typeface="Arial"/>
              </a:rPr>
              <a:t>2. Taraflar, kişinin bulundurduğu veya tasarrufu altındaki depolanmış belirli bir bilgisayar verisinin korunması için verilen talimat yoluyla 1. paragrafı uyguladıkları durumlarda, yetkili makamların </a:t>
            </a:r>
            <a:r>
              <a:rPr lang="tr-TR" sz="1500" b="1" dirty="0">
                <a:solidFill>
                  <a:srgbClr val="FF0000"/>
                </a:solidFill>
                <a:latin typeface="Arial"/>
                <a:ea typeface="ＭＳ Ｐゴシック"/>
                <a:cs typeface="Arial"/>
              </a:rPr>
              <a:t>bilgisayar verisinin açıklanmasını isteyebilmeleri </a:t>
            </a:r>
            <a:r>
              <a:rPr lang="tr-TR" sz="1500" dirty="0">
                <a:latin typeface="Arial"/>
                <a:ea typeface="ＭＳ Ｐゴシック"/>
                <a:cs typeface="Arial"/>
              </a:rPr>
              <a:t>için bu kişinin, </a:t>
            </a:r>
            <a:r>
              <a:rPr lang="tr-TR" sz="1500" b="1" dirty="0">
                <a:solidFill>
                  <a:srgbClr val="FF0000"/>
                </a:solidFill>
                <a:latin typeface="Arial"/>
                <a:ea typeface="ＭＳ Ｐゴシック"/>
                <a:cs typeface="Arial"/>
              </a:rPr>
              <a:t>en fazla 90 gün olmak üzere gereken süre boyunca</a:t>
            </a:r>
            <a:r>
              <a:rPr lang="tr-TR" sz="1500" dirty="0">
                <a:latin typeface="Arial"/>
                <a:ea typeface="ＭＳ Ｐゴシック"/>
                <a:cs typeface="Arial"/>
              </a:rPr>
              <a:t>, bilgisayar verisini saklamasını ve bilgisayar verisinin bütünlüğünü korumasını zorunlu kılmak amacıyla, gerekli yasama tedbirlerini ve diğer tedbirleri kabul etmekle yükümlüdür. Taraflar böyle bir talimatın </a:t>
            </a:r>
            <a:r>
              <a:rPr lang="tr-TR" sz="1500" b="1" dirty="0">
                <a:solidFill>
                  <a:srgbClr val="FF0000"/>
                </a:solidFill>
                <a:latin typeface="Arial"/>
                <a:ea typeface="ＭＳ Ｐゴシック"/>
                <a:cs typeface="Arial"/>
              </a:rPr>
              <a:t>daha sonra yenilenmesi</a:t>
            </a:r>
            <a:r>
              <a:rPr lang="tr-TR" sz="1500" dirty="0">
                <a:latin typeface="Arial"/>
                <a:ea typeface="ＭＳ Ｐゴシック"/>
                <a:cs typeface="Arial"/>
              </a:rPr>
              <a:t>ni öngörebilir.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526297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Koruma, yetkili makamlar aşağıdakileri yerine getirirken verinin korunmasını sağlayacak geçici bir yetkidir:</a:t>
            </a:r>
          </a:p>
          <a:p>
            <a:pPr marL="800100" lvl="1" indent="-342900" algn="just">
              <a:buFont typeface="Wingdings" pitchFamily="2" charset="2"/>
              <a:buChar char="ü"/>
            </a:pPr>
            <a:r>
              <a:rPr lang="tr-TR" sz="2100" dirty="0">
                <a:latin typeface="Arial"/>
                <a:ea typeface="ＭＳ Ｐゴシック"/>
                <a:cs typeface="Arial"/>
              </a:rPr>
              <a:t>Verinin üretilmesi</a:t>
            </a:r>
          </a:p>
          <a:p>
            <a:pPr marL="800100" lvl="1" indent="-342900" algn="just">
              <a:buFont typeface="Wingdings" pitchFamily="2" charset="2"/>
              <a:buChar char="ü"/>
            </a:pPr>
            <a:r>
              <a:rPr lang="tr-TR" sz="2100" dirty="0">
                <a:latin typeface="Arial"/>
                <a:ea typeface="ＭＳ Ｐゴシック"/>
                <a:cs typeface="Arial"/>
              </a:rPr>
              <a:t>Veriye ilişkin arama &amp; el koyma</a:t>
            </a:r>
            <a:endParaRPr lang="tr-TR" sz="2100" dirty="0">
              <a:cs typeface="Arial"/>
            </a:endParaRPr>
          </a:p>
          <a:p>
            <a:pPr marL="800100" lvl="1"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Koruma talimatı en fazla 90 gün süreyle verilebilir (bu süre yenilenebilir)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Koruma talimatı, kesin koruma süresini belirtmelidir (belirsiz süreli olamaz)</a:t>
            </a:r>
          </a:p>
        </p:txBody>
      </p:sp>
    </p:spTree>
    <p:extLst>
      <p:ext uri="{BB962C8B-B14F-4D97-AF65-F5344CB8AC3E}">
        <p14:creationId xmlns:p14="http://schemas.microsoft.com/office/powerpoint/2010/main" xmlns="" val="17171210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16 – Depolanmış Bilgisayar Verilerinin </a:t>
            </a:r>
            <a:endParaRPr lang="tr-TR" sz="3200">
              <a:ea typeface="+mn-lt"/>
              <a:cs typeface="+mn-lt"/>
            </a:endParaRPr>
          </a:p>
          <a:p>
            <a:pPr algn="r"/>
            <a:r>
              <a:rPr lang="tr-TR" sz="3200" b="1">
                <a:ea typeface="+mn-lt"/>
                <a:cs typeface="+mn-lt"/>
              </a:rPr>
              <a:t>Süratli Şekilde Korunması</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347787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000" dirty="0">
                <a:latin typeface="Arial"/>
                <a:ea typeface="ＭＳ Ｐゴシック"/>
                <a:cs typeface="Arial"/>
              </a:rPr>
              <a:t>3 Taraflar, iç hukuklarında belirtilen süreler boyunca, bilgisayar verisini korumakla sorumlu kişinin veya bilgisayar verisini koruyacak başka bir kişinin, bu prosedürlerin </a:t>
            </a:r>
            <a:r>
              <a:rPr lang="tr-TR" sz="2000" b="1" dirty="0">
                <a:solidFill>
                  <a:srgbClr val="FF0000"/>
                </a:solidFill>
                <a:latin typeface="Arial"/>
                <a:ea typeface="ＭＳ Ｐゴシック"/>
                <a:cs typeface="Arial"/>
              </a:rPr>
              <a:t>yürütülmesinde gizliliği sağlamaları</a:t>
            </a:r>
            <a:r>
              <a:rPr lang="tr-TR" sz="2000" dirty="0">
                <a:latin typeface="Arial"/>
                <a:ea typeface="ＭＳ Ｐゴシック"/>
                <a:cs typeface="Arial"/>
              </a:rPr>
              <a:t>nı zorunlu kılmak için gerekli yasama tedbirlerini ve diğer tedbirleri kabul etmekle yükümlüdür</a:t>
            </a:r>
            <a:endParaRPr lang="tr-TR"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93981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Koruma talimatı, bilgisayar verisini koruyacak kişinin belirli bir süre boyunca gizliliği sağlamasını gerektirebilir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Amaç:</a:t>
            </a:r>
          </a:p>
          <a:p>
            <a:pPr marL="800100" lvl="1" indent="-342900" algn="just">
              <a:buFont typeface="Wingdings" pitchFamily="2" charset="2"/>
              <a:buChar char="ü"/>
            </a:pPr>
            <a:r>
              <a:rPr lang="tr-TR" sz="2100" dirty="0">
                <a:latin typeface="Arial"/>
                <a:ea typeface="ＭＳ Ｐゴシック"/>
                <a:cs typeface="Arial"/>
              </a:rPr>
              <a:t>Şüphelilerin soruşturma yürütüldüğünü öğrenmemesi</a:t>
            </a:r>
            <a:endParaRPr lang="tr-TR" sz="2100" dirty="0">
              <a:cs typeface="Arial"/>
            </a:endParaRPr>
          </a:p>
          <a:p>
            <a:pPr marL="800100" lvl="1" indent="-342900" algn="just">
              <a:buFont typeface="Wingdings" pitchFamily="2" charset="2"/>
              <a:buChar char="ü"/>
            </a:pPr>
            <a:r>
              <a:rPr lang="tr-TR" sz="2100" dirty="0">
                <a:latin typeface="Arial"/>
                <a:ea typeface="ＭＳ Ｐゴシック"/>
                <a:cs typeface="Arial"/>
              </a:rPr>
              <a:t>Özel hayatın gizliliği hakkının korunması</a:t>
            </a:r>
          </a:p>
          <a:p>
            <a:pPr marL="800100" lvl="1" indent="-342900" algn="just">
              <a:buFont typeface="Wingdings" pitchFamily="2" charset="2"/>
              <a:buChar char="ü"/>
            </a:pPr>
            <a:r>
              <a:rPr lang="tr-TR" sz="2100" dirty="0">
                <a:latin typeface="Arial"/>
                <a:ea typeface="ＭＳ Ｐゴシック"/>
                <a:cs typeface="Arial"/>
              </a:rPr>
              <a:t>Korumanın geçici bir tedbir oluşu</a:t>
            </a:r>
          </a:p>
          <a:p>
            <a:pPr marL="800100" lvl="1" indent="-342900" algn="just">
              <a:buFont typeface="Wingdings" pitchFamily="2" charset="2"/>
              <a:buChar char="ü"/>
            </a:pPr>
            <a:r>
              <a:rPr lang="tr-TR" sz="2100" dirty="0">
                <a:latin typeface="Arial"/>
                <a:ea typeface="ＭＳ Ｐゴシック"/>
                <a:cs typeface="Arial"/>
              </a:rPr>
              <a:t>Diğer kişilerin veriyi kurcalamasının veya silmesinin önüne geçilmesi</a:t>
            </a:r>
          </a:p>
        </p:txBody>
      </p:sp>
    </p:spTree>
    <p:extLst>
      <p:ext uri="{BB962C8B-B14F-4D97-AF65-F5344CB8AC3E}">
        <p14:creationId xmlns:p14="http://schemas.microsoft.com/office/powerpoint/2010/main" xmlns="" val="7079298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17 – Trafik Verilerinin Süratli Şekilde Korunması ve Kısmen Açıklanması</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32453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1 Taraflar, 16. madde uyarınca korunan trafik verileriyle ilgili olarak aşağıdakileri sağlamak için gerekli yasama tedbirlerini ve diğer tedbirleri kabul etmekle yükümlüdür:</a:t>
            </a:r>
          </a:p>
          <a:p>
            <a:pPr lvl="1" algn="just"/>
            <a:r>
              <a:rPr lang="tr-TR" sz="1700" dirty="0">
                <a:latin typeface="Arial"/>
                <a:ea typeface="ＭＳ Ｐゴシック"/>
                <a:cs typeface="Arial"/>
              </a:rPr>
              <a:t>a </a:t>
            </a:r>
            <a:r>
              <a:rPr lang="tr-TR" sz="1700" b="1" dirty="0">
                <a:solidFill>
                  <a:srgbClr val="FF0000"/>
                </a:solidFill>
                <a:latin typeface="Arial"/>
                <a:ea typeface="ＭＳ Ｐゴシック"/>
                <a:cs typeface="Arial"/>
              </a:rPr>
              <a:t>söz konusu iletişimin iletilmesine bir veya daha fazla hizmet sağlayıcısının dahil olup olmadığına bakılmaksızın</a:t>
            </a:r>
            <a:r>
              <a:rPr lang="tr-TR" sz="1700" dirty="0">
                <a:latin typeface="Arial"/>
                <a:ea typeface="ＭＳ Ｐゴシック"/>
                <a:cs typeface="Arial"/>
              </a:rPr>
              <a:t>, trafik verilerinin süratli şekilde korunması ve</a:t>
            </a:r>
            <a:endParaRPr lang="tr-TR" sz="1700" dirty="0">
              <a:cs typeface="Arial"/>
            </a:endParaRPr>
          </a:p>
          <a:p>
            <a:pPr lvl="1" algn="just"/>
            <a:r>
              <a:rPr lang="tr-TR" sz="1700" dirty="0">
                <a:latin typeface="Arial"/>
                <a:ea typeface="ＭＳ Ｐゴシック"/>
                <a:cs typeface="Arial"/>
              </a:rPr>
              <a:t>b Tarafların, hizmet sağlayıcılarını ve söz konusu iletişimin iletildiği yolu tespit etmesini sağlayacak yeterli miktardaki trafik verisinin, Tarafların yetkili makamına veya bu yetkili makam tarafından belirlenen bir kişiye süratli şekilde açıklanması.</a:t>
            </a:r>
          </a:p>
          <a:p>
            <a:pPr lvl="1" algn="just"/>
            <a:endParaRPr lang="tr-TR" sz="1700" dirty="0">
              <a:latin typeface="Arial"/>
              <a:ea typeface="ＭＳ Ｐゴシック"/>
              <a:cs typeface="Arial"/>
            </a:endParaRPr>
          </a:p>
          <a:p>
            <a:pPr marL="285750" indent="-285750" algn="just">
              <a:buFont typeface="Wingdings"/>
              <a:buChar char="Ø"/>
            </a:pPr>
            <a:r>
              <a:rPr lang="tr-TR" sz="1700" dirty="0">
                <a:latin typeface="Arial"/>
                <a:ea typeface="ＭＳ Ｐゴシック"/>
                <a:cs typeface="Arial"/>
              </a:rPr>
              <a:t>2 Bu maddede düzenlenen yetki ve prosedürler 14. ve 15. maddeye tabidir.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506292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1700" dirty="0">
                <a:latin typeface="Arial"/>
                <a:ea typeface="ＭＳ Ｐゴシック"/>
                <a:cs typeface="Arial"/>
              </a:rPr>
              <a:t>İletişim genellikle birden fazla hizmet sağlayıcısı ile iletilir.</a:t>
            </a:r>
          </a:p>
          <a:p>
            <a:pPr marL="342900" indent="-342900" algn="just">
              <a:buFont typeface="Wingdings" pitchFamily="2" charset="2"/>
              <a:buChar char="ü"/>
            </a:pPr>
            <a:endParaRPr lang="tr-TR" sz="1700" dirty="0">
              <a:cs typeface="Arial"/>
            </a:endParaRPr>
          </a:p>
          <a:p>
            <a:pPr marL="342900" indent="-342900" algn="just">
              <a:buFont typeface="Wingdings" pitchFamily="2" charset="2"/>
              <a:buChar char="ü"/>
            </a:pPr>
            <a:r>
              <a:rPr lang="tr-TR" sz="1700" dirty="0">
                <a:latin typeface="Arial"/>
                <a:ea typeface="ＭＳ Ｐゴシック"/>
                <a:cs typeface="Arial"/>
              </a:rPr>
              <a:t>Trafik verisi genellikle ticari amaçlar, güvenlik amaçları ve teknik amaçlar doğrultusunda çeşitli hizmet sağlayıcıları arasında paylaşılır</a:t>
            </a:r>
          </a:p>
          <a:p>
            <a:pPr algn="just"/>
            <a:endParaRPr lang="tr-TR" sz="1700" dirty="0">
              <a:cs typeface="Arial" pitchFamily="34" charset="0"/>
            </a:endParaRPr>
          </a:p>
          <a:p>
            <a:pPr marL="342900" indent="-342900" algn="just">
              <a:buFont typeface="Wingdings" pitchFamily="2" charset="2"/>
              <a:buChar char="ü"/>
            </a:pPr>
            <a:r>
              <a:rPr lang="tr-TR" sz="1700" dirty="0">
                <a:latin typeface="Arial"/>
                <a:ea typeface="ＭＳ Ｐゴシック"/>
                <a:cs typeface="Arial"/>
              </a:rPr>
              <a:t>Tek bir hizmet sağlayıcısı, belirli bir iletişimin kaynağını ve varış yerini belirleyecek yeterli sayıdaki kritik veriyi genellikle elinde bulundurmaz (her bir hizmet sağlayıcısı yapbozun yalnızca bir parçasına sahiptir)</a:t>
            </a:r>
          </a:p>
          <a:p>
            <a:pPr marL="342900" indent="-342900" algn="just">
              <a:buFont typeface="Wingdings" pitchFamily="2" charset="2"/>
              <a:buChar char="ü"/>
            </a:pPr>
            <a:endParaRPr lang="tr-TR" sz="1700" dirty="0">
              <a:latin typeface="Arial"/>
              <a:ea typeface="ＭＳ Ｐゴシック"/>
              <a:cs typeface="Arial"/>
            </a:endParaRPr>
          </a:p>
          <a:p>
            <a:pPr marL="342900" indent="-342900" algn="just">
              <a:buFont typeface="Wingdings" pitchFamily="2" charset="2"/>
              <a:buChar char="ü"/>
            </a:pPr>
            <a:r>
              <a:rPr lang="tr-TR" sz="1700" dirty="0">
                <a:latin typeface="Arial"/>
                <a:ea typeface="ＭＳ Ｐゴシック"/>
                <a:cs typeface="Arial"/>
              </a:rPr>
              <a:t>Taraflar her bir hizmet sağlayıcısı için ayrı talimatlar veya bir sonraki hizmet sağlayıcısı tespit edildikçe sıralı olarak tek bir talimat verebilir </a:t>
            </a:r>
            <a:endParaRPr lang="tr-TR" sz="1700" dirty="0">
              <a:cs typeface="Arial"/>
            </a:endParaRPr>
          </a:p>
        </p:txBody>
      </p:sp>
    </p:spTree>
    <p:extLst>
      <p:ext uri="{BB962C8B-B14F-4D97-AF65-F5344CB8AC3E}">
        <p14:creationId xmlns:p14="http://schemas.microsoft.com/office/powerpoint/2010/main" xmlns="" val="22277340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17 – Trafik Verilerinin Süratli Şekilde Korunması ve Kısmen Açıklanması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44764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650" dirty="0">
                <a:latin typeface="Arial"/>
                <a:ea typeface="ＭＳ Ｐゴシック"/>
                <a:cs typeface="Arial"/>
              </a:rPr>
              <a:t>1 Taraflar, 16. madde uyarınca korunan trafik verileriyle ilgili olarak aşağıdakileri sağlamak için gerekli yasama tedbirlerini ve diğer tedbirleri kabul etmekle yükümlüdür:</a:t>
            </a:r>
          </a:p>
          <a:p>
            <a:pPr lvl="1" algn="just"/>
            <a:r>
              <a:rPr lang="tr-TR" sz="1650" dirty="0">
                <a:latin typeface="Arial"/>
                <a:ea typeface="ＭＳ Ｐゴシック"/>
                <a:cs typeface="Arial"/>
              </a:rPr>
              <a:t>a söz konusu iletişimin iletilmesine bir veya daha fazla hizmet sağlayıcısının dahil olup olmadığına bakılmaksızın, trafik verilerinin süratli şekilde korunması ve</a:t>
            </a:r>
            <a:endParaRPr lang="tr-TR" dirty="0">
              <a:latin typeface="Arial"/>
              <a:ea typeface="ＭＳ Ｐゴシック"/>
              <a:cs typeface="Arial"/>
            </a:endParaRPr>
          </a:p>
          <a:p>
            <a:pPr lvl="1" algn="just"/>
            <a:r>
              <a:rPr lang="tr-TR" sz="1650" dirty="0">
                <a:latin typeface="Arial"/>
                <a:ea typeface="ＭＳ Ｐゴシック"/>
                <a:cs typeface="Arial"/>
              </a:rPr>
              <a:t>b Tarafların,</a:t>
            </a:r>
            <a:r>
              <a:rPr lang="tr-TR" sz="1650" b="1" dirty="0">
                <a:solidFill>
                  <a:srgbClr val="FF0000"/>
                </a:solidFill>
                <a:latin typeface="Arial"/>
                <a:ea typeface="ＭＳ Ｐゴシック"/>
                <a:cs typeface="Arial"/>
              </a:rPr>
              <a:t> hizmet sağlayıcılarını ve söz konusu iletişimin iletildiği yolu tespit etmesini sağlayacak yeterli miktardaki trafik verisi</a:t>
            </a:r>
            <a:r>
              <a:rPr lang="tr-TR" sz="1650" dirty="0">
                <a:latin typeface="Arial"/>
                <a:ea typeface="ＭＳ Ｐゴシック"/>
                <a:cs typeface="Arial"/>
              </a:rPr>
              <a:t>nin, Tarafların yetkili makamına veya bu yetkili makam tarafından belirlenen bir kişiye </a:t>
            </a:r>
            <a:r>
              <a:rPr lang="tr-TR" sz="1650" b="1" dirty="0">
                <a:solidFill>
                  <a:srgbClr val="FF0000"/>
                </a:solidFill>
                <a:latin typeface="Arial"/>
                <a:ea typeface="ＭＳ Ｐゴシック"/>
                <a:cs typeface="Arial"/>
              </a:rPr>
              <a:t>süratli şekilde açıklanması</a:t>
            </a:r>
            <a:r>
              <a:rPr lang="tr-TR" sz="1650" dirty="0">
                <a:latin typeface="Arial"/>
                <a:ea typeface="ＭＳ Ｐゴシック"/>
                <a:cs typeface="Arial"/>
              </a:rPr>
              <a:t>.</a:t>
            </a:r>
          </a:p>
          <a:p>
            <a:pPr lvl="1" algn="just"/>
            <a:endParaRPr lang="tr-TR" dirty="0">
              <a:latin typeface="Arial"/>
              <a:ea typeface="ＭＳ Ｐゴシック"/>
              <a:cs typeface="Arial"/>
            </a:endParaRPr>
          </a:p>
          <a:p>
            <a:pPr marL="342900" indent="-342900" algn="just">
              <a:buFont typeface="Wingdings" panose="05000000000000000000" pitchFamily="2" charset="2"/>
              <a:buChar char="Ø"/>
            </a:pPr>
            <a:r>
              <a:rPr lang="tr-TR" sz="1650" dirty="0">
                <a:latin typeface="Arial"/>
                <a:ea typeface="ＭＳ Ｐゴシック"/>
                <a:cs typeface="Arial"/>
              </a:rPr>
              <a:t>2 Bu maddede düzenlenen yetki ve prosedürler 14. ve 15. maddeye tabidir. </a:t>
            </a:r>
          </a:p>
          <a:p>
            <a:pPr marL="342900" indent="-342900" algn="just">
              <a:buFont typeface="Wingdings" panose="05000000000000000000" pitchFamily="2" charset="2"/>
              <a:buChar char="Ø"/>
            </a:pPr>
            <a:endParaRPr lang="tr-TR" sz="1650"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93981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Bu yetki yalnızca koruma öngörmemektedir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Aynı zamanda iletişimin iletilmesine dahil olmuş diğer hizmet sağlayıcılarının ve iletişimin iletildiği yolun tespiti için yeterli trafik verisinin süratli şekilde açıklamasını da düzenlemektedir</a:t>
            </a:r>
            <a:endParaRPr lang="tr-TR" dirty="0">
              <a:cs typeface="Arial" pitchFamily="34" charset="0"/>
            </a:endParaRP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Bu düzenlemenin amacı tüm hizmet sağlayıcılarını tespit ederek uygun usul tedbirlerinin alınmasını sağlamaktır</a:t>
            </a:r>
            <a:endParaRPr lang="tr-TR" sz="2100" dirty="0">
              <a:cs typeface="Arial"/>
            </a:endParaRPr>
          </a:p>
        </p:txBody>
      </p:sp>
    </p:spTree>
    <p:extLst>
      <p:ext uri="{BB962C8B-B14F-4D97-AF65-F5344CB8AC3E}">
        <p14:creationId xmlns:p14="http://schemas.microsoft.com/office/powerpoint/2010/main" xmlns="" val="28067967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18 - Üretim Emri</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xmlns="" id="{E7CDF275-D7EF-44BD-A16E-17251EE6E430}"/>
              </a:ext>
            </a:extLst>
          </p:cNvPr>
          <p:cNvSpPr txBox="1">
            <a:spLocks/>
          </p:cNvSpPr>
          <p:nvPr/>
        </p:nvSpPr>
        <p:spPr bwMode="auto">
          <a:xfrm>
            <a:off x="348345" y="1110343"/>
            <a:ext cx="8364582" cy="5290452"/>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spcAft>
                <a:spcPts val="1200"/>
              </a:spcAft>
              <a:buNone/>
              <a:defRPr/>
            </a:pPr>
            <a:r>
              <a:rPr lang="tr-TR" altLang="sr-Latn-RS" sz="2400" b="1" i="1" dirty="0">
                <a:ea typeface="ＭＳ Ｐゴシック"/>
              </a:rPr>
              <a:t>Üretim Emirleri</a:t>
            </a:r>
            <a:endParaRPr lang="tr-TR" sz="2400" dirty="0">
              <a:cs typeface="Calibri"/>
            </a:endParaRPr>
          </a:p>
          <a:p>
            <a:pPr marL="0" indent="0" algn="ctr" eaLnBrk="1" hangingPunct="1">
              <a:lnSpc>
                <a:spcPct val="80000"/>
              </a:lnSpc>
              <a:spcBef>
                <a:spcPts val="600"/>
              </a:spcBef>
              <a:spcAft>
                <a:spcPts val="1200"/>
              </a:spcAft>
              <a:buNone/>
              <a:defRPr/>
            </a:pPr>
            <a:r>
              <a:rPr lang="tr-TR" altLang="sr-Latn-RS" sz="2400" b="1" i="1" dirty="0">
                <a:ea typeface="ＭＳ Ｐゴシック"/>
              </a:rPr>
              <a:t>(Madde 18 – Budapeşte Sözleşmesi)</a:t>
            </a:r>
            <a:endParaRPr lang="tr-TR" altLang="sr-Latn-RS" sz="2400" b="1" i="1" dirty="0">
              <a:ea typeface="ＭＳ Ｐゴシック"/>
              <a:cs typeface="Calibri"/>
            </a:endParaRPr>
          </a:p>
          <a:p>
            <a:pPr algn="ctr" eaLnBrk="1" hangingPunct="1">
              <a:lnSpc>
                <a:spcPct val="80000"/>
              </a:lnSpc>
              <a:spcBef>
                <a:spcPts val="600"/>
              </a:spcBef>
              <a:spcAft>
                <a:spcPts val="1200"/>
              </a:spcAft>
              <a:defRPr/>
            </a:pPr>
            <a:r>
              <a:rPr lang="tr-TR" altLang="sr-Latn-RS" sz="2000" i="1" dirty="0">
                <a:ea typeface="ＭＳ Ｐゴシック"/>
              </a:rPr>
              <a:t>Oldukça yenilikçi</a:t>
            </a:r>
            <a:endParaRPr lang="tr-TR" altLang="sr-Latn-RS" sz="2000" i="1" dirty="0">
              <a:ea typeface="ＭＳ Ｐゴシック"/>
              <a:cs typeface="Calibri"/>
            </a:endParaRPr>
          </a:p>
          <a:p>
            <a:pPr marL="539750" defTabSz="365125" eaLnBrk="1" hangingPunct="1">
              <a:lnSpc>
                <a:spcPct val="80000"/>
              </a:lnSpc>
              <a:spcBef>
                <a:spcPts val="600"/>
              </a:spcBef>
              <a:spcAft>
                <a:spcPts val="1200"/>
              </a:spcAft>
              <a:defRPr/>
            </a:pPr>
            <a:r>
              <a:rPr lang="tr-TR" altLang="sr-Latn-RS" sz="1800" i="1" dirty="0">
                <a:ea typeface="ＭＳ Ｐゴシック"/>
                <a:cs typeface="Calibri"/>
              </a:rPr>
              <a:t>Kolluk makamlarının üretim emri çıkarabilmesi konusunda yetkilendirilmesi</a:t>
            </a:r>
          </a:p>
          <a:p>
            <a:pPr marL="539750" defTabSz="365125" eaLnBrk="1" hangingPunct="1">
              <a:lnSpc>
                <a:spcPct val="80000"/>
              </a:lnSpc>
              <a:spcBef>
                <a:spcPts val="600"/>
              </a:spcBef>
              <a:spcAft>
                <a:spcPts val="1200"/>
              </a:spcAft>
              <a:defRPr/>
            </a:pPr>
            <a:r>
              <a:rPr lang="tr-TR" altLang="sr-Latn-RS" sz="1800" i="1" dirty="0">
                <a:ea typeface="ＭＳ Ｐゴシック"/>
                <a:cs typeface="Calibri"/>
              </a:rPr>
              <a:t>Kolluk teşkilatı tarafından kişilere ve Hizmet Sağlayıcılarına yönelik olarak düzenlenebilir</a:t>
            </a:r>
          </a:p>
          <a:p>
            <a:pPr marL="539750" defTabSz="365125" eaLnBrk="1" hangingPunct="1">
              <a:lnSpc>
                <a:spcPct val="80000"/>
              </a:lnSpc>
              <a:spcBef>
                <a:spcPts val="600"/>
              </a:spcBef>
              <a:spcAft>
                <a:spcPts val="1200"/>
              </a:spcAft>
              <a:defRPr/>
            </a:pPr>
            <a:r>
              <a:rPr lang="tr-TR" altLang="sr-Latn-RS" sz="1800" i="1" dirty="0">
                <a:ea typeface="ＭＳ Ｐゴシック"/>
              </a:rPr>
              <a:t>Emir;</a:t>
            </a:r>
            <a:endParaRPr lang="tr-TR" altLang="sr-Latn-RS" sz="1800" i="1" dirty="0">
              <a:ea typeface="ＭＳ Ｐゴシック" pitchFamily="34" charset="-128"/>
              <a:cs typeface="Calibri"/>
            </a:endParaRPr>
          </a:p>
          <a:p>
            <a:pPr marL="939800" lvl="1" defTabSz="365125" eaLnBrk="1" hangingPunct="1">
              <a:lnSpc>
                <a:spcPct val="80000"/>
              </a:lnSpc>
              <a:spcBef>
                <a:spcPts val="600"/>
              </a:spcBef>
              <a:spcAft>
                <a:spcPts val="1200"/>
              </a:spcAft>
              <a:defRPr/>
            </a:pPr>
            <a:r>
              <a:rPr lang="tr-TR" altLang="sr-Latn-RS" sz="1600" i="1" dirty="0">
                <a:ea typeface="ＭＳ Ｐゴシック"/>
                <a:cs typeface="Calibri"/>
              </a:rPr>
              <a:t>kişilerin veya hizmet sağlayıcılarının sorumluluğuna tabi, bilgisayar sisteminde depolanmış verilerin ve </a:t>
            </a:r>
          </a:p>
          <a:p>
            <a:pPr marL="939800" lvl="1" defTabSz="365125">
              <a:lnSpc>
                <a:spcPct val="80000"/>
              </a:lnSpc>
              <a:spcBef>
                <a:spcPts val="600"/>
              </a:spcBef>
              <a:spcAft>
                <a:spcPts val="1200"/>
              </a:spcAft>
              <a:defRPr/>
            </a:pPr>
            <a:r>
              <a:rPr lang="tr-TR" altLang="sr-Latn-RS" sz="1600" i="1" dirty="0">
                <a:ea typeface="ＭＳ Ｐゴシック"/>
              </a:rPr>
              <a:t>abone bilgilerinin sağlanmasına yöneliktir </a:t>
            </a:r>
            <a:endParaRPr lang="tr-TR" altLang="sr-Latn-RS" sz="1600" i="1" dirty="0">
              <a:ea typeface="ＭＳ Ｐゴシック"/>
              <a:cs typeface="Calibri"/>
            </a:endParaRPr>
          </a:p>
          <a:p>
            <a:pPr marL="539750" defTabSz="365125" eaLnBrk="1" hangingPunct="1">
              <a:lnSpc>
                <a:spcPct val="80000"/>
              </a:lnSpc>
              <a:spcBef>
                <a:spcPts val="600"/>
              </a:spcBef>
              <a:spcAft>
                <a:spcPts val="1200"/>
              </a:spcAft>
              <a:defRPr/>
            </a:pPr>
            <a:r>
              <a:rPr lang="tr-TR" altLang="sr-Latn-RS" sz="1800" i="1" dirty="0">
                <a:ea typeface="ＭＳ Ｐゴシック"/>
                <a:cs typeface="Calibri"/>
              </a:rPr>
              <a:t>Üretim emirleri, talep edilen verinin niteliğini ve kapsamını belirtmelidir</a:t>
            </a:r>
            <a:endParaRPr lang="tr-TR" altLang="sr-Latn-RS" sz="1800" i="1" dirty="0">
              <a:ea typeface="ＭＳ Ｐゴシック"/>
            </a:endParaRPr>
          </a:p>
          <a:p>
            <a:pPr marL="539750" defTabSz="365125" eaLnBrk="1" hangingPunct="1">
              <a:lnSpc>
                <a:spcPct val="80000"/>
              </a:lnSpc>
              <a:spcBef>
                <a:spcPts val="600"/>
              </a:spcBef>
              <a:spcAft>
                <a:spcPts val="1200"/>
              </a:spcAft>
              <a:defRPr/>
            </a:pPr>
            <a:r>
              <a:rPr lang="tr-TR" altLang="sr-Latn-RS" sz="1800" i="1" dirty="0">
                <a:ea typeface="ＭＳ Ｐゴシック"/>
                <a:cs typeface="Calibri"/>
              </a:rPr>
              <a:t>Soruşturmalarda talep edilen veriler önceden belirlenmelidir</a:t>
            </a:r>
          </a:p>
        </p:txBody>
      </p:sp>
    </p:spTree>
    <p:extLst>
      <p:ext uri="{BB962C8B-B14F-4D97-AF65-F5344CB8AC3E}">
        <p14:creationId xmlns:p14="http://schemas.microsoft.com/office/powerpoint/2010/main" xmlns="" val="32155111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18 - Üretim Emri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647700"/>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900" dirty="0">
                <a:latin typeface="Arial"/>
                <a:ea typeface="ＭＳ Ｐゴシック"/>
                <a:cs typeface="Arial"/>
              </a:rPr>
              <a:t>1 Taraflar yetkili makamlarını aşağıdaki talimatları vermesi konusunda yetkilendirmek için gerekli yasama tedbirlerini ve diğer tedbirleri kabul etmekle yükümlüdür:</a:t>
            </a:r>
          </a:p>
          <a:p>
            <a:pPr lvl="1" algn="just"/>
            <a:r>
              <a:rPr lang="tr-TR" sz="1900" dirty="0">
                <a:latin typeface="Arial"/>
                <a:ea typeface="ＭＳ Ｐゴシック"/>
                <a:cs typeface="Arial"/>
              </a:rPr>
              <a:t>a </a:t>
            </a:r>
            <a:r>
              <a:rPr lang="tr-TR" sz="1900" b="1" dirty="0">
                <a:solidFill>
                  <a:srgbClr val="FF0000"/>
                </a:solidFill>
                <a:latin typeface="Arial"/>
                <a:ea typeface="ＭＳ Ｐゴシック"/>
                <a:cs typeface="Arial"/>
              </a:rPr>
              <a:t> Tarafın yetki alanı içerisindeki kişi</a:t>
            </a:r>
            <a:r>
              <a:rPr lang="tr-TR" sz="1900" dirty="0">
                <a:latin typeface="Arial"/>
                <a:ea typeface="ＭＳ Ｐゴシック"/>
                <a:cs typeface="Arial"/>
              </a:rPr>
              <a:t>nin bulundurduğu veya tasarrufu altındaki, bilgisayar sisteminde veya bilgisayar-veri depolama aracında depolanmış belirli bir bilgisayar verisini teslim etmesi ve</a:t>
            </a:r>
            <a:endParaRPr lang="tr-TR" dirty="0">
              <a:latin typeface="Arial"/>
              <a:ea typeface="ＭＳ Ｐゴシック"/>
              <a:cs typeface="Arial"/>
            </a:endParaRPr>
          </a:p>
          <a:p>
            <a:pPr lvl="1" algn="just"/>
            <a:r>
              <a:rPr lang="tr-TR" sz="1900" dirty="0">
                <a:latin typeface="Arial"/>
                <a:ea typeface="ＭＳ Ｐゴシック"/>
                <a:cs typeface="Arial"/>
              </a:rPr>
              <a:t>b Tarafın yetki alanı içerisinde hizmet sunan hizmet sağlayıcısının, bu hizmetlere ilişkin olarak bulundurduğu veya tasarrufu altındaki abone bilgilerini teslim etmesi.</a:t>
            </a:r>
            <a:endParaRPr lang="tr-TR" dirty="0">
              <a:latin typeface="Arial"/>
              <a:ea typeface="ＭＳ Ｐゴシック"/>
              <a:cs typeface="Arial"/>
            </a:endParaRPr>
          </a:p>
          <a:p>
            <a:pPr lvl="1" algn="just"/>
            <a:endParaRPr lang="tr-TR" sz="19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777273" y="1276964"/>
            <a:ext cx="4245183" cy="203132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Yetki alanı içerisindeki kişilere (hizmet sağlayıcıları da dahil) uygulanır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Verinin konumu önemli değildir</a:t>
            </a:r>
          </a:p>
          <a:p>
            <a:pPr marL="342900" indent="-342900" algn="just">
              <a:buFont typeface="Wingdings" pitchFamily="2" charset="2"/>
              <a:buChar char="ü"/>
            </a:pPr>
            <a:endParaRPr lang="tr-TR" sz="2100" dirty="0">
              <a:cs typeface="Arial"/>
            </a:endParaRPr>
          </a:p>
        </p:txBody>
      </p:sp>
    </p:spTree>
    <p:extLst>
      <p:ext uri="{BB962C8B-B14F-4D97-AF65-F5344CB8AC3E}">
        <p14:creationId xmlns:p14="http://schemas.microsoft.com/office/powerpoint/2010/main" xmlns="" val="187717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smtClean="0">
                <a:ea typeface="ＭＳ Ｐゴシック"/>
              </a:rPr>
              <a:t>Hizmet </a:t>
            </a:r>
            <a:r>
              <a:rPr lang="tr-TR" sz="3200" b="1" dirty="0">
                <a:ea typeface="ＭＳ Ｐゴシック"/>
              </a:rPr>
              <a:t>Sağlayıcısı</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4C52B17A-14C8-4A54-A0DE-FFB2521D3FE2}"/>
              </a:ext>
            </a:extLst>
          </p:cNvPr>
          <p:cNvSpPr/>
          <p:nvPr/>
        </p:nvSpPr>
        <p:spPr>
          <a:xfrm>
            <a:off x="4412201" y="1720146"/>
            <a:ext cx="4518735" cy="4493538"/>
          </a:xfrm>
          <a:prstGeom prst="rect">
            <a:avLst/>
          </a:prstGeom>
        </p:spPr>
        <p:txBody>
          <a:bodyPr wrap="square" lIns="91440" tIns="45720" rIns="91440" bIns="45720" anchor="t">
            <a:spAutoFit/>
          </a:bodyPr>
          <a:lstStyle/>
          <a:p>
            <a:pPr marL="342900" indent="-342900">
              <a:buFont typeface="Wingdings" pitchFamily="2" charset="2"/>
              <a:buChar char="Ø"/>
            </a:pPr>
            <a:r>
              <a:rPr lang="tr-TR" sz="2200" dirty="0">
                <a:latin typeface="Arial"/>
                <a:ea typeface="ＭＳ Ｐゴシック"/>
                <a:cs typeface="Arial"/>
              </a:rPr>
              <a:t>Evet:</a:t>
            </a:r>
          </a:p>
          <a:p>
            <a:pPr marL="800100" lvl="1" indent="-342900" algn="just">
              <a:buFont typeface="Wingdings" pitchFamily="2" charset="2"/>
              <a:buChar char="Ø"/>
            </a:pPr>
            <a:r>
              <a:rPr lang="tr-TR" sz="2200" dirty="0">
                <a:latin typeface="Arial"/>
                <a:ea typeface="ＭＳ Ｐゴシック"/>
                <a:cs typeface="Arial"/>
              </a:rPr>
              <a:t>iletişim veya ilgili veri işleme hizmetleri (</a:t>
            </a:r>
            <a:r>
              <a:rPr lang="tr-TR" sz="2200" dirty="0" err="1">
                <a:latin typeface="Arial"/>
                <a:ea typeface="ＭＳ Ｐゴシック"/>
                <a:cs typeface="Arial"/>
              </a:rPr>
              <a:t>örn</a:t>
            </a:r>
            <a:r>
              <a:rPr lang="tr-TR" sz="2200" dirty="0">
                <a:latin typeface="Arial"/>
                <a:ea typeface="ＭＳ Ｐゴシック"/>
                <a:cs typeface="Arial"/>
              </a:rPr>
              <a:t>. yer sağlayıcıları veya  önbelleğe alma sağlayıcıları) </a:t>
            </a:r>
            <a:endParaRPr lang="tr-TR" dirty="0">
              <a:latin typeface="Arial"/>
              <a:ea typeface="ＭＳ Ｐゴシック"/>
              <a:cs typeface="Arial"/>
            </a:endParaRPr>
          </a:p>
          <a:p>
            <a:pPr marL="800100" lvl="1" indent="-342900" algn="just">
              <a:buFont typeface="Wingdings" pitchFamily="2" charset="2"/>
              <a:buChar char="Ø"/>
            </a:pPr>
            <a:r>
              <a:rPr lang="tr-TR" sz="2200" dirty="0">
                <a:latin typeface="Arial"/>
                <a:ea typeface="ＭＳ Ｐゴシック"/>
                <a:cs typeface="Arial"/>
              </a:rPr>
              <a:t>özel tüzel kişiler &amp; kamu tüzel kişileri </a:t>
            </a:r>
            <a:endParaRPr lang="tr-TR" dirty="0">
              <a:cs typeface="Arial" pitchFamily="34" charset="0"/>
            </a:endParaRPr>
          </a:p>
          <a:p>
            <a:pPr marL="800100" lvl="1" indent="-342900" algn="just">
              <a:buFont typeface="Wingdings" pitchFamily="2" charset="2"/>
              <a:buChar char="Ø"/>
            </a:pPr>
            <a:r>
              <a:rPr lang="tr-TR" sz="2200" dirty="0">
                <a:latin typeface="Arial"/>
                <a:ea typeface="ＭＳ Ｐゴシック"/>
                <a:cs typeface="Arial"/>
              </a:rPr>
              <a:t>ücretsiz veya ücretli hizmetler </a:t>
            </a:r>
            <a:endParaRPr lang="tr-TR" dirty="0">
              <a:cs typeface="Arial" pitchFamily="34" charset="0"/>
            </a:endParaRPr>
          </a:p>
          <a:p>
            <a:pPr marL="800100" lvl="1" indent="-342900" algn="just">
              <a:buFont typeface="Wingdings" pitchFamily="2" charset="2"/>
              <a:buChar char="Ø"/>
            </a:pPr>
            <a:r>
              <a:rPr lang="tr-TR" sz="2200" dirty="0">
                <a:latin typeface="Arial"/>
                <a:ea typeface="ＭＳ Ｐゴシック"/>
                <a:cs typeface="Arial"/>
              </a:rPr>
              <a:t>kapalı grup veya kamuya açık </a:t>
            </a:r>
            <a:endParaRPr lang="tr-TR" dirty="0">
              <a:cs typeface="Arial" pitchFamily="34" charset="0"/>
            </a:endParaRPr>
          </a:p>
          <a:p>
            <a:pPr marL="342900" indent="-342900">
              <a:buFont typeface="Wingdings" pitchFamily="2" charset="2"/>
              <a:buChar char="Ø"/>
            </a:pPr>
            <a:r>
              <a:rPr lang="tr-TR" sz="2200" dirty="0">
                <a:latin typeface="Arial"/>
                <a:ea typeface="ＭＳ Ｐゴシック"/>
                <a:cs typeface="Arial"/>
              </a:rPr>
              <a:t>Hayır:</a:t>
            </a:r>
          </a:p>
          <a:p>
            <a:pPr marL="800100" lvl="1" indent="-342900">
              <a:buFont typeface="Wingdings" pitchFamily="2" charset="2"/>
              <a:buChar char="Ø"/>
            </a:pPr>
            <a:r>
              <a:rPr lang="tr-TR" sz="2200" dirty="0">
                <a:latin typeface="Arial"/>
                <a:ea typeface="ＭＳ Ｐゴシック"/>
                <a:cs typeface="Arial"/>
              </a:rPr>
              <a:t>içerik sağlayıcıları</a:t>
            </a:r>
            <a:endParaRPr lang="tr-TR" dirty="0"/>
          </a:p>
        </p:txBody>
      </p:sp>
      <p:sp>
        <p:nvSpPr>
          <p:cNvPr id="8" name="Rectangle 7">
            <a:extLst>
              <a:ext uri="{FF2B5EF4-FFF2-40B4-BE49-F238E27FC236}">
                <a16:creationId xmlns:a16="http://schemas.microsoft.com/office/drawing/2014/main" xmlns="" id="{687B7C23-9E4D-47A3-872A-857DE10440B9}"/>
              </a:ext>
            </a:extLst>
          </p:cNvPr>
          <p:cNvSpPr/>
          <p:nvPr/>
        </p:nvSpPr>
        <p:spPr>
          <a:xfrm>
            <a:off x="213064" y="1780284"/>
            <a:ext cx="3986074" cy="3816429"/>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smtClean="0">
                <a:latin typeface="Arial"/>
                <a:ea typeface="ＭＳ Ｐゴシック"/>
                <a:cs typeface="Arial"/>
              </a:rPr>
              <a:t>"</a:t>
            </a:r>
            <a:r>
              <a:rPr lang="tr-TR" sz="2200" b="1" dirty="0" smtClean="0">
                <a:latin typeface="Arial"/>
                <a:ea typeface="ＭＳ Ｐゴシック"/>
                <a:cs typeface="Arial"/>
              </a:rPr>
              <a:t>hizmet </a:t>
            </a:r>
            <a:r>
              <a:rPr lang="tr-TR" sz="2200" b="1" dirty="0">
                <a:latin typeface="Arial"/>
                <a:ea typeface="ＭＳ Ｐゴシック"/>
                <a:cs typeface="Arial"/>
              </a:rPr>
              <a:t>sağlayıcısı</a:t>
            </a:r>
            <a:r>
              <a:rPr lang="tr-TR" sz="2200" dirty="0">
                <a:latin typeface="Arial"/>
                <a:ea typeface="ＭＳ Ｐゴシック"/>
                <a:cs typeface="Arial"/>
              </a:rPr>
              <a:t>":</a:t>
            </a:r>
            <a:endParaRPr lang="tr-TR" sz="2200" dirty="0">
              <a:cs typeface="Arial"/>
            </a:endParaRPr>
          </a:p>
          <a:p>
            <a:pPr algn="just"/>
            <a:r>
              <a:rPr lang="tr-TR" sz="2200" dirty="0">
                <a:latin typeface="Arial"/>
                <a:ea typeface="ＭＳ Ｐゴシック"/>
                <a:cs typeface="Arial"/>
              </a:rPr>
              <a:t>i hizmet kullanıcılarının bilgisayar sistemi aracılığıyla iletişim kurmalarını sağlayan kamu tüzel kişileri veya özel tüzel kişiler ile</a:t>
            </a:r>
            <a:endParaRPr lang="tr-TR" sz="2200" dirty="0">
              <a:cs typeface="Arial"/>
            </a:endParaRPr>
          </a:p>
          <a:p>
            <a:pPr algn="just"/>
            <a:r>
              <a:rPr lang="tr-TR" sz="2200" dirty="0">
                <a:latin typeface="Arial"/>
                <a:ea typeface="ＭＳ Ｐゴシック"/>
                <a:cs typeface="Arial"/>
              </a:rPr>
              <a:t>ii  bu iletişim hizmetleri veya bu hizmetlerin kullanıcıları adına bilgisayar verisi saklayan veya işleyen diğer tüzel kişilerdir</a:t>
            </a:r>
          </a:p>
        </p:txBody>
      </p:sp>
    </p:spTree>
    <p:extLst>
      <p:ext uri="{BB962C8B-B14F-4D97-AF65-F5344CB8AC3E}">
        <p14:creationId xmlns:p14="http://schemas.microsoft.com/office/powerpoint/2010/main" xmlns="" val="3666217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18 - Üretim Emri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900" dirty="0">
                <a:latin typeface="Arial"/>
                <a:ea typeface="ＭＳ Ｐゴシック"/>
                <a:cs typeface="Arial"/>
              </a:rPr>
              <a:t>1 Taraflar yetkili makamlarını aşağıdaki talimatları vermesi konusunda yetkilendirmek için gerekli yasama tedbirlerini ve diğer tedbirleri kabul etmekle yükümlüdür:</a:t>
            </a:r>
          </a:p>
          <a:p>
            <a:pPr lvl="1" algn="just"/>
            <a:r>
              <a:rPr lang="tr-TR" sz="1900" dirty="0">
                <a:latin typeface="Arial"/>
                <a:ea typeface="ＭＳ Ｐゴシック"/>
                <a:cs typeface="Arial"/>
              </a:rPr>
              <a:t>a  Tarafın yetki alanı içerisindeki kişinin bulundurduğu veya tasarrufu altındaki, bilgisayar sisteminde veya bilgisayar-veri depolama aracında depolanmış </a:t>
            </a:r>
            <a:r>
              <a:rPr lang="tr-TR" sz="1900" b="1" dirty="0">
                <a:solidFill>
                  <a:srgbClr val="FF0000"/>
                </a:solidFill>
                <a:latin typeface="Arial"/>
                <a:ea typeface="ＭＳ Ｐゴシック"/>
                <a:cs typeface="Arial"/>
              </a:rPr>
              <a:t>belirli bir bilgisayar verisi</a:t>
            </a:r>
            <a:r>
              <a:rPr lang="tr-TR" sz="1900" dirty="0">
                <a:latin typeface="Arial"/>
                <a:ea typeface="ＭＳ Ｐゴシック"/>
                <a:cs typeface="Arial"/>
              </a:rPr>
              <a:t>ni teslim etmesi ve</a:t>
            </a:r>
            <a:endParaRPr lang="tr-TR" sz="2000" dirty="0">
              <a:latin typeface="Arial"/>
              <a:ea typeface="ＭＳ Ｐゴシック"/>
              <a:cs typeface="Arial"/>
            </a:endParaRPr>
          </a:p>
          <a:p>
            <a:pPr lvl="1" algn="just"/>
            <a:r>
              <a:rPr lang="tr-TR" sz="1900" dirty="0">
                <a:latin typeface="Arial"/>
                <a:ea typeface="ＭＳ Ｐゴシック"/>
                <a:cs typeface="Arial"/>
              </a:rPr>
              <a:t>b Tarafın yetki alanı içerisinde hizmet sunan hizmet sağlayıcısının, bu hizmetlere ilişkin olarak bulundurduğu veya tasarrufu altındaki abone bilgilerini teslim etmesi.</a:t>
            </a:r>
            <a:endParaRPr lang="tr-TR" dirty="0">
              <a:latin typeface="Arial"/>
              <a:ea typeface="ＭＳ Ｐゴシック"/>
              <a:cs typeface="Arial"/>
            </a:endParaRPr>
          </a:p>
          <a:p>
            <a:pPr lvl="1" algn="just"/>
            <a:endParaRPr lang="tr-TR" sz="19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777273" y="1276964"/>
            <a:ext cx="4245183" cy="4247317"/>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Tüm bilgisayar verilerini kapsar (trafik verisi veya diğer bilgisayar verileri)</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Emir belirli bir bilgisayar verisine ilişkin olmalıdır (gelişigüzel verilere ilişkin olmamalıdır)</a:t>
            </a:r>
          </a:p>
          <a:p>
            <a:pPr marL="800100" lvl="1" indent="-342900" algn="just">
              <a:buFont typeface="Wingdings" pitchFamily="2" charset="2"/>
              <a:buChar char="ü"/>
            </a:pPr>
            <a:r>
              <a:rPr lang="tr-TR" sz="2100" dirty="0">
                <a:latin typeface="Arial"/>
                <a:ea typeface="ＭＳ Ｐゴシック"/>
                <a:cs typeface="Arial"/>
              </a:rPr>
              <a:t>Evet: belirli bir isimle ilgili e-postaların üretilmesi emri</a:t>
            </a:r>
          </a:p>
          <a:p>
            <a:pPr marL="800100" lvl="1" indent="-342900" algn="just">
              <a:buFont typeface="Wingdings" pitchFamily="2" charset="2"/>
              <a:buChar char="ü"/>
            </a:pPr>
            <a:r>
              <a:rPr lang="tr-TR" sz="2000" dirty="0">
                <a:latin typeface="Arial"/>
                <a:ea typeface="ＭＳ Ｐゴシック"/>
                <a:cs typeface="Arial"/>
              </a:rPr>
              <a:t>Hayır: belirli bir isimle ilgili son üç yıla ait tüm e-posta haberleşmelerinin üretilmesi</a:t>
            </a:r>
            <a:endParaRPr lang="tr-TR" dirty="0">
              <a:cs typeface="Arial"/>
            </a:endParaRPr>
          </a:p>
        </p:txBody>
      </p:sp>
    </p:spTree>
    <p:extLst>
      <p:ext uri="{BB962C8B-B14F-4D97-AF65-F5344CB8AC3E}">
        <p14:creationId xmlns:p14="http://schemas.microsoft.com/office/powerpoint/2010/main" xmlns="" val="7069707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18 - Üretim Emri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647700"/>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900" dirty="0">
                <a:latin typeface="Arial"/>
                <a:ea typeface="ＭＳ Ｐゴシック"/>
                <a:cs typeface="Arial"/>
              </a:rPr>
              <a:t>1 Taraflar yetkili makamlarını aşağıdaki talimatları vermesi konusunda yetkilendirmek için gerekli yasama tedbirlerini ve diğer tedbirleri kabul etmekle yükümlüdür:</a:t>
            </a:r>
            <a:endParaRPr lang="tr-TR" dirty="0">
              <a:ea typeface="ＭＳ Ｐゴシック"/>
              <a:cs typeface="Arial" pitchFamily="34" charset="0"/>
            </a:endParaRPr>
          </a:p>
          <a:p>
            <a:pPr lvl="1" algn="just"/>
            <a:r>
              <a:rPr lang="tr-TR" sz="1900" dirty="0">
                <a:latin typeface="Arial"/>
                <a:ea typeface="ＭＳ Ｐゴシック"/>
                <a:cs typeface="Arial"/>
              </a:rPr>
              <a:t>a  Tarafın yetki alanı içerisindeki kişinin </a:t>
            </a:r>
            <a:r>
              <a:rPr lang="tr-TR" sz="1900" b="1" dirty="0">
                <a:solidFill>
                  <a:srgbClr val="FF0000"/>
                </a:solidFill>
                <a:latin typeface="Arial"/>
                <a:ea typeface="ＭＳ Ｐゴシック"/>
                <a:cs typeface="Arial"/>
              </a:rPr>
              <a:t>bulundurduğu veya tasarrufu altındaki</a:t>
            </a:r>
            <a:r>
              <a:rPr lang="tr-TR" sz="1900" dirty="0">
                <a:latin typeface="Arial"/>
                <a:ea typeface="ＭＳ Ｐゴシック"/>
                <a:cs typeface="Arial"/>
              </a:rPr>
              <a:t>, bilgisayar sisteminde veya bilgisayar-veri depolama aracında depolanmış belirli bir bilgisayar verisini teslim etmesi ve</a:t>
            </a:r>
            <a:endParaRPr lang="tr-TR" sz="2000" dirty="0">
              <a:latin typeface="Arial"/>
              <a:ea typeface="ＭＳ Ｐゴシック"/>
              <a:cs typeface="Arial"/>
            </a:endParaRPr>
          </a:p>
          <a:p>
            <a:pPr lvl="1" algn="just"/>
            <a:r>
              <a:rPr lang="tr-TR" sz="1900" dirty="0">
                <a:latin typeface="Arial"/>
                <a:ea typeface="ＭＳ Ｐゴシック"/>
                <a:cs typeface="Arial"/>
              </a:rPr>
              <a:t>b Tarafın yetki alanı içerisinde hizmet sunan hizmet sağlayıcısının, bu hizmetlere ilişkin olarak bulundurduğu veya tasarrufu altındaki abone bilgilerini teslim etmesi.</a:t>
            </a:r>
            <a:endParaRPr lang="tr-TR" sz="1900" dirty="0">
              <a:cs typeface="Arial"/>
            </a:endParaRPr>
          </a:p>
          <a:p>
            <a:pPr lvl="1" algn="just"/>
            <a:endParaRPr lang="tr-TR" sz="19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8757" y="1018172"/>
            <a:ext cx="4443699" cy="594008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Hizmet sağlayıcısı veriyi,</a:t>
            </a:r>
            <a:endParaRPr lang="tr-TR" sz="2000" dirty="0">
              <a:cs typeface="Arial"/>
            </a:endParaRPr>
          </a:p>
          <a:p>
            <a:pPr marL="800100" lvl="1" indent="-342900" algn="just">
              <a:buFont typeface="Wingdings" pitchFamily="2" charset="2"/>
              <a:buChar char="ü"/>
            </a:pPr>
            <a:r>
              <a:rPr lang="tr-TR" sz="2000" dirty="0">
                <a:latin typeface="Arial"/>
                <a:ea typeface="ＭＳ Ｐゴシック"/>
                <a:cs typeface="Arial"/>
              </a:rPr>
              <a:t>fiziksel olarak bulundurabilir ya da</a:t>
            </a:r>
            <a:endParaRPr lang="tr-TR" sz="2000" dirty="0">
              <a:cs typeface="Arial"/>
            </a:endParaRPr>
          </a:p>
          <a:p>
            <a:pPr marL="800100" lvl="1" indent="-342900" algn="just">
              <a:buFont typeface="Wingdings,Sans-Serif" pitchFamily="2" charset="2"/>
              <a:buChar char="ü"/>
            </a:pPr>
            <a:r>
              <a:rPr lang="tr-TR" sz="2000" dirty="0">
                <a:latin typeface="Arial"/>
                <a:ea typeface="ＭＳ Ｐゴシック"/>
                <a:cs typeface="Arial"/>
              </a:rPr>
              <a:t>veri üzerinde zilyetliği bulunmalıdır (verinin üretilmesi üzerinde serbest tasarrufu vardır)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Yetki alanı içerisindeki hizmet sağlayıcısının tasarrufunda olduğu sürece verinin konumu önemli değildir</a:t>
            </a:r>
          </a:p>
          <a:p>
            <a:pPr marL="342900" indent="-342900" algn="just">
              <a:buFont typeface="Wingdings" pitchFamily="2" charset="2"/>
              <a:buChar char="ü"/>
            </a:pPr>
            <a:endParaRPr lang="tr-TR" sz="2000" dirty="0">
              <a:cs typeface="Arial" pitchFamily="34" charset="0"/>
            </a:endParaRPr>
          </a:p>
          <a:p>
            <a:pPr marL="342900" indent="-342900" algn="just">
              <a:buFont typeface="Wingdings" pitchFamily="2" charset="2"/>
              <a:buChar char="ü"/>
            </a:pPr>
            <a:r>
              <a:rPr lang="tr-TR" sz="2000" dirty="0">
                <a:latin typeface="Arial"/>
                <a:ea typeface="ＭＳ Ｐゴシック"/>
                <a:cs typeface="Arial"/>
              </a:rPr>
              <a:t>Tasarruf, hukuka uygun çerçevede depolanmamış veriye uzaktan teknik erişilebilirliği içermez</a:t>
            </a:r>
            <a:endParaRPr lang="tr-TR" sz="2000" dirty="0">
              <a:cs typeface="Arial" pitchFamily="34" charset="0"/>
            </a:endParaRPr>
          </a:p>
          <a:p>
            <a:pPr marL="342900" indent="-342900" algn="just">
              <a:buFont typeface="Wingdings" pitchFamily="2" charset="2"/>
              <a:buChar char="ü"/>
            </a:pPr>
            <a:endParaRPr lang="tr-TR" sz="2000" dirty="0">
              <a:cs typeface="Arial" pitchFamily="34" charset="0"/>
            </a:endParaRPr>
          </a:p>
        </p:txBody>
      </p:sp>
    </p:spTree>
    <p:extLst>
      <p:ext uri="{BB962C8B-B14F-4D97-AF65-F5344CB8AC3E}">
        <p14:creationId xmlns:p14="http://schemas.microsoft.com/office/powerpoint/2010/main" xmlns="" val="5176746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18 - Üretim Emri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900" dirty="0">
                <a:latin typeface="Arial"/>
                <a:ea typeface="ＭＳ Ｐゴシック"/>
                <a:cs typeface="Arial"/>
              </a:rPr>
              <a:t>1 Taraflar yetkili makamlarını aşağıdaki talimatları vermesi konusunda yetkilendirmek için gerekli yasama tedbirlerini ve diğer tedbirleri kabul etmekle yükümlüdür:</a:t>
            </a:r>
          </a:p>
          <a:p>
            <a:pPr lvl="1" algn="just"/>
            <a:r>
              <a:rPr lang="tr-TR" sz="1900" dirty="0">
                <a:latin typeface="Arial"/>
                <a:ea typeface="ＭＳ Ｐゴシック"/>
                <a:cs typeface="Arial"/>
              </a:rPr>
              <a:t>a </a:t>
            </a:r>
            <a:r>
              <a:rPr lang="tr-TR" sz="1900" b="1" dirty="0">
                <a:solidFill>
                  <a:srgbClr val="FF0000"/>
                </a:solidFill>
                <a:latin typeface="Arial"/>
                <a:ea typeface="ＭＳ Ｐゴシック"/>
                <a:cs typeface="Arial"/>
              </a:rPr>
              <a:t> </a:t>
            </a:r>
            <a:r>
              <a:rPr lang="tr-TR" sz="1900" dirty="0">
                <a:latin typeface="Arial"/>
                <a:ea typeface="ＭＳ Ｐゴシック"/>
                <a:cs typeface="Arial"/>
              </a:rPr>
              <a:t>Tarafın yetki alanı içerisindeki kişinin bulundurduğu veya tasarrufu altındaki, </a:t>
            </a:r>
            <a:r>
              <a:rPr lang="tr-TR" sz="1900" b="1" dirty="0">
                <a:solidFill>
                  <a:srgbClr val="FF0000"/>
                </a:solidFill>
                <a:latin typeface="Arial"/>
                <a:ea typeface="ＭＳ Ｐゴシック"/>
                <a:cs typeface="Arial"/>
              </a:rPr>
              <a:t>bilgisayar sisteminde veya bilgisayar-veri depolama aracında depolanmış </a:t>
            </a:r>
            <a:r>
              <a:rPr lang="tr-TR" sz="1900" dirty="0">
                <a:latin typeface="Arial"/>
                <a:ea typeface="ＭＳ Ｐゴシック"/>
                <a:cs typeface="Arial"/>
              </a:rPr>
              <a:t>belirli bir bilgisayar verisini teslim etmesi ve</a:t>
            </a:r>
            <a:endParaRPr lang="tr-TR" sz="2000" dirty="0">
              <a:latin typeface="Arial"/>
              <a:ea typeface="ＭＳ Ｐゴシック"/>
              <a:cs typeface="Arial"/>
            </a:endParaRPr>
          </a:p>
          <a:p>
            <a:pPr lvl="1" algn="just"/>
            <a:r>
              <a:rPr lang="tr-TR" sz="1900" dirty="0">
                <a:latin typeface="Arial"/>
                <a:ea typeface="ＭＳ Ｐゴシック"/>
                <a:cs typeface="Arial"/>
              </a:rPr>
              <a:t>b Tarafın yetki alanı içerisinde hizmet sunan hizmet sağlayıcısının, bu hizmetlere ilişkin olarak bulundurduğu veya tasarrufu altındaki abone bilgilerini teslim etmesi.</a:t>
            </a:r>
          </a:p>
          <a:p>
            <a:pPr lvl="1" algn="just"/>
            <a:endParaRPr lang="tr-TR" sz="19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7511" y="1276964"/>
            <a:ext cx="4284562" cy="212365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a:latin typeface="Arial"/>
                <a:ea typeface="ＭＳ Ｐゴシック"/>
                <a:cs typeface="Arial"/>
              </a:rPr>
              <a:t>Yetki yalnızca depolanmış (mevcut) veriye ilişkindir</a:t>
            </a:r>
          </a:p>
          <a:p>
            <a:pPr marL="342900" indent="-342900" algn="just">
              <a:buFont typeface="Wingdings" pitchFamily="2" charset="2"/>
              <a:buChar char="ü"/>
            </a:pPr>
            <a:endParaRPr lang="tr-TR" sz="2200">
              <a:cs typeface="Arial"/>
            </a:endParaRPr>
          </a:p>
          <a:p>
            <a:pPr marL="342900" indent="-342900" algn="just">
              <a:buFont typeface="Wingdings" pitchFamily="2" charset="2"/>
              <a:buChar char="ü"/>
            </a:pPr>
            <a:r>
              <a:rPr lang="tr-TR" sz="2200">
                <a:latin typeface="Arial"/>
                <a:ea typeface="ＭＳ Ｐゴシック"/>
                <a:cs typeface="Arial"/>
              </a:rPr>
              <a:t>Veri saklama yükümlülüğü öngörmez </a:t>
            </a:r>
          </a:p>
          <a:p>
            <a:pPr algn="just"/>
            <a:endParaRPr lang="tr-TR" sz="2200">
              <a:cs typeface="Arial"/>
            </a:endParaRPr>
          </a:p>
        </p:txBody>
      </p:sp>
    </p:spTree>
    <p:extLst>
      <p:ext uri="{BB962C8B-B14F-4D97-AF65-F5344CB8AC3E}">
        <p14:creationId xmlns:p14="http://schemas.microsoft.com/office/powerpoint/2010/main" xmlns="" val="19877115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18 - Üretim Emri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900" dirty="0">
                <a:latin typeface="Arial"/>
                <a:ea typeface="ＭＳ Ｐゴシック"/>
                <a:cs typeface="Arial"/>
              </a:rPr>
              <a:t>1 Taraflar yetkili makamlarını aşağıdaki talimatları vermesi konusunda yetkilendirmek için gerekli yasama tedbirlerini ve diğer tedbirleri kabul etmekle yükümlüdür:</a:t>
            </a:r>
          </a:p>
          <a:p>
            <a:pPr lvl="1" algn="just"/>
            <a:r>
              <a:rPr lang="tr-TR" sz="1900" dirty="0">
                <a:latin typeface="Arial"/>
                <a:ea typeface="ＭＳ Ｐゴシック"/>
                <a:cs typeface="Arial"/>
              </a:rPr>
              <a:t>a  Tarafın yetki alanı içerisindeki kişinin bulundurduğu veya tasarrufu altındaki, bilgisayar sisteminde veya bilgisayar-veri depolama aracında depolanmış belirli bir bilgisayar verisini teslim etmesi ve</a:t>
            </a:r>
            <a:endParaRPr lang="tr-TR" sz="2000" dirty="0">
              <a:latin typeface="Arial"/>
              <a:ea typeface="ＭＳ Ｐゴシック"/>
              <a:cs typeface="Arial"/>
            </a:endParaRPr>
          </a:p>
          <a:p>
            <a:pPr lvl="1" algn="just"/>
            <a:r>
              <a:rPr lang="tr-TR" sz="1900" dirty="0">
                <a:latin typeface="Arial"/>
                <a:ea typeface="ＭＳ Ｐゴシック"/>
                <a:cs typeface="Arial"/>
              </a:rPr>
              <a:t>b Tarafın </a:t>
            </a:r>
            <a:r>
              <a:rPr lang="tr-TR" sz="1900" b="1" dirty="0">
                <a:solidFill>
                  <a:srgbClr val="FF0000"/>
                </a:solidFill>
                <a:latin typeface="Arial"/>
                <a:ea typeface="ＭＳ Ｐゴシック"/>
                <a:cs typeface="Arial"/>
              </a:rPr>
              <a:t>yetki alanı içerisinde hizmet sunan</a:t>
            </a:r>
            <a:r>
              <a:rPr lang="tr-TR" sz="1900" dirty="0">
                <a:latin typeface="Arial"/>
                <a:ea typeface="ＭＳ Ｐゴシック"/>
                <a:cs typeface="Arial"/>
              </a:rPr>
              <a:t> hizmet sağlayıcısının, bu hizmetlere ilişkin olarak bulundurduğu veya tasarrufu altındaki abone bilgilerini teslim etmesi.</a:t>
            </a:r>
            <a:endParaRPr lang="tr-TR" dirty="0">
              <a:latin typeface="Arial"/>
              <a:ea typeface="ＭＳ Ｐゴシック"/>
              <a:cs typeface="Arial"/>
            </a:endParaRPr>
          </a:p>
          <a:p>
            <a:pPr lvl="1" algn="just"/>
            <a:endParaRPr lang="tr-TR" sz="19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7511" y="1139969"/>
            <a:ext cx="4414946" cy="532453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1700" dirty="0">
                <a:latin typeface="Arial"/>
                <a:ea typeface="ＭＳ Ｐゴシック"/>
                <a:cs typeface="Arial"/>
              </a:rPr>
              <a:t>Hizmet sağlayıcısı, yetki alanı içerisinde "hizmetlerini sunduğu" sürece burada konumlanmış olmasına gerek yoktur</a:t>
            </a:r>
            <a:endParaRPr lang="en-US" sz="1700" dirty="0">
              <a:cs typeface="Arial" pitchFamily="34" charset="0"/>
            </a:endParaRPr>
          </a:p>
          <a:p>
            <a:pPr marL="342900" indent="-342900" algn="just">
              <a:buFont typeface="Wingdings" pitchFamily="2" charset="2"/>
              <a:buChar char="ü"/>
            </a:pPr>
            <a:r>
              <a:rPr lang="tr-TR" sz="1700" dirty="0">
                <a:latin typeface="Arial"/>
                <a:ea typeface="ＭＳ Ｐゴシック"/>
                <a:cs typeface="Arial"/>
              </a:rPr>
              <a:t>Bu, aşağıdaki yollarla gerçekleşebilir:</a:t>
            </a:r>
          </a:p>
          <a:p>
            <a:pPr marL="800100" lvl="1" indent="-342900" algn="just" fontAlgn="auto">
              <a:spcBef>
                <a:spcPts val="0"/>
              </a:spcBef>
              <a:spcAft>
                <a:spcPts val="0"/>
              </a:spcAft>
              <a:buFont typeface="Wingdings" pitchFamily="2" charset="2"/>
              <a:buChar char="ü"/>
            </a:pPr>
            <a:r>
              <a:rPr lang="tr-TR" sz="1700" dirty="0">
                <a:latin typeface="Arial"/>
                <a:ea typeface="ＭＳ Ｐゴシック"/>
                <a:cs typeface="Arial"/>
              </a:rPr>
              <a:t>Hizmet sağlayıcısının, kişilerin,  yetki alanı içerisinde sunduğu hizmetlerine abone olmasına izin vermesi (</a:t>
            </a:r>
            <a:r>
              <a:rPr lang="tr-TR" sz="1700" dirty="0" err="1">
                <a:latin typeface="Arial"/>
                <a:ea typeface="ＭＳ Ｐゴシック"/>
                <a:cs typeface="Arial"/>
              </a:rPr>
              <a:t>örn</a:t>
            </a:r>
            <a:r>
              <a:rPr lang="tr-TR" sz="1700" dirty="0">
                <a:latin typeface="Arial"/>
                <a:ea typeface="ＭＳ Ｐゴシック"/>
                <a:cs typeface="Arial"/>
              </a:rPr>
              <a:t>. hizmetlerini engellememesi) ve</a:t>
            </a:r>
          </a:p>
          <a:p>
            <a:pPr marL="800100" lvl="1" indent="-342900" algn="just">
              <a:buFont typeface="Wingdings" pitchFamily="2" charset="2"/>
              <a:buChar char="ü"/>
            </a:pPr>
            <a:r>
              <a:rPr lang="tr-TR" sz="1700" dirty="0">
                <a:latin typeface="Arial"/>
                <a:ea typeface="ＭＳ Ｐゴシック"/>
                <a:cs typeface="Arial"/>
              </a:rPr>
              <a:t>Hizmet sağlayıcısının Taraf ile gerçek ve maddi bir bağ kurmuş olması - örneğin:</a:t>
            </a:r>
          </a:p>
          <a:p>
            <a:pPr marL="1257300" lvl="2" indent="-342900" algn="just">
              <a:buFont typeface="Wingdings" pitchFamily="2" charset="2"/>
              <a:buChar char="ü"/>
            </a:pPr>
            <a:r>
              <a:rPr lang="tr-TR" sz="1700" dirty="0">
                <a:latin typeface="Arial"/>
                <a:ea typeface="ＭＳ Ｐゴシック"/>
                <a:cs typeface="Arial"/>
              </a:rPr>
              <a:t>Yerel reklamlar ve reklamlarda yerel dilin kullanımı</a:t>
            </a:r>
          </a:p>
          <a:p>
            <a:pPr marL="1257300" lvl="2" indent="-342900" algn="just">
              <a:buFont typeface="Wingdings" pitchFamily="2" charset="2"/>
              <a:buChar char="ü"/>
            </a:pPr>
            <a:r>
              <a:rPr lang="tr-TR" sz="1700" dirty="0">
                <a:latin typeface="Arial"/>
                <a:ea typeface="ＭＳ Ｐゴシック"/>
                <a:cs typeface="Arial"/>
              </a:rPr>
              <a:t>Faaliyetlerini yürütürken yerel abone bilgilerini veya ilgili trafik verilerini kullanması</a:t>
            </a:r>
          </a:p>
          <a:p>
            <a:pPr marL="1257300" lvl="2" indent="-342900" algn="just">
              <a:buFont typeface="Wingdings" pitchFamily="2" charset="2"/>
              <a:buChar char="ü"/>
            </a:pPr>
            <a:r>
              <a:rPr lang="tr-TR" sz="1700" dirty="0">
                <a:latin typeface="Arial"/>
                <a:ea typeface="ＭＳ Ｐゴシック"/>
                <a:cs typeface="Arial"/>
              </a:rPr>
              <a:t>Yerel abonelerle etkileşim</a:t>
            </a:r>
          </a:p>
          <a:p>
            <a:pPr marL="1257300" lvl="2" indent="-342900" algn="just">
              <a:buFont typeface="Wingdings" pitchFamily="2" charset="2"/>
              <a:buChar char="ü"/>
            </a:pPr>
            <a:r>
              <a:rPr lang="tr-TR" sz="1700" dirty="0">
                <a:latin typeface="Arial"/>
                <a:ea typeface="ＭＳ Ｐゴシック"/>
                <a:cs typeface="Arial"/>
              </a:rPr>
              <a:t>Yerel düzeyde yerleşik olarak kabul edilmesi</a:t>
            </a:r>
            <a:endParaRPr lang="tr-TR" sz="1700" dirty="0">
              <a:cs typeface="Arial"/>
            </a:endParaRPr>
          </a:p>
        </p:txBody>
      </p:sp>
    </p:spTree>
    <p:extLst>
      <p:ext uri="{BB962C8B-B14F-4D97-AF65-F5344CB8AC3E}">
        <p14:creationId xmlns:p14="http://schemas.microsoft.com/office/powerpoint/2010/main" xmlns="" val="1826714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18 - Üretim Emri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35531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900" dirty="0">
                <a:latin typeface="Arial"/>
                <a:ea typeface="ＭＳ Ｐゴシック"/>
                <a:cs typeface="Arial"/>
              </a:rPr>
              <a:t>1 Taraflar yetkili makamlarını aşağıdaki talimatları vermesi konusunda yetkilendirmek için gerekli yasama tedbirlerini ve diğer tedbirleri kabul etmekle yükümlüdür:</a:t>
            </a:r>
          </a:p>
          <a:p>
            <a:pPr lvl="1" algn="just"/>
            <a:r>
              <a:rPr lang="tr-TR" sz="1900" dirty="0">
                <a:latin typeface="Arial"/>
                <a:ea typeface="ＭＳ Ｐゴシック"/>
                <a:cs typeface="Arial"/>
              </a:rPr>
              <a:t>a  Tarafın yetki alanı içerisindeki kişinin bulundurduğu veya tasarrufu altındaki, bilgisayar sisteminde veya bilgisayar-veri depolama aracında depolanmış belirli bir bilgisayar verisini teslim etmesi ve</a:t>
            </a:r>
            <a:endParaRPr lang="tr-TR" sz="2000" dirty="0">
              <a:latin typeface="Arial"/>
              <a:ea typeface="ＭＳ Ｐゴシック"/>
              <a:cs typeface="Arial"/>
            </a:endParaRPr>
          </a:p>
          <a:p>
            <a:pPr lvl="1" algn="just"/>
            <a:r>
              <a:rPr lang="tr-TR" sz="1900" dirty="0">
                <a:latin typeface="Arial"/>
                <a:ea typeface="ＭＳ Ｐゴシック"/>
                <a:cs typeface="Arial"/>
              </a:rPr>
              <a:t>b Tarafın yetki alanı içerisinde hizmet sunan hizmet sağlayıcısının, bu hizmetlere ilişkin olarak bulundurduğu veya tasarrufu altındaki </a:t>
            </a:r>
            <a:r>
              <a:rPr lang="tr-TR" sz="1900" b="1" dirty="0">
                <a:solidFill>
                  <a:srgbClr val="FF0000"/>
                </a:solidFill>
                <a:latin typeface="Arial"/>
                <a:ea typeface="ＭＳ Ｐゴシック"/>
                <a:cs typeface="Arial"/>
              </a:rPr>
              <a:t>abone bilgilerini teslim etmesi</a:t>
            </a:r>
            <a:r>
              <a:rPr lang="tr-TR" sz="1900" dirty="0">
                <a:latin typeface="Arial"/>
                <a:ea typeface="ＭＳ Ｐゴシック"/>
                <a:cs typeface="Arial"/>
              </a:rPr>
              <a:t>.</a:t>
            </a:r>
            <a:endParaRPr lang="tr-TR" dirty="0">
              <a:latin typeface="Arial"/>
              <a:ea typeface="ＭＳ Ｐゴシック"/>
              <a:cs typeface="Arial"/>
            </a:endParaRPr>
          </a:p>
          <a:p>
            <a:pPr lvl="1" algn="just"/>
            <a:endParaRPr lang="tr-TR" sz="19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7511" y="1139969"/>
            <a:ext cx="4414946" cy="470898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Bilgiler her türlü formda olabilir (bilgisayar verisi veya değil)</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Aşağıdakileri içerebilir: </a:t>
            </a:r>
            <a:endParaRPr lang="tr-TR" sz="2000" dirty="0">
              <a:cs typeface="Arial"/>
            </a:endParaRPr>
          </a:p>
          <a:p>
            <a:pPr marL="800100" lvl="1" indent="-342900" algn="just">
              <a:buFont typeface="Wingdings" pitchFamily="2" charset="2"/>
              <a:buChar char="ü"/>
            </a:pPr>
            <a:r>
              <a:rPr lang="tr-TR" sz="2000" dirty="0">
                <a:latin typeface="Arial"/>
                <a:ea typeface="ＭＳ Ｐゴシック"/>
                <a:cs typeface="Arial"/>
              </a:rPr>
              <a:t>Kullanılan iletişim hizmeti türü, teknik koşullar &amp; hizmet süresi;</a:t>
            </a:r>
          </a:p>
          <a:p>
            <a:pPr marL="800100" lvl="1" indent="-342900" algn="just">
              <a:buFont typeface="Wingdings" pitchFamily="2" charset="2"/>
              <a:buChar char="ü"/>
            </a:pPr>
            <a:r>
              <a:rPr lang="tr-TR" sz="2000" dirty="0">
                <a:latin typeface="Arial"/>
                <a:ea typeface="ＭＳ Ｐゴシック"/>
                <a:cs typeface="Arial"/>
              </a:rPr>
              <a:t>Abonenin kimlik bilgileri, posta/coğrafi adresi, telefon veya diğer erişim numaraları, fatura ve ödeme bilgisi</a:t>
            </a:r>
          </a:p>
          <a:p>
            <a:pPr marL="800100" lvl="1" indent="-342900" algn="just">
              <a:buFont typeface="Wingdings" pitchFamily="2" charset="2"/>
              <a:buChar char="ü"/>
            </a:pPr>
            <a:r>
              <a:rPr lang="tr-TR" sz="2000" dirty="0">
                <a:latin typeface="Arial"/>
                <a:ea typeface="ＭＳ Ｐゴシック"/>
                <a:cs typeface="Arial"/>
              </a:rPr>
              <a:t>Hizmet organizasyonu itibariyle iletişimin kurulduğu alandaki ekipmanla ilgili diğer bilgiler</a:t>
            </a:r>
          </a:p>
        </p:txBody>
      </p:sp>
    </p:spTree>
    <p:extLst>
      <p:ext uri="{BB962C8B-B14F-4D97-AF65-F5344CB8AC3E}">
        <p14:creationId xmlns:p14="http://schemas.microsoft.com/office/powerpoint/2010/main" xmlns="" val="11501507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18 - Üretim Emri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062924"/>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900" dirty="0">
                <a:latin typeface="Arial"/>
                <a:ea typeface="ＭＳ Ｐゴシック"/>
                <a:cs typeface="Arial"/>
              </a:rPr>
              <a:t>1 Taraflar yetkili makamlarını aşağıdaki talimatları vermesi konusunda yetkilendirmek için gerekli yasama tedbirlerini ve diğer tedbirleri kabul etmekle yükümlüdür: </a:t>
            </a:r>
            <a:endParaRPr lang="tr-TR" sz="1900" dirty="0">
              <a:latin typeface="Arial"/>
              <a:cs typeface="Arial"/>
            </a:endParaRPr>
          </a:p>
          <a:p>
            <a:pPr lvl="1" algn="just"/>
            <a:r>
              <a:rPr lang="tr-TR" sz="1900" dirty="0">
                <a:latin typeface="Arial"/>
                <a:ea typeface="ＭＳ Ｐゴシック"/>
                <a:cs typeface="Arial"/>
              </a:rPr>
              <a:t>a  Tarafın yetki alanı içerisindeki kişinin bulundurduğu veya tasarrufu altındaki, bilgisayar sisteminde veya bilgisayar-veri depolama aracında depolanmış belirli bir bilgisayar verisini teslim etmesi ve</a:t>
            </a:r>
            <a:endParaRPr lang="tr-TR" sz="2000" dirty="0">
              <a:latin typeface="Arial"/>
              <a:ea typeface="ＭＳ Ｐゴシック"/>
              <a:cs typeface="Arial"/>
            </a:endParaRPr>
          </a:p>
          <a:p>
            <a:pPr lvl="1" algn="just"/>
            <a:r>
              <a:rPr lang="tr-TR" sz="1900" dirty="0">
                <a:latin typeface="Arial"/>
                <a:ea typeface="ＭＳ Ｐゴシック"/>
                <a:cs typeface="Arial"/>
              </a:rPr>
              <a:t>b Tarafın yetki alanı içerisinde hizmet sunan hizmet sağlayıcısının, </a:t>
            </a:r>
            <a:r>
              <a:rPr lang="tr-TR" sz="1900" b="1" dirty="0">
                <a:solidFill>
                  <a:srgbClr val="FF0000"/>
                </a:solidFill>
                <a:latin typeface="Arial"/>
                <a:ea typeface="ＭＳ Ｐゴシック"/>
                <a:cs typeface="Arial"/>
              </a:rPr>
              <a:t>bu hizmetlere ilişkin </a:t>
            </a:r>
            <a:r>
              <a:rPr lang="tr-TR" sz="1900" dirty="0">
                <a:latin typeface="Arial"/>
                <a:ea typeface="ＭＳ Ｐゴシック"/>
                <a:cs typeface="Arial"/>
              </a:rPr>
              <a:t>olarak bulundurduğu veya tasarrufu altındaki abone bilgilerini teslim etmesi. </a:t>
            </a: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33227" y="1276964"/>
            <a:ext cx="4414945" cy="2800767"/>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Hakkında emir düzenlenen bilgi, yetki alanı içerisinde sunulan hizmetlere ilişkin olmalıdır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Abone bilgileri tümüyle yetki alanı dışında sunulan hizmetler için talep edilemez</a:t>
            </a:r>
            <a:endParaRPr lang="tr-TR" sz="2200" dirty="0">
              <a:cs typeface="Arial"/>
            </a:endParaRPr>
          </a:p>
        </p:txBody>
      </p:sp>
    </p:spTree>
    <p:extLst>
      <p:ext uri="{BB962C8B-B14F-4D97-AF65-F5344CB8AC3E}">
        <p14:creationId xmlns:p14="http://schemas.microsoft.com/office/powerpoint/2010/main" xmlns="" val="32860033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18 - Üretim Emri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062924"/>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900" dirty="0">
                <a:latin typeface="Arial"/>
                <a:ea typeface="ＭＳ Ｐゴシック"/>
                <a:cs typeface="Arial"/>
              </a:rPr>
              <a:t>1 Taraflar yetkili makamlarını aşağıdaki talimatları vermesi konusunda yetkilendirmek için gerekli yasama tedbirlerini ve diğer tedbirleri kabul etmekle yükümlüdür: </a:t>
            </a:r>
            <a:endParaRPr lang="tr-TR" sz="1900" dirty="0">
              <a:latin typeface="Arial"/>
              <a:cs typeface="Arial"/>
            </a:endParaRPr>
          </a:p>
          <a:p>
            <a:pPr lvl="1" algn="just"/>
            <a:r>
              <a:rPr lang="tr-TR" sz="1900" dirty="0">
                <a:latin typeface="Arial"/>
                <a:ea typeface="ＭＳ Ｐゴシック"/>
                <a:cs typeface="Arial"/>
              </a:rPr>
              <a:t>a  Tarafın yetki alanı içerisindeki kişinin bulundurduğu veya tasarrufu altındaki, bilgisayar sisteminde veya bilgisayar-veri depolama aracında depolanmış belirli bir bilgisayar verisini teslim etmesi ve</a:t>
            </a:r>
            <a:endParaRPr lang="tr-TR" sz="2000" dirty="0">
              <a:latin typeface="Arial"/>
              <a:ea typeface="ＭＳ Ｐゴシック"/>
              <a:cs typeface="Arial"/>
            </a:endParaRPr>
          </a:p>
          <a:p>
            <a:pPr lvl="1" algn="just"/>
            <a:r>
              <a:rPr lang="tr-TR" sz="1900" dirty="0">
                <a:latin typeface="Arial"/>
                <a:ea typeface="ＭＳ Ｐゴシック"/>
                <a:cs typeface="Arial"/>
              </a:rPr>
              <a:t>b Tarafın yetki alanı içerisinde hizmet sunan </a:t>
            </a:r>
            <a:r>
              <a:rPr lang="tr-TR" sz="1900" b="1" dirty="0">
                <a:solidFill>
                  <a:srgbClr val="FF0000"/>
                </a:solidFill>
                <a:latin typeface="Arial"/>
                <a:ea typeface="ＭＳ Ｐゴシック"/>
                <a:cs typeface="Arial"/>
              </a:rPr>
              <a:t>hizmet sağlayıcısının</a:t>
            </a:r>
            <a:r>
              <a:rPr lang="tr-TR" sz="1900" dirty="0">
                <a:latin typeface="Arial"/>
                <a:ea typeface="ＭＳ Ｐゴシック"/>
                <a:cs typeface="Arial"/>
              </a:rPr>
              <a:t>, bu hizmetlere ilişkin olarak </a:t>
            </a:r>
            <a:r>
              <a:rPr lang="tr-TR" sz="1900" b="1" dirty="0">
                <a:solidFill>
                  <a:srgbClr val="FF0000"/>
                </a:solidFill>
                <a:latin typeface="Arial"/>
                <a:ea typeface="ＭＳ Ｐゴシック"/>
                <a:cs typeface="Arial"/>
              </a:rPr>
              <a:t>bulundurduğu veya tasarrufu altındaki</a:t>
            </a:r>
            <a:r>
              <a:rPr lang="tr-TR" sz="1900" dirty="0">
                <a:latin typeface="Arial"/>
                <a:ea typeface="ＭＳ Ｐゴシック"/>
                <a:cs typeface="Arial"/>
              </a:rPr>
              <a:t> abone bilgilerini teslim etme. </a:t>
            </a: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33227" y="1276964"/>
            <a:ext cx="4414945" cy="558614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Hizmet sağlayıcısı;</a:t>
            </a:r>
          </a:p>
          <a:p>
            <a:pPr marL="800100" lvl="1" indent="-342900" algn="just">
              <a:buFont typeface="Wingdings,Sans-Serif" pitchFamily="2" charset="2"/>
              <a:buChar char="ü"/>
            </a:pPr>
            <a:r>
              <a:rPr lang="tr-TR" sz="2100" dirty="0">
                <a:latin typeface="Arial"/>
                <a:ea typeface="ＭＳ Ｐゴシック"/>
                <a:cs typeface="Arial"/>
              </a:rPr>
              <a:t>Ya veriyi fiziksel olarak bulundurmalıdır ya da</a:t>
            </a:r>
          </a:p>
          <a:p>
            <a:pPr marL="800100" lvl="1" indent="-342900" algn="just">
              <a:buFont typeface="Wingdings,Sans-Serif" pitchFamily="2" charset="2"/>
              <a:buChar char="ü"/>
            </a:pPr>
            <a:r>
              <a:rPr lang="tr-TR" sz="2100" dirty="0">
                <a:latin typeface="Arial"/>
                <a:ea typeface="ＭＳ Ｐゴシック"/>
                <a:cs typeface="Arial"/>
              </a:rPr>
              <a:t>Veri üzerinde zilyetliği bulunmalıdır (verinin üretilmesi üzerinde serbest tasarrufu vardır)</a:t>
            </a:r>
          </a:p>
          <a:p>
            <a:pPr marL="800100" lvl="1" indent="-342900" algn="just">
              <a:buFont typeface="Wingdings,Sans-Serif" pitchFamily="2" charset="2"/>
              <a:buChar char="ü"/>
            </a:pPr>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Yetki alanı içerisindeki hizmet sağlayıcısının tasarrufunda olduğu sürece verinin konumu önemli değildir</a:t>
            </a:r>
          </a:p>
          <a:p>
            <a:pPr marL="342900" indent="-342900" algn="just">
              <a:buFont typeface="Wingdings,Sans-Serif" pitchFamily="2" charset="2"/>
              <a:buChar char="ü"/>
            </a:pPr>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Tasarruf, hukuka uygun çerçevede depolanmamış veriye uzaktan erişilebilirliği içermez</a:t>
            </a:r>
            <a:endParaRPr lang="tr-TR" dirty="0">
              <a:cs typeface="Arial" pitchFamily="34" charset="0"/>
            </a:endParaRPr>
          </a:p>
          <a:p>
            <a:pPr marL="342900" indent="-342900" algn="just">
              <a:buFont typeface="Wingdings,Sans-Serif" pitchFamily="2" charset="2"/>
              <a:buChar char="ü"/>
            </a:pPr>
            <a:endParaRPr lang="tr-TR" sz="2100" dirty="0">
              <a:cs typeface="Arial"/>
            </a:endParaRPr>
          </a:p>
        </p:txBody>
      </p:sp>
    </p:spTree>
    <p:extLst>
      <p:ext uri="{BB962C8B-B14F-4D97-AF65-F5344CB8AC3E}">
        <p14:creationId xmlns:p14="http://schemas.microsoft.com/office/powerpoint/2010/main" xmlns="" val="17180972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117</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315722185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117</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117</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err="1">
                <a:ea typeface="ＭＳ Ｐゴシック"/>
              </a:rPr>
              <a:t>Sorular</a:t>
            </a:r>
            <a:endParaRPr lang="tr-TR" err="1">
              <a:cs typeface="Calibri"/>
            </a:endParaRP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990525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118</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108260777"/>
              </p:ext>
            </p:extLst>
          </p:nvPr>
        </p:nvGraphicFramePr>
        <p:xfrm>
          <a:off x="78178" y="1096788"/>
          <a:ext cx="8454262" cy="537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118</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118</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Sorular</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32843620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19 – Bilgisayar Verisi Arama ve </a:t>
            </a:r>
          </a:p>
          <a:p>
            <a:pPr algn="r"/>
            <a:r>
              <a:rPr lang="tr-TR" sz="3200" b="1" dirty="0"/>
              <a:t>Bilgisayar Verisine El Koyma</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xmlns="" id="{E69D06C5-AD37-4D56-868C-9D81A182EE60}"/>
              </a:ext>
            </a:extLst>
          </p:cNvPr>
          <p:cNvSpPr txBox="1">
            <a:spLocks/>
          </p:cNvSpPr>
          <p:nvPr/>
        </p:nvSpPr>
        <p:spPr bwMode="auto">
          <a:xfrm>
            <a:off x="348344" y="1130869"/>
            <a:ext cx="8519885" cy="512169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None/>
              <a:defRPr/>
            </a:pPr>
            <a:r>
              <a:rPr lang="tr-TR" altLang="sr-Latn-RS" sz="2800" b="1" i="1" dirty="0">
                <a:ea typeface="ＭＳ Ｐゴシック"/>
              </a:rPr>
              <a:t>Depolanmış bilgisayar verilerinin aranması ve bunlara el konması</a:t>
            </a:r>
            <a:endParaRPr lang="tr-TR" altLang="sr-Latn-RS" sz="2800" b="1" i="1" dirty="0">
              <a:ea typeface="ＭＳ Ｐゴシック"/>
              <a:cs typeface="Calibri"/>
            </a:endParaRPr>
          </a:p>
          <a:p>
            <a:pPr marL="0" indent="0" algn="ctr" eaLnBrk="1" hangingPunct="1">
              <a:lnSpc>
                <a:spcPct val="80000"/>
              </a:lnSpc>
              <a:spcBef>
                <a:spcPts val="600"/>
              </a:spcBef>
              <a:spcAft>
                <a:spcPts val="1200"/>
              </a:spcAft>
              <a:buNone/>
              <a:defRPr/>
            </a:pPr>
            <a:r>
              <a:rPr lang="tr-TR" altLang="sr-Latn-RS" sz="2800" b="1" i="1" dirty="0">
                <a:ea typeface="ＭＳ Ｐゴシック"/>
              </a:rPr>
              <a:t>(Madde 19 – Budapeşte Sözleşmesi)</a:t>
            </a:r>
            <a:endParaRPr lang="tr-TR" altLang="sr-Latn-RS" sz="2800" b="1" i="1" dirty="0">
              <a:ea typeface="ＭＳ Ｐゴシック"/>
              <a:cs typeface="Calibri"/>
            </a:endParaRPr>
          </a:p>
          <a:p>
            <a:pPr eaLnBrk="1" hangingPunct="1">
              <a:lnSpc>
                <a:spcPct val="80000"/>
              </a:lnSpc>
              <a:spcBef>
                <a:spcPts val="600"/>
              </a:spcBef>
              <a:spcAft>
                <a:spcPts val="1200"/>
              </a:spcAft>
              <a:defRPr/>
            </a:pPr>
            <a:r>
              <a:rPr lang="tr-TR" altLang="sr-Latn-RS" sz="2400" b="1" i="1" dirty="0">
                <a:ea typeface="ＭＳ Ｐゴシック"/>
              </a:rPr>
              <a:t>Nerede</a:t>
            </a:r>
            <a:r>
              <a:rPr lang="tr-TR" altLang="sr-Latn-RS" sz="2400" i="1" dirty="0">
                <a:ea typeface="ＭＳ Ｐゴシック"/>
              </a:rPr>
              <a:t>:</a:t>
            </a:r>
            <a:endParaRPr lang="tr-TR" altLang="sr-Latn-RS" sz="2400" i="1" dirty="0">
              <a:ea typeface="ＭＳ Ｐゴシック"/>
              <a:cs typeface="Calibri"/>
            </a:endParaRPr>
          </a:p>
          <a:p>
            <a:pPr lvl="1" eaLnBrk="1" hangingPunct="1">
              <a:lnSpc>
                <a:spcPct val="80000"/>
              </a:lnSpc>
              <a:spcBef>
                <a:spcPts val="600"/>
              </a:spcBef>
              <a:spcAft>
                <a:spcPts val="1200"/>
              </a:spcAft>
              <a:defRPr/>
            </a:pPr>
            <a:r>
              <a:rPr lang="tr-TR" altLang="sr-Latn-RS" sz="2000" i="1" dirty="0">
                <a:ea typeface="ＭＳ Ｐゴシック"/>
                <a:cs typeface="Calibri"/>
              </a:rPr>
              <a:t>Bilgisayar sisteminde veya bilgisayar sisteminin bir parçasında </a:t>
            </a:r>
            <a:endParaRPr lang="tr-TR" altLang="sr-Latn-RS" sz="2000" i="1" dirty="0">
              <a:ea typeface="ＭＳ Ｐゴシック"/>
            </a:endParaRPr>
          </a:p>
          <a:p>
            <a:pPr lvl="1" eaLnBrk="1" hangingPunct="1">
              <a:lnSpc>
                <a:spcPct val="80000"/>
              </a:lnSpc>
              <a:spcBef>
                <a:spcPts val="600"/>
              </a:spcBef>
              <a:spcAft>
                <a:spcPts val="1200"/>
              </a:spcAft>
              <a:defRPr/>
            </a:pPr>
            <a:r>
              <a:rPr lang="tr-TR" altLang="sr-Latn-RS" sz="2000" i="1" dirty="0">
                <a:ea typeface="ＭＳ Ｐゴシック"/>
                <a:cs typeface="Calibri"/>
              </a:rPr>
              <a:t>Depolama aracında </a:t>
            </a:r>
            <a:endParaRPr lang="tr-TR" altLang="sr-Latn-RS" sz="2000" i="1" dirty="0">
              <a:ea typeface="ＭＳ Ｐゴシック"/>
            </a:endParaRPr>
          </a:p>
          <a:p>
            <a:pPr lvl="1">
              <a:lnSpc>
                <a:spcPct val="80000"/>
              </a:lnSpc>
              <a:spcBef>
                <a:spcPts val="600"/>
              </a:spcBef>
              <a:spcAft>
                <a:spcPts val="1200"/>
              </a:spcAft>
              <a:defRPr/>
            </a:pPr>
            <a:r>
              <a:rPr lang="tr-TR" altLang="sr-Latn-RS" sz="2000" i="1" dirty="0">
                <a:ea typeface="ＭＳ Ｐゴシック"/>
                <a:cs typeface="Calibri"/>
              </a:rPr>
              <a:t>Başka bir bilgisayar sisteminden erişilebilen bilgisayar sistemi içerisinde (aramanın süratli biçimde yapılması)</a:t>
            </a:r>
            <a:endParaRPr lang="tr-TR" altLang="sr-Latn-RS" sz="2000" i="1" dirty="0">
              <a:ea typeface="ＭＳ Ｐゴシック"/>
            </a:endParaRPr>
          </a:p>
          <a:p>
            <a:pPr eaLnBrk="1" hangingPunct="1">
              <a:lnSpc>
                <a:spcPct val="80000"/>
              </a:lnSpc>
              <a:spcBef>
                <a:spcPts val="600"/>
              </a:spcBef>
              <a:spcAft>
                <a:spcPts val="1200"/>
              </a:spcAft>
              <a:defRPr/>
            </a:pPr>
            <a:r>
              <a:rPr lang="tr-TR" altLang="sr-Latn-RS" sz="2400" b="1" i="1" dirty="0">
                <a:ea typeface="ＭＳ Ｐゴシック"/>
              </a:rPr>
              <a:t>Nasıl</a:t>
            </a:r>
            <a:r>
              <a:rPr lang="tr-TR" altLang="sr-Latn-RS" sz="2400" i="1" dirty="0">
                <a:ea typeface="ＭＳ Ｐゴシック"/>
              </a:rPr>
              <a:t>: </a:t>
            </a:r>
            <a:endParaRPr lang="tr-TR" altLang="sr-Latn-RS" sz="2400" i="1" dirty="0">
              <a:ea typeface="ＭＳ Ｐゴシック" pitchFamily="34" charset="-128"/>
              <a:cs typeface="Calibri"/>
            </a:endParaRPr>
          </a:p>
          <a:p>
            <a:pPr lvl="1" eaLnBrk="1" hangingPunct="1">
              <a:lnSpc>
                <a:spcPct val="80000"/>
              </a:lnSpc>
              <a:spcBef>
                <a:spcPts val="600"/>
              </a:spcBef>
              <a:spcAft>
                <a:spcPts val="1200"/>
              </a:spcAft>
              <a:defRPr/>
            </a:pPr>
            <a:r>
              <a:rPr lang="tr-TR" altLang="sr-Latn-RS" sz="2000" i="1" dirty="0">
                <a:ea typeface="ＭＳ Ｐゴシック"/>
                <a:cs typeface="Calibri"/>
              </a:rPr>
              <a:t>Erişilmiş bilgisayar verisine el koyma veya benzer şekilde güvence altına alma</a:t>
            </a:r>
          </a:p>
          <a:p>
            <a:pPr lvl="1">
              <a:lnSpc>
                <a:spcPct val="80000"/>
              </a:lnSpc>
              <a:spcBef>
                <a:spcPts val="600"/>
              </a:spcBef>
              <a:spcAft>
                <a:spcPts val="1200"/>
              </a:spcAft>
              <a:defRPr/>
            </a:pPr>
            <a:r>
              <a:rPr lang="tr-TR" sz="2000" i="1" dirty="0">
                <a:ea typeface="ＭＳ Ｐゴシック"/>
                <a:cs typeface="Calibri"/>
              </a:rPr>
              <a:t>Sistemin</a:t>
            </a:r>
            <a:r>
              <a:rPr lang="tr-TR" sz="2000" i="1" dirty="0">
                <a:ea typeface="+mn-lt"/>
                <a:cs typeface="+mn-lt"/>
              </a:rPr>
              <a:t> işleyişinin anlaşılması için gerekli bilgilerin talep edilmesi yetkisi</a:t>
            </a:r>
            <a:endParaRPr lang="tr-TR" altLang="sr-Latn-RS" sz="2000" i="1" dirty="0">
              <a:ea typeface="ＭＳ Ｐゴシック"/>
              <a:cs typeface="Calibri"/>
            </a:endParaRPr>
          </a:p>
        </p:txBody>
      </p:sp>
    </p:spTree>
    <p:extLst>
      <p:ext uri="{BB962C8B-B14F-4D97-AF65-F5344CB8AC3E}">
        <p14:creationId xmlns:p14="http://schemas.microsoft.com/office/powerpoint/2010/main" xmlns="" val="343629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en-US"/>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26345246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42690963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3">
            <a:extLst>
              <a:ext uri="{FF2B5EF4-FFF2-40B4-BE49-F238E27FC236}">
                <a16:creationId xmlns:a16="http://schemas.microsoft.com/office/drawing/2014/main" xmlns="" id="{E1718D79-515C-47A0-AAAF-D84C77BC1862}"/>
              </a:ext>
            </a:extLst>
          </p:cNvPr>
          <p:cNvSpPr txBox="1">
            <a:spLocks/>
          </p:cNvSpPr>
          <p:nvPr/>
        </p:nvSpPr>
        <p:spPr bwMode="auto">
          <a:xfrm>
            <a:off x="348344" y="1173480"/>
            <a:ext cx="8519885" cy="467867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spcAft>
                <a:spcPts val="1200"/>
              </a:spcAft>
              <a:buFont typeface="Arial" charset="0"/>
              <a:buNone/>
              <a:defRPr/>
            </a:pPr>
            <a:r>
              <a:rPr lang="tr-TR" sz="2800" b="1" i="1" dirty="0">
                <a:ea typeface="+mn-lt"/>
                <a:cs typeface="+mn-lt"/>
              </a:rPr>
              <a:t>Erişilmiş bilgisayar verisine el koyma veya benzer şekilde güvence altına alma </a:t>
            </a:r>
            <a:endParaRPr lang="tr-TR" b="1" i="1" dirty="0">
              <a:cs typeface="Calibri"/>
            </a:endParaRPr>
          </a:p>
          <a:p>
            <a:pPr eaLnBrk="1" hangingPunct="1">
              <a:lnSpc>
                <a:spcPct val="80000"/>
              </a:lnSpc>
              <a:spcBef>
                <a:spcPts val="600"/>
              </a:spcBef>
              <a:spcAft>
                <a:spcPts val="1200"/>
              </a:spcAft>
              <a:defRPr/>
            </a:pPr>
            <a:endParaRPr lang="tr-TR" altLang="sr-Latn-RS" sz="1800" dirty="0">
              <a:ea typeface="ＭＳ Ｐゴシック" pitchFamily="34" charset="-128"/>
              <a:cs typeface="Calibri"/>
            </a:endParaRPr>
          </a:p>
          <a:p>
            <a:pPr algn="ctr">
              <a:lnSpc>
                <a:spcPct val="80000"/>
              </a:lnSpc>
              <a:spcBef>
                <a:spcPts val="600"/>
              </a:spcBef>
              <a:spcAft>
                <a:spcPts val="1200"/>
              </a:spcAft>
              <a:defRPr/>
            </a:pPr>
            <a:r>
              <a:rPr lang="tr-TR" altLang="sr-Latn-RS" sz="2400" i="1" dirty="0">
                <a:ea typeface="ＭＳ Ｐゴシック"/>
              </a:rPr>
              <a:t>Fiziksel olarak el koyma</a:t>
            </a:r>
            <a:endParaRPr lang="tr-TR" dirty="0">
              <a:cs typeface="Calibri"/>
            </a:endParaRPr>
          </a:p>
          <a:p>
            <a:pPr algn="ctr" eaLnBrk="1" hangingPunct="1">
              <a:lnSpc>
                <a:spcPct val="80000"/>
              </a:lnSpc>
              <a:spcBef>
                <a:spcPts val="600"/>
              </a:spcBef>
              <a:spcAft>
                <a:spcPts val="1200"/>
              </a:spcAft>
              <a:defRPr/>
            </a:pPr>
            <a:r>
              <a:rPr lang="tr-TR" altLang="sr-Latn-RS" sz="2400" i="1" dirty="0">
                <a:ea typeface="ＭＳ Ｐゴシック"/>
                <a:cs typeface="Calibri"/>
              </a:rPr>
              <a:t>Verinin yalnızca kopyasının çıkarılması suretiyle el koyma</a:t>
            </a:r>
          </a:p>
          <a:p>
            <a:pPr algn="ctr" eaLnBrk="1" hangingPunct="1">
              <a:lnSpc>
                <a:spcPct val="80000"/>
              </a:lnSpc>
              <a:spcBef>
                <a:spcPts val="600"/>
              </a:spcBef>
              <a:spcAft>
                <a:spcPts val="1200"/>
              </a:spcAft>
              <a:defRPr/>
            </a:pPr>
            <a:r>
              <a:rPr lang="tr-TR" altLang="sr-Latn-RS" sz="2400" i="1" dirty="0">
                <a:ea typeface="ＭＳ Ｐゴシック"/>
                <a:cs typeface="Calibri"/>
              </a:rPr>
              <a:t>Verilerin bütünlüğünün korunması itibariyle el koyma, verileri depolandıkları</a:t>
            </a:r>
            <a:r>
              <a:rPr lang="tr-TR" altLang="sr-Latn-RS" sz="2400" i="1" dirty="0">
                <a:ea typeface="ＭＳ Ｐゴシック"/>
              </a:rPr>
              <a:t> bilgisayarda saklama</a:t>
            </a:r>
            <a:endParaRPr lang="tr-TR" altLang="sr-Latn-RS" sz="2400" i="1" dirty="0">
              <a:ea typeface="ＭＳ Ｐゴシック"/>
              <a:cs typeface="Calibri"/>
            </a:endParaRPr>
          </a:p>
          <a:p>
            <a:pPr algn="ctr" eaLnBrk="1" hangingPunct="1">
              <a:lnSpc>
                <a:spcPct val="80000"/>
              </a:lnSpc>
              <a:spcBef>
                <a:spcPts val="600"/>
              </a:spcBef>
              <a:spcAft>
                <a:spcPts val="1200"/>
              </a:spcAft>
              <a:defRPr/>
            </a:pPr>
            <a:r>
              <a:rPr lang="tr-TR" altLang="sr-Latn-RS" sz="2400" i="1" dirty="0">
                <a:ea typeface="ＭＳ Ｐゴシック"/>
              </a:rPr>
              <a:t>Verilere erişimin imkansız kılınması veya belirli bir verinin belirli bir bilgisayardan veya bilgisayar sisteminden kaldırılması itibariyle el koyma</a:t>
            </a:r>
            <a:endParaRPr lang="tr-TR" dirty="0">
              <a:ea typeface="ＭＳ Ｐゴシック"/>
              <a:cs typeface="Calibri"/>
            </a:endParaRPr>
          </a:p>
        </p:txBody>
      </p:sp>
    </p:spTree>
    <p:extLst>
      <p:ext uri="{BB962C8B-B14F-4D97-AF65-F5344CB8AC3E}">
        <p14:creationId xmlns:p14="http://schemas.microsoft.com/office/powerpoint/2010/main" xmlns="" val="23720751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15255"/>
            <a:ext cx="4476172" cy="569386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400" dirty="0">
                <a:latin typeface="Arial"/>
                <a:ea typeface="ＭＳ Ｐゴシック"/>
                <a:cs typeface="Arial"/>
              </a:rPr>
              <a:t>1 Taraflar aşağıdakilere ilişkin olarak yetkili makamlarının </a:t>
            </a:r>
            <a:r>
              <a:rPr lang="tr-TR" sz="1400" b="1" dirty="0">
                <a:solidFill>
                  <a:srgbClr val="FF0000"/>
                </a:solidFill>
                <a:latin typeface="Arial"/>
                <a:ea typeface="ＭＳ Ｐゴシック"/>
                <a:cs typeface="Arial"/>
              </a:rPr>
              <a:t>arama veya benzer şekilde erişme</a:t>
            </a:r>
            <a:r>
              <a:rPr lang="tr-TR" sz="1400" dirty="0">
                <a:latin typeface="Arial"/>
                <a:ea typeface="ＭＳ Ｐゴシック"/>
                <a:cs typeface="Arial"/>
              </a:rPr>
              <a:t> konularında yetkilendirilmeleri için gerekli yasama tedbirlerini ve diğer tedbirleri kabul etmekle yükümlüdür:</a:t>
            </a:r>
            <a:endParaRPr lang="tr-TR" sz="1400" dirty="0">
              <a:cs typeface="Arial"/>
            </a:endParaRPr>
          </a:p>
          <a:p>
            <a:pPr lvl="1" algn="just"/>
            <a:r>
              <a:rPr lang="tr-TR" sz="1400" dirty="0">
                <a:latin typeface="Arial"/>
                <a:ea typeface="ＭＳ Ｐゴシック"/>
                <a:cs typeface="Arial"/>
              </a:rPr>
              <a:t>a bilgisayar sistemi veya bilgisayar sisteminin bir parçası ve bunların içerisinde depolanmış bilgisayar verisi ve</a:t>
            </a:r>
          </a:p>
          <a:p>
            <a:pPr lvl="1" algn="just"/>
            <a:r>
              <a:rPr lang="tr-TR" sz="1400" dirty="0">
                <a:latin typeface="Arial"/>
                <a:ea typeface="ＭＳ Ｐゴシック"/>
                <a:cs typeface="Arial"/>
              </a:rPr>
              <a:t>b bilgisayar verisinin yetki alanı içerisinde depolanabileceği bilgisayar-veri depolama aracı </a:t>
            </a:r>
          </a:p>
          <a:p>
            <a:pPr marL="285750" indent="-285750" algn="just">
              <a:buFont typeface="Wingdings" pitchFamily="2" charset="2"/>
              <a:buChar char="Ø"/>
            </a:pPr>
            <a:r>
              <a:rPr lang="tr-TR" sz="1400" dirty="0">
                <a:latin typeface="Arial"/>
                <a:ea typeface="ＭＳ Ｐゴシック"/>
                <a:cs typeface="Arial"/>
              </a:rPr>
              <a:t>2 Taraflar, makamları belirli bir bilgisayar sistemini veya bilgisayar sisteminin parçasını 1.a paragrafı uyarınca aradığında veya bu sistemlere benzer şekilde eriştiğinde ve aranan verinin yetki alanı içerisindeki başka bir bilgisayar sisteminde depolanmış olduğu yönünde şüpheler mevcut ise, böyle bir veriye ilk bilgisayar sisteminden hukuka uygun erişimin mümkün olduğu veya böyle bir verinin ilk bilgisayar sistemi için kullanılabilir olduğu hallerde, makamların aramayı veya diğer sisteme benzer şekilde erişmeyi süratli biçimde genişletmesi için gerekli yasama tedbirlerini ve diğer tedbirleri kabul etmekle yükümlüdür.</a:t>
            </a:r>
          </a:p>
          <a:p>
            <a:pPr marL="342900" indent="-342900" algn="just">
              <a:buFont typeface="Wingdings" panose="05000000000000000000" pitchFamily="2" charset="2"/>
              <a:buChar char="Ø"/>
            </a:pPr>
            <a:endParaRPr lang="tr-TR" sz="1400"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30008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"Arama" kavramı bakma, okuma, değerlendirme, inceleme veya denetleme anlamına gelmektedir</a:t>
            </a:r>
            <a:endParaRPr lang="tr-TR" sz="2100" dirty="0">
              <a:cs typeface="Arial"/>
            </a:endParaRP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"Benzer şekilde erişim" kavramı ise teknolojiden bağımsız olarak, elektro manyetik türdeki maddi olmayan verinin </a:t>
            </a:r>
            <a:r>
              <a:rPr lang="tr-TR" sz="2100" i="1" dirty="0">
                <a:latin typeface="Arial"/>
                <a:ea typeface="ＭＳ Ｐゴシック"/>
                <a:cs typeface="Arial"/>
              </a:rPr>
              <a:t>incelenmesi</a:t>
            </a:r>
            <a:r>
              <a:rPr lang="tr-TR" sz="2100" dirty="0">
                <a:latin typeface="Arial"/>
                <a:ea typeface="ＭＳ Ｐゴシック"/>
                <a:cs typeface="Arial"/>
              </a:rPr>
              <a:t>dir</a:t>
            </a:r>
            <a:endParaRPr lang="tr-TR" sz="2100" dirty="0">
              <a:cs typeface="Arial"/>
            </a:endParaRPr>
          </a:p>
        </p:txBody>
      </p:sp>
    </p:spTree>
    <p:extLst>
      <p:ext uri="{BB962C8B-B14F-4D97-AF65-F5344CB8AC3E}">
        <p14:creationId xmlns:p14="http://schemas.microsoft.com/office/powerpoint/2010/main" xmlns="" val="27299692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26297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400" dirty="0">
                <a:latin typeface="Arial"/>
                <a:ea typeface="ＭＳ Ｐゴシック"/>
                <a:cs typeface="Arial"/>
              </a:rPr>
              <a:t>1 Taraflar aşağıdakilere ilişkin olarak yetkili makamlarının arama veya benzer şekilde erişme konularında yetkilendirilmeleri için gerekli yasama tedbirlerini ve diğer tedbirleri kabul etmekle yükümlüdür:</a:t>
            </a:r>
          </a:p>
          <a:p>
            <a:pPr lvl="1" algn="just"/>
            <a:r>
              <a:rPr lang="tr-TR" sz="1400" dirty="0">
                <a:latin typeface="Arial"/>
                <a:ea typeface="ＭＳ Ｐゴシック"/>
                <a:cs typeface="Arial"/>
              </a:rPr>
              <a:t>a </a:t>
            </a:r>
            <a:r>
              <a:rPr lang="tr-TR" sz="1400" b="1" dirty="0">
                <a:solidFill>
                  <a:srgbClr val="FF0000"/>
                </a:solidFill>
                <a:latin typeface="Arial"/>
                <a:ea typeface="ＭＳ Ｐゴシック"/>
                <a:cs typeface="Arial"/>
              </a:rPr>
              <a:t>bilgisayar sistemi</a:t>
            </a:r>
            <a:r>
              <a:rPr lang="tr-TR" sz="1400" dirty="0">
                <a:latin typeface="Arial"/>
                <a:ea typeface="ＭＳ Ｐゴシック"/>
                <a:cs typeface="Arial"/>
              </a:rPr>
              <a:t> veya </a:t>
            </a:r>
            <a:r>
              <a:rPr lang="tr-TR" sz="1400" b="1" dirty="0">
                <a:solidFill>
                  <a:srgbClr val="FF0000"/>
                </a:solidFill>
                <a:latin typeface="Arial"/>
                <a:ea typeface="ＭＳ Ｐゴシック"/>
                <a:cs typeface="Arial"/>
              </a:rPr>
              <a:t>bilgisayar sisteminin bir parçası</a:t>
            </a:r>
            <a:r>
              <a:rPr lang="tr-TR" sz="1400" dirty="0">
                <a:latin typeface="Arial"/>
                <a:ea typeface="ＭＳ Ｐゴシック"/>
                <a:cs typeface="Arial"/>
              </a:rPr>
              <a:t> ve </a:t>
            </a:r>
            <a:r>
              <a:rPr lang="tr-TR" sz="1400" b="1" dirty="0">
                <a:solidFill>
                  <a:srgbClr val="FF0000"/>
                </a:solidFill>
                <a:latin typeface="Arial"/>
                <a:ea typeface="ＭＳ Ｐゴシック"/>
                <a:cs typeface="Arial"/>
              </a:rPr>
              <a:t>bunların içerisinde depolanmış bilgisayar verisi</a:t>
            </a:r>
            <a:r>
              <a:rPr lang="tr-TR" sz="1400" dirty="0">
                <a:latin typeface="Arial"/>
                <a:ea typeface="ＭＳ Ｐゴシック"/>
                <a:cs typeface="Arial"/>
              </a:rPr>
              <a:t> </a:t>
            </a:r>
            <a:endParaRPr lang="tr-TR" sz="1400" dirty="0">
              <a:cs typeface="Arial"/>
            </a:endParaRPr>
          </a:p>
          <a:p>
            <a:pPr lvl="1" algn="just"/>
            <a:r>
              <a:rPr lang="tr-TR" sz="1400" dirty="0">
                <a:latin typeface="Arial"/>
                <a:ea typeface="ＭＳ Ｐゴシック"/>
                <a:cs typeface="Arial"/>
              </a:rPr>
              <a:t>b bilgisayar verisinin yetki alanı içerisinde depolanabileceği </a:t>
            </a:r>
            <a:r>
              <a:rPr lang="tr-TR" sz="1400" b="1" dirty="0">
                <a:solidFill>
                  <a:srgbClr val="FF0000"/>
                </a:solidFill>
                <a:latin typeface="Arial"/>
                <a:ea typeface="ＭＳ Ｐゴシック"/>
                <a:cs typeface="Arial"/>
              </a:rPr>
              <a:t>bilgisayar-veri depolama aracı </a:t>
            </a:r>
          </a:p>
          <a:p>
            <a:pPr marL="285750" indent="-285750" algn="just">
              <a:buFont typeface="Wingdings" pitchFamily="2" charset="2"/>
              <a:buChar char="Ø"/>
            </a:pPr>
            <a:r>
              <a:rPr lang="tr-TR" sz="1400" dirty="0">
                <a:latin typeface="Arial"/>
                <a:ea typeface="ＭＳ Ｐゴシック"/>
                <a:cs typeface="Arial"/>
              </a:rPr>
              <a:t>2 Taraflar, makamları belirli bir bilgisayar sistemini veya bilgisayar sisteminin parçasını 1.a paragrafı uyarınca aradığında veya bu sistemlere benzer şekilde eriştiğinde ve aranan verinin yetki alanı içerisindeki başka bir bilgisayar sisteminde depolanmış olduğu yönünde şüpheler mevcut ise, böyle bir veriye ilk bilgisayar sisteminden hukuka uygun erişimin mümkün olduğu veya böyle bir verinin ilk bilgisayar sistemi için kullanılabilir olduğu hallerde, makamların aramayı veya diğer sisteme benzer şekilde erişmeyi süratli biçimde genişletmesi için gerekli yasama tedbirlerini ve diğer tedbirleri kabul etmekle yükümlüdür.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4247317"/>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Arama veya benzer şekilde erişme yetkisi aşağıdakilere ilişkindir:</a:t>
            </a:r>
          </a:p>
          <a:p>
            <a:pPr marL="800100" lvl="1" indent="-342900" algn="just">
              <a:buFont typeface="Wingdings" pitchFamily="2" charset="2"/>
              <a:buChar char="ü"/>
            </a:pPr>
            <a:r>
              <a:rPr lang="tr-TR" sz="2100" dirty="0">
                <a:latin typeface="Arial"/>
                <a:ea typeface="ＭＳ Ｐゴシック"/>
                <a:cs typeface="Arial"/>
              </a:rPr>
              <a:t>Bilgisayar sistemi</a:t>
            </a:r>
          </a:p>
          <a:p>
            <a:pPr marL="800100" lvl="1" indent="-342900" algn="just">
              <a:buFont typeface="Wingdings" pitchFamily="2" charset="2"/>
              <a:buChar char="ü"/>
            </a:pPr>
            <a:r>
              <a:rPr lang="tr-TR" sz="2100" dirty="0">
                <a:latin typeface="Arial"/>
                <a:ea typeface="ＭＳ Ｐゴシック"/>
                <a:cs typeface="Arial"/>
              </a:rPr>
              <a:t>Bilgisayar sisteminin parçası</a:t>
            </a:r>
            <a:endParaRPr lang="tr-TR" dirty="0">
              <a:latin typeface="Arial"/>
              <a:ea typeface="ＭＳ Ｐゴシック"/>
              <a:cs typeface="Arial"/>
            </a:endParaRPr>
          </a:p>
          <a:p>
            <a:pPr marL="800100" lvl="1" indent="-342900" algn="just">
              <a:buFont typeface="Wingdings" pitchFamily="2" charset="2"/>
              <a:buChar char="ü"/>
            </a:pPr>
            <a:r>
              <a:rPr lang="tr-TR" sz="2100" dirty="0">
                <a:latin typeface="Arial"/>
                <a:ea typeface="ＭＳ Ｐゴシック"/>
                <a:cs typeface="Arial"/>
              </a:rPr>
              <a:t>Bilgisayar sistemi içerisinde depolanmış bilgisayar verisi</a:t>
            </a:r>
          </a:p>
          <a:p>
            <a:pPr marL="800100" lvl="1" indent="-342900" algn="just">
              <a:buFont typeface="Wingdings" pitchFamily="2" charset="2"/>
              <a:buChar char="ü"/>
            </a:pPr>
            <a:r>
              <a:rPr lang="tr-TR" sz="2100" dirty="0">
                <a:latin typeface="Arial"/>
                <a:ea typeface="ＭＳ Ｐゴシック"/>
                <a:cs typeface="Arial"/>
              </a:rPr>
              <a:t>İçinde ilgili yetki alanı içerisinde depolanmış bilgisayar verisi bulunan bilgisayar-veri depolama aracı</a:t>
            </a:r>
          </a:p>
          <a:p>
            <a:pPr marL="800100" lvl="1" indent="-342900" algn="just">
              <a:buFont typeface="Wingdings" pitchFamily="2" charset="2"/>
              <a:buChar char="ü"/>
            </a:pPr>
            <a:endParaRPr lang="tr-TR" dirty="0"/>
          </a:p>
        </p:txBody>
      </p:sp>
    </p:spTree>
    <p:extLst>
      <p:ext uri="{BB962C8B-B14F-4D97-AF65-F5344CB8AC3E}">
        <p14:creationId xmlns:p14="http://schemas.microsoft.com/office/powerpoint/2010/main" xmlns="" val="1116003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6406" y="894204"/>
            <a:ext cx="4476172" cy="569386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400" dirty="0">
                <a:latin typeface="Arial"/>
                <a:ea typeface="ＭＳ Ｐゴシック"/>
                <a:cs typeface="Arial"/>
              </a:rPr>
              <a:t>1 Taraflar aşağıdakilere ilişkin olarak yetkili makamlarının arama veya benzer şekilde erişme konularında yetkilendirilmeleri için gerekli yasama tedbirlerini ve diğer tedbirleri kabul etmekle yükümlüdür:</a:t>
            </a:r>
          </a:p>
          <a:p>
            <a:pPr lvl="1" algn="just"/>
            <a:r>
              <a:rPr lang="tr-TR" sz="1400" dirty="0">
                <a:latin typeface="Arial"/>
                <a:ea typeface="ＭＳ Ｐゴシック"/>
                <a:cs typeface="Arial"/>
              </a:rPr>
              <a:t>a bilgisayar sistemi veya bilgisayar sisteminin bir parçası ve içerisinde depolanmış bilgisayar verisi ve</a:t>
            </a:r>
          </a:p>
          <a:p>
            <a:pPr lvl="1" algn="just"/>
            <a:r>
              <a:rPr lang="tr-TR" sz="1400" dirty="0">
                <a:latin typeface="Arial"/>
                <a:ea typeface="ＭＳ Ｐゴシック"/>
                <a:cs typeface="Arial"/>
              </a:rPr>
              <a:t>b bilgisayar verisinin yetki alanı içerisinde depolanabileceği bilgisayar-veri depolama aracı</a:t>
            </a:r>
          </a:p>
          <a:p>
            <a:pPr marL="285750" indent="-285750" algn="just">
              <a:buFont typeface="Wingdings" pitchFamily="2" charset="2"/>
              <a:buChar char="Ø"/>
            </a:pPr>
            <a:r>
              <a:rPr lang="tr-TR" sz="1400" dirty="0">
                <a:latin typeface="Arial"/>
                <a:ea typeface="ＭＳ Ｐゴシック"/>
                <a:cs typeface="Arial"/>
              </a:rPr>
              <a:t>2 Taraflar, makamları belirli bir bilgisayar sistemini veya bilgisayar sisteminin parçasını 1.a paragrafı uyarınca aradığında veya bu sistemlere benzer şekilde eriştiğinde ve aranan verinin yetki alanı içerisindeki başka bir bilgisayar sisteminde depolanmış olduğu yönünde şüpheler mevcut ise, böyle bir veriye </a:t>
            </a:r>
            <a:r>
              <a:rPr lang="tr-TR" sz="1400" b="1" dirty="0">
                <a:solidFill>
                  <a:srgbClr val="FF0000"/>
                </a:solidFill>
                <a:latin typeface="Arial"/>
                <a:ea typeface="ＭＳ Ｐゴシック"/>
                <a:cs typeface="Arial"/>
              </a:rPr>
              <a:t>ilk bilgisayar sisteminden hukuka uygun erişimin mümkün olduğu veya böyle bir verinin ilk bilgisayar sistemi için kullanılabilir olduğu haller</a:t>
            </a:r>
            <a:r>
              <a:rPr lang="tr-TR" sz="1400" dirty="0">
                <a:latin typeface="Arial"/>
                <a:ea typeface="ＭＳ Ｐゴシック"/>
                <a:cs typeface="Arial"/>
              </a:rPr>
              <a:t>de, makamların </a:t>
            </a:r>
            <a:r>
              <a:rPr lang="tr-TR" sz="1400" b="1" dirty="0">
                <a:solidFill>
                  <a:srgbClr val="FF0000"/>
                </a:solidFill>
                <a:latin typeface="Arial"/>
                <a:ea typeface="ＭＳ Ｐゴシック"/>
                <a:cs typeface="Arial"/>
              </a:rPr>
              <a:t>aramayı veya</a:t>
            </a:r>
            <a:r>
              <a:rPr lang="tr-TR" sz="1400" dirty="0">
                <a:latin typeface="Arial"/>
                <a:ea typeface="ＭＳ Ｐゴシック"/>
                <a:cs typeface="Arial"/>
              </a:rPr>
              <a:t> diğer sisteme </a:t>
            </a:r>
            <a:r>
              <a:rPr lang="tr-TR" sz="1400" b="1" dirty="0">
                <a:solidFill>
                  <a:srgbClr val="FF0000"/>
                </a:solidFill>
                <a:latin typeface="Arial"/>
                <a:ea typeface="ＭＳ Ｐゴシック"/>
                <a:cs typeface="Arial"/>
              </a:rPr>
              <a:t>benzer şekilde erişmeyi süratli biçimde genişletmesi</a:t>
            </a:r>
            <a:r>
              <a:rPr lang="tr-TR" sz="1400" dirty="0">
                <a:latin typeface="Arial"/>
                <a:ea typeface="ＭＳ Ｐゴシック"/>
                <a:cs typeface="Arial"/>
              </a:rPr>
              <a:t> için gerekli yasama tedbirlerini ve diğer tedbirleri kabul etmekle yükümlüdür.</a:t>
            </a:r>
          </a:p>
          <a:p>
            <a:pPr algn="just"/>
            <a:endParaRPr lang="tr-TR" sz="1400"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563231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dirty="0">
                <a:latin typeface="Arial"/>
                <a:ea typeface="ＭＳ Ｐゴシック"/>
                <a:cs typeface="Arial"/>
              </a:rPr>
              <a:t>Arama veya benzer şekilde erişme yetkisi, aşağıdaki haller gerçekleşmişse, diğer bilgisayar sistemlerine genişleyebilir:</a:t>
            </a:r>
          </a:p>
          <a:p>
            <a:pPr marL="800100" lvl="1" indent="-342900" algn="just">
              <a:buFont typeface="Wingdings" pitchFamily="2" charset="2"/>
              <a:buChar char="ü"/>
            </a:pPr>
            <a:r>
              <a:rPr lang="tr-TR" dirty="0">
                <a:latin typeface="Arial"/>
                <a:ea typeface="ＭＳ Ｐゴシック"/>
                <a:cs typeface="Arial"/>
              </a:rPr>
              <a:t>Gerekli verinin diğer bilgisayar sisteminde veya diğer bilgisayar sisteminin bir parçasında bulunduğuna dair şüphelerin varlığı</a:t>
            </a:r>
          </a:p>
          <a:p>
            <a:pPr marL="800100" lvl="1" indent="-342900" algn="just">
              <a:buFont typeface="Wingdings" pitchFamily="2" charset="2"/>
              <a:buChar char="ü"/>
            </a:pPr>
            <a:r>
              <a:rPr lang="tr-TR" dirty="0">
                <a:latin typeface="Arial"/>
                <a:ea typeface="ＭＳ Ｐゴシック"/>
                <a:cs typeface="Arial"/>
              </a:rPr>
              <a:t>Diğer bilgisayar sisteminin veya diğer bilgisayar sisteminin bir parçasının da ilgili yetki alanı içerisinde olması</a:t>
            </a:r>
          </a:p>
          <a:p>
            <a:pPr marL="800100" lvl="1" indent="-342900" algn="just">
              <a:buFont typeface="Wingdings" pitchFamily="2" charset="2"/>
              <a:buChar char="ü"/>
            </a:pPr>
            <a:r>
              <a:rPr lang="tr-TR" dirty="0">
                <a:latin typeface="Arial"/>
                <a:ea typeface="ＭＳ Ｐゴシック"/>
                <a:cs typeface="Arial"/>
              </a:rPr>
              <a:t>İlk bilgisayar sisteminden yetkinin genişlemesine konu veriye hukuka uygun olarak erişilebilir olması</a:t>
            </a:r>
          </a:p>
          <a:p>
            <a:pPr marL="342900" indent="-342900" algn="just">
              <a:buFont typeface="Wingdings" pitchFamily="2" charset="2"/>
              <a:buChar char="ü"/>
            </a:pPr>
            <a:r>
              <a:rPr lang="tr-TR" dirty="0">
                <a:latin typeface="Arial"/>
                <a:ea typeface="ＭＳ Ｐゴシック"/>
                <a:cs typeface="Arial"/>
              </a:rPr>
              <a:t>Yetkinin genişlemesi koşullara tabi olabilir (</a:t>
            </a:r>
            <a:r>
              <a:rPr lang="tr-TR" dirty="0" err="1">
                <a:latin typeface="Arial"/>
                <a:ea typeface="ＭＳ Ｐゴシック"/>
                <a:cs typeface="Arial"/>
              </a:rPr>
              <a:t>örn</a:t>
            </a:r>
            <a:r>
              <a:rPr lang="tr-TR" dirty="0">
                <a:latin typeface="Arial"/>
                <a:ea typeface="ＭＳ Ｐゴシック"/>
                <a:cs typeface="Arial"/>
              </a:rPr>
              <a:t>. izin)</a:t>
            </a:r>
          </a:p>
          <a:p>
            <a:pPr marL="342900" indent="-342900" algn="just">
              <a:buFont typeface="Wingdings" pitchFamily="2" charset="2"/>
              <a:buChar char="ü"/>
            </a:pPr>
            <a:endParaRPr lang="tr-TR" dirty="0">
              <a:cs typeface="Arial"/>
            </a:endParaRPr>
          </a:p>
        </p:txBody>
      </p:sp>
    </p:spTree>
    <p:extLst>
      <p:ext uri="{BB962C8B-B14F-4D97-AF65-F5344CB8AC3E}">
        <p14:creationId xmlns:p14="http://schemas.microsoft.com/office/powerpoint/2010/main" xmlns="" val="26230885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062924"/>
          </a:xfrm>
          <a:prstGeom prst="rect">
            <a:avLst/>
          </a:prstGeom>
        </p:spPr>
        <p:txBody>
          <a:bodyPr wrap="square" lIns="91440" tIns="45720" rIns="91440" bIns="45720" anchor="t">
            <a:spAutoFit/>
          </a:bodyPr>
          <a:lstStyle/>
          <a:p>
            <a:pPr marL="285750" indent="-285750" algn="just">
              <a:buFont typeface="Wingdings"/>
              <a:buChar char="Ø"/>
            </a:pPr>
            <a:r>
              <a:rPr lang="tr-TR" sz="1700" dirty="0">
                <a:latin typeface="Arial"/>
                <a:ea typeface="ＭＳ Ｐゴシック"/>
                <a:cs typeface="Arial"/>
              </a:rPr>
              <a:t>3 Taraflar yetkili makamlarının, 1. veya 2. paragraflar uyarınca erişilen bilgisayar verilerine el koyması veya bunları benzer şekilde güvence altına alması için gerekli yasama tedbirlerini ve diğer tedbirleri kabul etmekle yükümlüdür. Bu tedbirler aşağıdaki yetkileri kapsar:</a:t>
            </a:r>
            <a:endParaRPr lang="tr-TR" sz="1700" dirty="0">
              <a:cs typeface="Arial" pitchFamily="34" charset="0"/>
            </a:endParaRPr>
          </a:p>
          <a:p>
            <a:pPr lvl="1" algn="just"/>
            <a:r>
              <a:rPr lang="tr-TR" sz="1700" dirty="0">
                <a:latin typeface="Arial"/>
                <a:ea typeface="ＭＳ Ｐゴシック"/>
                <a:cs typeface="Arial"/>
              </a:rPr>
              <a:t>a </a:t>
            </a:r>
            <a:r>
              <a:rPr lang="tr-TR" sz="1700" dirty="0">
                <a:solidFill>
                  <a:srgbClr val="000000"/>
                </a:solidFill>
                <a:latin typeface="Arial"/>
                <a:ea typeface="ＭＳ Ｐゴシック"/>
                <a:cs typeface="Arial"/>
              </a:rPr>
              <a:t>bilgisayar</a:t>
            </a:r>
            <a:r>
              <a:rPr lang="tr-TR" sz="1700" dirty="0">
                <a:latin typeface="Arial"/>
                <a:ea typeface="ＭＳ Ｐゴシック"/>
                <a:cs typeface="Arial"/>
              </a:rPr>
              <a:t> sistemine veya bilgisayar sisteminin bir parçasına veya bilgisayar-veri depolama aracına </a:t>
            </a:r>
            <a:r>
              <a:rPr lang="tr-TR" sz="1700" b="1" dirty="0">
                <a:solidFill>
                  <a:srgbClr val="FF0000"/>
                </a:solidFill>
                <a:latin typeface="Arial"/>
                <a:ea typeface="ＭＳ Ｐゴシック"/>
                <a:cs typeface="Arial"/>
              </a:rPr>
              <a:t>el koymak veya</a:t>
            </a:r>
            <a:r>
              <a:rPr lang="tr-TR" sz="1700" dirty="0">
                <a:latin typeface="Arial"/>
                <a:ea typeface="ＭＳ Ｐゴシック"/>
                <a:cs typeface="Arial"/>
              </a:rPr>
              <a:t> bunları </a:t>
            </a:r>
            <a:r>
              <a:rPr lang="tr-TR" sz="1700" b="1" dirty="0">
                <a:solidFill>
                  <a:srgbClr val="FF0000"/>
                </a:solidFill>
                <a:latin typeface="Arial"/>
                <a:ea typeface="ＭＳ Ｐゴシック"/>
                <a:cs typeface="Arial"/>
              </a:rPr>
              <a:t>benzer şekilde güvence altına almak</a:t>
            </a:r>
            <a:r>
              <a:rPr lang="tr-TR" sz="1700" dirty="0">
                <a:latin typeface="Arial"/>
                <a:ea typeface="ＭＳ Ｐゴシック"/>
                <a:cs typeface="Arial"/>
              </a:rPr>
              <a:t>;</a:t>
            </a:r>
            <a:endParaRPr lang="tr-TR" sz="1700" dirty="0">
              <a:cs typeface="Arial"/>
            </a:endParaRPr>
          </a:p>
          <a:p>
            <a:pPr lvl="1" algn="just"/>
            <a:r>
              <a:rPr lang="tr-TR" sz="1700" dirty="0">
                <a:latin typeface="Arial"/>
                <a:ea typeface="ＭＳ Ｐゴシック"/>
                <a:cs typeface="Arial"/>
              </a:rPr>
              <a:t>b bu bilgisayar verilerinin kopyasını çıkarmak ve bu kopyaları saklamak;</a:t>
            </a:r>
          </a:p>
          <a:p>
            <a:pPr lvl="1" algn="just"/>
            <a:r>
              <a:rPr lang="tr-TR" sz="1700" dirty="0">
                <a:latin typeface="Arial"/>
                <a:ea typeface="ＭＳ Ｐゴシック"/>
                <a:cs typeface="Arial"/>
              </a:rPr>
              <a:t>c depolanmış ilgili bilgisayar verisinin bütünlüğünü korumak;</a:t>
            </a:r>
          </a:p>
          <a:p>
            <a:pPr lvl="1" algn="just"/>
            <a:r>
              <a:rPr lang="tr-TR" sz="1700" dirty="0">
                <a:latin typeface="Arial"/>
                <a:ea typeface="ＭＳ Ｐゴシック"/>
                <a:cs typeface="Arial"/>
              </a:rPr>
              <a:t>d erişilen bilgisayar sistemindeki bilgisayar verisini erişilemez kılmak veya kaldırmak.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461664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"El koyma" terimi, verinin veya bilginin kaydedildiği maddi aracı teslim almak veya bu bilgilerin kopyasını çıkarmak ve saklamak anlamına gelir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"Benzer şekilde güvence altına almak" terimi ise teknolojiden bağımsız olarak, elektro manyetik türdeki maddi olmayan verinin kayıt altına alınması, erişilmez kılınması veya kopyasının saklanması anlamına gelir</a:t>
            </a:r>
          </a:p>
        </p:txBody>
      </p:sp>
    </p:spTree>
    <p:extLst>
      <p:ext uri="{BB962C8B-B14F-4D97-AF65-F5344CB8AC3E}">
        <p14:creationId xmlns:p14="http://schemas.microsoft.com/office/powerpoint/2010/main" xmlns="" val="38665714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062924"/>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700" dirty="0">
                <a:latin typeface="Arial"/>
                <a:ea typeface="ＭＳ Ｐゴシック"/>
                <a:cs typeface="Arial"/>
              </a:rPr>
              <a:t>3 Taraflar yetkili makamlarının, 1. veya 2. paragraflar uyarınca erişilen bilgisayar verilerine el koyması veya bunları benzer şekilde güvence altına alması için gerekli yasama tedbirlerini ve diğer tedbirleri kabul etmekle yükümlüdür. Bu tedbirler aşağıdaki yetkileri kapsar:</a:t>
            </a:r>
            <a:endParaRPr lang="tr-TR" sz="1700" dirty="0">
              <a:cs typeface="Arial"/>
            </a:endParaRPr>
          </a:p>
          <a:p>
            <a:pPr lvl="1" algn="just"/>
            <a:r>
              <a:rPr lang="tr-TR" sz="1700" dirty="0">
                <a:latin typeface="Arial"/>
                <a:ea typeface="ＭＳ Ｐゴシック"/>
                <a:cs typeface="Arial"/>
              </a:rPr>
              <a:t>a bilgisayar sistemine veya bilgisayar sisteminin bir parçasına veya bilgisayar-veri depolama aracına el koymak veya bunları benzer şekilde güvence altına almak;</a:t>
            </a:r>
          </a:p>
          <a:p>
            <a:pPr lvl="1" algn="just"/>
            <a:r>
              <a:rPr lang="tr-TR" sz="1700" dirty="0">
                <a:latin typeface="Arial"/>
                <a:ea typeface="ＭＳ Ｐゴシック"/>
                <a:cs typeface="Arial"/>
              </a:rPr>
              <a:t>b bu bilgisayar verilerinin </a:t>
            </a:r>
            <a:r>
              <a:rPr lang="tr-TR" sz="1700" b="1" dirty="0">
                <a:solidFill>
                  <a:srgbClr val="FF0000"/>
                </a:solidFill>
                <a:latin typeface="Arial"/>
                <a:ea typeface="ＭＳ Ｐゴシック"/>
                <a:cs typeface="Arial"/>
              </a:rPr>
              <a:t>kopyasını çıkarmak ve bu kopyaları saklamak</a:t>
            </a:r>
            <a:r>
              <a:rPr lang="tr-TR" sz="1700" dirty="0">
                <a:latin typeface="Arial"/>
                <a:ea typeface="ＭＳ Ｐゴシック"/>
                <a:cs typeface="Arial"/>
              </a:rPr>
              <a:t>;</a:t>
            </a:r>
          </a:p>
          <a:p>
            <a:pPr lvl="1" algn="just"/>
            <a:r>
              <a:rPr lang="tr-TR" sz="1700" dirty="0">
                <a:latin typeface="Arial"/>
                <a:ea typeface="ＭＳ Ｐゴシック"/>
                <a:cs typeface="Arial"/>
              </a:rPr>
              <a:t>c depolanmış ilgili bilgisayar verisinin bütünlüğünü korumak;</a:t>
            </a:r>
          </a:p>
          <a:p>
            <a:pPr lvl="1" algn="just"/>
            <a:r>
              <a:rPr lang="tr-TR" sz="1700" dirty="0">
                <a:latin typeface="Arial"/>
                <a:ea typeface="ＭＳ Ｐゴシック"/>
                <a:cs typeface="Arial"/>
              </a:rPr>
              <a:t>d erişilen bilgisayar sistemindeki bilgisayar verisini erişilemez kılmak veya kaldırmak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526297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El koyma mutlaka bilgisayar sistemlerinin veya bilgisayar-veri depolama araçlarının fiziksel olarak teslim alınmasını içermez</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Mümkün olduğu ölçüde kolluk teşkilatı mensupları ilgili verinin kopyasını alabilir ve bu kopyaları saklayabilir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Verinin kopyasının çıkarılması ve bu kopyaların saklanması, bilgisayar verisini güvence altına alacak daha külfetsiz bir yoldur ve bazı durumlarda daha uygun olabilir </a:t>
            </a:r>
          </a:p>
        </p:txBody>
      </p:sp>
    </p:spTree>
    <p:extLst>
      <p:ext uri="{BB962C8B-B14F-4D97-AF65-F5344CB8AC3E}">
        <p14:creationId xmlns:p14="http://schemas.microsoft.com/office/powerpoint/2010/main" xmlns="" val="37827610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062924"/>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700" dirty="0">
                <a:latin typeface="Arial"/>
                <a:ea typeface="ＭＳ Ｐゴシック"/>
                <a:cs typeface="Arial"/>
              </a:rPr>
              <a:t>3 Taraflar yetkili makamlarının, 1. veya 2. paragraflar uyarınca erişilen bilgisayar verilerine el koyması veya bunları benzer şekilde güvence altına alması için gerekli yasama tedbirlerini ve diğer tedbirleri kabul etmekle yükümlüdür. Bu tedbirler aşağıdaki yetkileri kapsar:</a:t>
            </a:r>
          </a:p>
          <a:p>
            <a:pPr lvl="1" algn="just"/>
            <a:r>
              <a:rPr lang="tr-TR" sz="1700" dirty="0">
                <a:latin typeface="Arial"/>
                <a:ea typeface="ＭＳ Ｐゴシック"/>
                <a:cs typeface="Arial"/>
              </a:rPr>
              <a:t>a bilgisayar sistemine veya bilgisayar sisteminin bir parçasına veya bilgisayar-veri depolama aracına el koymak veya bunları benzer şekilde güvence altına almak;</a:t>
            </a:r>
          </a:p>
          <a:p>
            <a:pPr lvl="1" algn="just"/>
            <a:r>
              <a:rPr lang="tr-TR" sz="1700" dirty="0">
                <a:latin typeface="Arial"/>
                <a:ea typeface="ＭＳ Ｐゴシック"/>
                <a:cs typeface="Arial"/>
              </a:rPr>
              <a:t>b bu bilgisayar verilerinin kopyasını çıkarmak ve bu kopyaları saklamak;</a:t>
            </a:r>
          </a:p>
          <a:p>
            <a:pPr lvl="1" algn="just"/>
            <a:r>
              <a:rPr lang="tr-TR" sz="1700" dirty="0">
                <a:latin typeface="Arial"/>
                <a:ea typeface="ＭＳ Ｐゴシック"/>
                <a:cs typeface="Arial"/>
              </a:rPr>
              <a:t>c depolanmış ilgili bilgisayar verisinin </a:t>
            </a:r>
            <a:r>
              <a:rPr lang="tr-TR" sz="1700" b="1" dirty="0">
                <a:solidFill>
                  <a:srgbClr val="FF0000"/>
                </a:solidFill>
                <a:latin typeface="Arial"/>
                <a:ea typeface="ＭＳ Ｐゴシック"/>
                <a:cs typeface="Arial"/>
              </a:rPr>
              <a:t>bütünlüğünü korumak</a:t>
            </a:r>
            <a:r>
              <a:rPr lang="tr-TR" sz="1700" dirty="0">
                <a:latin typeface="Arial"/>
                <a:ea typeface="ＭＳ Ｐゴシック"/>
                <a:cs typeface="Arial"/>
              </a:rPr>
              <a:t>;</a:t>
            </a:r>
          </a:p>
          <a:p>
            <a:pPr lvl="1" algn="just"/>
            <a:r>
              <a:rPr lang="tr-TR" sz="1700" dirty="0">
                <a:latin typeface="Arial"/>
                <a:ea typeface="ＭＳ Ｐゴシック"/>
                <a:cs typeface="Arial"/>
              </a:rPr>
              <a:t>d erişilen bilgisayar sistemindeki bilgisayar verisini erişilemez kılmak veya kaldırmak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267765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Bilgisayar verisinin bütünlüğünü korumak, delil zincirini korumak anlamına gelir</a:t>
            </a:r>
          </a:p>
          <a:p>
            <a:pPr marL="342900" indent="-342900" algn="just">
              <a:buFont typeface="Wingdings" pitchFamily="2" charset="2"/>
              <a:buChar char="ü"/>
            </a:pPr>
            <a:endParaRPr lang="tr-TR" sz="2100" dirty="0">
              <a:cs typeface="Arial" pitchFamily="34" charset="0"/>
            </a:endParaRPr>
          </a:p>
          <a:p>
            <a:pPr marL="342900" indent="-342900" algn="just">
              <a:buFont typeface="Wingdings" pitchFamily="2" charset="2"/>
              <a:buChar char="ü"/>
            </a:pPr>
            <a:r>
              <a:rPr lang="tr-TR" sz="2100" dirty="0">
                <a:latin typeface="Arial"/>
                <a:ea typeface="ＭＳ Ｐゴシック"/>
                <a:cs typeface="Arial"/>
              </a:rPr>
              <a:t>Bu, kopyalanan verinin, veriye el konulduğu sırada mevcut durumunda tutulmasını ve değiştirilmemesini gerektirir</a:t>
            </a:r>
            <a:endParaRPr lang="tr-TR" sz="2100" dirty="0">
              <a:cs typeface="Arial"/>
            </a:endParaRPr>
          </a:p>
        </p:txBody>
      </p:sp>
    </p:spTree>
    <p:extLst>
      <p:ext uri="{BB962C8B-B14F-4D97-AF65-F5344CB8AC3E}">
        <p14:creationId xmlns:p14="http://schemas.microsoft.com/office/powerpoint/2010/main" xmlns="" val="23832833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324535"/>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700" dirty="0">
                <a:latin typeface="Arial"/>
                <a:ea typeface="ＭＳ Ｐゴシック"/>
                <a:cs typeface="Arial"/>
              </a:rPr>
              <a:t>3 Taraflar yetkili makamlarının, 1. veya 2. paragraflar uyarınca erişilen bilgisayar verilerine el koyması veya bunları benzer şekilde güvence altına alması için gerekli yasama tedbirlerini ve diğer tedbirleri kabul etmekle yükümlüdür. Bu tedbirler aşağıdaki yetkileri kapsar:</a:t>
            </a:r>
          </a:p>
          <a:p>
            <a:pPr lvl="1" algn="just"/>
            <a:r>
              <a:rPr lang="tr-TR" sz="1700" dirty="0">
                <a:latin typeface="Arial"/>
                <a:ea typeface="ＭＳ Ｐゴシック"/>
                <a:cs typeface="Arial"/>
              </a:rPr>
              <a:t>a bilgisayar sistemine veya bilgisayar sisteminin bir parçasına veya bilgisayar-veri depolama aracına el koymak veya bunları benzer şekilde güvence altına almak;</a:t>
            </a:r>
          </a:p>
          <a:p>
            <a:pPr lvl="1" algn="just"/>
            <a:r>
              <a:rPr lang="tr-TR" sz="1700" dirty="0">
                <a:latin typeface="Arial"/>
                <a:ea typeface="ＭＳ Ｐゴシック"/>
                <a:cs typeface="Arial"/>
              </a:rPr>
              <a:t>b bu bilgisayar verilerinin kopyasını çıkarmak ve bu kopyaları saklamak;</a:t>
            </a:r>
          </a:p>
          <a:p>
            <a:pPr lvl="1" algn="just"/>
            <a:r>
              <a:rPr lang="tr-TR" sz="1700" dirty="0">
                <a:latin typeface="Arial"/>
                <a:ea typeface="ＭＳ Ｐゴシック"/>
                <a:cs typeface="Arial"/>
              </a:rPr>
              <a:t>c depolanmış ilgili bilgisayar verisinin bütünlüğünü korumak;</a:t>
            </a:r>
          </a:p>
          <a:p>
            <a:pPr lvl="1" algn="just"/>
            <a:r>
              <a:rPr lang="tr-TR" sz="1700" dirty="0">
                <a:latin typeface="Arial"/>
                <a:ea typeface="ＭＳ Ｐゴシック"/>
                <a:cs typeface="Arial"/>
              </a:rPr>
              <a:t>d erişilen bilgisayar sistemindeki bilgisayar verisini </a:t>
            </a:r>
            <a:r>
              <a:rPr lang="tr-TR" sz="1700" b="1" dirty="0">
                <a:solidFill>
                  <a:srgbClr val="FF0000"/>
                </a:solidFill>
                <a:latin typeface="Arial"/>
                <a:ea typeface="ＭＳ Ｐゴシック"/>
                <a:cs typeface="Arial"/>
              </a:rPr>
              <a:t>erişilemez kılmak </a:t>
            </a:r>
            <a:r>
              <a:rPr lang="tr-TR" sz="1700" dirty="0">
                <a:latin typeface="Arial"/>
                <a:ea typeface="ＭＳ Ｐゴシック"/>
                <a:cs typeface="Arial"/>
              </a:rPr>
              <a:t>veya </a:t>
            </a:r>
            <a:r>
              <a:rPr lang="tr-TR" sz="1700" b="1" dirty="0">
                <a:solidFill>
                  <a:srgbClr val="FF0000"/>
                </a:solidFill>
                <a:latin typeface="Arial"/>
                <a:ea typeface="ＭＳ Ｐゴシック"/>
                <a:cs typeface="Arial"/>
              </a:rPr>
              <a:t>kaldırmak</a:t>
            </a:r>
          </a:p>
          <a:p>
            <a:pPr lvl="1" algn="just"/>
            <a:endParaRPr lang="tr-TR" sz="17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461664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Veri, şifreleme de dahil olmak üzere herhangi bir teknik tedbir aracılığıyla erişilmez hale getirilebilir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Tehlikeli veya toplumsal zarara yol açacak durumlarda uygulanır (örn. bomba yapımı talimatları, çocuk pornografisi)</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Verinin kaldırılması ve erişilmez kılınması, şüphelinin geçici olarak veriden yoksun kaldığı geçici bir tedbirdir</a:t>
            </a:r>
            <a:endParaRPr lang="tr-TR" sz="2100" dirty="0">
              <a:cs typeface="Arial"/>
            </a:endParaRPr>
          </a:p>
        </p:txBody>
      </p:sp>
    </p:spTree>
    <p:extLst>
      <p:ext uri="{BB962C8B-B14F-4D97-AF65-F5344CB8AC3E}">
        <p14:creationId xmlns:p14="http://schemas.microsoft.com/office/powerpoint/2010/main" xmlns="" val="29858977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801314"/>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a:latin typeface="Arial"/>
                <a:ea typeface="ＭＳ Ｐゴシック"/>
                <a:cs typeface="Arial"/>
              </a:rPr>
              <a:t>4 Taraflar, yetkili makamlarının, 1. ve 2. paragraflarda düzenlenen tedbirlerin yürütülmesini sağlamak için, </a:t>
            </a:r>
            <a:r>
              <a:rPr lang="tr-TR" b="1">
                <a:solidFill>
                  <a:srgbClr val="FF0000"/>
                </a:solidFill>
                <a:latin typeface="Arial"/>
                <a:ea typeface="ＭＳ Ｐゴシック"/>
                <a:cs typeface="Arial"/>
              </a:rPr>
              <a:t>bilgisayar sisteminin işleyişi veya</a:t>
            </a:r>
            <a:r>
              <a:rPr lang="tr-TR">
                <a:latin typeface="Arial"/>
                <a:ea typeface="ＭＳ Ｐゴシック"/>
                <a:cs typeface="Arial"/>
              </a:rPr>
              <a:t> ilgili </a:t>
            </a:r>
            <a:r>
              <a:rPr lang="tr-TR" b="1">
                <a:solidFill>
                  <a:srgbClr val="FF0000"/>
                </a:solidFill>
                <a:latin typeface="Arial"/>
                <a:ea typeface="ＭＳ Ｐゴシック"/>
                <a:cs typeface="Arial"/>
              </a:rPr>
              <a:t>bilgisayar verisinin korunması için alınan tedbirler</a:t>
            </a:r>
            <a:r>
              <a:rPr lang="tr-TR">
                <a:latin typeface="Arial"/>
                <a:ea typeface="ＭＳ Ｐゴシック"/>
                <a:cs typeface="Arial"/>
              </a:rPr>
              <a:t> </a:t>
            </a:r>
            <a:r>
              <a:rPr lang="tr-TR" b="1">
                <a:solidFill>
                  <a:srgbClr val="FF0000"/>
                </a:solidFill>
                <a:latin typeface="Arial"/>
                <a:ea typeface="ＭＳ Ｐゴシック"/>
                <a:cs typeface="Arial"/>
              </a:rPr>
              <a:t>hakkında bilgi sahibi olan kişiler</a:t>
            </a:r>
            <a:r>
              <a:rPr lang="tr-TR">
                <a:latin typeface="Arial"/>
                <a:ea typeface="ＭＳ Ｐゴシック"/>
                <a:cs typeface="Arial"/>
              </a:rPr>
              <a:t>e, </a:t>
            </a:r>
            <a:r>
              <a:rPr lang="tr-TR" b="1">
                <a:solidFill>
                  <a:srgbClr val="FF0000"/>
                </a:solidFill>
                <a:latin typeface="Arial"/>
                <a:ea typeface="ＭＳ Ｐゴシック"/>
                <a:cs typeface="Arial"/>
              </a:rPr>
              <a:t>makul olduğu ölçüde</a:t>
            </a:r>
            <a:r>
              <a:rPr lang="tr-TR">
                <a:latin typeface="Arial"/>
                <a:ea typeface="ＭＳ Ｐゴシック"/>
                <a:cs typeface="Arial"/>
              </a:rPr>
              <a:t>, gerekli bilgileri sağlama talimatı verilmesi konusunda yetkilendirilmeleri için gerekli yasama tedbirlerini ve diğer tedbirleri kabul etmekle yükümlüdür.</a:t>
            </a:r>
          </a:p>
          <a:p>
            <a:pPr marL="342900" indent="-342900" algn="just">
              <a:buFont typeface="Wingdings" panose="05000000000000000000" pitchFamily="2" charset="2"/>
              <a:buChar char="Ø"/>
            </a:pPr>
            <a:endParaRPr lang="tr-TR">
              <a:latin typeface="Arial"/>
              <a:ea typeface="ＭＳ Ｐゴシック"/>
              <a:cs typeface="Arial"/>
            </a:endParaRPr>
          </a:p>
          <a:p>
            <a:pPr marL="342900" indent="-342900" algn="just">
              <a:buFont typeface="Wingdings" panose="05000000000000000000" pitchFamily="2" charset="2"/>
              <a:buChar char="Ø"/>
            </a:pPr>
            <a:r>
              <a:rPr lang="tr-TR">
                <a:latin typeface="Arial"/>
                <a:ea typeface="ＭＳ Ｐゴシック"/>
                <a:cs typeface="Arial"/>
              </a:rPr>
              <a:t>5 Bu maddede düzenlenen yetki ve prosedürler 14. ve 15. maddeye tabidir.</a:t>
            </a:r>
          </a:p>
          <a:p>
            <a:pPr marL="342900" indent="-342900" algn="just">
              <a:buFont typeface="Wingdings" panose="05000000000000000000" pitchFamily="2" charset="2"/>
              <a:buChar char="Ø"/>
            </a:pPr>
            <a:endParaRPr lang="tr-TR">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32453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Genellikle arama tedbirinin nasıl yürütülmesi gerektiğine ilişkin teknik hususlarla ilgili sistem yöneticilerine danışılması gerekmektedir</a:t>
            </a:r>
          </a:p>
          <a:p>
            <a:pPr marL="342900" indent="-342900" algn="just">
              <a:buFont typeface="Wingdings" pitchFamily="2" charset="2"/>
              <a:buChar char="ü"/>
            </a:pPr>
            <a:r>
              <a:rPr lang="tr-TR" sz="2000" dirty="0">
                <a:latin typeface="Arial"/>
                <a:ea typeface="ＭＳ Ｐゴシック"/>
                <a:cs typeface="Arial"/>
              </a:rPr>
              <a:t>Arama ve el koyma yetkilerini kullanacak kolluk teşkilatı ile yapılacak işbirliğinin hukuki dayanağını oluşturması bakımından, meşru işletmeler üzerinde doğabilecek ekonomik yükü engeller.</a:t>
            </a:r>
          </a:p>
          <a:p>
            <a:pPr marL="342900" indent="-342900" algn="just">
              <a:buFont typeface="Wingdings" pitchFamily="2" charset="2"/>
              <a:buChar char="ü"/>
            </a:pPr>
            <a:r>
              <a:rPr lang="tr-TR" sz="2000" dirty="0">
                <a:latin typeface="Arial"/>
                <a:ea typeface="ＭＳ Ｐゴシック"/>
                <a:cs typeface="Arial"/>
              </a:rPr>
              <a:t>Tedbirin etkisini arttırır ve maliyet etkinliğini geliştirir.</a:t>
            </a:r>
          </a:p>
          <a:p>
            <a:pPr marL="342900" indent="-342900" algn="just">
              <a:buFont typeface="Wingdings" pitchFamily="2" charset="2"/>
              <a:buChar char="ü"/>
            </a:pPr>
            <a:r>
              <a:rPr lang="tr-TR" sz="2000" dirty="0">
                <a:latin typeface="Arial"/>
                <a:ea typeface="ＭＳ Ｐゴシック"/>
                <a:cs typeface="Arial"/>
              </a:rPr>
              <a:t>Tedbirler makul olmalıdır ve makul olmayan nedenlerle gizliliği tehdit etmemelidir</a:t>
            </a:r>
          </a:p>
        </p:txBody>
      </p:sp>
    </p:spTree>
    <p:extLst>
      <p:ext uri="{BB962C8B-B14F-4D97-AF65-F5344CB8AC3E}">
        <p14:creationId xmlns:p14="http://schemas.microsoft.com/office/powerpoint/2010/main" xmlns="" val="42944507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19 – Bilgisayar Verisi Arama ve Bilgisayar Verisine El Koyma</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524315"/>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a:latin typeface="Arial"/>
                <a:ea typeface="ＭＳ Ｐゴシック"/>
                <a:cs typeface="Arial"/>
              </a:rPr>
              <a:t>4 Taraflar, yetkili makamlarının, 1. ve 2. paragraflarda düzenlenen tedbirlerin yürütülmesini sağlamak için, bilgisayar sisteminin işleyişi veya ilgili bilgisayar verisinin korunması için alınan tedbirler hakkında bilgi sahibi olan kişilere, makul olduğu ölçüde, gerekli bilgileri sağlama talimatı verilmesi konusunda yetkilendirilmeleri için gerekli yasama tedbirlerini ve diğer tedbirleri kabul etmekle yükümlüdür.</a:t>
            </a:r>
          </a:p>
          <a:p>
            <a:pPr marL="342900" indent="-342900" algn="just">
              <a:buFont typeface="Wingdings" panose="05000000000000000000" pitchFamily="2" charset="2"/>
              <a:buChar char="Ø"/>
            </a:pPr>
            <a:endParaRPr lang="tr-TR">
              <a:latin typeface="Arial"/>
              <a:ea typeface="ＭＳ Ｐゴシック"/>
              <a:cs typeface="Arial"/>
            </a:endParaRPr>
          </a:p>
          <a:p>
            <a:pPr marL="342900" indent="-342900" algn="just">
              <a:buFont typeface="Wingdings" panose="05000000000000000000" pitchFamily="2" charset="2"/>
              <a:buChar char="Ø"/>
            </a:pPr>
            <a:r>
              <a:rPr lang="tr-TR">
                <a:latin typeface="Arial"/>
                <a:ea typeface="ＭＳ Ｐゴシック"/>
                <a:cs typeface="Arial"/>
              </a:rPr>
              <a:t>5 Bu maddede düzenlenen yetki ve prosedürler </a:t>
            </a:r>
            <a:r>
              <a:rPr lang="tr-TR" b="1">
                <a:solidFill>
                  <a:srgbClr val="FF0000"/>
                </a:solidFill>
                <a:latin typeface="Arial"/>
                <a:ea typeface="ＭＳ Ｐゴシック"/>
                <a:cs typeface="Arial"/>
              </a:rPr>
              <a:t>14. ve 15. maddeye tabi</a:t>
            </a:r>
            <a:r>
              <a:rPr lang="tr-TR">
                <a:latin typeface="Arial"/>
                <a:ea typeface="ＭＳ Ｐゴシック"/>
                <a:cs typeface="Arial"/>
              </a:rPr>
              <a:t>dir.</a:t>
            </a:r>
          </a:p>
          <a:p>
            <a:pPr algn="just"/>
            <a:endParaRPr lang="tr-TR">
              <a:solidFill>
                <a:srgbClr val="000000"/>
              </a:solidFill>
              <a:cs typeface="Arial" pitchFamily="34" charset="0"/>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039775"/>
            <a:ext cx="4414945" cy="286232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Koşullar ve teminatlar, tanıkların ve bilirkişilerin çağrılmasına ve masraflara ilişkin kuralları içerir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Kişilere, kopyasının alınması aracılığıyla bilgisayar verisinin güvence altına alındığı hususunun bildirilip bildirilmeyeceği taraflara bırakılmıştır.</a:t>
            </a:r>
            <a:endParaRPr lang="tr-TR" sz="2000" dirty="0">
              <a:cs typeface="Arial"/>
            </a:endParaRPr>
          </a:p>
        </p:txBody>
      </p:sp>
    </p:spTree>
    <p:extLst>
      <p:ext uri="{BB962C8B-B14F-4D97-AF65-F5344CB8AC3E}">
        <p14:creationId xmlns:p14="http://schemas.microsoft.com/office/powerpoint/2010/main" xmlns="" val="12841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Sorular</a:t>
            </a:r>
            <a:endParaRPr lang="en-US"/>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49543666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4234366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20 – </a:t>
            </a:r>
            <a:r>
              <a:rPr lang="tr-TR" sz="3200" b="1" dirty="0">
                <a:ea typeface="+mn-lt"/>
                <a:cs typeface="+mn-lt"/>
              </a:rPr>
              <a:t>Trafik Verilerinin Gerçek Zamanlı Toplanması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xmlns="" id="{E3CDF5EA-36B1-46C0-B8AE-3BDC8A0FAA47}"/>
              </a:ext>
            </a:extLst>
          </p:cNvPr>
          <p:cNvSpPr txBox="1">
            <a:spLocks/>
          </p:cNvSpPr>
          <p:nvPr/>
        </p:nvSpPr>
        <p:spPr bwMode="auto">
          <a:xfrm>
            <a:off x="348344" y="1211170"/>
            <a:ext cx="8519885" cy="521208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spcAft>
                <a:spcPts val="1200"/>
              </a:spcAft>
              <a:buNone/>
              <a:defRPr/>
            </a:pPr>
            <a:r>
              <a:rPr lang="tr-TR" altLang="sr-Latn-RS" sz="2800" b="1" i="1" dirty="0">
                <a:ea typeface="ＭＳ Ｐゴシック"/>
              </a:rPr>
              <a:t>Trafik Verilerinin Gerçek Zamanlı Toplanması</a:t>
            </a:r>
            <a:endParaRPr lang="tr-TR" dirty="0">
              <a:cs typeface="Calibri"/>
            </a:endParaRPr>
          </a:p>
          <a:p>
            <a:pPr marL="0" indent="0" algn="ctr" eaLnBrk="1" hangingPunct="1">
              <a:lnSpc>
                <a:spcPct val="80000"/>
              </a:lnSpc>
              <a:spcBef>
                <a:spcPts val="600"/>
              </a:spcBef>
              <a:spcAft>
                <a:spcPts val="1200"/>
              </a:spcAft>
              <a:buNone/>
              <a:defRPr/>
            </a:pPr>
            <a:r>
              <a:rPr lang="tr-TR" altLang="sr-Latn-RS" sz="2800" b="1" i="1" dirty="0">
                <a:ea typeface="ＭＳ Ｐゴシック"/>
              </a:rPr>
              <a:t>(Madde 20 – Budapeşte Sözleşmesi)</a:t>
            </a:r>
            <a:endParaRPr lang="tr-TR" altLang="sr-Latn-RS" sz="2800" b="1" i="1" dirty="0">
              <a:ea typeface="ＭＳ Ｐゴシック"/>
              <a:cs typeface="Calibri"/>
            </a:endParaRPr>
          </a:p>
          <a:p>
            <a:pPr marL="0" indent="0" algn="ctr" eaLnBrk="1" hangingPunct="1">
              <a:lnSpc>
                <a:spcPct val="80000"/>
              </a:lnSpc>
              <a:spcBef>
                <a:spcPts val="600"/>
              </a:spcBef>
              <a:spcAft>
                <a:spcPts val="1200"/>
              </a:spcAft>
              <a:buFont typeface="Arial" pitchFamily="34" charset="0"/>
              <a:buNone/>
              <a:defRPr/>
            </a:pPr>
            <a:endParaRPr lang="tr-TR" altLang="sr-Latn-RS" sz="2800" b="1" i="1" dirty="0">
              <a:ea typeface="ＭＳ Ｐゴシック" pitchFamily="34" charset="-128"/>
              <a:cs typeface="Calibri"/>
            </a:endParaRPr>
          </a:p>
          <a:p>
            <a:pPr algn="ctr" eaLnBrk="1" hangingPunct="1">
              <a:lnSpc>
                <a:spcPct val="80000"/>
              </a:lnSpc>
              <a:spcBef>
                <a:spcPts val="600"/>
              </a:spcBef>
              <a:spcAft>
                <a:spcPts val="1200"/>
              </a:spcAft>
              <a:defRPr/>
            </a:pPr>
            <a:r>
              <a:rPr lang="tr-TR" altLang="sr-Latn-RS" sz="2800" i="1" dirty="0">
                <a:ea typeface="ＭＳ Ｐゴシック"/>
                <a:cs typeface="Calibri"/>
              </a:rPr>
              <a:t>Canlı soruşturmalar</a:t>
            </a:r>
            <a:endParaRPr lang="tr-TR" altLang="sr-Latn-RS" sz="2800" i="1" dirty="0">
              <a:ea typeface="ＭＳ Ｐゴシック"/>
            </a:endParaRPr>
          </a:p>
          <a:p>
            <a:pPr algn="ctr" eaLnBrk="1" hangingPunct="1">
              <a:lnSpc>
                <a:spcPct val="80000"/>
              </a:lnSpc>
              <a:spcBef>
                <a:spcPts val="600"/>
              </a:spcBef>
              <a:spcAft>
                <a:spcPts val="1200"/>
              </a:spcAft>
              <a:defRPr/>
            </a:pPr>
            <a:r>
              <a:rPr lang="tr-TR" altLang="sr-Latn-RS" sz="2800" i="1" dirty="0">
                <a:ea typeface="ＭＳ Ｐゴシック"/>
                <a:cs typeface="Calibri"/>
              </a:rPr>
              <a:t>Müdahaleci tedbir, uygun mevzuat gereksinimi</a:t>
            </a:r>
            <a:endParaRPr lang="tr-TR" altLang="sr-Latn-RS" sz="2800" i="1" dirty="0">
              <a:ea typeface="ＭＳ Ｐゴシック"/>
            </a:endParaRPr>
          </a:p>
          <a:p>
            <a:pPr algn="ctr" eaLnBrk="1" hangingPunct="1">
              <a:lnSpc>
                <a:spcPct val="80000"/>
              </a:lnSpc>
              <a:spcBef>
                <a:spcPts val="600"/>
              </a:spcBef>
              <a:spcAft>
                <a:spcPts val="1200"/>
              </a:spcAft>
              <a:defRPr/>
            </a:pPr>
            <a:r>
              <a:rPr lang="tr-TR" altLang="sr-Latn-RS" sz="2800" i="1" dirty="0">
                <a:ea typeface="ＭＳ Ｐゴシック"/>
                <a:cs typeface="Calibri"/>
              </a:rPr>
              <a:t>Kolluk teşkilatlarının teknik araçlarla gerçek zamanlı veri toplaması ve kayıt altına alması ve</a:t>
            </a:r>
            <a:endParaRPr lang="tr-TR" altLang="sr-Latn-RS" sz="2800" i="1" dirty="0">
              <a:ea typeface="ＭＳ Ｐゴシック"/>
            </a:endParaRPr>
          </a:p>
          <a:p>
            <a:pPr algn="ctr" eaLnBrk="1" hangingPunct="1">
              <a:lnSpc>
                <a:spcPct val="80000"/>
              </a:lnSpc>
              <a:spcBef>
                <a:spcPts val="600"/>
              </a:spcBef>
              <a:spcAft>
                <a:spcPts val="1200"/>
              </a:spcAft>
              <a:defRPr/>
            </a:pPr>
            <a:r>
              <a:rPr lang="tr-TR" altLang="sr-Latn-RS" sz="2800" i="1" dirty="0">
                <a:ea typeface="ＭＳ Ｐゴシック"/>
                <a:cs typeface="Calibri"/>
              </a:rPr>
              <a:t>Hizmet sağlayıcılarını, müşterilerinden gerçek zamanlı veri toplamaya ve kayıt altına almaya zorlama yetkisi</a:t>
            </a:r>
          </a:p>
        </p:txBody>
      </p:sp>
    </p:spTree>
    <p:extLst>
      <p:ext uri="{BB962C8B-B14F-4D97-AF65-F5344CB8AC3E}">
        <p14:creationId xmlns:p14="http://schemas.microsoft.com/office/powerpoint/2010/main" xmlns="" val="15274968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20 – Trafik Verilerinin Gerçek Zamanlı Toplanması </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509200"/>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1 Taraflar yetkili makamlarının, ilgili Tarafın yetki alanı içerisinde, bilgisayar sistemi aracılığıyla iletilen belirli haberleşmelerin gerçek zamanlı trafik verileri hakkında, aşağıdaki konularda yetkilendirilmesi için gerekli yasama tedbirlerini ve diğer tedbirleri kabul etmekle yükümlüdür:</a:t>
            </a:r>
          </a:p>
          <a:p>
            <a:pPr lvl="1" algn="just"/>
            <a:r>
              <a:rPr lang="tr-TR" sz="1600" dirty="0">
                <a:latin typeface="Arial"/>
                <a:ea typeface="ＭＳ Ｐゴシック"/>
                <a:cs typeface="Arial"/>
              </a:rPr>
              <a:t>a ilgili Tarafın yetki alanı içerisinde, teknik araçların kullanılması aracılığıyla </a:t>
            </a:r>
            <a:r>
              <a:rPr lang="tr-TR" sz="1600" b="1" dirty="0">
                <a:solidFill>
                  <a:srgbClr val="FF0000"/>
                </a:solidFill>
                <a:latin typeface="Arial"/>
                <a:ea typeface="ＭＳ Ｐゴシック"/>
                <a:cs typeface="Arial"/>
              </a:rPr>
              <a:t>toplama veya kayıt altına alma</a:t>
            </a:r>
            <a:r>
              <a:rPr lang="tr-TR" sz="1600" dirty="0">
                <a:latin typeface="Arial"/>
                <a:ea typeface="ＭＳ Ｐゴシック"/>
                <a:cs typeface="Arial"/>
              </a:rPr>
              <a:t> ve</a:t>
            </a:r>
            <a:endParaRPr lang="tr-TR" sz="1600" dirty="0">
              <a:cs typeface="Arial"/>
            </a:endParaRPr>
          </a:p>
          <a:p>
            <a:pPr lvl="1" algn="just"/>
            <a:r>
              <a:rPr lang="tr-TR" sz="1600" dirty="0">
                <a:latin typeface="Arial"/>
                <a:ea typeface="ＭＳ Ｐゴシック"/>
                <a:cs typeface="Arial"/>
              </a:rPr>
              <a:t>b </a:t>
            </a:r>
            <a:r>
              <a:rPr lang="tr-TR" sz="1600" b="1" dirty="0">
                <a:solidFill>
                  <a:srgbClr val="FF0000"/>
                </a:solidFill>
                <a:latin typeface="Arial"/>
                <a:ea typeface="ＭＳ Ｐゴシック"/>
                <a:cs typeface="Arial"/>
              </a:rPr>
              <a:t>bir hizmet sağlayıcısını</a:t>
            </a:r>
            <a:r>
              <a:rPr lang="tr-TR" sz="1600" dirty="0">
                <a:latin typeface="Arial"/>
                <a:ea typeface="ＭＳ Ｐゴシック"/>
                <a:cs typeface="Arial"/>
              </a:rPr>
              <a:t>, mevcut teknik kapasitesi doğrultusunda, aşağıdakileri yapmaya </a:t>
            </a:r>
            <a:r>
              <a:rPr lang="tr-TR" sz="1600" b="1" dirty="0">
                <a:solidFill>
                  <a:srgbClr val="FF0000"/>
                </a:solidFill>
                <a:latin typeface="Arial"/>
                <a:ea typeface="ＭＳ Ｐゴシック"/>
                <a:cs typeface="Arial"/>
              </a:rPr>
              <a:t>zorlama</a:t>
            </a:r>
            <a:r>
              <a:rPr lang="tr-TR" sz="1600" dirty="0">
                <a:latin typeface="Arial"/>
                <a:ea typeface="ＭＳ Ｐゴシック"/>
                <a:cs typeface="Arial"/>
              </a:rPr>
              <a:t>:</a:t>
            </a:r>
            <a:endParaRPr lang="tr-TR" sz="1600" dirty="0">
              <a:cs typeface="Arial"/>
            </a:endParaRPr>
          </a:p>
          <a:p>
            <a:pPr lvl="2" algn="just"/>
            <a:r>
              <a:rPr lang="tr-TR" sz="1600" dirty="0">
                <a:latin typeface="Arial"/>
                <a:ea typeface="ＭＳ Ｐゴシック"/>
                <a:cs typeface="Arial"/>
              </a:rPr>
              <a:t>i ilgili Tarafın yetki alanı içerisinde, teknik araçların kullanılması aracılığıyla </a:t>
            </a:r>
            <a:r>
              <a:rPr lang="tr-TR" sz="1600" b="1" dirty="0">
                <a:solidFill>
                  <a:srgbClr val="FF0000"/>
                </a:solidFill>
                <a:latin typeface="Arial"/>
                <a:ea typeface="ＭＳ Ｐゴシック"/>
                <a:cs typeface="Arial"/>
              </a:rPr>
              <a:t>toplama veya kayıt altına alma</a:t>
            </a:r>
            <a:r>
              <a:rPr lang="tr-TR" sz="1600" dirty="0">
                <a:latin typeface="Arial"/>
                <a:ea typeface="ＭＳ Ｐゴシック"/>
                <a:cs typeface="Arial"/>
              </a:rPr>
              <a:t> veya</a:t>
            </a:r>
            <a:endParaRPr lang="tr-TR" sz="1600" dirty="0">
              <a:cs typeface="Arial"/>
            </a:endParaRPr>
          </a:p>
          <a:p>
            <a:pPr lvl="2" algn="just"/>
            <a:r>
              <a:rPr lang="tr-TR" sz="1600" dirty="0">
                <a:latin typeface="Arial"/>
                <a:ea typeface="ＭＳ Ｐゴシック"/>
                <a:cs typeface="Arial"/>
              </a:rPr>
              <a:t>ii toplama veya kayıt altına alma konusunda yetkili makamlarla </a:t>
            </a:r>
            <a:r>
              <a:rPr lang="tr-TR" sz="1600" b="1" dirty="0">
                <a:solidFill>
                  <a:srgbClr val="FF0000"/>
                </a:solidFill>
                <a:latin typeface="Arial"/>
                <a:ea typeface="ＭＳ Ｐゴシック"/>
                <a:cs typeface="Arial"/>
              </a:rPr>
              <a:t>işbirliği yapma </a:t>
            </a:r>
            <a:r>
              <a:rPr lang="tr-TR" sz="1600" dirty="0">
                <a:latin typeface="Arial"/>
                <a:ea typeface="ＭＳ Ｐゴシック"/>
                <a:cs typeface="Arial"/>
              </a:rPr>
              <a:t>ve bu makamlara </a:t>
            </a:r>
            <a:r>
              <a:rPr lang="tr-TR" sz="1600" b="1" dirty="0">
                <a:solidFill>
                  <a:srgbClr val="FF0000"/>
                </a:solidFill>
                <a:latin typeface="Arial"/>
                <a:ea typeface="ＭＳ Ｐゴシック"/>
                <a:cs typeface="Arial"/>
              </a:rPr>
              <a:t>destek sağlama</a:t>
            </a:r>
            <a:r>
              <a:rPr lang="tr-TR" sz="1600" dirty="0">
                <a:latin typeface="Arial"/>
                <a:ea typeface="ＭＳ Ｐゴシック"/>
                <a:cs typeface="Arial"/>
              </a:rPr>
              <a:t>.</a:t>
            </a:r>
            <a:endParaRPr lang="tr-TR" sz="1600" dirty="0">
              <a:cs typeface="Arial"/>
            </a:endParaRPr>
          </a:p>
          <a:p>
            <a:pPr lvl="2" algn="just"/>
            <a:endParaRPr lang="tr-TR" sz="1600"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87469"/>
            <a:ext cx="4414945" cy="34778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Yetkili makamların yetkileri:</a:t>
            </a:r>
          </a:p>
          <a:p>
            <a:pPr marL="800100" lvl="1" indent="-342900" algn="just">
              <a:buFont typeface="Wingdings" pitchFamily="2" charset="2"/>
              <a:buChar char="ü"/>
            </a:pPr>
            <a:r>
              <a:rPr lang="tr-TR" sz="2000" dirty="0">
                <a:latin typeface="Arial"/>
                <a:ea typeface="ＭＳ Ｐゴシック"/>
                <a:cs typeface="Arial"/>
              </a:rPr>
              <a:t>trafik verisini doğrudan toplama veya kayıt altına alma</a:t>
            </a:r>
          </a:p>
          <a:p>
            <a:pPr marL="800100" lvl="1" indent="-342900" algn="just">
              <a:buFont typeface="Wingdings" pitchFamily="2" charset="2"/>
              <a:buChar char="ü"/>
            </a:pPr>
            <a:r>
              <a:rPr lang="tr-TR" sz="2000" dirty="0">
                <a:latin typeface="Arial"/>
                <a:ea typeface="ＭＳ Ｐゴシック"/>
                <a:cs typeface="Arial"/>
              </a:rPr>
              <a:t>hizmet sağlayıcısını trafik verisini toplamaya veya kayıt altına almaya zorlama</a:t>
            </a:r>
          </a:p>
          <a:p>
            <a:pPr marL="800100" lvl="1" indent="-342900" algn="just">
              <a:buFont typeface="Wingdings" pitchFamily="2" charset="2"/>
              <a:buChar char="ü"/>
            </a:pPr>
            <a:r>
              <a:rPr lang="tr-TR" sz="2000" dirty="0">
                <a:latin typeface="Arial"/>
                <a:ea typeface="ＭＳ Ｐゴシック"/>
                <a:cs typeface="Arial"/>
              </a:rPr>
              <a:t>hizmet sağlayıcısını yetkili makam ile işbirliği yapmaya ve yetkili makama destek sağlamaya zorlama </a:t>
            </a:r>
          </a:p>
          <a:p>
            <a:pPr algn="just"/>
            <a:endParaRPr lang="tr-TR" sz="2000" dirty="0">
              <a:cs typeface="Arial"/>
            </a:endParaRPr>
          </a:p>
        </p:txBody>
      </p:sp>
    </p:spTree>
    <p:extLst>
      <p:ext uri="{BB962C8B-B14F-4D97-AF65-F5344CB8AC3E}">
        <p14:creationId xmlns:p14="http://schemas.microsoft.com/office/powerpoint/2010/main" xmlns="" val="17659021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20 – </a:t>
            </a:r>
            <a:r>
              <a:rPr lang="tr-TR" sz="3200" b="1">
                <a:ea typeface="+mn-lt"/>
                <a:cs typeface="+mn-lt"/>
              </a:rPr>
              <a:t>Trafik Verilerinin Gerçek Zamanlı Toplanması </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75542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1 Taraflar yetkili makamlarının, ilgili Tarafın yetki alanı içerisinde, bilgisayar sistemi aracılığıyla iletilen belirli haberleşmelerin gerçek zamanlı trafik verileri hakkında, aşağıdaki konularda yetkilendirilmesi için gerekli yasama tedbirlerini ve diğer tedbirleri kabul etmekle yükümlüdür:</a:t>
            </a:r>
          </a:p>
          <a:p>
            <a:pPr lvl="1" algn="just"/>
            <a:r>
              <a:rPr lang="tr-TR" sz="1600" dirty="0">
                <a:latin typeface="Arial"/>
                <a:ea typeface="ＭＳ Ｐゴシック"/>
                <a:cs typeface="Arial"/>
              </a:rPr>
              <a:t>a ilgili Tarafın yetki alanı içerisinde, </a:t>
            </a:r>
            <a:r>
              <a:rPr lang="tr-TR" sz="1600" b="1" dirty="0">
                <a:solidFill>
                  <a:srgbClr val="FF0000"/>
                </a:solidFill>
                <a:latin typeface="Arial"/>
                <a:ea typeface="ＭＳ Ｐゴシック"/>
                <a:cs typeface="Arial"/>
              </a:rPr>
              <a:t>teknik araçlar</a:t>
            </a:r>
            <a:r>
              <a:rPr lang="tr-TR" sz="1600" dirty="0">
                <a:latin typeface="Arial"/>
                <a:ea typeface="ＭＳ Ｐゴシック"/>
                <a:cs typeface="Arial"/>
              </a:rPr>
              <a:t>ın kullanılması aracılığıyla toplama veya kayıt altına alma ve</a:t>
            </a:r>
          </a:p>
          <a:p>
            <a:pPr lvl="1" algn="just"/>
            <a:r>
              <a:rPr lang="tr-TR" sz="1600" dirty="0">
                <a:latin typeface="Arial"/>
                <a:ea typeface="ＭＳ Ｐゴシック"/>
                <a:cs typeface="Arial"/>
              </a:rPr>
              <a:t>b bir hizmet sağlayıcısını, mevcut teknik kapasitesi doğrultusunda, aşağıdakileri yapmaya zorlama:</a:t>
            </a:r>
          </a:p>
          <a:p>
            <a:pPr lvl="2" algn="just"/>
            <a:r>
              <a:rPr lang="tr-TR" sz="1600" dirty="0">
                <a:latin typeface="Arial"/>
                <a:ea typeface="ＭＳ Ｐゴシック"/>
                <a:cs typeface="Arial"/>
              </a:rPr>
              <a:t>i ilgili Tarafın yetki alanı içerisinde, </a:t>
            </a:r>
            <a:r>
              <a:rPr lang="tr-TR" sz="1600" b="1" dirty="0">
                <a:solidFill>
                  <a:srgbClr val="FF0000"/>
                </a:solidFill>
                <a:latin typeface="Arial"/>
                <a:ea typeface="ＭＳ Ｐゴシック"/>
                <a:cs typeface="Arial"/>
              </a:rPr>
              <a:t>teknik araçlar</a:t>
            </a:r>
            <a:r>
              <a:rPr lang="tr-TR" sz="1600" dirty="0">
                <a:latin typeface="Arial"/>
                <a:ea typeface="ＭＳ Ｐゴシック"/>
                <a:cs typeface="Arial"/>
              </a:rPr>
              <a:t>ın kullanılması aracılığıyla toplama ve kayıt altına alma veya</a:t>
            </a:r>
            <a:endParaRPr lang="tr-TR" sz="1600" dirty="0">
              <a:cs typeface="Arial"/>
            </a:endParaRPr>
          </a:p>
          <a:p>
            <a:pPr lvl="2" algn="just"/>
            <a:r>
              <a:rPr lang="tr-TR" sz="1600" dirty="0">
                <a:latin typeface="Arial"/>
                <a:ea typeface="ＭＳ Ｐゴシック"/>
                <a:cs typeface="Arial"/>
              </a:rPr>
              <a:t>ii toplama veya kayıt altına alma konusunda yetkili makamlarla işbirliği yapma ve bu makamlara destek sağlama.</a:t>
            </a:r>
            <a:endParaRPr lang="tr-TR" sz="1600" dirty="0">
              <a:cs typeface="Arial"/>
            </a:endParaRPr>
          </a:p>
          <a:p>
            <a:pPr lvl="2" algn="just"/>
            <a:endParaRPr lang="tr-TR" sz="1600" dirty="0">
              <a:latin typeface="Arial"/>
              <a:ea typeface="ＭＳ Ｐゴシック"/>
              <a:cs typeface="Arial"/>
            </a:endParaRPr>
          </a:p>
          <a:p>
            <a:pPr lvl="1" algn="just"/>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55454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Teknik araçların ne olduğu belirtilmemiştir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Herhangi bir teknik araç trafik verisinin toplanması için kullanılabilir (teknolojiden bağımsız olarak)</a:t>
            </a:r>
          </a:p>
          <a:p>
            <a:pPr algn="just"/>
            <a:endParaRPr lang="tr-TR" sz="2000" dirty="0">
              <a:cs typeface="Arial"/>
            </a:endParaRPr>
          </a:p>
        </p:txBody>
      </p:sp>
    </p:spTree>
    <p:extLst>
      <p:ext uri="{BB962C8B-B14F-4D97-AF65-F5344CB8AC3E}">
        <p14:creationId xmlns:p14="http://schemas.microsoft.com/office/powerpoint/2010/main" xmlns="" val="23255949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20 – </a:t>
            </a:r>
            <a:r>
              <a:rPr lang="tr-TR" sz="3200" b="1">
                <a:ea typeface="+mn-lt"/>
                <a:cs typeface="+mn-lt"/>
              </a:rPr>
              <a:t>Trafik Verilerinin Gerçek Zamanlı Toplanması </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26297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1 Taraflar yetkili makamlarının, ilgili Tarafın yetki alanı içerisinde, bilgisayar sistemi aracılığıyla iletilen belirli haberleşmelerin gerçek zamanlı trafik verileri hakkında, aşağıdaki konularda yetkilendirilmesi için gerekli yasama tedbirlerini ve diğer tedbirleri kabul etmekle yükümlüdür:</a:t>
            </a:r>
          </a:p>
          <a:p>
            <a:pPr lvl="1" algn="just"/>
            <a:r>
              <a:rPr lang="tr-TR" sz="1600" dirty="0">
                <a:latin typeface="Arial"/>
                <a:ea typeface="ＭＳ Ｐゴシック"/>
                <a:cs typeface="Arial"/>
              </a:rPr>
              <a:t>a ilgili Tarafın yetki alanı içerisinde, teknik araçların kullanılması aracılığıyla toplama veya kayıt altına alma ve</a:t>
            </a:r>
            <a:endParaRPr lang="tr-TR" sz="1600" dirty="0">
              <a:cs typeface="Arial"/>
            </a:endParaRPr>
          </a:p>
          <a:p>
            <a:pPr lvl="1" algn="just"/>
            <a:r>
              <a:rPr lang="tr-TR" sz="1600" dirty="0">
                <a:latin typeface="Arial"/>
                <a:ea typeface="ＭＳ Ｐゴシック"/>
                <a:cs typeface="Arial"/>
              </a:rPr>
              <a:t>b bir hizmet sağlayıcısını, </a:t>
            </a:r>
            <a:r>
              <a:rPr lang="tr-TR" sz="1600" b="1" dirty="0">
                <a:solidFill>
                  <a:srgbClr val="FF0000"/>
                </a:solidFill>
                <a:latin typeface="Arial"/>
                <a:ea typeface="ＭＳ Ｐゴシック"/>
                <a:cs typeface="Arial"/>
              </a:rPr>
              <a:t>mevcut teknik kapasite</a:t>
            </a:r>
            <a:r>
              <a:rPr lang="tr-TR" sz="1600" dirty="0">
                <a:latin typeface="Arial"/>
                <a:ea typeface="ＭＳ Ｐゴシック"/>
                <a:cs typeface="Arial"/>
              </a:rPr>
              <a:t>si doğrultusunda, aşağıdakileri yapmaya zorlama:</a:t>
            </a:r>
            <a:endParaRPr lang="tr-TR" sz="1600" dirty="0">
              <a:cs typeface="Arial"/>
            </a:endParaRPr>
          </a:p>
          <a:p>
            <a:pPr lvl="2" algn="just"/>
            <a:r>
              <a:rPr lang="tr-TR" sz="1600" dirty="0">
                <a:latin typeface="Arial"/>
                <a:ea typeface="ＭＳ Ｐゴシック"/>
                <a:cs typeface="Arial"/>
              </a:rPr>
              <a:t>i ilgili Tarafın yetki alanı içerisinde, teknik araçların kullanılması aracılığıyla toplama veya kayıt altına alma veya</a:t>
            </a:r>
            <a:endParaRPr lang="tr-TR" sz="1600" dirty="0">
              <a:cs typeface="Arial"/>
            </a:endParaRPr>
          </a:p>
          <a:p>
            <a:pPr lvl="2" algn="just"/>
            <a:r>
              <a:rPr lang="tr-TR" sz="1600" dirty="0">
                <a:latin typeface="Arial"/>
                <a:ea typeface="ＭＳ Ｐゴシック"/>
                <a:cs typeface="Arial"/>
              </a:rPr>
              <a:t>ii toplama veya kayıt altına alma konusunda yetkili makamlarla işbirliği yapma ve bu makamlara destek sağlama.</a:t>
            </a:r>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470898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Hizmet sağlayıcılarının yükümlülüğü teknik kapasitelerini aşmamalıdır (trafik verilerinin kayıt altına alınmasında normalde hangi teknik özelliklerden yararlanıldığına bakılmaksızın)</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Hizmet sağlayıcılarına aşağıdaki konularda herhangi bir yükümlülük öngörülemez:</a:t>
            </a:r>
          </a:p>
          <a:p>
            <a:pPr marL="800100" lvl="1" indent="-342900" algn="just">
              <a:buFont typeface="Wingdings" pitchFamily="2" charset="2"/>
              <a:buChar char="ü"/>
            </a:pPr>
            <a:r>
              <a:rPr lang="tr-TR" sz="2000" dirty="0">
                <a:latin typeface="Arial"/>
                <a:ea typeface="ＭＳ Ｐゴシック"/>
                <a:cs typeface="Arial"/>
              </a:rPr>
              <a:t>Yeni ekipman geliştirme</a:t>
            </a:r>
          </a:p>
          <a:p>
            <a:pPr marL="800100" lvl="1" indent="-342900" algn="just">
              <a:buFont typeface="Wingdings" pitchFamily="2" charset="2"/>
              <a:buChar char="ü"/>
            </a:pPr>
            <a:r>
              <a:rPr lang="tr-TR" sz="2000" dirty="0">
                <a:latin typeface="Arial"/>
                <a:ea typeface="ＭＳ Ｐゴシック"/>
                <a:cs typeface="Arial"/>
              </a:rPr>
              <a:t>Uzman destek personelinin işe alınması</a:t>
            </a:r>
          </a:p>
          <a:p>
            <a:pPr marL="800100" lvl="1" indent="-342900" algn="just">
              <a:buFont typeface="Wingdings" pitchFamily="2" charset="2"/>
              <a:buChar char="ü"/>
            </a:pPr>
            <a:r>
              <a:rPr lang="tr-TR" sz="2000" dirty="0">
                <a:latin typeface="Arial"/>
                <a:ea typeface="ＭＳ Ｐゴシック"/>
                <a:cs typeface="Arial"/>
              </a:rPr>
              <a:t>Maliyetli yeniden sistem konfigürasyonlarına girişilmesi</a:t>
            </a:r>
            <a:endParaRPr lang="tr-TR" dirty="0">
              <a:latin typeface="Arial"/>
              <a:ea typeface="ＭＳ Ｐゴシック"/>
              <a:cs typeface="Arial"/>
            </a:endParaRPr>
          </a:p>
        </p:txBody>
      </p:sp>
    </p:spTree>
    <p:extLst>
      <p:ext uri="{BB962C8B-B14F-4D97-AF65-F5344CB8AC3E}">
        <p14:creationId xmlns:p14="http://schemas.microsoft.com/office/powerpoint/2010/main" xmlns="" val="9852643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20 – </a:t>
            </a:r>
            <a:r>
              <a:rPr lang="tr-TR" sz="3200" b="1">
                <a:ea typeface="+mn-lt"/>
                <a:cs typeface="+mn-lt"/>
              </a:rPr>
              <a:t>Trafik Verilerinin Gerçek Zamanlı Toplanması </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26297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1 Taraflar yetkili makamlarının, ilgili Tarafın yetki alanı içerisinde, bilgisayar sistemi aracılığıyla iletilen belirli haberleşmelerin gerçek zamanlı </a:t>
            </a:r>
            <a:r>
              <a:rPr lang="tr-TR" sz="1600" b="1" dirty="0">
                <a:solidFill>
                  <a:srgbClr val="FF0000"/>
                </a:solidFill>
                <a:latin typeface="Arial"/>
                <a:ea typeface="ＭＳ Ｐゴシック"/>
                <a:cs typeface="Arial"/>
              </a:rPr>
              <a:t>trafik verileri </a:t>
            </a:r>
            <a:r>
              <a:rPr lang="tr-TR" sz="1600" dirty="0">
                <a:latin typeface="Arial"/>
                <a:ea typeface="ＭＳ Ｐゴシック"/>
                <a:cs typeface="Arial"/>
              </a:rPr>
              <a:t>hakkında, aşağıdaki konularda yetkilendirilmesi için gerekli yasama tedbirlerini ve diğer tedbirleri kabul etmekle yükümlüdür:</a:t>
            </a:r>
          </a:p>
          <a:p>
            <a:pPr lvl="1" algn="just"/>
            <a:r>
              <a:rPr lang="tr-TR" sz="1600" dirty="0">
                <a:latin typeface="Arial"/>
                <a:ea typeface="ＭＳ Ｐゴシック"/>
                <a:cs typeface="Arial"/>
              </a:rPr>
              <a:t>a ilgili Tarafın yetki alanı içerisinde, teknik araçların kullanılması aracılığıyla toplama veya kayıt altına alma ve</a:t>
            </a:r>
            <a:endParaRPr lang="tr-TR" sz="1600" dirty="0">
              <a:cs typeface="Arial"/>
            </a:endParaRPr>
          </a:p>
          <a:p>
            <a:pPr lvl="1" algn="just"/>
            <a:r>
              <a:rPr lang="tr-TR" sz="1600" dirty="0">
                <a:latin typeface="Arial"/>
                <a:ea typeface="ＭＳ Ｐゴシック"/>
                <a:cs typeface="Arial"/>
              </a:rPr>
              <a:t>b bir hizmet sağlayıcısını, mevcut teknik kapasitesi doğrultusunda, aşağıdakileri yapmaya zorlama:</a:t>
            </a:r>
          </a:p>
          <a:p>
            <a:pPr lvl="2" algn="just"/>
            <a:r>
              <a:rPr lang="tr-TR" sz="1600" dirty="0">
                <a:latin typeface="Arial"/>
                <a:ea typeface="ＭＳ Ｐゴシック"/>
                <a:cs typeface="Arial"/>
              </a:rPr>
              <a:t>i ilgili Tarafın yetki alanı içerisinde, teknik araçların kullanılması aracılığıyla toplama veya kayıt altına alma veya</a:t>
            </a:r>
            <a:endParaRPr lang="tr-TR" sz="1600" dirty="0">
              <a:cs typeface="Arial"/>
            </a:endParaRPr>
          </a:p>
          <a:p>
            <a:pPr lvl="2" algn="just"/>
            <a:r>
              <a:rPr lang="tr-TR" sz="1600" dirty="0">
                <a:latin typeface="Arial"/>
                <a:ea typeface="ＭＳ Ｐゴシック"/>
                <a:cs typeface="Arial"/>
              </a:rPr>
              <a:t>ii toplama veya kayıt altına alma konusunda yetkili makamlarla işbirliği yapma ve bu makamlara destek sağlama.</a:t>
            </a:r>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909310"/>
          </a:xfrm>
          <a:prstGeom prst="rect">
            <a:avLst/>
          </a:prstGeom>
        </p:spPr>
        <p:txBody>
          <a:bodyPr wrap="square" lIns="91440" tIns="45720" rIns="91440" bIns="45720" anchor="t">
            <a:spAutoFit/>
          </a:bodyPr>
          <a:lstStyle/>
          <a:p>
            <a:pPr marL="342900" indent="-342900">
              <a:buFont typeface="Wingdings" pitchFamily="2" charset="2"/>
              <a:buChar char="Ø"/>
            </a:pPr>
            <a:r>
              <a:rPr lang="tr-TR" sz="2100" dirty="0">
                <a:latin typeface="Arial"/>
                <a:ea typeface="ＭＳ Ｐゴシック"/>
                <a:cs typeface="Arial"/>
              </a:rPr>
              <a:t>Evet:</a:t>
            </a:r>
          </a:p>
          <a:p>
            <a:pPr marL="800100" lvl="1" indent="-342900" algn="just">
              <a:buFont typeface="Wingdings" pitchFamily="2" charset="2"/>
              <a:buChar char="Ø"/>
            </a:pPr>
            <a:r>
              <a:rPr lang="tr-TR" sz="2100" dirty="0">
                <a:latin typeface="Arial"/>
                <a:ea typeface="ＭＳ Ｐゴシック"/>
                <a:cs typeface="Arial"/>
              </a:rPr>
              <a:t>bilgisayar verisi kategorisidir</a:t>
            </a:r>
          </a:p>
          <a:p>
            <a:pPr marL="800100" lvl="1" indent="-342900" algn="just">
              <a:buFont typeface="Wingdings" pitchFamily="2" charset="2"/>
              <a:buChar char="Ø"/>
            </a:pPr>
            <a:r>
              <a:rPr lang="tr-TR" sz="2100" dirty="0">
                <a:latin typeface="Arial"/>
                <a:ea typeface="ＭＳ Ｐゴシック"/>
                <a:cs typeface="Arial"/>
              </a:rPr>
              <a:t>iletişim zincirinin parçasını oluşturan bilgisayar tarafından yaratılır </a:t>
            </a:r>
          </a:p>
          <a:p>
            <a:pPr marL="800100" lvl="1" indent="-342900" algn="just">
              <a:buFont typeface="Wingdings" pitchFamily="2" charset="2"/>
              <a:buChar char="Ø"/>
            </a:pPr>
            <a:r>
              <a:rPr lang="tr-TR" sz="2100" dirty="0">
                <a:latin typeface="Arial"/>
                <a:ea typeface="ＭＳ Ｐゴシック"/>
                <a:cs typeface="Arial"/>
              </a:rPr>
              <a:t>iletişimin aşağıdaki özelliklerini belirtir: </a:t>
            </a:r>
          </a:p>
          <a:p>
            <a:pPr marL="1257300" lvl="2" indent="-342900" algn="just">
              <a:buFont typeface="Wingdings" pitchFamily="2" charset="2"/>
              <a:buChar char="Ø"/>
            </a:pPr>
            <a:r>
              <a:rPr lang="tr-TR" sz="2100" dirty="0" smtClean="0">
                <a:latin typeface="Arial"/>
                <a:ea typeface="ＭＳ Ｐゴシック"/>
                <a:cs typeface="Arial"/>
              </a:rPr>
              <a:t>menşei</a:t>
            </a:r>
          </a:p>
          <a:p>
            <a:pPr marL="1257300" lvl="2" indent="-342900" algn="just">
              <a:buFont typeface="Wingdings" pitchFamily="2" charset="2"/>
              <a:buChar char="Ø"/>
            </a:pPr>
            <a:r>
              <a:rPr lang="tr-TR" sz="2100" dirty="0" smtClean="0">
                <a:latin typeface="Arial"/>
                <a:ea typeface="ＭＳ Ｐゴシック"/>
                <a:cs typeface="Arial"/>
              </a:rPr>
              <a:t>başlangıç </a:t>
            </a:r>
            <a:r>
              <a:rPr lang="tr-TR" sz="2100" dirty="0">
                <a:latin typeface="Arial"/>
                <a:ea typeface="ＭＳ Ｐゴシック"/>
                <a:cs typeface="Arial"/>
              </a:rPr>
              <a:t>noktası</a:t>
            </a:r>
            <a:endParaRPr lang="tr-TR" sz="2100" dirty="0">
              <a:cs typeface="Arial" panose="020B0604020202020204" pitchFamily="34" charset="0"/>
            </a:endParaRPr>
          </a:p>
          <a:p>
            <a:pPr marL="1257300" lvl="2" indent="-342900" algn="just">
              <a:buFont typeface="Wingdings" pitchFamily="2" charset="2"/>
              <a:buChar char="Ø"/>
            </a:pPr>
            <a:r>
              <a:rPr lang="tr-TR" sz="2100" dirty="0">
                <a:latin typeface="Arial"/>
                <a:ea typeface="ＭＳ Ｐゴシック"/>
                <a:cs typeface="Arial"/>
              </a:rPr>
              <a:t>varış yeri</a:t>
            </a:r>
            <a:endParaRPr lang="tr-TR" sz="2100" dirty="0">
              <a:cs typeface="Arial" panose="020B0604020202020204" pitchFamily="34" charset="0"/>
            </a:endParaRPr>
          </a:p>
          <a:p>
            <a:pPr marL="1257300" lvl="2" indent="-342900" algn="just">
              <a:buFont typeface="Wingdings" pitchFamily="2" charset="2"/>
              <a:buChar char="Ø"/>
            </a:pPr>
            <a:r>
              <a:rPr lang="tr-TR" sz="2100" dirty="0">
                <a:latin typeface="Arial"/>
                <a:ea typeface="ＭＳ Ｐゴシック"/>
                <a:cs typeface="Arial"/>
              </a:rPr>
              <a:t>güzergah</a:t>
            </a:r>
            <a:endParaRPr lang="tr-TR" sz="2100" dirty="0">
              <a:cs typeface="Arial" panose="020B0604020202020204" pitchFamily="34" charset="0"/>
            </a:endParaRPr>
          </a:p>
          <a:p>
            <a:pPr marL="1257300" lvl="2" indent="-342900" algn="just">
              <a:buFont typeface="Wingdings" pitchFamily="2" charset="2"/>
              <a:buChar char="Ø"/>
            </a:pPr>
            <a:r>
              <a:rPr lang="tr-TR" sz="2100" dirty="0">
                <a:latin typeface="Arial"/>
                <a:ea typeface="ＭＳ Ｐゴシック"/>
                <a:cs typeface="Arial"/>
              </a:rPr>
              <a:t>tarih</a:t>
            </a:r>
            <a:endParaRPr lang="tr-TR" sz="2100" dirty="0">
              <a:cs typeface="Arial" panose="020B0604020202020204" pitchFamily="34" charset="0"/>
            </a:endParaRPr>
          </a:p>
          <a:p>
            <a:pPr marL="1257300" lvl="2" indent="-342900" algn="just">
              <a:buFont typeface="Wingdings" pitchFamily="2" charset="2"/>
              <a:buChar char="Ø"/>
            </a:pPr>
            <a:r>
              <a:rPr lang="tr-TR" sz="2100" dirty="0">
                <a:latin typeface="Arial"/>
                <a:ea typeface="ＭＳ Ｐゴシック"/>
                <a:cs typeface="Arial"/>
              </a:rPr>
              <a:t>büyüklük</a:t>
            </a:r>
            <a:endParaRPr lang="tr-TR" sz="2100" dirty="0">
              <a:cs typeface="Arial" panose="020B0604020202020204" pitchFamily="34" charset="0"/>
            </a:endParaRPr>
          </a:p>
          <a:p>
            <a:pPr marL="1257300" lvl="2" indent="-342900" algn="just">
              <a:buFont typeface="Wingdings" pitchFamily="2" charset="2"/>
              <a:buChar char="Ø"/>
            </a:pPr>
            <a:r>
              <a:rPr lang="tr-TR" sz="2100" dirty="0">
                <a:latin typeface="Arial"/>
                <a:ea typeface="ＭＳ Ｐゴシック"/>
                <a:cs typeface="Arial"/>
              </a:rPr>
              <a:t>süre</a:t>
            </a:r>
            <a:endParaRPr lang="tr-TR" sz="2100" dirty="0">
              <a:cs typeface="Arial" panose="020B0604020202020204" pitchFamily="34" charset="0"/>
            </a:endParaRPr>
          </a:p>
          <a:p>
            <a:pPr marL="1257300" lvl="2" indent="-342900" algn="just">
              <a:buFont typeface="Wingdings" pitchFamily="2" charset="2"/>
              <a:buChar char="Ø"/>
            </a:pPr>
            <a:r>
              <a:rPr lang="tr-TR" sz="2100" dirty="0">
                <a:latin typeface="Arial"/>
                <a:ea typeface="ＭＳ Ｐゴシック"/>
                <a:cs typeface="Arial"/>
              </a:rPr>
              <a:t>altında yatan hizmet</a:t>
            </a:r>
          </a:p>
          <a:p>
            <a:pPr marL="342900" indent="-342900">
              <a:buFont typeface="Wingdings,Sans-Serif" pitchFamily="2" charset="2"/>
              <a:buChar char="Ø"/>
            </a:pPr>
            <a:r>
              <a:rPr lang="tr-TR" sz="2100" dirty="0">
                <a:latin typeface="Arial"/>
                <a:ea typeface="ＭＳ Ｐゴシック"/>
                <a:cs typeface="Arial"/>
              </a:rPr>
              <a:t>Hayır:</a:t>
            </a:r>
          </a:p>
          <a:p>
            <a:pPr marL="800100" lvl="1" indent="-342900" algn="just">
              <a:buFont typeface="Wingdings,Sans-Serif" pitchFamily="2" charset="2"/>
              <a:buChar char="Ø"/>
            </a:pPr>
            <a:r>
              <a:rPr lang="tr-TR" sz="2100" dirty="0">
                <a:latin typeface="Arial"/>
                <a:ea typeface="ＭＳ Ｐゴシック"/>
                <a:cs typeface="Arial"/>
              </a:rPr>
              <a:t>iletişimin içeriği</a:t>
            </a:r>
            <a:endParaRPr lang="tr-TR" sz="2100" dirty="0">
              <a:cs typeface="Arial"/>
            </a:endParaRPr>
          </a:p>
          <a:p>
            <a:pPr marL="800100" lvl="1" indent="-342900">
              <a:buFont typeface="Wingdings" pitchFamily="2" charset="2"/>
              <a:buChar char="Ø"/>
            </a:pPr>
            <a:endParaRPr lang="tr-TR" sz="2100" dirty="0">
              <a:cs typeface="Arial" panose="020B0604020202020204" pitchFamily="34" charset="0"/>
            </a:endParaRPr>
          </a:p>
        </p:txBody>
      </p:sp>
    </p:spTree>
    <p:extLst>
      <p:ext uri="{BB962C8B-B14F-4D97-AF65-F5344CB8AC3E}">
        <p14:creationId xmlns:p14="http://schemas.microsoft.com/office/powerpoint/2010/main" xmlns="" val="27773943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20 – </a:t>
            </a:r>
            <a:r>
              <a:rPr lang="tr-TR" sz="3200" b="1">
                <a:ea typeface="+mn-lt"/>
                <a:cs typeface="+mn-lt"/>
              </a:rPr>
              <a:t>Trafik Verilerinin Gerçek Zamanlı Toplanması </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26297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1 Taraflar yetkili makamlarının, ilgili Tarafın yetki alanı içerisinde, bilgisayar sistemi aracılığıyla iletilen </a:t>
            </a:r>
            <a:r>
              <a:rPr lang="tr-TR" sz="1600" b="1" dirty="0">
                <a:solidFill>
                  <a:srgbClr val="FF0000"/>
                </a:solidFill>
                <a:latin typeface="Arial"/>
                <a:ea typeface="ＭＳ Ｐゴシック"/>
                <a:cs typeface="Arial"/>
              </a:rPr>
              <a:t>belirli haberleşmeleri</a:t>
            </a:r>
            <a:r>
              <a:rPr lang="tr-TR" sz="1600" dirty="0">
                <a:latin typeface="Arial"/>
                <a:ea typeface="ＭＳ Ｐゴシック"/>
                <a:cs typeface="Arial"/>
              </a:rPr>
              <a:t>n gerçek zamanlı trafik verileri hakkında, aşağıdaki konularda yetkilendirilmesi için gerekli yasama tedbirlerini ve diğer tedbirleri kabul etmekle yükümlüdür:</a:t>
            </a:r>
          </a:p>
          <a:p>
            <a:pPr lvl="1" algn="just"/>
            <a:r>
              <a:rPr lang="tr-TR" sz="1600" dirty="0">
                <a:latin typeface="Arial"/>
                <a:ea typeface="ＭＳ Ｐゴシック"/>
                <a:cs typeface="Arial"/>
              </a:rPr>
              <a:t>a ilgili Tarafın yetki alanı içerisinde, teknik araçların kullanılması aracılığıyla toplama veya kayıt altına alma ve</a:t>
            </a:r>
            <a:endParaRPr lang="tr-TR" sz="1600" dirty="0">
              <a:cs typeface="Arial"/>
            </a:endParaRPr>
          </a:p>
          <a:p>
            <a:pPr lvl="1" algn="just"/>
            <a:r>
              <a:rPr lang="tr-TR" sz="1600" dirty="0">
                <a:latin typeface="Arial"/>
                <a:ea typeface="ＭＳ Ｐゴシック"/>
                <a:cs typeface="Arial"/>
              </a:rPr>
              <a:t>b bir hizmet sağlayıcısını, mevcut teknik kapasitesi doğrultusunda, aşağıdakileri yapmaya zorlama:: </a:t>
            </a:r>
            <a:endParaRPr lang="tr-TR" sz="1600" dirty="0">
              <a:cs typeface="Arial"/>
            </a:endParaRPr>
          </a:p>
          <a:p>
            <a:pPr lvl="2" algn="just"/>
            <a:r>
              <a:rPr lang="tr-TR" sz="1600" dirty="0">
                <a:latin typeface="Arial"/>
                <a:ea typeface="ＭＳ Ｐゴシック"/>
                <a:cs typeface="Arial"/>
              </a:rPr>
              <a:t>i ilgili Tarafın yetki alanı içerisinde, teknik araçların kullanılması aracılığıyla toplama veya kayıt altına alma veya</a:t>
            </a:r>
            <a:endParaRPr lang="tr-TR" sz="1600" dirty="0">
              <a:cs typeface="Arial"/>
            </a:endParaRPr>
          </a:p>
          <a:p>
            <a:pPr lvl="2" algn="just"/>
            <a:r>
              <a:rPr lang="tr-TR" sz="1600" dirty="0">
                <a:latin typeface="Arial"/>
                <a:ea typeface="ＭＳ Ｐゴシック"/>
                <a:cs typeface="Arial"/>
              </a:rPr>
              <a:t>ii toplama veya kayıt altına alma konusunda yetkili makamlarla işbirliği yapma ve bu makamlara destek sağlama.</a:t>
            </a:r>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246769"/>
          </a:xfrm>
          <a:prstGeom prst="rect">
            <a:avLst/>
          </a:prstGeom>
        </p:spPr>
        <p:txBody>
          <a:bodyPr wrap="square" lIns="91440" tIns="45720" rIns="91440" bIns="45720" anchor="t">
            <a:spAutoFit/>
          </a:bodyPr>
          <a:lstStyle/>
          <a:p>
            <a:pPr marL="342900" indent="-342900" algn="just">
              <a:buFont typeface="Wingdings" pitchFamily="2" charset="2"/>
              <a:buChar char="ü"/>
            </a:pPr>
            <a:r>
              <a:rPr lang="en-US" sz="2000">
                <a:latin typeface="Arial"/>
                <a:ea typeface="ＭＳ Ｐゴシック"/>
                <a:cs typeface="Arial"/>
              </a:rPr>
              <a:t>Bu yetki belirli haberleşmelere ilişkin olarak icra edilmelidir</a:t>
            </a:r>
          </a:p>
          <a:p>
            <a:pPr marL="342900" indent="-342900" algn="just">
              <a:buFont typeface="Wingdings" pitchFamily="2" charset="2"/>
              <a:buChar char="ü"/>
            </a:pPr>
            <a:endParaRPr lang="en-US" sz="2000"/>
          </a:p>
          <a:p>
            <a:pPr marL="342900" indent="-342900" algn="just">
              <a:buFont typeface="Wingdings" pitchFamily="2" charset="2"/>
              <a:buChar char="ü"/>
            </a:pPr>
            <a:r>
              <a:rPr lang="en-US" sz="2000">
                <a:latin typeface="Arial"/>
                <a:ea typeface="ＭＳ Ｐゴシック"/>
                <a:cs typeface="Arial"/>
              </a:rPr>
              <a:t>Trafik verisinin genel ve gelişigüzel gözetlenmesine veya büyük miktarlarda toplanmasına izin verilmemiştir</a:t>
            </a:r>
            <a:endParaRPr lang="en-US" sz="2000"/>
          </a:p>
        </p:txBody>
      </p:sp>
    </p:spTree>
    <p:extLst>
      <p:ext uri="{BB962C8B-B14F-4D97-AF65-F5344CB8AC3E}">
        <p14:creationId xmlns:p14="http://schemas.microsoft.com/office/powerpoint/2010/main" xmlns="" val="23458524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20 – </a:t>
            </a:r>
            <a:r>
              <a:rPr lang="tr-TR" sz="3200" b="1">
                <a:ea typeface="+mn-lt"/>
                <a:cs typeface="+mn-lt"/>
              </a:rPr>
              <a:t>Trafik Verilerinin Gerçek Zamanlı Toplanması </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26297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1 Taraflar yetkili makamlarının, </a:t>
            </a:r>
            <a:r>
              <a:rPr lang="tr-TR" sz="1600" b="1" dirty="0">
                <a:solidFill>
                  <a:srgbClr val="FF0000"/>
                </a:solidFill>
                <a:latin typeface="Arial"/>
                <a:ea typeface="ＭＳ Ｐゴシック"/>
                <a:cs typeface="Arial"/>
              </a:rPr>
              <a:t>ilgili Tarafın yetki alanı içerisinde</a:t>
            </a:r>
            <a:r>
              <a:rPr lang="tr-TR" sz="1600" dirty="0">
                <a:latin typeface="Arial"/>
                <a:ea typeface="ＭＳ Ｐゴシック"/>
                <a:cs typeface="Arial"/>
              </a:rPr>
              <a:t>, bilgisayar sistemi aracılığıyla iletilen belirli haberleşmelerin gerçek zamanlı trafik verileri hakkında, aşağıdaki konularda yetkilendirilmesi için gerekli yasama tedbirlerini ve diğer tedbirleri kabul etmekle yükümlüdür:</a:t>
            </a:r>
          </a:p>
          <a:p>
            <a:pPr lvl="1" algn="just"/>
            <a:r>
              <a:rPr lang="tr-TR" sz="1600" dirty="0">
                <a:latin typeface="Arial"/>
                <a:ea typeface="ＭＳ Ｐゴシック"/>
                <a:cs typeface="Arial"/>
              </a:rPr>
              <a:t>a ilgili Tarafın yetki alanı içerisinde, teknik araçların kullanılması aracılığıyla toplama veya kayıt altına alma ve</a:t>
            </a:r>
            <a:endParaRPr lang="tr-TR" sz="1600" dirty="0">
              <a:cs typeface="Arial"/>
            </a:endParaRPr>
          </a:p>
          <a:p>
            <a:pPr lvl="1" algn="just"/>
            <a:r>
              <a:rPr lang="tr-TR" sz="1600" dirty="0">
                <a:latin typeface="Arial"/>
                <a:ea typeface="ＭＳ Ｐゴシック"/>
                <a:cs typeface="Arial"/>
              </a:rPr>
              <a:t>b bir hizmet sağlayıcısını, mevcut teknik kapasitesi doğrultusunda, aşağıdakileri yapmaya zorlama: </a:t>
            </a:r>
            <a:endParaRPr lang="tr-TR" sz="1600" dirty="0">
              <a:cs typeface="Arial"/>
            </a:endParaRPr>
          </a:p>
          <a:p>
            <a:pPr lvl="2" algn="just"/>
            <a:r>
              <a:rPr lang="tr-TR" sz="1600" dirty="0">
                <a:latin typeface="Arial"/>
                <a:ea typeface="ＭＳ Ｐゴシック"/>
                <a:cs typeface="Arial"/>
              </a:rPr>
              <a:t>i ilgili Tarafın yetki alanı içerisinde, teknik araçların kullanılması aracılığıyla toplama veya kayıt altına alma veya</a:t>
            </a:r>
            <a:endParaRPr lang="tr-TR" sz="1600" dirty="0">
              <a:cs typeface="Arial"/>
            </a:endParaRPr>
          </a:p>
          <a:p>
            <a:pPr lvl="2" algn="just"/>
            <a:r>
              <a:rPr lang="tr-TR" sz="1600" dirty="0">
                <a:latin typeface="Arial"/>
                <a:ea typeface="ＭＳ Ｐゴシック"/>
                <a:cs typeface="Arial"/>
              </a:rPr>
              <a:t>ii toplama veya kayıt altına alma konusunda yetkili makamlarla işbirliği yapma ve bu makamlara destek sağlama.</a:t>
            </a:r>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63231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Taraf ancak yetki alanı içerisinde doğan haberleşmelere tedbir uygulayabilir</a:t>
            </a:r>
            <a:endParaRPr lang="tr-TR" sz="2000" dirty="0">
              <a:cs typeface="Arial"/>
            </a:endParaRP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Hizmet sağlayıcısının temel operasyonları veya merkezi, yetki alanı içerisinde konumlanmamış dahi olsa, fiziksel altyapısı veya ekipmanı yetki alanı içerisinde ise yükümlülüğe tabi tutulabilir.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Haberleşmenin taraflarından biri (insan veya bilgisayar) yetki alanı içerisinde konumlanmış ise veya haberleşmenin yapıldığı bilgisayar yetki alanı içerisinde ise, haberleşme yetki alanı içerisinde gerçekleşmiş sayılır</a:t>
            </a:r>
            <a:endParaRPr lang="tr-TR" sz="2000" dirty="0">
              <a:cs typeface="Arial"/>
            </a:endParaRPr>
          </a:p>
        </p:txBody>
      </p:sp>
    </p:spTree>
    <p:extLst>
      <p:ext uri="{BB962C8B-B14F-4D97-AF65-F5344CB8AC3E}">
        <p14:creationId xmlns:p14="http://schemas.microsoft.com/office/powerpoint/2010/main" xmlns="" val="22878732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20 – </a:t>
            </a:r>
            <a:r>
              <a:rPr lang="tr-TR" sz="3200" b="1">
                <a:ea typeface="+mn-lt"/>
                <a:cs typeface="+mn-lt"/>
              </a:rPr>
              <a:t>Trafik Verilerinin Gerçek Zamanlı Toplanması </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016758"/>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2 Tarafların, iç hukuk sistemlerine hakim ilkeler sebebiyle 1.a paragrafındaki tedbirleri kabul edememesi halinde, </a:t>
            </a:r>
            <a:r>
              <a:rPr lang="tr-TR" sz="1600" b="1" dirty="0">
                <a:solidFill>
                  <a:srgbClr val="FF0000"/>
                </a:solidFill>
                <a:latin typeface="Arial"/>
                <a:ea typeface="ＭＳ Ｐゴシック"/>
                <a:cs typeface="Arial"/>
              </a:rPr>
              <a:t>bu tedbirler yerine</a:t>
            </a:r>
            <a:r>
              <a:rPr lang="tr-TR" sz="1600" dirty="0">
                <a:latin typeface="Arial"/>
                <a:ea typeface="ＭＳ Ｐゴシック"/>
                <a:cs typeface="Arial"/>
              </a:rPr>
              <a:t>, yetki alanı içerisinde, bu yetki alanındaki teknik araçların kullanılması aracılığıyla iletilen belirli haberleşmelerle ilgili trafik verilerini gerçek zamanlı olarak toplamak veya kayıt altına almak için </a:t>
            </a:r>
            <a:r>
              <a:rPr lang="tr-TR" sz="1600" b="1" dirty="0">
                <a:solidFill>
                  <a:srgbClr val="FF0000"/>
                </a:solidFill>
                <a:latin typeface="Arial"/>
                <a:ea typeface="ＭＳ Ｐゴシック"/>
                <a:cs typeface="Arial"/>
              </a:rPr>
              <a:t>gerekli yasama tedbirlerini ve diğer tedbirleri kabul edebilir</a:t>
            </a:r>
            <a:r>
              <a:rPr lang="tr-TR" sz="1600" dirty="0">
                <a:latin typeface="Arial"/>
                <a:ea typeface="ＭＳ Ｐゴシック"/>
                <a:cs typeface="Arial"/>
              </a:rPr>
              <a:t>.</a:t>
            </a:r>
          </a:p>
          <a:p>
            <a:pPr marL="342900" indent="-342900" algn="just">
              <a:buFont typeface="Wingdings" panose="05000000000000000000" pitchFamily="2" charset="2"/>
              <a:buChar char="Ø"/>
            </a:pPr>
            <a:endParaRPr lang="tr-TR" sz="1600" dirty="0">
              <a:latin typeface="Arial"/>
              <a:ea typeface="ＭＳ Ｐゴシック"/>
              <a:cs typeface="Arial"/>
            </a:endParaRPr>
          </a:p>
          <a:p>
            <a:pPr marL="342900" indent="-342900" algn="just">
              <a:buFont typeface="Wingdings" panose="05000000000000000000" pitchFamily="2" charset="2"/>
              <a:buChar char="Ø"/>
            </a:pPr>
            <a:r>
              <a:rPr lang="tr-TR" sz="1600" dirty="0">
                <a:latin typeface="Arial"/>
                <a:ea typeface="ＭＳ Ｐゴシック"/>
                <a:cs typeface="Arial"/>
              </a:rPr>
              <a:t>3 </a:t>
            </a:r>
            <a:r>
              <a:rPr lang="tr-TR" sz="1600" dirty="0">
                <a:ea typeface="ＭＳ Ｐゴシック"/>
                <a:cs typeface="Calibri"/>
              </a:rPr>
              <a:t>Taraflar, hizmet sağlayıcılarını, bu maddede düzenlenen yetkilerin icrasını ve bununla ilgili her türlü bilgiyi gizli tutmakla yükümlü kılacak gerekli yasama tedbirlerini ve diğer tedbirleri kabul etmekle yükümlüdür. </a:t>
            </a:r>
            <a:endParaRPr lang="tr-TR" sz="1600" dirty="0">
              <a:cs typeface="Arial" pitchFamily="34" charset="0"/>
            </a:endParaRPr>
          </a:p>
          <a:p>
            <a:pPr marL="342900" indent="-342900" algn="just">
              <a:buFont typeface="Wingdings" panose="05000000000000000000" pitchFamily="2" charset="2"/>
              <a:buChar char="Ø"/>
            </a:pPr>
            <a:endParaRPr lang="tr-TR" sz="1600" dirty="0">
              <a:latin typeface="Arial"/>
              <a:ea typeface="ＭＳ Ｐゴシック"/>
              <a:cs typeface="Arial"/>
            </a:endParaRPr>
          </a:p>
          <a:p>
            <a:pPr marL="342900" indent="-342900" algn="just">
              <a:buFont typeface="Wingdings" panose="05000000000000000000" pitchFamily="2" charset="2"/>
              <a:buChar char="Ø"/>
            </a:pPr>
            <a:r>
              <a:rPr lang="tr-TR" sz="1600" dirty="0">
                <a:latin typeface="Arial"/>
                <a:ea typeface="ＭＳ Ｐゴシック"/>
                <a:cs typeface="Arial"/>
              </a:rPr>
              <a:t>4 Bu maddede düzenlenen yetki ve prosedürler 14. ve 15. maddeye tabidir. </a:t>
            </a: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409342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Bazı yargı yetkilerinde kolluk teşkilatının, hizmet sağlayıcısının desteği veya en azından bilgisi olmadan trafik verilerini gerçek zamanlı toplamasına veya kayıt altına almasına izin verilmemektedir.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Bu yargı yetkilerinde, hizmet sağlayıcılarının gerekli teknik olanakları sağlamaya zorlanması gibi diğer tedbirler kabul edilebilir.</a:t>
            </a:r>
          </a:p>
        </p:txBody>
      </p:sp>
    </p:spTree>
    <p:extLst>
      <p:ext uri="{BB962C8B-B14F-4D97-AF65-F5344CB8AC3E}">
        <p14:creationId xmlns:p14="http://schemas.microsoft.com/office/powerpoint/2010/main" xmlns="" val="9196390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20 – </a:t>
            </a:r>
            <a:r>
              <a:rPr lang="tr-TR" sz="3200" b="1">
                <a:ea typeface="+mn-lt"/>
                <a:cs typeface="+mn-lt"/>
              </a:rPr>
              <a:t>Trafik Verilerinin Gerçek Zamanlı Toplanması </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26297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2 Tarafların, iç hukuk sistemlerine hakim ilkeler sebebiyle 1.a paragrafındaki tedbirleri kabul edememesi halinde, bu tedbirler yerine, yetki alanı içerisinde, bu yetki alanındaki teknik araçların kullanılması aracılığıyla iletilen belirli haberleşmelerle ilgili trafik verilerini gerçek zamanlı olarak toplamak veya kayıt altına almak için gerekli yasama tedbirlerini ve diğer tedbirleri kabul edebilir.</a:t>
            </a:r>
          </a:p>
          <a:p>
            <a:pPr marL="342900" indent="-342900" algn="just">
              <a:buFont typeface="Wingdings" panose="05000000000000000000" pitchFamily="2" charset="2"/>
              <a:buChar char="Ø"/>
            </a:pPr>
            <a:endParaRPr lang="tr-TR" sz="1600" dirty="0">
              <a:cs typeface="Arial"/>
            </a:endParaRPr>
          </a:p>
          <a:p>
            <a:pPr marL="342900" indent="-342900" algn="just">
              <a:buFont typeface="Wingdings" panose="05000000000000000000" pitchFamily="2" charset="2"/>
              <a:buChar char="Ø"/>
            </a:pPr>
            <a:r>
              <a:rPr lang="tr-TR" sz="1600" dirty="0">
                <a:latin typeface="Arial"/>
                <a:ea typeface="ＭＳ Ｐゴシック"/>
                <a:cs typeface="Arial"/>
              </a:rPr>
              <a:t>3 Taraflar </a:t>
            </a:r>
            <a:r>
              <a:rPr lang="tr-TR" sz="1600" b="1" dirty="0">
                <a:solidFill>
                  <a:srgbClr val="FF0000"/>
                </a:solidFill>
                <a:latin typeface="Arial"/>
                <a:ea typeface="ＭＳ Ｐゴシック"/>
                <a:cs typeface="Arial"/>
              </a:rPr>
              <a:t>hizmet sağlayıcısını</a:t>
            </a:r>
            <a:r>
              <a:rPr lang="tr-TR" sz="1600" dirty="0">
                <a:latin typeface="Arial"/>
                <a:ea typeface="ＭＳ Ｐゴシック"/>
                <a:cs typeface="Arial"/>
              </a:rPr>
              <a:t>, bu maddede düzenlenen yetkilerin icra edildiği hususunu ve bununla ilgili her türlü bilgiyi </a:t>
            </a:r>
            <a:r>
              <a:rPr lang="tr-TR" sz="1600" b="1" dirty="0">
                <a:solidFill>
                  <a:srgbClr val="FF0000"/>
                </a:solidFill>
                <a:latin typeface="Arial"/>
                <a:ea typeface="ＭＳ Ｐゴシック"/>
                <a:cs typeface="Arial"/>
              </a:rPr>
              <a:t>gizli tutmakla yükümlü kılacak</a:t>
            </a:r>
            <a:r>
              <a:rPr lang="tr-TR" sz="1600" dirty="0">
                <a:latin typeface="Arial"/>
                <a:ea typeface="ＭＳ Ｐゴシック"/>
                <a:cs typeface="Arial"/>
              </a:rPr>
              <a:t> gerekli yasama tedbirlerini ve diğer tedbirleri kabul etmekle yükümlüdür.</a:t>
            </a:r>
            <a:endParaRPr lang="tr-TR" sz="1600" dirty="0">
              <a:cs typeface="Arial"/>
            </a:endParaRPr>
          </a:p>
          <a:p>
            <a:pPr algn="just"/>
            <a:endParaRPr lang="tr-TR" sz="1600" dirty="0">
              <a:latin typeface="Arial"/>
              <a:ea typeface="ＭＳ Ｐゴシック"/>
              <a:cs typeface="Arial"/>
            </a:endParaRPr>
          </a:p>
          <a:p>
            <a:pPr marL="342900" indent="-342900" algn="just">
              <a:buFont typeface="Wingdings" panose="05000000000000000000" pitchFamily="2" charset="2"/>
              <a:buChar char="Ø"/>
            </a:pPr>
            <a:r>
              <a:rPr lang="tr-TR" sz="1600" dirty="0">
                <a:latin typeface="Arial"/>
                <a:ea typeface="ＭＳ Ｐゴシック"/>
                <a:cs typeface="Arial"/>
              </a:rPr>
              <a:t>4 Bu maddede düzenlenen yetki ve prosedürler 14. ve 15. maddeye tabidir</a:t>
            </a:r>
            <a:endParaRPr lang="tr-TR" dirty="0">
              <a:latin typeface="Arial"/>
              <a:ea typeface="ＭＳ Ｐゴシック"/>
              <a:cs typeface="Arial"/>
            </a:endParaRPr>
          </a:p>
          <a:p>
            <a:pPr marL="342900" indent="-342900" algn="just">
              <a:buFont typeface="Wingdings" panose="05000000000000000000" pitchFamily="2" charset="2"/>
              <a:buChar char="Ø"/>
            </a:pPr>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078313"/>
          </a:xfrm>
          <a:prstGeom prst="rect">
            <a:avLst/>
          </a:prstGeom>
        </p:spPr>
        <p:txBody>
          <a:bodyPr wrap="square" lIns="91440" tIns="45720" rIns="91440" bIns="45720" anchor="t">
            <a:spAutoFit/>
          </a:bodyPr>
          <a:lstStyle/>
          <a:p>
            <a:pPr marL="342900" indent="-342900" algn="just">
              <a:buFont typeface="Wingdings" pitchFamily="2" charset="2"/>
              <a:buChar char="ü"/>
            </a:pPr>
            <a:r>
              <a:rPr lang="tr-TR" dirty="0">
                <a:latin typeface="Arial"/>
                <a:ea typeface="ＭＳ Ｐゴシック"/>
                <a:cs typeface="Arial"/>
              </a:rPr>
              <a:t>Bu yetki ancak, soruşturma konusu kişilerin bundan habersiz olmaları halinde etkili olacaktır</a:t>
            </a:r>
          </a:p>
          <a:p>
            <a:pPr marL="342900" indent="-342900" algn="just">
              <a:buFont typeface="Wingdings" pitchFamily="2" charset="2"/>
              <a:buChar char="ü"/>
            </a:pPr>
            <a:endParaRPr lang="tr-TR" dirty="0">
              <a:cs typeface="Arial" panose="020B0604020202020204" pitchFamily="34" charset="0"/>
            </a:endParaRPr>
          </a:p>
          <a:p>
            <a:pPr marL="342900" indent="-342900" algn="just">
              <a:buFont typeface="Wingdings" pitchFamily="2" charset="2"/>
              <a:buChar char="ü"/>
            </a:pPr>
            <a:r>
              <a:rPr lang="tr-TR" dirty="0">
                <a:latin typeface="Arial"/>
                <a:ea typeface="ＭＳ Ｐゴシック"/>
                <a:cs typeface="Arial"/>
              </a:rPr>
              <a:t>Haberleşme tarafları, gerçek zamanlı veri toplama tedbirinin uygulandığını bilmemelidir</a:t>
            </a:r>
          </a:p>
          <a:p>
            <a:pPr marL="342900" indent="-342900" algn="just">
              <a:buFont typeface="Wingdings" pitchFamily="2" charset="2"/>
              <a:buChar char="ü"/>
            </a:pPr>
            <a:endParaRPr lang="tr-TR" dirty="0">
              <a:cs typeface="Arial" panose="020B0604020202020204" pitchFamily="34" charset="0"/>
            </a:endParaRPr>
          </a:p>
          <a:p>
            <a:pPr marL="342900" indent="-342900" algn="just">
              <a:buFont typeface="Wingdings" pitchFamily="2" charset="2"/>
              <a:buChar char="ü"/>
            </a:pPr>
            <a:r>
              <a:rPr lang="tr-TR" dirty="0">
                <a:latin typeface="Arial"/>
                <a:ea typeface="ＭＳ Ｐゴシック"/>
                <a:cs typeface="Arial"/>
              </a:rPr>
              <a:t>Bu anlamda hizmet sağlayıcılarının, bu yetkilerin icra edildiği hususunu gizli tutmaya zorlanması önemlidir </a:t>
            </a:r>
          </a:p>
          <a:p>
            <a:pPr marL="342900" indent="-342900" algn="just">
              <a:buFont typeface="Wingdings" pitchFamily="2" charset="2"/>
              <a:buChar char="ü"/>
            </a:pPr>
            <a:endParaRPr lang="tr-TR" dirty="0">
              <a:cs typeface="Arial" panose="020B0604020202020204" pitchFamily="34" charset="0"/>
            </a:endParaRPr>
          </a:p>
          <a:p>
            <a:pPr marL="342900" indent="-342900" algn="just">
              <a:buFont typeface="Wingdings" pitchFamily="2" charset="2"/>
              <a:buChar char="ü"/>
            </a:pPr>
            <a:r>
              <a:rPr lang="tr-TR" dirty="0">
                <a:latin typeface="Arial"/>
                <a:ea typeface="ＭＳ Ｐゴシック"/>
                <a:cs typeface="Arial"/>
              </a:rPr>
              <a:t>Bu, aynı zamanda hizmet sağlayıcısının, tedbire konu abonesini bilgilendirme yükümlülüğünden veya diğer hukuki yükümlülüklerinde kurtulmasını da sağlayacaktır</a:t>
            </a:r>
            <a:endParaRPr lang="tr-TR" dirty="0">
              <a:cs typeface="Arial" panose="020B0604020202020204" pitchFamily="34" charset="0"/>
            </a:endParaRPr>
          </a:p>
        </p:txBody>
      </p:sp>
    </p:spTree>
    <p:extLst>
      <p:ext uri="{BB962C8B-B14F-4D97-AF65-F5344CB8AC3E}">
        <p14:creationId xmlns:p14="http://schemas.microsoft.com/office/powerpoint/2010/main" xmlns="" val="20951544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Madde 20 – </a:t>
            </a:r>
            <a:r>
              <a:rPr lang="tr-TR" sz="3200" b="1">
                <a:ea typeface="+mn-lt"/>
                <a:cs typeface="+mn-lt"/>
              </a:rPr>
              <a:t>Trafik Verilerinin Gerçek Zamanlı Toplanması </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016758"/>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600" dirty="0">
                <a:latin typeface="Arial"/>
                <a:ea typeface="ＭＳ Ｐゴシック"/>
                <a:cs typeface="Arial"/>
              </a:rPr>
              <a:t>2 Tarafların, iç hukuk sistemlerine hakim ilkeler sebebiyle 1.a paragrafındaki tedbirleri kabul edememesi halinde, bu tedbirler yerine, yetki alanı içerisinde, bu yetki alanındaki teknik araçların kullanılması aracılığıyla iletilen belirli haberleşmelerle ilgili trafik verilerini gerçek zamanlı olarak toplamak veya kayıt altına almak için gerekli yasama tedbirlerini ve diğer tedbirleri kabul edebilir.</a:t>
            </a:r>
          </a:p>
          <a:p>
            <a:pPr marL="342900" indent="-342900" algn="just">
              <a:buFont typeface="Wingdings" panose="05000000000000000000" pitchFamily="2" charset="2"/>
              <a:buChar char="Ø"/>
            </a:pPr>
            <a:endParaRPr lang="tr-TR" sz="1600" dirty="0">
              <a:cs typeface="Arial"/>
            </a:endParaRPr>
          </a:p>
          <a:p>
            <a:pPr marL="342900" indent="-342900" algn="just">
              <a:buFont typeface="Wingdings" panose="05000000000000000000" pitchFamily="2" charset="2"/>
              <a:buChar char="Ø"/>
            </a:pPr>
            <a:r>
              <a:rPr lang="tr-TR" sz="1600" dirty="0">
                <a:latin typeface="Arial"/>
                <a:ea typeface="ＭＳ Ｐゴシック"/>
                <a:cs typeface="Arial"/>
              </a:rPr>
              <a:t>3 Taraflar hizmet sağlayıcısını, bu maddede düzenlenen yetkilerin icra edildiği hususunu ve bununla ilgili her türlü bilgiyi gizli tutmakla yükümlü kılacak gerekli yasama tedbirlerini ve diğer tedbirleri kabul etmekle yükümlüdür.</a:t>
            </a:r>
          </a:p>
          <a:p>
            <a:pPr marL="342900" indent="-342900" algn="just">
              <a:buFont typeface="Wingdings" panose="05000000000000000000" pitchFamily="2" charset="2"/>
              <a:buChar char="Ø"/>
            </a:pPr>
            <a:endParaRPr lang="tr-TR" sz="1600" dirty="0">
              <a:latin typeface="Arial"/>
              <a:ea typeface="ＭＳ Ｐゴシック"/>
              <a:cs typeface="Arial"/>
            </a:endParaRPr>
          </a:p>
          <a:p>
            <a:pPr marL="342900" indent="-342900" algn="just">
              <a:buFont typeface="Wingdings" panose="05000000000000000000" pitchFamily="2" charset="2"/>
              <a:buChar char="Ø"/>
            </a:pPr>
            <a:r>
              <a:rPr lang="tr-TR" sz="1600" dirty="0">
                <a:latin typeface="Arial"/>
                <a:ea typeface="ＭＳ Ｐゴシック"/>
                <a:cs typeface="Arial"/>
              </a:rPr>
              <a:t>4 Bu maddede düzenlenen yetki ve prosedürler</a:t>
            </a:r>
            <a:r>
              <a:rPr lang="tr-TR" sz="1600" b="1" dirty="0">
                <a:solidFill>
                  <a:srgbClr val="FF0000"/>
                </a:solidFill>
                <a:latin typeface="Arial"/>
                <a:ea typeface="ＭＳ Ｐゴシック"/>
                <a:cs typeface="Arial"/>
              </a:rPr>
              <a:t> 14. ve 15. maddeye tabidir</a:t>
            </a:r>
            <a:r>
              <a:rPr lang="tr-TR" sz="1600" dirty="0">
                <a:latin typeface="Arial"/>
                <a:ea typeface="ＭＳ Ｐゴシック"/>
                <a:cs typeface="Arial"/>
              </a:rPr>
              <a:t>. </a:t>
            </a: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418576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1900" dirty="0">
                <a:latin typeface="Arial"/>
                <a:ea typeface="ＭＳ Ｐゴシック"/>
                <a:cs typeface="Arial"/>
              </a:rPr>
              <a:t>Bazı trafik verileri – örneğin iletişimin başlangıç noktası ve varış yeri (ziyaret edilen web sayfalarının detayları) önemli gizlilik unsurları taşıyabilir</a:t>
            </a:r>
            <a:endParaRPr lang="tr-TR" sz="1900" dirty="0">
              <a:cs typeface="Arial" pitchFamily="34" charset="0"/>
            </a:endParaRPr>
          </a:p>
          <a:p>
            <a:pPr marL="342900" indent="-342900" algn="just">
              <a:buFont typeface="Wingdings" pitchFamily="2" charset="2"/>
              <a:buChar char="ü"/>
            </a:pPr>
            <a:endParaRPr lang="tr-TR" sz="1900" dirty="0">
              <a:cs typeface="Arial" pitchFamily="34" charset="0"/>
            </a:endParaRPr>
          </a:p>
          <a:p>
            <a:pPr marL="342900" indent="-342900" algn="just">
              <a:buFont typeface="Wingdings" pitchFamily="2" charset="2"/>
              <a:buChar char="ü"/>
            </a:pPr>
            <a:r>
              <a:rPr lang="tr-TR" sz="1900" dirty="0">
                <a:latin typeface="Arial"/>
                <a:ea typeface="ＭＳ Ｐゴシック"/>
                <a:cs typeface="Arial"/>
              </a:rPr>
              <a:t>Bu, kişinin ilgilerinin, çevresinin ve sosyal bağlamın bir araya getirilmesi sonucunu doğurabilir</a:t>
            </a:r>
          </a:p>
          <a:p>
            <a:pPr marL="342900" indent="-342900" algn="just">
              <a:buFont typeface="Wingdings" pitchFamily="2" charset="2"/>
              <a:buChar char="ü"/>
            </a:pPr>
            <a:endParaRPr lang="tr-TR" sz="1900" dirty="0">
              <a:cs typeface="Arial" panose="020B0604020202020204" pitchFamily="34" charset="0"/>
            </a:endParaRPr>
          </a:p>
          <a:p>
            <a:pPr marL="342900" indent="-342900" algn="just">
              <a:buFont typeface="Wingdings" pitchFamily="2" charset="2"/>
              <a:buChar char="ü"/>
            </a:pPr>
            <a:r>
              <a:rPr lang="tr-TR" sz="1900" dirty="0">
                <a:latin typeface="Arial"/>
                <a:ea typeface="ＭＳ Ｐゴシック"/>
                <a:cs typeface="Arial"/>
              </a:rPr>
              <a:t>Trafik verilerinin gerçek zamanlı toplanması sırasında uygun teminatların ve hukuki gerekliliklerin kabulü gereklidir</a:t>
            </a:r>
          </a:p>
        </p:txBody>
      </p:sp>
    </p:spTree>
    <p:extLst>
      <p:ext uri="{BB962C8B-B14F-4D97-AF65-F5344CB8AC3E}">
        <p14:creationId xmlns:p14="http://schemas.microsoft.com/office/powerpoint/2010/main" xmlns="" val="25827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Trafik </a:t>
            </a:r>
            <a:r>
              <a:rPr lang="tr-TR" sz="3200" b="1" dirty="0" smtClean="0">
                <a:ea typeface="ＭＳ Ｐゴシック"/>
              </a:rPr>
              <a:t>Verileri</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4C52B17A-14C8-4A54-A0DE-FFB2521D3FE2}"/>
              </a:ext>
            </a:extLst>
          </p:cNvPr>
          <p:cNvSpPr/>
          <p:nvPr/>
        </p:nvSpPr>
        <p:spPr>
          <a:xfrm>
            <a:off x="4305670" y="952123"/>
            <a:ext cx="4625266" cy="5016758"/>
          </a:xfrm>
          <a:prstGeom prst="rect">
            <a:avLst/>
          </a:prstGeom>
        </p:spPr>
        <p:txBody>
          <a:bodyPr wrap="square" lIns="91440" tIns="45720" rIns="91440" bIns="45720" anchor="t">
            <a:spAutoFit/>
          </a:bodyPr>
          <a:lstStyle/>
          <a:p>
            <a:r>
              <a:rPr lang="tr" sz="2000" dirty="0" smtClean="0">
                <a:ea typeface="Verdana" panose="020B0604030504040204" pitchFamily="34" charset="0"/>
              </a:rPr>
              <a:t>Evet:</a:t>
            </a:r>
          </a:p>
          <a:p>
            <a:pPr marL="800100" lvl="1" indent="-342900" algn="just">
              <a:buFont typeface="Arial" panose="020B0604020202020204" pitchFamily="34" charset="0"/>
              <a:buChar char="•"/>
            </a:pPr>
            <a:r>
              <a:rPr lang="tr" sz="2000" dirty="0" smtClean="0">
                <a:ea typeface="Verdana" panose="020B0604030504040204" pitchFamily="34" charset="0"/>
              </a:rPr>
              <a:t>bilgisayar verisi kategorisi</a:t>
            </a:r>
          </a:p>
          <a:p>
            <a:pPr marL="800100" lvl="1" indent="-342900" algn="just">
              <a:buFont typeface="Arial" panose="020B0604020202020204" pitchFamily="34" charset="0"/>
              <a:buChar char="•"/>
            </a:pPr>
            <a:r>
              <a:rPr lang="tr" sz="2000" dirty="0" smtClean="0">
                <a:ea typeface="Verdana" panose="020B0604030504040204" pitchFamily="34" charset="0"/>
              </a:rPr>
              <a:t>iletişim zincirinin bir parçasını oluşturan bir bilgisayar tarafından oluşturulur</a:t>
            </a:r>
          </a:p>
          <a:p>
            <a:pPr marL="800100" lvl="1" indent="-342900" algn="just">
              <a:buFont typeface="Arial" panose="020B0604020202020204" pitchFamily="34" charset="0"/>
              <a:buChar char="•"/>
            </a:pPr>
            <a:r>
              <a:rPr lang="tr" sz="2000" dirty="0" smtClean="0">
                <a:ea typeface="Verdana" panose="020B0604030504040204" pitchFamily="34" charset="0"/>
              </a:rPr>
              <a:t>İletişimin:</a:t>
            </a:r>
          </a:p>
          <a:p>
            <a:pPr marL="1257300" lvl="2" indent="-342900" algn="just">
              <a:buFont typeface="Calibri" panose="020F0502020204030204" pitchFamily="34" charset="0"/>
              <a:buChar char="‐"/>
            </a:pPr>
            <a:r>
              <a:rPr lang="tr" sz="2000" dirty="0" smtClean="0">
                <a:ea typeface="Verdana" panose="020B0604030504040204" pitchFamily="34" charset="0"/>
              </a:rPr>
              <a:t>kökenini</a:t>
            </a:r>
          </a:p>
          <a:p>
            <a:pPr marL="1257300" lvl="2" indent="-342900" algn="just">
              <a:buFont typeface="Calibri" panose="020F0502020204030204" pitchFamily="34" charset="0"/>
              <a:buChar char="‐"/>
            </a:pPr>
            <a:r>
              <a:rPr lang="tr" sz="2000" dirty="0" smtClean="0">
                <a:ea typeface="Verdana" panose="020B0604030504040204" pitchFamily="34" charset="0"/>
              </a:rPr>
              <a:t>hedefini</a:t>
            </a:r>
          </a:p>
          <a:p>
            <a:pPr marL="1257300" lvl="2" indent="-342900" algn="just">
              <a:buFont typeface="Calibri" panose="020F0502020204030204" pitchFamily="34" charset="0"/>
              <a:buChar char="‐"/>
            </a:pPr>
            <a:r>
              <a:rPr lang="tr" sz="2000" dirty="0" smtClean="0">
                <a:ea typeface="Verdana" panose="020B0604030504040204" pitchFamily="34" charset="0"/>
              </a:rPr>
              <a:t>yolunu</a:t>
            </a:r>
          </a:p>
          <a:p>
            <a:pPr marL="1257300" lvl="2" indent="-342900" algn="just">
              <a:buFont typeface="Calibri" panose="020F0502020204030204" pitchFamily="34" charset="0"/>
              <a:buChar char="‐"/>
            </a:pPr>
            <a:r>
              <a:rPr lang="tr" sz="2000" dirty="0" smtClean="0">
                <a:ea typeface="Verdana" panose="020B0604030504040204" pitchFamily="34" charset="0"/>
              </a:rPr>
              <a:t>saatini</a:t>
            </a:r>
          </a:p>
          <a:p>
            <a:pPr marL="1257300" lvl="2" indent="-342900" algn="just">
              <a:buFont typeface="Calibri" panose="020F0502020204030204" pitchFamily="34" charset="0"/>
              <a:buChar char="‐"/>
            </a:pPr>
            <a:r>
              <a:rPr lang="tr" sz="2000" dirty="0" smtClean="0">
                <a:ea typeface="Verdana" panose="020B0604030504040204" pitchFamily="34" charset="0"/>
              </a:rPr>
              <a:t>tarihini</a:t>
            </a:r>
          </a:p>
          <a:p>
            <a:pPr marL="1257300" lvl="2" indent="-342900" algn="just">
              <a:buFont typeface="Calibri" panose="020F0502020204030204" pitchFamily="34" charset="0"/>
              <a:buChar char="‐"/>
            </a:pPr>
            <a:r>
              <a:rPr lang="tr" sz="2000" dirty="0" smtClean="0">
                <a:ea typeface="Verdana" panose="020B0604030504040204" pitchFamily="34" charset="0"/>
              </a:rPr>
              <a:t>boyutunu</a:t>
            </a:r>
          </a:p>
          <a:p>
            <a:pPr marL="1257300" lvl="2" indent="-342900" algn="just">
              <a:buFont typeface="Calibri" panose="020F0502020204030204" pitchFamily="34" charset="0"/>
              <a:buChar char="‐"/>
            </a:pPr>
            <a:r>
              <a:rPr lang="tr" sz="2000" dirty="0" smtClean="0">
                <a:ea typeface="Verdana" panose="020B0604030504040204" pitchFamily="34" charset="0"/>
              </a:rPr>
              <a:t>süresini</a:t>
            </a:r>
          </a:p>
          <a:p>
            <a:pPr marL="1257300" lvl="2" indent="-342900" algn="just">
              <a:buFont typeface="Calibri" panose="020F0502020204030204" pitchFamily="34" charset="0"/>
              <a:buChar char="‐"/>
            </a:pPr>
            <a:r>
              <a:rPr lang="tr" sz="2000" dirty="0" smtClean="0">
                <a:ea typeface="Verdana" panose="020B0604030504040204" pitchFamily="34" charset="0"/>
              </a:rPr>
              <a:t>temel hizmet türünü gösterir</a:t>
            </a:r>
          </a:p>
          <a:p>
            <a:r>
              <a:rPr lang="tr" sz="2000" dirty="0" smtClean="0">
                <a:ea typeface="Verdana" panose="020B0604030504040204" pitchFamily="34" charset="0"/>
              </a:rPr>
              <a:t>Hayır:</a:t>
            </a:r>
          </a:p>
          <a:p>
            <a:pPr marL="800100" lvl="1" indent="-342900">
              <a:buFont typeface="Arial" panose="020B0604020202020204" pitchFamily="34" charset="0"/>
              <a:buChar char="•"/>
            </a:pPr>
            <a:r>
              <a:rPr lang="tr" sz="2000" dirty="0" smtClean="0">
                <a:ea typeface="Verdana" panose="020B0604030504040204" pitchFamily="34" charset="0"/>
              </a:rPr>
              <a:t>iletişimin içeriği</a:t>
            </a:r>
            <a:endParaRPr lang="tr" sz="2000" dirty="0">
              <a:ea typeface="Verdana" panose="020B0604030504040204" pitchFamily="34" charset="0"/>
            </a:endParaRPr>
          </a:p>
        </p:txBody>
      </p:sp>
      <p:sp>
        <p:nvSpPr>
          <p:cNvPr id="8" name="Rectangle 7">
            <a:extLst>
              <a:ext uri="{FF2B5EF4-FFF2-40B4-BE49-F238E27FC236}">
                <a16:creationId xmlns:a16="http://schemas.microsoft.com/office/drawing/2014/main" xmlns="" id="{687B7C23-9E4D-47A3-872A-857DE10440B9}"/>
              </a:ext>
            </a:extLst>
          </p:cNvPr>
          <p:cNvSpPr/>
          <p:nvPr/>
        </p:nvSpPr>
        <p:spPr>
          <a:xfrm>
            <a:off x="243045" y="1420520"/>
            <a:ext cx="3986074" cy="4493538"/>
          </a:xfrm>
          <a:prstGeom prst="rect">
            <a:avLst/>
          </a:prstGeom>
        </p:spPr>
        <p:txBody>
          <a:bodyPr wrap="square" lIns="91440" tIns="45720" rIns="91440" bIns="45720" anchor="t">
            <a:spAutoFit/>
          </a:bodyPr>
          <a:lstStyle/>
          <a:p>
            <a:pPr algn="just"/>
            <a:r>
              <a:rPr lang="tr" sz="2200" dirty="0" smtClean="0">
                <a:ea typeface="Verdana" panose="020B0604030504040204" pitchFamily="34" charset="0"/>
              </a:rPr>
              <a:t>"</a:t>
            </a:r>
            <a:r>
              <a:rPr lang="tr" sz="2200" b="1" dirty="0" smtClean="0">
                <a:ea typeface="Verdana" panose="020B0604030504040204" pitchFamily="34" charset="0"/>
              </a:rPr>
              <a:t>trafik verisi</a:t>
            </a:r>
            <a:r>
              <a:rPr lang="tr" sz="2200" dirty="0" smtClean="0">
                <a:ea typeface="Verdana" panose="020B0604030504040204" pitchFamily="34" charset="0"/>
              </a:rPr>
              <a:t>", bir bilgisayar sistemi aracılığıyla gerçekleştirilen bir iletişimle ilgili olarak, iletişim zincirinin bir parçasını oluşturan bir bilgisayar sistemi tarafından oluşturulan ve iletişimin kaynağını, hedefini, yolunu, saatini, tarihini, boyutunu, süresini veya temel hizmet türünü gösteren herhangi bir bilgisayar verisi anlamına gelir.</a:t>
            </a:r>
            <a:endParaRPr lang="tr" sz="2200" dirty="0">
              <a:ea typeface="Verdana" panose="020B0604030504040204" pitchFamily="34" charset="0"/>
            </a:endParaRPr>
          </a:p>
        </p:txBody>
      </p:sp>
    </p:spTree>
    <p:extLst>
      <p:ext uri="{BB962C8B-B14F-4D97-AF65-F5344CB8AC3E}">
        <p14:creationId xmlns:p14="http://schemas.microsoft.com/office/powerpoint/2010/main" xmlns="" val="7779656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21 – İçerik Verisine Müdahale</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xmlns="" id="{12500359-85B2-4D13-8A9E-4E87B00B60BD}"/>
              </a:ext>
            </a:extLst>
          </p:cNvPr>
          <p:cNvSpPr txBox="1">
            <a:spLocks/>
          </p:cNvSpPr>
          <p:nvPr/>
        </p:nvSpPr>
        <p:spPr bwMode="auto">
          <a:xfrm>
            <a:off x="348344" y="1385757"/>
            <a:ext cx="8519885" cy="463804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spcBef>
                <a:spcPts val="600"/>
              </a:spcBef>
              <a:spcAft>
                <a:spcPts val="1200"/>
              </a:spcAft>
              <a:buNone/>
              <a:defRPr/>
            </a:pPr>
            <a:r>
              <a:rPr lang="tr-TR" altLang="sr-Latn-RS" sz="2800" b="1" i="1" dirty="0">
                <a:ea typeface="ＭＳ Ｐゴシック"/>
              </a:rPr>
              <a:t>İçerik Verisine Müdahale</a:t>
            </a:r>
            <a:endParaRPr lang="tr-TR" dirty="0">
              <a:cs typeface="Calibri"/>
            </a:endParaRPr>
          </a:p>
          <a:p>
            <a:pPr marL="0" indent="0" algn="ctr" eaLnBrk="1" hangingPunct="1">
              <a:lnSpc>
                <a:spcPct val="80000"/>
              </a:lnSpc>
              <a:spcBef>
                <a:spcPts val="600"/>
              </a:spcBef>
              <a:spcAft>
                <a:spcPts val="1200"/>
              </a:spcAft>
              <a:buNone/>
              <a:defRPr/>
            </a:pPr>
            <a:r>
              <a:rPr lang="tr-TR" altLang="sr-Latn-RS" sz="2800" b="1" i="1" dirty="0">
                <a:ea typeface="ＭＳ Ｐゴシック"/>
              </a:rPr>
              <a:t>(Madde 21 – Budapeşte Sözleşmesi)</a:t>
            </a:r>
            <a:endParaRPr lang="tr-TR" altLang="sr-Latn-RS" sz="2800" b="1" i="1" dirty="0">
              <a:ea typeface="ＭＳ Ｐゴシック"/>
              <a:cs typeface="Calibri"/>
            </a:endParaRPr>
          </a:p>
          <a:p>
            <a:pPr algn="ctr" eaLnBrk="1" hangingPunct="1">
              <a:lnSpc>
                <a:spcPct val="80000"/>
              </a:lnSpc>
              <a:spcBef>
                <a:spcPts val="600"/>
              </a:spcBef>
              <a:spcAft>
                <a:spcPts val="1200"/>
              </a:spcAft>
              <a:defRPr/>
            </a:pPr>
            <a:endParaRPr lang="tr-TR" altLang="sr-Latn-RS" sz="2800" i="1" dirty="0">
              <a:ea typeface="ＭＳ Ｐゴシック" pitchFamily="34" charset="-128"/>
              <a:cs typeface="Calibri"/>
            </a:endParaRPr>
          </a:p>
          <a:p>
            <a:pPr algn="ctr" eaLnBrk="1" hangingPunct="1">
              <a:lnSpc>
                <a:spcPct val="80000"/>
              </a:lnSpc>
              <a:spcBef>
                <a:spcPts val="600"/>
              </a:spcBef>
              <a:spcAft>
                <a:spcPts val="1200"/>
              </a:spcAft>
              <a:defRPr/>
            </a:pPr>
            <a:r>
              <a:rPr lang="tr-TR" altLang="sr-Latn-RS" sz="2800" i="1" dirty="0">
                <a:ea typeface="ＭＳ Ｐゴシック"/>
                <a:cs typeface="Calibri"/>
              </a:rPr>
              <a:t>Oldukça güçlü ve müdahaleci bir soruşturma aracı</a:t>
            </a:r>
          </a:p>
          <a:p>
            <a:pPr algn="ctr" eaLnBrk="1" hangingPunct="1">
              <a:lnSpc>
                <a:spcPct val="80000"/>
              </a:lnSpc>
              <a:spcBef>
                <a:spcPts val="600"/>
              </a:spcBef>
              <a:spcAft>
                <a:spcPts val="1200"/>
              </a:spcAft>
              <a:defRPr/>
            </a:pPr>
            <a:r>
              <a:rPr lang="tr-TR" altLang="sr-Latn-RS" sz="2800" i="1" dirty="0">
                <a:ea typeface="ＭＳ Ｐゴシック"/>
                <a:cs typeface="Calibri"/>
              </a:rPr>
              <a:t>Yalnızca, ulusal hukuklarda belirlenecek bir dizi ağır suçla ilgili olarak uygulanabilir</a:t>
            </a:r>
          </a:p>
          <a:p>
            <a:pPr algn="ctr" eaLnBrk="1" hangingPunct="1">
              <a:lnSpc>
                <a:spcPct val="80000"/>
              </a:lnSpc>
              <a:spcBef>
                <a:spcPts val="600"/>
              </a:spcBef>
              <a:spcAft>
                <a:spcPts val="1200"/>
              </a:spcAft>
              <a:defRPr/>
            </a:pPr>
            <a:r>
              <a:rPr lang="tr-TR" altLang="sr-Latn-RS" sz="2800" i="1" dirty="0">
                <a:ea typeface="ＭＳ Ｐゴシック"/>
                <a:cs typeface="Calibri"/>
              </a:rPr>
              <a:t>Uygun teminatların hayata geçirilmesi gerekir</a:t>
            </a:r>
            <a:endParaRPr lang="tr-TR" dirty="0">
              <a:ea typeface="ＭＳ Ｐゴシック"/>
              <a:cs typeface="Calibri"/>
            </a:endParaRPr>
          </a:p>
        </p:txBody>
      </p:sp>
    </p:spTree>
    <p:extLst>
      <p:ext uri="{BB962C8B-B14F-4D97-AF65-F5344CB8AC3E}">
        <p14:creationId xmlns:p14="http://schemas.microsoft.com/office/powerpoint/2010/main" xmlns="" val="10916285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17064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500" dirty="0">
                <a:latin typeface="Arial"/>
                <a:ea typeface="ＭＳ Ｐゴシック"/>
                <a:cs typeface="Arial"/>
              </a:rPr>
              <a:t>1 Taraflar yetkili makamlarının, iç hukukları uyarınca belirlenecek bir dizi </a:t>
            </a:r>
            <a:r>
              <a:rPr lang="tr-TR" sz="1500" b="1" dirty="0">
                <a:solidFill>
                  <a:srgbClr val="FF0000"/>
                </a:solidFill>
                <a:latin typeface="Arial"/>
                <a:ea typeface="ＭＳ Ｐゴシック"/>
                <a:cs typeface="Arial"/>
              </a:rPr>
              <a:t>ağır suç</a:t>
            </a:r>
            <a:r>
              <a:rPr lang="tr-TR" sz="1500" dirty="0">
                <a:latin typeface="Arial"/>
                <a:ea typeface="ＭＳ Ｐゴシック"/>
                <a:cs typeface="Arial"/>
              </a:rPr>
              <a:t>la ilgili olarak, ilgili Tarafın yetki alanı içerisindeki, bilgisayar sistemi aracılığıyla iletilen belirli haberleşmelerin gerçek zamanlı içerik verileri hakkında, aşağıdaki konularda yetkilendirilmesi için gerekli yasama tedbirlerini ve diğer tedbirler kabul etmekle yükümlüdür:</a:t>
            </a:r>
          </a:p>
          <a:p>
            <a:pPr lvl="1" algn="just"/>
            <a:r>
              <a:rPr lang="tr-TR" sz="1500" dirty="0">
                <a:latin typeface="Arial"/>
                <a:ea typeface="ＭＳ Ｐゴシック"/>
                <a:cs typeface="Arial"/>
              </a:rPr>
              <a:t>a ilgili Tarafın yetki alanı içerisinde, teknik araçların kullanılması aracılığıyla toplama veya kayıt altına alma ve</a:t>
            </a:r>
            <a:endParaRPr lang="tr-TR" sz="1500" dirty="0">
              <a:cs typeface="Arial"/>
            </a:endParaRPr>
          </a:p>
          <a:p>
            <a:pPr lvl="1" algn="just"/>
            <a:r>
              <a:rPr lang="tr-TR" sz="1500" dirty="0">
                <a:latin typeface="Arial"/>
                <a:ea typeface="ＭＳ Ｐゴシック"/>
                <a:cs typeface="Arial"/>
              </a:rPr>
              <a:t>b bir hizmet sağlayıcısını, mevcut teknik kapasitesi doğrultusunda, aşağıdakileri yapmaya zorlama:</a:t>
            </a:r>
          </a:p>
          <a:p>
            <a:pPr lvl="2" algn="just"/>
            <a:r>
              <a:rPr lang="tr-TR" sz="1500" dirty="0">
                <a:latin typeface="Arial"/>
                <a:ea typeface="ＭＳ Ｐゴシック"/>
                <a:cs typeface="Arial"/>
              </a:rPr>
              <a:t>i ilgili Tarafın yetki alanı içerisinde, teknik araçların kullanılması aracılığıyla toplama veya kayıt altına alma veya</a:t>
            </a:r>
            <a:endParaRPr lang="tr-TR" sz="1500" dirty="0">
              <a:cs typeface="Arial"/>
            </a:endParaRPr>
          </a:p>
          <a:p>
            <a:pPr lvl="2" algn="just"/>
            <a:r>
              <a:rPr lang="tr-TR" sz="1500" dirty="0">
                <a:latin typeface="Arial"/>
                <a:ea typeface="ＭＳ Ｐゴシック"/>
                <a:cs typeface="Arial"/>
              </a:rPr>
              <a:t>ii toplama veya kayıt altına alma konusunda yetkili makamlarla işbirliği yapma ve bu makamlara destek sağlama.</a:t>
            </a: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55454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İçerik verisi çok yüksek düzeyde gizlilik menfaati ile ilişkilidir, bu sebeple bu yetkinin yalnızca ağır suçlarla ilgili olarak icra edilmesi gerekir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Hangi suçların ağır suç olduğu iç hukuklarda belirlenecektir</a:t>
            </a:r>
            <a:endParaRPr lang="tr-TR" sz="2000" dirty="0">
              <a:cs typeface="Arial"/>
            </a:endParaRPr>
          </a:p>
        </p:txBody>
      </p:sp>
    </p:spTree>
    <p:extLst>
      <p:ext uri="{BB962C8B-B14F-4D97-AF65-F5344CB8AC3E}">
        <p14:creationId xmlns:p14="http://schemas.microsoft.com/office/powerpoint/2010/main" xmlns="" val="24334683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17064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500" dirty="0">
                <a:latin typeface="Arial"/>
                <a:ea typeface="ＭＳ Ｐゴシック"/>
                <a:cs typeface="Arial"/>
              </a:rPr>
              <a:t>1 Taraflar yetkili makamlarının, iç hukukları uyarınca belirlenecek bir dizi ağır suçla ilgili olarak, ilgili Tarafın yetki alanı içerisindeki, bilgisayar sistemi aracılığıyla iletilen belirli haberleşmelerin gerçek zamanlı içerik verileri hakkında, aşağıdaki konularda yetkilendirilmesi için gerekli yasama tedbirlerini ve diğer tedbirler kabul etmekle yükümlüdür: </a:t>
            </a:r>
            <a:endParaRPr lang="tr-TR" sz="1500" dirty="0">
              <a:cs typeface="Arial" pitchFamily="34" charset="0"/>
            </a:endParaRPr>
          </a:p>
          <a:p>
            <a:pPr lvl="1" algn="just"/>
            <a:r>
              <a:rPr lang="tr-TR" sz="1500" dirty="0">
                <a:latin typeface="Arial"/>
                <a:ea typeface="ＭＳ Ｐゴシック"/>
                <a:cs typeface="Arial"/>
              </a:rPr>
              <a:t>a </a:t>
            </a:r>
            <a:r>
              <a:rPr lang="tr-TR" sz="1500" dirty="0">
                <a:solidFill>
                  <a:srgbClr val="000000"/>
                </a:solidFill>
                <a:latin typeface="Arial"/>
                <a:ea typeface="ＭＳ Ｐゴシック"/>
                <a:cs typeface="Arial"/>
              </a:rPr>
              <a:t>ilgili</a:t>
            </a:r>
            <a:r>
              <a:rPr lang="tr-TR" sz="1500" dirty="0">
                <a:latin typeface="Arial"/>
                <a:ea typeface="ＭＳ Ｐゴシック"/>
                <a:cs typeface="Arial"/>
              </a:rPr>
              <a:t> Tarafın yetki alanı içerisinde, teknik araçların kullanılması aracılığıyla </a:t>
            </a:r>
            <a:r>
              <a:rPr lang="tr-TR" sz="1500" b="1" dirty="0">
                <a:solidFill>
                  <a:srgbClr val="FF0000"/>
                </a:solidFill>
                <a:latin typeface="Arial"/>
                <a:ea typeface="ＭＳ Ｐゴシック"/>
                <a:cs typeface="Arial"/>
              </a:rPr>
              <a:t>toplama veya kayıt altına alma</a:t>
            </a:r>
            <a:r>
              <a:rPr lang="tr-TR" sz="1500" dirty="0">
                <a:latin typeface="Arial"/>
                <a:ea typeface="ＭＳ Ｐゴシック"/>
                <a:cs typeface="Arial"/>
              </a:rPr>
              <a:t> ve</a:t>
            </a:r>
            <a:endParaRPr lang="tr-TR" sz="1500" dirty="0">
              <a:ea typeface="ＭＳ Ｐゴシック"/>
              <a:cs typeface="Arial"/>
            </a:endParaRPr>
          </a:p>
          <a:p>
            <a:pPr lvl="1" algn="just"/>
            <a:r>
              <a:rPr lang="tr-TR" sz="1500" dirty="0">
                <a:latin typeface="Arial"/>
                <a:ea typeface="ＭＳ Ｐゴシック"/>
                <a:cs typeface="Arial"/>
              </a:rPr>
              <a:t>b </a:t>
            </a:r>
            <a:r>
              <a:rPr lang="tr-TR" sz="1500" b="1" dirty="0">
                <a:solidFill>
                  <a:srgbClr val="FF0000"/>
                </a:solidFill>
                <a:latin typeface="Arial"/>
                <a:ea typeface="ＭＳ Ｐゴシック"/>
                <a:cs typeface="Arial"/>
              </a:rPr>
              <a:t>bir hizmet sağlayıcısını</a:t>
            </a:r>
            <a:r>
              <a:rPr lang="tr-TR" sz="1500" dirty="0">
                <a:latin typeface="Arial"/>
                <a:ea typeface="ＭＳ Ｐゴシック"/>
                <a:cs typeface="Arial"/>
              </a:rPr>
              <a:t>, mevcut teknik kapasitesi doğrultusunda, aşağıdakileri yapmaya </a:t>
            </a:r>
            <a:r>
              <a:rPr lang="tr-TR" sz="1500" b="1" dirty="0">
                <a:solidFill>
                  <a:srgbClr val="FF0000"/>
                </a:solidFill>
                <a:latin typeface="Arial"/>
                <a:ea typeface="ＭＳ Ｐゴシック"/>
                <a:cs typeface="Arial"/>
              </a:rPr>
              <a:t>zorlama</a:t>
            </a:r>
            <a:r>
              <a:rPr lang="tr-TR" sz="1500" dirty="0">
                <a:latin typeface="Arial"/>
                <a:ea typeface="ＭＳ Ｐゴシック"/>
                <a:cs typeface="Arial"/>
              </a:rPr>
              <a:t>:</a:t>
            </a:r>
            <a:endParaRPr lang="tr-TR" sz="1500" dirty="0">
              <a:cs typeface="Arial"/>
            </a:endParaRPr>
          </a:p>
          <a:p>
            <a:pPr lvl="2" algn="just"/>
            <a:r>
              <a:rPr lang="tr-TR" sz="1500" dirty="0">
                <a:latin typeface="Arial"/>
                <a:ea typeface="ＭＳ Ｐゴシック"/>
                <a:cs typeface="Arial"/>
              </a:rPr>
              <a:t>i ilgili Tarafın yetki alanı içerisinde, teknik araçların kullanılması aracılığıyla </a:t>
            </a:r>
            <a:r>
              <a:rPr lang="tr-TR" sz="1500" b="1" dirty="0">
                <a:solidFill>
                  <a:srgbClr val="FF0000"/>
                </a:solidFill>
                <a:latin typeface="Arial"/>
                <a:ea typeface="ＭＳ Ｐゴシック"/>
                <a:cs typeface="Arial"/>
              </a:rPr>
              <a:t>toplama veya kayıt altına alma</a:t>
            </a:r>
            <a:r>
              <a:rPr lang="tr-TR" sz="1500" dirty="0">
                <a:latin typeface="Arial"/>
                <a:ea typeface="ＭＳ Ｐゴシック"/>
                <a:cs typeface="Arial"/>
              </a:rPr>
              <a:t> veya</a:t>
            </a:r>
            <a:endParaRPr lang="tr-TR" sz="1500" dirty="0">
              <a:cs typeface="Arial"/>
            </a:endParaRPr>
          </a:p>
          <a:p>
            <a:pPr lvl="2" algn="just"/>
            <a:r>
              <a:rPr lang="tr-TR" sz="1500" dirty="0">
                <a:latin typeface="Arial"/>
                <a:ea typeface="ＭＳ Ｐゴシック"/>
                <a:cs typeface="Arial"/>
              </a:rPr>
              <a:t>ii toplama ve kayıt altına alma konusunda yetkili makamlarla </a:t>
            </a:r>
            <a:r>
              <a:rPr lang="tr-TR" sz="1500" b="1" dirty="0">
                <a:solidFill>
                  <a:srgbClr val="FF0000"/>
                </a:solidFill>
                <a:latin typeface="Arial"/>
                <a:ea typeface="ＭＳ Ｐゴシック"/>
                <a:cs typeface="Arial"/>
              </a:rPr>
              <a:t>işbirliği yapma ve </a:t>
            </a:r>
            <a:r>
              <a:rPr lang="tr-TR" sz="1500" dirty="0">
                <a:latin typeface="Arial"/>
                <a:ea typeface="ＭＳ Ｐゴシック"/>
                <a:cs typeface="Arial"/>
              </a:rPr>
              <a:t>bu makamlara </a:t>
            </a:r>
            <a:r>
              <a:rPr lang="tr-TR" sz="1500" b="1" dirty="0">
                <a:solidFill>
                  <a:srgbClr val="FF0000"/>
                </a:solidFill>
                <a:latin typeface="Arial"/>
                <a:ea typeface="ＭＳ Ｐゴシック"/>
                <a:cs typeface="Arial"/>
              </a:rPr>
              <a:t>destek sağlama</a:t>
            </a:r>
            <a:r>
              <a:rPr lang="tr-TR" sz="1500" dirty="0">
                <a:latin typeface="Arial"/>
                <a:ea typeface="ＭＳ Ｐゴシック"/>
                <a:cs typeface="Arial"/>
              </a:rPr>
              <a:t>.</a:t>
            </a:r>
            <a:endParaRPr lang="tr-TR" sz="1500" dirty="0">
              <a:cs typeface="Arial" pitchFamily="34" charset="0"/>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3785652"/>
          </a:xfrm>
          <a:prstGeom prst="rect">
            <a:avLst/>
          </a:prstGeom>
        </p:spPr>
        <p:txBody>
          <a:bodyPr wrap="square" lIns="91440" tIns="45720" rIns="91440" bIns="45720" anchor="t">
            <a:spAutoFit/>
          </a:bodyPr>
          <a:lstStyle/>
          <a:p>
            <a:pPr marL="342900" indent="-342900" algn="just">
              <a:buFont typeface="Wingdings,Sans-Serif" pitchFamily="2" charset="2"/>
              <a:buChar char="ü"/>
            </a:pPr>
            <a:r>
              <a:rPr lang="tr-TR" sz="2000" dirty="0">
                <a:latin typeface="Arial"/>
                <a:ea typeface="ＭＳ Ｐゴシック"/>
                <a:cs typeface="Arial"/>
              </a:rPr>
              <a:t>Yetkili makamların yetkileri:</a:t>
            </a:r>
          </a:p>
          <a:p>
            <a:pPr marL="800100" lvl="1" indent="-342900" algn="just">
              <a:buFont typeface="Wingdings,Sans-Serif" pitchFamily="2" charset="2"/>
              <a:buChar char="ü"/>
            </a:pPr>
            <a:r>
              <a:rPr lang="tr-TR" sz="2000" dirty="0">
                <a:latin typeface="Arial"/>
                <a:ea typeface="ＭＳ Ｐゴシック"/>
                <a:cs typeface="Arial"/>
              </a:rPr>
              <a:t>içerik verisini doğrudan toplama veya kayıt altına alma</a:t>
            </a:r>
          </a:p>
          <a:p>
            <a:pPr marL="800100" lvl="1" indent="-342900" algn="just">
              <a:buFont typeface="Wingdings,Sans-Serif" pitchFamily="2" charset="2"/>
              <a:buChar char="ü"/>
            </a:pPr>
            <a:r>
              <a:rPr lang="tr-TR" sz="2000" dirty="0">
                <a:latin typeface="Arial"/>
                <a:ea typeface="ＭＳ Ｐゴシック"/>
                <a:cs typeface="Arial"/>
              </a:rPr>
              <a:t>hizmet sağlayıcısını içerik verisini toplamaya veya kayıt altına almaya zorlama</a:t>
            </a:r>
          </a:p>
          <a:p>
            <a:pPr marL="800100" lvl="1" indent="-342900" algn="just">
              <a:buFont typeface="Wingdings,Sans-Serif" pitchFamily="2" charset="2"/>
              <a:buChar char="ü"/>
            </a:pPr>
            <a:r>
              <a:rPr lang="tr-TR" sz="2000" dirty="0">
                <a:latin typeface="Arial"/>
                <a:ea typeface="ＭＳ Ｐゴシック"/>
                <a:cs typeface="Arial"/>
              </a:rPr>
              <a:t>Hizmet sağlayıcısını yetkili makam ile işbirliği yapmaya ve yetkili makama destek sağlamaya zorlama </a:t>
            </a:r>
          </a:p>
        </p:txBody>
      </p:sp>
    </p:spTree>
    <p:extLst>
      <p:ext uri="{BB962C8B-B14F-4D97-AF65-F5344CB8AC3E}">
        <p14:creationId xmlns:p14="http://schemas.microsoft.com/office/powerpoint/2010/main" xmlns="" val="1445052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40147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500" dirty="0">
                <a:latin typeface="Arial"/>
                <a:ea typeface="ＭＳ Ｐゴシック"/>
                <a:cs typeface="Arial"/>
              </a:rPr>
              <a:t>1 Taraflar yetkili makamlarının, iç hukukları uyarınca belirlenecek bir dizi ağır suçla ilgili olarak, ilgili Tarafın yetki alanı içerisindeki, bilgisayar sistemi aracılığıyla iletilen belirli haberleşmelerin gerçek zamanlı içerik verileri hakkında, aşağıdaki konularda yetkilendirilmesi için gerekli yasama tedbirlerini ve diğer tedbirler kabul etmekle yükümlüdür:</a:t>
            </a:r>
          </a:p>
          <a:p>
            <a:pPr lvl="1" algn="just"/>
            <a:r>
              <a:rPr lang="tr-TR" sz="1500" dirty="0">
                <a:latin typeface="Arial"/>
                <a:ea typeface="ＭＳ Ｐゴシック"/>
                <a:cs typeface="Arial"/>
              </a:rPr>
              <a:t>a ilgili Tarafın yetki alanı içerisinde, </a:t>
            </a:r>
            <a:r>
              <a:rPr lang="tr-TR" sz="1500" b="1" dirty="0">
                <a:solidFill>
                  <a:srgbClr val="FF0000"/>
                </a:solidFill>
                <a:latin typeface="Arial"/>
                <a:ea typeface="ＭＳ Ｐゴシック"/>
                <a:cs typeface="Arial"/>
              </a:rPr>
              <a:t>teknik araçlar</a:t>
            </a:r>
            <a:r>
              <a:rPr lang="tr-TR" sz="1500" dirty="0">
                <a:latin typeface="Arial"/>
                <a:ea typeface="ＭＳ Ｐゴシック"/>
                <a:cs typeface="Arial"/>
              </a:rPr>
              <a:t>ın kullanılması aracılığıyla toplama veya kayıt altına alma ve</a:t>
            </a:r>
            <a:endParaRPr lang="tr-TR" sz="1500" dirty="0">
              <a:cs typeface="Arial"/>
            </a:endParaRPr>
          </a:p>
          <a:p>
            <a:pPr lvl="1" algn="just"/>
            <a:r>
              <a:rPr lang="tr-TR" sz="1500" dirty="0">
                <a:latin typeface="Arial"/>
                <a:ea typeface="ＭＳ Ｐゴシック"/>
                <a:cs typeface="Arial"/>
              </a:rPr>
              <a:t>b bir hizmet sağlayıcısını, mevcut teknik kapasitesi doğrultusunda, aşağıdakileri yapmaya zorlama:</a:t>
            </a:r>
          </a:p>
          <a:p>
            <a:pPr lvl="2" algn="just"/>
            <a:r>
              <a:rPr lang="tr-TR" sz="1500" dirty="0">
                <a:latin typeface="Arial"/>
                <a:ea typeface="ＭＳ Ｐゴシック"/>
                <a:cs typeface="Arial"/>
              </a:rPr>
              <a:t>i ilgili Tarafın yetki alanı içerisinde, </a:t>
            </a:r>
            <a:r>
              <a:rPr lang="tr-TR" sz="1500" b="1" dirty="0">
                <a:solidFill>
                  <a:srgbClr val="FF0000"/>
                </a:solidFill>
                <a:latin typeface="Arial"/>
                <a:ea typeface="ＭＳ Ｐゴシック"/>
                <a:cs typeface="Arial"/>
              </a:rPr>
              <a:t>teknik araçlar</a:t>
            </a:r>
            <a:r>
              <a:rPr lang="tr-TR" sz="1500" dirty="0">
                <a:latin typeface="Arial"/>
                <a:ea typeface="ＭＳ Ｐゴシック"/>
                <a:cs typeface="Arial"/>
              </a:rPr>
              <a:t>ın kullanılması aracılığıyla toplama veya kayıt altına alma veya</a:t>
            </a:r>
            <a:endParaRPr lang="tr-TR" sz="1500" dirty="0">
              <a:cs typeface="Arial"/>
            </a:endParaRPr>
          </a:p>
          <a:p>
            <a:pPr lvl="2" algn="just"/>
            <a:r>
              <a:rPr lang="tr-TR" sz="1500" dirty="0">
                <a:latin typeface="Arial"/>
                <a:ea typeface="ＭＳ Ｐゴシック"/>
                <a:cs typeface="Arial"/>
              </a:rPr>
              <a:t>ii toplama veya kayıt altına alma konusunda yetkili makamlarla işbirliği yapma ve bu makamlara destek sağlama.</a:t>
            </a: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86232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Teknik araçların ne olduğu belirtilmemiştir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Herhangi bir teknik araç içerik verisinin toplanması için kullanılabilir (teknolojiden bağımsız olarak)</a:t>
            </a:r>
            <a:endParaRPr lang="tr-TR" sz="2000" dirty="0">
              <a:cs typeface="Arial"/>
            </a:endParaRPr>
          </a:p>
          <a:p>
            <a:pPr marL="342900" indent="-342900" algn="just">
              <a:buFont typeface="Wingdings" pitchFamily="2" charset="2"/>
              <a:buChar char="ü"/>
            </a:pPr>
            <a:endParaRPr lang="tr-TR" sz="2000" dirty="0">
              <a:cs typeface="Arial"/>
            </a:endParaRPr>
          </a:p>
          <a:p>
            <a:pPr algn="just"/>
            <a:endParaRPr lang="tr-TR" sz="2000" dirty="0">
              <a:cs typeface="Arial"/>
            </a:endParaRPr>
          </a:p>
        </p:txBody>
      </p:sp>
    </p:spTree>
    <p:extLst>
      <p:ext uri="{BB962C8B-B14F-4D97-AF65-F5344CB8AC3E}">
        <p14:creationId xmlns:p14="http://schemas.microsoft.com/office/powerpoint/2010/main" xmlns="" val="14240016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17064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500" dirty="0">
                <a:latin typeface="Arial"/>
                <a:ea typeface="ＭＳ Ｐゴシック"/>
                <a:cs typeface="Arial"/>
              </a:rPr>
              <a:t>1 Taraflar yetkili makamlarının, iç hukukları uyarınca belirlenecek bir dizi ağır suçla ilgili olarak, ilgili Tarafın yetki alanı içerisindeki, bilgisayar sistemi aracılığıyla iletilen belirli haberleşmelerin gerçek zamanlı içerik verileri hakkında, aşağıdaki konularda yetkilendirilmesi için gerekli yasama tedbirlerini ve diğer tedbirler kabul etmekle yükümlüdür:</a:t>
            </a:r>
          </a:p>
          <a:p>
            <a:pPr lvl="1" algn="just"/>
            <a:r>
              <a:rPr lang="tr-TR" sz="1500" dirty="0">
                <a:latin typeface="Arial"/>
                <a:ea typeface="ＭＳ Ｐゴシック"/>
                <a:cs typeface="Arial"/>
              </a:rPr>
              <a:t>a ilgili Tarafın yetki alanı içerisinde, teknik araçların kullanılması aracılığıyla toplama veya kayıt altına alma ve</a:t>
            </a:r>
            <a:endParaRPr lang="tr-TR" sz="1500" dirty="0">
              <a:ea typeface="ＭＳ Ｐゴシック"/>
              <a:cs typeface="Arial"/>
            </a:endParaRPr>
          </a:p>
          <a:p>
            <a:pPr lvl="1" algn="just"/>
            <a:r>
              <a:rPr lang="tr-TR" sz="1500" dirty="0">
                <a:latin typeface="Arial"/>
                <a:ea typeface="ＭＳ Ｐゴシック"/>
                <a:cs typeface="Arial"/>
              </a:rPr>
              <a:t>b bir hizmet sağlayıcısını, </a:t>
            </a:r>
            <a:r>
              <a:rPr lang="tr-TR" sz="1500" b="1" dirty="0">
                <a:solidFill>
                  <a:srgbClr val="FF0000"/>
                </a:solidFill>
                <a:latin typeface="Arial"/>
                <a:ea typeface="ＭＳ Ｐゴシック"/>
                <a:cs typeface="Arial"/>
              </a:rPr>
              <a:t>mevcut teknik kapasite</a:t>
            </a:r>
            <a:r>
              <a:rPr lang="tr-TR" sz="1500" dirty="0">
                <a:latin typeface="Arial"/>
                <a:ea typeface="ＭＳ Ｐゴシック"/>
                <a:cs typeface="Arial"/>
              </a:rPr>
              <a:t>si doğrultusunda, aşağıdakileri yapmaya zorlama:</a:t>
            </a:r>
            <a:endParaRPr lang="tr-TR" sz="1500" dirty="0">
              <a:cs typeface="Arial"/>
            </a:endParaRPr>
          </a:p>
          <a:p>
            <a:pPr lvl="2" algn="just"/>
            <a:r>
              <a:rPr lang="tr-TR" sz="1500" dirty="0">
                <a:latin typeface="Arial"/>
                <a:ea typeface="ＭＳ Ｐゴシック"/>
                <a:cs typeface="Arial"/>
              </a:rPr>
              <a:t>i ilgili Tarafın yetki alanı içerisinde, teknik araçların kullanılması aracılığıyla toplama veya kayıt altına alma veya</a:t>
            </a:r>
            <a:endParaRPr lang="tr-TR" sz="1500" dirty="0">
              <a:cs typeface="Arial"/>
            </a:endParaRPr>
          </a:p>
          <a:p>
            <a:pPr lvl="2" algn="just"/>
            <a:r>
              <a:rPr lang="tr-TR" sz="1500" dirty="0">
                <a:latin typeface="Arial"/>
                <a:ea typeface="ＭＳ Ｐゴシック"/>
                <a:cs typeface="Arial"/>
              </a:rPr>
              <a:t>ii toplama veya kayıt altına alma konusunda yetkili makamlarla işbirliği yapma ve bu makamlara destek sağlama.</a:t>
            </a: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470898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Hizmet sağlayıcılarının yükümlülüğü teknik kapasitelerini aşmamalıdır (içerik verilerine müdahale edilmesinde normalde hangi teknik özelliklerden yararlanıldığına bakılmaksızın)</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Hizmet sağlayıcılarına aşağıdaki konularda herhangi bir yükümlülük öngörülemez:</a:t>
            </a:r>
          </a:p>
          <a:p>
            <a:pPr marL="800100" lvl="1" indent="-342900" algn="just">
              <a:buFont typeface="Wingdings" pitchFamily="2" charset="2"/>
              <a:buChar char="ü"/>
            </a:pPr>
            <a:r>
              <a:rPr lang="tr-TR" sz="2000" dirty="0">
                <a:latin typeface="Arial"/>
                <a:ea typeface="ＭＳ Ｐゴシック"/>
                <a:cs typeface="Arial"/>
              </a:rPr>
              <a:t>Yeni ekipman geliştirme</a:t>
            </a:r>
          </a:p>
          <a:p>
            <a:pPr marL="800100" lvl="1" indent="-342900" algn="just">
              <a:buFont typeface="Wingdings" pitchFamily="2" charset="2"/>
              <a:buChar char="ü"/>
            </a:pPr>
            <a:r>
              <a:rPr lang="tr-TR" sz="2000" dirty="0">
                <a:latin typeface="Arial"/>
                <a:ea typeface="ＭＳ Ｐゴシック"/>
                <a:cs typeface="Arial"/>
              </a:rPr>
              <a:t>Uzman destek personelinin işe alınması</a:t>
            </a:r>
          </a:p>
          <a:p>
            <a:pPr marL="800100" lvl="1" indent="-342900" algn="just">
              <a:buFont typeface="Wingdings" pitchFamily="2" charset="2"/>
              <a:buChar char="ü"/>
            </a:pPr>
            <a:r>
              <a:rPr lang="tr-TR" sz="2000" dirty="0">
                <a:latin typeface="Arial"/>
                <a:ea typeface="ＭＳ Ｐゴシック"/>
                <a:cs typeface="Arial"/>
              </a:rPr>
              <a:t>Maliyetli yeniden sistem konfigürasyonlarına girişilmesi</a:t>
            </a:r>
            <a:endParaRPr lang="tr-TR" dirty="0">
              <a:latin typeface="Arial"/>
              <a:ea typeface="ＭＳ Ｐゴシック"/>
              <a:cs typeface="Arial"/>
            </a:endParaRPr>
          </a:p>
        </p:txBody>
      </p:sp>
    </p:spTree>
    <p:extLst>
      <p:ext uri="{BB962C8B-B14F-4D97-AF65-F5344CB8AC3E}">
        <p14:creationId xmlns:p14="http://schemas.microsoft.com/office/powerpoint/2010/main" xmlns="" val="25668580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17064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500" dirty="0">
                <a:latin typeface="Arial"/>
                <a:ea typeface="ＭＳ Ｐゴシック"/>
                <a:cs typeface="Arial"/>
              </a:rPr>
              <a:t>1 Taraflar yetkili makamlarının, iç hukukları uyarınca belirlenecek bir dizi ağır suçla ilgili olarak, ilgili Tarafın yetki alanı içerisindeki, bilgisayar sistemi aracılığıyla iletilen belirli haberleşmelerin gerçek zamanlı </a:t>
            </a:r>
            <a:r>
              <a:rPr lang="tr-TR" sz="1500" b="1" dirty="0">
                <a:solidFill>
                  <a:srgbClr val="FF0000"/>
                </a:solidFill>
                <a:latin typeface="Arial"/>
                <a:ea typeface="ＭＳ Ｐゴシック"/>
                <a:cs typeface="Arial"/>
              </a:rPr>
              <a:t>içerik verileri</a:t>
            </a:r>
            <a:r>
              <a:rPr lang="tr-TR" sz="1500" dirty="0">
                <a:latin typeface="Arial"/>
                <a:ea typeface="ＭＳ Ｐゴシック"/>
                <a:cs typeface="Arial"/>
              </a:rPr>
              <a:t> hakkında, aşağıdaki konularda yetkilendirilmesi için gerekli yasama tedbirlerini ve diğer tedbirler kabul etmekle yükümlüdür:</a:t>
            </a:r>
          </a:p>
          <a:p>
            <a:pPr lvl="1" algn="just"/>
            <a:r>
              <a:rPr lang="tr-TR" sz="1500" dirty="0">
                <a:latin typeface="Arial"/>
                <a:ea typeface="ＭＳ Ｐゴシック"/>
                <a:cs typeface="Arial"/>
              </a:rPr>
              <a:t>a ilgili Tarafın yetki alanı içerisinde, teknik araçların kullanılması aracılığıyla toplama veya kayıt altına alma ve</a:t>
            </a:r>
            <a:endParaRPr lang="tr-TR" sz="1500" dirty="0">
              <a:ea typeface="ＭＳ Ｐゴシック"/>
              <a:cs typeface="Arial"/>
            </a:endParaRPr>
          </a:p>
          <a:p>
            <a:pPr lvl="1" algn="just"/>
            <a:r>
              <a:rPr lang="tr-TR" sz="1500" dirty="0">
                <a:latin typeface="Arial"/>
                <a:ea typeface="ＭＳ Ｐゴシック"/>
                <a:cs typeface="Arial"/>
              </a:rPr>
              <a:t>b bir hizmet sağlayıcısını, mevcut teknik kapasitesi doğrultusunda, aşağıdakileri yapmaya zorlama: </a:t>
            </a:r>
            <a:endParaRPr lang="tr-TR" sz="1500" dirty="0">
              <a:cs typeface="Arial"/>
            </a:endParaRPr>
          </a:p>
          <a:p>
            <a:pPr lvl="2" algn="just"/>
            <a:r>
              <a:rPr lang="tr-TR" sz="1500" dirty="0">
                <a:latin typeface="Arial"/>
                <a:ea typeface="ＭＳ Ｐゴシック"/>
                <a:cs typeface="Arial"/>
              </a:rPr>
              <a:t>i ilgili Tarafın yetki alanı içerisinde, teknik araçların kullanılması aracılığıyla toplama veya kayıt altına alma veya</a:t>
            </a:r>
            <a:endParaRPr lang="tr-TR" sz="1500" dirty="0">
              <a:cs typeface="Arial"/>
            </a:endParaRPr>
          </a:p>
          <a:p>
            <a:pPr lvl="2" algn="just"/>
            <a:r>
              <a:rPr lang="tr-TR" sz="1500" dirty="0">
                <a:latin typeface="Arial"/>
                <a:ea typeface="ＭＳ Ｐゴシック"/>
                <a:cs typeface="Arial"/>
              </a:rPr>
              <a:t>ii toplama veya kayıt altına alma konusunda yetkili makamlarla işbirliği yapma ve bu makamlara destek sağlama.</a:t>
            </a: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364715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"İçerik verisi" iletişimin içeriğine ilişkindir.</a:t>
            </a:r>
            <a:endParaRPr lang="tr-TR" dirty="0">
              <a:cs typeface="Arial"/>
            </a:endParaRP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Esasen içerik verisi, iletişimin anlamı veya ifade ettikleri veya iletişimin kendisi tarafından nakledilen mesaj veya bilgidir.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İletişimin bir parçası olarak iletilen, trafik verisi olmayan her türlü veridir. </a:t>
            </a:r>
            <a:endParaRPr lang="tr-TR" sz="2100" dirty="0">
              <a:cs typeface="Arial"/>
            </a:endParaRPr>
          </a:p>
        </p:txBody>
      </p:sp>
    </p:spTree>
    <p:extLst>
      <p:ext uri="{BB962C8B-B14F-4D97-AF65-F5344CB8AC3E}">
        <p14:creationId xmlns:p14="http://schemas.microsoft.com/office/powerpoint/2010/main" xmlns="" val="18818538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17064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500" dirty="0">
                <a:latin typeface="Arial"/>
                <a:ea typeface="ＭＳ Ｐゴシック"/>
                <a:cs typeface="Arial"/>
              </a:rPr>
              <a:t>1 Taraflar yetkili makamlarının, iç hukukları uyarınca belirlenecek bir dizi ağır suçla ilgili olarak, ilgili Tarafın yetki alanı içerisindeki, bilgisayar sistemi aracılığıyla iletilen </a:t>
            </a:r>
            <a:r>
              <a:rPr lang="tr-TR" sz="1500" b="1" dirty="0">
                <a:solidFill>
                  <a:srgbClr val="FF0000"/>
                </a:solidFill>
                <a:latin typeface="Arial"/>
                <a:ea typeface="ＭＳ Ｐゴシック"/>
                <a:cs typeface="Arial"/>
              </a:rPr>
              <a:t>belirli haberleşmeler</a:t>
            </a:r>
            <a:r>
              <a:rPr lang="tr-TR" sz="1500" dirty="0">
                <a:latin typeface="Arial"/>
                <a:ea typeface="ＭＳ Ｐゴシック"/>
                <a:cs typeface="Arial"/>
              </a:rPr>
              <a:t>in</a:t>
            </a:r>
            <a:r>
              <a:rPr lang="tr-TR" sz="1500" b="1" dirty="0">
                <a:solidFill>
                  <a:srgbClr val="FF0000"/>
                </a:solidFill>
                <a:latin typeface="Arial"/>
                <a:ea typeface="ＭＳ Ｐゴシック"/>
                <a:cs typeface="Arial"/>
              </a:rPr>
              <a:t> </a:t>
            </a:r>
            <a:r>
              <a:rPr lang="tr-TR" sz="1500" dirty="0">
                <a:latin typeface="Arial"/>
                <a:ea typeface="ＭＳ Ｐゴシック"/>
                <a:cs typeface="Arial"/>
              </a:rPr>
              <a:t>gerçek zamanlı içerik verileri hakkında, aşağıdaki konularda yetkilendirilmesi için gerekli yasama tedbirlerini ve diğer tedbirler kabul etmekle yükümlüdür:</a:t>
            </a:r>
          </a:p>
          <a:p>
            <a:pPr lvl="1" algn="just"/>
            <a:r>
              <a:rPr lang="tr-TR" sz="1500" dirty="0">
                <a:latin typeface="Arial"/>
                <a:ea typeface="ＭＳ Ｐゴシック"/>
                <a:cs typeface="Arial"/>
              </a:rPr>
              <a:t>a Tarafın yetki alanı içerisinde, teknik araçların kullanılması aracılığıyla toplama veya kayıt altına alma ve</a:t>
            </a:r>
            <a:endParaRPr lang="tr-TR" sz="1500" dirty="0">
              <a:cs typeface="Arial"/>
            </a:endParaRPr>
          </a:p>
          <a:p>
            <a:pPr lvl="1" algn="just"/>
            <a:r>
              <a:rPr lang="tr-TR" sz="1500" dirty="0">
                <a:latin typeface="Arial"/>
                <a:ea typeface="ＭＳ Ｐゴシック"/>
                <a:cs typeface="Arial"/>
              </a:rPr>
              <a:t>b bir hizmet sağlayıcısını, mevcut teknik kapasitesi doğrultusunda, aşağıdakileri yapmaya zorlama:</a:t>
            </a:r>
          </a:p>
          <a:p>
            <a:pPr lvl="2" algn="just"/>
            <a:r>
              <a:rPr lang="tr-TR" sz="1500" dirty="0">
                <a:latin typeface="Arial"/>
                <a:ea typeface="ＭＳ Ｐゴシック"/>
                <a:cs typeface="Arial"/>
              </a:rPr>
              <a:t>i ilgili Tarafın yetki alanı içerisinde, teknik araçların kullanılması aracılığıyla toplama veya kayıt altına alma veya</a:t>
            </a:r>
            <a:endParaRPr lang="tr-TR" sz="1500" dirty="0">
              <a:cs typeface="Arial"/>
            </a:endParaRPr>
          </a:p>
          <a:p>
            <a:pPr lvl="2" algn="just"/>
            <a:r>
              <a:rPr lang="tr-TR" sz="1500" dirty="0">
                <a:latin typeface="Arial"/>
                <a:ea typeface="ＭＳ Ｐゴシック"/>
                <a:cs typeface="Arial"/>
              </a:rPr>
              <a:t>ii toplama veya kayıt altına alma konusunda yetkili makamlarla işbirliği yapma ve bu makamlara destek sağlama.</a:t>
            </a: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3000821"/>
          </a:xfrm>
          <a:prstGeom prst="rect">
            <a:avLst/>
          </a:prstGeom>
        </p:spPr>
        <p:txBody>
          <a:bodyPr wrap="square" lIns="91440" tIns="45720" rIns="91440" bIns="45720" anchor="t">
            <a:spAutoFit/>
          </a:bodyPr>
          <a:lstStyle/>
          <a:p>
            <a:pPr marL="342900" indent="-342900" algn="just">
              <a:buFont typeface="Wingdings"/>
              <a:buChar char="Ø"/>
            </a:pPr>
            <a:r>
              <a:rPr lang="tr-TR" sz="2100">
                <a:latin typeface="Arial"/>
                <a:ea typeface="ＭＳ Ｐゴシック"/>
                <a:cs typeface="Arial"/>
              </a:rPr>
              <a:t>Bu yetki belirli haberleşmelere ilişkin olarak icra edilmelidir</a:t>
            </a:r>
            <a:endParaRPr lang="tr-TR">
              <a:cs typeface="Arial"/>
            </a:endParaRPr>
          </a:p>
          <a:p>
            <a:pPr marL="342900" indent="-342900" algn="just">
              <a:buFont typeface="Wingdings,Sans-Serif" pitchFamily="2" charset="2"/>
              <a:buChar char="ü"/>
            </a:pPr>
            <a:endParaRPr lang="tr-TR" sz="2100">
              <a:cs typeface="Arial"/>
            </a:endParaRPr>
          </a:p>
          <a:p>
            <a:pPr marL="342900" indent="-342900" algn="just">
              <a:buFont typeface="Wingdings,Sans-Serif" pitchFamily="2" charset="2"/>
              <a:buChar char="ü"/>
            </a:pPr>
            <a:r>
              <a:rPr lang="tr-TR" sz="2100">
                <a:latin typeface="Arial"/>
                <a:ea typeface="ＭＳ Ｐゴシック"/>
                <a:cs typeface="Arial"/>
              </a:rPr>
              <a:t>İçerik verisinin genel ve gelişigüzel gözetlenmesine veya büyük miktarlarda toplanmasına izin verilmemiştir</a:t>
            </a:r>
          </a:p>
          <a:p>
            <a:pPr marL="342900" indent="-342900" algn="just">
              <a:buFont typeface="Wingdings" pitchFamily="2" charset="2"/>
              <a:buChar char="ü"/>
            </a:pPr>
            <a:endParaRPr lang="tr-TR" sz="2100">
              <a:cs typeface="Arial"/>
            </a:endParaRPr>
          </a:p>
        </p:txBody>
      </p:sp>
    </p:spTree>
    <p:extLst>
      <p:ext uri="{BB962C8B-B14F-4D97-AF65-F5344CB8AC3E}">
        <p14:creationId xmlns:p14="http://schemas.microsoft.com/office/powerpoint/2010/main" xmlns="" val="17920015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17064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500" dirty="0">
                <a:latin typeface="Arial"/>
                <a:ea typeface="ＭＳ Ｐゴシック"/>
                <a:cs typeface="Arial"/>
              </a:rPr>
              <a:t>1 Taraflar yetkili makamlarının, iç hukukları uyarınca belirlenecek bir dizi ağır suçla ilgili olarak, </a:t>
            </a:r>
            <a:r>
              <a:rPr lang="tr-TR" sz="1500" b="1" dirty="0">
                <a:solidFill>
                  <a:srgbClr val="FF0000"/>
                </a:solidFill>
                <a:latin typeface="Arial"/>
                <a:ea typeface="ＭＳ Ｐゴシック"/>
                <a:cs typeface="Arial"/>
              </a:rPr>
              <a:t>ilgili Tarafın yetki alanı içerisindeki</a:t>
            </a:r>
            <a:r>
              <a:rPr lang="tr-TR" sz="1500" dirty="0">
                <a:latin typeface="Arial"/>
                <a:ea typeface="ＭＳ Ｐゴシック"/>
                <a:cs typeface="Arial"/>
              </a:rPr>
              <a:t>, bilgisayar sistemi aracılığıyla iletilen belirli haberleşmelerin gerçek zamanlı içerik verileri hakkında, aşağıdaki konularda yetkilendirilmesi için gerekli yasama tedbirlerini ve diğer tedbirler kabul etmekle yükümlüdür:</a:t>
            </a:r>
          </a:p>
          <a:p>
            <a:pPr lvl="1" algn="just"/>
            <a:r>
              <a:rPr lang="tr-TR" sz="1500" dirty="0">
                <a:latin typeface="Arial"/>
                <a:ea typeface="ＭＳ Ｐゴシック"/>
                <a:cs typeface="Arial"/>
              </a:rPr>
              <a:t>a ilgili Tarafın yetki alanı içerisinde, teknik araçların kullanılması aracılığıyla toplama veya kayıt altına alma ve</a:t>
            </a:r>
            <a:endParaRPr lang="tr-TR" sz="1500" dirty="0">
              <a:ea typeface="ＭＳ Ｐゴシック"/>
              <a:cs typeface="Arial"/>
            </a:endParaRPr>
          </a:p>
          <a:p>
            <a:pPr lvl="1" algn="just"/>
            <a:r>
              <a:rPr lang="tr-TR" sz="1500" dirty="0">
                <a:latin typeface="Arial"/>
                <a:ea typeface="ＭＳ Ｐゴシック"/>
                <a:cs typeface="Arial"/>
              </a:rPr>
              <a:t>b bir hizmet sağlayıcısını, mevcut teknik kapasitesi doğrultusunda, aşağıdakileri yapmaya zorlama: </a:t>
            </a:r>
            <a:endParaRPr lang="tr-TR" sz="1500" dirty="0">
              <a:cs typeface="Arial"/>
            </a:endParaRPr>
          </a:p>
          <a:p>
            <a:pPr lvl="2" algn="just"/>
            <a:r>
              <a:rPr lang="tr-TR" sz="1500" dirty="0">
                <a:latin typeface="Arial"/>
                <a:ea typeface="ＭＳ Ｐゴシック"/>
                <a:cs typeface="Arial"/>
              </a:rPr>
              <a:t>i ilgili Tarafın yetki alanı içerisinde, teknik araçların kullanılması aracılığıyla toplama veya kayıt altına alma veya</a:t>
            </a:r>
          </a:p>
          <a:p>
            <a:pPr lvl="2" algn="just"/>
            <a:r>
              <a:rPr lang="tr-TR" sz="1500" dirty="0">
                <a:latin typeface="Arial"/>
                <a:ea typeface="ＭＳ Ｐゴシック"/>
                <a:cs typeface="Arial"/>
              </a:rPr>
              <a:t>ii toplama veya kayıt altına alma konusunda yetkili makamlarla işbirliği yapma ve bu makamlara destek sağlama.</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63231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Taraf ancak yetki alanı içerisinde doğan haberleşmelere tedbir uygulayabilir</a:t>
            </a:r>
            <a:endParaRPr lang="tr-TR" sz="2000" dirty="0">
              <a:cs typeface="Arial"/>
            </a:endParaRP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Hizmet sağlayıcısının temel operasyonları veya merkezi, yetki alanı içerisinde konumlanmamış dahi olsa, fiziksel altyapısı veya ekipmanı yetki alanı içerisinde ise yükümlülüğe tabi tutulabilir.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Haberleşmenin taraflarından biri (insan veya bilgisayar) yetki alanı içerisinde konumlanmış ise veya haberleşmenin yapıldığı bilgisayar yetki alanı içerisinde ise, haberleşme yetki alanı içerisinde gerçekleşmiş sayılır</a:t>
            </a:r>
            <a:endParaRPr lang="tr-TR" sz="2000" dirty="0">
              <a:cs typeface="Arial"/>
            </a:endParaRPr>
          </a:p>
        </p:txBody>
      </p:sp>
    </p:spTree>
    <p:extLst>
      <p:ext uri="{BB962C8B-B14F-4D97-AF65-F5344CB8AC3E}">
        <p14:creationId xmlns:p14="http://schemas.microsoft.com/office/powerpoint/2010/main" xmlns="" val="7752030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062924"/>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700" dirty="0">
                <a:latin typeface="Arial"/>
                <a:ea typeface="ＭＳ Ｐゴシック"/>
                <a:cs typeface="Arial"/>
              </a:rPr>
              <a:t>2 Tarafların, iç hukuk sistemlerine hakim ilkeler sebebiyle 1.a paragrafındaki tedbirleri kabul edememesi halinde, bu tedbirler yerine, yetki alanı içerisinde, bu yetki alanındaki teknik araçların kullanılması aracılığıyla iletilen belirli haberleşmelerle ilgili içerik verilerini gerçek zamanlı olarak toplamak veya kayıt altına almak için </a:t>
            </a:r>
            <a:r>
              <a:rPr lang="tr-TR" sz="1700" b="1" dirty="0">
                <a:solidFill>
                  <a:srgbClr val="FF0000"/>
                </a:solidFill>
                <a:latin typeface="Arial"/>
                <a:ea typeface="ＭＳ Ｐゴシック"/>
                <a:cs typeface="Arial"/>
              </a:rPr>
              <a:t>gerekli yasama tedbirlerini ve diğer tedbirleri kabul edebilir</a:t>
            </a:r>
            <a:r>
              <a:rPr lang="tr-TR" sz="1700" dirty="0">
                <a:latin typeface="Arial"/>
                <a:ea typeface="ＭＳ Ｐゴシック"/>
                <a:cs typeface="Arial"/>
              </a:rPr>
              <a:t>.</a:t>
            </a:r>
            <a:endParaRPr lang="tr-TR" sz="1700" dirty="0">
              <a:cs typeface="Arial"/>
            </a:endParaRPr>
          </a:p>
          <a:p>
            <a:pPr marL="342900" indent="-342900" algn="just">
              <a:buFont typeface="Wingdings" panose="05000000000000000000" pitchFamily="2" charset="2"/>
              <a:buChar char="Ø"/>
            </a:pPr>
            <a:r>
              <a:rPr lang="tr-TR" sz="1700" dirty="0">
                <a:latin typeface="Arial"/>
                <a:ea typeface="ＭＳ Ｐゴシック"/>
                <a:cs typeface="Arial"/>
              </a:rPr>
              <a:t>3 </a:t>
            </a:r>
            <a:r>
              <a:rPr lang="tr-TR" sz="1700" dirty="0">
                <a:ea typeface="ＭＳ Ｐゴシック"/>
                <a:cs typeface="Calibri"/>
              </a:rPr>
              <a:t>Taraflar, hizmet sağlayıcılarını, bu maddede düzenlenen yetkilerin icrasını ve bununla ilgili her türlü bilgiyi gizli tutmakla yükümlü kılacak gerekli yasama tedbirlerini ve diğer tedbirleri kabul etmekle yükümlüdür. </a:t>
            </a:r>
            <a:endParaRPr lang="tr-TR" sz="1700" dirty="0">
              <a:latin typeface="Arial"/>
              <a:ea typeface="ＭＳ Ｐゴシック"/>
              <a:cs typeface="Arial"/>
            </a:endParaRPr>
          </a:p>
          <a:p>
            <a:pPr marL="342900" indent="-342900" algn="just">
              <a:buFont typeface="Wingdings" panose="05000000000000000000" pitchFamily="2" charset="2"/>
              <a:buChar char="Ø"/>
            </a:pPr>
            <a:r>
              <a:rPr lang="tr-TR" sz="1700" dirty="0">
                <a:latin typeface="Arial"/>
                <a:ea typeface="ＭＳ Ｐゴシック"/>
                <a:cs typeface="Arial"/>
              </a:rPr>
              <a:t>4 Bu maddede düzenlenen yetki ve prosedürler 14. ve 15. maddeye tabidir. </a:t>
            </a:r>
            <a:endParaRPr lang="tr-TR" sz="17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4401205"/>
          </a:xfrm>
          <a:prstGeom prst="rect">
            <a:avLst/>
          </a:prstGeom>
        </p:spPr>
        <p:txBody>
          <a:bodyPr wrap="square" lIns="91440" tIns="45720" rIns="91440" bIns="45720" anchor="t">
            <a:spAutoFit/>
          </a:bodyPr>
          <a:lstStyle/>
          <a:p>
            <a:pPr marL="342900" indent="-342900" algn="just">
              <a:buFont typeface="Wingdings"/>
              <a:buChar char="Ø"/>
            </a:pPr>
            <a:r>
              <a:rPr lang="tr-TR" sz="2000" dirty="0">
                <a:latin typeface="Arial"/>
                <a:ea typeface="ＭＳ Ｐゴシック"/>
                <a:cs typeface="Arial"/>
              </a:rPr>
              <a:t>Bazı yargı yetkilerinde kolluk teşkilatının, hizmet sağlayıcısının desteği veya en azından bilgisi olmadan içerik verisine gerçek zamanlı müdahalesine izin verilmemektedir.</a:t>
            </a:r>
            <a:endParaRPr lang="en-US" sz="2000" dirty="0">
              <a:latin typeface="Arial"/>
              <a:ea typeface="ＭＳ Ｐゴシック"/>
              <a:cs typeface="Arial"/>
            </a:endParaRPr>
          </a:p>
          <a:p>
            <a:pPr marL="342900" indent="-342900" algn="just">
              <a:buFont typeface="Wingdings,Sans-Serif" pitchFamily="2" charset="2"/>
              <a:buChar char="ü"/>
            </a:pPr>
            <a:endParaRPr lang="tr-TR" sz="2000" dirty="0">
              <a:cs typeface="Arial"/>
            </a:endParaRPr>
          </a:p>
          <a:p>
            <a:pPr marL="342900" indent="-342900" algn="just">
              <a:buFont typeface="Wingdings,Sans-Serif" pitchFamily="2" charset="2"/>
              <a:buChar char="ü"/>
            </a:pPr>
            <a:r>
              <a:rPr lang="tr-TR" sz="2000" dirty="0">
                <a:latin typeface="Arial"/>
                <a:ea typeface="ＭＳ Ｐゴシック"/>
                <a:cs typeface="Arial"/>
              </a:rPr>
              <a:t>Bu yargı yetkilerinde, hizmet sağlayıcılarının gerekli teknik olanakları sağlamaya zorlaması gibi diğer tedbirler kabul edilebilir.</a:t>
            </a:r>
            <a:endParaRPr lang="en-US" sz="2000" dirty="0">
              <a:latin typeface="Arial"/>
              <a:ea typeface="ＭＳ Ｐゴシック"/>
              <a:cs typeface="Arial"/>
            </a:endParaRPr>
          </a:p>
          <a:p>
            <a:pPr marL="342900" indent="-342900" algn="just">
              <a:buFont typeface="Wingdings" pitchFamily="2" charset="2"/>
              <a:buChar char="ü"/>
            </a:pPr>
            <a:endParaRPr lang="en-US" sz="2000" dirty="0">
              <a:cs typeface="Arial"/>
            </a:endParaRPr>
          </a:p>
        </p:txBody>
      </p:sp>
    </p:spTree>
    <p:extLst>
      <p:ext uri="{BB962C8B-B14F-4D97-AF65-F5344CB8AC3E}">
        <p14:creationId xmlns:p14="http://schemas.microsoft.com/office/powerpoint/2010/main" xmlns="" val="19046286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324535"/>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700" dirty="0">
                <a:latin typeface="Arial"/>
                <a:ea typeface="ＭＳ Ｐゴシック"/>
                <a:cs typeface="Arial"/>
              </a:rPr>
              <a:t>2 Tarafların, iç hukuk sistemlerine hakim ilkeler sebebiyle 1.a paragrafındaki tedbirleri kabul edememesi halinde, bu tedbirler yerine, yetki alanı içerisinde, bu yetki alanındaki teknik araçların kullanılması aracılığıyla iletilen belirli haberleşmelerle ilgili içerik verilerini gerçek zamanlı olarak toplamak veya kayıt altına almak için gerekli yasama tedbirlerini ve diğer tedbirleri kabul edebilir.</a:t>
            </a:r>
          </a:p>
          <a:p>
            <a:pPr marL="342900" indent="-342900" algn="just">
              <a:buFont typeface="Wingdings" panose="05000000000000000000" pitchFamily="2" charset="2"/>
              <a:buChar char="Ø"/>
            </a:pPr>
            <a:r>
              <a:rPr lang="tr-TR" sz="1700" dirty="0">
                <a:latin typeface="Arial"/>
                <a:ea typeface="ＭＳ Ｐゴシック"/>
                <a:cs typeface="Arial"/>
              </a:rPr>
              <a:t>3 </a:t>
            </a:r>
            <a:r>
              <a:rPr lang="tr-TR" sz="1700" dirty="0">
                <a:ea typeface="ＭＳ Ｐゴシック"/>
                <a:cs typeface="Calibri"/>
              </a:rPr>
              <a:t>Taraflar, hizmet sağlayıcılarını, bu maddede düzenlenen yetkilerin icrasını ve bununla ilgili her türlü bilgiyi </a:t>
            </a:r>
            <a:r>
              <a:rPr lang="tr-TR" sz="1700" b="1" dirty="0">
                <a:solidFill>
                  <a:srgbClr val="FF0000"/>
                </a:solidFill>
                <a:ea typeface="ＭＳ Ｐゴシック"/>
                <a:cs typeface="Calibri"/>
              </a:rPr>
              <a:t>gizli tutmakla yükümlü kılacak </a:t>
            </a:r>
            <a:r>
              <a:rPr lang="tr-TR" sz="1700" dirty="0">
                <a:ea typeface="ＭＳ Ｐゴシック"/>
                <a:cs typeface="Calibri"/>
              </a:rPr>
              <a:t>gerekli yasama tedbirlerini ve diğer tedbirleri kabul etmekle yükümlüdür. </a:t>
            </a:r>
            <a:endParaRPr lang="tr-TR" sz="1700" dirty="0">
              <a:cs typeface="Arial" pitchFamily="34" charset="0"/>
            </a:endParaRPr>
          </a:p>
          <a:p>
            <a:pPr marL="342900" indent="-342900" algn="just">
              <a:buFont typeface="Wingdings" panose="05000000000000000000" pitchFamily="2" charset="2"/>
              <a:buChar char="Ø"/>
            </a:pPr>
            <a:r>
              <a:rPr lang="tr-TR" sz="1700" dirty="0">
                <a:latin typeface="Arial"/>
                <a:ea typeface="ＭＳ Ｐゴシック"/>
                <a:cs typeface="Arial"/>
              </a:rPr>
              <a:t>4 Bu maddede düzenlenen yetki ve prosedürler 14. ve 15. maddeye tabidir. </a:t>
            </a:r>
            <a:endParaRPr lang="tr-TR" dirty="0">
              <a:cs typeface="Arial" pitchFamily="34" charset="0"/>
            </a:endParaRPr>
          </a:p>
          <a:p>
            <a:pPr marL="342900" indent="-342900" algn="just">
              <a:buFont typeface="Wingdings" panose="05000000000000000000" pitchFamily="2" charset="2"/>
              <a:buChar char="Ø"/>
            </a:pPr>
            <a:endParaRPr lang="tr-TR" sz="17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62324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1900" dirty="0">
                <a:latin typeface="Arial"/>
                <a:ea typeface="ＭＳ Ｐゴシック"/>
                <a:cs typeface="Arial"/>
              </a:rPr>
              <a:t>Bu yetki ancak, soruşturma konusu kişilerin bundan habersiz olmaları halinde etkili olacaktır</a:t>
            </a:r>
          </a:p>
          <a:p>
            <a:pPr marL="342900" indent="-342900" algn="just">
              <a:buFont typeface="Wingdings" pitchFamily="2" charset="2"/>
              <a:buChar char="ü"/>
            </a:pPr>
            <a:endParaRPr lang="tr-TR" sz="1900" dirty="0">
              <a:cs typeface="Arial" panose="020B0604020202020204" pitchFamily="34" charset="0"/>
            </a:endParaRPr>
          </a:p>
          <a:p>
            <a:pPr marL="342900" indent="-342900" algn="just">
              <a:buFont typeface="Wingdings" pitchFamily="2" charset="2"/>
              <a:buChar char="ü"/>
            </a:pPr>
            <a:r>
              <a:rPr lang="tr-TR" sz="1900" dirty="0">
                <a:latin typeface="Arial"/>
                <a:ea typeface="ＭＳ Ｐゴシック"/>
                <a:cs typeface="Arial"/>
              </a:rPr>
              <a:t>Haberleşme tarafları, gerçek zamanlı veri toplama tedbirinin uygulandığını bilmemelidir</a:t>
            </a:r>
          </a:p>
          <a:p>
            <a:pPr marL="342900" indent="-342900" algn="just">
              <a:buFont typeface="Wingdings" pitchFamily="2" charset="2"/>
              <a:buChar char="ü"/>
            </a:pPr>
            <a:endParaRPr lang="tr-TR" sz="1900" dirty="0">
              <a:cs typeface="Arial" panose="020B0604020202020204" pitchFamily="34" charset="0"/>
            </a:endParaRPr>
          </a:p>
          <a:p>
            <a:pPr marL="342900" indent="-342900" algn="just">
              <a:buFont typeface="Wingdings" pitchFamily="2" charset="2"/>
              <a:buChar char="ü"/>
            </a:pPr>
            <a:r>
              <a:rPr lang="tr-TR" sz="1900" dirty="0">
                <a:latin typeface="Arial"/>
                <a:ea typeface="ＭＳ Ｐゴシック"/>
                <a:cs typeface="Arial"/>
              </a:rPr>
              <a:t>Bu anlamda hizmet sağlayıcılarının, bu yetkilerin icra edildiği hususunu gizli tutmaya zorlanması önemlidir </a:t>
            </a:r>
          </a:p>
          <a:p>
            <a:pPr marL="342900" indent="-342900" algn="just">
              <a:buFont typeface="Wingdings" pitchFamily="2" charset="2"/>
              <a:buChar char="ü"/>
            </a:pPr>
            <a:endParaRPr lang="tr-TR" sz="1900" dirty="0">
              <a:cs typeface="Arial" panose="020B0604020202020204" pitchFamily="34" charset="0"/>
            </a:endParaRPr>
          </a:p>
          <a:p>
            <a:pPr marL="342900" indent="-342900" algn="just">
              <a:buFont typeface="Wingdings" pitchFamily="2" charset="2"/>
              <a:buChar char="ü"/>
            </a:pPr>
            <a:r>
              <a:rPr lang="tr-TR" sz="1900" dirty="0">
                <a:latin typeface="Arial"/>
                <a:ea typeface="ＭＳ Ｐゴシック"/>
                <a:cs typeface="Arial"/>
              </a:rPr>
              <a:t>Bu, aynı zamanda hizmet sağlayıcısının, tedbire konu abonesini bilgilendirme yükümlülüğünden veya diğer hukuki yükümlülüklerinden kurtulmasını da sağlayacaktır</a:t>
            </a:r>
            <a:endParaRPr lang="tr-TR" sz="1900" dirty="0">
              <a:cs typeface="Arial" panose="020B0604020202020204" pitchFamily="34" charset="0"/>
            </a:endParaRPr>
          </a:p>
          <a:p>
            <a:pPr marL="342900" indent="-342900" algn="just">
              <a:buFont typeface="Wingdings,Sans-Serif" pitchFamily="2" charset="2"/>
              <a:buChar char="ü"/>
            </a:pPr>
            <a:endParaRPr lang="tr-TR" sz="1900" dirty="0">
              <a:latin typeface="Arial"/>
              <a:ea typeface="ＭＳ Ｐゴシック"/>
              <a:cs typeface="Arial"/>
            </a:endParaRPr>
          </a:p>
          <a:p>
            <a:pPr marL="342900" indent="-342900" algn="just">
              <a:buFont typeface="Wingdings" pitchFamily="2" charset="2"/>
              <a:buChar char="ü"/>
            </a:pPr>
            <a:endParaRPr lang="en-US" sz="1900" dirty="0">
              <a:cs typeface="Arial" panose="020B0604020202020204" pitchFamily="34" charset="0"/>
            </a:endParaRPr>
          </a:p>
        </p:txBody>
      </p:sp>
    </p:spTree>
    <p:extLst>
      <p:ext uri="{BB962C8B-B14F-4D97-AF65-F5344CB8AC3E}">
        <p14:creationId xmlns:p14="http://schemas.microsoft.com/office/powerpoint/2010/main" xmlns="" val="55091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15</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1223065617"/>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D3EA6618-8109-4CEE-A00D-3C263DE3DFA3}"/>
              </a:ext>
            </a:extLst>
          </p:cNvPr>
          <p:cNvPicPr>
            <a:picLocks noChangeAspect="1"/>
          </p:cNvPicPr>
          <p:nvPr/>
        </p:nvPicPr>
        <p:blipFill>
          <a:blip r:embed="rId8"/>
          <a:stretch>
            <a:fillRect/>
          </a:stretch>
        </p:blipFill>
        <p:spPr>
          <a:xfrm>
            <a:off x="7537051" y="781176"/>
            <a:ext cx="1767076" cy="1767076"/>
          </a:xfrm>
          <a:prstGeom prst="rect">
            <a:avLst/>
          </a:prstGeom>
        </p:spPr>
      </p:pic>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15</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Sorular</a:t>
            </a:r>
            <a:endParaRPr lang="tr-TR" dirty="0">
              <a:cs typeface="Calibri"/>
            </a:endParaRP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9260072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21 – İçerik Verisine Müdahale</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586145"/>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1700" dirty="0">
                <a:latin typeface="Arial"/>
                <a:ea typeface="ＭＳ Ｐゴシック"/>
                <a:cs typeface="Arial"/>
              </a:rPr>
              <a:t>2 Tarafların, iç hukuk sistemlerine hakim ilkeler sebebiyle 1.a paragrafındaki tedbirleri kabul edememesi halinde, bu tedbirler yerine, yetki alanı içerisinde, bu yetki alanındaki teknik araçların kullanılması aracılığıyla iletilen belirli haberleşmelerle ilgili içerik verilerini gerçek zamanlı olarak toplamak veya kayıt altına almak için gerekli yasama tedbirlerini ve diğer tedbirleri kabul edebilir.</a:t>
            </a:r>
            <a:endParaRPr lang="tr-TR" dirty="0">
              <a:cs typeface="Arial" pitchFamily="34" charset="0"/>
            </a:endParaRPr>
          </a:p>
          <a:p>
            <a:pPr marL="342900" indent="-342900" algn="just">
              <a:buFont typeface="Wingdings" panose="05000000000000000000" pitchFamily="2" charset="2"/>
              <a:buChar char="Ø"/>
            </a:pPr>
            <a:r>
              <a:rPr lang="tr-TR" sz="1700" dirty="0">
                <a:latin typeface="Arial"/>
                <a:ea typeface="ＭＳ Ｐゴシック"/>
                <a:cs typeface="Arial"/>
              </a:rPr>
              <a:t>3 </a:t>
            </a:r>
            <a:r>
              <a:rPr lang="tr-TR" sz="1700" dirty="0">
                <a:ea typeface="ＭＳ Ｐゴシック"/>
                <a:cs typeface="Calibri"/>
              </a:rPr>
              <a:t>Taraflar, hizmet sağlayıcılarını, bu maddede düzenlenen yetkilerin icrasını ve bununla ilgili her türlü bilgiyi gizli tutmakla yükümlü kılacak gerekli yasama tedbirlerini ve diğer tedbirleri kabul etmekle yükümlüdür. </a:t>
            </a:r>
            <a:endParaRPr lang="tr-TR" sz="1700" dirty="0">
              <a:cs typeface="Arial" pitchFamily="34" charset="0"/>
            </a:endParaRPr>
          </a:p>
          <a:p>
            <a:pPr marL="342900" indent="-342900" algn="just">
              <a:buFont typeface="Wingdings" panose="05000000000000000000" pitchFamily="2" charset="2"/>
              <a:buChar char="Ø"/>
            </a:pPr>
            <a:r>
              <a:rPr lang="tr-TR" sz="1700" dirty="0">
                <a:latin typeface="Arial"/>
                <a:ea typeface="ＭＳ Ｐゴシック"/>
                <a:cs typeface="Arial"/>
              </a:rPr>
              <a:t>4 Bu maddede düzenlenen yetki ve prosedürler </a:t>
            </a:r>
            <a:r>
              <a:rPr lang="tr-TR" sz="1700" b="1" dirty="0">
                <a:solidFill>
                  <a:srgbClr val="FF0000"/>
                </a:solidFill>
                <a:latin typeface="Arial"/>
                <a:ea typeface="ＭＳ Ｐゴシック"/>
                <a:cs typeface="Arial"/>
              </a:rPr>
              <a:t>14. ve 15. maddeye tabidir</a:t>
            </a:r>
            <a:r>
              <a:rPr lang="tr-TR" sz="1700" dirty="0">
                <a:latin typeface="Arial"/>
                <a:ea typeface="ＭＳ Ｐゴシック"/>
                <a:cs typeface="Arial"/>
              </a:rPr>
              <a:t>. </a:t>
            </a:r>
            <a:endParaRPr lang="tr-TR" dirty="0">
              <a:cs typeface="Arial" pitchFamily="34" charset="0"/>
            </a:endParaRPr>
          </a:p>
          <a:p>
            <a:pPr marL="342900" indent="-342900" algn="just">
              <a:buFont typeface="Wingdings" panose="05000000000000000000" pitchFamily="2" charset="2"/>
              <a:buChar char="Ø"/>
            </a:pPr>
            <a:endParaRPr lang="tr-TR" sz="17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3000821"/>
          </a:xfrm>
          <a:prstGeom prst="rect">
            <a:avLst/>
          </a:prstGeom>
        </p:spPr>
        <p:txBody>
          <a:bodyPr wrap="square" lIns="91440" tIns="45720" rIns="91440" bIns="45720" anchor="t">
            <a:spAutoFit/>
          </a:bodyPr>
          <a:lstStyle/>
          <a:p>
            <a:pPr marL="342900" indent="-342900" algn="just">
              <a:buFont typeface="Wingdings"/>
              <a:buChar char="Ø"/>
            </a:pPr>
            <a:r>
              <a:rPr lang="tr-TR" sz="2100" dirty="0">
                <a:latin typeface="Arial"/>
                <a:ea typeface="ＭＳ Ｐゴシック"/>
                <a:cs typeface="Arial"/>
              </a:rPr>
              <a:t>İçerik verisi çok yüksek düzeyde gizlilik menfaati ile ilişkilidir.</a:t>
            </a:r>
            <a:endParaRPr lang="tr-TR" dirty="0">
              <a:cs typeface="Arial" pitchFamily="34" charset="0"/>
            </a:endParaRPr>
          </a:p>
          <a:p>
            <a:pPr marL="342900" indent="-342900" algn="just">
              <a:buFont typeface="Wingdings" pitchFamily="2" charset="2"/>
              <a:buChar char="ü"/>
            </a:pPr>
            <a:endParaRPr lang="tr-TR" sz="2100" dirty="0">
              <a:cs typeface="Arial" panose="020B0604020202020204" pitchFamily="34" charset="0"/>
            </a:endParaRPr>
          </a:p>
          <a:p>
            <a:pPr marL="342900" indent="-342900" algn="just">
              <a:buFont typeface="Wingdings" pitchFamily="2" charset="2"/>
              <a:buChar char="ü"/>
            </a:pPr>
            <a:r>
              <a:rPr lang="tr-TR" sz="2100" dirty="0">
                <a:latin typeface="Arial"/>
                <a:ea typeface="ＭＳ Ｐゴシック"/>
                <a:cs typeface="Arial"/>
              </a:rPr>
              <a:t>İçerik verisine müdahale koşulları ve teminatları genelde trafik verisinin gerçek zamanlı toplanmasına göre daha katıdır</a:t>
            </a:r>
            <a:endParaRPr lang="tr-TR" dirty="0">
              <a:cs typeface="Arial"/>
            </a:endParaRPr>
          </a:p>
        </p:txBody>
      </p:sp>
    </p:spTree>
    <p:extLst>
      <p:ext uri="{BB962C8B-B14F-4D97-AF65-F5344CB8AC3E}">
        <p14:creationId xmlns:p14="http://schemas.microsoft.com/office/powerpoint/2010/main" xmlns="" val="39793922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44233282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5540454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tr-TR" sz="3200" b="1">
              <a:ea typeface="+mn-lt"/>
              <a:cs typeface="+mn-lt"/>
            </a:endParaRPr>
          </a:p>
          <a:p>
            <a:pPr algn="r"/>
            <a:r>
              <a:rPr lang="tr-TR" sz="3200" b="1">
                <a:ea typeface="+mn-lt"/>
                <a:cs typeface="+mn-lt"/>
              </a:rPr>
              <a:t>Sorular</a:t>
            </a:r>
            <a:endParaRPr lang="tr-TR">
              <a:cs typeface="Calibri"/>
            </a:endParaRPr>
          </a:p>
          <a:p>
            <a:pPr algn="r">
              <a:lnSpc>
                <a:spcPct val="80000"/>
              </a:lnSpc>
            </a:pPr>
            <a:endParaRPr lang="tr-TR" sz="3200" b="1">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401563504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42347713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09489" y="2594925"/>
            <a:ext cx="8525021" cy="1274195"/>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cs typeface="ＭＳ Ｐゴシック" charset="0"/>
              </a:rPr>
              <a:t>İkinci Bölüm</a:t>
            </a:r>
            <a:endParaRPr lang="tr-TR" sz="3200" b="1" dirty="0">
              <a:ea typeface="ＭＳ Ｐゴシック" charset="0"/>
              <a:cs typeface="ＭＳ Ｐゴシック" charset="0"/>
            </a:endParaRPr>
          </a:p>
          <a:p>
            <a:pPr algn="ctr">
              <a:lnSpc>
                <a:spcPct val="80000"/>
              </a:lnSpc>
            </a:pPr>
            <a:endParaRPr lang="tr-TR" sz="3200" b="1" dirty="0">
              <a:latin typeface="Arial"/>
              <a:ea typeface="ＭＳ Ｐゴシック"/>
            </a:endParaRPr>
          </a:p>
          <a:p>
            <a:pPr algn="ctr">
              <a:lnSpc>
                <a:spcPct val="80000"/>
              </a:lnSpc>
            </a:pPr>
            <a:r>
              <a:rPr lang="tr-TR" sz="3200" b="1" dirty="0">
                <a:latin typeface="Arial"/>
                <a:ea typeface="ＭＳ Ｐゴシック"/>
              </a:rPr>
              <a:t>Resmi Uluslararası İşbirliği Yaklaşımları</a:t>
            </a:r>
            <a:endParaRPr lang="tr-TR" dirty="0">
              <a:cs typeface="Arial"/>
            </a:endParaRPr>
          </a:p>
        </p:txBody>
      </p:sp>
    </p:spTree>
    <p:extLst>
      <p:ext uri="{BB962C8B-B14F-4D97-AF65-F5344CB8AC3E}">
        <p14:creationId xmlns:p14="http://schemas.microsoft.com/office/powerpoint/2010/main" xmlns="" val="20641575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cs typeface="Calibri"/>
              </a:rPr>
              <a:t>Küresel &amp; Bölgesel Mekanizmalara </a:t>
            </a:r>
            <a:endParaRPr lang="tr-TR" sz="3200" dirty="0">
              <a:ea typeface="ＭＳ Ｐゴシック"/>
              <a:cs typeface="Calibri"/>
            </a:endParaRPr>
          </a:p>
          <a:p>
            <a:pPr algn="r"/>
            <a:r>
              <a:rPr lang="tr-TR" sz="3200" b="1" dirty="0">
                <a:ea typeface="ＭＳ Ｐゴシック"/>
                <a:cs typeface="Calibri"/>
              </a:rPr>
              <a:t>Genel Bakış</a:t>
            </a:r>
            <a:endParaRPr lang="tr-TR" sz="3200"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8" name="Picture 4" descr="UNODC Internships - OpenIGO">
            <a:extLst>
              <a:ext uri="{FF2B5EF4-FFF2-40B4-BE49-F238E27FC236}">
                <a16:creationId xmlns:a16="http://schemas.microsoft.com/office/drawing/2014/main" xmlns="" id="{F3630FF7-0A1E-47DA-94BC-19096EEFFC8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4109" y="1612330"/>
            <a:ext cx="3838536" cy="201523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7E2C615F-9A8F-46E4-9E28-82E78BE611E2}"/>
              </a:ext>
            </a:extLst>
          </p:cNvPr>
          <p:cNvSpPr/>
          <p:nvPr/>
        </p:nvSpPr>
        <p:spPr>
          <a:xfrm>
            <a:off x="4369342" y="1230682"/>
            <a:ext cx="4774658" cy="4832092"/>
          </a:xfrm>
          <a:prstGeom prst="rect">
            <a:avLst/>
          </a:prstGeom>
        </p:spPr>
        <p:txBody>
          <a:bodyPr wrap="square" lIns="91440" tIns="45720" rIns="91440" bIns="45720" anchor="t">
            <a:spAutoFit/>
          </a:bodyPr>
          <a:lstStyle/>
          <a:p>
            <a:pPr marL="342900" indent="-342900">
              <a:buFont typeface="Wingdings" pitchFamily="2" charset="2"/>
              <a:buChar char="Ø"/>
            </a:pPr>
            <a:r>
              <a:rPr lang="tr-TR" sz="2200" dirty="0" err="1">
                <a:latin typeface="Arial"/>
                <a:ea typeface="ＭＳ Ｐゴシック"/>
                <a:cs typeface="Arial"/>
              </a:rPr>
              <a:t>Sınıraşan</a:t>
            </a:r>
            <a:r>
              <a:rPr lang="tr-TR" sz="2200" dirty="0">
                <a:latin typeface="Arial"/>
                <a:ea typeface="ＭＳ Ｐゴシック"/>
                <a:cs typeface="Arial"/>
              </a:rPr>
              <a:t> Örgütlü Suçlara Karşı Birleşmiş Milletler Sözleşmesi (</a:t>
            </a:r>
            <a:r>
              <a:rPr lang="tr-TR" sz="2200" b="1" dirty="0">
                <a:latin typeface="Arial"/>
                <a:ea typeface="ＭＳ Ｐゴシック"/>
                <a:cs typeface="Arial"/>
              </a:rPr>
              <a:t>UNTOC</a:t>
            </a:r>
            <a:r>
              <a:rPr lang="tr-TR" sz="2200" dirty="0">
                <a:latin typeface="Arial"/>
                <a:ea typeface="ＭＳ Ｐゴシック"/>
                <a:cs typeface="Arial"/>
              </a:rPr>
              <a:t>)</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Birleşmiş Milletler Yolsuzlukla Mücadele Sözleşmesi (</a:t>
            </a:r>
            <a:r>
              <a:rPr lang="tr-TR" sz="2200" b="1" dirty="0">
                <a:latin typeface="Arial"/>
                <a:ea typeface="ＭＳ Ｐゴシック"/>
                <a:cs typeface="Arial"/>
              </a:rPr>
              <a:t>UNCAC</a:t>
            </a:r>
            <a:r>
              <a:rPr lang="tr-TR" sz="2200" dirty="0">
                <a:latin typeface="Arial"/>
                <a:ea typeface="ＭＳ Ｐゴシック"/>
                <a:cs typeface="Arial"/>
              </a:rPr>
              <a:t>)</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Ceza İşlerinde Karşılıklı Adli Yardım Avrupa Sözleşmesi </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Avrupa Konseyi Siber Suç Sözleşmesi (</a:t>
            </a:r>
            <a:r>
              <a:rPr lang="tr-TR" sz="2200" b="1" dirty="0">
                <a:latin typeface="Arial"/>
                <a:ea typeface="ＭＳ Ｐゴシック"/>
                <a:cs typeface="Arial"/>
              </a:rPr>
              <a:t>Budapeşte Sözleşmesi</a:t>
            </a:r>
            <a:r>
              <a:rPr lang="tr-TR" sz="2200" dirty="0">
                <a:latin typeface="Arial"/>
                <a:ea typeface="ＭＳ Ｐゴシック"/>
                <a:cs typeface="Arial"/>
              </a:rPr>
              <a:t>)</a:t>
            </a:r>
          </a:p>
          <a:p>
            <a:endParaRPr lang="tr-TR" sz="2200" dirty="0">
              <a:cs typeface="Arial"/>
            </a:endParaRPr>
          </a:p>
        </p:txBody>
      </p:sp>
      <p:pic>
        <p:nvPicPr>
          <p:cNvPr id="10" name="Picture 6" descr="Council of Europe - Wikipedia">
            <a:extLst>
              <a:ext uri="{FF2B5EF4-FFF2-40B4-BE49-F238E27FC236}">
                <a16:creationId xmlns:a16="http://schemas.microsoft.com/office/drawing/2014/main" xmlns="" id="{8DBADDCD-8E10-4E83-9855-3FD54FC7D87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5300" y="3897900"/>
            <a:ext cx="2978235" cy="23849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01244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UNTOC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4154984"/>
          </a:xfrm>
          <a:prstGeom prst="rect">
            <a:avLst/>
          </a:prstGeom>
        </p:spPr>
        <p:txBody>
          <a:bodyPr lIns="91440" tIns="45720" rIns="91440" bIns="45720" anchor="t">
            <a:spAutoFit/>
          </a:bodyPr>
          <a:lstStyle/>
          <a:p>
            <a:pPr marL="342900" indent="-342900">
              <a:buFont typeface="Wingdings" pitchFamily="2" charset="2"/>
              <a:buChar char="Ø"/>
            </a:pPr>
            <a:r>
              <a:rPr lang="tr-TR" sz="2200" dirty="0">
                <a:latin typeface="Arial"/>
                <a:ea typeface="ＭＳ Ｐゴシック"/>
                <a:cs typeface="Arial"/>
              </a:rPr>
              <a:t>İmza yılı: 2000</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Yürürlüğe girdiği yıl: 2003</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İmzacı sayısı: 147</a:t>
            </a:r>
          </a:p>
          <a:p>
            <a:pPr marL="342900" indent="-342900">
              <a:buFont typeface="Wingdings" pitchFamily="2" charset="2"/>
              <a:buChar char="Ø"/>
            </a:pPr>
            <a:endParaRPr lang="tr-TR" sz="2200" dirty="0">
              <a:cs typeface="Arial"/>
            </a:endParaRPr>
          </a:p>
          <a:p>
            <a:pPr marL="342900" indent="-342900" algn="just">
              <a:buFont typeface="Wingdings" pitchFamily="2" charset="2"/>
              <a:buChar char="Ø"/>
            </a:pPr>
            <a:r>
              <a:rPr lang="tr-TR" sz="2200" dirty="0">
                <a:latin typeface="Arial"/>
                <a:ea typeface="ＭＳ Ｐゴシック"/>
                <a:cs typeface="Arial"/>
              </a:rPr>
              <a:t>Amaç: </a:t>
            </a:r>
            <a:r>
              <a:rPr lang="tr-TR" sz="2200" dirty="0" err="1">
                <a:latin typeface="Arial"/>
                <a:ea typeface="ＭＳ Ｐゴシック"/>
                <a:cs typeface="Arial"/>
              </a:rPr>
              <a:t>Sınıraşan</a:t>
            </a:r>
            <a:r>
              <a:rPr lang="tr-TR" sz="2200" dirty="0">
                <a:latin typeface="Arial"/>
                <a:ea typeface="ＭＳ Ｐゴシック"/>
                <a:cs typeface="Arial"/>
              </a:rPr>
              <a:t> örgütlü suçluluğun önlenmesinde ve </a:t>
            </a:r>
            <a:r>
              <a:rPr lang="tr-TR" sz="2200" dirty="0" err="1">
                <a:latin typeface="Arial"/>
                <a:ea typeface="ＭＳ Ｐゴシック"/>
                <a:cs typeface="Arial"/>
              </a:rPr>
              <a:t>sınıraşan</a:t>
            </a:r>
            <a:r>
              <a:rPr lang="tr-TR" sz="2200" dirty="0">
                <a:latin typeface="Arial"/>
                <a:ea typeface="ＭＳ Ｐゴシック"/>
                <a:cs typeface="Arial"/>
              </a:rPr>
              <a:t> örgütlü suçlulukla mücadelede işbirliğinin teşvik edilmesi</a:t>
            </a:r>
            <a:endParaRPr lang="tr-TR" sz="2200" dirty="0">
              <a:cs typeface="Arial" pitchFamily="34" charset="0"/>
            </a:endParaRPr>
          </a:p>
          <a:p>
            <a:pPr algn="just"/>
            <a:endParaRPr lang="tr-TR" sz="22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138503"/>
            <a:ext cx="4572000" cy="3477875"/>
          </a:xfrm>
          <a:prstGeom prst="rect">
            <a:avLst/>
          </a:prstGeom>
        </p:spPr>
        <p:txBody>
          <a:bodyPr lIns="91440" tIns="45720" rIns="91440" bIns="45720" anchor="t">
            <a:spAutoFit/>
          </a:bodyPr>
          <a:lstStyle/>
          <a:p>
            <a:pPr marL="342900" indent="-342900">
              <a:buFont typeface="Wingdings" pitchFamily="2" charset="2"/>
              <a:buChar char="ü"/>
            </a:pPr>
            <a:r>
              <a:rPr lang="tr-TR" sz="2200" dirty="0">
                <a:latin typeface="Arial"/>
                <a:ea typeface="ＭＳ Ｐゴシック"/>
                <a:cs typeface="Arial"/>
              </a:rPr>
              <a:t>Örgütlü suç gruplarını içeren </a:t>
            </a:r>
            <a:r>
              <a:rPr lang="tr-TR" sz="2200" dirty="0" err="1">
                <a:latin typeface="Arial"/>
                <a:ea typeface="ＭＳ Ｐゴシック"/>
                <a:cs typeface="Arial"/>
              </a:rPr>
              <a:t>sınıraşan</a:t>
            </a:r>
            <a:r>
              <a:rPr lang="tr-TR" sz="2200" dirty="0">
                <a:latin typeface="Arial"/>
                <a:ea typeface="ＭＳ Ｐゴシック"/>
                <a:cs typeface="Arial"/>
              </a:rPr>
              <a:t> suçlarda uluslararası işbirliğini sağlanması:</a:t>
            </a:r>
          </a:p>
          <a:p>
            <a:pPr marL="800100" lvl="1" indent="-342900">
              <a:buFont typeface="Wingdings" pitchFamily="2" charset="2"/>
              <a:buChar char="ü"/>
            </a:pPr>
            <a:r>
              <a:rPr lang="tr-TR" sz="2200" dirty="0">
                <a:latin typeface="Arial"/>
                <a:ea typeface="ＭＳ Ｐゴシック"/>
                <a:cs typeface="Arial"/>
              </a:rPr>
              <a:t>Ağır suçlar (asgari 4 yıllık ceza)</a:t>
            </a:r>
          </a:p>
          <a:p>
            <a:pPr lvl="1" algn="ctr"/>
            <a:r>
              <a:rPr lang="tr-TR" sz="2200" dirty="0">
                <a:latin typeface="Arial"/>
                <a:ea typeface="ＭＳ Ｐゴシック"/>
                <a:cs typeface="Arial"/>
              </a:rPr>
              <a:t>+</a:t>
            </a:r>
          </a:p>
          <a:p>
            <a:pPr marL="800100" lvl="1" indent="-342900">
              <a:buFont typeface="Wingdings" pitchFamily="2" charset="2"/>
              <a:buChar char="ü"/>
            </a:pPr>
            <a:r>
              <a:rPr lang="tr-TR" sz="2200" dirty="0" err="1">
                <a:latin typeface="Arial"/>
                <a:ea typeface="ＭＳ Ｐゴシック"/>
                <a:cs typeface="Arial"/>
              </a:rPr>
              <a:t>Sözleşme'de</a:t>
            </a:r>
            <a:r>
              <a:rPr lang="tr-TR" sz="2200" dirty="0">
                <a:latin typeface="Arial"/>
                <a:ea typeface="ＭＳ Ｐゴシック"/>
                <a:cs typeface="Arial"/>
              </a:rPr>
              <a:t> düzenlenen suçlar</a:t>
            </a:r>
          </a:p>
          <a:p>
            <a:pPr lvl="1" algn="ctr"/>
            <a:endParaRPr lang="tr-TR" sz="2200" dirty="0">
              <a:cs typeface="Arial"/>
            </a:endParaRPr>
          </a:p>
          <a:p>
            <a:pPr marL="800100" lvl="1" indent="-342900">
              <a:buFont typeface="Wingdings" pitchFamily="2" charset="2"/>
              <a:buChar char="ü"/>
            </a:pPr>
            <a:endParaRPr lang="tr-TR" sz="2200" dirty="0">
              <a:latin typeface="Arial"/>
              <a:ea typeface="ＭＳ Ｐゴシック"/>
              <a:cs typeface="Arial"/>
            </a:endParaRPr>
          </a:p>
        </p:txBody>
      </p:sp>
    </p:spTree>
    <p:extLst>
      <p:ext uri="{BB962C8B-B14F-4D97-AF65-F5344CB8AC3E}">
        <p14:creationId xmlns:p14="http://schemas.microsoft.com/office/powerpoint/2010/main" xmlns="" val="118904691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a:t>UNTOC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8522" y="1003540"/>
            <a:ext cx="4227342" cy="4832092"/>
          </a:xfrm>
          <a:prstGeom prst="rect">
            <a:avLst/>
          </a:prstGeom>
        </p:spPr>
        <p:txBody>
          <a:bodyPr wrap="square" lIns="91440" tIns="45720" rIns="91440" bIns="45720" anchor="t">
            <a:spAutoFit/>
          </a:bodyPr>
          <a:lstStyle/>
          <a:p>
            <a:pPr marL="342900" indent="-342900">
              <a:buFont typeface="Wingdings" pitchFamily="2" charset="2"/>
              <a:buChar char="Ø"/>
            </a:pPr>
            <a:r>
              <a:rPr lang="tr-TR" sz="2200" b="1" dirty="0">
                <a:latin typeface="Arial"/>
                <a:ea typeface="ＭＳ Ｐゴシック"/>
                <a:cs typeface="Arial"/>
              </a:rPr>
              <a:t>Suçlar:</a:t>
            </a:r>
          </a:p>
          <a:p>
            <a:pPr marL="800100" lvl="1" indent="-342900">
              <a:buFont typeface="Wingdings" pitchFamily="2" charset="2"/>
              <a:buChar char="Ø"/>
            </a:pPr>
            <a:r>
              <a:rPr lang="tr-TR" sz="2200" dirty="0">
                <a:latin typeface="Arial"/>
                <a:ea typeface="ＭＳ Ｐゴシック"/>
                <a:cs typeface="Arial"/>
              </a:rPr>
              <a:t>Örgütlü bir suç grubuna katılma</a:t>
            </a:r>
            <a:endParaRPr lang="en-US" dirty="0">
              <a:latin typeface="Arial"/>
              <a:ea typeface="ＭＳ Ｐゴシック"/>
            </a:endParaRPr>
          </a:p>
          <a:p>
            <a:pPr marL="800100" lvl="1" indent="-342900">
              <a:buFont typeface="Wingdings" pitchFamily="2" charset="2"/>
              <a:buChar char="Ø"/>
            </a:pPr>
            <a:r>
              <a:rPr lang="tr-TR" sz="2200" dirty="0">
                <a:latin typeface="Arial"/>
                <a:ea typeface="ＭＳ Ｐゴシック"/>
                <a:cs typeface="Arial"/>
              </a:rPr>
              <a:t>Suç gelirlerinin aklanması</a:t>
            </a:r>
          </a:p>
          <a:p>
            <a:pPr marL="800100" lvl="1" indent="-342900">
              <a:buFont typeface="Wingdings" pitchFamily="2" charset="2"/>
              <a:buChar char="Ø"/>
            </a:pPr>
            <a:r>
              <a:rPr lang="tr-TR" sz="2200" dirty="0">
                <a:latin typeface="Arial"/>
                <a:ea typeface="ＭＳ Ｐゴシック"/>
                <a:cs typeface="Arial"/>
              </a:rPr>
              <a:t>Yolsuzluk</a:t>
            </a:r>
          </a:p>
          <a:p>
            <a:pPr marL="800100" lvl="1" indent="-342900">
              <a:buFont typeface="Wingdings" pitchFamily="2" charset="2"/>
              <a:buChar char="Ø"/>
            </a:pPr>
            <a:r>
              <a:rPr lang="tr-TR" sz="2200" dirty="0">
                <a:latin typeface="Arial"/>
                <a:ea typeface="ＭＳ Ｐゴシック"/>
                <a:cs typeface="Arial"/>
              </a:rPr>
              <a:t>Adaleti engelleme</a:t>
            </a:r>
            <a:endParaRPr lang="tr-TR" sz="2200" dirty="0">
              <a:cs typeface="Arial"/>
            </a:endParaRPr>
          </a:p>
          <a:p>
            <a:pPr marL="800100" lvl="1" indent="-342900">
              <a:buFont typeface="Wingdings" pitchFamily="2" charset="2"/>
              <a:buChar char="Ø"/>
            </a:pPr>
            <a:endParaRPr lang="tr-TR" sz="2200" dirty="0">
              <a:cs typeface="Arial"/>
            </a:endParaRPr>
          </a:p>
          <a:p>
            <a:pPr marL="342900" indent="-342900">
              <a:buFont typeface="Wingdings" pitchFamily="2" charset="2"/>
              <a:buChar char="ü"/>
            </a:pPr>
            <a:r>
              <a:rPr lang="tr-TR" sz="2200" b="1" dirty="0">
                <a:latin typeface="Arial"/>
                <a:ea typeface="ＭＳ Ｐゴシック"/>
                <a:cs typeface="Arial"/>
              </a:rPr>
              <a:t>Usul yetkileri:</a:t>
            </a:r>
            <a:endParaRPr lang="tr-TR" sz="2200" b="1" dirty="0">
              <a:cs typeface="Arial"/>
            </a:endParaRPr>
          </a:p>
          <a:p>
            <a:pPr marL="800100" lvl="1" indent="-342900">
              <a:buFont typeface="Wingdings" pitchFamily="2" charset="2"/>
              <a:buChar char="ü"/>
            </a:pPr>
            <a:r>
              <a:rPr lang="tr-TR" sz="2200" dirty="0">
                <a:latin typeface="Arial"/>
                <a:ea typeface="ＭＳ Ｐゴシック"/>
                <a:cs typeface="Arial"/>
              </a:rPr>
              <a:t>Kovuşturma, Yargılama ve Yaptırımlar </a:t>
            </a:r>
          </a:p>
          <a:p>
            <a:pPr marL="800100" lvl="1" indent="-342900">
              <a:buFont typeface="Wingdings" pitchFamily="2" charset="2"/>
              <a:buChar char="ü"/>
            </a:pPr>
            <a:r>
              <a:rPr lang="tr-TR" sz="2200" dirty="0">
                <a:latin typeface="Arial"/>
                <a:ea typeface="ＭＳ Ｐゴシック"/>
                <a:cs typeface="Arial"/>
              </a:rPr>
              <a:t>Müsadere ve el koyma</a:t>
            </a:r>
          </a:p>
          <a:p>
            <a:pPr marL="800100" lvl="1" indent="-342900">
              <a:buFont typeface="Wingdings" pitchFamily="2" charset="2"/>
              <a:buChar char="ü"/>
            </a:pPr>
            <a:r>
              <a:rPr lang="tr-TR" sz="2200" dirty="0">
                <a:latin typeface="Arial"/>
                <a:ea typeface="ＭＳ Ｐゴシック"/>
                <a:cs typeface="Arial"/>
              </a:rPr>
              <a:t>Suç gelirlerinin tasarrufu</a:t>
            </a:r>
          </a:p>
          <a:p>
            <a:pPr marL="800100" lvl="1" indent="-342900">
              <a:buFont typeface="Wingdings" pitchFamily="2" charset="2"/>
              <a:buChar char="ü"/>
            </a:pPr>
            <a:endParaRPr lang="tr-TR" sz="2200" dirty="0">
              <a:cs typeface="Arial"/>
            </a:endParaRPr>
          </a:p>
          <a:p>
            <a:pPr marL="342900" indent="-342900">
              <a:buFont typeface="Wingdings" pitchFamily="2" charset="2"/>
              <a:buChar char="ü"/>
            </a:pPr>
            <a:r>
              <a:rPr lang="tr-TR" sz="2200" b="1" dirty="0">
                <a:latin typeface="Arial"/>
                <a:ea typeface="ＭＳ Ｐゴシック"/>
                <a:cs typeface="Arial"/>
              </a:rPr>
              <a:t>Suçluların İadesi</a:t>
            </a:r>
            <a:endParaRPr lang="tr-TR" sz="2200" b="1"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13654" y="1138503"/>
            <a:ext cx="4930346" cy="5909310"/>
          </a:xfrm>
          <a:prstGeom prst="rect">
            <a:avLst/>
          </a:prstGeom>
        </p:spPr>
        <p:txBody>
          <a:bodyPr wrap="square" lIns="91440" tIns="45720" rIns="91440" bIns="45720" anchor="t">
            <a:spAutoFit/>
          </a:bodyPr>
          <a:lstStyle/>
          <a:p>
            <a:pPr marL="342900" indent="-342900">
              <a:buFont typeface="Wingdings" pitchFamily="2" charset="2"/>
              <a:buChar char="ü"/>
            </a:pPr>
            <a:r>
              <a:rPr lang="tr-TR" sz="2100" b="1" dirty="0">
                <a:latin typeface="Arial"/>
                <a:ea typeface="ＭＳ Ｐゴシック"/>
                <a:cs typeface="Arial"/>
              </a:rPr>
              <a:t>Adli yardımlaşma</a:t>
            </a:r>
            <a:endParaRPr lang="tr-TR" sz="2100" dirty="0">
              <a:cs typeface="Arial"/>
            </a:endParaRPr>
          </a:p>
          <a:p>
            <a:pPr marL="1257300" lvl="2" indent="-342900">
              <a:buFont typeface="Wingdings" pitchFamily="2" charset="2"/>
              <a:buChar char="ü"/>
            </a:pPr>
            <a:r>
              <a:rPr lang="tr-TR" sz="2100" dirty="0">
                <a:latin typeface="Arial"/>
                <a:ea typeface="ＭＳ Ｐゴシック"/>
                <a:cs typeface="Arial"/>
              </a:rPr>
              <a:t>Delil toplamak veya kişilerin ifadesini almak</a:t>
            </a:r>
          </a:p>
          <a:p>
            <a:pPr marL="1257300" lvl="2" indent="-342900">
              <a:buFont typeface="Wingdings" pitchFamily="2" charset="2"/>
              <a:buChar char="ü"/>
            </a:pPr>
            <a:r>
              <a:rPr lang="tr-TR" sz="2100" dirty="0">
                <a:latin typeface="Arial"/>
                <a:ea typeface="ＭＳ Ｐゴシック"/>
                <a:cs typeface="Arial"/>
              </a:rPr>
              <a:t>Adli belgelerin tebliğini sağlamak</a:t>
            </a:r>
          </a:p>
          <a:p>
            <a:pPr marL="1257300" lvl="2" indent="-342900">
              <a:buFont typeface="Wingdings" pitchFamily="2" charset="2"/>
              <a:buChar char="ü"/>
            </a:pPr>
            <a:r>
              <a:rPr lang="tr-TR" sz="2100" dirty="0">
                <a:latin typeface="Arial"/>
                <a:ea typeface="ＭＳ Ｐゴシック"/>
                <a:cs typeface="Arial"/>
              </a:rPr>
              <a:t>Arama, el koyma ve dondurma işlemlerini yerine getirmek</a:t>
            </a:r>
          </a:p>
          <a:p>
            <a:pPr marL="1257300" lvl="2" indent="-342900">
              <a:buFont typeface="Wingdings" pitchFamily="2" charset="2"/>
              <a:buChar char="ü"/>
            </a:pPr>
            <a:r>
              <a:rPr lang="tr-TR" sz="2100" dirty="0">
                <a:latin typeface="Arial"/>
                <a:ea typeface="ＭＳ Ｐゴシック"/>
                <a:cs typeface="Arial"/>
              </a:rPr>
              <a:t>Eşya ve yer incelemesi yapmak</a:t>
            </a:r>
          </a:p>
          <a:p>
            <a:pPr marL="1257300" lvl="2" indent="-342900">
              <a:buFont typeface="Wingdings" pitchFamily="2" charset="2"/>
              <a:buChar char="ü"/>
            </a:pPr>
            <a:r>
              <a:rPr lang="tr-TR" sz="2100" dirty="0">
                <a:latin typeface="Arial"/>
                <a:ea typeface="ＭＳ Ｐゴシック"/>
                <a:cs typeface="Arial"/>
              </a:rPr>
              <a:t>Bilgileri, delilleri ve görüşleri temin etmek</a:t>
            </a:r>
          </a:p>
          <a:p>
            <a:pPr marL="1257300" lvl="2" indent="-342900">
              <a:buFont typeface="Wingdings" pitchFamily="2" charset="2"/>
              <a:buChar char="ü"/>
            </a:pPr>
            <a:r>
              <a:rPr lang="tr-TR" sz="2100" dirty="0">
                <a:latin typeface="Arial"/>
                <a:ea typeface="ＭＳ Ｐゴシック"/>
                <a:cs typeface="Arial"/>
              </a:rPr>
              <a:t>Kayıt temin etmek</a:t>
            </a:r>
          </a:p>
          <a:p>
            <a:pPr marL="1257300" lvl="2" indent="-342900">
              <a:buFont typeface="Wingdings" pitchFamily="2" charset="2"/>
              <a:buChar char="ü"/>
            </a:pPr>
            <a:r>
              <a:rPr lang="tr-TR" sz="2100" dirty="0">
                <a:latin typeface="Arial"/>
                <a:ea typeface="ＭＳ Ｐゴシック"/>
                <a:cs typeface="Arial"/>
              </a:rPr>
              <a:t>Suç gelirlerinin ve araç gereçlerinin tespiti ve takibi</a:t>
            </a:r>
          </a:p>
          <a:p>
            <a:pPr marL="1257300" lvl="2" indent="-342900">
              <a:buFont typeface="Wingdings" pitchFamily="2" charset="2"/>
              <a:buChar char="ü"/>
            </a:pPr>
            <a:r>
              <a:rPr lang="tr-TR" sz="2100" dirty="0">
                <a:latin typeface="Arial"/>
                <a:ea typeface="ＭＳ Ｐゴシック"/>
                <a:cs typeface="Arial"/>
              </a:rPr>
              <a:t>İç </a:t>
            </a:r>
            <a:r>
              <a:rPr lang="tr-TR" sz="2100" dirty="0" smtClean="0">
                <a:latin typeface="Arial"/>
                <a:ea typeface="ＭＳ Ｐゴシック"/>
                <a:cs typeface="Arial"/>
              </a:rPr>
              <a:t>Yasadışı </a:t>
            </a:r>
            <a:r>
              <a:rPr lang="tr-TR" sz="2100" dirty="0">
                <a:latin typeface="Arial"/>
                <a:ea typeface="ＭＳ Ｐゴシック"/>
                <a:cs typeface="Arial"/>
              </a:rPr>
              <a:t>olmayan diğer yardımlar.</a:t>
            </a:r>
          </a:p>
          <a:p>
            <a:pPr lvl="1"/>
            <a:endParaRPr lang="tr-TR" sz="2100" dirty="0">
              <a:cs typeface="Arial"/>
            </a:endParaRPr>
          </a:p>
        </p:txBody>
      </p:sp>
    </p:spTree>
    <p:extLst>
      <p:ext uri="{BB962C8B-B14F-4D97-AF65-F5344CB8AC3E}">
        <p14:creationId xmlns:p14="http://schemas.microsoft.com/office/powerpoint/2010/main" xmlns="" val="7259195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a:t>UNCAC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5262979"/>
          </a:xfrm>
          <a:prstGeom prst="rect">
            <a:avLst/>
          </a:prstGeom>
        </p:spPr>
        <p:txBody>
          <a:bodyPr lIns="91440" tIns="45720" rIns="91440" bIns="45720" anchor="t">
            <a:spAutoFit/>
          </a:bodyPr>
          <a:lstStyle/>
          <a:p>
            <a:pPr marL="342900" indent="-342900">
              <a:buFont typeface="Wingdings" pitchFamily="2" charset="2"/>
              <a:buChar char="Ø"/>
            </a:pPr>
            <a:r>
              <a:rPr lang="tr-TR" sz="2400" dirty="0">
                <a:latin typeface="Arial"/>
                <a:ea typeface="ＭＳ Ｐゴシック"/>
                <a:cs typeface="Arial"/>
              </a:rPr>
              <a:t>İmza yılı: 2003</a:t>
            </a:r>
          </a:p>
          <a:p>
            <a:pPr marL="342900" indent="-342900">
              <a:buFont typeface="Wingdings" pitchFamily="2" charset="2"/>
              <a:buChar char="Ø"/>
            </a:pPr>
            <a:endParaRPr lang="tr-TR" sz="2400" dirty="0">
              <a:cs typeface="Arial"/>
            </a:endParaRPr>
          </a:p>
          <a:p>
            <a:pPr marL="342900" indent="-342900">
              <a:buFont typeface="Wingdings" pitchFamily="2" charset="2"/>
              <a:buChar char="Ø"/>
            </a:pPr>
            <a:r>
              <a:rPr lang="tr-TR" sz="2400" dirty="0">
                <a:latin typeface="Arial"/>
                <a:ea typeface="ＭＳ Ｐゴシック"/>
                <a:cs typeface="Arial"/>
              </a:rPr>
              <a:t>Yürürlüğe girdiği yıl: 2005</a:t>
            </a:r>
          </a:p>
          <a:p>
            <a:pPr marL="342900" indent="-342900">
              <a:buFont typeface="Wingdings" pitchFamily="2" charset="2"/>
              <a:buChar char="Ø"/>
            </a:pPr>
            <a:endParaRPr lang="tr-TR" sz="2400" dirty="0">
              <a:cs typeface="Arial"/>
            </a:endParaRPr>
          </a:p>
          <a:p>
            <a:pPr marL="342900" indent="-342900">
              <a:buFont typeface="Wingdings" pitchFamily="2" charset="2"/>
              <a:buChar char="Ø"/>
            </a:pPr>
            <a:r>
              <a:rPr lang="tr-TR" sz="2400" dirty="0">
                <a:latin typeface="Arial"/>
                <a:ea typeface="ＭＳ Ｐゴシック"/>
                <a:cs typeface="Arial"/>
              </a:rPr>
              <a:t>İmzacı sayısı: 140</a:t>
            </a:r>
          </a:p>
          <a:p>
            <a:pPr marL="342900" indent="-342900">
              <a:buFont typeface="Wingdings" pitchFamily="2" charset="2"/>
              <a:buChar char="Ø"/>
            </a:pPr>
            <a:endParaRPr lang="tr-TR" sz="2400" dirty="0">
              <a:cs typeface="Arial"/>
            </a:endParaRPr>
          </a:p>
          <a:p>
            <a:pPr marL="342900" indent="-342900" algn="just">
              <a:buFont typeface="Wingdings" pitchFamily="2" charset="2"/>
              <a:buChar char="Ø"/>
            </a:pPr>
            <a:r>
              <a:rPr lang="tr-TR" sz="2400" dirty="0">
                <a:latin typeface="Arial"/>
                <a:ea typeface="ＭＳ Ｐゴシック"/>
                <a:cs typeface="Arial"/>
              </a:rPr>
              <a:t>Yolsuzluğun önlenmesinde ve yolsuzlukla mücadelede uluslararası işbirliğini ve teknik yardımlaşmayı teşvik etmek, kolaylaştırmak ve desteklemek amaçlarını taşır</a:t>
            </a:r>
          </a:p>
          <a:p>
            <a:pPr algn="just"/>
            <a:endParaRPr lang="tr-TR" sz="2400" dirty="0">
              <a:cs typeface="Arial"/>
            </a:endParaRPr>
          </a:p>
          <a:p>
            <a:endParaRPr lang="tr-TR" sz="24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138503"/>
            <a:ext cx="4450456" cy="120032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400" dirty="0" err="1">
                <a:latin typeface="Arial"/>
                <a:ea typeface="ＭＳ Ｐゴシック"/>
                <a:cs typeface="Arial"/>
              </a:rPr>
              <a:t>Sözleşme'de</a:t>
            </a:r>
            <a:r>
              <a:rPr lang="tr-TR" sz="2400" dirty="0">
                <a:latin typeface="Arial"/>
                <a:ea typeface="ＭＳ Ｐゴシック"/>
                <a:cs typeface="Arial"/>
              </a:rPr>
              <a:t> düzenlenen suçlar için uluslararası işbirliğini sağlar</a:t>
            </a:r>
            <a:endParaRPr lang="tr-TR" dirty="0">
              <a:latin typeface="Arial"/>
              <a:ea typeface="ＭＳ Ｐゴシック"/>
              <a:cs typeface="Arial"/>
            </a:endParaRPr>
          </a:p>
        </p:txBody>
      </p:sp>
    </p:spTree>
    <p:extLst>
      <p:ext uri="{BB962C8B-B14F-4D97-AF65-F5344CB8AC3E}">
        <p14:creationId xmlns:p14="http://schemas.microsoft.com/office/powerpoint/2010/main" xmlns="" val="27116175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a:t>UNCAC</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07622"/>
            <a:ext cx="4930346" cy="5909310"/>
          </a:xfrm>
          <a:prstGeom prst="rect">
            <a:avLst/>
          </a:prstGeom>
        </p:spPr>
        <p:txBody>
          <a:bodyPr wrap="square" lIns="91440" tIns="45720" rIns="91440" bIns="45720" anchor="t">
            <a:spAutoFit/>
          </a:bodyPr>
          <a:lstStyle/>
          <a:p>
            <a:pPr marL="342900" indent="-342900">
              <a:buFont typeface="Wingdings" pitchFamily="2" charset="2"/>
              <a:buChar char="Ø"/>
            </a:pPr>
            <a:r>
              <a:rPr lang="tr-TR" sz="2100" b="1" dirty="0">
                <a:latin typeface="Arial"/>
                <a:ea typeface="ＭＳ Ｐゴシック"/>
                <a:cs typeface="Arial"/>
              </a:rPr>
              <a:t>Suçlar:</a:t>
            </a:r>
          </a:p>
          <a:p>
            <a:pPr marL="800100" lvl="1" indent="-342900">
              <a:buFont typeface="Wingdings" pitchFamily="2" charset="2"/>
              <a:buChar char="Ø"/>
            </a:pPr>
            <a:r>
              <a:rPr lang="tr-TR" sz="2100" dirty="0">
                <a:latin typeface="Arial"/>
                <a:ea typeface="ＭＳ Ｐゴシック"/>
                <a:cs typeface="Arial"/>
              </a:rPr>
              <a:t>Rüşvet</a:t>
            </a:r>
            <a:endParaRPr lang="tr-TR" sz="2100" dirty="0">
              <a:cs typeface="Arial"/>
            </a:endParaRPr>
          </a:p>
          <a:p>
            <a:pPr marL="800100" lvl="1" indent="-342900">
              <a:buFont typeface="Wingdings" pitchFamily="2" charset="2"/>
              <a:buChar char="Ø"/>
            </a:pPr>
            <a:r>
              <a:rPr lang="tr-TR" sz="2100" dirty="0">
                <a:latin typeface="Arial"/>
                <a:ea typeface="ＭＳ Ｐゴシック"/>
                <a:cs typeface="Arial"/>
              </a:rPr>
              <a:t>Zimmete geçirme veya kötüye kullanma</a:t>
            </a:r>
          </a:p>
          <a:p>
            <a:pPr marL="800100" lvl="1" indent="-342900">
              <a:buFont typeface="Wingdings" pitchFamily="2" charset="2"/>
              <a:buChar char="Ø"/>
            </a:pPr>
            <a:r>
              <a:rPr lang="tr-TR" sz="2100" dirty="0">
                <a:latin typeface="Arial"/>
                <a:ea typeface="ＭＳ Ｐゴシック"/>
                <a:cs typeface="Arial"/>
              </a:rPr>
              <a:t>Nüfuz ticareti</a:t>
            </a:r>
            <a:endParaRPr lang="tr-TR" dirty="0"/>
          </a:p>
          <a:p>
            <a:pPr marL="800100" lvl="1" indent="-342900">
              <a:buFont typeface="Wingdings" pitchFamily="2" charset="2"/>
              <a:buChar char="Ø"/>
            </a:pPr>
            <a:r>
              <a:rPr lang="tr-TR" sz="2100" dirty="0">
                <a:latin typeface="Arial"/>
                <a:ea typeface="ＭＳ Ｐゴシック"/>
                <a:cs typeface="Arial"/>
              </a:rPr>
              <a:t>Görevi kötüye kullanma</a:t>
            </a:r>
          </a:p>
          <a:p>
            <a:pPr marL="800100" lvl="1" indent="-342900">
              <a:buFont typeface="Wingdings" pitchFamily="2" charset="2"/>
              <a:buChar char="Ø"/>
            </a:pPr>
            <a:r>
              <a:rPr lang="tr-TR" sz="2100" dirty="0">
                <a:latin typeface="Arial"/>
                <a:ea typeface="ＭＳ Ｐゴシック"/>
                <a:cs typeface="Arial"/>
              </a:rPr>
              <a:t>Haksız zenginleşme</a:t>
            </a:r>
            <a:endParaRPr lang="tr-TR" sz="2100" dirty="0">
              <a:cs typeface="Arial"/>
            </a:endParaRPr>
          </a:p>
          <a:p>
            <a:pPr marL="800100" lvl="1" indent="-342900">
              <a:buFont typeface="Wingdings" pitchFamily="2" charset="2"/>
              <a:buChar char="Ø"/>
            </a:pPr>
            <a:r>
              <a:rPr lang="tr-TR" sz="2100" dirty="0">
                <a:latin typeface="Arial"/>
                <a:ea typeface="ＭＳ Ｐゴシック"/>
                <a:cs typeface="Arial"/>
              </a:rPr>
              <a:t>Suç gelirlerinin aklanması</a:t>
            </a:r>
            <a:endParaRPr lang="tr-TR" sz="2100" dirty="0">
              <a:cs typeface="Arial"/>
            </a:endParaRPr>
          </a:p>
          <a:p>
            <a:pPr marL="800100" lvl="1" indent="-342900">
              <a:buFont typeface="Wingdings" pitchFamily="2" charset="2"/>
              <a:buChar char="Ø"/>
            </a:pPr>
            <a:r>
              <a:rPr lang="tr-TR" sz="2100" dirty="0">
                <a:latin typeface="Arial"/>
                <a:ea typeface="ＭＳ Ｐゴシック"/>
                <a:cs typeface="Arial"/>
              </a:rPr>
              <a:t>Gizleme</a:t>
            </a:r>
            <a:endParaRPr lang="tr-TR" sz="2100" dirty="0">
              <a:cs typeface="Arial"/>
            </a:endParaRPr>
          </a:p>
          <a:p>
            <a:pPr marL="800100" lvl="1" indent="-342900">
              <a:buFont typeface="Wingdings" pitchFamily="2" charset="2"/>
              <a:buChar char="Ø"/>
            </a:pPr>
            <a:r>
              <a:rPr lang="tr-TR" sz="2100" dirty="0">
                <a:latin typeface="Arial"/>
                <a:ea typeface="ＭＳ Ｐゴシック"/>
                <a:cs typeface="Arial"/>
              </a:rPr>
              <a:t>Adaleti engelleme </a:t>
            </a:r>
            <a:endParaRPr lang="tr-TR" sz="2100" dirty="0">
              <a:cs typeface="Arial"/>
            </a:endParaRPr>
          </a:p>
          <a:p>
            <a:pPr lvl="1"/>
            <a:endParaRPr lang="tr-TR" sz="2100" dirty="0"/>
          </a:p>
          <a:p>
            <a:pPr marL="342900" indent="-342900">
              <a:buFont typeface="Wingdings" pitchFamily="2" charset="2"/>
              <a:buChar char="ü"/>
            </a:pPr>
            <a:r>
              <a:rPr lang="tr-TR" sz="2100" b="1" dirty="0">
                <a:latin typeface="Arial"/>
                <a:ea typeface="ＭＳ Ｐゴシック"/>
                <a:cs typeface="Arial"/>
              </a:rPr>
              <a:t>Usul yetkileri:</a:t>
            </a:r>
            <a:endParaRPr lang="tr-TR" dirty="0"/>
          </a:p>
          <a:p>
            <a:pPr marL="800100" lvl="1" indent="-342900">
              <a:buFont typeface="Wingdings" pitchFamily="2" charset="2"/>
              <a:buChar char="ü"/>
            </a:pPr>
            <a:r>
              <a:rPr lang="tr-TR" sz="2100" dirty="0">
                <a:latin typeface="Arial"/>
                <a:cs typeface="Arial"/>
              </a:rPr>
              <a:t>Kovuşturma, Yargılama ve Yaptırımlar</a:t>
            </a:r>
            <a:endParaRPr lang="tr-TR" sz="2100" dirty="0">
              <a:cs typeface="Arial"/>
            </a:endParaRPr>
          </a:p>
          <a:p>
            <a:pPr marL="800100" lvl="1" indent="-342900">
              <a:buFont typeface="Wingdings" pitchFamily="2" charset="2"/>
              <a:buChar char="ü"/>
            </a:pPr>
            <a:r>
              <a:rPr lang="tr-TR" sz="2100" dirty="0">
                <a:latin typeface="Arial"/>
                <a:ea typeface="ＭＳ Ｐゴシック"/>
                <a:cs typeface="Arial"/>
              </a:rPr>
              <a:t>Müsadere ve el koyma</a:t>
            </a:r>
            <a:endParaRPr lang="tr-TR" sz="2100" dirty="0">
              <a:cs typeface="Arial"/>
            </a:endParaRPr>
          </a:p>
          <a:p>
            <a:pPr marL="800100" lvl="1" indent="-342900">
              <a:buFont typeface="Wingdings" pitchFamily="2" charset="2"/>
              <a:buChar char="ü"/>
            </a:pPr>
            <a:r>
              <a:rPr lang="tr-TR" sz="2100" dirty="0">
                <a:latin typeface="Arial"/>
                <a:ea typeface="ＭＳ Ｐゴシック"/>
                <a:cs typeface="Arial"/>
              </a:rPr>
              <a:t>Özel sektör, kolluk teşkilatı işbirliği</a:t>
            </a:r>
          </a:p>
          <a:p>
            <a:pPr lvl="1"/>
            <a:endParaRPr lang="tr-TR" sz="2100" dirty="0"/>
          </a:p>
        </p:txBody>
      </p:sp>
      <p:sp>
        <p:nvSpPr>
          <p:cNvPr id="6" name="Rectangle 5">
            <a:extLst>
              <a:ext uri="{FF2B5EF4-FFF2-40B4-BE49-F238E27FC236}">
                <a16:creationId xmlns:a16="http://schemas.microsoft.com/office/drawing/2014/main" xmlns="" id="{524B6456-681F-2F44-A01A-AD3514E81BD2}"/>
              </a:ext>
            </a:extLst>
          </p:cNvPr>
          <p:cNvSpPr/>
          <p:nvPr/>
        </p:nvSpPr>
        <p:spPr>
          <a:xfrm>
            <a:off x="4213654" y="1138503"/>
            <a:ext cx="4930346" cy="2800767"/>
          </a:xfrm>
          <a:prstGeom prst="rect">
            <a:avLst/>
          </a:prstGeom>
        </p:spPr>
        <p:txBody>
          <a:bodyPr wrap="square" lIns="91440" tIns="45720" rIns="91440" bIns="45720" anchor="t">
            <a:spAutoFit/>
          </a:bodyPr>
          <a:lstStyle/>
          <a:p>
            <a:pPr marL="342900" indent="-342900">
              <a:buFont typeface="Wingdings" pitchFamily="2" charset="2"/>
              <a:buChar char="ü"/>
            </a:pPr>
            <a:r>
              <a:rPr lang="tr-TR" sz="2200" b="1" dirty="0">
                <a:latin typeface="Arial"/>
                <a:ea typeface="ＭＳ Ｐゴシック"/>
                <a:cs typeface="Arial"/>
              </a:rPr>
              <a:t>Uluslararası İşbirliği</a:t>
            </a:r>
            <a:endParaRPr lang="tr-TR" dirty="0"/>
          </a:p>
          <a:p>
            <a:pPr marL="1257300" lvl="2" indent="-342900">
              <a:buFont typeface="Wingdings" pitchFamily="2" charset="2"/>
              <a:buChar char="ü"/>
            </a:pPr>
            <a:r>
              <a:rPr lang="tr-TR" sz="2200" dirty="0">
                <a:latin typeface="Arial"/>
                <a:ea typeface="ＭＳ Ｐゴシック"/>
                <a:cs typeface="Arial"/>
              </a:rPr>
              <a:t>Suçluların iadesi</a:t>
            </a:r>
          </a:p>
          <a:p>
            <a:pPr marL="1257300" lvl="2" indent="-342900">
              <a:buFont typeface="Wingdings" pitchFamily="2" charset="2"/>
              <a:buChar char="ü"/>
            </a:pPr>
            <a:r>
              <a:rPr lang="tr-TR" sz="2200" dirty="0">
                <a:latin typeface="Arial"/>
                <a:ea typeface="ＭＳ Ｐゴシック"/>
                <a:cs typeface="Arial"/>
              </a:rPr>
              <a:t>Hükümlülerin nakli</a:t>
            </a:r>
          </a:p>
          <a:p>
            <a:pPr marL="1257300" lvl="2" indent="-342900">
              <a:buFont typeface="Wingdings" pitchFamily="2" charset="2"/>
              <a:buChar char="ü"/>
            </a:pPr>
            <a:r>
              <a:rPr lang="tr-TR" sz="2200" dirty="0">
                <a:latin typeface="Arial"/>
                <a:ea typeface="ＭＳ Ｐゴシック"/>
                <a:cs typeface="Arial"/>
              </a:rPr>
              <a:t>Karşılıklı adli yardım</a:t>
            </a:r>
          </a:p>
          <a:p>
            <a:pPr marL="1257300" lvl="2" indent="-342900">
              <a:buFont typeface="Wingdings" pitchFamily="2" charset="2"/>
              <a:buChar char="ü"/>
            </a:pPr>
            <a:r>
              <a:rPr lang="tr-TR" sz="2200" dirty="0">
                <a:latin typeface="Arial"/>
                <a:ea typeface="ＭＳ Ｐゴシック"/>
                <a:cs typeface="Arial"/>
              </a:rPr>
              <a:t>Yargılamaların nakli</a:t>
            </a:r>
          </a:p>
          <a:p>
            <a:pPr marL="1257300" lvl="2" indent="-342900">
              <a:buFont typeface="Wingdings" pitchFamily="2" charset="2"/>
              <a:buChar char="ü"/>
            </a:pPr>
            <a:r>
              <a:rPr lang="tr-TR" sz="2200" dirty="0">
                <a:latin typeface="Arial"/>
                <a:ea typeface="ＭＳ Ｐゴシック"/>
                <a:cs typeface="Arial"/>
              </a:rPr>
              <a:t>Kolluk teşkilatı işbirliği</a:t>
            </a:r>
          </a:p>
          <a:p>
            <a:pPr marL="1257300" lvl="2" indent="-342900">
              <a:buFont typeface="Wingdings" pitchFamily="2" charset="2"/>
              <a:buChar char="ü"/>
            </a:pPr>
            <a:r>
              <a:rPr lang="tr-TR" sz="2200" dirty="0">
                <a:latin typeface="Arial"/>
                <a:ea typeface="ＭＳ Ｐゴシック"/>
                <a:cs typeface="Arial"/>
              </a:rPr>
              <a:t>Ortak soruşturmalar</a:t>
            </a:r>
          </a:p>
          <a:p>
            <a:pPr marL="1257300" lvl="2" indent="-342900">
              <a:buFont typeface="Wingdings" pitchFamily="2" charset="2"/>
              <a:buChar char="ü"/>
            </a:pPr>
            <a:r>
              <a:rPr lang="tr-TR" sz="2200" dirty="0">
                <a:latin typeface="Arial"/>
                <a:ea typeface="ＭＳ Ｐゴシック"/>
                <a:cs typeface="Arial"/>
              </a:rPr>
              <a:t>Özel soruşturma teknikleri</a:t>
            </a:r>
            <a:endParaRPr lang="tr-TR" dirty="0">
              <a:latin typeface="Arial"/>
              <a:ea typeface="ＭＳ Ｐゴシック"/>
              <a:cs typeface="Arial"/>
            </a:endParaRPr>
          </a:p>
        </p:txBody>
      </p:sp>
    </p:spTree>
    <p:extLst>
      <p:ext uri="{BB962C8B-B14F-4D97-AF65-F5344CB8AC3E}">
        <p14:creationId xmlns:p14="http://schemas.microsoft.com/office/powerpoint/2010/main" xmlns="" val="13086976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Ceza İşlerinde Karşılıklı Adli Yardım Avrupa Sözleşmesi </a:t>
            </a:r>
            <a:endParaRPr lang="tr-TR" b="1">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4832092"/>
          </a:xfrm>
          <a:prstGeom prst="rect">
            <a:avLst/>
          </a:prstGeom>
        </p:spPr>
        <p:txBody>
          <a:bodyPr lIns="91440" tIns="45720" rIns="91440" bIns="45720" anchor="t">
            <a:spAutoFit/>
          </a:bodyPr>
          <a:lstStyle/>
          <a:p>
            <a:pPr marL="342900" indent="-342900">
              <a:buFont typeface="Wingdings" pitchFamily="2" charset="2"/>
              <a:buChar char="Ø"/>
            </a:pPr>
            <a:r>
              <a:rPr lang="tr-TR" sz="2200" dirty="0">
                <a:latin typeface="Arial"/>
                <a:ea typeface="ＭＳ Ｐゴシック"/>
                <a:cs typeface="Arial"/>
              </a:rPr>
              <a:t>İmza yılı: 1959</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Yürürlüğe girdiği yıl: 1962</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İmzacı sayısı: 50 Avrupa Konseyi Üye Ülkesi + Şili, İsrail &amp; Güney Kore)</a:t>
            </a:r>
          </a:p>
          <a:p>
            <a:pPr marL="342900" indent="-342900">
              <a:buFont typeface="Wingdings" pitchFamily="2" charset="2"/>
              <a:buChar char="Ø"/>
            </a:pPr>
            <a:endParaRPr lang="tr-TR" sz="2200" dirty="0">
              <a:cs typeface="Arial"/>
            </a:endParaRPr>
          </a:p>
          <a:p>
            <a:pPr marL="342900" indent="-342900" algn="just">
              <a:buFont typeface="Wingdings" pitchFamily="2" charset="2"/>
              <a:buChar char="Ø"/>
            </a:pPr>
            <a:r>
              <a:rPr lang="tr-TR" sz="2200" dirty="0">
                <a:latin typeface="Arial"/>
                <a:ea typeface="ＭＳ Ｐゴシック"/>
                <a:cs typeface="Arial"/>
              </a:rPr>
              <a:t>Amaç: Ceza işlerinde taraflar arasında mümkün olan en geniş ölçüde karşılıklı yardımlaşmayı sağlamak</a:t>
            </a:r>
            <a:endParaRPr lang="tr-TR" dirty="0">
              <a:cs typeface="Arial" pitchFamily="34" charset="0"/>
            </a:endParaRPr>
          </a:p>
          <a:p>
            <a:pPr algn="just"/>
            <a:endParaRPr lang="tr-TR" sz="2200" dirty="0">
              <a:cs typeface="Arial"/>
            </a:endParaRPr>
          </a:p>
          <a:p>
            <a:endParaRPr lang="tr-TR" sz="22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138503"/>
            <a:ext cx="4572000" cy="1785104"/>
          </a:xfrm>
          <a:prstGeom prst="rect">
            <a:avLst/>
          </a:prstGeom>
        </p:spPr>
        <p:txBody>
          <a:bodyPr lIns="91440" tIns="45720" rIns="91440" bIns="45720" anchor="t">
            <a:spAutoFit/>
          </a:bodyPr>
          <a:lstStyle/>
          <a:p>
            <a:pPr marL="342900" indent="-342900">
              <a:buFont typeface="Wingdings" pitchFamily="2" charset="2"/>
              <a:buChar char="ü"/>
            </a:pPr>
            <a:r>
              <a:rPr lang="tr-TR" sz="2200" dirty="0">
                <a:latin typeface="Arial"/>
                <a:ea typeface="ＭＳ Ｐゴシック"/>
                <a:cs typeface="Arial"/>
              </a:rPr>
              <a:t>Talepte bulunan tarafın yetki alanı içerisindeki suçlarla ilgili prosedürler bakımından karşılıklı yardımlaşmanın sağlanması</a:t>
            </a:r>
            <a:endParaRPr lang="tr-TR" dirty="0">
              <a:latin typeface="Arial"/>
              <a:ea typeface="ＭＳ Ｐゴシック"/>
              <a:cs typeface="Arial"/>
            </a:endParaRPr>
          </a:p>
        </p:txBody>
      </p:sp>
    </p:spTree>
    <p:extLst>
      <p:ext uri="{BB962C8B-B14F-4D97-AF65-F5344CB8AC3E}">
        <p14:creationId xmlns:p14="http://schemas.microsoft.com/office/powerpoint/2010/main" xmlns="" val="384039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2040035681"/>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D3EA6618-8109-4CEE-A00D-3C263DE3DFA3}"/>
              </a:ext>
            </a:extLst>
          </p:cNvPr>
          <p:cNvPicPr>
            <a:picLocks noChangeAspect="1"/>
          </p:cNvPicPr>
          <p:nvPr/>
        </p:nvPicPr>
        <p:blipFill>
          <a:blip r:embed="rId8"/>
          <a:stretch>
            <a:fillRect/>
          </a:stretch>
        </p:blipFill>
        <p:spPr>
          <a:xfrm>
            <a:off x="7537051" y="781176"/>
            <a:ext cx="1767076" cy="1767076"/>
          </a:xfrm>
          <a:prstGeom prst="rect">
            <a:avLst/>
          </a:prstGeom>
        </p:spPr>
      </p:pic>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Sorular</a:t>
            </a:r>
            <a:endParaRPr lang="en-GB" sz="3200">
              <a:ea typeface="ＭＳ Ｐゴシック"/>
              <a:cs typeface="+mn-lt"/>
            </a:endParaRP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7368604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t>Ceza İşlerinde Karşılıklı Adli Yardım Avrupa Sözleşmesi </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07622"/>
            <a:ext cx="4930346" cy="4493538"/>
          </a:xfrm>
          <a:prstGeom prst="rect">
            <a:avLst/>
          </a:prstGeom>
        </p:spPr>
        <p:txBody>
          <a:bodyPr wrap="square" lIns="91440" tIns="45720" rIns="91440" bIns="45720" anchor="t">
            <a:spAutoFit/>
          </a:bodyPr>
          <a:lstStyle/>
          <a:p>
            <a:pPr marL="342900" indent="-342900">
              <a:buFont typeface="Wingdings" pitchFamily="2" charset="2"/>
              <a:buChar char="Ø"/>
            </a:pPr>
            <a:r>
              <a:rPr lang="tr-TR" sz="2200" dirty="0">
                <a:latin typeface="Arial"/>
                <a:ea typeface="ＭＳ Ｐゴシック"/>
                <a:cs typeface="Arial"/>
              </a:rPr>
              <a:t>Karşılıklı yardım</a:t>
            </a:r>
            <a:endParaRPr lang="tr-TR" dirty="0">
              <a:cs typeface="Arial"/>
            </a:endParaRPr>
          </a:p>
          <a:p>
            <a:pPr marL="800100" lvl="1" indent="-342900">
              <a:buFont typeface="Wingdings" pitchFamily="2" charset="2"/>
              <a:buChar char="Ø"/>
            </a:pPr>
            <a:r>
              <a:rPr lang="tr-TR" sz="2200" dirty="0">
                <a:latin typeface="Arial"/>
                <a:ea typeface="ＭＳ Ｐゴシック"/>
                <a:cs typeface="Arial"/>
              </a:rPr>
              <a:t>Genel hükümler</a:t>
            </a:r>
            <a:endParaRPr lang="tr-TR" sz="2200" dirty="0">
              <a:cs typeface="Arial"/>
            </a:endParaRPr>
          </a:p>
          <a:p>
            <a:pPr marL="800100" lvl="1" indent="-342900">
              <a:buFont typeface="Wingdings" pitchFamily="2" charset="2"/>
              <a:buChar char="Ø"/>
            </a:pPr>
            <a:r>
              <a:rPr lang="tr-TR" sz="2200" dirty="0">
                <a:latin typeface="Arial"/>
                <a:ea typeface="ＭＳ Ｐゴシック"/>
                <a:cs typeface="Arial"/>
              </a:rPr>
              <a:t>Ret gerekçeleri</a:t>
            </a:r>
            <a:endParaRPr lang="tr-TR" sz="2200" dirty="0">
              <a:cs typeface="Arial"/>
            </a:endParaRPr>
          </a:p>
          <a:p>
            <a:pPr marL="800100" lvl="1" indent="-342900">
              <a:buFont typeface="Wingdings" pitchFamily="2" charset="2"/>
              <a:buChar char="Ø"/>
            </a:pPr>
            <a:r>
              <a:rPr lang="tr-TR" sz="2200" dirty="0">
                <a:latin typeface="Arial"/>
                <a:ea typeface="ＭＳ Ｐゴシック"/>
                <a:cs typeface="Arial"/>
              </a:rPr>
              <a:t>İstinabe talepleri </a:t>
            </a:r>
          </a:p>
          <a:p>
            <a:pPr marL="800100" lvl="1" indent="-342900">
              <a:buFont typeface="Wingdings" pitchFamily="2" charset="2"/>
              <a:buChar char="Ø"/>
            </a:pPr>
            <a:r>
              <a:rPr lang="tr-TR" sz="2200" dirty="0">
                <a:latin typeface="Arial"/>
                <a:ea typeface="ＭＳ Ｐゴシック"/>
                <a:cs typeface="Arial"/>
              </a:rPr>
              <a:t>Usule ait işlemlerin ve adli kararların tebliği</a:t>
            </a:r>
          </a:p>
          <a:p>
            <a:pPr marL="800100" lvl="1" indent="-342900">
              <a:buFont typeface="Wingdings" pitchFamily="2" charset="2"/>
              <a:buChar char="Ø"/>
            </a:pPr>
            <a:r>
              <a:rPr lang="tr-TR" sz="2200" dirty="0">
                <a:latin typeface="Arial"/>
                <a:ea typeface="ＭＳ Ｐゴシック"/>
                <a:cs typeface="Arial"/>
              </a:rPr>
              <a:t>Tanıkların, bilirkişilerin ve kovuşturulan kişilerin mahkeme önüne çıkarılması</a:t>
            </a:r>
          </a:p>
          <a:p>
            <a:pPr marL="800100" lvl="1" indent="-342900">
              <a:buFont typeface="Wingdings" pitchFamily="2" charset="2"/>
              <a:buChar char="Ø"/>
            </a:pPr>
            <a:r>
              <a:rPr lang="tr-TR" sz="2200" dirty="0">
                <a:latin typeface="Arial"/>
                <a:ea typeface="ＭＳ Ｐゴシック"/>
                <a:cs typeface="Arial"/>
              </a:rPr>
              <a:t>Adli sicil kayıtlarına ilişkin örneklerin ve bilgilerin gönderilmesi</a:t>
            </a:r>
          </a:p>
          <a:p>
            <a:pPr lvl="1"/>
            <a:endParaRPr lang="tr-TR" sz="2200" dirty="0">
              <a:cs typeface="Arial" pitchFamily="34" charset="0"/>
            </a:endParaRPr>
          </a:p>
        </p:txBody>
      </p:sp>
      <p:sp>
        <p:nvSpPr>
          <p:cNvPr id="7" name="Rectangle 6">
            <a:extLst>
              <a:ext uri="{FF2B5EF4-FFF2-40B4-BE49-F238E27FC236}">
                <a16:creationId xmlns:a16="http://schemas.microsoft.com/office/drawing/2014/main" xmlns="" id="{E27563AD-AC2D-41B2-AAA0-814C129791D0}"/>
              </a:ext>
            </a:extLst>
          </p:cNvPr>
          <p:cNvSpPr/>
          <p:nvPr/>
        </p:nvSpPr>
        <p:spPr>
          <a:xfrm>
            <a:off x="4213654" y="989546"/>
            <a:ext cx="4930346" cy="2800767"/>
          </a:xfrm>
          <a:prstGeom prst="rect">
            <a:avLst/>
          </a:prstGeom>
        </p:spPr>
        <p:txBody>
          <a:bodyPr wrap="square" lIns="91440" tIns="45720" rIns="91440" bIns="45720" anchor="t">
            <a:spAutoFit/>
          </a:bodyPr>
          <a:lstStyle/>
          <a:p>
            <a:pPr marL="342900" indent="-342900">
              <a:buFont typeface="Wingdings" pitchFamily="2" charset="2"/>
              <a:buChar char="Ø"/>
            </a:pPr>
            <a:endParaRPr lang="tr-TR" sz="2200" dirty="0">
              <a:cs typeface="Arial"/>
            </a:endParaRPr>
          </a:p>
          <a:p>
            <a:pPr marL="800100" lvl="1" indent="-342900">
              <a:buFont typeface="Wingdings" pitchFamily="2" charset="2"/>
              <a:buChar char="Ø"/>
            </a:pPr>
            <a:r>
              <a:rPr lang="tr-TR" sz="2200" dirty="0">
                <a:latin typeface="Arial"/>
                <a:ea typeface="ＭＳ Ｐゴシック"/>
                <a:cs typeface="Arial"/>
              </a:rPr>
              <a:t>Taleplerin içeriği</a:t>
            </a:r>
          </a:p>
          <a:p>
            <a:pPr marL="800100" lvl="1" indent="-342900">
              <a:buFont typeface="Wingdings" pitchFamily="2" charset="2"/>
              <a:buChar char="Ø"/>
            </a:pPr>
            <a:r>
              <a:rPr lang="tr-TR" sz="2200" dirty="0">
                <a:latin typeface="Arial"/>
                <a:ea typeface="ＭＳ Ｐゴシック"/>
                <a:cs typeface="Arial"/>
              </a:rPr>
              <a:t>Usul</a:t>
            </a:r>
            <a:endParaRPr lang="tr-TR" sz="2200" dirty="0">
              <a:cs typeface="Arial"/>
            </a:endParaRPr>
          </a:p>
          <a:p>
            <a:pPr marL="800100" lvl="1" indent="-342900">
              <a:buFont typeface="Wingdings" pitchFamily="2" charset="2"/>
              <a:buChar char="Ø"/>
            </a:pPr>
            <a:r>
              <a:rPr lang="tr-TR" sz="2200" dirty="0">
                <a:latin typeface="Arial"/>
                <a:ea typeface="ＭＳ Ｐゴシック"/>
                <a:cs typeface="Arial"/>
              </a:rPr>
              <a:t>Kovuşturma ile ilgili ihbar</a:t>
            </a:r>
          </a:p>
          <a:p>
            <a:pPr marL="800100" lvl="1" indent="-342900">
              <a:buFont typeface="Wingdings" pitchFamily="2" charset="2"/>
              <a:buChar char="Ø"/>
            </a:pPr>
            <a:r>
              <a:rPr lang="tr-TR" sz="2200" dirty="0">
                <a:latin typeface="Arial"/>
                <a:ea typeface="ＭＳ Ｐゴシック"/>
                <a:cs typeface="Arial"/>
              </a:rPr>
              <a:t>Adli sicillerle ilgili bilgi mübadelesi</a:t>
            </a:r>
          </a:p>
          <a:p>
            <a:pPr marL="800100" lvl="1" indent="-342900">
              <a:buFont typeface="Wingdings" pitchFamily="2" charset="2"/>
              <a:buChar char="Ø"/>
            </a:pPr>
            <a:endParaRPr lang="tr-TR" sz="2200" dirty="0">
              <a:cs typeface="Arial"/>
            </a:endParaRPr>
          </a:p>
          <a:p>
            <a:pPr lvl="1"/>
            <a:endParaRPr lang="tr-TR" sz="2200" dirty="0">
              <a:cs typeface="Arial"/>
            </a:endParaRPr>
          </a:p>
        </p:txBody>
      </p:sp>
    </p:spTree>
    <p:extLst>
      <p:ext uri="{BB962C8B-B14F-4D97-AF65-F5344CB8AC3E}">
        <p14:creationId xmlns:p14="http://schemas.microsoft.com/office/powerpoint/2010/main" xmlns="" val="41728539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Bölgesel Mekanizmalara Genel Bakış</a:t>
            </a:r>
            <a:endParaRPr lang="tr-TR" sz="3200">
              <a:ea typeface="ＭＳ Ｐゴシック"/>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3511052" y="1455908"/>
            <a:ext cx="5430290" cy="415498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Avrupa Birliği Üye Devletleri Arasında Ceza İşlerinde Karşılıklı Yardımlaşma Sözleşmesi</a:t>
            </a:r>
          </a:p>
          <a:p>
            <a:pPr algn="just"/>
            <a:endParaRPr lang="tr-TR" sz="2200" dirty="0"/>
          </a:p>
          <a:p>
            <a:pPr marL="342900" indent="-342900" algn="just">
              <a:buFont typeface="Wingdings" pitchFamily="2" charset="2"/>
              <a:buChar char="Ø"/>
            </a:pPr>
            <a:r>
              <a:rPr lang="tr-TR" sz="2200" dirty="0">
                <a:latin typeface="Arial"/>
                <a:ea typeface="ＭＳ Ｐゴシック"/>
                <a:cs typeface="Arial"/>
              </a:rPr>
              <a:t>Ceza İşlerinde Karşılıklı Yardımlaşmaya Dair Amerikalılar Arası Sözleşme</a:t>
            </a:r>
          </a:p>
          <a:p>
            <a:pPr marL="342900" indent="-342900" algn="just">
              <a:buFont typeface="Wingdings" pitchFamily="2" charset="2"/>
              <a:buChar char="Ø"/>
            </a:pPr>
            <a:endParaRPr lang="tr-TR" sz="2200" dirty="0"/>
          </a:p>
          <a:p>
            <a:pPr marL="342900" indent="-342900" algn="just">
              <a:buFont typeface="Wingdings" pitchFamily="2" charset="2"/>
              <a:buChar char="Ø"/>
            </a:pPr>
            <a:r>
              <a:rPr lang="tr-TR" sz="2200" dirty="0">
                <a:latin typeface="Arial"/>
                <a:ea typeface="ＭＳ Ｐゴシック"/>
                <a:cs typeface="Arial"/>
              </a:rPr>
              <a:t>İngiliz Milletler Topluluğu Karşılıklı Yardımlaşma Şeması (</a:t>
            </a:r>
            <a:r>
              <a:rPr lang="tr-TR" sz="2200" dirty="0" err="1">
                <a:latin typeface="Arial"/>
                <a:ea typeface="ＭＳ Ｐゴシック"/>
                <a:cs typeface="Arial"/>
              </a:rPr>
              <a:t>Harare</a:t>
            </a:r>
            <a:r>
              <a:rPr lang="tr-TR" sz="2200" dirty="0">
                <a:latin typeface="Arial"/>
                <a:ea typeface="ＭＳ Ｐゴシック"/>
                <a:cs typeface="Arial"/>
              </a:rPr>
              <a:t> Şeması)</a:t>
            </a:r>
            <a:endParaRPr lang="tr-TR" sz="2200" dirty="0"/>
          </a:p>
          <a:p>
            <a:pPr marL="342900" indent="-342900" algn="just">
              <a:buFont typeface="Wingdings" pitchFamily="2" charset="2"/>
              <a:buChar char="Ø"/>
            </a:pPr>
            <a:endParaRPr lang="tr-TR" sz="2200" dirty="0"/>
          </a:p>
          <a:p>
            <a:pPr marL="342900" indent="-342900" algn="just">
              <a:buFont typeface="Wingdings" pitchFamily="2" charset="2"/>
              <a:buChar char="Ø"/>
            </a:pPr>
            <a:endParaRPr lang="tr-TR" sz="2200" dirty="0"/>
          </a:p>
        </p:txBody>
      </p:sp>
      <p:pic>
        <p:nvPicPr>
          <p:cNvPr id="6" name="Picture 8" descr="European Union | Definition, Purpose, History, &amp; Members | Britannica">
            <a:extLst>
              <a:ext uri="{FF2B5EF4-FFF2-40B4-BE49-F238E27FC236}">
                <a16:creationId xmlns:a16="http://schemas.microsoft.com/office/drawing/2014/main" xmlns="" id="{E0F05F7A-745F-454B-AA87-B90E8B9A50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7079" y="1120097"/>
            <a:ext cx="2172345" cy="144823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a:extLst>
              <a:ext uri="{FF2B5EF4-FFF2-40B4-BE49-F238E27FC236}">
                <a16:creationId xmlns:a16="http://schemas.microsoft.com/office/drawing/2014/main" xmlns="" id="{1E2B9E8D-B5F3-40BF-9EC8-22321C113D8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4384" y="2671277"/>
            <a:ext cx="1945040" cy="192852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ommonwealth of Nations - Wikipedia">
            <a:extLst>
              <a:ext uri="{FF2B5EF4-FFF2-40B4-BE49-F238E27FC236}">
                <a16:creationId xmlns:a16="http://schemas.microsoft.com/office/drawing/2014/main" xmlns="" id="{D5A0BEFA-AD9E-4129-9FFB-7A533D3677A3}"/>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77079" y="4857489"/>
            <a:ext cx="2449424" cy="1469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30793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Bölgesel Mekanizmalara Genel Bakış</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3511052" y="1455908"/>
            <a:ext cx="5430290" cy="3816429"/>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ASEAN Ceza İşlerinde Karşılıklı Adli Yardımlaşma Antlaşması</a:t>
            </a: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r>
              <a:rPr lang="tr-TR" sz="2200" dirty="0">
                <a:latin typeface="Arial"/>
                <a:ea typeface="ＭＳ Ｐゴシック"/>
                <a:cs typeface="Arial"/>
              </a:rPr>
              <a:t>SAARC Ceza İşlerinde Karşılıklı Yardımlaşma Sözleşmesi</a:t>
            </a:r>
            <a:endParaRPr lang="tr-TR" sz="2200" dirty="0">
              <a:cs typeface="Arial"/>
            </a:endParaRP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r>
              <a:rPr lang="tr-TR" sz="2200" dirty="0">
                <a:latin typeface="Arial"/>
                <a:ea typeface="ＭＳ Ｐゴシック"/>
                <a:cs typeface="Arial"/>
              </a:rPr>
              <a:t>2002 CIS Hukuk, Aile ve Ceza İşlerinde Adli Yardımlaşma ve Hukuki İlişkiler Sözleşmesi</a:t>
            </a:r>
            <a:endParaRPr lang="tr-TR" sz="2200" dirty="0">
              <a:cs typeface="Arial"/>
            </a:endParaRP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endParaRPr lang="tr-TR" sz="2200" dirty="0">
              <a:cs typeface="Arial" pitchFamily="34" charset="0"/>
            </a:endParaRPr>
          </a:p>
        </p:txBody>
      </p:sp>
      <p:pic>
        <p:nvPicPr>
          <p:cNvPr id="5" name="Picture 4" descr="Emblem of the Association of Southeast Asian Nations - Wikipedia">
            <a:extLst>
              <a:ext uri="{FF2B5EF4-FFF2-40B4-BE49-F238E27FC236}">
                <a16:creationId xmlns:a16="http://schemas.microsoft.com/office/drawing/2014/main" xmlns="" id="{EB07520B-20A0-46FC-BE3C-2CB1BDC7916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42864" y="879732"/>
            <a:ext cx="1721968" cy="17219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SAARC Logo Vector (.EPS) Free Download">
            <a:extLst>
              <a:ext uri="{FF2B5EF4-FFF2-40B4-BE49-F238E27FC236}">
                <a16:creationId xmlns:a16="http://schemas.microsoft.com/office/drawing/2014/main" xmlns="" id="{51660F16-5D59-4E1F-89CC-9A13625BB96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64938" y="2701996"/>
            <a:ext cx="1521072" cy="17219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Emblem of the Commonwealth of Independent States - Wikipedia">
            <a:extLst>
              <a:ext uri="{FF2B5EF4-FFF2-40B4-BE49-F238E27FC236}">
                <a16:creationId xmlns:a16="http://schemas.microsoft.com/office/drawing/2014/main" xmlns="" id="{55FB02ED-3AFC-4006-BB97-D91028A04AFC}"/>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42864" y="4702788"/>
            <a:ext cx="1844042" cy="1755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62206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Bölgesel Mekanizmalara Genel Bakış</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3511052" y="1455908"/>
            <a:ext cx="5430290" cy="415498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Arap Ligi Bilgi Teknolojileri Suçları ile Mücadele Sözleşmesi</a:t>
            </a:r>
          </a:p>
          <a:p>
            <a:pPr marL="342900" indent="-342900" algn="just">
              <a:buFont typeface="Wingdings" pitchFamily="2" charset="2"/>
              <a:buChar char="Ø"/>
            </a:pPr>
            <a:endParaRPr lang="tr-TR" sz="2200" dirty="0">
              <a:latin typeface="Arial"/>
              <a:ea typeface="ＭＳ Ｐゴシック"/>
              <a:cs typeface="Arial"/>
            </a:endParaRPr>
          </a:p>
          <a:p>
            <a:pPr algn="just"/>
            <a:endParaRPr lang="tr-TR" sz="2200" dirty="0">
              <a:latin typeface="Arial"/>
              <a:ea typeface="ＭＳ Ｐゴシック"/>
              <a:cs typeface="Arial"/>
            </a:endParaRPr>
          </a:p>
          <a:p>
            <a:pPr marL="342900" indent="-342900" algn="just">
              <a:buFont typeface="Wingdings" pitchFamily="2" charset="2"/>
              <a:buChar char="Ø"/>
            </a:pPr>
            <a:r>
              <a:rPr lang="tr-TR" sz="2200" dirty="0">
                <a:latin typeface="Arial"/>
                <a:ea typeface="ＭＳ Ｐゴシック"/>
                <a:cs typeface="Arial"/>
              </a:rPr>
              <a:t>Afrika Birliği Siber Güvenlik &amp; Kişisel Verilerin Korunması Sözleşmesi (</a:t>
            </a:r>
            <a:r>
              <a:rPr lang="tr-TR" sz="2200" dirty="0" err="1">
                <a:latin typeface="Arial"/>
                <a:ea typeface="ＭＳ Ｐゴシック"/>
                <a:cs typeface="Arial"/>
              </a:rPr>
              <a:t>Malabo</a:t>
            </a:r>
            <a:r>
              <a:rPr lang="tr-TR" sz="2200" dirty="0">
                <a:latin typeface="Arial"/>
                <a:ea typeface="ＭＳ Ｐゴシック"/>
                <a:cs typeface="Arial"/>
              </a:rPr>
              <a:t> Sözleşmesi)</a:t>
            </a: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endParaRPr lang="tr-TR" sz="2200" dirty="0">
              <a:cs typeface="Arial" pitchFamily="34" charset="0"/>
            </a:endParaRPr>
          </a:p>
          <a:p>
            <a:pPr algn="just"/>
            <a:endParaRPr lang="tr-TR" sz="2200" dirty="0">
              <a:cs typeface="Arial" pitchFamily="34" charset="0"/>
            </a:endParaRPr>
          </a:p>
        </p:txBody>
      </p:sp>
      <p:pic>
        <p:nvPicPr>
          <p:cNvPr id="6" name="Picture 2" descr="Image result for arab league logo">
            <a:extLst>
              <a:ext uri="{FF2B5EF4-FFF2-40B4-BE49-F238E27FC236}">
                <a16:creationId xmlns:a16="http://schemas.microsoft.com/office/drawing/2014/main" xmlns="" id="{6BD26B34-ADDC-4724-9758-62BCEC57532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2658" y="942309"/>
            <a:ext cx="2876472" cy="19883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s://encrypted-tbn1.gstatic.com/images?q=tbn:ANd9GcS-PUjVyE7OlcLxkjo1Wa6hn7qRvVRkEanvr7qBiuskAJLteLjvXw">
            <a:extLst>
              <a:ext uri="{FF2B5EF4-FFF2-40B4-BE49-F238E27FC236}">
                <a16:creationId xmlns:a16="http://schemas.microsoft.com/office/drawing/2014/main" xmlns="" id="{A805310F-2F9A-44E1-9BA4-4F38D7FAB1B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1725" y="3341904"/>
            <a:ext cx="1943098" cy="226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888754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164</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3390533828"/>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164</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164</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Sorular</a:t>
            </a:r>
            <a:endParaRPr lang="tr-T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30456966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165</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267207155"/>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165</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165</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Sorular</a:t>
            </a:r>
            <a:endParaRPr lang="tr-T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29302093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xmlns="" id="{6C59456A-02DA-0F46-BF32-314184E697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xmlns="" val="6353410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09489" y="2262190"/>
            <a:ext cx="8525021" cy="1668149"/>
          </a:xfrm>
          <a:prstGeom prst="rect">
            <a:avLst/>
          </a:prstGeom>
        </p:spPr>
        <p:txBody>
          <a:bodyPr wrap="square" lIns="91440" tIns="45720" rIns="91440" bIns="45720" anchor="t">
            <a:spAutoFit/>
          </a:bodyPr>
          <a:lstStyle/>
          <a:p>
            <a:pPr algn="ctr">
              <a:lnSpc>
                <a:spcPct val="80000"/>
              </a:lnSpc>
            </a:pPr>
            <a:r>
              <a:rPr lang="tr-TR" sz="3200" b="1">
                <a:latin typeface="Arial"/>
                <a:ea typeface="ＭＳ Ｐゴシック"/>
              </a:rPr>
              <a:t>Üçüncü Bölüm</a:t>
            </a:r>
            <a:endParaRPr lang="tr-TR" sz="3200" b="1">
              <a:cs typeface="Arial"/>
            </a:endParaRPr>
          </a:p>
          <a:p>
            <a:pPr algn="ctr">
              <a:lnSpc>
                <a:spcPct val="80000"/>
              </a:lnSpc>
            </a:pPr>
            <a:endParaRPr lang="tr-TR" sz="3200" b="1">
              <a:latin typeface="Arial"/>
              <a:ea typeface="ＭＳ Ｐゴシック"/>
              <a:cs typeface="Arial"/>
            </a:endParaRPr>
          </a:p>
          <a:p>
            <a:pPr algn="ctr">
              <a:lnSpc>
                <a:spcPct val="80000"/>
              </a:lnSpc>
            </a:pPr>
            <a:r>
              <a:rPr lang="tr-TR" sz="3200" b="1">
                <a:latin typeface="Arial"/>
                <a:ea typeface="ＭＳ Ｐゴシック"/>
                <a:cs typeface="Arial"/>
              </a:rPr>
              <a:t>Budapeşte Sözleşmesi'ne Genel Bakış</a:t>
            </a:r>
            <a:endParaRPr lang="tr-TR" b="1">
              <a:cs typeface="Arial"/>
            </a:endParaRPr>
          </a:p>
          <a:p>
            <a:pPr algn="ctr" eaLnBrk="1" hangingPunct="1">
              <a:lnSpc>
                <a:spcPct val="80000"/>
              </a:lnSpc>
            </a:pPr>
            <a:endParaRPr lang="tr-TR" sz="3200">
              <a:cs typeface="Arial"/>
            </a:endParaRPr>
          </a:p>
        </p:txBody>
      </p:sp>
    </p:spTree>
    <p:extLst>
      <p:ext uri="{BB962C8B-B14F-4D97-AF65-F5344CB8AC3E}">
        <p14:creationId xmlns:p14="http://schemas.microsoft.com/office/powerpoint/2010/main" xmlns="" val="39030927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cs typeface="Arial"/>
              </a:rPr>
              <a:t>Avrupa Konseyi "Budapeşte" Siber Suç Sözleşmesi</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1FCE5F71-B62F-4840-AD46-7690CB1F70D4}"/>
              </a:ext>
            </a:extLst>
          </p:cNvPr>
          <p:cNvSpPr/>
          <p:nvPr/>
        </p:nvSpPr>
        <p:spPr>
          <a:xfrm>
            <a:off x="88522" y="1072937"/>
            <a:ext cx="4572000" cy="6001643"/>
          </a:xfrm>
          <a:prstGeom prst="rect">
            <a:avLst/>
          </a:prstGeom>
        </p:spPr>
        <p:txBody>
          <a:bodyPr lIns="91440" tIns="45720" rIns="91440" bIns="45720" anchor="t">
            <a:spAutoFit/>
          </a:bodyPr>
          <a:lstStyle/>
          <a:p>
            <a:pPr marL="342900" indent="-342900">
              <a:buFont typeface="Wingdings" pitchFamily="2" charset="2"/>
              <a:buChar char="ü"/>
              <a:defRPr/>
            </a:pPr>
            <a:r>
              <a:rPr lang="tr-TR" sz="2000" b="1" dirty="0">
                <a:latin typeface="Arial"/>
                <a:ea typeface="ＭＳ Ｐゴシック"/>
                <a:cs typeface="Arial"/>
              </a:rPr>
              <a:t>23 Kasım 2001 tarihinde Budapeşte'de imzaya açılmıştır</a:t>
            </a:r>
            <a:endParaRPr lang="tr-TR" sz="2000" dirty="0">
              <a:latin typeface="Arial"/>
              <a:ea typeface="ＭＳ Ｐゴシック"/>
              <a:cs typeface="Arial"/>
            </a:endParaRPr>
          </a:p>
          <a:p>
            <a:pPr marL="342900" indent="-342900">
              <a:buFont typeface="Wingdings" pitchFamily="2" charset="2"/>
              <a:buChar char="ü"/>
              <a:defRPr/>
            </a:pPr>
            <a:r>
              <a:rPr lang="tr-TR" sz="2000" b="1" dirty="0">
                <a:cs typeface="Arial"/>
              </a:rPr>
              <a:t>Siber Suç Sözleşmesi Komitesi (T-CY) kurulmuştur</a:t>
            </a:r>
            <a:endParaRPr lang="tr-TR" sz="2000" dirty="0">
              <a:cs typeface="Arial"/>
            </a:endParaRPr>
          </a:p>
          <a:p>
            <a:pPr marL="342900" indent="-342900">
              <a:buFont typeface="Wingdings" pitchFamily="2" charset="2"/>
              <a:buChar char="ü"/>
              <a:defRPr/>
            </a:pPr>
            <a:r>
              <a:rPr lang="tr-TR" sz="2000" b="1" dirty="0">
                <a:cs typeface="Arial"/>
              </a:rPr>
              <a:t>Her ülkenin katılımına açıktır</a:t>
            </a:r>
            <a:endParaRPr lang="tr-TR" dirty="0"/>
          </a:p>
          <a:p>
            <a:pPr>
              <a:defRPr/>
            </a:pPr>
            <a:endParaRPr lang="tr-TR" sz="2000" b="1" dirty="0"/>
          </a:p>
          <a:p>
            <a:pPr marL="457200" indent="-457200">
              <a:buFont typeface="Wingdings"/>
              <a:buChar char="ü"/>
              <a:defRPr/>
            </a:pPr>
            <a:r>
              <a:rPr lang="tr-TR" sz="2000" b="1" dirty="0">
                <a:latin typeface="Arial"/>
                <a:ea typeface="ＭＳ Ｐゴシック"/>
                <a:cs typeface="Arial"/>
              </a:rPr>
              <a:t>Ekim 2020 itibariyle:</a:t>
            </a:r>
          </a:p>
          <a:p>
            <a:pPr marL="342900" indent="-342900">
              <a:buFont typeface="Arial" pitchFamily="34" charset="0"/>
              <a:buChar char="•"/>
              <a:defRPr/>
            </a:pPr>
            <a:r>
              <a:rPr lang="tr-TR" sz="2000" b="1" dirty="0">
                <a:latin typeface="Arial"/>
                <a:ea typeface="ＭＳ Ｐゴシック"/>
                <a:cs typeface="Arial"/>
              </a:rPr>
              <a:t>65 taraf ülke </a:t>
            </a:r>
            <a:r>
              <a:rPr lang="tr-TR" sz="2000" dirty="0">
                <a:latin typeface="Arial"/>
                <a:ea typeface="ＭＳ Ｐゴシック"/>
                <a:cs typeface="Arial"/>
              </a:rPr>
              <a:t>(Avrupa Konseyi üyesi 44 ülke ve Arjantin, Avustralya, </a:t>
            </a:r>
            <a:r>
              <a:rPr lang="tr-TR" sz="2000" dirty="0" err="1">
                <a:latin typeface="Arial"/>
                <a:ea typeface="ＭＳ Ｐゴシック"/>
                <a:cs typeface="Arial"/>
              </a:rPr>
              <a:t>Kabo</a:t>
            </a:r>
            <a:r>
              <a:rPr lang="tr-TR" sz="2000" dirty="0">
                <a:latin typeface="Arial"/>
                <a:ea typeface="ＭＳ Ｐゴシック"/>
                <a:cs typeface="Arial"/>
              </a:rPr>
              <a:t> Verde, Kanada, Şili, Kolombiya, Kosta Rika, Dominik Cumhuriyeti, Gana, İsrail,  Japonya, </a:t>
            </a:r>
            <a:r>
              <a:rPr lang="tr-TR" sz="2000" dirty="0" err="1">
                <a:latin typeface="Arial"/>
                <a:ea typeface="ＭＳ Ｐゴシック"/>
                <a:cs typeface="Arial"/>
              </a:rPr>
              <a:t>Mauritius</a:t>
            </a:r>
            <a:r>
              <a:rPr lang="tr-TR" sz="2000" dirty="0">
                <a:latin typeface="Arial"/>
                <a:ea typeface="ＭＳ Ｐゴシック"/>
                <a:cs typeface="Arial"/>
              </a:rPr>
              <a:t>, Fas, Panama, Paraguay, Peru, Filipinler, Senegal, Sri Lanka, Tonga ve ABD)</a:t>
            </a:r>
          </a:p>
          <a:p>
            <a:pPr marL="342900" indent="-342900">
              <a:buFont typeface="Arial" pitchFamily="34" charset="0"/>
              <a:buChar char="•"/>
              <a:defRPr/>
            </a:pPr>
            <a:endParaRPr lang="tr-TR" sz="2000" dirty="0">
              <a:cs typeface="Arial"/>
            </a:endParaRPr>
          </a:p>
          <a:p>
            <a:pPr>
              <a:defRPr/>
            </a:pPr>
            <a:endParaRPr lang="tr-TR" sz="2200" b="1" dirty="0"/>
          </a:p>
          <a:p>
            <a:pPr marL="800100" lvl="1" indent="-342900">
              <a:buFont typeface="Wingdings" pitchFamily="2" charset="2"/>
              <a:buChar char="ü"/>
            </a:pPr>
            <a:endParaRPr lang="tr-TR" sz="2200" dirty="0"/>
          </a:p>
        </p:txBody>
      </p:sp>
      <p:sp>
        <p:nvSpPr>
          <p:cNvPr id="5" name="Rectangle 4">
            <a:extLst>
              <a:ext uri="{FF2B5EF4-FFF2-40B4-BE49-F238E27FC236}">
                <a16:creationId xmlns:a16="http://schemas.microsoft.com/office/drawing/2014/main" xmlns="" id="{CBF6D94C-E963-2548-B312-315B2A8ACCD5}"/>
              </a:ext>
            </a:extLst>
          </p:cNvPr>
          <p:cNvSpPr/>
          <p:nvPr/>
        </p:nvSpPr>
        <p:spPr>
          <a:xfrm>
            <a:off x="4572000" y="1085294"/>
            <a:ext cx="4572000" cy="5632311"/>
          </a:xfrm>
          <a:prstGeom prst="rect">
            <a:avLst/>
          </a:prstGeom>
        </p:spPr>
        <p:txBody>
          <a:bodyPr lIns="91440" tIns="45720" rIns="91440" bIns="45720" anchor="t">
            <a:spAutoFit/>
          </a:bodyPr>
          <a:lstStyle/>
          <a:p>
            <a:pPr marL="342900" indent="-342900">
              <a:buFont typeface="Arial,Sans-Serif" pitchFamily="34" charset="0"/>
              <a:buChar char="•"/>
              <a:defRPr/>
            </a:pPr>
            <a:r>
              <a:rPr lang="tr-TR" sz="2000" b="1" dirty="0">
                <a:latin typeface="Arial"/>
                <a:cs typeface="Arial"/>
              </a:rPr>
              <a:t>İmza sonrası onaylamayan taraf sayısı: 3 </a:t>
            </a:r>
            <a:endParaRPr lang="tr-TR" sz="2000" dirty="0">
              <a:cs typeface="Arial"/>
            </a:endParaRPr>
          </a:p>
          <a:p>
            <a:pPr marL="342900" indent="-342900">
              <a:buFont typeface="Arial,Sans-Serif" pitchFamily="34" charset="0"/>
              <a:buChar char="•"/>
              <a:defRPr/>
            </a:pPr>
            <a:r>
              <a:rPr lang="tr-TR" sz="2000" dirty="0">
                <a:latin typeface="Arial"/>
                <a:cs typeface="Arial"/>
              </a:rPr>
              <a:t>(İrlanda, İsveç, Güney Afrika)</a:t>
            </a:r>
          </a:p>
          <a:p>
            <a:pPr marL="342900" indent="-342900">
              <a:buFont typeface="Arial,Sans-Serif" pitchFamily="34" charset="0"/>
              <a:buChar char="•"/>
              <a:defRPr/>
            </a:pPr>
            <a:endParaRPr lang="tr-TR" sz="2000" dirty="0">
              <a:cs typeface="Arial"/>
            </a:endParaRPr>
          </a:p>
          <a:p>
            <a:pPr marL="342900" indent="-342900">
              <a:buFont typeface="Arial,Sans-Serif" pitchFamily="34" charset="0"/>
              <a:buChar char="•"/>
              <a:defRPr/>
            </a:pPr>
            <a:r>
              <a:rPr lang="tr-TR" sz="2000" b="1" dirty="0">
                <a:latin typeface="Arial"/>
                <a:cs typeface="Arial"/>
              </a:rPr>
              <a:t>İmzaya ve onaylamaya davet edilen ülke sayısı: 9</a:t>
            </a:r>
            <a:endParaRPr lang="tr-TR" sz="2000" dirty="0">
              <a:latin typeface="Arial"/>
              <a:cs typeface="Arial"/>
            </a:endParaRPr>
          </a:p>
          <a:p>
            <a:pPr marL="342900" indent="-342900">
              <a:buFont typeface="Arial,Sans-Serif" pitchFamily="34" charset="0"/>
              <a:buChar char="•"/>
              <a:defRPr/>
            </a:pPr>
            <a:r>
              <a:rPr lang="tr-TR" sz="2000" dirty="0">
                <a:latin typeface="Arial"/>
                <a:cs typeface="Arial"/>
              </a:rPr>
              <a:t>(Benin, Brezilya, Burkina Faso, Guatemala, Meksika, Yeni Zelanda, Nijer, Nijerya, Tunus)</a:t>
            </a:r>
          </a:p>
          <a:p>
            <a:pPr marL="342900" indent="-342900">
              <a:buFont typeface="Arial,Sans-Serif" pitchFamily="34" charset="0"/>
              <a:buChar char="•"/>
              <a:defRPr/>
            </a:pPr>
            <a:endParaRPr lang="tr-TR" sz="2000" dirty="0">
              <a:cs typeface="Arial"/>
            </a:endParaRPr>
          </a:p>
          <a:p>
            <a:pPr marL="342900" indent="-342900">
              <a:buFont typeface="Arial,Sans-Serif" pitchFamily="34" charset="0"/>
              <a:buChar char="•"/>
              <a:defRPr/>
            </a:pPr>
            <a:r>
              <a:rPr lang="tr-TR" sz="2000" b="1" dirty="0">
                <a:latin typeface="Arial"/>
                <a:ea typeface="ＭＳ Ｐゴシック"/>
                <a:cs typeface="Arial"/>
              </a:rPr>
              <a:t>Ekim 2020 itibariyle toplam onay, imza ve davet sayısı: 77</a:t>
            </a:r>
            <a:endParaRPr lang="tr-TR" sz="2000" dirty="0">
              <a:latin typeface="Arial"/>
              <a:ea typeface="ＭＳ Ｐゴシック"/>
              <a:cs typeface="Arial"/>
            </a:endParaRPr>
          </a:p>
          <a:p>
            <a:pPr marL="285750" indent="-285750">
              <a:buFont typeface="Arial" pitchFamily="34" charset="0"/>
              <a:buChar char="•"/>
              <a:defRPr/>
            </a:pPr>
            <a:endParaRPr lang="tr-TR" sz="2000" dirty="0">
              <a:cs typeface="Arial"/>
            </a:endParaRPr>
          </a:p>
          <a:p>
            <a:pPr marL="342900" indent="-342900">
              <a:buFont typeface="Arial,Sans-Serif" pitchFamily="34" charset="0"/>
              <a:buChar char="•"/>
              <a:defRPr/>
            </a:pPr>
            <a:r>
              <a:rPr lang="tr-TR" sz="2000" b="1" dirty="0">
                <a:latin typeface="Arial"/>
                <a:cs typeface="Arial"/>
              </a:rPr>
              <a:t>Diğer pek çok ülke ise Budapeşte Sözleşmesi'ni ulusal mevzuatları için bir kılavuz olarak kullanmıştır</a:t>
            </a:r>
            <a:endParaRPr lang="tr-TR" sz="2000" dirty="0">
              <a:latin typeface="Arial"/>
              <a:cs typeface="Arial"/>
            </a:endParaRPr>
          </a:p>
          <a:p>
            <a:pPr marL="342900" indent="-342900">
              <a:buFont typeface="Arial" panose="020B0604020202020204" pitchFamily="34" charset="0"/>
              <a:buChar char="•"/>
              <a:defRPr/>
            </a:pPr>
            <a:endParaRPr lang="en-US" sz="2000" b="1" dirty="0">
              <a:cs typeface="Arial"/>
            </a:endParaRPr>
          </a:p>
        </p:txBody>
      </p:sp>
    </p:spTree>
    <p:extLst>
      <p:ext uri="{BB962C8B-B14F-4D97-AF65-F5344CB8AC3E}">
        <p14:creationId xmlns:p14="http://schemas.microsoft.com/office/powerpoint/2010/main" xmlns="" val="70965738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1">
            <a:extLst>
              <a:ext uri="{FF2B5EF4-FFF2-40B4-BE49-F238E27FC236}">
                <a16:creationId xmlns:a16="http://schemas.microsoft.com/office/drawing/2014/main" xmlns="" id="{CE969E5C-82EA-4D3D-8929-DA97BF12983C}"/>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169</a:t>
            </a:fld>
            <a:endParaRPr lang="en-GB"/>
          </a:p>
        </p:txBody>
      </p:sp>
      <p:sp>
        <p:nvSpPr>
          <p:cNvPr id="144" name="TextBox 143">
            <a:extLst>
              <a:ext uri="{FF2B5EF4-FFF2-40B4-BE49-F238E27FC236}">
                <a16:creationId xmlns:a16="http://schemas.microsoft.com/office/drawing/2014/main" xmlns="" id="{75E153E7-57D2-4E89-A28B-0FE40CC377C8}"/>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146" name="Slide Number Placeholder 4">
            <a:extLst>
              <a:ext uri="{FF2B5EF4-FFF2-40B4-BE49-F238E27FC236}">
                <a16:creationId xmlns:a16="http://schemas.microsoft.com/office/drawing/2014/main" xmlns="" id="{5292D615-D9F4-4A75-91F0-DD6504B11964}"/>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169</a:t>
            </a:fld>
            <a:endParaRPr lang="en-GB">
              <a:solidFill>
                <a:schemeClr val="tx1"/>
              </a:solidFill>
            </a:endParaRPr>
          </a:p>
        </p:txBody>
      </p:sp>
      <p:sp>
        <p:nvSpPr>
          <p:cNvPr id="147" name="Rectangle 146">
            <a:extLst>
              <a:ext uri="{FF2B5EF4-FFF2-40B4-BE49-F238E27FC236}">
                <a16:creationId xmlns:a16="http://schemas.microsoft.com/office/drawing/2014/main" xmlns="" id="{C8700ABF-74F0-4854-B5AE-91F99D55C299}"/>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4">
            <a:extLst>
              <a:ext uri="{FF2B5EF4-FFF2-40B4-BE49-F238E27FC236}">
                <a16:creationId xmlns:a16="http://schemas.microsoft.com/office/drawing/2014/main" xmlns="" id="{26E2B977-3E39-4EB8-A757-980081B3190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9" name="Rectangle 148">
            <a:extLst>
              <a:ext uri="{FF2B5EF4-FFF2-40B4-BE49-F238E27FC236}">
                <a16:creationId xmlns:a16="http://schemas.microsoft.com/office/drawing/2014/main" xmlns="" id="{95C3929D-C5B5-49F9-AC3F-CF6DA2F8E7C1}"/>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cs typeface="Arial"/>
              </a:rPr>
              <a:t>Avrupa Konseyi "Budapeşte" Siber Suç Sözleşmesi</a:t>
            </a:r>
            <a:endParaRPr lang="en-GB" sz="3200">
              <a:ea typeface="+mn-lt"/>
              <a:cs typeface="+mn-lt"/>
            </a:endParaRPr>
          </a:p>
        </p:txBody>
      </p:sp>
      <p:pic>
        <p:nvPicPr>
          <p:cNvPr id="150" name="Picture 4">
            <a:extLst>
              <a:ext uri="{FF2B5EF4-FFF2-40B4-BE49-F238E27FC236}">
                <a16:creationId xmlns:a16="http://schemas.microsoft.com/office/drawing/2014/main" xmlns="" id="{CEF47A2B-D7FC-475D-9770-EC130536173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1" name="TextBox 150">
            <a:extLst>
              <a:ext uri="{FF2B5EF4-FFF2-40B4-BE49-F238E27FC236}">
                <a16:creationId xmlns:a16="http://schemas.microsoft.com/office/drawing/2014/main" xmlns="" id="{FA7A46AB-3391-4475-9D5F-04240CF80C6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52" name="TextBox 143">
            <a:extLst>
              <a:ext uri="{FF2B5EF4-FFF2-40B4-BE49-F238E27FC236}">
                <a16:creationId xmlns:a16="http://schemas.microsoft.com/office/drawing/2014/main" xmlns="" id="{8924E649-95E3-442F-83CA-C58BD9265267}"/>
              </a:ext>
            </a:extLst>
          </p:cNvPr>
          <p:cNvSpPr txBox="1">
            <a:spLocks noChangeArrowheads="1"/>
          </p:cNvSpPr>
          <p:nvPr/>
        </p:nvSpPr>
        <p:spPr bwMode="auto">
          <a:xfrm>
            <a:off x="288131" y="3622221"/>
            <a:ext cx="219551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4800" b="1">
                <a:latin typeface="Verdana" charset="0"/>
                <a:cs typeface="Verdana" charset="0"/>
              </a:rPr>
              <a:t>130</a:t>
            </a:r>
            <a:r>
              <a:rPr lang="en-GB" sz="4000" b="1">
                <a:latin typeface="Verdana" charset="0"/>
                <a:cs typeface="Verdana" charset="0"/>
              </a:rPr>
              <a:t>+</a:t>
            </a:r>
          </a:p>
        </p:txBody>
      </p:sp>
      <p:grpSp>
        <p:nvGrpSpPr>
          <p:cNvPr id="153" name="Group 152">
            <a:extLst>
              <a:ext uri="{FF2B5EF4-FFF2-40B4-BE49-F238E27FC236}">
                <a16:creationId xmlns:a16="http://schemas.microsoft.com/office/drawing/2014/main" xmlns="" id="{3C6D1116-DD8A-440A-8F9A-09E08F7313B9}"/>
              </a:ext>
            </a:extLst>
          </p:cNvPr>
          <p:cNvGrpSpPr>
            <a:grpSpLocks/>
          </p:cNvGrpSpPr>
          <p:nvPr/>
        </p:nvGrpSpPr>
        <p:grpSpPr bwMode="auto">
          <a:xfrm>
            <a:off x="359569" y="1180646"/>
            <a:ext cx="8424862" cy="3757613"/>
            <a:chOff x="-30650" y="0"/>
            <a:chExt cx="9372924" cy="4653136"/>
          </a:xfrm>
        </p:grpSpPr>
        <p:pic>
          <p:nvPicPr>
            <p:cNvPr id="154" name="Picture 153">
              <a:extLst>
                <a:ext uri="{FF2B5EF4-FFF2-40B4-BE49-F238E27FC236}">
                  <a16:creationId xmlns:a16="http://schemas.microsoft.com/office/drawing/2014/main" xmlns="" id="{415785B4-F620-43B8-B88A-F85CF2ED1AF4}"/>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285" name="Oval 284">
              <a:extLst>
                <a:ext uri="{FF2B5EF4-FFF2-40B4-BE49-F238E27FC236}">
                  <a16:creationId xmlns:a16="http://schemas.microsoft.com/office/drawing/2014/main" xmlns="" id="{77925D23-D596-4830-8EEF-78C0496F222D}"/>
                </a:ext>
              </a:extLst>
            </p:cNvPr>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6" name="Oval 285">
              <a:extLst>
                <a:ext uri="{FF2B5EF4-FFF2-40B4-BE49-F238E27FC236}">
                  <a16:creationId xmlns:a16="http://schemas.microsoft.com/office/drawing/2014/main" xmlns="" id="{27B4CF88-4594-4720-9193-E39E9A628211}"/>
                </a:ext>
              </a:extLst>
            </p:cNvPr>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7" name="Oval 286">
              <a:extLst>
                <a:ext uri="{FF2B5EF4-FFF2-40B4-BE49-F238E27FC236}">
                  <a16:creationId xmlns:a16="http://schemas.microsoft.com/office/drawing/2014/main" xmlns="" id="{1210C7AF-7DA3-49C0-ACCC-2C9628934E67}"/>
                </a:ext>
              </a:extLst>
            </p:cNvPr>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8" name="Oval 287">
              <a:extLst>
                <a:ext uri="{FF2B5EF4-FFF2-40B4-BE49-F238E27FC236}">
                  <a16:creationId xmlns:a16="http://schemas.microsoft.com/office/drawing/2014/main" xmlns="" id="{A9D43B90-345E-4117-B3B8-9FA656B35534}"/>
                </a:ext>
              </a:extLst>
            </p:cNvPr>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9" name="Oval 288">
              <a:extLst>
                <a:ext uri="{FF2B5EF4-FFF2-40B4-BE49-F238E27FC236}">
                  <a16:creationId xmlns:a16="http://schemas.microsoft.com/office/drawing/2014/main" xmlns="" id="{6FFA30A7-11BA-4872-BAFE-D75CCD1F11EA}"/>
                </a:ext>
              </a:extLst>
            </p:cNvPr>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0" name="Oval 289">
              <a:extLst>
                <a:ext uri="{FF2B5EF4-FFF2-40B4-BE49-F238E27FC236}">
                  <a16:creationId xmlns:a16="http://schemas.microsoft.com/office/drawing/2014/main" xmlns="" id="{F6FBE6A4-1363-46F0-849C-42968F662A0C}"/>
                </a:ext>
              </a:extLst>
            </p:cNvPr>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1" name="Oval 290">
              <a:extLst>
                <a:ext uri="{FF2B5EF4-FFF2-40B4-BE49-F238E27FC236}">
                  <a16:creationId xmlns:a16="http://schemas.microsoft.com/office/drawing/2014/main" xmlns="" id="{F2B51B40-742E-4630-BD28-954CFE20505D}"/>
                </a:ext>
              </a:extLst>
            </p:cNvPr>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2" name="Oval 291">
              <a:extLst>
                <a:ext uri="{FF2B5EF4-FFF2-40B4-BE49-F238E27FC236}">
                  <a16:creationId xmlns:a16="http://schemas.microsoft.com/office/drawing/2014/main" xmlns="" id="{8242A950-A306-4FE5-B8D6-E682E099FBA2}"/>
                </a:ext>
              </a:extLst>
            </p:cNvPr>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3" name="Oval 292">
              <a:extLst>
                <a:ext uri="{FF2B5EF4-FFF2-40B4-BE49-F238E27FC236}">
                  <a16:creationId xmlns:a16="http://schemas.microsoft.com/office/drawing/2014/main" xmlns="" id="{85DE0FD9-611F-418C-9D89-68155C6EBCED}"/>
                </a:ext>
              </a:extLst>
            </p:cNvPr>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4" name="Oval 293">
              <a:extLst>
                <a:ext uri="{FF2B5EF4-FFF2-40B4-BE49-F238E27FC236}">
                  <a16:creationId xmlns:a16="http://schemas.microsoft.com/office/drawing/2014/main" xmlns="" id="{B444F594-EBCF-4AF9-8991-EB9F9E0CCBA1}"/>
                </a:ext>
              </a:extLst>
            </p:cNvPr>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5" name="Oval 294">
              <a:extLst>
                <a:ext uri="{FF2B5EF4-FFF2-40B4-BE49-F238E27FC236}">
                  <a16:creationId xmlns:a16="http://schemas.microsoft.com/office/drawing/2014/main" xmlns="" id="{CB0EFBB4-5EF5-4F2C-8507-D27CAB758462}"/>
                </a:ext>
              </a:extLst>
            </p:cNvPr>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6" name="Oval 295">
              <a:extLst>
                <a:ext uri="{FF2B5EF4-FFF2-40B4-BE49-F238E27FC236}">
                  <a16:creationId xmlns:a16="http://schemas.microsoft.com/office/drawing/2014/main" xmlns="" id="{A74B40BF-2335-4AF0-A535-100024720AF1}"/>
                </a:ext>
              </a:extLst>
            </p:cNvPr>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7" name="Oval 296">
              <a:extLst>
                <a:ext uri="{FF2B5EF4-FFF2-40B4-BE49-F238E27FC236}">
                  <a16:creationId xmlns:a16="http://schemas.microsoft.com/office/drawing/2014/main" xmlns="" id="{AC38FE48-43B7-45D6-934E-6A2FC41AC5EC}"/>
                </a:ext>
              </a:extLst>
            </p:cNvPr>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8" name="Oval 297">
              <a:extLst>
                <a:ext uri="{FF2B5EF4-FFF2-40B4-BE49-F238E27FC236}">
                  <a16:creationId xmlns:a16="http://schemas.microsoft.com/office/drawing/2014/main" xmlns="" id="{1F64CEDF-E211-49BD-AAAD-348AC3E9A7C7}"/>
                </a:ext>
              </a:extLst>
            </p:cNvPr>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9" name="Oval 298">
              <a:extLst>
                <a:ext uri="{FF2B5EF4-FFF2-40B4-BE49-F238E27FC236}">
                  <a16:creationId xmlns:a16="http://schemas.microsoft.com/office/drawing/2014/main" xmlns="" id="{EB5794F3-2E98-4B00-9B3A-D9FDBC266395}"/>
                </a:ext>
              </a:extLst>
            </p:cNvPr>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0" name="Oval 299">
              <a:extLst>
                <a:ext uri="{FF2B5EF4-FFF2-40B4-BE49-F238E27FC236}">
                  <a16:creationId xmlns:a16="http://schemas.microsoft.com/office/drawing/2014/main" xmlns="" id="{BE8E1D08-2749-4555-995B-1A8F993C38E5}"/>
                </a:ext>
              </a:extLst>
            </p:cNvPr>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1" name="Oval 300">
              <a:extLst>
                <a:ext uri="{FF2B5EF4-FFF2-40B4-BE49-F238E27FC236}">
                  <a16:creationId xmlns:a16="http://schemas.microsoft.com/office/drawing/2014/main" xmlns="" id="{1FA1FEC6-BA6F-4D5A-89B5-03D64723FF4C}"/>
                </a:ext>
              </a:extLst>
            </p:cNvPr>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2" name="Oval 301">
              <a:extLst>
                <a:ext uri="{FF2B5EF4-FFF2-40B4-BE49-F238E27FC236}">
                  <a16:creationId xmlns:a16="http://schemas.microsoft.com/office/drawing/2014/main" xmlns="" id="{498C363D-FDA1-4D11-A3DA-0148B1DFDBCF}"/>
                </a:ext>
              </a:extLst>
            </p:cNvPr>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3" name="Oval 302">
              <a:extLst>
                <a:ext uri="{FF2B5EF4-FFF2-40B4-BE49-F238E27FC236}">
                  <a16:creationId xmlns:a16="http://schemas.microsoft.com/office/drawing/2014/main" xmlns="" id="{2A76B685-4BAE-4550-ACB1-9CD05A30D466}"/>
                </a:ext>
              </a:extLst>
            </p:cNvPr>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4" name="Oval 303">
              <a:extLst>
                <a:ext uri="{FF2B5EF4-FFF2-40B4-BE49-F238E27FC236}">
                  <a16:creationId xmlns:a16="http://schemas.microsoft.com/office/drawing/2014/main" xmlns="" id="{00D54C92-9EAB-4DA5-95C7-1AEA81CD598C}"/>
                </a:ext>
              </a:extLst>
            </p:cNvPr>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5" name="Oval 304">
              <a:extLst>
                <a:ext uri="{FF2B5EF4-FFF2-40B4-BE49-F238E27FC236}">
                  <a16:creationId xmlns:a16="http://schemas.microsoft.com/office/drawing/2014/main" xmlns="" id="{6C43D362-0D82-431F-BD04-22AEE6473A9E}"/>
                </a:ext>
              </a:extLst>
            </p:cNvPr>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6" name="Oval 305">
              <a:extLst>
                <a:ext uri="{FF2B5EF4-FFF2-40B4-BE49-F238E27FC236}">
                  <a16:creationId xmlns:a16="http://schemas.microsoft.com/office/drawing/2014/main" xmlns="" id="{17589F2A-1658-41F9-8D4D-400AFE4425E4}"/>
                </a:ext>
              </a:extLst>
            </p:cNvPr>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7" name="Oval 306">
              <a:extLst>
                <a:ext uri="{FF2B5EF4-FFF2-40B4-BE49-F238E27FC236}">
                  <a16:creationId xmlns:a16="http://schemas.microsoft.com/office/drawing/2014/main" xmlns="" id="{395EB7E4-7454-4466-8D58-CF33EDB2A239}"/>
                </a:ext>
              </a:extLst>
            </p:cNvPr>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8" name="Oval 307">
              <a:extLst>
                <a:ext uri="{FF2B5EF4-FFF2-40B4-BE49-F238E27FC236}">
                  <a16:creationId xmlns:a16="http://schemas.microsoft.com/office/drawing/2014/main" xmlns="" id="{700F2B98-9254-402D-9E46-695F9FC632DB}"/>
                </a:ext>
              </a:extLst>
            </p:cNvPr>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9" name="Oval 308">
              <a:extLst>
                <a:ext uri="{FF2B5EF4-FFF2-40B4-BE49-F238E27FC236}">
                  <a16:creationId xmlns:a16="http://schemas.microsoft.com/office/drawing/2014/main" xmlns="" id="{8C8BCFAA-0542-4EFC-9E5F-C6E303D3F169}"/>
                </a:ext>
              </a:extLst>
            </p:cNvPr>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0" name="Oval 309">
              <a:extLst>
                <a:ext uri="{FF2B5EF4-FFF2-40B4-BE49-F238E27FC236}">
                  <a16:creationId xmlns:a16="http://schemas.microsoft.com/office/drawing/2014/main" xmlns="" id="{6F992C04-8975-491A-AA3E-79D35F0981FD}"/>
                </a:ext>
              </a:extLst>
            </p:cNvPr>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1" name="Oval 310">
              <a:extLst>
                <a:ext uri="{FF2B5EF4-FFF2-40B4-BE49-F238E27FC236}">
                  <a16:creationId xmlns:a16="http://schemas.microsoft.com/office/drawing/2014/main" xmlns="" id="{25D52023-EEDE-4E08-98CE-09B18CFD884E}"/>
                </a:ext>
              </a:extLst>
            </p:cNvPr>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2" name="Oval 311">
              <a:extLst>
                <a:ext uri="{FF2B5EF4-FFF2-40B4-BE49-F238E27FC236}">
                  <a16:creationId xmlns:a16="http://schemas.microsoft.com/office/drawing/2014/main" xmlns="" id="{EC420DD7-03E1-4E11-AB68-AD3C6EE230CC}"/>
                </a:ext>
              </a:extLst>
            </p:cNvPr>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3" name="Oval 312">
              <a:extLst>
                <a:ext uri="{FF2B5EF4-FFF2-40B4-BE49-F238E27FC236}">
                  <a16:creationId xmlns:a16="http://schemas.microsoft.com/office/drawing/2014/main" xmlns="" id="{2FB32B8E-2E05-46EE-9F85-EDC41B4AB13A}"/>
                </a:ext>
              </a:extLst>
            </p:cNvPr>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4" name="Oval 313">
              <a:extLst>
                <a:ext uri="{FF2B5EF4-FFF2-40B4-BE49-F238E27FC236}">
                  <a16:creationId xmlns:a16="http://schemas.microsoft.com/office/drawing/2014/main" xmlns="" id="{59A690A9-3599-47DF-B828-B44795F19F52}"/>
                </a:ext>
              </a:extLst>
            </p:cNvPr>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5" name="Oval 314">
              <a:extLst>
                <a:ext uri="{FF2B5EF4-FFF2-40B4-BE49-F238E27FC236}">
                  <a16:creationId xmlns:a16="http://schemas.microsoft.com/office/drawing/2014/main" xmlns="" id="{6558B9E2-28B6-4ED1-B934-A0FE7F0A2E80}"/>
                </a:ext>
              </a:extLst>
            </p:cNvPr>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6" name="Oval 315">
              <a:extLst>
                <a:ext uri="{FF2B5EF4-FFF2-40B4-BE49-F238E27FC236}">
                  <a16:creationId xmlns:a16="http://schemas.microsoft.com/office/drawing/2014/main" xmlns="" id="{CCCD3717-7AB5-4A52-A549-736AE3A4C6D1}"/>
                </a:ext>
              </a:extLst>
            </p:cNvPr>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7" name="Oval 316">
              <a:extLst>
                <a:ext uri="{FF2B5EF4-FFF2-40B4-BE49-F238E27FC236}">
                  <a16:creationId xmlns:a16="http://schemas.microsoft.com/office/drawing/2014/main" xmlns="" id="{72F3AFEA-94EE-4D2A-99E2-3A0FAB5959DC}"/>
                </a:ext>
              </a:extLst>
            </p:cNvPr>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8" name="Oval 317">
              <a:extLst>
                <a:ext uri="{FF2B5EF4-FFF2-40B4-BE49-F238E27FC236}">
                  <a16:creationId xmlns:a16="http://schemas.microsoft.com/office/drawing/2014/main" xmlns="" id="{F28D4986-868C-4C40-BA1A-43FC3D9A96B0}"/>
                </a:ext>
              </a:extLst>
            </p:cNvPr>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9" name="Oval 318">
              <a:extLst>
                <a:ext uri="{FF2B5EF4-FFF2-40B4-BE49-F238E27FC236}">
                  <a16:creationId xmlns:a16="http://schemas.microsoft.com/office/drawing/2014/main" xmlns="" id="{3B738AF6-9A52-49E8-9D37-A0CBD4ED8A65}"/>
                </a:ext>
              </a:extLst>
            </p:cNvPr>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0" name="Oval 319">
              <a:extLst>
                <a:ext uri="{FF2B5EF4-FFF2-40B4-BE49-F238E27FC236}">
                  <a16:creationId xmlns:a16="http://schemas.microsoft.com/office/drawing/2014/main" xmlns="" id="{C1899B9B-BAE3-419B-BA59-68C8CB0155E7}"/>
                </a:ext>
              </a:extLst>
            </p:cNvPr>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1" name="Oval 320">
              <a:extLst>
                <a:ext uri="{FF2B5EF4-FFF2-40B4-BE49-F238E27FC236}">
                  <a16:creationId xmlns:a16="http://schemas.microsoft.com/office/drawing/2014/main" xmlns="" id="{24C985DB-3A36-4C38-94F7-79C1B332DE8A}"/>
                </a:ext>
              </a:extLst>
            </p:cNvPr>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2" name="Oval 321">
              <a:extLst>
                <a:ext uri="{FF2B5EF4-FFF2-40B4-BE49-F238E27FC236}">
                  <a16:creationId xmlns:a16="http://schemas.microsoft.com/office/drawing/2014/main" xmlns="" id="{ECC87AE7-4C2A-44FB-A8A3-3CE4E0CD7D70}"/>
                </a:ext>
              </a:extLst>
            </p:cNvPr>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3" name="Oval 322">
              <a:extLst>
                <a:ext uri="{FF2B5EF4-FFF2-40B4-BE49-F238E27FC236}">
                  <a16:creationId xmlns:a16="http://schemas.microsoft.com/office/drawing/2014/main" xmlns="" id="{CBE1B54A-4A9F-4BAC-A14A-D74DE8BE5066}"/>
                </a:ext>
              </a:extLst>
            </p:cNvPr>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4" name="Oval 323">
              <a:extLst>
                <a:ext uri="{FF2B5EF4-FFF2-40B4-BE49-F238E27FC236}">
                  <a16:creationId xmlns:a16="http://schemas.microsoft.com/office/drawing/2014/main" xmlns="" id="{8ECCB599-CB4B-413F-867F-12FFAB046D31}"/>
                </a:ext>
              </a:extLst>
            </p:cNvPr>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5" name="Oval 324">
              <a:extLst>
                <a:ext uri="{FF2B5EF4-FFF2-40B4-BE49-F238E27FC236}">
                  <a16:creationId xmlns:a16="http://schemas.microsoft.com/office/drawing/2014/main" xmlns="" id="{5959D785-AB56-4A8C-884E-3740CFF59C71}"/>
                </a:ext>
              </a:extLst>
            </p:cNvPr>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6" name="Oval 325">
              <a:extLst>
                <a:ext uri="{FF2B5EF4-FFF2-40B4-BE49-F238E27FC236}">
                  <a16:creationId xmlns:a16="http://schemas.microsoft.com/office/drawing/2014/main" xmlns="" id="{901E991F-E5C3-49E0-9AF1-48AB3C337A77}"/>
                </a:ext>
              </a:extLst>
            </p:cNvPr>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7" name="Oval 326">
              <a:extLst>
                <a:ext uri="{FF2B5EF4-FFF2-40B4-BE49-F238E27FC236}">
                  <a16:creationId xmlns:a16="http://schemas.microsoft.com/office/drawing/2014/main" xmlns="" id="{974AE864-433A-4404-AB69-BBC7983D11D1}"/>
                </a:ext>
              </a:extLst>
            </p:cNvPr>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8" name="Oval 327">
              <a:extLst>
                <a:ext uri="{FF2B5EF4-FFF2-40B4-BE49-F238E27FC236}">
                  <a16:creationId xmlns:a16="http://schemas.microsoft.com/office/drawing/2014/main" xmlns="" id="{108E7D24-7B02-4B1F-B136-189B96D20653}"/>
                </a:ext>
              </a:extLst>
            </p:cNvPr>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9" name="Oval 328">
              <a:extLst>
                <a:ext uri="{FF2B5EF4-FFF2-40B4-BE49-F238E27FC236}">
                  <a16:creationId xmlns:a16="http://schemas.microsoft.com/office/drawing/2014/main" xmlns="" id="{B2D53190-C640-42FB-9071-F25599798158}"/>
                </a:ext>
              </a:extLst>
            </p:cNvPr>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0" name="Oval 329">
              <a:extLst>
                <a:ext uri="{FF2B5EF4-FFF2-40B4-BE49-F238E27FC236}">
                  <a16:creationId xmlns:a16="http://schemas.microsoft.com/office/drawing/2014/main" xmlns="" id="{5D5AC11A-2B5D-49F0-85D7-BE666B33E2BB}"/>
                </a:ext>
              </a:extLst>
            </p:cNvPr>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1" name="Oval 330">
              <a:extLst>
                <a:ext uri="{FF2B5EF4-FFF2-40B4-BE49-F238E27FC236}">
                  <a16:creationId xmlns:a16="http://schemas.microsoft.com/office/drawing/2014/main" xmlns="" id="{C8AB4A9B-F091-4E0B-A486-56AA4BFF5E97}"/>
                </a:ext>
              </a:extLst>
            </p:cNvPr>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2" name="Oval 331">
              <a:extLst>
                <a:ext uri="{FF2B5EF4-FFF2-40B4-BE49-F238E27FC236}">
                  <a16:creationId xmlns:a16="http://schemas.microsoft.com/office/drawing/2014/main" xmlns="" id="{AB30A656-4416-4758-8F06-2AD17008A9F4}"/>
                </a:ext>
              </a:extLst>
            </p:cNvPr>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3" name="Oval 332">
              <a:extLst>
                <a:ext uri="{FF2B5EF4-FFF2-40B4-BE49-F238E27FC236}">
                  <a16:creationId xmlns:a16="http://schemas.microsoft.com/office/drawing/2014/main" xmlns="" id="{41DC3904-238A-40B4-9237-571C683DD5A6}"/>
                </a:ext>
              </a:extLst>
            </p:cNvPr>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4" name="Oval 333">
              <a:extLst>
                <a:ext uri="{FF2B5EF4-FFF2-40B4-BE49-F238E27FC236}">
                  <a16:creationId xmlns:a16="http://schemas.microsoft.com/office/drawing/2014/main" xmlns="" id="{D080842B-28FB-42FB-BEF3-EC6064E1C0B5}"/>
                </a:ext>
              </a:extLst>
            </p:cNvPr>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5" name="Oval 334">
              <a:extLst>
                <a:ext uri="{FF2B5EF4-FFF2-40B4-BE49-F238E27FC236}">
                  <a16:creationId xmlns:a16="http://schemas.microsoft.com/office/drawing/2014/main" xmlns="" id="{153692B9-9076-43D2-8227-323965C92569}"/>
                </a:ext>
              </a:extLst>
            </p:cNvPr>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6" name="Oval 335">
              <a:extLst>
                <a:ext uri="{FF2B5EF4-FFF2-40B4-BE49-F238E27FC236}">
                  <a16:creationId xmlns:a16="http://schemas.microsoft.com/office/drawing/2014/main" xmlns="" id="{54209E90-88CA-4BB3-96AE-4FC207679F41}"/>
                </a:ext>
              </a:extLst>
            </p:cNvPr>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7" name="Oval 336">
              <a:extLst>
                <a:ext uri="{FF2B5EF4-FFF2-40B4-BE49-F238E27FC236}">
                  <a16:creationId xmlns:a16="http://schemas.microsoft.com/office/drawing/2014/main" xmlns="" id="{97C78444-BEFC-4422-BA55-6C1D7C968AAF}"/>
                </a:ext>
              </a:extLst>
            </p:cNvPr>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8" name="Oval 337">
              <a:extLst>
                <a:ext uri="{FF2B5EF4-FFF2-40B4-BE49-F238E27FC236}">
                  <a16:creationId xmlns:a16="http://schemas.microsoft.com/office/drawing/2014/main" xmlns="" id="{DAC85E00-AFCB-49B5-856E-2FF57AC7D782}"/>
                </a:ext>
              </a:extLst>
            </p:cNvPr>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9" name="Oval 338">
              <a:extLst>
                <a:ext uri="{FF2B5EF4-FFF2-40B4-BE49-F238E27FC236}">
                  <a16:creationId xmlns:a16="http://schemas.microsoft.com/office/drawing/2014/main" xmlns="" id="{FD718EC8-642A-4256-861D-D56F006E2DB1}"/>
                </a:ext>
              </a:extLst>
            </p:cNvPr>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0" name="Oval 339">
              <a:extLst>
                <a:ext uri="{FF2B5EF4-FFF2-40B4-BE49-F238E27FC236}">
                  <a16:creationId xmlns:a16="http://schemas.microsoft.com/office/drawing/2014/main" xmlns="" id="{4943296F-0683-44CD-9826-53088D85D3F0}"/>
                </a:ext>
              </a:extLst>
            </p:cNvPr>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1" name="Oval 340">
              <a:extLst>
                <a:ext uri="{FF2B5EF4-FFF2-40B4-BE49-F238E27FC236}">
                  <a16:creationId xmlns:a16="http://schemas.microsoft.com/office/drawing/2014/main" xmlns="" id="{2AB8B266-30BB-4776-803F-BC7C8C62DCE7}"/>
                </a:ext>
              </a:extLst>
            </p:cNvPr>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2" name="Oval 341">
              <a:extLst>
                <a:ext uri="{FF2B5EF4-FFF2-40B4-BE49-F238E27FC236}">
                  <a16:creationId xmlns:a16="http://schemas.microsoft.com/office/drawing/2014/main" xmlns="" id="{F2B7F067-C074-4027-8D6F-5584DE4F469A}"/>
                </a:ext>
              </a:extLst>
            </p:cNvPr>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3" name="Oval 342">
              <a:extLst>
                <a:ext uri="{FF2B5EF4-FFF2-40B4-BE49-F238E27FC236}">
                  <a16:creationId xmlns:a16="http://schemas.microsoft.com/office/drawing/2014/main" xmlns="" id="{BCE74A74-8FB0-464B-A6C7-961D469F8DC1}"/>
                </a:ext>
              </a:extLst>
            </p:cNvPr>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4" name="Oval 343">
              <a:extLst>
                <a:ext uri="{FF2B5EF4-FFF2-40B4-BE49-F238E27FC236}">
                  <a16:creationId xmlns:a16="http://schemas.microsoft.com/office/drawing/2014/main" xmlns="" id="{C5B824BF-7C00-4125-976D-0651CFE8B0EE}"/>
                </a:ext>
              </a:extLst>
            </p:cNvPr>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5" name="Oval 344">
              <a:extLst>
                <a:ext uri="{FF2B5EF4-FFF2-40B4-BE49-F238E27FC236}">
                  <a16:creationId xmlns:a16="http://schemas.microsoft.com/office/drawing/2014/main" xmlns="" id="{378834A3-FE07-44EB-BE0B-98D93F1ACAF1}"/>
                </a:ext>
              </a:extLst>
            </p:cNvPr>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6" name="Oval 345">
              <a:extLst>
                <a:ext uri="{FF2B5EF4-FFF2-40B4-BE49-F238E27FC236}">
                  <a16:creationId xmlns:a16="http://schemas.microsoft.com/office/drawing/2014/main" xmlns="" id="{418EBE18-0658-49CF-A050-025481F4AEF6}"/>
                </a:ext>
              </a:extLst>
            </p:cNvPr>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7" name="Oval 346">
              <a:extLst>
                <a:ext uri="{FF2B5EF4-FFF2-40B4-BE49-F238E27FC236}">
                  <a16:creationId xmlns:a16="http://schemas.microsoft.com/office/drawing/2014/main" xmlns="" id="{5DFF1007-D870-4D69-B112-42A97E4CB8EC}"/>
                </a:ext>
              </a:extLst>
            </p:cNvPr>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8" name="Oval 347">
              <a:extLst>
                <a:ext uri="{FF2B5EF4-FFF2-40B4-BE49-F238E27FC236}">
                  <a16:creationId xmlns:a16="http://schemas.microsoft.com/office/drawing/2014/main" xmlns="" id="{2EF979C9-9F7E-4BE0-AB20-8E8A3039A94A}"/>
                </a:ext>
              </a:extLst>
            </p:cNvPr>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9" name="Oval 348">
              <a:extLst>
                <a:ext uri="{FF2B5EF4-FFF2-40B4-BE49-F238E27FC236}">
                  <a16:creationId xmlns:a16="http://schemas.microsoft.com/office/drawing/2014/main" xmlns="" id="{3E29011A-ABC8-4273-99D2-B8AD0B891238}"/>
                </a:ext>
              </a:extLst>
            </p:cNvPr>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0" name="Oval 349">
              <a:extLst>
                <a:ext uri="{FF2B5EF4-FFF2-40B4-BE49-F238E27FC236}">
                  <a16:creationId xmlns:a16="http://schemas.microsoft.com/office/drawing/2014/main" xmlns="" id="{5C618181-DD37-4CAF-BD94-463D1ED19693}"/>
                </a:ext>
              </a:extLst>
            </p:cNvPr>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1" name="Oval 350">
              <a:extLst>
                <a:ext uri="{FF2B5EF4-FFF2-40B4-BE49-F238E27FC236}">
                  <a16:creationId xmlns:a16="http://schemas.microsoft.com/office/drawing/2014/main" xmlns="" id="{FD606C4E-E08A-48B4-A082-E47E0AAADD25}"/>
                </a:ext>
              </a:extLst>
            </p:cNvPr>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2" name="Oval 351">
              <a:extLst>
                <a:ext uri="{FF2B5EF4-FFF2-40B4-BE49-F238E27FC236}">
                  <a16:creationId xmlns:a16="http://schemas.microsoft.com/office/drawing/2014/main" xmlns="" id="{C84CC3C6-FB43-4F79-A00F-239279BEB24F}"/>
                </a:ext>
              </a:extLst>
            </p:cNvPr>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3" name="Oval 352">
              <a:extLst>
                <a:ext uri="{FF2B5EF4-FFF2-40B4-BE49-F238E27FC236}">
                  <a16:creationId xmlns:a16="http://schemas.microsoft.com/office/drawing/2014/main" xmlns="" id="{D72A1F37-AD2F-41F8-B668-E08DC81FDE8F}"/>
                </a:ext>
              </a:extLst>
            </p:cNvPr>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4" name="Oval 353">
              <a:extLst>
                <a:ext uri="{FF2B5EF4-FFF2-40B4-BE49-F238E27FC236}">
                  <a16:creationId xmlns:a16="http://schemas.microsoft.com/office/drawing/2014/main" xmlns="" id="{8909500A-578D-4071-B203-E2FF5D82C3DB}"/>
                </a:ext>
              </a:extLst>
            </p:cNvPr>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5" name="Oval 354">
              <a:extLst>
                <a:ext uri="{FF2B5EF4-FFF2-40B4-BE49-F238E27FC236}">
                  <a16:creationId xmlns:a16="http://schemas.microsoft.com/office/drawing/2014/main" xmlns="" id="{DBABA28A-4518-41B6-A23C-C193CE81A596}"/>
                </a:ext>
              </a:extLst>
            </p:cNvPr>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6" name="Oval 355">
              <a:extLst>
                <a:ext uri="{FF2B5EF4-FFF2-40B4-BE49-F238E27FC236}">
                  <a16:creationId xmlns:a16="http://schemas.microsoft.com/office/drawing/2014/main" xmlns="" id="{6A32943A-D4B9-4E42-AE66-12EC980BDB6D}"/>
                </a:ext>
              </a:extLst>
            </p:cNvPr>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7" name="Oval 356">
              <a:extLst>
                <a:ext uri="{FF2B5EF4-FFF2-40B4-BE49-F238E27FC236}">
                  <a16:creationId xmlns:a16="http://schemas.microsoft.com/office/drawing/2014/main" xmlns="" id="{6099E4E4-19D6-4FFF-A6C7-DF478467D942}"/>
                </a:ext>
              </a:extLst>
            </p:cNvPr>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8" name="Oval 357">
              <a:extLst>
                <a:ext uri="{FF2B5EF4-FFF2-40B4-BE49-F238E27FC236}">
                  <a16:creationId xmlns:a16="http://schemas.microsoft.com/office/drawing/2014/main" xmlns="" id="{A03D84F7-7E56-4F6A-AABC-EB62C1F2E3DF}"/>
                </a:ext>
              </a:extLst>
            </p:cNvPr>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9" name="Oval 358">
              <a:extLst>
                <a:ext uri="{FF2B5EF4-FFF2-40B4-BE49-F238E27FC236}">
                  <a16:creationId xmlns:a16="http://schemas.microsoft.com/office/drawing/2014/main" xmlns="" id="{A5A62327-1A2B-4129-B743-00DEDF2523FB}"/>
                </a:ext>
              </a:extLst>
            </p:cNvPr>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0" name="Oval 359">
              <a:extLst>
                <a:ext uri="{FF2B5EF4-FFF2-40B4-BE49-F238E27FC236}">
                  <a16:creationId xmlns:a16="http://schemas.microsoft.com/office/drawing/2014/main" xmlns="" id="{5BE47995-2FA8-41EF-953D-9E1740BAC19F}"/>
                </a:ext>
              </a:extLst>
            </p:cNvPr>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1" name="Oval 360">
              <a:extLst>
                <a:ext uri="{FF2B5EF4-FFF2-40B4-BE49-F238E27FC236}">
                  <a16:creationId xmlns:a16="http://schemas.microsoft.com/office/drawing/2014/main" xmlns="" id="{9FF3C24F-B20F-4A75-8029-ED49E935C7F1}"/>
                </a:ext>
              </a:extLst>
            </p:cNvPr>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2" name="Oval 361">
              <a:extLst>
                <a:ext uri="{FF2B5EF4-FFF2-40B4-BE49-F238E27FC236}">
                  <a16:creationId xmlns:a16="http://schemas.microsoft.com/office/drawing/2014/main" xmlns="" id="{4F465A89-B204-4F2B-8B82-9DF95E570331}"/>
                </a:ext>
              </a:extLst>
            </p:cNvPr>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3" name="Oval 362">
              <a:extLst>
                <a:ext uri="{FF2B5EF4-FFF2-40B4-BE49-F238E27FC236}">
                  <a16:creationId xmlns:a16="http://schemas.microsoft.com/office/drawing/2014/main" xmlns="" id="{10DA4821-9B08-464F-95AB-42421A32FF33}"/>
                </a:ext>
              </a:extLst>
            </p:cNvPr>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4" name="Oval 363">
              <a:extLst>
                <a:ext uri="{FF2B5EF4-FFF2-40B4-BE49-F238E27FC236}">
                  <a16:creationId xmlns:a16="http://schemas.microsoft.com/office/drawing/2014/main" xmlns="" id="{E36A43BA-D375-4BD2-9F39-325AB8BF6625}"/>
                </a:ext>
              </a:extLst>
            </p:cNvPr>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5" name="Oval 364">
              <a:extLst>
                <a:ext uri="{FF2B5EF4-FFF2-40B4-BE49-F238E27FC236}">
                  <a16:creationId xmlns:a16="http://schemas.microsoft.com/office/drawing/2014/main" xmlns="" id="{C6EDAF8C-BCDC-4007-9A46-1AEB177A8793}"/>
                </a:ext>
              </a:extLst>
            </p:cNvPr>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6" name="Oval 365">
              <a:extLst>
                <a:ext uri="{FF2B5EF4-FFF2-40B4-BE49-F238E27FC236}">
                  <a16:creationId xmlns:a16="http://schemas.microsoft.com/office/drawing/2014/main" xmlns="" id="{E12A3704-79D7-4E0D-AC3C-207557786465}"/>
                </a:ext>
              </a:extLst>
            </p:cNvPr>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7" name="Oval 366">
              <a:extLst>
                <a:ext uri="{FF2B5EF4-FFF2-40B4-BE49-F238E27FC236}">
                  <a16:creationId xmlns:a16="http://schemas.microsoft.com/office/drawing/2014/main" xmlns="" id="{D7AF4E50-71C9-475B-8568-9C025A36DF21}"/>
                </a:ext>
              </a:extLst>
            </p:cNvPr>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8" name="Oval 367">
              <a:extLst>
                <a:ext uri="{FF2B5EF4-FFF2-40B4-BE49-F238E27FC236}">
                  <a16:creationId xmlns:a16="http://schemas.microsoft.com/office/drawing/2014/main" xmlns="" id="{D61DBFA4-28C2-4172-98BE-FF50DB547A2D}"/>
                </a:ext>
              </a:extLst>
            </p:cNvPr>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9" name="Oval 368">
              <a:extLst>
                <a:ext uri="{FF2B5EF4-FFF2-40B4-BE49-F238E27FC236}">
                  <a16:creationId xmlns:a16="http://schemas.microsoft.com/office/drawing/2014/main" xmlns="" id="{53A2D64F-0A6F-44BF-AEF1-DA8B68EBA71F}"/>
                </a:ext>
              </a:extLst>
            </p:cNvPr>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0" name="Oval 369">
              <a:extLst>
                <a:ext uri="{FF2B5EF4-FFF2-40B4-BE49-F238E27FC236}">
                  <a16:creationId xmlns:a16="http://schemas.microsoft.com/office/drawing/2014/main" xmlns="" id="{A0AFAE5B-926F-45F9-B1C7-3826128A5B4E}"/>
                </a:ext>
              </a:extLst>
            </p:cNvPr>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1" name="Oval 370">
              <a:extLst>
                <a:ext uri="{FF2B5EF4-FFF2-40B4-BE49-F238E27FC236}">
                  <a16:creationId xmlns:a16="http://schemas.microsoft.com/office/drawing/2014/main" xmlns="" id="{96493444-CF67-49DF-BA13-3672F53901D8}"/>
                </a:ext>
              </a:extLst>
            </p:cNvPr>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2" name="Oval 371">
              <a:extLst>
                <a:ext uri="{FF2B5EF4-FFF2-40B4-BE49-F238E27FC236}">
                  <a16:creationId xmlns:a16="http://schemas.microsoft.com/office/drawing/2014/main" xmlns="" id="{ABB6AB7E-2BAA-4FF6-BC10-1FF56A4031DC}"/>
                </a:ext>
              </a:extLst>
            </p:cNvPr>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3" name="Oval 372">
              <a:extLst>
                <a:ext uri="{FF2B5EF4-FFF2-40B4-BE49-F238E27FC236}">
                  <a16:creationId xmlns:a16="http://schemas.microsoft.com/office/drawing/2014/main" xmlns="" id="{50F23429-D574-46D8-B823-8B8D304DC566}"/>
                </a:ext>
              </a:extLst>
            </p:cNvPr>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4" name="Oval 373">
              <a:extLst>
                <a:ext uri="{FF2B5EF4-FFF2-40B4-BE49-F238E27FC236}">
                  <a16:creationId xmlns:a16="http://schemas.microsoft.com/office/drawing/2014/main" xmlns="" id="{E1E35B13-0760-4722-8AFE-C2F98C42B676}"/>
                </a:ext>
              </a:extLst>
            </p:cNvPr>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5" name="Oval 374">
              <a:extLst>
                <a:ext uri="{FF2B5EF4-FFF2-40B4-BE49-F238E27FC236}">
                  <a16:creationId xmlns:a16="http://schemas.microsoft.com/office/drawing/2014/main" xmlns="" id="{0FD5195D-3F94-4E66-9198-16C5E1CB522D}"/>
                </a:ext>
              </a:extLst>
            </p:cNvPr>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6" name="Oval 375">
              <a:extLst>
                <a:ext uri="{FF2B5EF4-FFF2-40B4-BE49-F238E27FC236}">
                  <a16:creationId xmlns:a16="http://schemas.microsoft.com/office/drawing/2014/main" xmlns="" id="{D6153574-DCBF-4C1E-96F5-EF59418C6292}"/>
                </a:ext>
              </a:extLst>
            </p:cNvPr>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7" name="Oval 376">
              <a:extLst>
                <a:ext uri="{FF2B5EF4-FFF2-40B4-BE49-F238E27FC236}">
                  <a16:creationId xmlns:a16="http://schemas.microsoft.com/office/drawing/2014/main" xmlns="" id="{246CE9CD-D2CD-4BCA-ABF5-349405F40B14}"/>
                </a:ext>
              </a:extLst>
            </p:cNvPr>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8" name="Oval 377">
              <a:extLst>
                <a:ext uri="{FF2B5EF4-FFF2-40B4-BE49-F238E27FC236}">
                  <a16:creationId xmlns:a16="http://schemas.microsoft.com/office/drawing/2014/main" xmlns="" id="{D1E10E4E-116A-499F-8B80-DD0D04996A8E}"/>
                </a:ext>
              </a:extLst>
            </p:cNvPr>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9" name="Oval 378">
              <a:extLst>
                <a:ext uri="{FF2B5EF4-FFF2-40B4-BE49-F238E27FC236}">
                  <a16:creationId xmlns:a16="http://schemas.microsoft.com/office/drawing/2014/main" xmlns="" id="{EC221C07-76A9-4921-B52D-2EE69B837B19}"/>
                </a:ext>
              </a:extLst>
            </p:cNvPr>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0" name="Oval 379">
              <a:extLst>
                <a:ext uri="{FF2B5EF4-FFF2-40B4-BE49-F238E27FC236}">
                  <a16:creationId xmlns:a16="http://schemas.microsoft.com/office/drawing/2014/main" xmlns="" id="{B807EE3B-E703-4AD2-9E2B-AF134FBDED7A}"/>
                </a:ext>
              </a:extLst>
            </p:cNvPr>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1" name="Oval 380">
              <a:extLst>
                <a:ext uri="{FF2B5EF4-FFF2-40B4-BE49-F238E27FC236}">
                  <a16:creationId xmlns:a16="http://schemas.microsoft.com/office/drawing/2014/main" xmlns="" id="{679D8A16-7947-47E7-B82C-686DAED67234}"/>
                </a:ext>
              </a:extLst>
            </p:cNvPr>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2" name="Oval 381">
              <a:extLst>
                <a:ext uri="{FF2B5EF4-FFF2-40B4-BE49-F238E27FC236}">
                  <a16:creationId xmlns:a16="http://schemas.microsoft.com/office/drawing/2014/main" xmlns="" id="{0AC9CB91-08F0-4E5C-A492-144063872693}"/>
                </a:ext>
              </a:extLst>
            </p:cNvPr>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3" name="Oval 382">
              <a:extLst>
                <a:ext uri="{FF2B5EF4-FFF2-40B4-BE49-F238E27FC236}">
                  <a16:creationId xmlns:a16="http://schemas.microsoft.com/office/drawing/2014/main" xmlns="" id="{7DE1491D-9F3A-4882-8B64-74EC9B4F367C}"/>
                </a:ext>
              </a:extLst>
            </p:cNvPr>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4" name="Oval 383">
              <a:extLst>
                <a:ext uri="{FF2B5EF4-FFF2-40B4-BE49-F238E27FC236}">
                  <a16:creationId xmlns:a16="http://schemas.microsoft.com/office/drawing/2014/main" xmlns="" id="{27443F79-9B72-495C-ACE9-4AAE0E5E94D3}"/>
                </a:ext>
              </a:extLst>
            </p:cNvPr>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5" name="Oval 384">
              <a:extLst>
                <a:ext uri="{FF2B5EF4-FFF2-40B4-BE49-F238E27FC236}">
                  <a16:creationId xmlns:a16="http://schemas.microsoft.com/office/drawing/2014/main" xmlns="" id="{A6FED8AB-F102-41C3-A95A-0097CB267C5E}"/>
                </a:ext>
              </a:extLst>
            </p:cNvPr>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6" name="Oval 385">
              <a:extLst>
                <a:ext uri="{FF2B5EF4-FFF2-40B4-BE49-F238E27FC236}">
                  <a16:creationId xmlns:a16="http://schemas.microsoft.com/office/drawing/2014/main" xmlns="" id="{D3A747DF-41E9-44C2-BFE7-0B1D1FBD870C}"/>
                </a:ext>
              </a:extLst>
            </p:cNvPr>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7" name="Oval 386">
              <a:extLst>
                <a:ext uri="{FF2B5EF4-FFF2-40B4-BE49-F238E27FC236}">
                  <a16:creationId xmlns:a16="http://schemas.microsoft.com/office/drawing/2014/main" xmlns="" id="{579E20CB-5D5F-44A5-8AB7-6DEDE4471C04}"/>
                </a:ext>
              </a:extLst>
            </p:cNvPr>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8" name="Oval 387">
              <a:extLst>
                <a:ext uri="{FF2B5EF4-FFF2-40B4-BE49-F238E27FC236}">
                  <a16:creationId xmlns:a16="http://schemas.microsoft.com/office/drawing/2014/main" xmlns="" id="{A10AC7A8-5EFC-4E48-8829-235A6AFD965C}"/>
                </a:ext>
              </a:extLst>
            </p:cNvPr>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9" name="Oval 388">
              <a:extLst>
                <a:ext uri="{FF2B5EF4-FFF2-40B4-BE49-F238E27FC236}">
                  <a16:creationId xmlns:a16="http://schemas.microsoft.com/office/drawing/2014/main" xmlns="" id="{0089E05E-D829-4FF9-A5FB-31DA1D609FCB}"/>
                </a:ext>
              </a:extLst>
            </p:cNvPr>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0" name="Oval 389">
              <a:extLst>
                <a:ext uri="{FF2B5EF4-FFF2-40B4-BE49-F238E27FC236}">
                  <a16:creationId xmlns:a16="http://schemas.microsoft.com/office/drawing/2014/main" xmlns="" id="{31C10C76-9203-4F7A-B9AA-9C165F41C817}"/>
                </a:ext>
              </a:extLst>
            </p:cNvPr>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1" name="Oval 390">
              <a:extLst>
                <a:ext uri="{FF2B5EF4-FFF2-40B4-BE49-F238E27FC236}">
                  <a16:creationId xmlns:a16="http://schemas.microsoft.com/office/drawing/2014/main" xmlns="" id="{D004386F-AED8-46B2-B8ED-9C0F81847921}"/>
                </a:ext>
              </a:extLst>
            </p:cNvPr>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2" name="Oval 391">
              <a:extLst>
                <a:ext uri="{FF2B5EF4-FFF2-40B4-BE49-F238E27FC236}">
                  <a16:creationId xmlns:a16="http://schemas.microsoft.com/office/drawing/2014/main" xmlns="" id="{B3517CCB-C680-466B-9A34-3C299615EF37}"/>
                </a:ext>
              </a:extLst>
            </p:cNvPr>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3" name="Oval 392">
              <a:extLst>
                <a:ext uri="{FF2B5EF4-FFF2-40B4-BE49-F238E27FC236}">
                  <a16:creationId xmlns:a16="http://schemas.microsoft.com/office/drawing/2014/main" xmlns="" id="{6D48013A-67FC-406B-AFEF-22B18DF3D945}"/>
                </a:ext>
              </a:extLst>
            </p:cNvPr>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4" name="Oval 393">
              <a:extLst>
                <a:ext uri="{FF2B5EF4-FFF2-40B4-BE49-F238E27FC236}">
                  <a16:creationId xmlns:a16="http://schemas.microsoft.com/office/drawing/2014/main" xmlns="" id="{3050709B-3FFC-4D36-A533-5574E621CBBE}"/>
                </a:ext>
              </a:extLst>
            </p:cNvPr>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5" name="Oval 394">
              <a:extLst>
                <a:ext uri="{FF2B5EF4-FFF2-40B4-BE49-F238E27FC236}">
                  <a16:creationId xmlns:a16="http://schemas.microsoft.com/office/drawing/2014/main" xmlns="" id="{FF70EEDE-8BFD-43E6-B84C-33FF3C3E8EB2}"/>
                </a:ext>
              </a:extLst>
            </p:cNvPr>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6" name="Oval 395">
              <a:extLst>
                <a:ext uri="{FF2B5EF4-FFF2-40B4-BE49-F238E27FC236}">
                  <a16:creationId xmlns:a16="http://schemas.microsoft.com/office/drawing/2014/main" xmlns="" id="{191AD4F1-548B-4E80-828E-57DCAC422B22}"/>
                </a:ext>
              </a:extLst>
            </p:cNvPr>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7" name="Oval 396">
              <a:extLst>
                <a:ext uri="{FF2B5EF4-FFF2-40B4-BE49-F238E27FC236}">
                  <a16:creationId xmlns:a16="http://schemas.microsoft.com/office/drawing/2014/main" xmlns="" id="{4BC386E8-53A7-4F73-A3D5-2E701C5629EB}"/>
                </a:ext>
              </a:extLst>
            </p:cNvPr>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8" name="Oval 397">
              <a:extLst>
                <a:ext uri="{FF2B5EF4-FFF2-40B4-BE49-F238E27FC236}">
                  <a16:creationId xmlns:a16="http://schemas.microsoft.com/office/drawing/2014/main" xmlns="" id="{4724BBF6-8B75-4843-BD66-8C1C78A3E598}"/>
                </a:ext>
              </a:extLst>
            </p:cNvPr>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9" name="Oval 398">
              <a:extLst>
                <a:ext uri="{FF2B5EF4-FFF2-40B4-BE49-F238E27FC236}">
                  <a16:creationId xmlns:a16="http://schemas.microsoft.com/office/drawing/2014/main" xmlns="" id="{65B87422-0FC1-4967-A3F6-002DA88E56CE}"/>
                </a:ext>
              </a:extLst>
            </p:cNvPr>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0" name="Oval 399">
              <a:extLst>
                <a:ext uri="{FF2B5EF4-FFF2-40B4-BE49-F238E27FC236}">
                  <a16:creationId xmlns:a16="http://schemas.microsoft.com/office/drawing/2014/main" xmlns="" id="{7BB83C0C-8500-4044-AF34-764250AEDB92}"/>
                </a:ext>
              </a:extLst>
            </p:cNvPr>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1" name="Oval 400">
              <a:extLst>
                <a:ext uri="{FF2B5EF4-FFF2-40B4-BE49-F238E27FC236}">
                  <a16:creationId xmlns:a16="http://schemas.microsoft.com/office/drawing/2014/main" xmlns="" id="{249D161F-C9D2-4E4E-861C-D9D0FADF7009}"/>
                </a:ext>
              </a:extLst>
            </p:cNvPr>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2" name="Oval 401">
              <a:extLst>
                <a:ext uri="{FF2B5EF4-FFF2-40B4-BE49-F238E27FC236}">
                  <a16:creationId xmlns:a16="http://schemas.microsoft.com/office/drawing/2014/main" xmlns="" id="{9617F5C9-58E4-4037-A08A-D4637A3DCCC3}"/>
                </a:ext>
              </a:extLst>
            </p:cNvPr>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grpSp>
      <p:sp>
        <p:nvSpPr>
          <p:cNvPr id="403" name="TextBox 134">
            <a:extLst>
              <a:ext uri="{FF2B5EF4-FFF2-40B4-BE49-F238E27FC236}">
                <a16:creationId xmlns:a16="http://schemas.microsoft.com/office/drawing/2014/main" xmlns="" id="{2E5AA73A-AC34-40C9-A612-CE0DBB9DB8CA}"/>
              </a:ext>
            </a:extLst>
          </p:cNvPr>
          <p:cNvSpPr txBox="1">
            <a:spLocks noChangeArrowheads="1"/>
          </p:cNvSpPr>
          <p:nvPr/>
        </p:nvSpPr>
        <p:spPr bwMode="auto">
          <a:xfrm>
            <a:off x="143669" y="5063671"/>
            <a:ext cx="275907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tr-TR" sz="1400" b="1">
                <a:latin typeface="Verdana"/>
                <a:ea typeface="MS PGothic"/>
                <a:cs typeface="Verdana"/>
              </a:rPr>
              <a:t>Budapeşte Sözleşmesi</a:t>
            </a:r>
          </a:p>
          <a:p>
            <a:r>
              <a:rPr lang="tr-TR" sz="1400" b="1">
                <a:latin typeface="Verdana"/>
                <a:ea typeface="MS PGothic"/>
                <a:cs typeface="Verdana"/>
              </a:rPr>
              <a:t>Onaylayan/katılan: </a:t>
            </a:r>
            <a:r>
              <a:rPr lang="tr-TR" sz="2800" b="1">
                <a:solidFill>
                  <a:srgbClr val="FF0000"/>
                </a:solidFill>
                <a:latin typeface="Verdana"/>
                <a:ea typeface="MS PGothic"/>
                <a:cs typeface="Verdana"/>
              </a:rPr>
              <a:t>65</a:t>
            </a:r>
          </a:p>
        </p:txBody>
      </p:sp>
      <p:sp>
        <p:nvSpPr>
          <p:cNvPr id="404" name="TextBox 135">
            <a:extLst>
              <a:ext uri="{FF2B5EF4-FFF2-40B4-BE49-F238E27FC236}">
                <a16:creationId xmlns:a16="http://schemas.microsoft.com/office/drawing/2014/main" xmlns="" id="{ACA3C856-3FDF-4EAB-A18B-80766F4ED767}"/>
              </a:ext>
            </a:extLst>
          </p:cNvPr>
          <p:cNvSpPr txBox="1">
            <a:spLocks noChangeArrowheads="1"/>
          </p:cNvSpPr>
          <p:nvPr/>
        </p:nvSpPr>
        <p:spPr bwMode="auto">
          <a:xfrm>
            <a:off x="143669" y="5781692"/>
            <a:ext cx="27590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1400" b="1">
                <a:latin typeface="Verdana"/>
                <a:ea typeface="MS PGothic"/>
                <a:cs typeface="Verdana"/>
              </a:rPr>
              <a:t>İmzalayan: 3</a:t>
            </a:r>
          </a:p>
        </p:txBody>
      </p:sp>
      <p:sp>
        <p:nvSpPr>
          <p:cNvPr id="405" name="TextBox 136">
            <a:extLst>
              <a:ext uri="{FF2B5EF4-FFF2-40B4-BE49-F238E27FC236}">
                <a16:creationId xmlns:a16="http://schemas.microsoft.com/office/drawing/2014/main" xmlns="" id="{A8808567-EB31-4853-B41D-F107788F9B34}"/>
              </a:ext>
            </a:extLst>
          </p:cNvPr>
          <p:cNvSpPr txBox="1">
            <a:spLocks noChangeArrowheads="1"/>
          </p:cNvSpPr>
          <p:nvPr/>
        </p:nvSpPr>
        <p:spPr bwMode="auto">
          <a:xfrm>
            <a:off x="143669" y="6242692"/>
            <a:ext cx="29028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1400" b="1">
                <a:latin typeface="Verdana"/>
                <a:ea typeface="MS PGothic"/>
                <a:cs typeface="Verdana"/>
              </a:rPr>
              <a:t>Katılmaya davet edilen:  9</a:t>
            </a:r>
          </a:p>
        </p:txBody>
      </p:sp>
      <p:sp>
        <p:nvSpPr>
          <p:cNvPr id="406" name="TextBox 137">
            <a:extLst>
              <a:ext uri="{FF2B5EF4-FFF2-40B4-BE49-F238E27FC236}">
                <a16:creationId xmlns:a16="http://schemas.microsoft.com/office/drawing/2014/main" xmlns="" id="{B38F34A9-9CD3-4DF5-B0F9-6BD415C585D2}"/>
              </a:ext>
            </a:extLst>
          </p:cNvPr>
          <p:cNvSpPr txBox="1">
            <a:spLocks noChangeArrowheads="1"/>
          </p:cNvSpPr>
          <p:nvPr/>
        </p:nvSpPr>
        <p:spPr bwMode="auto">
          <a:xfrm>
            <a:off x="3759994" y="5206546"/>
            <a:ext cx="498157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tr-TR" sz="1400" b="1" dirty="0">
                <a:latin typeface="Verdana"/>
                <a:ea typeface="Verdana"/>
                <a:cs typeface="Verdana"/>
              </a:rPr>
              <a:t>Mevzuatı/taslak mevzuatı büyük ölçüde Budapeşte Sözleşmesi'ne uygun olan diğer ülkeler = 20</a:t>
            </a:r>
            <a:endParaRPr lang="en-GB" sz="1400" dirty="0">
              <a:latin typeface="Calibri"/>
              <a:cs typeface="Calibri"/>
            </a:endParaRPr>
          </a:p>
          <a:p>
            <a:endParaRPr lang="en-GB" sz="1400" b="1" dirty="0">
              <a:latin typeface="Verdana"/>
              <a:cs typeface="Verdana"/>
            </a:endParaRPr>
          </a:p>
        </p:txBody>
      </p:sp>
      <p:sp>
        <p:nvSpPr>
          <p:cNvPr id="407" name="Oval 406">
            <a:extLst>
              <a:ext uri="{FF2B5EF4-FFF2-40B4-BE49-F238E27FC236}">
                <a16:creationId xmlns:a16="http://schemas.microsoft.com/office/drawing/2014/main" xmlns="" id="{E6228F80-1499-4074-A9FB-ED59F091663E}"/>
              </a:ext>
            </a:extLst>
          </p:cNvPr>
          <p:cNvSpPr/>
          <p:nvPr/>
        </p:nvSpPr>
        <p:spPr>
          <a:xfrm>
            <a:off x="2807494" y="5729627"/>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8" name="Oval 407">
            <a:extLst>
              <a:ext uri="{FF2B5EF4-FFF2-40B4-BE49-F238E27FC236}">
                <a16:creationId xmlns:a16="http://schemas.microsoft.com/office/drawing/2014/main" xmlns="" id="{56CAD098-44FA-4DAC-ADC9-239C13FD0907}"/>
              </a:ext>
            </a:extLst>
          </p:cNvPr>
          <p:cNvSpPr/>
          <p:nvPr/>
        </p:nvSpPr>
        <p:spPr>
          <a:xfrm>
            <a:off x="2807494" y="5276619"/>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9" name="Oval 408">
            <a:extLst>
              <a:ext uri="{FF2B5EF4-FFF2-40B4-BE49-F238E27FC236}">
                <a16:creationId xmlns:a16="http://schemas.microsoft.com/office/drawing/2014/main" xmlns="" id="{37896D79-0902-4D38-94DF-4C554EDC7B04}"/>
              </a:ext>
            </a:extLst>
          </p:cNvPr>
          <p:cNvSpPr/>
          <p:nvPr/>
        </p:nvSpPr>
        <p:spPr>
          <a:xfrm>
            <a:off x="2807494" y="6161353"/>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0" name="Oval 409">
            <a:extLst>
              <a:ext uri="{FF2B5EF4-FFF2-40B4-BE49-F238E27FC236}">
                <a16:creationId xmlns:a16="http://schemas.microsoft.com/office/drawing/2014/main" xmlns="" id="{3886BC1B-5305-4224-9603-49255AB944F5}"/>
              </a:ext>
            </a:extLst>
          </p:cNvPr>
          <p:cNvSpPr/>
          <p:nvPr/>
        </p:nvSpPr>
        <p:spPr>
          <a:xfrm>
            <a:off x="8352631" y="5314496"/>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1" name="TextBox 142">
            <a:extLst>
              <a:ext uri="{FF2B5EF4-FFF2-40B4-BE49-F238E27FC236}">
                <a16:creationId xmlns:a16="http://schemas.microsoft.com/office/drawing/2014/main" xmlns="" id="{3C21835E-06FB-4565-A6C5-C37241B38012}"/>
              </a:ext>
            </a:extLst>
          </p:cNvPr>
          <p:cNvSpPr txBox="1">
            <a:spLocks noChangeArrowheads="1"/>
          </p:cNvSpPr>
          <p:nvPr/>
        </p:nvSpPr>
        <p:spPr bwMode="auto">
          <a:xfrm>
            <a:off x="3724619" y="5902500"/>
            <a:ext cx="498157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tr-TR" sz="1400" b="1" dirty="0">
                <a:latin typeface="Verdana"/>
                <a:ea typeface="Verdana"/>
                <a:cs typeface="Verdana"/>
              </a:rPr>
              <a:t>Mevzuatı Budapeşte Sözleşmesi'nden esinlenen diğer ülkeler = 50+</a:t>
            </a:r>
            <a:endParaRPr lang="tr-TR" sz="1400" dirty="0">
              <a:latin typeface="Verdana"/>
              <a:ea typeface="Verdana"/>
              <a:cs typeface="Verdana"/>
            </a:endParaRPr>
          </a:p>
          <a:p>
            <a:endParaRPr lang="en-GB" sz="1400" b="1" dirty="0">
              <a:latin typeface="Verdana" charset="0"/>
              <a:cs typeface="Verdana" charset="0"/>
            </a:endParaRPr>
          </a:p>
        </p:txBody>
      </p:sp>
      <p:sp>
        <p:nvSpPr>
          <p:cNvPr id="412" name="Oval 411">
            <a:extLst>
              <a:ext uri="{FF2B5EF4-FFF2-40B4-BE49-F238E27FC236}">
                <a16:creationId xmlns:a16="http://schemas.microsoft.com/office/drawing/2014/main" xmlns="" id="{02CC6723-D6F6-4BBA-BE43-0F7D1345F030}"/>
              </a:ext>
            </a:extLst>
          </p:cNvPr>
          <p:cNvSpPr/>
          <p:nvPr/>
        </p:nvSpPr>
        <p:spPr>
          <a:xfrm>
            <a:off x="8352631" y="5882821"/>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3" name="Oval 412">
            <a:extLst>
              <a:ext uri="{FF2B5EF4-FFF2-40B4-BE49-F238E27FC236}">
                <a16:creationId xmlns:a16="http://schemas.microsoft.com/office/drawing/2014/main" xmlns="" id="{397467F4-1061-4C5F-9F3B-EAA042330D28}"/>
              </a:ext>
            </a:extLst>
          </p:cNvPr>
          <p:cNvSpPr/>
          <p:nvPr/>
        </p:nvSpPr>
        <p:spPr>
          <a:xfrm>
            <a:off x="1866106" y="2864984"/>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4" name="Oval 413">
            <a:extLst>
              <a:ext uri="{FF2B5EF4-FFF2-40B4-BE49-F238E27FC236}">
                <a16:creationId xmlns:a16="http://schemas.microsoft.com/office/drawing/2014/main" xmlns="" id="{B75B7AC2-9E91-4DDF-A12C-49E4B74BB4E7}"/>
              </a:ext>
            </a:extLst>
          </p:cNvPr>
          <p:cNvSpPr/>
          <p:nvPr/>
        </p:nvSpPr>
        <p:spPr>
          <a:xfrm>
            <a:off x="5199856" y="3488871"/>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5" name="Oval 414">
            <a:extLst>
              <a:ext uri="{FF2B5EF4-FFF2-40B4-BE49-F238E27FC236}">
                <a16:creationId xmlns:a16="http://schemas.microsoft.com/office/drawing/2014/main" xmlns="" id="{BA46FF39-9A88-402C-B6C9-61304B8DFDBA}"/>
              </a:ext>
            </a:extLst>
          </p:cNvPr>
          <p:cNvSpPr/>
          <p:nvPr/>
        </p:nvSpPr>
        <p:spPr>
          <a:xfrm>
            <a:off x="4034631" y="1715634"/>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6" name="Oval 415">
            <a:extLst>
              <a:ext uri="{FF2B5EF4-FFF2-40B4-BE49-F238E27FC236}">
                <a16:creationId xmlns:a16="http://schemas.microsoft.com/office/drawing/2014/main" xmlns="" id="{86A8DD70-4295-4B72-A216-3724DB3FC66D}"/>
              </a:ext>
            </a:extLst>
          </p:cNvPr>
          <p:cNvSpPr/>
          <p:nvPr/>
        </p:nvSpPr>
        <p:spPr>
          <a:xfrm>
            <a:off x="4639469" y="2041071"/>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7" name="Oval 416">
            <a:extLst>
              <a:ext uri="{FF2B5EF4-FFF2-40B4-BE49-F238E27FC236}">
                <a16:creationId xmlns:a16="http://schemas.microsoft.com/office/drawing/2014/main" xmlns="" id="{21DBB2C2-4356-4F43-BE1E-2D541DC4B822}"/>
              </a:ext>
            </a:extLst>
          </p:cNvPr>
          <p:cNvSpPr/>
          <p:nvPr/>
        </p:nvSpPr>
        <p:spPr>
          <a:xfrm>
            <a:off x="4831233" y="3088821"/>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8" name="Oval 417">
            <a:extLst>
              <a:ext uri="{FF2B5EF4-FFF2-40B4-BE49-F238E27FC236}">
                <a16:creationId xmlns:a16="http://schemas.microsoft.com/office/drawing/2014/main" xmlns="" id="{34221BB5-FC16-4621-AA74-F7FC8BD52EE4}"/>
              </a:ext>
            </a:extLst>
          </p:cNvPr>
          <p:cNvSpPr/>
          <p:nvPr/>
        </p:nvSpPr>
        <p:spPr>
          <a:xfrm>
            <a:off x="6430169" y="2631621"/>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9" name="Oval 418">
            <a:extLst>
              <a:ext uri="{FF2B5EF4-FFF2-40B4-BE49-F238E27FC236}">
                <a16:creationId xmlns:a16="http://schemas.microsoft.com/office/drawing/2014/main" xmlns="" id="{208DD957-1890-4451-9361-FF9E49F85ADA}"/>
              </a:ext>
            </a:extLst>
          </p:cNvPr>
          <p:cNvSpPr/>
          <p:nvPr/>
        </p:nvSpPr>
        <p:spPr>
          <a:xfrm>
            <a:off x="5399881" y="2071234"/>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0" name="Oval 419">
            <a:extLst>
              <a:ext uri="{FF2B5EF4-FFF2-40B4-BE49-F238E27FC236}">
                <a16:creationId xmlns:a16="http://schemas.microsoft.com/office/drawing/2014/main" xmlns="" id="{CB13EFBA-94DA-4855-BD33-936E7F4DC15D}"/>
              </a:ext>
            </a:extLst>
          </p:cNvPr>
          <p:cNvSpPr/>
          <p:nvPr/>
        </p:nvSpPr>
        <p:spPr bwMode="auto">
          <a:xfrm>
            <a:off x="3168129" y="2777299"/>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1" name="Oval 420">
            <a:extLst>
              <a:ext uri="{FF2B5EF4-FFF2-40B4-BE49-F238E27FC236}">
                <a16:creationId xmlns:a16="http://schemas.microsoft.com/office/drawing/2014/main" xmlns="" id="{A52044E6-E7DB-4141-9E62-1E409FC076AC}"/>
              </a:ext>
            </a:extLst>
          </p:cNvPr>
          <p:cNvSpPr/>
          <p:nvPr/>
        </p:nvSpPr>
        <p:spPr bwMode="auto">
          <a:xfrm>
            <a:off x="1878905" y="3137339"/>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2" name="Oval 421">
            <a:extLst>
              <a:ext uri="{FF2B5EF4-FFF2-40B4-BE49-F238E27FC236}">
                <a16:creationId xmlns:a16="http://schemas.microsoft.com/office/drawing/2014/main" xmlns="" id="{1B02A170-5D1F-4BA4-8416-B919DDCB376B}"/>
              </a:ext>
            </a:extLst>
          </p:cNvPr>
          <p:cNvSpPr/>
          <p:nvPr/>
        </p:nvSpPr>
        <p:spPr bwMode="auto">
          <a:xfrm>
            <a:off x="4255170" y="3582658"/>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3" name="TextBox 282">
            <a:extLst>
              <a:ext uri="{FF2B5EF4-FFF2-40B4-BE49-F238E27FC236}">
                <a16:creationId xmlns:a16="http://schemas.microsoft.com/office/drawing/2014/main" xmlns="" id="{FC0339A4-032B-4EEE-A5CB-F60FFC2D33FF}"/>
              </a:ext>
            </a:extLst>
          </p:cNvPr>
          <p:cNvSpPr txBox="1"/>
          <p:nvPr/>
        </p:nvSpPr>
        <p:spPr>
          <a:xfrm>
            <a:off x="291640" y="4233282"/>
            <a:ext cx="232852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chemeClr val="accent1">
                    <a:lumMod val="50000"/>
                  </a:schemeClr>
                </a:solidFill>
                <a:latin typeface="Verdana" panose="020B0604030504040204" pitchFamily="34" charset="0"/>
                <a:ea typeface="Verdana" panose="020B0604030504040204" pitchFamily="34" charset="0"/>
              </a:rPr>
              <a:t>150+</a:t>
            </a:r>
          </a:p>
        </p:txBody>
      </p:sp>
    </p:spTree>
    <p:extLst>
      <p:ext uri="{BB962C8B-B14F-4D97-AF65-F5344CB8AC3E}">
        <p14:creationId xmlns:p14="http://schemas.microsoft.com/office/powerpoint/2010/main" xmlns="" val="214419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17</a:t>
            </a:fld>
            <a:endParaRPr lang="en-US"/>
          </a:p>
        </p:txBody>
      </p:sp>
      <p:sp>
        <p:nvSpPr>
          <p:cNvPr id="4" name="Rectangle 3">
            <a:extLst>
              <a:ext uri="{FF2B5EF4-FFF2-40B4-BE49-F238E27FC236}">
                <a16:creationId xmlns:a16="http://schemas.microsoft.com/office/drawing/2014/main" xmlns="" id="{FB9E695E-435F-4045-AA8F-F94C84B820B0}"/>
              </a:ext>
            </a:extLst>
          </p:cNvPr>
          <p:cNvSpPr/>
          <p:nvPr/>
        </p:nvSpPr>
        <p:spPr>
          <a:xfrm>
            <a:off x="309489" y="3185856"/>
            <a:ext cx="8525021" cy="486287"/>
          </a:xfrm>
          <a:prstGeom prst="rect">
            <a:avLst/>
          </a:prstGeom>
        </p:spPr>
        <p:txBody>
          <a:bodyPr wrap="square" lIns="91440" tIns="45720" rIns="91440" bIns="45720" anchor="t">
            <a:spAutoFit/>
          </a:bodyPr>
          <a:lstStyle/>
          <a:p>
            <a:pPr algn="ctr">
              <a:lnSpc>
                <a:spcPct val="80000"/>
              </a:lnSpc>
            </a:pPr>
            <a:r>
              <a:rPr lang="tr-TR" sz="3200" b="1">
                <a:latin typeface="Arial"/>
                <a:ea typeface="ＭＳ Ｐゴシック"/>
                <a:cs typeface="Arial"/>
              </a:rPr>
              <a:t>Maddi Hukuk</a:t>
            </a:r>
            <a:endParaRPr lang="tr-TR" sz="3200">
              <a:latin typeface="Arial"/>
              <a:ea typeface="ＭＳ Ｐゴシック"/>
              <a:cs typeface="Arial"/>
            </a:endParaRPr>
          </a:p>
        </p:txBody>
      </p:sp>
      <p:sp>
        <p:nvSpPr>
          <p:cNvPr id="5" name="Slide Number Placeholder 1">
            <a:extLst>
              <a:ext uri="{FF2B5EF4-FFF2-40B4-BE49-F238E27FC236}">
                <a16:creationId xmlns:a16="http://schemas.microsoft.com/office/drawing/2014/main" xmlns=""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17</a:t>
            </a:fld>
            <a:endParaRPr lang="en-GB"/>
          </a:p>
        </p:txBody>
      </p:sp>
      <p:sp>
        <p:nvSpPr>
          <p:cNvPr id="6" name="TextBox 5">
            <a:extLst>
              <a:ext uri="{FF2B5EF4-FFF2-40B4-BE49-F238E27FC236}">
                <a16:creationId xmlns:a16="http://schemas.microsoft.com/office/drawing/2014/main" xmlns=""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xmlns=""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a:solidFill>
                <a:schemeClr val="tx1"/>
              </a:solidFill>
            </a:endParaRPr>
          </a:p>
        </p:txBody>
      </p:sp>
      <p:sp>
        <p:nvSpPr>
          <p:cNvPr id="8" name="Rectangle 7">
            <a:extLst>
              <a:ext uri="{FF2B5EF4-FFF2-40B4-BE49-F238E27FC236}">
                <a16:creationId xmlns:a16="http://schemas.microsoft.com/office/drawing/2014/main" xmlns=""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xmlns=""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xmlns=""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Budapeşte Sözleşmesi</a:t>
            </a:r>
            <a:endParaRPr lang="tr-TR">
              <a:cs typeface="Calibri"/>
            </a:endParaRPr>
          </a:p>
        </p:txBody>
      </p:sp>
      <p:pic>
        <p:nvPicPr>
          <p:cNvPr id="11" name="Picture 4">
            <a:extLst>
              <a:ext uri="{FF2B5EF4-FFF2-40B4-BE49-F238E27FC236}">
                <a16:creationId xmlns:a16="http://schemas.microsoft.com/office/drawing/2014/main" xmlns=""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a:extLst>
              <a:ext uri="{FF2B5EF4-FFF2-40B4-BE49-F238E27FC236}">
                <a16:creationId xmlns:a16="http://schemas.microsoft.com/office/drawing/2014/main" xmlns=""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34369921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2786062" cy="5355312"/>
          </a:xfrm>
          <a:prstGeom prst="rect">
            <a:avLst/>
          </a:prstGeom>
          <a:solidFill>
            <a:srgbClr val="FFFF00"/>
          </a:solidFill>
          <a:ln>
            <a:solidFill>
              <a:schemeClr val="bg1">
                <a:lumMod val="50000"/>
              </a:schemeClr>
            </a:solidFill>
          </a:ln>
        </p:spPr>
        <p:txBody>
          <a:bodyPr lIns="91440" tIns="45720" rIns="91440" bIns="45720" anchor="t">
            <a:spAutoFit/>
          </a:bodyPr>
          <a:lstStyle/>
          <a:p>
            <a:pPr fontAlgn="auto">
              <a:spcBef>
                <a:spcPts val="0"/>
              </a:spcBef>
              <a:spcAft>
                <a:spcPts val="0"/>
              </a:spcAft>
              <a:defRPr/>
            </a:pPr>
            <a:r>
              <a:rPr lang="tr-TR" b="1" dirty="0" smtClean="0">
                <a:latin typeface="Verdana"/>
                <a:ea typeface="ＭＳ Ｐゴシック"/>
                <a:cs typeface="Verdana"/>
              </a:rPr>
              <a:t>Fiillerin Suç Sayılması</a:t>
            </a:r>
            <a:endParaRPr lang="tr-TR" b="1" dirty="0">
              <a:latin typeface="Verdana"/>
              <a:ea typeface="ＭＳ Ｐゴシック"/>
              <a:cs typeface="Verdana"/>
            </a:endParaRPr>
          </a:p>
          <a:p>
            <a:pPr marL="342900" indent="-342900">
              <a:spcBef>
                <a:spcPts val="0"/>
              </a:spcBef>
              <a:spcAft>
                <a:spcPts val="0"/>
              </a:spcAft>
              <a:buFont typeface="Wingdings" pitchFamily="2" charset="2"/>
              <a:buChar char="§"/>
              <a:defRPr/>
            </a:pPr>
            <a:r>
              <a:rPr lang="tr-TR" dirty="0" smtClean="0">
                <a:latin typeface="Verdana"/>
                <a:ea typeface="ＭＳ Ｐゴシック"/>
                <a:cs typeface="Verdana"/>
              </a:rPr>
              <a:t>Yasadışı </a:t>
            </a:r>
            <a:r>
              <a:rPr lang="tr-TR" dirty="0">
                <a:latin typeface="Verdana"/>
                <a:ea typeface="ＭＳ Ｐゴシック"/>
                <a:cs typeface="Verdana"/>
              </a:rPr>
              <a:t>erişim</a:t>
            </a:r>
            <a:endParaRPr lang="tr-TR" dirty="0">
              <a:latin typeface="Verdana"/>
              <a:cs typeface="Verdana"/>
            </a:endParaRPr>
          </a:p>
          <a:p>
            <a:pPr marL="342900" indent="-342900" fontAlgn="auto">
              <a:spcBef>
                <a:spcPts val="0"/>
              </a:spcBef>
              <a:spcAft>
                <a:spcPts val="0"/>
              </a:spcAft>
              <a:buFont typeface="Wingdings" pitchFamily="2" charset="2"/>
              <a:buChar char="§"/>
              <a:defRPr/>
            </a:pPr>
            <a:r>
              <a:rPr lang="tr" dirty="0" smtClean="0">
                <a:latin typeface="Verdana"/>
                <a:cs typeface="Verdana"/>
              </a:rPr>
              <a:t>Yasa dışı olarak ele geçirme</a:t>
            </a:r>
          </a:p>
          <a:p>
            <a:pPr marL="342900" indent="-342900">
              <a:spcBef>
                <a:spcPts val="0"/>
              </a:spcBef>
              <a:spcAft>
                <a:spcPts val="0"/>
              </a:spcAft>
              <a:buFont typeface="Wingdings" pitchFamily="2" charset="2"/>
              <a:buChar char="§"/>
              <a:defRPr/>
            </a:pPr>
            <a:r>
              <a:rPr lang="tr-TR" dirty="0" smtClean="0">
                <a:latin typeface="Verdana"/>
                <a:ea typeface="ＭＳ Ｐゴシック"/>
                <a:cs typeface="Verdana"/>
              </a:rPr>
              <a:t>Verilere müdahale</a:t>
            </a:r>
            <a:endParaRPr lang="tr-TR" dirty="0">
              <a:cs typeface="Arial"/>
            </a:endParaRPr>
          </a:p>
          <a:p>
            <a:pPr marL="342900" indent="-342900">
              <a:spcBef>
                <a:spcPts val="0"/>
              </a:spcBef>
              <a:spcAft>
                <a:spcPts val="0"/>
              </a:spcAft>
              <a:buFont typeface="Wingdings" pitchFamily="2" charset="2"/>
              <a:buChar char="§"/>
              <a:defRPr/>
            </a:pPr>
            <a:r>
              <a:rPr lang="tr-TR" dirty="0" smtClean="0">
                <a:latin typeface="Verdana"/>
                <a:ea typeface="ＭＳ Ｐゴシック"/>
                <a:cs typeface="Verdana"/>
              </a:rPr>
              <a:t>Sistemlere müdahale</a:t>
            </a:r>
            <a:endParaRPr lang="tr-TR" dirty="0">
              <a:cs typeface="Arial"/>
            </a:endParaRPr>
          </a:p>
          <a:p>
            <a:pPr marL="342900" indent="-342900">
              <a:spcBef>
                <a:spcPts val="0"/>
              </a:spcBef>
              <a:spcAft>
                <a:spcPts val="0"/>
              </a:spcAft>
              <a:buFont typeface="Wingdings" pitchFamily="2" charset="2"/>
              <a:buChar char="§"/>
              <a:defRPr/>
            </a:pPr>
            <a:r>
              <a:rPr lang="tr-TR" dirty="0">
                <a:latin typeface="Verdana"/>
                <a:ea typeface="ＭＳ Ｐゴシック"/>
                <a:cs typeface="Verdana"/>
              </a:rPr>
              <a:t>Cihazların kötüye kullanımı</a:t>
            </a:r>
            <a:endParaRPr lang="tr-TR" dirty="0">
              <a:latin typeface="Verdana"/>
              <a:cs typeface="Verdana"/>
            </a:endParaRPr>
          </a:p>
          <a:p>
            <a:pPr marL="342900" indent="-342900">
              <a:spcBef>
                <a:spcPts val="0"/>
              </a:spcBef>
              <a:spcAft>
                <a:spcPts val="0"/>
              </a:spcAft>
              <a:buFont typeface="Wingdings" pitchFamily="2" charset="2"/>
              <a:buChar char="§"/>
              <a:defRPr/>
            </a:pPr>
            <a:r>
              <a:rPr lang="tr-TR" dirty="0">
                <a:latin typeface="Verdana"/>
                <a:ea typeface="ＭＳ Ｐゴシック"/>
                <a:cs typeface="Verdana"/>
              </a:rPr>
              <a:t>Sahtecilik ve dolandırıcılık</a:t>
            </a:r>
            <a:endParaRPr lang="tr-TR" dirty="0">
              <a:cs typeface="Arial"/>
            </a:endParaRPr>
          </a:p>
          <a:p>
            <a:pPr marL="342900" indent="-342900">
              <a:spcBef>
                <a:spcPts val="0"/>
              </a:spcBef>
              <a:spcAft>
                <a:spcPts val="0"/>
              </a:spcAft>
              <a:buFont typeface="Wingdings" pitchFamily="2" charset="2"/>
              <a:buChar char="§"/>
              <a:defRPr/>
            </a:pPr>
            <a:r>
              <a:rPr lang="tr-TR" dirty="0">
                <a:latin typeface="Verdana"/>
                <a:ea typeface="ＭＳ Ｐゴシック"/>
                <a:cs typeface="Verdana"/>
              </a:rPr>
              <a:t>Çocuk pornografisi</a:t>
            </a:r>
            <a:endParaRPr lang="tr-TR" dirty="0">
              <a:cs typeface="Arial"/>
            </a:endParaRPr>
          </a:p>
          <a:p>
            <a:pPr marL="342900" indent="-342900">
              <a:spcBef>
                <a:spcPts val="0"/>
              </a:spcBef>
              <a:spcAft>
                <a:spcPts val="0"/>
              </a:spcAft>
              <a:buFont typeface="Wingdings" pitchFamily="2" charset="2"/>
              <a:buChar char="§"/>
              <a:defRPr/>
            </a:pPr>
            <a:r>
              <a:rPr lang="tr-TR" dirty="0">
                <a:latin typeface="Verdana"/>
                <a:ea typeface="ＭＳ Ｐゴシック"/>
                <a:cs typeface="Verdana"/>
              </a:rPr>
              <a:t>Fikri mülkiyetle ilgili suçlar</a:t>
            </a:r>
            <a:endParaRPr lang="tr-TR" dirty="0">
              <a:latin typeface="Verdana"/>
              <a:cs typeface="Verdana"/>
            </a:endParaRPr>
          </a:p>
          <a:p>
            <a:pPr marL="342900" indent="-342900" fontAlgn="auto">
              <a:spcBef>
                <a:spcPts val="0"/>
              </a:spcBef>
              <a:spcAft>
                <a:spcPts val="0"/>
              </a:spcAft>
              <a:buFont typeface="Wingdings" pitchFamily="2" charset="2"/>
              <a:buChar char="§"/>
              <a:defRPr/>
            </a:pPr>
            <a:r>
              <a:rPr lang="tr-TR" dirty="0">
                <a:latin typeface="Verdana"/>
                <a:ea typeface="ＭＳ Ｐゴシック"/>
                <a:cs typeface="Verdana"/>
              </a:rPr>
              <a:t>Teşebbüs, yardım &amp; yataklık</a:t>
            </a:r>
          </a:p>
          <a:p>
            <a:pPr marL="342900" indent="-342900" fontAlgn="auto">
              <a:spcBef>
                <a:spcPts val="0"/>
              </a:spcBef>
              <a:spcAft>
                <a:spcPts val="0"/>
              </a:spcAft>
              <a:buFont typeface="Wingdings" pitchFamily="2" charset="2"/>
              <a:buChar char="§"/>
              <a:defRPr/>
            </a:pPr>
            <a:r>
              <a:rPr lang="tr-TR" dirty="0" smtClean="0">
                <a:latin typeface="Verdana"/>
                <a:ea typeface="ＭＳ Ｐゴシック"/>
                <a:cs typeface="Verdana"/>
              </a:rPr>
              <a:t>Kurumsal yükümlülük</a:t>
            </a:r>
            <a:endParaRPr lang="tr-TR" dirty="0">
              <a:latin typeface="Verdana"/>
              <a:ea typeface="ＭＳ Ｐゴシック"/>
              <a:cs typeface="Verdana"/>
            </a:endParaRPr>
          </a:p>
        </p:txBody>
      </p:sp>
      <p:sp>
        <p:nvSpPr>
          <p:cNvPr id="21" name="Textfeld 4"/>
          <p:cNvSpPr txBox="1"/>
          <p:nvPr/>
        </p:nvSpPr>
        <p:spPr>
          <a:xfrm>
            <a:off x="6408824" y="873109"/>
            <a:ext cx="2555786" cy="5755422"/>
          </a:xfrm>
          <a:prstGeom prst="rect">
            <a:avLst/>
          </a:prstGeom>
          <a:noFill/>
          <a:ln>
            <a:solidFill>
              <a:schemeClr val="bg1">
                <a:lumMod val="50000"/>
              </a:schemeClr>
            </a:solidFill>
          </a:ln>
        </p:spPr>
        <p:txBody>
          <a:bodyPr wrap="square" lIns="91440" tIns="45720" rIns="91440" bIns="45720" anchor="t">
            <a:spAutoFit/>
          </a:bodyPr>
          <a:lstStyle/>
          <a:p>
            <a:pPr fontAlgn="auto">
              <a:spcBef>
                <a:spcPts val="0"/>
              </a:spcBef>
              <a:spcAft>
                <a:spcPts val="0"/>
              </a:spcAft>
              <a:defRPr/>
            </a:pPr>
            <a:r>
              <a:rPr lang="tr-TR" sz="1600" b="1" dirty="0">
                <a:latin typeface="Verdana"/>
                <a:ea typeface="ＭＳ Ｐゴシック"/>
                <a:cs typeface="Verdana"/>
              </a:rPr>
              <a:t>Uluslararası İşbirliği</a:t>
            </a:r>
          </a:p>
          <a:p>
            <a:pPr marL="361950" indent="-361950" fontAlgn="auto">
              <a:spcBef>
                <a:spcPts val="0"/>
              </a:spcBef>
              <a:spcAft>
                <a:spcPts val="0"/>
              </a:spcAft>
              <a:buFont typeface="Wingdings" pitchFamily="2" charset="2"/>
              <a:buChar char="§"/>
              <a:defRPr/>
            </a:pPr>
            <a:r>
              <a:rPr lang="tr-TR" sz="1600" dirty="0">
                <a:latin typeface="Verdana"/>
                <a:ea typeface="ＭＳ Ｐゴシック"/>
                <a:cs typeface="Verdana"/>
              </a:rPr>
              <a:t>Suçluların iadesi</a:t>
            </a:r>
            <a:endParaRPr lang="tr-TR" sz="1600" dirty="0">
              <a:latin typeface="Verdana"/>
              <a:cs typeface="Verdana"/>
            </a:endParaRPr>
          </a:p>
          <a:p>
            <a:pPr marL="361950" indent="-361950" fontAlgn="auto">
              <a:spcBef>
                <a:spcPts val="0"/>
              </a:spcBef>
              <a:spcAft>
                <a:spcPts val="0"/>
              </a:spcAft>
              <a:buFont typeface="Wingdings" pitchFamily="2" charset="2"/>
              <a:buChar char="§"/>
              <a:defRPr/>
            </a:pPr>
            <a:r>
              <a:rPr lang="tr-TR" sz="1600" dirty="0">
                <a:latin typeface="Verdana"/>
                <a:ea typeface="ＭＳ Ｐゴシック"/>
                <a:cs typeface="Verdana"/>
              </a:rPr>
              <a:t>Karşılıklı adli </a:t>
            </a:r>
            <a:r>
              <a:rPr lang="tr-TR" sz="1600" dirty="0" smtClean="0">
                <a:latin typeface="Verdana"/>
                <a:ea typeface="ＭＳ Ｐゴシック"/>
                <a:cs typeface="Verdana"/>
              </a:rPr>
              <a:t>yardım (</a:t>
            </a:r>
            <a:r>
              <a:rPr lang="tr-TR" sz="1600" dirty="0" err="1" smtClean="0">
                <a:latin typeface="Verdana"/>
                <a:ea typeface="ＭＳ Ｐゴシック"/>
                <a:cs typeface="Verdana"/>
              </a:rPr>
              <a:t>MLA</a:t>
            </a:r>
            <a:r>
              <a:rPr lang="tr-TR" sz="1600" dirty="0" smtClean="0">
                <a:latin typeface="Verdana"/>
                <a:ea typeface="ＭＳ Ｐゴシック"/>
                <a:cs typeface="Verdana"/>
              </a:rPr>
              <a:t>)</a:t>
            </a:r>
            <a:endParaRPr lang="tr-TR" sz="1600" dirty="0">
              <a:latin typeface="Verdana"/>
              <a:cs typeface="Verdana"/>
            </a:endParaRPr>
          </a:p>
          <a:p>
            <a:pPr marL="361950" indent="-361950">
              <a:spcBef>
                <a:spcPts val="0"/>
              </a:spcBef>
              <a:spcAft>
                <a:spcPts val="0"/>
              </a:spcAft>
              <a:buFont typeface="Wingdings" pitchFamily="2" charset="2"/>
              <a:buChar char="§"/>
              <a:defRPr/>
            </a:pPr>
            <a:r>
              <a:rPr lang="tr-TR" sz="1600" dirty="0">
                <a:latin typeface="Verdana"/>
                <a:ea typeface="ＭＳ Ｐゴシック"/>
              </a:rPr>
              <a:t>Kendiliğinden bilgi verme</a:t>
            </a:r>
            <a:endParaRPr lang="tr-TR" sz="1600" dirty="0">
              <a:cs typeface="Arial"/>
            </a:endParaRPr>
          </a:p>
          <a:p>
            <a:pPr marL="361950" indent="-361950">
              <a:spcBef>
                <a:spcPts val="0"/>
              </a:spcBef>
              <a:spcAft>
                <a:spcPts val="0"/>
              </a:spcAft>
              <a:buFont typeface="Wingdings" pitchFamily="2" charset="2"/>
              <a:buChar char="§"/>
              <a:defRPr/>
            </a:pPr>
            <a:r>
              <a:rPr lang="tr-TR" sz="1600" dirty="0" smtClean="0">
                <a:latin typeface="Verdana"/>
                <a:ea typeface="ＭＳ Ｐゴシック"/>
                <a:cs typeface="Verdana"/>
              </a:rPr>
              <a:t>Hızlandırılmış koruma</a:t>
            </a:r>
            <a:endParaRPr lang="tr-TR" sz="1600" dirty="0">
              <a:latin typeface="Verdana"/>
              <a:cs typeface="Verdana"/>
            </a:endParaRPr>
          </a:p>
          <a:p>
            <a:pPr marL="361950" indent="-361950">
              <a:spcBef>
                <a:spcPts val="0"/>
              </a:spcBef>
              <a:spcAft>
                <a:spcPts val="0"/>
              </a:spcAft>
              <a:buFont typeface="Wingdings" pitchFamily="2" charset="2"/>
              <a:buChar char="§"/>
              <a:defRPr/>
            </a:pPr>
            <a:r>
              <a:rPr lang="tr-TR" sz="1600" dirty="0">
                <a:latin typeface="Verdana"/>
                <a:ea typeface="ＭＳ Ｐゴシック"/>
                <a:cs typeface="Verdana"/>
              </a:rPr>
              <a:t>Trafik verilerinin </a:t>
            </a:r>
            <a:r>
              <a:rPr lang="tr-TR" sz="1600" dirty="0" smtClean="0">
                <a:latin typeface="Verdana"/>
                <a:ea typeface="ＭＳ Ｐゴシック"/>
                <a:cs typeface="Verdana"/>
              </a:rPr>
              <a:t>hızlı şekilde </a:t>
            </a:r>
            <a:r>
              <a:rPr lang="tr-TR" sz="1600" dirty="0">
                <a:latin typeface="Verdana"/>
                <a:ea typeface="ＭＳ Ｐゴシック"/>
                <a:cs typeface="Verdana"/>
              </a:rPr>
              <a:t>açıklanması</a:t>
            </a:r>
            <a:endParaRPr lang="tr-TR" sz="1600" dirty="0">
              <a:latin typeface="Verdana"/>
              <a:cs typeface="Verdana"/>
            </a:endParaRPr>
          </a:p>
          <a:p>
            <a:pPr marL="361950" indent="-361950" fontAlgn="auto">
              <a:spcBef>
                <a:spcPts val="0"/>
              </a:spcBef>
              <a:spcAft>
                <a:spcPts val="0"/>
              </a:spcAft>
              <a:buFont typeface="Wingdings" pitchFamily="2" charset="2"/>
              <a:buChar char="§"/>
              <a:defRPr/>
            </a:pPr>
            <a:r>
              <a:rPr lang="tr-TR" sz="1600" dirty="0">
                <a:latin typeface="Verdana"/>
                <a:ea typeface="ＭＳ Ｐゴシック"/>
                <a:cs typeface="Verdana"/>
              </a:rPr>
              <a:t>Erişim için karşılıklı adli yardım</a:t>
            </a:r>
          </a:p>
          <a:p>
            <a:pPr marL="361950" indent="-361950">
              <a:spcBef>
                <a:spcPts val="0"/>
              </a:spcBef>
              <a:spcAft>
                <a:spcPts val="0"/>
              </a:spcAft>
              <a:buFont typeface="Wingdings" pitchFamily="2" charset="2"/>
              <a:buChar char="§"/>
              <a:defRPr/>
            </a:pPr>
            <a:r>
              <a:rPr lang="tr-TR" sz="1600" dirty="0">
                <a:latin typeface="Verdana"/>
                <a:ea typeface="ＭＳ Ｐゴシック"/>
                <a:cs typeface="Verdana"/>
              </a:rPr>
              <a:t>Sınır ötesi erişim </a:t>
            </a:r>
          </a:p>
          <a:p>
            <a:pPr marL="361950" indent="-361950" fontAlgn="auto">
              <a:spcBef>
                <a:spcPts val="0"/>
              </a:spcBef>
              <a:spcAft>
                <a:spcPts val="0"/>
              </a:spcAft>
              <a:buFont typeface="Wingdings" pitchFamily="2" charset="2"/>
              <a:buChar char="§"/>
              <a:defRPr/>
            </a:pPr>
            <a:r>
              <a:rPr lang="tr-TR" sz="1600" dirty="0">
                <a:latin typeface="Verdana"/>
                <a:ea typeface="ＭＳ Ｐゴシック"/>
                <a:cs typeface="Verdana"/>
              </a:rPr>
              <a:t>Gerçek zamanlı trafik verileri için karşılıklı adli </a:t>
            </a:r>
            <a:r>
              <a:rPr lang="tr-TR" sz="1600" dirty="0" smtClean="0">
                <a:latin typeface="Verdana"/>
                <a:ea typeface="ＭＳ Ｐゴシック"/>
                <a:cs typeface="Verdana"/>
              </a:rPr>
              <a:t>yardım (</a:t>
            </a:r>
            <a:r>
              <a:rPr lang="tr-TR" sz="1600" dirty="0" err="1" smtClean="0">
                <a:latin typeface="Verdana"/>
                <a:ea typeface="ＭＳ Ｐゴシック"/>
                <a:cs typeface="Verdana"/>
              </a:rPr>
              <a:t>MLA</a:t>
            </a:r>
            <a:r>
              <a:rPr lang="tr-TR" sz="1600" dirty="0" smtClean="0">
                <a:latin typeface="Verdana"/>
                <a:ea typeface="ＭＳ Ｐゴシック"/>
                <a:cs typeface="Verdana"/>
              </a:rPr>
              <a:t>)</a:t>
            </a:r>
            <a:endParaRPr lang="tr-TR" sz="1600" dirty="0">
              <a:latin typeface="Verdana"/>
              <a:ea typeface="ＭＳ Ｐゴシック"/>
              <a:cs typeface="Verdana"/>
            </a:endParaRPr>
          </a:p>
          <a:p>
            <a:pPr marL="361950" indent="-361950">
              <a:spcBef>
                <a:spcPts val="0"/>
              </a:spcBef>
              <a:spcAft>
                <a:spcPts val="0"/>
              </a:spcAft>
              <a:buFont typeface="Wingdings" pitchFamily="2" charset="2"/>
              <a:buChar char="§"/>
              <a:defRPr/>
            </a:pPr>
            <a:r>
              <a:rPr lang="tr-TR" sz="1600" dirty="0">
                <a:latin typeface="Verdana"/>
                <a:ea typeface="ＭＳ Ｐゴシック"/>
                <a:cs typeface="Verdana"/>
              </a:rPr>
              <a:t>Müdahale için karşılıklı adli yardım </a:t>
            </a:r>
            <a:r>
              <a:rPr lang="tr-TR" sz="1600" dirty="0" smtClean="0">
                <a:latin typeface="Verdana"/>
                <a:ea typeface="ＭＳ Ｐゴシック"/>
                <a:cs typeface="Verdana"/>
              </a:rPr>
              <a:t>(</a:t>
            </a:r>
            <a:r>
              <a:rPr lang="tr-TR" sz="1600" dirty="0" err="1" smtClean="0">
                <a:latin typeface="Verdana"/>
                <a:ea typeface="ＭＳ Ｐゴシック"/>
                <a:cs typeface="Verdana"/>
              </a:rPr>
              <a:t>MLA</a:t>
            </a:r>
            <a:r>
              <a:rPr lang="tr-TR" sz="1600" dirty="0" smtClean="0">
                <a:latin typeface="Verdana"/>
                <a:ea typeface="ＭＳ Ｐゴシック"/>
                <a:cs typeface="Verdana"/>
              </a:rPr>
              <a:t>)</a:t>
            </a:r>
            <a:endParaRPr lang="tr-TR" sz="1600" dirty="0">
              <a:latin typeface="Verdana"/>
              <a:ea typeface="ＭＳ Ｐゴシック"/>
              <a:cs typeface="Verdana"/>
            </a:endParaRPr>
          </a:p>
          <a:p>
            <a:pPr marL="361950" indent="-361950">
              <a:spcBef>
                <a:spcPts val="0"/>
              </a:spcBef>
              <a:spcAft>
                <a:spcPts val="0"/>
              </a:spcAft>
              <a:buFont typeface="Wingdings" pitchFamily="2" charset="2"/>
              <a:buChar char="§"/>
              <a:defRPr/>
            </a:pPr>
            <a:r>
              <a:rPr lang="tr-TR" sz="1600" dirty="0">
                <a:latin typeface="Verdana"/>
                <a:ea typeface="ＭＳ Ｐゴシック"/>
                <a:cs typeface="Verdana"/>
              </a:rPr>
              <a:t>7/24 irtibat noktaları</a:t>
            </a: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cxnSpLocks/>
          </p:cNvCxnSpPr>
          <p:nvPr/>
        </p:nvCxnSpPr>
        <p:spPr>
          <a:xfrm rot="5400000" flipH="1" flipV="1">
            <a:off x="3431211" y="3788517"/>
            <a:ext cx="1075694" cy="4822030"/>
          </a:xfrm>
          <a:prstGeom prst="bentConnector4">
            <a:avLst>
              <a:gd name="adj1" fmla="val -21251"/>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4478149"/>
          </a:xfrm>
          <a:prstGeom prst="rect">
            <a:avLst/>
          </a:prstGeom>
          <a:solidFill>
            <a:srgbClr val="FFFFFF"/>
          </a:solidFill>
          <a:ln>
            <a:solidFill>
              <a:schemeClr val="bg1">
                <a:lumMod val="50000"/>
              </a:schemeClr>
            </a:solidFill>
          </a:ln>
        </p:spPr>
        <p:txBody>
          <a:bodyPr wrap="square" lIns="91440" tIns="45720" rIns="91440" bIns="45720" anchor="t">
            <a:spAutoFit/>
          </a:bodyPr>
          <a:lstStyle/>
          <a:p>
            <a:pPr fontAlgn="auto">
              <a:spcBef>
                <a:spcPts val="0"/>
              </a:spcBef>
              <a:spcAft>
                <a:spcPts val="0"/>
              </a:spcAft>
              <a:defRPr/>
            </a:pPr>
            <a:r>
              <a:rPr lang="tr-TR" sz="1900" b="1" dirty="0" smtClean="0">
                <a:latin typeface="Verdana"/>
                <a:ea typeface="ＭＳ Ｐゴシック"/>
                <a:cs typeface="Verdana"/>
              </a:rPr>
              <a:t>Usule İlişkin Araçlar</a:t>
            </a:r>
            <a:endParaRPr lang="tr-TR" sz="1900" b="1" dirty="0">
              <a:latin typeface="Verdana"/>
              <a:ea typeface="ＭＳ Ｐゴシック"/>
              <a:cs typeface="Verdana"/>
            </a:endParaRPr>
          </a:p>
          <a:p>
            <a:pPr marL="361950" indent="-361950" fontAlgn="auto">
              <a:spcBef>
                <a:spcPts val="0"/>
              </a:spcBef>
              <a:spcAft>
                <a:spcPts val="0"/>
              </a:spcAft>
              <a:buFont typeface="Wingdings" pitchFamily="2" charset="2"/>
              <a:buChar char="§"/>
              <a:defRPr/>
            </a:pPr>
            <a:r>
              <a:rPr lang="tr-TR" sz="1900" dirty="0" smtClean="0">
                <a:latin typeface="Verdana"/>
                <a:ea typeface="ＭＳ Ｐゴシック"/>
                <a:cs typeface="Verdana"/>
              </a:rPr>
              <a:t>Hızlandırılmış koruma</a:t>
            </a:r>
            <a:endParaRPr lang="tr-TR" sz="1900" dirty="0">
              <a:latin typeface="Verdana"/>
              <a:ea typeface="ＭＳ Ｐゴシック"/>
              <a:cs typeface="Verdana"/>
            </a:endParaRPr>
          </a:p>
          <a:p>
            <a:pPr marL="361950" indent="-361950" fontAlgn="auto">
              <a:spcBef>
                <a:spcPts val="0"/>
              </a:spcBef>
              <a:spcAft>
                <a:spcPts val="0"/>
              </a:spcAft>
              <a:buFont typeface="Wingdings" pitchFamily="2" charset="2"/>
              <a:buChar char="§"/>
              <a:defRPr/>
            </a:pPr>
            <a:r>
              <a:rPr lang="tr-TR" sz="1900" dirty="0">
                <a:latin typeface="Verdana"/>
                <a:ea typeface="ＭＳ Ｐゴシック"/>
                <a:cs typeface="Verdana"/>
              </a:rPr>
              <a:t>Trafik verilerinin açıklanması</a:t>
            </a:r>
          </a:p>
          <a:p>
            <a:pPr marL="361950" indent="-361950" fontAlgn="auto">
              <a:spcBef>
                <a:spcPts val="0"/>
              </a:spcBef>
              <a:spcAft>
                <a:spcPts val="0"/>
              </a:spcAft>
              <a:buFont typeface="Wingdings" pitchFamily="2" charset="2"/>
              <a:buChar char="§"/>
              <a:defRPr/>
            </a:pPr>
            <a:r>
              <a:rPr lang="tr-TR" sz="1900" dirty="0">
                <a:latin typeface="Verdana"/>
                <a:ea typeface="ＭＳ Ｐゴシック"/>
                <a:cs typeface="Verdana"/>
              </a:rPr>
              <a:t>Arama ve el koyma</a:t>
            </a:r>
          </a:p>
          <a:p>
            <a:pPr marL="361950" indent="-361950" fontAlgn="auto">
              <a:spcBef>
                <a:spcPts val="0"/>
              </a:spcBef>
              <a:spcAft>
                <a:spcPts val="0"/>
              </a:spcAft>
              <a:buFont typeface="Wingdings" pitchFamily="2" charset="2"/>
              <a:buChar char="§"/>
              <a:defRPr/>
            </a:pPr>
            <a:r>
              <a:rPr lang="tr-TR" sz="1900" dirty="0" smtClean="0">
                <a:latin typeface="Verdana"/>
                <a:ea typeface="ＭＳ Ｐゴシック"/>
                <a:cs typeface="Verdana"/>
              </a:rPr>
              <a:t>Sunma emri</a:t>
            </a:r>
            <a:endParaRPr lang="tr-TR" sz="1900" dirty="0">
              <a:latin typeface="Verdana"/>
              <a:ea typeface="ＭＳ Ｐゴシック"/>
              <a:cs typeface="Verdana"/>
            </a:endParaRPr>
          </a:p>
          <a:p>
            <a:pPr marL="361950" indent="-361950" fontAlgn="auto">
              <a:spcBef>
                <a:spcPts val="0"/>
              </a:spcBef>
              <a:spcAft>
                <a:spcPts val="0"/>
              </a:spcAft>
              <a:buFont typeface="Wingdings" pitchFamily="2" charset="2"/>
              <a:buChar char="§"/>
              <a:defRPr/>
            </a:pPr>
            <a:r>
              <a:rPr lang="tr-TR" sz="1900" dirty="0">
                <a:latin typeface="Verdana"/>
                <a:ea typeface="ＭＳ Ｐゴシック"/>
                <a:cs typeface="Verdana"/>
              </a:rPr>
              <a:t>Gerçek zamanlı trafik verileri</a:t>
            </a:r>
          </a:p>
          <a:p>
            <a:pPr marL="361950" indent="-361950" fontAlgn="auto">
              <a:spcBef>
                <a:spcPts val="0"/>
              </a:spcBef>
              <a:spcAft>
                <a:spcPts val="0"/>
              </a:spcAft>
              <a:buFont typeface="Wingdings" pitchFamily="2" charset="2"/>
              <a:buChar char="§"/>
              <a:defRPr/>
            </a:pPr>
            <a:r>
              <a:rPr lang="tr-TR" sz="1900" dirty="0">
                <a:latin typeface="Verdana"/>
                <a:ea typeface="ＭＳ Ｐゴシック"/>
                <a:cs typeface="Verdana"/>
              </a:rPr>
              <a:t>Bilgisayar verisine müdahale</a:t>
            </a:r>
          </a:p>
        </p:txBody>
      </p:sp>
      <p:sp>
        <p:nvSpPr>
          <p:cNvPr id="18" name="Textfeld 18">
            <a:extLst>
              <a:ext uri="{FF2B5EF4-FFF2-40B4-BE49-F238E27FC236}">
                <a16:creationId xmlns:a16="http://schemas.microsoft.com/office/drawing/2014/main" xmlns="" id="{BEF62269-9643-45FF-8BF7-9A641AC3ADA2}"/>
              </a:ext>
            </a:extLst>
          </p:cNvPr>
          <p:cNvSpPr txBox="1"/>
          <p:nvPr/>
        </p:nvSpPr>
        <p:spPr>
          <a:xfrm>
            <a:off x="2856050" y="6107789"/>
            <a:ext cx="1963738" cy="339725"/>
          </a:xfrm>
          <a:prstGeom prst="rect">
            <a:avLst/>
          </a:prstGeom>
          <a:noFill/>
        </p:spPr>
        <p:txBody>
          <a:bodyPr lIns="91440" tIns="45720" rIns="91440" bIns="45720" anchor="t">
            <a:spAutoFit/>
          </a:bodyPr>
          <a:lstStyle/>
          <a:p>
            <a:pPr>
              <a:spcBef>
                <a:spcPts val="0"/>
              </a:spcBef>
              <a:spcAft>
                <a:spcPts val="0"/>
              </a:spcAft>
              <a:defRPr/>
            </a:pPr>
            <a:r>
              <a:rPr lang="tr-TR" sz="1600" b="1">
                <a:solidFill>
                  <a:schemeClr val="tx1">
                    <a:lumMod val="65000"/>
                    <a:lumOff val="35000"/>
                  </a:schemeClr>
                </a:solidFill>
                <a:latin typeface="Verdana"/>
                <a:ea typeface="ＭＳ Ｐゴシック"/>
              </a:rPr>
              <a:t>Uyumlaştırma</a:t>
            </a:r>
            <a:endParaRPr lang="tr-TR">
              <a:solidFill>
                <a:schemeClr val="tx1">
                  <a:lumMod val="65000"/>
                  <a:lumOff val="35000"/>
                </a:schemeClr>
              </a:solidFill>
              <a:cs typeface="Arial"/>
            </a:endParaRPr>
          </a:p>
        </p:txBody>
      </p:sp>
      <p:sp>
        <p:nvSpPr>
          <p:cNvPr id="10" name="Slide Number Placeholder 1">
            <a:extLst>
              <a:ext uri="{FF2B5EF4-FFF2-40B4-BE49-F238E27FC236}">
                <a16:creationId xmlns:a16="http://schemas.microsoft.com/office/drawing/2014/main" xmlns=""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170</a:t>
            </a:fld>
            <a:endParaRPr lang="en-GB"/>
          </a:p>
        </p:txBody>
      </p:sp>
      <p:sp>
        <p:nvSpPr>
          <p:cNvPr id="11" name="TextBox 10">
            <a:extLst>
              <a:ext uri="{FF2B5EF4-FFF2-40B4-BE49-F238E27FC236}">
                <a16:creationId xmlns:a16="http://schemas.microsoft.com/office/drawing/2014/main" xmlns="" id="{D270E6E6-A37B-4B57-8F39-18B72A94CAF5}"/>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170</a:t>
            </a:fld>
            <a:endParaRPr lang="en-GB">
              <a:solidFill>
                <a:schemeClr val="tx1"/>
              </a:solidFill>
            </a:endParaRPr>
          </a:p>
        </p:txBody>
      </p:sp>
      <p:sp>
        <p:nvSpPr>
          <p:cNvPr id="13" name="Rectangle 12">
            <a:extLst>
              <a:ext uri="{FF2B5EF4-FFF2-40B4-BE49-F238E27FC236}">
                <a16:creationId xmlns:a16="http://schemas.microsoft.com/office/drawing/2014/main" xmlns=""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cs typeface="Arial"/>
              </a:rPr>
              <a:t>Avrupa Konseyi </a:t>
            </a:r>
            <a:endParaRPr lang="en-GB" sz="3200">
              <a:latin typeface="Calibri"/>
              <a:cs typeface="Calibri"/>
            </a:endParaRPr>
          </a:p>
          <a:p>
            <a:pPr algn="r"/>
            <a:r>
              <a:rPr lang="tr-TR" sz="3200" b="1">
                <a:latin typeface="Arial"/>
                <a:cs typeface="Arial"/>
              </a:rPr>
              <a:t>"Budapeşte" Siber Suç Sözleşmesi</a:t>
            </a:r>
            <a:endParaRPr lang="en-GB" sz="3200">
              <a:ea typeface="+mn-lt"/>
              <a:cs typeface="+mn-lt"/>
            </a:endParaRPr>
          </a:p>
        </p:txBody>
      </p:sp>
      <p:pic>
        <p:nvPicPr>
          <p:cNvPr id="16" name="Picture 4">
            <a:extLst>
              <a:ext uri="{FF2B5EF4-FFF2-40B4-BE49-F238E27FC236}">
                <a16:creationId xmlns:a16="http://schemas.microsoft.com/office/drawing/2014/main" xmlns=""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32362481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2843572" cy="5632311"/>
          </a:xfrm>
          <a:prstGeom prst="rect">
            <a:avLst/>
          </a:prstGeom>
          <a:solidFill>
            <a:schemeClr val="bg1"/>
          </a:solidFill>
          <a:ln>
            <a:solidFill>
              <a:schemeClr val="bg1">
                <a:lumMod val="50000"/>
              </a:schemeClr>
            </a:solidFill>
          </a:ln>
        </p:spPr>
        <p:txBody>
          <a:bodyPr wrap="square" lIns="91440" tIns="45720" rIns="91440" bIns="45720" anchor="t">
            <a:spAutoFit/>
          </a:bodyPr>
          <a:lstStyle/>
          <a:p>
            <a:pPr fontAlgn="auto">
              <a:spcBef>
                <a:spcPts val="0"/>
              </a:spcBef>
              <a:spcAft>
                <a:spcPts val="0"/>
              </a:spcAft>
              <a:defRPr/>
            </a:pPr>
            <a:r>
              <a:rPr lang="tr-TR" b="1" dirty="0" smtClean="0">
                <a:latin typeface="Verdana"/>
                <a:ea typeface="ＭＳ Ｐゴシック"/>
                <a:cs typeface="Verdana"/>
              </a:rPr>
              <a:t>Fiillerin Suç Sayılması</a:t>
            </a:r>
          </a:p>
          <a:p>
            <a:pPr marL="342900" indent="-342900">
              <a:spcBef>
                <a:spcPts val="0"/>
              </a:spcBef>
              <a:spcAft>
                <a:spcPts val="0"/>
              </a:spcAft>
              <a:buFont typeface="Wingdings,Sans-Serif"/>
              <a:buChar char="§"/>
              <a:defRPr/>
            </a:pPr>
            <a:r>
              <a:rPr lang="tr-TR" dirty="0" smtClean="0">
                <a:latin typeface="Verdana"/>
                <a:ea typeface="Verdana"/>
                <a:cs typeface="Arial"/>
              </a:rPr>
              <a:t>Yasadışı</a:t>
            </a:r>
            <a:r>
              <a:rPr lang="tr-TR" dirty="0">
                <a:latin typeface="Verdana"/>
                <a:ea typeface="Verdana"/>
                <a:cs typeface="Arial"/>
              </a:rPr>
              <a:t> erişim</a:t>
            </a:r>
            <a:endParaRPr lang="tr-TR" dirty="0">
              <a:latin typeface="Arial"/>
              <a:cs typeface="Arial"/>
            </a:endParaRPr>
          </a:p>
          <a:p>
            <a:pPr marL="342900" indent="-342900" fontAlgn="auto">
              <a:spcBef>
                <a:spcPts val="0"/>
              </a:spcBef>
              <a:spcAft>
                <a:spcPts val="0"/>
              </a:spcAft>
              <a:buFont typeface="Wingdings" pitchFamily="2" charset="2"/>
              <a:buChar char="§"/>
              <a:defRPr/>
            </a:pPr>
            <a:r>
              <a:rPr lang="tr" dirty="0" smtClean="0">
                <a:latin typeface="Verdana"/>
                <a:cs typeface="Verdana"/>
              </a:rPr>
              <a:t>Yasa dışı olarak ele geçirme</a:t>
            </a:r>
          </a:p>
          <a:p>
            <a:pPr marL="342900" indent="-342900">
              <a:spcBef>
                <a:spcPts val="0"/>
              </a:spcBef>
              <a:spcAft>
                <a:spcPts val="0"/>
              </a:spcAft>
              <a:buFont typeface="Wingdings,Sans-Serif"/>
              <a:buChar char="§"/>
              <a:defRPr/>
            </a:pPr>
            <a:r>
              <a:rPr lang="tr-TR" dirty="0" smtClean="0">
                <a:latin typeface="Verdana"/>
                <a:ea typeface="Verdana"/>
                <a:cs typeface="Arial"/>
              </a:rPr>
              <a:t>Verilere müdahale</a:t>
            </a:r>
            <a:endParaRPr lang="tr-TR" dirty="0">
              <a:latin typeface="Arial"/>
              <a:cs typeface="Arial"/>
            </a:endParaRPr>
          </a:p>
          <a:p>
            <a:pPr marL="342900" indent="-342900">
              <a:spcBef>
                <a:spcPts val="0"/>
              </a:spcBef>
              <a:spcAft>
                <a:spcPts val="0"/>
              </a:spcAft>
              <a:buFont typeface="Wingdings,Sans-Serif"/>
              <a:buChar char="§"/>
              <a:defRPr/>
            </a:pPr>
            <a:r>
              <a:rPr lang="tr-TR" dirty="0" smtClean="0">
                <a:latin typeface="Verdana"/>
                <a:ea typeface="Verdana"/>
                <a:cs typeface="Arial"/>
              </a:rPr>
              <a:t>Sistemlere müdahale</a:t>
            </a:r>
            <a:endParaRPr lang="tr-TR" dirty="0">
              <a:latin typeface="Arial"/>
              <a:cs typeface="Arial"/>
            </a:endParaRPr>
          </a:p>
          <a:p>
            <a:pPr marL="342900" indent="-342900">
              <a:spcBef>
                <a:spcPts val="0"/>
              </a:spcBef>
              <a:spcAft>
                <a:spcPts val="0"/>
              </a:spcAft>
              <a:buFont typeface="Wingdings,Sans-Serif"/>
              <a:buChar char="§"/>
              <a:defRPr/>
            </a:pPr>
            <a:r>
              <a:rPr lang="tr-TR" dirty="0">
                <a:latin typeface="Verdana"/>
                <a:ea typeface="Verdana"/>
                <a:cs typeface="Arial"/>
              </a:rPr>
              <a:t>Cihazların kötüye kullanımı</a:t>
            </a:r>
            <a:endParaRPr lang="tr-TR" dirty="0">
              <a:latin typeface="Arial"/>
              <a:cs typeface="Arial"/>
            </a:endParaRPr>
          </a:p>
          <a:p>
            <a:pPr marL="342900" indent="-342900">
              <a:spcBef>
                <a:spcPts val="0"/>
              </a:spcBef>
              <a:spcAft>
                <a:spcPts val="0"/>
              </a:spcAft>
              <a:buFont typeface="Wingdings,Sans-Serif"/>
              <a:buChar char="§"/>
              <a:defRPr/>
            </a:pPr>
            <a:r>
              <a:rPr lang="tr-TR" dirty="0">
                <a:latin typeface="Verdana"/>
                <a:ea typeface="Verdana"/>
                <a:cs typeface="Arial"/>
              </a:rPr>
              <a:t>Sahtecilik ve dolandırıcılık</a:t>
            </a:r>
            <a:endParaRPr lang="tr-TR" dirty="0">
              <a:latin typeface="Arial"/>
              <a:cs typeface="Arial"/>
            </a:endParaRPr>
          </a:p>
          <a:p>
            <a:pPr marL="342900" indent="-342900">
              <a:spcBef>
                <a:spcPts val="0"/>
              </a:spcBef>
              <a:spcAft>
                <a:spcPts val="0"/>
              </a:spcAft>
              <a:buFont typeface="Wingdings,Sans-Serif"/>
              <a:buChar char="§"/>
              <a:defRPr/>
            </a:pPr>
            <a:r>
              <a:rPr lang="tr-TR" dirty="0">
                <a:latin typeface="Verdana"/>
                <a:ea typeface="Verdana"/>
                <a:cs typeface="Arial"/>
              </a:rPr>
              <a:t>Çocuk pornografisi</a:t>
            </a:r>
            <a:endParaRPr lang="tr-TR" dirty="0">
              <a:latin typeface="Arial"/>
              <a:cs typeface="Arial"/>
            </a:endParaRPr>
          </a:p>
          <a:p>
            <a:pPr marL="342900" indent="-342900">
              <a:spcBef>
                <a:spcPts val="0"/>
              </a:spcBef>
              <a:spcAft>
                <a:spcPts val="0"/>
              </a:spcAft>
              <a:buFont typeface="Wingdings,Sans-Serif"/>
              <a:buChar char="§"/>
              <a:defRPr/>
            </a:pPr>
            <a:r>
              <a:rPr lang="tr-TR" dirty="0">
                <a:latin typeface="Verdana"/>
                <a:ea typeface="Verdana"/>
                <a:cs typeface="Arial"/>
              </a:rPr>
              <a:t>Fikri mülkiyetle ilgili suçlar</a:t>
            </a:r>
            <a:endParaRPr lang="tr-TR" dirty="0">
              <a:latin typeface="Arial"/>
              <a:cs typeface="Arial"/>
            </a:endParaRPr>
          </a:p>
          <a:p>
            <a:pPr marL="342900" indent="-342900">
              <a:spcBef>
                <a:spcPts val="0"/>
              </a:spcBef>
              <a:spcAft>
                <a:spcPts val="0"/>
              </a:spcAft>
              <a:buFont typeface="Wingdings,Sans-Serif"/>
              <a:buChar char="§"/>
              <a:defRPr/>
            </a:pPr>
            <a:r>
              <a:rPr lang="tr-TR" dirty="0">
                <a:latin typeface="Verdana"/>
                <a:ea typeface="Verdana"/>
                <a:cs typeface="Verdana"/>
              </a:rPr>
              <a:t>Teşebbüs, yardım &amp; yataklık</a:t>
            </a:r>
            <a:endParaRPr lang="en-US" dirty="0">
              <a:latin typeface="Arial"/>
              <a:cs typeface="Arial"/>
            </a:endParaRPr>
          </a:p>
          <a:p>
            <a:pPr marL="342900" indent="-342900">
              <a:spcBef>
                <a:spcPts val="0"/>
              </a:spcBef>
              <a:spcAft>
                <a:spcPts val="0"/>
              </a:spcAft>
              <a:buFont typeface="Wingdings,Sans-Serif"/>
              <a:buChar char="§"/>
              <a:defRPr/>
            </a:pPr>
            <a:r>
              <a:rPr lang="tr-TR" dirty="0" smtClean="0">
                <a:latin typeface="Verdana"/>
                <a:ea typeface="Verdana"/>
                <a:cs typeface="Verdana"/>
              </a:rPr>
              <a:t>Kurumsal yükümlülük</a:t>
            </a:r>
            <a:endParaRPr lang="en-US" dirty="0">
              <a:latin typeface="Arial"/>
              <a:cs typeface="Arial"/>
            </a:endParaRPr>
          </a:p>
          <a:p>
            <a:pPr>
              <a:spcBef>
                <a:spcPts val="0"/>
              </a:spcBef>
              <a:spcAft>
                <a:spcPts val="0"/>
              </a:spcAft>
              <a:defRPr/>
            </a:pPr>
            <a:endParaRPr lang="en-GB" b="1" dirty="0">
              <a:latin typeface="Verdana"/>
              <a:cs typeface="Verdana"/>
            </a:endParaRPr>
          </a:p>
        </p:txBody>
      </p:sp>
      <p:sp>
        <p:nvSpPr>
          <p:cNvPr id="21" name="Textfeld 4"/>
          <p:cNvSpPr txBox="1"/>
          <p:nvPr/>
        </p:nvSpPr>
        <p:spPr>
          <a:xfrm>
            <a:off x="6408824" y="988127"/>
            <a:ext cx="2642050" cy="6001643"/>
          </a:xfrm>
          <a:prstGeom prst="rect">
            <a:avLst/>
          </a:prstGeom>
          <a:noFill/>
          <a:ln>
            <a:solidFill>
              <a:schemeClr val="bg1">
                <a:lumMod val="50000"/>
              </a:schemeClr>
            </a:solidFill>
          </a:ln>
        </p:spPr>
        <p:txBody>
          <a:bodyPr wrap="square" lIns="91440" tIns="45720" rIns="91440" bIns="45720" anchor="t">
            <a:spAutoFit/>
          </a:bodyPr>
          <a:lstStyle/>
          <a:p>
            <a:pPr>
              <a:spcBef>
                <a:spcPts val="0"/>
              </a:spcBef>
              <a:spcAft>
                <a:spcPts val="0"/>
              </a:spcAft>
              <a:defRPr/>
            </a:pPr>
            <a:r>
              <a:rPr lang="tr-TR" sz="1600" b="1" dirty="0">
                <a:latin typeface="Verdana"/>
                <a:ea typeface="Verdana"/>
                <a:cs typeface="Arial"/>
              </a:rPr>
              <a:t>Uluslararası İşbirliği</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Suçluların iadesi</a:t>
            </a:r>
            <a:endParaRPr lang="tr-TR"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Karşılıklı adli </a:t>
            </a:r>
            <a:r>
              <a:rPr lang="tr-TR" sz="1600" dirty="0" smtClean="0">
                <a:latin typeface="Verdana"/>
                <a:ea typeface="Verdana"/>
                <a:cs typeface="Arial"/>
              </a:rPr>
              <a:t>yardım (</a:t>
            </a:r>
            <a:r>
              <a:rPr lang="tr-TR" sz="1600" dirty="0" err="1" smtClean="0">
                <a:latin typeface="Verdana"/>
                <a:ea typeface="Verdana"/>
                <a:cs typeface="Arial"/>
              </a:rPr>
              <a:t>MLA</a:t>
            </a:r>
            <a:r>
              <a:rPr lang="tr-TR" sz="1600" dirty="0" smtClean="0">
                <a:latin typeface="Verdana"/>
                <a:ea typeface="Verdana"/>
                <a:cs typeface="Arial"/>
              </a:rPr>
              <a:t>)</a:t>
            </a:r>
            <a:endParaRPr lang="tr-TR"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Kendiliğinden bilgi verme</a:t>
            </a:r>
            <a:endParaRPr lang="tr-TR" sz="1600" dirty="0">
              <a:latin typeface="Arial"/>
              <a:cs typeface="Arial"/>
            </a:endParaRPr>
          </a:p>
          <a:p>
            <a:pPr marL="361950" indent="-361950">
              <a:spcBef>
                <a:spcPts val="0"/>
              </a:spcBef>
              <a:spcAft>
                <a:spcPts val="0"/>
              </a:spcAft>
              <a:buFont typeface="Wingdings,Sans-Serif"/>
              <a:buChar char="§"/>
              <a:defRPr/>
            </a:pPr>
            <a:r>
              <a:rPr lang="tr-TR" sz="1600" dirty="0" err="1" smtClean="0">
                <a:latin typeface="Verdana"/>
                <a:ea typeface="Verdana"/>
                <a:cs typeface="Arial"/>
              </a:rPr>
              <a:t>Jızlandırılmış</a:t>
            </a:r>
            <a:r>
              <a:rPr lang="tr-TR" sz="1600" dirty="0" smtClean="0">
                <a:latin typeface="Verdana"/>
                <a:ea typeface="Verdana"/>
                <a:cs typeface="Arial"/>
              </a:rPr>
              <a:t> koruma</a:t>
            </a:r>
            <a:endParaRPr lang="tr-TR"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Trafik verilerinin </a:t>
            </a:r>
            <a:r>
              <a:rPr lang="tr-TR" sz="1600" dirty="0" smtClean="0">
                <a:latin typeface="Verdana"/>
                <a:ea typeface="Verdana"/>
                <a:cs typeface="Arial"/>
              </a:rPr>
              <a:t>hızlı şekilde</a:t>
            </a:r>
            <a:r>
              <a:rPr lang="tr-TR" sz="1600" dirty="0">
                <a:latin typeface="Verdana"/>
                <a:ea typeface="Verdana"/>
                <a:cs typeface="Arial"/>
              </a:rPr>
              <a:t> açıklanması</a:t>
            </a:r>
            <a:endParaRPr lang="tr-TR"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Erişim için karşılıklı adli yardım</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Sınır ötesi erişim </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Gerçek zamanlı trafik verileri için karşılıklı adli </a:t>
            </a:r>
            <a:r>
              <a:rPr lang="tr-TR" sz="1600" dirty="0" smtClean="0">
                <a:latin typeface="Verdana"/>
                <a:ea typeface="Verdana"/>
                <a:cs typeface="Arial"/>
              </a:rPr>
              <a:t>yardım (</a:t>
            </a:r>
            <a:r>
              <a:rPr lang="tr-TR" sz="1600" dirty="0" err="1" smtClean="0">
                <a:latin typeface="Verdana"/>
                <a:ea typeface="Verdana"/>
                <a:cs typeface="Arial"/>
              </a:rPr>
              <a:t>MLA</a:t>
            </a:r>
            <a:r>
              <a:rPr lang="tr-TR" sz="1600" dirty="0" smtClean="0">
                <a:latin typeface="Verdana"/>
                <a:ea typeface="Verdana"/>
                <a:cs typeface="Arial"/>
              </a:rPr>
              <a:t>)</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Müdahale için karşılıklı adli yardım </a:t>
            </a:r>
            <a:r>
              <a:rPr lang="tr-TR" sz="1600" dirty="0" smtClean="0">
                <a:latin typeface="Verdana"/>
                <a:ea typeface="Verdana"/>
                <a:cs typeface="Arial"/>
              </a:rPr>
              <a:t>(</a:t>
            </a:r>
            <a:r>
              <a:rPr lang="tr-TR" sz="1600" dirty="0" err="1" smtClean="0">
                <a:latin typeface="Verdana"/>
                <a:ea typeface="Verdana"/>
                <a:cs typeface="Arial"/>
              </a:rPr>
              <a:t>MLA</a:t>
            </a:r>
            <a:r>
              <a:rPr lang="tr-TR" sz="1600" dirty="0" smtClean="0">
                <a:latin typeface="Verdana"/>
                <a:ea typeface="Verdana"/>
                <a:cs typeface="Arial"/>
              </a:rPr>
              <a:t>)</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7/24 irtibat noktaları</a:t>
            </a:r>
            <a:endParaRPr lang="en-US" sz="1600" dirty="0">
              <a:latin typeface="Arial"/>
              <a:cs typeface="Arial"/>
            </a:endParaRPr>
          </a:p>
          <a:p>
            <a:pPr>
              <a:spcBef>
                <a:spcPts val="0"/>
              </a:spcBef>
              <a:spcAft>
                <a:spcPts val="0"/>
              </a:spcAft>
              <a:defRPr/>
            </a:pPr>
            <a:endParaRPr lang="en-GB" sz="1600" b="1" dirty="0">
              <a:latin typeface="Verdana"/>
              <a:cs typeface="Verdana"/>
            </a:endParaRP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stCxn id="19" idx="2"/>
          </p:cNvCxnSpPr>
          <p:nvPr/>
        </p:nvCxnSpPr>
        <p:spPr>
          <a:xfrm rot="5400000" flipH="1" flipV="1">
            <a:off x="3467662" y="3809581"/>
            <a:ext cx="1060299" cy="4793274"/>
          </a:xfrm>
          <a:prstGeom prst="bentConnector4">
            <a:avLst>
              <a:gd name="adj1" fmla="val -21560"/>
              <a:gd name="adj2" fmla="val 6483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500761" cy="4770537"/>
          </a:xfrm>
          <a:prstGeom prst="rect">
            <a:avLst/>
          </a:prstGeom>
          <a:solidFill>
            <a:srgbClr val="FFFF00"/>
          </a:solidFill>
          <a:ln>
            <a:solidFill>
              <a:schemeClr val="bg1">
                <a:lumMod val="50000"/>
              </a:schemeClr>
            </a:solidFill>
          </a:ln>
        </p:spPr>
        <p:txBody>
          <a:bodyPr wrap="square" lIns="91440" tIns="45720" rIns="91440" bIns="45720" anchor="t">
            <a:spAutoFit/>
          </a:bodyPr>
          <a:lstStyle/>
          <a:p>
            <a:pPr fontAlgn="auto">
              <a:spcBef>
                <a:spcPts val="0"/>
              </a:spcBef>
              <a:spcAft>
                <a:spcPts val="0"/>
              </a:spcAft>
              <a:defRPr/>
            </a:pPr>
            <a:r>
              <a:rPr lang="tr-TR" sz="1900" b="1" dirty="0" smtClean="0">
                <a:latin typeface="Verdana"/>
                <a:ea typeface="ＭＳ Ｐゴシック"/>
                <a:cs typeface="Verdana"/>
              </a:rPr>
              <a:t>Usule İlişkin Araçlar</a:t>
            </a:r>
          </a:p>
          <a:p>
            <a:pPr marL="361950" indent="-361950">
              <a:spcBef>
                <a:spcPts val="0"/>
              </a:spcBef>
              <a:spcAft>
                <a:spcPts val="0"/>
              </a:spcAft>
              <a:buFont typeface="Wingdings,Sans-Serif"/>
              <a:buChar char="§"/>
              <a:defRPr/>
            </a:pPr>
            <a:r>
              <a:rPr lang="tr-TR" sz="1900" dirty="0" smtClean="0">
                <a:latin typeface="Verdana"/>
                <a:ea typeface="Verdana"/>
                <a:cs typeface="Arial"/>
              </a:rPr>
              <a:t>Hızlandırılmış </a:t>
            </a:r>
            <a:r>
              <a:rPr lang="tr-TR" sz="1900" dirty="0" smtClean="0">
                <a:latin typeface="Verdana"/>
                <a:ea typeface="Verdana"/>
                <a:cs typeface="Arial"/>
              </a:rPr>
              <a:t>koruma</a:t>
            </a:r>
            <a:endParaRPr lang="en-US" sz="1900" dirty="0">
              <a:latin typeface="Arial"/>
              <a:cs typeface="Arial"/>
            </a:endParaRPr>
          </a:p>
          <a:p>
            <a:pPr marL="361950" indent="-361950">
              <a:spcBef>
                <a:spcPts val="0"/>
              </a:spcBef>
              <a:spcAft>
                <a:spcPts val="0"/>
              </a:spcAft>
              <a:buFont typeface="Wingdings,Sans-Serif"/>
              <a:buChar char="§"/>
              <a:defRPr/>
            </a:pPr>
            <a:r>
              <a:rPr lang="tr-TR" sz="1900" dirty="0">
                <a:latin typeface="Verdana"/>
                <a:ea typeface="Verdana"/>
                <a:cs typeface="Arial"/>
              </a:rPr>
              <a:t>Trafik verilerinin açıklanması</a:t>
            </a:r>
            <a:endParaRPr lang="en-US" sz="1900" dirty="0">
              <a:latin typeface="Arial"/>
              <a:cs typeface="Arial"/>
            </a:endParaRPr>
          </a:p>
          <a:p>
            <a:pPr marL="361950" indent="-361950">
              <a:spcBef>
                <a:spcPts val="0"/>
              </a:spcBef>
              <a:spcAft>
                <a:spcPts val="0"/>
              </a:spcAft>
              <a:buFont typeface="Wingdings,Sans-Serif"/>
              <a:buChar char="§"/>
              <a:defRPr/>
            </a:pPr>
            <a:r>
              <a:rPr lang="tr-TR" sz="1900" dirty="0">
                <a:latin typeface="Verdana"/>
                <a:ea typeface="Verdana"/>
                <a:cs typeface="Arial"/>
              </a:rPr>
              <a:t>Arama ve el koyma</a:t>
            </a:r>
            <a:endParaRPr lang="en-US" sz="1900" dirty="0">
              <a:latin typeface="Arial"/>
              <a:cs typeface="Arial"/>
            </a:endParaRPr>
          </a:p>
          <a:p>
            <a:pPr marL="361950" indent="-361950">
              <a:spcBef>
                <a:spcPts val="0"/>
              </a:spcBef>
              <a:spcAft>
                <a:spcPts val="0"/>
              </a:spcAft>
              <a:buFont typeface="Wingdings,Sans-Serif"/>
              <a:buChar char="§"/>
              <a:defRPr/>
            </a:pPr>
            <a:r>
              <a:rPr lang="tr-TR" sz="1900" dirty="0" smtClean="0">
                <a:latin typeface="Verdana"/>
                <a:ea typeface="Verdana"/>
                <a:cs typeface="Arial"/>
              </a:rPr>
              <a:t>Sunma emri</a:t>
            </a:r>
            <a:endParaRPr lang="en-US" sz="1900" dirty="0">
              <a:latin typeface="Arial"/>
              <a:cs typeface="Arial"/>
            </a:endParaRPr>
          </a:p>
          <a:p>
            <a:pPr marL="361950" indent="-361950">
              <a:spcBef>
                <a:spcPts val="0"/>
              </a:spcBef>
              <a:spcAft>
                <a:spcPts val="0"/>
              </a:spcAft>
              <a:buFont typeface="Wingdings,Sans-Serif"/>
              <a:buChar char="§"/>
              <a:defRPr/>
            </a:pPr>
            <a:r>
              <a:rPr lang="tr-TR" sz="1900" dirty="0">
                <a:latin typeface="Verdana"/>
                <a:ea typeface="Verdana"/>
                <a:cs typeface="Arial"/>
              </a:rPr>
              <a:t>Gerçek zamanlı trafik verileri</a:t>
            </a:r>
            <a:endParaRPr lang="en-US" sz="1900" dirty="0">
              <a:latin typeface="Arial"/>
              <a:cs typeface="Arial"/>
            </a:endParaRPr>
          </a:p>
          <a:p>
            <a:pPr marL="361950" indent="-361950">
              <a:spcBef>
                <a:spcPts val="0"/>
              </a:spcBef>
              <a:spcAft>
                <a:spcPts val="0"/>
              </a:spcAft>
              <a:buFont typeface="Wingdings,Sans-Serif"/>
              <a:buChar char="§"/>
              <a:defRPr/>
            </a:pPr>
            <a:r>
              <a:rPr lang="tr-TR" sz="1900" dirty="0">
                <a:latin typeface="Verdana"/>
                <a:ea typeface="Verdana"/>
                <a:cs typeface="Arial"/>
              </a:rPr>
              <a:t>Bilgisayar verisine müdahale</a:t>
            </a:r>
          </a:p>
          <a:p>
            <a:pPr>
              <a:spcBef>
                <a:spcPts val="0"/>
              </a:spcBef>
              <a:spcAft>
                <a:spcPts val="0"/>
              </a:spcAft>
              <a:defRPr/>
            </a:pPr>
            <a:endParaRPr lang="en-GB" sz="1900" b="1" dirty="0">
              <a:latin typeface="Verdana"/>
              <a:cs typeface="Verdana"/>
            </a:endParaRPr>
          </a:p>
        </p:txBody>
      </p:sp>
      <p:sp>
        <p:nvSpPr>
          <p:cNvPr id="18" name="Textfeld 18">
            <a:extLst>
              <a:ext uri="{FF2B5EF4-FFF2-40B4-BE49-F238E27FC236}">
                <a16:creationId xmlns:a16="http://schemas.microsoft.com/office/drawing/2014/main" xmlns="" id="{BEF62269-9643-45FF-8BF7-9A641AC3ADA2}"/>
              </a:ext>
            </a:extLst>
          </p:cNvPr>
          <p:cNvSpPr txBox="1"/>
          <p:nvPr/>
        </p:nvSpPr>
        <p:spPr>
          <a:xfrm>
            <a:off x="2856050" y="6107789"/>
            <a:ext cx="1963738" cy="339725"/>
          </a:xfrm>
          <a:prstGeom prst="rect">
            <a:avLst/>
          </a:prstGeom>
          <a:noFill/>
        </p:spPr>
        <p:txBody>
          <a:bodyPr lIns="91440" tIns="45720" rIns="91440" bIns="45720" anchor="t">
            <a:spAutoFit/>
          </a:bodyPr>
          <a:lstStyle/>
          <a:p>
            <a:pPr>
              <a:spcBef>
                <a:spcPts val="0"/>
              </a:spcBef>
              <a:spcAft>
                <a:spcPts val="0"/>
              </a:spcAft>
              <a:defRPr/>
            </a:pPr>
            <a:r>
              <a:rPr lang="tr-TR" sz="1600" b="1">
                <a:solidFill>
                  <a:schemeClr val="tx1">
                    <a:lumMod val="65000"/>
                    <a:lumOff val="35000"/>
                  </a:schemeClr>
                </a:solidFill>
                <a:latin typeface="Verdana"/>
                <a:ea typeface="ＭＳ Ｐゴシック"/>
              </a:rPr>
              <a:t>Uyumlaştırma</a:t>
            </a:r>
            <a:endParaRPr lang="tr-TR" sz="1600" b="1">
              <a:solidFill>
                <a:schemeClr val="tx1">
                  <a:lumMod val="65000"/>
                  <a:lumOff val="35000"/>
                </a:schemeClr>
              </a:solidFill>
              <a:latin typeface="Verdana"/>
            </a:endParaRPr>
          </a:p>
        </p:txBody>
      </p:sp>
      <p:sp>
        <p:nvSpPr>
          <p:cNvPr id="10" name="Slide Number Placeholder 1">
            <a:extLst>
              <a:ext uri="{FF2B5EF4-FFF2-40B4-BE49-F238E27FC236}">
                <a16:creationId xmlns:a16="http://schemas.microsoft.com/office/drawing/2014/main" xmlns=""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171</a:t>
            </a:fld>
            <a:endParaRPr lang="en-GB"/>
          </a:p>
        </p:txBody>
      </p:sp>
      <p:sp>
        <p:nvSpPr>
          <p:cNvPr id="11" name="TextBox 10">
            <a:extLst>
              <a:ext uri="{FF2B5EF4-FFF2-40B4-BE49-F238E27FC236}">
                <a16:creationId xmlns:a16="http://schemas.microsoft.com/office/drawing/2014/main" xmlns="" id="{D270E6E6-A37B-4B57-8F39-18B72A94CAF5}"/>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171</a:t>
            </a:fld>
            <a:endParaRPr lang="en-GB">
              <a:solidFill>
                <a:schemeClr val="tx1"/>
              </a:solidFill>
            </a:endParaRPr>
          </a:p>
        </p:txBody>
      </p:sp>
      <p:sp>
        <p:nvSpPr>
          <p:cNvPr id="13" name="Rectangle 12">
            <a:extLst>
              <a:ext uri="{FF2B5EF4-FFF2-40B4-BE49-F238E27FC236}">
                <a16:creationId xmlns:a16="http://schemas.microsoft.com/office/drawing/2014/main" xmlns=""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cs typeface="Arial"/>
              </a:rPr>
              <a:t>Avrupa Konseyi </a:t>
            </a:r>
            <a:endParaRPr lang="en-GB" sz="3200">
              <a:ea typeface="+mn-lt"/>
              <a:cs typeface="+mn-lt"/>
            </a:endParaRPr>
          </a:p>
          <a:p>
            <a:pPr algn="r"/>
            <a:r>
              <a:rPr lang="tr-TR" sz="3200" b="1">
                <a:latin typeface="Arial"/>
                <a:cs typeface="Arial"/>
              </a:rPr>
              <a:t>"Budapeşte" Siber Suç Sözleşmesi</a:t>
            </a:r>
            <a:endParaRPr lang="en-GB" sz="3200">
              <a:ea typeface="+mn-lt"/>
              <a:cs typeface="+mn-lt"/>
            </a:endParaRPr>
          </a:p>
        </p:txBody>
      </p:sp>
      <p:pic>
        <p:nvPicPr>
          <p:cNvPr id="16" name="Picture 4">
            <a:extLst>
              <a:ext uri="{FF2B5EF4-FFF2-40B4-BE49-F238E27FC236}">
                <a16:creationId xmlns:a16="http://schemas.microsoft.com/office/drawing/2014/main" xmlns=""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86459388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3030476" cy="5109091"/>
          </a:xfrm>
          <a:prstGeom prst="rect">
            <a:avLst/>
          </a:prstGeom>
          <a:solidFill>
            <a:schemeClr val="bg1"/>
          </a:solidFill>
          <a:ln>
            <a:solidFill>
              <a:schemeClr val="bg1">
                <a:lumMod val="50000"/>
              </a:schemeClr>
            </a:solidFill>
          </a:ln>
        </p:spPr>
        <p:txBody>
          <a:bodyPr wrap="square" lIns="91440" tIns="45720" rIns="91440" bIns="45720" anchor="t">
            <a:spAutoFit/>
          </a:bodyPr>
          <a:lstStyle/>
          <a:p>
            <a:pPr fontAlgn="auto">
              <a:spcBef>
                <a:spcPts val="0"/>
              </a:spcBef>
              <a:spcAft>
                <a:spcPts val="0"/>
              </a:spcAft>
              <a:defRPr/>
            </a:pPr>
            <a:r>
              <a:rPr lang="tr-TR" b="1" dirty="0" smtClean="0">
                <a:latin typeface="Verdana"/>
                <a:ea typeface="ＭＳ Ｐゴシック"/>
                <a:cs typeface="Verdana"/>
              </a:rPr>
              <a:t>Fiillerin Suç Sayılması</a:t>
            </a:r>
          </a:p>
          <a:p>
            <a:pPr marL="342900" indent="-342900">
              <a:spcBef>
                <a:spcPts val="0"/>
              </a:spcBef>
              <a:spcAft>
                <a:spcPts val="0"/>
              </a:spcAft>
              <a:buFont typeface="Wingdings,Sans-Serif"/>
              <a:buChar char="§"/>
              <a:defRPr/>
            </a:pPr>
            <a:r>
              <a:rPr lang="tr-TR" dirty="0" smtClean="0">
                <a:latin typeface="Verdana"/>
                <a:ea typeface="Verdana"/>
                <a:cs typeface="Arial"/>
              </a:rPr>
              <a:t>Yasadışı</a:t>
            </a:r>
            <a:r>
              <a:rPr lang="tr-TR" dirty="0">
                <a:latin typeface="Verdana"/>
                <a:ea typeface="Verdana"/>
                <a:cs typeface="Arial"/>
              </a:rPr>
              <a:t> erişim</a:t>
            </a:r>
            <a:endParaRPr lang="tr-TR" dirty="0">
              <a:latin typeface="Arial"/>
              <a:cs typeface="Arial"/>
            </a:endParaRPr>
          </a:p>
          <a:p>
            <a:pPr marL="342900" indent="-342900" fontAlgn="auto">
              <a:spcBef>
                <a:spcPts val="0"/>
              </a:spcBef>
              <a:spcAft>
                <a:spcPts val="0"/>
              </a:spcAft>
              <a:buFont typeface="Wingdings" pitchFamily="2" charset="2"/>
              <a:buChar char="§"/>
              <a:defRPr/>
            </a:pPr>
            <a:r>
              <a:rPr lang="tr" dirty="0" smtClean="0">
                <a:latin typeface="Verdana"/>
                <a:cs typeface="Verdana"/>
              </a:rPr>
              <a:t>Yasa dışı olarak ele geçirme</a:t>
            </a:r>
          </a:p>
          <a:p>
            <a:pPr marL="342900" indent="-342900">
              <a:spcBef>
                <a:spcPts val="0"/>
              </a:spcBef>
              <a:spcAft>
                <a:spcPts val="0"/>
              </a:spcAft>
              <a:buFont typeface="Wingdings,Sans-Serif"/>
              <a:buChar char="§"/>
              <a:defRPr/>
            </a:pPr>
            <a:r>
              <a:rPr lang="tr-TR" dirty="0" smtClean="0">
                <a:latin typeface="Verdana"/>
                <a:ea typeface="Verdana"/>
                <a:cs typeface="Arial"/>
              </a:rPr>
              <a:t>Verilere müdahale</a:t>
            </a:r>
            <a:endParaRPr lang="tr-TR" dirty="0">
              <a:latin typeface="Arial"/>
              <a:cs typeface="Arial"/>
            </a:endParaRPr>
          </a:p>
          <a:p>
            <a:pPr marL="342900" indent="-342900">
              <a:spcBef>
                <a:spcPts val="0"/>
              </a:spcBef>
              <a:spcAft>
                <a:spcPts val="0"/>
              </a:spcAft>
              <a:buFont typeface="Wingdings,Sans-Serif"/>
              <a:buChar char="§"/>
              <a:defRPr/>
            </a:pPr>
            <a:r>
              <a:rPr lang="tr-TR" dirty="0" smtClean="0">
                <a:latin typeface="Verdana"/>
                <a:ea typeface="Verdana"/>
                <a:cs typeface="Arial"/>
              </a:rPr>
              <a:t>Sistemlere müdahale</a:t>
            </a:r>
            <a:endParaRPr lang="tr-TR" dirty="0">
              <a:latin typeface="Arial"/>
              <a:cs typeface="Arial"/>
            </a:endParaRPr>
          </a:p>
          <a:p>
            <a:pPr marL="342900" indent="-342900">
              <a:spcBef>
                <a:spcPts val="0"/>
              </a:spcBef>
              <a:spcAft>
                <a:spcPts val="0"/>
              </a:spcAft>
              <a:buFont typeface="Wingdings,Sans-Serif"/>
              <a:buChar char="§"/>
              <a:defRPr/>
            </a:pPr>
            <a:r>
              <a:rPr lang="tr-TR" dirty="0">
                <a:latin typeface="Verdana"/>
                <a:ea typeface="Verdana"/>
                <a:cs typeface="Arial"/>
              </a:rPr>
              <a:t>Cihazların kötüye kullanımı</a:t>
            </a:r>
          </a:p>
          <a:p>
            <a:pPr marL="342900" indent="-342900">
              <a:spcBef>
                <a:spcPts val="0"/>
              </a:spcBef>
              <a:spcAft>
                <a:spcPts val="0"/>
              </a:spcAft>
              <a:buFont typeface="Wingdings,Sans-Serif"/>
              <a:buChar char="§"/>
              <a:defRPr/>
            </a:pPr>
            <a:r>
              <a:rPr lang="tr-TR" dirty="0">
                <a:latin typeface="Verdana"/>
                <a:ea typeface="Verdana"/>
                <a:cs typeface="Arial"/>
              </a:rPr>
              <a:t>Sahtecilik ve dolandırıcılık</a:t>
            </a:r>
          </a:p>
          <a:p>
            <a:pPr marL="342900" indent="-342900">
              <a:spcBef>
                <a:spcPts val="0"/>
              </a:spcBef>
              <a:spcAft>
                <a:spcPts val="0"/>
              </a:spcAft>
              <a:buFont typeface="Wingdings,Sans-Serif"/>
              <a:buChar char="§"/>
              <a:defRPr/>
            </a:pPr>
            <a:r>
              <a:rPr lang="tr-TR" dirty="0">
                <a:latin typeface="Verdana"/>
                <a:ea typeface="Verdana"/>
                <a:cs typeface="Arial"/>
              </a:rPr>
              <a:t>Çocuk pornografisi</a:t>
            </a:r>
            <a:endParaRPr lang="tr-TR" dirty="0">
              <a:latin typeface="Arial"/>
              <a:cs typeface="Arial"/>
            </a:endParaRPr>
          </a:p>
          <a:p>
            <a:pPr marL="342900" indent="-342900">
              <a:spcBef>
                <a:spcPts val="0"/>
              </a:spcBef>
              <a:spcAft>
                <a:spcPts val="0"/>
              </a:spcAft>
              <a:buFont typeface="Wingdings,Sans-Serif"/>
              <a:buChar char="§"/>
              <a:defRPr/>
            </a:pPr>
            <a:r>
              <a:rPr lang="tr-TR" dirty="0">
                <a:latin typeface="Verdana"/>
                <a:ea typeface="Verdana"/>
                <a:cs typeface="Arial"/>
              </a:rPr>
              <a:t>Fikri mülkiyetle ilgili suçlar</a:t>
            </a:r>
            <a:endParaRPr lang="tr-TR" dirty="0">
              <a:latin typeface="Arial"/>
              <a:cs typeface="Arial"/>
            </a:endParaRPr>
          </a:p>
          <a:p>
            <a:pPr marL="342900" indent="-342900">
              <a:spcBef>
                <a:spcPts val="0"/>
              </a:spcBef>
              <a:spcAft>
                <a:spcPts val="0"/>
              </a:spcAft>
              <a:buFont typeface="Wingdings,Sans-Serif"/>
              <a:buChar char="§"/>
              <a:defRPr/>
            </a:pPr>
            <a:r>
              <a:rPr lang="tr-TR" dirty="0">
                <a:latin typeface="Verdana"/>
                <a:ea typeface="Verdana"/>
                <a:cs typeface="Arial"/>
              </a:rPr>
              <a:t>Teşebbüs, yardım &amp; yataklık</a:t>
            </a:r>
            <a:endParaRPr lang="en-US" dirty="0">
              <a:latin typeface="Arial"/>
              <a:cs typeface="Arial"/>
            </a:endParaRPr>
          </a:p>
          <a:p>
            <a:pPr marL="342900" indent="-342900">
              <a:spcBef>
                <a:spcPts val="0"/>
              </a:spcBef>
              <a:spcAft>
                <a:spcPts val="0"/>
              </a:spcAft>
              <a:buFont typeface="Wingdings,Sans-Serif"/>
              <a:buChar char="§"/>
              <a:defRPr/>
            </a:pPr>
            <a:r>
              <a:rPr lang="tr-TR" dirty="0" smtClean="0">
                <a:latin typeface="Verdana"/>
                <a:ea typeface="Verdana"/>
                <a:cs typeface="Verdana"/>
              </a:rPr>
              <a:t>Kurumsal yükümlülük</a:t>
            </a:r>
            <a:endParaRPr lang="en-US" dirty="0">
              <a:latin typeface="Arial"/>
              <a:cs typeface="Arial"/>
            </a:endParaRPr>
          </a:p>
          <a:p>
            <a:pPr>
              <a:spcBef>
                <a:spcPts val="0"/>
              </a:spcBef>
              <a:spcAft>
                <a:spcPts val="0"/>
              </a:spcAft>
              <a:defRPr/>
            </a:pPr>
            <a:endParaRPr lang="en-GB" dirty="0">
              <a:latin typeface="Arial"/>
              <a:cs typeface="Arial"/>
            </a:endParaRPr>
          </a:p>
          <a:p>
            <a:pPr>
              <a:spcBef>
                <a:spcPts val="0"/>
              </a:spcBef>
              <a:spcAft>
                <a:spcPts val="0"/>
              </a:spcAft>
              <a:defRPr/>
            </a:pPr>
            <a:endParaRPr lang="en-GB" b="1" dirty="0">
              <a:latin typeface="Verdana"/>
              <a:cs typeface="Verdana"/>
            </a:endParaRPr>
          </a:p>
        </p:txBody>
      </p:sp>
      <p:sp>
        <p:nvSpPr>
          <p:cNvPr id="21" name="Textfeld 4"/>
          <p:cNvSpPr txBox="1"/>
          <p:nvPr/>
        </p:nvSpPr>
        <p:spPr>
          <a:xfrm>
            <a:off x="6408824" y="988127"/>
            <a:ext cx="2728315" cy="5509200"/>
          </a:xfrm>
          <a:prstGeom prst="rect">
            <a:avLst/>
          </a:prstGeom>
          <a:solidFill>
            <a:srgbClr val="FFFF00"/>
          </a:solidFill>
          <a:ln>
            <a:solidFill>
              <a:schemeClr val="bg1">
                <a:lumMod val="50000"/>
              </a:schemeClr>
            </a:solidFill>
          </a:ln>
        </p:spPr>
        <p:txBody>
          <a:bodyPr wrap="square" lIns="91440" tIns="45720" rIns="91440" bIns="45720" anchor="t">
            <a:spAutoFit/>
          </a:bodyPr>
          <a:lstStyle/>
          <a:p>
            <a:pPr>
              <a:spcBef>
                <a:spcPts val="0"/>
              </a:spcBef>
              <a:spcAft>
                <a:spcPts val="0"/>
              </a:spcAft>
              <a:defRPr/>
            </a:pPr>
            <a:r>
              <a:rPr lang="tr-TR" sz="1600" b="1" dirty="0">
                <a:latin typeface="Verdana"/>
                <a:ea typeface="Verdana"/>
                <a:cs typeface="Arial"/>
              </a:rPr>
              <a:t>Uluslararası İşbirliği</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Suçluların iadesi</a:t>
            </a:r>
            <a:endParaRPr lang="tr-TR"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Karşılıklı adli </a:t>
            </a:r>
            <a:r>
              <a:rPr lang="tr-TR" sz="1600" dirty="0" smtClean="0">
                <a:latin typeface="Verdana"/>
                <a:ea typeface="Verdana"/>
                <a:cs typeface="Arial"/>
              </a:rPr>
              <a:t>yardım (</a:t>
            </a:r>
            <a:r>
              <a:rPr lang="tr-TR" sz="1600" dirty="0" err="1" smtClean="0">
                <a:latin typeface="Verdana"/>
                <a:ea typeface="Verdana"/>
                <a:cs typeface="Arial"/>
              </a:rPr>
              <a:t>MLA</a:t>
            </a:r>
            <a:r>
              <a:rPr lang="tr-TR" sz="1600" dirty="0" smtClean="0">
                <a:latin typeface="Verdana"/>
                <a:ea typeface="Verdana"/>
                <a:cs typeface="Arial"/>
              </a:rPr>
              <a:t>)</a:t>
            </a:r>
            <a:endParaRPr lang="tr-TR"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Kendiliğinden bilgi verme</a:t>
            </a:r>
          </a:p>
          <a:p>
            <a:pPr marL="361950" indent="-361950">
              <a:spcBef>
                <a:spcPts val="0"/>
              </a:spcBef>
              <a:spcAft>
                <a:spcPts val="0"/>
              </a:spcAft>
              <a:buFont typeface="Wingdings,Sans-Serif"/>
              <a:buChar char="§"/>
              <a:defRPr/>
            </a:pPr>
            <a:r>
              <a:rPr lang="tr-TR" sz="1600" dirty="0" smtClean="0">
                <a:latin typeface="Verdana"/>
                <a:ea typeface="Verdana"/>
                <a:cs typeface="Arial"/>
              </a:rPr>
              <a:t>Hızlandırılmış koruma</a:t>
            </a:r>
            <a:endParaRPr lang="tr-TR" sz="1600" dirty="0">
              <a:latin typeface="Verdana"/>
              <a:ea typeface="Verdana"/>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Trafik verilerinin </a:t>
            </a:r>
            <a:r>
              <a:rPr lang="tr-TR" sz="1600" dirty="0" smtClean="0">
                <a:latin typeface="Verdana"/>
                <a:ea typeface="Verdana"/>
                <a:cs typeface="Arial"/>
              </a:rPr>
              <a:t>hızlı şekilde </a:t>
            </a:r>
            <a:r>
              <a:rPr lang="tr-TR" sz="1600" dirty="0">
                <a:latin typeface="Verdana"/>
                <a:ea typeface="Verdana"/>
                <a:cs typeface="Arial"/>
              </a:rPr>
              <a:t>açıklanması</a:t>
            </a:r>
          </a:p>
          <a:p>
            <a:pPr marL="361950" indent="-361950">
              <a:spcBef>
                <a:spcPts val="0"/>
              </a:spcBef>
              <a:spcAft>
                <a:spcPts val="0"/>
              </a:spcAft>
              <a:buFont typeface="Wingdings,Sans-Serif"/>
              <a:buChar char="§"/>
              <a:defRPr/>
            </a:pPr>
            <a:r>
              <a:rPr lang="tr-TR" sz="1600" dirty="0">
                <a:latin typeface="Verdana"/>
                <a:ea typeface="Verdana"/>
                <a:cs typeface="Arial"/>
              </a:rPr>
              <a:t>Erişim için karşılıklı adli yardım</a:t>
            </a:r>
          </a:p>
          <a:p>
            <a:pPr marL="361950" indent="-361950">
              <a:spcBef>
                <a:spcPts val="0"/>
              </a:spcBef>
              <a:spcAft>
                <a:spcPts val="0"/>
              </a:spcAft>
              <a:buFont typeface="Wingdings,Sans-Serif"/>
              <a:buChar char="§"/>
              <a:defRPr/>
            </a:pPr>
            <a:r>
              <a:rPr lang="tr-TR" sz="1600" dirty="0">
                <a:latin typeface="Verdana"/>
                <a:ea typeface="Verdana"/>
                <a:cs typeface="Arial"/>
              </a:rPr>
              <a:t>Sınır ötesi erişim </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Gerçek zamanlı trafik verileri için adli </a:t>
            </a:r>
            <a:r>
              <a:rPr lang="tr-TR" sz="1600" dirty="0" smtClean="0">
                <a:latin typeface="Verdana"/>
                <a:ea typeface="Verdana"/>
                <a:cs typeface="Arial"/>
              </a:rPr>
              <a:t>yardım (</a:t>
            </a:r>
            <a:r>
              <a:rPr lang="tr-TR" sz="1600" dirty="0" err="1" smtClean="0">
                <a:latin typeface="Verdana"/>
                <a:ea typeface="Verdana"/>
                <a:cs typeface="Arial"/>
              </a:rPr>
              <a:t>MLA</a:t>
            </a:r>
            <a:r>
              <a:rPr lang="tr-TR" sz="1600" dirty="0" smtClean="0">
                <a:latin typeface="Verdana"/>
                <a:ea typeface="Verdana"/>
                <a:cs typeface="Arial"/>
              </a:rPr>
              <a:t>)</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Müdahale için karşılıklı adli yardım </a:t>
            </a:r>
            <a:r>
              <a:rPr lang="tr-TR" sz="1600" dirty="0" smtClean="0">
                <a:latin typeface="Verdana"/>
                <a:ea typeface="Verdana"/>
                <a:cs typeface="Arial"/>
              </a:rPr>
              <a:t>(</a:t>
            </a:r>
            <a:r>
              <a:rPr lang="tr-TR" sz="1600" dirty="0" err="1" smtClean="0">
                <a:latin typeface="Verdana"/>
                <a:ea typeface="Verdana"/>
                <a:cs typeface="Arial"/>
              </a:rPr>
              <a:t>MLA</a:t>
            </a:r>
            <a:r>
              <a:rPr lang="tr-TR" sz="1600" dirty="0" smtClean="0">
                <a:latin typeface="Verdana"/>
                <a:ea typeface="Verdana"/>
                <a:cs typeface="Arial"/>
              </a:rPr>
              <a:t>)</a:t>
            </a:r>
            <a:endParaRPr lang="en-US" sz="1600" dirty="0">
              <a:latin typeface="Arial"/>
              <a:cs typeface="Arial"/>
            </a:endParaRPr>
          </a:p>
          <a:p>
            <a:pPr marL="361950" indent="-361950">
              <a:spcBef>
                <a:spcPts val="0"/>
              </a:spcBef>
              <a:spcAft>
                <a:spcPts val="0"/>
              </a:spcAft>
              <a:buFont typeface="Wingdings,Sans-Serif"/>
              <a:buChar char="§"/>
              <a:defRPr/>
            </a:pPr>
            <a:r>
              <a:rPr lang="tr-TR" sz="1600" dirty="0">
                <a:latin typeface="Verdana"/>
                <a:ea typeface="Verdana"/>
                <a:cs typeface="Arial"/>
              </a:rPr>
              <a:t>7/24 irtibat noktaları</a:t>
            </a:r>
          </a:p>
          <a:p>
            <a:pPr>
              <a:spcBef>
                <a:spcPts val="0"/>
              </a:spcBef>
              <a:spcAft>
                <a:spcPts val="0"/>
              </a:spcAft>
              <a:defRPr/>
            </a:pPr>
            <a:endParaRPr lang="en-GB" sz="1600" dirty="0">
              <a:latin typeface="Arial"/>
              <a:cs typeface="Arial"/>
            </a:endParaRPr>
          </a:p>
          <a:p>
            <a:pPr>
              <a:spcBef>
                <a:spcPts val="0"/>
              </a:spcBef>
              <a:spcAft>
                <a:spcPts val="0"/>
              </a:spcAft>
              <a:defRPr/>
            </a:pPr>
            <a:endParaRPr lang="en-GB" sz="1600" b="1" dirty="0">
              <a:latin typeface="Verdana"/>
              <a:cs typeface="Verdana"/>
            </a:endParaRP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stCxn id="19" idx="2"/>
          </p:cNvCxnSpPr>
          <p:nvPr/>
        </p:nvCxnSpPr>
        <p:spPr>
          <a:xfrm rot="5400000" flipH="1" flipV="1">
            <a:off x="3776004" y="3594703"/>
            <a:ext cx="537067" cy="4699822"/>
          </a:xfrm>
          <a:prstGeom prst="bentConnector4">
            <a:avLst>
              <a:gd name="adj1" fmla="val -42565"/>
              <a:gd name="adj2" fmla="val 6612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500761" cy="4478149"/>
          </a:xfrm>
          <a:prstGeom prst="rect">
            <a:avLst/>
          </a:prstGeom>
          <a:solidFill>
            <a:srgbClr val="FFFFFF"/>
          </a:solidFill>
          <a:ln>
            <a:solidFill>
              <a:schemeClr val="bg1">
                <a:lumMod val="50000"/>
              </a:schemeClr>
            </a:solidFill>
          </a:ln>
        </p:spPr>
        <p:txBody>
          <a:bodyPr wrap="square" lIns="91440" tIns="45720" rIns="91440" bIns="45720" anchor="t">
            <a:spAutoFit/>
          </a:bodyPr>
          <a:lstStyle/>
          <a:p>
            <a:pPr fontAlgn="auto">
              <a:spcBef>
                <a:spcPts val="0"/>
              </a:spcBef>
              <a:spcAft>
                <a:spcPts val="0"/>
              </a:spcAft>
              <a:defRPr/>
            </a:pPr>
            <a:r>
              <a:rPr lang="tr-TR" sz="1900" b="1" dirty="0" smtClean="0">
                <a:latin typeface="Verdana"/>
                <a:ea typeface="ＭＳ Ｐゴシック"/>
                <a:cs typeface="Verdana"/>
              </a:rPr>
              <a:t>Usule İlişkin Araçlar</a:t>
            </a:r>
          </a:p>
          <a:p>
            <a:pPr marL="361950" indent="-361950">
              <a:spcBef>
                <a:spcPts val="0"/>
              </a:spcBef>
              <a:spcAft>
                <a:spcPts val="0"/>
              </a:spcAft>
              <a:buFont typeface="Wingdings,Sans-Serif"/>
              <a:buChar char="§"/>
              <a:defRPr/>
            </a:pPr>
            <a:r>
              <a:rPr lang="tr-TR" sz="1900" dirty="0" smtClean="0">
                <a:latin typeface="Verdana"/>
                <a:ea typeface="Verdana"/>
                <a:cs typeface="Arial"/>
              </a:rPr>
              <a:t>Hızlandırılmış </a:t>
            </a:r>
            <a:r>
              <a:rPr lang="tr-TR" sz="1900" dirty="0" smtClean="0">
                <a:latin typeface="Verdana"/>
                <a:ea typeface="Verdana"/>
                <a:cs typeface="Arial"/>
              </a:rPr>
              <a:t>koruma</a:t>
            </a:r>
            <a:endParaRPr lang="en-US" sz="1900" dirty="0">
              <a:latin typeface="Arial"/>
              <a:cs typeface="Arial"/>
            </a:endParaRPr>
          </a:p>
          <a:p>
            <a:pPr marL="361950" indent="-361950">
              <a:spcBef>
                <a:spcPts val="0"/>
              </a:spcBef>
              <a:spcAft>
                <a:spcPts val="0"/>
              </a:spcAft>
              <a:buFont typeface="Wingdings,Sans-Serif"/>
              <a:buChar char="§"/>
              <a:defRPr/>
            </a:pPr>
            <a:r>
              <a:rPr lang="tr-TR" sz="1900" dirty="0">
                <a:latin typeface="Verdana"/>
                <a:ea typeface="Verdana"/>
                <a:cs typeface="Arial"/>
              </a:rPr>
              <a:t>Trafik verilerinin açıklanması</a:t>
            </a:r>
            <a:endParaRPr lang="en-US" sz="1900" dirty="0">
              <a:latin typeface="Arial"/>
              <a:cs typeface="Arial"/>
            </a:endParaRPr>
          </a:p>
          <a:p>
            <a:pPr marL="361950" indent="-361950">
              <a:spcBef>
                <a:spcPts val="0"/>
              </a:spcBef>
              <a:spcAft>
                <a:spcPts val="0"/>
              </a:spcAft>
              <a:buFont typeface="Wingdings,Sans-Serif"/>
              <a:buChar char="§"/>
              <a:defRPr/>
            </a:pPr>
            <a:r>
              <a:rPr lang="tr-TR" sz="1900" dirty="0">
                <a:latin typeface="Verdana"/>
                <a:ea typeface="Verdana"/>
                <a:cs typeface="Arial"/>
              </a:rPr>
              <a:t>Arama ve el koyma</a:t>
            </a:r>
            <a:endParaRPr lang="en-US" sz="1900" dirty="0">
              <a:latin typeface="Arial"/>
              <a:cs typeface="Arial"/>
            </a:endParaRPr>
          </a:p>
          <a:p>
            <a:pPr marL="361950" indent="-361950">
              <a:spcBef>
                <a:spcPts val="0"/>
              </a:spcBef>
              <a:spcAft>
                <a:spcPts val="0"/>
              </a:spcAft>
              <a:buFont typeface="Wingdings,Sans-Serif"/>
              <a:buChar char="§"/>
              <a:defRPr/>
            </a:pPr>
            <a:r>
              <a:rPr lang="tr-TR" sz="1900" dirty="0" smtClean="0">
                <a:latin typeface="Verdana"/>
                <a:ea typeface="Verdana"/>
                <a:cs typeface="Arial"/>
              </a:rPr>
              <a:t>Sunma emri</a:t>
            </a:r>
            <a:endParaRPr lang="en-US" sz="1900" dirty="0">
              <a:latin typeface="Arial"/>
              <a:cs typeface="Arial"/>
            </a:endParaRPr>
          </a:p>
          <a:p>
            <a:pPr marL="361950" indent="-361950">
              <a:spcBef>
                <a:spcPts val="0"/>
              </a:spcBef>
              <a:spcAft>
                <a:spcPts val="0"/>
              </a:spcAft>
              <a:buFont typeface="Wingdings,Sans-Serif"/>
              <a:buChar char="§"/>
              <a:defRPr/>
            </a:pPr>
            <a:r>
              <a:rPr lang="tr-TR" sz="1900" dirty="0">
                <a:latin typeface="Verdana"/>
                <a:ea typeface="Verdana"/>
                <a:cs typeface="Arial"/>
              </a:rPr>
              <a:t>Gerçek zamanlı trafik verileri</a:t>
            </a:r>
            <a:endParaRPr lang="en-US" sz="1900" dirty="0">
              <a:latin typeface="Arial"/>
              <a:cs typeface="Arial"/>
            </a:endParaRPr>
          </a:p>
          <a:p>
            <a:pPr marL="361950" indent="-361950">
              <a:spcBef>
                <a:spcPts val="0"/>
              </a:spcBef>
              <a:spcAft>
                <a:spcPts val="0"/>
              </a:spcAft>
              <a:buFont typeface="Wingdings,Sans-Serif"/>
              <a:buChar char="§"/>
              <a:defRPr/>
            </a:pPr>
            <a:r>
              <a:rPr lang="tr-TR" sz="1900" dirty="0">
                <a:latin typeface="Verdana"/>
                <a:ea typeface="Verdana"/>
                <a:cs typeface="Arial"/>
              </a:rPr>
              <a:t>Bilgisayar verisine müdahale</a:t>
            </a:r>
            <a:endParaRPr lang="en-US" sz="1900" dirty="0">
              <a:latin typeface="Arial"/>
              <a:cs typeface="Arial"/>
            </a:endParaRPr>
          </a:p>
          <a:p>
            <a:pPr>
              <a:spcBef>
                <a:spcPts val="0"/>
              </a:spcBef>
              <a:spcAft>
                <a:spcPts val="0"/>
              </a:spcAft>
              <a:defRPr/>
            </a:pPr>
            <a:endParaRPr lang="en-GB" sz="1900" dirty="0">
              <a:latin typeface="Arial"/>
              <a:cs typeface="Arial"/>
            </a:endParaRPr>
          </a:p>
          <a:p>
            <a:pPr>
              <a:spcBef>
                <a:spcPts val="0"/>
              </a:spcBef>
              <a:spcAft>
                <a:spcPts val="0"/>
              </a:spcAft>
              <a:defRPr/>
            </a:pPr>
            <a:endParaRPr lang="en-GB" sz="1900" b="1" dirty="0">
              <a:latin typeface="Verdana"/>
              <a:cs typeface="Verdana"/>
            </a:endParaRPr>
          </a:p>
        </p:txBody>
      </p:sp>
      <p:sp>
        <p:nvSpPr>
          <p:cNvPr id="18" name="Textfeld 18">
            <a:extLst>
              <a:ext uri="{FF2B5EF4-FFF2-40B4-BE49-F238E27FC236}">
                <a16:creationId xmlns:a16="http://schemas.microsoft.com/office/drawing/2014/main" xmlns="" id="{BEF62269-9643-45FF-8BF7-9A641AC3ADA2}"/>
              </a:ext>
            </a:extLst>
          </p:cNvPr>
          <p:cNvSpPr txBox="1"/>
          <p:nvPr/>
        </p:nvSpPr>
        <p:spPr>
          <a:xfrm>
            <a:off x="2856050" y="6107789"/>
            <a:ext cx="1963738" cy="338554"/>
          </a:xfrm>
          <a:prstGeom prst="rect">
            <a:avLst/>
          </a:prstGeom>
          <a:noFill/>
        </p:spPr>
        <p:txBody>
          <a:bodyPr lIns="91440" tIns="45720" rIns="91440" bIns="45720" anchor="t">
            <a:spAutoFit/>
          </a:bodyPr>
          <a:lstStyle/>
          <a:p>
            <a:pPr fontAlgn="auto">
              <a:spcBef>
                <a:spcPts val="0"/>
              </a:spcBef>
              <a:spcAft>
                <a:spcPts val="0"/>
              </a:spcAft>
              <a:defRPr/>
            </a:pPr>
            <a:r>
              <a:rPr lang="tr-TR" sz="1600" b="1">
                <a:solidFill>
                  <a:schemeClr val="tx1">
                    <a:lumMod val="65000"/>
                    <a:lumOff val="35000"/>
                  </a:schemeClr>
                </a:solidFill>
                <a:latin typeface="Verdana"/>
                <a:ea typeface="ＭＳ Ｐゴシック"/>
                <a:cs typeface="Verdana"/>
              </a:rPr>
              <a:t>Uyumlaştırma</a:t>
            </a:r>
            <a:endParaRPr lang="tr-TR" sz="1600" b="1">
              <a:solidFill>
                <a:schemeClr val="tx1">
                  <a:lumMod val="65000"/>
                  <a:lumOff val="35000"/>
                </a:schemeClr>
              </a:solidFill>
              <a:latin typeface="Verdana"/>
              <a:cs typeface="Verdana"/>
            </a:endParaRPr>
          </a:p>
        </p:txBody>
      </p:sp>
      <p:sp>
        <p:nvSpPr>
          <p:cNvPr id="10" name="Slide Number Placeholder 1">
            <a:extLst>
              <a:ext uri="{FF2B5EF4-FFF2-40B4-BE49-F238E27FC236}">
                <a16:creationId xmlns:a16="http://schemas.microsoft.com/office/drawing/2014/main" xmlns=""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172</a:t>
            </a:fld>
            <a:endParaRPr lang="en-GB"/>
          </a:p>
        </p:txBody>
      </p:sp>
      <p:sp>
        <p:nvSpPr>
          <p:cNvPr id="11" name="TextBox 10">
            <a:extLst>
              <a:ext uri="{FF2B5EF4-FFF2-40B4-BE49-F238E27FC236}">
                <a16:creationId xmlns:a16="http://schemas.microsoft.com/office/drawing/2014/main" xmlns="" id="{D270E6E6-A37B-4B57-8F39-18B72A94CAF5}"/>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172</a:t>
            </a:fld>
            <a:endParaRPr lang="en-GB">
              <a:solidFill>
                <a:schemeClr val="tx1"/>
              </a:solidFill>
            </a:endParaRPr>
          </a:p>
        </p:txBody>
      </p:sp>
      <p:sp>
        <p:nvSpPr>
          <p:cNvPr id="13" name="Rectangle 12">
            <a:extLst>
              <a:ext uri="{FF2B5EF4-FFF2-40B4-BE49-F238E27FC236}">
                <a16:creationId xmlns:a16="http://schemas.microsoft.com/office/drawing/2014/main" xmlns=""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cs typeface="Arial"/>
              </a:rPr>
              <a:t>Avrupa Konseyi </a:t>
            </a:r>
            <a:endParaRPr lang="en-GB" sz="3200">
              <a:ea typeface="+mn-lt"/>
              <a:cs typeface="+mn-lt"/>
            </a:endParaRPr>
          </a:p>
          <a:p>
            <a:pPr algn="r"/>
            <a:r>
              <a:rPr lang="tr-TR" sz="3200" b="1">
                <a:latin typeface="Arial"/>
                <a:cs typeface="Arial"/>
              </a:rPr>
              <a:t>"Budapeşte" Siber Suç Sözleşmesi</a:t>
            </a:r>
            <a:endParaRPr lang="en-GB" sz="3200">
              <a:ea typeface="+mn-lt"/>
              <a:cs typeface="+mn-lt"/>
            </a:endParaRPr>
          </a:p>
        </p:txBody>
      </p:sp>
      <p:pic>
        <p:nvPicPr>
          <p:cNvPr id="16" name="Picture 4">
            <a:extLst>
              <a:ext uri="{FF2B5EF4-FFF2-40B4-BE49-F238E27FC236}">
                <a16:creationId xmlns:a16="http://schemas.microsoft.com/office/drawing/2014/main" xmlns=""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27451834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173</a:t>
            </a:fld>
            <a:endParaRPr lang="en-GB">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lIns="91440" tIns="45720" rIns="91440" bIns="45720" rtlCol="0" anchor="t">
            <a:spAutoFit/>
          </a:bodyPr>
          <a:lstStyle/>
          <a:p>
            <a:pPr marL="892175" indent="-892175" algn="r"/>
            <a:r>
              <a:rPr lang="tr-TR" sz="3200" b="1">
                <a:solidFill>
                  <a:schemeClr val="bg1"/>
                </a:solidFill>
                <a:latin typeface="Arial Narrow"/>
                <a:ea typeface="ＭＳ Ｐゴシック"/>
              </a:rPr>
              <a:t>Budapeşte Sözleşmesi: </a:t>
            </a:r>
            <a:endParaRPr lang="tr-TR" sz="3200" b="1">
              <a:solidFill>
                <a:schemeClr val="bg1"/>
              </a:solidFill>
              <a:latin typeface="Arial Narrow" panose="020B0606020202030204" pitchFamily="34" charset="0"/>
            </a:endParaRPr>
          </a:p>
          <a:p>
            <a:pPr marL="892175" indent="-892175" algn="r"/>
            <a:r>
              <a:rPr lang="tr-TR" sz="3200" b="1">
                <a:solidFill>
                  <a:schemeClr val="bg1"/>
                </a:solidFill>
                <a:latin typeface="Arial Narrow"/>
                <a:ea typeface="ＭＳ Ｐゴシック"/>
              </a:rPr>
              <a:t>uluslararası işbirliği ilkeleri</a:t>
            </a:r>
            <a:endParaRPr lang="tr-TR">
              <a:solidFill>
                <a:schemeClr val="bg1"/>
              </a:solidFill>
              <a:cs typeface="Arial"/>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6" name="TextBox 5"/>
          <p:cNvSpPr txBox="1"/>
          <p:nvPr/>
        </p:nvSpPr>
        <p:spPr>
          <a:xfrm>
            <a:off x="228600" y="997843"/>
            <a:ext cx="8686800" cy="6140142"/>
          </a:xfrm>
          <a:prstGeom prst="rect">
            <a:avLst/>
          </a:prstGeom>
          <a:noFill/>
          <a:ln>
            <a:noFill/>
          </a:ln>
        </p:spPr>
        <p:txBody>
          <a:bodyPr wrap="square" lIns="91440" tIns="45720" rIns="91440" bIns="45720" rtlCol="0" anchor="t">
            <a:spAutoFit/>
          </a:bodyPr>
          <a:lstStyle/>
          <a:p>
            <a:pPr marL="342900" indent="-342900">
              <a:spcAft>
                <a:spcPts val="1200"/>
              </a:spcAft>
              <a:buFont typeface="Wingdings,Sans-Serif" pitchFamily="2" charset="2"/>
              <a:buChar char="ü"/>
            </a:pPr>
            <a:r>
              <a:rPr lang="tr-TR" sz="1900" b="1" dirty="0">
                <a:latin typeface="Arial"/>
                <a:ea typeface="ＭＳ Ｐゴシック"/>
                <a:cs typeface="Arial"/>
              </a:rPr>
              <a:t>"Mümkün olan en geniş kapsamlı" işbirliği </a:t>
            </a:r>
            <a:endParaRPr lang="tr-TR" sz="1900" dirty="0">
              <a:ea typeface="ＭＳ Ｐゴシック"/>
              <a:cs typeface="Arial" panose="020B0604020202020204" pitchFamily="34" charset="0"/>
            </a:endParaRPr>
          </a:p>
          <a:p>
            <a:pPr marL="342900" indent="-342900">
              <a:spcAft>
                <a:spcPts val="1200"/>
              </a:spcAft>
              <a:buFont typeface="Wingdings,Sans-Serif" pitchFamily="2" charset="2"/>
              <a:buChar char="ü"/>
            </a:pPr>
            <a:r>
              <a:rPr lang="tr-TR" sz="1900" b="1" dirty="0">
                <a:latin typeface="Arial"/>
                <a:ea typeface="ＭＳ Ｐゴシック"/>
                <a:cs typeface="Arial"/>
              </a:rPr>
              <a:t>Bilgisayar </a:t>
            </a:r>
            <a:r>
              <a:rPr lang="tr-TR" sz="1900" dirty="0">
                <a:latin typeface="Arial"/>
                <a:ea typeface="ＭＳ Ｐゴシック"/>
                <a:cs typeface="Arial"/>
              </a:rPr>
              <a:t>destekli </a:t>
            </a:r>
            <a:r>
              <a:rPr lang="tr-TR" sz="1900" b="1" dirty="0">
                <a:latin typeface="Arial"/>
                <a:ea typeface="ＭＳ Ｐゴシック"/>
                <a:cs typeface="Arial"/>
              </a:rPr>
              <a:t>tüm </a:t>
            </a:r>
            <a:r>
              <a:rPr lang="tr-TR" sz="1900" dirty="0">
                <a:latin typeface="Arial"/>
                <a:ea typeface="ＭＳ Ｐゴシック"/>
                <a:cs typeface="Arial"/>
              </a:rPr>
              <a:t>suçlara ve elektronik delillere ilişkin </a:t>
            </a:r>
            <a:r>
              <a:rPr lang="tr-TR" sz="1900" b="1" dirty="0">
                <a:latin typeface="Arial"/>
                <a:ea typeface="ＭＳ Ｐゴシック"/>
                <a:cs typeface="Arial"/>
              </a:rPr>
              <a:t>işbirliği</a:t>
            </a:r>
            <a:endParaRPr lang="en-US" sz="1900" dirty="0">
              <a:ea typeface="ＭＳ Ｐゴシック"/>
              <a:cs typeface="Arial" panose="020B0604020202020204" pitchFamily="34" charset="0"/>
            </a:endParaRPr>
          </a:p>
          <a:p>
            <a:pPr marL="342900" indent="-342900">
              <a:spcAft>
                <a:spcPts val="600"/>
              </a:spcAft>
              <a:buFont typeface="Wingdings,Sans-Serif" pitchFamily="2" charset="2"/>
              <a:buChar char="ü"/>
            </a:pPr>
            <a:r>
              <a:rPr lang="tr-TR" sz="1900" dirty="0">
                <a:latin typeface="Arial"/>
                <a:ea typeface="ＭＳ Ｐゴシック"/>
                <a:cs typeface="Arial"/>
              </a:rPr>
              <a:t>Hem Sözleşme hem de aşağıdakiler aracılığıyla </a:t>
            </a:r>
            <a:r>
              <a:rPr lang="tr-TR" sz="1900" b="1" dirty="0">
                <a:latin typeface="Arial"/>
                <a:ea typeface="ＭＳ Ｐゴシック"/>
                <a:cs typeface="Arial"/>
              </a:rPr>
              <a:t>kurulan işbirliği</a:t>
            </a:r>
            <a:r>
              <a:rPr lang="tr-TR" sz="1900" dirty="0">
                <a:latin typeface="Arial"/>
                <a:ea typeface="ＭＳ Ｐゴシック"/>
                <a:cs typeface="Arial"/>
              </a:rPr>
              <a:t>:</a:t>
            </a:r>
          </a:p>
          <a:p>
            <a:pPr marL="800100" lvl="1" indent="-342900">
              <a:spcAft>
                <a:spcPts val="600"/>
              </a:spcAft>
              <a:buFont typeface="Arial" pitchFamily="34" charset="0"/>
              <a:buChar char="•"/>
            </a:pPr>
            <a:r>
              <a:rPr lang="tr-TR" sz="1900" dirty="0">
                <a:latin typeface="Arial"/>
                <a:ea typeface="ＭＳ Ｐゴシック"/>
                <a:cs typeface="Arial"/>
              </a:rPr>
              <a:t>cezai konularda uluslararası işbirliğine ilişkin ilgili uluslararası tasarrufların uygulanması,</a:t>
            </a:r>
          </a:p>
          <a:p>
            <a:pPr marL="800100" lvl="1" indent="-342900">
              <a:spcAft>
                <a:spcPts val="600"/>
              </a:spcAft>
              <a:buFont typeface="Arial" pitchFamily="34" charset="0"/>
              <a:buChar char="•"/>
            </a:pPr>
            <a:r>
              <a:rPr lang="tr-TR" sz="1900" dirty="0">
                <a:latin typeface="Arial"/>
                <a:ea typeface="ＭＳ Ｐゴシック"/>
                <a:cs typeface="Arial"/>
              </a:rPr>
              <a:t>aynı veya karşılıklı mevzuat temelinde yapılan düzenlemeler ve </a:t>
            </a:r>
          </a:p>
          <a:p>
            <a:pPr marL="800100" lvl="1" indent="-342900">
              <a:spcAft>
                <a:spcPts val="600"/>
              </a:spcAft>
              <a:buFont typeface="Arial" pitchFamily="34" charset="0"/>
              <a:buChar char="•"/>
            </a:pPr>
            <a:r>
              <a:rPr lang="tr-TR" sz="1900" dirty="0">
                <a:latin typeface="Arial"/>
                <a:ea typeface="ＭＳ Ｐゴシック"/>
                <a:cs typeface="Arial"/>
              </a:rPr>
              <a:t>ulusal hukuklar</a:t>
            </a:r>
            <a:endParaRPr lang="tr-TR" sz="1900" dirty="0">
              <a:ea typeface="ＭＳ Ｐゴシック"/>
              <a:cs typeface="Arial" panose="020B0604020202020204" pitchFamily="34" charset="0"/>
            </a:endParaRPr>
          </a:p>
          <a:p>
            <a:pPr marL="342900" lvl="1" indent="-342900">
              <a:spcAft>
                <a:spcPts val="600"/>
              </a:spcAft>
              <a:buFont typeface="Wingdings,Sans-Serif" pitchFamily="2" charset="2"/>
              <a:buChar char="ü"/>
            </a:pPr>
            <a:r>
              <a:rPr lang="tr-TR" sz="1900" b="1" dirty="0">
                <a:latin typeface="Arial"/>
                <a:ea typeface="ＭＳ Ｐゴシック"/>
                <a:cs typeface="Arial"/>
              </a:rPr>
              <a:t>Karşılıklı adli yardımlaşma ilkeleri</a:t>
            </a:r>
            <a:r>
              <a:rPr lang="tr-TR" sz="1900" dirty="0">
                <a:latin typeface="Arial"/>
                <a:ea typeface="ＭＳ Ｐゴシック"/>
                <a:cs typeface="Arial"/>
              </a:rPr>
              <a:t>:</a:t>
            </a:r>
          </a:p>
          <a:p>
            <a:pPr marL="800100" lvl="2" indent="-342900">
              <a:spcAft>
                <a:spcPts val="600"/>
              </a:spcAft>
              <a:buFont typeface="Arial" pitchFamily="34" charset="0"/>
              <a:buChar char="•"/>
            </a:pPr>
            <a:r>
              <a:rPr lang="tr-TR" sz="1900" dirty="0">
                <a:latin typeface="Arial"/>
                <a:ea typeface="ＭＳ Ｐゴシック"/>
                <a:cs typeface="Arial"/>
              </a:rPr>
              <a:t>Sözleşme'nin 29 ila 35. maddeleri arasında öngörülen tedbirler için ulusal hukuki dayanak</a:t>
            </a:r>
            <a:endParaRPr lang="en-US" sz="1900" dirty="0">
              <a:ea typeface="ＭＳ Ｐゴシック"/>
              <a:cs typeface="Arial" panose="020B0604020202020204" pitchFamily="34" charset="0"/>
            </a:endParaRPr>
          </a:p>
          <a:p>
            <a:pPr marL="800100" lvl="2" indent="-342900">
              <a:spcAft>
                <a:spcPts val="600"/>
              </a:spcAft>
              <a:buFont typeface="Arial" pitchFamily="34" charset="0"/>
              <a:buChar char="•"/>
            </a:pPr>
            <a:r>
              <a:rPr lang="tr-TR" sz="1900" dirty="0">
                <a:latin typeface="Arial"/>
                <a:ea typeface="ＭＳ Ｐゴシック"/>
                <a:cs typeface="Arial"/>
              </a:rPr>
              <a:t>hızlandırılmış iletişim araçlarının kullanılması</a:t>
            </a:r>
            <a:endParaRPr lang="en-US" sz="1900" dirty="0">
              <a:ea typeface="ＭＳ Ｐゴシック"/>
              <a:cs typeface="Arial" panose="020B0604020202020204" pitchFamily="34" charset="0"/>
            </a:endParaRPr>
          </a:p>
          <a:p>
            <a:pPr marL="800100" lvl="2" indent="-342900">
              <a:spcAft>
                <a:spcPts val="600"/>
              </a:spcAft>
              <a:buFont typeface="Arial" pitchFamily="34" charset="0"/>
              <a:buChar char="•"/>
            </a:pPr>
            <a:r>
              <a:rPr lang="tr-TR" sz="1900" dirty="0">
                <a:latin typeface="Arial"/>
                <a:ea typeface="ＭＳ Ｐゴシック"/>
                <a:cs typeface="Arial"/>
              </a:rPr>
              <a:t>yürürlükteki karşılıklı adli yardımlaşma antlaşmalarının koşullarına ve ulusal hukuklara tabi</a:t>
            </a:r>
            <a:endParaRPr lang="en-US" sz="1900" dirty="0">
              <a:ea typeface="ＭＳ Ｐゴシック"/>
              <a:cs typeface="Arial" panose="020B0604020202020204" pitchFamily="34" charset="0"/>
            </a:endParaRPr>
          </a:p>
          <a:p>
            <a:pPr marL="800100" lvl="2" indent="-342900">
              <a:spcAft>
                <a:spcPts val="600"/>
              </a:spcAft>
              <a:buFont typeface="Arial" pitchFamily="34" charset="0"/>
              <a:buChar char="•"/>
            </a:pPr>
            <a:r>
              <a:rPr lang="tr-TR" sz="1900" dirty="0">
                <a:latin typeface="Arial"/>
                <a:ea typeface="ＭＳ Ｐゴシック"/>
                <a:cs typeface="Arial"/>
              </a:rPr>
              <a:t>çifte suçluluk ilkesine bağlılık</a:t>
            </a:r>
            <a:endParaRPr lang="en-US" sz="1900" dirty="0">
              <a:ea typeface="ＭＳ Ｐゴシック"/>
              <a:cs typeface="Arial" panose="020B0604020202020204" pitchFamily="34" charset="0"/>
            </a:endParaRPr>
          </a:p>
          <a:p>
            <a:pPr marL="800100" lvl="2" indent="-342900">
              <a:spcAft>
                <a:spcPts val="600"/>
              </a:spcAft>
              <a:buFont typeface="Wingdings" pitchFamily="2" charset="2"/>
              <a:buChar char="ü"/>
            </a:pPr>
            <a:r>
              <a:rPr lang="tr-TR" sz="1900" dirty="0">
                <a:latin typeface="Arial"/>
                <a:ea typeface="ＭＳ Ｐゴシック"/>
                <a:cs typeface="Arial"/>
              </a:rPr>
              <a:t>anlaşma yokluğunda </a:t>
            </a:r>
            <a:r>
              <a:rPr lang="tr-TR" sz="1900" b="1" dirty="0">
                <a:latin typeface="Arial"/>
                <a:ea typeface="ＭＳ Ｐゴシック"/>
                <a:cs typeface="Arial"/>
              </a:rPr>
              <a:t>karşılıklı</a:t>
            </a:r>
            <a:r>
              <a:rPr lang="tr-TR" sz="1900" dirty="0">
                <a:latin typeface="Arial"/>
                <a:ea typeface="ＭＳ Ｐゴシック"/>
                <a:cs typeface="Arial"/>
              </a:rPr>
              <a:t> </a:t>
            </a:r>
            <a:r>
              <a:rPr lang="tr-TR" sz="1900" b="1" dirty="0">
                <a:latin typeface="Arial"/>
                <a:ea typeface="ＭＳ Ｐゴシック"/>
                <a:cs typeface="Arial"/>
              </a:rPr>
              <a:t>adli </a:t>
            </a:r>
            <a:r>
              <a:rPr lang="tr-TR" sz="1900" b="1" dirty="0" smtClean="0">
                <a:latin typeface="Arial"/>
                <a:ea typeface="ＭＳ Ｐゴシック"/>
                <a:cs typeface="Arial"/>
              </a:rPr>
              <a:t>yardımlaşma (</a:t>
            </a:r>
            <a:r>
              <a:rPr lang="tr-TR" sz="1900" b="1" dirty="0" err="1" smtClean="0">
                <a:latin typeface="Arial"/>
                <a:ea typeface="ＭＳ Ｐゴシック"/>
                <a:cs typeface="Arial"/>
              </a:rPr>
              <a:t>MLA</a:t>
            </a:r>
            <a:r>
              <a:rPr lang="tr-TR" sz="1900" b="1" smtClean="0">
                <a:latin typeface="Arial"/>
                <a:ea typeface="ＭＳ Ｐゴシック"/>
                <a:cs typeface="Arial"/>
              </a:rPr>
              <a:t>)</a:t>
            </a:r>
            <a:r>
              <a:rPr lang="tr-TR" sz="1900" b="1" dirty="0">
                <a:latin typeface="Arial"/>
                <a:ea typeface="ＭＳ Ｐゴシック"/>
                <a:cs typeface="Arial"/>
              </a:rPr>
              <a:t> yapılabilir </a:t>
            </a:r>
            <a:r>
              <a:rPr lang="tr-TR" sz="1900" dirty="0">
                <a:latin typeface="Arial"/>
                <a:ea typeface="ＭＳ Ｐゴシック"/>
                <a:cs typeface="Arial"/>
              </a:rPr>
              <a:t>(Madde 27)</a:t>
            </a:r>
            <a:endParaRPr lang="tr-TR" sz="1900" dirty="0">
              <a:cs typeface="Arial" pitchFamily="34" charset="0"/>
            </a:endParaRPr>
          </a:p>
          <a:p>
            <a:pPr marL="342900" indent="-342900">
              <a:spcAft>
                <a:spcPts val="1200"/>
              </a:spcAft>
              <a:buFont typeface="Wingdings" pitchFamily="2" charset="2"/>
              <a:buChar char="ü"/>
            </a:pPr>
            <a:endParaRPr lang="en-US" sz="1900" b="1" dirty="0">
              <a:cs typeface="Arial" panose="020B0604020202020204" pitchFamily="34" charset="0"/>
            </a:endParaRPr>
          </a:p>
        </p:txBody>
      </p:sp>
    </p:spTree>
    <p:extLst>
      <p:ext uri="{BB962C8B-B14F-4D97-AF65-F5344CB8AC3E}">
        <p14:creationId xmlns:p14="http://schemas.microsoft.com/office/powerpoint/2010/main" xmlns="" val="8308516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174</a:t>
            </a:fld>
            <a:endParaRPr lang="en-GB">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584775"/>
          </a:xfrm>
          <a:prstGeom prst="rect">
            <a:avLst/>
          </a:prstGeom>
          <a:noFill/>
        </p:spPr>
        <p:txBody>
          <a:bodyPr wrap="square" lIns="91440" tIns="45720" rIns="91440" bIns="45720" rtlCol="0" anchor="t">
            <a:spAutoFit/>
          </a:bodyPr>
          <a:lstStyle/>
          <a:p>
            <a:pPr algn="r"/>
            <a:r>
              <a:rPr lang="tr-TR" sz="3200" b="1" dirty="0">
                <a:solidFill>
                  <a:schemeClr val="bg1"/>
                </a:solidFill>
                <a:latin typeface="Calibri"/>
                <a:cs typeface="Calibri"/>
              </a:rPr>
              <a:t>Budapeşte Sözleşmesi: özel usul yetkileri</a:t>
            </a:r>
            <a:endParaRPr lang="en-GB" sz="3200" dirty="0">
              <a:latin typeface="Arial"/>
              <a:cs typeface="Arial"/>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6" name="TextBox 5"/>
          <p:cNvSpPr txBox="1"/>
          <p:nvPr/>
        </p:nvSpPr>
        <p:spPr>
          <a:xfrm>
            <a:off x="330548" y="1246627"/>
            <a:ext cx="8482904" cy="5401479"/>
          </a:xfrm>
          <a:prstGeom prst="rect">
            <a:avLst/>
          </a:prstGeom>
          <a:noFill/>
          <a:ln>
            <a:noFill/>
          </a:ln>
        </p:spPr>
        <p:txBody>
          <a:bodyPr wrap="square" lIns="91440" tIns="45720" rIns="91440" bIns="45720" rtlCol="0" anchor="t">
            <a:spAutoFit/>
          </a:bodyPr>
          <a:lstStyle/>
          <a:p>
            <a:pPr marL="342900" indent="-342900">
              <a:spcAft>
                <a:spcPts val="1200"/>
              </a:spcAft>
              <a:buFont typeface="Wingdings,Sans-Serif" pitchFamily="2" charset="2"/>
              <a:buChar char="ü"/>
            </a:pPr>
            <a:r>
              <a:rPr lang="tr-TR" sz="2000" b="1" dirty="0">
                <a:latin typeface="Arial"/>
                <a:ea typeface="ＭＳ Ｐゴシック"/>
                <a:cs typeface="Arial"/>
              </a:rPr>
              <a:t>Depolanmış bilgisayar verilerinin süratli şekilde korunması</a:t>
            </a:r>
            <a:r>
              <a:rPr lang="tr-TR" sz="2000" dirty="0">
                <a:latin typeface="Arial"/>
                <a:ea typeface="ＭＳ Ｐゴシック"/>
                <a:cs typeface="Arial"/>
              </a:rPr>
              <a:t>,</a:t>
            </a:r>
            <a:r>
              <a:rPr lang="tr-TR" sz="2000" b="1" dirty="0">
                <a:latin typeface="Arial"/>
                <a:ea typeface="ＭＳ Ｐゴシック"/>
                <a:cs typeface="Arial"/>
              </a:rPr>
              <a:t> </a:t>
            </a:r>
            <a:r>
              <a:rPr lang="tr-TR" sz="2000" dirty="0">
                <a:latin typeface="Arial"/>
                <a:ea typeface="ＭＳ Ｐゴシック"/>
                <a:cs typeface="Arial"/>
              </a:rPr>
              <a:t>(Md. 29):</a:t>
            </a:r>
          </a:p>
          <a:p>
            <a:pPr marL="800100" lvl="1" indent="-342900">
              <a:spcAft>
                <a:spcPts val="600"/>
              </a:spcAft>
              <a:buFont typeface="Arial" pitchFamily="34" charset="0"/>
              <a:buChar char="•"/>
            </a:pPr>
            <a:r>
              <a:rPr lang="tr-TR" sz="2000" dirty="0">
                <a:latin typeface="Arial"/>
                <a:ea typeface="ＭＳ Ｐゴシック"/>
                <a:cs typeface="Arial"/>
              </a:rPr>
              <a:t>ilgili yerel yetkilerin uluslararası bağlama uygun olarak genişletilmesi;</a:t>
            </a:r>
          </a:p>
          <a:p>
            <a:pPr marL="800100" lvl="1" indent="-342900">
              <a:spcAft>
                <a:spcPts val="600"/>
              </a:spcAft>
              <a:buFont typeface="Arial" pitchFamily="34" charset="0"/>
              <a:buChar char="•"/>
            </a:pPr>
            <a:r>
              <a:rPr lang="tr-TR" sz="2000" dirty="0">
                <a:latin typeface="Arial"/>
                <a:ea typeface="ＭＳ Ｐゴシック"/>
                <a:cs typeface="Arial"/>
              </a:rPr>
              <a:t>çifte suçluluğun yalnızca istisnai hallerde uygulanması;</a:t>
            </a:r>
          </a:p>
          <a:p>
            <a:pPr marL="800100" lvl="1" indent="-342900">
              <a:spcAft>
                <a:spcPts val="600"/>
              </a:spcAft>
              <a:buFont typeface="Arial" pitchFamily="34" charset="0"/>
              <a:buChar char="•"/>
            </a:pPr>
            <a:r>
              <a:rPr lang="tr-TR" sz="2000" dirty="0">
                <a:latin typeface="Arial"/>
                <a:ea typeface="ＭＳ Ｐゴシック"/>
                <a:cs typeface="Arial"/>
              </a:rPr>
              <a:t>karşılıklı adli yardımlaşma gerektiren bir adım olarak bilginin fiilen açıklanması</a:t>
            </a:r>
            <a:endParaRPr lang="tr-TR" sz="2000" dirty="0">
              <a:ea typeface="ＭＳ Ｐゴシック"/>
              <a:cs typeface="Arial" panose="020B0604020202020204" pitchFamily="34" charset="0"/>
            </a:endParaRPr>
          </a:p>
          <a:p>
            <a:pPr marL="346075" lvl="1" indent="-346075">
              <a:spcAft>
                <a:spcPts val="600"/>
              </a:spcAft>
              <a:buFont typeface="Wingdings,Sans-Serif" pitchFamily="2" charset="2"/>
              <a:buChar char="ü"/>
            </a:pPr>
            <a:r>
              <a:rPr lang="tr-TR" sz="2000" b="1" dirty="0">
                <a:latin typeface="Arial"/>
                <a:ea typeface="ＭＳ Ｐゴシック"/>
                <a:cs typeface="Arial"/>
              </a:rPr>
              <a:t>Korunan trafik verilerinin süratli şekilde açıklanması </a:t>
            </a:r>
            <a:r>
              <a:rPr lang="tr-TR" sz="2000" dirty="0">
                <a:latin typeface="Arial"/>
                <a:ea typeface="ＭＳ Ｐゴシック"/>
                <a:cs typeface="Arial"/>
              </a:rPr>
              <a:t>(Md. 30)</a:t>
            </a:r>
          </a:p>
          <a:p>
            <a:pPr marL="346075" lvl="1" indent="-346075">
              <a:spcAft>
                <a:spcPts val="600"/>
              </a:spcAft>
              <a:buFont typeface="Wingdings,Sans-Serif" pitchFamily="2" charset="2"/>
              <a:buChar char="ü"/>
            </a:pPr>
            <a:r>
              <a:rPr lang="tr-TR" sz="2000" b="1" dirty="0">
                <a:latin typeface="Arial"/>
                <a:ea typeface="ＭＳ Ｐゴシック"/>
                <a:cs typeface="Arial"/>
              </a:rPr>
              <a:t>Depolanmış bilgisayar verilerine erişim konusunda karşılıklı yardımlaşma </a:t>
            </a:r>
            <a:r>
              <a:rPr lang="tr-TR" sz="2000" dirty="0">
                <a:latin typeface="Arial"/>
                <a:ea typeface="ＭＳ Ｐゴシック"/>
                <a:cs typeface="Arial"/>
              </a:rPr>
              <a:t>(Md. 31)</a:t>
            </a:r>
            <a:endParaRPr lang="tr-TR" sz="2000" b="1" dirty="0">
              <a:latin typeface="Arial"/>
              <a:ea typeface="ＭＳ Ｐゴシック"/>
              <a:cs typeface="Arial"/>
            </a:endParaRPr>
          </a:p>
          <a:p>
            <a:pPr marL="346075" lvl="1" indent="-346075">
              <a:spcAft>
                <a:spcPts val="600"/>
              </a:spcAft>
              <a:buFont typeface="Wingdings,Sans-Serif" pitchFamily="2" charset="2"/>
              <a:buChar char="ü"/>
            </a:pPr>
            <a:r>
              <a:rPr lang="tr-TR" sz="2000" b="1" dirty="0">
                <a:latin typeface="Arial"/>
                <a:ea typeface="ＭＳ Ｐゴシック"/>
                <a:cs typeface="Arial"/>
              </a:rPr>
              <a:t>Depolanmış bilgisayar verilerine rıza ile veya bu verilerin kamuya açık olduğu durumlarda sınır ötesi erişim </a:t>
            </a:r>
            <a:r>
              <a:rPr lang="tr-TR" sz="2000" dirty="0">
                <a:latin typeface="Arial"/>
                <a:ea typeface="ＭＳ Ｐゴシック"/>
                <a:cs typeface="Arial"/>
              </a:rPr>
              <a:t>(Md. 32)</a:t>
            </a:r>
            <a:endParaRPr lang="tr-TR" sz="2000" b="1" dirty="0">
              <a:latin typeface="Arial"/>
              <a:ea typeface="ＭＳ Ｐゴシック"/>
              <a:cs typeface="Arial"/>
            </a:endParaRPr>
          </a:p>
          <a:p>
            <a:pPr marL="346075" lvl="1" indent="-346075">
              <a:spcAft>
                <a:spcPts val="600"/>
              </a:spcAft>
              <a:buFont typeface="Wingdings,Sans-Serif" pitchFamily="2" charset="2"/>
              <a:buChar char="ü"/>
            </a:pPr>
            <a:r>
              <a:rPr lang="tr-TR" sz="2000" b="1" dirty="0">
                <a:latin typeface="Arial"/>
                <a:ea typeface="ＭＳ Ｐゴシック"/>
                <a:cs typeface="Arial"/>
              </a:rPr>
              <a:t>Veri toplanması konusunda karşılıklı yardımlaşma </a:t>
            </a:r>
            <a:r>
              <a:rPr lang="tr-TR" sz="2000" dirty="0">
                <a:latin typeface="Arial"/>
                <a:ea typeface="ＭＳ Ｐゴシック"/>
                <a:cs typeface="Arial"/>
              </a:rPr>
              <a:t>(Md. 33 ve 34)</a:t>
            </a:r>
          </a:p>
          <a:p>
            <a:pPr marL="346075" lvl="1" indent="-346075">
              <a:spcAft>
                <a:spcPts val="600"/>
              </a:spcAft>
              <a:buFont typeface="Wingdings,Sans-Serif" pitchFamily="2" charset="2"/>
              <a:buChar char="ü"/>
            </a:pPr>
            <a:r>
              <a:rPr lang="tr-TR" sz="2000" b="1" dirty="0">
                <a:latin typeface="Arial"/>
                <a:ea typeface="ＭＳ Ｐゴシック"/>
                <a:cs typeface="Arial"/>
              </a:rPr>
              <a:t>7/24 irtibat noktası ağı: </a:t>
            </a:r>
            <a:r>
              <a:rPr lang="tr-TR" sz="2000" dirty="0">
                <a:latin typeface="Arial"/>
                <a:ea typeface="ＭＳ Ｐゴシック"/>
                <a:cs typeface="Arial"/>
              </a:rPr>
              <a:t>mevcut diğer işbirliği kanallarını tamamlamakta ve bunların yerine geçmemektedir (Md. 35)</a:t>
            </a:r>
            <a:endParaRPr lang="tr-TR" sz="2000" b="1" dirty="0">
              <a:latin typeface="Arial"/>
              <a:ea typeface="ＭＳ Ｐゴシック"/>
              <a:cs typeface="Arial"/>
            </a:endParaRPr>
          </a:p>
        </p:txBody>
      </p:sp>
    </p:spTree>
    <p:extLst>
      <p:ext uri="{BB962C8B-B14F-4D97-AF65-F5344CB8AC3E}">
        <p14:creationId xmlns:p14="http://schemas.microsoft.com/office/powerpoint/2010/main" xmlns="" val="32107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xmlns="" id="{6C59456A-02DA-0F46-BF32-314184E697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xmlns="" val="382670758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09489" y="2262190"/>
            <a:ext cx="8525021" cy="1668149"/>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rPr>
              <a:t>Dördüncü Bölüm</a:t>
            </a:r>
            <a:endParaRPr lang="tr-TR" dirty="0">
              <a:cs typeface="Arial"/>
            </a:endParaRPr>
          </a:p>
          <a:p>
            <a:pPr algn="ctr">
              <a:lnSpc>
                <a:spcPct val="80000"/>
              </a:lnSpc>
            </a:pPr>
            <a:endParaRPr lang="tr-TR" sz="3200" b="1" dirty="0">
              <a:latin typeface="Arial"/>
              <a:ea typeface="ＭＳ Ｐゴシック"/>
              <a:cs typeface="Arial"/>
            </a:endParaRPr>
          </a:p>
          <a:p>
            <a:pPr algn="ctr">
              <a:lnSpc>
                <a:spcPct val="80000"/>
              </a:lnSpc>
            </a:pPr>
            <a:r>
              <a:rPr lang="tr-TR" sz="3200" b="1" dirty="0">
                <a:latin typeface="Arial"/>
                <a:ea typeface="ＭＳ Ｐゴシック"/>
                <a:cs typeface="Arial"/>
              </a:rPr>
              <a:t>Budapeşte </a:t>
            </a:r>
            <a:r>
              <a:rPr lang="tr-TR" sz="3200" b="1" dirty="0" smtClean="0">
                <a:latin typeface="Arial"/>
                <a:ea typeface="ＭＳ Ｐゴシック"/>
                <a:cs typeface="Arial"/>
              </a:rPr>
              <a:t>Sözleşmesi'ne </a:t>
            </a:r>
            <a:r>
              <a:rPr lang="tr-TR" sz="3200" b="1" dirty="0">
                <a:latin typeface="Arial"/>
                <a:ea typeface="ＭＳ Ｐゴシック"/>
                <a:cs typeface="Arial"/>
              </a:rPr>
              <a:t>İkinci </a:t>
            </a:r>
            <a:r>
              <a:rPr lang="tr-TR" sz="3200" b="1" dirty="0" smtClean="0">
                <a:latin typeface="Arial"/>
                <a:ea typeface="ＭＳ Ｐゴシック"/>
                <a:cs typeface="Arial"/>
              </a:rPr>
              <a:t>Ek Protokol'e </a:t>
            </a:r>
            <a:r>
              <a:rPr lang="tr-TR" sz="3200" b="1" dirty="0">
                <a:latin typeface="Arial"/>
                <a:ea typeface="ＭＳ Ｐゴシック"/>
                <a:cs typeface="Arial"/>
              </a:rPr>
              <a:t>Genel Bakış</a:t>
            </a:r>
            <a:endParaRPr lang="tr-TR" sz="3200" dirty="0">
              <a:cs typeface="Arial"/>
            </a:endParaRPr>
          </a:p>
        </p:txBody>
      </p:sp>
    </p:spTree>
    <p:extLst>
      <p:ext uri="{BB962C8B-B14F-4D97-AF65-F5344CB8AC3E}">
        <p14:creationId xmlns:p14="http://schemas.microsoft.com/office/powerpoint/2010/main" xmlns="" val="10563844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İkinci Ek Protokol'e Genel Bakış</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4369342" y="1490178"/>
            <a:ext cx="4653114" cy="4293483"/>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100" dirty="0">
                <a:latin typeface="Arial"/>
                <a:ea typeface="ＭＳ Ｐゴシック"/>
                <a:cs typeface="Arial"/>
              </a:rPr>
              <a:t>Delil depolamaya ilişkin yabancı, çeşitli, değişen veya bilinmeyen yargı yetkilerinde giderek artan sunucu (bulut) kullanımı</a:t>
            </a:r>
          </a:p>
          <a:p>
            <a:pPr algn="just"/>
            <a:endParaRPr lang="tr-TR" sz="2100" dirty="0">
              <a:cs typeface="Arial"/>
            </a:endParaRPr>
          </a:p>
          <a:p>
            <a:pPr marL="342900" indent="-342900" algn="just">
              <a:buFont typeface="Wingdings" pitchFamily="2" charset="2"/>
              <a:buChar char="Ø"/>
            </a:pPr>
            <a:r>
              <a:rPr lang="tr-TR" sz="2100" dirty="0">
                <a:latin typeface="Arial"/>
                <a:ea typeface="ＭＳ Ｐゴシック"/>
                <a:cs typeface="Arial"/>
              </a:rPr>
              <a:t>Kolluk yetkilerinin bölgesel sınırlar sebebiyle kısıtlı kalması</a:t>
            </a:r>
          </a:p>
          <a:p>
            <a:pPr marL="342900" indent="-342900" algn="just">
              <a:buFont typeface="Wingdings" pitchFamily="2" charset="2"/>
              <a:buChar char="Ø"/>
            </a:pPr>
            <a:endParaRPr lang="tr-TR" sz="2100" dirty="0">
              <a:cs typeface="Arial"/>
            </a:endParaRPr>
          </a:p>
          <a:p>
            <a:pPr marL="342900" indent="-342900" algn="just">
              <a:buFont typeface="Wingdings" pitchFamily="2" charset="2"/>
              <a:buChar char="Ø"/>
            </a:pPr>
            <a:r>
              <a:rPr lang="tr-TR" sz="2100" dirty="0">
                <a:latin typeface="Arial"/>
                <a:ea typeface="ＭＳ Ｐゴシック"/>
                <a:cs typeface="Arial"/>
              </a:rPr>
              <a:t>Budapeşte Sözleşmesi tarafları bu sorunlara çözüm bulmak amacıyla aşağıdakileri kurmuştur:</a:t>
            </a:r>
          </a:p>
          <a:p>
            <a:pPr marL="800100" lvl="1" indent="-342900" algn="just">
              <a:buFont typeface="Wingdings" pitchFamily="2" charset="2"/>
              <a:buChar char="Ø"/>
            </a:pPr>
            <a:r>
              <a:rPr lang="tr-TR" sz="2100" dirty="0">
                <a:latin typeface="Arial"/>
                <a:ea typeface="ＭＳ Ｐゴシック"/>
                <a:cs typeface="Arial"/>
              </a:rPr>
              <a:t>Sınır Ötesi Çalışma Grubu</a:t>
            </a:r>
          </a:p>
          <a:p>
            <a:pPr marL="800100" lvl="1" indent="-342900" algn="just">
              <a:buFont typeface="Wingdings" pitchFamily="2" charset="2"/>
              <a:buChar char="Ø"/>
            </a:pPr>
            <a:r>
              <a:rPr lang="tr-TR" sz="2100" dirty="0">
                <a:latin typeface="Arial"/>
                <a:ea typeface="ＭＳ Ｐゴシック"/>
                <a:cs typeface="Arial"/>
              </a:rPr>
              <a:t>Bulut Delilleri Grubu</a:t>
            </a:r>
            <a:endParaRPr lang="tr-TR" sz="2100" dirty="0">
              <a:cs typeface="Arial"/>
            </a:endParaRPr>
          </a:p>
        </p:txBody>
      </p:sp>
      <p:pic>
        <p:nvPicPr>
          <p:cNvPr id="10" name="Picture 6" descr="Council of Europe - Wikipedia">
            <a:extLst>
              <a:ext uri="{FF2B5EF4-FFF2-40B4-BE49-F238E27FC236}">
                <a16:creationId xmlns:a16="http://schemas.microsoft.com/office/drawing/2014/main" xmlns="" id="{8DBADDCD-8E10-4E83-9855-3FD54FC7D87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608" y="2236519"/>
            <a:ext cx="2978235" cy="23849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556083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Sınır Ötesi Çalışma Grubu</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4369342" y="1490178"/>
            <a:ext cx="4653114" cy="347787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Dönem: 2012-2014 </a:t>
            </a:r>
            <a:endParaRPr lang="tr-TR" sz="2200" dirty="0">
              <a:cs typeface="Arial"/>
            </a:endParaRP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r>
              <a:rPr lang="tr-TR" sz="2200" dirty="0">
                <a:latin typeface="Arial"/>
                <a:ea typeface="ＭＳ Ｐゴシック"/>
                <a:cs typeface="Arial"/>
              </a:rPr>
              <a:t>3 </a:t>
            </a:r>
            <a:r>
              <a:rPr lang="tr-TR" sz="2200" dirty="0" err="1">
                <a:latin typeface="Arial"/>
                <a:ea typeface="ＭＳ Ｐゴシック"/>
                <a:cs typeface="Arial"/>
              </a:rPr>
              <a:t>No.lu</a:t>
            </a:r>
            <a:r>
              <a:rPr lang="tr-TR" sz="2200" dirty="0">
                <a:latin typeface="Arial"/>
                <a:ea typeface="ＭＳ Ｐゴシック"/>
                <a:cs typeface="Arial"/>
              </a:rPr>
              <a:t> Veriye Sınır Ötesi Erişim Kılavuz Notu ile sonuçlanmıştır</a:t>
            </a: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r>
              <a:rPr lang="tr-TR" sz="2200" dirty="0">
                <a:latin typeface="Arial"/>
                <a:ea typeface="ＭＳ Ｐゴシック"/>
                <a:cs typeface="Arial"/>
              </a:rPr>
              <a:t>Sınır ötesi erişimin kapsamını (Madde 32b'yi aşarak) genişletecek ek bir protokol için bir dizi öneri sunmuştur</a:t>
            </a:r>
          </a:p>
          <a:p>
            <a:pPr marL="342900" indent="-342900" algn="just">
              <a:buFont typeface="Wingdings" pitchFamily="2" charset="2"/>
              <a:buChar char="Ø"/>
            </a:pPr>
            <a:endParaRPr lang="tr-TR" sz="2200" dirty="0">
              <a:cs typeface="Arial"/>
            </a:endParaRPr>
          </a:p>
        </p:txBody>
      </p:sp>
      <p:pic>
        <p:nvPicPr>
          <p:cNvPr id="5" name="Picture 4">
            <a:extLst>
              <a:ext uri="{FF2B5EF4-FFF2-40B4-BE49-F238E27FC236}">
                <a16:creationId xmlns:a16="http://schemas.microsoft.com/office/drawing/2014/main" xmlns="" id="{277D4BBE-B9F1-41FB-8DAF-6463078CA638}"/>
              </a:ext>
            </a:extLst>
          </p:cNvPr>
          <p:cNvPicPr>
            <a:picLocks noChangeAspect="1"/>
          </p:cNvPicPr>
          <p:nvPr/>
        </p:nvPicPr>
        <p:blipFill>
          <a:blip r:embed="rId4"/>
          <a:stretch>
            <a:fillRect/>
          </a:stretch>
        </p:blipFill>
        <p:spPr>
          <a:xfrm>
            <a:off x="257279" y="2389586"/>
            <a:ext cx="3771023" cy="2674964"/>
          </a:xfrm>
          <a:prstGeom prst="rect">
            <a:avLst/>
          </a:prstGeom>
        </p:spPr>
      </p:pic>
    </p:spTree>
    <p:extLst>
      <p:ext uri="{BB962C8B-B14F-4D97-AF65-F5344CB8AC3E}">
        <p14:creationId xmlns:p14="http://schemas.microsoft.com/office/powerpoint/2010/main" xmlns="" val="267838734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ＭＳ Ｐゴシック"/>
              </a:rPr>
              <a:t>Bulut Delilleri Grubu</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4100420" y="943239"/>
            <a:ext cx="5043580" cy="663258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ＭＳ Ｐゴシック"/>
                <a:cs typeface="Arial"/>
              </a:rPr>
              <a:t>Dönem: 2015-2017</a:t>
            </a:r>
          </a:p>
          <a:p>
            <a:pPr marL="342900" indent="-342900" algn="just">
              <a:buFont typeface="Wingdings" pitchFamily="2" charset="2"/>
              <a:buChar char="Ø"/>
            </a:pPr>
            <a:r>
              <a:rPr lang="tr-TR" sz="1900" dirty="0">
                <a:latin typeface="Arial"/>
                <a:ea typeface="ＭＳ Ｐゴシック"/>
                <a:cs typeface="Arial"/>
              </a:rPr>
              <a:t>Ek Protokol'de ele alınması gereken aşağıdaki sorunları tespit etmiştir:</a:t>
            </a:r>
            <a:r>
              <a:rPr lang="tr-TR" sz="2000" dirty="0">
                <a:latin typeface="Arial"/>
                <a:ea typeface="ＭＳ Ｐゴシック"/>
                <a:cs typeface="Arial"/>
              </a:rPr>
              <a:t> </a:t>
            </a:r>
          </a:p>
          <a:p>
            <a:pPr marL="800100" lvl="1" indent="-342900" algn="just">
              <a:buFont typeface="Wingdings" pitchFamily="2" charset="2"/>
              <a:buChar char="Ø"/>
            </a:pPr>
            <a:r>
              <a:rPr lang="tr-TR" dirty="0">
                <a:latin typeface="Arial"/>
                <a:ea typeface="ＭＳ Ｐゴシック"/>
                <a:cs typeface="Arial"/>
              </a:rPr>
              <a:t>Abone, trafik ve içerik verileri için farklı eşiklerin geliştirilmesi gerekliliği</a:t>
            </a:r>
          </a:p>
          <a:p>
            <a:pPr marL="800100" lvl="1" indent="-342900" algn="just">
              <a:buFont typeface="Wingdings" pitchFamily="2" charset="2"/>
              <a:buChar char="Ø"/>
            </a:pPr>
            <a:r>
              <a:rPr lang="tr-TR" dirty="0">
                <a:latin typeface="Arial"/>
                <a:ea typeface="ＭＳ Ｐゴシック"/>
                <a:cs typeface="Arial"/>
              </a:rPr>
              <a:t>Kaybolmaya elverişli elektronik delillerin güvence altına alınması konusunda karşılıklı adli yardımlaşmanın sınırlı etkililiği</a:t>
            </a:r>
          </a:p>
          <a:p>
            <a:pPr marL="800100" lvl="1" indent="-342900" algn="just">
              <a:buFont typeface="Wingdings" pitchFamily="2" charset="2"/>
              <a:buChar char="Ø"/>
            </a:pPr>
            <a:r>
              <a:rPr lang="tr-TR" dirty="0">
                <a:latin typeface="Arial"/>
                <a:ea typeface="ＭＳ Ｐゴシック"/>
                <a:cs typeface="Arial"/>
              </a:rPr>
              <a:t>Verinin konumunun bilinmediği durumlar</a:t>
            </a:r>
          </a:p>
          <a:p>
            <a:pPr marL="800100" lvl="1" indent="-342900" algn="just">
              <a:buFont typeface="Wingdings" pitchFamily="2" charset="2"/>
              <a:buChar char="Ø"/>
            </a:pPr>
            <a:r>
              <a:rPr lang="tr-TR" dirty="0">
                <a:latin typeface="Arial"/>
                <a:ea typeface="ＭＳ Ｐゴシック"/>
                <a:cs typeface="Arial"/>
              </a:rPr>
              <a:t>Hizmet sağlayıcısının ilgili bölgede yeterli olup olmadığı veya yeterli hizmet sağlayıp sağlamadığı sorunu </a:t>
            </a:r>
          </a:p>
          <a:p>
            <a:pPr marL="800100" lvl="1" indent="-342900" algn="just">
              <a:buFont typeface="Wingdings" pitchFamily="2" charset="2"/>
              <a:buChar char="Ø"/>
            </a:pPr>
            <a:r>
              <a:rPr lang="tr-TR" dirty="0">
                <a:latin typeface="Arial"/>
                <a:ea typeface="ＭＳ Ｐゴシック"/>
                <a:cs typeface="Arial"/>
              </a:rPr>
              <a:t>ABD sağlayıcılarının isteğe bağlı açıklama </a:t>
            </a:r>
            <a:r>
              <a:rPr lang="tr-TR" dirty="0" smtClean="0">
                <a:latin typeface="Arial"/>
                <a:ea typeface="ＭＳ Ｐゴシック"/>
                <a:cs typeface="Arial"/>
              </a:rPr>
              <a:t>rejimi</a:t>
            </a:r>
          </a:p>
          <a:p>
            <a:pPr marL="800100" lvl="1" indent="-342900" algn="just">
              <a:buFont typeface="Wingdings" pitchFamily="2" charset="2"/>
              <a:buChar char="Ø"/>
            </a:pPr>
            <a:r>
              <a:rPr lang="tr-TR" dirty="0" smtClean="0">
                <a:latin typeface="Arial"/>
                <a:ea typeface="ＭＳ Ｐゴシック"/>
                <a:cs typeface="Arial"/>
              </a:rPr>
              <a:t>Acil durumlarda hızlandırılmış açıklama</a:t>
            </a:r>
            <a:endParaRPr lang="tr-TR" dirty="0">
              <a:latin typeface="Arial"/>
              <a:ea typeface="ＭＳ Ｐゴシック"/>
              <a:cs typeface="Arial"/>
            </a:endParaRPr>
          </a:p>
          <a:p>
            <a:pPr marL="800100" lvl="1" indent="-342900" algn="just">
              <a:buFont typeface="Wingdings" pitchFamily="2" charset="2"/>
              <a:buChar char="Ø"/>
            </a:pPr>
            <a:r>
              <a:rPr lang="tr-TR" dirty="0">
                <a:latin typeface="Arial"/>
                <a:ea typeface="ＭＳ Ｐゴシック"/>
                <a:cs typeface="Arial"/>
              </a:rPr>
              <a:t>Veri koruma &amp; hukukun üstünlüğü teminatları</a:t>
            </a:r>
          </a:p>
          <a:p>
            <a:pPr marL="800100" lvl="1" indent="-342900" algn="just">
              <a:buFont typeface="Wingdings" pitchFamily="2" charset="2"/>
              <a:buChar char="Ø"/>
            </a:pPr>
            <a:endParaRPr lang="tr-TR" sz="2000" dirty="0">
              <a:cs typeface="Arial"/>
            </a:endParaRPr>
          </a:p>
          <a:p>
            <a:pPr marL="342900" indent="-342900" algn="just">
              <a:buFont typeface="Wingdings" pitchFamily="2" charset="2"/>
              <a:buChar char="Ø"/>
            </a:pPr>
            <a:endParaRPr lang="tr-TR" sz="2000" dirty="0">
              <a:cs typeface="Arial"/>
            </a:endParaRPr>
          </a:p>
          <a:p>
            <a:pPr marL="342900" indent="-342900" algn="just">
              <a:buFont typeface="Wingdings" pitchFamily="2" charset="2"/>
              <a:buChar char="Ø"/>
            </a:pPr>
            <a:endParaRPr lang="tr-TR" sz="2000" dirty="0">
              <a:cs typeface="Arial"/>
            </a:endParaRPr>
          </a:p>
        </p:txBody>
      </p:sp>
      <p:pic>
        <p:nvPicPr>
          <p:cNvPr id="8" name="Picture 7">
            <a:extLst>
              <a:ext uri="{FF2B5EF4-FFF2-40B4-BE49-F238E27FC236}">
                <a16:creationId xmlns:a16="http://schemas.microsoft.com/office/drawing/2014/main" xmlns="" id="{D2483154-2E4B-4AF7-874C-F5FA451997E3}"/>
              </a:ext>
            </a:extLst>
          </p:cNvPr>
          <p:cNvPicPr>
            <a:picLocks noChangeAspect="1"/>
          </p:cNvPicPr>
          <p:nvPr/>
        </p:nvPicPr>
        <p:blipFill>
          <a:blip r:embed="rId4"/>
          <a:stretch>
            <a:fillRect/>
          </a:stretch>
        </p:blipFill>
        <p:spPr>
          <a:xfrm>
            <a:off x="356643" y="2030227"/>
            <a:ext cx="3404287" cy="2320361"/>
          </a:xfrm>
          <a:prstGeom prst="rect">
            <a:avLst/>
          </a:prstGeom>
        </p:spPr>
      </p:pic>
    </p:spTree>
    <p:extLst>
      <p:ext uri="{BB962C8B-B14F-4D97-AF65-F5344CB8AC3E}">
        <p14:creationId xmlns:p14="http://schemas.microsoft.com/office/powerpoint/2010/main" xmlns="" val="100954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901B2789-EF2E-4BD2-B40F-2EDEBF060E14}"/>
              </a:ext>
            </a:extLst>
          </p:cNvPr>
          <p:cNvSpPr>
            <a:spLocks noGrp="1"/>
          </p:cNvSpPr>
          <p:nvPr>
            <p:ph type="body" idx="1"/>
          </p:nvPr>
        </p:nvSpPr>
        <p:spPr>
          <a:xfrm>
            <a:off x="457200" y="1108075"/>
            <a:ext cx="8229600" cy="4525963"/>
          </a:xfrm>
          <a:ln w="38100">
            <a:solidFill>
              <a:srgbClr val="FF0000"/>
            </a:solidFill>
            <a:miter lim="800000"/>
            <a:headEnd/>
            <a:tailEnd/>
          </a:ln>
        </p:spPr>
        <p:txBody>
          <a:bodyPr/>
          <a:lstStyle/>
          <a:p>
            <a:pPr eaLnBrk="1" hangingPunct="1">
              <a:lnSpc>
                <a:spcPct val="80000"/>
              </a:lnSpc>
              <a:buFont typeface="Arial" panose="020B0604020202020204" pitchFamily="34" charset="0"/>
              <a:buNone/>
            </a:pPr>
            <a:endParaRPr lang="tr-TR" altLang="sr-Latn-RS" sz="2800" dirty="0">
              <a:cs typeface="Times New Roman" panose="02020603050405020304" pitchFamily="18" charset="0"/>
            </a:endParaRPr>
          </a:p>
          <a:p>
            <a:pPr algn="ctr">
              <a:lnSpc>
                <a:spcPct val="80000"/>
              </a:lnSpc>
              <a:buNone/>
            </a:pPr>
            <a:r>
              <a:rPr lang="tr-TR" altLang="sr-Latn-RS" b="1" i="1" dirty="0" smtClean="0">
                <a:ea typeface="ＭＳ Ｐゴシック"/>
                <a:cs typeface="Times New Roman"/>
              </a:rPr>
              <a:t>Yasadışı Erişim</a:t>
            </a:r>
            <a:endParaRPr lang="tr-TR" dirty="0"/>
          </a:p>
          <a:p>
            <a:pPr algn="ctr" eaLnBrk="1" hangingPunct="1">
              <a:lnSpc>
                <a:spcPct val="80000"/>
              </a:lnSpc>
              <a:buNone/>
            </a:pPr>
            <a:r>
              <a:rPr lang="tr-TR" altLang="sr-Latn-RS" b="1" i="1" dirty="0">
                <a:ea typeface="ＭＳ Ｐゴシック"/>
                <a:cs typeface="Times New Roman"/>
              </a:rPr>
              <a:t>(Madde 2 – Budapeşte Sözleşmesi)</a:t>
            </a:r>
          </a:p>
          <a:p>
            <a:pPr eaLnBrk="1" hangingPunct="1">
              <a:lnSpc>
                <a:spcPct val="80000"/>
              </a:lnSpc>
              <a:buFont typeface="Arial" panose="020B0604020202020204" pitchFamily="34" charset="0"/>
              <a:buNone/>
            </a:pPr>
            <a:endParaRPr lang="tr-TR" altLang="sr-Latn-RS" dirty="0">
              <a:cs typeface="Times New Roman" panose="02020603050405020304" pitchFamily="18" charset="0"/>
            </a:endParaRPr>
          </a:p>
          <a:p>
            <a:pPr eaLnBrk="1" hangingPunct="1">
              <a:lnSpc>
                <a:spcPct val="80000"/>
              </a:lnSpc>
              <a:buFont typeface="Arial" panose="020B0604020202020204" pitchFamily="34" charset="0"/>
              <a:buNone/>
            </a:pPr>
            <a:endParaRPr lang="tr-TR" altLang="sr-Latn-RS" dirty="0">
              <a:cs typeface="Times New Roman" panose="02020603050405020304" pitchFamily="18" charset="0"/>
            </a:endParaRPr>
          </a:p>
          <a:p>
            <a:pPr algn="ctr" eaLnBrk="1" hangingPunct="1">
              <a:lnSpc>
                <a:spcPct val="80000"/>
              </a:lnSpc>
            </a:pPr>
            <a:r>
              <a:rPr lang="tr-TR" altLang="sr-Latn-RS" i="1" dirty="0">
                <a:ea typeface="ＭＳ Ｐゴシック"/>
                <a:cs typeface="Times New Roman"/>
              </a:rPr>
              <a:t>Bilgisayar sisteminin tümüne veya bir kısmına haksız biçimde erişmek </a:t>
            </a:r>
          </a:p>
          <a:p>
            <a:pPr algn="ctr" eaLnBrk="1" hangingPunct="1">
              <a:lnSpc>
                <a:spcPct val="80000"/>
              </a:lnSpc>
            </a:pPr>
            <a:r>
              <a:rPr lang="tr-TR" altLang="sr-Latn-RS" i="1" dirty="0">
                <a:ea typeface="ＭＳ Ｐゴシック"/>
                <a:cs typeface="Times New Roman"/>
              </a:rPr>
              <a:t>Kasıt</a:t>
            </a:r>
          </a:p>
          <a:p>
            <a:pPr algn="ctr" eaLnBrk="1" hangingPunct="1">
              <a:lnSpc>
                <a:spcPct val="80000"/>
              </a:lnSpc>
              <a:buFont typeface="Arial" panose="020B0604020202020204" pitchFamily="34" charset="0"/>
              <a:buNone/>
            </a:pPr>
            <a:endParaRPr lang="tr-TR" altLang="sr-Latn-RS" dirty="0">
              <a:cs typeface="Times New Roman" panose="02020603050405020304" pitchFamily="18" charset="0"/>
            </a:endParaRPr>
          </a:p>
        </p:txBody>
      </p:sp>
      <p:sp>
        <p:nvSpPr>
          <p:cNvPr id="9219" name="Slide Number Placeholder 1">
            <a:extLst>
              <a:ext uri="{FF2B5EF4-FFF2-40B4-BE49-F238E27FC236}">
                <a16:creationId xmlns:a16="http://schemas.microsoft.com/office/drawing/2014/main" xmlns="" id="{43152D46-F6F4-4D38-8A94-CCFA47BE6DF0}"/>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21A2E0E-A3C0-4C4C-874E-7229B52FD4AA}" type="slidenum">
              <a:rPr lang="en-US" altLang="fr-FR" sz="1200">
                <a:solidFill>
                  <a:srgbClr val="898989"/>
                </a:solidFill>
              </a:rPr>
              <a:pPr>
                <a:spcBef>
                  <a:spcPct val="0"/>
                </a:spcBef>
                <a:buFontTx/>
                <a:buNone/>
              </a:pPr>
              <a:t>18</a:t>
            </a:fld>
            <a:endParaRPr lang="en-US" altLang="fr-FR" sz="1200">
              <a:solidFill>
                <a:srgbClr val="898989"/>
              </a:solidFill>
            </a:endParaRPr>
          </a:p>
        </p:txBody>
      </p:sp>
      <p:sp>
        <p:nvSpPr>
          <p:cNvPr id="4" name="Slide Number Placeholder 1">
            <a:extLst>
              <a:ext uri="{FF2B5EF4-FFF2-40B4-BE49-F238E27FC236}">
                <a16:creationId xmlns:a16="http://schemas.microsoft.com/office/drawing/2014/main" xmlns="" id="{4AEEF45F-BE67-4BD0-99F9-2C94D01D722A}"/>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a:t>
            </a:fld>
            <a:endParaRPr lang="en-GB"/>
          </a:p>
        </p:txBody>
      </p:sp>
      <p:sp>
        <p:nvSpPr>
          <p:cNvPr id="5" name="TextBox 4">
            <a:extLst>
              <a:ext uri="{FF2B5EF4-FFF2-40B4-BE49-F238E27FC236}">
                <a16:creationId xmlns:a16="http://schemas.microsoft.com/office/drawing/2014/main" xmlns="" id="{346A3927-B076-4806-A4B2-7E8929254F82}"/>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6" name="Slide Number Placeholder 4">
            <a:extLst>
              <a:ext uri="{FF2B5EF4-FFF2-40B4-BE49-F238E27FC236}">
                <a16:creationId xmlns:a16="http://schemas.microsoft.com/office/drawing/2014/main" xmlns="" id="{097F930B-E75D-4C79-B89C-C914E0084F7F}"/>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a:solidFill>
                <a:schemeClr val="tx1"/>
              </a:solidFill>
            </a:endParaRPr>
          </a:p>
        </p:txBody>
      </p:sp>
      <p:sp>
        <p:nvSpPr>
          <p:cNvPr id="7" name="Rectangle 6">
            <a:extLst>
              <a:ext uri="{FF2B5EF4-FFF2-40B4-BE49-F238E27FC236}">
                <a16:creationId xmlns:a16="http://schemas.microsoft.com/office/drawing/2014/main" xmlns="" id="{E90A6C00-C8F7-49A2-862C-5A5738B53BA4}"/>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xmlns="" id="{A7632B57-376C-4919-8161-26E0E2228B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xmlns="" id="{108E4174-B8D4-4386-ADE7-AB140C76AC3B}"/>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 – </a:t>
            </a:r>
            <a:r>
              <a:rPr lang="tr-TR" sz="3200" b="1" dirty="0" smtClean="0"/>
              <a:t>Yasadışı Erişim</a:t>
            </a:r>
            <a:endParaRPr lang="tr-TR" sz="3200" b="1" dirty="0">
              <a:cs typeface="Calibri"/>
            </a:endParaRPr>
          </a:p>
        </p:txBody>
      </p:sp>
      <p:pic>
        <p:nvPicPr>
          <p:cNvPr id="10" name="Picture 4">
            <a:extLst>
              <a:ext uri="{FF2B5EF4-FFF2-40B4-BE49-F238E27FC236}">
                <a16:creationId xmlns:a16="http://schemas.microsoft.com/office/drawing/2014/main" xmlns="" id="{53926153-7970-4FC8-82A9-35CD2F9749F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a:extLst>
              <a:ext uri="{FF2B5EF4-FFF2-40B4-BE49-F238E27FC236}">
                <a16:creationId xmlns:a16="http://schemas.microsoft.com/office/drawing/2014/main" xmlns="" id="{89F04E61-A950-4BD7-B284-A864B1F0CED8}"/>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Taslak Protokol Grubu</a:t>
            </a:r>
            <a:endParaRPr lang="tr-TR" dirty="0">
              <a:cs typeface="Calibri"/>
            </a:endParaRPr>
          </a:p>
          <a:p>
            <a:pPr algn="r"/>
            <a:r>
              <a:rPr lang="tr-TR" sz="3200" b="1" dirty="0"/>
              <a:t>Kabul Edilen Taslak Maddeler (Mayıs 2020)</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4154984"/>
          </a:xfrm>
          <a:prstGeom prst="rect">
            <a:avLst/>
          </a:prstGeom>
        </p:spPr>
        <p:txBody>
          <a:bodyPr lIns="91440" tIns="45720" rIns="91440" bIns="45720" anchor="t">
            <a:spAutoFit/>
          </a:bodyPr>
          <a:lstStyle/>
          <a:p>
            <a:pPr marL="342900" indent="-342900">
              <a:buFont typeface="Wingdings" pitchFamily="2" charset="2"/>
              <a:buChar char="Ø"/>
            </a:pPr>
            <a:r>
              <a:rPr lang="tr-TR" sz="2200" dirty="0">
                <a:latin typeface="Arial"/>
                <a:ea typeface="ＭＳ Ｐゴシック"/>
                <a:cs typeface="Arial"/>
              </a:rPr>
              <a:t>Talep dili</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Video konferans (tanık ifadelerinin veya beyanlarının alınması için)</a:t>
            </a:r>
          </a:p>
          <a:p>
            <a:pPr marL="342900" indent="-342900">
              <a:buFont typeface="Wingdings" pitchFamily="2" charset="2"/>
              <a:buChar char="Ø"/>
            </a:pPr>
            <a:endParaRPr lang="tr-TR" sz="2200" dirty="0">
              <a:cs typeface="Arial" pitchFamily="34" charset="0"/>
            </a:endParaRPr>
          </a:p>
          <a:p>
            <a:pPr marL="342900" indent="-342900">
              <a:buFont typeface="Wingdings" pitchFamily="2" charset="2"/>
              <a:buChar char="Ø"/>
            </a:pPr>
            <a:r>
              <a:rPr lang="tr-TR" sz="2200" dirty="0">
                <a:latin typeface="Arial"/>
                <a:ea typeface="ＭＳ Ｐゴシック"/>
                <a:cs typeface="Arial"/>
              </a:rPr>
              <a:t>Ortak soruşturma ekipleri ve ortak soruşturmalar</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Acil durumlarda karşılıklı yardımlaşma</a:t>
            </a:r>
          </a:p>
          <a:p>
            <a:pPr marL="342900" indent="-342900">
              <a:buFont typeface="Wingdings" pitchFamily="2" charset="2"/>
              <a:buChar char="Ø"/>
            </a:pPr>
            <a:endParaRPr lang="tr-TR" sz="22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87258" y="1166842"/>
            <a:ext cx="4361935" cy="2462213"/>
          </a:xfrm>
          <a:prstGeom prst="rect">
            <a:avLst/>
          </a:prstGeom>
        </p:spPr>
        <p:txBody>
          <a:bodyPr wrap="square" lIns="91440" tIns="45720" rIns="91440" bIns="45720" anchor="t">
            <a:spAutoFit/>
          </a:bodyPr>
          <a:lstStyle/>
          <a:p>
            <a:pPr marL="342900" indent="-342900">
              <a:buFont typeface="Wingdings" pitchFamily="2" charset="2"/>
              <a:buChar char="Ø"/>
            </a:pPr>
            <a:r>
              <a:rPr lang="tr-TR" sz="2200" dirty="0">
                <a:latin typeface="Arial"/>
                <a:ea typeface="ＭＳ Ｐゴシック"/>
                <a:cs typeface="Arial"/>
              </a:rPr>
              <a:t>Abone bilgilerinin doğrudan açıklanması</a:t>
            </a:r>
          </a:p>
          <a:p>
            <a:pPr marL="342900" indent="-342900">
              <a:buFont typeface="Wingdings" pitchFamily="2" charset="2"/>
              <a:buChar char="Ø"/>
            </a:pPr>
            <a:endParaRPr lang="tr-TR" sz="2200" dirty="0">
              <a:cs typeface="Arial" pitchFamily="34" charset="0"/>
            </a:endParaRPr>
          </a:p>
          <a:p>
            <a:pPr marL="342900" indent="-342900">
              <a:buFont typeface="Wingdings" pitchFamily="2" charset="2"/>
              <a:buChar char="Ø"/>
            </a:pPr>
            <a:r>
              <a:rPr lang="tr-TR" sz="2200" dirty="0">
                <a:latin typeface="Arial"/>
                <a:ea typeface="ＭＳ Ｐゴシック"/>
                <a:cs typeface="Arial"/>
              </a:rPr>
              <a:t>Verinin süratli şekilde sağlanması için diğer tarafların talimatlarının geçerliliği</a:t>
            </a:r>
            <a:endParaRPr lang="tr-TR" sz="2200" dirty="0">
              <a:cs typeface="Arial"/>
            </a:endParaRPr>
          </a:p>
        </p:txBody>
      </p:sp>
    </p:spTree>
    <p:extLst>
      <p:ext uri="{BB962C8B-B14F-4D97-AF65-F5344CB8AC3E}">
        <p14:creationId xmlns:p14="http://schemas.microsoft.com/office/powerpoint/2010/main" xmlns="" val="5802543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Taslak Protokol </a:t>
            </a:r>
            <a:r>
              <a:rPr lang="tr-TR" sz="3200" b="1" dirty="0">
                <a:ea typeface="+mn-lt"/>
                <a:cs typeface="+mn-lt"/>
              </a:rPr>
              <a:t>Grubu</a:t>
            </a:r>
            <a:endParaRPr lang="tr-TR" sz="3200" dirty="0">
              <a:ea typeface="+mn-lt"/>
              <a:cs typeface="+mn-lt"/>
            </a:endParaRPr>
          </a:p>
          <a:p>
            <a:pPr algn="r"/>
            <a:r>
              <a:rPr lang="tr-TR" sz="3200" b="1" dirty="0"/>
              <a:t>Hazırlık Sürecindeki Taslak Maddeler (2020)</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5170646"/>
          </a:xfrm>
          <a:prstGeom prst="rect">
            <a:avLst/>
          </a:prstGeom>
        </p:spPr>
        <p:txBody>
          <a:bodyPr lIns="91440" tIns="45720" rIns="91440" bIns="45720" anchor="t">
            <a:spAutoFit/>
          </a:bodyPr>
          <a:lstStyle/>
          <a:p>
            <a:pPr marL="342900" indent="-342900">
              <a:buFont typeface="Wingdings" pitchFamily="2" charset="2"/>
              <a:buChar char="Ø"/>
            </a:pPr>
            <a:r>
              <a:rPr lang="tr-TR" sz="2200" dirty="0">
                <a:latin typeface="Arial"/>
                <a:ea typeface="ＭＳ Ｐゴシック"/>
                <a:cs typeface="Arial"/>
              </a:rPr>
              <a:t>Ortak hükümler</a:t>
            </a:r>
            <a:endParaRPr lang="tr-TR" dirty="0">
              <a:cs typeface="Arial"/>
            </a:endParaRP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Koşullar ve teminatlar </a:t>
            </a:r>
            <a:endParaRPr lang="tr-TR" sz="2200" dirty="0">
              <a:cs typeface="Arial"/>
            </a:endParaRP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Bağlı bilgisayara ilişkin aramanın genişletilmesi</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Bilgisayar sistemi araçlarıyla yürütülen gizli soruşturmalar (ulusal düzeyde)</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Gizli soruşturmalar (uluslararası düzeyde)</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Genel ilkeler</a:t>
            </a: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687258" y="1166842"/>
            <a:ext cx="4361935" cy="4154984"/>
          </a:xfrm>
          <a:prstGeom prst="rect">
            <a:avLst/>
          </a:prstGeom>
        </p:spPr>
        <p:txBody>
          <a:bodyPr wrap="square" lIns="91440" tIns="45720" rIns="91440" bIns="45720" anchor="t">
            <a:spAutoFit/>
          </a:bodyPr>
          <a:lstStyle/>
          <a:p>
            <a:pPr marL="342900" indent="-342900">
              <a:buFont typeface="Wingdings" pitchFamily="2" charset="2"/>
              <a:buChar char="Ø"/>
            </a:pPr>
            <a:r>
              <a:rPr lang="tr-TR" sz="2200" dirty="0">
                <a:latin typeface="Arial"/>
                <a:ea typeface="ＭＳ Ｐゴシック"/>
                <a:cs typeface="Arial"/>
              </a:rPr>
              <a:t>Verilerin hizmet sağlayıcıları tarafından doğrudan korunması</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Acil durumlarda verilerin açıklanması</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Kayıtlı internet alan adı bilgisine erişim   – Alan adı kayıt bilgisi talebi [WHOIS]</a:t>
            </a:r>
          </a:p>
          <a:p>
            <a:pPr marL="342900" indent="-342900">
              <a:buFont typeface="Wingdings" pitchFamily="2" charset="2"/>
              <a:buChar char="Ø"/>
            </a:pPr>
            <a:endParaRPr lang="tr-TR" sz="2200" dirty="0">
              <a:cs typeface="Arial"/>
            </a:endParaRPr>
          </a:p>
          <a:p>
            <a:pPr marL="342900" indent="-342900">
              <a:buFont typeface="Wingdings" pitchFamily="2" charset="2"/>
              <a:buChar char="Ø"/>
            </a:pPr>
            <a:r>
              <a:rPr lang="tr-TR" sz="2200" dirty="0">
                <a:latin typeface="Arial"/>
                <a:ea typeface="ＭＳ Ｐゴシック"/>
                <a:cs typeface="Arial"/>
              </a:rPr>
              <a:t>Nihai hükümler</a:t>
            </a:r>
            <a:endParaRPr lang="tr-TR" dirty="0">
              <a:cs typeface="Arial"/>
            </a:endParaRPr>
          </a:p>
        </p:txBody>
      </p:sp>
    </p:spTree>
    <p:extLst>
      <p:ext uri="{BB962C8B-B14F-4D97-AF65-F5344CB8AC3E}">
        <p14:creationId xmlns:p14="http://schemas.microsoft.com/office/powerpoint/2010/main" xmlns="" val="34711802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182</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385522687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182</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182</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Sorular</a:t>
            </a:r>
            <a:endParaRPr lang="tr-TR">
              <a:cs typeface="Calibri"/>
            </a:endParaRP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10565477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183</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4064643518"/>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183</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183</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Sorular</a:t>
            </a:r>
            <a:endParaRPr lang="tr-TR">
              <a:cs typeface="Calibri"/>
            </a:endParaRP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13968761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xmlns="" id="{6C59456A-02DA-0F46-BF32-314184E697A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xmlns="" val="18267006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rPr>
              <a:t>Adli Personel için Uluslararası İşbirliğine İlişkin Uzmanlık </a:t>
            </a:r>
            <a:r>
              <a:rPr lang="tr-TR" sz="3200" b="1" dirty="0" smtClean="0">
                <a:solidFill>
                  <a:schemeClr val="bg1"/>
                </a:solidFill>
              </a:rPr>
              <a:t>Eğitimi</a:t>
            </a:r>
            <a:endParaRPr lang="tr-T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1689" y="2692650"/>
            <a:ext cx="8525021" cy="1668149"/>
          </a:xfrm>
          <a:prstGeom prst="rect">
            <a:avLst/>
          </a:prstGeom>
        </p:spPr>
        <p:txBody>
          <a:bodyPr wrap="square" lIns="91440" tIns="45720" rIns="91440" bIns="45720" anchor="t">
            <a:spAutoFit/>
          </a:bodyPr>
          <a:lstStyle/>
          <a:p>
            <a:pPr algn="ctr">
              <a:lnSpc>
                <a:spcPct val="80000"/>
              </a:lnSpc>
            </a:pPr>
            <a:r>
              <a:rPr lang="tr-TR" sz="3200" b="1">
                <a:latin typeface="Arial"/>
                <a:ea typeface="ＭＳ Ｐゴシック"/>
              </a:rPr>
              <a:t>Beşinci Bölüm</a:t>
            </a:r>
            <a:endParaRPr lang="tr-TR">
              <a:cs typeface="Arial"/>
            </a:endParaRPr>
          </a:p>
          <a:p>
            <a:pPr algn="ctr" eaLnBrk="1" hangingPunct="1">
              <a:lnSpc>
                <a:spcPct val="80000"/>
              </a:lnSpc>
            </a:pPr>
            <a:endParaRPr lang="tr-TR" sz="3200" b="1">
              <a:ea typeface="ＭＳ Ｐゴシック" charset="0"/>
              <a:cs typeface="Arial"/>
            </a:endParaRPr>
          </a:p>
          <a:p>
            <a:pPr algn="ctr" eaLnBrk="1" hangingPunct="1">
              <a:lnSpc>
                <a:spcPct val="80000"/>
              </a:lnSpc>
            </a:pPr>
            <a:r>
              <a:rPr lang="tr-TR" sz="3200" b="1">
                <a:latin typeface="Arial"/>
                <a:ea typeface="ＭＳ Ｐゴシック"/>
                <a:cs typeface="Arial"/>
              </a:rPr>
              <a:t>Özet</a:t>
            </a:r>
            <a:endParaRPr lang="tr-TR" sz="3200" b="1">
              <a:cs typeface="Arial"/>
            </a:endParaRPr>
          </a:p>
          <a:p>
            <a:pPr algn="ctr">
              <a:lnSpc>
                <a:spcPct val="80000"/>
              </a:lnSpc>
            </a:pPr>
            <a:endParaRPr lang="tr-TR" sz="3200" b="1">
              <a:cs typeface="Arial"/>
            </a:endParaRPr>
          </a:p>
        </p:txBody>
      </p:sp>
    </p:spTree>
    <p:extLst>
      <p:ext uri="{BB962C8B-B14F-4D97-AF65-F5344CB8AC3E}">
        <p14:creationId xmlns:p14="http://schemas.microsoft.com/office/powerpoint/2010/main" xmlns="" val="416769158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Özet</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211015" y="1193778"/>
            <a:ext cx="4138917" cy="4154984"/>
          </a:xfrm>
          <a:prstGeom prst="rect">
            <a:avLst/>
          </a:prstGeom>
        </p:spPr>
        <p:txBody>
          <a:bodyPr wrap="square" lIns="91440" tIns="45720" rIns="91440" bIns="45720" anchor="t">
            <a:spAutoFit/>
          </a:bodyPr>
          <a:lstStyle/>
          <a:p>
            <a:pPr marL="342900" indent="-342900" algn="just">
              <a:lnSpc>
                <a:spcPct val="80000"/>
              </a:lnSpc>
              <a:buFont typeface="Wingdings,Sans-Serif" pitchFamily="2" charset="2"/>
              <a:buChar char="ü"/>
            </a:pPr>
            <a:r>
              <a:rPr lang="tr-TR" sz="2200" i="1" dirty="0">
                <a:latin typeface="Arial"/>
                <a:ea typeface="ＭＳ Ｐゴシック"/>
                <a:cs typeface="Arial"/>
              </a:rPr>
              <a:t>Siber suça ve elektronik delillere ilişkin kavramları ve Budapeşte Sözleşmesi'nin ilgili hükümlerini tanımlamak </a:t>
            </a:r>
          </a:p>
          <a:p>
            <a:pPr marL="342900" indent="-342900" algn="just">
              <a:lnSpc>
                <a:spcPct val="80000"/>
              </a:lnSpc>
              <a:buFont typeface="Wingdings,Sans-Serif" pitchFamily="2" charset="2"/>
              <a:buChar char="ü"/>
            </a:pPr>
            <a:endParaRPr lang="tr-TR" sz="2200" i="1" dirty="0">
              <a:latin typeface="Arial"/>
              <a:ea typeface="ＭＳ Ｐゴシック"/>
              <a:cs typeface="Arial"/>
            </a:endParaRPr>
          </a:p>
          <a:p>
            <a:pPr marL="342900" indent="-342900" algn="just">
              <a:lnSpc>
                <a:spcPct val="80000"/>
              </a:lnSpc>
              <a:buFont typeface="Wingdings,Sans-Serif" pitchFamily="2" charset="2"/>
              <a:buChar char="ü"/>
            </a:pPr>
            <a:r>
              <a:rPr lang="tr-TR" sz="2200" i="1" dirty="0">
                <a:latin typeface="Arial"/>
                <a:ea typeface="ＭＳ Ｐゴシック"/>
                <a:cs typeface="Arial"/>
              </a:rPr>
              <a:t>Resmi uluslararası işbirliğine ilişkin farklı kanalları ve mekanizmaları anlamak</a:t>
            </a:r>
          </a:p>
          <a:p>
            <a:pPr marL="342900" indent="-342900" algn="just">
              <a:lnSpc>
                <a:spcPct val="80000"/>
              </a:lnSpc>
              <a:buFont typeface="Wingdings,Sans-Serif" pitchFamily="2" charset="2"/>
              <a:buChar char="ü"/>
            </a:pPr>
            <a:endParaRPr lang="tr-TR" sz="2200" i="1" dirty="0">
              <a:latin typeface="Arial"/>
              <a:ea typeface="ＭＳ Ｐゴシック"/>
              <a:cs typeface="Arial"/>
            </a:endParaRPr>
          </a:p>
          <a:p>
            <a:pPr marL="342900" indent="-342900" algn="just">
              <a:lnSpc>
                <a:spcPct val="80000"/>
              </a:lnSpc>
              <a:buFont typeface="Wingdings,Sans-Serif" pitchFamily="2" charset="2"/>
              <a:buChar char="ü"/>
            </a:pPr>
            <a:r>
              <a:rPr lang="tr-TR" sz="2200" i="1" dirty="0">
                <a:latin typeface="Arial"/>
                <a:ea typeface="ＭＳ Ｐゴシック"/>
                <a:cs typeface="Arial"/>
              </a:rPr>
              <a:t>Siber suç ve elektronik delil alanındaki temel işbirliği aracı olarak Budapeşte Sözleşmesi'nin genel çerçevesini tartışmak</a:t>
            </a:r>
          </a:p>
          <a:p>
            <a:pPr algn="just">
              <a:lnSpc>
                <a:spcPct val="80000"/>
              </a:lnSpc>
            </a:pPr>
            <a:endParaRPr lang="tr-TR" sz="2200" dirty="0">
              <a:cs typeface="Arial"/>
            </a:endParaRPr>
          </a:p>
        </p:txBody>
      </p:sp>
      <p:sp>
        <p:nvSpPr>
          <p:cNvPr id="6" name="Rectangle 5">
            <a:extLst>
              <a:ext uri="{FF2B5EF4-FFF2-40B4-BE49-F238E27FC236}">
                <a16:creationId xmlns:a16="http://schemas.microsoft.com/office/drawing/2014/main" xmlns="" id="{3B867BBA-A7A7-F84C-B403-7348B8834D1F}"/>
              </a:ext>
            </a:extLst>
          </p:cNvPr>
          <p:cNvSpPr/>
          <p:nvPr/>
        </p:nvSpPr>
        <p:spPr>
          <a:xfrm>
            <a:off x="4551587" y="1193778"/>
            <a:ext cx="4138917" cy="3071610"/>
          </a:xfrm>
          <a:prstGeom prst="rect">
            <a:avLst/>
          </a:prstGeom>
        </p:spPr>
        <p:txBody>
          <a:bodyPr wrap="square" lIns="91440" tIns="45720" rIns="91440" bIns="45720" anchor="t">
            <a:spAutoFit/>
          </a:bodyPr>
          <a:lstStyle/>
          <a:p>
            <a:pPr marL="342900" indent="-342900" algn="just">
              <a:lnSpc>
                <a:spcPct val="80000"/>
              </a:lnSpc>
              <a:buFont typeface="Wingdings,Sans-Serif" pitchFamily="2" charset="2"/>
              <a:buChar char="ü"/>
            </a:pPr>
            <a:r>
              <a:rPr lang="tr-TR" sz="2200" i="1" dirty="0">
                <a:latin typeface="Arial"/>
                <a:cs typeface="Arial"/>
              </a:rPr>
              <a:t>Uluslararası işbirliğine ilişkin farklı kanallar ve mekanizmalar arasındaki benzerlikleri tespit etmek</a:t>
            </a:r>
          </a:p>
          <a:p>
            <a:pPr marL="342900" indent="-342900" algn="just">
              <a:lnSpc>
                <a:spcPct val="80000"/>
              </a:lnSpc>
              <a:buFont typeface="Wingdings,Sans-Serif" pitchFamily="2" charset="2"/>
              <a:buChar char="ü"/>
            </a:pPr>
            <a:endParaRPr lang="tr-TR" sz="2200" i="1" dirty="0">
              <a:latin typeface="Arial"/>
              <a:cs typeface="Arial"/>
            </a:endParaRPr>
          </a:p>
          <a:p>
            <a:pPr marL="342900" indent="-342900" algn="just">
              <a:lnSpc>
                <a:spcPct val="80000"/>
              </a:lnSpc>
              <a:buFont typeface="Wingdings,Sans-Serif" pitchFamily="2" charset="2"/>
              <a:buChar char="ü"/>
            </a:pPr>
            <a:r>
              <a:rPr lang="tr-TR" sz="2200" i="1" dirty="0">
                <a:latin typeface="Arial"/>
                <a:cs typeface="Arial"/>
              </a:rPr>
              <a:t>Uluslararası işbirliğinin sağlanmasına yönelik bir mekanizma olarak Sözleşme’nin İkinci Ek Protokol'ün genel çerçevesini </a:t>
            </a:r>
            <a:r>
              <a:rPr lang="tr-TR" sz="2200" i="1" dirty="0" smtClean="0">
                <a:latin typeface="Arial"/>
                <a:cs typeface="Arial"/>
              </a:rPr>
              <a:t>tartışmak</a:t>
            </a:r>
            <a:endParaRPr lang="tr-TR" sz="2200" i="1" dirty="0">
              <a:latin typeface="Arial"/>
              <a:cs typeface="Arial"/>
            </a:endParaRPr>
          </a:p>
        </p:txBody>
      </p:sp>
    </p:spTree>
    <p:extLst>
      <p:ext uri="{BB962C8B-B14F-4D97-AF65-F5344CB8AC3E}">
        <p14:creationId xmlns:p14="http://schemas.microsoft.com/office/powerpoint/2010/main" xmlns="" val="12474662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dirty="0"/>
              <a:t>Budapeşte Sözleşmesi'ne ve Uluslararası İşbirliği Araçlarına ilişkin Hatırlatmalar </a:t>
            </a:r>
            <a:endParaRPr lang="tr-TR" sz="3200" dirty="0">
              <a:cs typeface="Calibri"/>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xmlns="" id="{6C59456A-02DA-0F46-BF32-314184E697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xmlns="" val="68391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2 – </a:t>
            </a:r>
            <a:r>
              <a:rPr lang="tr-TR" sz="3200" b="1" dirty="0" smtClean="0">
                <a:ea typeface="+mn-lt"/>
                <a:cs typeface="+mn-lt"/>
              </a:rPr>
              <a:t>Yasadışı Erişim</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078313"/>
          </a:xfrm>
          <a:prstGeom prst="rect">
            <a:avLst/>
          </a:prstGeom>
        </p:spPr>
        <p:txBody>
          <a:bodyPr wrap="square" lIns="91440" tIns="45720" rIns="91440" bIns="45720" anchor="t">
            <a:spAutoFit/>
          </a:bodyPr>
          <a:lstStyle/>
          <a:p>
            <a:pPr marL="342900" indent="-342900" algn="just">
              <a:buFont typeface="Wingdings" pitchFamily="2" charset="2"/>
              <a:buChar char="Ø"/>
            </a:pPr>
            <a:endParaRPr lang="tr-TR" dirty="0">
              <a:latin typeface="Arial"/>
              <a:ea typeface="ＭＳ Ｐゴシック"/>
              <a:cs typeface="Arial"/>
            </a:endParaRPr>
          </a:p>
          <a:p>
            <a:pPr marL="342900" indent="-342900" algn="just">
              <a:buFont typeface="Wingdings" pitchFamily="2" charset="2"/>
              <a:buChar char="Ø"/>
            </a:pPr>
            <a:r>
              <a:rPr lang="tr-TR" dirty="0">
                <a:latin typeface="Arial"/>
                <a:ea typeface="ＭＳ Ｐゴシック"/>
                <a:cs typeface="Arial"/>
              </a:rPr>
              <a:t>Taraflar, bilgisayar sisteminin tümüne veya bir kısmına haksız biçimde ve kasten </a:t>
            </a:r>
            <a:r>
              <a:rPr lang="tr-TR" dirty="0">
                <a:solidFill>
                  <a:srgbClr val="FF0000"/>
                </a:solidFill>
                <a:latin typeface="Arial"/>
                <a:ea typeface="ＭＳ Ｐゴシック"/>
                <a:cs typeface="Arial"/>
              </a:rPr>
              <a:t>erişme </a:t>
            </a:r>
            <a:r>
              <a:rPr lang="tr-TR" dirty="0">
                <a:latin typeface="Arial"/>
                <a:ea typeface="ＭＳ Ｐゴシック"/>
                <a:cs typeface="Arial"/>
              </a:rPr>
              <a:t>eylemini, ulusal hukukları uyarınca ceza gerektiren bir suç olarak tanımlamak için gerekli yasama tedbirlerini ve diğer tedbirleri kabul etmekle yükümlüdür. Taraflar eylemin, bilgisayar verisi elde etme niyetiyle veya dürüst olmayan diğer niyetlerle güvenlik tedbirlerinin ihlal edilmesi yoluyla veya başka bir bilgisayara bağlı bir bilgisayar sistemi ile ilgili olarak işlenmesini zorunlu kılabilir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58176" y="991653"/>
            <a:ext cx="4747018" cy="558614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Erişim, başka bir bilgisayar sistemine aşağıdaki yollarla girilmesini içerir:</a:t>
            </a:r>
          </a:p>
          <a:p>
            <a:pPr marL="800100" lvl="1" indent="-342900" algn="just">
              <a:buFont typeface="Wingdings" pitchFamily="2" charset="2"/>
              <a:buChar char="ü"/>
            </a:pPr>
            <a:r>
              <a:rPr lang="tr-TR" sz="2100" dirty="0">
                <a:latin typeface="Arial"/>
                <a:ea typeface="ＭＳ Ｐゴシック"/>
                <a:cs typeface="Arial"/>
              </a:rPr>
              <a:t>Kamu telekomünikasyon şebekesi aracılığıyla</a:t>
            </a:r>
            <a:endParaRPr lang="tr-TR" dirty="0">
              <a:cs typeface="Arial"/>
            </a:endParaRPr>
          </a:p>
          <a:p>
            <a:pPr marL="800100" lvl="1" indent="-342900" algn="just">
              <a:buFont typeface="Wingdings" pitchFamily="2" charset="2"/>
              <a:buChar char="ü"/>
            </a:pPr>
            <a:r>
              <a:rPr lang="tr-TR" sz="2100" dirty="0">
                <a:latin typeface="Arial"/>
                <a:ea typeface="ＭＳ Ｐゴシック"/>
                <a:cs typeface="Arial"/>
              </a:rPr>
              <a:t>Aynı şebekedeki bir bilgisayar sistemine (LAN veya kurum içerisinde Intranet) bağlanma</a:t>
            </a:r>
            <a:endParaRPr lang="tr-TR"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Erişim, yalnızca e-posta mesajının veya bir dosyanın bilgisayar sistemine gönderilmesi ile gerçekleşmez.</a:t>
            </a:r>
          </a:p>
          <a:p>
            <a:pPr marL="342900" indent="-342900" algn="just">
              <a:buFont typeface="Wingdings" pitchFamily="2" charset="2"/>
              <a:buChar char="ü"/>
            </a:pPr>
            <a:r>
              <a:rPr lang="tr-TR" sz="2100" dirty="0">
                <a:latin typeface="Arial"/>
                <a:ea typeface="ＭＳ Ｐゴシック"/>
                <a:cs typeface="Arial"/>
              </a:rPr>
              <a:t>Bilgisayar sistemiyle nasıl iletişim kurulduğu önemli değildir (kablosuz bağlantı aracılığıyla uzaktan veya yakından)</a:t>
            </a:r>
            <a:endParaRPr lang="tr-TR" sz="2100" dirty="0">
              <a:cs typeface="Arial"/>
            </a:endParaRPr>
          </a:p>
          <a:p>
            <a:pPr algn="just"/>
            <a:endParaRPr lang="tr-TR" sz="2100" dirty="0">
              <a:cs typeface="Arial" pitchFamily="34" charset="0"/>
            </a:endParaRPr>
          </a:p>
        </p:txBody>
      </p:sp>
    </p:spTree>
    <p:extLst>
      <p:ext uri="{BB962C8B-B14F-4D97-AF65-F5344CB8AC3E}">
        <p14:creationId xmlns:p14="http://schemas.microsoft.com/office/powerpoint/2010/main" xmlns="" val="102402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smtClean="0">
                <a:ea typeface="ＭＳ Ｐゴシック"/>
              </a:rPr>
              <a:t>Gündem</a:t>
            </a:r>
            <a:endParaRPr lang="tr-TR"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36290" y="1213548"/>
            <a:ext cx="3791244" cy="347787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000" b="1" dirty="0">
                <a:latin typeface="Arial"/>
                <a:ea typeface="ＭＳ Ｐゴシック"/>
                <a:cs typeface="Arial"/>
              </a:rPr>
              <a:t>Birinci Bölüm</a:t>
            </a:r>
            <a:endParaRPr lang="tr-TR" sz="2000" b="1" dirty="0">
              <a:cs typeface="Arial"/>
            </a:endParaRPr>
          </a:p>
          <a:p>
            <a:pPr marL="342900" indent="-342900" algn="just">
              <a:buFont typeface="Wingdings" pitchFamily="2" charset="2"/>
              <a:buChar char="ü"/>
            </a:pPr>
            <a:r>
              <a:rPr lang="tr-TR" sz="2000" i="1" dirty="0">
                <a:latin typeface="Arial"/>
                <a:ea typeface="ＭＳ Ｐゴシック"/>
                <a:cs typeface="Arial"/>
              </a:rPr>
              <a:t>Siber Suça ve Elektronik Delillere ilişkin Hatırlatmalar</a:t>
            </a:r>
          </a:p>
          <a:p>
            <a:pPr marL="0" indent="0" algn="just" eaLnBrk="1" hangingPunct="1">
              <a:buNone/>
            </a:pPr>
            <a:endParaRPr lang="tr-TR" sz="2000" dirty="0">
              <a:cs typeface="Arial"/>
            </a:endParaRPr>
          </a:p>
          <a:p>
            <a:pPr marL="342900" indent="-342900" algn="just">
              <a:buFont typeface="Wingdings" pitchFamily="2" charset="2"/>
              <a:buChar char="Ø"/>
            </a:pPr>
            <a:r>
              <a:rPr lang="tr-TR" sz="2000" b="1" dirty="0">
                <a:latin typeface="Arial"/>
                <a:ea typeface="ＭＳ Ｐゴシック"/>
                <a:cs typeface="Arial"/>
              </a:rPr>
              <a:t>İkinci Bölüm</a:t>
            </a:r>
          </a:p>
          <a:p>
            <a:pPr marL="342900" indent="-342900" algn="just">
              <a:buFont typeface="Wingdings" pitchFamily="2" charset="2"/>
              <a:buChar char="ü"/>
            </a:pPr>
            <a:r>
              <a:rPr lang="tr-TR" sz="2000" i="1" dirty="0">
                <a:latin typeface="Arial"/>
                <a:ea typeface="ＭＳ Ｐゴシック"/>
                <a:cs typeface="Arial"/>
              </a:rPr>
              <a:t>Resmi Uluslararası İşbirliği Yaklaşımları</a:t>
            </a:r>
          </a:p>
          <a:p>
            <a:pPr marL="0" indent="0" algn="just" eaLnBrk="1" hangingPunct="1">
              <a:buNone/>
            </a:pPr>
            <a:endParaRPr lang="tr-TR" sz="2000" dirty="0">
              <a:cs typeface="Arial"/>
            </a:endParaRPr>
          </a:p>
          <a:p>
            <a:pPr marL="342900" indent="-342900" algn="just">
              <a:buFont typeface="Wingdings" pitchFamily="2" charset="2"/>
              <a:buChar char="Ø"/>
            </a:pPr>
            <a:r>
              <a:rPr lang="tr-TR" sz="2000" b="1" dirty="0">
                <a:latin typeface="Arial"/>
                <a:ea typeface="ＭＳ Ｐゴシック"/>
                <a:cs typeface="Arial"/>
              </a:rPr>
              <a:t>Üçüncü Bölüm</a:t>
            </a:r>
            <a:endParaRPr lang="tr-TR" sz="2000" b="1" dirty="0">
              <a:cs typeface="Arial"/>
            </a:endParaRPr>
          </a:p>
          <a:p>
            <a:pPr marL="342900" indent="-342900" algn="just">
              <a:buFont typeface="Wingdings" pitchFamily="2" charset="2"/>
              <a:buChar char="ü"/>
            </a:pPr>
            <a:r>
              <a:rPr lang="tr-TR" sz="2000" i="1" dirty="0">
                <a:latin typeface="Arial"/>
                <a:ea typeface="ＭＳ Ｐゴシック"/>
                <a:cs typeface="Arial"/>
              </a:rPr>
              <a:t>Budapeşte Sözleşmesi'ne Genel Bakış</a:t>
            </a:r>
            <a:endParaRPr lang="tr-TR" sz="2000" i="1" dirty="0">
              <a:cs typeface="Arial"/>
            </a:endParaRPr>
          </a:p>
        </p:txBody>
      </p:sp>
      <p:sp>
        <p:nvSpPr>
          <p:cNvPr id="6" name="Rectangle 5">
            <a:extLst>
              <a:ext uri="{FF2B5EF4-FFF2-40B4-BE49-F238E27FC236}">
                <a16:creationId xmlns:a16="http://schemas.microsoft.com/office/drawing/2014/main" xmlns="" id="{EA3FFC4F-A0C7-6241-A6A3-D4D1CB58E595}"/>
              </a:ext>
            </a:extLst>
          </p:cNvPr>
          <p:cNvSpPr/>
          <p:nvPr/>
        </p:nvSpPr>
        <p:spPr>
          <a:xfrm>
            <a:off x="4663440" y="1213548"/>
            <a:ext cx="4245429" cy="1323439"/>
          </a:xfrm>
          <a:prstGeom prst="rect">
            <a:avLst/>
          </a:prstGeom>
        </p:spPr>
        <p:txBody>
          <a:bodyPr wrap="square" lIns="91440" tIns="45720" rIns="91440" bIns="45720" anchor="t">
            <a:spAutoFit/>
          </a:bodyPr>
          <a:lstStyle/>
          <a:p>
            <a:pPr marL="342900" indent="-342900" algn="just">
              <a:lnSpc>
                <a:spcPct val="80000"/>
              </a:lnSpc>
              <a:buFont typeface="Wingdings" pitchFamily="2" charset="2"/>
              <a:buChar char="Ø"/>
            </a:pPr>
            <a:r>
              <a:rPr lang="tr-TR" sz="2000" b="1" dirty="0">
                <a:latin typeface="Arial"/>
                <a:ea typeface="ＭＳ Ｐゴシック"/>
                <a:cs typeface="Arial"/>
              </a:rPr>
              <a:t>Dördüncü Bölüm</a:t>
            </a:r>
            <a:endParaRPr lang="tr-TR" sz="2000" b="1" dirty="0">
              <a:cs typeface="Arial"/>
            </a:endParaRPr>
          </a:p>
          <a:p>
            <a:pPr marL="342900" indent="-342900" algn="just">
              <a:lnSpc>
                <a:spcPct val="80000"/>
              </a:lnSpc>
              <a:buFont typeface="Wingdings" pitchFamily="2" charset="2"/>
              <a:buChar char="ü"/>
            </a:pPr>
            <a:r>
              <a:rPr lang="tr-TR" sz="2000" i="1" dirty="0">
                <a:latin typeface="Arial"/>
                <a:ea typeface="ＭＳ Ｐゴシック"/>
                <a:cs typeface="Arial"/>
              </a:rPr>
              <a:t>İkinci Ek Protokol'e Genel Bakış </a:t>
            </a:r>
            <a:endParaRPr lang="tr-TR" sz="2000" i="1" dirty="0">
              <a:cs typeface="Arial"/>
            </a:endParaRPr>
          </a:p>
          <a:p>
            <a:pPr marL="0" indent="0" algn="just" eaLnBrk="1" hangingPunct="1">
              <a:lnSpc>
                <a:spcPct val="80000"/>
              </a:lnSpc>
              <a:buNone/>
            </a:pPr>
            <a:endParaRPr lang="tr-TR" sz="2000" dirty="0">
              <a:cs typeface="Arial"/>
            </a:endParaRPr>
          </a:p>
          <a:p>
            <a:pPr marL="342900" indent="-342900" algn="just">
              <a:lnSpc>
                <a:spcPct val="80000"/>
              </a:lnSpc>
              <a:buFont typeface="Wingdings" pitchFamily="2" charset="2"/>
              <a:buChar char="Ø"/>
            </a:pPr>
            <a:r>
              <a:rPr lang="tr-TR" sz="2000" b="1" dirty="0">
                <a:latin typeface="Arial"/>
                <a:ea typeface="ＭＳ Ｐゴシック"/>
                <a:cs typeface="Arial"/>
              </a:rPr>
              <a:t>Beşinci Bölüm</a:t>
            </a:r>
            <a:endParaRPr lang="tr-TR" sz="2000" b="1" dirty="0">
              <a:cs typeface="Arial"/>
            </a:endParaRPr>
          </a:p>
          <a:p>
            <a:pPr marL="342900" indent="-342900" algn="just">
              <a:lnSpc>
                <a:spcPct val="80000"/>
              </a:lnSpc>
              <a:buFont typeface="Wingdings" pitchFamily="2" charset="2"/>
              <a:buChar char="ü"/>
            </a:pPr>
            <a:r>
              <a:rPr lang="tr-TR" sz="2000" i="1" dirty="0">
                <a:latin typeface="Arial"/>
                <a:ea typeface="ＭＳ Ｐゴシック"/>
                <a:cs typeface="Arial"/>
              </a:rPr>
              <a:t>Özet</a:t>
            </a:r>
          </a:p>
        </p:txBody>
      </p:sp>
    </p:spTree>
    <p:extLst>
      <p:ext uri="{BB962C8B-B14F-4D97-AF65-F5344CB8AC3E}">
        <p14:creationId xmlns:p14="http://schemas.microsoft.com/office/powerpoint/2010/main" xmlns=""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 – </a:t>
            </a:r>
            <a:r>
              <a:rPr lang="tr-TR" sz="3200" b="1" dirty="0" smtClean="0"/>
              <a:t>Yasadışı Erişim</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55312"/>
          </a:xfrm>
          <a:prstGeom prst="rect">
            <a:avLst/>
          </a:prstGeom>
        </p:spPr>
        <p:txBody>
          <a:bodyPr wrap="square" lIns="91440" tIns="45720" rIns="91440" bIns="45720" anchor="t">
            <a:spAutoFit/>
          </a:bodyPr>
          <a:lstStyle/>
          <a:p>
            <a:pPr algn="just"/>
            <a:endParaRPr lang="tr-TR" dirty="0">
              <a:latin typeface="Arial"/>
              <a:ea typeface="ＭＳ Ｐゴシック"/>
              <a:cs typeface="Arial"/>
            </a:endParaRPr>
          </a:p>
          <a:p>
            <a:pPr marL="342900" indent="-342900" algn="just">
              <a:buFont typeface="Wingdings,Sans-Serif" pitchFamily="2" charset="2"/>
              <a:buChar char="Ø"/>
            </a:pPr>
            <a:r>
              <a:rPr lang="tr-TR" dirty="0">
                <a:latin typeface="Arial"/>
                <a:ea typeface="ＭＳ Ｐゴシック"/>
                <a:cs typeface="Arial"/>
              </a:rPr>
              <a:t>Taraflar, </a:t>
            </a:r>
            <a:r>
              <a:rPr lang="tr-TR" dirty="0">
                <a:solidFill>
                  <a:srgbClr val="FF0000"/>
                </a:solidFill>
                <a:latin typeface="Arial"/>
                <a:ea typeface="ＭＳ Ｐゴシック"/>
                <a:cs typeface="Arial"/>
              </a:rPr>
              <a:t>bilgisayar sisteminin tümüne veya bir kısmına</a:t>
            </a:r>
            <a:r>
              <a:rPr lang="tr-TR" dirty="0">
                <a:latin typeface="Arial"/>
                <a:ea typeface="ＭＳ Ｐゴシック"/>
                <a:cs typeface="Arial"/>
              </a:rPr>
              <a:t> haksız biçimde ve kasten erişme eylemini, ulusal hukukları uyarınca ceza gerektiren bir suç olarak tanımlamak için gerekli yasama tedbirlerini ve diğer tedbirleri kabul etmekle yükümlüdür. Taraflar eylemin, bilgisayar verisi elde etme niyetiyle veya dürüst olmayan diğer niyetlerle güvenlik tedbirlerinin ihlal edilmesi yoluyla veya başka bir bilgisayara bağlı bir bilgisayar sistemi ile ilgili olarak işlenmesini zorunlu kılabilir</a:t>
            </a:r>
          </a:p>
          <a:p>
            <a:pPr marL="342900" indent="-342900" algn="just">
              <a:buFont typeface="Wingdings" pitchFamily="2" charset="2"/>
              <a:buChar char="Ø"/>
            </a:pP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a:latin typeface="Arial"/>
                <a:ea typeface="ＭＳ Ｐゴシック"/>
                <a:cs typeface="Arial"/>
              </a:rPr>
              <a:t>Bilgisayar sistemi parçaları şunları içerir:</a:t>
            </a:r>
          </a:p>
          <a:p>
            <a:pPr marL="800100" lvl="1" indent="-342900" algn="just">
              <a:buFont typeface="Wingdings" pitchFamily="2" charset="2"/>
              <a:buChar char="ü"/>
            </a:pPr>
            <a:r>
              <a:rPr lang="tr-TR" sz="2200">
                <a:latin typeface="Arial"/>
                <a:ea typeface="ＭＳ Ｐゴシック"/>
                <a:cs typeface="Arial"/>
              </a:rPr>
              <a:t>Donanım</a:t>
            </a:r>
            <a:endParaRPr lang="tr-TR" sz="2200">
              <a:cs typeface="Arial"/>
            </a:endParaRPr>
          </a:p>
          <a:p>
            <a:pPr marL="800100" lvl="1" indent="-342900" algn="just">
              <a:buFont typeface="Wingdings" pitchFamily="2" charset="2"/>
              <a:buChar char="ü"/>
            </a:pPr>
            <a:r>
              <a:rPr lang="tr-TR" sz="2200">
                <a:latin typeface="Arial"/>
                <a:ea typeface="ＭＳ Ｐゴシック"/>
                <a:cs typeface="Arial"/>
              </a:rPr>
              <a:t>Bileşenler</a:t>
            </a:r>
            <a:endParaRPr lang="tr-TR" sz="2200">
              <a:cs typeface="Arial"/>
            </a:endParaRPr>
          </a:p>
          <a:p>
            <a:pPr marL="800100" lvl="1" indent="-342900" algn="just">
              <a:buFont typeface="Wingdings" pitchFamily="2" charset="2"/>
              <a:buChar char="ü"/>
            </a:pPr>
            <a:r>
              <a:rPr lang="tr-TR" sz="2200">
                <a:latin typeface="Arial"/>
                <a:ea typeface="ＭＳ Ｐゴシック"/>
                <a:cs typeface="Arial"/>
              </a:rPr>
              <a:t>Kurulu sistemin depolanmış verileri</a:t>
            </a:r>
          </a:p>
          <a:p>
            <a:pPr marL="800100" lvl="1" indent="-342900" algn="just">
              <a:buFont typeface="Wingdings" pitchFamily="2" charset="2"/>
              <a:buChar char="ü"/>
            </a:pPr>
            <a:r>
              <a:rPr lang="tr-TR" sz="2200">
                <a:latin typeface="Arial"/>
                <a:ea typeface="ＭＳ Ｐゴシック"/>
                <a:cs typeface="Arial"/>
              </a:rPr>
              <a:t>Dizinler</a:t>
            </a:r>
            <a:endParaRPr lang="tr-TR" sz="2200">
              <a:cs typeface="Arial"/>
            </a:endParaRPr>
          </a:p>
          <a:p>
            <a:pPr marL="800100" lvl="1" indent="-342900" algn="just">
              <a:buFont typeface="Wingdings" pitchFamily="2" charset="2"/>
              <a:buChar char="ü"/>
            </a:pPr>
            <a:r>
              <a:rPr lang="tr-TR" sz="2200">
                <a:latin typeface="Arial"/>
                <a:ea typeface="ＭＳ Ｐゴシック"/>
                <a:cs typeface="Arial"/>
              </a:rPr>
              <a:t>Trafik verisi </a:t>
            </a:r>
            <a:endParaRPr lang="tr-TR" sz="2200">
              <a:cs typeface="Arial"/>
            </a:endParaRPr>
          </a:p>
          <a:p>
            <a:pPr marL="800100" lvl="1" indent="-342900" algn="just">
              <a:buFont typeface="Wingdings" pitchFamily="2" charset="2"/>
              <a:buChar char="ü"/>
            </a:pPr>
            <a:r>
              <a:rPr lang="tr-TR" sz="2200">
                <a:latin typeface="Arial"/>
                <a:ea typeface="ＭＳ Ｐゴシック"/>
                <a:cs typeface="Arial"/>
              </a:rPr>
              <a:t>İçerikle ilgili veri</a:t>
            </a:r>
            <a:endParaRPr lang="tr-TR" sz="2200">
              <a:cs typeface="Arial"/>
            </a:endParaRPr>
          </a:p>
        </p:txBody>
      </p:sp>
    </p:spTree>
    <p:extLst>
      <p:ext uri="{BB962C8B-B14F-4D97-AF65-F5344CB8AC3E}">
        <p14:creationId xmlns:p14="http://schemas.microsoft.com/office/powerpoint/2010/main" xmlns="" val="176396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2 – </a:t>
            </a:r>
            <a:r>
              <a:rPr lang="tr-TR" sz="3200" b="1" dirty="0" smtClean="0">
                <a:ea typeface="+mn-lt"/>
                <a:cs typeface="+mn-lt"/>
              </a:rPr>
              <a:t>Yasadışı Erişim</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078313"/>
          </a:xfrm>
          <a:prstGeom prst="rect">
            <a:avLst/>
          </a:prstGeom>
        </p:spPr>
        <p:txBody>
          <a:bodyPr wrap="square" lIns="91440" tIns="45720" rIns="91440" bIns="45720" anchor="t">
            <a:spAutoFit/>
          </a:bodyPr>
          <a:lstStyle/>
          <a:p>
            <a:pPr marL="342900" indent="-342900" algn="just">
              <a:buFont typeface="Arial" pitchFamily="2" charset="2"/>
              <a:buChar char="•"/>
            </a:pPr>
            <a:r>
              <a:rPr lang="tr-TR" dirty="0">
                <a:latin typeface="Arial"/>
                <a:ea typeface="ＭＳ Ｐゴシック"/>
                <a:cs typeface="Arial"/>
              </a:rPr>
              <a:t>Taraflar, bilgisayar sisteminin tümüne veya bir kısmına</a:t>
            </a:r>
            <a:r>
              <a:rPr lang="tr-TR" b="1" dirty="0">
                <a:latin typeface="Arial"/>
                <a:ea typeface="ＭＳ Ｐゴシック"/>
                <a:cs typeface="Arial"/>
              </a:rPr>
              <a:t> </a:t>
            </a:r>
            <a:r>
              <a:rPr lang="tr-TR" b="1" dirty="0">
                <a:solidFill>
                  <a:srgbClr val="FF0000"/>
                </a:solidFill>
                <a:latin typeface="Arial"/>
                <a:ea typeface="ＭＳ Ｐゴシック"/>
                <a:cs typeface="Arial"/>
              </a:rPr>
              <a:t>haksız biçimde</a:t>
            </a:r>
            <a:r>
              <a:rPr lang="tr-TR" dirty="0">
                <a:latin typeface="Arial"/>
                <a:ea typeface="ＭＳ Ｐゴシック"/>
                <a:cs typeface="Arial"/>
              </a:rPr>
              <a:t> ve kasten erişme eylemini, ulusal hukukları uyarınca ceza gerektiren bir suç olarak tanımlamak için gerekli yasama tedbirlerini ve diğer tedbirleri kabul etmekle yükümlüdür. Taraflar eylemin, bilgisayar verisi elde etme niyetiyle veya dürüst olmayan diğer niyetlerle güvenlik tedbirlerinin ihlal edilmesi yoluyla veya başka bir bilgisayara bağlı bir bilgisayar sistemi ile ilgili olarak işlenmesini zorunlu kılabilir</a:t>
            </a:r>
            <a:endParaRPr lang="en-US" dirty="0">
              <a:latin typeface="Arial"/>
              <a:ea typeface="ＭＳ Ｐゴシック"/>
              <a:cs typeface="Arial"/>
            </a:endParaRPr>
          </a:p>
          <a:p>
            <a:pPr marL="342900" indent="-342900" algn="just">
              <a:buFont typeface="Wingdings" pitchFamily="2" charset="2"/>
              <a:buChar char="Ø"/>
            </a:pPr>
            <a:endParaRPr lang="en-US"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2462213"/>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Erişimin suç oluşturması için izinsiz gerçekleşmesi gerekir</a:t>
            </a:r>
          </a:p>
          <a:p>
            <a:pPr marL="342900" indent="-342900" algn="just">
              <a:buFont typeface="Wingdings" pitchFamily="2" charset="2"/>
              <a:buChar char="ü"/>
            </a:pPr>
            <a:endParaRPr lang="tr-TR" sz="2200" dirty="0">
              <a:latin typeface="Arial"/>
              <a:ea typeface="ＭＳ Ｐゴシック"/>
              <a:cs typeface="Arial"/>
            </a:endParaRPr>
          </a:p>
          <a:p>
            <a:pPr marL="342900" indent="-342900" algn="just">
              <a:buFont typeface="Wingdings" pitchFamily="2" charset="2"/>
              <a:buChar char="ü"/>
            </a:pPr>
            <a:r>
              <a:rPr lang="tr-TR" sz="2200" dirty="0">
                <a:latin typeface="Arial"/>
                <a:ea typeface="ＭＳ Ｐゴシック"/>
                <a:cs typeface="Arial"/>
              </a:rPr>
              <a:t>Kamuya açık ve ücretsiz erişim sağlayan bir bilgisayar sistemine erişim suç sayılmamalıdır</a:t>
            </a:r>
            <a:endParaRPr lang="tr-TR" sz="2200" dirty="0">
              <a:cs typeface="Arial"/>
            </a:endParaRPr>
          </a:p>
          <a:p>
            <a:pPr algn="just"/>
            <a:endParaRPr lang="tr-TR" sz="2200" dirty="0">
              <a:cs typeface="Arial" pitchFamily="34" charset="0"/>
            </a:endParaRPr>
          </a:p>
        </p:txBody>
      </p:sp>
    </p:spTree>
    <p:extLst>
      <p:ext uri="{BB962C8B-B14F-4D97-AF65-F5344CB8AC3E}">
        <p14:creationId xmlns:p14="http://schemas.microsoft.com/office/powerpoint/2010/main" xmlns="" val="272727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755576" y="1439225"/>
            <a:ext cx="8136176" cy="4770537"/>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400" dirty="0">
                <a:latin typeface="+mj-lt"/>
                <a:ea typeface="ＭＳ Ｐゴシック"/>
                <a:cs typeface="Calibri"/>
              </a:rPr>
              <a:t>Budapeşte Sözleşmesi'nde "izin" kavramı tanımlanmamıştır</a:t>
            </a:r>
          </a:p>
          <a:p>
            <a:pPr marL="342900" indent="-342900" algn="just">
              <a:buFont typeface="Wingdings" pitchFamily="2" charset="2"/>
              <a:buChar char="Ø"/>
            </a:pPr>
            <a:endParaRPr lang="tr-TR" sz="2400" dirty="0">
              <a:latin typeface="Calibri"/>
              <a:cs typeface="Calibri"/>
            </a:endParaRPr>
          </a:p>
          <a:p>
            <a:pPr marL="342900" indent="-342900" algn="just">
              <a:buFont typeface="Wingdings" pitchFamily="2" charset="2"/>
              <a:buChar char="Ø"/>
            </a:pPr>
            <a:r>
              <a:rPr lang="tr-TR" sz="2400" dirty="0">
                <a:latin typeface="+mj-lt"/>
                <a:ea typeface="ＭＳ Ｐゴシック"/>
              </a:rPr>
              <a:t>Tanımlayan ülkeler:</a:t>
            </a:r>
            <a:endParaRPr lang="tr-TR" sz="2400" dirty="0">
              <a:latin typeface="+mj-lt"/>
              <a:ea typeface="ＭＳ Ｐゴシック"/>
              <a:cs typeface="Calibri"/>
            </a:endParaRPr>
          </a:p>
          <a:p>
            <a:pPr algn="just"/>
            <a:endParaRPr lang="tr-TR" sz="2400" i="1" dirty="0">
              <a:latin typeface="+mj-lt"/>
              <a:ea typeface="Verdana" panose="020B0604030504040204" pitchFamily="34" charset="0"/>
              <a:cs typeface="Calibri"/>
            </a:endParaRPr>
          </a:p>
          <a:p>
            <a:pPr marL="342900" indent="-342900" algn="just">
              <a:buFont typeface="Wingdings" pitchFamily="2" charset="2"/>
              <a:buChar char="Ø"/>
            </a:pPr>
            <a:endParaRPr lang="tr-TR" sz="2400" i="1" dirty="0">
              <a:latin typeface="+mj-lt"/>
              <a:ea typeface="Verdana" panose="020B0604030504040204" pitchFamily="34" charset="0"/>
              <a:cs typeface="Calibri"/>
            </a:endParaRPr>
          </a:p>
          <a:p>
            <a:pPr marL="342900" indent="-342900" algn="just">
              <a:buFont typeface="Wingdings" pitchFamily="2" charset="2"/>
              <a:buChar char="Ø"/>
            </a:pPr>
            <a:endParaRPr lang="tr-TR" sz="2400" i="1" dirty="0">
              <a:latin typeface="+mj-lt"/>
              <a:ea typeface="Verdana" panose="020B0604030504040204" pitchFamily="34" charset="0"/>
              <a:cs typeface="Calibri"/>
            </a:endParaRPr>
          </a:p>
          <a:p>
            <a:pPr marL="342900" indent="-342900" algn="just">
              <a:buFont typeface="Wingdings" pitchFamily="2" charset="2"/>
              <a:buChar char="Ø"/>
            </a:pPr>
            <a:endParaRPr lang="tr-TR" sz="2400" i="1" dirty="0">
              <a:latin typeface="+mj-lt"/>
              <a:ea typeface="Verdana" panose="020B0604030504040204" pitchFamily="34" charset="0"/>
              <a:cs typeface="Calibri"/>
            </a:endParaRPr>
          </a:p>
          <a:p>
            <a:pPr marL="342900" indent="-342900" algn="just">
              <a:buFont typeface="Wingdings" pitchFamily="2" charset="2"/>
              <a:buChar char="Ø"/>
            </a:pPr>
            <a:endParaRPr lang="tr-TR" sz="2400" i="1" dirty="0">
              <a:latin typeface="+mj-lt"/>
              <a:ea typeface="Verdana" panose="020B0604030504040204" pitchFamily="34" charset="0"/>
              <a:cs typeface="Calibri"/>
            </a:endParaRPr>
          </a:p>
          <a:p>
            <a:pPr marL="342900" indent="-342900" algn="just">
              <a:buFont typeface="Wingdings" pitchFamily="2" charset="2"/>
              <a:buChar char="Ø"/>
            </a:pPr>
            <a:endParaRPr lang="tr-TR" sz="2400" dirty="0">
              <a:latin typeface="+mj-lt"/>
              <a:ea typeface="Verdana"/>
            </a:endParaRPr>
          </a:p>
          <a:p>
            <a:pPr marL="342900" indent="-342900" algn="just">
              <a:buFont typeface="Wingdings" pitchFamily="2" charset="2"/>
              <a:buChar char="Ø"/>
            </a:pPr>
            <a:endParaRPr lang="tr-TR" sz="2400" dirty="0">
              <a:latin typeface="+mj-lt"/>
              <a:ea typeface="Verdana"/>
            </a:endParaRPr>
          </a:p>
          <a:p>
            <a:pPr marL="342900" indent="-342900" algn="just">
              <a:buFont typeface="Wingdings" pitchFamily="2" charset="2"/>
              <a:buChar char="Ø"/>
            </a:pPr>
            <a:r>
              <a:rPr lang="tr-TR" sz="2400" dirty="0">
                <a:latin typeface="+mj-lt"/>
                <a:ea typeface="Verdana"/>
              </a:rPr>
              <a:t>Unsurlar: </a:t>
            </a:r>
            <a:endParaRPr lang="tr-TR" sz="2400" dirty="0">
              <a:latin typeface="+mj-lt"/>
              <a:ea typeface="Verdana"/>
              <a:cs typeface="Calibri"/>
            </a:endParaRPr>
          </a:p>
          <a:p>
            <a:pPr marL="800100" lvl="1" indent="-342900" algn="just">
              <a:buFont typeface="Wingdings" pitchFamily="2" charset="2"/>
              <a:buChar char="Ø"/>
            </a:pPr>
            <a:r>
              <a:rPr lang="tr-TR" sz="2000" dirty="0">
                <a:latin typeface="Verdana"/>
                <a:ea typeface="Verdana"/>
              </a:rPr>
              <a:t>Söz konusu erişimi denetleme yetkisine sahip olma</a:t>
            </a:r>
          </a:p>
          <a:p>
            <a:pPr marL="800100" lvl="1" indent="-342900" algn="just">
              <a:buFont typeface="Wingdings" pitchFamily="2" charset="2"/>
              <a:buChar char="Ø"/>
            </a:pPr>
            <a:r>
              <a:rPr lang="tr-TR" sz="2000" dirty="0">
                <a:latin typeface="Verdana"/>
                <a:ea typeface="Verdana"/>
              </a:rPr>
              <a:t>Bu yetkiye sahip kişinin rızası</a:t>
            </a:r>
            <a:endParaRPr lang="tr-TR" sz="2000" dirty="0">
              <a:latin typeface="Verdana" panose="020B0604030504040204" pitchFamily="34" charset="0"/>
              <a:ea typeface="Verdana" panose="020B0604030504040204" pitchFamily="34" charset="0"/>
            </a:endParaRPr>
          </a:p>
        </p:txBody>
      </p:sp>
      <p:pic>
        <p:nvPicPr>
          <p:cNvPr id="2" name="Picture 2" descr="Flag of Singapore - Wikipedia">
            <a:extLst>
              <a:ext uri="{FF2B5EF4-FFF2-40B4-BE49-F238E27FC236}">
                <a16:creationId xmlns:a16="http://schemas.microsoft.com/office/drawing/2014/main" xmlns="" id="{3909F095-956F-4593-9F60-8CD852F4E55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97820" y="3265025"/>
            <a:ext cx="1522335" cy="676069"/>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8" descr="Flag of Ghana - Wikipedia">
            <a:extLst>
              <a:ext uri="{FF2B5EF4-FFF2-40B4-BE49-F238E27FC236}">
                <a16:creationId xmlns:a16="http://schemas.microsoft.com/office/drawing/2014/main" xmlns="" id="{2F850EBC-8C27-46B9-B5D6-3677E10DB18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28317" y="4233041"/>
            <a:ext cx="1504825" cy="66761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8">
            <a:extLst>
              <a:ext uri="{FF2B5EF4-FFF2-40B4-BE49-F238E27FC236}">
                <a16:creationId xmlns:a16="http://schemas.microsoft.com/office/drawing/2014/main" xmlns="" id="{6216078A-5407-42DF-9DD6-8244BADABC8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3715" y="4221089"/>
            <a:ext cx="1504824" cy="66761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a:extLst>
              <a:ext uri="{FF2B5EF4-FFF2-40B4-BE49-F238E27FC236}">
                <a16:creationId xmlns:a16="http://schemas.microsoft.com/office/drawing/2014/main" xmlns="" id="{CFF5B4D4-9CE0-4378-B87F-06236455F15B}"/>
              </a:ext>
            </a:extLst>
          </p:cNvPr>
          <p:cNvPicPr>
            <a:picLocks noChangeAspect="1"/>
          </p:cNvPicPr>
          <p:nvPr/>
        </p:nvPicPr>
        <p:blipFill>
          <a:blip r:embed="rId6"/>
          <a:stretch>
            <a:fillRect/>
          </a:stretch>
        </p:blipFill>
        <p:spPr>
          <a:xfrm>
            <a:off x="3097820" y="4221088"/>
            <a:ext cx="1490019" cy="667615"/>
          </a:xfrm>
          <a:prstGeom prst="rect">
            <a:avLst/>
          </a:prstGeom>
        </p:spPr>
      </p:pic>
      <p:pic>
        <p:nvPicPr>
          <p:cNvPr id="20" name="Picture 19">
            <a:extLst>
              <a:ext uri="{FF2B5EF4-FFF2-40B4-BE49-F238E27FC236}">
                <a16:creationId xmlns:a16="http://schemas.microsoft.com/office/drawing/2014/main" xmlns="" id="{44D4336C-F224-4D4C-8F9A-0C061F1D9850}"/>
              </a:ext>
            </a:extLst>
          </p:cNvPr>
          <p:cNvPicPr>
            <a:picLocks noChangeAspect="1"/>
          </p:cNvPicPr>
          <p:nvPr/>
        </p:nvPicPr>
        <p:blipFill>
          <a:blip r:embed="rId7"/>
          <a:stretch>
            <a:fillRect/>
          </a:stretch>
        </p:blipFill>
        <p:spPr>
          <a:xfrm>
            <a:off x="6028317" y="3245482"/>
            <a:ext cx="1494886" cy="676068"/>
          </a:xfrm>
          <a:prstGeom prst="rect">
            <a:avLst/>
          </a:prstGeom>
        </p:spPr>
      </p:pic>
      <p:pic>
        <p:nvPicPr>
          <p:cNvPr id="2050" name="Picture 2" descr="Flag of the United Kingdom - Wikipedia">
            <a:extLst>
              <a:ext uri="{FF2B5EF4-FFF2-40B4-BE49-F238E27FC236}">
                <a16:creationId xmlns:a16="http://schemas.microsoft.com/office/drawing/2014/main" xmlns="" id="{198069C3-345D-402B-9E1A-15A5D36267C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45418" y="3265025"/>
            <a:ext cx="1504824" cy="67606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a:extLst>
              <a:ext uri="{FF2B5EF4-FFF2-40B4-BE49-F238E27FC236}">
                <a16:creationId xmlns:a16="http://schemas.microsoft.com/office/drawing/2014/main" xmlns="" id="{19404B7E-160C-4D4D-AAB7-440B57B98925}"/>
              </a:ext>
            </a:extLst>
          </p:cNvPr>
          <p:cNvSpPr/>
          <p:nvPr/>
        </p:nvSpPr>
        <p:spPr>
          <a:xfrm>
            <a:off x="1535555" y="3290257"/>
            <a:ext cx="1680354" cy="707886"/>
          </a:xfrm>
          <a:prstGeom prst="rect">
            <a:avLst/>
          </a:prstGeom>
        </p:spPr>
        <p:txBody>
          <a:bodyPr wrap="square" lIns="91440" tIns="45720" rIns="91440" bIns="45720" anchor="t">
            <a:spAutoFit/>
          </a:bodyPr>
          <a:lstStyle/>
          <a:p>
            <a:pPr algn="ctr"/>
            <a:r>
              <a:rPr lang="tr-TR" sz="2000">
                <a:latin typeface="Calibri"/>
                <a:ea typeface="ＭＳ Ｐゴシック"/>
                <a:cs typeface="Calibri"/>
              </a:rPr>
              <a:t>Birleşik </a:t>
            </a:r>
            <a:endParaRPr lang="tr-TR">
              <a:cs typeface="Arial"/>
            </a:endParaRPr>
          </a:p>
          <a:p>
            <a:pPr algn="ctr"/>
            <a:r>
              <a:rPr lang="tr-TR" sz="2000">
                <a:latin typeface="Calibri"/>
                <a:ea typeface="ＭＳ Ｐゴシック"/>
                <a:cs typeface="Calibri"/>
              </a:rPr>
              <a:t>Krallık</a:t>
            </a:r>
            <a:endParaRPr lang="tr-TR"/>
          </a:p>
        </p:txBody>
      </p:sp>
      <p:sp>
        <p:nvSpPr>
          <p:cNvPr id="23" name="Rectangle 22">
            <a:extLst>
              <a:ext uri="{FF2B5EF4-FFF2-40B4-BE49-F238E27FC236}">
                <a16:creationId xmlns:a16="http://schemas.microsoft.com/office/drawing/2014/main" xmlns="" id="{132F466B-2E68-4023-80CD-1145A53840B2}"/>
              </a:ext>
            </a:extLst>
          </p:cNvPr>
          <p:cNvSpPr/>
          <p:nvPr/>
        </p:nvSpPr>
        <p:spPr>
          <a:xfrm>
            <a:off x="4484059" y="3388930"/>
            <a:ext cx="1680354" cy="400110"/>
          </a:xfrm>
          <a:prstGeom prst="rect">
            <a:avLst/>
          </a:prstGeom>
        </p:spPr>
        <p:txBody>
          <a:bodyPr wrap="square" lIns="91440" tIns="45720" rIns="91440" bIns="45720" anchor="t">
            <a:spAutoFit/>
          </a:bodyPr>
          <a:lstStyle/>
          <a:p>
            <a:pPr algn="ctr"/>
            <a:r>
              <a:rPr lang="tr-TR" sz="2000">
                <a:latin typeface="+mj-lt"/>
                <a:ea typeface="ＭＳ Ｐゴシック"/>
              </a:rPr>
              <a:t>Singapur</a:t>
            </a:r>
            <a:endParaRPr lang="tr-TR" sz="2000" i="1">
              <a:latin typeface="Verdana" panose="020B0604030504040204" pitchFamily="34" charset="0"/>
              <a:ea typeface="Verdana" panose="020B0604030504040204" pitchFamily="34" charset="0"/>
            </a:endParaRPr>
          </a:p>
        </p:txBody>
      </p:sp>
      <p:sp>
        <p:nvSpPr>
          <p:cNvPr id="25" name="Rectangle 24">
            <a:extLst>
              <a:ext uri="{FF2B5EF4-FFF2-40B4-BE49-F238E27FC236}">
                <a16:creationId xmlns:a16="http://schemas.microsoft.com/office/drawing/2014/main" xmlns="" id="{033F5B77-6E9A-43E3-BA81-DD775C9FA74D}"/>
              </a:ext>
            </a:extLst>
          </p:cNvPr>
          <p:cNvSpPr/>
          <p:nvPr/>
        </p:nvSpPr>
        <p:spPr>
          <a:xfrm>
            <a:off x="7571267" y="3371579"/>
            <a:ext cx="1680354" cy="707886"/>
          </a:xfrm>
          <a:prstGeom prst="rect">
            <a:avLst/>
          </a:prstGeom>
        </p:spPr>
        <p:txBody>
          <a:bodyPr wrap="square">
            <a:spAutoFit/>
          </a:bodyPr>
          <a:lstStyle/>
          <a:p>
            <a:pPr algn="ctr"/>
            <a:r>
              <a:rPr lang="en-US" sz="2000">
                <a:latin typeface="+mj-lt"/>
              </a:rPr>
              <a:t>Antigua &amp; Barbuda</a:t>
            </a:r>
            <a:endParaRPr lang="en-US" sz="2000" i="1">
              <a:latin typeface="Verdana" panose="020B0604030504040204" pitchFamily="34" charset="0"/>
              <a:ea typeface="Verdana" panose="020B0604030504040204" pitchFamily="34" charset="0"/>
            </a:endParaRPr>
          </a:p>
        </p:txBody>
      </p:sp>
      <p:sp>
        <p:nvSpPr>
          <p:cNvPr id="37" name="Rectangle 36">
            <a:extLst>
              <a:ext uri="{FF2B5EF4-FFF2-40B4-BE49-F238E27FC236}">
                <a16:creationId xmlns:a16="http://schemas.microsoft.com/office/drawing/2014/main" xmlns="" id="{B94E2B14-0E95-4D84-B2AE-4607B8B7AC9C}"/>
              </a:ext>
            </a:extLst>
          </p:cNvPr>
          <p:cNvSpPr/>
          <p:nvPr/>
        </p:nvSpPr>
        <p:spPr>
          <a:xfrm>
            <a:off x="1497430" y="4396600"/>
            <a:ext cx="1680354" cy="400110"/>
          </a:xfrm>
          <a:prstGeom prst="rect">
            <a:avLst/>
          </a:prstGeom>
        </p:spPr>
        <p:txBody>
          <a:bodyPr wrap="square">
            <a:spAutoFit/>
          </a:bodyPr>
          <a:lstStyle/>
          <a:p>
            <a:pPr algn="ctr"/>
            <a:r>
              <a:rPr lang="en-US" sz="2000" dirty="0">
                <a:latin typeface="+mj-lt"/>
              </a:rPr>
              <a:t>Mauritius</a:t>
            </a:r>
            <a:endParaRPr lang="en-US" sz="2000" i="1" dirty="0">
              <a:latin typeface="Verdana" panose="020B0604030504040204" pitchFamily="34" charset="0"/>
              <a:ea typeface="Verdana" panose="020B0604030504040204" pitchFamily="34" charset="0"/>
            </a:endParaRPr>
          </a:p>
        </p:txBody>
      </p:sp>
      <p:sp>
        <p:nvSpPr>
          <p:cNvPr id="39" name="Rectangle 38">
            <a:extLst>
              <a:ext uri="{FF2B5EF4-FFF2-40B4-BE49-F238E27FC236}">
                <a16:creationId xmlns:a16="http://schemas.microsoft.com/office/drawing/2014/main" xmlns="" id="{1C403F4D-FE74-44D5-980B-74E165E19353}"/>
              </a:ext>
            </a:extLst>
          </p:cNvPr>
          <p:cNvSpPr/>
          <p:nvPr/>
        </p:nvSpPr>
        <p:spPr>
          <a:xfrm>
            <a:off x="4445934" y="4361799"/>
            <a:ext cx="1680354" cy="400110"/>
          </a:xfrm>
          <a:prstGeom prst="rect">
            <a:avLst/>
          </a:prstGeom>
        </p:spPr>
        <p:txBody>
          <a:bodyPr wrap="square">
            <a:spAutoFit/>
          </a:bodyPr>
          <a:lstStyle/>
          <a:p>
            <a:pPr algn="ctr"/>
            <a:r>
              <a:rPr lang="en-US" sz="2000">
                <a:latin typeface="+mj-lt"/>
              </a:rPr>
              <a:t>Bermuda</a:t>
            </a:r>
            <a:endParaRPr lang="en-US" sz="2000" i="1">
              <a:latin typeface="Verdana" panose="020B0604030504040204" pitchFamily="34" charset="0"/>
              <a:ea typeface="Verdana" panose="020B0604030504040204" pitchFamily="34" charset="0"/>
            </a:endParaRPr>
          </a:p>
        </p:txBody>
      </p:sp>
      <p:sp>
        <p:nvSpPr>
          <p:cNvPr id="41" name="Rectangle 40">
            <a:extLst>
              <a:ext uri="{FF2B5EF4-FFF2-40B4-BE49-F238E27FC236}">
                <a16:creationId xmlns:a16="http://schemas.microsoft.com/office/drawing/2014/main" xmlns="" id="{FD6BEAC9-6039-4156-85B3-148CA3924465}"/>
              </a:ext>
            </a:extLst>
          </p:cNvPr>
          <p:cNvSpPr/>
          <p:nvPr/>
        </p:nvSpPr>
        <p:spPr>
          <a:xfrm>
            <a:off x="7533142" y="4396600"/>
            <a:ext cx="1680354" cy="400110"/>
          </a:xfrm>
          <a:prstGeom prst="rect">
            <a:avLst/>
          </a:prstGeom>
        </p:spPr>
        <p:txBody>
          <a:bodyPr wrap="square" lIns="91440" tIns="45720" rIns="91440" bIns="45720" anchor="t">
            <a:spAutoFit/>
          </a:bodyPr>
          <a:lstStyle/>
          <a:p>
            <a:pPr algn="ctr"/>
            <a:r>
              <a:rPr lang="en-US" sz="2000">
                <a:latin typeface="+mj-lt"/>
                <a:ea typeface="ＭＳ Ｐゴシック"/>
              </a:rPr>
              <a:t>Gana</a:t>
            </a:r>
            <a:endParaRPr lang="en-US" sz="2000" i="1">
              <a:latin typeface="Verdana" panose="020B0604030504040204" pitchFamily="34" charset="0"/>
              <a:ea typeface="Verdana" panose="020B0604030504040204" pitchFamily="34" charset="0"/>
            </a:endParaRPr>
          </a:p>
        </p:txBody>
      </p:sp>
      <p:sp>
        <p:nvSpPr>
          <p:cNvPr id="22" name="Slide Number Placeholder 1">
            <a:extLst>
              <a:ext uri="{FF2B5EF4-FFF2-40B4-BE49-F238E27FC236}">
                <a16:creationId xmlns:a16="http://schemas.microsoft.com/office/drawing/2014/main" xmlns="" id="{4E23B570-54EC-4BA6-BA14-F0014F2B11FE}"/>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a:p>
        </p:txBody>
      </p:sp>
      <p:sp>
        <p:nvSpPr>
          <p:cNvPr id="24" name="TextBox 23">
            <a:extLst>
              <a:ext uri="{FF2B5EF4-FFF2-40B4-BE49-F238E27FC236}">
                <a16:creationId xmlns:a16="http://schemas.microsoft.com/office/drawing/2014/main" xmlns="" id="{CD905E3B-07E9-4FC2-9F54-82235574A926}"/>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26" name="Slide Number Placeholder 4">
            <a:extLst>
              <a:ext uri="{FF2B5EF4-FFF2-40B4-BE49-F238E27FC236}">
                <a16:creationId xmlns:a16="http://schemas.microsoft.com/office/drawing/2014/main" xmlns="" id="{C5518145-36CF-4E1A-9BF1-22FD57354184}"/>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a:solidFill>
                <a:schemeClr val="tx1"/>
              </a:solidFill>
            </a:endParaRPr>
          </a:p>
        </p:txBody>
      </p:sp>
      <p:sp>
        <p:nvSpPr>
          <p:cNvPr id="27" name="Rectangle 26">
            <a:extLst>
              <a:ext uri="{FF2B5EF4-FFF2-40B4-BE49-F238E27FC236}">
                <a16:creationId xmlns:a16="http://schemas.microsoft.com/office/drawing/2014/main" xmlns="" id="{E3421D8D-4E6D-4BD0-8C7F-8511F28CF2FB}"/>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4">
            <a:extLst>
              <a:ext uri="{FF2B5EF4-FFF2-40B4-BE49-F238E27FC236}">
                <a16:creationId xmlns:a16="http://schemas.microsoft.com/office/drawing/2014/main" xmlns="" id="{FBE582A4-8CFC-42A9-92BB-09693AF5B29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28">
            <a:extLst>
              <a:ext uri="{FF2B5EF4-FFF2-40B4-BE49-F238E27FC236}">
                <a16:creationId xmlns:a16="http://schemas.microsoft.com/office/drawing/2014/main" xmlns="" id="{7C2D9E44-8005-4BB7-9AED-DC538C417D8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2 – </a:t>
            </a:r>
            <a:r>
              <a:rPr lang="tr-TR" sz="3200" b="1" dirty="0" smtClean="0"/>
              <a:t>Yasadışı </a:t>
            </a:r>
            <a:r>
              <a:rPr lang="tr-TR" sz="3200" b="1" dirty="0"/>
              <a:t>Erişim</a:t>
            </a:r>
            <a:endParaRPr lang="en-GB" sz="3200" dirty="0">
              <a:ea typeface="+mn-lt"/>
              <a:cs typeface="+mn-lt"/>
            </a:endParaRPr>
          </a:p>
        </p:txBody>
      </p:sp>
      <p:pic>
        <p:nvPicPr>
          <p:cNvPr id="30" name="Picture 4">
            <a:extLst>
              <a:ext uri="{FF2B5EF4-FFF2-40B4-BE49-F238E27FC236}">
                <a16:creationId xmlns:a16="http://schemas.microsoft.com/office/drawing/2014/main" xmlns="" id="{7137D867-DABC-48FF-A5C5-C7294F5B069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 name="TextBox 30">
            <a:extLst>
              <a:ext uri="{FF2B5EF4-FFF2-40B4-BE49-F238E27FC236}">
                <a16:creationId xmlns:a16="http://schemas.microsoft.com/office/drawing/2014/main" xmlns="" id="{A56E5199-9A39-4C6E-8AC8-03111A081CA9}"/>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71267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52B17A-14C8-4A54-A0DE-FFB2521D3FE2}"/>
              </a:ext>
            </a:extLst>
          </p:cNvPr>
          <p:cNvSpPr/>
          <p:nvPr/>
        </p:nvSpPr>
        <p:spPr>
          <a:xfrm>
            <a:off x="4663440" y="1261488"/>
            <a:ext cx="4267496" cy="483209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Verdana"/>
                <a:ea typeface="Verdana"/>
                <a:cs typeface="Verdana"/>
              </a:rPr>
              <a:t>Erişimde bulunan kişi söz konusu erişimi denetlemeye yetkili değildir</a:t>
            </a:r>
          </a:p>
          <a:p>
            <a:pPr marL="342900" indent="-342900" algn="just">
              <a:buFont typeface="Wingdings" pitchFamily="2" charset="2"/>
              <a:buChar char="Ø"/>
            </a:pPr>
            <a:r>
              <a:rPr lang="tr-TR" sz="2200" dirty="0">
                <a:latin typeface="Verdana"/>
                <a:ea typeface="Verdana"/>
                <a:cs typeface="Verdana"/>
              </a:rPr>
              <a:t>Yetki aşağıdaki niteliklere sahip olabilir:</a:t>
            </a:r>
          </a:p>
          <a:p>
            <a:pPr marL="800100" lvl="1" indent="-342900" algn="just">
              <a:buFont typeface="Wingdings" pitchFamily="2" charset="2"/>
              <a:buChar char="Ø"/>
            </a:pPr>
            <a:r>
              <a:rPr lang="tr-TR" sz="2200" dirty="0">
                <a:latin typeface="Verdana"/>
                <a:ea typeface="Verdana"/>
                <a:cs typeface="Verdana"/>
              </a:rPr>
              <a:t>yasamaya ilişkin</a:t>
            </a:r>
          </a:p>
          <a:p>
            <a:pPr marL="800100" lvl="1" indent="-342900" algn="just">
              <a:buFont typeface="Wingdings" pitchFamily="2" charset="2"/>
              <a:buChar char="Ø"/>
            </a:pPr>
            <a:r>
              <a:rPr lang="tr-TR" sz="2200" dirty="0">
                <a:latin typeface="Verdana"/>
                <a:ea typeface="Verdana"/>
                <a:cs typeface="Verdana"/>
              </a:rPr>
              <a:t>yürütmeye ilişkin</a:t>
            </a:r>
          </a:p>
          <a:p>
            <a:pPr marL="800100" lvl="1" indent="-342900" algn="just">
              <a:buFont typeface="Wingdings" pitchFamily="2" charset="2"/>
              <a:buChar char="Ø"/>
            </a:pPr>
            <a:r>
              <a:rPr lang="tr-TR" sz="2200" dirty="0">
                <a:latin typeface="Verdana"/>
                <a:ea typeface="Verdana"/>
                <a:cs typeface="Verdana"/>
              </a:rPr>
              <a:t>idari</a:t>
            </a:r>
          </a:p>
          <a:p>
            <a:pPr marL="800100" lvl="1" indent="-342900" algn="just">
              <a:buFont typeface="Wingdings" pitchFamily="2" charset="2"/>
              <a:buChar char="Ø"/>
            </a:pPr>
            <a:r>
              <a:rPr lang="tr-TR" sz="2200" dirty="0">
                <a:latin typeface="Verdana"/>
                <a:ea typeface="Verdana"/>
                <a:cs typeface="Verdana"/>
              </a:rPr>
              <a:t>yargısal </a:t>
            </a:r>
          </a:p>
          <a:p>
            <a:pPr marL="800100" lvl="1" indent="-342900" algn="just">
              <a:buFont typeface="Wingdings" pitchFamily="2" charset="2"/>
              <a:buChar char="Ø"/>
            </a:pPr>
            <a:r>
              <a:rPr lang="tr-TR" sz="2200" dirty="0">
                <a:latin typeface="Verdana"/>
                <a:ea typeface="Verdana"/>
                <a:cs typeface="Verdana"/>
              </a:rPr>
              <a:t>sözleşmeye dayalı</a:t>
            </a:r>
          </a:p>
          <a:p>
            <a:pPr marL="800100" lvl="1" indent="-342900" algn="just">
              <a:buFont typeface="Wingdings" pitchFamily="2" charset="2"/>
              <a:buChar char="Ø"/>
            </a:pPr>
            <a:r>
              <a:rPr lang="tr-TR" sz="2200" dirty="0">
                <a:latin typeface="Verdana"/>
                <a:ea typeface="Verdana"/>
                <a:cs typeface="Verdana"/>
              </a:rPr>
              <a:t>hukuki </a:t>
            </a:r>
            <a:r>
              <a:rPr lang="tr-TR" sz="1900" dirty="0">
                <a:latin typeface="Verdana"/>
                <a:ea typeface="Verdana"/>
                <a:cs typeface="Verdana"/>
              </a:rPr>
              <a:t>savunma</a:t>
            </a:r>
            <a:r>
              <a:rPr lang="tr-TR" sz="2200" dirty="0">
                <a:latin typeface="Verdana"/>
                <a:ea typeface="Verdana"/>
                <a:cs typeface="Verdana"/>
              </a:rPr>
              <a:t>, mazeret veya gerekçelere dayalı</a:t>
            </a:r>
          </a:p>
        </p:txBody>
      </p:sp>
      <p:sp>
        <p:nvSpPr>
          <p:cNvPr id="8" name="Rectangle 7">
            <a:extLst>
              <a:ext uri="{FF2B5EF4-FFF2-40B4-BE49-F238E27FC236}">
                <a16:creationId xmlns:a16="http://schemas.microsoft.com/office/drawing/2014/main" xmlns="" id="{687B7C23-9E4D-47A3-872A-857DE10440B9}"/>
              </a:ext>
            </a:extLst>
          </p:cNvPr>
          <p:cNvSpPr/>
          <p:nvPr/>
        </p:nvSpPr>
        <p:spPr>
          <a:xfrm>
            <a:off x="107503" y="1217429"/>
            <a:ext cx="4401974" cy="5109091"/>
          </a:xfrm>
          <a:prstGeom prst="rect">
            <a:avLst/>
          </a:prstGeom>
        </p:spPr>
        <p:txBody>
          <a:bodyPr wrap="square" lIns="91440" tIns="45720" rIns="91440" bIns="45720" anchor="t">
            <a:spAutoFit/>
          </a:bodyPr>
          <a:lstStyle/>
          <a:p>
            <a:pPr algn="just"/>
            <a:r>
              <a:rPr lang="tr-TR" sz="2000" b="1" u="sng" dirty="0">
                <a:latin typeface="Verdana"/>
                <a:ea typeface="Verdana"/>
              </a:rPr>
              <a:t>Örnek: Birleşik Krallık Amaca Aykırı Bilgisayar Kullanımı Yasası</a:t>
            </a:r>
            <a:endParaRPr lang="tr-TR" dirty="0">
              <a:cs typeface="Arial"/>
            </a:endParaRPr>
          </a:p>
          <a:p>
            <a:pPr marL="342900" indent="-342900" algn="just">
              <a:buFont typeface="Wingdings" pitchFamily="2" charset="2"/>
              <a:buChar char="Ø"/>
            </a:pPr>
            <a:r>
              <a:rPr lang="tr-TR" sz="1900" dirty="0">
                <a:latin typeface="Verdana"/>
                <a:ea typeface="Verdana"/>
                <a:cs typeface="Verdana"/>
              </a:rPr>
              <a:t>Herhangi bir programa veya bilgisayarda tutulan veriye her türlü erişim aşağıdakiler gerçekleşmişse izinsiz sayılır— </a:t>
            </a:r>
          </a:p>
          <a:p>
            <a:pPr marL="457200" indent="-457200" algn="just">
              <a:buFont typeface="+mj-lt"/>
              <a:buAutoNum type="alphaLcParenR"/>
            </a:pPr>
            <a:r>
              <a:rPr lang="tr-TR" sz="1900" dirty="0">
                <a:latin typeface="Verdana"/>
                <a:ea typeface="Verdana"/>
                <a:cs typeface="Verdana"/>
              </a:rPr>
              <a:t>kişinin </a:t>
            </a:r>
            <a:r>
              <a:rPr lang="tr-TR" sz="1900" b="1" dirty="0">
                <a:solidFill>
                  <a:srgbClr val="FF0000"/>
                </a:solidFill>
                <a:latin typeface="Verdana"/>
                <a:ea typeface="Verdana"/>
                <a:cs typeface="Verdana"/>
              </a:rPr>
              <a:t>söz konusu programa veya veriye erişimi denetleme yetkisinin bulunmaması</a:t>
            </a:r>
            <a:r>
              <a:rPr lang="tr-TR" sz="1900" dirty="0">
                <a:latin typeface="Verdana"/>
                <a:ea typeface="Verdana"/>
                <a:cs typeface="Verdana"/>
              </a:rPr>
              <a:t>; ve </a:t>
            </a:r>
          </a:p>
          <a:p>
            <a:pPr marL="457200" indent="-457200" algn="just">
              <a:buFont typeface="+mj-lt"/>
              <a:buAutoNum type="alphaLcParenR"/>
            </a:pPr>
            <a:r>
              <a:rPr lang="tr-TR" sz="1900" dirty="0">
                <a:latin typeface="Verdana"/>
                <a:ea typeface="Verdana"/>
                <a:cs typeface="Verdana"/>
              </a:rPr>
              <a:t>söz konusu programa veya veriye erişim için yetkili kişinin rızasının alınmamış olması, ancak bu durum 10. Kesime tabidir.</a:t>
            </a:r>
          </a:p>
        </p:txBody>
      </p:sp>
      <p:sp>
        <p:nvSpPr>
          <p:cNvPr id="9" name="Slide Number Placeholder 1">
            <a:extLst>
              <a:ext uri="{FF2B5EF4-FFF2-40B4-BE49-F238E27FC236}">
                <a16:creationId xmlns:a16="http://schemas.microsoft.com/office/drawing/2014/main" xmlns="" id="{5D9C7067-3D20-47D6-BB74-9571A78A581F}"/>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a:p>
        </p:txBody>
      </p:sp>
      <p:sp>
        <p:nvSpPr>
          <p:cNvPr id="11" name="TextBox 10">
            <a:extLst>
              <a:ext uri="{FF2B5EF4-FFF2-40B4-BE49-F238E27FC236}">
                <a16:creationId xmlns:a16="http://schemas.microsoft.com/office/drawing/2014/main" xmlns="" id="{6A659907-8808-4FC9-ACF0-2523FEFE39D8}"/>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07E77F36-E9B7-49BC-B481-C00D3A553F73}"/>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a:solidFill>
                <a:schemeClr val="tx1"/>
              </a:solidFill>
            </a:endParaRPr>
          </a:p>
        </p:txBody>
      </p:sp>
      <p:sp>
        <p:nvSpPr>
          <p:cNvPr id="13" name="Rectangle 12">
            <a:extLst>
              <a:ext uri="{FF2B5EF4-FFF2-40B4-BE49-F238E27FC236}">
                <a16:creationId xmlns:a16="http://schemas.microsoft.com/office/drawing/2014/main" xmlns="" id="{2572D013-7C17-431F-BE45-28EFE2557284}"/>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B74FAE85-3595-4697-BCD3-4E816B393C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7007B30B-D54D-4282-AA78-F98D95E45F7F}"/>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"Haksız biçimde" kavramına ilişkin örnekler</a:t>
            </a:r>
            <a:endParaRPr lang="tr-TR" dirty="0">
              <a:cs typeface="Calibri"/>
            </a:endParaRPr>
          </a:p>
        </p:txBody>
      </p:sp>
      <p:pic>
        <p:nvPicPr>
          <p:cNvPr id="16" name="Picture 4">
            <a:extLst>
              <a:ext uri="{FF2B5EF4-FFF2-40B4-BE49-F238E27FC236}">
                <a16:creationId xmlns:a16="http://schemas.microsoft.com/office/drawing/2014/main" xmlns="" id="{A902CD1F-9030-4E0C-B512-DEDBD0D3C16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8CD0C27F-FAA0-4B52-8652-95B09D5B837D}"/>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112471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52B17A-14C8-4A54-A0DE-FFB2521D3FE2}"/>
              </a:ext>
            </a:extLst>
          </p:cNvPr>
          <p:cNvSpPr/>
          <p:nvPr/>
        </p:nvSpPr>
        <p:spPr>
          <a:xfrm>
            <a:off x="4599707" y="1433681"/>
            <a:ext cx="4224697" cy="2462213"/>
          </a:xfrm>
          <a:prstGeom prst="rect">
            <a:avLst/>
          </a:prstGeom>
        </p:spPr>
        <p:txBody>
          <a:bodyPr wrap="square" lIns="91440" tIns="45720" rIns="91440" bIns="45720" anchor="t">
            <a:spAutoFit/>
          </a:bodyPr>
          <a:lstStyle/>
          <a:p>
            <a:pPr marL="342900" indent="-342900" algn="just" defTabSz="914400" eaLnBrk="0" hangingPunct="0">
              <a:buFont typeface="Wingdings" pitchFamily="2" charset="2"/>
              <a:buChar char="Ø"/>
              <a:defRPr/>
            </a:pPr>
            <a:r>
              <a:rPr lang="tr-TR" sz="2200" dirty="0">
                <a:latin typeface="Verdana"/>
                <a:ea typeface="Verdana"/>
                <a:cs typeface="Verdana"/>
              </a:rPr>
              <a:t>Erişimde bulunan kişi, söz konusu erişimi denetlemeye yetkili kişinin rızasını almamış olmalıdır.</a:t>
            </a:r>
          </a:p>
          <a:p>
            <a:pPr marL="342900" indent="-342900" algn="just" defTabSz="914400" eaLnBrk="0" hangingPunct="0">
              <a:buFont typeface="Wingdings" pitchFamily="2" charset="2"/>
              <a:buChar char="Ø"/>
              <a:defRPr/>
            </a:pPr>
            <a:r>
              <a:rPr lang="tr-TR" sz="2200" dirty="0">
                <a:latin typeface="Verdana"/>
                <a:ea typeface="Verdana"/>
                <a:cs typeface="Verdana"/>
              </a:rPr>
              <a:t>Böyle bir rıza açık veya örtülü olabilir</a:t>
            </a:r>
            <a:endParaRPr lang="tr-TR" sz="22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a:endParaRPr>
          </a:p>
        </p:txBody>
      </p:sp>
      <p:sp>
        <p:nvSpPr>
          <p:cNvPr id="8" name="Rectangle 7">
            <a:extLst>
              <a:ext uri="{FF2B5EF4-FFF2-40B4-BE49-F238E27FC236}">
                <a16:creationId xmlns:a16="http://schemas.microsoft.com/office/drawing/2014/main" xmlns="" id="{687B7C23-9E4D-47A3-872A-857DE10440B9}"/>
              </a:ext>
            </a:extLst>
          </p:cNvPr>
          <p:cNvSpPr/>
          <p:nvPr/>
        </p:nvSpPr>
        <p:spPr>
          <a:xfrm>
            <a:off x="319596" y="1217429"/>
            <a:ext cx="3986074" cy="5309146"/>
          </a:xfrm>
          <a:prstGeom prst="rect">
            <a:avLst/>
          </a:prstGeom>
        </p:spPr>
        <p:txBody>
          <a:bodyPr wrap="square" lIns="91440" tIns="45720" rIns="91440" bIns="45720" anchor="t">
            <a:spAutoFit/>
          </a:bodyPr>
          <a:lstStyle/>
          <a:p>
            <a:pPr algn="just"/>
            <a:r>
              <a:rPr lang="tr-TR" b="1" u="sng" dirty="0">
                <a:latin typeface="Verdana"/>
                <a:ea typeface="Verdana"/>
                <a:cs typeface="Verdana"/>
              </a:rPr>
              <a:t>Örnek: Birleşik Krallık Amaca Aykırı Bilgisayar Kullanımı Yasası</a:t>
            </a:r>
            <a:endParaRPr lang="tr-TR" dirty="0">
              <a:cs typeface="Arial"/>
            </a:endParaRPr>
          </a:p>
          <a:p>
            <a:pPr marL="342900" indent="-342900" algn="just">
              <a:buFont typeface="Wingdings" pitchFamily="2" charset="2"/>
              <a:buChar char="Ø"/>
            </a:pPr>
            <a:r>
              <a:rPr lang="tr-TR" sz="1900" dirty="0">
                <a:latin typeface="Verdana"/>
                <a:ea typeface="Verdana"/>
                <a:cs typeface="Verdana"/>
              </a:rPr>
              <a:t>Herhangi bir programa veya bilgisayarda tutulan veriye her türlü erişim aşağıdakiler gerçekleşmişse izinsiz sayılır—</a:t>
            </a:r>
            <a:endParaRPr lang="tr-TR" sz="1900" dirty="0">
              <a:latin typeface="Verdana" panose="020B0604030504040204" pitchFamily="34" charset="0"/>
              <a:ea typeface="Verdana" panose="020B0604030504040204" pitchFamily="34" charset="0"/>
              <a:cs typeface="Verdana"/>
            </a:endParaRPr>
          </a:p>
          <a:p>
            <a:pPr marL="457200" indent="-457200" algn="just">
              <a:buFont typeface="+mj-lt"/>
              <a:buAutoNum type="alphaLcParenR"/>
            </a:pPr>
            <a:r>
              <a:rPr lang="tr-TR" sz="1900" dirty="0">
                <a:latin typeface="Verdana"/>
                <a:ea typeface="Verdana"/>
                <a:cs typeface="Verdana"/>
              </a:rPr>
              <a:t>kişinin söz konusu programa veya veriye erişimi denetleme yetkisinin bulunmaması; ve</a:t>
            </a:r>
            <a:endParaRPr lang="tr-TR" sz="1900" dirty="0">
              <a:latin typeface="Verdana" panose="020B0604030504040204" pitchFamily="34" charset="0"/>
              <a:ea typeface="Verdana" panose="020B0604030504040204" pitchFamily="34" charset="0"/>
              <a:cs typeface="Verdana"/>
            </a:endParaRPr>
          </a:p>
          <a:p>
            <a:pPr marL="457200" indent="-457200" algn="just">
              <a:buFont typeface="+mj-lt"/>
              <a:buAutoNum type="alphaLcParenR"/>
            </a:pPr>
            <a:r>
              <a:rPr lang="tr-TR" sz="1900" dirty="0">
                <a:latin typeface="Verdana"/>
                <a:ea typeface="Verdana"/>
                <a:cs typeface="Verdana"/>
              </a:rPr>
              <a:t>söz konusu programa veya veriye </a:t>
            </a:r>
            <a:r>
              <a:rPr lang="tr-TR" sz="1900" b="1" dirty="0">
                <a:solidFill>
                  <a:srgbClr val="FF0000"/>
                </a:solidFill>
                <a:latin typeface="Verdana"/>
                <a:ea typeface="Verdana"/>
                <a:cs typeface="Verdana"/>
              </a:rPr>
              <a:t>erişim için yetkili kişinin rızasının alınmamış olması</a:t>
            </a:r>
            <a:r>
              <a:rPr lang="tr-TR" sz="1900" dirty="0">
                <a:solidFill>
                  <a:srgbClr val="000000"/>
                </a:solidFill>
                <a:latin typeface="Verdana"/>
                <a:ea typeface="Verdana"/>
                <a:cs typeface="Verdana"/>
              </a:rPr>
              <a:t>, ancak</a:t>
            </a:r>
            <a:r>
              <a:rPr lang="tr-TR" sz="1900" dirty="0">
                <a:latin typeface="Verdana"/>
                <a:ea typeface="Verdana"/>
                <a:cs typeface="Verdana"/>
              </a:rPr>
              <a:t> bu durum 10. Kesime tabidir. </a:t>
            </a:r>
            <a:endParaRPr lang="tr-TR" sz="1900" dirty="0">
              <a:latin typeface="Verdana" panose="020B0604030504040204" pitchFamily="34" charset="0"/>
              <a:ea typeface="Verdana" panose="020B0604030504040204" pitchFamily="34" charset="0"/>
              <a:cs typeface="Verdana"/>
            </a:endParaRPr>
          </a:p>
        </p:txBody>
      </p:sp>
      <p:sp>
        <p:nvSpPr>
          <p:cNvPr id="9" name="Slide Number Placeholder 1">
            <a:extLst>
              <a:ext uri="{FF2B5EF4-FFF2-40B4-BE49-F238E27FC236}">
                <a16:creationId xmlns:a16="http://schemas.microsoft.com/office/drawing/2014/main" xmlns="" id="{15F62C6A-82F4-480B-9F91-482AD9717975}"/>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a:p>
        </p:txBody>
      </p:sp>
      <p:sp>
        <p:nvSpPr>
          <p:cNvPr id="11" name="TextBox 10">
            <a:extLst>
              <a:ext uri="{FF2B5EF4-FFF2-40B4-BE49-F238E27FC236}">
                <a16:creationId xmlns:a16="http://schemas.microsoft.com/office/drawing/2014/main" xmlns="" id="{0CE67B61-44B0-4019-9A9B-5302CA2A6AD7}"/>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79B15291-A0AE-4A43-B283-B52F558081D0}"/>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a:solidFill>
                <a:schemeClr val="tx1"/>
              </a:solidFill>
            </a:endParaRPr>
          </a:p>
        </p:txBody>
      </p:sp>
      <p:sp>
        <p:nvSpPr>
          <p:cNvPr id="13" name="Rectangle 12">
            <a:extLst>
              <a:ext uri="{FF2B5EF4-FFF2-40B4-BE49-F238E27FC236}">
                <a16:creationId xmlns:a16="http://schemas.microsoft.com/office/drawing/2014/main" xmlns="" id="{F23642D8-C3A7-4C6B-A037-5CE23EFAEE7C}"/>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F515A114-EE5A-4D8B-8C26-C203E0D8C04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BE3CCA54-67BF-4828-B24E-D7B120DFC50A}"/>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"Haksız biçimde" kavramının </a:t>
            </a:r>
            <a:endParaRPr lang="tr-TR" sz="3200" dirty="0">
              <a:ea typeface="+mn-lt"/>
              <a:cs typeface="+mn-lt"/>
            </a:endParaRPr>
          </a:p>
          <a:p>
            <a:pPr algn="r"/>
            <a:r>
              <a:rPr lang="tr-TR" sz="3200" b="1" dirty="0">
                <a:ea typeface="+mn-lt"/>
                <a:cs typeface="+mn-lt"/>
              </a:rPr>
              <a:t>uygulanmasına ilişkin örnekler</a:t>
            </a:r>
            <a:endParaRPr lang="tr-TR" sz="3200" dirty="0">
              <a:ea typeface="+mn-lt"/>
              <a:cs typeface="+mn-lt"/>
            </a:endParaRPr>
          </a:p>
        </p:txBody>
      </p:sp>
      <p:pic>
        <p:nvPicPr>
          <p:cNvPr id="16" name="Picture 4">
            <a:extLst>
              <a:ext uri="{FF2B5EF4-FFF2-40B4-BE49-F238E27FC236}">
                <a16:creationId xmlns:a16="http://schemas.microsoft.com/office/drawing/2014/main" xmlns="" id="{A17C78F8-57CD-4CA1-87B6-05D59610DA0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C4E087F6-F9CD-4B0F-B074-DE77F831FC0B}"/>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285791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2 – </a:t>
            </a:r>
            <a:r>
              <a:rPr lang="tr-TR" sz="3200" b="1" dirty="0" smtClean="0">
                <a:ea typeface="+mn-lt"/>
                <a:cs typeface="+mn-lt"/>
              </a:rPr>
              <a:t>Yasadışı </a:t>
            </a:r>
            <a:r>
              <a:rPr lang="tr-TR" sz="3200" b="1" dirty="0">
                <a:ea typeface="+mn-lt"/>
                <a:cs typeface="+mn-lt"/>
              </a:rPr>
              <a:t>Erişim</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55312"/>
          </a:xfrm>
          <a:prstGeom prst="rect">
            <a:avLst/>
          </a:prstGeom>
        </p:spPr>
        <p:txBody>
          <a:bodyPr wrap="square" lIns="91440" tIns="45720" rIns="91440" bIns="45720" anchor="t">
            <a:spAutoFit/>
          </a:bodyPr>
          <a:lstStyle/>
          <a:p>
            <a:pPr marL="342900" indent="-342900" algn="just">
              <a:buFont typeface="Arial" pitchFamily="2" charset="2"/>
              <a:buChar char="•"/>
            </a:pPr>
            <a:r>
              <a:rPr lang="tr-TR" dirty="0">
                <a:latin typeface="Arial"/>
                <a:ea typeface="ＭＳ Ｐゴシック"/>
                <a:cs typeface="Arial"/>
              </a:rPr>
              <a:t>Taraflar, bilgisayar sisteminin tümüne veya bir kısmına haksız biçimde ve kasten erişme eylemini, ulusal hukukları uyarınca ceza gerektiren bir suç olarak tanımlamak için gerekli yasama tedbirlerini ve diğer tedbirleri kabul etmekle yükümlüdür. Taraflar eylemin, </a:t>
            </a:r>
            <a:r>
              <a:rPr lang="tr-TR" b="1" dirty="0">
                <a:solidFill>
                  <a:srgbClr val="FF0000"/>
                </a:solidFill>
                <a:latin typeface="Arial"/>
                <a:ea typeface="ＭＳ Ｐゴシック"/>
                <a:cs typeface="Arial"/>
              </a:rPr>
              <a:t>bilgisayar verisi elde etme niyetiyle</a:t>
            </a:r>
            <a:r>
              <a:rPr lang="tr-TR" dirty="0">
                <a:latin typeface="Arial"/>
                <a:ea typeface="ＭＳ Ｐゴシック"/>
                <a:cs typeface="Arial"/>
              </a:rPr>
              <a:t> veya </a:t>
            </a:r>
            <a:r>
              <a:rPr lang="tr-TR" b="1" dirty="0">
                <a:solidFill>
                  <a:srgbClr val="FF0000"/>
                </a:solidFill>
                <a:latin typeface="Arial"/>
                <a:ea typeface="ＭＳ Ｐゴシック"/>
                <a:cs typeface="Arial"/>
              </a:rPr>
              <a:t>dürüst olmayan diğer niyetlerle</a:t>
            </a:r>
            <a:r>
              <a:rPr lang="tr-TR" dirty="0">
                <a:latin typeface="Arial"/>
                <a:ea typeface="ＭＳ Ｐゴシック"/>
                <a:cs typeface="Arial"/>
              </a:rPr>
              <a:t> </a:t>
            </a:r>
            <a:r>
              <a:rPr lang="tr-TR" b="1" dirty="0">
                <a:solidFill>
                  <a:srgbClr val="FF0000"/>
                </a:solidFill>
                <a:latin typeface="Arial"/>
                <a:ea typeface="ＭＳ Ｐゴシック"/>
                <a:cs typeface="Arial"/>
              </a:rPr>
              <a:t>güvenlik tedbirlerinin ihlal edilmesi </a:t>
            </a:r>
            <a:r>
              <a:rPr lang="tr-TR" dirty="0">
                <a:latin typeface="Arial"/>
                <a:ea typeface="ＭＳ Ｐゴシック"/>
                <a:cs typeface="Arial"/>
              </a:rPr>
              <a:t>yoluyla veya </a:t>
            </a:r>
            <a:r>
              <a:rPr lang="tr-TR" b="1" dirty="0">
                <a:solidFill>
                  <a:srgbClr val="FF0000"/>
                </a:solidFill>
                <a:latin typeface="Arial"/>
                <a:ea typeface="ＭＳ Ｐゴシック"/>
                <a:cs typeface="Arial"/>
              </a:rPr>
              <a:t>başka bir bilgisayara bağlı bir bilgisayar sistemi </a:t>
            </a:r>
            <a:r>
              <a:rPr lang="tr-TR" dirty="0">
                <a:latin typeface="Arial"/>
                <a:ea typeface="ＭＳ Ｐゴシック"/>
                <a:cs typeface="Arial"/>
              </a:rPr>
              <a:t>ile ilgili olarak işlenmesini zorunlu kılabilir.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81642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Taraflar erişimin suç sayılmasını aşağıdaki niteleyici unsurlarla kısıtlayabilir:</a:t>
            </a:r>
            <a:endParaRPr lang="tr-TR" dirty="0">
              <a:latin typeface="Arial"/>
              <a:ea typeface="ＭＳ Ｐゴシック"/>
              <a:cs typeface="Arial"/>
            </a:endParaRPr>
          </a:p>
          <a:p>
            <a:pPr marL="800100" lvl="1" indent="-342900" algn="just">
              <a:buFont typeface="Wingdings" pitchFamily="2" charset="2"/>
              <a:buChar char="ü"/>
            </a:pPr>
            <a:r>
              <a:rPr lang="tr-TR" sz="2200" dirty="0">
                <a:latin typeface="Arial"/>
                <a:ea typeface="ＭＳ Ｐゴシック"/>
                <a:cs typeface="Arial"/>
              </a:rPr>
              <a:t>Güvenlik tedbirlerinin ihlali</a:t>
            </a:r>
          </a:p>
          <a:p>
            <a:pPr marL="800100" lvl="1" indent="-342900" algn="just">
              <a:buFont typeface="Wingdings" pitchFamily="2" charset="2"/>
              <a:buChar char="ü"/>
            </a:pPr>
            <a:r>
              <a:rPr lang="tr-TR" sz="2200" dirty="0">
                <a:latin typeface="Arial"/>
                <a:ea typeface="ＭＳ Ｐゴシック"/>
                <a:cs typeface="Arial"/>
              </a:rPr>
              <a:t>Bilgisayar verisi elde etme niyeti</a:t>
            </a:r>
            <a:endParaRPr lang="tr-TR" dirty="0"/>
          </a:p>
          <a:p>
            <a:pPr marL="800100" lvl="1" indent="-342900" algn="just">
              <a:buFont typeface="Wingdings" pitchFamily="2" charset="2"/>
              <a:buChar char="ü"/>
            </a:pPr>
            <a:r>
              <a:rPr lang="tr-TR" sz="2200" dirty="0">
                <a:latin typeface="Arial"/>
                <a:ea typeface="ＭＳ Ｐゴシック"/>
                <a:cs typeface="Arial"/>
              </a:rPr>
              <a:t>Dürüst olmayan niyet</a:t>
            </a: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Başka bir bilgisayara bağlı bir bilgisayar sistemi ile ilgili erişim (bağımsız bilgisayar sistemlerine erişim hariç)</a:t>
            </a:r>
            <a:endParaRPr lang="tr-TR" dirty="0"/>
          </a:p>
        </p:txBody>
      </p:sp>
    </p:spTree>
    <p:extLst>
      <p:ext uri="{BB962C8B-B14F-4D97-AF65-F5344CB8AC3E}">
        <p14:creationId xmlns:p14="http://schemas.microsoft.com/office/powerpoint/2010/main" xmlns="" val="93947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 – </a:t>
            </a:r>
            <a:r>
              <a:rPr lang="tr-TR" sz="3200" b="1" dirty="0" smtClean="0"/>
              <a:t>Yasadışı </a:t>
            </a:r>
            <a:r>
              <a:rPr lang="tr-TR" sz="3200" b="1" dirty="0"/>
              <a:t>Müdahale</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xmlns="" id="{4B64E3C2-BB03-42F0-AA3B-BBD6FF3B1677}"/>
              </a:ext>
            </a:extLst>
          </p:cNvPr>
          <p:cNvSpPr txBox="1">
            <a:spLocks/>
          </p:cNvSpPr>
          <p:nvPr/>
        </p:nvSpPr>
        <p:spPr>
          <a:xfrm>
            <a:off x="457200" y="1072337"/>
            <a:ext cx="8229600" cy="5233988"/>
          </a:xfrm>
          <a:prstGeom prst="rect">
            <a:avLst/>
          </a:prstGeom>
          <a:ln w="38100">
            <a:solidFill>
              <a:srgbClr val="FF0000"/>
            </a:solidFill>
            <a:miter lim="800000"/>
            <a:headEnd/>
            <a:tailEnd/>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tr-TR" altLang="sr-Latn-RS" b="1" i="1" dirty="0">
              <a:cs typeface="Times New Roman" panose="02020603050405020304" pitchFamily="18" charset="0"/>
            </a:endParaRPr>
          </a:p>
          <a:p>
            <a:pPr algn="ctr" eaLnBrk="1" hangingPunct="1">
              <a:lnSpc>
                <a:spcPct val="80000"/>
              </a:lnSpc>
              <a:buNone/>
            </a:pPr>
            <a:r>
              <a:rPr lang="tr-TR" altLang="sr-Latn-RS" b="1" i="1" dirty="0" smtClean="0">
                <a:ea typeface="ＭＳ Ｐゴシック"/>
                <a:cs typeface="Times New Roman"/>
              </a:rPr>
              <a:t>Yasadışı </a:t>
            </a:r>
            <a:r>
              <a:rPr lang="tr-TR" altLang="sr-Latn-RS" b="1" i="1" dirty="0">
                <a:ea typeface="ＭＳ Ｐゴシック"/>
                <a:cs typeface="Times New Roman"/>
              </a:rPr>
              <a:t>Müdahale</a:t>
            </a:r>
            <a:endParaRPr lang="tr-TR" altLang="sr-Latn-RS" b="1" i="1" dirty="0">
              <a:cs typeface="Times New Roman" panose="02020603050405020304" pitchFamily="18" charset="0"/>
            </a:endParaRPr>
          </a:p>
          <a:p>
            <a:pPr algn="ctr" eaLnBrk="1" hangingPunct="1">
              <a:lnSpc>
                <a:spcPct val="80000"/>
              </a:lnSpc>
              <a:buNone/>
            </a:pPr>
            <a:r>
              <a:rPr lang="tr-TR" altLang="sr-Latn-RS" b="1" i="1" dirty="0">
                <a:ea typeface="ＭＳ Ｐゴシック"/>
                <a:cs typeface="Times New Roman"/>
              </a:rPr>
              <a:t>(Madde 3 –Budapeşte Sözleşmesi)</a:t>
            </a:r>
          </a:p>
          <a:p>
            <a:pPr algn="ctr" eaLnBrk="1" hangingPunct="1">
              <a:lnSpc>
                <a:spcPct val="80000"/>
              </a:lnSpc>
              <a:buFont typeface="Arial" pitchFamily="34" charset="0"/>
              <a:buChar char="•"/>
            </a:pPr>
            <a:endParaRPr lang="tr-TR" altLang="sr-Latn-RS" i="1" dirty="0">
              <a:cs typeface="Times New Roman" panose="02020603050405020304" pitchFamily="18" charset="0"/>
            </a:endParaRPr>
          </a:p>
          <a:p>
            <a:pPr algn="ctr" eaLnBrk="1" hangingPunct="1">
              <a:lnSpc>
                <a:spcPct val="80000"/>
              </a:lnSpc>
            </a:pPr>
            <a:r>
              <a:rPr lang="tr-TR" altLang="sr-Latn-RS" i="1" dirty="0">
                <a:ea typeface="ＭＳ Ｐゴシック"/>
                <a:cs typeface="Times New Roman"/>
              </a:rPr>
              <a:t>Bilgisayar verisinin </a:t>
            </a:r>
          </a:p>
          <a:p>
            <a:pPr algn="ctr" eaLnBrk="1" hangingPunct="1">
              <a:lnSpc>
                <a:spcPct val="80000"/>
              </a:lnSpc>
              <a:buNone/>
            </a:pPr>
            <a:r>
              <a:rPr lang="tr-TR" i="1" dirty="0">
                <a:ea typeface="ＭＳ Ｐゴシック"/>
                <a:cs typeface="Calibri"/>
              </a:rPr>
              <a:t>Kasten ve haksız biçimde</a:t>
            </a:r>
            <a:endParaRPr lang="tr-TR" altLang="sr-Latn-RS" i="1" dirty="0">
              <a:cs typeface="Times New Roman" panose="02020603050405020304" pitchFamily="18" charset="0"/>
            </a:endParaRPr>
          </a:p>
          <a:p>
            <a:pPr algn="ctr" eaLnBrk="1" hangingPunct="1">
              <a:lnSpc>
                <a:spcPct val="80000"/>
              </a:lnSpc>
            </a:pPr>
            <a:r>
              <a:rPr lang="tr-TR" altLang="sr-Latn-RS" i="1" dirty="0">
                <a:ea typeface="ＭＳ Ｐゴシック"/>
                <a:cs typeface="Times New Roman"/>
              </a:rPr>
              <a:t>Bilgisayar sistemine, bilgisayar sisteminden veya bilgisayar sistemi içerisinde </a:t>
            </a:r>
          </a:p>
          <a:p>
            <a:pPr algn="ctr">
              <a:lnSpc>
                <a:spcPct val="80000"/>
              </a:lnSpc>
            </a:pPr>
            <a:r>
              <a:rPr lang="tr-TR" i="1" dirty="0">
                <a:ea typeface="ＭＳ Ｐゴシック"/>
                <a:cs typeface="Calibri"/>
              </a:rPr>
              <a:t>teknik araçlarla kamuya açık olmayan </a:t>
            </a:r>
            <a:r>
              <a:rPr lang="tr-TR" altLang="sr-Latn-RS" i="1" dirty="0">
                <a:ea typeface="ＭＳ Ｐゴシック"/>
                <a:cs typeface="Times New Roman"/>
              </a:rPr>
              <a:t>iletimi</a:t>
            </a:r>
          </a:p>
          <a:p>
            <a:pPr algn="ctr" eaLnBrk="1" hangingPunct="1">
              <a:lnSpc>
                <a:spcPct val="80000"/>
              </a:lnSpc>
            </a:pPr>
            <a:endParaRPr lang="tr-TR" altLang="sr-Latn-RS" dirty="0">
              <a:cs typeface="Times New Roman" panose="02020603050405020304" pitchFamily="18" charset="0"/>
            </a:endParaRPr>
          </a:p>
        </p:txBody>
      </p:sp>
    </p:spTree>
    <p:extLst>
      <p:ext uri="{BB962C8B-B14F-4D97-AF65-F5344CB8AC3E}">
        <p14:creationId xmlns:p14="http://schemas.microsoft.com/office/powerpoint/2010/main" xmlns="" val="279159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3 – </a:t>
            </a:r>
            <a:r>
              <a:rPr lang="tr-TR" sz="3200" b="1" dirty="0" smtClean="0">
                <a:ea typeface="+mn-lt"/>
                <a:cs typeface="+mn-lt"/>
              </a:rPr>
              <a:t>Yasadışı </a:t>
            </a:r>
            <a:r>
              <a:rPr lang="tr-TR" sz="3200" b="1" dirty="0">
                <a:ea typeface="+mn-lt"/>
                <a:cs typeface="+mn-lt"/>
              </a:rPr>
              <a:t>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7841" y="965225"/>
            <a:ext cx="3918105" cy="5909310"/>
          </a:xfrm>
          <a:prstGeom prst="rect">
            <a:avLst/>
          </a:prstGeom>
        </p:spPr>
        <p:txBody>
          <a:bodyPr wrap="square" lIns="91440" tIns="45720" rIns="91440" bIns="45720" anchor="t">
            <a:spAutoFit/>
          </a:bodyPr>
          <a:lstStyle/>
          <a:p>
            <a:pPr marL="285750" indent="-285750" algn="just">
              <a:buFont typeface="Wingdings" pitchFamily="2" charset="2"/>
              <a:buChar char="Ø"/>
            </a:pPr>
            <a:r>
              <a:rPr lang="tr-TR" dirty="0">
                <a:latin typeface="Arial"/>
                <a:cs typeface="Arial"/>
              </a:rPr>
              <a:t>Taraflar, bilgisayar verisinin, bilgisayar sistemine, bilgisayar sisteminden veya bilgisayar sistemi içerisinde, böyle bir bilgisayar verisi taşıyan bilgisayar sisteminden doğan elektromanyetik yayılımlar da dahil olmak üzere, kamuya açık olmayan iletimine teknik araçlarla haksız biçimde ve kasten </a:t>
            </a:r>
            <a:r>
              <a:rPr lang="tr-TR" b="1" dirty="0">
                <a:solidFill>
                  <a:srgbClr val="FF0000"/>
                </a:solidFill>
                <a:latin typeface="Arial"/>
                <a:cs typeface="Arial"/>
              </a:rPr>
              <a:t>müdahale </a:t>
            </a:r>
            <a:r>
              <a:rPr lang="tr-TR" dirty="0">
                <a:latin typeface="Arial"/>
                <a:cs typeface="Arial"/>
              </a:rPr>
              <a:t>eylemini, ulusal hukukları uyarınca ceza gerektiren bir suç olarak tanımlamak için gerekli yasama tedbirlerini ve diğer tedbirleri kabul etmekle yükümlüdür. Taraflar eylemin, dürüst olmayan niyetle veya başka bir bilgisayara bağlı bir bilgisayar sistemi ile ilgili olarak işlenmesini zorunlu kılabilir. </a:t>
            </a:r>
            <a:endParaRPr lang="tr-TR"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15498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Müdahale, iletişimin dinlenmesi, izlenmesi ve gözetlenmesi anlamına gelmektedir</a:t>
            </a:r>
          </a:p>
          <a:p>
            <a:pPr algn="just"/>
            <a:endParaRPr lang="tr-TR" sz="2200" dirty="0">
              <a:latin typeface="Arial"/>
              <a:ea typeface="ＭＳ Ｐゴシック"/>
              <a:cs typeface="Arial"/>
            </a:endParaRPr>
          </a:p>
          <a:p>
            <a:pPr marL="342900" indent="-342900" algn="just">
              <a:buFont typeface="Wingdings" pitchFamily="2" charset="2"/>
              <a:buChar char="ü"/>
            </a:pPr>
            <a:r>
              <a:rPr lang="tr-TR" sz="2200" dirty="0">
                <a:latin typeface="Arial"/>
                <a:ea typeface="ＭＳ Ｐゴシック"/>
                <a:cs typeface="Arial"/>
              </a:rPr>
              <a:t>Hüküm, iletişim verilerinin gizliliğinin korunmasını amaçlar</a:t>
            </a:r>
            <a:endParaRPr lang="tr-TR" sz="2200" dirty="0">
              <a:cs typeface="Arial"/>
            </a:endParaRP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Sözlü telefon görüşmelerinin dinlenmesi ve kaydedilmesi eylemlerini içeren geleneksel suçların bilgisayar verisi iletimi ile gerçekleşmesi söz konusudur.</a:t>
            </a:r>
            <a:endParaRPr lang="tr-TR" sz="2200" dirty="0">
              <a:cs typeface="Arial"/>
            </a:endParaRPr>
          </a:p>
        </p:txBody>
      </p:sp>
    </p:spTree>
    <p:extLst>
      <p:ext uri="{BB962C8B-B14F-4D97-AF65-F5344CB8AC3E}">
        <p14:creationId xmlns:p14="http://schemas.microsoft.com/office/powerpoint/2010/main" xmlns="" val="1450526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 – </a:t>
            </a:r>
            <a:r>
              <a:rPr lang="tr-TR" sz="3200" b="1" dirty="0" smtClean="0"/>
              <a:t>Yasadışı </a:t>
            </a:r>
            <a:r>
              <a:rPr lang="tr-TR" sz="3200" b="1" dirty="0"/>
              <a:t>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586145"/>
          </a:xfrm>
          <a:prstGeom prst="rect">
            <a:avLst/>
          </a:prstGeom>
        </p:spPr>
        <p:txBody>
          <a:bodyPr wrap="square" lIns="91440" tIns="45720" rIns="91440" bIns="45720" anchor="t">
            <a:spAutoFit/>
          </a:bodyPr>
          <a:lstStyle/>
          <a:p>
            <a:pPr marL="285750" indent="-285750" algn="just">
              <a:buFont typeface="Wingdings" pitchFamily="2" charset="2"/>
              <a:buChar char="Ø"/>
            </a:pPr>
            <a:r>
              <a:rPr lang="tr-TR" sz="1700" dirty="0">
                <a:latin typeface="Arial"/>
                <a:ea typeface="ＭＳ Ｐゴシック"/>
                <a:cs typeface="Arial"/>
              </a:rPr>
              <a:t>Taraflar, bilgisayar verisinin, bilgisayar sistemine, bilgisayar sisteminden veya bilgisayar sistemi içerisinde, böyle bir bilgisayar verisi taşıyan bilgisayar sisteminden doğan elektromanyetik yayılımlar da dahil olmak üzere, kamuya açık olmayan iletimine teknik araçlarla </a:t>
            </a:r>
            <a:r>
              <a:rPr lang="tr-TR" sz="1700" b="1" dirty="0">
                <a:solidFill>
                  <a:srgbClr val="FF0000"/>
                </a:solidFill>
                <a:latin typeface="Arial"/>
                <a:ea typeface="ＭＳ Ｐゴシック"/>
                <a:cs typeface="Arial"/>
              </a:rPr>
              <a:t>haksız biçimde</a:t>
            </a:r>
            <a:r>
              <a:rPr lang="tr-TR" sz="1700" dirty="0">
                <a:latin typeface="Arial"/>
                <a:ea typeface="ＭＳ Ｐゴシック"/>
                <a:cs typeface="Arial"/>
              </a:rPr>
              <a:t> ve kasten müdahale eylemini, ulusal hukukları uyarınca ceza gerektiren bir suç olarak tanımlamak için gerekli yasama tedbirlerini ve diğer tedbirleri kabul etmekle yükümlüdür. Taraflar eylemin, dürüst olmayan niyetle veya başka bir bilgisayara bağlı bir bilgisayar sistemi ile ilgili olarak işlenmesini zorunlu kılabilir.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83209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Muhtemel haklı müdahale örnekleri:</a:t>
            </a:r>
          </a:p>
          <a:p>
            <a:pPr marL="800100" lvl="1" indent="-342900" algn="just">
              <a:buFont typeface="Wingdings" pitchFamily="2" charset="2"/>
              <a:buChar char="Ø"/>
            </a:pPr>
            <a:r>
              <a:rPr lang="tr-TR" sz="2200" dirty="0">
                <a:latin typeface="Arial"/>
                <a:ea typeface="ＭＳ Ｐゴシック"/>
                <a:cs typeface="Arial"/>
              </a:rPr>
              <a:t>İletiye katılanların talimat veya izin verdiği kişiler, örneğin:</a:t>
            </a:r>
          </a:p>
          <a:p>
            <a:pPr marL="1257300" lvl="2" indent="-342900" algn="just">
              <a:buFont typeface="Wingdings" pitchFamily="2" charset="2"/>
              <a:buChar char="Ø"/>
            </a:pPr>
            <a:r>
              <a:rPr lang="tr-TR" sz="2200" dirty="0">
                <a:latin typeface="Arial"/>
                <a:ea typeface="ＭＳ Ｐゴシック"/>
                <a:cs typeface="Arial"/>
              </a:rPr>
              <a:t>Katılımcıların rıza gösterdiği izinli testler</a:t>
            </a:r>
          </a:p>
          <a:p>
            <a:pPr marL="1257300" lvl="2" indent="-342900" algn="just">
              <a:buFont typeface="Wingdings" pitchFamily="2" charset="2"/>
              <a:buChar char="Ø"/>
            </a:pPr>
            <a:r>
              <a:rPr lang="tr-TR" sz="2200" dirty="0">
                <a:latin typeface="Arial"/>
                <a:ea typeface="ＭＳ Ｐゴシック"/>
                <a:cs typeface="Arial"/>
              </a:rPr>
              <a:t>Katılımcıların rıza gösterdiği koruma işlemleri</a:t>
            </a:r>
          </a:p>
          <a:p>
            <a:pPr marL="800100" lvl="1" indent="-342900" algn="just">
              <a:buFont typeface="Wingdings" pitchFamily="2" charset="2"/>
              <a:buChar char="Ø"/>
            </a:pPr>
            <a:r>
              <a:rPr lang="tr-TR" sz="2200" dirty="0">
                <a:latin typeface="Arial"/>
                <a:ea typeface="ＭＳ Ｐゴシック"/>
                <a:cs typeface="Arial"/>
              </a:rPr>
              <a:t>Web sitelerindeki çerezler</a:t>
            </a:r>
          </a:p>
          <a:p>
            <a:pPr marL="800100" lvl="1" indent="-342900" algn="just">
              <a:buFont typeface="Wingdings" pitchFamily="2" charset="2"/>
              <a:buChar char="Ø"/>
            </a:pPr>
            <a:r>
              <a:rPr lang="tr-TR" sz="2200" dirty="0">
                <a:latin typeface="Arial"/>
                <a:ea typeface="ＭＳ Ｐゴシック"/>
                <a:cs typeface="Arial"/>
              </a:rPr>
              <a:t>Kolluk makamlarının hukuka uygun denetim faaliyetleri</a:t>
            </a:r>
          </a:p>
          <a:p>
            <a:pPr marL="800100" lvl="1" indent="-342900" algn="just">
              <a:buFont typeface="Wingdings" pitchFamily="2" charset="2"/>
              <a:buChar char="Ø"/>
            </a:pPr>
            <a:endParaRPr lang="tr-TR" sz="2200" dirty="0">
              <a:latin typeface="Arial"/>
              <a:ea typeface="ＭＳ Ｐゴシック"/>
              <a:cs typeface="Arial"/>
            </a:endParaRPr>
          </a:p>
          <a:p>
            <a:pPr marL="800100" lvl="1" indent="-342900" algn="just">
              <a:buFont typeface="Wingdings" pitchFamily="2" charset="2"/>
              <a:buChar char="Ø"/>
            </a:pPr>
            <a:endParaRPr lang="tr-TR" sz="2200" dirty="0">
              <a:latin typeface="Arial"/>
              <a:ea typeface="ＭＳ Ｐゴシック"/>
              <a:cs typeface="Arial"/>
            </a:endParaRPr>
          </a:p>
        </p:txBody>
      </p:sp>
    </p:spTree>
    <p:extLst>
      <p:ext uri="{BB962C8B-B14F-4D97-AF65-F5344CB8AC3E}">
        <p14:creationId xmlns:p14="http://schemas.microsoft.com/office/powerpoint/2010/main" xmlns="" val="3837248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3 – </a:t>
            </a:r>
            <a:r>
              <a:rPr lang="tr-TR" sz="3200" b="1" dirty="0" smtClean="0">
                <a:ea typeface="+mn-lt"/>
                <a:cs typeface="+mn-lt"/>
              </a:rPr>
              <a:t>Yasadışı </a:t>
            </a:r>
            <a:r>
              <a:rPr lang="tr-TR" sz="3200" b="1" dirty="0">
                <a:ea typeface="+mn-lt"/>
                <a:cs typeface="+mn-lt"/>
              </a:rPr>
              <a:t>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3463" y="965225"/>
            <a:ext cx="4070431" cy="5909310"/>
          </a:xfrm>
          <a:prstGeom prst="rect">
            <a:avLst/>
          </a:prstGeom>
        </p:spPr>
        <p:txBody>
          <a:bodyPr wrap="square" lIns="91440" tIns="45720" rIns="91440" bIns="45720" anchor="t">
            <a:spAutoFit/>
          </a:bodyPr>
          <a:lstStyle/>
          <a:p>
            <a:pPr marL="285750" indent="-285750" algn="just">
              <a:buFont typeface="Wingdings" pitchFamily="2" charset="2"/>
              <a:buChar char="Ø"/>
            </a:pPr>
            <a:r>
              <a:rPr lang="tr-TR" dirty="0">
                <a:latin typeface="Arial"/>
                <a:ea typeface="ＭＳ Ｐゴシック"/>
                <a:cs typeface="Arial"/>
              </a:rPr>
              <a:t>Taraflar, bilgisayar verisinin, bilgisayar sistemine, bilgisayar sisteminden veya bilgisayar sistemi içerisinde, böyle bir bilgisayar verisi taşıyan bilgisayar sisteminden doğan elektromanyetik yayılımlar da dahil olmak üzere, kamuya açık olmayan iletimine </a:t>
            </a:r>
            <a:r>
              <a:rPr lang="tr-TR" b="1" dirty="0">
                <a:solidFill>
                  <a:srgbClr val="FF0000"/>
                </a:solidFill>
                <a:latin typeface="Arial"/>
                <a:ea typeface="ＭＳ Ｐゴシック"/>
                <a:cs typeface="Arial"/>
              </a:rPr>
              <a:t>teknik araçlarla </a:t>
            </a:r>
            <a:r>
              <a:rPr lang="tr-TR" dirty="0">
                <a:latin typeface="Arial"/>
                <a:ea typeface="ＭＳ Ｐゴシック"/>
                <a:cs typeface="Arial"/>
              </a:rPr>
              <a:t>haksız biçimde ve kasten müdahale eylemini, ulusal hukukları uyarınca ceza gerektiren bir suç olarak tanımlamak için gerekli yasama tedbirlerini ve diğer tedbirleri kabul etmekle yükümlüdür. Taraflar eylemin, dürüst olmayan niyetle veya başka bir bilgisayara bağlı bir bilgisayar sistemi ile ilgili olarak işlenmesini zorunlu kılabilir.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513986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50" dirty="0">
                <a:latin typeface="Arial"/>
                <a:ea typeface="ＭＳ Ｐゴシック"/>
                <a:cs typeface="Arial"/>
              </a:rPr>
              <a:t>Teknik araçlar aşağıdakiler aracılığıyla müdahaleyi kapsar:</a:t>
            </a:r>
            <a:endParaRPr lang="tr-TR" sz="2050" dirty="0">
              <a:cs typeface="Arial"/>
            </a:endParaRPr>
          </a:p>
          <a:p>
            <a:pPr marL="800100" lvl="1" indent="-342900" algn="just">
              <a:buFont typeface="Wingdings" pitchFamily="2" charset="2"/>
              <a:buChar char="ü"/>
            </a:pPr>
            <a:r>
              <a:rPr lang="tr-TR" sz="2050" dirty="0">
                <a:latin typeface="Arial"/>
                <a:ea typeface="ＭＳ Ｐゴシック"/>
                <a:cs typeface="Arial"/>
              </a:rPr>
              <a:t>Bilgisayar sistemine erişim ve bilgisayar sistemi kullanımı; </a:t>
            </a:r>
            <a:endParaRPr lang="tr-TR" sz="2050" dirty="0">
              <a:cs typeface="Arial"/>
            </a:endParaRPr>
          </a:p>
          <a:p>
            <a:pPr marL="800100" lvl="1" indent="-342900" algn="just">
              <a:buFont typeface="Wingdings" pitchFamily="2" charset="2"/>
              <a:buChar char="ü"/>
            </a:pPr>
            <a:r>
              <a:rPr lang="tr-TR" sz="2050" dirty="0">
                <a:latin typeface="Arial"/>
                <a:ea typeface="ＭＳ Ｐゴシック"/>
                <a:cs typeface="Arial"/>
              </a:rPr>
              <a:t>Gizli dinleme veya telefon dinleme cihazlarının kullanımı</a:t>
            </a:r>
            <a:endParaRPr lang="tr-TR" sz="2050" dirty="0">
              <a:cs typeface="Arial"/>
            </a:endParaRPr>
          </a:p>
          <a:p>
            <a:pPr marL="342900" indent="-342900" algn="just">
              <a:buFont typeface="Wingdings" pitchFamily="2" charset="2"/>
              <a:buChar char="ü"/>
            </a:pPr>
            <a:r>
              <a:rPr lang="tr-TR" sz="2050" dirty="0">
                <a:latin typeface="Arial"/>
                <a:ea typeface="ＭＳ Ｐゴシック"/>
                <a:cs typeface="Arial"/>
              </a:rPr>
              <a:t>Şunları içerebilir:</a:t>
            </a:r>
          </a:p>
          <a:p>
            <a:pPr marL="800100" lvl="1" indent="-342900" algn="just">
              <a:buFont typeface="Wingdings" pitchFamily="2" charset="2"/>
              <a:buChar char="ü"/>
            </a:pPr>
            <a:r>
              <a:rPr lang="tr-TR" sz="2050" dirty="0">
                <a:latin typeface="Arial"/>
                <a:ea typeface="ＭＳ Ｐゴシック"/>
                <a:cs typeface="Arial"/>
              </a:rPr>
              <a:t>Kayıt altına alma</a:t>
            </a:r>
          </a:p>
          <a:p>
            <a:pPr marL="800100" lvl="1" indent="-342900" algn="just">
              <a:buFont typeface="Wingdings" pitchFamily="2" charset="2"/>
              <a:buChar char="ü"/>
            </a:pPr>
            <a:r>
              <a:rPr lang="tr-TR" sz="2050" dirty="0">
                <a:latin typeface="Arial"/>
                <a:ea typeface="ＭＳ Ｐゴシック"/>
                <a:cs typeface="Arial"/>
              </a:rPr>
              <a:t>İletim hatlarına bağlı teknik cihaz kullanımı</a:t>
            </a:r>
          </a:p>
          <a:p>
            <a:pPr marL="800100" lvl="1" indent="-342900" algn="just">
              <a:buFont typeface="Wingdings" pitchFamily="2" charset="2"/>
              <a:buChar char="ü"/>
            </a:pPr>
            <a:r>
              <a:rPr lang="tr-TR" sz="2050" dirty="0">
                <a:latin typeface="Arial"/>
                <a:ea typeface="ＭＳ Ｐゴシック"/>
                <a:cs typeface="Arial"/>
              </a:rPr>
              <a:t>Kablosuz iletişimin toplanmasına ve kayıt altına alınmasına yönelik cihaz kullanımı</a:t>
            </a:r>
            <a:endParaRPr lang="tr-TR" sz="2050" dirty="0">
              <a:cs typeface="Arial"/>
            </a:endParaRPr>
          </a:p>
          <a:p>
            <a:pPr marL="800100" lvl="1" indent="-342900" algn="just">
              <a:buFont typeface="Wingdings" pitchFamily="2" charset="2"/>
              <a:buChar char="ü"/>
            </a:pPr>
            <a:r>
              <a:rPr lang="tr-TR" sz="2050" dirty="0">
                <a:latin typeface="Arial"/>
                <a:ea typeface="ＭＳ Ｐゴシック"/>
                <a:cs typeface="Arial"/>
              </a:rPr>
              <a:t>Yazılım parolalarının ve kodlarının kullanımı</a:t>
            </a:r>
            <a:endParaRPr lang="tr-TR" sz="2050" dirty="0">
              <a:cs typeface="Arial"/>
            </a:endParaRPr>
          </a:p>
        </p:txBody>
      </p:sp>
    </p:spTree>
    <p:extLst>
      <p:ext uri="{BB962C8B-B14F-4D97-AF65-F5344CB8AC3E}">
        <p14:creationId xmlns:p14="http://schemas.microsoft.com/office/powerpoint/2010/main" xmlns="" val="120429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pitchFamily="34" charset="-128"/>
              </a:rPr>
              <a:t>Oturum Hedefleri</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211015" y="1193778"/>
            <a:ext cx="4138917" cy="3884140"/>
          </a:xfrm>
          <a:prstGeom prst="rect">
            <a:avLst/>
          </a:prstGeom>
        </p:spPr>
        <p:txBody>
          <a:bodyPr wrap="square" lIns="91440" tIns="45720" rIns="91440" bIns="45720" anchor="t">
            <a:spAutoFit/>
          </a:bodyPr>
          <a:lstStyle/>
          <a:p>
            <a:pPr marL="342900" indent="-342900" algn="just">
              <a:lnSpc>
                <a:spcPct val="80000"/>
              </a:lnSpc>
              <a:buFont typeface="Wingdings" pitchFamily="2" charset="2"/>
              <a:buChar char="ü"/>
            </a:pPr>
            <a:r>
              <a:rPr lang="tr-TR" sz="2200" i="1" dirty="0">
                <a:latin typeface="Arial"/>
                <a:ea typeface="ＭＳ Ｐゴシック"/>
                <a:cs typeface="Arial"/>
              </a:rPr>
              <a:t>Siber suça ve elektronik delillere ilişkin kavramları ve Budapeşte Sözleşmesi'nin ilgili hükümlerini </a:t>
            </a:r>
            <a:r>
              <a:rPr lang="tr-TR" sz="2200" i="1" dirty="0" smtClean="0">
                <a:latin typeface="Arial"/>
                <a:ea typeface="ＭＳ Ｐゴシック"/>
                <a:cs typeface="Arial"/>
              </a:rPr>
              <a:t>tanımlamak</a:t>
            </a:r>
            <a:r>
              <a:rPr lang="tr-TR" sz="2200" i="1" dirty="0">
                <a:latin typeface="Arial"/>
                <a:ea typeface="ＭＳ Ｐゴシック"/>
                <a:cs typeface="Arial"/>
              </a:rPr>
              <a:t> </a:t>
            </a:r>
          </a:p>
          <a:p>
            <a:pPr marL="342900" indent="-342900" algn="just">
              <a:lnSpc>
                <a:spcPct val="80000"/>
              </a:lnSpc>
              <a:buFont typeface="Wingdings" pitchFamily="2" charset="2"/>
              <a:buChar char="ü"/>
            </a:pPr>
            <a:endParaRPr lang="tr-TR" sz="2200" i="1" dirty="0">
              <a:latin typeface="Arial"/>
              <a:ea typeface="ＭＳ Ｐゴシック"/>
              <a:cs typeface="Arial"/>
            </a:endParaRPr>
          </a:p>
          <a:p>
            <a:pPr marL="342900" indent="-342900" algn="just">
              <a:lnSpc>
                <a:spcPct val="80000"/>
              </a:lnSpc>
              <a:buFont typeface="Wingdings" pitchFamily="2" charset="2"/>
              <a:buChar char="ü"/>
            </a:pPr>
            <a:r>
              <a:rPr lang="tr-TR" sz="2200" i="1" dirty="0" smtClean="0">
                <a:latin typeface="Arial"/>
                <a:ea typeface="ＭＳ Ｐゴシック"/>
                <a:cs typeface="Arial"/>
              </a:rPr>
              <a:t>Resmi uluslararası işbirliğine ilişkin </a:t>
            </a:r>
            <a:r>
              <a:rPr lang="tr-TR" sz="2200" i="1" dirty="0">
                <a:latin typeface="Arial"/>
                <a:ea typeface="ＭＳ Ｐゴシック"/>
                <a:cs typeface="Arial"/>
              </a:rPr>
              <a:t>farklı </a:t>
            </a:r>
            <a:r>
              <a:rPr lang="tr-TR" sz="2200" i="1" dirty="0" smtClean="0">
                <a:latin typeface="Arial"/>
                <a:ea typeface="ＭＳ Ｐゴシック"/>
                <a:cs typeface="Arial"/>
              </a:rPr>
              <a:t>kanalları </a:t>
            </a:r>
            <a:r>
              <a:rPr lang="tr-TR" sz="2200" i="1" dirty="0">
                <a:latin typeface="Arial"/>
                <a:ea typeface="ＭＳ Ｐゴシック"/>
                <a:cs typeface="Arial"/>
              </a:rPr>
              <a:t>ve </a:t>
            </a:r>
            <a:r>
              <a:rPr lang="tr-TR" sz="2200" i="1" dirty="0" smtClean="0">
                <a:latin typeface="Arial"/>
                <a:ea typeface="ＭＳ Ｐゴシック"/>
                <a:cs typeface="Arial"/>
              </a:rPr>
              <a:t>mekanizmaları </a:t>
            </a:r>
            <a:r>
              <a:rPr lang="tr-TR" sz="2200" i="1" dirty="0">
                <a:latin typeface="Arial"/>
                <a:ea typeface="ＭＳ Ｐゴシック"/>
                <a:cs typeface="Arial"/>
              </a:rPr>
              <a:t>anlamak</a:t>
            </a:r>
          </a:p>
          <a:p>
            <a:pPr marL="342900" indent="-342900" algn="just">
              <a:lnSpc>
                <a:spcPct val="80000"/>
              </a:lnSpc>
              <a:buFont typeface="Wingdings" pitchFamily="2" charset="2"/>
              <a:buChar char="ü"/>
            </a:pPr>
            <a:endParaRPr lang="tr-TR" sz="2200" i="1" dirty="0">
              <a:cs typeface="Arial"/>
            </a:endParaRPr>
          </a:p>
          <a:p>
            <a:pPr marL="342900" indent="-342900" algn="just">
              <a:lnSpc>
                <a:spcPct val="80000"/>
              </a:lnSpc>
              <a:buFont typeface="Wingdings" pitchFamily="2" charset="2"/>
              <a:buChar char="ü"/>
            </a:pPr>
            <a:r>
              <a:rPr lang="tr-TR" sz="2200" i="1" dirty="0">
                <a:latin typeface="Arial"/>
                <a:ea typeface="ＭＳ Ｐゴシック"/>
                <a:cs typeface="Arial"/>
              </a:rPr>
              <a:t>Siber suç ve elektronik delil alanındaki temel işbirliği aracı olarak Budapeşte Sözleşmesi'nin genel çerçevesini tartışmak</a:t>
            </a:r>
          </a:p>
        </p:txBody>
      </p:sp>
      <p:sp>
        <p:nvSpPr>
          <p:cNvPr id="6" name="Rectangle 5">
            <a:extLst>
              <a:ext uri="{FF2B5EF4-FFF2-40B4-BE49-F238E27FC236}">
                <a16:creationId xmlns:a16="http://schemas.microsoft.com/office/drawing/2014/main" xmlns="" id="{3B867BBA-A7A7-F84C-B403-7348B8834D1F}"/>
              </a:ext>
            </a:extLst>
          </p:cNvPr>
          <p:cNvSpPr/>
          <p:nvPr/>
        </p:nvSpPr>
        <p:spPr>
          <a:xfrm>
            <a:off x="4551587" y="1193778"/>
            <a:ext cx="4138917" cy="3071610"/>
          </a:xfrm>
          <a:prstGeom prst="rect">
            <a:avLst/>
          </a:prstGeom>
        </p:spPr>
        <p:txBody>
          <a:bodyPr wrap="square" lIns="91440" tIns="45720" rIns="91440" bIns="45720" anchor="t">
            <a:spAutoFit/>
          </a:bodyPr>
          <a:lstStyle/>
          <a:p>
            <a:pPr marL="342900" indent="-342900" algn="just">
              <a:lnSpc>
                <a:spcPct val="80000"/>
              </a:lnSpc>
              <a:buFont typeface="Wingdings" pitchFamily="2" charset="2"/>
              <a:buChar char="ü"/>
            </a:pPr>
            <a:r>
              <a:rPr lang="tr-TR" sz="2200" i="1" dirty="0" smtClean="0">
                <a:latin typeface="Arial"/>
                <a:ea typeface="ＭＳ Ｐゴシック"/>
                <a:cs typeface="Arial"/>
              </a:rPr>
              <a:t>Uluslararası işbirliğine ilişkin farklı kanallar </a:t>
            </a:r>
            <a:r>
              <a:rPr lang="tr-TR" sz="2200" i="1" dirty="0">
                <a:latin typeface="Arial"/>
                <a:ea typeface="ＭＳ Ｐゴシック"/>
                <a:cs typeface="Arial"/>
              </a:rPr>
              <a:t>ve </a:t>
            </a:r>
            <a:r>
              <a:rPr lang="tr-TR" sz="2200" i="1" dirty="0" smtClean="0">
                <a:latin typeface="Arial"/>
                <a:ea typeface="ＭＳ Ｐゴシック"/>
                <a:cs typeface="Arial"/>
              </a:rPr>
              <a:t>mekanizmalar </a:t>
            </a:r>
            <a:r>
              <a:rPr lang="tr-TR" sz="2200" i="1" dirty="0">
                <a:latin typeface="Arial"/>
                <a:ea typeface="ＭＳ Ｐゴシック"/>
                <a:cs typeface="Arial"/>
              </a:rPr>
              <a:t>arasındaki benzerlikleri tespit etmek</a:t>
            </a:r>
          </a:p>
          <a:p>
            <a:pPr marL="342900" indent="-342900" algn="just">
              <a:lnSpc>
                <a:spcPct val="80000"/>
              </a:lnSpc>
              <a:buFont typeface="Wingdings" pitchFamily="2" charset="2"/>
              <a:buChar char="ü"/>
            </a:pPr>
            <a:endParaRPr lang="tr-TR" sz="2200" i="1" dirty="0">
              <a:cs typeface="Arial"/>
            </a:endParaRPr>
          </a:p>
          <a:p>
            <a:pPr marL="342900" indent="-342900" algn="just">
              <a:lnSpc>
                <a:spcPct val="80000"/>
              </a:lnSpc>
              <a:buFont typeface="Wingdings" pitchFamily="2" charset="2"/>
              <a:buChar char="ü"/>
            </a:pPr>
            <a:r>
              <a:rPr lang="tr-TR" sz="2200" i="1" dirty="0">
                <a:latin typeface="Arial"/>
                <a:ea typeface="ＭＳ Ｐゴシック"/>
                <a:cs typeface="Arial"/>
              </a:rPr>
              <a:t>Uluslararası </a:t>
            </a:r>
            <a:r>
              <a:rPr lang="tr-TR" sz="2200" i="1" dirty="0" smtClean="0">
                <a:latin typeface="Arial"/>
                <a:ea typeface="ＭＳ Ｐゴシック"/>
                <a:cs typeface="Arial"/>
              </a:rPr>
              <a:t>işbirliğinin sağlanmasına yönelik bir </a:t>
            </a:r>
            <a:r>
              <a:rPr lang="tr-TR" sz="2200" i="1" dirty="0">
                <a:latin typeface="Arial"/>
                <a:ea typeface="ＭＳ Ｐゴシック"/>
                <a:cs typeface="Arial"/>
              </a:rPr>
              <a:t>mekanizma olarak </a:t>
            </a:r>
            <a:r>
              <a:rPr lang="tr-TR" sz="2200" i="1" dirty="0" smtClean="0">
                <a:latin typeface="Arial"/>
                <a:ea typeface="ＭＳ Ｐゴシック"/>
                <a:cs typeface="Arial"/>
              </a:rPr>
              <a:t>Sözleşme’nin İkinci </a:t>
            </a:r>
            <a:r>
              <a:rPr lang="tr-TR" sz="2200" i="1" dirty="0">
                <a:latin typeface="Arial"/>
                <a:ea typeface="ＭＳ Ｐゴシック"/>
                <a:cs typeface="Arial"/>
              </a:rPr>
              <a:t>Ek Protokol'ün genel çerçevesini tartışmak</a:t>
            </a:r>
            <a:endParaRPr lang="tr-TR" sz="2200" i="1" dirty="0">
              <a:cs typeface="Arial"/>
            </a:endParaRPr>
          </a:p>
        </p:txBody>
      </p:sp>
    </p:spTree>
    <p:extLst>
      <p:ext uri="{BB962C8B-B14F-4D97-AF65-F5344CB8AC3E}">
        <p14:creationId xmlns:p14="http://schemas.microsoft.com/office/powerpoint/2010/main" xmlns=""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 – </a:t>
            </a:r>
            <a:r>
              <a:rPr lang="tr-TR" sz="3200" b="1" dirty="0" smtClean="0"/>
              <a:t>Yasadışı </a:t>
            </a:r>
            <a:r>
              <a:rPr lang="tr-TR" sz="3200" b="1" dirty="0"/>
              <a:t>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3463" y="663301"/>
            <a:ext cx="3932483" cy="6186309"/>
          </a:xfrm>
          <a:prstGeom prst="rect">
            <a:avLst/>
          </a:prstGeom>
        </p:spPr>
        <p:txBody>
          <a:bodyPr wrap="square" lIns="91440" tIns="45720" rIns="91440" bIns="45720" anchor="t">
            <a:spAutoFit/>
          </a:bodyPr>
          <a:lstStyle/>
          <a:p>
            <a:pPr algn="just"/>
            <a:endParaRPr lang="tr-TR" dirty="0">
              <a:latin typeface="Arial"/>
              <a:ea typeface="ＭＳ Ｐゴシック"/>
              <a:cs typeface="Arial"/>
            </a:endParaRPr>
          </a:p>
          <a:p>
            <a:pPr marL="342900" indent="-342900" algn="just">
              <a:buFont typeface="Wingdings" pitchFamily="2" charset="2"/>
              <a:buChar char="Ø"/>
            </a:pPr>
            <a:r>
              <a:rPr lang="tr-TR" dirty="0">
                <a:latin typeface="Arial"/>
                <a:ea typeface="ＭＳ Ｐゴシック"/>
                <a:cs typeface="Arial"/>
              </a:rPr>
              <a:t>Taraflar, bilgisayar verisinin, bilgisayar sistemine, bilgisayar sisteminden veya bilgisayar sistemi içerisinde, böyle bir bilgisayar verisi taşıyan bilgisayar sisteminden doğan elektromanyetik yayılımlar da dahil olmak üzere, </a:t>
            </a:r>
            <a:r>
              <a:rPr lang="tr-TR" b="1" dirty="0">
                <a:solidFill>
                  <a:srgbClr val="FF0000"/>
                </a:solidFill>
                <a:latin typeface="Arial"/>
                <a:ea typeface="ＭＳ Ｐゴシック"/>
                <a:cs typeface="Arial"/>
              </a:rPr>
              <a:t>kamuya açık olmayan iletimine </a:t>
            </a:r>
            <a:r>
              <a:rPr lang="tr-TR" dirty="0">
                <a:latin typeface="Arial"/>
                <a:ea typeface="ＭＳ Ｐゴシック"/>
                <a:cs typeface="Arial"/>
              </a:rPr>
              <a:t>teknik araçlarla haksız biçimde ve kasten müdahale eylemini, ulusal hukukları uyarınca ceza gerektiren bir suç olarak tanımlamak için gerekli yasama tedbirlerini ve diğer tedbirleri kabul etmekle yükümlüdür. Taraflar eylemin, dürüst olmayan niyetle veya başka bir bilgisayara bağlı bir bilgisayar sistemi ile ilgili olarak işlenmesini zorunlu kılabilir.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15498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Kamuya açık olmayan iletime müdahale ile sınırlı suç</a:t>
            </a:r>
            <a:endParaRPr lang="tr-TR" sz="2200" dirty="0">
              <a:cs typeface="Arial"/>
            </a:endParaRP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 suç türü için verinin kamuya açık olup olmaması önemli değildir – önemli olan iletimin kamuya açık olmamasıdır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Kamuya açık bilginin kamuya açık olmayan iletiler aracılığıyla iletişime konu olması suç sayılabilir</a:t>
            </a:r>
          </a:p>
        </p:txBody>
      </p:sp>
    </p:spTree>
    <p:extLst>
      <p:ext uri="{BB962C8B-B14F-4D97-AF65-F5344CB8AC3E}">
        <p14:creationId xmlns:p14="http://schemas.microsoft.com/office/powerpoint/2010/main" xmlns="" val="88351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3 – </a:t>
            </a:r>
            <a:r>
              <a:rPr lang="tr-TR" sz="3200" b="1" dirty="0" smtClean="0">
                <a:ea typeface="+mn-lt"/>
                <a:cs typeface="+mn-lt"/>
              </a:rPr>
              <a:t>Yasadışı </a:t>
            </a:r>
            <a:r>
              <a:rPr lang="tr-TR" sz="3200" b="1" dirty="0">
                <a:ea typeface="+mn-lt"/>
                <a:cs typeface="+mn-lt"/>
              </a:rPr>
              <a:t>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12217" y="605792"/>
            <a:ext cx="3903729" cy="6463308"/>
          </a:xfrm>
          <a:prstGeom prst="rect">
            <a:avLst/>
          </a:prstGeom>
        </p:spPr>
        <p:txBody>
          <a:bodyPr wrap="square" lIns="91440" tIns="45720" rIns="91440" bIns="45720" anchor="t">
            <a:spAutoFit/>
          </a:bodyPr>
          <a:lstStyle/>
          <a:p>
            <a:pPr algn="just"/>
            <a:endParaRPr lang="en-US" dirty="0">
              <a:latin typeface="Arial"/>
              <a:ea typeface="ＭＳ Ｐゴシック"/>
              <a:cs typeface="Arial"/>
            </a:endParaRPr>
          </a:p>
          <a:p>
            <a:pPr marL="342900" indent="-342900" algn="just">
              <a:buFont typeface="Wingdings,Sans-Serif" pitchFamily="2" charset="2"/>
              <a:buChar char="Ø"/>
            </a:pPr>
            <a:r>
              <a:rPr lang="tr-TR" dirty="0">
                <a:latin typeface="Arial"/>
                <a:ea typeface="ＭＳ Ｐゴシック"/>
                <a:cs typeface="Arial"/>
              </a:rPr>
              <a:t>Taraflar, bilgisayar verisinin, </a:t>
            </a:r>
            <a:r>
              <a:rPr lang="tr-TR" b="1" dirty="0">
                <a:solidFill>
                  <a:srgbClr val="FF0000"/>
                </a:solidFill>
                <a:latin typeface="Arial"/>
                <a:ea typeface="ＭＳ Ｐゴシック"/>
                <a:cs typeface="Arial"/>
              </a:rPr>
              <a:t>bilgisayar sistemine, bilgisayar sisteminden veya bilgisayar sistemi içerisinde</a:t>
            </a:r>
            <a:r>
              <a:rPr lang="tr-TR" dirty="0">
                <a:latin typeface="Arial"/>
                <a:ea typeface="ＭＳ Ｐゴシック"/>
                <a:cs typeface="Arial"/>
              </a:rPr>
              <a:t>, böyle bir bilgisayar verisi taşıyan bilgisayar sisteminden doğan elektromanyetik yayılımlar da dahil olmak üzere, kamuya açık olmayan iletimine</a:t>
            </a:r>
            <a:r>
              <a:rPr lang="tr-TR" b="1" dirty="0">
                <a:solidFill>
                  <a:srgbClr val="FF0000"/>
                </a:solidFill>
                <a:latin typeface="Arial"/>
                <a:ea typeface="ＭＳ Ｐゴシック"/>
                <a:cs typeface="Arial"/>
              </a:rPr>
              <a:t> </a:t>
            </a:r>
            <a:r>
              <a:rPr lang="tr-TR" dirty="0">
                <a:latin typeface="Arial"/>
                <a:ea typeface="ＭＳ Ｐゴシック"/>
                <a:cs typeface="Arial"/>
              </a:rPr>
              <a:t>teknik araçlarla haksız biçimde ve kasten müdahale eylemini, ulusal hukukları uyarınca ceza gerektiren bir suç olarak tanımlamak için gerekli yasama tedbirlerini ve diğer tedbirleri kabul etmekle yükümlüdür. Taraflar eylemin, dürüst olmayan niyetle veya başka bir bilgisayara bağlı bir bilgisayar sistemi ile ilgili olarak işlenmesini zorunlu kılabilir. </a:t>
            </a:r>
            <a:endParaRPr lang="en-US" dirty="0">
              <a:latin typeface="Arial"/>
              <a:ea typeface="ＭＳ Ｐゴシック"/>
              <a:cs typeface="Arial"/>
            </a:endParaRPr>
          </a:p>
          <a:p>
            <a:pPr marL="342900" indent="-342900" algn="just">
              <a:buFont typeface="Wingdings" pitchFamily="2" charset="2"/>
              <a:buChar char="Ø"/>
            </a:pPr>
            <a:endParaRPr lang="en-US"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517064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Müdahale aşağıdaki iletilerle ilgilidir:</a:t>
            </a:r>
          </a:p>
          <a:p>
            <a:pPr marL="800100" lvl="1" indent="-342900" algn="just">
              <a:buFont typeface="Wingdings" pitchFamily="2" charset="2"/>
              <a:buChar char="ü"/>
            </a:pPr>
            <a:r>
              <a:rPr lang="tr-TR" sz="2200" dirty="0">
                <a:latin typeface="Arial"/>
                <a:ea typeface="ＭＳ Ｐゴシック"/>
                <a:cs typeface="Arial"/>
              </a:rPr>
              <a:t>Bir bilgisayar sistemine (</a:t>
            </a:r>
            <a:r>
              <a:rPr lang="tr-TR" sz="2200" dirty="0" err="1">
                <a:latin typeface="Arial"/>
                <a:ea typeface="ＭＳ Ｐゴシック"/>
                <a:cs typeface="Arial"/>
              </a:rPr>
              <a:t>örn</a:t>
            </a:r>
            <a:r>
              <a:rPr lang="tr-TR" sz="2200" dirty="0">
                <a:latin typeface="Arial"/>
                <a:ea typeface="ＭＳ Ｐゴシック"/>
                <a:cs typeface="Arial"/>
              </a:rPr>
              <a:t>. klavye girişleri aracılığıyla bir kişiden bilgisayara doğru gerçekleşen iletim)</a:t>
            </a:r>
          </a:p>
          <a:p>
            <a:pPr marL="800100" lvl="1" indent="-342900" algn="just">
              <a:buFont typeface="Wingdings" pitchFamily="2" charset="2"/>
              <a:buChar char="ü"/>
            </a:pPr>
            <a:r>
              <a:rPr lang="tr-TR" sz="2200" dirty="0">
                <a:latin typeface="Arial"/>
                <a:ea typeface="ＭＳ Ｐゴシック"/>
                <a:cs typeface="Arial"/>
              </a:rPr>
              <a:t>Bir bilgisayar sisteminden (</a:t>
            </a:r>
            <a:r>
              <a:rPr lang="tr-TR" sz="2200" dirty="0" err="1">
                <a:latin typeface="Arial"/>
                <a:ea typeface="ＭＳ Ｐゴシック"/>
                <a:cs typeface="Arial"/>
              </a:rPr>
              <a:t>örn</a:t>
            </a:r>
            <a:r>
              <a:rPr lang="tr-TR" sz="2200" dirty="0">
                <a:latin typeface="Arial"/>
                <a:ea typeface="ＭＳ Ｐゴシック"/>
                <a:cs typeface="Arial"/>
              </a:rPr>
              <a:t>. bir bilgisayar sisteminden başka bir bilgisayar sistemine doğru gerçekleşen iletim)</a:t>
            </a:r>
          </a:p>
          <a:p>
            <a:pPr marL="800100" lvl="1" indent="-342900" algn="just">
              <a:buFont typeface="Wingdings" pitchFamily="2" charset="2"/>
              <a:buChar char="ü"/>
            </a:pPr>
            <a:r>
              <a:rPr lang="tr-TR" sz="2200" dirty="0">
                <a:latin typeface="Arial"/>
                <a:ea typeface="ＭＳ Ｐゴシック"/>
                <a:cs typeface="Arial"/>
              </a:rPr>
              <a:t>Bir bilgisayar sistemi içerisinde (</a:t>
            </a:r>
            <a:r>
              <a:rPr lang="tr-TR" sz="2200" dirty="0" err="1">
                <a:latin typeface="Arial"/>
                <a:ea typeface="ＭＳ Ｐゴシック"/>
                <a:cs typeface="Arial"/>
              </a:rPr>
              <a:t>örn</a:t>
            </a:r>
            <a:r>
              <a:rPr lang="tr-TR" sz="2200" dirty="0">
                <a:latin typeface="Arial"/>
                <a:ea typeface="ＭＳ Ｐゴシック"/>
                <a:cs typeface="Arial"/>
              </a:rPr>
              <a:t>. merkezi işlem biriminden, bağlı bir yazıcıya doğru gerçekleşen iletim)</a:t>
            </a:r>
          </a:p>
        </p:txBody>
      </p:sp>
    </p:spTree>
    <p:extLst>
      <p:ext uri="{BB962C8B-B14F-4D97-AF65-F5344CB8AC3E}">
        <p14:creationId xmlns:p14="http://schemas.microsoft.com/office/powerpoint/2010/main" xmlns="" val="295570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3 – </a:t>
            </a:r>
            <a:r>
              <a:rPr lang="tr-TR" sz="3200" b="1" dirty="0" smtClean="0"/>
              <a:t>Yasadışı </a:t>
            </a:r>
            <a:r>
              <a:rPr lang="tr-TR" sz="3200" b="1" dirty="0"/>
              <a:t>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3464" y="749565"/>
            <a:ext cx="4105010" cy="6632585"/>
          </a:xfrm>
          <a:prstGeom prst="rect">
            <a:avLst/>
          </a:prstGeom>
        </p:spPr>
        <p:txBody>
          <a:bodyPr wrap="square" lIns="91440" tIns="45720" rIns="91440" bIns="45720" anchor="t">
            <a:spAutoFit/>
          </a:bodyPr>
          <a:lstStyle/>
          <a:p>
            <a:pPr marL="285750" indent="-285750" algn="just">
              <a:buFont typeface="Arial" pitchFamily="2" charset="2"/>
              <a:buChar char="•"/>
            </a:pPr>
            <a:endParaRPr lang="en-US" sz="1700" dirty="0">
              <a:latin typeface="Arial"/>
              <a:ea typeface="ＭＳ Ｐゴシック"/>
              <a:cs typeface="Arial"/>
            </a:endParaRPr>
          </a:p>
          <a:p>
            <a:pPr marL="342900" indent="-342900" algn="just">
              <a:buFont typeface="Wingdings,Sans-Serif" pitchFamily="2" charset="2"/>
              <a:buChar char="Ø"/>
            </a:pPr>
            <a:r>
              <a:rPr lang="tr-TR" sz="1700" dirty="0">
                <a:latin typeface="Arial"/>
                <a:ea typeface="ＭＳ Ｐゴシック"/>
                <a:cs typeface="Arial"/>
              </a:rPr>
              <a:t>Taraflar, bilgisayar verisinin, bilgisayar sistemine, bilgisayar sisteminden veya bilgisayar sistemi içerisinde, böyle bir bilgisayar verisi taşıyan bilgisayar sisteminden doğan </a:t>
            </a:r>
            <a:r>
              <a:rPr lang="tr-TR" sz="1700" b="1" dirty="0">
                <a:solidFill>
                  <a:srgbClr val="FF0000"/>
                </a:solidFill>
                <a:latin typeface="Arial"/>
                <a:ea typeface="ＭＳ Ｐゴシック"/>
                <a:cs typeface="Arial"/>
              </a:rPr>
              <a:t>elektromanyetik yayılımlar</a:t>
            </a:r>
            <a:r>
              <a:rPr lang="tr-TR" sz="1700" dirty="0">
                <a:latin typeface="Arial"/>
                <a:ea typeface="ＭＳ Ｐゴシック"/>
                <a:cs typeface="Arial"/>
              </a:rPr>
              <a:t> da dahil olmak üzere, kamuya açık olmayan iletimine</a:t>
            </a:r>
            <a:r>
              <a:rPr lang="tr-TR" sz="1700" b="1" dirty="0">
                <a:solidFill>
                  <a:srgbClr val="FF0000"/>
                </a:solidFill>
                <a:latin typeface="Arial"/>
                <a:ea typeface="ＭＳ Ｐゴシック"/>
                <a:cs typeface="Arial"/>
              </a:rPr>
              <a:t> </a:t>
            </a:r>
            <a:r>
              <a:rPr lang="tr-TR" sz="1700" dirty="0">
                <a:latin typeface="Arial"/>
                <a:ea typeface="ＭＳ Ｐゴシック"/>
                <a:cs typeface="Arial"/>
              </a:rPr>
              <a:t>teknik araçlarla haksız biçimde ve kasten müdahale eylemini, ulusal hukukları uyarınca ceza gerektiren bir suç olarak tanımlamak için gerekli yasama tedbirlerini ve diğer tedbirleri kabul etmekle yükümlüdür. Taraflar eylemin, dürüst olmayan niyetle veya başka bir bilgisayara bağlı bir bilgisayar sistemi ile ilgili olarak işlenmesini zorunlu kılabilir. </a:t>
            </a:r>
            <a:endParaRPr lang="en-US" sz="1700" dirty="0">
              <a:latin typeface="Arial"/>
              <a:ea typeface="ＭＳ Ｐゴシック"/>
              <a:cs typeface="Arial"/>
            </a:endParaRPr>
          </a:p>
          <a:p>
            <a:pPr marL="342900" indent="-342900" algn="just">
              <a:buFont typeface="Wingdings,Sans-Serif" pitchFamily="2" charset="2"/>
              <a:buChar char="Ø"/>
            </a:pPr>
            <a:endParaRPr lang="en-US" sz="1700" dirty="0">
              <a:latin typeface="Arial"/>
              <a:cs typeface="Arial"/>
            </a:endParaRPr>
          </a:p>
          <a:p>
            <a:pPr marL="342900" indent="-342900" algn="just">
              <a:buFont typeface="Wingdings" pitchFamily="2" charset="2"/>
              <a:buChar char="Ø"/>
            </a:pPr>
            <a:endParaRPr lang="en-US" sz="17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4778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a:latin typeface="Arial"/>
                <a:ea typeface="ＭＳ Ｐゴシック"/>
                <a:cs typeface="Arial"/>
              </a:rPr>
              <a:t>Bilgisayar sistemleri bilgisayar verisi taşıyan elektromanyetik yayılımlar yayabilir</a:t>
            </a:r>
          </a:p>
          <a:p>
            <a:pPr marL="342900" indent="-342900" algn="just">
              <a:buFont typeface="Wingdings" pitchFamily="2" charset="2"/>
              <a:buChar char="ü"/>
            </a:pPr>
            <a:endParaRPr lang="tr-TR" sz="2200">
              <a:latin typeface="Arial"/>
              <a:ea typeface="ＭＳ Ｐゴシック"/>
              <a:cs typeface="Arial"/>
            </a:endParaRPr>
          </a:p>
          <a:p>
            <a:pPr marL="342900" indent="-342900" algn="just">
              <a:buFont typeface="Wingdings" pitchFamily="2" charset="2"/>
              <a:buChar char="ü"/>
            </a:pPr>
            <a:r>
              <a:rPr lang="tr-TR" sz="2200">
                <a:latin typeface="Arial"/>
                <a:ea typeface="ＭＳ Ｐゴシック"/>
                <a:cs typeface="Arial"/>
              </a:rPr>
              <a:t>Bilgisayar verisi bu yayılımlardan tekrar yapılandırılabilir</a:t>
            </a:r>
            <a:endParaRPr lang="tr-TR" sz="2200">
              <a:cs typeface="Arial"/>
            </a:endParaRPr>
          </a:p>
          <a:p>
            <a:pPr marL="342900" indent="-342900" algn="just">
              <a:buFont typeface="Wingdings" pitchFamily="2" charset="2"/>
              <a:buChar char="ü"/>
            </a:pPr>
            <a:endParaRPr lang="tr-TR" sz="2200">
              <a:cs typeface="Arial"/>
            </a:endParaRPr>
          </a:p>
          <a:p>
            <a:pPr marL="342900" indent="-342900" algn="just">
              <a:buFont typeface="Wingdings" pitchFamily="2" charset="2"/>
              <a:buChar char="ü"/>
            </a:pPr>
            <a:r>
              <a:rPr lang="tr-TR" sz="2200">
                <a:latin typeface="Arial"/>
                <a:ea typeface="ＭＳ Ｐゴシック"/>
                <a:cs typeface="Arial"/>
              </a:rPr>
              <a:t>Böylece elektromanyetik yayılımlara müdahale de suç sayılmıştır</a:t>
            </a:r>
          </a:p>
        </p:txBody>
      </p:sp>
    </p:spTree>
    <p:extLst>
      <p:ext uri="{BB962C8B-B14F-4D97-AF65-F5344CB8AC3E}">
        <p14:creationId xmlns:p14="http://schemas.microsoft.com/office/powerpoint/2010/main" xmlns="" val="220553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3 – </a:t>
            </a:r>
            <a:r>
              <a:rPr lang="tr-TR" sz="3200" b="1" dirty="0" smtClean="0">
                <a:ea typeface="+mn-lt"/>
                <a:cs typeface="+mn-lt"/>
              </a:rPr>
              <a:t>Yasadışı </a:t>
            </a:r>
            <a:r>
              <a:rPr lang="tr-TR" sz="3200" b="1" dirty="0">
                <a:ea typeface="+mn-lt"/>
                <a:cs typeface="+mn-lt"/>
              </a:rPr>
              <a:t>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7841" y="893339"/>
            <a:ext cx="3918105" cy="5995573"/>
          </a:xfrm>
          <a:prstGeom prst="rect">
            <a:avLst/>
          </a:prstGeom>
        </p:spPr>
        <p:txBody>
          <a:bodyPr wrap="square" lIns="91440" tIns="45720" rIns="91440" bIns="45720" anchor="t">
            <a:spAutoFit/>
          </a:bodyPr>
          <a:lstStyle/>
          <a:p>
            <a:pPr marL="285750" indent="-285750" algn="just">
              <a:buFont typeface="Wingdings"/>
              <a:buChar char="Ø"/>
            </a:pPr>
            <a:r>
              <a:rPr lang="tr-TR" dirty="0">
                <a:latin typeface="Arial"/>
                <a:ea typeface="ＭＳ Ｐゴシック"/>
                <a:cs typeface="Arial"/>
              </a:rPr>
              <a:t>Taraflar, bilgisayar verisinin, bilgisayar sistemine, bilgisayar sisteminden veya bilgisayar sistemi içerisinde, böyle bir bilgisayar verisi taşıyan bilgisayar sisteminden doğan elektromanyetik yayılımlar da dahil olmak üzere, kamuya açık olmayan iletimine teknik araçlarla haksız biçimde ve kasten müdahale eylemini, ulusal hukukları uyarınca ceza gerektiren bir suç olarak tanımlamak için gerekli yasama tedbirlerini ve diğer tedbirleri kabul etmekle yükümlüdür. Taraflar eylemin, </a:t>
            </a:r>
            <a:r>
              <a:rPr lang="tr-TR" b="1" dirty="0">
                <a:solidFill>
                  <a:srgbClr val="FF0000"/>
                </a:solidFill>
                <a:latin typeface="Arial"/>
                <a:ea typeface="ＭＳ Ｐゴシック"/>
                <a:cs typeface="Arial"/>
              </a:rPr>
              <a:t>dürüst olmayan niyetle veya başka bir bilgisayara bağlı bir bilgisayar sistemi ile ilgili</a:t>
            </a:r>
            <a:r>
              <a:rPr lang="tr-TR" dirty="0">
                <a:latin typeface="Arial"/>
                <a:ea typeface="ＭＳ Ｐゴシック"/>
                <a:cs typeface="Arial"/>
              </a:rPr>
              <a:t> olarak işlenmesini zorunlu kılabilir.</a:t>
            </a:r>
            <a:endParaRPr lang="tr-TR" dirty="0">
              <a:latin typeface="Arial"/>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Taraflar, erişimin suç sayılmasını aşağıdaki niteleyici unsurlarla kısıtlayabilir</a:t>
            </a:r>
            <a:r>
              <a:rPr lang="en-US" sz="2200" dirty="0">
                <a:latin typeface="Arial"/>
                <a:ea typeface="ＭＳ Ｐゴシック"/>
                <a:cs typeface="Arial"/>
              </a:rPr>
              <a:t>:</a:t>
            </a:r>
          </a:p>
          <a:p>
            <a:pPr marL="800100" lvl="1" indent="-342900" algn="just">
              <a:buFont typeface="Wingdings,Sans-Serif" pitchFamily="2" charset="2"/>
              <a:buChar char="ü"/>
            </a:pPr>
            <a:r>
              <a:rPr lang="tr-TR" sz="2200" dirty="0">
                <a:latin typeface="Arial"/>
                <a:ea typeface="ＭＳ Ｐゴシック"/>
                <a:cs typeface="Arial"/>
              </a:rPr>
              <a:t>Dürüst olmayan niyet</a:t>
            </a:r>
          </a:p>
          <a:p>
            <a:pPr marL="800100" lvl="1" indent="-342900" algn="just">
              <a:buFont typeface="Wingdings,Sans-Serif" pitchFamily="2" charset="2"/>
              <a:buChar char="ü"/>
            </a:pPr>
            <a:r>
              <a:rPr lang="tr-TR" sz="2200" dirty="0">
                <a:latin typeface="Arial"/>
                <a:ea typeface="ＭＳ Ｐゴシック"/>
                <a:cs typeface="Arial"/>
              </a:rPr>
              <a:t>Başka bir bilgisayara bağlı bir bilgisayar sistemi ile ilgili müdahale (bağımsız bilgisayar sistemleri ile ilgili müdahaleler hariç)</a:t>
            </a:r>
          </a:p>
        </p:txBody>
      </p:sp>
    </p:spTree>
    <p:extLst>
      <p:ext uri="{BB962C8B-B14F-4D97-AF65-F5344CB8AC3E}">
        <p14:creationId xmlns:p14="http://schemas.microsoft.com/office/powerpoint/2010/main" xmlns="" val="4188551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eaLnBrk="1" hangingPunct="1">
              <a:lnSpc>
                <a:spcPct val="80000"/>
              </a:lnSpc>
            </a:pPr>
            <a:r>
              <a:rPr lang="tr-TR" sz="3200" b="1"/>
              <a:t>Sorular</a:t>
            </a:r>
            <a:endParaRPr lang="tr-TR" sz="3200" b="1">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98625916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066412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3844555884"/>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88449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4 – </a:t>
            </a:r>
            <a:r>
              <a:rPr lang="tr-TR" sz="3200" b="1" dirty="0" smtClean="0"/>
              <a:t>Verilere Müdahale</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xmlns="" id="{713E56E4-CB03-4568-B0C6-D9E6BF7B48D3}"/>
              </a:ext>
            </a:extLst>
          </p:cNvPr>
          <p:cNvSpPr txBox="1">
            <a:spLocks/>
          </p:cNvSpPr>
          <p:nvPr/>
        </p:nvSpPr>
        <p:spPr>
          <a:xfrm>
            <a:off x="457200" y="1460721"/>
            <a:ext cx="8229600" cy="4525962"/>
          </a:xfrm>
          <a:prstGeom prst="rect">
            <a:avLst/>
          </a:prstGeom>
          <a:ln w="38100">
            <a:solidFill>
              <a:srgbClr val="FF0000"/>
            </a:solidFill>
            <a:miter lim="800000"/>
            <a:headEnd/>
            <a:tailEnd/>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tr-TR" altLang="sr-Latn-RS" b="1" i="1" dirty="0">
              <a:cs typeface="Times New Roman" panose="02020603050405020304" pitchFamily="18" charset="0"/>
            </a:endParaRPr>
          </a:p>
          <a:p>
            <a:pPr algn="ctr" eaLnBrk="1" hangingPunct="1">
              <a:lnSpc>
                <a:spcPct val="80000"/>
              </a:lnSpc>
              <a:buNone/>
            </a:pPr>
            <a:r>
              <a:rPr lang="tr-TR" altLang="sr-Latn-RS" b="1" i="1" dirty="0" smtClean="0">
                <a:ea typeface="ＭＳ Ｐゴシック"/>
                <a:cs typeface="Times New Roman"/>
              </a:rPr>
              <a:t>Verilere müdahale</a:t>
            </a:r>
            <a:endParaRPr lang="tr-TR" altLang="sr-Latn-RS" b="1" i="1" dirty="0">
              <a:cs typeface="Times New Roman" panose="02020603050405020304" pitchFamily="18" charset="0"/>
            </a:endParaRPr>
          </a:p>
          <a:p>
            <a:pPr algn="ctr" eaLnBrk="1" hangingPunct="1">
              <a:lnSpc>
                <a:spcPct val="80000"/>
              </a:lnSpc>
              <a:buNone/>
            </a:pPr>
            <a:r>
              <a:rPr lang="tr-TR" altLang="sr-Latn-RS" b="1" i="1" dirty="0">
                <a:ea typeface="ＭＳ Ｐゴシック"/>
                <a:cs typeface="Times New Roman"/>
              </a:rPr>
              <a:t>(Madde 4 – Budapeşte Sözleşmesi)</a:t>
            </a:r>
            <a:endParaRPr lang="tr-TR" altLang="sr-Latn-RS" dirty="0">
              <a:ea typeface="ＭＳ Ｐゴシック"/>
              <a:cs typeface="Times New Roman"/>
            </a:endParaRPr>
          </a:p>
          <a:p>
            <a:pPr eaLnBrk="1" hangingPunct="1">
              <a:lnSpc>
                <a:spcPct val="80000"/>
              </a:lnSpc>
              <a:buFont typeface="Arial" pitchFamily="34" charset="0"/>
              <a:buNone/>
            </a:pPr>
            <a:endParaRPr lang="tr-TR" altLang="sr-Latn-RS" dirty="0">
              <a:cs typeface="Times New Roman" panose="02020603050405020304" pitchFamily="18" charset="0"/>
            </a:endParaRPr>
          </a:p>
          <a:p>
            <a:pPr algn="ctr" eaLnBrk="1" hangingPunct="1">
              <a:lnSpc>
                <a:spcPct val="80000"/>
              </a:lnSpc>
            </a:pPr>
            <a:r>
              <a:rPr lang="tr-TR" i="1" dirty="0">
                <a:ea typeface="ＭＳ Ｐゴシック"/>
                <a:cs typeface="Calibri"/>
              </a:rPr>
              <a:t>Kasten ve haksız biçimde</a:t>
            </a:r>
            <a:endParaRPr lang="tr-TR" altLang="sr-Latn-RS" i="1" dirty="0">
              <a:ea typeface="ＭＳ Ｐゴシック"/>
              <a:cs typeface="Times New Roman"/>
            </a:endParaRPr>
          </a:p>
          <a:p>
            <a:pPr algn="ctr">
              <a:lnSpc>
                <a:spcPct val="80000"/>
              </a:lnSpc>
            </a:pPr>
            <a:r>
              <a:rPr lang="tr-TR" altLang="sr-Latn-RS" i="1" dirty="0">
                <a:ea typeface="ＭＳ Ｐゴシック"/>
                <a:cs typeface="Times New Roman"/>
              </a:rPr>
              <a:t>Bilgisayar verisine zarar verme veya bilgisayar verisini silme, bozma, değiştirme ve yok etme</a:t>
            </a:r>
          </a:p>
          <a:p>
            <a:pPr marL="0" indent="0" algn="ctr" eaLnBrk="1" hangingPunct="1">
              <a:lnSpc>
                <a:spcPct val="80000"/>
              </a:lnSpc>
              <a:buNone/>
            </a:pPr>
            <a:endParaRPr lang="tr-TR" altLang="sr-Latn-RS" i="1" dirty="0">
              <a:ea typeface="ＭＳ Ｐゴシック"/>
              <a:cs typeface="Times New Roman"/>
            </a:endParaRPr>
          </a:p>
          <a:p>
            <a:pPr algn="ctr" eaLnBrk="1" hangingPunct="1">
              <a:lnSpc>
                <a:spcPct val="80000"/>
              </a:lnSpc>
              <a:buFont typeface="Arial" pitchFamily="34" charset="0"/>
              <a:buNone/>
            </a:pPr>
            <a:endParaRPr lang="tr-TR" altLang="sr-Latn-RS" dirty="0">
              <a:cs typeface="Times New Roman" panose="02020603050405020304" pitchFamily="18" charset="0"/>
            </a:endParaRPr>
          </a:p>
          <a:p>
            <a:pPr algn="ctr" eaLnBrk="1" hangingPunct="1">
              <a:lnSpc>
                <a:spcPct val="80000"/>
              </a:lnSpc>
              <a:buFont typeface="Arial" pitchFamily="34" charset="0"/>
              <a:buNone/>
            </a:pPr>
            <a:endParaRPr lang="tr-TR" altLang="sr-Latn-RS" dirty="0">
              <a:cs typeface="Times New Roman" panose="02020603050405020304" pitchFamily="18" charset="0"/>
            </a:endParaRPr>
          </a:p>
        </p:txBody>
      </p:sp>
    </p:spTree>
    <p:extLst>
      <p:ext uri="{BB962C8B-B14F-4D97-AF65-F5344CB8AC3E}">
        <p14:creationId xmlns:p14="http://schemas.microsoft.com/office/powerpoint/2010/main" xmlns="" val="4035656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4 – </a:t>
            </a:r>
            <a:r>
              <a:rPr lang="tr-TR" sz="3200" b="1" dirty="0" smtClean="0">
                <a:ea typeface="+mn-lt"/>
                <a:cs typeface="+mn-lt"/>
              </a:rPr>
              <a:t>Verilere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801314"/>
          </a:xfrm>
          <a:prstGeom prst="rect">
            <a:avLst/>
          </a:prstGeom>
        </p:spPr>
        <p:txBody>
          <a:bodyPr wrap="square" lIns="91440" tIns="45720" rIns="91440" bIns="45720" anchor="t">
            <a:spAutoFit/>
          </a:bodyPr>
          <a:lstStyle/>
          <a:p>
            <a:pPr marL="285750" indent="-285750" algn="just">
              <a:buFont typeface="Wingdings"/>
              <a:buChar char="Ø"/>
            </a:pPr>
            <a:r>
              <a:rPr lang="tr-TR">
                <a:latin typeface="Arial"/>
                <a:ea typeface="ＭＳ Ｐゴシック"/>
                <a:cs typeface="Arial"/>
              </a:rPr>
              <a:t>1 Taraflar, haksız biçimde ve kasıtlı olarak, bilgisayar verisine </a:t>
            </a:r>
            <a:r>
              <a:rPr lang="tr-TR" b="1">
                <a:solidFill>
                  <a:srgbClr val="FF0000"/>
                </a:solidFill>
                <a:latin typeface="Arial"/>
                <a:ea typeface="ＭＳ Ｐゴシック"/>
                <a:cs typeface="Arial"/>
              </a:rPr>
              <a:t>zarar verilmesi</a:t>
            </a:r>
            <a:r>
              <a:rPr lang="tr-TR">
                <a:latin typeface="Arial"/>
                <a:ea typeface="ＭＳ Ｐゴシック"/>
                <a:cs typeface="Arial"/>
              </a:rPr>
              <a:t> veya bilgisayar verisini silme, </a:t>
            </a:r>
            <a:r>
              <a:rPr lang="tr-TR" b="1">
                <a:solidFill>
                  <a:srgbClr val="FF0000"/>
                </a:solidFill>
                <a:latin typeface="Arial"/>
                <a:ea typeface="ＭＳ Ｐゴシック"/>
                <a:cs typeface="Arial"/>
              </a:rPr>
              <a:t>bozma</a:t>
            </a:r>
            <a:r>
              <a:rPr lang="tr-TR">
                <a:latin typeface="Arial"/>
                <a:ea typeface="ＭＳ Ｐゴシック"/>
                <a:cs typeface="Arial"/>
              </a:rPr>
              <a:t>, değiştirme veya yok etme eylemini, ulusal hukukları uyarınca ceza gerektiren bir suç olarak tanımlamak için gerekli yasama tedbirlerini ve diğer tedbirleri kabul etmekle yükümlüdür. </a:t>
            </a:r>
            <a:endParaRPr lang="tr-TR">
              <a:cs typeface="Arial"/>
            </a:endParaRPr>
          </a:p>
          <a:p>
            <a:pPr marL="342900" indent="-342900" algn="just">
              <a:buFont typeface="Wingdings" pitchFamily="2" charset="2"/>
              <a:buChar char="Ø"/>
            </a:pPr>
            <a:endParaRPr lang="tr-TR">
              <a:cs typeface="Arial"/>
            </a:endParaRPr>
          </a:p>
          <a:p>
            <a:pPr marL="342900" indent="-342900" algn="just">
              <a:buFont typeface="Wingdings" pitchFamily="2" charset="2"/>
              <a:buChar char="Ø"/>
            </a:pPr>
            <a:endParaRPr lang="tr-TR">
              <a:cs typeface="Arial"/>
            </a:endParaRPr>
          </a:p>
          <a:p>
            <a:pPr marL="342900" indent="-342900" algn="just">
              <a:buFont typeface="Wingdings" pitchFamily="2" charset="2"/>
              <a:buChar char="Ø"/>
            </a:pPr>
            <a:r>
              <a:rPr lang="tr-TR">
                <a:latin typeface="Arial"/>
                <a:ea typeface="ＭＳ Ｐゴシック"/>
                <a:cs typeface="Arial"/>
              </a:rPr>
              <a:t>2 Taraflar 1. paragrafta tanımlanan eylemin ciddi zarar doğurması şartını öngörme hakkını saklı tutabilir.</a:t>
            </a:r>
          </a:p>
          <a:p>
            <a:pPr marL="342900" indent="-342900" algn="just">
              <a:buFont typeface="Wingdings" pitchFamily="2" charset="2"/>
              <a:buChar char="Ø"/>
            </a:pPr>
            <a:endParaRPr lang="tr-TR">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2462213"/>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Zarar verme ve bozma örtüşen eylemlerdir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Verinin ve programların bütünlüğünün veya bilgi içeriğinin olumsuz anlamda değiştirilmesi anlamına gelir</a:t>
            </a:r>
            <a:endParaRPr lang="tr-TR" sz="2200" dirty="0">
              <a:cs typeface="Arial"/>
            </a:endParaRPr>
          </a:p>
        </p:txBody>
      </p:sp>
    </p:spTree>
    <p:extLst>
      <p:ext uri="{BB962C8B-B14F-4D97-AF65-F5344CB8AC3E}">
        <p14:creationId xmlns:p14="http://schemas.microsoft.com/office/powerpoint/2010/main" xmlns="" val="164406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4 – </a:t>
            </a:r>
            <a:r>
              <a:rPr lang="tr-TR" sz="3200" b="1" dirty="0" smtClean="0">
                <a:ea typeface="+mn-lt"/>
                <a:cs typeface="+mn-lt"/>
              </a:rPr>
              <a:t>Verilere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524315"/>
          </a:xfrm>
          <a:prstGeom prst="rect">
            <a:avLst/>
          </a:prstGeom>
        </p:spPr>
        <p:txBody>
          <a:bodyPr wrap="square" lIns="91440" tIns="45720" rIns="91440" bIns="45720" anchor="t">
            <a:spAutoFit/>
          </a:bodyPr>
          <a:lstStyle/>
          <a:p>
            <a:pPr marL="285750" indent="-285750" algn="just">
              <a:buFont typeface="Wingdings,Sans-Serif" pitchFamily="2" charset="2"/>
              <a:buChar char="Ø"/>
            </a:pPr>
            <a:r>
              <a:rPr lang="tr-TR">
                <a:latin typeface="Arial"/>
                <a:ea typeface="ＭＳ Ｐゴシック"/>
                <a:cs typeface="Arial"/>
              </a:rPr>
              <a:t>1 Taraflar, haksız biçimde ve kasıtlı olarak, bilgisayar verisine zarar verilmesi veya bilgisayar verisini </a:t>
            </a:r>
            <a:r>
              <a:rPr lang="tr-TR" b="1">
                <a:solidFill>
                  <a:srgbClr val="FF0000"/>
                </a:solidFill>
                <a:latin typeface="Arial"/>
                <a:ea typeface="ＭＳ Ｐゴシック"/>
                <a:cs typeface="Arial"/>
              </a:rPr>
              <a:t>silme</a:t>
            </a:r>
            <a:r>
              <a:rPr lang="tr-TR">
                <a:latin typeface="Arial"/>
                <a:ea typeface="ＭＳ Ｐゴシック"/>
                <a:cs typeface="Arial"/>
              </a:rPr>
              <a:t>, bozma, değiştirme veya yok etme eylemini, ulusal hukukları uyarınca ceza gerektiren bir suç olarak tanımlamak için gerekli yasama tedbirlerini ve diğer tedbirleri kabul etmekle yükümlüdür. </a:t>
            </a:r>
          </a:p>
          <a:p>
            <a:pPr marL="342900" indent="-342900" algn="just">
              <a:buFont typeface="Wingdings,Sans-Serif" pitchFamily="2" charset="2"/>
              <a:buChar char="Ø"/>
            </a:pPr>
            <a:endParaRPr lang="tr-TR">
              <a:cs typeface="Arial"/>
            </a:endParaRPr>
          </a:p>
          <a:p>
            <a:pPr marL="342900" indent="-342900" algn="just">
              <a:buFont typeface="Wingdings,Sans-Serif" pitchFamily="2" charset="2"/>
              <a:buChar char="Ø"/>
            </a:pPr>
            <a:r>
              <a:rPr lang="tr-TR">
                <a:latin typeface="Arial"/>
                <a:ea typeface="ＭＳ Ｐゴシック"/>
                <a:cs typeface="Arial"/>
              </a:rPr>
              <a:t>2 Taraflar 1. paragrafta tanımlanan eylemin ciddi zarar doğurması şartını öngörme hakkını saklı tutabilir.</a:t>
            </a:r>
            <a:endParaRPr lang="en-GB">
              <a:ea typeface="ＭＳ Ｐゴシック"/>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2462213"/>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Verinin silinmesi maddi anlamda bir şeyin tahrip edilmesine eştir.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Silme, verinin tahrip edilmesi veya verinin tanınmaz hale getirilmesi etkisi yaratır</a:t>
            </a:r>
            <a:endParaRPr lang="tr-TR" sz="2200" dirty="0">
              <a:cs typeface="Arial"/>
            </a:endParaRPr>
          </a:p>
          <a:p>
            <a:pPr algn="just"/>
            <a:endParaRPr lang="tr-TR" sz="2200" dirty="0">
              <a:cs typeface="Arial"/>
            </a:endParaRPr>
          </a:p>
        </p:txBody>
      </p:sp>
    </p:spTree>
    <p:extLst>
      <p:ext uri="{BB962C8B-B14F-4D97-AF65-F5344CB8AC3E}">
        <p14:creationId xmlns:p14="http://schemas.microsoft.com/office/powerpoint/2010/main" xmlns="" val="34546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4 – </a:t>
            </a:r>
            <a:r>
              <a:rPr lang="tr-TR" sz="3200" b="1" dirty="0" smtClean="0">
                <a:ea typeface="+mn-lt"/>
                <a:cs typeface="+mn-lt"/>
              </a:rPr>
              <a:t>Verilere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078313"/>
          </a:xfrm>
          <a:prstGeom prst="rect">
            <a:avLst/>
          </a:prstGeom>
        </p:spPr>
        <p:txBody>
          <a:bodyPr wrap="square" lIns="91440" tIns="45720" rIns="91440" bIns="45720" anchor="t">
            <a:spAutoFit/>
          </a:bodyPr>
          <a:lstStyle/>
          <a:p>
            <a:pPr marL="285750" indent="-285750" algn="just">
              <a:buFont typeface="Wingdings,Sans-Serif" pitchFamily="2" charset="2"/>
              <a:buChar char="Ø"/>
            </a:pPr>
            <a:r>
              <a:rPr lang="tr-TR">
                <a:latin typeface="Arial"/>
                <a:cs typeface="Arial"/>
              </a:rPr>
              <a:t>1 Taraflar, haksız biçimde ve kasıtlı olarak, bilgisayar verisine zarar verilmesi veya bilgisayar verisini silme, bozma, </a:t>
            </a:r>
            <a:r>
              <a:rPr lang="tr-TR" b="1">
                <a:solidFill>
                  <a:srgbClr val="FF0000"/>
                </a:solidFill>
                <a:latin typeface="Arial"/>
                <a:cs typeface="Arial"/>
              </a:rPr>
              <a:t>değiştirme </a:t>
            </a:r>
            <a:r>
              <a:rPr lang="tr-TR">
                <a:latin typeface="Arial"/>
                <a:cs typeface="Arial"/>
              </a:rPr>
              <a:t>veya yok etme eylemini, ulusal hukukları uyarınca ceza gerektiren bir suç olarak tanımlamak için gerekli yasama tedbirlerini ve diğer tedbirleri kabul etmekle yükümlüdür. </a:t>
            </a:r>
            <a:endParaRPr lang="en-US">
              <a:latin typeface="Arial"/>
              <a:cs typeface="Arial"/>
            </a:endParaRPr>
          </a:p>
          <a:p>
            <a:pPr marL="342900" indent="-342900" algn="just">
              <a:buFont typeface="Wingdings,Sans-Serif" pitchFamily="2" charset="2"/>
              <a:buChar char="Ø"/>
            </a:pPr>
            <a:endParaRPr lang="tr-TR">
              <a:cs typeface="Arial"/>
            </a:endParaRPr>
          </a:p>
          <a:p>
            <a:pPr marL="342900" indent="-342900" algn="just">
              <a:buFont typeface="Wingdings,Sans-Serif" pitchFamily="2" charset="2"/>
              <a:buChar char="Ø"/>
            </a:pPr>
            <a:r>
              <a:rPr lang="tr-TR">
                <a:latin typeface="Arial"/>
                <a:cs typeface="Arial"/>
              </a:rPr>
              <a:t>2 Taraflar 1. paragrafta tanımlanan eylemin ciddi zarar doğurması şartını öngörme hakkını saklı tutabilir.</a:t>
            </a:r>
            <a:endParaRPr lang="tr-T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Değiştirme, mevcut veri üzerinde değişiklik yapılması anlamına gelmektedir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Virüs ve Truva atları gibi kötü amaçlı kodların girilmesini içerir ve verinin değiştirilmesi sonucunu doğurur</a:t>
            </a:r>
            <a:endParaRPr lang="tr-TR" sz="2200" dirty="0">
              <a:cs typeface="Arial"/>
            </a:endParaRPr>
          </a:p>
          <a:p>
            <a:pPr marL="342900" indent="-342900" algn="just">
              <a:buFont typeface="Wingdings" pitchFamily="2" charset="2"/>
              <a:buChar char="ü"/>
            </a:pPr>
            <a:endParaRPr lang="tr-TR" sz="2200" dirty="0">
              <a:cs typeface="Arial"/>
            </a:endParaRPr>
          </a:p>
        </p:txBody>
      </p:sp>
    </p:spTree>
    <p:extLst>
      <p:ext uri="{BB962C8B-B14F-4D97-AF65-F5344CB8AC3E}">
        <p14:creationId xmlns:p14="http://schemas.microsoft.com/office/powerpoint/2010/main" xmlns="" val="101360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solidFill>
                  <a:schemeClr val="bg1"/>
                </a:solidFill>
                <a:ea typeface="+mn-lt"/>
                <a:cs typeface="+mn-lt"/>
              </a:rPr>
              <a:t>Adli Personel için Uluslararası İşbirliğine İlişkin Uzmanlık </a:t>
            </a:r>
            <a:r>
              <a:rPr lang="tr-TR" sz="3200" b="1" dirty="0" smtClean="0">
                <a:solidFill>
                  <a:schemeClr val="bg1"/>
                </a:solidFill>
                <a:ea typeface="+mn-lt"/>
                <a:cs typeface="+mn-lt"/>
              </a:rPr>
              <a:t>Eğitimi</a:t>
            </a:r>
            <a:endParaRPr lang="tr-TR" sz="3200" dirty="0">
              <a:solidFill>
                <a:schemeClr val="bg1"/>
              </a:solidFill>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09489" y="2594925"/>
            <a:ext cx="8525021" cy="1668149"/>
          </a:xfrm>
          <a:prstGeom prst="rect">
            <a:avLst/>
          </a:prstGeom>
        </p:spPr>
        <p:txBody>
          <a:bodyPr wrap="square" lIns="91440" tIns="45720" rIns="91440" bIns="45720" anchor="t">
            <a:spAutoFit/>
          </a:bodyPr>
          <a:lstStyle/>
          <a:p>
            <a:pPr algn="ctr">
              <a:lnSpc>
                <a:spcPct val="80000"/>
              </a:lnSpc>
            </a:pPr>
            <a:r>
              <a:rPr lang="tr-TR" sz="3200" b="1" dirty="0">
                <a:latin typeface="Arial"/>
                <a:ea typeface="ＭＳ Ｐゴシック"/>
              </a:rPr>
              <a:t>Birinci Bölüm</a:t>
            </a:r>
            <a:endParaRPr lang="tr-TR" dirty="0">
              <a:cs typeface="Arial"/>
            </a:endParaRPr>
          </a:p>
          <a:p>
            <a:pPr algn="ctr">
              <a:lnSpc>
                <a:spcPct val="80000"/>
              </a:lnSpc>
            </a:pPr>
            <a:r>
              <a:rPr lang="tr-TR" sz="3200" b="1" dirty="0">
                <a:ea typeface="ＭＳ Ｐゴシック" charset="0"/>
                <a:cs typeface="ＭＳ Ｐゴシック" charset="0"/>
              </a:rPr>
              <a:t/>
            </a:r>
            <a:br>
              <a:rPr lang="tr-TR" sz="3200" b="1" dirty="0">
                <a:ea typeface="ＭＳ Ｐゴシック" charset="0"/>
                <a:cs typeface="ＭＳ Ｐゴシック" charset="0"/>
              </a:rPr>
            </a:br>
            <a:r>
              <a:rPr lang="tr-TR" sz="3200" b="1" dirty="0">
                <a:latin typeface="Arial"/>
                <a:ea typeface="ＭＳ Ｐゴシック"/>
                <a:cs typeface="Arial"/>
              </a:rPr>
              <a:t>Siber Suça ve Elektronik Delillere ilişkin Hatırlatmalar</a:t>
            </a:r>
            <a:endParaRPr lang="tr-TR" sz="3200" b="1" dirty="0">
              <a:ea typeface="ＭＳ Ｐゴシック"/>
              <a:cs typeface="Arial"/>
            </a:endParaRPr>
          </a:p>
        </p:txBody>
      </p:sp>
    </p:spTree>
    <p:extLst>
      <p:ext uri="{BB962C8B-B14F-4D97-AF65-F5344CB8AC3E}">
        <p14:creationId xmlns:p14="http://schemas.microsoft.com/office/powerpoint/2010/main" xmlns=""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4 – </a:t>
            </a:r>
            <a:r>
              <a:rPr lang="tr-TR" sz="3200" b="1" dirty="0" smtClean="0">
                <a:ea typeface="+mn-lt"/>
                <a:cs typeface="+mn-lt"/>
              </a:rPr>
              <a:t>Verilere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801314"/>
          </a:xfrm>
          <a:prstGeom prst="rect">
            <a:avLst/>
          </a:prstGeom>
        </p:spPr>
        <p:txBody>
          <a:bodyPr wrap="square" lIns="91440" tIns="45720" rIns="91440" bIns="45720" anchor="t">
            <a:spAutoFit/>
          </a:bodyPr>
          <a:lstStyle/>
          <a:p>
            <a:pPr marL="285750" indent="-285750" algn="just">
              <a:buFont typeface="Wingdings"/>
              <a:buChar char="Ø"/>
            </a:pPr>
            <a:r>
              <a:rPr lang="tr-TR" dirty="0">
                <a:latin typeface="Arial"/>
                <a:ea typeface="ＭＳ Ｐゴシック"/>
                <a:cs typeface="Arial"/>
              </a:rPr>
              <a:t>1 Taraflar, haksız biçimde ve kasıtlı olarak, bilgisayar verisine zarar verilmesi veya bilgisayar verisini silme, bozma, değiştirme veya </a:t>
            </a:r>
            <a:r>
              <a:rPr lang="tr-TR" b="1" dirty="0">
                <a:solidFill>
                  <a:srgbClr val="FF0000"/>
                </a:solidFill>
                <a:latin typeface="Arial"/>
                <a:ea typeface="ＭＳ Ｐゴシック"/>
                <a:cs typeface="Arial"/>
              </a:rPr>
              <a:t>yok etme</a:t>
            </a:r>
            <a:r>
              <a:rPr lang="tr-TR" dirty="0">
                <a:latin typeface="Arial"/>
                <a:ea typeface="ＭＳ Ｐゴシック"/>
                <a:cs typeface="Arial"/>
              </a:rPr>
              <a:t> eylemini, ulusal hukukları uyarınca ceza gerektiren bir suç olarak tanımlamak için gerekli yasama tedbirlerini ve diğer tedbirleri kabul etmekle yükümlüdür. </a:t>
            </a:r>
            <a:endParaRPr lang="en-US" dirty="0">
              <a:cs typeface="Arial" pitchFamily="34" charset="0"/>
            </a:endParaRPr>
          </a:p>
          <a:p>
            <a:pPr algn="just"/>
            <a:endParaRPr lang="tr-TR" dirty="0">
              <a:latin typeface="Arial"/>
              <a:ea typeface="ＭＳ Ｐゴシック"/>
              <a:cs typeface="Arial"/>
            </a:endParaRPr>
          </a:p>
          <a:p>
            <a:pPr algn="just"/>
            <a:endParaRPr lang="tr-TR" dirty="0">
              <a:latin typeface="Arial"/>
              <a:ea typeface="ＭＳ Ｐゴシック"/>
              <a:cs typeface="Arial"/>
            </a:endParaRPr>
          </a:p>
          <a:p>
            <a:pPr marL="285750" indent="-285750" algn="just">
              <a:buFont typeface="Wingdings"/>
              <a:buChar char="Ø"/>
            </a:pPr>
            <a:r>
              <a:rPr lang="tr-TR" dirty="0">
                <a:latin typeface="Arial"/>
                <a:ea typeface="ＭＳ Ｐゴシック"/>
                <a:cs typeface="Arial"/>
              </a:rPr>
              <a:t>2 Taraflar 1. paragrafta tanımlanan eylemin ciddi zarar doğurması şartını öngörme hakkını saklı tutabilir. </a:t>
            </a:r>
            <a:endParaRPr lang="en-US" dirty="0">
              <a:cs typeface="Arial"/>
            </a:endParaRPr>
          </a:p>
          <a:p>
            <a:pPr marL="342900" indent="-342900" algn="just">
              <a:buFont typeface="Wingdings" pitchFamily="2" charset="2"/>
              <a:buChar char="Ø"/>
            </a:pPr>
            <a:endParaRPr lang="en-US"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Yok etme, bilgisayara veya verinin saklandığı depolama aracına erişebilen kişi bakımından verinin varlığını sonlandıran veya engelleyen her türlü eylemi ifade etmektedir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Yok etme verinin içeriğini değil ancak varlığını etkilemektedir</a:t>
            </a:r>
            <a:endParaRPr lang="tr-TR" sz="2200" dirty="0">
              <a:cs typeface="Arial"/>
            </a:endParaRPr>
          </a:p>
        </p:txBody>
      </p:sp>
    </p:spTree>
    <p:extLst>
      <p:ext uri="{BB962C8B-B14F-4D97-AF65-F5344CB8AC3E}">
        <p14:creationId xmlns:p14="http://schemas.microsoft.com/office/powerpoint/2010/main" xmlns="" val="3610425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4 – </a:t>
            </a:r>
            <a:r>
              <a:rPr lang="tr-TR" sz="3200" b="1" dirty="0" smtClean="0">
                <a:ea typeface="+mn-lt"/>
                <a:cs typeface="+mn-lt"/>
              </a:rPr>
              <a:t>Verilere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247317"/>
          </a:xfrm>
          <a:prstGeom prst="rect">
            <a:avLst/>
          </a:prstGeom>
        </p:spPr>
        <p:txBody>
          <a:bodyPr wrap="square" lIns="91440" tIns="45720" rIns="91440" bIns="45720" anchor="t">
            <a:spAutoFit/>
          </a:bodyPr>
          <a:lstStyle/>
          <a:p>
            <a:pPr marL="285750" indent="-285750" algn="just">
              <a:buFont typeface="Wingdings"/>
              <a:buChar char="Ø"/>
            </a:pPr>
            <a:r>
              <a:rPr lang="tr-TR" dirty="0">
                <a:latin typeface="Arial"/>
                <a:ea typeface="ＭＳ Ｐゴシック"/>
                <a:cs typeface="Arial"/>
              </a:rPr>
              <a:t>1 Taraflar, </a:t>
            </a:r>
            <a:r>
              <a:rPr lang="tr-TR" b="1" dirty="0">
                <a:solidFill>
                  <a:srgbClr val="FF0000"/>
                </a:solidFill>
                <a:latin typeface="Arial"/>
                <a:ea typeface="ＭＳ Ｐゴシック"/>
                <a:cs typeface="Arial"/>
              </a:rPr>
              <a:t>haksız biçimde</a:t>
            </a:r>
            <a:r>
              <a:rPr lang="tr-TR" dirty="0">
                <a:latin typeface="Arial"/>
                <a:ea typeface="ＭＳ Ｐゴシック"/>
                <a:cs typeface="Arial"/>
              </a:rPr>
              <a:t> ve kasıtlı olarak, bilgisayar verisine zarar verilmesi veya bilgisayar verisini silme, bozma, değiştirme veya yok etme eylemini, ulusal hukukları uyarınca ceza gerektiren bir suç olarak tanımlamak için gerekli yasama tedbirlerini ve diğer tedbirleri kabul etmekle yükümlüdür. </a:t>
            </a:r>
            <a:endParaRPr lang="tr-TR" dirty="0">
              <a:latin typeface="Arial"/>
              <a:ea typeface="ＭＳ Ｐゴシック"/>
              <a:cs typeface="Arial" pitchFamily="34" charset="0"/>
            </a:endParaRPr>
          </a:p>
          <a:p>
            <a:pPr algn="just"/>
            <a:endParaRPr lang="tr-TR" dirty="0">
              <a:latin typeface="Arial"/>
              <a:ea typeface="ＭＳ Ｐゴシック"/>
              <a:cs typeface="Arial"/>
            </a:endParaRPr>
          </a:p>
          <a:p>
            <a:pPr marL="285750" indent="-285750" algn="just">
              <a:buFont typeface="Wingdings"/>
              <a:buChar char="Ø"/>
            </a:pPr>
            <a:r>
              <a:rPr lang="tr-TR" dirty="0">
                <a:latin typeface="Arial"/>
                <a:ea typeface="ＭＳ Ｐゴシック"/>
                <a:cs typeface="Arial"/>
              </a:rPr>
              <a:t>2 Taraflar 1. paragrafta tanımlanan eylemin ciddi zarar doğurması şartını öngörme hakkını saklı tutabilir.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102546"/>
            <a:ext cx="4747018" cy="5355312"/>
          </a:xfrm>
          <a:prstGeom prst="rect">
            <a:avLst/>
          </a:prstGeom>
        </p:spPr>
        <p:txBody>
          <a:bodyPr wrap="square" lIns="91440" tIns="45720" rIns="91440" bIns="45720" anchor="t">
            <a:spAutoFit/>
          </a:bodyPr>
          <a:lstStyle/>
          <a:p>
            <a:pPr marL="342900" indent="-342900" algn="just">
              <a:buFont typeface="Wingdings"/>
              <a:buChar char="Ø"/>
            </a:pPr>
            <a:r>
              <a:rPr lang="tr-TR" sz="1900" dirty="0">
                <a:latin typeface="Arial"/>
                <a:ea typeface="ＭＳ Ｐゴシック"/>
                <a:cs typeface="Arial"/>
              </a:rPr>
              <a:t>Haklı veri müdahalesi örnekleri:</a:t>
            </a:r>
          </a:p>
          <a:p>
            <a:pPr marL="800100" lvl="1" indent="-342900" algn="just">
              <a:buFont typeface="Wingdings" pitchFamily="2" charset="2"/>
              <a:buChar char="ü"/>
            </a:pPr>
            <a:r>
              <a:rPr lang="tr-TR" sz="1900" dirty="0">
                <a:latin typeface="Arial"/>
                <a:ea typeface="ＭＳ Ｐゴシック"/>
                <a:cs typeface="Arial"/>
              </a:rPr>
              <a:t>Ağ tasarımına veya yaygın işletme pratiklerine veya ticari pratiklere özgü faaliyetler</a:t>
            </a:r>
          </a:p>
          <a:p>
            <a:pPr marL="800100" lvl="1" indent="-342900" algn="just">
              <a:buFont typeface="Wingdings" pitchFamily="2" charset="2"/>
              <a:buChar char="ü"/>
            </a:pPr>
            <a:r>
              <a:rPr lang="tr-TR" sz="1900" dirty="0">
                <a:latin typeface="Arial"/>
                <a:ea typeface="ＭＳ Ｐゴシック"/>
                <a:cs typeface="Arial"/>
              </a:rPr>
              <a:t>Bilgisayar sahibinin veya işleteninin izin verdiği güvenlik sistemi testleri veya güvenlik koruması </a:t>
            </a:r>
            <a:endParaRPr lang="tr-TR" sz="1900" dirty="0">
              <a:cs typeface="Arial"/>
            </a:endParaRPr>
          </a:p>
          <a:p>
            <a:pPr marL="800100" lvl="1" indent="-342900" algn="just">
              <a:buFont typeface="Wingdings" pitchFamily="2" charset="2"/>
              <a:buChar char="ü"/>
            </a:pPr>
            <a:r>
              <a:rPr lang="tr-TR" sz="1900" dirty="0">
                <a:latin typeface="Arial"/>
                <a:ea typeface="ＭＳ Ｐゴシック"/>
                <a:cs typeface="Arial"/>
              </a:rPr>
              <a:t>Bilgisayarın, yeni bir yazılım kurulumu sırasında işletim sisteminin yeniden konfigürasyonu</a:t>
            </a:r>
          </a:p>
          <a:p>
            <a:pPr marL="800100" lvl="1" indent="-342900" algn="just">
              <a:buFont typeface="Wingdings" pitchFamily="2" charset="2"/>
              <a:buChar char="ü"/>
            </a:pPr>
            <a:r>
              <a:rPr lang="tr-TR" sz="1900" dirty="0">
                <a:latin typeface="Arial"/>
                <a:ea typeface="ＭＳ Ｐゴシック"/>
                <a:cs typeface="Arial"/>
              </a:rPr>
              <a:t>Anonim iletişimi kolaylaştırmak amacıyla trafik verisinin değiştirilmesi (</a:t>
            </a:r>
            <a:r>
              <a:rPr lang="tr-TR" sz="1900" dirty="0" err="1">
                <a:latin typeface="Arial"/>
                <a:ea typeface="ＭＳ Ｐゴシック"/>
                <a:cs typeface="Arial"/>
              </a:rPr>
              <a:t>örn</a:t>
            </a:r>
            <a:r>
              <a:rPr lang="tr-TR" sz="1900" dirty="0">
                <a:latin typeface="Arial"/>
                <a:ea typeface="ＭＳ Ｐゴシック"/>
                <a:cs typeface="Arial"/>
              </a:rPr>
              <a:t>. anonim '</a:t>
            </a:r>
            <a:r>
              <a:rPr lang="tr-TR" sz="1900" dirty="0" err="1">
                <a:latin typeface="Arial"/>
                <a:ea typeface="ＭＳ Ｐゴシック"/>
                <a:cs typeface="Arial"/>
              </a:rPr>
              <a:t>remailer</a:t>
            </a:r>
            <a:r>
              <a:rPr lang="tr-TR" sz="1900" dirty="0">
                <a:latin typeface="Arial"/>
                <a:ea typeface="ＭＳ Ｐゴシック"/>
                <a:cs typeface="Arial"/>
              </a:rPr>
              <a:t>' sistemleri) </a:t>
            </a:r>
            <a:endParaRPr lang="tr-TR" sz="1900" dirty="0">
              <a:cs typeface="Arial"/>
            </a:endParaRPr>
          </a:p>
          <a:p>
            <a:pPr marL="800100" lvl="1" indent="-342900" algn="just">
              <a:buFont typeface="Wingdings" pitchFamily="2" charset="2"/>
              <a:buChar char="ü"/>
            </a:pPr>
            <a:r>
              <a:rPr lang="tr-TR" sz="1900" dirty="0">
                <a:latin typeface="Arial"/>
                <a:ea typeface="ＭＳ Ｐゴシック"/>
                <a:cs typeface="Arial"/>
              </a:rPr>
              <a:t>İletişimin güvenliğini sağlamak amacıyla verinin değiştirilmesi (</a:t>
            </a:r>
            <a:r>
              <a:rPr lang="tr-TR" sz="1900" dirty="0" err="1">
                <a:latin typeface="Arial"/>
                <a:ea typeface="ＭＳ Ｐゴシック"/>
                <a:cs typeface="Arial"/>
              </a:rPr>
              <a:t>örn</a:t>
            </a:r>
            <a:r>
              <a:rPr lang="tr-TR" sz="1900" dirty="0">
                <a:latin typeface="Arial"/>
                <a:ea typeface="ＭＳ Ｐゴシック"/>
                <a:cs typeface="Arial"/>
              </a:rPr>
              <a:t>. şifreleme)</a:t>
            </a:r>
            <a:endParaRPr lang="tr-TR" sz="1900" dirty="0">
              <a:cs typeface="Arial"/>
            </a:endParaRPr>
          </a:p>
        </p:txBody>
      </p:sp>
    </p:spTree>
    <p:extLst>
      <p:ext uri="{BB962C8B-B14F-4D97-AF65-F5344CB8AC3E}">
        <p14:creationId xmlns:p14="http://schemas.microsoft.com/office/powerpoint/2010/main" xmlns="" val="306244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4 – </a:t>
            </a:r>
            <a:r>
              <a:rPr lang="tr-TR" sz="3200" b="1" dirty="0" smtClean="0">
                <a:ea typeface="+mn-lt"/>
                <a:cs typeface="+mn-lt"/>
              </a:rPr>
              <a:t>Verilere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247317"/>
          </a:xfrm>
          <a:prstGeom prst="rect">
            <a:avLst/>
          </a:prstGeom>
        </p:spPr>
        <p:txBody>
          <a:bodyPr wrap="square" lIns="91440" tIns="45720" rIns="91440" bIns="45720" anchor="t">
            <a:spAutoFit/>
          </a:bodyPr>
          <a:lstStyle/>
          <a:p>
            <a:pPr marL="285750" indent="-285750" algn="just">
              <a:buFont typeface="Wingdings"/>
              <a:buChar char="Ø"/>
            </a:pPr>
            <a:r>
              <a:rPr lang="tr-TR" dirty="0">
                <a:latin typeface="Arial"/>
                <a:ea typeface="ＭＳ Ｐゴシック"/>
                <a:cs typeface="Arial"/>
              </a:rPr>
              <a:t>1 Taraflar, haksız biçimde ve kasıtlı olarak, bilgisayar verisine zarar verilmesi veya bilgisayar verisini silme, bozma, değiştirme veya yok etme eylemini, ulusal hukukları uyarınca ceza gerektiren bir suç olarak tanımlamak için gerekli yasama tedbirlerini ve diğer tedbirleri kabul etmekle yükümlüdür. </a:t>
            </a:r>
            <a:endParaRPr lang="tr-TR" dirty="0">
              <a:cs typeface="Arial" pitchFamily="34" charset="0"/>
            </a:endParaRPr>
          </a:p>
          <a:p>
            <a:pPr algn="just"/>
            <a:endParaRPr lang="tr-TR" dirty="0">
              <a:latin typeface="Arial"/>
              <a:ea typeface="ＭＳ Ｐゴシック"/>
              <a:cs typeface="Arial"/>
            </a:endParaRPr>
          </a:p>
          <a:p>
            <a:pPr marL="285750" indent="-285750" algn="just">
              <a:buFont typeface="Wingdings"/>
              <a:buChar char="Ø"/>
            </a:pPr>
            <a:r>
              <a:rPr lang="tr-TR" dirty="0">
                <a:latin typeface="Arial"/>
                <a:ea typeface="ＭＳ Ｐゴシック"/>
                <a:cs typeface="Arial"/>
              </a:rPr>
              <a:t>2 Taraflar 1. paragrafta tanımlanan eylemin </a:t>
            </a:r>
            <a:r>
              <a:rPr lang="tr-TR" b="1" dirty="0">
                <a:solidFill>
                  <a:srgbClr val="FF0000"/>
                </a:solidFill>
                <a:latin typeface="Arial"/>
                <a:ea typeface="ＭＳ Ｐゴシック"/>
                <a:cs typeface="Arial"/>
              </a:rPr>
              <a:t>ciddi zarar</a:t>
            </a:r>
            <a:r>
              <a:rPr lang="tr-TR" dirty="0">
                <a:latin typeface="Arial"/>
                <a:ea typeface="ＭＳ Ｐゴシック"/>
                <a:cs typeface="Arial"/>
              </a:rPr>
              <a:t> doğurması şartını öngörme hakkını saklı tutabilir. </a:t>
            </a: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4778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Taraflar </a:t>
            </a:r>
            <a:r>
              <a:rPr lang="tr-TR" sz="2200" dirty="0" smtClean="0">
                <a:latin typeface="Arial"/>
                <a:ea typeface="ＭＳ Ｐゴシック"/>
                <a:cs typeface="Arial"/>
              </a:rPr>
              <a:t>verilere müdahaleyi, </a:t>
            </a:r>
            <a:r>
              <a:rPr lang="tr-TR" sz="2200" dirty="0">
                <a:latin typeface="Arial"/>
                <a:ea typeface="ＭＳ Ｐゴシック"/>
                <a:cs typeface="Arial"/>
              </a:rPr>
              <a:t>yalnızca ciddi zarar doğması durumunda suç sayabilir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Ciddi zararın ulusal mevzuatta tanımlanması gerekir</a:t>
            </a:r>
            <a:endParaRPr lang="tr-TR" sz="2200" dirty="0">
              <a:cs typeface="Arial"/>
            </a:endParaRPr>
          </a:p>
          <a:p>
            <a:pPr marL="342900" indent="-342900" algn="just">
              <a:buFont typeface="Wingdings" pitchFamily="2" charset="2"/>
              <a:buChar char="ü"/>
            </a:pPr>
            <a:endParaRPr lang="tr-TR" sz="2200" dirty="0"/>
          </a:p>
          <a:p>
            <a:pPr marL="342900" indent="-342900" algn="just">
              <a:buFont typeface="Wingdings" pitchFamily="2" charset="2"/>
              <a:buChar char="ü"/>
            </a:pPr>
            <a:r>
              <a:rPr lang="tr-TR" sz="2200" dirty="0">
                <a:latin typeface="Arial"/>
                <a:ea typeface="ＭＳ Ｐゴシック"/>
                <a:cs typeface="Arial"/>
              </a:rPr>
              <a:t>Eylem sonucu ortaya çıkan parasal zararın miktarına dayalı olarak tanımlanabilir</a:t>
            </a:r>
            <a:endParaRPr lang="tr-TR" sz="2200" dirty="0">
              <a:cs typeface="Arial"/>
            </a:endParaRPr>
          </a:p>
        </p:txBody>
      </p:sp>
    </p:spTree>
    <p:extLst>
      <p:ext uri="{BB962C8B-B14F-4D97-AF65-F5344CB8AC3E}">
        <p14:creationId xmlns:p14="http://schemas.microsoft.com/office/powerpoint/2010/main" xmlns="" val="3069685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5 – </a:t>
            </a:r>
            <a:r>
              <a:rPr lang="tr-TR" sz="3200" b="1" dirty="0" smtClean="0"/>
              <a:t>Sistemlere Müdahale</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xmlns="" id="{A99BA9B3-49F6-473E-BD95-8A59FDEBEC04}"/>
              </a:ext>
            </a:extLst>
          </p:cNvPr>
          <p:cNvSpPr txBox="1">
            <a:spLocks/>
          </p:cNvSpPr>
          <p:nvPr/>
        </p:nvSpPr>
        <p:spPr>
          <a:xfrm>
            <a:off x="534380" y="989545"/>
            <a:ext cx="8075240" cy="5375703"/>
          </a:xfrm>
          <a:prstGeom prst="rect">
            <a:avLst/>
          </a:prstGeom>
          <a:ln w="38100">
            <a:solidFill>
              <a:srgbClr val="FF0000"/>
            </a:solidFill>
            <a:miter lim="800000"/>
            <a:headEnd/>
            <a:tailEnd/>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tr-TR" altLang="sr-Latn-RS" sz="3000" b="1" i="1" dirty="0">
              <a:cs typeface="Times New Roman" panose="02020603050405020304" pitchFamily="18" charset="0"/>
            </a:endParaRPr>
          </a:p>
          <a:p>
            <a:pPr algn="ctr">
              <a:lnSpc>
                <a:spcPct val="80000"/>
              </a:lnSpc>
              <a:buNone/>
            </a:pPr>
            <a:r>
              <a:rPr lang="tr-TR" altLang="sr-Latn-RS" sz="3000" b="1" i="1" dirty="0" smtClean="0">
                <a:ea typeface="ＭＳ Ｐゴシック"/>
                <a:cs typeface="Times New Roman"/>
              </a:rPr>
              <a:t>Sistemlere Müdahale</a:t>
            </a:r>
            <a:endParaRPr lang="tr-TR" dirty="0"/>
          </a:p>
          <a:p>
            <a:pPr algn="ctr" eaLnBrk="1" hangingPunct="1">
              <a:lnSpc>
                <a:spcPct val="80000"/>
              </a:lnSpc>
              <a:buNone/>
            </a:pPr>
            <a:r>
              <a:rPr lang="tr-TR" altLang="sr-Latn-RS" sz="3000" b="1" i="1" dirty="0">
                <a:ea typeface="ＭＳ Ｐゴシック"/>
                <a:cs typeface="Times New Roman"/>
              </a:rPr>
              <a:t>(Madde 5 – Budapeşte Sözleşmesi)</a:t>
            </a:r>
          </a:p>
          <a:p>
            <a:pPr algn="ctr" eaLnBrk="1" hangingPunct="1">
              <a:lnSpc>
                <a:spcPct val="80000"/>
              </a:lnSpc>
              <a:buFont typeface="Arial" panose="020B0604020202020204" pitchFamily="34" charset="0"/>
              <a:buNone/>
            </a:pPr>
            <a:endParaRPr lang="tr-TR" altLang="sr-Latn-RS" sz="3000" i="1" dirty="0">
              <a:cs typeface="Times New Roman" panose="02020603050405020304" pitchFamily="18" charset="0"/>
            </a:endParaRPr>
          </a:p>
          <a:p>
            <a:pPr algn="ctr" eaLnBrk="1" hangingPunct="1">
              <a:lnSpc>
                <a:spcPct val="80000"/>
              </a:lnSpc>
            </a:pPr>
            <a:r>
              <a:rPr lang="tr-TR" sz="3000" i="1" dirty="0">
                <a:ea typeface="ＭＳ Ｐゴシック"/>
                <a:cs typeface="Calibri"/>
              </a:rPr>
              <a:t>Kasten ve haksız biçimde</a:t>
            </a:r>
            <a:endParaRPr lang="tr-TR" sz="3000" dirty="0">
              <a:ea typeface="+mn-lt"/>
              <a:cs typeface="+mn-lt"/>
            </a:endParaRPr>
          </a:p>
          <a:p>
            <a:pPr algn="ctr">
              <a:lnSpc>
                <a:spcPct val="80000"/>
              </a:lnSpc>
            </a:pPr>
            <a:r>
              <a:rPr lang="tr-TR" altLang="sr-Latn-RS" sz="3000" i="1" dirty="0">
                <a:ea typeface="ＭＳ Ｐゴシック"/>
                <a:cs typeface="Times New Roman"/>
              </a:rPr>
              <a:t>Bilgisayar verisi girişi veya bilgisayar verisinin iletilmesi, silinmesi, bozulması, değiştirilmesi, yok edilmesi veya bilgisayar verisine zarar verilmesi yoluyla</a:t>
            </a:r>
          </a:p>
          <a:p>
            <a:pPr algn="ctr">
              <a:lnSpc>
                <a:spcPct val="80000"/>
              </a:lnSpc>
            </a:pPr>
            <a:r>
              <a:rPr lang="tr-TR" altLang="sr-Latn-RS" sz="3000" i="1" dirty="0">
                <a:ea typeface="ＭＳ Ｐゴシック"/>
                <a:cs typeface="Times New Roman"/>
              </a:rPr>
              <a:t>Bilgisayar sisteminin işleyişinin ciddi biçimde engellenmesi </a:t>
            </a:r>
            <a:endParaRPr lang="tr-TR" altLang="sr-Latn-RS" sz="3000" i="1" dirty="0">
              <a:cs typeface="Times New Roman" panose="02020603050405020304" pitchFamily="18" charset="0"/>
            </a:endParaRPr>
          </a:p>
        </p:txBody>
      </p:sp>
    </p:spTree>
    <p:extLst>
      <p:ext uri="{BB962C8B-B14F-4D97-AF65-F5344CB8AC3E}">
        <p14:creationId xmlns:p14="http://schemas.microsoft.com/office/powerpoint/2010/main" xmlns="" val="3143990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5 – </a:t>
            </a:r>
            <a:r>
              <a:rPr lang="tr-TR" sz="3200" b="1" dirty="0" smtClean="0">
                <a:ea typeface="+mn-lt"/>
                <a:cs typeface="+mn-lt"/>
              </a:rPr>
              <a:t>Sistemlere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4247317"/>
          </a:xfrm>
          <a:prstGeom prst="rect">
            <a:avLst/>
          </a:prstGeom>
        </p:spPr>
        <p:txBody>
          <a:bodyPr wrap="square" lIns="91440" tIns="45720" rIns="91440" bIns="45720" anchor="t">
            <a:spAutoFit/>
          </a:bodyPr>
          <a:lstStyle/>
          <a:p>
            <a:pPr marL="285750" indent="-285750" algn="just">
              <a:buFont typeface="Wingdings"/>
              <a:buChar char="Ø"/>
            </a:pPr>
            <a:r>
              <a:rPr lang="tr-TR" dirty="0">
                <a:latin typeface="Arial"/>
                <a:ea typeface="ＭＳ Ｐゴシック"/>
                <a:cs typeface="Arial"/>
              </a:rPr>
              <a:t>Taraflar, bilgisayar sisteminin işleyişinin, haksız biçimde ve kasıtlı olarak, bilgisayar verisi girişi veya bilgisayar verisinin iletilmesi, silinmesi, bozulması, değiştirilmesi, yok edilmesi veya bilgisayar verisine zarar verilmesi yoluyla </a:t>
            </a:r>
            <a:r>
              <a:rPr lang="tr-TR" b="1" dirty="0">
                <a:solidFill>
                  <a:srgbClr val="FF0000"/>
                </a:solidFill>
                <a:latin typeface="Arial"/>
                <a:ea typeface="ＭＳ Ｐゴシック"/>
                <a:cs typeface="Arial"/>
              </a:rPr>
              <a:t>ciddi biçimde</a:t>
            </a:r>
            <a:r>
              <a:rPr lang="tr-TR" dirty="0">
                <a:latin typeface="Arial"/>
                <a:ea typeface="ＭＳ Ｐゴシック"/>
                <a:cs typeface="Arial"/>
              </a:rPr>
              <a:t> engellenmesi eylemini, ulusal hukukları uyarınca ceza gerektiren bir suç olarak tanımlamak için gerekli yasama tedbirlerini ve diğer tedbirleri kabul etmekle yükümlüdür. </a:t>
            </a:r>
            <a:endParaRPr lang="tr-TR" dirty="0">
              <a:cs typeface="Arial" pitchFamily="34" charset="0"/>
            </a:endParaRPr>
          </a:p>
          <a:p>
            <a:pPr algn="just">
              <a:buFont typeface="Wingdings" pitchFamily="2" charset="2"/>
            </a:pP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64715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“Ciddi” kavramı, bir verinin belirli bir sisteme, sistem sahibinin veya işleticisinin sistemi kullanması veya diğer sistemlerle iletişim kurması kabiliyeti üzerinde önemli bir zarar doğuracak biçimde, boyutta veya sıklıkta gönderilmesini kapsar. </a:t>
            </a:r>
            <a:endParaRPr lang="tr-TR" dirty="0">
              <a:cs typeface="Arial" pitchFamily="34" charset="0"/>
            </a:endParaRPr>
          </a:p>
          <a:p>
            <a:pPr algn="just"/>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Özel olarak neyin ciddi engelleme sayılacağı ulusal mevzuatta belirlenmelidir</a:t>
            </a:r>
          </a:p>
        </p:txBody>
      </p:sp>
    </p:spTree>
    <p:extLst>
      <p:ext uri="{BB962C8B-B14F-4D97-AF65-F5344CB8AC3E}">
        <p14:creationId xmlns:p14="http://schemas.microsoft.com/office/powerpoint/2010/main" xmlns="" val="137818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5 – </a:t>
            </a:r>
            <a:r>
              <a:rPr lang="tr-TR" sz="3200" b="1" dirty="0" smtClean="0">
                <a:ea typeface="+mn-lt"/>
                <a:cs typeface="+mn-lt"/>
              </a:rPr>
              <a:t>Sistemlere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452431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Taraflar, bilgisayar sisteminin işleyişinin, haksız biçimde ve kasıtlı olarak, </a:t>
            </a:r>
            <a:r>
              <a:rPr lang="tr-TR" b="1" dirty="0">
                <a:solidFill>
                  <a:srgbClr val="FF0000"/>
                </a:solidFill>
                <a:latin typeface="Arial"/>
                <a:ea typeface="ＭＳ Ｐゴシック"/>
                <a:cs typeface="Arial"/>
              </a:rPr>
              <a:t>bilgisayar verisi girişi veya bilgisayar verisinin iletilmesi, silinmesi, bozulması, değiştirilmesi, yok edilmesi veya bilgisayar verisine zarar verilmesi yoluyla </a:t>
            </a:r>
            <a:r>
              <a:rPr lang="tr-TR" dirty="0">
                <a:latin typeface="Arial"/>
                <a:ea typeface="ＭＳ Ｐゴシック"/>
                <a:cs typeface="Arial"/>
              </a:rPr>
              <a:t>ciddi biçimde </a:t>
            </a:r>
            <a:r>
              <a:rPr lang="tr-TR" b="1" dirty="0">
                <a:solidFill>
                  <a:srgbClr val="FF0000"/>
                </a:solidFill>
                <a:latin typeface="Arial"/>
                <a:ea typeface="ＭＳ Ｐゴシック"/>
                <a:cs typeface="Arial"/>
              </a:rPr>
              <a:t>engellenmesi</a:t>
            </a:r>
            <a:r>
              <a:rPr lang="tr-TR" dirty="0">
                <a:latin typeface="Arial"/>
                <a:ea typeface="ＭＳ Ｐゴシック"/>
                <a:cs typeface="Arial"/>
              </a:rPr>
              <a:t> eylemini, ulusal hukukları uyarınca ceza gerektiren bir suç olarak tanımlamak için gerekli yasama tedbirlerini ve diğer tedbirleri kabul etmekle yükümlüdür. </a:t>
            </a:r>
            <a:endParaRPr lang="tr-TR" dirty="0">
              <a:cs typeface="Arial" pitchFamily="34" charset="0"/>
            </a:endParaRPr>
          </a:p>
          <a:p>
            <a:pPr marL="342900" indent="-342900" algn="just">
              <a:buFont typeface="Wingdings" pitchFamily="2" charset="2"/>
              <a:buChar char="Ø"/>
            </a:pPr>
            <a:endParaRPr lang="tr-TR"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49353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Engelleme, bilgisayar sisteminin düzgün işleyişine müdahale etme eylemidir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Engelleme aşağıdaki yollarla gerçekleşmelidir:</a:t>
            </a: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Bilgisayar verisi girişi</a:t>
            </a:r>
          </a:p>
          <a:p>
            <a:pPr marL="800100" lvl="1" indent="-342900" algn="just">
              <a:buFont typeface="Wingdings" pitchFamily="2" charset="2"/>
              <a:buChar char="ü"/>
            </a:pPr>
            <a:r>
              <a:rPr lang="tr-TR" sz="2200" dirty="0">
                <a:latin typeface="Arial"/>
                <a:ea typeface="ＭＳ Ｐゴシック"/>
                <a:cs typeface="Arial"/>
              </a:rPr>
              <a:t>Bilgisayar verisi iletimi</a:t>
            </a:r>
          </a:p>
          <a:p>
            <a:pPr marL="800100" lvl="1" indent="-342900" algn="just">
              <a:buFont typeface="Wingdings" pitchFamily="2" charset="2"/>
              <a:buChar char="ü"/>
            </a:pPr>
            <a:r>
              <a:rPr lang="tr-TR" sz="2200" dirty="0">
                <a:latin typeface="Arial"/>
                <a:ea typeface="ＭＳ Ｐゴシック"/>
                <a:cs typeface="Arial"/>
              </a:rPr>
              <a:t>Bilgisayar verisine zarar verme</a:t>
            </a:r>
          </a:p>
          <a:p>
            <a:pPr marL="800100" lvl="1" indent="-342900" algn="just">
              <a:buFont typeface="Wingdings" pitchFamily="2" charset="2"/>
              <a:buChar char="ü"/>
            </a:pPr>
            <a:r>
              <a:rPr lang="tr-TR" sz="2200" dirty="0">
                <a:latin typeface="Arial"/>
                <a:ea typeface="ＭＳ Ｐゴシック"/>
                <a:cs typeface="Arial"/>
              </a:rPr>
              <a:t>Bilgisayar verisini silme</a:t>
            </a:r>
          </a:p>
          <a:p>
            <a:pPr marL="800100" lvl="1" indent="-342900" algn="just">
              <a:buFont typeface="Wingdings" pitchFamily="2" charset="2"/>
              <a:buChar char="ü"/>
            </a:pPr>
            <a:r>
              <a:rPr lang="tr-TR" sz="2200" dirty="0">
                <a:latin typeface="Arial"/>
                <a:ea typeface="ＭＳ Ｐゴシック"/>
                <a:cs typeface="Arial"/>
              </a:rPr>
              <a:t>Bilgisayar verisini değiştirme</a:t>
            </a:r>
          </a:p>
          <a:p>
            <a:pPr marL="800100" lvl="1" indent="-342900" algn="just">
              <a:buFont typeface="Wingdings" pitchFamily="2" charset="2"/>
              <a:buChar char="ü"/>
            </a:pPr>
            <a:r>
              <a:rPr lang="tr-TR" sz="2200" dirty="0">
                <a:latin typeface="Arial"/>
                <a:ea typeface="ＭＳ Ｐゴシック"/>
                <a:cs typeface="Arial"/>
              </a:rPr>
              <a:t>Bilgisayar verisini yok etme</a:t>
            </a:r>
          </a:p>
        </p:txBody>
      </p:sp>
    </p:spTree>
    <p:extLst>
      <p:ext uri="{BB962C8B-B14F-4D97-AF65-F5344CB8AC3E}">
        <p14:creationId xmlns:p14="http://schemas.microsoft.com/office/powerpoint/2010/main" xmlns="" val="377056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5 – </a:t>
            </a:r>
            <a:r>
              <a:rPr lang="tr-TR" sz="3200" b="1" dirty="0" smtClean="0">
                <a:ea typeface="+mn-lt"/>
                <a:cs typeface="+mn-lt"/>
              </a:rPr>
              <a:t>Sistemlere Müdahale</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4247317"/>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Taraflar, bilgisayar sisteminin işleyişinin, </a:t>
            </a:r>
            <a:r>
              <a:rPr lang="tr-TR" b="1" dirty="0">
                <a:solidFill>
                  <a:srgbClr val="FF0000"/>
                </a:solidFill>
                <a:latin typeface="Arial"/>
                <a:ea typeface="ＭＳ Ｐゴシック"/>
                <a:cs typeface="Arial"/>
              </a:rPr>
              <a:t>haksız biçimde </a:t>
            </a:r>
            <a:r>
              <a:rPr lang="tr-TR" dirty="0">
                <a:latin typeface="Arial"/>
                <a:ea typeface="ＭＳ Ｐゴシック"/>
                <a:cs typeface="Arial"/>
              </a:rPr>
              <a:t>ve kasıtlı olarak, bilgisayar verisi girişi veya bilgisayar verisinin iletilmesi, silinmesi, bozulması, değiştirilmesi, yok edilmesi veya bilgisayar verisine zarar verilmesi yoluyla ciddi biçimde engellenmesi eylemini, ulusal hukukları uyarınca ceza gerektiren bir suç olarak tanımlamak için gerekli yasama tedbirlerini ve diğer tedbirleri kabul etmekle yükümlüdür. </a:t>
            </a:r>
            <a:endParaRPr lang="tr-TR" dirty="0">
              <a:cs typeface="Arial" pitchFamily="34" charset="0"/>
            </a:endParaRPr>
          </a:p>
          <a:p>
            <a:pPr marL="342900" indent="-342900" algn="just">
              <a:buFont typeface="Wingdings" pitchFamily="2" charset="2"/>
              <a:buChar char="Ø"/>
            </a:pPr>
            <a:endParaRPr lang="tr-TR"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18576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1900" dirty="0">
                <a:latin typeface="Arial"/>
                <a:ea typeface="ＭＳ Ｐゴシック"/>
                <a:cs typeface="Arial"/>
              </a:rPr>
              <a:t>Haklı veri müdahalesi örnekleri:</a:t>
            </a:r>
          </a:p>
          <a:p>
            <a:pPr marL="800100" lvl="1" indent="-342900" algn="just">
              <a:buFont typeface="Wingdings" pitchFamily="2" charset="2"/>
              <a:buChar char="ü"/>
            </a:pPr>
            <a:r>
              <a:rPr lang="tr-TR" sz="1900" dirty="0">
                <a:latin typeface="Arial"/>
                <a:ea typeface="ＭＳ Ｐゴシック"/>
                <a:cs typeface="Arial"/>
              </a:rPr>
              <a:t>Ağ tasarımına veya yaygın işletme pratiklerine veya ticari pratiklere özgü faaliyetler </a:t>
            </a:r>
          </a:p>
          <a:p>
            <a:pPr marL="800100" lvl="1" indent="-342900" algn="just">
              <a:buFont typeface="Wingdings" pitchFamily="2" charset="2"/>
              <a:buChar char="ü"/>
            </a:pPr>
            <a:r>
              <a:rPr lang="tr-TR" sz="1900" dirty="0">
                <a:latin typeface="Arial"/>
                <a:ea typeface="ＭＳ Ｐゴシック"/>
                <a:cs typeface="Arial"/>
              </a:rPr>
              <a:t>Bilgisayar sahibinin veya işleteninin izin verdiği güvenlik sistemi testleri </a:t>
            </a:r>
            <a:endParaRPr lang="tr-TR" sz="1900" dirty="0">
              <a:cs typeface="Arial"/>
            </a:endParaRPr>
          </a:p>
          <a:p>
            <a:pPr marL="800100" lvl="1" indent="-342900" algn="just">
              <a:buFont typeface="Wingdings" pitchFamily="2" charset="2"/>
              <a:buChar char="ü"/>
            </a:pPr>
            <a:r>
              <a:rPr lang="tr-TR" sz="1900" dirty="0">
                <a:latin typeface="Arial"/>
                <a:ea typeface="ＭＳ Ｐゴシック"/>
                <a:cs typeface="Arial"/>
              </a:rPr>
              <a:t>Bilgisayar sisteminin, sistem sahibi veya işleteni tarafından korunması</a:t>
            </a:r>
          </a:p>
          <a:p>
            <a:pPr marL="800100" lvl="1" indent="-342900" algn="just">
              <a:buFont typeface="Wingdings" pitchFamily="2" charset="2"/>
              <a:buChar char="ü"/>
            </a:pPr>
            <a:r>
              <a:rPr lang="tr-TR" sz="1900" dirty="0">
                <a:latin typeface="Arial"/>
                <a:ea typeface="ＭＳ Ｐゴシック"/>
                <a:cs typeface="Arial"/>
              </a:rPr>
              <a:t>Sistemi işletenin, kurulu programları etkisiz kılacak yeni bir yazılım kurulumu sırasında bilgisayar işletim sisteminin yeniden konfigürasyonu</a:t>
            </a:r>
          </a:p>
        </p:txBody>
      </p:sp>
    </p:spTree>
    <p:extLst>
      <p:ext uri="{BB962C8B-B14F-4D97-AF65-F5344CB8AC3E}">
        <p14:creationId xmlns:p14="http://schemas.microsoft.com/office/powerpoint/2010/main" xmlns="" val="3123982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en-GB" sz="3200" b="1"/>
              <a:t>Sorular</a:t>
            </a:r>
            <a:endParaRPr lang="en-US"/>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111194960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2399441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en-GB" sz="3200" b="1"/>
              <a:t>Sorular</a:t>
            </a:r>
            <a:endParaRPr lang="en-US"/>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29076215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483058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6 – Cihazların Kötüye Kullanımı</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xmlns="" id="{C4A823AB-09DB-4F01-A77E-C71ED80212AC}"/>
              </a:ext>
            </a:extLst>
          </p:cNvPr>
          <p:cNvSpPr txBox="1">
            <a:spLocks/>
          </p:cNvSpPr>
          <p:nvPr/>
        </p:nvSpPr>
        <p:spPr>
          <a:xfrm>
            <a:off x="457200" y="1110343"/>
            <a:ext cx="8229600" cy="5205547"/>
          </a:xfrm>
          <a:prstGeom prst="rect">
            <a:avLst/>
          </a:prstGeom>
          <a:ln w="38100">
            <a:solidFill>
              <a:srgbClr val="FF0000"/>
            </a:solidFill>
            <a:miter lim="800000"/>
            <a:headEnd/>
            <a:tailEnd/>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endParaRPr lang="tr-TR" altLang="sr-Latn-RS" sz="1600" b="1" i="1" dirty="0">
              <a:cs typeface="Times New Roman" panose="02020603050405020304" pitchFamily="18" charset="0"/>
            </a:endParaRPr>
          </a:p>
          <a:p>
            <a:pPr algn="ctr">
              <a:buNone/>
            </a:pPr>
            <a:r>
              <a:rPr lang="tr-TR" altLang="sr-Latn-RS" b="1" i="1" dirty="0">
                <a:ea typeface="ＭＳ Ｐゴシック"/>
                <a:cs typeface="Times New Roman"/>
              </a:rPr>
              <a:t>Cihazların Kötüye Kullanımı</a:t>
            </a:r>
            <a:endParaRPr lang="tr-TR" dirty="0"/>
          </a:p>
          <a:p>
            <a:pPr algn="ctr" eaLnBrk="1" hangingPunct="1">
              <a:buNone/>
            </a:pPr>
            <a:r>
              <a:rPr lang="tr-TR" altLang="sr-Latn-RS" b="1" i="1" dirty="0">
                <a:ea typeface="ＭＳ Ｐゴシック"/>
                <a:cs typeface="Times New Roman"/>
              </a:rPr>
              <a:t>(Madde 6 – Budapeşte Sözleşmesi)</a:t>
            </a:r>
          </a:p>
          <a:p>
            <a:pPr algn="ctr" eaLnBrk="1" hangingPunct="1">
              <a:buFont typeface="Arial" panose="020B0604020202020204" pitchFamily="34" charset="0"/>
              <a:buNone/>
            </a:pPr>
            <a:endParaRPr lang="tr-TR" altLang="sr-Latn-RS" i="1" dirty="0">
              <a:cs typeface="Times New Roman" panose="02020603050405020304" pitchFamily="18" charset="0"/>
            </a:endParaRPr>
          </a:p>
          <a:p>
            <a:pPr algn="ctr"/>
            <a:r>
              <a:rPr lang="tr-TR" altLang="sr-Latn-RS" sz="2800" i="1" dirty="0">
                <a:ea typeface="ＭＳ Ｐゴシック"/>
                <a:cs typeface="Times New Roman"/>
              </a:rPr>
              <a:t>Kasten ve haksız biçimde</a:t>
            </a:r>
            <a:endParaRPr lang="tr-TR" dirty="0"/>
          </a:p>
          <a:p>
            <a:pPr algn="ctr" eaLnBrk="1" hangingPunct="1"/>
            <a:endParaRPr lang="tr-TR" altLang="sr-Latn-RS" sz="2800" i="1" dirty="0">
              <a:cs typeface="Times New Roman" panose="02020603050405020304" pitchFamily="18" charset="0"/>
            </a:endParaRPr>
          </a:p>
          <a:p>
            <a:pPr algn="ctr" eaLnBrk="1" hangingPunct="1"/>
            <a:r>
              <a:rPr lang="tr-TR" altLang="sr-Latn-RS" sz="2800" i="1" dirty="0">
                <a:ea typeface="ＭＳ Ｐゴシック"/>
                <a:cs typeface="Times New Roman"/>
              </a:rPr>
              <a:t>2 ila 5. maddelerde düzenlenen suçları işleme amacıyla (a)(1) veya (a)(2) paragraflarında öngörülen bir cihazı bulundurmak</a:t>
            </a:r>
          </a:p>
        </p:txBody>
      </p:sp>
      <p:sp>
        <p:nvSpPr>
          <p:cNvPr id="16" name="Slide Number Placeholder 1">
            <a:extLst>
              <a:ext uri="{FF2B5EF4-FFF2-40B4-BE49-F238E27FC236}">
                <a16:creationId xmlns:a16="http://schemas.microsoft.com/office/drawing/2014/main" xmlns="" id="{9C35F9D0-1A8C-4265-98A4-42CB00FF62C2}"/>
              </a:ext>
            </a:extLst>
          </p:cNvPr>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a:spcBef>
                <a:spcPct val="0"/>
              </a:spcBef>
              <a:buFontTx/>
              <a:buNone/>
            </a:pPr>
            <a:r>
              <a:rPr lang="en-US" altLang="fr-FR" sz="1200">
                <a:solidFill>
                  <a:srgbClr val="898989"/>
                </a:solidFill>
              </a:rPr>
              <a:t>!</a:t>
            </a:r>
            <a:fld id="{C9066910-AA0C-450F-BC12-B858407182A7}" type="slidenum">
              <a:rPr lang="en-US" altLang="fr-FR" sz="1200" smtClean="0">
                <a:solidFill>
                  <a:srgbClr val="898989"/>
                </a:solidFill>
              </a:rPr>
              <a:pPr>
                <a:spcBef>
                  <a:spcPct val="0"/>
                </a:spcBef>
                <a:buFontTx/>
                <a:buNone/>
              </a:pPr>
              <a:t>49</a:t>
            </a:fld>
            <a:endParaRPr lang="en-US" altLang="fr-FR" sz="1200">
              <a:solidFill>
                <a:srgbClr val="898989"/>
              </a:solidFill>
            </a:endParaRPr>
          </a:p>
        </p:txBody>
      </p:sp>
    </p:spTree>
    <p:extLst>
      <p:ext uri="{BB962C8B-B14F-4D97-AF65-F5344CB8AC3E}">
        <p14:creationId xmlns:p14="http://schemas.microsoft.com/office/powerpoint/2010/main" xmlns="" val="238935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Arial" panose="020B0604020202020204" pitchFamily="34" charset="0"/>
                <a:cs typeface="Arial" panose="020B0604020202020204" pitchFamily="34" charset="0"/>
              </a:rPr>
              <a:pPr/>
              <a:t>5</a:t>
            </a:fld>
            <a:endParaRPr lang="en-GB">
              <a:latin typeface="Arial" panose="020B0604020202020204" pitchFamily="34" charset="0"/>
              <a:cs typeface="Arial" panose="020B0604020202020204" pitchFamily="34" charset="0"/>
            </a:endParaRPr>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ea typeface="Segoe UI" pitchFamily="34" charset="0"/>
                <a:cs typeface="Arial" panose="020B0604020202020204"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Arial" panose="020B0604020202020204" pitchFamily="34" charset="0"/>
                <a:cs typeface="Arial" panose="020B0604020202020204" pitchFamily="34" charset="0"/>
              </a:rPr>
              <a:pPr/>
              <a:t>5</a:t>
            </a:fld>
            <a:endParaRPr lang="en-GB">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cs typeface="Arial" panose="020B0604020202020204" pitchFamily="34"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ea typeface="ＭＳ Ｐゴシック"/>
                <a:cs typeface="Arial"/>
              </a:rPr>
              <a:t>Siber Suçu Tanımlamak</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769441"/>
          </a:xfrm>
          <a:prstGeom prst="rect">
            <a:avLst/>
          </a:prstGeom>
          <a:noFill/>
        </p:spPr>
        <p:txBody>
          <a:bodyPr wrap="square" rtlCol="0">
            <a:spAutoFit/>
          </a:bodyPr>
          <a:lstStyle/>
          <a:p>
            <a:r>
              <a:rPr lang="en-GB" sz="2200" b="1" dirty="0" err="1">
                <a:solidFill>
                  <a:schemeClr val="bg1"/>
                </a:solidFill>
                <a:cs typeface="Arial" panose="020B0604020202020204" pitchFamily="34" charset="0"/>
              </a:rPr>
              <a:t>www.coe.int</a:t>
            </a:r>
            <a:r>
              <a:rPr lang="en-GB" sz="2200" b="1" dirty="0">
                <a:solidFill>
                  <a:schemeClr val="bg1"/>
                </a:solidFill>
                <a:cs typeface="Arial" panose="020B0604020202020204" pitchFamily="34" charset="0"/>
              </a:rPr>
              <a:t>/cybercrime</a:t>
            </a:r>
          </a:p>
        </p:txBody>
      </p:sp>
      <p:sp>
        <p:nvSpPr>
          <p:cNvPr id="7" name="TextBox 6">
            <a:extLst>
              <a:ext uri="{FF2B5EF4-FFF2-40B4-BE49-F238E27FC236}">
                <a16:creationId xmlns:a16="http://schemas.microsoft.com/office/drawing/2014/main" xmlns="" id="{1A82749B-B265-4960-814E-B13ECFB8F8E0}"/>
              </a:ext>
            </a:extLst>
          </p:cNvPr>
          <p:cNvSpPr txBox="1"/>
          <p:nvPr/>
        </p:nvSpPr>
        <p:spPr>
          <a:xfrm>
            <a:off x="254644" y="2871943"/>
            <a:ext cx="8669438" cy="646331"/>
          </a:xfrm>
          <a:prstGeom prst="rect">
            <a:avLst/>
          </a:prstGeom>
          <a:noFill/>
        </p:spPr>
        <p:txBody>
          <a:bodyPr wrap="square" lIns="91440" tIns="45720" rIns="91440" bIns="45720" rtlCol="0" anchor="t">
            <a:spAutoFit/>
          </a:bodyPr>
          <a:lstStyle/>
          <a:p>
            <a:pPr algn="ctr"/>
            <a:r>
              <a:rPr lang="tr-TR" sz="3600" i="1" dirty="0">
                <a:latin typeface="Arial"/>
                <a:ea typeface="Verdana"/>
                <a:cs typeface="Arial"/>
              </a:rPr>
              <a:t>Siber suçu nasıl tanımlardınız?</a:t>
            </a:r>
            <a:endParaRPr lang="tr-TR" dirty="0">
              <a:cs typeface="Arial"/>
            </a:endParaRPr>
          </a:p>
        </p:txBody>
      </p:sp>
    </p:spTree>
    <p:extLst>
      <p:ext uri="{BB962C8B-B14F-4D97-AF65-F5344CB8AC3E}">
        <p14:creationId xmlns:p14="http://schemas.microsoft.com/office/powerpoint/2010/main" xmlns="" val="2090964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6 – Cihazların Kötüye Kullanımı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09200"/>
          </a:xfrm>
          <a:prstGeom prst="rect">
            <a:avLst/>
          </a:prstGeom>
        </p:spPr>
        <p:txBody>
          <a:bodyPr wrap="square" lIns="91440" tIns="45720" rIns="91440" bIns="45720" anchor="t">
            <a:spAutoFit/>
          </a:bodyPr>
          <a:lstStyle/>
          <a:p>
            <a:pPr marL="285750" indent="-285750" algn="just">
              <a:buFont typeface="Wingdings"/>
              <a:buChar char="Ø"/>
            </a:pPr>
            <a:r>
              <a:rPr lang="tr-TR" sz="1600" dirty="0">
                <a:latin typeface="Arial"/>
                <a:ea typeface="ＭＳ Ｐゴシック"/>
                <a:cs typeface="Arial"/>
              </a:rPr>
              <a:t>1 Taraflar, haksız biçimde ve kasıtlı olarak işlenen aşağıdaki eylemleri, ulusal hukukları uyarınca ceza gerektiren bir suç olarak tanımlamak için gerekli yasama tedbirlerini ve diğer tedbirleri kabul etmekle yükümlüdür: </a:t>
            </a:r>
            <a:endParaRPr lang="tr-TR" sz="1600" dirty="0">
              <a:cs typeface="Arial"/>
            </a:endParaRPr>
          </a:p>
          <a:p>
            <a:pPr lvl="1" algn="just"/>
            <a:r>
              <a:rPr lang="tr-TR" sz="1600" dirty="0">
                <a:latin typeface="Arial"/>
                <a:ea typeface="ＭＳ Ｐゴシック"/>
                <a:cs typeface="Arial"/>
              </a:rPr>
              <a:t>a aşağıdakilerin </a:t>
            </a:r>
            <a:r>
              <a:rPr lang="tr-TR" sz="1600" b="1" dirty="0">
                <a:solidFill>
                  <a:srgbClr val="FF0000"/>
                </a:solidFill>
                <a:latin typeface="Arial"/>
                <a:ea typeface="ＭＳ Ｐゴシック"/>
                <a:cs typeface="Arial"/>
              </a:rPr>
              <a:t>üretimi, satışı, tedariki, ithal edilmesi, dağıtımı</a:t>
            </a:r>
            <a:r>
              <a:rPr lang="tr-TR" sz="1600" dirty="0">
                <a:latin typeface="Arial"/>
                <a:ea typeface="ＭＳ Ｐゴシック"/>
                <a:cs typeface="Arial"/>
              </a:rPr>
              <a:t> veya diğer yollarla </a:t>
            </a:r>
            <a:r>
              <a:rPr lang="tr-TR" sz="1600" b="1" dirty="0">
                <a:solidFill>
                  <a:srgbClr val="FF0000"/>
                </a:solidFill>
                <a:latin typeface="Arial"/>
                <a:ea typeface="ＭＳ Ｐゴシック"/>
                <a:cs typeface="Arial"/>
              </a:rPr>
              <a:t>kullanıma sunulması</a:t>
            </a:r>
            <a:r>
              <a:rPr lang="tr-TR" sz="1600" dirty="0">
                <a:latin typeface="Arial"/>
                <a:ea typeface="ＭＳ Ｐゴシック"/>
                <a:cs typeface="Arial"/>
              </a:rPr>
              <a:t>: </a:t>
            </a:r>
            <a:endParaRPr lang="tr-TR" dirty="0">
              <a:cs typeface="Arial"/>
            </a:endParaRPr>
          </a:p>
          <a:p>
            <a:pPr lvl="2" algn="just"/>
            <a:r>
              <a:rPr lang="tr-TR" sz="1600" dirty="0">
                <a:latin typeface="Arial"/>
                <a:ea typeface="ＭＳ Ｐゴシック"/>
                <a:cs typeface="Arial"/>
              </a:rPr>
              <a:t>i bilgisayar programları da dahil olmak üzere, 2 ila 5. maddeler arasında düzenlenen suçlardan herhangi birinin işlenmesi öncelikli amacına yönelik tasarlanmış veya uyarlanmış cihazlar</a:t>
            </a:r>
          </a:p>
          <a:p>
            <a:pPr lvl="2" algn="just"/>
            <a:r>
              <a:rPr lang="tr-TR" sz="1600" dirty="0">
                <a:latin typeface="Arial"/>
                <a:ea typeface="ＭＳ Ｐゴシック"/>
                <a:cs typeface="Arial"/>
              </a:rPr>
              <a:t>ii 2 ila 5. maddeler arasında düzenlenen suçlardan herhangi birinin işlenmesi için kullanılma niyetiyle, bilgisayar sisteminin tümüne veya bir kısmına erişilmesini sağlayacak bilgisayar şifreleri, erişim kodları veya benzer veriler</a:t>
            </a:r>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720280" y="1287212"/>
            <a:ext cx="4431571" cy="4832092"/>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Suç sayılan eylemler: </a:t>
            </a: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Üretim</a:t>
            </a:r>
          </a:p>
          <a:p>
            <a:pPr marL="800100" lvl="1" indent="-342900" algn="just">
              <a:buFont typeface="Wingdings" pitchFamily="2" charset="2"/>
              <a:buChar char="ü"/>
            </a:pPr>
            <a:r>
              <a:rPr lang="tr-TR" sz="2200" dirty="0">
                <a:latin typeface="Arial"/>
                <a:ea typeface="ＭＳ Ｐゴシック"/>
                <a:cs typeface="Arial"/>
              </a:rPr>
              <a:t>Satış</a:t>
            </a:r>
          </a:p>
          <a:p>
            <a:pPr marL="800100" lvl="1" indent="-342900" algn="just">
              <a:buFont typeface="Wingdings" pitchFamily="2" charset="2"/>
              <a:buChar char="ü"/>
            </a:pPr>
            <a:r>
              <a:rPr lang="tr-TR" sz="2200" dirty="0">
                <a:latin typeface="Arial"/>
                <a:ea typeface="ＭＳ Ｐゴシック"/>
                <a:cs typeface="Arial"/>
              </a:rPr>
              <a:t>Tedarik</a:t>
            </a:r>
          </a:p>
          <a:p>
            <a:pPr marL="800100" lvl="1" indent="-342900" algn="just">
              <a:buFont typeface="Wingdings" pitchFamily="2" charset="2"/>
              <a:buChar char="ü"/>
            </a:pPr>
            <a:r>
              <a:rPr lang="tr-TR" sz="2200" dirty="0">
                <a:latin typeface="Arial"/>
                <a:ea typeface="ＭＳ Ｐゴシック"/>
                <a:cs typeface="Arial"/>
              </a:rPr>
              <a:t>İthal etme</a:t>
            </a:r>
          </a:p>
          <a:p>
            <a:pPr marL="800100" lvl="1" indent="-342900" algn="just">
              <a:buFont typeface="Wingdings" pitchFamily="2" charset="2"/>
              <a:buChar char="ü"/>
            </a:pPr>
            <a:r>
              <a:rPr lang="tr-TR" sz="2200" dirty="0">
                <a:latin typeface="Arial"/>
                <a:ea typeface="ＭＳ Ｐゴシック"/>
                <a:cs typeface="Arial"/>
              </a:rPr>
              <a:t>Dağıtım (başka kişilere aktif iletme eylemi)</a:t>
            </a:r>
          </a:p>
          <a:p>
            <a:pPr marL="800100" lvl="1" indent="-342900" algn="just">
              <a:buFont typeface="Wingdings" pitchFamily="2" charset="2"/>
              <a:buChar char="ü"/>
            </a:pPr>
            <a:r>
              <a:rPr lang="tr-TR" sz="2200" dirty="0">
                <a:latin typeface="Arial"/>
                <a:ea typeface="ＭＳ Ｐゴシック"/>
                <a:cs typeface="Arial"/>
              </a:rPr>
              <a:t>Kullanıma sunma (cihazlara/parolalara erişimi kolaylaştırmak için çevrim içi </a:t>
            </a:r>
            <a:r>
              <a:rPr lang="tr-TR" sz="2200" dirty="0" err="1">
                <a:latin typeface="Arial"/>
                <a:ea typeface="ＭＳ Ｐゴシック"/>
                <a:cs typeface="Arial"/>
              </a:rPr>
              <a:t>hyperlink</a:t>
            </a:r>
            <a:r>
              <a:rPr lang="tr-TR" sz="2200" dirty="0">
                <a:latin typeface="Arial"/>
                <a:ea typeface="ＭＳ Ｐゴシック"/>
                <a:cs typeface="Arial"/>
              </a:rPr>
              <a:t> yaratılması veya derlenmesi de dahil olmak üzere başka kişilerin kullanması için yerleştirme)</a:t>
            </a:r>
          </a:p>
        </p:txBody>
      </p:sp>
    </p:spTree>
    <p:extLst>
      <p:ext uri="{BB962C8B-B14F-4D97-AF65-F5344CB8AC3E}">
        <p14:creationId xmlns:p14="http://schemas.microsoft.com/office/powerpoint/2010/main" xmlns="" val="2927538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6 – Cihazların Kötüye Kullanımı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09200"/>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600" dirty="0">
                <a:latin typeface="Arial"/>
                <a:ea typeface="ＭＳ Ｐゴシック"/>
                <a:cs typeface="Arial"/>
              </a:rPr>
              <a:t>1 Taraflar, haksız biçimde ve kasıtlı olarak, aşağıdaki eylemleri, ulusal hukukları uyarınca ceza gerektiren bir suç olarak tanımlamak için gerekli yasama tedbirlerini ve diğer tedbirleri kabul etmekle yükümlüdür: </a:t>
            </a:r>
          </a:p>
          <a:p>
            <a:pPr lvl="1" algn="just"/>
            <a:r>
              <a:rPr lang="tr-TR" sz="1600" dirty="0">
                <a:latin typeface="Arial"/>
                <a:ea typeface="ＭＳ Ｐゴシック"/>
                <a:cs typeface="Arial"/>
              </a:rPr>
              <a:t>a aşağıdakilerin üretimi, satışı, tedariki, ithal edilmesi, dağıtımı veya diğer yollarla kullanıma sunulması: </a:t>
            </a:r>
          </a:p>
          <a:p>
            <a:pPr lvl="2" algn="just"/>
            <a:r>
              <a:rPr lang="tr-TR" sz="1600" dirty="0">
                <a:latin typeface="Arial"/>
                <a:ea typeface="ＭＳ Ｐゴシック"/>
                <a:cs typeface="Arial"/>
              </a:rPr>
              <a:t>i </a:t>
            </a:r>
            <a:r>
              <a:rPr lang="tr-TR" sz="1600" b="1" dirty="0">
                <a:solidFill>
                  <a:srgbClr val="FF0000"/>
                </a:solidFill>
                <a:latin typeface="Arial"/>
                <a:ea typeface="ＭＳ Ｐゴシック"/>
                <a:cs typeface="Arial"/>
              </a:rPr>
              <a:t>bilgisayar programları</a:t>
            </a:r>
            <a:r>
              <a:rPr lang="tr-TR" sz="1600" dirty="0">
                <a:latin typeface="Arial"/>
                <a:ea typeface="ＭＳ Ｐゴシック"/>
                <a:cs typeface="Arial"/>
              </a:rPr>
              <a:t> da dahil olmak üzere, 2 ila 5. maddeler arasında düzenlenen suçlardan herhangi birinin işlenmesi öncelikli amacına yönelik tasarlanmış veya uyarlanmış </a:t>
            </a:r>
            <a:r>
              <a:rPr lang="tr-TR" sz="1600" b="1" dirty="0">
                <a:solidFill>
                  <a:srgbClr val="FF0000"/>
                </a:solidFill>
                <a:latin typeface="Arial"/>
                <a:ea typeface="ＭＳ Ｐゴシック"/>
                <a:cs typeface="Arial"/>
              </a:rPr>
              <a:t>cihazlar</a:t>
            </a:r>
          </a:p>
          <a:p>
            <a:pPr lvl="2" algn="just"/>
            <a:r>
              <a:rPr lang="tr-TR" sz="1600" dirty="0">
                <a:latin typeface="Arial"/>
                <a:ea typeface="ＭＳ Ｐゴシック"/>
                <a:cs typeface="Arial"/>
              </a:rPr>
              <a:t>ii  2 ila 5. maddeler arasında düzenlenen suçlardan herhangi birinin işlenmesi için kullanılma niyetiyle, bilgisayar sisteminin tümüne veya bir kısmına erişilmesini sağlayacak bilgisayar şifreleri, erişim kodları veya benzer veriler</a:t>
            </a: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720280" y="1287212"/>
            <a:ext cx="4302175"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 suçun kapsamına cihazlar ve bilgisayar programları dahildir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Virüs programlarını ve bilgisayar sistemlerine erişim için tasarlanmış veya uyarlanmış programları içerir</a:t>
            </a:r>
            <a:endParaRPr lang="tr-TR" sz="2200" dirty="0">
              <a:cs typeface="Arial"/>
            </a:endParaRPr>
          </a:p>
        </p:txBody>
      </p:sp>
    </p:spTree>
    <p:extLst>
      <p:ext uri="{BB962C8B-B14F-4D97-AF65-F5344CB8AC3E}">
        <p14:creationId xmlns:p14="http://schemas.microsoft.com/office/powerpoint/2010/main" xmlns="" val="1832116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6 – Cihazların Kötüye Kullanımı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09200"/>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600" dirty="0">
                <a:latin typeface="Arial"/>
                <a:ea typeface="ＭＳ Ｐゴシック"/>
                <a:cs typeface="Arial"/>
              </a:rPr>
              <a:t>1 Taraflar, haksız biçimde ve kasıtlı olarak işlenen aşağıdaki eylemleri, ulusal hukukları uyarınca ceza gerektiren bir suç olarak tanımlamak için gerekli yasama tedbirlerini ve diğer tedbirleri kabul etmekle yükümlüdür:  </a:t>
            </a:r>
            <a:endParaRPr lang="tr-TR" sz="1600" dirty="0">
              <a:cs typeface="Arial"/>
            </a:endParaRPr>
          </a:p>
          <a:p>
            <a:pPr lvl="1" algn="just"/>
            <a:r>
              <a:rPr lang="tr-TR" sz="1600" dirty="0">
                <a:latin typeface="Arial"/>
                <a:ea typeface="ＭＳ Ｐゴシック"/>
                <a:cs typeface="Arial"/>
              </a:rPr>
              <a:t>a aşağıdakilerin üretimi, satışı, tedariki, ithal edilmesi, dağıtımı veya diğer yollarla kullanıma sunulması: </a:t>
            </a:r>
            <a:endParaRPr lang="tr-TR" sz="1600" dirty="0">
              <a:cs typeface="Arial"/>
            </a:endParaRPr>
          </a:p>
          <a:p>
            <a:pPr lvl="2" algn="just"/>
            <a:r>
              <a:rPr lang="tr-TR" sz="1600" dirty="0">
                <a:latin typeface="Arial"/>
                <a:ea typeface="ＭＳ Ｐゴシック"/>
                <a:cs typeface="Arial"/>
              </a:rPr>
              <a:t>i bilgisayar programları da dahil olmak üzere, 2 ila 5. maddeler arasında düzenlenen suçlardan herhangi birinin işlenmesi </a:t>
            </a:r>
            <a:r>
              <a:rPr lang="tr-TR" sz="1600" b="1" dirty="0">
                <a:solidFill>
                  <a:srgbClr val="FF0000"/>
                </a:solidFill>
                <a:latin typeface="Arial"/>
                <a:ea typeface="ＭＳ Ｐゴシック"/>
                <a:cs typeface="Arial"/>
              </a:rPr>
              <a:t>öncelikli amacına yönelik tasarlanmış veya uyarlanmış</a:t>
            </a:r>
            <a:r>
              <a:rPr lang="tr-TR" sz="1600" dirty="0">
                <a:latin typeface="Arial"/>
                <a:ea typeface="ＭＳ Ｐゴシック"/>
                <a:cs typeface="Arial"/>
              </a:rPr>
              <a:t> cihazlar</a:t>
            </a:r>
            <a:endParaRPr lang="tr-TR" sz="1600" dirty="0">
              <a:cs typeface="Arial"/>
            </a:endParaRPr>
          </a:p>
          <a:p>
            <a:pPr lvl="2" algn="just"/>
            <a:r>
              <a:rPr lang="tr-TR" sz="1600" dirty="0">
                <a:latin typeface="Arial"/>
                <a:ea typeface="ＭＳ Ｐゴシック"/>
                <a:cs typeface="Arial"/>
              </a:rPr>
              <a:t>ii 2 ila 5. maddeler arasında düzenlenen suçlardan herhangi birinin işlenmesi için kullanılma niyetiyle, bilgisayar sisteminin tümüne veya bir kısmına erişilmesini sağlayacak bilgisayar şifreleri, erişim kodları veya benzer veriler</a:t>
            </a:r>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752300" y="965225"/>
            <a:ext cx="4265105" cy="563231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dirty="0">
                <a:latin typeface="Arial"/>
                <a:ea typeface="ＭＳ Ｐゴシック"/>
                <a:cs typeface="Arial"/>
              </a:rPr>
              <a:t>Budapeşte Sözleşmesi cihazın, 2 ila 5. maddeler arasında düzenlenen suçların işlenmesi öncelikli amacına yönelik (fakat yalnızca bu amaca yönelik olmak zorunda değildir) tasarlanmış veya uyarlanmış olması koşulunu aramaktadır</a:t>
            </a:r>
          </a:p>
          <a:p>
            <a:pPr marL="342900" indent="-342900" algn="just">
              <a:buFont typeface="Wingdings" pitchFamily="2" charset="2"/>
              <a:buChar char="ü"/>
            </a:pPr>
            <a:r>
              <a:rPr lang="tr-TR" dirty="0">
                <a:latin typeface="Arial"/>
                <a:ea typeface="ＭＳ Ｐゴシック"/>
                <a:cs typeface="Arial"/>
              </a:rPr>
              <a:t>Bu hüküm aşağıdakiler arasında bir denge kurmayı amaçlar:</a:t>
            </a:r>
          </a:p>
          <a:p>
            <a:pPr marL="800100" lvl="1" indent="-342900" algn="just">
              <a:buFont typeface="Wingdings" pitchFamily="2" charset="2"/>
              <a:buChar char="ü"/>
            </a:pPr>
            <a:r>
              <a:rPr lang="tr-TR" dirty="0">
                <a:latin typeface="Arial"/>
                <a:ea typeface="ＭＳ Ｐゴシック"/>
                <a:cs typeface="Arial"/>
              </a:rPr>
              <a:t>Çift kullanım cihazlarını hariç tutmak (çok dar kapsamlı ve ispatı güç)</a:t>
            </a:r>
          </a:p>
          <a:p>
            <a:pPr marL="800100" lvl="1" indent="-342900" algn="just">
              <a:buFont typeface="Wingdings" pitchFamily="2" charset="2"/>
              <a:buChar char="ü"/>
            </a:pPr>
            <a:r>
              <a:rPr lang="tr-TR" dirty="0">
                <a:latin typeface="Arial"/>
                <a:ea typeface="ＭＳ Ｐゴシック"/>
                <a:cs typeface="Arial"/>
              </a:rPr>
              <a:t>Çift kullanım cihazlarını dahil etmek (hukuka uygun olarak üretilmiş ve dağıtılmış olsa dahi tüm cihazların dahil edilmesi sonucu suç kapsamının fazla genişlemesi)</a:t>
            </a:r>
          </a:p>
          <a:p>
            <a:pPr marL="342900" indent="-342900" algn="just">
              <a:buFont typeface="Wingdings" pitchFamily="2" charset="2"/>
              <a:buChar char="ü"/>
            </a:pPr>
            <a:endParaRPr lang="tr-TR" dirty="0">
              <a:cs typeface="Arial"/>
            </a:endParaRPr>
          </a:p>
        </p:txBody>
      </p:sp>
    </p:spTree>
    <p:extLst>
      <p:ext uri="{BB962C8B-B14F-4D97-AF65-F5344CB8AC3E}">
        <p14:creationId xmlns:p14="http://schemas.microsoft.com/office/powerpoint/2010/main" xmlns="" val="384222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6 – Cihazların Kötüye Kullanımı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09200"/>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600" dirty="0">
                <a:latin typeface="Arial"/>
                <a:ea typeface="ＭＳ Ｐゴシック"/>
                <a:cs typeface="Arial"/>
              </a:rPr>
              <a:t>1 Taraflar, haksız biçimde ve kasıtlı olarak işlenen aşağıdaki eylemleri, ulusal hukukları uyarınca ceza gerektiren bir suç olarak tanımlamak için gerekli yasama tedbirlerini ve diğer tedbirleri kabul etmekle yükümlüdür: </a:t>
            </a:r>
            <a:endParaRPr lang="tr-TR" sz="1600" dirty="0">
              <a:latin typeface="Arial"/>
              <a:cs typeface="Arial"/>
            </a:endParaRPr>
          </a:p>
          <a:p>
            <a:pPr lvl="1" algn="just"/>
            <a:r>
              <a:rPr lang="tr-TR" sz="1600" dirty="0">
                <a:latin typeface="Arial"/>
                <a:ea typeface="ＭＳ Ｐゴシック"/>
                <a:cs typeface="Arial"/>
              </a:rPr>
              <a:t>a aşağıdakilerin üretimi, satışı, tedariki, ithal edilmesi, dağıtımı veya diğer yollarla kullanıma sunulması: </a:t>
            </a:r>
            <a:endParaRPr lang="tr-TR" sz="1600" dirty="0">
              <a:cs typeface="Arial"/>
            </a:endParaRPr>
          </a:p>
          <a:p>
            <a:pPr lvl="2" algn="just"/>
            <a:r>
              <a:rPr lang="tr-TR" sz="1600" dirty="0">
                <a:latin typeface="Arial"/>
                <a:ea typeface="ＭＳ Ｐゴシック"/>
                <a:cs typeface="Arial"/>
              </a:rPr>
              <a:t>i bilgisayar programları da dahil olmak üzere, 2 ila 5. maddeler arasında düzenlenen suçlardan herhangi birinin işlenmesi öncelikli amacına yönelik tasarlanmış veya uyarlanmış cihazlar</a:t>
            </a:r>
            <a:endParaRPr lang="tr-TR" sz="1600" dirty="0">
              <a:cs typeface="Arial"/>
            </a:endParaRPr>
          </a:p>
          <a:p>
            <a:pPr lvl="2" algn="just"/>
            <a:r>
              <a:rPr lang="tr-TR" sz="1600" dirty="0">
                <a:latin typeface="Arial"/>
                <a:ea typeface="ＭＳ Ｐゴシック"/>
                <a:cs typeface="Arial"/>
              </a:rPr>
              <a:t>ii </a:t>
            </a:r>
            <a:r>
              <a:rPr lang="tr-TR" sz="1600" b="1" dirty="0">
                <a:solidFill>
                  <a:srgbClr val="FF0000"/>
                </a:solidFill>
                <a:latin typeface="Arial"/>
                <a:ea typeface="ＭＳ Ｐゴシック"/>
                <a:cs typeface="Arial"/>
              </a:rPr>
              <a:t>2 ila 5. maddeler arasında düzenlenen suçlardan herhangi birinin işlenmesi için kullanılma niyetiyle</a:t>
            </a:r>
            <a:r>
              <a:rPr lang="tr-TR" sz="1600" b="1" dirty="0">
                <a:latin typeface="Arial"/>
                <a:ea typeface="ＭＳ Ｐゴシック"/>
                <a:cs typeface="Arial"/>
              </a:rPr>
              <a:t>, </a:t>
            </a:r>
            <a:r>
              <a:rPr lang="tr-TR" sz="1600" dirty="0">
                <a:latin typeface="Arial"/>
                <a:ea typeface="ＭＳ Ｐゴシック"/>
                <a:cs typeface="Arial"/>
              </a:rPr>
              <a:t>bilgisayar sisteminin tümüne veya bir kısmına erişilmesini sağlayacak </a:t>
            </a:r>
            <a:r>
              <a:rPr lang="tr-TR" sz="1600" b="1" dirty="0">
                <a:solidFill>
                  <a:srgbClr val="FF0000"/>
                </a:solidFill>
                <a:latin typeface="Arial"/>
                <a:ea typeface="ＭＳ Ｐゴシック"/>
                <a:cs typeface="Arial"/>
              </a:rPr>
              <a:t>bilgisayar şifreleri, erişim kodları veya benzer veriler</a:t>
            </a:r>
            <a:endParaRPr lang="tr-TR" b="1" dirty="0">
              <a:solidFill>
                <a:srgbClr val="FF0000"/>
              </a:solidFill>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769708" y="1287212"/>
            <a:ext cx="4252748" cy="4493538"/>
          </a:xfrm>
          <a:prstGeom prst="rect">
            <a:avLst/>
          </a:prstGeom>
        </p:spPr>
        <p:txBody>
          <a:bodyPr wrap="square" lIns="91440" tIns="45720" rIns="91440" bIns="45720" anchor="t">
            <a:spAutoFit/>
          </a:bodyPr>
          <a:lstStyle/>
          <a:p>
            <a:pPr marL="342900" indent="-342900" algn="just">
              <a:buFont typeface="Wingdings,Sans-Serif" pitchFamily="2" charset="2"/>
              <a:buChar char="ü"/>
            </a:pPr>
            <a:r>
              <a:rPr lang="tr-TR" sz="2200" dirty="0">
                <a:latin typeface="Arial"/>
                <a:ea typeface="ＭＳ Ｐゴシック"/>
                <a:cs typeface="Arial"/>
              </a:rPr>
              <a:t>Suç sayılan eylemler: </a:t>
            </a:r>
          </a:p>
          <a:p>
            <a:pPr algn="just"/>
            <a:r>
              <a:rPr lang="tr-TR" sz="2200" dirty="0">
                <a:latin typeface="Arial"/>
                <a:ea typeface="ＭＳ Ｐゴシック"/>
                <a:cs typeface="Arial"/>
              </a:rPr>
              <a:t>Bilgisayar sisteminin tümüne veya bir kısmına erişilmesini sağlayacak bilgisayar şifrelerinin, erişim kodlarının veya benzer verilerin </a:t>
            </a:r>
            <a:endParaRPr lang="tr-TR" dirty="0"/>
          </a:p>
          <a:p>
            <a:pPr marL="800100" lvl="1" indent="-342900" algn="just">
              <a:buFont typeface="Wingdings,Sans-Serif" pitchFamily="2" charset="2"/>
              <a:buChar char="ü"/>
            </a:pPr>
            <a:r>
              <a:rPr lang="tr-TR" sz="2200" dirty="0">
                <a:latin typeface="Arial"/>
                <a:ea typeface="ＭＳ Ｐゴシック"/>
                <a:cs typeface="Arial"/>
              </a:rPr>
              <a:t>Üretimi</a:t>
            </a:r>
            <a:endParaRPr lang="en-US" sz="2200" dirty="0">
              <a:ea typeface="ＭＳ Ｐゴシック"/>
              <a:cs typeface="Arial"/>
            </a:endParaRPr>
          </a:p>
          <a:p>
            <a:pPr marL="800100" lvl="1" indent="-342900" algn="just">
              <a:buFont typeface="Wingdings,Sans-Serif" pitchFamily="2" charset="2"/>
              <a:buChar char="ü"/>
            </a:pPr>
            <a:r>
              <a:rPr lang="tr-TR" sz="2200" dirty="0">
                <a:latin typeface="Arial"/>
                <a:ea typeface="ＭＳ Ｐゴシック"/>
                <a:cs typeface="Arial"/>
              </a:rPr>
              <a:t>Satışı</a:t>
            </a:r>
            <a:endParaRPr lang="en-US" sz="2200" dirty="0">
              <a:ea typeface="ＭＳ Ｐゴシック"/>
              <a:cs typeface="Arial"/>
            </a:endParaRPr>
          </a:p>
          <a:p>
            <a:pPr marL="800100" lvl="1" indent="-342900" algn="just">
              <a:buFont typeface="Wingdings,Sans-Serif" pitchFamily="2" charset="2"/>
              <a:buChar char="ü"/>
            </a:pPr>
            <a:r>
              <a:rPr lang="tr-TR" sz="2200" dirty="0">
                <a:latin typeface="Arial"/>
                <a:ea typeface="ＭＳ Ｐゴシック"/>
                <a:cs typeface="Arial"/>
              </a:rPr>
              <a:t>Tedariki</a:t>
            </a:r>
            <a:endParaRPr lang="en-US" sz="2200" dirty="0">
              <a:ea typeface="ＭＳ Ｐゴシック"/>
              <a:cs typeface="Arial"/>
            </a:endParaRPr>
          </a:p>
          <a:p>
            <a:pPr marL="800100" lvl="1" indent="-342900" algn="just">
              <a:buFont typeface="Wingdings,Sans-Serif" pitchFamily="2" charset="2"/>
              <a:buChar char="ü"/>
            </a:pPr>
            <a:r>
              <a:rPr lang="tr-TR" sz="2200" dirty="0">
                <a:latin typeface="Arial"/>
                <a:ea typeface="ＭＳ Ｐゴシック"/>
                <a:cs typeface="Arial"/>
              </a:rPr>
              <a:t>İthali</a:t>
            </a:r>
            <a:endParaRPr lang="en-US" sz="2200" dirty="0">
              <a:ea typeface="ＭＳ Ｐゴシック"/>
              <a:cs typeface="Arial"/>
            </a:endParaRPr>
          </a:p>
          <a:p>
            <a:pPr marL="800100" lvl="1" indent="-342900" algn="just">
              <a:buFont typeface="Wingdings,Sans-Serif" pitchFamily="2" charset="2"/>
              <a:buChar char="ü"/>
            </a:pPr>
            <a:r>
              <a:rPr lang="tr-TR" sz="2200" dirty="0">
                <a:latin typeface="Arial"/>
                <a:ea typeface="ＭＳ Ｐゴシック"/>
                <a:cs typeface="Arial"/>
              </a:rPr>
              <a:t>Dağıtımı (başka kişilere aktif iletme eylemi)</a:t>
            </a:r>
            <a:endParaRPr lang="en-US" sz="2200" dirty="0">
              <a:ea typeface="ＭＳ Ｐゴシック"/>
              <a:cs typeface="Arial"/>
            </a:endParaRPr>
          </a:p>
          <a:p>
            <a:pPr marL="800100" lvl="1" indent="-342900" algn="just">
              <a:buFont typeface="Wingdings,Sans-Serif" pitchFamily="2" charset="2"/>
              <a:buChar char="ü"/>
            </a:pPr>
            <a:r>
              <a:rPr lang="tr-TR" sz="2200" dirty="0">
                <a:latin typeface="Arial"/>
                <a:ea typeface="ＭＳ Ｐゴシック"/>
                <a:cs typeface="Arial"/>
              </a:rPr>
              <a:t>Kullanıma sunulması</a:t>
            </a:r>
            <a:endParaRPr lang="en-US" sz="2200" dirty="0">
              <a:latin typeface="Arial"/>
              <a:ea typeface="ＭＳ Ｐゴシック"/>
              <a:cs typeface="Arial"/>
            </a:endParaRPr>
          </a:p>
        </p:txBody>
      </p:sp>
    </p:spTree>
    <p:extLst>
      <p:ext uri="{BB962C8B-B14F-4D97-AF65-F5344CB8AC3E}">
        <p14:creationId xmlns:p14="http://schemas.microsoft.com/office/powerpoint/2010/main" xmlns="" val="479892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6 – Cihazların Kötüye Kullanımı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401479"/>
          </a:xfrm>
          <a:prstGeom prst="rect">
            <a:avLst/>
          </a:prstGeom>
        </p:spPr>
        <p:txBody>
          <a:bodyPr wrap="square" lIns="91440" tIns="45720" rIns="91440" bIns="45720" anchor="t">
            <a:spAutoFit/>
          </a:bodyPr>
          <a:lstStyle/>
          <a:p>
            <a:pPr lvl="1" algn="just"/>
            <a:r>
              <a:rPr lang="tr-TR" sz="1500" dirty="0">
                <a:latin typeface="Arial"/>
                <a:ea typeface="ＭＳ Ｐゴシック"/>
                <a:cs typeface="Arial"/>
              </a:rPr>
              <a:t>b </a:t>
            </a:r>
            <a:r>
              <a:rPr lang="tr-TR" sz="1500" b="1" dirty="0">
                <a:solidFill>
                  <a:srgbClr val="FF0000"/>
                </a:solidFill>
                <a:latin typeface="Arial"/>
                <a:ea typeface="ＭＳ Ｐゴシック"/>
                <a:cs typeface="Arial"/>
              </a:rPr>
              <a:t>2 ila 5. maddeler arasında düzenlenen suçlardan herhangi birinin işlenmesi amacına yönelik kullanılma niyetiyle</a:t>
            </a:r>
            <a:r>
              <a:rPr lang="tr-TR" sz="1500" dirty="0">
                <a:latin typeface="Arial"/>
                <a:ea typeface="ＭＳ Ｐゴシック"/>
                <a:cs typeface="Arial"/>
              </a:rPr>
              <a:t> </a:t>
            </a:r>
            <a:r>
              <a:rPr lang="tr-TR" sz="1500" dirty="0" err="1">
                <a:latin typeface="Arial"/>
                <a:ea typeface="ＭＳ Ｐゴシック"/>
                <a:cs typeface="Arial"/>
              </a:rPr>
              <a:t>a.i</a:t>
            </a:r>
            <a:r>
              <a:rPr lang="tr-TR" sz="1500" dirty="0">
                <a:latin typeface="Arial"/>
                <a:ea typeface="ＭＳ Ｐゴシック"/>
                <a:cs typeface="Arial"/>
              </a:rPr>
              <a:t> veya </a:t>
            </a:r>
            <a:r>
              <a:rPr lang="tr-TR" sz="1500" dirty="0" err="1">
                <a:latin typeface="Arial"/>
                <a:ea typeface="ＭＳ Ｐゴシック"/>
                <a:cs typeface="Arial"/>
              </a:rPr>
              <a:t>a.ii</a:t>
            </a:r>
            <a:r>
              <a:rPr lang="tr-TR" sz="1500" dirty="0">
                <a:latin typeface="Arial"/>
                <a:ea typeface="ＭＳ Ｐゴシック"/>
                <a:cs typeface="Arial"/>
              </a:rPr>
              <a:t> paragraflarında düzenlenen öğelerden birinin </a:t>
            </a:r>
            <a:r>
              <a:rPr lang="tr-TR" sz="1500" b="1" dirty="0">
                <a:solidFill>
                  <a:srgbClr val="FF0000"/>
                </a:solidFill>
                <a:latin typeface="Arial"/>
                <a:ea typeface="ＭＳ Ｐゴシック"/>
                <a:cs typeface="Arial"/>
              </a:rPr>
              <a:t>bulundurulması</a:t>
            </a:r>
            <a:r>
              <a:rPr lang="tr-TR" sz="1500" dirty="0">
                <a:latin typeface="Arial"/>
                <a:ea typeface="ＭＳ Ｐゴシック"/>
                <a:cs typeface="Arial"/>
              </a:rPr>
              <a:t>. Taraflar, hukukları uyarınca ceza sorumluluğunun doğması için bu öğelerden belirli sayıda bulundurulmasını gerekli addedebilir.</a:t>
            </a:r>
            <a:endParaRPr lang="tr-TR" sz="1500" dirty="0">
              <a:cs typeface="Arial"/>
            </a:endParaRPr>
          </a:p>
          <a:p>
            <a:pPr marL="285750" indent="-285750" algn="just">
              <a:buFont typeface="Wingdings"/>
              <a:buChar char="Ø"/>
            </a:pPr>
            <a:r>
              <a:rPr lang="tr-TR" sz="1500" dirty="0">
                <a:latin typeface="Arial"/>
                <a:ea typeface="ＭＳ Ｐゴシック"/>
                <a:cs typeface="Arial"/>
              </a:rPr>
              <a:t>2 Bu madde, 1. paragrafta düzenlenen üretim, satış, tedarik, ithal etme, dağıtım, diğer yollarla kullanıma sunma veya bulundurma eylemlerinin, bilgisayar sistemlerine ilişkin izinli testler veya bilgisayar sistemi koruması hallerinde olduğu gibi, bu Sözleşme'nin 2 ila 5. maddeleri arasında düzenlenen suçlardan herhangi birinin işlenmesi amacını taşımaması halinde ceza sorumluluğunun doğacağı şeklinde yorumlanamaz. </a:t>
            </a:r>
            <a:endParaRPr lang="tr-TR" sz="1500" dirty="0">
              <a:cs typeface="Arial"/>
            </a:endParaRPr>
          </a:p>
          <a:p>
            <a:pPr marL="285750" indent="-285750" algn="just">
              <a:buFont typeface="Wingdings" panose="05000000000000000000" pitchFamily="2" charset="2"/>
              <a:buChar char="Ø"/>
            </a:pPr>
            <a:r>
              <a:rPr lang="tr-TR" sz="1500" dirty="0">
                <a:latin typeface="Arial"/>
                <a:ea typeface="ＭＳ Ｐゴシック"/>
                <a:cs typeface="Arial"/>
              </a:rPr>
              <a:t>3 Taraflar bu maddenin 1 </a:t>
            </a:r>
            <a:r>
              <a:rPr lang="tr-TR" sz="1500" dirty="0" err="1">
                <a:latin typeface="Arial"/>
                <a:ea typeface="ＭＳ Ｐゴシック"/>
                <a:cs typeface="Arial"/>
              </a:rPr>
              <a:t>a.ii</a:t>
            </a:r>
            <a:r>
              <a:rPr lang="tr-TR" sz="1500" dirty="0">
                <a:latin typeface="Arial"/>
                <a:ea typeface="ＭＳ Ｐゴシック"/>
                <a:cs typeface="Arial"/>
              </a:rPr>
              <a:t> paragrafında düzenlenen öğelerin satışına, dağıtımına veya diğer yollarla kullanıma sunulmasına ilişkin olmadığı sürece, bu maddenin 1. paragrafını uygulamama hakkını saklı tutabilir. </a:t>
            </a: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769708" y="1287212"/>
            <a:ext cx="4252748" cy="31393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Budapeşte Sözleşmesi'nin 2 ila 5. maddeleri arasında düzenlenen suçlardan birinin işlenmesi niyetiyle cihaz veya parola bulundurma </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 madde asgari sayıda bulundurma eylemine de uygulanabilir</a:t>
            </a:r>
          </a:p>
        </p:txBody>
      </p:sp>
    </p:spTree>
    <p:extLst>
      <p:ext uri="{BB962C8B-B14F-4D97-AF65-F5344CB8AC3E}">
        <p14:creationId xmlns:p14="http://schemas.microsoft.com/office/powerpoint/2010/main" xmlns="" val="2474081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6 – Cihazların Kötüye Kullanımı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74688" y="922093"/>
            <a:ext cx="4488537" cy="5170646"/>
          </a:xfrm>
          <a:prstGeom prst="rect">
            <a:avLst/>
          </a:prstGeom>
        </p:spPr>
        <p:txBody>
          <a:bodyPr wrap="square" lIns="91440" tIns="45720" rIns="91440" bIns="45720" anchor="t">
            <a:spAutoFit/>
          </a:bodyPr>
          <a:lstStyle/>
          <a:p>
            <a:pPr lvl="1" algn="just"/>
            <a:r>
              <a:rPr lang="tr-TR" sz="1500" dirty="0">
                <a:latin typeface="Arial"/>
                <a:ea typeface="ＭＳ Ｐゴシック"/>
                <a:cs typeface="Arial"/>
              </a:rPr>
              <a:t>suçlardan herhangi birinin işlenmesi amacına yönelik kullanılma niyetiyle </a:t>
            </a:r>
            <a:r>
              <a:rPr lang="tr-TR" sz="1500" dirty="0" err="1">
                <a:latin typeface="Arial"/>
                <a:ea typeface="ＭＳ Ｐゴシック"/>
                <a:cs typeface="Arial"/>
              </a:rPr>
              <a:t>a.i</a:t>
            </a:r>
            <a:r>
              <a:rPr lang="tr-TR" sz="1500" dirty="0">
                <a:latin typeface="Arial"/>
                <a:ea typeface="ＭＳ Ｐゴシック"/>
                <a:cs typeface="Arial"/>
              </a:rPr>
              <a:t> veya </a:t>
            </a:r>
            <a:r>
              <a:rPr lang="tr-TR" sz="1500" dirty="0" err="1">
                <a:latin typeface="Arial"/>
                <a:ea typeface="ＭＳ Ｐゴシック"/>
                <a:cs typeface="Arial"/>
              </a:rPr>
              <a:t>a.ii</a:t>
            </a:r>
            <a:r>
              <a:rPr lang="tr-TR" sz="1500" dirty="0">
                <a:latin typeface="Arial"/>
                <a:ea typeface="ＭＳ Ｐゴシック"/>
                <a:cs typeface="Arial"/>
              </a:rPr>
              <a:t> paragraflarında düzenlenen öğelerden birinin bulundurulması. Taraflar, hukukları uyarınca ceza sorumluluğunun doğması için bu öğelerden belirli sayıda bulundurulmasını gerekli addedebilir.</a:t>
            </a:r>
            <a:endParaRPr lang="tr-TR" sz="1500" dirty="0">
              <a:cs typeface="Arial"/>
            </a:endParaRPr>
          </a:p>
          <a:p>
            <a:pPr marL="285750" indent="-285750" algn="just">
              <a:buFont typeface="Wingdings"/>
              <a:buChar char="Ø"/>
            </a:pPr>
            <a:r>
              <a:rPr lang="tr-TR" sz="1500" dirty="0">
                <a:latin typeface="Arial"/>
                <a:ea typeface="ＭＳ Ｐゴシック"/>
                <a:cs typeface="Arial"/>
              </a:rPr>
              <a:t>2 Bu madde, 1. paragrafta düzenlenen üretim, satış, tedarik, ithal etme, dağıtım, diğer yollarla kullanıma sunma veya bulundurma eylemlerinin, bilgisayar sistemlerine ilişkin </a:t>
            </a:r>
            <a:r>
              <a:rPr lang="tr-TR" sz="1500" b="1" dirty="0">
                <a:solidFill>
                  <a:srgbClr val="FF0000"/>
                </a:solidFill>
                <a:latin typeface="Arial"/>
                <a:ea typeface="ＭＳ Ｐゴシック"/>
                <a:cs typeface="Arial"/>
              </a:rPr>
              <a:t>izinli testler</a:t>
            </a:r>
            <a:r>
              <a:rPr lang="tr-TR" sz="1500" dirty="0">
                <a:latin typeface="Arial"/>
                <a:ea typeface="ＭＳ Ｐゴシック"/>
                <a:cs typeface="Arial"/>
              </a:rPr>
              <a:t> veya </a:t>
            </a:r>
            <a:r>
              <a:rPr lang="tr-TR" sz="1500" b="1" dirty="0">
                <a:solidFill>
                  <a:srgbClr val="FF0000"/>
                </a:solidFill>
                <a:latin typeface="Arial"/>
                <a:ea typeface="ＭＳ Ｐゴシック"/>
                <a:cs typeface="Arial"/>
              </a:rPr>
              <a:t>bilgisayar sistemi koruması </a:t>
            </a:r>
            <a:r>
              <a:rPr lang="tr-TR" sz="1500" dirty="0">
                <a:latin typeface="Arial"/>
                <a:ea typeface="ＭＳ Ｐゴシック"/>
                <a:cs typeface="Arial"/>
              </a:rPr>
              <a:t>hallerinde olduğu gibi, bu Sözleşme'nin 2 ila 5. maddeleri arasında düzenlenen </a:t>
            </a:r>
            <a:r>
              <a:rPr lang="tr-TR" sz="1500" b="1" dirty="0">
                <a:solidFill>
                  <a:srgbClr val="FF0000"/>
                </a:solidFill>
                <a:latin typeface="Arial"/>
                <a:ea typeface="ＭＳ Ｐゴシック"/>
                <a:cs typeface="Arial"/>
              </a:rPr>
              <a:t>suçlardan herhangi birinin işlenmesi amacını taşımaması </a:t>
            </a:r>
            <a:r>
              <a:rPr lang="tr-TR" sz="1500" dirty="0">
                <a:latin typeface="Arial"/>
                <a:ea typeface="ＭＳ Ｐゴシック"/>
                <a:cs typeface="Arial"/>
              </a:rPr>
              <a:t>halinde ceza sorumluluğunun doğacağı şeklinde yorumlanamaz. </a:t>
            </a:r>
            <a:endParaRPr lang="tr-TR" sz="1500" dirty="0">
              <a:cs typeface="Arial"/>
            </a:endParaRPr>
          </a:p>
          <a:p>
            <a:pPr marL="285750" indent="-285750" algn="just">
              <a:buFont typeface="Wingdings" panose="05000000000000000000" pitchFamily="2" charset="2"/>
              <a:buChar char="Ø"/>
            </a:pPr>
            <a:r>
              <a:rPr lang="tr-TR" sz="1500" dirty="0">
                <a:latin typeface="Arial"/>
                <a:ea typeface="ＭＳ Ｐゴシック"/>
                <a:cs typeface="Arial"/>
              </a:rPr>
              <a:t>3 Taraflar bu maddenin 1 </a:t>
            </a:r>
            <a:r>
              <a:rPr lang="tr-TR" sz="1500" dirty="0" err="1">
                <a:latin typeface="Arial"/>
                <a:ea typeface="ＭＳ Ｐゴシック"/>
                <a:cs typeface="Arial"/>
              </a:rPr>
              <a:t>a.ii</a:t>
            </a:r>
            <a:r>
              <a:rPr lang="tr-TR" sz="1500" dirty="0">
                <a:latin typeface="Arial"/>
                <a:ea typeface="ＭＳ Ｐゴシック"/>
                <a:cs typeface="Arial"/>
              </a:rPr>
              <a:t> paragrafında düzenlenen öğelerin satışına, dağıtımına veya diğer yollarla kullanıma sunulmasına ilişkin olmadığı sürece, bu maddenin 1. paragrafını uygulamama hakkını saklı tutabilir. </a:t>
            </a: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769708" y="1287212"/>
            <a:ext cx="4252748" cy="449353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Eylem yalnızca Budapeşte Sözleşmesi'nin 2 ila 5. maddeleri arasında düzenlenen suçlardan herhangi birinin işlenmesi amacını taşıması halinde suç sayılır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Bilgisayar sistemlerine ilişkin izinli testler veya bilgisayar sisteminin korunması için yürütülen eylemler gibi istisnalar mevcuttur</a:t>
            </a:r>
            <a:endParaRPr lang="tr-TR" sz="2200" dirty="0">
              <a:cs typeface="Arial"/>
            </a:endParaRPr>
          </a:p>
        </p:txBody>
      </p:sp>
    </p:spTree>
    <p:extLst>
      <p:ext uri="{BB962C8B-B14F-4D97-AF65-F5344CB8AC3E}">
        <p14:creationId xmlns:p14="http://schemas.microsoft.com/office/powerpoint/2010/main" xmlns="" val="2018960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7 –</a:t>
            </a:r>
            <a:r>
              <a:rPr lang="tr-TR" sz="3200" b="1" dirty="0" smtClean="0"/>
              <a:t>Bilgisayarla İlişkili Sahtecilik Fiilleri</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3035F0EF-A7AE-4832-9845-FFD77FBF9D5B}"/>
              </a:ext>
            </a:extLst>
          </p:cNvPr>
          <p:cNvSpPr txBox="1">
            <a:spLocks/>
          </p:cNvSpPr>
          <p:nvPr/>
        </p:nvSpPr>
        <p:spPr>
          <a:xfrm>
            <a:off x="532469" y="1100138"/>
            <a:ext cx="8229600" cy="5265112"/>
          </a:xfrm>
          <a:prstGeom prst="rect">
            <a:avLst/>
          </a:prstGeom>
          <a:ln w="38100">
            <a:solidFill>
              <a:srgbClr val="FF0000"/>
            </a:solidFill>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tr-TR" altLang="sr-Latn-RS" sz="2700" b="1" i="1" dirty="0">
              <a:cs typeface="Times New Roman" pitchFamily="18" charset="0"/>
            </a:endParaRPr>
          </a:p>
          <a:p>
            <a:pPr marL="0" indent="0" algn="ctr">
              <a:lnSpc>
                <a:spcPct val="90000"/>
              </a:lnSpc>
              <a:buNone/>
              <a:defRPr/>
            </a:pPr>
            <a:r>
              <a:rPr lang="tr-TR" altLang="sr-Latn-RS" sz="2700" b="1" i="1" dirty="0" smtClean="0">
                <a:ea typeface="ＭＳ Ｐゴシック"/>
                <a:cs typeface="Times New Roman"/>
              </a:rPr>
              <a:t>Bilgisayarla İlişkili Sahtecilik Fiilleri</a:t>
            </a:r>
            <a:endParaRPr lang="tr-TR" dirty="0"/>
          </a:p>
          <a:p>
            <a:pPr marL="0" indent="0" algn="ctr" eaLnBrk="1" hangingPunct="1">
              <a:lnSpc>
                <a:spcPct val="90000"/>
              </a:lnSpc>
              <a:buNone/>
              <a:defRPr/>
            </a:pPr>
            <a:r>
              <a:rPr lang="tr-TR" altLang="sr-Latn-RS" sz="2700" b="1" i="1" dirty="0">
                <a:ea typeface="ＭＳ Ｐゴシック"/>
                <a:cs typeface="Times New Roman"/>
              </a:rPr>
              <a:t>(Madde 7 – Budapeşte Sözleşmesi)</a:t>
            </a:r>
          </a:p>
          <a:p>
            <a:pPr algn="ctr" eaLnBrk="1" hangingPunct="1">
              <a:lnSpc>
                <a:spcPct val="90000"/>
              </a:lnSpc>
              <a:defRPr/>
            </a:pPr>
            <a:endParaRPr lang="tr-TR" altLang="fr-FR" sz="2700" i="1" dirty="0">
              <a:cs typeface="Times New Roman" pitchFamily="18" charset="0"/>
            </a:endParaRPr>
          </a:p>
          <a:p>
            <a:pPr algn="ctr" eaLnBrk="1" hangingPunct="1">
              <a:lnSpc>
                <a:spcPct val="90000"/>
              </a:lnSpc>
              <a:defRPr/>
            </a:pPr>
            <a:r>
              <a:rPr lang="tr-TR" altLang="fr-FR" sz="2700" i="1" dirty="0">
                <a:ea typeface="ＭＳ Ｐゴシック"/>
                <a:cs typeface="Times New Roman"/>
              </a:rPr>
              <a:t>Maddi sahtecilik suçuna paraleldir</a:t>
            </a:r>
          </a:p>
          <a:p>
            <a:pPr algn="ctr" eaLnBrk="1" hangingPunct="1">
              <a:lnSpc>
                <a:spcPct val="90000"/>
              </a:lnSpc>
              <a:defRPr/>
            </a:pPr>
            <a:r>
              <a:rPr lang="tr-TR" altLang="fr-FR" sz="2700" i="1" dirty="0">
                <a:ea typeface="ＭＳ Ｐゴシック"/>
                <a:cs typeface="Times New Roman"/>
              </a:rPr>
              <a:t>Klasik sahtecilik suçu genellikle belge içerisindeki beyanların veya ifadelerin görsel olarak okunabilirliğini gerektirdiğinden ceza hukuku sistemlerinde boşluk doğmaktadır</a:t>
            </a:r>
            <a:endParaRPr lang="tr-TR" altLang="fr-FR" sz="2700" i="1" dirty="0">
              <a:cs typeface="Times New Roman" pitchFamily="18" charset="0"/>
            </a:endParaRPr>
          </a:p>
          <a:p>
            <a:pPr algn="ctr" eaLnBrk="1" hangingPunct="1">
              <a:lnSpc>
                <a:spcPct val="90000"/>
              </a:lnSpc>
              <a:defRPr/>
            </a:pPr>
            <a:r>
              <a:rPr lang="tr-TR" altLang="fr-FR" sz="2700" i="1" dirty="0">
                <a:ea typeface="ＭＳ Ｐゴシック"/>
                <a:cs typeface="Times New Roman"/>
              </a:rPr>
              <a:t>Geleneksel sahtecilik suçu elektronik verilere uygulanmayabilir</a:t>
            </a:r>
            <a:endParaRPr lang="tr-TR" altLang="fr-FR" sz="2700" i="1" dirty="0">
              <a:cs typeface="Times New Roman" pitchFamily="18" charset="0"/>
            </a:endParaRPr>
          </a:p>
        </p:txBody>
      </p:sp>
    </p:spTree>
    <p:extLst>
      <p:ext uri="{BB962C8B-B14F-4D97-AF65-F5344CB8AC3E}">
        <p14:creationId xmlns:p14="http://schemas.microsoft.com/office/powerpoint/2010/main" xmlns="" val="31139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7 –</a:t>
            </a:r>
            <a:r>
              <a:rPr lang="tr-TR" sz="3200" b="1" dirty="0" smtClean="0">
                <a:ea typeface="+mn-lt"/>
                <a:cs typeface="+mn-lt"/>
              </a:rPr>
              <a:t>Bilgisayarla İlişkili Sahtecilik Fiilleri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586145"/>
          </a:xfrm>
          <a:prstGeom prst="rect">
            <a:avLst/>
          </a:prstGeom>
        </p:spPr>
        <p:txBody>
          <a:bodyPr wrap="square" lIns="91440" tIns="45720" rIns="91440" bIns="45720" anchor="t">
            <a:spAutoFit/>
          </a:bodyPr>
          <a:lstStyle/>
          <a:p>
            <a:pPr marL="285750" indent="-285750" algn="just">
              <a:buFont typeface="Wingdings"/>
              <a:buChar char="Ø"/>
            </a:pPr>
            <a:r>
              <a:rPr lang="tr-TR" sz="1700" dirty="0">
                <a:latin typeface="Arial"/>
                <a:ea typeface="ＭＳ Ｐゴシック"/>
                <a:cs typeface="Arial"/>
              </a:rPr>
              <a:t>Taraflar, haksız biçimde ve kasıtlı olarak, sahte veri sonucunu doğuran ve hukuki amaçlar doğrultusunda bu verinin gerçek kabul edilmesi veya bu veriye gerçekmiş gibi davranılması niyetiyle, bilgisayar verisi </a:t>
            </a:r>
            <a:r>
              <a:rPr lang="tr-TR" sz="1700" b="1" dirty="0">
                <a:solidFill>
                  <a:srgbClr val="FF0000"/>
                </a:solidFill>
                <a:latin typeface="Arial"/>
                <a:ea typeface="ＭＳ Ｐゴシック"/>
                <a:cs typeface="Arial"/>
              </a:rPr>
              <a:t>girmek</a:t>
            </a:r>
            <a:r>
              <a:rPr lang="tr-TR" sz="1700" dirty="0">
                <a:latin typeface="Arial"/>
                <a:ea typeface="ＭＳ Ｐゴシック"/>
                <a:cs typeface="Arial"/>
              </a:rPr>
              <a:t>, bilgisayar verisini </a:t>
            </a:r>
            <a:r>
              <a:rPr lang="tr-TR" sz="1700" b="1" dirty="0">
                <a:solidFill>
                  <a:srgbClr val="FF0000"/>
                </a:solidFill>
                <a:latin typeface="Arial"/>
                <a:ea typeface="ＭＳ Ｐゴシック"/>
                <a:cs typeface="Arial"/>
              </a:rPr>
              <a:t>değiştirmek</a:t>
            </a:r>
            <a:r>
              <a:rPr lang="tr-TR" sz="1700" dirty="0">
                <a:latin typeface="Arial"/>
                <a:ea typeface="ＭＳ Ｐゴシック"/>
                <a:cs typeface="Arial"/>
              </a:rPr>
              <a:t>, </a:t>
            </a:r>
            <a:r>
              <a:rPr lang="tr-TR" sz="1700" b="1" dirty="0">
                <a:solidFill>
                  <a:srgbClr val="FF0000"/>
                </a:solidFill>
                <a:latin typeface="Arial"/>
                <a:ea typeface="ＭＳ Ｐゴシック"/>
                <a:cs typeface="Arial"/>
              </a:rPr>
              <a:t>silmek </a:t>
            </a:r>
            <a:r>
              <a:rPr lang="tr-TR" sz="1700" dirty="0">
                <a:latin typeface="Arial"/>
                <a:ea typeface="ＭＳ Ｐゴシック"/>
                <a:cs typeface="Arial"/>
              </a:rPr>
              <a:t>veya </a:t>
            </a:r>
            <a:r>
              <a:rPr lang="tr-TR" sz="1700" b="1" dirty="0">
                <a:solidFill>
                  <a:srgbClr val="FF0000"/>
                </a:solidFill>
                <a:latin typeface="Arial"/>
                <a:ea typeface="ＭＳ Ｐゴシック"/>
                <a:cs typeface="Arial"/>
              </a:rPr>
              <a:t>yok etmek</a:t>
            </a:r>
            <a:r>
              <a:rPr lang="tr-TR" sz="1700" dirty="0">
                <a:latin typeface="Arial"/>
                <a:ea typeface="ＭＳ Ｐゴシック"/>
                <a:cs typeface="Arial"/>
              </a:rPr>
              <a:t> eylemlerini, verinin doğrudan okunabilir ve anlaşılır olup olmaması fark etmeksizin, ulusal hukukları uyarınca ceza gerektiren bir suç olarak tanımlamak için gerekli yasama tedbirlerini ve diğer tedbirleri kabul etmekle yükümlüdür. Taraflar ceza sorumluluğunun doğması için aldatma niyetinin veya dürüst olmayan benzer bir niyetin varlığını arayabilir.</a:t>
            </a:r>
            <a:endParaRPr lang="tr-TR" sz="1700" dirty="0">
              <a:solidFill>
                <a:srgbClr val="000000"/>
              </a:solidFill>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541991" cy="415498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 suç, belgelerin, aşağıdakiler aracılığıyla sahtesinin yapılmasını kapsar:</a:t>
            </a:r>
          </a:p>
          <a:p>
            <a:pPr marL="800100" lvl="1" indent="-342900" algn="just">
              <a:buFont typeface="Wingdings" pitchFamily="2" charset="2"/>
              <a:buChar char="ü"/>
            </a:pPr>
            <a:r>
              <a:rPr lang="tr-TR" sz="2200" dirty="0">
                <a:latin typeface="Arial"/>
                <a:ea typeface="ＭＳ Ｐゴシック"/>
                <a:cs typeface="Arial"/>
              </a:rPr>
              <a:t>Doğru veya yanlış verinin girilmesi</a:t>
            </a:r>
          </a:p>
          <a:p>
            <a:pPr marL="800100" lvl="1" indent="-342900" algn="just">
              <a:buFont typeface="Wingdings" pitchFamily="2" charset="2"/>
              <a:buChar char="ü"/>
            </a:pPr>
            <a:r>
              <a:rPr lang="tr-TR" sz="2200" dirty="0">
                <a:latin typeface="Arial"/>
                <a:ea typeface="ＭＳ Ｐゴシック"/>
                <a:cs typeface="Arial"/>
              </a:rPr>
              <a:t>Sonra yapılan değişiklikler (her türlü değişim, varyasyon, kısmi değişiklik)</a:t>
            </a:r>
          </a:p>
          <a:p>
            <a:pPr marL="800100" lvl="1" indent="-342900" algn="just">
              <a:buFont typeface="Wingdings" pitchFamily="2" charset="2"/>
              <a:buChar char="ü"/>
            </a:pPr>
            <a:r>
              <a:rPr lang="tr-TR" sz="2200" dirty="0">
                <a:latin typeface="Arial"/>
                <a:ea typeface="ＭＳ Ｐゴシック"/>
                <a:cs typeface="Arial"/>
              </a:rPr>
              <a:t>Silme (veri ortamından verinin kaldırılması)</a:t>
            </a: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Yok etme (verinin saklı tutulması, gizlenmesi)</a:t>
            </a:r>
            <a:endParaRPr lang="tr-TR" dirty="0">
              <a:latin typeface="Arial"/>
              <a:ea typeface="ＭＳ Ｐゴシック"/>
              <a:cs typeface="Arial"/>
            </a:endParaRPr>
          </a:p>
        </p:txBody>
      </p:sp>
    </p:spTree>
    <p:extLst>
      <p:ext uri="{BB962C8B-B14F-4D97-AF65-F5344CB8AC3E}">
        <p14:creationId xmlns:p14="http://schemas.microsoft.com/office/powerpoint/2010/main" xmlns="" val="1987182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7 –</a:t>
            </a:r>
            <a:r>
              <a:rPr lang="tr-TR" sz="3200" b="1" dirty="0" smtClean="0">
                <a:ea typeface="+mn-lt"/>
                <a:cs typeface="+mn-lt"/>
              </a:rPr>
              <a:t>Bilgisayarla İlişkili Sahtecilik Fiilleri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847755"/>
          </a:xfrm>
          <a:prstGeom prst="rect">
            <a:avLst/>
          </a:prstGeom>
        </p:spPr>
        <p:txBody>
          <a:bodyPr wrap="square" lIns="91440" tIns="45720" rIns="91440" bIns="45720" anchor="t">
            <a:spAutoFit/>
          </a:bodyPr>
          <a:lstStyle/>
          <a:p>
            <a:pPr marL="285750" indent="-285750" algn="just">
              <a:buFont typeface="Wingdings"/>
              <a:buChar char="Ø"/>
            </a:pPr>
            <a:r>
              <a:rPr lang="tr-TR" sz="1700" dirty="0">
                <a:latin typeface="Arial"/>
                <a:ea typeface="ＭＳ Ｐゴシック"/>
                <a:cs typeface="Arial"/>
              </a:rPr>
              <a:t>Taraflar, haksız biçimde ve kasıtlı olarak, </a:t>
            </a:r>
            <a:r>
              <a:rPr lang="tr-TR" sz="1700" b="1" dirty="0">
                <a:solidFill>
                  <a:srgbClr val="FF0000"/>
                </a:solidFill>
                <a:latin typeface="Arial"/>
                <a:ea typeface="ＭＳ Ｐゴシック"/>
                <a:cs typeface="Arial"/>
              </a:rPr>
              <a:t>sahte veri</a:t>
            </a:r>
            <a:r>
              <a:rPr lang="tr-TR" sz="1700" dirty="0">
                <a:latin typeface="Arial"/>
                <a:ea typeface="ＭＳ Ｐゴシック"/>
                <a:cs typeface="Arial"/>
              </a:rPr>
              <a:t> sonucunu doğuran ve hukuki amaçlar doğrultusunda bu verinin gerçek kabul edilmesi veya bu veriye gerçekmiş gibi davranılması niyetiyle, bilgisayar verisi girmek, bilgisayar verisini değiştirmek, silmek veya yok etmek eylemlerini, verinin doğrudan okunabilir ve anlaşılır olup olmaması fark etmeksizin, ulusal hukukları uyarınca ceza gerektiren bir suç olarak tanımlamak için gerekli yasama tedbirlerini ve diğer tedbirleri kabul etmekle yükümlüdür. Taraflar ceza sorumluluğunun doğması için aldatma niyetinin veya dürüst olmayan benzer bir niyetin varlığını arayabilir.</a:t>
            </a:r>
            <a:endParaRPr lang="tr-TR" sz="1700" dirty="0">
              <a:latin typeface="Arial"/>
              <a:ea typeface="ＭＳ Ｐゴシック"/>
              <a:cs typeface="Arial" pitchFamily="34" charset="0"/>
            </a:endParaRPr>
          </a:p>
          <a:p>
            <a:pPr marL="342900" indent="-342900" algn="just">
              <a:buFont typeface="Wingdings" pitchFamily="2" charset="2"/>
              <a:buChar char="Ø"/>
            </a:pPr>
            <a:endParaRPr lang="tr-TR" sz="17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012012"/>
            <a:ext cx="4541991" cy="4893647"/>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Genellikle gerçek (sahte olmayan) belge aşağıdakilere dayanır:</a:t>
            </a:r>
            <a:endParaRPr lang="tr-TR" sz="2100" dirty="0">
              <a:cs typeface="Arial"/>
            </a:endParaRPr>
          </a:p>
          <a:p>
            <a:pPr marL="800100" lvl="1" indent="-342900" algn="just">
              <a:buFont typeface="Wingdings" pitchFamily="2" charset="2"/>
              <a:buChar char="ü"/>
            </a:pPr>
            <a:r>
              <a:rPr lang="tr-TR" sz="2100" dirty="0">
                <a:latin typeface="Arial"/>
                <a:ea typeface="ＭＳ Ｐゴシック"/>
                <a:cs typeface="Arial"/>
              </a:rPr>
              <a:t>Belgeyi hazırlayan kişinin gerçekliği</a:t>
            </a:r>
          </a:p>
          <a:p>
            <a:pPr marL="800100" lvl="1" indent="-342900" algn="just">
              <a:buFont typeface="Wingdings" pitchFamily="2" charset="2"/>
              <a:buChar char="ü"/>
            </a:pPr>
            <a:endParaRPr lang="tr-TR" dirty="0">
              <a:cs typeface="Arial"/>
            </a:endParaRPr>
          </a:p>
          <a:p>
            <a:pPr marL="800100" lvl="1" indent="-342900" algn="just">
              <a:buFont typeface="Wingdings" pitchFamily="2" charset="2"/>
              <a:buChar char="ü"/>
            </a:pPr>
            <a:r>
              <a:rPr lang="tr-TR" sz="2100" dirty="0">
                <a:latin typeface="Arial"/>
                <a:ea typeface="ＭＳ Ｐゴシック"/>
                <a:cs typeface="Arial"/>
              </a:rPr>
              <a:t>Belgenin içerdiği beyanların gerçekliği </a:t>
            </a: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Verinin gerçekliği asgari olarak veriyi düzenleyeni esas alır (içeriğinin doğruluğu/gerçekliği dikkate alınmaz)</a:t>
            </a:r>
          </a:p>
          <a:p>
            <a:pPr marL="342900" indent="-342900" algn="just">
              <a:buFont typeface="Wingdings" pitchFamily="2" charset="2"/>
              <a:buChar char="ü"/>
            </a:pPr>
            <a:r>
              <a:rPr lang="tr-TR" sz="2100" dirty="0">
                <a:latin typeface="Arial"/>
                <a:ea typeface="ＭＳ Ｐゴシック"/>
                <a:cs typeface="Arial"/>
              </a:rPr>
              <a:t>Gerçeklik aynı zamanda, isteğe bağlı olarak, verinin gerçekliğine ilişkin de olabilir</a:t>
            </a:r>
          </a:p>
        </p:txBody>
      </p:sp>
    </p:spTree>
    <p:extLst>
      <p:ext uri="{BB962C8B-B14F-4D97-AF65-F5344CB8AC3E}">
        <p14:creationId xmlns:p14="http://schemas.microsoft.com/office/powerpoint/2010/main" xmlns="" val="3987983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7 –</a:t>
            </a:r>
            <a:r>
              <a:rPr lang="tr-TR" sz="3200" b="1" dirty="0" smtClean="0">
                <a:ea typeface="+mn-lt"/>
                <a:cs typeface="+mn-lt"/>
              </a:rPr>
              <a:t>Bilgisayarla İlişkili Sahtecilik Fiilleri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586145"/>
          </a:xfrm>
          <a:prstGeom prst="rect">
            <a:avLst/>
          </a:prstGeom>
        </p:spPr>
        <p:txBody>
          <a:bodyPr wrap="square" lIns="91440" tIns="45720" rIns="91440" bIns="45720" anchor="t">
            <a:spAutoFit/>
          </a:bodyPr>
          <a:lstStyle/>
          <a:p>
            <a:pPr marL="285750" indent="-285750" algn="just">
              <a:buFont typeface="Wingdings"/>
              <a:buChar char="Ø"/>
            </a:pPr>
            <a:r>
              <a:rPr lang="tr-TR" sz="1700" dirty="0">
                <a:latin typeface="Arial"/>
                <a:ea typeface="ＭＳ Ｐゴシック"/>
                <a:cs typeface="Arial"/>
              </a:rPr>
              <a:t>Taraflar, haksız biçimde ve kasıtlı olarak, sahte veri sonucunu doğuran ve </a:t>
            </a:r>
            <a:r>
              <a:rPr lang="tr-TR" sz="1700" b="1" dirty="0">
                <a:solidFill>
                  <a:srgbClr val="FF0000"/>
                </a:solidFill>
                <a:latin typeface="Arial"/>
                <a:ea typeface="ＭＳ Ｐゴシック"/>
                <a:cs typeface="Arial"/>
              </a:rPr>
              <a:t>hukuki amaçlar doğrultusunda</a:t>
            </a:r>
            <a:r>
              <a:rPr lang="tr-TR" sz="1700" dirty="0">
                <a:latin typeface="Arial"/>
                <a:ea typeface="ＭＳ Ｐゴシック"/>
                <a:cs typeface="Arial"/>
              </a:rPr>
              <a:t> bu verinin </a:t>
            </a:r>
            <a:r>
              <a:rPr lang="tr-TR" sz="1700" b="1" dirty="0">
                <a:solidFill>
                  <a:srgbClr val="FF0000"/>
                </a:solidFill>
                <a:latin typeface="Arial"/>
                <a:ea typeface="ＭＳ Ｐゴシック"/>
                <a:cs typeface="Arial"/>
              </a:rPr>
              <a:t>gerçek kabul edilmesi</a:t>
            </a:r>
            <a:r>
              <a:rPr lang="tr-TR" sz="1700" dirty="0">
                <a:latin typeface="Arial"/>
                <a:ea typeface="ＭＳ Ｐゴシック"/>
                <a:cs typeface="Arial"/>
              </a:rPr>
              <a:t> veya bu veriye </a:t>
            </a:r>
            <a:r>
              <a:rPr lang="tr-TR" sz="1700" b="1" dirty="0">
                <a:solidFill>
                  <a:srgbClr val="FF0000"/>
                </a:solidFill>
                <a:latin typeface="Arial"/>
                <a:ea typeface="ＭＳ Ｐゴシック"/>
                <a:cs typeface="Arial"/>
              </a:rPr>
              <a:t>gerçekmiş gibi davranılması niyetiyle</a:t>
            </a:r>
            <a:r>
              <a:rPr lang="tr-TR" sz="1700" dirty="0">
                <a:latin typeface="Arial"/>
                <a:ea typeface="ＭＳ Ｐゴシック"/>
                <a:cs typeface="Arial"/>
              </a:rPr>
              <a:t>, bilgisayar verisi girmek, bilgisayar verisini değiştirmek, silmek veya yok etmek eylemlerini, verinin doğrudan okunabilir ve anlaşılır olup olmaması fark etmeksizin, ulusal hukukları uyarınca ceza gerektiren bir suç olarak tanımlamak için gerekli yasama tedbirlerini ve diğer tedbirleri kabul etmekle yükümlüdür. Taraflar ceza sorumluluğunun doğması için aldatma niyetinin veya dürüst olmayan benzer bir niyetin varlığını arayabilir.</a:t>
            </a:r>
            <a:endParaRPr lang="en-US" sz="1700" dirty="0"/>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541991" cy="178510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Ek olarak kasıt koşulu</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"hukuki amaçlar" hukuki işlemleri ve hukuki açıdan ilgili belgeleri kapsar</a:t>
            </a:r>
            <a:endParaRPr lang="tr-TR" sz="2200" dirty="0">
              <a:cs typeface="Arial"/>
            </a:endParaRPr>
          </a:p>
        </p:txBody>
      </p:sp>
    </p:spTree>
    <p:extLst>
      <p:ext uri="{BB962C8B-B14F-4D97-AF65-F5344CB8AC3E}">
        <p14:creationId xmlns:p14="http://schemas.microsoft.com/office/powerpoint/2010/main" xmlns="" val="362049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ea typeface="ＭＳ Ｐゴシック" pitchFamily="34" charset="-128"/>
                <a:cs typeface="Arial"/>
              </a:rPr>
              <a:t>Siber Suçu Tanımlamak</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200967" y="1166842"/>
            <a:ext cx="3992210" cy="3477875"/>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200" dirty="0">
                <a:latin typeface="Arial"/>
                <a:ea typeface="Verdana"/>
                <a:cs typeface="Arial"/>
              </a:rPr>
              <a:t>Aşağıdakiler siber suç DEĞİLDİR:</a:t>
            </a:r>
          </a:p>
          <a:p>
            <a:pPr marL="800100" lvl="1" indent="-342900" algn="just">
              <a:buFont typeface="Wingdings" panose="05000000000000000000" pitchFamily="2" charset="2"/>
              <a:buChar char="v"/>
            </a:pPr>
            <a:endParaRPr lang="tr-TR"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tr-TR" sz="2200" dirty="0">
                <a:latin typeface="Arial"/>
                <a:ea typeface="Verdana"/>
                <a:cs typeface="Arial"/>
              </a:rPr>
              <a:t>Bilgisayar sistemi aracılığıyla işlenmiş her suç</a:t>
            </a:r>
          </a:p>
          <a:p>
            <a:pPr lvl="1" algn="just"/>
            <a:endParaRPr lang="tr-TR" sz="2200" dirty="0">
              <a:latin typeface="Arial"/>
              <a:ea typeface="Verdana"/>
              <a:cs typeface="Arial"/>
            </a:endParaRPr>
          </a:p>
          <a:p>
            <a:pPr marL="800100" lvl="1" indent="-342900" algn="just">
              <a:buFont typeface="Wingdings" panose="05000000000000000000" pitchFamily="2" charset="2"/>
              <a:buChar char="v"/>
            </a:pPr>
            <a:r>
              <a:rPr lang="tr-TR" sz="2200" dirty="0">
                <a:latin typeface="Arial"/>
                <a:ea typeface="Verdana"/>
                <a:cs typeface="Arial"/>
              </a:rPr>
              <a:t>Elektronik delil içeren her suç</a:t>
            </a:r>
            <a:endParaRPr lang="en-GB" sz="2200" dirty="0">
              <a:latin typeface="Arial"/>
              <a:ea typeface="Verdana"/>
              <a:cs typeface="Arial"/>
            </a:endParaRP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AC27F312-0B6C-0449-8FCC-B5B66A2714AD}"/>
              </a:ext>
            </a:extLst>
          </p:cNvPr>
          <p:cNvSpPr/>
          <p:nvPr/>
        </p:nvSpPr>
        <p:spPr>
          <a:xfrm>
            <a:off x="4193177" y="1166842"/>
            <a:ext cx="4728753" cy="5170646"/>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200" dirty="0">
                <a:latin typeface="Arial"/>
                <a:ea typeface="Verdana"/>
                <a:cs typeface="Arial"/>
              </a:rPr>
              <a:t>Neden?</a:t>
            </a:r>
          </a:p>
          <a:p>
            <a:pPr marL="800100" lvl="1" indent="-342900" algn="just">
              <a:buFont typeface="Wingdings" panose="05000000000000000000" pitchFamily="2" charset="2"/>
              <a:buChar char="Ø"/>
            </a:pPr>
            <a:endParaRPr lang="tr-TR"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tr-TR" sz="2200" dirty="0">
                <a:latin typeface="Arial"/>
                <a:ea typeface="Verdana"/>
                <a:cs typeface="Arial"/>
              </a:rPr>
              <a:t>Bilgisayarlar ve veriler yaşamın ayrılmaz bir parçasıdır</a:t>
            </a:r>
          </a:p>
          <a:p>
            <a:pPr marL="800100" lvl="1" indent="-342900" algn="just">
              <a:buFont typeface="Wingdings" panose="05000000000000000000" pitchFamily="2" charset="2"/>
              <a:buChar char="Ø"/>
            </a:pPr>
            <a:endParaRPr lang="tr-TR" sz="2200" dirty="0">
              <a:ea typeface="Verdana"/>
              <a:cs typeface="Arial"/>
            </a:endParaRPr>
          </a:p>
          <a:p>
            <a:pPr marL="800100" lvl="1" indent="-342900" algn="just">
              <a:buFont typeface="Wingdings" panose="05000000000000000000" pitchFamily="2" charset="2"/>
              <a:buChar char="Ø"/>
            </a:pPr>
            <a:r>
              <a:rPr lang="tr-TR" sz="2200" dirty="0">
                <a:latin typeface="Arial"/>
                <a:ea typeface="Verdana"/>
                <a:cs typeface="Arial"/>
              </a:rPr>
              <a:t>Eğer bilgisayar ve veri içeren her suç siber suç olsaydı, tüm suç faaliyetlerini siber suç saymak gerekirdi</a:t>
            </a:r>
          </a:p>
          <a:p>
            <a:pPr marL="800100" lvl="1" indent="-342900" algn="just">
              <a:buFont typeface="Wingdings" panose="05000000000000000000" pitchFamily="2" charset="2"/>
              <a:buChar char="Ø"/>
            </a:pPr>
            <a:endParaRPr lang="tr-TR" sz="2200" dirty="0">
              <a:latin typeface="Arial"/>
              <a:ea typeface="Verdana"/>
              <a:cs typeface="Arial"/>
            </a:endParaRPr>
          </a:p>
          <a:p>
            <a:pPr marL="800100" lvl="1" indent="-342900" algn="just">
              <a:buFont typeface="Wingdings" panose="05000000000000000000" pitchFamily="2" charset="2"/>
              <a:buChar char="Ø"/>
            </a:pPr>
            <a:r>
              <a:rPr lang="tr-TR" sz="2200" dirty="0">
                <a:latin typeface="Arial"/>
                <a:ea typeface="Verdana"/>
                <a:cs typeface="Arial"/>
              </a:rPr>
              <a:t>Bu da ceza yasalarının tümüyle siber suç yasaları ile değiştirilmesi gerektiği anlamına gelirdi</a:t>
            </a:r>
            <a:endParaRPr lang="tr-TR"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406692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7 –</a:t>
            </a:r>
            <a:r>
              <a:rPr lang="tr-TR" sz="3200" b="1" dirty="0" smtClean="0">
                <a:ea typeface="+mn-lt"/>
                <a:cs typeface="+mn-lt"/>
              </a:rPr>
              <a:t>Bilgisayarla İlişkili Sahtecilik Fiilleri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3463" y="895594"/>
            <a:ext cx="3932483" cy="5586145"/>
          </a:xfrm>
          <a:prstGeom prst="rect">
            <a:avLst/>
          </a:prstGeom>
        </p:spPr>
        <p:txBody>
          <a:bodyPr wrap="square" lIns="91440" tIns="45720" rIns="91440" bIns="45720" anchor="t">
            <a:spAutoFit/>
          </a:bodyPr>
          <a:lstStyle/>
          <a:p>
            <a:pPr marL="285750" indent="-285750" algn="just">
              <a:buFont typeface="Wingdings"/>
              <a:buChar char="Ø"/>
            </a:pPr>
            <a:r>
              <a:rPr lang="tr-TR" sz="1700" dirty="0">
                <a:latin typeface="Arial"/>
                <a:ea typeface="ＭＳ Ｐゴシック"/>
                <a:cs typeface="Arial"/>
              </a:rPr>
              <a:t>Taraflar, haksız biçimde ve kasıtlı olarak, sahte veri sonucunu doğuran ve hukuki amaçlar doğrultusunda bu verinin gerçek kabul edilmesi veya bu veriye gerçekmiş gibi davranılması niyetiyle, bilgisayar verisi girmek, bilgisayar verisini değiştirmek, silmek veya yok etmek eylemlerini, verinin </a:t>
            </a:r>
            <a:r>
              <a:rPr lang="tr-TR" sz="1700" b="1" dirty="0">
                <a:solidFill>
                  <a:srgbClr val="FF0000"/>
                </a:solidFill>
                <a:latin typeface="Arial"/>
                <a:ea typeface="ＭＳ Ｐゴシック"/>
                <a:cs typeface="Arial"/>
              </a:rPr>
              <a:t>doğrudan okunabilir ve anlaşılır olup olmaması fark etmeksizin</a:t>
            </a:r>
            <a:r>
              <a:rPr lang="tr-TR" sz="1700" dirty="0">
                <a:latin typeface="Arial"/>
                <a:ea typeface="ＭＳ Ｐゴシック"/>
                <a:cs typeface="Arial"/>
              </a:rPr>
              <a:t>, ulusal hukukları uyarınca ceza gerektiren bir suç olarak tanımlamak için gerekli yasama tedbirlerini ve diğer tedbirleri kabul etmekle yükümlüdür. Taraflar ceza sorumluluğunun doğması için aldatma niyetinin veya dürüst olmayan benzer bir niyetin varlığını arayabilir.</a:t>
            </a:r>
            <a:endParaRPr lang="en-US" sz="1700"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541991" cy="110799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a:latin typeface="Arial"/>
                <a:ea typeface="ＭＳ Ｐゴシック"/>
                <a:cs typeface="Arial"/>
              </a:rPr>
              <a:t>Sahte verinin doğrudan okunabilir veya anlaşılır olmasına gerek yoktur.</a:t>
            </a:r>
          </a:p>
        </p:txBody>
      </p:sp>
    </p:spTree>
    <p:extLst>
      <p:ext uri="{BB962C8B-B14F-4D97-AF65-F5344CB8AC3E}">
        <p14:creationId xmlns:p14="http://schemas.microsoft.com/office/powerpoint/2010/main" xmlns="" val="2702940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7 –</a:t>
            </a:r>
            <a:r>
              <a:rPr lang="tr-TR" sz="3200" b="1" dirty="0" smtClean="0">
                <a:ea typeface="+mn-lt"/>
                <a:cs typeface="+mn-lt"/>
              </a:rPr>
              <a:t>Bilgisayarla İlişkili Sahtecilik Fiilleri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586145"/>
          </a:xfrm>
          <a:prstGeom prst="rect">
            <a:avLst/>
          </a:prstGeom>
        </p:spPr>
        <p:txBody>
          <a:bodyPr wrap="square" lIns="91440" tIns="45720" rIns="91440" bIns="45720" anchor="t">
            <a:spAutoFit/>
          </a:bodyPr>
          <a:lstStyle/>
          <a:p>
            <a:pPr marL="285750" indent="-285750" algn="just">
              <a:buFont typeface="Wingdings"/>
              <a:buChar char="Ø"/>
            </a:pPr>
            <a:r>
              <a:rPr lang="tr-TR" sz="1700" dirty="0">
                <a:latin typeface="Arial"/>
                <a:ea typeface="ＭＳ Ｐゴシック"/>
                <a:cs typeface="Arial"/>
              </a:rPr>
              <a:t>Taraflar, haksız biçimde ve kasıtlı olarak, sahte veri sonucunu doğuran ve hukuki amaçlar doğrultusunda bu verinin gerçek kabul edilmesi veya bu veriye gerçekmiş gibi davranılması niyetiyle, bilgisayar verisi girmek, bilgisayar verisini değiştirmek, silmek veya yok etmek eylemlerini, verinin doğrudan okunabilir ve anlaşılır olup olmaması fark etmeksizin, ulusal hukukları uyarınca ceza gerektiren bir suç olarak tanımlamak için gerekli yasama tedbirlerini ve diğer tedbirleri kabul etmekle yükümlüdür. Taraflar ceza sorumluluğunun doğması için </a:t>
            </a:r>
            <a:r>
              <a:rPr lang="tr-TR" sz="1700" b="1" dirty="0">
                <a:solidFill>
                  <a:srgbClr val="FF0000"/>
                </a:solidFill>
                <a:latin typeface="Arial"/>
                <a:ea typeface="ＭＳ Ｐゴシック"/>
                <a:cs typeface="Arial"/>
              </a:rPr>
              <a:t>aldatma niyetinin </a:t>
            </a:r>
            <a:r>
              <a:rPr lang="tr-TR" sz="1700" dirty="0">
                <a:latin typeface="Arial"/>
                <a:ea typeface="ＭＳ Ｐゴシック"/>
                <a:cs typeface="Arial"/>
              </a:rPr>
              <a:t>veya</a:t>
            </a:r>
            <a:r>
              <a:rPr lang="tr-TR" sz="1700" b="1" dirty="0">
                <a:solidFill>
                  <a:srgbClr val="FF0000"/>
                </a:solidFill>
                <a:latin typeface="Arial"/>
                <a:ea typeface="ＭＳ Ｐゴシック"/>
                <a:cs typeface="Arial"/>
              </a:rPr>
              <a:t> dürüst olmayan benzer bir niyetin varlığı</a:t>
            </a:r>
            <a:r>
              <a:rPr lang="tr-TR" sz="1700" dirty="0">
                <a:latin typeface="Arial"/>
                <a:ea typeface="ＭＳ Ｐゴシック"/>
                <a:cs typeface="Arial"/>
              </a:rPr>
              <a:t>nı arayabilir.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541991" cy="212365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Taraflar bilgisayar destekli sahtecilik eyleminin suç sayılmasını aşağıdaki niteleyici unsurlarla kısıtlayabilir:</a:t>
            </a:r>
          </a:p>
          <a:p>
            <a:pPr marL="800100" lvl="1" indent="-342900" algn="just">
              <a:buFont typeface="Wingdings" pitchFamily="2" charset="2"/>
              <a:buChar char="ü"/>
            </a:pPr>
            <a:r>
              <a:rPr lang="tr-TR" sz="2200" dirty="0">
                <a:latin typeface="Arial"/>
                <a:ea typeface="ＭＳ Ｐゴシック"/>
                <a:cs typeface="Arial"/>
              </a:rPr>
              <a:t>Aldatma niyeti</a:t>
            </a:r>
            <a:endParaRPr lang="tr-TR" dirty="0"/>
          </a:p>
          <a:p>
            <a:pPr marL="800100" lvl="1" indent="-342900" algn="just">
              <a:buFont typeface="Wingdings" pitchFamily="2" charset="2"/>
              <a:buChar char="ü"/>
            </a:pPr>
            <a:r>
              <a:rPr lang="tr-TR" sz="2200" dirty="0">
                <a:latin typeface="Arial"/>
                <a:ea typeface="ＭＳ Ｐゴシック"/>
                <a:cs typeface="Arial"/>
              </a:rPr>
              <a:t>Dürüst olmayan niyet</a:t>
            </a:r>
            <a:endParaRPr lang="tr-TR" sz="2200" dirty="0">
              <a:cs typeface="Arial"/>
            </a:endParaRPr>
          </a:p>
        </p:txBody>
      </p:sp>
    </p:spTree>
    <p:extLst>
      <p:ext uri="{BB962C8B-B14F-4D97-AF65-F5344CB8AC3E}">
        <p14:creationId xmlns:p14="http://schemas.microsoft.com/office/powerpoint/2010/main" xmlns="" val="705149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8 – </a:t>
            </a:r>
            <a:r>
              <a:rPr lang="tr-TR" sz="3200" b="1" dirty="0" smtClean="0"/>
              <a:t>Bilgisayarla İlişkili Dolandırıcılık Fiilleri</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5C0A00A3-6D0E-4051-B2AD-B197984C428C}"/>
              </a:ext>
            </a:extLst>
          </p:cNvPr>
          <p:cNvSpPr txBox="1">
            <a:spLocks/>
          </p:cNvSpPr>
          <p:nvPr/>
        </p:nvSpPr>
        <p:spPr>
          <a:xfrm>
            <a:off x="457200" y="1755775"/>
            <a:ext cx="8229600" cy="3154363"/>
          </a:xfrm>
          <a:prstGeom prst="rect">
            <a:avLst/>
          </a:prstGeom>
          <a:ln w="38100">
            <a:solidFill>
              <a:srgbClr val="FF0000"/>
            </a:solidFill>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tr-TR" altLang="sr-Latn-RS" sz="1400" b="1" i="1" dirty="0">
              <a:cs typeface="Times New Roman" pitchFamily="18" charset="0"/>
            </a:endParaRPr>
          </a:p>
          <a:p>
            <a:pPr marL="0" indent="0" algn="ctr">
              <a:lnSpc>
                <a:spcPct val="90000"/>
              </a:lnSpc>
              <a:buNone/>
              <a:defRPr/>
            </a:pPr>
            <a:r>
              <a:rPr lang="tr-TR" altLang="sr-Latn-RS" b="1" i="1" dirty="0" smtClean="0">
                <a:ea typeface="ＭＳ Ｐゴシック"/>
                <a:cs typeface="Times New Roman"/>
              </a:rPr>
              <a:t>Bilgisayarla İlişkili Dolandırıcılık Fiilleri</a:t>
            </a:r>
            <a:endParaRPr lang="tr-TR" dirty="0"/>
          </a:p>
          <a:p>
            <a:pPr marL="0" indent="0" algn="ctr" eaLnBrk="1" hangingPunct="1">
              <a:lnSpc>
                <a:spcPct val="90000"/>
              </a:lnSpc>
              <a:buNone/>
              <a:defRPr/>
            </a:pPr>
            <a:r>
              <a:rPr lang="tr-TR" altLang="sr-Latn-RS" b="1" i="1" dirty="0">
                <a:ea typeface="ＭＳ Ｐゴシック"/>
                <a:cs typeface="Times New Roman"/>
              </a:rPr>
              <a:t>(Madde 8 – Budapeşte Sözleşmesi)</a:t>
            </a:r>
          </a:p>
          <a:p>
            <a:pPr algn="ctr" eaLnBrk="1" hangingPunct="1">
              <a:lnSpc>
                <a:spcPct val="90000"/>
              </a:lnSpc>
              <a:defRPr/>
            </a:pPr>
            <a:endParaRPr lang="tr-TR" altLang="fr-FR" i="1" dirty="0">
              <a:cs typeface="Times New Roman" pitchFamily="18" charset="0"/>
            </a:endParaRPr>
          </a:p>
          <a:p>
            <a:pPr algn="ctr" eaLnBrk="1" hangingPunct="1">
              <a:lnSpc>
                <a:spcPct val="90000"/>
              </a:lnSpc>
              <a:defRPr/>
            </a:pPr>
            <a:r>
              <a:rPr lang="tr-TR" altLang="fr-FR" sz="2800" i="1" dirty="0">
                <a:ea typeface="ＭＳ Ｐゴシック"/>
                <a:cs typeface="Times New Roman"/>
              </a:rPr>
              <a:t>Maddi dolandırıcılık suçlarına paraleldir</a:t>
            </a:r>
          </a:p>
        </p:txBody>
      </p:sp>
    </p:spTree>
    <p:extLst>
      <p:ext uri="{BB962C8B-B14F-4D97-AF65-F5344CB8AC3E}">
        <p14:creationId xmlns:p14="http://schemas.microsoft.com/office/powerpoint/2010/main" xmlns="" val="3476615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8 – </a:t>
            </a:r>
            <a:r>
              <a:rPr lang="tr-TR" sz="3200" b="1" dirty="0" smtClean="0">
                <a:ea typeface="+mn-lt"/>
                <a:cs typeface="+mn-lt"/>
              </a:rPr>
              <a:t>Bilgisayarla İlişkili Dolandırıcılık Fiilleri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Taraflar, kendi adına veya başkası adına haksız biçimde ekonomik çıkar elde etme yönündeki hileli veya dürüst olmayan niyetlerle, aşağıdaki yollarla başka bir kişinin kasten ve haksız biçimde  mal kaybına sebep olma eylemini ulusal hukukları uyarınca ceza gerektiren bir suç olarak tanımlamak için gerekli yasama tedbirlerini ve diğer tedbirleri kabul etmekle yükümlüdür:  </a:t>
            </a:r>
            <a:endParaRPr lang="tr-TR" dirty="0">
              <a:cs typeface="Arial"/>
            </a:endParaRPr>
          </a:p>
          <a:p>
            <a:pPr lvl="1" algn="just"/>
            <a:r>
              <a:rPr lang="tr-TR" dirty="0">
                <a:latin typeface="Arial"/>
                <a:ea typeface="ＭＳ Ｐゴシック"/>
                <a:cs typeface="Arial"/>
              </a:rPr>
              <a:t>a </a:t>
            </a:r>
            <a:r>
              <a:rPr lang="tr-TR" b="1" dirty="0">
                <a:solidFill>
                  <a:srgbClr val="FF0000"/>
                </a:solidFill>
                <a:latin typeface="Arial"/>
                <a:ea typeface="ＭＳ Ｐゴシック"/>
                <a:cs typeface="Arial"/>
              </a:rPr>
              <a:t>bilgisayar verisi girişi</a:t>
            </a:r>
            <a:r>
              <a:rPr lang="tr-TR" dirty="0">
                <a:latin typeface="Arial"/>
                <a:ea typeface="ＭＳ Ｐゴシック"/>
                <a:cs typeface="Arial"/>
              </a:rPr>
              <a:t>, </a:t>
            </a:r>
            <a:r>
              <a:rPr lang="tr-TR" b="1" dirty="0">
                <a:solidFill>
                  <a:srgbClr val="FF0000"/>
                </a:solidFill>
                <a:latin typeface="Arial"/>
                <a:ea typeface="ＭＳ Ｐゴシック"/>
                <a:cs typeface="Arial"/>
              </a:rPr>
              <a:t>bilgisayar verisinin değiştirilmesi</a:t>
            </a:r>
            <a:r>
              <a:rPr lang="tr-TR" dirty="0">
                <a:latin typeface="Arial"/>
                <a:ea typeface="ＭＳ Ｐゴシック"/>
                <a:cs typeface="Arial"/>
              </a:rPr>
              <a:t>, </a:t>
            </a:r>
            <a:r>
              <a:rPr lang="tr-TR" b="1" dirty="0">
                <a:solidFill>
                  <a:srgbClr val="FF0000"/>
                </a:solidFill>
                <a:latin typeface="Arial"/>
                <a:ea typeface="ＭＳ Ｐゴシック"/>
                <a:cs typeface="Arial"/>
              </a:rPr>
              <a:t>silinmesi </a:t>
            </a:r>
            <a:r>
              <a:rPr lang="tr-TR" dirty="0">
                <a:latin typeface="Arial"/>
                <a:ea typeface="ＭＳ Ｐゴシック"/>
                <a:cs typeface="Arial"/>
              </a:rPr>
              <a:t>veya </a:t>
            </a:r>
            <a:r>
              <a:rPr lang="tr-TR" b="1" dirty="0">
                <a:solidFill>
                  <a:srgbClr val="FF0000"/>
                </a:solidFill>
                <a:latin typeface="Arial"/>
                <a:ea typeface="ＭＳ Ｐゴシック"/>
                <a:cs typeface="Arial"/>
              </a:rPr>
              <a:t>yok edilmesi</a:t>
            </a:r>
            <a:r>
              <a:rPr lang="tr-TR" dirty="0">
                <a:latin typeface="Arial"/>
                <a:ea typeface="ＭＳ Ｐゴシック"/>
                <a:cs typeface="Arial"/>
              </a:rPr>
              <a:t>,</a:t>
            </a:r>
          </a:p>
          <a:p>
            <a:pPr lvl="1" algn="just"/>
            <a:r>
              <a:rPr lang="tr-TR" dirty="0">
                <a:solidFill>
                  <a:srgbClr val="000000"/>
                </a:solidFill>
                <a:latin typeface="Arial"/>
                <a:ea typeface="ＭＳ Ｐゴシック"/>
                <a:cs typeface="Arial"/>
              </a:rPr>
              <a:t>b </a:t>
            </a:r>
            <a:r>
              <a:rPr lang="tr-TR" b="1" dirty="0">
                <a:solidFill>
                  <a:srgbClr val="FF0000"/>
                </a:solidFill>
                <a:latin typeface="Arial"/>
                <a:ea typeface="ＭＳ Ｐゴシック"/>
                <a:cs typeface="Arial"/>
              </a:rPr>
              <a:t>bilgisayar sisteminin işleyişine müdahale</a:t>
            </a:r>
            <a:r>
              <a:rPr lang="tr-TR" dirty="0">
                <a:latin typeface="Arial"/>
                <a:ea typeface="ＭＳ Ｐゴシック"/>
                <a:cs typeface="Arial"/>
              </a:rPr>
              <a:t> edilmesi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517064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Bu suçun kapsamı kişinin aşağıdaki yollarla bir diğerinin mal kaybına sebep olmasıyla sınırlıdır:</a:t>
            </a:r>
          </a:p>
          <a:p>
            <a:pPr marL="800100" lvl="1" indent="-342900" algn="just">
              <a:buFont typeface="Wingdings" pitchFamily="2" charset="2"/>
              <a:buChar char="ü"/>
            </a:pPr>
            <a:r>
              <a:rPr lang="tr-TR" sz="2200" dirty="0">
                <a:latin typeface="Arial"/>
                <a:ea typeface="ＭＳ Ｐゴシック"/>
                <a:cs typeface="Arial"/>
              </a:rPr>
              <a:t>Doğru veya yanlış verinin girilmesi</a:t>
            </a:r>
          </a:p>
          <a:p>
            <a:pPr marL="800100" lvl="1" indent="-342900" algn="just">
              <a:buFont typeface="Wingdings,Sans-Serif" pitchFamily="2" charset="2"/>
              <a:buChar char="ü"/>
            </a:pPr>
            <a:r>
              <a:rPr lang="tr-TR" sz="2200" dirty="0">
                <a:latin typeface="Arial"/>
                <a:ea typeface="ＭＳ Ｐゴシック"/>
                <a:cs typeface="Arial"/>
              </a:rPr>
              <a:t>Sonra yapılan değişiklikler (her türlü değişim, varyasyon, kısmi değişiklik)</a:t>
            </a:r>
          </a:p>
          <a:p>
            <a:pPr marL="800100" lvl="1" indent="-342900" algn="just">
              <a:buFont typeface="Wingdings,Sans-Serif" pitchFamily="2" charset="2"/>
              <a:buChar char="ü"/>
            </a:pPr>
            <a:r>
              <a:rPr lang="tr-TR" sz="2200" dirty="0">
                <a:latin typeface="Arial"/>
                <a:ea typeface="ＭＳ Ｐゴシック"/>
                <a:cs typeface="Arial"/>
              </a:rPr>
              <a:t>Silme (veri ortamından verinin kaldırılması)</a:t>
            </a:r>
          </a:p>
          <a:p>
            <a:pPr marL="800100" lvl="1" indent="-342900" algn="just">
              <a:buFont typeface="Wingdings,Sans-Serif" pitchFamily="2" charset="2"/>
              <a:buChar char="ü"/>
            </a:pPr>
            <a:r>
              <a:rPr lang="tr-TR" sz="2200" dirty="0">
                <a:latin typeface="Arial"/>
                <a:ea typeface="ＭＳ Ｐゴシック"/>
                <a:cs typeface="Arial"/>
              </a:rPr>
              <a:t>Yok etme (verinin saklı tutulması, gizlenmesi)</a:t>
            </a:r>
            <a:endParaRPr lang="tr-TR" dirty="0">
              <a:cs typeface="Arial"/>
            </a:endParaRPr>
          </a:p>
          <a:p>
            <a:pPr marL="800100" lvl="1" indent="-342900" algn="just">
              <a:buFont typeface="Wingdings" pitchFamily="2" charset="2"/>
              <a:buChar char="ü"/>
            </a:pPr>
            <a:r>
              <a:rPr lang="tr-TR" sz="2200" dirty="0">
                <a:latin typeface="Arial"/>
                <a:ea typeface="ＭＳ Ｐゴシック"/>
                <a:cs typeface="Arial"/>
              </a:rPr>
              <a:t>Bilgisayar sisteminin işleyişine müdahale etme</a:t>
            </a:r>
            <a:endParaRPr lang="tr-TR" sz="2200" dirty="0">
              <a:cs typeface="Arial"/>
            </a:endParaRPr>
          </a:p>
        </p:txBody>
      </p:sp>
    </p:spTree>
    <p:extLst>
      <p:ext uri="{BB962C8B-B14F-4D97-AF65-F5344CB8AC3E}">
        <p14:creationId xmlns:p14="http://schemas.microsoft.com/office/powerpoint/2010/main" xmlns="" val="2472001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8 – </a:t>
            </a:r>
            <a:r>
              <a:rPr lang="tr-TR" sz="3200" b="1" dirty="0" smtClean="0">
                <a:ea typeface="+mn-lt"/>
                <a:cs typeface="+mn-lt"/>
              </a:rPr>
              <a:t>Bilgisayarla İlişkili Dolandırıcılık Fiilleri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a:latin typeface="Arial"/>
                <a:ea typeface="ＭＳ Ｐゴシック"/>
                <a:cs typeface="Arial"/>
              </a:rPr>
              <a:t>Taraflar, kendi adına veya başkası adına haksız biçimde ekonomik çıkar elde etme yönündeki hileli veya dürüst olmayan niyetlerle, aşağıdaki yollarla başka bir kişinin kasten ve haksız biçimde  </a:t>
            </a:r>
            <a:r>
              <a:rPr lang="tr-TR" b="1">
                <a:solidFill>
                  <a:srgbClr val="FF0000"/>
                </a:solidFill>
                <a:latin typeface="Arial"/>
                <a:ea typeface="ＭＳ Ｐゴシック"/>
                <a:cs typeface="Arial"/>
              </a:rPr>
              <a:t>mal kaybı</a:t>
            </a:r>
            <a:r>
              <a:rPr lang="tr-TR">
                <a:latin typeface="Arial"/>
                <a:ea typeface="ＭＳ Ｐゴシック"/>
                <a:cs typeface="Arial"/>
              </a:rPr>
              <a:t>na sebep olma eylemini ulusal hukukları uyarınca ceza gerektiren bir suç olarak tanımlamak için gerekli yasama tedbirlerini ve diğer tedbirleri kabul etmekle yükümlüdür:  </a:t>
            </a:r>
            <a:endParaRPr lang="tr-TR">
              <a:cs typeface="Arial"/>
            </a:endParaRPr>
          </a:p>
          <a:p>
            <a:pPr lvl="1" algn="just"/>
            <a:r>
              <a:rPr lang="tr-TR">
                <a:latin typeface="Arial"/>
                <a:ea typeface="ＭＳ Ｐゴシック"/>
                <a:cs typeface="Arial"/>
              </a:rPr>
              <a:t>a bilgisayar verisi girişi, bilgisayar verisinin değiştirilmesi, silinmesi veya yok edilmesi,</a:t>
            </a:r>
          </a:p>
          <a:p>
            <a:pPr lvl="1" algn="just"/>
            <a:r>
              <a:rPr lang="tr-TR">
                <a:latin typeface="Arial"/>
                <a:ea typeface="ＭＳ Ｐゴシック"/>
                <a:cs typeface="Arial"/>
              </a:rPr>
              <a:t>b bilgisayar sisteminin işleyişine müdahale edilmesi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477875"/>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Bilgisayar destekli dolandırıcılık eylemi başka bir kişinin malı üzerinde doğrudan ekonomik kayıp veya zilyetlik kaybı doğurmalıdır</a:t>
            </a:r>
          </a:p>
          <a:p>
            <a:pPr marL="342900" indent="-342900" algn="just">
              <a:buFont typeface="Wingdings" pitchFamily="2" charset="2"/>
              <a:buChar char="ü"/>
            </a:pPr>
            <a:r>
              <a:rPr lang="tr-TR" sz="2200" dirty="0">
                <a:latin typeface="Arial"/>
                <a:ea typeface="ＭＳ Ｐゴシック"/>
                <a:cs typeface="Arial"/>
              </a:rPr>
              <a:t>Bu, aşağıdakilerin kaybını içerir:</a:t>
            </a:r>
            <a:endParaRPr lang="tr-TR" sz="2200" dirty="0">
              <a:cs typeface="Arial"/>
            </a:endParaRPr>
          </a:p>
          <a:p>
            <a:pPr marL="800100" lvl="1" indent="-342900" algn="just">
              <a:buFont typeface="Wingdings"/>
              <a:buChar char="ü"/>
            </a:pPr>
            <a:r>
              <a:rPr lang="tr-TR" sz="2200" dirty="0">
                <a:latin typeface="Arial"/>
                <a:ea typeface="ＭＳ Ｐゴシック"/>
                <a:cs typeface="Arial"/>
              </a:rPr>
              <a:t>Para</a:t>
            </a: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Maddi varlıklar</a:t>
            </a: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Ekonomik değere sahip maddi olmayan varlıklar </a:t>
            </a:r>
            <a:endParaRPr lang="tr-TR" sz="2200" dirty="0">
              <a:cs typeface="Arial"/>
            </a:endParaRPr>
          </a:p>
        </p:txBody>
      </p:sp>
    </p:spTree>
    <p:extLst>
      <p:ext uri="{BB962C8B-B14F-4D97-AF65-F5344CB8AC3E}">
        <p14:creationId xmlns:p14="http://schemas.microsoft.com/office/powerpoint/2010/main" xmlns="" val="82608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8 – </a:t>
            </a:r>
            <a:r>
              <a:rPr lang="tr-TR" sz="3200" b="1" dirty="0" smtClean="0">
                <a:ea typeface="+mn-lt"/>
                <a:cs typeface="+mn-lt"/>
              </a:rPr>
              <a:t>Bilgisayarla İlişkili Dolandırıcılık Fiilleri</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13241"/>
            <a:ext cx="3889351"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a:latin typeface="Arial"/>
                <a:ea typeface="ＭＳ Ｐゴシック"/>
                <a:cs typeface="Arial"/>
              </a:rPr>
              <a:t>Taraflar, </a:t>
            </a:r>
            <a:r>
              <a:rPr lang="tr-TR" b="1">
                <a:solidFill>
                  <a:srgbClr val="FF0000"/>
                </a:solidFill>
                <a:latin typeface="Arial"/>
                <a:ea typeface="ＭＳ Ｐゴシック"/>
                <a:cs typeface="Arial"/>
              </a:rPr>
              <a:t>kendi adına veya başkası adına haksız biçimde ekonomik çıkar elde etme yönündeki hileli</a:t>
            </a:r>
            <a:r>
              <a:rPr lang="tr-TR">
                <a:latin typeface="Arial"/>
                <a:ea typeface="ＭＳ Ｐゴシック"/>
                <a:cs typeface="Arial"/>
              </a:rPr>
              <a:t> veya </a:t>
            </a:r>
            <a:r>
              <a:rPr lang="tr-TR" b="1">
                <a:solidFill>
                  <a:srgbClr val="FF0000"/>
                </a:solidFill>
                <a:latin typeface="Arial"/>
                <a:ea typeface="ＭＳ Ｐゴシック"/>
                <a:cs typeface="Arial"/>
              </a:rPr>
              <a:t>dürüst olmayan niyet</a:t>
            </a:r>
            <a:r>
              <a:rPr lang="tr-TR">
                <a:latin typeface="Arial"/>
                <a:ea typeface="ＭＳ Ｐゴシック"/>
                <a:cs typeface="Arial"/>
              </a:rPr>
              <a:t>lerle, aşağıdaki yollarla başka bir kişinin kasten ve haksız biçimde  mal kaybına sebep olma eylemini ulusal hukukları uyarınca ceza gerektiren bir suç olarak tanımlamak için gerekli yasama tedbirlerini ve diğer tedbirleri kabul etmekle yükümlüdür:  </a:t>
            </a:r>
          </a:p>
          <a:p>
            <a:pPr lvl="1" algn="just"/>
            <a:r>
              <a:rPr lang="tr-TR">
                <a:latin typeface="Arial"/>
                <a:ea typeface="ＭＳ Ｐゴシック"/>
                <a:cs typeface="Arial"/>
              </a:rPr>
              <a:t>a bilgisayar verisi girişi, bilgisayar verisinin değiştirilmesi, silinmesi veya yok edilmesi,</a:t>
            </a:r>
            <a:endParaRPr lang="tr-TR">
              <a:cs typeface="Arial"/>
            </a:endParaRPr>
          </a:p>
          <a:p>
            <a:pPr lvl="1" algn="just"/>
            <a:r>
              <a:rPr lang="tr-TR">
                <a:latin typeface="Arial"/>
                <a:ea typeface="ＭＳ Ｐゴシック"/>
                <a:cs typeface="Arial"/>
              </a:rPr>
              <a:t>b bilgisayar sisteminin işleyişine müdahale edilmesi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178510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Ek olarak kasıt koşulu</a:t>
            </a:r>
            <a:endParaRPr lang="en-US" sz="2200" dirty="0">
              <a:latin typeface="Arial"/>
              <a:ea typeface="ＭＳ Ｐゴシック"/>
              <a:cs typeface="Arial"/>
            </a:endParaRPr>
          </a:p>
          <a:p>
            <a:pPr marL="342900" indent="-342900" algn="just">
              <a:buFont typeface="Wingdings" pitchFamily="2" charset="2"/>
              <a:buChar char="ü"/>
            </a:pPr>
            <a:endParaRPr lang="en-US" sz="2200" dirty="0">
              <a:cs typeface="Arial"/>
            </a:endParaRPr>
          </a:p>
          <a:p>
            <a:pPr marL="342900" indent="-342900" algn="just">
              <a:buFont typeface="Wingdings" pitchFamily="2" charset="2"/>
              <a:buChar char="ü"/>
            </a:pPr>
            <a:r>
              <a:rPr lang="tr-TR" sz="2200" dirty="0">
                <a:latin typeface="Arial"/>
                <a:ea typeface="ＭＳ Ｐゴシック"/>
                <a:cs typeface="Arial"/>
              </a:rPr>
              <a:t>Fail, eylemi kendisi veya başkası adına </a:t>
            </a:r>
            <a:r>
              <a:rPr lang="tr-TR" sz="2200" dirty="0" smtClean="0">
                <a:latin typeface="Arial"/>
                <a:ea typeface="ＭＳ Ｐゴシック"/>
                <a:cs typeface="Arial"/>
              </a:rPr>
              <a:t>Yasadışı </a:t>
            </a:r>
            <a:r>
              <a:rPr lang="tr-TR" sz="2200" dirty="0">
                <a:latin typeface="Arial"/>
                <a:ea typeface="ＭＳ Ｐゴシック"/>
                <a:cs typeface="Arial"/>
              </a:rPr>
              <a:t>bir çıkar elde etme kastıyla meydana getirmelidir</a:t>
            </a:r>
            <a:endParaRPr lang="tr-TR" dirty="0">
              <a:latin typeface="Arial"/>
              <a:ea typeface="ＭＳ Ｐゴシック"/>
              <a:cs typeface="Arial"/>
            </a:endParaRPr>
          </a:p>
        </p:txBody>
      </p:sp>
    </p:spTree>
    <p:extLst>
      <p:ext uri="{BB962C8B-B14F-4D97-AF65-F5344CB8AC3E}">
        <p14:creationId xmlns:p14="http://schemas.microsoft.com/office/powerpoint/2010/main" xmlns="" val="4087326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66</a:t>
            </a:fld>
            <a:endParaRPr lang="en-GB">
              <a:solidFill>
                <a:schemeClr val="tx1"/>
              </a:solidFill>
            </a:endParaRPr>
          </a:p>
        </p:txBody>
      </p:sp>
      <p:sp>
        <p:nvSpPr>
          <p:cNvPr id="13" name="Rectangle 12"/>
          <p:cNvSpPr/>
          <p:nvPr/>
        </p:nvSpPr>
        <p:spPr>
          <a:xfrm>
            <a:off x="0" y="6553200"/>
            <a:ext cx="9144000" cy="330926"/>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9 – Çocuk Pornografisi Suçları</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35538C06-4AAE-4121-B8AA-D700FFA1C392}"/>
              </a:ext>
            </a:extLst>
          </p:cNvPr>
          <p:cNvSpPr txBox="1">
            <a:spLocks/>
          </p:cNvSpPr>
          <p:nvPr/>
        </p:nvSpPr>
        <p:spPr>
          <a:xfrm>
            <a:off x="442913" y="989546"/>
            <a:ext cx="8367712" cy="5432469"/>
          </a:xfrm>
          <a:prstGeom prst="rect">
            <a:avLst/>
          </a:prstGeom>
          <a:ln w="38100">
            <a:solidFill>
              <a:srgbClr val="FF0000"/>
            </a:solidFill>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None/>
              <a:defRPr/>
            </a:pPr>
            <a:r>
              <a:rPr lang="tr-TR" altLang="sr-Latn-RS" sz="3000" b="1" i="1" dirty="0">
                <a:ea typeface="ＭＳ Ｐゴシック"/>
              </a:rPr>
              <a:t>Çocuk Pornografisi</a:t>
            </a:r>
            <a:endParaRPr lang="tr-TR" altLang="sr-Latn-RS" sz="3000" b="1" i="1" dirty="0">
              <a:ea typeface="ＭＳ Ｐゴシック" pitchFamily="34" charset="-128"/>
            </a:endParaRPr>
          </a:p>
          <a:p>
            <a:pPr marL="0" indent="0" algn="ctr" eaLnBrk="1" hangingPunct="1">
              <a:lnSpc>
                <a:spcPct val="80000"/>
              </a:lnSpc>
              <a:buNone/>
              <a:defRPr/>
            </a:pPr>
            <a:r>
              <a:rPr lang="tr-TR" altLang="sr-Latn-RS" sz="3000" b="1" i="1" dirty="0">
                <a:ea typeface="ＭＳ Ｐゴシック"/>
              </a:rPr>
              <a:t>(Madde 9 – Budapeşte Sözleşmesi)</a:t>
            </a:r>
          </a:p>
          <a:p>
            <a:pPr eaLnBrk="1" hangingPunct="1">
              <a:lnSpc>
                <a:spcPct val="80000"/>
              </a:lnSpc>
              <a:buFont typeface="Arial" charset="0"/>
              <a:buChar char="•"/>
              <a:defRPr/>
            </a:pPr>
            <a:endParaRPr lang="tr-TR" altLang="sr-Latn-RS" sz="2000" dirty="0">
              <a:ea typeface="ＭＳ Ｐゴシック" pitchFamily="34" charset="-128"/>
            </a:endParaRPr>
          </a:p>
          <a:p>
            <a:pPr algn="ctr" eaLnBrk="1" hangingPunct="1">
              <a:lnSpc>
                <a:spcPct val="80000"/>
              </a:lnSpc>
              <a:buFont typeface="Arial" charset="0"/>
              <a:buChar char="•"/>
              <a:defRPr/>
            </a:pPr>
            <a:r>
              <a:rPr lang="tr-TR" altLang="sr-Latn-RS" sz="2600" i="1" dirty="0">
                <a:ea typeface="ＭＳ Ｐゴシック"/>
              </a:rPr>
              <a:t>Önemli bir yenilik </a:t>
            </a:r>
            <a:endParaRPr lang="tr-TR" altLang="sr-Latn-RS" sz="2600" i="1" dirty="0">
              <a:ea typeface="ＭＳ Ｐゴシック" pitchFamily="34" charset="-128"/>
            </a:endParaRPr>
          </a:p>
          <a:p>
            <a:pPr algn="ctr" eaLnBrk="1" hangingPunct="1">
              <a:lnSpc>
                <a:spcPct val="80000"/>
              </a:lnSpc>
              <a:buFont typeface="Arial" charset="0"/>
              <a:buChar char="•"/>
              <a:defRPr/>
            </a:pPr>
            <a:r>
              <a:rPr lang="tr-TR" altLang="sr-Latn-RS" sz="2600" i="1" dirty="0">
                <a:ea typeface="ＭＳ Ｐゴシック"/>
              </a:rPr>
              <a:t>Bilgisayar sistemi araçlarıyla gerçekleşen çocuk pornografisi eylemlerinin suç sayılması</a:t>
            </a:r>
          </a:p>
          <a:p>
            <a:pPr eaLnBrk="1" hangingPunct="1">
              <a:lnSpc>
                <a:spcPct val="80000"/>
              </a:lnSpc>
              <a:buFont typeface="Arial" charset="0"/>
              <a:buChar char="•"/>
              <a:defRPr/>
            </a:pPr>
            <a:r>
              <a:rPr lang="tr-TR" altLang="sr-Latn-RS" sz="2600" i="1" dirty="0">
                <a:ea typeface="ＭＳ Ｐゴシック"/>
              </a:rPr>
              <a:t>Önemli hususlar: </a:t>
            </a:r>
            <a:endParaRPr lang="tr-TR" altLang="sr-Latn-RS" sz="2600" i="1" dirty="0">
              <a:ea typeface="ＭＳ Ｐゴシック" pitchFamily="34" charset="-128"/>
            </a:endParaRPr>
          </a:p>
          <a:p>
            <a:pPr lvl="1" eaLnBrk="1" hangingPunct="1">
              <a:lnSpc>
                <a:spcPct val="80000"/>
              </a:lnSpc>
              <a:buFont typeface="Arial" charset="0"/>
              <a:buChar char="•"/>
              <a:defRPr/>
            </a:pPr>
            <a:r>
              <a:rPr lang="tr-TR" sz="2200" i="1" dirty="0">
                <a:ea typeface="ＭＳ Ｐゴシック"/>
              </a:rPr>
              <a:t>“Sahte (</a:t>
            </a:r>
            <a:r>
              <a:rPr lang="tr-TR" sz="2200" i="1" dirty="0" err="1">
                <a:ea typeface="ＭＳ Ｐゴシック"/>
              </a:rPr>
              <a:t>pseudo</a:t>
            </a:r>
            <a:r>
              <a:rPr lang="tr-TR" sz="2200" i="1" dirty="0">
                <a:ea typeface="ＭＳ Ｐゴシック"/>
              </a:rPr>
              <a:t>) </a:t>
            </a:r>
            <a:r>
              <a:rPr lang="tr-TR" sz="2200" i="1" dirty="0" err="1">
                <a:ea typeface="ＭＳ Ｐゴシック"/>
              </a:rPr>
              <a:t>görüntü”lerin</a:t>
            </a:r>
            <a:r>
              <a:rPr lang="tr-TR" sz="2200" i="1" dirty="0">
                <a:ea typeface="ＭＳ Ｐゴシック"/>
              </a:rPr>
              <a:t> suç sayılması;</a:t>
            </a:r>
            <a:endParaRPr lang="tr-TR" sz="2200" i="1" dirty="0">
              <a:ea typeface="ＭＳ Ｐゴシック"/>
              <a:cs typeface="Calibri"/>
            </a:endParaRPr>
          </a:p>
          <a:p>
            <a:pPr lvl="1" eaLnBrk="1" hangingPunct="1">
              <a:lnSpc>
                <a:spcPct val="80000"/>
              </a:lnSpc>
              <a:buFont typeface="Arial" charset="0"/>
              <a:buChar char="•"/>
              <a:defRPr/>
            </a:pPr>
            <a:r>
              <a:rPr lang="tr-TR" altLang="sr-Latn-RS" sz="2200" i="1" dirty="0">
                <a:ea typeface="ＭＳ Ｐゴシック"/>
                <a:cs typeface="Calibri"/>
              </a:rPr>
              <a:t>Yalnızca çocuk pornografisi materyallerinin bulundurulmasının cezalandırılması </a:t>
            </a:r>
          </a:p>
          <a:p>
            <a:pPr lvl="2" eaLnBrk="1" hangingPunct="1">
              <a:lnSpc>
                <a:spcPct val="80000"/>
              </a:lnSpc>
              <a:buFont typeface="Arial" charset="0"/>
              <a:buChar char="•"/>
              <a:defRPr/>
            </a:pPr>
            <a:r>
              <a:rPr lang="tr-TR" altLang="sr-Latn-RS" sz="1500" i="1" dirty="0">
                <a:ea typeface="ＭＳ Ｐゴシック"/>
                <a:cs typeface="Calibri"/>
              </a:rPr>
              <a:t>Çoğu mevzuatta düzenlenmemiş</a:t>
            </a:r>
          </a:p>
          <a:p>
            <a:pPr lvl="2" eaLnBrk="1" hangingPunct="1">
              <a:lnSpc>
                <a:spcPct val="80000"/>
              </a:lnSpc>
              <a:buFont typeface="Arial" charset="0"/>
              <a:buChar char="•"/>
              <a:defRPr/>
            </a:pPr>
            <a:r>
              <a:rPr lang="tr-TR" altLang="sr-Latn-RS" sz="1500" i="1" dirty="0">
                <a:ea typeface="ＭＳ Ｐゴシック"/>
                <a:cs typeface="Calibri"/>
              </a:rPr>
              <a:t>Uluslararası forumların (</a:t>
            </a:r>
            <a:r>
              <a:rPr lang="tr-TR" altLang="sr-Latn-RS" sz="1500" i="1" dirty="0" err="1">
                <a:ea typeface="ＭＳ Ｐゴシック"/>
                <a:cs typeface="Calibri"/>
              </a:rPr>
              <a:t>örn</a:t>
            </a:r>
            <a:r>
              <a:rPr lang="tr-TR" altLang="sr-Latn-RS" sz="1500" i="1" dirty="0">
                <a:ea typeface="ＭＳ Ｐゴシック"/>
                <a:cs typeface="Calibri"/>
              </a:rPr>
              <a:t>. BM) ortak yaklaşımı</a:t>
            </a:r>
          </a:p>
          <a:p>
            <a:pPr lvl="2" eaLnBrk="1" hangingPunct="1">
              <a:lnSpc>
                <a:spcPct val="80000"/>
              </a:lnSpc>
              <a:buFont typeface="Arial" charset="0"/>
              <a:buChar char="•"/>
              <a:defRPr/>
            </a:pPr>
            <a:r>
              <a:rPr lang="tr-TR" altLang="sr-Latn-RS" sz="1500" i="1" dirty="0">
                <a:ea typeface="ＭＳ Ｐゴシック"/>
              </a:rPr>
              <a:t>Avrupa Birliği  </a:t>
            </a:r>
            <a:endParaRPr lang="tr-TR" altLang="sr-Latn-RS" sz="1500" i="1" dirty="0">
              <a:ea typeface="ＭＳ Ｐゴシック" pitchFamily="34" charset="-128"/>
              <a:cs typeface="Calibri"/>
            </a:endParaRPr>
          </a:p>
          <a:p>
            <a:pPr lvl="3" eaLnBrk="1" hangingPunct="1">
              <a:lnSpc>
                <a:spcPct val="80000"/>
              </a:lnSpc>
              <a:buFont typeface="Arial" charset="0"/>
              <a:buChar char="•"/>
              <a:defRPr/>
            </a:pPr>
            <a:r>
              <a:rPr lang="tr-TR" altLang="sr-Latn-RS" sz="1500" i="1" dirty="0">
                <a:ea typeface="ＭＳ Ｐゴシック"/>
                <a:cs typeface="Calibri"/>
              </a:rPr>
              <a:t>Yalnızca çocuk pornografisi materyali bulundurma eylemi</a:t>
            </a:r>
          </a:p>
          <a:p>
            <a:pPr lvl="3" eaLnBrk="1" hangingPunct="1">
              <a:lnSpc>
                <a:spcPct val="80000"/>
              </a:lnSpc>
              <a:buFont typeface="Arial" charset="0"/>
              <a:buChar char="•"/>
              <a:defRPr/>
            </a:pPr>
            <a:r>
              <a:rPr lang="tr-TR" altLang="sr-Latn-RS" sz="1500" i="1" dirty="0">
                <a:ea typeface="ＭＳ Ｐゴシック"/>
              </a:rPr>
              <a:t>2011/92/EU sayılı Avrupa Parlamentosu ve Konseyi Direktifi</a:t>
            </a:r>
            <a:endParaRPr lang="tr-TR" altLang="sr-Latn-RS" sz="1500" i="1" dirty="0">
              <a:ea typeface="ＭＳ Ｐゴシック"/>
              <a:cs typeface="Calibri"/>
            </a:endParaRPr>
          </a:p>
        </p:txBody>
      </p:sp>
    </p:spTree>
    <p:extLst>
      <p:ext uri="{BB962C8B-B14F-4D97-AF65-F5344CB8AC3E}">
        <p14:creationId xmlns:p14="http://schemas.microsoft.com/office/powerpoint/2010/main" xmlns="" val="2470619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9 – Çocuk Pornografisi Suçları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32453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1 Taraflar, </a:t>
            </a:r>
            <a:r>
              <a:rPr lang="tr-TR" sz="1700" b="1" dirty="0">
                <a:solidFill>
                  <a:srgbClr val="FF0000"/>
                </a:solidFill>
                <a:latin typeface="Arial"/>
                <a:ea typeface="ＭＳ Ｐゴシック"/>
                <a:cs typeface="Arial"/>
              </a:rPr>
              <a:t>haksız biçimde</a:t>
            </a:r>
            <a:r>
              <a:rPr lang="tr-TR" sz="1700" dirty="0">
                <a:latin typeface="Arial"/>
                <a:ea typeface="ＭＳ Ｐゴシック"/>
                <a:cs typeface="Arial"/>
              </a:rPr>
              <a:t> ve kasıtlı olarak işlenen aşağıdaki eylemleri, ulusal hukukları uyarınca ceza gerektiren bir suç olarak tanımlamak için gerekli yasama tedbirlerini ve diğer tedbirleri kabul etmekle yükümlüdür: </a:t>
            </a:r>
            <a:endParaRPr lang="tr-TR" sz="1700" dirty="0">
              <a:cs typeface="Arial"/>
            </a:endParaRPr>
          </a:p>
          <a:p>
            <a:pPr lvl="1" algn="just"/>
            <a:r>
              <a:rPr lang="tr-TR" sz="1700" dirty="0">
                <a:latin typeface="Arial"/>
                <a:ea typeface="ＭＳ Ｐゴシック"/>
                <a:cs typeface="Arial"/>
              </a:rPr>
              <a:t>a bilgisayar sistemi aracılığıyla dağıtılmak amacıyla çocuk pornografisi üretmek;</a:t>
            </a:r>
          </a:p>
          <a:p>
            <a:pPr lvl="1" algn="just"/>
            <a:r>
              <a:rPr lang="tr-TR" sz="1700" dirty="0">
                <a:latin typeface="Arial"/>
                <a:ea typeface="ＭＳ Ｐゴシック"/>
                <a:cs typeface="Arial"/>
              </a:rPr>
              <a:t>b bilgisayar sistemi aracılığıyla çocuk pornografisini sunmak veya mevcut kılmak;</a:t>
            </a:r>
            <a:endParaRPr lang="tr-TR" dirty="0">
              <a:latin typeface="Arial"/>
              <a:ea typeface="ＭＳ Ｐゴシック"/>
              <a:cs typeface="Arial"/>
            </a:endParaRPr>
          </a:p>
          <a:p>
            <a:pPr lvl="1" algn="just"/>
            <a:r>
              <a:rPr lang="tr-TR" sz="1700" dirty="0">
                <a:latin typeface="Arial"/>
                <a:ea typeface="ＭＳ Ｐゴシック"/>
                <a:cs typeface="Arial"/>
              </a:rPr>
              <a:t>c bilgisayar sistemi aracılığıyla çocuk pornografisi dağıtmak veya iletmek;</a:t>
            </a:r>
            <a:endParaRPr lang="tr-TR" dirty="0">
              <a:latin typeface="Arial"/>
              <a:ea typeface="ＭＳ Ｐゴシック"/>
              <a:cs typeface="Arial"/>
            </a:endParaRPr>
          </a:p>
          <a:p>
            <a:pPr lvl="1" algn="just"/>
            <a:r>
              <a:rPr lang="tr-TR" sz="1700" dirty="0">
                <a:latin typeface="Arial"/>
                <a:ea typeface="ＭＳ Ｐゴシック"/>
                <a:cs typeface="Arial"/>
              </a:rPr>
              <a:t>d kendisi veya başkası için bilgisayar sistemi aracılığıyla çocuk pornografisi tedarik etmek;</a:t>
            </a:r>
            <a:endParaRPr lang="tr-TR" sz="1700" dirty="0">
              <a:cs typeface="Arial"/>
            </a:endParaRPr>
          </a:p>
          <a:p>
            <a:pPr lvl="1" algn="just"/>
            <a:r>
              <a:rPr lang="tr-TR" sz="1700" dirty="0">
                <a:latin typeface="Arial"/>
                <a:ea typeface="ＭＳ Ｐゴシック"/>
                <a:cs typeface="Arial"/>
              </a:rPr>
              <a:t>e bilgisayar sistemi veya bilgisayar verisi depolama aracı içerisinde çocuk pornografisi bulundurmak.</a:t>
            </a:r>
            <a:endParaRPr lang="tr-TR" sz="17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93981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Kişinin ceza sorumluluğunu ortadan kaldıracak hukuki savunmalar, mazeretler veya ilkeler mevcut olabilir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Bu savunmalar, ifade özgürlüğüne, düşünceyi açıklama özgürlüğüne ve özel hayatın gizliliğine dayanabilir</a:t>
            </a:r>
            <a:endParaRPr lang="tr-TR" sz="2100" dirty="0">
              <a:cs typeface="Arial"/>
            </a:endParaRPr>
          </a:p>
          <a:p>
            <a:pPr marL="342900" indent="-342900" algn="just">
              <a:buFont typeface="Wingdings" pitchFamily="2" charset="2"/>
              <a:buChar char="ü"/>
            </a:pPr>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Taraflar aynı zamanda pornografik materyalin sanatsal, tıbbi, bilimsel veya benzer bir nitelik taşıdığı yönündeki savunmalara izin verebilir.</a:t>
            </a:r>
            <a:endParaRPr lang="tr-TR" sz="2100" dirty="0">
              <a:cs typeface="Arial"/>
            </a:endParaRPr>
          </a:p>
        </p:txBody>
      </p:sp>
    </p:spTree>
    <p:extLst>
      <p:ext uri="{BB962C8B-B14F-4D97-AF65-F5344CB8AC3E}">
        <p14:creationId xmlns:p14="http://schemas.microsoft.com/office/powerpoint/2010/main" xmlns="" val="1803905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9 – Çocuk Pornografisi Suçları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324535"/>
          </a:xfrm>
          <a:prstGeom prst="rect">
            <a:avLst/>
          </a:prstGeom>
        </p:spPr>
        <p:txBody>
          <a:bodyPr wrap="square" lIns="91440" tIns="45720" rIns="91440" bIns="45720" anchor="t">
            <a:spAutoFit/>
          </a:bodyPr>
          <a:lstStyle/>
          <a:p>
            <a:pPr marL="285750" indent="-285750" algn="just">
              <a:buFont typeface="Wingdings"/>
              <a:buChar char="Ø"/>
            </a:pPr>
            <a:r>
              <a:rPr lang="tr-TR" sz="1700" dirty="0">
                <a:latin typeface="Arial"/>
                <a:ea typeface="ＭＳ Ｐゴシック"/>
                <a:cs typeface="Arial"/>
              </a:rPr>
              <a:t>1 Taraflar, haksız biçimde ve kasıtlı olarak işlenen aşağıdaki eylemleri, ulusal hukukları uyarınca ceza gerektiren bir suç olarak tanımlamak için gerekli yasama tedbirlerini ve diğer tedbirleri kabul etmekle yükümlüdür: </a:t>
            </a:r>
            <a:endParaRPr lang="tr-TR" dirty="0">
              <a:latin typeface="Arial"/>
              <a:cs typeface="Arial"/>
            </a:endParaRPr>
          </a:p>
          <a:p>
            <a:pPr lvl="1" algn="just"/>
            <a:r>
              <a:rPr lang="tr-TR" sz="1700" dirty="0">
                <a:latin typeface="Arial"/>
                <a:ea typeface="ＭＳ Ｐゴシック"/>
                <a:cs typeface="Arial"/>
              </a:rPr>
              <a:t>a bilgisayar sistemi aracılığıyla dağıtılmak amacıyla çocuk pornografisi </a:t>
            </a:r>
            <a:r>
              <a:rPr lang="tr-TR" sz="1700" b="1" dirty="0">
                <a:solidFill>
                  <a:srgbClr val="FF0000"/>
                </a:solidFill>
                <a:latin typeface="Arial"/>
                <a:ea typeface="ＭＳ Ｐゴシック"/>
                <a:cs typeface="Arial"/>
              </a:rPr>
              <a:t>üretmek</a:t>
            </a:r>
            <a:r>
              <a:rPr lang="tr-TR" sz="1700" dirty="0">
                <a:latin typeface="Arial"/>
                <a:ea typeface="ＭＳ Ｐゴシック"/>
                <a:cs typeface="Arial"/>
              </a:rPr>
              <a:t>;</a:t>
            </a:r>
            <a:endParaRPr lang="tr-TR" dirty="0">
              <a:cs typeface="Arial"/>
            </a:endParaRPr>
          </a:p>
          <a:p>
            <a:pPr lvl="1" algn="just"/>
            <a:r>
              <a:rPr lang="tr-TR" sz="1700" dirty="0">
                <a:latin typeface="Arial"/>
                <a:ea typeface="ＭＳ Ｐゴシック"/>
                <a:cs typeface="Arial"/>
              </a:rPr>
              <a:t>b </a:t>
            </a:r>
            <a:r>
              <a:rPr lang="tr-TR" sz="1700" dirty="0">
                <a:solidFill>
                  <a:srgbClr val="000000"/>
                </a:solidFill>
                <a:latin typeface="Arial"/>
                <a:ea typeface="ＭＳ Ｐゴシック"/>
                <a:cs typeface="Arial"/>
              </a:rPr>
              <a:t>bilgisayar</a:t>
            </a:r>
            <a:r>
              <a:rPr lang="tr-TR" sz="1700" dirty="0">
                <a:latin typeface="Arial"/>
                <a:ea typeface="ＭＳ Ｐゴシック"/>
                <a:cs typeface="Arial"/>
              </a:rPr>
              <a:t> sistemi aracılığıyla çocuk pornografisini </a:t>
            </a:r>
            <a:r>
              <a:rPr lang="tr-TR" sz="1700" b="1" dirty="0">
                <a:solidFill>
                  <a:srgbClr val="FF0000"/>
                </a:solidFill>
                <a:latin typeface="Arial"/>
                <a:ea typeface="ＭＳ Ｐゴシック"/>
                <a:cs typeface="Arial"/>
              </a:rPr>
              <a:t>sunmak </a:t>
            </a:r>
            <a:r>
              <a:rPr lang="tr-TR" sz="1700" dirty="0">
                <a:latin typeface="Arial"/>
                <a:ea typeface="ＭＳ Ｐゴシック"/>
                <a:cs typeface="Arial"/>
              </a:rPr>
              <a:t>veya </a:t>
            </a:r>
            <a:r>
              <a:rPr lang="tr-TR" sz="1700" b="1" dirty="0">
                <a:solidFill>
                  <a:srgbClr val="FF0000"/>
                </a:solidFill>
                <a:latin typeface="Arial"/>
                <a:ea typeface="ＭＳ Ｐゴシック"/>
                <a:cs typeface="Arial"/>
              </a:rPr>
              <a:t>mevcut kılmak</a:t>
            </a:r>
            <a:r>
              <a:rPr lang="tr-TR" sz="1700" dirty="0">
                <a:latin typeface="Arial"/>
                <a:ea typeface="ＭＳ Ｐゴシック"/>
                <a:cs typeface="Arial"/>
              </a:rPr>
              <a:t>;</a:t>
            </a:r>
            <a:endParaRPr lang="tr-TR" dirty="0">
              <a:cs typeface="Arial"/>
            </a:endParaRPr>
          </a:p>
          <a:p>
            <a:pPr lvl="1" algn="just"/>
            <a:r>
              <a:rPr lang="tr-TR" sz="1700" dirty="0">
                <a:latin typeface="Arial"/>
                <a:ea typeface="ＭＳ Ｐゴシック"/>
                <a:cs typeface="Arial"/>
              </a:rPr>
              <a:t>c bilgisayar sistemi aracılığıyla çocuk pornografisi dağıtmak veya iletmek;</a:t>
            </a:r>
            <a:endParaRPr lang="tr-TR" dirty="0">
              <a:cs typeface="Arial"/>
            </a:endParaRPr>
          </a:p>
          <a:p>
            <a:pPr lvl="1" algn="just"/>
            <a:r>
              <a:rPr lang="tr-TR" sz="1700" dirty="0">
                <a:latin typeface="Arial"/>
                <a:ea typeface="ＭＳ Ｐゴシック"/>
                <a:cs typeface="Arial"/>
              </a:rPr>
              <a:t>d kendisi veya başkası için bilgisayar sistemi aracılığıyla çocuk pornografisi tedarik etmek;</a:t>
            </a:r>
            <a:endParaRPr lang="tr-TR" dirty="0">
              <a:cs typeface="Arial"/>
            </a:endParaRPr>
          </a:p>
          <a:p>
            <a:pPr lvl="1" algn="just"/>
            <a:r>
              <a:rPr lang="tr-TR" sz="1700" dirty="0">
                <a:latin typeface="Arial"/>
                <a:ea typeface="ＭＳ Ｐゴシック"/>
                <a:cs typeface="Arial"/>
              </a:rPr>
              <a:t>e bilgisayar sistemi veya bilgisayar verisi depolama aracı içerisinde çocuk pornografisi bulundurmak.</a:t>
            </a: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038674"/>
            <a:ext cx="4608326" cy="563231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Çocuk pornografisi üretmekten bulundurmaya, zincirin tüm halkalarında ceza sorumluluğu yüklenmektedir</a:t>
            </a:r>
          </a:p>
          <a:p>
            <a:pPr marL="342900" indent="-342900" algn="just">
              <a:buFont typeface="Wingdings" pitchFamily="2" charset="2"/>
              <a:buChar char="ü"/>
            </a:pPr>
            <a:r>
              <a:rPr lang="tr-TR" sz="2000" dirty="0">
                <a:latin typeface="Arial"/>
                <a:ea typeface="ＭＳ Ｐゴシック"/>
                <a:cs typeface="Arial"/>
              </a:rPr>
              <a:t>Suç sayılan eylemler:</a:t>
            </a:r>
            <a:endParaRPr lang="tr-TR" sz="2000" dirty="0">
              <a:cs typeface="Arial"/>
            </a:endParaRPr>
          </a:p>
          <a:p>
            <a:pPr marL="800100" lvl="1" indent="-342900" algn="just">
              <a:buFont typeface="Wingdings" pitchFamily="2" charset="2"/>
              <a:buChar char="ü"/>
            </a:pPr>
            <a:r>
              <a:rPr lang="tr-TR" sz="2000" dirty="0">
                <a:latin typeface="Arial"/>
                <a:ea typeface="ＭＳ Ｐゴシック"/>
                <a:cs typeface="Arial"/>
              </a:rPr>
              <a:t>Çocuk pornografisi üretmek (bilgisayar sistemi araçlarıyla dağıtım amacı)</a:t>
            </a:r>
          </a:p>
          <a:p>
            <a:pPr marL="800100" lvl="1" indent="-342900" algn="just">
              <a:buFont typeface="Wingdings" pitchFamily="2" charset="2"/>
              <a:buChar char="ü"/>
            </a:pPr>
            <a:r>
              <a:rPr lang="tr-TR" sz="2000" dirty="0">
                <a:latin typeface="Arial"/>
                <a:ea typeface="ＭＳ Ｐゴシック"/>
                <a:cs typeface="Arial"/>
              </a:rPr>
              <a:t>Çocuk pornografisi sunmak (başkalarından çocuk pornografisi istemek)</a:t>
            </a:r>
          </a:p>
          <a:p>
            <a:pPr marL="800100" lvl="1" indent="-342900" algn="just">
              <a:buFont typeface="Wingdings" pitchFamily="2" charset="2"/>
              <a:buChar char="ü"/>
            </a:pPr>
            <a:r>
              <a:rPr lang="tr-TR" sz="2000" dirty="0">
                <a:latin typeface="Arial"/>
                <a:ea typeface="ＭＳ Ｐゴシック"/>
                <a:cs typeface="Arial"/>
              </a:rPr>
              <a:t>Çocuk pornografisini mevcut kılmak (çocuk pornografisi web sayfaları oluşturmak da dahil olmak üzere başkalarının kullanımı için çocuk pornografisini çevrim içi erişilebilir kılmak)</a:t>
            </a:r>
          </a:p>
        </p:txBody>
      </p:sp>
    </p:spTree>
    <p:extLst>
      <p:ext uri="{BB962C8B-B14F-4D97-AF65-F5344CB8AC3E}">
        <p14:creationId xmlns:p14="http://schemas.microsoft.com/office/powerpoint/2010/main" xmlns="" val="2690462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9 – Çocuk Pornografisi Suçları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324535"/>
          </a:xfrm>
          <a:prstGeom prst="rect">
            <a:avLst/>
          </a:prstGeom>
        </p:spPr>
        <p:txBody>
          <a:bodyPr wrap="square" lIns="91440" tIns="45720" rIns="91440" bIns="45720" anchor="t">
            <a:spAutoFit/>
          </a:bodyPr>
          <a:lstStyle/>
          <a:p>
            <a:pPr marL="342900" indent="-342900" algn="just">
              <a:buFont typeface="Arial" pitchFamily="2" charset="2"/>
              <a:buChar char="•"/>
            </a:pPr>
            <a:r>
              <a:rPr lang="tr-TR" sz="1700" dirty="0">
                <a:latin typeface="Arial"/>
                <a:ea typeface="ＭＳ Ｐゴシック"/>
                <a:cs typeface="Arial"/>
              </a:rPr>
              <a:t>1 Taraflar, haksız biçimde ve kasıtlı olarak işlenen aşağıdaki eylemleri, ulusal hukukları uyarınca ceza gerektiren bir suç olarak tanımlamak için gerekli yasama tedbirlerini ve diğer tedbirleri kabul etmekle yükümlüdür: </a:t>
            </a:r>
            <a:endParaRPr lang="tr-TR" dirty="0">
              <a:latin typeface="Arial"/>
              <a:cs typeface="Arial"/>
            </a:endParaRPr>
          </a:p>
          <a:p>
            <a:pPr lvl="1" algn="just"/>
            <a:r>
              <a:rPr lang="tr-TR" sz="1700" dirty="0">
                <a:latin typeface="Arial"/>
                <a:ea typeface="ＭＳ Ｐゴシック"/>
                <a:cs typeface="Arial"/>
              </a:rPr>
              <a:t>a bilgisayar sistemi aracılığıyla dağıtılmak amacıyla çocuk pornografisi üretmek;</a:t>
            </a:r>
            <a:endParaRPr lang="tr-TR" dirty="0">
              <a:latin typeface="Arial"/>
              <a:ea typeface="ＭＳ Ｐゴシック"/>
              <a:cs typeface="Arial"/>
            </a:endParaRPr>
          </a:p>
          <a:p>
            <a:pPr lvl="1" algn="just"/>
            <a:r>
              <a:rPr lang="tr-TR" sz="1700" dirty="0">
                <a:latin typeface="Arial"/>
                <a:ea typeface="ＭＳ Ｐゴシック"/>
                <a:cs typeface="Arial"/>
              </a:rPr>
              <a:t>b bilgisayar sistemi aracılığıyla çocuk pornografisini sunmak veya mevcut kılmak;</a:t>
            </a:r>
            <a:endParaRPr lang="tr-TR" dirty="0">
              <a:latin typeface="Arial"/>
              <a:ea typeface="ＭＳ Ｐゴシック"/>
              <a:cs typeface="Arial"/>
            </a:endParaRPr>
          </a:p>
          <a:p>
            <a:pPr lvl="1" algn="just"/>
            <a:r>
              <a:rPr lang="tr-TR" sz="1700" dirty="0">
                <a:latin typeface="Arial"/>
                <a:ea typeface="ＭＳ Ｐゴシック"/>
                <a:cs typeface="Arial"/>
              </a:rPr>
              <a:t>c bilgisayar sistemi aracılığıyla çocuk pornografisi </a:t>
            </a:r>
            <a:r>
              <a:rPr lang="tr-TR" sz="1700" b="1" dirty="0">
                <a:solidFill>
                  <a:srgbClr val="FF0000"/>
                </a:solidFill>
                <a:latin typeface="Arial"/>
                <a:ea typeface="ＭＳ Ｐゴシック"/>
                <a:cs typeface="Arial"/>
              </a:rPr>
              <a:t>dağıtmak </a:t>
            </a:r>
            <a:r>
              <a:rPr lang="tr-TR" sz="1700" dirty="0">
                <a:latin typeface="Arial"/>
                <a:ea typeface="ＭＳ Ｐゴシック"/>
                <a:cs typeface="Arial"/>
              </a:rPr>
              <a:t>veya </a:t>
            </a:r>
            <a:r>
              <a:rPr lang="tr-TR" sz="1700" b="1" dirty="0">
                <a:solidFill>
                  <a:srgbClr val="FF0000"/>
                </a:solidFill>
                <a:latin typeface="Arial"/>
                <a:ea typeface="ＭＳ Ｐゴシック"/>
                <a:cs typeface="Arial"/>
              </a:rPr>
              <a:t>iletmek</a:t>
            </a:r>
            <a:r>
              <a:rPr lang="tr-TR" sz="1700" dirty="0">
                <a:latin typeface="Arial"/>
                <a:ea typeface="ＭＳ Ｐゴシック"/>
                <a:cs typeface="Arial"/>
              </a:rPr>
              <a:t>;</a:t>
            </a:r>
            <a:endParaRPr lang="tr-TR" dirty="0">
              <a:latin typeface="Arial"/>
              <a:ea typeface="ＭＳ Ｐゴシック"/>
              <a:cs typeface="Arial"/>
            </a:endParaRPr>
          </a:p>
          <a:p>
            <a:pPr lvl="1" algn="just"/>
            <a:r>
              <a:rPr lang="tr-TR" sz="1700" dirty="0">
                <a:latin typeface="Arial"/>
                <a:ea typeface="ＭＳ Ｐゴシック"/>
                <a:cs typeface="Arial"/>
              </a:rPr>
              <a:t>d kendisi veya başkası için bilgisayar sistemi aracılığıyla çocuk pornografisi </a:t>
            </a:r>
            <a:r>
              <a:rPr lang="tr-TR" sz="1700" b="1" dirty="0">
                <a:solidFill>
                  <a:srgbClr val="FF0000"/>
                </a:solidFill>
                <a:latin typeface="Arial"/>
                <a:ea typeface="ＭＳ Ｐゴシック"/>
                <a:cs typeface="Arial"/>
              </a:rPr>
              <a:t>tedarik etmek</a:t>
            </a:r>
            <a:r>
              <a:rPr lang="tr-TR" sz="1700" dirty="0">
                <a:latin typeface="Arial"/>
                <a:ea typeface="ＭＳ Ｐゴシック"/>
                <a:cs typeface="Arial"/>
              </a:rPr>
              <a:t>;</a:t>
            </a:r>
            <a:endParaRPr lang="tr-TR" dirty="0">
              <a:cs typeface="Arial"/>
            </a:endParaRPr>
          </a:p>
          <a:p>
            <a:pPr lvl="1" algn="just"/>
            <a:r>
              <a:rPr lang="tr-TR" sz="1700" dirty="0">
                <a:latin typeface="Arial"/>
                <a:ea typeface="ＭＳ Ｐゴシック"/>
                <a:cs typeface="Arial"/>
              </a:rPr>
              <a:t>e bilgisayar sistemi veya bilgisayar verisi depolama aracı içerisinde çocuk pornografisi </a:t>
            </a:r>
            <a:r>
              <a:rPr lang="tr-TR" sz="1700" b="1" dirty="0">
                <a:solidFill>
                  <a:srgbClr val="FF0000"/>
                </a:solidFill>
                <a:latin typeface="Arial"/>
                <a:ea typeface="ＭＳ Ｐゴシック"/>
                <a:cs typeface="Arial"/>
              </a:rPr>
              <a:t>bulundurmak</a:t>
            </a:r>
            <a:r>
              <a:rPr lang="tr-TR" sz="1700" dirty="0">
                <a:latin typeface="Arial"/>
                <a:ea typeface="ＭＳ Ｐゴシック"/>
                <a:cs typeface="Arial"/>
              </a:rPr>
              <a:t>.</a:t>
            </a:r>
            <a:endParaRPr lang="tr-TR"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481676" cy="4478149"/>
          </a:xfrm>
          <a:prstGeom prst="rect">
            <a:avLst/>
          </a:prstGeom>
        </p:spPr>
        <p:txBody>
          <a:bodyPr wrap="square" lIns="91440" tIns="45720" rIns="91440" bIns="45720" anchor="t">
            <a:spAutoFit/>
          </a:bodyPr>
          <a:lstStyle/>
          <a:p>
            <a:pPr marL="342900" indent="-342900" algn="just">
              <a:buFont typeface="Wingdings"/>
              <a:buChar char="Ø"/>
            </a:pPr>
            <a:r>
              <a:rPr lang="tr-TR" sz="1900" dirty="0">
                <a:latin typeface="Arial"/>
                <a:ea typeface="ＭＳ Ｐゴシック"/>
                <a:cs typeface="Arial"/>
              </a:rPr>
              <a:t>Suç sayılan eylemler: </a:t>
            </a:r>
            <a:endParaRPr lang="tr-TR" sz="1900" dirty="0">
              <a:cs typeface="Arial"/>
            </a:endParaRPr>
          </a:p>
          <a:p>
            <a:pPr marL="800100" lvl="1" indent="-342900" algn="just">
              <a:buFont typeface="Wingdings" pitchFamily="2" charset="2"/>
              <a:buChar char="ü"/>
            </a:pPr>
            <a:r>
              <a:rPr lang="tr-TR" sz="1900" dirty="0">
                <a:latin typeface="Arial"/>
                <a:ea typeface="ＭＳ Ｐゴシック"/>
                <a:cs typeface="Arial"/>
              </a:rPr>
              <a:t>Çocuk pornografisi dağıtmak (çocuk pornografisinin aktif iletimi)</a:t>
            </a:r>
          </a:p>
          <a:p>
            <a:pPr marL="800100" lvl="1" indent="-342900" algn="just">
              <a:buFont typeface="Wingdings" pitchFamily="2" charset="2"/>
              <a:buChar char="ü"/>
            </a:pPr>
            <a:r>
              <a:rPr lang="tr-TR" sz="1900" dirty="0">
                <a:latin typeface="Arial"/>
                <a:ea typeface="ＭＳ Ｐゴシック"/>
                <a:cs typeface="Arial"/>
              </a:rPr>
              <a:t>Çocuk pornografisi iletmek (bilgisayar sistemi aracılığıyla çocuk pornografisi göndermek)</a:t>
            </a:r>
          </a:p>
          <a:p>
            <a:pPr marL="800100" lvl="1" indent="-342900" algn="just">
              <a:buFont typeface="Wingdings" pitchFamily="2" charset="2"/>
              <a:buChar char="ü"/>
            </a:pPr>
            <a:r>
              <a:rPr lang="tr-TR" sz="1900" dirty="0">
                <a:latin typeface="Arial"/>
                <a:ea typeface="ＭＳ Ｐゴシック"/>
                <a:cs typeface="Arial"/>
              </a:rPr>
              <a:t>Kendisi veya başkası için çocuk pornografisi tedarik etmek (indirmek de dahil olmak üzere aktif bir biçimde çocuk pornografisi elde etmek)</a:t>
            </a:r>
          </a:p>
          <a:p>
            <a:pPr marL="800100" lvl="1" indent="-342900" algn="just">
              <a:buFont typeface="Wingdings" pitchFamily="2" charset="2"/>
              <a:buChar char="ü"/>
            </a:pPr>
            <a:r>
              <a:rPr lang="tr-TR" sz="1900" dirty="0">
                <a:latin typeface="Arial"/>
                <a:ea typeface="ＭＳ Ｐゴシック"/>
                <a:cs typeface="Arial"/>
              </a:rPr>
              <a:t>Çocuk pornografisi bulundurmak (bilgisayar sistemi veya veri taşıyıcısı içinde bulundurmak)</a:t>
            </a:r>
            <a:endParaRPr lang="tr-TR" dirty="0">
              <a:cs typeface="Arial"/>
            </a:endParaRPr>
          </a:p>
        </p:txBody>
      </p:sp>
    </p:spTree>
    <p:extLst>
      <p:ext uri="{BB962C8B-B14F-4D97-AF65-F5344CB8AC3E}">
        <p14:creationId xmlns:p14="http://schemas.microsoft.com/office/powerpoint/2010/main" xmlns="" val="147780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latin typeface="Arial"/>
                <a:ea typeface="ＭＳ Ｐゴシック"/>
                <a:cs typeface="Arial"/>
              </a:rPr>
              <a:t>Siber Suçu Tanımlamak</a:t>
            </a:r>
            <a:endParaRPr lang="en-GB" sz="3200">
              <a:ea typeface="ＭＳ Ｐゴシック"/>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200967" y="879296"/>
            <a:ext cx="4253722" cy="6186309"/>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200">
                <a:latin typeface="Arial"/>
                <a:ea typeface="Verdana"/>
                <a:cs typeface="Arial"/>
              </a:rPr>
              <a:t>Siber suç NEDİR:</a:t>
            </a:r>
          </a:p>
          <a:p>
            <a:pPr marL="800100" lvl="1" indent="-342900" algn="just">
              <a:buFont typeface="Wingdings" panose="05000000000000000000" pitchFamily="2" charset="2"/>
              <a:buChar char="v"/>
            </a:pPr>
            <a:r>
              <a:rPr lang="tr-TR" sz="2200">
                <a:latin typeface="Arial"/>
                <a:ea typeface="Verdana"/>
                <a:cs typeface="Arial"/>
              </a:rPr>
              <a:t>Bilgisayar verilerinin ve sistemlerinin gizliliğine, bütünlüğüne ve erişilebilirliğine karşı işlenen suçlar </a:t>
            </a:r>
          </a:p>
          <a:p>
            <a:pPr lvl="1" algn="just"/>
            <a:endParaRPr lang="tr-TR" sz="2200">
              <a:latin typeface="Arial"/>
              <a:ea typeface="Verdana"/>
              <a:cs typeface="Arial"/>
            </a:endParaRPr>
          </a:p>
          <a:p>
            <a:pPr marL="800100" lvl="1" indent="-342900" algn="just">
              <a:buFont typeface="Wingdings" panose="05000000000000000000" pitchFamily="2" charset="2"/>
              <a:buChar char="v"/>
            </a:pPr>
            <a:r>
              <a:rPr lang="tr-TR" sz="2200">
                <a:latin typeface="Arial"/>
                <a:ea typeface="Verdana"/>
                <a:cs typeface="Arial"/>
              </a:rPr>
              <a:t>Bilgisayar destekli suçlar </a:t>
            </a:r>
            <a:endParaRPr lang="tr-TR" sz="220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tr-TR" sz="220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tr-TR" sz="2200">
                <a:latin typeface="Arial"/>
                <a:ea typeface="Verdana"/>
                <a:cs typeface="Arial"/>
              </a:rPr>
              <a:t>İçerik destekli suçlar (çocuk pornografisi) </a:t>
            </a:r>
          </a:p>
          <a:p>
            <a:pPr lvl="1" algn="just"/>
            <a:endParaRPr lang="tr-TR" sz="2200">
              <a:latin typeface="Arial"/>
              <a:ea typeface="Verdana"/>
              <a:cs typeface="Arial"/>
            </a:endParaRPr>
          </a:p>
          <a:p>
            <a:pPr marL="800100" lvl="1" indent="-342900" algn="just">
              <a:buFont typeface="Wingdings" panose="05000000000000000000" pitchFamily="2" charset="2"/>
              <a:buChar char="v"/>
            </a:pPr>
            <a:r>
              <a:rPr lang="tr-TR" sz="2200">
                <a:latin typeface="Arial"/>
                <a:ea typeface="Verdana"/>
                <a:cs typeface="Arial"/>
              </a:rPr>
              <a:t>Fikri mülkiyet haklarına veya benzer haklara yönelik suçlar (telif hakkı ihlali)</a:t>
            </a:r>
            <a:endParaRPr lang="tr-TR" sz="2200">
              <a:ea typeface="Verdana" panose="020B0604030504040204" pitchFamily="34" charset="0"/>
              <a:cs typeface="Arial" panose="020B0604020202020204" pitchFamily="34" charset="0"/>
            </a:endParaRPr>
          </a:p>
          <a:p>
            <a:pPr algn="just"/>
            <a:endParaRPr lang="tr-TR" sz="220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BA49C5DC-84B0-432A-BEC6-1D19CE5D202F}"/>
              </a:ext>
            </a:extLst>
          </p:cNvPr>
          <p:cNvSpPr/>
          <p:nvPr/>
        </p:nvSpPr>
        <p:spPr>
          <a:xfrm>
            <a:off x="4612839" y="1166842"/>
            <a:ext cx="4309091" cy="4832092"/>
          </a:xfrm>
          <a:prstGeom prst="rect">
            <a:avLst/>
          </a:prstGeom>
        </p:spPr>
        <p:txBody>
          <a:bodyPr wrap="square" lIns="91440" tIns="45720" rIns="91440" bIns="45720" anchor="t">
            <a:spAutoFit/>
          </a:bodyPr>
          <a:lstStyle/>
          <a:p>
            <a:pPr marL="342900" indent="-342900" algn="just">
              <a:buFont typeface="Wingdings" panose="05000000000000000000" pitchFamily="2" charset="2"/>
              <a:buChar char="Ø"/>
            </a:pPr>
            <a:r>
              <a:rPr lang="tr-TR" sz="2200" dirty="0">
                <a:latin typeface="Arial"/>
                <a:ea typeface="Verdana"/>
                <a:cs typeface="Arial"/>
              </a:rPr>
              <a:t>Neden çocuk pornografisi?</a:t>
            </a:r>
          </a:p>
          <a:p>
            <a:pPr marL="800100" lvl="1" indent="-342900" algn="just">
              <a:buFont typeface="Wingdings" panose="05000000000000000000" pitchFamily="2" charset="2"/>
              <a:buChar char="Ø"/>
            </a:pPr>
            <a:r>
              <a:rPr lang="tr-TR" sz="2200" dirty="0">
                <a:latin typeface="Arial"/>
                <a:ea typeface="Verdana"/>
                <a:cs typeface="Arial"/>
              </a:rPr>
              <a:t>Suçun ciddiyeti konusunda küresel bir konsensüs bulunması</a:t>
            </a:r>
          </a:p>
          <a:p>
            <a:pPr marL="800100" lvl="1" indent="-342900" algn="just">
              <a:buFont typeface="Wingdings" panose="05000000000000000000" pitchFamily="2" charset="2"/>
              <a:buChar char="Ø"/>
            </a:pPr>
            <a:endParaRPr lang="tr-TR"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tr-TR" sz="2200" dirty="0">
                <a:latin typeface="Arial"/>
                <a:ea typeface="Verdana"/>
                <a:cs typeface="Arial"/>
              </a:rPr>
              <a:t>Neden telif hakkı ihlali?</a:t>
            </a:r>
          </a:p>
          <a:p>
            <a:pPr marL="800100" lvl="1" indent="-342900" algn="just">
              <a:buFont typeface="Wingdings" panose="05000000000000000000" pitchFamily="2" charset="2"/>
              <a:buChar char="Ø"/>
            </a:pPr>
            <a:r>
              <a:rPr lang="tr-TR" sz="2200" dirty="0">
                <a:latin typeface="Arial"/>
                <a:ea typeface="Verdana"/>
                <a:cs typeface="Arial"/>
              </a:rPr>
              <a:t>İnternet ortamında işlenen en yaygın suçlardan biri</a:t>
            </a:r>
          </a:p>
          <a:p>
            <a:pPr marL="800100" lvl="1" indent="-342900" algn="just">
              <a:buFont typeface="Wingdings" panose="05000000000000000000" pitchFamily="2" charset="2"/>
              <a:buChar char="Ø"/>
            </a:pPr>
            <a:endParaRPr lang="tr-TR" sz="2200" dirty="0">
              <a:ea typeface="Verdana"/>
              <a:cs typeface="Arial"/>
            </a:endParaRPr>
          </a:p>
          <a:p>
            <a:pPr marL="800100" lvl="1" indent="-342900" algn="just">
              <a:buFont typeface="Wingdings" panose="05000000000000000000" pitchFamily="2" charset="2"/>
              <a:buChar char="Ø"/>
            </a:pPr>
            <a:r>
              <a:rPr lang="tr-TR" sz="2200" dirty="0">
                <a:latin typeface="Arial"/>
                <a:ea typeface="Verdana"/>
                <a:cs typeface="Arial"/>
              </a:rPr>
              <a:t>İhlalin kolay oluşu, taklit ürünlerin boyutu ve dağıtım, eylemin suç sayılmasını gerekli kılmaktadır</a:t>
            </a:r>
            <a:endParaRPr lang="tr-TR"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339886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9 – Çocuk Pornografisi Suçları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58614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2 1. paragrafın amaçları doğrultusunda "çocuk pornografisi" terimi </a:t>
            </a:r>
            <a:r>
              <a:rPr lang="tr-TR" sz="1700" b="1" dirty="0">
                <a:solidFill>
                  <a:srgbClr val="FF0000"/>
                </a:solidFill>
                <a:latin typeface="Arial"/>
                <a:ea typeface="ＭＳ Ｐゴシック"/>
                <a:cs typeface="Arial"/>
              </a:rPr>
              <a:t>görsel </a:t>
            </a:r>
            <a:r>
              <a:rPr lang="tr-TR" sz="1700" dirty="0">
                <a:latin typeface="Arial"/>
                <a:ea typeface="ＭＳ Ｐゴシック"/>
                <a:cs typeface="Arial"/>
              </a:rPr>
              <a:t>olarak aşağıdakilerin </a:t>
            </a:r>
            <a:r>
              <a:rPr lang="tr-TR" sz="1700" b="1" dirty="0">
                <a:solidFill>
                  <a:srgbClr val="FF0000"/>
                </a:solidFill>
                <a:latin typeface="Arial"/>
                <a:ea typeface="ＭＳ Ｐゴシック"/>
                <a:cs typeface="Arial"/>
              </a:rPr>
              <a:t>betimlendiği pornografik materyali</a:t>
            </a:r>
            <a:r>
              <a:rPr lang="tr-TR" sz="1700" dirty="0">
                <a:latin typeface="Arial"/>
                <a:ea typeface="ＭＳ Ｐゴシック"/>
                <a:cs typeface="Arial"/>
              </a:rPr>
              <a:t> içerir:</a:t>
            </a:r>
            <a:endParaRPr lang="tr-TR" dirty="0">
              <a:cs typeface="Arial" pitchFamily="34" charset="0"/>
            </a:endParaRPr>
          </a:p>
          <a:p>
            <a:pPr lvl="1" algn="just"/>
            <a:r>
              <a:rPr lang="tr-TR" sz="1700" dirty="0">
                <a:latin typeface="Arial"/>
                <a:ea typeface="ＭＳ Ｐゴシック"/>
                <a:cs typeface="Arial"/>
              </a:rPr>
              <a:t>a cinsel içerikli eyleme katılan reşit olmayan kişi;</a:t>
            </a:r>
          </a:p>
          <a:p>
            <a:pPr lvl="1" algn="just"/>
            <a:r>
              <a:rPr lang="tr-TR" sz="1700" dirty="0">
                <a:latin typeface="Arial"/>
                <a:ea typeface="ＭＳ Ｐゴシック"/>
                <a:cs typeface="Arial"/>
              </a:rPr>
              <a:t>b cinsel içerikli eyleme katılan reşit görünmeyen kişi; </a:t>
            </a:r>
          </a:p>
          <a:p>
            <a:pPr lvl="1" algn="just"/>
            <a:r>
              <a:rPr lang="tr-TR" sz="1700" dirty="0">
                <a:latin typeface="Arial"/>
                <a:ea typeface="ＭＳ Ｐゴシック"/>
                <a:cs typeface="Arial"/>
              </a:rPr>
              <a:t>c cinsel içerikli eyleme katılan reşit olmayan kişinin betimlendiği gerçeğe benzer görüntüler</a:t>
            </a:r>
            <a:endParaRPr lang="tr-TR" dirty="0">
              <a:ea typeface="ＭＳ Ｐゴシック"/>
              <a:cs typeface="Arial"/>
            </a:endParaRPr>
          </a:p>
          <a:p>
            <a:pPr marL="285750" indent="-285750" algn="just">
              <a:buFont typeface="Wingdings"/>
              <a:buChar char="Ø"/>
            </a:pPr>
            <a:r>
              <a:rPr lang="tr-TR" sz="1700" dirty="0">
                <a:latin typeface="Arial"/>
                <a:ea typeface="ＭＳ Ｐゴシック"/>
                <a:cs typeface="Arial"/>
              </a:rPr>
              <a:t>3 2. paragrafın amaçları doğrultusunda "reşit olmayan kişi" terimi 18 yaşından küçük kişileri kapsar. Ancak taraflar 16'dan az olmamak üzere daha düşük bir yaş sınırı belirleyebilir.</a:t>
            </a:r>
            <a:endParaRPr lang="tr-TR" dirty="0">
              <a:cs typeface="Arial" pitchFamily="34" charset="0"/>
            </a:endParaRPr>
          </a:p>
          <a:p>
            <a:pPr marL="285750" indent="-285750" algn="just">
              <a:buFont typeface="Wingdings"/>
              <a:buChar char="Ø"/>
            </a:pPr>
            <a:r>
              <a:rPr lang="tr-TR" sz="1700" dirty="0">
                <a:latin typeface="Arial"/>
                <a:ea typeface="ＭＳ Ｐゴシック"/>
                <a:cs typeface="Arial"/>
              </a:rPr>
              <a:t>4 Taraflar 1. paragrafın d ve e alt paragraflarını ve 2. paragrafın b ve c alt paragraflarını tümüyle veya kısmen uygulamama hakkını saklı tutabilir.</a:t>
            </a:r>
            <a:endParaRPr lang="tr-TR" dirty="0">
              <a:cs typeface="Arial" pitchFamily="34" charset="0"/>
            </a:endParaRPr>
          </a:p>
          <a:p>
            <a:pPr marL="342900" indent="-342900" algn="just">
              <a:buFont typeface="Wingdings" pitchFamily="2" charset="2"/>
              <a:buChar char="Ø"/>
            </a:pPr>
            <a:endParaRPr lang="tr-TR" sz="1700"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5216813"/>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Materyallerin sınıflandırılması aşağıdakilerin dikkate alındığı ulusal standartlara tabidir:</a:t>
            </a:r>
          </a:p>
          <a:p>
            <a:pPr marL="800100" lvl="1" indent="-342900" algn="just">
              <a:buFont typeface="Wingdings" pitchFamily="2" charset="2"/>
              <a:buChar char="ü"/>
            </a:pPr>
            <a:r>
              <a:rPr lang="tr-TR" sz="2100" dirty="0">
                <a:latin typeface="Arial"/>
                <a:ea typeface="ＭＳ Ｐゴシック"/>
                <a:cs typeface="Arial"/>
              </a:rPr>
              <a:t>Müstehcenlik</a:t>
            </a:r>
          </a:p>
          <a:p>
            <a:pPr marL="800100" lvl="1" indent="-342900" algn="just">
              <a:buFont typeface="Wingdings" pitchFamily="2" charset="2"/>
              <a:buChar char="ü"/>
            </a:pPr>
            <a:r>
              <a:rPr lang="tr-TR" sz="2100" dirty="0">
                <a:latin typeface="Arial"/>
                <a:ea typeface="ＭＳ Ｐゴシック"/>
                <a:cs typeface="Arial"/>
              </a:rPr>
              <a:t>Kamu ahlakıyla bağdaşmama</a:t>
            </a:r>
          </a:p>
          <a:p>
            <a:pPr marL="800100" lvl="1" indent="-342900" algn="just">
              <a:buFont typeface="Wingdings" pitchFamily="2" charset="2"/>
              <a:buChar char="ü"/>
            </a:pPr>
            <a:r>
              <a:rPr lang="tr-TR" sz="2100" dirty="0">
                <a:latin typeface="Arial"/>
                <a:ea typeface="ＭＳ Ｐゴシック"/>
                <a:cs typeface="Arial"/>
              </a:rPr>
              <a:t>Benzer şekilde yozlaşmış</a:t>
            </a:r>
          </a:p>
          <a:p>
            <a:pPr lvl="1" algn="just"/>
            <a:endParaRPr lang="tr-TR" dirty="0">
              <a:cs typeface="Arial" pitchFamily="34" charset="0"/>
            </a:endParaRPr>
          </a:p>
          <a:p>
            <a:pPr marL="342900" indent="-342900" algn="just">
              <a:buFont typeface="Wingdings" pitchFamily="2" charset="2"/>
              <a:buChar char="ü"/>
            </a:pPr>
            <a:r>
              <a:rPr lang="tr-TR" sz="2100" dirty="0">
                <a:latin typeface="Arial"/>
                <a:ea typeface="ＭＳ Ｐゴシック"/>
                <a:cs typeface="Arial"/>
              </a:rPr>
              <a:t>Sanatsal, tıbbi, bilimsel veya benzer niteliklere sahip materyaller pornografik olarak sınıflandırılmayabilir</a:t>
            </a:r>
          </a:p>
          <a:p>
            <a:pPr algn="just"/>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Görsel betimleme, görsel görüntüye çevirme yetisine sahip bilgisayar sistemindeki veya depolama aracındaki veriyi içerir</a:t>
            </a:r>
            <a:endParaRPr lang="tr-TR" dirty="0">
              <a:cs typeface="Arial"/>
            </a:endParaRPr>
          </a:p>
        </p:txBody>
      </p:sp>
    </p:spTree>
    <p:extLst>
      <p:ext uri="{BB962C8B-B14F-4D97-AF65-F5344CB8AC3E}">
        <p14:creationId xmlns:p14="http://schemas.microsoft.com/office/powerpoint/2010/main" xmlns="" val="3692965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9 – Çocuk Pornografisi Suçları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58614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2 1. paragrafın amaçları doğrultusunda "çocuk pornografisi" terimi görsel olarak aşağıdakilerin betimlendiği pornografik materyali içerir:</a:t>
            </a:r>
            <a:endParaRPr lang="tr-TR" sz="1700" dirty="0">
              <a:cs typeface="Arial"/>
            </a:endParaRPr>
          </a:p>
          <a:p>
            <a:pPr lvl="1" algn="just"/>
            <a:r>
              <a:rPr lang="tr-TR" sz="1700" dirty="0">
                <a:latin typeface="Arial"/>
                <a:ea typeface="ＭＳ Ｐゴシック"/>
                <a:cs typeface="Arial"/>
              </a:rPr>
              <a:t>a </a:t>
            </a:r>
            <a:r>
              <a:rPr lang="tr-TR" sz="1700" b="1" dirty="0">
                <a:solidFill>
                  <a:srgbClr val="FF0000"/>
                </a:solidFill>
                <a:latin typeface="Arial"/>
                <a:ea typeface="ＭＳ Ｐゴシック"/>
                <a:cs typeface="Arial"/>
              </a:rPr>
              <a:t>cinsel içerikli eylem</a:t>
            </a:r>
            <a:r>
              <a:rPr lang="tr-TR" sz="1700" dirty="0">
                <a:latin typeface="Arial"/>
                <a:ea typeface="ＭＳ Ｐゴシック"/>
                <a:cs typeface="Arial"/>
              </a:rPr>
              <a:t>e katılan reşit olmayan kişi;</a:t>
            </a:r>
          </a:p>
          <a:p>
            <a:pPr lvl="1" algn="just"/>
            <a:r>
              <a:rPr lang="tr-TR" sz="1700" dirty="0">
                <a:latin typeface="Arial"/>
                <a:ea typeface="ＭＳ Ｐゴシック"/>
                <a:cs typeface="Arial"/>
              </a:rPr>
              <a:t>b cinsel içerikli eyleme katılan reşit görünmeyen kişi; </a:t>
            </a:r>
          </a:p>
          <a:p>
            <a:pPr lvl="1" algn="just"/>
            <a:r>
              <a:rPr lang="tr-TR" sz="1700" dirty="0">
                <a:latin typeface="Arial"/>
                <a:ea typeface="ＭＳ Ｐゴシック"/>
                <a:cs typeface="Arial"/>
              </a:rPr>
              <a:t>c cinsel içerikli eyleme katılan reşit olmayan kişinin betimlendiği gerçeğe benzer görüntüler</a:t>
            </a:r>
          </a:p>
          <a:p>
            <a:pPr marL="285750" indent="-285750" algn="just">
              <a:buFont typeface="Wingdings,Sans-Serif" panose="05000000000000000000" pitchFamily="2" charset="2"/>
              <a:buChar char="Ø"/>
            </a:pPr>
            <a:r>
              <a:rPr lang="tr-TR" sz="1700" dirty="0">
                <a:latin typeface="Arial"/>
                <a:ea typeface="ＭＳ Ｐゴシック"/>
                <a:cs typeface="Arial"/>
              </a:rPr>
              <a:t>3 2. paragrafın amaçları doğrultusunda "reşit olmayan kişi" terimi 18 yaşından küçük kişileri kapsar. Ancak taraflar 16'dan az olmamak üzere daha düşük bir yaş sınırı belirleyebilir.</a:t>
            </a:r>
          </a:p>
          <a:p>
            <a:pPr marL="285750" indent="-285750" algn="just">
              <a:buFont typeface="Wingdings,Sans-Serif" panose="05000000000000000000" pitchFamily="2" charset="2"/>
              <a:buChar char="Ø"/>
            </a:pPr>
            <a:r>
              <a:rPr lang="tr-TR" sz="1700" dirty="0">
                <a:latin typeface="Arial"/>
                <a:ea typeface="ＭＳ Ｐゴシック"/>
                <a:cs typeface="Arial"/>
              </a:rPr>
              <a:t>4 Taraflar 1. paragrafın d ve e alt paragraflarını ve 2. paragrafın b ve c alt paragraflarını tümüyle veya kısmen uygulamama hakkını saklı tutabilir.</a:t>
            </a:r>
            <a:endParaRPr lang="tr-TR" sz="17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480131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1700" dirty="0">
                <a:latin typeface="Arial"/>
                <a:ea typeface="ＭＳ Ｐゴシック"/>
                <a:cs typeface="Arial"/>
              </a:rPr>
              <a:t>Cinsel içerikli eylem en azından aşağıdakileri kapsar:</a:t>
            </a:r>
          </a:p>
          <a:p>
            <a:pPr marL="800100" lvl="1" indent="-342900" algn="just">
              <a:buFont typeface="Wingdings" pitchFamily="2" charset="2"/>
              <a:buChar char="ü"/>
            </a:pPr>
            <a:r>
              <a:rPr lang="tr-TR" sz="1700" dirty="0">
                <a:latin typeface="Arial"/>
                <a:ea typeface="ＭＳ Ｐゴシック"/>
                <a:cs typeface="Arial"/>
              </a:rPr>
              <a:t>Reşit olmayan aynı veya farklı cinsiyetteki kişiler veya bir yetişkin ile reşit olmayan kişi arasındaki </a:t>
            </a:r>
            <a:r>
              <a:rPr lang="tr-TR" sz="1700" dirty="0" err="1">
                <a:latin typeface="Arial"/>
                <a:ea typeface="ＭＳ Ｐゴシック"/>
                <a:cs typeface="Arial"/>
              </a:rPr>
              <a:t>jenital-jenital</a:t>
            </a:r>
            <a:r>
              <a:rPr lang="tr-TR" sz="1700" dirty="0">
                <a:latin typeface="Arial"/>
                <a:ea typeface="ＭＳ Ｐゴシック"/>
                <a:cs typeface="Arial"/>
              </a:rPr>
              <a:t>, oral-</a:t>
            </a:r>
            <a:r>
              <a:rPr lang="tr-TR" sz="1700" dirty="0" err="1">
                <a:latin typeface="Arial"/>
                <a:ea typeface="ＭＳ Ｐゴシック"/>
                <a:cs typeface="Arial"/>
              </a:rPr>
              <a:t>jenital</a:t>
            </a:r>
            <a:r>
              <a:rPr lang="tr-TR" sz="1700" dirty="0">
                <a:latin typeface="Arial"/>
                <a:ea typeface="ＭＳ Ｐゴシック"/>
                <a:cs typeface="Arial"/>
              </a:rPr>
              <a:t>, anal-</a:t>
            </a:r>
            <a:r>
              <a:rPr lang="tr-TR" sz="1700" dirty="0" err="1">
                <a:latin typeface="Arial"/>
                <a:ea typeface="ＭＳ Ｐゴシック"/>
                <a:cs typeface="Arial"/>
              </a:rPr>
              <a:t>jenital</a:t>
            </a:r>
            <a:r>
              <a:rPr lang="tr-TR" sz="1700" dirty="0">
                <a:latin typeface="Arial"/>
                <a:ea typeface="ＭＳ Ｐゴシック"/>
                <a:cs typeface="Arial"/>
              </a:rPr>
              <a:t> veya oral-oral cinsel birleşme</a:t>
            </a:r>
          </a:p>
          <a:p>
            <a:pPr marL="800100" lvl="1" indent="-342900" algn="just">
              <a:buFont typeface="Wingdings" pitchFamily="2" charset="2"/>
              <a:buChar char="ü"/>
            </a:pPr>
            <a:r>
              <a:rPr lang="tr-TR" sz="1700" dirty="0">
                <a:latin typeface="Arial"/>
                <a:ea typeface="ＭＳ Ｐゴシック"/>
                <a:cs typeface="Arial"/>
              </a:rPr>
              <a:t>Hayvanlarla cinsel ilişki</a:t>
            </a:r>
            <a:endParaRPr lang="tr-TR" sz="1700" dirty="0">
              <a:cs typeface="Arial"/>
            </a:endParaRPr>
          </a:p>
          <a:p>
            <a:pPr marL="800100" lvl="1" indent="-342900" algn="just">
              <a:buFont typeface="Wingdings" pitchFamily="2" charset="2"/>
              <a:buChar char="ü"/>
            </a:pPr>
            <a:r>
              <a:rPr lang="tr-TR" sz="1700" dirty="0">
                <a:latin typeface="Arial"/>
                <a:ea typeface="ＭＳ Ｐゴシック"/>
                <a:cs typeface="Arial"/>
              </a:rPr>
              <a:t>Mastürbasyon</a:t>
            </a:r>
            <a:endParaRPr lang="tr-TR" sz="1700" dirty="0">
              <a:cs typeface="Arial"/>
            </a:endParaRPr>
          </a:p>
          <a:p>
            <a:pPr marL="800100" lvl="1" indent="-342900" algn="just">
              <a:buFont typeface="Wingdings" pitchFamily="2" charset="2"/>
              <a:buChar char="ü"/>
            </a:pPr>
            <a:r>
              <a:rPr lang="tr-TR" sz="1700" dirty="0">
                <a:latin typeface="Arial"/>
                <a:ea typeface="ＭＳ Ｐゴシック"/>
                <a:cs typeface="Arial"/>
              </a:rPr>
              <a:t>Cinsel eylem boyunca sadist veya mazoşist istismar</a:t>
            </a:r>
          </a:p>
          <a:p>
            <a:pPr marL="800100" lvl="1" indent="-342900" algn="just">
              <a:buFont typeface="Wingdings" pitchFamily="2" charset="2"/>
              <a:buChar char="ü"/>
            </a:pPr>
            <a:r>
              <a:rPr lang="tr-TR" sz="1700" dirty="0">
                <a:latin typeface="Arial"/>
                <a:ea typeface="ＭＳ Ｐゴシック"/>
                <a:cs typeface="Arial"/>
              </a:rPr>
              <a:t>Reşit olmayan kişinin cinsel organlarının veya kasık bölgesinin şehvet uyandırma amacıyla sergilenmesi</a:t>
            </a:r>
          </a:p>
          <a:p>
            <a:pPr marL="342900" indent="-342900" algn="just">
              <a:buFont typeface="Wingdings" pitchFamily="2" charset="2"/>
              <a:buChar char="ü"/>
            </a:pPr>
            <a:r>
              <a:rPr lang="tr-TR" sz="1700" dirty="0">
                <a:latin typeface="Arial"/>
                <a:ea typeface="ＭＳ Ｐゴシック"/>
                <a:cs typeface="Arial"/>
              </a:rPr>
              <a:t>Taraflar cinsel içerikli eyleme ilişkin daha geniş bir tanım kabul edebilirler</a:t>
            </a:r>
          </a:p>
          <a:p>
            <a:pPr marL="342900" indent="-342900" algn="just">
              <a:buFont typeface="Wingdings" pitchFamily="2" charset="2"/>
              <a:buChar char="ü"/>
            </a:pPr>
            <a:r>
              <a:rPr lang="tr-TR" sz="1700" dirty="0">
                <a:latin typeface="Arial"/>
                <a:ea typeface="ＭＳ Ｐゴシック"/>
                <a:cs typeface="Arial"/>
              </a:rPr>
              <a:t>Eylem gerçek veya </a:t>
            </a:r>
            <a:r>
              <a:rPr lang="tr-TR" sz="1700" dirty="0" err="1">
                <a:latin typeface="Arial"/>
                <a:ea typeface="ＭＳ Ｐゴシック"/>
                <a:cs typeface="Arial"/>
              </a:rPr>
              <a:t>simüle</a:t>
            </a:r>
            <a:r>
              <a:rPr lang="tr-TR" sz="1700" dirty="0">
                <a:latin typeface="Arial"/>
                <a:ea typeface="ＭＳ Ｐゴシック"/>
                <a:cs typeface="Arial"/>
              </a:rPr>
              <a:t> edilmiş olabilir</a:t>
            </a:r>
            <a:endParaRPr lang="tr-TR" sz="1700" dirty="0">
              <a:cs typeface="Arial"/>
            </a:endParaRPr>
          </a:p>
        </p:txBody>
      </p:sp>
    </p:spTree>
    <p:extLst>
      <p:ext uri="{BB962C8B-B14F-4D97-AF65-F5344CB8AC3E}">
        <p14:creationId xmlns:p14="http://schemas.microsoft.com/office/powerpoint/2010/main" xmlns="" val="283695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9 – Çocuk Pornografisi Suçları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509200"/>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600">
                <a:latin typeface="Arial"/>
                <a:ea typeface="ＭＳ Ｐゴシック"/>
                <a:cs typeface="Arial"/>
              </a:rPr>
              <a:t>2 1. paragrafın amaçları doğrultusunda "çocuk pornografisi" terimi görsel olarak aşağıdakilerin </a:t>
            </a:r>
            <a:r>
              <a:rPr lang="tr-TR" sz="1600" b="1">
                <a:solidFill>
                  <a:srgbClr val="FF0000"/>
                </a:solidFill>
                <a:latin typeface="Arial"/>
                <a:ea typeface="ＭＳ Ｐゴシック"/>
                <a:cs typeface="Arial"/>
              </a:rPr>
              <a:t>betimlendiği </a:t>
            </a:r>
            <a:r>
              <a:rPr lang="tr-TR" sz="1600">
                <a:latin typeface="Arial"/>
                <a:ea typeface="ＭＳ Ｐゴシック"/>
                <a:cs typeface="Arial"/>
              </a:rPr>
              <a:t>pornografik materyali içerir: </a:t>
            </a:r>
            <a:endParaRPr lang="tr-TR" sz="1600">
              <a:cs typeface="Arial" pitchFamily="34" charset="0"/>
            </a:endParaRPr>
          </a:p>
          <a:p>
            <a:pPr lvl="1" algn="just"/>
            <a:r>
              <a:rPr lang="tr-TR" sz="1600">
                <a:latin typeface="Arial"/>
                <a:ea typeface="ＭＳ Ｐゴシック"/>
                <a:cs typeface="Arial"/>
              </a:rPr>
              <a:t>a cinsel içerikli eyleme katılan </a:t>
            </a:r>
            <a:r>
              <a:rPr lang="tr-TR" sz="1600" b="1">
                <a:solidFill>
                  <a:srgbClr val="FF0000"/>
                </a:solidFill>
                <a:latin typeface="Arial"/>
                <a:ea typeface="ＭＳ Ｐゴシック"/>
                <a:cs typeface="Arial"/>
              </a:rPr>
              <a:t>reşit olmayan kişi</a:t>
            </a:r>
            <a:r>
              <a:rPr lang="tr-TR" sz="1600">
                <a:latin typeface="Arial"/>
                <a:ea typeface="ＭＳ Ｐゴシック"/>
                <a:cs typeface="Arial"/>
              </a:rPr>
              <a:t>; </a:t>
            </a:r>
            <a:endParaRPr lang="tr-TR" sz="1600">
              <a:cs typeface="Arial"/>
            </a:endParaRPr>
          </a:p>
          <a:p>
            <a:pPr lvl="1" algn="just"/>
            <a:r>
              <a:rPr lang="tr-TR" sz="1600">
                <a:solidFill>
                  <a:srgbClr val="000000"/>
                </a:solidFill>
                <a:latin typeface="Arial"/>
                <a:ea typeface="ＭＳ Ｐゴシック"/>
                <a:cs typeface="Arial"/>
              </a:rPr>
              <a:t>b </a:t>
            </a:r>
            <a:r>
              <a:rPr lang="tr-TR" sz="1600">
                <a:latin typeface="Arial"/>
                <a:ea typeface="ＭＳ Ｐゴシック"/>
                <a:cs typeface="Arial"/>
              </a:rPr>
              <a:t>cinsel içerikli eyleme katılan </a:t>
            </a:r>
            <a:r>
              <a:rPr lang="tr-TR" sz="1600" b="1">
                <a:solidFill>
                  <a:srgbClr val="FF0000"/>
                </a:solidFill>
                <a:latin typeface="Arial"/>
                <a:ea typeface="ＭＳ Ｐゴシック"/>
                <a:cs typeface="Arial"/>
              </a:rPr>
              <a:t>reşit görünmeyen kişi</a:t>
            </a:r>
            <a:r>
              <a:rPr lang="tr-TR" sz="1600">
                <a:latin typeface="Arial"/>
                <a:ea typeface="ＭＳ Ｐゴシック"/>
                <a:cs typeface="Arial"/>
              </a:rPr>
              <a:t>; </a:t>
            </a:r>
            <a:endParaRPr lang="tr-TR" sz="1600">
              <a:cs typeface="Arial"/>
            </a:endParaRPr>
          </a:p>
          <a:p>
            <a:pPr lvl="1" algn="just"/>
            <a:r>
              <a:rPr lang="tr-TR" sz="1600">
                <a:latin typeface="Arial"/>
                <a:ea typeface="ＭＳ Ｐゴシック"/>
                <a:cs typeface="Arial"/>
              </a:rPr>
              <a:t>c cinsel içerikli eyleme katılan </a:t>
            </a:r>
            <a:r>
              <a:rPr lang="tr-TR" sz="1600" b="1">
                <a:solidFill>
                  <a:srgbClr val="FF0000"/>
                </a:solidFill>
                <a:latin typeface="Arial"/>
                <a:ea typeface="ＭＳ Ｐゴシック"/>
                <a:cs typeface="Arial"/>
              </a:rPr>
              <a:t>reşit olmayan kişinin betimlendiği gerçeğe benzer görüntüler</a:t>
            </a:r>
            <a:r>
              <a:rPr lang="tr-TR" sz="1600">
                <a:latin typeface="Arial"/>
                <a:ea typeface="ＭＳ Ｐゴシック"/>
                <a:cs typeface="Arial"/>
              </a:rPr>
              <a:t> </a:t>
            </a:r>
            <a:endParaRPr lang="tr-TR">
              <a:cs typeface="Arial"/>
            </a:endParaRPr>
          </a:p>
          <a:p>
            <a:pPr marL="285750" indent="-285750" algn="just">
              <a:buFont typeface="Wingdings,Sans-Serif" panose="05000000000000000000" pitchFamily="2" charset="2"/>
              <a:buChar char="Ø"/>
            </a:pPr>
            <a:r>
              <a:rPr lang="tr-TR" sz="1600">
                <a:latin typeface="Arial"/>
                <a:ea typeface="ＭＳ Ｐゴシック"/>
                <a:cs typeface="Arial"/>
              </a:rPr>
              <a:t>3 2. paragrafın amaçları doğrultusunda "reşit olmayan kişi" terimi 18 yaşından küçük kişileri kapsar. Ancak taraflar 16'dan az olmamak üzere daha düşük bir yaş sınırı belirleyebilir.</a:t>
            </a:r>
          </a:p>
          <a:p>
            <a:pPr marL="285750" indent="-285750" algn="just">
              <a:buFont typeface="Wingdings,Sans-Serif" panose="05000000000000000000" pitchFamily="2" charset="2"/>
              <a:buChar char="Ø"/>
            </a:pPr>
            <a:r>
              <a:rPr lang="tr-TR" sz="1600">
                <a:latin typeface="Arial"/>
                <a:ea typeface="ＭＳ Ｐゴシック"/>
                <a:cs typeface="Arial"/>
              </a:rPr>
              <a:t>4 Taraflar 1. paragrafın d ve e alt paragraflarını ve 2. paragrafın b ve c alt paragraflarını tümüyle veya kısmen uygulamama hakkını saklı tutabilir.</a:t>
            </a:r>
            <a:endParaRPr lang="tr-TR">
              <a:latin typeface="Arial"/>
              <a:ea typeface="ＭＳ Ｐゴシック"/>
              <a:cs typeface="Arial"/>
            </a:endParaRPr>
          </a:p>
          <a:p>
            <a:pPr marL="285750" indent="-285750" algn="just">
              <a:buFont typeface="Wingdings" panose="05000000000000000000" pitchFamily="2" charset="2"/>
              <a:buChar char="Ø"/>
            </a:pPr>
            <a:endParaRPr lang="tr-TR" sz="160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370998" y="1287212"/>
            <a:ext cx="4651458" cy="4770537"/>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1900" dirty="0">
                <a:latin typeface="Arial"/>
                <a:ea typeface="ＭＳ Ｐゴシック"/>
                <a:cs typeface="Arial"/>
              </a:rPr>
              <a:t>Aşağıdaki betimlemeleri kapsar:</a:t>
            </a:r>
          </a:p>
          <a:p>
            <a:pPr marL="800100" lvl="1" indent="-342900" algn="just">
              <a:buFont typeface="Wingdings" pitchFamily="2" charset="2"/>
              <a:buChar char="ü"/>
            </a:pPr>
            <a:r>
              <a:rPr lang="tr-TR" sz="1900" dirty="0">
                <a:latin typeface="Arial"/>
                <a:ea typeface="ＭＳ Ｐゴシック"/>
                <a:cs typeface="Arial"/>
              </a:rPr>
              <a:t>Gerçek bir çocuğun cinsel istismarı </a:t>
            </a:r>
            <a:endParaRPr lang="tr-TR" sz="1900" dirty="0">
              <a:cs typeface="Arial"/>
            </a:endParaRPr>
          </a:p>
          <a:p>
            <a:pPr marL="800100" lvl="1" indent="-342900" algn="just">
              <a:buFont typeface="Wingdings" pitchFamily="2" charset="2"/>
              <a:buChar char="ü"/>
            </a:pPr>
            <a:r>
              <a:rPr lang="tr-TR" sz="1900" dirty="0">
                <a:latin typeface="Arial"/>
                <a:ea typeface="ＭＳ Ｐゴシック"/>
                <a:cs typeface="Arial"/>
              </a:rPr>
              <a:t>Reşit görünmeyen bir kişinin cinsel içerikli eyleme katıldığını betimleyen görüntüler</a:t>
            </a:r>
          </a:p>
          <a:p>
            <a:pPr marL="800100" lvl="1" indent="-342900" algn="just">
              <a:buFont typeface="Wingdings" pitchFamily="2" charset="2"/>
              <a:buChar char="ü"/>
            </a:pPr>
            <a:r>
              <a:rPr lang="tr-TR" sz="1900" dirty="0">
                <a:latin typeface="Arial"/>
                <a:ea typeface="ＭＳ Ｐゴシック"/>
                <a:cs typeface="Arial"/>
              </a:rPr>
              <a:t>Örneğin gerçek kişilerin görüntüleri üzerinde yapılan oynamalar veya tümüyle bilgisayar tarafından yaratılan değiştirilmiş fotoğraflar da dahil olmak üzere "gerçeğe benzer" olsa da aslında gerçek bir çocuğun cinsel içerikli eylemini içermeyen görüntüler</a:t>
            </a:r>
            <a:endParaRPr lang="tr-TR" sz="1900" dirty="0">
              <a:cs typeface="Arial"/>
            </a:endParaRPr>
          </a:p>
        </p:txBody>
      </p:sp>
    </p:spTree>
    <p:extLst>
      <p:ext uri="{BB962C8B-B14F-4D97-AF65-F5344CB8AC3E}">
        <p14:creationId xmlns:p14="http://schemas.microsoft.com/office/powerpoint/2010/main" xmlns="" val="332497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9 – Çocuk Pornografisi Suçları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324535"/>
          </a:xfrm>
          <a:prstGeom prst="rect">
            <a:avLst/>
          </a:prstGeom>
        </p:spPr>
        <p:txBody>
          <a:bodyPr wrap="square" lIns="91440" tIns="45720" rIns="91440" bIns="45720" anchor="t">
            <a:spAutoFit/>
          </a:bodyPr>
          <a:lstStyle/>
          <a:p>
            <a:pPr marL="285750" indent="-285750" algn="just">
              <a:buFont typeface="Wingdings"/>
              <a:buChar char="Ø"/>
            </a:pPr>
            <a:r>
              <a:rPr lang="tr-TR" sz="1700" dirty="0">
                <a:latin typeface="Arial"/>
                <a:ea typeface="ＭＳ Ｐゴシック"/>
                <a:cs typeface="Arial"/>
              </a:rPr>
              <a:t>2 1. paragrafın amaçları doğrultusunda "çocuk pornografisi" terimi görsel olarak aşağıdakilerin betimlendiği pornografik materyali içerir: </a:t>
            </a:r>
            <a:endParaRPr lang="tr-TR" dirty="0">
              <a:cs typeface="Arial" pitchFamily="34" charset="0"/>
            </a:endParaRPr>
          </a:p>
          <a:p>
            <a:pPr lvl="1" algn="just"/>
            <a:r>
              <a:rPr lang="tr-TR" sz="1700" dirty="0">
                <a:latin typeface="Arial"/>
                <a:ea typeface="ＭＳ Ｐゴシック"/>
                <a:cs typeface="Arial"/>
              </a:rPr>
              <a:t>a cinsel içerikli eyleme katılan reşit olmayan kişi; </a:t>
            </a:r>
            <a:endParaRPr lang="tr-TR" sz="1700" dirty="0">
              <a:latin typeface="Arial"/>
              <a:cs typeface="Arial"/>
            </a:endParaRPr>
          </a:p>
          <a:p>
            <a:pPr lvl="1" algn="just"/>
            <a:r>
              <a:rPr lang="tr-TR" sz="1700" dirty="0">
                <a:latin typeface="Arial"/>
                <a:ea typeface="ＭＳ Ｐゴシック"/>
                <a:cs typeface="Arial"/>
              </a:rPr>
              <a:t>b cinsel içerikli eyleme katılan reşit görünmeyen kişi; ; </a:t>
            </a:r>
            <a:endParaRPr lang="tr-TR" sz="1700" dirty="0">
              <a:cs typeface="Arial"/>
            </a:endParaRPr>
          </a:p>
          <a:p>
            <a:pPr lvl="1" algn="just"/>
            <a:r>
              <a:rPr lang="tr-TR" sz="1700" dirty="0">
                <a:latin typeface="Arial"/>
                <a:ea typeface="ＭＳ Ｐゴシック"/>
                <a:cs typeface="Arial"/>
              </a:rPr>
              <a:t>c cinsel içerikli eyleme katılan reşit olmayan kişinin betimlendiği gerçeğe benzer görüntüler.</a:t>
            </a:r>
            <a:endParaRPr lang="tr-TR" sz="1700" dirty="0">
              <a:latin typeface="Arial"/>
              <a:cs typeface="Arial"/>
            </a:endParaRPr>
          </a:p>
          <a:p>
            <a:pPr marL="285750" indent="-285750" algn="just">
              <a:buFont typeface="Wingdings" panose="05000000000000000000" pitchFamily="2" charset="2"/>
              <a:buChar char="Ø"/>
            </a:pPr>
            <a:r>
              <a:rPr lang="tr-TR" sz="1700" dirty="0">
                <a:latin typeface="Arial"/>
                <a:ea typeface="ＭＳ Ｐゴシック"/>
                <a:cs typeface="Arial"/>
              </a:rPr>
              <a:t>3 2. paragrafın amaçları doğrultusunda "</a:t>
            </a:r>
            <a:r>
              <a:rPr lang="tr-TR" sz="1700" b="1" dirty="0">
                <a:solidFill>
                  <a:srgbClr val="FF0000"/>
                </a:solidFill>
                <a:latin typeface="Arial"/>
                <a:ea typeface="ＭＳ Ｐゴシック"/>
                <a:cs typeface="Arial"/>
              </a:rPr>
              <a:t>reşit olmayan kişi</a:t>
            </a:r>
            <a:r>
              <a:rPr lang="tr-TR" sz="1700" dirty="0">
                <a:latin typeface="Arial"/>
                <a:ea typeface="ＭＳ Ｐゴシック"/>
                <a:cs typeface="Arial"/>
              </a:rPr>
              <a:t>" terimi </a:t>
            </a:r>
            <a:r>
              <a:rPr lang="tr-TR" sz="1700" b="1" dirty="0">
                <a:solidFill>
                  <a:srgbClr val="FF0000"/>
                </a:solidFill>
                <a:latin typeface="Arial"/>
                <a:ea typeface="ＭＳ Ｐゴシック"/>
                <a:cs typeface="Arial"/>
              </a:rPr>
              <a:t>18 yaşından küçük</a:t>
            </a:r>
            <a:r>
              <a:rPr lang="tr-TR" sz="1700" dirty="0">
                <a:latin typeface="Arial"/>
                <a:ea typeface="ＭＳ Ｐゴシック"/>
                <a:cs typeface="Arial"/>
              </a:rPr>
              <a:t> kişileri kapsar. Ancak taraflar 16'dan az olmamak üzere daha düşük bir yaş sınırı belirleyebilir. </a:t>
            </a:r>
            <a:endParaRPr lang="tr-TR" sz="1700" dirty="0">
              <a:cs typeface="Arial"/>
            </a:endParaRPr>
          </a:p>
          <a:p>
            <a:pPr marL="285750" indent="-285750" algn="just">
              <a:buFont typeface="Wingdings" panose="05000000000000000000" pitchFamily="2" charset="2"/>
              <a:buChar char="Ø"/>
            </a:pPr>
            <a:r>
              <a:rPr lang="tr-TR" sz="1700" dirty="0">
                <a:latin typeface="Arial"/>
                <a:ea typeface="ＭＳ Ｐゴシック"/>
                <a:cs typeface="Arial"/>
              </a:rPr>
              <a:t>4 Taraflar 1. paragrafın d ve e alt paragraflarını ve 2. paragrafın b ve c alt paragraflarını tümüyle veya kısmen uygulamama hakkını saklı tutabilir.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4293483"/>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BM Çocuk Haklarına Dair Sözleşme'nin 1. maddesinde düzenlenen çocuk tanımı ile uyumludur</a:t>
            </a:r>
          </a:p>
          <a:p>
            <a:pPr marL="342900" indent="-342900" algn="just">
              <a:buFont typeface="Wingdings" pitchFamily="2" charset="2"/>
              <a:buChar char="ü"/>
            </a:pPr>
            <a:r>
              <a:rPr lang="tr-TR" sz="2100" dirty="0">
                <a:latin typeface="Arial"/>
                <a:ea typeface="ＭＳ Ｐゴシック"/>
                <a:cs typeface="Arial"/>
              </a:rPr>
              <a:t>Reşit olmayan kişi genellikle 18 yaş altı tüm kişileri kapsar. Taraflar, 16'dan az olmamak üzere daha küçük bir yaş sınırı belirleyebilir.</a:t>
            </a:r>
          </a:p>
          <a:p>
            <a:pPr marL="342900" indent="-342900" algn="just">
              <a:buFont typeface="Wingdings" pitchFamily="2" charset="2"/>
              <a:buChar char="ü"/>
            </a:pPr>
            <a:r>
              <a:rPr lang="tr-TR" sz="2100" dirty="0">
                <a:latin typeface="Arial"/>
                <a:ea typeface="ＭＳ Ｐゴシック"/>
                <a:cs typeface="Arial"/>
              </a:rPr>
              <a:t>Yaş, çocuğun cinsel obje olarak (gerçek veya kurgusal) kullanılmasına ilişkin olup cinsel ilişkiye rıza yaşı değildir.</a:t>
            </a:r>
            <a:endParaRPr lang="tr-TR" sz="2100" dirty="0">
              <a:cs typeface="Arial"/>
            </a:endParaRPr>
          </a:p>
        </p:txBody>
      </p:sp>
    </p:spTree>
    <p:extLst>
      <p:ext uri="{BB962C8B-B14F-4D97-AF65-F5344CB8AC3E}">
        <p14:creationId xmlns:p14="http://schemas.microsoft.com/office/powerpoint/2010/main" xmlns="" val="353108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74</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129250811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74</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74</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Sorular</a:t>
            </a:r>
            <a:endParaRPr lang="tr-T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828728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75</a:t>
            </a:fld>
            <a:endParaRPr lang="en-US"/>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1873697068"/>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75</a:t>
            </a:fld>
            <a:endParaRPr lang="en-GB"/>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75</a:t>
            </a:fld>
            <a:endParaRPr lang="en-GB">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cs typeface="+mn-lt"/>
              </a:rPr>
              <a:t>Sorular</a:t>
            </a:r>
            <a:endParaRPr lang="tr-T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612951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10 – Telif Haklarının ve </a:t>
            </a:r>
            <a:r>
              <a:rPr lang="tr-TR" sz="3200" b="1" dirty="0" smtClean="0"/>
              <a:t>Benzer </a:t>
            </a:r>
            <a:r>
              <a:rPr lang="tr-TR" sz="3200" b="1" dirty="0"/>
              <a:t>Hakların </a:t>
            </a:r>
            <a:endParaRPr lang="tr-TR" dirty="0">
              <a:cs typeface="Calibri"/>
            </a:endParaRPr>
          </a:p>
          <a:p>
            <a:pPr algn="r"/>
            <a:r>
              <a:rPr lang="tr-TR" sz="3200" b="1" dirty="0"/>
              <a:t>İhlaline ilişkin Suçlar </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48DFD5FF-FFB7-4122-B5D2-2185E8D454C3}"/>
              </a:ext>
            </a:extLst>
          </p:cNvPr>
          <p:cNvSpPr txBox="1">
            <a:spLocks/>
          </p:cNvSpPr>
          <p:nvPr/>
        </p:nvSpPr>
        <p:spPr>
          <a:xfrm>
            <a:off x="196850" y="1021109"/>
            <a:ext cx="8750300" cy="5431311"/>
          </a:xfrm>
          <a:prstGeom prst="rect">
            <a:avLst/>
          </a:prstGeom>
          <a:ln w="38100">
            <a:solidFill>
              <a:srgbClr val="FF0000"/>
            </a:solidFill>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None/>
              <a:defRPr/>
            </a:pPr>
            <a:r>
              <a:rPr lang="tr-TR" altLang="sr-Latn-RS" sz="2800" b="1" i="1" dirty="0">
                <a:ea typeface="ＭＳ Ｐゴシック"/>
              </a:rPr>
              <a:t>Fikri Mülkiyet Hakları</a:t>
            </a:r>
            <a:endParaRPr lang="tr-TR" dirty="0"/>
          </a:p>
          <a:p>
            <a:pPr marL="0" indent="0" algn="ctr" eaLnBrk="1" hangingPunct="1">
              <a:lnSpc>
                <a:spcPct val="90000"/>
              </a:lnSpc>
              <a:buNone/>
              <a:defRPr/>
            </a:pPr>
            <a:r>
              <a:rPr lang="tr-TR" altLang="sr-Latn-RS" sz="2800" b="1" i="1" dirty="0">
                <a:ea typeface="ＭＳ Ｐゴシック"/>
              </a:rPr>
              <a:t>(Madde 10 – Budapeşte Sözleşmesi)</a:t>
            </a:r>
            <a:r>
              <a:rPr lang="tr-TR" altLang="sr-Latn-RS" sz="2800" dirty="0">
                <a:ea typeface="ＭＳ Ｐゴシック"/>
              </a:rPr>
              <a:t> </a:t>
            </a:r>
            <a:endParaRPr lang="tr-TR" altLang="sr-Latn-RS" sz="2800" dirty="0"/>
          </a:p>
          <a:p>
            <a:pPr algn="ctr" eaLnBrk="1" hangingPunct="1">
              <a:lnSpc>
                <a:spcPct val="90000"/>
              </a:lnSpc>
              <a:defRPr/>
            </a:pPr>
            <a:endParaRPr lang="tr-TR" altLang="sr-Latn-RS" sz="2400" dirty="0"/>
          </a:p>
          <a:p>
            <a:pPr algn="ctr" eaLnBrk="1" hangingPunct="1">
              <a:lnSpc>
                <a:spcPct val="90000"/>
              </a:lnSpc>
              <a:defRPr/>
            </a:pPr>
            <a:r>
              <a:rPr lang="tr-TR" altLang="sr-Latn-RS" sz="2400" i="1" dirty="0">
                <a:ea typeface="ＭＳ Ｐゴシック"/>
              </a:rPr>
              <a:t>bu alanda yeni bir düzenleme öngörmemektedir</a:t>
            </a:r>
          </a:p>
          <a:p>
            <a:pPr algn="ctr" eaLnBrk="1" hangingPunct="1">
              <a:lnSpc>
                <a:spcPct val="90000"/>
              </a:lnSpc>
              <a:defRPr/>
            </a:pPr>
            <a:r>
              <a:rPr lang="tr-TR" altLang="sr-Latn-RS" sz="2400" i="1" dirty="0">
                <a:ea typeface="ＭＳ Ｐゴシック"/>
              </a:rPr>
              <a:t>Budapeşte Sözleşmesi'nin amacı</a:t>
            </a:r>
          </a:p>
          <a:p>
            <a:pPr lvl="1" algn="ctr" eaLnBrk="1" hangingPunct="1">
              <a:lnSpc>
                <a:spcPct val="90000"/>
              </a:lnSpc>
              <a:defRPr/>
            </a:pPr>
            <a:r>
              <a:rPr lang="tr-TR" altLang="sr-Latn-RS" sz="2000" i="1" dirty="0">
                <a:ea typeface="ＭＳ Ｐゴシック"/>
                <a:cs typeface="Calibri"/>
              </a:rPr>
              <a:t>telif haklarına ilişkin önceki kuralların uygulanması: gerçek hayata ilişkin kurallar çevrim içi gerçeklikte de gözlemlenmelidir </a:t>
            </a:r>
            <a:endParaRPr lang="tr-TR" altLang="sr-Latn-RS" sz="2000" i="1" dirty="0">
              <a:ea typeface="ＭＳ Ｐゴシック"/>
            </a:endParaRPr>
          </a:p>
          <a:p>
            <a:pPr lvl="1" algn="ctr">
              <a:lnSpc>
                <a:spcPct val="90000"/>
              </a:lnSpc>
              <a:defRPr/>
            </a:pPr>
            <a:r>
              <a:rPr lang="tr-TR" altLang="sr-Latn-RS" sz="2000" i="1" dirty="0">
                <a:ea typeface="ＭＳ Ｐゴシック"/>
                <a:cs typeface="Calibri"/>
              </a:rPr>
              <a:t>bilgisayar sistemi aracılığıyla işlenen çevrim içi telif hakkı ihlalleri gerçek hayatta işlenmiş gibi cezalandırılmalıdır</a:t>
            </a:r>
          </a:p>
          <a:p>
            <a:pPr eaLnBrk="1" hangingPunct="1">
              <a:lnSpc>
                <a:spcPct val="90000"/>
              </a:lnSpc>
              <a:defRPr/>
            </a:pPr>
            <a:r>
              <a:rPr lang="tr-TR" altLang="sr-Latn-RS" sz="2400" dirty="0">
                <a:ea typeface="ＭＳ Ｐゴシック"/>
              </a:rPr>
              <a:t>Budapeşte Sözleşmesi mevcut uluslararası antlaşmalara atıf yapmaktadır: </a:t>
            </a:r>
            <a:endParaRPr lang="tr-TR" altLang="sr-Latn-RS" sz="2400" dirty="0"/>
          </a:p>
          <a:p>
            <a:pPr lvl="1">
              <a:lnSpc>
                <a:spcPct val="90000"/>
              </a:lnSpc>
              <a:defRPr/>
            </a:pPr>
            <a:r>
              <a:rPr lang="tr-TR" altLang="sr-Latn-RS" sz="2000" dirty="0">
                <a:ea typeface="ＭＳ Ｐゴシック"/>
              </a:rPr>
              <a:t>24 Temmuz 1971 tarihli Paris Metni</a:t>
            </a:r>
            <a:endParaRPr lang="tr-TR" altLang="sr-Latn-RS" sz="2000" dirty="0">
              <a:ea typeface="ＭＳ Ｐゴシック"/>
              <a:cs typeface="Calibri"/>
            </a:endParaRPr>
          </a:p>
          <a:p>
            <a:pPr lvl="1" eaLnBrk="1" hangingPunct="1">
              <a:lnSpc>
                <a:spcPct val="90000"/>
              </a:lnSpc>
              <a:defRPr/>
            </a:pPr>
            <a:r>
              <a:rPr lang="tr-TR" sz="2000" dirty="0">
                <a:ea typeface="ＭＳ Ｐゴシック"/>
                <a:cs typeface="Calibri"/>
              </a:rPr>
              <a:t>Bern Sözleşmesi </a:t>
            </a:r>
            <a:endParaRPr lang="tr-TR" altLang="sr-Latn-RS" sz="2000" dirty="0">
              <a:ea typeface="ＭＳ Ｐゴシック"/>
              <a:cs typeface="Calibri"/>
            </a:endParaRPr>
          </a:p>
          <a:p>
            <a:pPr lvl="1" eaLnBrk="1" hangingPunct="1">
              <a:lnSpc>
                <a:spcPct val="90000"/>
              </a:lnSpc>
              <a:defRPr/>
            </a:pPr>
            <a:r>
              <a:rPr lang="tr-TR" altLang="sr-Latn-RS" sz="2000" dirty="0">
                <a:ea typeface="ＭＳ Ｐゴシック"/>
              </a:rPr>
              <a:t>WIPO Antlaşmaları</a:t>
            </a:r>
            <a:endParaRPr lang="tr-TR" altLang="sr-Latn-RS" sz="2000" dirty="0">
              <a:ea typeface="ＭＳ Ｐゴシック"/>
              <a:cs typeface="Calibri"/>
            </a:endParaRPr>
          </a:p>
        </p:txBody>
      </p:sp>
    </p:spTree>
    <p:extLst>
      <p:ext uri="{BB962C8B-B14F-4D97-AF65-F5344CB8AC3E}">
        <p14:creationId xmlns:p14="http://schemas.microsoft.com/office/powerpoint/2010/main" xmlns="" val="2436814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10 – Telif Haklarının ve </a:t>
            </a:r>
            <a:r>
              <a:rPr lang="tr-TR" sz="3200" b="1" dirty="0" smtClean="0">
                <a:ea typeface="+mn-lt"/>
                <a:cs typeface="+mn-lt"/>
              </a:rPr>
              <a:t>Benzer </a:t>
            </a:r>
            <a:r>
              <a:rPr lang="tr-TR" sz="3200" b="1" dirty="0">
                <a:ea typeface="+mn-lt"/>
                <a:cs typeface="+mn-lt"/>
              </a:rPr>
              <a:t>Hakların </a:t>
            </a:r>
            <a:endParaRPr lang="tr-TR" sz="3200" dirty="0">
              <a:ea typeface="+mn-lt"/>
              <a:cs typeface="+mn-lt"/>
            </a:endParaRPr>
          </a:p>
          <a:p>
            <a:pPr algn="r"/>
            <a:r>
              <a:rPr lang="tr-TR" sz="3200" b="1" dirty="0">
                <a:ea typeface="+mn-lt"/>
                <a:cs typeface="+mn-lt"/>
              </a:rPr>
              <a:t>İhlaline ilişkin Suçlar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06292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1 Taraflar, </a:t>
            </a:r>
            <a:r>
              <a:rPr lang="tr-TR" sz="1700" b="1" dirty="0">
                <a:solidFill>
                  <a:srgbClr val="FF0000"/>
                </a:solidFill>
                <a:latin typeface="Arial"/>
                <a:ea typeface="ＭＳ Ｐゴシック"/>
                <a:cs typeface="Arial"/>
              </a:rPr>
              <a:t>Edebiyat ve Sanat Eserlerinin Korunmasına ilişkin Bern Sözleşmesi’ni revize eden 24 Temmuz 1971 tarihli Paris Metni, Ticaretle Bağlantılı Fikri Mülkiyet Anlaşması ve WIPO Telif Hakları Antlaşması çerçevesinde yüklendiği sorumluluklara uygun olarak</a:t>
            </a:r>
            <a:r>
              <a:rPr lang="tr-TR" sz="1700" dirty="0">
                <a:latin typeface="Arial"/>
                <a:ea typeface="ＭＳ Ｐゴシック"/>
                <a:cs typeface="Arial"/>
              </a:rPr>
              <a:t>, ilgili </a:t>
            </a:r>
            <a:r>
              <a:rPr lang="tr-TR" sz="1700" dirty="0" err="1">
                <a:latin typeface="Arial"/>
                <a:ea typeface="ＭＳ Ｐゴシック"/>
                <a:cs typeface="Arial"/>
              </a:rPr>
              <a:t>Taraf'ın</a:t>
            </a:r>
            <a:r>
              <a:rPr lang="tr-TR" sz="1700" dirty="0">
                <a:latin typeface="Arial"/>
                <a:ea typeface="ＭＳ Ｐゴシック"/>
                <a:cs typeface="Arial"/>
              </a:rPr>
              <a:t> </a:t>
            </a:r>
            <a:r>
              <a:rPr lang="tr-TR" sz="1700" b="1" dirty="0">
                <a:solidFill>
                  <a:srgbClr val="FF0000"/>
                </a:solidFill>
                <a:latin typeface="Arial"/>
                <a:ea typeface="ＭＳ Ｐゴシック"/>
                <a:cs typeface="Arial"/>
              </a:rPr>
              <a:t>hukuku uyarınca tanımlandığı biçimiyle</a:t>
            </a:r>
            <a:r>
              <a:rPr lang="tr-TR" sz="1700" dirty="0">
                <a:latin typeface="Arial"/>
                <a:ea typeface="ＭＳ Ｐゴシック"/>
                <a:cs typeface="Arial"/>
              </a:rPr>
              <a:t>, bu sözleşmelerle tanınan manevi haklar hariç olmak üzere, ticari ölçekte ve</a:t>
            </a:r>
            <a:r>
              <a:rPr lang="tr-TR" sz="1700" b="1" dirty="0">
                <a:solidFill>
                  <a:srgbClr val="FF0000"/>
                </a:solidFill>
                <a:latin typeface="Arial"/>
                <a:ea typeface="ＭＳ Ｐゴシック"/>
                <a:cs typeface="Arial"/>
              </a:rPr>
              <a:t> bilgisayar sistemi </a:t>
            </a:r>
            <a:r>
              <a:rPr lang="tr-TR" sz="1700" dirty="0">
                <a:latin typeface="Arial"/>
                <a:ea typeface="ＭＳ Ｐゴシック"/>
                <a:cs typeface="Arial"/>
              </a:rPr>
              <a:t>araçlarıyla </a:t>
            </a:r>
            <a:r>
              <a:rPr lang="tr-TR" sz="1700" b="1" dirty="0">
                <a:solidFill>
                  <a:srgbClr val="FF0000"/>
                </a:solidFill>
                <a:latin typeface="Arial"/>
                <a:ea typeface="ＭＳ Ｐゴシック"/>
                <a:cs typeface="Arial"/>
              </a:rPr>
              <a:t>kasıtlı olarak</a:t>
            </a:r>
            <a:r>
              <a:rPr lang="tr-TR" sz="1700" dirty="0">
                <a:latin typeface="Arial"/>
                <a:ea typeface="ＭＳ Ｐゴシック"/>
                <a:cs typeface="Arial"/>
              </a:rPr>
              <a:t> işlenen </a:t>
            </a:r>
            <a:r>
              <a:rPr lang="tr-TR" sz="1700" b="1" dirty="0">
                <a:solidFill>
                  <a:srgbClr val="FF0000"/>
                </a:solidFill>
                <a:latin typeface="Arial"/>
                <a:ea typeface="ＭＳ Ｐゴシック"/>
                <a:cs typeface="Arial"/>
              </a:rPr>
              <a:t>telif hakkı ihlali eylemini</a:t>
            </a:r>
            <a:r>
              <a:rPr lang="tr-TR" sz="1700" dirty="0">
                <a:latin typeface="Arial"/>
                <a:ea typeface="ＭＳ Ｐゴシック"/>
                <a:cs typeface="Arial"/>
              </a:rPr>
              <a:t>, ulusal hukukları uyarınca ceza gerektiren bir suç olarak tanımlamak için gerekli yasama tedbirlerini ve diğer tedbirleri kabul etmekle yükümlüdür. </a:t>
            </a:r>
            <a:endParaRPr lang="tr-TR" sz="1700" b="1" dirty="0">
              <a:solidFill>
                <a:srgbClr val="FF0000"/>
              </a:solidFill>
              <a:cs typeface="Arial"/>
            </a:endParaRPr>
          </a:p>
          <a:p>
            <a:pPr marL="342900" indent="-342900" algn="just">
              <a:buFont typeface="Wingdings" pitchFamily="2" charset="2"/>
              <a:buChar char="Ø"/>
            </a:pPr>
            <a:endParaRPr lang="tr-TR" sz="1700" b="1" dirty="0">
              <a:solidFill>
                <a:srgbClr val="FF0000"/>
              </a:solidFill>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4293483"/>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Maddede belirtilen sözleşmelerden doğan telif haklarına ve benzer haklara ilişkin, bilgisayar sistemi araçlarıyla ve ticari ölçekte işlenen kasıtlı ihlal halleri suç sayılmaktadır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Hüküm yalnızca uluslararası yükümlülüklere uygun bir biçimde düzenlenmiş mevcut telif hakkı suçlarının bilgisayar sistemi aracılığıyla işlenen eylemlere uygulanmasını öngörmektedir.</a:t>
            </a:r>
            <a:endParaRPr lang="tr-TR" sz="2100" dirty="0">
              <a:cs typeface="Arial"/>
            </a:endParaRPr>
          </a:p>
        </p:txBody>
      </p:sp>
    </p:spTree>
    <p:extLst>
      <p:ext uri="{BB962C8B-B14F-4D97-AF65-F5344CB8AC3E}">
        <p14:creationId xmlns:p14="http://schemas.microsoft.com/office/powerpoint/2010/main" xmlns="" val="4125798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10 – Telif Haklarının ve </a:t>
            </a:r>
            <a:r>
              <a:rPr lang="tr-TR" sz="3200" b="1" dirty="0" smtClean="0">
                <a:ea typeface="+mn-lt"/>
                <a:cs typeface="+mn-lt"/>
              </a:rPr>
              <a:t>Benzer </a:t>
            </a:r>
            <a:r>
              <a:rPr lang="tr-TR" sz="3200" b="1" dirty="0">
                <a:ea typeface="+mn-lt"/>
                <a:cs typeface="+mn-lt"/>
              </a:rPr>
              <a:t>Hakların </a:t>
            </a:r>
            <a:endParaRPr lang="tr-TR" sz="3200" dirty="0">
              <a:ea typeface="+mn-lt"/>
              <a:cs typeface="+mn-lt"/>
            </a:endParaRPr>
          </a:p>
          <a:p>
            <a:pPr algn="r"/>
            <a:r>
              <a:rPr lang="tr-TR" sz="3200" b="1" dirty="0">
                <a:ea typeface="+mn-lt"/>
                <a:cs typeface="+mn-lt"/>
              </a:rPr>
              <a:t>İhlaline ilişkin Suçlar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480131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1 Taraflar, Edebiyat ve Sanat Eserlerinin Korunmasına ilişkin Bern Sözleşmesi’ni revize eden 24 Temmuz 1971 tarihli Paris Metni, Ticaretle Bağlantılı Fikri Mülkiyet Anlaşması ve WIPO Telif Hakları Antlaşması çerçevesinde yüklendiği sorumluluklara uygun olarak, ilgili </a:t>
            </a:r>
            <a:r>
              <a:rPr lang="tr-TR" sz="1700" dirty="0" err="1">
                <a:latin typeface="Arial"/>
                <a:ea typeface="ＭＳ Ｐゴシック"/>
                <a:cs typeface="Arial"/>
              </a:rPr>
              <a:t>Taraf'ın</a:t>
            </a:r>
            <a:r>
              <a:rPr lang="tr-TR" sz="1700" dirty="0">
                <a:latin typeface="Arial"/>
                <a:ea typeface="ＭＳ Ｐゴシック"/>
                <a:cs typeface="Arial"/>
              </a:rPr>
              <a:t> hukuku uyarınca tanımlandığı biçimiyle, bu sözleşmelerle tanınan manevi haklar hariç olmak üzere, </a:t>
            </a:r>
            <a:r>
              <a:rPr lang="tr-TR" sz="1700" b="1" dirty="0">
                <a:solidFill>
                  <a:srgbClr val="FF0000"/>
                </a:solidFill>
                <a:latin typeface="Arial"/>
                <a:ea typeface="ＭＳ Ｐゴシック"/>
                <a:cs typeface="Arial"/>
              </a:rPr>
              <a:t>ticari ölçekte </a:t>
            </a:r>
            <a:r>
              <a:rPr lang="tr-TR" sz="1700" dirty="0">
                <a:latin typeface="Arial"/>
                <a:ea typeface="ＭＳ Ｐゴシック"/>
                <a:cs typeface="Arial"/>
              </a:rPr>
              <a:t>ve bilgisayar sistemi araçlarıyla kasıtlı olarak işlenen telif hakkı ihlali eylemini, ulusal hukukları uyarınca ceza gerektiren bir suç olarak tanımlamak için gerekli yasama tedbirlerini ve diğer tedbirleri kabul etmekle yükümlüdür. </a:t>
            </a:r>
            <a:endParaRPr lang="tr-TR" sz="1700" b="1" dirty="0">
              <a:solidFill>
                <a:srgbClr val="FF0000"/>
              </a:solidFill>
              <a:cs typeface="Arial"/>
            </a:endParaRPr>
          </a:p>
          <a:p>
            <a:pPr marL="342900" indent="-342900" algn="just">
              <a:buFont typeface="Wingdings" pitchFamily="2" charset="2"/>
              <a:buChar char="Ø"/>
            </a:pPr>
            <a:endParaRPr lang="tr-TR" sz="1700" dirty="0">
              <a:latin typeface="Arial"/>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300082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Ticaretle Bağlantılı Fikri Mülkiyet Anlaşması'nın (TRIPS) 61. maddesi ile uyumludur  </a:t>
            </a:r>
            <a:endParaRPr lang="tr-TR" sz="2100" dirty="0">
              <a:cs typeface="Arial"/>
            </a:endParaRPr>
          </a:p>
          <a:p>
            <a:pPr marL="342900" indent="-342900" algn="just">
              <a:buFont typeface="Wingdings" pitchFamily="2" charset="2"/>
              <a:buChar char="ü"/>
            </a:pPr>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Ticari ölçekteki korsanlığa ilişkindir</a:t>
            </a:r>
          </a:p>
          <a:p>
            <a:pPr marL="342900" indent="-342900" algn="just">
              <a:buFont typeface="Wingdings" pitchFamily="2" charset="2"/>
              <a:buChar char="ü"/>
            </a:pP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Taraflar ticari ölçekteki korsanlığın ötesine geçerek diğer telif hakkı ihlali örneklerini de suç sayabilir</a:t>
            </a:r>
          </a:p>
        </p:txBody>
      </p:sp>
    </p:spTree>
    <p:extLst>
      <p:ext uri="{BB962C8B-B14F-4D97-AF65-F5344CB8AC3E}">
        <p14:creationId xmlns:p14="http://schemas.microsoft.com/office/powerpoint/2010/main" xmlns="" val="110279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10 – Telif Haklarının ve </a:t>
            </a:r>
            <a:r>
              <a:rPr lang="tr-TR" sz="3200" b="1" dirty="0" smtClean="0">
                <a:ea typeface="+mn-lt"/>
                <a:cs typeface="+mn-lt"/>
              </a:rPr>
              <a:t>Benzer </a:t>
            </a:r>
            <a:r>
              <a:rPr lang="tr-TR" sz="3200" b="1" dirty="0">
                <a:ea typeface="+mn-lt"/>
                <a:cs typeface="+mn-lt"/>
              </a:rPr>
              <a:t>Hakların </a:t>
            </a:r>
            <a:endParaRPr lang="tr-TR" sz="3200" dirty="0">
              <a:ea typeface="+mn-lt"/>
              <a:cs typeface="+mn-lt"/>
            </a:endParaRPr>
          </a:p>
          <a:p>
            <a:pPr algn="r"/>
            <a:r>
              <a:rPr lang="tr-TR" sz="3200" b="1" dirty="0">
                <a:ea typeface="+mn-lt"/>
                <a:cs typeface="+mn-lt"/>
              </a:rPr>
              <a:t>İhlaline ilişkin Suçlar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480131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2 </a:t>
            </a:r>
            <a:r>
              <a:rPr lang="tr-TR" sz="1700" b="1" dirty="0">
                <a:solidFill>
                  <a:srgbClr val="FF0000"/>
                </a:solidFill>
                <a:latin typeface="Arial"/>
                <a:ea typeface="ＭＳ Ｐゴシック"/>
                <a:cs typeface="Arial"/>
              </a:rPr>
              <a:t>Taraflar, İcracı Sanatçılar, </a:t>
            </a:r>
            <a:r>
              <a:rPr lang="tr-TR" sz="1700" b="1" dirty="0" err="1">
                <a:solidFill>
                  <a:srgbClr val="FF0000"/>
                </a:solidFill>
                <a:latin typeface="Arial"/>
                <a:ea typeface="ＭＳ Ｐゴシック"/>
                <a:cs typeface="Arial"/>
              </a:rPr>
              <a:t>Fonogram</a:t>
            </a:r>
            <a:r>
              <a:rPr lang="tr-TR" sz="1700" b="1" dirty="0">
                <a:solidFill>
                  <a:srgbClr val="FF0000"/>
                </a:solidFill>
                <a:latin typeface="Arial"/>
                <a:ea typeface="ＭＳ Ｐゴシック"/>
                <a:cs typeface="Arial"/>
              </a:rPr>
              <a:t> Yapımcıları ve Yayın Kuruluşlarının Korunmasına Dair Uluslararası Sözleşme (Roma Sözleşmesi), Ticaretle Bağlantılı Fikri Mülkiyet Anlaşması ve WIPO İcralar ve </a:t>
            </a:r>
            <a:r>
              <a:rPr lang="tr-TR" sz="1700" b="1" dirty="0" err="1">
                <a:solidFill>
                  <a:srgbClr val="FF0000"/>
                </a:solidFill>
                <a:latin typeface="Arial"/>
                <a:ea typeface="ＭＳ Ｐゴシック"/>
                <a:cs typeface="Arial"/>
              </a:rPr>
              <a:t>Fonogramlar</a:t>
            </a:r>
            <a:r>
              <a:rPr lang="tr-TR" sz="1700" b="1" dirty="0">
                <a:solidFill>
                  <a:srgbClr val="FF0000"/>
                </a:solidFill>
                <a:latin typeface="Arial"/>
                <a:ea typeface="ＭＳ Ｐゴシック"/>
                <a:cs typeface="Arial"/>
              </a:rPr>
              <a:t> Sözleşmesi</a:t>
            </a:r>
            <a:r>
              <a:rPr lang="tr-TR" sz="1700" dirty="0">
                <a:latin typeface="Arial"/>
                <a:ea typeface="ＭＳ Ｐゴシック"/>
                <a:cs typeface="Arial"/>
              </a:rPr>
              <a:t> çerçevesinde yüklendiği sorumluluklara uygun olarak, ilgili </a:t>
            </a:r>
            <a:r>
              <a:rPr lang="tr-TR" sz="1700" dirty="0" err="1">
                <a:latin typeface="Arial"/>
                <a:ea typeface="ＭＳ Ｐゴシック"/>
                <a:cs typeface="Arial"/>
              </a:rPr>
              <a:t>Taraf'ın</a:t>
            </a:r>
            <a:r>
              <a:rPr lang="tr-TR" sz="1700" dirty="0">
                <a:latin typeface="Arial"/>
                <a:ea typeface="ＭＳ Ｐゴシック"/>
                <a:cs typeface="Arial"/>
              </a:rPr>
              <a:t> hukuku uyarınca tanımlandığı biçimiyle, bu sözleşmelerle tanınan manevi haklar hariç olmak üzere,</a:t>
            </a:r>
            <a:r>
              <a:rPr lang="tr-TR" sz="1700" b="1" dirty="0">
                <a:solidFill>
                  <a:srgbClr val="FF0000"/>
                </a:solidFill>
                <a:latin typeface="Arial"/>
                <a:ea typeface="ＭＳ Ｐゴシック"/>
                <a:cs typeface="Arial"/>
              </a:rPr>
              <a:t> ticari ölçekte</a:t>
            </a:r>
            <a:r>
              <a:rPr lang="tr-TR" sz="1700" dirty="0">
                <a:latin typeface="Arial"/>
                <a:ea typeface="ＭＳ Ｐゴシック"/>
                <a:cs typeface="Arial"/>
              </a:rPr>
              <a:t> ve </a:t>
            </a:r>
            <a:r>
              <a:rPr lang="tr-TR" sz="1700" b="1" dirty="0">
                <a:solidFill>
                  <a:srgbClr val="FF0000"/>
                </a:solidFill>
                <a:latin typeface="Arial"/>
                <a:ea typeface="ＭＳ Ｐゴシック"/>
                <a:cs typeface="Arial"/>
              </a:rPr>
              <a:t>bilgisayar sistemi araçlarıyla</a:t>
            </a:r>
            <a:r>
              <a:rPr lang="tr-TR" sz="1700" dirty="0">
                <a:latin typeface="Arial"/>
                <a:ea typeface="ＭＳ Ｐゴシック"/>
                <a:cs typeface="Arial"/>
              </a:rPr>
              <a:t> </a:t>
            </a:r>
            <a:r>
              <a:rPr lang="tr-TR" sz="1700" b="1" dirty="0">
                <a:solidFill>
                  <a:srgbClr val="FF0000"/>
                </a:solidFill>
                <a:latin typeface="Arial"/>
                <a:ea typeface="ＭＳ Ｐゴシック"/>
                <a:cs typeface="Arial"/>
              </a:rPr>
              <a:t>kasıtlı olarak</a:t>
            </a:r>
            <a:r>
              <a:rPr lang="tr-TR" sz="1700" dirty="0">
                <a:latin typeface="Arial"/>
                <a:ea typeface="ＭＳ Ｐゴシック"/>
                <a:cs typeface="Arial"/>
              </a:rPr>
              <a:t> işlenen</a:t>
            </a:r>
            <a:r>
              <a:rPr lang="tr-TR" sz="1700" b="1" dirty="0">
                <a:solidFill>
                  <a:srgbClr val="FF0000"/>
                </a:solidFill>
                <a:latin typeface="Arial"/>
                <a:ea typeface="ＭＳ Ｐゴシック"/>
                <a:cs typeface="Arial"/>
              </a:rPr>
              <a:t> ilgili hakların ihlali</a:t>
            </a:r>
            <a:r>
              <a:rPr lang="tr-TR" sz="1700" dirty="0">
                <a:latin typeface="Arial"/>
                <a:ea typeface="ＭＳ Ｐゴシック"/>
                <a:cs typeface="Arial"/>
              </a:rPr>
              <a:t>ni, ulusal hukukları uyarınca ceza gerektiren bir suç olarak tanımlamak için gerekli yasama tedbirlerini ve diğer tedbirleri kabul etmekle yükümlüdür.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370998" y="1287212"/>
            <a:ext cx="4651458" cy="461664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Maddede belirtilen sözleşmelerden doğan ilgili haklara ilişkin, bilgisayar sistemi araçlarıyla ve ticari ölçekte işlenen kasıtlı ihlal halleri suç sayılmaktadır</a:t>
            </a:r>
          </a:p>
          <a:p>
            <a:pPr marL="342900" indent="-342900" algn="just">
              <a:buFont typeface="Wingdings" pitchFamily="2" charset="2"/>
              <a:buChar char="ü"/>
            </a:pPr>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Hüküm yalnızca uluslararası yükümlülüklere uygun bir biçimde düzenlenmiş ilgili mevcut haklara ilişkin suçların bilgisayar sistemi aracılığıyla işlenen eylemlere uygulanmasını öngörmektedir.</a:t>
            </a:r>
          </a:p>
        </p:txBody>
      </p:sp>
    </p:spTree>
    <p:extLst>
      <p:ext uri="{BB962C8B-B14F-4D97-AF65-F5344CB8AC3E}">
        <p14:creationId xmlns:p14="http://schemas.microsoft.com/office/powerpoint/2010/main" xmlns="" val="362123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8</a:t>
            </a:fld>
            <a:endParaRPr lang="en-US"/>
          </a:p>
        </p:txBody>
      </p:sp>
      <p:sp>
        <p:nvSpPr>
          <p:cNvPr id="4" name="Rectangle 3">
            <a:extLst>
              <a:ext uri="{FF2B5EF4-FFF2-40B4-BE49-F238E27FC236}">
                <a16:creationId xmlns:a16="http://schemas.microsoft.com/office/drawing/2014/main" xmlns="" id="{FB9E695E-435F-4045-AA8F-F94C84B820B0}"/>
              </a:ext>
            </a:extLst>
          </p:cNvPr>
          <p:cNvSpPr/>
          <p:nvPr/>
        </p:nvSpPr>
        <p:spPr>
          <a:xfrm>
            <a:off x="309489" y="3185856"/>
            <a:ext cx="8525021" cy="486287"/>
          </a:xfrm>
          <a:prstGeom prst="rect">
            <a:avLst/>
          </a:prstGeom>
        </p:spPr>
        <p:txBody>
          <a:bodyPr wrap="square" lIns="91440" tIns="45720" rIns="91440" bIns="45720" anchor="t">
            <a:spAutoFit/>
          </a:bodyPr>
          <a:lstStyle/>
          <a:p>
            <a:pPr algn="ctr" eaLnBrk="1" hangingPunct="1">
              <a:lnSpc>
                <a:spcPct val="80000"/>
              </a:lnSpc>
            </a:pPr>
            <a:r>
              <a:rPr lang="tr-TR" sz="3200" b="1" dirty="0">
                <a:latin typeface="Arial"/>
                <a:ea typeface="ＭＳ Ｐゴシック"/>
              </a:rPr>
              <a:t>Tanımlar</a:t>
            </a:r>
            <a:endParaRPr lang="tr-TR" sz="3200" dirty="0"/>
          </a:p>
        </p:txBody>
      </p:sp>
      <p:sp>
        <p:nvSpPr>
          <p:cNvPr id="5" name="Slide Number Placeholder 1">
            <a:extLst>
              <a:ext uri="{FF2B5EF4-FFF2-40B4-BE49-F238E27FC236}">
                <a16:creationId xmlns:a16="http://schemas.microsoft.com/office/drawing/2014/main" xmlns=""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8</a:t>
            </a:fld>
            <a:endParaRPr lang="en-GB"/>
          </a:p>
        </p:txBody>
      </p:sp>
      <p:sp>
        <p:nvSpPr>
          <p:cNvPr id="6" name="TextBox 5">
            <a:extLst>
              <a:ext uri="{FF2B5EF4-FFF2-40B4-BE49-F238E27FC236}">
                <a16:creationId xmlns:a16="http://schemas.microsoft.com/office/drawing/2014/main" xmlns=""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xmlns=""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a:solidFill>
                <a:schemeClr val="tx1"/>
              </a:solidFill>
            </a:endParaRPr>
          </a:p>
        </p:txBody>
      </p:sp>
      <p:sp>
        <p:nvSpPr>
          <p:cNvPr id="8" name="Rectangle 7">
            <a:extLst>
              <a:ext uri="{FF2B5EF4-FFF2-40B4-BE49-F238E27FC236}">
                <a16:creationId xmlns:a16="http://schemas.microsoft.com/office/drawing/2014/main" xmlns=""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xmlns=""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xmlns=""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Budapeşte Sözleşmesi</a:t>
            </a:r>
            <a:endParaRPr lang="tr-TR" sz="3200" err="1">
              <a:ea typeface="ＭＳ Ｐゴシック"/>
              <a:cs typeface="Calibri"/>
            </a:endParaRPr>
          </a:p>
        </p:txBody>
      </p:sp>
      <p:pic>
        <p:nvPicPr>
          <p:cNvPr id="11" name="Picture 4">
            <a:extLst>
              <a:ext uri="{FF2B5EF4-FFF2-40B4-BE49-F238E27FC236}">
                <a16:creationId xmlns:a16="http://schemas.microsoft.com/office/drawing/2014/main" xmlns=""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a:extLst>
              <a:ext uri="{FF2B5EF4-FFF2-40B4-BE49-F238E27FC236}">
                <a16:creationId xmlns:a16="http://schemas.microsoft.com/office/drawing/2014/main" xmlns=""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690464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10 – Telif Haklarının ve </a:t>
            </a:r>
            <a:r>
              <a:rPr lang="tr-TR" sz="3200" b="1" dirty="0" smtClean="0">
                <a:ea typeface="+mn-lt"/>
                <a:cs typeface="+mn-lt"/>
              </a:rPr>
              <a:t>Benzer </a:t>
            </a:r>
            <a:r>
              <a:rPr lang="tr-TR" sz="3200" b="1" dirty="0">
                <a:ea typeface="+mn-lt"/>
                <a:cs typeface="+mn-lt"/>
              </a:rPr>
              <a:t>Hakların </a:t>
            </a:r>
            <a:endParaRPr lang="tr-TR" sz="3200" dirty="0">
              <a:ea typeface="+mn-lt"/>
              <a:cs typeface="+mn-lt"/>
            </a:endParaRPr>
          </a:p>
          <a:p>
            <a:pPr algn="r"/>
            <a:r>
              <a:rPr lang="tr-TR" sz="3200" b="1" dirty="0">
                <a:ea typeface="+mn-lt"/>
                <a:cs typeface="+mn-lt"/>
              </a:rPr>
              <a:t>İhlaline ilişkin Suçlar </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270843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700" dirty="0">
                <a:latin typeface="Arial"/>
                <a:ea typeface="ＭＳ Ｐゴシック"/>
                <a:cs typeface="Arial"/>
              </a:rPr>
              <a:t>3 Taraflar, </a:t>
            </a:r>
            <a:r>
              <a:rPr lang="tr-TR" sz="1700" b="1" dirty="0">
                <a:solidFill>
                  <a:srgbClr val="FF0000"/>
                </a:solidFill>
                <a:latin typeface="Arial"/>
                <a:ea typeface="ＭＳ Ｐゴシック"/>
                <a:cs typeface="Arial"/>
              </a:rPr>
              <a:t>diğer etkili tedbirleri</a:t>
            </a:r>
            <a:r>
              <a:rPr lang="tr-TR" sz="1700" dirty="0">
                <a:latin typeface="Arial"/>
                <a:ea typeface="ＭＳ Ｐゴシック"/>
                <a:cs typeface="Arial"/>
              </a:rPr>
              <a:t>n mevcut olması ve böyle bir </a:t>
            </a:r>
            <a:r>
              <a:rPr lang="tr-TR" sz="1700" b="1" dirty="0">
                <a:solidFill>
                  <a:srgbClr val="FF0000"/>
                </a:solidFill>
                <a:latin typeface="Arial"/>
                <a:ea typeface="ＭＳ Ｐゴシック"/>
                <a:cs typeface="Arial"/>
              </a:rPr>
              <a:t>çekincenin ilgili </a:t>
            </a:r>
            <a:r>
              <a:rPr lang="tr-TR" sz="1700" b="1" dirty="0" err="1">
                <a:solidFill>
                  <a:srgbClr val="FF0000"/>
                </a:solidFill>
                <a:latin typeface="Arial"/>
                <a:ea typeface="ＭＳ Ｐゴシック"/>
                <a:cs typeface="Arial"/>
              </a:rPr>
              <a:t>Taraf'ın</a:t>
            </a:r>
            <a:r>
              <a:rPr lang="tr-TR" sz="1700" dirty="0">
                <a:latin typeface="Arial"/>
                <a:ea typeface="ＭＳ Ｐゴシック"/>
                <a:cs typeface="Arial"/>
              </a:rPr>
              <a:t>, bu maddenin 1. ve 2. paragraflarında belirtilen uluslararası tasarruflardan doğan </a:t>
            </a:r>
            <a:r>
              <a:rPr lang="tr-TR" sz="1700" b="1" dirty="0">
                <a:solidFill>
                  <a:srgbClr val="FF0000"/>
                </a:solidFill>
                <a:latin typeface="Arial"/>
                <a:ea typeface="ＭＳ Ｐゴシック"/>
                <a:cs typeface="Arial"/>
              </a:rPr>
              <a:t>uluslararası yükümlülüklerine halel getirmemesi</a:t>
            </a:r>
            <a:r>
              <a:rPr lang="tr-TR" sz="1700" dirty="0">
                <a:latin typeface="Arial"/>
                <a:ea typeface="ＭＳ Ｐゴシック"/>
                <a:cs typeface="Arial"/>
              </a:rPr>
              <a:t> şartıyla, </a:t>
            </a:r>
            <a:r>
              <a:rPr lang="tr-TR" sz="1700" b="1" dirty="0">
                <a:solidFill>
                  <a:srgbClr val="FF0000"/>
                </a:solidFill>
                <a:latin typeface="Arial"/>
                <a:ea typeface="ＭＳ Ｐゴシック"/>
                <a:cs typeface="Arial"/>
              </a:rPr>
              <a:t>sınırlı şartlar dahilinde</a:t>
            </a:r>
            <a:r>
              <a:rPr lang="tr-TR" sz="1700" dirty="0">
                <a:latin typeface="Arial"/>
                <a:ea typeface="ＭＳ Ｐゴシック"/>
                <a:cs typeface="Arial"/>
              </a:rPr>
              <a:t>, bu maddenin 1. ve 2. paragrafından doğacak ceza sorumluluğunu öngörmeme hakkını saklı tutabilir.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3647152"/>
          </a:xfrm>
          <a:prstGeom prst="rect">
            <a:avLst/>
          </a:prstGeom>
        </p:spPr>
        <p:txBody>
          <a:bodyPr wrap="square" lIns="91440" tIns="45720" rIns="91440" bIns="45720" anchor="t">
            <a:spAutoFit/>
          </a:bodyPr>
          <a:lstStyle/>
          <a:p>
            <a:pPr marL="342900" indent="-342900" algn="just">
              <a:buFont typeface="Wingdings" pitchFamily="2" charset="2"/>
              <a:buChar char="ü"/>
            </a:pPr>
            <a:r>
              <a:rPr lang="en-US" sz="2100" dirty="0" err="1">
                <a:latin typeface="Arial"/>
                <a:ea typeface="ＭＳ Ｐゴシック"/>
                <a:cs typeface="Arial"/>
              </a:rPr>
              <a:t>Telif</a:t>
            </a:r>
            <a:r>
              <a:rPr lang="en-US" sz="2100" dirty="0">
                <a:latin typeface="Arial"/>
                <a:ea typeface="ＭＳ Ｐゴシック"/>
                <a:cs typeface="Arial"/>
              </a:rPr>
              <a:t> </a:t>
            </a:r>
            <a:r>
              <a:rPr lang="en-US" sz="2100" dirty="0" err="1">
                <a:latin typeface="Arial"/>
                <a:ea typeface="ＭＳ Ｐゴシック"/>
                <a:cs typeface="Arial"/>
              </a:rPr>
              <a:t>haklarının</a:t>
            </a:r>
            <a:r>
              <a:rPr lang="en-US" sz="2100" dirty="0">
                <a:latin typeface="Arial"/>
                <a:ea typeface="ＭＳ Ｐゴシック"/>
                <a:cs typeface="Arial"/>
              </a:rPr>
              <a:t> </a:t>
            </a:r>
            <a:r>
              <a:rPr lang="en-US" sz="2100" dirty="0" err="1">
                <a:latin typeface="Arial"/>
                <a:ea typeface="ＭＳ Ｐゴシック"/>
                <a:cs typeface="Arial"/>
              </a:rPr>
              <a:t>veya</a:t>
            </a:r>
            <a:r>
              <a:rPr lang="en-US" sz="2100" dirty="0">
                <a:latin typeface="Arial"/>
                <a:ea typeface="ＭＳ Ｐゴシック"/>
                <a:cs typeface="Arial"/>
              </a:rPr>
              <a:t> </a:t>
            </a:r>
            <a:r>
              <a:rPr lang="en-US" sz="2100" dirty="0" err="1">
                <a:latin typeface="Arial"/>
                <a:ea typeface="ＭＳ Ｐゴシック"/>
                <a:cs typeface="Arial"/>
              </a:rPr>
              <a:t>ilgili</a:t>
            </a:r>
            <a:r>
              <a:rPr lang="en-US" sz="2100" dirty="0">
                <a:latin typeface="Arial"/>
                <a:ea typeface="ＭＳ Ｐゴシック"/>
                <a:cs typeface="Arial"/>
              </a:rPr>
              <a:t> </a:t>
            </a:r>
            <a:r>
              <a:rPr lang="en-US" sz="2100" dirty="0" err="1">
                <a:latin typeface="Arial"/>
                <a:ea typeface="ＭＳ Ｐゴシック"/>
                <a:cs typeface="Arial"/>
              </a:rPr>
              <a:t>hakların</a:t>
            </a:r>
            <a:r>
              <a:rPr lang="en-US" sz="2100" dirty="0">
                <a:latin typeface="Arial"/>
                <a:ea typeface="ＭＳ Ｐゴシック"/>
                <a:cs typeface="Arial"/>
              </a:rPr>
              <a:t> </a:t>
            </a:r>
            <a:r>
              <a:rPr lang="en-US" sz="2100" dirty="0" err="1">
                <a:latin typeface="Arial"/>
                <a:ea typeface="ＭＳ Ｐゴシック"/>
                <a:cs typeface="Arial"/>
              </a:rPr>
              <a:t>ihlali</a:t>
            </a:r>
            <a:r>
              <a:rPr lang="en-US" sz="2100" dirty="0">
                <a:latin typeface="Arial"/>
                <a:ea typeface="ＭＳ Ｐゴシック"/>
                <a:cs typeface="Arial"/>
              </a:rPr>
              <a:t> </a:t>
            </a:r>
            <a:r>
              <a:rPr lang="en-US" sz="2100" dirty="0" err="1">
                <a:latin typeface="Arial"/>
                <a:ea typeface="ＭＳ Ｐゴシック"/>
                <a:cs typeface="Arial"/>
              </a:rPr>
              <a:t>sonucu</a:t>
            </a:r>
            <a:r>
              <a:rPr lang="en-US" sz="2100" dirty="0">
                <a:latin typeface="Arial"/>
                <a:ea typeface="ＭＳ Ｐゴシック"/>
                <a:cs typeface="Arial"/>
              </a:rPr>
              <a:t>, </a:t>
            </a:r>
            <a:r>
              <a:rPr lang="en-US" sz="2100" dirty="0" err="1">
                <a:latin typeface="Arial"/>
                <a:ea typeface="ＭＳ Ｐゴシック"/>
                <a:cs typeface="Arial"/>
              </a:rPr>
              <a:t>sınırlı</a:t>
            </a:r>
            <a:r>
              <a:rPr lang="en-US" sz="2100" dirty="0">
                <a:latin typeface="Arial"/>
                <a:ea typeface="ＭＳ Ｐゴシック"/>
                <a:cs typeface="Arial"/>
              </a:rPr>
              <a:t> </a:t>
            </a:r>
            <a:r>
              <a:rPr lang="en-US" sz="2100" dirty="0" err="1">
                <a:latin typeface="Arial"/>
                <a:ea typeface="ＭＳ Ｐゴシック"/>
                <a:cs typeface="Arial"/>
              </a:rPr>
              <a:t>şartlar</a:t>
            </a:r>
            <a:r>
              <a:rPr lang="en-US" sz="2100" dirty="0">
                <a:latin typeface="Arial"/>
                <a:ea typeface="ＭＳ Ｐゴシック"/>
                <a:cs typeface="Arial"/>
              </a:rPr>
              <a:t> </a:t>
            </a:r>
            <a:r>
              <a:rPr lang="en-US" sz="2100" dirty="0" err="1">
                <a:latin typeface="Arial"/>
                <a:ea typeface="ＭＳ Ｐゴシック"/>
                <a:cs typeface="Arial"/>
              </a:rPr>
              <a:t>dahilinde</a:t>
            </a:r>
            <a:r>
              <a:rPr lang="en-US" sz="2100" dirty="0">
                <a:latin typeface="Arial"/>
                <a:ea typeface="ＭＳ Ｐゴシック"/>
                <a:cs typeface="Arial"/>
              </a:rPr>
              <a:t>, </a:t>
            </a:r>
            <a:r>
              <a:rPr lang="en-US" sz="2100" dirty="0" err="1">
                <a:latin typeface="Arial"/>
                <a:ea typeface="ＭＳ Ｐゴシック"/>
                <a:cs typeface="Arial"/>
              </a:rPr>
              <a:t>ceza</a:t>
            </a:r>
            <a:r>
              <a:rPr lang="en-US" sz="2100" dirty="0">
                <a:latin typeface="Arial"/>
                <a:ea typeface="ＭＳ Ｐゴシック"/>
                <a:cs typeface="Arial"/>
              </a:rPr>
              <a:t> </a:t>
            </a:r>
            <a:r>
              <a:rPr lang="en-US" sz="2100" dirty="0" err="1">
                <a:latin typeface="Arial"/>
                <a:ea typeface="ＭＳ Ｐゴシック"/>
                <a:cs typeface="Arial"/>
              </a:rPr>
              <a:t>sorumluluğu</a:t>
            </a:r>
            <a:r>
              <a:rPr lang="en-US" sz="2100" dirty="0">
                <a:latin typeface="Arial"/>
                <a:ea typeface="ＭＳ Ｐゴシック"/>
                <a:cs typeface="Arial"/>
              </a:rPr>
              <a:t> </a:t>
            </a:r>
            <a:r>
              <a:rPr lang="en-US" sz="2100" dirty="0" err="1">
                <a:latin typeface="Arial"/>
                <a:ea typeface="ＭＳ Ｐゴシック"/>
                <a:cs typeface="Arial"/>
              </a:rPr>
              <a:t>doğmayabilir</a:t>
            </a:r>
            <a:r>
              <a:rPr lang="en-US" sz="2100" dirty="0">
                <a:latin typeface="Arial"/>
                <a:ea typeface="ＭＳ Ｐゴシック"/>
                <a:cs typeface="Arial"/>
              </a:rPr>
              <a:t>, </a:t>
            </a:r>
            <a:r>
              <a:rPr lang="en-US" sz="2100" dirty="0" err="1">
                <a:latin typeface="Arial"/>
                <a:ea typeface="ＭＳ Ｐゴシック"/>
                <a:cs typeface="Arial"/>
              </a:rPr>
              <a:t>örneğin</a:t>
            </a:r>
            <a:r>
              <a:rPr lang="en-US" sz="2100" dirty="0">
                <a:latin typeface="Arial"/>
                <a:ea typeface="ＭＳ Ｐゴシック"/>
                <a:cs typeface="Arial"/>
              </a:rPr>
              <a:t>:</a:t>
            </a:r>
          </a:p>
          <a:p>
            <a:pPr marL="800100" lvl="1" indent="-342900" algn="just">
              <a:buFont typeface="Wingdings" pitchFamily="2" charset="2"/>
              <a:buChar char="ü"/>
            </a:pPr>
            <a:r>
              <a:rPr lang="en-US" sz="2100" dirty="0" err="1">
                <a:latin typeface="Arial"/>
                <a:ea typeface="ＭＳ Ｐゴシック"/>
                <a:cs typeface="Arial"/>
              </a:rPr>
              <a:t>Paralel</a:t>
            </a:r>
            <a:r>
              <a:rPr lang="en-US" sz="2100" dirty="0">
                <a:latin typeface="Arial"/>
                <a:ea typeface="ＭＳ Ｐゴシック"/>
                <a:cs typeface="Arial"/>
              </a:rPr>
              <a:t> </a:t>
            </a:r>
            <a:r>
              <a:rPr lang="en-US" sz="2100" dirty="0" err="1">
                <a:latin typeface="Arial"/>
                <a:ea typeface="ＭＳ Ｐゴシック"/>
                <a:cs typeface="Arial"/>
              </a:rPr>
              <a:t>ithalat</a:t>
            </a:r>
            <a:endParaRPr lang="en-US" sz="2100" dirty="0">
              <a:latin typeface="Arial"/>
              <a:ea typeface="ＭＳ Ｐゴシック"/>
              <a:cs typeface="Arial"/>
            </a:endParaRPr>
          </a:p>
          <a:p>
            <a:pPr marL="800100" lvl="1" indent="-342900" algn="just">
              <a:buFont typeface="Wingdings" pitchFamily="2" charset="2"/>
              <a:buChar char="ü"/>
            </a:pPr>
            <a:r>
              <a:rPr lang="en-US" sz="2100" dirty="0" err="1">
                <a:latin typeface="Arial"/>
                <a:ea typeface="ＭＳ Ｐゴシック"/>
                <a:cs typeface="Arial"/>
              </a:rPr>
              <a:t>Kiralama</a:t>
            </a:r>
            <a:r>
              <a:rPr lang="en-US" sz="2100" dirty="0">
                <a:latin typeface="Arial"/>
                <a:ea typeface="ＭＳ Ｐゴシック"/>
                <a:cs typeface="Arial"/>
              </a:rPr>
              <a:t> </a:t>
            </a:r>
            <a:r>
              <a:rPr lang="en-US" sz="2100" dirty="0" err="1">
                <a:latin typeface="Arial"/>
                <a:ea typeface="ＭＳ Ｐゴシック"/>
                <a:cs typeface="Arial"/>
              </a:rPr>
              <a:t>hakları</a:t>
            </a:r>
            <a:endParaRPr lang="en-US" sz="2100" dirty="0">
              <a:latin typeface="Arial"/>
              <a:ea typeface="ＭＳ Ｐゴシック"/>
              <a:cs typeface="Arial"/>
            </a:endParaRPr>
          </a:p>
          <a:p>
            <a:pPr marL="800100" lvl="1" indent="-342900" algn="just">
              <a:buFont typeface="Wingdings" pitchFamily="2" charset="2"/>
              <a:buChar char="ü"/>
            </a:pPr>
            <a:endParaRPr lang="en-US" sz="2100" dirty="0"/>
          </a:p>
          <a:p>
            <a:pPr marL="342900" indent="-342900" algn="just">
              <a:buFont typeface="Wingdings" pitchFamily="2" charset="2"/>
              <a:buChar char="ü"/>
            </a:pPr>
            <a:r>
              <a:rPr lang="en-US" sz="2100" dirty="0" err="1">
                <a:latin typeface="Arial"/>
                <a:ea typeface="ＭＳ Ｐゴシック"/>
                <a:cs typeface="Arial"/>
              </a:rPr>
              <a:t>Ancak</a:t>
            </a:r>
            <a:r>
              <a:rPr lang="en-US" sz="2100" dirty="0">
                <a:latin typeface="Arial"/>
                <a:ea typeface="ＭＳ Ｐゴシック"/>
                <a:cs typeface="Arial"/>
              </a:rPr>
              <a:t> </a:t>
            </a:r>
            <a:r>
              <a:rPr lang="en-US" sz="2100" dirty="0" err="1">
                <a:latin typeface="Arial"/>
                <a:ea typeface="ＭＳ Ｐゴシック"/>
                <a:cs typeface="Arial"/>
              </a:rPr>
              <a:t>böyle</a:t>
            </a:r>
            <a:r>
              <a:rPr lang="en-US" sz="2100" dirty="0">
                <a:latin typeface="Arial"/>
                <a:ea typeface="ＭＳ Ｐゴシック"/>
                <a:cs typeface="Arial"/>
              </a:rPr>
              <a:t> </a:t>
            </a:r>
            <a:r>
              <a:rPr lang="en-US" sz="2100" dirty="0" err="1">
                <a:latin typeface="Arial"/>
                <a:ea typeface="ＭＳ Ｐゴシック"/>
                <a:cs typeface="Arial"/>
              </a:rPr>
              <a:t>bir</a:t>
            </a:r>
            <a:r>
              <a:rPr lang="en-US" sz="2100" dirty="0">
                <a:latin typeface="Arial"/>
                <a:ea typeface="ＭＳ Ｐゴシック"/>
                <a:cs typeface="Arial"/>
              </a:rPr>
              <a:t> </a:t>
            </a:r>
            <a:r>
              <a:rPr lang="en-US" sz="2100" dirty="0" err="1">
                <a:latin typeface="Arial"/>
                <a:ea typeface="ＭＳ Ｐゴシック"/>
                <a:cs typeface="Arial"/>
              </a:rPr>
              <a:t>durumda</a:t>
            </a:r>
            <a:r>
              <a:rPr lang="en-US" sz="2100" dirty="0">
                <a:latin typeface="Arial"/>
                <a:ea typeface="ＭＳ Ｐゴシック"/>
                <a:cs typeface="Arial"/>
              </a:rPr>
              <a:t> </a:t>
            </a:r>
            <a:r>
              <a:rPr lang="en-US" sz="2100" dirty="0" err="1">
                <a:latin typeface="Arial"/>
                <a:ea typeface="ＭＳ Ｐゴシック"/>
                <a:cs typeface="Arial"/>
              </a:rPr>
              <a:t>etkili</a:t>
            </a:r>
            <a:r>
              <a:rPr lang="en-US" sz="2100" dirty="0">
                <a:latin typeface="Arial"/>
                <a:ea typeface="ＭＳ Ｐゴシック"/>
                <a:cs typeface="Arial"/>
              </a:rPr>
              <a:t> </a:t>
            </a:r>
            <a:r>
              <a:rPr lang="en-US" sz="2100" dirty="0" err="1">
                <a:latin typeface="Arial"/>
                <a:ea typeface="ＭＳ Ｐゴシック"/>
                <a:cs typeface="Arial"/>
              </a:rPr>
              <a:t>tedbirler</a:t>
            </a:r>
            <a:r>
              <a:rPr lang="en-US" sz="2100" dirty="0">
                <a:latin typeface="Arial"/>
                <a:ea typeface="ＭＳ Ｐゴシック"/>
                <a:cs typeface="Arial"/>
              </a:rPr>
              <a:t> (</a:t>
            </a:r>
            <a:r>
              <a:rPr lang="en-US" sz="2100" dirty="0" err="1">
                <a:latin typeface="Arial"/>
                <a:ea typeface="ＭＳ Ｐゴシック"/>
                <a:cs typeface="Arial"/>
              </a:rPr>
              <a:t>örn</a:t>
            </a:r>
            <a:r>
              <a:rPr lang="en-US" sz="2100" dirty="0">
                <a:latin typeface="Arial"/>
                <a:ea typeface="ＭＳ Ｐゴシック"/>
                <a:cs typeface="Arial"/>
              </a:rPr>
              <a:t>. </a:t>
            </a:r>
            <a:r>
              <a:rPr lang="en-US" sz="2100" dirty="0" err="1">
                <a:latin typeface="Arial"/>
                <a:ea typeface="ＭＳ Ｐゴシック"/>
                <a:cs typeface="Arial"/>
              </a:rPr>
              <a:t>özel</a:t>
            </a:r>
            <a:r>
              <a:rPr lang="en-US" sz="2100" dirty="0">
                <a:latin typeface="Arial"/>
                <a:ea typeface="ＭＳ Ｐゴシック"/>
                <a:cs typeface="Arial"/>
              </a:rPr>
              <a:t> </a:t>
            </a:r>
            <a:r>
              <a:rPr lang="en-US" sz="2100" dirty="0" err="1">
                <a:latin typeface="Arial"/>
                <a:ea typeface="ＭＳ Ｐゴシック"/>
                <a:cs typeface="Arial"/>
              </a:rPr>
              <a:t>hukuk</a:t>
            </a:r>
            <a:r>
              <a:rPr lang="en-US" sz="2100" dirty="0">
                <a:latin typeface="Arial"/>
                <a:ea typeface="ＭＳ Ｐゴシック"/>
                <a:cs typeface="Arial"/>
              </a:rPr>
              <a:t> </a:t>
            </a:r>
            <a:r>
              <a:rPr lang="en-US" sz="2100" dirty="0" err="1">
                <a:latin typeface="Arial"/>
                <a:ea typeface="ＭＳ Ｐゴシック"/>
                <a:cs typeface="Arial"/>
              </a:rPr>
              <a:t>tedbirleri</a:t>
            </a:r>
            <a:r>
              <a:rPr lang="en-US" sz="2100" dirty="0">
                <a:latin typeface="Arial"/>
                <a:ea typeface="ＭＳ Ｐゴシック"/>
                <a:cs typeface="Arial"/>
              </a:rPr>
              <a:t> </a:t>
            </a:r>
            <a:r>
              <a:rPr lang="en-US" sz="2100" dirty="0" err="1">
                <a:latin typeface="Arial"/>
                <a:ea typeface="ＭＳ Ｐゴシック"/>
                <a:cs typeface="Arial"/>
              </a:rPr>
              <a:t>veya</a:t>
            </a:r>
            <a:r>
              <a:rPr lang="en-US" sz="2100" dirty="0">
                <a:latin typeface="Arial"/>
                <a:ea typeface="ＭＳ Ｐゴシック"/>
                <a:cs typeface="Arial"/>
              </a:rPr>
              <a:t> </a:t>
            </a:r>
            <a:r>
              <a:rPr lang="en-US" sz="2100" dirty="0" err="1">
                <a:latin typeface="Arial"/>
                <a:ea typeface="ＭＳ Ｐゴシック"/>
                <a:cs typeface="Arial"/>
              </a:rPr>
              <a:t>idari</a:t>
            </a:r>
            <a:r>
              <a:rPr lang="en-US" sz="2100" dirty="0">
                <a:latin typeface="Arial"/>
                <a:ea typeface="ＭＳ Ｐゴシック"/>
                <a:cs typeface="Arial"/>
              </a:rPr>
              <a:t> </a:t>
            </a:r>
            <a:r>
              <a:rPr lang="en-US" sz="2100" dirty="0" err="1">
                <a:latin typeface="Arial"/>
                <a:ea typeface="ＭＳ Ｐゴシック"/>
                <a:cs typeface="Arial"/>
              </a:rPr>
              <a:t>tedbirler</a:t>
            </a:r>
            <a:r>
              <a:rPr lang="en-US" sz="2100" dirty="0">
                <a:latin typeface="Arial"/>
                <a:ea typeface="ＭＳ Ｐゴシック"/>
                <a:cs typeface="Arial"/>
              </a:rPr>
              <a:t>) </a:t>
            </a:r>
            <a:r>
              <a:rPr lang="en-US" sz="2100" dirty="0" err="1">
                <a:latin typeface="Arial"/>
                <a:ea typeface="ＭＳ Ｐゴシック"/>
                <a:cs typeface="Arial"/>
              </a:rPr>
              <a:t>mevcut</a:t>
            </a:r>
            <a:r>
              <a:rPr lang="en-US" sz="2100" dirty="0">
                <a:latin typeface="Arial"/>
                <a:ea typeface="ＭＳ Ｐゴシック"/>
                <a:cs typeface="Arial"/>
              </a:rPr>
              <a:t> </a:t>
            </a:r>
            <a:r>
              <a:rPr lang="en-US" sz="2100" dirty="0" err="1">
                <a:latin typeface="Arial"/>
                <a:ea typeface="ＭＳ Ｐゴシック"/>
                <a:cs typeface="Arial"/>
              </a:rPr>
              <a:t>olmalıdır</a:t>
            </a:r>
            <a:endParaRPr lang="en-US" dirty="0"/>
          </a:p>
        </p:txBody>
      </p:sp>
    </p:spTree>
    <p:extLst>
      <p:ext uri="{BB962C8B-B14F-4D97-AF65-F5344CB8AC3E}">
        <p14:creationId xmlns:p14="http://schemas.microsoft.com/office/powerpoint/2010/main" xmlns="" val="1738619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11 – </a:t>
            </a:r>
            <a:r>
              <a:rPr lang="tr-TR" sz="3200" b="1" dirty="0" smtClean="0"/>
              <a:t>Teşebbüste Bulunmak </a:t>
            </a:r>
            <a:r>
              <a:rPr lang="tr-TR" sz="3200" b="1" dirty="0"/>
              <a:t>ve </a:t>
            </a:r>
            <a:r>
              <a:rPr lang="tr-TR" sz="3200" b="1" dirty="0" smtClean="0"/>
              <a:t>Yardım</a:t>
            </a:r>
            <a:r>
              <a:rPr lang="tr-TR" sz="3200" b="1" dirty="0"/>
              <a:t> </a:t>
            </a:r>
            <a:endParaRPr lang="tr-TR" sz="3200" b="1" dirty="0">
              <a:cs typeface="Calibri"/>
            </a:endParaRPr>
          </a:p>
          <a:p>
            <a:pPr algn="r"/>
            <a:r>
              <a:rPr lang="tr-TR" sz="3200" b="1" dirty="0"/>
              <a:t>veya </a:t>
            </a:r>
            <a:r>
              <a:rPr lang="tr-TR" sz="3200" b="1" dirty="0" smtClean="0"/>
              <a:t>Yataklık Etmek</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016758"/>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600" dirty="0">
                <a:latin typeface="Arial"/>
                <a:ea typeface="ＭＳ Ｐゴシック"/>
                <a:cs typeface="Arial"/>
              </a:rPr>
              <a:t>1 Taraflar, bu Sözleşme'nin 2 ila 10. maddeleri arasında düzenlenen suçlardan birinin işlenmesine, </a:t>
            </a:r>
            <a:r>
              <a:rPr lang="tr-TR" sz="1600" b="1" dirty="0">
                <a:solidFill>
                  <a:srgbClr val="FF0000"/>
                </a:solidFill>
                <a:latin typeface="Arial"/>
                <a:ea typeface="ＭＳ Ｐゴシック"/>
                <a:cs typeface="Arial"/>
              </a:rPr>
              <a:t>suçun gerçekleşmesi niyetiyle,</a:t>
            </a:r>
            <a:r>
              <a:rPr lang="tr-TR" sz="1600" dirty="0">
                <a:latin typeface="Arial"/>
                <a:ea typeface="ＭＳ Ｐゴシック"/>
                <a:cs typeface="Arial"/>
              </a:rPr>
              <a:t> </a:t>
            </a:r>
            <a:r>
              <a:rPr lang="tr-TR" sz="1600" b="1" dirty="0">
                <a:solidFill>
                  <a:srgbClr val="FF0000"/>
                </a:solidFill>
                <a:latin typeface="Arial"/>
                <a:ea typeface="ＭＳ Ｐゴシック"/>
                <a:cs typeface="Arial"/>
              </a:rPr>
              <a:t>kasıtlı olarak</a:t>
            </a:r>
            <a:r>
              <a:rPr lang="tr-TR" sz="1600" dirty="0">
                <a:latin typeface="Arial"/>
                <a:ea typeface="ＭＳ Ｐゴシック"/>
                <a:cs typeface="Arial"/>
              </a:rPr>
              <a:t> </a:t>
            </a:r>
            <a:r>
              <a:rPr lang="tr-TR" sz="1600" b="1" dirty="0">
                <a:solidFill>
                  <a:srgbClr val="FF0000"/>
                </a:solidFill>
                <a:latin typeface="Arial"/>
                <a:ea typeface="ＭＳ Ｐゴシック"/>
                <a:cs typeface="Arial"/>
              </a:rPr>
              <a:t>yardım veya yataklık etme </a:t>
            </a:r>
            <a:r>
              <a:rPr lang="tr-TR" sz="1600" dirty="0">
                <a:latin typeface="Arial"/>
                <a:ea typeface="ＭＳ Ｐゴシック"/>
                <a:cs typeface="Arial"/>
              </a:rPr>
              <a:t>eylemlerini  ulusal hukukları uyarınca ceza gerektiren bir suç olarak tanımlamak için gerekli yasama tedbirlerini ve diğer tedbirleri kabul etmekle yükümlüdür. </a:t>
            </a:r>
          </a:p>
          <a:p>
            <a:pPr marL="342900" indent="-342900" algn="just">
              <a:buFont typeface="Wingdings" pitchFamily="2" charset="2"/>
              <a:buChar char="Ø"/>
            </a:pPr>
            <a:r>
              <a:rPr lang="tr-TR" sz="1600" dirty="0">
                <a:latin typeface="Arial"/>
                <a:ea typeface="ＭＳ Ｐゴシック"/>
                <a:cs typeface="Arial"/>
              </a:rPr>
              <a:t>2 Taraflar, bu Sözleşme'nin 3 ila 5. maddeleri arasında ve 7., 8., ve 9.1.a ile 9.1.c maddelerinde düzenlenen suçlardan birinin işlenmesine, kasıtlı olarak teşebbüs etme eylemini ulusal hukukları uyarınca ceza gerektiren bir suç olarak tanımlamak için gerekli yasama tedbirlerini ve diğer tedbirleri kabul etmekle yükümlüdür. </a:t>
            </a:r>
            <a:endParaRPr lang="tr-TR" sz="1600" dirty="0">
              <a:ea typeface="ＭＳ Ｐゴシック"/>
              <a:cs typeface="Arial" pitchFamily="34" charset="0"/>
            </a:endParaRPr>
          </a:p>
          <a:p>
            <a:pPr marL="342900" indent="-342900" algn="just">
              <a:buFont typeface="Wingdings" pitchFamily="2" charset="2"/>
              <a:buChar char="Ø"/>
            </a:pPr>
            <a:r>
              <a:rPr lang="tr-TR" sz="1600" dirty="0">
                <a:latin typeface="Arial"/>
                <a:ea typeface="ＭＳ Ｐゴシック"/>
                <a:cs typeface="Arial"/>
              </a:rPr>
              <a:t>3 Taraflar bu maddenin 2. paragrafının tümünü veya bir kısmını uygulamama hakkını saklı tutabilir.</a:t>
            </a:r>
            <a:endParaRPr lang="tr-TR" sz="1600" dirty="0">
              <a:ea typeface="ＭＳ Ｐゴシック"/>
              <a:cs typeface="Arial" pitchFamily="34" charset="0"/>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397031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Budapeşte Sözleşmesi'nde düzenlenen tüm suçlara yardım ve yataklık etme eylemleri suç sayılmaktadır.</a:t>
            </a:r>
            <a:endParaRPr lang="tr-TR" sz="2100" dirty="0">
              <a:cs typeface="Arial" pitchFamily="34" charset="0"/>
            </a:endParaRPr>
          </a:p>
          <a:p>
            <a:pPr marL="342900" indent="-342900" algn="just">
              <a:buFont typeface="Wingdings" pitchFamily="2" charset="2"/>
              <a:buChar char="ü"/>
            </a:pPr>
            <a:endParaRPr lang="tr-TR" sz="2100" dirty="0"/>
          </a:p>
          <a:p>
            <a:pPr marL="342900" indent="-342900" algn="just">
              <a:buFont typeface="Wingdings" pitchFamily="2" charset="2"/>
              <a:buChar char="ü"/>
            </a:pPr>
            <a:r>
              <a:rPr lang="tr-TR" sz="2100" dirty="0">
                <a:latin typeface="Arial"/>
                <a:ea typeface="ＭＳ Ｐゴシック"/>
                <a:cs typeface="Arial"/>
              </a:rPr>
              <a:t>Suç işleme kastının bulunması gerekir </a:t>
            </a:r>
            <a:endParaRPr lang="tr-TR" sz="2100" dirty="0">
              <a:cs typeface="Arial"/>
            </a:endParaRPr>
          </a:p>
          <a:p>
            <a:pPr marL="342900" indent="-342900" algn="just">
              <a:buFont typeface="Wingdings" pitchFamily="2" charset="2"/>
              <a:buChar char="ü"/>
            </a:pPr>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Bir suçun işlenmesi için yol sağlayan ancak suç işleme niyeti taşımayan hizmet sağlayıcısının ceza sorumluluğu yoktur.</a:t>
            </a:r>
            <a:endParaRPr lang="tr-TR" sz="2100" dirty="0"/>
          </a:p>
        </p:txBody>
      </p:sp>
    </p:spTree>
    <p:extLst>
      <p:ext uri="{BB962C8B-B14F-4D97-AF65-F5344CB8AC3E}">
        <p14:creationId xmlns:p14="http://schemas.microsoft.com/office/powerpoint/2010/main" xmlns="" val="12528871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11 – </a:t>
            </a:r>
            <a:r>
              <a:rPr lang="tr-TR" sz="3200" b="1" dirty="0" smtClean="0">
                <a:ea typeface="+mn-lt"/>
                <a:cs typeface="+mn-lt"/>
              </a:rPr>
              <a:t>Teşebbüste Bulunmak </a:t>
            </a:r>
            <a:r>
              <a:rPr lang="tr-TR" sz="3200" b="1" dirty="0">
                <a:ea typeface="+mn-lt"/>
                <a:cs typeface="+mn-lt"/>
              </a:rPr>
              <a:t>ve </a:t>
            </a:r>
            <a:r>
              <a:rPr lang="tr-TR" sz="3200" b="1" dirty="0" smtClean="0">
                <a:ea typeface="+mn-lt"/>
                <a:cs typeface="+mn-lt"/>
              </a:rPr>
              <a:t>Yardım</a:t>
            </a:r>
            <a:endParaRPr lang="tr-TR" sz="3200" dirty="0">
              <a:ea typeface="+mn-lt"/>
              <a:cs typeface="+mn-lt"/>
            </a:endParaRPr>
          </a:p>
          <a:p>
            <a:pPr algn="r"/>
            <a:r>
              <a:rPr lang="tr-TR" sz="3200" b="1" dirty="0">
                <a:ea typeface="+mn-lt"/>
                <a:cs typeface="+mn-lt"/>
              </a:rPr>
              <a:t>veya </a:t>
            </a:r>
            <a:r>
              <a:rPr lang="tr-TR" sz="3200" b="1" dirty="0" smtClean="0">
                <a:ea typeface="+mn-lt"/>
                <a:cs typeface="+mn-lt"/>
              </a:rPr>
              <a:t>Yataklık Etmek</a:t>
            </a:r>
            <a:endParaRPr lang="tr-TR"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262979"/>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600" dirty="0">
                <a:latin typeface="Arial"/>
                <a:ea typeface="ＭＳ Ｐゴシック"/>
                <a:cs typeface="Arial"/>
              </a:rPr>
              <a:t>1 Taraflar, bu Sözleşme'nin 2 ila 10. maddeleri arasında düzenlenen suçlardan birinin işlenmesine, suçun gerçekleşmesi niyetiyle, kasıtlı olarak yardım veya yataklık etme eylemlerini  ulusal hukukları uyarınca ceza gerektiren bir suç olarak tanımlamak için gerekli yasama tedbirlerini ve diğer tedbirleri kabul etmekle yükümlüdür. </a:t>
            </a:r>
            <a:endParaRPr lang="tr-TR" dirty="0">
              <a:cs typeface="Arial" pitchFamily="34" charset="0"/>
            </a:endParaRPr>
          </a:p>
          <a:p>
            <a:pPr marL="342900" indent="-342900" algn="just">
              <a:buFont typeface="Wingdings" pitchFamily="2" charset="2"/>
              <a:buChar char="Ø"/>
            </a:pPr>
            <a:r>
              <a:rPr lang="tr-TR" sz="1600" dirty="0">
                <a:latin typeface="Arial"/>
                <a:ea typeface="ＭＳ Ｐゴシック"/>
                <a:cs typeface="Arial"/>
              </a:rPr>
              <a:t>2 Taraflar, bu Sözleşme'nin </a:t>
            </a:r>
            <a:r>
              <a:rPr lang="tr-TR" sz="1600" b="1" dirty="0">
                <a:solidFill>
                  <a:srgbClr val="FF0000"/>
                </a:solidFill>
                <a:latin typeface="Arial"/>
                <a:ea typeface="ＭＳ Ｐゴシック"/>
                <a:cs typeface="Arial"/>
              </a:rPr>
              <a:t>3 ila 5</a:t>
            </a:r>
            <a:r>
              <a:rPr lang="tr-TR" sz="1600" dirty="0">
                <a:latin typeface="Arial"/>
                <a:ea typeface="ＭＳ Ｐゴシック"/>
                <a:cs typeface="Arial"/>
              </a:rPr>
              <a:t>. </a:t>
            </a:r>
            <a:r>
              <a:rPr lang="tr-TR" sz="1600" b="1" dirty="0">
                <a:solidFill>
                  <a:srgbClr val="FF0000"/>
                </a:solidFill>
                <a:latin typeface="Arial"/>
                <a:ea typeface="ＭＳ Ｐゴシック"/>
                <a:cs typeface="Arial"/>
              </a:rPr>
              <a:t>maddeleri </a:t>
            </a:r>
            <a:r>
              <a:rPr lang="tr-TR" sz="1600" dirty="0">
                <a:latin typeface="Arial"/>
                <a:ea typeface="ＭＳ Ｐゴシック"/>
                <a:cs typeface="Arial"/>
              </a:rPr>
              <a:t>arasında ve </a:t>
            </a:r>
            <a:r>
              <a:rPr lang="tr-TR" sz="1600" b="1" dirty="0">
                <a:solidFill>
                  <a:srgbClr val="FF0000"/>
                </a:solidFill>
                <a:latin typeface="Arial"/>
                <a:ea typeface="ＭＳ Ｐゴシック"/>
                <a:cs typeface="Arial"/>
              </a:rPr>
              <a:t>7., 8., ve 9.1.a ile 9.1.c</a:t>
            </a:r>
            <a:r>
              <a:rPr lang="tr-TR" sz="1600" dirty="0">
                <a:latin typeface="Arial"/>
                <a:ea typeface="ＭＳ Ｐゴシック"/>
                <a:cs typeface="Arial"/>
              </a:rPr>
              <a:t> </a:t>
            </a:r>
            <a:r>
              <a:rPr lang="tr-TR" sz="1600" b="1" dirty="0">
                <a:solidFill>
                  <a:srgbClr val="FF0000"/>
                </a:solidFill>
                <a:latin typeface="Arial"/>
                <a:ea typeface="ＭＳ Ｐゴシック"/>
                <a:cs typeface="Arial"/>
              </a:rPr>
              <a:t>maddelerinde </a:t>
            </a:r>
            <a:r>
              <a:rPr lang="tr-TR" sz="1600" dirty="0">
                <a:latin typeface="Arial"/>
                <a:ea typeface="ＭＳ Ｐゴシック"/>
                <a:cs typeface="Arial"/>
              </a:rPr>
              <a:t>düzenlenen </a:t>
            </a:r>
            <a:r>
              <a:rPr lang="tr-TR" sz="1600" b="1" dirty="0">
                <a:solidFill>
                  <a:srgbClr val="FF0000"/>
                </a:solidFill>
                <a:latin typeface="Arial"/>
                <a:ea typeface="ＭＳ Ｐゴシック"/>
                <a:cs typeface="Arial"/>
              </a:rPr>
              <a:t>suçlardan birinin işlenmesine</a:t>
            </a:r>
            <a:r>
              <a:rPr lang="tr-TR" sz="1600" dirty="0">
                <a:latin typeface="Arial"/>
                <a:ea typeface="ＭＳ Ｐゴシック"/>
                <a:cs typeface="Arial"/>
              </a:rPr>
              <a:t>, kasıtlı olarak </a:t>
            </a:r>
            <a:r>
              <a:rPr lang="tr-TR" sz="1600" b="1" dirty="0">
                <a:solidFill>
                  <a:srgbClr val="FF0000"/>
                </a:solidFill>
                <a:latin typeface="Arial"/>
                <a:ea typeface="ＭＳ Ｐゴシック"/>
                <a:cs typeface="Arial"/>
              </a:rPr>
              <a:t>teşebbüs </a:t>
            </a:r>
            <a:r>
              <a:rPr lang="tr-TR" sz="1600" dirty="0">
                <a:latin typeface="Arial"/>
                <a:ea typeface="ＭＳ Ｐゴシック"/>
                <a:cs typeface="Arial"/>
              </a:rPr>
              <a:t>etme eylemini ulusal hukukları uyarınca ceza gerektiren bir suç olarak tanımlamak için gerekli yasama tedbirlerini ve diğer tedbirleri kabul etmekle yükümlüdür. </a:t>
            </a:r>
          </a:p>
          <a:p>
            <a:pPr marL="342900" indent="-342900" algn="just">
              <a:buFont typeface="Wingdings" pitchFamily="2" charset="2"/>
              <a:buChar char="Ø"/>
            </a:pPr>
            <a:r>
              <a:rPr lang="tr-TR" sz="1600" dirty="0">
                <a:latin typeface="Arial"/>
                <a:ea typeface="ＭＳ Ｐゴシック"/>
                <a:cs typeface="Arial"/>
              </a:rPr>
              <a:t>3 Taraflar bu maddenin </a:t>
            </a:r>
            <a:r>
              <a:rPr lang="tr-TR" sz="1600" b="1" dirty="0">
                <a:solidFill>
                  <a:srgbClr val="FF0000"/>
                </a:solidFill>
                <a:latin typeface="Arial"/>
                <a:ea typeface="ＭＳ Ｐゴシック"/>
                <a:cs typeface="Arial"/>
              </a:rPr>
              <a:t>2. paragrafının tümünü veya bir kısmını uygulamama hakkını saklı tutabilir</a:t>
            </a:r>
            <a:r>
              <a:rPr lang="tr-TR" sz="1600" dirty="0">
                <a:latin typeface="Arial"/>
                <a:ea typeface="ＭＳ Ｐゴシック"/>
                <a:cs typeface="Arial"/>
              </a:rPr>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166540"/>
            <a:ext cx="4608326" cy="461664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Budapeşte Sözleşmesi tüm suçlara teşebbüsü suç saymamıştır. </a:t>
            </a:r>
            <a:endParaRPr lang="tr-TR" dirty="0">
              <a:cs typeface="Arial" pitchFamily="34" charset="0"/>
            </a:endParaRPr>
          </a:p>
          <a:p>
            <a:pPr marL="342900" indent="-342900" algn="just">
              <a:buFont typeface="Wingdings" pitchFamily="2" charset="2"/>
              <a:buChar char="ü"/>
            </a:pPr>
            <a:r>
              <a:rPr lang="tr-TR" sz="2100" dirty="0">
                <a:latin typeface="Arial"/>
                <a:ea typeface="ＭＳ Ｐゴシック"/>
                <a:cs typeface="Arial"/>
              </a:rPr>
              <a:t>Bu, bazı suçlara teşebbüs eyleminin öngörülmesinin zor olmasından kaynaklanmaktadır (örneğin çocuk pornografisi sunmaya veya mevcut kılmaya teşebbüs gibi)</a:t>
            </a:r>
          </a:p>
          <a:p>
            <a:pPr marL="342900" indent="-342900" algn="just">
              <a:buFont typeface="Wingdings" pitchFamily="2" charset="2"/>
              <a:buChar char="ü"/>
            </a:pPr>
            <a:r>
              <a:rPr lang="tr-TR" sz="2100" dirty="0">
                <a:latin typeface="Arial"/>
                <a:ea typeface="ＭＳ Ｐゴシック"/>
                <a:cs typeface="Arial"/>
              </a:rPr>
              <a:t>Ceza sorumluğunun doğması için teşebbüs kasıtlı olmalıdır.</a:t>
            </a:r>
            <a:endParaRPr lang="tr-TR" sz="2100" dirty="0">
              <a:cs typeface="Arial"/>
            </a:endParaRPr>
          </a:p>
          <a:p>
            <a:pPr marL="342900" indent="-342900" algn="just">
              <a:buFont typeface="Wingdings" pitchFamily="2" charset="2"/>
              <a:buChar char="ü"/>
            </a:pPr>
            <a:r>
              <a:rPr lang="tr-TR" sz="2100" dirty="0">
                <a:latin typeface="Arial"/>
                <a:ea typeface="ＭＳ Ｐゴシック"/>
                <a:cs typeface="Arial"/>
              </a:rPr>
              <a:t>Taraflar teşebbüs eylemini tümüyle veya kısmen suç saymayabilir</a:t>
            </a:r>
            <a:endParaRPr lang="tr-TR" sz="2100" dirty="0">
              <a:cs typeface="Arial"/>
            </a:endParaRPr>
          </a:p>
        </p:txBody>
      </p:sp>
    </p:spTree>
    <p:extLst>
      <p:ext uri="{BB962C8B-B14F-4D97-AF65-F5344CB8AC3E}">
        <p14:creationId xmlns:p14="http://schemas.microsoft.com/office/powerpoint/2010/main" xmlns="" val="2416009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12 – </a:t>
            </a:r>
            <a:r>
              <a:rPr lang="tr-TR" sz="3200" b="1" dirty="0" smtClean="0"/>
              <a:t>Kurumsal Yükümlülük</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ＭＳ Ｐゴシック"/>
                <a:cs typeface="Arial"/>
              </a:rPr>
              <a:t>1 Taraflar, tüzel kişilik içerisinde aşağıdaki yetkileri doğrultusunda </a:t>
            </a:r>
            <a:r>
              <a:rPr lang="tr-TR" sz="1900" b="1" dirty="0">
                <a:solidFill>
                  <a:srgbClr val="FF0000"/>
                </a:solidFill>
                <a:latin typeface="Arial"/>
                <a:ea typeface="ＭＳ Ｐゴシック"/>
                <a:cs typeface="Arial"/>
              </a:rPr>
              <a:t>ileri gelen</a:t>
            </a:r>
            <a:r>
              <a:rPr lang="tr-TR" sz="1900" dirty="0">
                <a:latin typeface="Arial"/>
                <a:ea typeface="ＭＳ Ｐゴシック"/>
                <a:cs typeface="Arial"/>
              </a:rPr>
              <a:t> bir </a:t>
            </a:r>
            <a:r>
              <a:rPr lang="tr-TR" sz="1900" b="1" dirty="0">
                <a:solidFill>
                  <a:srgbClr val="FF0000"/>
                </a:solidFill>
                <a:latin typeface="Arial"/>
                <a:ea typeface="ＭＳ Ｐゴシック"/>
                <a:cs typeface="Arial"/>
              </a:rPr>
              <a:t>konum</a:t>
            </a:r>
            <a:r>
              <a:rPr lang="tr-TR" sz="1900" dirty="0">
                <a:latin typeface="Arial"/>
                <a:ea typeface="ＭＳ Ｐゴシック"/>
                <a:cs typeface="Arial"/>
              </a:rPr>
              <a:t>da bulunan ve tüzel kişi organının bir parçası olarak veya bireysel olarak hareket eden gerçek kişinin, bu </a:t>
            </a:r>
            <a:r>
              <a:rPr lang="tr-TR" sz="1900" dirty="0" err="1">
                <a:latin typeface="Arial"/>
                <a:ea typeface="ＭＳ Ｐゴシック"/>
                <a:cs typeface="Arial"/>
              </a:rPr>
              <a:t>Sözleşme'de</a:t>
            </a:r>
            <a:r>
              <a:rPr lang="tr-TR" sz="1900" dirty="0">
                <a:latin typeface="Arial"/>
                <a:ea typeface="ＭＳ Ｐゴシック"/>
                <a:cs typeface="Arial"/>
              </a:rPr>
              <a:t> düzenlenmiş suçları </a:t>
            </a:r>
            <a:r>
              <a:rPr lang="tr-TR" sz="1900" b="1" dirty="0">
                <a:solidFill>
                  <a:srgbClr val="FF0000"/>
                </a:solidFill>
                <a:latin typeface="Arial"/>
                <a:ea typeface="ＭＳ Ｐゴシック"/>
                <a:cs typeface="Arial"/>
              </a:rPr>
              <a:t>tüzel kişinin çıkarı için</a:t>
            </a:r>
            <a:r>
              <a:rPr lang="tr-TR" sz="1900" dirty="0">
                <a:latin typeface="Arial"/>
                <a:ea typeface="ＭＳ Ｐゴシック"/>
                <a:cs typeface="Arial"/>
              </a:rPr>
              <a:t> işlemesinden dolayı </a:t>
            </a:r>
            <a:r>
              <a:rPr lang="tr-TR" sz="1900" b="1" dirty="0">
                <a:solidFill>
                  <a:srgbClr val="FF0000"/>
                </a:solidFill>
                <a:latin typeface="Arial"/>
                <a:ea typeface="ＭＳ Ｐゴシック"/>
                <a:cs typeface="Arial"/>
              </a:rPr>
              <a:t>tüzel kişilerin sorumlu tutulması</a:t>
            </a:r>
            <a:r>
              <a:rPr lang="tr-TR" sz="1900" dirty="0">
                <a:latin typeface="Arial"/>
                <a:ea typeface="ＭＳ Ｐゴシック"/>
                <a:cs typeface="Arial"/>
              </a:rPr>
              <a:t> için gerekli yasama tedbirlerini ve diğer tedbirleri kabul etmekle yükümlüdür:</a:t>
            </a:r>
          </a:p>
          <a:p>
            <a:pPr lvl="1" algn="just"/>
            <a:r>
              <a:rPr lang="tr-TR" sz="1900" dirty="0">
                <a:latin typeface="Arial"/>
                <a:ea typeface="ＭＳ Ｐゴシック"/>
                <a:cs typeface="Arial"/>
              </a:rPr>
              <a:t>a tüzel kişiyi </a:t>
            </a:r>
            <a:r>
              <a:rPr lang="tr-TR" sz="1900" b="1" dirty="0">
                <a:solidFill>
                  <a:srgbClr val="FF0000"/>
                </a:solidFill>
                <a:latin typeface="Arial"/>
                <a:ea typeface="ＭＳ Ｐゴシック"/>
                <a:cs typeface="Arial"/>
              </a:rPr>
              <a:t>temsil </a:t>
            </a:r>
            <a:r>
              <a:rPr lang="tr-TR" sz="1900" dirty="0">
                <a:latin typeface="Arial"/>
                <a:ea typeface="ＭＳ Ｐゴシック"/>
                <a:cs typeface="Arial"/>
              </a:rPr>
              <a:t>yetkisi;</a:t>
            </a:r>
            <a:endParaRPr lang="tr-TR" sz="1900" dirty="0">
              <a:cs typeface="Arial"/>
            </a:endParaRPr>
          </a:p>
          <a:p>
            <a:pPr lvl="1" algn="just"/>
            <a:r>
              <a:rPr lang="tr-TR" sz="1900" dirty="0">
                <a:latin typeface="Arial"/>
                <a:ea typeface="ＭＳ Ｐゴシック"/>
                <a:cs typeface="Arial"/>
              </a:rPr>
              <a:t>b tüzel kişi adına </a:t>
            </a:r>
            <a:r>
              <a:rPr lang="tr-TR" sz="1900" b="1" dirty="0">
                <a:solidFill>
                  <a:srgbClr val="FF0000"/>
                </a:solidFill>
                <a:latin typeface="Arial"/>
                <a:ea typeface="ＭＳ Ｐゴシック"/>
                <a:cs typeface="Arial"/>
              </a:rPr>
              <a:t>karar alma yetkisi</a:t>
            </a:r>
            <a:r>
              <a:rPr lang="tr-TR" sz="1900" dirty="0">
                <a:latin typeface="Arial"/>
                <a:ea typeface="ＭＳ Ｐゴシック"/>
                <a:cs typeface="Arial"/>
              </a:rPr>
              <a:t>;</a:t>
            </a:r>
            <a:endParaRPr lang="tr-TR" sz="1900" dirty="0">
              <a:cs typeface="Arial"/>
            </a:endParaRPr>
          </a:p>
          <a:p>
            <a:pPr lvl="1" algn="just"/>
            <a:r>
              <a:rPr lang="tr-TR" sz="1900" dirty="0">
                <a:latin typeface="Arial"/>
                <a:ea typeface="ＭＳ Ｐゴシック"/>
                <a:cs typeface="Arial"/>
              </a:rPr>
              <a:t>c tüzel kişi içerisinde </a:t>
            </a:r>
            <a:r>
              <a:rPr lang="tr-TR" sz="1900" b="1" dirty="0">
                <a:solidFill>
                  <a:srgbClr val="FF0000"/>
                </a:solidFill>
                <a:latin typeface="Arial"/>
                <a:ea typeface="ＭＳ Ｐゴシック"/>
                <a:cs typeface="Arial"/>
              </a:rPr>
              <a:t>denetim yetkisi</a:t>
            </a:r>
            <a:r>
              <a:rPr lang="tr-TR" sz="1900" dirty="0">
                <a:latin typeface="Arial"/>
                <a:ea typeface="ＭＳ Ｐゴシック"/>
                <a:cs typeface="Arial"/>
              </a:rPr>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376057" y="1061434"/>
            <a:ext cx="4608326" cy="5632311"/>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smtClean="0">
                <a:latin typeface="Arial"/>
                <a:ea typeface="ＭＳ Ｐゴシック"/>
                <a:cs typeface="Arial"/>
              </a:rPr>
              <a:t>Kurumsal yükümlülüğünün doğması </a:t>
            </a:r>
            <a:r>
              <a:rPr lang="tr-TR" sz="2000" dirty="0">
                <a:latin typeface="Arial"/>
                <a:ea typeface="ＭＳ Ｐゴシック"/>
                <a:cs typeface="Arial"/>
              </a:rPr>
              <a:t>için dört koşul aranır:</a:t>
            </a:r>
          </a:p>
          <a:p>
            <a:pPr marL="800100" lvl="1" indent="-342900" algn="just">
              <a:buFont typeface="Wingdings" pitchFamily="2" charset="2"/>
              <a:buChar char="ü"/>
            </a:pPr>
            <a:r>
              <a:rPr lang="tr-TR" sz="2000" dirty="0">
                <a:latin typeface="Arial"/>
                <a:ea typeface="ＭＳ Ｐゴシック"/>
                <a:cs typeface="Arial"/>
              </a:rPr>
              <a:t>Budapeşte Sözleşmesi uyarınca bir suç işlenmiş olmalıdır</a:t>
            </a:r>
            <a:endParaRPr lang="tr-TR" sz="2000" dirty="0">
              <a:cs typeface="Arial"/>
            </a:endParaRPr>
          </a:p>
          <a:p>
            <a:pPr marL="800100" lvl="1" indent="-342900" algn="just">
              <a:buFont typeface="Wingdings" pitchFamily="2" charset="2"/>
              <a:buChar char="ü"/>
            </a:pPr>
            <a:r>
              <a:rPr lang="tr-TR" sz="2000" dirty="0">
                <a:latin typeface="Arial"/>
                <a:ea typeface="ＭＳ Ｐゴシック"/>
                <a:cs typeface="Arial"/>
              </a:rPr>
              <a:t>Suç, tüzel kişinin çıkarı için işlenmiş olmalıdır</a:t>
            </a:r>
          </a:p>
          <a:p>
            <a:pPr marL="800100" lvl="1" indent="-342900" algn="just">
              <a:buFont typeface="Wingdings" pitchFamily="2" charset="2"/>
              <a:buChar char="ü"/>
            </a:pPr>
            <a:r>
              <a:rPr lang="tr-TR" sz="2000" dirty="0">
                <a:latin typeface="Arial"/>
                <a:ea typeface="ＭＳ Ｐゴシック"/>
                <a:cs typeface="Arial"/>
              </a:rPr>
              <a:t>Suçu "ileri gelen </a:t>
            </a:r>
            <a:r>
              <a:rPr lang="tr-TR" sz="2000" dirty="0" err="1">
                <a:latin typeface="Arial"/>
                <a:ea typeface="ＭＳ Ｐゴシック"/>
                <a:cs typeface="Arial"/>
              </a:rPr>
              <a:t>konum"a</a:t>
            </a:r>
            <a:r>
              <a:rPr lang="tr-TR" sz="2000" dirty="0">
                <a:latin typeface="Arial"/>
                <a:ea typeface="ＭＳ Ｐゴシック"/>
                <a:cs typeface="Arial"/>
              </a:rPr>
              <a:t> (şirket içerisinde yüksek bir pozisyon) sahip kimse işlemiş olmalıdır</a:t>
            </a:r>
          </a:p>
          <a:p>
            <a:pPr marL="800100" lvl="1" indent="-342900" algn="just">
              <a:buFont typeface="Wingdings" pitchFamily="2" charset="2"/>
              <a:buChar char="ü"/>
            </a:pPr>
            <a:r>
              <a:rPr lang="tr-TR" sz="2000" dirty="0">
                <a:latin typeface="Arial"/>
                <a:ea typeface="ＭＳ Ｐゴシック"/>
                <a:cs typeface="Arial"/>
              </a:rPr>
              <a:t>İleri gelen konuma sahip ileri gelen kişi aşağıdakilere dayanarak hareket etmiş olmalıdır:</a:t>
            </a:r>
          </a:p>
          <a:p>
            <a:pPr marL="1257300" lvl="2" indent="-342900" algn="just">
              <a:buFont typeface="Wingdings" pitchFamily="2" charset="2"/>
              <a:buChar char="ü"/>
            </a:pPr>
            <a:r>
              <a:rPr lang="tr-TR" sz="2000" dirty="0">
                <a:latin typeface="Arial"/>
                <a:ea typeface="ＭＳ Ｐゴシック"/>
                <a:cs typeface="Arial"/>
              </a:rPr>
              <a:t>temsil yetkisi</a:t>
            </a:r>
          </a:p>
          <a:p>
            <a:pPr marL="1257300" lvl="2" indent="-342900" algn="just">
              <a:buFont typeface="Wingdings" pitchFamily="2" charset="2"/>
              <a:buChar char="ü"/>
            </a:pPr>
            <a:r>
              <a:rPr lang="tr-TR" sz="2000" dirty="0">
                <a:latin typeface="Arial"/>
                <a:ea typeface="ＭＳ Ｐゴシック"/>
                <a:cs typeface="Arial"/>
              </a:rPr>
              <a:t>karar alma yetkisi</a:t>
            </a:r>
            <a:endParaRPr lang="tr-TR" sz="2000" dirty="0">
              <a:cs typeface="Arial"/>
            </a:endParaRPr>
          </a:p>
          <a:p>
            <a:pPr marL="1257300" lvl="2" indent="-342900" algn="just">
              <a:buFont typeface="Wingdings" pitchFamily="2" charset="2"/>
              <a:buChar char="ü"/>
            </a:pPr>
            <a:r>
              <a:rPr lang="tr-TR" sz="2000" dirty="0">
                <a:latin typeface="Arial"/>
                <a:ea typeface="ＭＳ Ｐゴシック"/>
                <a:cs typeface="Arial"/>
              </a:rPr>
              <a:t>denetim yetkisi</a:t>
            </a:r>
            <a:endParaRPr lang="tr-TR" dirty="0">
              <a:cs typeface="Arial"/>
            </a:endParaRPr>
          </a:p>
        </p:txBody>
      </p:sp>
    </p:spTree>
    <p:extLst>
      <p:ext uri="{BB962C8B-B14F-4D97-AF65-F5344CB8AC3E}">
        <p14:creationId xmlns:p14="http://schemas.microsoft.com/office/powerpoint/2010/main" xmlns="" val="3999699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12 – </a:t>
            </a:r>
            <a:r>
              <a:rPr lang="tr-TR" sz="3200" b="1" dirty="0" smtClean="0">
                <a:ea typeface="+mn-lt"/>
                <a:cs typeface="+mn-lt"/>
              </a:rPr>
              <a:t>Kurumsal Yükümlülük</a:t>
            </a:r>
            <a:endParaRPr lang="en-US"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324535"/>
          </a:xfrm>
          <a:prstGeom prst="rect">
            <a:avLst/>
          </a:prstGeom>
        </p:spPr>
        <p:txBody>
          <a:bodyPr wrap="square" lIns="91440" tIns="45720" rIns="91440" bIns="45720" anchor="t">
            <a:spAutoFit/>
          </a:bodyPr>
          <a:lstStyle/>
          <a:p>
            <a:pPr marL="285750" indent="-285750" algn="just">
              <a:buFont typeface="Wingdings"/>
              <a:buChar char="Ø"/>
            </a:pPr>
            <a:r>
              <a:rPr lang="tr-TR" dirty="0">
                <a:latin typeface="Arial"/>
                <a:ea typeface="ＭＳ Ｐゴシック"/>
                <a:cs typeface="Arial"/>
              </a:rPr>
              <a:t>2 Bu maddenin 1. paragrafında düzenlenen hallere ek olarak Taraflar, </a:t>
            </a:r>
            <a:r>
              <a:rPr lang="tr-TR" b="1" dirty="0">
                <a:solidFill>
                  <a:srgbClr val="FF0000"/>
                </a:solidFill>
                <a:latin typeface="Arial"/>
                <a:ea typeface="ＭＳ Ｐゴシック"/>
                <a:cs typeface="Arial"/>
              </a:rPr>
              <a:t>1. paragrafta ele alınan gerçek kişilerce yürütülen denetimin eksikliğinin</a:t>
            </a:r>
            <a:r>
              <a:rPr lang="tr-TR" dirty="0">
                <a:latin typeface="Arial"/>
                <a:ea typeface="ＭＳ Ｐゴシック"/>
                <a:cs typeface="Arial"/>
              </a:rPr>
              <a:t>, bu </a:t>
            </a:r>
            <a:r>
              <a:rPr lang="tr-TR" dirty="0" err="1">
                <a:latin typeface="Arial"/>
                <a:ea typeface="ＭＳ Ｐゴシック"/>
                <a:cs typeface="Arial"/>
              </a:rPr>
              <a:t>Sözleşme'de</a:t>
            </a:r>
            <a:r>
              <a:rPr lang="tr-TR" dirty="0">
                <a:latin typeface="Arial"/>
                <a:ea typeface="ＭＳ Ｐゴシック"/>
                <a:cs typeface="Arial"/>
              </a:rPr>
              <a:t> düzenlenen suçların, </a:t>
            </a:r>
            <a:r>
              <a:rPr lang="tr-TR" b="1" dirty="0">
                <a:solidFill>
                  <a:srgbClr val="FF0000"/>
                </a:solidFill>
                <a:latin typeface="Arial"/>
                <a:ea typeface="ＭＳ Ｐゴシック"/>
                <a:cs typeface="Arial"/>
              </a:rPr>
              <a:t>denetime tabi gerçek kişi tarafından tüzel kişinin çıkarı için işlenmesini mümkün kıldığı</a:t>
            </a:r>
            <a:r>
              <a:rPr lang="tr-TR" dirty="0">
                <a:latin typeface="Arial"/>
                <a:ea typeface="ＭＳ Ｐゴシック"/>
                <a:cs typeface="Arial"/>
              </a:rPr>
              <a:t> </a:t>
            </a:r>
            <a:r>
              <a:rPr lang="tr-TR" b="1" dirty="0">
                <a:solidFill>
                  <a:srgbClr val="FF0000"/>
                </a:solidFill>
                <a:latin typeface="Arial"/>
                <a:ea typeface="ＭＳ Ｐゴシック"/>
                <a:cs typeface="Arial"/>
              </a:rPr>
              <a:t>hallerde</a:t>
            </a:r>
            <a:r>
              <a:rPr lang="tr-TR" dirty="0">
                <a:latin typeface="Arial"/>
                <a:ea typeface="ＭＳ Ｐゴシック"/>
                <a:cs typeface="Arial"/>
              </a:rPr>
              <a:t>,  tüzel kişinin sorumlu tutulması için gerekli tedbirleri kabul etmekle yükümlüdür.</a:t>
            </a:r>
          </a:p>
          <a:p>
            <a:pPr marL="285750" indent="-285750" algn="just">
              <a:buFont typeface="Wingdings"/>
              <a:buChar char="Ø"/>
            </a:pPr>
            <a:r>
              <a:rPr lang="tr-TR" dirty="0">
                <a:latin typeface="Arial"/>
                <a:cs typeface="Arial"/>
              </a:rPr>
              <a:t>3 Tarafların hukuk ilkelerine tabi olarak, tüzel kişinin sorumluluğu ceza sorumluluğu, özel hukuk sorumluluğu veya idari sorumluluk olabilir. </a:t>
            </a:r>
            <a:endParaRPr lang="tr-TR" dirty="0">
              <a:cs typeface="Arial"/>
            </a:endParaRPr>
          </a:p>
          <a:p>
            <a:pPr marL="285750" indent="-285750" algn="just">
              <a:buFont typeface="Wingdings"/>
              <a:buChar char="Ø"/>
            </a:pPr>
            <a:r>
              <a:rPr lang="tr-TR" dirty="0">
                <a:latin typeface="Arial"/>
                <a:cs typeface="Arial"/>
              </a:rPr>
              <a:t>4 Böyle bir sorumluluk, suçu işleyen gerçek kişilerin ceza sorumluluğuna halel getirmez.</a:t>
            </a:r>
            <a:endParaRPr lang="tr-TR" dirty="0"/>
          </a:p>
          <a:p>
            <a:pPr marL="285750" indent="-285750" algn="just">
              <a:buFont typeface="Wingdings"/>
              <a:buChar char="Ø"/>
            </a:pPr>
            <a:endParaRPr lang="tr-TR" sz="16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4801314"/>
          </a:xfrm>
          <a:prstGeom prst="rect">
            <a:avLst/>
          </a:prstGeom>
        </p:spPr>
        <p:txBody>
          <a:bodyPr wrap="square" lIns="91440" tIns="45720" rIns="91440" bIns="45720" anchor="t">
            <a:spAutoFit/>
          </a:bodyPr>
          <a:lstStyle/>
          <a:p>
            <a:pPr marL="342900" indent="-342900" algn="just">
              <a:buFont typeface="Wingdings" pitchFamily="2" charset="2"/>
              <a:buChar char="ü"/>
            </a:pPr>
            <a:r>
              <a:rPr lang="tr-TR" dirty="0">
                <a:latin typeface="Arial"/>
                <a:ea typeface="ＭＳ Ｐゴシック"/>
                <a:cs typeface="Arial"/>
              </a:rPr>
              <a:t>Tüzel kişi, aşağıdaki koşullar meydana gelmişse, ileri gelen konumdaki kişi dışındaki (örneğin denetim yetkisi dahilinde hareket eden çalışan veya temsilci) kişilerin suç işlemesi halinde de sorumlu tutulabilir:</a:t>
            </a:r>
          </a:p>
          <a:p>
            <a:pPr marL="800100" lvl="1" indent="-342900" algn="just">
              <a:buFont typeface="Wingdings" pitchFamily="2" charset="2"/>
              <a:buChar char="ü"/>
            </a:pPr>
            <a:r>
              <a:rPr lang="tr-TR" dirty="0">
                <a:latin typeface="Arial"/>
                <a:ea typeface="ＭＳ Ｐゴシック"/>
                <a:cs typeface="Arial"/>
              </a:rPr>
              <a:t>Suçun çalışan veya temsilci tarafından işlenmiş olması</a:t>
            </a:r>
          </a:p>
          <a:p>
            <a:pPr marL="800100" lvl="1" indent="-342900" algn="just">
              <a:buFont typeface="Wingdings" pitchFamily="2" charset="2"/>
              <a:buChar char="ü"/>
            </a:pPr>
            <a:r>
              <a:rPr lang="tr-TR" dirty="0">
                <a:latin typeface="Arial"/>
                <a:ea typeface="ＭＳ Ｐゴシック"/>
                <a:cs typeface="Arial"/>
              </a:rPr>
              <a:t>Suçun tüzel kişinin çıkarı için işlenmiş olması</a:t>
            </a:r>
          </a:p>
          <a:p>
            <a:pPr marL="800100" lvl="1" indent="-342900" algn="just">
              <a:buFont typeface="Wingdings" pitchFamily="2" charset="2"/>
              <a:buChar char="ü"/>
            </a:pPr>
            <a:r>
              <a:rPr lang="tr-TR" dirty="0">
                <a:latin typeface="Arial"/>
                <a:ea typeface="ＭＳ Ｐゴシック"/>
                <a:cs typeface="Arial"/>
              </a:rPr>
              <a:t>Suçun, ileri gelen kişinin, çalışanı veya temsilciyi denetlemek için makul veya uygun tedbirleri alma konusundaki başarısızlığı sebebiyle işlenmiş olması</a:t>
            </a:r>
          </a:p>
          <a:p>
            <a:pPr marL="342900" indent="-342900" algn="just">
              <a:buFont typeface="Wingdings" pitchFamily="2" charset="2"/>
              <a:buChar char="ü"/>
            </a:pPr>
            <a:r>
              <a:rPr lang="tr-TR" dirty="0">
                <a:latin typeface="Arial"/>
                <a:ea typeface="ＭＳ Ｐゴシック"/>
                <a:cs typeface="Arial"/>
              </a:rPr>
              <a:t>Çalışanların iletişimi üzerinde genel bir denetim yetkisi öngörmemektedir</a:t>
            </a:r>
          </a:p>
        </p:txBody>
      </p:sp>
    </p:spTree>
    <p:extLst>
      <p:ext uri="{BB962C8B-B14F-4D97-AF65-F5344CB8AC3E}">
        <p14:creationId xmlns:p14="http://schemas.microsoft.com/office/powerpoint/2010/main" xmlns="" val="2132910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355841353"/>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29086326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86</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ea typeface="+mn-lt"/>
                <a:cs typeface="+mn-lt"/>
              </a:rPr>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81894725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0311545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87</a:t>
            </a:fld>
            <a:endParaRPr lang="en-US"/>
          </a:p>
        </p:txBody>
      </p:sp>
      <p:sp>
        <p:nvSpPr>
          <p:cNvPr id="4" name="Rectangle 3">
            <a:extLst>
              <a:ext uri="{FF2B5EF4-FFF2-40B4-BE49-F238E27FC236}">
                <a16:creationId xmlns:a16="http://schemas.microsoft.com/office/drawing/2014/main" xmlns="" id="{FB9E695E-435F-4045-AA8F-F94C84B820B0}"/>
              </a:ext>
            </a:extLst>
          </p:cNvPr>
          <p:cNvSpPr/>
          <p:nvPr/>
        </p:nvSpPr>
        <p:spPr>
          <a:xfrm>
            <a:off x="309489" y="3185856"/>
            <a:ext cx="8525021" cy="486287"/>
          </a:xfrm>
          <a:prstGeom prst="rect">
            <a:avLst/>
          </a:prstGeom>
        </p:spPr>
        <p:txBody>
          <a:bodyPr wrap="square" lIns="91440" tIns="45720" rIns="91440" bIns="45720" anchor="t">
            <a:spAutoFit/>
          </a:bodyPr>
          <a:lstStyle/>
          <a:p>
            <a:pPr algn="ctr">
              <a:lnSpc>
                <a:spcPct val="80000"/>
              </a:lnSpc>
            </a:pPr>
            <a:r>
              <a:rPr lang="tr-TR" sz="3200" b="1">
                <a:latin typeface="Arial"/>
                <a:ea typeface="ＭＳ Ｐゴシック"/>
              </a:rPr>
              <a:t>Usul Hukuku</a:t>
            </a:r>
            <a:endParaRPr lang="tr-TR">
              <a:cs typeface="Arial"/>
            </a:endParaRPr>
          </a:p>
        </p:txBody>
      </p:sp>
      <p:sp>
        <p:nvSpPr>
          <p:cNvPr id="5" name="Slide Number Placeholder 1">
            <a:extLst>
              <a:ext uri="{FF2B5EF4-FFF2-40B4-BE49-F238E27FC236}">
                <a16:creationId xmlns:a16="http://schemas.microsoft.com/office/drawing/2014/main" xmlns=""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87</a:t>
            </a:fld>
            <a:endParaRPr lang="en-GB"/>
          </a:p>
        </p:txBody>
      </p:sp>
      <p:sp>
        <p:nvSpPr>
          <p:cNvPr id="6" name="TextBox 5">
            <a:extLst>
              <a:ext uri="{FF2B5EF4-FFF2-40B4-BE49-F238E27FC236}">
                <a16:creationId xmlns:a16="http://schemas.microsoft.com/office/drawing/2014/main" xmlns=""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xmlns=""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87</a:t>
            </a:fld>
            <a:endParaRPr lang="en-GB">
              <a:solidFill>
                <a:schemeClr val="tx1"/>
              </a:solidFill>
            </a:endParaRPr>
          </a:p>
        </p:txBody>
      </p:sp>
      <p:sp>
        <p:nvSpPr>
          <p:cNvPr id="8" name="Rectangle 7">
            <a:extLst>
              <a:ext uri="{FF2B5EF4-FFF2-40B4-BE49-F238E27FC236}">
                <a16:creationId xmlns:a16="http://schemas.microsoft.com/office/drawing/2014/main" xmlns=""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xmlns=""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xmlns=""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Budapeşte Sözleşmesi</a:t>
            </a:r>
            <a:endParaRPr lang="tr-TR">
              <a:cs typeface="Calibri"/>
            </a:endParaRPr>
          </a:p>
        </p:txBody>
      </p:sp>
      <p:pic>
        <p:nvPicPr>
          <p:cNvPr id="11" name="Picture 4">
            <a:extLst>
              <a:ext uri="{FF2B5EF4-FFF2-40B4-BE49-F238E27FC236}">
                <a16:creationId xmlns:a16="http://schemas.microsoft.com/office/drawing/2014/main" xmlns=""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a:extLst>
              <a:ext uri="{FF2B5EF4-FFF2-40B4-BE49-F238E27FC236}">
                <a16:creationId xmlns:a16="http://schemas.microsoft.com/office/drawing/2014/main" xmlns=""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268705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14 – Usul Kurallarının Kapsamı</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76172" cy="480131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1 Taraflar bu kesimde düzenlenen </a:t>
            </a:r>
            <a:r>
              <a:rPr lang="tr-TR" b="1" dirty="0">
                <a:solidFill>
                  <a:srgbClr val="FF0000"/>
                </a:solidFill>
                <a:latin typeface="Arial"/>
                <a:ea typeface="ＭＳ Ｐゴシック"/>
                <a:cs typeface="Arial"/>
              </a:rPr>
              <a:t>yetki ve prosedürlerin</a:t>
            </a:r>
            <a:r>
              <a:rPr lang="tr-TR" dirty="0">
                <a:latin typeface="Arial"/>
                <a:ea typeface="ＭＳ Ｐゴシック"/>
                <a:cs typeface="Arial"/>
              </a:rPr>
              <a:t> </a:t>
            </a:r>
            <a:r>
              <a:rPr lang="tr-TR" b="1" dirty="0">
                <a:solidFill>
                  <a:srgbClr val="FF0000"/>
                </a:solidFill>
                <a:latin typeface="Arial"/>
                <a:ea typeface="ＭＳ Ｐゴシック"/>
                <a:cs typeface="Arial"/>
              </a:rPr>
              <a:t>ilgili ceza soruşturmalarında veya kovuşturmalarında</a:t>
            </a:r>
            <a:r>
              <a:rPr lang="tr-TR" dirty="0">
                <a:latin typeface="Arial"/>
                <a:ea typeface="ＭＳ Ｐゴシック"/>
                <a:cs typeface="Arial"/>
              </a:rPr>
              <a:t> </a:t>
            </a:r>
            <a:r>
              <a:rPr lang="tr-TR" b="1" dirty="0">
                <a:solidFill>
                  <a:srgbClr val="FF0000"/>
                </a:solidFill>
                <a:latin typeface="Arial"/>
                <a:ea typeface="ＭＳ Ｐゴシック"/>
                <a:cs typeface="Arial"/>
              </a:rPr>
              <a:t>kabulü </a:t>
            </a:r>
            <a:r>
              <a:rPr lang="tr-TR" dirty="0">
                <a:latin typeface="Arial"/>
                <a:ea typeface="ＭＳ Ｐゴシック"/>
                <a:cs typeface="Arial"/>
              </a:rPr>
              <a:t>için gerekli yasama tedbirlerini ve diğer tedbirleri kabul etmekle yükümlüdür. </a:t>
            </a:r>
            <a:endParaRPr lang="tr-TR" dirty="0">
              <a:cs typeface="Arial" pitchFamily="34" charset="0"/>
            </a:endParaRPr>
          </a:p>
          <a:p>
            <a:pPr marL="342900" indent="-342900" algn="just">
              <a:buFont typeface="Wingdings" pitchFamily="2" charset="2"/>
              <a:buChar char="Ø"/>
            </a:pPr>
            <a:r>
              <a:rPr lang="tr-TR" dirty="0">
                <a:latin typeface="Arial"/>
                <a:ea typeface="ＭＳ Ｐゴシック"/>
                <a:cs typeface="Arial"/>
              </a:rPr>
              <a:t>2 21. madde çerçevesinde aksi öngörülmediği sürece Taraflar, bu maddenin 1. paragrafında belirtilen yetki ve prosedürleri aşağıdakilere uygular:</a:t>
            </a:r>
            <a:endParaRPr lang="tr-TR" dirty="0">
              <a:cs typeface="Arial"/>
            </a:endParaRPr>
          </a:p>
          <a:p>
            <a:pPr lvl="1" algn="just"/>
            <a:r>
              <a:rPr lang="tr-TR" dirty="0">
                <a:latin typeface="Arial"/>
                <a:ea typeface="ＭＳ Ｐゴシック"/>
                <a:cs typeface="Arial"/>
              </a:rPr>
              <a:t>a bu Sözleşme'nin 2 ila 11. maddeleri arasında düzenlenen suçlar;</a:t>
            </a:r>
          </a:p>
          <a:p>
            <a:pPr lvl="1" algn="just"/>
            <a:r>
              <a:rPr lang="tr-TR" dirty="0">
                <a:latin typeface="Arial"/>
                <a:ea typeface="ＭＳ Ｐゴシック"/>
                <a:cs typeface="Arial"/>
              </a:rPr>
              <a:t>b bilgisayar sistemi araçlarıyla işlenen diğer suçlar ve</a:t>
            </a:r>
            <a:endParaRPr lang="tr-TR" dirty="0">
              <a:cs typeface="Arial"/>
            </a:endParaRPr>
          </a:p>
          <a:p>
            <a:pPr lvl="1" algn="just"/>
            <a:r>
              <a:rPr lang="tr-TR" dirty="0">
                <a:latin typeface="Arial"/>
                <a:ea typeface="ＭＳ Ｐゴシック"/>
                <a:cs typeface="Arial"/>
              </a:rPr>
              <a:t>c suça ilişkin elektronik delillerin toplanması.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381642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Taraflar Budapeşte Sözleşmesi'nin 16 ila 21. maddeleri arasında düzenlenen yetki ve prosedürlere ilişkin gerekli tedbirleri kabul etmelidir.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 yetkiler, ilgili ceza soruşturmalarında ve kovuşturmalarında icra edilir (genel istihbarat toplanması için uygulanmaz)</a:t>
            </a:r>
            <a:endParaRPr lang="tr-TR" sz="2200" dirty="0">
              <a:cs typeface="Arial"/>
            </a:endParaRPr>
          </a:p>
        </p:txBody>
      </p:sp>
    </p:spTree>
    <p:extLst>
      <p:ext uri="{BB962C8B-B14F-4D97-AF65-F5344CB8AC3E}">
        <p14:creationId xmlns:p14="http://schemas.microsoft.com/office/powerpoint/2010/main" xmlns="" val="2344371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14 – Usul Kurallarının Kapsamı</a:t>
            </a:r>
            <a:endParaRPr lang="en-GB"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965225"/>
            <a:ext cx="4602767" cy="5078313"/>
          </a:xfrm>
          <a:prstGeom prst="rect">
            <a:avLst/>
          </a:prstGeom>
        </p:spPr>
        <p:txBody>
          <a:bodyPr wrap="square" lIns="91440" tIns="45720" rIns="91440" bIns="45720" anchor="t">
            <a:spAutoFit/>
          </a:bodyPr>
          <a:lstStyle/>
          <a:p>
            <a:pPr marL="342900" indent="-342900" algn="just">
              <a:buFont typeface="Wingdings,Sans-Serif" pitchFamily="2" charset="2"/>
              <a:buChar char="Ø"/>
            </a:pPr>
            <a:r>
              <a:rPr lang="tr-TR" dirty="0">
                <a:latin typeface="Arial"/>
                <a:ea typeface="ＭＳ Ｐゴシック"/>
                <a:cs typeface="Arial"/>
              </a:rPr>
              <a:t>1 Taraflar bu kesimde düzenlenen yetki ve prosedürlerin ilgili ceza soruşturmalarında veya kovuşturmalarında kabulü için gerekli yasama tedbirlerini ve diğer tedbirleri kabul etmekle yükümlüdür. </a:t>
            </a:r>
            <a:endParaRPr lang="en-US" dirty="0">
              <a:latin typeface="Arial"/>
              <a:ea typeface="ＭＳ Ｐゴシック"/>
              <a:cs typeface="Arial"/>
            </a:endParaRPr>
          </a:p>
          <a:p>
            <a:pPr marL="342900" indent="-342900" algn="just">
              <a:buFont typeface="Wingdings,Sans-Serif" pitchFamily="2" charset="2"/>
              <a:buChar char="Ø"/>
            </a:pPr>
            <a:r>
              <a:rPr lang="tr-TR" dirty="0">
                <a:latin typeface="Arial"/>
                <a:ea typeface="ＭＳ Ｐゴシック"/>
                <a:cs typeface="Arial"/>
              </a:rPr>
              <a:t>2 21. madde çerçevesinde aksi öngörülmediği sürece Taraflar, bu maddenin 1. paragrafında belirtilen yetki ve prosedürleri aşağıdakilere uygular:</a:t>
            </a:r>
          </a:p>
          <a:p>
            <a:pPr marL="742950" lvl="2" indent="-285750" algn="just"/>
            <a:r>
              <a:rPr lang="tr-TR" dirty="0">
                <a:latin typeface="Arial"/>
                <a:ea typeface="ＭＳ Ｐゴシック"/>
                <a:cs typeface="Arial"/>
              </a:rPr>
              <a:t>a bu </a:t>
            </a:r>
            <a:r>
              <a:rPr lang="tr-TR" b="1" dirty="0">
                <a:solidFill>
                  <a:srgbClr val="FF0000"/>
                </a:solidFill>
                <a:latin typeface="Arial"/>
                <a:ea typeface="ＭＳ Ｐゴシック"/>
                <a:cs typeface="Arial"/>
              </a:rPr>
              <a:t>Sözleşme</a:t>
            </a:r>
            <a:r>
              <a:rPr lang="tr-TR" dirty="0">
                <a:latin typeface="Arial"/>
                <a:ea typeface="ＭＳ Ｐゴシック"/>
                <a:cs typeface="Arial"/>
              </a:rPr>
              <a:t>'nin 2 ila 11. maddeleri arasında </a:t>
            </a:r>
            <a:r>
              <a:rPr lang="tr-TR" b="1" dirty="0">
                <a:solidFill>
                  <a:srgbClr val="FF0000"/>
                </a:solidFill>
                <a:latin typeface="Arial"/>
                <a:ea typeface="ＭＳ Ｐゴシック"/>
                <a:cs typeface="Arial"/>
              </a:rPr>
              <a:t>düzenlenen suçlar</a:t>
            </a:r>
            <a:r>
              <a:rPr lang="tr-TR" dirty="0">
                <a:latin typeface="Arial"/>
                <a:ea typeface="ＭＳ Ｐゴシック"/>
                <a:cs typeface="Arial"/>
              </a:rPr>
              <a:t>;</a:t>
            </a:r>
            <a:endParaRPr lang="en-US" dirty="0">
              <a:latin typeface="Arial"/>
              <a:ea typeface="ＭＳ Ｐゴシック"/>
              <a:cs typeface="Arial"/>
            </a:endParaRPr>
          </a:p>
          <a:p>
            <a:pPr marL="742950" lvl="2" indent="-285750" algn="just"/>
            <a:r>
              <a:rPr lang="tr-TR" dirty="0">
                <a:latin typeface="Arial"/>
                <a:ea typeface="ＭＳ Ｐゴシック"/>
                <a:cs typeface="Arial"/>
              </a:rPr>
              <a:t>b </a:t>
            </a:r>
            <a:r>
              <a:rPr lang="tr-TR" b="1" dirty="0">
                <a:solidFill>
                  <a:srgbClr val="FF0000"/>
                </a:solidFill>
                <a:latin typeface="Arial"/>
                <a:ea typeface="ＭＳ Ｐゴシック"/>
                <a:cs typeface="Arial"/>
              </a:rPr>
              <a:t>bilgisayar sistemi</a:t>
            </a:r>
            <a:r>
              <a:rPr lang="tr-TR" dirty="0">
                <a:latin typeface="Arial"/>
                <a:ea typeface="ＭＳ Ｐゴシック"/>
                <a:cs typeface="Arial"/>
              </a:rPr>
              <a:t> araçlarıyla işlenen </a:t>
            </a:r>
            <a:r>
              <a:rPr lang="tr-TR" b="1" dirty="0">
                <a:solidFill>
                  <a:srgbClr val="FF0000"/>
                </a:solidFill>
                <a:latin typeface="Arial"/>
                <a:ea typeface="ＭＳ Ｐゴシック"/>
                <a:cs typeface="Arial"/>
              </a:rPr>
              <a:t>diğer suçlar</a:t>
            </a:r>
            <a:r>
              <a:rPr lang="tr-TR" dirty="0">
                <a:latin typeface="Arial"/>
                <a:ea typeface="ＭＳ Ｐゴシック"/>
                <a:cs typeface="Arial"/>
              </a:rPr>
              <a:t> ve</a:t>
            </a:r>
          </a:p>
          <a:p>
            <a:pPr marL="742950" lvl="2" indent="-285750" algn="just"/>
            <a:r>
              <a:rPr lang="tr-TR" dirty="0">
                <a:latin typeface="Arial"/>
                <a:ea typeface="ＭＳ Ｐゴシック"/>
                <a:cs typeface="Arial"/>
              </a:rPr>
              <a:t>c </a:t>
            </a:r>
            <a:r>
              <a:rPr lang="tr-TR" b="1" dirty="0">
                <a:solidFill>
                  <a:srgbClr val="FF0000"/>
                </a:solidFill>
                <a:latin typeface="Arial"/>
                <a:ea typeface="ＭＳ Ｐゴシック"/>
                <a:cs typeface="Arial"/>
              </a:rPr>
              <a:t>suça ilişkin elektronik delil</a:t>
            </a:r>
            <a:r>
              <a:rPr lang="tr-TR" dirty="0">
                <a:latin typeface="Arial"/>
                <a:ea typeface="ＭＳ Ｐゴシック"/>
                <a:cs typeface="Arial"/>
              </a:rPr>
              <a:t>lerin toplanması. </a:t>
            </a:r>
            <a:endParaRPr lang="en-US"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986541"/>
            <a:ext cx="4450456" cy="501675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Budapeşte Sözleşmesi'nde düzenlenen usule ilişkin yetkiler sadece siber suçlarla ilgili değildir.</a:t>
            </a:r>
          </a:p>
          <a:p>
            <a:pPr marL="342900"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Bu yetkiler aşağıdakilere ilişkin olarak kullanılabilir:</a:t>
            </a:r>
          </a:p>
          <a:p>
            <a:pPr marL="800100" lvl="1" indent="-342900" algn="just">
              <a:buFont typeface="Wingdings" pitchFamily="2" charset="2"/>
              <a:buChar char="ü"/>
            </a:pPr>
            <a:r>
              <a:rPr lang="tr-TR" sz="2000" dirty="0">
                <a:latin typeface="Arial"/>
                <a:ea typeface="ＭＳ Ｐゴシック"/>
                <a:cs typeface="Arial"/>
              </a:rPr>
              <a:t>Budapeşte Sözleşmesi'nde düzenlenen suçlar</a:t>
            </a:r>
          </a:p>
          <a:p>
            <a:pPr marL="800100" lvl="1" indent="-342900" algn="just">
              <a:buFont typeface="Wingdings" pitchFamily="2" charset="2"/>
              <a:buChar char="ü"/>
            </a:pPr>
            <a:r>
              <a:rPr lang="tr-TR" sz="2000" dirty="0">
                <a:latin typeface="Arial"/>
                <a:ea typeface="ＭＳ Ｐゴシック"/>
                <a:cs typeface="Arial"/>
              </a:rPr>
              <a:t>Bilgisayar sistemi araçlarıyla işlenen diğer suçlar</a:t>
            </a:r>
          </a:p>
          <a:p>
            <a:pPr marL="800100" lvl="1" indent="-342900" algn="just">
              <a:buFont typeface="Wingdings" pitchFamily="2" charset="2"/>
              <a:buChar char="ü"/>
            </a:pPr>
            <a:r>
              <a:rPr lang="tr-TR" sz="2000" dirty="0">
                <a:latin typeface="Arial"/>
                <a:ea typeface="ＭＳ Ｐゴシック"/>
                <a:cs typeface="Arial"/>
              </a:rPr>
              <a:t>Herhangi bir suça ilişkin elektronik delillerin toplanması</a:t>
            </a:r>
          </a:p>
          <a:p>
            <a:pPr marL="800100" lvl="1" indent="-342900" algn="just">
              <a:buFont typeface="Wingdings" pitchFamily="2" charset="2"/>
              <a:buChar char="ü"/>
            </a:pPr>
            <a:endParaRPr lang="tr-TR" sz="2000" dirty="0">
              <a:cs typeface="Arial"/>
            </a:endParaRPr>
          </a:p>
          <a:p>
            <a:pPr marL="342900" indent="-342900" algn="just">
              <a:buFont typeface="Wingdings" pitchFamily="2" charset="2"/>
              <a:buChar char="ü"/>
            </a:pPr>
            <a:r>
              <a:rPr lang="tr-TR" sz="2000" dirty="0">
                <a:latin typeface="Arial"/>
                <a:ea typeface="ＭＳ Ｐゴシック"/>
                <a:cs typeface="Arial"/>
              </a:rPr>
              <a:t>Budapeşte Sözleşmesi, siber suçlar VE elektronik deliller hakkında bir sözleşmedir.</a:t>
            </a:r>
          </a:p>
        </p:txBody>
      </p:sp>
    </p:spTree>
    <p:extLst>
      <p:ext uri="{BB962C8B-B14F-4D97-AF65-F5344CB8AC3E}">
        <p14:creationId xmlns:p14="http://schemas.microsoft.com/office/powerpoint/2010/main" xmlns="" val="206364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ＭＳ Ｐゴシック"/>
              </a:rPr>
              <a:t>Bilgisayar Sistemi</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4C52B17A-14C8-4A54-A0DE-FFB2521D3FE2}"/>
              </a:ext>
            </a:extLst>
          </p:cNvPr>
          <p:cNvSpPr/>
          <p:nvPr/>
        </p:nvSpPr>
        <p:spPr>
          <a:xfrm>
            <a:off x="4412201" y="1720146"/>
            <a:ext cx="4518735" cy="415498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Otomatik bilgisayar verisi işleyen donanım ve yazılım içeren aygıt</a:t>
            </a:r>
          </a:p>
          <a:p>
            <a:pPr marL="342900" indent="-342900" algn="just">
              <a:buFont typeface="Wingdings" pitchFamily="2" charset="2"/>
              <a:buChar char="Ø"/>
            </a:pPr>
            <a:endParaRPr lang="tr-TR" sz="2200" dirty="0">
              <a:latin typeface="Arial"/>
              <a:ea typeface="ＭＳ Ｐゴシック"/>
              <a:cs typeface="Arial"/>
            </a:endParaRPr>
          </a:p>
          <a:p>
            <a:pPr marL="342900" indent="-342900" algn="just">
              <a:buFont typeface="Wingdings" pitchFamily="2" charset="2"/>
              <a:buChar char="Ø"/>
            </a:pPr>
            <a:r>
              <a:rPr lang="tr-TR" sz="2200" dirty="0">
                <a:latin typeface="Arial"/>
                <a:ea typeface="ＭＳ Ｐゴシック"/>
                <a:cs typeface="Arial"/>
              </a:rPr>
              <a:t>Aygıt bağımsız olabileceği gibi bir ağa da bağlı olabilir</a:t>
            </a:r>
          </a:p>
          <a:p>
            <a:pPr marL="342900" indent="-342900" algn="just">
              <a:buFont typeface="Wingdings" pitchFamily="2" charset="2"/>
              <a:buChar char="Ø"/>
            </a:pPr>
            <a:endParaRPr lang="tr-TR" sz="2200" dirty="0">
              <a:cs typeface="Arial"/>
            </a:endParaRPr>
          </a:p>
          <a:p>
            <a:pPr marL="342900" indent="-342900" algn="just">
              <a:buFont typeface="Wingdings" pitchFamily="2" charset="2"/>
              <a:buChar char="Ø"/>
            </a:pPr>
            <a:r>
              <a:rPr lang="tr-TR" sz="2200" dirty="0">
                <a:latin typeface="Arial"/>
                <a:ea typeface="ＭＳ Ｐゴシック"/>
                <a:cs typeface="Arial"/>
              </a:rPr>
              <a:t>Aşağıdakileri içerir:</a:t>
            </a:r>
            <a:endParaRPr lang="tr-TR" sz="2200" dirty="0">
              <a:cs typeface="Arial"/>
            </a:endParaRPr>
          </a:p>
          <a:p>
            <a:pPr marL="800100" lvl="1" indent="-342900" algn="just">
              <a:buFont typeface="Wingdings" pitchFamily="2" charset="2"/>
              <a:buChar char="Ø"/>
            </a:pPr>
            <a:endParaRPr lang="tr-TR" sz="2200" dirty="0">
              <a:latin typeface="Arial"/>
              <a:ea typeface="ＭＳ Ｐゴシック"/>
              <a:cs typeface="Arial"/>
            </a:endParaRPr>
          </a:p>
          <a:p>
            <a:pPr marL="800100" lvl="1" indent="-342900" algn="just">
              <a:buFont typeface="Wingdings" pitchFamily="2" charset="2"/>
              <a:buChar char="Ø"/>
            </a:pPr>
            <a:r>
              <a:rPr lang="tr-TR" sz="2200" dirty="0">
                <a:latin typeface="Arial"/>
                <a:ea typeface="ＭＳ Ｐゴシック"/>
                <a:cs typeface="Arial"/>
              </a:rPr>
              <a:t>Girdi aygıtları</a:t>
            </a:r>
            <a:endParaRPr lang="tr-TR" dirty="0"/>
          </a:p>
          <a:p>
            <a:pPr marL="800100" lvl="1" indent="-342900" algn="just">
              <a:buFont typeface="Wingdings" pitchFamily="2" charset="2"/>
              <a:buChar char="Ø"/>
            </a:pPr>
            <a:r>
              <a:rPr lang="tr-TR" sz="2200" dirty="0">
                <a:latin typeface="Arial"/>
                <a:ea typeface="ＭＳ Ｐゴシック"/>
                <a:cs typeface="Arial"/>
              </a:rPr>
              <a:t>Çıktı aygıtları </a:t>
            </a:r>
            <a:endParaRPr lang="tr-TR" sz="2200" dirty="0">
              <a:cs typeface="Arial"/>
            </a:endParaRPr>
          </a:p>
          <a:p>
            <a:pPr marL="800100" lvl="1" indent="-342900" algn="just">
              <a:buFont typeface="Wingdings" pitchFamily="2" charset="2"/>
              <a:buChar char="Ø"/>
            </a:pPr>
            <a:r>
              <a:rPr lang="tr-TR" sz="2200" dirty="0">
                <a:latin typeface="Arial"/>
                <a:ea typeface="ＭＳ Ｐゴシック"/>
                <a:cs typeface="Arial"/>
              </a:rPr>
              <a:t>Depolama araçları</a:t>
            </a:r>
            <a:endParaRPr lang="tr-TR" sz="2200" dirty="0">
              <a:cs typeface="Arial"/>
            </a:endParaRPr>
          </a:p>
        </p:txBody>
      </p:sp>
      <p:sp>
        <p:nvSpPr>
          <p:cNvPr id="8" name="Rectangle 7">
            <a:extLst>
              <a:ext uri="{FF2B5EF4-FFF2-40B4-BE49-F238E27FC236}">
                <a16:creationId xmlns:a16="http://schemas.microsoft.com/office/drawing/2014/main" xmlns="" id="{687B7C23-9E4D-47A3-872A-857DE10440B9}"/>
              </a:ext>
            </a:extLst>
          </p:cNvPr>
          <p:cNvSpPr/>
          <p:nvPr/>
        </p:nvSpPr>
        <p:spPr>
          <a:xfrm>
            <a:off x="213064" y="1780284"/>
            <a:ext cx="3986074" cy="2462213"/>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2200" dirty="0">
                <a:latin typeface="Arial"/>
                <a:ea typeface="ＭＳ Ｐゴシック"/>
                <a:cs typeface="Arial"/>
              </a:rPr>
              <a:t>"</a:t>
            </a:r>
            <a:r>
              <a:rPr lang="tr-TR" sz="2200" b="1" dirty="0">
                <a:latin typeface="Arial"/>
                <a:ea typeface="ＭＳ Ｐゴシック"/>
                <a:cs typeface="Arial"/>
              </a:rPr>
              <a:t>bilgisayar sistemi</a:t>
            </a:r>
            <a:r>
              <a:rPr lang="tr-TR" sz="2200" dirty="0">
                <a:latin typeface="Arial"/>
                <a:ea typeface="ＭＳ Ｐゴシック"/>
                <a:cs typeface="Arial"/>
              </a:rPr>
              <a:t>" herhangi bir aygıtın veya birbiriyle bağlantılı veya ilgili aygıt grubunun, bir program uyarınca otomatik veri işleme gerçekleştirmesi anlamına gelmektedir;</a:t>
            </a:r>
            <a:endParaRPr lang="tr-TR" dirty="0">
              <a:latin typeface="Arial"/>
              <a:ea typeface="ＭＳ Ｐゴシック"/>
              <a:cs typeface="Arial"/>
            </a:endParaRPr>
          </a:p>
        </p:txBody>
      </p:sp>
    </p:spTree>
    <p:extLst>
      <p:ext uri="{BB962C8B-B14F-4D97-AF65-F5344CB8AC3E}">
        <p14:creationId xmlns:p14="http://schemas.microsoft.com/office/powerpoint/2010/main" xmlns="" val="4157180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90</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90</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9308715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28758670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91</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91</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lnSpc>
                <a:spcPct val="80000"/>
              </a:lnSpc>
            </a:pPr>
            <a:r>
              <a:rPr lang="tr-TR" sz="3200" b="1"/>
              <a:t>Sorular</a:t>
            </a:r>
            <a:endParaRPr lang="tr-T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38838145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5013000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92</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92</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15 –Koşullar ve Teminatlar</a:t>
            </a:r>
            <a:endParaRPr lang="tr-TR" sz="3200" b="1"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76172" cy="5355312"/>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ＭＳ Ｐゴシック"/>
                <a:cs typeface="Arial"/>
              </a:rPr>
              <a:t>1 Taraflar, bu Kesimde düzenlenen yetki ve prosedürlerin kabulünün, yürütülmesinin ve uygulanmasının, 1950 İnsan Hakları ve Temel Özgürlükleri Korumaya Dair Avrupa Konseyi Sözleşmesi, 1966 Birleşmiş Milletler Kişisel ve Siyasal Haklar Uluslararası Sözleşmesi ve </a:t>
            </a:r>
            <a:r>
              <a:rPr lang="tr-TR" sz="1900" b="1" dirty="0">
                <a:solidFill>
                  <a:srgbClr val="FF0000"/>
                </a:solidFill>
                <a:latin typeface="Arial"/>
                <a:ea typeface="ＭＳ Ｐゴシック"/>
                <a:cs typeface="Arial"/>
              </a:rPr>
              <a:t>uygulanabilir </a:t>
            </a:r>
            <a:r>
              <a:rPr lang="tr-TR" sz="1900" dirty="0">
                <a:latin typeface="Arial"/>
                <a:ea typeface="ＭＳ Ｐゴシック"/>
                <a:cs typeface="Arial"/>
              </a:rPr>
              <a:t>diğer </a:t>
            </a:r>
            <a:r>
              <a:rPr lang="tr-TR" sz="1900" b="1" dirty="0">
                <a:solidFill>
                  <a:srgbClr val="FF0000"/>
                </a:solidFill>
                <a:latin typeface="Arial"/>
                <a:ea typeface="ＭＳ Ｐゴシック"/>
                <a:cs typeface="Arial"/>
              </a:rPr>
              <a:t>uluslararası insan hakları belgeleri</a:t>
            </a:r>
            <a:r>
              <a:rPr lang="tr-TR" sz="1900" dirty="0">
                <a:latin typeface="Arial"/>
                <a:ea typeface="ＭＳ Ｐゴシック"/>
                <a:cs typeface="Arial"/>
              </a:rPr>
              <a:t> çerçevesinde yüklendiği sorumluluklardan doğan haklar da dahil olmak üzere, </a:t>
            </a:r>
            <a:r>
              <a:rPr lang="tr-TR" sz="1900" b="1" dirty="0">
                <a:solidFill>
                  <a:srgbClr val="FF0000"/>
                </a:solidFill>
                <a:latin typeface="Arial"/>
                <a:ea typeface="ＭＳ Ｐゴシック"/>
                <a:cs typeface="Arial"/>
              </a:rPr>
              <a:t>insan haklarının ve özgürlüklerinin yeterli ölçüde korunması</a:t>
            </a:r>
            <a:r>
              <a:rPr lang="tr-TR" sz="1900" dirty="0">
                <a:latin typeface="Arial"/>
                <a:ea typeface="ＭＳ Ｐゴシック"/>
                <a:cs typeface="Arial"/>
              </a:rPr>
              <a:t>nı sağlayacak ve ölçülülük ilkesini içerecek </a:t>
            </a:r>
            <a:r>
              <a:rPr lang="tr-TR" sz="1900" b="1" dirty="0">
                <a:solidFill>
                  <a:srgbClr val="FF0000"/>
                </a:solidFill>
                <a:latin typeface="Arial"/>
                <a:ea typeface="ＭＳ Ｐゴシック"/>
                <a:cs typeface="Arial"/>
              </a:rPr>
              <a:t>iç hukuk </a:t>
            </a:r>
            <a:r>
              <a:rPr lang="tr-TR" sz="1900" dirty="0">
                <a:latin typeface="Arial"/>
                <a:ea typeface="ＭＳ Ｐゴシック"/>
                <a:cs typeface="Arial"/>
              </a:rPr>
              <a:t>koşullarına ve </a:t>
            </a:r>
            <a:r>
              <a:rPr lang="tr-TR" sz="1900" b="1" dirty="0">
                <a:solidFill>
                  <a:srgbClr val="FF0000"/>
                </a:solidFill>
                <a:latin typeface="Arial"/>
                <a:ea typeface="ＭＳ Ｐゴシック"/>
                <a:cs typeface="Arial"/>
              </a:rPr>
              <a:t>teminatlarına</a:t>
            </a:r>
            <a:r>
              <a:rPr lang="tr-TR" sz="1900" dirty="0">
                <a:solidFill>
                  <a:srgbClr val="000000"/>
                </a:solidFill>
                <a:latin typeface="Arial"/>
                <a:ea typeface="ＭＳ Ｐゴシック"/>
                <a:cs typeface="Arial"/>
              </a:rPr>
              <a:t> </a:t>
            </a:r>
            <a:r>
              <a:rPr lang="tr-TR" sz="1900" dirty="0">
                <a:latin typeface="Arial"/>
                <a:ea typeface="ＭＳ Ｐゴシック"/>
                <a:cs typeface="Arial"/>
              </a:rPr>
              <a:t>tabi olmasını sağlarlar.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517064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Taraflar uygulanabilir insan hakları belgelerinden doğan yükümlülükler uyarınca insan haklarının ve özgürlüklerinin korunmasına ilişkin koşulları ve teminatları hayata geçirmekle yükümlüdür.</a:t>
            </a:r>
          </a:p>
          <a:p>
            <a:pPr marL="342900" indent="-342900" algn="just">
              <a:buFont typeface="Wingdings" pitchFamily="2" charset="2"/>
              <a:buChar char="ü"/>
            </a:pPr>
            <a:r>
              <a:rPr lang="tr-TR" sz="2200" dirty="0">
                <a:latin typeface="Arial"/>
                <a:ea typeface="ＭＳ Ｐゴシック"/>
                <a:cs typeface="Arial"/>
              </a:rPr>
              <a:t>Bu, kolluk faaliyeti gereklilikleri ile insan haklarının ve özgürlüklerinin korunması arasındaki dengenin sağlanmasına yöneliktir.</a:t>
            </a:r>
            <a:endParaRPr lang="tr-TR" dirty="0">
              <a:cs typeface="Arial" pitchFamily="34" charset="0"/>
            </a:endParaRPr>
          </a:p>
          <a:p>
            <a:pPr marL="342900" indent="-342900" algn="just">
              <a:buFont typeface="Wingdings" pitchFamily="2" charset="2"/>
              <a:buChar char="ü"/>
            </a:pPr>
            <a:r>
              <a:rPr lang="tr-TR" sz="2200" dirty="0">
                <a:latin typeface="Arial"/>
                <a:ea typeface="ＭＳ Ｐゴシック"/>
                <a:cs typeface="Arial"/>
              </a:rPr>
              <a:t>Koşulların ve teminatların nasıl düzenleneceği üye devlet hukuklarına bırakılmıştır</a:t>
            </a:r>
            <a:endParaRPr lang="tr-TR" sz="2200" dirty="0">
              <a:cs typeface="Arial"/>
            </a:endParaRPr>
          </a:p>
        </p:txBody>
      </p:sp>
    </p:spTree>
    <p:extLst>
      <p:ext uri="{BB962C8B-B14F-4D97-AF65-F5344CB8AC3E}">
        <p14:creationId xmlns:p14="http://schemas.microsoft.com/office/powerpoint/2010/main" xmlns="" val="2368481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93</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93</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15 –Koşullar ve Teminatlar</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76172" cy="5062924"/>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900" dirty="0">
                <a:latin typeface="Arial"/>
                <a:ea typeface="ＭＳ Ｐゴシック"/>
                <a:cs typeface="Arial"/>
              </a:rPr>
              <a:t>1 Taraflar, bu Kesimde düzenlenen yetki ve prosedürlerin kabulünün, yürütülmesinin ve uygulanmasının, 1950 İnsan Hakları ve Temel Özgürlükleri Korumaya Dair Avrupa Konseyi Sözleşmesi, 1966 Birleşmiş Milletler Kişisel ve Siyasal Haklar Uluslararası Sözleşmesi ve uygulanabilir diğer uluslararası insan hakları belgeleri çerçevesinde yüklendiği sorumluluklardan doğan haklar da dahil olmak üzere, insan haklarının ve özgürlüklerinin yeterli ölçüde korunmasını sağlayacak ve </a:t>
            </a:r>
            <a:r>
              <a:rPr lang="tr-TR" sz="1900" b="1" dirty="0">
                <a:solidFill>
                  <a:srgbClr val="FF0000"/>
                </a:solidFill>
                <a:latin typeface="Arial"/>
                <a:ea typeface="ＭＳ Ｐゴシック"/>
                <a:cs typeface="Arial"/>
              </a:rPr>
              <a:t>ölçülülük ilkesi</a:t>
            </a:r>
            <a:r>
              <a:rPr lang="tr-TR" sz="1900" dirty="0">
                <a:latin typeface="Arial"/>
                <a:ea typeface="ＭＳ Ｐゴシック"/>
                <a:cs typeface="Arial"/>
              </a:rPr>
              <a:t>ni içerecek iç hukuk koşullarına ve teminatlarına tabi olmasını sağlarlar.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49353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İlgili yetki veya prosedür, suçun niteliği ve koşulları ile orantılı olmalıdır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İç hukuk, üretim emirlerine fazlaca başvurulmasına yönelik sınırlamalar ve arama ve el koyma için makul gereklilikler öngörmelidir</a:t>
            </a:r>
          </a:p>
          <a:p>
            <a:pPr marL="342900"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Taraflar iç hukukları uyarınca ölçülülük ilkesini hayata geçirmekle yükümlüdür.</a:t>
            </a:r>
          </a:p>
        </p:txBody>
      </p:sp>
    </p:spTree>
    <p:extLst>
      <p:ext uri="{BB962C8B-B14F-4D97-AF65-F5344CB8AC3E}">
        <p14:creationId xmlns:p14="http://schemas.microsoft.com/office/powerpoint/2010/main" xmlns="" val="23918927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94</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94</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15 –Koşullar ve Teminatlar</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4524315"/>
          </a:xfrm>
          <a:prstGeom prst="rect">
            <a:avLst/>
          </a:prstGeom>
        </p:spPr>
        <p:txBody>
          <a:bodyPr wrap="square" lIns="91440" tIns="45720" rIns="91440" bIns="45720" anchor="t">
            <a:spAutoFit/>
          </a:bodyPr>
          <a:lstStyle/>
          <a:p>
            <a:pPr marL="285750" indent="-285750" algn="just">
              <a:buFont typeface="Wingdings"/>
              <a:buChar char="Ø"/>
            </a:pPr>
            <a:r>
              <a:rPr lang="tr-TR" dirty="0">
                <a:latin typeface="Arial"/>
                <a:ea typeface="ＭＳ Ｐゴシック"/>
                <a:cs typeface="Arial"/>
              </a:rPr>
              <a:t>2 Bu koşullar ve teminatlar, </a:t>
            </a:r>
            <a:r>
              <a:rPr lang="tr-TR" b="1" dirty="0">
                <a:solidFill>
                  <a:srgbClr val="FF0000"/>
                </a:solidFill>
                <a:latin typeface="Arial"/>
                <a:ea typeface="ＭＳ Ｐゴシック"/>
                <a:cs typeface="Arial"/>
              </a:rPr>
              <a:t>ilgili prosedürün veya yetkinin niteliği</a:t>
            </a:r>
            <a:r>
              <a:rPr lang="tr-TR" dirty="0">
                <a:latin typeface="Arial"/>
                <a:ea typeface="ＭＳ Ｐゴシック"/>
                <a:cs typeface="Arial"/>
              </a:rPr>
              <a:t>ne uygun düştüğü ölçüde, diğerlerinin yanında, yargısal denetimi ve diğer bağımsız denetim türlerini, uygulamayı haklı çıkaracak gerekçeleri ve böyle bir yetkinin veya prosedürün kapsamının ve süresinin sınırlarını içerir.  </a:t>
            </a:r>
            <a:endParaRPr lang="tr-TR" dirty="0">
              <a:cs typeface="Arial" pitchFamily="34" charset="0"/>
            </a:endParaRPr>
          </a:p>
          <a:p>
            <a:pPr algn="just"/>
            <a:endParaRPr lang="tr-TR" dirty="0">
              <a:latin typeface="Arial"/>
              <a:ea typeface="ＭＳ Ｐゴシック"/>
              <a:cs typeface="Arial"/>
            </a:endParaRPr>
          </a:p>
          <a:p>
            <a:pPr marL="285750" indent="-285750" algn="just">
              <a:buFont typeface="Wingdings"/>
              <a:buChar char="Ø"/>
            </a:pPr>
            <a:r>
              <a:rPr lang="tr-TR" dirty="0">
                <a:latin typeface="Arial"/>
                <a:ea typeface="ＭＳ Ｐゴシック"/>
                <a:cs typeface="Arial"/>
              </a:rPr>
              <a:t>3 Kamu yararı ile örtüştüğü ölçüde, özellikle de iyi adalet yönetimi çerçevesinde, Taraflar bu kesimde düzenlenen yetki ve prosedürlerin üçüncü kişilerin hakları, sorumlulukları ve meşru menfaatleri üzerindeki etkisini değerlendirir. </a:t>
            </a:r>
            <a:endParaRPr lang="tr-TR" dirty="0">
              <a:cs typeface="Arial" pitchFamily="34" charset="0"/>
            </a:endParaRPr>
          </a:p>
        </p:txBody>
      </p:sp>
      <p:graphicFrame>
        <p:nvGraphicFramePr>
          <p:cNvPr id="7" name="Diagram 6">
            <a:extLst>
              <a:ext uri="{FF2B5EF4-FFF2-40B4-BE49-F238E27FC236}">
                <a16:creationId xmlns:a16="http://schemas.microsoft.com/office/drawing/2014/main" xmlns="" id="{8E52263A-8D39-4F8E-9EC8-FB376D0E90B4}"/>
              </a:ext>
            </a:extLst>
          </p:cNvPr>
          <p:cNvGraphicFramePr/>
          <p:nvPr>
            <p:extLst>
              <p:ext uri="{D42A27DB-BD31-4B8C-83A1-F6EECF244321}">
                <p14:modId xmlns:p14="http://schemas.microsoft.com/office/powerpoint/2010/main" xmlns="" val="4287316725"/>
              </p:ext>
            </p:extLst>
          </p:nvPr>
        </p:nvGraphicFramePr>
        <p:xfrm>
          <a:off x="4667828" y="1592913"/>
          <a:ext cx="4476172" cy="4524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437986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95</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95</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15 –Koşullar ve Teminatlar</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078313"/>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2 Bu koşullar ve teminatlar, ilgili prosedürün veya yetkinin niteliğine uygun düştüğü ölçüde, diğerlerinin yanında, </a:t>
            </a:r>
            <a:r>
              <a:rPr lang="tr-TR" b="1" dirty="0">
                <a:solidFill>
                  <a:srgbClr val="FF0000"/>
                </a:solidFill>
                <a:latin typeface="Arial"/>
                <a:ea typeface="ＭＳ Ｐゴシック"/>
                <a:cs typeface="Arial"/>
              </a:rPr>
              <a:t>yargısal </a:t>
            </a:r>
            <a:r>
              <a:rPr lang="tr-TR" dirty="0">
                <a:latin typeface="Arial"/>
                <a:ea typeface="ＭＳ Ｐゴシック"/>
                <a:cs typeface="Arial"/>
              </a:rPr>
              <a:t>denetimi ve diğer </a:t>
            </a:r>
            <a:r>
              <a:rPr lang="tr-TR" b="1" dirty="0">
                <a:solidFill>
                  <a:srgbClr val="FF0000"/>
                </a:solidFill>
                <a:latin typeface="Arial"/>
                <a:ea typeface="ＭＳ Ｐゴシック"/>
                <a:cs typeface="Arial"/>
              </a:rPr>
              <a:t>bağımsız denetim</a:t>
            </a:r>
            <a:r>
              <a:rPr lang="tr-TR" dirty="0">
                <a:latin typeface="Arial"/>
                <a:ea typeface="ＭＳ Ｐゴシック"/>
                <a:cs typeface="Arial"/>
              </a:rPr>
              <a:t> türlerini, uygulamayı haklı çıkaracak </a:t>
            </a:r>
            <a:r>
              <a:rPr lang="tr-TR" b="1" dirty="0">
                <a:solidFill>
                  <a:srgbClr val="FF0000"/>
                </a:solidFill>
                <a:latin typeface="Arial"/>
                <a:ea typeface="ＭＳ Ｐゴシック"/>
                <a:cs typeface="Arial"/>
              </a:rPr>
              <a:t>gerekçeleri </a:t>
            </a:r>
            <a:r>
              <a:rPr lang="tr-TR" dirty="0">
                <a:latin typeface="Arial"/>
                <a:ea typeface="ＭＳ Ｐゴシック"/>
                <a:cs typeface="Arial"/>
              </a:rPr>
              <a:t>ve böyle bir yetkinin veya prosedürün </a:t>
            </a:r>
            <a:r>
              <a:rPr lang="tr-TR" b="1" dirty="0">
                <a:solidFill>
                  <a:srgbClr val="FF0000"/>
                </a:solidFill>
                <a:latin typeface="Arial"/>
                <a:ea typeface="ＭＳ Ｐゴシック"/>
                <a:cs typeface="Arial"/>
              </a:rPr>
              <a:t>kapsamının </a:t>
            </a:r>
            <a:r>
              <a:rPr lang="tr-TR" dirty="0">
                <a:latin typeface="Arial"/>
                <a:ea typeface="ＭＳ Ｐゴシック"/>
                <a:cs typeface="Arial"/>
              </a:rPr>
              <a:t>ve </a:t>
            </a:r>
            <a:r>
              <a:rPr lang="tr-TR" b="1" dirty="0">
                <a:solidFill>
                  <a:srgbClr val="FF0000"/>
                </a:solidFill>
                <a:latin typeface="Arial"/>
                <a:ea typeface="ＭＳ Ｐゴシック"/>
                <a:cs typeface="Arial"/>
              </a:rPr>
              <a:t>süresinin sınırları</a:t>
            </a:r>
            <a:r>
              <a:rPr lang="tr-TR" dirty="0">
                <a:latin typeface="Arial"/>
                <a:ea typeface="ＭＳ Ｐゴシック"/>
                <a:cs typeface="Arial"/>
              </a:rPr>
              <a:t>nı içerir.  . </a:t>
            </a:r>
          </a:p>
          <a:p>
            <a:pPr marL="342900" indent="-342900" algn="just">
              <a:buFont typeface="Wingdings" pitchFamily="2" charset="2"/>
              <a:buChar char="Ø"/>
            </a:pPr>
            <a:endParaRPr lang="tr-TR" dirty="0">
              <a:latin typeface="Arial"/>
              <a:ea typeface="ＭＳ Ｐゴシック"/>
              <a:cs typeface="Arial"/>
            </a:endParaRPr>
          </a:p>
          <a:p>
            <a:pPr marL="342900" indent="-342900" algn="just">
              <a:buFont typeface="Wingdings" pitchFamily="2" charset="2"/>
              <a:buChar char="Ø"/>
            </a:pPr>
            <a:r>
              <a:rPr lang="tr-TR" dirty="0">
                <a:latin typeface="Arial"/>
                <a:ea typeface="ＭＳ Ｐゴシック"/>
                <a:cs typeface="Arial"/>
              </a:rPr>
              <a:t>3 Kamu yararı ile örtüştüğü ölçüde, özellikle de iyi adalet yönetimi çerçevesinde, Taraflar bu kesimde düzenlenen yetki ve prosedürlerin üçüncü kişilerin hakları, sorumlulukları ve meşru menfaatleri üzerindeki etkisini değerlendirir. </a:t>
            </a:r>
          </a:p>
          <a:p>
            <a:pPr marL="342900" indent="-342900" algn="just">
              <a:buFont typeface="Wingdings" pitchFamily="2" charset="2"/>
              <a:buChar char="Ø"/>
            </a:pPr>
            <a:endParaRPr lang="tr-TR"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3816429"/>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Muhtemel koşul ve teminatlar aşağıdakilerle sınırlı olmamak kaydıyla şu  örnekleri içerir: </a:t>
            </a:r>
          </a:p>
          <a:p>
            <a:pPr marL="800100" lvl="1" indent="-342900" algn="just">
              <a:buFont typeface="Wingdings" pitchFamily="2" charset="2"/>
              <a:buChar char="ü"/>
            </a:pPr>
            <a:r>
              <a:rPr lang="tr-TR" sz="2200" dirty="0">
                <a:latin typeface="Arial"/>
                <a:ea typeface="ＭＳ Ｐゴシック"/>
                <a:cs typeface="Arial"/>
              </a:rPr>
              <a:t>Yargısal denetim</a:t>
            </a:r>
          </a:p>
          <a:p>
            <a:pPr marL="800100" lvl="1" indent="-342900" algn="just">
              <a:buFont typeface="Wingdings" pitchFamily="2" charset="2"/>
              <a:buChar char="ü"/>
            </a:pPr>
            <a:r>
              <a:rPr lang="tr-TR" sz="2200" dirty="0">
                <a:latin typeface="Arial"/>
                <a:ea typeface="ＭＳ Ｐゴシック"/>
                <a:cs typeface="Arial"/>
              </a:rPr>
              <a:t>Diğer bağımsız denetim türleri </a:t>
            </a:r>
          </a:p>
          <a:p>
            <a:pPr marL="800100" lvl="1" indent="-342900" algn="just">
              <a:buFont typeface="Wingdings" pitchFamily="2" charset="2"/>
              <a:buChar char="ü"/>
            </a:pPr>
            <a:r>
              <a:rPr lang="tr-TR" sz="2200" dirty="0">
                <a:latin typeface="Arial"/>
                <a:ea typeface="ＭＳ Ｐゴシック"/>
                <a:cs typeface="Arial"/>
              </a:rPr>
              <a:t>Usul yetkilerinin uygulanması gerekçeleri</a:t>
            </a:r>
            <a:endParaRPr lang="tr-TR" dirty="0">
              <a:latin typeface="Arial"/>
              <a:ea typeface="ＭＳ Ｐゴシック"/>
              <a:cs typeface="Arial"/>
            </a:endParaRPr>
          </a:p>
          <a:p>
            <a:pPr marL="800100" lvl="1" indent="-342900" algn="just">
              <a:buFont typeface="Wingdings" pitchFamily="2" charset="2"/>
              <a:buChar char="ü"/>
            </a:pPr>
            <a:r>
              <a:rPr lang="tr-TR" sz="2200" dirty="0">
                <a:latin typeface="Arial"/>
                <a:ea typeface="ＭＳ Ｐゴシック"/>
                <a:cs typeface="Arial"/>
              </a:rPr>
              <a:t>Yetki kapsamının sınırları</a:t>
            </a:r>
          </a:p>
          <a:p>
            <a:pPr marL="800100" lvl="1" indent="-342900" algn="just">
              <a:buFont typeface="Wingdings" pitchFamily="2" charset="2"/>
              <a:buChar char="ü"/>
            </a:pPr>
            <a:r>
              <a:rPr lang="tr-TR" sz="2200" dirty="0">
                <a:latin typeface="Arial"/>
                <a:ea typeface="ＭＳ Ｐゴシック"/>
                <a:cs typeface="Arial"/>
              </a:rPr>
              <a:t>Yetki süresinin sınırları</a:t>
            </a:r>
          </a:p>
        </p:txBody>
      </p:sp>
    </p:spTree>
    <p:extLst>
      <p:ext uri="{BB962C8B-B14F-4D97-AF65-F5344CB8AC3E}">
        <p14:creationId xmlns:p14="http://schemas.microsoft.com/office/powerpoint/2010/main" xmlns="" val="12026965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96</a:t>
            </a:fld>
            <a:endParaRPr lang="en-GB"/>
          </a:p>
        </p:txBody>
      </p:sp>
      <p:sp>
        <p:nvSpPr>
          <p:cNvPr id="3" name="TextBox 2"/>
          <p:cNvSpPr txBox="1"/>
          <p:nvPr/>
        </p:nvSpPr>
        <p:spPr>
          <a:xfrm>
            <a:off x="1411239" y="-300718"/>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96</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ea typeface="+mn-lt"/>
                <a:cs typeface="+mn-lt"/>
              </a:rPr>
              <a:t>Madde 15 –Koşullar ve Teminatlar</a:t>
            </a:r>
            <a:endParaRPr lang="en-GB" sz="3200" dirty="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4524315"/>
          </a:xfrm>
          <a:prstGeom prst="rect">
            <a:avLst/>
          </a:prstGeom>
        </p:spPr>
        <p:txBody>
          <a:bodyPr wrap="square" lIns="91440" tIns="45720" rIns="91440" bIns="45720" anchor="t">
            <a:spAutoFit/>
          </a:bodyPr>
          <a:lstStyle/>
          <a:p>
            <a:pPr marL="342900" indent="-342900" algn="just">
              <a:buFont typeface="Wingdings" pitchFamily="2" charset="2"/>
              <a:buChar char="Ø"/>
            </a:pPr>
            <a:r>
              <a:rPr lang="tr-TR" dirty="0">
                <a:latin typeface="Arial"/>
                <a:ea typeface="ＭＳ Ｐゴシック"/>
                <a:cs typeface="Arial"/>
              </a:rPr>
              <a:t>2 Bu koşullar ve teminatlar, ilgili prosedürün veya yetkinin niteliğine uygun düştüğü ölçüde, diğerlerinin yanında, yargısal denetimi ve diğer bağımsız denetim türlerini, uygulamayı haklı çıkaracak gerekçeleri ve böyle bir yetkinin veya prosedürün kapsamının ve süresinin sınırlarını içerir.  . </a:t>
            </a:r>
            <a:endParaRPr lang="tr-TR" dirty="0">
              <a:cs typeface="Arial"/>
            </a:endParaRPr>
          </a:p>
          <a:p>
            <a:pPr marL="342900" indent="-342900" algn="just">
              <a:buFont typeface="Wingdings" pitchFamily="2" charset="2"/>
              <a:buChar char="Ø"/>
            </a:pPr>
            <a:endParaRPr lang="tr-TR" dirty="0">
              <a:cs typeface="Arial"/>
            </a:endParaRPr>
          </a:p>
          <a:p>
            <a:pPr marL="342900" indent="-342900" algn="just">
              <a:buFont typeface="Wingdings" pitchFamily="2" charset="2"/>
              <a:buChar char="Ø"/>
            </a:pPr>
            <a:r>
              <a:rPr lang="tr-TR" dirty="0">
                <a:latin typeface="Arial"/>
                <a:ea typeface="ＭＳ Ｐゴシック"/>
                <a:cs typeface="Arial"/>
              </a:rPr>
              <a:t>3 </a:t>
            </a:r>
            <a:r>
              <a:rPr lang="tr-TR" b="1" dirty="0">
                <a:solidFill>
                  <a:srgbClr val="FF0000"/>
                </a:solidFill>
                <a:latin typeface="Arial"/>
                <a:ea typeface="ＭＳ Ｐゴシック"/>
                <a:cs typeface="Arial"/>
              </a:rPr>
              <a:t>Kamu yararı</a:t>
            </a:r>
            <a:r>
              <a:rPr lang="tr-TR" dirty="0">
                <a:latin typeface="Arial"/>
                <a:ea typeface="ＭＳ Ｐゴシック"/>
                <a:cs typeface="Arial"/>
              </a:rPr>
              <a:t> ile örtüştüğü ölçüde, özellikle de </a:t>
            </a:r>
            <a:r>
              <a:rPr lang="tr-TR" b="1" dirty="0">
                <a:solidFill>
                  <a:srgbClr val="FF0000"/>
                </a:solidFill>
                <a:latin typeface="Arial"/>
                <a:ea typeface="ＭＳ Ｐゴシック"/>
                <a:cs typeface="Arial"/>
              </a:rPr>
              <a:t>iyi adalet yönetimi</a:t>
            </a:r>
            <a:r>
              <a:rPr lang="tr-TR" dirty="0">
                <a:latin typeface="Arial"/>
                <a:ea typeface="ＭＳ Ｐゴシック"/>
                <a:cs typeface="Arial"/>
              </a:rPr>
              <a:t> çerçevesinde, Taraflar bu kesimde düzenlenen yetki ve prosedürlerin </a:t>
            </a:r>
            <a:r>
              <a:rPr lang="tr-TR" b="1" dirty="0">
                <a:solidFill>
                  <a:srgbClr val="FF0000"/>
                </a:solidFill>
                <a:latin typeface="Arial"/>
                <a:ea typeface="ＭＳ Ｐゴシック"/>
                <a:cs typeface="Arial"/>
              </a:rPr>
              <a:t>üçüncü kişilerin hakları, sorumlulukları ve meşru menfaatleri</a:t>
            </a:r>
            <a:r>
              <a:rPr lang="tr-TR" dirty="0">
                <a:latin typeface="Arial"/>
                <a:ea typeface="ＭＳ Ｐゴシック"/>
                <a:cs typeface="Arial"/>
              </a:rPr>
              <a:t> üzerindeki etkisini değerlendirir.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501675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000" dirty="0">
                <a:latin typeface="Arial"/>
                <a:ea typeface="ＭＳ Ｐゴシック"/>
                <a:cs typeface="Arial"/>
              </a:rPr>
              <a:t>Kamu yararı (özellikle de iyi adalet yönetimi) ile üçüncü kişilerin hakları, sorumlulukları ve meşru menfaatleri arasındaki dengenin kurulması ihtiyacı</a:t>
            </a:r>
          </a:p>
          <a:p>
            <a:pPr marL="342900" indent="-342900" algn="just">
              <a:buFont typeface="Wingdings" pitchFamily="2" charset="2"/>
              <a:buChar char="ü"/>
            </a:pPr>
            <a:r>
              <a:rPr lang="tr-TR" sz="2000" dirty="0">
                <a:latin typeface="Arial"/>
                <a:ea typeface="ＭＳ Ｐゴシック"/>
                <a:cs typeface="Arial"/>
              </a:rPr>
              <a:t>Değerlendirmeler şunları içermelidir:</a:t>
            </a:r>
            <a:endParaRPr lang="tr-TR" sz="2000" dirty="0">
              <a:cs typeface="Arial"/>
            </a:endParaRPr>
          </a:p>
          <a:p>
            <a:pPr marL="800100" lvl="1" indent="-342900" algn="just">
              <a:buFont typeface="Wingdings" pitchFamily="2" charset="2"/>
              <a:buChar char="ü"/>
            </a:pPr>
            <a:r>
              <a:rPr lang="tr-TR" sz="2000" dirty="0">
                <a:latin typeface="Arial"/>
                <a:ea typeface="ＭＳ Ｐゴシック"/>
                <a:cs typeface="Arial"/>
              </a:rPr>
              <a:t>Tüketim hizmetlerinin kesintiye uğramasının en aza indirgenmesi</a:t>
            </a:r>
          </a:p>
          <a:p>
            <a:pPr marL="800100" lvl="1" indent="-342900" algn="just">
              <a:buFont typeface="Wingdings" pitchFamily="2" charset="2"/>
              <a:buChar char="ü"/>
            </a:pPr>
            <a:r>
              <a:rPr lang="tr-TR" sz="2000" dirty="0">
                <a:latin typeface="Arial"/>
                <a:ea typeface="ＭＳ Ｐゴシック"/>
                <a:cs typeface="Arial"/>
              </a:rPr>
              <a:t>Bilgi paylaşımı sonucu sorumluluk doğmamasının teminat altına alınması veya bilgi paylaşımının kolaylaştırılması</a:t>
            </a:r>
          </a:p>
          <a:p>
            <a:pPr marL="800100" lvl="1" indent="-342900" algn="just">
              <a:buFont typeface="Wingdings" pitchFamily="2" charset="2"/>
              <a:buChar char="ü"/>
            </a:pPr>
            <a:r>
              <a:rPr lang="tr-TR" sz="2000" dirty="0">
                <a:latin typeface="Arial"/>
                <a:ea typeface="ＭＳ Ｐゴシック"/>
                <a:cs typeface="Arial"/>
              </a:rPr>
              <a:t>Mülkiyet haklarının korunması</a:t>
            </a:r>
            <a:endParaRPr lang="tr-TR" sz="2000" dirty="0">
              <a:cs typeface="Arial"/>
            </a:endParaRPr>
          </a:p>
        </p:txBody>
      </p:sp>
    </p:spTree>
    <p:extLst>
      <p:ext uri="{BB962C8B-B14F-4D97-AF65-F5344CB8AC3E}">
        <p14:creationId xmlns:p14="http://schemas.microsoft.com/office/powerpoint/2010/main" xmlns="" val="3091092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97</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97</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dirty="0"/>
              <a:t>Madde 16 – Depolanmış Bilgisayar Verilerinin </a:t>
            </a:r>
            <a:endParaRPr lang="tr-TR" sz="3200" b="1" dirty="0">
              <a:cs typeface="Calibri"/>
            </a:endParaRPr>
          </a:p>
          <a:p>
            <a:pPr algn="r"/>
            <a:r>
              <a:rPr lang="tr-TR" sz="3200" b="1" dirty="0"/>
              <a:t>Süratli Şekilde Korunması</a:t>
            </a:r>
            <a:endParaRPr lang="tr-TR" dirty="0">
              <a:cs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EFE0925E-1AFE-42F2-9990-60DD9760F859}"/>
              </a:ext>
            </a:extLst>
          </p:cNvPr>
          <p:cNvSpPr txBox="1">
            <a:spLocks/>
          </p:cNvSpPr>
          <p:nvPr/>
        </p:nvSpPr>
        <p:spPr>
          <a:xfrm>
            <a:off x="312057" y="1072440"/>
            <a:ext cx="8519885" cy="5292809"/>
          </a:xfrm>
          <a:prstGeom prst="rect">
            <a:avLst/>
          </a:prstGeom>
          <a:ln w="38100">
            <a:solidFill>
              <a:srgbClr val="FF0000"/>
            </a:solidFill>
          </a:ln>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endParaRPr lang="tr-TR" altLang="sr-Latn-RS" sz="1000" b="1" i="1" dirty="0">
              <a:ea typeface="ＭＳ Ｐゴシック" pitchFamily="34" charset="-128"/>
            </a:endParaRPr>
          </a:p>
          <a:p>
            <a:pPr marL="0" indent="0" algn="ctr" eaLnBrk="1" hangingPunct="1">
              <a:lnSpc>
                <a:spcPct val="80000"/>
              </a:lnSpc>
              <a:spcBef>
                <a:spcPts val="600"/>
              </a:spcBef>
              <a:spcAft>
                <a:spcPts val="1200"/>
              </a:spcAft>
              <a:buNone/>
              <a:defRPr/>
            </a:pPr>
            <a:r>
              <a:rPr lang="tr-TR" altLang="sr-Latn-RS" sz="2800" b="1" i="1" dirty="0">
                <a:ea typeface="ＭＳ Ｐゴシック"/>
              </a:rPr>
              <a:t>Depolanmış bilgisayar verilerinin süratli şekilde korunması</a:t>
            </a:r>
            <a:endParaRPr lang="tr-TR" altLang="sr-Latn-RS" sz="2800" b="1" i="1" dirty="0">
              <a:ea typeface="ＭＳ Ｐゴシック" pitchFamily="34" charset="-128"/>
            </a:endParaRPr>
          </a:p>
          <a:p>
            <a:pPr marL="0" indent="0" algn="ctr" eaLnBrk="1" hangingPunct="1">
              <a:lnSpc>
                <a:spcPct val="80000"/>
              </a:lnSpc>
              <a:spcBef>
                <a:spcPts val="600"/>
              </a:spcBef>
              <a:spcAft>
                <a:spcPts val="1200"/>
              </a:spcAft>
              <a:buNone/>
              <a:defRPr/>
            </a:pPr>
            <a:r>
              <a:rPr lang="tr-TR" altLang="sr-Latn-RS" sz="2800" b="1" i="1" dirty="0">
                <a:ea typeface="ＭＳ Ｐゴシック"/>
              </a:rPr>
              <a:t>Süratli koruma ve bilgisayar verisinin açıklanması</a:t>
            </a:r>
          </a:p>
          <a:p>
            <a:pPr marL="0" indent="0" algn="ctr" eaLnBrk="1" hangingPunct="1">
              <a:lnSpc>
                <a:spcPct val="80000"/>
              </a:lnSpc>
              <a:spcBef>
                <a:spcPts val="600"/>
              </a:spcBef>
              <a:spcAft>
                <a:spcPts val="1200"/>
              </a:spcAft>
              <a:buNone/>
              <a:defRPr/>
            </a:pPr>
            <a:r>
              <a:rPr lang="tr-TR" altLang="sr-Latn-RS" sz="2800" b="1" i="1" dirty="0">
                <a:ea typeface="ＭＳ Ｐゴシック"/>
              </a:rPr>
              <a:t>(Madde 16 ve 17 – Budapeşte Sözleşmesi)</a:t>
            </a:r>
          </a:p>
          <a:p>
            <a:pPr eaLnBrk="1" hangingPunct="1">
              <a:lnSpc>
                <a:spcPct val="80000"/>
              </a:lnSpc>
              <a:spcBef>
                <a:spcPts val="600"/>
              </a:spcBef>
              <a:spcAft>
                <a:spcPts val="1200"/>
              </a:spcAft>
              <a:defRPr/>
            </a:pPr>
            <a:endParaRPr lang="tr-TR" altLang="sr-Latn-RS" sz="1800" dirty="0">
              <a:ea typeface="ＭＳ Ｐゴシック" pitchFamily="34" charset="-128"/>
            </a:endParaRPr>
          </a:p>
          <a:p>
            <a:pPr algn="ctr" eaLnBrk="1" hangingPunct="1">
              <a:lnSpc>
                <a:spcPct val="80000"/>
              </a:lnSpc>
              <a:spcBef>
                <a:spcPts val="600"/>
              </a:spcBef>
              <a:spcAft>
                <a:spcPts val="1200"/>
              </a:spcAft>
              <a:defRPr/>
            </a:pPr>
            <a:r>
              <a:rPr lang="tr-TR" altLang="sr-Latn-RS" sz="2400" i="1" dirty="0">
                <a:ea typeface="ＭＳ Ｐゴシック"/>
              </a:rPr>
              <a:t>Oldukça yenilikçi ve dikkate değer bir düzenleme</a:t>
            </a:r>
          </a:p>
          <a:p>
            <a:pPr algn="ctr">
              <a:lnSpc>
                <a:spcPct val="80000"/>
              </a:lnSpc>
              <a:spcBef>
                <a:spcPts val="600"/>
              </a:spcBef>
              <a:spcAft>
                <a:spcPts val="1200"/>
              </a:spcAft>
              <a:defRPr/>
            </a:pPr>
            <a:r>
              <a:rPr lang="tr-TR" altLang="sr-Latn-RS" sz="2400" i="1" dirty="0">
                <a:ea typeface="ＭＳ Ｐゴシック"/>
              </a:rPr>
              <a:t>Farklı bir odak</a:t>
            </a:r>
          </a:p>
          <a:p>
            <a:pPr eaLnBrk="1" hangingPunct="1">
              <a:lnSpc>
                <a:spcPct val="80000"/>
              </a:lnSpc>
              <a:spcBef>
                <a:spcPts val="600"/>
              </a:spcBef>
              <a:spcAft>
                <a:spcPts val="1200"/>
              </a:spcAft>
              <a:defRPr/>
            </a:pPr>
            <a:r>
              <a:rPr lang="tr-TR" altLang="sr-Latn-RS" sz="1900" i="1" dirty="0">
                <a:ea typeface="ＭＳ Ｐゴシック"/>
              </a:rPr>
              <a:t>Her iki düzenleme de dijital ortamda bilgi dolaşımının hızına yetişmeyi amaçlamaktadır</a:t>
            </a:r>
          </a:p>
          <a:p>
            <a:pPr>
              <a:lnSpc>
                <a:spcPct val="80000"/>
              </a:lnSpc>
              <a:spcBef>
                <a:spcPts val="600"/>
              </a:spcBef>
              <a:spcAft>
                <a:spcPts val="1200"/>
              </a:spcAft>
              <a:defRPr/>
            </a:pPr>
            <a:r>
              <a:rPr lang="tr-TR" altLang="sr-Latn-RS" sz="1900" i="1" dirty="0">
                <a:ea typeface="ＭＳ Ｐゴシック"/>
              </a:rPr>
              <a:t>Müdahale düzeyleri çok yüksek değildir</a:t>
            </a:r>
          </a:p>
          <a:p>
            <a:pPr eaLnBrk="1" hangingPunct="1">
              <a:lnSpc>
                <a:spcPct val="80000"/>
              </a:lnSpc>
              <a:spcBef>
                <a:spcPts val="600"/>
              </a:spcBef>
              <a:spcAft>
                <a:spcPts val="1200"/>
              </a:spcAft>
              <a:defRPr/>
            </a:pPr>
            <a:r>
              <a:rPr lang="tr-TR" altLang="sr-Latn-RS" sz="1900" i="1" dirty="0">
                <a:ea typeface="ＭＳ Ｐゴシック"/>
              </a:rPr>
              <a:t>Trafik verisinin süratli açıklanmasına ilişkin de bir hüküm bulunmaktadır</a:t>
            </a:r>
            <a:endParaRPr lang="tr-TR" dirty="0"/>
          </a:p>
        </p:txBody>
      </p:sp>
    </p:spTree>
    <p:extLst>
      <p:ext uri="{BB962C8B-B14F-4D97-AF65-F5344CB8AC3E}">
        <p14:creationId xmlns:p14="http://schemas.microsoft.com/office/powerpoint/2010/main" xmlns="" val="26284438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98</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98</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16 – Depolanmış Bilgisayar Verilerinin </a:t>
            </a:r>
            <a:endParaRPr lang="tr-TR" sz="3200">
              <a:ea typeface="+mn-lt"/>
              <a:cs typeface="+mn-lt"/>
            </a:endParaRPr>
          </a:p>
          <a:p>
            <a:pPr algn="r"/>
            <a:r>
              <a:rPr lang="tr-TR" sz="3200" b="1">
                <a:ea typeface="+mn-lt"/>
                <a:cs typeface="+mn-lt"/>
              </a:rPr>
              <a:t>Süratli Şekilde Korunması</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6093976"/>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500" dirty="0">
                <a:latin typeface="Arial"/>
                <a:ea typeface="ＭＳ Ｐゴシック"/>
                <a:cs typeface="Arial"/>
              </a:rPr>
              <a:t>1. Taraflar yetkili makamlarının, özellikle bilgisayar verisinin kaybolmaya veya değiştirilmeye elverişli olduğu yönünde gerekçeler mevcut ise, trafik verileri de dahil olmak üzere bilgisayar sistemi araçlarıyla depolanmış belirli bir bilgisayar verisinin süratli şekilde korunması yönünde </a:t>
            </a:r>
            <a:r>
              <a:rPr lang="tr-TR" sz="1500" b="1" dirty="0">
                <a:solidFill>
                  <a:srgbClr val="FF0000"/>
                </a:solidFill>
                <a:latin typeface="Arial"/>
                <a:ea typeface="ＭＳ Ｐゴシック"/>
                <a:cs typeface="Arial"/>
              </a:rPr>
              <a:t>talimat verebilmesi veya </a:t>
            </a:r>
            <a:r>
              <a:rPr lang="tr-TR" sz="1500" dirty="0">
                <a:latin typeface="Arial"/>
                <a:ea typeface="ＭＳ Ｐゴシック"/>
                <a:cs typeface="Arial"/>
              </a:rPr>
              <a:t>bu korumayı </a:t>
            </a:r>
            <a:r>
              <a:rPr lang="tr-TR" sz="1500" b="1" dirty="0">
                <a:solidFill>
                  <a:srgbClr val="FF0000"/>
                </a:solidFill>
                <a:latin typeface="Arial"/>
                <a:ea typeface="ＭＳ Ｐゴシック"/>
                <a:cs typeface="Arial"/>
              </a:rPr>
              <a:t>benzer yollarla elde edebilmesi</a:t>
            </a:r>
            <a:r>
              <a:rPr lang="tr-TR" sz="1500" dirty="0">
                <a:latin typeface="Arial"/>
                <a:ea typeface="ＭＳ Ｐゴシック"/>
                <a:cs typeface="Arial"/>
              </a:rPr>
              <a:t> için gerekli yasama tedbirlerini ve diğer tedbirleri kabul etmekle yükümlüdür. </a:t>
            </a:r>
          </a:p>
          <a:p>
            <a:pPr marL="342900" indent="-342900" algn="just">
              <a:buFont typeface="Wingdings" pitchFamily="2" charset="2"/>
              <a:buChar char="Ø"/>
            </a:pPr>
            <a:r>
              <a:rPr lang="tr-TR" sz="1500" dirty="0">
                <a:latin typeface="Arial"/>
                <a:ea typeface="ＭＳ Ｐゴシック"/>
                <a:cs typeface="Arial"/>
              </a:rPr>
              <a:t>2. Taraflar, kişinin bulundurduğu veya tasarrufu altındaki depolanmış belirli bir bilgisayar verisinin korunması için verilen talimat yoluyla 1. paragrafı uyguladıkları durumlarda, yetkili makamların bilgisayar verisinin açıklanmasını isteyebilmeleri için bu kişinin, en fazla 90 gün olmak üzere gereken süre boyunca, bilgisayar verisini saklamasını ve bilgisayar verisinin bütünlüğünü korumasını zorunlu kılmak amacıyla, gerekli yasama tedbirlerini ve diğer tedbirleri kabul etmekle yükümlüdür. Taraflar böyle bir talimatın daha sonra yenilenmesini öngörebilir. </a:t>
            </a:r>
          </a:p>
          <a:p>
            <a:pPr algn="just"/>
            <a:endParaRPr lang="tr-TR" sz="1500" dirty="0">
              <a:latin typeface="Arial"/>
              <a:ea typeface="ＭＳ Ｐゴシック"/>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5170646"/>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200" dirty="0">
                <a:latin typeface="Arial"/>
                <a:ea typeface="ＭＳ Ｐゴシック"/>
                <a:cs typeface="Arial"/>
              </a:rPr>
              <a:t>Koruma talimatı verilebilir veya koruma aşağıdaki yollarla elde edilebilir:</a:t>
            </a:r>
          </a:p>
          <a:p>
            <a:pPr marL="800100" lvl="1" indent="-342900" algn="just">
              <a:buFont typeface="Wingdings" pitchFamily="2" charset="2"/>
              <a:buChar char="ü"/>
            </a:pPr>
            <a:r>
              <a:rPr lang="tr-TR" sz="2200" dirty="0">
                <a:latin typeface="Arial"/>
                <a:ea typeface="ＭＳ Ｐゴシック"/>
                <a:cs typeface="Arial"/>
              </a:rPr>
              <a:t>Mahkeme emri</a:t>
            </a:r>
          </a:p>
          <a:p>
            <a:pPr marL="800100" lvl="1" indent="-342900" algn="just">
              <a:buFont typeface="Wingdings" pitchFamily="2" charset="2"/>
              <a:buChar char="ü"/>
            </a:pPr>
            <a:r>
              <a:rPr lang="tr-TR" sz="2200" dirty="0">
                <a:latin typeface="Arial"/>
                <a:ea typeface="ＭＳ Ｐゴシック"/>
                <a:cs typeface="Arial"/>
              </a:rPr>
              <a:t>İdari karar </a:t>
            </a:r>
            <a:endParaRPr lang="tr-TR" sz="2200" dirty="0" smtClean="0">
              <a:latin typeface="Arial"/>
              <a:ea typeface="ＭＳ Ｐゴシック"/>
              <a:cs typeface="Arial"/>
            </a:endParaRPr>
          </a:p>
          <a:p>
            <a:pPr marL="800100" lvl="1" indent="-342900" algn="just">
              <a:buFont typeface="Wingdings" pitchFamily="2" charset="2"/>
              <a:buChar char="ü"/>
            </a:pPr>
            <a:r>
              <a:rPr lang="tr-TR" sz="2200" dirty="0" smtClean="0">
                <a:latin typeface="Arial"/>
                <a:ea typeface="ＭＳ Ｐゴシック"/>
                <a:cs typeface="Arial"/>
              </a:rPr>
              <a:t>Direktif</a:t>
            </a:r>
            <a:endParaRPr lang="tr-TR" dirty="0">
              <a:cs typeface="Arial" pitchFamily="34" charset="0"/>
            </a:endParaRPr>
          </a:p>
          <a:p>
            <a:pPr marL="800100" lvl="1" indent="-342900" algn="just">
              <a:buFont typeface="Wingdings" pitchFamily="2" charset="2"/>
              <a:buChar char="ü"/>
            </a:pPr>
            <a:r>
              <a:rPr lang="tr-TR" sz="2200" dirty="0">
                <a:latin typeface="Arial"/>
                <a:ea typeface="ＭＳ Ｐゴシック"/>
                <a:cs typeface="Arial"/>
              </a:rPr>
              <a:t>Arama &amp; el koyma</a:t>
            </a:r>
            <a:endParaRPr lang="tr-TR" sz="2200" dirty="0">
              <a:cs typeface="Arial"/>
            </a:endParaRPr>
          </a:p>
          <a:p>
            <a:pPr marL="800100" lvl="1" indent="-342900" algn="just">
              <a:buFont typeface="Wingdings" pitchFamily="2" charset="2"/>
              <a:buChar char="ü"/>
            </a:pPr>
            <a:r>
              <a:rPr lang="tr-TR" sz="2200" dirty="0">
                <a:latin typeface="Arial"/>
                <a:ea typeface="ＭＳ Ｐゴシック"/>
                <a:cs typeface="Arial"/>
              </a:rPr>
              <a:t>Üretim emri</a:t>
            </a:r>
          </a:p>
          <a:p>
            <a:pPr marL="800100" lvl="1" indent="-342900" algn="just">
              <a:buFont typeface="Wingdings" pitchFamily="2" charset="2"/>
              <a:buChar char="ü"/>
            </a:pPr>
            <a:endParaRPr lang="tr-TR" sz="2200" dirty="0">
              <a:cs typeface="Arial"/>
            </a:endParaRPr>
          </a:p>
          <a:p>
            <a:pPr marL="342900" indent="-342900" algn="just">
              <a:buFont typeface="Wingdings" pitchFamily="2" charset="2"/>
              <a:buChar char="ü"/>
            </a:pPr>
            <a:r>
              <a:rPr lang="tr-TR" sz="2200" dirty="0">
                <a:latin typeface="Arial"/>
                <a:ea typeface="ＭＳ Ｐゴシック"/>
                <a:cs typeface="Arial"/>
              </a:rPr>
              <a:t>Budapeşte Sözleşmesi süratli şekilde yapılmasını öngörmüşse de Taraflara, veri korumasını nasıl gerçekleştirecekleri konusunda esneklik tanınmıştır</a:t>
            </a:r>
            <a:endParaRPr lang="tr-TR" sz="2200" dirty="0">
              <a:cs typeface="Arial"/>
            </a:endParaRPr>
          </a:p>
        </p:txBody>
      </p:sp>
    </p:spTree>
    <p:extLst>
      <p:ext uri="{BB962C8B-B14F-4D97-AF65-F5344CB8AC3E}">
        <p14:creationId xmlns:p14="http://schemas.microsoft.com/office/powerpoint/2010/main" xmlns="" val="28990756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99</a:t>
            </a:fld>
            <a:endParaRPr lang="en-GB"/>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err="1">
                <a:solidFill>
                  <a:schemeClr val="bg1"/>
                </a:solidFill>
                <a:latin typeface="Segoe UI" pitchFamily="34" charset="0"/>
                <a:ea typeface="Segoe UI" pitchFamily="34" charset="0"/>
                <a:cs typeface="Segoe UI" pitchFamily="34" charset="0"/>
              </a:rPr>
              <a:t>www.coe.int</a:t>
            </a:r>
            <a:r>
              <a:rPr lang="en-GB" sz="2000" b="1" dirty="0">
                <a:solidFill>
                  <a:schemeClr val="bg1"/>
                </a:solidFill>
                <a:latin typeface="Segoe UI" pitchFamily="34" charset="0"/>
                <a:ea typeface="Segoe UI" pitchFamily="34" charset="0"/>
                <a:cs typeface="Segoe UI" pitchFamily="34" charset="0"/>
              </a:rPr>
              <a: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99</a:t>
            </a:fld>
            <a:endParaRPr lang="en-GB">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tr-TR" sz="3200" b="1">
                <a:ea typeface="+mn-lt"/>
                <a:cs typeface="+mn-lt"/>
              </a:rPr>
              <a:t>Madde 16 – Depolanmış Bilgisayar Verilerinin </a:t>
            </a:r>
            <a:endParaRPr lang="tr-TR" sz="3200">
              <a:ea typeface="+mn-lt"/>
              <a:cs typeface="+mn-lt"/>
            </a:endParaRPr>
          </a:p>
          <a:p>
            <a:pPr algn="r"/>
            <a:r>
              <a:rPr lang="tr-TR" sz="3200" b="1">
                <a:ea typeface="+mn-lt"/>
                <a:cs typeface="+mn-lt"/>
              </a:rPr>
              <a:t>Süratli Şekilde Korunması</a:t>
            </a:r>
            <a:endParaRPr lang="tr-TR" sz="3200">
              <a:ea typeface="+mn-lt"/>
              <a:cs typeface="+mn-lt"/>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632311"/>
          </a:xfrm>
          <a:prstGeom prst="rect">
            <a:avLst/>
          </a:prstGeom>
        </p:spPr>
        <p:txBody>
          <a:bodyPr wrap="square" lIns="91440" tIns="45720" rIns="91440" bIns="45720" anchor="t">
            <a:spAutoFit/>
          </a:bodyPr>
          <a:lstStyle/>
          <a:p>
            <a:pPr marL="342900" indent="-342900" algn="just">
              <a:buFont typeface="Wingdings" pitchFamily="2" charset="2"/>
              <a:buChar char="Ø"/>
            </a:pPr>
            <a:r>
              <a:rPr lang="tr-TR" sz="1500" dirty="0">
                <a:latin typeface="Arial"/>
                <a:ea typeface="ＭＳ Ｐゴシック"/>
                <a:cs typeface="Arial"/>
              </a:rPr>
              <a:t>1. Taraflar yetkili makamlarının, özellikle bilgisayar verisinin kaybolmaya veya değiştirilmeye elverişli olduğu yönünde gerekçeler mevcut ise, trafik verileri de dahil olmak üzere bilgisayar sistemi araçlarıyla depolanmış belirli bir bilgisayar verisinin </a:t>
            </a:r>
            <a:r>
              <a:rPr lang="tr-TR" sz="1500" b="1" dirty="0">
                <a:solidFill>
                  <a:srgbClr val="FF0000"/>
                </a:solidFill>
                <a:latin typeface="Arial"/>
                <a:ea typeface="ＭＳ Ｐゴシック"/>
                <a:cs typeface="Arial"/>
              </a:rPr>
              <a:t>süratli şekilde korunması</a:t>
            </a:r>
            <a:r>
              <a:rPr lang="tr-TR" sz="1500" dirty="0">
                <a:latin typeface="Arial"/>
                <a:ea typeface="ＭＳ Ｐゴシック"/>
                <a:cs typeface="Arial"/>
              </a:rPr>
              <a:t> yönünde talimat verebilmesi veya bu korumayı benzer yollarla elde edebilmesi için gerekli yasama tedbirlerini ve diğer tedbirleri kabul etmekle yükümlüdür. </a:t>
            </a:r>
            <a:endParaRPr lang="tr-TR" sz="1500" dirty="0">
              <a:cs typeface="Arial"/>
            </a:endParaRPr>
          </a:p>
          <a:p>
            <a:pPr marL="342900" indent="-342900" algn="just">
              <a:buFont typeface="Wingdings" pitchFamily="2" charset="2"/>
              <a:buChar char="Ø"/>
            </a:pPr>
            <a:r>
              <a:rPr lang="tr-TR" sz="1500" dirty="0">
                <a:latin typeface="Arial"/>
                <a:ea typeface="ＭＳ Ｐゴシック"/>
                <a:cs typeface="Arial"/>
              </a:rPr>
              <a:t>2. Taraflar, kişinin bulundurduğu veya tasarrufu altındaki depolanmış belirli bir bilgisayar verisinin korunması için verilen talimat yoluyla 1. paragrafı uyguladıkları durumlarda, yetkili makamların bilgisayar verisinin açıklanmasını isteyebilmeleri için bu kişinin, en fazla 90 gün olmak üzere gereken süre boyunca, bilgisayar verisini saklamasını ve bilgisayar verisinin bütünlüğünü korumasını zorunlu kılmak amacıyla, gerekli yasama tedbirlerini ve diğer tedbirleri kabul etmekle yükümlüdür. Taraflar böyle bir talimatın daha sonra yenilenmesini öngörebilir. </a:t>
            </a:r>
            <a:endParaRPr lang="tr-TR" sz="1500" dirty="0">
              <a:cs typeface="Arial"/>
            </a:endParaRPr>
          </a:p>
          <a:p>
            <a:pPr marL="342900" indent="-342900" algn="just">
              <a:buFont typeface="Wingdings" pitchFamily="2" charset="2"/>
              <a:buChar char="Ø"/>
            </a:pPr>
            <a:endParaRPr lang="tr-TR" sz="1500" dirty="0">
              <a:cs typeface="Arial"/>
            </a:endParaRP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616648"/>
          </a:xfrm>
          <a:prstGeom prst="rect">
            <a:avLst/>
          </a:prstGeom>
        </p:spPr>
        <p:txBody>
          <a:bodyPr wrap="square" lIns="91440" tIns="45720" rIns="91440" bIns="45720" anchor="t">
            <a:spAutoFit/>
          </a:bodyPr>
          <a:lstStyle/>
          <a:p>
            <a:pPr marL="342900" indent="-342900" algn="just">
              <a:buFont typeface="Wingdings" pitchFamily="2" charset="2"/>
              <a:buChar char="ü"/>
            </a:pPr>
            <a:r>
              <a:rPr lang="tr-TR" sz="2100" dirty="0">
                <a:latin typeface="Arial"/>
                <a:ea typeface="ＭＳ Ｐゴシック"/>
                <a:cs typeface="Arial"/>
              </a:rPr>
              <a:t>Koruma, depolanmış durumdaki verinin mevcut kalitesini veya durumunu değiştirecek veya bozacak her türlü etkiden korunmasıdır. </a:t>
            </a:r>
          </a:p>
          <a:p>
            <a:pPr algn="just"/>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Veri her türlü değişiklikten, bozulmadan veya silinmeden korunmalıdır</a:t>
            </a:r>
            <a:endParaRPr lang="tr-TR" sz="2100" dirty="0">
              <a:cs typeface="Arial"/>
            </a:endParaRPr>
          </a:p>
          <a:p>
            <a:pPr marL="342900" indent="-342900" algn="just">
              <a:buFont typeface="Wingdings" pitchFamily="2" charset="2"/>
              <a:buChar char="ü"/>
            </a:pPr>
            <a:endParaRPr lang="tr-TR" sz="2100" dirty="0">
              <a:latin typeface="Arial"/>
              <a:ea typeface="ＭＳ Ｐゴシック"/>
              <a:cs typeface="Arial"/>
            </a:endParaRPr>
          </a:p>
          <a:p>
            <a:pPr marL="342900" indent="-342900" algn="just">
              <a:buFont typeface="Wingdings" pitchFamily="2" charset="2"/>
              <a:buChar char="ü"/>
            </a:pPr>
            <a:r>
              <a:rPr lang="tr-TR" sz="2100" dirty="0">
                <a:latin typeface="Arial"/>
                <a:ea typeface="ＭＳ Ｐゴシック"/>
                <a:cs typeface="Arial"/>
              </a:rPr>
              <a:t>Veri dondurulmamalıdır (erişilmez hale getirilmemelidir) ve yasal kullanıcıların kopyalara erişmesine izin verilebilir.</a:t>
            </a:r>
            <a:endParaRPr lang="tr-TR" sz="2100" dirty="0">
              <a:cs typeface="Arial"/>
            </a:endParaRPr>
          </a:p>
        </p:txBody>
      </p:sp>
    </p:spTree>
    <p:extLst>
      <p:ext uri="{BB962C8B-B14F-4D97-AF65-F5344CB8AC3E}">
        <p14:creationId xmlns:p14="http://schemas.microsoft.com/office/powerpoint/2010/main" xmlns="" val="356326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7668</TotalTime>
  <Words>11984</Words>
  <Application>Microsoft Office PowerPoint</Application>
  <PresentationFormat>Ekran Gösterisi (4:3)</PresentationFormat>
  <Paragraphs>3562</Paragraphs>
  <Slides>187</Slides>
  <Notes>181</Notes>
  <HiddenSlides>0</HiddenSlides>
  <MMClips>0</MMClips>
  <ScaleCrop>false</ScaleCrop>
  <HeadingPairs>
    <vt:vector size="4" baseType="variant">
      <vt:variant>
        <vt:lpstr>Tema</vt:lpstr>
      </vt:variant>
      <vt:variant>
        <vt:i4>1</vt:i4>
      </vt:variant>
      <vt:variant>
        <vt:lpstr>Slayt Başlıkları</vt:lpstr>
      </vt:variant>
      <vt:variant>
        <vt:i4>187</vt:i4>
      </vt:variant>
    </vt:vector>
  </HeadingPairs>
  <TitlesOfParts>
    <vt:vector size="188"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Slayt 141</vt:lpstr>
      <vt:lpstr>Slayt 142</vt:lpstr>
      <vt:lpstr>Slayt 143</vt:lpstr>
      <vt:lpstr>Slayt 144</vt:lpstr>
      <vt:lpstr>Slayt 145</vt:lpstr>
      <vt:lpstr>Slayt 146</vt:lpstr>
      <vt:lpstr>Slayt 147</vt:lpstr>
      <vt:lpstr>Slayt 148</vt:lpstr>
      <vt:lpstr>Slayt 149</vt:lpstr>
      <vt:lpstr>Slayt 150</vt:lpstr>
      <vt:lpstr>Slayt 151</vt:lpstr>
      <vt:lpstr>Slayt 152</vt:lpstr>
      <vt:lpstr>Slayt 153</vt:lpstr>
      <vt:lpstr>Slayt 154</vt:lpstr>
      <vt:lpstr>Slayt 155</vt:lpstr>
      <vt:lpstr>Slayt 156</vt:lpstr>
      <vt:lpstr>Slayt 157</vt:lpstr>
      <vt:lpstr>Slayt 158</vt:lpstr>
      <vt:lpstr>Slayt 159</vt:lpstr>
      <vt:lpstr>Slayt 160</vt:lpstr>
      <vt:lpstr>Slayt 161</vt:lpstr>
      <vt:lpstr>Slayt 162</vt:lpstr>
      <vt:lpstr>Slayt 163</vt:lpstr>
      <vt:lpstr>Slayt 164</vt:lpstr>
      <vt:lpstr>Slayt 165</vt:lpstr>
      <vt:lpstr>Slayt 166</vt:lpstr>
      <vt:lpstr>Slayt 167</vt:lpstr>
      <vt:lpstr>Slayt 168</vt:lpstr>
      <vt:lpstr>Slayt 169</vt:lpstr>
      <vt:lpstr>Slayt 170</vt:lpstr>
      <vt:lpstr>Slayt 171</vt:lpstr>
      <vt:lpstr>Slayt 172</vt:lpstr>
      <vt:lpstr>Slayt 173</vt:lpstr>
      <vt:lpstr>Slayt 174</vt:lpstr>
      <vt:lpstr>Slayt 175</vt:lpstr>
      <vt:lpstr>Slayt 176</vt:lpstr>
      <vt:lpstr>Slayt 177</vt:lpstr>
      <vt:lpstr>Slayt 178</vt:lpstr>
      <vt:lpstr>Slayt 179</vt:lpstr>
      <vt:lpstr>Slayt 180</vt:lpstr>
      <vt:lpstr>Slayt 181</vt:lpstr>
      <vt:lpstr>Slayt 182</vt:lpstr>
      <vt:lpstr>Slayt 183</vt:lpstr>
      <vt:lpstr>Slayt 184</vt:lpstr>
      <vt:lpstr>Slayt 185</vt:lpstr>
      <vt:lpstr>Slayt 186</vt:lpstr>
      <vt:lpstr>Slayt 187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ERENOGLU CONSULTANCY TRANSLATION</dc:creator>
  <dc:description>ERENOGLU CONSULTANCY TRANSLATION_x000d_
GSM    : (+90 532) 235 58 23_x000d_
Tel         : (+90 312) 441 91 00 (pbx)_x000d_
Web      : www.erenoglu.com.tr_x000d_
e-mail   : erenoglu@erenoglu.com.tr_x000d_
ANKARA – TURKIYE (TURKEY)_x000d_
</dc:description>
  <cp:lastModifiedBy>Nazik ERENOGLU - ŞİRKET MÜDÜRÜ</cp:lastModifiedBy>
  <cp:revision>264</cp:revision>
  <dcterms:created xsi:type="dcterms:W3CDTF">2012-01-25T15:22:10Z</dcterms:created>
  <dcterms:modified xsi:type="dcterms:W3CDTF">2021-04-12T09:29:55Z</dcterms:modified>
</cp:coreProperties>
</file>