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51"/>
  </p:notesMasterIdLst>
  <p:sldIdLst>
    <p:sldId id="256" r:id="rId2"/>
    <p:sldId id="336" r:id="rId3"/>
    <p:sldId id="257" r:id="rId4"/>
    <p:sldId id="258" r:id="rId5"/>
    <p:sldId id="263" r:id="rId6"/>
    <p:sldId id="264" r:id="rId7"/>
    <p:sldId id="261" r:id="rId8"/>
    <p:sldId id="268" r:id="rId9"/>
    <p:sldId id="269" r:id="rId10"/>
    <p:sldId id="288" r:id="rId11"/>
    <p:sldId id="298" r:id="rId12"/>
    <p:sldId id="315" r:id="rId13"/>
    <p:sldId id="317" r:id="rId14"/>
    <p:sldId id="323" r:id="rId15"/>
    <p:sldId id="308" r:id="rId16"/>
    <p:sldId id="309" r:id="rId17"/>
    <p:sldId id="337" r:id="rId18"/>
    <p:sldId id="310" r:id="rId19"/>
    <p:sldId id="287" r:id="rId20"/>
    <p:sldId id="324" r:id="rId21"/>
    <p:sldId id="276" r:id="rId22"/>
    <p:sldId id="278" r:id="rId23"/>
    <p:sldId id="318" r:id="rId24"/>
    <p:sldId id="286" r:id="rId25"/>
    <p:sldId id="279" r:id="rId26"/>
    <p:sldId id="280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8" r:id="rId39"/>
    <p:sldId id="259" r:id="rId40"/>
    <p:sldId id="267" r:id="rId41"/>
    <p:sldId id="262" r:id="rId42"/>
    <p:sldId id="265" r:id="rId43"/>
    <p:sldId id="266" r:id="rId44"/>
    <p:sldId id="271" r:id="rId45"/>
    <p:sldId id="270" r:id="rId46"/>
    <p:sldId id="321" r:id="rId47"/>
    <p:sldId id="320" r:id="rId48"/>
    <p:sldId id="319" r:id="rId49"/>
    <p:sldId id="260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61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85" autoAdjust="0"/>
    <p:restoredTop sz="86452" autoAdjust="0"/>
  </p:normalViewPr>
  <p:slideViewPr>
    <p:cSldViewPr snapToGrid="0">
      <p:cViewPr varScale="1">
        <p:scale>
          <a:sx n="92" d="100"/>
          <a:sy n="92" d="100"/>
        </p:scale>
        <p:origin x="1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205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7T12:43:56.1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12615 24575,'39'0'0,"17"0"0,10 0 0,-18 0 0,4 0-1046,-1 0 1,3 0 1045,12 0 0,2 0 0,1 0 0,0 0-642,4 0 0,2 0 642,4 1 0,1-2-600,1-6 0,1-2 600,10 0 0,2-2 0,1-6 0,0-2-778,-28 4 1,1 0 0,0 0 777,-1 2 0,0 1 0,1-2 0,7-6 0,2-2 0,-2 0 0,-6 3 0,-1 0 0,3-1 0,12-2 0,3-2 0,-1 0-607,-6-1 0,-1 0 0,2-1 607,4 0 0,2-1 0,-1-1 0,0-2 0,-1 0 0,0-3 0,-2-2 0,-1-3 0,0 0 0,0 1 0,0-1 0,0 0 0,1 1 0,-1 0 0,0-2 0,1 0 0,-1-2 0,0 2 0,1 1 0,-1 0 0,0 1 0,-4 0 0,0 0 0,-1 0 0,5-3 0,-1 0 0,0 1 0,-7 2 0,-2 2 0,1-2 0,4-1 0,-1-2 0,1-1 0,0 0 0,0-2 0,-1 0 0,-1 0 0,-1 0 0,1-2 0,4-4 0,-1-2 0,1-1 0,-3 2 0,-1-1 0,0-1 0,1-2 0,-1 0 0,1-1-535,-1 1 1,1 0 0,-1-1 534,3-2 0,-1-2 0,-1 0 0,-2 1 0,-1 0 0,-1-1 0,2-2 0,-1-2 0,-1 1 0,-2 1 0,-1 0 0,-2 0 0,-1-2 0,-2 0 0,1-1 0,3 0 0,1 0 0,2-6-509,-8 3 1,2-6-1,1-1 1,-2 2 508,-5 8 0,-1 1 0,0 0 0,2-3 0,-7 4 0,2-3 0,-1-1 0,0 1 0,-1 1 0,5-7 0,-1 2 0,-1-1 0,1-3 0,-6 6 0,0-3 0,0-2 0,0 1 0,-1 2 0,9-10 0,-1 2 0,-1 0 0,-1-2 0,-9 10 0,-2-1 0,1 0 0,-1-2 0,0 0 0,2-2 0,1-2 0,-1 0 0,-1 1 0,-3 0 0,3-8 0,-4 2 0,-1-1 0,2-4 0,-2 7 0,1-4 0,1 0 0,-2-1 0,-2 4 0,1-9 0,-1 3 0,-2 0 0,0-2 0,-7 14 0,0-2 0,-1 0 0,0-1 0,1 1-335,2-2 0,1 0 0,-1 1 0,1-2 0,-1-1 335,0-5 0,-1-2 0,0-1 0,0 0 0,1 1-239,1-1 1,1 0 0,0-1 0,-1 1 0,0-1 238,-1-2 0,0-1 0,-1-1 0,0 3 0,-1 4 0,1-2 0,-2 4 0,1 1 0,0-4-117,-1 6 1,2-4 0,-1 0 0,0 2 0,-2 3 116,-1 2 0,-1 4 0,-1 1 0,2-4 19,-1 3 0,1-3 0,0-1 0,1 1 1,-2 3-20,3-8 0,0 2 0,-1 1 0,-1 0 215,-3 4 0,-2 0 0,1 2 0,0 2-215,7-10 0,0 3 0,-3 0 667,-7 4 1,-4 0-1,2 6-667,8-7 0,-2 4 1256,-6-2 1,-1 4-1257,-1 15 0,-1 2 3740,9-45-3740,-2 7 0,-9 33 3478,-5 10-3478,2 14 1784,-8 12-1784,4 7 0,-5 10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00204-F48F-4689-AF79-DED0031B4B8C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C4C16-745E-490D-ACBE-B1C8B174D5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671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C4C16-745E-490D-ACBE-B1C8B174D5A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21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Definições originais de </a:t>
            </a:r>
            <a:r>
              <a:rPr lang="en-IT" dirty="0"/>
              <a:t>Honey </a:t>
            </a:r>
            <a:r>
              <a:rPr lang="pt-PT" dirty="0"/>
              <a:t>e </a:t>
            </a:r>
            <a:r>
              <a:rPr lang="en-IT" dirty="0"/>
              <a:t>Mumford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C4C16-745E-490D-ACBE-B1C8B174D5AA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095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Definições originais de </a:t>
            </a:r>
            <a:r>
              <a:rPr lang="en-IT" dirty="0"/>
              <a:t>Honey </a:t>
            </a:r>
            <a:r>
              <a:rPr lang="pt-PT" dirty="0"/>
              <a:t>e </a:t>
            </a:r>
            <a:r>
              <a:rPr lang="en-IT" dirty="0"/>
              <a:t>Mumford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C4C16-745E-490D-ACBE-B1C8B174D5AA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177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Definições originais de </a:t>
            </a:r>
            <a:r>
              <a:rPr lang="en-IT" dirty="0"/>
              <a:t>Honey </a:t>
            </a:r>
            <a:r>
              <a:rPr lang="pt-PT" dirty="0"/>
              <a:t>e </a:t>
            </a:r>
            <a:r>
              <a:rPr lang="en-IT" dirty="0"/>
              <a:t>Mumford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C4C16-745E-490D-ACBE-B1C8B174D5AA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6692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Definições originais de </a:t>
            </a:r>
            <a:r>
              <a:rPr lang="en-IT" dirty="0"/>
              <a:t>Honey </a:t>
            </a:r>
            <a:r>
              <a:rPr lang="pt-PT" dirty="0"/>
              <a:t>e </a:t>
            </a:r>
            <a:r>
              <a:rPr lang="en-IT" dirty="0"/>
              <a:t>Mumford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C4C16-745E-490D-ACBE-B1C8B174D5AA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3979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Definições originais de </a:t>
            </a:r>
            <a:r>
              <a:rPr lang="en-IT" dirty="0"/>
              <a:t>Honey </a:t>
            </a:r>
            <a:r>
              <a:rPr lang="pt-PT" dirty="0"/>
              <a:t>e </a:t>
            </a:r>
            <a:r>
              <a:rPr lang="en-IT" dirty="0"/>
              <a:t>Mumford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C4C16-745E-490D-ACBE-B1C8B174D5AA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4481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Definições originais de </a:t>
            </a:r>
            <a:r>
              <a:rPr lang="en-IT" dirty="0"/>
              <a:t>Honey </a:t>
            </a:r>
            <a:r>
              <a:rPr lang="pt-PT" dirty="0"/>
              <a:t>e </a:t>
            </a:r>
            <a:r>
              <a:rPr lang="en-IT" dirty="0"/>
              <a:t>Mumford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C4C16-745E-490D-ACBE-B1C8B174D5AA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3871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Definições originais de </a:t>
            </a:r>
            <a:r>
              <a:rPr lang="en-IT" dirty="0"/>
              <a:t>Honey </a:t>
            </a:r>
            <a:r>
              <a:rPr lang="pt-PT" dirty="0"/>
              <a:t>e </a:t>
            </a:r>
            <a:r>
              <a:rPr lang="en-IT" dirty="0"/>
              <a:t>Mumford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C4C16-745E-490D-ACBE-B1C8B174D5AA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8595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Definições originais de </a:t>
            </a:r>
            <a:r>
              <a:rPr lang="en-IT" dirty="0"/>
              <a:t>Honey </a:t>
            </a:r>
            <a:r>
              <a:rPr lang="pt-PT" dirty="0"/>
              <a:t>e </a:t>
            </a:r>
            <a:r>
              <a:rPr lang="en-IT" dirty="0"/>
              <a:t>Mumford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C4C16-745E-490D-ACBE-B1C8B174D5AA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214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1001DF-6856-5245-B3C8-1957A0B7B05D}" type="slidenum">
              <a:rPr lang="en-GB"/>
              <a:pPr/>
              <a:t>12</a:t>
            </a:fld>
            <a:endParaRPr lang="en-GB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1001DF-6856-5245-B3C8-1957A0B7B05D}" type="slidenum">
              <a:rPr lang="en-GB"/>
              <a:pPr/>
              <a:t>13</a:t>
            </a:fld>
            <a:endParaRPr lang="en-GB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437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EC5CB4-09C2-4AEA-AA1D-D36982053166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57438" y="352425"/>
            <a:ext cx="1876425" cy="1408113"/>
          </a:xfrm>
          <a:ln cap="flat"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sz="10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89CC96-303C-4354-887D-ABE3BAF32AF3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57438" y="352425"/>
            <a:ext cx="1876425" cy="1408113"/>
          </a:xfrm>
          <a:ln cap="flat"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GB" sz="9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noProof="0" dirty="0"/>
              <a:t>Durante os anos de 1970, Peter </a:t>
            </a:r>
            <a:r>
              <a:rPr lang="pt-PT" noProof="0" dirty="0" err="1"/>
              <a:t>Honey</a:t>
            </a:r>
            <a:r>
              <a:rPr lang="pt-PT" noProof="0" dirty="0"/>
              <a:t> e Alan </a:t>
            </a:r>
            <a:r>
              <a:rPr lang="pt-PT" noProof="0" dirty="0" err="1"/>
              <a:t>Mumford</a:t>
            </a:r>
            <a:r>
              <a:rPr lang="pt-PT" noProof="0" dirty="0"/>
              <a:t> estudaram e expandiram o modelo de aprendizagem de David </a:t>
            </a:r>
            <a:r>
              <a:rPr lang="pt-PT" noProof="0" dirty="0" err="1"/>
              <a:t>Kolb</a:t>
            </a:r>
            <a:r>
              <a:rPr lang="pt-PT" noProof="0" dirty="0"/>
              <a:t>. </a:t>
            </a:r>
            <a:r>
              <a:rPr lang="pt-PT" noProof="0" dirty="0" err="1"/>
              <a:t>Honey</a:t>
            </a:r>
            <a:r>
              <a:rPr lang="pt-PT" noProof="0" dirty="0"/>
              <a:t> e </a:t>
            </a:r>
            <a:r>
              <a:rPr lang="pt-PT" noProof="0" dirty="0" err="1"/>
              <a:t>Mumford</a:t>
            </a:r>
            <a:r>
              <a:rPr lang="pt-PT" noProof="0" dirty="0"/>
              <a:t> propuseram que os indivíduos necessitavam de utilizar um de quatro estilos de aprendizagem para concluir as atividades. Estes quatro estilos incluem: ativistas, reflexivos, pragmáticos e teóricos.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C4C16-745E-490D-ACBE-B1C8B174D5AA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958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Definições originais de </a:t>
            </a:r>
            <a:r>
              <a:rPr lang="en-IT" dirty="0"/>
              <a:t>Honey </a:t>
            </a:r>
            <a:r>
              <a:rPr lang="pt-PT" dirty="0"/>
              <a:t>e </a:t>
            </a:r>
            <a:r>
              <a:rPr lang="en-IT" dirty="0"/>
              <a:t>Mumford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C4C16-745E-490D-ACBE-B1C8B174D5AA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805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Definições originais de </a:t>
            </a:r>
            <a:r>
              <a:rPr lang="en-IT" dirty="0"/>
              <a:t>Honey </a:t>
            </a:r>
            <a:r>
              <a:rPr lang="pt-PT" dirty="0"/>
              <a:t>e </a:t>
            </a:r>
            <a:r>
              <a:rPr lang="en-IT" dirty="0"/>
              <a:t>Mumford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C4C16-745E-490D-ACBE-B1C8B174D5AA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634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Definições originais de </a:t>
            </a:r>
            <a:r>
              <a:rPr lang="en-IT" dirty="0"/>
              <a:t>Honey </a:t>
            </a:r>
            <a:r>
              <a:rPr lang="pt-PT" dirty="0"/>
              <a:t>e </a:t>
            </a:r>
            <a:r>
              <a:rPr lang="en-IT" dirty="0"/>
              <a:t>Mumford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C4C16-745E-490D-ACBE-B1C8B174D5AA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760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96220"/>
            <a:ext cx="7772400" cy="1655763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596125"/>
            <a:ext cx="6858000" cy="125019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www.coe.int/cybercrime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BA23-6223-4617-9598-728E7A9462B0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0053B1-04E2-412B-A90B-92581A80CC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295" y="5295064"/>
            <a:ext cx="5691410" cy="95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837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www.coe.int/cybercrime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BA23-6223-4617-9598-728E7A9462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816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www.coe.int/cybercrime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BA23-6223-4617-9598-728E7A9462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736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454441"/>
            <a:ext cx="3886200" cy="37225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454441"/>
            <a:ext cx="3886200" cy="3722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www.coe.int/cybercrime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BA23-6223-4617-9598-728E7A9462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362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316" y="1039528"/>
            <a:ext cx="7886700" cy="10137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02773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926080"/>
            <a:ext cx="3868340" cy="3465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02773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26080"/>
            <a:ext cx="3887391" cy="3465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www.coe.int/cybercrime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BA23-6223-4617-9598-728E7A9462B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322781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www.coe.int/cybercrime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BA23-6223-4617-9598-728E7A9462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62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www.coe.int/cybercrime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BA23-6223-4617-9598-728E7A9462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577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459" y="1145406"/>
            <a:ext cx="2949178" cy="1222409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5009" y="1145406"/>
            <a:ext cx="4629150" cy="510859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459" y="2473693"/>
            <a:ext cx="2949178" cy="378030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www.coe.int/cybercrime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BA23-6223-4617-9598-728E7A9462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977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93533"/>
            <a:ext cx="2949178" cy="1194706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5009" y="1193534"/>
            <a:ext cx="4629150" cy="5119906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50185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www.coe.int/cybercrime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BA23-6223-4617-9598-728E7A9462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827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203158"/>
            <a:ext cx="7886700" cy="1161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54441"/>
            <a:ext cx="7886700" cy="3722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A2350B-F9F3-476B-9008-ACA7547F402C}"/>
              </a:ext>
            </a:extLst>
          </p:cNvPr>
          <p:cNvSpPr/>
          <p:nvPr userDrawn="1"/>
        </p:nvSpPr>
        <p:spPr>
          <a:xfrm>
            <a:off x="0" y="6511789"/>
            <a:ext cx="9144000" cy="409575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FF6E252-CD60-4B07-BD00-910E4255E7E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50"/>
            <a:ext cx="9144000" cy="9715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49" y="6531039"/>
            <a:ext cx="23648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GB"/>
              <a:t>www.coe.int/cybercrime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5310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B1D9BA23-6223-4617-9598-728E7A9462B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248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ArAggTULLU?feature=oembed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74nRbWSNqk?feature=oembed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jamestiffinjr.com/project/experimenting-with-pendulum-art/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ngimg.com/download/216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hilosophicalanthropology.net/2011/09/understand-process-of-your-thinking.html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jamestiffinjr.com/project/experimenting-with-pendulum-art/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hilosophicalanthropology.net/2011/09/understand-process-of-your-thinking.html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ngimg.com/download/691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9638&amp;jazyk=FR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24BEE-F080-4497-B183-2AA4059121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823561"/>
            <a:ext cx="7772400" cy="1655763"/>
          </a:xfrm>
        </p:spPr>
        <p:txBody>
          <a:bodyPr>
            <a:normAutofit fontScale="90000"/>
          </a:bodyPr>
          <a:lstStyle/>
          <a:p>
            <a:r>
              <a:rPr lang="pt-PT" dirty="0"/>
              <a:t>A arte da aprendizagem e da formação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A3C767-8F6C-4238-A52C-53F1945DEC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/>
              <a:t>Nome do formador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3E9CF-E1AD-4CAB-A3E8-27D4B78A6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www.coe.int/cybercrime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D77E1A-6E83-4ECF-810B-CE5090C0F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BA23-6223-4617-9598-728E7A9462B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029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5C102-D3E7-43F9-8603-391151163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312678"/>
            <a:ext cx="8302336" cy="2062241"/>
          </a:xfrm>
        </p:spPr>
        <p:txBody>
          <a:bodyPr>
            <a:normAutofit/>
          </a:bodyPr>
          <a:lstStyle/>
          <a:p>
            <a:pPr algn="ctr"/>
            <a:r>
              <a:rPr lang="pt-PT" b="1"/>
              <a:t>Andragogia e fundamentos da educação de adultos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9FD90-3EFF-4539-A100-91AD976EC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www.coe.int/cybercrime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73FBF6-9B08-4F6A-8DA8-A6C505E4C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BA23-6223-4617-9598-728E7A9462B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637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11513"/>
            <a:ext cx="8229600" cy="1143000"/>
          </a:xfrm>
        </p:spPr>
        <p:txBody>
          <a:bodyPr/>
          <a:lstStyle/>
          <a:p>
            <a:r>
              <a:rPr lang="pt-PT" noProof="0"/>
              <a:t>Comecemos por alguns elementos básicos...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D8D1-89E9-1045-8AF5-1B4F25AE41B0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7609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65019" y="1360488"/>
            <a:ext cx="7772400" cy="1143000"/>
          </a:xfrm>
        </p:spPr>
        <p:txBody>
          <a:bodyPr>
            <a:normAutofit/>
          </a:bodyPr>
          <a:lstStyle/>
          <a:p>
            <a:r>
              <a:rPr lang="pt-PT" sz="3600" noProof="0" dirty="0"/>
              <a:t>O que é a aprendizagem?</a:t>
            </a:r>
          </a:p>
        </p:txBody>
      </p:sp>
      <p:sp>
        <p:nvSpPr>
          <p:cNvPr id="122885" name="AutoShape 5" descr="img3_6"/>
          <p:cNvSpPr>
            <a:spLocks noChangeAspect="1" noChangeArrowheads="1"/>
          </p:cNvSpPr>
          <p:nvPr/>
        </p:nvSpPr>
        <p:spPr bwMode="auto">
          <a:xfrm>
            <a:off x="1474788" y="2503488"/>
            <a:ext cx="6194425" cy="185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122889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"/>
          <a:stretch>
            <a:fillRect/>
          </a:stretch>
        </p:blipFill>
        <p:spPr>
          <a:xfrm>
            <a:off x="484554" y="979187"/>
            <a:ext cx="1980465" cy="216436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2891" name="Rectangle 11"/>
          <p:cNvSpPr>
            <a:spLocks noChangeArrowheads="1"/>
          </p:cNvSpPr>
          <p:nvPr/>
        </p:nvSpPr>
        <p:spPr bwMode="auto">
          <a:xfrm>
            <a:off x="287337" y="3143552"/>
            <a:ext cx="8569325" cy="3423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152352" bIns="38088" anchor="ctr">
            <a:spAutoFit/>
          </a:bodyPr>
          <a:lstStyle/>
          <a:p>
            <a:pPr algn="just"/>
            <a:r>
              <a:rPr lang="pt-PT" sz="3000" dirty="0"/>
              <a:t>A aquisição e o desenvolvimento de </a:t>
            </a:r>
            <a:r>
              <a:rPr lang="pt-PT" sz="3000" b="1" dirty="0"/>
              <a:t>memórias</a:t>
            </a:r>
            <a:r>
              <a:rPr lang="pt-PT" sz="3000" dirty="0"/>
              <a:t> e </a:t>
            </a:r>
            <a:r>
              <a:rPr lang="pt-PT" sz="3000" b="1" dirty="0"/>
              <a:t>comportamentos</a:t>
            </a:r>
            <a:r>
              <a:rPr lang="pt-PT" sz="3000" dirty="0"/>
              <a:t>, incluindo </a:t>
            </a:r>
            <a:r>
              <a:rPr lang="pt-PT" sz="3000" b="1" dirty="0"/>
              <a:t>competências, conhecimentos, compreensão, valores</a:t>
            </a:r>
            <a:r>
              <a:rPr lang="pt-PT" sz="3000" dirty="0"/>
              <a:t> e </a:t>
            </a:r>
            <a:r>
              <a:rPr lang="pt-PT" sz="3000" b="1" dirty="0"/>
              <a:t>sabedoria</a:t>
            </a:r>
            <a:r>
              <a:rPr lang="pt-PT" sz="3000" dirty="0"/>
              <a:t>. </a:t>
            </a:r>
          </a:p>
          <a:p>
            <a:pPr algn="just"/>
            <a:endParaRPr lang="en-GB" sz="3000" dirty="0"/>
          </a:p>
          <a:p>
            <a:pPr algn="just"/>
            <a:r>
              <a:rPr lang="pt-PT" sz="3000" dirty="0"/>
              <a:t>É o produto da </a:t>
            </a:r>
            <a:r>
              <a:rPr lang="pt-PT" sz="3000" b="1" dirty="0"/>
              <a:t>experiência</a:t>
            </a:r>
            <a:r>
              <a:rPr lang="pt-PT" sz="3000" dirty="0"/>
              <a:t> e o objetivo da </a:t>
            </a:r>
            <a:r>
              <a:rPr lang="pt-PT" sz="3000" b="1" dirty="0"/>
              <a:t>educação</a:t>
            </a:r>
            <a:r>
              <a:rPr lang="pt-PT" sz="3000" dirty="0"/>
              <a:t>.</a:t>
            </a:r>
          </a:p>
          <a:p>
            <a:pPr algn="just"/>
            <a:endParaRPr lang="it-IT" sz="3000" dirty="0"/>
          </a:p>
        </p:txBody>
      </p:sp>
    </p:spTree>
    <p:extLst>
      <p:ext uri="{BB962C8B-B14F-4D97-AF65-F5344CB8AC3E}">
        <p14:creationId xmlns:p14="http://schemas.microsoft.com/office/powerpoint/2010/main" val="191256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65019" y="1360488"/>
            <a:ext cx="7772400" cy="1143000"/>
          </a:xfrm>
        </p:spPr>
        <p:txBody>
          <a:bodyPr>
            <a:normAutofit/>
          </a:bodyPr>
          <a:lstStyle/>
          <a:p>
            <a:r>
              <a:rPr lang="pt-PT" sz="3600" noProof="0" dirty="0"/>
              <a:t>O que é a aprendizagem?</a:t>
            </a:r>
          </a:p>
        </p:txBody>
      </p:sp>
      <p:sp>
        <p:nvSpPr>
          <p:cNvPr id="122885" name="AutoShape 5" descr="img3_6"/>
          <p:cNvSpPr>
            <a:spLocks noChangeAspect="1" noChangeArrowheads="1"/>
          </p:cNvSpPr>
          <p:nvPr/>
        </p:nvSpPr>
        <p:spPr bwMode="auto">
          <a:xfrm>
            <a:off x="1474788" y="2503488"/>
            <a:ext cx="6194425" cy="1851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122889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"/>
          <a:stretch>
            <a:fillRect/>
          </a:stretch>
        </p:blipFill>
        <p:spPr>
          <a:xfrm>
            <a:off x="484554" y="979187"/>
            <a:ext cx="1980465" cy="216436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2891" name="Rectangle 11"/>
          <p:cNvSpPr>
            <a:spLocks noChangeArrowheads="1"/>
          </p:cNvSpPr>
          <p:nvPr/>
        </p:nvSpPr>
        <p:spPr bwMode="auto">
          <a:xfrm>
            <a:off x="287337" y="3143552"/>
            <a:ext cx="8569325" cy="3331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152352" bIns="38088" anchor="ctr">
            <a:spAutoFit/>
          </a:bodyPr>
          <a:lstStyle/>
          <a:p>
            <a:pPr algn="just"/>
            <a:r>
              <a:rPr lang="pt-PT" sz="3600" dirty="0"/>
              <a:t>Vai de formas simples, como a </a:t>
            </a:r>
            <a:r>
              <a:rPr lang="pt-PT" sz="3600" b="1" dirty="0"/>
              <a:t>habituação e o condicionamento clássico</a:t>
            </a:r>
            <a:r>
              <a:rPr lang="pt-PT" sz="3600" dirty="0"/>
              <a:t>, observados em muitas espécies animais, a atividades mais complexas como </a:t>
            </a:r>
            <a:r>
              <a:rPr lang="pt-PT" sz="3600" b="1" dirty="0"/>
              <a:t>jogar</a:t>
            </a:r>
            <a:r>
              <a:rPr lang="pt-PT" sz="3600" dirty="0"/>
              <a:t>, observadas apenas em animais relativamente inteligentes. </a:t>
            </a:r>
          </a:p>
          <a:p>
            <a:pPr algn="just"/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520584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noProof="0"/>
              <a:t>Pressupostos de Malcom Knowles</a:t>
            </a:r>
          </a:p>
        </p:txBody>
      </p:sp>
      <p:pic>
        <p:nvPicPr>
          <p:cNvPr id="4" name="Online Media 3" descr="Adult Learning Theory | Knowles' 6 Assumptions of Adult Learners">
            <a:hlinkClick r:id="" action="ppaction://media"/>
            <a:extLst>
              <a:ext uri="{FF2B5EF4-FFF2-40B4-BE49-F238E27FC236}">
                <a16:creationId xmlns:a16="http://schemas.microsoft.com/office/drawing/2014/main" id="{B9737146-21F9-134A-A793-A5DDDEB1C25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77938" y="2454275"/>
            <a:ext cx="6588125" cy="3722688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D8D1-89E9-1045-8AF5-1B4F25AE41B0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75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noProof="0"/>
              <a:t>Elementos críticos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²"/>
            </a:pPr>
            <a:r>
              <a:rPr lang="pt-PT" noProof="0"/>
              <a:t> Autonomia dos aprendentes</a:t>
            </a:r>
          </a:p>
          <a:p>
            <a:pPr>
              <a:buFont typeface="Wingdings" charset="2"/>
              <a:buChar char="²"/>
            </a:pPr>
            <a:r>
              <a:rPr lang="pt-PT" noProof="0"/>
              <a:t> Disponibilidade para aprender</a:t>
            </a:r>
          </a:p>
          <a:p>
            <a:pPr>
              <a:buFont typeface="Wingdings" charset="2"/>
              <a:buChar char="²"/>
            </a:pPr>
            <a:r>
              <a:rPr lang="pt-PT" noProof="0"/>
              <a:t> Experiência do aprendente</a:t>
            </a:r>
          </a:p>
          <a:p>
            <a:pPr>
              <a:buFont typeface="Wingdings" charset="2"/>
              <a:buChar char="²"/>
            </a:pPr>
            <a:r>
              <a:rPr lang="pt-PT" noProof="0"/>
              <a:t>Orientação para a aprendizagem</a:t>
            </a:r>
          </a:p>
          <a:p>
            <a:pPr marL="0" indent="0">
              <a:buNone/>
            </a:pPr>
            <a:endParaRPr lang="en-GB" noProof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D8D1-89E9-1045-8AF5-1B4F25AE41B0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2405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1203158"/>
            <a:ext cx="8281174" cy="1161588"/>
          </a:xfrm>
        </p:spPr>
        <p:txBody>
          <a:bodyPr>
            <a:normAutofit fontScale="90000"/>
          </a:bodyPr>
          <a:lstStyle/>
          <a:p>
            <a:r>
              <a:rPr lang="pt-PT" noProof="0" dirty="0"/>
              <a:t>Pressupostos relativos à aprendizagem de adultos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²"/>
            </a:pPr>
            <a:r>
              <a:rPr lang="pt-PT" noProof="0"/>
              <a:t>Os adultos têm de saber por que razão precisam de saber algo</a:t>
            </a:r>
          </a:p>
          <a:p>
            <a:pPr>
              <a:buFont typeface="Wingdings" charset="2"/>
              <a:buChar char="²"/>
            </a:pPr>
            <a:endParaRPr lang="en-GB" noProof="0" dirty="0"/>
          </a:p>
          <a:p>
            <a:pPr>
              <a:buFont typeface="Wingdings" charset="2"/>
              <a:buChar char="²"/>
            </a:pPr>
            <a:r>
              <a:rPr lang="pt-PT" noProof="0"/>
              <a:t> Autoconceito </a:t>
            </a:r>
          </a:p>
          <a:p>
            <a:pPr marL="0" indent="0">
              <a:buNone/>
            </a:pPr>
            <a:endParaRPr lang="en-GB" noProof="0" dirty="0"/>
          </a:p>
          <a:p>
            <a:pPr>
              <a:buFont typeface="Wingdings" charset="2"/>
              <a:buChar char="²"/>
            </a:pPr>
            <a:r>
              <a:rPr lang="pt-PT" noProof="0"/>
              <a:t> Os adultos têm de aprender de forma experimental</a:t>
            </a:r>
          </a:p>
          <a:p>
            <a:pPr marL="0" indent="0">
              <a:buNone/>
            </a:pPr>
            <a:endParaRPr lang="en-GB" noProof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D8D1-89E9-1045-8AF5-1B4F25AE41B0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8747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noProof="0"/>
              <a:t>Pressupostos relativos à aprendizagem de adultos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charset="2"/>
              <a:buChar char="²"/>
            </a:pPr>
            <a:r>
              <a:rPr lang="pt-PT"/>
              <a:t>Os adultos abordam a aprendizagem como a resolução de problemas</a:t>
            </a:r>
          </a:p>
          <a:p>
            <a:pPr>
              <a:buFont typeface="Wingdings" charset="2"/>
              <a:buChar char="²"/>
            </a:pPr>
            <a:endParaRPr lang="en-GB" dirty="0"/>
          </a:p>
          <a:p>
            <a:pPr>
              <a:buFont typeface="Wingdings" charset="2"/>
              <a:buChar char="²"/>
            </a:pPr>
            <a:r>
              <a:rPr lang="pt-PT"/>
              <a:t>Os adultos aprendem melhor quando o tema é de interesse e utilização imediatos</a:t>
            </a:r>
          </a:p>
          <a:p>
            <a:pPr>
              <a:buFont typeface="Wingdings" charset="2"/>
              <a:buChar char="²"/>
            </a:pPr>
            <a:endParaRPr lang="en-GB" dirty="0"/>
          </a:p>
          <a:p>
            <a:pPr>
              <a:buFont typeface="Wingdings" charset="2"/>
              <a:buChar char="²"/>
            </a:pPr>
            <a:r>
              <a:rPr lang="pt-PT"/>
              <a:t>Os adultos encaram a aprendizagem como um processo ativo na construção do significado (motivação)</a:t>
            </a:r>
          </a:p>
          <a:p>
            <a:pPr marL="0" indent="0">
              <a:buNone/>
            </a:pPr>
            <a:endParaRPr lang="en-GB" noProof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D8D1-89E9-1045-8AF5-1B4F25AE41B0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1514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noProof="0"/>
              <a:t>Leis da aprendizagem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²"/>
            </a:pPr>
            <a:r>
              <a:rPr lang="pt-PT" noProof="0"/>
              <a:t> Preparação </a:t>
            </a:r>
          </a:p>
          <a:p>
            <a:pPr>
              <a:buFont typeface="Wingdings" charset="2"/>
              <a:buChar char="²"/>
            </a:pPr>
            <a:r>
              <a:rPr lang="pt-PT"/>
              <a:t> Exercício</a:t>
            </a:r>
            <a:r>
              <a:rPr lang="pt-PT" noProof="0"/>
              <a:t> </a:t>
            </a:r>
          </a:p>
          <a:p>
            <a:pPr>
              <a:buFont typeface="Wingdings" charset="2"/>
              <a:buChar char="²"/>
            </a:pPr>
            <a:r>
              <a:rPr lang="pt-PT" noProof="0"/>
              <a:t> </a:t>
            </a:r>
            <a:r>
              <a:rPr lang="pt-PT"/>
              <a:t>E</a:t>
            </a:r>
            <a:r>
              <a:rPr lang="pt-PT" noProof="0"/>
              <a:t>feito </a:t>
            </a:r>
          </a:p>
          <a:p>
            <a:pPr>
              <a:buFont typeface="Wingdings" charset="2"/>
              <a:buChar char="²"/>
            </a:pPr>
            <a:r>
              <a:rPr lang="pt-PT" noProof="0"/>
              <a:t> </a:t>
            </a:r>
            <a:r>
              <a:rPr lang="pt-PT"/>
              <a:t>Primazia</a:t>
            </a:r>
          </a:p>
          <a:p>
            <a:pPr>
              <a:buFont typeface="Wingdings" charset="2"/>
              <a:buChar char="²"/>
            </a:pPr>
            <a:r>
              <a:rPr lang="pt-PT"/>
              <a:t> Intensidade</a:t>
            </a:r>
          </a:p>
          <a:p>
            <a:pPr>
              <a:buFont typeface="Wingdings" charset="2"/>
              <a:buChar char="²"/>
            </a:pPr>
            <a:r>
              <a:rPr lang="pt-PT"/>
              <a:t> Atualidade</a:t>
            </a:r>
          </a:p>
          <a:p>
            <a:pPr marL="0" indent="0">
              <a:buNone/>
            </a:pPr>
            <a:endParaRPr lang="en-GB" noProof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D8D1-89E9-1045-8AF5-1B4F25AE41B0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2342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PT" sz="4000"/>
              <a:t>“Constatou-se que os adultos aprendem mais eficazmente fazendo e experimentando”</a:t>
            </a:r>
          </a:p>
          <a:p>
            <a:pPr marL="0" indent="0">
              <a:buNone/>
            </a:pPr>
            <a:r>
              <a:rPr lang="pt-PT" sz="3200"/>
              <a:t>(David Kolb)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29196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8F34D-F64D-5946-8182-9402691A5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www.coe.int/cybercrime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578383-F8AD-2D45-A666-5C9EF1F87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BA23-6223-4617-9598-728E7A9462B0}" type="slidenum">
              <a:rPr lang="en-GB" smtClean="0"/>
              <a:t>2</a:t>
            </a:fld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973BCB5-7B04-C448-9890-A924963292D3}"/>
                  </a:ext>
                </a:extLst>
              </p14:cNvPr>
              <p14:cNvContentPartPr/>
              <p14:nvPr/>
            </p14:nvContentPartPr>
            <p14:xfrm>
              <a:off x="1242554" y="1635202"/>
              <a:ext cx="4412160" cy="45417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973BCB5-7B04-C448-9890-A924963292D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24554" y="1617562"/>
                <a:ext cx="4447800" cy="457740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97CD6974-613E-1D47-BA06-8E4C510C259F}"/>
              </a:ext>
            </a:extLst>
          </p:cNvPr>
          <p:cNvSpPr/>
          <p:nvPr/>
        </p:nvSpPr>
        <p:spPr>
          <a:xfrm>
            <a:off x="5623822" y="1245888"/>
            <a:ext cx="580767" cy="5766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/>
              <a:t>5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93A2DE7-83B6-614E-8EB2-6243BD602AE2}"/>
              </a:ext>
            </a:extLst>
          </p:cNvPr>
          <p:cNvSpPr/>
          <p:nvPr/>
        </p:nvSpPr>
        <p:spPr>
          <a:xfrm>
            <a:off x="4709983" y="2542299"/>
            <a:ext cx="580767" cy="5766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/>
              <a:t>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F969891-AB91-884E-B9B0-4E223ABD9857}"/>
              </a:ext>
            </a:extLst>
          </p:cNvPr>
          <p:cNvSpPr/>
          <p:nvPr/>
        </p:nvSpPr>
        <p:spPr>
          <a:xfrm>
            <a:off x="4419598" y="3961897"/>
            <a:ext cx="580767" cy="5766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/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E9E2D7F-4934-FC40-A1AF-970B6E8BDD74}"/>
              </a:ext>
            </a:extLst>
          </p:cNvPr>
          <p:cNvSpPr/>
          <p:nvPr/>
        </p:nvSpPr>
        <p:spPr>
          <a:xfrm>
            <a:off x="3287876" y="4864779"/>
            <a:ext cx="580767" cy="5766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/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AA0EA3D-9E29-BD48-95C1-CFF60C857276}"/>
              </a:ext>
            </a:extLst>
          </p:cNvPr>
          <p:cNvSpPr/>
          <p:nvPr/>
        </p:nvSpPr>
        <p:spPr>
          <a:xfrm>
            <a:off x="952170" y="5600305"/>
            <a:ext cx="580767" cy="5766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/>
              <a:t>1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B050AFA4-3966-764D-8B0F-51D8EF262DC8}"/>
              </a:ext>
            </a:extLst>
          </p:cNvPr>
          <p:cNvSpPr/>
          <p:nvPr/>
        </p:nvSpPr>
        <p:spPr>
          <a:xfrm>
            <a:off x="6204589" y="1194399"/>
            <a:ext cx="2162432" cy="6796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/>
              <a:t>Metodologia de formação de formadores ministrada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8E5B9AC3-FE57-D149-8129-B3D3A7664FFF}"/>
              </a:ext>
            </a:extLst>
          </p:cNvPr>
          <p:cNvSpPr/>
          <p:nvPr/>
        </p:nvSpPr>
        <p:spPr>
          <a:xfrm>
            <a:off x="2547551" y="2220514"/>
            <a:ext cx="2162432" cy="6796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/>
              <a:t>Metodologia de formação de formadores ministrada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1DF18B13-3F1C-744F-95FD-6948C9A5A457}"/>
              </a:ext>
            </a:extLst>
          </p:cNvPr>
          <p:cNvSpPr/>
          <p:nvPr/>
        </p:nvSpPr>
        <p:spPr>
          <a:xfrm>
            <a:off x="5000366" y="4049946"/>
            <a:ext cx="2162432" cy="6796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/>
              <a:t>Formado sem metodologia de formação de formadores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427EA3BF-296D-5E44-BFBF-082E347C4D5B}"/>
              </a:ext>
            </a:extLst>
          </p:cNvPr>
          <p:cNvSpPr/>
          <p:nvPr/>
        </p:nvSpPr>
        <p:spPr>
          <a:xfrm>
            <a:off x="1242553" y="4272744"/>
            <a:ext cx="2162432" cy="6796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/>
              <a:t>Formação de formadores recebida – não formou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2556A80A-4683-E246-B68E-76751F035563}"/>
              </a:ext>
            </a:extLst>
          </p:cNvPr>
          <p:cNvSpPr/>
          <p:nvPr/>
        </p:nvSpPr>
        <p:spPr>
          <a:xfrm>
            <a:off x="1532937" y="5837789"/>
            <a:ext cx="1969388" cy="5766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/>
              <a:t>Formando</a:t>
            </a:r>
          </a:p>
        </p:txBody>
      </p:sp>
    </p:spTree>
    <p:extLst>
      <p:ext uri="{BB962C8B-B14F-4D97-AF65-F5344CB8AC3E}">
        <p14:creationId xmlns:p14="http://schemas.microsoft.com/office/powerpoint/2010/main" val="4284053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Online Media 3" descr="8 Things To Know About the Experiential Learning Cycle (FULL)">
            <a:hlinkClick r:id="" action="ppaction://media"/>
            <a:extLst>
              <a:ext uri="{FF2B5EF4-FFF2-40B4-BE49-F238E27FC236}">
                <a16:creationId xmlns:a16="http://schemas.microsoft.com/office/drawing/2014/main" id="{03A66EA1-A231-9D49-AD46-F4FA2763C5E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77938" y="2454275"/>
            <a:ext cx="6588125" cy="372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05" y="985622"/>
            <a:ext cx="8631555" cy="490066"/>
          </a:xfrm>
        </p:spPr>
        <p:txBody>
          <a:bodyPr>
            <a:noAutofit/>
          </a:bodyPr>
          <a:lstStyle/>
          <a:p>
            <a:pPr algn="ctr"/>
            <a:r>
              <a:rPr lang="pt-PT" b="1" dirty="0">
                <a:effectLst/>
                <a:cs typeface="Verdana" panose="020B0604030504040204" pitchFamily="34" charset="0"/>
              </a:rPr>
              <a:t>A teoria de David </a:t>
            </a:r>
            <a:r>
              <a:rPr lang="pt-PT" b="1" dirty="0" err="1">
                <a:effectLst/>
                <a:cs typeface="Verdana" panose="020B0604030504040204" pitchFamily="34" charset="0"/>
              </a:rPr>
              <a:t>Kolb</a:t>
            </a:r>
            <a:endParaRPr lang="pt-PT" b="1" dirty="0">
              <a:effectLst/>
              <a:cs typeface="Verdana" panose="020B0604030504040204" pitchFamily="34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416" y="985622"/>
            <a:ext cx="9936977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90C6-FF07-4C33-8573-DEB3121CA5F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956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470" y="947076"/>
            <a:ext cx="9567821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90C6-FF07-4C33-8573-DEB3121CA5F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1363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D8D1-89E9-1045-8AF5-1B4F25AE41B0}" type="slidenum">
              <a:rPr lang="it-IT" smtClean="0"/>
              <a:t>23</a:t>
            </a:fld>
            <a:endParaRPr lang="it-IT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04B04B2-3603-7C40-BC9F-8A226865A680}"/>
              </a:ext>
            </a:extLst>
          </p:cNvPr>
          <p:cNvGrpSpPr>
            <a:grpSpLocks/>
          </p:cNvGrpSpPr>
          <p:nvPr/>
        </p:nvGrpSpPr>
        <p:grpSpPr bwMode="auto">
          <a:xfrm>
            <a:off x="316780" y="1403089"/>
            <a:ext cx="8238115" cy="5140912"/>
            <a:chOff x="-5572" y="-147"/>
            <a:chExt cx="67430" cy="4164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D93A37D-6344-3547-AB0A-03D7DF8BEC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5572" y="-147"/>
              <a:ext cx="67430" cy="41644"/>
              <a:chOff x="-5572" y="-147"/>
              <a:chExt cx="67430" cy="41644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3C664EA-1798-694A-A8CB-5586061D84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53568" cy="40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lc="http://schemas.openxmlformats.org/drawingml/2006/locked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lc="http://schemas.openxmlformats.org/drawingml/2006/lockedCanvas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 algn="just"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pt-PT" sz="1200">
                    <a:solidFill>
                      <a:srgbClr val="000000"/>
                    </a:solidFill>
                    <a:effectLst/>
                    <a:latin typeface="Century Gothic" panose="020B0502020202020204" pitchFamily="34" charset="0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 </a:t>
                </a:r>
              </a:p>
            </p:txBody>
          </p:sp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151CEEC4-29CE-4942-B483-9DCBC39595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26" y="26301"/>
                <a:ext cx="21932" cy="15196"/>
              </a:xfrm>
              <a:prstGeom prst="roundRect">
                <a:avLst>
                  <a:gd name="adj" fmla="val 10000"/>
                </a:avLst>
              </a:prstGeom>
              <a:solidFill>
                <a:srgbClr val="FFFFFF">
                  <a:alpha val="89803"/>
                </a:srgbClr>
              </a:solidFill>
              <a:ln w="12700">
                <a:solidFill>
                  <a:srgbClr val="599BD5"/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 algn="just"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pt-PT" sz="1200">
                    <a:solidFill>
                      <a:srgbClr val="000000"/>
                    </a:solidFill>
                    <a:effectLst/>
                    <a:latin typeface="Century Gothic" panose="020B0502020202020204" pitchFamily="34" charset="0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 </a:t>
                </a:r>
              </a:p>
            </p:txBody>
          </p:sp>
          <p:sp>
            <p:nvSpPr>
              <p:cNvPr id="13" name="Text Box 4">
                <a:extLst>
                  <a:ext uri="{FF2B5EF4-FFF2-40B4-BE49-F238E27FC236}">
                    <a16:creationId xmlns:a16="http://schemas.microsoft.com/office/drawing/2014/main" id="{BD4DB117-FC4C-7B4E-8C90-99379F6E41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184" y="28009"/>
                <a:ext cx="16840" cy="115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lc="http://schemas.openxmlformats.org/drawingml/2006/locked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lc="http://schemas.openxmlformats.org/drawingml/2006/lockedCanvas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34275" tIns="34275" rIns="34275" bIns="34275" anchor="t" anchorCtr="0" upright="1">
                <a:noAutofit/>
              </a:bodyPr>
              <a:lstStyle/>
              <a:p>
                <a:pPr marL="57150" indent="57150" algn="just">
                  <a:lnSpc>
                    <a:spcPct val="89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pt-PT" sz="1400" b="1" dirty="0">
                    <a:solidFill>
                      <a:srgbClr val="000000"/>
                    </a:solidFill>
                    <a:effectLst/>
                    <a:latin typeface="Century Gothic" panose="020B0502020202020204" pitchFamily="34" charset="0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 Os adultos estão mais interessados em aprender matérias que têm relevância e impacto imediatos no seu emprego ou na sua vida pessoal</a:t>
                </a:r>
              </a:p>
            </p:txBody>
          </p:sp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28AE7D07-EB86-3448-AEB5-3E28AD9130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43" y="28009"/>
                <a:ext cx="19849" cy="12989"/>
              </a:xfrm>
              <a:prstGeom prst="roundRect">
                <a:avLst>
                  <a:gd name="adj" fmla="val 10000"/>
                </a:avLst>
              </a:prstGeom>
              <a:solidFill>
                <a:srgbClr val="FFFFFF">
                  <a:alpha val="89803"/>
                </a:srgbClr>
              </a:solidFill>
              <a:ln w="12700">
                <a:solidFill>
                  <a:srgbClr val="599BD5"/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 algn="just"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pt-PT" sz="1200">
                    <a:solidFill>
                      <a:srgbClr val="000000"/>
                    </a:solidFill>
                    <a:effectLst/>
                    <a:latin typeface="Century Gothic" panose="020B0502020202020204" pitchFamily="34" charset="0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 </a:t>
                </a:r>
              </a:p>
            </p:txBody>
          </p:sp>
          <p:sp>
            <p:nvSpPr>
              <p:cNvPr id="15" name="Text Box 6">
                <a:extLst>
                  <a:ext uri="{FF2B5EF4-FFF2-40B4-BE49-F238E27FC236}">
                    <a16:creationId xmlns:a16="http://schemas.microsoft.com/office/drawing/2014/main" id="{3E9A7DD3-B98B-B14F-8189-35AEB15C19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3190" y="27591"/>
                <a:ext cx="14297" cy="106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lc="http://schemas.openxmlformats.org/drawingml/2006/locked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lc="http://schemas.openxmlformats.org/drawingml/2006/lockedCanvas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38100" tIns="38100" rIns="38100" bIns="38100" anchor="t" anchorCtr="0" upright="1">
                <a:noAutofit/>
              </a:bodyPr>
              <a:lstStyle/>
              <a:p>
                <a:pPr marL="57150" indent="63500" algn="just">
                  <a:lnSpc>
                    <a:spcPct val="89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pt-PT" sz="1400">
                    <a:solidFill>
                      <a:srgbClr val="000000"/>
                    </a:solidFill>
                    <a:effectLst/>
                    <a:latin typeface="Century Gothic" panose="020B0502020202020204" pitchFamily="34" charset="0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 </a:t>
                </a:r>
              </a:p>
              <a:p>
                <a:pPr marL="57150" algn="l">
                  <a:lnSpc>
                    <a:spcPct val="89000"/>
                  </a:lnSpc>
                  <a:spcBef>
                    <a:spcPts val="150"/>
                  </a:spcBef>
                  <a:spcAft>
                    <a:spcPts val="500"/>
                  </a:spcAft>
                </a:pPr>
                <a:r>
                  <a:rPr lang="pt-PT" sz="1400" b="1">
                    <a:solidFill>
                      <a:srgbClr val="000000"/>
                    </a:solidFill>
                    <a:effectLst/>
                    <a:latin typeface="Century Gothic" panose="020B0502020202020204" pitchFamily="34" charset="0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A educação de adultos tem de ser centrada nos problemas e não nos conteúdos</a:t>
                </a:r>
              </a:p>
            </p:txBody>
          </p:sp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8B717DA9-3709-DB43-8303-8A3AEA4F50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30" y="-129"/>
                <a:ext cx="19849" cy="12857"/>
              </a:xfrm>
              <a:prstGeom prst="roundRect">
                <a:avLst>
                  <a:gd name="adj" fmla="val 10000"/>
                </a:avLst>
              </a:prstGeom>
              <a:solidFill>
                <a:srgbClr val="FFFFFF">
                  <a:alpha val="89803"/>
                </a:srgbClr>
              </a:solidFill>
              <a:ln w="12700">
                <a:solidFill>
                  <a:srgbClr val="599BD5"/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 algn="just"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pt-PT" sz="1200">
                    <a:solidFill>
                      <a:srgbClr val="000000"/>
                    </a:solidFill>
                    <a:effectLst/>
                    <a:latin typeface="Century Gothic" panose="020B0502020202020204" pitchFamily="34" charset="0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 </a:t>
                </a:r>
              </a:p>
            </p:txBody>
          </p:sp>
          <p:sp>
            <p:nvSpPr>
              <p:cNvPr id="17" name="Text Box 9">
                <a:extLst>
                  <a:ext uri="{FF2B5EF4-FFF2-40B4-BE49-F238E27FC236}">
                    <a16:creationId xmlns:a16="http://schemas.microsoft.com/office/drawing/2014/main" id="{553923A9-0F00-8442-995A-F881D16919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428" y="590"/>
                <a:ext cx="14332" cy="90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lc="http://schemas.openxmlformats.org/drawingml/2006/locked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lc="http://schemas.openxmlformats.org/drawingml/2006/lockedCanvas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38100" tIns="38100" rIns="38100" bIns="38100" anchor="t" anchorCtr="0" upright="1">
                <a:noAutofit/>
              </a:bodyPr>
              <a:lstStyle/>
              <a:p>
                <a:pPr marL="57150" indent="63500" algn="just">
                  <a:lnSpc>
                    <a:spcPct val="89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pt-PT" sz="1400" b="1" dirty="0">
                    <a:solidFill>
                      <a:srgbClr val="000000"/>
                    </a:solidFill>
                    <a:effectLst/>
                    <a:latin typeface="Century Gothic" panose="020B0502020202020204" pitchFamily="34" charset="0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Os adultos desejam que as suas experiências (incluindo os erros) constituam a base da formação </a:t>
                </a:r>
              </a:p>
            </p:txBody>
          </p:sp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DC41560D-2737-4A4E-A6A6-4B03DBC36A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572" y="-147"/>
                <a:ext cx="19850" cy="12857"/>
              </a:xfrm>
              <a:prstGeom prst="roundRect">
                <a:avLst>
                  <a:gd name="adj" fmla="val 10000"/>
                </a:avLst>
              </a:prstGeom>
              <a:solidFill>
                <a:srgbClr val="FFFFFF">
                  <a:alpha val="89803"/>
                </a:srgbClr>
              </a:solidFill>
              <a:ln w="12700">
                <a:solidFill>
                  <a:srgbClr val="599BD5"/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 algn="just"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pt-PT" sz="1200">
                    <a:solidFill>
                      <a:srgbClr val="000000"/>
                    </a:solidFill>
                    <a:effectLst/>
                    <a:latin typeface="Century Gothic" panose="020B0502020202020204" pitchFamily="34" charset="0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 </a:t>
                </a:r>
              </a:p>
            </p:txBody>
          </p:sp>
          <p:sp>
            <p:nvSpPr>
              <p:cNvPr id="19" name="Text Box 11">
                <a:extLst>
                  <a:ext uri="{FF2B5EF4-FFF2-40B4-BE49-F238E27FC236}">
                    <a16:creationId xmlns:a16="http://schemas.microsoft.com/office/drawing/2014/main" id="{E5DE5B4E-04E1-ED42-94B5-98521649C8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3190" y="892"/>
                <a:ext cx="13329" cy="103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lc="http://schemas.openxmlformats.org/drawingml/2006/locked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lc="http://schemas.openxmlformats.org/drawingml/2006/lockedCanvas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38100" tIns="38100" rIns="38100" bIns="38100" anchor="t" anchorCtr="0" upright="1">
                <a:noAutofit/>
              </a:bodyPr>
              <a:lstStyle/>
              <a:p>
                <a:pPr marL="57150" indent="63500" algn="just">
                  <a:lnSpc>
                    <a:spcPct val="89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pt-PT" sz="1400" b="1">
                    <a:solidFill>
                      <a:srgbClr val="000000"/>
                    </a:solidFill>
                    <a:effectLst/>
                    <a:latin typeface="Century Gothic" panose="020B0502020202020204" pitchFamily="34" charset="0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Os adultos desejam participar tanto no planeamento como na avaliação da formação</a:t>
                </a:r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DB1D0FCF-24F6-4F44-A189-E3E3F9425C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84" y="2316"/>
                <a:ext cx="17398" cy="17398"/>
              </a:xfrm>
              <a:custGeom>
                <a:avLst/>
                <a:gdLst>
                  <a:gd name="T0" fmla="*/ 0 w 120000"/>
                  <a:gd name="T1" fmla="*/ 120000 h 120000"/>
                  <a:gd name="T2" fmla="*/ 0 w 120000"/>
                  <a:gd name="T3" fmla="*/ 120000 h 120000"/>
                  <a:gd name="T4" fmla="*/ 119999 w 120000"/>
                  <a:gd name="T5" fmla="*/ 0 h 120000"/>
                  <a:gd name="T6" fmla="*/ 120000 w 120000"/>
                  <a:gd name="T7" fmla="*/ 120000 h 120000"/>
                  <a:gd name="T8" fmla="*/ 0 w 120000"/>
                  <a:gd name="T9" fmla="*/ 120000 h 120000"/>
                  <a:gd name="T10" fmla="*/ 0 w 120000"/>
                  <a:gd name="T11" fmla="*/ 0 h 120000"/>
                  <a:gd name="T12" fmla="*/ 120000 w 120000"/>
                  <a:gd name="T13" fmla="*/ 120000 h 1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120000" h="120000" extrusionOk="0">
                    <a:moveTo>
                      <a:pt x="0" y="120000"/>
                    </a:moveTo>
                    <a:lnTo>
                      <a:pt x="0" y="120000"/>
                    </a:lnTo>
                    <a:cubicBezTo>
                      <a:pt x="0" y="53725"/>
                      <a:pt x="53725" y="0"/>
                      <a:pt x="119999" y="0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rgbClr val="599BD5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 algn="just"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pt-PT" sz="1200">
                    <a:solidFill>
                      <a:srgbClr val="000000"/>
                    </a:solidFill>
                    <a:effectLst/>
                    <a:latin typeface="Century Gothic" panose="020B0502020202020204" pitchFamily="34" charset="0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 </a:t>
                </a:r>
              </a:p>
            </p:txBody>
          </p:sp>
          <p:sp>
            <p:nvSpPr>
              <p:cNvPr id="21" name="Text Box 13">
                <a:extLst>
                  <a:ext uri="{FF2B5EF4-FFF2-40B4-BE49-F238E27FC236}">
                    <a16:creationId xmlns:a16="http://schemas.microsoft.com/office/drawing/2014/main" id="{CB81FFBD-282C-EB40-B1FB-ACDAC8D0E5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176" y="7412"/>
                <a:ext cx="13206" cy="12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lc="http://schemas.openxmlformats.org/drawingml/2006/locked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lc="http://schemas.openxmlformats.org/drawingml/2006/lockedCanvas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9550" tIns="99550" rIns="99550" bIns="99550" anchor="ctr" anchorCtr="0" upright="1">
                <a:noAutofit/>
              </a:bodyPr>
              <a:lstStyle/>
              <a:p>
                <a:pPr algn="just">
                  <a:lnSpc>
                    <a:spcPct val="89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pt-PT" sz="1600" b="1" dirty="0">
                    <a:solidFill>
                      <a:srgbClr val="000000"/>
                    </a:solidFill>
                    <a:effectLst/>
                    <a:latin typeface="Century Gothic" panose="020B0502020202020204" pitchFamily="34" charset="0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Participação ativa</a:t>
                </a:r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0578BAC8-E505-4F48-A616-239F39DDE436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7186" y="2316"/>
                <a:ext cx="17398" cy="17398"/>
              </a:xfrm>
              <a:custGeom>
                <a:avLst/>
                <a:gdLst>
                  <a:gd name="T0" fmla="*/ 0 w 120000"/>
                  <a:gd name="T1" fmla="*/ 120000 h 120000"/>
                  <a:gd name="T2" fmla="*/ 0 w 120000"/>
                  <a:gd name="T3" fmla="*/ 120000 h 120000"/>
                  <a:gd name="T4" fmla="*/ 119999 w 120000"/>
                  <a:gd name="T5" fmla="*/ 0 h 120000"/>
                  <a:gd name="T6" fmla="*/ 120000 w 120000"/>
                  <a:gd name="T7" fmla="*/ 120000 h 120000"/>
                  <a:gd name="T8" fmla="*/ 0 w 120000"/>
                  <a:gd name="T9" fmla="*/ 120000 h 120000"/>
                  <a:gd name="T10" fmla="*/ 0 w 120000"/>
                  <a:gd name="T11" fmla="*/ 0 h 120000"/>
                  <a:gd name="T12" fmla="*/ 120000 w 120000"/>
                  <a:gd name="T13" fmla="*/ 120000 h 1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120000" h="120000" extrusionOk="0">
                    <a:moveTo>
                      <a:pt x="0" y="120000"/>
                    </a:moveTo>
                    <a:lnTo>
                      <a:pt x="0" y="120000"/>
                    </a:lnTo>
                    <a:cubicBezTo>
                      <a:pt x="0" y="53725"/>
                      <a:pt x="53725" y="0"/>
                      <a:pt x="119999" y="0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rgbClr val="599BD5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 algn="just"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pt-PT" sz="1200">
                    <a:solidFill>
                      <a:srgbClr val="000000"/>
                    </a:solidFill>
                    <a:effectLst/>
                    <a:latin typeface="Century Gothic" panose="020B0502020202020204" pitchFamily="34" charset="0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 </a:t>
                </a:r>
              </a:p>
            </p:txBody>
          </p:sp>
          <p:sp>
            <p:nvSpPr>
              <p:cNvPr id="23" name="Text Box 15">
                <a:extLst>
                  <a:ext uri="{FF2B5EF4-FFF2-40B4-BE49-F238E27FC236}">
                    <a16:creationId xmlns:a16="http://schemas.microsoft.com/office/drawing/2014/main" id="{A1A4AEE2-32DA-CF4C-B65E-1C7D416287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86" y="7412"/>
                <a:ext cx="13062" cy="12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lc="http://schemas.openxmlformats.org/drawingml/2006/locked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lc="http://schemas.openxmlformats.org/drawingml/2006/lockedCanvas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9550" tIns="99550" rIns="99550" bIns="99550" anchor="ctr" anchorCtr="0" upright="1">
                <a:noAutofit/>
              </a:bodyPr>
              <a:lstStyle/>
              <a:p>
                <a:pPr algn="ctr">
                  <a:lnSpc>
                    <a:spcPct val="89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pt-PT" sz="1600" b="1" dirty="0">
                    <a:solidFill>
                      <a:srgbClr val="000000"/>
                    </a:solidFill>
                    <a:effectLst/>
                    <a:latin typeface="Century Gothic" panose="020B0502020202020204" pitchFamily="34" charset="0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Utilizar as experiências</a:t>
                </a:r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45942CF8-8149-7444-928D-9844CEBBF737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27186" y="20518"/>
                <a:ext cx="17398" cy="17398"/>
              </a:xfrm>
              <a:custGeom>
                <a:avLst/>
                <a:gdLst>
                  <a:gd name="T0" fmla="*/ 0 w 120000"/>
                  <a:gd name="T1" fmla="*/ 120000 h 120000"/>
                  <a:gd name="T2" fmla="*/ 0 w 120000"/>
                  <a:gd name="T3" fmla="*/ 120000 h 120000"/>
                  <a:gd name="T4" fmla="*/ 119999 w 120000"/>
                  <a:gd name="T5" fmla="*/ 0 h 120000"/>
                  <a:gd name="T6" fmla="*/ 120000 w 120000"/>
                  <a:gd name="T7" fmla="*/ 120000 h 120000"/>
                  <a:gd name="T8" fmla="*/ 0 w 120000"/>
                  <a:gd name="T9" fmla="*/ 120000 h 120000"/>
                  <a:gd name="T10" fmla="*/ 0 w 120000"/>
                  <a:gd name="T11" fmla="*/ 0 h 120000"/>
                  <a:gd name="T12" fmla="*/ 120000 w 120000"/>
                  <a:gd name="T13" fmla="*/ 120000 h 1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120000" h="120000" extrusionOk="0">
                    <a:moveTo>
                      <a:pt x="0" y="120000"/>
                    </a:moveTo>
                    <a:lnTo>
                      <a:pt x="0" y="120000"/>
                    </a:lnTo>
                    <a:cubicBezTo>
                      <a:pt x="0" y="53725"/>
                      <a:pt x="53725" y="0"/>
                      <a:pt x="119999" y="0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rgbClr val="599BD5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 algn="just"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pt-PT" sz="1200">
                    <a:solidFill>
                      <a:srgbClr val="000000"/>
                    </a:solidFill>
                    <a:effectLst/>
                    <a:latin typeface="Century Gothic" panose="020B0502020202020204" pitchFamily="34" charset="0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 </a:t>
                </a:r>
              </a:p>
            </p:txBody>
          </p:sp>
          <p:sp>
            <p:nvSpPr>
              <p:cNvPr id="25" name="Text Box 17">
                <a:extLst>
                  <a:ext uri="{FF2B5EF4-FFF2-40B4-BE49-F238E27FC236}">
                    <a16:creationId xmlns:a16="http://schemas.microsoft.com/office/drawing/2014/main" id="{7D01A3AB-E02A-C141-BD49-131F493D6E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446" y="21494"/>
                <a:ext cx="12302" cy="14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lc="http://schemas.openxmlformats.org/drawingml/2006/locked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lc="http://schemas.openxmlformats.org/drawingml/2006/lockedCanvas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9550" tIns="99550" rIns="99550" bIns="99550" anchor="ctr" anchorCtr="0" upright="1">
                <a:noAutofit/>
              </a:bodyPr>
              <a:lstStyle/>
              <a:p>
                <a:pPr algn="ctr">
                  <a:lnSpc>
                    <a:spcPct val="89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pt-PT" sz="1600" b="1" dirty="0">
                    <a:solidFill>
                      <a:srgbClr val="000000"/>
                    </a:solidFill>
                    <a:effectLst/>
                    <a:latin typeface="Century Gothic" panose="020B0502020202020204" pitchFamily="34" charset="0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Aprendizagem com relevância e impacto no emprego ou na vida pessoal</a:t>
                </a:r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7DA4CE7C-A9F3-8249-8E85-20F9FC274E3A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8984" y="20518"/>
                <a:ext cx="17398" cy="17398"/>
              </a:xfrm>
              <a:custGeom>
                <a:avLst/>
                <a:gdLst>
                  <a:gd name="T0" fmla="*/ 0 w 120000"/>
                  <a:gd name="T1" fmla="*/ 120000 h 120000"/>
                  <a:gd name="T2" fmla="*/ 0 w 120000"/>
                  <a:gd name="T3" fmla="*/ 120000 h 120000"/>
                  <a:gd name="T4" fmla="*/ 119999 w 120000"/>
                  <a:gd name="T5" fmla="*/ 0 h 120000"/>
                  <a:gd name="T6" fmla="*/ 120000 w 120000"/>
                  <a:gd name="T7" fmla="*/ 120000 h 120000"/>
                  <a:gd name="T8" fmla="*/ 0 w 120000"/>
                  <a:gd name="T9" fmla="*/ 120000 h 120000"/>
                  <a:gd name="T10" fmla="*/ 0 w 120000"/>
                  <a:gd name="T11" fmla="*/ 0 h 120000"/>
                  <a:gd name="T12" fmla="*/ 120000 w 120000"/>
                  <a:gd name="T13" fmla="*/ 120000 h 1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120000" h="120000" extrusionOk="0">
                    <a:moveTo>
                      <a:pt x="0" y="120000"/>
                    </a:moveTo>
                    <a:lnTo>
                      <a:pt x="0" y="120000"/>
                    </a:lnTo>
                    <a:cubicBezTo>
                      <a:pt x="0" y="53725"/>
                      <a:pt x="53725" y="0"/>
                      <a:pt x="119999" y="0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rgbClr val="599BD5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 algn="just"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pt-PT" sz="1200">
                    <a:solidFill>
                      <a:srgbClr val="000000"/>
                    </a:solidFill>
                    <a:effectLst/>
                    <a:latin typeface="Century Gothic" panose="020B0502020202020204" pitchFamily="34" charset="0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 </a:t>
                </a:r>
              </a:p>
            </p:txBody>
          </p:sp>
          <p:sp>
            <p:nvSpPr>
              <p:cNvPr id="27" name="Text Box 19">
                <a:extLst>
                  <a:ext uri="{FF2B5EF4-FFF2-40B4-BE49-F238E27FC236}">
                    <a16:creationId xmlns:a16="http://schemas.microsoft.com/office/drawing/2014/main" id="{E0B8493F-D64D-0845-9286-3BAAA9ACB1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50" y="22030"/>
                <a:ext cx="12302" cy="123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lc="http://schemas.openxmlformats.org/drawingml/2006/locked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lc="http://schemas.openxmlformats.org/drawingml/2006/lockedCanvas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9550" tIns="99550" rIns="99550" bIns="99550" anchor="ctr" anchorCtr="0" upright="1">
                <a:noAutofit/>
              </a:bodyPr>
              <a:lstStyle/>
              <a:p>
                <a:pPr algn="ctr">
                  <a:lnSpc>
                    <a:spcPct val="89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pt-PT" sz="1600" b="1" dirty="0">
                    <a:solidFill>
                      <a:srgbClr val="000000"/>
                    </a:solidFill>
                    <a:effectLst/>
                    <a:latin typeface="Century Gothic" panose="020B0502020202020204" pitchFamily="34" charset="0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Aprendizagem e instrução centradas nos problemas</a:t>
                </a:r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B9521444-AC9D-944C-A890-B41E60070D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80" y="16500"/>
                <a:ext cx="6007" cy="5224"/>
              </a:xfrm>
              <a:custGeom>
                <a:avLst/>
                <a:gdLst>
                  <a:gd name="T0" fmla="*/ 6521 w 120000"/>
                  <a:gd name="T1" fmla="*/ 60000 h 120000"/>
                  <a:gd name="T2" fmla="*/ 6521 w 120000"/>
                  <a:gd name="T3" fmla="*/ 60000 h 120000"/>
                  <a:gd name="T4" fmla="*/ 51107 w 120000"/>
                  <a:gd name="T5" fmla="*/ 8230 h 120000"/>
                  <a:gd name="T6" fmla="*/ 110520 w 120000"/>
                  <a:gd name="T7" fmla="*/ 42783 h 120000"/>
                  <a:gd name="T8" fmla="*/ 116427 w 120000"/>
                  <a:gd name="T9" fmla="*/ 42783 h 120000"/>
                  <a:gd name="T10" fmla="*/ 106956 w 120000"/>
                  <a:gd name="T11" fmla="*/ 59999 h 120000"/>
                  <a:gd name="T12" fmla="*/ 90340 w 120000"/>
                  <a:gd name="T13" fmla="*/ 42783 h 120000"/>
                  <a:gd name="T14" fmla="*/ 95921 w 120000"/>
                  <a:gd name="T15" fmla="*/ 42783 h 120000"/>
                  <a:gd name="T16" fmla="*/ 50447 w 120000"/>
                  <a:gd name="T17" fmla="*/ 23561 h 120000"/>
                  <a:gd name="T18" fmla="*/ 19565 w 120000"/>
                  <a:gd name="T19" fmla="*/ 60000 h 120000"/>
                  <a:gd name="T20" fmla="*/ 6521 w 120000"/>
                  <a:gd name="T21" fmla="*/ 60000 h 120000"/>
                  <a:gd name="T22" fmla="*/ 0 w 120000"/>
                  <a:gd name="T23" fmla="*/ 0 h 120000"/>
                  <a:gd name="T24" fmla="*/ 120000 w 120000"/>
                  <a:gd name="T25" fmla="*/ 120000 h 1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T22" t="T23" r="T24" b="T25"/>
                <a:pathLst>
                  <a:path w="120000" h="120000" extrusionOk="0">
                    <a:moveTo>
                      <a:pt x="6521" y="60000"/>
                    </a:moveTo>
                    <a:lnTo>
                      <a:pt x="6521" y="60000"/>
                    </a:lnTo>
                    <a:cubicBezTo>
                      <a:pt x="6521" y="34373"/>
                      <a:pt x="25367" y="12492"/>
                      <a:pt x="51107" y="8230"/>
                    </a:cubicBezTo>
                    <a:cubicBezTo>
                      <a:pt x="76847" y="3969"/>
                      <a:pt x="101960" y="18574"/>
                      <a:pt x="110520" y="42783"/>
                    </a:cubicBezTo>
                    <a:lnTo>
                      <a:pt x="116427" y="42783"/>
                    </a:lnTo>
                    <a:lnTo>
                      <a:pt x="106956" y="59999"/>
                    </a:lnTo>
                    <a:lnTo>
                      <a:pt x="90340" y="42783"/>
                    </a:lnTo>
                    <a:lnTo>
                      <a:pt x="95921" y="42783"/>
                    </a:lnTo>
                    <a:cubicBezTo>
                      <a:pt x="87358" y="27415"/>
                      <a:pt x="68571" y="19474"/>
                      <a:pt x="50447" y="23561"/>
                    </a:cubicBezTo>
                    <a:cubicBezTo>
                      <a:pt x="32323" y="27648"/>
                      <a:pt x="19565" y="42701"/>
                      <a:pt x="19565" y="60000"/>
                    </a:cubicBezTo>
                    <a:lnTo>
                      <a:pt x="6521" y="60000"/>
                    </a:lnTo>
                    <a:close/>
                  </a:path>
                </a:pathLst>
              </a:custGeom>
              <a:solidFill>
                <a:srgbClr val="B3CAE7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 algn="just"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pt-PT" sz="1200">
                    <a:solidFill>
                      <a:srgbClr val="000000"/>
                    </a:solidFill>
                    <a:effectLst/>
                    <a:latin typeface="Century Gothic" panose="020B0502020202020204" pitchFamily="34" charset="0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 </a:t>
                </a:r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6BB00C8E-CA81-614F-8110-F707AF0888F6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23780" y="18509"/>
                <a:ext cx="6007" cy="5224"/>
              </a:xfrm>
              <a:custGeom>
                <a:avLst/>
                <a:gdLst>
                  <a:gd name="T0" fmla="*/ 6521 w 120000"/>
                  <a:gd name="T1" fmla="*/ 60000 h 120000"/>
                  <a:gd name="T2" fmla="*/ 6521 w 120000"/>
                  <a:gd name="T3" fmla="*/ 60000 h 120000"/>
                  <a:gd name="T4" fmla="*/ 51107 w 120000"/>
                  <a:gd name="T5" fmla="*/ 8230 h 120000"/>
                  <a:gd name="T6" fmla="*/ 110520 w 120000"/>
                  <a:gd name="T7" fmla="*/ 42783 h 120000"/>
                  <a:gd name="T8" fmla="*/ 116427 w 120000"/>
                  <a:gd name="T9" fmla="*/ 42783 h 120000"/>
                  <a:gd name="T10" fmla="*/ 106956 w 120000"/>
                  <a:gd name="T11" fmla="*/ 59999 h 120000"/>
                  <a:gd name="T12" fmla="*/ 90340 w 120000"/>
                  <a:gd name="T13" fmla="*/ 42783 h 120000"/>
                  <a:gd name="T14" fmla="*/ 95921 w 120000"/>
                  <a:gd name="T15" fmla="*/ 42783 h 120000"/>
                  <a:gd name="T16" fmla="*/ 50447 w 120000"/>
                  <a:gd name="T17" fmla="*/ 23561 h 120000"/>
                  <a:gd name="T18" fmla="*/ 19565 w 120000"/>
                  <a:gd name="T19" fmla="*/ 60000 h 120000"/>
                  <a:gd name="T20" fmla="*/ 6521 w 120000"/>
                  <a:gd name="T21" fmla="*/ 60000 h 120000"/>
                  <a:gd name="T22" fmla="*/ 0 w 120000"/>
                  <a:gd name="T23" fmla="*/ 0 h 120000"/>
                  <a:gd name="T24" fmla="*/ 120000 w 120000"/>
                  <a:gd name="T25" fmla="*/ 120000 h 1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T22" t="T23" r="T24" b="T25"/>
                <a:pathLst>
                  <a:path w="120000" h="120000" extrusionOk="0">
                    <a:moveTo>
                      <a:pt x="6521" y="60000"/>
                    </a:moveTo>
                    <a:lnTo>
                      <a:pt x="6521" y="60000"/>
                    </a:lnTo>
                    <a:cubicBezTo>
                      <a:pt x="6521" y="34373"/>
                      <a:pt x="25367" y="12492"/>
                      <a:pt x="51107" y="8230"/>
                    </a:cubicBezTo>
                    <a:cubicBezTo>
                      <a:pt x="76847" y="3969"/>
                      <a:pt x="101960" y="18574"/>
                      <a:pt x="110520" y="42783"/>
                    </a:cubicBezTo>
                    <a:lnTo>
                      <a:pt x="116427" y="42783"/>
                    </a:lnTo>
                    <a:lnTo>
                      <a:pt x="106956" y="59999"/>
                    </a:lnTo>
                    <a:lnTo>
                      <a:pt x="90340" y="42783"/>
                    </a:lnTo>
                    <a:lnTo>
                      <a:pt x="95921" y="42783"/>
                    </a:lnTo>
                    <a:cubicBezTo>
                      <a:pt x="87358" y="27415"/>
                      <a:pt x="68571" y="19474"/>
                      <a:pt x="50447" y="23561"/>
                    </a:cubicBezTo>
                    <a:cubicBezTo>
                      <a:pt x="32323" y="27648"/>
                      <a:pt x="19565" y="42701"/>
                      <a:pt x="19565" y="60000"/>
                    </a:cubicBezTo>
                    <a:lnTo>
                      <a:pt x="6521" y="60000"/>
                    </a:lnTo>
                    <a:close/>
                  </a:path>
                </a:pathLst>
              </a:custGeom>
              <a:solidFill>
                <a:srgbClr val="B3CAE7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 algn="just"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pt-PT" sz="1200">
                    <a:solidFill>
                      <a:srgbClr val="000000"/>
                    </a:solidFill>
                    <a:effectLst/>
                    <a:latin typeface="Century Gothic" panose="020B0502020202020204" pitchFamily="34" charset="0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 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28418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105308"/>
            <a:ext cx="8229600" cy="720626"/>
          </a:xfrm>
          <a:noFill/>
        </p:spPr>
        <p:txBody>
          <a:bodyPr/>
          <a:lstStyle/>
          <a:p>
            <a:pPr eaLnBrk="1" hangingPunct="1"/>
            <a:r>
              <a:rPr lang="pt-PT" b="1"/>
              <a:t>Retenção do material de formação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52" y="2253656"/>
            <a:ext cx="7632848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/>
              <a:t>As pessoas esquecem o que aprenderam...</a:t>
            </a:r>
          </a:p>
          <a:p>
            <a:pPr lvl="2"/>
            <a:r>
              <a:rPr lang="pt-PT" sz="2800"/>
              <a:t>40% em 2 dias</a:t>
            </a:r>
          </a:p>
          <a:p>
            <a:pPr lvl="2"/>
            <a:r>
              <a:rPr lang="pt-PT" sz="2800"/>
              <a:t>65% em 8 dias</a:t>
            </a:r>
          </a:p>
          <a:p>
            <a:pPr lvl="2"/>
            <a:r>
              <a:rPr lang="pt-PT" sz="2800"/>
              <a:t>75% em 30 dias</a:t>
            </a:r>
          </a:p>
          <a:p>
            <a:endParaRPr lang="en-GB" sz="2800" dirty="0">
              <a:solidFill>
                <a:srgbClr val="1217EE"/>
              </a:solidFill>
            </a:endParaRPr>
          </a:p>
          <a:p>
            <a:r>
              <a:rPr lang="pt-PT" sz="2800"/>
              <a:t>No prazo de um mês após a sua formação, a maior parte do público terá esquecido cerca de três quartos das informações que transmitiu!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372116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contenuto 1" descr="learningpyramid4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666" r="-27666"/>
          <a:stretch>
            <a:fillRect/>
          </a:stretch>
        </p:blipFill>
        <p:spPr/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805046C7-FD71-5949-BD92-D1461E8DAA00}"/>
              </a:ext>
            </a:extLst>
          </p:cNvPr>
          <p:cNvSpPr txBox="1">
            <a:spLocks noChangeArrowheads="1"/>
          </p:cNvSpPr>
          <p:nvPr/>
        </p:nvSpPr>
        <p:spPr>
          <a:xfrm>
            <a:off x="323385" y="1105308"/>
            <a:ext cx="8445767" cy="72062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pt-PT" b="1" dirty="0"/>
              <a:t>A pirâmide da aprendizagem</a:t>
            </a:r>
          </a:p>
        </p:txBody>
      </p:sp>
    </p:spTree>
    <p:extLst>
      <p:ext uri="{BB962C8B-B14F-4D97-AF65-F5344CB8AC3E}">
        <p14:creationId xmlns:p14="http://schemas.microsoft.com/office/powerpoint/2010/main" val="36622680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83128" y="942085"/>
            <a:ext cx="8913813" cy="914400"/>
          </a:xfrm>
        </p:spPr>
        <p:txBody>
          <a:bodyPr/>
          <a:lstStyle/>
          <a:p>
            <a:pPr algn="ctr"/>
            <a:r>
              <a:rPr lang="pt-PT" sz="3200" b="1" noProof="0"/>
              <a:t>Estilos de aprendizagem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988840"/>
            <a:ext cx="8113340" cy="427748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PT" sz="2800" noProof="0"/>
              <a:t>Os estilos de aprendizagem referem-se à forma como prefere abordar a nova informação. </a:t>
            </a:r>
          </a:p>
          <a:p>
            <a:pPr marL="0" indent="0" algn="just">
              <a:buNone/>
            </a:pPr>
            <a:endParaRPr lang="en-GB" dirty="0"/>
          </a:p>
          <a:p>
            <a:pPr marL="0" indent="0" algn="just">
              <a:buNone/>
            </a:pPr>
            <a:r>
              <a:rPr lang="pt-PT" sz="2800" b="1" noProof="0"/>
              <a:t>Quanto sabe sobre si próprio? Vamos fazer um teste...</a:t>
            </a:r>
          </a:p>
          <a:p>
            <a:pPr marL="0" indent="0">
              <a:buNone/>
            </a:pPr>
            <a:endParaRPr lang="en-GB" sz="2800" noProof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D8D1-89E9-1045-8AF5-1B4F25AE41B0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28669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CE7F1-A82F-0A42-9824-13C3603E8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www.coe.int/cybercrime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F56D20-8675-B649-BD38-B20DAE55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BA23-6223-4617-9598-728E7A9462B0}" type="slidenum">
              <a:rPr lang="en-GB" smtClean="0"/>
              <a:t>27</a:t>
            </a:fld>
            <a:endParaRPr lang="en-GB"/>
          </a:p>
        </p:txBody>
      </p:sp>
      <p:pic>
        <p:nvPicPr>
          <p:cNvPr id="1026" name="Picture 2" descr="Honey and Mumford Learning Styles | LaptrinhX">
            <a:extLst>
              <a:ext uri="{FF2B5EF4-FFF2-40B4-BE49-F238E27FC236}">
                <a16:creationId xmlns:a16="http://schemas.microsoft.com/office/drawing/2014/main" id="{07C18E01-BDDE-6C4F-9CB7-B7E37AB365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184" y="1210162"/>
            <a:ext cx="6325871" cy="494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1514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83128" y="942085"/>
            <a:ext cx="8913813" cy="914400"/>
          </a:xfrm>
        </p:spPr>
        <p:txBody>
          <a:bodyPr/>
          <a:lstStyle/>
          <a:p>
            <a:pPr algn="ctr"/>
            <a:r>
              <a:rPr lang="pt-PT" sz="3200" b="1" noProof="0"/>
              <a:t>Ativistas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988840"/>
            <a:ext cx="8113340" cy="427748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PT" dirty="0"/>
              <a:t>Os ativistas envolvem-se plenamente e sem preconceitos em novas experiências. Desfrutam o aqui e agora e não se importam em ser dominados por experiências imediatas. Têm um espírito aberto e não são céticos, o que tende a torná-los entusiastas em relação a qualquer novidade. A sua filosofia é: “Experimento tudo pelo menos uma vez”. Tendem a agir primeiro e a considerar as consequências depois.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D8D1-89E9-1045-8AF5-1B4F25AE41B0}" type="slidenum">
              <a:rPr lang="it-IT" smtClean="0"/>
              <a:t>28</a:t>
            </a:fld>
            <a:endParaRPr lang="it-IT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A175C9-1F4F-7141-9BCD-9C925C1B6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01782" y="216458"/>
            <a:ext cx="1766612" cy="132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929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83128" y="942085"/>
            <a:ext cx="8913813" cy="914400"/>
          </a:xfrm>
        </p:spPr>
        <p:txBody>
          <a:bodyPr/>
          <a:lstStyle/>
          <a:p>
            <a:pPr algn="ctr"/>
            <a:r>
              <a:rPr lang="pt-PT" sz="3200" b="1" noProof="0"/>
              <a:t>Ativistas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638426"/>
            <a:ext cx="8113340" cy="427748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PT" dirty="0"/>
              <a:t>Os seus dias são preenchidos com atividades. Abordam os problemas através da troca de ideias. Assim que o entusiasmo de uma atividade esmorece, começam logo a procurar a seguinte. Tendem a prosperar face ao desafio das novas experiências, mas aborrecem-se com a implementação e a consolidação no mais longo prazo. São pessoas gregárias, constantemente envolvidas com os outros, mas, ao fazê-lo, procuram centrar todas as atividades à sua volta.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D8D1-89E9-1045-8AF5-1B4F25AE41B0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2275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C3F91-7BF0-4FEE-8D98-37A114D52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www.coe.int/cybercrime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6B0F37-B3A6-457D-90CA-5F7048786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BA23-6223-4617-9598-728E7A9462B0}" type="slidenum">
              <a:rPr lang="en-GB" smtClean="0"/>
              <a:t>3</a:t>
            </a:fld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F6A1265-A144-1B48-8C4A-2AF49E6073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8136" y="983388"/>
            <a:ext cx="7980218" cy="5547652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1ED3971-DB9E-DF45-B115-A35A97E6428E}"/>
              </a:ext>
            </a:extLst>
          </p:cNvPr>
          <p:cNvSpPr/>
          <p:nvPr/>
        </p:nvSpPr>
        <p:spPr>
          <a:xfrm>
            <a:off x="2620982" y="2070264"/>
            <a:ext cx="925630" cy="46808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350"/>
              <a:t>Gostaria de…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219C322-5F15-C142-B8A6-AB7EFA3D3DAE}"/>
              </a:ext>
            </a:extLst>
          </p:cNvPr>
          <p:cNvSpPr/>
          <p:nvPr/>
        </p:nvSpPr>
        <p:spPr>
          <a:xfrm>
            <a:off x="2372916" y="3183394"/>
            <a:ext cx="925630" cy="46808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350"/>
              <a:t>Gostaria de…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B36CC96-0FAF-2343-BB2A-DFA8399F5FA5}"/>
              </a:ext>
            </a:extLst>
          </p:cNvPr>
          <p:cNvSpPr/>
          <p:nvPr/>
        </p:nvSpPr>
        <p:spPr>
          <a:xfrm>
            <a:off x="4135903" y="3845133"/>
            <a:ext cx="925630" cy="46808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350"/>
              <a:t>Gostaria de…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9AA0C71-A858-AB40-84E6-A5447B8A0C11}"/>
              </a:ext>
            </a:extLst>
          </p:cNvPr>
          <p:cNvSpPr/>
          <p:nvPr/>
        </p:nvSpPr>
        <p:spPr>
          <a:xfrm>
            <a:off x="6308270" y="3334986"/>
            <a:ext cx="925630" cy="46808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350"/>
              <a:t>Gostaria de…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79A901E-08DC-0542-962A-0ABC066C7B04}"/>
              </a:ext>
            </a:extLst>
          </p:cNvPr>
          <p:cNvSpPr/>
          <p:nvPr/>
        </p:nvSpPr>
        <p:spPr>
          <a:xfrm>
            <a:off x="5061533" y="2076696"/>
            <a:ext cx="925630" cy="46808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350"/>
              <a:t>Gostaria de…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713A339-9D02-3743-8945-DEAC7E4E08AC}"/>
              </a:ext>
            </a:extLst>
          </p:cNvPr>
          <p:cNvSpPr/>
          <p:nvPr/>
        </p:nvSpPr>
        <p:spPr>
          <a:xfrm>
            <a:off x="3929742" y="4959974"/>
            <a:ext cx="1284515" cy="576943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350">
                <a:solidFill>
                  <a:schemeClr val="tx1"/>
                </a:solidFill>
              </a:rPr>
              <a:t>Preocupações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61511EF-60B0-9C49-9485-8731EC81DE84}"/>
              </a:ext>
            </a:extLst>
          </p:cNvPr>
          <p:cNvSpPr/>
          <p:nvPr/>
        </p:nvSpPr>
        <p:spPr>
          <a:xfrm>
            <a:off x="3073730" y="5613570"/>
            <a:ext cx="1284515" cy="576943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350">
                <a:solidFill>
                  <a:schemeClr val="tx1"/>
                </a:solidFill>
              </a:rPr>
              <a:t>Preocupações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F0843CD-F05A-A442-AB5E-C6CBA70E5D19}"/>
              </a:ext>
            </a:extLst>
          </p:cNvPr>
          <p:cNvSpPr/>
          <p:nvPr/>
        </p:nvSpPr>
        <p:spPr>
          <a:xfrm>
            <a:off x="4482744" y="5622132"/>
            <a:ext cx="1284515" cy="576943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350">
                <a:solidFill>
                  <a:schemeClr val="tx1"/>
                </a:solidFill>
              </a:rPr>
              <a:t>Preocupações</a:t>
            </a:r>
          </a:p>
        </p:txBody>
      </p:sp>
    </p:spTree>
    <p:extLst>
      <p:ext uri="{BB962C8B-B14F-4D97-AF65-F5344CB8AC3E}">
        <p14:creationId xmlns:p14="http://schemas.microsoft.com/office/powerpoint/2010/main" val="36077248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83128" y="942085"/>
            <a:ext cx="8913813" cy="914400"/>
          </a:xfrm>
        </p:spPr>
        <p:txBody>
          <a:bodyPr/>
          <a:lstStyle/>
          <a:p>
            <a:pPr algn="ctr"/>
            <a:r>
              <a:rPr lang="pt-PT" sz="3200" b="1" noProof="0"/>
              <a:t>Teóricos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856485"/>
            <a:ext cx="8113340" cy="427748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PT" dirty="0"/>
              <a:t>Os teóricos adaptam e integram as observações em teorias complexas, mas logicamente sólidas. Refletem sobre os problemas de uma forma vertical e lógica, passo a passo. Assimilam factos díspares transformando-os em teorias coerentes. Tendem a ser perfeccionistas e não sossegam facilmente até tudo estar bem encaixado num regime racional. Gostam de analisar e sintetizar. Apreciam pressupostos básicos, um raciocínio com base em princípios, modelos, teorias e sistemas.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D8D1-89E9-1045-8AF5-1B4F25AE41B0}" type="slidenum">
              <a:rPr lang="it-IT" smtClean="0"/>
              <a:t>30</a:t>
            </a:fld>
            <a:endParaRPr lang="it-IT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5F2354-589B-C14C-BDF4-9AAEF97A9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27908" y="164845"/>
            <a:ext cx="1691640" cy="169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8203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83128" y="942085"/>
            <a:ext cx="8913813" cy="914400"/>
          </a:xfrm>
        </p:spPr>
        <p:txBody>
          <a:bodyPr/>
          <a:lstStyle/>
          <a:p>
            <a:pPr algn="ctr"/>
            <a:r>
              <a:rPr lang="pt-PT" sz="3200" b="1" noProof="0"/>
              <a:t>Teóricos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988840"/>
            <a:ext cx="8113340" cy="427748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PT"/>
              <a:t>A sua filosofia valoriza a racionalidade e a lógica. “Se a sua lógica é boa.” As perguntas que se colocam frequentemente são: “Faz sentido?” “Como é que isto se encaixa com aquilo?” “Quais são os pressupostos básicos?” Tendem a ser independentes, analíticos e dedicados à objetividade racional mais do que a qualquer elemento subjetivo ou ambíguo.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D8D1-89E9-1045-8AF5-1B4F25AE41B0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43978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83128" y="942085"/>
            <a:ext cx="8913813" cy="914400"/>
          </a:xfrm>
        </p:spPr>
        <p:txBody>
          <a:bodyPr/>
          <a:lstStyle/>
          <a:p>
            <a:pPr algn="ctr"/>
            <a:r>
              <a:rPr lang="pt-PT" sz="3200" b="1" noProof="0"/>
              <a:t>Teóricos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988840"/>
            <a:ext cx="8113340" cy="427748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PT"/>
              <a:t>A sua abordagem aos problemas é coerente em termos de lógica. Esta é a sua “postura mental” e rejeitam firmemente tudo o que não se encaixe. Preferem maximizar a certeza e sentem-se desconfortáveis com juízos subjetivos, pensamento lateral e tudo o que seja irreverente.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D8D1-89E9-1045-8AF5-1B4F25AE41B0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93436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83128" y="942085"/>
            <a:ext cx="8913813" cy="914400"/>
          </a:xfrm>
        </p:spPr>
        <p:txBody>
          <a:bodyPr/>
          <a:lstStyle/>
          <a:p>
            <a:pPr algn="ctr"/>
            <a:r>
              <a:rPr lang="pt-PT" sz="3200" b="1" noProof="0"/>
              <a:t>Pragmáticos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988840"/>
            <a:ext cx="8113340" cy="427748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PT"/>
              <a:t>Os pragmáticos gostam de experimentar ideias, teorias e técnicas para ver se funcionam na prática. Procuram novas ideias de forma positiva e aproveitam a primeira oportunidade para experimentar com a sua aplicação. São o tipo de pessoas que regressam dos cursos fascinados com as ideias novas que querem experimentar na prática. Gostam de agir e atuar rapidamente e com confiança em relação às ideias que as atraem.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D8D1-89E9-1045-8AF5-1B4F25AE41B0}" type="slidenum">
              <a:rPr lang="it-IT" smtClean="0"/>
              <a:t>33</a:t>
            </a:fld>
            <a:endParaRPr lang="it-IT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7890C0-D7D2-0F4F-8DB5-4FE7932732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79713" y="216458"/>
            <a:ext cx="1731777" cy="129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0421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83128" y="942085"/>
            <a:ext cx="8913813" cy="914400"/>
          </a:xfrm>
        </p:spPr>
        <p:txBody>
          <a:bodyPr/>
          <a:lstStyle/>
          <a:p>
            <a:pPr algn="ctr"/>
            <a:r>
              <a:rPr lang="pt-PT" sz="3200" b="1" noProof="0"/>
              <a:t>Pragmáticos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988840"/>
            <a:ext cx="8113340" cy="427748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PT"/>
              <a:t>Tendem a ficar impacientes com discussões em círculo e sem fim. São essencialmente práticos, com os pés assentes na terra, gostam de tomar decisões práticas e de resolver problemas. Respondem aos problemas e às oportunidades “como um desafio”. A sua filosofia é “Existe sempre uma forma melhor” e “Se funcionar é bom”.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D8D1-89E9-1045-8AF5-1B4F25AE41B0}" type="slidenum">
              <a:rPr lang="it-IT" smtClean="0"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85198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83128" y="942085"/>
            <a:ext cx="8913813" cy="914400"/>
          </a:xfrm>
        </p:spPr>
        <p:txBody>
          <a:bodyPr/>
          <a:lstStyle/>
          <a:p>
            <a:pPr algn="ctr"/>
            <a:r>
              <a:rPr lang="pt-PT" sz="3200" b="1" noProof="0"/>
              <a:t>Reflexivos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988840"/>
            <a:ext cx="8113340" cy="427748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PT"/>
              <a:t>Os reflexivos gostam de parar para ponderar sobre as experiências e observá-las de diferentes perspetivas. Recolhem dados, tanto em primeira mão como de outros, e preferem refletir sobre eles antes de chegar a uma conclusão. A recolha e análise exaustivas de dados sobre experiências e eventos é o que vale, pelo que tendem a adiar chegar a conclusões definitivas, o máximo de tempo possível. A sua filosofia é serem cautelosos.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D8D1-89E9-1045-8AF5-1B4F25AE41B0}" type="slidenum">
              <a:rPr lang="it-IT" smtClean="0"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13315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83128" y="942085"/>
            <a:ext cx="8913813" cy="914400"/>
          </a:xfrm>
        </p:spPr>
        <p:txBody>
          <a:bodyPr/>
          <a:lstStyle/>
          <a:p>
            <a:pPr algn="ctr"/>
            <a:r>
              <a:rPr lang="pt-PT" sz="3200" b="1" noProof="0"/>
              <a:t>Reflexivos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988840"/>
            <a:ext cx="8113340" cy="427748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PT"/>
              <a:t>São pessoas ponderadas que gostam de considerar todos os ângulos e implicações possíveis antes de agir. Preferem sentar-se atrás nas reuniões e discussões. Desfrutam da observação dos outros em ação. Ouvem os outros e mergulham no cerne da discussão antes de apresentar as suas próprias perspetivas. Tendem a ser discretos e estão envolvidos por um ar um pouco distante, tolerante.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D8D1-89E9-1045-8AF5-1B4F25AE41B0}" type="slidenum">
              <a:rPr lang="it-IT" smtClean="0"/>
              <a:t>36</a:t>
            </a:fld>
            <a:endParaRPr lang="it-IT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20E209-2097-DC44-9FBF-14D87CAB82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27908" y="164845"/>
            <a:ext cx="1691640" cy="169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427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83128" y="942085"/>
            <a:ext cx="8913813" cy="914400"/>
          </a:xfrm>
        </p:spPr>
        <p:txBody>
          <a:bodyPr/>
          <a:lstStyle/>
          <a:p>
            <a:pPr algn="ctr"/>
            <a:r>
              <a:rPr lang="pt-PT" sz="3200" b="1" noProof="0"/>
              <a:t>Reflexivos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988840"/>
            <a:ext cx="8113340" cy="427748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PT"/>
              <a:t>Quando atuam, tal insere-se num quadro mais abrangente que inclui as observações passadas, as presentes e as dos outros, bem como as suas próprias.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D8D1-89E9-1045-8AF5-1B4F25AE41B0}" type="slidenum">
              <a:rPr lang="it-IT" smtClean="0"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06586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83128" y="942085"/>
            <a:ext cx="8913813" cy="914400"/>
          </a:xfrm>
        </p:spPr>
        <p:txBody>
          <a:bodyPr/>
          <a:lstStyle/>
          <a:p>
            <a:pPr algn="ctr"/>
            <a:r>
              <a:rPr lang="pt-PT" sz="3200" b="1" noProof="0" dirty="0"/>
              <a:t>           Sentimentalistas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988840"/>
            <a:ext cx="8113340" cy="427748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PT"/>
              <a:t>Os sentimentalistas aprendem centrando-se nos valores e necessidades humanos. São rápidos a reconhecer as consequências humanas do conhecimento e da informação, bem como a relacionar ideias e conceitos com as experiências pessoais de forma expedita. Perdoam com facilidade, são pacificadores e excelentes em situações de aconselhamento. Procuram todas as oportunidades para elogiar os outros.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D8D1-89E9-1045-8AF5-1B4F25AE41B0}" type="slidenum">
              <a:rPr lang="it-IT" smtClean="0"/>
              <a:t>38</a:t>
            </a:fld>
            <a:endParaRPr lang="it-IT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303303-D21E-6941-9588-926E35858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346403" y="169817"/>
            <a:ext cx="2097922" cy="181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3605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3C8B5-DACE-47C2-87C2-3F7B86F2C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746951"/>
            <a:ext cx="7886700" cy="1161588"/>
          </a:xfrm>
        </p:spPr>
        <p:txBody>
          <a:bodyPr>
            <a:normAutofit fontScale="90000"/>
          </a:bodyPr>
          <a:lstStyle/>
          <a:p>
            <a:r>
              <a:rPr lang="pt-PT" b="1"/>
              <a:t>Revisão dos objetivos de aprendizagem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D3A2D4-0138-460E-9732-23A77985E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www.coe.int/cybercrime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7F5464-3464-4CF9-B58E-73337C2C9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BA23-6223-4617-9598-728E7A9462B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67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5C102-D3E7-43F9-8603-391151163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38776"/>
            <a:ext cx="7886700" cy="1161588"/>
          </a:xfrm>
        </p:spPr>
        <p:txBody>
          <a:bodyPr/>
          <a:lstStyle/>
          <a:p>
            <a:r>
              <a:rPr lang="pt-PT" b="1"/>
              <a:t>As minhas expectativas enquanto formador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FDBCF-89D7-4F46-92AF-3CDFA2BFB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96935"/>
            <a:ext cx="7886700" cy="3980027"/>
          </a:xfrm>
        </p:spPr>
        <p:txBody>
          <a:bodyPr>
            <a:normAutofit/>
          </a:bodyPr>
          <a:lstStyle/>
          <a:p>
            <a:pPr lvl="0"/>
            <a:r>
              <a:rPr lang="pt-PT"/>
              <a:t>ter participantes com espírito aberto e ativos, dispostos a experimentar novas formas de aprendizagem e de formação</a:t>
            </a:r>
          </a:p>
          <a:p>
            <a:pPr lvl="0"/>
            <a:r>
              <a:rPr lang="pt-PT"/>
              <a:t>beneficiar dos conhecimentos e das competências já existentes em sala de aula</a:t>
            </a:r>
          </a:p>
          <a:p>
            <a:pPr lvl="0"/>
            <a:r>
              <a:rPr lang="pt-PT"/>
              <a:t>tirar partido das críticas construtivas</a:t>
            </a:r>
          </a:p>
          <a:p>
            <a:pPr lvl="0"/>
            <a:r>
              <a:rPr lang="pt-PT"/>
              <a:t>divertir-me e socializar com pessoas novas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9FD90-3EFF-4539-A100-91AD976EC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www.coe.int/cybercrime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73FBF6-9B08-4F6A-8DA8-A6C505E4C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BA23-6223-4617-9598-728E7A9462B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7631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5C102-D3E7-43F9-8603-391151163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045654"/>
            <a:ext cx="7886700" cy="1161588"/>
          </a:xfrm>
        </p:spPr>
        <p:txBody>
          <a:bodyPr>
            <a:normAutofit/>
          </a:bodyPr>
          <a:lstStyle/>
          <a:p>
            <a:r>
              <a:rPr lang="pt-PT" b="1"/>
              <a:t>Sessão de introdução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FDBCF-89D7-4F46-92AF-3CDFA2BFB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2207242"/>
            <a:ext cx="7886700" cy="3980027"/>
          </a:xfrm>
        </p:spPr>
        <p:txBody>
          <a:bodyPr>
            <a:normAutofit/>
          </a:bodyPr>
          <a:lstStyle/>
          <a:p>
            <a:pPr lvl="0"/>
            <a:r>
              <a:rPr lang="pt-PT" dirty="0"/>
              <a:t>Familiarizar-se com os participantes e os formadores</a:t>
            </a:r>
          </a:p>
          <a:p>
            <a:pPr lvl="0"/>
            <a:r>
              <a:rPr lang="pt-PT" dirty="0"/>
              <a:t>Sentir que faz parte de uma equipa </a:t>
            </a:r>
          </a:p>
          <a:p>
            <a:pPr lvl="0"/>
            <a:r>
              <a:rPr lang="pt-PT" dirty="0"/>
              <a:t>Partilhar as expectativas e compará-las com a agenda proposta </a:t>
            </a:r>
          </a:p>
          <a:p>
            <a:pPr lvl="0"/>
            <a:r>
              <a:rPr lang="pt-PT" dirty="0"/>
              <a:t>Sentir-se capacitado ao ter a possibilidade de poder ter uma palavra a dizer sobre a forma como decorrerão as atividades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9FD90-3EFF-4539-A100-91AD976EC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www.coe.int/cybercrime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73FBF6-9B08-4F6A-8DA8-A6C505E4C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BA23-6223-4617-9598-728E7A9462B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506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FDBCF-89D7-4F46-92AF-3CDFA2BFB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96935"/>
            <a:ext cx="7886700" cy="3980027"/>
          </a:xfrm>
        </p:spPr>
        <p:txBody>
          <a:bodyPr>
            <a:normAutofit/>
          </a:bodyPr>
          <a:lstStyle/>
          <a:p>
            <a:pPr lvl="0"/>
            <a:r>
              <a:rPr lang="pt-PT"/>
              <a:t>Conhecer a finalidade, o formato e a metodologia da formação</a:t>
            </a:r>
          </a:p>
          <a:p>
            <a:pPr lvl="0"/>
            <a:r>
              <a:rPr lang="pt-PT"/>
              <a:t>Criar um ambiente propício à formação </a:t>
            </a:r>
          </a:p>
          <a:p>
            <a:pPr lvl="0"/>
            <a:r>
              <a:rPr lang="pt-PT"/>
              <a:t>Definir as regras de base</a:t>
            </a:r>
          </a:p>
          <a:p>
            <a:pPr lvl="0"/>
            <a:r>
              <a:rPr lang="pt-PT"/>
              <a:t>Explicar o lema global de toda a formação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9FD90-3EFF-4539-A100-91AD976EC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www.coe.int/cybercrime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73FBF6-9B08-4F6A-8DA8-A6C505E4C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BA23-6223-4617-9598-728E7A9462B0}" type="slidenum">
              <a:rPr lang="en-GB" smtClean="0"/>
              <a:t>41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D8C92D1-BD26-5840-A212-4CE2D7C0C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2882657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5C102-D3E7-43F9-8603-391151163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045654"/>
            <a:ext cx="7886700" cy="1161588"/>
          </a:xfrm>
        </p:spPr>
        <p:txBody>
          <a:bodyPr>
            <a:normAutofit/>
          </a:bodyPr>
          <a:lstStyle/>
          <a:p>
            <a:r>
              <a:rPr lang="pt-PT" b="1"/>
              <a:t>A sua formação perfeita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FDBCF-89D7-4F46-92AF-3CDFA2BFB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2636322"/>
            <a:ext cx="7886700" cy="3980027"/>
          </a:xfrm>
        </p:spPr>
        <p:txBody>
          <a:bodyPr>
            <a:normAutofit/>
          </a:bodyPr>
          <a:lstStyle/>
          <a:p>
            <a:pPr lvl="0"/>
            <a:r>
              <a:rPr lang="pt-PT"/>
              <a:t>Identificar as diversas perspetivas que devem ser tidas em conta no planeamento de uma formação </a:t>
            </a:r>
          </a:p>
          <a:p>
            <a:pPr lvl="0"/>
            <a:r>
              <a:rPr lang="pt-PT"/>
              <a:t>Ser um ouvinte ativo </a:t>
            </a:r>
          </a:p>
          <a:p>
            <a:pPr lvl="0"/>
            <a:r>
              <a:rPr lang="pt-PT"/>
              <a:t>Definir critérios para avaliar a qualidade dos desempenhos previstos para o concurso da formação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9FD90-3EFF-4539-A100-91AD976EC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www.coe.int/cybercrime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73FBF6-9B08-4F6A-8DA8-A6C505E4C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BA23-6223-4617-9598-728E7A9462B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6844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5C102-D3E7-43F9-8603-391151163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045654"/>
            <a:ext cx="7886700" cy="1161588"/>
          </a:xfrm>
        </p:spPr>
        <p:txBody>
          <a:bodyPr>
            <a:normAutofit/>
          </a:bodyPr>
          <a:lstStyle/>
          <a:p>
            <a:r>
              <a:rPr lang="pt-PT" b="1"/>
              <a:t>A sua formação perfeita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FDBCF-89D7-4F46-92AF-3CDFA2BFB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2636322"/>
            <a:ext cx="7886700" cy="3980027"/>
          </a:xfrm>
        </p:spPr>
        <p:txBody>
          <a:bodyPr>
            <a:normAutofit/>
          </a:bodyPr>
          <a:lstStyle/>
          <a:p>
            <a:pPr lvl="0"/>
            <a:r>
              <a:rPr lang="pt-PT" dirty="0"/>
              <a:t>Começar a elaborar a sua própria lista de verificação </a:t>
            </a:r>
            <a:r>
              <a:rPr lang="pt-PT" dirty="0" err="1"/>
              <a:t>mental/manual</a:t>
            </a:r>
            <a:r>
              <a:rPr lang="pt-PT" dirty="0"/>
              <a:t> para a formação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9FD90-3EFF-4539-A100-91AD976EC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www.coe.int/cybercrime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73FBF6-9B08-4F6A-8DA8-A6C505E4C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BA23-6223-4617-9598-728E7A9462B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1385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5C102-D3E7-43F9-8603-391151163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045654"/>
            <a:ext cx="7886700" cy="1161588"/>
          </a:xfrm>
        </p:spPr>
        <p:txBody>
          <a:bodyPr>
            <a:normAutofit fontScale="90000"/>
          </a:bodyPr>
          <a:lstStyle/>
          <a:p>
            <a:r>
              <a:rPr lang="pt-PT" b="1"/>
              <a:t>Andragogia e princípios da educação de adultos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FDBCF-89D7-4F46-92AF-3CDFA2BFB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2497509"/>
            <a:ext cx="7886700" cy="4409107"/>
          </a:xfrm>
        </p:spPr>
        <p:txBody>
          <a:bodyPr>
            <a:normAutofit/>
          </a:bodyPr>
          <a:lstStyle/>
          <a:p>
            <a:pPr lvl="0" algn="just"/>
            <a:r>
              <a:rPr lang="pt-PT" dirty="0"/>
              <a:t>Distinguir entre pedagogia e andragogia</a:t>
            </a:r>
          </a:p>
          <a:p>
            <a:pPr lvl="0" algn="just"/>
            <a:r>
              <a:rPr lang="pt-PT" dirty="0"/>
              <a:t>Recordar as principais teorias relacionadas com a educação de adultos</a:t>
            </a:r>
          </a:p>
          <a:p>
            <a:pPr lvl="0" algn="just"/>
            <a:r>
              <a:rPr lang="pt-PT" dirty="0"/>
              <a:t>Enumerar os princípios fundamentais relacionados com a educação de adultos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9FD90-3EFF-4539-A100-91AD976EC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www.coe.int/cybercrime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73FBF6-9B08-4F6A-8DA8-A6C505E4C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BA23-6223-4617-9598-728E7A9462B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625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5C102-D3E7-43F9-8603-391151163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045654"/>
            <a:ext cx="7886700" cy="1161588"/>
          </a:xfrm>
        </p:spPr>
        <p:txBody>
          <a:bodyPr>
            <a:normAutofit fontScale="90000"/>
          </a:bodyPr>
          <a:lstStyle/>
          <a:p>
            <a:r>
              <a:rPr lang="pt-PT" b="1"/>
              <a:t>Andragogia e princípios da educação de adultos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FDBCF-89D7-4F46-92AF-3CDFA2BFB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2487057"/>
            <a:ext cx="7886700" cy="4409107"/>
          </a:xfrm>
        </p:spPr>
        <p:txBody>
          <a:bodyPr>
            <a:normAutofit/>
          </a:bodyPr>
          <a:lstStyle/>
          <a:p>
            <a:pPr lvl="0" algn="just"/>
            <a:r>
              <a:rPr lang="pt-PT"/>
              <a:t>Analisar a aplicação destes princípios à formação atual </a:t>
            </a:r>
          </a:p>
          <a:p>
            <a:pPr lvl="0" algn="just"/>
            <a:r>
              <a:rPr lang="pt-PT"/>
              <a:t>Avaliar essa aplicação à presente formação e desenvolver alternativas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9FD90-3EFF-4539-A100-91AD976EC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www.coe.int/cybercrime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73FBF6-9B08-4F6A-8DA8-A6C505E4C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BA23-6223-4617-9598-728E7A9462B0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2354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5C102-D3E7-43F9-8603-391151163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045654"/>
            <a:ext cx="7886700" cy="1161588"/>
          </a:xfrm>
        </p:spPr>
        <p:txBody>
          <a:bodyPr>
            <a:normAutofit/>
          </a:bodyPr>
          <a:lstStyle/>
          <a:p>
            <a:r>
              <a:rPr lang="pt-PT" b="1"/>
              <a:t>Métodos de formação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FDBCF-89D7-4F46-92AF-3CDFA2BFB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2121932"/>
            <a:ext cx="7886700" cy="4409107"/>
          </a:xfrm>
        </p:spPr>
        <p:txBody>
          <a:bodyPr>
            <a:normAutofit lnSpcReduction="10000"/>
          </a:bodyPr>
          <a:lstStyle/>
          <a:p>
            <a:pPr lvl="0"/>
            <a:r>
              <a:rPr lang="pt-PT" dirty="0"/>
              <a:t>Discutir as principais características de uma série de metodologias de formação selecionadas</a:t>
            </a:r>
          </a:p>
          <a:p>
            <a:pPr lvl="0"/>
            <a:r>
              <a:rPr lang="pt-PT" dirty="0"/>
              <a:t>Identificar as vantagens e as desvantagens de cada uma das metodologias discutidas</a:t>
            </a:r>
          </a:p>
          <a:p>
            <a:pPr lvl="0"/>
            <a:r>
              <a:rPr lang="pt-PT" dirty="0"/>
              <a:t>Compreender os desafios e o trabalho preparatório inerentes à implementação das diferentes metodologias</a:t>
            </a:r>
          </a:p>
          <a:p>
            <a:pPr lvl="0"/>
            <a:r>
              <a:rPr lang="pt-PT" dirty="0"/>
              <a:t>Partilhar experiências sobre a sua utilização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9FD90-3EFF-4539-A100-91AD976EC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www.coe.int/cybercrime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73FBF6-9B08-4F6A-8DA8-A6C505E4C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BA23-6223-4617-9598-728E7A9462B0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2921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5C102-D3E7-43F9-8603-391151163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045654"/>
            <a:ext cx="7886700" cy="1161588"/>
          </a:xfrm>
        </p:spPr>
        <p:txBody>
          <a:bodyPr>
            <a:normAutofit/>
          </a:bodyPr>
          <a:lstStyle/>
          <a:p>
            <a:r>
              <a:rPr lang="pt-PT" b="1"/>
              <a:t>Que tipo de aprendente é?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FDBCF-89D7-4F46-92AF-3CDFA2BFB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2207242"/>
            <a:ext cx="7886700" cy="4409107"/>
          </a:xfrm>
        </p:spPr>
        <p:txBody>
          <a:bodyPr>
            <a:normAutofit/>
          </a:bodyPr>
          <a:lstStyle/>
          <a:p>
            <a:pPr lvl="0"/>
            <a:r>
              <a:rPr lang="pt-PT"/>
              <a:t>Familiarizar-se com a pirâmide de aprendizagem</a:t>
            </a:r>
          </a:p>
          <a:p>
            <a:pPr lvl="0"/>
            <a:r>
              <a:rPr lang="pt-PT"/>
              <a:t>Enumerar os estilos de aprendizagem</a:t>
            </a:r>
          </a:p>
          <a:p>
            <a:pPr lvl="0"/>
            <a:r>
              <a:rPr lang="pt-PT"/>
              <a:t>Identificar o seu próprio estilo de aprendizagem</a:t>
            </a:r>
          </a:p>
          <a:p>
            <a:r>
              <a:rPr lang="pt-PT"/>
              <a:t>Estabelecer uma ligação entre o tipo de aprendizagem e os métodos de formação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9FD90-3EFF-4539-A100-91AD976EC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www.coe.int/cybercrime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73FBF6-9B08-4F6A-8DA8-A6C505E4C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BA23-6223-4617-9598-728E7A9462B0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4996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5C102-D3E7-43F9-8603-391151163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045654"/>
            <a:ext cx="7886700" cy="1161588"/>
          </a:xfrm>
        </p:spPr>
        <p:txBody>
          <a:bodyPr>
            <a:normAutofit/>
          </a:bodyPr>
          <a:lstStyle/>
          <a:p>
            <a:r>
              <a:rPr lang="pt-PT" b="1"/>
              <a:t>Sessão de encerramento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FDBCF-89D7-4F46-92AF-3CDFA2BFB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2207242"/>
            <a:ext cx="7886700" cy="4409107"/>
          </a:xfrm>
        </p:spPr>
        <p:txBody>
          <a:bodyPr>
            <a:normAutofit/>
          </a:bodyPr>
          <a:lstStyle/>
          <a:p>
            <a:pPr lvl="0"/>
            <a:r>
              <a:rPr lang="pt-PT"/>
              <a:t>Enumerar os principais pontos/temas/aspetos apresentados e discutidos durante a formação</a:t>
            </a:r>
          </a:p>
          <a:p>
            <a:pPr lvl="0"/>
            <a:r>
              <a:rPr lang="pt-PT"/>
              <a:t>Avaliar a qualidade da formação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9FD90-3EFF-4539-A100-91AD976EC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www.coe.int/cybercrime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73FBF6-9B08-4F6A-8DA8-A6C505E4C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BA23-6223-4617-9598-728E7A9462B0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9627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946C0-6E94-8341-91F1-229408F2F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281" y="1876301"/>
            <a:ext cx="7886700" cy="2459750"/>
          </a:xfrm>
        </p:spPr>
        <p:txBody>
          <a:bodyPr>
            <a:normAutofit/>
          </a:bodyPr>
          <a:lstStyle/>
          <a:p>
            <a:pPr algn="ctr"/>
            <a:r>
              <a:rPr lang="pt-PT" b="1" dirty="0"/>
              <a:t>Muito bem! A formação terminou...</a:t>
            </a:r>
            <a:br>
              <a:rPr lang="pt-PT" dirty="0"/>
            </a:br>
            <a:br>
              <a:rPr lang="pt-PT" dirty="0"/>
            </a:br>
            <a:r>
              <a:rPr lang="pt-PT" dirty="0"/>
              <a:t>Tenha uma boa noite </a:t>
            </a:r>
            <a:r>
              <a:rPr lang="pt-PT" dirty="0">
                <a:sym typeface="Wingdings" pitchFamily="2" charset="2"/>
              </a:rPr>
              <a:t></a:t>
            </a:r>
            <a:r>
              <a:rPr lang="pt-PT" dirty="0"/>
              <a:t>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CF829C-7D14-BE46-9D06-7D79123FF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www.coe.int/cybercrime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14B28B-8D5C-B749-8F89-8C4B5AC6A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BA23-6223-4617-9598-728E7A9462B0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887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3C8B5-DACE-47C2-87C2-3F7B86F2C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746951"/>
            <a:ext cx="7886700" cy="2798826"/>
          </a:xfrm>
        </p:spPr>
        <p:txBody>
          <a:bodyPr>
            <a:normAutofit/>
          </a:bodyPr>
          <a:lstStyle/>
          <a:p>
            <a:pPr algn="ctr"/>
            <a:r>
              <a:rPr lang="pt-PT" b="1"/>
              <a:t>Pensar como um formador</a:t>
            </a:r>
            <a:br>
              <a:rPr lang="pt-PT" b="1"/>
            </a:br>
            <a:br>
              <a:rPr lang="pt-PT" b="1"/>
            </a:br>
            <a:r>
              <a:rPr lang="pt-PT" b="1"/>
              <a:t>Sentir como um formando</a:t>
            </a:r>
            <a:br>
              <a:rPr lang="pt-PT" b="1"/>
            </a:br>
            <a:endParaRPr lang="pt-PT" b="1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D3A2D4-0138-460E-9732-23A77985E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www.coe.int/cybercrime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7F5464-3464-4CF9-B58E-73337C2C9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BA23-6223-4617-9598-728E7A9462B0}" type="slidenum">
              <a:rPr lang="en-GB" smtClean="0"/>
              <a:t>5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42A5DA-050F-1D4E-ABC7-E08A57248E84}"/>
              </a:ext>
            </a:extLst>
          </p:cNvPr>
          <p:cNvSpPr txBox="1"/>
          <p:nvPr/>
        </p:nvSpPr>
        <p:spPr>
          <a:xfrm>
            <a:off x="2357251" y="1407746"/>
            <a:ext cx="4429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nosso lema? </a:t>
            </a:r>
          </a:p>
        </p:txBody>
      </p:sp>
    </p:spTree>
    <p:extLst>
      <p:ext uri="{BB962C8B-B14F-4D97-AF65-F5344CB8AC3E}">
        <p14:creationId xmlns:p14="http://schemas.microsoft.com/office/powerpoint/2010/main" val="3201209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37855-401C-5745-9AE5-0C82720CD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962" y="868621"/>
            <a:ext cx="7886700" cy="1161588"/>
          </a:xfrm>
        </p:spPr>
        <p:txBody>
          <a:bodyPr/>
          <a:lstStyle/>
          <a:p>
            <a:r>
              <a:rPr lang="pt-PT" b="1" dirty="0"/>
              <a:t>Preparado?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D3D97B-F807-5045-A94C-B046FA76D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www.coe.int/cybercrime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322F20-2A65-9945-8C0B-301FEA91E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BA23-6223-4617-9598-728E7A9462B0}" type="slidenum">
              <a:rPr lang="en-GB" smtClean="0"/>
              <a:t>6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D7E285-00ED-2B41-8E54-B5280F43E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170711" y="1783952"/>
            <a:ext cx="5595175" cy="461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92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5C102-D3E7-43F9-8603-391151163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045654"/>
            <a:ext cx="7886700" cy="1161588"/>
          </a:xfrm>
        </p:spPr>
        <p:txBody>
          <a:bodyPr>
            <a:normAutofit/>
          </a:bodyPr>
          <a:lstStyle/>
          <a:p>
            <a:r>
              <a:rPr lang="pt-PT" b="1"/>
              <a:t>A formação perfeita…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FDBCF-89D7-4F46-92AF-3CDFA2BFB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2636322"/>
            <a:ext cx="7886700" cy="3980027"/>
          </a:xfrm>
        </p:spPr>
        <p:txBody>
          <a:bodyPr>
            <a:normAutofit/>
          </a:bodyPr>
          <a:lstStyle/>
          <a:p>
            <a:pPr lvl="0"/>
            <a:r>
              <a:rPr lang="pt-PT"/>
              <a:t>Essencial </a:t>
            </a:r>
          </a:p>
          <a:p>
            <a:pPr lvl="0"/>
            <a:endParaRPr lang="it-IT" dirty="0"/>
          </a:p>
          <a:p>
            <a:pPr lvl="0"/>
            <a:r>
              <a:rPr lang="pt-PT"/>
              <a:t>Vantajoso ter/opcional </a:t>
            </a:r>
          </a:p>
          <a:p>
            <a:pPr lvl="0"/>
            <a:endParaRPr lang="it-IT" dirty="0"/>
          </a:p>
          <a:p>
            <a:pPr lvl="0"/>
            <a:r>
              <a:rPr lang="pt-PT"/>
              <a:t>Desaconselhável/a evitar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9FD90-3EFF-4539-A100-91AD976EC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www.coe.int/cybercrime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73FBF6-9B08-4F6A-8DA8-A6C505E4C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BA23-6223-4617-9598-728E7A9462B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021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5C102-D3E7-43F9-8603-391151163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045654"/>
            <a:ext cx="7886700" cy="1161588"/>
          </a:xfrm>
        </p:spPr>
        <p:txBody>
          <a:bodyPr>
            <a:normAutofit/>
          </a:bodyPr>
          <a:lstStyle/>
          <a:p>
            <a:r>
              <a:rPr lang="pt-PT" b="1"/>
              <a:t>A lista deve ser….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FDBCF-89D7-4F46-92AF-3CDFA2BFB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2636322"/>
            <a:ext cx="7886700" cy="3980027"/>
          </a:xfrm>
        </p:spPr>
        <p:txBody>
          <a:bodyPr>
            <a:normAutofit/>
          </a:bodyPr>
          <a:lstStyle/>
          <a:p>
            <a:pPr lvl="0"/>
            <a:r>
              <a:rPr lang="pt-PT"/>
              <a:t>E</a:t>
            </a:r>
            <a:r>
              <a:rPr lang="pt-PT" b="1"/>
              <a:t>S</a:t>
            </a:r>
            <a:r>
              <a:rPr lang="pt-PT"/>
              <a:t>pecífica </a:t>
            </a:r>
          </a:p>
          <a:p>
            <a:pPr lvl="0"/>
            <a:r>
              <a:rPr lang="pt-PT" b="1"/>
              <a:t>M</a:t>
            </a:r>
            <a:r>
              <a:rPr lang="pt-PT"/>
              <a:t>ensurável</a:t>
            </a:r>
          </a:p>
          <a:p>
            <a:pPr lvl="0"/>
            <a:r>
              <a:rPr lang="pt-PT" b="1"/>
              <a:t>A</a:t>
            </a:r>
            <a:r>
              <a:rPr lang="pt-PT"/>
              <a:t>lcançável (para o público)</a:t>
            </a:r>
          </a:p>
          <a:p>
            <a:pPr lvl="0"/>
            <a:r>
              <a:rPr lang="pt-PT" b="1"/>
              <a:t>R</a:t>
            </a:r>
            <a:r>
              <a:rPr lang="pt-PT"/>
              <a:t>elevante (realista, razoável e com recursos)</a:t>
            </a:r>
          </a:p>
          <a:p>
            <a:pPr lvl="0"/>
            <a:r>
              <a:rPr lang="pt-PT"/>
              <a:t>Limitada no </a:t>
            </a:r>
            <a:r>
              <a:rPr lang="pt-PT" b="1"/>
              <a:t>T</a:t>
            </a:r>
            <a:r>
              <a:rPr lang="pt-PT"/>
              <a:t>empo (limite de tempo/custos)</a:t>
            </a:r>
          </a:p>
          <a:p>
            <a:pPr lvl="0"/>
            <a:endParaRPr lang="en-IT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9FD90-3EFF-4539-A100-91AD976EC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www.coe.int/cybercrime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73FBF6-9B08-4F6A-8DA8-A6C505E4C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BA23-6223-4617-9598-728E7A9462B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664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5C102-D3E7-43F9-8603-391151163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045654"/>
            <a:ext cx="7886700" cy="1161588"/>
          </a:xfrm>
        </p:spPr>
        <p:txBody>
          <a:bodyPr>
            <a:normAutofit/>
          </a:bodyPr>
          <a:lstStyle/>
          <a:p>
            <a:r>
              <a:rPr lang="pt-PT" b="1"/>
              <a:t>A lista deve ser….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FDBCF-89D7-4F46-92AF-3CDFA2BFB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2636322"/>
            <a:ext cx="7886700" cy="398002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t-PT"/>
              <a:t>A lista deve ser abrangente: </a:t>
            </a:r>
          </a:p>
          <a:p>
            <a:pPr marL="0" lvl="0" indent="0">
              <a:buNone/>
            </a:pPr>
            <a:r>
              <a:rPr lang="pt-PT"/>
              <a:t>	aspetos organizacionais </a:t>
            </a:r>
          </a:p>
          <a:p>
            <a:pPr marL="0" lvl="0" indent="0">
              <a:buNone/>
            </a:pPr>
            <a:r>
              <a:rPr lang="pt-PT"/>
              <a:t>	ambiente de formação</a:t>
            </a:r>
          </a:p>
          <a:p>
            <a:pPr marL="0" lvl="0" indent="0">
              <a:buNone/>
            </a:pPr>
            <a:r>
              <a:rPr lang="pt-PT"/>
              <a:t>	qualidades pessoais dos formadores </a:t>
            </a:r>
          </a:p>
          <a:p>
            <a:pPr marL="0" lvl="0" indent="0">
              <a:buNone/>
            </a:pPr>
            <a:r>
              <a:rPr lang="pt-PT"/>
              <a:t>	questões relativas ao tema </a:t>
            </a:r>
          </a:p>
          <a:p>
            <a:pPr marL="0" lvl="0" indent="0">
              <a:buNone/>
            </a:pPr>
            <a:r>
              <a:rPr lang="pt-PT"/>
              <a:t>	metodologia</a:t>
            </a:r>
          </a:p>
          <a:p>
            <a:pPr marL="0" lvl="0" indent="0">
              <a:buNone/>
            </a:pPr>
            <a:r>
              <a:rPr lang="pt-PT"/>
              <a:t>Apenas para citar alguns...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9FD90-3EFF-4539-A100-91AD976EC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www.coe.int/cybercrime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73FBF6-9B08-4F6A-8DA8-A6C505E4C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BA23-6223-4617-9598-728E7A9462B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069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2500</TotalTime>
  <Words>1984</Words>
  <Application>Microsoft Office PowerPoint</Application>
  <PresentationFormat>On-screen Show (4:3)</PresentationFormat>
  <Paragraphs>275</Paragraphs>
  <Slides>49</Slides>
  <Notes>17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Calibri</vt:lpstr>
      <vt:lpstr>Century Gothic</vt:lpstr>
      <vt:lpstr>Verdana</vt:lpstr>
      <vt:lpstr>Wingdings</vt:lpstr>
      <vt:lpstr>Office Theme</vt:lpstr>
      <vt:lpstr>A arte da aprendizagem e da formação</vt:lpstr>
      <vt:lpstr>PowerPoint Presentation</vt:lpstr>
      <vt:lpstr>PowerPoint Presentation</vt:lpstr>
      <vt:lpstr>As minhas expectativas enquanto formador</vt:lpstr>
      <vt:lpstr>Pensar como um formador  Sentir como um formando </vt:lpstr>
      <vt:lpstr>Preparado?</vt:lpstr>
      <vt:lpstr>A formação perfeita…</vt:lpstr>
      <vt:lpstr>A lista deve ser…. </vt:lpstr>
      <vt:lpstr>A lista deve ser…. </vt:lpstr>
      <vt:lpstr>Andragogia e fundamentos da educação de adultos</vt:lpstr>
      <vt:lpstr>Comecemos por alguns elementos básicos...</vt:lpstr>
      <vt:lpstr>O que é a aprendizagem?</vt:lpstr>
      <vt:lpstr>O que é a aprendizagem?</vt:lpstr>
      <vt:lpstr>Pressupostos de Malcom Knowles</vt:lpstr>
      <vt:lpstr>Elementos críticos</vt:lpstr>
      <vt:lpstr>Pressupostos relativos à aprendizagem de adultos</vt:lpstr>
      <vt:lpstr>Pressupostos relativos à aprendizagem de adultos</vt:lpstr>
      <vt:lpstr>Leis da aprendizagem</vt:lpstr>
      <vt:lpstr>PowerPoint Presentation</vt:lpstr>
      <vt:lpstr>PowerPoint Presentation</vt:lpstr>
      <vt:lpstr>A teoria de David Kolb</vt:lpstr>
      <vt:lpstr>PowerPoint Presentation</vt:lpstr>
      <vt:lpstr>PowerPoint Presentation</vt:lpstr>
      <vt:lpstr>Retenção do material de formação</vt:lpstr>
      <vt:lpstr>PowerPoint Presentation</vt:lpstr>
      <vt:lpstr>Estilos de aprendizagem</vt:lpstr>
      <vt:lpstr>PowerPoint Presentation</vt:lpstr>
      <vt:lpstr>Ativistas</vt:lpstr>
      <vt:lpstr>Ativistas</vt:lpstr>
      <vt:lpstr>Teóricos</vt:lpstr>
      <vt:lpstr>Teóricos</vt:lpstr>
      <vt:lpstr>Teóricos</vt:lpstr>
      <vt:lpstr>Pragmáticos</vt:lpstr>
      <vt:lpstr>Pragmáticos</vt:lpstr>
      <vt:lpstr>Reflexivos</vt:lpstr>
      <vt:lpstr>Reflexivos</vt:lpstr>
      <vt:lpstr>Reflexivos</vt:lpstr>
      <vt:lpstr>           Sentimentalistas </vt:lpstr>
      <vt:lpstr>Revisão dos objetivos de aprendizagem</vt:lpstr>
      <vt:lpstr>Sessão de introdução</vt:lpstr>
      <vt:lpstr>PowerPoint Presentation</vt:lpstr>
      <vt:lpstr>A sua formação perfeita</vt:lpstr>
      <vt:lpstr>A sua formação perfeita</vt:lpstr>
      <vt:lpstr>Andragogia e princípios da educação de adultos </vt:lpstr>
      <vt:lpstr>Andragogia e princípios da educação de adultos </vt:lpstr>
      <vt:lpstr>Métodos de formação </vt:lpstr>
      <vt:lpstr>Que tipo de aprendente é? </vt:lpstr>
      <vt:lpstr>Sessão de encerramento</vt:lpstr>
      <vt:lpstr>Muito bem! A formação terminou...  Tenha uma boa noite 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ELEFTERESCU Ana</dc:creator>
  <cp:lastModifiedBy>JONES Ashley</cp:lastModifiedBy>
  <cp:revision>41</cp:revision>
  <dcterms:created xsi:type="dcterms:W3CDTF">2019-11-14T14:27:48Z</dcterms:created>
  <dcterms:modified xsi:type="dcterms:W3CDTF">2022-05-02T15:30:27Z</dcterms:modified>
</cp:coreProperties>
</file>