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355" r:id="rId2"/>
    <p:sldId id="567" r:id="rId3"/>
    <p:sldId id="568" r:id="rId4"/>
    <p:sldId id="569" r:id="rId5"/>
    <p:sldId id="1013" r:id="rId6"/>
    <p:sldId id="1014" r:id="rId7"/>
    <p:sldId id="1015" r:id="rId8"/>
    <p:sldId id="1016" r:id="rId9"/>
    <p:sldId id="1018" r:id="rId10"/>
    <p:sldId id="1019" r:id="rId11"/>
    <p:sldId id="1011" r:id="rId12"/>
    <p:sldId id="1038" r:id="rId13"/>
    <p:sldId id="1022" r:id="rId14"/>
    <p:sldId id="1024" r:id="rId15"/>
    <p:sldId id="1025" r:id="rId16"/>
    <p:sldId id="1026" r:id="rId17"/>
    <p:sldId id="1027" r:id="rId18"/>
    <p:sldId id="1023" r:id="rId19"/>
    <p:sldId id="1028" r:id="rId20"/>
    <p:sldId id="1029" r:id="rId21"/>
    <p:sldId id="1030" r:id="rId22"/>
    <p:sldId id="1031" r:id="rId23"/>
    <p:sldId id="1032" r:id="rId24"/>
    <p:sldId id="1033" r:id="rId25"/>
    <p:sldId id="1035" r:id="rId26"/>
    <p:sldId id="1034" r:id="rId27"/>
    <p:sldId id="1036" r:id="rId28"/>
    <p:sldId id="616" r:id="rId29"/>
    <p:sldId id="1000" r:id="rId30"/>
    <p:sldId id="619" r:id="rId31"/>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997" autoAdjust="0"/>
    <p:restoredTop sz="79201" autoAdjust="0"/>
  </p:normalViewPr>
  <p:slideViewPr>
    <p:cSldViewPr snapToGrid="0" snapToObjects="1">
      <p:cViewPr varScale="1">
        <p:scale>
          <a:sx n="66" d="100"/>
          <a:sy n="66" d="100"/>
        </p:scale>
        <p:origin x="1517" y="53"/>
      </p:cViewPr>
      <p:guideLst>
        <p:guide orient="horz" pos="2160"/>
        <p:guide pos="2880"/>
      </p:guideLst>
    </p:cSldViewPr>
  </p:slideViewPr>
  <p:outlineViewPr>
    <p:cViewPr>
      <p:scale>
        <a:sx n="33" d="100"/>
        <a:sy n="33" d="100"/>
      </p:scale>
      <p:origin x="0" y="39756"/>
    </p:cViewPr>
  </p:outlineViewPr>
  <p:notesTextViewPr>
    <p:cViewPr>
      <p:scale>
        <a:sx n="125" d="100"/>
        <a:sy n="125"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C1B3EDF1-F18A-45C1-B6F1-897AB80CF26C}" type="datetime1">
              <a:rPr lang="en-US"/>
              <a:pPr>
                <a:defRPr/>
              </a:pPr>
              <a:t>4/12/2021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pitchFamily="34" charset="0"/>
              </a:defRPr>
            </a:lvl1pPr>
          </a:lstStyle>
          <a:p>
            <a:pPr>
              <a:defRPr/>
            </a:pPr>
            <a:fld id="{26CF4C01-59D1-40AC-ABAA-0AE036E9F18B}" type="slidenum">
              <a:rPr lang="en-US"/>
              <a:pPr>
                <a:defRPr/>
              </a:pPr>
              <a:t>‹#›</a:t>
            </a:fld>
            <a:endParaRPr lang="en-US"/>
          </a:p>
        </p:txBody>
      </p:sp>
    </p:spTree>
    <p:extLst>
      <p:ext uri="{BB962C8B-B14F-4D97-AF65-F5344CB8AC3E}">
        <p14:creationId xmlns:p14="http://schemas.microsoft.com/office/powerpoint/2010/main" val="102870491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coe.int/en/web/cybercrime-staging/glacy"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ea typeface="ＭＳ Ｐゴシック"/>
                <a:cs typeface="Calibri"/>
              </a:rPr>
              <a:t>Bu oturum 4 bölümden oluşmaktadır</a:t>
            </a:r>
            <a:r>
              <a:rPr lang="tr-TR" sz="1200" dirty="0">
                <a:ea typeface="ＭＳ Ｐゴシック"/>
                <a:cs typeface="Calibri"/>
              </a:rPr>
              <a:t>.</a:t>
            </a:r>
          </a:p>
          <a:p>
            <a:r>
              <a:rPr lang="tr-TR" dirty="0">
                <a:ea typeface="ＭＳ Ｐゴシック"/>
                <a:cs typeface="Calibri"/>
              </a:rPr>
              <a:t>İlk bölüm C-PROC ve çalışmaları hakkında genel bir çerçeve sağlayacaktır.</a:t>
            </a:r>
          </a:p>
          <a:p>
            <a:r>
              <a:rPr lang="tr-TR" dirty="0">
                <a:ea typeface="ＭＳ Ｐゴシック"/>
                <a:cs typeface="Calibri"/>
              </a:rPr>
              <a:t>İkinci bölüm Uluslararası İşbirliğine Dair Meslek İçi Uzmanlık Eğitiminin yapısına eğilecektir.</a:t>
            </a:r>
          </a:p>
          <a:p>
            <a:r>
              <a:rPr lang="tr-TR" dirty="0">
                <a:ea typeface="ＭＳ Ｐゴシック"/>
                <a:cs typeface="Calibri"/>
              </a:rPr>
              <a:t>Üçüncü bölüm katılımcılara kendilerini tanıtmaları fırsatı tanıyacaktır.</a:t>
            </a:r>
            <a:endParaRPr lang="tr-TR" dirty="0">
              <a:cs typeface="Calibri"/>
            </a:endParaRPr>
          </a:p>
          <a:p>
            <a:r>
              <a:rPr lang="tr-TR" dirty="0">
                <a:ea typeface="ＭＳ Ｐゴシック"/>
                <a:cs typeface="Calibri"/>
              </a:rPr>
              <a:t>Oturumun dördüncü bölümü oturum hedeflerini özetleyecektir.</a:t>
            </a:r>
            <a:endParaRPr lang="tr-TR" sz="1200" dirty="0">
              <a:cs typeface="Calibri"/>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a:t>
            </a:fld>
            <a:endParaRPr lang="en-US"/>
          </a:p>
        </p:txBody>
      </p:sp>
    </p:spTree>
    <p:extLst>
      <p:ext uri="{BB962C8B-B14F-4D97-AF65-F5344CB8AC3E}">
        <p14:creationId xmlns:p14="http://schemas.microsoft.com/office/powerpoint/2010/main" val="1417992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dirty="0">
                <a:ea typeface="MS PGothic"/>
                <a:cs typeface="Calibri"/>
              </a:rPr>
              <a:t>Bu </a:t>
            </a:r>
            <a:r>
              <a:rPr lang="tr-TR" dirty="0" smtClean="0">
                <a:ea typeface="MS PGothic"/>
                <a:cs typeface="Calibri"/>
              </a:rPr>
              <a:t>slayt, </a:t>
            </a:r>
            <a:r>
              <a:rPr lang="tr-TR" dirty="0">
                <a:ea typeface="MS PGothic"/>
                <a:cs typeface="Calibri"/>
              </a:rPr>
              <a:t>Siber </a:t>
            </a:r>
            <a:r>
              <a:rPr lang="tr-TR" dirty="0" smtClean="0">
                <a:ea typeface="MS PGothic"/>
                <a:cs typeface="Calibri"/>
              </a:rPr>
              <a:t>Suçlar Program </a:t>
            </a:r>
            <a:r>
              <a:rPr lang="tr-TR" dirty="0">
                <a:ea typeface="MS PGothic"/>
                <a:cs typeface="Calibri"/>
              </a:rPr>
              <a:t>Ofisi (C-PROC) hakkında bilgi vermektedir. Ofis, Avrupa Konseyinin siber suç ve elektronik delillerle ilgili ceza adaleti kapasitesinin geliştirilmesini destekleme yaklaşımının teşvikinden sorumlu temel organdır.</a:t>
            </a:r>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11</a:t>
            </a:fld>
            <a:endParaRPr lang="en-US"/>
          </a:p>
        </p:txBody>
      </p:sp>
    </p:spTree>
    <p:extLst>
      <p:ext uri="{BB962C8B-B14F-4D97-AF65-F5344CB8AC3E}">
        <p14:creationId xmlns:p14="http://schemas.microsoft.com/office/powerpoint/2010/main" val="2318502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r>
              <a:rPr lang="tr-TR" dirty="0">
                <a:ea typeface="MS PGothic"/>
                <a:cs typeface="Calibri"/>
              </a:rPr>
              <a:t>Bu slayt Siber Suç Programı Ofisi (C-PROC) tarafından yürütülen mevcut programları sıralamaktadır. Eğitici, C-</a:t>
            </a:r>
            <a:r>
              <a:rPr lang="tr-TR" dirty="0" err="1">
                <a:ea typeface="MS PGothic"/>
                <a:cs typeface="Calibri"/>
              </a:rPr>
              <a:t>PROC'un</a:t>
            </a:r>
            <a:r>
              <a:rPr lang="tr-TR" dirty="0">
                <a:ea typeface="MS PGothic"/>
                <a:cs typeface="Calibri"/>
              </a:rPr>
              <a:t>, faaliyete geçtiği </a:t>
            </a:r>
            <a:r>
              <a:rPr lang="tr-TR" dirty="0">
                <a:ea typeface="ＭＳ Ｐゴシック"/>
                <a:cs typeface="Calibri"/>
              </a:rPr>
              <a:t>2014 yılının Nisan ayından </a:t>
            </a:r>
            <a:r>
              <a:rPr lang="tr-TR" dirty="0">
                <a:ea typeface="MS PGothic"/>
                <a:cs typeface="Calibri"/>
              </a:rPr>
              <a:t>beri, büyük bir kısmı tamamlanmış olan bir dizi proje başlattığını belirtebilir. Eğitici devam eden projeler hakkında bilgi verebilir. Eğitici slaytta sıralanan programlara ilişkin detaylar verebilir.</a:t>
            </a:r>
          </a:p>
          <a:p>
            <a:endParaRPr lang="tr-TR" dirty="0">
              <a:ea typeface="MS PGothic" pitchFamily="34" charset="-128"/>
              <a:cs typeface="Calibri"/>
            </a:endParaRPr>
          </a:p>
          <a:p>
            <a:r>
              <a:rPr lang="tr-TR" b="1" dirty="0">
                <a:effectLst/>
                <a:latin typeface="Open Sans"/>
                <a:ea typeface="ＭＳ Ｐゴシック"/>
              </a:rPr>
              <a:t>GLACY+</a:t>
            </a:r>
            <a:r>
              <a:rPr lang="tr-TR" b="1" dirty="0">
                <a:latin typeface="Open Sans"/>
                <a:ea typeface="ＭＳ Ｐゴシック"/>
              </a:rPr>
              <a:t> </a:t>
            </a:r>
            <a:r>
              <a:rPr lang="tr-TR" dirty="0">
                <a:latin typeface="Open Sans"/>
                <a:ea typeface="ＭＳ Ｐゴシック"/>
              </a:rPr>
              <a:t>Avrupa Birliği (İstikrar ve Barışa Katkı Aracı) ve Avrupa Konseyinin ortak projesidir.</a:t>
            </a:r>
          </a:p>
          <a:p>
            <a:r>
              <a:rPr lang="tr-TR" dirty="0">
                <a:effectLst/>
                <a:latin typeface="Open Sans"/>
                <a:ea typeface="ＭＳ Ｐゴシック"/>
              </a:rPr>
              <a:t>GLACY</a:t>
            </a:r>
            <a:r>
              <a:rPr lang="tr-TR" dirty="0">
                <a:latin typeface="Open Sans"/>
                <a:ea typeface="ＭＳ Ｐゴシック"/>
              </a:rPr>
              <a:t>+, </a:t>
            </a:r>
            <a:r>
              <a:rPr lang="tr-TR" u="none" strike="noStrike" dirty="0">
                <a:solidFill>
                  <a:srgbClr val="007BC8"/>
                </a:solidFill>
                <a:effectLst/>
                <a:latin typeface="Open Sans"/>
                <a:ea typeface="ＭＳ Ｐゴシック"/>
                <a:hlinkClick r:id="rId3"/>
              </a:rPr>
              <a:t>GLACY project</a:t>
            </a:r>
            <a:r>
              <a:rPr lang="tr-TR" dirty="0">
                <a:effectLst/>
                <a:latin typeface="Open Sans"/>
                <a:ea typeface="ＭＳ Ｐゴシック"/>
              </a:rPr>
              <a:t> </a:t>
            </a:r>
            <a:r>
              <a:rPr lang="tr-TR" dirty="0">
                <a:latin typeface="Open Sans"/>
                <a:ea typeface="ＭＳ Ｐゴシック"/>
              </a:rPr>
              <a:t>(2013 – 2016) süresini uzatmayı amaçlamaktadır ve Benin, Burkina Faso, </a:t>
            </a:r>
            <a:r>
              <a:rPr lang="tr-TR" dirty="0" err="1">
                <a:latin typeface="Open Sans"/>
                <a:ea typeface="ＭＳ Ｐゴシック"/>
              </a:rPr>
              <a:t>Kabo</a:t>
            </a:r>
            <a:r>
              <a:rPr lang="tr-TR" dirty="0">
                <a:latin typeface="Open Sans"/>
                <a:ea typeface="ＭＳ Ｐゴシック"/>
              </a:rPr>
              <a:t> Verde, Şili, Kosta Rika, Dominik Cumhuriyeti, Gana, </a:t>
            </a:r>
            <a:r>
              <a:rPr lang="tr-TR" dirty="0" err="1">
                <a:latin typeface="Open Sans"/>
                <a:ea typeface="ＭＳ Ｐゴシック"/>
              </a:rPr>
              <a:t>Mauritius</a:t>
            </a:r>
            <a:r>
              <a:rPr lang="tr-TR" dirty="0">
                <a:latin typeface="Open Sans"/>
                <a:ea typeface="ＭＳ Ｐゴシック"/>
              </a:rPr>
              <a:t>, Fas, Nijerya, Paraguay, Filipinler, Senegal, Sri Lanka ve Tonga olmak üzere Afrika, Asya-Pasifik ve Latin Amerika ile Filipinler bölgesindeki on beş öncelikli ve merkez ülkeyi desteklemektedir. Bu ülkeler kendi deneyimlerini ilgili bölgelerde paylaşmak için birer merkez görevi görmektedirler. </a:t>
            </a:r>
          </a:p>
          <a:p>
            <a:r>
              <a:rPr lang="tr-TR" dirty="0">
                <a:latin typeface="Open Sans"/>
                <a:ea typeface="ＭＳ Ｐゴシック"/>
              </a:rPr>
              <a:t>Hedefler</a:t>
            </a:r>
            <a:r>
              <a:rPr lang="tr-TR" b="0" dirty="0">
                <a:effectLst/>
                <a:latin typeface="Open Sans"/>
                <a:ea typeface="ＭＳ Ｐゴシック"/>
              </a:rPr>
              <a:t>:</a:t>
            </a:r>
          </a:p>
          <a:p>
            <a:r>
              <a:rPr lang="tr-TR" dirty="0">
                <a:latin typeface="Open Sans"/>
                <a:ea typeface="ＭＳ Ｐゴシック"/>
                <a:cs typeface="Calibri"/>
              </a:rPr>
              <a:t>Devletlerin</a:t>
            </a:r>
            <a:r>
              <a:rPr lang="tr-TR" dirty="0">
                <a:latin typeface="Open Sans"/>
                <a:ea typeface="ＭＳ Ｐゴシック"/>
              </a:rPr>
              <a:t> siber suç ve elektronik delillere ilişkin mevzuatların uygulama kapasitelerini </a:t>
            </a:r>
            <a:r>
              <a:rPr lang="tr-TR" dirty="0">
                <a:latin typeface="Open Sans"/>
                <a:ea typeface="ＭＳ Ｐゴシック"/>
                <a:cs typeface="Calibri"/>
              </a:rPr>
              <a:t>dünya çapında </a:t>
            </a:r>
            <a:r>
              <a:rPr lang="tr-TR" dirty="0">
                <a:latin typeface="Open Sans"/>
                <a:ea typeface="ＭＳ Ｐゴシック"/>
              </a:rPr>
              <a:t>güçlendirmek ve bu alanda etkili uluslararası işbirliği için yetkinliği arttırmak.</a:t>
            </a:r>
            <a:endParaRPr lang="tr-TR" dirty="0"/>
          </a:p>
          <a:p>
            <a:pPr>
              <a:buFont typeface="Calibri"/>
              <a:buAutoNum type="arabicPeriod"/>
            </a:pPr>
            <a:r>
              <a:rPr lang="tr-TR" dirty="0">
                <a:ea typeface="ＭＳ Ｐゴシック"/>
                <a:cs typeface="Calibri"/>
              </a:rPr>
              <a:t> Tutarlı siber suç mevzuatını, politikalarını ve stratejilerini teşvik etmek;</a:t>
            </a:r>
          </a:p>
          <a:p>
            <a:pPr>
              <a:buAutoNum type="arabicPeriod"/>
            </a:pPr>
            <a:r>
              <a:rPr lang="tr-TR" dirty="0">
                <a:ea typeface="ＭＳ Ｐゴシック"/>
                <a:cs typeface="Calibri"/>
              </a:rPr>
              <a:t> Polis teşkilatının siber suç soruşturma kapasitesini güçlendirmek ve polisten polise etkili işbirliği yanında Avrupa'daki ve diğer bölgelerdeki uluslararası siber suç birimleri ile de etkili işbirliğini sağlamak;</a:t>
            </a:r>
            <a:endParaRPr lang="tr-TR" dirty="0">
              <a:cs typeface="Calibri"/>
            </a:endParaRPr>
          </a:p>
          <a:p>
            <a:pPr>
              <a:buFont typeface="+mj-lt"/>
              <a:buAutoNum type="arabicPeriod"/>
            </a:pPr>
            <a:r>
              <a:rPr lang="tr-TR" dirty="0">
                <a:ea typeface="ＭＳ Ｐゴシック"/>
                <a:cs typeface="Calibri"/>
              </a:rPr>
              <a:t> Ceza adalet sistemi makamlarının siber suç ve elektronik delil vakalarına ilişkin mevzuatı uygulamasını, bu vakaları kovuşturmasını ve bu vakaları karara bağlamasını ve uluslararası işbirliğini sağlamak.</a:t>
            </a:r>
          </a:p>
          <a:p>
            <a:r>
              <a:rPr lang="tr-TR" b="0" i="0" dirty="0">
                <a:effectLst/>
                <a:latin typeface="Open Sans"/>
              </a:rPr>
              <a:t/>
            </a:r>
            <a:br>
              <a:rPr lang="tr-TR" b="0" i="0" dirty="0">
                <a:effectLst/>
                <a:latin typeface="Open Sans"/>
              </a:rPr>
            </a:br>
            <a:r>
              <a:rPr lang="tr-TR" sz="1200" b="1" kern="1200" dirty="0" err="1">
                <a:solidFill>
                  <a:schemeClr val="tx1"/>
                </a:solidFill>
                <a:latin typeface="+mn-lt"/>
                <a:ea typeface="MS PGothic"/>
                <a:cs typeface="Calibri"/>
              </a:rPr>
              <a:t>CyberEast</a:t>
            </a:r>
            <a:r>
              <a:rPr lang="tr-TR" b="1" dirty="0">
                <a:ea typeface="MS PGothic"/>
                <a:cs typeface="Calibri"/>
              </a:rPr>
              <a:t> </a:t>
            </a:r>
            <a:r>
              <a:rPr lang="tr-TR" dirty="0">
                <a:ea typeface="MS PGothic"/>
                <a:cs typeface="Calibri"/>
              </a:rPr>
              <a:t>Avrupa Komşuluk Aracı (ENI) uyarınca Avrupa Konseyi tarafından Doğu Ortaklığı bölgesinde uygulanan Avrupa Birliği ve Avrupa Konseyi ortak projesidir.</a:t>
            </a:r>
          </a:p>
          <a:p>
            <a:r>
              <a:rPr lang="tr-TR" dirty="0">
                <a:ea typeface="MS PGothic"/>
                <a:cs typeface="Calibri"/>
              </a:rPr>
              <a:t>Katılımcı ülkeler</a:t>
            </a:r>
            <a:r>
              <a:rPr lang="tr-TR" sz="1200" kern="1200" dirty="0">
                <a:solidFill>
                  <a:schemeClr val="tx1"/>
                </a:solidFill>
                <a:latin typeface="+mn-lt"/>
                <a:ea typeface="MS PGothic"/>
                <a:cs typeface="Calibri"/>
              </a:rPr>
              <a:t>: </a:t>
            </a:r>
            <a:r>
              <a:rPr lang="tr-TR" dirty="0">
                <a:ea typeface="MS PGothic"/>
                <a:cs typeface="Calibri"/>
              </a:rPr>
              <a:t>Ermenistan, Azerbaycan, </a:t>
            </a:r>
            <a:r>
              <a:rPr lang="tr-TR" dirty="0" err="1">
                <a:ea typeface="MS PGothic"/>
                <a:cs typeface="Calibri"/>
              </a:rPr>
              <a:t>Belarus</a:t>
            </a:r>
            <a:r>
              <a:rPr lang="tr-TR" dirty="0">
                <a:ea typeface="MS PGothic"/>
                <a:cs typeface="Calibri"/>
              </a:rPr>
              <a:t>, Gürcistan, Moldova ve Ukrayna. </a:t>
            </a:r>
          </a:p>
          <a:p>
            <a:r>
              <a:rPr lang="tr-TR" dirty="0">
                <a:ea typeface="MS PGothic"/>
                <a:cs typeface="Calibri"/>
              </a:rPr>
              <a:t>Proje, Budapeşte Siber Suç Sözleşmesi ve ilgili tasarruflarla uyumlu </a:t>
            </a:r>
            <a:r>
              <a:rPr lang="tr-TR" dirty="0">
                <a:ea typeface="ＭＳ Ｐゴシック"/>
                <a:cs typeface="Calibri"/>
              </a:rPr>
              <a:t>düzenleyici çerçevelerin ve politika çerçevelerinin kabul edilmesini, yargı mercilerinin ve kolluk makamlarının kapasitelerinin ve kurumlar arası işbirliğinin güçlendirilmesini ve ceza adalet sistemi ile siber suç ve elektronik delil konularında, hizmet sağlayıcıları ile kolluk makamları da dahil olmak üzere etkili uluslararası işbirliğinin ve güvenin arttırılmasını amaçlar.</a:t>
            </a:r>
            <a:endParaRPr lang="tr-TR" dirty="0">
              <a:ea typeface="MS PGothic"/>
              <a:cs typeface="Calibri"/>
            </a:endParaRPr>
          </a:p>
          <a:p>
            <a:endParaRPr lang="tr-TR" dirty="0">
              <a:ea typeface="MS PGothic" pitchFamily="34" charset="-128"/>
              <a:cs typeface="Calibri"/>
            </a:endParaRPr>
          </a:p>
          <a:p>
            <a:r>
              <a:rPr lang="tr-TR" sz="1200" b="1" kern="1200" dirty="0" err="1">
                <a:solidFill>
                  <a:schemeClr val="tx1"/>
                </a:solidFill>
                <a:latin typeface="+mn-lt"/>
                <a:ea typeface="MS PGothic"/>
                <a:cs typeface="Calibri"/>
              </a:rPr>
              <a:t>iPROCEEDS</a:t>
            </a:r>
            <a:r>
              <a:rPr lang="tr-TR" sz="1200" b="1" kern="1200" dirty="0">
                <a:solidFill>
                  <a:schemeClr val="tx1"/>
                </a:solidFill>
                <a:latin typeface="+mn-lt"/>
                <a:ea typeface="MS PGothic"/>
                <a:cs typeface="Calibri"/>
              </a:rPr>
              <a:t> – 2:</a:t>
            </a:r>
            <a:r>
              <a:rPr lang="tr-TR" b="1" dirty="0">
                <a:ea typeface="MS PGothic"/>
                <a:cs typeface="Calibri"/>
              </a:rPr>
              <a:t> </a:t>
            </a:r>
            <a:r>
              <a:rPr lang="tr-TR" dirty="0">
                <a:ea typeface="ＭＳ Ｐゴシック"/>
                <a:cs typeface="Calibri"/>
              </a:rPr>
              <a:t>Katılım Öncesi Mali Yardım Aracı (IPA) uyarınca Siber Suç hakkında İşbirliği - Avrupa Birliği ile Avrupa Konseyinin ortak projesidir. Katılan ülkeler/bölgeler: Arnavutluk, Bosna Hersek, Karadağ, Kuzey Makedonya, Sırbistan, Türkiye ve Kosova*. Hedefler: Proje ülkelerdeki ve bölgelerdeki makamların kapasitelerini daha da güçlendirmek, internet üzerinden elde edilen suç gelirlerini aramak ve el koymak, kara para aklanmasını engellemek ve elektronik delilleri güvence altına almak. *Bu tabir statü üzerindeki çekincelerden bağımsızdır ve Birleşmiş Milletler Güvenlik Konseyinin 1244 sayılı Kararı ile Uluslararası Adalet Divanının Kosova Bağımsızlık Bildirgesi hakkındaki görüşüne uygundur.</a:t>
            </a:r>
            <a:endParaRPr lang="tr-TR" dirty="0">
              <a:cs typeface="Calibri"/>
            </a:endParaRPr>
          </a:p>
          <a:p>
            <a:endParaRPr lang="tr-TR" dirty="0">
              <a:ea typeface="MS PGothic"/>
              <a:cs typeface="Calibri"/>
            </a:endParaRPr>
          </a:p>
          <a:p>
            <a:r>
              <a:rPr lang="tr-TR" sz="1200" b="1" kern="1200" dirty="0" err="1">
                <a:solidFill>
                  <a:schemeClr val="tx1"/>
                </a:solidFill>
                <a:latin typeface="+mn-lt"/>
                <a:ea typeface="MS PGothic"/>
                <a:cs typeface="Calibri"/>
              </a:rPr>
              <a:t>CyberSouth</a:t>
            </a:r>
            <a:r>
              <a:rPr lang="tr-TR" b="1" dirty="0">
                <a:ea typeface="MS PGothic"/>
                <a:cs typeface="Calibri"/>
              </a:rPr>
              <a:t> </a:t>
            </a:r>
            <a:r>
              <a:rPr lang="tr-TR" dirty="0">
                <a:ea typeface="MS PGothic"/>
                <a:cs typeface="Calibri"/>
              </a:rPr>
              <a:t>Avrupa Birliği (Avrupa Komşuluk Aracı) ve Avrupa Konseyi ortak projesidir. </a:t>
            </a:r>
            <a:r>
              <a:rPr lang="tr-TR" sz="1200" kern="1200" dirty="0" err="1">
                <a:solidFill>
                  <a:schemeClr val="tx1"/>
                </a:solidFill>
                <a:latin typeface="+mn-lt"/>
                <a:ea typeface="MS PGothic"/>
                <a:cs typeface="Calibri"/>
              </a:rPr>
              <a:t>CyberSouth</a:t>
            </a:r>
            <a:r>
              <a:rPr lang="tr-TR" dirty="0">
                <a:ea typeface="MS PGothic"/>
                <a:cs typeface="Calibri"/>
              </a:rPr>
              <a:t>, Güney Komşuluk bölgesinde, insan hakları ve hukukun üstünlüğü yükümlülüklerine uygun bir biçimde, siber suç ve elektronik delillere ilişkin mevzuatın ve kurumsal kapasitenin güçlendirilmesini amaçlar.</a:t>
            </a:r>
            <a:endParaRPr lang="tr-TR" dirty="0">
              <a:ea typeface="MS PGothic" pitchFamily="34" charset="-128"/>
              <a:cs typeface="Calibri"/>
            </a:endParaRPr>
          </a:p>
          <a:p>
            <a:r>
              <a:rPr lang="tr-TR" dirty="0">
                <a:ea typeface="MS PGothic"/>
                <a:cs typeface="Calibri"/>
              </a:rPr>
              <a:t>Proje bölgesi</a:t>
            </a:r>
            <a:r>
              <a:rPr lang="tr-TR" sz="1200" kern="1200" dirty="0">
                <a:solidFill>
                  <a:schemeClr val="tx1"/>
                </a:solidFill>
                <a:latin typeface="+mn-lt"/>
                <a:ea typeface="MS PGothic"/>
                <a:cs typeface="Calibri"/>
              </a:rPr>
              <a:t>: </a:t>
            </a:r>
            <a:r>
              <a:rPr lang="tr-TR" dirty="0">
                <a:ea typeface="MS PGothic"/>
                <a:cs typeface="Calibri"/>
              </a:rPr>
              <a:t>Güney Komşuluk bölgesi </a:t>
            </a:r>
            <a:endParaRPr lang="tr-TR" sz="1200" kern="1200" dirty="0">
              <a:solidFill>
                <a:schemeClr val="tx1"/>
              </a:solidFill>
              <a:latin typeface="+mn-lt"/>
              <a:ea typeface="MS PGothic" pitchFamily="34" charset="-128"/>
              <a:cs typeface="Calibri"/>
            </a:endParaRPr>
          </a:p>
          <a:p>
            <a:r>
              <a:rPr lang="tr-TR" dirty="0">
                <a:ea typeface="MS PGothic"/>
                <a:cs typeface="Calibri"/>
              </a:rPr>
              <a:t>Öncelikli başlangıç bölgeleri: Cezayir,</a:t>
            </a:r>
            <a:r>
              <a:rPr lang="tr-TR" sz="1200" kern="1200" dirty="0">
                <a:solidFill>
                  <a:schemeClr val="tx1"/>
                </a:solidFill>
                <a:latin typeface="+mn-lt"/>
                <a:ea typeface="MS PGothic"/>
                <a:cs typeface="Calibri"/>
              </a:rPr>
              <a:t> </a:t>
            </a:r>
            <a:r>
              <a:rPr lang="tr-TR" dirty="0">
                <a:ea typeface="MS PGothic"/>
                <a:cs typeface="Calibri"/>
              </a:rPr>
              <a:t>Ürdün</a:t>
            </a:r>
            <a:r>
              <a:rPr lang="tr-TR" sz="1200" kern="1200" dirty="0">
                <a:solidFill>
                  <a:schemeClr val="tx1"/>
                </a:solidFill>
                <a:latin typeface="+mn-lt"/>
                <a:ea typeface="MS PGothic"/>
                <a:cs typeface="Calibri"/>
              </a:rPr>
              <a:t>, </a:t>
            </a:r>
            <a:r>
              <a:rPr lang="tr-TR" dirty="0">
                <a:ea typeface="MS PGothic"/>
                <a:cs typeface="Calibri"/>
              </a:rPr>
              <a:t>Lübnan</a:t>
            </a:r>
            <a:r>
              <a:rPr lang="tr-TR" sz="1200" kern="1200" dirty="0">
                <a:solidFill>
                  <a:schemeClr val="tx1"/>
                </a:solidFill>
                <a:latin typeface="+mn-lt"/>
                <a:ea typeface="MS PGothic"/>
                <a:cs typeface="Calibri"/>
              </a:rPr>
              <a:t>, </a:t>
            </a:r>
            <a:r>
              <a:rPr lang="tr-TR" dirty="0">
                <a:ea typeface="MS PGothic"/>
                <a:cs typeface="Calibri"/>
              </a:rPr>
              <a:t>Fas ve Tunus</a:t>
            </a:r>
            <a:endParaRPr lang="tr-TR" sz="1200" kern="1200" dirty="0">
              <a:solidFill>
                <a:schemeClr val="tx1"/>
              </a:solidFill>
              <a:latin typeface="+mn-lt"/>
              <a:ea typeface="MS PGothic" pitchFamily="34" charset="-128"/>
              <a:cs typeface="Calibri"/>
            </a:endParaRPr>
          </a:p>
          <a:p>
            <a:r>
              <a:rPr lang="tr-TR" dirty="0">
                <a:ea typeface="MS PGothic"/>
                <a:cs typeface="Calibri"/>
              </a:rPr>
              <a:t>Hedefler</a:t>
            </a:r>
            <a:r>
              <a:rPr lang="tr-TR" sz="1200" kern="1200" dirty="0">
                <a:solidFill>
                  <a:schemeClr val="tx1"/>
                </a:solidFill>
                <a:latin typeface="+mn-lt"/>
                <a:ea typeface="MS PGothic"/>
                <a:cs typeface="Calibri"/>
              </a:rPr>
              <a:t>:</a:t>
            </a:r>
            <a:r>
              <a:rPr lang="tr-TR" dirty="0">
                <a:ea typeface="MS PGothic"/>
                <a:cs typeface="Calibri"/>
              </a:rPr>
              <a:t> </a:t>
            </a:r>
            <a:endParaRPr lang="tr-TR" sz="1200" kern="1200" dirty="0">
              <a:solidFill>
                <a:schemeClr val="tx1"/>
              </a:solidFill>
              <a:latin typeface="+mn-lt"/>
              <a:ea typeface="MS PGothic" pitchFamily="34" charset="-128"/>
              <a:cs typeface="Calibri"/>
            </a:endParaRPr>
          </a:p>
          <a:p>
            <a:pPr marL="228600" indent="-228600">
              <a:buAutoNum type="arabicPeriod"/>
            </a:pPr>
            <a:r>
              <a:rPr lang="tr-TR" dirty="0">
                <a:ea typeface="MS PGothic"/>
                <a:cs typeface="Calibri"/>
              </a:rPr>
              <a:t>Mevzuat</a:t>
            </a:r>
            <a:endParaRPr lang="tr-TR" sz="1200" kern="1200" dirty="0">
              <a:solidFill>
                <a:schemeClr val="tx1"/>
              </a:solidFill>
              <a:latin typeface="+mn-lt"/>
              <a:ea typeface="MS PGothic" pitchFamily="34" charset="-128"/>
              <a:cs typeface="Calibri"/>
            </a:endParaRPr>
          </a:p>
          <a:p>
            <a:pPr marL="228600" indent="-228600">
              <a:buAutoNum type="arabicPeriod"/>
            </a:pPr>
            <a:r>
              <a:rPr lang="tr-TR" dirty="0">
                <a:ea typeface="MS PGothic"/>
                <a:cs typeface="Calibri"/>
              </a:rPr>
              <a:t>Uzmanlık hizmetleri ile kurumlar arası ve kamu/özel işbirliği</a:t>
            </a:r>
          </a:p>
          <a:p>
            <a:pPr marL="228600" indent="-228600">
              <a:buAutoNum type="arabicPeriod"/>
            </a:pPr>
            <a:r>
              <a:rPr lang="tr-TR" dirty="0">
                <a:ea typeface="MS PGothic"/>
                <a:cs typeface="Calibri"/>
              </a:rPr>
              <a:t>Meslek içi eğitim </a:t>
            </a:r>
            <a:endParaRPr lang="tr-TR" sz="1200" kern="1200" dirty="0">
              <a:solidFill>
                <a:schemeClr val="tx1"/>
              </a:solidFill>
              <a:latin typeface="+mn-lt"/>
              <a:ea typeface="MS PGothic" pitchFamily="34" charset="-128"/>
              <a:cs typeface="Calibri"/>
            </a:endParaRPr>
          </a:p>
          <a:p>
            <a:pPr marL="228600" indent="-228600">
              <a:buAutoNum type="arabicPeriod"/>
            </a:pPr>
            <a:r>
              <a:rPr lang="tr-TR" dirty="0">
                <a:ea typeface="MS PGothic"/>
                <a:cs typeface="Calibri"/>
              </a:rPr>
              <a:t>Uluslararası işbirliği</a:t>
            </a:r>
            <a:endParaRPr lang="tr-TR" sz="1200" kern="1200" dirty="0">
              <a:solidFill>
                <a:schemeClr val="tx1"/>
              </a:solidFill>
              <a:latin typeface="+mn-lt"/>
              <a:ea typeface="MS PGothic" pitchFamily="34" charset="-128"/>
              <a:cs typeface="Calibri"/>
            </a:endParaRPr>
          </a:p>
          <a:p>
            <a:pPr marL="228600" indent="-228600">
              <a:buAutoNum type="arabicPeriod"/>
            </a:pPr>
            <a:r>
              <a:rPr lang="tr-TR" dirty="0">
                <a:ea typeface="MS PGothic"/>
                <a:cs typeface="Calibri"/>
              </a:rPr>
              <a:t>Siber suç ve elektronik delillerle ilgili stratejik öncelikler </a:t>
            </a:r>
            <a:endParaRPr lang="tr-TR" sz="1200" kern="1200" dirty="0">
              <a:solidFill>
                <a:schemeClr val="tx1"/>
              </a:solidFill>
              <a:latin typeface="+mn-lt"/>
              <a:ea typeface="MS PGothic" pitchFamily="34" charset="-128"/>
              <a:cs typeface="Calibri"/>
            </a:endParaRPr>
          </a:p>
          <a:p>
            <a:endParaRPr lang="tr-TR" sz="1200" kern="1200" dirty="0">
              <a:solidFill>
                <a:schemeClr val="tx1"/>
              </a:solidFill>
              <a:latin typeface="+mn-lt"/>
              <a:ea typeface="MS PGothic" pitchFamily="34" charset="-128"/>
              <a:cs typeface="Calibri"/>
            </a:endParaRPr>
          </a:p>
          <a:p>
            <a:r>
              <a:rPr lang="tr-TR" sz="1200" b="1" kern="1200" dirty="0" err="1">
                <a:solidFill>
                  <a:schemeClr val="tx1"/>
                </a:solidFill>
                <a:latin typeface="+mn-lt"/>
                <a:ea typeface="MS PGothic"/>
                <a:cs typeface="Calibri"/>
              </a:rPr>
              <a:t>End</a:t>
            </a:r>
            <a:r>
              <a:rPr lang="tr-TR" sz="1200" b="1" kern="1200" dirty="0">
                <a:solidFill>
                  <a:schemeClr val="tx1"/>
                </a:solidFill>
                <a:latin typeface="+mn-lt"/>
                <a:ea typeface="MS PGothic"/>
                <a:cs typeface="Calibri"/>
              </a:rPr>
              <a:t> Online Child </a:t>
            </a:r>
            <a:r>
              <a:rPr lang="tr-TR" sz="1200" b="1" kern="1200" dirty="0" err="1">
                <a:solidFill>
                  <a:schemeClr val="tx1"/>
                </a:solidFill>
                <a:latin typeface="+mn-lt"/>
                <a:ea typeface="MS PGothic"/>
                <a:cs typeface="Calibri"/>
              </a:rPr>
              <a:t>Sexual</a:t>
            </a:r>
            <a:r>
              <a:rPr lang="tr-TR" sz="1200" b="1" kern="1200" dirty="0">
                <a:solidFill>
                  <a:schemeClr val="tx1"/>
                </a:solidFill>
                <a:latin typeface="+mn-lt"/>
                <a:ea typeface="MS PGothic"/>
                <a:cs typeface="Calibri"/>
              </a:rPr>
              <a:t> </a:t>
            </a:r>
            <a:r>
              <a:rPr lang="tr-TR" sz="1200" b="1" kern="1200" dirty="0" err="1">
                <a:solidFill>
                  <a:schemeClr val="tx1"/>
                </a:solidFill>
                <a:latin typeface="+mn-lt"/>
                <a:ea typeface="MS PGothic"/>
                <a:cs typeface="Calibri"/>
              </a:rPr>
              <a:t>Exploitation</a:t>
            </a:r>
            <a:r>
              <a:rPr lang="tr-TR" sz="1200" b="1" kern="1200" dirty="0">
                <a:solidFill>
                  <a:schemeClr val="tx1"/>
                </a:solidFill>
                <a:latin typeface="+mn-lt"/>
                <a:ea typeface="MS PGothic"/>
                <a:cs typeface="Calibri"/>
              </a:rPr>
              <a:t> </a:t>
            </a:r>
            <a:r>
              <a:rPr lang="tr-TR" sz="1200" b="1" kern="1200" dirty="0" err="1">
                <a:solidFill>
                  <a:schemeClr val="tx1"/>
                </a:solidFill>
                <a:latin typeface="+mn-lt"/>
                <a:ea typeface="MS PGothic"/>
                <a:cs typeface="Calibri"/>
              </a:rPr>
              <a:t>and</a:t>
            </a:r>
            <a:r>
              <a:rPr lang="tr-TR" sz="1200" b="1" kern="1200" dirty="0">
                <a:solidFill>
                  <a:schemeClr val="tx1"/>
                </a:solidFill>
                <a:latin typeface="+mn-lt"/>
                <a:ea typeface="MS PGothic"/>
                <a:cs typeface="Calibri"/>
              </a:rPr>
              <a:t> </a:t>
            </a:r>
            <a:r>
              <a:rPr lang="tr-TR" sz="1200" b="1" kern="1200" dirty="0" err="1">
                <a:solidFill>
                  <a:schemeClr val="tx1"/>
                </a:solidFill>
                <a:latin typeface="+mn-lt"/>
                <a:ea typeface="MS PGothic"/>
                <a:cs typeface="Calibri"/>
              </a:rPr>
              <a:t>Abuse@Europe</a:t>
            </a:r>
            <a:r>
              <a:rPr lang="tr-TR" sz="1200" b="1" kern="1200" dirty="0">
                <a:solidFill>
                  <a:schemeClr val="tx1"/>
                </a:solidFill>
                <a:latin typeface="+mn-lt"/>
                <a:ea typeface="MS PGothic"/>
                <a:cs typeface="Calibri"/>
              </a:rPr>
              <a:t> (</a:t>
            </a:r>
            <a:r>
              <a:rPr lang="tr-TR" sz="1200" b="1" kern="1200" dirty="0" err="1">
                <a:solidFill>
                  <a:schemeClr val="tx1"/>
                </a:solidFill>
                <a:latin typeface="+mn-lt"/>
                <a:ea typeface="MS PGothic"/>
                <a:cs typeface="Calibri"/>
              </a:rPr>
              <a:t>EndOCSEA@Europe</a:t>
            </a:r>
            <a:r>
              <a:rPr lang="tr-TR" b="1" dirty="0">
                <a:ea typeface="MS PGothic"/>
                <a:cs typeface="Calibri"/>
              </a:rPr>
              <a:t>) </a:t>
            </a:r>
            <a:r>
              <a:rPr lang="tr-TR" dirty="0">
                <a:ea typeface="MS PGothic"/>
                <a:cs typeface="Calibri"/>
              </a:rPr>
              <a:t>Bükreş, Romanya'da bulunan Siber Suç Ofisi (C-PROC) işbirliği ile </a:t>
            </a:r>
            <a:r>
              <a:rPr lang="tr-TR" dirty="0">
                <a:ea typeface="ＭＳ Ｐゴシック"/>
                <a:cs typeface="Calibri"/>
              </a:rPr>
              <a:t>Avrupa Konseyinin Çocuk Hakları Bölümü tarafından uygulanmaktadır.</a:t>
            </a:r>
            <a:endParaRPr lang="tr-TR" dirty="0">
              <a:ea typeface="MS PGothic" pitchFamily="34" charset="-128"/>
              <a:cs typeface="Calibri"/>
            </a:endParaRPr>
          </a:p>
          <a:p>
            <a:r>
              <a:rPr lang="tr-TR" dirty="0">
                <a:ea typeface="MS PGothic"/>
                <a:cs typeface="Calibri"/>
              </a:rPr>
              <a:t>Hedefler</a:t>
            </a:r>
            <a:r>
              <a:rPr lang="tr-TR" sz="1200" b="0" kern="1200" dirty="0">
                <a:solidFill>
                  <a:schemeClr val="tx1"/>
                </a:solidFill>
                <a:latin typeface="+mn-lt"/>
                <a:ea typeface="MS PGothic"/>
                <a:cs typeface="Calibri"/>
              </a:rPr>
              <a:t>:</a:t>
            </a:r>
            <a:r>
              <a:rPr lang="tr-TR" dirty="0">
                <a:ea typeface="MS PGothic"/>
                <a:cs typeface="Calibri"/>
              </a:rPr>
              <a:t> </a:t>
            </a:r>
            <a:endParaRPr lang="tr-TR" sz="1200" b="0" kern="1200" dirty="0">
              <a:solidFill>
                <a:schemeClr val="tx1"/>
              </a:solidFill>
              <a:latin typeface="+mn-lt"/>
              <a:ea typeface="MS PGothic" pitchFamily="34" charset="-128"/>
              <a:cs typeface="Calibri"/>
            </a:endParaRPr>
          </a:p>
          <a:p>
            <a:r>
              <a:rPr lang="tr-TR" dirty="0">
                <a:ea typeface="MS PGothic"/>
                <a:cs typeface="Calibri"/>
              </a:rPr>
              <a:t>Projenin temel hedefi, </a:t>
            </a:r>
            <a:r>
              <a:rPr lang="tr-TR" dirty="0">
                <a:ea typeface="ＭＳ Ｐゴシック"/>
                <a:cs typeface="Calibri"/>
              </a:rPr>
              <a:t>çocukların, bilişim ve iletişim teknolojileri (</a:t>
            </a:r>
            <a:r>
              <a:rPr lang="tr-TR" dirty="0" err="1">
                <a:ea typeface="ＭＳ Ｐゴシック"/>
                <a:cs typeface="Calibri"/>
              </a:rPr>
              <a:t>information</a:t>
            </a:r>
            <a:r>
              <a:rPr lang="tr-TR" dirty="0">
                <a:ea typeface="ＭＳ Ｐゴシック"/>
                <a:cs typeface="Calibri"/>
              </a:rPr>
              <a:t> </a:t>
            </a:r>
            <a:r>
              <a:rPr lang="tr-TR" dirty="0" err="1">
                <a:ea typeface="ＭＳ Ｐゴシック"/>
                <a:cs typeface="Calibri"/>
              </a:rPr>
              <a:t>and</a:t>
            </a:r>
            <a:r>
              <a:rPr lang="tr-TR" dirty="0">
                <a:ea typeface="ＭＳ Ｐゴシック"/>
                <a:cs typeface="Calibri"/>
              </a:rPr>
              <a:t> </a:t>
            </a:r>
            <a:r>
              <a:rPr lang="tr-TR" dirty="0" err="1">
                <a:ea typeface="ＭＳ Ｐゴシック"/>
                <a:cs typeface="Calibri"/>
              </a:rPr>
              <a:t>communication</a:t>
            </a:r>
            <a:r>
              <a:rPr lang="tr-TR" dirty="0">
                <a:ea typeface="ＭＳ Ｐゴシック"/>
                <a:cs typeface="Calibri"/>
              </a:rPr>
              <a:t> </a:t>
            </a:r>
            <a:r>
              <a:rPr lang="tr-TR" dirty="0" err="1">
                <a:ea typeface="ＭＳ Ｐゴシック"/>
                <a:cs typeface="Calibri"/>
              </a:rPr>
              <a:t>technologies</a:t>
            </a:r>
            <a:r>
              <a:rPr lang="tr-TR" dirty="0">
                <a:ea typeface="ＭＳ Ｐゴシック"/>
                <a:cs typeface="Calibri"/>
              </a:rPr>
              <a:t> - ICT) (Online Çocuk Cinsel Sömürüsü ve İstismarı, Online Child </a:t>
            </a:r>
            <a:r>
              <a:rPr lang="tr-TR" dirty="0" err="1">
                <a:ea typeface="ＭＳ Ｐゴシック"/>
                <a:cs typeface="Calibri"/>
              </a:rPr>
              <a:t>Sexual</a:t>
            </a:r>
            <a:r>
              <a:rPr lang="tr-TR" dirty="0">
                <a:ea typeface="ＭＳ Ｐゴシック"/>
                <a:cs typeface="Calibri"/>
              </a:rPr>
              <a:t> </a:t>
            </a:r>
            <a:r>
              <a:rPr lang="tr-TR" dirty="0" err="1">
                <a:ea typeface="ＭＳ Ｐゴシック"/>
                <a:cs typeface="Calibri"/>
              </a:rPr>
              <a:t>Exploitation</a:t>
            </a:r>
            <a:r>
              <a:rPr lang="tr-TR" dirty="0">
                <a:ea typeface="ＭＳ Ｐゴシック"/>
                <a:cs typeface="Calibri"/>
              </a:rPr>
              <a:t> </a:t>
            </a:r>
            <a:r>
              <a:rPr lang="tr-TR" dirty="0" err="1">
                <a:ea typeface="ＭＳ Ｐゴシック"/>
                <a:cs typeface="Calibri"/>
              </a:rPr>
              <a:t>and</a:t>
            </a:r>
            <a:r>
              <a:rPr lang="tr-TR" dirty="0">
                <a:ea typeface="ＭＳ Ｐゴシック"/>
                <a:cs typeface="Calibri"/>
              </a:rPr>
              <a:t> </a:t>
            </a:r>
            <a:r>
              <a:rPr lang="tr-TR" dirty="0" err="1">
                <a:ea typeface="ＭＳ Ｐゴシック"/>
                <a:cs typeface="Calibri"/>
              </a:rPr>
              <a:t>Abuse</a:t>
            </a:r>
            <a:r>
              <a:rPr lang="tr-TR" dirty="0">
                <a:ea typeface="ＭＳ Ｐゴシック"/>
                <a:cs typeface="Calibri"/>
              </a:rPr>
              <a:t> – OCSEA) ile kolaylaştırılan </a:t>
            </a:r>
            <a:r>
              <a:rPr lang="tr-TR" dirty="0">
                <a:ea typeface="MS PGothic"/>
                <a:cs typeface="Calibri"/>
              </a:rPr>
              <a:t>cinsel sömürüsünü ve istismarını engellemek ve bununla mücadele etmek amacıyla, çocuk haklarının tüm Avrupa'da</a:t>
            </a:r>
            <a:r>
              <a:rPr lang="tr-TR" dirty="0">
                <a:ea typeface="ＭＳ Ｐゴシック"/>
                <a:cs typeface="Calibri"/>
              </a:rPr>
              <a:t> </a:t>
            </a:r>
            <a:r>
              <a:rPr lang="tr-TR" dirty="0">
                <a:ea typeface="MS PGothic"/>
                <a:cs typeface="Calibri"/>
              </a:rPr>
              <a:t>etkili çok uluslu, disiplinler arası ve sektörler arası işbirliği ve çocuk dostu tedbirler aracılığıyla korunmasını sağlamaktır.</a:t>
            </a:r>
          </a:p>
          <a:p>
            <a:r>
              <a:rPr lang="tr-TR" dirty="0">
                <a:ea typeface="MS PGothic"/>
                <a:cs typeface="Calibri"/>
              </a:rPr>
              <a:t>Proje birbiriyle bağlantılı 3 bileşenden oluşur, bunların her biri aşağıdakileri amaçlar:</a:t>
            </a:r>
          </a:p>
          <a:p>
            <a:pPr marL="228600" indent="-228600">
              <a:buAutoNum type="arabicPeriod"/>
            </a:pPr>
            <a:r>
              <a:rPr lang="tr-TR" dirty="0">
                <a:ea typeface="MS PGothic"/>
                <a:cs typeface="Calibri"/>
              </a:rPr>
              <a:t>ulusal yönetim yapılanmalarının güçlendirilmesi aracılığıyla ulusal ve bölgesel düzeyde sektörler arası ve çok disiplinli işbirliği için koşulların yaratılması ve ulusal düzeyde ve Avrupa düzeyinde OCSEA riskleri ve verilebilecek tepkiler hakkında durum analizi yapılması;</a:t>
            </a:r>
          </a:p>
          <a:p>
            <a:pPr marL="228600" indent="-228600">
              <a:buAutoNum type="arabicPeriod"/>
            </a:pPr>
            <a:r>
              <a:rPr lang="tr-TR" dirty="0">
                <a:ea typeface="MS PGothic"/>
                <a:cs typeface="Calibri"/>
              </a:rPr>
              <a:t>yasama ve </a:t>
            </a:r>
            <a:r>
              <a:rPr lang="tr-TR" dirty="0">
                <a:ea typeface="ＭＳ Ｐゴシック"/>
                <a:cs typeface="Calibri"/>
              </a:rPr>
              <a:t>usul </a:t>
            </a:r>
            <a:r>
              <a:rPr lang="tr-TR" dirty="0">
                <a:ea typeface="MS PGothic"/>
                <a:cs typeface="Calibri"/>
              </a:rPr>
              <a:t>reformlarının desteklenmesi, kolluk teşkilatı mensuplarının, mahkemelerin ve savcıların eğitimi ve kapasitelerinin geliştirilmesi, mağdurlar için baştan sona destek sağlanması için kurumlar arası çok disiplinli işbirliğinin teşviki; </a:t>
            </a:r>
          </a:p>
          <a:p>
            <a:pPr marL="228600" indent="-228600">
              <a:buAutoNum type="arabicPeriod"/>
            </a:pPr>
            <a:r>
              <a:rPr lang="tr-TR" dirty="0">
                <a:ea typeface="MS PGothic"/>
                <a:cs typeface="Calibri"/>
              </a:rPr>
              <a:t>farkındalık yaratma, hedef gruplara yönelik eğitim ve çocuğun güçlendirilmesi üzerinde durmak suretiyle sosyal kapasitenin ele alınması.</a:t>
            </a:r>
            <a:endParaRPr lang="tr-TR" sz="1200" b="0" kern="1200" dirty="0">
              <a:solidFill>
                <a:schemeClr val="tx1"/>
              </a:solidFill>
              <a:latin typeface="+mn-lt"/>
              <a:ea typeface="MS PGothic" pitchFamily="34" charset="-128"/>
              <a:cs typeface="Calibri"/>
            </a:endParaRPr>
          </a:p>
          <a:p>
            <a:r>
              <a:rPr lang="tr-TR" dirty="0">
                <a:ea typeface="MS PGothic"/>
                <a:cs typeface="Calibri"/>
              </a:rPr>
              <a:t>Bu proje </a:t>
            </a:r>
            <a:r>
              <a:rPr lang="tr-TR" dirty="0">
                <a:ea typeface="ＭＳ Ｐゴシック"/>
                <a:cs typeface="Calibri"/>
              </a:rPr>
              <a:t>Avrupa Konseyi Çocuk Hakları Stratejisi (2016-2021) çerçevesinde uygulanmaktadır ve özellikle Avrupa Konseyi Çocukların Cinsel Sömürü ve İstismara Karşı Korunması Sözleşmesi (</a:t>
            </a:r>
            <a:r>
              <a:rPr lang="tr-TR" dirty="0" err="1">
                <a:ea typeface="ＭＳ Ｐゴシック"/>
                <a:cs typeface="Calibri"/>
              </a:rPr>
              <a:t>Lanzarote</a:t>
            </a:r>
            <a:r>
              <a:rPr lang="tr-TR" dirty="0">
                <a:ea typeface="ＭＳ Ｐゴシック"/>
                <a:cs typeface="Calibri"/>
              </a:rPr>
              <a:t> Sözleşmesi) ve </a:t>
            </a:r>
            <a:r>
              <a:rPr lang="tr-TR" dirty="0" err="1">
                <a:ea typeface="ＭＳ Ｐゴシック"/>
                <a:cs typeface="Calibri"/>
              </a:rPr>
              <a:t>WePROTECT</a:t>
            </a:r>
            <a:r>
              <a:rPr lang="tr-TR" dirty="0">
                <a:ea typeface="ＭＳ Ｐゴシック"/>
                <a:cs typeface="Calibri"/>
              </a:rPr>
              <a:t> Ulusal Cevap Modeli metninde ortaya konan 8 alan da dahil olmak üzere ilgili uluslararası ve Avrupa standartlarının uygulanmasını desteklemektedir.</a:t>
            </a:r>
            <a:endParaRPr lang="tr-TR" dirty="0">
              <a:ea typeface="MS PGothic"/>
              <a:cs typeface="Calibri"/>
            </a:endParaRPr>
          </a:p>
          <a:p>
            <a:r>
              <a:rPr lang="tr-TR" dirty="0">
                <a:ea typeface="MS PGothic"/>
                <a:cs typeface="Calibri"/>
              </a:rPr>
              <a:t>Faydalanıcılar</a:t>
            </a:r>
            <a:r>
              <a:rPr lang="tr-TR" sz="1200" b="0" kern="1200" dirty="0">
                <a:solidFill>
                  <a:schemeClr val="tx1"/>
                </a:solidFill>
                <a:latin typeface="+mn-lt"/>
                <a:ea typeface="MS PGothic"/>
                <a:cs typeface="Calibri"/>
              </a:rPr>
              <a:t>:</a:t>
            </a:r>
            <a:r>
              <a:rPr lang="tr-TR" dirty="0">
                <a:ea typeface="MS PGothic"/>
                <a:cs typeface="Calibri"/>
              </a:rPr>
              <a:t> </a:t>
            </a:r>
            <a:endParaRPr lang="tr-TR" sz="1200" b="0" kern="1200" dirty="0">
              <a:solidFill>
                <a:schemeClr val="tx1"/>
              </a:solidFill>
              <a:latin typeface="+mn-lt"/>
              <a:ea typeface="MS PGothic" pitchFamily="34" charset="-128"/>
              <a:cs typeface="Calibri"/>
            </a:endParaRPr>
          </a:p>
          <a:p>
            <a:r>
              <a:rPr lang="tr-TR" dirty="0">
                <a:ea typeface="MS PGothic"/>
                <a:cs typeface="Calibri"/>
              </a:rPr>
              <a:t>Özellikle Arnavutluk, Ermenistan, Azerbaycan, Bosna Hersek, Gürcistan, </a:t>
            </a:r>
            <a:r>
              <a:rPr lang="tr-TR" dirty="0">
                <a:ea typeface="ＭＳ Ｐゴシック"/>
                <a:cs typeface="Calibri"/>
              </a:rPr>
              <a:t>Moldova Cumhuriyeti, Karadağ, Sırbistan, Türkiye ve Ukrayna'nın dahil olduğu Avrupa Konseyinin 47 üyesi</a:t>
            </a:r>
            <a:endParaRPr lang="tr-TR" dirty="0">
              <a:ea typeface="MS PGothic"/>
              <a:cs typeface="Calibri"/>
            </a:endParaRPr>
          </a:p>
          <a:p>
            <a:pPr marL="0" indent="0">
              <a:buNone/>
            </a:pPr>
            <a:endParaRPr lang="tr-TR" sz="1200" b="1" kern="1200" dirty="0">
              <a:solidFill>
                <a:schemeClr val="tx1"/>
              </a:solidFill>
              <a:latin typeface="+mn-lt"/>
              <a:ea typeface="MS PGothic" pitchFamily="34" charset="-128"/>
              <a:cs typeface="Calibri"/>
            </a:endParaRPr>
          </a:p>
          <a:p>
            <a:r>
              <a:rPr lang="tr-TR" sz="1200" b="1" kern="1200" dirty="0" err="1">
                <a:solidFill>
                  <a:schemeClr val="tx1"/>
                </a:solidFill>
                <a:latin typeface="+mn-lt"/>
                <a:ea typeface="MS PGothic"/>
                <a:cs typeface="Calibri"/>
              </a:rPr>
              <a:t>Cybercrime@Octopus</a:t>
            </a:r>
            <a:r>
              <a:rPr lang="tr-TR" b="1" dirty="0">
                <a:ea typeface="MS PGothic"/>
                <a:cs typeface="Calibri"/>
              </a:rPr>
              <a:t> </a:t>
            </a:r>
            <a:r>
              <a:rPr lang="tr-TR" dirty="0">
                <a:ea typeface="MS PGothic"/>
                <a:cs typeface="Calibri"/>
              </a:rPr>
              <a:t>Budapeşte Siber Suç Sözleşmesi'nin uygulanması ile veri koruma ve hukukun üstünlüğü teminatlarının güçlendirilmesi için </a:t>
            </a:r>
            <a:r>
              <a:rPr lang="tr-TR" dirty="0">
                <a:ea typeface="ＭＳ Ｐゴシック"/>
                <a:cs typeface="Calibri"/>
              </a:rPr>
              <a:t>dünya çapında ülkeleri desteklemek amacıyla gönüllü katkıları esas alan bir Avrupa Konseyi projesidir.</a:t>
            </a:r>
            <a:endParaRPr lang="tr-TR" dirty="0">
              <a:ea typeface="MS PGothic" pitchFamily="34" charset="-128"/>
              <a:cs typeface="Calibri"/>
            </a:endParaRPr>
          </a:p>
          <a:p>
            <a:r>
              <a:rPr lang="tr-TR" dirty="0">
                <a:ea typeface="MS PGothic"/>
                <a:cs typeface="Calibri"/>
              </a:rPr>
              <a:t>Aşağıdaki alanlarda sonuç alınması beklenmektedir: </a:t>
            </a:r>
            <a:endParaRPr lang="tr-TR" sz="1200" kern="1200" dirty="0">
              <a:solidFill>
                <a:schemeClr val="tx1"/>
              </a:solidFill>
              <a:latin typeface="+mn-lt"/>
              <a:ea typeface="MS PGothic" pitchFamily="34" charset="-128"/>
              <a:cs typeface="Calibri"/>
            </a:endParaRPr>
          </a:p>
          <a:p>
            <a:pPr marL="228600" indent="-228600">
              <a:buAutoNum type="arabicPeriod"/>
            </a:pPr>
            <a:r>
              <a:rPr lang="tr-TR" dirty="0">
                <a:ea typeface="MS PGothic"/>
                <a:cs typeface="Calibri"/>
              </a:rPr>
              <a:t>Yıllık </a:t>
            </a:r>
            <a:r>
              <a:rPr lang="tr-TR" dirty="0" err="1">
                <a:ea typeface="MS PGothic"/>
                <a:cs typeface="Calibri"/>
              </a:rPr>
              <a:t>Octopus</a:t>
            </a:r>
            <a:r>
              <a:rPr lang="tr-TR" dirty="0">
                <a:ea typeface="MS PGothic"/>
                <a:cs typeface="Calibri"/>
              </a:rPr>
              <a:t> konferanslarının düzenlenmesini sağlamak</a:t>
            </a:r>
          </a:p>
          <a:p>
            <a:pPr marL="228600" indent="-228600">
              <a:buAutoNum type="arabicPeriod"/>
            </a:pPr>
            <a:r>
              <a:rPr lang="tr-TR" dirty="0">
                <a:ea typeface="MS PGothic"/>
                <a:cs typeface="Calibri"/>
              </a:rPr>
              <a:t>Siber Suç Sözleşmesi Komitesinin, artan üyeleri, işlevleri ve toplantıları ile birlikte işleyişi için destek ve ortak fon sağlamak</a:t>
            </a:r>
            <a:endParaRPr lang="tr-TR" sz="1200" kern="1200" dirty="0">
              <a:solidFill>
                <a:schemeClr val="tx1"/>
              </a:solidFill>
              <a:latin typeface="+mn-lt"/>
              <a:ea typeface="MS PGothic"/>
              <a:cs typeface="Calibri"/>
            </a:endParaRPr>
          </a:p>
          <a:p>
            <a:pPr marL="228600" indent="-228600">
              <a:buAutoNum type="arabicPeriod"/>
            </a:pPr>
            <a:r>
              <a:rPr lang="tr-TR" dirty="0">
                <a:ea typeface="MS PGothic"/>
                <a:cs typeface="Calibri"/>
              </a:rPr>
              <a:t>Budapeşte Sözleşmesi'ni ve veri koruma ile çocukların korunması hakkındaki ilgili tasarrufları uygulamaya hazırlanan ülkelere tavsiye ve destek sağlamak.</a:t>
            </a:r>
            <a:endParaRPr lang="tr-TR" sz="1200" kern="1200" dirty="0">
              <a:solidFill>
                <a:schemeClr val="tx1"/>
              </a:solidFill>
              <a:latin typeface="+mn-lt"/>
              <a:ea typeface="MS PGothic"/>
              <a:cs typeface="Calibri"/>
            </a:endParaRPr>
          </a:p>
          <a:p>
            <a:r>
              <a:rPr lang="tr-TR" dirty="0">
                <a:ea typeface="MS PGothic"/>
                <a:cs typeface="Calibri"/>
              </a:rPr>
              <a:t>Proje süresi:</a:t>
            </a:r>
            <a:r>
              <a:rPr lang="tr-TR" sz="1200" kern="1200" dirty="0">
                <a:solidFill>
                  <a:schemeClr val="tx1"/>
                </a:solidFill>
                <a:latin typeface="+mn-lt"/>
                <a:ea typeface="MS PGothic"/>
                <a:cs typeface="Calibri"/>
              </a:rPr>
              <a:t> 1 </a:t>
            </a:r>
            <a:r>
              <a:rPr lang="tr-TR" dirty="0">
                <a:ea typeface="MS PGothic"/>
                <a:cs typeface="Calibri"/>
              </a:rPr>
              <a:t>Ocak 2014</a:t>
            </a:r>
            <a:r>
              <a:rPr lang="tr-TR" sz="1200" kern="1200" dirty="0">
                <a:solidFill>
                  <a:schemeClr val="tx1"/>
                </a:solidFill>
                <a:latin typeface="+mn-lt"/>
                <a:ea typeface="MS PGothic"/>
                <a:cs typeface="Calibri"/>
              </a:rPr>
              <a:t> – 31 </a:t>
            </a:r>
            <a:r>
              <a:rPr lang="tr-TR" dirty="0">
                <a:ea typeface="MS PGothic"/>
                <a:cs typeface="Calibri"/>
              </a:rPr>
              <a:t>Aralık 2020</a:t>
            </a:r>
            <a:r>
              <a:rPr lang="tr-TR" sz="1200" kern="1200" dirty="0">
                <a:solidFill>
                  <a:schemeClr val="tx1"/>
                </a:solidFill>
                <a:latin typeface="+mn-lt"/>
                <a:ea typeface="MS PGothic"/>
                <a:cs typeface="Calibri"/>
              </a:rPr>
              <a:t>.</a:t>
            </a:r>
          </a:p>
          <a:p>
            <a:endParaRPr lang="tr-TR" dirty="0">
              <a:cs typeface="Calibri"/>
            </a:endParaRPr>
          </a:p>
        </p:txBody>
      </p:sp>
      <p:sp>
        <p:nvSpPr>
          <p:cNvPr id="4" name="Slide Number Placeholder 3"/>
          <p:cNvSpPr>
            <a:spLocks noGrp="1"/>
          </p:cNvSpPr>
          <p:nvPr>
            <p:ph type="sldNum" sz="quarter" idx="10"/>
          </p:nvPr>
        </p:nvSpPr>
        <p:spPr/>
        <p:txBody>
          <a:bodyPr/>
          <a:lstStyle/>
          <a:p>
            <a:pPr>
              <a:defRPr/>
            </a:pPr>
            <a:fld id="{0A9CA34D-D136-324F-8C5C-F0F921B45548}" type="slidenum">
              <a:rPr lang="en-US" smtClean="0"/>
              <a:pPr>
                <a:defRPr/>
              </a:pPr>
              <a:t>12</a:t>
            </a:fld>
            <a:endParaRPr lang="en-US"/>
          </a:p>
        </p:txBody>
      </p:sp>
    </p:spTree>
    <p:extLst>
      <p:ext uri="{BB962C8B-B14F-4D97-AF65-F5344CB8AC3E}">
        <p14:creationId xmlns:p14="http://schemas.microsoft.com/office/powerpoint/2010/main" val="626880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ea typeface="ＭＳ Ｐゴシック"/>
                <a:cs typeface="Calibri"/>
              </a:rPr>
              <a:t>İkinci </a:t>
            </a:r>
            <a:r>
              <a:rPr lang="tr-TR" dirty="0" smtClean="0">
                <a:ea typeface="ＭＳ Ｐゴシック"/>
                <a:cs typeface="Calibri"/>
              </a:rPr>
              <a:t>bölüm,</a:t>
            </a:r>
            <a:r>
              <a:rPr lang="tr-TR" baseline="0" dirty="0" smtClean="0">
                <a:ea typeface="ＭＳ Ｐゴシック"/>
                <a:cs typeface="Calibri"/>
              </a:rPr>
              <a:t> kursun</a:t>
            </a:r>
            <a:r>
              <a:rPr lang="tr-TR" dirty="0" smtClean="0">
                <a:ea typeface="ＭＳ Ｐゴシック"/>
                <a:cs typeface="Calibri"/>
              </a:rPr>
              <a:t> </a:t>
            </a:r>
            <a:r>
              <a:rPr lang="tr-TR" dirty="0">
                <a:ea typeface="ＭＳ Ｐゴシック"/>
                <a:cs typeface="Calibri"/>
              </a:rPr>
              <a:t>yapısı hakkında genel bir çerçeve sağlayacaktır.</a:t>
            </a:r>
            <a:endParaRPr lang="tr-TR" dirty="0">
              <a:cs typeface="Calibri"/>
            </a:endParaRPr>
          </a:p>
          <a:p>
            <a:endParaRPr lang="en-GB" dirty="0">
              <a:cs typeface="Calibri"/>
            </a:endParaRPr>
          </a:p>
          <a:p>
            <a:endParaRPr lang="x-non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endParaRPr lang="en-US"/>
          </a:p>
        </p:txBody>
      </p:sp>
    </p:spTree>
    <p:extLst>
      <p:ext uri="{BB962C8B-B14F-4D97-AF65-F5344CB8AC3E}">
        <p14:creationId xmlns:p14="http://schemas.microsoft.com/office/powerpoint/2010/main" val="29416135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ea typeface="ＭＳ Ｐゴシック"/>
                <a:cs typeface="Calibri"/>
              </a:rPr>
              <a:t>Eğitici, kursun </a:t>
            </a:r>
            <a:r>
              <a:rPr lang="tr-TR" dirty="0">
                <a:ea typeface="ＭＳ Ｐゴシック"/>
                <a:cs typeface="Calibri"/>
              </a:rPr>
              <a:t>yapısı hakkında bilgi vermelidir. Bu slayt 1. günde işlenecek ders konularına ilişkindir.</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endParaRPr lang="en-US"/>
          </a:p>
        </p:txBody>
      </p:sp>
    </p:spTree>
    <p:extLst>
      <p:ext uri="{BB962C8B-B14F-4D97-AF65-F5344CB8AC3E}">
        <p14:creationId xmlns:p14="http://schemas.microsoft.com/office/powerpoint/2010/main" val="21767971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dirty="0" smtClean="0">
                <a:ea typeface="ＭＳ Ｐゴシック"/>
                <a:cs typeface="Calibri"/>
              </a:rPr>
              <a:t>Eğitici, kursun </a:t>
            </a:r>
            <a:r>
              <a:rPr lang="tr-TR" dirty="0">
                <a:ea typeface="ＭＳ Ｐゴシック"/>
                <a:cs typeface="Calibri"/>
              </a:rPr>
              <a:t>yapısı hakkında bilgi vermelidir. Bu slayt 2. günde işlenecek ders konularına ilişkindir.</a:t>
            </a:r>
          </a:p>
          <a:p>
            <a:pPr marL="0" marR="0" lvl="0" indent="0" algn="l" defTabSz="457200">
              <a:lnSpc>
                <a:spcPct val="100000"/>
              </a:lnSpc>
              <a:spcBef>
                <a:spcPct val="30000"/>
              </a:spcBef>
              <a:spcAft>
                <a:spcPct val="0"/>
              </a:spcAft>
              <a:buClrTx/>
              <a:buSzTx/>
              <a:buFontTx/>
              <a:buNone/>
              <a:tabLst/>
              <a:defRPr/>
            </a:pPr>
            <a:endParaRPr lang="en-US" dirty="0">
              <a:cs typeface="Calibri"/>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endParaRPr lang="en-US"/>
          </a:p>
        </p:txBody>
      </p:sp>
    </p:spTree>
    <p:extLst>
      <p:ext uri="{BB962C8B-B14F-4D97-AF65-F5344CB8AC3E}">
        <p14:creationId xmlns:p14="http://schemas.microsoft.com/office/powerpoint/2010/main" val="8684928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dirty="0" smtClean="0">
                <a:ea typeface="ＭＳ Ｐゴシック"/>
                <a:cs typeface="Calibri"/>
              </a:rPr>
              <a:t>Eğitici,</a:t>
            </a:r>
            <a:r>
              <a:rPr lang="tr-TR" baseline="0" dirty="0" smtClean="0">
                <a:ea typeface="ＭＳ Ｐゴシック"/>
                <a:cs typeface="Calibri"/>
              </a:rPr>
              <a:t> kursun</a:t>
            </a:r>
            <a:r>
              <a:rPr lang="tr-TR" dirty="0" smtClean="0">
                <a:ea typeface="ＭＳ Ｐゴシック"/>
                <a:cs typeface="Calibri"/>
              </a:rPr>
              <a:t> </a:t>
            </a:r>
            <a:r>
              <a:rPr lang="tr-TR" dirty="0">
                <a:ea typeface="ＭＳ Ｐゴシック"/>
                <a:cs typeface="Calibri"/>
              </a:rPr>
              <a:t>yapısı hakkında bilgi vermelidir. Bu slayt 3. günde işlenecek ders konularına ilişkindir.</a:t>
            </a:r>
          </a:p>
          <a:p>
            <a:pPr marL="0" marR="0" lvl="0" indent="0" algn="l" defTabSz="457200">
              <a:lnSpc>
                <a:spcPct val="100000"/>
              </a:lnSpc>
              <a:spcBef>
                <a:spcPct val="30000"/>
              </a:spcBef>
              <a:spcAft>
                <a:spcPct val="0"/>
              </a:spcAft>
              <a:buClrTx/>
              <a:buSzTx/>
              <a:buFontTx/>
              <a:buNone/>
              <a:tabLst/>
              <a:defRPr/>
            </a:pPr>
            <a:endParaRPr lang="en-US" dirty="0">
              <a:cs typeface="Calibri"/>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endParaRPr lang="en-US"/>
          </a:p>
        </p:txBody>
      </p:sp>
    </p:spTree>
    <p:extLst>
      <p:ext uri="{BB962C8B-B14F-4D97-AF65-F5344CB8AC3E}">
        <p14:creationId xmlns:p14="http://schemas.microsoft.com/office/powerpoint/2010/main" val="4096004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dirty="0">
                <a:ea typeface="ＭＳ Ｐゴシック"/>
                <a:cs typeface="Calibri"/>
              </a:rPr>
              <a:t>Üçüncü bölüm katılımcılara kendilerini tanıtmaları, eğiticinin ise katılımcıların bilgi düzeyini ve özel ilgilerini değerlendirmesi için bir fırsat tanıyacaktır.</a:t>
            </a:r>
          </a:p>
          <a:p>
            <a:pPr>
              <a:defRPr/>
            </a:pPr>
            <a:endParaRPr lang="x-none" dirty="0">
              <a:cs typeface="Calibri"/>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19</a:t>
            </a:fld>
            <a:endParaRPr lang="en-US"/>
          </a:p>
        </p:txBody>
      </p:sp>
    </p:spTree>
    <p:extLst>
      <p:ext uri="{BB962C8B-B14F-4D97-AF65-F5344CB8AC3E}">
        <p14:creationId xmlns:p14="http://schemas.microsoft.com/office/powerpoint/2010/main" val="7254410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ＭＳ Ｐゴシック"/>
                <a:cs typeface="Calibri"/>
              </a:rPr>
              <a:t>Eğitimci her bir katılımcıdan tek tek kendisini tanıtmasını istemelidir.</a:t>
            </a:r>
            <a:endParaRPr lang="en-US" dirty="0">
              <a:ea typeface="ＭＳ Ｐゴシック"/>
              <a:cs typeface="Calibri"/>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20</a:t>
            </a:fld>
            <a:endParaRPr lang="en-US"/>
          </a:p>
        </p:txBody>
      </p:sp>
    </p:spTree>
    <p:extLst>
      <p:ext uri="{BB962C8B-B14F-4D97-AF65-F5344CB8AC3E}">
        <p14:creationId xmlns:p14="http://schemas.microsoft.com/office/powerpoint/2010/main" val="15250685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ea typeface="ＭＳ Ｐゴシック"/>
                <a:cs typeface="Calibri"/>
              </a:rPr>
              <a:t>Eğitici 3-4 katılımcıya dersten neler beklediklerini sorabilir.</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21</a:t>
            </a:fld>
            <a:endParaRPr lang="en-US"/>
          </a:p>
        </p:txBody>
      </p:sp>
    </p:spTree>
    <p:extLst>
      <p:ext uri="{BB962C8B-B14F-4D97-AF65-F5344CB8AC3E}">
        <p14:creationId xmlns:p14="http://schemas.microsoft.com/office/powerpoint/2010/main" val="27733671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a:ea typeface="ＭＳ Ｐゴシック"/>
                <a:cs typeface="Calibri"/>
              </a:rPr>
              <a:t>Eğitici 1-2 katılımcıya aşina oldukları herhangi bir karşılıklı adli yardımlaşma antlaşmasının olup olmadığını sorabilir. </a:t>
            </a:r>
          </a:p>
          <a:p>
            <a:pPr marL="0" marR="0" lvl="0" indent="0" algn="l" defTabSz="457200">
              <a:lnSpc>
                <a:spcPct val="100000"/>
              </a:lnSpc>
              <a:spcBef>
                <a:spcPct val="30000"/>
              </a:spcBef>
              <a:spcAft>
                <a:spcPct val="0"/>
              </a:spcAft>
              <a:buClrTx/>
              <a:buSzTx/>
              <a:buFontTx/>
              <a:buNone/>
              <a:tabLst/>
              <a:defRPr/>
            </a:pPr>
            <a:endParaRPr lang="x-none" dirty="0">
              <a:cs typeface="Calibri"/>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22</a:t>
            </a:fld>
            <a:endParaRPr lang="en-US"/>
          </a:p>
        </p:txBody>
      </p:sp>
    </p:spTree>
    <p:extLst>
      <p:ext uri="{BB962C8B-B14F-4D97-AF65-F5344CB8AC3E}">
        <p14:creationId xmlns:p14="http://schemas.microsoft.com/office/powerpoint/2010/main" val="4217965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dirty="0">
                <a:ea typeface="ＭＳ Ｐゴシック"/>
                <a:cs typeface="Calibri"/>
              </a:rPr>
              <a:t>Bu </a:t>
            </a:r>
            <a:r>
              <a:rPr lang="en-GB" dirty="0" err="1">
                <a:ea typeface="ＭＳ Ｐゴシック"/>
                <a:cs typeface="Calibri"/>
              </a:rPr>
              <a:t>slayt</a:t>
            </a:r>
            <a:r>
              <a:rPr lang="en-GB" dirty="0">
                <a:ea typeface="ＭＳ Ｐゴシック"/>
                <a:cs typeface="Calibri"/>
              </a:rPr>
              <a:t> </a:t>
            </a:r>
            <a:r>
              <a:rPr lang="en-GB" dirty="0" err="1">
                <a:ea typeface="ＭＳ Ｐゴシック"/>
                <a:cs typeface="Calibri"/>
              </a:rPr>
              <a:t>oturumun</a:t>
            </a:r>
            <a:r>
              <a:rPr lang="en-GB" dirty="0">
                <a:ea typeface="ＭＳ Ｐゴシック"/>
                <a:cs typeface="Calibri"/>
              </a:rPr>
              <a:t> </a:t>
            </a:r>
            <a:r>
              <a:rPr lang="en-GB" dirty="0" err="1">
                <a:ea typeface="ＭＳ Ｐゴシック"/>
                <a:cs typeface="Calibri"/>
              </a:rPr>
              <a:t>hedeflerini</a:t>
            </a:r>
            <a:r>
              <a:rPr lang="en-GB" dirty="0">
                <a:ea typeface="ＭＳ Ｐゴシック"/>
                <a:cs typeface="Calibri"/>
              </a:rPr>
              <a:t> </a:t>
            </a:r>
            <a:r>
              <a:rPr lang="en-GB" dirty="0" err="1">
                <a:ea typeface="ＭＳ Ｐゴシック"/>
                <a:cs typeface="Calibri"/>
              </a:rPr>
              <a:t>özetlemektedir</a:t>
            </a:r>
            <a:r>
              <a:rPr lang="en-GB" dirty="0">
                <a:ea typeface="ＭＳ Ｐゴシック"/>
                <a:cs typeface="Calibri"/>
              </a:rPr>
              <a:t>. </a:t>
            </a:r>
            <a:r>
              <a:rPr lang="en-GB" dirty="0" err="1">
                <a:ea typeface="ＭＳ Ｐゴシック"/>
                <a:cs typeface="Calibri"/>
              </a:rPr>
              <a:t>Katılımcıların</a:t>
            </a:r>
            <a:r>
              <a:rPr lang="en-GB" dirty="0">
                <a:ea typeface="ＭＳ Ｐゴシック"/>
                <a:cs typeface="Calibri"/>
              </a:rPr>
              <a:t> </a:t>
            </a:r>
            <a:r>
              <a:rPr lang="en-GB" dirty="0" err="1">
                <a:ea typeface="ＭＳ Ｐゴシック"/>
                <a:cs typeface="Calibri"/>
              </a:rPr>
              <a:t>slaytlardan</a:t>
            </a:r>
            <a:r>
              <a:rPr lang="en-GB" dirty="0">
                <a:ea typeface="ＭＳ Ｐゴシック"/>
                <a:cs typeface="Calibri"/>
              </a:rPr>
              <a:t> ne </a:t>
            </a:r>
            <a:r>
              <a:rPr lang="en-GB" dirty="0" err="1">
                <a:ea typeface="ＭＳ Ｐゴシック"/>
                <a:cs typeface="Calibri"/>
              </a:rPr>
              <a:t>öğrenmelerinin</a:t>
            </a:r>
            <a:r>
              <a:rPr lang="en-GB" dirty="0">
                <a:ea typeface="ＭＳ Ｐゴシック"/>
                <a:cs typeface="Calibri"/>
              </a:rPr>
              <a:t> </a:t>
            </a:r>
            <a:r>
              <a:rPr lang="en-GB" dirty="0" err="1">
                <a:ea typeface="ＭＳ Ｐゴシック"/>
                <a:cs typeface="Calibri"/>
              </a:rPr>
              <a:t>beklendiği</a:t>
            </a:r>
            <a:r>
              <a:rPr lang="en-GB" dirty="0">
                <a:ea typeface="ＭＳ Ｐゴシック"/>
                <a:cs typeface="Calibri"/>
              </a:rPr>
              <a:t> </a:t>
            </a:r>
            <a:r>
              <a:rPr lang="en-GB" dirty="0" err="1">
                <a:ea typeface="ＭＳ Ｐゴシック"/>
                <a:cs typeface="Calibri"/>
              </a:rPr>
              <a:t>vurgulanmaktadır</a:t>
            </a:r>
            <a:r>
              <a:rPr lang="en-GB" dirty="0">
                <a:ea typeface="ＭＳ Ｐゴシック"/>
                <a:cs typeface="Calibri"/>
              </a:rPr>
              <a:t>. </a:t>
            </a:r>
            <a:r>
              <a:rPr lang="en-GB" dirty="0" err="1">
                <a:ea typeface="ＭＳ Ｐゴシック"/>
                <a:cs typeface="Calibri"/>
              </a:rPr>
              <a:t>Katılımcılar</a:t>
            </a:r>
            <a:r>
              <a:rPr lang="en-GB" dirty="0">
                <a:ea typeface="ＭＳ Ｐゴシック"/>
                <a:cs typeface="Calibri"/>
              </a:rPr>
              <a:t>, </a:t>
            </a:r>
            <a:r>
              <a:rPr lang="en-GB" dirty="0" err="1">
                <a:ea typeface="ＭＳ Ｐゴシック"/>
                <a:cs typeface="Calibri"/>
              </a:rPr>
              <a:t>oturumun</a:t>
            </a:r>
            <a:r>
              <a:rPr lang="en-GB" dirty="0">
                <a:ea typeface="ＭＳ Ｐゴシック"/>
                <a:cs typeface="Calibri"/>
              </a:rPr>
              <a:t> </a:t>
            </a:r>
            <a:r>
              <a:rPr lang="en-GB" dirty="0" err="1">
                <a:ea typeface="ＭＳ Ｐゴシック"/>
                <a:cs typeface="Calibri"/>
              </a:rPr>
              <a:t>sonunda</a:t>
            </a:r>
            <a:r>
              <a:rPr lang="en-GB" dirty="0">
                <a:ea typeface="ＭＳ Ｐゴシック"/>
                <a:cs typeface="Calibri"/>
              </a:rPr>
              <a:t>, </a:t>
            </a:r>
            <a:r>
              <a:rPr lang="en-GB" dirty="0" err="1">
                <a:ea typeface="ＭＳ Ｐゴシック"/>
                <a:cs typeface="Calibri"/>
              </a:rPr>
              <a:t>hedeflere</a:t>
            </a:r>
            <a:r>
              <a:rPr lang="en-GB" dirty="0">
                <a:ea typeface="ＭＳ Ｐゴシック"/>
                <a:cs typeface="Calibri"/>
              </a:rPr>
              <a:t> </a:t>
            </a:r>
            <a:r>
              <a:rPr lang="en-GB" dirty="0" err="1">
                <a:ea typeface="ＭＳ Ｐゴシック"/>
                <a:cs typeface="Calibri"/>
              </a:rPr>
              <a:t>ulaşılıp</a:t>
            </a:r>
            <a:r>
              <a:rPr lang="en-GB" dirty="0">
                <a:ea typeface="ＭＳ Ｐゴシック"/>
                <a:cs typeface="Calibri"/>
              </a:rPr>
              <a:t> </a:t>
            </a:r>
            <a:r>
              <a:rPr lang="en-GB" dirty="0" err="1">
                <a:ea typeface="ＭＳ Ｐゴシック"/>
                <a:cs typeface="Calibri"/>
              </a:rPr>
              <a:t>ulaşılmadığını</a:t>
            </a:r>
            <a:r>
              <a:rPr lang="en-GB" dirty="0">
                <a:ea typeface="ＭＳ Ｐゴシック"/>
                <a:cs typeface="Calibri"/>
              </a:rPr>
              <a:t> </a:t>
            </a:r>
            <a:r>
              <a:rPr lang="en-GB" dirty="0" err="1">
                <a:ea typeface="ＭＳ Ｐゴシック"/>
                <a:cs typeface="Calibri"/>
              </a:rPr>
              <a:t>değerlendirmek</a:t>
            </a:r>
            <a:r>
              <a:rPr lang="en-GB" dirty="0">
                <a:ea typeface="ＭＳ Ｐゴシック"/>
                <a:cs typeface="Calibri"/>
              </a:rPr>
              <a:t> </a:t>
            </a:r>
            <a:r>
              <a:rPr lang="en-GB" dirty="0" err="1">
                <a:ea typeface="ＭＳ Ｐゴシック"/>
                <a:cs typeface="Calibri"/>
              </a:rPr>
              <a:t>için</a:t>
            </a:r>
            <a:r>
              <a:rPr lang="en-GB" dirty="0">
                <a:ea typeface="ＭＳ Ｐゴシック"/>
                <a:cs typeface="Calibri"/>
              </a:rPr>
              <a:t> </a:t>
            </a:r>
            <a:r>
              <a:rPr lang="en-GB" dirty="0" err="1">
                <a:ea typeface="ＭＳ Ｐゴシック"/>
                <a:cs typeface="Calibri"/>
              </a:rPr>
              <a:t>bu</a:t>
            </a:r>
            <a:r>
              <a:rPr lang="en-GB" dirty="0">
                <a:ea typeface="ＭＳ Ｐゴシック"/>
                <a:cs typeface="Calibri"/>
              </a:rPr>
              <a:t> </a:t>
            </a:r>
            <a:r>
              <a:rPr lang="en-GB" dirty="0" err="1">
                <a:ea typeface="ＭＳ Ｐゴシック"/>
                <a:cs typeface="Calibri"/>
              </a:rPr>
              <a:t>slayta</a:t>
            </a:r>
            <a:r>
              <a:rPr lang="en-GB" dirty="0">
                <a:ea typeface="ＭＳ Ｐゴシック"/>
                <a:cs typeface="Calibri"/>
              </a:rPr>
              <a:t> </a:t>
            </a:r>
            <a:r>
              <a:rPr lang="en-GB" dirty="0" err="1">
                <a:ea typeface="ＭＳ Ｐゴシック"/>
                <a:cs typeface="Calibri"/>
              </a:rPr>
              <a:t>tekrar</a:t>
            </a:r>
            <a:r>
              <a:rPr lang="en-GB" dirty="0">
                <a:ea typeface="ＭＳ Ｐゴシック"/>
                <a:cs typeface="Calibri"/>
              </a:rPr>
              <a:t> </a:t>
            </a:r>
            <a:r>
              <a:rPr lang="en-GB" dirty="0" err="1">
                <a:ea typeface="ＭＳ Ｐゴシック"/>
                <a:cs typeface="Calibri"/>
              </a:rPr>
              <a:t>dönüleceği</a:t>
            </a:r>
            <a:r>
              <a:rPr lang="en-GB" dirty="0">
                <a:ea typeface="ＭＳ Ｐゴシック"/>
                <a:cs typeface="Calibri"/>
              </a:rPr>
              <a:t> </a:t>
            </a:r>
            <a:r>
              <a:rPr lang="en-GB" dirty="0" err="1">
                <a:ea typeface="ＭＳ Ｐゴシック"/>
                <a:cs typeface="Calibri"/>
              </a:rPr>
              <a:t>hakkında</a:t>
            </a:r>
            <a:r>
              <a:rPr lang="en-GB" dirty="0">
                <a:ea typeface="ＭＳ Ｐゴシック"/>
                <a:cs typeface="Calibri"/>
              </a:rPr>
              <a:t> </a:t>
            </a:r>
            <a:r>
              <a:rPr lang="en-GB" dirty="0" err="1">
                <a:ea typeface="ＭＳ Ｐゴシック"/>
                <a:cs typeface="Calibri"/>
              </a:rPr>
              <a:t>bilgilendirilebilir</a:t>
            </a:r>
            <a:r>
              <a:rPr lang="en-GB" dirty="0">
                <a:ea typeface="ＭＳ Ｐゴシック"/>
                <a:cs typeface="Calibri"/>
              </a:rPr>
              <a:t>. </a:t>
            </a:r>
            <a:endParaRPr lang="en-GB" dirty="0">
              <a:cs typeface="Calibri"/>
            </a:endParaRPr>
          </a:p>
          <a:p>
            <a:endParaRPr lang="en-GB" sz="1200" dirty="0"/>
          </a:p>
          <a:p>
            <a:endParaRPr lang="x-none" dirty="0"/>
          </a:p>
          <a:p>
            <a:endParaRPr lang="x-non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a:t>
            </a:fld>
            <a:endParaRPr lang="en-US"/>
          </a:p>
        </p:txBody>
      </p:sp>
    </p:spTree>
    <p:extLst>
      <p:ext uri="{BB962C8B-B14F-4D97-AF65-F5344CB8AC3E}">
        <p14:creationId xmlns:p14="http://schemas.microsoft.com/office/powerpoint/2010/main" val="9499854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a:ea typeface="ＭＳ Ｐゴシック"/>
                <a:cs typeface="Calibri"/>
              </a:rPr>
              <a:t>Eğitici 1-2 katılımcıya başka bir yargı yetkisinden elektronik delil elde etmek için daha önce herhangi bir karşılıklı adli yardımlaşma antlaşmasına başvurup başvurmadıklarını sorabilir.</a:t>
            </a:r>
          </a:p>
          <a:p>
            <a:pPr marL="0" marR="0" lvl="0" indent="0" algn="l" defTabSz="457200">
              <a:lnSpc>
                <a:spcPct val="100000"/>
              </a:lnSpc>
              <a:spcBef>
                <a:spcPct val="30000"/>
              </a:spcBef>
              <a:spcAft>
                <a:spcPct val="0"/>
              </a:spcAft>
              <a:buClrTx/>
              <a:buSzTx/>
              <a:buFontTx/>
              <a:buNone/>
              <a:tabLst/>
              <a:defRPr/>
            </a:pPr>
            <a:endParaRPr lang="x-none" dirty="0">
              <a:cs typeface="Calibri"/>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endParaRPr lang="en-US"/>
          </a:p>
        </p:txBody>
      </p:sp>
    </p:spTree>
    <p:extLst>
      <p:ext uri="{BB962C8B-B14F-4D97-AF65-F5344CB8AC3E}">
        <p14:creationId xmlns:p14="http://schemas.microsoft.com/office/powerpoint/2010/main" val="38893763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a:ea typeface="ＭＳ Ｐゴシック"/>
                <a:cs typeface="Calibri"/>
              </a:rPr>
              <a:t>Eğitici 1-2 katılımcıya slaytta belirtilen soruları sorabilir.</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endParaRPr lang="en-US"/>
          </a:p>
        </p:txBody>
      </p:sp>
    </p:spTree>
    <p:extLst>
      <p:ext uri="{BB962C8B-B14F-4D97-AF65-F5344CB8AC3E}">
        <p14:creationId xmlns:p14="http://schemas.microsoft.com/office/powerpoint/2010/main" val="22856667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dirty="0"/>
              <a:t>Eğitici 1-2 katılımcıya slaytta belirtilen soruları sorabilir.</a:t>
            </a:r>
          </a:p>
          <a:p>
            <a:pPr marL="0" marR="0" lvl="0" indent="0" algn="l" defTabSz="457200">
              <a:lnSpc>
                <a:spcPct val="100000"/>
              </a:lnSpc>
              <a:spcBef>
                <a:spcPct val="30000"/>
              </a:spcBef>
              <a:spcAft>
                <a:spcPct val="0"/>
              </a:spcAft>
              <a:buClrTx/>
              <a:buSzTx/>
              <a:buFontTx/>
              <a:buNone/>
              <a:tabLst/>
              <a:defRPr/>
            </a:pPr>
            <a:endParaRPr lang="x-none" dirty="0">
              <a:cs typeface="Calibri"/>
            </a:endParaRPr>
          </a:p>
          <a:p>
            <a:endParaRPr lang="x-non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endParaRPr lang="en-US"/>
          </a:p>
        </p:txBody>
      </p:sp>
    </p:spTree>
    <p:extLst>
      <p:ext uri="{BB962C8B-B14F-4D97-AF65-F5344CB8AC3E}">
        <p14:creationId xmlns:p14="http://schemas.microsoft.com/office/powerpoint/2010/main" val="16683061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dirty="0"/>
              <a:t>Eğitici 1-2 katılımcıya slaytta belirtilen soruları sorabilir.</a:t>
            </a:r>
          </a:p>
          <a:p>
            <a:pPr marL="0" marR="0" lvl="0" indent="0" algn="l" defTabSz="457200">
              <a:lnSpc>
                <a:spcPct val="100000"/>
              </a:lnSpc>
              <a:spcBef>
                <a:spcPct val="30000"/>
              </a:spcBef>
              <a:spcAft>
                <a:spcPct val="0"/>
              </a:spcAft>
              <a:buClrTx/>
              <a:buSzTx/>
              <a:buFontTx/>
              <a:buNone/>
              <a:tabLst/>
              <a:defRPr/>
            </a:pPr>
            <a:endParaRPr lang="en-US" dirty="0">
              <a:cs typeface="Calibri"/>
            </a:endParaRPr>
          </a:p>
          <a:p>
            <a:endParaRPr lang="x-none" dirty="0"/>
          </a:p>
          <a:p>
            <a:endParaRPr lang="x-none"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endParaRPr lang="en-US"/>
          </a:p>
        </p:txBody>
      </p:sp>
    </p:spTree>
    <p:extLst>
      <p:ext uri="{BB962C8B-B14F-4D97-AF65-F5344CB8AC3E}">
        <p14:creationId xmlns:p14="http://schemas.microsoft.com/office/powerpoint/2010/main" val="42916617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ea typeface="ＭＳ Ｐゴシック"/>
                <a:cs typeface="Calibri"/>
              </a:rPr>
              <a:t>Bu slayt oturum hedeflerini tekrarlamaktadır. Eğitici bu konuların bu modül kapsamında ele alındığından emin olmak için hedeflerin üzerinden tekrar geçebilir. </a:t>
            </a:r>
            <a:endParaRPr lang="tr-TR" dirty="0">
              <a:cs typeface="Calibri"/>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29</a:t>
            </a:fld>
            <a:endParaRPr lang="en-US"/>
          </a:p>
        </p:txBody>
      </p:sp>
    </p:spTree>
    <p:extLst>
      <p:ext uri="{BB962C8B-B14F-4D97-AF65-F5344CB8AC3E}">
        <p14:creationId xmlns:p14="http://schemas.microsoft.com/office/powerpoint/2010/main" val="2025372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dirty="0">
                <a:ea typeface="ＭＳ Ｐゴシック"/>
                <a:cs typeface="Calibri"/>
              </a:rPr>
              <a:t>Bu ilk bölüm C-PROC ve çeşitli projeler altında yürüttüğü çalışmalar ile Budapeşte Sözleşmesi'nin kapsamı hakkında genel bir çerçeve sağlayacaktır.</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4</a:t>
            </a:fld>
            <a:endParaRPr lang="en-US"/>
          </a:p>
        </p:txBody>
      </p:sp>
    </p:spTree>
    <p:extLst>
      <p:ext uri="{BB962C8B-B14F-4D97-AF65-F5344CB8AC3E}">
        <p14:creationId xmlns:p14="http://schemas.microsoft.com/office/powerpoint/2010/main" val="2360895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ea typeface="ＭＳ Ｐゴシック"/>
                <a:cs typeface="Calibri"/>
              </a:rPr>
              <a:t>Bu slayt siber suçların, ceza adalet sisteminde yarattığı temel zorlukları belirlemektedir.</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endParaRPr lang="en-US"/>
          </a:p>
        </p:txBody>
      </p:sp>
    </p:spTree>
    <p:extLst>
      <p:ext uri="{BB962C8B-B14F-4D97-AF65-F5344CB8AC3E}">
        <p14:creationId xmlns:p14="http://schemas.microsoft.com/office/powerpoint/2010/main" val="2318410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noProof="0" dirty="0">
                <a:ea typeface="ＭＳ Ｐゴシック"/>
                <a:cs typeface="Calibri"/>
              </a:rPr>
              <a:t>Bu slayt siber suçların, ceza adalet sisteminde yarattığı temel zorlukları belirlemektedir.</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endParaRPr lang="en-US"/>
          </a:p>
        </p:txBody>
      </p:sp>
    </p:spTree>
    <p:extLst>
      <p:ext uri="{BB962C8B-B14F-4D97-AF65-F5344CB8AC3E}">
        <p14:creationId xmlns:p14="http://schemas.microsoft.com/office/powerpoint/2010/main" val="1445983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noProof="0" dirty="0">
                <a:ea typeface="ＭＳ Ｐゴシック"/>
                <a:cs typeface="Calibri"/>
              </a:rPr>
              <a:t>Bu slayt Budapeşte Sözleşmesi'ne ilişkin detaylı bir çerçeve sağlamaktadır. Eğitici bu kuralların, özellikle de uluslararası işbirliğine ilişkin olanların, bu derste detaylı bir biçimde ele alınacağını belirtmelidir.</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endParaRPr lang="en-US"/>
          </a:p>
        </p:txBody>
      </p:sp>
    </p:spTree>
    <p:extLst>
      <p:ext uri="{BB962C8B-B14F-4D97-AF65-F5344CB8AC3E}">
        <p14:creationId xmlns:p14="http://schemas.microsoft.com/office/powerpoint/2010/main" val="23381229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tr-TR" dirty="0">
                <a:ea typeface="ＭＳ Ｐゴシック"/>
                <a:cs typeface="Calibri"/>
              </a:rPr>
              <a:t>Bu slayt Budapeşte Sözleşmesi'ni onaylayan, imzalayan, Budapeşte Sözleşmesi'ne katılmaya davet edilen ve Budapeşte Sözleşmesi'ni kendi iç hukuklarını geliştirmek amacıyla kılavuz olarak kullanmış farklı devletleri göstermektedir. Eğitici bu </a:t>
            </a:r>
            <a:r>
              <a:rPr lang="tr-TR" dirty="0" smtClean="0">
                <a:ea typeface="ＭＳ Ｐゴシック"/>
                <a:cs typeface="Calibri"/>
              </a:rPr>
              <a:t>slaydı </a:t>
            </a:r>
            <a:r>
              <a:rPr lang="tr-TR" dirty="0">
                <a:ea typeface="ＭＳ Ｐゴシック"/>
                <a:cs typeface="Calibri"/>
              </a:rPr>
              <a:t>Budapeşte Sözleşmesi'nin gerçek anlamda küresel bir antlaşma olduğunu göstermek için kullanabilir.</a:t>
            </a:r>
          </a:p>
          <a:p>
            <a:pPr>
              <a:defRPr/>
            </a:pPr>
            <a:endParaRPr lang="x-none" dirty="0">
              <a:cs typeface="Calibri"/>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8</a:t>
            </a:fld>
            <a:endParaRPr lang="en-US"/>
          </a:p>
        </p:txBody>
      </p:sp>
    </p:spTree>
    <p:extLst>
      <p:ext uri="{BB962C8B-B14F-4D97-AF65-F5344CB8AC3E}">
        <p14:creationId xmlns:p14="http://schemas.microsoft.com/office/powerpoint/2010/main" val="3234081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a:defRPr/>
            </a:pPr>
            <a:r>
              <a:rPr lang="tr-TR" dirty="0">
                <a:ea typeface="ＭＳ Ｐゴシック"/>
                <a:cs typeface="Calibri"/>
              </a:rPr>
              <a:t>Budapeşte Sözleşmesi'nin 37. maddesinin 1. paragrafı uyarınca Avrupa Konseyi üyesi olmayan ülkeler de Budapeşte Sözleşmesi’ne katılabilir. </a:t>
            </a:r>
            <a:r>
              <a:rPr lang="tr-TR" i="1" dirty="0">
                <a:ea typeface="ＭＳ Ｐゴシック"/>
                <a:cs typeface="Calibri"/>
              </a:rPr>
              <a:t>“İşbu Sözleşme'nin yürürlüğe girmesinin ardından Avrupa Konseyi Bakanlar Komitesi, </a:t>
            </a:r>
            <a:r>
              <a:rPr lang="tr-TR" i="1" dirty="0" err="1">
                <a:ea typeface="ＭＳ Ｐゴシック"/>
                <a:cs typeface="Calibri"/>
              </a:rPr>
              <a:t>Sözleşme'ye</a:t>
            </a:r>
            <a:r>
              <a:rPr lang="tr-TR" i="1" dirty="0">
                <a:ea typeface="ＭＳ Ｐゴシック"/>
                <a:cs typeface="Calibri"/>
              </a:rPr>
              <a:t> taraf devletlere danıştıktan ve oybirliği ile rızalarını aldıktan sonra, Konsey üyesi olmayan ve </a:t>
            </a:r>
            <a:r>
              <a:rPr lang="tr-TR" i="1" dirty="0" smtClean="0">
                <a:ea typeface="ＭＳ Ｐゴシック"/>
                <a:cs typeface="Calibri"/>
              </a:rPr>
              <a:t>işbu Sözleşme'nin hazırlanmasında payı bulunmayan herhangi </a:t>
            </a:r>
            <a:r>
              <a:rPr lang="tr-TR" i="1" dirty="0">
                <a:ea typeface="ＭＳ Ｐゴシック"/>
                <a:cs typeface="Calibri"/>
              </a:rPr>
              <a:t>bir devleti bu </a:t>
            </a:r>
            <a:r>
              <a:rPr lang="tr-TR" i="1" dirty="0" err="1">
                <a:ea typeface="ＭＳ Ｐゴシック"/>
                <a:cs typeface="Calibri"/>
              </a:rPr>
              <a:t>Sözleşme'ye</a:t>
            </a:r>
            <a:r>
              <a:rPr lang="tr-TR" i="1" dirty="0">
                <a:ea typeface="ＭＳ Ｐゴシック"/>
                <a:cs typeface="Calibri"/>
              </a:rPr>
              <a:t> katılmaya davet edebilir. Bu konudaki karar Avrupa Konseyi </a:t>
            </a:r>
            <a:r>
              <a:rPr lang="tr-TR" i="1" dirty="0" smtClean="0">
                <a:ea typeface="ＭＳ Ｐゴシック"/>
                <a:cs typeface="Calibri"/>
              </a:rPr>
              <a:t>Statüsünün </a:t>
            </a:r>
            <a:r>
              <a:rPr lang="tr-TR" i="1" dirty="0">
                <a:ea typeface="ＭＳ Ｐゴシック"/>
                <a:cs typeface="Calibri"/>
              </a:rPr>
              <a:t>20.d. maddesinde öngörülen çoğunluk tarafından ve </a:t>
            </a:r>
            <a:r>
              <a:rPr lang="tr-TR" i="1" dirty="0" err="1">
                <a:ea typeface="ＭＳ Ｐゴシック"/>
                <a:cs typeface="Calibri"/>
              </a:rPr>
              <a:t>Sözleşme'ye</a:t>
            </a:r>
            <a:r>
              <a:rPr lang="tr-TR" i="1" dirty="0">
                <a:ea typeface="ＭＳ Ｐゴシック"/>
                <a:cs typeface="Calibri"/>
              </a:rPr>
              <a:t> taraf devletlerin Bakanlar Komitesindeki temsilcilerinin oybirliği kararı ile alınır.”</a:t>
            </a:r>
            <a:endParaRPr lang="tr-TR" dirty="0">
              <a:ea typeface="ＭＳ Ｐゴシック"/>
              <a:cs typeface="Calibri"/>
            </a:endParaRPr>
          </a:p>
          <a:p>
            <a:endParaRPr lang="tr-TR" dirty="0">
              <a:cs typeface="Calibri"/>
            </a:endParaRPr>
          </a:p>
          <a:p>
            <a:r>
              <a:rPr lang="tr-TR" dirty="0">
                <a:ea typeface="ＭＳ Ｐゴシック"/>
                <a:cs typeface="Calibri"/>
              </a:rPr>
              <a:t>Bu slayt devletlerin Budapeşte Sözleşmesi'ne katılım sürecini açıklamaktadır.</a:t>
            </a:r>
          </a:p>
          <a:p>
            <a:endParaRPr lang="tr-TR" dirty="0">
              <a:cs typeface="Calibri"/>
            </a:endParaRPr>
          </a:p>
          <a:p>
            <a:r>
              <a:rPr lang="tr-TR" dirty="0">
                <a:ea typeface="ＭＳ Ｐゴシック"/>
                <a:cs typeface="Calibri"/>
              </a:rPr>
              <a:t>Adım 1: Devlet niyet beyanını Avrupa Konseyine sunar.</a:t>
            </a:r>
          </a:p>
          <a:p>
            <a:r>
              <a:rPr lang="tr-TR" dirty="0">
                <a:ea typeface="ＭＳ Ｐゴシック"/>
                <a:cs typeface="Calibri"/>
              </a:rPr>
              <a:t>Adım 2: Avrupa Konseyi bu devletin mevzuatını ve ilgili bağlamı inceler.</a:t>
            </a:r>
          </a:p>
          <a:p>
            <a:r>
              <a:rPr lang="tr-TR" dirty="0">
                <a:ea typeface="ＭＳ Ｐゴシック"/>
                <a:cs typeface="Calibri"/>
              </a:rPr>
              <a:t>Adım 3: Avrupa Konseyi, ülkelerin mevzuatını Budapeşte Sözleşmesi ile uyumlu hale getirmelerine yardımcı olmak için siber suç mevzuatı hakkında danışma misyonu yürütür.</a:t>
            </a:r>
          </a:p>
          <a:p>
            <a:r>
              <a:rPr lang="tr-TR" dirty="0">
                <a:ea typeface="ＭＳ Ｐゴシック"/>
                <a:cs typeface="Calibri"/>
              </a:rPr>
              <a:t>Adım 4: Devlet böylece mevzuatını Budapeşte Sözleşmesi hükümleri ile uyumlu hale getirir. </a:t>
            </a:r>
            <a:endParaRPr lang="tr-TR" dirty="0">
              <a:cs typeface="Calibri"/>
            </a:endParaRPr>
          </a:p>
          <a:p>
            <a:r>
              <a:rPr lang="tr-TR" dirty="0">
                <a:ea typeface="ＭＳ Ｐゴシック"/>
                <a:cs typeface="Calibri"/>
              </a:rPr>
              <a:t>Adım 5: Devlet, Budapeşte Sözleşmesi'ne katılmak için resmi talebini Avrupa Konseyine sunar.</a:t>
            </a:r>
          </a:p>
          <a:p>
            <a:r>
              <a:rPr lang="tr-TR" dirty="0">
                <a:ea typeface="ＭＳ Ｐゴシック"/>
                <a:cs typeface="Calibri"/>
              </a:rPr>
              <a:t>Adım 6: Antlaşmalar Bürosu, talebi ve Siber Suç Sözleşmesi Komitesini (T-CY) inceler.</a:t>
            </a:r>
            <a:endParaRPr lang="tr-TR" dirty="0">
              <a:cs typeface="Calibri"/>
            </a:endParaRPr>
          </a:p>
          <a:p>
            <a:r>
              <a:rPr lang="tr-TR" dirty="0">
                <a:ea typeface="ＭＳ Ｐゴシック"/>
                <a:cs typeface="Calibri"/>
              </a:rPr>
              <a:t>Adım 7: Devlet Budapeşte Sözleşmesi'ne katılmaya davet edilir.</a:t>
            </a:r>
            <a:endParaRPr lang="tr-TR" dirty="0">
              <a:cs typeface="Calibri"/>
            </a:endParaRPr>
          </a:p>
          <a:p>
            <a:r>
              <a:rPr lang="tr-TR" dirty="0">
                <a:ea typeface="ＭＳ Ｐゴシック"/>
                <a:cs typeface="Calibri"/>
              </a:rPr>
              <a:t>Adım 8: Devlet onayını ve katılım belgelerini </a:t>
            </a:r>
            <a:r>
              <a:rPr lang="tr-TR" dirty="0" err="1">
                <a:ea typeface="ＭＳ Ｐゴシック"/>
                <a:cs typeface="Calibri"/>
              </a:rPr>
              <a:t>Strasbourg'da</a:t>
            </a:r>
            <a:r>
              <a:rPr lang="tr-TR" dirty="0">
                <a:ea typeface="ＭＳ Ｐゴシック"/>
                <a:cs typeface="Calibri"/>
              </a:rPr>
              <a:t> tevdi eder. </a:t>
            </a:r>
            <a:endParaRPr lang="tr-TR" dirty="0">
              <a:cs typeface="Calibri"/>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endParaRPr lang="en-US"/>
          </a:p>
        </p:txBody>
      </p:sp>
    </p:spTree>
    <p:extLst>
      <p:ext uri="{BB962C8B-B14F-4D97-AF65-F5344CB8AC3E}">
        <p14:creationId xmlns:p14="http://schemas.microsoft.com/office/powerpoint/2010/main" val="55870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tr-TR" dirty="0">
                <a:ea typeface="MS PGothic"/>
                <a:cs typeface="Calibri"/>
              </a:rPr>
              <a:t>Bu slayt Avrupa Konseyinin "siber alemde sizi ve haklarınızı korumak" amacına yönelik kabul ettiği üç yönlü yaklaşımı göstermektedir. Eğitici bu üç amacın her birini açıklamalıdır:</a:t>
            </a:r>
          </a:p>
          <a:p>
            <a:pPr marL="228600" indent="-228600">
              <a:buAutoNum type="arabicPeriod"/>
            </a:pPr>
            <a:r>
              <a:rPr lang="tr-TR" dirty="0">
                <a:ea typeface="MS PGothic"/>
                <a:cs typeface="Calibri"/>
              </a:rPr>
              <a:t>İlk yaklaşım siber suç mevzuatı için ortak standartların küresel düzeyde teşvikine ilişkindir. Eğitici bunun, ülkelerin, uluslararası iyi uygulamalarla tutarlı, uyumlaştırılmış bir mevzuat geliştirmelerine rehberlik edecek asgari standartları belirleyen Budapeşte Sözleşmesi aracılığıyla gerçekleşeceğini açıklayabilir. Siber suçun </a:t>
            </a:r>
            <a:r>
              <a:rPr lang="tr-TR" dirty="0" err="1">
                <a:ea typeface="MS PGothic"/>
                <a:cs typeface="Calibri"/>
              </a:rPr>
              <a:t>sınıraşan</a:t>
            </a:r>
            <a:r>
              <a:rPr lang="tr-TR" dirty="0">
                <a:ea typeface="MS PGothic"/>
                <a:cs typeface="Calibri"/>
              </a:rPr>
              <a:t> niteliği gereği, siber suçla mücadelede birleştirilmiş bir yaklaşımı sağlamak adına tüm yargı yetkilerinin ortak standartlar kabul etmesi önemlidir.</a:t>
            </a:r>
          </a:p>
          <a:p>
            <a:pPr marL="228600" indent="-228600">
              <a:buAutoNum type="arabicPeriod"/>
            </a:pPr>
            <a:endParaRPr lang="tr-TR" dirty="0">
              <a:ea typeface="MS PGothic" pitchFamily="34" charset="-128"/>
              <a:cs typeface="Calibri"/>
            </a:endParaRPr>
          </a:p>
          <a:p>
            <a:pPr marL="228600" indent="-228600">
              <a:buAutoNum type="arabicPeriod"/>
            </a:pPr>
            <a:r>
              <a:rPr lang="tr-TR" dirty="0">
                <a:ea typeface="MS PGothic"/>
                <a:cs typeface="Calibri"/>
              </a:rPr>
              <a:t>İkinci yaklaşım izleme ve değerlendirmelere ilişkindir. Bu, Budapeşte Sözleşmesi hükümlerinin etkinliğinin değerlendirilmesinde önemli bir rol oynayan ve Sözleşme'nin geliştirilmesi için çalışan Siber </a:t>
            </a:r>
            <a:r>
              <a:rPr lang="tr-TR" dirty="0" smtClean="0">
                <a:ea typeface="MS PGothic"/>
                <a:cs typeface="Calibri"/>
              </a:rPr>
              <a:t>Suçlar Sözleşme </a:t>
            </a:r>
            <a:r>
              <a:rPr lang="tr-TR" dirty="0">
                <a:ea typeface="MS PGothic"/>
                <a:cs typeface="Calibri"/>
              </a:rPr>
              <a:t>Komitesi (T-CY) tarafından yürütülür. Eğitici, T-</a:t>
            </a:r>
            <a:r>
              <a:rPr lang="tr-TR" dirty="0" err="1">
                <a:ea typeface="MS PGothic"/>
                <a:cs typeface="Calibri"/>
              </a:rPr>
              <a:t>CY'nin</a:t>
            </a:r>
            <a:r>
              <a:rPr lang="tr-TR" dirty="0">
                <a:ea typeface="MS PGothic"/>
                <a:cs typeface="Calibri"/>
              </a:rPr>
              <a:t> b</a:t>
            </a:r>
            <a:r>
              <a:rPr lang="tr-TR" dirty="0">
                <a:ea typeface="ＭＳ Ｐゴシック"/>
                <a:cs typeface="Calibri"/>
              </a:rPr>
              <a:t>ilgisayar sistemleri aracılığıyla işlenen ırkçı ve yabancı düşmanı eylemlerin suç haline getirilmesi için Siber Suç Sözleşmesi’ne Ek Protokol'ü formüle ederek oynadığı rol üzerinden ve Uluslararası İşbirliğine ilişkin İkinci Ek Protokol ile ilgili devam eden çalışmalardan örnekler verebilir. Eğitici aynı zamanda T-CY tarafından hazırlanmış çeşitli Kılavuz Notlar üzerinden de örnekler verebilir. Bunlar aşağıdaki gibidir:</a:t>
            </a:r>
          </a:p>
          <a:p>
            <a:pPr marL="1200150" lvl="1" indent="-457200" algn="just" eaLnBrk="1" hangingPunct="1">
              <a:buFont typeface="+mj-lt"/>
              <a:buAutoNum type="arabicPeriod"/>
              <a:defRPr/>
            </a:pPr>
            <a:r>
              <a:rPr lang="tr-TR" dirty="0">
                <a:latin typeface="Verdana"/>
                <a:ea typeface="Verdana"/>
                <a:cs typeface="Verdana" panose="020B0604030504040204" pitchFamily="34" charset="0"/>
              </a:rPr>
              <a:t>Kılavuz Not</a:t>
            </a:r>
            <a:r>
              <a:rPr lang="tr-TR" sz="1200" dirty="0">
                <a:latin typeface="Verdana"/>
                <a:ea typeface="Verdana"/>
                <a:cs typeface="Verdana" panose="020B0604030504040204" pitchFamily="34" charset="0"/>
              </a:rPr>
              <a:t> # 1 </a:t>
            </a:r>
            <a:r>
              <a:rPr lang="tr-TR" dirty="0">
                <a:latin typeface="Verdana"/>
                <a:ea typeface="Verdana"/>
                <a:cs typeface="Verdana" panose="020B0604030504040204" pitchFamily="34" charset="0"/>
              </a:rPr>
              <a:t>Bilgisayar sistemleri</a:t>
            </a:r>
            <a:endParaRPr lang="tr-TR" sz="1200" dirty="0">
              <a:latin typeface="Verdana"/>
              <a:ea typeface="Verdana"/>
              <a:cs typeface="Verdana" panose="020B0604030504040204" pitchFamily="34" charset="0"/>
            </a:endParaRPr>
          </a:p>
          <a:p>
            <a:pPr marL="1200150" lvl="1" indent="-457200" algn="just" eaLnBrk="1" hangingPunct="1">
              <a:buAutoNum type="arabicPeriod"/>
              <a:defRPr/>
            </a:pPr>
            <a:r>
              <a:rPr lang="tr-TR" dirty="0">
                <a:latin typeface="Verdana"/>
                <a:ea typeface="Verdana"/>
                <a:cs typeface="Verdana" panose="020B0604030504040204" pitchFamily="34" charset="0"/>
              </a:rPr>
              <a:t>Kılavuz Not </a:t>
            </a:r>
            <a:r>
              <a:rPr lang="tr-TR" sz="1200" dirty="0">
                <a:latin typeface="Verdana"/>
                <a:ea typeface="Verdana"/>
                <a:cs typeface="Verdana" panose="020B0604030504040204" pitchFamily="34" charset="0"/>
              </a:rPr>
              <a:t># 2 </a:t>
            </a:r>
            <a:r>
              <a:rPr lang="tr-TR" dirty="0" err="1">
                <a:latin typeface="Verdana"/>
                <a:ea typeface="Verdana"/>
                <a:cs typeface="Verdana" panose="020B0604030504040204" pitchFamily="34" charset="0"/>
              </a:rPr>
              <a:t>Botnet'ler</a:t>
            </a:r>
            <a:endParaRPr lang="tr-TR" sz="1200" dirty="0">
              <a:latin typeface="Verdana"/>
              <a:ea typeface="Verdana"/>
              <a:cs typeface="Verdana" panose="020B0604030504040204" pitchFamily="34" charset="0"/>
            </a:endParaRPr>
          </a:p>
          <a:p>
            <a:pPr marL="1200150" lvl="1" indent="-457200" algn="just" eaLnBrk="1" hangingPunct="1">
              <a:buFont typeface="+mj-lt"/>
              <a:buAutoNum type="arabicPeriod"/>
              <a:defRPr/>
            </a:pPr>
            <a:r>
              <a:rPr lang="tr-TR" dirty="0">
                <a:latin typeface="Verdana"/>
                <a:ea typeface="Verdana"/>
                <a:cs typeface="Verdana" panose="020B0604030504040204" pitchFamily="34" charset="0"/>
              </a:rPr>
              <a:t>Kılavuz Not </a:t>
            </a:r>
            <a:r>
              <a:rPr lang="tr-TR" sz="1200" dirty="0">
                <a:latin typeface="Verdana"/>
                <a:ea typeface="Verdana"/>
                <a:cs typeface="Verdana" panose="020B0604030504040204" pitchFamily="34" charset="0"/>
              </a:rPr>
              <a:t># 3 </a:t>
            </a:r>
            <a:r>
              <a:rPr lang="tr-TR" dirty="0">
                <a:latin typeface="Verdana"/>
                <a:ea typeface="Verdana"/>
                <a:cs typeface="Verdana" panose="020B0604030504040204" pitchFamily="34" charset="0"/>
              </a:rPr>
              <a:t>Sınır ötesi erişim</a:t>
            </a:r>
            <a:endParaRPr lang="tr-TR" sz="1200" dirty="0">
              <a:latin typeface="Verdana"/>
              <a:ea typeface="Verdana"/>
              <a:cs typeface="Verdana" panose="020B0604030504040204" pitchFamily="34" charset="0"/>
            </a:endParaRPr>
          </a:p>
          <a:p>
            <a:pPr marL="1200150" lvl="1" indent="-457200" algn="just" eaLnBrk="1" hangingPunct="1">
              <a:buFont typeface="+mj-lt"/>
              <a:buAutoNum type="arabicPeriod"/>
              <a:defRPr/>
            </a:pPr>
            <a:r>
              <a:rPr lang="tr-TR" dirty="0">
                <a:latin typeface="Verdana"/>
                <a:ea typeface="Verdana"/>
                <a:cs typeface="Verdana" panose="020B0604030504040204" pitchFamily="34" charset="0"/>
              </a:rPr>
              <a:t>Kılavuz Not </a:t>
            </a:r>
            <a:r>
              <a:rPr lang="tr-TR" sz="1200" dirty="0">
                <a:latin typeface="Verdana"/>
                <a:ea typeface="Verdana"/>
                <a:cs typeface="Verdana" panose="020B0604030504040204" pitchFamily="34" charset="0"/>
              </a:rPr>
              <a:t># 4 </a:t>
            </a:r>
            <a:r>
              <a:rPr lang="tr-TR" dirty="0">
                <a:latin typeface="Verdana"/>
                <a:ea typeface="Verdana"/>
                <a:cs typeface="Verdana" panose="020B0604030504040204" pitchFamily="34" charset="0"/>
              </a:rPr>
              <a:t>Kimlik hırsızlığı</a:t>
            </a:r>
            <a:endParaRPr lang="tr-TR"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tr-TR" dirty="0">
                <a:latin typeface="Verdana"/>
                <a:ea typeface="Verdana"/>
                <a:cs typeface="Verdana" panose="020B0604030504040204" pitchFamily="34" charset="0"/>
              </a:rPr>
              <a:t>Kılavuz Not </a:t>
            </a:r>
            <a:r>
              <a:rPr lang="tr-TR" sz="1200" dirty="0">
                <a:latin typeface="Verdana"/>
                <a:ea typeface="Verdana"/>
                <a:cs typeface="Verdana" panose="020B0604030504040204" pitchFamily="34" charset="0"/>
              </a:rPr>
              <a:t># 5 </a:t>
            </a:r>
            <a:r>
              <a:rPr lang="tr-TR" dirty="0">
                <a:latin typeface="Verdana"/>
                <a:ea typeface="Verdana"/>
                <a:cs typeface="Verdana" panose="020B0604030504040204" pitchFamily="34" charset="0"/>
              </a:rPr>
              <a:t>Dağıtılmış Hizmet Reddi (</a:t>
            </a:r>
            <a:r>
              <a:rPr lang="tr-TR" dirty="0" err="1">
                <a:latin typeface="Verdana"/>
                <a:ea typeface="Verdana"/>
                <a:cs typeface="Verdana" panose="020B0604030504040204" pitchFamily="34" charset="0"/>
              </a:rPr>
              <a:t>DDos</a:t>
            </a:r>
            <a:r>
              <a:rPr lang="tr-TR" dirty="0">
                <a:latin typeface="Verdana"/>
                <a:ea typeface="Verdana"/>
                <a:cs typeface="Verdana" panose="020B0604030504040204" pitchFamily="34" charset="0"/>
              </a:rPr>
              <a:t>) saldırıları</a:t>
            </a:r>
            <a:endParaRPr lang="tr-TR" sz="1200" dirty="0">
              <a:latin typeface="Verdana"/>
              <a:ea typeface="Verdana"/>
              <a:cs typeface="Verdana" panose="020B0604030504040204" pitchFamily="34" charset="0"/>
            </a:endParaRPr>
          </a:p>
          <a:p>
            <a:pPr marL="1200150" lvl="1" indent="-457200" algn="just" eaLnBrk="1" hangingPunct="1">
              <a:buFont typeface="+mj-lt"/>
              <a:buAutoNum type="arabicPeriod"/>
              <a:defRPr/>
            </a:pPr>
            <a:r>
              <a:rPr lang="tr-TR" dirty="0">
                <a:latin typeface="Verdana"/>
                <a:ea typeface="Verdana"/>
                <a:cs typeface="Verdana" panose="020B0604030504040204" pitchFamily="34" charset="0"/>
              </a:rPr>
              <a:t>Kılavuz No </a:t>
            </a:r>
            <a:r>
              <a:rPr lang="tr-TR" sz="1200" dirty="0">
                <a:latin typeface="Verdana"/>
                <a:ea typeface="Verdana"/>
                <a:cs typeface="Verdana" panose="020B0604030504040204" pitchFamily="34" charset="0"/>
              </a:rPr>
              <a:t># 6 </a:t>
            </a:r>
            <a:r>
              <a:rPr lang="tr-TR" dirty="0">
                <a:latin typeface="Verdana"/>
                <a:ea typeface="Verdana"/>
                <a:cs typeface="Verdana" panose="020B0604030504040204" pitchFamily="34" charset="0"/>
              </a:rPr>
              <a:t>Kritik altyapı saldırıları</a:t>
            </a:r>
          </a:p>
          <a:p>
            <a:pPr marL="1200150" lvl="1" indent="-457200" algn="just">
              <a:buAutoNum type="arabicPeriod"/>
              <a:defRPr/>
            </a:pPr>
            <a:r>
              <a:rPr lang="tr-TR" dirty="0">
                <a:latin typeface="Verdana"/>
                <a:ea typeface="Verdana"/>
                <a:cs typeface="Verdana" panose="020B0604030504040204" pitchFamily="34" charset="0"/>
              </a:rPr>
              <a:t>Kılavuz Not </a:t>
            </a:r>
            <a:r>
              <a:rPr lang="tr-TR" sz="1200" dirty="0">
                <a:latin typeface="Verdana"/>
                <a:ea typeface="Verdana"/>
                <a:cs typeface="Verdana" panose="020B0604030504040204" pitchFamily="34" charset="0"/>
              </a:rPr>
              <a:t># 7 </a:t>
            </a:r>
            <a:r>
              <a:rPr lang="tr-TR" dirty="0">
                <a:latin typeface="Verdana"/>
                <a:ea typeface="Verdana"/>
                <a:cs typeface="Verdana" panose="020B0604030504040204" pitchFamily="34" charset="0"/>
              </a:rPr>
              <a:t>Kötü amaçlı yazılım</a:t>
            </a:r>
            <a:endParaRPr lang="tr-TR"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tr-TR" dirty="0">
                <a:latin typeface="Verdana"/>
                <a:ea typeface="Verdana"/>
                <a:cs typeface="Verdana" panose="020B0604030504040204" pitchFamily="34" charset="0"/>
              </a:rPr>
              <a:t>Kılavuz Not </a:t>
            </a:r>
            <a:r>
              <a:rPr lang="tr-TR" sz="1200" dirty="0">
                <a:latin typeface="Verdana"/>
                <a:ea typeface="Verdana"/>
                <a:cs typeface="Verdana" panose="020B0604030504040204" pitchFamily="34" charset="0"/>
              </a:rPr>
              <a:t># 8</a:t>
            </a:r>
            <a:r>
              <a:rPr lang="tr-TR" dirty="0">
                <a:latin typeface="Verdana"/>
                <a:ea typeface="Verdana"/>
                <a:cs typeface="Verdana" panose="020B0604030504040204" pitchFamily="34" charset="0"/>
              </a:rPr>
              <a:t> İstenmeyen e-posta</a:t>
            </a:r>
            <a:r>
              <a:rPr lang="tr-TR" sz="1200" dirty="0">
                <a:latin typeface="Verdana"/>
                <a:ea typeface="Verdana"/>
                <a:cs typeface="Verdana" panose="020B0604030504040204" pitchFamily="34" charset="0"/>
              </a:rPr>
              <a:t> </a:t>
            </a:r>
            <a:r>
              <a:rPr lang="tr-TR" dirty="0">
                <a:latin typeface="Verdana"/>
                <a:ea typeface="Verdana"/>
                <a:cs typeface="Verdana" panose="020B0604030504040204" pitchFamily="34" charset="0"/>
              </a:rPr>
              <a:t>(</a:t>
            </a:r>
            <a:r>
              <a:rPr lang="tr-TR" sz="1200" dirty="0" err="1">
                <a:latin typeface="Verdana"/>
                <a:ea typeface="Verdana"/>
                <a:cs typeface="Verdana" panose="020B0604030504040204" pitchFamily="34" charset="0"/>
              </a:rPr>
              <a:t>Spam</a:t>
            </a:r>
            <a:r>
              <a:rPr lang="tr-TR" dirty="0">
                <a:latin typeface="Verdana"/>
                <a:ea typeface="Verdana"/>
                <a:cs typeface="Verdana" panose="020B0604030504040204" pitchFamily="34" charset="0"/>
              </a:rPr>
              <a:t>)</a:t>
            </a:r>
            <a:endParaRPr lang="tr-TR" sz="1200" dirty="0">
              <a:latin typeface="Verdana"/>
              <a:ea typeface="Verdana"/>
              <a:cs typeface="Verdana" panose="020B0604030504040204" pitchFamily="34" charset="0"/>
            </a:endParaRPr>
          </a:p>
          <a:p>
            <a:pPr marL="1200150" lvl="1" indent="-457200" algn="just" eaLnBrk="1" hangingPunct="1">
              <a:buFont typeface="+mj-lt"/>
              <a:buAutoNum type="arabicPeriod"/>
              <a:defRPr/>
            </a:pPr>
            <a:r>
              <a:rPr lang="tr-TR" dirty="0">
                <a:latin typeface="Verdana"/>
                <a:ea typeface="Verdana"/>
                <a:cs typeface="Verdana" panose="020B0604030504040204" pitchFamily="34" charset="0"/>
              </a:rPr>
              <a:t>Kılavuz Not </a:t>
            </a:r>
            <a:r>
              <a:rPr lang="tr-TR" sz="1200" dirty="0">
                <a:latin typeface="Verdana"/>
                <a:ea typeface="Verdana"/>
                <a:cs typeface="Verdana" panose="020B0604030504040204" pitchFamily="34" charset="0"/>
              </a:rPr>
              <a:t># 9 </a:t>
            </a:r>
            <a:r>
              <a:rPr lang="tr-TR" dirty="0">
                <a:latin typeface="Verdana"/>
                <a:ea typeface="Verdana"/>
                <a:cs typeface="Verdana" panose="020B0604030504040204" pitchFamily="34" charset="0"/>
              </a:rPr>
              <a:t>Seçim </a:t>
            </a:r>
            <a:r>
              <a:rPr lang="tr-TR" dirty="0" err="1">
                <a:latin typeface="Verdana"/>
                <a:ea typeface="Verdana"/>
                <a:cs typeface="Verdana" panose="020B0604030504040204" pitchFamily="34" charset="0"/>
              </a:rPr>
              <a:t>Arayüzü</a:t>
            </a:r>
            <a:r>
              <a:rPr lang="tr-TR" dirty="0">
                <a:latin typeface="Verdana"/>
                <a:ea typeface="Verdana"/>
                <a:cs typeface="Verdana" panose="020B0604030504040204" pitchFamily="34" charset="0"/>
              </a:rPr>
              <a:t> </a:t>
            </a:r>
            <a:endParaRPr lang="tr-TR" sz="1200" dirty="0">
              <a:latin typeface="Verdana" panose="020B0604030504040204" pitchFamily="34" charset="0"/>
              <a:ea typeface="Verdana" panose="020B0604030504040204" pitchFamily="34" charset="0"/>
              <a:cs typeface="Verdana" panose="020B0604030504040204" pitchFamily="34" charset="0"/>
            </a:endParaRPr>
          </a:p>
          <a:p>
            <a:pPr marL="1200150" lvl="1" indent="-457200" algn="just" eaLnBrk="1" hangingPunct="1">
              <a:buFont typeface="+mj-lt"/>
              <a:buAutoNum type="arabicPeriod"/>
              <a:defRPr/>
            </a:pPr>
            <a:r>
              <a:rPr lang="tr-TR" dirty="0">
                <a:latin typeface="Verdana"/>
                <a:ea typeface="Verdana"/>
                <a:cs typeface="Verdana" panose="020B0604030504040204" pitchFamily="34" charset="0"/>
              </a:rPr>
              <a:t>Kılavuz Not </a:t>
            </a:r>
            <a:r>
              <a:rPr lang="tr-TR" sz="1200" dirty="0">
                <a:latin typeface="Verdana"/>
                <a:ea typeface="Verdana"/>
                <a:cs typeface="Verdana" panose="020B0604030504040204" pitchFamily="34" charset="0"/>
              </a:rPr>
              <a:t># 10 </a:t>
            </a:r>
            <a:r>
              <a:rPr lang="tr-TR" dirty="0">
                <a:latin typeface="Verdana"/>
                <a:ea typeface="Verdana"/>
                <a:cs typeface="Verdana" panose="020B0604030504040204" pitchFamily="34" charset="0"/>
              </a:rPr>
              <a:t>Abone bilgileri üretim emirleri</a:t>
            </a:r>
            <a:endParaRPr lang="tr-TR" sz="1200" dirty="0">
              <a:latin typeface="Verdana"/>
              <a:ea typeface="Verdana"/>
              <a:cs typeface="Verdana" panose="020B0604030504040204" pitchFamily="34" charset="0"/>
            </a:endParaRPr>
          </a:p>
          <a:p>
            <a:pPr marL="1200150" lvl="1" indent="-457200" algn="just" eaLnBrk="1" hangingPunct="1">
              <a:buFont typeface="+mj-lt"/>
              <a:buAutoNum type="arabicPeriod"/>
              <a:defRPr/>
            </a:pPr>
            <a:r>
              <a:rPr lang="tr-TR" dirty="0">
                <a:latin typeface="Verdana"/>
                <a:ea typeface="Verdana"/>
                <a:cs typeface="Verdana" panose="020B0604030504040204" pitchFamily="34" charset="0"/>
              </a:rPr>
              <a:t>Kılavuz Not </a:t>
            </a:r>
            <a:r>
              <a:rPr lang="tr-TR" sz="1200" dirty="0">
                <a:latin typeface="Verdana"/>
                <a:ea typeface="Verdana"/>
                <a:cs typeface="Verdana" panose="020B0604030504040204" pitchFamily="34" charset="0"/>
              </a:rPr>
              <a:t># 11 </a:t>
            </a:r>
            <a:r>
              <a:rPr lang="tr-TR" dirty="0">
                <a:latin typeface="Verdana"/>
                <a:ea typeface="Verdana"/>
                <a:cs typeface="Verdana" panose="020B0604030504040204" pitchFamily="34" charset="0"/>
              </a:rPr>
              <a:t>Terörizm</a:t>
            </a:r>
            <a:endParaRPr lang="tr-TR" sz="1200" kern="1200" dirty="0">
              <a:solidFill>
                <a:schemeClr val="tx1"/>
              </a:solidFill>
              <a:latin typeface="+mn-lt"/>
              <a:ea typeface="MS PGothic" pitchFamily="34" charset="-128"/>
              <a:cs typeface="Calibri"/>
            </a:endParaRPr>
          </a:p>
          <a:p>
            <a:pPr marL="1200150" lvl="1" indent="-457200" algn="just" eaLnBrk="1" hangingPunct="1">
              <a:buFont typeface="+mj-lt"/>
              <a:buAutoNum type="arabicPeriod"/>
              <a:defRPr/>
            </a:pPr>
            <a:endParaRPr lang="tr-TR" sz="1200" kern="1200" dirty="0">
              <a:solidFill>
                <a:schemeClr val="tx1"/>
              </a:solidFill>
              <a:latin typeface="+mn-lt"/>
              <a:ea typeface="MS PGothic" pitchFamily="34" charset="-128"/>
              <a:cs typeface="Calibri"/>
            </a:endParaRPr>
          </a:p>
          <a:p>
            <a:pPr marL="742950" indent="-457200" algn="just" eaLnBrk="1" hangingPunct="1">
              <a:buFont typeface="+mj-lt"/>
              <a:buAutoNum type="arabicPeriod"/>
              <a:defRPr/>
            </a:pPr>
            <a:r>
              <a:rPr lang="tr-TR" dirty="0">
                <a:ea typeface="MS PGothic"/>
                <a:cs typeface="Calibri"/>
              </a:rPr>
              <a:t>Üçüncü yaklaşım kapasite geliştirmeye ilişkindir. Teknik işbirliği programları aracılığıyla Siber Suç Programı Ofisi tarafından yürütülür. Eğitici C-PROC çalışmalarını ve çeşitli programlarını </a:t>
            </a:r>
            <a:r>
              <a:rPr lang="tr-TR" dirty="0" smtClean="0">
                <a:ea typeface="MS PGothic"/>
                <a:cs typeface="Calibri"/>
              </a:rPr>
              <a:t>açıklayan </a:t>
            </a:r>
            <a:r>
              <a:rPr lang="tr-TR" dirty="0">
                <a:ea typeface="MS PGothic"/>
                <a:cs typeface="Calibri"/>
              </a:rPr>
              <a:t>sonraki slaytlara geçebilir.</a:t>
            </a:r>
            <a:endParaRPr lang="tr-TR" dirty="0">
              <a:ea typeface="MS PGothic" pitchFamily="34" charset="-128"/>
              <a:cs typeface="Calibri"/>
            </a:endParaRPr>
          </a:p>
          <a:p>
            <a:pPr>
              <a:defRPr/>
            </a:pPr>
            <a:endParaRPr lang="x-none" sz="1200" kern="1200" dirty="0">
              <a:solidFill>
                <a:schemeClr val="tx1"/>
              </a:solidFill>
              <a:latin typeface="+mn-lt"/>
              <a:cs typeface="Calibri"/>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endParaRPr lang="en-US"/>
          </a:p>
        </p:txBody>
      </p:sp>
    </p:spTree>
    <p:extLst>
      <p:ext uri="{BB962C8B-B14F-4D97-AF65-F5344CB8AC3E}">
        <p14:creationId xmlns:p14="http://schemas.microsoft.com/office/powerpoint/2010/main" val="1729552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pPr>
                <a:defRPr/>
              </a:pPr>
              <a:t>4/12/2021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a:p>
        </p:txBody>
      </p:sp>
    </p:spTree>
    <p:extLst>
      <p:ext uri="{BB962C8B-B14F-4D97-AF65-F5344CB8AC3E}">
        <p14:creationId xmlns:p14="http://schemas.microsoft.com/office/powerpoint/2010/main" val="304135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65D87E4E-3D49-4E25-B91F-1AF555572B9A}" type="datetime1">
              <a:rPr lang="en-US" smtClean="0"/>
              <a:pPr>
                <a:defRPr/>
              </a:pPr>
              <a:t>4/12/2021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8759AC-EF4E-4891-8C4E-2B6B0574FFCB}" type="slidenum">
              <a:rPr lang="en-US"/>
              <a:pPr>
                <a:defRPr/>
              </a:pPr>
              <a:t>‹#›</a:t>
            </a:fld>
            <a:endParaRPr lang="en-US"/>
          </a:p>
        </p:txBody>
      </p:sp>
    </p:spTree>
    <p:extLst>
      <p:ext uri="{BB962C8B-B14F-4D97-AF65-F5344CB8AC3E}">
        <p14:creationId xmlns:p14="http://schemas.microsoft.com/office/powerpoint/2010/main" val="3127994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1FA30660-A67E-4513-A4DA-263C7D4FFDA1}" type="datetime1">
              <a:rPr lang="en-US" smtClean="0"/>
              <a:pPr>
                <a:defRPr/>
              </a:pPr>
              <a:t>4/12/2021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68EF-0C7D-4815-977B-643162CBB358}" type="slidenum">
              <a:rPr lang="en-US"/>
              <a:pPr>
                <a:defRPr/>
              </a:pPr>
              <a:t>‹#›</a:t>
            </a:fld>
            <a:endParaRPr lang="en-US"/>
          </a:p>
        </p:txBody>
      </p:sp>
    </p:spTree>
    <p:extLst>
      <p:ext uri="{BB962C8B-B14F-4D97-AF65-F5344CB8AC3E}">
        <p14:creationId xmlns:p14="http://schemas.microsoft.com/office/powerpoint/2010/main" val="952416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02A1A101-F5D9-4E0F-A2E3-31653A394A9B}" type="datetime1">
              <a:rPr lang="en-US" smtClean="0"/>
              <a:pPr>
                <a:defRPr/>
              </a:pPr>
              <a:t>4/12/2021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62E50F-F83A-42AC-8BE7-462956D58F63}" type="slidenum">
              <a:rPr lang="en-US"/>
              <a:pPr>
                <a:defRPr/>
              </a:pPr>
              <a:t>‹#›</a:t>
            </a:fld>
            <a:endParaRPr lang="en-US"/>
          </a:p>
        </p:txBody>
      </p:sp>
    </p:spTree>
    <p:extLst>
      <p:ext uri="{BB962C8B-B14F-4D97-AF65-F5344CB8AC3E}">
        <p14:creationId xmlns:p14="http://schemas.microsoft.com/office/powerpoint/2010/main" val="234558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F237E559-1D42-4C9E-AF2B-8C267B8483A3}" type="datetime1">
              <a:rPr lang="en-US" smtClean="0"/>
              <a:pPr>
                <a:defRPr/>
              </a:pPr>
              <a:t>4/12/2021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AF6ED3-4F23-422B-A4EE-4F2AB80A7581}" type="slidenum">
              <a:rPr lang="en-US"/>
              <a:pPr>
                <a:defRPr/>
              </a:pPr>
              <a:t>‹#›</a:t>
            </a:fld>
            <a:endParaRPr lang="en-US"/>
          </a:p>
        </p:txBody>
      </p:sp>
    </p:spTree>
    <p:extLst>
      <p:ext uri="{BB962C8B-B14F-4D97-AF65-F5344CB8AC3E}">
        <p14:creationId xmlns:p14="http://schemas.microsoft.com/office/powerpoint/2010/main" val="1030461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1D44EE50-C615-4D24-A3C7-A3917EF0D195}" type="datetime1">
              <a:rPr lang="en-US" smtClean="0"/>
              <a:pPr>
                <a:defRPr/>
              </a:pPr>
              <a:t>4/12/2021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016F37-E157-4A71-B74F-13F2098F89EA}" type="slidenum">
              <a:rPr lang="en-US"/>
              <a:pPr>
                <a:defRPr/>
              </a:pPr>
              <a:t>‹#›</a:t>
            </a:fld>
            <a:endParaRPr lang="en-US"/>
          </a:p>
        </p:txBody>
      </p:sp>
    </p:spTree>
    <p:extLst>
      <p:ext uri="{BB962C8B-B14F-4D97-AF65-F5344CB8AC3E}">
        <p14:creationId xmlns:p14="http://schemas.microsoft.com/office/powerpoint/2010/main" val="2411197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fld id="{73BDF75B-5A96-4B4E-909F-7188D5946C4A}" type="datetime1">
              <a:rPr lang="en-US" smtClean="0"/>
              <a:pPr>
                <a:defRPr/>
              </a:pPr>
              <a:t>4/12/2021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6CED92E-D081-4650-BDA2-FDC72F732BC2}" type="slidenum">
              <a:rPr lang="en-US"/>
              <a:pPr>
                <a:defRPr/>
              </a:pPr>
              <a:t>‹#›</a:t>
            </a:fld>
            <a:endParaRPr lang="en-US"/>
          </a:p>
        </p:txBody>
      </p:sp>
    </p:spTree>
    <p:extLst>
      <p:ext uri="{BB962C8B-B14F-4D97-AF65-F5344CB8AC3E}">
        <p14:creationId xmlns:p14="http://schemas.microsoft.com/office/powerpoint/2010/main" val="296823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C745634-5B54-4CAE-83D1-A8AF6AAE209A}" type="datetime1">
              <a:rPr lang="en-US" smtClean="0"/>
              <a:pPr>
                <a:defRPr/>
              </a:pPr>
              <a:t>4/12/2021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1119672-D0A0-4718-8BBB-2A72124EA1FA}" type="slidenum">
              <a:rPr lang="en-US"/>
              <a:pPr>
                <a:defRPr/>
              </a:pPr>
              <a:t>‹#›</a:t>
            </a:fld>
            <a:endParaRPr lang="en-US"/>
          </a:p>
        </p:txBody>
      </p:sp>
    </p:spTree>
    <p:extLst>
      <p:ext uri="{BB962C8B-B14F-4D97-AF65-F5344CB8AC3E}">
        <p14:creationId xmlns:p14="http://schemas.microsoft.com/office/powerpoint/2010/main" val="44210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pPr>
                <a:defRPr/>
              </a:pPr>
              <a:t>4/12/2021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a:p>
        </p:txBody>
      </p:sp>
    </p:spTree>
    <p:extLst>
      <p:ext uri="{BB962C8B-B14F-4D97-AF65-F5344CB8AC3E}">
        <p14:creationId xmlns:p14="http://schemas.microsoft.com/office/powerpoint/2010/main" val="1194574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4292BC24-DDCD-4AF4-94D4-31CBBA7DC30E}" type="datetime1">
              <a:rPr lang="en-US" smtClean="0"/>
              <a:pPr>
                <a:defRPr/>
              </a:pPr>
              <a:t>4/12/2021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60783FF-B27A-4DA4-8DF3-25C8A2D9A4EA}" type="slidenum">
              <a:rPr lang="en-US"/>
              <a:pPr>
                <a:defRPr/>
              </a:pPr>
              <a:t>‹#›</a:t>
            </a:fld>
            <a:endParaRPr lang="en-US"/>
          </a:p>
        </p:txBody>
      </p:sp>
    </p:spTree>
    <p:extLst>
      <p:ext uri="{BB962C8B-B14F-4D97-AF65-F5344CB8AC3E}">
        <p14:creationId xmlns:p14="http://schemas.microsoft.com/office/powerpoint/2010/main" val="1259578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99F740F2-BF0B-43DC-8CFA-2E210D9DDBF7}" type="datetime1">
              <a:rPr lang="en-US" smtClean="0"/>
              <a:pPr>
                <a:defRPr/>
              </a:pPr>
              <a:t>4/12/2021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79B6B6-9482-44D1-B9B3-C0B6ADDE66E2}" type="slidenum">
              <a:rPr lang="en-US"/>
              <a:pPr>
                <a:defRPr/>
              </a:pPr>
              <a:t>‹#›</a:t>
            </a:fld>
            <a:endParaRPr lang="en-US"/>
          </a:p>
        </p:txBody>
      </p:sp>
    </p:spTree>
    <p:extLst>
      <p:ext uri="{BB962C8B-B14F-4D97-AF65-F5344CB8AC3E}">
        <p14:creationId xmlns:p14="http://schemas.microsoft.com/office/powerpoint/2010/main" val="3314257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pitchFamily="34" charset="0"/>
              </a:defRPr>
            </a:lvl1pPr>
          </a:lstStyle>
          <a:p>
            <a:pPr>
              <a:defRPr/>
            </a:pPr>
            <a:fld id="{3D6731DF-1C75-45F0-AD20-F5D76F80E562}" type="datetime1">
              <a:rPr lang="en-US" smtClean="0"/>
              <a:pPr>
                <a:defRPr/>
              </a:pPr>
              <a:t>4/12/2021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pitchFamily="34" charset="0"/>
              </a:defRPr>
            </a:lvl1pPr>
          </a:lstStyle>
          <a:p>
            <a:pPr>
              <a:defRPr/>
            </a:pPr>
            <a:fld id="{33356E94-CB88-43B7-8FBD-51FAC28F17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928926" y="6279703"/>
            <a:ext cx="307212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2400" b="1" i="0" u="none" strike="noStrike" cap="none" normalizeH="0" baseline="0" dirty="0">
                <a:ln>
                  <a:noFill/>
                </a:ln>
                <a:solidFill>
                  <a:srgbClr val="2F618F"/>
                </a:solidFill>
                <a:effectLst/>
                <a:latin typeface="Arial Narrow" panose="020B0606020202030204" pitchFamily="34" charset="0"/>
                <a:ea typeface="Calibri" pitchFamily="34" charset="0"/>
                <a:cs typeface="Times New Roman" pitchFamily="18" charset="0"/>
              </a:rPr>
              <a:t>www.coe.int/cybercrime</a:t>
            </a:r>
            <a:endParaRPr kumimoji="0" lang="en-GB" altLang="en-US" sz="2400" b="0" i="0" u="none" strike="noStrike" cap="none" normalizeH="0" baseline="0" dirty="0">
              <a:ln>
                <a:noFill/>
              </a:ln>
              <a:solidFill>
                <a:schemeClr val="tx1"/>
              </a:solidFill>
              <a:effectLst/>
              <a:latin typeface="Arial Narrow" panose="020B0606020202030204" pitchFamily="34" charset="0"/>
              <a:cs typeface="Arial" pitchFamily="34" charset="0"/>
            </a:endParaRPr>
          </a:p>
        </p:txBody>
      </p:sp>
      <p:sp>
        <p:nvSpPr>
          <p:cNvPr id="10" name="Rectangle 9"/>
          <p:cNvSpPr/>
          <p:nvPr/>
        </p:nvSpPr>
        <p:spPr>
          <a:xfrm>
            <a:off x="179512" y="1727299"/>
            <a:ext cx="8750206" cy="2677656"/>
          </a:xfrm>
          <a:prstGeom prst="rect">
            <a:avLst/>
          </a:prstGeom>
          <a:ln>
            <a:noFill/>
          </a:ln>
        </p:spPr>
        <p:txBody>
          <a:bodyPr wrap="square" lIns="91440" tIns="45720" rIns="91440" bIns="45720" anchor="t">
            <a:spAutoFit/>
          </a:bodyPr>
          <a:lstStyle/>
          <a:p>
            <a:pPr algn="ctr"/>
            <a:r>
              <a:rPr lang="tr-TR" sz="3600" b="1" i="1" dirty="0">
                <a:solidFill>
                  <a:schemeClr val="tx2"/>
                </a:solidFill>
                <a:latin typeface="Arial"/>
                <a:ea typeface="ＭＳ Ｐゴシック"/>
                <a:cs typeface="Arial"/>
              </a:rPr>
              <a:t>Adli Personel için Uluslararası İşbirliğine İlişkin Uzmanlık Eğitimi </a:t>
            </a:r>
            <a:endParaRPr lang="tr-TR" b="1" dirty="0">
              <a:cs typeface="Arial"/>
            </a:endParaRPr>
          </a:p>
          <a:p>
            <a:pPr algn="ctr">
              <a:defRPr/>
            </a:pPr>
            <a:endParaRPr lang="tr-TR" sz="3200" b="1" dirty="0">
              <a:solidFill>
                <a:schemeClr val="tx2"/>
              </a:solidFill>
              <a:cs typeface="Arial"/>
            </a:endParaRPr>
          </a:p>
          <a:p>
            <a:pPr algn="ctr">
              <a:defRPr/>
            </a:pPr>
            <a:r>
              <a:rPr lang="tr-TR" sz="3200" b="1" dirty="0">
                <a:solidFill>
                  <a:schemeClr val="tx2"/>
                </a:solidFill>
                <a:latin typeface="Arial"/>
                <a:ea typeface="ＭＳ Ｐゴシック"/>
                <a:cs typeface="Arial"/>
              </a:rPr>
              <a:t>Oturum 1.1</a:t>
            </a:r>
            <a:endParaRPr lang="tr-TR" sz="3200" b="1" dirty="0">
              <a:solidFill>
                <a:schemeClr val="tx2"/>
              </a:solidFill>
              <a:cs typeface="Arial"/>
            </a:endParaRPr>
          </a:p>
          <a:p>
            <a:pPr algn="ctr">
              <a:defRPr/>
            </a:pPr>
            <a:r>
              <a:rPr lang="tr-TR" sz="3200" b="1" dirty="0" smtClean="0">
                <a:solidFill>
                  <a:schemeClr val="tx2"/>
                </a:solidFill>
                <a:latin typeface="Arial"/>
                <a:ea typeface="ＭＳ Ｐゴシック"/>
                <a:cs typeface="Arial"/>
              </a:rPr>
              <a:t>Kursa Giriş</a:t>
            </a:r>
            <a:endParaRPr lang="tr-TR" sz="3200" b="1" dirty="0">
              <a:solidFill>
                <a:schemeClr val="tx2"/>
              </a:solidFill>
              <a:cs typeface="Arial"/>
            </a:endParaRPr>
          </a:p>
        </p:txBody>
      </p:sp>
      <p:sp>
        <p:nvSpPr>
          <p:cNvPr id="11" name="Rectangle 10">
            <a:extLst>
              <a:ext uri="{FF2B5EF4-FFF2-40B4-BE49-F238E27FC236}">
                <a16:creationId xmlns:a16="http://schemas.microsoft.com/office/drawing/2014/main" id="{28D03BE2-FB8E-7347-AE47-AF895B0A6135}"/>
              </a:ext>
            </a:extLst>
          </p:cNvPr>
          <p:cNvSpPr/>
          <p:nvPr/>
        </p:nvSpPr>
        <p:spPr>
          <a:xfrm>
            <a:off x="-16565" y="-4763"/>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pic>
        <p:nvPicPr>
          <p:cNvPr id="19" name="Picture 4">
            <a:extLst>
              <a:ext uri="{FF2B5EF4-FFF2-40B4-BE49-F238E27FC236}">
                <a16:creationId xmlns:a16="http://schemas.microsoft.com/office/drawing/2014/main" id="{753D533C-3528-6B42-B05B-8356FF76FC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65" y="-4254"/>
            <a:ext cx="1321766" cy="107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3">
            <a:extLst>
              <a:ext uri="{FF2B5EF4-FFF2-40B4-BE49-F238E27FC236}">
                <a16:creationId xmlns:a16="http://schemas.microsoft.com/office/drawing/2014/main"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a16="http://schemas.microsoft.com/office/drawing/2014/main" id="{5F39A16C-F9D3-2A4D-98FE-6E0DFED1E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232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10</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10</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a:solidFill>
                  <a:schemeClr val="bg1"/>
                </a:solidFill>
                <a:latin typeface="Arial"/>
                <a:cs typeface="Arial"/>
              </a:rPr>
              <a:t>Avrupa Konseyinin Yaklaşımı</a:t>
            </a:r>
            <a:endParaRPr lang="tr-TR" dirty="0">
              <a:solidFill>
                <a:schemeClr val="bg1"/>
              </a:solidFill>
              <a:cs typeface="Calibri"/>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Isosceles Triangle 15">
            <a:extLst>
              <a:ext uri="{FF2B5EF4-FFF2-40B4-BE49-F238E27FC236}">
                <a16:creationId xmlns:a16="http://schemas.microsoft.com/office/drawing/2014/main" id="{E58818D9-E243-4E48-AEAB-F3B6BD13F567}"/>
              </a:ext>
            </a:extLst>
          </p:cNvPr>
          <p:cNvSpPr/>
          <p:nvPr/>
        </p:nvSpPr>
        <p:spPr>
          <a:xfrm>
            <a:off x="2484438" y="2017713"/>
            <a:ext cx="3948112" cy="3095625"/>
          </a:xfrm>
          <a:prstGeom prst="triangle">
            <a:avLst/>
          </a:prstGeom>
          <a:solidFill>
            <a:srgbClr val="2F618F"/>
          </a:solidFill>
          <a:ln>
            <a:solidFill>
              <a:srgbClr val="2F618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400">
              <a:latin typeface="Arial" panose="020B0604020202020204" pitchFamily="34" charset="0"/>
              <a:cs typeface="Arial" panose="020B0604020202020204" pitchFamily="34" charset="0"/>
            </a:endParaRPr>
          </a:p>
        </p:txBody>
      </p:sp>
      <p:sp>
        <p:nvSpPr>
          <p:cNvPr id="19" name="TextBox 12">
            <a:extLst>
              <a:ext uri="{FF2B5EF4-FFF2-40B4-BE49-F238E27FC236}">
                <a16:creationId xmlns:a16="http://schemas.microsoft.com/office/drawing/2014/main" id="{999EA554-4E3F-4FB2-9CD8-4EF6BA7CCFBB}"/>
              </a:ext>
            </a:extLst>
          </p:cNvPr>
          <p:cNvSpPr txBox="1">
            <a:spLocks noChangeArrowheads="1"/>
          </p:cNvSpPr>
          <p:nvPr/>
        </p:nvSpPr>
        <p:spPr bwMode="auto">
          <a:xfrm>
            <a:off x="3317875" y="3544888"/>
            <a:ext cx="2262188"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ctr"/>
            <a:r>
              <a:rPr lang="tr-TR" sz="1800" b="1" dirty="0">
                <a:solidFill>
                  <a:schemeClr val="bg1"/>
                </a:solidFill>
                <a:latin typeface="Arial"/>
                <a:ea typeface="MS PGothic"/>
                <a:cs typeface="Arial"/>
              </a:rPr>
              <a:t>“Siber alemde sizi ve haklarınızı koruyoruz”</a:t>
            </a:r>
            <a:endParaRPr lang="tr-TR" dirty="0">
              <a:solidFill>
                <a:schemeClr val="bg1"/>
              </a:solidFill>
              <a:latin typeface="Arial"/>
              <a:ea typeface="MS PGothic"/>
              <a:cs typeface="Arial"/>
            </a:endParaRPr>
          </a:p>
        </p:txBody>
      </p:sp>
      <p:sp>
        <p:nvSpPr>
          <p:cNvPr id="20" name="TextBox 13">
            <a:extLst>
              <a:ext uri="{FF2B5EF4-FFF2-40B4-BE49-F238E27FC236}">
                <a16:creationId xmlns:a16="http://schemas.microsoft.com/office/drawing/2014/main" id="{8124BEA4-2864-4287-8544-2561552B6E50}"/>
              </a:ext>
            </a:extLst>
          </p:cNvPr>
          <p:cNvSpPr txBox="1">
            <a:spLocks noChangeArrowheads="1"/>
          </p:cNvSpPr>
          <p:nvPr/>
        </p:nvSpPr>
        <p:spPr bwMode="auto">
          <a:xfrm>
            <a:off x="1547813" y="1144588"/>
            <a:ext cx="58324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gn="ctr"/>
            <a:r>
              <a:rPr lang="tr-TR" sz="1800" b="1" dirty="0">
                <a:latin typeface="Arial"/>
                <a:ea typeface="MS PGothic"/>
                <a:cs typeface="Arial"/>
              </a:rPr>
              <a:t> 1 Ortak Standartlar: Siber Suça ilişkin Budapeşte Sözleşmesi ve ilgili standartlar </a:t>
            </a:r>
          </a:p>
        </p:txBody>
      </p:sp>
      <p:sp>
        <p:nvSpPr>
          <p:cNvPr id="21" name="TextBox 15">
            <a:extLst>
              <a:ext uri="{FF2B5EF4-FFF2-40B4-BE49-F238E27FC236}">
                <a16:creationId xmlns:a16="http://schemas.microsoft.com/office/drawing/2014/main" id="{A9A5CF14-C84B-4A45-85E4-9E25158628D5}"/>
              </a:ext>
            </a:extLst>
          </p:cNvPr>
          <p:cNvSpPr txBox="1">
            <a:spLocks noChangeArrowheads="1"/>
          </p:cNvSpPr>
          <p:nvPr/>
        </p:nvSpPr>
        <p:spPr bwMode="auto">
          <a:xfrm>
            <a:off x="107950" y="4184873"/>
            <a:ext cx="29908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tr-TR" sz="1800" b="1" dirty="0">
                <a:latin typeface="Arial"/>
                <a:ea typeface="MS PGothic"/>
                <a:cs typeface="Arial"/>
              </a:rPr>
              <a:t>2 İzleme ve değerlendirme:</a:t>
            </a:r>
          </a:p>
          <a:p>
            <a:r>
              <a:rPr lang="tr-TR" sz="1800" b="1" dirty="0">
                <a:latin typeface="Arial"/>
                <a:ea typeface="MS PGothic"/>
                <a:cs typeface="Arial"/>
              </a:rPr>
              <a:t>Siber </a:t>
            </a:r>
            <a:r>
              <a:rPr lang="tr-TR" sz="1800" b="1" dirty="0" smtClean="0">
                <a:latin typeface="Arial"/>
                <a:ea typeface="MS PGothic"/>
                <a:cs typeface="Arial"/>
              </a:rPr>
              <a:t>Suçlar Sözleşme </a:t>
            </a:r>
            <a:r>
              <a:rPr lang="tr-TR" sz="1800" b="1" dirty="0">
                <a:latin typeface="Arial"/>
                <a:ea typeface="MS PGothic"/>
                <a:cs typeface="Arial"/>
              </a:rPr>
              <a:t>Komitesi (T-CY)</a:t>
            </a:r>
          </a:p>
        </p:txBody>
      </p:sp>
      <p:cxnSp>
        <p:nvCxnSpPr>
          <p:cNvPr id="22" name="Straight Arrow Connector 21">
            <a:extLst>
              <a:ext uri="{FF2B5EF4-FFF2-40B4-BE49-F238E27FC236}">
                <a16:creationId xmlns:a16="http://schemas.microsoft.com/office/drawing/2014/main" id="{A0AB8322-D4CC-44DB-8C9D-8D94DF7FC787}"/>
              </a:ext>
            </a:extLst>
          </p:cNvPr>
          <p:cNvCxnSpPr/>
          <p:nvPr/>
        </p:nvCxnSpPr>
        <p:spPr>
          <a:xfrm flipH="1">
            <a:off x="2268538" y="2076450"/>
            <a:ext cx="1871662" cy="2892425"/>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CB255B26-CDAC-4A5C-9C1B-406506019FCD}"/>
              </a:ext>
            </a:extLst>
          </p:cNvPr>
          <p:cNvCxnSpPr/>
          <p:nvPr/>
        </p:nvCxnSpPr>
        <p:spPr>
          <a:xfrm flipH="1">
            <a:off x="2771775" y="5387975"/>
            <a:ext cx="3384550" cy="0"/>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957D7F9B-0DC1-4EAB-889B-224945161722}"/>
              </a:ext>
            </a:extLst>
          </p:cNvPr>
          <p:cNvCxnSpPr/>
          <p:nvPr/>
        </p:nvCxnSpPr>
        <p:spPr>
          <a:xfrm>
            <a:off x="4799013" y="2068513"/>
            <a:ext cx="1860550" cy="2892425"/>
          </a:xfrm>
          <a:prstGeom prst="straightConnector1">
            <a:avLst/>
          </a:prstGeom>
          <a:ln w="76200">
            <a:solidFill>
              <a:schemeClr val="tx1">
                <a:lumMod val="50000"/>
                <a:lumOff val="50000"/>
              </a:schemeClr>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5" name="TextBox 19">
            <a:extLst>
              <a:ext uri="{FF2B5EF4-FFF2-40B4-BE49-F238E27FC236}">
                <a16:creationId xmlns:a16="http://schemas.microsoft.com/office/drawing/2014/main" id="{97D3F667-6A24-4DB2-9BDC-B6DAB12B94D4}"/>
              </a:ext>
            </a:extLst>
          </p:cNvPr>
          <p:cNvSpPr txBox="1">
            <a:spLocks noChangeArrowheads="1"/>
          </p:cNvSpPr>
          <p:nvPr/>
        </p:nvSpPr>
        <p:spPr bwMode="auto">
          <a:xfrm>
            <a:off x="6227763" y="5119688"/>
            <a:ext cx="295275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r>
              <a:rPr lang="tr-TR" sz="1800" b="1" dirty="0">
                <a:latin typeface="Arial"/>
                <a:ea typeface="MS PGothic"/>
                <a:cs typeface="Arial"/>
              </a:rPr>
              <a:t>3 Kapasite geliştirme:</a:t>
            </a:r>
          </a:p>
          <a:p>
            <a:r>
              <a:rPr lang="tr-TR" sz="1800" b="1" dirty="0">
                <a:latin typeface="Arial"/>
                <a:ea typeface="MS PGothic"/>
                <a:cs typeface="Arial"/>
              </a:rPr>
              <a:t>C-PROC </a:t>
            </a:r>
            <a:r>
              <a:rPr lang="tr-TR" sz="1800" b="1" dirty="0">
                <a:latin typeface="Arial"/>
                <a:ea typeface="MS PGothic"/>
                <a:cs typeface="Arial"/>
                <a:sym typeface="Wingdings 3" charset="0"/>
              </a:rPr>
              <a:t></a:t>
            </a:r>
            <a:endParaRPr lang="tr-TR" sz="1800" b="1" dirty="0">
              <a:latin typeface="Arial"/>
              <a:ea typeface="MS PGothic"/>
              <a:cs typeface="Arial"/>
            </a:endParaRPr>
          </a:p>
          <a:p>
            <a:r>
              <a:rPr lang="tr-TR" sz="1800" b="1" dirty="0">
                <a:latin typeface="Arial"/>
                <a:ea typeface="MS PGothic"/>
                <a:cs typeface="Arial"/>
              </a:rPr>
              <a:t>Teknik işbirliği programları</a:t>
            </a:r>
            <a:endParaRPr lang="tr-TR" sz="18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40B7A39-FD1B-4FD1-BABE-A14A095A848C}"/>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2313900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9" name="TextBox 13"/>
          <p:cNvSpPr txBox="1">
            <a:spLocks noChangeArrowheads="1"/>
          </p:cNvSpPr>
          <p:nvPr/>
        </p:nvSpPr>
        <p:spPr bwMode="auto">
          <a:xfrm>
            <a:off x="250825" y="1874812"/>
            <a:ext cx="8720138" cy="2554545"/>
          </a:xfrm>
          <a:prstGeom prst="rect">
            <a:avLst/>
          </a:prstGeom>
          <a:noFill/>
          <a:ln w="9525">
            <a:solidFill>
              <a:srgbClr val="2F618F"/>
            </a:solidFill>
            <a:miter lim="800000"/>
            <a:headEnd/>
            <a:tailEnd/>
          </a:ln>
          <a:extLst>
            <a:ext uri="{909E8E84-426E-40DD-AFC4-6F175D3DCCD1}">
              <a14:hiddenFill xmlns:a14="http://schemas.microsoft.com/office/drawing/2010/main">
                <a:solidFill>
                  <a:srgbClr val="FFFFFF"/>
                </a:solidFill>
              </a14:hiddenFill>
            </a:ext>
          </a:extLst>
        </p:spPr>
        <p:txBody>
          <a:bodyPr lIns="91440" tIns="45720" rIns="91440" bIns="45720" anchor="t">
            <a:spAutoFit/>
          </a:bodyPr>
          <a:lstStyle>
            <a:lvl1pPr marL="342900" indent="-342900">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spcAft>
                <a:spcPts val="1200"/>
              </a:spcAft>
              <a:buFont typeface="Wingdings" charset="0"/>
              <a:buChar char="§"/>
            </a:pPr>
            <a:r>
              <a:rPr lang="tr-TR" sz="2000" b="1" dirty="0">
                <a:latin typeface="Arial"/>
                <a:ea typeface="MS PGothic"/>
                <a:cs typeface="Arial"/>
              </a:rPr>
              <a:t>Ekim 2013 tarihli Bakanlar Komitesi Kararı </a:t>
            </a:r>
          </a:p>
          <a:p>
            <a:pPr>
              <a:spcAft>
                <a:spcPts val="1200"/>
              </a:spcAft>
              <a:buFont typeface="Wingdings" charset="0"/>
              <a:buChar char="§"/>
            </a:pPr>
            <a:r>
              <a:rPr lang="tr-TR" sz="2000" b="1" dirty="0">
                <a:latin typeface="Arial"/>
                <a:ea typeface="MS PGothic"/>
                <a:cs typeface="Arial"/>
              </a:rPr>
              <a:t>2014 yılının Nisan ayından beri faal</a:t>
            </a:r>
          </a:p>
          <a:p>
            <a:pPr>
              <a:spcAft>
                <a:spcPts val="1200"/>
              </a:spcAft>
              <a:buFont typeface="Wingdings" charset="0"/>
              <a:buChar char="§"/>
            </a:pPr>
            <a:r>
              <a:rPr lang="tr-TR" sz="2000" b="1" dirty="0">
                <a:latin typeface="Arial"/>
                <a:ea typeface="MS PGothic"/>
                <a:cs typeface="Arial"/>
              </a:rPr>
              <a:t>Halen devam eden 6 proje</a:t>
            </a:r>
          </a:p>
          <a:p>
            <a:pPr>
              <a:spcAft>
                <a:spcPts val="1200"/>
              </a:spcAft>
              <a:buFont typeface="Wingdings" charset="0"/>
              <a:buChar char="§"/>
            </a:pPr>
            <a:endParaRPr lang="tr-TR" sz="2000" b="1" dirty="0">
              <a:latin typeface="Arial" panose="020B0604020202020204" pitchFamily="34" charset="0"/>
              <a:cs typeface="Arial" panose="020B0604020202020204" pitchFamily="34" charset="0"/>
            </a:endParaRPr>
          </a:p>
          <a:p>
            <a:pPr>
              <a:spcAft>
                <a:spcPts val="1200"/>
              </a:spcAft>
              <a:buFont typeface="Wingdings" charset="0"/>
              <a:buChar char="§"/>
            </a:pPr>
            <a:r>
              <a:rPr lang="tr-TR" sz="2000" b="1" dirty="0">
                <a:latin typeface="Arial"/>
                <a:ea typeface="MS PGothic"/>
                <a:cs typeface="Arial"/>
              </a:rPr>
              <a:t>Görevi: Ülkeleri, siber suça ve elektronik delile ilişkin ceza adaleti kapasitelerini güçlendirmek için desteklemek</a:t>
            </a:r>
            <a:endParaRPr lang="tr-TR" sz="2000" b="1" dirty="0">
              <a:latin typeface="Arial"/>
              <a:cs typeface="Arial"/>
            </a:endParaRPr>
          </a:p>
        </p:txBody>
      </p:sp>
      <p:sp>
        <p:nvSpPr>
          <p:cNvPr id="9" name="Slide Number Placeholder 1">
            <a:extLst>
              <a:ext uri="{FF2B5EF4-FFF2-40B4-BE49-F238E27FC236}">
                <a16:creationId xmlns:a16="http://schemas.microsoft.com/office/drawing/2014/main" id="{59A8AF8E-6E9E-4FF2-B413-54E502C7D6A9}"/>
              </a:ext>
            </a:extLst>
          </p:cNvPr>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11</a:t>
            </a:fld>
            <a:endParaRPr lang="en-GB"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B98A80D-570E-454C-BB19-0353CAE37496}"/>
              </a:ext>
            </a:extLst>
          </p:cNvPr>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12" name="Slide Number Placeholder 4">
            <a:extLst>
              <a:ext uri="{FF2B5EF4-FFF2-40B4-BE49-F238E27FC236}">
                <a16:creationId xmlns:a16="http://schemas.microsoft.com/office/drawing/2014/main" id="{43C142B2-7307-49DB-A37A-6489B79D65B1}"/>
              </a:ext>
            </a:extLst>
          </p:cNvPr>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11</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60007D24-972D-4ABA-AB9C-323F33A04264}"/>
              </a:ext>
            </a:extLst>
          </p:cNvPr>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a:extLst>
              <a:ext uri="{FF2B5EF4-FFF2-40B4-BE49-F238E27FC236}">
                <a16:creationId xmlns:a16="http://schemas.microsoft.com/office/drawing/2014/main" id="{F6E4E475-B2E3-4777-8E46-2874C09A6447}"/>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a:extLst>
              <a:ext uri="{FF2B5EF4-FFF2-40B4-BE49-F238E27FC236}">
                <a16:creationId xmlns:a16="http://schemas.microsoft.com/office/drawing/2014/main" id="{41F11137-4F91-4AF2-9B75-9FD73CED5F54}"/>
              </a:ext>
            </a:extLst>
          </p:cNvPr>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2400" b="1" dirty="0">
                <a:solidFill>
                  <a:schemeClr val="bg1"/>
                </a:solidFill>
                <a:latin typeface="Arial"/>
                <a:cs typeface="Arial"/>
              </a:rPr>
              <a:t>Avrupa Konseyi Siber </a:t>
            </a:r>
            <a:r>
              <a:rPr lang="tr-TR" sz="2400" b="1" dirty="0" smtClean="0">
                <a:solidFill>
                  <a:schemeClr val="bg1"/>
                </a:solidFill>
                <a:latin typeface="Arial"/>
                <a:cs typeface="Arial"/>
              </a:rPr>
              <a:t>Suçlar </a:t>
            </a:r>
            <a:r>
              <a:rPr lang="tr-TR" sz="2400" b="1" dirty="0">
                <a:solidFill>
                  <a:schemeClr val="bg1"/>
                </a:solidFill>
                <a:latin typeface="Arial"/>
                <a:cs typeface="Arial"/>
              </a:rPr>
              <a:t>Programı Bükreş Ofisi </a:t>
            </a:r>
            <a:endParaRPr lang="tr-TR" sz="1600" b="1" dirty="0">
              <a:solidFill>
                <a:schemeClr val="bg1"/>
              </a:solidFill>
              <a:latin typeface="Arial"/>
              <a:cs typeface="Arial"/>
            </a:endParaRPr>
          </a:p>
          <a:p>
            <a:pPr algn="r"/>
            <a:r>
              <a:rPr lang="tr-TR" sz="2400" b="1" dirty="0">
                <a:solidFill>
                  <a:schemeClr val="bg1"/>
                </a:solidFill>
                <a:latin typeface="Arial"/>
                <a:cs typeface="Arial"/>
              </a:rPr>
              <a:t>(C-PROC)</a:t>
            </a:r>
            <a:endParaRPr lang="tr-TR" sz="1600" b="1" dirty="0">
              <a:solidFill>
                <a:schemeClr val="bg1"/>
              </a:solidFill>
              <a:latin typeface="Arial"/>
              <a:cs typeface="Arial"/>
            </a:endParaRPr>
          </a:p>
        </p:txBody>
      </p:sp>
      <p:pic>
        <p:nvPicPr>
          <p:cNvPr id="16" name="Picture 4">
            <a:extLst>
              <a:ext uri="{FF2B5EF4-FFF2-40B4-BE49-F238E27FC236}">
                <a16:creationId xmlns:a16="http://schemas.microsoft.com/office/drawing/2014/main" id="{A7E41809-D68A-453E-9F98-0131A819EA5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TextBox 16">
            <a:extLst>
              <a:ext uri="{FF2B5EF4-FFF2-40B4-BE49-F238E27FC236}">
                <a16:creationId xmlns:a16="http://schemas.microsoft.com/office/drawing/2014/main" id="{D9E94DDF-2A25-49D6-830C-09E0DB8DD2CA}"/>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34425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302" name="Picture 12"/>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7360096" y="5059454"/>
            <a:ext cx="1182688" cy="101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3"/>
          <p:cNvSpPr/>
          <p:nvPr/>
        </p:nvSpPr>
        <p:spPr>
          <a:xfrm>
            <a:off x="323850" y="1181100"/>
            <a:ext cx="8461375" cy="50332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latin typeface="Arial" panose="020B0604020202020204" pitchFamily="34" charset="0"/>
              <a:cs typeface="Arial" panose="020B0604020202020204" pitchFamily="34" charset="0"/>
            </a:endParaRPr>
          </a:p>
        </p:txBody>
      </p:sp>
      <p:sp>
        <p:nvSpPr>
          <p:cNvPr id="55304" name="TextBox 14"/>
          <p:cNvSpPr txBox="1">
            <a:spLocks noChangeArrowheads="1"/>
          </p:cNvSpPr>
          <p:nvPr/>
        </p:nvSpPr>
        <p:spPr bwMode="auto">
          <a:xfrm>
            <a:off x="303212" y="3002312"/>
            <a:ext cx="7874000" cy="576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108000" rIns="91440" bIns="108000" anchor="t">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tr-TR" dirty="0">
                <a:latin typeface="Arial"/>
                <a:ea typeface="MS PGothic"/>
                <a:cs typeface="Arial"/>
              </a:rPr>
              <a:t>GLACY+ </a:t>
            </a:r>
            <a:r>
              <a:rPr lang="tr-TR" sz="1400" dirty="0">
                <a:latin typeface="Arial"/>
                <a:ea typeface="MS PGothic"/>
                <a:cs typeface="Arial"/>
              </a:rPr>
              <a:t>AB/Avrupa Konseyi Siber Suça ilişkin Küresel Eylem Ortak Projesi</a:t>
            </a:r>
          </a:p>
        </p:txBody>
      </p:sp>
      <p:sp>
        <p:nvSpPr>
          <p:cNvPr id="55305" name="TextBox 15"/>
          <p:cNvSpPr txBox="1">
            <a:spLocks noChangeArrowheads="1"/>
          </p:cNvSpPr>
          <p:nvPr/>
        </p:nvSpPr>
        <p:spPr bwMode="auto">
          <a:xfrm>
            <a:off x="323850" y="2425643"/>
            <a:ext cx="7789863" cy="576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108000" rIns="90000" bIns="108000" anchor="t">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tr-TR" dirty="0" err="1">
                <a:latin typeface="Arial"/>
                <a:ea typeface="MS PGothic"/>
                <a:cs typeface="Arial"/>
              </a:rPr>
              <a:t>CyberEast</a:t>
            </a:r>
            <a:r>
              <a:rPr lang="tr-TR" dirty="0">
                <a:latin typeface="Arial"/>
                <a:ea typeface="MS PGothic"/>
                <a:cs typeface="Arial"/>
              </a:rPr>
              <a:t> </a:t>
            </a:r>
            <a:r>
              <a:rPr lang="tr-TR" sz="1400" dirty="0">
                <a:latin typeface="Arial"/>
                <a:ea typeface="MS PGothic"/>
                <a:cs typeface="Arial"/>
              </a:rPr>
              <a:t>AB/Avrupa Konseyi Doğu Ortaklığı</a:t>
            </a:r>
            <a:endParaRPr lang="tr-TR" sz="1400" dirty="0">
              <a:latin typeface="Arial" panose="020B0604020202020204" pitchFamily="34" charset="0"/>
              <a:cs typeface="Arial" panose="020B0604020202020204" pitchFamily="34" charset="0"/>
            </a:endParaRPr>
          </a:p>
        </p:txBody>
      </p:sp>
      <p:sp>
        <p:nvSpPr>
          <p:cNvPr id="55307" name="TextBox 17"/>
          <p:cNvSpPr txBox="1">
            <a:spLocks noChangeArrowheads="1"/>
          </p:cNvSpPr>
          <p:nvPr/>
        </p:nvSpPr>
        <p:spPr bwMode="auto">
          <a:xfrm>
            <a:off x="323850" y="3558555"/>
            <a:ext cx="8482013" cy="576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108000" rIns="91440" bIns="108000" anchor="t">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tr-TR" dirty="0">
                <a:latin typeface="Arial"/>
                <a:ea typeface="MS PGothic"/>
                <a:cs typeface="Arial"/>
              </a:rPr>
              <a:t>iPROCEEDS-2 </a:t>
            </a:r>
            <a:r>
              <a:rPr lang="tr-TR" sz="1400" dirty="0">
                <a:latin typeface="Arial"/>
                <a:ea typeface="MS PGothic"/>
                <a:cs typeface="Arial"/>
              </a:rPr>
              <a:t>AB/Avrupa Konseyi İnternet Kaynaklı Suç Gelirlerinin Hedef Alınması</a:t>
            </a:r>
            <a:endParaRPr lang="tr-TR" sz="1400" dirty="0">
              <a:latin typeface="Arial" panose="020B0604020202020204" pitchFamily="34" charset="0"/>
              <a:cs typeface="Arial" panose="020B0604020202020204" pitchFamily="34" charset="0"/>
            </a:endParaRPr>
          </a:p>
        </p:txBody>
      </p:sp>
      <p:sp>
        <p:nvSpPr>
          <p:cNvPr id="55308" name="TextBox 18"/>
          <p:cNvSpPr txBox="1">
            <a:spLocks noChangeArrowheads="1"/>
          </p:cNvSpPr>
          <p:nvPr/>
        </p:nvSpPr>
        <p:spPr bwMode="auto">
          <a:xfrm>
            <a:off x="323850" y="5501904"/>
            <a:ext cx="7762875" cy="595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108000" rIns="91440" bIns="108000" anchor="t">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200"/>
              </a:lnSpc>
            </a:pPr>
            <a:r>
              <a:rPr lang="tr-TR" dirty="0" err="1">
                <a:latin typeface="Arial"/>
                <a:ea typeface="MS PGothic"/>
                <a:cs typeface="Arial"/>
              </a:rPr>
              <a:t>CyberCrime@Octopus</a:t>
            </a:r>
            <a:r>
              <a:rPr lang="tr-TR" sz="1800" dirty="0">
                <a:latin typeface="Arial"/>
                <a:ea typeface="MS PGothic"/>
                <a:cs typeface="Arial"/>
              </a:rPr>
              <a:t> </a:t>
            </a:r>
            <a:r>
              <a:rPr lang="tr-TR" sz="1400" dirty="0">
                <a:latin typeface="Arial"/>
                <a:ea typeface="MS PGothic"/>
                <a:cs typeface="Arial"/>
              </a:rPr>
              <a:t>(gönüllü katkılarla fonlanmaktadır) </a:t>
            </a:r>
            <a:endParaRPr lang="tr-TR" sz="1400" dirty="0">
              <a:latin typeface="Arial" panose="020B0604020202020204" pitchFamily="34" charset="0"/>
              <a:cs typeface="Arial" panose="020B0604020202020204" pitchFamily="34" charset="0"/>
            </a:endParaRPr>
          </a:p>
        </p:txBody>
      </p:sp>
      <p:pic>
        <p:nvPicPr>
          <p:cNvPr id="55309" name="Picture 19"/>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88169" y="1357685"/>
            <a:ext cx="4687887"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17"/>
          <p:cNvSpPr txBox="1">
            <a:spLocks noChangeArrowheads="1"/>
          </p:cNvSpPr>
          <p:nvPr/>
        </p:nvSpPr>
        <p:spPr bwMode="auto">
          <a:xfrm>
            <a:off x="323528" y="4077181"/>
            <a:ext cx="8482013" cy="576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108000" rIns="91440" bIns="108000" anchor="t">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000"/>
              </a:lnSpc>
            </a:pPr>
            <a:r>
              <a:rPr lang="tr-TR" dirty="0" err="1">
                <a:latin typeface="Arial"/>
                <a:ea typeface="MS PGothic"/>
                <a:cs typeface="Arial"/>
              </a:rPr>
              <a:t>CyberSouth</a:t>
            </a:r>
            <a:r>
              <a:rPr lang="tr-TR" dirty="0">
                <a:latin typeface="Arial"/>
                <a:ea typeface="MS PGothic"/>
                <a:cs typeface="Arial"/>
              </a:rPr>
              <a:t> </a:t>
            </a:r>
            <a:r>
              <a:rPr lang="tr-TR" sz="1400" dirty="0">
                <a:latin typeface="Arial"/>
                <a:ea typeface="MS PGothic"/>
                <a:cs typeface="Arial"/>
              </a:rPr>
              <a:t>AB/Avrupa Konseyi Siber Suça ve Elektronik Delillere ilişkin Ortak Proje</a:t>
            </a:r>
          </a:p>
        </p:txBody>
      </p:sp>
      <p:sp>
        <p:nvSpPr>
          <p:cNvPr id="16" name="Slide Number Placeholder 1">
            <a:extLst>
              <a:ext uri="{FF2B5EF4-FFF2-40B4-BE49-F238E27FC236}">
                <a16:creationId xmlns:a16="http://schemas.microsoft.com/office/drawing/2014/main" id="{7F10AA3D-7A56-4B1F-BA80-631032029E7A}"/>
              </a:ext>
            </a:extLst>
          </p:cNvPr>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12</a:t>
            </a:fld>
            <a:endParaRPr lang="en-GB" dirty="0">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9B32B1DA-3931-4280-B0F7-64DEDC27227D}"/>
              </a:ext>
            </a:extLst>
          </p:cNvPr>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19" name="Slide Number Placeholder 4">
            <a:extLst>
              <a:ext uri="{FF2B5EF4-FFF2-40B4-BE49-F238E27FC236}">
                <a16:creationId xmlns:a16="http://schemas.microsoft.com/office/drawing/2014/main" id="{BDF7F0E1-5449-47A4-9380-FBCCF178EC22}"/>
              </a:ext>
            </a:extLst>
          </p:cNvPr>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12</a:t>
            </a:fld>
            <a:endParaRPr lang="en-GB" dirty="0">
              <a:solidFill>
                <a:schemeClr val="tx1"/>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C2BE4651-A8FB-44A2-A4FC-1C4C099C135F}"/>
              </a:ext>
            </a:extLst>
          </p:cNvPr>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2" name="Rectangle 4">
            <a:extLst>
              <a:ext uri="{FF2B5EF4-FFF2-40B4-BE49-F238E27FC236}">
                <a16:creationId xmlns:a16="http://schemas.microsoft.com/office/drawing/2014/main" id="{182FB8F0-18B7-4E07-A897-D820D65F380C}"/>
              </a:ext>
            </a:extLst>
          </p:cNvPr>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23" name="Rectangle 22">
            <a:extLst>
              <a:ext uri="{FF2B5EF4-FFF2-40B4-BE49-F238E27FC236}">
                <a16:creationId xmlns:a16="http://schemas.microsoft.com/office/drawing/2014/main" id="{9669AB9D-540C-4FA4-B301-7F61956A80F0}"/>
              </a:ext>
            </a:extLst>
          </p:cNvPr>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a:solidFill>
                  <a:schemeClr val="bg1"/>
                </a:solidFill>
                <a:latin typeface="Arial"/>
                <a:cs typeface="Arial"/>
              </a:rPr>
              <a:t>Mevcut kapasite geliştirme programları</a:t>
            </a:r>
          </a:p>
        </p:txBody>
      </p:sp>
      <p:pic>
        <p:nvPicPr>
          <p:cNvPr id="24" name="Picture 4">
            <a:extLst>
              <a:ext uri="{FF2B5EF4-FFF2-40B4-BE49-F238E27FC236}">
                <a16:creationId xmlns:a16="http://schemas.microsoft.com/office/drawing/2014/main" id="{80D0A419-A036-4F76-BAEC-DB3BBC27BAE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TextBox 24">
            <a:extLst>
              <a:ext uri="{FF2B5EF4-FFF2-40B4-BE49-F238E27FC236}">
                <a16:creationId xmlns:a16="http://schemas.microsoft.com/office/drawing/2014/main" id="{2EB3FB8C-8BFC-44EF-9AE3-92FB7E34C867}"/>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2" name="TextBox 18">
            <a:extLst>
              <a:ext uri="{FF2B5EF4-FFF2-40B4-BE49-F238E27FC236}">
                <a16:creationId xmlns:a16="http://schemas.microsoft.com/office/drawing/2014/main" id="{CB4EFE07-E816-4514-A17F-CCDE597BBFBF}"/>
              </a:ext>
            </a:extLst>
          </p:cNvPr>
          <p:cNvSpPr txBox="1">
            <a:spLocks noChangeArrowheads="1"/>
          </p:cNvSpPr>
          <p:nvPr/>
        </p:nvSpPr>
        <p:spPr bwMode="auto">
          <a:xfrm>
            <a:off x="323528" y="4594191"/>
            <a:ext cx="8057048" cy="1006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108000" rIns="91440" bIns="108000" anchor="t">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ts val="3200"/>
              </a:lnSpc>
            </a:pPr>
            <a:r>
              <a:rPr lang="tr-TR" dirty="0" err="1">
                <a:latin typeface="Arial"/>
                <a:ea typeface="MS PGothic"/>
                <a:cs typeface="Arial"/>
              </a:rPr>
              <a:t>End</a:t>
            </a:r>
            <a:r>
              <a:rPr lang="tr-TR" dirty="0">
                <a:latin typeface="Arial"/>
                <a:ea typeface="MS PGothic"/>
                <a:cs typeface="Arial"/>
              </a:rPr>
              <a:t> Online Child </a:t>
            </a:r>
            <a:r>
              <a:rPr lang="tr-TR" dirty="0" err="1">
                <a:latin typeface="Arial"/>
                <a:ea typeface="MS PGothic"/>
                <a:cs typeface="Arial"/>
              </a:rPr>
              <a:t>Sexual</a:t>
            </a:r>
            <a:r>
              <a:rPr lang="tr-TR" dirty="0">
                <a:latin typeface="Arial"/>
                <a:ea typeface="MS PGothic"/>
                <a:cs typeface="Arial"/>
              </a:rPr>
              <a:t> </a:t>
            </a:r>
            <a:r>
              <a:rPr lang="tr-TR" dirty="0" err="1">
                <a:latin typeface="Arial"/>
                <a:ea typeface="MS PGothic"/>
                <a:cs typeface="Arial"/>
              </a:rPr>
              <a:t>Exploitation</a:t>
            </a:r>
            <a:r>
              <a:rPr lang="tr-TR" dirty="0">
                <a:latin typeface="Arial"/>
                <a:ea typeface="MS PGothic"/>
                <a:cs typeface="Arial"/>
              </a:rPr>
              <a:t> </a:t>
            </a:r>
            <a:r>
              <a:rPr lang="tr-TR" dirty="0" err="1">
                <a:latin typeface="Arial"/>
                <a:ea typeface="MS PGothic"/>
                <a:cs typeface="Arial"/>
              </a:rPr>
              <a:t>and</a:t>
            </a:r>
            <a:r>
              <a:rPr lang="tr-TR" dirty="0">
                <a:latin typeface="Arial"/>
                <a:ea typeface="MS PGothic"/>
                <a:cs typeface="Arial"/>
              </a:rPr>
              <a:t> </a:t>
            </a:r>
            <a:r>
              <a:rPr lang="tr-TR" dirty="0" err="1">
                <a:latin typeface="Arial"/>
                <a:ea typeface="MS PGothic"/>
                <a:cs typeface="Arial"/>
              </a:rPr>
              <a:t>Abuse@Europe</a:t>
            </a:r>
            <a:r>
              <a:rPr lang="tr-TR" dirty="0">
                <a:latin typeface="Arial"/>
                <a:ea typeface="MS PGothic"/>
                <a:cs typeface="Arial"/>
              </a:rPr>
              <a:t> (</a:t>
            </a:r>
            <a:r>
              <a:rPr lang="tr-TR" dirty="0" err="1">
                <a:latin typeface="Arial"/>
                <a:ea typeface="MS PGothic"/>
                <a:cs typeface="Arial"/>
              </a:rPr>
              <a:t>EndOCSEA@Europe</a:t>
            </a:r>
            <a:r>
              <a:rPr lang="tr-TR" dirty="0">
                <a:latin typeface="Arial"/>
                <a:ea typeface="MS PGothic"/>
                <a:cs typeface="Arial"/>
              </a:rPr>
              <a:t>)</a:t>
            </a:r>
            <a:r>
              <a:rPr lang="tr-TR" sz="1800" dirty="0">
                <a:latin typeface="Arial"/>
                <a:ea typeface="MS PGothic"/>
                <a:cs typeface="Arial"/>
              </a:rPr>
              <a:t> </a:t>
            </a:r>
            <a:r>
              <a:rPr lang="tr-TR" sz="1400" dirty="0">
                <a:latin typeface="Arial"/>
                <a:ea typeface="MS PGothic"/>
                <a:cs typeface="Arial"/>
              </a:rPr>
              <a:t>(Çocuğa Karşı Şiddetin Sonlandırılması Fonu)</a:t>
            </a:r>
            <a:endParaRPr lang="tr-TR"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8820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lnSpc>
                <a:spcPct val="80000"/>
              </a:lnSpc>
            </a:pPr>
            <a:r>
              <a:rPr lang="en-GB" sz="3200" b="1" dirty="0" err="1">
                <a:ea typeface="ＭＳ Ｐゴシック"/>
                <a:cs typeface="ＭＳ Ｐゴシック" charset="0"/>
              </a:rPr>
              <a:t>Avrupa</a:t>
            </a:r>
            <a:r>
              <a:rPr lang="en-GB" sz="3200" b="1" dirty="0">
                <a:ea typeface="ＭＳ Ｐゴシック"/>
                <a:cs typeface="ＭＳ Ｐゴシック" charset="0"/>
              </a:rPr>
              <a:t> </a:t>
            </a:r>
            <a:r>
              <a:rPr lang="en-GB" sz="3200" b="1" dirty="0" err="1">
                <a:ea typeface="ＭＳ Ｐゴシック"/>
                <a:cs typeface="ＭＳ Ｐゴシック" charset="0"/>
              </a:rPr>
              <a:t>Konseyi</a:t>
            </a:r>
            <a:r>
              <a:rPr lang="en-GB" sz="3200" b="1" dirty="0">
                <a:ea typeface="ＭＳ Ｐゴシック"/>
                <a:cs typeface="ＭＳ Ｐゴシック" charset="0"/>
              </a:rPr>
              <a:t> </a:t>
            </a:r>
            <a:r>
              <a:rPr lang="en-GB" sz="3200" b="1" dirty="0" err="1">
                <a:ea typeface="ＭＳ Ｐゴシック"/>
                <a:cs typeface="ＭＳ Ｐゴシック" charset="0"/>
              </a:rPr>
              <a:t>ve</a:t>
            </a:r>
            <a:r>
              <a:rPr lang="en-GB" sz="3200" b="1" dirty="0">
                <a:ea typeface="ＭＳ Ｐゴシック"/>
                <a:cs typeface="ＭＳ Ｐゴシック" charset="0"/>
              </a:rPr>
              <a:t> </a:t>
            </a:r>
            <a:r>
              <a:rPr lang="en-GB" sz="3200" b="1" dirty="0" err="1">
                <a:ea typeface="ＭＳ Ｐゴシック"/>
                <a:cs typeface="ＭＳ Ｐゴシック" charset="0"/>
              </a:rPr>
              <a:t>Siber</a:t>
            </a:r>
            <a:r>
              <a:rPr lang="en-GB" sz="3200" b="1" dirty="0">
                <a:ea typeface="ＭＳ Ｐゴシック"/>
                <a:cs typeface="ＭＳ Ｐゴシック" charset="0"/>
              </a:rPr>
              <a:t> </a:t>
            </a:r>
            <a:r>
              <a:rPr lang="en-GB" sz="3200" b="1" dirty="0" err="1" smtClean="0">
                <a:ea typeface="ＭＳ Ｐゴシック"/>
                <a:cs typeface="ＭＳ Ｐゴシック" charset="0"/>
              </a:rPr>
              <a:t>Suç</a:t>
            </a:r>
            <a:r>
              <a:rPr lang="tr-TR" sz="3200" b="1" dirty="0" err="1" smtClean="0">
                <a:ea typeface="ＭＳ Ｐゴシック"/>
                <a:cs typeface="ＭＳ Ｐゴシック" charset="0"/>
              </a:rPr>
              <a:t>lar</a:t>
            </a:r>
            <a:r>
              <a:rPr lang="en-GB" sz="3200" b="1" dirty="0" smtClean="0">
                <a:ea typeface="ＭＳ Ｐゴシック"/>
                <a:cs typeface="ＭＳ Ｐゴシック" charset="0"/>
              </a:rPr>
              <a:t> Program </a:t>
            </a:r>
            <a:r>
              <a:rPr lang="en-GB" sz="3200" b="1" dirty="0" err="1">
                <a:ea typeface="ＭＳ Ｐゴシック"/>
                <a:cs typeface="ＭＳ Ｐゴシック" charset="0"/>
              </a:rPr>
              <a:t>Ofisi</a:t>
            </a:r>
            <a:r>
              <a:rPr lang="en-GB" sz="3200" b="1" dirty="0">
                <a:ea typeface="ＭＳ Ｐゴシック"/>
                <a:cs typeface="ＭＳ Ｐゴシック" charset="0"/>
              </a:rPr>
              <a:t> </a:t>
            </a:r>
            <a:endParaRPr lang="en-GB" sz="3200" dirty="0">
              <a:ea typeface="ＭＳ Ｐゴシック"/>
              <a:cs typeface="Calibri"/>
            </a:endParaRPr>
          </a:p>
          <a:p>
            <a:pPr algn="r">
              <a:lnSpc>
                <a:spcPct val="80000"/>
              </a:lnSpc>
            </a:pPr>
            <a:r>
              <a:rPr lang="en-GB" sz="3200" b="1" dirty="0">
                <a:ea typeface="ＭＳ Ｐゴシック"/>
                <a:cs typeface="ＭＳ Ｐゴシック" charset="0"/>
              </a:rPr>
              <a:t>(C-PROC)</a:t>
            </a:r>
            <a:endParaRPr lang="en-GB" sz="3200" dirty="0">
              <a:ea typeface="ＭＳ Ｐゴシック"/>
              <a:cs typeface="Calibri"/>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694875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129497"/>
            <a:ext cx="9144000" cy="1193526"/>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tr-TR" sz="3200" b="1" i="1" dirty="0">
              <a:solidFill>
                <a:schemeClr val="tx2"/>
              </a:solidFill>
              <a:latin typeface="Arial"/>
              <a:ea typeface="+mn-lt"/>
              <a:cs typeface="Arial"/>
            </a:endParaRPr>
          </a:p>
          <a:p>
            <a:pPr algn="r">
              <a:lnSpc>
                <a:spcPct val="80000"/>
              </a:lnSpc>
            </a:pPr>
            <a:r>
              <a:rPr lang="tr-TR" sz="3200" b="1" dirty="0">
                <a:cs typeface="Calibri"/>
              </a:rPr>
              <a:t>Adli Personel için Uluslararası İşbirliğine </a:t>
            </a:r>
            <a:r>
              <a:rPr lang="tr-TR" sz="3200" b="1" dirty="0" smtClean="0">
                <a:cs typeface="Calibri"/>
              </a:rPr>
              <a:t>İlişkin </a:t>
            </a:r>
            <a:r>
              <a:rPr lang="tr-TR" sz="3200" b="1" dirty="0">
                <a:cs typeface="Calibri"/>
              </a:rPr>
              <a:t>Uzmanlık </a:t>
            </a:r>
            <a:r>
              <a:rPr lang="tr-TR" sz="3200" b="1" dirty="0" smtClean="0">
                <a:cs typeface="Calibri"/>
              </a:rPr>
              <a:t>Eğitimi</a:t>
            </a:r>
            <a:endParaRPr lang="tr-TR" sz="3200" b="1" dirty="0">
              <a:solidFill>
                <a:schemeClr val="bg1"/>
              </a:solidFill>
              <a:cs typeface="Calibri"/>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274195"/>
          </a:xfrm>
          <a:prstGeom prst="rect">
            <a:avLst/>
          </a:prstGeom>
        </p:spPr>
        <p:txBody>
          <a:bodyPr wrap="square" lIns="91440" tIns="45720" rIns="91440" bIns="45720" anchor="t">
            <a:spAutoFit/>
          </a:bodyPr>
          <a:lstStyle/>
          <a:p>
            <a:pPr algn="ctr">
              <a:lnSpc>
                <a:spcPct val="80000"/>
              </a:lnSpc>
            </a:pPr>
            <a:r>
              <a:rPr lang="tr-TR" sz="3200" b="1" dirty="0">
                <a:latin typeface="Arial"/>
                <a:ea typeface="ＭＳ Ｐゴシック"/>
                <a:cs typeface="ＭＳ Ｐゴシック" charset="0"/>
              </a:rPr>
              <a:t>İkinci Bölüm</a:t>
            </a:r>
            <a:endParaRPr lang="tr-TR" sz="3200" b="1" dirty="0">
              <a:ea typeface="ＭＳ Ｐゴシック" charset="0"/>
              <a:cs typeface="ＭＳ Ｐゴシック" charset="0"/>
            </a:endParaRPr>
          </a:p>
          <a:p>
            <a:pPr algn="ctr">
              <a:lnSpc>
                <a:spcPct val="80000"/>
              </a:lnSpc>
            </a:pPr>
            <a:r>
              <a:rPr lang="tr-TR" sz="3200" b="1" dirty="0">
                <a:ea typeface="ＭＳ Ｐゴシック" charset="0"/>
                <a:cs typeface="ＭＳ Ｐゴシック" charset="0"/>
              </a:rPr>
              <a:t/>
            </a:r>
            <a:br>
              <a:rPr lang="tr-TR" sz="3200" b="1" dirty="0">
                <a:ea typeface="ＭＳ Ｐゴシック" charset="0"/>
                <a:cs typeface="ＭＳ Ｐゴシック" charset="0"/>
              </a:rPr>
            </a:br>
            <a:r>
              <a:rPr lang="tr-TR" sz="3200" b="1" dirty="0" smtClean="0">
                <a:latin typeface="Arial"/>
                <a:ea typeface="ＭＳ Ｐゴシック"/>
                <a:cs typeface="ＭＳ Ｐゴシック" charset="0"/>
              </a:rPr>
              <a:t>Kursun </a:t>
            </a:r>
            <a:r>
              <a:rPr lang="tr-TR" sz="3200" b="1" dirty="0">
                <a:latin typeface="Arial"/>
                <a:ea typeface="ＭＳ Ｐゴシック"/>
                <a:cs typeface="ＭＳ Ｐゴシック" charset="0"/>
              </a:rPr>
              <a:t>Yapısı</a:t>
            </a:r>
            <a:endParaRPr lang="tr-TR" sz="3200" b="1" dirty="0">
              <a:latin typeface="Arial"/>
              <a:ea typeface="ＭＳ Ｐゴシック"/>
              <a:cs typeface="Arial"/>
            </a:endParaRPr>
          </a:p>
        </p:txBody>
      </p:sp>
    </p:spTree>
    <p:extLst>
      <p:ext uri="{BB962C8B-B14F-4D97-AF65-F5344CB8AC3E}">
        <p14:creationId xmlns:p14="http://schemas.microsoft.com/office/powerpoint/2010/main" val="3124559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15</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15</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smtClean="0">
                <a:ea typeface="ＭＳ Ｐゴシック"/>
              </a:rPr>
              <a:t>Kursun </a:t>
            </a:r>
            <a:r>
              <a:rPr lang="tr-TR" sz="3200" b="1" dirty="0">
                <a:ea typeface="ＭＳ Ｐゴシック"/>
              </a:rPr>
              <a:t>Yapısı </a:t>
            </a:r>
            <a:endParaRPr lang="tr-TR"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00967" y="1166842"/>
            <a:ext cx="3992210" cy="4154984"/>
          </a:xfrm>
          <a:prstGeom prst="rect">
            <a:avLst/>
          </a:prstGeom>
        </p:spPr>
        <p:txBody>
          <a:bodyPr wrap="square" lIns="91440" tIns="45720" rIns="91440" bIns="45720" anchor="t">
            <a:spAutoFit/>
          </a:bodyPr>
          <a:lstStyle/>
          <a:p>
            <a:pPr algn="just"/>
            <a:r>
              <a:rPr lang="tr-TR" sz="2200" b="1" dirty="0">
                <a:latin typeface="Arial"/>
                <a:ea typeface="Verdana"/>
                <a:cs typeface="Arial"/>
              </a:rPr>
              <a:t>1. Gün:</a:t>
            </a: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1.1 – </a:t>
            </a:r>
            <a:r>
              <a:rPr lang="tr-TR" sz="2200" dirty="0" smtClean="0">
                <a:latin typeface="Arial"/>
                <a:ea typeface="Verdana"/>
                <a:cs typeface="Arial"/>
              </a:rPr>
              <a:t>Kursa </a:t>
            </a:r>
            <a:r>
              <a:rPr lang="tr-TR" sz="2200" dirty="0">
                <a:latin typeface="Arial"/>
                <a:ea typeface="Verdana"/>
                <a:cs typeface="Arial"/>
              </a:rPr>
              <a:t>Giriş</a:t>
            </a: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1.2 – Küresel </a:t>
            </a:r>
            <a:r>
              <a:rPr lang="tr-TR" sz="2200" dirty="0" smtClean="0">
                <a:latin typeface="Arial"/>
                <a:ea typeface="Verdana"/>
                <a:cs typeface="Arial"/>
              </a:rPr>
              <a:t>Ekonomide </a:t>
            </a:r>
            <a:r>
              <a:rPr lang="tr-TR" sz="2200" dirty="0">
                <a:latin typeface="Arial"/>
                <a:ea typeface="Verdana"/>
                <a:cs typeface="Arial"/>
              </a:rPr>
              <a:t>U</a:t>
            </a:r>
            <a:r>
              <a:rPr lang="tr-TR" sz="2200" dirty="0" smtClean="0">
                <a:latin typeface="Arial"/>
                <a:ea typeface="Verdana"/>
                <a:cs typeface="Arial"/>
              </a:rPr>
              <a:t>luslararası </a:t>
            </a:r>
            <a:r>
              <a:rPr lang="tr-TR" sz="2200" dirty="0">
                <a:latin typeface="Arial"/>
                <a:ea typeface="Verdana"/>
                <a:cs typeface="Arial"/>
              </a:rPr>
              <a:t>İ</a:t>
            </a:r>
            <a:r>
              <a:rPr lang="tr-TR" sz="2200" dirty="0" smtClean="0">
                <a:latin typeface="Arial"/>
                <a:ea typeface="Verdana"/>
                <a:cs typeface="Arial"/>
              </a:rPr>
              <a:t>şbirliği</a:t>
            </a:r>
            <a:endParaRPr lang="tr-TR" sz="2200" dirty="0">
              <a:latin typeface="Arial"/>
              <a:ea typeface="Verdana"/>
              <a:cs typeface="Arial"/>
            </a:endParaRP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1.3 – Siber Suç ve Elektronik Delillerle ilgili Uluslararası İşbirliğine ilişkin Hukuki Çerçeve</a:t>
            </a:r>
            <a:endParaRPr lang="tr-TR" sz="2200" dirty="0">
              <a:ea typeface="Verdana" panose="020B060403050404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62D7128-E40C-4C0F-AF2F-0C3C520279BC}"/>
              </a:ext>
            </a:extLst>
          </p:cNvPr>
          <p:cNvSpPr/>
          <p:nvPr/>
        </p:nvSpPr>
        <p:spPr>
          <a:xfrm>
            <a:off x="4572000" y="1166842"/>
            <a:ext cx="4307170" cy="1446550"/>
          </a:xfrm>
          <a:prstGeom prst="rect">
            <a:avLst/>
          </a:prstGeom>
        </p:spPr>
        <p:txBody>
          <a:bodyPr wrap="square" lIns="91440" tIns="45720" rIns="91440" bIns="45720" anchor="t">
            <a:spAutoFit/>
          </a:bodyPr>
          <a:lstStyle/>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1.4 – Karşılıklı Adli </a:t>
            </a:r>
            <a:r>
              <a:rPr lang="tr-TR" sz="2200" dirty="0" smtClean="0">
                <a:latin typeface="Arial"/>
                <a:ea typeface="Verdana"/>
                <a:cs typeface="Arial"/>
              </a:rPr>
              <a:t>Yardım </a:t>
            </a:r>
            <a:r>
              <a:rPr lang="tr-TR" sz="2200" dirty="0">
                <a:latin typeface="Arial"/>
                <a:ea typeface="Verdana"/>
                <a:cs typeface="Arial"/>
              </a:rPr>
              <a:t>Uygulaması ve Usulü </a:t>
            </a:r>
            <a:endParaRPr lang="en-US" sz="22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270961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16</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16</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smtClean="0">
                <a:ea typeface="ＭＳ Ｐゴシック"/>
              </a:rPr>
              <a:t>Kursun Yapısı</a:t>
            </a:r>
            <a:endParaRPr lang="tr-TR" dirty="0">
              <a:cs typeface="Calibri"/>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215344" y="1166842"/>
            <a:ext cx="4366020" cy="5509200"/>
          </a:xfrm>
          <a:prstGeom prst="rect">
            <a:avLst/>
          </a:prstGeom>
        </p:spPr>
        <p:txBody>
          <a:bodyPr wrap="square" lIns="91440" tIns="45720" rIns="91440" bIns="45720" anchor="t">
            <a:spAutoFit/>
          </a:bodyPr>
          <a:lstStyle/>
          <a:p>
            <a:pPr algn="just"/>
            <a:r>
              <a:rPr lang="tr-TR" sz="2200" b="1" dirty="0">
                <a:latin typeface="Arial"/>
                <a:ea typeface="Verdana"/>
                <a:cs typeface="Arial"/>
              </a:rPr>
              <a:t>2. Gün:</a:t>
            </a: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2.1 – Budapeşte </a:t>
            </a:r>
            <a:r>
              <a:rPr lang="tr-TR" sz="2200" dirty="0" smtClean="0">
                <a:latin typeface="Arial"/>
                <a:ea typeface="Verdana"/>
                <a:cs typeface="Arial"/>
              </a:rPr>
              <a:t>Sözleşmesi Kapsamında </a:t>
            </a:r>
            <a:r>
              <a:rPr lang="tr-TR" sz="2200" dirty="0">
                <a:latin typeface="Arial"/>
                <a:ea typeface="Verdana"/>
                <a:cs typeface="Arial"/>
              </a:rPr>
              <a:t>Uluslararası </a:t>
            </a:r>
            <a:r>
              <a:rPr lang="tr-TR" sz="2200" dirty="0" smtClean="0">
                <a:latin typeface="Arial"/>
                <a:ea typeface="Verdana"/>
                <a:cs typeface="Arial"/>
              </a:rPr>
              <a:t>İşbirliğini Kolaylaştırıcı</a:t>
            </a:r>
            <a:r>
              <a:rPr lang="tr-TR" sz="2200" dirty="0">
                <a:latin typeface="Arial"/>
                <a:ea typeface="Verdana"/>
                <a:cs typeface="Arial"/>
              </a:rPr>
              <a:t>  </a:t>
            </a:r>
            <a:r>
              <a:rPr lang="tr-TR" sz="2200" dirty="0" smtClean="0">
                <a:latin typeface="Arial"/>
                <a:ea typeface="Verdana"/>
                <a:cs typeface="Arial"/>
              </a:rPr>
              <a:t>Mekanizmalar</a:t>
            </a: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2.2 </a:t>
            </a:r>
            <a:r>
              <a:rPr lang="tr-TR" sz="2200" dirty="0" smtClean="0">
                <a:latin typeface="Arial"/>
                <a:ea typeface="Verdana"/>
                <a:cs typeface="Arial"/>
              </a:rPr>
              <a:t>–Resmi Olmayan Uluslararası İşbirliği </a:t>
            </a:r>
            <a:r>
              <a:rPr lang="tr-TR" sz="2200" dirty="0">
                <a:latin typeface="Arial"/>
                <a:ea typeface="Verdana"/>
                <a:cs typeface="Arial"/>
              </a:rPr>
              <a:t>Yöntemleri  </a:t>
            </a: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2.3 – Uluslararası İşbirliği Mekanizmaları Aracılığıyla </a:t>
            </a:r>
            <a:r>
              <a:rPr lang="tr-TR" sz="2200" dirty="0" smtClean="0">
                <a:latin typeface="Arial"/>
                <a:ea typeface="Verdana"/>
                <a:cs typeface="Arial"/>
              </a:rPr>
              <a:t>Elektronik </a:t>
            </a:r>
            <a:r>
              <a:rPr lang="tr-TR" sz="2200" dirty="0">
                <a:latin typeface="Arial"/>
                <a:ea typeface="Verdana"/>
                <a:cs typeface="Arial"/>
              </a:rPr>
              <a:t>Delil </a:t>
            </a:r>
            <a:r>
              <a:rPr lang="tr-TR" sz="2200" dirty="0" smtClean="0">
                <a:latin typeface="Arial"/>
                <a:ea typeface="Verdana"/>
                <a:cs typeface="Arial"/>
              </a:rPr>
              <a:t>Elde Edilmesi</a:t>
            </a:r>
            <a:endParaRPr lang="tr-TR" sz="2200" dirty="0">
              <a:latin typeface="Arial"/>
              <a:ea typeface="Verdana"/>
              <a:cs typeface="Arial"/>
            </a:endParaRPr>
          </a:p>
        </p:txBody>
      </p:sp>
      <p:sp>
        <p:nvSpPr>
          <p:cNvPr id="7" name="Rectangle 6">
            <a:extLst>
              <a:ext uri="{FF2B5EF4-FFF2-40B4-BE49-F238E27FC236}">
                <a16:creationId xmlns:a16="http://schemas.microsoft.com/office/drawing/2014/main" id="{D62D7128-E40C-4C0F-AF2F-0C3C520279BC}"/>
              </a:ext>
            </a:extLst>
          </p:cNvPr>
          <p:cNvSpPr/>
          <p:nvPr/>
        </p:nvSpPr>
        <p:spPr>
          <a:xfrm>
            <a:off x="4572000" y="1166842"/>
            <a:ext cx="4307170" cy="1446550"/>
          </a:xfrm>
          <a:prstGeom prst="rect">
            <a:avLst/>
          </a:prstGeom>
        </p:spPr>
        <p:txBody>
          <a:bodyPr wrap="square" lIns="91440" tIns="45720" rIns="91440" bIns="45720" anchor="t">
            <a:spAutoFit/>
          </a:bodyPr>
          <a:lstStyle/>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2.4 – Karşılaşılan Zorluklar</a:t>
            </a:r>
          </a:p>
        </p:txBody>
      </p:sp>
    </p:spTree>
    <p:extLst>
      <p:ext uri="{BB962C8B-B14F-4D97-AF65-F5344CB8AC3E}">
        <p14:creationId xmlns:p14="http://schemas.microsoft.com/office/powerpoint/2010/main" val="2028649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17</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17</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smtClean="0">
                <a:ea typeface="ＭＳ Ｐゴシック"/>
              </a:rPr>
              <a:t>Kursun </a:t>
            </a:r>
            <a:r>
              <a:rPr lang="tr-TR" sz="3200" b="1" dirty="0">
                <a:ea typeface="ＭＳ Ｐゴシック"/>
              </a:rPr>
              <a:t>Yapısı</a:t>
            </a:r>
            <a:endParaRPr lang="en-GB" sz="3200" dirty="0">
              <a:ea typeface="ＭＳ Ｐゴシック"/>
              <a:cs typeface="+mn-lt"/>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402250" y="1166842"/>
            <a:ext cx="4624810" cy="4493538"/>
          </a:xfrm>
          <a:prstGeom prst="rect">
            <a:avLst/>
          </a:prstGeom>
        </p:spPr>
        <p:txBody>
          <a:bodyPr wrap="square" lIns="91440" tIns="45720" rIns="91440" bIns="45720" anchor="t">
            <a:spAutoFit/>
          </a:bodyPr>
          <a:lstStyle/>
          <a:p>
            <a:pPr algn="just"/>
            <a:r>
              <a:rPr lang="tr-TR" sz="2200" b="1" dirty="0">
                <a:latin typeface="Arial"/>
                <a:ea typeface="Verdana"/>
                <a:cs typeface="Arial"/>
              </a:rPr>
              <a:t>3. Gün:</a:t>
            </a: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3.1 – Kamu </a:t>
            </a:r>
            <a:r>
              <a:rPr lang="tr-TR" sz="2200" dirty="0" smtClean="0">
                <a:latin typeface="Arial"/>
                <a:ea typeface="Verdana"/>
                <a:cs typeface="Arial"/>
              </a:rPr>
              <a:t>ve Özel Sektör </a:t>
            </a:r>
            <a:r>
              <a:rPr lang="tr-TR" sz="2200" dirty="0">
                <a:latin typeface="Arial"/>
                <a:ea typeface="Verdana"/>
                <a:cs typeface="Arial"/>
              </a:rPr>
              <a:t>Ortaklığı/İşbirliği </a:t>
            </a: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3.2 – Siber </a:t>
            </a:r>
            <a:r>
              <a:rPr lang="tr-TR" sz="2200" dirty="0" smtClean="0">
                <a:latin typeface="Arial"/>
                <a:ea typeface="Verdana"/>
                <a:cs typeface="Arial"/>
              </a:rPr>
              <a:t>Suçlar Konusunda</a:t>
            </a:r>
            <a:r>
              <a:rPr lang="tr-TR" sz="2200" dirty="0">
                <a:latin typeface="Arial"/>
                <a:ea typeface="Verdana"/>
                <a:cs typeface="Arial"/>
              </a:rPr>
              <a:t> </a:t>
            </a:r>
            <a:r>
              <a:rPr lang="tr-TR" sz="2200" dirty="0" smtClean="0">
                <a:latin typeface="Arial"/>
                <a:ea typeface="Verdana"/>
                <a:cs typeface="Arial"/>
              </a:rPr>
              <a:t>Becerilerin Geliştirilmesi</a:t>
            </a:r>
            <a:endParaRPr lang="tr-TR" sz="2200" dirty="0">
              <a:latin typeface="Arial"/>
              <a:ea typeface="Verdana"/>
              <a:cs typeface="Arial"/>
            </a:endParaRP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3.3 –Siber </a:t>
            </a:r>
            <a:r>
              <a:rPr lang="tr-TR" sz="2200" dirty="0" smtClean="0">
                <a:latin typeface="Arial"/>
                <a:ea typeface="Verdana"/>
                <a:cs typeface="Arial"/>
              </a:rPr>
              <a:t>Suçlar Konusunda</a:t>
            </a:r>
            <a:r>
              <a:rPr lang="tr-TR" sz="2200" dirty="0">
                <a:latin typeface="Arial"/>
                <a:ea typeface="Verdana"/>
                <a:cs typeface="Arial"/>
              </a:rPr>
              <a:t> </a:t>
            </a:r>
            <a:r>
              <a:rPr lang="tr-TR" sz="2200" dirty="0" smtClean="0">
                <a:latin typeface="Arial"/>
                <a:ea typeface="Verdana"/>
                <a:cs typeface="Arial"/>
              </a:rPr>
              <a:t>Becerilerin</a:t>
            </a:r>
            <a:r>
              <a:rPr lang="tr-TR" sz="2200" dirty="0">
                <a:latin typeface="Arial"/>
                <a:ea typeface="Verdana"/>
                <a:cs typeface="Arial"/>
              </a:rPr>
              <a:t> </a:t>
            </a:r>
            <a:r>
              <a:rPr lang="tr-TR" sz="2200" dirty="0" smtClean="0">
                <a:latin typeface="Arial"/>
                <a:ea typeface="Verdana"/>
                <a:cs typeface="Arial"/>
              </a:rPr>
              <a:t>Geliştirilmesi </a:t>
            </a:r>
            <a:r>
              <a:rPr lang="tr-TR" sz="2200" dirty="0">
                <a:latin typeface="Arial"/>
                <a:ea typeface="Verdana"/>
                <a:cs typeface="Arial"/>
              </a:rPr>
              <a:t>(Grup Raporu)</a:t>
            </a: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D62D7128-E40C-4C0F-AF2F-0C3C520279BC}"/>
              </a:ext>
            </a:extLst>
          </p:cNvPr>
          <p:cNvSpPr/>
          <p:nvPr/>
        </p:nvSpPr>
        <p:spPr>
          <a:xfrm>
            <a:off x="5319621" y="1166842"/>
            <a:ext cx="3444531" cy="2123658"/>
          </a:xfrm>
          <a:prstGeom prst="rect">
            <a:avLst/>
          </a:prstGeom>
        </p:spPr>
        <p:txBody>
          <a:bodyPr wrap="square" lIns="91440" tIns="45720" rIns="91440" bIns="45720" anchor="t">
            <a:spAutoFit/>
          </a:bodyPr>
          <a:lstStyle/>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r>
              <a:rPr lang="tr-TR" sz="2200" dirty="0">
                <a:latin typeface="Arial"/>
                <a:ea typeface="Verdana"/>
                <a:cs typeface="Arial"/>
              </a:rPr>
              <a:t>Oturum 3.4 – Açık Forum</a:t>
            </a:r>
          </a:p>
          <a:p>
            <a:pPr marL="342900" indent="-342900" algn="just">
              <a:buFont typeface="Wingdings" panose="05000000000000000000" pitchFamily="2" charset="2"/>
              <a:buChar char="Ø"/>
            </a:pPr>
            <a:endParaRPr lang="tr-TR" sz="2200" dirty="0">
              <a:ea typeface="Verdana" panose="020B0604030504040204" pitchFamily="34" charset="0"/>
              <a:cs typeface="Arial" panose="020B0604020202020204" pitchFamily="34" charset="0"/>
            </a:endParaRPr>
          </a:p>
          <a:p>
            <a:pPr marL="342900" indent="-342900" algn="just">
              <a:buFont typeface="Wingdings" panose="05000000000000000000" pitchFamily="2" charset="2"/>
              <a:buChar char="Ø"/>
            </a:pPr>
            <a:endParaRPr lang="en-US" sz="2200" dirty="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2646291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18</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18</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smtClean="0"/>
              <a:t>Kursun </a:t>
            </a:r>
            <a:r>
              <a:rPr lang="tr-TR" sz="3200" b="1" dirty="0"/>
              <a:t>Yapısı</a:t>
            </a:r>
            <a:endParaRPr lang="en-GB" sz="3200" dirty="0">
              <a:ea typeface="+mn-lt"/>
              <a:cs typeface="+mn-lt"/>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1386277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19</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19</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endParaRPr lang="tr-TR" sz="3200" b="1" dirty="0">
              <a:ea typeface="+mn-lt"/>
              <a:cs typeface="+mn-lt"/>
            </a:endParaRPr>
          </a:p>
          <a:p>
            <a:pPr algn="r"/>
            <a:r>
              <a:rPr lang="tr-TR" sz="3200" b="1" dirty="0">
                <a:ea typeface="+mn-lt"/>
                <a:cs typeface="+mn-lt"/>
              </a:rPr>
              <a:t>Adli Personel için Uluslararası İşbirliğine İlişkin Uzmanlık </a:t>
            </a:r>
            <a:r>
              <a:rPr lang="tr-TR" sz="3200" b="1" dirty="0" smtClean="0">
                <a:ea typeface="+mn-lt"/>
                <a:cs typeface="+mn-lt"/>
              </a:rPr>
              <a:t>Eğitimi</a:t>
            </a:r>
            <a:endParaRPr lang="en-GB" sz="3200" dirty="0">
              <a:ea typeface="+mn-lt"/>
              <a:cs typeface="+mn-lt"/>
            </a:endParaRPr>
          </a:p>
          <a:p>
            <a:pPr algn="r"/>
            <a:endParaRPr lang="en-GB" sz="3200" b="1" dirty="0">
              <a:solidFill>
                <a:schemeClr val="bg1"/>
              </a:solidFill>
              <a:cs typeface="Calibri"/>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274195"/>
          </a:xfrm>
          <a:prstGeom prst="rect">
            <a:avLst/>
          </a:prstGeom>
        </p:spPr>
        <p:txBody>
          <a:bodyPr wrap="square" lIns="91440" tIns="45720" rIns="91440" bIns="45720" anchor="t">
            <a:spAutoFit/>
          </a:bodyPr>
          <a:lstStyle/>
          <a:p>
            <a:pPr algn="ctr">
              <a:lnSpc>
                <a:spcPct val="80000"/>
              </a:lnSpc>
            </a:pPr>
            <a:r>
              <a:rPr lang="tr-TR" sz="3200" b="1" dirty="0">
                <a:latin typeface="Arial"/>
                <a:ea typeface="ＭＳ Ｐゴシック"/>
              </a:rPr>
              <a:t>Üçüncü Bölüm</a:t>
            </a:r>
            <a:endParaRPr lang="tr-TR" dirty="0">
              <a:cs typeface="Arial"/>
            </a:endParaRPr>
          </a:p>
          <a:p>
            <a:pPr algn="ctr" eaLnBrk="1" hangingPunct="1">
              <a:lnSpc>
                <a:spcPct val="80000"/>
              </a:lnSpc>
            </a:pPr>
            <a:r>
              <a:rPr lang="tr-TR" sz="3200" b="1" dirty="0">
                <a:ea typeface="ＭＳ Ｐゴシック" charset="0"/>
                <a:cs typeface="ＭＳ Ｐゴシック" charset="0"/>
              </a:rPr>
              <a:t/>
            </a:r>
            <a:br>
              <a:rPr lang="tr-TR" sz="3200" b="1" dirty="0">
                <a:ea typeface="ＭＳ Ｐゴシック" charset="0"/>
                <a:cs typeface="ＭＳ Ｐゴシック" charset="0"/>
              </a:rPr>
            </a:br>
            <a:r>
              <a:rPr lang="tr-TR" sz="3200" b="1">
                <a:latin typeface="Arial"/>
                <a:ea typeface="ＭＳ Ｐゴシック"/>
                <a:cs typeface="ＭＳ Ｐゴシック" charset="0"/>
              </a:rPr>
              <a:t>Tanışma</a:t>
            </a:r>
            <a:endParaRPr lang="tr-TR" sz="3200" dirty="0"/>
          </a:p>
        </p:txBody>
      </p:sp>
    </p:spTree>
    <p:extLst>
      <p:ext uri="{BB962C8B-B14F-4D97-AF65-F5344CB8AC3E}">
        <p14:creationId xmlns:p14="http://schemas.microsoft.com/office/powerpoint/2010/main" val="1397693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smtClean="0">
                <a:ea typeface="ＭＳ Ｐゴシック"/>
              </a:rPr>
              <a:t>Gündem</a:t>
            </a:r>
            <a:endParaRPr lang="en-GB"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36290" y="1213548"/>
            <a:ext cx="4235710" cy="3970318"/>
          </a:xfrm>
          <a:prstGeom prst="rect">
            <a:avLst/>
          </a:prstGeom>
        </p:spPr>
        <p:txBody>
          <a:bodyPr wrap="square" lIns="91440" tIns="45720" rIns="91440" bIns="45720" anchor="t">
            <a:spAutoFit/>
          </a:bodyPr>
          <a:lstStyle/>
          <a:p>
            <a:pPr marL="342900" indent="-342900" algn="just">
              <a:buFont typeface="Wingdings" pitchFamily="2" charset="2"/>
              <a:buChar char="Ø"/>
            </a:pPr>
            <a:r>
              <a:rPr lang="tr-TR" sz="2000" b="1" dirty="0">
                <a:latin typeface="Arial"/>
                <a:ea typeface="ＭＳ Ｐゴシック"/>
                <a:cs typeface="Arial"/>
              </a:rPr>
              <a:t>Birinci Bölüm</a:t>
            </a:r>
            <a:endParaRPr lang="tr-TR" sz="2000" b="1" dirty="0">
              <a:cs typeface="Arial"/>
            </a:endParaRPr>
          </a:p>
          <a:p>
            <a:pPr marL="342900" indent="-342900" algn="just">
              <a:buFont typeface="Wingdings" pitchFamily="2" charset="2"/>
              <a:buChar char="ü"/>
            </a:pPr>
            <a:r>
              <a:rPr lang="tr-TR" sz="2000" i="1" dirty="0">
                <a:latin typeface="Arial"/>
                <a:ea typeface="ＭＳ Ｐゴシック"/>
                <a:cs typeface="Arial"/>
              </a:rPr>
              <a:t>Avrupa Konseyi ve </a:t>
            </a:r>
            <a:r>
              <a:rPr lang="tr-TR" sz="2000" i="1" dirty="0" smtClean="0">
                <a:latin typeface="Arial"/>
                <a:ea typeface="ＭＳ Ｐゴシック"/>
                <a:cs typeface="Arial"/>
              </a:rPr>
              <a:t>Siber Suçlar Program </a:t>
            </a:r>
            <a:r>
              <a:rPr lang="tr-TR" sz="2000" i="1" dirty="0">
                <a:latin typeface="Arial"/>
                <a:ea typeface="ＭＳ Ｐゴシック"/>
                <a:cs typeface="Arial"/>
              </a:rPr>
              <a:t>Ofisi (C-PROC)</a:t>
            </a:r>
            <a:endParaRPr lang="tr-TR" dirty="0">
              <a:latin typeface="Arial"/>
              <a:ea typeface="ＭＳ Ｐゴシック"/>
              <a:cs typeface="Arial"/>
            </a:endParaRPr>
          </a:p>
          <a:p>
            <a:pPr marL="0" indent="0" algn="just" eaLnBrk="1" hangingPunct="1">
              <a:buNone/>
            </a:pPr>
            <a:endParaRPr lang="tr-TR" sz="2000" dirty="0">
              <a:cs typeface="Arial"/>
            </a:endParaRPr>
          </a:p>
          <a:p>
            <a:pPr marL="342900" indent="-342900" algn="just">
              <a:buFont typeface="Wingdings" pitchFamily="2" charset="2"/>
              <a:buChar char="Ø"/>
            </a:pPr>
            <a:r>
              <a:rPr lang="tr-TR" sz="2000" b="1" dirty="0">
                <a:latin typeface="Arial"/>
                <a:ea typeface="ＭＳ Ｐゴシック"/>
                <a:cs typeface="Arial"/>
              </a:rPr>
              <a:t>İkinci Bölüm</a:t>
            </a:r>
            <a:endParaRPr lang="tr-TR" sz="2000" b="1" dirty="0">
              <a:cs typeface="Arial"/>
            </a:endParaRPr>
          </a:p>
          <a:p>
            <a:pPr marL="342900" indent="-342900" algn="just">
              <a:buFont typeface="Wingdings" pitchFamily="2" charset="2"/>
              <a:buChar char="ü"/>
            </a:pPr>
            <a:r>
              <a:rPr lang="tr-TR" sz="2000" i="1" dirty="0" smtClean="0">
                <a:latin typeface="Arial"/>
                <a:ea typeface="ＭＳ Ｐゴシック"/>
                <a:cs typeface="Arial"/>
              </a:rPr>
              <a:t>Kursun </a:t>
            </a:r>
            <a:r>
              <a:rPr lang="tr-TR" sz="2000" i="1" dirty="0">
                <a:latin typeface="Arial"/>
                <a:ea typeface="ＭＳ Ｐゴシック"/>
                <a:cs typeface="Arial"/>
              </a:rPr>
              <a:t>Yapısı</a:t>
            </a:r>
          </a:p>
          <a:p>
            <a:pPr marL="0" indent="0" algn="just" eaLnBrk="1" hangingPunct="1">
              <a:buNone/>
            </a:pPr>
            <a:endParaRPr lang="tr-TR" sz="2000" dirty="0">
              <a:cs typeface="Arial"/>
            </a:endParaRPr>
          </a:p>
          <a:p>
            <a:pPr marL="342900" indent="-342900" algn="just">
              <a:buFont typeface="Wingdings" pitchFamily="2" charset="2"/>
              <a:buChar char="Ø"/>
            </a:pPr>
            <a:r>
              <a:rPr lang="tr-TR" sz="2000" b="1" dirty="0">
                <a:latin typeface="Arial"/>
                <a:ea typeface="ＭＳ Ｐゴシック"/>
                <a:cs typeface="Arial"/>
              </a:rPr>
              <a:t>Üçüncü Bölüm</a:t>
            </a:r>
            <a:endParaRPr lang="tr-TR" sz="2000" b="1" dirty="0">
              <a:cs typeface="Arial"/>
            </a:endParaRPr>
          </a:p>
          <a:p>
            <a:pPr marL="342900" indent="-342900" algn="just">
              <a:buFont typeface="Wingdings" pitchFamily="2" charset="2"/>
              <a:buChar char="ü"/>
            </a:pPr>
            <a:r>
              <a:rPr lang="tr-TR" sz="2000" i="1" dirty="0">
                <a:latin typeface="Arial"/>
                <a:ea typeface="ＭＳ Ｐゴシック"/>
                <a:cs typeface="Arial"/>
              </a:rPr>
              <a:t>Tanışma</a:t>
            </a:r>
            <a:endParaRPr lang="tr-TR" sz="2000" i="1" dirty="0">
              <a:cs typeface="Arial"/>
            </a:endParaRPr>
          </a:p>
          <a:p>
            <a:pPr marL="342900" indent="-342900" algn="just">
              <a:buFont typeface="Wingdings" pitchFamily="2" charset="2"/>
              <a:buChar char="ü"/>
            </a:pPr>
            <a:endParaRPr lang="tr-TR" sz="2000" i="1" dirty="0">
              <a:cs typeface="Arial"/>
            </a:endParaRPr>
          </a:p>
          <a:p>
            <a:pPr marL="342900" indent="-342900" algn="just">
              <a:lnSpc>
                <a:spcPct val="80000"/>
              </a:lnSpc>
              <a:buFont typeface="Wingdings" pitchFamily="2" charset="2"/>
              <a:buChar char="Ø"/>
            </a:pPr>
            <a:r>
              <a:rPr lang="tr-TR" sz="2000" b="1" dirty="0">
                <a:latin typeface="Arial"/>
                <a:ea typeface="ＭＳ Ｐゴシック"/>
                <a:cs typeface="Arial"/>
              </a:rPr>
              <a:t>Dördüncü Bölüm</a:t>
            </a:r>
          </a:p>
          <a:p>
            <a:pPr marL="342900" indent="-342900" algn="just">
              <a:lnSpc>
                <a:spcPct val="80000"/>
              </a:lnSpc>
              <a:buFont typeface="Wingdings" pitchFamily="2" charset="2"/>
              <a:buChar char="ü"/>
            </a:pPr>
            <a:r>
              <a:rPr lang="tr-TR" sz="2000" i="1" dirty="0">
                <a:latin typeface="Arial"/>
                <a:ea typeface="ＭＳ Ｐゴシック"/>
                <a:cs typeface="Arial"/>
              </a:rPr>
              <a:t>Özet</a:t>
            </a:r>
            <a:endParaRPr lang="tr-TR" sz="2000" i="1" dirty="0"/>
          </a:p>
          <a:p>
            <a:pPr marL="342900" indent="-342900" algn="just">
              <a:buFont typeface="Wingdings" pitchFamily="2" charset="2"/>
              <a:buChar char="ü"/>
            </a:pPr>
            <a:endParaRPr lang="en-GB" sz="2000" i="1" dirty="0"/>
          </a:p>
        </p:txBody>
      </p:sp>
    </p:spTree>
    <p:extLst>
      <p:ext uri="{BB962C8B-B14F-4D97-AF65-F5344CB8AC3E}">
        <p14:creationId xmlns:p14="http://schemas.microsoft.com/office/powerpoint/2010/main" val="2297255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20</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20</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a:solidFill>
                  <a:schemeClr val="bg1"/>
                </a:solidFill>
              </a:rPr>
              <a:t>Sorular</a:t>
            </a:r>
            <a:endParaRPr lang="tr-TR" dirty="0">
              <a:solidFill>
                <a:schemeClr val="bg1"/>
              </a:solidFill>
              <a:cs typeface="Calibri"/>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3205427"/>
            <a:ext cx="8525021" cy="486287"/>
          </a:xfrm>
          <a:prstGeom prst="rect">
            <a:avLst/>
          </a:prstGeom>
        </p:spPr>
        <p:txBody>
          <a:bodyPr wrap="square" lIns="91440" tIns="45720" rIns="91440" bIns="45720" anchor="t">
            <a:spAutoFit/>
          </a:bodyPr>
          <a:lstStyle/>
          <a:p>
            <a:pPr algn="ctr">
              <a:lnSpc>
                <a:spcPct val="80000"/>
              </a:lnSpc>
            </a:pPr>
            <a:r>
              <a:rPr lang="tr-TR" sz="3200" b="1">
                <a:latin typeface="Arial"/>
                <a:ea typeface="ＭＳ Ｐゴシック"/>
              </a:rPr>
              <a:t>Lütfen kendinizi tanıtınız</a:t>
            </a:r>
            <a:endParaRPr lang="tr-TR"/>
          </a:p>
        </p:txBody>
      </p:sp>
    </p:spTree>
    <p:extLst>
      <p:ext uri="{BB962C8B-B14F-4D97-AF65-F5344CB8AC3E}">
        <p14:creationId xmlns:p14="http://schemas.microsoft.com/office/powerpoint/2010/main" val="2361690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21</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21</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a:solidFill>
                  <a:schemeClr val="bg1"/>
                </a:solidFill>
                <a:ea typeface="+mn-lt"/>
                <a:cs typeface="+mn-lt"/>
              </a:rPr>
              <a:t>Sorular</a:t>
            </a:r>
            <a:endParaRPr lang="en-GB" sz="3200">
              <a:ea typeface="+mn-lt"/>
              <a:cs typeface="+mn-lt"/>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3205427"/>
            <a:ext cx="8525021" cy="486287"/>
          </a:xfrm>
          <a:prstGeom prst="rect">
            <a:avLst/>
          </a:prstGeom>
        </p:spPr>
        <p:txBody>
          <a:bodyPr wrap="square" lIns="91440" tIns="45720" rIns="91440" bIns="45720" anchor="t">
            <a:spAutoFit/>
          </a:bodyPr>
          <a:lstStyle/>
          <a:p>
            <a:pPr algn="ctr">
              <a:lnSpc>
                <a:spcPct val="80000"/>
              </a:lnSpc>
            </a:pPr>
            <a:r>
              <a:rPr lang="en-GB" sz="3200" b="1">
                <a:latin typeface="Arial"/>
                <a:ea typeface="ＭＳ Ｐゴシック"/>
              </a:rPr>
              <a:t>Bu dersten beklentiniz nedir ?</a:t>
            </a:r>
            <a:endParaRPr lang="en-US"/>
          </a:p>
        </p:txBody>
      </p:sp>
    </p:spTree>
    <p:extLst>
      <p:ext uri="{BB962C8B-B14F-4D97-AF65-F5344CB8AC3E}">
        <p14:creationId xmlns:p14="http://schemas.microsoft.com/office/powerpoint/2010/main" val="2141194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22</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22</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a:solidFill>
                  <a:schemeClr val="bg1"/>
                </a:solidFill>
                <a:ea typeface="+mn-lt"/>
                <a:cs typeface="+mn-lt"/>
              </a:rPr>
              <a:t>Sorular</a:t>
            </a:r>
            <a:endParaRPr lang="en-GB" sz="3200">
              <a:ea typeface="+mn-lt"/>
              <a:cs typeface="+mn-lt"/>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3205427"/>
            <a:ext cx="8525021" cy="880241"/>
          </a:xfrm>
          <a:prstGeom prst="rect">
            <a:avLst/>
          </a:prstGeom>
        </p:spPr>
        <p:txBody>
          <a:bodyPr wrap="square" lIns="91440" tIns="45720" rIns="91440" bIns="45720" anchor="t">
            <a:spAutoFit/>
          </a:bodyPr>
          <a:lstStyle/>
          <a:p>
            <a:pPr algn="ctr">
              <a:lnSpc>
                <a:spcPct val="80000"/>
              </a:lnSpc>
            </a:pPr>
            <a:r>
              <a:rPr lang="tr-TR" sz="3200" b="1" dirty="0">
                <a:latin typeface="Arial"/>
                <a:ea typeface="ＭＳ Ｐゴシック"/>
                <a:cs typeface="ＭＳ Ｐゴシック" charset="0"/>
              </a:rPr>
              <a:t>Herhangi bir karşılıklı adli yardımlaşma antlaşması hakkında bilginiz var mı ?</a:t>
            </a:r>
            <a:endParaRPr lang="tr-TR" sz="3200" b="1" dirty="0">
              <a:latin typeface="Arial"/>
              <a:ea typeface="ＭＳ Ｐゴシック"/>
              <a:cs typeface="Arial"/>
            </a:endParaRPr>
          </a:p>
        </p:txBody>
      </p:sp>
    </p:spTree>
    <p:extLst>
      <p:ext uri="{BB962C8B-B14F-4D97-AF65-F5344CB8AC3E}">
        <p14:creationId xmlns:p14="http://schemas.microsoft.com/office/powerpoint/2010/main" val="4293306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a:solidFill>
                  <a:schemeClr val="bg1"/>
                </a:solidFill>
                <a:ea typeface="+mn-lt"/>
                <a:cs typeface="+mn-lt"/>
              </a:rPr>
              <a:t>Sorular</a:t>
            </a:r>
            <a:endParaRPr lang="en-GB" sz="3200">
              <a:ea typeface="+mn-lt"/>
              <a:cs typeface="+mn-lt"/>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668149"/>
          </a:xfrm>
          <a:prstGeom prst="rect">
            <a:avLst/>
          </a:prstGeom>
        </p:spPr>
        <p:txBody>
          <a:bodyPr wrap="square" lIns="91440" tIns="45720" rIns="91440" bIns="45720" anchor="t">
            <a:spAutoFit/>
          </a:bodyPr>
          <a:lstStyle/>
          <a:p>
            <a:pPr algn="ctr">
              <a:lnSpc>
                <a:spcPct val="80000"/>
              </a:lnSpc>
            </a:pPr>
            <a:r>
              <a:rPr lang="tr-TR" sz="3200" b="1" dirty="0">
                <a:latin typeface="Arial"/>
                <a:ea typeface="ＭＳ Ｐゴシック"/>
                <a:cs typeface="ＭＳ Ｐゴシック" charset="0"/>
              </a:rPr>
              <a:t>Başka bir yargı yetkisinden elektronik delil elde etmek için daha önce herhangi bir karşılıklı adli yardımlaşma antlaşmasına başvurdunuz mu ?  </a:t>
            </a:r>
            <a:endParaRPr lang="tr-TR" sz="3200" dirty="0">
              <a:cs typeface="Arial"/>
            </a:endParaRPr>
          </a:p>
        </p:txBody>
      </p:sp>
    </p:spTree>
    <p:extLst>
      <p:ext uri="{BB962C8B-B14F-4D97-AF65-F5344CB8AC3E}">
        <p14:creationId xmlns:p14="http://schemas.microsoft.com/office/powerpoint/2010/main" val="19052390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a:solidFill>
                  <a:schemeClr val="bg1"/>
                </a:solidFill>
              </a:rPr>
              <a:t>Sorular</a:t>
            </a:r>
            <a:endParaRPr lang="en-GB" sz="3200">
              <a:ea typeface="+mn-lt"/>
              <a:cs typeface="+mn-lt"/>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1894530"/>
            <a:ext cx="8525021" cy="2850011"/>
          </a:xfrm>
          <a:prstGeom prst="rect">
            <a:avLst/>
          </a:prstGeom>
        </p:spPr>
        <p:txBody>
          <a:bodyPr wrap="square" lIns="91440" tIns="45720" rIns="91440" bIns="45720" anchor="t">
            <a:spAutoFit/>
          </a:bodyPr>
          <a:lstStyle/>
          <a:p>
            <a:pPr algn="ctr">
              <a:lnSpc>
                <a:spcPct val="80000"/>
              </a:lnSpc>
            </a:pPr>
            <a:r>
              <a:rPr lang="tr-TR" sz="3200" b="1" dirty="0">
                <a:latin typeface="Arial"/>
                <a:ea typeface="ＭＳ Ｐゴシック"/>
                <a:cs typeface="ＭＳ Ｐゴシック" charset="0"/>
              </a:rPr>
              <a:t>Karşılıklı adli yardımlaşma antlaşmasının yokluğunda nasıl işbirliği yapıyor ve nasıl delil alışverişinde bulunuyorsunuz?</a:t>
            </a:r>
          </a:p>
          <a:p>
            <a:pPr algn="ctr">
              <a:lnSpc>
                <a:spcPct val="80000"/>
              </a:lnSpc>
            </a:pPr>
            <a:endParaRPr lang="tr-TR" sz="3200" b="1" dirty="0">
              <a:ea typeface="ＭＳ Ｐゴシック" charset="0"/>
              <a:cs typeface="Arial"/>
            </a:endParaRPr>
          </a:p>
          <a:p>
            <a:pPr algn="ctr">
              <a:lnSpc>
                <a:spcPct val="80000"/>
              </a:lnSpc>
            </a:pPr>
            <a:r>
              <a:rPr lang="tr-TR" sz="3200" b="1" dirty="0">
                <a:latin typeface="Arial"/>
                <a:ea typeface="ＭＳ Ｐゴシック"/>
                <a:cs typeface="Arial"/>
              </a:rPr>
              <a:t>Bunları daha önce yaptınız mı? </a:t>
            </a:r>
            <a:endParaRPr lang="tr-TR" sz="3200" b="1" dirty="0">
              <a:ea typeface="ＭＳ Ｐゴシック" charset="0"/>
              <a:cs typeface="Arial"/>
            </a:endParaRPr>
          </a:p>
          <a:p>
            <a:pPr algn="ctr">
              <a:lnSpc>
                <a:spcPct val="80000"/>
              </a:lnSpc>
            </a:pPr>
            <a:endParaRPr lang="tr-TR" sz="3200" b="1" dirty="0">
              <a:latin typeface="Arial"/>
              <a:ea typeface="ＭＳ Ｐゴシック"/>
              <a:cs typeface="Arial"/>
            </a:endParaRPr>
          </a:p>
          <a:p>
            <a:pPr algn="ctr">
              <a:lnSpc>
                <a:spcPct val="80000"/>
              </a:lnSpc>
            </a:pPr>
            <a:r>
              <a:rPr lang="tr-TR" sz="3200" b="1" dirty="0">
                <a:latin typeface="Arial"/>
                <a:ea typeface="ＭＳ Ｐゴシック"/>
                <a:cs typeface="Arial"/>
              </a:rPr>
              <a:t>Hangi zorluklarla karşılaştınız?</a:t>
            </a:r>
          </a:p>
        </p:txBody>
      </p:sp>
    </p:spTree>
    <p:extLst>
      <p:ext uri="{BB962C8B-B14F-4D97-AF65-F5344CB8AC3E}">
        <p14:creationId xmlns:p14="http://schemas.microsoft.com/office/powerpoint/2010/main" val="29726988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25</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25</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a:solidFill>
                  <a:schemeClr val="bg1"/>
                </a:solidFill>
                <a:ea typeface="+mn-lt"/>
                <a:cs typeface="+mn-lt"/>
              </a:rPr>
              <a:t>Sorular</a:t>
            </a:r>
            <a:endParaRPr lang="en-GB" sz="3200">
              <a:ea typeface="+mn-lt"/>
              <a:cs typeface="+mn-lt"/>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1627431"/>
            <a:ext cx="8525021" cy="3243965"/>
          </a:xfrm>
          <a:prstGeom prst="rect">
            <a:avLst/>
          </a:prstGeom>
        </p:spPr>
        <p:txBody>
          <a:bodyPr wrap="square" lIns="91440" tIns="45720" rIns="91440" bIns="45720" anchor="t">
            <a:spAutoFit/>
          </a:bodyPr>
          <a:lstStyle/>
          <a:p>
            <a:pPr algn="ctr">
              <a:lnSpc>
                <a:spcPct val="80000"/>
              </a:lnSpc>
            </a:pPr>
            <a:r>
              <a:rPr lang="tr-TR" sz="3200" b="1" dirty="0">
                <a:latin typeface="Arial"/>
                <a:ea typeface="ＭＳ Ｐゴシック"/>
                <a:cs typeface="Arial"/>
              </a:rPr>
              <a:t>Mahkemeye hiç elektronik delil sundunuz mu?</a:t>
            </a:r>
          </a:p>
          <a:p>
            <a:pPr algn="ctr">
              <a:lnSpc>
                <a:spcPct val="80000"/>
              </a:lnSpc>
            </a:pPr>
            <a:endParaRPr lang="tr-TR" sz="3200" b="1" dirty="0">
              <a:ea typeface="ＭＳ Ｐゴシック" charset="0"/>
              <a:cs typeface="Arial" pitchFamily="34" charset="0"/>
            </a:endParaRPr>
          </a:p>
          <a:p>
            <a:pPr algn="ctr">
              <a:lnSpc>
                <a:spcPct val="80000"/>
              </a:lnSpc>
            </a:pPr>
            <a:r>
              <a:rPr lang="tr-TR" sz="3200" b="1" dirty="0">
                <a:latin typeface="Arial"/>
                <a:ea typeface="ＭＳ Ｐゴシック"/>
                <a:cs typeface="Arial"/>
              </a:rPr>
              <a:t>Bu delil diğer yargı yetkilerinden elde edilmişse,</a:t>
            </a:r>
            <a:endParaRPr lang="tr-TR" sz="3200" b="1" dirty="0">
              <a:ea typeface="ＭＳ Ｐゴシック" charset="0"/>
              <a:cs typeface="Arial"/>
            </a:endParaRPr>
          </a:p>
          <a:p>
            <a:pPr algn="ctr" eaLnBrk="1" hangingPunct="1">
              <a:lnSpc>
                <a:spcPct val="80000"/>
              </a:lnSpc>
            </a:pPr>
            <a:endParaRPr lang="tr-TR" sz="3200" b="1" dirty="0">
              <a:ea typeface="ＭＳ Ｐゴシック" charset="0"/>
              <a:cs typeface="Arial" pitchFamily="34" charset="0"/>
            </a:endParaRPr>
          </a:p>
          <a:p>
            <a:pPr algn="ctr">
              <a:lnSpc>
                <a:spcPct val="80000"/>
              </a:lnSpc>
            </a:pPr>
            <a:r>
              <a:rPr lang="tr-TR" sz="3200" b="1" dirty="0">
                <a:latin typeface="Arial"/>
                <a:ea typeface="ＭＳ Ｐゴシック"/>
                <a:cs typeface="Arial"/>
              </a:rPr>
              <a:t>hangi formalitelere ve ispat yüküne tabisiniz?</a:t>
            </a:r>
            <a:endParaRPr lang="tr-TR" sz="3200" b="1" dirty="0">
              <a:ea typeface="ＭＳ Ｐゴシック" charset="0"/>
            </a:endParaRPr>
          </a:p>
        </p:txBody>
      </p:sp>
    </p:spTree>
    <p:extLst>
      <p:ext uri="{BB962C8B-B14F-4D97-AF65-F5344CB8AC3E}">
        <p14:creationId xmlns:p14="http://schemas.microsoft.com/office/powerpoint/2010/main" val="10625328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26</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26</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a:solidFill>
                  <a:schemeClr val="bg1"/>
                </a:solidFill>
              </a:rPr>
              <a:t>Sorular</a:t>
            </a:r>
            <a:endParaRPr lang="en-GB" sz="3200">
              <a:solidFill>
                <a:schemeClr val="bg1"/>
              </a:solidFill>
              <a:ea typeface="+mn-lt"/>
              <a:cs typeface="+mn-lt"/>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2062103"/>
          </a:xfrm>
          <a:prstGeom prst="rect">
            <a:avLst/>
          </a:prstGeom>
        </p:spPr>
        <p:txBody>
          <a:bodyPr wrap="square" lIns="91440" tIns="45720" rIns="91440" bIns="45720" anchor="t">
            <a:spAutoFit/>
          </a:bodyPr>
          <a:lstStyle/>
          <a:p>
            <a:pPr algn="ctr">
              <a:lnSpc>
                <a:spcPct val="80000"/>
              </a:lnSpc>
            </a:pPr>
            <a:r>
              <a:rPr lang="tr-TR" sz="3200" b="1" dirty="0">
                <a:latin typeface="Arial"/>
                <a:ea typeface="ＭＳ Ｐゴシック"/>
                <a:cs typeface="Arial"/>
              </a:rPr>
              <a:t>EGMONT Grubu hakkında bilginiz var mı?</a:t>
            </a:r>
          </a:p>
          <a:p>
            <a:pPr algn="ctr" eaLnBrk="1" hangingPunct="1">
              <a:lnSpc>
                <a:spcPct val="80000"/>
              </a:lnSpc>
            </a:pPr>
            <a:endParaRPr lang="tr-TR" sz="3200" b="1" dirty="0">
              <a:ea typeface="ＭＳ Ｐゴシック" charset="0"/>
            </a:endParaRPr>
          </a:p>
          <a:p>
            <a:pPr algn="ctr" eaLnBrk="1" hangingPunct="1">
              <a:lnSpc>
                <a:spcPct val="80000"/>
              </a:lnSpc>
            </a:pPr>
            <a:endParaRPr lang="tr-TR" sz="3200" b="1" dirty="0">
              <a:ea typeface="ＭＳ Ｐゴシック" charset="0"/>
            </a:endParaRPr>
          </a:p>
          <a:p>
            <a:pPr algn="ctr">
              <a:lnSpc>
                <a:spcPct val="80000"/>
              </a:lnSpc>
            </a:pPr>
            <a:r>
              <a:rPr lang="tr-TR" sz="3200" b="1" dirty="0">
                <a:latin typeface="Arial"/>
                <a:ea typeface="ＭＳ Ｐゴシック"/>
                <a:cs typeface="Arial"/>
              </a:rPr>
              <a:t>Hiç bu ağ aracılığıyla bilgi alışverişinde bulundunuz mu?</a:t>
            </a:r>
          </a:p>
        </p:txBody>
      </p:sp>
    </p:spTree>
    <p:extLst>
      <p:ext uri="{BB962C8B-B14F-4D97-AF65-F5344CB8AC3E}">
        <p14:creationId xmlns:p14="http://schemas.microsoft.com/office/powerpoint/2010/main" val="18840635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27</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27</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lnSpc>
                <a:spcPct val="80000"/>
              </a:lnSpc>
            </a:pPr>
            <a:r>
              <a:rPr lang="tr-TR" sz="3200" b="1" dirty="0">
                <a:ea typeface="+mn-lt"/>
                <a:cs typeface="+mn-lt"/>
              </a:rPr>
              <a:t>Adli Personel için Uluslararası İşbirliğine İlişkin Uzmanlık </a:t>
            </a:r>
            <a:r>
              <a:rPr lang="tr-TR" sz="3200" b="1" dirty="0" smtClean="0">
                <a:ea typeface="+mn-lt"/>
                <a:cs typeface="+mn-lt"/>
              </a:rPr>
              <a:t>Eğitimi</a:t>
            </a:r>
            <a:endParaRPr lang="en-US"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34638576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28</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28</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a:ea typeface="+mn-lt"/>
                <a:cs typeface="+mn-lt"/>
              </a:rPr>
              <a:t>Adli Personel için Uluslararası İşbirliğine İlişkin Uzmanlık </a:t>
            </a:r>
            <a:r>
              <a:rPr lang="tr-TR" sz="3200" b="1" dirty="0" smtClean="0">
                <a:ea typeface="+mn-lt"/>
                <a:cs typeface="+mn-lt"/>
              </a:rPr>
              <a:t>Eğitimi</a:t>
            </a:r>
            <a:endParaRPr lang="en-US" dirty="0"/>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1689" y="2692650"/>
            <a:ext cx="8525021" cy="1668149"/>
          </a:xfrm>
          <a:prstGeom prst="rect">
            <a:avLst/>
          </a:prstGeom>
        </p:spPr>
        <p:txBody>
          <a:bodyPr wrap="square" lIns="91440" tIns="45720" rIns="91440" bIns="45720" anchor="t">
            <a:spAutoFit/>
          </a:bodyPr>
          <a:lstStyle/>
          <a:p>
            <a:pPr algn="ctr">
              <a:lnSpc>
                <a:spcPct val="80000"/>
              </a:lnSpc>
            </a:pPr>
            <a:r>
              <a:rPr lang="tr-TR" sz="3200" b="1">
                <a:latin typeface="Arial"/>
                <a:ea typeface="ＭＳ Ｐゴシック"/>
                <a:cs typeface="ＭＳ Ｐゴシック" charset="0"/>
              </a:rPr>
              <a:t>Dördüncü Bölüm</a:t>
            </a:r>
            <a:endParaRPr lang="tr-TR" sz="3200" b="1">
              <a:ea typeface="ＭＳ Ｐゴシック" charset="0"/>
              <a:cs typeface="ＭＳ Ｐゴシック" charset="0"/>
            </a:endParaRPr>
          </a:p>
          <a:p>
            <a:pPr algn="ctr" eaLnBrk="1" hangingPunct="1">
              <a:lnSpc>
                <a:spcPct val="80000"/>
              </a:lnSpc>
            </a:pPr>
            <a:endParaRPr lang="tr-TR" sz="3200" b="1" dirty="0">
              <a:ea typeface="ＭＳ Ｐゴシック" charset="0"/>
              <a:cs typeface="Arial"/>
            </a:endParaRPr>
          </a:p>
          <a:p>
            <a:pPr algn="ctr" eaLnBrk="1" hangingPunct="1">
              <a:lnSpc>
                <a:spcPct val="80000"/>
              </a:lnSpc>
            </a:pPr>
            <a:r>
              <a:rPr lang="tr-TR" sz="3200" b="1">
                <a:latin typeface="Arial"/>
                <a:ea typeface="ＭＳ Ｐゴシック"/>
                <a:cs typeface="Arial"/>
              </a:rPr>
              <a:t>Özet</a:t>
            </a:r>
            <a:endParaRPr lang="tr-TR" sz="3200" b="1">
              <a:cs typeface="Arial"/>
            </a:endParaRPr>
          </a:p>
          <a:p>
            <a:pPr algn="ctr">
              <a:lnSpc>
                <a:spcPct val="80000"/>
              </a:lnSpc>
            </a:pPr>
            <a:endParaRPr lang="en-GB" sz="3200" b="1" dirty="0"/>
          </a:p>
        </p:txBody>
      </p:sp>
    </p:spTree>
    <p:extLst>
      <p:ext uri="{BB962C8B-B14F-4D97-AF65-F5344CB8AC3E}">
        <p14:creationId xmlns:p14="http://schemas.microsoft.com/office/powerpoint/2010/main" val="41676915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29</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29</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a:ea typeface="ＭＳ Ｐゴシック"/>
              </a:rPr>
              <a:t>Özet</a:t>
            </a:r>
            <a:endParaRPr lang="tr-TR" sz="3200" dirty="0"/>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10" name="Rectangle 9">
            <a:extLst>
              <a:ext uri="{FF2B5EF4-FFF2-40B4-BE49-F238E27FC236}">
                <a16:creationId xmlns:a16="http://schemas.microsoft.com/office/drawing/2014/main" id="{6073A521-F9C6-4E31-AEB1-7A413E034870}"/>
              </a:ext>
            </a:extLst>
          </p:cNvPr>
          <p:cNvSpPr/>
          <p:nvPr/>
        </p:nvSpPr>
        <p:spPr>
          <a:xfrm>
            <a:off x="513601" y="1463117"/>
            <a:ext cx="4715222" cy="3884140"/>
          </a:xfrm>
          <a:prstGeom prst="rect">
            <a:avLst/>
          </a:prstGeom>
        </p:spPr>
        <p:txBody>
          <a:bodyPr wrap="square" lIns="91440" tIns="45720" rIns="91440" bIns="45720" anchor="t">
            <a:spAutoFit/>
          </a:bodyPr>
          <a:lstStyle/>
          <a:p>
            <a:pPr marL="342900" lvl="0" indent="-342900" algn="just">
              <a:lnSpc>
                <a:spcPct val="80000"/>
              </a:lnSpc>
              <a:buFont typeface="Wingdings" pitchFamily="2" charset="2"/>
              <a:buChar char="ü"/>
            </a:pPr>
            <a:r>
              <a:rPr lang="tr-TR" sz="2200" i="1" dirty="0">
                <a:solidFill>
                  <a:prstClr val="black"/>
                </a:solidFill>
                <a:latin typeface="Arial"/>
                <a:ea typeface="ＭＳ Ｐゴシック"/>
                <a:cs typeface="Arial"/>
              </a:rPr>
              <a:t>Avrupa Konseyinin ve Siber </a:t>
            </a:r>
            <a:endParaRPr lang="tr-TR" sz="2200" i="1" dirty="0" smtClean="0">
              <a:solidFill>
                <a:prstClr val="black"/>
              </a:solidFill>
              <a:latin typeface="Arial"/>
              <a:ea typeface="ＭＳ Ｐゴシック"/>
              <a:cs typeface="Arial"/>
            </a:endParaRPr>
          </a:p>
          <a:p>
            <a:pPr lvl="0" algn="just">
              <a:lnSpc>
                <a:spcPct val="80000"/>
              </a:lnSpc>
            </a:pPr>
            <a:r>
              <a:rPr lang="tr-TR" sz="2200" i="1" dirty="0">
                <a:solidFill>
                  <a:prstClr val="black"/>
                </a:solidFill>
                <a:latin typeface="Arial"/>
                <a:ea typeface="ＭＳ Ｐゴシック"/>
                <a:cs typeface="Arial"/>
              </a:rPr>
              <a:t>	</a:t>
            </a:r>
            <a:r>
              <a:rPr lang="tr-TR" sz="2200" i="1" dirty="0" smtClean="0">
                <a:solidFill>
                  <a:prstClr val="black"/>
                </a:solidFill>
                <a:latin typeface="Arial"/>
                <a:ea typeface="ＭＳ Ｐゴシック"/>
                <a:cs typeface="Arial"/>
              </a:rPr>
              <a:t>Suçlar </a:t>
            </a:r>
            <a:r>
              <a:rPr lang="tr-TR" sz="2200" i="1" dirty="0">
                <a:solidFill>
                  <a:prstClr val="black"/>
                </a:solidFill>
                <a:latin typeface="Arial"/>
                <a:ea typeface="ＭＳ Ｐゴシック"/>
                <a:cs typeface="Arial"/>
              </a:rPr>
              <a:t>Program Ofisinin </a:t>
            </a:r>
            <a:r>
              <a:rPr lang="tr-TR" sz="2200" i="1" dirty="0" smtClean="0">
                <a:solidFill>
                  <a:prstClr val="black"/>
                </a:solidFill>
                <a:latin typeface="Arial"/>
                <a:ea typeface="ＭＳ Ｐゴシック"/>
                <a:cs typeface="Arial"/>
              </a:rPr>
              <a:t>(C-	PROC</a:t>
            </a:r>
            <a:r>
              <a:rPr lang="tr-TR" sz="2200" i="1" dirty="0">
                <a:solidFill>
                  <a:prstClr val="black"/>
                </a:solidFill>
                <a:latin typeface="Arial"/>
                <a:ea typeface="ＭＳ Ｐゴシック"/>
                <a:cs typeface="Arial"/>
              </a:rPr>
              <a:t>) kapsamını ve </a:t>
            </a:r>
            <a:r>
              <a:rPr lang="tr-TR" sz="2200" i="1" dirty="0" smtClean="0">
                <a:solidFill>
                  <a:prstClr val="black"/>
                </a:solidFill>
                <a:latin typeface="Arial"/>
                <a:ea typeface="ＭＳ Ｐゴシック"/>
                <a:cs typeface="Arial"/>
              </a:rPr>
              <a:t>	çalışmalarını</a:t>
            </a:r>
            <a:r>
              <a:rPr lang="tr-TR" sz="2200" i="1" dirty="0">
                <a:solidFill>
                  <a:prstClr val="black"/>
                </a:solidFill>
                <a:latin typeface="Arial"/>
                <a:ea typeface="ＭＳ Ｐゴシック"/>
                <a:cs typeface="Arial"/>
              </a:rPr>
              <a:t> kavramak</a:t>
            </a:r>
            <a:endParaRPr lang="tr-TR" dirty="0">
              <a:solidFill>
                <a:prstClr val="black"/>
              </a:solidFill>
              <a:latin typeface="Arial"/>
              <a:ea typeface="ＭＳ Ｐゴシック"/>
              <a:cs typeface="Arial"/>
            </a:endParaRPr>
          </a:p>
          <a:p>
            <a:pPr marL="342900" lvl="0" indent="-342900" algn="just">
              <a:lnSpc>
                <a:spcPct val="80000"/>
              </a:lnSpc>
              <a:buFont typeface="Wingdings" pitchFamily="2" charset="2"/>
              <a:buChar char="ü"/>
            </a:pPr>
            <a:endParaRPr lang="tr-TR" sz="2200" i="1" dirty="0">
              <a:solidFill>
                <a:prstClr val="black"/>
              </a:solidFill>
              <a:latin typeface="Arial"/>
              <a:ea typeface="ＭＳ Ｐゴシック"/>
              <a:cs typeface="Arial"/>
            </a:endParaRPr>
          </a:p>
          <a:p>
            <a:pPr marL="342900" lvl="0" indent="-342900" algn="just">
              <a:lnSpc>
                <a:spcPct val="80000"/>
              </a:lnSpc>
              <a:buFont typeface="Wingdings" pitchFamily="2" charset="2"/>
              <a:buChar char="ü"/>
            </a:pPr>
            <a:r>
              <a:rPr lang="tr-TR" sz="2200" i="1" dirty="0">
                <a:solidFill>
                  <a:prstClr val="black"/>
                </a:solidFill>
                <a:latin typeface="Arial"/>
                <a:ea typeface="ＭＳ Ｐゴシック"/>
                <a:cs typeface="Arial"/>
              </a:rPr>
              <a:t>Kursun yapısını, amaçlarını ve hedeflerini gözden geçirmek</a:t>
            </a:r>
            <a:endParaRPr lang="tr-TR" sz="2200" i="1" dirty="0">
              <a:solidFill>
                <a:prstClr val="black"/>
              </a:solidFill>
              <a:cs typeface="Arial"/>
            </a:endParaRPr>
          </a:p>
          <a:p>
            <a:pPr lvl="0" algn="just">
              <a:lnSpc>
                <a:spcPct val="80000"/>
              </a:lnSpc>
            </a:pPr>
            <a:endParaRPr lang="tr-TR" sz="2200" i="1" dirty="0">
              <a:solidFill>
                <a:prstClr val="black"/>
              </a:solidFill>
              <a:latin typeface="Arial"/>
              <a:ea typeface="ＭＳ Ｐゴシック"/>
              <a:cs typeface="Arial"/>
            </a:endParaRPr>
          </a:p>
          <a:p>
            <a:pPr marL="342900" lvl="0" indent="-342900" algn="just">
              <a:lnSpc>
                <a:spcPct val="80000"/>
              </a:lnSpc>
              <a:buFont typeface="Wingdings" pitchFamily="2" charset="2"/>
              <a:buChar char="ü"/>
            </a:pPr>
            <a:r>
              <a:rPr lang="tr-TR" sz="2200" i="1" dirty="0">
                <a:solidFill>
                  <a:prstClr val="black"/>
                </a:solidFill>
                <a:latin typeface="Arial"/>
                <a:ea typeface="ＭＳ Ｐゴシック"/>
                <a:cs typeface="Arial"/>
              </a:rPr>
              <a:t>Kursa ilişkin her türlü sorunları veya beklenen sonuçları paylaşmak</a:t>
            </a:r>
          </a:p>
          <a:p>
            <a:pPr lvl="0" algn="just">
              <a:lnSpc>
                <a:spcPct val="80000"/>
              </a:lnSpc>
            </a:pPr>
            <a:endParaRPr lang="tr-TR" sz="2200" i="1" dirty="0">
              <a:solidFill>
                <a:prstClr val="black"/>
              </a:solidFill>
              <a:latin typeface="Arial"/>
              <a:ea typeface="ＭＳ Ｐゴシック"/>
              <a:cs typeface="Arial"/>
            </a:endParaRPr>
          </a:p>
          <a:p>
            <a:pPr marL="342900" lvl="0" indent="-342900" algn="just">
              <a:lnSpc>
                <a:spcPct val="80000"/>
              </a:lnSpc>
              <a:buFont typeface="Wingdings" pitchFamily="2" charset="2"/>
              <a:buChar char="ü"/>
            </a:pPr>
            <a:r>
              <a:rPr lang="tr-TR" sz="2200" i="1" dirty="0">
                <a:solidFill>
                  <a:prstClr val="black"/>
                </a:solidFill>
                <a:latin typeface="Arial"/>
                <a:ea typeface="ＭＳ Ｐゴシック"/>
                <a:cs typeface="Arial"/>
              </a:rPr>
              <a:t>Kurs sırasında değinilecek temel kavramları </a:t>
            </a:r>
            <a:r>
              <a:rPr lang="tr-TR" sz="2200" i="1" dirty="0" smtClean="0">
                <a:solidFill>
                  <a:prstClr val="black"/>
                </a:solidFill>
                <a:latin typeface="Arial"/>
                <a:ea typeface="ＭＳ Ｐゴシック"/>
                <a:cs typeface="Arial"/>
              </a:rPr>
              <a:t>tartışmak</a:t>
            </a:r>
            <a:endParaRPr lang="tr-TR" sz="2200" dirty="0">
              <a:cs typeface="Arial"/>
            </a:endParaRPr>
          </a:p>
        </p:txBody>
      </p:sp>
    </p:spTree>
    <p:extLst>
      <p:ext uri="{BB962C8B-B14F-4D97-AF65-F5344CB8AC3E}">
        <p14:creationId xmlns:p14="http://schemas.microsoft.com/office/powerpoint/2010/main" val="124746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a:ea typeface="ＭＳ Ｐゴシック"/>
                <a:cs typeface="Calibri"/>
              </a:rPr>
              <a:t>Oturum Hedefleri</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527317" y="1448740"/>
            <a:ext cx="4138917" cy="4696670"/>
          </a:xfrm>
          <a:prstGeom prst="rect">
            <a:avLst/>
          </a:prstGeom>
        </p:spPr>
        <p:txBody>
          <a:bodyPr wrap="square" lIns="91440" tIns="45720" rIns="91440" bIns="45720" anchor="t">
            <a:spAutoFit/>
          </a:bodyPr>
          <a:lstStyle/>
          <a:p>
            <a:pPr algn="just">
              <a:lnSpc>
                <a:spcPct val="80000"/>
              </a:lnSpc>
            </a:pPr>
            <a:endParaRPr lang="tr-TR" sz="2200" i="1" dirty="0">
              <a:latin typeface="Arial"/>
              <a:ea typeface="ＭＳ Ｐゴシック"/>
              <a:cs typeface="Arial"/>
            </a:endParaRPr>
          </a:p>
          <a:p>
            <a:pPr marL="342900" indent="-342900" algn="just">
              <a:lnSpc>
                <a:spcPct val="80000"/>
              </a:lnSpc>
              <a:buFont typeface="Wingdings" pitchFamily="2" charset="2"/>
              <a:buChar char="ü"/>
            </a:pPr>
            <a:r>
              <a:rPr lang="tr-TR" sz="2200" i="1" dirty="0">
                <a:latin typeface="Arial"/>
                <a:ea typeface="ＭＳ Ｐゴシック"/>
                <a:cs typeface="Arial"/>
              </a:rPr>
              <a:t>Avrupa Konseyinin ve Siber </a:t>
            </a:r>
            <a:r>
              <a:rPr lang="tr-TR" sz="2200" i="1" dirty="0" smtClean="0">
                <a:latin typeface="Arial"/>
                <a:ea typeface="ＭＳ Ｐゴシック"/>
                <a:cs typeface="Arial"/>
              </a:rPr>
              <a:t>Suçlar Program</a:t>
            </a:r>
            <a:r>
              <a:rPr lang="tr-TR" sz="2200" i="1" dirty="0">
                <a:latin typeface="Arial"/>
                <a:ea typeface="ＭＳ Ｐゴシック"/>
                <a:cs typeface="Arial"/>
              </a:rPr>
              <a:t> Ofisinin (C-PROC) kapsamını ve çalışmalarını kavramak</a:t>
            </a:r>
            <a:endParaRPr lang="tr-TR" dirty="0">
              <a:latin typeface="Arial"/>
              <a:ea typeface="ＭＳ Ｐゴシック"/>
              <a:cs typeface="Arial"/>
            </a:endParaRPr>
          </a:p>
          <a:p>
            <a:pPr marL="342900" indent="-342900" algn="just">
              <a:lnSpc>
                <a:spcPct val="80000"/>
              </a:lnSpc>
              <a:buFont typeface="Wingdings" pitchFamily="2" charset="2"/>
              <a:buChar char="ü"/>
            </a:pPr>
            <a:endParaRPr lang="tr-TR" sz="2200" i="1" dirty="0">
              <a:latin typeface="Arial"/>
              <a:ea typeface="ＭＳ Ｐゴシック"/>
              <a:cs typeface="Arial"/>
            </a:endParaRPr>
          </a:p>
          <a:p>
            <a:pPr marL="342900" indent="-342900" algn="just">
              <a:lnSpc>
                <a:spcPct val="80000"/>
              </a:lnSpc>
              <a:buFont typeface="Wingdings" pitchFamily="2" charset="2"/>
              <a:buChar char="ü"/>
            </a:pPr>
            <a:r>
              <a:rPr lang="tr-TR" sz="2200" i="1" dirty="0" smtClean="0">
                <a:latin typeface="Arial"/>
                <a:ea typeface="ＭＳ Ｐゴシック"/>
                <a:cs typeface="Arial"/>
              </a:rPr>
              <a:t>Kursun yapısını</a:t>
            </a:r>
            <a:r>
              <a:rPr lang="tr-TR" sz="2200" i="1" dirty="0">
                <a:latin typeface="Arial"/>
                <a:ea typeface="ＭＳ Ｐゴシック"/>
                <a:cs typeface="Arial"/>
              </a:rPr>
              <a:t>, amaçlarını ve hedeflerini </a:t>
            </a:r>
            <a:r>
              <a:rPr lang="tr-TR" sz="2200" i="1" dirty="0" smtClean="0">
                <a:latin typeface="Arial"/>
                <a:ea typeface="ＭＳ Ｐゴシック"/>
                <a:cs typeface="Arial"/>
              </a:rPr>
              <a:t>gözden geçirmek</a:t>
            </a:r>
            <a:endParaRPr lang="tr-TR" sz="2200" i="1" dirty="0">
              <a:cs typeface="Arial"/>
            </a:endParaRPr>
          </a:p>
          <a:p>
            <a:pPr algn="just">
              <a:lnSpc>
                <a:spcPct val="80000"/>
              </a:lnSpc>
            </a:pPr>
            <a:endParaRPr lang="tr-TR" sz="2200" i="1" dirty="0">
              <a:latin typeface="Arial"/>
              <a:ea typeface="ＭＳ Ｐゴシック"/>
              <a:cs typeface="Arial"/>
            </a:endParaRPr>
          </a:p>
          <a:p>
            <a:pPr marL="342900" indent="-342900" algn="just">
              <a:lnSpc>
                <a:spcPct val="80000"/>
              </a:lnSpc>
              <a:buFont typeface="Wingdings" pitchFamily="2" charset="2"/>
              <a:buChar char="ü"/>
            </a:pPr>
            <a:r>
              <a:rPr lang="tr-TR" sz="2200" i="1" dirty="0" smtClean="0">
                <a:latin typeface="Arial"/>
                <a:ea typeface="ＭＳ Ｐゴシック"/>
                <a:cs typeface="Arial"/>
              </a:rPr>
              <a:t>Kursa ilişkin her türlü sorunları </a:t>
            </a:r>
            <a:r>
              <a:rPr lang="tr-TR" sz="2200" i="1" dirty="0">
                <a:latin typeface="Arial"/>
                <a:ea typeface="ＭＳ Ｐゴシック"/>
                <a:cs typeface="Arial"/>
              </a:rPr>
              <a:t>veya beklenen </a:t>
            </a:r>
            <a:r>
              <a:rPr lang="tr-TR" sz="2200" i="1" dirty="0" smtClean="0">
                <a:latin typeface="Arial"/>
                <a:ea typeface="ＭＳ Ｐゴシック"/>
                <a:cs typeface="Arial"/>
              </a:rPr>
              <a:t>sonuçları paylaşmak</a:t>
            </a:r>
            <a:endParaRPr lang="tr-TR" sz="2200" i="1" dirty="0">
              <a:latin typeface="Arial"/>
              <a:ea typeface="ＭＳ Ｐゴシック"/>
              <a:cs typeface="Arial"/>
            </a:endParaRPr>
          </a:p>
          <a:p>
            <a:pPr algn="just">
              <a:lnSpc>
                <a:spcPct val="80000"/>
              </a:lnSpc>
            </a:pPr>
            <a:endParaRPr lang="tr-TR" sz="2200" i="1" dirty="0">
              <a:latin typeface="Arial"/>
              <a:ea typeface="ＭＳ Ｐゴシック"/>
              <a:cs typeface="Arial"/>
            </a:endParaRPr>
          </a:p>
          <a:p>
            <a:pPr marL="342900" indent="-342900" algn="just">
              <a:lnSpc>
                <a:spcPct val="80000"/>
              </a:lnSpc>
              <a:buFont typeface="Wingdings" pitchFamily="2" charset="2"/>
              <a:buChar char="ü"/>
            </a:pPr>
            <a:r>
              <a:rPr lang="tr-TR" sz="2200" i="1" dirty="0" smtClean="0">
                <a:latin typeface="Arial"/>
                <a:ea typeface="ＭＳ Ｐゴシック"/>
                <a:cs typeface="Arial"/>
              </a:rPr>
              <a:t>Kurs sırasında değinilecek </a:t>
            </a:r>
            <a:r>
              <a:rPr lang="tr-TR" sz="2200" i="1" dirty="0">
                <a:latin typeface="Arial"/>
                <a:ea typeface="ＭＳ Ｐゴシック"/>
                <a:cs typeface="Arial"/>
              </a:rPr>
              <a:t>temel kavramları tartışmak </a:t>
            </a:r>
            <a:endParaRPr lang="tr-TR" sz="2200" i="1" dirty="0">
              <a:cs typeface="Arial" pitchFamily="34" charset="0"/>
            </a:endParaRPr>
          </a:p>
          <a:p>
            <a:pPr algn="just">
              <a:lnSpc>
                <a:spcPct val="80000"/>
              </a:lnSpc>
            </a:pPr>
            <a:endParaRPr lang="en-GB" sz="2200" i="1" dirty="0"/>
          </a:p>
        </p:txBody>
      </p:sp>
    </p:spTree>
    <p:extLst>
      <p:ext uri="{BB962C8B-B14F-4D97-AF65-F5344CB8AC3E}">
        <p14:creationId xmlns:p14="http://schemas.microsoft.com/office/powerpoint/2010/main" val="1301409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30</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30</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a:t>Adli Personel için Uluslararası İşbirliğine İlişkin Uzmanlık </a:t>
            </a:r>
            <a:r>
              <a:rPr lang="tr-TR" sz="3200" b="1" dirty="0" smtClean="0"/>
              <a:t>Eğitimi</a:t>
            </a:r>
            <a:endParaRPr lang="en-GB" sz="3200" dirty="0">
              <a:ea typeface="+mn-lt"/>
              <a:cs typeface="+mn-lt"/>
            </a:endParaRP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683915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4</a:t>
            </a:fld>
            <a:endParaRPr lang="en-GB" dirty="0"/>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4</a:t>
            </a:fld>
            <a:endParaRPr lang="en-GB" dirty="0">
              <a:solidFill>
                <a:schemeClr val="tx1"/>
              </a:solidFill>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2600" b="1" dirty="0">
                <a:solidFill>
                  <a:schemeClr val="bg1"/>
                </a:solidFill>
              </a:rPr>
              <a:t>Adli Personel için Uluslararası </a:t>
            </a:r>
            <a:endParaRPr lang="tr-TR" sz="2600" b="1" dirty="0" smtClean="0">
              <a:solidFill>
                <a:schemeClr val="bg1"/>
              </a:solidFill>
            </a:endParaRPr>
          </a:p>
          <a:p>
            <a:pPr algn="r"/>
            <a:r>
              <a:rPr lang="tr-TR" sz="2600" b="1" dirty="0" smtClean="0">
                <a:solidFill>
                  <a:schemeClr val="bg1"/>
                </a:solidFill>
              </a:rPr>
              <a:t>İşbirliğine </a:t>
            </a:r>
            <a:r>
              <a:rPr lang="tr-TR" sz="2600" b="1" dirty="0">
                <a:solidFill>
                  <a:schemeClr val="bg1"/>
                </a:solidFill>
              </a:rPr>
              <a:t>İlişkin Uzmanlık </a:t>
            </a:r>
            <a:r>
              <a:rPr lang="tr-TR" sz="2600" b="1" dirty="0" smtClean="0">
                <a:solidFill>
                  <a:schemeClr val="bg1"/>
                </a:solidFill>
              </a:rPr>
              <a:t>Eğitimi</a:t>
            </a:r>
            <a:endParaRPr lang="tr-TR" sz="2600" b="1" dirty="0">
              <a:solidFill>
                <a:schemeClr val="bg1"/>
              </a:solidFill>
              <a:cs typeface="Calibri"/>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668149"/>
          </a:xfrm>
          <a:prstGeom prst="rect">
            <a:avLst/>
          </a:prstGeom>
        </p:spPr>
        <p:txBody>
          <a:bodyPr wrap="square" lIns="91440" tIns="45720" rIns="91440" bIns="45720" anchor="t">
            <a:spAutoFit/>
          </a:bodyPr>
          <a:lstStyle/>
          <a:p>
            <a:pPr algn="ctr">
              <a:lnSpc>
                <a:spcPct val="80000"/>
              </a:lnSpc>
            </a:pPr>
            <a:r>
              <a:rPr lang="tr-TR" sz="3200" b="1" dirty="0">
                <a:latin typeface="Arial"/>
                <a:ea typeface="ＭＳ Ｐゴシック"/>
                <a:cs typeface="ＭＳ Ｐゴシック" charset="0"/>
              </a:rPr>
              <a:t>Birinci Bölüm</a:t>
            </a:r>
            <a:endParaRPr lang="tr-TR" sz="3200" b="1" dirty="0">
              <a:ea typeface="ＭＳ Ｐゴシック" charset="0"/>
              <a:cs typeface="ＭＳ Ｐゴシック" charset="0"/>
            </a:endParaRPr>
          </a:p>
          <a:p>
            <a:pPr algn="ctr">
              <a:lnSpc>
                <a:spcPct val="80000"/>
              </a:lnSpc>
            </a:pPr>
            <a:r>
              <a:rPr lang="tr-TR" sz="3200" b="1" dirty="0">
                <a:ea typeface="ＭＳ Ｐゴシック" charset="0"/>
                <a:cs typeface="ＭＳ Ｐゴシック" charset="0"/>
              </a:rPr>
              <a:t/>
            </a:r>
            <a:br>
              <a:rPr lang="tr-TR" sz="3200" b="1" dirty="0">
                <a:ea typeface="ＭＳ Ｐゴシック" charset="0"/>
                <a:cs typeface="ＭＳ Ｐゴシック" charset="0"/>
              </a:rPr>
            </a:br>
            <a:r>
              <a:rPr lang="tr-TR" sz="3200" b="1" dirty="0">
                <a:latin typeface="Arial"/>
                <a:ea typeface="ＭＳ Ｐゴシック"/>
                <a:cs typeface="Arial"/>
              </a:rPr>
              <a:t>Avrupa Konseyi ve Siber </a:t>
            </a:r>
            <a:r>
              <a:rPr lang="tr-TR" sz="3200" b="1" dirty="0" smtClean="0">
                <a:latin typeface="Arial"/>
                <a:ea typeface="ＭＳ Ｐゴシック"/>
                <a:cs typeface="Arial"/>
              </a:rPr>
              <a:t>Suçlar Program </a:t>
            </a:r>
            <a:r>
              <a:rPr lang="tr-TR" sz="3200" b="1" dirty="0">
                <a:latin typeface="Arial"/>
                <a:ea typeface="ＭＳ Ｐゴシック"/>
                <a:cs typeface="Arial"/>
              </a:rPr>
              <a:t>Ofisi (C-PROC)</a:t>
            </a:r>
          </a:p>
        </p:txBody>
      </p:sp>
    </p:spTree>
    <p:extLst>
      <p:ext uri="{BB962C8B-B14F-4D97-AF65-F5344CB8AC3E}">
        <p14:creationId xmlns:p14="http://schemas.microsoft.com/office/powerpoint/2010/main" val="2745530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5</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5</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000" b="1" dirty="0">
                <a:solidFill>
                  <a:schemeClr val="bg1"/>
                </a:solidFill>
                <a:latin typeface="Arial"/>
                <a:cs typeface="Arial"/>
              </a:rPr>
              <a:t> Bir ceza adaleti sorunu olarak siber suç– </a:t>
            </a:r>
            <a:endParaRPr lang="tr-TR" sz="3000" b="1" dirty="0">
              <a:solidFill>
                <a:schemeClr val="bg1"/>
              </a:solidFill>
              <a:latin typeface="Arial" panose="020B0604020202020204" pitchFamily="34" charset="0"/>
              <a:cs typeface="Arial" panose="020B0604020202020204" pitchFamily="34" charset="0"/>
            </a:endParaRPr>
          </a:p>
          <a:p>
            <a:pPr algn="r"/>
            <a:r>
              <a:rPr lang="tr-TR" sz="3000" b="1" dirty="0">
                <a:solidFill>
                  <a:schemeClr val="bg1"/>
                </a:solidFill>
                <a:latin typeface="Arial"/>
                <a:cs typeface="Arial"/>
              </a:rPr>
              <a:t>Temel Zorluklar</a:t>
            </a:r>
            <a:endParaRPr lang="tr-TR" sz="3000" b="1" dirty="0">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Content Placeholder 2">
            <a:extLst>
              <a:ext uri="{FF2B5EF4-FFF2-40B4-BE49-F238E27FC236}">
                <a16:creationId xmlns:a16="http://schemas.microsoft.com/office/drawing/2014/main" id="{AAA86FD6-2D9F-462F-A3CA-0DF322E36466}"/>
              </a:ext>
            </a:extLst>
          </p:cNvPr>
          <p:cNvSpPr txBox="1">
            <a:spLocks/>
          </p:cNvSpPr>
          <p:nvPr/>
        </p:nvSpPr>
        <p:spPr>
          <a:xfrm>
            <a:off x="532469" y="1099426"/>
            <a:ext cx="8352928" cy="5184576"/>
          </a:xfrm>
          <a:prstGeom prst="rect">
            <a:avLst/>
          </a:prstGeom>
        </p:spPr>
        <p:txBody>
          <a:bodyPr lIns="91440" tIns="45720" rIns="91440" bIns="45720" anchor="t">
            <a:normAutofit fontScale="55000" lnSpcReduction="20000"/>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20000"/>
              </a:lnSpc>
              <a:defRPr/>
            </a:pPr>
            <a:r>
              <a:rPr lang="en-US" dirty="0">
                <a:latin typeface="Arial"/>
                <a:ea typeface="ＭＳ Ｐゴシック"/>
                <a:cs typeface="Arial"/>
              </a:rPr>
              <a:t> </a:t>
            </a:r>
            <a:r>
              <a:rPr lang="tr-TR" dirty="0">
                <a:latin typeface="Arial"/>
                <a:ea typeface="ＭＳ Ｐゴシック"/>
                <a:cs typeface="Arial"/>
              </a:rPr>
              <a:t>Ceza adalet sistemi makamlarının siber suç karşısında </a:t>
            </a:r>
            <a:r>
              <a:rPr lang="tr-TR" b="1" dirty="0">
                <a:latin typeface="Arial"/>
                <a:ea typeface="ＭＳ Ｐゴシック"/>
                <a:cs typeface="Arial"/>
              </a:rPr>
              <a:t>ortak anlayış eksikliği</a:t>
            </a:r>
            <a:endParaRPr lang="tr-TR" b="1" dirty="0"/>
          </a:p>
          <a:p>
            <a:pPr>
              <a:lnSpc>
                <a:spcPct val="120000"/>
              </a:lnSpc>
              <a:defRPr/>
            </a:pPr>
            <a:endParaRPr lang="tr-TR" dirty="0">
              <a:latin typeface="Arial" panose="020B0604020202020204" pitchFamily="34" charset="0"/>
              <a:cs typeface="Arial" panose="020B0604020202020204" pitchFamily="34" charset="0"/>
            </a:endParaRPr>
          </a:p>
          <a:p>
            <a:pPr>
              <a:lnSpc>
                <a:spcPct val="120000"/>
              </a:lnSpc>
              <a:defRPr/>
            </a:pPr>
            <a:r>
              <a:rPr lang="tr-TR" b="1" dirty="0">
                <a:latin typeface="Arial"/>
                <a:ea typeface="Verdana"/>
                <a:cs typeface="Arial"/>
              </a:rPr>
              <a:t>Siber suç mevzuatı – Uyumlaştırma</a:t>
            </a:r>
          </a:p>
          <a:p>
            <a:pPr lvl="1">
              <a:lnSpc>
                <a:spcPct val="120000"/>
              </a:lnSpc>
              <a:defRPr/>
            </a:pPr>
            <a:r>
              <a:rPr lang="tr-TR" sz="2700" dirty="0">
                <a:latin typeface="Arial"/>
                <a:ea typeface="Verdana"/>
                <a:cs typeface="Arial"/>
              </a:rPr>
              <a:t>Siber suçların tanımı</a:t>
            </a:r>
          </a:p>
          <a:p>
            <a:pPr lvl="1">
              <a:lnSpc>
                <a:spcPct val="120000"/>
              </a:lnSpc>
              <a:defRPr/>
            </a:pPr>
            <a:r>
              <a:rPr lang="tr-TR" sz="2700" dirty="0">
                <a:latin typeface="Arial"/>
                <a:ea typeface="Verdana"/>
                <a:cs typeface="Arial"/>
              </a:rPr>
              <a:t>Suç nerede işlenmiş? Hangi ülkenin yargı yetkisine giriyor?</a:t>
            </a:r>
          </a:p>
          <a:p>
            <a:pPr lvl="1">
              <a:lnSpc>
                <a:spcPct val="120000"/>
              </a:lnSpc>
              <a:defRPr/>
            </a:pPr>
            <a:r>
              <a:rPr lang="tr-TR" sz="2700" dirty="0">
                <a:latin typeface="Arial"/>
                <a:ea typeface="Verdana"/>
                <a:cs typeface="Arial"/>
              </a:rPr>
              <a:t>Küresel standartların, Uluslararası Sözleşmelerin - BM Sözleşmesinin - Statünün uygulanması gerekiyor mu?</a:t>
            </a:r>
          </a:p>
          <a:p>
            <a:pPr>
              <a:lnSpc>
                <a:spcPct val="120000"/>
              </a:lnSpc>
              <a:defRPr/>
            </a:pPr>
            <a:endParaRPr lang="tr-TR" dirty="0">
              <a:latin typeface="Arial" panose="020B0604020202020204" pitchFamily="34" charset="0"/>
              <a:ea typeface="Verdana" panose="020B0604030504040204" pitchFamily="34" charset="0"/>
              <a:cs typeface="Arial" panose="020B0604020202020204" pitchFamily="34" charset="0"/>
            </a:endParaRPr>
          </a:p>
          <a:p>
            <a:pPr>
              <a:lnSpc>
                <a:spcPct val="120000"/>
              </a:lnSpc>
              <a:defRPr/>
            </a:pPr>
            <a:r>
              <a:rPr lang="tr-TR" b="1" dirty="0">
                <a:latin typeface="Arial"/>
                <a:ea typeface="ＭＳ Ｐゴシック"/>
                <a:cs typeface="Arial"/>
              </a:rPr>
              <a:t>Yeni teknolojik yaklaşımlar</a:t>
            </a:r>
            <a:r>
              <a:rPr lang="tr-TR" dirty="0">
                <a:latin typeface="Arial"/>
                <a:ea typeface="ＭＳ Ｐゴシック"/>
                <a:cs typeface="Arial"/>
              </a:rPr>
              <a:t>la baş etmek</a:t>
            </a:r>
          </a:p>
          <a:p>
            <a:pPr lvl="1">
              <a:lnSpc>
                <a:spcPct val="120000"/>
              </a:lnSpc>
              <a:defRPr/>
            </a:pPr>
            <a:r>
              <a:rPr lang="tr-TR" sz="2700" dirty="0">
                <a:latin typeface="Arial"/>
                <a:ea typeface="ＭＳ Ｐゴシック"/>
                <a:cs typeface="Arial"/>
              </a:rPr>
              <a:t>Bulut Bilişim (</a:t>
            </a:r>
            <a:r>
              <a:rPr lang="tr-TR" sz="2700" dirty="0" err="1">
                <a:latin typeface="Arial"/>
                <a:ea typeface="ＭＳ Ｐゴシック"/>
                <a:cs typeface="Arial"/>
              </a:rPr>
              <a:t>Cloud</a:t>
            </a:r>
            <a:r>
              <a:rPr lang="tr-TR" sz="2700" dirty="0">
                <a:latin typeface="Arial"/>
                <a:ea typeface="ＭＳ Ｐゴシック"/>
                <a:cs typeface="Arial"/>
              </a:rPr>
              <a:t> Computing) – “Buluttaki Delil”</a:t>
            </a:r>
          </a:p>
          <a:p>
            <a:pPr lvl="1">
              <a:lnSpc>
                <a:spcPct val="120000"/>
              </a:lnSpc>
              <a:defRPr/>
            </a:pPr>
            <a:r>
              <a:rPr lang="tr-TR" sz="2700" dirty="0">
                <a:latin typeface="Arial"/>
                <a:ea typeface="ＭＳ Ｐゴシック"/>
                <a:cs typeface="Arial"/>
              </a:rPr>
              <a:t>Karanlık Ağ (</a:t>
            </a:r>
            <a:r>
              <a:rPr lang="tr-TR" sz="2700" dirty="0" err="1">
                <a:latin typeface="Arial"/>
                <a:ea typeface="ＭＳ Ｐゴシック"/>
                <a:cs typeface="Arial"/>
              </a:rPr>
              <a:t>Darknet</a:t>
            </a:r>
            <a:r>
              <a:rPr lang="tr-TR" sz="2700" dirty="0">
                <a:latin typeface="Arial"/>
                <a:ea typeface="ＭＳ Ｐゴシック"/>
                <a:cs typeface="Arial"/>
              </a:rPr>
              <a:t>) ve sanal para birimleri</a:t>
            </a:r>
          </a:p>
          <a:p>
            <a:pPr lvl="1">
              <a:lnSpc>
                <a:spcPct val="120000"/>
              </a:lnSpc>
              <a:defRPr/>
            </a:pPr>
            <a:r>
              <a:rPr lang="tr-TR" sz="2700" dirty="0">
                <a:latin typeface="Arial"/>
                <a:ea typeface="ＭＳ Ｐゴシック"/>
                <a:cs typeface="Arial"/>
              </a:rPr>
              <a:t>Nesnelerin İnterneti</a:t>
            </a:r>
          </a:p>
          <a:p>
            <a:pPr marL="457200" lvl="1" indent="0">
              <a:lnSpc>
                <a:spcPct val="120000"/>
              </a:lnSpc>
              <a:buNone/>
              <a:defRPr/>
            </a:pPr>
            <a:endParaRPr lang="tr-TR" sz="2700" dirty="0">
              <a:latin typeface="Arial"/>
              <a:ea typeface="ＭＳ Ｐゴシック"/>
              <a:cs typeface="Arial"/>
            </a:endParaRPr>
          </a:p>
          <a:p>
            <a:pPr>
              <a:lnSpc>
                <a:spcPct val="120000"/>
              </a:lnSpc>
              <a:defRPr/>
            </a:pPr>
            <a:r>
              <a:rPr lang="tr-TR" dirty="0">
                <a:latin typeface="Arial"/>
                <a:ea typeface="ＭＳ Ｐゴシック"/>
                <a:cs typeface="Arial"/>
              </a:rPr>
              <a:t>Güvenilir istatistik yokluğu sebebiyle ölçülemeyen </a:t>
            </a:r>
            <a:r>
              <a:rPr lang="tr-TR" b="1" dirty="0">
                <a:latin typeface="Arial"/>
                <a:ea typeface="ＭＳ Ｐゴシック"/>
                <a:cs typeface="Arial"/>
              </a:rPr>
              <a:t>olguların boyutu</a:t>
            </a:r>
            <a:endParaRPr lang="tr-TR" b="1" dirty="0">
              <a:latin typeface="Arial" panose="020B0604020202020204" pitchFamily="34" charset="0"/>
              <a:cs typeface="Arial" panose="020B0604020202020204" pitchFamily="34" charset="0"/>
            </a:endParaRPr>
          </a:p>
          <a:p>
            <a:pPr lvl="1">
              <a:lnSpc>
                <a:spcPct val="120000"/>
              </a:lnSpc>
              <a:defRPr/>
            </a:pPr>
            <a:r>
              <a:rPr lang="tr-TR" dirty="0">
                <a:latin typeface="Arial"/>
                <a:ea typeface="ＭＳ Ｐゴシック"/>
                <a:cs typeface="Arial"/>
              </a:rPr>
              <a:t>Bildirilmiş, Soruşturulmuş, Kovuşturulmuş, Karara Bağlanmış Vakalar</a:t>
            </a:r>
          </a:p>
          <a:p>
            <a:pPr lvl="1">
              <a:lnSpc>
                <a:spcPct val="120000"/>
              </a:lnSpc>
              <a:defRPr/>
            </a:pPr>
            <a:r>
              <a:rPr lang="tr-TR" dirty="0">
                <a:latin typeface="Arial"/>
                <a:ea typeface="ＭＳ Ｐゴシック"/>
                <a:cs typeface="Arial"/>
              </a:rPr>
              <a:t>Elde edilen elektronik delillerin, incelenen aygıtların sayısı ve türü</a:t>
            </a:r>
            <a:endParaRPr lang="tr-TR"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C0EF1910-49B1-4CAB-9FBD-479E45A28C10}"/>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3370540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6</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6</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000" b="1" dirty="0">
                <a:solidFill>
                  <a:schemeClr val="bg1"/>
                </a:solidFill>
                <a:latin typeface="Arial"/>
                <a:cs typeface="Arial"/>
              </a:rPr>
              <a:t> Bir ceza adaleti sorunu olarak siber suç– </a:t>
            </a:r>
            <a:endParaRPr lang="tr-TR" sz="3000" dirty="0">
              <a:solidFill>
                <a:schemeClr val="bg1"/>
              </a:solidFill>
              <a:ea typeface="+mn-lt"/>
              <a:cs typeface="+mn-lt"/>
            </a:endParaRPr>
          </a:p>
          <a:p>
            <a:pPr algn="r"/>
            <a:r>
              <a:rPr lang="tr-TR" sz="3000" b="1" dirty="0">
                <a:solidFill>
                  <a:schemeClr val="bg1"/>
                </a:solidFill>
                <a:latin typeface="Arial"/>
                <a:cs typeface="Arial"/>
              </a:rPr>
              <a:t>Temel Zorluklar</a:t>
            </a:r>
            <a:endParaRPr lang="tr-TR" dirty="0">
              <a:solidFill>
                <a:schemeClr val="bg1"/>
              </a:solidFill>
              <a:cs typeface="Calibri"/>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Content Placeholder 2">
            <a:extLst>
              <a:ext uri="{FF2B5EF4-FFF2-40B4-BE49-F238E27FC236}">
                <a16:creationId xmlns:a16="http://schemas.microsoft.com/office/drawing/2014/main" id="{CF5246E5-C2E1-45A7-A318-037541CE9643}"/>
              </a:ext>
            </a:extLst>
          </p:cNvPr>
          <p:cNvSpPr txBox="1">
            <a:spLocks/>
          </p:cNvSpPr>
          <p:nvPr/>
        </p:nvSpPr>
        <p:spPr>
          <a:xfrm>
            <a:off x="395536" y="1484784"/>
            <a:ext cx="8363272" cy="4824536"/>
          </a:xfrm>
          <a:prstGeom prst="rect">
            <a:avLst/>
          </a:prstGeom>
        </p:spPr>
        <p:txBody>
          <a:bodyPr lIns="91440" tIns="45720" rIns="91440" bIns="45720" anchor="t">
            <a:normAutofit fontScale="55000" lnSpcReduction="20000"/>
          </a:bodyPr>
          <a:lst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120000"/>
              </a:lnSpc>
              <a:defRPr/>
            </a:pPr>
            <a:r>
              <a:rPr lang="tr-TR" dirty="0">
                <a:latin typeface="Arial"/>
                <a:ea typeface="ＭＳ Ｐゴシック"/>
                <a:cs typeface="Arial"/>
              </a:rPr>
              <a:t>Siber suç soruşturma birimleri genellikle yeterli personele ve </a:t>
            </a:r>
            <a:r>
              <a:rPr lang="tr-TR" b="1" dirty="0">
                <a:latin typeface="Arial"/>
                <a:ea typeface="ＭＳ Ｐゴシック"/>
                <a:cs typeface="Arial"/>
              </a:rPr>
              <a:t>yeterli eğitime/beceriye</a:t>
            </a:r>
            <a:r>
              <a:rPr lang="tr-TR" dirty="0">
                <a:latin typeface="Arial"/>
                <a:ea typeface="ＭＳ Ｐゴシック"/>
                <a:cs typeface="Arial"/>
              </a:rPr>
              <a:t> sahip değildir</a:t>
            </a:r>
          </a:p>
          <a:p>
            <a:pPr lvl="1">
              <a:lnSpc>
                <a:spcPct val="120000"/>
              </a:lnSpc>
              <a:defRPr/>
            </a:pPr>
            <a:r>
              <a:rPr lang="tr-TR" dirty="0">
                <a:latin typeface="Arial"/>
                <a:ea typeface="ＭＳ Ｐゴシック"/>
                <a:cs typeface="Arial"/>
              </a:rPr>
              <a:t>VPN/</a:t>
            </a:r>
            <a:r>
              <a:rPr lang="tr-TR" dirty="0" err="1">
                <a:latin typeface="Arial"/>
                <a:ea typeface="ＭＳ Ｐゴシック"/>
                <a:cs typeface="Arial"/>
              </a:rPr>
              <a:t>Tünelleme</a:t>
            </a:r>
            <a:r>
              <a:rPr lang="tr-TR" dirty="0">
                <a:latin typeface="Arial"/>
                <a:ea typeface="ＭＳ Ｐゴシック"/>
                <a:cs typeface="Arial"/>
              </a:rPr>
              <a:t> ve Proxy, karanlık ağların ve sanal para birimlerinin kullanımı</a:t>
            </a:r>
          </a:p>
          <a:p>
            <a:pPr lvl="1">
              <a:lnSpc>
                <a:spcPct val="120000"/>
              </a:lnSpc>
              <a:defRPr/>
            </a:pPr>
            <a:r>
              <a:rPr lang="tr-TR" dirty="0">
                <a:latin typeface="Arial"/>
                <a:ea typeface="ＭＳ Ｐゴシック"/>
                <a:cs typeface="Arial"/>
              </a:rPr>
              <a:t>Toplanacak delillerin işleyiş yöntemini (</a:t>
            </a:r>
            <a:r>
              <a:rPr lang="tr-TR" dirty="0" err="1">
                <a:latin typeface="Arial"/>
                <a:ea typeface="ＭＳ Ｐゴシック"/>
                <a:cs typeface="Arial"/>
              </a:rPr>
              <a:t>Modus</a:t>
            </a:r>
            <a:r>
              <a:rPr lang="tr-TR" dirty="0">
                <a:latin typeface="Arial"/>
                <a:ea typeface="ＭＳ Ｐゴシック"/>
                <a:cs typeface="Arial"/>
              </a:rPr>
              <a:t> </a:t>
            </a:r>
            <a:r>
              <a:rPr lang="tr-TR" dirty="0" err="1">
                <a:latin typeface="Arial"/>
                <a:ea typeface="ＭＳ Ｐゴシック"/>
                <a:cs typeface="Arial"/>
              </a:rPr>
              <a:t>Operandi</a:t>
            </a:r>
            <a:r>
              <a:rPr lang="tr-TR" dirty="0">
                <a:latin typeface="Arial"/>
                <a:ea typeface="ＭＳ Ｐゴシック"/>
                <a:cs typeface="Arial"/>
              </a:rPr>
              <a:t>) anlamak</a:t>
            </a:r>
          </a:p>
          <a:p>
            <a:pPr lvl="1">
              <a:lnSpc>
                <a:spcPct val="120000"/>
              </a:lnSpc>
              <a:defRPr/>
            </a:pPr>
            <a:r>
              <a:rPr lang="tr-TR" dirty="0">
                <a:latin typeface="Arial"/>
                <a:ea typeface="ＭＳ Ｐゴシック"/>
                <a:cs typeface="Arial"/>
              </a:rPr>
              <a:t>Örgütlü suç veya örgütlü olmayan suç tiplerinin soruşturulması</a:t>
            </a:r>
          </a:p>
          <a:p>
            <a:pPr>
              <a:lnSpc>
                <a:spcPct val="120000"/>
              </a:lnSpc>
              <a:defRPr/>
            </a:pPr>
            <a:r>
              <a:rPr lang="tr-TR" dirty="0">
                <a:latin typeface="Arial"/>
                <a:ea typeface="ＭＳ Ｐゴシック"/>
                <a:cs typeface="Arial"/>
              </a:rPr>
              <a:t>Başarılı bir soruşturma yürütmek için </a:t>
            </a:r>
            <a:r>
              <a:rPr lang="tr-TR" b="1" dirty="0">
                <a:latin typeface="Arial"/>
                <a:ea typeface="ＭＳ Ｐゴシック"/>
                <a:cs typeface="Arial"/>
              </a:rPr>
              <a:t>teknik kapasite kısıtlıdır</a:t>
            </a:r>
          </a:p>
          <a:p>
            <a:pPr lvl="1">
              <a:lnSpc>
                <a:spcPct val="120000"/>
              </a:lnSpc>
              <a:defRPr/>
            </a:pPr>
            <a:r>
              <a:rPr lang="tr-TR" dirty="0">
                <a:latin typeface="Arial"/>
                <a:ea typeface="ＭＳ Ｐゴシック"/>
                <a:cs typeface="Arial"/>
              </a:rPr>
              <a:t>Veri aygıtı veya mobil aygıt adli laboratuvarlarının eski oluşu</a:t>
            </a:r>
            <a:endParaRPr lang="tr-TR" dirty="0">
              <a:latin typeface="Calibri"/>
              <a:ea typeface="ＭＳ Ｐゴシック"/>
              <a:cs typeface="Calibri"/>
            </a:endParaRPr>
          </a:p>
          <a:p>
            <a:pPr lvl="1">
              <a:lnSpc>
                <a:spcPct val="120000"/>
              </a:lnSpc>
              <a:defRPr/>
            </a:pPr>
            <a:r>
              <a:rPr lang="tr-TR" dirty="0">
                <a:latin typeface="Arial"/>
                <a:ea typeface="ＭＳ Ｐゴシック"/>
                <a:cs typeface="Arial"/>
              </a:rPr>
              <a:t>Kötü amaçlı yazılımların adli incelemesi ve tersine mühendislik kapasitesi</a:t>
            </a:r>
          </a:p>
          <a:p>
            <a:pPr lvl="1">
              <a:lnSpc>
                <a:spcPct val="120000"/>
              </a:lnSpc>
              <a:defRPr/>
            </a:pPr>
            <a:r>
              <a:rPr lang="tr-TR" dirty="0">
                <a:latin typeface="Arial"/>
                <a:ea typeface="ＭＳ Ｐゴシック"/>
                <a:cs typeface="Arial"/>
              </a:rPr>
              <a:t>Yerel telekomünikasyon hizmet sağlayıcıları ile işbirliği</a:t>
            </a:r>
          </a:p>
          <a:p>
            <a:pPr marL="457200" lvl="1" indent="0">
              <a:lnSpc>
                <a:spcPct val="120000"/>
              </a:lnSpc>
              <a:buNone/>
              <a:defRPr/>
            </a:pPr>
            <a:endParaRPr lang="tr-TR" dirty="0">
              <a:latin typeface="Arial"/>
              <a:ea typeface="ＭＳ Ｐゴシック"/>
              <a:cs typeface="Arial"/>
            </a:endParaRPr>
          </a:p>
          <a:p>
            <a:pPr>
              <a:lnSpc>
                <a:spcPct val="120000"/>
              </a:lnSpc>
              <a:defRPr/>
            </a:pPr>
            <a:r>
              <a:rPr lang="tr-TR" b="1" dirty="0">
                <a:latin typeface="Arial"/>
                <a:ea typeface="ＭＳ Ｐゴシック"/>
                <a:cs typeface="Arial"/>
              </a:rPr>
              <a:t>Uluslararası İşbirliği</a:t>
            </a:r>
            <a:endParaRPr lang="tr-TR" dirty="0"/>
          </a:p>
          <a:p>
            <a:pPr lvl="1">
              <a:lnSpc>
                <a:spcPct val="120000"/>
              </a:lnSpc>
              <a:defRPr/>
            </a:pPr>
            <a:r>
              <a:rPr lang="tr-TR" dirty="0">
                <a:latin typeface="Arial"/>
                <a:ea typeface="ＭＳ Ｐゴシック"/>
                <a:cs typeface="Arial"/>
              </a:rPr>
              <a:t>Polisten polise</a:t>
            </a:r>
            <a:endParaRPr lang="tr-TR" dirty="0">
              <a:cs typeface="Calibri"/>
            </a:endParaRPr>
          </a:p>
          <a:p>
            <a:pPr lvl="1">
              <a:lnSpc>
                <a:spcPct val="120000"/>
              </a:lnSpc>
              <a:defRPr/>
            </a:pPr>
            <a:r>
              <a:rPr lang="tr-TR" dirty="0">
                <a:latin typeface="Arial"/>
                <a:ea typeface="ＭＳ Ｐゴシック"/>
                <a:cs typeface="Arial"/>
              </a:rPr>
              <a:t>Uluslararası Adli İşbirliği</a:t>
            </a:r>
          </a:p>
          <a:p>
            <a:pPr lvl="1">
              <a:lnSpc>
                <a:spcPct val="120000"/>
              </a:lnSpc>
              <a:defRPr/>
            </a:pPr>
            <a:r>
              <a:rPr lang="tr-TR" dirty="0">
                <a:latin typeface="Arial"/>
                <a:ea typeface="ＭＳ Ｐゴシック"/>
                <a:cs typeface="Arial"/>
              </a:rPr>
              <a:t>Uluslararası hizmet sağlayıcıları (Sosyal Ağlar, vb.) ile etkileşim</a:t>
            </a:r>
          </a:p>
          <a:p>
            <a:pPr lvl="1">
              <a:lnSpc>
                <a:spcPct val="120000"/>
              </a:lnSpc>
              <a:defRPr/>
            </a:pPr>
            <a:endParaRPr lang="tr-TR"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102A458-CA1A-4B20-8381-FFC894FC070B}"/>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3341126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7</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7</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2600" b="1" dirty="0">
                <a:solidFill>
                  <a:schemeClr val="bg1"/>
                </a:solidFill>
                <a:latin typeface="Arial"/>
                <a:cs typeface="Arial"/>
              </a:rPr>
              <a:t>Avrupa Konseyi Siber Suç Sözleşmesi </a:t>
            </a:r>
            <a:endParaRPr lang="tr-TR" sz="2600" b="1">
              <a:solidFill>
                <a:schemeClr val="bg1"/>
              </a:solidFill>
              <a:latin typeface="Arial"/>
              <a:cs typeface="Arial"/>
            </a:endParaRPr>
          </a:p>
          <a:p>
            <a:pPr algn="r"/>
            <a:r>
              <a:rPr lang="tr-TR" sz="2600" b="1" dirty="0">
                <a:solidFill>
                  <a:schemeClr val="bg1"/>
                </a:solidFill>
                <a:latin typeface="Arial"/>
                <a:cs typeface="Arial"/>
              </a:rPr>
              <a:t>Budapeşte Sözleşmesi</a:t>
            </a:r>
            <a:endParaRPr lang="tr-TR" sz="2600" b="1">
              <a:solidFill>
                <a:schemeClr val="bg1"/>
              </a:solidFill>
              <a:latin typeface="Arial" panose="020B0604020202020204" pitchFamily="34" charset="0"/>
              <a:cs typeface="Arial" panose="020B0604020202020204" pitchFamily="34" charset="0"/>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Content Placeholder 2">
            <a:extLst>
              <a:ext uri="{FF2B5EF4-FFF2-40B4-BE49-F238E27FC236}">
                <a16:creationId xmlns:a16="http://schemas.microsoft.com/office/drawing/2014/main" id="{5AC8533C-0FEE-4437-BD19-21B88068C45C}"/>
              </a:ext>
            </a:extLst>
          </p:cNvPr>
          <p:cNvSpPr txBox="1">
            <a:spLocks/>
          </p:cNvSpPr>
          <p:nvPr/>
        </p:nvSpPr>
        <p:spPr>
          <a:xfrm>
            <a:off x="323528" y="1340768"/>
            <a:ext cx="8435280" cy="4968552"/>
          </a:xfrm>
          <a:prstGeom prst="rect">
            <a:avLst/>
          </a:prstGeom>
        </p:spPr>
        <p:txBody>
          <a:bodyPr lIns="91440" tIns="45720" rIns="91440" bIns="45720" anchor="t">
            <a:normAutofit fontScale="92500" lnSpcReduction="1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20000"/>
              </a:lnSpc>
              <a:spcBef>
                <a:spcPts val="600"/>
              </a:spcBef>
              <a:spcAft>
                <a:spcPts val="600"/>
              </a:spcAft>
              <a:defRPr/>
            </a:pPr>
            <a:r>
              <a:rPr lang="tr-TR" sz="1800" dirty="0">
                <a:latin typeface="Arial"/>
                <a:ea typeface="MS PGothic"/>
                <a:cs typeface="Arial"/>
              </a:rPr>
              <a:t>2001 yılının Kasım ayında Budapeşte'de imzaya açılmıştır</a:t>
            </a:r>
          </a:p>
          <a:p>
            <a:pPr>
              <a:lnSpc>
                <a:spcPct val="120000"/>
              </a:lnSpc>
              <a:spcBef>
                <a:spcPts val="600"/>
              </a:spcBef>
              <a:spcAft>
                <a:spcPts val="600"/>
              </a:spcAft>
              <a:defRPr/>
            </a:pPr>
            <a:r>
              <a:rPr lang="tr-TR" sz="1800" dirty="0">
                <a:latin typeface="Arial"/>
                <a:ea typeface="MS PGothic"/>
                <a:cs typeface="Arial"/>
              </a:rPr>
              <a:t>Siber Suç Sözleşmesi Komitesi (T-CY) kurulmuştur</a:t>
            </a:r>
          </a:p>
          <a:p>
            <a:pPr>
              <a:lnSpc>
                <a:spcPct val="120000"/>
              </a:lnSpc>
              <a:spcBef>
                <a:spcPts val="600"/>
              </a:spcBef>
              <a:spcAft>
                <a:spcPts val="600"/>
              </a:spcAft>
              <a:defRPr/>
            </a:pPr>
            <a:r>
              <a:rPr lang="tr-TR" sz="1800" dirty="0">
                <a:latin typeface="Arial"/>
                <a:ea typeface="MS PGothic"/>
                <a:cs typeface="Arial"/>
              </a:rPr>
              <a:t>Her ülkenin katılımına açıktır</a:t>
            </a:r>
            <a:endParaRPr lang="tr-TR" sz="1800" dirty="0">
              <a:latin typeface="Arial"/>
              <a:cs typeface="Arial"/>
            </a:endParaRPr>
          </a:p>
          <a:p>
            <a:pPr>
              <a:lnSpc>
                <a:spcPct val="120000"/>
              </a:lnSpc>
              <a:spcBef>
                <a:spcPts val="600"/>
              </a:spcBef>
              <a:spcAft>
                <a:spcPts val="600"/>
              </a:spcAft>
              <a:defRPr/>
            </a:pPr>
            <a:r>
              <a:rPr lang="tr-TR" sz="1800" dirty="0">
                <a:latin typeface="Arial"/>
                <a:ea typeface="MS PGothic"/>
                <a:cs typeface="Arial"/>
              </a:rPr>
              <a:t>Günümüz itibariyle </a:t>
            </a:r>
            <a:r>
              <a:rPr lang="tr-TR" sz="1800" b="1" dirty="0">
                <a:latin typeface="Arial"/>
                <a:ea typeface="MS PGothic"/>
                <a:cs typeface="Arial"/>
              </a:rPr>
              <a:t>siber suç ve elektronik deliller hakkındaki tek uluslararası Sözleşme</a:t>
            </a:r>
            <a:r>
              <a:rPr lang="tr-TR" sz="1800" dirty="0">
                <a:latin typeface="Arial"/>
                <a:ea typeface="MS PGothic"/>
                <a:cs typeface="Arial"/>
              </a:rPr>
              <a:t>dir </a:t>
            </a:r>
          </a:p>
          <a:p>
            <a:pPr>
              <a:lnSpc>
                <a:spcPct val="120000"/>
              </a:lnSpc>
              <a:spcBef>
                <a:spcPts val="600"/>
              </a:spcBef>
              <a:spcAft>
                <a:spcPts val="600"/>
              </a:spcAft>
              <a:defRPr/>
            </a:pPr>
            <a:r>
              <a:rPr lang="tr-TR" sz="1800" dirty="0">
                <a:latin typeface="Arial"/>
                <a:ea typeface="MS PGothic"/>
                <a:cs typeface="Arial"/>
              </a:rPr>
              <a:t>Siber suçların üst düzey, teknolojik açıdan tarafsız tanımlarını verir</a:t>
            </a:r>
            <a:endParaRPr lang="tr-TR" sz="1800" b="1" dirty="0">
              <a:latin typeface="Arial" panose="020B0604020202020204" pitchFamily="34" charset="0"/>
              <a:cs typeface="Arial" panose="020B0604020202020204" pitchFamily="34" charset="0"/>
            </a:endParaRPr>
          </a:p>
          <a:p>
            <a:pPr>
              <a:lnSpc>
                <a:spcPct val="120000"/>
              </a:lnSpc>
              <a:spcBef>
                <a:spcPts val="600"/>
              </a:spcBef>
              <a:spcAft>
                <a:spcPts val="600"/>
              </a:spcAft>
              <a:defRPr/>
            </a:pPr>
            <a:r>
              <a:rPr lang="tr-TR" sz="1800" dirty="0">
                <a:latin typeface="Arial"/>
                <a:ea typeface="MS PGothic"/>
                <a:cs typeface="Arial"/>
              </a:rPr>
              <a:t>Ulusal düzeyde yürütülen soruşturmalar ve kovuşturmalar için standart prosedürler öngörür ve ilgili taraflara yükümlülükler yükler</a:t>
            </a:r>
          </a:p>
          <a:p>
            <a:pPr>
              <a:lnSpc>
                <a:spcPct val="120000"/>
              </a:lnSpc>
              <a:spcBef>
                <a:spcPts val="600"/>
              </a:spcBef>
              <a:spcAft>
                <a:spcPts val="600"/>
              </a:spcAft>
              <a:defRPr/>
            </a:pPr>
            <a:r>
              <a:rPr lang="tr-TR" sz="1800" dirty="0">
                <a:latin typeface="Arial"/>
                <a:ea typeface="MS PGothic"/>
                <a:cs typeface="Arial"/>
              </a:rPr>
              <a:t>Uluslararası, polisten polise ve adli işbirliği için usul kurallarını belirler</a:t>
            </a:r>
          </a:p>
          <a:p>
            <a:pPr>
              <a:lnSpc>
                <a:spcPct val="120000"/>
              </a:lnSpc>
              <a:spcBef>
                <a:spcPts val="600"/>
              </a:spcBef>
              <a:spcAft>
                <a:spcPts val="600"/>
              </a:spcAft>
              <a:defRPr/>
            </a:pPr>
            <a:r>
              <a:rPr lang="tr-TR" sz="1800" dirty="0">
                <a:latin typeface="Arial"/>
                <a:ea typeface="MS PGothic"/>
                <a:cs typeface="Arial"/>
              </a:rPr>
              <a:t>Hukukun üstünlüğünü sağlayacak koşulları ve teminatları öngörür</a:t>
            </a:r>
          </a:p>
          <a:p>
            <a:pPr>
              <a:lnSpc>
                <a:spcPct val="120000"/>
              </a:lnSpc>
              <a:spcBef>
                <a:spcPts val="600"/>
              </a:spcBef>
              <a:spcAft>
                <a:spcPts val="600"/>
              </a:spcAft>
              <a:defRPr/>
            </a:pPr>
            <a:r>
              <a:rPr lang="tr-TR" sz="1800" dirty="0">
                <a:latin typeface="Arial"/>
                <a:ea typeface="MS PGothic"/>
                <a:cs typeface="Arial"/>
              </a:rPr>
              <a:t>T-CY, Budapeşte Sözleşmesi hükümlerinin yeni tehditler ve yeni teknolojik yaklaşımlar ışığında yorumlanması amacıyla </a:t>
            </a:r>
            <a:r>
              <a:rPr lang="tr-TR" sz="1800" b="1" dirty="0">
                <a:latin typeface="Arial"/>
                <a:ea typeface="MS PGothic"/>
                <a:cs typeface="Arial"/>
              </a:rPr>
              <a:t>kılavuz notlar </a:t>
            </a:r>
            <a:r>
              <a:rPr lang="tr-TR" sz="1800" dirty="0">
                <a:latin typeface="Arial"/>
                <a:ea typeface="MS PGothic"/>
                <a:cs typeface="Arial"/>
              </a:rPr>
              <a:t>yayımlar</a:t>
            </a:r>
            <a:endParaRPr lang="tr-TR" sz="1800" b="1" dirty="0">
              <a:latin typeface="Arial"/>
              <a:ea typeface="MS PGothic"/>
              <a:cs typeface="Arial"/>
            </a:endParaRPr>
          </a:p>
        </p:txBody>
      </p:sp>
      <p:sp>
        <p:nvSpPr>
          <p:cNvPr id="6" name="TextBox 5">
            <a:extLst>
              <a:ext uri="{FF2B5EF4-FFF2-40B4-BE49-F238E27FC236}">
                <a16:creationId xmlns:a16="http://schemas.microsoft.com/office/drawing/2014/main" id="{7D1578F7-23B3-4DBF-9300-A54FEA4651C1}"/>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3519789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8</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8</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a:solidFill>
                  <a:schemeClr val="bg1"/>
                </a:solidFill>
                <a:latin typeface="Arial"/>
                <a:cs typeface="Arial"/>
              </a:rPr>
              <a:t>Budapeşte Sözleşmesi'nin Kapsamı</a:t>
            </a:r>
            <a:endParaRPr lang="tr-TR" dirty="0">
              <a:solidFill>
                <a:schemeClr val="bg1"/>
              </a:solidFill>
              <a:cs typeface="Calibri"/>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a:extLst>
              <a:ext uri="{FF2B5EF4-FFF2-40B4-BE49-F238E27FC236}">
                <a16:creationId xmlns:a16="http://schemas.microsoft.com/office/drawing/2014/main" id="{65507052-E3E9-4B96-AA52-2E8414B2C194}"/>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
        <p:nvSpPr>
          <p:cNvPr id="156" name="TextBox 143">
            <a:extLst>
              <a:ext uri="{FF2B5EF4-FFF2-40B4-BE49-F238E27FC236}">
                <a16:creationId xmlns:a16="http://schemas.microsoft.com/office/drawing/2014/main" id="{A5535D03-9713-4021-9030-D1C1FD4C4F57}"/>
              </a:ext>
            </a:extLst>
          </p:cNvPr>
          <p:cNvSpPr txBox="1">
            <a:spLocks noChangeArrowheads="1"/>
          </p:cNvSpPr>
          <p:nvPr/>
        </p:nvSpPr>
        <p:spPr bwMode="auto">
          <a:xfrm>
            <a:off x="288131" y="3622221"/>
            <a:ext cx="219551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en-GB" sz="4800" b="1" dirty="0">
                <a:latin typeface="Verdana" charset="0"/>
                <a:cs typeface="Verdana" charset="0"/>
              </a:rPr>
              <a:t>130</a:t>
            </a:r>
            <a:r>
              <a:rPr lang="en-GB" sz="4000" b="1" dirty="0">
                <a:latin typeface="Verdana" charset="0"/>
                <a:cs typeface="Verdana" charset="0"/>
              </a:rPr>
              <a:t>+</a:t>
            </a:r>
          </a:p>
        </p:txBody>
      </p:sp>
      <p:grpSp>
        <p:nvGrpSpPr>
          <p:cNvPr id="157" name="Group 156">
            <a:extLst>
              <a:ext uri="{FF2B5EF4-FFF2-40B4-BE49-F238E27FC236}">
                <a16:creationId xmlns:a16="http://schemas.microsoft.com/office/drawing/2014/main" id="{7043C83C-872A-4F02-96A3-FB00C5BE0ADB}"/>
              </a:ext>
            </a:extLst>
          </p:cNvPr>
          <p:cNvGrpSpPr>
            <a:grpSpLocks/>
          </p:cNvGrpSpPr>
          <p:nvPr/>
        </p:nvGrpSpPr>
        <p:grpSpPr bwMode="auto">
          <a:xfrm>
            <a:off x="359569" y="1180646"/>
            <a:ext cx="8424862" cy="3757613"/>
            <a:chOff x="-30650" y="0"/>
            <a:chExt cx="9372924" cy="4653136"/>
          </a:xfrm>
        </p:grpSpPr>
        <p:pic>
          <p:nvPicPr>
            <p:cNvPr id="158" name="Picture 157">
              <a:extLst>
                <a:ext uri="{FF2B5EF4-FFF2-40B4-BE49-F238E27FC236}">
                  <a16:creationId xmlns:a16="http://schemas.microsoft.com/office/drawing/2014/main" id="{11027F92-9876-4FBD-8219-33B781259BA1}"/>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30650" y="0"/>
              <a:ext cx="9372924" cy="4653136"/>
            </a:xfrm>
            <a:prstGeom prst="rect">
              <a:avLst/>
            </a:prstGeom>
            <a:solidFill>
              <a:srgbClr val="FFFFFF"/>
            </a:solidFill>
            <a:ln w="3175">
              <a:solidFill>
                <a:schemeClr val="tx1"/>
              </a:solidFill>
              <a:miter lim="800000"/>
              <a:headEnd/>
              <a:tailEnd/>
            </a:ln>
          </p:spPr>
        </p:pic>
        <p:sp>
          <p:nvSpPr>
            <p:cNvPr id="159" name="Oval 158">
              <a:extLst>
                <a:ext uri="{FF2B5EF4-FFF2-40B4-BE49-F238E27FC236}">
                  <a16:creationId xmlns:a16="http://schemas.microsoft.com/office/drawing/2014/main" id="{C2F5ED15-F71B-42C0-822A-78F3D5924E2E}"/>
                </a:ext>
              </a:extLst>
            </p:cNvPr>
            <p:cNvSpPr/>
            <p:nvPr/>
          </p:nvSpPr>
          <p:spPr>
            <a:xfrm>
              <a:off x="3741833" y="1262067"/>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0" name="Oval 159">
              <a:extLst>
                <a:ext uri="{FF2B5EF4-FFF2-40B4-BE49-F238E27FC236}">
                  <a16:creationId xmlns:a16="http://schemas.microsoft.com/office/drawing/2014/main" id="{D36570DD-D6AE-4E5B-8312-AEB4FACC358F}"/>
                </a:ext>
              </a:extLst>
            </p:cNvPr>
            <p:cNvSpPr/>
            <p:nvPr/>
          </p:nvSpPr>
          <p:spPr>
            <a:xfrm>
              <a:off x="3563452" y="1299419"/>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1" name="Oval 160">
              <a:extLst>
                <a:ext uri="{FF2B5EF4-FFF2-40B4-BE49-F238E27FC236}">
                  <a16:creationId xmlns:a16="http://schemas.microsoft.com/office/drawing/2014/main" id="{65D89256-677E-427A-9B8C-2B2C1D952EE7}"/>
                </a:ext>
              </a:extLst>
            </p:cNvPr>
            <p:cNvSpPr/>
            <p:nvPr/>
          </p:nvSpPr>
          <p:spPr>
            <a:xfrm>
              <a:off x="3860164" y="105368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2" name="Oval 161">
              <a:extLst>
                <a:ext uri="{FF2B5EF4-FFF2-40B4-BE49-F238E27FC236}">
                  <a16:creationId xmlns:a16="http://schemas.microsoft.com/office/drawing/2014/main" id="{452BFF0E-B8D5-4B41-8ABC-7A662B9BA1F6}"/>
                </a:ext>
              </a:extLst>
            </p:cNvPr>
            <p:cNvSpPr/>
            <p:nvPr/>
          </p:nvSpPr>
          <p:spPr>
            <a:xfrm>
              <a:off x="4087997" y="1171639"/>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3" name="Oval 162">
              <a:extLst>
                <a:ext uri="{FF2B5EF4-FFF2-40B4-BE49-F238E27FC236}">
                  <a16:creationId xmlns:a16="http://schemas.microsoft.com/office/drawing/2014/main" id="{4E9CE6FA-12B8-4553-BDE2-CBE3B0DFAFFE}"/>
                </a:ext>
              </a:extLst>
            </p:cNvPr>
            <p:cNvSpPr/>
            <p:nvPr/>
          </p:nvSpPr>
          <p:spPr>
            <a:xfrm>
              <a:off x="3743599" y="837446"/>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4" name="Oval 163">
              <a:extLst>
                <a:ext uri="{FF2B5EF4-FFF2-40B4-BE49-F238E27FC236}">
                  <a16:creationId xmlns:a16="http://schemas.microsoft.com/office/drawing/2014/main" id="{5249D32B-5A60-436A-AE92-FE42CD89934C}"/>
                </a:ext>
              </a:extLst>
            </p:cNvPr>
            <p:cNvSpPr/>
            <p:nvPr/>
          </p:nvSpPr>
          <p:spPr>
            <a:xfrm>
              <a:off x="3420395" y="548469"/>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5" name="Oval 164">
              <a:extLst>
                <a:ext uri="{FF2B5EF4-FFF2-40B4-BE49-F238E27FC236}">
                  <a16:creationId xmlns:a16="http://schemas.microsoft.com/office/drawing/2014/main" id="{05F839AB-D44E-49B6-A781-A2F8723F36E5}"/>
                </a:ext>
              </a:extLst>
            </p:cNvPr>
            <p:cNvSpPr/>
            <p:nvPr/>
          </p:nvSpPr>
          <p:spPr>
            <a:xfrm>
              <a:off x="3923745" y="908217"/>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6" name="Oval 165">
              <a:extLst>
                <a:ext uri="{FF2B5EF4-FFF2-40B4-BE49-F238E27FC236}">
                  <a16:creationId xmlns:a16="http://schemas.microsoft.com/office/drawing/2014/main" id="{00BAD024-8482-4A55-A269-F463A1CC0870}"/>
                </a:ext>
              </a:extLst>
            </p:cNvPr>
            <p:cNvSpPr/>
            <p:nvPr/>
          </p:nvSpPr>
          <p:spPr>
            <a:xfrm>
              <a:off x="3895487" y="94556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7" name="Oval 166">
              <a:extLst>
                <a:ext uri="{FF2B5EF4-FFF2-40B4-BE49-F238E27FC236}">
                  <a16:creationId xmlns:a16="http://schemas.microsoft.com/office/drawing/2014/main" id="{3FE8050C-D7E7-4AE3-8777-F654A480DD33}"/>
                </a:ext>
              </a:extLst>
            </p:cNvPr>
            <p:cNvSpPr/>
            <p:nvPr/>
          </p:nvSpPr>
          <p:spPr>
            <a:xfrm>
              <a:off x="4042077" y="908217"/>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8" name="Oval 167">
              <a:extLst>
                <a:ext uri="{FF2B5EF4-FFF2-40B4-BE49-F238E27FC236}">
                  <a16:creationId xmlns:a16="http://schemas.microsoft.com/office/drawing/2014/main" id="{242904D1-A265-4403-9270-70CAF535952A}"/>
                </a:ext>
              </a:extLst>
            </p:cNvPr>
            <p:cNvSpPr/>
            <p:nvPr/>
          </p:nvSpPr>
          <p:spPr>
            <a:xfrm>
              <a:off x="3996158" y="1057620"/>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69" name="Oval 168">
              <a:extLst>
                <a:ext uri="{FF2B5EF4-FFF2-40B4-BE49-F238E27FC236}">
                  <a16:creationId xmlns:a16="http://schemas.microsoft.com/office/drawing/2014/main" id="{19628BD1-A68E-4421-BAD0-2248EC6A8CFF}"/>
                </a:ext>
              </a:extLst>
            </p:cNvPr>
            <p:cNvSpPr/>
            <p:nvPr/>
          </p:nvSpPr>
          <p:spPr>
            <a:xfrm>
              <a:off x="4619606" y="1016338"/>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0" name="Oval 169">
              <a:extLst>
                <a:ext uri="{FF2B5EF4-FFF2-40B4-BE49-F238E27FC236}">
                  <a16:creationId xmlns:a16="http://schemas.microsoft.com/office/drawing/2014/main" id="{F173A920-8C4B-4F83-95F1-C17EC6A93014}"/>
                </a:ext>
              </a:extLst>
            </p:cNvPr>
            <p:cNvSpPr/>
            <p:nvPr/>
          </p:nvSpPr>
          <p:spPr>
            <a:xfrm>
              <a:off x="5004625" y="1267965"/>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1" name="Oval 170">
              <a:extLst>
                <a:ext uri="{FF2B5EF4-FFF2-40B4-BE49-F238E27FC236}">
                  <a16:creationId xmlns:a16="http://schemas.microsoft.com/office/drawing/2014/main" id="{2E7F794E-3AE4-4F5D-A6EB-3956BA73C203}"/>
                </a:ext>
              </a:extLst>
            </p:cNvPr>
            <p:cNvSpPr/>
            <p:nvPr/>
          </p:nvSpPr>
          <p:spPr>
            <a:xfrm>
              <a:off x="4859801" y="1197195"/>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2" name="Oval 171">
              <a:extLst>
                <a:ext uri="{FF2B5EF4-FFF2-40B4-BE49-F238E27FC236}">
                  <a16:creationId xmlns:a16="http://schemas.microsoft.com/office/drawing/2014/main" id="{593FB721-CA4F-43AF-9577-DA9375A622B5}"/>
                </a:ext>
              </a:extLst>
            </p:cNvPr>
            <p:cNvSpPr/>
            <p:nvPr/>
          </p:nvSpPr>
          <p:spPr>
            <a:xfrm>
              <a:off x="4932214" y="1244375"/>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3" name="Oval 172">
              <a:extLst>
                <a:ext uri="{FF2B5EF4-FFF2-40B4-BE49-F238E27FC236}">
                  <a16:creationId xmlns:a16="http://schemas.microsoft.com/office/drawing/2014/main" id="{780D759C-52C6-496F-9AF5-19DEAFAAB1D8}"/>
                </a:ext>
              </a:extLst>
            </p:cNvPr>
            <p:cNvSpPr/>
            <p:nvPr/>
          </p:nvSpPr>
          <p:spPr>
            <a:xfrm>
              <a:off x="4428862" y="1100869"/>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4" name="Oval 173">
              <a:extLst>
                <a:ext uri="{FF2B5EF4-FFF2-40B4-BE49-F238E27FC236}">
                  <a16:creationId xmlns:a16="http://schemas.microsoft.com/office/drawing/2014/main" id="{74F0134B-4CA7-4392-853C-BDD9AD10DF59}"/>
                </a:ext>
              </a:extLst>
            </p:cNvPr>
            <p:cNvSpPr/>
            <p:nvPr/>
          </p:nvSpPr>
          <p:spPr>
            <a:xfrm>
              <a:off x="4497742" y="1059587"/>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5" name="Oval 174">
              <a:extLst>
                <a:ext uri="{FF2B5EF4-FFF2-40B4-BE49-F238E27FC236}">
                  <a16:creationId xmlns:a16="http://schemas.microsoft.com/office/drawing/2014/main" id="{DC04ACF4-5592-4959-ABCB-376280A5A21A}"/>
                </a:ext>
              </a:extLst>
            </p:cNvPr>
            <p:cNvSpPr/>
            <p:nvPr/>
          </p:nvSpPr>
          <p:spPr>
            <a:xfrm>
              <a:off x="4421798" y="1195229"/>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6" name="Oval 175">
              <a:extLst>
                <a:ext uri="{FF2B5EF4-FFF2-40B4-BE49-F238E27FC236}">
                  <a16:creationId xmlns:a16="http://schemas.microsoft.com/office/drawing/2014/main" id="{FCE994D3-7F9F-4562-86F6-260E807F9E45}"/>
                </a:ext>
              </a:extLst>
            </p:cNvPr>
            <p:cNvSpPr/>
            <p:nvPr/>
          </p:nvSpPr>
          <p:spPr>
            <a:xfrm>
              <a:off x="4349386" y="1224717"/>
              <a:ext cx="72411"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7" name="Oval 176">
              <a:extLst>
                <a:ext uri="{FF2B5EF4-FFF2-40B4-BE49-F238E27FC236}">
                  <a16:creationId xmlns:a16="http://schemas.microsoft.com/office/drawing/2014/main" id="{352B21C2-93D4-48D3-87BA-77CC793ED829}"/>
                </a:ext>
              </a:extLst>
            </p:cNvPr>
            <p:cNvSpPr/>
            <p:nvPr/>
          </p:nvSpPr>
          <p:spPr>
            <a:xfrm>
              <a:off x="4211627" y="1136254"/>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8" name="Oval 177">
              <a:extLst>
                <a:ext uri="{FF2B5EF4-FFF2-40B4-BE49-F238E27FC236}">
                  <a16:creationId xmlns:a16="http://schemas.microsoft.com/office/drawing/2014/main" id="{067B3CE4-2737-4878-800D-62E1B5FD8A91}"/>
                </a:ext>
              </a:extLst>
            </p:cNvPr>
            <p:cNvSpPr/>
            <p:nvPr/>
          </p:nvSpPr>
          <p:spPr>
            <a:xfrm>
              <a:off x="4148046" y="1093005"/>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79" name="Oval 178">
              <a:extLst>
                <a:ext uri="{FF2B5EF4-FFF2-40B4-BE49-F238E27FC236}">
                  <a16:creationId xmlns:a16="http://schemas.microsoft.com/office/drawing/2014/main" id="{0081E758-3FC5-4875-BCAC-DE9412B9CD40}"/>
                </a:ext>
              </a:extLst>
            </p:cNvPr>
            <p:cNvSpPr/>
            <p:nvPr/>
          </p:nvSpPr>
          <p:spPr>
            <a:xfrm>
              <a:off x="4314063" y="1144117"/>
              <a:ext cx="72411"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0" name="Oval 179">
              <a:extLst>
                <a:ext uri="{FF2B5EF4-FFF2-40B4-BE49-F238E27FC236}">
                  <a16:creationId xmlns:a16="http://schemas.microsoft.com/office/drawing/2014/main" id="{5279ACDB-35B6-440B-80A7-CCABD651C0BC}"/>
                </a:ext>
              </a:extLst>
            </p:cNvPr>
            <p:cNvSpPr/>
            <p:nvPr/>
          </p:nvSpPr>
          <p:spPr>
            <a:xfrm>
              <a:off x="4125086" y="1051723"/>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1" name="Oval 180">
              <a:extLst>
                <a:ext uri="{FF2B5EF4-FFF2-40B4-BE49-F238E27FC236}">
                  <a16:creationId xmlns:a16="http://schemas.microsoft.com/office/drawing/2014/main" id="{34486118-0FAE-4D31-84DE-2C89AF205569}"/>
                </a:ext>
              </a:extLst>
            </p:cNvPr>
            <p:cNvSpPr/>
            <p:nvPr/>
          </p:nvSpPr>
          <p:spPr>
            <a:xfrm>
              <a:off x="4276974" y="992748"/>
              <a:ext cx="72412"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2" name="Oval 181">
              <a:extLst>
                <a:ext uri="{FF2B5EF4-FFF2-40B4-BE49-F238E27FC236}">
                  <a16:creationId xmlns:a16="http://schemas.microsoft.com/office/drawing/2014/main" id="{4B845411-5474-4EF1-A60F-DF4EC802FAD3}"/>
                </a:ext>
              </a:extLst>
            </p:cNvPr>
            <p:cNvSpPr/>
            <p:nvPr/>
          </p:nvSpPr>
          <p:spPr>
            <a:xfrm>
              <a:off x="4276974" y="1053688"/>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3" name="Oval 182">
              <a:extLst>
                <a:ext uri="{FF2B5EF4-FFF2-40B4-BE49-F238E27FC236}">
                  <a16:creationId xmlns:a16="http://schemas.microsoft.com/office/drawing/2014/main" id="{C570A16D-AEFF-441C-9205-2238004B7BA4}"/>
                </a:ext>
              </a:extLst>
            </p:cNvPr>
            <p:cNvSpPr/>
            <p:nvPr/>
          </p:nvSpPr>
          <p:spPr>
            <a:xfrm>
              <a:off x="4268144" y="1189332"/>
              <a:ext cx="72411"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4" name="Oval 183">
              <a:extLst>
                <a:ext uri="{FF2B5EF4-FFF2-40B4-BE49-F238E27FC236}">
                  <a16:creationId xmlns:a16="http://schemas.microsoft.com/office/drawing/2014/main" id="{5BFEA4C7-67D0-4081-8B83-35C54FC03EC7}"/>
                </a:ext>
              </a:extLst>
            </p:cNvPr>
            <p:cNvSpPr/>
            <p:nvPr/>
          </p:nvSpPr>
          <p:spPr>
            <a:xfrm>
              <a:off x="4308764" y="1244375"/>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5" name="Oval 184">
              <a:extLst>
                <a:ext uri="{FF2B5EF4-FFF2-40B4-BE49-F238E27FC236}">
                  <a16:creationId xmlns:a16="http://schemas.microsoft.com/office/drawing/2014/main" id="{F2339610-1A1E-40EC-841B-DB483466A58D}"/>
                </a:ext>
              </a:extLst>
            </p:cNvPr>
            <p:cNvSpPr/>
            <p:nvPr/>
          </p:nvSpPr>
          <p:spPr>
            <a:xfrm>
              <a:off x="4020884" y="621204"/>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6" name="Oval 185">
              <a:extLst>
                <a:ext uri="{FF2B5EF4-FFF2-40B4-BE49-F238E27FC236}">
                  <a16:creationId xmlns:a16="http://schemas.microsoft.com/office/drawing/2014/main" id="{6D577286-A7EC-450E-B284-690D1888E1DB}"/>
                </a:ext>
              </a:extLst>
            </p:cNvPr>
            <p:cNvSpPr/>
            <p:nvPr/>
          </p:nvSpPr>
          <p:spPr>
            <a:xfrm>
              <a:off x="4386475" y="613341"/>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7" name="Oval 186">
              <a:extLst>
                <a:ext uri="{FF2B5EF4-FFF2-40B4-BE49-F238E27FC236}">
                  <a16:creationId xmlns:a16="http://schemas.microsoft.com/office/drawing/2014/main" id="{801D04DA-9B60-418B-841B-9E617CC0A1F3}"/>
                </a:ext>
              </a:extLst>
            </p:cNvPr>
            <p:cNvSpPr/>
            <p:nvPr/>
          </p:nvSpPr>
          <p:spPr>
            <a:xfrm>
              <a:off x="4391774" y="699838"/>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8" name="Oval 187">
              <a:extLst>
                <a:ext uri="{FF2B5EF4-FFF2-40B4-BE49-F238E27FC236}">
                  <a16:creationId xmlns:a16="http://schemas.microsoft.com/office/drawing/2014/main" id="{A50D4ADD-62F4-46DE-B04A-4606EB08E150}"/>
                </a:ext>
              </a:extLst>
            </p:cNvPr>
            <p:cNvSpPr/>
            <p:nvPr/>
          </p:nvSpPr>
          <p:spPr>
            <a:xfrm>
              <a:off x="4388242" y="760779"/>
              <a:ext cx="70646" cy="72735"/>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89" name="Oval 188">
              <a:extLst>
                <a:ext uri="{FF2B5EF4-FFF2-40B4-BE49-F238E27FC236}">
                  <a16:creationId xmlns:a16="http://schemas.microsoft.com/office/drawing/2014/main" id="{78758E1A-5BA1-4663-8A1A-4FEE89815763}"/>
                </a:ext>
              </a:extLst>
            </p:cNvPr>
            <p:cNvSpPr/>
            <p:nvPr/>
          </p:nvSpPr>
          <p:spPr>
            <a:xfrm>
              <a:off x="4342322" y="780438"/>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0" name="Oval 189">
              <a:extLst>
                <a:ext uri="{FF2B5EF4-FFF2-40B4-BE49-F238E27FC236}">
                  <a16:creationId xmlns:a16="http://schemas.microsoft.com/office/drawing/2014/main" id="{E8942A67-DA12-4581-A0B3-2FA6FDB7CB3F}"/>
                </a:ext>
              </a:extLst>
            </p:cNvPr>
            <p:cNvSpPr/>
            <p:nvPr/>
          </p:nvSpPr>
          <p:spPr>
            <a:xfrm>
              <a:off x="4020884" y="770608"/>
              <a:ext cx="70646"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1" name="Oval 190">
              <a:extLst>
                <a:ext uri="{FF2B5EF4-FFF2-40B4-BE49-F238E27FC236}">
                  <a16:creationId xmlns:a16="http://schemas.microsoft.com/office/drawing/2014/main" id="{51AA2C41-9A09-4697-AF84-0554C481D576}"/>
                </a:ext>
              </a:extLst>
            </p:cNvPr>
            <p:cNvSpPr/>
            <p:nvPr/>
          </p:nvSpPr>
          <p:spPr>
            <a:xfrm>
              <a:off x="4254015" y="872831"/>
              <a:ext cx="70646"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2" name="Oval 191">
              <a:extLst>
                <a:ext uri="{FF2B5EF4-FFF2-40B4-BE49-F238E27FC236}">
                  <a16:creationId xmlns:a16="http://schemas.microsoft.com/office/drawing/2014/main" id="{2B5A8CE7-9E8A-408A-9AF0-E9B480D5262C}"/>
                </a:ext>
              </a:extLst>
            </p:cNvPr>
            <p:cNvSpPr/>
            <p:nvPr/>
          </p:nvSpPr>
          <p:spPr>
            <a:xfrm>
              <a:off x="4163941" y="957363"/>
              <a:ext cx="72412"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3" name="Oval 192">
              <a:extLst>
                <a:ext uri="{FF2B5EF4-FFF2-40B4-BE49-F238E27FC236}">
                  <a16:creationId xmlns:a16="http://schemas.microsoft.com/office/drawing/2014/main" id="{F1D749C4-79C1-431B-9075-110CFB7EC734}"/>
                </a:ext>
              </a:extLst>
            </p:cNvPr>
            <p:cNvSpPr/>
            <p:nvPr/>
          </p:nvSpPr>
          <p:spPr>
            <a:xfrm>
              <a:off x="4148046" y="648726"/>
              <a:ext cx="72411" cy="72737"/>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4" name="Oval 193">
              <a:extLst>
                <a:ext uri="{FF2B5EF4-FFF2-40B4-BE49-F238E27FC236}">
                  <a16:creationId xmlns:a16="http://schemas.microsoft.com/office/drawing/2014/main" id="{E74515D5-B53D-4B1A-8462-F60D4D9E26EC}"/>
                </a:ext>
              </a:extLst>
            </p:cNvPr>
            <p:cNvSpPr/>
            <p:nvPr/>
          </p:nvSpPr>
          <p:spPr>
            <a:xfrm>
              <a:off x="3600541" y="870866"/>
              <a:ext cx="70646" cy="72735"/>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5" name="Oval 194">
              <a:extLst>
                <a:ext uri="{FF2B5EF4-FFF2-40B4-BE49-F238E27FC236}">
                  <a16:creationId xmlns:a16="http://schemas.microsoft.com/office/drawing/2014/main" id="{DEDA2E91-F147-4F07-9850-EA5F5ACC56D1}"/>
                </a:ext>
              </a:extLst>
            </p:cNvPr>
            <p:cNvSpPr/>
            <p:nvPr/>
          </p:nvSpPr>
          <p:spPr>
            <a:xfrm>
              <a:off x="4658461" y="1317111"/>
              <a:ext cx="70646" cy="70770"/>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6" name="Oval 195">
              <a:extLst>
                <a:ext uri="{FF2B5EF4-FFF2-40B4-BE49-F238E27FC236}">
                  <a16:creationId xmlns:a16="http://schemas.microsoft.com/office/drawing/2014/main" id="{DA8CC775-95E3-4B5E-AA82-5B14E763D4D6}"/>
                </a:ext>
              </a:extLst>
            </p:cNvPr>
            <p:cNvSpPr/>
            <p:nvPr/>
          </p:nvSpPr>
          <p:spPr>
            <a:xfrm>
              <a:off x="1115577" y="1317111"/>
              <a:ext cx="72412" cy="70770"/>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7" name="Oval 196">
              <a:extLst>
                <a:ext uri="{FF2B5EF4-FFF2-40B4-BE49-F238E27FC236}">
                  <a16:creationId xmlns:a16="http://schemas.microsoft.com/office/drawing/2014/main" id="{56C9C345-C095-47A9-8A50-A7A146FC9B18}"/>
                </a:ext>
              </a:extLst>
            </p:cNvPr>
            <p:cNvSpPr/>
            <p:nvPr/>
          </p:nvSpPr>
          <p:spPr>
            <a:xfrm>
              <a:off x="1763752" y="1989427"/>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8" name="Oval 197">
              <a:extLst>
                <a:ext uri="{FF2B5EF4-FFF2-40B4-BE49-F238E27FC236}">
                  <a16:creationId xmlns:a16="http://schemas.microsoft.com/office/drawing/2014/main" id="{43D861C6-CA75-4711-A5C0-2330F682FFDA}"/>
                </a:ext>
              </a:extLst>
            </p:cNvPr>
            <p:cNvSpPr/>
            <p:nvPr/>
          </p:nvSpPr>
          <p:spPr>
            <a:xfrm>
              <a:off x="7452500" y="1413437"/>
              <a:ext cx="72412"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199" name="Oval 198">
              <a:extLst>
                <a:ext uri="{FF2B5EF4-FFF2-40B4-BE49-F238E27FC236}">
                  <a16:creationId xmlns:a16="http://schemas.microsoft.com/office/drawing/2014/main" id="{947AC189-0954-4535-A736-7868DAD0AAA0}"/>
                </a:ext>
              </a:extLst>
            </p:cNvPr>
            <p:cNvSpPr/>
            <p:nvPr/>
          </p:nvSpPr>
          <p:spPr>
            <a:xfrm>
              <a:off x="7480759" y="3357649"/>
              <a:ext cx="70646"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0" name="Oval 199">
              <a:extLst>
                <a:ext uri="{FF2B5EF4-FFF2-40B4-BE49-F238E27FC236}">
                  <a16:creationId xmlns:a16="http://schemas.microsoft.com/office/drawing/2014/main" id="{357F1B48-A5E0-44C8-855F-332A8C4D0F3C}"/>
                </a:ext>
              </a:extLst>
            </p:cNvPr>
            <p:cNvSpPr/>
            <p:nvPr/>
          </p:nvSpPr>
          <p:spPr>
            <a:xfrm>
              <a:off x="4428862" y="3501156"/>
              <a:ext cx="70646" cy="72735"/>
            </a:xfrm>
            <a:prstGeom prst="ellipse">
              <a:avLst/>
            </a:prstGeom>
            <a:solidFill>
              <a:srgbClr val="6699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1" name="Oval 200">
              <a:extLst>
                <a:ext uri="{FF2B5EF4-FFF2-40B4-BE49-F238E27FC236}">
                  <a16:creationId xmlns:a16="http://schemas.microsoft.com/office/drawing/2014/main" id="{E3EB9187-1E46-4444-86D2-93BA2246E610}"/>
                </a:ext>
              </a:extLst>
            </p:cNvPr>
            <p:cNvSpPr/>
            <p:nvPr/>
          </p:nvSpPr>
          <p:spPr>
            <a:xfrm>
              <a:off x="1260400" y="796164"/>
              <a:ext cx="70646" cy="72735"/>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2" name="Oval 201">
              <a:extLst>
                <a:ext uri="{FF2B5EF4-FFF2-40B4-BE49-F238E27FC236}">
                  <a16:creationId xmlns:a16="http://schemas.microsoft.com/office/drawing/2014/main" id="{AC651C7F-C9D3-4469-8363-0CE5A9CFF701}"/>
                </a:ext>
              </a:extLst>
            </p:cNvPr>
            <p:cNvSpPr/>
            <p:nvPr/>
          </p:nvSpPr>
          <p:spPr>
            <a:xfrm>
              <a:off x="3932576" y="980953"/>
              <a:ext cx="72411" cy="72735"/>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3" name="Oval 202">
              <a:extLst>
                <a:ext uri="{FF2B5EF4-FFF2-40B4-BE49-F238E27FC236}">
                  <a16:creationId xmlns:a16="http://schemas.microsoft.com/office/drawing/2014/main" id="{843A1379-FF79-4F80-9008-FBBF44C04860}"/>
                </a:ext>
              </a:extLst>
            </p:cNvPr>
            <p:cNvSpPr/>
            <p:nvPr/>
          </p:nvSpPr>
          <p:spPr>
            <a:xfrm>
              <a:off x="4359983" y="1317111"/>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4" name="Oval 203">
              <a:extLst>
                <a:ext uri="{FF2B5EF4-FFF2-40B4-BE49-F238E27FC236}">
                  <a16:creationId xmlns:a16="http://schemas.microsoft.com/office/drawing/2014/main" id="{14D25A9F-0BD4-4C5E-8048-C9D89B57D6E2}"/>
                </a:ext>
              </a:extLst>
            </p:cNvPr>
            <p:cNvSpPr/>
            <p:nvPr/>
          </p:nvSpPr>
          <p:spPr>
            <a:xfrm>
              <a:off x="970753" y="1952076"/>
              <a:ext cx="72412" cy="72735"/>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5" name="Oval 204">
              <a:extLst>
                <a:ext uri="{FF2B5EF4-FFF2-40B4-BE49-F238E27FC236}">
                  <a16:creationId xmlns:a16="http://schemas.microsoft.com/office/drawing/2014/main" id="{99917810-548C-452F-AB73-964064F84F13}"/>
                </a:ext>
              </a:extLst>
            </p:cNvPr>
            <p:cNvSpPr/>
            <p:nvPr/>
          </p:nvSpPr>
          <p:spPr>
            <a:xfrm>
              <a:off x="1475870" y="2290200"/>
              <a:ext cx="72412"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6" name="Oval 205">
              <a:extLst>
                <a:ext uri="{FF2B5EF4-FFF2-40B4-BE49-F238E27FC236}">
                  <a16:creationId xmlns:a16="http://schemas.microsoft.com/office/drawing/2014/main" id="{0F6006B4-A551-4EC2-9D00-6F361FCA739D}"/>
                </a:ext>
              </a:extLst>
            </p:cNvPr>
            <p:cNvSpPr/>
            <p:nvPr/>
          </p:nvSpPr>
          <p:spPr>
            <a:xfrm>
              <a:off x="1339878" y="2254815"/>
              <a:ext cx="72411"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7" name="Oval 206">
              <a:extLst>
                <a:ext uri="{FF2B5EF4-FFF2-40B4-BE49-F238E27FC236}">
                  <a16:creationId xmlns:a16="http://schemas.microsoft.com/office/drawing/2014/main" id="{EE8DA2C6-9383-4FF6-AC45-0A49F23585AF}"/>
                </a:ext>
              </a:extLst>
            </p:cNvPr>
            <p:cNvSpPr/>
            <p:nvPr/>
          </p:nvSpPr>
          <p:spPr>
            <a:xfrm>
              <a:off x="2051633" y="3788168"/>
              <a:ext cx="72412"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8" name="Oval 207">
              <a:extLst>
                <a:ext uri="{FF2B5EF4-FFF2-40B4-BE49-F238E27FC236}">
                  <a16:creationId xmlns:a16="http://schemas.microsoft.com/office/drawing/2014/main" id="{97AA50C7-4B65-43FB-8CC7-4C3A9A3DC2D5}"/>
                </a:ext>
              </a:extLst>
            </p:cNvPr>
            <p:cNvSpPr/>
            <p:nvPr/>
          </p:nvSpPr>
          <p:spPr>
            <a:xfrm>
              <a:off x="1836163" y="3829450"/>
              <a:ext cx="72412" cy="72737"/>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09" name="Oval 208">
              <a:extLst>
                <a:ext uri="{FF2B5EF4-FFF2-40B4-BE49-F238E27FC236}">
                  <a16:creationId xmlns:a16="http://schemas.microsoft.com/office/drawing/2014/main" id="{68E99C77-0C0F-47A3-9CB2-84FFFE7ABCC1}"/>
                </a:ext>
              </a:extLst>
            </p:cNvPr>
            <p:cNvSpPr/>
            <p:nvPr/>
          </p:nvSpPr>
          <p:spPr>
            <a:xfrm>
              <a:off x="3563452" y="1556943"/>
              <a:ext cx="72412" cy="72737"/>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0" name="Oval 209">
              <a:extLst>
                <a:ext uri="{FF2B5EF4-FFF2-40B4-BE49-F238E27FC236}">
                  <a16:creationId xmlns:a16="http://schemas.microsoft.com/office/drawing/2014/main" id="{B123E2A7-7C1C-4579-88B3-CB3086597B4D}"/>
                </a:ext>
              </a:extLst>
            </p:cNvPr>
            <p:cNvSpPr/>
            <p:nvPr/>
          </p:nvSpPr>
          <p:spPr>
            <a:xfrm>
              <a:off x="3275571" y="2132933"/>
              <a:ext cx="72411"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1" name="Oval 210">
              <a:extLst>
                <a:ext uri="{FF2B5EF4-FFF2-40B4-BE49-F238E27FC236}">
                  <a16:creationId xmlns:a16="http://schemas.microsoft.com/office/drawing/2014/main" id="{46B8D3AA-4EAE-492D-8FC1-4942BA0CC992}"/>
                </a:ext>
              </a:extLst>
            </p:cNvPr>
            <p:cNvSpPr/>
            <p:nvPr/>
          </p:nvSpPr>
          <p:spPr>
            <a:xfrm>
              <a:off x="7164619" y="2097548"/>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2" name="Oval 211">
              <a:extLst>
                <a:ext uri="{FF2B5EF4-FFF2-40B4-BE49-F238E27FC236}">
                  <a16:creationId xmlns:a16="http://schemas.microsoft.com/office/drawing/2014/main" id="{418B8038-6961-455A-9F82-3A145AE1AD19}"/>
                </a:ext>
              </a:extLst>
            </p:cNvPr>
            <p:cNvSpPr/>
            <p:nvPr/>
          </p:nvSpPr>
          <p:spPr>
            <a:xfrm>
              <a:off x="1982754" y="2058232"/>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3" name="Oval 212">
              <a:extLst>
                <a:ext uri="{FF2B5EF4-FFF2-40B4-BE49-F238E27FC236}">
                  <a16:creationId xmlns:a16="http://schemas.microsoft.com/office/drawing/2014/main" id="{F6799559-D65C-4BC0-ADC9-09C61EFAE0CE}"/>
                </a:ext>
              </a:extLst>
            </p:cNvPr>
            <p:cNvSpPr/>
            <p:nvPr/>
          </p:nvSpPr>
          <p:spPr>
            <a:xfrm>
              <a:off x="1912108" y="1987461"/>
              <a:ext cx="70646"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4" name="Oval 213">
              <a:extLst>
                <a:ext uri="{FF2B5EF4-FFF2-40B4-BE49-F238E27FC236}">
                  <a16:creationId xmlns:a16="http://schemas.microsoft.com/office/drawing/2014/main" id="{9EC7DDA9-A76F-4C2B-A9D2-91A7A4AD32B8}"/>
                </a:ext>
              </a:extLst>
            </p:cNvPr>
            <p:cNvSpPr/>
            <p:nvPr/>
          </p:nvSpPr>
          <p:spPr>
            <a:xfrm>
              <a:off x="1979222" y="2014983"/>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5" name="Oval 214">
              <a:extLst>
                <a:ext uri="{FF2B5EF4-FFF2-40B4-BE49-F238E27FC236}">
                  <a16:creationId xmlns:a16="http://schemas.microsoft.com/office/drawing/2014/main" id="{67BC6C70-9C16-4026-84F4-F5A012A928BB}"/>
                </a:ext>
              </a:extLst>
            </p:cNvPr>
            <p:cNvSpPr/>
            <p:nvPr/>
          </p:nvSpPr>
          <p:spPr>
            <a:xfrm>
              <a:off x="5940681" y="1843955"/>
              <a:ext cx="70646"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6" name="Oval 215">
              <a:extLst>
                <a:ext uri="{FF2B5EF4-FFF2-40B4-BE49-F238E27FC236}">
                  <a16:creationId xmlns:a16="http://schemas.microsoft.com/office/drawing/2014/main" id="{B1099DB9-E335-4ED3-AAEE-16CEDDD0889C}"/>
                </a:ext>
              </a:extLst>
            </p:cNvPr>
            <p:cNvSpPr/>
            <p:nvPr/>
          </p:nvSpPr>
          <p:spPr>
            <a:xfrm>
              <a:off x="1982754" y="2138830"/>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7" name="Oval 216">
              <a:extLst>
                <a:ext uri="{FF2B5EF4-FFF2-40B4-BE49-F238E27FC236}">
                  <a16:creationId xmlns:a16="http://schemas.microsoft.com/office/drawing/2014/main" id="{40937832-7F0E-4102-8798-2A4F78A6D1A8}"/>
                </a:ext>
              </a:extLst>
            </p:cNvPr>
            <p:cNvSpPr/>
            <p:nvPr/>
          </p:nvSpPr>
          <p:spPr>
            <a:xfrm>
              <a:off x="1551815" y="202284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8" name="Oval 217">
              <a:extLst>
                <a:ext uri="{FF2B5EF4-FFF2-40B4-BE49-F238E27FC236}">
                  <a16:creationId xmlns:a16="http://schemas.microsoft.com/office/drawing/2014/main" id="{8DEF2324-A0F4-45DA-95CA-ADDF96FAA7CE}"/>
                </a:ext>
              </a:extLst>
            </p:cNvPr>
            <p:cNvSpPr/>
            <p:nvPr/>
          </p:nvSpPr>
          <p:spPr>
            <a:xfrm>
              <a:off x="5652800" y="1627713"/>
              <a:ext cx="70646"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19" name="Oval 218">
              <a:extLst>
                <a:ext uri="{FF2B5EF4-FFF2-40B4-BE49-F238E27FC236}">
                  <a16:creationId xmlns:a16="http://schemas.microsoft.com/office/drawing/2014/main" id="{004A041E-42E9-4143-9F28-9F2A646407F6}"/>
                </a:ext>
              </a:extLst>
            </p:cNvPr>
            <p:cNvSpPr/>
            <p:nvPr/>
          </p:nvSpPr>
          <p:spPr>
            <a:xfrm>
              <a:off x="7019796" y="2419946"/>
              <a:ext cx="72411"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0" name="Oval 219">
              <a:extLst>
                <a:ext uri="{FF2B5EF4-FFF2-40B4-BE49-F238E27FC236}">
                  <a16:creationId xmlns:a16="http://schemas.microsoft.com/office/drawing/2014/main" id="{FB6A55B0-FFD5-4C60-96DE-6E689104AB98}"/>
                </a:ext>
              </a:extLst>
            </p:cNvPr>
            <p:cNvSpPr/>
            <p:nvPr/>
          </p:nvSpPr>
          <p:spPr>
            <a:xfrm>
              <a:off x="2124045" y="3345854"/>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1" name="Oval 220">
              <a:extLst>
                <a:ext uri="{FF2B5EF4-FFF2-40B4-BE49-F238E27FC236}">
                  <a16:creationId xmlns:a16="http://schemas.microsoft.com/office/drawing/2014/main" id="{D8A433E2-C5D4-4FF5-9D04-658F53992F21}"/>
                </a:ext>
              </a:extLst>
            </p:cNvPr>
            <p:cNvSpPr/>
            <p:nvPr/>
          </p:nvSpPr>
          <p:spPr>
            <a:xfrm>
              <a:off x="6731914" y="2708923"/>
              <a:ext cx="72412"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2" name="Oval 221">
              <a:extLst>
                <a:ext uri="{FF2B5EF4-FFF2-40B4-BE49-F238E27FC236}">
                  <a16:creationId xmlns:a16="http://schemas.microsoft.com/office/drawing/2014/main" id="{006BB177-8E82-4684-A6FA-AACDD43908EA}"/>
                </a:ext>
              </a:extLst>
            </p:cNvPr>
            <p:cNvSpPr/>
            <p:nvPr/>
          </p:nvSpPr>
          <p:spPr>
            <a:xfrm>
              <a:off x="4425330" y="3282947"/>
              <a:ext cx="72412"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3" name="Oval 222">
              <a:extLst>
                <a:ext uri="{FF2B5EF4-FFF2-40B4-BE49-F238E27FC236}">
                  <a16:creationId xmlns:a16="http://schemas.microsoft.com/office/drawing/2014/main" id="{22B804ED-8182-47C9-803A-078913A17AD2}"/>
                </a:ext>
              </a:extLst>
            </p:cNvPr>
            <p:cNvSpPr/>
            <p:nvPr/>
          </p:nvSpPr>
          <p:spPr>
            <a:xfrm>
              <a:off x="6083739" y="2341312"/>
              <a:ext cx="72411" cy="72735"/>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4" name="Oval 223">
              <a:extLst>
                <a:ext uri="{FF2B5EF4-FFF2-40B4-BE49-F238E27FC236}">
                  <a16:creationId xmlns:a16="http://schemas.microsoft.com/office/drawing/2014/main" id="{FBB0C07B-36D8-4D13-9E36-F7B812675B33}"/>
                </a:ext>
              </a:extLst>
            </p:cNvPr>
            <p:cNvSpPr/>
            <p:nvPr/>
          </p:nvSpPr>
          <p:spPr>
            <a:xfrm>
              <a:off x="6588857" y="2130967"/>
              <a:ext cx="70646"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5" name="Oval 224">
              <a:extLst>
                <a:ext uri="{FF2B5EF4-FFF2-40B4-BE49-F238E27FC236}">
                  <a16:creationId xmlns:a16="http://schemas.microsoft.com/office/drawing/2014/main" id="{09EA2047-D2D7-406D-8268-E5CBCE90D2AD}"/>
                </a:ext>
              </a:extLst>
            </p:cNvPr>
            <p:cNvSpPr/>
            <p:nvPr/>
          </p:nvSpPr>
          <p:spPr>
            <a:xfrm>
              <a:off x="6696591" y="2482852"/>
              <a:ext cx="72412" cy="72735"/>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6" name="Oval 225">
              <a:extLst>
                <a:ext uri="{FF2B5EF4-FFF2-40B4-BE49-F238E27FC236}">
                  <a16:creationId xmlns:a16="http://schemas.microsoft.com/office/drawing/2014/main" id="{F7F904B4-5770-4CE7-8667-E039B18DAFA1}"/>
                </a:ext>
              </a:extLst>
            </p:cNvPr>
            <p:cNvSpPr/>
            <p:nvPr/>
          </p:nvSpPr>
          <p:spPr>
            <a:xfrm>
              <a:off x="6659502" y="2394389"/>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7" name="Oval 226">
              <a:extLst>
                <a:ext uri="{FF2B5EF4-FFF2-40B4-BE49-F238E27FC236}">
                  <a16:creationId xmlns:a16="http://schemas.microsoft.com/office/drawing/2014/main" id="{7F35954E-F044-416C-95D3-9D60DEAB3FB4}"/>
                </a:ext>
              </a:extLst>
            </p:cNvPr>
            <p:cNvSpPr/>
            <p:nvPr/>
          </p:nvSpPr>
          <p:spPr>
            <a:xfrm>
              <a:off x="3729469" y="2321654"/>
              <a:ext cx="70646"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8" name="Oval 227">
              <a:extLst>
                <a:ext uri="{FF2B5EF4-FFF2-40B4-BE49-F238E27FC236}">
                  <a16:creationId xmlns:a16="http://schemas.microsoft.com/office/drawing/2014/main" id="{A5EC08C7-FC2E-4082-B7A1-3CF75D309FF3}"/>
                </a:ext>
              </a:extLst>
            </p:cNvPr>
            <p:cNvSpPr/>
            <p:nvPr/>
          </p:nvSpPr>
          <p:spPr>
            <a:xfrm>
              <a:off x="8316145" y="3919878"/>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29" name="Oval 228">
              <a:extLst>
                <a:ext uri="{FF2B5EF4-FFF2-40B4-BE49-F238E27FC236}">
                  <a16:creationId xmlns:a16="http://schemas.microsoft.com/office/drawing/2014/main" id="{BF08B9AD-5044-4E1E-80F3-D4619CBEAD62}"/>
                </a:ext>
              </a:extLst>
            </p:cNvPr>
            <p:cNvSpPr/>
            <p:nvPr/>
          </p:nvSpPr>
          <p:spPr>
            <a:xfrm>
              <a:off x="4084465" y="244746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0" name="Oval 229">
              <a:extLst>
                <a:ext uri="{FF2B5EF4-FFF2-40B4-BE49-F238E27FC236}">
                  <a16:creationId xmlns:a16="http://schemas.microsoft.com/office/drawing/2014/main" id="{4CA09E23-390D-4A39-96A4-C9578872D803}"/>
                </a:ext>
              </a:extLst>
            </p:cNvPr>
            <p:cNvSpPr/>
            <p:nvPr/>
          </p:nvSpPr>
          <p:spPr>
            <a:xfrm>
              <a:off x="3948471" y="2087719"/>
              <a:ext cx="72412"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1" name="Oval 230">
              <a:extLst>
                <a:ext uri="{FF2B5EF4-FFF2-40B4-BE49-F238E27FC236}">
                  <a16:creationId xmlns:a16="http://schemas.microsoft.com/office/drawing/2014/main" id="{65B76F48-0260-48B5-A59F-9C100C60D41F}"/>
                </a:ext>
              </a:extLst>
            </p:cNvPr>
            <p:cNvSpPr/>
            <p:nvPr/>
          </p:nvSpPr>
          <p:spPr>
            <a:xfrm>
              <a:off x="3842503" y="1594294"/>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2" name="Oval 231">
              <a:extLst>
                <a:ext uri="{FF2B5EF4-FFF2-40B4-BE49-F238E27FC236}">
                  <a16:creationId xmlns:a16="http://schemas.microsoft.com/office/drawing/2014/main" id="{5B470EA3-F786-486F-A8BC-F6223C185BBE}"/>
                </a:ext>
              </a:extLst>
            </p:cNvPr>
            <p:cNvSpPr/>
            <p:nvPr/>
          </p:nvSpPr>
          <p:spPr>
            <a:xfrm>
              <a:off x="6625945" y="1963871"/>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3" name="Oval 232">
              <a:extLst>
                <a:ext uri="{FF2B5EF4-FFF2-40B4-BE49-F238E27FC236}">
                  <a16:creationId xmlns:a16="http://schemas.microsoft.com/office/drawing/2014/main" id="{C6AC99CC-AFFA-4FDB-BD6C-7F59B00CD5B1}"/>
                </a:ext>
              </a:extLst>
            </p:cNvPr>
            <p:cNvSpPr/>
            <p:nvPr/>
          </p:nvSpPr>
          <p:spPr>
            <a:xfrm>
              <a:off x="1703703" y="1963871"/>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4" name="Oval 233">
              <a:extLst>
                <a:ext uri="{FF2B5EF4-FFF2-40B4-BE49-F238E27FC236}">
                  <a16:creationId xmlns:a16="http://schemas.microsoft.com/office/drawing/2014/main" id="{43FD2EDF-FC66-4417-B9E5-B7824DFB64DC}"/>
                </a:ext>
              </a:extLst>
            </p:cNvPr>
            <p:cNvSpPr/>
            <p:nvPr/>
          </p:nvSpPr>
          <p:spPr>
            <a:xfrm>
              <a:off x="8173087" y="2744308"/>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5" name="Oval 234">
              <a:extLst>
                <a:ext uri="{FF2B5EF4-FFF2-40B4-BE49-F238E27FC236}">
                  <a16:creationId xmlns:a16="http://schemas.microsoft.com/office/drawing/2014/main" id="{F5A2A25F-210A-4A4F-9EE5-BAB53A5143C9}"/>
                </a:ext>
              </a:extLst>
            </p:cNvPr>
            <p:cNvSpPr/>
            <p:nvPr/>
          </p:nvSpPr>
          <p:spPr>
            <a:xfrm>
              <a:off x="4580751" y="1698483"/>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6" name="Oval 235">
              <a:extLst>
                <a:ext uri="{FF2B5EF4-FFF2-40B4-BE49-F238E27FC236}">
                  <a16:creationId xmlns:a16="http://schemas.microsoft.com/office/drawing/2014/main" id="{F09C3E5C-AC5D-4F29-9C68-48C8099622F0}"/>
                </a:ext>
              </a:extLst>
            </p:cNvPr>
            <p:cNvSpPr/>
            <p:nvPr/>
          </p:nvSpPr>
          <p:spPr>
            <a:xfrm>
              <a:off x="1260400" y="2146694"/>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7" name="Oval 236">
              <a:extLst>
                <a:ext uri="{FF2B5EF4-FFF2-40B4-BE49-F238E27FC236}">
                  <a16:creationId xmlns:a16="http://schemas.microsoft.com/office/drawing/2014/main" id="{C57C79F8-42CA-42AB-93A9-6119D924B020}"/>
                </a:ext>
              </a:extLst>
            </p:cNvPr>
            <p:cNvSpPr/>
            <p:nvPr/>
          </p:nvSpPr>
          <p:spPr>
            <a:xfrm>
              <a:off x="1346942" y="2166352"/>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8" name="Oval 237">
              <a:extLst>
                <a:ext uri="{FF2B5EF4-FFF2-40B4-BE49-F238E27FC236}">
                  <a16:creationId xmlns:a16="http://schemas.microsoft.com/office/drawing/2014/main" id="{ADCDF7C2-67BE-4DEE-B22F-46E7EE7DBD5B}"/>
                </a:ext>
              </a:extLst>
            </p:cNvPr>
            <p:cNvSpPr/>
            <p:nvPr/>
          </p:nvSpPr>
          <p:spPr>
            <a:xfrm>
              <a:off x="2267102" y="3644661"/>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39" name="Oval 238">
              <a:extLst>
                <a:ext uri="{FF2B5EF4-FFF2-40B4-BE49-F238E27FC236}">
                  <a16:creationId xmlns:a16="http://schemas.microsoft.com/office/drawing/2014/main" id="{74DF6394-37A5-4A36-A7EB-98498FF1A966}"/>
                </a:ext>
              </a:extLst>
            </p:cNvPr>
            <p:cNvSpPr/>
            <p:nvPr/>
          </p:nvSpPr>
          <p:spPr>
            <a:xfrm>
              <a:off x="6371620" y="1089074"/>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0" name="Oval 239">
              <a:extLst>
                <a:ext uri="{FF2B5EF4-FFF2-40B4-BE49-F238E27FC236}">
                  <a16:creationId xmlns:a16="http://schemas.microsoft.com/office/drawing/2014/main" id="{D7EBC812-BBE7-4F03-93D0-B21959DB0920}"/>
                </a:ext>
              </a:extLst>
            </p:cNvPr>
            <p:cNvSpPr/>
            <p:nvPr/>
          </p:nvSpPr>
          <p:spPr>
            <a:xfrm>
              <a:off x="3588178" y="2341312"/>
              <a:ext cx="72412"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1" name="Oval 240">
              <a:extLst>
                <a:ext uri="{FF2B5EF4-FFF2-40B4-BE49-F238E27FC236}">
                  <a16:creationId xmlns:a16="http://schemas.microsoft.com/office/drawing/2014/main" id="{E2AEF502-D2B2-4024-A8EA-890B3C0C782D}"/>
                </a:ext>
              </a:extLst>
            </p:cNvPr>
            <p:cNvSpPr/>
            <p:nvPr/>
          </p:nvSpPr>
          <p:spPr>
            <a:xfrm>
              <a:off x="6094336" y="166309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2" name="Oval 241">
              <a:extLst>
                <a:ext uri="{FF2B5EF4-FFF2-40B4-BE49-F238E27FC236}">
                  <a16:creationId xmlns:a16="http://schemas.microsoft.com/office/drawing/2014/main" id="{7EB53800-0F46-43D7-817F-2746F9432AA7}"/>
                </a:ext>
              </a:extLst>
            </p:cNvPr>
            <p:cNvSpPr/>
            <p:nvPr/>
          </p:nvSpPr>
          <p:spPr>
            <a:xfrm>
              <a:off x="5239523" y="1800706"/>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3" name="Oval 242">
              <a:extLst>
                <a:ext uri="{FF2B5EF4-FFF2-40B4-BE49-F238E27FC236}">
                  <a16:creationId xmlns:a16="http://schemas.microsoft.com/office/drawing/2014/main" id="{15C148C4-DF7E-439B-9C1E-DB1DD4867650}"/>
                </a:ext>
              </a:extLst>
            </p:cNvPr>
            <p:cNvSpPr/>
            <p:nvPr/>
          </p:nvSpPr>
          <p:spPr>
            <a:xfrm>
              <a:off x="4967537" y="1529421"/>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4" name="Oval 243">
              <a:extLst>
                <a:ext uri="{FF2B5EF4-FFF2-40B4-BE49-F238E27FC236}">
                  <a16:creationId xmlns:a16="http://schemas.microsoft.com/office/drawing/2014/main" id="{BA30FF41-9DAB-4752-9BF3-C24FEB33C7A5}"/>
                </a:ext>
              </a:extLst>
            </p:cNvPr>
            <p:cNvSpPr/>
            <p:nvPr/>
          </p:nvSpPr>
          <p:spPr>
            <a:xfrm>
              <a:off x="8243733" y="2862258"/>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5" name="Oval 244">
              <a:extLst>
                <a:ext uri="{FF2B5EF4-FFF2-40B4-BE49-F238E27FC236}">
                  <a16:creationId xmlns:a16="http://schemas.microsoft.com/office/drawing/2014/main" id="{A8B7C1AB-4413-4CD9-B0A8-61D76EEEF919}"/>
                </a:ext>
              </a:extLst>
            </p:cNvPr>
            <p:cNvSpPr/>
            <p:nvPr/>
          </p:nvSpPr>
          <p:spPr>
            <a:xfrm>
              <a:off x="8388556" y="2925165"/>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6" name="Oval 245">
              <a:extLst>
                <a:ext uri="{FF2B5EF4-FFF2-40B4-BE49-F238E27FC236}">
                  <a16:creationId xmlns:a16="http://schemas.microsoft.com/office/drawing/2014/main" id="{07FB796C-C634-419A-8CA4-C1B89CA5E9A0}"/>
                </a:ext>
              </a:extLst>
            </p:cNvPr>
            <p:cNvSpPr/>
            <p:nvPr/>
          </p:nvSpPr>
          <p:spPr>
            <a:xfrm>
              <a:off x="4693784" y="2555588"/>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7" name="Oval 246">
              <a:extLst>
                <a:ext uri="{FF2B5EF4-FFF2-40B4-BE49-F238E27FC236}">
                  <a16:creationId xmlns:a16="http://schemas.microsoft.com/office/drawing/2014/main" id="{04D322D1-80F6-4E4B-A1C9-660ED63D28B7}"/>
                </a:ext>
              </a:extLst>
            </p:cNvPr>
            <p:cNvSpPr/>
            <p:nvPr/>
          </p:nvSpPr>
          <p:spPr>
            <a:xfrm>
              <a:off x="3397434" y="2231225"/>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8" name="Oval 247">
              <a:extLst>
                <a:ext uri="{FF2B5EF4-FFF2-40B4-BE49-F238E27FC236}">
                  <a16:creationId xmlns:a16="http://schemas.microsoft.com/office/drawing/2014/main" id="{F53F274D-F848-4477-B152-5C094C6C4796}"/>
                </a:ext>
              </a:extLst>
            </p:cNvPr>
            <p:cNvSpPr/>
            <p:nvPr/>
          </p:nvSpPr>
          <p:spPr>
            <a:xfrm>
              <a:off x="8280822" y="274430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49" name="Oval 248">
              <a:extLst>
                <a:ext uri="{FF2B5EF4-FFF2-40B4-BE49-F238E27FC236}">
                  <a16:creationId xmlns:a16="http://schemas.microsoft.com/office/drawing/2014/main" id="{A2F460F8-6401-442D-8F72-7EBB49F43699}"/>
                </a:ext>
              </a:extLst>
            </p:cNvPr>
            <p:cNvSpPr/>
            <p:nvPr/>
          </p:nvSpPr>
          <p:spPr>
            <a:xfrm>
              <a:off x="4199264" y="3273119"/>
              <a:ext cx="70646"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0" name="Oval 249">
              <a:extLst>
                <a:ext uri="{FF2B5EF4-FFF2-40B4-BE49-F238E27FC236}">
                  <a16:creationId xmlns:a16="http://schemas.microsoft.com/office/drawing/2014/main" id="{35EB19B4-317C-4D56-953F-F4B692A7C602}"/>
                </a:ext>
              </a:extLst>
            </p:cNvPr>
            <p:cNvSpPr/>
            <p:nvPr/>
          </p:nvSpPr>
          <p:spPr>
            <a:xfrm>
              <a:off x="7878141" y="279148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1" name="Oval 250">
              <a:extLst>
                <a:ext uri="{FF2B5EF4-FFF2-40B4-BE49-F238E27FC236}">
                  <a16:creationId xmlns:a16="http://schemas.microsoft.com/office/drawing/2014/main" id="{3C21C4E8-FE60-4389-B3DF-2871E10E0852}"/>
                </a:ext>
              </a:extLst>
            </p:cNvPr>
            <p:cNvSpPr/>
            <p:nvPr/>
          </p:nvSpPr>
          <p:spPr>
            <a:xfrm>
              <a:off x="6809624" y="2101480"/>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2" name="Oval 251">
              <a:extLst>
                <a:ext uri="{FF2B5EF4-FFF2-40B4-BE49-F238E27FC236}">
                  <a16:creationId xmlns:a16="http://schemas.microsoft.com/office/drawing/2014/main" id="{6BD6CF37-DEB2-4660-A324-656B7D55FB12}"/>
                </a:ext>
              </a:extLst>
            </p:cNvPr>
            <p:cNvSpPr/>
            <p:nvPr/>
          </p:nvSpPr>
          <p:spPr>
            <a:xfrm>
              <a:off x="4838608" y="2590973"/>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3" name="Oval 252">
              <a:extLst>
                <a:ext uri="{FF2B5EF4-FFF2-40B4-BE49-F238E27FC236}">
                  <a16:creationId xmlns:a16="http://schemas.microsoft.com/office/drawing/2014/main" id="{29B94810-41A4-49D1-A4A0-8FAAF1E8D43E}"/>
                </a:ext>
              </a:extLst>
            </p:cNvPr>
            <p:cNvSpPr/>
            <p:nvPr/>
          </p:nvSpPr>
          <p:spPr>
            <a:xfrm>
              <a:off x="7812794" y="2172250"/>
              <a:ext cx="72412"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4" name="Oval 253">
              <a:extLst>
                <a:ext uri="{FF2B5EF4-FFF2-40B4-BE49-F238E27FC236}">
                  <a16:creationId xmlns:a16="http://schemas.microsoft.com/office/drawing/2014/main" id="{F52E403F-13F1-4AE2-94C7-FDA309984EB2}"/>
                </a:ext>
              </a:extLst>
            </p:cNvPr>
            <p:cNvSpPr/>
            <p:nvPr/>
          </p:nvSpPr>
          <p:spPr>
            <a:xfrm>
              <a:off x="4211627" y="1663098"/>
              <a:ext cx="72411"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5" name="Oval 254">
              <a:extLst>
                <a:ext uri="{FF2B5EF4-FFF2-40B4-BE49-F238E27FC236}">
                  <a16:creationId xmlns:a16="http://schemas.microsoft.com/office/drawing/2014/main" id="{0F32E47F-A870-4F36-B49C-DD699A47606B}"/>
                </a:ext>
              </a:extLst>
            </p:cNvPr>
            <p:cNvSpPr/>
            <p:nvPr/>
          </p:nvSpPr>
          <p:spPr>
            <a:xfrm>
              <a:off x="4766196" y="1492071"/>
              <a:ext cx="72411" cy="72735"/>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6" name="Oval 255">
              <a:extLst>
                <a:ext uri="{FF2B5EF4-FFF2-40B4-BE49-F238E27FC236}">
                  <a16:creationId xmlns:a16="http://schemas.microsoft.com/office/drawing/2014/main" id="{DA8E6E2E-6FD4-4B42-B652-5391D818B03C}"/>
                </a:ext>
              </a:extLst>
            </p:cNvPr>
            <p:cNvSpPr/>
            <p:nvPr/>
          </p:nvSpPr>
          <p:spPr>
            <a:xfrm>
              <a:off x="5940681" y="2465159"/>
              <a:ext cx="70646"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7" name="Oval 256">
              <a:extLst>
                <a:ext uri="{FF2B5EF4-FFF2-40B4-BE49-F238E27FC236}">
                  <a16:creationId xmlns:a16="http://schemas.microsoft.com/office/drawing/2014/main" id="{B16FF088-DA92-4EC8-A7A0-CDF2A2A08CCA}"/>
                </a:ext>
              </a:extLst>
            </p:cNvPr>
            <p:cNvSpPr/>
            <p:nvPr/>
          </p:nvSpPr>
          <p:spPr>
            <a:xfrm>
              <a:off x="7380089" y="2852430"/>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8" name="Oval 257">
              <a:extLst>
                <a:ext uri="{FF2B5EF4-FFF2-40B4-BE49-F238E27FC236}">
                  <a16:creationId xmlns:a16="http://schemas.microsoft.com/office/drawing/2014/main" id="{7F01D978-8A8D-48BF-9EE1-7961997399F4}"/>
                </a:ext>
              </a:extLst>
            </p:cNvPr>
            <p:cNvSpPr/>
            <p:nvPr/>
          </p:nvSpPr>
          <p:spPr>
            <a:xfrm>
              <a:off x="4766196" y="1440959"/>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59" name="Oval 258">
              <a:extLst>
                <a:ext uri="{FF2B5EF4-FFF2-40B4-BE49-F238E27FC236}">
                  <a16:creationId xmlns:a16="http://schemas.microsoft.com/office/drawing/2014/main" id="{E19CFDAA-8EA9-4B92-BFCF-0E084226F624}"/>
                </a:ext>
              </a:extLst>
            </p:cNvPr>
            <p:cNvSpPr/>
            <p:nvPr/>
          </p:nvSpPr>
          <p:spPr>
            <a:xfrm>
              <a:off x="9107377" y="3033287"/>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0" name="Oval 259">
              <a:extLst>
                <a:ext uri="{FF2B5EF4-FFF2-40B4-BE49-F238E27FC236}">
                  <a16:creationId xmlns:a16="http://schemas.microsoft.com/office/drawing/2014/main" id="{75562719-217D-4B10-94F9-E1EA66B07981}"/>
                </a:ext>
              </a:extLst>
            </p:cNvPr>
            <p:cNvSpPr/>
            <p:nvPr/>
          </p:nvSpPr>
          <p:spPr>
            <a:xfrm>
              <a:off x="3805414" y="2317722"/>
              <a:ext cx="72411" cy="72735"/>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1" name="Oval 260">
              <a:extLst>
                <a:ext uri="{FF2B5EF4-FFF2-40B4-BE49-F238E27FC236}">
                  <a16:creationId xmlns:a16="http://schemas.microsoft.com/office/drawing/2014/main" id="{79544C62-A309-474B-811F-52AE1F0E21D6}"/>
                </a:ext>
              </a:extLst>
            </p:cNvPr>
            <p:cNvSpPr/>
            <p:nvPr/>
          </p:nvSpPr>
          <p:spPr>
            <a:xfrm>
              <a:off x="3959068" y="2296097"/>
              <a:ext cx="72412" cy="72737"/>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2" name="Oval 261">
              <a:extLst>
                <a:ext uri="{FF2B5EF4-FFF2-40B4-BE49-F238E27FC236}">
                  <a16:creationId xmlns:a16="http://schemas.microsoft.com/office/drawing/2014/main" id="{D49EE9D9-A776-415C-8C49-B6ECFC92178C}"/>
                </a:ext>
              </a:extLst>
            </p:cNvPr>
            <p:cNvSpPr/>
            <p:nvPr/>
          </p:nvSpPr>
          <p:spPr>
            <a:xfrm>
              <a:off x="1548282" y="2781659"/>
              <a:ext cx="70646"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3" name="Oval 262">
              <a:extLst>
                <a:ext uri="{FF2B5EF4-FFF2-40B4-BE49-F238E27FC236}">
                  <a16:creationId xmlns:a16="http://schemas.microsoft.com/office/drawing/2014/main" id="{5A888D46-3943-47B5-B147-68CAE9170200}"/>
                </a:ext>
              </a:extLst>
            </p:cNvPr>
            <p:cNvSpPr/>
            <p:nvPr/>
          </p:nvSpPr>
          <p:spPr>
            <a:xfrm>
              <a:off x="5274846" y="1521558"/>
              <a:ext cx="72411"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4" name="Oval 263">
              <a:extLst>
                <a:ext uri="{FF2B5EF4-FFF2-40B4-BE49-F238E27FC236}">
                  <a16:creationId xmlns:a16="http://schemas.microsoft.com/office/drawing/2014/main" id="{FB1E1049-D3C5-491B-96C3-C78151F49886}"/>
                </a:ext>
              </a:extLst>
            </p:cNvPr>
            <p:cNvSpPr/>
            <p:nvPr/>
          </p:nvSpPr>
          <p:spPr>
            <a:xfrm>
              <a:off x="1276296" y="2073958"/>
              <a:ext cx="72411" cy="70770"/>
            </a:xfrm>
            <a:prstGeom prst="ellipse">
              <a:avLst/>
            </a:prstGeom>
            <a:solidFill>
              <a:srgbClr val="0000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5" name="Oval 264">
              <a:extLst>
                <a:ext uri="{FF2B5EF4-FFF2-40B4-BE49-F238E27FC236}">
                  <a16:creationId xmlns:a16="http://schemas.microsoft.com/office/drawing/2014/main" id="{5A1375B8-9CD1-4CB0-A04C-803254E26F75}"/>
                </a:ext>
              </a:extLst>
            </p:cNvPr>
            <p:cNvSpPr/>
            <p:nvPr/>
          </p:nvSpPr>
          <p:spPr>
            <a:xfrm>
              <a:off x="4464185" y="884626"/>
              <a:ext cx="72412" cy="72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6" name="Oval 265">
              <a:extLst>
                <a:ext uri="{FF2B5EF4-FFF2-40B4-BE49-F238E27FC236}">
                  <a16:creationId xmlns:a16="http://schemas.microsoft.com/office/drawing/2014/main" id="{42950462-D9A1-4696-B1EB-3E2F098973CF}"/>
                </a:ext>
              </a:extLst>
            </p:cNvPr>
            <p:cNvSpPr/>
            <p:nvPr/>
          </p:nvSpPr>
          <p:spPr>
            <a:xfrm>
              <a:off x="2411926" y="2997902"/>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7" name="Oval 266">
              <a:extLst>
                <a:ext uri="{FF2B5EF4-FFF2-40B4-BE49-F238E27FC236}">
                  <a16:creationId xmlns:a16="http://schemas.microsoft.com/office/drawing/2014/main" id="{E4D7FACC-2E48-4494-978F-CB98B5D3E8DD}"/>
                </a:ext>
              </a:extLst>
            </p:cNvPr>
            <p:cNvSpPr/>
            <p:nvPr/>
          </p:nvSpPr>
          <p:spPr>
            <a:xfrm>
              <a:off x="4591347" y="3237734"/>
              <a:ext cx="72412"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8" name="Oval 267">
              <a:extLst>
                <a:ext uri="{FF2B5EF4-FFF2-40B4-BE49-F238E27FC236}">
                  <a16:creationId xmlns:a16="http://schemas.microsoft.com/office/drawing/2014/main" id="{91D9C619-E394-4F58-9866-F96B2D7AC977}"/>
                </a:ext>
              </a:extLst>
            </p:cNvPr>
            <p:cNvSpPr/>
            <p:nvPr/>
          </p:nvSpPr>
          <p:spPr>
            <a:xfrm>
              <a:off x="3717107" y="2184045"/>
              <a:ext cx="70646" cy="7077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69" name="Oval 268">
              <a:extLst>
                <a:ext uri="{FF2B5EF4-FFF2-40B4-BE49-F238E27FC236}">
                  <a16:creationId xmlns:a16="http://schemas.microsoft.com/office/drawing/2014/main" id="{4E4AA0C0-D537-4921-926F-F65895CAEAEB}"/>
                </a:ext>
              </a:extLst>
            </p:cNvPr>
            <p:cNvSpPr/>
            <p:nvPr/>
          </p:nvSpPr>
          <p:spPr>
            <a:xfrm>
              <a:off x="4015585" y="1446856"/>
              <a:ext cx="72412" cy="72737"/>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0" name="Oval 269">
              <a:extLst>
                <a:ext uri="{FF2B5EF4-FFF2-40B4-BE49-F238E27FC236}">
                  <a16:creationId xmlns:a16="http://schemas.microsoft.com/office/drawing/2014/main" id="{9A4F83E5-2BB9-477A-977F-091B0777FAAC}"/>
                </a:ext>
              </a:extLst>
            </p:cNvPr>
            <p:cNvSpPr/>
            <p:nvPr/>
          </p:nvSpPr>
          <p:spPr>
            <a:xfrm>
              <a:off x="3907850" y="2561486"/>
              <a:ext cx="72411" cy="72735"/>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1" name="Oval 270">
              <a:extLst>
                <a:ext uri="{FF2B5EF4-FFF2-40B4-BE49-F238E27FC236}">
                  <a16:creationId xmlns:a16="http://schemas.microsoft.com/office/drawing/2014/main" id="{D3552CE4-E0D8-4B46-B676-E34BDAD51B00}"/>
                </a:ext>
              </a:extLst>
            </p:cNvPr>
            <p:cNvSpPr/>
            <p:nvPr/>
          </p:nvSpPr>
          <p:spPr>
            <a:xfrm>
              <a:off x="7199942" y="1413437"/>
              <a:ext cx="72411" cy="7077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2" name="Oval 271">
              <a:extLst>
                <a:ext uri="{FF2B5EF4-FFF2-40B4-BE49-F238E27FC236}">
                  <a16:creationId xmlns:a16="http://schemas.microsoft.com/office/drawing/2014/main" id="{DFDE22DA-C295-4F8E-B16A-5AC350DC337D}"/>
                </a:ext>
              </a:extLst>
            </p:cNvPr>
            <p:cNvSpPr/>
            <p:nvPr/>
          </p:nvSpPr>
          <p:spPr>
            <a:xfrm>
              <a:off x="8748850" y="3172860"/>
              <a:ext cx="72412"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3" name="Oval 272">
              <a:extLst>
                <a:ext uri="{FF2B5EF4-FFF2-40B4-BE49-F238E27FC236}">
                  <a16:creationId xmlns:a16="http://schemas.microsoft.com/office/drawing/2014/main" id="{7EC8D846-0BC3-4FF4-96D2-5B1AD6F123C1}"/>
                </a:ext>
              </a:extLst>
            </p:cNvPr>
            <p:cNvSpPr/>
            <p:nvPr/>
          </p:nvSpPr>
          <p:spPr>
            <a:xfrm>
              <a:off x="4218692" y="1444891"/>
              <a:ext cx="72411" cy="7077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4" name="Oval 273">
              <a:extLst>
                <a:ext uri="{FF2B5EF4-FFF2-40B4-BE49-F238E27FC236}">
                  <a16:creationId xmlns:a16="http://schemas.microsoft.com/office/drawing/2014/main" id="{A8911ED3-E9F9-4DA1-A506-42D8FF7AA6ED}"/>
                </a:ext>
              </a:extLst>
            </p:cNvPr>
            <p:cNvSpPr/>
            <p:nvPr/>
          </p:nvSpPr>
          <p:spPr>
            <a:xfrm>
              <a:off x="4651396" y="1458651"/>
              <a:ext cx="72412" cy="72737"/>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5" name="Oval 274">
              <a:extLst>
                <a:ext uri="{FF2B5EF4-FFF2-40B4-BE49-F238E27FC236}">
                  <a16:creationId xmlns:a16="http://schemas.microsoft.com/office/drawing/2014/main" id="{18685FD3-EAE2-49E8-AA9F-E660EE533A3A}"/>
                </a:ext>
              </a:extLst>
            </p:cNvPr>
            <p:cNvSpPr/>
            <p:nvPr/>
          </p:nvSpPr>
          <p:spPr>
            <a:xfrm>
              <a:off x="3943173" y="1167707"/>
              <a:ext cx="72411" cy="72737"/>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76" name="Oval 275">
              <a:extLst>
                <a:ext uri="{FF2B5EF4-FFF2-40B4-BE49-F238E27FC236}">
                  <a16:creationId xmlns:a16="http://schemas.microsoft.com/office/drawing/2014/main" id="{AF896776-A827-4CE6-A5BA-EF58D70D8024}"/>
                </a:ext>
              </a:extLst>
            </p:cNvPr>
            <p:cNvSpPr/>
            <p:nvPr/>
          </p:nvSpPr>
          <p:spPr>
            <a:xfrm>
              <a:off x="3805414" y="1193263"/>
              <a:ext cx="72411" cy="70770"/>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grpSp>
      <p:sp>
        <p:nvSpPr>
          <p:cNvPr id="277" name="TextBox 134">
            <a:extLst>
              <a:ext uri="{FF2B5EF4-FFF2-40B4-BE49-F238E27FC236}">
                <a16:creationId xmlns:a16="http://schemas.microsoft.com/office/drawing/2014/main" id="{007A98AF-2096-43E6-9C12-9914C4EC1198}"/>
              </a:ext>
            </a:extLst>
          </p:cNvPr>
          <p:cNvSpPr txBox="1">
            <a:spLocks noChangeArrowheads="1"/>
          </p:cNvSpPr>
          <p:nvPr/>
        </p:nvSpPr>
        <p:spPr bwMode="auto">
          <a:xfrm>
            <a:off x="143669" y="5063671"/>
            <a:ext cx="275907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tr-TR" sz="1400" b="1" dirty="0">
                <a:latin typeface="Verdana"/>
                <a:ea typeface="MS PGothic"/>
                <a:cs typeface="Verdana"/>
              </a:rPr>
              <a:t>Budapeşte Sözleşmesi</a:t>
            </a:r>
            <a:endParaRPr lang="tr-TR" sz="1400" b="1" dirty="0">
              <a:latin typeface="Verdana" charset="0"/>
              <a:cs typeface="Verdana"/>
            </a:endParaRPr>
          </a:p>
          <a:p>
            <a:r>
              <a:rPr lang="tr-TR" sz="1400" b="1" dirty="0">
                <a:latin typeface="Verdana"/>
                <a:ea typeface="MS PGothic"/>
                <a:cs typeface="Verdana"/>
              </a:rPr>
              <a:t>Onaylayan/katılan: </a:t>
            </a:r>
            <a:r>
              <a:rPr lang="tr-TR" sz="2800" b="1" dirty="0">
                <a:solidFill>
                  <a:srgbClr val="FF0000"/>
                </a:solidFill>
                <a:latin typeface="Verdana"/>
                <a:ea typeface="MS PGothic"/>
                <a:cs typeface="Verdana"/>
              </a:rPr>
              <a:t>65</a:t>
            </a:r>
          </a:p>
        </p:txBody>
      </p:sp>
      <p:sp>
        <p:nvSpPr>
          <p:cNvPr id="278" name="TextBox 135">
            <a:extLst>
              <a:ext uri="{FF2B5EF4-FFF2-40B4-BE49-F238E27FC236}">
                <a16:creationId xmlns:a16="http://schemas.microsoft.com/office/drawing/2014/main" id="{AAE0504E-B95A-4588-B262-710CE58472E8}"/>
              </a:ext>
            </a:extLst>
          </p:cNvPr>
          <p:cNvSpPr txBox="1">
            <a:spLocks noChangeArrowheads="1"/>
          </p:cNvSpPr>
          <p:nvPr/>
        </p:nvSpPr>
        <p:spPr bwMode="auto">
          <a:xfrm>
            <a:off x="143669" y="5781692"/>
            <a:ext cx="27590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tr-TR" sz="1400" b="1" dirty="0">
                <a:latin typeface="Verdana"/>
                <a:ea typeface="MS PGothic"/>
                <a:cs typeface="Verdana"/>
              </a:rPr>
              <a:t>İmzalayan: 3</a:t>
            </a:r>
          </a:p>
        </p:txBody>
      </p:sp>
      <p:sp>
        <p:nvSpPr>
          <p:cNvPr id="279" name="TextBox 136">
            <a:extLst>
              <a:ext uri="{FF2B5EF4-FFF2-40B4-BE49-F238E27FC236}">
                <a16:creationId xmlns:a16="http://schemas.microsoft.com/office/drawing/2014/main" id="{B064B17D-C0A7-4157-95EA-C11CC3B1E897}"/>
              </a:ext>
            </a:extLst>
          </p:cNvPr>
          <p:cNvSpPr txBox="1">
            <a:spLocks noChangeArrowheads="1"/>
          </p:cNvSpPr>
          <p:nvPr/>
        </p:nvSpPr>
        <p:spPr bwMode="auto">
          <a:xfrm>
            <a:off x="143669" y="6061538"/>
            <a:ext cx="23971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tr-TR" sz="1400" b="1" dirty="0">
                <a:latin typeface="Verdana"/>
                <a:ea typeface="MS PGothic"/>
                <a:cs typeface="Verdana" charset="0"/>
              </a:rPr>
              <a:t>Katılmaya davet edilen:  9</a:t>
            </a:r>
          </a:p>
        </p:txBody>
      </p:sp>
      <p:sp>
        <p:nvSpPr>
          <p:cNvPr id="280" name="TextBox 137">
            <a:extLst>
              <a:ext uri="{FF2B5EF4-FFF2-40B4-BE49-F238E27FC236}">
                <a16:creationId xmlns:a16="http://schemas.microsoft.com/office/drawing/2014/main" id="{28DF8872-DF93-465C-AFF6-2774EE9AE504}"/>
              </a:ext>
            </a:extLst>
          </p:cNvPr>
          <p:cNvSpPr txBox="1">
            <a:spLocks noChangeArrowheads="1"/>
          </p:cNvSpPr>
          <p:nvPr/>
        </p:nvSpPr>
        <p:spPr bwMode="auto">
          <a:xfrm>
            <a:off x="3774371" y="5206546"/>
            <a:ext cx="4967198"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anchor="t">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tr-TR" sz="1400" b="1" dirty="0">
                <a:latin typeface="Verdana"/>
                <a:ea typeface="MS PGothic"/>
                <a:cs typeface="Verdana"/>
              </a:rPr>
              <a:t>Mevzuatı/taslak mevzuatı büyük ölçüde Budapeşte Sözleşmesi'ne uygun olan diğer ülkeler = 20</a:t>
            </a:r>
          </a:p>
        </p:txBody>
      </p:sp>
      <p:sp>
        <p:nvSpPr>
          <p:cNvPr id="281" name="Oval 280">
            <a:extLst>
              <a:ext uri="{FF2B5EF4-FFF2-40B4-BE49-F238E27FC236}">
                <a16:creationId xmlns:a16="http://schemas.microsoft.com/office/drawing/2014/main" id="{F38AAE3A-A171-46A6-AFE0-39A16F72AA54}"/>
              </a:ext>
            </a:extLst>
          </p:cNvPr>
          <p:cNvSpPr/>
          <p:nvPr/>
        </p:nvSpPr>
        <p:spPr>
          <a:xfrm>
            <a:off x="2807494" y="5729627"/>
            <a:ext cx="360362" cy="360362"/>
          </a:xfrm>
          <a:prstGeom prst="ellipse">
            <a:avLst/>
          </a:prstGeom>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2" name="Oval 281">
            <a:extLst>
              <a:ext uri="{FF2B5EF4-FFF2-40B4-BE49-F238E27FC236}">
                <a16:creationId xmlns:a16="http://schemas.microsoft.com/office/drawing/2014/main" id="{2E4F6651-E8BF-483C-9DDD-FFCF9754A257}"/>
              </a:ext>
            </a:extLst>
          </p:cNvPr>
          <p:cNvSpPr/>
          <p:nvPr/>
        </p:nvSpPr>
        <p:spPr>
          <a:xfrm>
            <a:off x="2807494" y="5276619"/>
            <a:ext cx="360362" cy="381000"/>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3" name="Oval 282">
            <a:extLst>
              <a:ext uri="{FF2B5EF4-FFF2-40B4-BE49-F238E27FC236}">
                <a16:creationId xmlns:a16="http://schemas.microsoft.com/office/drawing/2014/main" id="{90BF7D76-FF65-4CDE-8141-BF6DC50860D3}"/>
              </a:ext>
            </a:extLst>
          </p:cNvPr>
          <p:cNvSpPr/>
          <p:nvPr/>
        </p:nvSpPr>
        <p:spPr>
          <a:xfrm>
            <a:off x="2807494" y="6161353"/>
            <a:ext cx="366712" cy="360362"/>
          </a:xfrm>
          <a:prstGeom prst="ellipse">
            <a:avLst/>
          </a:prstGeom>
          <a:solidFill>
            <a:srgbClr val="00B0F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4" name="Oval 283">
            <a:extLst>
              <a:ext uri="{FF2B5EF4-FFF2-40B4-BE49-F238E27FC236}">
                <a16:creationId xmlns:a16="http://schemas.microsoft.com/office/drawing/2014/main" id="{393E2274-386F-450D-9FF8-580DABC34300}"/>
              </a:ext>
            </a:extLst>
          </p:cNvPr>
          <p:cNvSpPr/>
          <p:nvPr/>
        </p:nvSpPr>
        <p:spPr>
          <a:xfrm>
            <a:off x="8600281" y="5352596"/>
            <a:ext cx="354013" cy="384175"/>
          </a:xfrm>
          <a:prstGeom prst="ellipse">
            <a:avLst/>
          </a:prstGeom>
          <a:solidFill>
            <a:srgbClr val="00B05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5" name="TextBox 142">
            <a:extLst>
              <a:ext uri="{FF2B5EF4-FFF2-40B4-BE49-F238E27FC236}">
                <a16:creationId xmlns:a16="http://schemas.microsoft.com/office/drawing/2014/main" id="{407E8751-FB1B-4A8D-AC5F-4BD75DE8516A}"/>
              </a:ext>
            </a:extLst>
          </p:cNvPr>
          <p:cNvSpPr txBox="1">
            <a:spLocks noChangeArrowheads="1"/>
          </p:cNvSpPr>
          <p:nvPr/>
        </p:nvSpPr>
        <p:spPr bwMode="auto">
          <a:xfrm>
            <a:off x="3796506" y="5801859"/>
            <a:ext cx="49815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a:lstStyle>
          <a:p>
            <a:r>
              <a:rPr lang="tr-TR" sz="1400" b="1" dirty="0">
                <a:latin typeface="Verdana"/>
                <a:ea typeface="MS PGothic"/>
                <a:cs typeface="Verdana" charset="0"/>
              </a:rPr>
              <a:t>Mevzuatı Budapeşte Sözleşmesi'nden esinlenen diğer ülkeler = 50+</a:t>
            </a:r>
            <a:endParaRPr lang="tr-TR" dirty="0">
              <a:latin typeface="Verdana"/>
              <a:ea typeface="MS PGothic"/>
            </a:endParaRPr>
          </a:p>
        </p:txBody>
      </p:sp>
      <p:sp>
        <p:nvSpPr>
          <p:cNvPr id="286" name="Oval 285">
            <a:extLst>
              <a:ext uri="{FF2B5EF4-FFF2-40B4-BE49-F238E27FC236}">
                <a16:creationId xmlns:a16="http://schemas.microsoft.com/office/drawing/2014/main" id="{430BEF88-8793-48F2-A373-ED69B32F3D28}"/>
              </a:ext>
            </a:extLst>
          </p:cNvPr>
          <p:cNvSpPr/>
          <p:nvPr/>
        </p:nvSpPr>
        <p:spPr>
          <a:xfrm>
            <a:off x="8600281" y="5835196"/>
            <a:ext cx="354013" cy="358775"/>
          </a:xfrm>
          <a:prstGeom prst="ellipse">
            <a:avLst/>
          </a:prstGeom>
          <a:solidFill>
            <a:srgbClr val="FFFF00"/>
          </a:solidFill>
          <a:ln>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7" name="Oval 286">
            <a:extLst>
              <a:ext uri="{FF2B5EF4-FFF2-40B4-BE49-F238E27FC236}">
                <a16:creationId xmlns:a16="http://schemas.microsoft.com/office/drawing/2014/main" id="{6C875117-E6BD-4139-A58B-DDDB7B9DC5F3}"/>
              </a:ext>
            </a:extLst>
          </p:cNvPr>
          <p:cNvSpPr/>
          <p:nvPr/>
        </p:nvSpPr>
        <p:spPr>
          <a:xfrm>
            <a:off x="1866106" y="2864984"/>
            <a:ext cx="65088" cy="57150"/>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8" name="Oval 287">
            <a:extLst>
              <a:ext uri="{FF2B5EF4-FFF2-40B4-BE49-F238E27FC236}">
                <a16:creationId xmlns:a16="http://schemas.microsoft.com/office/drawing/2014/main" id="{541A807B-8922-40C7-90B5-370A2A87077F}"/>
              </a:ext>
            </a:extLst>
          </p:cNvPr>
          <p:cNvSpPr/>
          <p:nvPr/>
        </p:nvSpPr>
        <p:spPr>
          <a:xfrm>
            <a:off x="5199856" y="3488871"/>
            <a:ext cx="63500" cy="57150"/>
          </a:xfrm>
          <a:prstGeom prst="ellipse">
            <a:avLst/>
          </a:prstGeom>
          <a:solidFill>
            <a:srgbClr val="000099"/>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89" name="Oval 288">
            <a:extLst>
              <a:ext uri="{FF2B5EF4-FFF2-40B4-BE49-F238E27FC236}">
                <a16:creationId xmlns:a16="http://schemas.microsoft.com/office/drawing/2014/main" id="{E3B2F6EB-2CC0-4D7D-9E45-0AF8FFB28758}"/>
              </a:ext>
            </a:extLst>
          </p:cNvPr>
          <p:cNvSpPr/>
          <p:nvPr/>
        </p:nvSpPr>
        <p:spPr>
          <a:xfrm>
            <a:off x="4034631" y="1715634"/>
            <a:ext cx="63500" cy="57150"/>
          </a:xfrm>
          <a:prstGeom prst="ellipse">
            <a:avLst/>
          </a:prstGeom>
          <a:solidFill>
            <a:srgbClr val="0000CC"/>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0" name="Oval 289">
            <a:extLst>
              <a:ext uri="{FF2B5EF4-FFF2-40B4-BE49-F238E27FC236}">
                <a16:creationId xmlns:a16="http://schemas.microsoft.com/office/drawing/2014/main" id="{C8127321-509D-4B8F-9530-DC0CD734072B}"/>
              </a:ext>
            </a:extLst>
          </p:cNvPr>
          <p:cNvSpPr/>
          <p:nvPr/>
        </p:nvSpPr>
        <p:spPr>
          <a:xfrm>
            <a:off x="4639469" y="2041071"/>
            <a:ext cx="63500" cy="57150"/>
          </a:xfrm>
          <a:prstGeom prst="ellipse">
            <a:avLst/>
          </a:prstGeom>
          <a:solidFill>
            <a:srgbClr val="9966FF"/>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1" name="Oval 290">
            <a:extLst>
              <a:ext uri="{FF2B5EF4-FFF2-40B4-BE49-F238E27FC236}">
                <a16:creationId xmlns:a16="http://schemas.microsoft.com/office/drawing/2014/main" id="{EF4679F0-531B-401B-BEEC-5C4C77ECF784}"/>
              </a:ext>
            </a:extLst>
          </p:cNvPr>
          <p:cNvSpPr/>
          <p:nvPr/>
        </p:nvSpPr>
        <p:spPr>
          <a:xfrm>
            <a:off x="4831233" y="3088821"/>
            <a:ext cx="65088" cy="57150"/>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2" name="Oval 291">
            <a:extLst>
              <a:ext uri="{FF2B5EF4-FFF2-40B4-BE49-F238E27FC236}">
                <a16:creationId xmlns:a16="http://schemas.microsoft.com/office/drawing/2014/main" id="{39EE60B3-6120-462C-8BD2-03A11B6AF992}"/>
              </a:ext>
            </a:extLst>
          </p:cNvPr>
          <p:cNvSpPr/>
          <p:nvPr/>
        </p:nvSpPr>
        <p:spPr>
          <a:xfrm>
            <a:off x="6430169" y="2631621"/>
            <a:ext cx="65087" cy="57150"/>
          </a:xfrm>
          <a:prstGeom prst="ellipse">
            <a:avLst/>
          </a:prstGeom>
          <a:solidFill>
            <a:srgbClr val="00B05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3" name="Oval 292">
            <a:extLst>
              <a:ext uri="{FF2B5EF4-FFF2-40B4-BE49-F238E27FC236}">
                <a16:creationId xmlns:a16="http://schemas.microsoft.com/office/drawing/2014/main" id="{F9398CEF-5430-467D-BCF9-5AC20DBF3C64}"/>
              </a:ext>
            </a:extLst>
          </p:cNvPr>
          <p:cNvSpPr/>
          <p:nvPr/>
        </p:nvSpPr>
        <p:spPr>
          <a:xfrm>
            <a:off x="5399881" y="2071234"/>
            <a:ext cx="65088" cy="58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4" name="Oval 293">
            <a:extLst>
              <a:ext uri="{FF2B5EF4-FFF2-40B4-BE49-F238E27FC236}">
                <a16:creationId xmlns:a16="http://schemas.microsoft.com/office/drawing/2014/main" id="{B179BBD7-DB28-43C2-AA69-B289267D7886}"/>
              </a:ext>
            </a:extLst>
          </p:cNvPr>
          <p:cNvSpPr/>
          <p:nvPr/>
        </p:nvSpPr>
        <p:spPr bwMode="auto">
          <a:xfrm>
            <a:off x="3168129" y="2777299"/>
            <a:ext cx="65087" cy="58737"/>
          </a:xfrm>
          <a:prstGeom prst="ellipse">
            <a:avLst/>
          </a:prstGeom>
          <a:solidFill>
            <a:schemeClr val="tx2"/>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5" name="Oval 294">
            <a:extLst>
              <a:ext uri="{FF2B5EF4-FFF2-40B4-BE49-F238E27FC236}">
                <a16:creationId xmlns:a16="http://schemas.microsoft.com/office/drawing/2014/main" id="{3F5B3EBC-D101-48A8-9011-245B1227BF97}"/>
              </a:ext>
            </a:extLst>
          </p:cNvPr>
          <p:cNvSpPr/>
          <p:nvPr/>
        </p:nvSpPr>
        <p:spPr bwMode="auto">
          <a:xfrm>
            <a:off x="1878905" y="3137339"/>
            <a:ext cx="65088" cy="58737"/>
          </a:xfrm>
          <a:prstGeom prst="ellipse">
            <a:avLst/>
          </a:prstGeom>
          <a:solidFill>
            <a:srgbClr val="00B0F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6" name="Oval 295">
            <a:extLst>
              <a:ext uri="{FF2B5EF4-FFF2-40B4-BE49-F238E27FC236}">
                <a16:creationId xmlns:a16="http://schemas.microsoft.com/office/drawing/2014/main" id="{582EEB7B-3869-4933-BFC6-74DB7C2379A6}"/>
              </a:ext>
            </a:extLst>
          </p:cNvPr>
          <p:cNvSpPr/>
          <p:nvPr/>
        </p:nvSpPr>
        <p:spPr bwMode="auto">
          <a:xfrm>
            <a:off x="4255170" y="3582658"/>
            <a:ext cx="65087" cy="58737"/>
          </a:xfrm>
          <a:prstGeom prst="ellipse">
            <a:avLst/>
          </a:prstGeom>
          <a:solidFill>
            <a:srgbClr val="FFFF00"/>
          </a:solidFill>
          <a:ln w="3175">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1100">
              <a:latin typeface="Verdana"/>
              <a:cs typeface="Verdana"/>
            </a:endParaRPr>
          </a:p>
        </p:txBody>
      </p:sp>
      <p:sp>
        <p:nvSpPr>
          <p:cNvPr id="297" name="TextBox 282">
            <a:extLst>
              <a:ext uri="{FF2B5EF4-FFF2-40B4-BE49-F238E27FC236}">
                <a16:creationId xmlns:a16="http://schemas.microsoft.com/office/drawing/2014/main" id="{634636A8-EAC3-4402-8950-6CEBA6D96B85}"/>
              </a:ext>
            </a:extLst>
          </p:cNvPr>
          <p:cNvSpPr txBox="1"/>
          <p:nvPr/>
        </p:nvSpPr>
        <p:spPr>
          <a:xfrm>
            <a:off x="291640" y="4233282"/>
            <a:ext cx="2328529"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4000" b="1" dirty="0">
                <a:solidFill>
                  <a:schemeClr val="accent1">
                    <a:lumMod val="50000"/>
                  </a:schemeClr>
                </a:solidFill>
                <a:latin typeface="Verdana" panose="020B0604030504040204" pitchFamily="34" charset="0"/>
                <a:ea typeface="Verdana" panose="020B0604030504040204" pitchFamily="34" charset="0"/>
              </a:rPr>
              <a:t>150+</a:t>
            </a:r>
          </a:p>
        </p:txBody>
      </p:sp>
    </p:spTree>
    <p:extLst>
      <p:ext uri="{BB962C8B-B14F-4D97-AF65-F5344CB8AC3E}">
        <p14:creationId xmlns:p14="http://schemas.microsoft.com/office/powerpoint/2010/main" val="1991183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latin typeface="Arial" panose="020B0604020202020204" pitchFamily="34" charset="0"/>
                <a:cs typeface="Arial" panose="020B0604020202020204" pitchFamily="34" charset="0"/>
              </a:rPr>
              <a:pPr/>
              <a:t>9</a:t>
            </a:fld>
            <a:endParaRPr lang="en-GB" dirty="0">
              <a:latin typeface="Arial" panose="020B0604020202020204" pitchFamily="34" charset="0"/>
              <a:cs typeface="Arial" panose="020B0604020202020204" pitchFamily="34" charset="0"/>
            </a:endParaRPr>
          </a:p>
        </p:txBody>
      </p:sp>
      <p:sp>
        <p:nvSpPr>
          <p:cNvPr id="3" name="TextBox 2"/>
          <p:cNvSpPr txBox="1"/>
          <p:nvPr/>
        </p:nvSpPr>
        <p:spPr>
          <a:xfrm>
            <a:off x="88522" y="6557282"/>
            <a:ext cx="3672408" cy="400110"/>
          </a:xfrm>
          <a:prstGeom prst="rect">
            <a:avLst/>
          </a:prstGeom>
          <a:noFill/>
        </p:spPr>
        <p:txBody>
          <a:bodyPr wrap="square" rtlCol="0">
            <a:spAutoFit/>
          </a:bodyPr>
          <a:lstStyle/>
          <a:p>
            <a:r>
              <a:rPr lang="en-GB" sz="2000" b="1" dirty="0">
                <a:solidFill>
                  <a:schemeClr val="bg1"/>
                </a:solidFill>
                <a:ea typeface="Segoe UI" pitchFamily="34" charset="0"/>
                <a:cs typeface="Arial" panose="020B0604020202020204"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latin typeface="Arial" panose="020B0604020202020204" pitchFamily="34" charset="0"/>
                <a:cs typeface="Arial" panose="020B0604020202020204" pitchFamily="34" charset="0"/>
              </a:rPr>
              <a:pPr/>
              <a:t>9</a:t>
            </a:fld>
            <a:endParaRPr lang="en-GB"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14"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cs typeface="Arial" panose="020B0604020202020204" pitchFamily="34" charset="0"/>
            </a:endParaRPr>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r"/>
            <a:r>
              <a:rPr lang="tr-TR" sz="3200" b="1" dirty="0">
                <a:solidFill>
                  <a:schemeClr val="bg1"/>
                </a:solidFill>
                <a:latin typeface="Arial"/>
                <a:cs typeface="Arial"/>
              </a:rPr>
              <a:t>Sözleşmeye Katılım Süreci</a:t>
            </a:r>
            <a:endParaRPr lang="tr-TR" dirty="0">
              <a:solidFill>
                <a:schemeClr val="bg1"/>
              </a:solidFill>
              <a:cs typeface="Calibri"/>
            </a:endParaR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Content Placeholder 2">
            <a:extLst>
              <a:ext uri="{FF2B5EF4-FFF2-40B4-BE49-F238E27FC236}">
                <a16:creationId xmlns:a16="http://schemas.microsoft.com/office/drawing/2014/main" id="{07DD1915-02FE-4841-97F9-5C35390869CD}"/>
              </a:ext>
            </a:extLst>
          </p:cNvPr>
          <p:cNvSpPr txBox="1">
            <a:spLocks/>
          </p:cNvSpPr>
          <p:nvPr/>
        </p:nvSpPr>
        <p:spPr>
          <a:xfrm>
            <a:off x="323528" y="1268760"/>
            <a:ext cx="8435280" cy="5112568"/>
          </a:xfrm>
          <a:prstGeom prst="rect">
            <a:avLst/>
          </a:prstGeom>
        </p:spPr>
        <p:txBody>
          <a:bodyPr lIns="91440" tIns="45720" rIns="91440" bIns="45720" anchor="t">
            <a:normAutofit fontScale="70000" lnSpcReduction="20000"/>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indent="-514350">
              <a:lnSpc>
                <a:spcPct val="120000"/>
              </a:lnSpc>
              <a:spcBef>
                <a:spcPts val="600"/>
              </a:spcBef>
              <a:spcAft>
                <a:spcPts val="600"/>
              </a:spcAft>
              <a:buAutoNum type="arabicPeriod"/>
              <a:defRPr/>
            </a:pPr>
            <a:r>
              <a:rPr lang="tr-TR" b="1" dirty="0">
                <a:latin typeface="Arial"/>
                <a:ea typeface="MS PGothic"/>
                <a:cs typeface="Arial"/>
              </a:rPr>
              <a:t>Niyet beyanı</a:t>
            </a:r>
            <a:endParaRPr lang="tr-TR" dirty="0"/>
          </a:p>
          <a:p>
            <a:pPr marL="514350" indent="-514350">
              <a:lnSpc>
                <a:spcPct val="120000"/>
              </a:lnSpc>
              <a:spcBef>
                <a:spcPts val="600"/>
              </a:spcBef>
              <a:spcAft>
                <a:spcPts val="600"/>
              </a:spcAft>
              <a:buFont typeface="+mj-lt"/>
              <a:buAutoNum type="arabicPeriod"/>
              <a:defRPr/>
            </a:pPr>
            <a:r>
              <a:rPr lang="tr-TR" b="1" dirty="0">
                <a:latin typeface="Arial"/>
                <a:ea typeface="MS PGothic"/>
                <a:cs typeface="Arial"/>
              </a:rPr>
              <a:t>Mevzuatın ve bağlamın incelenmesi</a:t>
            </a:r>
          </a:p>
          <a:p>
            <a:pPr marL="514350" indent="-514350">
              <a:lnSpc>
                <a:spcPct val="120000"/>
              </a:lnSpc>
              <a:spcBef>
                <a:spcPts val="600"/>
              </a:spcBef>
              <a:spcAft>
                <a:spcPts val="600"/>
              </a:spcAft>
              <a:buFont typeface="Calibri"/>
              <a:buAutoNum type="arabicPeriod"/>
              <a:defRPr/>
            </a:pPr>
            <a:r>
              <a:rPr lang="tr-TR" b="1" dirty="0">
                <a:latin typeface="Arial"/>
                <a:ea typeface="MS PGothic"/>
                <a:cs typeface="Arial"/>
              </a:rPr>
              <a:t>Siber suç mevzuatı danışma misyonu</a:t>
            </a:r>
          </a:p>
          <a:p>
            <a:pPr marL="514350" indent="-514350">
              <a:lnSpc>
                <a:spcPct val="120000"/>
              </a:lnSpc>
              <a:spcBef>
                <a:spcPts val="600"/>
              </a:spcBef>
              <a:spcAft>
                <a:spcPts val="600"/>
              </a:spcAft>
              <a:buAutoNum type="arabicPeriod"/>
              <a:defRPr/>
            </a:pPr>
            <a:r>
              <a:rPr lang="tr-TR" b="1" dirty="0">
                <a:latin typeface="Arial"/>
                <a:ea typeface="MS PGothic"/>
                <a:cs typeface="Arial"/>
              </a:rPr>
              <a:t>Budapeşte Sözleşmesi hükümleri ile uyumlu mevzuat</a:t>
            </a:r>
          </a:p>
          <a:p>
            <a:pPr marL="514350" indent="-514350">
              <a:lnSpc>
                <a:spcPct val="120000"/>
              </a:lnSpc>
              <a:spcBef>
                <a:spcPts val="600"/>
              </a:spcBef>
              <a:spcAft>
                <a:spcPts val="600"/>
              </a:spcAft>
              <a:buFont typeface="+mj-lt"/>
              <a:buAutoNum type="arabicPeriod"/>
              <a:defRPr/>
            </a:pPr>
            <a:r>
              <a:rPr lang="tr-TR" b="1" dirty="0">
                <a:latin typeface="Arial"/>
                <a:ea typeface="MS PGothic"/>
                <a:cs typeface="Arial"/>
              </a:rPr>
              <a:t>Hükümet tarafından resmileştirilen ve Avrupa Konseyine gönderilen Budapeşte Sözleşmesi'ne katılma talebi </a:t>
            </a:r>
            <a:endParaRPr lang="tr-TR"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AutoNum type="arabicPeriod"/>
              <a:defRPr/>
            </a:pPr>
            <a:r>
              <a:rPr lang="tr-TR" b="1" dirty="0">
                <a:latin typeface="Arial"/>
                <a:ea typeface="MS PGothic"/>
                <a:cs typeface="Arial"/>
              </a:rPr>
              <a:t>Talebin Antlaşmalar Bürosu tarafından incelenmesi ve Siber Suç Sözleşmesi Komitesi kararı</a:t>
            </a:r>
            <a:endParaRPr lang="tr-TR" b="1" dirty="0">
              <a:latin typeface="Arial"/>
              <a:cs typeface="Arial"/>
            </a:endParaRPr>
          </a:p>
          <a:p>
            <a:pPr marL="514350" indent="-514350">
              <a:lnSpc>
                <a:spcPct val="120000"/>
              </a:lnSpc>
              <a:spcBef>
                <a:spcPts val="600"/>
              </a:spcBef>
              <a:spcAft>
                <a:spcPts val="600"/>
              </a:spcAft>
              <a:buFont typeface="+mj-lt"/>
              <a:buAutoNum type="arabicPeriod"/>
              <a:defRPr/>
            </a:pPr>
            <a:r>
              <a:rPr lang="tr-TR" b="1" dirty="0">
                <a:latin typeface="Arial"/>
                <a:ea typeface="MS PGothic"/>
                <a:cs typeface="Arial"/>
              </a:rPr>
              <a:t>Ülkenin Budapeşte Sözleşmesi'ne katılmaya davet edilmesi</a:t>
            </a:r>
            <a:endParaRPr lang="tr-TR" b="1" dirty="0">
              <a:latin typeface="Arial" panose="020B0604020202020204" pitchFamily="34" charset="0"/>
              <a:cs typeface="Arial" panose="020B0604020202020204" pitchFamily="34" charset="0"/>
            </a:endParaRPr>
          </a:p>
          <a:p>
            <a:pPr marL="514350" indent="-514350">
              <a:lnSpc>
                <a:spcPct val="120000"/>
              </a:lnSpc>
              <a:spcBef>
                <a:spcPts val="600"/>
              </a:spcBef>
              <a:spcAft>
                <a:spcPts val="600"/>
              </a:spcAft>
              <a:buAutoNum type="arabicPeriod"/>
              <a:defRPr/>
            </a:pPr>
            <a:r>
              <a:rPr lang="tr-TR" b="1" dirty="0">
                <a:latin typeface="Arial"/>
                <a:ea typeface="MS PGothic"/>
                <a:cs typeface="Arial"/>
              </a:rPr>
              <a:t>Onay ve katılım belgelerinin </a:t>
            </a:r>
            <a:r>
              <a:rPr lang="tr-TR" b="1" dirty="0" smtClean="0">
                <a:latin typeface="Arial"/>
                <a:ea typeface="MS PGothic"/>
                <a:cs typeface="Arial"/>
              </a:rPr>
              <a:t>Strazburg'da </a:t>
            </a:r>
            <a:r>
              <a:rPr lang="tr-TR" b="1" dirty="0">
                <a:latin typeface="Arial"/>
                <a:ea typeface="MS PGothic"/>
                <a:cs typeface="Arial"/>
              </a:rPr>
              <a:t>tevdi edilmesi</a:t>
            </a:r>
            <a:endParaRPr lang="tr-TR" b="1" dirty="0">
              <a:latin typeface="Arial" panose="020B0604020202020204" pitchFamily="34" charset="0"/>
              <a:cs typeface="Arial" panose="020B0604020202020204" pitchFamily="34" charset="0"/>
            </a:endParaRPr>
          </a:p>
        </p:txBody>
      </p:sp>
      <p:sp>
        <p:nvSpPr>
          <p:cNvPr id="7" name="Rounded Rectangle 1">
            <a:extLst>
              <a:ext uri="{FF2B5EF4-FFF2-40B4-BE49-F238E27FC236}">
                <a16:creationId xmlns:a16="http://schemas.microsoft.com/office/drawing/2014/main" id="{9DC4FF4E-1B71-4657-AA41-52944EAE3822}"/>
              </a:ext>
            </a:extLst>
          </p:cNvPr>
          <p:cNvSpPr/>
          <p:nvPr/>
        </p:nvSpPr>
        <p:spPr>
          <a:xfrm>
            <a:off x="107504" y="2564904"/>
            <a:ext cx="8928546" cy="544056"/>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8" name="Rounded Rectangle 10">
            <a:extLst>
              <a:ext uri="{FF2B5EF4-FFF2-40B4-BE49-F238E27FC236}">
                <a16:creationId xmlns:a16="http://schemas.microsoft.com/office/drawing/2014/main" id="{2C857D2B-5A3C-4597-8539-B3BBFD7C0BD0}"/>
              </a:ext>
            </a:extLst>
          </p:cNvPr>
          <p:cNvSpPr/>
          <p:nvPr/>
        </p:nvSpPr>
        <p:spPr>
          <a:xfrm>
            <a:off x="107504" y="3108961"/>
            <a:ext cx="8928546" cy="91440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9" name="Rounded Rectangle 11">
            <a:extLst>
              <a:ext uri="{FF2B5EF4-FFF2-40B4-BE49-F238E27FC236}">
                <a16:creationId xmlns:a16="http://schemas.microsoft.com/office/drawing/2014/main" id="{29151DA5-5ABE-4ABA-A8B4-10B45D26E159}"/>
              </a:ext>
            </a:extLst>
          </p:cNvPr>
          <p:cNvSpPr/>
          <p:nvPr/>
        </p:nvSpPr>
        <p:spPr>
          <a:xfrm>
            <a:off x="107504" y="4869160"/>
            <a:ext cx="8928546" cy="504056"/>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0" name="Rounded Rectangle 12">
            <a:extLst>
              <a:ext uri="{FF2B5EF4-FFF2-40B4-BE49-F238E27FC236}">
                <a16:creationId xmlns:a16="http://schemas.microsoft.com/office/drawing/2014/main" id="{AA07272E-4439-46E9-B529-AC893B205E40}"/>
              </a:ext>
            </a:extLst>
          </p:cNvPr>
          <p:cNvSpPr/>
          <p:nvPr/>
        </p:nvSpPr>
        <p:spPr>
          <a:xfrm>
            <a:off x="107504" y="5373216"/>
            <a:ext cx="8928546" cy="79208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6AB50EC-3009-43FA-932C-F58109F5943A}"/>
              </a:ext>
            </a:extLst>
          </p:cNvPr>
          <p:cNvSpPr txBox="1"/>
          <p:nvPr/>
        </p:nvSpPr>
        <p:spPr>
          <a:xfrm>
            <a:off x="6279791" y="6457858"/>
            <a:ext cx="3024336" cy="430887"/>
          </a:xfrm>
          <a:prstGeom prst="rect">
            <a:avLst/>
          </a:prstGeom>
          <a:noFill/>
        </p:spPr>
        <p:txBody>
          <a:bodyPr wrap="square" rtlCol="0">
            <a:spAutoFit/>
          </a:bodyPr>
          <a:lstStyle/>
          <a:p>
            <a:r>
              <a:rPr lang="en-GB" sz="2200" b="1" dirty="0">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20341411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14982</TotalTime>
  <Words>3048</Words>
  <Application>Microsoft Office PowerPoint</Application>
  <PresentationFormat>Ekran Gösterisi (4:3)</PresentationFormat>
  <Paragraphs>435</Paragraphs>
  <Slides>30</Slides>
  <Notes>24</Notes>
  <HiddenSlides>0</HiddenSlides>
  <MMClips>0</MMClips>
  <ScaleCrop>false</ScaleCrop>
  <HeadingPairs>
    <vt:vector size="6" baseType="variant">
      <vt:variant>
        <vt:lpstr>Kullanılan Yazı Tipleri</vt:lpstr>
      </vt:variant>
      <vt:variant>
        <vt:i4>11</vt:i4>
      </vt:variant>
      <vt:variant>
        <vt:lpstr>Tema</vt:lpstr>
      </vt:variant>
      <vt:variant>
        <vt:i4>1</vt:i4>
      </vt:variant>
      <vt:variant>
        <vt:lpstr>Slayt Başlıkları</vt:lpstr>
      </vt:variant>
      <vt:variant>
        <vt:i4>30</vt:i4>
      </vt:variant>
    </vt:vector>
  </HeadingPairs>
  <TitlesOfParts>
    <vt:vector size="42" baseType="lpstr">
      <vt:lpstr>MS PGothic</vt:lpstr>
      <vt:lpstr>MS PGothic</vt:lpstr>
      <vt:lpstr>Arial</vt:lpstr>
      <vt:lpstr>Arial Narrow</vt:lpstr>
      <vt:lpstr>Calibri</vt:lpstr>
      <vt:lpstr>Open Sans</vt:lpstr>
      <vt:lpstr>Segoe UI</vt:lpstr>
      <vt:lpstr>Times New Roman</vt:lpstr>
      <vt:lpstr>Verdana</vt:lpstr>
      <vt:lpstr>Wingdings</vt:lpstr>
      <vt:lpstr>Wingdings 3</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ERENOGLU CONSULTANCY TRANSLATION</dc:creator>
  <dc:description>ERENOGLU CONSULTANCY TRANSLATION_x000d_
GSM    : (+90 532) 235 58 23_x000d_
Tel         : (+90 312) 441 91 00 (pbx)_x000d_
Web      : www.erenoglu.com.tr_x000d_
e-mail   : erenoglu@erenoglu.com.tr_x000d_
ANKARA – TURKIYE (TURKEY)_x000d_
</dc:description>
  <cp:lastModifiedBy>CP</cp:lastModifiedBy>
  <cp:revision>2676</cp:revision>
  <dcterms:created xsi:type="dcterms:W3CDTF">2012-01-25T15:22:10Z</dcterms:created>
  <dcterms:modified xsi:type="dcterms:W3CDTF">2021-04-11T22:50:10Z</dcterms:modified>
</cp:coreProperties>
</file>