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1"/>
  </p:notesMasterIdLst>
  <p:sldIdLst>
    <p:sldId id="418" r:id="rId2"/>
    <p:sldId id="567" r:id="rId3"/>
    <p:sldId id="1458" r:id="rId4"/>
    <p:sldId id="1459" r:id="rId5"/>
    <p:sldId id="1460" r:id="rId6"/>
    <p:sldId id="1462" r:id="rId7"/>
    <p:sldId id="1463" r:id="rId8"/>
    <p:sldId id="1467" r:id="rId9"/>
    <p:sldId id="1464" r:id="rId10"/>
    <p:sldId id="1465" r:id="rId11"/>
    <p:sldId id="1466" r:id="rId12"/>
    <p:sldId id="1468" r:id="rId13"/>
    <p:sldId id="1469" r:id="rId14"/>
    <p:sldId id="1470" r:id="rId15"/>
    <p:sldId id="1471" r:id="rId16"/>
    <p:sldId id="1472" r:id="rId17"/>
    <p:sldId id="1473" r:id="rId18"/>
    <p:sldId id="1474" r:id="rId19"/>
    <p:sldId id="1475" r:id="rId20"/>
    <p:sldId id="1479" r:id="rId21"/>
    <p:sldId id="1476" r:id="rId22"/>
    <p:sldId id="1477" r:id="rId23"/>
    <p:sldId id="1478" r:id="rId24"/>
    <p:sldId id="1481" r:id="rId25"/>
    <p:sldId id="1480" r:id="rId26"/>
    <p:sldId id="1482" r:id="rId27"/>
    <p:sldId id="1483" r:id="rId28"/>
    <p:sldId id="1485" r:id="rId29"/>
    <p:sldId id="14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7034C0-8427-4019-8D91-57D017071896}">
          <p14:sldIdLst/>
        </p14:section>
        <p14:section name="Untitled Section" id="{59436CB6-54B8-4513-B5B7-B69D3FA3995F}">
          <p14:sldIdLst>
            <p14:sldId id="418"/>
            <p14:sldId id="567"/>
            <p14:sldId id="1458"/>
            <p14:sldId id="1459"/>
            <p14:sldId id="1460"/>
            <p14:sldId id="1462"/>
            <p14:sldId id="1463"/>
            <p14:sldId id="1467"/>
            <p14:sldId id="1464"/>
            <p14:sldId id="1465"/>
            <p14:sldId id="1466"/>
            <p14:sldId id="1468"/>
            <p14:sldId id="1469"/>
            <p14:sldId id="1470"/>
            <p14:sldId id="1471"/>
            <p14:sldId id="1472"/>
            <p14:sldId id="1473"/>
            <p14:sldId id="1474"/>
            <p14:sldId id="1475"/>
            <p14:sldId id="1479"/>
            <p14:sldId id="1476"/>
            <p14:sldId id="1477"/>
            <p14:sldId id="1478"/>
            <p14:sldId id="1481"/>
            <p14:sldId id="1480"/>
            <p14:sldId id="1482"/>
            <p14:sldId id="1483"/>
            <p14:sldId id="1485"/>
            <p14:sldId id="14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8378" autoAdjust="0"/>
  </p:normalViewPr>
  <p:slideViewPr>
    <p:cSldViewPr snapToGrid="0">
      <p:cViewPr varScale="1">
        <p:scale>
          <a:sx n="88" d="100"/>
          <a:sy n="88" d="100"/>
        </p:scale>
        <p:origin x="13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91852-9643-4094-B710-F1B68FC2FDC5}"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8E0932FC-518E-4C41-A14E-EF55CE3C941E}">
      <dgm:prSet phldrT="[Text]"/>
      <dgm:spPr/>
      <dgm:t>
        <a:bodyPr/>
        <a:lstStyle/>
        <a:p>
          <a:r>
            <a:rPr lang="en-US" dirty="0"/>
            <a:t>Digital Business: New business models and designs connecting people, businesses and things to drive revenue, greater efficiency, improved safety and higher quality.</a:t>
          </a:r>
          <a:endParaRPr lang="en-GB" dirty="0"/>
        </a:p>
      </dgm:t>
    </dgm:pt>
    <dgm:pt modelId="{7E94C91B-8D94-466A-B6B9-D7A00A316E40}" type="parTrans" cxnId="{B023BC3D-C524-4516-8A52-30C1397BC3BE}">
      <dgm:prSet/>
      <dgm:spPr/>
      <dgm:t>
        <a:bodyPr/>
        <a:lstStyle/>
        <a:p>
          <a:endParaRPr lang="en-GB"/>
        </a:p>
      </dgm:t>
    </dgm:pt>
    <dgm:pt modelId="{4FAE70D7-4E2E-4584-8211-76ABC2EA6A77}" type="sibTrans" cxnId="{B023BC3D-C524-4516-8A52-30C1397BC3BE}">
      <dgm:prSet/>
      <dgm:spPr/>
      <dgm:t>
        <a:bodyPr/>
        <a:lstStyle/>
        <a:p>
          <a:endParaRPr lang="en-GB"/>
        </a:p>
      </dgm:t>
    </dgm:pt>
    <dgm:pt modelId="{7F895098-24F7-442A-B781-6675E61623C2}">
      <dgm:prSet phldrT="[Text]" phldr="1"/>
      <dgm:spPr/>
      <dgm:t>
        <a:bodyPr/>
        <a:lstStyle/>
        <a:p>
          <a:endParaRPr lang="en-GB" dirty="0"/>
        </a:p>
      </dgm:t>
    </dgm:pt>
    <dgm:pt modelId="{300A754C-B8D4-4334-824F-28BD4AA6AB3F}" type="parTrans" cxnId="{3C0B13F8-9CA8-4864-B9D4-548828BC8048}">
      <dgm:prSet/>
      <dgm:spPr/>
      <dgm:t>
        <a:bodyPr/>
        <a:lstStyle/>
        <a:p>
          <a:endParaRPr lang="en-GB"/>
        </a:p>
      </dgm:t>
    </dgm:pt>
    <dgm:pt modelId="{6B494ED9-7EF2-44B1-ABE2-B4C51C105AE4}" type="sibTrans" cxnId="{3C0B13F8-9CA8-4864-B9D4-548828BC8048}">
      <dgm:prSet/>
      <dgm:spPr/>
      <dgm:t>
        <a:bodyPr/>
        <a:lstStyle/>
        <a:p>
          <a:endParaRPr lang="en-GB"/>
        </a:p>
      </dgm:t>
    </dgm:pt>
    <dgm:pt modelId="{46AA9D46-A318-4C8F-9E40-9FBB7EF23285}">
      <dgm:prSet phldrT="[Text]" phldr="1"/>
      <dgm:spPr/>
      <dgm:t>
        <a:bodyPr/>
        <a:lstStyle/>
        <a:p>
          <a:endParaRPr lang="en-GB"/>
        </a:p>
      </dgm:t>
    </dgm:pt>
    <dgm:pt modelId="{7812A673-967C-43E0-85D9-7BB3BECE171F}" type="parTrans" cxnId="{65E395DC-EBBE-4C84-B1E7-F089BB325D11}">
      <dgm:prSet/>
      <dgm:spPr/>
      <dgm:t>
        <a:bodyPr/>
        <a:lstStyle/>
        <a:p>
          <a:endParaRPr lang="en-GB"/>
        </a:p>
      </dgm:t>
    </dgm:pt>
    <dgm:pt modelId="{E399B5AE-298A-4928-8148-D61866C14E0C}" type="sibTrans" cxnId="{65E395DC-EBBE-4C84-B1E7-F089BB325D11}">
      <dgm:prSet/>
      <dgm:spPr/>
      <dgm:t>
        <a:bodyPr/>
        <a:lstStyle/>
        <a:p>
          <a:endParaRPr lang="en-GB"/>
        </a:p>
      </dgm:t>
    </dgm:pt>
    <dgm:pt modelId="{96FB0590-6AB7-4C1A-98DF-0A2BE76B1CCC}">
      <dgm:prSet/>
      <dgm:spPr/>
      <dgm:t>
        <a:bodyPr/>
        <a:lstStyle/>
        <a:p>
          <a:endParaRPr lang="en-GB" dirty="0"/>
        </a:p>
      </dgm:t>
    </dgm:pt>
    <dgm:pt modelId="{1B11A107-7968-4D7A-BC57-97F27ED79381}" type="parTrans" cxnId="{8202247C-3649-4381-8B75-19C313756429}">
      <dgm:prSet/>
      <dgm:spPr/>
      <dgm:t>
        <a:bodyPr/>
        <a:lstStyle/>
        <a:p>
          <a:endParaRPr lang="en-GB"/>
        </a:p>
      </dgm:t>
    </dgm:pt>
    <dgm:pt modelId="{647EB168-BE34-4E83-B5F5-2A83C4541F90}" type="sibTrans" cxnId="{8202247C-3649-4381-8B75-19C313756429}">
      <dgm:prSet/>
      <dgm:spPr/>
      <dgm:t>
        <a:bodyPr/>
        <a:lstStyle/>
        <a:p>
          <a:endParaRPr lang="en-GB"/>
        </a:p>
      </dgm:t>
    </dgm:pt>
    <dgm:pt modelId="{0B82F694-A318-4135-A96A-C2EB1B35789D}">
      <dgm:prSet phldrT="[Text]" phldr="1"/>
      <dgm:spPr/>
      <dgm:t>
        <a:bodyPr/>
        <a:lstStyle/>
        <a:p>
          <a:endParaRPr lang="en-GB"/>
        </a:p>
      </dgm:t>
    </dgm:pt>
    <dgm:pt modelId="{7251C33C-894E-4C51-8DFB-934CEBA96442}" type="sibTrans" cxnId="{71D01507-CB9D-4B67-8151-8F1377CD1DF4}">
      <dgm:prSet/>
      <dgm:spPr/>
      <dgm:t>
        <a:bodyPr/>
        <a:lstStyle/>
        <a:p>
          <a:endParaRPr lang="en-GB"/>
        </a:p>
      </dgm:t>
    </dgm:pt>
    <dgm:pt modelId="{12CB683E-3ACF-45CD-9A19-C2CBB58312E4}" type="parTrans" cxnId="{71D01507-CB9D-4B67-8151-8F1377CD1DF4}">
      <dgm:prSet/>
      <dgm:spPr/>
      <dgm:t>
        <a:bodyPr/>
        <a:lstStyle/>
        <a:p>
          <a:endParaRPr lang="en-GB"/>
        </a:p>
      </dgm:t>
    </dgm:pt>
    <dgm:pt modelId="{72EC8395-D2E7-45A7-A789-7B21678A2090}">
      <dgm:prSet/>
      <dgm:spPr/>
    </dgm:pt>
    <dgm:pt modelId="{3BDA2A1F-8ACA-4BB7-B743-D733DF367DB5}" type="sibTrans" cxnId="{8D874371-0584-4CC0-A933-80591EB5208C}">
      <dgm:prSet/>
      <dgm:spPr/>
      <dgm:t>
        <a:bodyPr/>
        <a:lstStyle/>
        <a:p>
          <a:endParaRPr lang="en-GB"/>
        </a:p>
      </dgm:t>
    </dgm:pt>
    <dgm:pt modelId="{9510EB5E-4430-4C26-942B-904FA26B7284}" type="parTrans" cxnId="{8D874371-0584-4CC0-A933-80591EB5208C}">
      <dgm:prSet/>
      <dgm:spPr/>
      <dgm:t>
        <a:bodyPr/>
        <a:lstStyle/>
        <a:p>
          <a:endParaRPr lang="en-GB"/>
        </a:p>
      </dgm:t>
    </dgm:pt>
    <dgm:pt modelId="{CC02936A-1E0B-426C-B7A0-DCABDED4A1E1}">
      <dgm:prSet/>
      <dgm:spPr/>
      <dgm:t>
        <a:bodyPr/>
        <a:lstStyle/>
        <a:p>
          <a:r>
            <a:rPr lang="en-US" dirty="0"/>
            <a:t>Digital Platforms: Collections of digital businesses that form global value chain systems. Platforms attract buyers and sellers to transact on a specific collection of digital services.</a:t>
          </a:r>
          <a:br>
            <a:rPr lang="en-US" dirty="0"/>
          </a:br>
          <a:endParaRPr lang="en-GB" dirty="0"/>
        </a:p>
      </dgm:t>
    </dgm:pt>
    <dgm:pt modelId="{8A3F2775-37F7-42B7-A9CE-12F4E52008E6}" type="parTrans" cxnId="{2655273B-363E-4C6F-A635-4E64AB0F4ED8}">
      <dgm:prSet/>
      <dgm:spPr/>
      <dgm:t>
        <a:bodyPr/>
        <a:lstStyle/>
        <a:p>
          <a:endParaRPr lang="en-GB"/>
        </a:p>
      </dgm:t>
    </dgm:pt>
    <dgm:pt modelId="{E0C9B4C6-42FF-4108-B517-197AF07034F5}" type="sibTrans" cxnId="{2655273B-363E-4C6F-A635-4E64AB0F4ED8}">
      <dgm:prSet/>
      <dgm:spPr/>
      <dgm:t>
        <a:bodyPr/>
        <a:lstStyle/>
        <a:p>
          <a:endParaRPr lang="en-GB"/>
        </a:p>
      </dgm:t>
    </dgm:pt>
    <dgm:pt modelId="{E3AAF929-074A-4462-9835-72702645E26A}">
      <dgm:prSet/>
      <dgm:spPr/>
      <dgm:t>
        <a:bodyPr/>
        <a:lstStyle/>
        <a:p>
          <a:r>
            <a:rPr lang="en-US" dirty="0"/>
            <a:t>Digital Society Infrastructure: The institutions and foundational elements of the physical and digital worlds, including critical physical infrastructure and cyberinfrastructure.</a:t>
          </a:r>
          <a:endParaRPr lang="en-GB" dirty="0"/>
        </a:p>
      </dgm:t>
    </dgm:pt>
    <dgm:pt modelId="{CB784403-A1FA-404C-8776-CCBC23BE7899}" type="parTrans" cxnId="{C5CD8562-D95B-4FB9-83E5-715582B4B3B9}">
      <dgm:prSet/>
      <dgm:spPr/>
      <dgm:t>
        <a:bodyPr/>
        <a:lstStyle/>
        <a:p>
          <a:endParaRPr lang="en-GB"/>
        </a:p>
      </dgm:t>
    </dgm:pt>
    <dgm:pt modelId="{F94A284F-8DB0-4DE2-B386-E6A7BC8239CF}" type="sibTrans" cxnId="{C5CD8562-D95B-4FB9-83E5-715582B4B3B9}">
      <dgm:prSet/>
      <dgm:spPr/>
      <dgm:t>
        <a:bodyPr/>
        <a:lstStyle/>
        <a:p>
          <a:endParaRPr lang="en-GB"/>
        </a:p>
      </dgm:t>
    </dgm:pt>
    <dgm:pt modelId="{25AA432A-2063-49A0-861F-40C48AB01973}">
      <dgm:prSet/>
      <dgm:spPr/>
      <dgm:t>
        <a:bodyPr/>
        <a:lstStyle/>
        <a:p>
          <a:r>
            <a:rPr lang="en-US" dirty="0"/>
            <a:t>Digital Society: The sum of the interactions, information, value and priorities generated between people, organizations and things in a digital and physical connected world</a:t>
          </a:r>
          <a:endParaRPr lang="en-GB" dirty="0"/>
        </a:p>
      </dgm:t>
    </dgm:pt>
    <dgm:pt modelId="{295B0CA2-B03B-499C-A42B-6696535C0E82}" type="parTrans" cxnId="{FD216E32-78A3-441B-BD28-2CEEA7ABCBA7}">
      <dgm:prSet/>
      <dgm:spPr/>
      <dgm:t>
        <a:bodyPr/>
        <a:lstStyle/>
        <a:p>
          <a:endParaRPr lang="en-GB"/>
        </a:p>
      </dgm:t>
    </dgm:pt>
    <dgm:pt modelId="{FA0FDA4B-8CA7-44E6-A86C-9A5123A7818B}" type="sibTrans" cxnId="{FD216E32-78A3-441B-BD28-2CEEA7ABCBA7}">
      <dgm:prSet/>
      <dgm:spPr/>
      <dgm:t>
        <a:bodyPr/>
        <a:lstStyle/>
        <a:p>
          <a:endParaRPr lang="en-GB"/>
        </a:p>
      </dgm:t>
    </dgm:pt>
    <dgm:pt modelId="{5D5F1E7A-B87C-4B37-8CF0-7508BC433F1D}" type="pres">
      <dgm:prSet presAssocID="{26191852-9643-4094-B710-F1B68FC2FDC5}" presName="matrix" presStyleCnt="0">
        <dgm:presLayoutVars>
          <dgm:chMax val="1"/>
          <dgm:dir/>
          <dgm:resizeHandles val="exact"/>
        </dgm:presLayoutVars>
      </dgm:prSet>
      <dgm:spPr/>
    </dgm:pt>
    <dgm:pt modelId="{2B009644-6A9E-40B0-B3F5-67AC336B7DB3}" type="pres">
      <dgm:prSet presAssocID="{26191852-9643-4094-B710-F1B68FC2FDC5}" presName="axisShape" presStyleLbl="bgShp" presStyleIdx="0" presStyleCnt="1" custScaleX="161858"/>
      <dgm:spPr/>
    </dgm:pt>
    <dgm:pt modelId="{1DD5EE2C-DF26-4EEA-8A46-1DABEF035BDC}" type="pres">
      <dgm:prSet presAssocID="{26191852-9643-4094-B710-F1B68FC2FDC5}" presName="rect1" presStyleLbl="node1" presStyleIdx="0" presStyleCnt="4" custScaleX="199315" custLinFactNeighborX="-51744" custLinFactNeighborY="357">
        <dgm:presLayoutVars>
          <dgm:chMax val="0"/>
          <dgm:chPref val="0"/>
          <dgm:bulletEnabled val="1"/>
        </dgm:presLayoutVars>
      </dgm:prSet>
      <dgm:spPr/>
    </dgm:pt>
    <dgm:pt modelId="{92C9081D-6D2F-489F-BCCE-063DA05DBE5D}" type="pres">
      <dgm:prSet presAssocID="{26191852-9643-4094-B710-F1B68FC2FDC5}" presName="rect2" presStyleLbl="node1" presStyleIdx="1" presStyleCnt="4" custScaleX="217915" custLinFactY="17497" custLinFactNeighborX="71245" custLinFactNeighborY="100000">
        <dgm:presLayoutVars>
          <dgm:chMax val="0"/>
          <dgm:chPref val="0"/>
          <dgm:bulletEnabled val="1"/>
        </dgm:presLayoutVars>
      </dgm:prSet>
      <dgm:spPr/>
    </dgm:pt>
    <dgm:pt modelId="{31F3504D-9C1F-478A-9F4B-21A5BCD40580}" type="pres">
      <dgm:prSet presAssocID="{26191852-9643-4094-B710-F1B68FC2FDC5}" presName="rect3" presStyleLbl="node1" presStyleIdx="2" presStyleCnt="4" custScaleX="201016" custLinFactNeighborX="-52900" custLinFactNeighborY="713">
        <dgm:presLayoutVars>
          <dgm:chMax val="0"/>
          <dgm:chPref val="0"/>
          <dgm:bulletEnabled val="1"/>
        </dgm:presLayoutVars>
      </dgm:prSet>
      <dgm:spPr/>
    </dgm:pt>
    <dgm:pt modelId="{AE90F40A-7284-43E2-9E42-633EA70D97F3}" type="pres">
      <dgm:prSet presAssocID="{26191852-9643-4094-B710-F1B68FC2FDC5}" presName="rect4" presStyleLbl="node1" presStyleIdx="3" presStyleCnt="4" custScaleX="216964" custLinFactY="-16801" custLinFactNeighborX="57690" custLinFactNeighborY="-100000">
        <dgm:presLayoutVars>
          <dgm:chMax val="0"/>
          <dgm:chPref val="0"/>
          <dgm:bulletEnabled val="1"/>
        </dgm:presLayoutVars>
      </dgm:prSet>
      <dgm:spPr/>
    </dgm:pt>
  </dgm:ptLst>
  <dgm:cxnLst>
    <dgm:cxn modelId="{71D01507-CB9D-4B67-8151-8F1377CD1DF4}" srcId="{26191852-9643-4094-B710-F1B68FC2FDC5}" destId="{0B82F694-A318-4135-A96A-C2EB1B35789D}" srcOrd="7" destOrd="0" parTransId="{12CB683E-3ACF-45CD-9A19-C2CBB58312E4}" sibTransId="{7251C33C-894E-4C51-8DFB-934CEBA96442}"/>
    <dgm:cxn modelId="{FD216E32-78A3-441B-BD28-2CEEA7ABCBA7}" srcId="{26191852-9643-4094-B710-F1B68FC2FDC5}" destId="{25AA432A-2063-49A0-861F-40C48AB01973}" srcOrd="3" destOrd="0" parTransId="{295B0CA2-B03B-499C-A42B-6696535C0E82}" sibTransId="{FA0FDA4B-8CA7-44E6-A86C-9A5123A7818B}"/>
    <dgm:cxn modelId="{2655273B-363E-4C6F-A635-4E64AB0F4ED8}" srcId="{26191852-9643-4094-B710-F1B68FC2FDC5}" destId="{CC02936A-1E0B-426C-B7A0-DCABDED4A1E1}" srcOrd="1" destOrd="0" parTransId="{8A3F2775-37F7-42B7-A9CE-12F4E52008E6}" sibTransId="{E0C9B4C6-42FF-4108-B517-197AF07034F5}"/>
    <dgm:cxn modelId="{B023BC3D-C524-4516-8A52-30C1397BC3BE}" srcId="{26191852-9643-4094-B710-F1B68FC2FDC5}" destId="{8E0932FC-518E-4C41-A14E-EF55CE3C941E}" srcOrd="0" destOrd="0" parTransId="{7E94C91B-8D94-466A-B6B9-D7A00A316E40}" sibTransId="{4FAE70D7-4E2E-4584-8211-76ABC2EA6A77}"/>
    <dgm:cxn modelId="{C5CD8562-D95B-4FB9-83E5-715582B4B3B9}" srcId="{26191852-9643-4094-B710-F1B68FC2FDC5}" destId="{E3AAF929-074A-4462-9835-72702645E26A}" srcOrd="2" destOrd="0" parTransId="{CB784403-A1FA-404C-8776-CCBC23BE7899}" sibTransId="{F94A284F-8DB0-4DE2-B386-E6A7BC8239CF}"/>
    <dgm:cxn modelId="{EE73E547-E28E-41D7-B61A-1391786E50CC}" type="presOf" srcId="{26191852-9643-4094-B710-F1B68FC2FDC5}" destId="{5D5F1E7A-B87C-4B37-8CF0-7508BC433F1D}" srcOrd="0" destOrd="0" presId="urn:microsoft.com/office/officeart/2005/8/layout/matrix2"/>
    <dgm:cxn modelId="{D780626F-7EB4-4F9F-B1A9-A236E676C315}" type="presOf" srcId="{E3AAF929-074A-4462-9835-72702645E26A}" destId="{31F3504D-9C1F-478A-9F4B-21A5BCD40580}" srcOrd="0" destOrd="0" presId="urn:microsoft.com/office/officeart/2005/8/layout/matrix2"/>
    <dgm:cxn modelId="{8D874371-0584-4CC0-A933-80591EB5208C}" srcId="{26191852-9643-4094-B710-F1B68FC2FDC5}" destId="{72EC8395-D2E7-45A7-A789-7B21678A2090}" srcOrd="4" destOrd="0" parTransId="{9510EB5E-4430-4C26-942B-904FA26B7284}" sibTransId="{3BDA2A1F-8ACA-4BB7-B743-D733DF367DB5}"/>
    <dgm:cxn modelId="{8202247C-3649-4381-8B75-19C313756429}" srcId="{26191852-9643-4094-B710-F1B68FC2FDC5}" destId="{96FB0590-6AB7-4C1A-98DF-0A2BE76B1CCC}" srcOrd="5" destOrd="0" parTransId="{1B11A107-7968-4D7A-BC57-97F27ED79381}" sibTransId="{647EB168-BE34-4E83-B5F5-2A83C4541F90}"/>
    <dgm:cxn modelId="{FF1F0397-1913-49EA-8D5A-061087BE8618}" type="presOf" srcId="{CC02936A-1E0B-426C-B7A0-DCABDED4A1E1}" destId="{92C9081D-6D2F-489F-BCCE-063DA05DBE5D}" srcOrd="0" destOrd="0" presId="urn:microsoft.com/office/officeart/2005/8/layout/matrix2"/>
    <dgm:cxn modelId="{E5E347CC-0C3B-4F7D-BA37-40DBCE40D3F5}" type="presOf" srcId="{8E0932FC-518E-4C41-A14E-EF55CE3C941E}" destId="{1DD5EE2C-DF26-4EEA-8A46-1DABEF035BDC}" srcOrd="0" destOrd="0" presId="urn:microsoft.com/office/officeart/2005/8/layout/matrix2"/>
    <dgm:cxn modelId="{65E395DC-EBBE-4C84-B1E7-F089BB325D11}" srcId="{26191852-9643-4094-B710-F1B68FC2FDC5}" destId="{46AA9D46-A318-4C8F-9E40-9FBB7EF23285}" srcOrd="8" destOrd="0" parTransId="{7812A673-967C-43E0-85D9-7BB3BECE171F}" sibTransId="{E399B5AE-298A-4928-8148-D61866C14E0C}"/>
    <dgm:cxn modelId="{3C0B13F8-9CA8-4864-B9D4-548828BC8048}" srcId="{26191852-9643-4094-B710-F1B68FC2FDC5}" destId="{7F895098-24F7-442A-B781-6675E61623C2}" srcOrd="6" destOrd="0" parTransId="{300A754C-B8D4-4334-824F-28BD4AA6AB3F}" sibTransId="{6B494ED9-7EF2-44B1-ABE2-B4C51C105AE4}"/>
    <dgm:cxn modelId="{812114FA-21A9-46B8-9DF9-D33FE4A33475}" type="presOf" srcId="{25AA432A-2063-49A0-861F-40C48AB01973}" destId="{AE90F40A-7284-43E2-9E42-633EA70D97F3}" srcOrd="0" destOrd="0" presId="urn:microsoft.com/office/officeart/2005/8/layout/matrix2"/>
    <dgm:cxn modelId="{231AC7F1-C8D2-42CA-8317-2DC2FA9131D9}" type="presParOf" srcId="{5D5F1E7A-B87C-4B37-8CF0-7508BC433F1D}" destId="{2B009644-6A9E-40B0-B3F5-67AC336B7DB3}" srcOrd="0" destOrd="0" presId="urn:microsoft.com/office/officeart/2005/8/layout/matrix2"/>
    <dgm:cxn modelId="{F9E50EC2-3D09-4757-BF14-A0B187E02F8F}" type="presParOf" srcId="{5D5F1E7A-B87C-4B37-8CF0-7508BC433F1D}" destId="{1DD5EE2C-DF26-4EEA-8A46-1DABEF035BDC}" srcOrd="1" destOrd="0" presId="urn:microsoft.com/office/officeart/2005/8/layout/matrix2"/>
    <dgm:cxn modelId="{7D4AE3C7-C902-4A6B-BEF7-B9F5E9CD717A}" type="presParOf" srcId="{5D5F1E7A-B87C-4B37-8CF0-7508BC433F1D}" destId="{92C9081D-6D2F-489F-BCCE-063DA05DBE5D}" srcOrd="2" destOrd="0" presId="urn:microsoft.com/office/officeart/2005/8/layout/matrix2"/>
    <dgm:cxn modelId="{CD2EA69B-6F7D-4337-B39F-05EF962F57C9}" type="presParOf" srcId="{5D5F1E7A-B87C-4B37-8CF0-7508BC433F1D}" destId="{31F3504D-9C1F-478A-9F4B-21A5BCD40580}" srcOrd="3" destOrd="0" presId="urn:microsoft.com/office/officeart/2005/8/layout/matrix2"/>
    <dgm:cxn modelId="{C33A1D03-4289-4952-A47E-F46E2B5128CF}" type="presParOf" srcId="{5D5F1E7A-B87C-4B37-8CF0-7508BC433F1D}" destId="{AE90F40A-7284-43E2-9E42-633EA70D97F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09644-6A9E-40B0-B3F5-67AC336B7DB3}">
      <dsp:nvSpPr>
        <dsp:cNvPr id="0" name=""/>
        <dsp:cNvSpPr/>
      </dsp:nvSpPr>
      <dsp:spPr>
        <a:xfrm>
          <a:off x="647905" y="0"/>
          <a:ext cx="9526686" cy="588583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5EE2C-DF26-4EEA-8A46-1DABEF035BDC}">
      <dsp:nvSpPr>
        <dsp:cNvPr id="0" name=""/>
        <dsp:cNvSpPr/>
      </dsp:nvSpPr>
      <dsp:spPr>
        <a:xfrm>
          <a:off x="463584" y="390983"/>
          <a:ext cx="4692536" cy="23543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Digital Business: New business models and designs connecting people, businesses and things to drive revenue, greater efficiency, improved safety and higher quality.</a:t>
          </a:r>
          <a:endParaRPr lang="en-GB" sz="2000" kern="1200" dirty="0"/>
        </a:p>
      </dsp:txBody>
      <dsp:txXfrm>
        <a:off x="578513" y="505912"/>
        <a:ext cx="4462678" cy="2124474"/>
      </dsp:txXfrm>
    </dsp:sp>
    <dsp:sp modelId="{92C9081D-6D2F-489F-BCCE-063DA05DBE5D}">
      <dsp:nvSpPr>
        <dsp:cNvPr id="0" name=""/>
        <dsp:cNvSpPr/>
      </dsp:nvSpPr>
      <dsp:spPr>
        <a:xfrm>
          <a:off x="5692054" y="3148848"/>
          <a:ext cx="5130442" cy="23543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Digital Platforms: Collections of digital businesses that form global value chain systems. Platforms attract buyers and sellers to transact on a specific collection of digital services.</a:t>
          </a:r>
          <a:br>
            <a:rPr lang="en-US" sz="1900" kern="1200" dirty="0"/>
          </a:br>
          <a:endParaRPr lang="en-GB" sz="1900" kern="1200" dirty="0"/>
        </a:p>
      </dsp:txBody>
      <dsp:txXfrm>
        <a:off x="5806983" y="3263777"/>
        <a:ext cx="4900584" cy="2124474"/>
      </dsp:txXfrm>
    </dsp:sp>
    <dsp:sp modelId="{31F3504D-9C1F-478A-9F4B-21A5BCD40580}">
      <dsp:nvSpPr>
        <dsp:cNvPr id="0" name=""/>
        <dsp:cNvSpPr/>
      </dsp:nvSpPr>
      <dsp:spPr>
        <a:xfrm>
          <a:off x="416344" y="3165705"/>
          <a:ext cx="4732584" cy="23543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Digital Society Infrastructure: The institutions and foundational elements of the physical and digital worlds, including critical physical infrastructure and cyberinfrastructure.</a:t>
          </a:r>
          <a:endParaRPr lang="en-GB" sz="1800" kern="1200" dirty="0"/>
        </a:p>
      </dsp:txBody>
      <dsp:txXfrm>
        <a:off x="531273" y="3280634"/>
        <a:ext cx="4502726" cy="2124474"/>
      </dsp:txXfrm>
    </dsp:sp>
    <dsp:sp modelId="{AE90F40A-7284-43E2-9E42-633EA70D97F3}">
      <dsp:nvSpPr>
        <dsp:cNvPr id="0" name=""/>
        <dsp:cNvSpPr/>
      </dsp:nvSpPr>
      <dsp:spPr>
        <a:xfrm>
          <a:off x="5598606" y="399035"/>
          <a:ext cx="5108052" cy="23543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Digital Society: The sum of the interactions, information, value and priorities generated between people, organizations and things in a digital and physical connected world</a:t>
          </a:r>
          <a:endParaRPr lang="en-GB" sz="1700" kern="1200" dirty="0"/>
        </a:p>
      </dsp:txBody>
      <dsp:txXfrm>
        <a:off x="5713535" y="513964"/>
        <a:ext cx="4878194" cy="212447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C0078-63F8-4B54-B0C2-497D6D96B4D6}" type="datetimeFigureOut">
              <a:rPr lang="en-GB" smtClean="0"/>
              <a:t>09/07/2024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3F19A-26E5-49CC-AD1A-2501CCC723A6}" type="slidenum">
              <a:rPr lang="en-GB" smtClean="0"/>
              <a:t>‹#›</a:t>
            </a:fld>
            <a:endParaRPr lang="en-GB" dirty="0"/>
          </a:p>
        </p:txBody>
      </p:sp>
    </p:spTree>
    <p:extLst>
      <p:ext uri="{BB962C8B-B14F-4D97-AF65-F5344CB8AC3E}">
        <p14:creationId xmlns:p14="http://schemas.microsoft.com/office/powerpoint/2010/main" val="24321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is 90 minutes in length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17488A-2FD4-4187-AAA7-AE40009BFB6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07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structure of digital society reflects the structure of digital technology as people, technology, business, culture and social interactions have evolved and emerged.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68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In some cases scammers have set up a range of email addresses and used the names of genuine members of staff in investment management firms to trick savers. Investment managers are now urging their customers and the public to be vigilant, and are working closely with regulators and law enforcement.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0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08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00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We will see this in action later this week.</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78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Security - Ask any security expert about the biggest headaches of the 21st century and they’ll likely bring up IoT devices. The reason? In cybersecurity terms, IoT devices greatly expand the “attack surface,” or the amount of potential areas for cybercriminals to penetrate a secure network.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18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When these issues are not fixed by releasing regular updates for hardware and software, the devices remain vulnerable to attacks. For every little thing connected to the Internet, the regular updates are a must-have. Not having updates can lead to data breach of not only customers but also of the companies that manufacture them.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184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369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To some, the hidden networks in the Internet are a means to achieve freedom; while to others these networks are no more than new outlets to express their criminal desires. In general, the Darknet tends to be portrayed by various news media as an environment wherein criminal activities flourish naturally.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87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agenda. Delegates should have a copy of it in their possession.</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98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Following several high-profile law enforcement operations on the Darkweb, many offenders seem to believe they are more secure in such small networks, sometimes based on invite-only. Offenders are also known to have used encrypted communication channels to infiltrate existing child-aged groups and form break-off groups involving children and adults.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428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To some, the hidden networks in the Internet are a means to achieve freedom; while to others these networks are no more than new outlets to express their criminal desires. In general, the Darknet tends to be portrayed by various news media as an environment wherein criminal activities flourish naturally.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554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a regular tactic for Ddos attacks on bookmakers, prior to a major sporting event.</a:t>
            </a:r>
          </a:p>
        </p:txBody>
      </p:sp>
      <p:sp>
        <p:nvSpPr>
          <p:cNvPr id="4" name="Slide Number Placeholder 3"/>
          <p:cNvSpPr>
            <a:spLocks noGrp="1"/>
          </p:cNvSpPr>
          <p:nvPr>
            <p:ph type="sldNum" sz="quarter" idx="5"/>
          </p:nvPr>
        </p:nvSpPr>
        <p:spPr/>
        <p:txBody>
          <a:bodyPr/>
          <a:lstStyle/>
          <a:p>
            <a:fld id="{7813F19A-26E5-49CC-AD1A-2501CCC723A6}" type="slidenum">
              <a:rPr lang="en-GB" smtClean="0"/>
              <a:t>22</a:t>
            </a:fld>
            <a:endParaRPr lang="en-GB" dirty="0"/>
          </a:p>
        </p:txBody>
      </p:sp>
    </p:spTree>
    <p:extLst>
      <p:ext uri="{BB962C8B-B14F-4D97-AF65-F5344CB8AC3E}">
        <p14:creationId xmlns:p14="http://schemas.microsoft.com/office/powerpoint/2010/main" val="2255597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case saw an IT service provider being attacked with Maze ransomware, which can sit on the victim’s servers for several months. This allows criminals to perform reconnaissance by monitoring</a:t>
            </a:r>
          </a:p>
          <a:p>
            <a:r>
              <a:rPr lang="en-US" dirty="0"/>
              <a:t>internal communications in order to identify a key moment, such as merging, selling, big meetings with customers/sales, etc., for the deployment of the ransomware.</a:t>
            </a:r>
            <a:endParaRPr lang="en-GB" dirty="0"/>
          </a:p>
        </p:txBody>
      </p:sp>
      <p:sp>
        <p:nvSpPr>
          <p:cNvPr id="4" name="Slide Number Placeholder 3"/>
          <p:cNvSpPr>
            <a:spLocks noGrp="1"/>
          </p:cNvSpPr>
          <p:nvPr>
            <p:ph type="sldNum" sz="quarter" idx="5"/>
          </p:nvPr>
        </p:nvSpPr>
        <p:spPr/>
        <p:txBody>
          <a:bodyPr/>
          <a:lstStyle/>
          <a:p>
            <a:fld id="{7813F19A-26E5-49CC-AD1A-2501CCC723A6}" type="slidenum">
              <a:rPr lang="en-GB" smtClean="0"/>
              <a:t>23</a:t>
            </a:fld>
            <a:endParaRPr lang="en-GB" dirty="0"/>
          </a:p>
        </p:txBody>
      </p:sp>
    </p:spTree>
    <p:extLst>
      <p:ext uri="{BB962C8B-B14F-4D97-AF65-F5344CB8AC3E}">
        <p14:creationId xmlns:p14="http://schemas.microsoft.com/office/powerpoint/2010/main" val="1061785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there are thousands of different cryptocurrencies in the world, and while each is designed to provide some new feature or function, most are founded on principles similar to those of Bitcoin:</a:t>
            </a:r>
          </a:p>
          <a:p>
            <a:r>
              <a:rPr lang="en-GB" dirty="0"/>
              <a:t>•   Cryptocurrencies are not issued, regulated, or backed by a central authority like a bank or the government. They are decentralized, not centralized.</a:t>
            </a:r>
          </a:p>
          <a:p>
            <a:r>
              <a:rPr lang="en-GB" dirty="0"/>
              <a:t>•   Cryptocurrencies are created using a distributed ledger (blockchain) and peer-to-peer (P2P) review.</a:t>
            </a:r>
          </a:p>
          <a:p>
            <a:r>
              <a:rPr lang="en-GB" dirty="0"/>
              <a:t>•   Bitcoin and other coins are encrypted (secured) with specialized computer code called cryptography.</a:t>
            </a:r>
          </a:p>
          <a:p>
            <a:r>
              <a:rPr lang="en-GB" dirty="0"/>
              <a:t>•   As assets, cryptocurrencies are generally stored in digital wallets, commonly a blockchain wallet, which allows users to manage and trade their coins.</a:t>
            </a:r>
          </a:p>
          <a:p>
            <a:r>
              <a:rPr lang="en-GB" dirty="0"/>
              <a:t>As of March 2022, there were more than 18,000 different types of cryptocurrencies, for a total market capitalization (market cap) for all cryptocurrencies of $2 trillion. </a:t>
            </a:r>
          </a:p>
        </p:txBody>
      </p:sp>
      <p:sp>
        <p:nvSpPr>
          <p:cNvPr id="4" name="Slide Number Placeholder 3"/>
          <p:cNvSpPr>
            <a:spLocks noGrp="1"/>
          </p:cNvSpPr>
          <p:nvPr>
            <p:ph type="sldNum" sz="quarter" idx="5"/>
          </p:nvPr>
        </p:nvSpPr>
        <p:spPr/>
        <p:txBody>
          <a:bodyPr/>
          <a:lstStyle/>
          <a:p>
            <a:fld id="{7813F19A-26E5-49CC-AD1A-2501CCC723A6}" type="slidenum">
              <a:rPr lang="en-GB" smtClean="0"/>
              <a:t>24</a:t>
            </a:fld>
            <a:endParaRPr lang="en-GB" dirty="0"/>
          </a:p>
        </p:txBody>
      </p:sp>
    </p:spTree>
    <p:extLst>
      <p:ext uri="{BB962C8B-B14F-4D97-AF65-F5344CB8AC3E}">
        <p14:creationId xmlns:p14="http://schemas.microsoft.com/office/powerpoint/2010/main" val="1327231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and tools available for tracing cryptocurrencies. The chain analysis course was run in conjunction with CoE C-PROC and Europol provides this document explaining the evolution of tracing cryptocurrencies.</a:t>
            </a:r>
          </a:p>
          <a:p>
            <a:r>
              <a:rPr lang="en-GB" dirty="0"/>
              <a:t>Many people believe cryptocurrencies are completely anonymous. Transactions for Bitcoin and other virtual currencies are publicly reported on online blockchain ledgers that identify users solely by their cryptocurrency address – a long string of letters and numbers – without names, locations, or other personally identifying details., the next session will provide a more specific details of threats and methodology.</a:t>
            </a:r>
          </a:p>
        </p:txBody>
      </p:sp>
      <p:sp>
        <p:nvSpPr>
          <p:cNvPr id="4" name="Slide Number Placeholder 3"/>
          <p:cNvSpPr>
            <a:spLocks noGrp="1"/>
          </p:cNvSpPr>
          <p:nvPr>
            <p:ph type="sldNum" sz="quarter" idx="5"/>
          </p:nvPr>
        </p:nvSpPr>
        <p:spPr/>
        <p:txBody>
          <a:bodyPr/>
          <a:lstStyle/>
          <a:p>
            <a:fld id="{7813F19A-26E5-49CC-AD1A-2501CCC723A6}" type="slidenum">
              <a:rPr lang="en-GB" smtClean="0"/>
              <a:t>28</a:t>
            </a:fld>
            <a:endParaRPr lang="en-GB" dirty="0"/>
          </a:p>
        </p:txBody>
      </p:sp>
    </p:spTree>
    <p:extLst>
      <p:ext uri="{BB962C8B-B14F-4D97-AF65-F5344CB8AC3E}">
        <p14:creationId xmlns:p14="http://schemas.microsoft.com/office/powerpoint/2010/main" val="261636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agenda. Delegates should have a copy of it in their possession.</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72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structure of digital society reflects the structure of digital technology as people, technology, business, culture and social interactions have evolved and emerged.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57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There are 4 recognised components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73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0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95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683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F4C01-59D1-40AC-ABAA-0AE036E9F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441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4173" y="2735035"/>
            <a:ext cx="830580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74173" y="5216979"/>
            <a:ext cx="4103912"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8393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45029"/>
            <a:ext cx="3932237"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045028"/>
            <a:ext cx="617220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612571"/>
            <a:ext cx="3932237"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DCF8A3FA-4EB1-4A10-9AFE-2313F8D14348}" type="slidenum">
              <a:rPr lang="en-GB" smtClean="0"/>
              <a:t>‹#›</a:t>
            </a:fld>
            <a:endParaRPr lang="en-GB"/>
          </a:p>
        </p:txBody>
      </p:sp>
    </p:spTree>
    <p:extLst>
      <p:ext uri="{BB962C8B-B14F-4D97-AF65-F5344CB8AC3E}">
        <p14:creationId xmlns:p14="http://schemas.microsoft.com/office/powerpoint/2010/main" val="7431933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63499"/>
            <a:ext cx="105156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2179863"/>
            <a:ext cx="105156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4724400" y="6356352"/>
            <a:ext cx="27432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2795494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111624"/>
            <a:ext cx="2628900"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1111623"/>
            <a:ext cx="7734300"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4724400" y="6356352"/>
            <a:ext cx="27432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82010004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1394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84619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358207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965973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974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769256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6360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524000" y="4261757"/>
            <a:ext cx="9144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4724400" y="6356352"/>
            <a:ext cx="27432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77291977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714878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64852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6832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860326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778267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441759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641407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881008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894697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02443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64303"/>
            <a:ext cx="105156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2253343"/>
            <a:ext cx="105156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724400" y="6356352"/>
            <a:ext cx="27432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53535753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765571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681496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402684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669017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4042347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46833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673910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3426885" y="0"/>
            <a:ext cx="8765116"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517839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6721620" y="101678"/>
            <a:ext cx="545436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597699" y="1251041"/>
            <a:ext cx="10765367"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596903" y="2579688"/>
            <a:ext cx="10765365"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596901" y="5589589"/>
            <a:ext cx="10765367"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468732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6"/>
            <a:ext cx="12192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9448800" y="6588125"/>
            <a:ext cx="27432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5280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3748618" y="0"/>
            <a:ext cx="8443383"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3314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3110754"/>
            <a:ext cx="105156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4724400" y="6356352"/>
            <a:ext cx="27432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9102548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4083" y="4106086"/>
            <a:ext cx="105156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734083" y="3666227"/>
            <a:ext cx="105156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3748618" y="0"/>
            <a:ext cx="8443383"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620366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3748618" y="0"/>
            <a:ext cx="8443383"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150815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617213"/>
            <a:ext cx="5157787"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617213"/>
            <a:ext cx="5183188"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3748618" y="0"/>
            <a:ext cx="8443383"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62759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3748618" y="0"/>
            <a:ext cx="8443383"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807661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0" y="2225616"/>
            <a:ext cx="6096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53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319841"/>
            <a:ext cx="2628900"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1" y="1319841"/>
            <a:ext cx="7734300"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a:xfrm>
            <a:off x="9448800" y="6588125"/>
            <a:ext cx="27432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3748618" y="0"/>
            <a:ext cx="8443383"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2987858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83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624"/>
            <a:ext cx="10515600" cy="898606"/>
          </a:xfrm>
          <a:custGeom>
            <a:avLst/>
            <a:gdLst>
              <a:gd name="connsiteX0" fmla="*/ 0 w 10515600"/>
              <a:gd name="connsiteY0" fmla="*/ 0 h 898606"/>
              <a:gd name="connsiteX1" fmla="*/ 657225 w 10515600"/>
              <a:gd name="connsiteY1" fmla="*/ 0 h 898606"/>
              <a:gd name="connsiteX2" fmla="*/ 1104138 w 10515600"/>
              <a:gd name="connsiteY2" fmla="*/ 0 h 898606"/>
              <a:gd name="connsiteX3" fmla="*/ 1656207 w 10515600"/>
              <a:gd name="connsiteY3" fmla="*/ 0 h 898606"/>
              <a:gd name="connsiteX4" fmla="*/ 2313432 w 10515600"/>
              <a:gd name="connsiteY4" fmla="*/ 0 h 898606"/>
              <a:gd name="connsiteX5" fmla="*/ 2970657 w 10515600"/>
              <a:gd name="connsiteY5" fmla="*/ 0 h 898606"/>
              <a:gd name="connsiteX6" fmla="*/ 3522726 w 10515600"/>
              <a:gd name="connsiteY6" fmla="*/ 0 h 898606"/>
              <a:gd name="connsiteX7" fmla="*/ 4074795 w 10515600"/>
              <a:gd name="connsiteY7" fmla="*/ 0 h 898606"/>
              <a:gd name="connsiteX8" fmla="*/ 4626864 w 10515600"/>
              <a:gd name="connsiteY8" fmla="*/ 0 h 898606"/>
              <a:gd name="connsiteX9" fmla="*/ 5073777 w 10515600"/>
              <a:gd name="connsiteY9" fmla="*/ 0 h 898606"/>
              <a:gd name="connsiteX10" fmla="*/ 5520690 w 10515600"/>
              <a:gd name="connsiteY10" fmla="*/ 0 h 898606"/>
              <a:gd name="connsiteX11" fmla="*/ 6388227 w 10515600"/>
              <a:gd name="connsiteY11" fmla="*/ 0 h 898606"/>
              <a:gd name="connsiteX12" fmla="*/ 7045452 w 10515600"/>
              <a:gd name="connsiteY12" fmla="*/ 0 h 898606"/>
              <a:gd name="connsiteX13" fmla="*/ 7597521 w 10515600"/>
              <a:gd name="connsiteY13" fmla="*/ 0 h 898606"/>
              <a:gd name="connsiteX14" fmla="*/ 8254746 w 10515600"/>
              <a:gd name="connsiteY14" fmla="*/ 0 h 898606"/>
              <a:gd name="connsiteX15" fmla="*/ 8806815 w 10515600"/>
              <a:gd name="connsiteY15" fmla="*/ 0 h 898606"/>
              <a:gd name="connsiteX16" fmla="*/ 9569196 w 10515600"/>
              <a:gd name="connsiteY16" fmla="*/ 0 h 898606"/>
              <a:gd name="connsiteX17" fmla="*/ 10515600 w 10515600"/>
              <a:gd name="connsiteY17" fmla="*/ 0 h 898606"/>
              <a:gd name="connsiteX18" fmla="*/ 10515600 w 10515600"/>
              <a:gd name="connsiteY18" fmla="*/ 467275 h 898606"/>
              <a:gd name="connsiteX19" fmla="*/ 10515600 w 10515600"/>
              <a:gd name="connsiteY19" fmla="*/ 898606 h 898606"/>
              <a:gd name="connsiteX20" fmla="*/ 9753219 w 10515600"/>
              <a:gd name="connsiteY20" fmla="*/ 898606 h 898606"/>
              <a:gd name="connsiteX21" fmla="*/ 9411462 w 10515600"/>
              <a:gd name="connsiteY21" fmla="*/ 898606 h 898606"/>
              <a:gd name="connsiteX22" fmla="*/ 8543925 w 10515600"/>
              <a:gd name="connsiteY22" fmla="*/ 898606 h 898606"/>
              <a:gd name="connsiteX23" fmla="*/ 8202168 w 10515600"/>
              <a:gd name="connsiteY23" fmla="*/ 898606 h 898606"/>
              <a:gd name="connsiteX24" fmla="*/ 7650099 w 10515600"/>
              <a:gd name="connsiteY24" fmla="*/ 898606 h 898606"/>
              <a:gd name="connsiteX25" fmla="*/ 7203186 w 10515600"/>
              <a:gd name="connsiteY25" fmla="*/ 898606 h 898606"/>
              <a:gd name="connsiteX26" fmla="*/ 6756273 w 10515600"/>
              <a:gd name="connsiteY26" fmla="*/ 898606 h 898606"/>
              <a:gd name="connsiteX27" fmla="*/ 6309360 w 10515600"/>
              <a:gd name="connsiteY27" fmla="*/ 898606 h 898606"/>
              <a:gd name="connsiteX28" fmla="*/ 5967603 w 10515600"/>
              <a:gd name="connsiteY28" fmla="*/ 898606 h 898606"/>
              <a:gd name="connsiteX29" fmla="*/ 5310378 w 10515600"/>
              <a:gd name="connsiteY29" fmla="*/ 898606 h 898606"/>
              <a:gd name="connsiteX30" fmla="*/ 4653153 w 10515600"/>
              <a:gd name="connsiteY30" fmla="*/ 898606 h 898606"/>
              <a:gd name="connsiteX31" fmla="*/ 4206240 w 10515600"/>
              <a:gd name="connsiteY31" fmla="*/ 898606 h 898606"/>
              <a:gd name="connsiteX32" fmla="*/ 3864483 w 10515600"/>
              <a:gd name="connsiteY32" fmla="*/ 898606 h 898606"/>
              <a:gd name="connsiteX33" fmla="*/ 3522726 w 10515600"/>
              <a:gd name="connsiteY33" fmla="*/ 898606 h 898606"/>
              <a:gd name="connsiteX34" fmla="*/ 2970657 w 10515600"/>
              <a:gd name="connsiteY34" fmla="*/ 898606 h 898606"/>
              <a:gd name="connsiteX35" fmla="*/ 2103120 w 10515600"/>
              <a:gd name="connsiteY35" fmla="*/ 898606 h 898606"/>
              <a:gd name="connsiteX36" fmla="*/ 1235583 w 10515600"/>
              <a:gd name="connsiteY36" fmla="*/ 898606 h 898606"/>
              <a:gd name="connsiteX37" fmla="*/ 683514 w 10515600"/>
              <a:gd name="connsiteY37" fmla="*/ 898606 h 898606"/>
              <a:gd name="connsiteX38" fmla="*/ 0 w 10515600"/>
              <a:gd name="connsiteY38" fmla="*/ 898606 h 898606"/>
              <a:gd name="connsiteX39" fmla="*/ 0 w 10515600"/>
              <a:gd name="connsiteY39" fmla="*/ 476261 h 898606"/>
              <a:gd name="connsiteX40" fmla="*/ 0 w 10515600"/>
              <a:gd name="connsiteY4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15600" h="898606" fill="none" extrusionOk="0">
                <a:moveTo>
                  <a:pt x="0" y="0"/>
                </a:moveTo>
                <a:cubicBezTo>
                  <a:pt x="232364" y="-408"/>
                  <a:pt x="440668" y="-29210"/>
                  <a:pt x="657225" y="0"/>
                </a:cubicBezTo>
                <a:cubicBezTo>
                  <a:pt x="873783" y="29210"/>
                  <a:pt x="934781" y="21447"/>
                  <a:pt x="1104138" y="0"/>
                </a:cubicBezTo>
                <a:cubicBezTo>
                  <a:pt x="1273495" y="-21447"/>
                  <a:pt x="1408882" y="17399"/>
                  <a:pt x="1656207" y="0"/>
                </a:cubicBezTo>
                <a:cubicBezTo>
                  <a:pt x="1903532" y="-17399"/>
                  <a:pt x="2126845" y="126"/>
                  <a:pt x="2313432" y="0"/>
                </a:cubicBezTo>
                <a:cubicBezTo>
                  <a:pt x="2500020" y="-126"/>
                  <a:pt x="2704268" y="11555"/>
                  <a:pt x="2970657" y="0"/>
                </a:cubicBezTo>
                <a:cubicBezTo>
                  <a:pt x="3237047" y="-11555"/>
                  <a:pt x="3363239" y="1014"/>
                  <a:pt x="3522726" y="0"/>
                </a:cubicBezTo>
                <a:cubicBezTo>
                  <a:pt x="3682213" y="-1014"/>
                  <a:pt x="3846747" y="-23302"/>
                  <a:pt x="4074795" y="0"/>
                </a:cubicBezTo>
                <a:cubicBezTo>
                  <a:pt x="4302843" y="23302"/>
                  <a:pt x="4421994" y="-21321"/>
                  <a:pt x="4626864" y="0"/>
                </a:cubicBezTo>
                <a:cubicBezTo>
                  <a:pt x="4831734" y="21321"/>
                  <a:pt x="4877255" y="12352"/>
                  <a:pt x="5073777" y="0"/>
                </a:cubicBezTo>
                <a:cubicBezTo>
                  <a:pt x="5270299" y="-12352"/>
                  <a:pt x="5427496" y="-4474"/>
                  <a:pt x="5520690" y="0"/>
                </a:cubicBezTo>
                <a:cubicBezTo>
                  <a:pt x="5613884" y="4474"/>
                  <a:pt x="6078871" y="-38023"/>
                  <a:pt x="6388227" y="0"/>
                </a:cubicBezTo>
                <a:cubicBezTo>
                  <a:pt x="6697583" y="38023"/>
                  <a:pt x="6731066" y="21179"/>
                  <a:pt x="7045452" y="0"/>
                </a:cubicBezTo>
                <a:cubicBezTo>
                  <a:pt x="7359838" y="-21179"/>
                  <a:pt x="7438934" y="17093"/>
                  <a:pt x="7597521" y="0"/>
                </a:cubicBezTo>
                <a:cubicBezTo>
                  <a:pt x="7756108" y="-17093"/>
                  <a:pt x="8046167" y="15359"/>
                  <a:pt x="8254746" y="0"/>
                </a:cubicBezTo>
                <a:cubicBezTo>
                  <a:pt x="8463325" y="-15359"/>
                  <a:pt x="8652413" y="-22283"/>
                  <a:pt x="8806815" y="0"/>
                </a:cubicBezTo>
                <a:cubicBezTo>
                  <a:pt x="8961217" y="22283"/>
                  <a:pt x="9276657" y="-25256"/>
                  <a:pt x="9569196" y="0"/>
                </a:cubicBezTo>
                <a:cubicBezTo>
                  <a:pt x="9861735" y="25256"/>
                  <a:pt x="10316127" y="-43254"/>
                  <a:pt x="10515600" y="0"/>
                </a:cubicBezTo>
                <a:cubicBezTo>
                  <a:pt x="10506671" y="121880"/>
                  <a:pt x="10498009" y="316466"/>
                  <a:pt x="10515600" y="467275"/>
                </a:cubicBezTo>
                <a:cubicBezTo>
                  <a:pt x="10533191" y="618084"/>
                  <a:pt x="10507912" y="736677"/>
                  <a:pt x="10515600" y="898606"/>
                </a:cubicBezTo>
                <a:cubicBezTo>
                  <a:pt x="10211574" y="883704"/>
                  <a:pt x="9933706" y="909984"/>
                  <a:pt x="9753219" y="898606"/>
                </a:cubicBezTo>
                <a:cubicBezTo>
                  <a:pt x="9572732" y="887228"/>
                  <a:pt x="9541934" y="915009"/>
                  <a:pt x="9411462" y="898606"/>
                </a:cubicBezTo>
                <a:cubicBezTo>
                  <a:pt x="9280990" y="882203"/>
                  <a:pt x="8764779" y="884805"/>
                  <a:pt x="8543925" y="898606"/>
                </a:cubicBezTo>
                <a:cubicBezTo>
                  <a:pt x="8323071" y="912407"/>
                  <a:pt x="8348121" y="899347"/>
                  <a:pt x="8202168" y="898606"/>
                </a:cubicBezTo>
                <a:cubicBezTo>
                  <a:pt x="8056215" y="897865"/>
                  <a:pt x="7910290" y="913735"/>
                  <a:pt x="7650099" y="898606"/>
                </a:cubicBezTo>
                <a:cubicBezTo>
                  <a:pt x="7389908" y="883477"/>
                  <a:pt x="7390824" y="913971"/>
                  <a:pt x="7203186" y="898606"/>
                </a:cubicBezTo>
                <a:cubicBezTo>
                  <a:pt x="7015548" y="883241"/>
                  <a:pt x="6857149" y="904453"/>
                  <a:pt x="6756273" y="898606"/>
                </a:cubicBezTo>
                <a:cubicBezTo>
                  <a:pt x="6655397" y="892759"/>
                  <a:pt x="6451139" y="893192"/>
                  <a:pt x="6309360" y="898606"/>
                </a:cubicBezTo>
                <a:cubicBezTo>
                  <a:pt x="6167581" y="904020"/>
                  <a:pt x="6054506" y="915022"/>
                  <a:pt x="5967603" y="898606"/>
                </a:cubicBezTo>
                <a:cubicBezTo>
                  <a:pt x="5880700" y="882190"/>
                  <a:pt x="5451989" y="873786"/>
                  <a:pt x="5310378" y="898606"/>
                </a:cubicBezTo>
                <a:cubicBezTo>
                  <a:pt x="5168767" y="923426"/>
                  <a:pt x="4802402" y="866206"/>
                  <a:pt x="4653153" y="898606"/>
                </a:cubicBezTo>
                <a:cubicBezTo>
                  <a:pt x="4503905" y="931006"/>
                  <a:pt x="4302529" y="907906"/>
                  <a:pt x="4206240" y="898606"/>
                </a:cubicBezTo>
                <a:cubicBezTo>
                  <a:pt x="4109951" y="889306"/>
                  <a:pt x="3981913" y="888697"/>
                  <a:pt x="3864483" y="898606"/>
                </a:cubicBezTo>
                <a:cubicBezTo>
                  <a:pt x="3747053" y="908515"/>
                  <a:pt x="3649330" y="903258"/>
                  <a:pt x="3522726" y="898606"/>
                </a:cubicBezTo>
                <a:cubicBezTo>
                  <a:pt x="3396122" y="893954"/>
                  <a:pt x="3187251" y="896110"/>
                  <a:pt x="2970657" y="898606"/>
                </a:cubicBezTo>
                <a:cubicBezTo>
                  <a:pt x="2754063" y="901102"/>
                  <a:pt x="2305282" y="931209"/>
                  <a:pt x="2103120" y="898606"/>
                </a:cubicBezTo>
                <a:cubicBezTo>
                  <a:pt x="1900958" y="866003"/>
                  <a:pt x="1494023" y="857968"/>
                  <a:pt x="1235583" y="898606"/>
                </a:cubicBezTo>
                <a:cubicBezTo>
                  <a:pt x="977143" y="939244"/>
                  <a:pt x="823744" y="918753"/>
                  <a:pt x="683514" y="898606"/>
                </a:cubicBezTo>
                <a:cubicBezTo>
                  <a:pt x="543284" y="878459"/>
                  <a:pt x="176891" y="897581"/>
                  <a:pt x="0" y="898606"/>
                </a:cubicBezTo>
                <a:cubicBezTo>
                  <a:pt x="10691" y="812960"/>
                  <a:pt x="10252" y="647368"/>
                  <a:pt x="0" y="476261"/>
                </a:cubicBezTo>
                <a:cubicBezTo>
                  <a:pt x="-10252" y="305155"/>
                  <a:pt x="-10056" y="204123"/>
                  <a:pt x="0" y="0"/>
                </a:cubicBezTo>
                <a:close/>
              </a:path>
              <a:path w="10515600" h="898606" stroke="0" extrusionOk="0">
                <a:moveTo>
                  <a:pt x="0" y="0"/>
                </a:moveTo>
                <a:cubicBezTo>
                  <a:pt x="148941" y="19758"/>
                  <a:pt x="296271" y="-11844"/>
                  <a:pt x="446913" y="0"/>
                </a:cubicBezTo>
                <a:cubicBezTo>
                  <a:pt x="597555" y="11844"/>
                  <a:pt x="1059902" y="-21341"/>
                  <a:pt x="1314450" y="0"/>
                </a:cubicBezTo>
                <a:cubicBezTo>
                  <a:pt x="1568998" y="21341"/>
                  <a:pt x="1518184" y="13124"/>
                  <a:pt x="1656207" y="0"/>
                </a:cubicBezTo>
                <a:cubicBezTo>
                  <a:pt x="1794230" y="-13124"/>
                  <a:pt x="2222568" y="-17275"/>
                  <a:pt x="2523744" y="0"/>
                </a:cubicBezTo>
                <a:cubicBezTo>
                  <a:pt x="2824920" y="17275"/>
                  <a:pt x="3064691" y="4501"/>
                  <a:pt x="3286125" y="0"/>
                </a:cubicBezTo>
                <a:cubicBezTo>
                  <a:pt x="3507559" y="-4501"/>
                  <a:pt x="3626067" y="-13164"/>
                  <a:pt x="3733038" y="0"/>
                </a:cubicBezTo>
                <a:cubicBezTo>
                  <a:pt x="3840009" y="13164"/>
                  <a:pt x="4034004" y="7856"/>
                  <a:pt x="4285107" y="0"/>
                </a:cubicBezTo>
                <a:cubicBezTo>
                  <a:pt x="4536210" y="-7856"/>
                  <a:pt x="4572656" y="2712"/>
                  <a:pt x="4732020" y="0"/>
                </a:cubicBezTo>
                <a:cubicBezTo>
                  <a:pt x="4891384" y="-2712"/>
                  <a:pt x="5185451" y="15003"/>
                  <a:pt x="5389245" y="0"/>
                </a:cubicBezTo>
                <a:cubicBezTo>
                  <a:pt x="5593040" y="-15003"/>
                  <a:pt x="6056984" y="-27048"/>
                  <a:pt x="6256782" y="0"/>
                </a:cubicBezTo>
                <a:cubicBezTo>
                  <a:pt x="6456580" y="27048"/>
                  <a:pt x="6498612" y="-3029"/>
                  <a:pt x="6598539" y="0"/>
                </a:cubicBezTo>
                <a:cubicBezTo>
                  <a:pt x="6698466" y="3029"/>
                  <a:pt x="7205705" y="-3687"/>
                  <a:pt x="7466076" y="0"/>
                </a:cubicBezTo>
                <a:cubicBezTo>
                  <a:pt x="7726447" y="3687"/>
                  <a:pt x="7648161" y="14054"/>
                  <a:pt x="7807833" y="0"/>
                </a:cubicBezTo>
                <a:cubicBezTo>
                  <a:pt x="7967505" y="-14054"/>
                  <a:pt x="8092977" y="16970"/>
                  <a:pt x="8359902" y="0"/>
                </a:cubicBezTo>
                <a:cubicBezTo>
                  <a:pt x="8626827" y="-16970"/>
                  <a:pt x="8632990" y="6121"/>
                  <a:pt x="8701659" y="0"/>
                </a:cubicBezTo>
                <a:cubicBezTo>
                  <a:pt x="8770328" y="-6121"/>
                  <a:pt x="9092982" y="-7556"/>
                  <a:pt x="9358884" y="0"/>
                </a:cubicBezTo>
                <a:cubicBezTo>
                  <a:pt x="9624786" y="7556"/>
                  <a:pt x="9785213" y="21514"/>
                  <a:pt x="9910953" y="0"/>
                </a:cubicBezTo>
                <a:cubicBezTo>
                  <a:pt x="10036693" y="-21514"/>
                  <a:pt x="10319325" y="6263"/>
                  <a:pt x="10515600" y="0"/>
                </a:cubicBezTo>
                <a:cubicBezTo>
                  <a:pt x="10534625" y="218338"/>
                  <a:pt x="10494119" y="272937"/>
                  <a:pt x="10515600" y="458289"/>
                </a:cubicBezTo>
                <a:cubicBezTo>
                  <a:pt x="10537081" y="643641"/>
                  <a:pt x="10526934" y="788881"/>
                  <a:pt x="10515600" y="898606"/>
                </a:cubicBezTo>
                <a:cubicBezTo>
                  <a:pt x="10301466" y="906351"/>
                  <a:pt x="9959146" y="913729"/>
                  <a:pt x="9753219" y="898606"/>
                </a:cubicBezTo>
                <a:cubicBezTo>
                  <a:pt x="9547292" y="883483"/>
                  <a:pt x="9311792" y="899188"/>
                  <a:pt x="9201150" y="898606"/>
                </a:cubicBezTo>
                <a:cubicBezTo>
                  <a:pt x="9090508" y="898024"/>
                  <a:pt x="8577275" y="935645"/>
                  <a:pt x="8333613" y="898606"/>
                </a:cubicBezTo>
                <a:cubicBezTo>
                  <a:pt x="8089951" y="861567"/>
                  <a:pt x="7856976" y="876132"/>
                  <a:pt x="7676388" y="898606"/>
                </a:cubicBezTo>
                <a:cubicBezTo>
                  <a:pt x="7495801" y="921080"/>
                  <a:pt x="7282915" y="919914"/>
                  <a:pt x="7124319" y="898606"/>
                </a:cubicBezTo>
                <a:cubicBezTo>
                  <a:pt x="6965723" y="877298"/>
                  <a:pt x="6878622" y="912722"/>
                  <a:pt x="6782562" y="898606"/>
                </a:cubicBezTo>
                <a:cubicBezTo>
                  <a:pt x="6686502" y="884490"/>
                  <a:pt x="6491682" y="893529"/>
                  <a:pt x="6230493" y="898606"/>
                </a:cubicBezTo>
                <a:cubicBezTo>
                  <a:pt x="5969304" y="903683"/>
                  <a:pt x="5963688" y="889555"/>
                  <a:pt x="5888736" y="898606"/>
                </a:cubicBezTo>
                <a:cubicBezTo>
                  <a:pt x="5813784" y="907657"/>
                  <a:pt x="5540598" y="910624"/>
                  <a:pt x="5231511" y="898606"/>
                </a:cubicBezTo>
                <a:cubicBezTo>
                  <a:pt x="4922425" y="886588"/>
                  <a:pt x="4840522" y="889243"/>
                  <a:pt x="4574286" y="898606"/>
                </a:cubicBezTo>
                <a:cubicBezTo>
                  <a:pt x="4308050" y="907969"/>
                  <a:pt x="4258273" y="882882"/>
                  <a:pt x="4127373" y="898606"/>
                </a:cubicBezTo>
                <a:cubicBezTo>
                  <a:pt x="3996473" y="914330"/>
                  <a:pt x="3448624" y="932073"/>
                  <a:pt x="3259836" y="898606"/>
                </a:cubicBezTo>
                <a:cubicBezTo>
                  <a:pt x="3071048" y="865139"/>
                  <a:pt x="2699326" y="908592"/>
                  <a:pt x="2392299" y="898606"/>
                </a:cubicBezTo>
                <a:cubicBezTo>
                  <a:pt x="2085272" y="888620"/>
                  <a:pt x="2102433" y="911659"/>
                  <a:pt x="1945386" y="898606"/>
                </a:cubicBezTo>
                <a:cubicBezTo>
                  <a:pt x="1788339" y="885553"/>
                  <a:pt x="1537129" y="879303"/>
                  <a:pt x="1393317" y="898606"/>
                </a:cubicBezTo>
                <a:cubicBezTo>
                  <a:pt x="1249505" y="917909"/>
                  <a:pt x="1151154" y="900366"/>
                  <a:pt x="1051560" y="898606"/>
                </a:cubicBezTo>
                <a:cubicBezTo>
                  <a:pt x="951966" y="896846"/>
                  <a:pt x="472382" y="950950"/>
                  <a:pt x="0" y="898606"/>
                </a:cubicBezTo>
                <a:cubicBezTo>
                  <a:pt x="-2501" y="732128"/>
                  <a:pt x="10780" y="626962"/>
                  <a:pt x="0" y="476261"/>
                </a:cubicBezTo>
                <a:cubicBezTo>
                  <a:pt x="-10780" y="325560"/>
                  <a:pt x="-19250" y="208427"/>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2114549"/>
            <a:ext cx="51816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14549"/>
            <a:ext cx="51816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4724400" y="6356352"/>
            <a:ext cx="27432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67941474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944221"/>
            <a:ext cx="105156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6612" y="1966573"/>
            <a:ext cx="5157787"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873829"/>
            <a:ext cx="5157787"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3" y="1966573"/>
            <a:ext cx="5183188"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873828"/>
            <a:ext cx="5183188"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4724400" y="6356352"/>
            <a:ext cx="27432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8880583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942"/>
            <a:ext cx="105156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4724400" y="6356352"/>
            <a:ext cx="27432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78998923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4724400" y="6356352"/>
            <a:ext cx="27432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72925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048871"/>
            <a:ext cx="3932237"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1048871"/>
            <a:ext cx="617220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582471"/>
            <a:ext cx="3932237"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4724400" y="6356352"/>
            <a:ext cx="27432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679573044"/>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45143"/>
            <a:ext cx="105156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212521"/>
            <a:ext cx="105156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4724400" y="6356352"/>
            <a:ext cx="2743200" cy="365125"/>
          </a:xfrm>
          <a:prstGeom prst="rect">
            <a:avLst/>
          </a:prstGeom>
        </p:spPr>
        <p:txBody>
          <a:bodyPr/>
          <a:lstStyle>
            <a:lvl1pPr algn="ctr">
              <a:defRPr>
                <a:solidFill>
                  <a:schemeClr val="bg1"/>
                </a:solidFill>
              </a:defRPr>
            </a:lvl1pPr>
          </a:lstStyle>
          <a:p>
            <a:fld id="{DCF8A3FA-4EB1-4A10-9AFE-2313F8D14348}" type="slidenum">
              <a:rPr lang="en-GB" smtClean="0"/>
              <a:pPr/>
              <a:t>‹#›</a:t>
            </a:fld>
            <a:endParaRPr lang="en-GB" dirty="0"/>
          </a:p>
        </p:txBody>
      </p:sp>
      <p:sp>
        <p:nvSpPr>
          <p:cNvPr id="6" name="Rectangle 5">
            <a:extLst>
              <a:ext uri="{FF2B5EF4-FFF2-40B4-BE49-F238E27FC236}">
                <a16:creationId xmlns:a16="http://schemas.microsoft.com/office/drawing/2014/main" id="{772B82D0-4A3B-4ABD-A4E6-B0275B551E9F}"/>
              </a:ext>
            </a:extLst>
          </p:cNvPr>
          <p:cNvSpPr/>
          <p:nvPr userDrawn="1"/>
        </p:nvSpPr>
        <p:spPr>
          <a:xfrm>
            <a:off x="0" y="-26988"/>
            <a:ext cx="12192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pic>
        <p:nvPicPr>
          <p:cNvPr id="7" name="Picture 4">
            <a:extLst>
              <a:ext uri="{FF2B5EF4-FFF2-40B4-BE49-F238E27FC236}">
                <a16:creationId xmlns:a16="http://schemas.microsoft.com/office/drawing/2014/main" id="{85181E15-6312-40FA-850F-7A72A3234439}"/>
              </a:ext>
            </a:extLst>
          </p:cNvPr>
          <p:cNvPicPr>
            <a:picLocks noChangeAspect="1" noChangeArrowheads="1"/>
          </p:cNvPicPr>
          <p:nvPr userDrawn="1"/>
        </p:nvPicPr>
        <p:blipFill>
          <a:blip r:embed="rId49">
            <a:extLst>
              <a:ext uri="{28A0092B-C50C-407E-A947-70E740481C1C}">
                <a14:useLocalDpi xmlns:a14="http://schemas.microsoft.com/office/drawing/2010/main" val="0"/>
              </a:ext>
            </a:extLst>
          </a:blip>
          <a:srcRect/>
          <a:stretch>
            <a:fillRect/>
          </a:stretch>
        </p:blipFill>
        <p:spPr bwMode="auto">
          <a:xfrm>
            <a:off x="-1199" y="-22225"/>
            <a:ext cx="1763184"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DA769F57-BDE3-48B3-858C-7BA2D5A42161}"/>
              </a:ext>
            </a:extLst>
          </p:cNvPr>
          <p:cNvSpPr/>
          <p:nvPr userDrawn="1"/>
        </p:nvSpPr>
        <p:spPr>
          <a:xfrm>
            <a:off x="0" y="6588126"/>
            <a:ext cx="12192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sz="1800" dirty="0"/>
          </a:p>
        </p:txBody>
      </p:sp>
      <p:sp>
        <p:nvSpPr>
          <p:cNvPr id="9" name="Rectangle 11">
            <a:extLst>
              <a:ext uri="{FF2B5EF4-FFF2-40B4-BE49-F238E27FC236}">
                <a16:creationId xmlns:a16="http://schemas.microsoft.com/office/drawing/2014/main" id="{08A02A9A-C9EA-4DA2-830F-95F3F0C8A696}"/>
              </a:ext>
            </a:extLst>
          </p:cNvPr>
          <p:cNvSpPr>
            <a:spLocks noChangeArrowheads="1"/>
          </p:cNvSpPr>
          <p:nvPr userDrawn="1"/>
        </p:nvSpPr>
        <p:spPr bwMode="auto">
          <a:xfrm>
            <a:off x="-80509" y="6596936"/>
            <a:ext cx="4290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
        <p:nvSpPr>
          <p:cNvPr id="10" name="Slide Number Placeholder 4">
            <a:extLst>
              <a:ext uri="{FF2B5EF4-FFF2-40B4-BE49-F238E27FC236}">
                <a16:creationId xmlns:a16="http://schemas.microsoft.com/office/drawing/2014/main" id="{CDB1F159-143B-4BE8-BA32-3CB0E3EC9094}"/>
              </a:ext>
            </a:extLst>
          </p:cNvPr>
          <p:cNvSpPr txBox="1">
            <a:spLocks/>
          </p:cNvSpPr>
          <p:nvPr userDrawn="1"/>
        </p:nvSpPr>
        <p:spPr>
          <a:xfrm>
            <a:off x="9448800" y="6588125"/>
            <a:ext cx="27432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953911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661" r:id="rId38"/>
    <p:sldLayoutId id="2147483663" r:id="rId39"/>
    <p:sldLayoutId id="2147483664" r:id="rId40"/>
    <p:sldLayoutId id="2147483665" r:id="rId41"/>
    <p:sldLayoutId id="2147483666" r:id="rId42"/>
    <p:sldLayoutId id="2147483667" r:id="rId43"/>
    <p:sldLayoutId id="2147483668" r:id="rId44"/>
    <p:sldLayoutId id="2147483669" r:id="rId45"/>
    <p:sldLayoutId id="2147483672" r:id="rId46"/>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https://blockspot.io/coin/" TargetMode="External"/><Relationship Id="rId2" Type="http://schemas.openxmlformats.org/officeDocument/2006/relationships/notesSlide" Target="../notesSlides/notesSlide24.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defTabSz="457200">
              <a:defRPr/>
            </a:pPr>
            <a:endParaRPr lang="en-GB" dirty="0">
              <a:solidFill>
                <a:prstClr val="black"/>
              </a:solidFill>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0" y="5266073"/>
            <a:ext cx="4288972"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defTabSz="457200">
              <a:spcBef>
                <a:spcPct val="0"/>
              </a:spcBef>
              <a:buNone/>
            </a:pPr>
            <a:r>
              <a:rPr lang="en-GB" altLang="en-US" sz="1600" b="1" dirty="0">
                <a:solidFill>
                  <a:prstClr val="black"/>
                </a:solidFill>
                <a:latin typeface="Calibri" panose="020F0502020204030204"/>
              </a:rPr>
              <a:t>Session 3</a:t>
            </a:r>
          </a:p>
          <a:p>
            <a:pPr algn="ctr" defTabSz="457200">
              <a:buNone/>
            </a:pPr>
            <a:r>
              <a:rPr lang="en-US" sz="1600" b="1" dirty="0">
                <a:solidFill>
                  <a:prstClr val="black"/>
                </a:solidFill>
              </a:rPr>
              <a:t>Technology and Cybercrime Updated</a:t>
            </a:r>
            <a:endParaRPr lang="en-GB" altLang="en-US" sz="1600" b="1" dirty="0">
              <a:solidFill>
                <a:prstClr val="black"/>
              </a:solidFill>
              <a:latin typeface="Calibri" panose="020F0502020204030204"/>
            </a:endParaRP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215220" y="2719703"/>
            <a:ext cx="814750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defTabSz="457200">
              <a:buNone/>
            </a:pPr>
            <a:r>
              <a:rPr lang="en-US" sz="3600" b="1" dirty="0">
                <a:solidFill>
                  <a:prstClr val="black"/>
                </a:solidFill>
              </a:rPr>
              <a:t>Advanced Cybercrime and Electronic Evidence Training Course for Prosecutors and Judges </a:t>
            </a:r>
            <a:endParaRPr lang="en-US" sz="3600" dirty="0">
              <a:solidFill>
                <a:prstClr val="black"/>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E192E7-C16A-4AE1-BC0B-55EFA24CEFEF}"/>
              </a:ext>
            </a:extLst>
          </p:cNvPr>
          <p:cNvSpPr>
            <a:spLocks noGrp="1"/>
          </p:cNvSpPr>
          <p:nvPr>
            <p:ph idx="1"/>
          </p:nvPr>
        </p:nvSpPr>
        <p:spPr>
          <a:xfrm>
            <a:off x="5798916" y="1284867"/>
            <a:ext cx="6123008" cy="5225430"/>
          </a:xfrm>
        </p:spPr>
        <p:txBody>
          <a:bodyPr>
            <a:normAutofit/>
          </a:bodyPr>
          <a:lstStyle/>
          <a:p>
            <a:r>
              <a:rPr lang="en-US" dirty="0"/>
              <a:t>Florida Water System </a:t>
            </a:r>
          </a:p>
          <a:p>
            <a:pPr marL="0" indent="0">
              <a:buNone/>
            </a:pPr>
            <a:r>
              <a:rPr lang="en-US" dirty="0"/>
              <a:t>A cyber criminal attempted to poison the water supply in Florida and managed by increasing the amount of sodium hydroxide to a potentially dangerous level. </a:t>
            </a:r>
          </a:p>
          <a:p>
            <a:pPr marL="0" indent="0">
              <a:buNone/>
            </a:pPr>
            <a:r>
              <a:rPr lang="en-US" dirty="0"/>
              <a:t>The cyber criminal was able to breach Oldsmar’s computer system and briefly increased the amount of sodium hydroxide from 100 parts per million to 11,100 parts per million.</a:t>
            </a:r>
            <a:endParaRPr lang="en-GB" dirty="0"/>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Recent cyber attacks</a:t>
            </a:r>
          </a:p>
        </p:txBody>
      </p:sp>
      <p:sp>
        <p:nvSpPr>
          <p:cNvPr id="6" name="Rectangle 5">
            <a:extLst>
              <a:ext uri="{FF2B5EF4-FFF2-40B4-BE49-F238E27FC236}">
                <a16:creationId xmlns:a16="http://schemas.microsoft.com/office/drawing/2014/main" id="{EA3FFC4F-A0C7-6241-A6A3-D4D1CB58E595}"/>
              </a:ext>
            </a:extLst>
          </p:cNvPr>
          <p:cNvSpPr/>
          <p:nvPr/>
        </p:nvSpPr>
        <p:spPr>
          <a:xfrm>
            <a:off x="5974456" y="1043732"/>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pic>
        <p:nvPicPr>
          <p:cNvPr id="3" name="Picture 2">
            <a:extLst>
              <a:ext uri="{FF2B5EF4-FFF2-40B4-BE49-F238E27FC236}">
                <a16:creationId xmlns:a16="http://schemas.microsoft.com/office/drawing/2014/main" id="{DF65C0A6-A6F6-4F38-8336-EA81C90F0AE8}"/>
              </a:ext>
            </a:extLst>
          </p:cNvPr>
          <p:cNvPicPr>
            <a:picLocks noChangeAspect="1"/>
          </p:cNvPicPr>
          <p:nvPr/>
        </p:nvPicPr>
        <p:blipFill>
          <a:blip r:embed="rId3"/>
          <a:stretch>
            <a:fillRect/>
          </a:stretch>
        </p:blipFill>
        <p:spPr>
          <a:xfrm>
            <a:off x="270076" y="1284867"/>
            <a:ext cx="4975762" cy="4768994"/>
          </a:xfrm>
          <a:prstGeom prst="rect">
            <a:avLst/>
          </a:prstGeom>
        </p:spPr>
      </p:pic>
    </p:spTree>
    <p:extLst>
      <p:ext uri="{BB962C8B-B14F-4D97-AF65-F5344CB8AC3E}">
        <p14:creationId xmlns:p14="http://schemas.microsoft.com/office/powerpoint/2010/main" val="239693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E192E7-C16A-4AE1-BC0B-55EFA24CEFEF}"/>
              </a:ext>
            </a:extLst>
          </p:cNvPr>
          <p:cNvSpPr>
            <a:spLocks noGrp="1"/>
          </p:cNvSpPr>
          <p:nvPr>
            <p:ph idx="1"/>
          </p:nvPr>
        </p:nvSpPr>
        <p:spPr>
          <a:xfrm>
            <a:off x="285408" y="1221804"/>
            <a:ext cx="5647681" cy="5225430"/>
          </a:xfrm>
        </p:spPr>
        <p:txBody>
          <a:bodyPr>
            <a:normAutofit/>
          </a:bodyPr>
          <a:lstStyle/>
          <a:p>
            <a:r>
              <a:rPr lang="en-US" dirty="0"/>
              <a:t>SINGAPORE  </a:t>
            </a:r>
          </a:p>
          <a:p>
            <a:pPr marL="0" indent="0">
              <a:buNone/>
            </a:pPr>
            <a:r>
              <a:rPr lang="en-US" dirty="0"/>
              <a:t>The personal data of about 30,000 people who have used the services of the National Trades Union Congress' Employment and Employability Institute (e2i) may have been accessed by cyber criminals.</a:t>
            </a:r>
            <a:endParaRPr lang="en-GB" dirty="0"/>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Recent cyber attacks</a:t>
            </a:r>
          </a:p>
        </p:txBody>
      </p:sp>
      <p:sp>
        <p:nvSpPr>
          <p:cNvPr id="6" name="Rectangle 5">
            <a:extLst>
              <a:ext uri="{FF2B5EF4-FFF2-40B4-BE49-F238E27FC236}">
                <a16:creationId xmlns:a16="http://schemas.microsoft.com/office/drawing/2014/main" id="{EA3FFC4F-A0C7-6241-A6A3-D4D1CB58E595}"/>
              </a:ext>
            </a:extLst>
          </p:cNvPr>
          <p:cNvSpPr/>
          <p:nvPr/>
        </p:nvSpPr>
        <p:spPr>
          <a:xfrm>
            <a:off x="6587641" y="2069930"/>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pic>
        <p:nvPicPr>
          <p:cNvPr id="3" name="Picture 2">
            <a:extLst>
              <a:ext uri="{FF2B5EF4-FFF2-40B4-BE49-F238E27FC236}">
                <a16:creationId xmlns:a16="http://schemas.microsoft.com/office/drawing/2014/main" id="{E81F2D27-71A7-41BF-A017-3B4B6C198D77}"/>
              </a:ext>
            </a:extLst>
          </p:cNvPr>
          <p:cNvPicPr>
            <a:picLocks noChangeAspect="1"/>
          </p:cNvPicPr>
          <p:nvPr/>
        </p:nvPicPr>
        <p:blipFill>
          <a:blip r:embed="rId3"/>
          <a:stretch>
            <a:fillRect/>
          </a:stretch>
        </p:blipFill>
        <p:spPr>
          <a:xfrm>
            <a:off x="1568868" y="4394589"/>
            <a:ext cx="3080759" cy="2052645"/>
          </a:xfrm>
          <a:prstGeom prst="rect">
            <a:avLst/>
          </a:prstGeom>
        </p:spPr>
      </p:pic>
      <p:sp>
        <p:nvSpPr>
          <p:cNvPr id="8" name="TextBox 7">
            <a:extLst>
              <a:ext uri="{FF2B5EF4-FFF2-40B4-BE49-F238E27FC236}">
                <a16:creationId xmlns:a16="http://schemas.microsoft.com/office/drawing/2014/main" id="{CF815279-B77B-4A66-8197-21EDF0DF220A}"/>
              </a:ext>
            </a:extLst>
          </p:cNvPr>
          <p:cNvSpPr txBox="1"/>
          <p:nvPr/>
        </p:nvSpPr>
        <p:spPr>
          <a:xfrm>
            <a:off x="6587641" y="1088740"/>
            <a:ext cx="5075862" cy="2954655"/>
          </a:xfrm>
          <a:prstGeom prst="rect">
            <a:avLst/>
          </a:prstGeom>
          <a:noFill/>
          <a:ln/>
        </p:spPr>
        <p:txBody>
          <a:bodyPr wrap="square" rtlCol="0">
            <a:spAutoFit/>
          </a:bodyPr>
          <a:lstStyle/>
          <a:p>
            <a:r>
              <a:rPr lang="en-GB" sz="2800" dirty="0"/>
              <a:t>FIJI</a:t>
            </a:r>
          </a:p>
          <a:p>
            <a:endParaRPr lang="en-GB" sz="2800" dirty="0"/>
          </a:p>
          <a:p>
            <a:r>
              <a:rPr lang="en-GB" sz="2800" dirty="0"/>
              <a:t>A </a:t>
            </a:r>
            <a:r>
              <a:rPr lang="en-US" sz="2800" dirty="0"/>
              <a:t>cyber attack resulted in disruptions to some of Government’s online services and networks, including GovNet</a:t>
            </a:r>
            <a:endParaRPr lang="en-GB" sz="2800" dirty="0"/>
          </a:p>
          <a:p>
            <a:endParaRPr lang="en-GB" dirty="0"/>
          </a:p>
        </p:txBody>
      </p:sp>
      <p:pic>
        <p:nvPicPr>
          <p:cNvPr id="9" name="Picture 8">
            <a:extLst>
              <a:ext uri="{FF2B5EF4-FFF2-40B4-BE49-F238E27FC236}">
                <a16:creationId xmlns:a16="http://schemas.microsoft.com/office/drawing/2014/main" id="{A35A21C6-FE69-460D-88F1-3E06C22DA2B3}"/>
              </a:ext>
            </a:extLst>
          </p:cNvPr>
          <p:cNvPicPr>
            <a:picLocks noChangeAspect="1"/>
          </p:cNvPicPr>
          <p:nvPr/>
        </p:nvPicPr>
        <p:blipFill>
          <a:blip r:embed="rId4"/>
          <a:stretch>
            <a:fillRect/>
          </a:stretch>
        </p:blipFill>
        <p:spPr>
          <a:xfrm>
            <a:off x="7216549" y="4129994"/>
            <a:ext cx="3824344" cy="2151193"/>
          </a:xfrm>
          <a:prstGeom prst="rect">
            <a:avLst/>
          </a:prstGeom>
        </p:spPr>
      </p:pic>
    </p:spTree>
    <p:extLst>
      <p:ext uri="{BB962C8B-B14F-4D97-AF65-F5344CB8AC3E}">
        <p14:creationId xmlns:p14="http://schemas.microsoft.com/office/powerpoint/2010/main" val="1881738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17A4387-05F5-4B8A-B732-6872E85C073E}"/>
              </a:ext>
            </a:extLst>
          </p:cNvPr>
          <p:cNvSpPr>
            <a:spLocks noGrp="1"/>
          </p:cNvSpPr>
          <p:nvPr>
            <p:ph idx="1"/>
          </p:nvPr>
        </p:nvSpPr>
        <p:spPr>
          <a:xfrm>
            <a:off x="408790" y="1161825"/>
            <a:ext cx="10880464" cy="7143077"/>
          </a:xfrm>
        </p:spPr>
        <p:txBody>
          <a:bodyPr>
            <a:noAutofit/>
          </a:bodyPr>
          <a:lstStyle/>
          <a:p>
            <a:pPr marL="0" indent="0" algn="ctr">
              <a:buNone/>
            </a:pPr>
            <a:r>
              <a:rPr lang="en-US" b="1" dirty="0"/>
              <a:t>Investment Association reports 300 incidences of fraud with an estimated total loss to savers of approximately £4m.</a:t>
            </a:r>
          </a:p>
          <a:p>
            <a:pPr marL="0" indent="0">
              <a:buNone/>
            </a:pPr>
            <a:r>
              <a:rPr lang="en-US" sz="2400" dirty="0"/>
              <a:t>Fraudsters have been convincing savers to purchase investment products that do not exist and to give away their personal details as part of “sophisticated” impersonation scam, the Investment Association has warned.</a:t>
            </a:r>
          </a:p>
          <a:p>
            <a:pPr marL="0" indent="0">
              <a:buNone/>
            </a:pPr>
            <a:r>
              <a:rPr lang="en-US" sz="2400" dirty="0"/>
              <a:t>A number of investment companies reported that fraudsters have been impersonating their products, in particular investment bonds, and promoting them through fake price comparison sites in order to get their hands on savers’ cash, according to the IA.</a:t>
            </a:r>
          </a:p>
          <a:p>
            <a:pPr marL="0" indent="0">
              <a:buNone/>
            </a:pPr>
            <a:r>
              <a:rPr lang="en-US" sz="2400" dirty="0"/>
              <a:t>The scammers are targeting victims through sponsored Google and Facebook links and also collect personal details via fake call centres.</a:t>
            </a:r>
          </a:p>
          <a:p>
            <a:pPr marL="0" indent="0">
              <a:buNone/>
            </a:pPr>
            <a:endParaRPr lang="en-US" sz="2400" dirty="0"/>
          </a:p>
          <a:p>
            <a:pPr marL="0" indent="0">
              <a:buNone/>
            </a:pPr>
            <a:r>
              <a:rPr lang="en-US" sz="2400" dirty="0"/>
              <a:t>Aviva is one of the firms who has become aware of sites, run by fraudsters, pretending to be part of its business. Among these websites are avivainvestorsholdings.com, avivauk.com and avivabonds.com.</a:t>
            </a:r>
          </a:p>
          <a:p>
            <a:endParaRPr lang="en-US" sz="2400" dirty="0"/>
          </a:p>
          <a:p>
            <a:endParaRPr lang="en-US" sz="2400" dirty="0"/>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Fraud</a:t>
            </a:r>
          </a:p>
        </p:txBody>
      </p:sp>
      <p:sp>
        <p:nvSpPr>
          <p:cNvPr id="6" name="Rectangle 5">
            <a:extLst>
              <a:ext uri="{FF2B5EF4-FFF2-40B4-BE49-F238E27FC236}">
                <a16:creationId xmlns:a16="http://schemas.microsoft.com/office/drawing/2014/main" id="{EA3FFC4F-A0C7-6241-A6A3-D4D1CB58E595}"/>
              </a:ext>
            </a:extLst>
          </p:cNvPr>
          <p:cNvSpPr/>
          <p:nvPr/>
        </p:nvSpPr>
        <p:spPr>
          <a:xfrm>
            <a:off x="6587641" y="2069930"/>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spTree>
    <p:extLst>
      <p:ext uri="{BB962C8B-B14F-4D97-AF65-F5344CB8AC3E}">
        <p14:creationId xmlns:p14="http://schemas.microsoft.com/office/powerpoint/2010/main" val="3798771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17A4387-05F5-4B8A-B732-6872E85C073E}"/>
              </a:ext>
            </a:extLst>
          </p:cNvPr>
          <p:cNvSpPr>
            <a:spLocks noGrp="1"/>
          </p:cNvSpPr>
          <p:nvPr>
            <p:ph idx="1"/>
          </p:nvPr>
        </p:nvSpPr>
        <p:spPr>
          <a:xfrm>
            <a:off x="391236" y="1028055"/>
            <a:ext cx="11166438" cy="7143077"/>
          </a:xfrm>
        </p:spPr>
        <p:txBody>
          <a:bodyPr>
            <a:noAutofit/>
          </a:bodyPr>
          <a:lstStyle/>
          <a:p>
            <a:pPr marL="0" indent="0" algn="l">
              <a:buNone/>
            </a:pPr>
            <a:r>
              <a:rPr lang="en-GB" sz="3600" b="1" i="0" u="none" strike="noStrike" baseline="0" dirty="0">
                <a:solidFill>
                  <a:srgbClr val="E62721"/>
                </a:solidFill>
                <a:latin typeface="Roboto-Bold"/>
              </a:rPr>
              <a:t>SIM Swapping Attacks - Operation Smart Cash</a:t>
            </a:r>
            <a:endParaRPr lang="en-GB" sz="800" b="1" i="0" u="none" strike="noStrike" baseline="0" dirty="0">
              <a:solidFill>
                <a:srgbClr val="E62721"/>
              </a:solidFill>
              <a:latin typeface="Roboto-Bold"/>
            </a:endParaRPr>
          </a:p>
          <a:p>
            <a:pPr marL="0" indent="0" algn="l">
              <a:buNone/>
            </a:pPr>
            <a:r>
              <a:rPr lang="en-GB" sz="2400" b="0" i="0" u="none" strike="noStrike" baseline="0" dirty="0">
                <a:solidFill>
                  <a:srgbClr val="E62721"/>
                </a:solidFill>
                <a:latin typeface="Roboto-Regular"/>
              </a:rPr>
              <a:t>An eight-month-long investigation between </a:t>
            </a:r>
            <a:r>
              <a:rPr lang="en-US" sz="2400" b="0" i="0" u="none" strike="noStrike" baseline="0" dirty="0">
                <a:solidFill>
                  <a:srgbClr val="E62721"/>
                </a:solidFill>
                <a:latin typeface="Roboto-Regular"/>
              </a:rPr>
              <a:t>the Romanian National Police and the </a:t>
            </a:r>
            <a:r>
              <a:rPr lang="en-GB" sz="2400" b="0" i="0" u="none" strike="noStrike" baseline="0" dirty="0">
                <a:solidFill>
                  <a:srgbClr val="E62721"/>
                </a:solidFill>
                <a:latin typeface="Roboto-Regular"/>
              </a:rPr>
              <a:t>Austrian Criminal Intelligence Service with </a:t>
            </a:r>
            <a:r>
              <a:rPr lang="en-US" sz="2400" b="0" i="0" u="none" strike="noStrike" baseline="0" dirty="0">
                <a:solidFill>
                  <a:srgbClr val="E62721"/>
                </a:solidFill>
                <a:latin typeface="Roboto-Regular"/>
              </a:rPr>
              <a:t>the support of Europol has led to the arrest of 14 members of a crime gang who emptied bank accounts in Austria by gaining control over their victims’ phone numbers.</a:t>
            </a:r>
          </a:p>
          <a:p>
            <a:pPr marL="0" indent="0" algn="l">
              <a:buNone/>
            </a:pPr>
            <a:r>
              <a:rPr lang="en-US" sz="2400" b="0" i="0" u="none" strike="noStrike" baseline="0" dirty="0">
                <a:solidFill>
                  <a:srgbClr val="E62721"/>
                </a:solidFill>
                <a:latin typeface="Roboto-Regular"/>
              </a:rPr>
              <a:t>Law enforcement arrested the suspects earlier in February in Romania. The gang perpetrated the thefts, which netted dozens of victims in Austria, in a series of SIM swapping attacks.</a:t>
            </a:r>
          </a:p>
          <a:p>
            <a:pPr marL="0" indent="0" algn="l">
              <a:buNone/>
            </a:pPr>
            <a:r>
              <a:rPr lang="en-US" sz="2400" b="0" i="0" u="none" strike="noStrike" baseline="0" dirty="0">
                <a:solidFill>
                  <a:srgbClr val="E62721"/>
                </a:solidFill>
                <a:latin typeface="Roboto-Regular"/>
              </a:rPr>
              <a:t>Once having gained control over a victim’s phone number, this particular gang would then use stolen banking credentials to log onto a mobile banking application to introduce a withdrawal which they then validated with an OTP sent by the bank via SMS allowing them to withdraw money at </a:t>
            </a:r>
            <a:r>
              <a:rPr lang="en-GB" sz="2400" b="0" i="0" u="none" strike="noStrike" baseline="0" dirty="0">
                <a:solidFill>
                  <a:srgbClr val="E62721"/>
                </a:solidFill>
                <a:latin typeface="Roboto-Regular"/>
              </a:rPr>
              <a:t>cardless ATMs.</a:t>
            </a:r>
          </a:p>
          <a:p>
            <a:pPr marL="0" indent="0" algn="l">
              <a:buNone/>
            </a:pPr>
            <a:r>
              <a:rPr lang="en-US" sz="2400" b="0" i="0" u="none" strike="noStrike" baseline="0" dirty="0">
                <a:solidFill>
                  <a:srgbClr val="E62721"/>
                </a:solidFill>
                <a:latin typeface="Roboto-Regular"/>
              </a:rPr>
              <a:t>It is estimated that this gang managed to steal over half a million euros this way from </a:t>
            </a:r>
            <a:r>
              <a:rPr lang="en-GB" sz="2400" b="0" i="0" u="none" strike="noStrike" baseline="0" dirty="0">
                <a:solidFill>
                  <a:srgbClr val="E62721"/>
                </a:solidFill>
                <a:latin typeface="Roboto-Regular"/>
              </a:rPr>
              <a:t>unsuspecting bank account owners.</a:t>
            </a:r>
            <a:endParaRPr lang="en-US" sz="2400" dirty="0"/>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Fraud</a:t>
            </a:r>
          </a:p>
        </p:txBody>
      </p:sp>
      <p:sp>
        <p:nvSpPr>
          <p:cNvPr id="6" name="Rectangle 5">
            <a:extLst>
              <a:ext uri="{FF2B5EF4-FFF2-40B4-BE49-F238E27FC236}">
                <a16:creationId xmlns:a16="http://schemas.microsoft.com/office/drawing/2014/main" id="{EA3FFC4F-A0C7-6241-A6A3-D4D1CB58E595}"/>
              </a:ext>
            </a:extLst>
          </p:cNvPr>
          <p:cNvSpPr/>
          <p:nvPr/>
        </p:nvSpPr>
        <p:spPr>
          <a:xfrm>
            <a:off x="6587641" y="2069930"/>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spTree>
    <p:extLst>
      <p:ext uri="{BB962C8B-B14F-4D97-AF65-F5344CB8AC3E}">
        <p14:creationId xmlns:p14="http://schemas.microsoft.com/office/powerpoint/2010/main" val="5671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BB994D62-9847-4115-97A1-585BA7136C7C}"/>
              </a:ext>
            </a:extLst>
          </p:cNvPr>
          <p:cNvPicPr>
            <a:picLocks noGrp="1" noChangeAspect="1"/>
          </p:cNvPicPr>
          <p:nvPr>
            <p:ph idx="1"/>
          </p:nvPr>
        </p:nvPicPr>
        <p:blipFill>
          <a:blip r:embed="rId3"/>
          <a:stretch>
            <a:fillRect/>
          </a:stretch>
        </p:blipFill>
        <p:spPr>
          <a:xfrm>
            <a:off x="2344271" y="1091688"/>
            <a:ext cx="7822986" cy="5766312"/>
          </a:xfrm>
          <a:prstGeom prst="rect">
            <a:avLst/>
          </a:prstGeom>
        </p:spPr>
      </p:pic>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Fraud – SIM swapping</a:t>
            </a:r>
          </a:p>
        </p:txBody>
      </p:sp>
      <p:sp>
        <p:nvSpPr>
          <p:cNvPr id="6" name="Rectangle 5">
            <a:extLst>
              <a:ext uri="{FF2B5EF4-FFF2-40B4-BE49-F238E27FC236}">
                <a16:creationId xmlns:a16="http://schemas.microsoft.com/office/drawing/2014/main" id="{EA3FFC4F-A0C7-6241-A6A3-D4D1CB58E595}"/>
              </a:ext>
            </a:extLst>
          </p:cNvPr>
          <p:cNvSpPr/>
          <p:nvPr/>
        </p:nvSpPr>
        <p:spPr>
          <a:xfrm>
            <a:off x="6587641" y="2069930"/>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spTree>
    <p:extLst>
      <p:ext uri="{BB962C8B-B14F-4D97-AF65-F5344CB8AC3E}">
        <p14:creationId xmlns:p14="http://schemas.microsoft.com/office/powerpoint/2010/main" val="36855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C87FBD-C522-4BF7-9C85-F9A2D3A6E8C7}"/>
              </a:ext>
            </a:extLst>
          </p:cNvPr>
          <p:cNvSpPr>
            <a:spLocks noGrp="1"/>
          </p:cNvSpPr>
          <p:nvPr>
            <p:ph idx="1"/>
          </p:nvPr>
        </p:nvSpPr>
        <p:spPr>
          <a:xfrm>
            <a:off x="376518" y="1215614"/>
            <a:ext cx="10977282" cy="4961349"/>
          </a:xfrm>
        </p:spPr>
        <p:txBody>
          <a:bodyPr>
            <a:normAutofit/>
          </a:bodyPr>
          <a:lstStyle/>
          <a:p>
            <a:pPr marL="0" indent="0" algn="ctr">
              <a:buNone/>
            </a:pPr>
            <a:r>
              <a:rPr lang="en-US" dirty="0"/>
              <a:t>BUSINESS EMAIL COMPROMISE REMAINS A THREAT AND </a:t>
            </a:r>
          </a:p>
          <a:p>
            <a:pPr marL="0" indent="0" algn="ctr">
              <a:buNone/>
            </a:pPr>
            <a:r>
              <a:rPr lang="en-US" dirty="0"/>
              <a:t>GROWING AREA OF CONCERN</a:t>
            </a:r>
          </a:p>
          <a:p>
            <a:pPr marL="0" indent="0">
              <a:buNone/>
            </a:pPr>
            <a:endParaRPr lang="en-US" dirty="0"/>
          </a:p>
          <a:p>
            <a:pPr marL="0" indent="0">
              <a:buNone/>
            </a:pPr>
            <a:r>
              <a:rPr lang="en-US" sz="2400" dirty="0"/>
              <a:t>Over the past twelve months, BEC has increased globally, with an additional increase as a result of the global outbreak of COVID-19. </a:t>
            </a:r>
          </a:p>
          <a:p>
            <a:pPr marL="0" indent="0">
              <a:buNone/>
            </a:pPr>
            <a:r>
              <a:rPr lang="en-US" sz="2400" dirty="0"/>
              <a:t>This increase in volume coincides with a growing sophistication and a more targeted approach. </a:t>
            </a:r>
          </a:p>
          <a:p>
            <a:pPr marL="0" indent="0">
              <a:buNone/>
            </a:pPr>
            <a:r>
              <a:rPr lang="en-US" sz="2400" dirty="0"/>
              <a:t>Criminals make use of technically advanced measures, such as compromising bank accounts, identifying the ideal time to strike, managing email conversations with complex man-in-the-middle attacks or even using Artificial Intelligence (AI) to mimic the voice of a company’s CEO</a:t>
            </a:r>
            <a:endParaRPr lang="en-GB" sz="2400" dirty="0"/>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Fraud</a:t>
            </a:r>
          </a:p>
        </p:txBody>
      </p:sp>
      <p:sp>
        <p:nvSpPr>
          <p:cNvPr id="6" name="Rectangle 5">
            <a:extLst>
              <a:ext uri="{FF2B5EF4-FFF2-40B4-BE49-F238E27FC236}">
                <a16:creationId xmlns:a16="http://schemas.microsoft.com/office/drawing/2014/main" id="{EA3FFC4F-A0C7-6241-A6A3-D4D1CB58E595}"/>
              </a:ext>
            </a:extLst>
          </p:cNvPr>
          <p:cNvSpPr/>
          <p:nvPr/>
        </p:nvSpPr>
        <p:spPr>
          <a:xfrm>
            <a:off x="6587641" y="2069930"/>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spTree>
    <p:extLst>
      <p:ext uri="{BB962C8B-B14F-4D97-AF65-F5344CB8AC3E}">
        <p14:creationId xmlns:p14="http://schemas.microsoft.com/office/powerpoint/2010/main" val="363955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C87FBD-C522-4BF7-9C85-F9A2D3A6E8C7}"/>
              </a:ext>
            </a:extLst>
          </p:cNvPr>
          <p:cNvSpPr>
            <a:spLocks noGrp="1"/>
          </p:cNvSpPr>
          <p:nvPr>
            <p:ph idx="1"/>
          </p:nvPr>
        </p:nvSpPr>
        <p:spPr>
          <a:xfrm>
            <a:off x="261770" y="1215614"/>
            <a:ext cx="11711491" cy="5372511"/>
          </a:xfrm>
        </p:spPr>
        <p:txBody>
          <a:bodyPr>
            <a:normAutofit fontScale="92500" lnSpcReduction="20000"/>
          </a:bodyPr>
          <a:lstStyle/>
          <a:p>
            <a:pPr marL="0" indent="0">
              <a:spcBef>
                <a:spcPts val="0"/>
              </a:spcBef>
              <a:buNone/>
            </a:pPr>
            <a:r>
              <a:rPr lang="en-US" sz="2400" dirty="0"/>
              <a:t>With billions of linked devices, The Internet of Things (IoT) has </a:t>
            </a:r>
          </a:p>
          <a:p>
            <a:pPr marL="0" indent="0">
              <a:spcBef>
                <a:spcPts val="0"/>
              </a:spcBef>
              <a:buNone/>
            </a:pPr>
            <a:r>
              <a:rPr lang="en-US" sz="2400" dirty="0"/>
              <a:t>quickly become a huge part of how people live, communicate and </a:t>
            </a:r>
          </a:p>
          <a:p>
            <a:pPr marL="0" indent="0">
              <a:spcBef>
                <a:spcPts val="0"/>
              </a:spcBef>
              <a:buNone/>
            </a:pPr>
            <a:r>
              <a:rPr lang="en-US" sz="2400" dirty="0"/>
              <a:t>do business. </a:t>
            </a:r>
          </a:p>
          <a:p>
            <a:pPr marL="0" indent="0">
              <a:spcBef>
                <a:spcPts val="0"/>
              </a:spcBef>
              <a:buNone/>
            </a:pPr>
            <a:endParaRPr lang="en-US" sz="2400" dirty="0"/>
          </a:p>
          <a:p>
            <a:pPr marL="0" indent="0">
              <a:spcBef>
                <a:spcPts val="0"/>
              </a:spcBef>
              <a:buNone/>
            </a:pPr>
            <a:r>
              <a:rPr lang="en-US" sz="2400" dirty="0"/>
              <a:t>All around the world, web-enabled devices are turning our world into a </a:t>
            </a:r>
          </a:p>
          <a:p>
            <a:pPr marL="0" indent="0">
              <a:spcBef>
                <a:spcPts val="0"/>
              </a:spcBef>
              <a:buNone/>
            </a:pPr>
            <a:r>
              <a:rPr lang="en-US" sz="2400" dirty="0"/>
              <a:t>more switched-on place to live.</a:t>
            </a:r>
          </a:p>
          <a:p>
            <a:pPr marL="0" indent="0">
              <a:spcBef>
                <a:spcPts val="0"/>
              </a:spcBef>
              <a:buNone/>
            </a:pPr>
            <a:endParaRPr lang="en-US" sz="2400" dirty="0"/>
          </a:p>
          <a:p>
            <a:pPr marL="0" indent="0">
              <a:spcBef>
                <a:spcPts val="0"/>
              </a:spcBef>
              <a:buNone/>
            </a:pPr>
            <a:r>
              <a:rPr lang="en-US" sz="2400" dirty="0"/>
              <a:t>From security challenges to the perils of high customer expectations, </a:t>
            </a:r>
          </a:p>
          <a:p>
            <a:pPr marL="0" indent="0">
              <a:spcBef>
                <a:spcPts val="0"/>
              </a:spcBef>
              <a:buNone/>
            </a:pPr>
            <a:r>
              <a:rPr lang="en-US" sz="2400" dirty="0"/>
              <a:t>these five factors are big concerns for the growth and development of </a:t>
            </a:r>
          </a:p>
          <a:p>
            <a:pPr marL="0" indent="0">
              <a:spcBef>
                <a:spcPts val="0"/>
              </a:spcBef>
              <a:buNone/>
            </a:pPr>
            <a:r>
              <a:rPr lang="en-US" sz="2400" dirty="0"/>
              <a:t>the Internet of Things.</a:t>
            </a:r>
          </a:p>
          <a:p>
            <a:pPr marL="0" indent="0">
              <a:buNone/>
            </a:pPr>
            <a:endParaRPr lang="en-GB" sz="2400" b="1" dirty="0"/>
          </a:p>
          <a:p>
            <a:pPr marL="0" indent="0">
              <a:buNone/>
            </a:pPr>
            <a:r>
              <a:rPr lang="en-GB" sz="2400" b="1" dirty="0"/>
              <a:t>Security </a:t>
            </a:r>
            <a:r>
              <a:rPr lang="en-GB" sz="2400" dirty="0"/>
              <a:t>- </a:t>
            </a:r>
            <a:r>
              <a:rPr lang="en-US" sz="2400" dirty="0"/>
              <a:t>IoT devices greatly expand the “attack surface”.</a:t>
            </a:r>
          </a:p>
          <a:p>
            <a:pPr marL="0" indent="0">
              <a:buNone/>
            </a:pPr>
            <a:r>
              <a:rPr lang="en-GB" sz="2400" dirty="0"/>
              <a:t>March 2021 hackers broke into </a:t>
            </a:r>
            <a:r>
              <a:rPr lang="en-GB" sz="2400" dirty="0" err="1"/>
              <a:t>Verkada</a:t>
            </a:r>
            <a:r>
              <a:rPr lang="en-GB" sz="2400" dirty="0"/>
              <a:t>, a cloud-based video security service. Using authentic admin account credentials </a:t>
            </a:r>
            <a:r>
              <a:rPr lang="en-GB" sz="2400" u="sng" dirty="0"/>
              <a:t>discovered on the internet</a:t>
            </a:r>
            <a:r>
              <a:rPr lang="en-GB" sz="2400" dirty="0"/>
              <a:t>, the attackers were able to browse live feeds of over 150,000 cameras installed in factories, hospitals, classrooms, prisons, and other locations, as well as access sensitive material belonging to </a:t>
            </a:r>
            <a:r>
              <a:rPr lang="en-GB" sz="2400" dirty="0" err="1"/>
              <a:t>Verkada</a:t>
            </a:r>
            <a:r>
              <a:rPr lang="en-GB" sz="2400" dirty="0"/>
              <a:t> software clients. </a:t>
            </a:r>
          </a:p>
          <a:p>
            <a:pPr marL="0" indent="0">
              <a:buNone/>
            </a:pPr>
            <a:endParaRPr lang="en-GB" sz="2400" dirty="0"/>
          </a:p>
          <a:p>
            <a:pPr marL="0" indent="0">
              <a:buNone/>
            </a:pPr>
            <a:r>
              <a:rPr lang="en-GB" sz="2400" dirty="0"/>
              <a:t>R</a:t>
            </a:r>
            <a:r>
              <a:rPr lang="en-US" sz="2400" dirty="0" err="1"/>
              <a:t>ecently</a:t>
            </a:r>
            <a:r>
              <a:rPr lang="en-US" sz="2400" dirty="0"/>
              <a:t> parents have reported strangers accessing their IoT baby monitors through the internet and using them to talk to their children. </a:t>
            </a:r>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IOT</a:t>
            </a:r>
          </a:p>
        </p:txBody>
      </p:sp>
      <p:sp>
        <p:nvSpPr>
          <p:cNvPr id="6" name="Rectangle 5">
            <a:extLst>
              <a:ext uri="{FF2B5EF4-FFF2-40B4-BE49-F238E27FC236}">
                <a16:creationId xmlns:a16="http://schemas.microsoft.com/office/drawing/2014/main" id="{EA3FFC4F-A0C7-6241-A6A3-D4D1CB58E595}"/>
              </a:ext>
            </a:extLst>
          </p:cNvPr>
          <p:cNvSpPr/>
          <p:nvPr/>
        </p:nvSpPr>
        <p:spPr>
          <a:xfrm>
            <a:off x="6587641" y="2069930"/>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pic>
        <p:nvPicPr>
          <p:cNvPr id="4" name="Picture 3">
            <a:extLst>
              <a:ext uri="{FF2B5EF4-FFF2-40B4-BE49-F238E27FC236}">
                <a16:creationId xmlns:a16="http://schemas.microsoft.com/office/drawing/2014/main" id="{7913DE67-4D34-4668-8BBB-B9E3639C44EB}"/>
              </a:ext>
            </a:extLst>
          </p:cNvPr>
          <p:cNvPicPr>
            <a:picLocks noChangeAspect="1"/>
          </p:cNvPicPr>
          <p:nvPr/>
        </p:nvPicPr>
        <p:blipFill>
          <a:blip r:embed="rId3"/>
          <a:stretch>
            <a:fillRect/>
          </a:stretch>
        </p:blipFill>
        <p:spPr>
          <a:xfrm>
            <a:off x="8697235" y="1287730"/>
            <a:ext cx="3377303" cy="2388650"/>
          </a:xfrm>
          <a:prstGeom prst="rect">
            <a:avLst/>
          </a:prstGeom>
        </p:spPr>
      </p:pic>
    </p:spTree>
    <p:extLst>
      <p:ext uri="{BB962C8B-B14F-4D97-AF65-F5344CB8AC3E}">
        <p14:creationId xmlns:p14="http://schemas.microsoft.com/office/powerpoint/2010/main" val="372839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C87FBD-C522-4BF7-9C85-F9A2D3A6E8C7}"/>
              </a:ext>
            </a:extLst>
          </p:cNvPr>
          <p:cNvSpPr>
            <a:spLocks noGrp="1"/>
          </p:cNvSpPr>
          <p:nvPr>
            <p:ph idx="1"/>
          </p:nvPr>
        </p:nvSpPr>
        <p:spPr>
          <a:xfrm>
            <a:off x="4607860" y="1028055"/>
            <a:ext cx="7422776" cy="5372511"/>
          </a:xfrm>
        </p:spPr>
        <p:txBody>
          <a:bodyPr>
            <a:normAutofit/>
          </a:bodyPr>
          <a:lstStyle/>
          <a:p>
            <a:pPr marL="0" indent="0">
              <a:buNone/>
            </a:pPr>
            <a:r>
              <a:rPr lang="en-US" sz="2400" b="1" dirty="0"/>
              <a:t>Outdated hardware and software</a:t>
            </a:r>
          </a:p>
          <a:p>
            <a:pPr marL="0" indent="0">
              <a:buNone/>
            </a:pPr>
            <a:endParaRPr lang="en-US" sz="2400" dirty="0"/>
          </a:p>
          <a:p>
            <a:pPr marL="0" indent="0">
              <a:buNone/>
            </a:pPr>
            <a:r>
              <a:rPr lang="en-US" sz="2400" dirty="0"/>
              <a:t>Since the IoT devices are being used increasingly, the manufacturers of these devices are focusing on building new ones and not paying enough attention to security.</a:t>
            </a:r>
          </a:p>
          <a:p>
            <a:pPr marL="0" indent="0">
              <a:buNone/>
            </a:pPr>
            <a:endParaRPr lang="en-US" sz="2400" dirty="0"/>
          </a:p>
          <a:p>
            <a:pPr marL="0" indent="0">
              <a:buNone/>
            </a:pPr>
            <a:r>
              <a:rPr lang="en-US" sz="2400" dirty="0"/>
              <a:t>A majority of these devices don’t get enough updates, whereas some of them never get a single one. </a:t>
            </a:r>
          </a:p>
          <a:p>
            <a:pPr marL="0" indent="0">
              <a:buNone/>
            </a:pPr>
            <a:endParaRPr lang="en-US" sz="2400" dirty="0"/>
          </a:p>
          <a:p>
            <a:pPr marL="0" indent="0">
              <a:buNone/>
            </a:pPr>
            <a:r>
              <a:rPr lang="en-US" sz="2400" dirty="0"/>
              <a:t>What this means is that these products are secure at the time of purchase but becomes vulnerable to attacks when the hackers find some bugs or security issues.</a:t>
            </a:r>
            <a:endParaRPr lang="en-GB" sz="2400" dirty="0"/>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IOT</a:t>
            </a:r>
          </a:p>
        </p:txBody>
      </p:sp>
      <p:sp>
        <p:nvSpPr>
          <p:cNvPr id="6" name="Rectangle 5">
            <a:extLst>
              <a:ext uri="{FF2B5EF4-FFF2-40B4-BE49-F238E27FC236}">
                <a16:creationId xmlns:a16="http://schemas.microsoft.com/office/drawing/2014/main" id="{EA3FFC4F-A0C7-6241-A6A3-D4D1CB58E595}"/>
              </a:ext>
            </a:extLst>
          </p:cNvPr>
          <p:cNvSpPr/>
          <p:nvPr/>
        </p:nvSpPr>
        <p:spPr>
          <a:xfrm>
            <a:off x="6587641" y="2069930"/>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pic>
        <p:nvPicPr>
          <p:cNvPr id="3" name="Picture 2">
            <a:extLst>
              <a:ext uri="{FF2B5EF4-FFF2-40B4-BE49-F238E27FC236}">
                <a16:creationId xmlns:a16="http://schemas.microsoft.com/office/drawing/2014/main" id="{F27D1805-0CA8-425D-AC2A-123280295EC0}"/>
              </a:ext>
            </a:extLst>
          </p:cNvPr>
          <p:cNvPicPr>
            <a:picLocks noChangeAspect="1"/>
          </p:cNvPicPr>
          <p:nvPr/>
        </p:nvPicPr>
        <p:blipFill>
          <a:blip r:embed="rId3"/>
          <a:stretch>
            <a:fillRect/>
          </a:stretch>
        </p:blipFill>
        <p:spPr>
          <a:xfrm>
            <a:off x="312982" y="2213050"/>
            <a:ext cx="3916685" cy="2606376"/>
          </a:xfrm>
          <a:prstGeom prst="rect">
            <a:avLst/>
          </a:prstGeom>
        </p:spPr>
      </p:pic>
    </p:spTree>
    <p:extLst>
      <p:ext uri="{BB962C8B-B14F-4D97-AF65-F5344CB8AC3E}">
        <p14:creationId xmlns:p14="http://schemas.microsoft.com/office/powerpoint/2010/main" val="8007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C87FBD-C522-4BF7-9C85-F9A2D3A6E8C7}"/>
              </a:ext>
            </a:extLst>
          </p:cNvPr>
          <p:cNvSpPr>
            <a:spLocks noGrp="1"/>
          </p:cNvSpPr>
          <p:nvPr>
            <p:ph idx="1"/>
          </p:nvPr>
        </p:nvSpPr>
        <p:spPr>
          <a:xfrm>
            <a:off x="4475181" y="1028055"/>
            <a:ext cx="7555455" cy="5372511"/>
          </a:xfrm>
        </p:spPr>
        <p:txBody>
          <a:bodyPr>
            <a:normAutofit lnSpcReduction="10000"/>
          </a:bodyPr>
          <a:lstStyle/>
          <a:p>
            <a:pPr marL="0" indent="0">
              <a:buNone/>
            </a:pPr>
            <a:r>
              <a:rPr lang="en-US" sz="2400" b="1" dirty="0"/>
              <a:t>Use of weak and default credentials.</a:t>
            </a:r>
          </a:p>
          <a:p>
            <a:pPr marL="0" indent="0">
              <a:buNone/>
            </a:pPr>
            <a:endParaRPr lang="en-US" sz="2400" dirty="0"/>
          </a:p>
          <a:p>
            <a:pPr marL="0" indent="0">
              <a:buNone/>
            </a:pPr>
            <a:r>
              <a:rPr lang="en-US" sz="2400" dirty="0"/>
              <a:t>Many IoT companies are selling devices and providing consumers default credentials with them — like an admin username. </a:t>
            </a:r>
          </a:p>
          <a:p>
            <a:pPr marL="0" indent="0">
              <a:buNone/>
            </a:pPr>
            <a:r>
              <a:rPr lang="en-US" sz="2400" dirty="0"/>
              <a:t>Hackers need just the username and password to attack the device. When they know the username, they carry out brute-force attacks to infect the devices.</a:t>
            </a:r>
          </a:p>
          <a:p>
            <a:pPr marL="0" indent="0">
              <a:buNone/>
            </a:pPr>
            <a:r>
              <a:rPr lang="en-US" sz="2400" dirty="0"/>
              <a:t>The </a:t>
            </a:r>
            <a:r>
              <a:rPr lang="en-US" sz="2400" b="1" dirty="0"/>
              <a:t>Mirai botnet attack </a:t>
            </a:r>
            <a:r>
              <a:rPr lang="en-US" sz="2400" dirty="0"/>
              <a:t>is an example that was carried out because the devices were using default credentials. </a:t>
            </a:r>
          </a:p>
          <a:p>
            <a:pPr marL="0" indent="0">
              <a:buNone/>
            </a:pPr>
            <a:r>
              <a:rPr lang="en-US" sz="2400" dirty="0"/>
              <a:t>Consumers should be changing the default credentials as soon as they get the device, but most of the manufacturers don’t say anything in the instruction guides about making that change. Not making an update in the instruction guides leaves all of the devices open to attack.</a:t>
            </a:r>
            <a:endParaRPr lang="en-GB" sz="2400" dirty="0"/>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IOT</a:t>
            </a:r>
          </a:p>
        </p:txBody>
      </p:sp>
      <p:sp>
        <p:nvSpPr>
          <p:cNvPr id="6" name="Rectangle 5">
            <a:extLst>
              <a:ext uri="{FF2B5EF4-FFF2-40B4-BE49-F238E27FC236}">
                <a16:creationId xmlns:a16="http://schemas.microsoft.com/office/drawing/2014/main" id="{EA3FFC4F-A0C7-6241-A6A3-D4D1CB58E595}"/>
              </a:ext>
            </a:extLst>
          </p:cNvPr>
          <p:cNvSpPr/>
          <p:nvPr/>
        </p:nvSpPr>
        <p:spPr>
          <a:xfrm>
            <a:off x="6587641" y="2069930"/>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pic>
        <p:nvPicPr>
          <p:cNvPr id="9" name="Picture 8">
            <a:extLst>
              <a:ext uri="{FF2B5EF4-FFF2-40B4-BE49-F238E27FC236}">
                <a16:creationId xmlns:a16="http://schemas.microsoft.com/office/drawing/2014/main" id="{01E9F926-768B-4FBD-BA12-D01D55653887}"/>
              </a:ext>
            </a:extLst>
          </p:cNvPr>
          <p:cNvPicPr>
            <a:picLocks noChangeAspect="1"/>
          </p:cNvPicPr>
          <p:nvPr/>
        </p:nvPicPr>
        <p:blipFill>
          <a:blip r:embed="rId3"/>
          <a:stretch>
            <a:fillRect/>
          </a:stretch>
        </p:blipFill>
        <p:spPr>
          <a:xfrm>
            <a:off x="161364" y="2660861"/>
            <a:ext cx="4169355" cy="2334839"/>
          </a:xfrm>
          <a:prstGeom prst="rect">
            <a:avLst/>
          </a:prstGeom>
          <a:solidFill>
            <a:schemeClr val="bg1"/>
          </a:solidFill>
          <a:ln w="19050">
            <a:solidFill>
              <a:schemeClr val="accent6"/>
            </a:solidFill>
          </a:ln>
        </p:spPr>
      </p:pic>
    </p:spTree>
    <p:extLst>
      <p:ext uri="{BB962C8B-B14F-4D97-AF65-F5344CB8AC3E}">
        <p14:creationId xmlns:p14="http://schemas.microsoft.com/office/powerpoint/2010/main" val="316628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C87FBD-C522-4BF7-9C85-F9A2D3A6E8C7}"/>
              </a:ext>
            </a:extLst>
          </p:cNvPr>
          <p:cNvSpPr>
            <a:spLocks noGrp="1"/>
          </p:cNvSpPr>
          <p:nvPr>
            <p:ph idx="1"/>
          </p:nvPr>
        </p:nvSpPr>
        <p:spPr>
          <a:xfrm>
            <a:off x="387276" y="1192192"/>
            <a:ext cx="6884893" cy="5665808"/>
          </a:xfrm>
        </p:spPr>
        <p:txBody>
          <a:bodyPr>
            <a:normAutofit fontScale="92500" lnSpcReduction="20000"/>
          </a:bodyPr>
          <a:lstStyle/>
          <a:p>
            <a:pPr marL="0" indent="0">
              <a:buNone/>
            </a:pPr>
            <a:r>
              <a:rPr lang="en-US" sz="2600" dirty="0"/>
              <a:t>The Darknet has become, in the last few years, one of the most discussed topics in cyber security circles.</a:t>
            </a:r>
          </a:p>
          <a:p>
            <a:pPr marL="0" indent="0">
              <a:buNone/>
            </a:pPr>
            <a:endParaRPr lang="en-US" sz="2600" dirty="0"/>
          </a:p>
          <a:p>
            <a:pPr marL="0" indent="0">
              <a:buNone/>
            </a:pPr>
            <a:r>
              <a:rPr lang="en-US" sz="2600" dirty="0"/>
              <a:t>The activities on the Darknet could be grouped into three main categories: </a:t>
            </a:r>
          </a:p>
          <a:p>
            <a:r>
              <a:rPr lang="en-US" sz="2600" dirty="0"/>
              <a:t>Activism, journalism, and whistle-blowing; </a:t>
            </a:r>
          </a:p>
          <a:p>
            <a:r>
              <a:rPr lang="en-US" sz="2600" dirty="0"/>
              <a:t>Criminal activities in virtual markets; and </a:t>
            </a:r>
          </a:p>
          <a:p>
            <a:r>
              <a:rPr lang="en-US" sz="2600" dirty="0"/>
              <a:t>Cyber security threats including botnets, malware, and ransomware.</a:t>
            </a:r>
          </a:p>
          <a:p>
            <a:pPr marL="0" indent="0">
              <a:buNone/>
            </a:pPr>
            <a:endParaRPr lang="en-US" sz="2600" dirty="0"/>
          </a:p>
          <a:p>
            <a:pPr marL="0" indent="0">
              <a:buNone/>
            </a:pPr>
            <a:r>
              <a:rPr lang="en-US" sz="2600" dirty="0"/>
              <a:t>The media depict it as a safe haven for criminals to undertake a range of criminal activities, such as the anonymous trading of illegal goods, including drugs, trading of weapons, credit card, other personal information, and exotic animals via cryptocurrencies (e.g. Bitcoin).</a:t>
            </a:r>
            <a:endParaRPr lang="en-US" sz="2400" dirty="0"/>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Darknet</a:t>
            </a:r>
          </a:p>
        </p:txBody>
      </p:sp>
      <p:sp>
        <p:nvSpPr>
          <p:cNvPr id="6" name="Rectangle 5">
            <a:extLst>
              <a:ext uri="{FF2B5EF4-FFF2-40B4-BE49-F238E27FC236}">
                <a16:creationId xmlns:a16="http://schemas.microsoft.com/office/drawing/2014/main" id="{EA3FFC4F-A0C7-6241-A6A3-D4D1CB58E595}"/>
              </a:ext>
            </a:extLst>
          </p:cNvPr>
          <p:cNvSpPr/>
          <p:nvPr/>
        </p:nvSpPr>
        <p:spPr>
          <a:xfrm>
            <a:off x="6587641" y="2069930"/>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pic>
        <p:nvPicPr>
          <p:cNvPr id="3" name="Picture 2">
            <a:extLst>
              <a:ext uri="{FF2B5EF4-FFF2-40B4-BE49-F238E27FC236}">
                <a16:creationId xmlns:a16="http://schemas.microsoft.com/office/drawing/2014/main" id="{5CF89B95-03B8-4DCF-B9D7-7F0C3A687EC7}"/>
              </a:ext>
            </a:extLst>
          </p:cNvPr>
          <p:cNvPicPr>
            <a:picLocks noChangeAspect="1"/>
          </p:cNvPicPr>
          <p:nvPr/>
        </p:nvPicPr>
        <p:blipFill>
          <a:blip r:embed="rId3"/>
          <a:stretch>
            <a:fillRect/>
          </a:stretch>
        </p:blipFill>
        <p:spPr>
          <a:xfrm>
            <a:off x="7529022" y="2069930"/>
            <a:ext cx="4275702" cy="2845285"/>
          </a:xfrm>
          <a:prstGeom prst="rect">
            <a:avLst/>
          </a:prstGeom>
        </p:spPr>
      </p:pic>
    </p:spTree>
    <p:extLst>
      <p:ext uri="{BB962C8B-B14F-4D97-AF65-F5344CB8AC3E}">
        <p14:creationId xmlns:p14="http://schemas.microsoft.com/office/powerpoint/2010/main" val="263316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Agenda</a:t>
            </a:r>
            <a:endParaRPr lang="en-GB" sz="2000" dirty="0">
              <a:solidFill>
                <a:prstClr val="white"/>
              </a:solidFill>
              <a:latin typeface="Verdana" charset="0"/>
              <a:cs typeface="Verdana" charset="0"/>
            </a:endParaRPr>
          </a:p>
        </p:txBody>
      </p:sp>
      <p:sp>
        <p:nvSpPr>
          <p:cNvPr id="6" name="Rectangle 5">
            <a:extLst>
              <a:ext uri="{FF2B5EF4-FFF2-40B4-BE49-F238E27FC236}">
                <a16:creationId xmlns:a16="http://schemas.microsoft.com/office/drawing/2014/main" id="{EA3FFC4F-A0C7-6241-A6A3-D4D1CB58E595}"/>
              </a:ext>
            </a:extLst>
          </p:cNvPr>
          <p:cNvSpPr/>
          <p:nvPr/>
        </p:nvSpPr>
        <p:spPr>
          <a:xfrm>
            <a:off x="5974456" y="1043732"/>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616366" y="1474847"/>
            <a:ext cx="3791244" cy="4154984"/>
          </a:xfrm>
          <a:prstGeom prst="rect">
            <a:avLst/>
          </a:prstGeom>
          <a:ln/>
        </p:spPr>
        <p:txBody>
          <a:bodyPr wrap="square">
            <a:spAutoFit/>
          </a:bodyPr>
          <a:lstStyle/>
          <a:p>
            <a:pPr marL="457200" indent="-457200" defTabSz="457200">
              <a:buFont typeface="+mj-lt"/>
              <a:buAutoNum type="arabicPeriod"/>
            </a:pPr>
            <a:r>
              <a:rPr lang="en-US" sz="2400" i="1" dirty="0">
                <a:solidFill>
                  <a:prstClr val="black"/>
                </a:solidFill>
                <a:latin typeface="Calibri" panose="020F0502020204030204"/>
              </a:rPr>
              <a:t>Digital society overview</a:t>
            </a:r>
          </a:p>
          <a:p>
            <a:pPr marL="457200" indent="-457200" defTabSz="457200">
              <a:buFont typeface="+mj-lt"/>
              <a:buAutoNum type="arabicPeriod"/>
            </a:pPr>
            <a:r>
              <a:rPr lang="en-US" sz="2400" i="1" dirty="0">
                <a:solidFill>
                  <a:prstClr val="black"/>
                </a:solidFill>
                <a:latin typeface="Calibri" panose="020F0502020204030204"/>
              </a:rPr>
              <a:t>Recent attacks</a:t>
            </a:r>
          </a:p>
          <a:p>
            <a:pPr marL="457200" indent="-457200" defTabSz="457200">
              <a:buFont typeface="+mj-lt"/>
              <a:buAutoNum type="arabicPeriod"/>
            </a:pPr>
            <a:r>
              <a:rPr lang="en-US" sz="2400" i="1" dirty="0">
                <a:solidFill>
                  <a:prstClr val="black"/>
                </a:solidFill>
                <a:latin typeface="Calibri" panose="020F0502020204030204"/>
              </a:rPr>
              <a:t>Contemporary mass scale financial and other frauds</a:t>
            </a:r>
          </a:p>
          <a:p>
            <a:pPr marL="457200" indent="-457200" defTabSz="457200">
              <a:buFont typeface="+mj-lt"/>
              <a:buAutoNum type="arabicPeriod"/>
            </a:pPr>
            <a:r>
              <a:rPr lang="en-US" sz="2400" i="1" dirty="0">
                <a:solidFill>
                  <a:prstClr val="black"/>
                </a:solidFill>
                <a:latin typeface="Calibri" panose="020F0502020204030204"/>
              </a:rPr>
              <a:t>Internet of the things challenges</a:t>
            </a:r>
          </a:p>
          <a:p>
            <a:pPr marL="457200" indent="-457200" defTabSz="457200">
              <a:buFont typeface="+mj-lt"/>
              <a:buAutoNum type="arabicPeriod"/>
            </a:pPr>
            <a:r>
              <a:rPr lang="en-US" sz="2400" i="1" dirty="0">
                <a:solidFill>
                  <a:prstClr val="black"/>
                </a:solidFill>
                <a:latin typeface="Calibri" panose="020F0502020204030204"/>
              </a:rPr>
              <a:t>Darknet/Deep Web aspects</a:t>
            </a:r>
          </a:p>
          <a:p>
            <a:pPr marL="457200" indent="-457200" defTabSz="457200">
              <a:buFont typeface="+mj-lt"/>
              <a:buAutoNum type="arabicPeriod"/>
            </a:pPr>
            <a:r>
              <a:rPr lang="en-US" sz="2400" i="1" dirty="0">
                <a:solidFill>
                  <a:prstClr val="black"/>
                </a:solidFill>
                <a:latin typeface="Calibri" panose="020F0502020204030204"/>
              </a:rPr>
              <a:t>Snapshot on Virtual Currencies</a:t>
            </a:r>
            <a:endParaRPr lang="en-GB" sz="2400" i="1" dirty="0">
              <a:solidFill>
                <a:prstClr val="black"/>
              </a:solidFill>
              <a:latin typeface="Calibri" panose="020F0502020204030204"/>
              <a:ea typeface="Verdana" panose="020B0604030504040204" pitchFamily="34" charset="0"/>
            </a:endParaRPr>
          </a:p>
        </p:txBody>
      </p:sp>
      <p:pic>
        <p:nvPicPr>
          <p:cNvPr id="8" name="Picture 7">
            <a:extLst>
              <a:ext uri="{FF2B5EF4-FFF2-40B4-BE49-F238E27FC236}">
                <a16:creationId xmlns:a16="http://schemas.microsoft.com/office/drawing/2014/main" id="{F1C6340C-3120-7B4F-8C6E-D20141E89477}"/>
              </a:ext>
            </a:extLst>
          </p:cNvPr>
          <p:cNvPicPr>
            <a:picLocks noChangeAspect="1"/>
          </p:cNvPicPr>
          <p:nvPr/>
        </p:nvPicPr>
        <p:blipFill>
          <a:blip r:embed="rId3"/>
          <a:stretch>
            <a:fillRect/>
          </a:stretch>
        </p:blipFill>
        <p:spPr>
          <a:xfrm>
            <a:off x="6587858" y="2607361"/>
            <a:ext cx="3345197" cy="222199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C87FBD-C522-4BF7-9C85-F9A2D3A6E8C7}"/>
              </a:ext>
            </a:extLst>
          </p:cNvPr>
          <p:cNvSpPr>
            <a:spLocks noGrp="1"/>
          </p:cNvSpPr>
          <p:nvPr>
            <p:ph idx="1"/>
          </p:nvPr>
        </p:nvSpPr>
        <p:spPr>
          <a:xfrm>
            <a:off x="1032360" y="1219013"/>
            <a:ext cx="11016206" cy="5665808"/>
          </a:xfrm>
        </p:spPr>
        <p:txBody>
          <a:bodyPr>
            <a:normAutofit/>
          </a:bodyPr>
          <a:lstStyle/>
          <a:p>
            <a:pPr marL="0" indent="0">
              <a:buNone/>
            </a:pPr>
            <a:r>
              <a:rPr lang="en-US" sz="2600" dirty="0"/>
              <a:t>Parallel to the activity of large offender communities through Darknet forums is a development involving smaller communities sharing CSAM directly with each other via encrypted messaging platforms in small invite only networks. </a:t>
            </a:r>
          </a:p>
          <a:p>
            <a:pPr marL="0" indent="0">
              <a:buNone/>
            </a:pPr>
            <a:r>
              <a:rPr lang="en-US" sz="2600" dirty="0"/>
              <a:t>In response to law enforcement operations targeting these Darkweb communities and due to the need to select participants and ensure exchanges of information are strictly related to child sexual abuse, offenders tightly control their communities. </a:t>
            </a:r>
          </a:p>
          <a:p>
            <a:pPr marL="0" indent="0">
              <a:buNone/>
            </a:pPr>
            <a:r>
              <a:rPr lang="en-US" sz="2600" dirty="0"/>
              <a:t>They use Darkweb forums as meeting places where participation is structured similarly to criminal organisations, with affiliation rules, codes of conduct, division of tasks and strict hierarchies. The purpose of the structure is to enforce rules and promote individuals based on their contribution to the community, which they do by recording and posting</a:t>
            </a:r>
            <a:endParaRPr lang="en-US" sz="2400" dirty="0"/>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CSAM - Darknet</a:t>
            </a:r>
          </a:p>
        </p:txBody>
      </p:sp>
      <p:sp>
        <p:nvSpPr>
          <p:cNvPr id="6" name="Rectangle 5">
            <a:extLst>
              <a:ext uri="{FF2B5EF4-FFF2-40B4-BE49-F238E27FC236}">
                <a16:creationId xmlns:a16="http://schemas.microsoft.com/office/drawing/2014/main" id="{EA3FFC4F-A0C7-6241-A6A3-D4D1CB58E595}"/>
              </a:ext>
            </a:extLst>
          </p:cNvPr>
          <p:cNvSpPr/>
          <p:nvPr/>
        </p:nvSpPr>
        <p:spPr>
          <a:xfrm>
            <a:off x="6587641" y="2069930"/>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spTree>
    <p:extLst>
      <p:ext uri="{BB962C8B-B14F-4D97-AF65-F5344CB8AC3E}">
        <p14:creationId xmlns:p14="http://schemas.microsoft.com/office/powerpoint/2010/main" val="337201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C87FBD-C522-4BF7-9C85-F9A2D3A6E8C7}"/>
              </a:ext>
            </a:extLst>
          </p:cNvPr>
          <p:cNvSpPr>
            <a:spLocks noGrp="1"/>
          </p:cNvSpPr>
          <p:nvPr>
            <p:ph idx="1"/>
          </p:nvPr>
        </p:nvSpPr>
        <p:spPr>
          <a:xfrm>
            <a:off x="387277" y="1192192"/>
            <a:ext cx="5495924" cy="4003752"/>
          </a:xfrm>
        </p:spPr>
        <p:txBody>
          <a:bodyPr>
            <a:normAutofit/>
          </a:bodyPr>
          <a:lstStyle/>
          <a:p>
            <a:pPr marL="0" indent="0">
              <a:buNone/>
            </a:pPr>
            <a:r>
              <a:rPr lang="en-US" sz="2400" dirty="0"/>
              <a:t>The availability of Ransomware-as-a-Service (RaaS) on Darkweb marketplaces has also decreased the barrier of entry for new, less skillful criminal actors. Lockbit, for example, which emerged in January 2020, was brokered on underground forums for other cybercriminals to use, in return for payment.</a:t>
            </a:r>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Darknet</a:t>
            </a:r>
          </a:p>
        </p:txBody>
      </p:sp>
      <p:sp>
        <p:nvSpPr>
          <p:cNvPr id="6" name="Rectangle 5">
            <a:extLst>
              <a:ext uri="{FF2B5EF4-FFF2-40B4-BE49-F238E27FC236}">
                <a16:creationId xmlns:a16="http://schemas.microsoft.com/office/drawing/2014/main" id="{EA3FFC4F-A0C7-6241-A6A3-D4D1CB58E595}"/>
              </a:ext>
            </a:extLst>
          </p:cNvPr>
          <p:cNvSpPr/>
          <p:nvPr/>
        </p:nvSpPr>
        <p:spPr>
          <a:xfrm>
            <a:off x="6587641" y="2069930"/>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pic>
        <p:nvPicPr>
          <p:cNvPr id="8" name="Picture 7">
            <a:extLst>
              <a:ext uri="{FF2B5EF4-FFF2-40B4-BE49-F238E27FC236}">
                <a16:creationId xmlns:a16="http://schemas.microsoft.com/office/drawing/2014/main" id="{0D7B61A3-8C63-4B8D-B5EC-BC1ECDF89965}"/>
              </a:ext>
            </a:extLst>
          </p:cNvPr>
          <p:cNvPicPr>
            <a:picLocks noChangeAspect="1"/>
          </p:cNvPicPr>
          <p:nvPr/>
        </p:nvPicPr>
        <p:blipFill>
          <a:blip r:embed="rId3"/>
          <a:stretch>
            <a:fillRect/>
          </a:stretch>
        </p:blipFill>
        <p:spPr>
          <a:xfrm>
            <a:off x="6510687" y="1028055"/>
            <a:ext cx="5495925" cy="4591050"/>
          </a:xfrm>
          <a:prstGeom prst="rect">
            <a:avLst/>
          </a:prstGeom>
        </p:spPr>
      </p:pic>
      <p:pic>
        <p:nvPicPr>
          <p:cNvPr id="9" name="Picture 8">
            <a:extLst>
              <a:ext uri="{FF2B5EF4-FFF2-40B4-BE49-F238E27FC236}">
                <a16:creationId xmlns:a16="http://schemas.microsoft.com/office/drawing/2014/main" id="{CC26C06C-C9EC-4B21-BAB4-C4AEBB347D31}"/>
              </a:ext>
            </a:extLst>
          </p:cNvPr>
          <p:cNvPicPr>
            <a:picLocks noChangeAspect="1"/>
          </p:cNvPicPr>
          <p:nvPr/>
        </p:nvPicPr>
        <p:blipFill>
          <a:blip r:embed="rId4"/>
          <a:stretch>
            <a:fillRect/>
          </a:stretch>
        </p:blipFill>
        <p:spPr>
          <a:xfrm>
            <a:off x="3704554" y="3599223"/>
            <a:ext cx="2604247" cy="2604247"/>
          </a:xfrm>
          <a:prstGeom prst="rect">
            <a:avLst/>
          </a:prstGeom>
        </p:spPr>
      </p:pic>
    </p:spTree>
    <p:extLst>
      <p:ext uri="{BB962C8B-B14F-4D97-AF65-F5344CB8AC3E}">
        <p14:creationId xmlns:p14="http://schemas.microsoft.com/office/powerpoint/2010/main" val="2730873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9B23BD-1D6F-4B80-84EE-2BA0DED8F3FF}"/>
              </a:ext>
            </a:extLst>
          </p:cNvPr>
          <p:cNvSpPr>
            <a:spLocks noGrp="1"/>
          </p:cNvSpPr>
          <p:nvPr>
            <p:ph idx="1"/>
          </p:nvPr>
        </p:nvSpPr>
        <p:spPr>
          <a:xfrm>
            <a:off x="838200" y="1290918"/>
            <a:ext cx="10515600" cy="4886045"/>
          </a:xfrm>
        </p:spPr>
        <p:txBody>
          <a:bodyPr>
            <a:normAutofit/>
          </a:bodyPr>
          <a:lstStyle/>
          <a:p>
            <a:pPr marL="0" indent="0">
              <a:buNone/>
            </a:pPr>
            <a:r>
              <a:rPr lang="en-US" dirty="0"/>
              <a:t>An alternative to the publication of data is its destruction. Some ransomware families, such as NotPetya have destructive wiper functionalities which may cause irreversible damage to the victim. </a:t>
            </a:r>
          </a:p>
          <a:p>
            <a:pPr marL="0" indent="0">
              <a:buNone/>
            </a:pPr>
            <a:endParaRPr lang="en-US" dirty="0"/>
          </a:p>
          <a:p>
            <a:pPr marL="0" indent="0">
              <a:buNone/>
            </a:pPr>
            <a:r>
              <a:rPr lang="en-US" dirty="0"/>
              <a:t>Europol observed a case of destructive malware which took place in 2020, in which attackers managed to rewrite the master boot record.</a:t>
            </a:r>
          </a:p>
          <a:p>
            <a:pPr marL="0" indent="0">
              <a:buNone/>
            </a:pPr>
            <a:endParaRPr lang="en-US" dirty="0"/>
          </a:p>
          <a:p>
            <a:pPr marL="0" indent="0">
              <a:buNone/>
            </a:pPr>
            <a:r>
              <a:rPr lang="en-US" dirty="0"/>
              <a:t>One case saw an IT service provider being attacked with Maze ransomware, which can sit on the victim’s servers for several months. This allows criminals to perform reconnaissance by monitoring internal communications in order to identify a key moment, such as merging, selling, big meetings with customers/sales, etc., for the deployment of the ransomware, placing the maximum pressure on the company to pay.</a:t>
            </a:r>
            <a:endParaRPr lang="en-GB" dirty="0"/>
          </a:p>
        </p:txBody>
      </p:sp>
      <p:sp>
        <p:nvSpPr>
          <p:cNvPr id="4" name="Text Placeholder 3">
            <a:extLst>
              <a:ext uri="{FF2B5EF4-FFF2-40B4-BE49-F238E27FC236}">
                <a16:creationId xmlns:a16="http://schemas.microsoft.com/office/drawing/2014/main" id="{51BC87DA-AD00-41F2-B082-222DDCD3D835}"/>
              </a:ext>
            </a:extLst>
          </p:cNvPr>
          <p:cNvSpPr>
            <a:spLocks noGrp="1"/>
          </p:cNvSpPr>
          <p:nvPr>
            <p:ph type="body" sz="quarter" idx="11"/>
          </p:nvPr>
        </p:nvSpPr>
        <p:spPr>
          <a:xfrm>
            <a:off x="3426885" y="0"/>
            <a:ext cx="7926915" cy="1043796"/>
          </a:xfrm>
        </p:spPr>
        <p:txBody>
          <a:bodyPr/>
          <a:lstStyle/>
          <a:p>
            <a:r>
              <a:rPr lang="en-GB" dirty="0"/>
              <a:t>Ransomware</a:t>
            </a:r>
          </a:p>
        </p:txBody>
      </p:sp>
    </p:spTree>
    <p:extLst>
      <p:ext uri="{BB962C8B-B14F-4D97-AF65-F5344CB8AC3E}">
        <p14:creationId xmlns:p14="http://schemas.microsoft.com/office/powerpoint/2010/main" val="4236295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9B23BD-1D6F-4B80-84EE-2BA0DED8F3FF}"/>
              </a:ext>
            </a:extLst>
          </p:cNvPr>
          <p:cNvSpPr>
            <a:spLocks noGrp="1"/>
          </p:cNvSpPr>
          <p:nvPr>
            <p:ph idx="1"/>
          </p:nvPr>
        </p:nvSpPr>
        <p:spPr>
          <a:xfrm>
            <a:off x="2656243" y="1354481"/>
            <a:ext cx="9317020" cy="4351338"/>
          </a:xfrm>
        </p:spPr>
        <p:txBody>
          <a:bodyPr>
            <a:normAutofit fontScale="92500" lnSpcReduction="10000"/>
          </a:bodyPr>
          <a:lstStyle/>
          <a:p>
            <a:pPr marL="0" indent="0">
              <a:buNone/>
            </a:pPr>
            <a:r>
              <a:rPr lang="en-US" dirty="0"/>
              <a:t>Attackers who launch ransomware attacks have requested ransom from anywhere between less than a thousand to millions of euros. </a:t>
            </a:r>
          </a:p>
          <a:p>
            <a:pPr marL="0" indent="0">
              <a:buNone/>
            </a:pPr>
            <a:endParaRPr lang="en-US" dirty="0"/>
          </a:p>
          <a:p>
            <a:pPr marL="0" indent="0">
              <a:buNone/>
            </a:pPr>
            <a:r>
              <a:rPr lang="en-US" dirty="0"/>
              <a:t>When targeting their victims, law enforcement found attackers surveying their victims and assessing both the victim’s capacity to pay (by reading e.g. financial reports) and the most effective way of infecting as many machines as possible during the attack.</a:t>
            </a:r>
          </a:p>
          <a:p>
            <a:pPr marL="0" indent="0">
              <a:buNone/>
            </a:pPr>
            <a:endParaRPr lang="en-US" dirty="0"/>
          </a:p>
          <a:p>
            <a:pPr marL="0" indent="0">
              <a:buNone/>
            </a:pPr>
            <a:r>
              <a:rPr lang="en-US" dirty="0"/>
              <a:t>Several ransomware families including Sodinokibi (also known as REvil), Maze, Doppelpaymer, Nemty and Snatch published data which criminals stole from their victims over the past year. In particular, the auctioning of the data by criminal groups marks a new step and demonstrates an escalation in methods aimed at coercing victims to pay the ransom.</a:t>
            </a:r>
            <a:endParaRPr lang="en-GB" dirty="0"/>
          </a:p>
        </p:txBody>
      </p:sp>
      <p:sp>
        <p:nvSpPr>
          <p:cNvPr id="4" name="Text Placeholder 3">
            <a:extLst>
              <a:ext uri="{FF2B5EF4-FFF2-40B4-BE49-F238E27FC236}">
                <a16:creationId xmlns:a16="http://schemas.microsoft.com/office/drawing/2014/main" id="{51BC87DA-AD00-41F2-B082-222DDCD3D835}"/>
              </a:ext>
            </a:extLst>
          </p:cNvPr>
          <p:cNvSpPr>
            <a:spLocks noGrp="1"/>
          </p:cNvSpPr>
          <p:nvPr>
            <p:ph type="body" sz="quarter" idx="11"/>
          </p:nvPr>
        </p:nvSpPr>
        <p:spPr>
          <a:xfrm>
            <a:off x="3426885" y="0"/>
            <a:ext cx="7926915" cy="1043796"/>
          </a:xfrm>
        </p:spPr>
        <p:txBody>
          <a:bodyPr/>
          <a:lstStyle/>
          <a:p>
            <a:r>
              <a:rPr lang="en-GB" dirty="0"/>
              <a:t>Ransomware</a:t>
            </a:r>
          </a:p>
        </p:txBody>
      </p:sp>
      <p:pic>
        <p:nvPicPr>
          <p:cNvPr id="5" name="Picture 4">
            <a:extLst>
              <a:ext uri="{FF2B5EF4-FFF2-40B4-BE49-F238E27FC236}">
                <a16:creationId xmlns:a16="http://schemas.microsoft.com/office/drawing/2014/main" id="{E34E0BBE-541E-4F54-9EF9-9D8F20F994D7}"/>
              </a:ext>
            </a:extLst>
          </p:cNvPr>
          <p:cNvPicPr>
            <a:picLocks noChangeAspect="1"/>
          </p:cNvPicPr>
          <p:nvPr/>
        </p:nvPicPr>
        <p:blipFill>
          <a:blip r:embed="rId3"/>
          <a:stretch>
            <a:fillRect/>
          </a:stretch>
        </p:blipFill>
        <p:spPr>
          <a:xfrm>
            <a:off x="218737" y="1775010"/>
            <a:ext cx="2213516" cy="1239569"/>
          </a:xfrm>
          <a:prstGeom prst="rect">
            <a:avLst/>
          </a:prstGeom>
        </p:spPr>
      </p:pic>
      <p:pic>
        <p:nvPicPr>
          <p:cNvPr id="6" name="Picture 5">
            <a:extLst>
              <a:ext uri="{FF2B5EF4-FFF2-40B4-BE49-F238E27FC236}">
                <a16:creationId xmlns:a16="http://schemas.microsoft.com/office/drawing/2014/main" id="{B1D8841F-460E-428F-901D-63CCD12F2433}"/>
              </a:ext>
            </a:extLst>
          </p:cNvPr>
          <p:cNvPicPr>
            <a:picLocks noChangeAspect="1"/>
          </p:cNvPicPr>
          <p:nvPr/>
        </p:nvPicPr>
        <p:blipFill>
          <a:blip r:embed="rId4"/>
          <a:stretch>
            <a:fillRect/>
          </a:stretch>
        </p:blipFill>
        <p:spPr>
          <a:xfrm>
            <a:off x="50411" y="4235656"/>
            <a:ext cx="2493837" cy="1659535"/>
          </a:xfrm>
          <a:prstGeom prst="rect">
            <a:avLst/>
          </a:prstGeom>
        </p:spPr>
      </p:pic>
    </p:spTree>
    <p:extLst>
      <p:ext uri="{BB962C8B-B14F-4D97-AF65-F5344CB8AC3E}">
        <p14:creationId xmlns:p14="http://schemas.microsoft.com/office/powerpoint/2010/main" val="1451381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CD7A21-FD50-4E2C-A5D4-54D89B2AA6CE}"/>
              </a:ext>
            </a:extLst>
          </p:cNvPr>
          <p:cNvSpPr>
            <a:spLocks noGrp="1"/>
          </p:cNvSpPr>
          <p:nvPr>
            <p:ph idx="1"/>
          </p:nvPr>
        </p:nvSpPr>
        <p:spPr>
          <a:xfrm>
            <a:off x="462579" y="1355464"/>
            <a:ext cx="10325163" cy="5232661"/>
          </a:xfrm>
        </p:spPr>
        <p:txBody>
          <a:bodyPr>
            <a:normAutofit/>
          </a:bodyPr>
          <a:lstStyle/>
          <a:p>
            <a:pPr marL="0" indent="0">
              <a:buNone/>
            </a:pPr>
            <a:r>
              <a:rPr lang="en-US" dirty="0"/>
              <a:t>As of March 2022, there are over 18,000 different types</a:t>
            </a:r>
          </a:p>
          <a:p>
            <a:pPr marL="0" indent="0">
              <a:buNone/>
            </a:pPr>
            <a:endParaRPr lang="en-US" dirty="0"/>
          </a:p>
          <a:p>
            <a:pPr marL="0" indent="0">
              <a:buNone/>
            </a:pPr>
            <a:r>
              <a:rPr lang="en-GB" dirty="0">
                <a:hlinkClick r:id="rId3"/>
              </a:rPr>
              <a:t>https://blockspot.io/coin/</a:t>
            </a:r>
            <a:r>
              <a:rPr lang="en-GB" dirty="0"/>
              <a:t> provides a list of </a:t>
            </a:r>
            <a:r>
              <a:rPr lang="en-US" dirty="0"/>
              <a:t>all cryptocurrencies and tokens</a:t>
            </a:r>
            <a:endParaRPr lang="en-GB" dirty="0"/>
          </a:p>
        </p:txBody>
      </p:sp>
      <p:sp>
        <p:nvSpPr>
          <p:cNvPr id="4" name="Text Placeholder 3">
            <a:extLst>
              <a:ext uri="{FF2B5EF4-FFF2-40B4-BE49-F238E27FC236}">
                <a16:creationId xmlns:a16="http://schemas.microsoft.com/office/drawing/2014/main" id="{69ABBD68-7BE3-4913-AA01-DA1B279F443D}"/>
              </a:ext>
            </a:extLst>
          </p:cNvPr>
          <p:cNvSpPr>
            <a:spLocks noGrp="1"/>
          </p:cNvSpPr>
          <p:nvPr>
            <p:ph type="body" sz="quarter" idx="11"/>
          </p:nvPr>
        </p:nvSpPr>
        <p:spPr>
          <a:xfrm>
            <a:off x="3426885" y="0"/>
            <a:ext cx="8019251" cy="1043796"/>
          </a:xfrm>
        </p:spPr>
        <p:txBody>
          <a:bodyPr/>
          <a:lstStyle/>
          <a:p>
            <a:r>
              <a:rPr lang="en-GB" dirty="0"/>
              <a:t>Cryptocurrencies</a:t>
            </a:r>
          </a:p>
        </p:txBody>
      </p:sp>
      <p:pic>
        <p:nvPicPr>
          <p:cNvPr id="8" name="Picture 7">
            <a:extLst>
              <a:ext uri="{FF2B5EF4-FFF2-40B4-BE49-F238E27FC236}">
                <a16:creationId xmlns:a16="http://schemas.microsoft.com/office/drawing/2014/main" id="{729FE083-336C-47D2-AF81-540B702FF5F9}"/>
              </a:ext>
            </a:extLst>
          </p:cNvPr>
          <p:cNvPicPr>
            <a:picLocks noChangeAspect="1"/>
          </p:cNvPicPr>
          <p:nvPr/>
        </p:nvPicPr>
        <p:blipFill>
          <a:blip r:embed="rId4"/>
          <a:stretch>
            <a:fillRect/>
          </a:stretch>
        </p:blipFill>
        <p:spPr>
          <a:xfrm>
            <a:off x="4632013" y="2940102"/>
            <a:ext cx="6814123" cy="3338295"/>
          </a:xfrm>
          <a:prstGeom prst="rect">
            <a:avLst/>
          </a:prstGeom>
        </p:spPr>
      </p:pic>
    </p:spTree>
    <p:extLst>
      <p:ext uri="{BB962C8B-B14F-4D97-AF65-F5344CB8AC3E}">
        <p14:creationId xmlns:p14="http://schemas.microsoft.com/office/powerpoint/2010/main" val="176666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CD7A21-FD50-4E2C-A5D4-54D89B2AA6CE}"/>
              </a:ext>
            </a:extLst>
          </p:cNvPr>
          <p:cNvSpPr>
            <a:spLocks noGrp="1"/>
          </p:cNvSpPr>
          <p:nvPr>
            <p:ph idx="1"/>
          </p:nvPr>
        </p:nvSpPr>
        <p:spPr>
          <a:xfrm>
            <a:off x="462580" y="1355464"/>
            <a:ext cx="9499002" cy="5232661"/>
          </a:xfrm>
        </p:spPr>
        <p:txBody>
          <a:bodyPr>
            <a:normAutofit fontScale="92500" lnSpcReduction="10000"/>
          </a:bodyPr>
          <a:lstStyle/>
          <a:p>
            <a:pPr marL="0" indent="0">
              <a:buNone/>
            </a:pPr>
            <a:r>
              <a:rPr lang="en-US" dirty="0"/>
              <a:t>Initially, Darkweb markets relied solely on Bitcoin. </a:t>
            </a:r>
          </a:p>
          <a:p>
            <a:pPr marL="0" indent="0">
              <a:buNone/>
            </a:pPr>
            <a:r>
              <a:rPr lang="en-US" dirty="0"/>
              <a:t> </a:t>
            </a:r>
          </a:p>
          <a:p>
            <a:pPr marL="0" indent="0">
              <a:buNone/>
            </a:pPr>
            <a:r>
              <a:rPr lang="en-US" dirty="0"/>
              <a:t>An increasing number of markets are recognizing the benefits of offering multiple coin alternatives, including Litecoin, Ethereum, Monero, Zcash, and Dash. </a:t>
            </a:r>
          </a:p>
          <a:p>
            <a:pPr marL="0" indent="0">
              <a:buNone/>
            </a:pPr>
            <a:endParaRPr lang="en-US" dirty="0"/>
          </a:p>
          <a:p>
            <a:pPr marL="0" indent="0">
              <a:buNone/>
            </a:pPr>
            <a:r>
              <a:rPr lang="en-US" dirty="0"/>
              <a:t>While Bitcoin still remains the most popular payment method (mainly due to its wide adoption, reputation and ease of use), the use of privacy-enhanced cryptocurrencies has increased. </a:t>
            </a:r>
          </a:p>
          <a:p>
            <a:pPr marL="0" indent="0">
              <a:buNone/>
            </a:pPr>
            <a:endParaRPr lang="en-US" dirty="0"/>
          </a:p>
          <a:p>
            <a:pPr marL="0" indent="0">
              <a:buNone/>
            </a:pPr>
            <a:r>
              <a:rPr lang="en-US" dirty="0"/>
              <a:t>Monero is gradually becoming the most established privacy coin for Darkweb transactions, followed by Zcash and Dash. </a:t>
            </a:r>
          </a:p>
          <a:p>
            <a:pPr marL="0" indent="0">
              <a:buNone/>
            </a:pPr>
            <a:endParaRPr lang="en-US" dirty="0"/>
          </a:p>
          <a:p>
            <a:pPr marL="0" indent="0">
              <a:buNone/>
            </a:pPr>
            <a:r>
              <a:rPr lang="en-US" dirty="0"/>
              <a:t>These privacy coins may present a considerable obstacle to law enforcement investigations, despite the competing altcoin communities favouring their implementation over the others.</a:t>
            </a:r>
            <a:endParaRPr lang="en-GB" dirty="0"/>
          </a:p>
        </p:txBody>
      </p:sp>
      <p:sp>
        <p:nvSpPr>
          <p:cNvPr id="4" name="Text Placeholder 3">
            <a:extLst>
              <a:ext uri="{FF2B5EF4-FFF2-40B4-BE49-F238E27FC236}">
                <a16:creationId xmlns:a16="http://schemas.microsoft.com/office/drawing/2014/main" id="{69ABBD68-7BE3-4913-AA01-DA1B279F443D}"/>
              </a:ext>
            </a:extLst>
          </p:cNvPr>
          <p:cNvSpPr>
            <a:spLocks noGrp="1"/>
          </p:cNvSpPr>
          <p:nvPr>
            <p:ph type="body" sz="quarter" idx="11"/>
          </p:nvPr>
        </p:nvSpPr>
        <p:spPr>
          <a:xfrm>
            <a:off x="3426885" y="0"/>
            <a:ext cx="8019251" cy="1043796"/>
          </a:xfrm>
        </p:spPr>
        <p:txBody>
          <a:bodyPr/>
          <a:lstStyle/>
          <a:p>
            <a:r>
              <a:rPr lang="en-GB" dirty="0"/>
              <a:t>Cryptocurrencies</a:t>
            </a:r>
          </a:p>
        </p:txBody>
      </p:sp>
      <p:pic>
        <p:nvPicPr>
          <p:cNvPr id="5" name="Picture 4">
            <a:extLst>
              <a:ext uri="{FF2B5EF4-FFF2-40B4-BE49-F238E27FC236}">
                <a16:creationId xmlns:a16="http://schemas.microsoft.com/office/drawing/2014/main" id="{EDD6D811-95E1-4E60-B28B-258FFB31CC33}"/>
              </a:ext>
            </a:extLst>
          </p:cNvPr>
          <p:cNvPicPr>
            <a:picLocks noChangeAspect="1"/>
          </p:cNvPicPr>
          <p:nvPr/>
        </p:nvPicPr>
        <p:blipFill>
          <a:blip r:embed="rId2"/>
          <a:stretch>
            <a:fillRect/>
          </a:stretch>
        </p:blipFill>
        <p:spPr>
          <a:xfrm>
            <a:off x="10456433" y="1115297"/>
            <a:ext cx="1460577" cy="1460577"/>
          </a:xfrm>
          <a:prstGeom prst="rect">
            <a:avLst/>
          </a:prstGeom>
        </p:spPr>
      </p:pic>
      <p:pic>
        <p:nvPicPr>
          <p:cNvPr id="6" name="Picture 5">
            <a:extLst>
              <a:ext uri="{FF2B5EF4-FFF2-40B4-BE49-F238E27FC236}">
                <a16:creationId xmlns:a16="http://schemas.microsoft.com/office/drawing/2014/main" id="{3FF048BF-A110-4263-8D71-9D778AD8FB34}"/>
              </a:ext>
            </a:extLst>
          </p:cNvPr>
          <p:cNvPicPr>
            <a:picLocks noChangeAspect="1"/>
          </p:cNvPicPr>
          <p:nvPr/>
        </p:nvPicPr>
        <p:blipFill>
          <a:blip r:embed="rId3"/>
          <a:stretch>
            <a:fillRect/>
          </a:stretch>
        </p:blipFill>
        <p:spPr>
          <a:xfrm>
            <a:off x="10139688" y="4282127"/>
            <a:ext cx="1889640" cy="1889640"/>
          </a:xfrm>
          <a:prstGeom prst="rect">
            <a:avLst/>
          </a:prstGeom>
        </p:spPr>
      </p:pic>
      <p:pic>
        <p:nvPicPr>
          <p:cNvPr id="7" name="Picture 6">
            <a:extLst>
              <a:ext uri="{FF2B5EF4-FFF2-40B4-BE49-F238E27FC236}">
                <a16:creationId xmlns:a16="http://schemas.microsoft.com/office/drawing/2014/main" id="{9CB45799-A501-4C3A-B9D2-DA949836388C}"/>
              </a:ext>
            </a:extLst>
          </p:cNvPr>
          <p:cNvPicPr>
            <a:picLocks noChangeAspect="1"/>
          </p:cNvPicPr>
          <p:nvPr/>
        </p:nvPicPr>
        <p:blipFill>
          <a:blip r:embed="rId4"/>
          <a:stretch>
            <a:fillRect/>
          </a:stretch>
        </p:blipFill>
        <p:spPr>
          <a:xfrm>
            <a:off x="9316565" y="2575644"/>
            <a:ext cx="1714102" cy="1706484"/>
          </a:xfrm>
          <a:prstGeom prst="rect">
            <a:avLst/>
          </a:prstGeom>
        </p:spPr>
      </p:pic>
    </p:spTree>
    <p:extLst>
      <p:ext uri="{BB962C8B-B14F-4D97-AF65-F5344CB8AC3E}">
        <p14:creationId xmlns:p14="http://schemas.microsoft.com/office/powerpoint/2010/main" val="2959513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CD7A21-FD50-4E2C-A5D4-54D89B2AA6CE}"/>
              </a:ext>
            </a:extLst>
          </p:cNvPr>
          <p:cNvSpPr>
            <a:spLocks noGrp="1"/>
          </p:cNvSpPr>
          <p:nvPr>
            <p:ph idx="1"/>
          </p:nvPr>
        </p:nvSpPr>
        <p:spPr>
          <a:xfrm>
            <a:off x="462580" y="1355464"/>
            <a:ext cx="9499002" cy="5232661"/>
          </a:xfrm>
        </p:spPr>
        <p:txBody>
          <a:bodyPr>
            <a:normAutofit/>
          </a:bodyPr>
          <a:lstStyle/>
          <a:p>
            <a:pPr marL="0" indent="0">
              <a:buNone/>
            </a:pPr>
            <a:r>
              <a:rPr lang="en-US" dirty="0"/>
              <a:t>The abuse of cryptocurrencies continue to play an important role in facilitating payments for transactions across all areas of cybercrime. </a:t>
            </a:r>
          </a:p>
          <a:p>
            <a:pPr marL="0" indent="0">
              <a:buNone/>
            </a:pPr>
            <a:endParaRPr lang="en-US" dirty="0"/>
          </a:p>
          <a:p>
            <a:pPr marL="0" indent="0">
              <a:buNone/>
            </a:pPr>
            <a:r>
              <a:rPr lang="en-US" dirty="0"/>
              <a:t>Reliability of transactions and a perceived anonymity have made cryptocurrencies the default payment method for victim-to-criminal payments in ransomware and other extortion schemes, as well as criminal-to criminal payments on the Darkweb. </a:t>
            </a:r>
          </a:p>
          <a:p>
            <a:pPr marL="0" indent="0">
              <a:buNone/>
            </a:pPr>
            <a:endParaRPr lang="en-US" dirty="0"/>
          </a:p>
          <a:p>
            <a:pPr marL="0" indent="0">
              <a:buNone/>
            </a:pPr>
            <a:r>
              <a:rPr lang="en-US" dirty="0"/>
              <a:t>In 2019, the overwhelming majority of bitcoin transactions were linked to investment and trading activity so, despite considerable abuse, criminal activity corresponds to only 1.1% of total transactions.  </a:t>
            </a:r>
            <a:endParaRPr lang="en-GB" dirty="0"/>
          </a:p>
        </p:txBody>
      </p:sp>
      <p:sp>
        <p:nvSpPr>
          <p:cNvPr id="4" name="Text Placeholder 3">
            <a:extLst>
              <a:ext uri="{FF2B5EF4-FFF2-40B4-BE49-F238E27FC236}">
                <a16:creationId xmlns:a16="http://schemas.microsoft.com/office/drawing/2014/main" id="{69ABBD68-7BE3-4913-AA01-DA1B279F443D}"/>
              </a:ext>
            </a:extLst>
          </p:cNvPr>
          <p:cNvSpPr>
            <a:spLocks noGrp="1"/>
          </p:cNvSpPr>
          <p:nvPr>
            <p:ph type="body" sz="quarter" idx="11"/>
          </p:nvPr>
        </p:nvSpPr>
        <p:spPr>
          <a:xfrm>
            <a:off x="3426885" y="0"/>
            <a:ext cx="8019251" cy="1043796"/>
          </a:xfrm>
        </p:spPr>
        <p:txBody>
          <a:bodyPr/>
          <a:lstStyle/>
          <a:p>
            <a:r>
              <a:rPr lang="en-GB" dirty="0"/>
              <a:t>Cryptocurrencies</a:t>
            </a:r>
          </a:p>
        </p:txBody>
      </p:sp>
    </p:spTree>
    <p:extLst>
      <p:ext uri="{BB962C8B-B14F-4D97-AF65-F5344CB8AC3E}">
        <p14:creationId xmlns:p14="http://schemas.microsoft.com/office/powerpoint/2010/main" val="427114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D4D28C-C87F-467C-8DDD-A8E63FF8F7F4}"/>
              </a:ext>
            </a:extLst>
          </p:cNvPr>
          <p:cNvPicPr>
            <a:picLocks noChangeAspect="1"/>
          </p:cNvPicPr>
          <p:nvPr/>
        </p:nvPicPr>
        <p:blipFill>
          <a:blip r:embed="rId2"/>
          <a:stretch>
            <a:fillRect/>
          </a:stretch>
        </p:blipFill>
        <p:spPr>
          <a:xfrm>
            <a:off x="7323190" y="1369884"/>
            <a:ext cx="4868810" cy="2054469"/>
          </a:xfrm>
          <a:prstGeom prst="rect">
            <a:avLst/>
          </a:prstGeom>
        </p:spPr>
      </p:pic>
      <p:sp>
        <p:nvSpPr>
          <p:cNvPr id="2" name="Content Placeholder 1">
            <a:extLst>
              <a:ext uri="{FF2B5EF4-FFF2-40B4-BE49-F238E27FC236}">
                <a16:creationId xmlns:a16="http://schemas.microsoft.com/office/drawing/2014/main" id="{7FCD7A21-FD50-4E2C-A5D4-54D89B2AA6CE}"/>
              </a:ext>
            </a:extLst>
          </p:cNvPr>
          <p:cNvSpPr>
            <a:spLocks noGrp="1"/>
          </p:cNvSpPr>
          <p:nvPr>
            <p:ph idx="1"/>
          </p:nvPr>
        </p:nvSpPr>
        <p:spPr>
          <a:xfrm>
            <a:off x="462580" y="1237130"/>
            <a:ext cx="7379745" cy="5350996"/>
          </a:xfrm>
        </p:spPr>
        <p:txBody>
          <a:bodyPr>
            <a:normAutofit fontScale="92500" lnSpcReduction="20000"/>
          </a:bodyPr>
          <a:lstStyle/>
          <a:p>
            <a:pPr marL="0" indent="0">
              <a:buNone/>
            </a:pPr>
            <a:r>
              <a:rPr lang="en-US" dirty="0"/>
              <a:t>A number of factors have made cryptocurrency investigations more challenging and we can expect these to feature more prominently in future investigations. </a:t>
            </a:r>
          </a:p>
          <a:p>
            <a:pPr marL="0" indent="0">
              <a:buNone/>
            </a:pPr>
            <a:endParaRPr lang="en-US" dirty="0"/>
          </a:p>
          <a:p>
            <a:pPr marL="0" indent="0">
              <a:buNone/>
            </a:pPr>
            <a:r>
              <a:rPr lang="en-US" dirty="0"/>
              <a:t>These include centralised and decentralised mixing services, privacy coins, exchanges with insufficient KYC requirements, clandestine over-the-counter trading, nested services, where the exchange is incorporated within a wallet or another service and decentralised exchanges.</a:t>
            </a:r>
          </a:p>
          <a:p>
            <a:pPr marL="0" indent="0">
              <a:buNone/>
            </a:pPr>
            <a:endParaRPr lang="en-US" dirty="0"/>
          </a:p>
          <a:p>
            <a:pPr marL="0" indent="0">
              <a:buNone/>
            </a:pPr>
            <a:r>
              <a:rPr lang="en-US" dirty="0"/>
              <a:t>The obfuscation methods continue to develop. Centralised mixers troubled with exit scams and high fees seem to be gradually replaced by non-custodial mixing solutions where users do not need to send bitcoins to a third party. </a:t>
            </a:r>
          </a:p>
          <a:p>
            <a:pPr marL="0" indent="0">
              <a:buNone/>
            </a:pPr>
            <a:endParaRPr lang="en-US" dirty="0"/>
          </a:p>
          <a:p>
            <a:pPr marL="0" indent="0">
              <a:buNone/>
            </a:pPr>
            <a:r>
              <a:rPr lang="en-US" dirty="0"/>
              <a:t>Privacy-focused services aside, the bitcoin protocol itself is expected to soon implement features that will make it less transparent to casual observers and investigators alike.</a:t>
            </a:r>
          </a:p>
        </p:txBody>
      </p:sp>
      <p:sp>
        <p:nvSpPr>
          <p:cNvPr id="4" name="Text Placeholder 3">
            <a:extLst>
              <a:ext uri="{FF2B5EF4-FFF2-40B4-BE49-F238E27FC236}">
                <a16:creationId xmlns:a16="http://schemas.microsoft.com/office/drawing/2014/main" id="{69ABBD68-7BE3-4913-AA01-DA1B279F443D}"/>
              </a:ext>
            </a:extLst>
          </p:cNvPr>
          <p:cNvSpPr>
            <a:spLocks noGrp="1"/>
          </p:cNvSpPr>
          <p:nvPr>
            <p:ph type="body" sz="quarter" idx="11"/>
          </p:nvPr>
        </p:nvSpPr>
        <p:spPr>
          <a:xfrm>
            <a:off x="3426885" y="0"/>
            <a:ext cx="8019251" cy="1043796"/>
          </a:xfrm>
        </p:spPr>
        <p:txBody>
          <a:bodyPr/>
          <a:lstStyle/>
          <a:p>
            <a:r>
              <a:rPr lang="en-GB" dirty="0"/>
              <a:t>Cryptocurrencies</a:t>
            </a:r>
          </a:p>
        </p:txBody>
      </p:sp>
      <p:pic>
        <p:nvPicPr>
          <p:cNvPr id="6" name="Picture 5">
            <a:extLst>
              <a:ext uri="{FF2B5EF4-FFF2-40B4-BE49-F238E27FC236}">
                <a16:creationId xmlns:a16="http://schemas.microsoft.com/office/drawing/2014/main" id="{5BA8EF81-89FE-4C5B-AD30-57437F5E2DF8}"/>
              </a:ext>
            </a:extLst>
          </p:cNvPr>
          <p:cNvPicPr>
            <a:picLocks noChangeAspect="1"/>
          </p:cNvPicPr>
          <p:nvPr/>
        </p:nvPicPr>
        <p:blipFill>
          <a:blip r:embed="rId3"/>
          <a:stretch>
            <a:fillRect/>
          </a:stretch>
        </p:blipFill>
        <p:spPr>
          <a:xfrm>
            <a:off x="7324377" y="4034119"/>
            <a:ext cx="4635045" cy="1830648"/>
          </a:xfrm>
          <a:prstGeom prst="rect">
            <a:avLst/>
          </a:prstGeom>
        </p:spPr>
      </p:pic>
    </p:spTree>
    <p:extLst>
      <p:ext uri="{BB962C8B-B14F-4D97-AF65-F5344CB8AC3E}">
        <p14:creationId xmlns:p14="http://schemas.microsoft.com/office/powerpoint/2010/main" val="3428243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31B5B0A-92E0-B1E7-A04E-089F16444A72}"/>
              </a:ext>
            </a:extLst>
          </p:cNvPr>
          <p:cNvPicPr>
            <a:picLocks noGrp="1" noChangeAspect="1"/>
          </p:cNvPicPr>
          <p:nvPr>
            <p:ph idx="1"/>
          </p:nvPr>
        </p:nvPicPr>
        <p:blipFill>
          <a:blip r:embed="rId3"/>
          <a:stretch>
            <a:fillRect/>
          </a:stretch>
        </p:blipFill>
        <p:spPr>
          <a:xfrm>
            <a:off x="6227708" y="1452281"/>
            <a:ext cx="5555613" cy="3270325"/>
          </a:xfrm>
        </p:spPr>
      </p:pic>
      <p:sp>
        <p:nvSpPr>
          <p:cNvPr id="4" name="Text Placeholder 3">
            <a:extLst>
              <a:ext uri="{FF2B5EF4-FFF2-40B4-BE49-F238E27FC236}">
                <a16:creationId xmlns:a16="http://schemas.microsoft.com/office/drawing/2014/main" id="{554A43D1-EE8E-8269-BC5F-CF50052216EE}"/>
              </a:ext>
            </a:extLst>
          </p:cNvPr>
          <p:cNvSpPr>
            <a:spLocks noGrp="1"/>
          </p:cNvSpPr>
          <p:nvPr>
            <p:ph type="body" sz="quarter" idx="11"/>
          </p:nvPr>
        </p:nvSpPr>
        <p:spPr>
          <a:xfrm>
            <a:off x="1678193" y="-1"/>
            <a:ext cx="9595822" cy="1559859"/>
          </a:xfrm>
        </p:spPr>
        <p:txBody>
          <a:bodyPr/>
          <a:lstStyle/>
          <a:p>
            <a:r>
              <a:rPr lang="en-GB" dirty="0"/>
              <a:t>CRYPTOCURRENCIES: TRACING CRIMINAL FINANCES</a:t>
            </a:r>
          </a:p>
          <a:p>
            <a:endParaRPr lang="en-GB" dirty="0"/>
          </a:p>
        </p:txBody>
      </p:sp>
      <p:pic>
        <p:nvPicPr>
          <p:cNvPr id="8" name="Picture 7">
            <a:extLst>
              <a:ext uri="{FF2B5EF4-FFF2-40B4-BE49-F238E27FC236}">
                <a16:creationId xmlns:a16="http://schemas.microsoft.com/office/drawing/2014/main" id="{47E64760-05BF-178D-336B-9B327BC53CDE}"/>
              </a:ext>
            </a:extLst>
          </p:cNvPr>
          <p:cNvPicPr>
            <a:picLocks noChangeAspect="1"/>
          </p:cNvPicPr>
          <p:nvPr/>
        </p:nvPicPr>
        <p:blipFill>
          <a:blip r:embed="rId4"/>
          <a:stretch>
            <a:fillRect/>
          </a:stretch>
        </p:blipFill>
        <p:spPr>
          <a:xfrm>
            <a:off x="408679" y="2624865"/>
            <a:ext cx="5565622" cy="3067106"/>
          </a:xfrm>
          <a:prstGeom prst="rect">
            <a:avLst/>
          </a:prstGeom>
        </p:spPr>
      </p:pic>
    </p:spTree>
    <p:extLst>
      <p:ext uri="{BB962C8B-B14F-4D97-AF65-F5344CB8AC3E}">
        <p14:creationId xmlns:p14="http://schemas.microsoft.com/office/powerpoint/2010/main" val="2781584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8F29F1-E11E-475B-B66A-3C51B170ECD1}"/>
              </a:ext>
            </a:extLst>
          </p:cNvPr>
          <p:cNvSpPr>
            <a:spLocks noGrp="1"/>
          </p:cNvSpPr>
          <p:nvPr>
            <p:ph type="body" sz="quarter" idx="11"/>
          </p:nvPr>
        </p:nvSpPr>
        <p:spPr/>
        <p:txBody>
          <a:bodyPr/>
          <a:lstStyle/>
          <a:p>
            <a:r>
              <a:rPr lang="en-GB" sz="3200" dirty="0"/>
              <a:t>Questions</a:t>
            </a:r>
            <a:endParaRPr lang="en-GB" dirty="0"/>
          </a:p>
        </p:txBody>
      </p:sp>
      <p:pic>
        <p:nvPicPr>
          <p:cNvPr id="6" name="Graphic 5" descr="Help with solid fill">
            <a:extLst>
              <a:ext uri="{FF2B5EF4-FFF2-40B4-BE49-F238E27FC236}">
                <a16:creationId xmlns:a16="http://schemas.microsoft.com/office/drawing/2014/main" id="{86A982B9-1235-40C0-AEDF-5B29F2A7C2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96999" y="1387351"/>
            <a:ext cx="4415630" cy="4415630"/>
          </a:xfrm>
          <a:prstGeom prst="rect">
            <a:avLst/>
          </a:prstGeom>
        </p:spPr>
      </p:pic>
    </p:spTree>
    <p:extLst>
      <p:ext uri="{BB962C8B-B14F-4D97-AF65-F5344CB8AC3E}">
        <p14:creationId xmlns:p14="http://schemas.microsoft.com/office/powerpoint/2010/main" val="232073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7074B-3081-42A0-94B5-768F0B5F06C1}"/>
              </a:ext>
            </a:extLst>
          </p:cNvPr>
          <p:cNvSpPr>
            <a:spLocks noGrp="1"/>
          </p:cNvSpPr>
          <p:nvPr>
            <p:ph idx="1"/>
          </p:nvPr>
        </p:nvSpPr>
        <p:spPr>
          <a:xfrm>
            <a:off x="838200" y="1825625"/>
            <a:ext cx="6982609" cy="4351338"/>
          </a:xfrm>
        </p:spPr>
        <p:txBody>
          <a:bodyPr>
            <a:normAutofit/>
          </a:bodyPr>
          <a:lstStyle/>
          <a:p>
            <a:r>
              <a:rPr lang="en-GB" dirty="0"/>
              <a:t>To provide a technology and cybercrime update</a:t>
            </a:r>
          </a:p>
          <a:p>
            <a:endParaRPr lang="en-GB" dirty="0"/>
          </a:p>
          <a:p>
            <a:r>
              <a:rPr lang="en-GB" dirty="0"/>
              <a:t>To examine trends and developments</a:t>
            </a:r>
          </a:p>
          <a:p>
            <a:endParaRPr lang="en-GB" dirty="0"/>
          </a:p>
          <a:p>
            <a:r>
              <a:rPr lang="en-GB" dirty="0"/>
              <a:t>To look at the impact changes in technology will have for Law Enforcement, Prosecutors and Judges</a:t>
            </a:r>
          </a:p>
          <a:p>
            <a:endParaRPr lang="en-GB" dirty="0"/>
          </a:p>
          <a:p>
            <a:r>
              <a:rPr lang="en-GB" dirty="0"/>
              <a:t>To identify investigative or regulatory requirements</a:t>
            </a:r>
          </a:p>
          <a:p>
            <a:endParaRPr lang="en-GB" dirty="0"/>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Objectives</a:t>
            </a:r>
            <a:endParaRPr lang="en-GB" sz="2000" dirty="0">
              <a:solidFill>
                <a:prstClr val="white"/>
              </a:solidFill>
              <a:latin typeface="Verdana" charset="0"/>
              <a:cs typeface="Verdana" charset="0"/>
            </a:endParaRPr>
          </a:p>
        </p:txBody>
      </p:sp>
      <p:sp>
        <p:nvSpPr>
          <p:cNvPr id="6" name="Rectangle 5">
            <a:extLst>
              <a:ext uri="{FF2B5EF4-FFF2-40B4-BE49-F238E27FC236}">
                <a16:creationId xmlns:a16="http://schemas.microsoft.com/office/drawing/2014/main" id="{EA3FFC4F-A0C7-6241-A6A3-D4D1CB58E595}"/>
              </a:ext>
            </a:extLst>
          </p:cNvPr>
          <p:cNvSpPr/>
          <p:nvPr/>
        </p:nvSpPr>
        <p:spPr>
          <a:xfrm>
            <a:off x="5974456" y="1043732"/>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pic>
        <p:nvPicPr>
          <p:cNvPr id="8" name="Graphic 7" descr="Presentation with checklist outline">
            <a:extLst>
              <a:ext uri="{FF2B5EF4-FFF2-40B4-BE49-F238E27FC236}">
                <a16:creationId xmlns:a16="http://schemas.microsoft.com/office/drawing/2014/main" id="{802BC3ED-D9EE-4F85-A941-18875BF2D5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21761" y="2045825"/>
            <a:ext cx="2249389" cy="2249389"/>
          </a:xfrm>
          <a:prstGeom prst="rect">
            <a:avLst/>
          </a:prstGeom>
        </p:spPr>
      </p:pic>
    </p:spTree>
    <p:extLst>
      <p:ext uri="{BB962C8B-B14F-4D97-AF65-F5344CB8AC3E}">
        <p14:creationId xmlns:p14="http://schemas.microsoft.com/office/powerpoint/2010/main" val="71561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Digital society overview</a:t>
            </a:r>
          </a:p>
        </p:txBody>
      </p:sp>
      <p:sp>
        <p:nvSpPr>
          <p:cNvPr id="6" name="Rectangle 5">
            <a:extLst>
              <a:ext uri="{FF2B5EF4-FFF2-40B4-BE49-F238E27FC236}">
                <a16:creationId xmlns:a16="http://schemas.microsoft.com/office/drawing/2014/main" id="{EA3FFC4F-A0C7-6241-A6A3-D4D1CB58E595}"/>
              </a:ext>
            </a:extLst>
          </p:cNvPr>
          <p:cNvSpPr/>
          <p:nvPr/>
        </p:nvSpPr>
        <p:spPr>
          <a:xfrm>
            <a:off x="5974456" y="1043732"/>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2677656"/>
          </a:xfrm>
          <a:prstGeom prst="rect">
            <a:avLst/>
          </a:prstGeom>
          <a:ln/>
        </p:spPr>
        <p:txBody>
          <a:bodyPr wrap="square">
            <a:spAutoFit/>
          </a:bodyPr>
          <a:lstStyle/>
          <a:p>
            <a:pPr defTabSz="457200"/>
            <a:r>
              <a:rPr lang="en-US" sz="2400" dirty="0"/>
              <a:t>Digital society reflects the results of the modern society in adopting and integrating information and communication technologies at home, work, education and recreation. </a:t>
            </a:r>
          </a:p>
          <a:p>
            <a:pPr defTabSz="457200"/>
            <a:endParaRPr lang="en-US" sz="2400" dirty="0"/>
          </a:p>
          <a:p>
            <a:pPr defTabSz="457200"/>
            <a:r>
              <a:rPr lang="en-US" sz="2400" dirty="0"/>
              <a:t>There are four main levels of digital society that overarch a substructure of commercial, communications and technologies capabilities:</a:t>
            </a:r>
            <a:br>
              <a:rPr lang="en-US" sz="2400" dirty="0"/>
            </a:br>
            <a:endParaRPr lang="en-US" sz="2400" dirty="0"/>
          </a:p>
        </p:txBody>
      </p:sp>
    </p:spTree>
    <p:extLst>
      <p:ext uri="{BB962C8B-B14F-4D97-AF65-F5344CB8AC3E}">
        <p14:creationId xmlns:p14="http://schemas.microsoft.com/office/powerpoint/2010/main" val="3889452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B4E63C7-6D19-4C23-B0CB-AAD65862C445}"/>
              </a:ext>
            </a:extLst>
          </p:cNvPr>
          <p:cNvGraphicFramePr>
            <a:graphicFrameLocks noGrp="1"/>
          </p:cNvGraphicFramePr>
          <p:nvPr>
            <p:ph idx="1"/>
            <p:extLst>
              <p:ext uri="{D42A27DB-BD31-4B8C-83A1-F6EECF244321}">
                <p14:modId xmlns:p14="http://schemas.microsoft.com/office/powerpoint/2010/main" val="1827720246"/>
              </p:ext>
            </p:extLst>
          </p:nvPr>
        </p:nvGraphicFramePr>
        <p:xfrm>
          <a:off x="684751" y="873046"/>
          <a:ext cx="10822497" cy="5885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5E545472-C299-4712-BA08-8E2EE6C57094}"/>
              </a:ext>
            </a:extLst>
          </p:cNvPr>
          <p:cNvSpPr>
            <a:spLocks noGrp="1"/>
          </p:cNvSpPr>
          <p:nvPr>
            <p:ph type="body" sz="quarter" idx="11"/>
          </p:nvPr>
        </p:nvSpPr>
        <p:spPr>
          <a:xfrm>
            <a:off x="3426885" y="0"/>
            <a:ext cx="8191867" cy="1043796"/>
          </a:xfrm>
        </p:spPr>
        <p:txBody>
          <a:bodyPr/>
          <a:lstStyle/>
          <a:p>
            <a:r>
              <a:rPr lang="en-GB" dirty="0"/>
              <a:t>Digital society overview</a:t>
            </a:r>
          </a:p>
          <a:p>
            <a:endParaRPr lang="en-GB" dirty="0"/>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6" name="Rectangle 5">
            <a:extLst>
              <a:ext uri="{FF2B5EF4-FFF2-40B4-BE49-F238E27FC236}">
                <a16:creationId xmlns:a16="http://schemas.microsoft.com/office/drawing/2014/main" id="{EA3FFC4F-A0C7-6241-A6A3-D4D1CB58E595}"/>
              </a:ext>
            </a:extLst>
          </p:cNvPr>
          <p:cNvSpPr/>
          <p:nvPr/>
        </p:nvSpPr>
        <p:spPr>
          <a:xfrm>
            <a:off x="5974456" y="1043732"/>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Tree>
    <p:extLst>
      <p:ext uri="{BB962C8B-B14F-4D97-AF65-F5344CB8AC3E}">
        <p14:creationId xmlns:p14="http://schemas.microsoft.com/office/powerpoint/2010/main" val="177017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Digital society overview</a:t>
            </a:r>
          </a:p>
        </p:txBody>
      </p:sp>
      <p:sp>
        <p:nvSpPr>
          <p:cNvPr id="6" name="Rectangle 5">
            <a:extLst>
              <a:ext uri="{FF2B5EF4-FFF2-40B4-BE49-F238E27FC236}">
                <a16:creationId xmlns:a16="http://schemas.microsoft.com/office/drawing/2014/main" id="{EA3FFC4F-A0C7-6241-A6A3-D4D1CB58E595}"/>
              </a:ext>
            </a:extLst>
          </p:cNvPr>
          <p:cNvSpPr/>
          <p:nvPr/>
        </p:nvSpPr>
        <p:spPr>
          <a:xfrm>
            <a:off x="5974456" y="1043732"/>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sp>
        <p:nvSpPr>
          <p:cNvPr id="8" name="TextBox 7">
            <a:extLst>
              <a:ext uri="{FF2B5EF4-FFF2-40B4-BE49-F238E27FC236}">
                <a16:creationId xmlns:a16="http://schemas.microsoft.com/office/drawing/2014/main" id="{8650F87D-71FE-42FE-B542-D1FD564FB439}"/>
              </a:ext>
            </a:extLst>
          </p:cNvPr>
          <p:cNvSpPr txBox="1"/>
          <p:nvPr/>
        </p:nvSpPr>
        <p:spPr>
          <a:xfrm>
            <a:off x="289038" y="1371524"/>
            <a:ext cx="11370833" cy="4893647"/>
          </a:xfrm>
          <a:prstGeom prst="rect">
            <a:avLst/>
          </a:prstGeom>
          <a:noFill/>
          <a:ln/>
        </p:spPr>
        <p:txBody>
          <a:bodyPr wrap="square">
            <a:spAutoFit/>
          </a:bodyPr>
          <a:lstStyle/>
          <a:p>
            <a:r>
              <a:rPr lang="en-US" sz="2400" dirty="0"/>
              <a:t>Digital innovations are reshaping our society, economy and industries with a scale and speed like never before. </a:t>
            </a:r>
          </a:p>
          <a:p>
            <a:endParaRPr lang="en-US" sz="2400" dirty="0"/>
          </a:p>
          <a:p>
            <a:r>
              <a:rPr lang="en-US" sz="2400" dirty="0"/>
              <a:t>Mobile and cloud technologies, Big Data and the Internet of Things offer unimaginable opportunities, driving growth, improvement of citizens’ lives and efficiency to many areas including health services, transportation, energy, agriculture, manufacturing, retail and public administration. </a:t>
            </a:r>
          </a:p>
          <a:p>
            <a:endParaRPr lang="en-US" sz="2400" dirty="0"/>
          </a:p>
          <a:p>
            <a:r>
              <a:rPr lang="en-US" sz="2400" dirty="0"/>
              <a:t>They can also improve the governing process by helping policy-makers take better decisions and engage citizens. </a:t>
            </a:r>
          </a:p>
          <a:p>
            <a:endParaRPr lang="en-US" sz="2400" dirty="0"/>
          </a:p>
          <a:p>
            <a:r>
              <a:rPr lang="en-US" sz="2400" dirty="0"/>
              <a:t>The Internet has considerable potential to promote democracy, cultural diversity and human rights like the freedom of expression and freedom to information. </a:t>
            </a:r>
            <a:endParaRPr lang="en-GB" sz="2400" dirty="0"/>
          </a:p>
        </p:txBody>
      </p:sp>
    </p:spTree>
    <p:extLst>
      <p:ext uri="{BB962C8B-B14F-4D97-AF65-F5344CB8AC3E}">
        <p14:creationId xmlns:p14="http://schemas.microsoft.com/office/powerpoint/2010/main" val="205183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Threat from cyber attacks</a:t>
            </a:r>
          </a:p>
        </p:txBody>
      </p:sp>
      <p:sp>
        <p:nvSpPr>
          <p:cNvPr id="6" name="Rectangle 5">
            <a:extLst>
              <a:ext uri="{FF2B5EF4-FFF2-40B4-BE49-F238E27FC236}">
                <a16:creationId xmlns:a16="http://schemas.microsoft.com/office/drawing/2014/main" id="{EA3FFC4F-A0C7-6241-A6A3-D4D1CB58E595}"/>
              </a:ext>
            </a:extLst>
          </p:cNvPr>
          <p:cNvSpPr/>
          <p:nvPr/>
        </p:nvSpPr>
        <p:spPr>
          <a:xfrm>
            <a:off x="5974456" y="1043732"/>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sp>
        <p:nvSpPr>
          <p:cNvPr id="8" name="TextBox 7">
            <a:extLst>
              <a:ext uri="{FF2B5EF4-FFF2-40B4-BE49-F238E27FC236}">
                <a16:creationId xmlns:a16="http://schemas.microsoft.com/office/drawing/2014/main" id="{8650F87D-71FE-42FE-B542-D1FD564FB439}"/>
              </a:ext>
            </a:extLst>
          </p:cNvPr>
          <p:cNvSpPr txBox="1"/>
          <p:nvPr/>
        </p:nvSpPr>
        <p:spPr>
          <a:xfrm>
            <a:off x="213734" y="1199222"/>
            <a:ext cx="11370833" cy="2677656"/>
          </a:xfrm>
          <a:prstGeom prst="rect">
            <a:avLst/>
          </a:prstGeom>
          <a:noFill/>
          <a:ln/>
        </p:spPr>
        <p:txBody>
          <a:bodyPr wrap="square">
            <a:spAutoFit/>
          </a:bodyPr>
          <a:lstStyle/>
          <a:p>
            <a:pPr marL="342900" indent="-342900">
              <a:buFont typeface="Arial" panose="020B0604020202020204" pitchFamily="34" charset="0"/>
              <a:buChar char="•"/>
            </a:pPr>
            <a:r>
              <a:rPr lang="en-US" sz="2400" dirty="0"/>
              <a:t>Ransomware remains the most dominant threat as criminals increase pressure by threatening publication of data if victims do not pay.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Ransomware on third-party providers also creates potential significant damage for other organisations in the supply chain and critical infrastructure.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threat potential of DDoS attacks is higher than its current impact in the EU.</a:t>
            </a:r>
            <a:endParaRPr lang="en-GB" sz="2400" dirty="0"/>
          </a:p>
        </p:txBody>
      </p:sp>
    </p:spTree>
    <p:extLst>
      <p:ext uri="{BB962C8B-B14F-4D97-AF65-F5344CB8AC3E}">
        <p14:creationId xmlns:p14="http://schemas.microsoft.com/office/powerpoint/2010/main" val="162161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E192E7-C16A-4AE1-BC0B-55EFA24CEFEF}"/>
              </a:ext>
            </a:extLst>
          </p:cNvPr>
          <p:cNvSpPr>
            <a:spLocks noGrp="1"/>
          </p:cNvSpPr>
          <p:nvPr>
            <p:ph idx="1"/>
          </p:nvPr>
        </p:nvSpPr>
        <p:spPr>
          <a:xfrm>
            <a:off x="364344" y="2786065"/>
            <a:ext cx="8503582" cy="3810888"/>
          </a:xfrm>
        </p:spPr>
        <p:txBody>
          <a:bodyPr>
            <a:normAutofit/>
          </a:bodyPr>
          <a:lstStyle/>
          <a:p>
            <a:r>
              <a:rPr lang="en-GB" sz="2400" dirty="0"/>
              <a:t>Channel 9</a:t>
            </a:r>
          </a:p>
          <a:p>
            <a:pPr marL="0" indent="0">
              <a:buNone/>
            </a:pPr>
            <a:r>
              <a:rPr lang="en-US" sz="2400" dirty="0"/>
              <a:t>Australian broadcaster Channel Nine was hit by a cyber attack on 28th March 2021, which rendered the channel unable to air its Sunday news bulletin and several other shows. </a:t>
            </a:r>
          </a:p>
          <a:p>
            <a:pPr marL="0" indent="0">
              <a:buNone/>
            </a:pPr>
            <a:r>
              <a:rPr lang="en-US" sz="2400" dirty="0"/>
              <a:t>The attack also interrupted operations at the network’s publishing business as some of the publishing tools were also down. </a:t>
            </a:r>
          </a:p>
          <a:p>
            <a:pPr marL="0" indent="0">
              <a:buNone/>
            </a:pPr>
            <a:r>
              <a:rPr lang="en-US" sz="2400" dirty="0"/>
              <a:t>Although the channel first claimed that the inconvenience was just due to “technical difficulties”, it later confirmed the cyber attack. </a:t>
            </a:r>
            <a:endParaRPr lang="en-GB" sz="2400" dirty="0"/>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Recent cyber attacks</a:t>
            </a:r>
          </a:p>
        </p:txBody>
      </p:sp>
      <p:sp>
        <p:nvSpPr>
          <p:cNvPr id="6" name="Rectangle 5">
            <a:extLst>
              <a:ext uri="{FF2B5EF4-FFF2-40B4-BE49-F238E27FC236}">
                <a16:creationId xmlns:a16="http://schemas.microsoft.com/office/drawing/2014/main" id="{EA3FFC4F-A0C7-6241-A6A3-D4D1CB58E595}"/>
              </a:ext>
            </a:extLst>
          </p:cNvPr>
          <p:cNvSpPr/>
          <p:nvPr/>
        </p:nvSpPr>
        <p:spPr>
          <a:xfrm>
            <a:off x="5974456" y="1043732"/>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sp>
        <p:nvSpPr>
          <p:cNvPr id="8" name="TextBox 7">
            <a:extLst>
              <a:ext uri="{FF2B5EF4-FFF2-40B4-BE49-F238E27FC236}">
                <a16:creationId xmlns:a16="http://schemas.microsoft.com/office/drawing/2014/main" id="{8650F87D-71FE-42FE-B542-D1FD564FB439}"/>
              </a:ext>
            </a:extLst>
          </p:cNvPr>
          <p:cNvSpPr txBox="1"/>
          <p:nvPr/>
        </p:nvSpPr>
        <p:spPr>
          <a:xfrm>
            <a:off x="213734" y="1199222"/>
            <a:ext cx="11370833" cy="1200329"/>
          </a:xfrm>
          <a:prstGeom prst="rect">
            <a:avLst/>
          </a:prstGeom>
          <a:noFill/>
          <a:ln/>
        </p:spPr>
        <p:txBody>
          <a:bodyPr wrap="square">
            <a:spAutoFit/>
          </a:bodyPr>
          <a:lstStyle/>
          <a:p>
            <a:r>
              <a:rPr lang="en-US" sz="2400" dirty="0"/>
              <a:t>Cyber-based threats are growing in scale and complexity globally. Countries, such as the United Kingdom, USA, Australia and Singapore, as well as multinational corporations, have been the target of a rising number of these increasingly sophisticated attacks.</a:t>
            </a:r>
            <a:endParaRPr lang="en-GB" sz="2400" dirty="0"/>
          </a:p>
        </p:txBody>
      </p:sp>
      <p:pic>
        <p:nvPicPr>
          <p:cNvPr id="3" name="Picture 2">
            <a:extLst>
              <a:ext uri="{FF2B5EF4-FFF2-40B4-BE49-F238E27FC236}">
                <a16:creationId xmlns:a16="http://schemas.microsoft.com/office/drawing/2014/main" id="{C3713C8F-930B-455A-9795-A30E29975FEC}"/>
              </a:ext>
            </a:extLst>
          </p:cNvPr>
          <p:cNvPicPr>
            <a:picLocks noChangeAspect="1"/>
          </p:cNvPicPr>
          <p:nvPr/>
        </p:nvPicPr>
        <p:blipFill>
          <a:blip r:embed="rId3"/>
          <a:stretch>
            <a:fillRect/>
          </a:stretch>
        </p:blipFill>
        <p:spPr>
          <a:xfrm>
            <a:off x="8867926" y="2708630"/>
            <a:ext cx="3114675" cy="1440740"/>
          </a:xfrm>
          <a:prstGeom prst="rect">
            <a:avLst/>
          </a:prstGeom>
        </p:spPr>
      </p:pic>
    </p:spTree>
    <p:extLst>
      <p:ext uri="{BB962C8B-B14F-4D97-AF65-F5344CB8AC3E}">
        <p14:creationId xmlns:p14="http://schemas.microsoft.com/office/powerpoint/2010/main" val="183932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E192E7-C16A-4AE1-BC0B-55EFA24CEFEF}"/>
              </a:ext>
            </a:extLst>
          </p:cNvPr>
          <p:cNvSpPr>
            <a:spLocks noGrp="1"/>
          </p:cNvSpPr>
          <p:nvPr>
            <p:ph idx="1"/>
          </p:nvPr>
        </p:nvSpPr>
        <p:spPr>
          <a:xfrm>
            <a:off x="285408" y="1221804"/>
            <a:ext cx="5647681" cy="5225430"/>
          </a:xfrm>
        </p:spPr>
        <p:txBody>
          <a:bodyPr>
            <a:normAutofit/>
          </a:bodyPr>
          <a:lstStyle/>
          <a:p>
            <a:r>
              <a:rPr lang="en-US" dirty="0"/>
              <a:t>Harris Federation</a:t>
            </a:r>
          </a:p>
          <a:p>
            <a:endParaRPr lang="en-US" dirty="0"/>
          </a:p>
          <a:p>
            <a:pPr marL="0" indent="0">
              <a:buNone/>
            </a:pPr>
            <a:r>
              <a:rPr lang="en-US" dirty="0"/>
              <a:t>In March 2021, the London-based Harris Federation suffered a ransomware attack and was forced to “temporarily” disable the devices and email systems of all the 50 secondary and primary academies it manages. </a:t>
            </a:r>
          </a:p>
          <a:p>
            <a:endParaRPr lang="en-US" dirty="0"/>
          </a:p>
          <a:p>
            <a:pPr marL="0" indent="0">
              <a:buNone/>
            </a:pPr>
            <a:r>
              <a:rPr lang="en-US" dirty="0"/>
              <a:t>This resulted in over 37,000 students being unable to access their coursework and correspondence.</a:t>
            </a:r>
            <a:endParaRPr lang="en-GB" dirty="0"/>
          </a:p>
        </p:txBody>
      </p:sp>
      <p:sp>
        <p:nvSpPr>
          <p:cNvPr id="1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dirty="0">
              <a:solidFill>
                <a:prstClr val="black"/>
              </a:solidFill>
              <a:latin typeface="Calibri" panose="020F0502020204030204"/>
            </a:endParaRPr>
          </a:p>
        </p:txBody>
      </p:sp>
      <p:sp>
        <p:nvSpPr>
          <p:cNvPr id="15" name="Rectangle 14"/>
          <p:cNvSpPr/>
          <p:nvPr/>
        </p:nvSpPr>
        <p:spPr>
          <a:xfrm>
            <a:off x="2933350" y="106467"/>
            <a:ext cx="77346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GB" sz="3200" dirty="0">
                <a:solidFill>
                  <a:prstClr val="white"/>
                </a:solidFill>
                <a:latin typeface="Verdana" charset="0"/>
                <a:cs typeface="Verdana" charset="0"/>
              </a:rPr>
              <a:t>Recent cyber attacks</a:t>
            </a:r>
          </a:p>
        </p:txBody>
      </p:sp>
      <p:sp>
        <p:nvSpPr>
          <p:cNvPr id="6" name="Rectangle 5">
            <a:extLst>
              <a:ext uri="{FF2B5EF4-FFF2-40B4-BE49-F238E27FC236}">
                <a16:creationId xmlns:a16="http://schemas.microsoft.com/office/drawing/2014/main" id="{EA3FFC4F-A0C7-6241-A6A3-D4D1CB58E595}"/>
              </a:ext>
            </a:extLst>
          </p:cNvPr>
          <p:cNvSpPr/>
          <p:nvPr/>
        </p:nvSpPr>
        <p:spPr>
          <a:xfrm>
            <a:off x="5974456" y="1043732"/>
            <a:ext cx="4572000" cy="590931"/>
          </a:xfrm>
          <a:prstGeom prst="rect">
            <a:avLst/>
          </a:prstGeom>
          <a:ln/>
        </p:spPr>
        <p:txBody>
          <a:bodyPr>
            <a:spAutoFit/>
          </a:bodyPr>
          <a:lstStyle/>
          <a:p>
            <a:pPr defTabSz="457200">
              <a:lnSpc>
                <a:spcPct val="80000"/>
              </a:lnSpc>
            </a:pPr>
            <a:endParaRPr lang="en-GB" sz="2000" dirty="0">
              <a:solidFill>
                <a:prstClr val="black"/>
              </a:solidFill>
              <a:latin typeface="Calibri" panose="020F0502020204030204"/>
            </a:endParaRPr>
          </a:p>
          <a:p>
            <a:pPr marL="342900" indent="-342900" defTabSz="457200">
              <a:lnSpc>
                <a:spcPct val="80000"/>
              </a:lnSpc>
              <a:buFont typeface="Wingdings" pitchFamily="2" charset="2"/>
              <a:buChar char="Ø"/>
            </a:pPr>
            <a:endParaRPr lang="en-US" sz="2000" i="1"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7FA81925-418B-D44C-9255-2AEBBFBC0ADA}"/>
              </a:ext>
            </a:extLst>
          </p:cNvPr>
          <p:cNvSpPr/>
          <p:nvPr/>
        </p:nvSpPr>
        <p:spPr>
          <a:xfrm>
            <a:off x="1349625" y="2350624"/>
            <a:ext cx="9249661" cy="830997"/>
          </a:xfrm>
          <a:prstGeom prst="rect">
            <a:avLst/>
          </a:prstGeom>
          <a:ln/>
        </p:spPr>
        <p:txBody>
          <a:bodyPr wrap="square">
            <a:spAutoFit/>
          </a:bodyPr>
          <a:lstStyle/>
          <a:p>
            <a:pPr defTabSz="457200"/>
            <a:br>
              <a:rPr lang="en-US" sz="2400" dirty="0"/>
            </a:br>
            <a:endParaRPr lang="en-US" sz="2400" dirty="0"/>
          </a:p>
        </p:txBody>
      </p:sp>
      <p:pic>
        <p:nvPicPr>
          <p:cNvPr id="5" name="Picture 4">
            <a:extLst>
              <a:ext uri="{FF2B5EF4-FFF2-40B4-BE49-F238E27FC236}">
                <a16:creationId xmlns:a16="http://schemas.microsoft.com/office/drawing/2014/main" id="{151BAB5A-756B-465D-AB58-1DB6D4364FFB}"/>
              </a:ext>
            </a:extLst>
          </p:cNvPr>
          <p:cNvPicPr>
            <a:picLocks noChangeAspect="1"/>
          </p:cNvPicPr>
          <p:nvPr/>
        </p:nvPicPr>
        <p:blipFill>
          <a:blip r:embed="rId3"/>
          <a:stretch>
            <a:fillRect/>
          </a:stretch>
        </p:blipFill>
        <p:spPr>
          <a:xfrm>
            <a:off x="6060819" y="1221804"/>
            <a:ext cx="5845773" cy="5110160"/>
          </a:xfrm>
          <a:prstGeom prst="rect">
            <a:avLst/>
          </a:prstGeom>
          <a:ln w="31750">
            <a:solidFill>
              <a:schemeClr val="accent6"/>
            </a:solidFill>
          </a:ln>
        </p:spPr>
      </p:pic>
    </p:spTree>
    <p:extLst>
      <p:ext uri="{BB962C8B-B14F-4D97-AF65-F5344CB8AC3E}">
        <p14:creationId xmlns:p14="http://schemas.microsoft.com/office/powerpoint/2010/main" val="1495664087"/>
      </p:ext>
    </p:extLst>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239</TotalTime>
  <Words>3235</Words>
  <Application>Microsoft Office PowerPoint</Application>
  <PresentationFormat>Widescreen</PresentationFormat>
  <Paragraphs>239</Paragraphs>
  <Slides>29</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(heading)</vt:lpstr>
      <vt:lpstr>Georgia</vt:lpstr>
      <vt:lpstr>Helvetica</vt:lpstr>
      <vt:lpstr>Roboto-Bold</vt:lpstr>
      <vt:lpstr>Roboto-Regular</vt:lpstr>
      <vt:lpstr>Verdana</vt:lpstr>
      <vt:lpstr>Wingdings</vt:lpstr>
      <vt:lpstr>PPT_theme_v7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Baker</dc:creator>
  <cp:lastModifiedBy>Hortensia Pasalau</cp:lastModifiedBy>
  <cp:revision>25</cp:revision>
  <dcterms:created xsi:type="dcterms:W3CDTF">2021-05-19T03:32:19Z</dcterms:created>
  <dcterms:modified xsi:type="dcterms:W3CDTF">2024-07-09T13:57:02Z</dcterms:modified>
</cp:coreProperties>
</file>