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355" r:id="rId2"/>
    <p:sldId id="787" r:id="rId3"/>
    <p:sldId id="567" r:id="rId4"/>
    <p:sldId id="568" r:id="rId5"/>
    <p:sldId id="569" r:id="rId6"/>
    <p:sldId id="754" r:id="rId7"/>
    <p:sldId id="756" r:id="rId8"/>
    <p:sldId id="757" r:id="rId9"/>
    <p:sldId id="758" r:id="rId10"/>
    <p:sldId id="759" r:id="rId11"/>
    <p:sldId id="761" r:id="rId12"/>
    <p:sldId id="784" r:id="rId13"/>
    <p:sldId id="762" r:id="rId14"/>
    <p:sldId id="755" r:id="rId15"/>
    <p:sldId id="724" r:id="rId16"/>
    <p:sldId id="725" r:id="rId17"/>
    <p:sldId id="729" r:id="rId18"/>
    <p:sldId id="728" r:id="rId19"/>
    <p:sldId id="730" r:id="rId20"/>
    <p:sldId id="732" r:id="rId21"/>
    <p:sldId id="734" r:id="rId22"/>
    <p:sldId id="785" r:id="rId23"/>
    <p:sldId id="736" r:id="rId24"/>
    <p:sldId id="737" r:id="rId25"/>
    <p:sldId id="738" r:id="rId26"/>
    <p:sldId id="739" r:id="rId27"/>
    <p:sldId id="740" r:id="rId28"/>
    <p:sldId id="786" r:id="rId29"/>
    <p:sldId id="753" r:id="rId30"/>
    <p:sldId id="742" r:id="rId31"/>
    <p:sldId id="743" r:id="rId32"/>
    <p:sldId id="744" r:id="rId33"/>
    <p:sldId id="745" r:id="rId34"/>
    <p:sldId id="531" r:id="rId35"/>
    <p:sldId id="539" r:id="rId36"/>
    <p:sldId id="540" r:id="rId37"/>
    <p:sldId id="541" r:id="rId38"/>
    <p:sldId id="741" r:id="rId39"/>
    <p:sldId id="750" r:id="rId40"/>
    <p:sldId id="751" r:id="rId41"/>
    <p:sldId id="75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24" autoAdjust="0"/>
    <p:restoredTop sz="72517" autoAdjust="0"/>
  </p:normalViewPr>
  <p:slideViewPr>
    <p:cSldViewPr snapToGrid="0" snapToObjects="1">
      <p:cViewPr varScale="1">
        <p:scale>
          <a:sx n="61" d="100"/>
          <a:sy n="61" d="100"/>
        </p:scale>
        <p:origin x="1733"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800" b="1" dirty="0"/>
            <a:t>Request for search and seizure is:</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Formal MLA request?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err="1"/>
            <a:t>b.</a:t>
          </a:r>
          <a:r>
            <a:rPr lang="en-US" sz="2800" dirty="0"/>
            <a:t>) Informal MLA request?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Is not the MLA request at all?</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600" b="1" dirty="0"/>
            <a:t>Interpol NCB can be used for </a:t>
          </a:r>
          <a:r>
            <a:rPr lang="en-GB" sz="2600" b="1" dirty="0"/>
            <a:t>to urgently request of preservation of computer data or preservation of traffic data or any kind of measure in order to obtain or conserve evidence</a:t>
          </a:r>
          <a:r>
            <a:rPr lang="en-US" sz="26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True?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err="1"/>
            <a:t>b.</a:t>
          </a:r>
          <a:r>
            <a:rPr lang="en-US" sz="2800" dirty="0"/>
            <a:t>) False?</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Depends on the request?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t>“Budapest” Convention Article 35 stipulates that 24/7 Contact Point is:</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Mandatory?</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err="1"/>
            <a:t>b.</a:t>
          </a:r>
          <a:r>
            <a:rPr lang="en-US" sz="2800" dirty="0"/>
            <a:t>) Non-mandatory?</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Depends on the country?</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E43D0-77A2-40E7-A223-4169AD453B55}" type="doc">
      <dgm:prSet loTypeId="urn:microsoft.com/office/officeart/2005/8/layout/list1" loCatId="list" qsTypeId="urn:microsoft.com/office/officeart/2009/2/quickstyle/3d8" qsCatId="3D" csTypeId="urn:microsoft.com/office/officeart/2005/8/colors/accent1_3" csCatId="accent1" phldr="1"/>
      <dgm:spPr/>
      <dgm:t>
        <a:bodyPr/>
        <a:lstStyle/>
        <a:p>
          <a:endParaRPr lang="en-GB"/>
        </a:p>
      </dgm:t>
    </dgm:pt>
    <dgm:pt modelId="{2FE1F642-0C6E-4205-AD7C-67CA6BB38B0B}">
      <dgm:prSet phldrT="[Text]"/>
      <dgm:spPr/>
      <dgm:t>
        <a:bodyPr/>
        <a:lstStyle/>
        <a:p>
          <a:r>
            <a:rPr lang="en-US" dirty="0"/>
            <a:t>Legal requirements</a:t>
          </a:r>
          <a:endParaRPr lang="en-GB" dirty="0"/>
        </a:p>
      </dgm:t>
    </dgm:pt>
    <dgm:pt modelId="{1DA22640-6A6E-4CF2-854C-552A2E027ED3}" type="parTrans" cxnId="{813CF3A2-827E-42AB-AF3A-895D40B9EC9F}">
      <dgm:prSet/>
      <dgm:spPr/>
      <dgm:t>
        <a:bodyPr/>
        <a:lstStyle/>
        <a:p>
          <a:endParaRPr lang="en-GB"/>
        </a:p>
      </dgm:t>
    </dgm:pt>
    <dgm:pt modelId="{E6DB1B21-C57B-4916-B73C-871A506B4769}" type="sibTrans" cxnId="{813CF3A2-827E-42AB-AF3A-895D40B9EC9F}">
      <dgm:prSet/>
      <dgm:spPr/>
      <dgm:t>
        <a:bodyPr/>
        <a:lstStyle/>
        <a:p>
          <a:endParaRPr lang="en-GB"/>
        </a:p>
      </dgm:t>
    </dgm:pt>
    <dgm:pt modelId="{A9757093-6C05-4932-89BA-754F377470D6}">
      <dgm:prSet phldrT="[Text]"/>
      <dgm:spPr/>
      <dgm:t>
        <a:bodyPr/>
        <a:lstStyle/>
        <a:p>
          <a:r>
            <a:rPr lang="en-US" dirty="0"/>
            <a:t>Process management</a:t>
          </a:r>
          <a:endParaRPr lang="en-GB" dirty="0"/>
        </a:p>
      </dgm:t>
    </dgm:pt>
    <dgm:pt modelId="{AA82A31F-EB8D-45C5-9FCB-72CC7A5D7A5D}" type="parTrans" cxnId="{908622A5-962F-48DA-8CD5-FCE9318C47A0}">
      <dgm:prSet/>
      <dgm:spPr/>
      <dgm:t>
        <a:bodyPr/>
        <a:lstStyle/>
        <a:p>
          <a:endParaRPr lang="en-GB"/>
        </a:p>
      </dgm:t>
    </dgm:pt>
    <dgm:pt modelId="{9CC1F5A4-14F0-4AE6-A9DA-8D8840D4B519}" type="sibTrans" cxnId="{908622A5-962F-48DA-8CD5-FCE9318C47A0}">
      <dgm:prSet/>
      <dgm:spPr/>
      <dgm:t>
        <a:bodyPr/>
        <a:lstStyle/>
        <a:p>
          <a:endParaRPr lang="en-GB"/>
        </a:p>
      </dgm:t>
    </dgm:pt>
    <dgm:pt modelId="{B5A269F8-80F8-4B90-872B-3BD2F341E378}">
      <dgm:prSet phldrT="[Text]"/>
      <dgm:spPr/>
      <dgm:t>
        <a:bodyPr/>
        <a:lstStyle/>
        <a:p>
          <a:r>
            <a:rPr lang="en-US" dirty="0"/>
            <a:t>Quality of MLA requests</a:t>
          </a:r>
          <a:endParaRPr lang="en-GB" dirty="0"/>
        </a:p>
      </dgm:t>
    </dgm:pt>
    <dgm:pt modelId="{CA9EA41A-F321-40C4-9AC0-BB8CD35AD1B6}" type="parTrans" cxnId="{51099DD7-372A-4759-81F7-56A233F3CE0D}">
      <dgm:prSet/>
      <dgm:spPr/>
      <dgm:t>
        <a:bodyPr/>
        <a:lstStyle/>
        <a:p>
          <a:endParaRPr lang="en-GB"/>
        </a:p>
      </dgm:t>
    </dgm:pt>
    <dgm:pt modelId="{08D9D38B-D626-43DF-B851-6DCD4075095F}" type="sibTrans" cxnId="{51099DD7-372A-4759-81F7-56A233F3CE0D}">
      <dgm:prSet/>
      <dgm:spPr/>
      <dgm:t>
        <a:bodyPr/>
        <a:lstStyle/>
        <a:p>
          <a:endParaRPr lang="en-GB"/>
        </a:p>
      </dgm:t>
    </dgm:pt>
    <dgm:pt modelId="{A9CD66FB-28F4-49A6-8465-C6771ED434A4}">
      <dgm:prSet/>
      <dgm:spPr/>
      <dgm:t>
        <a:bodyPr/>
        <a:lstStyle/>
        <a:p>
          <a:endParaRPr lang="en-GB"/>
        </a:p>
      </dgm:t>
    </dgm:pt>
    <dgm:pt modelId="{86F730BD-753B-4A55-BE2A-6AC7FB7B8EE1}" type="parTrans" cxnId="{CCE26A8C-B2F0-4E8D-A319-54681EB96B5C}">
      <dgm:prSet/>
      <dgm:spPr/>
      <dgm:t>
        <a:bodyPr/>
        <a:lstStyle/>
        <a:p>
          <a:endParaRPr lang="en-GB"/>
        </a:p>
      </dgm:t>
    </dgm:pt>
    <dgm:pt modelId="{1AF4652A-83D5-4C64-AF68-492F6950747F}" type="sibTrans" cxnId="{CCE26A8C-B2F0-4E8D-A319-54681EB96B5C}">
      <dgm:prSet/>
      <dgm:spPr/>
      <dgm:t>
        <a:bodyPr/>
        <a:lstStyle/>
        <a:p>
          <a:endParaRPr lang="en-GB"/>
        </a:p>
      </dgm:t>
    </dgm:pt>
    <dgm:pt modelId="{A36F1668-8EA2-4053-B684-1F64D200D64B}">
      <dgm:prSet/>
      <dgm:spPr/>
      <dgm:t>
        <a:bodyPr/>
        <a:lstStyle/>
        <a:p>
          <a:r>
            <a:rPr lang="en-US" dirty="0"/>
            <a:t>Efficient communication</a:t>
          </a:r>
          <a:endParaRPr lang="en-GB" dirty="0"/>
        </a:p>
      </dgm:t>
    </dgm:pt>
    <dgm:pt modelId="{161FE5ED-D407-446B-B37F-FADD6823E4B0}" type="parTrans" cxnId="{F27D5945-BE87-4BF7-947E-AB733C5957E1}">
      <dgm:prSet/>
      <dgm:spPr/>
      <dgm:t>
        <a:bodyPr/>
        <a:lstStyle/>
        <a:p>
          <a:endParaRPr lang="en-GB"/>
        </a:p>
      </dgm:t>
    </dgm:pt>
    <dgm:pt modelId="{767065B1-C3CC-40EB-A5A0-6B41103CFBFC}" type="sibTrans" cxnId="{F27D5945-BE87-4BF7-947E-AB733C5957E1}">
      <dgm:prSet/>
      <dgm:spPr/>
      <dgm:t>
        <a:bodyPr/>
        <a:lstStyle/>
        <a:p>
          <a:endParaRPr lang="en-GB"/>
        </a:p>
      </dgm:t>
    </dgm:pt>
    <dgm:pt modelId="{0E95DF22-A220-417A-8C9D-61EF96E29E4C}" type="pres">
      <dgm:prSet presAssocID="{157E43D0-77A2-40E7-A223-4169AD453B55}" presName="linear" presStyleCnt="0">
        <dgm:presLayoutVars>
          <dgm:dir/>
          <dgm:animLvl val="lvl"/>
          <dgm:resizeHandles val="exact"/>
        </dgm:presLayoutVars>
      </dgm:prSet>
      <dgm:spPr/>
    </dgm:pt>
    <dgm:pt modelId="{30FC1E7B-009C-4ED1-A252-B310FD5BE7B9}" type="pres">
      <dgm:prSet presAssocID="{2FE1F642-0C6E-4205-AD7C-67CA6BB38B0B}" presName="parentLin" presStyleCnt="0"/>
      <dgm:spPr/>
    </dgm:pt>
    <dgm:pt modelId="{E8B3C32A-8C90-455D-B3EA-E2E9EADB9CC1}" type="pres">
      <dgm:prSet presAssocID="{2FE1F642-0C6E-4205-AD7C-67CA6BB38B0B}" presName="parentLeftMargin" presStyleLbl="node1" presStyleIdx="0" presStyleCnt="4"/>
      <dgm:spPr/>
    </dgm:pt>
    <dgm:pt modelId="{FCE64C5B-0EA0-43EA-B016-A5E951F352CB}" type="pres">
      <dgm:prSet presAssocID="{2FE1F642-0C6E-4205-AD7C-67CA6BB38B0B}" presName="parentText" presStyleLbl="node1" presStyleIdx="0" presStyleCnt="4">
        <dgm:presLayoutVars>
          <dgm:chMax val="0"/>
          <dgm:bulletEnabled val="1"/>
        </dgm:presLayoutVars>
      </dgm:prSet>
      <dgm:spPr/>
    </dgm:pt>
    <dgm:pt modelId="{B4F18CD2-E58D-40BF-AA2E-C2181B6E83B4}" type="pres">
      <dgm:prSet presAssocID="{2FE1F642-0C6E-4205-AD7C-67CA6BB38B0B}" presName="negativeSpace" presStyleCnt="0"/>
      <dgm:spPr/>
    </dgm:pt>
    <dgm:pt modelId="{D14E788B-A17F-4E39-A989-3D78E942E50A}" type="pres">
      <dgm:prSet presAssocID="{2FE1F642-0C6E-4205-AD7C-67CA6BB38B0B}" presName="childText" presStyleLbl="conFgAcc1" presStyleIdx="0" presStyleCnt="4">
        <dgm:presLayoutVars>
          <dgm:bulletEnabled val="1"/>
        </dgm:presLayoutVars>
      </dgm:prSet>
      <dgm:spPr/>
    </dgm:pt>
    <dgm:pt modelId="{C4F9C1BC-DBB2-4EAF-BE75-6798096B382A}" type="pres">
      <dgm:prSet presAssocID="{E6DB1B21-C57B-4916-B73C-871A506B4769}" presName="spaceBetweenRectangles" presStyleCnt="0"/>
      <dgm:spPr/>
    </dgm:pt>
    <dgm:pt modelId="{CFA9475C-8682-49C4-A374-B4C89854A170}" type="pres">
      <dgm:prSet presAssocID="{A36F1668-8EA2-4053-B684-1F64D200D64B}" presName="parentLin" presStyleCnt="0"/>
      <dgm:spPr/>
    </dgm:pt>
    <dgm:pt modelId="{58005AD2-BC44-45FE-A34B-8B20C25EE503}" type="pres">
      <dgm:prSet presAssocID="{A36F1668-8EA2-4053-B684-1F64D200D64B}" presName="parentLeftMargin" presStyleLbl="node1" presStyleIdx="0" presStyleCnt="4"/>
      <dgm:spPr/>
    </dgm:pt>
    <dgm:pt modelId="{4FD3F7CA-9526-4F9E-9536-140E599D34C3}" type="pres">
      <dgm:prSet presAssocID="{A36F1668-8EA2-4053-B684-1F64D200D64B}" presName="parentText" presStyleLbl="node1" presStyleIdx="1" presStyleCnt="4">
        <dgm:presLayoutVars>
          <dgm:chMax val="0"/>
          <dgm:bulletEnabled val="1"/>
        </dgm:presLayoutVars>
      </dgm:prSet>
      <dgm:spPr/>
    </dgm:pt>
    <dgm:pt modelId="{1A03EB50-A945-4214-98EE-2BC58C2365E6}" type="pres">
      <dgm:prSet presAssocID="{A36F1668-8EA2-4053-B684-1F64D200D64B}" presName="negativeSpace" presStyleCnt="0"/>
      <dgm:spPr/>
    </dgm:pt>
    <dgm:pt modelId="{C0C816F3-680C-4B98-BE04-B3019D2EFA81}" type="pres">
      <dgm:prSet presAssocID="{A36F1668-8EA2-4053-B684-1F64D200D64B}" presName="childText" presStyleLbl="conFgAcc1" presStyleIdx="1" presStyleCnt="4" custLinFactNeighborY="-28580">
        <dgm:presLayoutVars>
          <dgm:bulletEnabled val="1"/>
        </dgm:presLayoutVars>
      </dgm:prSet>
      <dgm:spPr/>
    </dgm:pt>
    <dgm:pt modelId="{5F5345F4-761B-4743-BA72-A17A8FAFC3F7}" type="pres">
      <dgm:prSet presAssocID="{767065B1-C3CC-40EB-A5A0-6B41103CFBFC}" presName="spaceBetweenRectangles" presStyleCnt="0"/>
      <dgm:spPr/>
    </dgm:pt>
    <dgm:pt modelId="{0F94F814-D0E9-4A99-A501-4A480D133E57}" type="pres">
      <dgm:prSet presAssocID="{A9757093-6C05-4932-89BA-754F377470D6}" presName="parentLin" presStyleCnt="0"/>
      <dgm:spPr/>
    </dgm:pt>
    <dgm:pt modelId="{366D63BD-F2ED-4506-9D2F-D5384F8C77A6}" type="pres">
      <dgm:prSet presAssocID="{A9757093-6C05-4932-89BA-754F377470D6}" presName="parentLeftMargin" presStyleLbl="node1" presStyleIdx="1" presStyleCnt="4"/>
      <dgm:spPr/>
    </dgm:pt>
    <dgm:pt modelId="{7D4B5346-77A8-458D-8A11-5A0E0833D9A7}" type="pres">
      <dgm:prSet presAssocID="{A9757093-6C05-4932-89BA-754F377470D6}" presName="parentText" presStyleLbl="node1" presStyleIdx="2" presStyleCnt="4" custLinFactNeighborX="-6812" custLinFactNeighborY="11649">
        <dgm:presLayoutVars>
          <dgm:chMax val="0"/>
          <dgm:bulletEnabled val="1"/>
        </dgm:presLayoutVars>
      </dgm:prSet>
      <dgm:spPr/>
    </dgm:pt>
    <dgm:pt modelId="{E6BFA84A-A36A-4452-8059-9BA7572FF9B6}" type="pres">
      <dgm:prSet presAssocID="{A9757093-6C05-4932-89BA-754F377470D6}" presName="negativeSpace" presStyleCnt="0"/>
      <dgm:spPr/>
    </dgm:pt>
    <dgm:pt modelId="{1008126E-E6F1-42BB-89E7-20074AB1CE78}" type="pres">
      <dgm:prSet presAssocID="{A9757093-6C05-4932-89BA-754F377470D6}" presName="childText" presStyleLbl="conFgAcc1" presStyleIdx="2" presStyleCnt="4">
        <dgm:presLayoutVars>
          <dgm:bulletEnabled val="1"/>
        </dgm:presLayoutVars>
      </dgm:prSet>
      <dgm:spPr/>
    </dgm:pt>
    <dgm:pt modelId="{D6F54E11-B191-4B5F-A2B1-D33848D43BED}" type="pres">
      <dgm:prSet presAssocID="{9CC1F5A4-14F0-4AE6-A9DA-8D8840D4B519}" presName="spaceBetweenRectangles" presStyleCnt="0"/>
      <dgm:spPr/>
    </dgm:pt>
    <dgm:pt modelId="{1379F58B-1A45-4F40-BA8B-1B35930E91F6}" type="pres">
      <dgm:prSet presAssocID="{B5A269F8-80F8-4B90-872B-3BD2F341E378}" presName="parentLin" presStyleCnt="0"/>
      <dgm:spPr/>
    </dgm:pt>
    <dgm:pt modelId="{62EC09E6-2A91-441B-8135-E06C746CC769}" type="pres">
      <dgm:prSet presAssocID="{B5A269F8-80F8-4B90-872B-3BD2F341E378}" presName="parentLeftMargin" presStyleLbl="node1" presStyleIdx="2" presStyleCnt="4"/>
      <dgm:spPr/>
    </dgm:pt>
    <dgm:pt modelId="{98D98C1A-02EE-419C-9B39-FE78643702F8}" type="pres">
      <dgm:prSet presAssocID="{B5A269F8-80F8-4B90-872B-3BD2F341E378}" presName="parentText" presStyleLbl="node1" presStyleIdx="3" presStyleCnt="4">
        <dgm:presLayoutVars>
          <dgm:chMax val="0"/>
          <dgm:bulletEnabled val="1"/>
        </dgm:presLayoutVars>
      </dgm:prSet>
      <dgm:spPr/>
    </dgm:pt>
    <dgm:pt modelId="{FDDDF8F8-4BFB-4300-BC9D-18F8147136C0}" type="pres">
      <dgm:prSet presAssocID="{B5A269F8-80F8-4B90-872B-3BD2F341E378}" presName="negativeSpace" presStyleCnt="0"/>
      <dgm:spPr/>
    </dgm:pt>
    <dgm:pt modelId="{26EFE8DF-EA13-4E58-B5B5-4BE501FC1AE0}" type="pres">
      <dgm:prSet presAssocID="{B5A269F8-80F8-4B90-872B-3BD2F341E378}" presName="childText" presStyleLbl="conFgAcc1" presStyleIdx="3" presStyleCnt="4">
        <dgm:presLayoutVars>
          <dgm:bulletEnabled val="1"/>
        </dgm:presLayoutVars>
      </dgm:prSet>
      <dgm:spPr/>
    </dgm:pt>
  </dgm:ptLst>
  <dgm:cxnLst>
    <dgm:cxn modelId="{DA494702-E412-4610-90CF-EFD8889AFDEA}" type="presOf" srcId="{A36F1668-8EA2-4053-B684-1F64D200D64B}" destId="{58005AD2-BC44-45FE-A34B-8B20C25EE503}" srcOrd="0" destOrd="0" presId="urn:microsoft.com/office/officeart/2005/8/layout/list1"/>
    <dgm:cxn modelId="{88BFB204-C10F-433B-AC8D-3D2BE33831CD}" type="presOf" srcId="{157E43D0-77A2-40E7-A223-4169AD453B55}" destId="{0E95DF22-A220-417A-8C9D-61EF96E29E4C}" srcOrd="0" destOrd="0" presId="urn:microsoft.com/office/officeart/2005/8/layout/list1"/>
    <dgm:cxn modelId="{A5314212-5B25-4A46-B150-EB1324CD2A03}" type="presOf" srcId="{A9757093-6C05-4932-89BA-754F377470D6}" destId="{7D4B5346-77A8-458D-8A11-5A0E0833D9A7}" srcOrd="1" destOrd="0" presId="urn:microsoft.com/office/officeart/2005/8/layout/list1"/>
    <dgm:cxn modelId="{EF82B91A-8D79-42E8-AC59-422B7F1F5D2D}" type="presOf" srcId="{B5A269F8-80F8-4B90-872B-3BD2F341E378}" destId="{98D98C1A-02EE-419C-9B39-FE78643702F8}" srcOrd="1" destOrd="0" presId="urn:microsoft.com/office/officeart/2005/8/layout/list1"/>
    <dgm:cxn modelId="{0F3AD464-0080-4CAF-B8DC-E8BC7B05C047}" type="presOf" srcId="{2FE1F642-0C6E-4205-AD7C-67CA6BB38B0B}" destId="{E8B3C32A-8C90-455D-B3EA-E2E9EADB9CC1}" srcOrd="0" destOrd="0" presId="urn:microsoft.com/office/officeart/2005/8/layout/list1"/>
    <dgm:cxn modelId="{F27D5945-BE87-4BF7-947E-AB733C5957E1}" srcId="{157E43D0-77A2-40E7-A223-4169AD453B55}" destId="{A36F1668-8EA2-4053-B684-1F64D200D64B}" srcOrd="1" destOrd="0" parTransId="{161FE5ED-D407-446B-B37F-FADD6823E4B0}" sibTransId="{767065B1-C3CC-40EB-A5A0-6B41103CFBFC}"/>
    <dgm:cxn modelId="{CCE26A8C-B2F0-4E8D-A319-54681EB96B5C}" srcId="{2FE1F642-0C6E-4205-AD7C-67CA6BB38B0B}" destId="{A9CD66FB-28F4-49A6-8465-C6771ED434A4}" srcOrd="0" destOrd="0" parTransId="{86F730BD-753B-4A55-BE2A-6AC7FB7B8EE1}" sibTransId="{1AF4652A-83D5-4C64-AF68-492F6950747F}"/>
    <dgm:cxn modelId="{8D320691-0D01-453F-933F-BBC334D302D8}" type="presOf" srcId="{B5A269F8-80F8-4B90-872B-3BD2F341E378}" destId="{62EC09E6-2A91-441B-8135-E06C746CC769}" srcOrd="0" destOrd="0" presId="urn:microsoft.com/office/officeart/2005/8/layout/list1"/>
    <dgm:cxn modelId="{813CF3A2-827E-42AB-AF3A-895D40B9EC9F}" srcId="{157E43D0-77A2-40E7-A223-4169AD453B55}" destId="{2FE1F642-0C6E-4205-AD7C-67CA6BB38B0B}" srcOrd="0" destOrd="0" parTransId="{1DA22640-6A6E-4CF2-854C-552A2E027ED3}" sibTransId="{E6DB1B21-C57B-4916-B73C-871A506B4769}"/>
    <dgm:cxn modelId="{908622A5-962F-48DA-8CD5-FCE9318C47A0}" srcId="{157E43D0-77A2-40E7-A223-4169AD453B55}" destId="{A9757093-6C05-4932-89BA-754F377470D6}" srcOrd="2" destOrd="0" parTransId="{AA82A31F-EB8D-45C5-9FCB-72CC7A5D7A5D}" sibTransId="{9CC1F5A4-14F0-4AE6-A9DA-8D8840D4B519}"/>
    <dgm:cxn modelId="{849975B3-58B3-465C-A3A3-0A733FF8925E}" type="presOf" srcId="{A36F1668-8EA2-4053-B684-1F64D200D64B}" destId="{4FD3F7CA-9526-4F9E-9536-140E599D34C3}" srcOrd="1" destOrd="0" presId="urn:microsoft.com/office/officeart/2005/8/layout/list1"/>
    <dgm:cxn modelId="{59DAC8B3-29A2-4039-AFE1-35DBA136BB91}" type="presOf" srcId="{A9CD66FB-28F4-49A6-8465-C6771ED434A4}" destId="{D14E788B-A17F-4E39-A989-3D78E942E50A}" srcOrd="0" destOrd="0" presId="urn:microsoft.com/office/officeart/2005/8/layout/list1"/>
    <dgm:cxn modelId="{0DAEAEB8-E395-4A96-A4EE-FB1A84D3146A}" type="presOf" srcId="{2FE1F642-0C6E-4205-AD7C-67CA6BB38B0B}" destId="{FCE64C5B-0EA0-43EA-B016-A5E951F352CB}" srcOrd="1" destOrd="0" presId="urn:microsoft.com/office/officeart/2005/8/layout/list1"/>
    <dgm:cxn modelId="{51099DD7-372A-4759-81F7-56A233F3CE0D}" srcId="{157E43D0-77A2-40E7-A223-4169AD453B55}" destId="{B5A269F8-80F8-4B90-872B-3BD2F341E378}" srcOrd="3" destOrd="0" parTransId="{CA9EA41A-F321-40C4-9AC0-BB8CD35AD1B6}" sibTransId="{08D9D38B-D626-43DF-B851-6DCD4075095F}"/>
    <dgm:cxn modelId="{A3FF7EDD-D1EF-4605-B157-B2575B3D72EC}" type="presOf" srcId="{A9757093-6C05-4932-89BA-754F377470D6}" destId="{366D63BD-F2ED-4506-9D2F-D5384F8C77A6}" srcOrd="0" destOrd="0" presId="urn:microsoft.com/office/officeart/2005/8/layout/list1"/>
    <dgm:cxn modelId="{315D6BEE-83A4-405F-B76D-2C26CAF36C96}" type="presParOf" srcId="{0E95DF22-A220-417A-8C9D-61EF96E29E4C}" destId="{30FC1E7B-009C-4ED1-A252-B310FD5BE7B9}" srcOrd="0" destOrd="0" presId="urn:microsoft.com/office/officeart/2005/8/layout/list1"/>
    <dgm:cxn modelId="{408E668D-7448-4AA2-8662-448C92421BF3}" type="presParOf" srcId="{30FC1E7B-009C-4ED1-A252-B310FD5BE7B9}" destId="{E8B3C32A-8C90-455D-B3EA-E2E9EADB9CC1}" srcOrd="0" destOrd="0" presId="urn:microsoft.com/office/officeart/2005/8/layout/list1"/>
    <dgm:cxn modelId="{26961E82-8B27-4401-A6E2-67C989E04BA6}" type="presParOf" srcId="{30FC1E7B-009C-4ED1-A252-B310FD5BE7B9}" destId="{FCE64C5B-0EA0-43EA-B016-A5E951F352CB}" srcOrd="1" destOrd="0" presId="urn:microsoft.com/office/officeart/2005/8/layout/list1"/>
    <dgm:cxn modelId="{68024D29-AB67-44F4-96D2-E6AD6E4D7499}" type="presParOf" srcId="{0E95DF22-A220-417A-8C9D-61EF96E29E4C}" destId="{B4F18CD2-E58D-40BF-AA2E-C2181B6E83B4}" srcOrd="1" destOrd="0" presId="urn:microsoft.com/office/officeart/2005/8/layout/list1"/>
    <dgm:cxn modelId="{F4849A91-8703-4123-A43C-D2096E3FB607}" type="presParOf" srcId="{0E95DF22-A220-417A-8C9D-61EF96E29E4C}" destId="{D14E788B-A17F-4E39-A989-3D78E942E50A}" srcOrd="2" destOrd="0" presId="urn:microsoft.com/office/officeart/2005/8/layout/list1"/>
    <dgm:cxn modelId="{388046A2-F8AB-4592-99E8-80721008072E}" type="presParOf" srcId="{0E95DF22-A220-417A-8C9D-61EF96E29E4C}" destId="{C4F9C1BC-DBB2-4EAF-BE75-6798096B382A}" srcOrd="3" destOrd="0" presId="urn:microsoft.com/office/officeart/2005/8/layout/list1"/>
    <dgm:cxn modelId="{10D5EB45-966B-460F-8E32-9D29061CF9BD}" type="presParOf" srcId="{0E95DF22-A220-417A-8C9D-61EF96E29E4C}" destId="{CFA9475C-8682-49C4-A374-B4C89854A170}" srcOrd="4" destOrd="0" presId="urn:microsoft.com/office/officeart/2005/8/layout/list1"/>
    <dgm:cxn modelId="{D3A97E6B-CAEC-44BD-952E-DFABA44368C2}" type="presParOf" srcId="{CFA9475C-8682-49C4-A374-B4C89854A170}" destId="{58005AD2-BC44-45FE-A34B-8B20C25EE503}" srcOrd="0" destOrd="0" presId="urn:microsoft.com/office/officeart/2005/8/layout/list1"/>
    <dgm:cxn modelId="{2C6B1636-FA69-404F-9B74-3D60444CEBD5}" type="presParOf" srcId="{CFA9475C-8682-49C4-A374-B4C89854A170}" destId="{4FD3F7CA-9526-4F9E-9536-140E599D34C3}" srcOrd="1" destOrd="0" presId="urn:microsoft.com/office/officeart/2005/8/layout/list1"/>
    <dgm:cxn modelId="{2546CAD4-A28C-4546-A215-1616B849F9F3}" type="presParOf" srcId="{0E95DF22-A220-417A-8C9D-61EF96E29E4C}" destId="{1A03EB50-A945-4214-98EE-2BC58C2365E6}" srcOrd="5" destOrd="0" presId="urn:microsoft.com/office/officeart/2005/8/layout/list1"/>
    <dgm:cxn modelId="{46A41E61-BC5C-4C02-ADA4-E56CE9C427A0}" type="presParOf" srcId="{0E95DF22-A220-417A-8C9D-61EF96E29E4C}" destId="{C0C816F3-680C-4B98-BE04-B3019D2EFA81}" srcOrd="6" destOrd="0" presId="urn:microsoft.com/office/officeart/2005/8/layout/list1"/>
    <dgm:cxn modelId="{261775E0-8664-4340-B58C-325C34617AE3}" type="presParOf" srcId="{0E95DF22-A220-417A-8C9D-61EF96E29E4C}" destId="{5F5345F4-761B-4743-BA72-A17A8FAFC3F7}" srcOrd="7" destOrd="0" presId="urn:microsoft.com/office/officeart/2005/8/layout/list1"/>
    <dgm:cxn modelId="{C8A3A73F-FFEF-475F-B278-9029A790FFE2}" type="presParOf" srcId="{0E95DF22-A220-417A-8C9D-61EF96E29E4C}" destId="{0F94F814-D0E9-4A99-A501-4A480D133E57}" srcOrd="8" destOrd="0" presId="urn:microsoft.com/office/officeart/2005/8/layout/list1"/>
    <dgm:cxn modelId="{0E6E0C8E-7F4D-49DC-A3A2-1B0FAD17DDAD}" type="presParOf" srcId="{0F94F814-D0E9-4A99-A501-4A480D133E57}" destId="{366D63BD-F2ED-4506-9D2F-D5384F8C77A6}" srcOrd="0" destOrd="0" presId="urn:microsoft.com/office/officeart/2005/8/layout/list1"/>
    <dgm:cxn modelId="{46323DFF-0D1D-4688-BFD2-69B7678FC943}" type="presParOf" srcId="{0F94F814-D0E9-4A99-A501-4A480D133E57}" destId="{7D4B5346-77A8-458D-8A11-5A0E0833D9A7}" srcOrd="1" destOrd="0" presId="urn:microsoft.com/office/officeart/2005/8/layout/list1"/>
    <dgm:cxn modelId="{84A8DD2C-F44A-47F7-9D8B-23B6A695E7CE}" type="presParOf" srcId="{0E95DF22-A220-417A-8C9D-61EF96E29E4C}" destId="{E6BFA84A-A36A-4452-8059-9BA7572FF9B6}" srcOrd="9" destOrd="0" presId="urn:microsoft.com/office/officeart/2005/8/layout/list1"/>
    <dgm:cxn modelId="{64E25E27-A896-438B-909B-ED3ADAB4A0C1}" type="presParOf" srcId="{0E95DF22-A220-417A-8C9D-61EF96E29E4C}" destId="{1008126E-E6F1-42BB-89E7-20074AB1CE78}" srcOrd="10" destOrd="0" presId="urn:microsoft.com/office/officeart/2005/8/layout/list1"/>
    <dgm:cxn modelId="{F5C3E0E9-1C9D-4018-A6F6-B9B63A8C5217}" type="presParOf" srcId="{0E95DF22-A220-417A-8C9D-61EF96E29E4C}" destId="{D6F54E11-B191-4B5F-A2B1-D33848D43BED}" srcOrd="11" destOrd="0" presId="urn:microsoft.com/office/officeart/2005/8/layout/list1"/>
    <dgm:cxn modelId="{24A11F0A-3A47-4D0D-9A7F-C2C036223F57}" type="presParOf" srcId="{0E95DF22-A220-417A-8C9D-61EF96E29E4C}" destId="{1379F58B-1A45-4F40-BA8B-1B35930E91F6}" srcOrd="12" destOrd="0" presId="urn:microsoft.com/office/officeart/2005/8/layout/list1"/>
    <dgm:cxn modelId="{076A2794-1A95-46E5-8B2F-C5A519C4C35A}" type="presParOf" srcId="{1379F58B-1A45-4F40-BA8B-1B35930E91F6}" destId="{62EC09E6-2A91-441B-8135-E06C746CC769}" srcOrd="0" destOrd="0" presId="urn:microsoft.com/office/officeart/2005/8/layout/list1"/>
    <dgm:cxn modelId="{3D389AED-6DD3-4358-B0FC-8296C3920721}" type="presParOf" srcId="{1379F58B-1A45-4F40-BA8B-1B35930E91F6}" destId="{98D98C1A-02EE-419C-9B39-FE78643702F8}" srcOrd="1" destOrd="0" presId="urn:microsoft.com/office/officeart/2005/8/layout/list1"/>
    <dgm:cxn modelId="{44A0BD1C-8A15-4AF9-87BC-BC7B23263B82}" type="presParOf" srcId="{0E95DF22-A220-417A-8C9D-61EF96E29E4C}" destId="{FDDDF8F8-4BFB-4300-BC9D-18F8147136C0}" srcOrd="13" destOrd="0" presId="urn:microsoft.com/office/officeart/2005/8/layout/list1"/>
    <dgm:cxn modelId="{8BE3D90C-4B17-4D99-815E-ED8FBDF2A52E}" type="presParOf" srcId="{0E95DF22-A220-417A-8C9D-61EF96E29E4C}" destId="{26EFE8DF-EA13-4E58-B5B5-4BE501FC1AE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87786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397583" cy="520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Request for search and seizure is:</a:t>
          </a:r>
        </a:p>
      </dsp:txBody>
      <dsp:txXfrm>
        <a:off x="0" y="0"/>
        <a:ext cx="3397583" cy="5207687"/>
      </dsp:txXfrm>
    </dsp:sp>
    <dsp:sp modelId="{5D9EDF3F-7B20-8E47-A431-F9F24450F874}">
      <dsp:nvSpPr>
        <dsp:cNvPr id="0" name=""/>
        <dsp:cNvSpPr/>
      </dsp:nvSpPr>
      <dsp:spPr>
        <a:xfrm>
          <a:off x="3498272" y="81370"/>
          <a:ext cx="5269351" cy="16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Formal MLA request?</a:t>
          </a:r>
        </a:p>
      </dsp:txBody>
      <dsp:txXfrm>
        <a:off x="3498272" y="81370"/>
        <a:ext cx="5269351" cy="1627402"/>
      </dsp:txXfrm>
    </dsp:sp>
    <dsp:sp modelId="{EB798B99-5590-864A-A2C1-F553D99D3FAA}">
      <dsp:nvSpPr>
        <dsp:cNvPr id="0" name=""/>
        <dsp:cNvSpPr/>
      </dsp:nvSpPr>
      <dsp:spPr>
        <a:xfrm>
          <a:off x="3397583" y="1708772"/>
          <a:ext cx="53700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498272" y="1790142"/>
          <a:ext cx="5269351" cy="16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b.</a:t>
          </a:r>
          <a:r>
            <a:rPr lang="en-US" sz="2800" kern="1200" dirty="0"/>
            <a:t>) Informal MLA request?</a:t>
          </a:r>
        </a:p>
      </dsp:txBody>
      <dsp:txXfrm>
        <a:off x="3498272" y="1790142"/>
        <a:ext cx="5269351" cy="1627402"/>
      </dsp:txXfrm>
    </dsp:sp>
    <dsp:sp modelId="{5B901F7D-EE59-304E-B86D-F0C8CC3A841B}">
      <dsp:nvSpPr>
        <dsp:cNvPr id="0" name=""/>
        <dsp:cNvSpPr/>
      </dsp:nvSpPr>
      <dsp:spPr>
        <a:xfrm>
          <a:off x="3397583" y="3417545"/>
          <a:ext cx="53700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98272" y="3498915"/>
          <a:ext cx="5269351" cy="16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Is not the MLA request at all?</a:t>
          </a:r>
        </a:p>
      </dsp:txBody>
      <dsp:txXfrm>
        <a:off x="3498272" y="3498915"/>
        <a:ext cx="5269351" cy="1627402"/>
      </dsp:txXfrm>
    </dsp:sp>
    <dsp:sp modelId="{1E88F2A9-FC8F-2A4F-ABF4-2C5837CA76E5}">
      <dsp:nvSpPr>
        <dsp:cNvPr id="0" name=""/>
        <dsp:cNvSpPr/>
      </dsp:nvSpPr>
      <dsp:spPr>
        <a:xfrm>
          <a:off x="3397583" y="5126317"/>
          <a:ext cx="53700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8741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383040" cy="525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Interpol NCB can be used for </a:t>
          </a:r>
          <a:r>
            <a:rPr lang="en-GB" sz="2600" b="1" kern="1200" dirty="0"/>
            <a:t>to urgently request of preservation of computer data or preservation of traffic data or any kind of measure in order to obtain or conserve evidence</a:t>
          </a:r>
          <a:r>
            <a:rPr lang="en-US" sz="2600" b="1" kern="1200" dirty="0"/>
            <a:t>:</a:t>
          </a:r>
        </a:p>
      </dsp:txBody>
      <dsp:txXfrm>
        <a:off x="0" y="0"/>
        <a:ext cx="3383040" cy="5257792"/>
      </dsp:txXfrm>
    </dsp:sp>
    <dsp:sp modelId="{5D9EDF3F-7B20-8E47-A431-F9F24450F874}">
      <dsp:nvSpPr>
        <dsp:cNvPr id="0" name=""/>
        <dsp:cNvSpPr/>
      </dsp:nvSpPr>
      <dsp:spPr>
        <a:xfrm>
          <a:off x="3483297" y="82152"/>
          <a:ext cx="5246795" cy="164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True?</a:t>
          </a:r>
        </a:p>
      </dsp:txBody>
      <dsp:txXfrm>
        <a:off x="3483297" y="82152"/>
        <a:ext cx="5246795" cy="1643060"/>
      </dsp:txXfrm>
    </dsp:sp>
    <dsp:sp modelId="{EB798B99-5590-864A-A2C1-F553D99D3FAA}">
      <dsp:nvSpPr>
        <dsp:cNvPr id="0" name=""/>
        <dsp:cNvSpPr/>
      </dsp:nvSpPr>
      <dsp:spPr>
        <a:xfrm>
          <a:off x="3383040" y="1725213"/>
          <a:ext cx="53470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483297" y="1807366"/>
          <a:ext cx="5246795" cy="164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b.</a:t>
          </a:r>
          <a:r>
            <a:rPr lang="en-US" sz="2800" kern="1200" dirty="0"/>
            <a:t>) False?</a:t>
          </a:r>
        </a:p>
      </dsp:txBody>
      <dsp:txXfrm>
        <a:off x="3483297" y="1807366"/>
        <a:ext cx="5246795" cy="1643060"/>
      </dsp:txXfrm>
    </dsp:sp>
    <dsp:sp modelId="{5B901F7D-EE59-304E-B86D-F0C8CC3A841B}">
      <dsp:nvSpPr>
        <dsp:cNvPr id="0" name=""/>
        <dsp:cNvSpPr/>
      </dsp:nvSpPr>
      <dsp:spPr>
        <a:xfrm>
          <a:off x="3383040" y="3450426"/>
          <a:ext cx="53470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83297" y="3532579"/>
          <a:ext cx="5246795" cy="164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Depends on the request?</a:t>
          </a:r>
        </a:p>
      </dsp:txBody>
      <dsp:txXfrm>
        <a:off x="3483297" y="3532579"/>
        <a:ext cx="5246795" cy="1643060"/>
      </dsp:txXfrm>
    </dsp:sp>
    <dsp:sp modelId="{1E88F2A9-FC8F-2A4F-ABF4-2C5837CA76E5}">
      <dsp:nvSpPr>
        <dsp:cNvPr id="0" name=""/>
        <dsp:cNvSpPr/>
      </dsp:nvSpPr>
      <dsp:spPr>
        <a:xfrm>
          <a:off x="3383040" y="5175639"/>
          <a:ext cx="53470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8816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412127" cy="515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“Budapest” Convention Article 35 stipulates that 24/7 Contact Point is:</a:t>
          </a:r>
        </a:p>
      </dsp:txBody>
      <dsp:txXfrm>
        <a:off x="0" y="0"/>
        <a:ext cx="3412127" cy="5157583"/>
      </dsp:txXfrm>
    </dsp:sp>
    <dsp:sp modelId="{5D9EDF3F-7B20-8E47-A431-F9F24450F874}">
      <dsp:nvSpPr>
        <dsp:cNvPr id="0" name=""/>
        <dsp:cNvSpPr/>
      </dsp:nvSpPr>
      <dsp:spPr>
        <a:xfrm>
          <a:off x="3513246" y="80587"/>
          <a:ext cx="5291907" cy="161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Mandatory?</a:t>
          </a:r>
        </a:p>
      </dsp:txBody>
      <dsp:txXfrm>
        <a:off x="3513246" y="80587"/>
        <a:ext cx="5291907" cy="1611745"/>
      </dsp:txXfrm>
    </dsp:sp>
    <dsp:sp modelId="{EB798B99-5590-864A-A2C1-F553D99D3FAA}">
      <dsp:nvSpPr>
        <dsp:cNvPr id="0" name=""/>
        <dsp:cNvSpPr/>
      </dsp:nvSpPr>
      <dsp:spPr>
        <a:xfrm>
          <a:off x="3412127" y="1692332"/>
          <a:ext cx="539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513246" y="1772919"/>
          <a:ext cx="5291907" cy="161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b.</a:t>
          </a:r>
          <a:r>
            <a:rPr lang="en-US" sz="2800" kern="1200" dirty="0"/>
            <a:t>) Non-mandatory?</a:t>
          </a:r>
        </a:p>
      </dsp:txBody>
      <dsp:txXfrm>
        <a:off x="3513246" y="1772919"/>
        <a:ext cx="5291907" cy="1611745"/>
      </dsp:txXfrm>
    </dsp:sp>
    <dsp:sp modelId="{5B901F7D-EE59-304E-B86D-F0C8CC3A841B}">
      <dsp:nvSpPr>
        <dsp:cNvPr id="0" name=""/>
        <dsp:cNvSpPr/>
      </dsp:nvSpPr>
      <dsp:spPr>
        <a:xfrm>
          <a:off x="3412127" y="3384664"/>
          <a:ext cx="539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13246" y="3465251"/>
          <a:ext cx="5291907" cy="161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Depends on the country?</a:t>
          </a:r>
        </a:p>
      </dsp:txBody>
      <dsp:txXfrm>
        <a:off x="3513246" y="3465251"/>
        <a:ext cx="5291907" cy="1611745"/>
      </dsp:txXfrm>
    </dsp:sp>
    <dsp:sp modelId="{1E88F2A9-FC8F-2A4F-ABF4-2C5837CA76E5}">
      <dsp:nvSpPr>
        <dsp:cNvPr id="0" name=""/>
        <dsp:cNvSpPr/>
      </dsp:nvSpPr>
      <dsp:spPr>
        <a:xfrm>
          <a:off x="3412127" y="5076996"/>
          <a:ext cx="539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E788B-A17F-4E39-A989-3D78E942E50A}">
      <dsp:nvSpPr>
        <dsp:cNvPr id="0" name=""/>
        <dsp:cNvSpPr/>
      </dsp:nvSpPr>
      <dsp:spPr>
        <a:xfrm>
          <a:off x="0" y="475056"/>
          <a:ext cx="7995567" cy="730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20545" tIns="604012" rIns="620545" bIns="206248" numCol="1" spcCol="1270" anchor="t" anchorCtr="0">
          <a:noAutofit/>
        </a:bodyPr>
        <a:lstStyle/>
        <a:p>
          <a:pPr marL="285750" lvl="1" indent="-285750" algn="l" defTabSz="1289050">
            <a:lnSpc>
              <a:spcPct val="90000"/>
            </a:lnSpc>
            <a:spcBef>
              <a:spcPct val="0"/>
            </a:spcBef>
            <a:spcAft>
              <a:spcPct val="15000"/>
            </a:spcAft>
            <a:buChar char="•"/>
          </a:pPr>
          <a:endParaRPr lang="en-GB" sz="2900" kern="1200"/>
        </a:p>
      </dsp:txBody>
      <dsp:txXfrm>
        <a:off x="0" y="475056"/>
        <a:ext cx="7995567" cy="730800"/>
      </dsp:txXfrm>
    </dsp:sp>
    <dsp:sp modelId="{FCE64C5B-0EA0-43EA-B016-A5E951F352CB}">
      <dsp:nvSpPr>
        <dsp:cNvPr id="0" name=""/>
        <dsp:cNvSpPr/>
      </dsp:nvSpPr>
      <dsp:spPr>
        <a:xfrm>
          <a:off x="399778" y="47016"/>
          <a:ext cx="5596896" cy="856080"/>
        </a:xfrm>
        <a:prstGeom prst="roundRect">
          <a:avLst/>
        </a:prstGeom>
        <a:solidFill>
          <a:schemeClr val="accent1">
            <a:shade val="8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1549" tIns="0" rIns="211549" bIns="0" numCol="1" spcCol="1270" anchor="ctr" anchorCtr="0">
          <a:noAutofit/>
        </a:bodyPr>
        <a:lstStyle/>
        <a:p>
          <a:pPr marL="0" lvl="0" indent="0" algn="l" defTabSz="1289050">
            <a:lnSpc>
              <a:spcPct val="90000"/>
            </a:lnSpc>
            <a:spcBef>
              <a:spcPct val="0"/>
            </a:spcBef>
            <a:spcAft>
              <a:spcPct val="35000"/>
            </a:spcAft>
            <a:buNone/>
          </a:pPr>
          <a:r>
            <a:rPr lang="en-US" sz="2900" kern="1200" dirty="0"/>
            <a:t>Legal requirements</a:t>
          </a:r>
          <a:endParaRPr lang="en-GB" sz="2900" kern="1200" dirty="0"/>
        </a:p>
      </dsp:txBody>
      <dsp:txXfrm>
        <a:off x="441568" y="88806"/>
        <a:ext cx="5513316" cy="772500"/>
      </dsp:txXfrm>
    </dsp:sp>
    <dsp:sp modelId="{C0C816F3-680C-4B98-BE04-B3019D2EFA81}">
      <dsp:nvSpPr>
        <dsp:cNvPr id="0" name=""/>
        <dsp:cNvSpPr/>
      </dsp:nvSpPr>
      <dsp:spPr>
        <a:xfrm>
          <a:off x="0" y="1745740"/>
          <a:ext cx="7995567" cy="730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4FD3F7CA-9526-4F9E-9536-140E599D34C3}">
      <dsp:nvSpPr>
        <dsp:cNvPr id="0" name=""/>
        <dsp:cNvSpPr/>
      </dsp:nvSpPr>
      <dsp:spPr>
        <a:xfrm>
          <a:off x="399778" y="1362456"/>
          <a:ext cx="5596896" cy="856080"/>
        </a:xfrm>
        <a:prstGeom prst="roundRect">
          <a:avLst/>
        </a:prstGeom>
        <a:solidFill>
          <a:schemeClr val="accent1">
            <a:shade val="80000"/>
            <a:hueOff val="116428"/>
            <a:satOff val="-2085"/>
            <a:lumOff val="8862"/>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1549" tIns="0" rIns="211549" bIns="0" numCol="1" spcCol="1270" anchor="ctr" anchorCtr="0">
          <a:noAutofit/>
        </a:bodyPr>
        <a:lstStyle/>
        <a:p>
          <a:pPr marL="0" lvl="0" indent="0" algn="l" defTabSz="1289050">
            <a:lnSpc>
              <a:spcPct val="90000"/>
            </a:lnSpc>
            <a:spcBef>
              <a:spcPct val="0"/>
            </a:spcBef>
            <a:spcAft>
              <a:spcPct val="35000"/>
            </a:spcAft>
            <a:buNone/>
          </a:pPr>
          <a:r>
            <a:rPr lang="en-US" sz="2900" kern="1200" dirty="0"/>
            <a:t>Efficient communication</a:t>
          </a:r>
          <a:endParaRPr lang="en-GB" sz="2900" kern="1200" dirty="0"/>
        </a:p>
      </dsp:txBody>
      <dsp:txXfrm>
        <a:off x="441568" y="1404246"/>
        <a:ext cx="5513316" cy="772500"/>
      </dsp:txXfrm>
    </dsp:sp>
    <dsp:sp modelId="{1008126E-E6F1-42BB-89E7-20074AB1CE78}">
      <dsp:nvSpPr>
        <dsp:cNvPr id="0" name=""/>
        <dsp:cNvSpPr/>
      </dsp:nvSpPr>
      <dsp:spPr>
        <a:xfrm>
          <a:off x="0" y="3105936"/>
          <a:ext cx="7995567" cy="730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7D4B5346-77A8-458D-8A11-5A0E0833D9A7}">
      <dsp:nvSpPr>
        <dsp:cNvPr id="0" name=""/>
        <dsp:cNvSpPr/>
      </dsp:nvSpPr>
      <dsp:spPr>
        <a:xfrm>
          <a:off x="372545" y="2777621"/>
          <a:ext cx="5596896" cy="856080"/>
        </a:xfrm>
        <a:prstGeom prst="roundRect">
          <a:avLst/>
        </a:prstGeom>
        <a:solidFill>
          <a:schemeClr val="accent1">
            <a:shade val="80000"/>
            <a:hueOff val="232855"/>
            <a:satOff val="-4171"/>
            <a:lumOff val="1772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1549" tIns="0" rIns="211549" bIns="0" numCol="1" spcCol="1270" anchor="ctr" anchorCtr="0">
          <a:noAutofit/>
        </a:bodyPr>
        <a:lstStyle/>
        <a:p>
          <a:pPr marL="0" lvl="0" indent="0" algn="l" defTabSz="1289050">
            <a:lnSpc>
              <a:spcPct val="90000"/>
            </a:lnSpc>
            <a:spcBef>
              <a:spcPct val="0"/>
            </a:spcBef>
            <a:spcAft>
              <a:spcPct val="35000"/>
            </a:spcAft>
            <a:buNone/>
          </a:pPr>
          <a:r>
            <a:rPr lang="en-US" sz="2900" kern="1200" dirty="0"/>
            <a:t>Process management</a:t>
          </a:r>
          <a:endParaRPr lang="en-GB" sz="2900" kern="1200" dirty="0"/>
        </a:p>
      </dsp:txBody>
      <dsp:txXfrm>
        <a:off x="414335" y="2819411"/>
        <a:ext cx="5513316" cy="772500"/>
      </dsp:txXfrm>
    </dsp:sp>
    <dsp:sp modelId="{26EFE8DF-EA13-4E58-B5B5-4BE501FC1AE0}">
      <dsp:nvSpPr>
        <dsp:cNvPr id="0" name=""/>
        <dsp:cNvSpPr/>
      </dsp:nvSpPr>
      <dsp:spPr>
        <a:xfrm>
          <a:off x="0" y="4421376"/>
          <a:ext cx="7995567" cy="730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8D98C1A-02EE-419C-9B39-FE78643702F8}">
      <dsp:nvSpPr>
        <dsp:cNvPr id="0" name=""/>
        <dsp:cNvSpPr/>
      </dsp:nvSpPr>
      <dsp:spPr>
        <a:xfrm>
          <a:off x="399778" y="3993336"/>
          <a:ext cx="5596896" cy="856080"/>
        </a:xfrm>
        <a:prstGeom prst="roundRect">
          <a:avLst/>
        </a:prstGeom>
        <a:solidFill>
          <a:schemeClr val="accent1">
            <a:shade val="80000"/>
            <a:hueOff val="349283"/>
            <a:satOff val="-6256"/>
            <a:lumOff val="2658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1549" tIns="0" rIns="211549" bIns="0" numCol="1" spcCol="1270" anchor="ctr" anchorCtr="0">
          <a:noAutofit/>
        </a:bodyPr>
        <a:lstStyle/>
        <a:p>
          <a:pPr marL="0" lvl="0" indent="0" algn="l" defTabSz="1289050">
            <a:lnSpc>
              <a:spcPct val="90000"/>
            </a:lnSpc>
            <a:spcBef>
              <a:spcPct val="0"/>
            </a:spcBef>
            <a:spcAft>
              <a:spcPct val="35000"/>
            </a:spcAft>
            <a:buNone/>
          </a:pPr>
          <a:r>
            <a:rPr lang="en-US" sz="2900" kern="1200" dirty="0"/>
            <a:t>Quality of MLA requests</a:t>
          </a:r>
          <a:endParaRPr lang="en-GB" sz="2900" kern="1200" dirty="0"/>
        </a:p>
      </dsp:txBody>
      <dsp:txXfrm>
        <a:off x="441568" y="4035126"/>
        <a:ext cx="5513316" cy="772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212546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55970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GB" dirty="0"/>
              <a:t>Each of member countries hosts an INTERPOL National Central Bureau (NCB). This connects their national law enforcement with other countries and with the General Secretariat via our secure global police communications network called I-24/7.</a:t>
            </a:r>
          </a:p>
          <a:p>
            <a:pPr algn="just"/>
            <a:endParaRPr lang="en-GB" dirty="0"/>
          </a:p>
          <a:p>
            <a:pPr algn="just"/>
            <a:r>
              <a:rPr lang="en-GB" dirty="0"/>
              <a:t>Many crimes today have an international aspect, especially cybercrimes, that are driven by organized crime groups. When a crime goes beyond their national jurisdiction, a country needs international support to solve it hosts an INTERPOL National Central Bureau (NCB). This connects their national law enforcement with other countries and with the General Secretariat via our secure global police communications network called I-24/7.</a:t>
            </a:r>
          </a:p>
          <a:p>
            <a:pPr algn="just"/>
            <a:endParaRPr lang="en-GB" dirty="0"/>
          </a:p>
          <a:p>
            <a:pPr algn="just"/>
            <a:r>
              <a:rPr lang="en-GB" dirty="0"/>
              <a:t>NCBs are at the heart of INTERPOL. They seek the information needed from other NCBs to help investigate crime or criminals in their own country, and they share criminal data and intelligence to assist another country.</a:t>
            </a:r>
          </a:p>
          <a:p>
            <a:pPr algn="just"/>
            <a:endParaRPr lang="en-GB" dirty="0"/>
          </a:p>
          <a:p>
            <a:pPr algn="just"/>
            <a:r>
              <a:rPr lang="en-GB" dirty="0"/>
              <a:t>As part of their role in global investigations, NCBs work with:</a:t>
            </a:r>
          </a:p>
          <a:p>
            <a:pPr algn="just">
              <a:buFont typeface="Arial" panose="020B0604020202020204" pitchFamily="34" charset="0"/>
              <a:buChar char="•"/>
            </a:pPr>
            <a:r>
              <a:rPr lang="en-GB" dirty="0"/>
              <a:t> Law enforcement agencies in their own country</a:t>
            </a:r>
          </a:p>
          <a:p>
            <a:pPr algn="just">
              <a:buFont typeface="Arial" panose="020B0604020202020204" pitchFamily="34" charset="0"/>
              <a:buChar char="•"/>
            </a:pPr>
            <a:r>
              <a:rPr lang="en-GB" dirty="0"/>
              <a:t> Other NCBs and Sub-Bureaus around the world</a:t>
            </a:r>
          </a:p>
          <a:p>
            <a:pPr algn="just">
              <a:buFont typeface="Arial" panose="020B0604020202020204" pitchFamily="34" charset="0"/>
              <a:buChar char="•"/>
            </a:pPr>
            <a:r>
              <a:rPr lang="en-GB" dirty="0"/>
              <a:t> The General Secretariat’s offices worldwide</a:t>
            </a:r>
          </a:p>
          <a:p>
            <a:pPr algn="just">
              <a:buFont typeface="Arial" panose="020B0604020202020204" pitchFamily="34" charset="0"/>
              <a:buChar char="•"/>
            </a:pPr>
            <a:endParaRPr lang="en-GB" dirty="0"/>
          </a:p>
          <a:p>
            <a:pPr algn="just"/>
            <a:r>
              <a:rPr lang="en-GB" dirty="0">
                <a:effectLst/>
              </a:rPr>
              <a:t>NCBs can also develop training programmes for their national police to raise awareness on INTERPOL’s activities, services and databases</a:t>
            </a: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397474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NCBs contribute national crime data to our global databases, in accordance with their respective national laws. This ensures that accurate data is in the right place at the right time to allow police to identify a trend, prevent a crime, or arrest a criminal. For example, our Red Notices alert police in all countries to wanted persons.</a:t>
            </a:r>
          </a:p>
          <a:p>
            <a:pPr algn="just"/>
            <a:endParaRPr lang="en-GB" dirty="0"/>
          </a:p>
          <a:p>
            <a:pPr algn="just"/>
            <a:r>
              <a:rPr lang="en-GB" dirty="0"/>
              <a:t>NCBs cooperate on cross-border investigations, operations and arrests. To take investigations beyond national borders, they can seek cooperation from any other NCB.</a:t>
            </a:r>
          </a:p>
          <a:p>
            <a:pPr algn="just"/>
            <a:endParaRPr lang="en-GB" dirty="0"/>
          </a:p>
          <a:p>
            <a:pPr algn="just"/>
            <a:r>
              <a:rPr lang="en-GB" dirty="0"/>
              <a:t>Given the common issues faced within each region, NCBs work together increasingly on a regional basis. They combine resources and expertise in successful interventions against those crime areas which affect them the most.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49076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GB" dirty="0"/>
              <a:t>The objectives of this Directive are to approximate the criminal law of the Member States in the area of attacks against information systems by establishing minimum rules concerning the definition of criminal offences and the relevant sanctions and to improve cooperation between competent authorities, including the police and other specialised law enforcement services of the Member States, as well as the competent specialised Union agencies and bodies, such as Eurojust, Europol and its European Cyber Crime Centre, and the European Network and Information Security Agency (ENISA).</a:t>
            </a:r>
          </a:p>
          <a:p>
            <a:pPr algn="just"/>
            <a:endParaRPr lang="en-GB" dirty="0"/>
          </a:p>
          <a:p>
            <a:pPr algn="just"/>
            <a:r>
              <a:rPr lang="en-GB" dirty="0"/>
              <a:t>This Directive strengthens the importance of networks, such as the G8 or the Council of Europe’s network of points of contact available on a 24 hour, seven-day-a-week basis. Those points of contact should be able to deliver effective assistance thus, for example, facilitating the exchange of relevant information available and the provision of technical advice or legal information for the purpose of investigations or proceedings concerning criminal offences relating to information systems and associated data involving the requesting Member State. </a:t>
            </a:r>
          </a:p>
          <a:p>
            <a:pPr algn="just"/>
            <a:endParaRPr lang="en-GB" dirty="0"/>
          </a:p>
          <a:p>
            <a:pPr algn="just"/>
            <a:r>
              <a:rPr lang="en-GB" dirty="0"/>
              <a:t>In order to ensure the smooth operation of the networks, each contact point should have the capacity to communicate with the point of contact of another Member State on an expedited basis with the support, inter alia, of trained and equipped personnel. Given the speed with which large-scale cyber attacks can be carried out, Member States should be able to respond promptly to urgent requests from this network of contact points. In such cases, it may be expedient that the request for information be accompanied by telephone contact in order to ensure that the request is processed swiftly by the requested Member State and that feedback is provided within eight hours.</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182858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en-US" dirty="0"/>
              <a:t>This slide is following the previous one regarding legal basis.</a:t>
            </a:r>
          </a:p>
          <a:p>
            <a:pPr algn="just"/>
            <a:endParaRPr lang="en-US" dirty="0"/>
          </a:p>
          <a:p>
            <a:pPr algn="just"/>
            <a:r>
              <a:rPr lang="en-GB" dirty="0"/>
              <a:t>Europol is the European Union’s law enforcement agency. Its main goal is to achieve a safer Europe for the benefit of all the EU citizens.</a:t>
            </a:r>
          </a:p>
          <a:p>
            <a:pPr algn="just"/>
            <a:endParaRPr lang="en-GB" dirty="0"/>
          </a:p>
          <a:p>
            <a:pPr algn="just"/>
            <a:r>
              <a:rPr lang="en-GB" dirty="0"/>
              <a:t>Headquartered in The Hague, the Netherlands, it supports the 27 EU Member States in their fight against terrorism, cybercrime and other serious and organised forms of crime. It also works with many non-EU partner states and international organisations.</a:t>
            </a:r>
          </a:p>
          <a:p>
            <a:pPr algn="just"/>
            <a:endParaRPr lang="en-GB" dirty="0"/>
          </a:p>
          <a:p>
            <a:pPr algn="just"/>
            <a:r>
              <a:rPr lang="en-GB" dirty="0"/>
              <a:t>Large-scale criminal and terrorist networks pose a significant threat to the internal security of the EU and to the safety and livelihood of its people. The biggest security threats come from:</a:t>
            </a:r>
          </a:p>
          <a:p>
            <a:pPr algn="just"/>
            <a:endParaRPr lang="en-GB" dirty="0"/>
          </a:p>
          <a:p>
            <a:pPr marL="171450" indent="-171450" algn="just">
              <a:buFont typeface="Arial" panose="020B0604020202020204" pitchFamily="34" charset="0"/>
              <a:buChar char="•"/>
            </a:pPr>
            <a:r>
              <a:rPr lang="en-GB" dirty="0"/>
              <a:t>    terrorism;</a:t>
            </a:r>
          </a:p>
          <a:p>
            <a:pPr marL="171450" indent="-171450" algn="just">
              <a:buFont typeface="Arial" panose="020B0604020202020204" pitchFamily="34" charset="0"/>
              <a:buChar char="•"/>
            </a:pPr>
            <a:r>
              <a:rPr lang="en-GB" dirty="0"/>
              <a:t>    international drug trafficking and money laundering;</a:t>
            </a:r>
          </a:p>
          <a:p>
            <a:pPr marL="171450" indent="-171450" algn="just">
              <a:buFont typeface="Arial" panose="020B0604020202020204" pitchFamily="34" charset="0"/>
              <a:buChar char="•"/>
            </a:pPr>
            <a:r>
              <a:rPr lang="en-GB" dirty="0"/>
              <a:t>    organised fraud;</a:t>
            </a:r>
          </a:p>
          <a:p>
            <a:pPr marL="171450" indent="-171450" algn="just">
              <a:buFont typeface="Arial" panose="020B0604020202020204" pitchFamily="34" charset="0"/>
              <a:buChar char="•"/>
            </a:pPr>
            <a:r>
              <a:rPr lang="en-GB" dirty="0"/>
              <a:t>    the counterfeiting of euros;</a:t>
            </a:r>
          </a:p>
          <a:p>
            <a:pPr marL="171450" indent="-171450" algn="just">
              <a:buFont typeface="Arial" panose="020B0604020202020204" pitchFamily="34" charset="0"/>
              <a:buChar char="•"/>
            </a:pPr>
            <a:r>
              <a:rPr lang="en-GB" dirty="0"/>
              <a:t>    trafficking in human beings</a:t>
            </a:r>
          </a:p>
          <a:p>
            <a:pPr marL="171450" indent="-171450" algn="just">
              <a:buFont typeface="Arial" panose="020B0604020202020204" pitchFamily="34" charset="0"/>
              <a:buChar char="•"/>
            </a:pPr>
            <a:endParaRPr lang="en-GB" dirty="0"/>
          </a:p>
          <a:p>
            <a:pPr marL="0" indent="0" algn="just">
              <a:buFont typeface="Arial" panose="020B0604020202020204" pitchFamily="34" charset="0"/>
              <a:buNone/>
            </a:pPr>
            <a:r>
              <a:rPr lang="en-GB" dirty="0"/>
              <a:t>Europol set up the European Cybercrime Centre (EC3) in 2013 to strengthen the law enforcement response to cybercrime in the EU and thus to help protect European citizens, businesses and governments from online crime. Since its establishment, EC3 has made a significant contribution to the fight against cybercrime: it has been involved in tens of high-profile operations and hundreds on-the-spot operational-support deployments resulting in hundreds of arrests, and has analysed hundreds of thousands of files , the vast majority of which have proven to be malicious.</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7876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Each year, EC3 publishes the Internet Organised Crime Threat Assessment (IOCTA), its flagship strategic report on key findings and emerging threats and developments in cybercrime.</a:t>
            </a:r>
          </a:p>
          <a:p>
            <a:pPr algn="just"/>
            <a:endParaRPr lang="en-GB" dirty="0"/>
          </a:p>
          <a:p>
            <a:pPr algn="just"/>
            <a:r>
              <a:rPr lang="en-GB" dirty="0"/>
              <a:t>The IOCTA demonstrates how wide and varied cybercrime is and how EC3 is a key part of Europol’s, and the EU’s, response. EC3 takes a three-pronged approach to the fight against cybercrime: forensics, strategy and operations.</a:t>
            </a:r>
          </a:p>
          <a:p>
            <a:pPr algn="just"/>
            <a:endParaRPr lang="en-GB" dirty="0"/>
          </a:p>
          <a:p>
            <a:pPr algn="just"/>
            <a:r>
              <a:rPr lang="en-GB" dirty="0"/>
              <a:t>EC3 has two forensics teams, digital forensics and document forensics, each of which focuses on operational support, and research and development.</a:t>
            </a:r>
          </a:p>
          <a:p>
            <a:pPr algn="just"/>
            <a:endParaRPr lang="en-GB" dirty="0"/>
          </a:p>
          <a:p>
            <a:pPr algn="just"/>
            <a:r>
              <a:rPr lang="en-GB" dirty="0"/>
              <a:t>At the level of operations, EC3 focuses on the following types of cybercrimes:</a:t>
            </a:r>
          </a:p>
          <a:p>
            <a:pPr algn="just"/>
            <a:endParaRPr lang="en-GB" dirty="0"/>
          </a:p>
          <a:p>
            <a:pPr marL="171450" indent="-171450" algn="just">
              <a:buFont typeface="Arial" panose="020B0604020202020204" pitchFamily="34" charset="0"/>
              <a:buChar char="•"/>
            </a:pPr>
            <a:r>
              <a:rPr lang="en-GB" dirty="0"/>
              <a:t>    Cyber-dependent crime;</a:t>
            </a:r>
          </a:p>
          <a:p>
            <a:pPr marL="171450" indent="-171450" algn="just">
              <a:buFont typeface="Arial" panose="020B0604020202020204" pitchFamily="34" charset="0"/>
              <a:buChar char="•"/>
            </a:pPr>
            <a:r>
              <a:rPr lang="en-GB" dirty="0"/>
              <a:t>    Online child sexual exploitation;</a:t>
            </a:r>
          </a:p>
          <a:p>
            <a:pPr marL="171450" indent="-171450" algn="just">
              <a:buFont typeface="Arial" panose="020B0604020202020204" pitchFamily="34" charset="0"/>
              <a:buChar char="•"/>
            </a:pPr>
            <a:r>
              <a:rPr lang="en-GB" dirty="0"/>
              <a:t>    Payment fraud.</a:t>
            </a: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4962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As Denmark does not participate in the Eurojust Regulation, the number of National Desks decreased in December 2019 to 27, with Denmark delegating a Representative to Eurojust.</a:t>
            </a:r>
          </a:p>
          <a:p>
            <a:pPr algn="just"/>
            <a:r>
              <a:rPr lang="en-GB" dirty="0"/>
              <a:t> </a:t>
            </a:r>
          </a:p>
          <a:p>
            <a:pPr algn="just"/>
            <a:r>
              <a:rPr lang="en-GB" dirty="0"/>
              <a:t>After the withdrawal of the United Kingdom from the European Union on 31 January 2020, the number of National Desks is 26. </a:t>
            </a:r>
          </a:p>
          <a:p>
            <a:pPr algn="just"/>
            <a:endParaRPr lang="en-GB" dirty="0"/>
          </a:p>
          <a:p>
            <a:pPr algn="just"/>
            <a:r>
              <a:rPr lang="en-GB" dirty="0"/>
              <a:t>Eurojust supports and strengthens coordination and cooperation between national investigating and prosecuting authorities. </a:t>
            </a:r>
          </a:p>
          <a:p>
            <a:pPr algn="just"/>
            <a:endParaRPr lang="en-GB" dirty="0"/>
          </a:p>
          <a:p>
            <a:pPr algn="just"/>
            <a:r>
              <a:rPr lang="en-GB" dirty="0"/>
              <a:t>Eurojust assists prosecutors and other investigators from EU Member States in cases of serious crime where that crime affects two or more Member States, or requires prosecution on common bases, on the basis of operations conducted and information supplied by the Member States’ authorities, by Europol, by the EPPO and by OLAF.</a:t>
            </a:r>
          </a:p>
          <a:p>
            <a:pPr algn="just"/>
            <a:endParaRPr lang="en-GB" dirty="0"/>
          </a:p>
          <a:p>
            <a:pPr algn="just"/>
            <a:r>
              <a:rPr lang="en-GB" dirty="0"/>
              <a:t>Eurojust acts at the request of the competent authorities of the Member States or on its own initiative. In some cases Eurojust can act at the request of the European Commission or the European Public Prosecutor’s Office.</a:t>
            </a: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85386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5731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b.</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422345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96066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objectives. Delegates should be introduced with what is expected to be achieved by the end of the session.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Arial" panose="020B0604020202020204" pitchFamily="34" charset="0"/>
              </a:rPr>
              <a:t>Under this article, each Party has the obligation to designate a point of contact available 24 hours per day, 7 days per week in order to ensure immediate assistance in investigations and proceedings within the scope of this Chapter, in particular as defined under Article 35, paragraph 1, </a:t>
            </a:r>
            <a:r>
              <a:rPr lang="en-GB" dirty="0" err="1">
                <a:effectLst/>
                <a:latin typeface="Arial" panose="020B0604020202020204" pitchFamily="34" charset="0"/>
              </a:rPr>
              <a:t>litteraea</a:t>
            </a:r>
            <a:r>
              <a:rPr lang="en-GB" dirty="0">
                <a:effectLst/>
                <a:latin typeface="Arial" panose="020B0604020202020204" pitchFamily="34" charset="0"/>
              </a:rPr>
              <a:t>) – c). It was agreed that establishment of this network is among the most important means provided by this Convention of ensuring that Parties can respond effectively to the law enforcement challenges posed by computer- or computer-related crime. </a:t>
            </a:r>
            <a:endParaRPr lang="sr-Latn-RS" dirty="0">
              <a:effectLst/>
              <a:latin typeface="Arial" panose="020B0604020202020204" pitchFamily="34" charset="0"/>
            </a:endParaRPr>
          </a:p>
          <a:p>
            <a:pPr algn="just"/>
            <a:endParaRPr lang="sr-Latn-RS" dirty="0">
              <a:effectLst/>
              <a:latin typeface="Arial" panose="020B0604020202020204" pitchFamily="34" charset="0"/>
            </a:endParaRPr>
          </a:p>
          <a:p>
            <a:pPr algn="just"/>
            <a:r>
              <a:rPr lang="en-GB" dirty="0">
                <a:effectLst/>
                <a:latin typeface="Arial" panose="020B0604020202020204" pitchFamily="34" charset="0"/>
              </a:rPr>
              <a:t>Each Party’s 24/7 point of contact is to either facilitate or directly carry out, inter alia, the providing of technical advice, preservation of data, collection of evidence, giving of legal information, and locating of suspects. The term "legal information" in Paragraph 1 means advice to another Party that is seeking co-operation of any legal prerequisites required for providing informal or formal co-operation.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801470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Arial" panose="020B0604020202020204" pitchFamily="34" charset="0"/>
              </a:rPr>
              <a:t>Each Party is at liberty to determine where to locate the point of contact within its law enforcement structure. Some Parties may wish to house the 24/7 contact within its central authority for mutual assistance, some may believe that the best location is with a police unit specialised in fighting computer- or computer-related crime, yet other choices may be appropriate for a particular Party, given its governmental structure and legal system. </a:t>
            </a:r>
            <a:endParaRPr lang="sr-Latn-RS" dirty="0">
              <a:effectLst/>
              <a:latin typeface="Arial" panose="020B0604020202020204" pitchFamily="34" charset="0"/>
            </a:endParaRPr>
          </a:p>
          <a:p>
            <a:pPr algn="just"/>
            <a:endParaRPr lang="sr-Latn-RS" dirty="0">
              <a:effectLst/>
              <a:latin typeface="Arial" panose="020B0604020202020204" pitchFamily="34" charset="0"/>
            </a:endParaRPr>
          </a:p>
          <a:p>
            <a:pPr algn="just"/>
            <a:r>
              <a:rPr lang="en-GB" dirty="0">
                <a:effectLst/>
                <a:latin typeface="Arial" panose="020B0604020202020204" pitchFamily="34" charset="0"/>
              </a:rPr>
              <a:t>Since the 24/7 contact is to provide both technical advice for stopping or tracing an attack, as well as such international co-operation duties as locating of suspects, there is no one correct answer, and it is anticipated that the structure of the network will evolve over time. In designating the national point of contact, due consideration should be given to the need to communicate with points of contacts using other languages</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826361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Arial" panose="020B0604020202020204" pitchFamily="34" charset="0"/>
              </a:rPr>
              <a:t>Convention article provides that among the critical tasks to be carried out by the 24/7 contact is the ability to facilitate the rapid execution of those functions it does not carry out directly itself. For example, if a Party’s 24/7 contact is part of a police unit, it must have the ability to co-ordinate expeditiously with other relevant components within its government, such as the central authority for international extradition or mutual assistance, in order that appropriate action may be taken at any hour of the day or night. Moreover, paragraph 2 requires each Party’s 24/7 contact to have the capacity to carry out communications with other members of the network on an expedited basis.</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It also requires each point of contact in the network to have proper equipment. Up-to-date telephone, fax and computer equipment will be essential to the smooth operation of the network, and other forms of communication and analytical equipment will need to be part of the system as technology advances. It also requires that personnel participating as part of a Party’s team for the network be properly trained regarding computer- or computer-related crime and how to respond to it effectively.</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102416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34208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1387456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261661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496661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80057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34</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35</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GB" sz="1800" b="0" i="0" u="none" strike="noStrike" baseline="0" dirty="0">
                <a:latin typeface="MinionPro-Regular"/>
              </a:rPr>
              <a:t>Prosecutors or judges making a formal request should always assert the international obligation of a requested state to assist where such an obligation exists by way of international instrument. Equally, the authority upon which the letter of request is written should also be spelt out.</a:t>
            </a:r>
          </a:p>
          <a:p>
            <a:pPr algn="just"/>
            <a:endParaRPr lang="en-GB" sz="1800" b="0" i="0" u="none" strike="noStrike" baseline="0" dirty="0">
              <a:latin typeface="MinionPro-Regular"/>
            </a:endParaRPr>
          </a:p>
          <a:p>
            <a:pPr algn="just"/>
            <a:r>
              <a:rPr lang="en-GB" sz="1800" b="0" i="0" u="none" strike="noStrike" baseline="0" dirty="0">
                <a:latin typeface="MinionPro-Regular"/>
              </a:rPr>
              <a:t>Similarly the person making a request must take care to ensure that his or her own domestic law allows the request that is actually being made. For instance, a piece of domestic legislation might, in fact, disallow some requests or type of requests that many conventions, treaties or other international instruments would appear to allow. For some states, the domestic legislation will have primacy. To make a request otherwise than in accordance with domestic law in such circumstances will be to be invite challenges, or arguments for the exclusion of evidence thereby obtained.</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411668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36</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37</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169933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881569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71518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en-GB" sz="1800" b="0" i="0" u="none" strike="noStrike" baseline="0" dirty="0">
                <a:latin typeface="MinionPro-Regular"/>
              </a:rPr>
              <a:t>Administrative assistance can, and should, also be used when making evidence-gathering requests to a state where no coercive power (e.g. a warrant or court order) is required to be exercised in order to obtain the evidence. Such an approach reduces the risk of delay and will be welcomed by most states. </a:t>
            </a:r>
          </a:p>
          <a:p>
            <a:pPr algn="just"/>
            <a:endParaRPr lang="en-GB" sz="1800" b="0" i="0" u="none" strike="noStrike" baseline="0" dirty="0">
              <a:latin typeface="MinionPro-Regular"/>
            </a:endParaRPr>
          </a:p>
          <a:p>
            <a:pPr algn="just"/>
            <a:r>
              <a:rPr lang="en-GB" sz="1800" b="0" i="0" u="none" strike="noStrike" baseline="0" dirty="0">
                <a:latin typeface="MinionPro-Regular"/>
              </a:rPr>
              <a:t>In this context, it is important to remember that, although administrative assistance is sometimes referred to as ‘informal assistance’, it does not mean that the form of the evidence obtained is informal or non-evidential; on the contrary, an evidence request complied with administratively/informally should present the evidence in the same form as if it was gathered in answer to a formal letter of request.</a:t>
            </a:r>
          </a:p>
          <a:p>
            <a:pPr algn="just"/>
            <a:endParaRPr lang="en-GB" sz="1800" b="0" i="0" u="none" strike="noStrike" baseline="0" dirty="0">
              <a:latin typeface="MinionPro-Regular"/>
            </a:endParaRPr>
          </a:p>
          <a:p>
            <a:pPr algn="just"/>
            <a:r>
              <a:rPr lang="en-GB" sz="1800" b="0" i="0" u="none" strike="noStrike" baseline="0" dirty="0">
                <a:latin typeface="MinionPro-Regular"/>
              </a:rPr>
              <a:t>An administrative or informal approach should be the first step in any evidential request of complexity in any event, even where it is always the intention to issue a formal letter of request. By beginning on a police to police, or prosecutor to prosecutor basis, the requesting state will have the opportunity of discussing the form and the requirements of the letter with the requested state before the letter is finalised; that will better ensure that it addresses all matters that the requested state needs and that avenues of enquiry are narrowed down as much as possible in advance of the formal request. It will also help the authorities in both states to build networks and contacts.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10573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800" b="0" i="0" u="none" strike="noStrike" baseline="0" dirty="0">
                <a:latin typeface="MinionPro-Regular"/>
              </a:rPr>
              <a:t>Confusion can be avoided if prosecutors and investigators have proper regard to the parameters of the conventions and treaties that relate to mutual legal assistance. </a:t>
            </a:r>
            <a:r>
              <a:rPr lang="en-GB" sz="1800" b="0" i="0" u="none" strike="noStrike" baseline="0" dirty="0">
                <a:latin typeface="MinionPro-Bold"/>
              </a:rPr>
              <a:t>It should be remembered that the regime of mutual legal assistance is one for the obtaining of evidence; thus, the obtaining of intelligence and the locating of suspects or fugitives should usually only be sought by way of administrative assistance to which, of course, agreement may or may not be forthcoming.</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56225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800" b="0" i="0" u="none" strike="noStrike" baseline="0" dirty="0">
                <a:latin typeface="MinionPro-Regular"/>
              </a:rPr>
              <a:t>Although no definitive list can be made of the type of enquiries that may be dealt with informally, some general observations might be useful.</a:t>
            </a:r>
          </a:p>
          <a:p>
            <a:pPr algn="just"/>
            <a:endParaRPr lang="en-GB" sz="1800" b="0" i="0" u="none" strike="noStrike" baseline="0" dirty="0">
              <a:latin typeface="MinionPro-Regular"/>
            </a:endParaRPr>
          </a:p>
          <a:p>
            <a:pPr algn="l"/>
            <a:r>
              <a:rPr lang="en-GB" sz="1800" b="0" i="0" u="none" strike="noStrike" baseline="0" dirty="0">
                <a:latin typeface="MinionPro-Regular"/>
              </a:rPr>
              <a:t>In looking at the above, however, variations from state to state must always be borne in mind.</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0637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800" b="0" i="0" u="none" strike="noStrike" baseline="0" dirty="0">
                <a:latin typeface="MinionPro-Regular"/>
              </a:rPr>
              <a:t>Any consideration of administrative assistance should not overlook the use to which such assistance can be put in order to pave the way for a later, formal, request.</a:t>
            </a:r>
          </a:p>
          <a:p>
            <a:pPr algn="just"/>
            <a:endParaRPr lang="en-GB" sz="1800" b="0" i="0" u="none" strike="noStrike" baseline="0" dirty="0">
              <a:latin typeface="MinionPro-Regular"/>
            </a:endParaRPr>
          </a:p>
          <a:p>
            <a:pPr algn="just"/>
            <a:r>
              <a:rPr lang="en-GB" sz="1800" b="0" i="0" u="none" strike="noStrike" baseline="0" dirty="0">
                <a:latin typeface="MinionPro-Regular"/>
              </a:rPr>
              <a:t>It might, for instance, be possible to narrow down an enquiry in a formal letter of request by first seeking informal assistance. For example, if a statement is to be taken from an employee of a telephone company in a foreign company, administrative measures should be taken to identify the company in question, its address and any other details that will assist and expedite the formal process.</a:t>
            </a:r>
          </a:p>
          <a:p>
            <a:pPr algn="just"/>
            <a:endParaRPr lang="en-GB" sz="1800" b="0" i="0" u="none" strike="noStrike" baseline="0" dirty="0">
              <a:latin typeface="MinionPro-Regular"/>
            </a:endParaRPr>
          </a:p>
          <a:p>
            <a:pPr marL="0" indent="0" algn="just">
              <a:buFontTx/>
              <a:buNone/>
            </a:pP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66979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FontTx/>
              <a:buNone/>
            </a:pPr>
            <a:r>
              <a:rPr lang="en-US" sz="1800" b="0" i="0" u="none" strike="noStrike" baseline="0" dirty="0">
                <a:latin typeface="MinionPro-Regular"/>
              </a:rPr>
              <a:t>Recommendations how to make informal legal assistance more efficient.</a:t>
            </a: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6520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24940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6079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35792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61359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232447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36511077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347254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219188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335660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167505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147623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187671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106693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3290501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imgres?imgurl=https%3A%2F%2Fwww.echr.coe.int%2FPublishingImages%2FRules_Court.jpg&amp;imgrefurl=https%3A%2F%2Fwww.echr.coe.int%2FPages%2Fhome.aspx%3Fp%3Dbasictexts%2Frules%26c&amp;tbnid=fjIo1BaUxHGFAM&amp;vet=12ahUKEwjd85OgyN7rAhWR16QKHUrFAMoQMygQegUIARD4AQ..i&amp;docid=ZV2G4GENavvpSM&amp;w=250&amp;h=166&amp;q=court&amp;client=firefox-b-d&amp;ved=2ahUKEwjd85OgyN7rAhWR16QKHUrFAMoQMygQegUIARD4AQ"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imgres?imgurl=https%3A%2F%2Fs3.amazonaws.com%2Fmentoring.redesign%2Fs3fs-public%2Fefficiency.jpg&amp;imgrefurl=https%3A%2F%2Fwww.score.org%2Fblog%2F5-innovative-ways-run-more-efficient-small-business&amp;tbnid=q81H_a_AY7UhRM&amp;vet=12ahUKEwjRrKTiz97rAhWPiqQKHfZcBN4QMygHegUIARDZAQ..i&amp;docid=daUy_rDB5cYTXM&amp;w=724&amp;h=483&amp;q=efficient&amp;client=firefox-b-d&amp;ved=2ahUKEwjRrKTiz97rAhWPiqQKHfZcBN4QMygHegUIARDZAQ"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eur-lex.europa.eu/legal-content/EN/AUTO/?uri=celex:32013L0040"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imgres?imgurl=https%3A%2F%2Fformalletter.net%2Fwp-content%2Fuploads%2F2020%2F01%2FLetter_Of_Request-1.png&amp;imgrefurl=https%3A%2F%2Fformalletter.net%2F2020%2F01%2F17%2Fformal-service-letter-request-sample%2F&amp;tbnid=U66l5Q7XGfvgZM&amp;vet=12ahUKEwj23a2iq9zrAhXRk6QKHcvOD1QQMygTegUIARDeAQ..i&amp;docid=GZ2khnF3qr1n0M&amp;w=940&amp;h=788&amp;q=formal%20request&amp;client=firefox-b-d&amp;ved=2ahUKEwj23a2iq9zrAhXRk6QKHcvOD1QQMygTegUIARDeAQ"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imgres?imgurl=http%3A%2F%2Fworkbloom.com%2Fmedia%2F3763%2Finformal-interview.jpg&amp;imgrefurl=https%3A%2F%2Fworkbloom.com%2Finterview%2F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imgres?imgurl=https%3A%2F%2Fformalletter.net%2Fwp-content%2Fuploads%2F2020%2F01%2FLetter_Of_Request-1.png&amp;imgrefurl=https%3A%2F%2Fformalletter.net%2F2020%2F01%2F17%2Fformal-service-letter-request-sample%2F&amp;tbnid=U66l5Q7XGfvgZM&amp;vet=12ahUKEwj23a2iq9zrAhXRk6QKHcvOD1QQMygTegUIARDeAQ..i&amp;docid=GZ2khnF3qr1n0M&amp;w=940&amp;h=788&amp;q=formal%20request&amp;client=firefox-b-d&amp;ved=2ahUKEwj23a2iq9zrAhXRk6QKHcvOD1QQMygTegUIARDeAQ"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imgres?imgurl=http%3A%2F%2Fworkbloom.com%2Fmedia%2F3763%2Finformal-interview.jpg&amp;imgrefurl=https%3A%2F%2Fworkbloom.com%2Finterview%2F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6157" y="2793304"/>
            <a:ext cx="5983293" cy="1754326"/>
          </a:xfrm>
          <a:prstGeom prst="rect">
            <a:avLst/>
          </a:prstGeom>
          <a:ln>
            <a:noFill/>
          </a:ln>
        </p:spPr>
        <p:txBody>
          <a:bodyPr wrap="square">
            <a:spAutoFit/>
          </a:bodyPr>
          <a:lstStyle/>
          <a:p>
            <a:pPr algn="ctr"/>
            <a:r>
              <a:rPr lang="en-GB" sz="3600" b="1" i="1" dirty="0">
                <a:solidFill>
                  <a:srgbClr val="005E8E"/>
                </a:solidFill>
              </a:rPr>
              <a:t>Specialized Judicial Course on International Cooperation</a:t>
            </a:r>
            <a:endParaRPr lang="fr-FR" b="1" dirty="0">
              <a:solidFill>
                <a:srgbClr val="005E8E"/>
              </a:solidFill>
            </a:endParaRPr>
          </a:p>
        </p:txBody>
      </p:sp>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25E55D9-121D-4D70-89B1-CCE0FD24A64A}"/>
              </a:ext>
            </a:extLst>
          </p:cNvPr>
          <p:cNvSpPr/>
          <p:nvPr/>
        </p:nvSpPr>
        <p:spPr>
          <a:xfrm>
            <a:off x="196157" y="5260931"/>
            <a:ext cx="3048084" cy="769441"/>
          </a:xfrm>
          <a:prstGeom prst="rect">
            <a:avLst/>
          </a:prstGeom>
          <a:ln>
            <a:noFill/>
          </a:ln>
        </p:spPr>
        <p:txBody>
          <a:bodyPr wrap="square">
            <a:spAutoFit/>
          </a:bodyPr>
          <a:lstStyle/>
          <a:p>
            <a:pPr marL="0" indent="0" algn="ctr">
              <a:buFont typeface="Arial" charset="0"/>
              <a:buNone/>
              <a:defRPr/>
            </a:pPr>
            <a:r>
              <a:rPr lang="en-GB" sz="2400" b="1" i="1">
                <a:solidFill>
                  <a:srgbClr val="005E8E"/>
                </a:solidFill>
              </a:rPr>
              <a:t>Session 1.5 </a:t>
            </a:r>
            <a:endParaRPr lang="en-GB" sz="2400" b="1" i="1" dirty="0">
              <a:solidFill>
                <a:srgbClr val="005E8E"/>
              </a:solidFill>
            </a:endParaRPr>
          </a:p>
          <a:p>
            <a:pPr marL="0" indent="0" algn="ctr">
              <a:buFont typeface="Arial" charset="0"/>
              <a:buNone/>
              <a:defRPr/>
            </a:pPr>
            <a:r>
              <a:rPr lang="en-PH" sz="2000" b="1" i="1" dirty="0">
                <a:solidFill>
                  <a:srgbClr val="005E8E"/>
                </a:solidFill>
              </a:rPr>
              <a:t>- online version -</a:t>
            </a:r>
            <a:endParaRPr lang="en-GB" sz="2000" b="1" i="1" dirty="0">
              <a:solidFill>
                <a:srgbClr val="005E8E"/>
              </a:solidFill>
            </a:endParaRP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Formal vs. informal mutual legal assistance</a:t>
            </a:r>
          </a:p>
          <a:p>
            <a:pPr marL="0" indent="0" algn="r">
              <a:buFont typeface="Arial" charset="0"/>
              <a:buNone/>
              <a:defRPr/>
            </a:pPr>
            <a:r>
              <a:rPr lang="en-GB" sz="2800" b="1" dirty="0"/>
              <a:t>in </a:t>
            </a:r>
            <a:r>
              <a:rPr lang="en-GB" sz="2800" b="1" dirty="0">
                <a:solidFill>
                  <a:schemeClr val="bg1"/>
                </a:solidFill>
              </a:rPr>
              <a:t>criminal matters</a:t>
            </a:r>
          </a:p>
        </p:txBody>
      </p:sp>
      <p:sp>
        <p:nvSpPr>
          <p:cNvPr id="7" name="Rectangle 6">
            <a:extLst>
              <a:ext uri="{FF2B5EF4-FFF2-40B4-BE49-F238E27FC236}">
                <a16:creationId xmlns:a16="http://schemas.microsoft.com/office/drawing/2014/main" id="{1CAE5D1B-C7CD-DD44-B0C3-576B01C85806}"/>
              </a:ext>
            </a:extLst>
          </p:cNvPr>
          <p:cNvSpPr/>
          <p:nvPr/>
        </p:nvSpPr>
        <p:spPr>
          <a:xfrm>
            <a:off x="55903" y="1065164"/>
            <a:ext cx="4572000" cy="5262979"/>
          </a:xfrm>
          <a:prstGeom prst="rect">
            <a:avLst/>
          </a:prstGeom>
        </p:spPr>
        <p:txBody>
          <a:bodyPr>
            <a:spAutoFit/>
          </a:bodyPr>
          <a:lstStyle/>
          <a:p>
            <a:pPr marL="342900" indent="-342900">
              <a:spcAft>
                <a:spcPts val="0"/>
              </a:spcAft>
              <a:buFont typeface="Wingdings" pitchFamily="2" charset="2"/>
              <a:buChar char="Ø"/>
            </a:pPr>
            <a:r>
              <a:rPr lang="en-GB" sz="2100" b="1" dirty="0">
                <a:cs typeface="Arial" panose="020B0604020202020204" pitchFamily="34" charset="0"/>
              </a:rPr>
              <a:t>Informal </a:t>
            </a:r>
            <a:r>
              <a:rPr lang="en-GB" sz="2100" b="1" dirty="0">
                <a:solidFill>
                  <a:srgbClr val="FF0000"/>
                </a:solidFill>
                <a:cs typeface="Arial" panose="020B0604020202020204" pitchFamily="34" charset="0"/>
              </a:rPr>
              <a:t>DOES NOT MEAN </a:t>
            </a:r>
            <a:r>
              <a:rPr lang="en-GB" sz="2100" b="1" dirty="0">
                <a:cs typeface="Arial" panose="020B0604020202020204" pitchFamily="34" charset="0"/>
              </a:rPr>
              <a:t>non-admissible:</a:t>
            </a:r>
          </a:p>
          <a:p>
            <a:pPr marL="342900" indent="-342900">
              <a:spcAft>
                <a:spcPts val="0"/>
              </a:spcAft>
              <a:buFont typeface="Wingdings" pitchFamily="2" charset="2"/>
              <a:buChar char="Ø"/>
            </a:pPr>
            <a:endParaRPr lang="en-GB" sz="2100" b="1" dirty="0">
              <a:cs typeface="Arial" panose="020B0604020202020204" pitchFamily="34" charset="0"/>
            </a:endParaRPr>
          </a:p>
          <a:p>
            <a:pPr marL="342900" indent="-342900" algn="just">
              <a:buFont typeface="Arial" panose="020B0604020202020204" pitchFamily="34" charset="0"/>
              <a:buChar char="•"/>
            </a:pPr>
            <a:r>
              <a:rPr lang="en-GB" sz="2100" i="0" u="none" strike="noStrike" baseline="0" dirty="0">
                <a:cs typeface="Arial" panose="020B0604020202020204" pitchFamily="34" charset="0"/>
              </a:rPr>
              <a:t>although the means of making the request is administrative or informal, </a:t>
            </a:r>
            <a:r>
              <a:rPr lang="en-GB" sz="2100" b="1" i="0" u="none" strike="noStrike" baseline="0" dirty="0">
                <a:cs typeface="Arial" panose="020B0604020202020204" pitchFamily="34" charset="0"/>
              </a:rPr>
              <a:t>the material that can be sought is evidential and in admissible form</a:t>
            </a:r>
          </a:p>
          <a:p>
            <a:pPr marL="342900" indent="-342900" algn="just">
              <a:buFont typeface="Arial" panose="020B0604020202020204" pitchFamily="34" charset="0"/>
              <a:buChar char="•"/>
            </a:pPr>
            <a:endParaRPr lang="en-GB" sz="2100" b="1" i="0" u="none" strike="noStrike" baseline="0" dirty="0">
              <a:cs typeface="Arial" panose="020B0604020202020204" pitchFamily="34" charset="0"/>
            </a:endParaRPr>
          </a:p>
          <a:p>
            <a:pPr marL="342900" indent="-342900" algn="just">
              <a:buFont typeface="Arial" panose="020B0604020202020204" pitchFamily="34" charset="0"/>
              <a:buChar char="•"/>
            </a:pPr>
            <a:r>
              <a:rPr lang="en-GB" sz="2100" i="0" u="none" strike="noStrike" baseline="0" dirty="0">
                <a:cs typeface="Arial" panose="020B0604020202020204" pitchFamily="34" charset="0"/>
              </a:rPr>
              <a:t>word ‘informal’ is not being used in relation to the product itself, </a:t>
            </a:r>
            <a:r>
              <a:rPr lang="en-GB" sz="2100" b="1" i="0" u="none" strike="noStrike" baseline="0" dirty="0">
                <a:cs typeface="Arial" panose="020B0604020202020204" pitchFamily="34" charset="0"/>
              </a:rPr>
              <a:t>but to the way in which the request is made and the route by which it is communicated</a:t>
            </a:r>
          </a:p>
          <a:p>
            <a:pPr algn="just"/>
            <a:endParaRPr lang="en-GB" sz="2100" b="1" i="0" u="none" strike="noStrike" baseline="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065164"/>
            <a:ext cx="4166678" cy="3000821"/>
          </a:xfrm>
          <a:prstGeom prst="rect">
            <a:avLst/>
          </a:prstGeom>
        </p:spPr>
        <p:txBody>
          <a:bodyPr wrap="square">
            <a:spAutoFit/>
          </a:bodyPr>
          <a:lstStyle/>
          <a:p>
            <a:pPr marL="342900" indent="-342900" algn="just">
              <a:buFont typeface="Arial" panose="020B0604020202020204" pitchFamily="34" charset="0"/>
              <a:buChar char="•"/>
            </a:pPr>
            <a:r>
              <a:rPr lang="en-GB" sz="2100" i="0" u="none" strike="noStrike" baseline="0" dirty="0">
                <a:cs typeface="Arial" panose="020B0604020202020204" pitchFamily="34" charset="0"/>
              </a:rPr>
              <a:t>rationale is to </a:t>
            </a:r>
            <a:r>
              <a:rPr lang="en-GB" sz="2100" b="1" i="0" u="none" strike="noStrike" baseline="0" dirty="0">
                <a:cs typeface="Arial" panose="020B0604020202020204" pitchFamily="34" charset="0"/>
              </a:rPr>
              <a:t>avoid the delays </a:t>
            </a:r>
            <a:r>
              <a:rPr lang="en-GB" sz="2100" i="0" u="none" strike="noStrike" baseline="0" dirty="0">
                <a:cs typeface="Arial" panose="020B0604020202020204" pitchFamily="34" charset="0"/>
              </a:rPr>
              <a:t>very often inherent in the formal MLA procedure</a:t>
            </a:r>
            <a:endParaRPr lang="en-GB" sz="2100" dirty="0">
              <a:cs typeface="Arial" panose="020B0604020202020204" pitchFamily="34" charset="0"/>
            </a:endParaRPr>
          </a:p>
          <a:p>
            <a:pPr marL="342900" indent="-342900" algn="just">
              <a:buFont typeface="Arial" panose="020B0604020202020204" pitchFamily="34" charset="0"/>
              <a:buChar char="•"/>
            </a:pPr>
            <a:endParaRPr lang="en-GB" sz="2100" b="1" i="0" u="none" strike="noStrike" baseline="0" dirty="0">
              <a:cs typeface="Arial" panose="020B0604020202020204" pitchFamily="34" charset="0"/>
            </a:endParaRPr>
          </a:p>
          <a:p>
            <a:pPr marL="342900" indent="-342900" algn="just">
              <a:buFont typeface="Arial" panose="020B0604020202020204" pitchFamily="34" charset="0"/>
              <a:buChar char="•"/>
            </a:pPr>
            <a:r>
              <a:rPr lang="en-GB" sz="2100" b="1" i="0" u="none" strike="noStrike" baseline="0" dirty="0">
                <a:cs typeface="Arial" panose="020B0604020202020204" pitchFamily="34" charset="0"/>
              </a:rPr>
              <a:t>golden rule must be</a:t>
            </a:r>
            <a:r>
              <a:rPr lang="en-GB" sz="2100" b="1" i="0" u="none" strike="noStrike" baseline="0" dirty="0">
                <a:solidFill>
                  <a:srgbClr val="FF0000"/>
                </a:solidFill>
                <a:cs typeface="Arial" panose="020B0604020202020204" pitchFamily="34" charset="0"/>
              </a:rPr>
              <a:t>: ensure that any administrative informal request is made and executed lawfully</a:t>
            </a:r>
            <a:endParaRPr lang="en-GB" sz="2100" dirty="0">
              <a:solidFill>
                <a:srgbClr val="FF0000"/>
              </a:solidFill>
              <a:effectLst/>
              <a:cs typeface="Arial" panose="020B0604020202020204" pitchFamily="34" charset="0"/>
            </a:endParaRPr>
          </a:p>
        </p:txBody>
      </p:sp>
      <p:pic>
        <p:nvPicPr>
          <p:cNvPr id="1028" name="Picture 4" descr="Rules">
            <a:hlinkClick r:id="rId3"/>
            <a:extLst>
              <a:ext uri="{FF2B5EF4-FFF2-40B4-BE49-F238E27FC236}">
                <a16:creationId xmlns:a16="http://schemas.microsoft.com/office/drawing/2014/main" id="{BD74BD2A-88FF-4EB9-A4E2-441EED154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192" y="4082477"/>
            <a:ext cx="3382027" cy="224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3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Formal vs. informal mutual legal assistance</a:t>
            </a:r>
          </a:p>
          <a:p>
            <a:pPr marL="0" indent="0" algn="r">
              <a:buFont typeface="Arial" charset="0"/>
              <a:buNone/>
              <a:defRPr/>
            </a:pPr>
            <a:r>
              <a:rPr lang="en-GB" sz="2800" b="1" dirty="0"/>
              <a:t>in </a:t>
            </a:r>
            <a:r>
              <a:rPr lang="en-GB" sz="2800" b="1" dirty="0">
                <a:solidFill>
                  <a:schemeClr val="bg1"/>
                </a:solidFill>
              </a:rPr>
              <a:t>criminal matters</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1185413"/>
            <a:ext cx="4572000" cy="4939814"/>
          </a:xfrm>
          <a:prstGeom prst="rect">
            <a:avLst/>
          </a:prstGeom>
        </p:spPr>
        <p:txBody>
          <a:bodyPr>
            <a:spAutoFit/>
          </a:bodyPr>
          <a:lstStyle/>
          <a:p>
            <a:pPr marL="342900" indent="-342900" algn="just">
              <a:spcAft>
                <a:spcPts val="0"/>
              </a:spcAft>
              <a:buFont typeface="Wingdings" pitchFamily="2" charset="2"/>
              <a:buChar char="Ø"/>
            </a:pPr>
            <a:r>
              <a:rPr lang="en-GB" sz="2100" b="1" i="0" u="none" strike="noStrike" baseline="0" dirty="0">
                <a:cs typeface="Arial" panose="020B0604020202020204" pitchFamily="34" charset="0"/>
              </a:rPr>
              <a:t>To make the informal (administrative) process most efficient</a:t>
            </a:r>
            <a:r>
              <a:rPr lang="en-GB" sz="2100" b="0" i="0" u="none" strike="noStrike" baseline="0" dirty="0">
                <a:cs typeface="Arial" panose="020B0604020202020204" pitchFamily="34" charset="0"/>
              </a:rPr>
              <a:t>:</a:t>
            </a:r>
          </a:p>
          <a:p>
            <a:pPr marL="342900" indent="-342900" algn="just">
              <a:spcAft>
                <a:spcPts val="0"/>
              </a:spcAft>
              <a:buFont typeface="Wingdings" pitchFamily="2" charset="2"/>
              <a:buChar char="Ø"/>
            </a:pPr>
            <a:endParaRPr lang="en-GB" sz="2100" b="1" dirty="0">
              <a:cs typeface="Arial" panose="020B0604020202020204" pitchFamily="34" charset="0"/>
            </a:endParaRPr>
          </a:p>
          <a:p>
            <a:pPr marL="342900" indent="-342900" algn="just">
              <a:spcAft>
                <a:spcPts val="0"/>
              </a:spcAft>
              <a:buFont typeface="Arial" panose="020B0604020202020204" pitchFamily="34" charset="0"/>
              <a:buChar char="•"/>
            </a:pPr>
            <a:r>
              <a:rPr lang="en-GB" sz="2100" b="1" dirty="0">
                <a:cs typeface="Arial" panose="020B0604020202020204" pitchFamily="34" charset="0"/>
              </a:rPr>
              <a:t>m</a:t>
            </a:r>
            <a:r>
              <a:rPr lang="en-GB" sz="2100" b="1" i="0" u="none" strike="noStrike" baseline="0" dirty="0">
                <a:cs typeface="Arial" panose="020B0604020202020204" pitchFamily="34" charset="0"/>
              </a:rPr>
              <a:t>aintain a good relationship </a:t>
            </a:r>
            <a:r>
              <a:rPr lang="en-GB" sz="2100" b="0" i="0" u="none" strike="noStrike" baseline="0" dirty="0">
                <a:cs typeface="Arial" panose="020B0604020202020204" pitchFamily="34" charset="0"/>
              </a:rPr>
              <a:t>i.e. execute lawfully.</a:t>
            </a: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en-GB" sz="2100" b="1" dirty="0">
                <a:cs typeface="Arial" panose="020B0604020202020204" pitchFamily="34" charset="0"/>
              </a:rPr>
              <a:t>a</a:t>
            </a:r>
            <a:r>
              <a:rPr lang="en-GB" sz="2100" b="1" i="0" u="none" strike="noStrike" baseline="0" dirty="0">
                <a:cs typeface="Arial" panose="020B0604020202020204" pitchFamily="34" charset="0"/>
              </a:rPr>
              <a:t>void inappropriate informal request</a:t>
            </a:r>
            <a:r>
              <a:rPr lang="en-GB" sz="2100" b="0" i="0" u="none" strike="noStrike" baseline="0" dirty="0">
                <a:cs typeface="Arial" panose="020B0604020202020204" pitchFamily="34" charset="0"/>
              </a:rPr>
              <a:t> as this will irritate the authorities</a:t>
            </a: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en-GB" sz="2100" b="1" dirty="0">
                <a:cs typeface="Arial" panose="020B0604020202020204" pitchFamily="34" charset="0"/>
              </a:rPr>
              <a:t>u</a:t>
            </a:r>
            <a:r>
              <a:rPr lang="en-GB" sz="2100" b="1" i="0" u="none" strike="noStrike" baseline="0" dirty="0">
                <a:cs typeface="Arial" panose="020B0604020202020204" pitchFamily="34" charset="0"/>
              </a:rPr>
              <a:t>se informal assistance </a:t>
            </a:r>
            <a:r>
              <a:rPr lang="en-GB" sz="2100" b="0" i="0" u="none" strike="noStrike" baseline="0" dirty="0">
                <a:cs typeface="Arial" panose="020B0604020202020204" pitchFamily="34" charset="0"/>
              </a:rPr>
              <a:t>rather than legal assistance if possible as it is quicker</a:t>
            </a: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185413"/>
            <a:ext cx="4166678" cy="2031325"/>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sz="2100" b="1" dirty="0">
                <a:cs typeface="Arial" panose="020B0604020202020204" pitchFamily="34" charset="0"/>
              </a:rPr>
              <a:t>u</a:t>
            </a:r>
            <a:r>
              <a:rPr lang="en-GB" sz="2100" b="1" i="0" u="none" strike="noStrike" baseline="0" dirty="0">
                <a:cs typeface="Arial" panose="020B0604020202020204" pitchFamily="34" charset="0"/>
              </a:rPr>
              <a:t>se informal assistance to pave the way for formal assistance</a:t>
            </a:r>
            <a:r>
              <a:rPr lang="en-GB" sz="2100" b="0" i="0" u="none" strike="noStrike" baseline="0" dirty="0">
                <a:cs typeface="Arial" panose="020B0604020202020204" pitchFamily="34" charset="0"/>
              </a:rPr>
              <a:t>, do all the background research so that a focused and targeted formal request of MLA can be made.</a:t>
            </a:r>
          </a:p>
        </p:txBody>
      </p:sp>
      <p:pic>
        <p:nvPicPr>
          <p:cNvPr id="2052" name="Picture 4" descr="5 Innovative Ways to Run a More Efficient Small Business | SCORE">
            <a:hlinkClick r:id="rId3"/>
            <a:extLst>
              <a:ext uri="{FF2B5EF4-FFF2-40B4-BE49-F238E27FC236}">
                <a16:creationId xmlns:a16="http://schemas.microsoft.com/office/drawing/2014/main" id="{3E3C45B7-0819-41F9-942B-74FCC6A10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255" y="3534003"/>
            <a:ext cx="3886837" cy="259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6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Formal vs. informal mutual legal assistance</a:t>
            </a:r>
          </a:p>
          <a:p>
            <a:pPr marL="0" indent="0" algn="r">
              <a:buFont typeface="Arial" charset="0"/>
              <a:buNone/>
              <a:defRPr/>
            </a:pPr>
            <a:r>
              <a:rPr lang="en-GB" sz="2800" b="1" dirty="0"/>
              <a:t>in </a:t>
            </a:r>
            <a:r>
              <a:rPr lang="en-GB" sz="2800" b="1" dirty="0">
                <a:solidFill>
                  <a:schemeClr val="bg1"/>
                </a:solidFill>
              </a:rPr>
              <a:t>criminal matters</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588635889"/>
              </p:ext>
            </p:extLst>
          </p:nvPr>
        </p:nvGraphicFramePr>
        <p:xfrm>
          <a:off x="177500" y="1202499"/>
          <a:ext cx="8778609" cy="520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Graphic 25" descr="Brain outline">
            <a:extLst>
              <a:ext uri="{FF2B5EF4-FFF2-40B4-BE49-F238E27FC236}">
                <a16:creationId xmlns:a16="http://schemas.microsoft.com/office/drawing/2014/main" id="{68CF2979-9258-4484-B12F-9F2A47F803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289889" y="3050722"/>
            <a:ext cx="3023224" cy="3023224"/>
          </a:xfrm>
          <a:prstGeom prst="rect">
            <a:avLst/>
          </a:prstGeom>
        </p:spPr>
      </p:pic>
    </p:spTree>
    <p:extLst>
      <p:ext uri="{BB962C8B-B14F-4D97-AF65-F5344CB8AC3E}">
        <p14:creationId xmlns:p14="http://schemas.microsoft.com/office/powerpoint/2010/main" val="105223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descr="Questions outline">
            <a:extLst>
              <a:ext uri="{FF2B5EF4-FFF2-40B4-BE49-F238E27FC236}">
                <a16:creationId xmlns:a16="http://schemas.microsoft.com/office/drawing/2014/main" id="{3F22E78E-1D66-4C34-94DF-3ACE3F1FA6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6" name="Title 50">
            <a:extLst>
              <a:ext uri="{FF2B5EF4-FFF2-40B4-BE49-F238E27FC236}">
                <a16:creationId xmlns:a16="http://schemas.microsoft.com/office/drawing/2014/main" id="{97C8FA4B-9362-48B5-BDC6-059C5029ED55}"/>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69931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Title 24">
            <a:extLst>
              <a:ext uri="{FF2B5EF4-FFF2-40B4-BE49-F238E27FC236}">
                <a16:creationId xmlns:a16="http://schemas.microsoft.com/office/drawing/2014/main" id="{60CCF44C-136F-45D9-A900-4DC9EA1E9DAD}"/>
              </a:ext>
            </a:extLst>
          </p:cNvPr>
          <p:cNvSpPr>
            <a:spLocks noGrp="1"/>
          </p:cNvSpPr>
          <p:nvPr>
            <p:ph type="ctrTitle"/>
          </p:nvPr>
        </p:nvSpPr>
        <p:spPr>
          <a:xfrm>
            <a:off x="685800" y="1478071"/>
            <a:ext cx="7772400" cy="3754901"/>
          </a:xfrm>
        </p:spPr>
        <p:txBody>
          <a:bodyPr>
            <a:normAutofit fontScale="90000"/>
          </a:bodyPr>
          <a:lstStyle/>
          <a:p>
            <a:r>
              <a:rPr lang="en-US" sz="3900" dirty="0"/>
              <a:t>Part Two</a:t>
            </a:r>
            <a:br>
              <a:rPr lang="en-US" dirty="0"/>
            </a:br>
            <a:br>
              <a:rPr lang="en-US" dirty="0"/>
            </a:br>
            <a:r>
              <a:rPr lang="en-US" dirty="0"/>
              <a:t>International Organizations and Networks Specialized in Informal and Formal Cybercrime Cooperation</a:t>
            </a:r>
          </a:p>
        </p:txBody>
      </p:sp>
    </p:spTree>
    <p:extLst>
      <p:ext uri="{BB962C8B-B14F-4D97-AF65-F5344CB8AC3E}">
        <p14:creationId xmlns:p14="http://schemas.microsoft.com/office/powerpoint/2010/main" val="171645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International Organizations and Networks Specialized for Cybercrime Cooperation</a:t>
            </a:r>
            <a:endParaRPr lang="en-GB" sz="2800" b="1" dirty="0">
              <a:solidFill>
                <a:schemeClr val="bg1"/>
              </a:solidFil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21544" y="1077176"/>
            <a:ext cx="4572000" cy="5324535"/>
          </a:xfrm>
          <a:prstGeom prst="rect">
            <a:avLst/>
          </a:prstGeom>
        </p:spPr>
        <p:txBody>
          <a:bodyPr wrap="square">
            <a:spAutoFit/>
          </a:bodyPr>
          <a:lstStyle/>
          <a:p>
            <a:pPr marL="342900" indent="-342900">
              <a:spcAft>
                <a:spcPts val="0"/>
              </a:spcAft>
              <a:buFont typeface="Wingdings" pitchFamily="2" charset="2"/>
              <a:buChar char="Ø"/>
            </a:pPr>
            <a:r>
              <a:rPr lang="en-GB" sz="2000" b="1" dirty="0"/>
              <a:t>Interpol National Central Bureau (NCB) and  Reference Points – NCRP</a:t>
            </a:r>
          </a:p>
          <a:p>
            <a:pPr marL="342900" indent="-342900">
              <a:spcAft>
                <a:spcPts val="0"/>
              </a:spcAft>
              <a:buFont typeface="Wingdings" pitchFamily="2" charset="2"/>
              <a:buChar char="Ø"/>
            </a:pPr>
            <a:endParaRPr lang="en-GB" sz="2000" b="1" dirty="0"/>
          </a:p>
          <a:p>
            <a:pPr marL="342900" indent="-342900" algn="just">
              <a:buFont typeface="Arial" panose="020B0604020202020204" pitchFamily="34" charset="0"/>
              <a:buChar char="•"/>
            </a:pPr>
            <a:r>
              <a:rPr lang="en-GB" sz="2000" b="1" dirty="0"/>
              <a:t>to provide assistance to its members </a:t>
            </a:r>
            <a:r>
              <a:rPr lang="en-GB" sz="2000" dirty="0"/>
              <a:t>on a permanent basis (24 hours a day, 7 days a week)</a:t>
            </a:r>
          </a:p>
          <a:p>
            <a:pPr marL="342900" indent="-342900" algn="just">
              <a:buFont typeface="Arial" panose="020B0604020202020204" pitchFamily="34" charset="0"/>
              <a:buChar char="•"/>
            </a:pPr>
            <a:r>
              <a:rPr lang="en-GB" sz="2000" b="1" dirty="0"/>
              <a:t>more than 124 reference points all over the world </a:t>
            </a:r>
            <a:r>
              <a:rPr lang="en-GB" sz="2000" dirty="0"/>
              <a:t>(September 2011)</a:t>
            </a:r>
          </a:p>
          <a:p>
            <a:pPr marL="342900" indent="-342900" algn="just">
              <a:buFont typeface="Arial" panose="020B0604020202020204" pitchFamily="34" charset="0"/>
              <a:buChar char="•"/>
            </a:pPr>
            <a:r>
              <a:rPr lang="en-GB" sz="2000" dirty="0"/>
              <a:t>adopted the layout of the 24/7 contact points of Budapest Convention</a:t>
            </a:r>
          </a:p>
          <a:p>
            <a:pPr marL="342900" indent="-342900" algn="just">
              <a:buFont typeface="Arial" panose="020B0604020202020204" pitchFamily="34" charset="0"/>
              <a:buChar char="•"/>
            </a:pPr>
            <a:r>
              <a:rPr lang="en-GB" sz="2000" dirty="0"/>
              <a:t>some Parties of the Convention appointed the same reference point to Interpol – NCRP and also to the G8 Network</a:t>
            </a:r>
          </a:p>
        </p:txBody>
      </p:sp>
      <p:sp>
        <p:nvSpPr>
          <p:cNvPr id="5" name="Rectangle 4">
            <a:extLst>
              <a:ext uri="{FF2B5EF4-FFF2-40B4-BE49-F238E27FC236}">
                <a16:creationId xmlns:a16="http://schemas.microsoft.com/office/drawing/2014/main" id="{046D6463-C26B-9644-9190-9FB17B6BA87A}"/>
              </a:ext>
            </a:extLst>
          </p:cNvPr>
          <p:cNvSpPr/>
          <p:nvPr/>
        </p:nvSpPr>
        <p:spPr>
          <a:xfrm>
            <a:off x="4660522" y="1098712"/>
            <a:ext cx="4361934" cy="2419124"/>
          </a:xfrm>
          <a:prstGeom prst="rect">
            <a:avLst/>
          </a:prstGeom>
        </p:spPr>
        <p:txBody>
          <a:bodyPr wrap="square">
            <a:spAutoFit/>
          </a:bodyPr>
          <a:lstStyle/>
          <a:p>
            <a:pPr marL="342900" indent="-342900" algn="just">
              <a:lnSpc>
                <a:spcPct val="90000"/>
              </a:lnSpc>
              <a:buFont typeface="Wingdings" pitchFamily="2" charset="2"/>
              <a:buChar char="ü"/>
            </a:pPr>
            <a:r>
              <a:rPr lang="en-GB" sz="2100" b="1" dirty="0"/>
              <a:t>Objective</a:t>
            </a:r>
          </a:p>
          <a:p>
            <a:pPr marL="342900" indent="-342900" algn="just">
              <a:lnSpc>
                <a:spcPct val="90000"/>
              </a:lnSpc>
              <a:buFont typeface="Arial" panose="020B0604020202020204" pitchFamily="34" charset="0"/>
              <a:buChar char="•"/>
            </a:pPr>
            <a:r>
              <a:rPr lang="en-GB" sz="2100" dirty="0"/>
              <a:t>to enable police to immediately identify experts in other countries</a:t>
            </a:r>
          </a:p>
          <a:p>
            <a:pPr marL="342900" indent="-342900" algn="just">
              <a:lnSpc>
                <a:spcPct val="90000"/>
              </a:lnSpc>
              <a:buFont typeface="Arial" panose="020B0604020202020204" pitchFamily="34" charset="0"/>
              <a:buChar char="•"/>
            </a:pPr>
            <a:r>
              <a:rPr lang="en-GB" sz="2100" dirty="0"/>
              <a:t>to obtain immediate assistance in computer-related investigations and evidence collection</a:t>
            </a:r>
          </a:p>
        </p:txBody>
      </p:sp>
      <p:pic>
        <p:nvPicPr>
          <p:cNvPr id="6" name="Picture 5">
            <a:extLst>
              <a:ext uri="{FF2B5EF4-FFF2-40B4-BE49-F238E27FC236}">
                <a16:creationId xmlns:a16="http://schemas.microsoft.com/office/drawing/2014/main" id="{D5349D2C-5342-4BA7-B5F0-19F3C2782318}"/>
              </a:ext>
            </a:extLst>
          </p:cNvPr>
          <p:cNvPicPr>
            <a:picLocks noChangeAspect="1"/>
          </p:cNvPicPr>
          <p:nvPr/>
        </p:nvPicPr>
        <p:blipFill>
          <a:blip r:embed="rId3"/>
          <a:stretch>
            <a:fillRect/>
          </a:stretch>
        </p:blipFill>
        <p:spPr>
          <a:xfrm>
            <a:off x="5015309" y="3830242"/>
            <a:ext cx="4007147" cy="2259063"/>
          </a:xfrm>
          <a:prstGeom prst="rect">
            <a:avLst/>
          </a:prstGeom>
        </p:spPr>
      </p:pic>
    </p:spTree>
    <p:extLst>
      <p:ext uri="{BB962C8B-B14F-4D97-AF65-F5344CB8AC3E}">
        <p14:creationId xmlns:p14="http://schemas.microsoft.com/office/powerpoint/2010/main" val="207275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International Organizations and Networks Specialized for Cybercrime Cooperation</a:t>
            </a:r>
            <a:endParaRPr lang="en-GB" sz="2800" b="1" dirty="0">
              <a:solidFill>
                <a:schemeClr val="bg1"/>
              </a:solidFil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1160" cy="5170646"/>
          </a:xfrm>
          <a:prstGeom prst="rect">
            <a:avLst/>
          </a:prstGeom>
        </p:spPr>
        <p:txBody>
          <a:bodyPr wrap="square">
            <a:spAutoFit/>
          </a:bodyPr>
          <a:lstStyle/>
          <a:p>
            <a:pPr marL="342900" indent="-342900">
              <a:spcAft>
                <a:spcPts val="0"/>
              </a:spcAft>
              <a:buFont typeface="Wingdings" pitchFamily="2" charset="2"/>
              <a:buChar char="Ø"/>
            </a:pPr>
            <a:r>
              <a:rPr lang="en-GB" sz="2200" b="1" dirty="0"/>
              <a:t>Interpol National Central Bureau (NCB) and  Reference Points – NCRP</a:t>
            </a:r>
          </a:p>
          <a:p>
            <a:pPr marL="342900" indent="-342900" algn="just">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en-GB" sz="2200" b="1" dirty="0"/>
              <a:t>to provide </a:t>
            </a:r>
            <a:r>
              <a:rPr lang="en-GB" sz="2200" dirty="0"/>
              <a:t>and exchange police information and technical and operational support</a:t>
            </a:r>
          </a:p>
          <a:p>
            <a:pPr marL="342900" indent="-342900" algn="just">
              <a:buFont typeface="Arial" panose="020B0604020202020204" pitchFamily="34" charset="0"/>
              <a:buChar char="•"/>
            </a:pPr>
            <a:r>
              <a:rPr lang="en-GB" sz="2200" b="1" dirty="0"/>
              <a:t>to ensure </a:t>
            </a:r>
            <a:r>
              <a:rPr lang="en-GB" sz="2200" dirty="0"/>
              <a:t>that typical police information can be exchanged as soon as possible suspected terrorists, wanted persons, fingerprints, DNA profiles lost or stolen travel documents, stolen motor vehicles, stolen works of art</a:t>
            </a:r>
          </a:p>
        </p:txBody>
      </p:sp>
      <p:sp>
        <p:nvSpPr>
          <p:cNvPr id="5" name="Rectangle 4">
            <a:extLst>
              <a:ext uri="{FF2B5EF4-FFF2-40B4-BE49-F238E27FC236}">
                <a16:creationId xmlns:a16="http://schemas.microsoft.com/office/drawing/2014/main" id="{046D6463-C26B-9644-9190-9FB17B6BA87A}"/>
              </a:ext>
            </a:extLst>
          </p:cNvPr>
          <p:cNvSpPr/>
          <p:nvPr/>
        </p:nvSpPr>
        <p:spPr>
          <a:xfrm>
            <a:off x="4895186" y="1120348"/>
            <a:ext cx="3882262" cy="3139321"/>
          </a:xfrm>
          <a:prstGeom prst="rect">
            <a:avLst/>
          </a:prstGeom>
        </p:spPr>
        <p:txBody>
          <a:bodyPr wrap="square">
            <a:spAutoFit/>
          </a:bodyPr>
          <a:lstStyle/>
          <a:p>
            <a:pPr marL="342900" indent="-342900" algn="just">
              <a:buFont typeface="Wingdings" pitchFamily="2" charset="2"/>
              <a:buChar char="ü"/>
            </a:pPr>
            <a:r>
              <a:rPr lang="en-GB" sz="2200" b="1" dirty="0"/>
              <a:t>Cannot be used to urgently request of preservation </a:t>
            </a:r>
            <a:r>
              <a:rPr lang="en-GB" sz="2200" dirty="0"/>
              <a:t>of computer data or preservation of traffic data or any kind of measure in order to obtain or conserve evidence</a:t>
            </a:r>
          </a:p>
          <a:p>
            <a:pPr marL="342900" indent="-342900" algn="just">
              <a:buFont typeface="Arial" panose="020B0604020202020204" pitchFamily="34" charset="0"/>
              <a:buChar char="•"/>
            </a:pPr>
            <a:endParaRPr lang="en-GB" sz="2200" dirty="0"/>
          </a:p>
        </p:txBody>
      </p:sp>
      <p:pic>
        <p:nvPicPr>
          <p:cNvPr id="10" name="Picture 9" descr="A picture containing screenshot&#10;&#10;Description automatically generated">
            <a:extLst>
              <a:ext uri="{FF2B5EF4-FFF2-40B4-BE49-F238E27FC236}">
                <a16:creationId xmlns:a16="http://schemas.microsoft.com/office/drawing/2014/main" id="{815A3013-88E7-42BE-BF38-EA7118DD7C9D}"/>
              </a:ext>
            </a:extLst>
          </p:cNvPr>
          <p:cNvPicPr>
            <a:picLocks noChangeAspect="1"/>
          </p:cNvPicPr>
          <p:nvPr/>
        </p:nvPicPr>
        <p:blipFill>
          <a:blip r:embed="rId3"/>
          <a:stretch>
            <a:fillRect/>
          </a:stretch>
        </p:blipFill>
        <p:spPr>
          <a:xfrm>
            <a:off x="5350957" y="3804166"/>
            <a:ext cx="3483363" cy="2609160"/>
          </a:xfrm>
          <a:prstGeom prst="rect">
            <a:avLst/>
          </a:prstGeom>
        </p:spPr>
      </p:pic>
    </p:spTree>
    <p:extLst>
      <p:ext uri="{BB962C8B-B14F-4D97-AF65-F5344CB8AC3E}">
        <p14:creationId xmlns:p14="http://schemas.microsoft.com/office/powerpoint/2010/main" val="194491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International Organizations and Networks Specialized for Cybercrime Cooperation</a:t>
            </a:r>
            <a:endParaRPr lang="en-GB" sz="2800" b="1" dirty="0">
              <a:solidFill>
                <a:schemeClr val="bg1"/>
              </a:solidFil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spcAft>
                <a:spcPts val="0"/>
              </a:spcAft>
              <a:buFont typeface="Wingdings" pitchFamily="2" charset="2"/>
              <a:buChar char="Ø"/>
            </a:pPr>
            <a:r>
              <a:rPr lang="en-GB" sz="2200" b="1" dirty="0"/>
              <a:t>European Union 24/7 Contact Point Network</a:t>
            </a:r>
            <a:r>
              <a:rPr lang="en-GB" sz="2200" dirty="0"/>
              <a:t>:</a:t>
            </a:r>
            <a:endParaRPr lang="en-GB" sz="2200" b="1" dirty="0"/>
          </a:p>
          <a:p>
            <a:pPr marL="342900" indent="-342900">
              <a:spcAft>
                <a:spcPts val="0"/>
              </a:spcAft>
              <a:buFont typeface="Wingdings" pitchFamily="2" charset="2"/>
              <a:buChar char="Ø"/>
            </a:pPr>
            <a:endParaRPr lang="en-GB" sz="2200" b="1" dirty="0"/>
          </a:p>
          <a:p>
            <a:pPr marL="342900" indent="-342900">
              <a:buFont typeface="Wingdings" pitchFamily="2" charset="2"/>
              <a:buChar char="ü"/>
            </a:pPr>
            <a:r>
              <a:rPr lang="en-US" sz="2200" dirty="0"/>
              <a:t>Directive </a:t>
            </a:r>
            <a:r>
              <a:rPr lang="en-US" sz="2200" dirty="0">
                <a:hlinkClick r:id="rId3"/>
              </a:rPr>
              <a:t>2013/40/EU</a:t>
            </a:r>
            <a:r>
              <a:rPr lang="en-US" sz="2200" dirty="0"/>
              <a:t> of the European Parliament and of the Council of 12 August 2013 on attacks against information systems and replacing Council Framework Decision 2005/222/JHA:</a:t>
            </a:r>
          </a:p>
          <a:p>
            <a:pPr marL="342900" indent="-342900">
              <a:buFont typeface="Wingdings" pitchFamily="2" charset="2"/>
              <a:buChar char="ü"/>
            </a:pPr>
            <a:endParaRPr lang="en-US" sz="2200" dirty="0"/>
          </a:p>
          <a:p>
            <a:pPr marL="342900" indent="-342900">
              <a:buFont typeface="Arial" panose="020B0604020202020204" pitchFamily="34" charset="0"/>
              <a:buChar char="•"/>
            </a:pPr>
            <a:r>
              <a:rPr lang="en-US" sz="2200" i="1" dirty="0"/>
              <a:t>have an operational national point of contact</a:t>
            </a:r>
          </a:p>
          <a:p>
            <a:pPr marL="342900" indent="-342900">
              <a:buFont typeface="Arial" panose="020B0604020202020204" pitchFamily="34" charset="0"/>
              <a:buChar char="•"/>
            </a:pPr>
            <a:r>
              <a:rPr lang="en-US" sz="2200" i="1" dirty="0"/>
              <a:t>use the existing network of 24/7 contact points </a:t>
            </a:r>
          </a:p>
          <a:p>
            <a:pPr marL="342900" indent="-342900">
              <a:buFont typeface="Arial" panose="020B0604020202020204" pitchFamily="34" charset="0"/>
              <a:buChar char="•"/>
            </a:pPr>
            <a:endParaRPr lang="en-GB"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4572000" y="1120348"/>
            <a:ext cx="4572000" cy="2462213"/>
          </a:xfrm>
          <a:prstGeom prst="rect">
            <a:avLst/>
          </a:prstGeom>
        </p:spPr>
        <p:txBody>
          <a:bodyPr>
            <a:spAutoFit/>
          </a:bodyPr>
          <a:lstStyle/>
          <a:p>
            <a:pPr marL="342900" lvl="0" indent="-342900">
              <a:buFont typeface="Arial" panose="020B0604020202020204" pitchFamily="34" charset="0"/>
              <a:buChar char="•"/>
            </a:pPr>
            <a:r>
              <a:rPr lang="en-US" sz="2200" i="1" dirty="0"/>
              <a:t>respond to urgent requests for help within 8 hours to indicate whether and when a response may be provided</a:t>
            </a:r>
          </a:p>
          <a:p>
            <a:pPr marL="342900" lvl="0" indent="-342900">
              <a:buFont typeface="Arial" panose="020B0604020202020204" pitchFamily="34" charset="0"/>
              <a:buChar char="•"/>
            </a:pPr>
            <a:r>
              <a:rPr lang="en-US" sz="2200" i="1" dirty="0"/>
              <a:t>collect statistical data on cybercrime.</a:t>
            </a:r>
            <a:r>
              <a:rPr lang="en-GB" sz="2200" i="1" dirty="0"/>
              <a:t> </a:t>
            </a:r>
            <a:endParaRPr lang="en-US" sz="2200" i="1" dirty="0"/>
          </a:p>
          <a:p>
            <a:pPr marL="342900" indent="-342900">
              <a:buFont typeface="Arial" panose="020B0604020202020204" pitchFamily="34" charset="0"/>
              <a:buChar char="•"/>
            </a:pPr>
            <a:endParaRPr lang="en-GB" sz="2200" i="1" dirty="0"/>
          </a:p>
        </p:txBody>
      </p:sp>
      <p:pic>
        <p:nvPicPr>
          <p:cNvPr id="6" name="Picture 5">
            <a:extLst>
              <a:ext uri="{FF2B5EF4-FFF2-40B4-BE49-F238E27FC236}">
                <a16:creationId xmlns:a16="http://schemas.microsoft.com/office/drawing/2014/main" id="{E459DA6A-AECF-7942-ACB7-639BDD7A6975}"/>
              </a:ext>
            </a:extLst>
          </p:cNvPr>
          <p:cNvPicPr>
            <a:picLocks noChangeAspect="1"/>
          </p:cNvPicPr>
          <p:nvPr/>
        </p:nvPicPr>
        <p:blipFill>
          <a:blip r:embed="rId4"/>
          <a:stretch>
            <a:fillRect/>
          </a:stretch>
        </p:blipFill>
        <p:spPr>
          <a:xfrm>
            <a:off x="4910988" y="3582561"/>
            <a:ext cx="3982546" cy="2189082"/>
          </a:xfrm>
          <a:prstGeom prst="rect">
            <a:avLst/>
          </a:prstGeom>
        </p:spPr>
      </p:pic>
    </p:spTree>
    <p:extLst>
      <p:ext uri="{BB962C8B-B14F-4D97-AF65-F5344CB8AC3E}">
        <p14:creationId xmlns:p14="http://schemas.microsoft.com/office/powerpoint/2010/main" val="100874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International Organizations and Networks Specialized for Cybercrime Cooperation</a:t>
            </a:r>
            <a:endParaRPr lang="en-GB" sz="2800" b="1" dirty="0">
              <a:solidFill>
                <a:schemeClr val="bg1"/>
              </a:solidFil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660522" cy="5262979"/>
          </a:xfrm>
          <a:prstGeom prst="rect">
            <a:avLst/>
          </a:prstGeom>
        </p:spPr>
        <p:txBody>
          <a:bodyPr wrap="square">
            <a:spAutoFit/>
          </a:bodyPr>
          <a:lstStyle/>
          <a:p>
            <a:pPr marL="342900" indent="-342900">
              <a:spcAft>
                <a:spcPts val="0"/>
              </a:spcAft>
              <a:buFont typeface="Wingdings" pitchFamily="2" charset="2"/>
              <a:buChar char="Ø"/>
            </a:pPr>
            <a:r>
              <a:rPr lang="en-GB" sz="2100" b="1" dirty="0"/>
              <a:t>EUROPOL</a:t>
            </a:r>
            <a:r>
              <a:rPr lang="en-GB" sz="2100" dirty="0"/>
              <a:t>:</a:t>
            </a:r>
          </a:p>
          <a:p>
            <a:pPr marL="342900" indent="-342900">
              <a:spcAft>
                <a:spcPts val="0"/>
              </a:spcAft>
              <a:buFont typeface="Wingdings" pitchFamily="2" charset="2"/>
              <a:buChar char="Ø"/>
            </a:pPr>
            <a:endParaRPr lang="en-GB" sz="2100" b="1" dirty="0"/>
          </a:p>
          <a:p>
            <a:pPr marL="342900" indent="-342900" algn="just">
              <a:buFont typeface="Wingdings" pitchFamily="2" charset="2"/>
              <a:buChar char="ü"/>
            </a:pPr>
            <a:r>
              <a:rPr lang="en-GB" sz="2100" b="1" dirty="0"/>
              <a:t>European Union Agency</a:t>
            </a:r>
          </a:p>
          <a:p>
            <a:pPr marL="342900" indent="-342900" algn="just">
              <a:buFont typeface="Arial" panose="020B0604020202020204" pitchFamily="34" charset="0"/>
              <a:buChar char="•"/>
            </a:pPr>
            <a:r>
              <a:rPr lang="en-GB" sz="2100" b="1" dirty="0"/>
              <a:t>role is to im</a:t>
            </a:r>
            <a:r>
              <a:rPr lang="en-GB" sz="2100" dirty="0"/>
              <a:t>prove the effectiveness of co-operation between law enforcement authorities from each European Union Member State</a:t>
            </a:r>
          </a:p>
          <a:p>
            <a:pPr marL="342900" indent="-342900" algn="just">
              <a:buFont typeface="Arial" panose="020B0604020202020204" pitchFamily="34" charset="0"/>
              <a:buChar char="•"/>
            </a:pPr>
            <a:endParaRPr lang="en-GB" sz="2100" dirty="0"/>
          </a:p>
          <a:p>
            <a:pPr marL="342900" indent="-342900" algn="just">
              <a:buFont typeface="Arial" panose="020B0604020202020204" pitchFamily="34" charset="0"/>
              <a:buChar char="•"/>
            </a:pPr>
            <a:r>
              <a:rPr lang="en-GB" sz="2100" b="1" dirty="0"/>
              <a:t>operational since 1999</a:t>
            </a:r>
          </a:p>
          <a:p>
            <a:pPr marL="342900" indent="-342900" algn="just">
              <a:buFont typeface="Arial" panose="020B0604020202020204" pitchFamily="34" charset="0"/>
              <a:buChar char="•"/>
            </a:pPr>
            <a:endParaRPr lang="en-GB" sz="2100" b="1" dirty="0"/>
          </a:p>
          <a:p>
            <a:pPr marL="342900" indent="-342900" algn="just">
              <a:buFont typeface="Arial" panose="020B0604020202020204" pitchFamily="34" charset="0"/>
              <a:buChar char="•"/>
            </a:pPr>
            <a:r>
              <a:rPr lang="en-GB" sz="2100" b="1" dirty="0"/>
              <a:t>facilitating the analysis </a:t>
            </a:r>
            <a:r>
              <a:rPr lang="en-GB" sz="2100" dirty="0"/>
              <a:t>of criminal information sharing of data between Member States</a:t>
            </a:r>
          </a:p>
          <a:p>
            <a:pPr marL="342900" indent="-342900" algn="just">
              <a:buFont typeface="Arial" panose="020B0604020202020204" pitchFamily="34" charset="0"/>
              <a:buChar char="•"/>
            </a:pPr>
            <a:r>
              <a:rPr lang="en-GB" sz="2100" b="1" dirty="0"/>
              <a:t>European Cybercrime Centre, EC3</a:t>
            </a:r>
            <a:r>
              <a:rPr lang="en-GB" sz="2100" dirty="0"/>
              <a:t> (opened January 2013)</a:t>
            </a:r>
          </a:p>
        </p:txBody>
      </p:sp>
      <p:sp>
        <p:nvSpPr>
          <p:cNvPr id="5" name="Rectangle 4">
            <a:extLst>
              <a:ext uri="{FF2B5EF4-FFF2-40B4-BE49-F238E27FC236}">
                <a16:creationId xmlns:a16="http://schemas.microsoft.com/office/drawing/2014/main" id="{046D6463-C26B-9644-9190-9FB17B6BA87A}"/>
              </a:ext>
            </a:extLst>
          </p:cNvPr>
          <p:cNvSpPr/>
          <p:nvPr/>
        </p:nvSpPr>
        <p:spPr>
          <a:xfrm>
            <a:off x="4749044" y="1120348"/>
            <a:ext cx="4273412" cy="2677656"/>
          </a:xfrm>
          <a:prstGeom prst="rect">
            <a:avLst/>
          </a:prstGeom>
        </p:spPr>
        <p:txBody>
          <a:bodyPr wrap="square">
            <a:spAutoFit/>
          </a:bodyPr>
          <a:lstStyle/>
          <a:p>
            <a:pPr marL="342900" lvl="0" indent="-342900" algn="just">
              <a:buFont typeface="Arial" panose="020B0604020202020204" pitchFamily="34" charset="0"/>
              <a:buChar char="•"/>
            </a:pPr>
            <a:r>
              <a:rPr lang="en-US" sz="2100" i="1" dirty="0"/>
              <a:t>respond to urgent requests for help within 8 hours to indicate whether and when a response may be provided</a:t>
            </a:r>
          </a:p>
          <a:p>
            <a:pPr marL="342900" lvl="0" indent="-342900" algn="just">
              <a:buFont typeface="Arial" panose="020B0604020202020204" pitchFamily="34" charset="0"/>
              <a:buChar char="•"/>
            </a:pPr>
            <a:endParaRPr lang="en-US" sz="2100" i="1" dirty="0"/>
          </a:p>
          <a:p>
            <a:pPr marL="342900" lvl="0" indent="-342900" algn="just">
              <a:buFont typeface="Arial" panose="020B0604020202020204" pitchFamily="34" charset="0"/>
              <a:buChar char="•"/>
            </a:pPr>
            <a:r>
              <a:rPr lang="en-US" sz="2100" i="1" dirty="0"/>
              <a:t>collect statistical data on cybercrime.</a:t>
            </a:r>
            <a:r>
              <a:rPr lang="en-GB" sz="2100" i="1" dirty="0"/>
              <a:t> </a:t>
            </a:r>
            <a:endParaRPr lang="en-US" sz="2100" i="1" dirty="0"/>
          </a:p>
          <a:p>
            <a:pPr marL="342900" indent="-342900">
              <a:buFont typeface="Arial" panose="020B0604020202020204" pitchFamily="34" charset="0"/>
              <a:buChar char="•"/>
            </a:pPr>
            <a:endParaRPr lang="en-GB" sz="2100" i="1" dirty="0"/>
          </a:p>
        </p:txBody>
      </p:sp>
      <p:pic>
        <p:nvPicPr>
          <p:cNvPr id="8" name="Picture 7">
            <a:extLst>
              <a:ext uri="{FF2B5EF4-FFF2-40B4-BE49-F238E27FC236}">
                <a16:creationId xmlns:a16="http://schemas.microsoft.com/office/drawing/2014/main" id="{28BDA287-3D6C-D543-8946-908A7488B457}"/>
              </a:ext>
            </a:extLst>
          </p:cNvPr>
          <p:cNvPicPr>
            <a:picLocks noChangeAspect="1"/>
          </p:cNvPicPr>
          <p:nvPr/>
        </p:nvPicPr>
        <p:blipFill>
          <a:blip r:embed="rId3"/>
          <a:stretch>
            <a:fillRect/>
          </a:stretch>
        </p:blipFill>
        <p:spPr>
          <a:xfrm>
            <a:off x="5690903" y="3488406"/>
            <a:ext cx="2776692" cy="2776692"/>
          </a:xfrm>
          <a:prstGeom prst="rect">
            <a:avLst/>
          </a:prstGeom>
        </p:spPr>
      </p:pic>
    </p:spTree>
    <p:extLst>
      <p:ext uri="{BB962C8B-B14F-4D97-AF65-F5344CB8AC3E}">
        <p14:creationId xmlns:p14="http://schemas.microsoft.com/office/powerpoint/2010/main" val="152646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International Organizations and Networks Specialized for Cybercrime Cooperation</a:t>
            </a:r>
            <a:endParaRPr lang="en-GB" sz="2800" b="1" dirty="0">
              <a:solidFill>
                <a:schemeClr val="bg1"/>
              </a:solidFil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marL="342900" indent="-342900" algn="just">
              <a:spcAft>
                <a:spcPts val="0"/>
              </a:spcAft>
              <a:buFont typeface="Wingdings" pitchFamily="2" charset="2"/>
              <a:buChar char="Ø"/>
            </a:pPr>
            <a:r>
              <a:rPr lang="en-GB" sz="2200" b="1" dirty="0"/>
              <a:t>European Cybercrime Centre</a:t>
            </a:r>
            <a:r>
              <a:rPr lang="en-GB" sz="2200" dirty="0"/>
              <a:t> (</a:t>
            </a:r>
            <a:r>
              <a:rPr lang="en-GB" sz="2200" b="1" dirty="0"/>
              <a:t>EC3</a:t>
            </a:r>
            <a:r>
              <a:rPr lang="en-GB" sz="2200" dirty="0"/>
              <a:t> or </a:t>
            </a:r>
            <a:r>
              <a:rPr lang="en-GB" sz="2200" b="1" dirty="0"/>
              <a:t>EC³</a:t>
            </a:r>
            <a:r>
              <a:rPr lang="en-GB" sz="2200" dirty="0"/>
              <a:t>) :</a:t>
            </a:r>
          </a:p>
          <a:p>
            <a:pPr marL="342900" indent="-342900" algn="just">
              <a:spcAft>
                <a:spcPts val="0"/>
              </a:spcAft>
              <a:buFont typeface="Wingdings" pitchFamily="2" charset="2"/>
              <a:buChar char="Ø"/>
            </a:pPr>
            <a:endParaRPr lang="en-GB" sz="2200" b="1" dirty="0"/>
          </a:p>
          <a:p>
            <a:pPr marL="342900" indent="-342900" algn="just">
              <a:buFont typeface="Arial" panose="020B0604020202020204" pitchFamily="34" charset="0"/>
              <a:buChar char="•"/>
              <a:defRPr/>
            </a:pPr>
            <a:r>
              <a:rPr lang="en-GB" sz="2200" b="1" dirty="0"/>
              <a:t>the body of the Police Office (Europol) </a:t>
            </a:r>
            <a:r>
              <a:rPr lang="en-GB" sz="2200" dirty="0"/>
              <a:t>of the European Union (EU), headquartered in The Hague</a:t>
            </a:r>
          </a:p>
          <a:p>
            <a:pPr marL="342900" indent="-342900" algn="just">
              <a:buFont typeface="Arial" panose="020B0604020202020204" pitchFamily="34" charset="0"/>
              <a:buChar char="•"/>
              <a:defRPr/>
            </a:pPr>
            <a:endParaRPr lang="en-GB" sz="2200" dirty="0"/>
          </a:p>
          <a:p>
            <a:pPr marL="342900" indent="-342900" algn="just">
              <a:buFont typeface="Arial" panose="020B0604020202020204" pitchFamily="34" charset="0"/>
              <a:buChar char="•"/>
              <a:defRPr/>
            </a:pPr>
            <a:r>
              <a:rPr lang="en-GB" sz="2200" b="1" dirty="0"/>
              <a:t>coordinates cross-border law enforcement</a:t>
            </a:r>
            <a:r>
              <a:rPr lang="en-GB" sz="2200" dirty="0"/>
              <a:t> activities against computer crime</a:t>
            </a:r>
          </a:p>
          <a:p>
            <a:pPr marL="342900" indent="-342900" algn="just">
              <a:buFont typeface="Arial" panose="020B0604020202020204" pitchFamily="34" charset="0"/>
              <a:buChar char="•"/>
              <a:defRPr/>
            </a:pPr>
            <a:endParaRPr lang="en-GB" sz="2200" dirty="0"/>
          </a:p>
          <a:p>
            <a:pPr marL="342900" indent="-342900" algn="just">
              <a:buFont typeface="Arial" panose="020B0604020202020204" pitchFamily="34" charset="0"/>
              <a:buChar char="•"/>
              <a:defRPr/>
            </a:pPr>
            <a:r>
              <a:rPr lang="en-GB" sz="2200" b="1" dirty="0"/>
              <a:t>acts as a centre </a:t>
            </a:r>
            <a:r>
              <a:rPr lang="en-GB" sz="2200" dirty="0"/>
              <a:t>of technical expertise on the matter</a:t>
            </a:r>
            <a:endParaRPr lang="sr-Latn-RS" sz="2200" dirty="0"/>
          </a:p>
        </p:txBody>
      </p:sp>
      <p:pic>
        <p:nvPicPr>
          <p:cNvPr id="12" name="Picture 2" descr="C:\Users\Branko Stamenkovic\Desktop\europol-cyber-300x223.jpg">
            <a:extLst>
              <a:ext uri="{FF2B5EF4-FFF2-40B4-BE49-F238E27FC236}">
                <a16:creationId xmlns:a16="http://schemas.microsoft.com/office/drawing/2014/main" id="{78631976-077F-1745-8B0B-13F1F9CE3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240" y="1817544"/>
            <a:ext cx="4337238" cy="322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28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486A-9D83-42FA-9CBC-210792616BD2}"/>
              </a:ext>
            </a:extLst>
          </p:cNvPr>
          <p:cNvSpPr>
            <a:spLocks noGrp="1"/>
          </p:cNvSpPr>
          <p:nvPr>
            <p:ph type="ctrTitle"/>
          </p:nvPr>
        </p:nvSpPr>
        <p:spPr>
          <a:xfrm>
            <a:off x="685800" y="1823821"/>
            <a:ext cx="7772400" cy="2845480"/>
          </a:xfrm>
        </p:spPr>
        <p:txBody>
          <a:bodyPr/>
          <a:lstStyle/>
          <a:p>
            <a:r>
              <a:rPr lang="en-US" dirty="0"/>
              <a:t>Informal Methods of International Cooperation</a:t>
            </a:r>
          </a:p>
        </p:txBody>
      </p:sp>
    </p:spTree>
    <p:extLst>
      <p:ext uri="{BB962C8B-B14F-4D97-AF65-F5344CB8AC3E}">
        <p14:creationId xmlns:p14="http://schemas.microsoft.com/office/powerpoint/2010/main" val="396515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International Organizations and Networks Specialized for Cybercrime Cooperation</a:t>
            </a:r>
            <a:endParaRPr lang="en-GB" sz="2800" b="1" dirty="0">
              <a:solidFill>
                <a:schemeClr val="bg1"/>
              </a:solidFil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4997045" cy="5170646"/>
          </a:xfrm>
          <a:prstGeom prst="rect">
            <a:avLst/>
          </a:prstGeom>
        </p:spPr>
        <p:txBody>
          <a:bodyPr wrap="square">
            <a:spAutoFit/>
          </a:bodyPr>
          <a:lstStyle/>
          <a:p>
            <a:pPr marL="342900" indent="-342900" algn="just">
              <a:spcAft>
                <a:spcPts val="0"/>
              </a:spcAft>
              <a:buFont typeface="Wingdings" pitchFamily="2" charset="2"/>
              <a:buChar char="Ø"/>
            </a:pPr>
            <a:r>
              <a:rPr lang="en-GB" sz="2200" b="1" dirty="0"/>
              <a:t>EUROJUST</a:t>
            </a:r>
            <a:r>
              <a:rPr lang="en-GB" sz="2200" dirty="0"/>
              <a:t>:</a:t>
            </a:r>
          </a:p>
          <a:p>
            <a:pPr marL="342900" indent="-342900" algn="just">
              <a:spcAft>
                <a:spcPts val="0"/>
              </a:spcAft>
              <a:buFont typeface="Wingdings" pitchFamily="2" charset="2"/>
              <a:buChar char="Ø"/>
            </a:pPr>
            <a:endParaRPr lang="en-GB" sz="2200" dirty="0"/>
          </a:p>
          <a:p>
            <a:pPr marL="342900" indent="-342900" eaLnBrk="1" fontAlgn="auto" hangingPunct="1">
              <a:spcAft>
                <a:spcPts val="0"/>
              </a:spcAft>
              <a:buFont typeface="Wingdings" pitchFamily="2" charset="2"/>
              <a:buChar char="ü"/>
              <a:defRPr/>
            </a:pPr>
            <a:r>
              <a:rPr lang="en-US" altLang="en-US" sz="2200" i="1" dirty="0"/>
              <a:t>Eurojust may ask the competent authorities of the Member States concerned</a:t>
            </a:r>
            <a:r>
              <a:rPr lang="en-US" altLang="en-US" sz="2200" dirty="0"/>
              <a:t>:</a:t>
            </a:r>
          </a:p>
          <a:p>
            <a:pPr marL="342900" indent="-342900" eaLnBrk="1" fontAlgn="auto" hangingPunct="1">
              <a:spcAft>
                <a:spcPts val="0"/>
              </a:spcAft>
              <a:buFont typeface="Arial" panose="020B0604020202020204" pitchFamily="34" charset="0"/>
              <a:buChar char="•"/>
              <a:defRPr/>
            </a:pPr>
            <a:r>
              <a:rPr lang="en-US" altLang="en-US" sz="2200" b="1" dirty="0"/>
              <a:t>to investigate or prosecute </a:t>
            </a:r>
            <a:r>
              <a:rPr lang="en-US" altLang="en-US" sz="2200" dirty="0"/>
              <a:t>specific acts</a:t>
            </a:r>
          </a:p>
          <a:p>
            <a:pPr marL="342900" indent="-342900" eaLnBrk="1" fontAlgn="auto" hangingPunct="1">
              <a:spcAft>
                <a:spcPts val="0"/>
              </a:spcAft>
              <a:buFont typeface="Arial" panose="020B0604020202020204" pitchFamily="34" charset="0"/>
              <a:buChar char="•"/>
              <a:defRPr/>
            </a:pPr>
            <a:r>
              <a:rPr lang="en-US" altLang="en-US" sz="2200" b="1" dirty="0"/>
              <a:t>to coordinate</a:t>
            </a:r>
            <a:r>
              <a:rPr lang="en-US" altLang="en-US" sz="2200" dirty="0"/>
              <a:t> with one another</a:t>
            </a:r>
          </a:p>
          <a:p>
            <a:pPr marL="342900" indent="-342900" eaLnBrk="1" fontAlgn="auto" hangingPunct="1">
              <a:spcAft>
                <a:spcPts val="0"/>
              </a:spcAft>
              <a:buFont typeface="Arial" panose="020B0604020202020204" pitchFamily="34" charset="0"/>
              <a:buChar char="•"/>
              <a:defRPr/>
            </a:pPr>
            <a:r>
              <a:rPr lang="en-US" altLang="en-US" sz="2200" b="1" dirty="0"/>
              <a:t>to accept </a:t>
            </a:r>
            <a:r>
              <a:rPr lang="en-US" altLang="en-US" sz="2200" dirty="0"/>
              <a:t>that one country is better placed to prosecute than another</a:t>
            </a:r>
          </a:p>
          <a:p>
            <a:pPr marL="342900" indent="-342900" eaLnBrk="1" fontAlgn="auto" hangingPunct="1">
              <a:spcAft>
                <a:spcPts val="0"/>
              </a:spcAft>
              <a:buFont typeface="Arial" panose="020B0604020202020204" pitchFamily="34" charset="0"/>
              <a:buChar char="•"/>
              <a:defRPr/>
            </a:pPr>
            <a:r>
              <a:rPr lang="en-US" altLang="en-US" sz="2200" b="1" dirty="0"/>
              <a:t>to set u</a:t>
            </a:r>
            <a:r>
              <a:rPr lang="en-US" altLang="en-US" sz="2200" dirty="0"/>
              <a:t>p a Joint Investigation Team</a:t>
            </a:r>
          </a:p>
          <a:p>
            <a:pPr marL="342900" indent="-342900" eaLnBrk="1" fontAlgn="auto" hangingPunct="1">
              <a:spcAft>
                <a:spcPts val="0"/>
              </a:spcAft>
              <a:buFont typeface="Arial" panose="020B0604020202020204" pitchFamily="34" charset="0"/>
              <a:buChar char="•"/>
              <a:defRPr/>
            </a:pPr>
            <a:r>
              <a:rPr lang="en-US" altLang="en-US" sz="2200" b="1" dirty="0"/>
              <a:t>to provide Eurojust </a:t>
            </a:r>
            <a:r>
              <a:rPr lang="en-US" altLang="en-US" sz="2200" dirty="0"/>
              <a:t>with information necessary to carry out its tasks.</a:t>
            </a:r>
          </a:p>
        </p:txBody>
      </p:sp>
      <p:pic>
        <p:nvPicPr>
          <p:cNvPr id="5" name="Picture 4">
            <a:extLst>
              <a:ext uri="{FF2B5EF4-FFF2-40B4-BE49-F238E27FC236}">
                <a16:creationId xmlns:a16="http://schemas.microsoft.com/office/drawing/2014/main" id="{68BFD137-6C09-5347-BE3F-120A69587132}"/>
              </a:ext>
            </a:extLst>
          </p:cNvPr>
          <p:cNvPicPr>
            <a:picLocks noChangeAspect="1"/>
          </p:cNvPicPr>
          <p:nvPr/>
        </p:nvPicPr>
        <p:blipFill>
          <a:blip r:embed="rId3"/>
          <a:stretch>
            <a:fillRect/>
          </a:stretch>
        </p:blipFill>
        <p:spPr>
          <a:xfrm>
            <a:off x="5507848" y="1313546"/>
            <a:ext cx="2915167" cy="2419589"/>
          </a:xfrm>
          <a:prstGeom prst="rect">
            <a:avLst/>
          </a:prstGeom>
        </p:spPr>
      </p:pic>
      <p:pic>
        <p:nvPicPr>
          <p:cNvPr id="6" name="Picture 5">
            <a:extLst>
              <a:ext uri="{FF2B5EF4-FFF2-40B4-BE49-F238E27FC236}">
                <a16:creationId xmlns:a16="http://schemas.microsoft.com/office/drawing/2014/main" id="{3EC4CD07-81B8-EC43-8192-B42F98EF1C7E}"/>
              </a:ext>
            </a:extLst>
          </p:cNvPr>
          <p:cNvPicPr>
            <a:picLocks noChangeAspect="1"/>
          </p:cNvPicPr>
          <p:nvPr/>
        </p:nvPicPr>
        <p:blipFill>
          <a:blip r:embed="rId4"/>
          <a:stretch>
            <a:fillRect/>
          </a:stretch>
        </p:blipFill>
        <p:spPr>
          <a:xfrm>
            <a:off x="4875386" y="4227435"/>
            <a:ext cx="4180092" cy="1211621"/>
          </a:xfrm>
          <a:prstGeom prst="rect">
            <a:avLst/>
          </a:prstGeom>
        </p:spPr>
      </p:pic>
    </p:spTree>
    <p:extLst>
      <p:ext uri="{BB962C8B-B14F-4D97-AF65-F5344CB8AC3E}">
        <p14:creationId xmlns:p14="http://schemas.microsoft.com/office/powerpoint/2010/main" val="1357559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International Organizations and Networks Specialized for Cybercrime Cooperation</a:t>
            </a:r>
            <a:endParaRPr lang="en-GB" sz="2800" b="1" dirty="0">
              <a:solidFill>
                <a:schemeClr val="bg1"/>
              </a:solidFil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201036"/>
            <a:ext cx="5586740" cy="4832092"/>
          </a:xfrm>
          <a:prstGeom prst="rect">
            <a:avLst/>
          </a:prstGeom>
        </p:spPr>
        <p:txBody>
          <a:bodyPr wrap="square">
            <a:spAutoFit/>
          </a:bodyPr>
          <a:lstStyle/>
          <a:p>
            <a:pPr algn="just">
              <a:spcAft>
                <a:spcPts val="0"/>
              </a:spcAft>
              <a:buFont typeface="Wingdings" pitchFamily="2" charset="2"/>
              <a:buChar char="Ø"/>
            </a:pPr>
            <a:r>
              <a:rPr lang="en-GB" sz="2200" b="1" dirty="0"/>
              <a:t>Eurojust Judicial Cybercrime Network (EJCN)</a:t>
            </a:r>
            <a:r>
              <a:rPr lang="en-GB" sz="2200" dirty="0"/>
              <a:t>:</a:t>
            </a:r>
          </a:p>
          <a:p>
            <a:pPr algn="just">
              <a:spcAft>
                <a:spcPts val="0"/>
              </a:spcAft>
              <a:buFont typeface="Wingdings" pitchFamily="2" charset="2"/>
              <a:buChar char="Ø"/>
            </a:pPr>
            <a:endParaRPr lang="en-GB" sz="2200" dirty="0"/>
          </a:p>
          <a:p>
            <a:pPr marL="342900" indent="-342900" algn="just" eaLnBrk="1" fontAlgn="auto" hangingPunct="1">
              <a:spcAft>
                <a:spcPts val="0"/>
              </a:spcAft>
              <a:buFont typeface="Wingdings" panose="05000000000000000000" pitchFamily="2" charset="2"/>
              <a:buChar char="ü"/>
              <a:defRPr/>
            </a:pPr>
            <a:r>
              <a:rPr lang="en-US" sz="2200" b="1" dirty="0"/>
              <a:t>facilitates and enhances cooperation between competent judicial authorities</a:t>
            </a:r>
            <a:r>
              <a:rPr lang="en-US" sz="2200" dirty="0"/>
              <a:t> by enabling the exchange of expertise, </a:t>
            </a:r>
            <a:r>
              <a:rPr lang="en-US" sz="2200" dirty="0" err="1"/>
              <a:t>besat</a:t>
            </a:r>
            <a:r>
              <a:rPr lang="en-US" sz="2200" dirty="0"/>
              <a:t> practice and other relevant knowledge regarding the investigation and prosecution of cybercrime</a:t>
            </a:r>
          </a:p>
          <a:p>
            <a:pPr marL="342900" indent="-342900" algn="just" eaLnBrk="1" fontAlgn="auto" hangingPunct="1">
              <a:spcAft>
                <a:spcPts val="0"/>
              </a:spcAft>
              <a:buFont typeface="Wingdings" panose="05000000000000000000" pitchFamily="2" charset="2"/>
              <a:buChar char="ü"/>
              <a:defRPr/>
            </a:pPr>
            <a:r>
              <a:rPr lang="en-US" sz="2200" b="1" dirty="0"/>
              <a:t>fosters dialogue among different actors and stakeholders </a:t>
            </a:r>
            <a:r>
              <a:rPr lang="en-US" sz="2200" dirty="0"/>
              <a:t>that play a role in ensuring the rule of law in cyberspace</a:t>
            </a:r>
            <a:endParaRPr lang="en-US" altLang="en-US" sz="2200" dirty="0"/>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3"/>
          <a:stretch>
            <a:fillRect/>
          </a:stretch>
        </p:blipFill>
        <p:spPr>
          <a:xfrm>
            <a:off x="5675263" y="1916486"/>
            <a:ext cx="3352416" cy="3457180"/>
          </a:xfrm>
          <a:prstGeom prst="rect">
            <a:avLst/>
          </a:prstGeom>
        </p:spPr>
      </p:pic>
    </p:spTree>
    <p:extLst>
      <p:ext uri="{BB962C8B-B14F-4D97-AF65-F5344CB8AC3E}">
        <p14:creationId xmlns:p14="http://schemas.microsoft.com/office/powerpoint/2010/main" val="347755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Refreshing what we have learned</a:t>
            </a:r>
            <a:endParaRPr lang="en-GB" sz="3200" dirty="0"/>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45207206"/>
              </p:ext>
            </p:extLst>
          </p:nvPr>
        </p:nvGraphicFramePr>
        <p:xfrm>
          <a:off x="177500" y="1152395"/>
          <a:ext cx="8741031" cy="525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Graphic 25" descr="Brain outline">
            <a:extLst>
              <a:ext uri="{FF2B5EF4-FFF2-40B4-BE49-F238E27FC236}">
                <a16:creationId xmlns:a16="http://schemas.microsoft.com/office/drawing/2014/main" id="{86499AEE-AEC0-44ED-A351-7818833EE5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1784071" y="4514270"/>
            <a:ext cx="1749209" cy="1749209"/>
          </a:xfrm>
          <a:prstGeom prst="rect">
            <a:avLst/>
          </a:prstGeom>
        </p:spPr>
      </p:pic>
    </p:spTree>
    <p:extLst>
      <p:ext uri="{BB962C8B-B14F-4D97-AF65-F5344CB8AC3E}">
        <p14:creationId xmlns:p14="http://schemas.microsoft.com/office/powerpoint/2010/main" val="17603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descr="Questions outline">
            <a:extLst>
              <a:ext uri="{FF2B5EF4-FFF2-40B4-BE49-F238E27FC236}">
                <a16:creationId xmlns:a16="http://schemas.microsoft.com/office/drawing/2014/main" id="{06E48EE6-AD71-4C23-96DD-E03FF0481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6" name="Title 50">
            <a:extLst>
              <a:ext uri="{FF2B5EF4-FFF2-40B4-BE49-F238E27FC236}">
                <a16:creationId xmlns:a16="http://schemas.microsoft.com/office/drawing/2014/main" id="{244075B2-121D-4980-A40B-74472C3B2A85}"/>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67315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Title 24">
            <a:extLst>
              <a:ext uri="{FF2B5EF4-FFF2-40B4-BE49-F238E27FC236}">
                <a16:creationId xmlns:a16="http://schemas.microsoft.com/office/drawing/2014/main" id="{109BE3F7-8476-4EA6-9B2A-2DDAF726F77D}"/>
              </a:ext>
            </a:extLst>
          </p:cNvPr>
          <p:cNvSpPr>
            <a:spLocks noGrp="1"/>
          </p:cNvSpPr>
          <p:nvPr>
            <p:ph type="ctrTitle"/>
          </p:nvPr>
        </p:nvSpPr>
        <p:spPr>
          <a:xfrm>
            <a:off x="685800" y="2006260"/>
            <a:ext cx="7772400" cy="2845480"/>
          </a:xfrm>
        </p:spPr>
        <p:txBody>
          <a:bodyPr>
            <a:normAutofit fontScale="90000"/>
          </a:bodyPr>
          <a:lstStyle/>
          <a:p>
            <a:r>
              <a:rPr lang="en-US" sz="3900" dirty="0"/>
              <a:t>Part Three</a:t>
            </a:r>
            <a:br>
              <a:rPr lang="en-US" dirty="0"/>
            </a:br>
            <a:br>
              <a:rPr lang="en-US" dirty="0"/>
            </a:br>
            <a:r>
              <a:rPr lang="en-US" dirty="0"/>
              <a:t>Budapest Convention International Cooperation 24/7 Network</a:t>
            </a:r>
          </a:p>
        </p:txBody>
      </p:sp>
    </p:spTree>
    <p:extLst>
      <p:ext uri="{BB962C8B-B14F-4D97-AF65-F5344CB8AC3E}">
        <p14:creationId xmlns:p14="http://schemas.microsoft.com/office/powerpoint/2010/main" val="52359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en-GB" sz="2800" b="1" dirty="0"/>
              <a:t>Budapest Convention </a:t>
            </a:r>
          </a:p>
          <a:p>
            <a:pPr algn="r" eaLnBrk="1" hangingPunct="1"/>
            <a:r>
              <a:rPr lang="en-GB" sz="2800" b="1" dirty="0"/>
              <a:t>International Cooperation 24/7 Network</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4779897" cy="5170646"/>
          </a:xfrm>
          <a:prstGeom prst="rect">
            <a:avLst/>
          </a:prstGeom>
        </p:spPr>
        <p:txBody>
          <a:bodyPr wrap="square">
            <a:spAutoFit/>
          </a:bodyPr>
          <a:lstStyle/>
          <a:p>
            <a:pPr marL="342900" indent="-342900">
              <a:spcAft>
                <a:spcPts val="0"/>
              </a:spcAft>
              <a:buFont typeface="Wingdings" pitchFamily="2" charset="2"/>
              <a:buChar char="Ø"/>
            </a:pPr>
            <a:r>
              <a:rPr lang="en-GB" sz="2200" b="1" dirty="0"/>
              <a:t>Budapest Convention Article 35</a:t>
            </a:r>
            <a:r>
              <a:rPr lang="en-GB" sz="2200" dirty="0"/>
              <a:t>:</a:t>
            </a:r>
          </a:p>
          <a:p>
            <a:pPr>
              <a:spcAft>
                <a:spcPts val="0"/>
              </a:spcAft>
              <a:buFont typeface="Wingdings" pitchFamily="2" charset="2"/>
              <a:buChar char="Ø"/>
            </a:pPr>
            <a:endParaRPr lang="en-GB" sz="2200" dirty="0"/>
          </a:p>
          <a:p>
            <a:pPr marL="342900" indent="-342900">
              <a:buFont typeface="Wingdings" pitchFamily="2" charset="2"/>
              <a:buChar char="ü"/>
            </a:pPr>
            <a:r>
              <a:rPr lang="en-GB" sz="2200" b="1" dirty="0"/>
              <a:t>Obligation to create a permanently available contact point </a:t>
            </a:r>
            <a:r>
              <a:rPr lang="en-GB" sz="2200" dirty="0"/>
              <a:t>called </a:t>
            </a:r>
            <a:r>
              <a:rPr lang="en-GB" sz="2200" i="1" dirty="0"/>
              <a:t>24/7 network</a:t>
            </a:r>
            <a:r>
              <a:rPr lang="en-GB" sz="2200" dirty="0"/>
              <a:t> of contact points </a:t>
            </a:r>
          </a:p>
          <a:p>
            <a:pPr marL="342900" indent="-342900">
              <a:buFont typeface="Wingdings" pitchFamily="2" charset="2"/>
              <a:buChar char="ü"/>
            </a:pPr>
            <a:r>
              <a:rPr lang="en-GB" sz="2200" b="1" dirty="0"/>
              <a:t>General objectives of these contact points:</a:t>
            </a:r>
          </a:p>
          <a:p>
            <a:pPr marL="342900" indent="-342900">
              <a:buFont typeface="Arial" panose="020B0604020202020204" pitchFamily="34" charset="0"/>
              <a:buChar char="•"/>
            </a:pPr>
            <a:r>
              <a:rPr lang="en-GB" sz="2200" dirty="0"/>
              <a:t>to facilitate international co-operation</a:t>
            </a:r>
          </a:p>
          <a:p>
            <a:pPr marL="342900" indent="-342900">
              <a:buFont typeface="Arial" panose="020B0604020202020204" pitchFamily="34" charset="0"/>
              <a:buChar char="•"/>
            </a:pPr>
            <a:r>
              <a:rPr lang="en-GB" sz="2200" dirty="0"/>
              <a:t>to provide technical advisory to other contact points</a:t>
            </a:r>
          </a:p>
          <a:p>
            <a:pPr marL="342900" indent="-342900">
              <a:buFont typeface="Arial" panose="020B0604020202020204" pitchFamily="34" charset="0"/>
              <a:buChar char="•"/>
            </a:pPr>
            <a:r>
              <a:rPr lang="en-GB" sz="2200" dirty="0"/>
              <a:t>to activate the proper mechanism to expedited preservation of data</a:t>
            </a:r>
          </a:p>
        </p:txBody>
      </p:sp>
      <p:sp>
        <p:nvSpPr>
          <p:cNvPr id="5" name="Rectangle 4">
            <a:extLst>
              <a:ext uri="{FF2B5EF4-FFF2-40B4-BE49-F238E27FC236}">
                <a16:creationId xmlns:a16="http://schemas.microsoft.com/office/drawing/2014/main" id="{2E766598-3560-424F-B979-E1A0E7BA23CB}"/>
              </a:ext>
            </a:extLst>
          </p:cNvPr>
          <p:cNvSpPr/>
          <p:nvPr/>
        </p:nvSpPr>
        <p:spPr>
          <a:xfrm>
            <a:off x="4572000" y="1120348"/>
            <a:ext cx="4483478" cy="1107996"/>
          </a:xfrm>
          <a:prstGeom prst="rect">
            <a:avLst/>
          </a:prstGeom>
        </p:spPr>
        <p:txBody>
          <a:bodyPr wrap="square">
            <a:spAutoFit/>
          </a:bodyPr>
          <a:lstStyle/>
          <a:p>
            <a:pPr marL="342900" lvl="1" indent="-342900">
              <a:buFont typeface="Arial" panose="020B0604020202020204" pitchFamily="34" charset="0"/>
              <a:buChar char="•"/>
            </a:pPr>
            <a:r>
              <a:rPr lang="en-GB" sz="2200" dirty="0"/>
              <a:t>to urgently collect evidence</a:t>
            </a:r>
          </a:p>
          <a:p>
            <a:pPr marL="342900" lvl="1" indent="-342900">
              <a:buFont typeface="Arial" panose="020B0604020202020204" pitchFamily="34" charset="0"/>
              <a:buChar char="•"/>
            </a:pPr>
            <a:r>
              <a:rPr lang="en-GB" sz="2200" dirty="0"/>
              <a:t>To identify and discover suspects</a:t>
            </a:r>
          </a:p>
        </p:txBody>
      </p:sp>
      <p:pic>
        <p:nvPicPr>
          <p:cNvPr id="8" name="Picture 7">
            <a:extLst>
              <a:ext uri="{FF2B5EF4-FFF2-40B4-BE49-F238E27FC236}">
                <a16:creationId xmlns:a16="http://schemas.microsoft.com/office/drawing/2014/main" id="{F126BD5F-2DCB-B747-B6B1-67D658D21AC7}"/>
              </a:ext>
            </a:extLst>
          </p:cNvPr>
          <p:cNvPicPr>
            <a:picLocks noChangeAspect="1"/>
          </p:cNvPicPr>
          <p:nvPr/>
        </p:nvPicPr>
        <p:blipFill>
          <a:blip r:embed="rId3"/>
          <a:stretch>
            <a:fillRect/>
          </a:stretch>
        </p:blipFill>
        <p:spPr>
          <a:xfrm>
            <a:off x="4868418" y="3019094"/>
            <a:ext cx="4187059" cy="2301496"/>
          </a:xfrm>
          <a:prstGeom prst="rect">
            <a:avLst/>
          </a:prstGeom>
        </p:spPr>
      </p:pic>
    </p:spTree>
    <p:extLst>
      <p:ext uri="{BB962C8B-B14F-4D97-AF65-F5344CB8AC3E}">
        <p14:creationId xmlns:p14="http://schemas.microsoft.com/office/powerpoint/2010/main" val="2416721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en-GB" sz="2800" b="1" dirty="0"/>
              <a:t>Budapest Convention </a:t>
            </a:r>
          </a:p>
          <a:p>
            <a:pPr algn="r" eaLnBrk="1" hangingPunct="1"/>
            <a:r>
              <a:rPr lang="en-GB" sz="2800" b="1" dirty="0"/>
              <a:t>International Cooperation 24/7 Network</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746060" cy="5386090"/>
          </a:xfrm>
          <a:prstGeom prst="rect">
            <a:avLst/>
          </a:prstGeom>
        </p:spPr>
        <p:txBody>
          <a:bodyPr wrap="square">
            <a:spAutoFit/>
          </a:bodyPr>
          <a:lstStyle/>
          <a:p>
            <a:pPr marL="342900" indent="-342900">
              <a:spcAft>
                <a:spcPts val="0"/>
              </a:spcAft>
              <a:buFont typeface="Wingdings" pitchFamily="2" charset="2"/>
              <a:buChar char="Ø"/>
            </a:pPr>
            <a:r>
              <a:rPr lang="en-GB" sz="2200" b="1" dirty="0"/>
              <a:t>24/7 Contact Points</a:t>
            </a:r>
            <a:r>
              <a:rPr lang="en-GB" sz="2200" dirty="0"/>
              <a:t>:</a:t>
            </a:r>
          </a:p>
          <a:p>
            <a:pPr>
              <a:spcAft>
                <a:spcPts val="0"/>
              </a:spcAft>
              <a:buFont typeface="Wingdings" pitchFamily="2" charset="2"/>
              <a:buChar char="Ø"/>
            </a:pPr>
            <a:endParaRPr lang="en-GB" sz="2200" dirty="0"/>
          </a:p>
          <a:p>
            <a:pPr marL="269875" indent="-269875">
              <a:buFont typeface="Arial" charset="0"/>
              <a:buChar char="•"/>
              <a:defRPr/>
            </a:pPr>
            <a:r>
              <a:rPr lang="en-GB" sz="2000" b="1" dirty="0">
                <a:effectLst>
                  <a:outerShdw blurRad="38100" dist="38100" dir="2700000" algn="tl">
                    <a:srgbClr val="DDDDDD"/>
                  </a:outerShdw>
                </a:effectLst>
                <a:ea typeface="ＭＳ Ｐゴシック" charset="0"/>
                <a:cs typeface="ＭＳ Ｐゴシック" charset="0"/>
              </a:rPr>
              <a:t>Operational network</a:t>
            </a:r>
            <a:r>
              <a:rPr lang="en-GB" sz="2000" dirty="0">
                <a:ea typeface="ＭＳ Ｐゴシック" charset="0"/>
                <a:cs typeface="ＭＳ Ｐゴシック" charset="0"/>
              </a:rPr>
              <a:t> of experts on high-tech criminality </a:t>
            </a:r>
          </a:p>
          <a:p>
            <a:pPr marL="269875" indent="-269875">
              <a:buFont typeface="Arial" charset="0"/>
              <a:buChar char="•"/>
              <a:defRPr/>
            </a:pPr>
            <a:r>
              <a:rPr lang="en-GB" sz="2000" dirty="0">
                <a:ea typeface="ＭＳ Ｐゴシック" charset="0"/>
                <a:cs typeface="ＭＳ Ｐゴシック" charset="0"/>
              </a:rPr>
              <a:t>Provide </a:t>
            </a:r>
            <a:r>
              <a:rPr lang="en-GB" sz="2000" b="1" dirty="0">
                <a:effectLst>
                  <a:outerShdw blurRad="38100" dist="38100" dir="2700000" algn="tl">
                    <a:srgbClr val="DDDDDD"/>
                  </a:outerShdw>
                </a:effectLst>
                <a:ea typeface="ＭＳ Ｐゴシック" charset="0"/>
                <a:cs typeface="ＭＳ Ｐゴシック" charset="0"/>
              </a:rPr>
              <a:t>help and cooperation very quickly</a:t>
            </a:r>
            <a:r>
              <a:rPr lang="en-GB" sz="2000" dirty="0">
                <a:ea typeface="ＭＳ Ｐゴシック" charset="0"/>
                <a:cs typeface="ＭＳ Ｐゴシック" charset="0"/>
              </a:rPr>
              <a:t> even if a formal cooperation request must follow this informal way</a:t>
            </a:r>
          </a:p>
          <a:p>
            <a:pPr marL="269875" indent="-269875">
              <a:buFont typeface="Arial" charset="0"/>
              <a:buChar char="•"/>
              <a:defRPr/>
            </a:pPr>
            <a:r>
              <a:rPr lang="en-GB" sz="2000" dirty="0">
                <a:ea typeface="ＭＳ Ｐゴシック" charset="0"/>
                <a:cs typeface="ＭＳ Ｐゴシック" charset="0"/>
              </a:rPr>
              <a:t>One single point of contact for each country, </a:t>
            </a:r>
            <a:r>
              <a:rPr lang="en-GB" sz="2000" b="1" dirty="0">
                <a:effectLst>
                  <a:outerShdw blurRad="38100" dist="38100" dir="2700000" algn="tl">
                    <a:srgbClr val="DDDDDD"/>
                  </a:outerShdw>
                </a:effectLst>
                <a:ea typeface="ＭＳ Ｐゴシック" charset="0"/>
                <a:cs typeface="ＭＳ Ｐゴシック" charset="0"/>
              </a:rPr>
              <a:t>available 24 hours a day, 7 days a week</a:t>
            </a:r>
          </a:p>
          <a:p>
            <a:pPr marL="269875" indent="-269875">
              <a:buFont typeface="Arial" charset="0"/>
              <a:buChar char="•"/>
              <a:defRPr/>
            </a:pPr>
            <a:r>
              <a:rPr lang="en-GB" sz="2000" b="1" dirty="0">
                <a:effectLst>
                  <a:outerShdw blurRad="38100" dist="38100" dir="2700000" algn="tl">
                    <a:srgbClr val="DDDDDD"/>
                  </a:outerShdw>
                </a:effectLst>
                <a:ea typeface="ＭＳ Ｐゴシック" charset="0"/>
                <a:cs typeface="ＭＳ Ｐゴシック" charset="0"/>
              </a:rPr>
              <a:t>Direct communications between the points</a:t>
            </a:r>
          </a:p>
          <a:p>
            <a:pPr marL="269875" indent="-269875">
              <a:buFont typeface="Arial" charset="0"/>
              <a:buChar char="•"/>
              <a:defRPr/>
            </a:pPr>
            <a:r>
              <a:rPr lang="en-GB" sz="2000" dirty="0">
                <a:ea typeface="ＭＳ Ｐゴシック" charset="0"/>
                <a:cs typeface="ＭＳ Ｐゴシック" charset="0"/>
              </a:rPr>
              <a:t>Mainly planned to provide the possibility to immediately preserve traffic data and other stored data worldwide</a:t>
            </a:r>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3"/>
          <a:stretch>
            <a:fillRect/>
          </a:stretch>
        </p:blipFill>
        <p:spPr>
          <a:xfrm>
            <a:off x="4893595" y="2307551"/>
            <a:ext cx="4005176" cy="2242898"/>
          </a:xfrm>
          <a:prstGeom prst="rect">
            <a:avLst/>
          </a:prstGeom>
        </p:spPr>
      </p:pic>
    </p:spTree>
    <p:extLst>
      <p:ext uri="{BB962C8B-B14F-4D97-AF65-F5344CB8AC3E}">
        <p14:creationId xmlns:p14="http://schemas.microsoft.com/office/powerpoint/2010/main" val="23231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en-GB" sz="2800" b="1" dirty="0"/>
              <a:t>Budapest Convention </a:t>
            </a:r>
          </a:p>
          <a:p>
            <a:pPr algn="r" eaLnBrk="1" hangingPunct="1"/>
            <a:r>
              <a:rPr lang="en-GB" sz="2800" b="1" dirty="0"/>
              <a:t>International Cooperation 24/7 Network</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4921889" cy="4832092"/>
          </a:xfrm>
          <a:prstGeom prst="rect">
            <a:avLst/>
          </a:prstGeom>
        </p:spPr>
        <p:txBody>
          <a:bodyPr wrap="square">
            <a:spAutoFit/>
          </a:bodyPr>
          <a:lstStyle/>
          <a:p>
            <a:pPr marL="342900" indent="-342900">
              <a:spcAft>
                <a:spcPts val="0"/>
              </a:spcAft>
              <a:buFont typeface="Wingdings" pitchFamily="2" charset="2"/>
              <a:buChar char="Ø"/>
            </a:pPr>
            <a:r>
              <a:rPr lang="en-GB" sz="2200" b="1" dirty="0"/>
              <a:t>24/7 Contact Points</a:t>
            </a:r>
            <a:r>
              <a:rPr lang="en-GB" sz="2200" dirty="0"/>
              <a:t>:</a:t>
            </a:r>
          </a:p>
          <a:p>
            <a:pPr marL="342900" indent="-342900">
              <a:spcAft>
                <a:spcPts val="0"/>
              </a:spcAft>
              <a:buFont typeface="Wingdings" pitchFamily="2" charset="2"/>
              <a:buChar char="Ø"/>
            </a:pPr>
            <a:endParaRPr lang="en-GB" sz="2200" dirty="0"/>
          </a:p>
          <a:p>
            <a:pPr marL="342900" indent="-342900">
              <a:spcAft>
                <a:spcPts val="0"/>
              </a:spcAft>
              <a:buFont typeface="Arial" panose="020B0604020202020204" pitchFamily="34" charset="0"/>
              <a:buChar char="•"/>
            </a:pPr>
            <a:r>
              <a:rPr lang="en-GB" sz="2200" b="1" dirty="0"/>
              <a:t>most of the contact points are police </a:t>
            </a:r>
            <a:r>
              <a:rPr lang="en-GB" sz="2200" dirty="0"/>
              <a:t>based contact points</a:t>
            </a:r>
          </a:p>
          <a:p>
            <a:pPr marL="342900" indent="-342900">
              <a:spcAft>
                <a:spcPts val="0"/>
              </a:spcAft>
              <a:buFont typeface="Arial" panose="020B0604020202020204" pitchFamily="34" charset="0"/>
              <a:buChar char="•"/>
            </a:pPr>
            <a:endParaRPr lang="en-GB" sz="2200" dirty="0"/>
          </a:p>
          <a:p>
            <a:pPr marL="342900" indent="-342900">
              <a:spcAft>
                <a:spcPts val="0"/>
              </a:spcAft>
              <a:buFont typeface="Arial" panose="020B0604020202020204" pitchFamily="34" charset="0"/>
              <a:buChar char="•"/>
            </a:pPr>
            <a:r>
              <a:rPr lang="en-GB" sz="2200" b="1" dirty="0"/>
              <a:t>some of them are Prosecution</a:t>
            </a:r>
            <a:r>
              <a:rPr lang="en-GB" sz="2200" dirty="0"/>
              <a:t> Services contact points</a:t>
            </a:r>
          </a:p>
          <a:p>
            <a:pPr marL="342900" indent="-342900">
              <a:spcAft>
                <a:spcPts val="0"/>
              </a:spcAft>
              <a:buFont typeface="Arial" panose="020B0604020202020204" pitchFamily="34" charset="0"/>
              <a:buChar char="•"/>
            </a:pPr>
            <a:endParaRPr lang="en-GB" sz="2200" dirty="0"/>
          </a:p>
          <a:p>
            <a:pPr marL="342900" indent="-342900">
              <a:spcAft>
                <a:spcPts val="0"/>
              </a:spcAft>
              <a:buFont typeface="Arial" panose="020B0604020202020204" pitchFamily="34" charset="0"/>
              <a:buChar char="•"/>
            </a:pPr>
            <a:r>
              <a:rPr lang="en-GB" sz="2200" b="1" dirty="0"/>
              <a:t>Budapest Convention provided a legal basi</a:t>
            </a:r>
            <a:r>
              <a:rPr lang="en-GB" sz="2200" dirty="0"/>
              <a:t>s to the 24/7 network of contact points, that are recognised as one of the most useful tools regarding International cooperation</a:t>
            </a:r>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3"/>
          <a:stretch>
            <a:fillRect/>
          </a:stretch>
        </p:blipFill>
        <p:spPr>
          <a:xfrm>
            <a:off x="4834582" y="2294142"/>
            <a:ext cx="4220896" cy="2363701"/>
          </a:xfrm>
          <a:prstGeom prst="rect">
            <a:avLst/>
          </a:prstGeom>
        </p:spPr>
      </p:pic>
    </p:spTree>
    <p:extLst>
      <p:ext uri="{BB962C8B-B14F-4D97-AF65-F5344CB8AC3E}">
        <p14:creationId xmlns:p14="http://schemas.microsoft.com/office/powerpoint/2010/main" val="178551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en-GB" sz="2800" b="1" dirty="0"/>
              <a:t>Budapest Convention </a:t>
            </a:r>
          </a:p>
          <a:p>
            <a:pPr algn="r" eaLnBrk="1" hangingPunct="1"/>
            <a:r>
              <a:rPr lang="en-GB" sz="2800" b="1" dirty="0"/>
              <a:t>International Cooperation 24/7 Network</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593372953"/>
              </p:ext>
            </p:extLst>
          </p:nvPr>
        </p:nvGraphicFramePr>
        <p:xfrm>
          <a:off x="177500" y="1252603"/>
          <a:ext cx="8816187" cy="515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Graphic 25" descr="Brain outline">
            <a:extLst>
              <a:ext uri="{FF2B5EF4-FFF2-40B4-BE49-F238E27FC236}">
                <a16:creationId xmlns:a16="http://schemas.microsoft.com/office/drawing/2014/main" id="{D9893AC5-DD47-4FCC-BF4E-22D781E8A3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317400" y="3345562"/>
            <a:ext cx="2751198" cy="2751198"/>
          </a:xfrm>
          <a:prstGeom prst="rect">
            <a:avLst/>
          </a:prstGeom>
        </p:spPr>
      </p:pic>
    </p:spTree>
    <p:extLst>
      <p:ext uri="{BB962C8B-B14F-4D97-AF65-F5344CB8AC3E}">
        <p14:creationId xmlns:p14="http://schemas.microsoft.com/office/powerpoint/2010/main" val="2393857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descr="Questions outline">
            <a:extLst>
              <a:ext uri="{FF2B5EF4-FFF2-40B4-BE49-F238E27FC236}">
                <a16:creationId xmlns:a16="http://schemas.microsoft.com/office/drawing/2014/main" id="{898696D3-8AFB-4AC4-9B07-B3E098B706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6" name="Title 50">
            <a:extLst>
              <a:ext uri="{FF2B5EF4-FFF2-40B4-BE49-F238E27FC236}">
                <a16:creationId xmlns:a16="http://schemas.microsoft.com/office/drawing/2014/main" id="{7AE179C8-BE13-40E2-A29C-33E6D750775B}"/>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401125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Agenda</a:t>
            </a:r>
            <a:endParaRPr lang="en-GB" sz="3200" dirty="0"/>
          </a:p>
        </p:txBody>
      </p:sp>
      <p:sp>
        <p:nvSpPr>
          <p:cNvPr id="5" name="Rectangle 4">
            <a:extLst>
              <a:ext uri="{FF2B5EF4-FFF2-40B4-BE49-F238E27FC236}">
                <a16:creationId xmlns:a16="http://schemas.microsoft.com/office/drawing/2014/main" id="{7FA81925-418B-D44C-9255-2AEBBFBC0ADA}"/>
              </a:ext>
            </a:extLst>
          </p:cNvPr>
          <p:cNvSpPr/>
          <p:nvPr/>
        </p:nvSpPr>
        <p:spPr>
          <a:xfrm>
            <a:off x="171522" y="1022735"/>
            <a:ext cx="4588367" cy="5509200"/>
          </a:xfrm>
          <a:prstGeom prst="rect">
            <a:avLst/>
          </a:prstGeom>
        </p:spPr>
        <p:txBody>
          <a:bodyPr wrap="square">
            <a:spAutoFit/>
          </a:bodyPr>
          <a:lstStyle/>
          <a:p>
            <a:pPr marL="342900" indent="-342900" eaLnBrk="1" hangingPunct="1">
              <a:buFont typeface="Wingdings" pitchFamily="2" charset="2"/>
              <a:buChar char="Ø"/>
            </a:pPr>
            <a:r>
              <a:rPr lang="en-GB" sz="2200" b="1" dirty="0"/>
              <a:t>Part One</a:t>
            </a:r>
          </a:p>
          <a:p>
            <a:pPr marL="342900" indent="-342900" eaLnBrk="1" hangingPunct="1">
              <a:buFont typeface="Wingdings" panose="05000000000000000000" pitchFamily="2" charset="2"/>
              <a:buChar char="ü"/>
            </a:pPr>
            <a:r>
              <a:rPr lang="en-GB" sz="2200" i="1" dirty="0"/>
              <a:t>Formal vs. informal mutual legal assistance in criminal matters</a:t>
            </a:r>
          </a:p>
          <a:p>
            <a:pPr marL="342900" indent="-342900" eaLnBrk="1" hangingPunct="1">
              <a:buFont typeface="Wingdings" pitchFamily="2" charset="2"/>
              <a:buChar char="Ø"/>
            </a:pPr>
            <a:endParaRPr lang="en-GB" sz="2200" b="1" dirty="0"/>
          </a:p>
          <a:p>
            <a:pPr marL="342900" indent="-342900" eaLnBrk="1" hangingPunct="1">
              <a:buFont typeface="Wingdings" pitchFamily="2" charset="2"/>
              <a:buChar char="Ø"/>
            </a:pPr>
            <a:r>
              <a:rPr lang="en-GB" sz="2200" b="1" dirty="0"/>
              <a:t>Part Two</a:t>
            </a:r>
          </a:p>
          <a:p>
            <a:pPr marL="342900" indent="-342900">
              <a:buFont typeface="Wingdings" pitchFamily="2" charset="2"/>
              <a:buChar char="ü"/>
            </a:pPr>
            <a:r>
              <a:rPr lang="en-GB" sz="2200" i="1" dirty="0"/>
              <a:t>International Organizations and Networks Specialized in Informal and Formal Cybercrime Cooperation</a:t>
            </a:r>
          </a:p>
          <a:p>
            <a:pPr marL="0" indent="0" eaLnBrk="1" hangingPunct="1">
              <a:buNone/>
            </a:pPr>
            <a:endParaRPr lang="en-GB" sz="2200" dirty="0"/>
          </a:p>
          <a:p>
            <a:pPr marL="342900" indent="-342900" eaLnBrk="1" hangingPunct="1">
              <a:buFont typeface="Wingdings" pitchFamily="2" charset="2"/>
              <a:buChar char="Ø"/>
            </a:pPr>
            <a:r>
              <a:rPr lang="en-GB" sz="2200" b="1" dirty="0"/>
              <a:t>Part Three</a:t>
            </a:r>
          </a:p>
          <a:p>
            <a:pPr marL="342900" indent="-342900" eaLnBrk="1" hangingPunct="1">
              <a:buFont typeface="Wingdings" pitchFamily="2" charset="2"/>
              <a:buChar char="ü"/>
            </a:pPr>
            <a:r>
              <a:rPr lang="en-GB" sz="2200" i="1" dirty="0"/>
              <a:t>Budapest Convention  International Cooperation 24/7 Network</a:t>
            </a:r>
          </a:p>
          <a:p>
            <a:pPr marL="342900" indent="-342900" eaLnBrk="1" hangingPunct="1">
              <a:buFont typeface="Wingdings" pitchFamily="2" charset="2"/>
              <a:buChar char="Ø"/>
            </a:pPr>
            <a:endParaRPr lang="en-GB" sz="2200" dirty="0"/>
          </a:p>
        </p:txBody>
      </p:sp>
      <p:sp>
        <p:nvSpPr>
          <p:cNvPr id="7" name="Rectangle 6">
            <a:extLst>
              <a:ext uri="{FF2B5EF4-FFF2-40B4-BE49-F238E27FC236}">
                <a16:creationId xmlns:a16="http://schemas.microsoft.com/office/drawing/2014/main" id="{A51B7354-820D-5541-8995-2697B2FEAA89}"/>
              </a:ext>
            </a:extLst>
          </p:cNvPr>
          <p:cNvSpPr/>
          <p:nvPr/>
        </p:nvSpPr>
        <p:spPr>
          <a:xfrm>
            <a:off x="4759889" y="1022735"/>
            <a:ext cx="4212588" cy="2462213"/>
          </a:xfrm>
          <a:prstGeom prst="rect">
            <a:avLst/>
          </a:prstGeom>
        </p:spPr>
        <p:txBody>
          <a:bodyPr wrap="square">
            <a:spAutoFit/>
          </a:bodyPr>
          <a:lstStyle/>
          <a:p>
            <a:pPr marL="342900" indent="-342900" eaLnBrk="1" hangingPunct="1">
              <a:buFont typeface="Wingdings" pitchFamily="2" charset="2"/>
              <a:buChar char="Ø"/>
            </a:pPr>
            <a:r>
              <a:rPr lang="en-GB" sz="2200" b="1" dirty="0"/>
              <a:t>Part Four</a:t>
            </a:r>
          </a:p>
          <a:p>
            <a:pPr marL="342900" indent="-342900">
              <a:buFont typeface="Wingdings" pitchFamily="2" charset="2"/>
              <a:buChar char="ü"/>
            </a:pPr>
            <a:r>
              <a:rPr lang="en-GB" sz="2200" i="1" dirty="0"/>
              <a:t>International response to cybercrime: country specific example</a:t>
            </a:r>
          </a:p>
          <a:p>
            <a:pPr marL="342900" indent="-342900" eaLnBrk="1" hangingPunct="1">
              <a:buFont typeface="Wingdings" pitchFamily="2" charset="2"/>
              <a:buChar char="Ø"/>
            </a:pPr>
            <a:endParaRPr lang="en-GB" sz="2200" b="1" dirty="0"/>
          </a:p>
          <a:p>
            <a:pPr marL="342900" indent="-342900" eaLnBrk="1" hangingPunct="1">
              <a:buFont typeface="Wingdings" pitchFamily="2" charset="2"/>
              <a:buChar char="Ø"/>
            </a:pPr>
            <a:r>
              <a:rPr lang="en-GB" sz="2200" b="1" dirty="0"/>
              <a:t>Part Five</a:t>
            </a:r>
          </a:p>
          <a:p>
            <a:pPr marL="342900" indent="-342900">
              <a:buFont typeface="Wingdings" pitchFamily="2" charset="2"/>
              <a:buChar char="ü"/>
            </a:pPr>
            <a:r>
              <a:rPr lang="en-GB" sz="2200" i="1" dirty="0"/>
              <a:t>Summary</a:t>
            </a:r>
            <a:endParaRPr lang="en-US" sz="2200" i="1" dirty="0"/>
          </a:p>
        </p:txBody>
      </p:sp>
      <p:pic>
        <p:nvPicPr>
          <p:cNvPr id="6" name="Picture 5" descr="A picture containing keyboard&#10;&#10;Description automatically generated">
            <a:extLst>
              <a:ext uri="{FF2B5EF4-FFF2-40B4-BE49-F238E27FC236}">
                <a16:creationId xmlns:a16="http://schemas.microsoft.com/office/drawing/2014/main" id="{A1BF9FC5-E01A-4384-9CA2-196A0A27D722}"/>
              </a:ext>
            </a:extLst>
          </p:cNvPr>
          <p:cNvPicPr>
            <a:picLocks noChangeAspect="1"/>
          </p:cNvPicPr>
          <p:nvPr/>
        </p:nvPicPr>
        <p:blipFill>
          <a:blip r:embed="rId3"/>
          <a:stretch>
            <a:fillRect/>
          </a:stretch>
        </p:blipFill>
        <p:spPr>
          <a:xfrm>
            <a:off x="5012037" y="3690695"/>
            <a:ext cx="3960440" cy="2635493"/>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Title 24">
            <a:extLst>
              <a:ext uri="{FF2B5EF4-FFF2-40B4-BE49-F238E27FC236}">
                <a16:creationId xmlns:a16="http://schemas.microsoft.com/office/drawing/2014/main" id="{330A219B-B5A1-437B-AE6A-949B76F90144}"/>
              </a:ext>
            </a:extLst>
          </p:cNvPr>
          <p:cNvSpPr>
            <a:spLocks noGrp="1"/>
          </p:cNvSpPr>
          <p:nvPr>
            <p:ph type="ctrTitle"/>
          </p:nvPr>
        </p:nvSpPr>
        <p:spPr/>
        <p:txBody>
          <a:bodyPr>
            <a:normAutofit/>
          </a:bodyPr>
          <a:lstStyle/>
          <a:p>
            <a:r>
              <a:rPr lang="en-US" sz="3500" dirty="0"/>
              <a:t>Part Four</a:t>
            </a:r>
            <a:br>
              <a:rPr lang="en-US" dirty="0"/>
            </a:br>
            <a:br>
              <a:rPr lang="en-US" dirty="0"/>
            </a:br>
            <a:r>
              <a:rPr lang="en-US" dirty="0"/>
              <a:t>Example of Eastern Partnership states:</a:t>
            </a:r>
          </a:p>
        </p:txBody>
      </p:sp>
      <p:sp>
        <p:nvSpPr>
          <p:cNvPr id="26" name="Subtitle 25">
            <a:extLst>
              <a:ext uri="{FF2B5EF4-FFF2-40B4-BE49-F238E27FC236}">
                <a16:creationId xmlns:a16="http://schemas.microsoft.com/office/drawing/2014/main" id="{7C5BEAA2-B29A-499C-8CDB-03D12933B814}"/>
              </a:ext>
            </a:extLst>
          </p:cNvPr>
          <p:cNvSpPr>
            <a:spLocks noGrp="1"/>
          </p:cNvSpPr>
          <p:nvPr>
            <p:ph type="subTitle" idx="1"/>
          </p:nvPr>
        </p:nvSpPr>
        <p:spPr/>
        <p:txBody>
          <a:bodyPr/>
          <a:lstStyle/>
          <a:p>
            <a:r>
              <a:rPr lang="en-US" dirty="0"/>
              <a:t>improving practical aspects of international cooperation</a:t>
            </a:r>
          </a:p>
        </p:txBody>
      </p:sp>
    </p:spTree>
    <p:extLst>
      <p:ext uri="{BB962C8B-B14F-4D97-AF65-F5344CB8AC3E}">
        <p14:creationId xmlns:p14="http://schemas.microsoft.com/office/powerpoint/2010/main" val="49509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Eastern</a:t>
            </a:r>
            <a:r>
              <a:rPr lang="en-GB" sz="3200" dirty="0"/>
              <a:t> </a:t>
            </a:r>
            <a:r>
              <a:rPr lang="en-GB" sz="3200" b="1" dirty="0"/>
              <a:t>Partnership</a:t>
            </a:r>
          </a:p>
        </p:txBody>
      </p:sp>
      <p:pic>
        <p:nvPicPr>
          <p:cNvPr id="1026" name="Picture 2" descr="EPP Calls for More Engagement with Eastern Partnership Countries -">
            <a:extLst>
              <a:ext uri="{FF2B5EF4-FFF2-40B4-BE49-F238E27FC236}">
                <a16:creationId xmlns:a16="http://schemas.microsoft.com/office/drawing/2014/main" id="{E749DE86-2305-4F00-AA0B-FB838592F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1" r="5439"/>
          <a:stretch/>
        </p:blipFill>
        <p:spPr bwMode="auto">
          <a:xfrm>
            <a:off x="4572000" y="1951376"/>
            <a:ext cx="4593320" cy="349744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E2A6568-E96B-4252-8FE3-6DC79C6D8AEB}"/>
              </a:ext>
            </a:extLst>
          </p:cNvPr>
          <p:cNvSpPr/>
          <p:nvPr/>
        </p:nvSpPr>
        <p:spPr>
          <a:xfrm>
            <a:off x="78570" y="1182231"/>
            <a:ext cx="4572000" cy="4493538"/>
          </a:xfrm>
          <a:prstGeom prst="rect">
            <a:avLst/>
          </a:prstGeom>
        </p:spPr>
        <p:txBody>
          <a:bodyPr>
            <a:spAutoFit/>
          </a:bodyPr>
          <a:lstStyle/>
          <a:p>
            <a:pPr marL="342900" indent="-342900">
              <a:spcAft>
                <a:spcPts val="0"/>
              </a:spcAft>
              <a:buFont typeface="Wingdings" pitchFamily="2" charset="2"/>
              <a:buChar char="Ø"/>
            </a:pPr>
            <a:r>
              <a:rPr lang="en-US" sz="2200" dirty="0"/>
              <a:t>The Eastern Partnership (</a:t>
            </a:r>
            <a:r>
              <a:rPr lang="en-US" sz="2200" dirty="0" err="1"/>
              <a:t>EaP</a:t>
            </a:r>
            <a:r>
              <a:rPr lang="en-US" sz="2200" dirty="0"/>
              <a:t>) is a joint initiative involving the EU, its Member States and six Eastern European Partners: Armenia, Azerbaijan, Belarus, Georgia, the Republic of Moldova and Ukraine.</a:t>
            </a:r>
          </a:p>
          <a:p>
            <a:pPr marL="342900" indent="-342900">
              <a:spcAft>
                <a:spcPts val="0"/>
              </a:spcAft>
              <a:buFont typeface="Wingdings" pitchFamily="2" charset="2"/>
              <a:buChar char="Ø"/>
            </a:pPr>
            <a:endParaRPr lang="en-US" sz="2200" i="1" dirty="0"/>
          </a:p>
          <a:p>
            <a:pPr marL="342900" indent="-342900">
              <a:spcAft>
                <a:spcPts val="0"/>
              </a:spcAft>
              <a:buFont typeface="Wingdings" pitchFamily="2" charset="2"/>
              <a:buChar char="Ø"/>
            </a:pPr>
            <a:r>
              <a:rPr lang="en-US" sz="2200" dirty="0"/>
              <a:t>Fight against cybercrime and in particular improving international cooperation is one of the key priorities for the development of the region.</a:t>
            </a:r>
            <a:endParaRPr lang="sr-Cyrl-CS" sz="2200" dirty="0"/>
          </a:p>
        </p:txBody>
      </p:sp>
    </p:spTree>
    <p:extLst>
      <p:ext uri="{BB962C8B-B14F-4D97-AF65-F5344CB8AC3E}">
        <p14:creationId xmlns:p14="http://schemas.microsoft.com/office/powerpoint/2010/main" val="1652225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Eastern Partnership:</a:t>
            </a:r>
          </a:p>
          <a:p>
            <a:pPr algn="r"/>
            <a:r>
              <a:rPr lang="en-GB" sz="3200" b="1" dirty="0"/>
              <a:t>Capacity building efforts</a:t>
            </a:r>
          </a:p>
        </p:txBody>
      </p:sp>
      <p:sp>
        <p:nvSpPr>
          <p:cNvPr id="7" name="Rectangle 6">
            <a:extLst>
              <a:ext uri="{FF2B5EF4-FFF2-40B4-BE49-F238E27FC236}">
                <a16:creationId xmlns:a16="http://schemas.microsoft.com/office/drawing/2014/main" id="{1CAE5D1B-C7CD-DD44-B0C3-576B01C85806}"/>
              </a:ext>
            </a:extLst>
          </p:cNvPr>
          <p:cNvSpPr/>
          <p:nvPr/>
        </p:nvSpPr>
        <p:spPr>
          <a:xfrm>
            <a:off x="78570" y="989546"/>
            <a:ext cx="4572000" cy="5170646"/>
          </a:xfrm>
          <a:prstGeom prst="rect">
            <a:avLst/>
          </a:prstGeom>
        </p:spPr>
        <p:txBody>
          <a:bodyPr>
            <a:spAutoFit/>
          </a:bodyPr>
          <a:lstStyle/>
          <a:p>
            <a:pPr marL="342900" indent="-342900">
              <a:spcAft>
                <a:spcPts val="0"/>
              </a:spcAft>
              <a:buFont typeface="Wingdings" pitchFamily="2" charset="2"/>
              <a:buChar char="Ø"/>
            </a:pPr>
            <a:r>
              <a:rPr lang="en-GB" sz="2200" dirty="0"/>
              <a:t>Series of regional meetings under the joint EU/Council of Europe </a:t>
            </a:r>
            <a:r>
              <a:rPr lang="en-GB" sz="2200" dirty="0" err="1"/>
              <a:t>Cybercirme@EaP</a:t>
            </a:r>
            <a:r>
              <a:rPr lang="en-GB" sz="2200" dirty="0"/>
              <a:t> projects in 2015-2018</a:t>
            </a:r>
          </a:p>
          <a:p>
            <a:pPr marL="342900" indent="-342900">
              <a:spcAft>
                <a:spcPts val="0"/>
              </a:spcAft>
              <a:buFont typeface="Wingdings" pitchFamily="2" charset="2"/>
              <a:buChar char="Ø"/>
            </a:pPr>
            <a:endParaRPr lang="en-GB" sz="2200" dirty="0"/>
          </a:p>
          <a:p>
            <a:pPr marL="342900" indent="-342900">
              <a:spcAft>
                <a:spcPts val="0"/>
              </a:spcAft>
              <a:buFont typeface="Wingdings" pitchFamily="2" charset="2"/>
              <a:buChar char="Ø"/>
            </a:pPr>
            <a:r>
              <a:rPr lang="en-GB" sz="2200" dirty="0"/>
              <a:t>Development of various recommendations and guidelines (including cooperation templates)</a:t>
            </a:r>
          </a:p>
          <a:p>
            <a:pPr marL="342900" indent="-342900">
              <a:spcAft>
                <a:spcPts val="0"/>
              </a:spcAft>
              <a:buFont typeface="Wingdings" pitchFamily="2" charset="2"/>
              <a:buChar char="Ø"/>
            </a:pPr>
            <a:endParaRPr lang="en-GB" sz="2200" dirty="0"/>
          </a:p>
          <a:p>
            <a:pPr marL="342900" indent="-342900">
              <a:spcAft>
                <a:spcPts val="0"/>
              </a:spcAft>
              <a:buFont typeface="Wingdings" pitchFamily="2" charset="2"/>
              <a:buChar char="Ø"/>
            </a:pPr>
            <a:r>
              <a:rPr lang="en-GB" sz="2200" dirty="0"/>
              <a:t>Progress summarised in regional Reports on International Cooperation in the Eastern Partnership – latest report from May 2018</a:t>
            </a:r>
          </a:p>
        </p:txBody>
      </p:sp>
      <p:pic>
        <p:nvPicPr>
          <p:cNvPr id="8" name="Picture 7" descr="A group of people sitting at a table&#10;&#10;Description automatically generated">
            <a:extLst>
              <a:ext uri="{FF2B5EF4-FFF2-40B4-BE49-F238E27FC236}">
                <a16:creationId xmlns:a16="http://schemas.microsoft.com/office/drawing/2014/main" id="{6AF24A0B-C354-4464-A278-0ADBAE2D88C7}"/>
              </a:ext>
            </a:extLst>
          </p:cNvPr>
          <p:cNvPicPr>
            <a:picLocks noChangeAspect="1"/>
          </p:cNvPicPr>
          <p:nvPr/>
        </p:nvPicPr>
        <p:blipFill>
          <a:blip r:embed="rId3"/>
          <a:stretch>
            <a:fillRect/>
          </a:stretch>
        </p:blipFill>
        <p:spPr>
          <a:xfrm>
            <a:off x="4572000" y="1917067"/>
            <a:ext cx="4478009" cy="3315604"/>
          </a:xfrm>
          <a:prstGeom prst="rect">
            <a:avLst/>
          </a:prstGeom>
        </p:spPr>
      </p:pic>
    </p:spTree>
    <p:extLst>
      <p:ext uri="{BB962C8B-B14F-4D97-AF65-F5344CB8AC3E}">
        <p14:creationId xmlns:p14="http://schemas.microsoft.com/office/powerpoint/2010/main" val="2174185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dirty="0"/>
              <a:t>2018 Report:</a:t>
            </a:r>
          </a:p>
          <a:p>
            <a:pPr algn="r"/>
            <a:r>
              <a:rPr lang="en-GB" sz="2800" dirty="0"/>
              <a:t>Four main pillars for improving cooperation</a:t>
            </a:r>
          </a:p>
        </p:txBody>
      </p:sp>
      <p:graphicFrame>
        <p:nvGraphicFramePr>
          <p:cNvPr id="9" name="Diagram 8">
            <a:extLst>
              <a:ext uri="{FF2B5EF4-FFF2-40B4-BE49-F238E27FC236}">
                <a16:creationId xmlns:a16="http://schemas.microsoft.com/office/drawing/2014/main" id="{E63CEFFC-7D15-46F2-A80B-6B747AC1831E}"/>
              </a:ext>
            </a:extLst>
          </p:cNvPr>
          <p:cNvGraphicFramePr/>
          <p:nvPr>
            <p:extLst>
              <p:ext uri="{D42A27DB-BD31-4B8C-83A1-F6EECF244321}">
                <p14:modId xmlns:p14="http://schemas.microsoft.com/office/powerpoint/2010/main" val="3689407548"/>
              </p:ext>
            </p:extLst>
          </p:nvPr>
        </p:nvGraphicFramePr>
        <p:xfrm>
          <a:off x="810230" y="1027133"/>
          <a:ext cx="7995567" cy="5199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928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800" b="1" dirty="0">
                <a:ea typeface="Verdana" panose="020B0604030504040204" pitchFamily="34" charset="0"/>
              </a:rPr>
              <a:t>2018 Report:</a:t>
            </a:r>
          </a:p>
          <a:p>
            <a:pPr algn="r"/>
            <a:r>
              <a:rPr lang="en-GB" sz="2800" b="1" dirty="0">
                <a:ea typeface="Verdana" panose="020B0604030504040204" pitchFamily="34" charset="0"/>
              </a:rPr>
              <a:t>Legal requirements</a:t>
            </a:r>
          </a:p>
        </p:txBody>
      </p:sp>
      <p:sp>
        <p:nvSpPr>
          <p:cNvPr id="2" name="Rectangle 1"/>
          <p:cNvSpPr/>
          <p:nvPr/>
        </p:nvSpPr>
        <p:spPr>
          <a:xfrm>
            <a:off x="152401" y="1149489"/>
            <a:ext cx="4419600" cy="4708981"/>
          </a:xfrm>
          <a:prstGeom prst="rect">
            <a:avLst/>
          </a:prstGeom>
        </p:spPr>
        <p:txBody>
          <a:bodyPr wrap="square">
            <a:spAutoFit/>
          </a:bodyPr>
          <a:lstStyle/>
          <a:p>
            <a:r>
              <a:rPr lang="en-GB" sz="2000" b="1" dirty="0">
                <a:ea typeface="Verdana" panose="020B0604030504040204" pitchFamily="34" charset="0"/>
                <a:cs typeface="Verdana" panose="020B0604030504040204" pitchFamily="34" charset="0"/>
              </a:rPr>
              <a:t>Comprehensive legal review:</a:t>
            </a:r>
          </a:p>
          <a:p>
            <a:endParaRPr lang="en-GB" sz="2000" dirty="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en-GB" sz="2000" dirty="0"/>
              <a:t>Introduction of uniform concepts and definitions (underlying offences, electronic evidence);</a:t>
            </a:r>
          </a:p>
          <a:p>
            <a:pPr marL="342900" indent="-342900">
              <a:spcBef>
                <a:spcPts val="600"/>
              </a:spcBef>
              <a:spcAft>
                <a:spcPts val="0"/>
              </a:spcAft>
              <a:buFont typeface="Wingdings" pitchFamily="2" charset="2"/>
              <a:buChar char="Ø"/>
            </a:pPr>
            <a:r>
              <a:rPr lang="en-GB" sz="2000" dirty="0"/>
              <a:t>Procedural powers under the Convention (preservation provisions and production orders),</a:t>
            </a:r>
          </a:p>
          <a:p>
            <a:pPr marL="342900" indent="-342900">
              <a:spcBef>
                <a:spcPts val="600"/>
              </a:spcBef>
              <a:spcAft>
                <a:spcPts val="0"/>
              </a:spcAft>
              <a:buFont typeface="Wingdings" pitchFamily="2" charset="2"/>
              <a:buChar char="Ø"/>
            </a:pPr>
            <a:r>
              <a:rPr lang="en-GB" sz="2000" dirty="0"/>
              <a:t>Regulations for 24/7 points of contact authority, functions and operations;</a:t>
            </a:r>
          </a:p>
          <a:p>
            <a:pPr marL="342900" indent="-342900">
              <a:spcBef>
                <a:spcPts val="600"/>
              </a:spcBef>
              <a:spcAft>
                <a:spcPts val="0"/>
              </a:spcAft>
              <a:buFont typeface="Wingdings" pitchFamily="2" charset="2"/>
              <a:buChar char="Ø"/>
            </a:pPr>
            <a:r>
              <a:rPr lang="en-GB" sz="2000" dirty="0"/>
              <a:t>Possibilities under Article 18.1.b of the Convention on Cybercrime;</a:t>
            </a:r>
          </a:p>
        </p:txBody>
      </p:sp>
      <p:pic>
        <p:nvPicPr>
          <p:cNvPr id="3074" name="Picture 2" descr="CyberEast: Long-distance Master Programme in Cybercrime Investigation and Computer Forensics starting in September 2020">
            <a:extLst>
              <a:ext uri="{FF2B5EF4-FFF2-40B4-BE49-F238E27FC236}">
                <a16:creationId xmlns:a16="http://schemas.microsoft.com/office/drawing/2014/main" id="{51997E2C-933A-48AD-995F-7EC872151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517" y="3429000"/>
            <a:ext cx="4361083" cy="28003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304AA23-416D-4F14-88C6-C6E4DEF34FC5}"/>
              </a:ext>
            </a:extLst>
          </p:cNvPr>
          <p:cNvSpPr/>
          <p:nvPr/>
        </p:nvSpPr>
        <p:spPr>
          <a:xfrm>
            <a:off x="4386805" y="1149489"/>
            <a:ext cx="4604795" cy="2015936"/>
          </a:xfrm>
          <a:prstGeom prst="rect">
            <a:avLst/>
          </a:prstGeom>
        </p:spPr>
        <p:txBody>
          <a:bodyPr wrap="square">
            <a:spAutoFit/>
          </a:bodyPr>
          <a:lstStyle/>
          <a:p>
            <a:pPr marL="342900" indent="-342900">
              <a:spcBef>
                <a:spcPts val="600"/>
              </a:spcBef>
              <a:spcAft>
                <a:spcPts val="0"/>
              </a:spcAft>
              <a:buFont typeface="Wingdings" pitchFamily="2" charset="2"/>
              <a:buChar char="Ø"/>
            </a:pPr>
            <a:r>
              <a:rPr lang="en-GB" sz="2000" dirty="0"/>
              <a:t>Removing obstacles to expedited processing of MLA requests (e.g. reduced requirements for originals of documents); </a:t>
            </a:r>
          </a:p>
          <a:p>
            <a:pPr marL="342900" indent="-342900">
              <a:spcBef>
                <a:spcPts val="600"/>
              </a:spcBef>
              <a:spcAft>
                <a:spcPts val="0"/>
              </a:spcAft>
              <a:buFont typeface="Wingdings" pitchFamily="2" charset="2"/>
              <a:buChar char="Ø"/>
            </a:pPr>
            <a:r>
              <a:rPr lang="en-GB" sz="2000" dirty="0"/>
              <a:t>Public availability of best practice guides or handbooks.</a:t>
            </a:r>
          </a:p>
        </p:txBody>
      </p:sp>
    </p:spTree>
    <p:extLst>
      <p:ext uri="{BB962C8B-B14F-4D97-AF65-F5344CB8AC3E}">
        <p14:creationId xmlns:p14="http://schemas.microsoft.com/office/powerpoint/2010/main" val="4067788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4" name="TextBox 7"/>
          <p:cNvSpPr txBox="1">
            <a:spLocks noChangeArrowheads="1"/>
          </p:cNvSpPr>
          <p:nvPr/>
        </p:nvSpPr>
        <p:spPr bwMode="auto">
          <a:xfrm>
            <a:off x="1403350" y="32957"/>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b="1" dirty="0">
                <a:solidFill>
                  <a:schemeClr val="bg1"/>
                </a:solidFill>
                <a:latin typeface="+mn-lt"/>
                <a:cs typeface="Verdana" charset="0"/>
              </a:rPr>
              <a:t>2018 Report:</a:t>
            </a:r>
          </a:p>
          <a:p>
            <a:pPr algn="r"/>
            <a:r>
              <a:rPr lang="en-GB" sz="2800" b="1" dirty="0">
                <a:solidFill>
                  <a:schemeClr val="bg1"/>
                </a:solidFill>
                <a:latin typeface="+mn-lt"/>
                <a:cs typeface="Verdana" charset="0"/>
              </a:rPr>
              <a:t>Efficient communications</a:t>
            </a:r>
          </a:p>
        </p:txBody>
      </p:sp>
      <p:sp>
        <p:nvSpPr>
          <p:cNvPr id="2" name="Rectangle 1"/>
          <p:cNvSpPr/>
          <p:nvPr/>
        </p:nvSpPr>
        <p:spPr>
          <a:xfrm>
            <a:off x="117675" y="1137914"/>
            <a:ext cx="4454326" cy="4632037"/>
          </a:xfrm>
          <a:prstGeom prst="rect">
            <a:avLst/>
          </a:prstGeom>
        </p:spPr>
        <p:txBody>
          <a:bodyPr wrap="square">
            <a:spAutoFit/>
          </a:bodyPr>
          <a:lstStyle/>
          <a:p>
            <a:r>
              <a:rPr lang="en-GB" sz="2000" b="1" dirty="0">
                <a:ea typeface="Verdana" panose="020B0604030504040204" pitchFamily="34" charset="0"/>
                <a:cs typeface="Verdana" panose="020B0604030504040204" pitchFamily="34" charset="0"/>
              </a:rPr>
              <a:t>Improve communications-related aspects:</a:t>
            </a:r>
          </a:p>
          <a:p>
            <a:pPr marL="285750" indent="-285750">
              <a:buFontTx/>
              <a:buChar char="-"/>
            </a:pPr>
            <a:endParaRPr lang="en-GB" sz="2000" dirty="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en-GB" sz="2000" dirty="0"/>
              <a:t>Use of standard multi-language templates and forms for 24/7 communications and mutual legal assistance;</a:t>
            </a:r>
          </a:p>
          <a:p>
            <a:pPr marL="342900" indent="-342900">
              <a:spcBef>
                <a:spcPts val="600"/>
              </a:spcBef>
              <a:spcAft>
                <a:spcPts val="0"/>
              </a:spcAft>
              <a:buFont typeface="Wingdings" pitchFamily="2" charset="2"/>
              <a:buChar char="Ø"/>
            </a:pPr>
            <a:r>
              <a:rPr lang="en-GB" sz="2000" dirty="0"/>
              <a:t>Use of Octopus Community resource on international cooperation (verified data); </a:t>
            </a:r>
          </a:p>
          <a:p>
            <a:pPr marL="342900" indent="-342900">
              <a:spcBef>
                <a:spcPts val="600"/>
              </a:spcBef>
              <a:spcAft>
                <a:spcPts val="0"/>
              </a:spcAft>
              <a:buFont typeface="Wingdings" pitchFamily="2" charset="2"/>
              <a:buChar char="Ø"/>
            </a:pPr>
            <a:r>
              <a:rPr lang="en-GB" sz="2000" dirty="0"/>
              <a:t>Coordination between 24/7 POC and MLA authority by sharing information and ensuring follow-up of incoming/outgoing cases;</a:t>
            </a:r>
          </a:p>
        </p:txBody>
      </p:sp>
      <p:pic>
        <p:nvPicPr>
          <p:cNvPr id="1026" name="Picture 2">
            <a:extLst>
              <a:ext uri="{FF2B5EF4-FFF2-40B4-BE49-F238E27FC236}">
                <a16:creationId xmlns:a16="http://schemas.microsoft.com/office/drawing/2014/main" id="{AA940794-364C-4EFE-9668-66DAD02D9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356" y="3286451"/>
            <a:ext cx="4302970" cy="30612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A6E0A1C-BFE4-4F67-B934-93120B4DFDE1}"/>
              </a:ext>
            </a:extLst>
          </p:cNvPr>
          <p:cNvSpPr/>
          <p:nvPr/>
        </p:nvSpPr>
        <p:spPr>
          <a:xfrm>
            <a:off x="4723356" y="1137914"/>
            <a:ext cx="4302969" cy="1938992"/>
          </a:xfrm>
          <a:prstGeom prst="rect">
            <a:avLst/>
          </a:prstGeom>
        </p:spPr>
        <p:txBody>
          <a:bodyPr wrap="square">
            <a:spAutoFit/>
          </a:bodyPr>
          <a:lstStyle/>
          <a:p>
            <a:pPr marL="342900" indent="-342900">
              <a:spcBef>
                <a:spcPts val="600"/>
              </a:spcBef>
              <a:spcAft>
                <a:spcPts val="0"/>
              </a:spcAft>
              <a:buFont typeface="Wingdings" pitchFamily="2" charset="2"/>
              <a:buChar char="Ø"/>
            </a:pPr>
            <a:r>
              <a:rPr lang="en-GB" sz="2000" dirty="0"/>
              <a:t>Specialized training of investigators, prosecutors, judicial personnel, international cooperation officers and representatives of national points of contact.</a:t>
            </a:r>
          </a:p>
        </p:txBody>
      </p:sp>
    </p:spTree>
    <p:extLst>
      <p:ext uri="{BB962C8B-B14F-4D97-AF65-F5344CB8AC3E}">
        <p14:creationId xmlns:p14="http://schemas.microsoft.com/office/powerpoint/2010/main" val="1017707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4" name="TextBox 7"/>
          <p:cNvSpPr txBox="1">
            <a:spLocks noChangeArrowheads="1"/>
          </p:cNvSpPr>
          <p:nvPr/>
        </p:nvSpPr>
        <p:spPr bwMode="auto">
          <a:xfrm>
            <a:off x="1403350" y="21383"/>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b="1" dirty="0">
                <a:solidFill>
                  <a:schemeClr val="bg1"/>
                </a:solidFill>
                <a:latin typeface="+mn-lt"/>
                <a:cs typeface="Verdana" charset="0"/>
              </a:rPr>
              <a:t>2018 Report:</a:t>
            </a:r>
          </a:p>
          <a:p>
            <a:pPr algn="r"/>
            <a:r>
              <a:rPr lang="en-GB" sz="2800" b="1" dirty="0">
                <a:solidFill>
                  <a:schemeClr val="bg1"/>
                </a:solidFill>
                <a:latin typeface="+mn-lt"/>
                <a:cs typeface="Verdana" charset="0"/>
              </a:rPr>
              <a:t>Process management</a:t>
            </a:r>
          </a:p>
        </p:txBody>
      </p:sp>
      <p:sp>
        <p:nvSpPr>
          <p:cNvPr id="2" name="Rectangle 1"/>
          <p:cNvSpPr/>
          <p:nvPr/>
        </p:nvSpPr>
        <p:spPr>
          <a:xfrm>
            <a:off x="7938" y="1120200"/>
            <a:ext cx="4564062" cy="4632037"/>
          </a:xfrm>
          <a:prstGeom prst="rect">
            <a:avLst/>
          </a:prstGeom>
        </p:spPr>
        <p:txBody>
          <a:bodyPr wrap="square">
            <a:spAutoFit/>
          </a:bodyPr>
          <a:lstStyle/>
          <a:p>
            <a:r>
              <a:rPr lang="en-GB" sz="2000" b="1" dirty="0">
                <a:ea typeface="Verdana" panose="020B0604030504040204" pitchFamily="34" charset="0"/>
                <a:cs typeface="Verdana" panose="020B0604030504040204" pitchFamily="34" charset="0"/>
              </a:rPr>
              <a:t>Improve process management:</a:t>
            </a:r>
          </a:p>
          <a:p>
            <a:endParaRPr lang="en-GB" sz="2000" dirty="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en-GB" sz="2000" dirty="0"/>
              <a:t>Guidelines on 24/7 points of contact based on best practices and experience;</a:t>
            </a:r>
          </a:p>
          <a:p>
            <a:pPr marL="342900" indent="-342900">
              <a:spcBef>
                <a:spcPts val="600"/>
              </a:spcBef>
              <a:spcAft>
                <a:spcPts val="0"/>
              </a:spcAft>
              <a:buFont typeface="Wingdings" pitchFamily="2" charset="2"/>
              <a:buChar char="Ø"/>
            </a:pPr>
            <a:r>
              <a:rPr lang="en-GB" sz="2000" dirty="0"/>
              <a:t>Formal cooperation between the law enforcement agencies and ISPs;</a:t>
            </a:r>
          </a:p>
          <a:p>
            <a:pPr marL="342900" indent="-342900">
              <a:spcBef>
                <a:spcPts val="600"/>
              </a:spcBef>
              <a:spcAft>
                <a:spcPts val="0"/>
              </a:spcAft>
              <a:buFont typeface="Wingdings" pitchFamily="2" charset="2"/>
              <a:buChar char="Ø"/>
            </a:pPr>
            <a:r>
              <a:rPr lang="en-GB" sz="2000" dirty="0"/>
              <a:t>Efficient use of human resources and communications for international cooperation, e.g. police-to-police communications for admissible evidence and direct access to foreign service providers / banking sector;</a:t>
            </a:r>
          </a:p>
        </p:txBody>
      </p:sp>
      <p:pic>
        <p:nvPicPr>
          <p:cNvPr id="2050" name="Picture 2" descr="Cybercrime@EAP III: New project on public/private cooperation">
            <a:extLst>
              <a:ext uri="{FF2B5EF4-FFF2-40B4-BE49-F238E27FC236}">
                <a16:creationId xmlns:a16="http://schemas.microsoft.com/office/drawing/2014/main" id="{92D60F29-F1B4-44C7-B3A7-DF7F6EB24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370" y="1097085"/>
            <a:ext cx="4100795" cy="27012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6E17302-7E5F-4991-9BFF-A49B47F8C503}"/>
              </a:ext>
            </a:extLst>
          </p:cNvPr>
          <p:cNvSpPr/>
          <p:nvPr/>
        </p:nvSpPr>
        <p:spPr>
          <a:xfrm>
            <a:off x="4553742" y="3798334"/>
            <a:ext cx="4464050" cy="2631490"/>
          </a:xfrm>
          <a:prstGeom prst="rect">
            <a:avLst/>
          </a:prstGeom>
        </p:spPr>
        <p:txBody>
          <a:bodyPr wrap="square">
            <a:spAutoFit/>
          </a:bodyPr>
          <a:lstStyle/>
          <a:p>
            <a:pPr marL="342900" indent="-342900">
              <a:spcBef>
                <a:spcPts val="600"/>
              </a:spcBef>
              <a:spcAft>
                <a:spcPts val="0"/>
              </a:spcAft>
              <a:buFont typeface="Wingdings" pitchFamily="2" charset="2"/>
              <a:buChar char="Ø"/>
            </a:pPr>
            <a:r>
              <a:rPr lang="en-GB" sz="2000" dirty="0"/>
              <a:t>Formal urgency/priority processing for incoming mutual assistance requests based on agreed criteria;</a:t>
            </a:r>
          </a:p>
          <a:p>
            <a:pPr marL="342900" indent="-342900">
              <a:spcBef>
                <a:spcPts val="600"/>
              </a:spcBef>
              <a:spcAft>
                <a:spcPts val="0"/>
              </a:spcAft>
              <a:buFont typeface="Wingdings" pitchFamily="2" charset="2"/>
              <a:buChar char="Ø"/>
            </a:pPr>
            <a:r>
              <a:rPr lang="en-GB" sz="2000" dirty="0"/>
              <a:t>Better integration of the core data on MLA requests into available criminal case management systems.</a:t>
            </a:r>
          </a:p>
        </p:txBody>
      </p:sp>
    </p:spTree>
    <p:extLst>
      <p:ext uri="{BB962C8B-B14F-4D97-AF65-F5344CB8AC3E}">
        <p14:creationId xmlns:p14="http://schemas.microsoft.com/office/powerpoint/2010/main" val="388390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68614" name="TextBox 7"/>
          <p:cNvSpPr txBox="1">
            <a:spLocks noChangeArrowheads="1"/>
          </p:cNvSpPr>
          <p:nvPr/>
        </p:nvSpPr>
        <p:spPr bwMode="auto">
          <a:xfrm>
            <a:off x="1403350" y="9801"/>
            <a:ext cx="7632700" cy="954107"/>
          </a:xfrm>
          <a:prstGeom prst="rect">
            <a:avLst/>
          </a:prstGeom>
          <a:noFill/>
          <a:ln>
            <a:no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b="1" dirty="0">
                <a:solidFill>
                  <a:schemeClr val="bg1"/>
                </a:solidFill>
                <a:latin typeface="+mn-lt"/>
                <a:cs typeface="Verdana" charset="0"/>
              </a:rPr>
              <a:t>2018 Report:</a:t>
            </a:r>
          </a:p>
          <a:p>
            <a:pPr algn="r"/>
            <a:r>
              <a:rPr lang="en-GB" sz="2800" b="1" dirty="0">
                <a:solidFill>
                  <a:schemeClr val="bg1"/>
                </a:solidFill>
                <a:latin typeface="+mn-lt"/>
                <a:cs typeface="Verdana" charset="0"/>
              </a:rPr>
              <a:t>Quality of requests</a:t>
            </a:r>
          </a:p>
        </p:txBody>
      </p:sp>
      <p:sp>
        <p:nvSpPr>
          <p:cNvPr id="2" name="Rectangle 1"/>
          <p:cNvSpPr/>
          <p:nvPr/>
        </p:nvSpPr>
        <p:spPr>
          <a:xfrm>
            <a:off x="152400" y="1149489"/>
            <a:ext cx="4419600" cy="5016758"/>
          </a:xfrm>
          <a:prstGeom prst="rect">
            <a:avLst/>
          </a:prstGeom>
        </p:spPr>
        <p:txBody>
          <a:bodyPr wrap="square">
            <a:spAutoFit/>
          </a:bodyPr>
          <a:lstStyle/>
          <a:p>
            <a:r>
              <a:rPr lang="en-GB" sz="2000" b="1" dirty="0">
                <a:ea typeface="Verdana" panose="020B0604030504040204" pitchFamily="34" charset="0"/>
                <a:cs typeface="Verdana" panose="020B0604030504040204" pitchFamily="34" charset="0"/>
              </a:rPr>
              <a:t>Improve quality of MLA requests:</a:t>
            </a:r>
          </a:p>
          <a:p>
            <a:pPr marL="285750" indent="-285750">
              <a:buFontTx/>
              <a:buChar char="-"/>
            </a:pPr>
            <a:endParaRPr lang="en-GB" sz="2000" dirty="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en-GB" sz="2000" dirty="0"/>
              <a:t>Capacity building activities with focus on compact and informative writing skills;</a:t>
            </a:r>
          </a:p>
          <a:p>
            <a:pPr marL="342900" indent="-342900">
              <a:spcBef>
                <a:spcPts val="600"/>
              </a:spcBef>
              <a:spcAft>
                <a:spcPts val="0"/>
              </a:spcAft>
              <a:buFont typeface="Wingdings" pitchFamily="2" charset="2"/>
              <a:buChar char="Ø"/>
            </a:pPr>
            <a:r>
              <a:rPr lang="en-GB" sz="2000" dirty="0"/>
              <a:t>Reducing </a:t>
            </a:r>
            <a:r>
              <a:rPr lang="en-GB" sz="2000" i="1" dirty="0"/>
              <a:t>de minimis</a:t>
            </a:r>
            <a:r>
              <a:rPr lang="en-GB" sz="2000" dirty="0"/>
              <a:t> requests; </a:t>
            </a:r>
          </a:p>
          <a:p>
            <a:pPr marL="342900" indent="-342900">
              <a:spcBef>
                <a:spcPts val="600"/>
              </a:spcBef>
              <a:spcAft>
                <a:spcPts val="0"/>
              </a:spcAft>
              <a:buFont typeface="Wingdings" pitchFamily="2" charset="2"/>
              <a:buChar char="Ø"/>
            </a:pPr>
            <a:r>
              <a:rPr lang="en-GB" sz="2000" dirty="0"/>
              <a:t>Use of standard templates and handbooks for acceptable standard for outgoing mutual legal assistance requests;  </a:t>
            </a:r>
          </a:p>
          <a:p>
            <a:pPr marL="342900" indent="-342900">
              <a:spcBef>
                <a:spcPts val="600"/>
              </a:spcBef>
              <a:spcAft>
                <a:spcPts val="0"/>
              </a:spcAft>
              <a:buFont typeface="Wingdings" pitchFamily="2" charset="2"/>
              <a:buChar char="Ø"/>
            </a:pPr>
            <a:r>
              <a:rPr lang="en-GB" sz="2000" dirty="0"/>
              <a:t>Direct judicial cooperation: centralized reporting, periodic follow-up and consultation from the central authorities.</a:t>
            </a:r>
          </a:p>
        </p:txBody>
      </p:sp>
      <p:pic>
        <p:nvPicPr>
          <p:cNvPr id="4098" name="Picture 2" descr="Brainstorming on the review of the judicial training courses on cybercrime">
            <a:extLst>
              <a:ext uri="{FF2B5EF4-FFF2-40B4-BE49-F238E27FC236}">
                <a16:creationId xmlns:a16="http://schemas.microsoft.com/office/drawing/2014/main" id="{8CB9C8A9-0D32-4B22-9C6B-743108615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427" y="2022620"/>
            <a:ext cx="4471017" cy="288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41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descr="Questions outline">
            <a:extLst>
              <a:ext uri="{FF2B5EF4-FFF2-40B4-BE49-F238E27FC236}">
                <a16:creationId xmlns:a16="http://schemas.microsoft.com/office/drawing/2014/main" id="{55079A90-565A-4582-B78F-0C31248619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6" name="Title 50">
            <a:extLst>
              <a:ext uri="{FF2B5EF4-FFF2-40B4-BE49-F238E27FC236}">
                <a16:creationId xmlns:a16="http://schemas.microsoft.com/office/drawing/2014/main" id="{140D963A-28B1-4503-A599-C6F5C008AAB1}"/>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41634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Title 24">
            <a:extLst>
              <a:ext uri="{FF2B5EF4-FFF2-40B4-BE49-F238E27FC236}">
                <a16:creationId xmlns:a16="http://schemas.microsoft.com/office/drawing/2014/main" id="{8BEB4418-1CA8-4560-B0AC-C94ACC83DD29}"/>
              </a:ext>
            </a:extLst>
          </p:cNvPr>
          <p:cNvSpPr>
            <a:spLocks noGrp="1"/>
          </p:cNvSpPr>
          <p:nvPr>
            <p:ph type="ctrTitle"/>
          </p:nvPr>
        </p:nvSpPr>
        <p:spPr>
          <a:xfrm>
            <a:off x="685800" y="1723613"/>
            <a:ext cx="7772400" cy="2845480"/>
          </a:xfrm>
        </p:spPr>
        <p:txBody>
          <a:bodyPr>
            <a:normAutofit/>
          </a:bodyPr>
          <a:lstStyle/>
          <a:p>
            <a:r>
              <a:rPr lang="en-US" sz="3500" dirty="0"/>
              <a:t>Part Five</a:t>
            </a:r>
            <a:br>
              <a:rPr lang="en-US" sz="3500" dirty="0"/>
            </a:br>
            <a:br>
              <a:rPr lang="en-US" sz="3500" dirty="0"/>
            </a:br>
            <a:r>
              <a:rPr lang="en-US" dirty="0"/>
              <a:t>Summary</a:t>
            </a:r>
          </a:p>
        </p:txBody>
      </p:sp>
    </p:spTree>
    <p:extLst>
      <p:ext uri="{BB962C8B-B14F-4D97-AF65-F5344CB8AC3E}">
        <p14:creationId xmlns:p14="http://schemas.microsoft.com/office/powerpoint/2010/main" val="393586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Session Objectives</a:t>
            </a:r>
            <a:endParaRPr lang="en-GB" sz="3200" dirty="0"/>
          </a:p>
        </p:txBody>
      </p:sp>
      <p:sp>
        <p:nvSpPr>
          <p:cNvPr id="7" name="Rectangle 6">
            <a:extLst>
              <a:ext uri="{FF2B5EF4-FFF2-40B4-BE49-F238E27FC236}">
                <a16:creationId xmlns:a16="http://schemas.microsoft.com/office/drawing/2014/main" id="{B0D9B726-2DA9-204B-BF3E-36B6AB6770F1}"/>
              </a:ext>
            </a:extLst>
          </p:cNvPr>
          <p:cNvSpPr/>
          <p:nvPr/>
        </p:nvSpPr>
        <p:spPr>
          <a:xfrm>
            <a:off x="88521" y="1047566"/>
            <a:ext cx="4871786" cy="4832092"/>
          </a:xfrm>
          <a:prstGeom prst="rect">
            <a:avLst/>
          </a:prstGeom>
        </p:spPr>
        <p:txBody>
          <a:bodyPr wrap="square">
            <a:spAutoFit/>
          </a:bodyPr>
          <a:lstStyle/>
          <a:p>
            <a:pPr marL="342900" lvl="2" indent="-342900">
              <a:buFont typeface="Wingdings" pitchFamily="2" charset="2"/>
              <a:buChar char="ü"/>
            </a:pPr>
            <a:r>
              <a:rPr lang="en-GB" sz="2200" i="1" dirty="0"/>
              <a:t>to understand differences between formal and informal mutual legal assistance in criminal matters</a:t>
            </a:r>
          </a:p>
          <a:p>
            <a:pPr marL="342900" lvl="2" indent="-342900">
              <a:buFont typeface="Wingdings" pitchFamily="2" charset="2"/>
              <a:buChar char="ü"/>
            </a:pPr>
            <a:endParaRPr lang="en-GB" sz="2200" i="1" dirty="0"/>
          </a:p>
          <a:p>
            <a:pPr marL="342900" lvl="2" indent="-342900">
              <a:buFont typeface="Wingdings" pitchFamily="2" charset="2"/>
              <a:buChar char="ü"/>
            </a:pPr>
            <a:r>
              <a:rPr lang="en-GB" sz="2200" i="1" dirty="0"/>
              <a:t>to get additional information and knowledge about International Organizations and Networks for Cybercrime organization, setup and competencies</a:t>
            </a:r>
          </a:p>
          <a:p>
            <a:pPr marL="342900" lvl="2" indent="-342900">
              <a:buFont typeface="Wingdings" pitchFamily="2" charset="2"/>
              <a:buChar char="ü"/>
            </a:pPr>
            <a:endParaRPr lang="en-GB" sz="2200" i="1" dirty="0"/>
          </a:p>
          <a:p>
            <a:pPr marL="342900" lvl="2" indent="-342900">
              <a:buFont typeface="Wingdings" pitchFamily="2" charset="2"/>
              <a:buChar char="ü"/>
            </a:pPr>
            <a:r>
              <a:rPr lang="en-GB" sz="2200" i="1" dirty="0"/>
              <a:t>to additionally analyse and understand implementation of the Council of Europe Cybercrime Convention Article 35</a:t>
            </a:r>
          </a:p>
        </p:txBody>
      </p:sp>
      <p:sp>
        <p:nvSpPr>
          <p:cNvPr id="16" name="TextBox 15">
            <a:extLst>
              <a:ext uri="{FF2B5EF4-FFF2-40B4-BE49-F238E27FC236}">
                <a16:creationId xmlns:a16="http://schemas.microsoft.com/office/drawing/2014/main" id="{BC236941-1F46-4363-B666-BED0F7B0949A}"/>
              </a:ext>
            </a:extLst>
          </p:cNvPr>
          <p:cNvSpPr txBox="1"/>
          <p:nvPr/>
        </p:nvSpPr>
        <p:spPr>
          <a:xfrm>
            <a:off x="5047989" y="1052817"/>
            <a:ext cx="3817141" cy="2123658"/>
          </a:xfrm>
          <a:prstGeom prst="rect">
            <a:avLst/>
          </a:prstGeom>
          <a:noFill/>
        </p:spPr>
        <p:txBody>
          <a:bodyPr wrap="square">
            <a:spAutoFit/>
          </a:bodyPr>
          <a:lstStyle/>
          <a:p>
            <a:pPr marL="342900" lvl="2" indent="-342900">
              <a:buFont typeface="Wingdings" pitchFamily="2" charset="2"/>
              <a:buChar char="ü"/>
            </a:pPr>
            <a:r>
              <a:rPr lang="en-GB" sz="2200" i="1" dirty="0"/>
              <a:t>to raise awareness about some of the local national solutions for suppression of the cybercrime and mutual legal assistance with that regards</a:t>
            </a:r>
          </a:p>
        </p:txBody>
      </p:sp>
      <p:pic>
        <p:nvPicPr>
          <p:cNvPr id="27" name="Graphic 26" descr="Bullseye outline">
            <a:extLst>
              <a:ext uri="{FF2B5EF4-FFF2-40B4-BE49-F238E27FC236}">
                <a16:creationId xmlns:a16="http://schemas.microsoft.com/office/drawing/2014/main" id="{C082A75E-2027-45E0-9FB4-483738EDCE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932251">
            <a:off x="5645590" y="3405091"/>
            <a:ext cx="2624513" cy="2624513"/>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Session Objectives</a:t>
            </a:r>
            <a:endParaRPr lang="en-GB" sz="3200" dirty="0"/>
          </a:p>
        </p:txBody>
      </p:sp>
      <p:sp>
        <p:nvSpPr>
          <p:cNvPr id="7" name="Rectangle 6">
            <a:extLst>
              <a:ext uri="{FF2B5EF4-FFF2-40B4-BE49-F238E27FC236}">
                <a16:creationId xmlns:a16="http://schemas.microsoft.com/office/drawing/2014/main" id="{B0D9B726-2DA9-204B-BF3E-36B6AB6770F1}"/>
              </a:ext>
            </a:extLst>
          </p:cNvPr>
          <p:cNvSpPr/>
          <p:nvPr/>
        </p:nvSpPr>
        <p:spPr>
          <a:xfrm>
            <a:off x="88522" y="1162087"/>
            <a:ext cx="4209709" cy="4154984"/>
          </a:xfrm>
          <a:prstGeom prst="rect">
            <a:avLst/>
          </a:prstGeom>
        </p:spPr>
        <p:txBody>
          <a:bodyPr wrap="square">
            <a:spAutoFit/>
          </a:bodyPr>
          <a:lstStyle/>
          <a:p>
            <a:pPr marL="342900" lvl="2" indent="-342900" algn="just">
              <a:buFont typeface="Wingdings" pitchFamily="2" charset="2"/>
              <a:buChar char="ü"/>
            </a:pPr>
            <a:r>
              <a:rPr lang="en-GB" sz="2200" i="1" dirty="0"/>
              <a:t>to get additional information and knowledge about International Organizations and Networks for Cybercrime organization, setup and competencies</a:t>
            </a:r>
          </a:p>
          <a:p>
            <a:pPr marL="342900" lvl="2" indent="-342900" algn="just">
              <a:buFont typeface="Wingdings" pitchFamily="2" charset="2"/>
              <a:buChar char="ü"/>
            </a:pPr>
            <a:endParaRPr lang="en-GB" sz="2200" i="1" dirty="0"/>
          </a:p>
          <a:p>
            <a:pPr marL="342900" lvl="2" indent="-342900" algn="just">
              <a:buFont typeface="Wingdings" pitchFamily="2" charset="2"/>
              <a:buChar char="ü"/>
            </a:pPr>
            <a:r>
              <a:rPr lang="en-GB" sz="2200" i="1" dirty="0"/>
              <a:t>to additionally analyse and understand implementation of the Council of Europe Cybercrime Convention Article 35</a:t>
            </a:r>
          </a:p>
        </p:txBody>
      </p:sp>
      <p:pic>
        <p:nvPicPr>
          <p:cNvPr id="6" name="Picture 5" descr="A picture containing drawing, food&#10;&#10;Description automatically generated">
            <a:extLst>
              <a:ext uri="{FF2B5EF4-FFF2-40B4-BE49-F238E27FC236}">
                <a16:creationId xmlns:a16="http://schemas.microsoft.com/office/drawing/2014/main" id="{3F8D7186-3FDA-45C4-9898-FF567367C538}"/>
              </a:ext>
            </a:extLst>
          </p:cNvPr>
          <p:cNvPicPr>
            <a:picLocks noChangeAspect="1"/>
          </p:cNvPicPr>
          <p:nvPr/>
        </p:nvPicPr>
        <p:blipFill>
          <a:blip r:embed="rId3"/>
          <a:stretch>
            <a:fillRect/>
          </a:stretch>
        </p:blipFill>
        <p:spPr>
          <a:xfrm>
            <a:off x="4845771" y="4635399"/>
            <a:ext cx="4055236" cy="1445217"/>
          </a:xfrm>
          <a:prstGeom prst="rect">
            <a:avLst/>
          </a:prstGeom>
        </p:spPr>
      </p:pic>
      <p:sp>
        <p:nvSpPr>
          <p:cNvPr id="26" name="Rectangle 25">
            <a:extLst>
              <a:ext uri="{FF2B5EF4-FFF2-40B4-BE49-F238E27FC236}">
                <a16:creationId xmlns:a16="http://schemas.microsoft.com/office/drawing/2014/main" id="{A25B1A84-9CD0-4199-BD28-861645391BB7}"/>
              </a:ext>
            </a:extLst>
          </p:cNvPr>
          <p:cNvSpPr/>
          <p:nvPr/>
        </p:nvSpPr>
        <p:spPr>
          <a:xfrm>
            <a:off x="4768534" y="1162087"/>
            <a:ext cx="4209709" cy="1446550"/>
          </a:xfrm>
          <a:prstGeom prst="rect">
            <a:avLst/>
          </a:prstGeom>
        </p:spPr>
        <p:txBody>
          <a:bodyPr wrap="square">
            <a:spAutoFit/>
          </a:bodyPr>
          <a:lstStyle/>
          <a:p>
            <a:pPr marL="342900" lvl="2" indent="-342900" algn="just">
              <a:buFont typeface="Wingdings" pitchFamily="2" charset="2"/>
              <a:buChar char="ü"/>
            </a:pPr>
            <a:r>
              <a:rPr lang="en-GB" sz="2200" i="1" dirty="0"/>
              <a:t>to </a:t>
            </a:r>
            <a:r>
              <a:rPr lang="en-GB" sz="2200" b="1" i="1" dirty="0"/>
              <a:t>raise awareness </a:t>
            </a:r>
            <a:r>
              <a:rPr lang="en-GB" sz="2200" i="1" dirty="0"/>
              <a:t>about some of the capacity building solutions for improving international cooperation</a:t>
            </a:r>
          </a:p>
        </p:txBody>
      </p:sp>
    </p:spTree>
    <p:extLst>
      <p:ext uri="{BB962C8B-B14F-4D97-AF65-F5344CB8AC3E}">
        <p14:creationId xmlns:p14="http://schemas.microsoft.com/office/powerpoint/2010/main" val="3539683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descr="Questions outline">
            <a:extLst>
              <a:ext uri="{FF2B5EF4-FFF2-40B4-BE49-F238E27FC236}">
                <a16:creationId xmlns:a16="http://schemas.microsoft.com/office/drawing/2014/main" id="{4780AA23-580B-4104-AF10-291381007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6" name="Title 50">
            <a:extLst>
              <a:ext uri="{FF2B5EF4-FFF2-40B4-BE49-F238E27FC236}">
                <a16:creationId xmlns:a16="http://schemas.microsoft.com/office/drawing/2014/main" id="{F7E9F11A-7911-49C9-8F13-90874F741C4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26197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Title 24">
            <a:extLst>
              <a:ext uri="{FF2B5EF4-FFF2-40B4-BE49-F238E27FC236}">
                <a16:creationId xmlns:a16="http://schemas.microsoft.com/office/drawing/2014/main" id="{1956A88B-E471-4895-9B97-F19647BA94FC}"/>
              </a:ext>
            </a:extLst>
          </p:cNvPr>
          <p:cNvSpPr>
            <a:spLocks noGrp="1"/>
          </p:cNvSpPr>
          <p:nvPr>
            <p:ph type="ctrTitle"/>
          </p:nvPr>
        </p:nvSpPr>
        <p:spPr>
          <a:xfrm>
            <a:off x="685800" y="2006260"/>
            <a:ext cx="7772400" cy="2845480"/>
          </a:xfrm>
        </p:spPr>
        <p:txBody>
          <a:bodyPr>
            <a:normAutofit fontScale="90000"/>
          </a:bodyPr>
          <a:lstStyle/>
          <a:p>
            <a:pPr eaLnBrk="1" hangingPunct="1">
              <a:lnSpc>
                <a:spcPct val="80000"/>
              </a:lnSpc>
            </a:pPr>
            <a:r>
              <a:rPr lang="en-GB" sz="3900" b="1" dirty="0">
                <a:ea typeface="ＭＳ Ｐゴシック" charset="0"/>
                <a:cs typeface="ＭＳ Ｐゴシック" charset="0"/>
              </a:rPr>
              <a:t>Part One</a:t>
            </a:r>
            <a:br>
              <a:rPr lang="en-GB" sz="4800" b="1" dirty="0">
                <a:ea typeface="ＭＳ Ｐゴシック" charset="0"/>
                <a:cs typeface="ＭＳ Ｐゴシック" charset="0"/>
              </a:rPr>
            </a:br>
            <a:br>
              <a:rPr lang="en-GB" sz="4800" b="1" dirty="0">
                <a:ea typeface="ＭＳ Ｐゴシック" charset="0"/>
                <a:cs typeface="ＭＳ Ｐゴシック" charset="0"/>
              </a:rPr>
            </a:br>
            <a:r>
              <a:rPr lang="en-GB" sz="4800" b="1" dirty="0"/>
              <a:t>Formal vs. informal mutual legal assistance in criminal matters</a:t>
            </a:r>
            <a:endParaRPr lang="en-US" dirty="0"/>
          </a:p>
        </p:txBody>
      </p:sp>
    </p:spTree>
    <p:extLst>
      <p:ext uri="{BB962C8B-B14F-4D97-AF65-F5344CB8AC3E}">
        <p14:creationId xmlns:p14="http://schemas.microsoft.com/office/powerpoint/2010/main" val="274553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Formal vs. informal mutual legal assistance</a:t>
            </a:r>
          </a:p>
          <a:p>
            <a:pPr marL="0" indent="0" algn="r">
              <a:buFont typeface="Arial" charset="0"/>
              <a:buNone/>
              <a:defRPr/>
            </a:pPr>
            <a:r>
              <a:rPr lang="en-GB" sz="2800" b="1" dirty="0"/>
              <a:t>in </a:t>
            </a:r>
            <a:r>
              <a:rPr lang="en-GB" sz="2800" b="1" dirty="0">
                <a:solidFill>
                  <a:schemeClr val="bg1"/>
                </a:solidFill>
              </a:rPr>
              <a:t>criminal matters</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18270"/>
            <a:ext cx="4767257" cy="5293757"/>
          </a:xfrm>
          <a:prstGeom prst="rect">
            <a:avLst/>
          </a:prstGeom>
        </p:spPr>
        <p:txBody>
          <a:bodyPr wrap="square">
            <a:spAutoFit/>
          </a:bodyPr>
          <a:lstStyle/>
          <a:p>
            <a:pPr marL="342900" indent="-342900">
              <a:spcAft>
                <a:spcPts val="0"/>
              </a:spcAft>
              <a:buFont typeface="Wingdings" pitchFamily="2" charset="2"/>
              <a:buChar char="Ø"/>
            </a:pPr>
            <a:r>
              <a:rPr lang="en-GB" sz="2200" b="1" dirty="0">
                <a:solidFill>
                  <a:srgbClr val="005E8E"/>
                </a:solidFill>
              </a:rPr>
              <a:t>Formal:</a:t>
            </a:r>
          </a:p>
          <a:p>
            <a:pPr marL="342900" indent="-342900">
              <a:spcAft>
                <a:spcPts val="0"/>
              </a:spcAft>
              <a:buFont typeface="Wingdings" pitchFamily="2" charset="2"/>
              <a:buChar char="Ø"/>
            </a:pPr>
            <a:endParaRPr lang="en-GB" sz="2200" b="1" dirty="0"/>
          </a:p>
          <a:p>
            <a:pPr marL="342900" indent="-342900">
              <a:buFont typeface="Arial" panose="020B0604020202020204" pitchFamily="34" charset="0"/>
              <a:buChar char="•"/>
            </a:pPr>
            <a:r>
              <a:rPr lang="en-GB" sz="2100" b="1" dirty="0">
                <a:effectLst/>
                <a:cs typeface="Arial" panose="020B0604020202020204" pitchFamily="34" charset="0"/>
              </a:rPr>
              <a:t>Mutual legal assistance (MLA)</a:t>
            </a:r>
            <a:r>
              <a:rPr lang="en-GB" sz="2100" dirty="0">
                <a:effectLst/>
                <a:cs typeface="Arial" panose="020B0604020202020204" pitchFamily="34" charset="0"/>
              </a:rPr>
              <a:t>, sometimes known as ‘judicial assistance’ </a:t>
            </a:r>
            <a:r>
              <a:rPr lang="en-GB" sz="2100" b="1" dirty="0">
                <a:effectLst/>
                <a:cs typeface="Arial" panose="020B0604020202020204" pitchFamily="34" charset="0"/>
              </a:rPr>
              <a:t>is the formal way in which states request and provide assistance</a:t>
            </a:r>
            <a:r>
              <a:rPr lang="en-GB" sz="2100" dirty="0">
                <a:effectLst/>
                <a:cs typeface="Arial" panose="020B0604020202020204" pitchFamily="34" charset="0"/>
              </a:rPr>
              <a:t> in obtaining evidence located in one state to assist in criminal investigations or proceedings in another state</a:t>
            </a:r>
          </a:p>
          <a:p>
            <a:pPr marL="342900" indent="-342900">
              <a:buFont typeface="Arial" panose="020B0604020202020204" pitchFamily="34" charset="0"/>
              <a:buChar char="•"/>
            </a:pPr>
            <a:endParaRPr lang="en-GB" sz="2100" dirty="0">
              <a:effectLst/>
              <a:cs typeface="Arial" panose="020B0604020202020204" pitchFamily="34" charset="0"/>
            </a:endParaRPr>
          </a:p>
          <a:p>
            <a:pPr marL="342900" indent="-342900">
              <a:buFont typeface="Arial" panose="020B0604020202020204" pitchFamily="34" charset="0"/>
              <a:buChar char="•"/>
            </a:pPr>
            <a:r>
              <a:rPr lang="en-GB" sz="2100" dirty="0">
                <a:effectLst/>
                <a:cs typeface="Arial" panose="020B0604020202020204" pitchFamily="34" charset="0"/>
              </a:rPr>
              <a:t>the state making the request is usually referred to as the ‘</a:t>
            </a:r>
            <a:r>
              <a:rPr lang="en-GB" sz="2100" b="1" dirty="0">
                <a:effectLst/>
                <a:cs typeface="Arial" panose="020B0604020202020204" pitchFamily="34" charset="0"/>
              </a:rPr>
              <a:t>requesting state</a:t>
            </a:r>
            <a:r>
              <a:rPr lang="en-GB" sz="2100" dirty="0">
                <a:effectLst/>
                <a:cs typeface="Arial" panose="020B0604020202020204" pitchFamily="34" charset="0"/>
              </a:rPr>
              <a:t>’, whilst the state to whom the request is made is the ‘</a:t>
            </a:r>
            <a:r>
              <a:rPr lang="en-GB" sz="2100" b="1" dirty="0">
                <a:effectLst/>
                <a:cs typeface="Arial" panose="020B0604020202020204" pitchFamily="34" charset="0"/>
              </a:rPr>
              <a:t>requested state</a:t>
            </a:r>
            <a:r>
              <a:rPr lang="en-GB" sz="2100" dirty="0">
                <a:effectLst/>
                <a:cs typeface="Arial" panose="020B0604020202020204" pitchFamily="34" charset="0"/>
              </a:rPr>
              <a:t>’. </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9" y="1118270"/>
            <a:ext cx="4072084" cy="1546577"/>
          </a:xfrm>
          <a:prstGeom prst="rect">
            <a:avLst/>
          </a:prstGeom>
        </p:spPr>
        <p:txBody>
          <a:bodyPr wrap="square">
            <a:spAutoFit/>
          </a:bodyPr>
          <a:lstStyle/>
          <a:p>
            <a:pPr marL="342900" indent="-342900">
              <a:lnSpc>
                <a:spcPct val="90000"/>
              </a:lnSpc>
              <a:buFont typeface="Arial" panose="020B0604020202020204" pitchFamily="34" charset="0"/>
              <a:buChar char="•"/>
            </a:pPr>
            <a:r>
              <a:rPr lang="en-GB" sz="2100" b="1" dirty="0">
                <a:effectLst/>
                <a:cs typeface="Arial" panose="020B0604020202020204" pitchFamily="34" charset="0"/>
              </a:rPr>
              <a:t>Mutual legal assistance is designed for the gathering of evidence, not intelligence or other information.</a:t>
            </a:r>
            <a:endParaRPr lang="en-GB" sz="2100" b="1" dirty="0"/>
          </a:p>
        </p:txBody>
      </p:sp>
      <p:pic>
        <p:nvPicPr>
          <p:cNvPr id="2050" name="Picture 2" descr="Formal Service Letter Request Sample - Formal letter samples and templates">
            <a:hlinkClick r:id="rId3"/>
            <a:extLst>
              <a:ext uri="{FF2B5EF4-FFF2-40B4-BE49-F238E27FC236}">
                <a16:creationId xmlns:a16="http://schemas.microsoft.com/office/drawing/2014/main" id="{2B7C42ED-5922-40FC-9831-5DF28D5B6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318" y="3163958"/>
            <a:ext cx="3687005" cy="309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7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Formal vs. informal mutual legal assistance</a:t>
            </a:r>
          </a:p>
          <a:p>
            <a:pPr marL="0" indent="0" algn="r">
              <a:buFont typeface="Arial" charset="0"/>
              <a:buNone/>
              <a:defRPr/>
            </a:pPr>
            <a:r>
              <a:rPr lang="en-GB" sz="2800" b="1" dirty="0"/>
              <a:t>in </a:t>
            </a:r>
            <a:r>
              <a:rPr lang="en-GB" sz="2800" b="1" dirty="0">
                <a:solidFill>
                  <a:schemeClr val="bg1"/>
                </a:solidFill>
              </a:rPr>
              <a:t>criminal matters</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12961"/>
            <a:ext cx="4572000" cy="5293757"/>
          </a:xfrm>
          <a:prstGeom prst="rect">
            <a:avLst/>
          </a:prstGeom>
        </p:spPr>
        <p:txBody>
          <a:bodyPr>
            <a:spAutoFit/>
          </a:bodyPr>
          <a:lstStyle/>
          <a:p>
            <a:pPr marL="342900" indent="-342900">
              <a:spcAft>
                <a:spcPts val="0"/>
              </a:spcAft>
              <a:buFont typeface="Wingdings" pitchFamily="2" charset="2"/>
              <a:buChar char="Ø"/>
            </a:pPr>
            <a:r>
              <a:rPr lang="en-GB" sz="2200" b="1" dirty="0">
                <a:solidFill>
                  <a:srgbClr val="005E8E"/>
                </a:solidFill>
              </a:rPr>
              <a:t>Informal:</a:t>
            </a:r>
          </a:p>
          <a:p>
            <a:pPr marL="342900" indent="-342900">
              <a:spcAft>
                <a:spcPts val="0"/>
              </a:spcAft>
              <a:buFont typeface="Wingdings" pitchFamily="2" charset="2"/>
              <a:buChar char="Ø"/>
            </a:pPr>
            <a:endParaRPr lang="en-GB" sz="2200" b="1" dirty="0"/>
          </a:p>
          <a:p>
            <a:pPr marL="342900" indent="-342900">
              <a:buFont typeface="Arial" panose="020B0604020202020204" pitchFamily="34" charset="0"/>
              <a:buChar char="•"/>
            </a:pPr>
            <a:r>
              <a:rPr lang="en-GB" sz="2100" b="1" dirty="0">
                <a:effectLst/>
                <a:cs typeface="Arial" panose="020B0604020202020204" pitchFamily="34" charset="0"/>
              </a:rPr>
              <a:t>administrative assistance is sometimes referred to as ‘informal assistance</a:t>
            </a:r>
            <a:r>
              <a:rPr lang="en-GB" sz="2100" dirty="0">
                <a:effectLst/>
                <a:cs typeface="Arial" panose="020B0604020202020204" pitchFamily="34" charset="0"/>
              </a:rPr>
              <a:t>’</a:t>
            </a:r>
          </a:p>
          <a:p>
            <a:pPr marL="342900" indent="-342900">
              <a:buFont typeface="Arial" panose="020B0604020202020204" pitchFamily="34" charset="0"/>
              <a:buChar char="•"/>
            </a:pPr>
            <a:r>
              <a:rPr lang="en-GB" sz="2100" b="1" dirty="0">
                <a:effectLst/>
                <a:cs typeface="Arial" panose="020B0604020202020204" pitchFamily="34" charset="0"/>
              </a:rPr>
              <a:t>it does not involve the issuing of the formal letter </a:t>
            </a:r>
            <a:r>
              <a:rPr lang="en-GB" sz="2100" dirty="0">
                <a:effectLst/>
                <a:cs typeface="Arial" panose="020B0604020202020204" pitchFamily="34" charset="0"/>
              </a:rPr>
              <a:t>of request that forms the basis of a mutual legal assistance request</a:t>
            </a:r>
          </a:p>
          <a:p>
            <a:pPr marL="342900" indent="-342900">
              <a:buFont typeface="Arial" panose="020B0604020202020204" pitchFamily="34" charset="0"/>
              <a:buChar char="•"/>
            </a:pPr>
            <a:r>
              <a:rPr lang="en-GB" sz="2100" dirty="0">
                <a:effectLst/>
                <a:cs typeface="Arial" panose="020B0604020202020204" pitchFamily="34" charset="0"/>
              </a:rPr>
              <a:t>also to be used when making evidence-gathering requests to a state </a:t>
            </a:r>
            <a:r>
              <a:rPr lang="en-GB" sz="2100" b="1" dirty="0">
                <a:effectLst/>
                <a:cs typeface="Arial" panose="020B0604020202020204" pitchFamily="34" charset="0"/>
              </a:rPr>
              <a:t>where no coercive power is required</a:t>
            </a:r>
          </a:p>
          <a:p>
            <a:pPr marL="342900" indent="-342900">
              <a:buFont typeface="Arial" panose="020B0604020202020204" pitchFamily="34" charset="0"/>
              <a:buChar char="•"/>
            </a:pPr>
            <a:r>
              <a:rPr lang="en-GB" sz="2100" b="1" dirty="0">
                <a:effectLst/>
                <a:cs typeface="Arial" panose="020B0604020202020204" pitchFamily="34" charset="0"/>
              </a:rPr>
              <a:t>helps the authorities in both states to build networks and contacts</a:t>
            </a:r>
          </a:p>
        </p:txBody>
      </p:sp>
      <p:sp>
        <p:nvSpPr>
          <p:cNvPr id="5" name="Rectangle 4">
            <a:extLst>
              <a:ext uri="{FF2B5EF4-FFF2-40B4-BE49-F238E27FC236}">
                <a16:creationId xmlns:a16="http://schemas.microsoft.com/office/drawing/2014/main" id="{046D6463-C26B-9644-9190-9FB17B6BA87A}"/>
              </a:ext>
            </a:extLst>
          </p:cNvPr>
          <p:cNvSpPr/>
          <p:nvPr/>
        </p:nvSpPr>
        <p:spPr>
          <a:xfrm>
            <a:off x="4788137" y="1112961"/>
            <a:ext cx="4267341" cy="2354491"/>
          </a:xfrm>
          <a:prstGeom prst="rect">
            <a:avLst/>
          </a:prstGeom>
        </p:spPr>
        <p:txBody>
          <a:bodyPr wrap="square">
            <a:spAutoFit/>
          </a:bodyPr>
          <a:lstStyle/>
          <a:p>
            <a:pPr marL="342900" indent="-342900">
              <a:buFont typeface="Arial" panose="020B0604020202020204" pitchFamily="34" charset="0"/>
              <a:buChar char="•"/>
            </a:pPr>
            <a:r>
              <a:rPr lang="en-GB" sz="2100" dirty="0">
                <a:effectLst/>
                <a:cs typeface="Arial" panose="020B0604020202020204" pitchFamily="34" charset="0"/>
              </a:rPr>
              <a:t>informal approach should be the first step </a:t>
            </a:r>
            <a:r>
              <a:rPr lang="en-GB" sz="2100" b="1" dirty="0">
                <a:effectLst/>
                <a:cs typeface="Arial" panose="020B0604020202020204" pitchFamily="34" charset="0"/>
              </a:rPr>
              <a:t>in any evidential request of complexity in any event, even where it is always the intention to issue a formal letter of request</a:t>
            </a:r>
          </a:p>
        </p:txBody>
      </p:sp>
      <p:pic>
        <p:nvPicPr>
          <p:cNvPr id="6" name="Picture 2" descr="What Is an Informal Interview and How to Approach It">
            <a:hlinkClick r:id="rId3"/>
            <a:extLst>
              <a:ext uri="{FF2B5EF4-FFF2-40B4-BE49-F238E27FC236}">
                <a16:creationId xmlns:a16="http://schemas.microsoft.com/office/drawing/2014/main" id="{6BAEAF62-FBC5-4359-865E-3444AFEDB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395" y="3566956"/>
            <a:ext cx="4072083" cy="26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Formal vs. informal mutual legal assistance</a:t>
            </a:r>
          </a:p>
          <a:p>
            <a:pPr marL="0" indent="0" algn="r">
              <a:buFont typeface="Arial" charset="0"/>
              <a:buNone/>
              <a:defRPr/>
            </a:pPr>
            <a:r>
              <a:rPr lang="en-GB" sz="2800" b="1" dirty="0"/>
              <a:t>in </a:t>
            </a:r>
            <a:r>
              <a:rPr lang="en-GB" sz="2800" b="1" dirty="0">
                <a:solidFill>
                  <a:schemeClr val="bg1"/>
                </a:solidFill>
              </a:rPr>
              <a:t>criminal matters</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33174"/>
            <a:ext cx="4871785" cy="5293757"/>
          </a:xfrm>
          <a:prstGeom prst="rect">
            <a:avLst/>
          </a:prstGeom>
        </p:spPr>
        <p:txBody>
          <a:bodyPr wrap="square">
            <a:spAutoFit/>
          </a:bodyPr>
          <a:lstStyle/>
          <a:p>
            <a:pPr marL="342900" indent="-342900">
              <a:spcAft>
                <a:spcPts val="0"/>
              </a:spcAft>
              <a:buFont typeface="Wingdings" pitchFamily="2" charset="2"/>
              <a:buChar char="Ø"/>
            </a:pPr>
            <a:r>
              <a:rPr lang="en-GB" sz="2200" b="1" dirty="0">
                <a:solidFill>
                  <a:srgbClr val="005E8E"/>
                </a:solidFill>
              </a:rPr>
              <a:t>Formal MLA examples:</a:t>
            </a:r>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en-GB" sz="2100" b="1" dirty="0">
                <a:effectLst/>
                <a:cs typeface="Arial" panose="020B0604020202020204" pitchFamily="34" charset="0"/>
              </a:rPr>
              <a:t>Obtaining testimony </a:t>
            </a:r>
            <a:r>
              <a:rPr lang="en-GB" sz="2100" dirty="0">
                <a:effectLst/>
                <a:cs typeface="Arial" panose="020B0604020202020204" pitchFamily="34" charset="0"/>
              </a:rPr>
              <a:t>from a non-voluntary witness</a:t>
            </a:r>
          </a:p>
          <a:p>
            <a:pPr marL="342900" indent="-342900" algn="just">
              <a:buFont typeface="Arial" panose="020B0604020202020204" pitchFamily="34" charset="0"/>
              <a:buChar char="•"/>
            </a:pPr>
            <a:r>
              <a:rPr lang="en-GB" sz="2100" b="1" dirty="0">
                <a:effectLst/>
                <a:cs typeface="Arial" panose="020B0604020202020204" pitchFamily="34" charset="0"/>
              </a:rPr>
              <a:t>Seeking to interview </a:t>
            </a:r>
            <a:r>
              <a:rPr lang="en-GB" sz="2100" dirty="0">
                <a:effectLst/>
                <a:cs typeface="Arial" panose="020B0604020202020204" pitchFamily="34" charset="0"/>
              </a:rPr>
              <a:t>a person as a suspect,</a:t>
            </a:r>
          </a:p>
          <a:p>
            <a:pPr marL="342900" indent="-342900" algn="just">
              <a:buFont typeface="Arial" panose="020B0604020202020204" pitchFamily="34" charset="0"/>
              <a:buChar char="•"/>
            </a:pPr>
            <a:r>
              <a:rPr lang="en-GB" sz="2100" b="1" dirty="0">
                <a:effectLst/>
                <a:cs typeface="Arial" panose="020B0604020202020204" pitchFamily="34" charset="0"/>
              </a:rPr>
              <a:t>Obtaining account information </a:t>
            </a:r>
            <a:r>
              <a:rPr lang="en-GB" sz="2100" dirty="0">
                <a:effectLst/>
                <a:cs typeface="Arial" panose="020B0604020202020204" pitchFamily="34" charset="0"/>
              </a:rPr>
              <a:t>and documentary evidence from banks and financial institutions,</a:t>
            </a:r>
          </a:p>
          <a:p>
            <a:pPr marL="342900" indent="-342900" algn="just">
              <a:buFont typeface="Arial" panose="020B0604020202020204" pitchFamily="34" charset="0"/>
              <a:buChar char="•"/>
            </a:pPr>
            <a:r>
              <a:rPr lang="en-GB" sz="2100" b="1" dirty="0">
                <a:effectLst/>
                <a:cs typeface="Arial" panose="020B0604020202020204" pitchFamily="34" charset="0"/>
              </a:rPr>
              <a:t>Requests for search and seizure</a:t>
            </a:r>
            <a:endParaRPr lang="en-GB" sz="2100" b="1" dirty="0">
              <a:cs typeface="Arial" panose="020B0604020202020204" pitchFamily="34" charset="0"/>
            </a:endParaRPr>
          </a:p>
          <a:p>
            <a:pPr marL="342900" indent="-342900" algn="just">
              <a:buFont typeface="Arial" panose="020B0604020202020204" pitchFamily="34" charset="0"/>
              <a:buChar char="•"/>
            </a:pPr>
            <a:r>
              <a:rPr lang="en-GB" sz="2100" b="1" dirty="0">
                <a:effectLst/>
                <a:cs typeface="Arial" panose="020B0604020202020204" pitchFamily="34" charset="0"/>
              </a:rPr>
              <a:t>Internet records </a:t>
            </a:r>
            <a:r>
              <a:rPr lang="en-GB" sz="2100" dirty="0">
                <a:effectLst/>
                <a:cs typeface="Arial" panose="020B0604020202020204" pitchFamily="34" charset="0"/>
              </a:rPr>
              <a:t>and the contents of emails</a:t>
            </a:r>
            <a:endParaRPr lang="en-GB" sz="2100" dirty="0">
              <a:cs typeface="Arial" panose="020B0604020202020204" pitchFamily="34" charset="0"/>
            </a:endParaRPr>
          </a:p>
          <a:p>
            <a:pPr marL="342900" indent="-342900" algn="just">
              <a:buFont typeface="Arial" panose="020B0604020202020204" pitchFamily="34" charset="0"/>
              <a:buChar char="•"/>
            </a:pPr>
            <a:r>
              <a:rPr lang="en-GB" sz="2100" b="1" dirty="0">
                <a:effectLst/>
                <a:cs typeface="Arial" panose="020B0604020202020204" pitchFamily="34" charset="0"/>
              </a:rPr>
              <a:t>The transfer of consenting persons into custody </a:t>
            </a:r>
            <a:r>
              <a:rPr lang="en-GB" sz="2100" dirty="0">
                <a:effectLst/>
                <a:cs typeface="Arial" panose="020B0604020202020204" pitchFamily="34" charset="0"/>
              </a:rPr>
              <a:t>in order for testimony to be given</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120658"/>
            <a:ext cx="4166677" cy="1837426"/>
          </a:xfrm>
          <a:prstGeom prst="rect">
            <a:avLst/>
          </a:prstGeom>
        </p:spPr>
        <p:txBody>
          <a:bodyPr wrap="square">
            <a:spAutoFit/>
          </a:bodyPr>
          <a:lstStyle/>
          <a:p>
            <a:pPr algn="ctr">
              <a:lnSpc>
                <a:spcPct val="90000"/>
              </a:lnSpc>
            </a:pPr>
            <a:r>
              <a:rPr lang="en-GB" sz="2100" b="1" dirty="0">
                <a:effectLst/>
                <a:cs typeface="Arial" panose="020B0604020202020204" pitchFamily="34" charset="0"/>
              </a:rPr>
              <a:t>Note: A mutual legal assistance request cannot be made for the arrest of a fugitive. Such a request is strictly the domain of extradition</a:t>
            </a:r>
            <a:endParaRPr lang="en-GB" sz="2100" b="1" dirty="0">
              <a:cs typeface="Arial" panose="020B0604020202020204" pitchFamily="34" charset="0"/>
            </a:endParaRPr>
          </a:p>
        </p:txBody>
      </p:sp>
      <p:pic>
        <p:nvPicPr>
          <p:cNvPr id="27" name="Picture 2" descr="Formal Service Letter Request Sample - Formal letter samples and templates">
            <a:hlinkClick r:id="rId3"/>
            <a:extLst>
              <a:ext uri="{FF2B5EF4-FFF2-40B4-BE49-F238E27FC236}">
                <a16:creationId xmlns:a16="http://schemas.microsoft.com/office/drawing/2014/main" id="{374F46E3-3136-47BC-A660-5E275B2E0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318" y="3163958"/>
            <a:ext cx="3687005" cy="309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5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2800" b="1" dirty="0"/>
              <a:t>Formal vs. informal mutual legal assistance</a:t>
            </a:r>
          </a:p>
          <a:p>
            <a:pPr marL="0" indent="0" algn="r">
              <a:buFont typeface="Arial" charset="0"/>
              <a:buNone/>
              <a:defRPr/>
            </a:pPr>
            <a:r>
              <a:rPr lang="en-GB" sz="2800" b="1" dirty="0"/>
              <a:t>in </a:t>
            </a:r>
            <a:r>
              <a:rPr lang="en-GB" sz="2800" b="1" dirty="0">
                <a:solidFill>
                  <a:schemeClr val="bg1"/>
                </a:solidFill>
              </a:rPr>
              <a:t>criminal matters</a:t>
            </a:r>
          </a:p>
        </p:txBody>
      </p:sp>
      <p:sp>
        <p:nvSpPr>
          <p:cNvPr id="7" name="Rectangle 6">
            <a:extLst>
              <a:ext uri="{FF2B5EF4-FFF2-40B4-BE49-F238E27FC236}">
                <a16:creationId xmlns:a16="http://schemas.microsoft.com/office/drawing/2014/main" id="{1CAE5D1B-C7CD-DD44-B0C3-576B01C85806}"/>
              </a:ext>
            </a:extLst>
          </p:cNvPr>
          <p:cNvSpPr/>
          <p:nvPr/>
        </p:nvSpPr>
        <p:spPr>
          <a:xfrm>
            <a:off x="55902" y="949641"/>
            <a:ext cx="4799875" cy="5632311"/>
          </a:xfrm>
          <a:prstGeom prst="rect">
            <a:avLst/>
          </a:prstGeom>
        </p:spPr>
        <p:txBody>
          <a:bodyPr wrap="square">
            <a:spAutoFit/>
          </a:bodyPr>
          <a:lstStyle/>
          <a:p>
            <a:pPr marL="342900" indent="-342900">
              <a:spcAft>
                <a:spcPts val="0"/>
              </a:spcAft>
              <a:buFont typeface="Wingdings" pitchFamily="2" charset="2"/>
              <a:buChar char="Ø"/>
            </a:pPr>
            <a:r>
              <a:rPr lang="en-GB" sz="2200" b="1" dirty="0">
                <a:cs typeface="Arial" panose="020B0604020202020204" pitchFamily="34" charset="0"/>
              </a:rPr>
              <a:t>Informal assistance examples:</a:t>
            </a:r>
          </a:p>
          <a:p>
            <a:pPr marL="342900" indent="-342900">
              <a:spcAft>
                <a:spcPts val="0"/>
              </a:spcAft>
              <a:buFont typeface="Wingdings" pitchFamily="2" charset="2"/>
              <a:buChar char="Ø"/>
            </a:pPr>
            <a:endParaRPr lang="en-GB" sz="2200" b="1" dirty="0">
              <a:cs typeface="Arial" panose="020B0604020202020204" pitchFamily="34" charset="0"/>
            </a:endParaRPr>
          </a:p>
          <a:p>
            <a:pPr marL="342900" indent="-342900" algn="just">
              <a:buFont typeface="Arial" panose="020B0604020202020204" pitchFamily="34" charset="0"/>
              <a:buChar char="•"/>
            </a:pPr>
            <a:r>
              <a:rPr lang="en-GB" sz="2100" b="1" dirty="0">
                <a:cs typeface="Arial" panose="020B0604020202020204" pitchFamily="34" charset="0"/>
              </a:rPr>
              <a:t>obtaining of public records</a:t>
            </a:r>
            <a:r>
              <a:rPr lang="en-GB" sz="2100" dirty="0">
                <a:cs typeface="Arial" panose="020B0604020202020204" pitchFamily="34" charset="0"/>
              </a:rPr>
              <a:t>, such as land registry documents and papers relating to registration of companies - might even be available as open source material</a:t>
            </a:r>
          </a:p>
          <a:p>
            <a:pPr marL="342900" indent="-342900" algn="just">
              <a:buFont typeface="Arial" panose="020B0604020202020204" pitchFamily="34" charset="0"/>
              <a:buChar char="•"/>
            </a:pPr>
            <a:endParaRPr lang="en-GB" sz="2100" dirty="0">
              <a:cs typeface="Arial" panose="020B0604020202020204" pitchFamily="34" charset="0"/>
            </a:endParaRPr>
          </a:p>
          <a:p>
            <a:pPr marL="342900" indent="-342900" algn="just">
              <a:buFont typeface="Arial" panose="020B0604020202020204" pitchFamily="34" charset="0"/>
              <a:buChar char="•"/>
            </a:pPr>
            <a:r>
              <a:rPr lang="en-GB" sz="2100" b="1" dirty="0">
                <a:cs typeface="Arial" panose="020B0604020202020204" pitchFamily="34" charset="0"/>
              </a:rPr>
              <a:t>potential witnesses </a:t>
            </a:r>
            <a:r>
              <a:rPr lang="en-GB" sz="2100" dirty="0">
                <a:cs typeface="Arial" panose="020B0604020202020204" pitchFamily="34" charset="0"/>
              </a:rPr>
              <a:t>may be contacted to see if they are willing to assist the authorities of the requesting country voluntarily</a:t>
            </a:r>
          </a:p>
          <a:p>
            <a:pPr marL="342900" indent="-342900" algn="just">
              <a:buFont typeface="Arial" panose="020B0604020202020204" pitchFamily="34" charset="0"/>
              <a:buChar char="•"/>
            </a:pPr>
            <a:endParaRPr lang="en-GB" sz="2100" dirty="0">
              <a:cs typeface="Arial" panose="020B0604020202020204" pitchFamily="34" charset="0"/>
            </a:endParaRPr>
          </a:p>
          <a:p>
            <a:pPr marL="342900" indent="-342900" algn="just">
              <a:buFont typeface="Arial" panose="020B0604020202020204" pitchFamily="34" charset="0"/>
              <a:buChar char="•"/>
            </a:pPr>
            <a:r>
              <a:rPr lang="en-GB" sz="2100" b="1" dirty="0">
                <a:cs typeface="Arial" panose="020B0604020202020204" pitchFamily="34" charset="0"/>
              </a:rPr>
              <a:t>witness statemen</a:t>
            </a:r>
            <a:r>
              <a:rPr lang="en-GB" sz="2100" dirty="0">
                <a:cs typeface="Arial" panose="020B0604020202020204" pitchFamily="34" charset="0"/>
              </a:rPr>
              <a:t>t may be taken from a voluntary witness through an administrative request</a:t>
            </a:r>
          </a:p>
        </p:txBody>
      </p:sp>
      <p:sp>
        <p:nvSpPr>
          <p:cNvPr id="5" name="Rectangle 4">
            <a:extLst>
              <a:ext uri="{FF2B5EF4-FFF2-40B4-BE49-F238E27FC236}">
                <a16:creationId xmlns:a16="http://schemas.microsoft.com/office/drawing/2014/main" id="{046D6463-C26B-9644-9190-9FB17B6BA87A}"/>
              </a:ext>
            </a:extLst>
          </p:cNvPr>
          <p:cNvSpPr/>
          <p:nvPr/>
        </p:nvSpPr>
        <p:spPr>
          <a:xfrm>
            <a:off x="4855778" y="1053334"/>
            <a:ext cx="4199699" cy="2354491"/>
          </a:xfrm>
          <a:prstGeom prst="rect">
            <a:avLst/>
          </a:prstGeom>
        </p:spPr>
        <p:txBody>
          <a:bodyPr wrap="square">
            <a:spAutoFit/>
          </a:bodyPr>
          <a:lstStyle/>
          <a:p>
            <a:pPr marL="342900" indent="-342900" algn="just">
              <a:buFont typeface="Arial" panose="020B0604020202020204" pitchFamily="34" charset="0"/>
              <a:buChar char="•"/>
            </a:pPr>
            <a:r>
              <a:rPr lang="en-GB" sz="2100" b="1" dirty="0">
                <a:effectLst/>
                <a:cs typeface="Arial" panose="020B0604020202020204" pitchFamily="34" charset="0"/>
              </a:rPr>
              <a:t>obtaining of lists of previous convictions </a:t>
            </a:r>
          </a:p>
          <a:p>
            <a:pPr marL="342900" indent="-342900" algn="just">
              <a:buFont typeface="Arial" panose="020B0604020202020204" pitchFamily="34" charset="0"/>
              <a:buChar char="•"/>
            </a:pPr>
            <a:endParaRPr lang="en-GB" sz="2100" b="1" dirty="0">
              <a:effectLst/>
              <a:cs typeface="Arial" panose="020B0604020202020204" pitchFamily="34" charset="0"/>
            </a:endParaRPr>
          </a:p>
          <a:p>
            <a:pPr marL="342900" indent="-342900" algn="just">
              <a:buFont typeface="Arial" panose="020B0604020202020204" pitchFamily="34" charset="0"/>
              <a:buChar char="•"/>
            </a:pPr>
            <a:r>
              <a:rPr lang="en-GB" sz="2100" b="1" dirty="0">
                <a:effectLst/>
                <a:cs typeface="Arial" panose="020B0604020202020204" pitchFamily="34" charset="0"/>
              </a:rPr>
              <a:t>basic subscriber data </a:t>
            </a:r>
            <a:r>
              <a:rPr lang="en-GB" sz="2100" dirty="0">
                <a:effectLst/>
                <a:cs typeface="Arial" panose="020B0604020202020204" pitchFamily="34" charset="0"/>
              </a:rPr>
              <a:t>from communications and service providers that do not require a court order</a:t>
            </a:r>
            <a:endParaRPr lang="en-GB" sz="2100" b="1" dirty="0">
              <a:effectLst/>
              <a:cs typeface="Arial" panose="020B0604020202020204" pitchFamily="34" charset="0"/>
            </a:endParaRPr>
          </a:p>
        </p:txBody>
      </p:sp>
      <p:pic>
        <p:nvPicPr>
          <p:cNvPr id="27" name="Picture 2" descr="What Is an Informal Interview and How to Approach It">
            <a:hlinkClick r:id="rId3"/>
            <a:extLst>
              <a:ext uri="{FF2B5EF4-FFF2-40B4-BE49-F238E27FC236}">
                <a16:creationId xmlns:a16="http://schemas.microsoft.com/office/drawing/2014/main" id="{4232DEE3-6157-4FB8-BA41-EFB86A9D2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395" y="3566956"/>
            <a:ext cx="4072083" cy="26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84102"/>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18556</TotalTime>
  <Words>4576</Words>
  <Application>Microsoft Office PowerPoint</Application>
  <PresentationFormat>On-screen Show (4:3)</PresentationFormat>
  <Paragraphs>385</Paragraphs>
  <Slides>41</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Georgia</vt:lpstr>
      <vt:lpstr>Helvetica</vt:lpstr>
      <vt:lpstr>MinionPro-Bold</vt:lpstr>
      <vt:lpstr>MinionPro-Regular</vt:lpstr>
      <vt:lpstr>Wingdings</vt:lpstr>
      <vt:lpstr>PPT_theme_v7</vt:lpstr>
      <vt:lpstr>PowerPoint Presentation</vt:lpstr>
      <vt:lpstr>Informal Methods of International Cooperation</vt:lpstr>
      <vt:lpstr>PowerPoint Presentation</vt:lpstr>
      <vt:lpstr>PowerPoint Presentation</vt:lpstr>
      <vt:lpstr>Part One  Formal vs. informal mutual legal assistance in criminal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Two  International Organizations and Networks Specialized in Informal and Formal Cybercrime Cooperation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Three  Budapest Convention International Cooperation 24/7 Network</vt:lpstr>
      <vt:lpstr>PowerPoint Presentation</vt:lpstr>
      <vt:lpstr>PowerPoint Presentation</vt:lpstr>
      <vt:lpstr>PowerPoint Presentation</vt:lpstr>
      <vt:lpstr>PowerPoint Presentation</vt:lpstr>
      <vt:lpstr>PowerPoint Presentation</vt:lpstr>
      <vt:lpstr>Part Four  Example of Eastern Partnership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Five  Summary</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365</cp:revision>
  <dcterms:created xsi:type="dcterms:W3CDTF">2012-01-25T15:22:10Z</dcterms:created>
  <dcterms:modified xsi:type="dcterms:W3CDTF">2023-11-15T14:15:55Z</dcterms:modified>
</cp:coreProperties>
</file>