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notesSlides/notesSlide38.xml" ContentType="application/vnd.openxmlformats-officedocument.presentationml.notesSlide+xml"/>
  <Override PartName="/ppt/diagrams/colors11.xml" ContentType="application/vnd.openxmlformats-officedocument.drawingml.diagramColors+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diagrams/layout17.xml" ContentType="application/vnd.openxmlformats-officedocument.drawingml.diagramLayout+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57.xml" ContentType="application/vnd.openxmlformats-officedocument.presentationml.notesSlide+xml"/>
  <Override PartName="/ppt/changesInfos/changesInfo1.xml" ContentType="application/vnd.ms-powerpoint.changesinfo+xml"/>
  <Override PartName="/ppt/slides/slide88.xml" ContentType="application/vnd.openxmlformats-officedocument.presentationml.slide+xml"/>
  <Override PartName="/ppt/diagrams/colors4.xml" ContentType="application/vnd.openxmlformats-officedocument.drawingml.diagramColors+xml"/>
  <Override PartName="/ppt/notesSlides/notesSlide135.xml" ContentType="application/vnd.openxmlformats-officedocument.presentationml.notesSlide+xml"/>
  <Override PartName="/ppt/diagrams/data18.xml" ContentType="application/vnd.openxmlformats-officedocument.drawingml.diagramData+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iagrams/layout20.xml" ContentType="application/vnd.openxmlformats-officedocument.drawingml.diagram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diagrams/data21.xml" ContentType="application/vnd.openxmlformats-officedocument.drawingml.diagramData+xml"/>
  <Override PartName="/ppt/slides/slide22.xml" ContentType="application/vnd.openxmlformats-officedocument.presentationml.slide+xml"/>
  <Override PartName="/ppt/diagrams/layout6.xml" ContentType="application/vnd.openxmlformats-officedocument.drawingml.diagramLayout+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diagrams/layout14.xml" ContentType="application/vnd.openxmlformats-officedocument.drawingml.diagramLayout+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diagrams/colors1.xml" ContentType="application/vnd.openxmlformats-officedocument.drawingml.diagramColors+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notesSlides/notesSlide32.xml" ContentType="application/vnd.openxmlformats-officedocument.presentationml.notesSlide+xml"/>
  <Override PartName="/ppt/diagrams/layout19.xml" ContentType="application/vnd.openxmlformats-officedocument.drawingml.diagramLayout+xml"/>
  <Override PartName="/ppt/slides/slide138.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diagrams/quickStyle22.xml" ContentType="application/vnd.openxmlformats-officedocument.drawingml.diagramStyl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11.xml" ContentType="application/vnd.openxmlformats-officedocument.drawingml.diagramStyle+xml"/>
  <Override PartName="/ppt/notesSlides/notesSlide137.xml" ContentType="application/vnd.openxmlformats-officedocument.presentationml.notesSlide+xml"/>
  <Override PartName="/ppt/diagrams/colors18.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diagrams/layout22.xml" ContentType="application/vnd.openxmlformats-officedocument.drawingml.diagram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diagrams/colors10.xml" ContentType="application/vnd.openxmlformats-officedocument.drawingml.diagramColors+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84.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diagrams/data9.xml" ContentType="application/vnd.openxmlformats-officedocument.drawingml.diagramData+xml"/>
  <Override PartName="/ppt/diagrams/quickStyle16.xml" ContentType="application/vnd.openxmlformats-officedocument.drawingml.diagramStyle+xml"/>
  <Override PartName="/ppt/slides/slide168.xml" ContentType="application/vnd.openxmlformats-officedocument.presentationml.slide+xml"/>
  <Override PartName="/ppt/slides/slide179.xml" ContentType="application/vnd.openxmlformats-officedocument.presentationml.slide+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diagrams/layout16.xml" ContentType="application/vnd.openxmlformats-officedocument.drawingml.diagramLayout+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89.xml" ContentType="application/vnd.openxmlformats-officedocument.presentationml.notesSlide+xml"/>
  <Override PartName="/ppt/diagrams/colors15.xml" ContentType="application/vnd.openxmlformats-officedocument.drawingml.diagramColors+xml"/>
  <Override PartName="/ppt/notesSlides/notesSlide145.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diagrams/data17.xml" ContentType="application/vnd.openxmlformats-officedocument.drawingml.diagramData+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diagrams/layout13.xml" ContentType="application/vnd.openxmlformats-officedocument.drawingml.diagramLayout+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notesSlides/notesSlide97.xml" ContentType="application/vnd.openxmlformats-officedocument.presentationml.notesSlide+xml"/>
  <Override PartName="/ppt/notesSlides/notesSlide142.xml" ContentType="application/vnd.openxmlformats-officedocument.presentationml.notesSlide+xml"/>
  <Override PartName="/ppt/diagrams/colors23.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diagrams/data14.xml" ContentType="application/vnd.openxmlformats-officedocument.drawingml.diagramData+xml"/>
  <Override PartName="/ppt/notesSlides/notesSlide131.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diagrams/quickStyle18.xml" ContentType="application/vnd.openxmlformats-officedocument.drawingml.diagramStyl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diagrams/layout18.xml" ContentType="application/vnd.openxmlformats-officedocument.drawingml.diagramLayout+xml"/>
  <Override PartName="/ppt/notesSlides/notesSlide169.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notesSlides/notesSlide147.xml" ContentType="application/vnd.openxmlformats-officedocument.presentationml.notesSlide+xml"/>
  <Override PartName="/ppt/diagrams/quickStyle21.xml" ContentType="application/vnd.openxmlformats-officedocument.drawingml.diagramStyl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diagrams/data19.xml" ContentType="application/vnd.openxmlformats-officedocument.drawingml.diagramData+xml"/>
  <Override PartName="/ppt/diagrams/layout21.xml" ContentType="application/vnd.openxmlformats-officedocument.drawingml.diagramLayout+xml"/>
  <Override PartName="/ppt/notesSlides/notesSlide172.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notesSlides/notesSlide69.xml" ContentType="application/vnd.openxmlformats-officedocument.presentationml.notesSlide+xml"/>
  <Override PartName="/ppt/diagrams/layout10.xml" ContentType="application/vnd.openxmlformats-officedocument.drawingml.diagramLayout+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diagrams/colors20.xml" ContentType="application/vnd.openxmlformats-officedocument.drawingml.diagramColors+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diagrams/data11.xml" ContentType="application/vnd.openxmlformats-officedocument.drawingml.diagramData+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slides/slide167.xml" ContentType="application/vnd.openxmlformats-officedocument.presentationml.slide+xml"/>
  <Override PartName="/ppt/notesSlides/notesSlide50.xml" ContentType="application/vnd.openxmlformats-officedocument.presentationml.notesSlide+xml"/>
  <Override PartName="/ppt/diagrams/layout15.xml" ContentType="application/vnd.openxmlformats-officedocument.drawingml.diagramLayout+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diagrams/quickStyle9.xml" ContentType="application/vnd.openxmlformats-officedocument.drawingml.diagramStyl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diagrams/colors14.xml" ContentType="application/vnd.openxmlformats-officedocument.drawingml.diagramColors+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diagrams/colors2.xml" ContentType="application/vnd.openxmlformats-officedocument.drawingml.diagramColors+xml"/>
  <Override PartName="/ppt/notesSlides/notesSlide88.xml" ContentType="application/vnd.openxmlformats-officedocument.presentationml.notesSlide+xml"/>
  <Override PartName="/ppt/diagrams/data16.xml" ContentType="application/vnd.openxmlformats-officedocument.drawingml.diagramData+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diagrams/quickStyle1.xml" ContentType="application/vnd.openxmlformats-officedocument.drawingml.diagramStyl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149.xml" ContentType="application/vnd.openxmlformats-officedocument.presentationml.notesSlide+xml"/>
  <Override PartName="/ppt/diagrams/colors19.xml" ContentType="application/vnd.openxmlformats-officedocument.drawingml.diagramColors+xml"/>
  <Override PartName="/ppt/diagrams/quickStyle23.xml" ContentType="application/vnd.openxmlformats-officedocument.drawingml.diagramStyl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diagrams/layout23.xml" ContentType="application/vnd.openxmlformats-officedocument.drawingml.diagram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diagrams/data13.xml" ContentType="application/vnd.openxmlformats-officedocument.drawingml.diagramData+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notesSlides/notesSlide146.xml" ContentType="application/vnd.openxmlformats-officedocument.presentationml.notesSlide+xml"/>
  <Override PartName="/ppt/diagrams/quickStyle20.xml" ContentType="application/vnd.openxmlformats-officedocument.drawingml.diagramStyl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16.xml" ContentType="application/vnd.openxmlformats-officedocument.drawingml.diagramColors+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notesSlides/notesSlide71.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diagrams/quickStyle8.xml" ContentType="application/vnd.openxmlformats-officedocument.drawingml.diagramStyl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22.xml" ContentType="application/vnd.openxmlformats-officedocument.presentationml.slide+xml"/>
  <Override PartName="/ppt/notesSlides/notesSlide87.xml" ContentType="application/vnd.openxmlformats-officedocument.presentationml.notesSlide+xml"/>
  <Override PartName="/ppt/diagrams/colors13.xml" ContentType="application/vnd.openxmlformats-officedocument.drawingml.diagramColors+xml"/>
  <Override PartName="/ppt/notesSlides/notesSlide143.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9"/>
  </p:notesMasterIdLst>
  <p:sldIdLst>
    <p:sldId id="355" r:id="rId2"/>
    <p:sldId id="567" r:id="rId3"/>
    <p:sldId id="568" r:id="rId4"/>
    <p:sldId id="569" r:id="rId5"/>
    <p:sldId id="1001" r:id="rId6"/>
    <p:sldId id="570" r:id="rId7"/>
    <p:sldId id="1003" r:id="rId8"/>
    <p:sldId id="997" r:id="rId9"/>
    <p:sldId id="973" r:id="rId10"/>
    <p:sldId id="974" r:id="rId11"/>
    <p:sldId id="957" r:id="rId12"/>
    <p:sldId id="1118" r:id="rId13"/>
    <p:sldId id="1117" r:id="rId14"/>
    <p:sldId id="806" r:id="rId15"/>
    <p:sldId id="1119" r:id="rId16"/>
    <p:sldId id="1120" r:id="rId17"/>
    <p:sldId id="998" r:id="rId18"/>
    <p:sldId id="325" r:id="rId19"/>
    <p:sldId id="923" r:id="rId20"/>
    <p:sldId id="924" r:id="rId21"/>
    <p:sldId id="925" r:id="rId22"/>
    <p:sldId id="1050" r:id="rId23"/>
    <p:sldId id="978" r:id="rId24"/>
    <p:sldId id="1051" r:id="rId25"/>
    <p:sldId id="926" r:id="rId26"/>
    <p:sldId id="979" r:id="rId27"/>
    <p:sldId id="927" r:id="rId28"/>
    <p:sldId id="928" r:id="rId29"/>
    <p:sldId id="929" r:id="rId30"/>
    <p:sldId id="930" r:id="rId31"/>
    <p:sldId id="931" r:id="rId32"/>
    <p:sldId id="932" r:id="rId33"/>
    <p:sldId id="933" r:id="rId34"/>
    <p:sldId id="1121" r:id="rId35"/>
    <p:sldId id="1122" r:id="rId36"/>
    <p:sldId id="980" r:id="rId37"/>
    <p:sldId id="934" r:id="rId38"/>
    <p:sldId id="935" r:id="rId39"/>
    <p:sldId id="936" r:id="rId40"/>
    <p:sldId id="937" r:id="rId41"/>
    <p:sldId id="939" r:id="rId42"/>
    <p:sldId id="938" r:id="rId43"/>
    <p:sldId id="981" r:id="rId44"/>
    <p:sldId id="940" r:id="rId45"/>
    <p:sldId id="941" r:id="rId46"/>
    <p:sldId id="942" r:id="rId47"/>
    <p:sldId id="1123" r:id="rId48"/>
    <p:sldId id="1124" r:id="rId49"/>
    <p:sldId id="982" r:id="rId50"/>
    <p:sldId id="943" r:id="rId51"/>
    <p:sldId id="945" r:id="rId52"/>
    <p:sldId id="946" r:id="rId53"/>
    <p:sldId id="947" r:id="rId54"/>
    <p:sldId id="944" r:id="rId55"/>
    <p:sldId id="948" r:id="rId56"/>
    <p:sldId id="983" r:id="rId57"/>
    <p:sldId id="949" r:id="rId58"/>
    <p:sldId id="958" r:id="rId59"/>
    <p:sldId id="959" r:id="rId60"/>
    <p:sldId id="1005" r:id="rId61"/>
    <p:sldId id="960" r:id="rId62"/>
    <p:sldId id="984" r:id="rId63"/>
    <p:sldId id="950" r:id="rId64"/>
    <p:sldId id="961" r:id="rId65"/>
    <p:sldId id="962" r:id="rId66"/>
    <p:sldId id="985" r:id="rId67"/>
    <p:sldId id="951" r:id="rId68"/>
    <p:sldId id="963" r:id="rId69"/>
    <p:sldId id="964" r:id="rId70"/>
    <p:sldId id="952" r:id="rId71"/>
    <p:sldId id="965" r:id="rId72"/>
    <p:sldId id="966" r:id="rId73"/>
    <p:sldId id="967" r:id="rId74"/>
    <p:sldId id="1125" r:id="rId75"/>
    <p:sldId id="1130" r:id="rId76"/>
    <p:sldId id="986" r:id="rId77"/>
    <p:sldId id="968" r:id="rId78"/>
    <p:sldId id="969" r:id="rId79"/>
    <p:sldId id="954" r:id="rId80"/>
    <p:sldId id="956" r:id="rId81"/>
    <p:sldId id="970" r:id="rId82"/>
    <p:sldId id="972" r:id="rId83"/>
    <p:sldId id="994" r:id="rId84"/>
    <p:sldId id="995" r:id="rId85"/>
    <p:sldId id="1126" r:id="rId86"/>
    <p:sldId id="1127" r:id="rId87"/>
    <p:sldId id="999" r:id="rId88"/>
    <p:sldId id="916" r:id="rId89"/>
    <p:sldId id="921" r:id="rId90"/>
    <p:sldId id="1129" r:id="rId91"/>
    <p:sldId id="1128" r:id="rId92"/>
    <p:sldId id="914" r:id="rId93"/>
    <p:sldId id="919" r:id="rId94"/>
    <p:sldId id="1052" r:id="rId95"/>
    <p:sldId id="915" r:id="rId96"/>
    <p:sldId id="920" r:id="rId97"/>
    <p:sldId id="987" r:id="rId98"/>
    <p:sldId id="877" r:id="rId99"/>
    <p:sldId id="878" r:id="rId100"/>
    <p:sldId id="879" r:id="rId101"/>
    <p:sldId id="880" r:id="rId102"/>
    <p:sldId id="881" r:id="rId103"/>
    <p:sldId id="882" r:id="rId104"/>
    <p:sldId id="883" r:id="rId105"/>
    <p:sldId id="886" r:id="rId106"/>
    <p:sldId id="889" r:id="rId107"/>
    <p:sldId id="890" r:id="rId108"/>
    <p:sldId id="988" r:id="rId109"/>
    <p:sldId id="887" r:id="rId110"/>
    <p:sldId id="836" r:id="rId111"/>
    <p:sldId id="888" r:id="rId112"/>
    <p:sldId id="837" r:id="rId113"/>
    <p:sldId id="1053" r:id="rId114"/>
    <p:sldId id="838" r:id="rId115"/>
    <p:sldId id="839" r:id="rId116"/>
    <p:sldId id="840" r:id="rId117"/>
    <p:sldId id="1131" r:id="rId118"/>
    <p:sldId id="1132" r:id="rId119"/>
    <p:sldId id="989" r:id="rId120"/>
    <p:sldId id="992" r:id="rId121"/>
    <p:sldId id="892" r:id="rId122"/>
    <p:sldId id="893" r:id="rId123"/>
    <p:sldId id="894" r:id="rId124"/>
    <p:sldId id="895" r:id="rId125"/>
    <p:sldId id="897" r:id="rId126"/>
    <p:sldId id="898" r:id="rId127"/>
    <p:sldId id="899" r:id="rId128"/>
    <p:sldId id="896" r:id="rId129"/>
    <p:sldId id="1011" r:id="rId130"/>
    <p:sldId id="991" r:id="rId131"/>
    <p:sldId id="900" r:id="rId132"/>
    <p:sldId id="901" r:id="rId133"/>
    <p:sldId id="902" r:id="rId134"/>
    <p:sldId id="903" r:id="rId135"/>
    <p:sldId id="1054" r:id="rId136"/>
    <p:sldId id="904" r:id="rId137"/>
    <p:sldId id="906" r:id="rId138"/>
    <p:sldId id="1006" r:id="rId139"/>
    <p:sldId id="1007" r:id="rId140"/>
    <p:sldId id="993" r:id="rId141"/>
    <p:sldId id="907" r:id="rId142"/>
    <p:sldId id="908" r:id="rId143"/>
    <p:sldId id="909" r:id="rId144"/>
    <p:sldId id="910" r:id="rId145"/>
    <p:sldId id="1010" r:id="rId146"/>
    <p:sldId id="911" r:id="rId147"/>
    <p:sldId id="912" r:id="rId148"/>
    <p:sldId id="913" r:id="rId149"/>
    <p:sldId id="1008" r:id="rId150"/>
    <p:sldId id="1009" r:id="rId151"/>
    <p:sldId id="1134" r:id="rId152"/>
    <p:sldId id="1133" r:id="rId153"/>
    <p:sldId id="735" r:id="rId154"/>
    <p:sldId id="573" r:id="rId155"/>
    <p:sldId id="574" r:id="rId156"/>
    <p:sldId id="738" r:id="rId157"/>
    <p:sldId id="739" r:id="rId158"/>
    <p:sldId id="740" r:id="rId159"/>
    <p:sldId id="741" r:id="rId160"/>
    <p:sldId id="742" r:id="rId161"/>
    <p:sldId id="736" r:id="rId162"/>
    <p:sldId id="737" r:id="rId163"/>
    <p:sldId id="1056" r:id="rId164"/>
    <p:sldId id="1137" r:id="rId165"/>
    <p:sldId id="1136" r:id="rId166"/>
    <p:sldId id="586" r:id="rId167"/>
    <p:sldId id="587" r:id="rId168"/>
    <p:sldId id="588" r:id="rId169"/>
    <p:sldId id="553" r:id="rId170"/>
    <p:sldId id="799" r:id="rId171"/>
    <p:sldId id="800" r:id="rId172"/>
    <p:sldId id="801" r:id="rId173"/>
    <p:sldId id="356" r:id="rId174"/>
    <p:sldId id="357" r:id="rId175"/>
    <p:sldId id="589" r:id="rId176"/>
    <p:sldId id="590" r:id="rId177"/>
    <p:sldId id="807" r:id="rId178"/>
    <p:sldId id="809" r:id="rId179"/>
    <p:sldId id="810" r:id="rId180"/>
    <p:sldId id="1055" r:id="rId181"/>
    <p:sldId id="813" r:id="rId182"/>
    <p:sldId id="1138" r:id="rId183"/>
    <p:sldId id="1139" r:id="rId184"/>
    <p:sldId id="609" r:id="rId185"/>
    <p:sldId id="616" r:id="rId186"/>
    <p:sldId id="1000" r:id="rId187"/>
    <p:sldId id="619" r:id="rId18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44C57-F895-49C2-849D-C773AD8E9E57}" v="46" dt="2020-08-18T19:41:22.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338" autoAdjust="0"/>
    <p:restoredTop sz="72487" autoAdjust="0"/>
  </p:normalViewPr>
  <p:slideViewPr>
    <p:cSldViewPr snapToGrid="0" snapToObjects="1">
      <p:cViewPr varScale="1">
        <p:scale>
          <a:sx n="75" d="100"/>
          <a:sy n="75" d="100"/>
        </p:scale>
        <p:origin x="-192" y="-90"/>
      </p:cViewPr>
      <p:guideLst>
        <p:guide orient="horz" pos="2160"/>
        <p:guide pos="2880"/>
      </p:guideLst>
    </p:cSldViewPr>
  </p:slideViewPr>
  <p:outlineViewPr>
    <p:cViewPr>
      <p:scale>
        <a:sx n="33" d="100"/>
        <a:sy n="33" d="100"/>
      </p:scale>
      <p:origin x="0" y="-312"/>
    </p:cViewPr>
  </p:outlineViewPr>
  <p:notesTextViewPr>
    <p:cViewPr>
      <p:scale>
        <a:sx n="125" d="100"/>
        <a:sy n="125"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5/10/relationships/revisionInfo" Target="revisionInfo.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as Lotia" userId="ad9ba4c96dec1068" providerId="LiveId" clId="{2F044C57-F895-49C2-849D-C773AD8E9E57}"/>
    <pc:docChg chg="undo redo custSel addSld delSld modSld sldOrd">
      <pc:chgData name="Abbas Lotia" userId="ad9ba4c96dec1068" providerId="LiveId" clId="{2F044C57-F895-49C2-849D-C773AD8E9E57}" dt="2020-08-18T19:43:09.526" v="2779" actId="20577"/>
      <pc:docMkLst>
        <pc:docMk/>
      </pc:docMkLst>
      <pc:sldChg chg="modSp mod">
        <pc:chgData name="Abbas Lotia" userId="ad9ba4c96dec1068" providerId="LiveId" clId="{2F044C57-F895-49C2-849D-C773AD8E9E57}" dt="2020-08-17T16:47:06.765" v="5" actId="20577"/>
        <pc:sldMkLst>
          <pc:docMk/>
          <pc:sldMk cId="642328813" sldId="355"/>
        </pc:sldMkLst>
        <pc:spChg chg="mod">
          <ac:chgData name="Abbas Lotia" userId="ad9ba4c96dec1068" providerId="LiveId" clId="{2F044C57-F895-49C2-849D-C773AD8E9E57}" dt="2020-08-17T16:47:06.765" v="5" actId="20577"/>
          <ac:spMkLst>
            <pc:docMk/>
            <pc:sldMk cId="642328813" sldId="355"/>
            <ac:spMk id="10" creationId="{00000000-0000-0000-0000-000000000000}"/>
          </ac:spMkLst>
        </pc:spChg>
      </pc:sldChg>
      <pc:sldChg chg="addSp modSp add ord">
        <pc:chgData name="Abbas Lotia" userId="ad9ba4c96dec1068" providerId="LiveId" clId="{2F044C57-F895-49C2-849D-C773AD8E9E57}" dt="2020-08-18T19:37:18.183" v="2565"/>
        <pc:sldMkLst>
          <pc:docMk/>
          <pc:sldMk cId="2144196016" sldId="553"/>
        </pc:sldMkLst>
        <pc:spChg chg="add mod">
          <ac:chgData name="Abbas Lotia" userId="ad9ba4c96dec1068" providerId="LiveId" clId="{2F044C57-F895-49C2-849D-C773AD8E9E57}" dt="2020-08-18T19:36:49.648" v="2561"/>
          <ac:spMkLst>
            <pc:docMk/>
            <pc:sldMk cId="2144196016" sldId="553"/>
            <ac:spMk id="143" creationId="{CE969E5C-82EA-4D3D-8929-DA97BF12983C}"/>
          </ac:spMkLst>
        </pc:spChg>
        <pc:spChg chg="add mod">
          <ac:chgData name="Abbas Lotia" userId="ad9ba4c96dec1068" providerId="LiveId" clId="{2F044C57-F895-49C2-849D-C773AD8E9E57}" dt="2020-08-18T19:36:49.648" v="2561"/>
          <ac:spMkLst>
            <pc:docMk/>
            <pc:sldMk cId="2144196016" sldId="553"/>
            <ac:spMk id="144" creationId="{75E153E7-57D2-4E89-A28B-0FE40CC377C8}"/>
          </ac:spMkLst>
        </pc:spChg>
        <pc:spChg chg="add mod">
          <ac:chgData name="Abbas Lotia" userId="ad9ba4c96dec1068" providerId="LiveId" clId="{2F044C57-F895-49C2-849D-C773AD8E9E57}" dt="2020-08-18T19:36:49.648" v="2561"/>
          <ac:spMkLst>
            <pc:docMk/>
            <pc:sldMk cId="2144196016" sldId="553"/>
            <ac:spMk id="146" creationId="{5292D615-D9F4-4A75-91F0-DD6504B11964}"/>
          </ac:spMkLst>
        </pc:spChg>
        <pc:spChg chg="add mod">
          <ac:chgData name="Abbas Lotia" userId="ad9ba4c96dec1068" providerId="LiveId" clId="{2F044C57-F895-49C2-849D-C773AD8E9E57}" dt="2020-08-18T19:36:49.648" v="2561"/>
          <ac:spMkLst>
            <pc:docMk/>
            <pc:sldMk cId="2144196016" sldId="553"/>
            <ac:spMk id="147" creationId="{C8700ABF-74F0-4854-B5AE-91F99D55C299}"/>
          </ac:spMkLst>
        </pc:spChg>
        <pc:spChg chg="add mod">
          <ac:chgData name="Abbas Lotia" userId="ad9ba4c96dec1068" providerId="LiveId" clId="{2F044C57-F895-49C2-849D-C773AD8E9E57}" dt="2020-08-18T19:36:49.648" v="2561"/>
          <ac:spMkLst>
            <pc:docMk/>
            <pc:sldMk cId="2144196016" sldId="553"/>
            <ac:spMk id="148" creationId="{26E2B977-3E39-4EB8-A757-980081B31900}"/>
          </ac:spMkLst>
        </pc:spChg>
        <pc:spChg chg="add mod">
          <ac:chgData name="Abbas Lotia" userId="ad9ba4c96dec1068" providerId="LiveId" clId="{2F044C57-F895-49C2-849D-C773AD8E9E57}" dt="2020-08-18T19:36:49.648" v="2561"/>
          <ac:spMkLst>
            <pc:docMk/>
            <pc:sldMk cId="2144196016" sldId="553"/>
            <ac:spMk id="149" creationId="{95C3929D-C5B5-49F9-AC3F-CF6DA2F8E7C1}"/>
          </ac:spMkLst>
        </pc:spChg>
        <pc:spChg chg="add mod">
          <ac:chgData name="Abbas Lotia" userId="ad9ba4c96dec1068" providerId="LiveId" clId="{2F044C57-F895-49C2-849D-C773AD8E9E57}" dt="2020-08-18T19:36:49.648" v="2561"/>
          <ac:spMkLst>
            <pc:docMk/>
            <pc:sldMk cId="2144196016" sldId="553"/>
            <ac:spMk id="151" creationId="{FA7A46AB-3391-4475-9D5F-04240CF80C68}"/>
          </ac:spMkLst>
        </pc:spChg>
        <pc:picChg chg="add mod">
          <ac:chgData name="Abbas Lotia" userId="ad9ba4c96dec1068" providerId="LiveId" clId="{2F044C57-F895-49C2-849D-C773AD8E9E57}" dt="2020-08-18T19:36:49.648" v="2561"/>
          <ac:picMkLst>
            <pc:docMk/>
            <pc:sldMk cId="2144196016" sldId="553"/>
            <ac:picMk id="150" creationId="{CEF47A2B-D7FC-475D-9770-EC1305361736}"/>
          </ac:picMkLst>
        </pc:picChg>
      </pc:sldChg>
      <pc:sldChg chg="modSp mod">
        <pc:chgData name="Abbas Lotia" userId="ad9ba4c96dec1068" providerId="LiveId" clId="{2F044C57-F895-49C2-849D-C773AD8E9E57}" dt="2020-08-17T16:52:39.153" v="1038" actId="20577"/>
        <pc:sldMkLst>
          <pc:docMk/>
          <pc:sldMk cId="2297255847" sldId="567"/>
        </pc:sldMkLst>
        <pc:spChg chg="mod">
          <ac:chgData name="Abbas Lotia" userId="ad9ba4c96dec1068" providerId="LiveId" clId="{2F044C57-F895-49C2-849D-C773AD8E9E57}" dt="2020-08-17T16:52:39.153" v="1038" actId="20577"/>
          <ac:spMkLst>
            <pc:docMk/>
            <pc:sldMk cId="2297255847" sldId="567"/>
            <ac:spMk id="5" creationId="{7FA81925-418B-D44C-9255-2AEBBFBC0ADA}"/>
          </ac:spMkLst>
        </pc:spChg>
        <pc:spChg chg="mod">
          <ac:chgData name="Abbas Lotia" userId="ad9ba4c96dec1068" providerId="LiveId" clId="{2F044C57-F895-49C2-849D-C773AD8E9E57}" dt="2020-08-17T16:48:20.173" v="228" actId="20577"/>
          <ac:spMkLst>
            <pc:docMk/>
            <pc:sldMk cId="2297255847" sldId="567"/>
            <ac:spMk id="6" creationId="{EA3FFC4F-A0C7-6241-A6A3-D4D1CB58E595}"/>
          </ac:spMkLst>
        </pc:spChg>
      </pc:sldChg>
      <pc:sldChg chg="modSp mod">
        <pc:chgData name="Abbas Lotia" userId="ad9ba4c96dec1068" providerId="LiveId" clId="{2F044C57-F895-49C2-849D-C773AD8E9E57}" dt="2020-08-17T16:51:58.748" v="1019" actId="20577"/>
        <pc:sldMkLst>
          <pc:docMk/>
          <pc:sldMk cId="1301409620" sldId="568"/>
        </pc:sldMkLst>
        <pc:spChg chg="mod">
          <ac:chgData name="Abbas Lotia" userId="ad9ba4c96dec1068" providerId="LiveId" clId="{2F044C57-F895-49C2-849D-C773AD8E9E57}" dt="2020-08-17T16:51:30.686" v="813" actId="20577"/>
          <ac:spMkLst>
            <pc:docMk/>
            <pc:sldMk cId="1301409620" sldId="568"/>
            <ac:spMk id="5" creationId="{7FA81925-418B-D44C-9255-2AEBBFBC0ADA}"/>
          </ac:spMkLst>
        </pc:spChg>
        <pc:spChg chg="mod">
          <ac:chgData name="Abbas Lotia" userId="ad9ba4c96dec1068" providerId="LiveId" clId="{2F044C57-F895-49C2-849D-C773AD8E9E57}" dt="2020-08-17T16:51:58.748" v="1019" actId="20577"/>
          <ac:spMkLst>
            <pc:docMk/>
            <pc:sldMk cId="1301409620" sldId="568"/>
            <ac:spMk id="6" creationId="{3B867BBA-A7A7-F84C-B403-7348B8834D1F}"/>
          </ac:spMkLst>
        </pc:spChg>
      </pc:sldChg>
      <pc:sldChg chg="modSp mod">
        <pc:chgData name="Abbas Lotia" userId="ad9ba4c96dec1068" providerId="LiveId" clId="{2F044C57-F895-49C2-849D-C773AD8E9E57}" dt="2020-08-17T16:52:47.284" v="1073" actId="20577"/>
        <pc:sldMkLst>
          <pc:docMk/>
          <pc:sldMk cId="2745530089" sldId="569"/>
        </pc:sldMkLst>
        <pc:spChg chg="mod">
          <ac:chgData name="Abbas Lotia" userId="ad9ba4c96dec1068" providerId="LiveId" clId="{2F044C57-F895-49C2-849D-C773AD8E9E57}" dt="2020-08-17T16:52:47.284" v="1073" actId="20577"/>
          <ac:spMkLst>
            <pc:docMk/>
            <pc:sldMk cId="2745530089" sldId="569"/>
            <ac:spMk id="5" creationId="{7FA81925-418B-D44C-9255-2AEBBFBC0ADA}"/>
          </ac:spMkLst>
        </pc:spChg>
      </pc:sldChg>
      <pc:sldChg chg="del">
        <pc:chgData name="Abbas Lotia" userId="ad9ba4c96dec1068" providerId="LiveId" clId="{2F044C57-F895-49C2-849D-C773AD8E9E57}" dt="2020-08-18T19:33:11.639" v="2481" actId="47"/>
        <pc:sldMkLst>
          <pc:docMk/>
          <pc:sldMk cId="261974969" sldId="575"/>
        </pc:sldMkLst>
      </pc:sldChg>
      <pc:sldChg chg="del">
        <pc:chgData name="Abbas Lotia" userId="ad9ba4c96dec1068" providerId="LiveId" clId="{2F044C57-F895-49C2-849D-C773AD8E9E57}" dt="2020-08-18T19:33:13.394" v="2482" actId="47"/>
        <pc:sldMkLst>
          <pc:docMk/>
          <pc:sldMk cId="4204927508" sldId="576"/>
        </pc:sldMkLst>
      </pc:sldChg>
      <pc:sldChg chg="del">
        <pc:chgData name="Abbas Lotia" userId="ad9ba4c96dec1068" providerId="LiveId" clId="{2F044C57-F895-49C2-849D-C773AD8E9E57}" dt="2020-08-18T19:33:15.122" v="2484" actId="47"/>
        <pc:sldMkLst>
          <pc:docMk/>
          <pc:sldMk cId="77743312" sldId="578"/>
        </pc:sldMkLst>
      </pc:sldChg>
      <pc:sldChg chg="del">
        <pc:chgData name="Abbas Lotia" userId="ad9ba4c96dec1068" providerId="LiveId" clId="{2F044C57-F895-49C2-849D-C773AD8E9E57}" dt="2020-08-18T19:33:39.923" v="2485" actId="47"/>
        <pc:sldMkLst>
          <pc:docMk/>
          <pc:sldMk cId="1253065506" sldId="579"/>
        </pc:sldMkLst>
      </pc:sldChg>
      <pc:sldChg chg="del">
        <pc:chgData name="Abbas Lotia" userId="ad9ba4c96dec1068" providerId="LiveId" clId="{2F044C57-F895-49C2-849D-C773AD8E9E57}" dt="2020-08-18T19:33:45.661" v="2486" actId="47"/>
        <pc:sldMkLst>
          <pc:docMk/>
          <pc:sldMk cId="864112280" sldId="580"/>
        </pc:sldMkLst>
      </pc:sldChg>
      <pc:sldChg chg="del">
        <pc:chgData name="Abbas Lotia" userId="ad9ba4c96dec1068" providerId="LiveId" clId="{2F044C57-F895-49C2-849D-C773AD8E9E57}" dt="2020-08-18T19:33:46.827" v="2487" actId="47"/>
        <pc:sldMkLst>
          <pc:docMk/>
          <pc:sldMk cId="3892377065" sldId="581"/>
        </pc:sldMkLst>
      </pc:sldChg>
      <pc:sldChg chg="del">
        <pc:chgData name="Abbas Lotia" userId="ad9ba4c96dec1068" providerId="LiveId" clId="{2F044C57-F895-49C2-849D-C773AD8E9E57}" dt="2020-08-18T19:34:15.963" v="2488" actId="47"/>
        <pc:sldMkLst>
          <pc:docMk/>
          <pc:sldMk cId="3986460185" sldId="582"/>
        </pc:sldMkLst>
      </pc:sldChg>
      <pc:sldChg chg="del">
        <pc:chgData name="Abbas Lotia" userId="ad9ba4c96dec1068" providerId="LiveId" clId="{2F044C57-F895-49C2-849D-C773AD8E9E57}" dt="2020-08-18T19:40:50.863" v="2621" actId="47"/>
        <pc:sldMkLst>
          <pc:docMk/>
          <pc:sldMk cId="2358801448" sldId="584"/>
        </pc:sldMkLst>
      </pc:sldChg>
      <pc:sldChg chg="del">
        <pc:chgData name="Abbas Lotia" userId="ad9ba4c96dec1068" providerId="LiveId" clId="{2F044C57-F895-49C2-849D-C773AD8E9E57}" dt="2020-08-18T19:40:52.006" v="2622" actId="47"/>
        <pc:sldMkLst>
          <pc:docMk/>
          <pc:sldMk cId="2834004269" sldId="585"/>
        </pc:sldMkLst>
      </pc:sldChg>
      <pc:sldChg chg="modSp mod">
        <pc:chgData name="Abbas Lotia" userId="ad9ba4c96dec1068" providerId="LiveId" clId="{2F044C57-F895-49C2-849D-C773AD8E9E57}" dt="2020-08-18T19:35:18.673" v="2496" actId="20577"/>
        <pc:sldMkLst>
          <pc:docMk/>
          <pc:sldMk cId="635341067" sldId="586"/>
        </pc:sldMkLst>
        <pc:spChg chg="mod">
          <ac:chgData name="Abbas Lotia" userId="ad9ba4c96dec1068" providerId="LiveId" clId="{2F044C57-F895-49C2-849D-C773AD8E9E57}" dt="2020-08-18T19:35:18.673" v="2496" actId="20577"/>
          <ac:spMkLst>
            <pc:docMk/>
            <pc:sldMk cId="635341067" sldId="586"/>
            <ac:spMk id="15" creationId="{00000000-0000-0000-0000-000000000000}"/>
          </ac:spMkLst>
        </pc:spChg>
      </pc:sldChg>
      <pc:sldChg chg="modSp mod">
        <pc:chgData name="Abbas Lotia" userId="ad9ba4c96dec1068" providerId="LiveId" clId="{2F044C57-F895-49C2-849D-C773AD8E9E57}" dt="2020-08-18T19:36:12.229" v="2559" actId="20577"/>
        <pc:sldMkLst>
          <pc:docMk/>
          <pc:sldMk cId="3903092727" sldId="587"/>
        </pc:sldMkLst>
        <pc:spChg chg="mod">
          <ac:chgData name="Abbas Lotia" userId="ad9ba4c96dec1068" providerId="LiveId" clId="{2F044C57-F895-49C2-849D-C773AD8E9E57}" dt="2020-08-18T19:36:12.229" v="2559" actId="20577"/>
          <ac:spMkLst>
            <pc:docMk/>
            <pc:sldMk cId="3903092727" sldId="587"/>
            <ac:spMk id="5" creationId="{7FA81925-418B-D44C-9255-2AEBBFBC0ADA}"/>
          </ac:spMkLst>
        </pc:spChg>
      </pc:sldChg>
      <pc:sldChg chg="modSp mod">
        <pc:chgData name="Abbas Lotia" userId="ad9ba4c96dec1068" providerId="LiveId" clId="{2F044C57-F895-49C2-849D-C773AD8E9E57}" dt="2020-08-18T19:43:09.526" v="2779" actId="20577"/>
        <pc:sldMkLst>
          <pc:docMk/>
          <pc:sldMk cId="1056384421" sldId="590"/>
        </pc:sldMkLst>
        <pc:spChg chg="mod">
          <ac:chgData name="Abbas Lotia" userId="ad9ba4c96dec1068" providerId="LiveId" clId="{2F044C57-F895-49C2-849D-C773AD8E9E57}" dt="2020-08-18T19:43:09.526" v="2779" actId="20577"/>
          <ac:spMkLst>
            <pc:docMk/>
            <pc:sldMk cId="1056384421" sldId="590"/>
            <ac:spMk id="5" creationId="{7FA81925-418B-D44C-9255-2AEBBFBC0ADA}"/>
          </ac:spMkLst>
        </pc:spChg>
      </pc:sldChg>
      <pc:sldChg chg="del">
        <pc:chgData name="Abbas Lotia" userId="ad9ba4c96dec1068" providerId="LiveId" clId="{2F044C57-F895-49C2-849D-C773AD8E9E57}" dt="2020-08-18T19:33:14.189" v="2483" actId="47"/>
        <pc:sldMkLst>
          <pc:docMk/>
          <pc:sldMk cId="3882375802" sldId="733"/>
        </pc:sldMkLst>
      </pc:sldChg>
      <pc:sldChg chg="addSp delSp mod">
        <pc:chgData name="Abbas Lotia" userId="ad9ba4c96dec1068" providerId="LiveId" clId="{2F044C57-F895-49C2-849D-C773AD8E9E57}" dt="2020-08-18T18:20:33.336" v="1075" actId="22"/>
        <pc:sldMkLst>
          <pc:docMk/>
          <pc:sldMk cId="725919565" sldId="738"/>
        </pc:sldMkLst>
        <pc:spChg chg="add del">
          <ac:chgData name="Abbas Lotia" userId="ad9ba4c96dec1068" providerId="LiveId" clId="{2F044C57-F895-49C2-849D-C773AD8E9E57}" dt="2020-08-18T18:20:33.336" v="1075" actId="22"/>
          <ac:spMkLst>
            <pc:docMk/>
            <pc:sldMk cId="725919565" sldId="738"/>
            <ac:spMk id="16" creationId="{6161C00D-130F-4B3B-AC8B-D1205AF0371F}"/>
          </ac:spMkLst>
        </pc:spChg>
      </pc:sldChg>
      <pc:sldChg chg="modSp add mod">
        <pc:chgData name="Abbas Lotia" userId="ad9ba4c96dec1068" providerId="LiveId" clId="{2F044C57-F895-49C2-849D-C773AD8E9E57}" dt="2020-08-18T18:24:16.568" v="1214" actId="20577"/>
        <pc:sldMkLst>
          <pc:docMk/>
          <pc:sldMk cId="2711617518" sldId="739"/>
        </pc:sldMkLst>
        <pc:spChg chg="mod">
          <ac:chgData name="Abbas Lotia" userId="ad9ba4c96dec1068" providerId="LiveId" clId="{2F044C57-F895-49C2-849D-C773AD8E9E57}" dt="2020-08-18T18:22:14.229" v="1156" actId="20577"/>
          <ac:spMkLst>
            <pc:docMk/>
            <pc:sldMk cId="2711617518" sldId="739"/>
            <ac:spMk id="5" creationId="{7FA81925-418B-D44C-9255-2AEBBFBC0ADA}"/>
          </ac:spMkLst>
        </pc:spChg>
        <pc:spChg chg="mod">
          <ac:chgData name="Abbas Lotia" userId="ad9ba4c96dec1068" providerId="LiveId" clId="{2F044C57-F895-49C2-849D-C773AD8E9E57}" dt="2020-08-18T18:24:13.291" v="1203" actId="123"/>
          <ac:spMkLst>
            <pc:docMk/>
            <pc:sldMk cId="2711617518" sldId="739"/>
            <ac:spMk id="6" creationId="{524B6456-681F-2F44-A01A-AD3514E81BD2}"/>
          </ac:spMkLst>
        </pc:spChg>
        <pc:spChg chg="mod">
          <ac:chgData name="Abbas Lotia" userId="ad9ba4c96dec1068" providerId="LiveId" clId="{2F044C57-F895-49C2-849D-C773AD8E9E57}" dt="2020-08-18T18:24:16.568" v="1214" actId="20577"/>
          <ac:spMkLst>
            <pc:docMk/>
            <pc:sldMk cId="2711617518" sldId="739"/>
            <ac:spMk id="15" creationId="{00000000-0000-0000-0000-000000000000}"/>
          </ac:spMkLst>
        </pc:spChg>
      </pc:sldChg>
      <pc:sldChg chg="modSp add mod">
        <pc:chgData name="Abbas Lotia" userId="ad9ba4c96dec1068" providerId="LiveId" clId="{2F044C57-F895-49C2-849D-C773AD8E9E57}" dt="2020-08-18T18:29:27.210" v="1731" actId="20577"/>
        <pc:sldMkLst>
          <pc:docMk/>
          <pc:sldMk cId="1308697627" sldId="740"/>
        </pc:sldMkLst>
        <pc:spChg chg="mod">
          <ac:chgData name="Abbas Lotia" userId="ad9ba4c96dec1068" providerId="LiveId" clId="{2F044C57-F895-49C2-849D-C773AD8E9E57}" dt="2020-08-18T18:28:03.815" v="1529" actId="1076"/>
          <ac:spMkLst>
            <pc:docMk/>
            <pc:sldMk cId="1308697627" sldId="740"/>
            <ac:spMk id="5" creationId="{7FA81925-418B-D44C-9255-2AEBBFBC0ADA}"/>
          </ac:spMkLst>
        </pc:spChg>
        <pc:spChg chg="mod">
          <ac:chgData name="Abbas Lotia" userId="ad9ba4c96dec1068" providerId="LiveId" clId="{2F044C57-F895-49C2-849D-C773AD8E9E57}" dt="2020-08-18T18:29:27.210" v="1731" actId="20577"/>
          <ac:spMkLst>
            <pc:docMk/>
            <pc:sldMk cId="1308697627" sldId="740"/>
            <ac:spMk id="6" creationId="{524B6456-681F-2F44-A01A-AD3514E81BD2}"/>
          </ac:spMkLst>
        </pc:spChg>
        <pc:spChg chg="mod">
          <ac:chgData name="Abbas Lotia" userId="ad9ba4c96dec1068" providerId="LiveId" clId="{2F044C57-F895-49C2-849D-C773AD8E9E57}" dt="2020-08-18T18:24:22.187" v="1219" actId="20577"/>
          <ac:spMkLst>
            <pc:docMk/>
            <pc:sldMk cId="1308697627" sldId="740"/>
            <ac:spMk id="15" creationId="{00000000-0000-0000-0000-000000000000}"/>
          </ac:spMkLst>
        </pc:spChg>
      </pc:sldChg>
      <pc:sldChg chg="modSp add mod">
        <pc:chgData name="Abbas Lotia" userId="ad9ba4c96dec1068" providerId="LiveId" clId="{2F044C57-F895-49C2-849D-C773AD8E9E57}" dt="2020-08-18T18:33:38.839" v="1995" actId="123"/>
        <pc:sldMkLst>
          <pc:docMk/>
          <pc:sldMk cId="3840397171" sldId="741"/>
        </pc:sldMkLst>
        <pc:spChg chg="mod">
          <ac:chgData name="Abbas Lotia" userId="ad9ba4c96dec1068" providerId="LiveId" clId="{2F044C57-F895-49C2-849D-C773AD8E9E57}" dt="2020-08-18T18:32:42.113" v="1840"/>
          <ac:spMkLst>
            <pc:docMk/>
            <pc:sldMk cId="3840397171" sldId="741"/>
            <ac:spMk id="5" creationId="{7FA81925-418B-D44C-9255-2AEBBFBC0ADA}"/>
          </ac:spMkLst>
        </pc:spChg>
        <pc:spChg chg="mod">
          <ac:chgData name="Abbas Lotia" userId="ad9ba4c96dec1068" providerId="LiveId" clId="{2F044C57-F895-49C2-849D-C773AD8E9E57}" dt="2020-08-18T18:33:38.839" v="1995" actId="123"/>
          <ac:spMkLst>
            <pc:docMk/>
            <pc:sldMk cId="3840397171" sldId="741"/>
            <ac:spMk id="6" creationId="{524B6456-681F-2F44-A01A-AD3514E81BD2}"/>
          </ac:spMkLst>
        </pc:spChg>
        <pc:spChg chg="mod">
          <ac:chgData name="Abbas Lotia" userId="ad9ba4c96dec1068" providerId="LiveId" clId="{2F044C57-F895-49C2-849D-C773AD8E9E57}" dt="2020-08-18T18:30:30.342" v="1821" actId="20577"/>
          <ac:spMkLst>
            <pc:docMk/>
            <pc:sldMk cId="3840397171" sldId="741"/>
            <ac:spMk id="15" creationId="{00000000-0000-0000-0000-000000000000}"/>
          </ac:spMkLst>
        </pc:spChg>
      </pc:sldChg>
      <pc:sldChg chg="addSp delSp modSp add mod">
        <pc:chgData name="Abbas Lotia" userId="ad9ba4c96dec1068" providerId="LiveId" clId="{2F044C57-F895-49C2-849D-C773AD8E9E57}" dt="2020-08-18T19:32:42.579" v="2480" actId="255"/>
        <pc:sldMkLst>
          <pc:docMk/>
          <pc:sldMk cId="4172853933" sldId="742"/>
        </pc:sldMkLst>
        <pc:spChg chg="mod">
          <ac:chgData name="Abbas Lotia" userId="ad9ba4c96dec1068" providerId="LiveId" clId="{2F044C57-F895-49C2-849D-C773AD8E9E57}" dt="2020-08-18T19:32:38.314" v="2479" actId="255"/>
          <ac:spMkLst>
            <pc:docMk/>
            <pc:sldMk cId="4172853933" sldId="742"/>
            <ac:spMk id="5" creationId="{7FA81925-418B-D44C-9255-2AEBBFBC0ADA}"/>
          </ac:spMkLst>
        </pc:spChg>
        <pc:spChg chg="del mod">
          <ac:chgData name="Abbas Lotia" userId="ad9ba4c96dec1068" providerId="LiveId" clId="{2F044C57-F895-49C2-849D-C773AD8E9E57}" dt="2020-08-18T19:25:06.884" v="2337" actId="478"/>
          <ac:spMkLst>
            <pc:docMk/>
            <pc:sldMk cId="4172853933" sldId="742"/>
            <ac:spMk id="6" creationId="{524B6456-681F-2F44-A01A-AD3514E81BD2}"/>
          </ac:spMkLst>
        </pc:spChg>
        <pc:spChg chg="add mod">
          <ac:chgData name="Abbas Lotia" userId="ad9ba4c96dec1068" providerId="LiveId" clId="{2F044C57-F895-49C2-849D-C773AD8E9E57}" dt="2020-08-18T19:32:42.579" v="2480" actId="255"/>
          <ac:spMkLst>
            <pc:docMk/>
            <pc:sldMk cId="4172853933" sldId="742"/>
            <ac:spMk id="7" creationId="{E27563AD-AC2D-41B2-AAA0-814C129791D0}"/>
          </ac:spMkLst>
        </pc:spChg>
        <pc:spChg chg="mod">
          <ac:chgData name="Abbas Lotia" userId="ad9ba4c96dec1068" providerId="LiveId" clId="{2F044C57-F895-49C2-849D-C773AD8E9E57}" dt="2020-08-18T18:33:46.635" v="1996"/>
          <ac:spMkLst>
            <pc:docMk/>
            <pc:sldMk cId="4172853933" sldId="742"/>
            <ac:spMk id="15" creationId="{00000000-0000-0000-0000-000000000000}"/>
          </ac:spMkLst>
        </pc:spChg>
      </pc:sldChg>
      <pc:sldChg chg="new del">
        <pc:chgData name="Abbas Lotia" userId="ad9ba4c96dec1068" providerId="LiveId" clId="{2F044C57-F895-49C2-849D-C773AD8E9E57}" dt="2020-08-18T19:37:20.929" v="2572" actId="47"/>
        <pc:sldMkLst>
          <pc:docMk/>
          <pc:sldMk cId="3822249719" sldId="743"/>
        </pc:sldMkLst>
      </pc:sldChg>
      <pc:sldChg chg="addSp modSp add mod modNotes">
        <pc:chgData name="Abbas Lotia" userId="ad9ba4c96dec1068" providerId="LiveId" clId="{2F044C57-F895-49C2-849D-C773AD8E9E57}" dt="2020-08-18T19:38:58.484" v="2607" actId="1076"/>
        <pc:sldMkLst>
          <pc:docMk/>
          <pc:sldMk cId="2045301524" sldId="795"/>
        </pc:sldMkLst>
        <pc:spChg chg="add mod">
          <ac:chgData name="Abbas Lotia" userId="ad9ba4c96dec1068" providerId="LiveId" clId="{2F044C57-F895-49C2-849D-C773AD8E9E57}" dt="2020-08-18T19:38:00.975" v="2577" actId="14100"/>
          <ac:spMkLst>
            <pc:docMk/>
            <pc:sldMk cId="2045301524" sldId="795"/>
            <ac:spMk id="10" creationId="{614666A2-5134-4F46-BB19-C88A0BCB76F3}"/>
          </ac:spMkLst>
        </pc:spChg>
        <pc:spChg chg="add mod">
          <ac:chgData name="Abbas Lotia" userId="ad9ba4c96dec1068" providerId="LiveId" clId="{2F044C57-F895-49C2-849D-C773AD8E9E57}" dt="2020-08-18T19:37:28.585" v="2573"/>
          <ac:spMkLst>
            <pc:docMk/>
            <pc:sldMk cId="2045301524" sldId="795"/>
            <ac:spMk id="11" creationId="{D270E6E6-A37B-4B57-8F39-18B72A94CAF5}"/>
          </ac:spMkLst>
        </pc:spChg>
        <pc:spChg chg="add mod">
          <ac:chgData name="Abbas Lotia" userId="ad9ba4c96dec1068" providerId="LiveId" clId="{2F044C57-F895-49C2-849D-C773AD8E9E57}" dt="2020-08-18T19:38:00.975" v="2577" actId="14100"/>
          <ac:spMkLst>
            <pc:docMk/>
            <pc:sldMk cId="2045301524" sldId="795"/>
            <ac:spMk id="12" creationId="{AE75FAF7-F884-4A6A-AD25-54DCCDD7D781}"/>
          </ac:spMkLst>
        </pc:spChg>
        <pc:spChg chg="add mod">
          <ac:chgData name="Abbas Lotia" userId="ad9ba4c96dec1068" providerId="LiveId" clId="{2F044C57-F895-49C2-849D-C773AD8E9E57}" dt="2020-08-18T19:37:28.585" v="2573"/>
          <ac:spMkLst>
            <pc:docMk/>
            <pc:sldMk cId="2045301524" sldId="795"/>
            <ac:spMk id="13" creationId="{17C8DB07-51AB-41F1-84EB-D6D7B6E86CBA}"/>
          </ac:spMkLst>
        </pc:spChg>
        <pc:spChg chg="add mod">
          <ac:chgData name="Abbas Lotia" userId="ad9ba4c96dec1068" providerId="LiveId" clId="{2F044C57-F895-49C2-849D-C773AD8E9E57}" dt="2020-08-18T19:37:28.585" v="2573"/>
          <ac:spMkLst>
            <pc:docMk/>
            <pc:sldMk cId="2045301524" sldId="795"/>
            <ac:spMk id="14" creationId="{9A6D6990-4F92-4414-93FD-98AFAC53A45A}"/>
          </ac:spMkLst>
        </pc:spChg>
        <pc:spChg chg="add mod">
          <ac:chgData name="Abbas Lotia" userId="ad9ba4c96dec1068" providerId="LiveId" clId="{2F044C57-F895-49C2-849D-C773AD8E9E57}" dt="2020-08-18T19:37:28.585" v="2573"/>
          <ac:spMkLst>
            <pc:docMk/>
            <pc:sldMk cId="2045301524" sldId="795"/>
            <ac:spMk id="15" creationId="{04DFF0A4-0EB6-416E-BBBA-6E5B2476C6B7}"/>
          </ac:spMkLst>
        </pc:spChg>
        <pc:spChg chg="add mod">
          <ac:chgData name="Abbas Lotia" userId="ad9ba4c96dec1068" providerId="LiveId" clId="{2F044C57-F895-49C2-849D-C773AD8E9E57}" dt="2020-08-18T19:38:00.975" v="2577" actId="14100"/>
          <ac:spMkLst>
            <pc:docMk/>
            <pc:sldMk cId="2045301524" sldId="795"/>
            <ac:spMk id="17" creationId="{DB1007E9-553A-49C7-AF54-BED71438F96A}"/>
          </ac:spMkLst>
        </pc:spChg>
        <pc:spChg chg="mod">
          <ac:chgData name="Abbas Lotia" userId="ad9ba4c96dec1068" providerId="LiveId" clId="{2F044C57-F895-49C2-849D-C773AD8E9E57}" dt="2020-08-18T19:38:06.840" v="2579" actId="20577"/>
          <ac:spMkLst>
            <pc:docMk/>
            <pc:sldMk cId="2045301524" sldId="795"/>
            <ac:spMk id="19" creationId="{00000000-0000-0000-0000-000000000000}"/>
          </ac:spMkLst>
        </pc:spChg>
        <pc:spChg chg="mod">
          <ac:chgData name="Abbas Lotia" userId="ad9ba4c96dec1068" providerId="LiveId" clId="{2F044C57-F895-49C2-849D-C773AD8E9E57}" dt="2020-08-18T19:38:58.484" v="2607" actId="1076"/>
          <ac:spMkLst>
            <pc:docMk/>
            <pc:sldMk cId="2045301524" sldId="795"/>
            <ac:spMk id="21" creationId="{00000000-0000-0000-0000-000000000000}"/>
          </ac:spMkLst>
        </pc:spChg>
        <pc:picChg chg="add mod">
          <ac:chgData name="Abbas Lotia" userId="ad9ba4c96dec1068" providerId="LiveId" clId="{2F044C57-F895-49C2-849D-C773AD8E9E57}" dt="2020-08-18T19:37:28.585" v="2573"/>
          <ac:picMkLst>
            <pc:docMk/>
            <pc:sldMk cId="2045301524" sldId="795"/>
            <ac:picMk id="16" creationId="{2FA2513C-030D-407A-9864-541AEBF874E7}"/>
          </ac:picMkLst>
        </pc:picChg>
        <pc:cxnChg chg="mod">
          <ac:chgData name="Abbas Lotia" userId="ad9ba4c96dec1068" providerId="LiveId" clId="{2F044C57-F895-49C2-849D-C773AD8E9E57}" dt="2020-08-18T19:38:06.840" v="2579" actId="20577"/>
          <ac:cxnSpMkLst>
            <pc:docMk/>
            <pc:sldMk cId="2045301524" sldId="795"/>
            <ac:cxnSpMk id="25" creationId="{00000000-0000-0000-0000-000000000000}"/>
          </ac:cxnSpMkLst>
        </pc:cxnChg>
      </pc:sldChg>
      <pc:sldChg chg="add del modNotes">
        <pc:chgData name="Abbas Lotia" userId="ad9ba4c96dec1068" providerId="LiveId" clId="{2F044C57-F895-49C2-849D-C773AD8E9E57}" dt="2020-08-18T19:39:03.473" v="2611" actId="47"/>
        <pc:sldMkLst>
          <pc:docMk/>
          <pc:sldMk cId="4106418890" sldId="796"/>
        </pc:sldMkLst>
      </pc:sldChg>
      <pc:sldChg chg="add del modNotes">
        <pc:chgData name="Abbas Lotia" userId="ad9ba4c96dec1068" providerId="LiveId" clId="{2F044C57-F895-49C2-849D-C773AD8E9E57}" dt="2020-08-18T19:39:03.951" v="2612" actId="47"/>
        <pc:sldMkLst>
          <pc:docMk/>
          <pc:sldMk cId="1586175021" sldId="797"/>
        </pc:sldMkLst>
      </pc:sldChg>
      <pc:sldChg chg="add del modNotes">
        <pc:chgData name="Abbas Lotia" userId="ad9ba4c96dec1068" providerId="LiveId" clId="{2F044C57-F895-49C2-849D-C773AD8E9E57}" dt="2020-08-18T19:39:04.330" v="2613" actId="47"/>
        <pc:sldMkLst>
          <pc:docMk/>
          <pc:sldMk cId="874120574" sldId="798"/>
        </pc:sldMkLst>
      </pc:sldChg>
      <pc:sldChg chg="modSp add">
        <pc:chgData name="Abbas Lotia" userId="ad9ba4c96dec1068" providerId="LiveId" clId="{2F044C57-F895-49C2-849D-C773AD8E9E57}" dt="2020-08-18T19:39:20.461" v="2617" actId="207"/>
        <pc:sldMkLst>
          <pc:docMk/>
          <pc:sldMk cId="3236248138" sldId="799"/>
        </pc:sldMkLst>
        <pc:spChg chg="mod">
          <ac:chgData name="Abbas Lotia" userId="ad9ba4c96dec1068" providerId="LiveId" clId="{2F044C57-F895-49C2-849D-C773AD8E9E57}" dt="2020-08-18T19:39:20.461" v="2617" actId="207"/>
          <ac:spMkLst>
            <pc:docMk/>
            <pc:sldMk cId="3236248138" sldId="799"/>
            <ac:spMk id="19" creationId="{00000000-0000-0000-0000-000000000000}"/>
          </ac:spMkLst>
        </pc:spChg>
        <pc:cxnChg chg="mod">
          <ac:chgData name="Abbas Lotia" userId="ad9ba4c96dec1068" providerId="LiveId" clId="{2F044C57-F895-49C2-849D-C773AD8E9E57}" dt="2020-08-18T19:39:14.143" v="2616" actId="20577"/>
          <ac:cxnSpMkLst>
            <pc:docMk/>
            <pc:sldMk cId="3236248138" sldId="799"/>
            <ac:cxnSpMk id="25" creationId="{00000000-0000-0000-0000-000000000000}"/>
          </ac:cxnSpMkLst>
        </pc:cxnChg>
      </pc:sldChg>
      <pc:sldChg chg="modSp add">
        <pc:chgData name="Abbas Lotia" userId="ad9ba4c96dec1068" providerId="LiveId" clId="{2F044C57-F895-49C2-849D-C773AD8E9E57}" dt="2020-08-18T19:39:39.843" v="2620" actId="207"/>
        <pc:sldMkLst>
          <pc:docMk/>
          <pc:sldMk cId="864593882" sldId="800"/>
        </pc:sldMkLst>
        <pc:spChg chg="mod">
          <ac:chgData name="Abbas Lotia" userId="ad9ba4c96dec1068" providerId="LiveId" clId="{2F044C57-F895-49C2-849D-C773AD8E9E57}" dt="2020-08-18T19:39:39.843" v="2620" actId="207"/>
          <ac:spMkLst>
            <pc:docMk/>
            <pc:sldMk cId="864593882" sldId="800"/>
            <ac:spMk id="20" creationId="{00000000-0000-0000-0000-000000000000}"/>
          </ac:spMkLst>
        </pc:spChg>
      </pc:sldChg>
      <pc:sldChg chg="modSp add">
        <pc:chgData name="Abbas Lotia" userId="ad9ba4c96dec1068" providerId="LiveId" clId="{2F044C57-F895-49C2-849D-C773AD8E9E57}" dt="2020-08-18T19:39:35.095" v="2619" actId="207"/>
        <pc:sldMkLst>
          <pc:docMk/>
          <pc:sldMk cId="2745183457" sldId="801"/>
        </pc:sldMkLst>
        <pc:spChg chg="mod">
          <ac:chgData name="Abbas Lotia" userId="ad9ba4c96dec1068" providerId="LiveId" clId="{2F044C57-F895-49C2-849D-C773AD8E9E57}" dt="2020-08-18T19:39:35.095" v="2619" actId="207"/>
          <ac:spMkLst>
            <pc:docMk/>
            <pc:sldMk cId="2745183457" sldId="801"/>
            <ac:spMk id="21" creationId="{00000000-0000-0000-0000-000000000000}"/>
          </ac:spMkLst>
        </pc:spChg>
      </pc:sldChg>
      <pc:sldChg chg="modSp add mod">
        <pc:chgData name="Abbas Lotia" userId="ad9ba4c96dec1068" providerId="LiveId" clId="{2F044C57-F895-49C2-849D-C773AD8E9E57}" dt="2020-08-18T19:41:53.287" v="2646" actId="20577"/>
        <pc:sldMkLst>
          <pc:docMk/>
          <pc:sldMk cId="2737397162" sldId="802"/>
        </pc:sldMkLst>
        <pc:spChg chg="mod">
          <ac:chgData name="Abbas Lotia" userId="ad9ba4c96dec1068" providerId="LiveId" clId="{2F044C57-F895-49C2-849D-C773AD8E9E57}" dt="2020-08-18T19:41:53.287" v="2646" actId="20577"/>
          <ac:spMkLst>
            <pc:docMk/>
            <pc:sldMk cId="2737397162" sldId="802"/>
            <ac:spMk id="6" creationId="{00000000-0000-0000-0000-000000000000}"/>
          </ac:spMkLst>
        </pc:spChg>
        <pc:spChg chg="mod">
          <ac:chgData name="Abbas Lotia" userId="ad9ba4c96dec1068" providerId="LiveId" clId="{2F044C57-F895-49C2-849D-C773AD8E9E57}" dt="2020-08-18T19:41:27.367" v="2630" actId="20577"/>
          <ac:spMkLst>
            <pc:docMk/>
            <pc:sldMk cId="2737397162" sldId="802"/>
            <ac:spMk id="1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2600" b="1" dirty="0"/>
            <a:t>Cila nga këto më poshtë nuk do të binte në përkufizimin e "ofruesit të shërbimit"?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a) Facebook</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sq-AL" b="1">
              <a:solidFill>
                <a:schemeClr val="tx1"/>
              </a:solidFill>
            </a:rPr>
            <a:t>b) TikTok</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sq-AL" b="1">
              <a:solidFill>
                <a:schemeClr val="tx1"/>
              </a:solidFill>
            </a:rPr>
            <a:t>c) Kanali YouTube i Këshillit të Evropës</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sq-AL" b="1">
              <a:solidFill>
                <a:schemeClr val="tx1"/>
              </a:solidFill>
            </a:rPr>
            <a:t>d) WhatsApp </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sq-AL" b="1">
              <a:solidFill>
                <a:schemeClr val="tx1"/>
              </a:solidFill>
            </a:rPr>
            <a:t>e) Dropbox</a:t>
          </a: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3400" b="1" dirty="0"/>
            <a:t>Cila nga këto nuk do të përbënte pornografi me fëmijë sipas Konventës së Budapestit?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sq-AL" b="1">
              <a:solidFill>
                <a:schemeClr val="tx1"/>
              </a:solidFill>
            </a:rPr>
            <a:t>a) Video me të mitur i cili përfshihet në sjellje të qarta seksuale;</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sq-AL" b="1"/>
            <a:t>b) Video që përmban simulimin e pornografisë së fëmijëve të krijuar nga kompjuteri</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sq-AL" b="1"/>
            <a:t>c) Audio klip me të mitur i cili përfshihet në sjellje të qarta seksuale </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a:r>
            <a:rPr lang="sq-AL" b="1"/>
            <a:t>d) Video me individ që duket të jetë i mitur i cili përfshihet në sjellje të qarta seksuale </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Shefi ekzekutiv i një kompanie kryen mashtrime në lidhje me kompjuterë duke përdorur një kompjuter të kompanisë. Të gjitha të ardhurat e krimit hyjnë në llogarinë e tij personale bankare. Kompania mund të mbajë përgjegjësi për veprimet e Shefit Ekzekutiv.</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a:t>
          </a:r>
          <a:r>
            <a:rPr lang="sq-AL" b="1">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chemeClr val="tx1"/>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Shefi ekzekutiv i një kompanie kryen mashtrime në lidhje me kompjuterë duke përdorur një kompjuter të kompanisë. Të gjitha të ardhurat e krimit hyjnë në llogarinë e tij personale bankare. Kompania mund të mbajë përgjegjësi për veprimet e Shefit Ekzekutiv.</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a:t>
          </a:r>
          <a:r>
            <a:rPr lang="sq-AL" b="1">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rgbClr val="FF0000"/>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Dispozitat e ligjit procedural në Kapitullin II, Pjesa 2 e Konventës së Budapestit mund të ushtrohen vetëm në lidhje me veprat penale të vendosura në përputhje me Konventën e Budapestit. </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a:t>
          </a:r>
          <a:r>
            <a:rPr lang="sq-AL" b="1">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chemeClr val="tx1"/>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Dispozitat e ligjit procedural në Kapitullin II, Pjesa 2 e Konventës së Budapestit mund të ushtrohen vetëm në lidhje me veprat penale të vendosura në përputhje me Konventën e Budapestit. </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a:t>
          </a:r>
          <a:r>
            <a:rPr lang="sq-AL" b="1">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rgbClr val="FF0000"/>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FC4093-77EC-4A67-A554-798814E7FABC}" type="doc">
      <dgm:prSet loTypeId="urn:microsoft.com/office/officeart/2005/8/layout/pyramid3" loCatId="pyramid" qsTypeId="urn:microsoft.com/office/officeart/2005/8/quickstyle/simple1" qsCatId="simple" csTypeId="urn:microsoft.com/office/officeart/2005/8/colors/accent1_2" csCatId="accent1" phldr="1"/>
      <dgm:spPr/>
    </dgm:pt>
    <dgm:pt modelId="{CB62AA32-34F0-4ADE-948F-A4607EB65DF6}">
      <dgm:prSet phldrT="[Text]" custT="1"/>
      <dgm:spPr/>
      <dgm:t>
        <a:bodyPr/>
        <a:lstStyle/>
        <a:p>
          <a:r>
            <a:rPr lang="sq-AL" sz="1400" b="1"/>
            <a:t>Urdhri i paraqitjes së të dhënave</a:t>
          </a:r>
        </a:p>
      </dgm:t>
    </dgm:pt>
    <dgm:pt modelId="{51386EDD-AA3A-43A6-AA95-73FB04EC42C9}" type="parTrans" cxnId="{2A864DDA-62EE-4187-9CA8-EC46C89A8E3B}">
      <dgm:prSet/>
      <dgm:spPr/>
      <dgm:t>
        <a:bodyPr/>
        <a:lstStyle/>
        <a:p>
          <a:endParaRPr lang="x-none"/>
        </a:p>
      </dgm:t>
    </dgm:pt>
    <dgm:pt modelId="{94972244-6440-4472-B4CD-01DE0741D639}" type="sibTrans" cxnId="{2A864DDA-62EE-4187-9CA8-EC46C89A8E3B}">
      <dgm:prSet/>
      <dgm:spPr/>
      <dgm:t>
        <a:bodyPr/>
        <a:lstStyle/>
        <a:p>
          <a:endParaRPr lang="x-none"/>
        </a:p>
      </dgm:t>
    </dgm:pt>
    <dgm:pt modelId="{C6240533-08D9-4608-8B00-A4C7D3FCB475}">
      <dgm:prSet phldrT="[Text]" custT="1"/>
      <dgm:spPr/>
      <dgm:t>
        <a:bodyPr/>
        <a:lstStyle/>
        <a:p>
          <a:r>
            <a:rPr lang="sq-AL" sz="1400" b="1"/>
            <a:t>Zbulimi i pjesshëm i të dhënave të trafikut</a:t>
          </a:r>
        </a:p>
      </dgm:t>
    </dgm:pt>
    <dgm:pt modelId="{8487AB02-FCED-4BD2-A66F-7F04C18AE8EF}" type="sibTrans" cxnId="{7CCE4CD3-B2C1-4AAC-AA41-AE23E1135E33}">
      <dgm:prSet/>
      <dgm:spPr/>
      <dgm:t>
        <a:bodyPr/>
        <a:lstStyle/>
        <a:p>
          <a:endParaRPr lang="x-none"/>
        </a:p>
      </dgm:t>
    </dgm:pt>
    <dgm:pt modelId="{D941B2FE-C827-4B8F-9E1E-4B37347B8A22}" type="parTrans" cxnId="{7CCE4CD3-B2C1-4AAC-AA41-AE23E1135E33}">
      <dgm:prSet/>
      <dgm:spPr/>
      <dgm:t>
        <a:bodyPr/>
        <a:lstStyle/>
        <a:p>
          <a:endParaRPr lang="x-none"/>
        </a:p>
      </dgm:t>
    </dgm:pt>
    <dgm:pt modelId="{B5C9E112-70BE-4142-B1EC-080F116C25B7}">
      <dgm:prSet phldrT="[Text]" custT="1"/>
      <dgm:spPr/>
      <dgm:t>
        <a:bodyPr anchor="t" anchorCtr="0"/>
        <a:lstStyle/>
        <a:p>
          <a:endParaRPr lang="en-US" sz="300" b="1" dirty="0"/>
        </a:p>
        <a:p>
          <a:r>
            <a:rPr lang="sq-AL" sz="800" b="1"/>
            <a:t>Ruajtja e përshpejtuar </a:t>
          </a:r>
        </a:p>
      </dgm:t>
    </dgm:pt>
    <dgm:pt modelId="{3377ABEE-F251-4596-8DB8-11B3D718B7D4}" type="sibTrans" cxnId="{78E78CAD-2DB6-4DAC-8F86-0AAC09B361AD}">
      <dgm:prSet/>
      <dgm:spPr/>
      <dgm:t>
        <a:bodyPr/>
        <a:lstStyle/>
        <a:p>
          <a:endParaRPr lang="x-none"/>
        </a:p>
      </dgm:t>
    </dgm:pt>
    <dgm:pt modelId="{BB95637E-03DC-4AEC-87F9-4686BA9783A2}" type="parTrans" cxnId="{78E78CAD-2DB6-4DAC-8F86-0AAC09B361AD}">
      <dgm:prSet/>
      <dgm:spPr/>
      <dgm:t>
        <a:bodyPr/>
        <a:lstStyle/>
        <a:p>
          <a:endParaRPr lang="x-none"/>
        </a:p>
      </dgm:t>
    </dgm:pt>
    <dgm:pt modelId="{189F11AD-C336-4E0D-ABF0-2444B2A1E37F}">
      <dgm:prSet phldrT="[Text]" custT="1"/>
      <dgm:spPr/>
      <dgm:t>
        <a:bodyPr/>
        <a:lstStyle/>
        <a:p>
          <a:r>
            <a:rPr lang="sq-AL" sz="1400" b="1"/>
            <a:t>Bastisja dhe sekuestrimi</a:t>
          </a:r>
        </a:p>
      </dgm:t>
    </dgm:pt>
    <dgm:pt modelId="{080213BC-5289-4819-B92E-5772E3036040}" type="parTrans" cxnId="{76DD5D7E-F6A9-4071-B85E-2CB45226CAE8}">
      <dgm:prSet/>
      <dgm:spPr/>
      <dgm:t>
        <a:bodyPr/>
        <a:lstStyle/>
        <a:p>
          <a:endParaRPr lang="x-none"/>
        </a:p>
      </dgm:t>
    </dgm:pt>
    <dgm:pt modelId="{2659DEB4-6809-4ED1-A6E1-1E136EBE4819}" type="sibTrans" cxnId="{76DD5D7E-F6A9-4071-B85E-2CB45226CAE8}">
      <dgm:prSet/>
      <dgm:spPr/>
      <dgm:t>
        <a:bodyPr/>
        <a:lstStyle/>
        <a:p>
          <a:endParaRPr lang="x-none"/>
        </a:p>
      </dgm:t>
    </dgm:pt>
    <dgm:pt modelId="{B2EEC4EA-DCBB-4F45-8E01-C3B1D149D96E}">
      <dgm:prSet phldrT="[Text]" custT="1"/>
      <dgm:spPr/>
      <dgm:t>
        <a:bodyPr/>
        <a:lstStyle/>
        <a:p>
          <a:r>
            <a:rPr lang="sq-AL" sz="1400" b="1"/>
            <a:t>Mbledhja në kohë reale e të dhënave të trafikut</a:t>
          </a:r>
        </a:p>
      </dgm:t>
    </dgm:pt>
    <dgm:pt modelId="{196B25F1-1C79-4686-8D1B-50CCC426AFB1}" type="parTrans" cxnId="{18CCF446-4F1D-4C7B-8747-8BAD501D1337}">
      <dgm:prSet/>
      <dgm:spPr/>
      <dgm:t>
        <a:bodyPr/>
        <a:lstStyle/>
        <a:p>
          <a:endParaRPr lang="x-none"/>
        </a:p>
      </dgm:t>
    </dgm:pt>
    <dgm:pt modelId="{D6D169D9-04AF-4284-9364-5FEBC6E72C2F}" type="sibTrans" cxnId="{18CCF446-4F1D-4C7B-8747-8BAD501D1337}">
      <dgm:prSet/>
      <dgm:spPr/>
      <dgm:t>
        <a:bodyPr/>
        <a:lstStyle/>
        <a:p>
          <a:endParaRPr lang="x-none"/>
        </a:p>
      </dgm:t>
    </dgm:pt>
    <dgm:pt modelId="{70FE494B-4267-4F22-99A7-8B2FB99AB38D}">
      <dgm:prSet phldrT="[Text]" custT="1"/>
      <dgm:spPr/>
      <dgm:t>
        <a:bodyPr/>
        <a:lstStyle/>
        <a:p>
          <a:r>
            <a:rPr lang="sq-AL" sz="1400" b="1"/>
            <a:t>Përgjimi i të dhënave të përmbajtjes</a:t>
          </a:r>
        </a:p>
      </dgm:t>
    </dgm:pt>
    <dgm:pt modelId="{88D57A9B-1444-485E-81BA-743C0A7650E0}" type="parTrans" cxnId="{56AF98E9-492A-43F1-8995-919BD5BCD12C}">
      <dgm:prSet/>
      <dgm:spPr/>
      <dgm:t>
        <a:bodyPr/>
        <a:lstStyle/>
        <a:p>
          <a:endParaRPr lang="x-none"/>
        </a:p>
      </dgm:t>
    </dgm:pt>
    <dgm:pt modelId="{D4EEEB41-F527-4B12-9DAB-E0639A14CFBF}" type="sibTrans" cxnId="{56AF98E9-492A-43F1-8995-919BD5BCD12C}">
      <dgm:prSet/>
      <dgm:spPr/>
      <dgm:t>
        <a:bodyPr/>
        <a:lstStyle/>
        <a:p>
          <a:endParaRPr lang="x-none"/>
        </a:p>
      </dgm:t>
    </dgm:pt>
    <dgm:pt modelId="{912E7169-AF04-4E0C-802E-EFD5E069E710}" type="pres">
      <dgm:prSet presAssocID="{89FC4093-77EC-4A67-A554-798814E7FABC}" presName="Name0" presStyleCnt="0">
        <dgm:presLayoutVars>
          <dgm:dir/>
          <dgm:animLvl val="lvl"/>
          <dgm:resizeHandles val="exact"/>
        </dgm:presLayoutVars>
      </dgm:prSet>
      <dgm:spPr/>
    </dgm:pt>
    <dgm:pt modelId="{C18B4275-3CDB-46B0-A0D5-39D753AF5EAB}" type="pres">
      <dgm:prSet presAssocID="{70FE494B-4267-4F22-99A7-8B2FB99AB38D}" presName="Name8" presStyleCnt="0"/>
      <dgm:spPr/>
    </dgm:pt>
    <dgm:pt modelId="{9EB6C696-8BAE-43F5-A7AE-876CEB660999}" type="pres">
      <dgm:prSet presAssocID="{70FE494B-4267-4F22-99A7-8B2FB99AB38D}" presName="level" presStyleLbl="node1" presStyleIdx="0" presStyleCnt="6" custLinFactNeighborY="-33072">
        <dgm:presLayoutVars>
          <dgm:chMax val="1"/>
          <dgm:bulletEnabled val="1"/>
        </dgm:presLayoutVars>
      </dgm:prSet>
      <dgm:spPr/>
      <dgm:t>
        <a:bodyPr/>
        <a:lstStyle/>
        <a:p>
          <a:endParaRPr lang="en-US"/>
        </a:p>
      </dgm:t>
    </dgm:pt>
    <dgm:pt modelId="{71B40B14-0D88-4426-B5EA-0A69F47F906B}" type="pres">
      <dgm:prSet presAssocID="{70FE494B-4267-4F22-99A7-8B2FB99AB38D}" presName="levelTx" presStyleLbl="revTx" presStyleIdx="0" presStyleCnt="0">
        <dgm:presLayoutVars>
          <dgm:chMax val="1"/>
          <dgm:bulletEnabled val="1"/>
        </dgm:presLayoutVars>
      </dgm:prSet>
      <dgm:spPr/>
      <dgm:t>
        <a:bodyPr/>
        <a:lstStyle/>
        <a:p>
          <a:endParaRPr lang="en-US"/>
        </a:p>
      </dgm:t>
    </dgm:pt>
    <dgm:pt modelId="{0606AFFD-56B8-4DB4-B45E-F7C2FBD918CA}" type="pres">
      <dgm:prSet presAssocID="{B2EEC4EA-DCBB-4F45-8E01-C3B1D149D96E}" presName="Name8" presStyleCnt="0"/>
      <dgm:spPr/>
    </dgm:pt>
    <dgm:pt modelId="{37638A15-F53B-4722-A3A9-504F0872E3E9}" type="pres">
      <dgm:prSet presAssocID="{B2EEC4EA-DCBB-4F45-8E01-C3B1D149D96E}" presName="level" presStyleLbl="node1" presStyleIdx="1" presStyleCnt="6">
        <dgm:presLayoutVars>
          <dgm:chMax val="1"/>
          <dgm:bulletEnabled val="1"/>
        </dgm:presLayoutVars>
      </dgm:prSet>
      <dgm:spPr/>
      <dgm:t>
        <a:bodyPr/>
        <a:lstStyle/>
        <a:p>
          <a:endParaRPr lang="en-US"/>
        </a:p>
      </dgm:t>
    </dgm:pt>
    <dgm:pt modelId="{4C0C98E8-F66C-410F-AE1A-13AEFB236C83}" type="pres">
      <dgm:prSet presAssocID="{B2EEC4EA-DCBB-4F45-8E01-C3B1D149D96E}" presName="levelTx" presStyleLbl="revTx" presStyleIdx="0" presStyleCnt="0">
        <dgm:presLayoutVars>
          <dgm:chMax val="1"/>
          <dgm:bulletEnabled val="1"/>
        </dgm:presLayoutVars>
      </dgm:prSet>
      <dgm:spPr/>
      <dgm:t>
        <a:bodyPr/>
        <a:lstStyle/>
        <a:p>
          <a:endParaRPr lang="en-US"/>
        </a:p>
      </dgm:t>
    </dgm:pt>
    <dgm:pt modelId="{33C778BB-2316-4D41-99E5-AC20C36E52EA}" type="pres">
      <dgm:prSet presAssocID="{189F11AD-C336-4E0D-ABF0-2444B2A1E37F}" presName="Name8" presStyleCnt="0"/>
      <dgm:spPr/>
    </dgm:pt>
    <dgm:pt modelId="{D3458357-E8D2-45B2-A250-AF9A09B0DC07}" type="pres">
      <dgm:prSet presAssocID="{189F11AD-C336-4E0D-ABF0-2444B2A1E37F}" presName="level" presStyleLbl="node1" presStyleIdx="2" presStyleCnt="6">
        <dgm:presLayoutVars>
          <dgm:chMax val="1"/>
          <dgm:bulletEnabled val="1"/>
        </dgm:presLayoutVars>
      </dgm:prSet>
      <dgm:spPr/>
      <dgm:t>
        <a:bodyPr/>
        <a:lstStyle/>
        <a:p>
          <a:endParaRPr lang="en-US"/>
        </a:p>
      </dgm:t>
    </dgm:pt>
    <dgm:pt modelId="{EB888798-5870-43B1-AB7D-F677306DEFC6}" type="pres">
      <dgm:prSet presAssocID="{189F11AD-C336-4E0D-ABF0-2444B2A1E37F}" presName="levelTx" presStyleLbl="revTx" presStyleIdx="0" presStyleCnt="0">
        <dgm:presLayoutVars>
          <dgm:chMax val="1"/>
          <dgm:bulletEnabled val="1"/>
        </dgm:presLayoutVars>
      </dgm:prSet>
      <dgm:spPr/>
      <dgm:t>
        <a:bodyPr/>
        <a:lstStyle/>
        <a:p>
          <a:endParaRPr lang="en-US"/>
        </a:p>
      </dgm:t>
    </dgm:pt>
    <dgm:pt modelId="{6F265E88-1775-473F-AD79-24A26C390243}" type="pres">
      <dgm:prSet presAssocID="{CB62AA32-34F0-4ADE-948F-A4607EB65DF6}" presName="Name8" presStyleCnt="0"/>
      <dgm:spPr/>
    </dgm:pt>
    <dgm:pt modelId="{2E9841CB-D369-4D50-B3DF-91B1CB432857}" type="pres">
      <dgm:prSet presAssocID="{CB62AA32-34F0-4ADE-948F-A4607EB65DF6}" presName="level" presStyleLbl="node1" presStyleIdx="3" presStyleCnt="6">
        <dgm:presLayoutVars>
          <dgm:chMax val="1"/>
          <dgm:bulletEnabled val="1"/>
        </dgm:presLayoutVars>
      </dgm:prSet>
      <dgm:spPr/>
      <dgm:t>
        <a:bodyPr/>
        <a:lstStyle/>
        <a:p>
          <a:endParaRPr lang="en-US"/>
        </a:p>
      </dgm:t>
    </dgm:pt>
    <dgm:pt modelId="{403E7FD9-7F60-4265-82F6-8F5070EF3B1C}" type="pres">
      <dgm:prSet presAssocID="{CB62AA32-34F0-4ADE-948F-A4607EB65DF6}" presName="levelTx" presStyleLbl="revTx" presStyleIdx="0" presStyleCnt="0">
        <dgm:presLayoutVars>
          <dgm:chMax val="1"/>
          <dgm:bulletEnabled val="1"/>
        </dgm:presLayoutVars>
      </dgm:prSet>
      <dgm:spPr/>
      <dgm:t>
        <a:bodyPr/>
        <a:lstStyle/>
        <a:p>
          <a:endParaRPr lang="en-US"/>
        </a:p>
      </dgm:t>
    </dgm:pt>
    <dgm:pt modelId="{A741954E-C559-4C56-962C-C0CA99C16132}" type="pres">
      <dgm:prSet presAssocID="{C6240533-08D9-4608-8B00-A4C7D3FCB475}" presName="Name8" presStyleCnt="0"/>
      <dgm:spPr/>
    </dgm:pt>
    <dgm:pt modelId="{BC23AC2C-C589-473D-B07A-EA5CA8DD25B7}" type="pres">
      <dgm:prSet presAssocID="{C6240533-08D9-4608-8B00-A4C7D3FCB475}" presName="level" presStyleLbl="node1" presStyleIdx="4" presStyleCnt="6">
        <dgm:presLayoutVars>
          <dgm:chMax val="1"/>
          <dgm:bulletEnabled val="1"/>
        </dgm:presLayoutVars>
      </dgm:prSet>
      <dgm:spPr/>
      <dgm:t>
        <a:bodyPr/>
        <a:lstStyle/>
        <a:p>
          <a:endParaRPr lang="en-US"/>
        </a:p>
      </dgm:t>
    </dgm:pt>
    <dgm:pt modelId="{69B29AEE-CCC1-48E7-9DD7-F832D199978A}" type="pres">
      <dgm:prSet presAssocID="{C6240533-08D9-4608-8B00-A4C7D3FCB475}" presName="levelTx" presStyleLbl="revTx" presStyleIdx="0" presStyleCnt="0">
        <dgm:presLayoutVars>
          <dgm:chMax val="1"/>
          <dgm:bulletEnabled val="1"/>
        </dgm:presLayoutVars>
      </dgm:prSet>
      <dgm:spPr/>
      <dgm:t>
        <a:bodyPr/>
        <a:lstStyle/>
        <a:p>
          <a:endParaRPr lang="en-US"/>
        </a:p>
      </dgm:t>
    </dgm:pt>
    <dgm:pt modelId="{53F4106B-472C-4D80-A1AC-7360B9B6A941}" type="pres">
      <dgm:prSet presAssocID="{B5C9E112-70BE-4142-B1EC-080F116C25B7}" presName="Name8" presStyleCnt="0"/>
      <dgm:spPr/>
    </dgm:pt>
    <dgm:pt modelId="{EFBE9C48-68C3-41E1-8414-F6D586349D59}" type="pres">
      <dgm:prSet presAssocID="{B5C9E112-70BE-4142-B1EC-080F116C25B7}" presName="level" presStyleLbl="node1" presStyleIdx="5" presStyleCnt="6">
        <dgm:presLayoutVars>
          <dgm:chMax val="1"/>
          <dgm:bulletEnabled val="1"/>
        </dgm:presLayoutVars>
      </dgm:prSet>
      <dgm:spPr/>
      <dgm:t>
        <a:bodyPr/>
        <a:lstStyle/>
        <a:p>
          <a:endParaRPr lang="en-US"/>
        </a:p>
      </dgm:t>
    </dgm:pt>
    <dgm:pt modelId="{7B36EE55-B69D-45B2-AD38-C172D4AFDE63}" type="pres">
      <dgm:prSet presAssocID="{B5C9E112-70BE-4142-B1EC-080F116C25B7}" presName="levelTx" presStyleLbl="revTx" presStyleIdx="0" presStyleCnt="0">
        <dgm:presLayoutVars>
          <dgm:chMax val="1"/>
          <dgm:bulletEnabled val="1"/>
        </dgm:presLayoutVars>
      </dgm:prSet>
      <dgm:spPr/>
      <dgm:t>
        <a:bodyPr/>
        <a:lstStyle/>
        <a:p>
          <a:endParaRPr lang="en-US"/>
        </a:p>
      </dgm:t>
    </dgm:pt>
  </dgm:ptLst>
  <dgm:cxnLst>
    <dgm:cxn modelId="{6DCEB8FD-B7A4-4E41-A922-F7448B8BBA72}" type="presOf" srcId="{C6240533-08D9-4608-8B00-A4C7D3FCB475}" destId="{BC23AC2C-C589-473D-B07A-EA5CA8DD25B7}" srcOrd="0" destOrd="0" presId="urn:microsoft.com/office/officeart/2005/8/layout/pyramid3"/>
    <dgm:cxn modelId="{56AF98E9-492A-43F1-8995-919BD5BCD12C}" srcId="{89FC4093-77EC-4A67-A554-798814E7FABC}" destId="{70FE494B-4267-4F22-99A7-8B2FB99AB38D}" srcOrd="0" destOrd="0" parTransId="{88D57A9B-1444-485E-81BA-743C0A7650E0}" sibTransId="{D4EEEB41-F527-4B12-9DAB-E0639A14CFBF}"/>
    <dgm:cxn modelId="{18CCF446-4F1D-4C7B-8747-8BAD501D1337}" srcId="{89FC4093-77EC-4A67-A554-798814E7FABC}" destId="{B2EEC4EA-DCBB-4F45-8E01-C3B1D149D96E}" srcOrd="1" destOrd="0" parTransId="{196B25F1-1C79-4686-8D1B-50CCC426AFB1}" sibTransId="{D6D169D9-04AF-4284-9364-5FEBC6E72C2F}"/>
    <dgm:cxn modelId="{10175AC9-7CCE-43A8-BD6D-710FCB681750}" type="presOf" srcId="{70FE494B-4267-4F22-99A7-8B2FB99AB38D}" destId="{9EB6C696-8BAE-43F5-A7AE-876CEB660999}" srcOrd="0" destOrd="0" presId="urn:microsoft.com/office/officeart/2005/8/layout/pyramid3"/>
    <dgm:cxn modelId="{2A864DDA-62EE-4187-9CA8-EC46C89A8E3B}" srcId="{89FC4093-77EC-4A67-A554-798814E7FABC}" destId="{CB62AA32-34F0-4ADE-948F-A4607EB65DF6}" srcOrd="3" destOrd="0" parTransId="{51386EDD-AA3A-43A6-AA95-73FB04EC42C9}" sibTransId="{94972244-6440-4472-B4CD-01DE0741D639}"/>
    <dgm:cxn modelId="{6ABE9D33-02BF-4B61-BC3B-7C912F0BE30D}" type="presOf" srcId="{CB62AA32-34F0-4ADE-948F-A4607EB65DF6}" destId="{2E9841CB-D369-4D50-B3DF-91B1CB432857}" srcOrd="0" destOrd="0" presId="urn:microsoft.com/office/officeart/2005/8/layout/pyramid3"/>
    <dgm:cxn modelId="{AE70D7C6-0944-4F91-BE35-D4227E19A9C0}" type="presOf" srcId="{CB62AA32-34F0-4ADE-948F-A4607EB65DF6}" destId="{403E7FD9-7F60-4265-82F6-8F5070EF3B1C}" srcOrd="1" destOrd="0" presId="urn:microsoft.com/office/officeart/2005/8/layout/pyramid3"/>
    <dgm:cxn modelId="{72BA94FD-3FC8-4D68-8CEC-32DEE22614FC}" type="presOf" srcId="{189F11AD-C336-4E0D-ABF0-2444B2A1E37F}" destId="{EB888798-5870-43B1-AB7D-F677306DEFC6}" srcOrd="1" destOrd="0" presId="urn:microsoft.com/office/officeart/2005/8/layout/pyramid3"/>
    <dgm:cxn modelId="{ED250BF9-3847-4B8A-BA04-DB2C356B8A83}" type="presOf" srcId="{B5C9E112-70BE-4142-B1EC-080F116C25B7}" destId="{EFBE9C48-68C3-41E1-8414-F6D586349D59}" srcOrd="0" destOrd="0" presId="urn:microsoft.com/office/officeart/2005/8/layout/pyramid3"/>
    <dgm:cxn modelId="{7CCE4CD3-B2C1-4AAC-AA41-AE23E1135E33}" srcId="{89FC4093-77EC-4A67-A554-798814E7FABC}" destId="{C6240533-08D9-4608-8B00-A4C7D3FCB475}" srcOrd="4" destOrd="0" parTransId="{D941B2FE-C827-4B8F-9E1E-4B37347B8A22}" sibTransId="{8487AB02-FCED-4BD2-A66F-7F04C18AE8EF}"/>
    <dgm:cxn modelId="{40BAC19D-986A-4777-8DDF-87F0D9DAA4BA}" type="presOf" srcId="{189F11AD-C336-4E0D-ABF0-2444B2A1E37F}" destId="{D3458357-E8D2-45B2-A250-AF9A09B0DC07}" srcOrd="0" destOrd="0" presId="urn:microsoft.com/office/officeart/2005/8/layout/pyramid3"/>
    <dgm:cxn modelId="{08157C28-76C8-4410-8CAF-F641B2FB5125}" type="presOf" srcId="{89FC4093-77EC-4A67-A554-798814E7FABC}" destId="{912E7169-AF04-4E0C-802E-EFD5E069E710}" srcOrd="0" destOrd="0" presId="urn:microsoft.com/office/officeart/2005/8/layout/pyramid3"/>
    <dgm:cxn modelId="{C1EA198D-E586-42F7-8E96-07CEA5ED183C}" type="presOf" srcId="{B5C9E112-70BE-4142-B1EC-080F116C25B7}" destId="{7B36EE55-B69D-45B2-AD38-C172D4AFDE63}" srcOrd="1" destOrd="0" presId="urn:microsoft.com/office/officeart/2005/8/layout/pyramid3"/>
    <dgm:cxn modelId="{DF3157C6-B752-4469-A754-CD74AC33F059}" type="presOf" srcId="{B2EEC4EA-DCBB-4F45-8E01-C3B1D149D96E}" destId="{37638A15-F53B-4722-A3A9-504F0872E3E9}" srcOrd="0" destOrd="0" presId="urn:microsoft.com/office/officeart/2005/8/layout/pyramid3"/>
    <dgm:cxn modelId="{EBD6EAF0-E0D4-4618-9A06-42ED1A00C450}" type="presOf" srcId="{B2EEC4EA-DCBB-4F45-8E01-C3B1D149D96E}" destId="{4C0C98E8-F66C-410F-AE1A-13AEFB236C83}" srcOrd="1" destOrd="0" presId="urn:microsoft.com/office/officeart/2005/8/layout/pyramid3"/>
    <dgm:cxn modelId="{78E78CAD-2DB6-4DAC-8F86-0AAC09B361AD}" srcId="{89FC4093-77EC-4A67-A554-798814E7FABC}" destId="{B5C9E112-70BE-4142-B1EC-080F116C25B7}" srcOrd="5" destOrd="0" parTransId="{BB95637E-03DC-4AEC-87F9-4686BA9783A2}" sibTransId="{3377ABEE-F251-4596-8DB8-11B3D718B7D4}"/>
    <dgm:cxn modelId="{76DD5D7E-F6A9-4071-B85E-2CB45226CAE8}" srcId="{89FC4093-77EC-4A67-A554-798814E7FABC}" destId="{189F11AD-C336-4E0D-ABF0-2444B2A1E37F}" srcOrd="2" destOrd="0" parTransId="{080213BC-5289-4819-B92E-5772E3036040}" sibTransId="{2659DEB4-6809-4ED1-A6E1-1E136EBE4819}"/>
    <dgm:cxn modelId="{1E44E499-0245-4944-A4EB-3897376DFC84}" type="presOf" srcId="{70FE494B-4267-4F22-99A7-8B2FB99AB38D}" destId="{71B40B14-0D88-4426-B5EA-0A69F47F906B}" srcOrd="1" destOrd="0" presId="urn:microsoft.com/office/officeart/2005/8/layout/pyramid3"/>
    <dgm:cxn modelId="{208A0EB7-0215-4973-B556-A53497476DB0}" type="presOf" srcId="{C6240533-08D9-4608-8B00-A4C7D3FCB475}" destId="{69B29AEE-CCC1-48E7-9DD7-F832D199978A}" srcOrd="1" destOrd="0" presId="urn:microsoft.com/office/officeart/2005/8/layout/pyramid3"/>
    <dgm:cxn modelId="{029A2E21-0ADD-4196-9FC9-5360AF79A2EA}" type="presParOf" srcId="{912E7169-AF04-4E0C-802E-EFD5E069E710}" destId="{C18B4275-3CDB-46B0-A0D5-39D753AF5EAB}" srcOrd="0" destOrd="0" presId="urn:microsoft.com/office/officeart/2005/8/layout/pyramid3"/>
    <dgm:cxn modelId="{6DD9BDB9-4326-43B7-86AF-86D942D3B98C}" type="presParOf" srcId="{C18B4275-3CDB-46B0-A0D5-39D753AF5EAB}" destId="{9EB6C696-8BAE-43F5-A7AE-876CEB660999}" srcOrd="0" destOrd="0" presId="urn:microsoft.com/office/officeart/2005/8/layout/pyramid3"/>
    <dgm:cxn modelId="{9A87856B-8C1D-46DC-8532-CAEA5E6EE9B6}" type="presParOf" srcId="{C18B4275-3CDB-46B0-A0D5-39D753AF5EAB}" destId="{71B40B14-0D88-4426-B5EA-0A69F47F906B}" srcOrd="1" destOrd="0" presId="urn:microsoft.com/office/officeart/2005/8/layout/pyramid3"/>
    <dgm:cxn modelId="{3CF0320D-EB0C-4C38-8EDF-D19A0BF6F05A}" type="presParOf" srcId="{912E7169-AF04-4E0C-802E-EFD5E069E710}" destId="{0606AFFD-56B8-4DB4-B45E-F7C2FBD918CA}" srcOrd="1" destOrd="0" presId="urn:microsoft.com/office/officeart/2005/8/layout/pyramid3"/>
    <dgm:cxn modelId="{48A00676-7CC6-44DB-B4A5-193526346E9E}" type="presParOf" srcId="{0606AFFD-56B8-4DB4-B45E-F7C2FBD918CA}" destId="{37638A15-F53B-4722-A3A9-504F0872E3E9}" srcOrd="0" destOrd="0" presId="urn:microsoft.com/office/officeart/2005/8/layout/pyramid3"/>
    <dgm:cxn modelId="{098E8333-C8BB-40ED-917C-2706A5D1B136}" type="presParOf" srcId="{0606AFFD-56B8-4DB4-B45E-F7C2FBD918CA}" destId="{4C0C98E8-F66C-410F-AE1A-13AEFB236C83}" srcOrd="1" destOrd="0" presId="urn:microsoft.com/office/officeart/2005/8/layout/pyramid3"/>
    <dgm:cxn modelId="{6C19AD56-1DDA-44A1-A92F-80E8B51898EC}" type="presParOf" srcId="{912E7169-AF04-4E0C-802E-EFD5E069E710}" destId="{33C778BB-2316-4D41-99E5-AC20C36E52EA}" srcOrd="2" destOrd="0" presId="urn:microsoft.com/office/officeart/2005/8/layout/pyramid3"/>
    <dgm:cxn modelId="{C6F89A6A-43F1-4461-9BFC-D36F8C5AEC5B}" type="presParOf" srcId="{33C778BB-2316-4D41-99E5-AC20C36E52EA}" destId="{D3458357-E8D2-45B2-A250-AF9A09B0DC07}" srcOrd="0" destOrd="0" presId="urn:microsoft.com/office/officeart/2005/8/layout/pyramid3"/>
    <dgm:cxn modelId="{E6982F4C-553F-4352-93F0-D936BFF571BC}" type="presParOf" srcId="{33C778BB-2316-4D41-99E5-AC20C36E52EA}" destId="{EB888798-5870-43B1-AB7D-F677306DEFC6}" srcOrd="1" destOrd="0" presId="urn:microsoft.com/office/officeart/2005/8/layout/pyramid3"/>
    <dgm:cxn modelId="{28A649C3-7EED-46C5-9B05-883D224D3E74}" type="presParOf" srcId="{912E7169-AF04-4E0C-802E-EFD5E069E710}" destId="{6F265E88-1775-473F-AD79-24A26C390243}" srcOrd="3" destOrd="0" presId="urn:microsoft.com/office/officeart/2005/8/layout/pyramid3"/>
    <dgm:cxn modelId="{87496712-542A-4BC3-9342-9F4953FC695B}" type="presParOf" srcId="{6F265E88-1775-473F-AD79-24A26C390243}" destId="{2E9841CB-D369-4D50-B3DF-91B1CB432857}" srcOrd="0" destOrd="0" presId="urn:microsoft.com/office/officeart/2005/8/layout/pyramid3"/>
    <dgm:cxn modelId="{6A53B011-F9E0-4FAA-AE23-6B8D2B2E52C2}" type="presParOf" srcId="{6F265E88-1775-473F-AD79-24A26C390243}" destId="{403E7FD9-7F60-4265-82F6-8F5070EF3B1C}" srcOrd="1" destOrd="0" presId="urn:microsoft.com/office/officeart/2005/8/layout/pyramid3"/>
    <dgm:cxn modelId="{0A4CDEC9-EC12-4DFB-B802-C6B443E963E6}" type="presParOf" srcId="{912E7169-AF04-4E0C-802E-EFD5E069E710}" destId="{A741954E-C559-4C56-962C-C0CA99C16132}" srcOrd="4" destOrd="0" presId="urn:microsoft.com/office/officeart/2005/8/layout/pyramid3"/>
    <dgm:cxn modelId="{F588E366-280F-4BB6-9D53-714FDA0B9B03}" type="presParOf" srcId="{A741954E-C559-4C56-962C-C0CA99C16132}" destId="{BC23AC2C-C589-473D-B07A-EA5CA8DD25B7}" srcOrd="0" destOrd="0" presId="urn:microsoft.com/office/officeart/2005/8/layout/pyramid3"/>
    <dgm:cxn modelId="{4CE877C5-BB87-4CB7-AD62-3E860F85756D}" type="presParOf" srcId="{A741954E-C559-4C56-962C-C0CA99C16132}" destId="{69B29AEE-CCC1-48E7-9DD7-F832D199978A}" srcOrd="1" destOrd="0" presId="urn:microsoft.com/office/officeart/2005/8/layout/pyramid3"/>
    <dgm:cxn modelId="{C9D8B9F8-E6B7-4A66-836D-91345B0BA609}" type="presParOf" srcId="{912E7169-AF04-4E0C-802E-EFD5E069E710}" destId="{53F4106B-472C-4D80-A1AC-7360B9B6A941}" srcOrd="5" destOrd="0" presId="urn:microsoft.com/office/officeart/2005/8/layout/pyramid3"/>
    <dgm:cxn modelId="{19826D87-F800-48C7-9857-0B958DD3EF09}" type="presParOf" srcId="{53F4106B-472C-4D80-A1AC-7360B9B6A941}" destId="{EFBE9C48-68C3-41E1-8414-F6D586349D59}" srcOrd="0" destOrd="0" presId="urn:microsoft.com/office/officeart/2005/8/layout/pyramid3"/>
    <dgm:cxn modelId="{21993B89-DD5E-4ABB-8E04-6C41116C9726}" type="presParOf" srcId="{53F4106B-472C-4D80-A1AC-7360B9B6A941}" destId="{7B36EE55-B69D-45B2-AD38-C172D4AFDE63}" srcOrd="1" destOrd="0" presId="urn:microsoft.com/office/officeart/2005/8/layout/pyramid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3400" b="1" dirty="0"/>
            <a:t>Cilin nga urdhrat e mëposhtëm të paraqitjes së të dhënave NUK mund të nxjerrë një gjyqtar në vendin tuaj sipas nenit 18:</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sq-AL" b="1">
              <a:solidFill>
                <a:schemeClr val="tx1"/>
              </a:solidFill>
            </a:rPr>
            <a:t>a) Informacion i abonuesit nga një ofrues i shërbimit të huaj që ofron shërbime në vendin tuaj</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sq-AL" b="1"/>
            <a:t>b) Të dhënat e përmbajtjes nga një ofrues i shërbimit të huaj që ofron shërbime në vendin tuaj</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sq-AL" b="1"/>
            <a:t>c) Të dhëna kompjuterike nga një person në vendin tuaj që kontrollon të dhënat e ruajtura jashtë vendit tuaj </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a:r>
            <a:rPr lang="sq-AL" b="1"/>
            <a:t>d) Të dhëna kompjuterike nga një person në vendin tuaj që posedon të dhënat e ruajtura jashtë vendit tuaj</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223226"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3400" b="1" dirty="0"/>
            <a:t>Cilin nga urdhrat e mëposhtëm të paraqitjes së të dhënave NUK mund të nxjerrë një gjyqtar në vendin tuaj sipas nenit 18:</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sq-AL" b="1">
              <a:solidFill>
                <a:schemeClr val="tx1"/>
              </a:solidFill>
            </a:rPr>
            <a:t>a) Informacion i abonuesit nga një ofrues i shërbimit të huaj që ofron shërbime në vendin tuaj</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sq-AL" b="1">
              <a:solidFill>
                <a:srgbClr val="FF0000"/>
              </a:solidFill>
            </a:rPr>
            <a:t>b) Të dhënat e përmbajtjes nga një ofrues i shërbimit të huaj që ofron shërbime në vendin tuaj</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sq-AL" b="1"/>
            <a:t>c) Të dhëna kompjuterike nga një person në vendin tuaj që kontrollon të dhënat e ruajtura jashtë vendit tuaj </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a:r>
            <a:rPr lang="sq-AL" b="1"/>
            <a:t>d) Të dhëna kompjuterike nga një person në vendin tuaj që posedon të dhënat e ruajtura jashtë vendit tuaj</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223226"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Ju mund të lëshoni një urdhër për përgjimin e të dhënave të përmbajtjes për një çështje që lidhet me vjedhje. Vepra është e dënueshme me burgim prej 6 muajsh.</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a:t>
          </a:r>
          <a:r>
            <a:rPr lang="sq-AL" b="1">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chemeClr val="tx1"/>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Ju mund të lëshoni një urdhër për përgjimin e të dhënave të përmbajtjes për një çështje që lidhet me vjedhje. Vepra është e dënueshme me burgim prej 6 muajsh.</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a:t>
          </a:r>
          <a:r>
            <a:rPr lang="sq-AL" b="1">
              <a:solidFill>
                <a:srgbClr val="FF0000"/>
              </a:solidFill>
            </a:rPr>
            <a:t>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rgbClr val="FF0000"/>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2600" b="1" dirty="0"/>
            <a:t>Cila nga këto më poshtë nuk do të binte në përkufizimin e "ofruesit të shërbimit"?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a) Facebook</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sq-AL" b="1">
              <a:solidFill>
                <a:schemeClr val="tx1"/>
              </a:solidFill>
            </a:rPr>
            <a:t>b) TikTok</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sq-AL" b="1">
              <a:solidFill>
                <a:srgbClr val="FF0000"/>
              </a:solidFill>
            </a:rPr>
            <a:t>c) Kanali YouTube i Këshillit të Evropës</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sq-AL" b="1">
              <a:solidFill>
                <a:schemeClr val="tx1"/>
              </a:solidFill>
            </a:rPr>
            <a:t>d) WhatsApp </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sq-AL" b="1">
              <a:solidFill>
                <a:schemeClr val="tx1"/>
              </a:solidFill>
            </a:rPr>
            <a:t>e) Dropbox</a:t>
          </a: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3400" b="1" dirty="0" smtClean="0"/>
            <a:t>Cila </a:t>
          </a:r>
          <a:r>
            <a:rPr lang="sq-AL" sz="3400" b="1" dirty="0"/>
            <a:t>nga këto më poshtë është traktat global që ka dispozita të specializuara të ndihmës së ndërsjellë që kanë të bëjnë me prova elektronike?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sq-AL" b="1"/>
            <a:t>a) Konventa për Ndihmën e Ndërsjellë në Çështjet Penale ndërmjet Shteteve Anëtare të Bashkimit Evropian</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sq-AL" b="1"/>
            <a:t>b) Konventa e Kombeve të Bashkuara kundër Krimit të Organizuar Transnacional</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sq-AL" b="1">
              <a:solidFill>
                <a:schemeClr val="tx1"/>
              </a:solidFill>
            </a:rPr>
            <a:t>c) Konventa e Këshillit të Evropës për Krimin Kibernetik (Konventa e Budapestit)</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a:r>
            <a:rPr lang="sq-AL" b="1"/>
            <a:t>d) Konventa e Unionit Afrikan e Sigurisë Kibernetike dhe Mbrojtjes së të Dhënave Personale (Konventa - Malabo) </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dirty="0" smtClean="0"/>
            <a:t>Cila </a:t>
          </a:r>
          <a:r>
            <a:rPr lang="sq-AL" sz="3400" b="1" dirty="0"/>
            <a:t>nga këto më poshtë është traktat global që ka dispozita të specializuara të ndihmës së ndërsjellë që kanë të bëjnë me prova elektronike?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sq-AL" b="1"/>
            <a:t>a) Konventa për Ndihmën e Ndërsjellë në Çështjet Penale ndërmjet Shteteve Anëtare të Bashkimit Evropian</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sq-AL" b="1"/>
            <a:t>b) Konventa e Kombeve të Bashkuara kundër Krimit të Organizuar Transnacional</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sq-AL" b="1">
              <a:solidFill>
                <a:srgbClr val="FF0000"/>
              </a:solidFill>
            </a:rPr>
            <a:t>c) Konventa e Këshillit të Evropës për Krimin Kibernetik (Konventa e Budapestit)</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a:r>
            <a:rPr lang="sq-AL" b="1"/>
            <a:t>d) Konventa e Unionit Afrikan e Sigurisë Kibernetike dhe Mbrojtjes së të Dhënave Personale (Konventa - Malabo) </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3400" b="1" dirty="0"/>
            <a:t>Cila nga këto më poshtë nuk konsiderohet për t'u përfshirë në Protokollin e Dytë Shtesë?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sq-AL" b="1" dirty="0"/>
            <a:t>a) Zbulimi i të dhënave në raste emergjente</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l"/>
          <a:r>
            <a:rPr lang="sq-AL" b="1" dirty="0"/>
            <a:t>b) Racizmi dhe ksenofobia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l"/>
          <a:r>
            <a:rPr lang="sq-AL" b="1">
              <a:solidFill>
                <a:schemeClr val="tx1"/>
              </a:solidFill>
            </a:rPr>
            <a:t>c) Hetimet e fshehta</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a:r>
            <a:rPr lang="sq-AL" b="1"/>
            <a:t>d) Kërkimi i informacionit të WHOIS </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3400" b="1" dirty="0"/>
            <a:t>Cila nga këto më poshtë nuk konsiderohet për t'u përfshirë në Protokollin e Dytë Shtesë?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sq-AL" b="1"/>
            <a:t>a) Zbulimi i të dhënave në raste emergjente</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sq-AL" b="1">
              <a:solidFill>
                <a:srgbClr val="FF0000"/>
              </a:solidFill>
            </a:rPr>
            <a:t>b) Racizmi dhe ksenofobia </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l"/>
          <a:r>
            <a:rPr lang="sq-AL" b="1">
              <a:solidFill>
                <a:schemeClr val="tx1"/>
              </a:solidFill>
            </a:rPr>
            <a:t>c) Hetimet e fshehta</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pPr algn="just"/>
          <a:r>
            <a:rPr lang="sq-AL" b="1"/>
            <a:t>d) Kërkimi i informacionit të WHOIS </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2600" b="1"/>
            <a:t>Cilat prej këtyre në vijim nuk janë të përfshira në të dhënat e trafikut?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sq-AL"/>
            <a:t>a) Përmbajtja e e-mailit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sq-AL"/>
            <a:t>b) Koha e e-mailit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sq-AL"/>
            <a:t>c) Madhësia e e-mailit</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sq-AL"/>
            <a:t>d) Lloji i shërbimit themelor</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sq-AL"/>
            <a:t>e) Titulli i lëndës së e-mailit</a:t>
          </a: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2600" b="1"/>
            <a:t>Cilat prej këtyre në vijim nuk janë të përfshira në të dhënat e trafikut?</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sq-AL" b="1">
              <a:solidFill>
                <a:srgbClr val="FF0000"/>
              </a:solidFill>
            </a:rPr>
            <a:t>a) Përmbajtja e e-mailit</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sq-AL"/>
            <a:t>b) Koha e e-mailit</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sq-AL"/>
            <a:t>c) Madhësia e e-mailit</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sq-AL"/>
            <a:t>d) Lloji i shërbimit themelor</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2D567ECC-EE11-40BE-8D44-12DF75E7AAA4}">
      <dgm:prSet phldrT="[Text]"/>
      <dgm:spPr/>
      <dgm:t>
        <a:bodyPr/>
        <a:lstStyle/>
        <a:p>
          <a:r>
            <a:rPr lang="sq-AL" b="1">
              <a:solidFill>
                <a:srgbClr val="FF0000"/>
              </a:solidFill>
            </a:rPr>
            <a:t>e) Titulli i lëndës së e-mailit</a:t>
          </a:r>
        </a:p>
      </dgm:t>
    </dgm:pt>
    <dgm:pt modelId="{096A135B-3D51-4C14-B762-4DFFB46136C9}" type="parTrans" cxnId="{45629286-2642-481F-BB3F-C9DC76E6A851}">
      <dgm:prSet/>
      <dgm:spPr/>
      <dgm:t>
        <a:bodyPr/>
        <a:lstStyle/>
        <a:p>
          <a:endParaRPr lang="x-none"/>
        </a:p>
      </dgm:t>
    </dgm:pt>
    <dgm:pt modelId="{352CE29C-C095-4E8D-B62B-E607F5416469}" type="sib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Një person lidhet me një rrjet publik Wi-Fi dhe përdor një program kompjuterik për të përgjuar një komunikim të emailit privat ndërmjet dy përdoruesve të tjera të rrjetit Wi-Fi. Kjo nuk është vepër penale sipas nenit 3.</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chemeClr val="tx1"/>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Një person lidhet me një rrjet publik Wi-Fi dhe përdor një program kompjuterik për të përgjuar një komunikim të emailit privat ndërmjet dy përdoruesve të tjera të rrjetit Wi-Fi. Kjo nuk është vepër penale sipas nenit 3.</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rgbClr val="FF0000"/>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Një person ndërpret furnizimin me energji për një sistem kompjuterik, duke penguar kështu funksionimin e tij. Kjo nuk është ndërhyrje në sistem sipas nenit 5 të Konventës së Budapestit. </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chemeClr val="tx1"/>
              </a:solidFill>
            </a:rPr>
            <a:t>Saktë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chemeClr val="tx1"/>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q-AL" sz="3400" b="1">
              <a:solidFill>
                <a:schemeClr val="tx1"/>
              </a:solidFill>
            </a:rPr>
            <a:t>Një person ndërpret furnizimin me energji për një sistem kompjuterik, duke penguar kështu funksionimin e tij. Kjo nuk është ndërhyrje në sistem sipas nenit 5 të Konventës së Budapestit. </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q-AL" b="1">
              <a:solidFill>
                <a:srgbClr val="FF0000"/>
              </a:solidFill>
            </a:rPr>
            <a:t>Saktë </a:t>
          </a: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q-AL" b="1">
              <a:solidFill>
                <a:schemeClr val="tx1"/>
              </a:solidFill>
            </a:rPr>
            <a:t>E pasaktë</a:t>
          </a: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x-none"/>
        </a:p>
      </dgm:t>
    </dgm:pt>
    <dgm:pt modelId="{6643C99F-6929-4115-B10C-449964C298DB}" type="parTrans" cxnId="{5441ACF7-001D-47E8-BE90-D77A819FBE03}">
      <dgm:prSet/>
      <dgm:spPr/>
      <dgm:t>
        <a:bodyPr/>
        <a:lstStyle/>
        <a:p>
          <a:endParaRPr lang="x-none"/>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x-none"/>
        </a:p>
      </dgm:t>
    </dgm:pt>
    <dgm:pt modelId="{8EAFCDE7-4869-4D95-9359-6DA608AB28F0}" type="parTrans" cxnId="{40F08CBE-C0FF-49E9-A14D-59F0F70F60CC}">
      <dgm:prSet/>
      <dgm:spPr/>
      <dgm:t>
        <a:bodyPr/>
        <a:lstStyle/>
        <a:p>
          <a:endParaRPr lang="x-none"/>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x-none"/>
        </a:p>
      </dgm:t>
    </dgm:pt>
    <dgm:pt modelId="{096A135B-3D51-4C14-B762-4DFFB46136C9}" type="parTrans" cxnId="{45629286-2642-481F-BB3F-C9DC76E6A851}">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5629286-2642-481F-BB3F-C9DC76E6A851}" srcId="{8E61202A-36DD-0240-811A-270D9611A395}" destId="{2D567ECC-EE11-40BE-8D44-12DF75E7AAA4}" srcOrd="4" destOrd="0" parTransId="{096A135B-3D51-4C14-B762-4DFFB46136C9}" sibTransId="{352CE29C-C095-4E8D-B62B-E607F5416469}"/>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l"/>
          <a:r>
            <a:rPr lang="sq-AL" sz="3400" b="1" dirty="0"/>
            <a:t>Cila nga këto nuk do të përbënte pornografi me fëmijë sipas Konventës së Budapestit? </a:t>
          </a:r>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sq-AL" b="0">
              <a:solidFill>
                <a:schemeClr val="tx1"/>
              </a:solidFill>
            </a:rPr>
            <a:t>a) Video me të mitur i cili përfshihet në sjellje të qarta seksuale;</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sq-AL"/>
            <a:t>b) Video që përmban simulimin e pornografisë së fëmijëve të krijuar nga kompjuteri</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sq-AL"/>
            <a:t>c) Audio klip me të mitur i cili përfshihet në sjellje të qarta seksuale </a:t>
          </a:r>
        </a:p>
      </dgm:t>
    </dgm:pt>
    <dgm:pt modelId="{6643C99F-6929-4115-B10C-449964C298DB}" type="parTrans" cxnId="{5441ACF7-001D-47E8-BE90-D77A819FBE03}">
      <dgm:prSet/>
      <dgm:spPr/>
      <dgm:t>
        <a:bodyPr/>
        <a:lstStyle/>
        <a:p>
          <a:endParaRPr lang="x-none"/>
        </a:p>
      </dgm:t>
    </dgm:pt>
    <dgm:pt modelId="{9EB8D1B3-16DB-4A75-A7E2-3B79ADD997CE}" type="sibTrans" cxnId="{5441ACF7-001D-47E8-BE90-D77A819FBE03}">
      <dgm:prSet/>
      <dgm:spPr/>
      <dgm:t>
        <a:bodyPr/>
        <a:lstStyle/>
        <a:p>
          <a:endParaRPr lang="x-none"/>
        </a:p>
      </dgm:t>
    </dgm:pt>
    <dgm:pt modelId="{9EFF4F62-79ED-4EA0-85C1-51F88755C8EE}">
      <dgm:prSet phldrT="[Text]"/>
      <dgm:spPr/>
      <dgm:t>
        <a:bodyPr/>
        <a:lstStyle/>
        <a:p>
          <a:r>
            <a:rPr lang="sq-AL"/>
            <a:t>d) Video me individ që duket të jetë i mitur i cili përfshihet në sjellje të qarta seksuale </a:t>
          </a:r>
        </a:p>
      </dgm:t>
    </dgm:pt>
    <dgm:pt modelId="{8EAFCDE7-4869-4D95-9359-6DA608AB28F0}" type="parTrans" cxnId="{40F08CBE-C0FF-49E9-A14D-59F0F70F60CC}">
      <dgm:prSet/>
      <dgm:spPr/>
      <dgm:t>
        <a:bodyPr/>
        <a:lstStyle/>
        <a:p>
          <a:endParaRPr lang="x-none"/>
        </a:p>
      </dgm:t>
    </dgm:pt>
    <dgm:pt modelId="{D3274077-7919-4B64-B4D8-786A32E9EF73}" type="sibTrans" cxnId="{40F08CBE-C0FF-49E9-A14D-59F0F70F60CC}">
      <dgm:prSet/>
      <dgm:spPr/>
      <dgm:t>
        <a:bodyPr/>
        <a:lstStyle/>
        <a:p>
          <a:endParaRPr lang="x-none"/>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1659B53A-B0D8-4FDB-81D9-7CC7CA347ADA}" type="presOf" srcId="{9EFF4F62-79ED-4EA0-85C1-51F88755C8EE}" destId="{0DEDE790-6650-4E13-B812-9DA3ABBAEB7C}" srcOrd="0" destOrd="0" presId="urn:microsoft.com/office/officeart/2008/layout/LinedList"/>
    <dgm:cxn modelId="{5441ACF7-001D-47E8-BE90-D77A819FBE03}" srcId="{8E61202A-36DD-0240-811A-270D9611A395}" destId="{D907F82D-4934-4260-A319-D0C1005DB73A}" srcOrd="2" destOrd="0" parTransId="{6643C99F-6929-4115-B10C-449964C298DB}" sibTransId="{9EB8D1B3-16DB-4A75-A7E2-3B79ADD997CE}"/>
    <dgm:cxn modelId="{99EB5834-3593-6644-A836-6C8D5595A820}" srcId="{8E61202A-36DD-0240-811A-270D9611A395}" destId="{7029F5E8-D056-AE49-BD66-3C193010DDE8}" srcOrd="0" destOrd="0" parTransId="{ACE97453-93D9-C642-95ED-D55F9984F778}" sibTransId="{3346CD8C-3206-F84A-BEA2-B5492B6B7347}"/>
    <dgm:cxn modelId="{5D951241-AB7E-4F09-8C62-6D80C3079C3A}" type="presOf" srcId="{D907F82D-4934-4260-A319-D0C1005DB73A}" destId="{576A2C98-791A-4E50-8CB8-1914215BEA2D}"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DAC53F3-3AC5-2A4F-8860-05DE12816360}" type="presOf" srcId="{7029F5E8-D056-AE49-BD66-3C193010DDE8}" destId="{5D9EDF3F-7B20-8E47-A431-F9F24450F874}"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xmlns=""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3" Type="http://schemas.openxmlformats.org/officeDocument/2006/relationships/hyperlink" Target="https://rm.coe.int/CoERMPublicCommonSearchServices/DisplayDCTMContent?documentId=09000016806a495e" TargetMode="External"/><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sz="1200"/>
              <a:t>Seanca do të ndahet në 5 pjesë.</a:t>
            </a:r>
          </a:p>
          <a:p>
            <a:r>
              <a:rPr lang="sq-AL" sz="1200"/>
              <a:t>Pjesa e parë e seancës do të ofrojë një informacion të ri për krimin kibernetik dhe provat elektronike. </a:t>
            </a:r>
          </a:p>
          <a:p>
            <a:r>
              <a:rPr lang="sq-AL" sz="1200"/>
              <a:t>Pjesa e dytë e seancës do të shqyrtojë qasjet e bashkëpunimit zyrtar ndërkombëtar. </a:t>
            </a:r>
          </a:p>
          <a:p>
            <a:r>
              <a:rPr lang="sq-AL" sz="1200"/>
              <a:t>Pjesa e tretë e seancës do të ofrojë një përmbledhje të Konventës së Budapestit. </a:t>
            </a:r>
          </a:p>
          <a:p>
            <a:r>
              <a:rPr lang="sq-AL" sz="1200"/>
              <a:t>Pjesa e katërt e seancës do të japë një përmbledhje të Protokollit të Dytë Shtesë të Konventës së Budapestit.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a:t>Pjesa e pestë e seancës do të përmbledhë objektivat e seancës.</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smtClean="0"/>
          </a:p>
        </p:txBody>
      </p:sp>
    </p:spTree>
    <p:extLst>
      <p:ext uri="{BB962C8B-B14F-4D97-AF65-F5344CB8AC3E}">
        <p14:creationId xmlns:p14="http://schemas.microsoft.com/office/powerpoint/2010/main" xmlns="" val="425083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1.c të Konventës së Budapestit që është përkufizimi i “dhënësit të shërbimeve”.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përkufizimit.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Termi ofrues i shërbimeve siç përcaktohet në Konventën e Budapestit përfshin një kategori të gjerë personash që luajnë një rol të veçantë në lidhje me komunikimin ose përpunimin e të dhënave në sistemet kompjuterike.  Ai përfshin njësi private dhe publike, mbulon ofrimin e shërbimeve për një grup të mbyllur ose për shërbimet publike, falas ose me pagesë.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smtClean="0"/>
          </a:p>
        </p:txBody>
      </p:sp>
    </p:spTree>
    <p:extLst>
      <p:ext uri="{BB962C8B-B14F-4D97-AF65-F5344CB8AC3E}">
        <p14:creationId xmlns:p14="http://schemas.microsoft.com/office/powerpoint/2010/main" xmlns="" val="14881783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16 të Konventës së Budapestit me një element të theksuar</a:t>
            </a:r>
            <a:r>
              <a:rPr lang="sq-AL" b="0"/>
              <a:t> (“</a:t>
            </a:r>
            <a:r>
              <a:rPr lang="sq-AL" sz="1200" b="0">
                <a:solidFill>
                  <a:srgbClr val="FF0000"/>
                </a:solidFill>
                <a:latin typeface="+mj-lt"/>
              </a:rPr>
              <a:t>ruajtur me anë të një sistemi kompjuterik</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kompetencë procedurale nuk mund të përdoret për të detyruar ndonjë person të ruajë të dhëna që nuk ekzistojnë tashmë; ose nuk janë ruajtur me anë të një sistemi kompjuterik</a:t>
            </a:r>
            <a:r>
              <a:rPr lang="sq-AL" baseline="0"/>
              <a:t>.  Kjo përsëri bën dallimin nga detyrimi për të mbajtur të dhëna, të cilat mund të zbatohen për të dhënat që nuk ekzistojnë.</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101</a:t>
            </a:fld>
            <a:endParaRPr lang="en-US" smtClean="0"/>
          </a:p>
        </p:txBody>
      </p:sp>
    </p:spTree>
    <p:extLst>
      <p:ext uri="{BB962C8B-B14F-4D97-AF65-F5344CB8AC3E}">
        <p14:creationId xmlns:p14="http://schemas.microsoft.com/office/powerpoint/2010/main" xmlns="" val="34346430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16 të Konventës së Budapestit me një element të theksuar</a:t>
            </a:r>
            <a:r>
              <a:rPr lang="sq-AL" b="0"/>
              <a:t> (“</a:t>
            </a:r>
            <a:r>
              <a:rPr lang="sq-AL" sz="1200" b="0">
                <a:solidFill>
                  <a:srgbClr val="FF0000"/>
                </a:solidFill>
                <a:latin typeface="+mj-lt"/>
              </a:rPr>
              <a:t>bazat për të besuar se të dhënat kompjuterike janë veçanërisht të prekshme ndaj humbjes apo modifikimit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disa juridiksione, zyrtarëve të zbatimit të ligjit u kërkohet të respektojnë autoritetet kompetente që të dhënat e ruajtura në kompjuter në lidhje me të cilat kërkohet ruajtja e përshpejtuar të jenë të prekshme nga humbja ose modifikimi.</a:t>
            </a:r>
            <a:r>
              <a:rPr lang="sq-AL" baseline="0"/>
              <a:t> Kjo përfshin si cenueshmërinë ndaj humbjes/modifikimit të synuar të të dhënave kompjuterike, ashtu edhe humbjen/modifikimin e paqëllimtë si rezultat i ruajtjes së pasigurt të të dhënave kompjuterike.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102</a:t>
            </a:fld>
            <a:endParaRPr lang="en-US" smtClean="0"/>
          </a:p>
        </p:txBody>
      </p:sp>
    </p:spTree>
    <p:extLst>
      <p:ext uri="{BB962C8B-B14F-4D97-AF65-F5344CB8AC3E}">
        <p14:creationId xmlns:p14="http://schemas.microsoft.com/office/powerpoint/2010/main" xmlns="" val="20546677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0"/>
              <a:t>Në anën e majtë, ky </a:t>
            </a:r>
            <a:r>
              <a:rPr lang="sq-AL" dirty="0" err="1"/>
              <a:t>slajd</a:t>
            </a:r>
            <a:r>
              <a:rPr lang="sq-AL" dirty="0"/>
              <a:t> tregon tekstin e Nenit 16 të Konventës së Budapestit me një element të theksuar</a:t>
            </a:r>
            <a:r>
              <a:rPr lang="sq-AL" b="0" dirty="0"/>
              <a:t> (“</a:t>
            </a:r>
            <a:r>
              <a:rPr lang="sq-AL" sz="1200" b="0" dirty="0">
                <a:solidFill>
                  <a:srgbClr val="FF0000"/>
                </a:solidFill>
                <a:latin typeface="+mj-lt"/>
              </a:rPr>
              <a:t>posedimi ose kontrolli</a:t>
            </a:r>
            <a:r>
              <a:rPr lang="sq-AL" dirty="0"/>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0"/>
              <a:t>Në anën e djathtë, ky </a:t>
            </a:r>
            <a:r>
              <a:rPr lang="sq-AL" dirty="0" err="1"/>
              <a:t>slajd</a:t>
            </a:r>
            <a:r>
              <a:rPr lang="sq-AL" dirty="0"/>
              <a:t> ofron një shpjegim të elementit të theksuar.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0"/>
              <a:t>Autoriteti kompetent mund të urdhërojë një person të ruajë të dhëna të ruajtura kompjuterike kur të dhëna të tilla të specifikuara kompjuterike janë në posedim ose në kontroll të një personi të tillë.</a:t>
            </a:r>
            <a:r>
              <a:rPr lang="sq-AL" baseline="0" dirty="0"/>
              <a:t> Ky </a:t>
            </a:r>
            <a:r>
              <a:rPr lang="sq-AL" baseline="0" dirty="0" err="1"/>
              <a:t>slajd</a:t>
            </a:r>
            <a:r>
              <a:rPr lang="sq-AL" baseline="0" dirty="0"/>
              <a:t> bën dallimin ndërmjet posedimit (d.m.th. posedimit fizik) dhe kontrollit (d.m.th. kontrolli i lirë mbi të dhënat, edhe nëse mund të mos jenë në zotërimin e tyre fizik).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103</a:t>
            </a:fld>
            <a:endParaRPr lang="en-US" smtClean="0"/>
          </a:p>
        </p:txBody>
      </p:sp>
    </p:spTree>
    <p:extLst>
      <p:ext uri="{BB962C8B-B14F-4D97-AF65-F5344CB8AC3E}">
        <p14:creationId xmlns:p14="http://schemas.microsoft.com/office/powerpoint/2010/main" xmlns="" val="13142040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16 të Konventës së Budapestit me një element të theksuar</a:t>
            </a:r>
            <a:r>
              <a:rPr lang="sq-AL" b="0"/>
              <a:t> (“</a:t>
            </a:r>
            <a:r>
              <a:rPr lang="sq-AL" sz="1200" b="0">
                <a:solidFill>
                  <a:srgbClr val="FF0000"/>
                </a:solidFill>
                <a:latin typeface="+mj-lt"/>
              </a:rPr>
              <a:t>periudha kohore për aq kohë sa është e nevojshme deri në një maksimum prej nëntëdhjetë ditësh... për të kërkuar zbulimin e tyre… ripërtërirë më pas</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pPr algn="just"/>
            <a:r>
              <a:rPr lang="sq-AL"/>
              <a:t>Është e rëndësishme të pranohet që ruajtja është një kompetencë e përkohshme; dhe nuk u mundëson zyrtarëve të zbatimit të ligjit që të urdhërojnë personat të ruajnë të dhëna për një kohë të pacaktuar</a:t>
            </a:r>
            <a:r>
              <a:rPr lang="sq-AL" baseline="0"/>
              <a:t>. Është thjesht një masë e përkohshme që synon të mos prishë ushtrimin e kompetencave tjera procedurale, përkatësisht prodhimin e të dhënave kompjuterike ose kërkimin dhe sekuestrimin e të dhënave kompjuterike. Konventa e Budapestit kërkon që Palët të parashohin një periudhë maksimale prej 90 ditësh për të cilën mund të urdhërohet ruajtja, ndërsa periudha specifike për një rast të veçantë duhet të specifikohet në urdhrin për ruajtje.</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104</a:t>
            </a:fld>
            <a:endParaRPr lang="en-US" smtClean="0"/>
          </a:p>
        </p:txBody>
      </p:sp>
    </p:spTree>
    <p:extLst>
      <p:ext uri="{BB962C8B-B14F-4D97-AF65-F5344CB8AC3E}">
        <p14:creationId xmlns:p14="http://schemas.microsoft.com/office/powerpoint/2010/main" xmlns="" val="302318514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16 të Konventës së Budapestit me një element të theksuar</a:t>
            </a:r>
            <a:r>
              <a:rPr lang="sq-AL" b="0"/>
              <a:t> (“</a:t>
            </a:r>
            <a:r>
              <a:rPr lang="sq-AL" sz="1200" b="0">
                <a:solidFill>
                  <a:srgbClr val="FF0000"/>
                </a:solidFill>
                <a:latin typeface="+mj-lt"/>
              </a:rPr>
              <a:t>mbajtja konfidenciale e ndërmarrjes</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r>
              <a:rPr lang="sq-AL"/>
              <a:t>Është thelbësore që ndërmarrja e masave të ruajtjes të mbahet konfidenciale nga subjekti i urdhrit të paraqitjes së të dhënave, ose përndryshe masa mund të pengohet.</a:t>
            </a:r>
            <a:r>
              <a:rPr lang="sq-AL" baseline="0"/>
              <a: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105</a:t>
            </a:fld>
            <a:endParaRPr lang="en-US" smtClean="0"/>
          </a:p>
        </p:txBody>
      </p:sp>
    </p:spTree>
    <p:extLst>
      <p:ext uri="{BB962C8B-B14F-4D97-AF65-F5344CB8AC3E}">
        <p14:creationId xmlns:p14="http://schemas.microsoft.com/office/powerpoint/2010/main" xmlns="" val="22961869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17 të Konventës së Budapestit me një element të theksuar</a:t>
            </a:r>
            <a:r>
              <a:rPr lang="sq-AL" b="0"/>
              <a:t> (“</a:t>
            </a:r>
            <a:r>
              <a:rPr lang="sq-AL" sz="1200" b="0">
                <a:solidFill>
                  <a:srgbClr val="FF0000"/>
                </a:solidFill>
                <a:latin typeface="+mj-lt"/>
              </a:rPr>
              <a:t>pavarësisht nëse një ose më shumë ofrues të shërbimeve ishin të përfshirë në transmetimin e atij komunikimi</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r>
              <a:rPr lang="sq-AL" baseline="0"/>
              <a:t>Duke qenë se zakonisht ka më shumë se një ofrues shërbimi të përfshirë në zinxhirin e transmetimit të çdo komunikimi, është e vështirë për agjencitë e zbatimit të ligjit të identifikojnë secilin ofrues të shërbimit të përfshirë në zinxhirin e transmetimit për të qenë në gjendje të ushtrojnë kompetenca tjera (përfshirë urdhrat e prodhimit; kërkimin dhe sekuestrimin) në secilin ofrues të shërbimit. Kështu, neni 18 i Konventës së Budapestit parasheh mandatin ligjor për autoritetet kompetente për të kërkuar zbulimin e pjesshëm të të dhënave të trafikut për të mundësuar identifikimin e ofruesve të shërbimeve të përfshirë në zinxhir. </a:t>
            </a:r>
          </a:p>
          <a:p>
            <a:endParaRPr lang="en-US" baseline="0" dirty="0"/>
          </a:p>
          <a:p>
            <a:r>
              <a:rPr lang="sq-AL" baseline="0"/>
              <a:t>Ky slajd ofron gjithashtu mënyra të ndryshme në të cilat urdhrat mund të dërgohen tek ofrues të shumtë të shërbimeve (p.sh. urdhra të ndarë siç identifikohet çdo ofrues i shërbimit pasues i përfshirë në zinxhirin e transmetimit; urdhër i vetëm që shërbehet në mënyrë të njëpasnjëshme për secilin ofrues të shërbimit pasardhës siç identifikohet; ose një urdhër i vetëm që i dërgohet një ofruesi të vetëm të shërbimit që është i detyruar përmes urdhrit të njoftojë ofruesin tjetër të shërbimit të përfshirë në zinxhirin e transmetimit).</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106</a:t>
            </a:fld>
            <a:endParaRPr lang="en-US" smtClean="0"/>
          </a:p>
        </p:txBody>
      </p:sp>
    </p:spTree>
    <p:extLst>
      <p:ext uri="{BB962C8B-B14F-4D97-AF65-F5344CB8AC3E}">
        <p14:creationId xmlns:p14="http://schemas.microsoft.com/office/powerpoint/2010/main" xmlns="" val="34886113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17 të Konventës së Budapestit me një element të theksuar</a:t>
            </a:r>
            <a:r>
              <a:rPr lang="sq-AL" b="0"/>
              <a:t> (“</a:t>
            </a:r>
            <a:r>
              <a:rPr lang="sq-AL" sz="1200" b="0">
                <a:solidFill>
                  <a:srgbClr val="FF0000"/>
                </a:solidFill>
                <a:latin typeface="+mj-lt"/>
              </a:rPr>
              <a:t>pavarësisht nëse një ose më shumë ofrues të shërbimeve ishin të përfshirë në transmetimin e atij komunikimi</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Është e rëndësishme që subjekti i urdhrit për zbulimin e pjesshëm të të dhënave të trafikut të mandatohet me zbulimin e të dhënave të mjaftueshme të trafikut për të qenë në gjendje të identifikojë ofruesit e tjerë të shërbimeve të përfshirë në transmetimin e komunikimit.</a:t>
            </a:r>
            <a:r>
              <a:rPr lang="sq-AL" baseline="0"/>
              <a:t> Në mungesë të kësaj kompetence, do të ishte shumë sfiduese të identifikohen ofruesit e ndryshëm të shërbimeve të përfshirë dhe kështu të ushtrohen kompetencat e duhura në përputhje me rrethanat. </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107</a:t>
            </a:fld>
            <a:endParaRPr lang="en-US" smtClean="0"/>
          </a:p>
        </p:txBody>
      </p:sp>
    </p:spTree>
    <p:extLst>
      <p:ext uri="{BB962C8B-B14F-4D97-AF65-F5344CB8AC3E}">
        <p14:creationId xmlns:p14="http://schemas.microsoft.com/office/powerpoint/2010/main" xmlns="" val="5157765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sq-AL"/>
              <a:t>Dispozita e nenit 18 është gjithashtu shumë interesante. Sipas tij, secila palë duhet të miratojë masa legjislative për të fuqizuar autoritetet e saj të zbatimit të ligjit (AZL) me mundësinë e dhënies së "urdhrave të paraqitjes së të dhënave". Ky urdhër gjyqësor mund të lëshohet nga agjencitë e zbatimit të ligjit për qytetarët dhe për ofruesit e shërbimeve të internetit, duke i urdhëruar ata që t'u sigurojnë autoriteteve kompetente të dhëna të ruajtura në një sistem kompjuterik, nën përgjegjësitë e tyre ose të sigurojnë të dhëna nga abonuesit.</a:t>
            </a:r>
          </a:p>
          <a:p>
            <a:pPr eaLnBrk="1" fontAlgn="auto" hangingPunct="1">
              <a:spcBef>
                <a:spcPts val="0"/>
              </a:spcBef>
              <a:spcAft>
                <a:spcPts val="0"/>
              </a:spcAft>
              <a:defRPr/>
            </a:pPr>
            <a:r>
              <a:rPr lang="sq-AL"/>
              <a:t> </a:t>
            </a:r>
          </a:p>
          <a:p>
            <a:pPr marL="0" marR="0" indent="0" algn="l" defTabSz="457200" rtl="0" eaLnBrk="1" fontAlgn="auto" latinLnBrk="0" hangingPunct="1">
              <a:lnSpc>
                <a:spcPct val="100000"/>
              </a:lnSpc>
              <a:spcBef>
                <a:spcPts val="0"/>
              </a:spcBef>
              <a:spcAft>
                <a:spcPts val="0"/>
              </a:spcAft>
              <a:buClrTx/>
              <a:buSzTx/>
              <a:buFontTx/>
              <a:buNone/>
              <a:tabLst/>
              <a:defRPr/>
            </a:pPr>
            <a:r>
              <a:rPr lang="sq-AL"/>
              <a:t>Sipas Konventës, urdhri i paraqitjes së të dhënave duhet të specifikojë natyrën dhe shtrirjen e të dhënave të kërkuara: është shumë e qartë që të dhënat e kërkuara nga hetimi duhet të përcaktohen më parë, dhe se </a:t>
            </a:r>
            <a:r>
              <a:rPr lang="sq-AL" i="1"/>
              <a:t>ekspeditat e peshkimit</a:t>
            </a:r>
            <a:r>
              <a:rPr lang="sq-AL"/>
              <a:t> janë të ndaluara. Qëllimi i këtij kufiri ligjor është të vendosë një mbrojtje të rëndësishme për mbrojtjen e të drejtave dhe lirive të njeriut gjatë ushtrimit të këtyre kompetencave hetimore nga agjentët e zbatimit të ligjit; siguron që kontrolli dhe sekuestrimi i informacionit të jetë i kufizuar në informacionin që lidhet drejtpërdrejt me një rast nën hetim. Ky kufizim është edhe më i rëndësishëm se kufizimet e ngjashme që përkufizojnë kontrollin dhe sekuestrimin në botën reale, ku këto operacione kanë pjesën më të madhe të kohës një fushë praktike të kufizuar.</a:t>
            </a:r>
            <a:r>
              <a:rPr lang="sq-AL" baseline="0"/>
              <a:t> </a:t>
            </a:r>
            <a:r>
              <a:rPr lang="sq-AL"/>
              <a:t>Në botën digjitale, nëse rregulli do të ishte leja e plotë e hyrjes në të gjithë informacionin që vjen me një pajisje, do të lejohej qasja në të gjitha llojet e informacionit të ruajtur në atë kompjuter, shpesh pa pasur lidhje me krimin nën hetim dhe (p.sh në rastin e komunikimit me email) duke përfshirë edhe palë të treta.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sq-AL"/>
              <a:t>Siç është përmendur tashmë, neni 16 mund të krijojë detyrimin, për një ofrues të shërbimit, për të ruajtur të dhënat kompjuterike. Zbulimi i të dhënave të trafikut në agjencitë e zbatimit të ligjit është i organizuar nga neni 17, thjesht lejon zbulimin e të dhënave të trafikut. Mundësia për të zbuluar në AZL ndonjë lloj informacioni tjetër të ruajtur në një pajisje digjitale organizohet nga neni 18, në përputhje me një urdhër ruajtjeje të lëshuar në bazë të nenit 16.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108</a:t>
            </a:fld>
            <a:endParaRPr lang="en-US" smtClean="0"/>
          </a:p>
        </p:txBody>
      </p:sp>
    </p:spTree>
    <p:extLst>
      <p:ext uri="{BB962C8B-B14F-4D97-AF65-F5344CB8AC3E}">
        <p14:creationId xmlns:p14="http://schemas.microsoft.com/office/powerpoint/2010/main" xmlns="" val="188781879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18 të Konventës së Budapestit me një element të theksuar</a:t>
            </a:r>
            <a:r>
              <a:rPr lang="sq-AL" b="0"/>
              <a:t> (“</a:t>
            </a:r>
            <a:r>
              <a:rPr lang="sq-AL" sz="1200" b="0">
                <a:solidFill>
                  <a:srgbClr val="FF0000"/>
                </a:solidFill>
                <a:latin typeface="+mj-lt"/>
              </a:rPr>
              <a:t>personi në territorin e tij/saj</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Neni</a:t>
            </a:r>
            <a:r>
              <a:rPr lang="sq-AL" baseline="0"/>
              <a:t> 18,1,a vlen për personat në territorin e Palës. Kështu, ndërsa nuk kërkon që të dhënat kompjuterike që janë objekt i një urdhri prodhimi të jenë të vendosura në territor, personi të cilit i është bërë urdhri kërkohet të jetë fizikisht i pranishëm në territor. Termi person është i gjerë dhe përfshin si personat fizikë ashtu edhe personat juridikë, përfshirë ofruesit e shërbimeve.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109</a:t>
            </a:fld>
            <a:endParaRPr lang="en-US" smtClean="0"/>
          </a:p>
        </p:txBody>
      </p:sp>
    </p:spTree>
    <p:extLst>
      <p:ext uri="{BB962C8B-B14F-4D97-AF65-F5344CB8AC3E}">
        <p14:creationId xmlns:p14="http://schemas.microsoft.com/office/powerpoint/2010/main" xmlns="" val="277405955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18 të Konventës së Budapestit me një element të theksuar</a:t>
            </a:r>
            <a:r>
              <a:rPr lang="sq-AL" b="0"/>
              <a:t> (“</a:t>
            </a:r>
            <a:r>
              <a:rPr lang="sq-AL" sz="1200" b="0">
                <a:solidFill>
                  <a:srgbClr val="FF0000"/>
                </a:solidFill>
                <a:latin typeface="+mj-lt"/>
              </a:rPr>
              <a:t>të dhëna kompjuterike të specifikuara</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baseline="0"/>
              <a:t>Është e nevojshme që autoriteti kompetent që urdhëron paraqitjen e të dhënave kompjuterike të lejohet të bëjë të njëjtën gjë në lidhje me vetëm të dhënat e specifikuara, dhe jo përgjithësisht të kërkojë vëllime të mëdha të të dhënave pa dallim. Kështu që një urdhër i paraqitjes së të dhënave për një person për të prodhuar të gjitha të dhënat e ruajtura në sistemin e tyre kompjuterik nuk do të lejohet sipas nenit 18.</a:t>
            </a:r>
          </a:p>
          <a:p>
            <a:endParaRPr lang="en-US"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110</a:t>
            </a:fld>
            <a:endParaRPr lang="en-US" smtClean="0"/>
          </a:p>
        </p:txBody>
      </p:sp>
    </p:spTree>
    <p:extLst>
      <p:ext uri="{BB962C8B-B14F-4D97-AF65-F5344CB8AC3E}">
        <p14:creationId xmlns:p14="http://schemas.microsoft.com/office/powerpoint/2010/main" xmlns="" val="370990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Përgjigja e duhur është c) Kanali YouTube i Këshillit të Evropës. Kjo sepse përkufizimi i "ofruesit të shërbimit" përjashton ofruesit e përmbajtjes.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smtClean="0"/>
          </a:p>
        </p:txBody>
      </p:sp>
    </p:spTree>
    <p:extLst>
      <p:ext uri="{BB962C8B-B14F-4D97-AF65-F5344CB8AC3E}">
        <p14:creationId xmlns:p14="http://schemas.microsoft.com/office/powerpoint/2010/main" xmlns="" val="110448484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18 të Konventës së Budapestit me një element të theksuar</a:t>
            </a:r>
            <a:r>
              <a:rPr lang="sq-AL" b="0"/>
              <a:t> (“</a:t>
            </a:r>
            <a:r>
              <a:rPr lang="sq-AL" sz="1200" b="0">
                <a:solidFill>
                  <a:srgbClr val="FF0000"/>
                </a:solidFill>
                <a:latin typeface="+mj-lt"/>
              </a:rPr>
              <a:t>posedimi ose kontrolli</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a:t>Autoriteti kompetent mund të urdhërojë një person të prodhojë të dhëna kompjuterike kur të dhëna të tilla të specifikuara kompjuterike janë në posedim ose në kontroll të një personi të tillë.</a:t>
            </a:r>
            <a:r>
              <a:rPr lang="sq-AL" baseline="0"/>
              <a:t> Ky slajd bën dallimin ndërmjet posedimit (d.m.th. posedimit fizik) dhe kontrollit (d.m.th. kontrolli i lirë mbi të dhënat, edhe nëse mund të mos jenë në zotërimin e tyre fizik). </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111</a:t>
            </a:fld>
            <a:endParaRPr lang="en-US" smtClean="0"/>
          </a:p>
        </p:txBody>
      </p:sp>
    </p:spTree>
    <p:extLst>
      <p:ext uri="{BB962C8B-B14F-4D97-AF65-F5344CB8AC3E}">
        <p14:creationId xmlns:p14="http://schemas.microsoft.com/office/powerpoint/2010/main" xmlns="" val="270105838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18 të Konventës së Budapestit me një element të theksuar</a:t>
            </a:r>
            <a:r>
              <a:rPr lang="sq-AL" b="0"/>
              <a:t> (“</a:t>
            </a:r>
            <a:r>
              <a:rPr lang="sq-AL" sz="1200" b="0">
                <a:solidFill>
                  <a:srgbClr val="FF0000"/>
                </a:solidFill>
                <a:latin typeface="+mj-lt"/>
              </a:rPr>
              <a:t>të ruajtura në një sistem kompjuterik apo në një hapësirë për ruajtjen e të dhënave kompjuterike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Urdhrat për paraqitjen e të dhënave mund të bëhen vetëm në lidhje me të dhënat ekzistuese që ndodhen ose në një sistem kompjuterik ose në një mjet ruajtjeje të të dhënave kompjuterike</a:t>
            </a:r>
            <a:r>
              <a:rPr lang="sq-AL" baseline="0"/>
              <a:t>. Nuk mund të përdoret për të urdhëruar një person të mbajë të dhëna; ose për të prodhuar të dhëna që do të vijnë në ekzistencë në një datë të ardhshme.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112</a:t>
            </a:fld>
            <a:endParaRPr lang="en-US" smtClean="0"/>
          </a:p>
        </p:txBody>
      </p:sp>
    </p:spTree>
    <p:extLst>
      <p:ext uri="{BB962C8B-B14F-4D97-AF65-F5344CB8AC3E}">
        <p14:creationId xmlns:p14="http://schemas.microsoft.com/office/powerpoint/2010/main" xmlns="" val="15067786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18 të Konventës së Budapestit me një element të theksuar</a:t>
            </a:r>
            <a:r>
              <a:rPr lang="sq-AL" b="0"/>
              <a:t> (“</a:t>
            </a:r>
            <a:r>
              <a:rPr lang="sq-AL" sz="1200" b="0">
                <a:solidFill>
                  <a:srgbClr val="FF0000"/>
                </a:solidFill>
                <a:latin typeface="+mj-lt"/>
              </a:rPr>
              <a:t>ofrimi i shërbimit të tij në territor</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a:t>Neni 18,1, b ka një fushë më të kufizuar krahasuar me Nenin 18,1, a, në kuptimin që zbatohet vetëm për ofruesit e shërbimeve; dhe kështu nuk vlen për asnjë person fizik ose juridik që nuk bie nën përkufizimin e ofruesve të shërbimeve.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sq-AL" sz="1200" baseline="0">
                <a:solidFill>
                  <a:schemeClr val="tx1"/>
                </a:solidFill>
                <a:latin typeface="+mn-lt"/>
                <a:ea typeface="+mn-ea"/>
                <a:cs typeface="+mn-cs"/>
              </a:rPr>
              <a:t>Sidoqoftë, nuk është i kufizuar për sa i përket vendndodhjes fizike të ofruesit të shërbimit dhe zbatohet për aq kohë sa ofruesi i shërbimit po ofron shërbime në territorin e Palës.</a:t>
            </a:r>
          </a:p>
          <a:p>
            <a:endParaRPr lang="en-US" dirty="0"/>
          </a:p>
          <a:p>
            <a:r>
              <a:rPr lang="sq-AL"/>
              <a:t>Slajdi rendit disa nga faktorët përcaktues që duhet të merren parasysh kur vlerësohet nëse një ofrues i shërbimit po ofron shërbime në një territor të caktuar</a:t>
            </a:r>
            <a:r>
              <a:rPr lang="sq-AL" baseline="0"/>
              <a:t>.</a:t>
            </a:r>
          </a:p>
          <a:p>
            <a:endParaRPr lang="en-US" baseline="0" dirty="0"/>
          </a:p>
          <a:p>
            <a:r>
              <a:rPr lang="sq-AL" baseline="0"/>
              <a:t>Trajneri pastaj mund t'i referohet Shënimit Udhëzues për Nenin 18 (shih slajdin tjetër)</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113</a:t>
            </a:fld>
            <a:endParaRPr lang="en-US" smtClean="0"/>
          </a:p>
        </p:txBody>
      </p:sp>
    </p:spTree>
    <p:extLst>
      <p:ext uri="{BB962C8B-B14F-4D97-AF65-F5344CB8AC3E}">
        <p14:creationId xmlns:p14="http://schemas.microsoft.com/office/powerpoint/2010/main" xmlns="" val="119105062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18 të Konventës së Budapestit me një element të theksuar</a:t>
            </a:r>
            <a:r>
              <a:rPr lang="sq-AL" b="0"/>
              <a:t> (“</a:t>
            </a:r>
            <a:r>
              <a:rPr lang="sq-AL" sz="1200" b="0">
                <a:solidFill>
                  <a:srgbClr val="FF0000"/>
                </a:solidFill>
                <a:latin typeface="+mj-lt"/>
              </a:rPr>
              <a:t>dërgoni të dhënat e abonuesit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Ky slajd ofron një shpjegim të përkufizimit të informacionit të abonuesit sipas Nenit 18 të Konventës së Budapestit.</a:t>
            </a:r>
            <a:r>
              <a:rPr lang="sq-AL" baseline="0"/>
              <a:t> Është e rëndësishme të theksohet se informacioni i abonuesit nuk mund të jetë domosdoshmërisht në formën e të dhënave kompjuterike; dhe kështu përfshin regjistrat fizikë të mbajtur nga ofruesit e shërbimeve në lidhje me abonuesit e tyre. </a:t>
            </a:r>
          </a:p>
          <a:p>
            <a:endParaRPr lang="en-US" baseline="0"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114</a:t>
            </a:fld>
            <a:endParaRPr lang="en-US" smtClean="0"/>
          </a:p>
        </p:txBody>
      </p:sp>
    </p:spTree>
    <p:extLst>
      <p:ext uri="{BB962C8B-B14F-4D97-AF65-F5344CB8AC3E}">
        <p14:creationId xmlns:p14="http://schemas.microsoft.com/office/powerpoint/2010/main" xmlns="" val="274223409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18 të Konventës së Budapestit me një element të theksuar</a:t>
            </a:r>
            <a:r>
              <a:rPr lang="sq-AL" b="0"/>
              <a:t> (“</a:t>
            </a:r>
            <a:r>
              <a:rPr lang="sq-AL" sz="1200" b="0">
                <a:solidFill>
                  <a:srgbClr val="FF0000"/>
                </a:solidFill>
                <a:latin typeface="+mj-lt"/>
              </a:rPr>
              <a:t>në lidhje me shërbime të tilla</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kufizon fushën e informacionit të abonuesit që mund të jetë subjekt i një urdhrit për paraqitjen e të dhënave për informacionin e tillë të abonuesit që ka të bëjë me shërbimet që ofrohen nga një ofrues shërbimi në territor.</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115</a:t>
            </a:fld>
            <a:endParaRPr lang="en-US" smtClean="0"/>
          </a:p>
        </p:txBody>
      </p:sp>
    </p:spTree>
    <p:extLst>
      <p:ext uri="{BB962C8B-B14F-4D97-AF65-F5344CB8AC3E}">
        <p14:creationId xmlns:p14="http://schemas.microsoft.com/office/powerpoint/2010/main" xmlns="" val="139582152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18 të Konventës së Budapestit me një element të theksuar</a:t>
            </a:r>
            <a:r>
              <a:rPr lang="sq-AL" b="0"/>
              <a:t> (“</a:t>
            </a:r>
            <a:r>
              <a:rPr lang="sq-AL" sz="1200" b="0">
                <a:solidFill>
                  <a:srgbClr val="FF0000"/>
                </a:solidFill>
                <a:latin typeface="+mj-lt"/>
              </a:rPr>
              <a:t>posedimi ose kontrolli i ofruesit të shërbimeve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a:t>Autoriteti kompetent mund të urdhërojë një ofrues të shërbimit vetëm të prodhojë informacion abonuesish kur informacioni i tillë i abonuesit është në posedim ose në kontrollin e një ofruesi të tillë të shërbimit.</a:t>
            </a:r>
            <a:r>
              <a:rPr lang="sq-AL" baseline="0"/>
              <a:t> Ky slajd bën dallimin ndërmjet posedimit (d.m.th. posedimit fizik) dhe kontrollit (d.m.th. kontrolli i lirë i informacionit, edhe nëse mund të mos jenë në zotërimin e tyre fizik).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116</a:t>
            </a:fld>
            <a:endParaRPr lang="en-US" smtClean="0"/>
          </a:p>
        </p:txBody>
      </p:sp>
    </p:spTree>
    <p:extLst>
      <p:ext uri="{BB962C8B-B14F-4D97-AF65-F5344CB8AC3E}">
        <p14:creationId xmlns:p14="http://schemas.microsoft.com/office/powerpoint/2010/main" xmlns="" val="9531626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b="0" dirty="0"/>
              <a:t>Përgjigja e saktë është b) Të dhënat e përmbajtjes nga një ofrues i shërbimit të huaj që ofron shërbime në vendin tuaj</a:t>
            </a:r>
            <a:r>
              <a:rPr lang="sq-AL" dirty="0"/>
              <a:t>.</a:t>
            </a:r>
            <a:r>
              <a:rPr lang="sq-AL" b="0"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b="0" dirty="0"/>
              <a:t>Kjo sepse qëllimi i Nenit </a:t>
            </a:r>
            <a:r>
              <a:rPr lang="sq-AL" b="0" dirty="0" err="1"/>
              <a:t>18.1.b</a:t>
            </a:r>
            <a:r>
              <a:rPr lang="sq-AL" b="0" dirty="0"/>
              <a:t> lidhet vetëm me informacionin e </a:t>
            </a:r>
            <a:r>
              <a:rPr lang="sq-AL" b="0" dirty="0" err="1"/>
              <a:t>abonuesit</a:t>
            </a:r>
            <a:r>
              <a:rPr lang="sq-AL" b="0" dirty="0"/>
              <a:t> dhe nuk do të mundësonte kërkimin e paraqitjes së të dhënave të përmbajtjes nga një ofrues i shërbimit të huaj.</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b="0" dirty="0"/>
              <a:t>Megjithëse të dhënat nën opsionin (c) ruhen jashtë vendit tuaj, personi i cili kontrollon të dhënat e tilla është brenda vendit tuaj, kështu që personi i tillë mund të urdhërohet të prodhojë të dhëna sipas nenit </a:t>
            </a:r>
            <a:r>
              <a:rPr lang="sq-AL" b="0" dirty="0" err="1"/>
              <a:t>18.1.a</a:t>
            </a:r>
            <a:r>
              <a:rPr lang="sq-AL" b="0" dirty="0"/>
              <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117</a:t>
            </a:fld>
            <a:endParaRPr lang="en-US" smtClean="0"/>
          </a:p>
        </p:txBody>
      </p:sp>
    </p:spTree>
    <p:extLst>
      <p:ext uri="{BB962C8B-B14F-4D97-AF65-F5344CB8AC3E}">
        <p14:creationId xmlns:p14="http://schemas.microsoft.com/office/powerpoint/2010/main" xmlns="" val="12589816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b="0"/>
              <a:t>Përgjigja e saktë është b) Të dhënat e përmbajtjes nga një ofrues i shërbimit të huaj që ofron shërbime në vendin tuaj</a:t>
            </a:r>
            <a:r>
              <a:rPr lang="sq-AL"/>
              <a:t>.</a:t>
            </a:r>
            <a:r>
              <a:rPr lang="sq-AL" b="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b="0"/>
              <a:t>Kjo sepse qëllimi i Nenit 18.1.b lidhet vetëm me informacionin e abonuesit dhe nuk do të mundësonte kërkimin e paraqitjes së të dhënave të përmbajtjes nga një ofrues i shërbimit të huaj.</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b="0"/>
              <a:t>Megjithëse të dhënat nën opsionin (c) ruhen jashtë vendit tuaj, personi i cili kontrollon të dhënat e tilla është brenda vendit tuaj, kështu që personi i tillë mund të urdhërohet të prodhojë të dhëna sipas nenit 18.1.a.</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118</a:t>
            </a:fld>
            <a:endParaRPr lang="en-US" smtClean="0"/>
          </a:p>
        </p:txBody>
      </p:sp>
    </p:spTree>
    <p:extLst>
      <p:ext uri="{BB962C8B-B14F-4D97-AF65-F5344CB8AC3E}">
        <p14:creationId xmlns:p14="http://schemas.microsoft.com/office/powerpoint/2010/main" xmlns="" val="234121004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eaLnBrk="1" hangingPunct="1">
              <a:spcBef>
                <a:spcPct val="0"/>
              </a:spcBef>
            </a:pPr>
            <a:r>
              <a:rPr lang="sq-AL"/>
              <a:t>Kontrolli dhe sekuestrimi përshkruhen nga neni 19 i Konventës së Budapestit. </a:t>
            </a:r>
          </a:p>
          <a:p>
            <a:pPr eaLnBrk="1" hangingPunct="1">
              <a:spcBef>
                <a:spcPct val="0"/>
              </a:spcBef>
            </a:pPr>
            <a:endParaRPr lang="en-GB" dirty="0"/>
          </a:p>
          <a:p>
            <a:pPr eaLnBrk="1" hangingPunct="1">
              <a:spcBef>
                <a:spcPct val="0"/>
              </a:spcBef>
            </a:pPr>
            <a:r>
              <a:rPr lang="sq-AL"/>
              <a:t>Shumica e rregullave procedurale kombëtare përfshijnë rregullore të përgjithshme për kontrollin dhe sekuestrimin, por jo të gjitha kanë rregulla specifike që rregullojnë kërkimin kompjuterik dhe sekuestrimin e kompjuterit. Shumë juridiksione mund të funksionojnë mirë vetëm me kontrolle dhe sekuestrime tradicionale. Sidoqoftë, bota reale mëson se hetimet digjitale përballen me sfida të panjohura më parë të shkaktuara, për shembull, nga ndërlidhja e sistemeve kompjuterike.</a:t>
            </a:r>
          </a:p>
          <a:p>
            <a:pPr eaLnBrk="1" hangingPunct="1">
              <a:spcBef>
                <a:spcPct val="0"/>
              </a:spcBef>
            </a:pPr>
            <a:endParaRPr lang="en-GB" dirty="0"/>
          </a:p>
          <a:p>
            <a:pPr marL="0" marR="0" lvl="1" indent="0" algn="l" defTabSz="457200" rtl="0" eaLnBrk="1" fontAlgn="base" latinLnBrk="0" hangingPunct="1">
              <a:lnSpc>
                <a:spcPct val="100000"/>
              </a:lnSpc>
              <a:spcBef>
                <a:spcPct val="0"/>
              </a:spcBef>
              <a:spcAft>
                <a:spcPct val="0"/>
              </a:spcAft>
              <a:buClrTx/>
              <a:buSzTx/>
              <a:buFontTx/>
              <a:buNone/>
              <a:tabLst/>
              <a:defRPr/>
            </a:pPr>
            <a:r>
              <a:rPr lang="sq-AL"/>
              <a:t>Duke ngritur pyetje të reja të tilla, Konventa e Budapestit krijoi rregulla specifike për t'u marrë me kontrollin dhe sekuestrimin në botën digjitale. Si rezultat, ajo organizon mundësinë për të kërkuar në një sistem kompjuterik, në një pajisje memorie dhe në një sistem kompjuterik të disponueshëm nga ai fillestar.</a:t>
            </a:r>
            <a:r>
              <a:rPr lang="sq-AL" baseline="0"/>
              <a:t> </a:t>
            </a:r>
            <a:r>
              <a:rPr lang="sq-AL"/>
              <a:t>Kjo mundësi e fundit i mundëson autoritetit që "në mënyrë të shpejtë" të shtrijë kërkimin në një sistem tjetër kur, gjatë një kërkimi të ligjshëm në një sistem specifik kompjuterik ose pjesë të tij, ky autoritet formon një besim të arsyeshëm se të dhënat e kërkuara ruhen në një sistem tjetër kompjuterik në territorin e tij.</a:t>
            </a:r>
            <a:r>
              <a:rPr lang="sq-AL" sz="3200"/>
              <a:t> </a:t>
            </a:r>
          </a:p>
          <a:p>
            <a:pPr marL="0" marR="0" lvl="1" indent="0" algn="l" defTabSz="457200" rtl="0" eaLnBrk="1" fontAlgn="base" latinLnBrk="0" hangingPunct="1">
              <a:lnSpc>
                <a:spcPct val="100000"/>
              </a:lnSpc>
              <a:spcBef>
                <a:spcPct val="0"/>
              </a:spcBef>
              <a:spcAft>
                <a:spcPct val="0"/>
              </a:spcAft>
              <a:buClrTx/>
              <a:buSzTx/>
              <a:buFontTx/>
              <a:buNone/>
              <a:tabLst/>
              <a:defRPr/>
            </a:pPr>
            <a:endParaRPr lang="en-GB" sz="3200" kern="1200" dirty="0">
              <a:solidFill>
                <a:schemeClr val="tx1"/>
              </a:solidFill>
              <a:latin typeface="+mn-lt"/>
              <a:ea typeface="+mn-ea"/>
              <a:cs typeface="+mn-cs"/>
            </a:endParaRPr>
          </a:p>
          <a:p>
            <a:pPr eaLnBrk="1" hangingPunct="1">
              <a:spcBef>
                <a:spcPct val="0"/>
              </a:spcBef>
            </a:pPr>
            <a:r>
              <a:rPr lang="sq-AL"/>
              <a:t>Lidhur me kompetencat hetimore, neni 19 kërkon që hetuesit të jenë të autorizuar të "sekuestrojnë ose ngjashëm të sigurojnë" të dhëna kompjuterike të qasura dhe të urdhërojnë çdo person që ka njohuri në lidhje me funksionimin e sistemit kompjuterik ose masat e zbatuara për të mbrojtur të dhënat kompjuterike në të që të sigurojnë, si është e arsyeshme, informacionin e nevojshëm, për të mundësuar kontrollin dhe sekuestrimin.</a:t>
            </a:r>
          </a:p>
          <a:p>
            <a:pPr eaLnBrk="1" hangingPunct="1">
              <a:spcBef>
                <a:spcPct val="0"/>
              </a:spcBef>
            </a:pPr>
            <a:endParaRPr lang="en-GB" dirty="0"/>
          </a:p>
          <a:p>
            <a:pPr eaLnBrk="1" hangingPunct="1">
              <a:spcBef>
                <a:spcPct val="0"/>
              </a:spcBef>
            </a:pPr>
            <a:r>
              <a:rPr lang="sq-AL"/>
              <a:t>Duke pasur parasysh mundësitë e ndryshme dhe mënyrat më efikase që janë në dispozicion për të sekuestruar të dhënat kompjuterike, Konventa e Budapestit ofron një listë të veprimeve themelore që hetuesit duhet të autorizohen për të kryer… (diapozitivi tjetër)</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119</a:t>
            </a:fld>
            <a:endParaRPr lang="en-US" smtClean="0"/>
          </a:p>
        </p:txBody>
      </p:sp>
    </p:spTree>
    <p:extLst>
      <p:ext uri="{BB962C8B-B14F-4D97-AF65-F5344CB8AC3E}">
        <p14:creationId xmlns:p14="http://schemas.microsoft.com/office/powerpoint/2010/main" xmlns="" val="230861581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sq-AL"/>
              <a:t>Veprimet themelore që hetuesit duhet të fuqizohen nga ligji për të kryer gjatë procesit të një sekuestrimi të ligjshëm të të dhënave kompjuterike, sipas Konventës së Budapestit, janë si më poshtë:</a:t>
            </a:r>
          </a:p>
          <a:p>
            <a:pPr eaLnBrk="1" hangingPunct="1">
              <a:spcBef>
                <a:spcPct val="0"/>
              </a:spcBef>
            </a:pPr>
            <a:endParaRPr lang="en-GB" dirty="0"/>
          </a:p>
          <a:p>
            <a:pPr eaLnBrk="1" hangingPunct="1">
              <a:spcBef>
                <a:spcPct val="0"/>
              </a:spcBef>
            </a:pPr>
            <a:r>
              <a:rPr lang="sq-AL"/>
              <a:t>a) sekuestrimi fizikisht i një sistemi kompjuterik,</a:t>
            </a:r>
          </a:p>
          <a:p>
            <a:pPr eaLnBrk="1" hangingPunct="1">
              <a:spcBef>
                <a:spcPct val="0"/>
              </a:spcBef>
            </a:pPr>
            <a:endParaRPr lang="en-US" dirty="0"/>
          </a:p>
          <a:p>
            <a:pPr eaLnBrk="1" hangingPunct="1">
              <a:spcBef>
                <a:spcPct val="0"/>
              </a:spcBef>
            </a:pPr>
            <a:r>
              <a:rPr lang="sq-AL"/>
              <a:t>b) bërja dhe ruajtja e një kopje të atyre të dhënave kompjuterike (e cila është e rëndësishme në rast se të dhënat janë ruajtur në një server fundi të madh, ku heqja fizike është e pamundur, dhe gjithashtu kur sekuestrimi fizik do të ndërhynte shumë në të drejtat e personave tjerë që kanë të drejta të hyrjes në atë kompjuter - për shembull serveri i një kompanie të madhe)</a:t>
            </a:r>
          </a:p>
          <a:p>
            <a:pPr eaLnBrk="1" hangingPunct="1">
              <a:spcBef>
                <a:spcPct val="0"/>
              </a:spcBef>
            </a:pPr>
            <a:endParaRPr lang="en-US" dirty="0"/>
          </a:p>
          <a:p>
            <a:pPr eaLnBrk="1" hangingPunct="1">
              <a:spcBef>
                <a:spcPct val="0"/>
              </a:spcBef>
            </a:pPr>
            <a:r>
              <a:rPr lang="sq-AL"/>
              <a:t>c) ruajtja e integritetit të të dhënave relevante të memorizuara në kompjuter, dhe përfundimisht për të </a:t>
            </a:r>
          </a:p>
          <a:p>
            <a:pPr eaLnBrk="1" hangingPunct="1">
              <a:spcBef>
                <a:spcPct val="0"/>
              </a:spcBef>
            </a:pPr>
            <a:endParaRPr lang="en-US" dirty="0"/>
          </a:p>
          <a:p>
            <a:pPr eaLnBrk="1" hangingPunct="1">
              <a:spcBef>
                <a:spcPct val="0"/>
              </a:spcBef>
            </a:pPr>
            <a:r>
              <a:rPr lang="sq-AL"/>
              <a:t>d) t’i bërë të paarritshme ose hequr ato të dhëna kompjuterike në sistemin e qasur kompjuterik.</a:t>
            </a:r>
          </a:p>
          <a:p>
            <a:pPr eaLnBrk="1" hangingPunct="1">
              <a:spcBef>
                <a:spcPct val="0"/>
              </a:spcBef>
            </a:pPr>
            <a:endParaRPr lang="en-US" dirty="0"/>
          </a:p>
          <a:p>
            <a:pPr eaLnBrk="1" hangingPunct="1">
              <a:spcBef>
                <a:spcPct val="0"/>
              </a:spcBef>
            </a:pPr>
            <a:r>
              <a:rPr lang="sq-AL"/>
              <a:t>Kjo dispozitë e fundit është e rëndësishme për shembull kur sekuestrimi fizik është i pamundur, por dëmtimi i vërtetë mund të ndodhë nëse një palë e tretë do të ketë qasje në të dhëna.  </a:t>
            </a:r>
          </a:p>
          <a:p>
            <a:pPr eaLnBrk="1" hangingPunct="1">
              <a:spcBef>
                <a:spcPct val="0"/>
              </a:spcBef>
            </a:pPr>
            <a:r>
              <a:rPr lang="sq-AL"/>
              <a:t>Me përjashtim të sekuestrimit të thjeshtë të të dhënave në regjistrin e vet dhe origjinal, të gjitha këto mundësi procedurale janë masa specifike në mjedisin digjital.</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120</a:t>
            </a:fld>
            <a:endParaRPr lang="en-US" smtClean="0"/>
          </a:p>
        </p:txBody>
      </p:sp>
    </p:spTree>
    <p:extLst>
      <p:ext uri="{BB962C8B-B14F-4D97-AF65-F5344CB8AC3E}">
        <p14:creationId xmlns:p14="http://schemas.microsoft.com/office/powerpoint/2010/main" xmlns="" val="2195916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Përgjigja e duhur është c) Kanali YouTube i Këshillit të Evropës. Kjo sepse përkufizimi i "ofruesit të shërbimit" përjashton ofruesit e përmbajtjes.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smtClean="0"/>
          </a:p>
        </p:txBody>
      </p:sp>
    </p:spTree>
    <p:extLst>
      <p:ext uri="{BB962C8B-B14F-4D97-AF65-F5344CB8AC3E}">
        <p14:creationId xmlns:p14="http://schemas.microsoft.com/office/powerpoint/2010/main" xmlns="" val="116697453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a:t>
            </a:r>
            <a:r>
              <a:rPr lang="sq-AL" b="0"/>
              <a:t> (“</a:t>
            </a:r>
            <a:r>
              <a:rPr lang="sq-AL" sz="1200" b="0">
                <a:solidFill>
                  <a:srgbClr val="FF0000"/>
                </a:solidFill>
                <a:latin typeface="+mj-lt"/>
              </a:rPr>
              <a:t>kontroll apo qasje e ngjashme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Konventa e Budapestit përdor gjuhë tradicionale dhe më specifike për sistemet kompjuterike në mënyrë që gjuha e saj të jetë neutrale ndaj teknologjisë dhe e përshtatshme për të gjitha sistemet ligjore.</a:t>
            </a:r>
            <a:r>
              <a:rPr lang="sq-AL" baseline="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121</a:t>
            </a:fld>
            <a:endParaRPr lang="en-US" smtClean="0"/>
          </a:p>
        </p:txBody>
      </p:sp>
    </p:spTree>
    <p:extLst>
      <p:ext uri="{BB962C8B-B14F-4D97-AF65-F5344CB8AC3E}">
        <p14:creationId xmlns:p14="http://schemas.microsoft.com/office/powerpoint/2010/main" xmlns="" val="19203373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a:t>
            </a:r>
            <a:r>
              <a:rPr lang="sq-AL" b="0"/>
              <a:t> (“</a:t>
            </a:r>
            <a:r>
              <a:rPr lang="sq-AL" sz="1200" b="0">
                <a:solidFill>
                  <a:srgbClr val="FF0000"/>
                </a:solidFill>
                <a:latin typeface="+mj-lt"/>
              </a:rPr>
              <a:t>sistem kompjuterik... një pjesë e tij... të dhënat kompjuterike të ruajtura në të... hapësirë për ruajtjen e të dhënave kompjuterike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r>
              <a:rPr lang="sq-AL"/>
              <a:t>Kompetenca për të kontrolluar dhe qasje të ngjashme sipas Nenit 19 të Konventës së Budapestit shtrihet në sistemet kompjuterike, pjesë të sistemeve kompjuterike dhe mjete kompjuterike për ruajtjen e të dhënave.</a:t>
            </a:r>
            <a:r>
              <a:rPr lang="sq-AL" baseline="0"/>
              <a:t> Ky slajd shpjegon fushën e nenit.</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122</a:t>
            </a:fld>
            <a:endParaRPr lang="en-US" smtClean="0"/>
          </a:p>
        </p:txBody>
      </p:sp>
    </p:spTree>
    <p:extLst>
      <p:ext uri="{BB962C8B-B14F-4D97-AF65-F5344CB8AC3E}">
        <p14:creationId xmlns:p14="http://schemas.microsoft.com/office/powerpoint/2010/main" xmlns="" val="259158036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 (sistem kompjuterik specifik</a:t>
            </a:r>
            <a:r>
              <a:rPr lang="sq-AL" b="0"/>
              <a:t>…</a:t>
            </a:r>
            <a:r>
              <a:rPr lang="sq-AL" sz="1200" b="0">
                <a:solidFill>
                  <a:srgbClr val="FF0000"/>
                </a:solidFill>
                <a:latin typeface="+mj-lt"/>
              </a:rPr>
              <a:t>i arritshëm në mënyrë të ligjshme nga ose në dispozicion të sistemit fillestar... zgjerimi i përshpejtuar i kontrollit ose qasje të ngjashme…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r>
              <a:rPr lang="sq-AL"/>
              <a:t>Kompetenca për të kryer një kontroll lidhet me një sistem specifik kompjuterik - prandaj leja për të kryer një kontroll nuk mund të jetë në lidhje me një numër të paspecifikuar të sistemeve kompjuterike. </a:t>
            </a:r>
          </a:p>
          <a:p>
            <a:endParaRPr lang="en-US" dirty="0"/>
          </a:p>
          <a:p>
            <a:r>
              <a:rPr lang="sq-AL"/>
              <a:t>Shpesh zbulohet nga zyrtarët e zbatimit të ligjit gjatë një kontrollit ose qasje të ngjashme që sisteme të tjerë kompjuterikë ose pjesë tjera të të njëjtit sistem kompjuterik mund të përmbajnë të dhëna që kërkohen.</a:t>
            </a:r>
            <a:r>
              <a:rPr lang="sq-AL" baseline="0"/>
              <a:t> Konventa e Budapestit lejon shtrirjen e kontrollit ose qasjen e ngjashme; megjithatë e njëjta mund t'i nënshtrohet autorizimit të pavarur.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123</a:t>
            </a:fld>
            <a:endParaRPr lang="en-US" smtClean="0"/>
          </a:p>
        </p:txBody>
      </p:sp>
    </p:spTree>
    <p:extLst>
      <p:ext uri="{BB962C8B-B14F-4D97-AF65-F5344CB8AC3E}">
        <p14:creationId xmlns:p14="http://schemas.microsoft.com/office/powerpoint/2010/main" xmlns="" val="27307577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a:t>
            </a:r>
            <a:r>
              <a:rPr lang="sq-AL" b="0"/>
              <a:t> (“</a:t>
            </a:r>
            <a:r>
              <a:rPr lang="sq-AL" sz="1200" b="0">
                <a:solidFill>
                  <a:srgbClr val="FF0000"/>
                </a:solidFill>
                <a:latin typeface="+mj-lt"/>
              </a:rPr>
              <a:t>sekuestrim apo qasje e ngjashme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sq-AL"/>
              <a:t>Konventa e Budapestit përdor gjuhë tradicionale dhe më specifike për sistemet kompjuterike në mënyrë që gjuha e saj të jetë neutrale ndaj teknologjisë dhe e përshtatshme për të gjitha sistemet ligjore.</a:t>
            </a:r>
            <a:r>
              <a:rPr lang="sq-AL" baseline="0"/>
              <a:t> Sekuestrimi ose sigurimi i të dhënave në mënyrë të ngjashme është një nga mënyrat në të cilën kjo kompetencë mund të ushtrohet.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124</a:t>
            </a:fld>
            <a:endParaRPr lang="en-US" smtClean="0"/>
          </a:p>
        </p:txBody>
      </p:sp>
    </p:spTree>
    <p:extLst>
      <p:ext uri="{BB962C8B-B14F-4D97-AF65-F5344CB8AC3E}">
        <p14:creationId xmlns:p14="http://schemas.microsoft.com/office/powerpoint/2010/main" xmlns="" val="128475314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a:t>
            </a:r>
            <a:r>
              <a:rPr lang="sq-AL" b="0"/>
              <a:t> (“</a:t>
            </a:r>
            <a:r>
              <a:rPr lang="sq-AL" sz="1200" b="0">
                <a:solidFill>
                  <a:srgbClr val="FF0000"/>
                </a:solidFill>
                <a:latin typeface="+mj-lt"/>
              </a:rPr>
              <a:t>bërja apo mbajtja e një kopjeje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Bërja ose mbajtja e një kopje e të dhënave kompjuterike të kërkuara është një mënyrë tjetër që mund të realizohet sekuestrimi ose sigurimi i të dhënave kompjuterike në mënyrë të ngjashme.</a:t>
            </a:r>
            <a:r>
              <a:rPr lang="sq-AL" baseline="0"/>
              <a:t> Kjo mund të parandalojë ndërmarrjen e masave të shtrenjta, e të rënda dhe invazive të marrjes fizike të të dhënave kompjuterike dhe sistemeve kompjuterike nën kujdestari.</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125</a:t>
            </a:fld>
            <a:endParaRPr lang="en-US" smtClean="0"/>
          </a:p>
        </p:txBody>
      </p:sp>
    </p:spTree>
    <p:extLst>
      <p:ext uri="{BB962C8B-B14F-4D97-AF65-F5344CB8AC3E}">
        <p14:creationId xmlns:p14="http://schemas.microsoft.com/office/powerpoint/2010/main" xmlns="" val="402857032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a:t>
            </a:r>
            <a:r>
              <a:rPr lang="sq-AL" b="0"/>
              <a:t> (“</a:t>
            </a:r>
            <a:r>
              <a:rPr lang="sq-AL" sz="1200" b="0">
                <a:solidFill>
                  <a:srgbClr val="FF0000"/>
                </a:solidFill>
                <a:latin typeface="+mj-lt"/>
              </a:rPr>
              <a:t>mbajtja e integritetit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Është e rëndësishme që çdo e dhënë që integriteti i çdo të dhëne të sekuestruar të ruhet në mënyrë që të mos ndryshohet ose modifikohet në asnjë mënyrë nga gjendja në të cilën është gjetur në kohën e sekuestrimit të saj ose qasjes së ngjashme.</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126</a:t>
            </a:fld>
            <a:endParaRPr lang="en-US" smtClean="0"/>
          </a:p>
        </p:txBody>
      </p:sp>
    </p:spTree>
    <p:extLst>
      <p:ext uri="{BB962C8B-B14F-4D97-AF65-F5344CB8AC3E}">
        <p14:creationId xmlns:p14="http://schemas.microsoft.com/office/powerpoint/2010/main" xmlns="" val="196437906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a:t>
            </a:r>
            <a:r>
              <a:rPr lang="sq-AL" b="0"/>
              <a:t> (“</a:t>
            </a:r>
            <a:r>
              <a:rPr lang="sq-AL" sz="1200" b="0">
                <a:solidFill>
                  <a:srgbClr val="FF0000"/>
                </a:solidFill>
                <a:latin typeface="+mj-lt"/>
              </a:rPr>
              <a:t>bërja të paqasshme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është një masë tjetër që mund të ndërmerret me efektin e sekuestrimit të të dhënave.</a:t>
            </a:r>
            <a:r>
              <a:rPr lang="sq-AL" baseline="0"/>
              <a:t> Të dhënat bëhen të paqasshme ose hiqen zakonisht kur të dhëna të tilla paraqesin rrezik ose dëm shoqëror.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127</a:t>
            </a:fld>
            <a:endParaRPr lang="en-US" smtClean="0"/>
          </a:p>
        </p:txBody>
      </p:sp>
    </p:spTree>
    <p:extLst>
      <p:ext uri="{BB962C8B-B14F-4D97-AF65-F5344CB8AC3E}">
        <p14:creationId xmlns:p14="http://schemas.microsoft.com/office/powerpoint/2010/main" xmlns="" val="203669694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a:t>
            </a:r>
            <a:r>
              <a:rPr lang="sq-AL" b="0"/>
              <a:t> (“</a:t>
            </a:r>
            <a:r>
              <a:rPr lang="sq-AL" sz="1200" b="0">
                <a:solidFill>
                  <a:srgbClr val="FF0000"/>
                </a:solidFill>
                <a:latin typeface="+mj-lt"/>
              </a:rPr>
              <a:t>personi që ka njohuri për funksionimin e sistemit kompjuterik ose masat e zbatuara për të mbrojtur të dhënat kompjuterike</a:t>
            </a:r>
            <a:r>
              <a:rPr lang="sq-AL" sz="1200" b="0">
                <a:latin typeface="+mj-lt"/>
              </a:rPr>
              <a:t> … </a:t>
            </a:r>
            <a:r>
              <a:rPr lang="sq-AL" sz="1200" b="0">
                <a:solidFill>
                  <a:srgbClr val="FF0000"/>
                </a:solidFill>
                <a:latin typeface="+mj-lt"/>
              </a:rPr>
              <a:t>siç është e arsyeshme</a:t>
            </a:r>
            <a:r>
              <a:rPr lang="sq-AL" sz="1200" b="0">
                <a:latin typeface="+mj-lt"/>
              </a:rPr>
              <a:t>,</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Konventa e Budapestit pranon që shpesh është e rëndë për zbatuesit e ligjit të ndërmarrin kontrolle, sekuestrime dhe masa të ngjashme pa ndihmë nga administratorët e sistemit që janë më të njohur me vendndodhjen dhe mjetet për të hyrë në të dhëna të tilla</a:t>
            </a:r>
            <a:r>
              <a:rPr lang="sq-AL" baseline="0"/>
              <a:t>. Neni 18.4 siguron bazën ligjore për bashkëpunimin me administratorët e sistemit dhe personat e tjerë që kanë njohuri për funksionimin e një sistemi kompjuterik.</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128</a:t>
            </a:fld>
            <a:endParaRPr lang="en-US" smtClean="0"/>
          </a:p>
        </p:txBody>
      </p:sp>
    </p:spTree>
    <p:extLst>
      <p:ext uri="{BB962C8B-B14F-4D97-AF65-F5344CB8AC3E}">
        <p14:creationId xmlns:p14="http://schemas.microsoft.com/office/powerpoint/2010/main" xmlns="" val="40942671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19 të Konventës së Budapestit me një element të theksuar</a:t>
            </a:r>
            <a:r>
              <a:rPr lang="sq-AL" b="0"/>
              <a:t> (“</a:t>
            </a:r>
            <a:r>
              <a:rPr lang="sq-AL" sz="1200" b="0">
                <a:solidFill>
                  <a:srgbClr val="FF0000"/>
                </a:solidFill>
                <a:latin typeface="+mj-lt"/>
              </a:rPr>
              <a:t>u nënshtrohen neneve 14 dhe 15</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Ashtu si të gjitha kompetencat e vendosura në përputhje me Konventën e Budapestit, kjo kompetencë procedurale gjithashtu u nënshtrohet kushteve dhe masave mbrojtëse. Masat mbrojtëse të mundshme përkatëse janë renditur në slajd.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129</a:t>
            </a:fld>
            <a:endParaRPr lang="en-US" smtClean="0"/>
          </a:p>
        </p:txBody>
      </p:sp>
    </p:spTree>
    <p:extLst>
      <p:ext uri="{BB962C8B-B14F-4D97-AF65-F5344CB8AC3E}">
        <p14:creationId xmlns:p14="http://schemas.microsoft.com/office/powerpoint/2010/main" xmlns="" val="145596884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sq-AL"/>
              <a:t>Ndonjëherë, hetuesi ka nevojë për më shumë informacion të freskët, sesa atë informacion të siguruar nga kontrolli ose sekuestrimi i të dhënave të ruajtura. </a:t>
            </a:r>
          </a:p>
          <a:p>
            <a:pPr eaLnBrk="1" hangingPunct="1">
              <a:spcBef>
                <a:spcPct val="0"/>
              </a:spcBef>
            </a:pPr>
            <a:endParaRPr lang="en-GB" i="1" dirty="0"/>
          </a:p>
          <a:p>
            <a:pPr eaLnBrk="1" hangingPunct="1">
              <a:spcBef>
                <a:spcPct val="0"/>
              </a:spcBef>
            </a:pPr>
            <a:r>
              <a:rPr lang="sq-AL"/>
              <a:t>Mbledhja në </a:t>
            </a:r>
            <a:r>
              <a:rPr lang="sq-AL" i="1"/>
              <a:t>kohë reale </a:t>
            </a:r>
            <a:r>
              <a:rPr lang="sq-AL"/>
              <a:t>e të dhënave kompjuterike lejon hetime të drejtpërdrejta dhe përshkruhet në nenin 20 të Konventës së Budapestit. Një lloj i tillë masash ndërhyrëse kërkon legjislacionin e duhur për të lejuar autoritetet e zbatimit të ligjit të mbledhin ose regjistrojnë, përmes mjeteve teknike, të dhëna në kohë reale, dhe gjithashtu kompetencën për të detyruar ofruesit e shërbimeve të mbledhin ose regjistrojnë të dhëna nga klientët e tyre, brenda aktivitetit të tyre normal në kohë reale.</a:t>
            </a:r>
          </a:p>
          <a:p>
            <a:pPr eaLnBrk="1" hangingPunct="1">
              <a:spcBef>
                <a:spcPct val="0"/>
              </a:spcBef>
            </a:pPr>
            <a:endParaRPr lang="en-US" dirty="0"/>
          </a:p>
          <a:p>
            <a:pPr eaLnBrk="1" hangingPunct="1">
              <a:spcBef>
                <a:spcPct val="0"/>
              </a:spcBef>
            </a:pPr>
            <a:r>
              <a:rPr lang="sq-AL"/>
              <a:t>Ky lloj mjeti hetimor mund të jetë shumë i rëndësishëm, për shembull, për të vendosur burimin e një komunikimi, në funksion të identifikimit të një autori, në kohë reale.</a:t>
            </a:r>
          </a:p>
          <a:p>
            <a:pPr eaLnBrk="1" hangingPunct="1">
              <a:spcBef>
                <a:spcPct val="0"/>
              </a:spcBef>
            </a:pPr>
            <a:endParaRPr lang="en-US" dirty="0"/>
          </a:p>
          <a:p>
            <a:r>
              <a:rPr lang="sq-AL"/>
              <a:t>Për t'u theksuar se §3 e nenit 20 kërkon nga Palët të miratojnë masa të tilla legjislative dhe masa tjera që mund të jenë të nevojshme për të detyruar ofruesit e shërbimeve të mbajnë konfidencial faktin e ekzekutimit të ndonjë kompetence të paraparë në këtë nen dhe çdo informacion në lidhje me të.</a:t>
            </a:r>
          </a:p>
          <a:p>
            <a:r>
              <a:rPr lang="sq-AL" sz="1200">
                <a:solidFill>
                  <a:schemeClr val="tx1"/>
                </a:solidFill>
                <a:latin typeface="+mn-lt"/>
                <a:ea typeface="+mn-ea"/>
                <a:cs typeface="+mn-cs"/>
              </a:rPr>
              <a: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130</a:t>
            </a:fld>
            <a:endParaRPr lang="en-US" smtClean="0"/>
          </a:p>
        </p:txBody>
      </p:sp>
    </p:spTree>
    <p:extLst>
      <p:ext uri="{BB962C8B-B14F-4D97-AF65-F5344CB8AC3E}">
        <p14:creationId xmlns:p14="http://schemas.microsoft.com/office/powerpoint/2010/main" xmlns="" val="383879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1.d të Konventës së Budapestit që është përkufizimi i “të dhënave të trafikut”.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përkufizimit.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sq-AL" sz="1200">
                <a:solidFill>
                  <a:schemeClr val="tx1"/>
                </a:solidFill>
                <a:latin typeface="+mn-lt"/>
                <a:ea typeface="MS PGothic" pitchFamily="34" charset="-128"/>
                <a:cs typeface="ＭＳ Ｐゴシック" charset="0"/>
              </a:rPr>
              <a:t>Të dhënat e trafikut siç përcaktohet në Konventën e Budapestit janë një kategori e të dhënave kompjuterike që i nënshtrohen një regjimi specifik ligjor. Këto të dhëna gjenerohen nga kompjuterët në zinxhirin e komunikimit në mënyrë që të përcjellin një komunikim nga origjina e tij deri në destinacion. Prandaj është ndihmëse për vetë komunikimin. Slajdi përshkruan disa karakteristika kryesore të të dhënave të trafikut.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smtClean="0"/>
          </a:p>
        </p:txBody>
      </p:sp>
    </p:spTree>
    <p:extLst>
      <p:ext uri="{BB962C8B-B14F-4D97-AF65-F5344CB8AC3E}">
        <p14:creationId xmlns:p14="http://schemas.microsoft.com/office/powerpoint/2010/main" xmlns="" val="20170149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20 të Konventës së Budapestit me një element të theksuar</a:t>
            </a:r>
            <a:r>
              <a:rPr lang="sq-AL" b="0"/>
              <a:t> (“</a:t>
            </a:r>
            <a:r>
              <a:rPr lang="sq-AL" sz="1200" b="0">
                <a:solidFill>
                  <a:srgbClr val="FF0000"/>
                </a:solidFill>
                <a:latin typeface="+mj-lt"/>
              </a:rPr>
              <a:t>mbledhë apo regjistron….detyron një ofrues të shërbimeve…. mbledhë apo regjistron…. Të bashkëpunojë dhe ndihmojë</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a:t>Autoritetet kompetente mund të përdorin drejtpërdrejt mjete teknike për të mbledhur të dhëna të trafikut.</a:t>
            </a:r>
            <a:r>
              <a:rPr lang="sq-AL" baseline="0"/>
              <a:t> Autoritetet kompetente gjithashtu mund të detyrojnë një ofrues të shërbimit të ndihmojë në këtë drejtim, duke përfshirë bashkëpunimin dhe ndihmën e autoriteteve kompetente për të realizuar këtë kompetencë.</a:t>
            </a:r>
          </a:p>
          <a:p>
            <a:endParaRPr lang="en-US" baseline="0" dirty="0"/>
          </a:p>
          <a:p>
            <a:endParaRPr lang="en-US"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131</a:t>
            </a:fld>
            <a:endParaRPr lang="en-US" smtClean="0"/>
          </a:p>
        </p:txBody>
      </p:sp>
    </p:spTree>
    <p:extLst>
      <p:ext uri="{BB962C8B-B14F-4D97-AF65-F5344CB8AC3E}">
        <p14:creationId xmlns:p14="http://schemas.microsoft.com/office/powerpoint/2010/main" xmlns="" val="1735689397"/>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20 të Konventës së Budapestit me një element (“</a:t>
            </a:r>
            <a:r>
              <a:rPr lang="sq-AL" sz="1200" b="0">
                <a:solidFill>
                  <a:srgbClr val="FF0000"/>
                </a:solidFill>
                <a:latin typeface="+mj-lt"/>
              </a:rPr>
              <a:t>mjetet teknike</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baseline="0"/>
              <a:t>Konventa e Budapestit është neutrale ndaj teknologjisë në këtë drejtim, dhe palët janë të lira të krijojnë legjislacion për masa specifike teknike që mund të përdoren për të mbledhur të dhëna të tilla të trafikut.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132</a:t>
            </a:fld>
            <a:endParaRPr lang="en-US" smtClean="0"/>
          </a:p>
        </p:txBody>
      </p:sp>
    </p:spTree>
    <p:extLst>
      <p:ext uri="{BB962C8B-B14F-4D97-AF65-F5344CB8AC3E}">
        <p14:creationId xmlns:p14="http://schemas.microsoft.com/office/powerpoint/2010/main" xmlns="" val="20413391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20 të Konventës së Budapestit me një element të theksuar (“</a:t>
            </a:r>
            <a:r>
              <a:rPr lang="sq-AL" sz="1200" b="0">
                <a:solidFill>
                  <a:srgbClr val="FF0000"/>
                </a:solidFill>
                <a:latin typeface="+mj-lt"/>
              </a:rPr>
              <a:t>aftësitë ekzistuese teknike</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Ky nen nuk parasheh një detyrim për ofruesin e shërbimit për të zhvilluar aftësitë e nevojshme teknike për t'i mundësuar atij kryerjen e mbledhjes në kohë reale të të dhënave të trafikut.</a:t>
            </a:r>
            <a:r>
              <a:rPr lang="sq-AL" baseline="0"/>
              <a:t> Ky nen nuk parasheh detyrim për ofruesin e shërbimit për të zhvilluar aftësitë e nevojshme teknike për t'i mundësuar atij kryerjen e mbledhjes në kohë reale të të dhënave të trafikut.</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133</a:t>
            </a:fld>
            <a:endParaRPr lang="en-US" smtClean="0"/>
          </a:p>
        </p:txBody>
      </p:sp>
    </p:spTree>
    <p:extLst>
      <p:ext uri="{BB962C8B-B14F-4D97-AF65-F5344CB8AC3E}">
        <p14:creationId xmlns:p14="http://schemas.microsoft.com/office/powerpoint/2010/main" xmlns="" val="268121096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20 të Konventës së Budapestit me një element të theksuar (“</a:t>
            </a:r>
            <a:r>
              <a:rPr lang="sq-AL" sz="1200" b="0">
                <a:solidFill>
                  <a:srgbClr val="FF0000"/>
                </a:solidFill>
                <a:latin typeface="+mj-lt"/>
              </a:rPr>
              <a:t>të dhëna e trafikut</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a:t>Në veçanti, ajo shpjegon se çfarë është, dhe çfarë jo, të dhënat e trafikut siç përcaktohet në nenin 1 të Konventës së Budapestit.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134</a:t>
            </a:fld>
            <a:endParaRPr lang="en-US" smtClean="0"/>
          </a:p>
        </p:txBody>
      </p:sp>
    </p:spTree>
    <p:extLst>
      <p:ext uri="{BB962C8B-B14F-4D97-AF65-F5344CB8AC3E}">
        <p14:creationId xmlns:p14="http://schemas.microsoft.com/office/powerpoint/2010/main" xmlns="" val="105607506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20 të Konventës së Budapestit me një element të theksuar (“</a:t>
            </a:r>
            <a:r>
              <a:rPr lang="sq-AL" sz="1200" b="0">
                <a:solidFill>
                  <a:srgbClr val="FF0000"/>
                </a:solidFill>
                <a:latin typeface="+mj-lt"/>
              </a:rPr>
              <a:t>shoqëruar me komunikimet e specifikuara</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Duke pasur parasysh shqetësimet e privatësisë që lidhen me mbledhjen në kohë reale të të dhënave të trafikut, kërkohet që çdo ushtrim i kompetencave sipas këtij neni të jetë në lidhje me komunikimet e specifikuara dhe mos dhënien e autorizimeve të përgjithshme ose pa kriter të autoriteteve kompetente.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135</a:t>
            </a:fld>
            <a:endParaRPr lang="en-US" smtClean="0"/>
          </a:p>
        </p:txBody>
      </p:sp>
    </p:spTree>
    <p:extLst>
      <p:ext uri="{BB962C8B-B14F-4D97-AF65-F5344CB8AC3E}">
        <p14:creationId xmlns:p14="http://schemas.microsoft.com/office/powerpoint/2010/main" xmlns="" val="26181624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20 të Konventës së Budapestit me një element të theksuar</a:t>
            </a:r>
            <a:r>
              <a:rPr lang="sq-AL" b="0"/>
              <a:t> (“</a:t>
            </a:r>
            <a:r>
              <a:rPr lang="sq-AL" sz="1200" b="0">
                <a:solidFill>
                  <a:srgbClr val="FF0000"/>
                </a:solidFill>
                <a:latin typeface="+mj-lt"/>
              </a:rPr>
              <a:t> në territorin e tij/saj</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r>
              <a:rPr lang="sq-AL"/>
              <a:t>Ky slajd shpjegon se si komunikimet duhet të zhvillohen brenda territorit - d.m.th. të paktën një person ose pajisje që merr komunikimin ndodhet në territor.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136</a:t>
            </a:fld>
            <a:endParaRPr lang="en-US" smtClean="0"/>
          </a:p>
        </p:txBody>
      </p:sp>
    </p:spTree>
    <p:extLst>
      <p:ext uri="{BB962C8B-B14F-4D97-AF65-F5344CB8AC3E}">
        <p14:creationId xmlns:p14="http://schemas.microsoft.com/office/powerpoint/2010/main" xmlns="" val="509036897"/>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20 të Konventës së Budapestit me një element të theksuar</a:t>
            </a:r>
            <a:r>
              <a:rPr lang="sq-AL" b="0"/>
              <a:t> (“</a:t>
            </a:r>
            <a:r>
              <a:rPr lang="sq-AL" sz="1200" b="0">
                <a:solidFill>
                  <a:srgbClr val="FF0000"/>
                </a:solidFill>
                <a:latin typeface="+mj-lt"/>
              </a:rPr>
              <a:t>në vend të kësaj miratimin e masave legjislative dhe të tjera sipas nevojës</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vendet ku ka kufizime për mbledhjen në kohë reale të të dhënave të trafikut nga autoriteti i zbatimit të ligjit, masa të tjera legjislative ose masa të tjera që mund të jenë të nevojshme për të siguruar që këto të dhëna të regjistrohen. Këto mund të përfshijnë kontrollin nga ofruesit e shërbimeve për të dhënë pajisjet e nevojshme teknike për të realizuar kompetencat.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137</a:t>
            </a:fld>
            <a:endParaRPr lang="en-US" smtClean="0"/>
          </a:p>
        </p:txBody>
      </p:sp>
    </p:spTree>
    <p:extLst>
      <p:ext uri="{BB962C8B-B14F-4D97-AF65-F5344CB8AC3E}">
        <p14:creationId xmlns:p14="http://schemas.microsoft.com/office/powerpoint/2010/main" xmlns="" val="4123944216"/>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20 të Konventës së Budapestit me një element të theksuar</a:t>
            </a:r>
            <a:r>
              <a:rPr lang="sq-AL" b="0"/>
              <a:t> (“</a:t>
            </a:r>
            <a:r>
              <a:rPr lang="sq-AL" sz="1200" b="0">
                <a:solidFill>
                  <a:srgbClr val="FF0000"/>
                </a:solidFill>
                <a:latin typeface="+mj-lt"/>
              </a:rPr>
              <a:t>obligimi i ofruesit të shërbimeve për mbajtje konfidenciale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Është me rëndësi që ndërmarrja e mbledhjes në kohë reale të të dhënave të trafikut të mbahet konfidenciale, përndryshe masa mund të pengohet.</a:t>
            </a:r>
            <a:r>
              <a:rPr lang="sq-AL" baseline="0"/>
              <a: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138</a:t>
            </a:fld>
            <a:endParaRPr lang="en-US" smtClean="0"/>
          </a:p>
        </p:txBody>
      </p:sp>
    </p:spTree>
    <p:extLst>
      <p:ext uri="{BB962C8B-B14F-4D97-AF65-F5344CB8AC3E}">
        <p14:creationId xmlns:p14="http://schemas.microsoft.com/office/powerpoint/2010/main" xmlns="" val="145125547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20 të Konventës së Budapestit me një element të theksuar</a:t>
            </a:r>
            <a:r>
              <a:rPr lang="sq-AL" b="0"/>
              <a:t> (“</a:t>
            </a:r>
            <a:r>
              <a:rPr lang="sq-AL" sz="1200" b="0">
                <a:solidFill>
                  <a:srgbClr val="FF0000"/>
                </a:solidFill>
                <a:latin typeface="+mj-lt"/>
              </a:rPr>
              <a:t>u nënshtrohen neneve 14 dhe 15</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139</a:t>
            </a:fld>
            <a:endParaRPr lang="en-US" smtClean="0"/>
          </a:p>
        </p:txBody>
      </p:sp>
    </p:spTree>
    <p:extLst>
      <p:ext uri="{BB962C8B-B14F-4D97-AF65-F5344CB8AC3E}">
        <p14:creationId xmlns:p14="http://schemas.microsoft.com/office/powerpoint/2010/main" xmlns="" val="85448234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spcBef>
                <a:spcPct val="0"/>
              </a:spcBef>
            </a:pPr>
            <a:r>
              <a:rPr lang="sq-AL"/>
              <a:t>E fundit, por jo më pak e rëndësishme, neni 21 përshkruan përgjimin e të dhënave të përmbajtjes. </a:t>
            </a:r>
          </a:p>
          <a:p>
            <a:pPr eaLnBrk="1" hangingPunct="1">
              <a:spcBef>
                <a:spcPct val="0"/>
              </a:spcBef>
            </a:pPr>
            <a:r>
              <a:rPr lang="sq-AL"/>
              <a:t>Përveç të dhënave të trafikut, ndonjëherë, autoritetet e zbatimit të ligjit mund të kenë nevojë të dinë përmbajtjen reale të komunikimeve ndërmjet të dyshuarve për një krim. Disa vende tashmë kanë dispozita për përgjimet telefonike, por jo të gjitha lejojnë autoritetet që, në mënyrë specifike, të përgjojnë komunikimet, përveç telefonit.</a:t>
            </a:r>
          </a:p>
          <a:p>
            <a:pPr eaLnBrk="1" hangingPunct="1">
              <a:spcBef>
                <a:spcPct val="0"/>
              </a:spcBef>
            </a:pPr>
            <a:endParaRPr lang="en-US" dirty="0"/>
          </a:p>
          <a:p>
            <a:pPr eaLnBrk="1" hangingPunct="1">
              <a:spcBef>
                <a:spcPct val="0"/>
              </a:spcBef>
            </a:pPr>
            <a:r>
              <a:rPr lang="sq-AL"/>
              <a:t>Kjo është arsyeja pse, në Nenin 21, posaçërisht, Konventa e Budapestit përfshin dispozita që u mundësojnë hetuesve të përgjojnë dhe regjistrojnë komunikimet e të dhënave.</a:t>
            </a:r>
          </a:p>
          <a:p>
            <a:pPr eaLnBrk="1" hangingPunct="1">
              <a:spcBef>
                <a:spcPct val="0"/>
              </a:spcBef>
            </a:pPr>
            <a:endParaRPr lang="en-GB" dirty="0"/>
          </a:p>
          <a:p>
            <a:pPr eaLnBrk="1" hangingPunct="1">
              <a:spcBef>
                <a:spcPct val="0"/>
              </a:spcBef>
            </a:pPr>
            <a:r>
              <a:rPr lang="sq-AL"/>
              <a:t>Përveç se është një mjet shumë i fuqishëm hetimor, përgjimi i komunikimeve është gjithashtu një masë shumë ndërhyrëse dhe lejohet vetëm sipas kushteve të Konventës, në lidhje me një sërë veprash serioze që përcaktohen nga ligjet kombëtare.</a:t>
            </a:r>
          </a:p>
          <a:p>
            <a:pPr eaLnBrk="1" hangingPunct="1">
              <a:spcBef>
                <a:spcPct val="0"/>
              </a:spcBef>
            </a:pPr>
            <a:endParaRPr lang="en-US" dirty="0"/>
          </a:p>
          <a:p>
            <a:r>
              <a:rPr lang="sq-AL"/>
              <a:t>Për mbrojtje shtesë në lidhje me vëzhgimin e fshehtë (përfshirë përgjimin e të dhënave të përmbajtjes) që duhet të vendosen në legjislacionin kombëtar nga Palët në Konventën Evropiane të të Drejtave të Njeriut, shih një përpilim të praktikës gjyqësore përkatëse të Gjykatës Evropiane të të Drejtave të Njeriut zhvilluar në bazë të nenit 8 (e drejta për respektimin e jetës private dhe familjare, shtëpisë dhe korrespondencës</a:t>
            </a:r>
            <a:r>
              <a:rPr lang="sq-AL" baseline="0"/>
              <a:t>): </a:t>
            </a:r>
            <a:r>
              <a:rPr lang="sq-AL"/>
              <a:t>http://www.echr.coe.int/Documents/FS_Mass_surveillance_ENG.pdf</a:t>
            </a:r>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sq-AL"/>
              <a:t>Për t'u theksuar se §3 e nenit 21 kërkon nga Palët të miratojnë masa të tilla legjislative dhe masa tjera që mund të jenë të nevojshme për të detyruar ofruesit e shërbimeve të mbajnë konfidencial faktin e ekzekutimit të ndonjë kompetence të paraparë në këtë nen dhe çdo informacion në lidhje me të.</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140</a:t>
            </a:fld>
            <a:endParaRPr lang="en-US" smtClean="0"/>
          </a:p>
        </p:txBody>
      </p:sp>
    </p:spTree>
    <p:extLst>
      <p:ext uri="{BB962C8B-B14F-4D97-AF65-F5344CB8AC3E}">
        <p14:creationId xmlns:p14="http://schemas.microsoft.com/office/powerpoint/2010/main" xmlns="" val="2247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Përgjigja e saktë është a) Përmbajtja e e-mailit dhe e) Titulli i lëndës së e-mailit.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sepse të dhënat e trafikut kanë të bëjnë me të dhënat në lidhje me një komunikim dhe jo me përmbajtjen aktuale që komunikohet (d.m.th. përmbajtja e e-mailit dhe titullit të lëndës së e-mailit)</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smtClean="0"/>
          </a:p>
        </p:txBody>
      </p:sp>
    </p:spTree>
    <p:extLst>
      <p:ext uri="{BB962C8B-B14F-4D97-AF65-F5344CB8AC3E}">
        <p14:creationId xmlns:p14="http://schemas.microsoft.com/office/powerpoint/2010/main" xmlns="" val="2385558107"/>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21 të Konventës së Budapestit me një element të theksuar (“</a:t>
            </a:r>
            <a:r>
              <a:rPr lang="sq-AL" sz="1200" b="0">
                <a:solidFill>
                  <a:srgbClr val="FF0000"/>
                </a:solidFill>
                <a:latin typeface="+mj-lt"/>
              </a:rPr>
              <a:t>veprat penale të rënda</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141</a:t>
            </a:fld>
            <a:endParaRPr lang="en-US" smtClean="0"/>
          </a:p>
        </p:txBody>
      </p:sp>
    </p:spTree>
    <p:extLst>
      <p:ext uri="{BB962C8B-B14F-4D97-AF65-F5344CB8AC3E}">
        <p14:creationId xmlns:p14="http://schemas.microsoft.com/office/powerpoint/2010/main" xmlns="" val="188261109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21 të Konventës së Budapestit me një element të theksuar</a:t>
            </a:r>
            <a:r>
              <a:rPr lang="sq-AL" b="0"/>
              <a:t> (“</a:t>
            </a:r>
            <a:r>
              <a:rPr lang="sq-AL" sz="1200" b="0">
                <a:solidFill>
                  <a:srgbClr val="FF0000"/>
                </a:solidFill>
                <a:latin typeface="+mj-lt"/>
              </a:rPr>
              <a:t>mbledhë apo regjistron….detyron një ofrues të shërbimeve…. mbledhë apo regjistron…. të bashkëpunojë dhe ndihmojë</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142</a:t>
            </a:fld>
            <a:endParaRPr lang="en-US" smtClean="0"/>
          </a:p>
        </p:txBody>
      </p:sp>
    </p:spTree>
    <p:extLst>
      <p:ext uri="{BB962C8B-B14F-4D97-AF65-F5344CB8AC3E}">
        <p14:creationId xmlns:p14="http://schemas.microsoft.com/office/powerpoint/2010/main" xmlns="" val="303140847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21 të Konventës së Budapestit me një element (“</a:t>
            </a:r>
            <a:r>
              <a:rPr lang="sq-AL" sz="1200" b="0">
                <a:solidFill>
                  <a:srgbClr val="FF0000"/>
                </a:solidFill>
                <a:latin typeface="+mj-lt"/>
              </a:rPr>
              <a:t>mjetet teknike</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143</a:t>
            </a:fld>
            <a:endParaRPr lang="en-US" smtClean="0"/>
          </a:p>
        </p:txBody>
      </p:sp>
    </p:spTree>
    <p:extLst>
      <p:ext uri="{BB962C8B-B14F-4D97-AF65-F5344CB8AC3E}">
        <p14:creationId xmlns:p14="http://schemas.microsoft.com/office/powerpoint/2010/main" xmlns="" val="145485927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21 të Konventës së Budapestit me një element të theksuar (“</a:t>
            </a:r>
            <a:r>
              <a:rPr lang="sq-AL" sz="1200" b="0">
                <a:solidFill>
                  <a:srgbClr val="FF0000"/>
                </a:solidFill>
                <a:latin typeface="+mj-lt"/>
              </a:rPr>
              <a:t>aftësitë ekzistuese teknike</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144</a:t>
            </a:fld>
            <a:endParaRPr lang="en-US" smtClean="0"/>
          </a:p>
        </p:txBody>
      </p:sp>
    </p:spTree>
    <p:extLst>
      <p:ext uri="{BB962C8B-B14F-4D97-AF65-F5344CB8AC3E}">
        <p14:creationId xmlns:p14="http://schemas.microsoft.com/office/powerpoint/2010/main" xmlns="" val="19588265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21 të Konventës së Budapestit me një element të theksuar (“</a:t>
            </a:r>
            <a:r>
              <a:rPr lang="sq-AL" sz="1200" b="0">
                <a:solidFill>
                  <a:srgbClr val="FF0000"/>
                </a:solidFill>
                <a:latin typeface="+mj-lt"/>
              </a:rPr>
              <a:t>të dhënat e përmbajtjes</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145</a:t>
            </a:fld>
            <a:endParaRPr lang="en-US" smtClean="0"/>
          </a:p>
        </p:txBody>
      </p:sp>
    </p:spTree>
    <p:extLst>
      <p:ext uri="{BB962C8B-B14F-4D97-AF65-F5344CB8AC3E}">
        <p14:creationId xmlns:p14="http://schemas.microsoft.com/office/powerpoint/2010/main" xmlns="" val="351280481"/>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0"/>
              <a:t>Në anën e majtë, ky slajd tregon tekstin e Nenit 21 të Konventës së Budapestit me një element të theksuar (“</a:t>
            </a:r>
            <a:r>
              <a:rPr lang="sq-AL" sz="1200" b="0">
                <a:solidFill>
                  <a:srgbClr val="FF0000"/>
                </a:solidFill>
                <a:latin typeface="+mj-lt"/>
              </a:rPr>
              <a:t>komunikimet e specifikuara</a:t>
            </a:r>
            <a:r>
              <a:rPr lang="sq-AL" b="0"/>
              <a: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q-AL"/>
              <a:t>Kjo kompetencë nuk mund të ushtrohet në lidhje me numër pa dallim të komunikimeve.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146</a:t>
            </a:fld>
            <a:endParaRPr lang="en-US" smtClean="0"/>
          </a:p>
        </p:txBody>
      </p:sp>
    </p:spTree>
    <p:extLst>
      <p:ext uri="{BB962C8B-B14F-4D97-AF65-F5344CB8AC3E}">
        <p14:creationId xmlns:p14="http://schemas.microsoft.com/office/powerpoint/2010/main" xmlns="" val="130660993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21 të Konventës së Budapestit me një element të theksuar</a:t>
            </a:r>
            <a:r>
              <a:rPr lang="sq-AL" b="0"/>
              <a:t> (“</a:t>
            </a:r>
            <a:r>
              <a:rPr lang="sq-AL" sz="1200" b="0">
                <a:solidFill>
                  <a:srgbClr val="FF0000"/>
                </a:solidFill>
                <a:latin typeface="+mj-lt"/>
              </a:rPr>
              <a:t> në territorin e tij/saj</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147</a:t>
            </a:fld>
            <a:endParaRPr lang="en-US" smtClean="0"/>
          </a:p>
        </p:txBody>
      </p:sp>
    </p:spTree>
    <p:extLst>
      <p:ext uri="{BB962C8B-B14F-4D97-AF65-F5344CB8AC3E}">
        <p14:creationId xmlns:p14="http://schemas.microsoft.com/office/powerpoint/2010/main" xmlns="" val="260243469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21 të Konventës së Budapestit me një element të theksuar</a:t>
            </a:r>
            <a:r>
              <a:rPr lang="sq-AL" b="0"/>
              <a:t> (“</a:t>
            </a:r>
            <a:r>
              <a:rPr lang="sq-AL" sz="1200" b="0">
                <a:solidFill>
                  <a:srgbClr val="FF0000"/>
                </a:solidFill>
                <a:latin typeface="+mj-lt"/>
              </a:rPr>
              <a:t>miratimin e masave legjislative dhe të tjera sipas nevojës</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148</a:t>
            </a:fld>
            <a:endParaRPr lang="en-US" smtClean="0"/>
          </a:p>
        </p:txBody>
      </p:sp>
    </p:spTree>
    <p:extLst>
      <p:ext uri="{BB962C8B-B14F-4D97-AF65-F5344CB8AC3E}">
        <p14:creationId xmlns:p14="http://schemas.microsoft.com/office/powerpoint/2010/main" xmlns="" val="45796368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21 të Konventës së Budapestit me një element të theksuar</a:t>
            </a:r>
            <a:r>
              <a:rPr lang="sq-AL" b="0"/>
              <a:t> (“</a:t>
            </a:r>
            <a:r>
              <a:rPr lang="sq-AL" sz="1200" b="0">
                <a:solidFill>
                  <a:srgbClr val="FF0000"/>
                </a:solidFill>
                <a:latin typeface="+mj-lt"/>
              </a:rPr>
              <a:t>obligimi i ofruesit të shërbimeve për mbajtje konfidenciale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149</a:t>
            </a:fld>
            <a:endParaRPr lang="en-US" smtClean="0"/>
          </a:p>
        </p:txBody>
      </p:sp>
    </p:spTree>
    <p:extLst>
      <p:ext uri="{BB962C8B-B14F-4D97-AF65-F5344CB8AC3E}">
        <p14:creationId xmlns:p14="http://schemas.microsoft.com/office/powerpoint/2010/main" xmlns="" val="286777006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21 të Konventës së Budapestit me një element të theksuar</a:t>
            </a:r>
            <a:r>
              <a:rPr lang="sq-AL" b="0"/>
              <a:t> (“</a:t>
            </a:r>
            <a:r>
              <a:rPr lang="sq-AL" sz="1200" b="0">
                <a:solidFill>
                  <a:srgbClr val="FF0000"/>
                </a:solidFill>
                <a:latin typeface="+mj-lt"/>
              </a:rPr>
              <a:t>u nënshtrohen neneve 14 dhe 15</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Ashtu si të gjitha kompetencat e vendosura në përputhje me Konventën e Budapestit, kjo kompetencë procedurale gjithashtu u nënshtrohet kushteve dhe masave mbrojtëse. Masat mbrojtëse të mundshme përkatëse janë renditur në slajd.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150</a:t>
            </a:fld>
            <a:endParaRPr lang="en-US" smtClean="0"/>
          </a:p>
        </p:txBody>
      </p:sp>
    </p:spTree>
    <p:extLst>
      <p:ext uri="{BB962C8B-B14F-4D97-AF65-F5344CB8AC3E}">
        <p14:creationId xmlns:p14="http://schemas.microsoft.com/office/powerpoint/2010/main" xmlns="" val="469596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Përgjigja e saktë është a) Përmbajtja e e-mailit dhe e) Titulli i lëndës së e-mailit.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sepse të dhënat e trafikut kanë të bëjnë me të dhënat në lidhje me një komunikim dhe jo me përmbajtjen aktuale që komunikohet (d.m.th. përmbajtja e e-mailit dhe titullit të lëndës së e-mailit)</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smtClean="0"/>
          </a:p>
        </p:txBody>
      </p:sp>
    </p:spTree>
    <p:extLst>
      <p:ext uri="{BB962C8B-B14F-4D97-AF65-F5344CB8AC3E}">
        <p14:creationId xmlns:p14="http://schemas.microsoft.com/office/powerpoint/2010/main" xmlns="" val="82931811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E pasaktë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b="0">
                <a:solidFill>
                  <a:srgbClr val="FF0000"/>
                </a:solidFill>
              </a:rPr>
              <a:t>Përgjimi i të dhënave të përmbajtjes sipas nenit 21 mund të ushtrohet vetëm në lidhje me vepra të rënda - ka të ngjarë jo për vepra me dënime minimale.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151</a:t>
            </a:fld>
            <a:endParaRPr lang="en-US" smtClean="0"/>
          </a:p>
        </p:txBody>
      </p:sp>
    </p:spTree>
    <p:extLst>
      <p:ext uri="{BB962C8B-B14F-4D97-AF65-F5344CB8AC3E}">
        <p14:creationId xmlns:p14="http://schemas.microsoft.com/office/powerpoint/2010/main" xmlns="" val="215059029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E pasaktë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b="0">
                <a:solidFill>
                  <a:srgbClr val="FF0000"/>
                </a:solidFill>
              </a:rPr>
              <a:t>Përgjimi i të dhënave të përmbajtjes sipas nenit 21 mund të ushtrohet vetëm në lidhje me vepra të rënda - ka të ngjarë jo për vepra me dënime minimale.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152</a:t>
            </a:fld>
            <a:endParaRPr lang="en-US" smtClean="0"/>
          </a:p>
        </p:txBody>
      </p:sp>
    </p:spTree>
    <p:extLst>
      <p:ext uri="{BB962C8B-B14F-4D97-AF65-F5344CB8AC3E}">
        <p14:creationId xmlns:p14="http://schemas.microsoft.com/office/powerpoint/2010/main" xmlns="" val="1433610643"/>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pjesë e parë do të ofrojë një pasqyrë të qasjeve të bashkëpunimit zyrtar ndërkombëtar.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153</a:t>
            </a:fld>
            <a:endParaRPr lang="en-US" smtClean="0"/>
          </a:p>
        </p:txBody>
      </p:sp>
    </p:spTree>
    <p:extLst>
      <p:ext uri="{BB962C8B-B14F-4D97-AF65-F5344CB8AC3E}">
        <p14:creationId xmlns:p14="http://schemas.microsoft.com/office/powerpoint/2010/main" xmlns="" val="653624036"/>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Ky slajd rendit mekanizma të ndryshëm global që mundësojnë bashkëpunimin ndërkombëtar në lidhje me fusha të ndryshme. Trajneri mund të kalojë nëpër listë dhe të shpjegojë se secili do të shpjegohet në detaje në prezantimet pasuese.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154</a:t>
            </a:fld>
            <a:endParaRPr lang="en-US" smtClean="0"/>
          </a:p>
        </p:txBody>
      </p:sp>
    </p:spTree>
    <p:extLst>
      <p:ext uri="{BB962C8B-B14F-4D97-AF65-F5344CB8AC3E}">
        <p14:creationId xmlns:p14="http://schemas.microsoft.com/office/powerpoint/2010/main" xmlns="" val="372789564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1"/>
              <a:t>Konventa e Kombeve të Bashkuara kundër Krimit të Organizuar Ndërkombëtar (UNTOC)</a:t>
            </a:r>
            <a:r>
              <a:rPr lang="sq-AL"/>
              <a:t>, e miratuar nga rezoluta e Asamblesë së Përgjithshme 55/25 e 15 nëntorit 2000 si instrumenti kryesor ndërkombëtar në luftën kundër krimit të organizuar transnacional.  Konventa ka hyrë në fuqi më 29 shtator 2003. </a:t>
            </a:r>
          </a:p>
          <a:p>
            <a:endParaRPr lang="en-US" dirty="0"/>
          </a:p>
          <a:p>
            <a:r>
              <a:rPr lang="sq-AL"/>
              <a:t>Konventa plotësohet më tej nga tre Protokolle, të cilat synojnë fusha specifike dhe manifestime të krimit të organizuar, përkatësisht:</a:t>
            </a:r>
          </a:p>
          <a:p>
            <a:pPr marL="228600" indent="-228600">
              <a:buAutoNum type="arabicParenR"/>
            </a:pPr>
            <a:r>
              <a:rPr lang="sq-AL"/>
              <a:t>Protokolli për Parandalimin, Shtypjen dhe Ndëshkimin e Trafikimit të Qenieve Njerëzore, Veçanërisht Grave dhe Fëmijëve; </a:t>
            </a:r>
          </a:p>
          <a:p>
            <a:pPr marL="228600" indent="-228600">
              <a:buAutoNum type="arabicParenR"/>
            </a:pPr>
            <a:r>
              <a:rPr lang="sq-AL"/>
              <a:t>Protokolli kundër Kontrabandës së Migrantëve nga toka, deti dhe ajri; </a:t>
            </a:r>
          </a:p>
          <a:p>
            <a:pPr marL="228600" indent="-228600">
              <a:buAutoNum type="arabicParenR"/>
            </a:pPr>
            <a:r>
              <a:rPr lang="sq-AL"/>
              <a:t>Protokolli kundër Prodhimit dhe Trafikimit të Jashtëligjshëm të Armëve të Zjarrit, Pjesëve dhe Përbërësve të tyre dhe Municionit. </a:t>
            </a:r>
          </a:p>
          <a:p>
            <a:pPr marL="0" indent="0">
              <a:buNone/>
            </a:pPr>
            <a:endParaRPr lang="en-US" dirty="0"/>
          </a:p>
          <a:p>
            <a:pPr marL="0" indent="0">
              <a:buNone/>
            </a:pPr>
            <a:r>
              <a:rPr lang="sq-AL"/>
              <a:t>Vendet duhet të bëhen palë në vetë Konventën përpara se të bëhen palë në ndonjë nga Protokollet.</a:t>
            </a:r>
          </a:p>
          <a:p>
            <a:pPr marL="0" indent="0">
              <a:buNone/>
            </a:pPr>
            <a:endParaRPr lang="en-US" dirty="0"/>
          </a:p>
          <a:p>
            <a:pPr marL="0" indent="0">
              <a:buNone/>
            </a:pPr>
            <a:r>
              <a:rPr lang="sq-AL"/>
              <a:t>Trajneri duhet të theksojë që UNTOC nuk ka ndonjë dispozitë SPECIFIKE në lidhje me bashkëpunimin ndërkombëtar në lidhje me krimin kibernetik ose shkëmbimin e provave elektronike.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155</a:t>
            </a:fld>
            <a:endParaRPr lang="en-US" smtClean="0"/>
          </a:p>
        </p:txBody>
      </p:sp>
    </p:spTree>
    <p:extLst>
      <p:ext uri="{BB962C8B-B14F-4D97-AF65-F5344CB8AC3E}">
        <p14:creationId xmlns:p14="http://schemas.microsoft.com/office/powerpoint/2010/main" xmlns="" val="380260766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1"/>
              <a:t>Konventa e Kombeve të Bashkuara kundër Krimit të Organizuar Transnacional (UNTOC)</a:t>
            </a:r>
            <a:r>
              <a:rPr lang="sq-AL"/>
              <a:t> mbulon një fushë të kufizuar të veprave penale, veçanërisht pjesëmarrjen në një grup të organizuar kriminal, pastrimin e të ardhurave të veprës penale, korrupsionin dhe pengimin e drejtësisë. </a:t>
            </a:r>
          </a:p>
          <a:p>
            <a:endParaRPr lang="en-US" dirty="0"/>
          </a:p>
          <a:p>
            <a:r>
              <a:rPr lang="sq-AL"/>
              <a:t>Ajo parasheh ushtrimin e disa kompetencave procedurale në lidhje me veprat penale të mbuluara nga Konventa e Budapestit, duke përfshirë dispozitat në lidhje me ndjekjen penale, gjykimin dhe sanksionet, konfiskimin dhe sekuestrimin dhe mbajtjen e të ardhurave të veprës penale. </a:t>
            </a:r>
          </a:p>
          <a:p>
            <a:endParaRPr lang="en-US" dirty="0"/>
          </a:p>
          <a:p>
            <a:r>
              <a:rPr lang="sq-AL"/>
              <a:t>E rëndësishmja, UNTOC parasheh një sërë dispozitash në lidhje me ndihmën e ndërsjellë, të cilat teorikisht mund të ushtrohen në lidhje me ndihmën e ndërsjellë në lidhje me shkëmbimin e provave elektronike. Sidoqoftë, UNTOC as nuk përmban ndonjë dispozitë të specializuar që është e nevojshme për prova elektronike, dhe as dispozitat e ndihmës së ndërsjellë në UNTOC nuk zbatohen në lidhje me të gjitha veprat penale që përfshijnë prova elektronike.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156</a:t>
            </a:fld>
            <a:endParaRPr lang="en-US" smtClean="0"/>
          </a:p>
        </p:txBody>
      </p:sp>
    </p:spTree>
    <p:extLst>
      <p:ext uri="{BB962C8B-B14F-4D97-AF65-F5344CB8AC3E}">
        <p14:creationId xmlns:p14="http://schemas.microsoft.com/office/powerpoint/2010/main" xmlns="" val="2138346893"/>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1"/>
              <a:t>Konventa e Kombeve të Bashkuara Kundër Korrupsionit (UNCAC) </a:t>
            </a:r>
            <a:r>
              <a:rPr lang="sq-AL"/>
              <a:t>është i vetmi instrument ligjor i detyrueshëm kundër korrupsionit. UNCAC ka një qasje të gjerë dhe karakter të detyrueshëm të shumë prej dispozitave të saj e bën atë një mjet unik për zhvillimin e një përgjigje gjithëpërfshirëse ndaj një problemi global. Shumica dërrmuese e shteteve anëtare të Kombeve të Bashkuara janë palë në Konventë. Teksti i Konventës së Kombeve të Bashkuara kundër Korrupsionit është negociuar gjatë shtatë seancave të Komitetit Ad Hoc për Negocimin e Konventës kundër Korrupsionit, të mbajtur ndërmjet 21 janarit 2002 dhe 1 tetorit 2003.</a:t>
            </a:r>
          </a:p>
          <a:p>
            <a:endParaRPr lang="en-US" dirty="0"/>
          </a:p>
          <a:p>
            <a:r>
              <a:rPr lang="sq-AL"/>
              <a:t>UNCAC aktualisht ka 140 nënshkrues.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157</a:t>
            </a:fld>
            <a:endParaRPr lang="en-US" smtClean="0"/>
          </a:p>
        </p:txBody>
      </p:sp>
    </p:spTree>
    <p:extLst>
      <p:ext uri="{BB962C8B-B14F-4D97-AF65-F5344CB8AC3E}">
        <p14:creationId xmlns:p14="http://schemas.microsoft.com/office/powerpoint/2010/main" xmlns="" val="317834787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1"/>
              <a:t>Konventa e Kombeve të Bashkuara Kundër Korrupsionit (UNCAC) </a:t>
            </a:r>
            <a:r>
              <a:rPr lang="sq-AL"/>
              <a:t>mbulon pesë fusha kryesore: masat parandaluese, kriminalizimin dhe zbatimin e ligjit, bashkëpunimin ndërkombëtar, kthimin e aseteve dhe asistencën teknike dhe shkëmbimin e informacionit. Konventa mbulon shumë forma të ndryshme të korrupsionit, të tilla si ryshfeti, ushtrimi i ndikimit, abuzimi i funksioneve dhe akte të ndryshme korrupsioni në sektorin privat. Dispozitat specifike janë identifikuar në këtë slajd. </a:t>
            </a:r>
          </a:p>
          <a:p>
            <a:endParaRPr lang="en-US" dirty="0"/>
          </a:p>
          <a:p>
            <a:r>
              <a:rPr lang="sq-AL"/>
              <a:t>Trajneri duhet të theksojë se veprat penale nën UNCAC nuk janë krime kibernetike, nuk ka kompetenca të specializuara procedurale që mundësojnë mbledhjen e provave elektronike dhe nuk ka dispozita të specializuara të bashkëpunimit ndërkombëtar që mundësojnë shkëmbimin e provave elektronike me vendet e tjera.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158</a:t>
            </a:fld>
            <a:endParaRPr lang="en-US" smtClean="0"/>
          </a:p>
        </p:txBody>
      </p:sp>
    </p:spTree>
    <p:extLst>
      <p:ext uri="{BB962C8B-B14F-4D97-AF65-F5344CB8AC3E}">
        <p14:creationId xmlns:p14="http://schemas.microsoft.com/office/powerpoint/2010/main" xmlns="" val="235220731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1"/>
              <a:t>Konventa Evropiane për Ndihmë Juridike të Ndërsjellë në Çështje Penale </a:t>
            </a:r>
            <a:r>
              <a:rPr lang="sq-AL"/>
              <a:t>është një instrument i Këshillit të Evropës e cila u nënshkrua në vitin 1959 dhe ka hyrë në fuqi në vitin 1962.</a:t>
            </a:r>
            <a:r>
              <a:rPr lang="sq-AL" b="0"/>
              <a:t> Është nënshkruar nga 50 shtete anëtare të Këshillit të Evropës së bashku me Kilin, Izraelin dhe Korenë e Jugut.</a:t>
            </a:r>
          </a:p>
          <a:p>
            <a:endParaRPr lang="en-US" b="0" dirty="0"/>
          </a:p>
          <a:p>
            <a:r>
              <a:rPr lang="sq-AL"/>
              <a:t>Sipas kësaj Konvente, Palët bien dakord t'i japin njëra-tjetrës masën më të gjerë të ndihmës së ndërsjellë me qëllim mbledhjen e provave, dëgjimin e dëshmitarëve, ekspertëve dhe personave të ndjekur penalisht, etj. Konventa përcakton rregulla për ekzekutimin e letër porosive nga autoritetet e një Pale ("Pala që merr kërkesën") të cilat synojnë të sigurojnë prova (regjistrimi i dëshmitarëve, ekspertëve dhe personave të ndjekur penalisht, dërgimi i shkresave dhe regjistrimeve të vendimeve gjyqësore) ose për të komunikuar provat (regjistrat ose dokumentet) në procedurat penale të ndërmarra nga autoritetet gjyqësore të një Pale tjetër ("Pala kërkuese"). Konventa specifikon gjithashtu kushtet që duhet të përmbushin kërkesat për ndihmë të ndërsjellë dhe letër porositë (autoritetet transmetuese, gjuhët, refuzimi i ndihmës së ndërsjellë).</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159</a:t>
            </a:fld>
            <a:endParaRPr lang="en-US" smtClean="0"/>
          </a:p>
        </p:txBody>
      </p:sp>
    </p:spTree>
    <p:extLst>
      <p:ext uri="{BB962C8B-B14F-4D97-AF65-F5344CB8AC3E}">
        <p14:creationId xmlns:p14="http://schemas.microsoft.com/office/powerpoint/2010/main" xmlns="" val="1142039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1"/>
              <a:t>Konventa Evropiane për Ndihmë Juridike të Ndërsjellë në Çështje Penale </a:t>
            </a:r>
            <a:r>
              <a:rPr lang="sq-AL" b="0"/>
              <a:t>ka dispozita të përgjithshme që mundësojnë ndihmën e ndërsjellë. Trajneri mund ta përdorë këtë slajd për të demonstruar se Konventës i mungojnë dispozitat e specializuara të ndihmës së ndërsjellë që do të ishin të nevojshme në lidhje me provat elektronike, në veçanti ruajtjen e shpejtë të të dhënave të ruajtura kompjuterike, zbulimin e të dhënave të trafikut, ndihmën e ndërsjellë në lidhje me qasjen në të dhënat e ruajtura, qasjen ndërkufitare me pëlqim, ndihmën e ndërsjellë në lidhje me mbledhjen në kohë reale të të dhënave të trafikut dhe ndihmën e ndërsjellë në lidhje me përgjimin e të dhënave të përmbajtjes.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160</a:t>
            </a:fld>
            <a:endParaRPr lang="en-US" smtClean="0"/>
          </a:p>
        </p:txBody>
      </p:sp>
    </p:spTree>
    <p:extLst>
      <p:ext uri="{BB962C8B-B14F-4D97-AF65-F5344CB8AC3E}">
        <p14:creationId xmlns:p14="http://schemas.microsoft.com/office/powerpoint/2010/main" xmlns="" val="1999580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Grupi tjetër i slajdeve fokuson dispozitat e ligjit material nën Kapitullin II Seksioni 2 të Konventës së Budapestit.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smtClean="0"/>
          </a:p>
        </p:txBody>
      </p:sp>
    </p:spTree>
    <p:extLst>
      <p:ext uri="{BB962C8B-B14F-4D97-AF65-F5344CB8AC3E}">
        <p14:creationId xmlns:p14="http://schemas.microsoft.com/office/powerpoint/2010/main" xmlns="" val="243441287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Ky slajd rendit disa mekanizma rajonalë që mundësojnë bashkëpunimin rajonal në çështjet penale.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161</a:t>
            </a:fld>
            <a:endParaRPr lang="en-US" smtClean="0"/>
          </a:p>
        </p:txBody>
      </p:sp>
    </p:spTree>
    <p:extLst>
      <p:ext uri="{BB962C8B-B14F-4D97-AF65-F5344CB8AC3E}">
        <p14:creationId xmlns:p14="http://schemas.microsoft.com/office/powerpoint/2010/main" xmlns="" val="87746273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Ky slajd rendit disa mekanizma rajonalë që mundësojnë bashkëpunimin rajonal në çështjet penale.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162</a:t>
            </a:fld>
            <a:endParaRPr lang="en-US" smtClean="0"/>
          </a:p>
        </p:txBody>
      </p:sp>
    </p:spTree>
    <p:extLst>
      <p:ext uri="{BB962C8B-B14F-4D97-AF65-F5344CB8AC3E}">
        <p14:creationId xmlns:p14="http://schemas.microsoft.com/office/powerpoint/2010/main" xmlns="" val="413952281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Ky slajd rendit disa mekanizma rajonalë që mundësojnë bashkëpunimin rajonal në çështjet penale.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163</a:t>
            </a:fld>
            <a:endParaRPr lang="en-US" smtClean="0"/>
          </a:p>
        </p:txBody>
      </p:sp>
    </p:spTree>
    <p:extLst>
      <p:ext uri="{BB962C8B-B14F-4D97-AF65-F5344CB8AC3E}">
        <p14:creationId xmlns:p14="http://schemas.microsoft.com/office/powerpoint/2010/main" xmlns="" val="285523728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saktë është c) Konventa e Këshillit të Evropës për Krimin Kibernetik (Konventa e Budapestit)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164</a:t>
            </a:fld>
            <a:endParaRPr lang="en-US" smtClean="0"/>
          </a:p>
        </p:txBody>
      </p:sp>
    </p:spTree>
    <p:extLst>
      <p:ext uri="{BB962C8B-B14F-4D97-AF65-F5344CB8AC3E}">
        <p14:creationId xmlns:p14="http://schemas.microsoft.com/office/powerpoint/2010/main" xmlns="" val="185925388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saktë është c) Konventa e Këshillit të Evropës për Krimin Kibernetik (Konventa e Budapestit)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165</a:t>
            </a:fld>
            <a:endParaRPr lang="en-US" smtClean="0"/>
          </a:p>
        </p:txBody>
      </p:sp>
    </p:spTree>
    <p:extLst>
      <p:ext uri="{BB962C8B-B14F-4D97-AF65-F5344CB8AC3E}">
        <p14:creationId xmlns:p14="http://schemas.microsoft.com/office/powerpoint/2010/main" xmlns="" val="189844384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Ky slajd ofron informacion në lidhje me numrin e përgjithshëm të palëve në Konventën e Budapestit (65) si dhe vendet që kanë nënshkruar Konventën e Budapestit por ende nuk janë ratifikuar (3), dhe së fundmi vendet të cilat janë ftuar të aderojnë (9). Trajneri duhet të theksojë se 153 vende në botë, përfshirë vendet që nuk janë palë, të cilat nuk kanë nënshkruar Konventën e Budapestit ose nuk janë ftuar të aderojnë, e kanë përdorur Konventën e Budapestit si udhëzues për legjislacionin e tyre të brendshëm.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168</a:t>
            </a:fld>
            <a:endParaRPr lang="en-US" smtClean="0"/>
          </a:p>
        </p:txBody>
      </p:sp>
    </p:spTree>
    <p:extLst>
      <p:ext uri="{BB962C8B-B14F-4D97-AF65-F5344CB8AC3E}">
        <p14:creationId xmlns:p14="http://schemas.microsoft.com/office/powerpoint/2010/main" xmlns="" val="1984034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Ky slajd paraqet shtete të ndryshme që kanë ratifikuar Konventën e Budapestit, që kanë nënshkruar Konventën e Budapestit, që janë ftuar të aderojnë në Konventën e Budapestit dhe vendet që kanë përdorur Konventën e Budapestit si udhëzues për zhvillimin e legjislacionit të brendshëm. Trajneri mund ta përdorë këtë prezantim për të demonstruar se Konventa e Budapestit është me të vërtetë një traktat global. </a:t>
            </a:r>
          </a:p>
        </p:txBody>
      </p:sp>
      <p:sp>
        <p:nvSpPr>
          <p:cNvPr id="4" name="Slide Number Placeholder 3"/>
          <p:cNvSpPr>
            <a:spLocks noGrp="1"/>
          </p:cNvSpPr>
          <p:nvPr>
            <p:ph type="sldNum" sz="quarter" idx="10"/>
          </p:nvPr>
        </p:nvSpPr>
        <p:spPr/>
        <p:txBody>
          <a:bodyPr/>
          <a:lstStyle/>
          <a:p>
            <a:pPr>
              <a:defRPr/>
            </a:pPr>
            <a:fld id="{0A9CA34D-D136-324F-8C5C-F0F921B45548}" type="slidenum">
              <a:rPr lang="en-US" smtClean="0"/>
              <a:pPr>
                <a:defRPr/>
              </a:pPr>
              <a:t>169</a:t>
            </a:fld>
            <a:endParaRPr lang="en-US" smtClean="0"/>
          </a:p>
        </p:txBody>
      </p:sp>
    </p:spTree>
    <p:extLst>
      <p:ext uri="{BB962C8B-B14F-4D97-AF65-F5344CB8AC3E}">
        <p14:creationId xmlns:p14="http://schemas.microsoft.com/office/powerpoint/2010/main" xmlns="" val="64066385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a:solidFill>
                  <a:schemeClr val="tx1"/>
                </a:solidFill>
                <a:latin typeface="+mn-lt"/>
                <a:ea typeface="MS PGothic" pitchFamily="34" charset="-128"/>
                <a:cs typeface="ＭＳ Ｐゴシック" charset="0"/>
              </a:rPr>
              <a:t>Ky slajd paraqet të tri shtyllave të Konventës së Budapestit - përkatësisht e drejta materiale, e drejta procedurale dhe bashkëpunimi ndërkombëtar. Shtylla e theksuar rendit sjelljet e ndryshme që penalizohen sipas Konventës së Budapestit. Kjo përfshin:</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Qasja e jashtëligjshme (Neni 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Përgjimi i jashtëligjshëm (Neni 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Ndërhyrja në të dhëna (Neni 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Ndërhyrja në sistem (Neni 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Keqpërdorimi i pajisjeve (Neni 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Falsifikimet e lidhura me kompjuterë (Neni 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Mashtrimet e lidhura me kompjuterë (Neni 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Pornografia me fëmijë (Neni 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Shkelja e të drejtës së autorit (Neni 10)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Tentimi, ndihma dhe nxitja (Neni 11)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Përgjegjësia e korporatës (Neni 12)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a:solidFill>
                <a:schemeClr val="tx1"/>
              </a:solidFill>
              <a:latin typeface="+mn-lt"/>
              <a:ea typeface="MS PGothic" pitchFamily="34" charset="-128"/>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170</a:t>
            </a:fld>
            <a:endParaRPr lang="fr-FR" sz="1200"/>
          </a:p>
        </p:txBody>
      </p:sp>
    </p:spTree>
    <p:extLst>
      <p:ext uri="{BB962C8B-B14F-4D97-AF65-F5344CB8AC3E}">
        <p14:creationId xmlns:p14="http://schemas.microsoft.com/office/powerpoint/2010/main" xmlns="" val="949930101"/>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a:solidFill>
                  <a:schemeClr val="tx1"/>
                </a:solidFill>
                <a:latin typeface="+mn-lt"/>
                <a:ea typeface="MS PGothic" pitchFamily="34" charset="-128"/>
                <a:cs typeface="ＭＳ Ｐゴシック" charset="0"/>
              </a:rPr>
              <a:t>Ky slajd paraqet të tri shtyllave të Konventës së Budapestit - përkatësisht e drejta materiale, e drejta procedurale dhe bashkëpunimi ndërkombëtar. Shtylla e theksuar rendit mjetet e ndryshme procedurale që duhen përfshirë në ligjin vendor. Kjo përfshin:</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Ruajtja e përshpejtuar e të dhënave kompjuterike (Neni 16)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Ruajtja e përshpejtuar dhe zbulimi i pjesshëm i të dhënave të të trafikut (Neni 17)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Urdhri i prodhimit (Neni 18)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Kërkimi dhe sekuestrimi i të dhënave kompjuterike (Neni 19)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Mbledhja në kohë reale e të dhënave të trafikut (Neni 20)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Përgjimi i të dhënave rreth përmbajtjes (Neni 21)</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171</a:t>
            </a:fld>
            <a:endParaRPr lang="fr-FR" sz="1200"/>
          </a:p>
        </p:txBody>
      </p:sp>
    </p:spTree>
    <p:extLst>
      <p:ext uri="{BB962C8B-B14F-4D97-AF65-F5344CB8AC3E}">
        <p14:creationId xmlns:p14="http://schemas.microsoft.com/office/powerpoint/2010/main" xmlns="" val="655494468"/>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a:solidFill>
                  <a:schemeClr val="tx1"/>
                </a:solidFill>
                <a:latin typeface="+mn-lt"/>
                <a:ea typeface="MS PGothic" pitchFamily="34" charset="-128"/>
                <a:cs typeface="ＭＳ Ｐゴシック" charset="0"/>
              </a:rPr>
              <a:t>Ky slajd paraqet të tri shtyllave të Konventës së Budapestit - përkatësisht e drejta materiale, e drejta procedurale dhe bashkëpunimi ndërkombëtar. Shtylla e theksuar rendit dispozitat e ndryshme të bashkëpunimit ndërkombëtar sipas Konventës së Budapestit. Këto përfshijnë dispozitat si në vijim:</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Parimet e përgjithshme në lidhje me bashkëpunimin ndërkombëtar (Neni 23)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Ekstradimi (Neni 24)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Parimet e përgjithshme në lidhje me ndihmën e ndërsjellë (Neni 25)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Informatat spontane (Neni 26)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Procedurat që kanë të bëjnë me kërkesat për ndihmë të ndërsjellë juridike, në mungesë të marrëveshjeve ndërkombëtare të zbatueshme (Neni 27)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Konfidencialiteti dhe kufizimi në përdorim</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Ruajtja e përshpejtuar e të dhënave kompjuterike</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Zbulimi i përshpejtuar i të dhënave të ruajtura për trafikun</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Ndihma e ndërsjellë në lidhje me qasjen në të dhënat kompjuterike të regjistruara</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Qasja ndërkufitare në të dhënat e ruajtura në kompjuter me pëlqim ose në rastet kur janë në dispozicion publik</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Ndihma e ndërsjellë në lidhje me mbledhjen në - kohë reale të të dhënave të trafikut</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Ndihma e ndërsjellë në lidhje me përgjimin e të dhënave të përmbajtjes</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q-AL" sz="1200">
                <a:solidFill>
                  <a:schemeClr val="tx1"/>
                </a:solidFill>
                <a:latin typeface="+mn-lt"/>
                <a:ea typeface="MS PGothic" pitchFamily="34" charset="-128"/>
                <a:cs typeface="ＭＳ Ｐゴシック" charset="0"/>
              </a:rPr>
              <a:t>Rrjeti 24/7 </a:t>
            </a:r>
          </a:p>
          <a:p>
            <a:pPr marL="0" indent="0" eaLnBrk="1" hangingPunct="1">
              <a:spcBef>
                <a:spcPct val="0"/>
              </a:spcBef>
              <a:buFontTx/>
              <a:buNone/>
            </a:pPr>
            <a:endParaRPr lang="en-US"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172</a:t>
            </a:fld>
            <a:endParaRPr lang="fr-FR" sz="1200"/>
          </a:p>
        </p:txBody>
      </p:sp>
    </p:spTree>
    <p:extLst>
      <p:ext uri="{BB962C8B-B14F-4D97-AF65-F5344CB8AC3E}">
        <p14:creationId xmlns:p14="http://schemas.microsoft.com/office/powerpoint/2010/main" xmlns="" val="2926039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xmlns=""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8723" name="Rectangle 3">
            <a:extLst>
              <a:ext uri="{FF2B5EF4-FFF2-40B4-BE49-F238E27FC236}">
                <a16:creationId xmlns:a16="http://schemas.microsoft.com/office/drawing/2014/main" xmlns=""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sq-AL" dirty="0"/>
              <a:t>Krimi i qasjes së jashtëligjshme kryhet nga ata që hyjnë në të gjithë ose në ndonjë pjesë të një sistemi kompjuterik pa të drejtë. Ky veprim duhet të jetë i qëllimshëm dhe përshkruhet në nenin 2 të Konventës së Budapestit. </a:t>
            </a:r>
          </a:p>
          <a:p>
            <a:pPr eaLnBrk="1" hangingPunct="1"/>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dirty="0"/>
              <a:t>Shpesh referohet si </a:t>
            </a:r>
            <a:r>
              <a:rPr lang="sq-AL" i="1" dirty="0" err="1"/>
              <a:t>hakim</a:t>
            </a:r>
            <a:r>
              <a:rPr lang="sq-AL" dirty="0"/>
              <a:t> i sistemeve kompjuterike dhe është një nga krimet më të zakonshme kompjuterike. Sidoqoftë, ka fenomene tjera, përveç </a:t>
            </a:r>
            <a:r>
              <a:rPr lang="sq-AL" i="1" dirty="0" err="1"/>
              <a:t>hakimit</a:t>
            </a:r>
            <a:r>
              <a:rPr lang="sq-AL" dirty="0"/>
              <a:t>, që mund të klasifikohen si qasje e jashtëligjshme - në fakt </a:t>
            </a:r>
            <a:r>
              <a:rPr lang="sq-AL" i="1" dirty="0" err="1"/>
              <a:t>hakimi</a:t>
            </a:r>
            <a:r>
              <a:rPr lang="sq-AL" dirty="0"/>
              <a:t> përdoret, normalisht, për të përshkruar aktin e hyrjes së jashtëligjshme në një sistem kompjuterik, me anë të teknologjisë. Por qasja e jashtëligjshme përfshin gjithashtu çdo qasje të paautorizuar në një sistem, pavarësisht nga teknologjia e përdorur apo edhe përdorimi ose jo i teknologjisë. Një rast i tillë, për shembull, do të ishte fjalëkalimi i marrë në mënyrë të jashtëligjshme nga kryerësi. Interesi i mbrojtur këtu është </a:t>
            </a:r>
            <a:r>
              <a:rPr lang="sq-AL" dirty="0" err="1"/>
              <a:t>konfidencialiteti</a:t>
            </a:r>
            <a:r>
              <a:rPr lang="sq-AL" dirty="0"/>
              <a:t> i një sistemi kompjuterik ose të dhënave kompjuterike.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sr-Latn-RS" dirty="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Ky slajd përshkruan parimet kryesore të bashkëpunimit ndërkombëtar nën Konventën e Budapestit. Trajneri mund ta lidhë atë me traktate të tjera, të cilat gjithashtu mundësojnë bashkëpunim në masën më të gjerë të mundshme. Është e rëndësishme të theksohet se bashkëpunimi ndërkombëtar dhe dispozitat e ndihmës së ndërsjellë mundësojnë bashkëpunim në lidhje me jo vetëm veprat penale të vendosura në përputhje me Konventën e Budapestit, por edhe çdo hetim penal që përfshin prova elektronike. Konventa e Budapestit duhet të lexohet në përputhje me instrumentin përkatës të bashkëpunimit ndërkombëtar, siç janë ato të rishikuara në slajdet e mëparshme, në bazë të traktateve dypalëshe dhe ligjeve të brendshme. </a:t>
            </a:r>
          </a:p>
          <a:p>
            <a:endParaRPr lang="en-US" dirty="0"/>
          </a:p>
          <a:p>
            <a:r>
              <a:rPr lang="sq-AL"/>
              <a:t>Një nga parimet kryesore të ndihmës së ndërsjellë të ofruar vetëm nga Konventa e Budapestit janë disponueshmëria e kompetencave të specializuara të bashkëpunimit ndërkombëtar të parapara në nenet 29 deri 35 të Konventës së Budapestit dhe përdorimi i mjeteve të komunikimit të përshpejtuar (përfshirë faksin / e-mailin). Bashkëpunimi i nënshtrohet afatit të zbatimit të TNJN-së dhe ligjeve të brendshme, por Konventa e Budapestit gjithashtu parasheh një procedurë për ndihmë të ndërsjellë në mungesë të marrëveshjeve përkatëse.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173</a:t>
            </a:fld>
            <a:endParaRPr lang="en-US" smtClean="0"/>
          </a:p>
        </p:txBody>
      </p:sp>
    </p:spTree>
    <p:extLst>
      <p:ext uri="{BB962C8B-B14F-4D97-AF65-F5344CB8AC3E}">
        <p14:creationId xmlns:p14="http://schemas.microsoft.com/office/powerpoint/2010/main" xmlns="" val="124505222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Ky slajd përshkruan dispozitat specifike të bashkëpunimit ndërkombëtar të Konventës së Budapestit. Trajneri mund të theksojë se këto do të trajtohen në një seancë pasuese.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174</a:t>
            </a:fld>
            <a:endParaRPr lang="en-US" smtClean="0"/>
          </a:p>
        </p:txBody>
      </p:sp>
    </p:spTree>
    <p:extLst>
      <p:ext uri="{BB962C8B-B14F-4D97-AF65-F5344CB8AC3E}">
        <p14:creationId xmlns:p14="http://schemas.microsoft.com/office/powerpoint/2010/main" xmlns="" val="425892229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Ky slajd ofron një kontekst për zhvillimin e Protokollit të Dytë Shtesë. Ai shpjegon se një sfidë e madhe me të cilën përballen palët në Konventën e Budapestit është paraqitur nga përdorimi në rritje i serverëve në juridiksione të huaja, të shumëfishta, në zhvendosje ose të njohura - veçanërisht në lidhje me të dhënat e ruajtura në re (cloud). Kompetencat procedurale sipas Konventës së Budapestit kufizohen nga kufijtë territorialë, kështu që Palët janë përpjekur të hartojnë një zgjidhje që do të rezultonte në evolucionin e dispozitave të Konventës së Budapestit bazuar në këto zhvillime teknologjike.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177</a:t>
            </a:fld>
            <a:endParaRPr lang="en-US" smtClean="0"/>
          </a:p>
        </p:txBody>
      </p:sp>
    </p:spTree>
    <p:extLst>
      <p:ext uri="{BB962C8B-B14F-4D97-AF65-F5344CB8AC3E}">
        <p14:creationId xmlns:p14="http://schemas.microsoft.com/office/powerpoint/2010/main" xmlns="" val="861672766"/>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1"/>
              <a:t>Grupi Ndërkufitar</a:t>
            </a:r>
            <a:r>
              <a:rPr lang="sq-AL"/>
              <a:t> ("Nën-grupi ad-hoc i T-CY-së mbi juridiksionin dhe qasjen ndërkufitare në të dhëna dhe rrjedhën e të dhënave") kishte për detyrë të zhvillonte një instrument - të tillë si një ndryshim në Konventë, një Protokoll ose Rekomandim - për të vazhduar më tej rregullojnë qasjen ndërkufitare në të dhëna dhe rrjedhën e të dhënave, si dhe përdorimin e masave hetimore ndërkufitare në internet dhe çështjet e lidhura me to, dhe të paraqesë para Komitetit një raport që përmban gjetjet e tij. Gjetjet e tij arritën kulmin në miratimin përfundimtar të Shënimit Udhëzues për Qasjen Ndërkufitare (Shënim Udhëzues # 3). Grupi Ndërkufitar gjithashtu bëri një seri propozimesh për të zgjeruar fushën e mundësisë për qasje në kufirin e të dhënave, madje edhe përtej parashikimeve të nenit 32 të Konventës së Budapestit.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178</a:t>
            </a:fld>
            <a:endParaRPr lang="en-US" smtClean="0"/>
          </a:p>
        </p:txBody>
      </p:sp>
    </p:spTree>
    <p:extLst>
      <p:ext uri="{BB962C8B-B14F-4D97-AF65-F5344CB8AC3E}">
        <p14:creationId xmlns:p14="http://schemas.microsoft.com/office/powerpoint/2010/main" xmlns="" val="40873288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b="1"/>
              <a:t>Grupi i Provave në Re (Cloud Evidence Group) </a:t>
            </a:r>
            <a:r>
              <a:rPr lang="sq-AL"/>
              <a:t>është takuar ndërmjet 2015 dhe 2017 për të eksploruar zgjidhje mbi qasjen e drejtësisë penale në provat e ruajtura në serverët në re dhe në juridiksionet e huaja, përfshirë përmes ndihmës së ndërsjellë ligjore. Ai identifikoi një seri çështjesh të paraqitura nga cloud computing (proceset kompjuterike në re) mbi aftësitë e drejtësisë penale të shteteve, veçanërisht kur bëhet fjalë për natyrën transnacionale të ruajtjes së provave elektronike. Ato përfshijnë: </a:t>
            </a:r>
          </a:p>
          <a:p>
            <a:pPr lvl="0"/>
            <a:r>
              <a:rPr lang="sq-AL" sz="1200" i="0">
                <a:solidFill>
                  <a:schemeClr val="tx1"/>
                </a:solidFill>
                <a:latin typeface="+mn-lt"/>
                <a:ea typeface="ＭＳ Ｐゴシック" pitchFamily="-65" charset="-128"/>
                <a:cs typeface="ＭＳ Ｐゴシック" pitchFamily="-65" charset="-128"/>
              </a:rPr>
              <a:t>-          Lokacionin e provave</a:t>
            </a:r>
          </a:p>
          <a:p>
            <a:pPr lvl="0"/>
            <a:r>
              <a:rPr lang="sq-AL" sz="1200" i="0">
                <a:solidFill>
                  <a:schemeClr val="tx1"/>
                </a:solidFill>
                <a:latin typeface="+mn-lt"/>
                <a:ea typeface="ＭＳ Ｐゴシック" pitchFamily="-65" charset="-128"/>
                <a:cs typeface="ＭＳ Ｐゴシック" pitchFamily="-65" charset="-128"/>
              </a:rPr>
              <a:t>-          Lokacionin e kryesve të veprave</a:t>
            </a:r>
          </a:p>
          <a:p>
            <a:pPr lvl="0"/>
            <a:r>
              <a:rPr lang="sq-AL" sz="1200" i="0">
                <a:solidFill>
                  <a:schemeClr val="tx1"/>
                </a:solidFill>
                <a:latin typeface="+mn-lt"/>
                <a:ea typeface="ＭＳ Ｐゴシック" pitchFamily="-65" charset="-128"/>
                <a:cs typeface="ＭＳ Ｐゴシック" pitchFamily="-65" charset="-128"/>
              </a:rPr>
              <a:t>-          Lokacionin e viktimave</a:t>
            </a:r>
          </a:p>
          <a:p>
            <a:pPr lvl="0"/>
            <a:r>
              <a:rPr lang="sq-AL" sz="1200" i="0">
                <a:solidFill>
                  <a:schemeClr val="tx1"/>
                </a:solidFill>
                <a:latin typeface="+mn-lt"/>
                <a:ea typeface="ＭＳ Ｐゴシック" pitchFamily="-65" charset="-128"/>
                <a:cs typeface="ＭＳ Ｐゴシック" pitchFamily="-65" charset="-128"/>
              </a:rPr>
              <a:t>-          Të dhënat e pronësisë</a:t>
            </a:r>
          </a:p>
          <a:p>
            <a:pPr lvl="0"/>
            <a:r>
              <a:rPr lang="sq-AL" sz="1200" i="0">
                <a:solidFill>
                  <a:schemeClr val="tx1"/>
                </a:solidFill>
                <a:latin typeface="+mn-lt"/>
                <a:ea typeface="ＭＳ Ｐゴシック" pitchFamily="-65" charset="-128"/>
                <a:cs typeface="ＭＳ Ｐゴシック" pitchFamily="-65" charset="-128"/>
              </a:rPr>
              <a:t>-          Vendndodhjen fizike të ofruesit të shërbimit</a:t>
            </a:r>
          </a:p>
          <a:p>
            <a:pPr lvl="0"/>
            <a:r>
              <a:rPr lang="sq-AL" sz="1200" i="0">
                <a:solidFill>
                  <a:schemeClr val="tx1"/>
                </a:solidFill>
                <a:latin typeface="+mn-lt"/>
                <a:ea typeface="ＭＳ Ｐゴシック" pitchFamily="-65" charset="-128"/>
                <a:cs typeface="ＭＳ Ｐゴシック" pitchFamily="-65" charset="-128"/>
              </a:rPr>
              <a:t>-          Qëndrimi ligjor i ofruesve të shërbimeve</a:t>
            </a:r>
          </a:p>
          <a:p>
            <a:endParaRPr lang="en-US" dirty="0"/>
          </a:p>
          <a:p>
            <a:r>
              <a:rPr lang="sq-AL" sz="1200">
                <a:solidFill>
                  <a:schemeClr val="tx1"/>
                </a:solidFill>
                <a:latin typeface="+mn-lt"/>
                <a:ea typeface="+mn-ea"/>
                <a:cs typeface="+mn-cs"/>
              </a:rPr>
              <a:t>Dokumenti përfundimtar i përgatitur nga Cloud Evidence Group mund të gjendet në: </a:t>
            </a:r>
            <a:r>
              <a:rPr lang="sq-AL" sz="1200" u="sng">
                <a:solidFill>
                  <a:schemeClr val="tx1"/>
                </a:solidFill>
                <a:latin typeface="+mn-lt"/>
                <a:ea typeface="+mn-ea"/>
                <a:cs typeface="+mn-cs"/>
                <a:hlinkClick r:id="rId3"/>
              </a:rPr>
              <a:t>https://rm.coe.int/CoERMPublicCommonSearchServices/DisplayDCTMContent?documentId=09000016806a495e</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179</a:t>
            </a:fld>
            <a:endParaRPr lang="en-US" smtClean="0"/>
          </a:p>
        </p:txBody>
      </p:sp>
    </p:spTree>
    <p:extLst>
      <p:ext uri="{BB962C8B-B14F-4D97-AF65-F5344CB8AC3E}">
        <p14:creationId xmlns:p14="http://schemas.microsoft.com/office/powerpoint/2010/main" xmlns="" val="1690851603"/>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b="1"/>
              <a:t>Gjuha e kërkesës</a:t>
            </a:r>
            <a:r>
              <a:rPr lang="sq-AL"/>
              <a:t>: </a:t>
            </a:r>
            <a:r>
              <a:rPr lang="sq-AL" sz="1200">
                <a:solidFill>
                  <a:schemeClr val="tx1"/>
                </a:solidFill>
                <a:latin typeface="+mn-lt"/>
                <a:ea typeface="ＭＳ Ｐゴシック" pitchFamily="-65" charset="-128"/>
                <a:cs typeface="ＭＳ Ｐゴシック" pitchFamily="-65" charset="-128"/>
              </a:rPr>
              <a:t>Ky nen ofron një kornizë për gjuhët që mund të përdoren kur u drejtohen palëve dhe ofruesve të shërbimeve. Edhe kur në praktikë palët janë në gjendje të punojnë në gjuhë të ndryshme nga gjuhët e tyre zyrtare, një mundësi e tillë nuk mund të parashihet me ligjin e brendshëm ose traktatet. Qëllimi i këtij neni është të sigurojë fleksibilitet shtesë sipas këtij Protokolli.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b="1"/>
              <a:t>Video konferencat</a:t>
            </a:r>
            <a:r>
              <a:rPr lang="sq-AL"/>
              <a:t>: Neni kryesisht adreson përdorimin e teknologjisë në video konferenca për të marrë dëshmi ose deklarata.</a:t>
            </a:r>
            <a:r>
              <a:rPr lang="sq-AL" sz="1200">
                <a:solidFill>
                  <a:schemeClr val="tx1"/>
                </a:solidFill>
                <a:latin typeface="+mn-lt"/>
                <a:ea typeface="ＭＳ Ｐゴシック" pitchFamily="-65" charset="-128"/>
                <a:cs typeface="ＭＳ Ｐゴシック" pitchFamily="-65" charset="-128"/>
              </a:rPr>
              <a:t> Kjo formë e bashkëpunimit mund të sigurohet në traktatet ekzistuese dypalëshe dhe shumëpalëshe të ndihmës së ndërsjellë, p.sh., ETS 182 (Protokolli i Dytë Shtesë i Konventës për Ndihmën e Ndërsjellë në Çështjet Penale). Në mënyrë që të mos zëvendësohen dispozitat e krijuara posaçërisht për të përmbushur kërkesat e palëve në ato traktate ose konventa, neni [ ], si disa nene të tjerë në këtë protokoll, zbatohet në mungesë të një traktati të ndihmës juridike të ndërsjellë, ose marrëveshje në bazë të legjislacionit uniform ose reciprok, në fuqi ndërmjet palëve kërkuese dhe atyre që marrin kërkesat. Nenet e tilla ndjekin të njëjtën qasje si në nenin 27 të Konventës së Budapestit.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r>
              <a:rPr lang="sq-AL" sz="1200" b="1">
                <a:solidFill>
                  <a:schemeClr val="tx1"/>
                </a:solidFill>
                <a:latin typeface="+mn-lt"/>
                <a:ea typeface="ＭＳ Ｐゴシック" pitchFamily="-65" charset="-128"/>
                <a:cs typeface="ＭＳ Ｐゴシック" pitchFamily="-65" charset="-128"/>
              </a:rPr>
              <a:t>EPH dhe hetimet e përbashkëta</a:t>
            </a:r>
            <a:r>
              <a:rPr lang="sq-AL" sz="1200">
                <a:solidFill>
                  <a:schemeClr val="tx1"/>
                </a:solidFill>
                <a:latin typeface="+mn-lt"/>
                <a:ea typeface="ＭＳ Ｐゴシック" pitchFamily="-65" charset="-128"/>
                <a:cs typeface="ＭＳ Ｐゴシック" pitchFamily="-65" charset="-128"/>
              </a:rPr>
              <a:t>: Duke pasur parasysh natyrën transnacionale të krimit kibernetik dhe provave elektronike, hetimet dhe ndjekjet penale në lidhje me krimin kibernetik dhe provat elektronike shpesh kanë lidhje me shtetet e tjera. Ekipet e përbashkëta hetimore (EPH) mund të jenë një mjet efektiv për bashkëpunimin operativ ose koordinimin ndërmjet dy ose më shumë shteteve. Neni [ ] parasheh një bazë për forma të tilla bashkëpunimi. </a:t>
            </a:r>
          </a:p>
          <a:p>
            <a:endParaRPr lang="en-US" sz="1200" b="1" kern="1200" dirty="0">
              <a:solidFill>
                <a:schemeClr val="tx1"/>
              </a:solidFill>
              <a:effectLst/>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b="1">
                <a:solidFill>
                  <a:schemeClr val="tx1"/>
                </a:solidFill>
                <a:latin typeface="+mn-lt"/>
                <a:ea typeface="ＭＳ Ｐゴシック" pitchFamily="-65" charset="-128"/>
                <a:cs typeface="ＭＳ Ｐゴシック" pitchFamily="-65" charset="-128"/>
              </a:rPr>
              <a:t>Ndihma e ndërsjellë në emergjenca</a:t>
            </a:r>
            <a:r>
              <a:rPr lang="sq-AL" sz="1200">
                <a:solidFill>
                  <a:schemeClr val="tx1"/>
                </a:solidFill>
                <a:latin typeface="+mn-lt"/>
                <a:ea typeface="ＭＳ Ｐゴシック" pitchFamily="-65" charset="-128"/>
                <a:cs typeface="ＭＳ Ｐゴシック" pitchFamily="-65" charset="-128"/>
              </a:rPr>
              <a:t>:  Neni ka për qëllim të sigurojë procedurë të përshpejtuar maksimalisht për kërkesat e ndihmës së ndërsjellë të bëra në situata emergjente. Një emergjencë përcaktohet në paragrafin 1 si ato në të cilat ekziston një rrezik i rëndësishëm dhe i afërt për jetën ose sigurinë e një personi fizik. Përkufizimi ka për qëllim të mbulojë situata në të cilat rreziku është i pashmangshëm, që do të thotë se nuk përfshin situata në të cilat rreziku për jetën ose sigurinë e personit ka kaluar tashmë, ose në të cilat mund të ketë një rrezik në të ardhmen që nuk është i afërt. Arsyeja për këtë përkufizim shumë të saktë është se neni vendos detyrime intensive të punës si nga palët që marrin kërkesat ashtu edhe nga ato që kërkojnë të reagojnë në një mënyrë shumë të përshpejtuar në raste urgjente, gjë që kërkon që kërkesave emergjente t'u jepet përparësi më e lartë se sa të tjerave të rëndësishme por më pak urgjente, edhe nëse ato janë dorëzuar më herët.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b="1">
                <a:solidFill>
                  <a:schemeClr val="tx1"/>
                </a:solidFill>
                <a:latin typeface="+mn-lt"/>
                <a:ea typeface="ＭＳ Ｐゴシック" pitchFamily="-65" charset="-128"/>
                <a:cs typeface="ＭＳ Ｐゴシック" pitchFamily="-65" charset="-128"/>
              </a:rPr>
              <a:t>Zbulimi i drejtpërdrejtë i informacionit të abonuesit</a:t>
            </a:r>
            <a:r>
              <a:rPr lang="sq-AL" sz="1200">
                <a:solidFill>
                  <a:schemeClr val="tx1"/>
                </a:solidFill>
                <a:latin typeface="+mn-lt"/>
                <a:ea typeface="ＭＳ Ｐゴシック" pitchFamily="-65" charset="-128"/>
                <a:cs typeface="ＭＳ Ｐゴシック" pitchFamily="-65" charset="-128"/>
              </a:rPr>
              <a:t>: ky nen përcakton një procedurë që parasheh bashkëpunimin e drejtpërdrejtë ndërmjet autoriteteve të një pale dhe një ofruesi të shërbimit në territorin e një pale tjetër për të marrë informacionin e abonuesit. Procedura bazohet në konkluzionet e Grupit të Provave në Cloud (Re) të Komitetit të Konventës dhe Shënimit Udhëzues mbi Nenin 18 të Konventës, duke njohur rëndësinë e qasjes ndërkufitare në kohë të provave elektronike në hetimet dhe procedurat penale, në funksion të sfidave të paraqitura nga procedurat ekzistuese për marrjen e provave elektronike nga ofruesit e shërbimeve në vendet e tjera.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1" dirty="0"/>
          </a:p>
          <a:p>
            <a:r>
              <a:rPr lang="sq-AL" b="1"/>
              <a:t>Fuqizimi i urdhrave: </a:t>
            </a:r>
            <a:r>
              <a:rPr lang="sq-AL" sz="1200">
                <a:solidFill>
                  <a:schemeClr val="tx1"/>
                </a:solidFill>
                <a:latin typeface="+mn-lt"/>
                <a:ea typeface="ＭＳ Ｐゴシック" pitchFamily="-65" charset="-128"/>
                <a:cs typeface="ＭＳ Ｐゴシック" pitchFamily="-65" charset="-128"/>
              </a:rPr>
              <a:t>Qëllimi i këtij neni është që një palë kërkuese të ketë mundësinë të lëshojë një urdhër </a:t>
            </a:r>
          </a:p>
          <a:p>
            <a:r>
              <a:rPr lang="sq-AL" sz="1200">
                <a:solidFill>
                  <a:schemeClr val="tx1"/>
                </a:solidFill>
                <a:latin typeface="+mn-lt"/>
                <a:ea typeface="ＭＳ Ｐゴシック" pitchFamily="-65" charset="-128"/>
                <a:cs typeface="ＭＳ Ｐゴシック" pitchFamily="-65" charset="-128"/>
              </a:rPr>
              <a:t>që duhet paraqitur një pale që merr kërkesën dhe që pala që merr kërkesën të ketë mundësinë për t'i dhënë fuqinë këtij urdhri duke detyruar një ofrues të shërbimit në territorin e saj të prodhojë informacionin e abonuesit ose të dhënat e trafikut në posedim ose kontroll të ofruesit të shërbimit.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180</a:t>
            </a:fld>
            <a:endParaRPr lang="en-US" smtClean="0"/>
          </a:p>
        </p:txBody>
      </p:sp>
    </p:spTree>
    <p:extLst>
      <p:ext uri="{BB962C8B-B14F-4D97-AF65-F5344CB8AC3E}">
        <p14:creationId xmlns:p14="http://schemas.microsoft.com/office/powerpoint/2010/main" xmlns="" val="4048806883"/>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Takimet e grupeve të hartimit të protokollit vazhduan gjatë pandemisë COVID 19 me takime online. Diskutime të ndryshme mbi vlerën e shtuar në proces së bashku me diskutimet mbi realizueshmërinë e elementit të bashkëpunimit ndërkombëtar të hetimeve të UC.</a:t>
            </a:r>
          </a:p>
          <a:p>
            <a:endParaRPr lang="en-US" sz="1200" kern="1200" dirty="0">
              <a:solidFill>
                <a:schemeClr val="tx1"/>
              </a:solidFill>
              <a:effectLst/>
              <a:latin typeface="+mn-lt"/>
              <a:ea typeface="ＭＳ Ｐゴシック" pitchFamily="-65" charset="-128"/>
            </a:endParaRPr>
          </a:p>
          <a:p>
            <a:r>
              <a:rPr lang="sq-AL" sz="1200">
                <a:solidFill>
                  <a:schemeClr val="tx1"/>
                </a:solidFill>
                <a:latin typeface="+mn-lt"/>
                <a:ea typeface="ＭＳ Ｐゴシック" pitchFamily="-65" charset="-128"/>
              </a:rPr>
              <a:t>Ndërsa zhvillohet puna për miratimin e projekt-dispozitave, kjo dhe slajdi i mëparshëm duhet të azhurnohen në përputhje me rrethanat.</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181</a:t>
            </a:fld>
            <a:endParaRPr lang="en-US" smtClean="0"/>
          </a:p>
        </p:txBody>
      </p:sp>
    </p:spTree>
    <p:extLst>
      <p:ext uri="{BB962C8B-B14F-4D97-AF65-F5344CB8AC3E}">
        <p14:creationId xmlns:p14="http://schemas.microsoft.com/office/powerpoint/2010/main" xmlns="" val="711053700"/>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saktë është b) Racizmi dhe ksenofobia. Kjo mbulohet nga Protokolli i Parë Shtesë i Konventës së Budapestit.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182</a:t>
            </a:fld>
            <a:endParaRPr lang="en-US" smtClean="0"/>
          </a:p>
        </p:txBody>
      </p:sp>
    </p:spTree>
    <p:extLst>
      <p:ext uri="{BB962C8B-B14F-4D97-AF65-F5344CB8AC3E}">
        <p14:creationId xmlns:p14="http://schemas.microsoft.com/office/powerpoint/2010/main" xmlns="" val="4116091746"/>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saktë është b) Racizmi dhe ksenofobia. Kjo mbulohet nga Protokolli i Parë Shtesë i Konventës së Budapestit.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183</a:t>
            </a:fld>
            <a:endParaRPr lang="en-US" smtClean="0"/>
          </a:p>
        </p:txBody>
      </p:sp>
    </p:spTree>
    <p:extLst>
      <p:ext uri="{BB962C8B-B14F-4D97-AF65-F5344CB8AC3E}">
        <p14:creationId xmlns:p14="http://schemas.microsoft.com/office/powerpoint/2010/main" xmlns="" val="152891506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184</a:t>
            </a:fld>
            <a:endParaRPr lang="en-US" smtClean="0"/>
          </a:p>
        </p:txBody>
      </p:sp>
    </p:spTree>
    <p:extLst>
      <p:ext uri="{BB962C8B-B14F-4D97-AF65-F5344CB8AC3E}">
        <p14:creationId xmlns:p14="http://schemas.microsoft.com/office/powerpoint/2010/main" xmlns="" val="1481812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 të Konventës së Budapestit me një element të theksuar (“qasja”).</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Elementi themelor dhe sjellja e kërkuar sipas Nenit 2 është termi "qasje". Termi i referohet aktit të qasjes në tërësi ose në ndonjë pjesë të një sistemi kompjuterik.  Neni 2 është neutral ndaj teknologjisë dhe nuk specifikon mjetet me të cilat do të kryhet qasja.  Slajdi shpjegon se çfarë përbën, dhe çfarë nuk përbën qasje.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smtClean="0"/>
          </a:p>
        </p:txBody>
      </p:sp>
    </p:spTree>
    <p:extLst>
      <p:ext uri="{BB962C8B-B14F-4D97-AF65-F5344CB8AC3E}">
        <p14:creationId xmlns:p14="http://schemas.microsoft.com/office/powerpoint/2010/main" xmlns="" val="245768549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185</a:t>
            </a:fld>
            <a:endParaRPr lang="en-US" smtClean="0"/>
          </a:p>
        </p:txBody>
      </p:sp>
    </p:spTree>
    <p:extLst>
      <p:ext uri="{BB962C8B-B14F-4D97-AF65-F5344CB8AC3E}">
        <p14:creationId xmlns:p14="http://schemas.microsoft.com/office/powerpoint/2010/main" xmlns="" val="112527905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a:t>Ky slajd përsërit objektivat e kësaj seance. Trajneri mund të kalojë nëpër këto objektiva për të siguruar që këto aspekte janë mbuluar në këtë modul.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186</a:t>
            </a:fld>
            <a:endParaRPr lang="en-US" smtClean="0"/>
          </a:p>
        </p:txBody>
      </p:sp>
    </p:spTree>
    <p:extLst>
      <p:ext uri="{BB962C8B-B14F-4D97-AF65-F5344CB8AC3E}">
        <p14:creationId xmlns:p14="http://schemas.microsoft.com/office/powerpoint/2010/main" xmlns="" val="3729041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 të Konventës së Budapestit me një element të theksuar (“në të gjithë apo në një pjesë të një sistemi kompjuterik”).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Ai shpjegon përmes shembujve se çfarë do të thotë termi "pjesë e sistemit kompjuterik" për qëllimet e Nenit 2.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smtClean="0"/>
          </a:p>
        </p:txBody>
      </p:sp>
    </p:spTree>
    <p:extLst>
      <p:ext uri="{BB962C8B-B14F-4D97-AF65-F5344CB8AC3E}">
        <p14:creationId xmlns:p14="http://schemas.microsoft.com/office/powerpoint/2010/main" xmlns="" val="331277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sz="1200"/>
              <a:t>Ky slajd përshkruan objektivat e kësaj seance. Ai nënvizon atë që pjesëmarrësit duhet të presin të mësojnë nga slajdet. Pjesëmarrësit mund të informohen se ky slajd do të rishikohet në fund të seancës për të vlerësuar nëse janë përmbushur objektivat. </a:t>
            </a:r>
          </a:p>
          <a:p>
            <a:endParaRPr lang="en-GB" sz="1200"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smtClean="0"/>
          </a:p>
        </p:txBody>
      </p:sp>
    </p:spTree>
    <p:extLst>
      <p:ext uri="{BB962C8B-B14F-4D97-AF65-F5344CB8AC3E}">
        <p14:creationId xmlns:p14="http://schemas.microsoft.com/office/powerpoint/2010/main" xmlns="" val="40521785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 të Konventës së Budapestit me një element të theksuar (“pa të drejtë”).</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a:t>Shumë prej veprave penale në Konventë kërkohet të kryhen "pa të drejtë", ose pa autorizim nga personi ose entiteti përkatës. Autoriteti mund të jetë legjislativ, administrativ, gjyqësor, kontraktual ose konsensual në ndonjë rast të caktuar. Sjellja e autorizuar nuk kriminalizohet; as qasja e një sistemi kompjuterik që lejon hyrjen e lirë dhe të hapur nga publiku. Trajneri mund të zgjedhë ta lidhë këtë me përkufizimin e "qasjes së paautorizuar" të diskutuar më parë për të shpjeguar se si mund të përcaktohet fakti i autorizimit</a:t>
            </a:r>
          </a:p>
          <a:p>
            <a:pPr eaLnBrk="1" hangingPunct="1"/>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smtClean="0"/>
          </a:p>
        </p:txBody>
      </p:sp>
    </p:spTree>
    <p:extLst>
      <p:ext uri="{BB962C8B-B14F-4D97-AF65-F5344CB8AC3E}">
        <p14:creationId xmlns:p14="http://schemas.microsoft.com/office/powerpoint/2010/main" xmlns="" val="3618012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Slajdi thekson se si koncepti "pa të drejtë" nuk përcaktohet në Konventën e Budapestit.</a:t>
            </a:r>
          </a:p>
          <a:p>
            <a:endParaRPr lang="en-US" dirty="0"/>
          </a:p>
          <a:p>
            <a:r>
              <a:rPr lang="sq-AL"/>
              <a:t>Ai gjithashtu tregon shembullin e vendeve të ndryshme që kanë miratuar një përkufizim në praktikën e tyre më të mirë ndërkombëtare</a:t>
            </a:r>
          </a:p>
          <a:p>
            <a:endParaRPr lang="en-US" dirty="0"/>
          </a:p>
          <a:p>
            <a:r>
              <a:rPr lang="sq-AL"/>
              <a:t>Trajneri mund të thotë që përkufizimi i miratuar nga këto vende ka dy elemente, të cilët do të shtjellohen në slajdet vijuese.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Trajneri mund të theksojë se përkufizimi i "paautorizuar" mund të jetë i ndryshëm në lidhje me vepra të caktuara siç janë qasja e jashtëligjshme, ndërhyrja në të dhëna dhe ndërhyrja në sistem. Kjo është arsyeja pse shumë vende kanë përkufizime të ndryshme për "modifikimin e paautorizuar" dhe "veprimin e paautorizuar" për shembull.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smtClean="0"/>
          </a:p>
        </p:txBody>
      </p:sp>
    </p:spTree>
    <p:extLst>
      <p:ext uri="{BB962C8B-B14F-4D97-AF65-F5344CB8AC3E}">
        <p14:creationId xmlns:p14="http://schemas.microsoft.com/office/powerpoint/2010/main" xmlns="" val="731556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përkufizimin e “qasje e paautorizuar” në Aktin e MB-së për Keqpërdorim Kompjuterik Ky përkufizim ka dy elemente. Elementi i parë, i cili nënvizohet, është "nuk ka të drejtë vetë të kontrollojë qasjen e llojit në fjalë"</a:t>
            </a:r>
          </a:p>
          <a:p>
            <a:endParaRPr lang="en-US" dirty="0"/>
          </a:p>
          <a:p>
            <a:r>
              <a:rPr lang="sq-AL"/>
              <a:t>Ana e djathtë e faqes jep një shpjegim të këtij elementi.</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23</a:t>
            </a:fld>
            <a:endParaRPr lang="en-US" altLang="en-US" smtClean="0"/>
          </a:p>
        </p:txBody>
      </p:sp>
    </p:spTree>
    <p:extLst>
      <p:ext uri="{BB962C8B-B14F-4D97-AF65-F5344CB8AC3E}">
        <p14:creationId xmlns:p14="http://schemas.microsoft.com/office/powerpoint/2010/main" xmlns="" val="86175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përkufizimin e “qasje e paautorizuar” në Aktin e MB-së për Keqpërdorim Kompjuterik Ky përkufizim ka dy elemente. Elementi i dytë, i cili nënvizohet, është "nuk ka pëlqimin për të pasur qasje nga ai i llojit në fjalë... nga çdo person që ka të drejtë”</a:t>
            </a:r>
          </a:p>
          <a:p>
            <a:endParaRPr lang="en-US" dirty="0"/>
          </a:p>
          <a:p>
            <a:r>
              <a:rPr lang="sq-AL"/>
              <a:t>Ana e djathtë e faqes jep një shpjegim të këtij elementi.</a:t>
            </a:r>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24</a:t>
            </a:fld>
            <a:endParaRPr lang="en-US" altLang="en-US" smtClean="0"/>
          </a:p>
        </p:txBody>
      </p:sp>
    </p:spTree>
    <p:extLst>
      <p:ext uri="{BB962C8B-B14F-4D97-AF65-F5344CB8AC3E}">
        <p14:creationId xmlns:p14="http://schemas.microsoft.com/office/powerpoint/2010/main" xmlns="" val="1225195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2 të Konventës së Budapestit me një element të theksuar (“shkelje e masave të sigurisë”).</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a:t>Palët mund të ngushtojnë fushën e Nenit 2, i cili parasheh kriminalizimin e përgjithshëm të qasjes së jashtëligjshme me disa elementë kualifikues. Për shembull, palët mund të kërkojnë që kryerja e qasjes së jashtëligjshme të bëhet duke shkelur masat e sigurisë (p.sh. fjalëkalimet ose kodet e tjera të qasjes), ose ndryshe me qëllim të pandershëm ose për të marrë të dhëna kompjuterike nga sistemi kompjuterik që mund të qaset ose ndonjë sistem tjetër kompjuterik. Ky slajd liston të gjitha elementet kualifikuese që Palët mund të dëshirojnë të miratojnë në legjislacionin e tyre të brendshëm.</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smtClean="0"/>
          </a:p>
        </p:txBody>
      </p:sp>
    </p:spTree>
    <p:extLst>
      <p:ext uri="{BB962C8B-B14F-4D97-AF65-F5344CB8AC3E}">
        <p14:creationId xmlns:p14="http://schemas.microsoft.com/office/powerpoint/2010/main" xmlns="" val="3323132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r>
              <a:rPr lang="sq-AL"/>
              <a:t>Përgjimi i jashtëligjshëm, i përshkruar në nenin 3 të Konventës së Budapestit, është gjithashtu një shkelje e qëllimshme. Kjo vepër kryhet nga ata që, pa të drejtë, përgjojnë, me mjete teknike, transmetime jopublike të të dhënave kompjuterike, në, nga ose brenda një sistemi kompjuterik, me mjete teknike.</a:t>
            </a:r>
          </a:p>
          <a:p>
            <a:pPr eaLnBrk="1" hangingPunct="1"/>
            <a:endParaRPr lang="en-GB" altLang="sr-Latn-RS" dirty="0"/>
          </a:p>
          <a:p>
            <a:r>
              <a:rPr lang="sq-AL"/>
              <a:t>Kjo dispozitë mbron integritetin e transmetimeve jopublike të të dhënave kompjuterike, duke penalizuar përgjimin e tyre të paautorizuar.</a:t>
            </a:r>
          </a:p>
          <a:p>
            <a:r>
              <a:rPr lang="sq-AL"/>
              <a:t> </a:t>
            </a:r>
          </a:p>
          <a:p>
            <a:r>
              <a:rPr lang="sq-AL"/>
              <a:t>Transmetimet e të dhënave në një sistem kompjuterik, ose nga ai sistem, ose brenda të njëjtit sistem, janë realitetet më të rëndësishme në jetën e sotme në rrjete.</a:t>
            </a:r>
          </a:p>
          <a:p>
            <a:r>
              <a:rPr lang="sq-AL"/>
              <a:t> </a:t>
            </a:r>
          </a:p>
          <a:p>
            <a:r>
              <a:rPr lang="sq-AL"/>
              <a:t>Teknikisht, mund të jetë shumë e lehtë të përgjosh komunikimet nëse rrjeti dhe komunikimi nuk mbrohen siç duhet. Një përgjim i komunikimeve mund të zbulojë, për shembull, cilat faqe në internet dikush ka vizituar, ose mesazhet me email që ai ose ajo ka dërguar ose marrë.</a:t>
            </a:r>
          </a:p>
          <a:p>
            <a:r>
              <a:rPr lang="sq-AL"/>
              <a:t> </a:t>
            </a:r>
          </a:p>
          <a:p>
            <a:r>
              <a:rPr lang="sq-AL"/>
              <a:t>Krimi i përgjimit të jashtëligjshëm synon, pra, të zbulojë cenueshmërinë e teknologjisë së komunikimit që mbron sekretin e komunikimeve jopublike. </a:t>
            </a:r>
          </a:p>
          <a:p>
            <a:endParaRPr lang="en-US" dirty="0"/>
          </a:p>
          <a:p>
            <a:r>
              <a:rPr lang="sq-AL"/>
              <a:t>Trajneri duhet të bëjë dallimin ndërmjet veprës së "qasjes" dhe "përgjimit" mbi baza konceptuale. Vepra e qasjes ka të bëjë me qasjen në një kompjuter ose të dhëna kompjuterike kur ato janë statike - ndërsa vepra penale e përgjimit ka të bëjë me përgjimin e transmetimeve të të dhënave kompjuterike (d.m.th. të dhënat ashtu siç janë në lëvizje). Transmetimi mund të bëhet, nga ose brenda një sistemi kompjuterik.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smtClean="0"/>
          </a:p>
        </p:txBody>
      </p:sp>
    </p:spTree>
    <p:extLst>
      <p:ext uri="{BB962C8B-B14F-4D97-AF65-F5344CB8AC3E}">
        <p14:creationId xmlns:p14="http://schemas.microsoft.com/office/powerpoint/2010/main" xmlns="" val="371184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dirty="0"/>
              <a:t>Në anën e majtë, ky </a:t>
            </a:r>
            <a:r>
              <a:rPr lang="sq-AL" dirty="0" err="1"/>
              <a:t>slajd</a:t>
            </a:r>
            <a:r>
              <a:rPr lang="sq-AL" dirty="0"/>
              <a:t> tregon tekstin e Nenit 3 të Konventës së Budapestit me një element të theksuar (“përgjimi”).</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0"/>
              <a:t>Në anën e djathtë, ky </a:t>
            </a:r>
            <a:r>
              <a:rPr lang="sq-AL" dirty="0" err="1"/>
              <a:t>slajd</a:t>
            </a:r>
            <a:r>
              <a:rPr lang="sq-AL" dirty="0"/>
              <a:t>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dirty="0"/>
              <a:t>Elementi themelor dhe sjellja e kërkuar sipas Nenit 2 është termi "përgjim". Përgjimi nënkupton dëgjimin, monitorimin ose vëzhgimin e komunikimeve. Përgjimi ndikon në privatësinë e komunikimit të të dhënave; dhe neni 3 i konventës synon të mbrojë nga përgjimi i transmetimeve jopublike të të dhënave.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smtClean="0"/>
          </a:p>
        </p:txBody>
      </p:sp>
    </p:spTree>
    <p:extLst>
      <p:ext uri="{BB962C8B-B14F-4D97-AF65-F5344CB8AC3E}">
        <p14:creationId xmlns:p14="http://schemas.microsoft.com/office/powerpoint/2010/main" xmlns="" val="594808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3 të Konventës së Budapestit me një element të theksuar (“pa të drejtë”).</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a:t>Shumë prej veprave penale në Konventë kërkohet të kryhen "pa të drejtë", ose pa autorizim nga personi ose entiteti përkatës. Autoriteti mund të jetë legjislativ, administrativ, gjyqësor, kontraktual ose konsensual në ndonjë rast të caktuar. Në rast përgjimi, është e mundur që sjellja të bëhet me autorizim; mundësisht nga zyrtarë të zbatimit të ligjit ose persona të autorizuar për të kryer aktivitete testuese ose mbrojtëse. Kështu që përgjimi legjitim i bërë "me të drejtë" nuk bie në fushën e nenit 3.</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smtClean="0"/>
          </a:p>
        </p:txBody>
      </p:sp>
    </p:spTree>
    <p:extLst>
      <p:ext uri="{BB962C8B-B14F-4D97-AF65-F5344CB8AC3E}">
        <p14:creationId xmlns:p14="http://schemas.microsoft.com/office/powerpoint/2010/main" xmlns="" val="419703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3 të Konventës së Budapestit me një element të theksuar (“bërë me mjete teknike”).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a:t>Neni 3 nuk parasheh kriminalizimin e përgjimit jo-teknik të transmetimeve, dhe zbatohet ose kur një person hyn dhe përdor një sistem kompjuterik për të përgjuar një transmetim, përdor një pajisje përgjimi elektronike ose me përdorimin e pajisjes së përgjimit ose ndonjë mjet tjetër teknik. Ky slajd rendit disa shembuj të formave të përgjimit që do të mbulohen nga "mjetet teknike".</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smtClean="0"/>
          </a:p>
        </p:txBody>
      </p:sp>
    </p:spTree>
    <p:extLst>
      <p:ext uri="{BB962C8B-B14F-4D97-AF65-F5344CB8AC3E}">
        <p14:creationId xmlns:p14="http://schemas.microsoft.com/office/powerpoint/2010/main" xmlns="" val="25822698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3 të Konventës së Budapestit me një element të theksuar (“Transmetimi jopublik”).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Përgjimi i transmetimeve publike nuk është vepër penale sipas Nenit 3, i cili specifikon që qëllimi i këtij neni lidhet vetëm me transmetimet që janë jo-publike. Është e rëndësishme të bëhet dallimi ndërmjet transmetimeve jopublike dhe të dhënave jopublike pasi neni 3 nuk merr parasysh natyrën e të dhënave; por transmetimin po. Prandaj, përgjimi i informacionit konfidencial të komunikuar përmes një transmetimi të qasshëm publikisht të të dhënave nuk do të përbënte shkelje; ndërsa përgjimi i informacionit në dispozicion të publikut i komunikuar përmes një transmetimi jopublik të të dhënave do të përbënte shkelje sipas Nenit 3.</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smtClean="0"/>
          </a:p>
        </p:txBody>
      </p:sp>
    </p:spTree>
    <p:extLst>
      <p:ext uri="{BB962C8B-B14F-4D97-AF65-F5344CB8AC3E}">
        <p14:creationId xmlns:p14="http://schemas.microsoft.com/office/powerpoint/2010/main" xmlns="" val="236927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Pjesa e parë e seancës do të ofrojë një rikujtues për krimin kibernetik dhe provat elektronike.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smtClean="0"/>
          </a:p>
        </p:txBody>
      </p:sp>
    </p:spTree>
    <p:extLst>
      <p:ext uri="{BB962C8B-B14F-4D97-AF65-F5344CB8AC3E}">
        <p14:creationId xmlns:p14="http://schemas.microsoft.com/office/powerpoint/2010/main" xmlns="" val="21223302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3 të Konventës së Budapestit me një element të theksuar (“në, nga apo brenda një sistemi kompjuterik”).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Përgjimi i transmetimeve në, nga ose brenda një sistemi kompjuterik kriminalizohet. Ky slajd ofron shembuj që shpjegojnë fushën e Nenit 3 në këtë drejtim, dhe ndryshimin ndërmjet këtyre tri elementeve.</a:t>
            </a:r>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smtClean="0"/>
          </a:p>
        </p:txBody>
      </p:sp>
    </p:spTree>
    <p:extLst>
      <p:ext uri="{BB962C8B-B14F-4D97-AF65-F5344CB8AC3E}">
        <p14:creationId xmlns:p14="http://schemas.microsoft.com/office/powerpoint/2010/main" xmlns="" val="1647681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3 të Konventës së Budapestit me një element të theksuar (“emetimet elektromagnetike”).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Përvec përgjimit të të dhënave kompjuterike, Konventa e Budapestit gjithashtu penalizon përgjimin e transmetimeve të emetimeve elektromagnetike, të cilat nuk bien në përcaktimin e Konventës së Budapestit për "të dhënat kompjuterike" sipas nenit 1. Sistemet kompjuterike shpesh lëshojnë emetime elektromagnetike të cilat përmbajnë të dhëna. Përgjimi i emetimeve elektromagnetike është penalizuar pasi është e mundur të rindërtohen të dhënat kompjuterike nga emetimet elektromagnetike; dhe kështu lënia e këtij elementi pa kriminalizuar do të linte një zbrazëti në ligj.</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smtClean="0"/>
          </a:p>
        </p:txBody>
      </p:sp>
    </p:spTree>
    <p:extLst>
      <p:ext uri="{BB962C8B-B14F-4D97-AF65-F5344CB8AC3E}">
        <p14:creationId xmlns:p14="http://schemas.microsoft.com/office/powerpoint/2010/main" xmlns="" val="3114543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3 të Konventës së Budapestit me një element të theksuar</a:t>
            </a:r>
            <a:r>
              <a:rPr lang="sq-AL" b="0"/>
              <a:t> (“</a:t>
            </a:r>
            <a:r>
              <a:rPr lang="sq-AL" sz="1200" b="0">
                <a:solidFill>
                  <a:srgbClr val="FF0000"/>
                </a:solidFill>
                <a:latin typeface="+mj-lt"/>
              </a:rPr>
              <a:t>qëllimi i pandershëm, ose në lidhje me një sistem kompjuterik që është i lidhur me një sistem tjetër kompjuterik</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Neni 3 parasheh kriminalizimin e përgjithshëm të përgjimit të qëllimshëm pa të drejtë, të bërë me mjete teknike, të transmetimeve jopublike të të dhënave kompjuterike. Palët mund të kufizojnë fushën e Nenit 3 duke kërkuar që të plotësohen disa elemente kualifikuese. Elementet kualifikuese që palët mund të miratojnë janë renditur këtu.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smtClean="0"/>
          </a:p>
        </p:txBody>
      </p:sp>
    </p:spTree>
    <p:extLst>
      <p:ext uri="{BB962C8B-B14F-4D97-AF65-F5344CB8AC3E}">
        <p14:creationId xmlns:p14="http://schemas.microsoft.com/office/powerpoint/2010/main" xmlns="" val="19647936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E pasaktë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Megjithëse rrjeti Wi-Fi është publik, transmetimi i komunikimit me email është jopublik dhe përgjimi i tij nga personi është pa të drejtë. Prandaj kjo është vepër penale sipas nenit 3 të Konventës së Budapestit.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smtClean="0"/>
          </a:p>
        </p:txBody>
      </p:sp>
    </p:spTree>
    <p:extLst>
      <p:ext uri="{BB962C8B-B14F-4D97-AF65-F5344CB8AC3E}">
        <p14:creationId xmlns:p14="http://schemas.microsoft.com/office/powerpoint/2010/main" xmlns="" val="38892656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E pasaktë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Megjithëse rrjeti Wi-Fi është publik, transmetimi i komunikimit me email është jopublik dhe përgjimi i tij nga personi është pa të drejtë. Prandaj kjo është vepër penale sipas nenit 3 të Konventës së Budapestit.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smtClean="0"/>
          </a:p>
        </p:txBody>
      </p:sp>
    </p:spTree>
    <p:extLst>
      <p:ext uri="{BB962C8B-B14F-4D97-AF65-F5344CB8AC3E}">
        <p14:creationId xmlns:p14="http://schemas.microsoft.com/office/powerpoint/2010/main" xmlns="" val="17472106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sq-AL"/>
              <a:t>Sjellja e qëllimshme dhe pa të drejtë, dëmtimi, fshirja, përkeqësimi, ndryshimi ose shtypja e të dhënave kompjuterike do të përbëjë veprën penale të ndërhyrjes së të dhënave siç parashihet në nenin 4 të Konventës së Budapestit.</a:t>
            </a:r>
          </a:p>
          <a:p>
            <a:pPr eaLnBrk="1" hangingPunct="1"/>
            <a:endParaRPr lang="en-GB" altLang="sr-Latn-RS" dirty="0"/>
          </a:p>
          <a:p>
            <a:r>
              <a:rPr lang="sq-AL"/>
              <a:t>Ndërhyrja në të dhëna mbron integritetin e të dhënave nga ndërhyrjet e paautorizuara. Pronari i të dhënave ka të drejtë t'i mbajë ato ashtu siç janë, pasi pronari i një sendi, në jetën reale, ka të drejtë të ruajë pronën e tij të sigurt nga ndërhyrjet e të tjerëve. Në disa juridiksione, dëmtimi i rregullt dhe klasik gjithashtu përfshin ndërhyrjen e të dhënave; në të tjerat, ka nevojë për të përshkruar veçmas dëmin në të dhënat kompjuterike, ose ndërhyrjen e të dhënave. </a:t>
            </a:r>
          </a:p>
          <a:p>
            <a:r>
              <a:rPr lang="sq-AL"/>
              <a:t> </a:t>
            </a:r>
          </a:p>
          <a:p>
            <a:r>
              <a:rPr lang="sq-AL"/>
              <a:t>Ky krim parasheh rritjen e madhe të të dhënave relevante (të dhëna kompjuterike) në jetën moderne. Të dhënat kompjuterike janë shumë të cenueshme dhe shumë lehtë mund të shkatërrohen ose manipulohen. Ky rregull kriminal mbron integritetin dhe disponueshmërinë e tyre.</a:t>
            </a:r>
          </a:p>
          <a:p>
            <a:r>
              <a:rPr lang="sq-AL"/>
              <a:t> </a:t>
            </a:r>
          </a:p>
          <a:p>
            <a:r>
              <a:rPr lang="sq-AL"/>
              <a:t>Një nga rastet më të shpeshta të ndërhyrjeve në të dhëna është rezultati i veprimit të viruseve - që pa të drejtë instalohen në kompjuterin e viktimës dhe, për shembull, fshijnë të dhënat.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smtClean="0"/>
          </a:p>
        </p:txBody>
      </p:sp>
    </p:spTree>
    <p:extLst>
      <p:ext uri="{BB962C8B-B14F-4D97-AF65-F5344CB8AC3E}">
        <p14:creationId xmlns:p14="http://schemas.microsoft.com/office/powerpoint/2010/main" xmlns="" val="34541749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4 të Konventës së Budapestit me një element të theksuar</a:t>
            </a:r>
            <a:r>
              <a:rPr lang="sq-AL" b="0"/>
              <a:t> (“</a:t>
            </a:r>
            <a:r>
              <a:rPr lang="sq-AL" sz="1200" b="0">
                <a:solidFill>
                  <a:srgbClr val="FF0000"/>
                </a:solidFill>
                <a:latin typeface="+mj-lt"/>
              </a:rPr>
              <a:t>dëmtimi... përkeqësimi</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Dëmtimi dhe përkeqësimi i të dhënave kompjuterike pa të drejtë i referohet ndryshimit negativ të integritetit ose përmbajtjes së informacionit të të dhënave dhe programeve. Të dy termet janë akte të mbivendosura.</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smtClean="0"/>
          </a:p>
        </p:txBody>
      </p:sp>
    </p:spTree>
    <p:extLst>
      <p:ext uri="{BB962C8B-B14F-4D97-AF65-F5344CB8AC3E}">
        <p14:creationId xmlns:p14="http://schemas.microsoft.com/office/powerpoint/2010/main" xmlns="" val="29449608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4 të Konventës së Budapestit me një element të theksuar</a:t>
            </a:r>
            <a:r>
              <a:rPr lang="sq-AL" b="0"/>
              <a:t> (“</a:t>
            </a:r>
            <a:r>
              <a:rPr lang="sq-AL" sz="1200" b="0">
                <a:solidFill>
                  <a:srgbClr val="FF0000"/>
                </a:solidFill>
                <a:latin typeface="+mj-lt"/>
              </a:rPr>
              <a:t>shlyerje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Shlyerja i referohet shkatërrimit të të dhënave; dhe rezulton që të dhënat e fshira të bëhen të panjohshme. </a:t>
            </a:r>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smtClean="0"/>
          </a:p>
        </p:txBody>
      </p:sp>
    </p:spTree>
    <p:extLst>
      <p:ext uri="{BB962C8B-B14F-4D97-AF65-F5344CB8AC3E}">
        <p14:creationId xmlns:p14="http://schemas.microsoft.com/office/powerpoint/2010/main" xmlns="" val="3604304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4 të Konventës së Budapestit me një element të theksuar</a:t>
            </a:r>
            <a:r>
              <a:rPr lang="sq-AL" b="0"/>
              <a:t> (“</a:t>
            </a:r>
            <a:r>
              <a:rPr lang="sq-AL" sz="1200" b="0">
                <a:solidFill>
                  <a:srgbClr val="FF0000"/>
                </a:solidFill>
                <a:latin typeface="+mj-lt"/>
              </a:rPr>
              <a:t>ndryshim</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Ndryshimi i referohet modifikimit të të dhënave ekzistuese (por jo fshirjes së të njëjtave). Të dhënat mund të ndryshohen në një numër mënyrash; përfshirë futjen e kodeve me qëllim të keq siç janë viruset dhe kuajt e Trojës.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smtClean="0"/>
          </a:p>
        </p:txBody>
      </p:sp>
    </p:spTree>
    <p:extLst>
      <p:ext uri="{BB962C8B-B14F-4D97-AF65-F5344CB8AC3E}">
        <p14:creationId xmlns:p14="http://schemas.microsoft.com/office/powerpoint/2010/main" xmlns="" val="25254385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4 të Konventës së Budapestit me një element të theksuar</a:t>
            </a:r>
            <a:r>
              <a:rPr lang="sq-AL" b="0"/>
              <a:t> (“</a:t>
            </a:r>
            <a:r>
              <a:rPr lang="sq-AL" sz="1200" b="0">
                <a:solidFill>
                  <a:srgbClr val="FF0000"/>
                </a:solidFill>
                <a:latin typeface="+mj-lt"/>
              </a:rPr>
              <a:t>shuarjen</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Shuarja i referohet çdo veprimi që parandalon ose përfundon disponueshmërinë e të dhënave për personin i cili ka qasje në të dhëna ose mjet ruajtës në të cilin ishin ruajtur. Ndryshe nga fshirja e të dhënave, shuarja e të dhënave nuk përfshin shkatërrimin e të dhënave, por mos-disponueshmërinë e të dhënave.</a:t>
            </a:r>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smtClean="0"/>
          </a:p>
        </p:txBody>
      </p:sp>
    </p:spTree>
    <p:extLst>
      <p:ext uri="{BB962C8B-B14F-4D97-AF65-F5344CB8AC3E}">
        <p14:creationId xmlns:p14="http://schemas.microsoft.com/office/powerpoint/2010/main" xmlns="" val="3886599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Trajneri duhet t'u kërkojë pjesëmarrësve të shpjegojnë se si ata do ta përkufizojnë krimin kibernetik. Për të inkurajuar diskutimin, trajneri së pari mund të fillojë me shembuj më të qartë të krimit kibernetik, të tilla si qasja në një kompjuter pa autorizim, ndërhyrja në të dhëna dhe sistemet kompjuterike, etj. Trajneri më pas mund të japë shembuj të veprave </a:t>
            </a:r>
            <a:r>
              <a:rPr lang="sq-AL" i="1"/>
              <a:t>tradicionale</a:t>
            </a:r>
            <a:r>
              <a:rPr lang="sq-AL"/>
              <a:t> që përfshijnë përdorimin e një sistemi kompjuterik (p.sh. një vrasje e koordinuar përmes përdorimit të një telefoni celular) dhe duhet pyetur nëse ato do të binin nën përkufizimin e një krimi kibernetik.</a:t>
            </a:r>
            <a:r>
              <a:rPr lang="sq-AL" i="0"/>
              <a: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smtClean="0"/>
          </a:p>
        </p:txBody>
      </p:sp>
    </p:spTree>
    <p:extLst>
      <p:ext uri="{BB962C8B-B14F-4D97-AF65-F5344CB8AC3E}">
        <p14:creationId xmlns:p14="http://schemas.microsoft.com/office/powerpoint/2010/main" xmlns="" val="24413898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4 të Konventës së Budapestit me një element të theksuar</a:t>
            </a:r>
            <a:r>
              <a:rPr lang="sq-AL" b="0"/>
              <a:t> (“</a:t>
            </a:r>
            <a:r>
              <a:rPr lang="sq-AL" sz="1200" b="0">
                <a:solidFill>
                  <a:srgbClr val="FF0000"/>
                </a:solidFill>
                <a:latin typeface="+mj-lt"/>
              </a:rPr>
              <a:t>pa të drejtë</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Shumë prej veprave penale në Konventë kërkohet të kryhen "pa të drejtë", ose pa autorizim nga personi ose entiteti përkatës. Në shumë raste, është e mundur që një person që ndërhyn në të dhëna është duke e bërë këtë "me të drejtë". Ky slajd rendit shembuj të caktuar ku një person mund të ndërhyjë në mënyrë legjitime në të dhëna pa tërhequr përgjegjësi penale sipas Nenit 4.</a:t>
            </a:r>
          </a:p>
          <a:p>
            <a:pPr eaLnBrk="1" hangingPunct="1"/>
            <a:endParaRPr lang="en-GB" altLang="sr-Latn-RS"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smtClean="0"/>
          </a:p>
        </p:txBody>
      </p:sp>
    </p:spTree>
    <p:extLst>
      <p:ext uri="{BB962C8B-B14F-4D97-AF65-F5344CB8AC3E}">
        <p14:creationId xmlns:p14="http://schemas.microsoft.com/office/powerpoint/2010/main" xmlns="" val="3191969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4 të Konventës së Budapestit me një element të theksuar</a:t>
            </a:r>
            <a:r>
              <a:rPr lang="sq-AL" b="0"/>
              <a:t> (“</a:t>
            </a:r>
            <a:r>
              <a:rPr lang="sq-AL" sz="1200" b="0">
                <a:solidFill>
                  <a:srgbClr val="FF0000"/>
                </a:solidFill>
                <a:latin typeface="+mj-lt"/>
              </a:rPr>
              <a:t>dëmtimi... përkeqësimi</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Duke qenë se vepra penale e ndërhyrjes në të dhëna ka një fushë të gjerë, palët mund të zgjedhin ta kufizojnë këtë vepër duke kërkuar që sjellja të rezultojë në dëm të rëndë. Asnjë përkufizim specifik i dëmit të rëndë nuk është dhënë sipas Nenit 4, dhe kriteret mund të përcaktohen sipas ligjit të brendshëm.</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smtClean="0"/>
          </a:p>
        </p:txBody>
      </p:sp>
    </p:spTree>
    <p:extLst>
      <p:ext uri="{BB962C8B-B14F-4D97-AF65-F5344CB8AC3E}">
        <p14:creationId xmlns:p14="http://schemas.microsoft.com/office/powerpoint/2010/main" xmlns="" val="2155692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eaLnBrk="1" hangingPunct="1">
              <a:defRPr/>
            </a:pPr>
            <a:r>
              <a:rPr lang="sq-AL"/>
              <a:t>Ndërhyrja në sistem është pengesa e funksionimit të një sistemi kompjuterik - pengesa serioze: Neni 5 i Konventës së Budapestit nuk përfshin pengesa jo serioze. Ky efekt mund të jetë rezultat i futjes, transmetimit, dëmtimit, fshirjes, keqësimit, ndryshimit ose shuarjes së të dhënave kompjuterike, nëse kjo kryhet me dashje dhe pa të drejtë. </a:t>
            </a:r>
          </a:p>
          <a:p>
            <a:pPr eaLnBrk="1" hangingPunct="1">
              <a:defRPr/>
            </a:pPr>
            <a:endParaRPr lang="fr-FR" altLang="sr-Latn-RS" dirty="0">
              <a:ea typeface="ＭＳ Ｐゴシック" panose="020B0600070205080204" pitchFamily="34" charset="-128"/>
            </a:endParaRPr>
          </a:p>
          <a:p>
            <a:pPr>
              <a:defRPr/>
            </a:pPr>
            <a:r>
              <a:rPr lang="sq-AL"/>
              <a:t>Ky aspekt i veçantë përjashton, në përgjithësi, për shembull, testet e sigurisë, të kryera nga administratori i rrjetit. Kjo shkelje përfshin një gamë të gjerë veprimesh, të afta të ndërhyjnë në funksionimin normal dhe të duhur të një rrjeti. Në fakt, Konventa e Budapestit njeh rëndësinë e sistemeve të komunikimit dhe të teknologjisë kompjuterike në jetën e përditshme - disponueshmëria e këtyre sistemeve është thelbësore për funksionimin e rregullt të veprimtarive publike, ekonomike dhe sociale. Por ky lloj krimi nuk përfshin vetëm ndërhyrjet në një shkallë të gjerë, si sulmet e mohimit të shërbimit. </a:t>
            </a:r>
          </a:p>
          <a:p>
            <a:pPr>
              <a:defRPr/>
            </a:pPr>
            <a:r>
              <a:rPr lang="sq-AL"/>
              <a:t> </a:t>
            </a:r>
          </a:p>
          <a:p>
            <a:pPr>
              <a:defRPr/>
            </a:pPr>
            <a:r>
              <a:rPr lang="sq-AL"/>
              <a:t>Edhe veprime të vogla, thjesht duke parashikuar një kompjuter, mund të jenë ndërhyrje në sistem - do të jetë rasti i </a:t>
            </a:r>
            <a:r>
              <a:rPr lang="sq-AL" i="1"/>
              <a:t>bombardimeve me postë</a:t>
            </a:r>
            <a:r>
              <a:rPr lang="sq-AL"/>
              <a:t> që shënjestrojnë një adresë të vetme emaili. Në fakt, do të ketë gjithnjë një krim të ndërhyrjes në sistem kur një keqbërës shënjestron një sistem kompjuterik me më shumë kërkesa sesa që mund të menaxhojë ai sistem.</a:t>
            </a:r>
          </a:p>
          <a:p>
            <a:pPr>
              <a:defRPr/>
            </a:pPr>
            <a:r>
              <a:rPr lang="sq-AL"/>
              <a:t> </a:t>
            </a:r>
          </a:p>
          <a:p>
            <a:pPr>
              <a:defRPr/>
            </a:pPr>
            <a:r>
              <a:rPr lang="sq-AL"/>
              <a:t>Ky krim parasheh të mbrojë hyrjen në rrjetet e komunikimit, si mbrojtjen e operatorëve të sistemit edhe përdoruesit përfundimtar.</a:t>
            </a:r>
          </a:p>
          <a:p>
            <a:pPr>
              <a:defRPr/>
            </a:pPr>
            <a:endParaRPr lang="en-GB" altLang="sr-Latn-RS" dirty="0">
              <a:ea typeface="ＭＳ Ｐゴシック" panose="020B0600070205080204" pitchFamily="34" charset="-128"/>
            </a:endParaRPr>
          </a:p>
          <a:p>
            <a:pPr>
              <a:defRPr/>
            </a:pPr>
            <a:r>
              <a:rPr lang="sq-AL"/>
              <a:t>Trajneri duhet të theksojë se qëllimi i kësaj vepre është i ndryshëm nga ai i qasjes së jashtëligjshme sipas Nenit 2. Mund të ketë raste kur një kompjuter mund të ndërhyhet pa u qasur, për shembull në rastin e një sulmi të shpërndarë të mohimit të shërbimit. Për më tepër, mund të ketë edhe raste kur qasja ishte "me të drejtë", por veprimi pasues i ndërhyrjes ishte "pa të drejtë".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smtClean="0"/>
          </a:p>
        </p:txBody>
      </p:sp>
    </p:spTree>
    <p:extLst>
      <p:ext uri="{BB962C8B-B14F-4D97-AF65-F5344CB8AC3E}">
        <p14:creationId xmlns:p14="http://schemas.microsoft.com/office/powerpoint/2010/main" xmlns="" val="20368604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5 të Konventës së Budapestit me një element të theksuar</a:t>
            </a:r>
            <a:r>
              <a:rPr lang="sq-AL" b="0"/>
              <a:t> (“</a:t>
            </a:r>
            <a:r>
              <a:rPr lang="sq-AL" sz="1200" b="0">
                <a:solidFill>
                  <a:srgbClr val="FF0000"/>
                </a:solidFill>
                <a:latin typeface="+mj-lt"/>
              </a:rPr>
              <a:t>serioze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Ky element është përfshirë për të ngushtuar fushën e veprës dhe për të parandaluar kriminalizimin e tepërt të pengesave të cilat nuk janë të natyrës serioze. Serioziteti i një pengese përcaktohet në legjislacionin vendas dhe mund të varet nga forma, madhësia, frekuenca e pengesave ose ndikimi i pengesave në aftësinë për përdorim të vazhdueshëm të kompjuterit.</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smtClean="0"/>
          </a:p>
        </p:txBody>
      </p:sp>
    </p:spTree>
    <p:extLst>
      <p:ext uri="{BB962C8B-B14F-4D97-AF65-F5344CB8AC3E}">
        <p14:creationId xmlns:p14="http://schemas.microsoft.com/office/powerpoint/2010/main" xmlns="" val="39660089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5 të Konventës së Budapestit me një element të theksuar</a:t>
            </a:r>
            <a:r>
              <a:rPr lang="sq-AL" b="0"/>
              <a:t> (“</a:t>
            </a:r>
            <a:r>
              <a:rPr lang="sq-AL" sz="1200" b="0">
                <a:solidFill>
                  <a:srgbClr val="FF0000"/>
                </a:solidFill>
                <a:latin typeface="+mj-lt"/>
              </a:rPr>
              <a:t>pengimi... duke futur, dëmtuar, fshirë, përkeqësuar, ndryshuar ose shuar të dhënat kompjuterike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a:t>Vepra penale e ndërhyrjes në sistem kërkon sjellje që rezulton në pengimin e një funksionimi të duhur të një sistemi kompjuterik. Neni 4 specifikon që një pengesë e tillë duhet të bëhet përmes (i) futjes (ii) transmetimit (iii) dëmtimit (iv) ndryshimit dhe (v) shuarjes së të dhënave kompjuterike.  Shpjegimet e secilit prej këtyre termave janë diskutuar tashmë nën veprën e ndërhyrjes në të dhëna (neni 4), dhe të njëjtat shpjegime do të zbatohen për ndërhyrjet në sistem.</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smtClean="0"/>
          </a:p>
        </p:txBody>
      </p:sp>
    </p:spTree>
    <p:extLst>
      <p:ext uri="{BB962C8B-B14F-4D97-AF65-F5344CB8AC3E}">
        <p14:creationId xmlns:p14="http://schemas.microsoft.com/office/powerpoint/2010/main" xmlns="" val="5634077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5 të Konventës së Budapestit me një element të theksuar</a:t>
            </a:r>
            <a:r>
              <a:rPr lang="sq-AL" b="0"/>
              <a:t> (“</a:t>
            </a:r>
            <a:r>
              <a:rPr lang="sq-AL" sz="1200" b="0">
                <a:solidFill>
                  <a:srgbClr val="FF0000"/>
                </a:solidFill>
                <a:latin typeface="+mj-lt"/>
              </a:rPr>
              <a:t>pa të drejtë</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Shumë prej veprave penale në Konventë kërkohet të kryhen "pa të drejtë", ose pa autorizim nga personi ose entiteti përkatës. Në shumë raste, është e mundur që një person që ndërhyn në sistemin kompjuterik është duke e bërë këtë "me të drejtë". Ky slajd rendit shembuj të caktuar ku një person mund të ndërhyjë në mënyrë legjitime në sistem kompjuterik pa tërhequr përgjegjësi penale sipas Nenit 5.</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smtClean="0"/>
          </a:p>
        </p:txBody>
      </p:sp>
    </p:spTree>
    <p:extLst>
      <p:ext uri="{BB962C8B-B14F-4D97-AF65-F5344CB8AC3E}">
        <p14:creationId xmlns:p14="http://schemas.microsoft.com/office/powerpoint/2010/main" xmlns="" val="6215809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Ndërprerja e furnizimit me energji nuk bie brenda fushës së nenit 5 të Konventës së Budapestit. Neni 5 përfshin vetëm ndërhyrjet e sistemit të kryera duke futur, transmetuar, dëmtuar, fshirë, përkeqësuar, ndryshuar ose shuar të dhëna kompjuterike, dhe jo aktin fizik të prerjes së kabllove të energjisë elektrike.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smtClean="0"/>
          </a:p>
        </p:txBody>
      </p:sp>
    </p:spTree>
    <p:extLst>
      <p:ext uri="{BB962C8B-B14F-4D97-AF65-F5344CB8AC3E}">
        <p14:creationId xmlns:p14="http://schemas.microsoft.com/office/powerpoint/2010/main" xmlns="" val="17985600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Ndërprerja e furnizimit me energji nuk bie brenda fushës së nenit 5 të Konventës së Budapestit. Neni 5 përfshin vetëm ndërhyrjet e sistemit të kryera duke futur, transmetuar, dëmtuar, fshirë, përkeqësuar, ndryshuar ose shuar të dhëna kompjuterike, dhe jo aktin fizik të prerjes së kabllove të energjisë elektrike.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smtClean="0"/>
          </a:p>
        </p:txBody>
      </p:sp>
    </p:spTree>
    <p:extLst>
      <p:ext uri="{BB962C8B-B14F-4D97-AF65-F5344CB8AC3E}">
        <p14:creationId xmlns:p14="http://schemas.microsoft.com/office/powerpoint/2010/main" xmlns="" val="15944318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defRPr/>
            </a:pPr>
            <a:r>
              <a:rPr lang="sq-AL"/>
              <a:t>Një nga veprat më të rëndësishme në Konventën e Budapestit është krimi i keqpërdorimit të pajisjeve - neni 6.</a:t>
            </a:r>
          </a:p>
          <a:p>
            <a:pPr>
              <a:defRPr/>
            </a:pPr>
            <a:r>
              <a:rPr lang="sq-AL"/>
              <a:t> </a:t>
            </a:r>
          </a:p>
          <a:p>
            <a:pPr>
              <a:defRPr/>
            </a:pPr>
            <a:r>
              <a:rPr lang="sq-AL"/>
              <a:t>Ashtu si me krimet e tjera, veprimi i kryesit duhet të jetë i qëllimshëm dhe pa të drejtë. Kjo vepër përfshin një gamë të gjerë të aktiviteteve, të gjitha ato lidhen me keqpërdorimin e pajisjeve. </a:t>
            </a:r>
          </a:p>
          <a:p>
            <a:pPr>
              <a:defRPr/>
            </a:pPr>
            <a:endParaRPr lang="en-GB" altLang="sr-Latn-RS" dirty="0">
              <a:ea typeface="ＭＳ Ｐゴシック" panose="020B0600070205080204" pitchFamily="34" charset="-128"/>
            </a:endParaRPr>
          </a:p>
          <a:p>
            <a:pPr>
              <a:defRPr/>
            </a:pPr>
            <a:r>
              <a:rPr lang="sq-AL"/>
              <a:t>Ky është një krim shumë "i ri", që nuk përfshihet në Rekomandimin e vitit 1989. Është gjithashtu shumë inovative - faktet e përshkruara aty nuk ishin njohur më parë si krim në shumë legjislacione kombëtare. </a:t>
            </a:r>
          </a:p>
          <a:p>
            <a:pPr>
              <a:defRPr/>
            </a:pPr>
            <a:r>
              <a:rPr lang="sq-AL"/>
              <a:t> </a:t>
            </a:r>
          </a:p>
          <a:p>
            <a:pPr>
              <a:defRPr/>
            </a:pPr>
            <a:r>
              <a:rPr lang="sq-AL"/>
              <a:t>Në thelb, ai ndalon prodhimin, shitjen, prokurimin për përdorim, importin, shpërndarjen ose vënien në dispozicion ndryshe të pajisjeve, duke përfshirë një program kompjuterik që është krijuar ose përshtatur kryesisht për qëllimin e kryerjes së ndonjë prej shkeljeve tjera thelbësore të përmendura në Konventën e Budapestit. </a:t>
            </a:r>
          </a:p>
          <a:p>
            <a:pPr>
              <a:defRPr/>
            </a:pPr>
            <a:endParaRPr lang="en-GB" altLang="sr-Latn-RS" dirty="0">
              <a:ea typeface="ＭＳ Ｐゴシック" panose="020B0600070205080204" pitchFamily="34" charset="-128"/>
            </a:endParaRPr>
          </a:p>
          <a:p>
            <a:pPr>
              <a:defRPr/>
            </a:pPr>
            <a:r>
              <a:rPr lang="sq-AL"/>
              <a:t>Në mënyrë të barabartë, ai penalizon shitjen e fjalëkalimeve kompjuterike, kodeve të qasjes ose të dhënave të ngjashme me të cilat është e mundur të qaset i gjithë ose ndonjë pjesë e një sistemi kompjuterik. </a:t>
            </a:r>
          </a:p>
          <a:p>
            <a:pPr>
              <a:defRPr/>
            </a:pPr>
            <a:endParaRPr lang="en-GB" altLang="en-US" dirty="0">
              <a:ea typeface="ＭＳ Ｐゴシック" panose="020B0600070205080204" pitchFamily="34" charset="-128"/>
            </a:endParaRPr>
          </a:p>
          <a:p>
            <a:pPr>
              <a:defRPr/>
            </a:pPr>
            <a:r>
              <a:rPr lang="sq-AL"/>
              <a:t>Me këtë dispozitë, Konventa njeh nevojën e inkriminimit të "tregut sekondar" të lulëzuar dhe gjithnjë e më të rëndësishëm ekonomikisht në "pajisjet që lejojnë krimin": hakerët që shesin në internet mjetet e tyre të tregtisë, pako virusesh të bëra vetë të disponueshme gjerësisht në internet dhe asgjësim me shumicë të fjalëkalimeve që ishin vjedhur duke përdorur Trojan dhe pajisje tjera. Kjo do të thotë që </a:t>
            </a:r>
            <a:r>
              <a:rPr lang="sq-AL" i="1"/>
              <a:t>hakimi</a:t>
            </a:r>
            <a:r>
              <a:rPr lang="sq-AL"/>
              <a:t> në një sistem kompjuterik nuk është më ruajtja e programuesve shumë të aftë. Çdo kriminel "i rregullt" mund të blejë lehtësisht mjetet e nevojshme, ose drejtpërdrejt fjalëkalimet e vjedhura - shumë shpesh shitësi kriminel do të ofrojë gjithashtu një "shërbim ndaj klientit" dhe do të ndihmojë klientin e tij të vendosë kompjuterin e tij për kryerjen e një krimi.</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smtClean="0"/>
          </a:p>
        </p:txBody>
      </p:sp>
    </p:spTree>
    <p:extLst>
      <p:ext uri="{BB962C8B-B14F-4D97-AF65-F5344CB8AC3E}">
        <p14:creationId xmlns:p14="http://schemas.microsoft.com/office/powerpoint/2010/main" xmlns="" val="39990711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6 të Konventës së Budapestit me një element të theksuar</a:t>
            </a:r>
            <a:r>
              <a:rPr lang="sq-AL" b="0"/>
              <a:t> (“</a:t>
            </a:r>
            <a:r>
              <a:rPr lang="sq-AL" sz="1200" b="0">
                <a:solidFill>
                  <a:srgbClr val="FF0000"/>
                </a:solidFill>
                <a:latin typeface="+mj-lt"/>
              </a:rPr>
              <a:t>prodhimin... shitjen... prokurimin për përdorim, importin, shpërndarjen... vënien në dispozicion të</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Neni 6 e bën shkelje prodhimin, shitjen, prokurimin për përdorim, importimin, shpërndarjen ose vënien në dispozicion të pajisjeve të dizenjuara ose të adaptuara kryesisht për qëllimin e kryerjes së krimeve kibernetike. </a:t>
            </a:r>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smtClean="0"/>
          </a:p>
        </p:txBody>
      </p:sp>
    </p:spTree>
    <p:extLst>
      <p:ext uri="{BB962C8B-B14F-4D97-AF65-F5344CB8AC3E}">
        <p14:creationId xmlns:p14="http://schemas.microsoft.com/office/powerpoint/2010/main" xmlns="" val="299691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Kjo anë e majtë e slajdit tregon atë që NUK është krim kibernetik. Trajneri duhet të theksojë se vetëm për shkak se një krim është kryer përmes një sistemi kompjuterik ose përfshin prova elektronike, kjo nuk e bën atë krim kibernetik.</a:t>
            </a:r>
          </a:p>
          <a:p>
            <a:endParaRPr lang="en-US" dirty="0"/>
          </a:p>
          <a:p>
            <a:r>
              <a:rPr lang="sq-AL"/>
              <a:t>Ana e djathtë e slajdit shpjegon pse e gjithë sjellja e tillë e kryer përmes një sistemi kompjuterik ose përfshin prova elektronike nuk duhet të konsiderohet krim kibernetik - pasi që nëse do të merrej një interpretim kaq i gjerë - shumica e veprave do të ishin krime kibernetike. Kjo sepse pothuajse të gjitha krimet përfshijnë ose përdorimin e një kompjuteri ose përfshijnë prova elektronike në një formë ose në një tjetër.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smtClean="0"/>
          </a:p>
        </p:txBody>
      </p:sp>
    </p:spTree>
    <p:extLst>
      <p:ext uri="{BB962C8B-B14F-4D97-AF65-F5344CB8AC3E}">
        <p14:creationId xmlns:p14="http://schemas.microsoft.com/office/powerpoint/2010/main" xmlns="" val="1165970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6 të Konventës së Budapestit me një element të theksuar</a:t>
            </a:r>
            <a:r>
              <a:rPr lang="sq-AL" b="0"/>
              <a:t> (“</a:t>
            </a:r>
            <a:r>
              <a:rPr lang="sq-AL" sz="1200" b="0">
                <a:solidFill>
                  <a:srgbClr val="FF0000"/>
                </a:solidFill>
                <a:latin typeface="+mj-lt"/>
              </a:rPr>
              <a:t>pajisje...program kompjuterik</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Neni 6 shtrihet si në keqpërdorimin e pajisjeve dhe programeve kompjuterike. Kjo do të thotë që neni 6 përfshin prodhimin, shitjen, etj. të programeve që janë krijuar për të ndryshuar ose shkatërruar të dhëna, ose për të ndërhyrë në funksionimin e sistemeve kompjuterike. Kjo do të thotë që programet e virusit që nuk përmbahen në pajisje gjithashtu bien brenda fushës së Nenit 6 edhe kur nuk përfshihet keqpërdorimi i një pajisje fizike. </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smtClean="0"/>
          </a:p>
        </p:txBody>
      </p:sp>
    </p:spTree>
    <p:extLst>
      <p:ext uri="{BB962C8B-B14F-4D97-AF65-F5344CB8AC3E}">
        <p14:creationId xmlns:p14="http://schemas.microsoft.com/office/powerpoint/2010/main" xmlns="" val="1820323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6 të Konventës së Budapestit me një element të theksuar</a:t>
            </a:r>
            <a:r>
              <a:rPr lang="sq-AL" b="0"/>
              <a:t> (“</a:t>
            </a:r>
            <a:r>
              <a:rPr lang="sq-AL" sz="1200" b="0">
                <a:solidFill>
                  <a:srgbClr val="FF0000"/>
                </a:solidFill>
                <a:latin typeface="+mj-lt"/>
              </a:rPr>
              <a:t>projektimin apo përshtatjen kryesisht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Hartuesit e Konventës së Budapestit duhej të vendosnin nëse do të përfshinin apo përjashtonin pajisjet me përdorim të dyfishtë nga fusha e nenit 6. Përfshirja e pajisjeve me përdorim të dyfishtë mund të ketë rezultuar në mbi-kriminalizim të prodhimit dhe shpërndarjes së pajisjeve edhe pse të njëjtat janë prodhuar dhe shpërndarë për qëllime jo-kriminale. Përjashtimi i pajisjeve me përdorim të dyfishtë do të ishte shumë i ngushtë pasi do të kërkonte që të provohej që pajisjet të prodhohen në mënyrë specifike dhe qëllimet e kryerjes së krimit kibernetik. Konventa e Budapestit ka miratuar një qasje të ekuilibruar përmes së cilës pajisjet që janë krijuar ose përshtatur kryesisht, por jo vetëm, për kryerjen e një krimi kibernetik të krijuar në përputhje me nenet 2-5 të Konventës së Budapestit (qasja e jashtëligjshme, përgjimi i jashtëligjshëm, ndërhyrja në të dhëna dhe ndërhyrja në sistem) mbulohen nga neni 6.</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smtClean="0"/>
          </a:p>
        </p:txBody>
      </p:sp>
    </p:spTree>
    <p:extLst>
      <p:ext uri="{BB962C8B-B14F-4D97-AF65-F5344CB8AC3E}">
        <p14:creationId xmlns:p14="http://schemas.microsoft.com/office/powerpoint/2010/main" xmlns="" val="2815626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6 të Konventës së Budapestit me një element të theksuar</a:t>
            </a:r>
            <a:r>
              <a:rPr lang="sq-AL" b="0"/>
              <a:t> (“</a:t>
            </a:r>
            <a:r>
              <a:rPr lang="sq-AL" sz="1200" b="0">
                <a:solidFill>
                  <a:srgbClr val="FF0000"/>
                </a:solidFill>
                <a:latin typeface="+mj-lt"/>
              </a:rPr>
              <a:t>fjalëkalimi i kompjuterit, kodi i hyrjes ose të dhëna të ngjashme... të përdoret për qëllimin e kryerjes së ndonjë prej veprave penale të përcaktuara në nenet 2 deri në 5</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a:t>Përveç keqpërdorimit të pajisjeve dhe programeve kompjuterike, neni 6 gjithashtu kriminalizon prodhimin, shitjen etj. të kodeve të hyrjes, fjalëkalimeve kompjuterike dhe të dhënave tjera të ngjashme, të cilat mundësojnë qasjen në të gjithë ose në ndonjë pjesë të një sistemi kompjuterik. </a:t>
            </a:r>
          </a:p>
          <a:p>
            <a:endParaRPr lang="x-none" dirty="0"/>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smtClean="0"/>
          </a:p>
        </p:txBody>
      </p:sp>
    </p:spTree>
    <p:extLst>
      <p:ext uri="{BB962C8B-B14F-4D97-AF65-F5344CB8AC3E}">
        <p14:creationId xmlns:p14="http://schemas.microsoft.com/office/powerpoint/2010/main" xmlns="" val="21296046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6 të Konventës së Budapestit me një element të theksuar</a:t>
            </a:r>
            <a:r>
              <a:rPr lang="sq-AL" b="0"/>
              <a:t> (“</a:t>
            </a:r>
            <a:r>
              <a:rPr lang="sq-AL" sz="1200" b="0">
                <a:solidFill>
                  <a:srgbClr val="FF0000"/>
                </a:solidFill>
                <a:latin typeface="+mj-lt"/>
              </a:rPr>
              <a:t>posedimi... me qëllim që të përdoret për qëllimin e kryerjes së ndonjë prej veprave penale të përcaktuara në nenet 2 deri në 5... numrin e artikujve të tillë</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Përveç prodhimit ose shpërndarjes së pajisjeve, programeve kompjuterike, fjalëkalimeve, kodeve të hyrjes, etj., Neni 6 gjithashtu penalizon zotërimin e të njëjtave nëse ato posedohen me qëllim për të kryer një krim kibernetik. Kjo i lejon palët të kriminalizojnë posedimin e një numri të caktuar të herave (e cila mund të përdoret vetëm për të kriminalizuar posedimin për qëllime tregtare).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smtClean="0"/>
          </a:p>
        </p:txBody>
      </p:sp>
    </p:spTree>
    <p:extLst>
      <p:ext uri="{BB962C8B-B14F-4D97-AF65-F5344CB8AC3E}">
        <p14:creationId xmlns:p14="http://schemas.microsoft.com/office/powerpoint/2010/main" xmlns="" val="17258280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6 të Konventës së Budapestit me një element të theksuar</a:t>
            </a:r>
            <a:r>
              <a:rPr lang="sq-AL" b="0"/>
              <a:t> (“</a:t>
            </a:r>
            <a:r>
              <a:rPr lang="sq-AL" sz="1200" b="0">
                <a:solidFill>
                  <a:srgbClr val="FF0000"/>
                </a:solidFill>
                <a:latin typeface="+mj-lt"/>
              </a:rPr>
              <a:t>jo për qëllim të kryerjes së një vepre penale... testimi ose mbrojtja e autorizuar</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r>
              <a:rPr lang="sq-AL"/>
              <a:t>Kjo sjellje shpjegon disa përjashtime nga fusha e veprës. Ashtu si shkeljet e tjera sipas Konventës së Budapestit, neni 6 nuk shtrihet në sjelljen e kryer "me të drejtë". Kjo do të përfshinte, si shembuj, sjelljen e ndërmarrë për testimin e autorizuar të një sistemi kompjuterik.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smtClean="0"/>
          </a:p>
        </p:txBody>
      </p:sp>
    </p:spTree>
    <p:extLst>
      <p:ext uri="{BB962C8B-B14F-4D97-AF65-F5344CB8AC3E}">
        <p14:creationId xmlns:p14="http://schemas.microsoft.com/office/powerpoint/2010/main" xmlns="" val="20830648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Falsifikimi i lidhur me kompjuterë, i përshkruar në Nenin 7 të Konventës së Budapestit është një modalitet i veçantë i falsifikimit. Në shumicën e vendeve falsifikimi është vepër penale tradicionale. Por normalisht, kjo u referohet objekteve të prekshme dhe nganjëherë nuk mund të përdoret për të kriminalizuar falsifikimin kompjuterik, ose falsifikimin e të dhënave kompjuterike që nuk kërkon lexueshmëri vizuale të deklaratave të integruara në një dokument fizik. </a:t>
            </a:r>
          </a:p>
          <a:p>
            <a:endParaRPr lang="en-GB" altLang="en-US" dirty="0"/>
          </a:p>
          <a:p>
            <a:r>
              <a:rPr lang="sq-AL"/>
              <a:t>Kjo ishte arsyeja e futjes së Nenit 7 në Konventën e  Budapestit.</a:t>
            </a:r>
          </a:p>
          <a:p>
            <a:r>
              <a:rPr lang="sq-AL"/>
              <a:t> </a:t>
            </a:r>
          </a:p>
          <a:p>
            <a:r>
              <a:rPr lang="sq-AL"/>
              <a:t>Në këtë pikë, Konventa synon të fusë një vepër paralele në falsifikimin tradicional të dokumenteve (dokumente të prekshme). Por në këtë rast, objekt i krimit janë të dhënat kompjuterike. Ky krim kryhet nga ata që futin, ndryshojnë, fshijnë ose shtypin të dhëna kompjuterike, duke rezultuar në të dhëna jo autentike me qëllim që ato të dhëna të konsiderohen ose veprohen për qëllime ligjore sikur të ishin autentike.</a:t>
            </a:r>
          </a:p>
          <a:p>
            <a:r>
              <a:rPr lang="sq-AL"/>
              <a:t> </a:t>
            </a:r>
          </a:p>
          <a:p>
            <a:r>
              <a:rPr lang="sq-AL"/>
              <a:t>Ky krim bëhet natyrisht me dashje dhe pa veprim të drejtë.</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smtClean="0"/>
          </a:p>
        </p:txBody>
      </p:sp>
    </p:spTree>
    <p:extLst>
      <p:ext uri="{BB962C8B-B14F-4D97-AF65-F5344CB8AC3E}">
        <p14:creationId xmlns:p14="http://schemas.microsoft.com/office/powerpoint/2010/main" xmlns="" val="42863227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7 të Konventës së Budapestit me një element</a:t>
            </a:r>
            <a:r>
              <a:rPr lang="sq-AL" b="0"/>
              <a:t> (“</a:t>
            </a:r>
            <a:r>
              <a:rPr lang="sq-AL" sz="1200" b="0">
                <a:solidFill>
                  <a:srgbClr val="FF0000"/>
                </a:solidFill>
                <a:latin typeface="+mj-lt"/>
              </a:rPr>
              <a:t>futja, ndryshimi, fshirja ose heqja</a:t>
            </a:r>
            <a:r>
              <a:rPr lang="sq-AL"/>
              <a:t>”)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Kjo rendit katër mënyrat me të cilat mund të ndodhë falsifikimi i një dokumenti origjinal sipas Nenit 7. Ato janë:</a:t>
            </a:r>
          </a:p>
          <a:p>
            <a:pPr marL="228600" indent="-228600" eaLnBrk="1" hangingPunct="1">
              <a:buFontTx/>
              <a:buAutoNum type="arabicPeriod"/>
              <a:defRPr/>
            </a:pPr>
            <a:r>
              <a:rPr lang="sq-AL"/>
              <a:t>Futja e të dhënave të sakta ose të pasakta (në kohën e krijimit ose futjes së të dhënave)</a:t>
            </a:r>
          </a:p>
          <a:p>
            <a:pPr marL="228600" indent="-228600" eaLnBrk="1" hangingPunct="1">
              <a:buFontTx/>
              <a:buAutoNum type="arabicPeriod"/>
              <a:defRPr/>
            </a:pPr>
            <a:r>
              <a:rPr lang="sq-AL"/>
              <a:t>Ndryshimi më pas (përfshirë modifikimet, variacionet, ndryshimet e pjesshme)</a:t>
            </a:r>
          </a:p>
          <a:p>
            <a:pPr marL="228600" indent="-228600" eaLnBrk="1" hangingPunct="1">
              <a:buFontTx/>
              <a:buAutoNum type="arabicPeriod"/>
              <a:defRPr/>
            </a:pPr>
            <a:r>
              <a:rPr lang="sq-AL"/>
              <a:t>Fshirja (heqja e të dhënave nga një medium i të dhënave)</a:t>
            </a:r>
          </a:p>
          <a:p>
            <a:pPr marL="228600" indent="-228600" eaLnBrk="1" hangingPunct="1">
              <a:buFontTx/>
              <a:buAutoNum type="arabicPeriod"/>
              <a:defRPr/>
            </a:pPr>
            <a:r>
              <a:rPr lang="sq-AL"/>
              <a:t>Heqja (mbajtja apo fshehja e të dhënave)</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smtClean="0"/>
          </a:p>
        </p:txBody>
      </p:sp>
    </p:spTree>
    <p:extLst>
      <p:ext uri="{BB962C8B-B14F-4D97-AF65-F5344CB8AC3E}">
        <p14:creationId xmlns:p14="http://schemas.microsoft.com/office/powerpoint/2010/main" xmlns="" val="14093045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7 të Konventës së Budapestit me një element (“të dhëna jo autentike”)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Siç është përmendur në Raportin Shpjegues për Konventën e Budapestit, “konceptet kombëtare të falsifikimit ndryshojnë shumë. Një koncept bazohet në vërtetësinë e autorit të dokumentit dhe të tjerët bazohen në vërtetësinë e deklaratës që përmbahet në dokument. Sidoqoftë, është arritur pajtimi që mashtrimi për sa i përket autenticitetit i referohet së paku lëshuesit të të dhënave, pavarësisht nga korrektësia ose vërtetësia e përmbajtjes së të dhënave. Palët mund të shkojnë më tej dhe të përfshijnë nën termin "autentik" origjinalitetin e të dhënave."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smtClean="0"/>
          </a:p>
        </p:txBody>
      </p:sp>
    </p:spTree>
    <p:extLst>
      <p:ext uri="{BB962C8B-B14F-4D97-AF65-F5344CB8AC3E}">
        <p14:creationId xmlns:p14="http://schemas.microsoft.com/office/powerpoint/2010/main" xmlns="" val="15909224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7 të Konventës së Budapestit me një element ("dashja që të konsiderohet ose veprohet për qëllime ligjore sikur të ishte autentik") i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Përveç kushtit që falsifikimi lidhur me kompjuterë të kryhet me dashje, neni 7 gjithashtu kërkon që një person të kryejë sjelljen e nevojshme me qëllim që dokumenti i falsifikuar të konsiderohet ose të veprohet për qëllime ligjore (p.sh. transaksionet ligjore dhe dokumentet që janë juridikisht të rëndësishme). Për më tepër, Palët mund të kërkojnë që sjellja të kryhet me qëllim për të mashtruar një person tjetër.</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smtClean="0"/>
          </a:p>
        </p:txBody>
      </p:sp>
    </p:spTree>
    <p:extLst>
      <p:ext uri="{BB962C8B-B14F-4D97-AF65-F5344CB8AC3E}">
        <p14:creationId xmlns:p14="http://schemas.microsoft.com/office/powerpoint/2010/main" xmlns="" val="20623063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7 të Konventës së Budapestit me një element ("pavarësisht… të lexueshme dhe të kuptueshme drejtpërdrejt ... qëllim i ngjashëm i pandershëm") të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sz="1200">
                <a:latin typeface="+mj-lt"/>
              </a:rPr>
              <a:t>Të dhënat jo-autentike nuk duhet të jenë domosdoshmërisht të lexueshme ose të kuptueshme nga një qenie njerëzore. Ky është një aspekt unik i falsifikimit të lidhur me kompjuterë, i cili ndryshe nga falsifikimi tradicional, nuk kërkon domosdoshmërisht lexueshmërinë e të dhënave të falsifikuara nga njerëzit. </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endParaRPr lang="en-US" smtClean="0"/>
          </a:p>
        </p:txBody>
      </p:sp>
    </p:spTree>
    <p:extLst>
      <p:ext uri="{BB962C8B-B14F-4D97-AF65-F5344CB8AC3E}">
        <p14:creationId xmlns:p14="http://schemas.microsoft.com/office/powerpoint/2010/main" xmlns="" val="318992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Kjo anë e majtë e slajdit tregon atë që ËSHTË krim kibernetik. Kjo përfshin:</a:t>
            </a:r>
          </a:p>
          <a:p>
            <a:r>
              <a:rPr lang="sq-AL"/>
              <a:t>a) Veprat penale kundër konfidencialitetit, integritetit dhe disponueshmërisë të të dhënave dhe sistemeve kompjuterike. Kjo përfshin veprat penale të qasjes të jashtëligjshme, përgjimit të jashtëligjshëm, ndërhyrjes në të dhëna, ndërhyrjes në sistem dhe keqpërdorimit të pajisjeve</a:t>
            </a:r>
          </a:p>
          <a:p>
            <a:r>
              <a:rPr lang="sq-AL"/>
              <a:t>b) Veprat penale të lidhura me kompjuterë. Kjo përfshin veprat penale të falsifikimit në lidhje me kompjuterë dhe mashtrimit në lidhje me kompjuterë</a:t>
            </a:r>
          </a:p>
          <a:p>
            <a:r>
              <a:rPr lang="sq-AL"/>
              <a:t>c) veprat penale të lidhura me përmbajtjen. Kjo përfshin veprën e pornografisë me fëmijë.</a:t>
            </a:r>
          </a:p>
          <a:p>
            <a:r>
              <a:rPr lang="sq-AL"/>
              <a:t>d) Veprat që lidhen me të drejtën e autorit dhe të drejtat e përafërta. Kjo përfshin veprën e shkeljes së të drejtës së autorit. </a:t>
            </a:r>
          </a:p>
          <a:p>
            <a:endParaRPr lang="en-US" dirty="0"/>
          </a:p>
          <a:p>
            <a:r>
              <a:rPr lang="sq-AL"/>
              <a:t>Ana e djathtë e slajdit shpjegon pse Konventa e Budapestit - si përjashtim - ka kriminalizuar pornografinë me fëmijë dhe shkeljen e të drejtës së autorit edhe pse e njëjta sjellje do të kriminalizohej nëse kryhet jashtë internetit. Trajneri duhet ta përdorë këtë për të shpjeguar se këto dy vepra janë përjashtime dhe nuk duhet të përdoren si bazë për të kriminalizuar të gjitha sjelljet tradicionale të kryera me anë të një sistemi kompjuterik.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smtClean="0"/>
          </a:p>
        </p:txBody>
      </p:sp>
    </p:spTree>
    <p:extLst>
      <p:ext uri="{BB962C8B-B14F-4D97-AF65-F5344CB8AC3E}">
        <p14:creationId xmlns:p14="http://schemas.microsoft.com/office/powerpoint/2010/main" xmlns="" val="34226525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7 të Konventës së Budapestit me një element të theksuar ("qëllimi për të mashtruar ... qëllim i ngjashëm i pandershëm").</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q-AL"/>
              <a:t>Palët mund të ngushtojnë fushën e Nenit 7, i cili parasheh kriminalizimin e përgjithshëm të falsifikimit lidhur me kompjuterë, me disa elementë kualifikues. Në veçanti, palët mund të kërkojnë që falsifikimi i lidhur me kompjuterë të kryhet me qëllim mashtrimi ose me qëllim të ngjashëm të pandershëm.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smtClean="0"/>
          </a:p>
        </p:txBody>
      </p:sp>
    </p:spTree>
    <p:extLst>
      <p:ext uri="{BB962C8B-B14F-4D97-AF65-F5344CB8AC3E}">
        <p14:creationId xmlns:p14="http://schemas.microsoft.com/office/powerpoint/2010/main" xmlns="" val="13219521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sq-AL" dirty="0"/>
              <a:t>Mashtrimi në lidhje me kompjuterë, siç është </a:t>
            </a:r>
            <a:r>
              <a:rPr lang="sq-AL" dirty="0" err="1"/>
              <a:t>elaboruar</a:t>
            </a:r>
            <a:r>
              <a:rPr lang="sq-AL" dirty="0"/>
              <a:t> në nenin 8 të Konventës së Budapestit, kriminalizon shkaktimin e humbjes së pasurisë tek një person tjetër qëllimisht dhe pa të drejtë, me anë të çdo futjeje, ndryshimi, fshirjeje ose shtypjeje të të dhënave kompjuterike, ose ndonjë ndërhyrje në funksionimin e një sistemi kompjuterik, me qëllim mashtrues ose të pandershëm për të arritur, pa të drejtë, një përfitim ekonomik për veten ose për një person tjetër.</a:t>
            </a:r>
          </a:p>
          <a:p>
            <a:pPr eaLnBrk="1" hangingPunct="1"/>
            <a:endParaRPr lang="en-GB" altLang="sr-Latn-RS" dirty="0"/>
          </a:p>
          <a:p>
            <a:pPr eaLnBrk="1" hangingPunct="1"/>
            <a:r>
              <a:rPr lang="sq-AL" dirty="0"/>
              <a:t>Kjo është një vepër e rëndësishme, veçanërisht sepse pasuritë e përfaqësuara ose të administruara në sistemet kompjuterike, të tilla si fondet elektronike, paratë e depozitave, etj. Janë bërë shënjestër e manipulimeve, ngjashëm me format tradicionale të pronës. Për shkak të natyrës unike të mënyrës se si mund të kryhet mashtrimi në lidhje me pasuritë e administruara në sistemet kompjuterike (d.m.th. përmes manipulimeve të të dhënave ose manipulimeve të programeve), Konventa e Budapestit kërkon që palët të ndërmarrin masa legjislative për të kriminalizuar këtë.</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smtClean="0"/>
          </a:p>
        </p:txBody>
      </p:sp>
    </p:spTree>
    <p:extLst>
      <p:ext uri="{BB962C8B-B14F-4D97-AF65-F5344CB8AC3E}">
        <p14:creationId xmlns:p14="http://schemas.microsoft.com/office/powerpoint/2010/main" xmlns="" val="16789034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8 të Konventës së Budapestit me një element</a:t>
            </a:r>
            <a:r>
              <a:rPr lang="sq-AL" b="0"/>
              <a:t> (“</a:t>
            </a:r>
            <a:r>
              <a:rPr lang="sq-AL" sz="1200" b="0">
                <a:solidFill>
                  <a:srgbClr val="FF0000"/>
                </a:solidFill>
                <a:latin typeface="+mj-lt"/>
              </a:rPr>
              <a:t>futja, ndryshimi, fshirja ose heqja e të dhënave kompjuterike…. ndërhyrja… funksionimi i një sistemi kompjuterik</a:t>
            </a:r>
            <a:r>
              <a:rPr lang="sq-AL"/>
              <a:t>”) theksuar.</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rendit pesë mënyrat me të cilat mund të shkaktohet humbja e pasurisë sipas nenit 8. Ato janë:</a:t>
            </a:r>
          </a:p>
          <a:p>
            <a:pPr marL="228600" indent="-228600" eaLnBrk="1" hangingPunct="1">
              <a:buFontTx/>
              <a:buAutoNum type="arabicPeriod"/>
              <a:defRPr/>
            </a:pPr>
            <a:r>
              <a:rPr lang="sq-AL"/>
              <a:t>Futja e të dhënave të sakta ose të pasakta (në kohën e krijimit ose futjes së të dhënave)</a:t>
            </a:r>
          </a:p>
          <a:p>
            <a:pPr marL="228600" indent="-228600" eaLnBrk="1" hangingPunct="1">
              <a:buFontTx/>
              <a:buAutoNum type="arabicPeriod"/>
              <a:defRPr/>
            </a:pPr>
            <a:r>
              <a:rPr lang="sq-AL"/>
              <a:t>Ndryshimi më pas (përfshirë modifikimet, variacionet, ndryshimet e pjesshme)</a:t>
            </a:r>
          </a:p>
          <a:p>
            <a:pPr marL="228600" indent="-228600" eaLnBrk="1" hangingPunct="1">
              <a:buFontTx/>
              <a:buAutoNum type="arabicPeriod"/>
              <a:defRPr/>
            </a:pPr>
            <a:r>
              <a:rPr lang="sq-AL"/>
              <a:t>Fshirja (heqja e të dhënave nga një medium i të dhënave)</a:t>
            </a:r>
          </a:p>
          <a:p>
            <a:pPr marL="228600" indent="-228600" eaLnBrk="1" hangingPunct="1">
              <a:buFontTx/>
              <a:buAutoNum type="arabicPeriod"/>
              <a:defRPr/>
            </a:pPr>
            <a:r>
              <a:rPr lang="sq-AL"/>
              <a:t>Heqja (mbajtja apo fshehja e të dhënave)</a:t>
            </a:r>
          </a:p>
          <a:p>
            <a:pPr marL="228600" indent="-228600" eaLnBrk="1" hangingPunct="1">
              <a:buFontTx/>
              <a:buAutoNum type="arabicPeriod"/>
              <a:defRPr/>
            </a:pPr>
            <a:r>
              <a:rPr lang="sq-AL"/>
              <a:t>Ndërhyrja (në funksionimin e një sistemi kompjuterik)</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smtClean="0"/>
          </a:p>
        </p:txBody>
      </p:sp>
    </p:spTree>
    <p:extLst>
      <p:ext uri="{BB962C8B-B14F-4D97-AF65-F5344CB8AC3E}">
        <p14:creationId xmlns:p14="http://schemas.microsoft.com/office/powerpoint/2010/main" xmlns="" val="20060592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8 të Konventës së Budapestit me një element të theksuar</a:t>
            </a:r>
            <a:r>
              <a:rPr lang="sq-AL" b="0"/>
              <a:t> (“</a:t>
            </a:r>
            <a:r>
              <a:rPr lang="sq-AL" sz="1200" b="0">
                <a:solidFill>
                  <a:srgbClr val="FF0000"/>
                </a:solidFill>
                <a:latin typeface="+mj-lt"/>
              </a:rPr>
              <a:t>humbja e pronës</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lidhje me veprën e mashtrimit lidhur me kompjuterë, është e nevojshme që sjellja të rezultojë në humbje të drejtpërdrejtë ekonomike ose poseduese të pasurisë së një personi tjetër. Kjo mund të përfshijë humbjen e parave, mjetet e prekshme dhe ato jomateriale me një vlerë ekonomike.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smtClean="0"/>
          </a:p>
        </p:txBody>
      </p:sp>
    </p:spTree>
    <p:extLst>
      <p:ext uri="{BB962C8B-B14F-4D97-AF65-F5344CB8AC3E}">
        <p14:creationId xmlns:p14="http://schemas.microsoft.com/office/powerpoint/2010/main" xmlns="" val="40131311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8 të Konventës së Budapestit me një element</a:t>
            </a:r>
            <a:r>
              <a:rPr lang="sq-AL" b="0"/>
              <a:t> të theksuar (“</a:t>
            </a:r>
            <a:r>
              <a:rPr lang="sq-AL" sz="1200" b="0">
                <a:solidFill>
                  <a:srgbClr val="FF0000"/>
                </a:solidFill>
                <a:latin typeface="+mj-lt"/>
              </a:rPr>
              <a:t>qëllim mashtrues…  i pandershëm për prokurimin, pa të drejtë të një dobie ekonomike për vete apo për një person tjetër</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Përveç kërkesës që mashtrimi lidhur me kompjuterë të kryhet me dashje, neni 8 gjithashtu kërkon që një person të kryejë sjelljen e nevojshme me qëllim mashtrues ose të pandershëm të prokurimit pa të drejtë të një përfitimi ekonomik për veten ose një person tjetër. Si shembull, praktikat tregtare në lidhje me konkurrencën e tregut që mund të shkaktojnë dëm ekonomik për një person dhe përfitim për një tjetër, por që nuk kryhen me qëllim mashtrues ose të pandershëm, nuk do të përfshihen në vepër.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smtClean="0"/>
          </a:p>
        </p:txBody>
      </p:sp>
    </p:spTree>
    <p:extLst>
      <p:ext uri="{BB962C8B-B14F-4D97-AF65-F5344CB8AC3E}">
        <p14:creationId xmlns:p14="http://schemas.microsoft.com/office/powerpoint/2010/main" xmlns="" val="7326804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defRPr/>
            </a:pPr>
            <a:r>
              <a:rPr lang="sq-AL"/>
              <a:t>Neni 9 i Konventës së Budapestit zbulon një nga risitë më të mëdha të këtij traktati: ai kriminalizon aktet e pornografisë me fëmijë të kryera me anë të një sistemi kompjuterik.</a:t>
            </a:r>
          </a:p>
          <a:p>
            <a:pPr algn="just">
              <a:defRPr/>
            </a:pPr>
            <a:r>
              <a:rPr lang="sq-AL"/>
              <a:t> </a:t>
            </a:r>
          </a:p>
          <a:p>
            <a:pPr algn="just">
              <a:defRPr/>
            </a:pPr>
            <a:r>
              <a:rPr lang="sq-AL"/>
              <a:t>Tregtia me pornografinë me fëmijë u rrit jashtëzakonisht shumë me ardhjen e internetit. Rrjetet e komunikimit dhe informacionit ofrojnë një numër të madh avantazhesh dhe mundësish për ata që kërkojnë një lloj të tillë përmbajtjeje. Përveç kësaj, në internet përdoruesit mund të jenë anonimë, ndërsa kanë qasje në materialin e abuzimit të fëmijëve në internet.</a:t>
            </a:r>
          </a:p>
          <a:p>
            <a:pPr algn="just">
              <a:defRPr/>
            </a:pPr>
            <a:endParaRPr lang="en-GB" altLang="en-US" dirty="0">
              <a:ea typeface="ＭＳ Ｐゴシック" panose="020B0600070205080204" pitchFamily="34" charset="-128"/>
            </a:endParaRPr>
          </a:p>
          <a:p>
            <a:pPr algn="just">
              <a:defRPr/>
            </a:pPr>
            <a:r>
              <a:rPr lang="sq-AL"/>
              <a:t>Lidhur me veprat e pornografisë me fëmijë, një aspekt është veçanërisht i diskutueshëm: kriminalizimi i "pseudo imazheve". Nenet e Konventës përfshijnë jo vetëm situatat e fotove ku një fëmijë i vërtetë fotografohet gjatë aktivitetit seksual, por edhe paraqitje të rreme të fëmijëve - për shembull, fotografi të fëmijëve të krijuar plotësisht nga kompjuterët (duke përshtatur kokën e një fëmije në trup) i të rriturit që kryen aktin seksual) ose fotografi nga të rriturit (bindshëm) duke pretenduar (duke vepruar ose veshur si) të jenë fëmijë. </a:t>
            </a:r>
          </a:p>
          <a:p>
            <a:pPr algn="just">
              <a:defRPr/>
            </a:pPr>
            <a:endParaRPr lang="en-GB" altLang="en-US" dirty="0">
              <a:ea typeface="ＭＳ Ｐゴシック" panose="020B0600070205080204" pitchFamily="34" charset="-128"/>
            </a:endParaRPr>
          </a:p>
          <a:p>
            <a:pPr algn="just">
              <a:defRPr/>
            </a:pPr>
            <a:r>
              <a:rPr lang="sq-AL"/>
              <a:t>Një aspekt i dytë i rëndësishëm duhet të diskutohet, sepse ai është konsideruar gjerësisht në tekstin e Konventës: dënimi thjeshtë i posedimit të materialeve pornografike të fëmijëve. Neni 9, 1 përcakton si shkelje posedimin e thjeshtë të këtij lloji të materialit, brenda një sistemi kompjuterik dhe gjithashtu prokurimin e imazheve të tilla për përdorim thjesht personal. Kjo qasje zakonisht miratohet nga forume tjera ndërkombëtare që kanë studiuar temën.</a:t>
            </a:r>
          </a:p>
          <a:p>
            <a:pPr>
              <a:defRPr/>
            </a:pPr>
            <a:r>
              <a:rPr lang="sq-AL"/>
              <a:t> </a:t>
            </a:r>
          </a:p>
          <a:p>
            <a:pPr>
              <a:defRPr/>
            </a:pPr>
            <a:r>
              <a:rPr lang="sq-AL"/>
              <a:t>Kriminalizimi thjesht i posedimit të materialit pornografik të fëmijëve po e bën shumë më të lehtë kryerjen e një hetimi penal mbi këtë temë, pasi që sipas kësaj dispozite kushdo që ka në zotërim të tij këtë lloj materiali mund të ndiqet penalisht, dhe qëllimi specifik për të përdorur fotografitë në një mënyrë të caktuar (për shembull shitja e tyre) ose pjesëmarrja në prodhimin e tyre nuk ka nevojë të provohet. Kjo gjithashtu do të thotë që pedofilët e dyshuar mund të ndëshkohen pa ndonjë provë se ata kanë vepruar sipas impulseve të tyre ndaj një fëmije. Dhe sigurisht, policia dhe gjykatat mund të hetojnë dhe të dënojnë në këtë mënyrë furnitorë të dyshuar të pornografisë së fëmijëve (edhe nëse thjesht posedojnë ato), me ose pa prova që tregtia aktuale ka ndodhur. </a:t>
            </a:r>
          </a:p>
          <a:p>
            <a:pPr>
              <a:defRPr/>
            </a:pPr>
            <a:r>
              <a:rPr lang="sq-AL"/>
              <a:t> </a:t>
            </a:r>
          </a:p>
          <a:p>
            <a:pPr>
              <a:defRPr/>
            </a:pPr>
            <a:r>
              <a:rPr lang="sq-AL"/>
              <a:t>Në këtë drejtim, është e rëndësishme të merret parasysh edhe opsioni ligjor nga Bashkimi Evropian. Për shumë vite, Bashkimi Evropian vendosi të kriminalizojë posedimin e thjeshtë të materialeve të pornografisë me fëmijë - që nga Vendimi i Këshillit nga 29 maj 2000. Kohët e fundit, Direktiva 2011/92/EU e Parlamentit Evropian dhe e Këshillit e 13 dhjetorit 2011, për luftimin e abuzimit seksual dhe shfrytëzimin seksual të fëmijëve dhe pornografinë me fëmijë, dhe zëvendësimin e Vendimit Kornizë të Këshillit 2004/68/JHA, deklaroi se shtetet anëtare nga Bashkimi Evropian duhet të kriminalizojnë, në mesin e sjelljeve tjera të jashtëligjshme, blerjen ose posedimin e pornografisë me fëmijë (neni 5, 2). Sidoqoftë, i njëjti dokument i jep diskrecion secilit prej shteteve anëtare për të vendosur nëse ky inkriminim zbatohet për rastet kur ai material pornografik i poseduar nga prodhuesi vetëm për përdorimin e tij privat (për aq kohë sa asnjë material pornografik nuk është përdorur për qëllim të prodhimit të tij dhe me kusht që akti të mos përfshijë rrezik për përhapjen e materialit).</a:t>
            </a:r>
          </a:p>
          <a:p>
            <a:pPr>
              <a:defRPr/>
            </a:pPr>
            <a:r>
              <a:rPr lang="sq-AL"/>
              <a:t> </a:t>
            </a:r>
          </a:p>
          <a:p>
            <a:pPr>
              <a:defRPr/>
            </a:pPr>
            <a:r>
              <a:rPr lang="sq-AL"/>
              <a:t>Ky opsion nga Bashkimi Evropian është absolutisht në përputhje me nenin 9 të Konventës së Budapestit që inkriminon prodhimin, ofrimin ose vënien në dispozicion, shpërndarjen ose transmetimin, prokurimin ose thjesht posedimin e pornografisë së fëmijëve në një sistem kompjuterik ose në një medium për ruajtjen e të dhënave kompjuterike. Sidoqoftë, përfshirja e "prokurimit" ose "posedimit" lejon rezervimin nga Palët në Konventë.</a:t>
            </a:r>
          </a:p>
          <a:p>
            <a:pPr>
              <a:defRPr/>
            </a:pPr>
            <a:r>
              <a:rPr lang="sq-AL"/>
              <a:t> </a:t>
            </a:r>
          </a:p>
          <a:p>
            <a:pPr>
              <a:defRPr/>
            </a:pPr>
            <a:r>
              <a:rPr lang="sq-AL"/>
              <a:t>Ky opsion u përforcua nga Konventa për Mbrojtjen e Fëmijëve (CETS 201), lëshuar nga Këshilli i Evropës dhe e hapur për nënshkrim në vitin 2007. Qëllimi i këtij traktati është të harmonizojë dispozitat e ligjit penal, brenda Palëve, që synojnë të mbrojnë fëmijët nga shfrytëzimi seksual. Sipas nenit 20, në mes tjerash “</a:t>
            </a:r>
            <a:r>
              <a:rPr lang="sq-AL" i="1"/>
              <a:t>prokurimi i pornografisë së fëmijëve për veten ose për një person tjetër” </a:t>
            </a:r>
            <a:r>
              <a:rPr lang="sq-AL"/>
              <a:t>dhe</a:t>
            </a:r>
            <a:r>
              <a:rPr lang="sq-AL" i="1"/>
              <a:t> “posedimi i pornografisë së fëmijëve</a:t>
            </a:r>
            <a:r>
              <a:rPr lang="sq-AL"/>
              <a:t>” duhet të kriminalizohen.</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smtClean="0"/>
          </a:p>
        </p:txBody>
      </p:sp>
    </p:spTree>
    <p:extLst>
      <p:ext uri="{BB962C8B-B14F-4D97-AF65-F5344CB8AC3E}">
        <p14:creationId xmlns:p14="http://schemas.microsoft.com/office/powerpoint/2010/main" xmlns="" val="38945662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9 të Konventës së Budapestit me një element të theksuar</a:t>
            </a:r>
            <a:r>
              <a:rPr lang="sq-AL" b="0"/>
              <a:t> (“</a:t>
            </a:r>
            <a:r>
              <a:rPr lang="sq-AL" sz="1200" b="0">
                <a:solidFill>
                  <a:srgbClr val="FF0000"/>
                </a:solidFill>
                <a:latin typeface="+mj-lt"/>
              </a:rPr>
              <a:t>pa të drejtë</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eaLnBrk="1" hangingPunct="1"/>
            <a:r>
              <a:rPr lang="sq-AL"/>
              <a:t>Shumë prej veprave penale në Konventën e Budapestit kërkohet të kryhen "pa të drejtë", ose pa autorizim nga personi ose entiteti përkatës. Është e mundur që sjellja e përshkruar në Nenin 9 të bëhet "me të drejtë". Ka disa mbrojtje tjera për sjelljen e përshkruar në Nenin 9; p.sh. që materiali pornografik ka merita artistike, mjekësore, shkencore ose tjera të ngjashme.</a:t>
            </a:r>
          </a:p>
          <a:p>
            <a:endParaRPr lang="en-US" altLang="fr-FR"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67</a:t>
            </a:fld>
            <a:endParaRPr lang="en-US" smtClean="0"/>
          </a:p>
        </p:txBody>
      </p:sp>
    </p:spTree>
    <p:extLst>
      <p:ext uri="{BB962C8B-B14F-4D97-AF65-F5344CB8AC3E}">
        <p14:creationId xmlns:p14="http://schemas.microsoft.com/office/powerpoint/2010/main" xmlns="" val="25125819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9 të Konventës së Budapestit me një element të theksuar</a:t>
            </a:r>
            <a:r>
              <a:rPr lang="sq-AL" b="0"/>
              <a:t> (“</a:t>
            </a:r>
            <a:r>
              <a:rPr lang="sq-AL" sz="1200" b="0">
                <a:solidFill>
                  <a:srgbClr val="FF0000"/>
                </a:solidFill>
                <a:latin typeface="+mj-lt"/>
              </a:rPr>
              <a:t>prodhimin... ofrimin... vënien në dispozicion</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68</a:t>
            </a:fld>
            <a:endParaRPr lang="en-US" smtClean="0"/>
          </a:p>
        </p:txBody>
      </p:sp>
    </p:spTree>
    <p:extLst>
      <p:ext uri="{BB962C8B-B14F-4D97-AF65-F5344CB8AC3E}">
        <p14:creationId xmlns:p14="http://schemas.microsoft.com/office/powerpoint/2010/main" xmlns="" val="29294222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9 të Konventës së Budapestit me një element të theksuar</a:t>
            </a:r>
            <a:r>
              <a:rPr lang="sq-AL" b="0"/>
              <a:t> (“</a:t>
            </a:r>
            <a:r>
              <a:rPr lang="sq-AL" sz="1200" b="0">
                <a:solidFill>
                  <a:srgbClr val="FF0000"/>
                </a:solidFill>
                <a:latin typeface="+mj-lt"/>
              </a:rPr>
              <a:t>shpërndarjen... transmetimin... prokurimin... posedimin </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smtClean="0"/>
          </a:p>
        </p:txBody>
      </p:sp>
    </p:spTree>
    <p:extLst>
      <p:ext uri="{BB962C8B-B14F-4D97-AF65-F5344CB8AC3E}">
        <p14:creationId xmlns:p14="http://schemas.microsoft.com/office/powerpoint/2010/main" xmlns="" val="22064650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9 të Konventës së Budapestit me një element të theksuar</a:t>
            </a:r>
            <a:r>
              <a:rPr lang="sq-AL" b="0"/>
              <a:t> (“</a:t>
            </a:r>
            <a:r>
              <a:rPr lang="sq-AL" sz="1200" b="0">
                <a:solidFill>
                  <a:srgbClr val="FF0000"/>
                </a:solidFill>
                <a:latin typeface="+mj-lt"/>
              </a:rPr>
              <a:t>material pornografik…. vizualisht paraqet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r>
              <a:rPr lang="sq-AL"/>
              <a:t>Në veçanti ky slajd shpjegon kriteret me të cilat do të përcaktohet nëse një material i caktuar është me natyrë pornografike.  Përmbajtja duhet të përcaktohet nga standardet kombëtare që kanë të bëjnë me turpin, moralin publik etj.</a:t>
            </a:r>
          </a:p>
          <a:p>
            <a:endParaRPr lang="en-US" altLang="fr-FR" dirty="0"/>
          </a:p>
          <a:p>
            <a:r>
              <a:rPr lang="sq-AL"/>
              <a:t>Megjithëse gjuha e Nenit 9 sugjeron që materiali pornografik duhet të përbëjë një përshkrim vizual, ai gjithashtu synon të përfshijë të dhëna të ruajtura në një sistem kompjuterik ose një mjet për ruajtjen e të dhënave kompjuterike që është i aftë të bisedojë në një imazh vizual.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smtClean="0"/>
          </a:p>
        </p:txBody>
      </p:sp>
    </p:spTree>
    <p:extLst>
      <p:ext uri="{BB962C8B-B14F-4D97-AF65-F5344CB8AC3E}">
        <p14:creationId xmlns:p14="http://schemas.microsoft.com/office/powerpoint/2010/main" xmlns="" val="3354548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Grupi tjetër i slajdeve fokuson përkufizimet nën Kapitullin I të Konventës së Budapestit.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smtClean="0"/>
          </a:p>
        </p:txBody>
      </p:sp>
    </p:spTree>
    <p:extLst>
      <p:ext uri="{BB962C8B-B14F-4D97-AF65-F5344CB8AC3E}">
        <p14:creationId xmlns:p14="http://schemas.microsoft.com/office/powerpoint/2010/main" xmlns="" val="385526207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9 të Konventës së Budapestit me një element të theksuar</a:t>
            </a:r>
            <a:r>
              <a:rPr lang="sq-AL" b="0"/>
              <a:t> (“</a:t>
            </a:r>
            <a:r>
              <a:rPr lang="sq-AL" sz="1200" b="0">
                <a:solidFill>
                  <a:srgbClr val="FF0000"/>
                </a:solidFill>
                <a:latin typeface="+mj-lt"/>
              </a:rPr>
              <a:t>sjellja e qartë seksuale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Ai përshkruan një kriter minimal për të përcaktuar nëse një material i caktuar përshkruan "sjellje të qartë seksuale". Palët janë të lira të përdorin një përkufizim më të gjerë. Është e rëndësishme të theksohet se sjellja e qartë seksuale që përshkruhet nuk duhet të jetë sjellje e qartë e hapur seksuale; dhe mund të simulohet.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smtClean="0"/>
          </a:p>
        </p:txBody>
      </p:sp>
    </p:spTree>
    <p:extLst>
      <p:ext uri="{BB962C8B-B14F-4D97-AF65-F5344CB8AC3E}">
        <p14:creationId xmlns:p14="http://schemas.microsoft.com/office/powerpoint/2010/main" xmlns="" val="5801979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9 të Konventës së Budapestit me një element të theksuar</a:t>
            </a:r>
            <a:r>
              <a:rPr lang="sq-AL" b="0"/>
              <a:t> (“</a:t>
            </a:r>
            <a:r>
              <a:rPr lang="sq-AL" sz="1200" b="0">
                <a:solidFill>
                  <a:srgbClr val="FF0000"/>
                </a:solidFill>
                <a:latin typeface="+mj-lt"/>
              </a:rPr>
              <a:t>paraqet… i mitur… person që duket të jetë i mitur… imazhe reale që paraqesin të miturit</a:t>
            </a:r>
            <a:r>
              <a:rPr lang="sq-AL"/>
              <a:t>”)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Ai rendit dhe shpjegon temën e përshkrimit sipas Nenit 9. Paraqitjet e abuzimit seksual të fëmijëve të vërtetë; imazhe të cilat përshkruajnë një person që duket se është i mitur (pavarësisht nëse është i mitur apo jo) duke kryer veprime të qarta seksuale; dhe imazhe të cilat edhe pse janë realiste në fakt nuk përfshijnë një fëmijë të vërtetë të përfshirë në sjellje të qarta seksuale.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smtClean="0"/>
          </a:p>
        </p:txBody>
      </p:sp>
    </p:spTree>
    <p:extLst>
      <p:ext uri="{BB962C8B-B14F-4D97-AF65-F5344CB8AC3E}">
        <p14:creationId xmlns:p14="http://schemas.microsoft.com/office/powerpoint/2010/main" xmlns="" val="9638480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9 të Konventës së Budapestit me një element të theksuar</a:t>
            </a:r>
            <a:r>
              <a:rPr lang="sq-AL" b="0"/>
              <a:t> (“</a:t>
            </a:r>
            <a:r>
              <a:rPr lang="sq-AL" sz="1200" b="0">
                <a:solidFill>
                  <a:srgbClr val="FF0000"/>
                </a:solidFill>
                <a:latin typeface="+mj-lt"/>
              </a:rPr>
              <a:t>i mitur”… nën moshën 18 vjeç</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r>
              <a:rPr lang="sq-AL"/>
              <a:t>Ai përcakton termin "i mitur" siç përdoret në nenin 9.  Fusha e këtij përkufizimi është e kufizuar në përshkrimin e fëmijëve të vërtetë/fiktivë si objekte seksuale; dhe nuk ka të bëjë në asnjë mënyrë me përcaktimin e moshës së pëlqimit për marrëdhëniet seksuale.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smtClean="0"/>
          </a:p>
        </p:txBody>
      </p:sp>
    </p:spTree>
    <p:extLst>
      <p:ext uri="{BB962C8B-B14F-4D97-AF65-F5344CB8AC3E}">
        <p14:creationId xmlns:p14="http://schemas.microsoft.com/office/powerpoint/2010/main" xmlns="" val="29408185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Përgjigja e saktë është c) Audio klip me të mitur i cili përfshihet në sjellje të qarta seksuale.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sepse neni 9 i Konventës së Budapestit përfshin vetëm në përkufizimin e pornografisë me fëmijëve me përshkrime VIZUALE. Kjo nuk do të përfshinte përshkrime audio.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smtClean="0"/>
          </a:p>
        </p:txBody>
      </p:sp>
    </p:spTree>
    <p:extLst>
      <p:ext uri="{BB962C8B-B14F-4D97-AF65-F5344CB8AC3E}">
        <p14:creationId xmlns:p14="http://schemas.microsoft.com/office/powerpoint/2010/main" xmlns="" val="161920045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Përgjigja e saktë është c) Audio klip me të mitur i cili përfshihet në sjellje të qarta seksuale.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Kjo sepse neni 9 i Konventës së Budapestit përfshin vetëm në përkufizimin e pornografisë me fëmijëve me përshkrime VIZUALE. Kjo nuk do të përfshinte përshkrime audio.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smtClean="0"/>
          </a:p>
        </p:txBody>
      </p:sp>
    </p:spTree>
    <p:extLst>
      <p:ext uri="{BB962C8B-B14F-4D97-AF65-F5344CB8AC3E}">
        <p14:creationId xmlns:p14="http://schemas.microsoft.com/office/powerpoint/2010/main" xmlns="" val="16808389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Konventa e Budapestit nuk përfshin ndonjë shkelje specifike mbi të drejtat e autorit. Përkundrazi, Neni 10 i Konventës së Budapestit vetëm thekson se rregullat ekzistuese dhe të vendosura mirë për të drejtat e autorit sipas ligjit ndërkombëtar duhet të zbatohen për mjedisin në internet: ajo që është e ndaluar në jetën reale duhet të ndalohet gjithashtu në internet. shkeljet e të drejtave të autorit online, ose të kryera me anë të një sistemi kompjuterik, duhet të dënohen sikur të jenë kryer në botën reale. Për këtë arsye, Konventa e Budapestit u referohet traktateve dhe marrëveshjeve ndërkombëtare ekzistuese për këtë çështje (Marrëveshja e Parisit e 24 korriku 1971, Konventa e Bernës dhe traktatet e WIPO).</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76</a:t>
            </a:fld>
            <a:endParaRPr lang="en-US" smtClean="0"/>
          </a:p>
        </p:txBody>
      </p:sp>
    </p:spTree>
    <p:extLst>
      <p:ext uri="{BB962C8B-B14F-4D97-AF65-F5344CB8AC3E}">
        <p14:creationId xmlns:p14="http://schemas.microsoft.com/office/powerpoint/2010/main" xmlns="" val="25262198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10 të Konventës së Budapestit me një element të theksuar</a:t>
            </a:r>
            <a:r>
              <a:rPr lang="sq-AL" b="0"/>
              <a:t> (“</a:t>
            </a:r>
            <a:r>
              <a:rPr lang="sq-AL" sz="1200" b="0">
                <a:solidFill>
                  <a:srgbClr val="FF0000"/>
                </a:solidFill>
                <a:latin typeface="+mj-lt"/>
              </a:rPr>
              <a:t>shkelje e së drejtës së autorit… e përcaktuar në ligj... në përputhje me detyrimet që ka marrë në bazë të Aktit të Parisit të 24 korrikut 1971 që rishikon Konventën e Bernës për Mbrojtjen e Veprave Letrare dhe Artistike, Marrëveshjen për Aspektet e Tregtisë të të Drejtave të Pronës Intelektuale dhe Traktatin e të Drejtave të Autorit WIP… me dashje…. me anë të një sistemi kompjuterik</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r>
              <a:rPr lang="sq-AL"/>
              <a:t>Neni 10 shtrihet në shkeljen e të drejtave të autorit (dhe të drejtat e përafërta); por jo të drejtat morale. Konventa e Budapestit vetëm mandaton që një palë të shtrijë detyrimet e saj ekzistuese nën instrumente të ndryshme ndërkombëtare në lidhje me shkeljet e kryera me anë të një sistemi kompjuterik. Nëse për shembull, një palë nuk ka ndonjë detyrim të tillë, ajo nuk ka nevojë të zbatojë nenin 10 të Konventës së Budapestit. Në mënyrë të ngjashme, nëse një palë ka rezerva ndaj instrumenteve ekzistuese ndërkombëtare në lidhje me të drejtat e autorit, ajo mund të zbatojë të njëjtat rezerva në lidhje me zbatimin e Nenit 10.</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smtClean="0"/>
          </a:p>
        </p:txBody>
      </p:sp>
    </p:spTree>
    <p:extLst>
      <p:ext uri="{BB962C8B-B14F-4D97-AF65-F5344CB8AC3E}">
        <p14:creationId xmlns:p14="http://schemas.microsoft.com/office/powerpoint/2010/main" xmlns="" val="4364634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10 të Konventës së Budapestit me një element të theksuar (“</a:t>
            </a:r>
            <a:r>
              <a:rPr lang="sq-AL" b="0"/>
              <a:t>shkalla tregtare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fr-FR"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Neni 10 shtrihet në shkeljet e së drejtës së autorit për një shitje komerciale, e cila synon të jetë në përputhje me kornizën ekzistuese ndërkombëtare sipas Marrëveshjes TRIPS. Palët mund të kërkojnë ta shtrijnë më gjerë këtë në të gjitha format e shkeljes, edhe nëse nuk janë kryer në një shkallë tregtare.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smtClean="0"/>
          </a:p>
        </p:txBody>
      </p:sp>
    </p:spTree>
    <p:extLst>
      <p:ext uri="{BB962C8B-B14F-4D97-AF65-F5344CB8AC3E}">
        <p14:creationId xmlns:p14="http://schemas.microsoft.com/office/powerpoint/2010/main" xmlns="" val="413325137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10 të Konventës së Budapestit me një element të theksuar</a:t>
            </a:r>
            <a:r>
              <a:rPr lang="sq-AL" b="0"/>
              <a:t> (“</a:t>
            </a:r>
            <a:r>
              <a:rPr lang="sq-AL" sz="1200" b="0">
                <a:solidFill>
                  <a:srgbClr val="FF0000"/>
                </a:solidFill>
                <a:latin typeface="+mj-lt"/>
              </a:rPr>
              <a:t>shkelja e të drejtave të përafërta... Konventa Ndërkombëtare për Mbrojtjen e Interpretuesve, Prodhuesve të Fonogrameve dhe Organizatave të Transmetimit (Konventa e Romës), Marrëveshja për Aspektet e Lidhura me Tregtinë e të Drejtave të Pronësisë Intelektuale dhe Traktati i Performancave dhe Fonogrameve të WIPO… me dashje…. me anë të një sistemi kompjuterik</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r>
              <a:rPr lang="sq-AL"/>
              <a:t>Kjo është identike me slajdin e mëparshëm, megjithëse në vend që të mbulojë "të drejtat e autorit", ajo mbulon "të drejtat e përafërta". Të drejtat e përafërta, të referuara gjithashtu si "të drejta fqinje", u referohen të drejtave të një vepre krijuese që nuk lidhen me autorin aktual të veprës, siç janë për shembull të drejtat e interpretuesve.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79</a:t>
            </a:fld>
            <a:endParaRPr lang="en-US" smtClean="0"/>
          </a:p>
        </p:txBody>
      </p:sp>
    </p:spTree>
    <p:extLst>
      <p:ext uri="{BB962C8B-B14F-4D97-AF65-F5344CB8AC3E}">
        <p14:creationId xmlns:p14="http://schemas.microsoft.com/office/powerpoint/2010/main" xmlns="" val="49184244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10 të Konventës së Budapestit me një element të theksuar</a:t>
            </a:r>
            <a:r>
              <a:rPr lang="sq-AL" b="0"/>
              <a:t> (“</a:t>
            </a:r>
            <a:r>
              <a:rPr lang="sq-AL" sz="1200" b="0">
                <a:solidFill>
                  <a:srgbClr val="FF0000"/>
                </a:solidFill>
                <a:latin typeface="+mj-lt"/>
              </a:rPr>
              <a:t>rrethana të kufizuara... mjete tjera juridike efektive... rezervimi nuk përjashton nga detyrimet ndërkombëtare të Palës</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x-none" dirty="0"/>
          </a:p>
          <a:p>
            <a:r>
              <a:rPr lang="sq-AL"/>
              <a:t>Ai sqaron se ekziston një përjashtim i gjerë nga vendosja e përgjegjësisë penale kur ka mjete tjera juridike efektive, të tilla si masat civile ose administrative.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80</a:t>
            </a:fld>
            <a:endParaRPr lang="en-US" smtClean="0"/>
          </a:p>
        </p:txBody>
      </p:sp>
    </p:spTree>
    <p:extLst>
      <p:ext uri="{BB962C8B-B14F-4D97-AF65-F5344CB8AC3E}">
        <p14:creationId xmlns:p14="http://schemas.microsoft.com/office/powerpoint/2010/main" xmlns="" val="248882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sq-AL"/>
              <a:t>Në anën e majtë, ky slajd tregon tekstin e Nenit 1.a të Konventës së Budapestit që është përkufizimi i “sistemit kompjuterik”.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përkufizimit.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Një sistem kompjuterik sipas Konventës së Budapestit është pajisje e përbërë nga harduer dhe softuer i zhvilluar për përpunimin automatik të të dhënave digjitale. Mund të përfshijë pajisjet e hyrjes, daljes dhe ruajtjes. Mund të qëndrojë vetëm ose të jetë i lidhur në një rrjet me pajisje tjera të ngjashme</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sq-AL" sz="1200">
                <a:solidFill>
                  <a:schemeClr val="tx1"/>
                </a:solidFill>
                <a:latin typeface="+mn-lt"/>
                <a:ea typeface="MS PGothic" pitchFamily="34" charset="-128"/>
                <a:cs typeface="ＭＳ Ｐゴシック" charset="0"/>
              </a:rPr>
              <a:t>Një sistem kompjuterik zakonisht përbëhet nga pajisje të ndryshme, për tu dalluar si procesori ose njësia qendrore e përpunimit, dhe pajisjet periferike. Një "pajisje periferike" është pajisje që kryen funksione të caktuara specifike në bashkëveprim me njësinë e përpunimit, të tilla si printeri, video ekrani, lexues/lexues CD ose pajisje tjetër për ruajtje/memorie. </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sq-AL" sz="1200">
                <a:solidFill>
                  <a:schemeClr val="tx1"/>
                </a:solidFill>
                <a:latin typeface="+mn-lt"/>
                <a:ea typeface="MS PGothic" pitchFamily="34" charset="-128"/>
                <a:cs typeface="ＭＳ Ｐゴシック" charset="0"/>
              </a:rPr>
              <a:t>Sistemet kompjuterike mund të lidhen me rrjetin si pika përfundimtare ose si mjete për të ndihmuar në komunikimin në rrjet. Ajo që është thelbësore është që të dhënat të shkëmbehen përmes rrjetit.</a:t>
            </a: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sq-AL" sz="1200">
                <a:solidFill>
                  <a:schemeClr val="tx1"/>
                </a:solidFill>
                <a:latin typeface="+mn-lt"/>
                <a:ea typeface="MS PGothic" pitchFamily="34" charset="-128"/>
                <a:cs typeface="ＭＳ Ｐゴシック" charset="0"/>
              </a:rPr>
              <a:t>Trajneri mund të ndajë një burim shtesë të Shënimit Udhëzues # 1: http://rm.coe.int/CoERMPublicCommonSearchServices/DisplayDCTMContent?documentId=09000016802e79e6</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smtClean="0"/>
          </a:p>
        </p:txBody>
      </p:sp>
    </p:spTree>
    <p:extLst>
      <p:ext uri="{BB962C8B-B14F-4D97-AF65-F5344CB8AC3E}">
        <p14:creationId xmlns:p14="http://schemas.microsoft.com/office/powerpoint/2010/main" xmlns="" val="16619175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11 të Konventës së Budapestit me një element të theksuar</a:t>
            </a:r>
            <a:r>
              <a:rPr lang="sq-AL" b="0"/>
              <a:t> (“</a:t>
            </a:r>
            <a:r>
              <a:rPr lang="sq-AL" sz="1200" b="0">
                <a:solidFill>
                  <a:srgbClr val="FF0000"/>
                </a:solidFill>
                <a:latin typeface="+mj-lt"/>
              </a:rPr>
              <a:t>qëllimisht, ndihmon apo nxitë... Me qëllimin që vepra penale të kryhet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r>
              <a:rPr lang="sq-AL"/>
              <a:t>Kjo kërkon të kriminalizojë ndihmën ose nxitjen me dashje të çdo vepre penale të përcaktuar në përputhje me Konventën e Budapestit (neni 2-10). Kryerësi duhet të ketë qëllim që një vepër e tillë të kryhet që kjo dispozitë të aplikohet. Kjo është një kërkesë e rëndësishme pasi do të përjashtonte ofruesit e shërbimeve, të cilët mund të ndihmojnë ose të nxisin një shkelje duke siguruar një kanal, por nuk do të kishin qëllim kriminal.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81</a:t>
            </a:fld>
            <a:endParaRPr lang="en-US" smtClean="0"/>
          </a:p>
        </p:txBody>
      </p:sp>
    </p:spTree>
    <p:extLst>
      <p:ext uri="{BB962C8B-B14F-4D97-AF65-F5344CB8AC3E}">
        <p14:creationId xmlns:p14="http://schemas.microsoft.com/office/powerpoint/2010/main" xmlns="" val="37749616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11 të Konventës së Budapestit me një element të theksuar</a:t>
            </a:r>
            <a:r>
              <a:rPr lang="sq-AL" b="0"/>
              <a:t> (“</a:t>
            </a:r>
            <a:r>
              <a:rPr lang="sq-AL" sz="1200" b="0">
                <a:solidFill>
                  <a:srgbClr val="FF0000"/>
                </a:solidFill>
                <a:latin typeface="+mj-lt"/>
              </a:rPr>
              <a:t>tentim për të kryer ndonjë nga veprat penale - neni 3 deri në 5, 6, 7, 8 dhe 9.1.a dhe c… mund të rezervojë të drejtën për të mos aplikuar në tërësi ose pjesërisht paragrafin 2</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r>
              <a:rPr lang="sq-AL"/>
              <a:t>Pjesa e theksuar kriminalizon tentimin për vepra të caktuara sipas Konventës së Budapestit. Për shembull, tentimi për qasje të jashtëligjshme, keqpërdorim të pajisjeve dhe aspekte të caktuara të pornografisë së fëmijëve nuk do të penalizohen, sepse është e vështirë të konstatosh tentativë për vepra penale. Konventa e Budapestit kërkon që tentimet duhet të jenë të qëllimshme për të tërhequr përgjegjësi penale.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82</a:t>
            </a:fld>
            <a:endParaRPr lang="en-US" smtClean="0"/>
          </a:p>
        </p:txBody>
      </p:sp>
    </p:spTree>
    <p:extLst>
      <p:ext uri="{BB962C8B-B14F-4D97-AF65-F5344CB8AC3E}">
        <p14:creationId xmlns:p14="http://schemas.microsoft.com/office/powerpoint/2010/main" xmlns="" val="425988321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12 të Konventës së Budapestit me një element të theksuar </a:t>
            </a:r>
            <a:r>
              <a:rPr lang="sq-AL" b="0"/>
              <a:t> (“</a:t>
            </a:r>
            <a:r>
              <a:rPr lang="sq-AL" sz="1200" b="0">
                <a:solidFill>
                  <a:srgbClr val="FF0000"/>
                </a:solidFill>
                <a:latin typeface="+mj-lt"/>
              </a:rPr>
              <a:t>personat juridikë mund të mbajnë përgjegjësi... kryer për përfitimin e tyre nga ndonjë person fizik... pozicion udhëheqës... autorizimi i përfaqësimit… autoriteti për të marrë vendime... autoriteti për të ushtruar kontroll</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r>
              <a:rPr lang="sq-AL"/>
              <a:t>Të dy perspektivat e Bashkimit Evropian dhe të Këshillit të Evropës përfshijnë, të paktën, ndonjë lloj përgjegjësie (kriminale ose jo) të kompanive dhe personave të tjerë juridikë nga veprimet kriminale të përfaqësuesve të tyre, duke vepruar në përfaqësimin dhe interesin e tyre. Për më tepër, Konventa shprehet se përgjegjësia e personave juridikë ndodh gjithashtu në rast të mungesës së mbikëqyrjes ose kontrollit të një përfaqësuesi ligjor të shoqërisë ose personit tjetër juridik mbi dikë nën mbikëqyrjen e saj. Sa u përket parakushteve për tërheqjen e përgjegjësisë së korporatave, Konventa e Budapestit kërkon katër kushtet e përshkruara në slajd. Kjo është për të siguruar që personat juridikë nuk penalizohen padrejtësisht për sjelljen e kryer nga persona fizikë në cilësinë e tyre individuale.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83</a:t>
            </a:fld>
            <a:endParaRPr lang="en-US" smtClean="0"/>
          </a:p>
        </p:txBody>
      </p:sp>
    </p:spTree>
    <p:extLst>
      <p:ext uri="{BB962C8B-B14F-4D97-AF65-F5344CB8AC3E}">
        <p14:creationId xmlns:p14="http://schemas.microsoft.com/office/powerpoint/2010/main" xmlns="" val="222533845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12 të Konventës së Budapestit me një element të theksuar</a:t>
            </a:r>
            <a:r>
              <a:rPr lang="sq-AL" b="0"/>
              <a:t> (“</a:t>
            </a:r>
            <a:r>
              <a:rPr lang="sq-AL" sz="1200" b="0">
                <a:solidFill>
                  <a:srgbClr val="FF0000"/>
                </a:solidFill>
                <a:latin typeface="+mj-lt"/>
              </a:rPr>
              <a:t>mungesa e mbikëqyrjes ose kontrollit nga një person fizik i referuar në paragrafin 1…. Ka bërë të mundur…. Kryerja... Për përfitimin e atij personi juridik nga një person fizik nën autoritetin e tij</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r>
              <a:rPr lang="sq-AL"/>
              <a:t>Ky element sugjeron që përveç katër kushteve të përshkruara në slajdin e mëparshëm, një person juridik mund të mbajë përgjegjësi nëse kryerja e veprës penale është bërë e mundur për shkak të mungesës së mbikëqyrjes, por kjo kërkon që vepra të jetë kryer për dobinë e personit juridik nga një person fizik që vepron nën autoritetin e personit juridik. </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84</a:t>
            </a:fld>
            <a:endParaRPr lang="en-US" smtClean="0"/>
          </a:p>
        </p:txBody>
      </p:sp>
    </p:spTree>
    <p:extLst>
      <p:ext uri="{BB962C8B-B14F-4D97-AF65-F5344CB8AC3E}">
        <p14:creationId xmlns:p14="http://schemas.microsoft.com/office/powerpoint/2010/main" xmlns="" val="386435310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E pasaktë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Që të zbatohet përgjegjësia e korporatës sipas nenit 12 të Konventës së Budapestit, vepra penale duhet të kryhet për të mirën e kompanisë. Në këtë rast, vetëm Kryeshefi Ekzekutiv në cilësinë e tij personale përfiton nga kryerja e veprës.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85</a:t>
            </a:fld>
            <a:endParaRPr lang="en-US" smtClean="0"/>
          </a:p>
        </p:txBody>
      </p:sp>
    </p:spTree>
    <p:extLst>
      <p:ext uri="{BB962C8B-B14F-4D97-AF65-F5344CB8AC3E}">
        <p14:creationId xmlns:p14="http://schemas.microsoft.com/office/powerpoint/2010/main" xmlns="" val="7571625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E pasaktë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Që të zbatohet përgjegjësia e korporatës sipas nenit 12 të Konventës së Budapestit, vepra penale duhet të kryhet për të mirën e kompanisë. Në këtë rast, vetëm Kryeshefi Ekzekutiv në cilësinë e tij personale përfiton nga kryerja e veprës.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86</a:t>
            </a:fld>
            <a:endParaRPr lang="en-US" smtClean="0"/>
          </a:p>
        </p:txBody>
      </p:sp>
    </p:spTree>
    <p:extLst>
      <p:ext uri="{BB962C8B-B14F-4D97-AF65-F5344CB8AC3E}">
        <p14:creationId xmlns:p14="http://schemas.microsoft.com/office/powerpoint/2010/main" xmlns="" val="4214732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Grupi tjetër i slajdeve fokuson dispozitat e ligjit procedural nën Kapitullin II Seksioni 2 të Konventës së Budapestit. </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87</a:t>
            </a:fld>
            <a:endParaRPr lang="en-US" smtClean="0"/>
          </a:p>
        </p:txBody>
      </p:sp>
    </p:spTree>
    <p:extLst>
      <p:ext uri="{BB962C8B-B14F-4D97-AF65-F5344CB8AC3E}">
        <p14:creationId xmlns:p14="http://schemas.microsoft.com/office/powerpoint/2010/main" xmlns="" val="320917159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14 të Konventës së Budapestit me një element të theksuar</a:t>
            </a:r>
            <a:r>
              <a:rPr lang="sq-AL" b="0"/>
              <a:t> (“</a:t>
            </a:r>
            <a:r>
              <a:rPr lang="sq-AL" sz="1200" b="0">
                <a:solidFill>
                  <a:srgbClr val="FF0000"/>
                </a:solidFill>
                <a:latin typeface="+mj-lt"/>
              </a:rPr>
              <a:t>vendosja e kompetencave dhe procedurave... procedurë e veçantë penale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Qëllimi i këtij elementi është të sqarojë se kompetencat procedurale të përshkruara në Kapitullin II Seksioni 2 të Konventës së Budapestit mund të ushtrohen vetëm në lidhje me hetime ose procedura specifike penale. Dispozitat e Konventës së Budapestit nuk mandatojnë masa legjislative për qëllime të tjera, siç është mbledhja e përgjithshme e inteligjencës.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88</a:t>
            </a:fld>
            <a:endParaRPr lang="en-US" smtClean="0"/>
          </a:p>
        </p:txBody>
      </p:sp>
    </p:spTree>
    <p:extLst>
      <p:ext uri="{BB962C8B-B14F-4D97-AF65-F5344CB8AC3E}">
        <p14:creationId xmlns:p14="http://schemas.microsoft.com/office/powerpoint/2010/main" xmlns="" val="116781274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14 të Konventës së Budapestit me një element të theksuar </a:t>
            </a:r>
            <a:r>
              <a:rPr lang="sq-AL" b="0"/>
              <a:t> (“</a:t>
            </a:r>
            <a:r>
              <a:rPr lang="sq-AL" sz="1200" b="0">
                <a:solidFill>
                  <a:srgbClr val="FF0000"/>
                </a:solidFill>
                <a:latin typeface="+mj-lt"/>
              </a:rPr>
              <a:t>veprat penale të përcaktuara në pajtim me… Konventa, vepra tjera penale… sisteme kompjuterike, … prova … formë elektronike… vepër penale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eaLnBrk="1" hangingPunct="1">
              <a:spcBef>
                <a:spcPct val="0"/>
              </a:spcBef>
            </a:pPr>
            <a:r>
              <a:rPr lang="sq-AL"/>
              <a:t>Kjo dispozitë përshkruan një nga aspektet kryesore që e bëjnë Konventën e Budapestit propozim kaq të vlefshëm. Sipas nenit 14, Konventa e Budapestit do të jetë e zbatueshme, padyshim, kur krimi nën hetim është një nga veprat e renditura në Konventën e Budapestit. Sidoqoftë, ai gjithashtu përfshin dy shtesa jashtëzakonisht të avancuara dhe të vlefshme: </a:t>
            </a:r>
          </a:p>
          <a:p>
            <a:pPr marL="171450" indent="-171450" eaLnBrk="1" hangingPunct="1">
              <a:spcBef>
                <a:spcPct val="0"/>
              </a:spcBef>
              <a:buFontTx/>
              <a:buChar char="-"/>
            </a:pPr>
            <a:r>
              <a:rPr lang="sq-AL"/>
              <a:t>Së pari, rregullat procedurale mund të përdoren në hetimin e çdo krimi nëse është kryer me anë të një sistemi kompjuterik; </a:t>
            </a:r>
          </a:p>
          <a:p>
            <a:pPr marL="171450" indent="-171450" eaLnBrk="1" hangingPunct="1">
              <a:spcBef>
                <a:spcPct val="0"/>
              </a:spcBef>
              <a:buFontTx/>
              <a:buChar char="-"/>
            </a:pPr>
            <a:r>
              <a:rPr lang="sq-AL"/>
              <a:t>Së dyti, rregullat mund të jenë të zbatueshme për mbledhjen e provave në çdo hetim nëse provat, në rast, ruhen në ndonjë lloj regjistri digjital: kjo do të thotë që çdo krim potencialisht bie nën rregullat procedurale të Konventës së Budapestit.</a:t>
            </a:r>
          </a:p>
          <a:p>
            <a:pPr marL="171450" indent="-171450" eaLnBrk="1" hangingPunct="1">
              <a:spcBef>
                <a:spcPct val="0"/>
              </a:spcBef>
              <a:buFontTx/>
              <a:buChar char="-"/>
            </a:pPr>
            <a:endParaRPr lang="en-GB" dirty="0"/>
          </a:p>
          <a:p>
            <a:pPr marL="0" indent="0" eaLnBrk="1" hangingPunct="1">
              <a:spcBef>
                <a:spcPct val="0"/>
              </a:spcBef>
              <a:buFontTx/>
              <a:buNone/>
            </a:pPr>
            <a:r>
              <a:rPr lang="sq-AL"/>
              <a:t>Trajneri duhet të theksojë që Konventa e Budapestit nuk është vetëm konventë e krimit kibernetik por një konventë e krimit kibernetik dhe e PROVAVE ELEKTRONIKE. </a:t>
            </a:r>
          </a:p>
          <a:p>
            <a:pPr eaLnBrk="1" hangingPunct="1">
              <a:spcBef>
                <a:spcPct val="0"/>
              </a:spcBef>
            </a:pPr>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ea typeface="ＭＳ Ｐゴシック" panose="020B0600070205080204" pitchFamily="34" charset="-128"/>
            </a:endParaRP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89</a:t>
            </a:fld>
            <a:endParaRPr lang="en-US" smtClean="0"/>
          </a:p>
        </p:txBody>
      </p:sp>
    </p:spTree>
    <p:extLst>
      <p:ext uri="{BB962C8B-B14F-4D97-AF65-F5344CB8AC3E}">
        <p14:creationId xmlns:p14="http://schemas.microsoft.com/office/powerpoint/2010/main" xmlns="" val="184308166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E pasaktë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Dispozitat e ligjit procedural gjithashtu mund të ushtrohen në lidhje me mbledhjen e provave elektronike në ndonjë vepër penale.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90</a:t>
            </a:fld>
            <a:endParaRPr lang="en-US" smtClean="0"/>
          </a:p>
        </p:txBody>
      </p:sp>
    </p:spTree>
    <p:extLst>
      <p:ext uri="{BB962C8B-B14F-4D97-AF65-F5344CB8AC3E}">
        <p14:creationId xmlns:p14="http://schemas.microsoft.com/office/powerpoint/2010/main" xmlns="" val="241897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1.b të Konventës së Budapestit që është përkufizimi i “të dhënave kompjuterike”.</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përkufizimit.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q-AL"/>
              <a:t>Përkufizimi i të dhënave kompjuterike mbështetet në përkufizimin ISO të të dhënave. Ky përkufizim përmban termat "i përshtatshëm për përpunim". Kjo do të thotë që të dhënat vendosen në një formë të tillë që ato mund të përpunohen drejtpërdrejt nga sistemi kompjuterik. Në mënyrë që të bëhet e qartë se të dhënat në këtë Konventë të Budapestit duhet të kuptohen si të dhëna në formë elektronike ose formë tjetër direkt të përpunueshme, përdoret nocioni "të dhëna kompjuterike". </a:t>
            </a:r>
          </a:p>
          <a:p>
            <a:pPr eaLnBrk="1" hangingPunct="1"/>
            <a:endParaRPr lang="en-US" altLang="sr-Latn-RS" dirty="0"/>
          </a:p>
          <a:p>
            <a:pPr eaLnBrk="1" hangingPunct="1"/>
            <a:r>
              <a:rPr lang="sq-AL"/>
              <a:t>Të dhënat kompjuterike siç përcaktohet mund të jenë shënjestra e një prej veprave penale të përcaktuara në Konventën e Budapestit (në Kapitullin 2, Seksioni 1) si dhe objekt i zbatimit të një prej masave hetimore të përcaktuara nga kjo Konventë e Budapestit (në Kapitullin 2, Seksioni 2).</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smtClean="0"/>
          </a:p>
        </p:txBody>
      </p:sp>
    </p:spTree>
    <p:extLst>
      <p:ext uri="{BB962C8B-B14F-4D97-AF65-F5344CB8AC3E}">
        <p14:creationId xmlns:p14="http://schemas.microsoft.com/office/powerpoint/2010/main" xmlns="" val="163335161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q-AL"/>
              <a:t>Përgjigjja e duhur është: </a:t>
            </a:r>
            <a:r>
              <a:rPr lang="sq-AL" b="1"/>
              <a:t>E pasaktë</a:t>
            </a:r>
            <a:r>
              <a:rPr lang="sq-AL"/>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Dispozitat e ligjit procedural gjithashtu mund të ushtrohen në lidhje me mbledhjen e provave elektronike në ndonjë vepër penale. </a:t>
            </a: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91</a:t>
            </a:fld>
            <a:endParaRPr lang="en-US" smtClean="0"/>
          </a:p>
        </p:txBody>
      </p:sp>
    </p:spTree>
    <p:extLst>
      <p:ext uri="{BB962C8B-B14F-4D97-AF65-F5344CB8AC3E}">
        <p14:creationId xmlns:p14="http://schemas.microsoft.com/office/powerpoint/2010/main" xmlns="" val="244741487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q-AL"/>
              <a:t>Në anën e majtë, ky slajd tregon tekstin e Nenit 15 të Konventës së Budapestit me një element të theksuar </a:t>
            </a:r>
            <a:r>
              <a:rPr lang="sq-AL" b="0"/>
              <a:t> (“</a:t>
            </a:r>
            <a:r>
              <a:rPr lang="sq-AL" sz="1200" b="0">
                <a:solidFill>
                  <a:srgbClr val="FF0000"/>
                </a:solidFill>
                <a:latin typeface="+mj-lt"/>
              </a:rPr>
              <a:t>masat mbrojtëse të parapara me ligjin e brendshëm….. mbrojtja adekuate e të drejtave dhe lirive të njeriut…. instrumentet e zbatueshme për të drejtat e njeriut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algn="just" eaLnBrk="1" hangingPunct="1">
              <a:spcBef>
                <a:spcPct val="0"/>
              </a:spcBef>
            </a:pPr>
            <a:r>
              <a:rPr lang="sq-AL" b="0" i="0" baseline="0"/>
              <a:t>Mbrojtja e të drejtave të njeriut është proces përsëritës i cili duhet të sigurohet duke marrë parasysh të gjitha rrethanat precize. Për këtë arsye, përcaktimi i masave mbrojtëse të përshtatshme duhet të bëhet në çdo hap të jetës së një rregulli procedural: </a:t>
            </a:r>
            <a:r>
              <a:rPr lang="sq-AL" b="0" i="1" baseline="0"/>
              <a:t>themelimi i saj </a:t>
            </a:r>
            <a:r>
              <a:rPr lang="sq-AL" b="0" i="0" baseline="0"/>
              <a:t>(d.m.th. Inkorporimi i saj në ligjin e brendshëm), </a:t>
            </a:r>
            <a:r>
              <a:rPr lang="sq-AL" b="0" i="1" baseline="0">
                <a:solidFill>
                  <a:srgbClr val="FF0000"/>
                </a:solidFill>
              </a:rPr>
              <a:t>zbatimi i saj (d.m.th. organizimi i brendshëm për të mundësuar kompetencat ose procedurën) dhe më pas zbatimi i saj (d.m.th. zbatimi konkret i saj në një rast të caktuar)</a:t>
            </a:r>
            <a:r>
              <a:rPr lang="sq-AL" b="0" i="0" baseline="0"/>
              <a:t>. Parashikimi është për më tepër një veprim i veçantë i rëndësishëm që mundëson ruajtjen e të Drejtave të Njeriut "me model" - kur është e përshtatshme - që do të thotë në thelb se, nëse një masë mbrojtëse është hartuar për t'u përfshirë në një procedurë të caktuar në kohën kur kjo procedurë është përcaktuar, kjo masa mbrojtëse do të jetë plotësisht në përputhje me zbatimin e asaj procedure, e cila do të lejojë që të kursehen përpjekjet në zbatimin e masës mbrojtëse dhe të sigurohet zbatimi i saktë i masës mbrojtëse për të mirën e mbrojtjes së të drejtave themelore.</a:t>
            </a:r>
          </a:p>
          <a:p>
            <a:pPr algn="just" eaLnBrk="1" hangingPunct="1">
              <a:spcBef>
                <a:spcPct val="0"/>
              </a:spcBef>
            </a:pPr>
            <a:r>
              <a:rPr lang="sq-AL" i="0" baseline="0"/>
              <a:t>	</a:t>
            </a:r>
          </a:p>
          <a:p>
            <a:pPr algn="just" eaLnBrk="1" hangingPunct="1">
              <a:spcBef>
                <a:spcPct val="0"/>
              </a:spcBef>
            </a:pPr>
            <a:r>
              <a:rPr lang="sq-AL" b="0" i="0" baseline="0"/>
              <a:t>Aspekti tjetër i elementit të theksuar është parimi i bazës ligjore. Masat mbrojtëse duhet të sigurohen nga ligji i brendshëm, i cili mundëson efektivitetin dhe njohuritë e tyre publike (falë të cilave qytetari do të jetë në gjendje të dijë të drejtat dhe detyrimet e veta). </a:t>
            </a:r>
            <a:r>
              <a:rPr lang="sq-AL" i="0" baseline="0"/>
              <a:t>Sidoqoftë, nocioni "Ligji i brendshëm" këtu kuptohet në kuptimin e tij thelbësor dhe u referohet akteve legjislative por edhe rregullave kushtetuese dhe burimeve tjera ligjore siç është jurisprudenca e vazhdueshme (burimi: raport shpjegues i Konventës për krime kibernetike, i cili korrespondon me pozicionin e Gjykatës Evropiane të të Drejtave të Njeriut të Këshillit të Evropës - GJEDNJ).</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92</a:t>
            </a:fld>
            <a:endParaRPr lang="en-US" smtClean="0"/>
          </a:p>
        </p:txBody>
      </p:sp>
    </p:spTree>
    <p:extLst>
      <p:ext uri="{BB962C8B-B14F-4D97-AF65-F5344CB8AC3E}">
        <p14:creationId xmlns:p14="http://schemas.microsoft.com/office/powerpoint/2010/main" xmlns="" val="32241626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sq-AL"/>
              <a:t>Në anën e majtë, ky slajd tregon tekstin e Nenit 15 të Konventës së Budapestit me një element të theksuar</a:t>
            </a:r>
            <a:r>
              <a:rPr lang="sq-AL" b="0"/>
              <a:t> (“</a:t>
            </a:r>
            <a:r>
              <a:rPr lang="sq-AL" sz="1200" b="0">
                <a:solidFill>
                  <a:srgbClr val="FF0000"/>
                </a:solidFill>
                <a:latin typeface="+mj-lt"/>
              </a:rPr>
              <a:t>parimi i proporcionalitetit</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pPr eaLnBrk="1" hangingPunct="1">
              <a:spcBef>
                <a:spcPct val="0"/>
              </a:spcBef>
            </a:pPr>
            <a:r>
              <a:rPr lang="sq-AL" b="0" baseline="0"/>
              <a:t>Sipas Konventës së Budapestit, masat mbrojtëse duhet të sigurojnë, të paktën, parimin e proporcionalitetit. </a:t>
            </a:r>
            <a:r>
              <a:rPr lang="sq-AL" baseline="0"/>
              <a:t>Parimi i proporcionalitetit është një parim tjetër i rëndësishëm, kuptimi i të cilit mund të ndryshojë në varësi të sistemeve juridike. </a:t>
            </a:r>
            <a:r>
              <a:rPr lang="sq-AL"/>
              <a:t>Parimi i proporcionalitetit kërkon që të ketë një marrëdhënie të arsyeshme ndërmjet një objektivi të veçantë që duhet të arrihet dhe mjeteve të përdorura për të arritur atë objektiv.</a:t>
            </a:r>
            <a:r>
              <a:rPr lang="sq-AL" baseline="0"/>
              <a:t> </a:t>
            </a:r>
          </a:p>
          <a:p>
            <a:pPr eaLnBrk="1" hangingPunct="1">
              <a:spcBef>
                <a:spcPct val="0"/>
              </a:spcBef>
            </a:pPr>
            <a:endParaRPr lang="en-GB" baseline="0" dirty="0"/>
          </a:p>
          <a:p>
            <a:pPr eaLnBrk="1" hangingPunct="1">
              <a:spcBef>
                <a:spcPct val="0"/>
              </a:spcBef>
            </a:pPr>
            <a:r>
              <a:rPr lang="sq-AL" baseline="0"/>
              <a:t>Në vendet e obliguara nga KEDNJ, parimi i proporcionalitetit siguron që asnjë kompetencë ose procedurë tjetër më pak ndërhyrëse nuk mund të mundësojë arritjen në mënyrë adekuate të objektivit të kësaj kompetence ose procedure, duke marrë parasysh si natyrën dhe rrethanat e veprës, ashtu edhe natyrën dhe legjitimitetin e të drejtave themelore të prekura. </a:t>
            </a:r>
          </a:p>
          <a:p>
            <a:pPr eaLnBrk="1" hangingPunct="1">
              <a:spcBef>
                <a:spcPct val="0"/>
              </a:spcBef>
            </a:pPr>
            <a:endParaRPr lang="en-GB" baseline="0" dirty="0"/>
          </a:p>
          <a:p>
            <a:pPr eaLnBrk="1" hangingPunct="1">
              <a:spcBef>
                <a:spcPct val="0"/>
              </a:spcBef>
            </a:pPr>
            <a:r>
              <a:rPr lang="sq-AL" baseline="0"/>
              <a:t>Brenda kornizës së KEDNJ-së, ky parim kuptohet duke përfshirë, ose shoqëruar nga një parim tjetër që është parimi i “domosdoshmërisë” së kompetencës ose procedurës. Ai i referohet:</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q-AL"/>
              <a:t>a ka ndonjë nevojë të ngutshme shoqërore për disa kufizime të të drejtave themelore?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q-AL"/>
              <a:t>nëse po, a i korrespondon kufizimi i veçantë kësaj nevoje? </a:t>
            </a:r>
          </a:p>
          <a:p>
            <a:pPr marL="171450" marR="0" indent="-1714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q-AL"/>
              <a:t>nëse po, a është një përgjigje proporcionale ndaj asaj nevoje? </a:t>
            </a:r>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i="1" baseline="0" dirty="0"/>
          </a:p>
          <a:p>
            <a:pPr marL="0" marR="0" indent="0" algn="l"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sq-AL" i="1" baseline="0"/>
              <a:t>Si shembull, kufizimi i qartë i përmendur tashmë në nenin 21 që zbatimi i masave të përgjimit do të ndërmerret në lidhje me një sërë veprash të rënda, të përcaktuara nga ligji i brendshëm, është një shembull i qartë i zbatimit të parimit të proporcionalitetit (shih raportin shpjegues për Konventën e Budapestit).</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93</a:t>
            </a:fld>
            <a:endParaRPr lang="en-US" smtClean="0"/>
          </a:p>
        </p:txBody>
      </p:sp>
    </p:spTree>
    <p:extLst>
      <p:ext uri="{BB962C8B-B14F-4D97-AF65-F5344CB8AC3E}">
        <p14:creationId xmlns:p14="http://schemas.microsoft.com/office/powerpoint/2010/main" xmlns="" val="7351464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15 të Konventës së Budapestit me një element të theksuar</a:t>
            </a:r>
            <a:r>
              <a:rPr lang="sq-AL" b="0"/>
              <a:t> (“</a:t>
            </a:r>
            <a:r>
              <a:rPr lang="sq-AL" sz="1200" b="0">
                <a:solidFill>
                  <a:srgbClr val="FF0000"/>
                </a:solidFill>
                <a:latin typeface="+mj-lt"/>
              </a:rPr>
              <a:t>në pikëpamje të natyrës së procedurës apo kompetencave përkatëse</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paraqet një shpjegim në formë diagrami të elementit të theksuar. </a:t>
            </a:r>
          </a:p>
          <a:p>
            <a:pPr eaLnBrk="1" hangingPunct="1">
              <a:spcBef>
                <a:spcPct val="0"/>
              </a:spcBef>
            </a:pPr>
            <a:endParaRPr lang="en-US" dirty="0"/>
          </a:p>
          <a:p>
            <a:pPr eaLnBrk="1" hangingPunct="1">
              <a:spcBef>
                <a:spcPct val="0"/>
              </a:spcBef>
            </a:pPr>
            <a:r>
              <a:rPr lang="sq-AL"/>
              <a:t>Konventa e Budapestit nuk kufizon llojet e kushteve dhe masave mbrojtëse që mund të jenë të zbatueshme</a:t>
            </a:r>
            <a:r>
              <a:rPr lang="sq-AL" b="0"/>
              <a:t>.</a:t>
            </a:r>
            <a:r>
              <a:rPr lang="sq-AL" b="0" baseline="0"/>
              <a:t> Ky nen parasheh vetëm një listë të masave mbrojtëse që duhet të zbatohen si minimum, kur është e përshtatshme në funksion të natyrës së procedurës ose kompetencës në fjalë (në varësi të natyrës pak a shumë ndërhyrëse të kompetencës ose procedurës).</a:t>
            </a:r>
          </a:p>
          <a:p>
            <a:pPr eaLnBrk="1" hangingPunct="1">
              <a:spcBef>
                <a:spcPct val="0"/>
              </a:spcBef>
            </a:pPr>
            <a:endParaRPr lang="en-GB" b="0" baseline="0" dirty="0"/>
          </a:p>
          <a:p>
            <a:pPr eaLnBrk="1" hangingPunct="1">
              <a:spcBef>
                <a:spcPct val="0"/>
              </a:spcBef>
            </a:pPr>
            <a:r>
              <a:rPr lang="sq-AL" b="0" baseline="0"/>
              <a:t>Slajdi paraqet një piramidë të përmbysur që demonstron shkallën e kushteve dhe masave mbrojtëse të nevojshme për çdo kompetencë procedurale në varësi të nivelit të ndërhyrjes së kompetencës. Trajneri mund të përmend se secila prej kompetencave do të konsiderohet më pas.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94</a:t>
            </a:fld>
            <a:endParaRPr lang="en-US" smtClean="0"/>
          </a:p>
        </p:txBody>
      </p:sp>
    </p:spTree>
    <p:extLst>
      <p:ext uri="{BB962C8B-B14F-4D97-AF65-F5344CB8AC3E}">
        <p14:creationId xmlns:p14="http://schemas.microsoft.com/office/powerpoint/2010/main" xmlns="" val="183871850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sq-AL"/>
              <a:t>Në anën e majtë, ky slajd tregon tekstin e Nenit 15 të Konventës së Budapestit me një element të theksuar</a:t>
            </a:r>
            <a:r>
              <a:rPr lang="sq-AL" b="0"/>
              <a:t> (“</a:t>
            </a:r>
            <a:r>
              <a:rPr lang="sq-AL" sz="1200" b="0">
                <a:solidFill>
                  <a:srgbClr val="FF0000"/>
                </a:solidFill>
                <a:latin typeface="+mj-lt"/>
              </a:rPr>
              <a:t>përfshirë…. mbikëqyrjen e pavarur, bazat…. Kufizimi… fushëveprimi…. kohëzgjatja</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eaLnBrk="1" hangingPunct="1">
              <a:spcBef>
                <a:spcPct val="0"/>
              </a:spcBef>
            </a:pPr>
            <a:endParaRPr lang="en-US" dirty="0"/>
          </a:p>
          <a:p>
            <a:pPr eaLnBrk="1" hangingPunct="1">
              <a:spcBef>
                <a:spcPct val="0"/>
              </a:spcBef>
            </a:pPr>
            <a:r>
              <a:rPr lang="sq-AL" baseline="0"/>
              <a:t>Siç theksohet në këtë element, masat mbrojtëse të mundshme përfshijnë:</a:t>
            </a:r>
          </a:p>
          <a:p>
            <a:pPr marL="171450" indent="-171450" eaLnBrk="1" hangingPunct="1">
              <a:spcBef>
                <a:spcPct val="0"/>
              </a:spcBef>
              <a:buFont typeface="Arial" panose="020B0604020202020204" pitchFamily="34" charset="0"/>
              <a:buChar char="•"/>
            </a:pPr>
            <a:r>
              <a:rPr lang="sq-AL"/>
              <a:t>një mbikëqyrje gjyqësore ose tjetër e pavarur, </a:t>
            </a:r>
          </a:p>
          <a:p>
            <a:pPr marL="171450" indent="-171450" eaLnBrk="1" hangingPunct="1">
              <a:spcBef>
                <a:spcPct val="0"/>
              </a:spcBef>
              <a:buFont typeface="Arial" panose="020B0604020202020204" pitchFamily="34" charset="0"/>
              <a:buChar char="•"/>
            </a:pPr>
            <a:r>
              <a:rPr lang="sq-AL"/>
              <a:t>arsyet që justifikojnë zbatimin, </a:t>
            </a:r>
          </a:p>
          <a:p>
            <a:pPr marL="171450" indent="-171450" eaLnBrk="1" hangingPunct="1">
              <a:spcBef>
                <a:spcPct val="0"/>
              </a:spcBef>
              <a:buFont typeface="Arial" panose="020B0604020202020204" pitchFamily="34" charset="0"/>
              <a:buChar char="•"/>
            </a:pPr>
            <a:r>
              <a:rPr lang="sq-AL"/>
              <a:t>dhe kufizimin e fushës dhe kohëzgjatjen e një kompetence apo procedure të tillë. </a:t>
            </a:r>
          </a:p>
          <a:p>
            <a:pPr eaLnBrk="1" hangingPunct="1">
              <a:spcBef>
                <a:spcPct val="0"/>
              </a:spcBef>
            </a:pPr>
            <a:endParaRPr lang="en-GB" dirty="0"/>
          </a:p>
          <a:p>
            <a:pPr eaLnBrk="1" hangingPunct="1">
              <a:spcBef>
                <a:spcPct val="0"/>
              </a:spcBef>
            </a:pPr>
            <a:r>
              <a:rPr lang="sq-AL" b="0"/>
              <a:t>Mbikëqyrja e pavarur dhe fushëveprimi dhe kufizimi i kohës janë masa mbrojtëse tradicionale që sigurojnë proporcionalitetin e masave ndërhyrëse, duke vendosur kufizime për këto masa dhe duke mundësuar verifikimin e pavarur të respektimit të këtyre kufizimeve dhe të parimeve tjera që sigurojnë mbrojtjen e të drejtave.</a:t>
            </a:r>
            <a:r>
              <a:rPr lang="sq-AL" b="0" baseline="0"/>
              <a:t> </a:t>
            </a:r>
          </a:p>
          <a:p>
            <a:pPr eaLnBrk="1" hangingPunct="1">
              <a:spcBef>
                <a:spcPct val="0"/>
              </a:spcBef>
            </a:pPr>
            <a:endParaRPr lang="en-GB" baseline="0" dirty="0"/>
          </a:p>
          <a:p>
            <a:pPr eaLnBrk="1" hangingPunct="1">
              <a:spcBef>
                <a:spcPct val="0"/>
              </a:spcBef>
            </a:pPr>
            <a:r>
              <a:rPr lang="sq-AL" b="0" baseline="0"/>
              <a:t>Specifikimi i arsyeve që justifikojnë masën ndërhyrëse është një tjetër parim që tradicionalisht siguron si domosdoshmërinë ashtu edhe proporcionalitetin e kësaj mase (ky specifikim mundëson të verifikohet nëse masa që kufizon liritë është e nevojshme në mënyrë efektive, dhe nëse kjo masë është proporcionale me qëllimin specifik që duhet të arrihet). </a:t>
            </a:r>
          </a:p>
          <a:p>
            <a:pPr eaLnBrk="1" hangingPunct="1">
              <a:spcBef>
                <a:spcPct val="0"/>
              </a:spcBef>
            </a:pPr>
            <a:endParaRPr lang="en-GB" baseline="0" dirty="0"/>
          </a:p>
          <a:p>
            <a:pPr eaLnBrk="1" hangingPunct="1">
              <a:spcBef>
                <a:spcPct val="0"/>
              </a:spcBef>
            </a:pPr>
            <a:r>
              <a:rPr lang="sq-AL"/>
              <a:t>Ideja që masat mbrojtëse duhet të zbatohen në masën që ato janë "</a:t>
            </a:r>
            <a:r>
              <a:rPr lang="sq-AL" i="1"/>
              <a:t>të përshtatshme në funksion të natyrës së procedurës ose kompetencës në fjalë</a:t>
            </a:r>
            <a:r>
              <a:rPr lang="sq-AL"/>
              <a:t>" meriton të detajohet më tej</a:t>
            </a:r>
            <a:r>
              <a:rPr lang="sq-AL" baseline="0"/>
              <a:t>. </a:t>
            </a:r>
            <a:r>
              <a:rPr lang="sq-AL"/>
              <a:t>Ky tregues kujton për herë të tretë rëndësinë e marrjes parasysh të rrethanave përreth në përcaktimin e masave mbrojtëse të përshtatshme.</a:t>
            </a:r>
            <a:r>
              <a:rPr lang="sq-AL" baseline="0"/>
              <a:t> Për shembull, siç kujtohet në raportin shpjegues të Konventës për Krimin Kibernetik, "</a:t>
            </a:r>
            <a:r>
              <a:rPr lang="sq-AL" i="1" baseline="0"/>
              <a:t>Palët duhet të zbatojnë qartë kushte dhe masa mbrojtëse të tilla si</a:t>
            </a:r>
            <a:r>
              <a:rPr lang="sq-AL" baseline="0"/>
              <a:t>" ato të përmendura në  pikën 2 të përmendura në këtë slajd "</a:t>
            </a:r>
            <a:r>
              <a:rPr lang="sq-AL" i="1" baseline="0"/>
              <a:t>në lidhje me përgjimin, duke pasur parasysh ndërhyrjen e tij</a:t>
            </a:r>
            <a:r>
              <a:rPr lang="sq-AL" baseline="0"/>
              <a:t>", por nuk do të zbatohen në mënyrë të barabartë për ruajtjen e të dhënave.</a:t>
            </a:r>
            <a:r>
              <a:rPr lang="sq-AL" sz="1200" b="0" i="0" u="none" strike="noStrike" baseline="0">
                <a:solidFill>
                  <a:schemeClr val="tx1"/>
                </a:solidFill>
                <a:latin typeface="+mn-lt"/>
                <a:ea typeface="+mn-ea"/>
                <a:cs typeface="+mn-cs"/>
              </a:rPr>
              <a:t> Rrethanat specifike mund të kërkojnë gjithashtu masa mbrojtëse që nuk renditen në Nenin 15. </a:t>
            </a:r>
            <a:r>
              <a:rPr lang="sq-AL" sz="1200" b="0" u="none" strike="noStrike" baseline="0">
                <a:solidFill>
                  <a:schemeClr val="tx1"/>
                </a:solidFill>
                <a:latin typeface="+mn-lt"/>
                <a:ea typeface="+mn-ea"/>
                <a:cs typeface="+mn-cs"/>
              </a:rPr>
              <a:t>Sipas raportit shpjegues, këto masa tjera mbrojtëse "</a:t>
            </a:r>
            <a:r>
              <a:rPr lang="sq-AL" sz="1200" b="0" i="1" u="none" strike="noStrike" baseline="0">
                <a:solidFill>
                  <a:schemeClr val="tx1"/>
                </a:solidFill>
                <a:latin typeface="+mn-lt"/>
                <a:ea typeface="+mn-ea"/>
                <a:cs typeface="+mn-cs"/>
              </a:rPr>
              <a:t>që duhet të adresohen sipas ligjit vendor përfshijnë të drejtën kundër vetë-inkriminimit, dhe privilegjet ligjore dhe specifikën e individëve ose vendeve që i nënshtrohen zbatimit të masës</a:t>
            </a:r>
            <a:r>
              <a:rPr lang="sq-AL" sz="1200" b="0" u="none" strike="noStrike" baseline="0">
                <a:solidFill>
                  <a:schemeClr val="tx1"/>
                </a:solidFill>
                <a:latin typeface="+mn-lt"/>
                <a:ea typeface="+mn-ea"/>
                <a:cs typeface="+mn-cs"/>
              </a:rPr>
              <a:t>" (për shembull, mbrojtja e gazetarëve, gjyqtarëve dhe zyrave të avokatëve dhe korrespondenca duhet të përforcohet)</a:t>
            </a:r>
            <a:r>
              <a:rPr lang="sq-AL" sz="1200" b="0" i="0" u="none" strike="noStrike" baseline="0">
                <a:solidFill>
                  <a:schemeClr val="tx1"/>
                </a:solidFill>
                <a:latin typeface="+mn-lt"/>
                <a:ea typeface="+mn-ea"/>
                <a:cs typeface="+mn-cs"/>
              </a:rPr>
              <a:t>. </a:t>
            </a:r>
          </a:p>
          <a:p>
            <a:pPr eaLnBrk="1" hangingPunct="1">
              <a:spcBef>
                <a:spcPct val="0"/>
              </a:spcBef>
            </a:pPr>
            <a:endParaRPr lang="en-GB" dirty="0"/>
          </a:p>
          <a:p>
            <a:pPr marL="0" marR="0" indent="0" algn="l" defTabSz="457200" rtl="0" eaLnBrk="1" fontAlgn="base" latinLnBrk="0" hangingPunct="1">
              <a:lnSpc>
                <a:spcPct val="100000"/>
              </a:lnSpc>
              <a:spcBef>
                <a:spcPct val="0"/>
              </a:spcBef>
              <a:spcAft>
                <a:spcPct val="0"/>
              </a:spcAft>
              <a:buClrTx/>
              <a:buSzTx/>
              <a:buFontTx/>
              <a:buNone/>
              <a:tabLst/>
              <a:defRPr/>
            </a:pPr>
            <a:r>
              <a:rPr lang="sq-AL"/>
              <a:t>Në fund, paragrafi 3 i Nenit 15 thekson nevojën për të marrë në konsideratë ndikimin e kompetencave dhe procedurave mbi të drejtat, përgjegjësitë dhe interesat legjitime të palëve të treta, në masën që është në përputhje me interesin publik, veçanërisht administrimin e shëndoshë të drejtësisë.</a:t>
            </a:r>
            <a:r>
              <a:rPr lang="sq-AL" baseline="0"/>
              <a:t> Kjo kërkesë është aspekti i dytë i parimit të proporcionalitetit, i cili u përmend gjatë përcaktimit të këtij parimi në slajdin e mëparshëm. </a:t>
            </a:r>
          </a:p>
          <a:p>
            <a:pPr marL="0" marR="0" indent="0" algn="l" defTabSz="457200" rtl="0" eaLnBrk="1" fontAlgn="base" latinLnBrk="0" hangingPunct="1">
              <a:lnSpc>
                <a:spcPct val="100000"/>
              </a:lnSpc>
              <a:spcBef>
                <a:spcPct val="0"/>
              </a:spcBef>
              <a:spcAft>
                <a:spcPct val="0"/>
              </a:spcAft>
              <a:buClrTx/>
              <a:buSzTx/>
              <a:buFontTx/>
              <a:buNone/>
              <a:tabLst/>
              <a:defRPr/>
            </a:pPr>
            <a:endParaRPr lang="en-GB" dirty="0"/>
          </a:p>
          <a:p>
            <a:pPr eaLnBrk="1" hangingPunct="1">
              <a:spcBef>
                <a:spcPct val="0"/>
              </a:spcBef>
            </a:pPr>
            <a:r>
              <a:rPr lang="sq-AL"/>
              <a:t>Parimi i proporcionalitetit siguron që asnjë kompetencë ose procedurë tjetër më pak ndërhyrëse nuk mund të mundësojë arritjen në mënyrë adekuate të objektivit të kësaj kompetence ose procedure, duke marrë parasysh si natyrën dhe rrethanat e veprës, ashtu edhe natyrën dhe legjitimitetin e të drejtave themelore të prekura.</a:t>
            </a:r>
            <a:r>
              <a:rPr lang="sq-AL" baseline="0"/>
              <a:t> Paragrafi 3 i Nenit 15 adreson pjesën e fundit të kësaj fjalie të fundit, duke siguruar që masat mbrojtëse të zbatuara marrin parasysh ndikimin në të drejtat themelore, përgjegjësitë dhe interesat e ligjshëm të palëve të treta. </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95</a:t>
            </a:fld>
            <a:endParaRPr lang="en-US" smtClean="0"/>
          </a:p>
        </p:txBody>
      </p:sp>
    </p:spTree>
    <p:extLst>
      <p:ext uri="{BB962C8B-B14F-4D97-AF65-F5344CB8AC3E}">
        <p14:creationId xmlns:p14="http://schemas.microsoft.com/office/powerpoint/2010/main" xmlns="" val="20017801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15 të Konventës së Budapestit me një element të theksuar</a:t>
            </a:r>
            <a:r>
              <a:rPr lang="sq-AL" b="0"/>
              <a:t> (“</a:t>
            </a:r>
            <a:r>
              <a:rPr lang="sq-AL" sz="1200" b="0">
                <a:solidFill>
                  <a:srgbClr val="FF0000"/>
                </a:solidFill>
                <a:latin typeface="+mj-lt"/>
              </a:rPr>
              <a:t>interesi publik... administrimi i shëndetshëm i drejtësisë... të drejtat, përgjegjësitë dhe interesat legjitim të palëve të treta</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pPr eaLnBrk="1" hangingPunct="1">
              <a:spcBef>
                <a:spcPct val="0"/>
              </a:spcBef>
            </a:pPr>
            <a:endParaRPr lang="en-GB" baseline="0" dirty="0"/>
          </a:p>
          <a:p>
            <a:pPr eaLnBrk="1" hangingPunct="1">
              <a:spcBef>
                <a:spcPct val="0"/>
              </a:spcBef>
            </a:pPr>
            <a:r>
              <a:rPr lang="sq-AL"/>
              <a:t>Ky element kufizon domosdoshmërinë për të zvogëluar ndikimet e kompetencës ose procedurës në situatën kur ky reduktim është "në përputhje me interesin publik, veçanërisht administrimin e shëndoshë të drejtësisë". Kjo do të thotë që ndikimi i kompetencave ose procedurave së pari duhet të vlerësohet në lidhje me administrimin e shëndoshë të drejtësisë dhe interesave tjerë publik (p.sh. siguria publike dhe shëndeti publik dhe interesa tjerë, përfshirë interesat e viktimave dhe respektimin e jetës private). Në masën që kufizimi i ndikimit të kompetencës ose procedurës mbi të drejtat dhe interesat tjerë është në përputhje me mbrojtjen e këtyre interesave publike, pastaj masa mbrojtëse tjera duhet të zbatohen në mënyrë që të mbrohen këto interesa tjera, të tilla si "minimizimi i përçarjes së shërbimit, mbrojtja nga përgjegjësia për zbulimin ose lehtësimin e zbulimit sipas këtij kapitulli, ose mbrojtja e interesave të pronarit” (shih [1] raportin shpjegues të Konventës për krimin kibernetik, § 148).</a:t>
            </a:r>
          </a:p>
          <a:p>
            <a:pPr eaLnBrk="1" hangingPunct="1">
              <a:spcBef>
                <a:spcPct val="0"/>
              </a:spcBef>
            </a:pPr>
            <a:endParaRPr lang="en-GB" baseline="0" dirty="0"/>
          </a:p>
          <a:p>
            <a:pPr marL="0" marR="0" indent="0" algn="l" defTabSz="457200" rtl="0" eaLnBrk="1" fontAlgn="base" latinLnBrk="0" hangingPunct="1">
              <a:lnSpc>
                <a:spcPct val="100000"/>
              </a:lnSpc>
              <a:spcBef>
                <a:spcPct val="0"/>
              </a:spcBef>
              <a:spcAft>
                <a:spcPct val="0"/>
              </a:spcAft>
              <a:buClrTx/>
              <a:buSzTx/>
              <a:buFontTx/>
              <a:buNone/>
              <a:tabLst/>
              <a:defRPr/>
            </a:pPr>
            <a:r>
              <a:rPr lang="sq-AL" b="1" i="1" u="sng"/>
              <a:t>Referencat:</a:t>
            </a:r>
          </a:p>
          <a:p>
            <a:pPr marL="0" marR="0" indent="0" algn="l" defTabSz="457200" rtl="0" eaLnBrk="1" fontAlgn="base" latinLnBrk="0" hangingPunct="1">
              <a:lnSpc>
                <a:spcPct val="100000"/>
              </a:lnSpc>
              <a:spcBef>
                <a:spcPct val="0"/>
              </a:spcBef>
              <a:spcAft>
                <a:spcPct val="0"/>
              </a:spcAft>
              <a:buClrTx/>
              <a:buSzTx/>
              <a:buFontTx/>
              <a:buNone/>
              <a:tabLst/>
              <a:defRPr/>
            </a:pPr>
            <a:r>
              <a:rPr lang="sq-AL" sz="1200" baseline="30000"/>
              <a:t>[1] </a:t>
            </a:r>
            <a:r>
              <a:rPr lang="sq-AL" sz="1200"/>
              <a:t>Raport shpjegues për Konventën për krimin kibernetik, §148.</a:t>
            </a:r>
          </a:p>
          <a:p>
            <a:endParaRPr lang="x-none" dirty="0"/>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96</a:t>
            </a:fld>
            <a:endParaRPr lang="en-US" smtClean="0"/>
          </a:p>
        </p:txBody>
      </p:sp>
    </p:spTree>
    <p:extLst>
      <p:ext uri="{BB962C8B-B14F-4D97-AF65-F5344CB8AC3E}">
        <p14:creationId xmlns:p14="http://schemas.microsoft.com/office/powerpoint/2010/main" xmlns="" val="40027363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eaLnBrk="1" fontAlgn="auto" hangingPunct="1">
              <a:spcBef>
                <a:spcPts val="0"/>
              </a:spcBef>
              <a:spcAft>
                <a:spcPts val="0"/>
              </a:spcAft>
              <a:defRPr/>
            </a:pPr>
            <a:r>
              <a:rPr lang="sq-AL"/>
              <a:t>Nenet 16 dhe 17 përshkruajnë ruajtjen e shpejtë të të dhënave kompjuterike dhe ruajtjen dhe zbulimin e shpejtë të të dhënave kompjuterike. Të dy dispozitat janë shumë inovative dhe jashtëzakonisht domethënëse.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sq-AL"/>
              <a:t>Provat tradicionale do të qëndrojnë në skenën e krimit, përfundimisht, për një periudhë të gjatë kohore, por të dhënat digjitale - provat elektronike, janë shumë të paqëndrueshme dhe mund të zhduken shumë shpejt: pasi të humbasin ose shkatërrohen, do të jetë e vështirë të kthehen. </a:t>
            </a:r>
          </a:p>
          <a:p>
            <a:pPr eaLnBrk="1" fontAlgn="auto" hangingPunct="1">
              <a:spcBef>
                <a:spcPts val="0"/>
              </a:spcBef>
              <a:spcAft>
                <a:spcPts val="0"/>
              </a:spcAft>
              <a:defRPr/>
            </a:pPr>
            <a:endParaRPr lang="en-GB" i="1" dirty="0"/>
          </a:p>
          <a:p>
            <a:pPr eaLnBrk="1" fontAlgn="auto" hangingPunct="1">
              <a:spcBef>
                <a:spcPts val="0"/>
              </a:spcBef>
              <a:spcAft>
                <a:spcPts val="0"/>
              </a:spcAft>
              <a:defRPr/>
            </a:pPr>
            <a:r>
              <a:rPr lang="sq-AL" i="0"/>
              <a:t>Të dhënat e trafikut, për shembull, janë shumë të dobishme për të identifikuar autorin e një krimi. Por ky lloj informacioni nuk është i disponueshëm në mënyrë sistematike.</a:t>
            </a:r>
            <a:r>
              <a:rPr lang="sq-AL" i="0" baseline="0"/>
              <a:t> </a:t>
            </a:r>
            <a:r>
              <a:rPr lang="sq-AL" i="0"/>
              <a:t>Prandaj, sigurimi i ruajtjes së tyre nënkupton ekzistencën e një instrumenti ligjor që lejon agjentët e zbatimit të ligjit të urdhërojnë ruajtjen e një informacioni të tillë të paqëndrueshëm dhe t'ua komunikojnë atë shërbimeve tjera.</a:t>
            </a:r>
          </a:p>
          <a:p>
            <a:pPr eaLnBrk="1" fontAlgn="auto" hangingPunct="1">
              <a:spcBef>
                <a:spcPts val="0"/>
              </a:spcBef>
              <a:spcAft>
                <a:spcPts val="0"/>
              </a:spcAft>
              <a:defRPr/>
            </a:pPr>
            <a:endParaRPr lang="en-US" i="1" dirty="0"/>
          </a:p>
          <a:p>
            <a:pPr eaLnBrk="1" fontAlgn="auto" hangingPunct="1">
              <a:spcBef>
                <a:spcPts val="0"/>
              </a:spcBef>
              <a:spcAft>
                <a:spcPts val="0"/>
              </a:spcAft>
              <a:defRPr/>
            </a:pPr>
            <a:r>
              <a:rPr lang="sq-AL" i="1"/>
              <a:t>  Disa vende zbatuan legjislacionin për ruajtjen e të dhënave. Jashtë Evropës, shumica e qarqeve nuk e kanë zbatuar ende një legjislacion të tillë. </a:t>
            </a:r>
            <a:r>
              <a:rPr lang="sq-AL" b="0" i="1" u="none">
                <a:solidFill>
                  <a:srgbClr val="FF0000"/>
                </a:solidFill>
              </a:rPr>
              <a:t>Brenda Bashkimit Evropian, disa legjislacione kombëtare për mbajtjen e të dhënave janë deklaruar në kundërshtim me kushtetutën vendore për shkak të mungesës së masave mbrojtëse të përshtatshme (për shembull në Gjermani dhe në Slloveni), dhe vetë direktiva e BE-së për mbajtjen e të dhënave është vlerësuar si jo proporcionale nga Gjykata Evropiane e Drejtësisë (për shkak të një hapësire shumë të madhe dhe mungesës së masave mbrojtëse) dhe për këtë arsye në kundërshtim me Kartën e BE-së për të Drejtat Themelore dhe Konventën Evropiane për të Drejtat e Njeriut (Aktgjykimi i Gjykatës, 8 prill 2014, bashkoi lëndët C-293/12 dhe C-594/12, rasti "Digital Rights Ireland Ltd"). Kjo situatë ofron një pasqyrë të parë të rëndësisë së nenit 15 të Konventës së Budapestit për kushtet dhe masat mbrojtëse, të cilat do të shqyrtohen në Pjesën II. </a:t>
            </a:r>
          </a:p>
          <a:p>
            <a:pPr eaLnBrk="1" fontAlgn="auto" hangingPunct="1">
              <a:spcBef>
                <a:spcPts val="0"/>
              </a:spcBef>
              <a:spcAft>
                <a:spcPts val="0"/>
              </a:spcAf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sq-AL"/>
              <a:t>Konventa e Budapestit nuk ka një dispozitë për ruajtjen e të dhënave</a:t>
            </a:r>
            <a:r>
              <a:rPr lang="sq-AL" sz="1200">
                <a:solidFill>
                  <a:schemeClr val="tx1"/>
                </a:solidFill>
                <a:latin typeface="+mn-lt"/>
                <a:ea typeface="+mn-ea"/>
                <a:cs typeface="+mn-cs"/>
              </a:rPr>
              <a:t>. Nenet 16 dhe 17 u referohen të dhënave specifike të nevojshme në një hetim ose procedurë specifike. Nuk zbatohen për mbledhjen dhe mbajtjen në kohë reale të të dhënave të trafikut në të ardhmen ose qasjen në kohë reale të të dhënave të përmbajtjes. </a:t>
            </a:r>
            <a:r>
              <a:rPr lang="sq-AL"/>
              <a:t>Këto nene organizojnë "ruajtjen e përshpejtuar" si masë e menjëhershme e përkohshme për të mbajtur prova dhe për t'i dhënë kohë për të marrë urdhra gjyqësorë për sekuestrimin ose zbulimin e të dhënave. Neni 16 ka të bëjë me të dhënat e trafikut dhe të dhënat e përmbajtjes. Neni 17 lidhet më specifikisht me të dhënat e trafikut. </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sq-AL"/>
              <a:t>Shënime:</a:t>
            </a:r>
            <a:r>
              <a:rPr lang="sq-AL" baseline="0"/>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sq-AL"/>
              <a:t>Dallimi ndërmjet të dhënave të trafikut dhe të dhënave të përmbajtjes justifikohet nga fakti që të dhënat e përmbajtjes janë më të ndjeshme;</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sq-AL"/>
              <a:t>Palët e Konventës mund të shkojnë më larg se nivelet minimale të përshkruara këtu.</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97</a:t>
            </a:fld>
            <a:endParaRPr lang="en-US" smtClean="0"/>
          </a:p>
        </p:txBody>
      </p:sp>
    </p:spTree>
    <p:extLst>
      <p:ext uri="{BB962C8B-B14F-4D97-AF65-F5344CB8AC3E}">
        <p14:creationId xmlns:p14="http://schemas.microsoft.com/office/powerpoint/2010/main" xmlns="" val="172327020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16 të Konventës së Budapestit me një element të theksuar</a:t>
            </a:r>
            <a:r>
              <a:rPr lang="sq-AL" b="0"/>
              <a:t> (“</a:t>
            </a:r>
            <a:r>
              <a:rPr lang="sq-AL" sz="1200" b="0">
                <a:solidFill>
                  <a:srgbClr val="FF0000"/>
                </a:solidFill>
                <a:latin typeface="+mj-lt"/>
              </a:rPr>
              <a:t>urdhërojë apo ngjashëm të sigurojë</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veçanti, ky slajd rendit mediumet e mundshme përmes të cilave mund të kryhet ruajtja e shpejtë e të dhënave kompjuterike të ruajtura</a:t>
            </a:r>
            <a:r>
              <a:rPr lang="sq-AL" baseline="0"/>
              <a:t>. Konventa e Budapestit është fleksibile dhe u mundëson palëve të specifikojnë në legjislacionin e tyre të brendshëm mjetet përmes të cilave do të ushtrohet kompetenca për të ruajtur me shpejtësi të dhënat e ruajtura kompjuterike.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98</a:t>
            </a:fld>
            <a:endParaRPr lang="en-US" smtClean="0"/>
          </a:p>
        </p:txBody>
      </p:sp>
    </p:spTree>
    <p:extLst>
      <p:ext uri="{BB962C8B-B14F-4D97-AF65-F5344CB8AC3E}">
        <p14:creationId xmlns:p14="http://schemas.microsoft.com/office/powerpoint/2010/main" xmlns="" val="246322491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16 të Konventës së Budapestit me një element të theksuar</a:t>
            </a:r>
            <a:r>
              <a:rPr lang="sq-AL" b="0"/>
              <a:t> (“</a:t>
            </a:r>
            <a:r>
              <a:rPr lang="sq-AL" sz="1200" b="0">
                <a:solidFill>
                  <a:srgbClr val="FF0000"/>
                </a:solidFill>
                <a:latin typeface="+mj-lt"/>
              </a:rPr>
              <a:t>ruajtja e përshpejtuar</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Ruajtja e përshpejtuar është një nga kompetencat kryesore procedurale në çështjet që lidhen me provat elektronike.</a:t>
            </a:r>
            <a:r>
              <a:rPr lang="sq-AL" baseline="0"/>
              <a:t> Duke pasur parasysh paqëndrueshmërinë e të dhënave kompjuterike dhe lehtësinë me të cilën ato mund të fshihen, modifikohen ose ndryshohen, dhe duke pasur parasysh faktin që shumë ofrues të shërbimeve dhe persona nuk mbajnë për periudha të gjata të dhëna kompjuterike, është e nevojshme që të ketë një kompetencë procedurale për të siguruar ruajtjen e përshpejtuar.  Përdorimi i kësaj kompetence mbron nga fshirja, ndryshimi, modifikimi i gjendjes ose cilësisë së të dhënave kompjuterike.</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99</a:t>
            </a:fld>
            <a:endParaRPr lang="en-US" smtClean="0"/>
          </a:p>
        </p:txBody>
      </p:sp>
    </p:spTree>
    <p:extLst>
      <p:ext uri="{BB962C8B-B14F-4D97-AF65-F5344CB8AC3E}">
        <p14:creationId xmlns:p14="http://schemas.microsoft.com/office/powerpoint/2010/main" xmlns="" val="24796421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q-AL"/>
              <a:t>Në anën e majtë, ky slajd tregon tekstin e Nenit 16 të Konventës së Budapestit me një element të theksuar</a:t>
            </a:r>
            <a:r>
              <a:rPr lang="sq-AL" b="0"/>
              <a:t> (“</a:t>
            </a:r>
            <a:r>
              <a:rPr lang="sq-AL" sz="1200" b="0">
                <a:solidFill>
                  <a:srgbClr val="FF0000"/>
                </a:solidFill>
                <a:latin typeface="+mj-lt"/>
              </a:rPr>
              <a:t>të të specifikuara kompjuterike, përfshirë të dhëna trafiku</a:t>
            </a:r>
            <a:r>
              <a:rPr lang="sq-AL"/>
              <a:t>”).</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Në anën e djathtë, ky slajd ofron një shpjegim të elementit të theksuar. </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q-AL"/>
              <a:t>Kompetenca për të urdhëruar ose për të marrë në mënyrë të ngjashme ruajtjen e përshpejtuar të të dhënave nuk është ekuivalente me konceptin e ruajtjes së të dhënave, dhe kështu është e nevojshme që autoriteti kompetent që urdhëron ose siguron në mënyrë të ngjashme ruajtjen e përshpejtuar të të dhënave të ruajtura kompjuterike lejohet të bëjë të njëjtën gjë në lidhje me vetëm të dhëna të specifikuara, dhe jo përgjithësisht të vendosë detyrim për personat për të mbajtur sasi të dhënash të paspecifikuara ose pa dallim.</a:t>
            </a:r>
          </a:p>
          <a:p>
            <a:endParaRPr lang="x-none"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100</a:t>
            </a:fld>
            <a:endParaRPr lang="en-US" smtClean="0"/>
          </a:p>
        </p:txBody>
      </p:sp>
    </p:spTree>
    <p:extLst>
      <p:ext uri="{BB962C8B-B14F-4D97-AF65-F5344CB8AC3E}">
        <p14:creationId xmlns:p14="http://schemas.microsoft.com/office/powerpoint/2010/main" xmlns="" val="524845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pPr>
                <a:defRPr/>
              </a:pPr>
              <a:t>4/26/2021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xmlns=""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pPr>
                <a:defRPr/>
              </a:pPr>
              <a:t>4/26/2021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xmlns=""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pPr>
                <a:defRPr/>
              </a:pPr>
              <a:t>4/26/2021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xmlns=""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pPr>
                <a:defRPr/>
              </a:pPr>
              <a:t>4/26/2021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xmlns=""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pPr>
                <a:defRPr/>
              </a:pPr>
              <a:t>4/26/2021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xmlns=""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pPr>
                <a:defRPr/>
              </a:pPr>
              <a:t>4/26/2021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xmlns=""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pPr>
                <a:defRPr/>
              </a:pPr>
              <a:t>4/26/2021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xmlns=""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pPr>
                <a:defRPr/>
              </a:pPr>
              <a:t>4/26/2021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xmlns=""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pPr>
                <a:defRPr/>
              </a:pPr>
              <a:t>4/26/2021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xmlns=""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pPr>
                <a:defRPr/>
              </a:pPr>
              <a:t>4/26/2021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xmlns=""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pPr>
                <a:defRPr/>
              </a:pPr>
              <a:t>4/26/2021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xmlns=""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pPr>
                <a:defRPr/>
              </a:pPr>
              <a:t>4/26/2021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diagramData" Target="../diagrams/data16.xml"/><Relationship Id="rId7"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8.xml.rels><?xml version="1.0" encoding="UTF-8" standalone="yes"?>
<Relationships xmlns="http://schemas.openxmlformats.org/package/2006/relationships"><Relationship Id="rId3" Type="http://schemas.openxmlformats.org/officeDocument/2006/relationships/diagramData" Target="../diagrams/data17.xml"/><Relationship Id="rId7"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18.xml"/><Relationship Id="rId2" Type="http://schemas.openxmlformats.org/officeDocument/2006/relationships/notesSlide" Target="../notesSlides/notesSlide150.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5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19.xml"/><Relationship Id="rId2" Type="http://schemas.openxmlformats.org/officeDocument/2006/relationships/notesSlide" Target="../notesSlides/notesSlide151.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2.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4.xml.rels><?xml version="1.0" encoding="UTF-8" standalone="yes"?>
<Relationships xmlns="http://schemas.openxmlformats.org/package/2006/relationships"><Relationship Id="rId3" Type="http://schemas.openxmlformats.org/officeDocument/2006/relationships/diagramData" Target="../diagrams/data20.xml"/><Relationship Id="rId7"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65.xml.rels><?xml version="1.0" encoding="UTF-8" standalone="yes"?>
<Relationships xmlns="http://schemas.openxmlformats.org/package/2006/relationships"><Relationship Id="rId3" Type="http://schemas.openxmlformats.org/officeDocument/2006/relationships/diagramData" Target="../diagrams/data21.xml"/><Relationship Id="rId7" Type="http://schemas.openxmlformats.org/officeDocument/2006/relationships/image" Target="../media/image1.png"/><Relationship Id="rId2" Type="http://schemas.openxmlformats.org/officeDocument/2006/relationships/notesSlide" Target="../notesSlides/notesSlide164.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3" Type="http://schemas.openxmlformats.org/officeDocument/2006/relationships/diagramData" Target="../diagrams/data22.xml"/><Relationship Id="rId7"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83.xml.rels><?xml version="1.0" encoding="UTF-8" standalone="yes"?>
<Relationships xmlns="http://schemas.openxmlformats.org/package/2006/relationships"><Relationship Id="rId3" Type="http://schemas.openxmlformats.org/officeDocument/2006/relationships/diagramData" Target="../diagrams/data23.xml"/><Relationship Id="rId7"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1.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9.xml"/><Relationship Id="rId7"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10.xml"/><Relationship Id="rId7"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8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89.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9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q-AL" sz="2400" b="1" i="0" u="none" strike="noStrike" cap="none" normalizeH="0" baseline="0">
                <a:ln>
                  <a:noFill/>
                </a:ln>
                <a:solidFill>
                  <a:srgbClr val="2F618F"/>
                </a:solidFill>
                <a:latin typeface="Arial Narrow" panose="020B0606020202030204" pitchFamily="34" charset="0"/>
                <a:ea typeface="Calibri" pitchFamily="34" charset="0"/>
                <a:cs typeface="Times New Roman" pitchFamily="18" charset="0"/>
              </a:rPr>
              <a:t>www.coe.int/cybercrime</a:t>
            </a:r>
          </a:p>
        </p:txBody>
      </p:sp>
      <p:sp>
        <p:nvSpPr>
          <p:cNvPr id="10" name="Rectangle 9"/>
          <p:cNvSpPr/>
          <p:nvPr/>
        </p:nvSpPr>
        <p:spPr>
          <a:xfrm>
            <a:off x="179512" y="1727299"/>
            <a:ext cx="8750206" cy="3939540"/>
          </a:xfrm>
          <a:prstGeom prst="rect">
            <a:avLst/>
          </a:prstGeom>
          <a:ln>
            <a:noFill/>
          </a:ln>
        </p:spPr>
        <p:txBody>
          <a:bodyPr wrap="square">
            <a:spAutoFit/>
          </a:bodyPr>
          <a:lstStyle/>
          <a:p>
            <a:pPr algn="ctr"/>
            <a:r>
              <a:rPr lang="sq-AL" sz="3600" b="1" i="1">
                <a:solidFill>
                  <a:schemeClr val="tx2"/>
                </a:solidFill>
              </a:rPr>
              <a:t>Kurs i Specializuar Gjyqësor për Bashkëpunimin Ndërkombëtar</a:t>
            </a:r>
          </a:p>
          <a:p>
            <a:pPr algn="ctr"/>
            <a:endParaRPr lang="fr-FR" b="1" dirty="0"/>
          </a:p>
          <a:p>
            <a:pPr marL="0" indent="0" algn="ctr">
              <a:buFont typeface="Arial" charset="0"/>
              <a:buNone/>
              <a:defRPr/>
            </a:pPr>
            <a:r>
              <a:rPr lang="sq-AL" b="1"/>
              <a:t> </a:t>
            </a:r>
          </a:p>
          <a:p>
            <a:pPr marL="0" indent="0" algn="ctr">
              <a:buFont typeface="Arial" charset="0"/>
              <a:buNone/>
              <a:defRPr/>
            </a:pPr>
            <a:r>
              <a:rPr lang="sq-AL" sz="3200" b="1">
                <a:solidFill>
                  <a:schemeClr val="tx2"/>
                </a:solidFill>
              </a:rPr>
              <a:t>Sesioni 1.3</a:t>
            </a:r>
          </a:p>
          <a:p>
            <a:pPr marL="0" indent="0" algn="ctr">
              <a:buFont typeface="Arial" charset="0"/>
              <a:buNone/>
              <a:defRPr/>
            </a:pPr>
            <a:r>
              <a:rPr lang="sq-AL" sz="3200" b="1">
                <a:solidFill>
                  <a:schemeClr val="tx2"/>
                </a:solidFill>
              </a:rPr>
              <a:t>Përmbledhje e bazave ligjore të bashkëpunimit ndërkombëtar në lidhje me krimin kibernetik dhe provat elektronike </a:t>
            </a:r>
          </a:p>
        </p:txBody>
      </p:sp>
      <p:sp>
        <p:nvSpPr>
          <p:cNvPr id="11" name="Rectangle 10">
            <a:extLst>
              <a:ext uri="{FF2B5EF4-FFF2-40B4-BE49-F238E27FC236}">
                <a16:creationId xmlns:a16="http://schemas.microsoft.com/office/drawing/2014/main" xmlns=""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xmlns="" id="{753D533C-3528-6B42-B05B-8356FF76FC15}"/>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TextBox 13">
            <a:extLst>
              <a:ext uri="{FF2B5EF4-FFF2-40B4-BE49-F238E27FC236}">
                <a16:creationId xmlns:a16="http://schemas.microsoft.com/office/drawing/2014/main" xmlns=""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xmlns="" id="{5F39A16C-F9D3-2A4D-98FE-6E0DFED1E2A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Të dhëna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4C52B17A-14C8-4A54-A0DE-FFB2521D3FE2}"/>
              </a:ext>
            </a:extLst>
          </p:cNvPr>
          <p:cNvSpPr/>
          <p:nvPr/>
        </p:nvSpPr>
        <p:spPr>
          <a:xfrm>
            <a:off x="4412201" y="1384300"/>
            <a:ext cx="4518735" cy="5323046"/>
          </a:xfrm>
          <a:prstGeom prst="rect">
            <a:avLst/>
          </a:prstGeom>
        </p:spPr>
        <p:txBody>
          <a:bodyPr wrap="square">
            <a:spAutoFit/>
          </a:bodyPr>
          <a:lstStyle/>
          <a:p>
            <a:pPr marL="342900" indent="-342900" algn="just">
              <a:buFont typeface="Wingdings" pitchFamily="2" charset="2"/>
              <a:buChar char="Ø"/>
            </a:pPr>
            <a:r>
              <a:rPr lang="sq-AL" sz="2200" dirty="0"/>
              <a:t>Të dhëna kompjuterike janë çdo e dhënë që është në një formë që mund të përpunohet drejtpërdrejt nga një sistem kompjuterik</a:t>
            </a:r>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dirty="0"/>
              <a:t>Të dhënat kompjuterike që mund të përpunohen automatikisht mund të jenë shënjestra e veprave penale të përcaktuara në Konventën e Budapestit ose objekt i zbatimit të masave hetimore të përcaktuara nga Konventa e Budapestit </a:t>
            </a:r>
          </a:p>
        </p:txBody>
      </p:sp>
      <p:sp>
        <p:nvSpPr>
          <p:cNvPr id="8" name="Rectangle 7">
            <a:extLst>
              <a:ext uri="{FF2B5EF4-FFF2-40B4-BE49-F238E27FC236}">
                <a16:creationId xmlns:a16="http://schemas.microsoft.com/office/drawing/2014/main" xmlns="" id="{687B7C23-9E4D-47A3-872A-857DE10440B9}"/>
              </a:ext>
            </a:extLst>
          </p:cNvPr>
          <p:cNvSpPr/>
          <p:nvPr/>
        </p:nvSpPr>
        <p:spPr>
          <a:xfrm>
            <a:off x="213064" y="1384300"/>
            <a:ext cx="3986074" cy="3816429"/>
          </a:xfrm>
          <a:prstGeom prst="rect">
            <a:avLst/>
          </a:prstGeom>
        </p:spPr>
        <p:txBody>
          <a:bodyPr wrap="square">
            <a:spAutoFit/>
          </a:bodyPr>
          <a:lstStyle/>
          <a:p>
            <a:pPr marL="342900" indent="-342900" algn="just">
              <a:buFont typeface="Wingdings" pitchFamily="2" charset="2"/>
              <a:buChar char="Ø"/>
            </a:pPr>
            <a:r>
              <a:rPr lang="sq-AL" sz="2200" dirty="0"/>
              <a:t>"</a:t>
            </a:r>
            <a:r>
              <a:rPr lang="sq-AL" sz="2200" b="1" dirty="0"/>
              <a:t>Të dhëna kompjuterike</a:t>
            </a:r>
            <a:r>
              <a:rPr lang="sq-AL" sz="2200" dirty="0"/>
              <a:t>” do të thotë çfarëdolloj përfaqësimi të fakteve, informacioni apo konceptesh në një formë të përshtatshme për </a:t>
            </a:r>
            <a:r>
              <a:rPr lang="sq-AL" sz="2200" dirty="0" err="1"/>
              <a:t>procesim</a:t>
            </a:r>
            <a:r>
              <a:rPr lang="sq-AL" sz="2200" dirty="0"/>
              <a:t> në një sistem kompjuterik, që përfshijnë një program të përshtatshëm për punën e një sistemi kompjuterik për të kryer një funksion;</a:t>
            </a:r>
          </a:p>
        </p:txBody>
      </p:sp>
    </p:spTree>
    <p:extLst>
      <p:ext uri="{BB962C8B-B14F-4D97-AF65-F5344CB8AC3E}">
        <p14:creationId xmlns:p14="http://schemas.microsoft.com/office/powerpoint/2010/main" xmlns="" val="906628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472267"/>
          </a:xfrm>
          <a:prstGeom prst="rect">
            <a:avLst/>
          </a:prstGeom>
        </p:spPr>
        <p:txBody>
          <a:bodyPr wrap="square">
            <a:spAutoFit/>
          </a:bodyPr>
          <a:lstStyle/>
          <a:p>
            <a:pPr marL="342900" indent="-342900" algn="just">
              <a:buFont typeface="Wingdings" pitchFamily="2" charset="2"/>
              <a:buChar char="Ø"/>
            </a:pPr>
            <a:r>
              <a:rPr lang="sq-AL" sz="1400" dirty="0"/>
              <a:t>1. Secila palë miraton masa të tilla legjislative dhe të tjera që mund të jenë të nevojshme për të lejuar autoritetet e saj kompetente të urdhërojnë ose në mënyrë të ngjashme të sigurojnë ruajtje të përshpejtuar të </a:t>
            </a:r>
            <a:r>
              <a:rPr lang="sq-AL" sz="1400" b="1" dirty="0">
                <a:solidFill>
                  <a:srgbClr val="FF0000"/>
                </a:solidFill>
              </a:rPr>
              <a:t>të dhënave të specifikuara kompjuterike, përfshirë të dhënat e trafikut</a:t>
            </a:r>
            <a:r>
              <a:rPr lang="sq-AL" sz="1400" dirty="0"/>
              <a:t>, që janë ruajtur me anë të një sistemi kompjuterik, veçanërisht kur ka arsye për të besuar se të dhënat kompjuterike janë veçanërisht të rrezikuara nga humbja ose modifikimi.</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sz="1400" dirty="0"/>
              <a:t>2. Kur një Palë i jep efekt paragrafit 1 të mësipërm nëpërmjet një urdhri ndaj një personi që të ruajë të dhënat kompjuterike specifike të </a:t>
            </a:r>
            <a:r>
              <a:rPr lang="sq-AL" sz="1400" dirty="0" err="1"/>
              <a:t>memorizuara</a:t>
            </a:r>
            <a:r>
              <a:rPr lang="sq-AL" sz="1400" dirty="0"/>
              <a:t> në zotërimin apo kontrollin e një personi(</a:t>
            </a:r>
            <a:r>
              <a:rPr lang="sq-AL" sz="1400" dirty="0" err="1"/>
              <a:t>ave</a:t>
            </a:r>
            <a:r>
              <a:rPr lang="sq-AL" sz="1400" dirty="0"/>
              <a:t>),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 Një Palë mund të sigurojë që një urdhër i tillë të rinovohet herë pas here.</a:t>
            </a:r>
            <a:endParaRPr lang="sq-AL" sz="1520" dirty="0"/>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041023"/>
            <a:ext cx="4450456" cy="5509200"/>
          </a:xfrm>
          <a:prstGeom prst="rect">
            <a:avLst/>
          </a:prstGeom>
        </p:spPr>
        <p:txBody>
          <a:bodyPr wrap="square">
            <a:spAutoFit/>
          </a:bodyPr>
          <a:lstStyle/>
          <a:p>
            <a:pPr marL="342900" indent="-342900" algn="just">
              <a:buFont typeface="Wingdings" pitchFamily="2" charset="2"/>
              <a:buChar char="ü"/>
            </a:pPr>
            <a:r>
              <a:rPr lang="sq-AL" sz="2200" dirty="0"/>
              <a:t>Kompetenca shtrihet në të gjitha të dhënat kompjuterike duke përfshirë:</a:t>
            </a:r>
          </a:p>
          <a:p>
            <a:pPr marL="800100" lvl="1" indent="-342900" algn="just">
              <a:buFont typeface="Wingdings" pitchFamily="2" charset="2"/>
              <a:buChar char="ü"/>
            </a:pPr>
            <a:r>
              <a:rPr lang="sq-AL" sz="2200" dirty="0"/>
              <a:t>Të dhëna biznesi, shëndetësore, personale ose të dhëna tjera </a:t>
            </a:r>
          </a:p>
          <a:p>
            <a:pPr marL="800100" lvl="1" indent="-342900" algn="just">
              <a:buFont typeface="Wingdings" pitchFamily="2" charset="2"/>
              <a:buChar char="ü"/>
            </a:pPr>
            <a:r>
              <a:rPr lang="sq-AL" sz="2200" dirty="0"/>
              <a:t>Të dhëna për trafikun</a:t>
            </a:r>
          </a:p>
          <a:p>
            <a:pPr marL="800100" lvl="1" indent="-342900" algn="just">
              <a:buFont typeface="Wingdings" pitchFamily="2" charset="2"/>
              <a:buChar char="ü"/>
            </a:pPr>
            <a:endParaRPr lang="en-GB" sz="2200" dirty="0"/>
          </a:p>
          <a:p>
            <a:pPr marL="342900" indent="-342900" algn="just">
              <a:buFont typeface="Wingdings" pitchFamily="2" charset="2"/>
              <a:buChar char="ü"/>
            </a:pPr>
            <a:r>
              <a:rPr lang="sq-AL" sz="2200" dirty="0"/>
              <a:t>Masat duhet të zbatohen në lidhje me hetimin e një çështje të veçantë </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dirty="0"/>
              <a:t>Masa duhet të zbatohet në lidhje me të dhënat e specifikuara kompjuterike (dhe jo sasi pa dallim të të dhënave)</a:t>
            </a:r>
          </a:p>
        </p:txBody>
      </p:sp>
    </p:spTree>
    <p:extLst>
      <p:ext uri="{BB962C8B-B14F-4D97-AF65-F5344CB8AC3E}">
        <p14:creationId xmlns:p14="http://schemas.microsoft.com/office/powerpoint/2010/main" xmlns="" val="11216676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472267"/>
          </a:xfrm>
          <a:prstGeom prst="rect">
            <a:avLst/>
          </a:prstGeom>
        </p:spPr>
        <p:txBody>
          <a:bodyPr wrap="square">
            <a:spAutoFit/>
          </a:bodyPr>
          <a:lstStyle/>
          <a:p>
            <a:pPr marL="342900" indent="-342900" algn="just">
              <a:buFont typeface="Wingdings" pitchFamily="2" charset="2"/>
              <a:buChar char="Ø"/>
            </a:pPr>
            <a:r>
              <a:rPr lang="sq-AL" sz="1400" dirty="0"/>
              <a:t>1. Secila palë miraton masa të tilla legjislative dhe të tjera që mund të jenë të nevojshme për të lejuar autoritetet e saj kompetente të urdhërojnë ose në mënyrë të ngjashme të sigurojnë ruajtje të përshpejtuar të të dhënave të specifikuara kompjuterike, përfshirë të dhënat e trafikut, që janë </a:t>
            </a:r>
            <a:r>
              <a:rPr lang="sq-AL" sz="1400" b="1" dirty="0">
                <a:solidFill>
                  <a:srgbClr val="FF0000"/>
                </a:solidFill>
              </a:rPr>
              <a:t>ruajtur me anë të një sistemi kompjuterik</a:t>
            </a:r>
            <a:r>
              <a:rPr lang="sq-AL" sz="1400" dirty="0"/>
              <a:t>, veçanërisht kur ka arsye për të besuar se të dhënat kompjuterike janë veçanërisht të rrezikuara nga humbja ose modifikimi.</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sz="1400" dirty="0"/>
              <a:t>2. Kur një Palë i jep efekt paragrafit 1 të mësipërm nëpërmjet një urdhri ndaj një personi që të ruajë të dhënat kompjuterike specifike të </a:t>
            </a:r>
            <a:r>
              <a:rPr lang="sq-AL" sz="1400" dirty="0" err="1"/>
              <a:t>memorizuara</a:t>
            </a:r>
            <a:r>
              <a:rPr lang="sq-AL" sz="1400" dirty="0"/>
              <a:t> në zotërimin apo kontrollin e një personi(</a:t>
            </a:r>
            <a:r>
              <a:rPr lang="sq-AL" sz="1400" dirty="0" err="1"/>
              <a:t>ave</a:t>
            </a:r>
            <a:r>
              <a:rPr lang="sq-AL" sz="1400" dirty="0"/>
              <a:t>),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 Një Palë mund të sigurojë që një urdhër i tillë të rinovohet herë pas here.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3477875"/>
          </a:xfrm>
          <a:prstGeom prst="rect">
            <a:avLst/>
          </a:prstGeom>
        </p:spPr>
        <p:txBody>
          <a:bodyPr wrap="square">
            <a:spAutoFit/>
          </a:bodyPr>
          <a:lstStyle/>
          <a:p>
            <a:pPr marL="342900" indent="-342900" algn="just">
              <a:buFont typeface="Wingdings" pitchFamily="2" charset="2"/>
              <a:buChar char="ü"/>
            </a:pPr>
            <a:r>
              <a:rPr lang="sq-AL" sz="2200"/>
              <a:t>Ruajtja nuk vendos detyrim të përgjithshëm për ruajtjen e të dhënave</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a:t>Të dhënat e kërkuara për ruajtje duhet të:</a:t>
            </a:r>
          </a:p>
          <a:p>
            <a:pPr marL="800100" lvl="1" indent="-342900" algn="just">
              <a:buFont typeface="Wingdings" pitchFamily="2" charset="2"/>
              <a:buChar char="ü"/>
            </a:pPr>
            <a:r>
              <a:rPr lang="sq-AL" sz="2200"/>
              <a:t>Ekzistojnë tashmë</a:t>
            </a:r>
          </a:p>
          <a:p>
            <a:pPr marL="800100" lvl="1" indent="-342900" algn="just">
              <a:buFont typeface="Wingdings" pitchFamily="2" charset="2"/>
              <a:buChar char="ü"/>
            </a:pPr>
            <a:r>
              <a:rPr lang="sq-AL" sz="2200"/>
              <a:t>Jenë mbledhur tashmë dhe ruajtur në një sistem kompjuterik</a:t>
            </a:r>
          </a:p>
        </p:txBody>
      </p:sp>
    </p:spTree>
    <p:extLst>
      <p:ext uri="{BB962C8B-B14F-4D97-AF65-F5344CB8AC3E}">
        <p14:creationId xmlns:p14="http://schemas.microsoft.com/office/powerpoint/2010/main" xmlns="" val="27136173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472267"/>
          </a:xfrm>
          <a:prstGeom prst="rect">
            <a:avLst/>
          </a:prstGeom>
        </p:spPr>
        <p:txBody>
          <a:bodyPr wrap="square">
            <a:spAutoFit/>
          </a:bodyPr>
          <a:lstStyle/>
          <a:p>
            <a:pPr marL="342900" indent="-342900" algn="just">
              <a:buFont typeface="Wingdings" pitchFamily="2" charset="2"/>
              <a:buChar char="Ø"/>
            </a:pPr>
            <a:r>
              <a:rPr lang="sq-AL" sz="1400" dirty="0"/>
              <a:t>1. Secila palë miraton masa të tilla legjislative dhe të tjera që mund të jenë të nevojshme për të lejuar autoritetet e saj kompetente të urdhërojnë ose në mënyrë të ngjashme të sigurojnë ruajtje të përshpejtuar të të dhënave të specifikuara kompjuterike, përfshirë të dhënat e trafikut, që janë ruajtur me anë të një sistemi kompjuterik, veçanërisht kur ka </a:t>
            </a:r>
            <a:r>
              <a:rPr lang="sq-AL" sz="1400" b="1" dirty="0">
                <a:solidFill>
                  <a:srgbClr val="FF0000"/>
                </a:solidFill>
              </a:rPr>
              <a:t>arsye për të besuar se të dhënat kompjuterike janë veçanërisht të rrezikuara nga humbja ose modifikimi</a:t>
            </a:r>
            <a:r>
              <a:rPr lang="sq-AL" sz="1400" dirty="0"/>
              <a:t>.</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sz="1400" dirty="0"/>
              <a:t>2. Kur një Palë i jep efekt paragrafit 1 të mësipërm nëpërmjet një urdhri ndaj një personi që të ruajë të dhënat kompjuterike specifike të </a:t>
            </a:r>
            <a:r>
              <a:rPr lang="sq-AL" sz="1400" dirty="0" err="1"/>
              <a:t>memorizuara</a:t>
            </a:r>
            <a:r>
              <a:rPr lang="sq-AL" sz="1400" dirty="0"/>
              <a:t> në zotërimin apo kontrollin e një personi(</a:t>
            </a:r>
            <a:r>
              <a:rPr lang="sq-AL" sz="1400" dirty="0" err="1"/>
              <a:t>ave</a:t>
            </a:r>
            <a:r>
              <a:rPr lang="sq-AL" sz="1400" dirty="0"/>
              <a:t>),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 Një Palë mund të sigurojë që një urdhër i tillë të rinovohet herë pas here.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3816429"/>
          </a:xfrm>
          <a:prstGeom prst="rect">
            <a:avLst/>
          </a:prstGeom>
        </p:spPr>
        <p:txBody>
          <a:bodyPr wrap="square">
            <a:spAutoFit/>
          </a:bodyPr>
          <a:lstStyle/>
          <a:p>
            <a:pPr marL="342900" indent="-342900" algn="just">
              <a:buFont typeface="Wingdings" pitchFamily="2" charset="2"/>
              <a:buChar char="ü"/>
            </a:pPr>
            <a:r>
              <a:rPr lang="sq-AL" sz="2200"/>
              <a:t>Që të ushtrohet ruajtja, duhet të ketë arsye që të dhënat kompjuterike janë veçanërisht të prekshme nga humbja ose modifikimi</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a:t>Shembuj:</a:t>
            </a:r>
          </a:p>
          <a:p>
            <a:pPr marL="800100" lvl="1" indent="-342900" algn="just">
              <a:buFont typeface="Wingdings" pitchFamily="2" charset="2"/>
              <a:buChar char="ü"/>
            </a:pPr>
            <a:r>
              <a:rPr lang="sq-AL" sz="2200"/>
              <a:t>Politika e fshirjes së të dhënave</a:t>
            </a:r>
          </a:p>
          <a:p>
            <a:pPr marL="800100" lvl="1" indent="-342900" algn="just">
              <a:buFont typeface="Wingdings" pitchFamily="2" charset="2"/>
              <a:buChar char="ü"/>
            </a:pPr>
            <a:r>
              <a:rPr lang="sq-AL" sz="2200"/>
              <a:t>Politika e ruajtjes së kufizuar </a:t>
            </a:r>
          </a:p>
          <a:p>
            <a:pPr marL="800100" lvl="1" indent="-342900" algn="just">
              <a:buFont typeface="Wingdings" pitchFamily="2" charset="2"/>
              <a:buChar char="ü"/>
            </a:pPr>
            <a:r>
              <a:rPr lang="sq-AL" sz="2200"/>
              <a:t>Ruajtja e pasigurt e të dhënave </a:t>
            </a:r>
          </a:p>
          <a:p>
            <a:pPr marL="800100" lvl="1" indent="-342900" algn="just">
              <a:buFont typeface="Wingdings" pitchFamily="2" charset="2"/>
              <a:buChar char="ü"/>
            </a:pPr>
            <a:r>
              <a:rPr lang="sq-AL" sz="2200"/>
              <a:t>Kujdestari i pabesueshëm </a:t>
            </a:r>
          </a:p>
        </p:txBody>
      </p:sp>
    </p:spTree>
    <p:extLst>
      <p:ext uri="{BB962C8B-B14F-4D97-AF65-F5344CB8AC3E}">
        <p14:creationId xmlns:p14="http://schemas.microsoft.com/office/powerpoint/2010/main" xmlns="" val="3660827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472267"/>
          </a:xfrm>
          <a:prstGeom prst="rect">
            <a:avLst/>
          </a:prstGeom>
        </p:spPr>
        <p:txBody>
          <a:bodyPr wrap="square">
            <a:spAutoFit/>
          </a:bodyPr>
          <a:lstStyle/>
          <a:p>
            <a:pPr marL="342900" indent="-342900" algn="just">
              <a:buFont typeface="Wingdings" pitchFamily="2" charset="2"/>
              <a:buChar char="Ø"/>
            </a:pPr>
            <a:r>
              <a:rPr lang="sq-AL" sz="1400" dirty="0"/>
              <a:t>1. Çdo Palë do të adaptojë legjislacion të tillë dhe masa të tjera, që mund të jenë të nevojshme t’u mundësojë autoriteteve të saj kompetente të urdhërojnë apo të përftojnë ruajtjen e menjëhershme të të dhënave specifike kompjuterike, duke përfshirë të dhënat e trafikut, që kanë qenë të </a:t>
            </a:r>
            <a:r>
              <a:rPr lang="sq-AL" sz="1400" dirty="0" err="1"/>
              <a:t>memorizuara</a:t>
            </a:r>
            <a:r>
              <a:rPr lang="sq-AL" sz="1400" dirty="0"/>
              <a:t> nëpërmjet një sistemi kompjuterik në veçanti, ku ka baza për të besuar që të dhënat kompjuterike janë të cenuara ndaj humbjeve apo modifikimeve.</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sz="1400" dirty="0"/>
              <a:t>2. Kur një Palë i jep efekt paragrafit 1 të mësipërm nëpërmjet një urdhri ndaj një personi që të ruajë të dhënat kompjuterike specifike të </a:t>
            </a:r>
            <a:r>
              <a:rPr lang="sq-AL" sz="1400" dirty="0" err="1"/>
              <a:t>memorizuara</a:t>
            </a:r>
            <a:r>
              <a:rPr lang="sq-AL" sz="1400" dirty="0"/>
              <a:t> në </a:t>
            </a:r>
            <a:r>
              <a:rPr lang="sq-AL" sz="1400" b="1" dirty="0">
                <a:solidFill>
                  <a:srgbClr val="FF0000"/>
                </a:solidFill>
              </a:rPr>
              <a:t>zotërimin apo kontrollin </a:t>
            </a:r>
            <a:r>
              <a:rPr lang="sq-AL" sz="1400" dirty="0"/>
              <a:t>e një personi(</a:t>
            </a:r>
            <a:r>
              <a:rPr lang="sq-AL" sz="1400" dirty="0" err="1"/>
              <a:t>ave</a:t>
            </a:r>
            <a:r>
              <a:rPr lang="sq-AL" sz="1400" dirty="0"/>
              <a:t>),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 Një Palë mund të sigurojë që një urdhër i tillë të rinovohet herë pas here.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3970318"/>
          </a:xfrm>
          <a:prstGeom prst="rect">
            <a:avLst/>
          </a:prstGeom>
        </p:spPr>
        <p:txBody>
          <a:bodyPr wrap="square">
            <a:spAutoFit/>
          </a:bodyPr>
          <a:lstStyle/>
          <a:p>
            <a:pPr marL="342900" indent="-342900" algn="just">
              <a:buFont typeface="Wingdings" pitchFamily="2" charset="2"/>
              <a:buChar char="ü"/>
            </a:pPr>
            <a:r>
              <a:rPr lang="sq-AL" sz="2100"/>
              <a:t>Personi i cili i nënshtrohet një urdhri ruajtjeje mund të ketë ose:</a:t>
            </a:r>
          </a:p>
          <a:p>
            <a:pPr marL="800100" lvl="1" indent="-342900" algn="just">
              <a:buFont typeface="Wingdings" pitchFamily="2" charset="2"/>
              <a:buChar char="ü"/>
            </a:pPr>
            <a:r>
              <a:rPr lang="sq-AL" sz="2100"/>
              <a:t>zotërimi fizik i të dhënave</a:t>
            </a:r>
          </a:p>
          <a:p>
            <a:pPr marL="800100" lvl="1" indent="-342900" algn="just">
              <a:buFont typeface="Wingdings" pitchFamily="2" charset="2"/>
              <a:buChar char="ü"/>
            </a:pPr>
            <a:r>
              <a:rPr lang="sq-AL" sz="2100"/>
              <a:t>zotërim konstruktiv i të dhënave (kontroll i lirë mbi prodhimin e tyre)</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a:t>Kontrolli nuk përfshin aftësinë teknike për të hyrë në të dhënat e ruajtura në distancë që nuk janë brenda kontrollit legjitim</a:t>
            </a:r>
          </a:p>
        </p:txBody>
      </p:sp>
    </p:spTree>
    <p:extLst>
      <p:ext uri="{BB962C8B-B14F-4D97-AF65-F5344CB8AC3E}">
        <p14:creationId xmlns:p14="http://schemas.microsoft.com/office/powerpoint/2010/main" xmlns="" val="997877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921588"/>
            <a:ext cx="4476172" cy="5478423"/>
          </a:xfrm>
          <a:prstGeom prst="rect">
            <a:avLst/>
          </a:prstGeom>
        </p:spPr>
        <p:txBody>
          <a:bodyPr wrap="square">
            <a:spAutoFit/>
          </a:bodyPr>
          <a:lstStyle/>
          <a:p>
            <a:pPr marL="342900" indent="-342900" algn="just">
              <a:buFont typeface="Wingdings" pitchFamily="2" charset="2"/>
              <a:buChar char="Ø"/>
            </a:pPr>
            <a:r>
              <a:rPr lang="sq-AL" sz="1400" dirty="0"/>
              <a:t>1. Çdo Palë do të adaptojë legjislacion të tillë dhe masa tjera, që mund të jenë të nevojshme t’u mundësojë autoriteteve të saj kompetente të urdhërojnë apo të përftojnë ruajtjen e menjëhershme të të dhënave specifike kompjuterike, duke përfshirë të dhënat e trafikut, që kanë qenë të </a:t>
            </a:r>
            <a:r>
              <a:rPr lang="sq-AL" sz="1400" dirty="0" err="1"/>
              <a:t>memorizuara</a:t>
            </a:r>
            <a:r>
              <a:rPr lang="sq-AL" sz="1400" dirty="0"/>
              <a:t> nëpërmjet një sistemi kompjuterik në veçanti, ku ka baza për të besuar që të dhënat kompjuterike janë të cenuara ndaj humbjeve apo modifikimeve.</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sz="1400" dirty="0"/>
              <a:t>2. Kur një Palë i jep efekt paragrafit 1 të mësipërm nëpërmjet një urdhri ndaj një personi që të ruajë të dhënat kompjuterike specifike të </a:t>
            </a:r>
            <a:r>
              <a:rPr lang="sq-AL" sz="1400" dirty="0" err="1"/>
              <a:t>memorizuara</a:t>
            </a:r>
            <a:r>
              <a:rPr lang="sq-AL" sz="1400" dirty="0"/>
              <a:t> në zotërimin apo kontrollin e një personi(</a:t>
            </a:r>
            <a:r>
              <a:rPr lang="sq-AL" sz="1400" dirty="0" err="1"/>
              <a:t>ave</a:t>
            </a:r>
            <a:r>
              <a:rPr lang="sq-AL" sz="1400" dirty="0"/>
              <a:t>), Pala duhet të adaptojë legjislacion të tillë dhe masa të tjera meqenëse duhet të jenë të nevojshme të detyrojnë atë person që të sigurojë dhe të mirëmbajë integritetin e të dhënave kompjuterike për një </a:t>
            </a:r>
            <a:r>
              <a:rPr lang="sq-AL" sz="1400" b="1" dirty="0">
                <a:solidFill>
                  <a:srgbClr val="FF0000"/>
                </a:solidFill>
              </a:rPr>
              <a:t>periudhë kohe aq të gjatë sa të jetë e nevojshme deri në një maksimum prej 90-ditësh </a:t>
            </a:r>
            <a:r>
              <a:rPr lang="sq-AL" sz="1400" dirty="0"/>
              <a:t>që të mundësojë autoritetet kompetente </a:t>
            </a:r>
            <a:r>
              <a:rPr lang="sq-AL" sz="1400" b="1" dirty="0">
                <a:solidFill>
                  <a:srgbClr val="FF0000"/>
                </a:solidFill>
              </a:rPr>
              <a:t>të kërkojnë hapjen e tyre</a:t>
            </a:r>
            <a:r>
              <a:rPr lang="sq-AL" sz="1400" dirty="0"/>
              <a:t>. Një Palë mund të sigurojë që një urdhër i tillë të </a:t>
            </a:r>
            <a:r>
              <a:rPr lang="sq-AL" sz="1400" b="1" dirty="0">
                <a:solidFill>
                  <a:srgbClr val="FF0000"/>
                </a:solidFill>
              </a:rPr>
              <a:t>rinovohet më pas</a:t>
            </a:r>
            <a:r>
              <a:rPr lang="sq-AL" sz="1400" dirty="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921588"/>
            <a:ext cx="4450456" cy="5509200"/>
          </a:xfrm>
          <a:prstGeom prst="rect">
            <a:avLst/>
          </a:prstGeom>
        </p:spPr>
        <p:txBody>
          <a:bodyPr wrap="square">
            <a:spAutoFit/>
          </a:bodyPr>
          <a:lstStyle/>
          <a:p>
            <a:pPr marL="342900" indent="-342900" algn="just">
              <a:buFont typeface="Wingdings" pitchFamily="2" charset="2"/>
              <a:buChar char="ü"/>
            </a:pPr>
            <a:r>
              <a:rPr lang="sq-AL" sz="2200" dirty="0"/>
              <a:t>Ruajtja është një kompetencë e përkohshme për të mbrojtur të dhënat ndërsa autoritetet kompetente kërkojnë:</a:t>
            </a:r>
          </a:p>
          <a:p>
            <a:pPr marL="800100" lvl="1" indent="-342900" algn="just">
              <a:buFont typeface="Wingdings" pitchFamily="2" charset="2"/>
              <a:buChar char="ü"/>
            </a:pPr>
            <a:r>
              <a:rPr lang="sq-AL" sz="2200" dirty="0"/>
              <a:t>Paraqitjen e të dhënave</a:t>
            </a:r>
          </a:p>
          <a:p>
            <a:pPr marL="800100" lvl="1" indent="-342900" algn="just">
              <a:buFont typeface="Wingdings" pitchFamily="2" charset="2"/>
              <a:buChar char="ü"/>
            </a:pPr>
            <a:r>
              <a:rPr lang="sq-AL" sz="2200" dirty="0"/>
              <a:t>Kontrollin dhe sekuestrimin e të dhënave</a:t>
            </a:r>
          </a:p>
          <a:p>
            <a:pPr marL="800100" lvl="1" indent="-342900" algn="just">
              <a:buFont typeface="Wingdings" pitchFamily="2" charset="2"/>
              <a:buChar char="ü"/>
            </a:pPr>
            <a:endParaRPr lang="en-GB" sz="2200" dirty="0"/>
          </a:p>
          <a:p>
            <a:pPr marL="342900" indent="-342900" algn="just">
              <a:buFont typeface="Wingdings" pitchFamily="2" charset="2"/>
              <a:buChar char="ü"/>
            </a:pPr>
            <a:r>
              <a:rPr lang="sq-AL" sz="2200" dirty="0"/>
              <a:t>Periudha maksimale kohore për urdhrin e ruajtjes: 90 ditë (e ripërtërishme)</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dirty="0"/>
              <a:t>Urdhri i ruajtjes duhet të specifikojë periudhën e saktë kohore të ruajtjes (nuk mund të jetë e pacaktuar)</a:t>
            </a:r>
          </a:p>
        </p:txBody>
      </p:sp>
    </p:spTree>
    <p:extLst>
      <p:ext uri="{BB962C8B-B14F-4D97-AF65-F5344CB8AC3E}">
        <p14:creationId xmlns:p14="http://schemas.microsoft.com/office/powerpoint/2010/main" xmlns="" val="17171210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2862322"/>
          </a:xfrm>
          <a:prstGeom prst="rect">
            <a:avLst/>
          </a:prstGeom>
        </p:spPr>
        <p:txBody>
          <a:bodyPr wrap="square">
            <a:spAutoFit/>
          </a:bodyPr>
          <a:lstStyle/>
          <a:p>
            <a:pPr marL="342900" indent="-342900" algn="just">
              <a:buFont typeface="Wingdings" pitchFamily="2" charset="2"/>
              <a:buChar char="Ø"/>
            </a:pPr>
            <a:r>
              <a:rPr lang="sq-AL" sz="2000"/>
              <a:t>3. Secila palë miraton masa të tilla legjislative dhe të tjera që mund të jenë të nevojshme për të detyruar mbajtësin ose personin tjetër i cili ruan të dhënat kompjuterike për të </a:t>
            </a:r>
            <a:r>
              <a:rPr lang="sq-AL" sz="2000" b="1">
                <a:solidFill>
                  <a:srgbClr val="FF0000"/>
                </a:solidFill>
              </a:rPr>
              <a:t>mbajtur konfidenciale ndërmarrjen</a:t>
            </a:r>
            <a:r>
              <a:rPr lang="sq-AL" sz="2000"/>
              <a:t> e procedurave të tilla për periudhën kohore të paraparë nga ligji i saj vendor.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5262979"/>
          </a:xfrm>
          <a:prstGeom prst="rect">
            <a:avLst/>
          </a:prstGeom>
        </p:spPr>
        <p:txBody>
          <a:bodyPr wrap="square">
            <a:spAutoFit/>
          </a:bodyPr>
          <a:lstStyle/>
          <a:p>
            <a:pPr marL="342900" indent="-342900" algn="just">
              <a:buFont typeface="Wingdings" pitchFamily="2" charset="2"/>
              <a:buChar char="ü"/>
            </a:pPr>
            <a:r>
              <a:rPr lang="sq-AL" sz="2100"/>
              <a:t>Urdhri për ruajtje mund të kërkojë nga person që duhet të ruajë të dhëna kompjuterike të ruajë konfidencialitetin për një periudhë specifike kohore</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Qëllimi:</a:t>
            </a:r>
          </a:p>
          <a:p>
            <a:pPr marL="800100" lvl="1" indent="-342900" algn="just">
              <a:buFont typeface="Wingdings" pitchFamily="2" charset="2"/>
              <a:buChar char="ü"/>
            </a:pPr>
            <a:r>
              <a:rPr lang="sq-AL" sz="2100"/>
              <a:t>Të dyshuarit nuk vihen në dijeni për hetimin </a:t>
            </a:r>
          </a:p>
          <a:p>
            <a:pPr marL="800100" lvl="1" indent="-342900" algn="just">
              <a:buFont typeface="Wingdings" pitchFamily="2" charset="2"/>
              <a:buChar char="ü"/>
            </a:pPr>
            <a:r>
              <a:rPr lang="sq-AL" sz="2100"/>
              <a:t>E drejta për privatësi është e mbrojtur </a:t>
            </a:r>
          </a:p>
          <a:p>
            <a:pPr marL="800100" lvl="1" indent="-342900" algn="just">
              <a:buFont typeface="Wingdings" pitchFamily="2" charset="2"/>
              <a:buChar char="ü"/>
            </a:pPr>
            <a:r>
              <a:rPr lang="sq-AL" sz="2100"/>
              <a:t>Ruajtja është masë paraprake </a:t>
            </a:r>
          </a:p>
          <a:p>
            <a:pPr marL="800100" lvl="1" indent="-342900" algn="just">
              <a:buFont typeface="Wingdings" pitchFamily="2" charset="2"/>
              <a:buChar char="ü"/>
            </a:pPr>
            <a:r>
              <a:rPr lang="sq-AL" sz="2100"/>
              <a:t>Parandalon personat e tjerë që përpiqen të manipulojnë ose fshijnë të dhëna</a:t>
            </a:r>
          </a:p>
        </p:txBody>
      </p:sp>
    </p:spTree>
    <p:extLst>
      <p:ext uri="{BB962C8B-B14F-4D97-AF65-F5344CB8AC3E}">
        <p14:creationId xmlns:p14="http://schemas.microsoft.com/office/powerpoint/2010/main" xmlns="" val="7079298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a:t>Neni 17 – Ruajtja e përshpejtuar dhe </a:t>
            </a:r>
            <a:r>
              <a:rPr lang="sq-AL" sz="3200" b="1" dirty="0" smtClean="0"/>
              <a:t>zbulimi i pjesshëm i </a:t>
            </a:r>
            <a:r>
              <a:rPr lang="sq-AL" sz="3200" b="1" dirty="0"/>
              <a:t>të dhënave të trafikut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586145"/>
          </a:xfrm>
          <a:prstGeom prst="rect">
            <a:avLst/>
          </a:prstGeom>
        </p:spPr>
        <p:txBody>
          <a:bodyPr wrap="square">
            <a:spAutoFit/>
          </a:bodyPr>
          <a:lstStyle/>
          <a:p>
            <a:pPr marL="342900" indent="-342900" algn="just">
              <a:buFont typeface="Wingdings" pitchFamily="2" charset="2"/>
              <a:buChar char="Ø"/>
            </a:pPr>
            <a:r>
              <a:rPr lang="sq-AL" sz="1600" dirty="0"/>
              <a:t>1 Çdo Palë do të adaptojë, në respektim të të dhënave të trafikut që duhet të ruhen sipas nenit 16, legjislacion të tillë dhe masa tjera që mund të jenë të nevojshme: </a:t>
            </a:r>
          </a:p>
          <a:p>
            <a:pPr lvl="1" algn="just"/>
            <a:r>
              <a:rPr lang="sq-AL" sz="1600" dirty="0"/>
              <a:t>a të siguruar që një ruajtje e tillë e përshpejtuar e të dhënave të trafikut është në dispozicion</a:t>
            </a:r>
            <a:r>
              <a:rPr lang="sq-AL" sz="1600" b="1" dirty="0">
                <a:solidFill>
                  <a:srgbClr val="FF0000"/>
                </a:solidFill>
              </a:rPr>
              <a:t>, pavarësisht nëse një ose më shumë ofrues të shërbimeve kanë qenë të përfshirë në transmetimin e këtij komunikimi</a:t>
            </a:r>
            <a:r>
              <a:rPr lang="sq-AL" sz="1600" dirty="0"/>
              <a:t>; dhe </a:t>
            </a:r>
          </a:p>
          <a:p>
            <a:pPr lvl="1" algn="just"/>
            <a:r>
              <a:rPr lang="sq-AL" sz="1600" dirty="0"/>
              <a:t>b për të siguruar zbulimin e shpejtë për autoritetin kompetent të Palës, ose një person të caktuar nga ai autoritet, të një sasie të mjaftueshme të të dhënave të trafikut për t'i dhënë mundësi Palës të identifikojë ofruesit e shërbimeve dhe rrugën përmes së cilës transmetohet komunikimi.</a:t>
            </a:r>
          </a:p>
          <a:p>
            <a:pPr lvl="1" algn="just"/>
            <a:endParaRPr lang="en-US" sz="1600" dirty="0"/>
          </a:p>
          <a:p>
            <a:pPr marL="342900" indent="-342900" algn="just">
              <a:buFont typeface="Wingdings" panose="05000000000000000000" pitchFamily="2" charset="2"/>
              <a:buChar char="Ø"/>
            </a:pPr>
            <a:r>
              <a:rPr lang="sq-AL" sz="1600" dirty="0"/>
              <a:t>2. Kompetencat dhe procedurat e përmendura në këtë nen 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5324535"/>
          </a:xfrm>
          <a:prstGeom prst="rect">
            <a:avLst/>
          </a:prstGeom>
        </p:spPr>
        <p:txBody>
          <a:bodyPr wrap="square">
            <a:spAutoFit/>
          </a:bodyPr>
          <a:lstStyle/>
          <a:p>
            <a:pPr marL="342900" indent="-342900" algn="just">
              <a:buFont typeface="Wingdings" pitchFamily="2" charset="2"/>
              <a:buChar char="ü"/>
            </a:pPr>
            <a:r>
              <a:rPr lang="sq-AL" sz="1700" dirty="0"/>
              <a:t>Ofruesit e shumtë të shërbimeve zakonisht përfshihen në transmetimet e komunikimeve </a:t>
            </a:r>
          </a:p>
          <a:p>
            <a:pPr marL="342900" indent="-342900" algn="just">
              <a:buFont typeface="Wingdings" pitchFamily="2" charset="2"/>
              <a:buChar char="ü"/>
            </a:pPr>
            <a:endParaRPr lang="en-US" sz="1700" dirty="0"/>
          </a:p>
          <a:p>
            <a:pPr marL="342900" indent="-342900" algn="just">
              <a:buFont typeface="Wingdings" pitchFamily="2" charset="2"/>
              <a:buChar char="ü"/>
            </a:pPr>
            <a:r>
              <a:rPr lang="sq-AL" sz="1700" dirty="0"/>
              <a:t>Të dhënat e trafikut shpesh ndahen ndërmjet ofruesve të shërbimeve për qëllime komerciale, sigurie ose teknike </a:t>
            </a:r>
          </a:p>
          <a:p>
            <a:pPr marL="342900" indent="-342900" algn="just">
              <a:buFont typeface="Wingdings" pitchFamily="2" charset="2"/>
              <a:buChar char="ü"/>
            </a:pPr>
            <a:endParaRPr lang="en-US" sz="1700" dirty="0"/>
          </a:p>
          <a:p>
            <a:pPr marL="342900" indent="-342900" algn="just">
              <a:buFont typeface="Wingdings" pitchFamily="2" charset="2"/>
              <a:buChar char="ü"/>
            </a:pPr>
            <a:r>
              <a:rPr lang="sq-AL" sz="1700" dirty="0"/>
              <a:t>Zakonisht asnjë ofrues i vetëm i shërbimit nuk posedon të dhëna të rëndësishme thelbësore të trafikut për të përcaktuar burimin dhe </a:t>
            </a:r>
            <a:r>
              <a:rPr lang="sq-AL" sz="1700" dirty="0" err="1"/>
              <a:t>destinacionin</a:t>
            </a:r>
            <a:r>
              <a:rPr lang="sq-AL" sz="1700" dirty="0"/>
              <a:t> e një komunikimi (secili ofrues i shërbimit ka një pjesë të enigmës)</a:t>
            </a:r>
          </a:p>
          <a:p>
            <a:pPr marL="342900" indent="-342900" algn="just">
              <a:buFont typeface="Wingdings" pitchFamily="2" charset="2"/>
              <a:buChar char="ü"/>
            </a:pPr>
            <a:endParaRPr lang="en-US" sz="1700" dirty="0"/>
          </a:p>
          <a:p>
            <a:pPr marL="342900" indent="-342900" algn="just">
              <a:buFont typeface="Wingdings" pitchFamily="2" charset="2"/>
              <a:buChar char="ü"/>
            </a:pPr>
            <a:r>
              <a:rPr lang="sq-AL" sz="1700" dirty="0"/>
              <a:t>Palët mund të shërbejnë porosi të ndara për secilin ofrues të shërbimit ose një porosi të vetme që shërbehet në mënyrë </a:t>
            </a:r>
            <a:r>
              <a:rPr lang="sq-AL" sz="1700" dirty="0" err="1"/>
              <a:t>sekuenciale</a:t>
            </a:r>
            <a:r>
              <a:rPr lang="sq-AL" sz="1700" dirty="0"/>
              <a:t> ndërsa identifikohet secili ofrues tjetër i shërbimit</a:t>
            </a:r>
          </a:p>
        </p:txBody>
      </p:sp>
    </p:spTree>
    <p:extLst>
      <p:ext uri="{BB962C8B-B14F-4D97-AF65-F5344CB8AC3E}">
        <p14:creationId xmlns:p14="http://schemas.microsoft.com/office/powerpoint/2010/main" xmlns="" val="22277340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smtClean="0"/>
              <a:t>Neni 17 – Ruajtja e përshpejtuar dhe zbulimi i pjesshëm i të dhënave të trafikut </a:t>
            </a:r>
            <a:r>
              <a:rPr lang="sq-AL" sz="3200" b="1" dirty="0" smtClean="0"/>
              <a:t> </a:t>
            </a:r>
            <a:endParaRPr lang="sq-AL"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553828"/>
          </a:xfrm>
          <a:prstGeom prst="rect">
            <a:avLst/>
          </a:prstGeom>
        </p:spPr>
        <p:txBody>
          <a:bodyPr wrap="square">
            <a:spAutoFit/>
          </a:bodyPr>
          <a:lstStyle/>
          <a:p>
            <a:pPr marL="342900" indent="-342900" algn="just">
              <a:buFont typeface="Wingdings" pitchFamily="2" charset="2"/>
              <a:buChar char="Ø"/>
            </a:pPr>
            <a:r>
              <a:rPr lang="sq-AL" sz="1600" dirty="0"/>
              <a:t>1 Çdo Palë do të adaptojë, në respektim të të dhënave të trafikut që duhet të ruhen sipas nenit 16, legjislacion të tillë dhe masa tjera që mund të jenë të nevojshme: </a:t>
            </a:r>
          </a:p>
          <a:p>
            <a:pPr lvl="1" algn="just"/>
            <a:r>
              <a:rPr lang="sq-AL" sz="1600" dirty="0"/>
              <a:t>a për të siguruar që një ruajtje e tillë e përshpejtuar e të dhënave të trafikut është në dispozicion, pavarësisht nëse një ose më shumë ofrues të shërbimeve kanë qenë të përfshirë në transmetimin e këtij komunikimi; dhe </a:t>
            </a:r>
          </a:p>
          <a:p>
            <a:pPr lvl="1" algn="just"/>
            <a:r>
              <a:rPr lang="sq-AL" sz="1600" dirty="0"/>
              <a:t>b për të siguruar </a:t>
            </a:r>
            <a:r>
              <a:rPr lang="sq-AL" sz="1600" b="1" dirty="0">
                <a:solidFill>
                  <a:srgbClr val="FF0000"/>
                </a:solidFill>
              </a:rPr>
              <a:t>zbulimin e shpejtë</a:t>
            </a:r>
            <a:r>
              <a:rPr lang="sq-AL" sz="1600" dirty="0"/>
              <a:t> për autoritetin kompetent të Palës, ose një person të caktuar nga ai autoritet, të një</a:t>
            </a:r>
            <a:r>
              <a:rPr lang="sq-AL" sz="1600" b="1" dirty="0">
                <a:solidFill>
                  <a:srgbClr val="FF0000"/>
                </a:solidFill>
              </a:rPr>
              <a:t> sasie të mjaftueshme të të dhënave të trafikut </a:t>
            </a:r>
            <a:r>
              <a:rPr lang="sq-AL" sz="1600" dirty="0"/>
              <a:t>për t'i dhënë mundësi Palës</a:t>
            </a:r>
            <a:r>
              <a:rPr lang="sq-AL" sz="1600" b="1" dirty="0">
                <a:solidFill>
                  <a:srgbClr val="FF0000"/>
                </a:solidFill>
              </a:rPr>
              <a:t> të identifikojë ofruesit e shërbimeve dhe rrugën përmes së cilës është transmetuar komunikimi</a:t>
            </a:r>
            <a:r>
              <a:rPr lang="sq-AL" sz="1600" dirty="0"/>
              <a:t>.</a:t>
            </a:r>
          </a:p>
          <a:p>
            <a:pPr lvl="1" algn="just"/>
            <a:endParaRPr lang="en-US" sz="1600" dirty="0"/>
          </a:p>
          <a:p>
            <a:pPr marL="342900" indent="-342900" algn="just">
              <a:buFont typeface="Wingdings" panose="05000000000000000000" pitchFamily="2" charset="2"/>
              <a:buChar char="Ø"/>
            </a:pPr>
            <a:r>
              <a:rPr lang="sq-AL" sz="1600" dirty="0"/>
              <a:t>2. Kompetencat dhe procedurat e përmendura në këtë nen 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939814"/>
          </a:xfrm>
          <a:prstGeom prst="rect">
            <a:avLst/>
          </a:prstGeom>
        </p:spPr>
        <p:txBody>
          <a:bodyPr wrap="square">
            <a:spAutoFit/>
          </a:bodyPr>
          <a:lstStyle/>
          <a:p>
            <a:pPr marL="342900" indent="-342900" algn="just">
              <a:buFont typeface="Wingdings" pitchFamily="2" charset="2"/>
              <a:buChar char="ü"/>
            </a:pPr>
            <a:r>
              <a:rPr lang="sq-AL" sz="2100"/>
              <a:t>Kjo kompetencë nuk parasheh thjesht ruajtje</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Ajo gjithashtu kërkon zbulimin e shpejtë të të dhënave të mjaftueshme të trafikut për të identifikuar ofruesit e tjerë të shërbimeve të përfshirë në transmetimin e një komunikimi dhe rrugën e komunikimit.</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Qëllimi është të mundësojë identifikimin e të gjithë ofruesve të shërbimeve në mënyrë që të ndërmerren masat e duhura procedurale </a:t>
            </a:r>
          </a:p>
        </p:txBody>
      </p:sp>
    </p:spTree>
    <p:extLst>
      <p:ext uri="{BB962C8B-B14F-4D97-AF65-F5344CB8AC3E}">
        <p14:creationId xmlns:p14="http://schemas.microsoft.com/office/powerpoint/2010/main" xmlns="" val="28067967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xmlns="" id="{E7CDF275-D7EF-44BD-A16E-17251EE6E430}"/>
              </a:ext>
            </a:extLst>
          </p:cNvPr>
          <p:cNvSpPr txBox="1">
            <a:spLocks/>
          </p:cNvSpPr>
          <p:nvPr/>
        </p:nvSpPr>
        <p:spPr bwMode="auto">
          <a:xfrm>
            <a:off x="348345" y="894204"/>
            <a:ext cx="8364582" cy="5506591"/>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sz="2800" b="1" i="1" dirty="0">
                <a:ea typeface="ＭＳ Ｐゴシック" pitchFamily="34" charset="-128"/>
              </a:rPr>
              <a:t>Urdhri i paraqitjes së të dhënave</a:t>
            </a:r>
          </a:p>
          <a:p>
            <a:pPr marL="0" indent="0" algn="ctr" eaLnBrk="1" hangingPunct="1">
              <a:lnSpc>
                <a:spcPct val="80000"/>
              </a:lnSpc>
              <a:spcBef>
                <a:spcPts val="600"/>
              </a:spcBef>
              <a:spcAft>
                <a:spcPts val="1200"/>
              </a:spcAft>
              <a:buFont typeface="Arial" pitchFamily="34" charset="0"/>
              <a:buNone/>
              <a:defRPr/>
            </a:pPr>
            <a:r>
              <a:rPr lang="sq-AL" sz="2800" b="1" i="1" dirty="0">
                <a:ea typeface="ＭＳ Ｐゴシック" pitchFamily="34" charset="-128"/>
              </a:rPr>
              <a:t>(Neni 18 – Konventa e Budapestit)</a:t>
            </a:r>
          </a:p>
          <a:p>
            <a:pPr algn="ctr" eaLnBrk="1" hangingPunct="1">
              <a:lnSpc>
                <a:spcPct val="80000"/>
              </a:lnSpc>
              <a:spcBef>
                <a:spcPts val="600"/>
              </a:spcBef>
              <a:spcAft>
                <a:spcPts val="1200"/>
              </a:spcAft>
              <a:defRPr/>
            </a:pPr>
            <a:r>
              <a:rPr lang="sq-AL" sz="2400" i="1" dirty="0">
                <a:ea typeface="ＭＳ Ｐゴシック" pitchFamily="34" charset="-128"/>
              </a:rPr>
              <a:t>Po ashtu shumë </a:t>
            </a:r>
            <a:r>
              <a:rPr lang="sq-AL" sz="2400" i="1" dirty="0" err="1">
                <a:ea typeface="ＭＳ Ｐゴシック" pitchFamily="34" charset="-128"/>
              </a:rPr>
              <a:t>inovativ</a:t>
            </a:r>
            <a:endParaRPr lang="sq-AL" sz="2400" i="1" dirty="0">
              <a:ea typeface="ＭＳ Ｐゴシック" pitchFamily="34" charset="-128"/>
            </a:endParaRPr>
          </a:p>
          <a:p>
            <a:pPr marL="539750" defTabSz="365125" eaLnBrk="1" hangingPunct="1">
              <a:lnSpc>
                <a:spcPct val="80000"/>
              </a:lnSpc>
              <a:spcBef>
                <a:spcPts val="600"/>
              </a:spcBef>
              <a:spcAft>
                <a:spcPts val="1200"/>
              </a:spcAft>
              <a:defRPr/>
            </a:pPr>
            <a:r>
              <a:rPr lang="sq-AL" sz="2000" i="1" dirty="0">
                <a:ea typeface="ＭＳ Ｐゴシック" pitchFamily="34" charset="-128"/>
              </a:rPr>
              <a:t>Të fuqizojë autoritetet e zbatimit të ligjit për të lëshuar urdhra për paraqitjen e të dhënave </a:t>
            </a:r>
          </a:p>
          <a:p>
            <a:pPr marL="539750" defTabSz="365125" eaLnBrk="1" hangingPunct="1">
              <a:lnSpc>
                <a:spcPct val="80000"/>
              </a:lnSpc>
              <a:spcBef>
                <a:spcPts val="600"/>
              </a:spcBef>
              <a:spcAft>
                <a:spcPts val="1200"/>
              </a:spcAft>
              <a:defRPr/>
            </a:pPr>
            <a:r>
              <a:rPr lang="sq-AL" sz="2000" i="1" dirty="0">
                <a:ea typeface="ＭＳ Ｐゴシック" pitchFamily="34" charset="-128"/>
              </a:rPr>
              <a:t>Ky urdhër mund të lëshohet nga agjencitë e zbatimit të ligjit për individë dhe për Ofruesit e Shërbimeve</a:t>
            </a:r>
          </a:p>
          <a:p>
            <a:pPr marL="539750" defTabSz="365125" eaLnBrk="1" hangingPunct="1">
              <a:lnSpc>
                <a:spcPct val="80000"/>
              </a:lnSpc>
              <a:spcBef>
                <a:spcPts val="600"/>
              </a:spcBef>
              <a:spcAft>
                <a:spcPts val="1200"/>
              </a:spcAft>
              <a:defRPr/>
            </a:pPr>
            <a:r>
              <a:rPr lang="sq-AL" sz="2000" i="1" dirty="0">
                <a:ea typeface="ＭＳ Ｐゴシック" pitchFamily="34" charset="-128"/>
              </a:rPr>
              <a:t>Urdhri për paraqitjen e </a:t>
            </a:r>
          </a:p>
          <a:p>
            <a:pPr marL="939800" lvl="1" defTabSz="365125" eaLnBrk="1" hangingPunct="1">
              <a:lnSpc>
                <a:spcPct val="80000"/>
              </a:lnSpc>
              <a:spcBef>
                <a:spcPts val="600"/>
              </a:spcBef>
              <a:spcAft>
                <a:spcPts val="1200"/>
              </a:spcAft>
              <a:defRPr/>
            </a:pPr>
            <a:r>
              <a:rPr lang="sq-AL" sz="1600" i="1" dirty="0">
                <a:ea typeface="ＭＳ Ｐゴシック" pitchFamily="34" charset="-128"/>
              </a:rPr>
              <a:t>të dhënave të ruajtura në një sistem kompjuterik nën përgjegjësitë e tyre </a:t>
            </a:r>
          </a:p>
          <a:p>
            <a:pPr marL="939800" lvl="1" defTabSz="365125" eaLnBrk="1" hangingPunct="1">
              <a:lnSpc>
                <a:spcPct val="80000"/>
              </a:lnSpc>
              <a:spcBef>
                <a:spcPts val="600"/>
              </a:spcBef>
              <a:spcAft>
                <a:spcPts val="1200"/>
              </a:spcAft>
              <a:defRPr/>
            </a:pPr>
            <a:r>
              <a:rPr lang="sq-AL" sz="1600" i="1" dirty="0">
                <a:ea typeface="ＭＳ Ｐゴシック" pitchFamily="34" charset="-128"/>
              </a:rPr>
              <a:t>të dhëna për </a:t>
            </a:r>
            <a:r>
              <a:rPr lang="sq-AL" sz="1600" i="1" dirty="0" err="1">
                <a:ea typeface="ＭＳ Ｐゴシック" pitchFamily="34" charset="-128"/>
              </a:rPr>
              <a:t>abonuesin</a:t>
            </a:r>
            <a:endParaRPr lang="sq-AL" sz="1600" i="1" dirty="0">
              <a:ea typeface="ＭＳ Ｐゴシック" pitchFamily="34" charset="-128"/>
            </a:endParaRPr>
          </a:p>
          <a:p>
            <a:pPr marL="539750" defTabSz="365125" eaLnBrk="1" hangingPunct="1">
              <a:lnSpc>
                <a:spcPct val="80000"/>
              </a:lnSpc>
              <a:spcBef>
                <a:spcPts val="600"/>
              </a:spcBef>
              <a:spcAft>
                <a:spcPts val="1200"/>
              </a:spcAft>
              <a:defRPr/>
            </a:pPr>
            <a:r>
              <a:rPr lang="sq-AL" sz="2000" i="1" dirty="0">
                <a:ea typeface="ＭＳ Ｐゴシック" pitchFamily="34" charset="-128"/>
              </a:rPr>
              <a:t>Urdhri i paraqitjes së të dhënave duhet të specifikojë natyrën dhe shtrirjen e të dhënave të kërkuara </a:t>
            </a:r>
          </a:p>
          <a:p>
            <a:pPr marL="539750" defTabSz="365125" eaLnBrk="1" hangingPunct="1">
              <a:lnSpc>
                <a:spcPct val="80000"/>
              </a:lnSpc>
              <a:spcBef>
                <a:spcPts val="600"/>
              </a:spcBef>
              <a:spcAft>
                <a:spcPts val="1200"/>
              </a:spcAft>
              <a:defRPr/>
            </a:pPr>
            <a:r>
              <a:rPr lang="sq-AL" sz="2000" i="1" dirty="0">
                <a:ea typeface="ＭＳ Ｐゴシック" pitchFamily="34" charset="-128"/>
              </a:rPr>
              <a:t>Të dhënat e kërkuara nga hetimi duhet të përcaktohen më parë</a:t>
            </a:r>
          </a:p>
        </p:txBody>
      </p:sp>
    </p:spTree>
    <p:extLst>
      <p:ext uri="{BB962C8B-B14F-4D97-AF65-F5344CB8AC3E}">
        <p14:creationId xmlns:p14="http://schemas.microsoft.com/office/powerpoint/2010/main" xmlns="" val="32155111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q-AL" sz="1900"/>
              <a:t>1. Secila palë miraton masa të tilla legjislative dhe masa të tjera që mund të jenë të nevojshme për të fuqizuar autoritetet e saj kompetente për të urdhëruar: </a:t>
            </a:r>
          </a:p>
          <a:p>
            <a:pPr lvl="1" algn="just"/>
            <a:r>
              <a:rPr lang="sq-AL" sz="1900"/>
              <a:t>a </a:t>
            </a:r>
            <a:r>
              <a:rPr lang="sq-AL" sz="1900" b="1">
                <a:solidFill>
                  <a:srgbClr val="FF0000"/>
                </a:solidFill>
              </a:rPr>
              <a:t>një person në territorin e saj</a:t>
            </a:r>
            <a:r>
              <a:rPr lang="sq-AL" sz="1900"/>
              <a:t> të paraqesë të dhëna të specifikuara kompjuterike në posedim ose kontroll të atij personi, të cilat ruhen në një sistem kompjuterik ose një medium për ruajtjen e të dhënave kompjuterike; dhe </a:t>
            </a:r>
          </a:p>
          <a:p>
            <a:pPr lvl="1" algn="just"/>
            <a:r>
              <a:rPr lang="sq-AL" sz="1900"/>
              <a:t>b një ofrues të shërbimeve që ofron shërbimet e tij në territorin e Palës për të paraqitur informacionin rreth abonentit në lidhje me shërbime të tilla në posedimin ose kontrollin e atij ofruesi të shërbimit.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77273" y="1276964"/>
            <a:ext cx="4245183" cy="1708160"/>
          </a:xfrm>
          <a:prstGeom prst="rect">
            <a:avLst/>
          </a:prstGeom>
        </p:spPr>
        <p:txBody>
          <a:bodyPr wrap="square">
            <a:spAutoFit/>
          </a:bodyPr>
          <a:lstStyle/>
          <a:p>
            <a:pPr marL="342900" indent="-342900" algn="just">
              <a:buFont typeface="Wingdings" pitchFamily="2" charset="2"/>
              <a:buChar char="ü"/>
            </a:pPr>
            <a:r>
              <a:rPr lang="sq-AL" sz="2100"/>
              <a:t>Çdo person në territor (përfshirë ofruesin e shërbimit)</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a:t>Vendndodhja e të dhënave nuk është e rëndësishme</a:t>
            </a:r>
          </a:p>
          <a:p>
            <a:pPr marL="342900" indent="-342900" algn="just">
              <a:buFont typeface="Wingdings" pitchFamily="2" charset="2"/>
              <a:buChar char="ü"/>
            </a:pPr>
            <a:endParaRPr lang="en-GB" sz="2100" dirty="0"/>
          </a:p>
        </p:txBody>
      </p:sp>
    </p:spTree>
    <p:extLst>
      <p:ext uri="{BB962C8B-B14F-4D97-AF65-F5344CB8AC3E}">
        <p14:creationId xmlns:p14="http://schemas.microsoft.com/office/powerpoint/2010/main" xmlns="" val="187717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Ofruesi i shërbimeve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4C52B17A-14C8-4A54-A0DE-FFB2521D3FE2}"/>
              </a:ext>
            </a:extLst>
          </p:cNvPr>
          <p:cNvSpPr/>
          <p:nvPr/>
        </p:nvSpPr>
        <p:spPr>
          <a:xfrm>
            <a:off x="4412201" y="1720146"/>
            <a:ext cx="4518735" cy="4154984"/>
          </a:xfrm>
          <a:prstGeom prst="rect">
            <a:avLst/>
          </a:prstGeom>
        </p:spPr>
        <p:txBody>
          <a:bodyPr wrap="square">
            <a:spAutoFit/>
          </a:bodyPr>
          <a:lstStyle/>
          <a:p>
            <a:pPr marL="342900" indent="-342900">
              <a:buFont typeface="Wingdings" pitchFamily="2" charset="2"/>
              <a:buChar char="Ø"/>
            </a:pPr>
            <a:r>
              <a:rPr lang="sq-AL" sz="2200"/>
              <a:t>Po:</a:t>
            </a:r>
          </a:p>
          <a:p>
            <a:pPr marL="800100" lvl="1" indent="-342900" algn="just">
              <a:buFont typeface="Wingdings" pitchFamily="2" charset="2"/>
              <a:buChar char="Ø"/>
            </a:pPr>
            <a:r>
              <a:rPr lang="sq-AL" sz="2200"/>
              <a:t>komunikim ose shërbime të ngjashme të përpunimit të të dhënave (p.sh. ofruesit për host dhe caching)</a:t>
            </a:r>
          </a:p>
          <a:p>
            <a:pPr marL="800100" lvl="1" indent="-342900">
              <a:buFont typeface="Wingdings" pitchFamily="2" charset="2"/>
              <a:buChar char="Ø"/>
            </a:pPr>
            <a:r>
              <a:rPr lang="sq-AL" sz="2200"/>
              <a:t>subjekte private dhe publike</a:t>
            </a:r>
          </a:p>
          <a:p>
            <a:pPr marL="800100" lvl="1" indent="-342900">
              <a:buFont typeface="Wingdings" pitchFamily="2" charset="2"/>
              <a:buChar char="Ø"/>
            </a:pPr>
            <a:r>
              <a:rPr lang="sq-AL" sz="2200"/>
              <a:t>shërbime falas ose me pagesë</a:t>
            </a:r>
          </a:p>
          <a:p>
            <a:pPr marL="800100" lvl="1" indent="-342900">
              <a:buFont typeface="Wingdings" pitchFamily="2" charset="2"/>
              <a:buChar char="Ø"/>
            </a:pPr>
            <a:r>
              <a:rPr lang="sq-AL" sz="2200"/>
              <a:t>ofrimi për grup të mbyllur ose për publik</a:t>
            </a:r>
          </a:p>
          <a:p>
            <a:pPr marL="342900" indent="-342900">
              <a:buFont typeface="Wingdings" pitchFamily="2" charset="2"/>
              <a:buChar char="Ø"/>
            </a:pPr>
            <a:endParaRPr lang="en-US" sz="2200" dirty="0"/>
          </a:p>
          <a:p>
            <a:pPr marL="342900" indent="-342900">
              <a:buFont typeface="Wingdings" pitchFamily="2" charset="2"/>
              <a:buChar char="Ø"/>
            </a:pPr>
            <a:r>
              <a:rPr lang="sq-AL" sz="2200"/>
              <a:t>Jo:</a:t>
            </a:r>
          </a:p>
          <a:p>
            <a:pPr marL="800100" lvl="1" indent="-342900">
              <a:buFont typeface="Wingdings" pitchFamily="2" charset="2"/>
              <a:buChar char="Ø"/>
            </a:pPr>
            <a:r>
              <a:rPr lang="sq-AL" sz="2200"/>
              <a:t>ofruesit e përmbajtjes</a:t>
            </a:r>
          </a:p>
        </p:txBody>
      </p:sp>
      <p:sp>
        <p:nvSpPr>
          <p:cNvPr id="8" name="Rectangle 7">
            <a:extLst>
              <a:ext uri="{FF2B5EF4-FFF2-40B4-BE49-F238E27FC236}">
                <a16:creationId xmlns:a16="http://schemas.microsoft.com/office/drawing/2014/main" xmlns="" id="{687B7C23-9E4D-47A3-872A-857DE10440B9}"/>
              </a:ext>
            </a:extLst>
          </p:cNvPr>
          <p:cNvSpPr/>
          <p:nvPr/>
        </p:nvSpPr>
        <p:spPr>
          <a:xfrm>
            <a:off x="213064" y="1780284"/>
            <a:ext cx="3986074" cy="3816429"/>
          </a:xfrm>
          <a:prstGeom prst="rect">
            <a:avLst/>
          </a:prstGeom>
        </p:spPr>
        <p:txBody>
          <a:bodyPr wrap="square">
            <a:spAutoFit/>
          </a:bodyPr>
          <a:lstStyle/>
          <a:p>
            <a:pPr marL="342900" indent="-342900" algn="just">
              <a:buFont typeface="Wingdings" pitchFamily="2" charset="2"/>
              <a:buChar char="Ø"/>
            </a:pPr>
            <a:r>
              <a:rPr lang="sq-AL" sz="2200"/>
              <a:t>“</a:t>
            </a:r>
            <a:r>
              <a:rPr lang="sq-AL" sz="2200" b="1"/>
              <a:t>Ofrues shërbimesh</a:t>
            </a:r>
            <a:r>
              <a:rPr lang="sq-AL" sz="2200"/>
              <a:t>” do të thotë: </a:t>
            </a:r>
          </a:p>
          <a:p>
            <a:pPr algn="just"/>
            <a:r>
              <a:rPr lang="sq-AL" sz="2200"/>
              <a:t>i çdo entitet publik ose privat që u ofron përdoruesve të shërbimit të tij mundësinë për të komunikuar me anë të një sistemi kompjuterik, dhe </a:t>
            </a:r>
          </a:p>
          <a:p>
            <a:pPr algn="just"/>
            <a:r>
              <a:rPr lang="sq-AL" sz="2200"/>
              <a:t>ii çdo entitet tjetër që përpunon ose ruan të dhëna kompjuterike në emër të një shërbimi të tillë komunikimi ose përdoruesve të këtij shërbimi.</a:t>
            </a:r>
          </a:p>
        </p:txBody>
      </p:sp>
    </p:spTree>
    <p:extLst>
      <p:ext uri="{BB962C8B-B14F-4D97-AF65-F5344CB8AC3E}">
        <p14:creationId xmlns:p14="http://schemas.microsoft.com/office/powerpoint/2010/main" xmlns="" val="3666217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q-AL" sz="1900" dirty="0"/>
              <a:t>1. Secila palë miraton masa të tilla legjislative dhe masa të tjera që mund të jenë të nevojshme për të fuqizuar autoritetet e saj kompetente për të urdhëruar: </a:t>
            </a:r>
          </a:p>
          <a:p>
            <a:pPr lvl="1" algn="just"/>
            <a:r>
              <a:rPr lang="sq-AL" sz="1900" dirty="0"/>
              <a:t>a një person në territorin e saj të paraqesë </a:t>
            </a:r>
            <a:r>
              <a:rPr lang="sq-AL" sz="1900" b="1" dirty="0">
                <a:solidFill>
                  <a:srgbClr val="FF0000"/>
                </a:solidFill>
              </a:rPr>
              <a:t>të dhëna të specifikuara kompjuterike</a:t>
            </a:r>
            <a:r>
              <a:rPr lang="sq-AL" sz="1900" dirty="0"/>
              <a:t> në posedim ose kontroll të atij personi, të cilat ruhen në një sistem kompjuterik ose një medium për ruajtjen e të dhënave kompjuterike; dhe </a:t>
            </a:r>
          </a:p>
          <a:p>
            <a:pPr lvl="1" algn="just"/>
            <a:r>
              <a:rPr lang="sq-AL" sz="1900" dirty="0"/>
              <a:t>b një ofrues të shërbimeve që ofron shërbimet e tij në territorin e Palës për të paraqitur informacionin rreth abonentit në lidhje me shërbime të tilla në posedimin ose kontrollin e atij ofruesi të shërbimit.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77273" y="1139970"/>
            <a:ext cx="4245183" cy="5463034"/>
          </a:xfrm>
          <a:prstGeom prst="rect">
            <a:avLst/>
          </a:prstGeom>
        </p:spPr>
        <p:txBody>
          <a:bodyPr wrap="square">
            <a:spAutoFit/>
          </a:bodyPr>
          <a:lstStyle/>
          <a:p>
            <a:pPr marL="342900" indent="-342900" algn="just">
              <a:buFont typeface="Wingdings" pitchFamily="2" charset="2"/>
              <a:buChar char="ü"/>
            </a:pPr>
            <a:r>
              <a:rPr lang="sq-AL" sz="2100" dirty="0"/>
              <a:t>Ka të bëjë me të gjitha të dhënat kompjuterike (përmbajtja e trafikut ose të dhëna tjera kompjuterike)</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dirty="0"/>
              <a:t>Urdhri duhet të specifikojë të dhëna kompjuterike (nuk mund të jenë pa specifikim) </a:t>
            </a:r>
          </a:p>
          <a:p>
            <a:pPr marL="800100" lvl="1" indent="-342900" algn="just">
              <a:buFont typeface="Wingdings" pitchFamily="2" charset="2"/>
              <a:buChar char="ü"/>
            </a:pPr>
            <a:r>
              <a:rPr lang="sq-AL" sz="2100" dirty="0"/>
              <a:t>Lejohet: </a:t>
            </a:r>
            <a:r>
              <a:rPr lang="sq-AL" sz="2000" dirty="0"/>
              <a:t>Urdhërimi i paraqitjes së adresës së </a:t>
            </a:r>
            <a:r>
              <a:rPr lang="sq-AL" sz="2000" dirty="0" err="1"/>
              <a:t>emailit</a:t>
            </a:r>
            <a:r>
              <a:rPr lang="sq-AL" sz="2000" dirty="0"/>
              <a:t> të shoqëruar me një emër të veçantë</a:t>
            </a:r>
          </a:p>
          <a:p>
            <a:pPr marL="800100" lvl="1" indent="-342900" algn="just">
              <a:buFont typeface="Wingdings" pitchFamily="2" charset="2"/>
              <a:buChar char="ü"/>
            </a:pPr>
            <a:r>
              <a:rPr lang="sq-AL" sz="2000" dirty="0"/>
              <a:t>Nuk lejohet: Urdhërimi i paraqitjes së të gjitha komunikimeve me </a:t>
            </a:r>
            <a:r>
              <a:rPr lang="sq-AL" sz="2000" dirty="0" err="1"/>
              <a:t>email</a:t>
            </a:r>
            <a:r>
              <a:rPr lang="sq-AL" sz="2000" dirty="0"/>
              <a:t> gjatë tri viteve të fundit lidhur me një emër të veçantë</a:t>
            </a:r>
          </a:p>
        </p:txBody>
      </p:sp>
    </p:spTree>
    <p:extLst>
      <p:ext uri="{BB962C8B-B14F-4D97-AF65-F5344CB8AC3E}">
        <p14:creationId xmlns:p14="http://schemas.microsoft.com/office/powerpoint/2010/main" xmlns="" val="7069707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q-AL" sz="1900"/>
              <a:t>1. Secila palë miraton masa të tilla legjislative dhe masa të tjera që mund të jenë të nevojshme për të fuqizuar autoritetet e saj kompetente për të urdhëruar: </a:t>
            </a:r>
          </a:p>
          <a:p>
            <a:pPr lvl="1" algn="just"/>
            <a:r>
              <a:rPr lang="sq-AL" sz="1900"/>
              <a:t>a një person në territorin e saj të paraqesë të dhëna të specifikuara kompjuterike në </a:t>
            </a:r>
            <a:r>
              <a:rPr lang="sq-AL" sz="1900" b="1">
                <a:solidFill>
                  <a:srgbClr val="FF0000"/>
                </a:solidFill>
              </a:rPr>
              <a:t>posedim ose kontroll të atij personi</a:t>
            </a:r>
            <a:r>
              <a:rPr lang="sq-AL" sz="1900"/>
              <a:t>, të cilat ruhen në një sistem kompjuterik ose një medium për ruajtjen e të dhënave kompjuterike; dhe </a:t>
            </a:r>
          </a:p>
          <a:p>
            <a:pPr lvl="1" algn="just"/>
            <a:r>
              <a:rPr lang="sq-AL" sz="1900"/>
              <a:t>b një ofrues të shërbimeve që ofron shërbimet e tij në territorin e Palës për të paraqitur informacionin rreth abonentit në lidhje me shërbime të tilla në posedimin ose kontrollin e atij ofruesi të shërbimit.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7511" y="1276964"/>
            <a:ext cx="4414945" cy="4939814"/>
          </a:xfrm>
          <a:prstGeom prst="rect">
            <a:avLst/>
          </a:prstGeom>
        </p:spPr>
        <p:txBody>
          <a:bodyPr wrap="square">
            <a:spAutoFit/>
          </a:bodyPr>
          <a:lstStyle/>
          <a:p>
            <a:pPr marL="342900" indent="-342900" algn="just">
              <a:buFont typeface="Wingdings" pitchFamily="2" charset="2"/>
              <a:buChar char="ü"/>
            </a:pPr>
            <a:r>
              <a:rPr lang="sq-AL" sz="2100"/>
              <a:t>Ofruesi i shërbimit ose mund të ketë:</a:t>
            </a:r>
          </a:p>
          <a:p>
            <a:pPr marL="800100" lvl="1" indent="-342900" algn="just">
              <a:buFont typeface="Wingdings" pitchFamily="2" charset="2"/>
              <a:buChar char="ü"/>
            </a:pPr>
            <a:r>
              <a:rPr lang="sq-AL" sz="2100"/>
              <a:t>posedim fizik</a:t>
            </a:r>
          </a:p>
          <a:p>
            <a:pPr marL="800100" lvl="1" indent="-342900" algn="just">
              <a:buFont typeface="Wingdings" pitchFamily="2" charset="2"/>
              <a:buChar char="ü"/>
            </a:pPr>
            <a:r>
              <a:rPr lang="sq-AL" sz="2100"/>
              <a:t>posedim konstruktiv (kontroll të lirë për prodhimin e tyre)</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a:t>Lokacioni i të dhënave është i parëndësishëm për sa kohë që kontrollohen nga ofruesi i shërbimit në territor </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a:t>Kontrolli nuk përfshin aftësinë teknike për të hyrë në të dhënat e ruajtura në distancë që nuk janë brenda kontrollit legjitim</a:t>
            </a:r>
          </a:p>
        </p:txBody>
      </p:sp>
    </p:spTree>
    <p:extLst>
      <p:ext uri="{BB962C8B-B14F-4D97-AF65-F5344CB8AC3E}">
        <p14:creationId xmlns:p14="http://schemas.microsoft.com/office/powerpoint/2010/main" xmlns="" val="5176746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q-AL" sz="1900"/>
              <a:t>1. Secila palë miraton masa të tilla legjislative dhe masa të tjera që mund të jenë të nevojshme për të fuqizuar autoritetet e saj kompetente për të urdhëruar: </a:t>
            </a:r>
          </a:p>
          <a:p>
            <a:pPr lvl="1" algn="just"/>
            <a:r>
              <a:rPr lang="sq-AL" sz="1900"/>
              <a:t>a një person në territorin e saj të paraqesë të dhëna të specifikuara kompjuterike në posedim ose kontroll të atij personi, të cilat </a:t>
            </a:r>
            <a:r>
              <a:rPr lang="sq-AL" sz="1900" b="1">
                <a:solidFill>
                  <a:srgbClr val="FF0000"/>
                </a:solidFill>
              </a:rPr>
              <a:t>ruhen në një sistem kompjuterik ose një medium për ruajtjen e të dhënave kompjuterike</a:t>
            </a:r>
            <a:r>
              <a:rPr lang="sq-AL" sz="1900"/>
              <a:t>; dhe </a:t>
            </a:r>
          </a:p>
          <a:p>
            <a:pPr lvl="1" algn="just"/>
            <a:r>
              <a:rPr lang="sq-AL" sz="1900"/>
              <a:t>b një ofrues të shërbimeve që ofron shërbimet e tij në territorin e Palës për të paraqitur informacionin rreth abonentit në lidhje me shërbime të tilla në posedimin ose kontrollin e atij ofruesi të shërbimit.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7511" y="1276964"/>
            <a:ext cx="4284562" cy="2123658"/>
          </a:xfrm>
          <a:prstGeom prst="rect">
            <a:avLst/>
          </a:prstGeom>
        </p:spPr>
        <p:txBody>
          <a:bodyPr wrap="square">
            <a:spAutoFit/>
          </a:bodyPr>
          <a:lstStyle/>
          <a:p>
            <a:pPr marL="342900" indent="-342900" algn="just">
              <a:buFont typeface="Wingdings" pitchFamily="2" charset="2"/>
              <a:buChar char="ü"/>
            </a:pPr>
            <a:r>
              <a:rPr lang="sq-AL" sz="2200"/>
              <a:t>Kompetenca lidhet vetëm me të dhënat e ruajtura (ekzistuese)</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a:t>Nuk parasheh detyrim për mbajtjen e të dhënave </a:t>
            </a:r>
          </a:p>
          <a:p>
            <a:pPr algn="just"/>
            <a:endParaRPr lang="en-GB" sz="2200" dirty="0"/>
          </a:p>
        </p:txBody>
      </p:sp>
    </p:spTree>
    <p:extLst>
      <p:ext uri="{BB962C8B-B14F-4D97-AF65-F5344CB8AC3E}">
        <p14:creationId xmlns:p14="http://schemas.microsoft.com/office/powerpoint/2010/main" xmlns="" val="19877115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894205"/>
            <a:ext cx="4476172" cy="5647700"/>
          </a:xfrm>
          <a:prstGeom prst="rect">
            <a:avLst/>
          </a:prstGeom>
        </p:spPr>
        <p:txBody>
          <a:bodyPr wrap="square">
            <a:spAutoFit/>
          </a:bodyPr>
          <a:lstStyle/>
          <a:p>
            <a:pPr marL="342900" indent="-342900" algn="just">
              <a:buFont typeface="Wingdings" panose="05000000000000000000" pitchFamily="2" charset="2"/>
              <a:buChar char="Ø"/>
            </a:pPr>
            <a:r>
              <a:rPr lang="sq-AL" sz="1900" dirty="0"/>
              <a:t>1. Secila palë miraton masa të tilla legjislative dhe masa të tjera që mund të jenë të nevojshme për të fuqizuar autoritetet e saj kompetente për të urdhëruar: </a:t>
            </a:r>
          </a:p>
          <a:p>
            <a:pPr lvl="1" algn="just"/>
            <a:r>
              <a:rPr lang="sq-AL" sz="1900" dirty="0"/>
              <a:t>a një person në territorin e saj të paraqesë të dhëna të specifikuara kompjuterike në posedim ose kontroll të atij personi, të cilat ruhen në një sistem kompjuterik ose një medium për ruajtjen e të dhënave kompjuterike; dhe </a:t>
            </a:r>
          </a:p>
          <a:p>
            <a:pPr lvl="1" algn="just"/>
            <a:r>
              <a:rPr lang="sq-AL" sz="1900" dirty="0"/>
              <a:t>b një ofrues të shërbimeve</a:t>
            </a:r>
            <a:r>
              <a:rPr lang="sq-AL" sz="1900" b="1" dirty="0">
                <a:solidFill>
                  <a:srgbClr val="FF0000"/>
                </a:solidFill>
              </a:rPr>
              <a:t> që ofron shërbimet e tij në territorin </a:t>
            </a:r>
            <a:r>
              <a:rPr lang="sq-AL" sz="1900" dirty="0"/>
              <a:t>e Palës për të paraqitur informacionin rreth </a:t>
            </a:r>
            <a:r>
              <a:rPr lang="sq-AL" sz="1900" dirty="0" err="1"/>
              <a:t>abonuesit</a:t>
            </a:r>
            <a:r>
              <a:rPr lang="sq-AL" sz="1900" dirty="0"/>
              <a:t> në lidhje me shërbime të tilla në posedimin ose kontrollin e atij ofruesi të shërbimit.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7511" y="894205"/>
            <a:ext cx="4414946" cy="5847755"/>
          </a:xfrm>
          <a:prstGeom prst="rect">
            <a:avLst/>
          </a:prstGeom>
        </p:spPr>
        <p:txBody>
          <a:bodyPr wrap="square">
            <a:spAutoFit/>
          </a:bodyPr>
          <a:lstStyle/>
          <a:p>
            <a:pPr marL="342900" indent="-342900" algn="just">
              <a:buFont typeface="Wingdings" pitchFamily="2" charset="2"/>
              <a:buChar char="ü"/>
            </a:pPr>
            <a:r>
              <a:rPr lang="sq-AL" sz="1700" dirty="0">
                <a:cs typeface="Arial" panose="020B0604020202020204" pitchFamily="34" charset="0"/>
              </a:rPr>
              <a:t>Ofruesi i shërbimit nuk ka pse të jetë i vendosur në territor për sa kohë që "ofron shërbimet e tij" në territor</a:t>
            </a:r>
          </a:p>
          <a:p>
            <a:pPr marL="342900" indent="-342900" algn="just">
              <a:buFont typeface="Wingdings" pitchFamily="2" charset="2"/>
              <a:buChar char="ü"/>
            </a:pPr>
            <a:r>
              <a:rPr lang="sq-AL" sz="1700" dirty="0">
                <a:cs typeface="Arial" panose="020B0604020202020204" pitchFamily="34" charset="0"/>
              </a:rPr>
              <a:t>Ai do të mund të themelohej nëse:</a:t>
            </a:r>
          </a:p>
          <a:p>
            <a:pPr marL="800100" marR="0" lvl="1"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sq-AL" sz="1700" dirty="0">
                <a:cs typeface="Arial" panose="020B0604020202020204" pitchFamily="34" charset="0"/>
              </a:rPr>
              <a:t>Ofruesi i shërbimeve u mundëson personave të regjistrohen në shërbimet e tij në territor (p.sh. nuk bllokon shërbimet); dhe</a:t>
            </a:r>
          </a:p>
          <a:p>
            <a:pPr marL="800100" lvl="1" indent="-342900" algn="just">
              <a:buFont typeface="Wingdings" pitchFamily="2" charset="2"/>
              <a:buChar char="ü"/>
            </a:pPr>
            <a:r>
              <a:rPr lang="sq-AL" sz="1700" dirty="0">
                <a:cs typeface="Arial" panose="020B0604020202020204" pitchFamily="34" charset="0"/>
              </a:rPr>
              <a:t>Ofruesi i shërbimit ka krijuar lidhje reale dhe thelbësore me Palën - p.sh.:</a:t>
            </a:r>
          </a:p>
          <a:p>
            <a:pPr marL="1257300" lvl="2" indent="-342900" algn="just">
              <a:buFont typeface="Wingdings" pitchFamily="2" charset="2"/>
              <a:buChar char="ü"/>
            </a:pPr>
            <a:r>
              <a:rPr lang="sq-AL" sz="1700" dirty="0">
                <a:cs typeface="Arial" panose="020B0604020202020204" pitchFamily="34" charset="0"/>
              </a:rPr>
              <a:t>Reklamat lokale dhe reklamat në gjuhën lokale</a:t>
            </a:r>
          </a:p>
          <a:p>
            <a:pPr marL="1257300" lvl="2" indent="-342900" algn="just">
              <a:buFont typeface="Wingdings" pitchFamily="2" charset="2"/>
              <a:buChar char="ü"/>
            </a:pPr>
            <a:r>
              <a:rPr lang="sq-AL" sz="1700" dirty="0">
                <a:cs typeface="Arial" panose="020B0604020202020204" pitchFamily="34" charset="0"/>
              </a:rPr>
              <a:t>Përdorimi i informacionit të </a:t>
            </a:r>
            <a:r>
              <a:rPr lang="sq-AL" sz="1700" dirty="0" err="1">
                <a:cs typeface="Arial" panose="020B0604020202020204" pitchFamily="34" charset="0"/>
              </a:rPr>
              <a:t>abonuesit</a:t>
            </a:r>
            <a:r>
              <a:rPr lang="sq-AL" sz="1700" dirty="0">
                <a:cs typeface="Arial" panose="020B0604020202020204" pitchFamily="34" charset="0"/>
              </a:rPr>
              <a:t> lokal ose të dhënave të trafikut të lidhura me periudhën e veprimtarisë së tij</a:t>
            </a:r>
          </a:p>
          <a:p>
            <a:pPr marL="1257300" lvl="2" indent="-342900" algn="just">
              <a:buFont typeface="Wingdings" pitchFamily="2" charset="2"/>
              <a:buChar char="ü"/>
            </a:pPr>
            <a:r>
              <a:rPr lang="sq-AL" sz="1700" dirty="0">
                <a:cs typeface="Arial" panose="020B0604020202020204" pitchFamily="34" charset="0"/>
              </a:rPr>
              <a:t>Ndërvepron me ata </a:t>
            </a:r>
            <a:r>
              <a:rPr lang="sq-AL" sz="1700" dirty="0" err="1">
                <a:cs typeface="Arial" panose="020B0604020202020204" pitchFamily="34" charset="0"/>
              </a:rPr>
              <a:t>abonues</a:t>
            </a:r>
            <a:r>
              <a:rPr lang="sq-AL" sz="1700" dirty="0">
                <a:cs typeface="Arial" panose="020B0604020202020204" pitchFamily="34" charset="0"/>
              </a:rPr>
              <a:t> lokalë</a:t>
            </a:r>
          </a:p>
          <a:p>
            <a:pPr marL="1257300" lvl="2" indent="-342900" algn="just">
              <a:buFont typeface="Wingdings" pitchFamily="2" charset="2"/>
              <a:buChar char="ü"/>
            </a:pPr>
            <a:r>
              <a:rPr lang="sq-AL" sz="1700" dirty="0">
                <a:cs typeface="Arial" panose="020B0604020202020204" pitchFamily="34" charset="0"/>
              </a:rPr>
              <a:t>Ndryshe konsiderohet i themeluar në nivel lokal</a:t>
            </a:r>
          </a:p>
        </p:txBody>
      </p:sp>
    </p:spTree>
    <p:extLst>
      <p:ext uri="{BB962C8B-B14F-4D97-AF65-F5344CB8AC3E}">
        <p14:creationId xmlns:p14="http://schemas.microsoft.com/office/powerpoint/2010/main" xmlns="" val="1826714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q-AL" sz="1900"/>
              <a:t>1. Secila palë miraton masa të tilla legjislative dhe masa të tjera që mund të jenë të nevojshme për të fuqizuar autoritetet e saj kompetente për të urdhëruar: </a:t>
            </a:r>
          </a:p>
          <a:p>
            <a:pPr lvl="1" algn="just"/>
            <a:r>
              <a:rPr lang="sq-AL" sz="1900"/>
              <a:t>a një person në territorin e saj të paraqesë të dhëna të specifikuara kompjuterike në posedim ose kontroll të atij personi, të cilat ruhen në një sistem kompjuterik ose një medium për ruajtjen e të dhënave kompjuterike; dhe </a:t>
            </a:r>
          </a:p>
          <a:p>
            <a:pPr lvl="1" algn="just"/>
            <a:r>
              <a:rPr lang="sq-AL" sz="1900"/>
              <a:t>b një ofrues të shërbimeve që ofron shërbimet e tij në territorin e Palës për të </a:t>
            </a:r>
            <a:r>
              <a:rPr lang="sq-AL" sz="1900" b="1">
                <a:solidFill>
                  <a:srgbClr val="FF0000"/>
                </a:solidFill>
              </a:rPr>
              <a:t>paraqitur informacionin rreth abonuesit</a:t>
            </a:r>
            <a:r>
              <a:rPr lang="sq-AL" sz="1900"/>
              <a:t> në lidhje me shërbime të tilla në posedimin ose kontrollin e atij ofruesi të shërbimit.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7511" y="894205"/>
            <a:ext cx="4414946" cy="5970865"/>
          </a:xfrm>
          <a:prstGeom prst="rect">
            <a:avLst/>
          </a:prstGeom>
        </p:spPr>
        <p:txBody>
          <a:bodyPr wrap="square">
            <a:spAutoFit/>
          </a:bodyPr>
          <a:lstStyle/>
          <a:p>
            <a:pPr marL="342900" indent="-342900" algn="just">
              <a:buFont typeface="Wingdings" pitchFamily="2" charset="2"/>
              <a:buChar char="ü"/>
            </a:pPr>
            <a:r>
              <a:rPr lang="sq-AL" sz="2000" dirty="0"/>
              <a:t>Mund të jetë në cilëndo formë (të dhëna kompjuterike ose jo)</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dirty="0"/>
              <a:t>Kjo mund të përfshijë: </a:t>
            </a:r>
          </a:p>
          <a:p>
            <a:pPr marL="800100" lvl="1" indent="-342900" algn="just">
              <a:buFont typeface="Wingdings" pitchFamily="2" charset="2"/>
              <a:buChar char="ü"/>
            </a:pPr>
            <a:r>
              <a:rPr lang="sq-AL" sz="2000" dirty="0"/>
              <a:t>llojin e shërbimit të komunikimit të përdorur, kushtet teknike dhe periudhën e shërbimit; </a:t>
            </a:r>
          </a:p>
          <a:p>
            <a:pPr marL="800100" lvl="1" indent="-342900" algn="just">
              <a:buFont typeface="Wingdings" pitchFamily="2" charset="2"/>
              <a:buChar char="ü"/>
            </a:pPr>
            <a:r>
              <a:rPr lang="sq-AL" sz="2000" dirty="0"/>
              <a:t>identitetin e </a:t>
            </a:r>
            <a:r>
              <a:rPr lang="sq-AL" sz="2000" dirty="0" err="1"/>
              <a:t>abonuesit</a:t>
            </a:r>
            <a:r>
              <a:rPr lang="sq-AL" sz="2000" dirty="0"/>
              <a:t>, adresa postare/ gjeografike, numri i telefonit dhe qasja tjetër, informata rreth faturimit dhe pagesës, </a:t>
            </a:r>
          </a:p>
          <a:p>
            <a:pPr marL="800100" lvl="1" indent="-342900" algn="just">
              <a:buFont typeface="Wingdings" pitchFamily="2" charset="2"/>
              <a:buChar char="ü"/>
            </a:pPr>
            <a:r>
              <a:rPr lang="sq-AL" sz="2000" dirty="0"/>
              <a:t>informata tjera në dispozicion rreth vendit të instalimit të pajisjeve të komunikimit, që sigurohen në bazë të aranzhimit të shërbimit </a:t>
            </a:r>
          </a:p>
          <a:p>
            <a:pPr marL="342900" indent="-342900">
              <a:buFont typeface="Wingdings" pitchFamily="2" charset="2"/>
              <a:buChar char="ü"/>
            </a:pPr>
            <a:endParaRPr lang="en-US" sz="2200" dirty="0"/>
          </a:p>
        </p:txBody>
      </p:sp>
    </p:spTree>
    <p:extLst>
      <p:ext uri="{BB962C8B-B14F-4D97-AF65-F5344CB8AC3E}">
        <p14:creationId xmlns:p14="http://schemas.microsoft.com/office/powerpoint/2010/main" xmlns="" val="11501507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q-AL" sz="1900"/>
              <a:t>1. Secila palë miraton masa të tilla legjislative dhe masa të tjera që mund të jenë të nevojshme për të fuqizuar autoritetet e saj kompetente për të urdhëruar: </a:t>
            </a:r>
          </a:p>
          <a:p>
            <a:pPr lvl="1" algn="just"/>
            <a:r>
              <a:rPr lang="sq-AL" sz="1900"/>
              <a:t>a një person në territorin e saj të paraqesë të dhëna të specifikuara kompjuterike në posedim ose kontroll të atij personi, të cilat ruhen në një sistem kompjuterik ose një medium për ruajtjen e të dhënave kompjuterike; dhe </a:t>
            </a:r>
          </a:p>
          <a:p>
            <a:pPr lvl="1" algn="just"/>
            <a:r>
              <a:rPr lang="sq-AL" sz="1900"/>
              <a:t>b një ofrues të shërbimeve që ofron shërbimet e tij në territorin e Palës për të paraqitur informacionin rreth abonuesit </a:t>
            </a:r>
            <a:r>
              <a:rPr lang="sq-AL" sz="1900" b="1">
                <a:solidFill>
                  <a:srgbClr val="FF0000"/>
                </a:solidFill>
              </a:rPr>
              <a:t>në lidhje me shërbime të tilla</a:t>
            </a:r>
            <a:r>
              <a:rPr lang="sq-AL" sz="1900"/>
              <a:t> në posedimin ose kontrollin e atij ofruesi të shërbimit.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33227" y="1276964"/>
            <a:ext cx="4414945" cy="2462213"/>
          </a:xfrm>
          <a:prstGeom prst="rect">
            <a:avLst/>
          </a:prstGeom>
        </p:spPr>
        <p:txBody>
          <a:bodyPr wrap="square">
            <a:spAutoFit/>
          </a:bodyPr>
          <a:lstStyle/>
          <a:p>
            <a:pPr marL="342900" indent="-342900" algn="just">
              <a:buFont typeface="Wingdings" pitchFamily="2" charset="2"/>
              <a:buChar char="ü"/>
            </a:pPr>
            <a:r>
              <a:rPr lang="sq-AL" sz="2200"/>
              <a:t>Informacioni që porositet duhet të ketë të bëjë me shërbimet që ofrohen brenda territorit </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a:t>Informacioni i abonuesit nuk mund të kërkohet për shërbimet e ofruara vetëm jashtë territorit </a:t>
            </a:r>
          </a:p>
        </p:txBody>
      </p:sp>
    </p:spTree>
    <p:extLst>
      <p:ext uri="{BB962C8B-B14F-4D97-AF65-F5344CB8AC3E}">
        <p14:creationId xmlns:p14="http://schemas.microsoft.com/office/powerpoint/2010/main" xmlns="" val="32860033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18 - Urdhri për paraqitjen e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q-AL" sz="1900"/>
              <a:t>1. Secila palë miraton masa të tilla legjislative dhe masa të tjera që mund të jenë të nevojshme për të fuqizuar autoritetet e saj kompetente për të urdhëruar: </a:t>
            </a:r>
          </a:p>
          <a:p>
            <a:pPr lvl="1" algn="just"/>
            <a:r>
              <a:rPr lang="sq-AL" sz="1900"/>
              <a:t>a një person në territorin e saj të paraqesë të dhëna të specifikuara kompjuterike në posedim ose kontroll të atij personi, të cilat ruhen në një sistem kompjuterik ose një medium për ruajtjen e të dhënave kompjuterike; dhe </a:t>
            </a:r>
          </a:p>
          <a:p>
            <a:pPr lvl="1" algn="just"/>
            <a:r>
              <a:rPr lang="sq-AL" sz="1900"/>
              <a:t>b një ofrues të shërbimeve që ofron shërbimet e tij në territorin e Palës për të paraqitur informacionin rreth abonuesit në lidhje me shërbime të tilla në </a:t>
            </a:r>
            <a:r>
              <a:rPr lang="sq-AL" sz="1900" b="1">
                <a:solidFill>
                  <a:srgbClr val="FF0000"/>
                </a:solidFill>
              </a:rPr>
              <a:t>posedimin ose kontrollin e atij ofruesi të shërbimit</a:t>
            </a:r>
            <a:r>
              <a:rPr lang="sq-AL" sz="190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33227" y="1276964"/>
            <a:ext cx="4414945" cy="4939814"/>
          </a:xfrm>
          <a:prstGeom prst="rect">
            <a:avLst/>
          </a:prstGeom>
        </p:spPr>
        <p:txBody>
          <a:bodyPr wrap="square">
            <a:spAutoFit/>
          </a:bodyPr>
          <a:lstStyle/>
          <a:p>
            <a:pPr marL="342900" indent="-342900" algn="just">
              <a:buFont typeface="Wingdings" pitchFamily="2" charset="2"/>
              <a:buChar char="ü"/>
            </a:pPr>
            <a:r>
              <a:rPr lang="sq-AL" sz="2100"/>
              <a:t>Ofruesi i shërbimit ose mund të ketë:</a:t>
            </a:r>
          </a:p>
          <a:p>
            <a:pPr marL="800100" lvl="1" indent="-342900" algn="just">
              <a:buFont typeface="Wingdings" pitchFamily="2" charset="2"/>
              <a:buChar char="ü"/>
            </a:pPr>
            <a:r>
              <a:rPr lang="sq-AL" sz="2100"/>
              <a:t>posedim fizik</a:t>
            </a:r>
          </a:p>
          <a:p>
            <a:pPr marL="800100" lvl="1" indent="-342900" algn="just">
              <a:buFont typeface="Wingdings" pitchFamily="2" charset="2"/>
              <a:buChar char="ü"/>
            </a:pPr>
            <a:r>
              <a:rPr lang="sq-AL" sz="2100"/>
              <a:t>posedim konstruktiv (kontroll të lirë për prodhimin e tyre)</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a:t>Lokacioni i të dhënave është i parëndësishëm për sa kohë që kontrollohen nga ofruesi i shërbimit në territor </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a:t>Kontrolli nuk përfshin aftësinë teknike për të hyrë në të dhënat e ruajtura në distancë që nuk janë brenda kontrollit legjitim</a:t>
            </a:r>
          </a:p>
        </p:txBody>
      </p:sp>
    </p:spTree>
    <p:extLst>
      <p:ext uri="{BB962C8B-B14F-4D97-AF65-F5344CB8AC3E}">
        <p14:creationId xmlns:p14="http://schemas.microsoft.com/office/powerpoint/2010/main" xmlns="" val="17180972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117</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398390140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117</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117</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990525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118</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2619098652"/>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118</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118</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32843620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xmlns="" id="{E69D06C5-AD37-4D56-868C-9D81A182EE60}"/>
              </a:ext>
            </a:extLst>
          </p:cNvPr>
          <p:cNvSpPr txBox="1">
            <a:spLocks/>
          </p:cNvSpPr>
          <p:nvPr/>
        </p:nvSpPr>
        <p:spPr bwMode="auto">
          <a:xfrm>
            <a:off x="348344" y="1130869"/>
            <a:ext cx="8519885" cy="512169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sz="2800" b="1" i="1">
                <a:ea typeface="ＭＳ Ｐゴシック" pitchFamily="34" charset="-128"/>
              </a:rPr>
              <a:t>Kontrolli dhe sekuestrimi i të dhënave të ruajtura kompjuterike</a:t>
            </a:r>
          </a:p>
          <a:p>
            <a:pPr marL="0" indent="0" algn="ctr" eaLnBrk="1" hangingPunct="1">
              <a:lnSpc>
                <a:spcPct val="80000"/>
              </a:lnSpc>
              <a:spcBef>
                <a:spcPts val="600"/>
              </a:spcBef>
              <a:spcAft>
                <a:spcPts val="1200"/>
              </a:spcAft>
              <a:buFont typeface="Arial" pitchFamily="34" charset="0"/>
              <a:buNone/>
              <a:defRPr/>
            </a:pPr>
            <a:r>
              <a:rPr lang="sq-AL" sz="2800" b="1" i="1">
                <a:ea typeface="ＭＳ Ｐゴシック" pitchFamily="34" charset="-128"/>
              </a:rPr>
              <a:t>(Neni 19 – Konventa e Budapestit)</a:t>
            </a:r>
          </a:p>
          <a:p>
            <a:pPr eaLnBrk="1" hangingPunct="1">
              <a:lnSpc>
                <a:spcPct val="80000"/>
              </a:lnSpc>
              <a:spcBef>
                <a:spcPts val="600"/>
              </a:spcBef>
              <a:spcAft>
                <a:spcPts val="1200"/>
              </a:spcAft>
              <a:defRPr/>
            </a:pPr>
            <a:r>
              <a:rPr lang="sq-AL" sz="2400" b="1" i="1">
                <a:ea typeface="ＭＳ Ｐゴシック" pitchFamily="34" charset="-128"/>
              </a:rPr>
              <a:t>Ku</a:t>
            </a:r>
            <a:r>
              <a:rPr lang="sq-AL" sz="2400" i="1">
                <a:ea typeface="ＭＳ Ｐゴシック" pitchFamily="34" charset="-128"/>
              </a:rPr>
              <a:t>:</a:t>
            </a:r>
          </a:p>
          <a:p>
            <a:pPr lvl="1" eaLnBrk="1" hangingPunct="1">
              <a:lnSpc>
                <a:spcPct val="80000"/>
              </a:lnSpc>
              <a:spcBef>
                <a:spcPts val="600"/>
              </a:spcBef>
              <a:spcAft>
                <a:spcPts val="1200"/>
              </a:spcAft>
              <a:defRPr/>
            </a:pPr>
            <a:r>
              <a:rPr lang="sq-AL" sz="2000" i="1">
                <a:ea typeface="ＭＳ Ｐゴシック" pitchFamily="34" charset="-128"/>
              </a:rPr>
              <a:t>Në një sistem kompjuterik ose në një pjesë të tij</a:t>
            </a:r>
          </a:p>
          <a:p>
            <a:pPr lvl="1" eaLnBrk="1" hangingPunct="1">
              <a:lnSpc>
                <a:spcPct val="80000"/>
              </a:lnSpc>
              <a:spcBef>
                <a:spcPts val="600"/>
              </a:spcBef>
              <a:spcAft>
                <a:spcPts val="1200"/>
              </a:spcAft>
              <a:defRPr/>
            </a:pPr>
            <a:r>
              <a:rPr lang="sq-AL" sz="2000" i="1">
                <a:ea typeface="ＭＳ Ｐゴシック" pitchFamily="34" charset="-128"/>
              </a:rPr>
              <a:t>Në një pajisje memorie </a:t>
            </a:r>
          </a:p>
          <a:p>
            <a:pPr lvl="1" eaLnBrk="1" hangingPunct="1">
              <a:lnSpc>
                <a:spcPct val="80000"/>
              </a:lnSpc>
              <a:spcBef>
                <a:spcPts val="600"/>
              </a:spcBef>
              <a:spcAft>
                <a:spcPts val="1200"/>
              </a:spcAft>
              <a:defRPr/>
            </a:pPr>
            <a:r>
              <a:rPr lang="sq-AL" sz="2000" i="1">
                <a:ea typeface="ＭＳ Ｐゴシック" pitchFamily="34" charset="-128"/>
              </a:rPr>
              <a:t>Në një sistem kompjuterik të arritshëm nga ai fillestar (zgjerimi i përshpejtuar i kërkimit)</a:t>
            </a:r>
          </a:p>
          <a:p>
            <a:pPr eaLnBrk="1" hangingPunct="1">
              <a:lnSpc>
                <a:spcPct val="80000"/>
              </a:lnSpc>
              <a:spcBef>
                <a:spcPts val="600"/>
              </a:spcBef>
              <a:spcAft>
                <a:spcPts val="1200"/>
              </a:spcAft>
              <a:defRPr/>
            </a:pPr>
            <a:r>
              <a:rPr lang="sq-AL" sz="2400" b="1" i="1">
                <a:ea typeface="ＭＳ Ｐゴシック" pitchFamily="34" charset="-128"/>
              </a:rPr>
              <a:t>Çka</a:t>
            </a:r>
            <a:r>
              <a:rPr lang="sq-AL" sz="2400" i="1">
                <a:ea typeface="ＭＳ Ｐゴシック" pitchFamily="34" charset="-128"/>
              </a:rPr>
              <a:t>: </a:t>
            </a:r>
          </a:p>
          <a:p>
            <a:pPr lvl="1" eaLnBrk="1" hangingPunct="1">
              <a:lnSpc>
                <a:spcPct val="80000"/>
              </a:lnSpc>
              <a:spcBef>
                <a:spcPts val="600"/>
              </a:spcBef>
              <a:spcAft>
                <a:spcPts val="1200"/>
              </a:spcAft>
              <a:defRPr/>
            </a:pPr>
            <a:r>
              <a:rPr lang="sq-AL" sz="2000" i="1">
                <a:ea typeface="ＭＳ Ｐゴシック" pitchFamily="34" charset="-128"/>
              </a:rPr>
              <a:t>Sekuestrimi ose ngjashëm sigurimi i të dhënave të qasshme kompjuterike</a:t>
            </a:r>
          </a:p>
          <a:p>
            <a:pPr lvl="1" eaLnBrk="1" hangingPunct="1">
              <a:lnSpc>
                <a:spcPct val="80000"/>
              </a:lnSpc>
              <a:spcBef>
                <a:spcPts val="600"/>
              </a:spcBef>
              <a:spcAft>
                <a:spcPts val="1200"/>
              </a:spcAft>
              <a:defRPr/>
            </a:pPr>
            <a:r>
              <a:rPr lang="sq-AL" sz="2000" i="1">
                <a:ea typeface="ＭＳ Ｐゴシック" pitchFamily="34" charset="-128"/>
              </a:rPr>
              <a:t>Kompetenca për të kërkuar informacionin e nevojshëm për të kuptuar funksionimin e sistemit</a:t>
            </a:r>
          </a:p>
        </p:txBody>
      </p:sp>
    </p:spTree>
    <p:extLst>
      <p:ext uri="{BB962C8B-B14F-4D97-AF65-F5344CB8AC3E}">
        <p14:creationId xmlns:p14="http://schemas.microsoft.com/office/powerpoint/2010/main" xmlns="" val="343629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937879053"/>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42690963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3">
            <a:extLst>
              <a:ext uri="{FF2B5EF4-FFF2-40B4-BE49-F238E27FC236}">
                <a16:creationId xmlns:a16="http://schemas.microsoft.com/office/drawing/2014/main" xmlns="" id="{E1718D79-515C-47A0-AAAF-D84C77BC1862}"/>
              </a:ext>
            </a:extLst>
          </p:cNvPr>
          <p:cNvSpPr txBox="1">
            <a:spLocks/>
          </p:cNvSpPr>
          <p:nvPr/>
        </p:nvSpPr>
        <p:spPr bwMode="auto">
          <a:xfrm>
            <a:off x="348344" y="1173480"/>
            <a:ext cx="8519885" cy="467867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sz="2800" b="1" i="1">
                <a:ea typeface="ＭＳ Ｐゴシック" pitchFamily="34" charset="-128"/>
              </a:rPr>
              <a:t>Sekuestrimi ose ngjashëm sigurimi i të dhënave të qasshme kompjuterike</a:t>
            </a:r>
          </a:p>
          <a:p>
            <a:pPr eaLnBrk="1" hangingPunct="1">
              <a:lnSpc>
                <a:spcPct val="80000"/>
              </a:lnSpc>
              <a:spcBef>
                <a:spcPts val="600"/>
              </a:spcBef>
              <a:spcAft>
                <a:spcPts val="1200"/>
              </a:spcAft>
              <a:defRPr/>
            </a:pPr>
            <a:endParaRPr lang="en-GB" altLang="sr-Latn-RS" sz="1800" dirty="0">
              <a:ea typeface="ＭＳ Ｐゴシック" pitchFamily="34" charset="-128"/>
            </a:endParaRPr>
          </a:p>
          <a:p>
            <a:pPr algn="ctr" eaLnBrk="1" hangingPunct="1">
              <a:lnSpc>
                <a:spcPct val="80000"/>
              </a:lnSpc>
              <a:spcBef>
                <a:spcPts val="600"/>
              </a:spcBef>
              <a:spcAft>
                <a:spcPts val="1200"/>
              </a:spcAft>
              <a:defRPr/>
            </a:pPr>
            <a:r>
              <a:rPr lang="sq-AL" sz="2400" i="1">
                <a:ea typeface="ＭＳ Ｐゴシック" pitchFamily="34" charset="-128"/>
              </a:rPr>
              <a:t>Sekuestrimi fizik</a:t>
            </a:r>
          </a:p>
          <a:p>
            <a:pPr algn="ctr" eaLnBrk="1" hangingPunct="1">
              <a:lnSpc>
                <a:spcPct val="80000"/>
              </a:lnSpc>
              <a:spcBef>
                <a:spcPts val="600"/>
              </a:spcBef>
              <a:spcAft>
                <a:spcPts val="1200"/>
              </a:spcAft>
              <a:defRPr/>
            </a:pPr>
            <a:r>
              <a:rPr lang="sq-AL" sz="2400" i="1">
                <a:ea typeface="ＭＳ Ｐゴシック" pitchFamily="34" charset="-128"/>
              </a:rPr>
              <a:t>Sekuestrimi thjesht duke bërë kopjim të të dhënave</a:t>
            </a:r>
          </a:p>
          <a:p>
            <a:pPr algn="ctr" eaLnBrk="1" hangingPunct="1">
              <a:lnSpc>
                <a:spcPct val="80000"/>
              </a:lnSpc>
              <a:spcBef>
                <a:spcPts val="600"/>
              </a:spcBef>
              <a:spcAft>
                <a:spcPts val="1200"/>
              </a:spcAft>
              <a:defRPr/>
            </a:pPr>
            <a:r>
              <a:rPr lang="sq-AL" sz="2400" i="1">
                <a:ea typeface="ＭＳ Ｐゴシック" pitchFamily="34" charset="-128"/>
              </a:rPr>
              <a:t>Sekuestrimi dhe mirëmbajtje e integritetit të atyre të dhënave, duke i mbajtur të dhënat në kompjuterin ku ato ruhen</a:t>
            </a:r>
          </a:p>
          <a:p>
            <a:pPr algn="ctr" eaLnBrk="1" hangingPunct="1">
              <a:lnSpc>
                <a:spcPct val="80000"/>
              </a:lnSpc>
              <a:spcBef>
                <a:spcPts val="600"/>
              </a:spcBef>
              <a:spcAft>
                <a:spcPts val="1200"/>
              </a:spcAft>
              <a:defRPr/>
            </a:pPr>
            <a:r>
              <a:rPr lang="sq-AL" sz="2400" i="1">
                <a:ea typeface="ＭＳ Ｐゴシック" pitchFamily="34" charset="-128"/>
              </a:rPr>
              <a:t>Sekuestrimi, duke imponuar pamundësinë e qasjes në të dhëna, apo edhe heqjen e të dhënave të specifikuara nga një kompjuter i caktuar ose nga sistemi kompjuterik</a:t>
            </a:r>
          </a:p>
        </p:txBody>
      </p:sp>
    </p:spTree>
    <p:extLst>
      <p:ext uri="{BB962C8B-B14F-4D97-AF65-F5344CB8AC3E}">
        <p14:creationId xmlns:p14="http://schemas.microsoft.com/office/powerpoint/2010/main" xmlns="" val="23720751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15255"/>
            <a:ext cx="4476172" cy="5262979"/>
          </a:xfrm>
          <a:prstGeom prst="rect">
            <a:avLst/>
          </a:prstGeom>
        </p:spPr>
        <p:txBody>
          <a:bodyPr wrap="square">
            <a:spAutoFit/>
          </a:bodyPr>
          <a:lstStyle/>
          <a:p>
            <a:pPr marL="342900" indent="-342900" algn="just">
              <a:buFont typeface="Wingdings" panose="05000000000000000000" pitchFamily="2" charset="2"/>
              <a:buChar char="Ø"/>
            </a:pPr>
            <a:r>
              <a:rPr lang="sq-AL" sz="1400" dirty="0"/>
              <a:t>1 Secila palë miraton masa të tilla legjislative dhe masa të tjera që mund të jenë të nevojshme për të fuqizuar autoritetet e saj kompetente për të </a:t>
            </a:r>
            <a:r>
              <a:rPr lang="sq-AL" sz="1400" b="1" dirty="0">
                <a:solidFill>
                  <a:srgbClr val="FF0000"/>
                </a:solidFill>
              </a:rPr>
              <a:t>kontrolluar ose ngjashëm për të siguruar qasje</a:t>
            </a:r>
            <a:r>
              <a:rPr lang="sq-AL" sz="1400" dirty="0"/>
              <a:t>: </a:t>
            </a:r>
          </a:p>
          <a:p>
            <a:pPr lvl="1" algn="just"/>
            <a:r>
              <a:rPr lang="sq-AL" sz="1400" dirty="0"/>
              <a:t>një sistem kompjuterik apo një pjese të tij dhe në të dhëna kompjuterike të </a:t>
            </a:r>
            <a:r>
              <a:rPr lang="sq-AL" sz="1400" dirty="0" err="1"/>
              <a:t>memorizuara</a:t>
            </a:r>
            <a:r>
              <a:rPr lang="sq-AL" sz="1400" dirty="0"/>
              <a:t> aty; dhe </a:t>
            </a:r>
          </a:p>
          <a:p>
            <a:pPr lvl="1" algn="just"/>
            <a:r>
              <a:rPr lang="sq-AL" sz="1400" dirty="0"/>
              <a:t>b në një medium kompjuterik për ruajtjen e të dhënave në të cilin të dhënat kompjuterike mund të ruhen në territorin e saj.</a:t>
            </a:r>
          </a:p>
          <a:p>
            <a:pPr lvl="1" algn="just"/>
            <a:endParaRPr lang="en-US" sz="1400" dirty="0"/>
          </a:p>
          <a:p>
            <a:pPr marL="342900" indent="-342900" algn="just">
              <a:buFont typeface="Wingdings" panose="05000000000000000000" pitchFamily="2" charset="2"/>
              <a:buChar char="Ø"/>
            </a:pPr>
            <a:r>
              <a:rPr lang="sq-AL" sz="1400" dirty="0"/>
              <a:t>Secila palë miraton masa të tilla legjislative dhe masa të tjera që mund të jenë të nevojshme për të siguruar që kur autoritetet e saj kontrollojnë ose në mënyrë të ngjashme qasen në një sistem të caktuar kompjuterik ose pjesë të tij, në përputhje me paragrafin </a:t>
            </a:r>
            <a:r>
              <a:rPr lang="sq-AL" sz="1400" dirty="0" err="1"/>
              <a:t>1.a</a:t>
            </a:r>
            <a:r>
              <a:rPr lang="sq-AL" sz="1400" dirty="0"/>
              <a:t>, dhe kur kanë arsye të besojnë se të dhënat e kërkuara janë të ruajtura në një sistem tjetër kompjuterik ose në një pjesë të tij në territorin e saj dhe të dhëna të tilla janë të arritshme ose gjenden ligjërisht në sistemin fillestar, autoritetet janë jenë në gjendje të zgjerojnë me shpejtësi kontrollin ose hyrjen e ngjashme në sistemin tjetër.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3000821"/>
          </a:xfrm>
          <a:prstGeom prst="rect">
            <a:avLst/>
          </a:prstGeom>
        </p:spPr>
        <p:txBody>
          <a:bodyPr wrap="square">
            <a:spAutoFit/>
          </a:bodyPr>
          <a:lstStyle/>
          <a:p>
            <a:pPr marL="342900" indent="-342900" algn="just">
              <a:buFont typeface="Wingdings" pitchFamily="2" charset="2"/>
              <a:buChar char="ü"/>
            </a:pPr>
            <a:r>
              <a:rPr lang="sq-AL" sz="2100"/>
              <a:t>Termi "kontroll" do të thotë të kërkosh, lexosh, rishikosh, ekzaminosh ose inspektosh </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a:t>Termi "qasje e ngjashme" është gjuhë neutrale teknologjike që do të mundësonte </a:t>
            </a:r>
            <a:r>
              <a:rPr lang="sq-AL" sz="2100" i="1"/>
              <a:t>inspektimin</a:t>
            </a:r>
            <a:r>
              <a:rPr lang="sq-AL" sz="2100"/>
              <a:t> e të dhënave jomateriale që mund të jenë në formë elektromagnetike</a:t>
            </a:r>
          </a:p>
        </p:txBody>
      </p:sp>
    </p:spTree>
    <p:extLst>
      <p:ext uri="{BB962C8B-B14F-4D97-AF65-F5344CB8AC3E}">
        <p14:creationId xmlns:p14="http://schemas.microsoft.com/office/powerpoint/2010/main" xmlns="" val="27299692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262979"/>
          </a:xfrm>
          <a:prstGeom prst="rect">
            <a:avLst/>
          </a:prstGeom>
        </p:spPr>
        <p:txBody>
          <a:bodyPr wrap="square">
            <a:spAutoFit/>
          </a:bodyPr>
          <a:lstStyle/>
          <a:p>
            <a:pPr marL="342900" indent="-342900" algn="just">
              <a:buFont typeface="Wingdings" panose="05000000000000000000" pitchFamily="2" charset="2"/>
              <a:buChar char="Ø"/>
            </a:pPr>
            <a:r>
              <a:rPr lang="sq-AL" sz="1400" dirty="0"/>
              <a:t>1 Secila palë miraton masa të tilla legjislative dhe masa të tjera që mund të jenë të nevojshme për të fuqizuar autoritetet e saj kompetente për të kontrolluar ose ngjashëm për të siguruar qasje: </a:t>
            </a:r>
          </a:p>
          <a:p>
            <a:pPr lvl="1" algn="just"/>
            <a:r>
              <a:rPr lang="sq-AL" sz="1400" b="1" dirty="0">
                <a:solidFill>
                  <a:srgbClr val="FF0000"/>
                </a:solidFill>
              </a:rPr>
              <a:t>a një sistem kompjuterik </a:t>
            </a:r>
            <a:r>
              <a:rPr lang="sq-AL" sz="1400" dirty="0"/>
              <a:t>apo</a:t>
            </a:r>
            <a:r>
              <a:rPr lang="sq-AL" sz="1400" b="1" dirty="0">
                <a:solidFill>
                  <a:srgbClr val="FF0000"/>
                </a:solidFill>
              </a:rPr>
              <a:t> një pjesë e tij </a:t>
            </a:r>
            <a:r>
              <a:rPr lang="sq-AL" sz="1400" dirty="0"/>
              <a:t>dhe</a:t>
            </a:r>
            <a:r>
              <a:rPr lang="sq-AL" sz="1400" b="1" dirty="0">
                <a:solidFill>
                  <a:srgbClr val="FF0000"/>
                </a:solidFill>
              </a:rPr>
              <a:t> në të dhëna kompjuterike të </a:t>
            </a:r>
            <a:r>
              <a:rPr lang="sq-AL" sz="1400" b="1" dirty="0" err="1">
                <a:solidFill>
                  <a:srgbClr val="FF0000"/>
                </a:solidFill>
              </a:rPr>
              <a:t>memorizuara</a:t>
            </a:r>
            <a:r>
              <a:rPr lang="sq-AL" sz="1400" b="1" dirty="0">
                <a:solidFill>
                  <a:srgbClr val="FF0000"/>
                </a:solidFill>
              </a:rPr>
              <a:t> aty</a:t>
            </a:r>
            <a:r>
              <a:rPr lang="sq-AL" sz="1400" dirty="0"/>
              <a:t>; dhe </a:t>
            </a:r>
          </a:p>
          <a:p>
            <a:pPr lvl="1" algn="just"/>
            <a:r>
              <a:rPr lang="sq-AL" sz="1400" dirty="0"/>
              <a:t>b </a:t>
            </a:r>
            <a:r>
              <a:rPr lang="sq-AL" sz="1400" b="1" dirty="0">
                <a:solidFill>
                  <a:srgbClr val="FF0000"/>
                </a:solidFill>
              </a:rPr>
              <a:t>në një medium kompjuterik për ruajtjen e të dhënave </a:t>
            </a:r>
            <a:r>
              <a:rPr lang="sq-AL" sz="1400" dirty="0"/>
              <a:t>në të cilin të dhënat kompjuterike mund të ruhen në territorin e saj.</a:t>
            </a:r>
          </a:p>
          <a:p>
            <a:pPr lvl="1" algn="just"/>
            <a:endParaRPr lang="en-US" sz="1400" dirty="0"/>
          </a:p>
          <a:p>
            <a:pPr marL="342900" indent="-342900" algn="just">
              <a:buFont typeface="Wingdings" panose="05000000000000000000" pitchFamily="2" charset="2"/>
              <a:buChar char="Ø"/>
            </a:pPr>
            <a:r>
              <a:rPr lang="sq-AL" sz="1400" dirty="0"/>
              <a:t>Secila palë miraton masa të tilla legjislative dhe masa të tjera që mund të jenë të nevojshme për të siguruar që kur autoritetet e saj kontrollojnë ose në mënyrë të ngjashme qasen në një sistem të caktuar kompjuterik ose pjesë të tij, në përputhje me paragrafin </a:t>
            </a:r>
            <a:r>
              <a:rPr lang="sq-AL" sz="1400" dirty="0" err="1"/>
              <a:t>1.a</a:t>
            </a:r>
            <a:r>
              <a:rPr lang="sq-AL" sz="1400" dirty="0"/>
              <a:t>, dhe kur kanë arsye të besojnë se të dhënat e kërkuara janë të ruajtura në një sistem tjetër kompjuterik ose në një pjesë të tij në territorin e saj dhe të dhëna të tilla janë të arritshme ose gjenden ligjërisht në sistemin fillestar, autoritetet janë jenë në gjendje të zgjerojnë me shpejtësi kontrollin ose hyrjen e ngjashme në sistemin tjetër.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3000821"/>
          </a:xfrm>
          <a:prstGeom prst="rect">
            <a:avLst/>
          </a:prstGeom>
        </p:spPr>
        <p:txBody>
          <a:bodyPr wrap="square">
            <a:spAutoFit/>
          </a:bodyPr>
          <a:lstStyle/>
          <a:p>
            <a:pPr marL="342900" indent="-342900" algn="just">
              <a:buFont typeface="Wingdings" pitchFamily="2" charset="2"/>
              <a:buChar char="ü"/>
            </a:pPr>
            <a:r>
              <a:rPr lang="sq-AL" sz="2100"/>
              <a:t>Kompetenca për kontroll apo qasje të ngjashme:</a:t>
            </a:r>
          </a:p>
          <a:p>
            <a:pPr marL="800100" lvl="1" indent="-342900" algn="just">
              <a:buFont typeface="Wingdings" pitchFamily="2" charset="2"/>
              <a:buChar char="ü"/>
            </a:pPr>
            <a:r>
              <a:rPr lang="sq-AL" sz="2100"/>
              <a:t>Sistemi kompjuterik</a:t>
            </a:r>
          </a:p>
          <a:p>
            <a:pPr marL="800100" lvl="1" indent="-342900" algn="just">
              <a:buFont typeface="Wingdings" pitchFamily="2" charset="2"/>
              <a:buChar char="ü"/>
            </a:pPr>
            <a:r>
              <a:rPr lang="sq-AL" sz="2100"/>
              <a:t>Një pjesë e sistemit kompjuterik</a:t>
            </a:r>
          </a:p>
          <a:p>
            <a:pPr marL="800100" lvl="1" indent="-342900" algn="just">
              <a:buFont typeface="Wingdings" pitchFamily="2" charset="2"/>
              <a:buChar char="ü"/>
            </a:pPr>
            <a:r>
              <a:rPr lang="sq-AL" sz="2100"/>
              <a:t>Të dhënat kompjuterike të ruajtura në sistemin kompjuterik</a:t>
            </a:r>
          </a:p>
          <a:p>
            <a:pPr marL="800100" lvl="1" indent="-342900" algn="just">
              <a:buFont typeface="Wingdings" pitchFamily="2" charset="2"/>
              <a:buChar char="ü"/>
            </a:pPr>
            <a:r>
              <a:rPr lang="sq-AL" sz="2100"/>
              <a:t>Medium kompjuterik për ruajtjen e të dhënave me të dhënat kompjuterike të ruajtura brenda territorit </a:t>
            </a:r>
          </a:p>
        </p:txBody>
      </p:sp>
    </p:spTree>
    <p:extLst>
      <p:ext uri="{BB962C8B-B14F-4D97-AF65-F5344CB8AC3E}">
        <p14:creationId xmlns:p14="http://schemas.microsoft.com/office/powerpoint/2010/main" xmlns="" val="1116003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a:t>Neni 19 – Kontrolli dhe sekuestrimi i </a:t>
            </a:r>
          </a:p>
          <a:p>
            <a:pPr algn="r"/>
            <a:r>
              <a:rPr lang="sq-AL" sz="3200" b="1" dirty="0"/>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6406" y="894204"/>
            <a:ext cx="4476172" cy="5047536"/>
          </a:xfrm>
          <a:prstGeom prst="rect">
            <a:avLst/>
          </a:prstGeom>
        </p:spPr>
        <p:txBody>
          <a:bodyPr wrap="square">
            <a:spAutoFit/>
          </a:bodyPr>
          <a:lstStyle/>
          <a:p>
            <a:pPr marL="342900" indent="-342900" algn="just">
              <a:buFont typeface="Wingdings" panose="05000000000000000000" pitchFamily="2" charset="2"/>
              <a:buChar char="Ø"/>
            </a:pPr>
            <a:r>
              <a:rPr lang="sq-AL" sz="1400" dirty="0"/>
              <a:t>1 Secila palë miraton masa të tilla legjislative dhe masa të tjera që mund të jenë të nevojshme për të fuqizuar autoritetet e saj kompetente për të kontrolluar ose ngjashëm për të siguruar qasje: </a:t>
            </a:r>
          </a:p>
          <a:p>
            <a:pPr lvl="1" algn="just"/>
            <a:r>
              <a:rPr lang="sq-AL" sz="1400" dirty="0"/>
              <a:t>një sistem kompjuterik apo një pjese të tij dhe në të dhëna kompjuterike të </a:t>
            </a:r>
            <a:r>
              <a:rPr lang="sq-AL" sz="1400" dirty="0" err="1"/>
              <a:t>memorizuara</a:t>
            </a:r>
            <a:r>
              <a:rPr lang="sq-AL" sz="1400" dirty="0"/>
              <a:t> aty; dhe </a:t>
            </a:r>
          </a:p>
          <a:p>
            <a:pPr lvl="1" algn="just"/>
            <a:r>
              <a:rPr lang="sq-AL" sz="1400" dirty="0"/>
              <a:t>b në një medium kompjuterik për ruajtjen e të dhënave në të cilin të dhënat kompjuterike mund të ruhen në territorin e saj.</a:t>
            </a:r>
          </a:p>
          <a:p>
            <a:pPr lvl="1" algn="just"/>
            <a:endParaRPr lang="en-US" sz="1400" dirty="0"/>
          </a:p>
          <a:p>
            <a:pPr marL="342900" indent="-342900" algn="just">
              <a:buFont typeface="Wingdings" panose="05000000000000000000" pitchFamily="2" charset="2"/>
              <a:buChar char="Ø"/>
            </a:pPr>
            <a:r>
              <a:rPr lang="sq-AL" sz="1400" dirty="0"/>
              <a:t>2 Secila palë miraton masa të tilla legjislative dhe masa të tjera që mund të jenë të nevojshme për të siguruar që kur autoritetet e saj kontrollojnë ose në mënyrë të ngjashme qasen në një sistem të caktuar kompjuterik ose pjesë të tij, në përputhje me paragrafin </a:t>
            </a:r>
            <a:r>
              <a:rPr lang="sq-AL" sz="1400" dirty="0" err="1"/>
              <a:t>1.a</a:t>
            </a:r>
            <a:r>
              <a:rPr lang="sq-AL" sz="1400" dirty="0"/>
              <a:t>, dhe kur kanë arsye të besojnë se të dhënat e kërkuara janë të ruajtura në një sistem tjetër kompjuterik ose në një pjesë të tij në territorin e saj dhe të dhëna të tilla </a:t>
            </a:r>
            <a:r>
              <a:rPr lang="sq-AL" sz="1400" b="1" dirty="0">
                <a:solidFill>
                  <a:srgbClr val="FF0000"/>
                </a:solidFill>
              </a:rPr>
              <a:t>janë të arritshme ose gjenden ligjërisht në sistemin fillestar</a:t>
            </a:r>
            <a:r>
              <a:rPr lang="sq-AL" sz="1400" dirty="0"/>
              <a:t>, autoritetet janë jenë në gjendje të</a:t>
            </a:r>
            <a:r>
              <a:rPr lang="sq-AL" sz="1400" b="1" dirty="0">
                <a:solidFill>
                  <a:srgbClr val="FF0000"/>
                </a:solidFill>
              </a:rPr>
              <a:t> zgjerojnë me shpejtësi kontrollin ose qasjen e ngjashme</a:t>
            </a:r>
            <a:r>
              <a:rPr lang="sq-AL" sz="1400" dirty="0"/>
              <a:t> në sistemin tjetër.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6278642"/>
          </a:xfrm>
          <a:prstGeom prst="rect">
            <a:avLst/>
          </a:prstGeom>
        </p:spPr>
        <p:txBody>
          <a:bodyPr wrap="square">
            <a:spAutoFit/>
          </a:bodyPr>
          <a:lstStyle/>
          <a:p>
            <a:pPr marL="342900" indent="-342900" algn="just">
              <a:buFont typeface="Wingdings" pitchFamily="2" charset="2"/>
              <a:buChar char="ü"/>
            </a:pPr>
            <a:r>
              <a:rPr lang="sq-AL" sz="2000" dirty="0"/>
              <a:t>Kompetenca për të zgjeruar kontrollin ose hyrjen e ngjashme në sistemin tjetër kompjuterik ose në një pjesë të tij nëse: </a:t>
            </a:r>
          </a:p>
          <a:p>
            <a:pPr marL="800100" lvl="1" indent="-342900" algn="just">
              <a:buFont typeface="Wingdings" pitchFamily="2" charset="2"/>
              <a:buChar char="ü"/>
            </a:pPr>
            <a:r>
              <a:rPr lang="sq-AL" sz="2000" dirty="0"/>
              <a:t>Arsyet për të besuar se të dhënat e kërkuara janë në atë sistem kompjuterik ose në një pjesë të tij; dhe </a:t>
            </a:r>
          </a:p>
          <a:p>
            <a:pPr marL="800100" lvl="1" indent="-342900" algn="just">
              <a:buFont typeface="Wingdings" pitchFamily="2" charset="2"/>
              <a:buChar char="ü"/>
            </a:pPr>
            <a:r>
              <a:rPr lang="sq-AL" sz="2000" dirty="0"/>
              <a:t>Sistemi tjetër kompjuterik ose një pjesë e tij është gjithashtu në territor </a:t>
            </a:r>
          </a:p>
          <a:p>
            <a:pPr marL="800100" lvl="1" indent="-342900" algn="just">
              <a:buFont typeface="Wingdings" pitchFamily="2" charset="2"/>
              <a:buChar char="ü"/>
            </a:pPr>
            <a:r>
              <a:rPr lang="sq-AL" sz="2000" dirty="0"/>
              <a:t>Të dhënat që janë subjekt i zgjerimit janë të qasshme ligjërisht nga sistemi fillestar kompjuterik</a:t>
            </a:r>
          </a:p>
          <a:p>
            <a:pPr marL="800100" lvl="1" indent="-342900" algn="just">
              <a:buFont typeface="Wingdings" pitchFamily="2" charset="2"/>
              <a:buChar char="ü"/>
            </a:pPr>
            <a:endParaRPr lang="en-US" sz="1050" dirty="0"/>
          </a:p>
          <a:p>
            <a:pPr marL="342900" indent="-342900" algn="just">
              <a:buFont typeface="Wingdings" pitchFamily="2" charset="2"/>
              <a:buChar char="ü"/>
            </a:pPr>
            <a:r>
              <a:rPr lang="sq-AL" sz="2000" dirty="0"/>
              <a:t>Zgjatja mund të jetë subjekt i kushteve (p.sh. autorizimi) </a:t>
            </a:r>
          </a:p>
          <a:p>
            <a:pPr marL="342900" indent="-342900" algn="just">
              <a:buFont typeface="Wingdings" pitchFamily="2" charset="2"/>
              <a:buChar char="ü"/>
            </a:pPr>
            <a:endParaRPr lang="en-US" sz="2100" dirty="0"/>
          </a:p>
          <a:p>
            <a:pPr marL="342900" indent="-342900" algn="just">
              <a:buFont typeface="Wingdings" pitchFamily="2" charset="2"/>
              <a:buChar char="ü"/>
            </a:pPr>
            <a:endParaRPr lang="en-GB" sz="2100" dirty="0"/>
          </a:p>
        </p:txBody>
      </p:sp>
    </p:spTree>
    <p:extLst>
      <p:ext uri="{BB962C8B-B14F-4D97-AF65-F5344CB8AC3E}">
        <p14:creationId xmlns:p14="http://schemas.microsoft.com/office/powerpoint/2010/main" xmlns="" val="26230885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700" dirty="0"/>
              <a:t>3. Secila palë miraton masa të tilla legjislative dhe masa të tjera që mund të jenë të nevojshme për të fuqizuar autoritetet e saj kompetente për të sekuestruara ose ngjashëm për të sekuestruar ose ngjashëm për të siguruar qasje në të dhëna kompjuterike në përputhje me paragrafët 1 ose 2. Këto masa do të përfshijnë kompetencën për: </a:t>
            </a:r>
          </a:p>
          <a:p>
            <a:pPr lvl="1" algn="just"/>
            <a:r>
              <a:rPr lang="sq-AL" sz="1700" dirty="0"/>
              <a:t>a</a:t>
            </a:r>
            <a:r>
              <a:rPr lang="sq-AL" sz="1700" b="1" dirty="0">
                <a:solidFill>
                  <a:srgbClr val="FF0000"/>
                </a:solidFill>
              </a:rPr>
              <a:t> sekuestrimin apo ngjashëm sigurimin e</a:t>
            </a:r>
            <a:r>
              <a:rPr lang="sq-AL" sz="1700" dirty="0"/>
              <a:t> një sistemi kompjuterik apo një pjesë të tij ose një mjet </a:t>
            </a:r>
            <a:r>
              <a:rPr lang="sq-AL" sz="1700" dirty="0" err="1"/>
              <a:t>memorizimi</a:t>
            </a:r>
            <a:r>
              <a:rPr lang="sq-AL" sz="1700" dirty="0"/>
              <a:t> të dhënash; </a:t>
            </a:r>
          </a:p>
          <a:p>
            <a:pPr lvl="1" algn="just"/>
            <a:r>
              <a:rPr lang="sq-AL" sz="1700" dirty="0"/>
              <a:t>b të bërë ose ruajtur një kopje të atyre të dhënave kompjuterike; </a:t>
            </a:r>
          </a:p>
          <a:p>
            <a:pPr lvl="1" algn="just"/>
            <a:r>
              <a:rPr lang="sq-AL" sz="1700" dirty="0"/>
              <a:t>c të ruajtur integritetin e të dhënave relevante të </a:t>
            </a:r>
            <a:r>
              <a:rPr lang="sq-AL" sz="1700" dirty="0" err="1"/>
              <a:t>memorizuara</a:t>
            </a:r>
            <a:r>
              <a:rPr lang="sq-AL" sz="1700" dirty="0"/>
              <a:t> në kompjuter; </a:t>
            </a:r>
          </a:p>
          <a:p>
            <a:pPr lvl="1" algn="just"/>
            <a:r>
              <a:rPr lang="sq-AL" sz="1700" dirty="0"/>
              <a:t>d t’i bërë të paarritshme ose hequr ato të dhëna kompjuterike në sistemin e qasur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4293483"/>
          </a:xfrm>
          <a:prstGeom prst="rect">
            <a:avLst/>
          </a:prstGeom>
        </p:spPr>
        <p:txBody>
          <a:bodyPr wrap="square">
            <a:spAutoFit/>
          </a:bodyPr>
          <a:lstStyle/>
          <a:p>
            <a:pPr marL="342900" indent="-342900" algn="just">
              <a:buFont typeface="Wingdings" pitchFamily="2" charset="2"/>
              <a:buChar char="ü"/>
            </a:pPr>
            <a:r>
              <a:rPr lang="sq-AL" sz="2100"/>
              <a:t>Termi "sekuestrim" do të thotë të heqësh mjetin fizik në të cilin regjistrohen të dhëna ose informacione, ose të bësh dhe të ruash kopjen e një informacioni të tillë</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Termi "në mënyrë të ngjashme të sigurt" është gjuhë neutral ndaj teknologjisë që mundëson regjistrimin, bërjen të pa qasshme ose mbajtjen e një kopje të të dhënave jomateriale që mund të jenë në formë elektromagnetike</a:t>
            </a:r>
          </a:p>
        </p:txBody>
      </p:sp>
    </p:spTree>
    <p:extLst>
      <p:ext uri="{BB962C8B-B14F-4D97-AF65-F5344CB8AC3E}">
        <p14:creationId xmlns:p14="http://schemas.microsoft.com/office/powerpoint/2010/main" xmlns="" val="38665714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601533"/>
          </a:xfrm>
          <a:prstGeom prst="rect">
            <a:avLst/>
          </a:prstGeom>
        </p:spPr>
        <p:txBody>
          <a:bodyPr wrap="square">
            <a:spAutoFit/>
          </a:bodyPr>
          <a:lstStyle/>
          <a:p>
            <a:pPr marL="342900" indent="-342900" algn="just">
              <a:buFont typeface="Wingdings" panose="05000000000000000000" pitchFamily="2" charset="2"/>
              <a:buChar char="Ø"/>
            </a:pPr>
            <a:r>
              <a:rPr lang="sq-AL" sz="1700" dirty="0"/>
              <a:t>3. Secila palë miraton masa të tilla legjislative dhe masa të tjera që mund të jenë të nevojshme për të fuqizuar autoritetet e saj kompetente për të sekuestruara ose ngjashëm për të sekuestruar ose ngjashëm për të siguruar qasje në të dhëna kompjuterike në përputhje me paragrafët 1 ose 2. Këto masa do të përfshijnë kompetencën për: </a:t>
            </a:r>
          </a:p>
          <a:p>
            <a:pPr lvl="1" algn="just"/>
            <a:r>
              <a:rPr lang="sq-AL" sz="1700" dirty="0"/>
              <a:t>a sekuestrimin apo ngjashëm sigurimin e një sistemi kompjuterik apo një pjesë të tij ose një mjet </a:t>
            </a:r>
            <a:r>
              <a:rPr lang="sq-AL" sz="1700" dirty="0" err="1"/>
              <a:t>memorizimi</a:t>
            </a:r>
            <a:r>
              <a:rPr lang="sq-AL" sz="1700" dirty="0"/>
              <a:t> të dhënash; </a:t>
            </a:r>
          </a:p>
          <a:p>
            <a:pPr lvl="1" algn="just"/>
            <a:r>
              <a:rPr lang="sq-AL" sz="1700" dirty="0"/>
              <a:t>b </a:t>
            </a:r>
            <a:r>
              <a:rPr lang="sq-AL" sz="1700" b="1" dirty="0">
                <a:solidFill>
                  <a:srgbClr val="FF0000"/>
                </a:solidFill>
              </a:rPr>
              <a:t>të bërë ose ruajtur një kopje</a:t>
            </a:r>
            <a:r>
              <a:rPr lang="sq-AL" sz="1700" dirty="0"/>
              <a:t> të atyre të dhënave kompjuterike; </a:t>
            </a:r>
          </a:p>
          <a:p>
            <a:pPr lvl="1" algn="just"/>
            <a:r>
              <a:rPr lang="sq-AL" sz="1700" dirty="0"/>
              <a:t>c të ruajtur integritetin e të dhënave relevante të </a:t>
            </a:r>
            <a:r>
              <a:rPr lang="sq-AL" sz="1700" dirty="0" err="1"/>
              <a:t>memorizuara</a:t>
            </a:r>
            <a:r>
              <a:rPr lang="sq-AL" sz="1700" dirty="0"/>
              <a:t> në kompjuter; </a:t>
            </a:r>
          </a:p>
          <a:p>
            <a:pPr lvl="1" algn="just"/>
            <a:r>
              <a:rPr lang="sq-AL" sz="1700" dirty="0"/>
              <a:t>d t’i bërë të paarritshme ose hequr ato të dhëna kompjuterike në sistemin e qasur kompjuterik</a:t>
            </a:r>
            <a:r>
              <a:rPr lang="sq-AL" dirty="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5632311"/>
          </a:xfrm>
          <a:prstGeom prst="rect">
            <a:avLst/>
          </a:prstGeom>
        </p:spPr>
        <p:txBody>
          <a:bodyPr wrap="square">
            <a:spAutoFit/>
          </a:bodyPr>
          <a:lstStyle/>
          <a:p>
            <a:pPr marL="342900" indent="-342900" algn="just">
              <a:buFont typeface="Wingdings" pitchFamily="2" charset="2"/>
              <a:buChar char="ü"/>
            </a:pPr>
            <a:r>
              <a:rPr lang="sq-AL" sz="2000" dirty="0"/>
              <a:t>Sekuestrimi nuk përfshin </a:t>
            </a:r>
            <a:r>
              <a:rPr lang="sq-AL" sz="2000" dirty="0" err="1"/>
              <a:t>domosdoshmërisht</a:t>
            </a:r>
            <a:r>
              <a:rPr lang="sq-AL" sz="2000" dirty="0"/>
              <a:t> masën e marrjes fizike të sistemeve kompjuterike ose mjeteve kompjuterike për ruajtjen e të dhënave</a:t>
            </a:r>
          </a:p>
          <a:p>
            <a:pPr marL="342900" indent="-342900" algn="just">
              <a:buFont typeface="Wingdings" pitchFamily="2" charset="2"/>
              <a:buChar char="ü"/>
            </a:pPr>
            <a:endParaRPr lang="en-US" sz="1400" dirty="0"/>
          </a:p>
          <a:p>
            <a:pPr marL="342900" indent="-342900" algn="just">
              <a:buFont typeface="Wingdings" pitchFamily="2" charset="2"/>
              <a:buChar char="ü"/>
            </a:pPr>
            <a:r>
              <a:rPr lang="sq-AL" sz="2000" dirty="0"/>
              <a:t>Kur është e mundur, zyrtarët e zbatimit të ligjit mund të bëjnë ose mbajnë një kopje të të dhënave përkatëse</a:t>
            </a:r>
          </a:p>
          <a:p>
            <a:pPr marL="342900" indent="-342900" algn="just">
              <a:buFont typeface="Wingdings" pitchFamily="2" charset="2"/>
              <a:buChar char="ü"/>
            </a:pPr>
            <a:endParaRPr lang="en-US" sz="1200" dirty="0"/>
          </a:p>
          <a:p>
            <a:pPr marL="342900" indent="-342900" algn="just">
              <a:buFont typeface="Wingdings" pitchFamily="2" charset="2"/>
              <a:buChar char="ü"/>
            </a:pPr>
            <a:r>
              <a:rPr lang="sq-AL" sz="2000" dirty="0"/>
              <a:t>Krijimi dhe mbajtja e një kopje të të dhënave ofron një mënyrë më pak të rëndë për të siguruar të dhëna kompjuterike dhe mund të jetë e përshtatshme në disa situata</a:t>
            </a:r>
          </a:p>
        </p:txBody>
      </p:sp>
    </p:spTree>
    <p:extLst>
      <p:ext uri="{BB962C8B-B14F-4D97-AF65-F5344CB8AC3E}">
        <p14:creationId xmlns:p14="http://schemas.microsoft.com/office/powerpoint/2010/main" xmlns="" val="37827610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700" dirty="0"/>
              <a:t>3. Secila palë miraton masa të tilla legjislative dhe masa të tjera që mund të jenë të nevojshme për të fuqizuar autoritetet e saj kompetente për të sekuestruara ose ngjashëm për të sekuestruar ose ngjashëm për të siguruar qasje në të dhëna kompjuterike në përputhje me paragrafët 1 ose 2. Këto masa do të përfshijnë kompetencën për: </a:t>
            </a:r>
          </a:p>
          <a:p>
            <a:pPr lvl="1" algn="just"/>
            <a:r>
              <a:rPr lang="sq-AL" sz="1700" dirty="0"/>
              <a:t>a sekuestrimin apo ngjashëm sigurimin e një sistemi kompjuterik apo një pjesë të tij ose një mjet </a:t>
            </a:r>
            <a:r>
              <a:rPr lang="sq-AL" sz="1700" dirty="0" err="1"/>
              <a:t>memorizimi</a:t>
            </a:r>
            <a:r>
              <a:rPr lang="sq-AL" sz="1700" dirty="0"/>
              <a:t> të dhënash; </a:t>
            </a:r>
          </a:p>
          <a:p>
            <a:pPr lvl="1" algn="just"/>
            <a:r>
              <a:rPr lang="sq-AL" sz="1700" dirty="0"/>
              <a:t>b të bërë ose ruajtur një kopje të atyre të dhënave kompjuterike; </a:t>
            </a:r>
          </a:p>
          <a:p>
            <a:pPr lvl="1" algn="just"/>
            <a:r>
              <a:rPr lang="sq-AL" sz="1700" dirty="0"/>
              <a:t>c </a:t>
            </a:r>
            <a:r>
              <a:rPr lang="sq-AL" sz="1700" b="1" dirty="0">
                <a:solidFill>
                  <a:srgbClr val="FF0000"/>
                </a:solidFill>
              </a:rPr>
              <a:t>të ruajtur integritetin </a:t>
            </a:r>
            <a:r>
              <a:rPr lang="sq-AL" sz="1700" dirty="0"/>
              <a:t>e të dhënave relevante të </a:t>
            </a:r>
            <a:r>
              <a:rPr lang="sq-AL" sz="1700" dirty="0" err="1"/>
              <a:t>memorizuara</a:t>
            </a:r>
            <a:r>
              <a:rPr lang="sq-AL" sz="1700" dirty="0"/>
              <a:t> në kompjuter; </a:t>
            </a:r>
          </a:p>
          <a:p>
            <a:pPr lvl="1" algn="just"/>
            <a:r>
              <a:rPr lang="sq-AL" sz="1700" dirty="0"/>
              <a:t>d t’i bërë të paarritshme ose hequr ato të dhëna kompjuterike në sistemin e qasur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3000821"/>
          </a:xfrm>
          <a:prstGeom prst="rect">
            <a:avLst/>
          </a:prstGeom>
        </p:spPr>
        <p:txBody>
          <a:bodyPr wrap="square">
            <a:spAutoFit/>
          </a:bodyPr>
          <a:lstStyle/>
          <a:p>
            <a:pPr marL="342900" indent="-342900" algn="just">
              <a:buFont typeface="Wingdings" pitchFamily="2" charset="2"/>
              <a:buChar char="ü"/>
            </a:pPr>
            <a:r>
              <a:rPr lang="sq-AL" sz="2100"/>
              <a:t>Ruajtja e integritetit të të dhënave kompjuterike i referohet ruajtjes së zinxhirit të tyre të kujdestarisë</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a:t>Kjo kërkon që të dhënat që kopjohen, hiqen ose sigurohen të ruhen në të njëjtën gjendje që janë gjetur në kohën e sekuestrimit dhe të mbeten të pandryshuara</a:t>
            </a:r>
          </a:p>
        </p:txBody>
      </p:sp>
    </p:spTree>
    <p:extLst>
      <p:ext uri="{BB962C8B-B14F-4D97-AF65-F5344CB8AC3E}">
        <p14:creationId xmlns:p14="http://schemas.microsoft.com/office/powerpoint/2010/main" xmlns="" val="23832833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916731"/>
          </a:xfrm>
          <a:prstGeom prst="rect">
            <a:avLst/>
          </a:prstGeom>
        </p:spPr>
        <p:txBody>
          <a:bodyPr wrap="square">
            <a:spAutoFit/>
          </a:bodyPr>
          <a:lstStyle/>
          <a:p>
            <a:pPr marL="342900" indent="-342900" algn="just">
              <a:buFont typeface="Wingdings" panose="05000000000000000000" pitchFamily="2" charset="2"/>
              <a:buChar char="Ø"/>
            </a:pPr>
            <a:r>
              <a:rPr lang="sq-AL" sz="1650" dirty="0"/>
              <a:t>3. Secila palë miraton masa të tilla legjislative dhe masa të tjera që mund të jenë të nevojshme për të fuqizuar autoritetet e saj kompetente për të sekuestruara ose ngjashëm për të sekuestruar ose ngjashëm për të siguruar qasje në të dhëna kompjuterike në përputhje me paragrafët 1 ose 2. Këto masa do të përfshijnë kompetencën për: </a:t>
            </a:r>
          </a:p>
          <a:p>
            <a:pPr lvl="1" algn="just"/>
            <a:r>
              <a:rPr lang="sq-AL" sz="1650" dirty="0"/>
              <a:t>a sekuestrimin apo ngjashëm sigurimin e një sistemi kompjuterik apo një pjesë të tij ose një mjet </a:t>
            </a:r>
            <a:r>
              <a:rPr lang="sq-AL" sz="1650" dirty="0" err="1"/>
              <a:t>memorizimi</a:t>
            </a:r>
            <a:r>
              <a:rPr lang="sq-AL" sz="1650" dirty="0"/>
              <a:t> të dhënash; </a:t>
            </a:r>
          </a:p>
          <a:p>
            <a:pPr lvl="1" algn="just"/>
            <a:r>
              <a:rPr lang="sq-AL" sz="1650" dirty="0"/>
              <a:t>b të bërë ose ruajtur një kopje të atyre të dhënave kompjuterike; </a:t>
            </a:r>
          </a:p>
          <a:p>
            <a:pPr lvl="1" algn="just"/>
            <a:r>
              <a:rPr lang="sq-AL" sz="1650" dirty="0"/>
              <a:t>c të ruajtur integritetin e të dhënave relevante të </a:t>
            </a:r>
            <a:r>
              <a:rPr lang="sq-AL" sz="1650" dirty="0" err="1"/>
              <a:t>memorizuara</a:t>
            </a:r>
            <a:r>
              <a:rPr lang="sq-AL" sz="1650" dirty="0"/>
              <a:t> në kompjuter; </a:t>
            </a:r>
          </a:p>
          <a:p>
            <a:pPr lvl="1" algn="just"/>
            <a:r>
              <a:rPr lang="sq-AL" sz="1650" dirty="0"/>
              <a:t>d </a:t>
            </a:r>
            <a:r>
              <a:rPr lang="sq-AL" sz="1650" b="1" dirty="0">
                <a:solidFill>
                  <a:srgbClr val="FF0000"/>
                </a:solidFill>
              </a:rPr>
              <a:t>të bërë të </a:t>
            </a:r>
            <a:r>
              <a:rPr lang="sq-AL" sz="1650" b="1" dirty="0" err="1">
                <a:solidFill>
                  <a:srgbClr val="FF0000"/>
                </a:solidFill>
              </a:rPr>
              <a:t>paqasshme</a:t>
            </a:r>
            <a:r>
              <a:rPr lang="sq-AL" sz="1650" b="1" dirty="0">
                <a:solidFill>
                  <a:srgbClr val="FF0000"/>
                </a:solidFill>
              </a:rPr>
              <a:t> </a:t>
            </a:r>
            <a:r>
              <a:rPr lang="sq-AL" sz="1650" dirty="0"/>
              <a:t>apo </a:t>
            </a:r>
            <a:r>
              <a:rPr lang="sq-AL" sz="1650" b="1" dirty="0">
                <a:solidFill>
                  <a:srgbClr val="FF0000"/>
                </a:solidFill>
              </a:rPr>
              <a:t>t’i heqë</a:t>
            </a:r>
            <a:r>
              <a:rPr lang="sq-AL" sz="1650" dirty="0"/>
              <a:t> këto të dhëna kompjuterike nga sistemet kompjuterike në të cilat ka qasje.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195876"/>
            <a:ext cx="4414945" cy="4616648"/>
          </a:xfrm>
          <a:prstGeom prst="rect">
            <a:avLst/>
          </a:prstGeom>
        </p:spPr>
        <p:txBody>
          <a:bodyPr wrap="square">
            <a:spAutoFit/>
          </a:bodyPr>
          <a:lstStyle/>
          <a:p>
            <a:pPr marL="342900" indent="-342900" algn="just">
              <a:buFont typeface="Wingdings" pitchFamily="2" charset="2"/>
              <a:buChar char="ü"/>
            </a:pPr>
            <a:r>
              <a:rPr lang="sq-AL" sz="2100" dirty="0"/>
              <a:t>Të dhënat mund të bëhen të </a:t>
            </a:r>
            <a:r>
              <a:rPr lang="sq-AL" sz="2100" dirty="0" err="1"/>
              <a:t>paqasshme</a:t>
            </a:r>
            <a:r>
              <a:rPr lang="sq-AL" sz="2100" dirty="0"/>
              <a:t> përmes ndonjë mase teknike duke përfshirë </a:t>
            </a:r>
            <a:r>
              <a:rPr lang="sq-AL" sz="2100" dirty="0" err="1"/>
              <a:t>enkriptimin</a:t>
            </a:r>
            <a:r>
              <a:rPr lang="sq-AL" sz="2100" dirty="0"/>
              <a:t>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Të zbatohet aty ku përfshihet rreziku ose dëmtimi shoqëror (p.sh. udhëzime për të bërë bomba, pornografi me fëmijë)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Heqja dhe dhënia e të dhënave të </a:t>
            </a:r>
            <a:r>
              <a:rPr lang="sq-AL" sz="2100" dirty="0" err="1"/>
              <a:t>paqasshme</a:t>
            </a:r>
            <a:r>
              <a:rPr lang="sq-AL" sz="2100" dirty="0"/>
              <a:t> është masë e përkohshme me të cilën i dyshuari privohet përkohësisht nga të dhënat</a:t>
            </a:r>
          </a:p>
        </p:txBody>
      </p:sp>
    </p:spTree>
    <p:extLst>
      <p:ext uri="{BB962C8B-B14F-4D97-AF65-F5344CB8AC3E}">
        <p14:creationId xmlns:p14="http://schemas.microsoft.com/office/powerpoint/2010/main" xmlns="" val="29858977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524315"/>
          </a:xfrm>
          <a:prstGeom prst="rect">
            <a:avLst/>
          </a:prstGeom>
        </p:spPr>
        <p:txBody>
          <a:bodyPr wrap="square">
            <a:spAutoFit/>
          </a:bodyPr>
          <a:lstStyle/>
          <a:p>
            <a:pPr marL="342900" indent="-342900" algn="just">
              <a:buFont typeface="Wingdings" panose="05000000000000000000" pitchFamily="2" charset="2"/>
              <a:buChar char="Ø"/>
            </a:pPr>
            <a:r>
              <a:rPr lang="sq-AL"/>
              <a:t>4. Secila palë miraton masa të tilla legjislative dhe të tjera që mund të jenë të nevojshme për të fuqizuar autoritetet e saj kompetente për të urdhëruar çdo </a:t>
            </a:r>
            <a:r>
              <a:rPr lang="sq-AL" b="1">
                <a:solidFill>
                  <a:srgbClr val="FF0000"/>
                </a:solidFill>
              </a:rPr>
              <a:t>person që ka njohuri në lidhje me funksionimin e sistemit kompjuterik ose masave të zbatuara për të mbrojtur të dhënat kompjuterike</a:t>
            </a:r>
            <a:r>
              <a:rPr lang="sq-AL"/>
              <a:t> në të për të siguruar, siç është e arsyeshme, informacionin e nevojshëm, për të mundësuar ndërmarrjen e masave të përmendura në paragrafët 1 dhe 2.</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sq-AL"/>
              <a:t>5. Kompetencat dhe procedurat e përmendura në këtë nen 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632311"/>
          </a:xfrm>
          <a:prstGeom prst="rect">
            <a:avLst/>
          </a:prstGeom>
        </p:spPr>
        <p:txBody>
          <a:bodyPr wrap="square">
            <a:spAutoFit/>
          </a:bodyPr>
          <a:lstStyle/>
          <a:p>
            <a:pPr marL="342900" indent="-342900" algn="just">
              <a:buFont typeface="Wingdings" pitchFamily="2" charset="2"/>
              <a:buChar char="ü"/>
            </a:pPr>
            <a:r>
              <a:rPr lang="sq-AL" sz="2000"/>
              <a:t>Administratorët e sistemit shpesh duhet të konsultohen në lidhje me modalitetet teknike se si duhet të kryhet kontrolli </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Parandalon ngarkesën ekonomike mbi bizneset e ligjshme duke u dhënë atyre bazë ligjore për të bashkëpunuar me zbatimin e ligjit në kërkim të kryerjes së kontrollit dhe sekuestrimeve </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Rrit efektivitetin dhe përmirëson efikasitetin e kostos së masës </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Masat duhet të jenë të arsyeshme dhe të mos kërcënojnë në mënyrë të paarsyeshme privatësinë</a:t>
            </a:r>
          </a:p>
        </p:txBody>
      </p:sp>
    </p:spTree>
    <p:extLst>
      <p:ext uri="{BB962C8B-B14F-4D97-AF65-F5344CB8AC3E}">
        <p14:creationId xmlns:p14="http://schemas.microsoft.com/office/powerpoint/2010/main" xmlns="" val="42944507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19 – Kontrolli dhe sekuestrimi i </a:t>
            </a:r>
          </a:p>
          <a:p>
            <a:pPr algn="r"/>
            <a:r>
              <a:rPr lang="sq-AL" sz="3200" b="1"/>
              <a:t>të dhënave kompjuterike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4524315"/>
          </a:xfrm>
          <a:prstGeom prst="rect">
            <a:avLst/>
          </a:prstGeom>
        </p:spPr>
        <p:txBody>
          <a:bodyPr wrap="square">
            <a:spAutoFit/>
          </a:bodyPr>
          <a:lstStyle/>
          <a:p>
            <a:pPr marL="342900" indent="-342900" algn="just">
              <a:buFont typeface="Wingdings" panose="05000000000000000000" pitchFamily="2" charset="2"/>
              <a:buChar char="Ø"/>
            </a:pPr>
            <a:r>
              <a:rPr lang="sq-AL"/>
              <a:t>4. Secila palë miraton masa të tilla legjislative dhe të tjera që mund të jenë të nevojshme për të fuqizuar autoritetet e saj kompetente për të urdhëruar çdo person që ka njohuri në lidhje me funksionimin e sistemit kompjuterik ose masave të zbatuara për të mbrojtur të dhënat kompjuterike në të për të siguruar, siç është e arsyeshme, informacionin e nevojshëm, për të mundësuar ndërmarrjen e masave të përmendura në paragrafët 1 dhe 2.</a:t>
            </a:r>
          </a:p>
          <a:p>
            <a:pPr marL="342900" indent="-342900" algn="just">
              <a:buFont typeface="Wingdings" panose="05000000000000000000" pitchFamily="2" charset="2"/>
              <a:buChar char="Ø"/>
            </a:pPr>
            <a:endParaRPr lang="en-US" dirty="0"/>
          </a:p>
          <a:p>
            <a:pPr marL="342900" indent="-342900" algn="just">
              <a:buFont typeface="Wingdings" panose="05000000000000000000" pitchFamily="2" charset="2"/>
              <a:buChar char="Ø"/>
            </a:pPr>
            <a:r>
              <a:rPr lang="sq-AL"/>
              <a:t>5 Kompetencat dhe procedurat e përmendura në këtë nen</a:t>
            </a:r>
            <a:r>
              <a:rPr lang="sq-AL" b="1">
                <a:solidFill>
                  <a:srgbClr val="FF0000"/>
                </a:solidFill>
              </a:rPr>
              <a:t> 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1039775"/>
            <a:ext cx="4414945" cy="3170099"/>
          </a:xfrm>
          <a:prstGeom prst="rect">
            <a:avLst/>
          </a:prstGeom>
        </p:spPr>
        <p:txBody>
          <a:bodyPr wrap="square">
            <a:spAutoFit/>
          </a:bodyPr>
          <a:lstStyle/>
          <a:p>
            <a:pPr marL="342900" indent="-342900" algn="just">
              <a:buFont typeface="Wingdings" pitchFamily="2" charset="2"/>
              <a:buChar char="ü"/>
            </a:pPr>
            <a:r>
              <a:rPr lang="sq-AL" sz="2000"/>
              <a:t>Kushtet dhe masat mbrojtëse mund të përfshijnë dispozita në lidhje me angazhimin dhe kompensimin financiar të dëshmitarëve dhe ekspertëve</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Nëse individët do të njoftohen apo jo që të dhënat kompjuterike janë siguruar përmes një kopje u lihet palëve për të përcaktuar </a:t>
            </a:r>
          </a:p>
        </p:txBody>
      </p:sp>
    </p:spTree>
    <p:extLst>
      <p:ext uri="{BB962C8B-B14F-4D97-AF65-F5344CB8AC3E}">
        <p14:creationId xmlns:p14="http://schemas.microsoft.com/office/powerpoint/2010/main" xmlns="" val="12841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72186062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4234366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xmlns="" id="{E3CDF5EA-36B1-46C0-B8AE-3BDC8A0FAA47}"/>
              </a:ext>
            </a:extLst>
          </p:cNvPr>
          <p:cNvSpPr txBox="1">
            <a:spLocks/>
          </p:cNvSpPr>
          <p:nvPr/>
        </p:nvSpPr>
        <p:spPr bwMode="auto">
          <a:xfrm>
            <a:off x="348344" y="1211170"/>
            <a:ext cx="8519885" cy="521208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sz="2800" b="1" i="1">
                <a:ea typeface="ＭＳ Ｐゴシック" pitchFamily="34" charset="-128"/>
              </a:rPr>
              <a:t>Mbledhja në kohë reale e të dhënave të trafikut</a:t>
            </a:r>
          </a:p>
          <a:p>
            <a:pPr marL="0" indent="0" algn="ctr" eaLnBrk="1" hangingPunct="1">
              <a:lnSpc>
                <a:spcPct val="80000"/>
              </a:lnSpc>
              <a:spcBef>
                <a:spcPts val="600"/>
              </a:spcBef>
              <a:spcAft>
                <a:spcPts val="1200"/>
              </a:spcAft>
              <a:buFont typeface="Arial" pitchFamily="34" charset="0"/>
              <a:buNone/>
              <a:defRPr/>
            </a:pPr>
            <a:r>
              <a:rPr lang="sq-AL" sz="2800" b="1" i="1">
                <a:ea typeface="ＭＳ Ｐゴシック" pitchFamily="34" charset="-128"/>
              </a:rPr>
              <a:t>(Neni 20 – Konventa e Budapestit)</a:t>
            </a:r>
          </a:p>
          <a:p>
            <a:pPr marL="0" indent="0" algn="ctr" eaLnBrk="1" hangingPunct="1">
              <a:lnSpc>
                <a:spcPct val="80000"/>
              </a:lnSpc>
              <a:spcBef>
                <a:spcPts val="600"/>
              </a:spcBef>
              <a:spcAft>
                <a:spcPts val="1200"/>
              </a:spcAft>
              <a:buFont typeface="Arial" pitchFamily="34" charset="0"/>
              <a:buNone/>
              <a:defRPr/>
            </a:pPr>
            <a:endParaRPr lang="en-GB" altLang="sr-Latn-RS" sz="2800" b="1" i="1" dirty="0">
              <a:ea typeface="ＭＳ Ｐゴシック" pitchFamily="34" charset="-128"/>
            </a:endParaRPr>
          </a:p>
          <a:p>
            <a:pPr algn="ctr" eaLnBrk="1" hangingPunct="1">
              <a:lnSpc>
                <a:spcPct val="80000"/>
              </a:lnSpc>
              <a:spcBef>
                <a:spcPts val="600"/>
              </a:spcBef>
              <a:spcAft>
                <a:spcPts val="1200"/>
              </a:spcAft>
              <a:defRPr/>
            </a:pPr>
            <a:r>
              <a:rPr lang="sq-AL" sz="2800" i="1">
                <a:ea typeface="ＭＳ Ｐゴシック" pitchFamily="34" charset="-128"/>
              </a:rPr>
              <a:t>Lejon hetimet e drejtpërdrejta</a:t>
            </a:r>
          </a:p>
          <a:p>
            <a:pPr algn="ctr" eaLnBrk="1" hangingPunct="1">
              <a:lnSpc>
                <a:spcPct val="80000"/>
              </a:lnSpc>
              <a:spcBef>
                <a:spcPts val="600"/>
              </a:spcBef>
              <a:spcAft>
                <a:spcPts val="1200"/>
              </a:spcAft>
              <a:defRPr/>
            </a:pPr>
            <a:r>
              <a:rPr lang="sq-AL" sz="2800" i="1">
                <a:ea typeface="ＭＳ Ｐゴシック" pitchFamily="34" charset="-128"/>
              </a:rPr>
              <a:t>Është masë ndërhyrëse, kërkon legjislacionin e duhur </a:t>
            </a:r>
          </a:p>
          <a:p>
            <a:pPr algn="ctr" eaLnBrk="1" hangingPunct="1">
              <a:lnSpc>
                <a:spcPct val="80000"/>
              </a:lnSpc>
              <a:spcBef>
                <a:spcPts val="600"/>
              </a:spcBef>
              <a:spcAft>
                <a:spcPts val="1200"/>
              </a:spcAft>
              <a:defRPr/>
            </a:pPr>
            <a:r>
              <a:rPr lang="sq-AL" sz="2800" i="1">
                <a:ea typeface="ＭＳ Ｐゴシック" pitchFamily="34" charset="-128"/>
              </a:rPr>
              <a:t>Autoritetet e zbatimit të ligjit të mbledhin ose regjistrojnë, përmes mjeteve teknike, të dhëna në kohë reale, dhe </a:t>
            </a:r>
          </a:p>
          <a:p>
            <a:pPr algn="ctr" eaLnBrk="1" hangingPunct="1">
              <a:lnSpc>
                <a:spcPct val="80000"/>
              </a:lnSpc>
              <a:spcBef>
                <a:spcPts val="600"/>
              </a:spcBef>
              <a:spcAft>
                <a:spcPts val="1200"/>
              </a:spcAft>
              <a:defRPr/>
            </a:pPr>
            <a:r>
              <a:rPr lang="sq-AL" sz="2800" i="1">
                <a:ea typeface="ＭＳ Ｐゴシック" pitchFamily="34" charset="-128"/>
              </a:rPr>
              <a:t>Kompetenca për të detyruar ofruesit e shërbimeve për të mbledhur ose regjistruar të dhëna nga klientët e tyre, në kohë reale.</a:t>
            </a:r>
          </a:p>
        </p:txBody>
      </p:sp>
    </p:spTree>
    <p:extLst>
      <p:ext uri="{BB962C8B-B14F-4D97-AF65-F5344CB8AC3E}">
        <p14:creationId xmlns:p14="http://schemas.microsoft.com/office/powerpoint/2010/main" xmlns="" val="15274968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511126" cy="5586145"/>
          </a:xfrm>
          <a:prstGeom prst="rect">
            <a:avLst/>
          </a:prstGeom>
        </p:spPr>
        <p:txBody>
          <a:bodyPr wrap="square">
            <a:spAutoFit/>
          </a:bodyPr>
          <a:lstStyle/>
          <a:p>
            <a:pPr marL="342900" indent="-342900" algn="just">
              <a:buFont typeface="Wingdings" panose="05000000000000000000" pitchFamily="2" charset="2"/>
              <a:buChar char="Ø"/>
            </a:pPr>
            <a:r>
              <a:rPr lang="sq-AL" sz="1700" dirty="0"/>
              <a:t>1. Secila palë miraton masa të tilla legjislative dhe masa të tjera që mund të jenë të nevojshme për të fuqizuar autoritetet e saj kompetente për: </a:t>
            </a:r>
          </a:p>
          <a:p>
            <a:pPr lvl="1" algn="just"/>
            <a:r>
              <a:rPr lang="sq-AL" sz="1700" dirty="0"/>
              <a:t>a </a:t>
            </a:r>
            <a:r>
              <a:rPr lang="sq-AL" sz="1700" b="1" dirty="0">
                <a:solidFill>
                  <a:srgbClr val="FF0000"/>
                </a:solidFill>
              </a:rPr>
              <a:t>mbledhur ose regjistruar</a:t>
            </a:r>
            <a:r>
              <a:rPr lang="sq-AL" sz="1700" dirty="0"/>
              <a:t> përmes aplikimit të mjeteve teknike në territorin e asaj Pale, dhe </a:t>
            </a:r>
          </a:p>
          <a:p>
            <a:pPr lvl="1" algn="just"/>
            <a:r>
              <a:rPr lang="sq-AL" sz="1700" dirty="0"/>
              <a:t>b </a:t>
            </a:r>
            <a:r>
              <a:rPr lang="sq-AL" sz="1700" b="1" dirty="0">
                <a:solidFill>
                  <a:srgbClr val="FF0000"/>
                </a:solidFill>
              </a:rPr>
              <a:t>detyruar një ofrues të shërbimit</a:t>
            </a:r>
            <a:r>
              <a:rPr lang="sq-AL" sz="1700" dirty="0"/>
              <a:t>, brenda mundësive të tij teknike ekzistuese: </a:t>
            </a:r>
          </a:p>
          <a:p>
            <a:pPr lvl="2" algn="just"/>
            <a:r>
              <a:rPr lang="sq-AL" sz="1700" dirty="0"/>
              <a:t>i për të </a:t>
            </a:r>
            <a:r>
              <a:rPr lang="sq-AL" sz="1700" b="1" dirty="0">
                <a:solidFill>
                  <a:srgbClr val="FF0000"/>
                </a:solidFill>
              </a:rPr>
              <a:t>mbledhur ose regjistruar</a:t>
            </a:r>
            <a:r>
              <a:rPr lang="sq-AL" sz="1700" dirty="0"/>
              <a:t> përmes aplikimit të mjeteve teknike në territorin e asaj Pale; ose </a:t>
            </a:r>
          </a:p>
          <a:p>
            <a:pPr lvl="2" algn="just"/>
            <a:r>
              <a:rPr lang="sq-AL" sz="1700" dirty="0"/>
              <a:t>ii </a:t>
            </a:r>
            <a:r>
              <a:rPr lang="sq-AL" sz="1700" b="1" dirty="0">
                <a:solidFill>
                  <a:srgbClr val="FF0000"/>
                </a:solidFill>
              </a:rPr>
              <a:t>të bashkëpunuar dhe ndihmuar </a:t>
            </a:r>
            <a:r>
              <a:rPr lang="sq-AL" sz="1700" dirty="0"/>
              <a:t>autoritetet kompetente në mbledhjen ose regjistrimin e, </a:t>
            </a:r>
          </a:p>
          <a:p>
            <a:pPr lvl="1" algn="just"/>
            <a:r>
              <a:rPr lang="sq-AL" sz="1700" dirty="0"/>
              <a:t>të dhënave të trafikut, në kohë reale, të shoqëruara me komunikimet e specifikuara në territorin e saj, 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87469"/>
            <a:ext cx="4414945" cy="2862322"/>
          </a:xfrm>
          <a:prstGeom prst="rect">
            <a:avLst/>
          </a:prstGeom>
        </p:spPr>
        <p:txBody>
          <a:bodyPr wrap="square">
            <a:spAutoFit/>
          </a:bodyPr>
          <a:lstStyle/>
          <a:p>
            <a:pPr marL="342900" indent="-342900" algn="just">
              <a:buFont typeface="Wingdings" pitchFamily="2" charset="2"/>
              <a:buChar char="ü"/>
            </a:pPr>
            <a:r>
              <a:rPr lang="sq-AL" sz="2000"/>
              <a:t>Autoriteti kompetent ka fuqi të:</a:t>
            </a:r>
          </a:p>
          <a:p>
            <a:pPr marL="800100" lvl="1" indent="-342900" algn="just">
              <a:buFont typeface="Wingdings" pitchFamily="2" charset="2"/>
              <a:buChar char="ü"/>
            </a:pPr>
            <a:r>
              <a:rPr lang="sq-AL" sz="2000"/>
              <a:t>mbledh drejtpërdrejt ose regjistron të dhëna të trafikut</a:t>
            </a:r>
          </a:p>
          <a:p>
            <a:pPr marL="800100" lvl="1" indent="-342900" algn="just">
              <a:buFont typeface="Wingdings" pitchFamily="2" charset="2"/>
              <a:buChar char="ü"/>
            </a:pPr>
            <a:r>
              <a:rPr lang="sq-AL" sz="2000"/>
              <a:t>detyrojë një ofrues të shërbimeve të mbledhë ose regjistrojë të dhëna të trafikut</a:t>
            </a:r>
          </a:p>
          <a:p>
            <a:pPr marL="800100" lvl="1" indent="-342900" algn="just">
              <a:buFont typeface="Wingdings" pitchFamily="2" charset="2"/>
              <a:buChar char="ü"/>
            </a:pPr>
            <a:r>
              <a:rPr lang="sq-AL" sz="2000"/>
              <a:t>detyrojë një ofrues të shërbimeve të bashkëpunojë dhe të ndihmojë autoritetin kompetent  </a:t>
            </a:r>
          </a:p>
          <a:p>
            <a:pPr algn="just"/>
            <a:endParaRPr lang="en-US" sz="2000" dirty="0"/>
          </a:p>
        </p:txBody>
      </p:sp>
    </p:spTree>
    <p:extLst>
      <p:ext uri="{BB962C8B-B14F-4D97-AF65-F5344CB8AC3E}">
        <p14:creationId xmlns:p14="http://schemas.microsoft.com/office/powerpoint/2010/main" xmlns="" val="17659021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7" y="1139969"/>
            <a:ext cx="4672115" cy="5324535"/>
          </a:xfrm>
          <a:prstGeom prst="rect">
            <a:avLst/>
          </a:prstGeom>
        </p:spPr>
        <p:txBody>
          <a:bodyPr wrap="square">
            <a:spAutoFit/>
          </a:bodyPr>
          <a:lstStyle/>
          <a:p>
            <a:pPr marL="342900" indent="-342900" algn="just">
              <a:buFont typeface="Wingdings" panose="05000000000000000000" pitchFamily="2" charset="2"/>
              <a:buChar char="Ø"/>
            </a:pPr>
            <a:r>
              <a:rPr lang="sq-AL" sz="1700" dirty="0"/>
              <a:t>1. Secila palë miraton masa të tilla legjislative dhe masa të tjera që mund të jenë të nevojshme për të fuqizuar autoritetet e saj kompetente për: </a:t>
            </a:r>
          </a:p>
          <a:p>
            <a:pPr lvl="1" algn="just"/>
            <a:r>
              <a:rPr lang="sq-AL" sz="1700" dirty="0"/>
              <a:t>a për të mbledhur ose regjistruar përmes aplikimit të</a:t>
            </a:r>
            <a:r>
              <a:rPr lang="sq-AL" sz="1700" b="1" dirty="0">
                <a:solidFill>
                  <a:srgbClr val="FF0000"/>
                </a:solidFill>
              </a:rPr>
              <a:t> mjeteve teknike </a:t>
            </a:r>
            <a:r>
              <a:rPr lang="sq-AL" sz="1700" dirty="0"/>
              <a:t>në territorin e asaj Pale, dhe </a:t>
            </a:r>
          </a:p>
          <a:p>
            <a:pPr lvl="1" algn="just"/>
            <a:r>
              <a:rPr lang="sq-AL" sz="1700" dirty="0"/>
              <a:t>b detyruar një ofrues të shërbimit, brenda mundësive të tij teknike ekzistuese: </a:t>
            </a:r>
          </a:p>
          <a:p>
            <a:pPr lvl="2" algn="just"/>
            <a:r>
              <a:rPr lang="sq-AL" sz="1700" dirty="0"/>
              <a:t>i për të mbledhur ose regjistruar përmes aplikimit të</a:t>
            </a:r>
            <a:r>
              <a:rPr lang="sq-AL" sz="1700" b="1" dirty="0">
                <a:solidFill>
                  <a:srgbClr val="FF0000"/>
                </a:solidFill>
              </a:rPr>
              <a:t> mjeteve teknike</a:t>
            </a:r>
            <a:r>
              <a:rPr lang="sq-AL" sz="1700" dirty="0"/>
              <a:t> në territorin e asaj Pale; ose </a:t>
            </a:r>
          </a:p>
          <a:p>
            <a:pPr lvl="2" algn="just"/>
            <a:r>
              <a:rPr lang="sq-AL" sz="1700" dirty="0"/>
              <a:t>ii të bashkëpunuar dhe ndihmuar autoritetet kompetente në mbledhjen ose regjistrimin e, </a:t>
            </a:r>
          </a:p>
          <a:p>
            <a:pPr lvl="1" algn="just"/>
            <a:r>
              <a:rPr lang="sq-AL" sz="1700" dirty="0"/>
              <a:t>të dhënave të trafikut, në kohë reale, të shoqëruara me komunikimet e specifikuara në territorin e saj, 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246769"/>
          </a:xfrm>
          <a:prstGeom prst="rect">
            <a:avLst/>
          </a:prstGeom>
        </p:spPr>
        <p:txBody>
          <a:bodyPr wrap="square">
            <a:spAutoFit/>
          </a:bodyPr>
          <a:lstStyle/>
          <a:p>
            <a:pPr marL="342900" indent="-342900" algn="just">
              <a:buFont typeface="Wingdings" pitchFamily="2" charset="2"/>
              <a:buChar char="ü"/>
            </a:pPr>
            <a:r>
              <a:rPr lang="sq-AL" sz="2000"/>
              <a:t>Mjetet teknike nuk janë përcaktuar</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Çdo mjet teknik mund të përdoret për të mbledhur të dhëna të trafikut (neutraliteti i teknologjisë) </a:t>
            </a:r>
          </a:p>
          <a:p>
            <a:pPr algn="just"/>
            <a:endParaRPr lang="en-US" sz="2000" dirty="0"/>
          </a:p>
        </p:txBody>
      </p:sp>
    </p:spTree>
    <p:extLst>
      <p:ext uri="{BB962C8B-B14F-4D97-AF65-F5344CB8AC3E}">
        <p14:creationId xmlns:p14="http://schemas.microsoft.com/office/powerpoint/2010/main" xmlns="" val="23255949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700" dirty="0"/>
              <a:t>1. Secila palë miraton masa të tilla legjislative dhe masa të tjera që mund të jenë të nevojshme për të fuqizuar autoritetet e saj kompetente për: </a:t>
            </a:r>
          </a:p>
          <a:p>
            <a:pPr lvl="1" algn="just"/>
            <a:r>
              <a:rPr lang="sq-AL" sz="1700" dirty="0"/>
              <a:t>a për të mbledhur ose regjistruar përmes aplikimit të mjeteve teknike në territorin e asaj Pale, dhe </a:t>
            </a:r>
          </a:p>
          <a:p>
            <a:pPr lvl="1" algn="just"/>
            <a:r>
              <a:rPr lang="sq-AL" sz="1700" dirty="0"/>
              <a:t>b për të detyruar një ofrues të shërbimit, brenda mundësive të tij </a:t>
            </a:r>
            <a:r>
              <a:rPr lang="sq-AL" sz="1700" b="1" dirty="0">
                <a:solidFill>
                  <a:srgbClr val="FF0000"/>
                </a:solidFill>
              </a:rPr>
              <a:t>teknike ekzistuese</a:t>
            </a:r>
            <a:r>
              <a:rPr lang="sq-AL" sz="1700" dirty="0"/>
              <a:t>: </a:t>
            </a:r>
          </a:p>
          <a:p>
            <a:pPr lvl="2" algn="just"/>
            <a:r>
              <a:rPr lang="sq-AL" sz="1700" dirty="0"/>
              <a:t>i për të mbledhur ose regjistruar përmes aplikimit të mjeteve teknike në territorin e asaj Pale; ose </a:t>
            </a:r>
          </a:p>
          <a:p>
            <a:pPr lvl="2" algn="just"/>
            <a:r>
              <a:rPr lang="sq-AL" sz="1700" dirty="0"/>
              <a:t>ii të bashkëpunuar dhe ndihmuar autoritetet kompetente në mbledhjen ose regjistrimin e, </a:t>
            </a:r>
          </a:p>
          <a:p>
            <a:pPr lvl="1" algn="just"/>
            <a:r>
              <a:rPr lang="sq-AL" sz="1700" dirty="0"/>
              <a:t>të dhënave të trafikut, në kohë reale, të shoqëruara me komunikimet e specifikuara në territorin e saj, 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3785652"/>
          </a:xfrm>
          <a:prstGeom prst="rect">
            <a:avLst/>
          </a:prstGeom>
        </p:spPr>
        <p:txBody>
          <a:bodyPr wrap="square">
            <a:spAutoFit/>
          </a:bodyPr>
          <a:lstStyle/>
          <a:p>
            <a:pPr marL="342900" indent="-342900" algn="just">
              <a:buFont typeface="Wingdings" pitchFamily="2" charset="2"/>
              <a:buChar char="ü"/>
            </a:pPr>
            <a:r>
              <a:rPr lang="sq-AL" sz="2000"/>
              <a:t>Detyrimet për ofruesit e shërbimeve nuk do të tejkalojnë aftësinë ekzistuese teknike (pavarësisht nëse tiparet e tilla teknike për regjistrimin e të dhënave të trafikut përdoren ose jo</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Nuk vendos detyrim për ofruesit e shërbimeve për të: </a:t>
            </a:r>
          </a:p>
          <a:p>
            <a:pPr marL="800100" lvl="1" indent="-342900" algn="just">
              <a:buFont typeface="Wingdings" pitchFamily="2" charset="2"/>
              <a:buChar char="ü"/>
            </a:pPr>
            <a:r>
              <a:rPr lang="sq-AL" sz="2000"/>
              <a:t>Zhvilluar pajisje të reja </a:t>
            </a:r>
          </a:p>
          <a:p>
            <a:pPr marL="800100" lvl="1" indent="-342900" algn="just">
              <a:buFont typeface="Wingdings" pitchFamily="2" charset="2"/>
              <a:buChar char="ü"/>
            </a:pPr>
            <a:r>
              <a:rPr lang="sq-AL" sz="2000"/>
              <a:t>Angazhuar ndihmë eksperti </a:t>
            </a:r>
          </a:p>
          <a:p>
            <a:pPr marL="800100" lvl="1" indent="-342900" algn="just">
              <a:buFont typeface="Wingdings" pitchFamily="2" charset="2"/>
              <a:buChar char="ü"/>
            </a:pPr>
            <a:r>
              <a:rPr lang="sq-AL" sz="2000"/>
              <a:t>Angazhuar në ri-konfigurimin e kushtueshëm të sistemeve</a:t>
            </a:r>
          </a:p>
        </p:txBody>
      </p:sp>
    </p:spTree>
    <p:extLst>
      <p:ext uri="{BB962C8B-B14F-4D97-AF65-F5344CB8AC3E}">
        <p14:creationId xmlns:p14="http://schemas.microsoft.com/office/powerpoint/2010/main" xmlns="" val="9852643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700" dirty="0"/>
              <a:t>1. Secila palë miraton masa të tilla legjislative dhe masa të tjera që mund të jenë të nevojshme për të fuqizuar autoritetet e saj kompetente për: </a:t>
            </a:r>
          </a:p>
          <a:p>
            <a:pPr lvl="1" algn="just"/>
            <a:r>
              <a:rPr lang="sq-AL" sz="1700" dirty="0"/>
              <a:t>a për të mbledhur ose regjistruar përmes aplikimit të mjeteve teknike në territorin e asaj Pale, dhe </a:t>
            </a:r>
          </a:p>
          <a:p>
            <a:pPr lvl="1" algn="just"/>
            <a:r>
              <a:rPr lang="sq-AL" sz="1700" dirty="0"/>
              <a:t>b detyruar një ofrues të shërbimit, brenda mundësive të tij teknike ekzistuese: </a:t>
            </a:r>
          </a:p>
          <a:p>
            <a:pPr lvl="2" algn="just"/>
            <a:r>
              <a:rPr lang="sq-AL" sz="1700" dirty="0"/>
              <a:t>i për të mbledhur ose regjistruar përmes aplikimit të mjeteve teknike në territorin e asaj Pale; ose </a:t>
            </a:r>
          </a:p>
          <a:p>
            <a:pPr lvl="2" algn="just"/>
            <a:r>
              <a:rPr lang="sq-AL" sz="1700" dirty="0"/>
              <a:t>ii të bashkëpunuar dhe ndihmuar autoritetet kompetente në mbledhjen ose regjistrimin e, </a:t>
            </a:r>
          </a:p>
          <a:p>
            <a:pPr lvl="1" algn="just"/>
            <a:r>
              <a:rPr lang="sq-AL" sz="1700" b="1" dirty="0">
                <a:solidFill>
                  <a:srgbClr val="FF0000"/>
                </a:solidFill>
              </a:rPr>
              <a:t>të dhënave të trafikut</a:t>
            </a:r>
            <a:r>
              <a:rPr lang="sq-AL" sz="1700" dirty="0"/>
              <a:t>, në kohë reale, të shoqëruara me komunikimet e specifikuara në territorin e saj, 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324535"/>
          </a:xfrm>
          <a:prstGeom prst="rect">
            <a:avLst/>
          </a:prstGeom>
        </p:spPr>
        <p:txBody>
          <a:bodyPr wrap="square">
            <a:spAutoFit/>
          </a:bodyPr>
          <a:lstStyle/>
          <a:p>
            <a:pPr marL="342900" indent="-342900">
              <a:buFont typeface="Wingdings" pitchFamily="2" charset="2"/>
              <a:buChar char="Ø"/>
            </a:pPr>
            <a:r>
              <a:rPr lang="sq-AL" sz="2000" dirty="0">
                <a:cs typeface="Arial" panose="020B0604020202020204" pitchFamily="34" charset="0"/>
              </a:rPr>
              <a:t>Po:</a:t>
            </a:r>
          </a:p>
          <a:p>
            <a:pPr marL="800100" lvl="1" indent="-342900" algn="just">
              <a:buFont typeface="Wingdings" pitchFamily="2" charset="2"/>
              <a:buChar char="Ø"/>
            </a:pPr>
            <a:r>
              <a:rPr lang="sq-AL" sz="2000" dirty="0">
                <a:cs typeface="Arial" panose="020B0604020202020204" pitchFamily="34" charset="0"/>
              </a:rPr>
              <a:t>kategoria e të dhënave kompjuterike</a:t>
            </a:r>
          </a:p>
          <a:p>
            <a:pPr marL="800100" lvl="1" indent="-342900" algn="just">
              <a:buFont typeface="Wingdings" pitchFamily="2" charset="2"/>
              <a:buChar char="Ø"/>
            </a:pPr>
            <a:r>
              <a:rPr lang="sq-AL" sz="2000" dirty="0">
                <a:cs typeface="Arial" panose="020B0604020202020204" pitchFamily="34" charset="0"/>
              </a:rPr>
              <a:t>gjeneruar nga kompjuteri që ka formuar pjesë në zinxhirin e komunikimit</a:t>
            </a:r>
          </a:p>
          <a:p>
            <a:pPr marL="800100" lvl="1" indent="-342900" algn="just">
              <a:buFont typeface="Wingdings" pitchFamily="2" charset="2"/>
              <a:buChar char="Ø"/>
            </a:pPr>
            <a:r>
              <a:rPr lang="sq-AL" sz="2000" dirty="0">
                <a:cs typeface="Arial" panose="020B0604020202020204" pitchFamily="34" charset="0"/>
              </a:rPr>
              <a:t>Tregon për komunikimin:</a:t>
            </a:r>
          </a:p>
          <a:p>
            <a:pPr marL="1257300" lvl="2" indent="-342900" algn="just">
              <a:buFont typeface="Wingdings" pitchFamily="2" charset="2"/>
              <a:buChar char="Ø"/>
            </a:pPr>
            <a:r>
              <a:rPr lang="sq-AL" sz="2000" dirty="0">
                <a:cs typeface="Arial" panose="020B0604020202020204" pitchFamily="34" charset="0"/>
              </a:rPr>
              <a:t>origjinën </a:t>
            </a:r>
          </a:p>
          <a:p>
            <a:pPr marL="1257300" lvl="2" indent="-342900" algn="just">
              <a:buFont typeface="Wingdings" pitchFamily="2" charset="2"/>
              <a:buChar char="Ø"/>
            </a:pPr>
            <a:r>
              <a:rPr lang="sq-AL" sz="2000" dirty="0" err="1">
                <a:cs typeface="Arial" panose="020B0604020202020204" pitchFamily="34" charset="0"/>
              </a:rPr>
              <a:t>destinacionin</a:t>
            </a:r>
            <a:endParaRPr lang="sq-AL" sz="2000" dirty="0">
              <a:cs typeface="Arial" panose="020B0604020202020204" pitchFamily="34" charset="0"/>
            </a:endParaRPr>
          </a:p>
          <a:p>
            <a:pPr marL="1257300" lvl="2" indent="-342900" algn="just">
              <a:buFont typeface="Wingdings" pitchFamily="2" charset="2"/>
              <a:buChar char="Ø"/>
            </a:pPr>
            <a:r>
              <a:rPr lang="sq-AL" sz="2000" dirty="0">
                <a:cs typeface="Arial" panose="020B0604020202020204" pitchFamily="34" charset="0"/>
              </a:rPr>
              <a:t>rrugën</a:t>
            </a:r>
          </a:p>
          <a:p>
            <a:pPr marL="1257300" lvl="2" indent="-342900" algn="just">
              <a:buFont typeface="Wingdings" pitchFamily="2" charset="2"/>
              <a:buChar char="Ø"/>
            </a:pPr>
            <a:r>
              <a:rPr lang="sq-AL" sz="2000" dirty="0">
                <a:cs typeface="Arial" panose="020B0604020202020204" pitchFamily="34" charset="0"/>
              </a:rPr>
              <a:t>kohën</a:t>
            </a:r>
          </a:p>
          <a:p>
            <a:pPr marL="1257300" lvl="2" indent="-342900" algn="just">
              <a:buFont typeface="Wingdings" pitchFamily="2" charset="2"/>
              <a:buChar char="Ø"/>
            </a:pPr>
            <a:r>
              <a:rPr lang="sq-AL" sz="2000" dirty="0">
                <a:cs typeface="Arial" panose="020B0604020202020204" pitchFamily="34" charset="0"/>
              </a:rPr>
              <a:t>datën</a:t>
            </a:r>
          </a:p>
          <a:p>
            <a:pPr marL="1257300" lvl="2" indent="-342900" algn="just">
              <a:buFont typeface="Wingdings" pitchFamily="2" charset="2"/>
              <a:buChar char="Ø"/>
            </a:pPr>
            <a:r>
              <a:rPr lang="sq-AL" sz="2000" dirty="0">
                <a:cs typeface="Arial" panose="020B0604020202020204" pitchFamily="34" charset="0"/>
              </a:rPr>
              <a:t>madhësinë</a:t>
            </a:r>
          </a:p>
          <a:p>
            <a:pPr marL="1257300" lvl="2" indent="-342900" algn="just">
              <a:buFont typeface="Wingdings" pitchFamily="2" charset="2"/>
              <a:buChar char="Ø"/>
            </a:pPr>
            <a:r>
              <a:rPr lang="sq-AL" sz="2000" dirty="0">
                <a:cs typeface="Arial" panose="020B0604020202020204" pitchFamily="34" charset="0"/>
              </a:rPr>
              <a:t>kohëzgjatjen</a:t>
            </a:r>
          </a:p>
          <a:p>
            <a:pPr marL="1257300" lvl="2" indent="-342900" algn="just">
              <a:buFont typeface="Wingdings" pitchFamily="2" charset="2"/>
              <a:buChar char="Ø"/>
            </a:pPr>
            <a:r>
              <a:rPr lang="sq-AL" sz="2000" dirty="0">
                <a:cs typeface="Arial" panose="020B0604020202020204" pitchFamily="34" charset="0"/>
              </a:rPr>
              <a:t>llojin e shërbimit themelor</a:t>
            </a:r>
          </a:p>
          <a:p>
            <a:pPr marL="342900" indent="-342900">
              <a:buFont typeface="Wingdings" pitchFamily="2" charset="2"/>
              <a:buChar char="Ø"/>
            </a:pPr>
            <a:r>
              <a:rPr lang="sq-AL" sz="2000" dirty="0">
                <a:cs typeface="Arial" panose="020B0604020202020204" pitchFamily="34" charset="0"/>
              </a:rPr>
              <a:t>Jo:</a:t>
            </a:r>
          </a:p>
          <a:p>
            <a:pPr marL="800100" lvl="1" indent="-342900">
              <a:buFont typeface="Wingdings" pitchFamily="2" charset="2"/>
              <a:buChar char="Ø"/>
            </a:pPr>
            <a:r>
              <a:rPr lang="sq-AL" sz="2000" dirty="0">
                <a:cs typeface="Arial" panose="020B0604020202020204" pitchFamily="34" charset="0"/>
              </a:rPr>
              <a:t>përmbajtjen e komunikimit</a:t>
            </a:r>
          </a:p>
        </p:txBody>
      </p:sp>
    </p:spTree>
    <p:extLst>
      <p:ext uri="{BB962C8B-B14F-4D97-AF65-F5344CB8AC3E}">
        <p14:creationId xmlns:p14="http://schemas.microsoft.com/office/powerpoint/2010/main" xmlns="" val="27773943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700" dirty="0"/>
              <a:t>1. Secila palë miraton masa të tilla legjislative dhe masa të tjera që mund të jenë të nevojshme për të fuqizuar autoritetet e saj kompetente për: </a:t>
            </a:r>
          </a:p>
          <a:p>
            <a:pPr lvl="1" algn="just"/>
            <a:r>
              <a:rPr lang="sq-AL" sz="1700" dirty="0"/>
              <a:t>a për të mbledhur ose regjistruar përmes aplikimit të mjeteve teknike në territorin e asaj Pale, dhe </a:t>
            </a:r>
          </a:p>
          <a:p>
            <a:pPr lvl="1" algn="just"/>
            <a:r>
              <a:rPr lang="sq-AL" sz="1700" dirty="0"/>
              <a:t>b detyruar një ofrues të shërbimit, brenda mundësive të tij teknike ekzistuese: </a:t>
            </a:r>
          </a:p>
          <a:p>
            <a:pPr lvl="2" algn="just"/>
            <a:r>
              <a:rPr lang="sq-AL" sz="1700" dirty="0"/>
              <a:t>i për të mbledhur ose regjistruar përmes aplikimit të mjeteve teknike në territorin e asaj Pale; ose </a:t>
            </a:r>
          </a:p>
          <a:p>
            <a:pPr lvl="2" algn="just"/>
            <a:r>
              <a:rPr lang="sq-AL" sz="1700" dirty="0"/>
              <a:t>ii të bashkëpunuar dhe ndihmuar autoritetet kompetente në mbledhjen ose regjistrimin e, </a:t>
            </a:r>
          </a:p>
          <a:p>
            <a:pPr lvl="1" algn="just"/>
            <a:r>
              <a:rPr lang="sq-AL" sz="1700" dirty="0"/>
              <a:t>të dhënave të trafikut, në kohë reale,</a:t>
            </a:r>
            <a:r>
              <a:rPr lang="sq-AL" sz="1700" b="1" dirty="0">
                <a:solidFill>
                  <a:srgbClr val="FF0000"/>
                </a:solidFill>
              </a:rPr>
              <a:t> të shoqëruara me komunikimet e specifikuara</a:t>
            </a:r>
            <a:r>
              <a:rPr lang="sq-AL" sz="1700" dirty="0"/>
              <a:t> në territorin e saj, 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554545"/>
          </a:xfrm>
          <a:prstGeom prst="rect">
            <a:avLst/>
          </a:prstGeom>
        </p:spPr>
        <p:txBody>
          <a:bodyPr wrap="square">
            <a:spAutoFit/>
          </a:bodyPr>
          <a:lstStyle/>
          <a:p>
            <a:pPr marL="342900" indent="-342900" algn="just">
              <a:buFont typeface="Wingdings" pitchFamily="2" charset="2"/>
              <a:buChar char="ü"/>
            </a:pPr>
            <a:r>
              <a:rPr lang="sq-AL" sz="2000"/>
              <a:t>Kompetenca duhet të ushtrohet në lidhje me komunikimet e specifikuara</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Ushtrimi i kësaj kompetence për mbikëqyrje të përgjithshme ose pa kriter ose mbledhje të sasive të mëdha të të dhënave të trafikut nuk lejohet </a:t>
            </a:r>
          </a:p>
        </p:txBody>
      </p:sp>
    </p:spTree>
    <p:extLst>
      <p:ext uri="{BB962C8B-B14F-4D97-AF65-F5344CB8AC3E}">
        <p14:creationId xmlns:p14="http://schemas.microsoft.com/office/powerpoint/2010/main" xmlns="" val="23458524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700" dirty="0"/>
              <a:t>1. Secila palë miraton masa të tilla legjislative dhe masa të tjera që mund të jenë të nevojshme për të fuqizuar autoritetet e saj kompetente për: </a:t>
            </a:r>
          </a:p>
          <a:p>
            <a:pPr lvl="1" algn="just"/>
            <a:r>
              <a:rPr lang="sq-AL" sz="1700" dirty="0"/>
              <a:t>a për të mbledhur ose regjistruar përmes aplikimit të mjeteve teknike në territorin e asaj Pale, dhe </a:t>
            </a:r>
          </a:p>
          <a:p>
            <a:pPr lvl="1" algn="just"/>
            <a:r>
              <a:rPr lang="sq-AL" sz="1700" dirty="0"/>
              <a:t>b detyruar një ofrues të shërbimit, brenda mundësive të tij teknike ekzistuese: </a:t>
            </a:r>
          </a:p>
          <a:p>
            <a:pPr lvl="2" algn="just"/>
            <a:r>
              <a:rPr lang="sq-AL" sz="1700" dirty="0"/>
              <a:t>i për të mbledhur ose regjistruar përmes aplikimit të mjeteve teknike në territorin e asaj Pale; ose </a:t>
            </a:r>
          </a:p>
          <a:p>
            <a:pPr lvl="2" algn="just"/>
            <a:r>
              <a:rPr lang="sq-AL" sz="1700" dirty="0"/>
              <a:t>ii të bashkëpunuar dhe ndihmuar autoritetet kompetente në mbledhjen ose regjistrimin e, </a:t>
            </a:r>
          </a:p>
          <a:p>
            <a:pPr lvl="1" algn="just"/>
            <a:r>
              <a:rPr lang="sq-AL" sz="1700" dirty="0"/>
              <a:t>të dhënave të trafikut, në kohë reale, të shoqëruara me komunikimet e specifikuara </a:t>
            </a:r>
            <a:r>
              <a:rPr lang="sq-AL" sz="1700" b="1" dirty="0">
                <a:solidFill>
                  <a:srgbClr val="FF0000"/>
                </a:solidFill>
              </a:rPr>
              <a:t>në territorin e saj, </a:t>
            </a:r>
            <a:r>
              <a:rPr lang="sq-AL" sz="1700" dirty="0"/>
              <a:t>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632311"/>
          </a:xfrm>
          <a:prstGeom prst="rect">
            <a:avLst/>
          </a:prstGeom>
        </p:spPr>
        <p:txBody>
          <a:bodyPr wrap="square">
            <a:spAutoFit/>
          </a:bodyPr>
          <a:lstStyle/>
          <a:p>
            <a:pPr marL="342900" indent="-342900" algn="just">
              <a:buFont typeface="Wingdings" pitchFamily="2" charset="2"/>
              <a:buChar char="ü"/>
            </a:pPr>
            <a:r>
              <a:rPr lang="sq-AL" sz="2000"/>
              <a:t>Një palë mund të ushtrojë masa në lidhje me komunikimet brenda territorit të saj</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Ofruesi i shërbimit mund të detyrohet kur ka ndonjë infrastrukturë fizike ose pajisje në territor edhe nëse nuk është në vendndodhjen e operacioneve ose selive kryesore të tij </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Një komunikim konsiderohet brenda një territori nëse njëra nga palët komunikuese (qeniet njerëzore ose kompjuterët) ndodhet në territorin ose kompjuterin përmes të cilit kalon komunikimi është në territor </a:t>
            </a:r>
          </a:p>
        </p:txBody>
      </p:sp>
    </p:spTree>
    <p:extLst>
      <p:ext uri="{BB962C8B-B14F-4D97-AF65-F5344CB8AC3E}">
        <p14:creationId xmlns:p14="http://schemas.microsoft.com/office/powerpoint/2010/main" xmlns="" val="22878732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724644"/>
          </a:xfrm>
          <a:prstGeom prst="rect">
            <a:avLst/>
          </a:prstGeom>
        </p:spPr>
        <p:txBody>
          <a:bodyPr wrap="square">
            <a:spAutoFit/>
          </a:bodyPr>
          <a:lstStyle/>
          <a:p>
            <a:pPr marL="342900" indent="-342900" algn="just">
              <a:buFont typeface="Wingdings" panose="05000000000000000000" pitchFamily="2" charset="2"/>
              <a:buChar char="Ø"/>
            </a:pPr>
            <a:r>
              <a:rPr lang="sq-AL" sz="1600" dirty="0"/>
              <a:t>2 Kur një palë, për shkak të parimeve të përcaktuara të sistemit ligjor vendor, nuk mund të miratojë masat e përmendura në paragrafin </a:t>
            </a:r>
            <a:r>
              <a:rPr lang="sq-AL" sz="1600" dirty="0" err="1"/>
              <a:t>1.a</a:t>
            </a:r>
            <a:r>
              <a:rPr lang="sq-AL" sz="1600" dirty="0"/>
              <a:t>, </a:t>
            </a:r>
            <a:r>
              <a:rPr lang="sq-AL" sz="1600" b="1" dirty="0">
                <a:solidFill>
                  <a:srgbClr val="FF0000"/>
                </a:solidFill>
              </a:rPr>
              <a:t>në vend të kësaj ajo mund të miratojë masa legjislative dhe masa të tjera që mund të jenë të nevojshme</a:t>
            </a:r>
            <a:r>
              <a:rPr lang="sq-AL" sz="1600" dirty="0"/>
              <a:t> për të siguruar mbledhjen ose regjistrimin në kohë reale të të dhënave të trafikut që lidhen me komunikimet e specifikuara të transmetuara në territorin e saj, përmes aplikimit të mjeteve teknike në atë territor.</a:t>
            </a:r>
          </a:p>
          <a:p>
            <a:pPr marL="342900" indent="-342900" algn="just">
              <a:buFont typeface="Wingdings" panose="05000000000000000000" pitchFamily="2" charset="2"/>
              <a:buChar char="Ø"/>
            </a:pPr>
            <a:endParaRPr lang="en-US" sz="900" dirty="0"/>
          </a:p>
          <a:p>
            <a:pPr marL="342900" indent="-342900" algn="just">
              <a:buFont typeface="Wingdings" panose="05000000000000000000" pitchFamily="2" charset="2"/>
              <a:buChar char="Ø"/>
            </a:pPr>
            <a:r>
              <a:rPr lang="sq-AL" sz="1600" dirty="0"/>
              <a:t>3. Secila palë miraton masa të tilla legjislative dhe të tjera që mund të jenë të nevojshme për të detyruar një ofrues të shërbimit të mbajë </a:t>
            </a:r>
            <a:r>
              <a:rPr lang="sq-AL" sz="1600" dirty="0" err="1"/>
              <a:t>konfidencial</a:t>
            </a:r>
            <a:r>
              <a:rPr lang="sq-AL" sz="1600" dirty="0"/>
              <a:t> faktin e ekzekutimit të çdo autorizimi të parashikuar me këtë nen dhe çdo informacion në lidhje me të. </a:t>
            </a:r>
          </a:p>
          <a:p>
            <a:pPr marL="342900" indent="-342900" algn="just">
              <a:buFont typeface="Wingdings" panose="05000000000000000000" pitchFamily="2" charset="2"/>
              <a:buChar char="Ø"/>
            </a:pPr>
            <a:endParaRPr lang="en-US" sz="900" dirty="0"/>
          </a:p>
          <a:p>
            <a:pPr marL="342900" indent="-342900" algn="just">
              <a:buFont typeface="Wingdings" panose="05000000000000000000" pitchFamily="2" charset="2"/>
              <a:buChar char="Ø"/>
            </a:pPr>
            <a:r>
              <a:rPr lang="sq-AL" sz="1600" dirty="0"/>
              <a:t>4. Kompetencat dhe procedurat e përmendura në këtë nen 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3170099"/>
          </a:xfrm>
          <a:prstGeom prst="rect">
            <a:avLst/>
          </a:prstGeom>
        </p:spPr>
        <p:txBody>
          <a:bodyPr wrap="square">
            <a:spAutoFit/>
          </a:bodyPr>
          <a:lstStyle/>
          <a:p>
            <a:pPr marL="342900" indent="-342900" algn="just">
              <a:buFont typeface="Wingdings" pitchFamily="2" charset="2"/>
              <a:buChar char="ü"/>
            </a:pPr>
            <a:r>
              <a:rPr lang="sq-AL" sz="2000"/>
              <a:t>Disa juridiksione nuk i lejojnë autoritetet e zbatimit të ligjit të mbledhin ose regjistrojnë të dhëna në kohë reale pa ndihmë ose të paktën njohuri të ofruesit të shërbimit</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Juridiksione të tilla mund të miratojnë masa të tjera të tilla si detyrimi i ofruesit të shërbimeve për të siguruar lehtësirat e nevojshme teknike </a:t>
            </a:r>
          </a:p>
        </p:txBody>
      </p:sp>
    </p:spTree>
    <p:extLst>
      <p:ext uri="{BB962C8B-B14F-4D97-AF65-F5344CB8AC3E}">
        <p14:creationId xmlns:p14="http://schemas.microsoft.com/office/powerpoint/2010/main" xmlns="" val="9196390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493812"/>
          </a:xfrm>
          <a:prstGeom prst="rect">
            <a:avLst/>
          </a:prstGeom>
        </p:spPr>
        <p:txBody>
          <a:bodyPr wrap="square">
            <a:spAutoFit/>
          </a:bodyPr>
          <a:lstStyle/>
          <a:p>
            <a:pPr marL="342900" indent="-342900" algn="just">
              <a:buFont typeface="Wingdings" panose="05000000000000000000" pitchFamily="2" charset="2"/>
              <a:buChar char="Ø"/>
            </a:pPr>
            <a:r>
              <a:rPr lang="sq-AL" sz="1600" dirty="0"/>
              <a:t>2 Kur një palë, për shkak të parimeve të përcaktuara të sistemit ligjor vendor, nuk mund të miratojë masat e përmendura në paragrafin </a:t>
            </a:r>
            <a:r>
              <a:rPr lang="sq-AL" sz="1600" dirty="0" err="1"/>
              <a:t>1.a</a:t>
            </a:r>
            <a:r>
              <a:rPr lang="sq-AL" sz="1600" dirty="0"/>
              <a:t>, në vend të kësaj ajo mund të miratojë masa legjislative dhe masa të tjera që mund të jenë të nevojshme për të siguruar mbledhjen ose regjistrimin në kohë reale të të dhënave të trafikut që lidhen me komunikimet e specifikuara të transmetuara në territorin e saj, përmes aplikimit të mjeteve teknike në atë territor.</a:t>
            </a:r>
          </a:p>
          <a:p>
            <a:pPr marL="342900" indent="-342900" algn="just">
              <a:buFont typeface="Wingdings" panose="05000000000000000000" pitchFamily="2" charset="2"/>
              <a:buChar char="Ø"/>
            </a:pPr>
            <a:endParaRPr lang="en-US" sz="600" dirty="0"/>
          </a:p>
          <a:p>
            <a:pPr marL="342900" indent="-342900" algn="just">
              <a:buFont typeface="Wingdings" panose="05000000000000000000" pitchFamily="2" charset="2"/>
              <a:buChar char="Ø"/>
            </a:pPr>
            <a:r>
              <a:rPr lang="sq-AL" sz="1600" dirty="0"/>
              <a:t>3. Secila palë miraton masa të tilla legjislative dhe të tjera që mund të jenë të nevojshme</a:t>
            </a:r>
            <a:r>
              <a:rPr lang="sq-AL" sz="1600" b="1" dirty="0">
                <a:solidFill>
                  <a:srgbClr val="FF0000"/>
                </a:solidFill>
              </a:rPr>
              <a:t> për të detyruar një ofrues të shërbimit të mbajë </a:t>
            </a:r>
            <a:r>
              <a:rPr lang="sq-AL" sz="1600" b="1" dirty="0" err="1">
                <a:solidFill>
                  <a:srgbClr val="FF0000"/>
                </a:solidFill>
              </a:rPr>
              <a:t>konfidencial</a:t>
            </a:r>
            <a:r>
              <a:rPr lang="sq-AL" sz="1600" b="1" dirty="0">
                <a:solidFill>
                  <a:srgbClr val="FF0000"/>
                </a:solidFill>
              </a:rPr>
              <a:t> </a:t>
            </a:r>
            <a:r>
              <a:rPr lang="sq-AL" sz="1600" dirty="0"/>
              <a:t>faktin e ekzekutimit të çdo autorizimi të parashikuar me këtë nen dhe çdo informacion në lidhje me të. </a:t>
            </a:r>
          </a:p>
          <a:p>
            <a:pPr marL="342900" indent="-342900" algn="just">
              <a:buFont typeface="Wingdings" panose="05000000000000000000" pitchFamily="2" charset="2"/>
              <a:buChar char="Ø"/>
            </a:pPr>
            <a:endParaRPr lang="en-US" sz="600" dirty="0"/>
          </a:p>
          <a:p>
            <a:pPr marL="342900" indent="-342900" algn="just">
              <a:buFont typeface="Wingdings" panose="05000000000000000000" pitchFamily="2" charset="2"/>
              <a:buChar char="Ø"/>
            </a:pPr>
            <a:r>
              <a:rPr lang="sq-AL" sz="1600" dirty="0"/>
              <a:t>4. Kompetencat dhe procedurat e përmendura në këtë nen 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062924"/>
          </a:xfrm>
          <a:prstGeom prst="rect">
            <a:avLst/>
          </a:prstGeom>
        </p:spPr>
        <p:txBody>
          <a:bodyPr wrap="square">
            <a:spAutoFit/>
          </a:bodyPr>
          <a:lstStyle/>
          <a:p>
            <a:pPr marL="342900" indent="-342900" algn="just">
              <a:buFont typeface="Wingdings" pitchFamily="2" charset="2"/>
              <a:buChar char="ü"/>
            </a:pPr>
            <a:r>
              <a:rPr lang="sq-AL" sz="1900">
                <a:cs typeface="Arial" panose="020B0604020202020204" pitchFamily="34" charset="0"/>
              </a:rPr>
              <a:t>Kjo kompetencë është efektive vetëm nëse ndërmerret pa dijeninë e personave që hetohen</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q-AL" sz="1900">
                <a:cs typeface="Arial" panose="020B0604020202020204" pitchFamily="34" charset="0"/>
              </a:rPr>
              <a:t>Palët komunikuese nuk duhet të perceptojnë masën e mbledhjes në kohë reale që po ndërmerret </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q-AL" sz="1900">
                <a:cs typeface="Arial" panose="020B0604020202020204" pitchFamily="34" charset="0"/>
              </a:rPr>
              <a:t>Është e rëndësishme që ofruesit e shërbimeve të mund të detyrohen të mbajnë konfidencial ushtrimin e ndonjë kompetence</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q-AL" sz="1900">
                <a:cs typeface="Arial" panose="020B0604020202020204" pitchFamily="34" charset="0"/>
              </a:rPr>
              <a:t>Kjo gjithashtu do të lehtësojë ofruesin e shërbimit nga çdo detyrim kontraktual ose ligjor tjetër për të njoftuar abonuesit për masën</a:t>
            </a:r>
          </a:p>
        </p:txBody>
      </p:sp>
    </p:spTree>
    <p:extLst>
      <p:ext uri="{BB962C8B-B14F-4D97-AF65-F5344CB8AC3E}">
        <p14:creationId xmlns:p14="http://schemas.microsoft.com/office/powerpoint/2010/main" xmlns="" val="20951544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20 – Mbledhja e të dhënave të trafikut në kohën reale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139969"/>
            <a:ext cx="4476172" cy="5493812"/>
          </a:xfrm>
          <a:prstGeom prst="rect">
            <a:avLst/>
          </a:prstGeom>
        </p:spPr>
        <p:txBody>
          <a:bodyPr wrap="square">
            <a:spAutoFit/>
          </a:bodyPr>
          <a:lstStyle/>
          <a:p>
            <a:pPr marL="342900" indent="-342900" algn="just">
              <a:buFont typeface="Wingdings" panose="05000000000000000000" pitchFamily="2" charset="2"/>
              <a:buChar char="Ø"/>
            </a:pPr>
            <a:r>
              <a:rPr lang="sq-AL" sz="1600" dirty="0"/>
              <a:t>2 Kur një palë, për shkak të parimeve të përcaktuara të sistemit ligjor vendor, nuk mund të miratojë masat e përmendura në paragrafin </a:t>
            </a:r>
            <a:r>
              <a:rPr lang="sq-AL" sz="1600" dirty="0" err="1"/>
              <a:t>1.a</a:t>
            </a:r>
            <a:r>
              <a:rPr lang="sq-AL" sz="1600" dirty="0"/>
              <a:t>, në vend të kësaj ajo mund të miratojë masa legjislative dhe masa të tjera që mund të jenë të nevojshme për të siguruar mbledhjen ose regjistrimin në kohë reale të të dhënave të trafikut që lidhen me komunikimet e specifikuara të transmetuara në territorin e saj, përmes aplikimit të mjeteve teknike në atë territor.</a:t>
            </a:r>
          </a:p>
          <a:p>
            <a:pPr marL="342900" indent="-342900" algn="just">
              <a:buFont typeface="Wingdings" panose="05000000000000000000" pitchFamily="2" charset="2"/>
              <a:buChar char="Ø"/>
            </a:pPr>
            <a:endParaRPr lang="en-US" sz="800" dirty="0"/>
          </a:p>
          <a:p>
            <a:pPr marL="342900" indent="-342900" algn="just">
              <a:buFont typeface="Wingdings" panose="05000000000000000000" pitchFamily="2" charset="2"/>
              <a:buChar char="Ø"/>
            </a:pPr>
            <a:r>
              <a:rPr lang="sq-AL" sz="1600" dirty="0"/>
              <a:t>3. Secila palë miraton masa të tilla legjislative dhe të tjera që mund të jenë të nevojshme për të detyruar një ofrues të shërbimit të mbajë </a:t>
            </a:r>
            <a:r>
              <a:rPr lang="sq-AL" sz="1600" dirty="0" err="1"/>
              <a:t>konfidencial</a:t>
            </a:r>
            <a:r>
              <a:rPr lang="sq-AL" sz="1600" dirty="0"/>
              <a:t> faktin e ekzekutimit të çdo autorizimi të parashikuar me këtë nen dhe çdo informacion në lidhje me të. </a:t>
            </a:r>
          </a:p>
          <a:p>
            <a:pPr marL="342900" indent="-342900" algn="just">
              <a:buFont typeface="Wingdings" panose="05000000000000000000" pitchFamily="2" charset="2"/>
              <a:buChar char="Ø"/>
            </a:pPr>
            <a:endParaRPr lang="en-US" sz="600" dirty="0"/>
          </a:p>
          <a:p>
            <a:pPr marL="342900" indent="-342900" algn="just">
              <a:buFont typeface="Wingdings" panose="05000000000000000000" pitchFamily="2" charset="2"/>
              <a:buChar char="Ø"/>
            </a:pPr>
            <a:r>
              <a:rPr lang="sq-AL" sz="1600" dirty="0"/>
              <a:t>4. Kompetencat dhe procedurat e përmendura në këtë nen </a:t>
            </a:r>
            <a:r>
              <a:rPr lang="sq-AL" sz="1600" b="1" dirty="0">
                <a:solidFill>
                  <a:srgbClr val="FF0000"/>
                </a:solidFill>
              </a:rPr>
              <a:t>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4185761"/>
          </a:xfrm>
          <a:prstGeom prst="rect">
            <a:avLst/>
          </a:prstGeom>
        </p:spPr>
        <p:txBody>
          <a:bodyPr wrap="square">
            <a:spAutoFit/>
          </a:bodyPr>
          <a:lstStyle/>
          <a:p>
            <a:pPr marL="342900" indent="-342900" algn="just">
              <a:buFont typeface="Wingdings" pitchFamily="2" charset="2"/>
              <a:buChar char="ü"/>
            </a:pPr>
            <a:r>
              <a:rPr lang="sq-AL" sz="1900" dirty="0">
                <a:cs typeface="Arial" panose="020B0604020202020204" pitchFamily="34" charset="0"/>
              </a:rPr>
              <a:t>Disa të dhëna të trafikut - të tilla si të dhëna në lidhje me burimin dhe </a:t>
            </a:r>
            <a:r>
              <a:rPr lang="sq-AL" sz="1900" dirty="0" err="1">
                <a:cs typeface="Arial" panose="020B0604020202020204" pitchFamily="34" charset="0"/>
              </a:rPr>
              <a:t>destinacionin</a:t>
            </a:r>
            <a:r>
              <a:rPr lang="sq-AL" sz="1900" dirty="0">
                <a:cs typeface="Arial" panose="020B0604020202020204" pitchFamily="34" charset="0"/>
              </a:rPr>
              <a:t> e një komunikimi (detajet e faqeve të internetit të vizituara) mund të kenë një implikim të fortë të privatësisë</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q-AL" sz="1900" dirty="0">
                <a:cs typeface="Arial" panose="020B0604020202020204" pitchFamily="34" charset="0"/>
              </a:rPr>
              <a:t>Kjo mund të mundësojë përpilimin e interesave, bashkëpunëtorëve dhe kontekstit shoqëror të një personi</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q-AL" sz="1900" dirty="0">
                <a:cs typeface="Arial" panose="020B0604020202020204" pitchFamily="34" charset="0"/>
              </a:rPr>
              <a:t>Masat mbrojtëse të përshtatshme dhe parakushtet ligjore duhet të vendosen kur ndërmerret mbledhja në kohë reale të të dhënave të trafikut</a:t>
            </a:r>
          </a:p>
        </p:txBody>
      </p:sp>
    </p:spTree>
    <p:extLst>
      <p:ext uri="{BB962C8B-B14F-4D97-AF65-F5344CB8AC3E}">
        <p14:creationId xmlns:p14="http://schemas.microsoft.com/office/powerpoint/2010/main" xmlns="" val="25827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Të dhënat e trafikut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4C52B17A-14C8-4A54-A0DE-FFB2521D3FE2}"/>
              </a:ext>
            </a:extLst>
          </p:cNvPr>
          <p:cNvSpPr/>
          <p:nvPr/>
        </p:nvSpPr>
        <p:spPr>
          <a:xfrm>
            <a:off x="4305670" y="952123"/>
            <a:ext cx="4625266" cy="5586145"/>
          </a:xfrm>
          <a:prstGeom prst="rect">
            <a:avLst/>
          </a:prstGeom>
        </p:spPr>
        <p:txBody>
          <a:bodyPr wrap="square">
            <a:spAutoFit/>
          </a:bodyPr>
          <a:lstStyle/>
          <a:p>
            <a:pPr marL="342900" indent="-342900">
              <a:buFont typeface="Wingdings" pitchFamily="2" charset="2"/>
              <a:buChar char="Ø"/>
            </a:pPr>
            <a:r>
              <a:rPr lang="sq-AL" sz="2100" dirty="0"/>
              <a:t>Po:</a:t>
            </a:r>
          </a:p>
          <a:p>
            <a:pPr marL="800100" lvl="1" indent="-342900" algn="just">
              <a:buFont typeface="Wingdings" pitchFamily="2" charset="2"/>
              <a:buChar char="Ø"/>
            </a:pPr>
            <a:r>
              <a:rPr lang="sq-AL" sz="2100" dirty="0"/>
              <a:t>kategoria e të dhënave kompjuterike</a:t>
            </a:r>
          </a:p>
          <a:p>
            <a:pPr marL="800100" lvl="1" indent="-342900" algn="just">
              <a:buFont typeface="Wingdings" pitchFamily="2" charset="2"/>
              <a:buChar char="Ø"/>
            </a:pPr>
            <a:r>
              <a:rPr lang="sq-AL" sz="2100" dirty="0"/>
              <a:t>gjeneruar nga kompjuteri që ka formuar pjesë në zinxhirin e komunikimit</a:t>
            </a:r>
          </a:p>
          <a:p>
            <a:pPr marL="800100" lvl="1" indent="-342900" algn="just">
              <a:buFont typeface="Wingdings" pitchFamily="2" charset="2"/>
              <a:buChar char="Ø"/>
            </a:pPr>
            <a:r>
              <a:rPr lang="sq-AL" sz="2100" dirty="0"/>
              <a:t>Tregon për komunikimin:</a:t>
            </a:r>
          </a:p>
          <a:p>
            <a:pPr marL="1257300" lvl="2" indent="-342900" algn="just">
              <a:buFont typeface="Wingdings" pitchFamily="2" charset="2"/>
              <a:buChar char="Ø"/>
            </a:pPr>
            <a:r>
              <a:rPr lang="sq-AL" sz="2100" dirty="0"/>
              <a:t>origjinën </a:t>
            </a:r>
          </a:p>
          <a:p>
            <a:pPr marL="1257300" lvl="2" indent="-342900" algn="just">
              <a:buFont typeface="Wingdings" pitchFamily="2" charset="2"/>
              <a:buChar char="Ø"/>
            </a:pPr>
            <a:r>
              <a:rPr lang="sq-AL" sz="2100" dirty="0" err="1"/>
              <a:t>destinacionin</a:t>
            </a:r>
            <a:endParaRPr lang="sq-AL" sz="2100" dirty="0"/>
          </a:p>
          <a:p>
            <a:pPr marL="1257300" lvl="2" indent="-342900" algn="just">
              <a:buFont typeface="Wingdings" pitchFamily="2" charset="2"/>
              <a:buChar char="Ø"/>
            </a:pPr>
            <a:r>
              <a:rPr lang="sq-AL" sz="2100" dirty="0"/>
              <a:t>rrugën</a:t>
            </a:r>
          </a:p>
          <a:p>
            <a:pPr marL="1257300" lvl="2" indent="-342900" algn="just">
              <a:buFont typeface="Wingdings" pitchFamily="2" charset="2"/>
              <a:buChar char="Ø"/>
            </a:pPr>
            <a:r>
              <a:rPr lang="sq-AL" sz="2100" dirty="0"/>
              <a:t>kohën</a:t>
            </a:r>
          </a:p>
          <a:p>
            <a:pPr marL="1257300" lvl="2" indent="-342900" algn="just">
              <a:buFont typeface="Wingdings" pitchFamily="2" charset="2"/>
              <a:buChar char="Ø"/>
            </a:pPr>
            <a:r>
              <a:rPr lang="sq-AL" sz="2100" dirty="0"/>
              <a:t>datën</a:t>
            </a:r>
          </a:p>
          <a:p>
            <a:pPr marL="1257300" lvl="2" indent="-342900" algn="just">
              <a:buFont typeface="Wingdings" pitchFamily="2" charset="2"/>
              <a:buChar char="Ø"/>
            </a:pPr>
            <a:r>
              <a:rPr lang="sq-AL" sz="2100" dirty="0"/>
              <a:t>madhësinë</a:t>
            </a:r>
          </a:p>
          <a:p>
            <a:pPr marL="1257300" lvl="2" indent="-342900" algn="just">
              <a:buFont typeface="Wingdings" pitchFamily="2" charset="2"/>
              <a:buChar char="Ø"/>
            </a:pPr>
            <a:r>
              <a:rPr lang="sq-AL" sz="2100" dirty="0"/>
              <a:t>kohëzgjatjen</a:t>
            </a:r>
          </a:p>
          <a:p>
            <a:pPr marL="1257300" lvl="2" indent="-342900" algn="just">
              <a:buFont typeface="Wingdings" pitchFamily="2" charset="2"/>
              <a:buChar char="Ø"/>
            </a:pPr>
            <a:r>
              <a:rPr lang="sq-AL" sz="2100" dirty="0"/>
              <a:t>llojin e shërbimit themelor</a:t>
            </a:r>
          </a:p>
          <a:p>
            <a:pPr marL="342900" indent="-342900">
              <a:buFont typeface="Wingdings" pitchFamily="2" charset="2"/>
              <a:buChar char="Ø"/>
            </a:pPr>
            <a:r>
              <a:rPr lang="sq-AL" sz="2100" dirty="0"/>
              <a:t>Jo:</a:t>
            </a:r>
          </a:p>
          <a:p>
            <a:pPr marL="800100" lvl="1" indent="-342900">
              <a:buFont typeface="Wingdings" pitchFamily="2" charset="2"/>
              <a:buChar char="Ø"/>
            </a:pPr>
            <a:r>
              <a:rPr lang="sq-AL" sz="2100" dirty="0"/>
              <a:t>përmbajtjen e komunikimit</a:t>
            </a:r>
          </a:p>
        </p:txBody>
      </p:sp>
      <p:sp>
        <p:nvSpPr>
          <p:cNvPr id="8" name="Rectangle 7">
            <a:extLst>
              <a:ext uri="{FF2B5EF4-FFF2-40B4-BE49-F238E27FC236}">
                <a16:creationId xmlns:a16="http://schemas.microsoft.com/office/drawing/2014/main" xmlns="" id="{687B7C23-9E4D-47A3-872A-857DE10440B9}"/>
              </a:ext>
            </a:extLst>
          </p:cNvPr>
          <p:cNvSpPr/>
          <p:nvPr/>
        </p:nvSpPr>
        <p:spPr>
          <a:xfrm>
            <a:off x="213064" y="1780284"/>
            <a:ext cx="3986074" cy="4939814"/>
          </a:xfrm>
          <a:prstGeom prst="rect">
            <a:avLst/>
          </a:prstGeom>
        </p:spPr>
        <p:txBody>
          <a:bodyPr wrap="square">
            <a:spAutoFit/>
          </a:bodyPr>
          <a:lstStyle/>
          <a:p>
            <a:pPr marL="342900" indent="-342900" algn="just">
              <a:buFont typeface="Wingdings" pitchFamily="2" charset="2"/>
              <a:buChar char="Ø"/>
            </a:pPr>
            <a:r>
              <a:rPr lang="sq-AL" sz="2100" dirty="0"/>
              <a:t>“</a:t>
            </a:r>
            <a:r>
              <a:rPr lang="sq-AL" sz="2100" b="1" dirty="0"/>
              <a:t>të dhënat e trafikut</a:t>
            </a:r>
            <a:r>
              <a:rPr lang="sq-AL" sz="2100" dirty="0"/>
              <a:t>” nënkuptojnë të dhënat kompjuterike të një komunikimi përmes një sistemi kompjuterik, të </a:t>
            </a:r>
            <a:r>
              <a:rPr lang="sq-AL" sz="2100" dirty="0" smtClean="0"/>
              <a:t>gjeneruar</a:t>
            </a:r>
            <a:r>
              <a:rPr lang="en-US" sz="2100" dirty="0" smtClean="0"/>
              <a:t>a</a:t>
            </a:r>
            <a:r>
              <a:rPr lang="sq-AL" sz="2100" dirty="0" smtClean="0"/>
              <a:t> </a:t>
            </a:r>
            <a:r>
              <a:rPr lang="sq-AL" sz="2100" dirty="0"/>
              <a:t>nga një sistem kompjuterik që ka formuar një pjesë të zinxhirit të komunikimit, që tregon origjinën e komunikimit, </a:t>
            </a:r>
            <a:r>
              <a:rPr lang="sq-AL" sz="2100" dirty="0" err="1"/>
              <a:t>destinacionin</a:t>
            </a:r>
            <a:r>
              <a:rPr lang="sq-AL" sz="2100" dirty="0"/>
              <a:t>, rrugën, kohën, datën, madhësinë, kohëzgjatjen, ose lloje të shërbimeve të tjera themelore.</a:t>
            </a:r>
          </a:p>
        </p:txBody>
      </p:sp>
    </p:spTree>
    <p:extLst>
      <p:ext uri="{BB962C8B-B14F-4D97-AF65-F5344CB8AC3E}">
        <p14:creationId xmlns:p14="http://schemas.microsoft.com/office/powerpoint/2010/main" xmlns="" val="7779656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xmlns="" id="{12500359-85B2-4D13-8A9E-4E87B00B60BD}"/>
              </a:ext>
            </a:extLst>
          </p:cNvPr>
          <p:cNvSpPr txBox="1">
            <a:spLocks/>
          </p:cNvSpPr>
          <p:nvPr/>
        </p:nvSpPr>
        <p:spPr bwMode="auto">
          <a:xfrm>
            <a:off x="348344" y="1385757"/>
            <a:ext cx="8519885" cy="463804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q-AL" sz="2800" b="1" i="1">
                <a:ea typeface="ＭＳ Ｐゴシック" pitchFamily="34" charset="-128"/>
              </a:rPr>
              <a:t>Përgjimi i të dhënave të përmbajtjes</a:t>
            </a:r>
          </a:p>
          <a:p>
            <a:pPr marL="0" indent="0" algn="ctr" eaLnBrk="1" hangingPunct="1">
              <a:lnSpc>
                <a:spcPct val="80000"/>
              </a:lnSpc>
              <a:spcBef>
                <a:spcPts val="600"/>
              </a:spcBef>
              <a:spcAft>
                <a:spcPts val="1200"/>
              </a:spcAft>
              <a:buFont typeface="Arial" pitchFamily="34" charset="0"/>
              <a:buNone/>
              <a:defRPr/>
            </a:pPr>
            <a:r>
              <a:rPr lang="sq-AL" sz="2800" b="1" i="1">
                <a:ea typeface="ＭＳ Ｐゴシック" pitchFamily="34" charset="-128"/>
              </a:rPr>
              <a:t>(Neni 21 – Konventa e Budapestit)</a:t>
            </a:r>
          </a:p>
          <a:p>
            <a:pPr algn="ctr" eaLnBrk="1" hangingPunct="1">
              <a:lnSpc>
                <a:spcPct val="80000"/>
              </a:lnSpc>
              <a:spcBef>
                <a:spcPts val="600"/>
              </a:spcBef>
              <a:spcAft>
                <a:spcPts val="1200"/>
              </a:spcAft>
              <a:defRPr/>
            </a:pP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sq-AL" sz="2800" i="1">
                <a:ea typeface="ＭＳ Ｐゴシック" pitchFamily="34" charset="-128"/>
              </a:rPr>
              <a:t>Mjet shumë i fuqishëm hetimor, por edhe shumë ndërhyrës </a:t>
            </a:r>
          </a:p>
          <a:p>
            <a:pPr algn="ctr" eaLnBrk="1" hangingPunct="1">
              <a:lnSpc>
                <a:spcPct val="80000"/>
              </a:lnSpc>
              <a:spcBef>
                <a:spcPts val="600"/>
              </a:spcBef>
              <a:spcAft>
                <a:spcPts val="1200"/>
              </a:spcAft>
              <a:defRPr/>
            </a:pPr>
            <a:r>
              <a:rPr lang="sq-AL" sz="2800" i="1">
                <a:ea typeface="ＭＳ Ｐゴシック" pitchFamily="34" charset="-128"/>
              </a:rPr>
              <a:t>Lejohet vetëm në lidhje me një sërë shkeljesh të rënda që përcaktohen nga ligjet kombëtare</a:t>
            </a:r>
          </a:p>
          <a:p>
            <a:pPr algn="ctr" eaLnBrk="1" hangingPunct="1">
              <a:lnSpc>
                <a:spcPct val="80000"/>
              </a:lnSpc>
              <a:spcBef>
                <a:spcPts val="600"/>
              </a:spcBef>
              <a:spcAft>
                <a:spcPts val="1200"/>
              </a:spcAft>
              <a:defRPr/>
            </a:pPr>
            <a:r>
              <a:rPr lang="sq-AL" sz="2800" i="1">
                <a:ea typeface="ＭＳ Ｐゴシック" pitchFamily="34" charset="-128"/>
              </a:rPr>
              <a:t>Duhet të vendosen masa mbrojtëse adekuate</a:t>
            </a:r>
          </a:p>
        </p:txBody>
      </p:sp>
    </p:spTree>
    <p:extLst>
      <p:ext uri="{BB962C8B-B14F-4D97-AF65-F5344CB8AC3E}">
        <p14:creationId xmlns:p14="http://schemas.microsoft.com/office/powerpoint/2010/main" xmlns="" val="10916285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600" dirty="0"/>
              <a:t>1 Çdo Palë do të miratojë një legjislacion të tillë dhe masa të tjera, që mund të jenë të nevojshme në lidhje me një fushë të </a:t>
            </a:r>
            <a:r>
              <a:rPr lang="sq-AL" sz="1600" b="1" dirty="0">
                <a:solidFill>
                  <a:srgbClr val="FF0000"/>
                </a:solidFill>
              </a:rPr>
              <a:t>veprave penale të rënda</a:t>
            </a:r>
            <a:r>
              <a:rPr lang="sq-AL" sz="1600" dirty="0"/>
              <a:t>, që do të përcaktohen nga ligji i brendshëm, që t’u japë fuqi autoriteteve të saj kompetente për: </a:t>
            </a:r>
          </a:p>
          <a:p>
            <a:pPr lvl="1" algn="just"/>
            <a:r>
              <a:rPr lang="sq-AL" sz="1600" dirty="0"/>
              <a:t>a për të mbledhur ose regjistruar përmes aplikimit të mjeteve teknike në territorin e asaj Pale, dhe </a:t>
            </a:r>
          </a:p>
          <a:p>
            <a:pPr lvl="1" algn="just"/>
            <a:r>
              <a:rPr lang="sq-AL" sz="1600" dirty="0"/>
              <a:t>b detyruar një ofrues të shërbimit, brenda mundësive të tij teknike ekzistuese: </a:t>
            </a:r>
          </a:p>
          <a:p>
            <a:pPr lvl="2" algn="just"/>
            <a:r>
              <a:rPr lang="sq-AL" sz="1600" dirty="0"/>
              <a:t>i të mbledhur ose regjistruar përmes aplikimit të mjeteve teknike në territorin e asaj Pale, ose </a:t>
            </a:r>
          </a:p>
          <a:p>
            <a:pPr lvl="2" algn="just"/>
            <a:r>
              <a:rPr lang="sq-AL" sz="1600" dirty="0"/>
              <a:t>ii të bashkëpunuar dhe ndihmuar autoritetet kompetente në mbledhjen ose regjistrimin e, </a:t>
            </a:r>
          </a:p>
          <a:p>
            <a:pPr lvl="1" algn="just"/>
            <a:r>
              <a:rPr lang="sq-AL" sz="1600" dirty="0"/>
              <a:t>të dhënave të përmbajtjes, në kohë reale, të komunikimeve të specifikuara në territorin e saj të transmetuara me anë të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246769"/>
          </a:xfrm>
          <a:prstGeom prst="rect">
            <a:avLst/>
          </a:prstGeom>
        </p:spPr>
        <p:txBody>
          <a:bodyPr wrap="square">
            <a:spAutoFit/>
          </a:bodyPr>
          <a:lstStyle/>
          <a:p>
            <a:pPr marL="342900" indent="-342900" algn="just">
              <a:buFont typeface="Wingdings" pitchFamily="2" charset="2"/>
              <a:buChar char="ü"/>
            </a:pPr>
            <a:r>
              <a:rPr lang="sq-AL" sz="2000"/>
              <a:t>Interes i lartë i privatësisë i lidhur me të dhënat e përmbajtjes, kështu që kjo kompetencë mund të ushtrohet vetëm në lidhje me vepra të rënda </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Veprat e rënda përcaktohen nga ligji i brendshëm</a:t>
            </a:r>
          </a:p>
        </p:txBody>
      </p:sp>
    </p:spTree>
    <p:extLst>
      <p:ext uri="{BB962C8B-B14F-4D97-AF65-F5344CB8AC3E}">
        <p14:creationId xmlns:p14="http://schemas.microsoft.com/office/powerpoint/2010/main" xmlns="" val="24334683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666672" cy="5262979"/>
          </a:xfrm>
          <a:prstGeom prst="rect">
            <a:avLst/>
          </a:prstGeom>
        </p:spPr>
        <p:txBody>
          <a:bodyPr wrap="square">
            <a:spAutoFit/>
          </a:bodyPr>
          <a:lstStyle/>
          <a:p>
            <a:pPr marL="342900" indent="-342900" algn="just">
              <a:buFont typeface="Wingdings" panose="05000000000000000000" pitchFamily="2" charset="2"/>
              <a:buChar char="Ø"/>
            </a:pPr>
            <a:r>
              <a:rPr lang="sq-AL" sz="1600" dirty="0"/>
              <a:t>1 Çdo Palë do të miratojë një legjislacion të tillë dhe masa të tjera, që mund të jenë të nevojshme në lidhje me një fushë të veprave penale të rënda, që do të përcaktohen nga ligji i brendshëm, që t’u japë fuqi autoriteteve të saj kompetente për: </a:t>
            </a:r>
          </a:p>
          <a:p>
            <a:pPr lvl="1" algn="just"/>
            <a:r>
              <a:rPr lang="sq-AL" sz="1600" dirty="0"/>
              <a:t>a </a:t>
            </a:r>
            <a:r>
              <a:rPr lang="sq-AL" sz="1600" b="1" dirty="0">
                <a:solidFill>
                  <a:srgbClr val="FF0000"/>
                </a:solidFill>
              </a:rPr>
              <a:t>mbledhur ose regjistruar</a:t>
            </a:r>
            <a:r>
              <a:rPr lang="sq-AL" sz="1600" dirty="0"/>
              <a:t> përmes aplikimit të mjeteve teknike në territorin e asaj Pale, dhe </a:t>
            </a:r>
          </a:p>
          <a:p>
            <a:pPr lvl="1" algn="just"/>
            <a:r>
              <a:rPr lang="sq-AL" sz="1600" dirty="0"/>
              <a:t>b </a:t>
            </a:r>
            <a:r>
              <a:rPr lang="sq-AL" sz="1600" b="1" dirty="0">
                <a:solidFill>
                  <a:srgbClr val="FF0000"/>
                </a:solidFill>
              </a:rPr>
              <a:t>detyruar një ofrues të shërbimit</a:t>
            </a:r>
            <a:r>
              <a:rPr lang="sq-AL" sz="1600" dirty="0"/>
              <a:t>, brenda mundësive të tij teknike ekzistuese: </a:t>
            </a:r>
          </a:p>
          <a:p>
            <a:pPr lvl="2" algn="just"/>
            <a:r>
              <a:rPr lang="sq-AL" sz="1600" dirty="0"/>
              <a:t>i për të </a:t>
            </a:r>
            <a:r>
              <a:rPr lang="sq-AL" sz="1600" b="1" dirty="0">
                <a:solidFill>
                  <a:srgbClr val="FF0000"/>
                </a:solidFill>
              </a:rPr>
              <a:t>mbledhur ose regjistruar</a:t>
            </a:r>
            <a:r>
              <a:rPr lang="sq-AL" sz="1600" dirty="0"/>
              <a:t> përmes aplikimit të mjeteve teknike në territorin e asaj Pale, apo </a:t>
            </a:r>
          </a:p>
          <a:p>
            <a:pPr lvl="2" algn="just"/>
            <a:r>
              <a:rPr lang="sq-AL" sz="1600" dirty="0"/>
              <a:t>ii </a:t>
            </a:r>
            <a:r>
              <a:rPr lang="sq-AL" sz="1600" b="1" dirty="0">
                <a:solidFill>
                  <a:srgbClr val="FF0000"/>
                </a:solidFill>
              </a:rPr>
              <a:t>të bashkëpunuar dhe ndihmuar </a:t>
            </a:r>
            <a:r>
              <a:rPr lang="sq-AL" sz="1600" dirty="0"/>
              <a:t>autoritetet kompetente në mbledhjen ose regjistrimin e, </a:t>
            </a:r>
          </a:p>
          <a:p>
            <a:pPr lvl="1" algn="just"/>
            <a:r>
              <a:rPr lang="sq-AL" sz="1600" dirty="0"/>
              <a:t>të dhënave të përmbajtjes, në kohë reale, të komunikimeve të specifikuara në territorin e saj të transmetuara me anë të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862322"/>
          </a:xfrm>
          <a:prstGeom prst="rect">
            <a:avLst/>
          </a:prstGeom>
        </p:spPr>
        <p:txBody>
          <a:bodyPr wrap="square">
            <a:spAutoFit/>
          </a:bodyPr>
          <a:lstStyle/>
          <a:p>
            <a:pPr marL="342900" indent="-342900" algn="just">
              <a:buFont typeface="Wingdings" pitchFamily="2" charset="2"/>
              <a:buChar char="ü"/>
            </a:pPr>
            <a:r>
              <a:rPr lang="sq-AL" sz="2000"/>
              <a:t>Autoriteti kompetent ka fuqi të:</a:t>
            </a:r>
          </a:p>
          <a:p>
            <a:pPr marL="800100" lvl="1" indent="-342900" algn="just">
              <a:buFont typeface="Wingdings" pitchFamily="2" charset="2"/>
              <a:buChar char="ü"/>
            </a:pPr>
            <a:r>
              <a:rPr lang="sq-AL" sz="2000"/>
              <a:t>mbledhë drejtpërdrejt ose regjistron të dhëna të përmbajtjes</a:t>
            </a:r>
          </a:p>
          <a:p>
            <a:pPr marL="800100" lvl="1" indent="-342900" algn="just">
              <a:buFont typeface="Wingdings" pitchFamily="2" charset="2"/>
              <a:buChar char="ü"/>
            </a:pPr>
            <a:r>
              <a:rPr lang="sq-AL" sz="2000"/>
              <a:t>detyrojë një ofrues të shërbimeve të mbledhë ose regjistrojë të dhëna të përmbajtjes</a:t>
            </a:r>
          </a:p>
          <a:p>
            <a:pPr marL="800100" lvl="1" indent="-342900" algn="just">
              <a:buFont typeface="Wingdings" pitchFamily="2" charset="2"/>
              <a:buChar char="ü"/>
            </a:pPr>
            <a:r>
              <a:rPr lang="sq-AL" sz="2000"/>
              <a:t>detyrojë një ofrues të shërbimeve të bashkëpunojë dhe të ndihmojë autoritetin kompetent </a:t>
            </a:r>
          </a:p>
          <a:p>
            <a:pPr algn="just"/>
            <a:endParaRPr lang="en-US" sz="2000" dirty="0"/>
          </a:p>
        </p:txBody>
      </p:sp>
    </p:spTree>
    <p:extLst>
      <p:ext uri="{BB962C8B-B14F-4D97-AF65-F5344CB8AC3E}">
        <p14:creationId xmlns:p14="http://schemas.microsoft.com/office/powerpoint/2010/main" xmlns="" val="1445052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600" dirty="0"/>
              <a:t>1 Çdo Palë do të miratojë një legjislacion të tillë dhe masa të tjera, që mund të jenë të nevojshme në lidhje me një fushë të veprave penale të rënda, që do të përcaktohen nga ligji i brendshëm, që t’u japë fuqi autoriteteve të saj kompetente për: </a:t>
            </a:r>
          </a:p>
          <a:p>
            <a:pPr lvl="1" algn="just"/>
            <a:r>
              <a:rPr lang="sq-AL" sz="1600" dirty="0"/>
              <a:t>a për të mbledhur ose regjistruar përmes aplikimit të</a:t>
            </a:r>
            <a:r>
              <a:rPr lang="sq-AL" sz="1600" b="1" dirty="0">
                <a:solidFill>
                  <a:srgbClr val="FF0000"/>
                </a:solidFill>
              </a:rPr>
              <a:t> mjeteve teknike </a:t>
            </a:r>
            <a:r>
              <a:rPr lang="sq-AL" sz="1600" dirty="0"/>
              <a:t>në territorin e asaj Pale, dhe </a:t>
            </a:r>
          </a:p>
          <a:p>
            <a:pPr lvl="1" algn="just"/>
            <a:r>
              <a:rPr lang="sq-AL" sz="1600" dirty="0"/>
              <a:t>b detyruar një ofrues të shërbimit, brenda mundësive të tij teknike ekzistuese: </a:t>
            </a:r>
          </a:p>
          <a:p>
            <a:pPr lvl="2" algn="just"/>
            <a:r>
              <a:rPr lang="sq-AL" sz="1600" dirty="0"/>
              <a:t>i për të mbledhur ose regjistruar përmes aplikimit të</a:t>
            </a:r>
            <a:r>
              <a:rPr lang="sq-AL" sz="1600" b="1" dirty="0">
                <a:solidFill>
                  <a:srgbClr val="FF0000"/>
                </a:solidFill>
              </a:rPr>
              <a:t> mjeteve teknike</a:t>
            </a:r>
            <a:r>
              <a:rPr lang="sq-AL" sz="1600" dirty="0"/>
              <a:t> në territorin e asaj Pale, ose </a:t>
            </a:r>
          </a:p>
          <a:p>
            <a:pPr lvl="2" algn="just"/>
            <a:r>
              <a:rPr lang="sq-AL" sz="1600" dirty="0"/>
              <a:t>ii të bashkëpunuar dhe ndihmuar autoritetet kompetente në mbledhjen ose regjistrimin e, </a:t>
            </a:r>
          </a:p>
          <a:p>
            <a:pPr lvl="1" algn="just"/>
            <a:r>
              <a:rPr lang="sq-AL" sz="1600" dirty="0"/>
              <a:t>të dhënave të përmbajtjes, në kohë reale, të komunikimeve të specifikuara në territorin e saj të transmetuara me anë të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246769"/>
          </a:xfrm>
          <a:prstGeom prst="rect">
            <a:avLst/>
          </a:prstGeom>
        </p:spPr>
        <p:txBody>
          <a:bodyPr wrap="square">
            <a:spAutoFit/>
          </a:bodyPr>
          <a:lstStyle/>
          <a:p>
            <a:pPr marL="342900" indent="-342900" algn="just">
              <a:buFont typeface="Wingdings" pitchFamily="2" charset="2"/>
              <a:buChar char="ü"/>
            </a:pPr>
            <a:r>
              <a:rPr lang="sq-AL" sz="2000"/>
              <a:t>Mjetet teknike nuk janë përcaktuar</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Çdo mjet teknik mund të përdoret për të mbledhur të dhëna të përmbajtjes (neutraliteti i teknologjisë) </a:t>
            </a:r>
          </a:p>
          <a:p>
            <a:pPr algn="just"/>
            <a:endParaRPr lang="en-US" sz="2000" dirty="0"/>
          </a:p>
        </p:txBody>
      </p:sp>
    </p:spTree>
    <p:extLst>
      <p:ext uri="{BB962C8B-B14F-4D97-AF65-F5344CB8AC3E}">
        <p14:creationId xmlns:p14="http://schemas.microsoft.com/office/powerpoint/2010/main" xmlns="" val="14240016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511126" cy="5509200"/>
          </a:xfrm>
          <a:prstGeom prst="rect">
            <a:avLst/>
          </a:prstGeom>
        </p:spPr>
        <p:txBody>
          <a:bodyPr wrap="square">
            <a:spAutoFit/>
          </a:bodyPr>
          <a:lstStyle/>
          <a:p>
            <a:pPr marL="342900" indent="-342900" algn="just">
              <a:buFont typeface="Wingdings" panose="05000000000000000000" pitchFamily="2" charset="2"/>
              <a:buChar char="Ø"/>
            </a:pPr>
            <a:r>
              <a:rPr lang="sq-AL" sz="1600" dirty="0"/>
              <a:t>1 Çdo Palë do të miratojë një legjislacion të tillë dhe masa të tjera, që mund të jenë të nevojshme në lidhje me një fushë të veprave penale të rënda, që do të përcaktohen nga ligji i brendshëm, që t’u japë fuqi autoriteteve të saj kompetente për: </a:t>
            </a:r>
          </a:p>
          <a:p>
            <a:pPr lvl="1" algn="just"/>
            <a:r>
              <a:rPr lang="sq-AL" sz="1600" dirty="0"/>
              <a:t>a për të mbledhur ose regjistruar përmes aplikimit të mjeteve teknike në territorin e asaj Pale, dhe </a:t>
            </a:r>
          </a:p>
          <a:p>
            <a:pPr lvl="1" algn="just"/>
            <a:r>
              <a:rPr lang="sq-AL" sz="1600" dirty="0"/>
              <a:t>b për të detyruar një ofrues të shërbimit, brenda mundësive të tij </a:t>
            </a:r>
            <a:r>
              <a:rPr lang="sq-AL" sz="1600" b="1" dirty="0">
                <a:solidFill>
                  <a:srgbClr val="FF0000"/>
                </a:solidFill>
              </a:rPr>
              <a:t>teknike ekzistuese</a:t>
            </a:r>
            <a:r>
              <a:rPr lang="sq-AL" sz="1600" dirty="0"/>
              <a:t>: </a:t>
            </a:r>
          </a:p>
          <a:p>
            <a:pPr lvl="2" algn="just"/>
            <a:r>
              <a:rPr lang="sq-AL" sz="1600" dirty="0"/>
              <a:t>i të mbledhur ose regjistruar përmes aplikimit të mjeteve teknike në territorin e asaj Pale, ose </a:t>
            </a:r>
          </a:p>
          <a:p>
            <a:pPr lvl="2" algn="just"/>
            <a:r>
              <a:rPr lang="sq-AL" sz="1600" dirty="0"/>
              <a:t>ii të bashkëpunuar dhe ndihmuar autoritetet kompetente në mbledhjen ose regjistrimin e, </a:t>
            </a:r>
          </a:p>
          <a:p>
            <a:pPr lvl="1" algn="just"/>
            <a:r>
              <a:rPr lang="sq-AL" sz="1600" dirty="0"/>
              <a:t>të dhënave të përmbajtjes, në kohë reale, të komunikimeve të specifikuara në territorin e saj të transmetuara me anë të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4397640"/>
          </a:xfrm>
          <a:prstGeom prst="rect">
            <a:avLst/>
          </a:prstGeom>
        </p:spPr>
        <p:txBody>
          <a:bodyPr wrap="square">
            <a:spAutoFit/>
          </a:bodyPr>
          <a:lstStyle/>
          <a:p>
            <a:pPr marL="342900" indent="-342900" algn="just">
              <a:buFont typeface="Wingdings" pitchFamily="2" charset="2"/>
              <a:buChar char="ü"/>
            </a:pPr>
            <a:r>
              <a:rPr lang="sq-AL" sz="2000" dirty="0"/>
              <a:t>Detyrimet për ofruesit e shërbimeve nuk do të tejkalojnë aftësinë ekzistuese teknike (pavarësisht nëse tiparet e tilla teknike për regjistrimin e të dhënave të përmbajtjes përdoren ose jo</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dirty="0"/>
              <a:t>Nuk vendos detyrim për ofruesit e shërbimeve për të: </a:t>
            </a:r>
          </a:p>
          <a:p>
            <a:pPr marL="800100" lvl="1" indent="-342900" algn="just">
              <a:buFont typeface="Wingdings" pitchFamily="2" charset="2"/>
              <a:buChar char="ü"/>
            </a:pPr>
            <a:r>
              <a:rPr lang="sq-AL" sz="2000" dirty="0"/>
              <a:t>Zhvilluar pajisje të reja </a:t>
            </a:r>
          </a:p>
          <a:p>
            <a:pPr marL="800100" lvl="1" indent="-342900" algn="just">
              <a:buFont typeface="Wingdings" pitchFamily="2" charset="2"/>
              <a:buChar char="ü"/>
            </a:pPr>
            <a:r>
              <a:rPr lang="sq-AL" sz="2000" dirty="0"/>
              <a:t>Angazhuar ndihmë eksperti </a:t>
            </a:r>
          </a:p>
          <a:p>
            <a:pPr marL="800100" lvl="1" indent="-342900" algn="just">
              <a:buFont typeface="Wingdings" pitchFamily="2" charset="2"/>
              <a:buChar char="ü"/>
            </a:pPr>
            <a:r>
              <a:rPr lang="sq-AL" sz="2000" dirty="0"/>
              <a:t>Angazhuar në ri-konfigurimin e kushtueshëm të sistemeve</a:t>
            </a:r>
          </a:p>
        </p:txBody>
      </p:sp>
    </p:spTree>
    <p:extLst>
      <p:ext uri="{BB962C8B-B14F-4D97-AF65-F5344CB8AC3E}">
        <p14:creationId xmlns:p14="http://schemas.microsoft.com/office/powerpoint/2010/main" xmlns="" val="25668580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511126" cy="5509200"/>
          </a:xfrm>
          <a:prstGeom prst="rect">
            <a:avLst/>
          </a:prstGeom>
        </p:spPr>
        <p:txBody>
          <a:bodyPr wrap="square">
            <a:spAutoFit/>
          </a:bodyPr>
          <a:lstStyle/>
          <a:p>
            <a:pPr marL="342900" indent="-342900" algn="just">
              <a:buFont typeface="Wingdings" panose="05000000000000000000" pitchFamily="2" charset="2"/>
              <a:buChar char="Ø"/>
            </a:pPr>
            <a:r>
              <a:rPr lang="sq-AL" sz="1600" dirty="0"/>
              <a:t>1 Çdo Palë do të miratojë një legjislacion të tillë dhe masa të tjera, që mund të jenë të nevojshme në lidhje me një fushë të veprave penale të rënda, që do të përcaktohen nga ligji i brendshëm, që t’u japë fuqi autoriteteve të saj kompetente për: </a:t>
            </a:r>
          </a:p>
          <a:p>
            <a:pPr lvl="1" algn="just"/>
            <a:r>
              <a:rPr lang="sq-AL" sz="1600" dirty="0"/>
              <a:t>a për të mbledhur ose regjistruar përmes aplikimit të mjeteve teknike në territorin e asaj Pale, dhe </a:t>
            </a:r>
          </a:p>
          <a:p>
            <a:pPr lvl="1" algn="just"/>
            <a:r>
              <a:rPr lang="sq-AL" sz="1600" dirty="0"/>
              <a:t>b detyruar një ofrues të shërbimit, brenda mundësive të tij teknike ekzistuese: </a:t>
            </a:r>
          </a:p>
          <a:p>
            <a:pPr lvl="2" algn="just"/>
            <a:r>
              <a:rPr lang="sq-AL" sz="1600" dirty="0"/>
              <a:t>i të mbledhur ose regjistruar përmes aplikimit të mjeteve teknike në territorin e asaj Pale, ose </a:t>
            </a:r>
          </a:p>
          <a:p>
            <a:pPr lvl="2" algn="just"/>
            <a:r>
              <a:rPr lang="sq-AL" sz="1600" dirty="0"/>
              <a:t>ii të bashkëpunuar dhe ndihmuar autoritetet kompetente në mbledhjen ose regjistrimin e, </a:t>
            </a:r>
          </a:p>
          <a:p>
            <a:pPr lvl="1" algn="just"/>
            <a:r>
              <a:rPr lang="sq-AL" sz="1600" b="1" dirty="0">
                <a:solidFill>
                  <a:srgbClr val="FF0000"/>
                </a:solidFill>
              </a:rPr>
              <a:t>të dhënave të përmbajtjes</a:t>
            </a:r>
            <a:r>
              <a:rPr lang="sq-AL" sz="1600" dirty="0"/>
              <a:t>, në kohë reale, të shoqëruara me komunikimet e specifikuara në territorin e saj 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4293483"/>
          </a:xfrm>
          <a:prstGeom prst="rect">
            <a:avLst/>
          </a:prstGeom>
        </p:spPr>
        <p:txBody>
          <a:bodyPr wrap="square">
            <a:spAutoFit/>
          </a:bodyPr>
          <a:lstStyle/>
          <a:p>
            <a:pPr marL="342900" indent="-342900" algn="just">
              <a:buFont typeface="Wingdings" pitchFamily="2" charset="2"/>
              <a:buChar char="ü"/>
            </a:pPr>
            <a:r>
              <a:rPr lang="sq-AL" sz="2100"/>
              <a:t>"Të dhënat e përmbajtjes" i referohen përmbajtjes së komunikimit për komunikimin</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Në fakt, është kuptimi ose qëllimi i komunikimit, ose mesazhi ose informacioni që transmetohet nga komunikimi.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Është gjithçka që transmetohet si pjesë e komunikimit që nuk është e dhënë e trafikut.</a:t>
            </a:r>
          </a:p>
        </p:txBody>
      </p:sp>
    </p:spTree>
    <p:extLst>
      <p:ext uri="{BB962C8B-B14F-4D97-AF65-F5344CB8AC3E}">
        <p14:creationId xmlns:p14="http://schemas.microsoft.com/office/powerpoint/2010/main" xmlns="" val="18818538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586145"/>
          </a:xfrm>
          <a:prstGeom prst="rect">
            <a:avLst/>
          </a:prstGeom>
        </p:spPr>
        <p:txBody>
          <a:bodyPr wrap="square">
            <a:spAutoFit/>
          </a:bodyPr>
          <a:lstStyle/>
          <a:p>
            <a:pPr marL="342900" indent="-342900" algn="just">
              <a:buFont typeface="Wingdings" panose="05000000000000000000" pitchFamily="2" charset="2"/>
              <a:buChar char="Ø"/>
            </a:pPr>
            <a:r>
              <a:rPr lang="sq-AL" sz="1600" dirty="0"/>
              <a:t>1 Çdo Palë do të miratojë një legjislacion të tillë dhe masa të tjera, që mund të jenë të nevojshme në lidhje me një fushë të veprave penale të rënda, që do të përcaktohen nga ligji i brendshëm, që t’u japë fuqi autoriteteve të saj kompetente për: </a:t>
            </a:r>
          </a:p>
          <a:p>
            <a:pPr lvl="1" algn="just"/>
            <a:r>
              <a:rPr lang="sq-AL" sz="1600" dirty="0"/>
              <a:t>a për të mbledhur ose regjistruar përmes aplikimit të mjeteve teknike në territorin e asaj Pale, dhe </a:t>
            </a:r>
          </a:p>
          <a:p>
            <a:pPr lvl="1" algn="just"/>
            <a:r>
              <a:rPr lang="sq-AL" sz="1600" dirty="0"/>
              <a:t>b detyruar një ofrues të shërbimit, brenda mundësive të tij teknike ekzistuese: </a:t>
            </a:r>
          </a:p>
          <a:p>
            <a:pPr lvl="2" algn="just"/>
            <a:r>
              <a:rPr lang="sq-AL" sz="1600" dirty="0"/>
              <a:t>i të mbledhur ose regjistruar përmes aplikimit të mjeteve teknike në territorin e asaj Pale, ose </a:t>
            </a:r>
          </a:p>
          <a:p>
            <a:pPr lvl="2" algn="just"/>
            <a:r>
              <a:rPr lang="sq-AL" sz="1600" dirty="0"/>
              <a:t>ii të bashkëpunuar dhe ndihmuar autoritetet kompetente në mbledhjen ose regjistrimin e, </a:t>
            </a:r>
          </a:p>
          <a:p>
            <a:pPr lvl="1" algn="just"/>
            <a:r>
              <a:rPr lang="sq-AL" sz="1600" dirty="0"/>
              <a:t>të dhënave të përmbajtjes në kohë reale, të </a:t>
            </a:r>
            <a:r>
              <a:rPr lang="sq-AL" sz="1600" b="1" dirty="0">
                <a:solidFill>
                  <a:srgbClr val="FF0000"/>
                </a:solidFill>
              </a:rPr>
              <a:t>komunikimeve të specifikuara</a:t>
            </a:r>
            <a:r>
              <a:rPr lang="sq-AL" sz="1600" dirty="0"/>
              <a:t> në territorin e saj 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677656"/>
          </a:xfrm>
          <a:prstGeom prst="rect">
            <a:avLst/>
          </a:prstGeom>
        </p:spPr>
        <p:txBody>
          <a:bodyPr wrap="square">
            <a:spAutoFit/>
          </a:bodyPr>
          <a:lstStyle/>
          <a:p>
            <a:pPr marL="342900" indent="-342900" algn="just">
              <a:buFont typeface="Wingdings" pitchFamily="2" charset="2"/>
              <a:buChar char="ü"/>
            </a:pPr>
            <a:r>
              <a:rPr lang="sq-AL" sz="2100"/>
              <a:t>Kompetenca duhet të ushtrohet në lidhje me komunikimet e specifikuara</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Ushtrimi i kësaj kompetence për mbikëqyrje të përgjithshme ose pa kriter ose mbledhja e sasive të mëdha të të dhënave të përmbajtjes nuk lejohet</a:t>
            </a:r>
          </a:p>
        </p:txBody>
      </p:sp>
    </p:spTree>
    <p:extLst>
      <p:ext uri="{BB962C8B-B14F-4D97-AF65-F5344CB8AC3E}">
        <p14:creationId xmlns:p14="http://schemas.microsoft.com/office/powerpoint/2010/main" xmlns="" val="17920015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511126" cy="5509200"/>
          </a:xfrm>
          <a:prstGeom prst="rect">
            <a:avLst/>
          </a:prstGeom>
        </p:spPr>
        <p:txBody>
          <a:bodyPr wrap="square">
            <a:spAutoFit/>
          </a:bodyPr>
          <a:lstStyle/>
          <a:p>
            <a:pPr marL="342900" indent="-342900" algn="just">
              <a:buFont typeface="Wingdings" panose="05000000000000000000" pitchFamily="2" charset="2"/>
              <a:buChar char="Ø"/>
            </a:pPr>
            <a:r>
              <a:rPr lang="sq-AL" sz="1600" dirty="0"/>
              <a:t>1 Çdo Palë do të miratojë një legjislacion të tillë dhe masa të tjera, që mund të jenë të nevojshme në lidhje me një fushë të veprave penale të rënda, që do të përcaktohen nga ligji i brendshëm, që t’u japë fuqi autoriteteve të saj kompetente për: </a:t>
            </a:r>
          </a:p>
          <a:p>
            <a:pPr lvl="1" algn="just"/>
            <a:r>
              <a:rPr lang="sq-AL" sz="1600" dirty="0"/>
              <a:t>a për të mbledhur ose regjistruar përmes aplikimit të mjeteve teknike në territorin e asaj Pale, dhe </a:t>
            </a:r>
          </a:p>
          <a:p>
            <a:pPr lvl="1" algn="just"/>
            <a:r>
              <a:rPr lang="sq-AL" sz="1600" dirty="0"/>
              <a:t>b detyruar një ofrues të shërbimit, brenda mundësive të tij teknike ekzistuese: </a:t>
            </a:r>
          </a:p>
          <a:p>
            <a:pPr lvl="2" algn="just"/>
            <a:r>
              <a:rPr lang="sq-AL" sz="1600" dirty="0"/>
              <a:t>i të mbledhur ose regjistruar përmes aplikimit të mjeteve teknike në territorin e asaj Pale, ose </a:t>
            </a:r>
          </a:p>
          <a:p>
            <a:pPr lvl="2" algn="just"/>
            <a:r>
              <a:rPr lang="sq-AL" sz="1600" dirty="0"/>
              <a:t>ii të bashkëpunuar dhe ndihmuar autoritetet kompetente në mbledhjen ose regjistrimin e, </a:t>
            </a:r>
          </a:p>
          <a:p>
            <a:pPr lvl="1" algn="just"/>
            <a:r>
              <a:rPr lang="sq-AL" sz="1600" dirty="0"/>
              <a:t>të dhënave të përmbajtjes në kohë reale, të shoqëruara me komunikimet e specifikuara </a:t>
            </a:r>
            <a:r>
              <a:rPr lang="sq-AL" sz="1600" b="1" dirty="0">
                <a:solidFill>
                  <a:srgbClr val="FF0000"/>
                </a:solidFill>
              </a:rPr>
              <a:t>në territorin e saj </a:t>
            </a:r>
            <a:r>
              <a:rPr lang="sq-AL" sz="1600" dirty="0"/>
              <a:t>të transmetuara nëpërmjet një sistemi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632311"/>
          </a:xfrm>
          <a:prstGeom prst="rect">
            <a:avLst/>
          </a:prstGeom>
        </p:spPr>
        <p:txBody>
          <a:bodyPr wrap="square">
            <a:spAutoFit/>
          </a:bodyPr>
          <a:lstStyle/>
          <a:p>
            <a:pPr marL="342900" indent="-342900" algn="just">
              <a:buFont typeface="Wingdings" pitchFamily="2" charset="2"/>
              <a:buChar char="ü"/>
            </a:pPr>
            <a:r>
              <a:rPr lang="sq-AL" sz="2000" dirty="0"/>
              <a:t>Një palë mund të ushtrojë masa në lidhje me komunikimet brenda territorit të saj</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dirty="0"/>
              <a:t>Ofruesi i shërbimit mund të detyrohet kur ka ndonjë infrastrukturë fizike ose pajisje në territor edhe nëse nuk është në vendndodhjen e operacioneve ose selive kryesore të tij </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dirty="0"/>
              <a:t>Një komunikim konsiderohet brenda një territori nëse njëra nga palët komunikuese (qeniet njerëzore ose kompjuterët) ndodhet në territorin ose kompjuterin përmes të cilit kalon komunikimi është në territor </a:t>
            </a:r>
          </a:p>
        </p:txBody>
      </p:sp>
    </p:spTree>
    <p:extLst>
      <p:ext uri="{BB962C8B-B14F-4D97-AF65-F5344CB8AC3E}">
        <p14:creationId xmlns:p14="http://schemas.microsoft.com/office/powerpoint/2010/main" xmlns="" val="7752030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324535"/>
          </a:xfrm>
          <a:prstGeom prst="rect">
            <a:avLst/>
          </a:prstGeom>
        </p:spPr>
        <p:txBody>
          <a:bodyPr wrap="square">
            <a:spAutoFit/>
          </a:bodyPr>
          <a:lstStyle/>
          <a:p>
            <a:pPr marL="342900" indent="-342900" algn="just">
              <a:buFont typeface="Wingdings" panose="05000000000000000000" pitchFamily="2" charset="2"/>
              <a:buChar char="Ø"/>
            </a:pPr>
            <a:r>
              <a:rPr lang="sq-AL" sz="1600" dirty="0"/>
              <a:t>2 Kur një Palë, në sajë të parimeve të përcaktuara në sistemin ligjor të brendshëm, nuk mund të adaptojë masat e përmendura në paragrafin 1(a), ajo mundet, </a:t>
            </a:r>
            <a:r>
              <a:rPr lang="sq-AL" sz="1600" b="1" dirty="0">
                <a:solidFill>
                  <a:srgbClr val="FF0000"/>
                </a:solidFill>
              </a:rPr>
              <a:t>në vend të kësaj, të adaptojë legjislacion dhe masa të tjera që mund të jenë të nevojshme</a:t>
            </a:r>
            <a:r>
              <a:rPr lang="sq-AL" sz="1600" dirty="0"/>
              <a:t> për të siguruar mbledhjen apo regjistrimin në kohë reale të të dhënave të përmbajtjes, të shoqëruara me komunikime të specifikuara në territorin e saj nëpërmjet aplikimit të mjeteve teknike në atë territor. </a:t>
            </a:r>
          </a:p>
          <a:p>
            <a:pPr marL="342900" indent="-342900" algn="just">
              <a:buFont typeface="Wingdings" panose="05000000000000000000" pitchFamily="2" charset="2"/>
              <a:buChar char="Ø"/>
            </a:pPr>
            <a:r>
              <a:rPr lang="sq-AL" sz="1600" dirty="0"/>
              <a:t>3. Secila palë miraton masa të tilla legjislative dhe të tjera që mund të jenë të nevojshme për të detyruar një ofrues të shërbimit të mbajë </a:t>
            </a:r>
            <a:r>
              <a:rPr lang="sq-AL" sz="1600" dirty="0" err="1"/>
              <a:t>konfidencial</a:t>
            </a:r>
            <a:r>
              <a:rPr lang="sq-AL" sz="1600" dirty="0"/>
              <a:t> faktin e ekzekutimit të çdo autorizimi të parashikuar me këtë nen dhe çdo informacion në lidhje me të. </a:t>
            </a:r>
          </a:p>
          <a:p>
            <a:pPr marL="342900" indent="-342900" algn="just">
              <a:buFont typeface="Wingdings" panose="05000000000000000000" pitchFamily="2" charset="2"/>
              <a:buChar char="Ø"/>
            </a:pPr>
            <a:r>
              <a:rPr lang="sq-AL" sz="1600" dirty="0"/>
              <a:t>4. Kompetencat dhe procedurat e përmendura në këtë nen 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3170099"/>
          </a:xfrm>
          <a:prstGeom prst="rect">
            <a:avLst/>
          </a:prstGeom>
        </p:spPr>
        <p:txBody>
          <a:bodyPr wrap="square">
            <a:spAutoFit/>
          </a:bodyPr>
          <a:lstStyle/>
          <a:p>
            <a:pPr marL="342900" indent="-342900" algn="just">
              <a:buFont typeface="Wingdings" pitchFamily="2" charset="2"/>
              <a:buChar char="ü"/>
            </a:pPr>
            <a:r>
              <a:rPr lang="sq-AL" sz="2000"/>
              <a:t>Disa juridiksione nuk i lejojnë autoritetet e zbatimit të ligjit të përgjojnë të dhënat e përmbajtjes pa ndihmë ose të paktën njohuri të ofruesit të shërbimit</a:t>
            </a:r>
          </a:p>
          <a:p>
            <a:pPr marL="342900" indent="-342900" algn="just">
              <a:buFont typeface="Wingdings" pitchFamily="2" charset="2"/>
              <a:buChar char="ü"/>
            </a:pPr>
            <a:endParaRPr lang="en-US" sz="2000" dirty="0"/>
          </a:p>
          <a:p>
            <a:pPr marL="342900" indent="-342900" algn="just">
              <a:buFont typeface="Wingdings" pitchFamily="2" charset="2"/>
              <a:buChar char="ü"/>
            </a:pPr>
            <a:r>
              <a:rPr lang="sq-AL" sz="2000"/>
              <a:t>Juridiksione të tilla mund të miratojnë masa të tjera të tilla si detyrimi i ofruesit të shërbimeve për të siguruar lehtësirat e nevojshme teknike </a:t>
            </a:r>
          </a:p>
        </p:txBody>
      </p:sp>
    </p:spTree>
    <p:extLst>
      <p:ext uri="{BB962C8B-B14F-4D97-AF65-F5344CB8AC3E}">
        <p14:creationId xmlns:p14="http://schemas.microsoft.com/office/powerpoint/2010/main" xmlns="" val="19046286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324535"/>
          </a:xfrm>
          <a:prstGeom prst="rect">
            <a:avLst/>
          </a:prstGeom>
        </p:spPr>
        <p:txBody>
          <a:bodyPr wrap="square">
            <a:spAutoFit/>
          </a:bodyPr>
          <a:lstStyle/>
          <a:p>
            <a:pPr marL="342900" indent="-342900" algn="just">
              <a:buFont typeface="Wingdings" panose="05000000000000000000" pitchFamily="2" charset="2"/>
              <a:buChar char="Ø"/>
            </a:pPr>
            <a:r>
              <a:rPr lang="sq-AL" sz="1600" dirty="0"/>
              <a:t>2 Kur një Palë, në sajë të parimeve të përcaktuara në sistemin ligjor të brendshëm, nuk mund të adaptojë masat e përmendura në paragrafin 1(a), ajo mundet, në vend të kësaj, të adaptojë legjislacion dhe masa të tjera që mund të jenë të nevojshme për të siguruar mbledhjen apo regjistrimin në kohë reale të të dhënave të përmbajtjes, të shoqëruara me komunikime të specifikuara në territorin e saj nëpërmjet aplikimit të mjeteve teknike në atë territor. </a:t>
            </a:r>
          </a:p>
          <a:p>
            <a:pPr marL="342900" indent="-342900" algn="just">
              <a:buFont typeface="Wingdings" panose="05000000000000000000" pitchFamily="2" charset="2"/>
              <a:buChar char="Ø"/>
            </a:pPr>
            <a:r>
              <a:rPr lang="sq-AL" sz="1600" dirty="0"/>
              <a:t>3. Secila palë miraton masa të tilla legjislative dhe të tjera që mund të jenë të nevojshme</a:t>
            </a:r>
            <a:r>
              <a:rPr lang="sq-AL" sz="1600" b="1" dirty="0">
                <a:solidFill>
                  <a:srgbClr val="FF0000"/>
                </a:solidFill>
              </a:rPr>
              <a:t> për të detyruar një ofrues të shërbimit të mbajë </a:t>
            </a:r>
            <a:r>
              <a:rPr lang="sq-AL" sz="1600" b="1" dirty="0" err="1">
                <a:solidFill>
                  <a:srgbClr val="FF0000"/>
                </a:solidFill>
              </a:rPr>
              <a:t>konfidencial</a:t>
            </a:r>
            <a:r>
              <a:rPr lang="sq-AL" sz="1600" b="1" dirty="0">
                <a:solidFill>
                  <a:srgbClr val="FF0000"/>
                </a:solidFill>
              </a:rPr>
              <a:t> </a:t>
            </a:r>
            <a:r>
              <a:rPr lang="sq-AL" sz="1600" dirty="0"/>
              <a:t>faktin e ekzekutimit të çdo autorizimi të parashikuar me këtë nen dhe çdo informacion në lidhje me të. </a:t>
            </a:r>
          </a:p>
          <a:p>
            <a:pPr marL="342900" indent="-342900" algn="just">
              <a:buFont typeface="Wingdings" panose="05000000000000000000" pitchFamily="2" charset="2"/>
              <a:buChar char="Ø"/>
            </a:pPr>
            <a:r>
              <a:rPr lang="sq-AL" sz="1600" dirty="0"/>
              <a:t>4. Kompetencat dhe procedurat e përmendura në këtë nen 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5062924"/>
          </a:xfrm>
          <a:prstGeom prst="rect">
            <a:avLst/>
          </a:prstGeom>
        </p:spPr>
        <p:txBody>
          <a:bodyPr wrap="square">
            <a:spAutoFit/>
          </a:bodyPr>
          <a:lstStyle/>
          <a:p>
            <a:pPr marL="342900" indent="-342900" algn="just">
              <a:buFont typeface="Wingdings" pitchFamily="2" charset="2"/>
              <a:buChar char="ü"/>
            </a:pPr>
            <a:r>
              <a:rPr lang="sq-AL" sz="1900">
                <a:cs typeface="Arial" panose="020B0604020202020204" pitchFamily="34" charset="0"/>
              </a:rPr>
              <a:t>Kjo kompetencë është efektive vetëm nëse ndërmerret pa dijeninë e personave që hetohen</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q-AL" sz="1900">
                <a:cs typeface="Arial" panose="020B0604020202020204" pitchFamily="34" charset="0"/>
              </a:rPr>
              <a:t>Palët komunikuese nuk duhet të perceptojnë masën e mbledhjes në kohë reale që po ndërmerret </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q-AL" sz="1900">
                <a:cs typeface="Arial" panose="020B0604020202020204" pitchFamily="34" charset="0"/>
              </a:rPr>
              <a:t>Është e rëndësishme që ofruesit e shërbimeve të mund të detyrohen të mbajnë konfidencial ushtrimin e ndonjë kompetence</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q-AL" sz="1900">
                <a:cs typeface="Arial" panose="020B0604020202020204" pitchFamily="34" charset="0"/>
              </a:rPr>
              <a:t>Kjo gjithashtu do të lehtësojë ofruesin e shërbimit nga çdo detyrim kontraktual ose ligjor tjetër për të njoftuar abonuesit për masën</a:t>
            </a:r>
          </a:p>
        </p:txBody>
      </p:sp>
    </p:spTree>
    <p:extLst>
      <p:ext uri="{BB962C8B-B14F-4D97-AF65-F5344CB8AC3E}">
        <p14:creationId xmlns:p14="http://schemas.microsoft.com/office/powerpoint/2010/main" xmlns="" val="55091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15</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1223065617"/>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D3EA6618-8109-4CEE-A00D-3C263DE3DFA3}"/>
              </a:ext>
            </a:extLst>
          </p:cNvPr>
          <p:cNvPicPr>
            <a:picLocks noChangeAspect="1"/>
          </p:cNvPicPr>
          <p:nvPr/>
        </p:nvPicPr>
        <p:blipFill>
          <a:blip r:embed="rId7"/>
          <a:stretch>
            <a:fillRect/>
          </a:stretch>
        </p:blipFill>
        <p:spPr>
          <a:xfrm>
            <a:off x="7537051" y="781176"/>
            <a:ext cx="1767076" cy="1767076"/>
          </a:xfrm>
          <a:prstGeom prst="rect">
            <a:avLst/>
          </a:prstGeom>
        </p:spPr>
      </p:pic>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15</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9260072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21 – Përgjimi i përmbajtjes së të dhënave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95828" y="1027034"/>
            <a:ext cx="4476172" cy="5324535"/>
          </a:xfrm>
          <a:prstGeom prst="rect">
            <a:avLst/>
          </a:prstGeom>
        </p:spPr>
        <p:txBody>
          <a:bodyPr wrap="square">
            <a:spAutoFit/>
          </a:bodyPr>
          <a:lstStyle/>
          <a:p>
            <a:pPr marL="342900" indent="-342900" algn="just">
              <a:buFont typeface="Wingdings" panose="05000000000000000000" pitchFamily="2" charset="2"/>
              <a:buChar char="Ø"/>
            </a:pPr>
            <a:r>
              <a:rPr lang="sq-AL" sz="1600" dirty="0"/>
              <a:t>2 Kur një Palë, në sajë të parimeve të përcaktuara në sistemin ligjor të brendshëm, nuk mund të adaptojë masat e përmendura në paragrafin 1(a), ajo mundet, në vend të kësaj, të adaptojë legjislacion dhe masa të tjera që mund të jenë të nevojshme për të siguruar mbledhjen apo regjistrimin në kohë reale të të dhënave të përmbajtjes, të shoqëruara me komunikime të specifikuara në territorin e saj nëpërmjet aplikimit të mjeteve teknike në atë territor. </a:t>
            </a:r>
          </a:p>
          <a:p>
            <a:pPr marL="342900" indent="-342900" algn="just">
              <a:buFont typeface="Wingdings" panose="05000000000000000000" pitchFamily="2" charset="2"/>
              <a:buChar char="Ø"/>
            </a:pPr>
            <a:r>
              <a:rPr lang="sq-AL" sz="1600" dirty="0"/>
              <a:t>3. Secila palë miraton masa të tilla legjislative dhe të tjera që mund të jenë të nevojshme për të detyruar një ofrues të shërbimit të mbajë </a:t>
            </a:r>
            <a:r>
              <a:rPr lang="sq-AL" sz="1600" dirty="0" err="1"/>
              <a:t>konfidencial</a:t>
            </a:r>
            <a:r>
              <a:rPr lang="sq-AL" sz="1600" dirty="0"/>
              <a:t> faktin e ekzekutimit të çdo autorizimi të parashikuar me këtë nen dhe çdo informacion në lidhje me të. </a:t>
            </a:r>
          </a:p>
          <a:p>
            <a:pPr marL="342900" indent="-342900" algn="just">
              <a:buFont typeface="Wingdings" panose="05000000000000000000" pitchFamily="2" charset="2"/>
              <a:buChar char="Ø"/>
            </a:pPr>
            <a:r>
              <a:rPr lang="sq-AL" sz="1600" dirty="0"/>
              <a:t>4. Kompetencat dhe procedurat e përmendura në këtë nen </a:t>
            </a:r>
            <a:r>
              <a:rPr lang="sq-AL" sz="1600" b="1" dirty="0">
                <a:solidFill>
                  <a:srgbClr val="FF0000"/>
                </a:solidFill>
              </a:rPr>
              <a:t>u nënshtrohen neneve 14 dhe 15.</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06954" y="974460"/>
            <a:ext cx="4414945" cy="2354491"/>
          </a:xfrm>
          <a:prstGeom prst="rect">
            <a:avLst/>
          </a:prstGeom>
        </p:spPr>
        <p:txBody>
          <a:bodyPr wrap="square">
            <a:spAutoFit/>
          </a:bodyPr>
          <a:lstStyle/>
          <a:p>
            <a:pPr marL="342900" indent="-342900" algn="just">
              <a:buFont typeface="Wingdings" pitchFamily="2" charset="2"/>
              <a:buChar char="ü"/>
            </a:pPr>
            <a:r>
              <a:rPr lang="sq-AL" sz="2100">
                <a:cs typeface="Arial" panose="020B0604020202020204" pitchFamily="34" charset="0"/>
              </a:rPr>
              <a:t>Ka interesa të larta të privatësisë të lidhura me të dhënat e përmbajtjes</a:t>
            </a:r>
          </a:p>
          <a:p>
            <a:pPr marL="342900" indent="-342900" algn="just">
              <a:buFont typeface="Wingdings" pitchFamily="2" charset="2"/>
              <a:buChar char="ü"/>
            </a:pPr>
            <a:endParaRPr lang="en-US" sz="2100" dirty="0">
              <a:cs typeface="Arial" panose="020B0604020202020204" pitchFamily="34" charset="0"/>
            </a:endParaRPr>
          </a:p>
          <a:p>
            <a:pPr marL="342900" indent="-342900" algn="just">
              <a:buFont typeface="Wingdings" pitchFamily="2" charset="2"/>
              <a:buChar char="ü"/>
            </a:pPr>
            <a:r>
              <a:rPr lang="sq-AL" sz="2100">
                <a:cs typeface="Arial" panose="020B0604020202020204" pitchFamily="34" charset="0"/>
              </a:rPr>
              <a:t>Kushtet dhe masat mbrojtëse për përgjimin e të dhënave të përmbajtjes janë zakonisht më të rrepta sesa mbledhja në kohë reale e të dhënave të trafikut </a:t>
            </a:r>
          </a:p>
        </p:txBody>
      </p:sp>
    </p:spTree>
    <p:extLst>
      <p:ext uri="{BB962C8B-B14F-4D97-AF65-F5344CB8AC3E}">
        <p14:creationId xmlns:p14="http://schemas.microsoft.com/office/powerpoint/2010/main" xmlns="" val="39793922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71974030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5540454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47543714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42347713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solidFill>
                  <a:schemeClr val="bg1"/>
                </a:solidFill>
              </a:rPr>
              <a:t>Kurs i specializuar gjyqësor për </a:t>
            </a:r>
          </a:p>
          <a:p>
            <a:pPr algn="r"/>
            <a:r>
              <a:rPr lang="sq-AL" sz="3200" b="1">
                <a:solidFill>
                  <a:schemeClr val="bg1"/>
                </a:solidFill>
              </a:rPr>
              <a:t>Bashkëpunimin ndërkombëtar</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sq-AL" sz="3200" b="1">
                <a:ea typeface="ＭＳ Ｐゴシック" charset="0"/>
                <a:cs typeface="ＭＳ Ｐゴシック" charset="0"/>
              </a:rPr>
              <a:t>Pjesa e dytë</a:t>
            </a:r>
          </a:p>
          <a:p>
            <a:pPr algn="ctr" eaLnBrk="1" hangingPunct="1">
              <a:lnSpc>
                <a:spcPct val="80000"/>
              </a:lnSpc>
            </a:pPr>
            <a:r>
              <a:rPr lang="sq-AL" sz="3200" b="1">
                <a:ea typeface="ＭＳ Ｐゴシック" charset="0"/>
                <a:cs typeface="ＭＳ Ｐゴシック" charset="0"/>
              </a:rPr>
              <a:t/>
            </a:r>
            <a:br>
              <a:rPr lang="sq-AL" sz="3200" b="1">
                <a:ea typeface="ＭＳ Ｐゴシック" charset="0"/>
                <a:cs typeface="ＭＳ Ｐゴシック" charset="0"/>
              </a:rPr>
            </a:br>
            <a:r>
              <a:rPr lang="sq-AL" sz="3200" b="1">
                <a:ea typeface="ＭＳ Ｐゴシック" charset="0"/>
                <a:cs typeface="ＭＳ Ｐゴシック" charset="0"/>
              </a:rPr>
              <a:t>Qasjet në bashkëpunimin zyrtar ndërkombëtar </a:t>
            </a:r>
          </a:p>
        </p:txBody>
      </p:sp>
    </p:spTree>
    <p:extLst>
      <p:ext uri="{BB962C8B-B14F-4D97-AF65-F5344CB8AC3E}">
        <p14:creationId xmlns:p14="http://schemas.microsoft.com/office/powerpoint/2010/main" xmlns="" val="20641575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Pasqyrë e Mekanizmave Globale dhe Rajonale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pic>
        <p:nvPicPr>
          <p:cNvPr id="8" name="Picture 4" descr="UNODC Internships - OpenIGO">
            <a:extLst>
              <a:ext uri="{FF2B5EF4-FFF2-40B4-BE49-F238E27FC236}">
                <a16:creationId xmlns:a16="http://schemas.microsoft.com/office/drawing/2014/main" xmlns="" id="{F3630FF7-0A1E-47DA-94BC-19096EEFFC8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54109" y="1612330"/>
            <a:ext cx="3838536" cy="201523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xmlns="" id="{7E2C615F-9A8F-46E4-9E28-82E78BE611E2}"/>
              </a:ext>
            </a:extLst>
          </p:cNvPr>
          <p:cNvSpPr/>
          <p:nvPr/>
        </p:nvSpPr>
        <p:spPr>
          <a:xfrm>
            <a:off x="4369342" y="1230682"/>
            <a:ext cx="4774658" cy="5262979"/>
          </a:xfrm>
          <a:prstGeom prst="rect">
            <a:avLst/>
          </a:prstGeom>
        </p:spPr>
        <p:txBody>
          <a:bodyPr wrap="square">
            <a:spAutoFit/>
          </a:bodyPr>
          <a:lstStyle/>
          <a:p>
            <a:pPr marL="342900" indent="-342900">
              <a:buFont typeface="Wingdings" pitchFamily="2" charset="2"/>
              <a:buChar char="Ø"/>
            </a:pPr>
            <a:r>
              <a:rPr lang="sq-AL" sz="2200" dirty="0"/>
              <a:t>Konventa e Kombeve të Bashkuara kundër Krimit të Organizuar </a:t>
            </a:r>
            <a:r>
              <a:rPr lang="sq-AL" sz="2200" dirty="0" err="1"/>
              <a:t>Transnacional</a:t>
            </a:r>
            <a:r>
              <a:rPr lang="sq-AL" sz="2200" dirty="0"/>
              <a:t> (</a:t>
            </a:r>
            <a:r>
              <a:rPr lang="sq-AL" sz="2200" b="1" dirty="0"/>
              <a:t>UNTOC</a:t>
            </a:r>
            <a:r>
              <a:rPr lang="sq-AL" sz="2200" dirty="0"/>
              <a:t>)</a:t>
            </a:r>
          </a:p>
          <a:p>
            <a:pPr marL="342900" indent="-342900">
              <a:buFont typeface="Wingdings" pitchFamily="2" charset="2"/>
              <a:buChar char="Ø"/>
            </a:pPr>
            <a:endParaRPr lang="en-GB" sz="1200" dirty="0"/>
          </a:p>
          <a:p>
            <a:pPr marL="342900" indent="-342900">
              <a:buFont typeface="Wingdings" pitchFamily="2" charset="2"/>
              <a:buChar char="Ø"/>
            </a:pPr>
            <a:r>
              <a:rPr lang="sq-AL" sz="2200" dirty="0"/>
              <a:t>Konventa e Organizatës së Kombeve të Bashkuara Kundër Korrupsionit (</a:t>
            </a:r>
            <a:r>
              <a:rPr lang="sq-AL" sz="2200" b="1" dirty="0"/>
              <a:t>UNCAC</a:t>
            </a:r>
            <a:r>
              <a:rPr lang="sq-AL" sz="2200" dirty="0"/>
              <a:t>)</a:t>
            </a:r>
          </a:p>
          <a:p>
            <a:pPr marL="342900" indent="-342900">
              <a:buFont typeface="Wingdings" pitchFamily="2" charset="2"/>
              <a:buChar char="Ø"/>
            </a:pPr>
            <a:endParaRPr lang="en-GB" sz="1400" dirty="0"/>
          </a:p>
          <a:p>
            <a:pPr marL="342900" indent="-342900">
              <a:buFont typeface="Wingdings" pitchFamily="2" charset="2"/>
              <a:buChar char="Ø"/>
            </a:pPr>
            <a:r>
              <a:rPr lang="sq-AL" sz="2200" dirty="0"/>
              <a:t>Konventa e Këshillit të Evropës për Ndihmën e Ndërsjellë në Çështjet Penale</a:t>
            </a:r>
          </a:p>
          <a:p>
            <a:pPr marL="342900" indent="-342900">
              <a:buFont typeface="Wingdings" pitchFamily="2" charset="2"/>
              <a:buChar char="Ø"/>
            </a:pPr>
            <a:endParaRPr lang="en-GB" sz="1400" dirty="0"/>
          </a:p>
          <a:p>
            <a:pPr marL="342900" indent="-342900">
              <a:buFont typeface="Wingdings" pitchFamily="2" charset="2"/>
              <a:buChar char="Ø"/>
            </a:pPr>
            <a:r>
              <a:rPr lang="sq-AL" sz="2200" dirty="0"/>
              <a:t>Konventa e Këshillit të Evropës për Krimin </a:t>
            </a:r>
            <a:r>
              <a:rPr lang="sq-AL" sz="2200" dirty="0" err="1"/>
              <a:t>Kibernetik</a:t>
            </a:r>
            <a:r>
              <a:rPr lang="sq-AL" sz="2200" dirty="0"/>
              <a:t> (</a:t>
            </a:r>
            <a:r>
              <a:rPr lang="sq-AL" sz="2200" b="1" dirty="0"/>
              <a:t>Konventa e Budapestit</a:t>
            </a:r>
            <a:r>
              <a:rPr lang="sq-AL" sz="2200" dirty="0"/>
              <a:t>)</a:t>
            </a:r>
          </a:p>
        </p:txBody>
      </p:sp>
      <p:pic>
        <p:nvPicPr>
          <p:cNvPr id="10" name="Picture 6" descr="Council of Europe - Wikipedia">
            <a:extLst>
              <a:ext uri="{FF2B5EF4-FFF2-40B4-BE49-F238E27FC236}">
                <a16:creationId xmlns:a16="http://schemas.microsoft.com/office/drawing/2014/main" xmlns="" id="{8DBADDCD-8E10-4E83-9855-3FD54FC7D87C}"/>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5300" y="3897900"/>
            <a:ext cx="2978235" cy="23849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501244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UNTOC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3816429"/>
          </a:xfrm>
          <a:prstGeom prst="rect">
            <a:avLst/>
          </a:prstGeom>
        </p:spPr>
        <p:txBody>
          <a:bodyPr>
            <a:spAutoFit/>
          </a:bodyPr>
          <a:lstStyle/>
          <a:p>
            <a:pPr marL="342900" indent="-342900">
              <a:buFont typeface="Wingdings" pitchFamily="2" charset="2"/>
              <a:buChar char="Ø"/>
            </a:pPr>
            <a:r>
              <a:rPr lang="sq-AL" sz="2200"/>
              <a:t>Viti i nënshkrimit: 2000</a:t>
            </a:r>
          </a:p>
          <a:p>
            <a:pPr marL="342900" indent="-342900">
              <a:buFont typeface="Wingdings" pitchFamily="2" charset="2"/>
              <a:buChar char="Ø"/>
            </a:pPr>
            <a:endParaRPr lang="en-GB" sz="2200" dirty="0"/>
          </a:p>
          <a:p>
            <a:pPr marL="342900" indent="-342900">
              <a:buFont typeface="Wingdings" pitchFamily="2" charset="2"/>
              <a:buChar char="Ø"/>
            </a:pPr>
            <a:r>
              <a:rPr lang="sq-AL" sz="2200"/>
              <a:t>Hyrja në fuqi: 2003</a:t>
            </a:r>
          </a:p>
          <a:p>
            <a:pPr marL="342900" indent="-342900">
              <a:buFont typeface="Wingdings" pitchFamily="2" charset="2"/>
              <a:buChar char="Ø"/>
            </a:pPr>
            <a:endParaRPr lang="en-GB" sz="2200" dirty="0"/>
          </a:p>
          <a:p>
            <a:pPr marL="342900" indent="-342900">
              <a:buFont typeface="Wingdings" pitchFamily="2" charset="2"/>
              <a:buChar char="Ø"/>
            </a:pPr>
            <a:r>
              <a:rPr lang="sq-AL" sz="2200"/>
              <a:t>Numri i nënshkruesve: 147</a:t>
            </a:r>
          </a:p>
          <a:p>
            <a:pPr marL="342900" indent="-342900">
              <a:buFont typeface="Wingdings" pitchFamily="2" charset="2"/>
              <a:buChar char="Ø"/>
            </a:pPr>
            <a:endParaRPr lang="en-GB" sz="2200" dirty="0"/>
          </a:p>
          <a:p>
            <a:pPr marL="342900" indent="-342900" algn="just">
              <a:buFont typeface="Wingdings" pitchFamily="2" charset="2"/>
              <a:buChar char="Ø"/>
            </a:pPr>
            <a:r>
              <a:rPr lang="sq-AL" sz="2200"/>
              <a:t>Qëllimi: promovimi i bashkëpunimit për parandalimin dhe luftimin e krimit të organizuar ndërkombëtar në mënyrë më efektive</a:t>
            </a:r>
          </a:p>
          <a:p>
            <a:pPr algn="just"/>
            <a:endParaRPr lang="en-GB" sz="2200" dirty="0"/>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138503"/>
            <a:ext cx="4572000" cy="3816429"/>
          </a:xfrm>
          <a:prstGeom prst="rect">
            <a:avLst/>
          </a:prstGeom>
        </p:spPr>
        <p:txBody>
          <a:bodyPr>
            <a:spAutoFit/>
          </a:bodyPr>
          <a:lstStyle/>
          <a:p>
            <a:pPr marL="342900" indent="-342900">
              <a:buFont typeface="Wingdings" pitchFamily="2" charset="2"/>
              <a:buChar char="ü"/>
            </a:pPr>
            <a:r>
              <a:rPr lang="sq-AL" sz="2200"/>
              <a:t>Mundëson bashkëpunimin ndërkombëtar për veprat transnacionale që përfshijnë grupin e organizuar kriminal:</a:t>
            </a:r>
          </a:p>
          <a:p>
            <a:pPr marL="800100" lvl="1" indent="-342900">
              <a:buFont typeface="Wingdings" pitchFamily="2" charset="2"/>
              <a:buChar char="ü"/>
            </a:pPr>
            <a:endParaRPr lang="en-GB" sz="2200" dirty="0"/>
          </a:p>
          <a:p>
            <a:pPr marL="800100" lvl="1" indent="-342900">
              <a:buFont typeface="Wingdings" pitchFamily="2" charset="2"/>
              <a:buChar char="ü"/>
            </a:pPr>
            <a:r>
              <a:rPr lang="sq-AL" sz="2200"/>
              <a:t>Veprat e rënda (dënimi minimal prej 4 vjetësh)</a:t>
            </a:r>
          </a:p>
          <a:p>
            <a:pPr lvl="1" algn="ctr"/>
            <a:r>
              <a:rPr lang="sq-AL" sz="2200"/>
              <a:t>+</a:t>
            </a:r>
          </a:p>
          <a:p>
            <a:pPr lvl="1" algn="ctr"/>
            <a:endParaRPr lang="en-GB" sz="2200" dirty="0"/>
          </a:p>
          <a:p>
            <a:pPr marL="800100" lvl="1" indent="-342900">
              <a:buFont typeface="Wingdings" pitchFamily="2" charset="2"/>
              <a:buChar char="ü"/>
            </a:pPr>
            <a:r>
              <a:rPr lang="sq-AL" sz="2200"/>
              <a:t>Veprat penale të vendosura sipas Konventës</a:t>
            </a:r>
          </a:p>
        </p:txBody>
      </p:sp>
    </p:spTree>
    <p:extLst>
      <p:ext uri="{BB962C8B-B14F-4D97-AF65-F5344CB8AC3E}">
        <p14:creationId xmlns:p14="http://schemas.microsoft.com/office/powerpoint/2010/main" xmlns="" val="118904691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UNTOC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8522" y="1003540"/>
            <a:ext cx="4227342" cy="5816977"/>
          </a:xfrm>
          <a:prstGeom prst="rect">
            <a:avLst/>
          </a:prstGeom>
        </p:spPr>
        <p:txBody>
          <a:bodyPr wrap="square">
            <a:spAutoFit/>
          </a:bodyPr>
          <a:lstStyle/>
          <a:p>
            <a:pPr marL="342900" indent="-342900">
              <a:buFont typeface="Wingdings" pitchFamily="2" charset="2"/>
              <a:buChar char="Ø"/>
            </a:pPr>
            <a:r>
              <a:rPr lang="sq-AL" sz="2200" b="1" dirty="0"/>
              <a:t>Veprat penale:</a:t>
            </a:r>
          </a:p>
          <a:p>
            <a:pPr marL="800100" lvl="1" indent="-342900">
              <a:buFont typeface="Wingdings" pitchFamily="2" charset="2"/>
              <a:buChar char="Ø"/>
            </a:pPr>
            <a:r>
              <a:rPr lang="sq-AL" sz="2200" dirty="0"/>
              <a:t>Pjesëmarrja në grupin kriminal të organizuar</a:t>
            </a:r>
          </a:p>
          <a:p>
            <a:pPr marL="800100" lvl="1" indent="-342900">
              <a:buFont typeface="Wingdings" pitchFamily="2" charset="2"/>
              <a:buChar char="Ø"/>
            </a:pPr>
            <a:r>
              <a:rPr lang="sq-AL" sz="2200" dirty="0"/>
              <a:t>Pastrimi i të ardhurave nga krimi</a:t>
            </a:r>
          </a:p>
          <a:p>
            <a:pPr marL="800100" lvl="1" indent="-342900">
              <a:buFont typeface="Wingdings" pitchFamily="2" charset="2"/>
              <a:buChar char="Ø"/>
            </a:pPr>
            <a:r>
              <a:rPr lang="sq-AL" sz="2200" dirty="0"/>
              <a:t>Korrupsioni </a:t>
            </a:r>
          </a:p>
          <a:p>
            <a:pPr marL="800100" lvl="1" indent="-342900">
              <a:buFont typeface="Wingdings" pitchFamily="2" charset="2"/>
              <a:buChar char="Ø"/>
            </a:pPr>
            <a:r>
              <a:rPr lang="sq-AL" sz="2200" dirty="0"/>
              <a:t>Pengimi i drejtësisë</a:t>
            </a:r>
          </a:p>
          <a:p>
            <a:pPr marL="800100" lvl="1" indent="-342900">
              <a:buFont typeface="Wingdings" pitchFamily="2" charset="2"/>
              <a:buChar char="Ø"/>
            </a:pPr>
            <a:endParaRPr lang="en-US" sz="1100" dirty="0"/>
          </a:p>
          <a:p>
            <a:pPr marL="342900" indent="-342900">
              <a:buFont typeface="Wingdings" pitchFamily="2" charset="2"/>
              <a:buChar char="ü"/>
            </a:pPr>
            <a:r>
              <a:rPr lang="sq-AL" sz="2200" b="1" dirty="0"/>
              <a:t>Kompetencat procedurale:</a:t>
            </a:r>
          </a:p>
          <a:p>
            <a:pPr marL="800100" lvl="1" indent="-342900">
              <a:buFont typeface="Wingdings" pitchFamily="2" charset="2"/>
              <a:buChar char="ü"/>
            </a:pPr>
            <a:r>
              <a:rPr lang="sq-AL" sz="2200" dirty="0"/>
              <a:t>Ndjekja penale, gjykimi dhe sanksionet</a:t>
            </a:r>
          </a:p>
          <a:p>
            <a:pPr marL="800100" lvl="1" indent="-342900">
              <a:buFont typeface="Wingdings" pitchFamily="2" charset="2"/>
              <a:buChar char="ü"/>
            </a:pPr>
            <a:r>
              <a:rPr lang="sq-AL" sz="2200" dirty="0"/>
              <a:t>Konfiskimi dhe sekuestrimi</a:t>
            </a:r>
          </a:p>
          <a:p>
            <a:pPr marL="800100" lvl="1" indent="-342900">
              <a:buFont typeface="Wingdings" pitchFamily="2" charset="2"/>
              <a:buChar char="ü"/>
            </a:pPr>
            <a:r>
              <a:rPr lang="sq-AL" sz="2200" dirty="0"/>
              <a:t>Mbajtja e të ardhurave të veprës penale</a:t>
            </a:r>
          </a:p>
          <a:p>
            <a:pPr marL="342900" indent="-342900">
              <a:buFont typeface="Wingdings" pitchFamily="2" charset="2"/>
              <a:buChar char="ü"/>
            </a:pPr>
            <a:endParaRPr lang="en-GB" sz="2200" dirty="0"/>
          </a:p>
          <a:p>
            <a:pPr marL="342900" indent="-342900">
              <a:buFont typeface="Wingdings" pitchFamily="2" charset="2"/>
              <a:buChar char="ü"/>
            </a:pPr>
            <a:r>
              <a:rPr lang="sq-AL" sz="2200" b="1" dirty="0"/>
              <a:t>Ekstradimi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13654" y="1003540"/>
            <a:ext cx="4930346" cy="5847755"/>
          </a:xfrm>
          <a:prstGeom prst="rect">
            <a:avLst/>
          </a:prstGeom>
        </p:spPr>
        <p:txBody>
          <a:bodyPr wrap="square">
            <a:spAutoFit/>
          </a:bodyPr>
          <a:lstStyle/>
          <a:p>
            <a:pPr marL="342900" indent="-342900">
              <a:buFont typeface="Wingdings" pitchFamily="2" charset="2"/>
              <a:buChar char="ü"/>
            </a:pPr>
            <a:r>
              <a:rPr lang="sq-AL" sz="2200" b="1" dirty="0"/>
              <a:t>Ndihma e ndërsjellë:</a:t>
            </a:r>
          </a:p>
          <a:p>
            <a:pPr marL="749300" lvl="2" indent="-292100">
              <a:buFont typeface="Wingdings" pitchFamily="2" charset="2"/>
              <a:buChar char="ü"/>
            </a:pPr>
            <a:r>
              <a:rPr lang="sq-AL" sz="2200" dirty="0"/>
              <a:t>Marrja e provave apo deklaratave</a:t>
            </a:r>
          </a:p>
          <a:p>
            <a:pPr marL="749300" lvl="2" indent="-292100">
              <a:buFont typeface="Wingdings" pitchFamily="2" charset="2"/>
              <a:buChar char="ü"/>
            </a:pPr>
            <a:r>
              <a:rPr lang="sq-AL" sz="2200" dirty="0"/>
              <a:t>Zbatimi i shërbimit</a:t>
            </a:r>
          </a:p>
          <a:p>
            <a:pPr marL="749300" lvl="2" indent="-292100">
              <a:buFont typeface="Wingdings" pitchFamily="2" charset="2"/>
              <a:buChar char="ü"/>
            </a:pPr>
            <a:r>
              <a:rPr lang="sq-AL" sz="2200" dirty="0"/>
              <a:t>Ekzekutimi i kontrolleve, sekuestrimit dhe ngrirjes</a:t>
            </a:r>
          </a:p>
          <a:p>
            <a:pPr marL="749300" lvl="2" indent="-292100">
              <a:buFont typeface="Wingdings" pitchFamily="2" charset="2"/>
              <a:buChar char="ü"/>
            </a:pPr>
            <a:r>
              <a:rPr lang="sq-AL" sz="2200" dirty="0"/>
              <a:t>Ekzaminimi i objekteve dhe vendeve</a:t>
            </a:r>
          </a:p>
          <a:p>
            <a:pPr marL="749300" lvl="2" indent="-292100">
              <a:buFont typeface="Wingdings" pitchFamily="2" charset="2"/>
              <a:buChar char="ü"/>
            </a:pPr>
            <a:r>
              <a:rPr lang="sq-AL" sz="2200" dirty="0"/>
              <a:t>Sigurimi i informacionit, provave dhe vlerësimeve</a:t>
            </a:r>
          </a:p>
          <a:p>
            <a:pPr marL="749300" lvl="2" indent="-292100">
              <a:buFont typeface="Wingdings" pitchFamily="2" charset="2"/>
              <a:buChar char="ü"/>
            </a:pPr>
            <a:r>
              <a:rPr lang="sq-AL" sz="2200" dirty="0"/>
              <a:t>Ofrimi i shënimeve</a:t>
            </a:r>
          </a:p>
          <a:p>
            <a:pPr marL="749300" lvl="2" indent="-292100">
              <a:buFont typeface="Wingdings" pitchFamily="2" charset="2"/>
              <a:buChar char="ü"/>
            </a:pPr>
            <a:r>
              <a:rPr lang="sq-AL" sz="2200" dirty="0"/>
              <a:t>Identifikimi ose gjurmimi i të ardhurave dhe instrumenteve të krimeve</a:t>
            </a:r>
          </a:p>
          <a:p>
            <a:pPr marL="749300" lvl="2" indent="-292100">
              <a:buFont typeface="Wingdings" pitchFamily="2" charset="2"/>
              <a:buChar char="ü"/>
            </a:pPr>
            <a:r>
              <a:rPr lang="sq-AL" sz="2200" dirty="0"/>
              <a:t>Ndihmë tjetër jo në kundërshtim me ligjin e brendshëm</a:t>
            </a:r>
          </a:p>
          <a:p>
            <a:pPr lvl="1"/>
            <a:endParaRPr lang="en-GB" sz="2200" dirty="0"/>
          </a:p>
        </p:txBody>
      </p:sp>
    </p:spTree>
    <p:extLst>
      <p:ext uri="{BB962C8B-B14F-4D97-AF65-F5344CB8AC3E}">
        <p14:creationId xmlns:p14="http://schemas.microsoft.com/office/powerpoint/2010/main" xmlns="" val="7259195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UNCAC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5262979"/>
          </a:xfrm>
          <a:prstGeom prst="rect">
            <a:avLst/>
          </a:prstGeom>
        </p:spPr>
        <p:txBody>
          <a:bodyPr>
            <a:spAutoFit/>
          </a:bodyPr>
          <a:lstStyle/>
          <a:p>
            <a:pPr marL="342900" indent="-342900">
              <a:buFont typeface="Wingdings" pitchFamily="2" charset="2"/>
              <a:buChar char="Ø"/>
            </a:pPr>
            <a:r>
              <a:rPr lang="sq-AL" sz="2400"/>
              <a:t>Viti i nënshkrimit: 2003</a:t>
            </a:r>
          </a:p>
          <a:p>
            <a:pPr marL="342900" indent="-342900">
              <a:buFont typeface="Wingdings" pitchFamily="2" charset="2"/>
              <a:buChar char="Ø"/>
            </a:pPr>
            <a:endParaRPr lang="en-GB" sz="2400" dirty="0"/>
          </a:p>
          <a:p>
            <a:pPr marL="342900" indent="-342900">
              <a:buFont typeface="Wingdings" pitchFamily="2" charset="2"/>
              <a:buChar char="Ø"/>
            </a:pPr>
            <a:r>
              <a:rPr lang="sq-AL" sz="2400"/>
              <a:t>Hyrja në fuqi: 2005</a:t>
            </a:r>
          </a:p>
          <a:p>
            <a:pPr marL="342900" indent="-342900">
              <a:buFont typeface="Wingdings" pitchFamily="2" charset="2"/>
              <a:buChar char="Ø"/>
            </a:pPr>
            <a:endParaRPr lang="en-GB" sz="2400" dirty="0"/>
          </a:p>
          <a:p>
            <a:pPr marL="342900" indent="-342900">
              <a:buFont typeface="Wingdings" pitchFamily="2" charset="2"/>
              <a:buChar char="Ø"/>
            </a:pPr>
            <a:r>
              <a:rPr lang="sq-AL" sz="2400"/>
              <a:t>Numri i nënshkruesve: 140</a:t>
            </a:r>
          </a:p>
          <a:p>
            <a:pPr marL="342900" indent="-342900">
              <a:buFont typeface="Wingdings" pitchFamily="2" charset="2"/>
              <a:buChar char="Ø"/>
            </a:pPr>
            <a:endParaRPr lang="en-GB" sz="2400" dirty="0"/>
          </a:p>
          <a:p>
            <a:pPr marL="342900" indent="-342900" algn="just">
              <a:buFont typeface="Wingdings" pitchFamily="2" charset="2"/>
              <a:buChar char="Ø"/>
            </a:pPr>
            <a:r>
              <a:rPr lang="sq-AL" sz="2400"/>
              <a:t>Qëllimet përfshijnë promovimin, lehtësimin dhe mbështetjen e bashkëpunimit ndërkombëtar dhe asistencës teknike në parandalimin dhe luftën kundër korrupsionit</a:t>
            </a:r>
          </a:p>
          <a:p>
            <a:pPr algn="just"/>
            <a:endParaRPr lang="en-GB" sz="2400" dirty="0"/>
          </a:p>
          <a:p>
            <a:endParaRPr lang="en-GB" sz="2400" dirty="0"/>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138503"/>
            <a:ext cx="4450456" cy="1569660"/>
          </a:xfrm>
          <a:prstGeom prst="rect">
            <a:avLst/>
          </a:prstGeom>
        </p:spPr>
        <p:txBody>
          <a:bodyPr wrap="square">
            <a:spAutoFit/>
          </a:bodyPr>
          <a:lstStyle/>
          <a:p>
            <a:pPr marL="342900" indent="-342900" algn="just">
              <a:buFont typeface="Wingdings" pitchFamily="2" charset="2"/>
              <a:buChar char="ü"/>
            </a:pPr>
            <a:r>
              <a:rPr lang="sq-AL" sz="2400"/>
              <a:t>Mundëson bashkëpunimin ndërkombëtar për veprat penale të vendosura sipas Konventës</a:t>
            </a:r>
          </a:p>
        </p:txBody>
      </p:sp>
    </p:spTree>
    <p:extLst>
      <p:ext uri="{BB962C8B-B14F-4D97-AF65-F5344CB8AC3E}">
        <p14:creationId xmlns:p14="http://schemas.microsoft.com/office/powerpoint/2010/main" xmlns="" val="27116175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UNCAC</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07622"/>
            <a:ext cx="4930346" cy="5909310"/>
          </a:xfrm>
          <a:prstGeom prst="rect">
            <a:avLst/>
          </a:prstGeom>
        </p:spPr>
        <p:txBody>
          <a:bodyPr wrap="square">
            <a:spAutoFit/>
          </a:bodyPr>
          <a:lstStyle/>
          <a:p>
            <a:pPr marL="342900" indent="-342900">
              <a:buFont typeface="Wingdings" pitchFamily="2" charset="2"/>
              <a:buChar char="Ø"/>
            </a:pPr>
            <a:r>
              <a:rPr lang="sq-AL" sz="2100" b="1"/>
              <a:t>Veprat penale:</a:t>
            </a:r>
          </a:p>
          <a:p>
            <a:pPr marL="800100" lvl="1" indent="-342900">
              <a:buFont typeface="Wingdings" pitchFamily="2" charset="2"/>
              <a:buChar char="Ø"/>
            </a:pPr>
            <a:r>
              <a:rPr lang="sq-AL" sz="2100"/>
              <a:t>Ryshfeti</a:t>
            </a:r>
          </a:p>
          <a:p>
            <a:pPr marL="800100" lvl="1" indent="-342900">
              <a:buFont typeface="Wingdings" pitchFamily="2" charset="2"/>
              <a:buChar char="Ø"/>
            </a:pPr>
            <a:r>
              <a:rPr lang="sq-AL" sz="2100"/>
              <a:t>Përvetësimi ose keqpërdorimi</a:t>
            </a:r>
          </a:p>
          <a:p>
            <a:pPr marL="800100" lvl="1" indent="-342900">
              <a:buFont typeface="Wingdings" pitchFamily="2" charset="2"/>
              <a:buChar char="Ø"/>
            </a:pPr>
            <a:r>
              <a:rPr lang="sq-AL" sz="2100"/>
              <a:t>Ushtrimi i ndikimit</a:t>
            </a:r>
          </a:p>
          <a:p>
            <a:pPr marL="800100" lvl="1" indent="-342900">
              <a:buFont typeface="Wingdings" pitchFamily="2" charset="2"/>
              <a:buChar char="Ø"/>
            </a:pPr>
            <a:r>
              <a:rPr lang="sq-AL" sz="2100"/>
              <a:t>Keqpërdorimi i funksionit</a:t>
            </a:r>
          </a:p>
          <a:p>
            <a:pPr marL="800100" lvl="1" indent="-342900">
              <a:buFont typeface="Wingdings" pitchFamily="2" charset="2"/>
              <a:buChar char="Ø"/>
            </a:pPr>
            <a:r>
              <a:rPr lang="sq-AL" sz="2100"/>
              <a:t>Pasurimi i jashtëligjshëm </a:t>
            </a:r>
          </a:p>
          <a:p>
            <a:pPr marL="800100" lvl="1" indent="-342900">
              <a:buFont typeface="Wingdings" pitchFamily="2" charset="2"/>
              <a:buChar char="Ø"/>
            </a:pPr>
            <a:r>
              <a:rPr lang="sq-AL" sz="2100"/>
              <a:t>Pastrimi i të ardhurave</a:t>
            </a:r>
          </a:p>
          <a:p>
            <a:pPr marL="800100" lvl="1" indent="-342900">
              <a:buFont typeface="Wingdings" pitchFamily="2" charset="2"/>
              <a:buChar char="Ø"/>
            </a:pPr>
            <a:r>
              <a:rPr lang="sq-AL" sz="2100"/>
              <a:t>Fshehja </a:t>
            </a:r>
          </a:p>
          <a:p>
            <a:pPr marL="800100" lvl="1" indent="-342900">
              <a:buFont typeface="Wingdings" pitchFamily="2" charset="2"/>
              <a:buChar char="Ø"/>
            </a:pPr>
            <a:r>
              <a:rPr lang="sq-AL" sz="2100"/>
              <a:t>Pengimi i drejtësisë </a:t>
            </a:r>
          </a:p>
          <a:p>
            <a:pPr lvl="1"/>
            <a:endParaRPr lang="en-US" sz="2100" dirty="0"/>
          </a:p>
          <a:p>
            <a:pPr marL="342900" indent="-342900">
              <a:buFont typeface="Wingdings" pitchFamily="2" charset="2"/>
              <a:buChar char="ü"/>
            </a:pPr>
            <a:r>
              <a:rPr lang="sq-AL" sz="2100" b="1"/>
              <a:t>Kompetencat procedurale:</a:t>
            </a:r>
          </a:p>
          <a:p>
            <a:pPr marL="800100" lvl="1" indent="-342900">
              <a:buFont typeface="Wingdings" pitchFamily="2" charset="2"/>
              <a:buChar char="ü"/>
            </a:pPr>
            <a:r>
              <a:rPr lang="sq-AL" sz="2100"/>
              <a:t>Ndjekja penale, gjykimi dhe sanksionet</a:t>
            </a:r>
          </a:p>
          <a:p>
            <a:pPr marL="800100" lvl="1" indent="-342900">
              <a:buFont typeface="Wingdings" pitchFamily="2" charset="2"/>
              <a:buChar char="ü"/>
            </a:pPr>
            <a:r>
              <a:rPr lang="sq-AL" sz="2100"/>
              <a:t>Konfiskimi dhe sekuestrimi</a:t>
            </a:r>
          </a:p>
          <a:p>
            <a:pPr marL="800100" lvl="1" indent="-342900">
              <a:buFont typeface="Wingdings" pitchFamily="2" charset="2"/>
              <a:buChar char="ü"/>
            </a:pPr>
            <a:r>
              <a:rPr lang="sq-AL" sz="2100"/>
              <a:t>Mandatimi i bashkëpunimit me sektorin privat, zbatimin e ligjit</a:t>
            </a:r>
          </a:p>
          <a:p>
            <a:pPr lvl="1"/>
            <a:endParaRPr lang="en-GB" sz="2100" dirty="0"/>
          </a:p>
        </p:txBody>
      </p:sp>
      <p:sp>
        <p:nvSpPr>
          <p:cNvPr id="6" name="Rectangle 5">
            <a:extLst>
              <a:ext uri="{FF2B5EF4-FFF2-40B4-BE49-F238E27FC236}">
                <a16:creationId xmlns:a16="http://schemas.microsoft.com/office/drawing/2014/main" xmlns="" id="{524B6456-681F-2F44-A01A-AD3514E81BD2}"/>
              </a:ext>
            </a:extLst>
          </p:cNvPr>
          <p:cNvSpPr/>
          <p:nvPr/>
        </p:nvSpPr>
        <p:spPr>
          <a:xfrm>
            <a:off x="4213654" y="1138503"/>
            <a:ext cx="4930346" cy="3816429"/>
          </a:xfrm>
          <a:prstGeom prst="rect">
            <a:avLst/>
          </a:prstGeom>
        </p:spPr>
        <p:txBody>
          <a:bodyPr wrap="square">
            <a:spAutoFit/>
          </a:bodyPr>
          <a:lstStyle/>
          <a:p>
            <a:pPr marL="342900" indent="-342900">
              <a:buFont typeface="Wingdings" pitchFamily="2" charset="2"/>
              <a:buChar char="ü"/>
            </a:pPr>
            <a:r>
              <a:rPr lang="sq-AL" sz="2200" b="1"/>
              <a:t>Bashkëpunimi ndërkombëtar:</a:t>
            </a:r>
          </a:p>
          <a:p>
            <a:pPr marL="1257300" lvl="2" indent="-342900">
              <a:buFont typeface="Wingdings" pitchFamily="2" charset="2"/>
              <a:buChar char="ü"/>
            </a:pPr>
            <a:r>
              <a:rPr lang="sq-AL" sz="2200"/>
              <a:t>Ekstradimi</a:t>
            </a:r>
          </a:p>
          <a:p>
            <a:pPr marL="1257300" lvl="2" indent="-342900">
              <a:buFont typeface="Wingdings" pitchFamily="2" charset="2"/>
              <a:buChar char="ü"/>
            </a:pPr>
            <a:r>
              <a:rPr lang="sq-AL" sz="2200"/>
              <a:t>Transferimi i personave të dënuar </a:t>
            </a:r>
          </a:p>
          <a:p>
            <a:pPr marL="1257300" lvl="2" indent="-342900">
              <a:buFont typeface="Wingdings" pitchFamily="2" charset="2"/>
              <a:buChar char="ü"/>
            </a:pPr>
            <a:r>
              <a:rPr lang="sq-AL" sz="2200"/>
              <a:t>Ndihma e ndërsjellë juridike </a:t>
            </a:r>
          </a:p>
          <a:p>
            <a:pPr marL="1257300" lvl="2" indent="-342900">
              <a:buFont typeface="Wingdings" pitchFamily="2" charset="2"/>
              <a:buChar char="ü"/>
            </a:pPr>
            <a:r>
              <a:rPr lang="sq-AL" sz="2200"/>
              <a:t>Transferimi i procedurës</a:t>
            </a:r>
          </a:p>
          <a:p>
            <a:pPr marL="1257300" lvl="2" indent="-342900">
              <a:buFont typeface="Wingdings" pitchFamily="2" charset="2"/>
              <a:buChar char="ü"/>
            </a:pPr>
            <a:r>
              <a:rPr lang="sq-AL" sz="2200"/>
              <a:t>Bashkëpunimi i zbatimit të ligjit</a:t>
            </a:r>
          </a:p>
          <a:p>
            <a:pPr marL="1257300" lvl="2" indent="-342900">
              <a:buFont typeface="Wingdings" pitchFamily="2" charset="2"/>
              <a:buChar char="ü"/>
            </a:pPr>
            <a:r>
              <a:rPr lang="sq-AL" sz="2200"/>
              <a:t>Hetimet e përbashkëta</a:t>
            </a:r>
          </a:p>
          <a:p>
            <a:pPr marL="1257300" lvl="2" indent="-342900">
              <a:buFont typeface="Wingdings" pitchFamily="2" charset="2"/>
              <a:buChar char="ü"/>
            </a:pPr>
            <a:r>
              <a:rPr lang="sq-AL" sz="2200"/>
              <a:t>Teknikat e veçanta të hetimit</a:t>
            </a:r>
          </a:p>
        </p:txBody>
      </p:sp>
    </p:spTree>
    <p:extLst>
      <p:ext uri="{BB962C8B-B14F-4D97-AF65-F5344CB8AC3E}">
        <p14:creationId xmlns:p14="http://schemas.microsoft.com/office/powerpoint/2010/main" xmlns="" val="13086976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4938" y="-27384"/>
            <a:ext cx="8079062"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000" b="1" dirty="0"/>
              <a:t>Konventa Evropiane për </a:t>
            </a:r>
          </a:p>
          <a:p>
            <a:pPr algn="r"/>
            <a:r>
              <a:rPr lang="sq-AL" sz="3000" b="1" dirty="0"/>
              <a:t>Ndihmë Juridike të Ndërsjellë në Çështje Penale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5509200"/>
          </a:xfrm>
          <a:prstGeom prst="rect">
            <a:avLst/>
          </a:prstGeom>
        </p:spPr>
        <p:txBody>
          <a:bodyPr>
            <a:spAutoFit/>
          </a:bodyPr>
          <a:lstStyle/>
          <a:p>
            <a:pPr marL="342900" indent="-342900">
              <a:buFont typeface="Wingdings" pitchFamily="2" charset="2"/>
              <a:buChar char="Ø"/>
            </a:pPr>
            <a:r>
              <a:rPr lang="sq-AL" sz="2200" dirty="0"/>
              <a:t>Viti i nënshkrimit: 1959</a:t>
            </a:r>
          </a:p>
          <a:p>
            <a:pPr marL="342900" indent="-342900">
              <a:buFont typeface="Wingdings" pitchFamily="2" charset="2"/>
              <a:buChar char="Ø"/>
            </a:pPr>
            <a:endParaRPr lang="en-GB" sz="2200" dirty="0"/>
          </a:p>
          <a:p>
            <a:pPr marL="342900" indent="-342900">
              <a:buFont typeface="Wingdings" pitchFamily="2" charset="2"/>
              <a:buChar char="Ø"/>
            </a:pPr>
            <a:r>
              <a:rPr lang="sq-AL" sz="2200" dirty="0"/>
              <a:t>Hyrja në fuqi: 1962</a:t>
            </a:r>
          </a:p>
          <a:p>
            <a:pPr marL="342900" indent="-342900">
              <a:buFont typeface="Wingdings" pitchFamily="2" charset="2"/>
              <a:buChar char="Ø"/>
            </a:pPr>
            <a:endParaRPr lang="en-GB" sz="2200" dirty="0"/>
          </a:p>
          <a:p>
            <a:pPr marL="342900" indent="-342900">
              <a:buFont typeface="Wingdings" pitchFamily="2" charset="2"/>
              <a:buChar char="Ø"/>
            </a:pPr>
            <a:r>
              <a:rPr lang="sq-AL" sz="2200" dirty="0"/>
              <a:t>Numri i nënshkruesve: 50 (shtetet anëtare të Këshillit të Evropës + Kili, Izraeli dhe Koreja e Jugut)</a:t>
            </a:r>
          </a:p>
          <a:p>
            <a:pPr marL="342900" indent="-342900">
              <a:buFont typeface="Wingdings" pitchFamily="2" charset="2"/>
              <a:buChar char="Ø"/>
            </a:pPr>
            <a:endParaRPr lang="en-GB" sz="2200" dirty="0"/>
          </a:p>
          <a:p>
            <a:pPr marL="342900" indent="-342900" algn="just">
              <a:buFont typeface="Wingdings" pitchFamily="2" charset="2"/>
              <a:buChar char="Ø"/>
            </a:pPr>
            <a:r>
              <a:rPr lang="sq-AL" sz="2200" dirty="0"/>
              <a:t>Qëllimi: Që palët të lejojnë për njëra-tjetrën masën më të gjerë të ndihmës së ndërsjellë në procedurat në lidhje me çështjet penale</a:t>
            </a:r>
          </a:p>
          <a:p>
            <a:pPr algn="just"/>
            <a:endParaRPr lang="en-GB" sz="2200" dirty="0"/>
          </a:p>
          <a:p>
            <a:endParaRPr lang="en-GB" sz="2200" dirty="0"/>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138503"/>
            <a:ext cx="4572000" cy="1785104"/>
          </a:xfrm>
          <a:prstGeom prst="rect">
            <a:avLst/>
          </a:prstGeom>
        </p:spPr>
        <p:txBody>
          <a:bodyPr>
            <a:spAutoFit/>
          </a:bodyPr>
          <a:lstStyle/>
          <a:p>
            <a:pPr marL="342900" indent="-342900">
              <a:buFont typeface="Wingdings" pitchFamily="2" charset="2"/>
              <a:buChar char="ü"/>
            </a:pPr>
            <a:r>
              <a:rPr lang="sq-AL" sz="2200" dirty="0"/>
              <a:t>Mundëson ndihmën e ndërsjellë në lidhje me procedurat në lidhje me veprat që bien në juridiksionin e palës kërkuese</a:t>
            </a:r>
          </a:p>
        </p:txBody>
      </p:sp>
    </p:spTree>
    <p:extLst>
      <p:ext uri="{BB962C8B-B14F-4D97-AF65-F5344CB8AC3E}">
        <p14:creationId xmlns:p14="http://schemas.microsoft.com/office/powerpoint/2010/main" xmlns="" val="384039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772162792"/>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xmlns="" id="{D3EA6618-8109-4CEE-A00D-3C263DE3DFA3}"/>
              </a:ext>
            </a:extLst>
          </p:cNvPr>
          <p:cNvPicPr>
            <a:picLocks noChangeAspect="1"/>
          </p:cNvPicPr>
          <p:nvPr/>
        </p:nvPicPr>
        <p:blipFill>
          <a:blip r:embed="rId7"/>
          <a:stretch>
            <a:fillRect/>
          </a:stretch>
        </p:blipFill>
        <p:spPr>
          <a:xfrm>
            <a:off x="7537051" y="781176"/>
            <a:ext cx="1767076" cy="1767076"/>
          </a:xfrm>
          <a:prstGeom prst="rect">
            <a:avLst/>
          </a:prstGeom>
        </p:spPr>
      </p:pic>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7368604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Konventa Evropiane për </a:t>
            </a:r>
          </a:p>
          <a:p>
            <a:pPr algn="r"/>
            <a:r>
              <a:rPr lang="sq-AL" sz="3200" b="1"/>
              <a:t>Ndihmë Juridike të Ndërsjellë në Çështje Penale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8378"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07622"/>
            <a:ext cx="4930346" cy="4832092"/>
          </a:xfrm>
          <a:prstGeom prst="rect">
            <a:avLst/>
          </a:prstGeom>
        </p:spPr>
        <p:txBody>
          <a:bodyPr wrap="square">
            <a:spAutoFit/>
          </a:bodyPr>
          <a:lstStyle/>
          <a:p>
            <a:pPr marL="342900" indent="-342900">
              <a:buFont typeface="Wingdings" pitchFamily="2" charset="2"/>
              <a:buChar char="Ø"/>
            </a:pPr>
            <a:r>
              <a:rPr lang="sq-AL" sz="2200" dirty="0"/>
              <a:t>Ndihma e ndërsjellë</a:t>
            </a:r>
          </a:p>
          <a:p>
            <a:pPr marL="800100" lvl="1" indent="-342900">
              <a:buFont typeface="Wingdings" pitchFamily="2" charset="2"/>
              <a:buChar char="Ø"/>
            </a:pPr>
            <a:r>
              <a:rPr lang="sq-AL" sz="2200" dirty="0"/>
              <a:t>Dispozita të përgjithshme</a:t>
            </a:r>
          </a:p>
          <a:p>
            <a:pPr marL="800100" lvl="1" indent="-342900">
              <a:buFont typeface="Wingdings" pitchFamily="2" charset="2"/>
              <a:buChar char="Ø"/>
            </a:pPr>
            <a:r>
              <a:rPr lang="sq-AL" sz="2200" dirty="0"/>
              <a:t>Bazat për refuzim</a:t>
            </a:r>
          </a:p>
          <a:p>
            <a:pPr marL="800100" lvl="1" indent="-342900">
              <a:buFont typeface="Wingdings" pitchFamily="2" charset="2"/>
              <a:buChar char="Ø"/>
            </a:pPr>
            <a:r>
              <a:rPr lang="sq-AL" sz="2200" dirty="0"/>
              <a:t>Ekzekutimi i letër porosive</a:t>
            </a:r>
          </a:p>
          <a:p>
            <a:pPr marL="800100" lvl="1" indent="-342900">
              <a:buFont typeface="Wingdings" pitchFamily="2" charset="2"/>
              <a:buChar char="Ø"/>
            </a:pPr>
            <a:r>
              <a:rPr lang="sq-AL" sz="2200" dirty="0"/>
              <a:t>Dërgimi i shkresave dhe procesverbaleve të vendimeve gjyqësore</a:t>
            </a:r>
          </a:p>
          <a:p>
            <a:pPr marL="800100" lvl="1" indent="-342900">
              <a:buFont typeface="Wingdings" pitchFamily="2" charset="2"/>
              <a:buChar char="Ø"/>
            </a:pPr>
            <a:r>
              <a:rPr lang="sq-AL" sz="2200" dirty="0"/>
              <a:t>Detyrimi i paraqitjes së dëshmitarëve, ekspertëve dhe personave të ndjekur</a:t>
            </a:r>
          </a:p>
          <a:p>
            <a:pPr marL="800100" lvl="1" indent="-342900">
              <a:buFont typeface="Wingdings" pitchFamily="2" charset="2"/>
              <a:buChar char="Ø"/>
            </a:pPr>
            <a:r>
              <a:rPr lang="sq-AL" sz="2200" dirty="0"/>
              <a:t>Komunikimi i ekstrakteve dhe informacionit në lidhje me të dhënat gjyqësore </a:t>
            </a:r>
          </a:p>
          <a:p>
            <a:pPr marL="800100" lvl="1" indent="-342900">
              <a:buFont typeface="Wingdings" pitchFamily="2" charset="2"/>
              <a:buChar char="Ø"/>
            </a:pPr>
            <a:endParaRPr lang="en-GB" sz="2200" dirty="0"/>
          </a:p>
          <a:p>
            <a:pPr lvl="1"/>
            <a:endParaRPr lang="en-GB" sz="2200" dirty="0"/>
          </a:p>
        </p:txBody>
      </p:sp>
      <p:sp>
        <p:nvSpPr>
          <p:cNvPr id="7" name="Rectangle 6">
            <a:extLst>
              <a:ext uri="{FF2B5EF4-FFF2-40B4-BE49-F238E27FC236}">
                <a16:creationId xmlns:a16="http://schemas.microsoft.com/office/drawing/2014/main" xmlns="" id="{E27563AD-AC2D-41B2-AAA0-814C129791D0}"/>
              </a:ext>
            </a:extLst>
          </p:cNvPr>
          <p:cNvSpPr/>
          <p:nvPr/>
        </p:nvSpPr>
        <p:spPr>
          <a:xfrm>
            <a:off x="4213654" y="989546"/>
            <a:ext cx="4930346" cy="3139321"/>
          </a:xfrm>
          <a:prstGeom prst="rect">
            <a:avLst/>
          </a:prstGeom>
        </p:spPr>
        <p:txBody>
          <a:bodyPr wrap="square">
            <a:spAutoFit/>
          </a:bodyPr>
          <a:lstStyle/>
          <a:p>
            <a:pPr marL="342900" indent="-342900">
              <a:buFont typeface="Wingdings" pitchFamily="2" charset="2"/>
              <a:buChar char="Ø"/>
            </a:pPr>
            <a:endParaRPr lang="en-US" sz="2200" dirty="0"/>
          </a:p>
          <a:p>
            <a:pPr marL="800100" lvl="1" indent="-342900">
              <a:buFont typeface="Wingdings" pitchFamily="2" charset="2"/>
              <a:buChar char="Ø"/>
            </a:pPr>
            <a:r>
              <a:rPr lang="sq-AL" sz="2200"/>
              <a:t>Përmbajtja e kërkesave</a:t>
            </a:r>
          </a:p>
          <a:p>
            <a:pPr marL="800100" lvl="1" indent="-342900">
              <a:buFont typeface="Wingdings" pitchFamily="2" charset="2"/>
              <a:buChar char="Ø"/>
            </a:pPr>
            <a:r>
              <a:rPr lang="sq-AL" sz="2200"/>
              <a:t>Procedura </a:t>
            </a:r>
          </a:p>
          <a:p>
            <a:pPr marL="800100" lvl="1" indent="-342900">
              <a:buFont typeface="Wingdings" pitchFamily="2" charset="2"/>
              <a:buChar char="Ø"/>
            </a:pPr>
            <a:r>
              <a:rPr lang="sq-AL" sz="2200"/>
              <a:t>Paraqitja e informacionit në lidhje me procedurat</a:t>
            </a:r>
          </a:p>
          <a:p>
            <a:pPr marL="800100" lvl="1" indent="-342900">
              <a:buFont typeface="Wingdings" pitchFamily="2" charset="2"/>
              <a:buChar char="Ø"/>
            </a:pPr>
            <a:r>
              <a:rPr lang="sq-AL" sz="2200"/>
              <a:t>Shkëmbimi i informacionit nga të dhënat gjyqësore </a:t>
            </a:r>
          </a:p>
          <a:p>
            <a:pPr marL="800100" lvl="1" indent="-342900">
              <a:buFont typeface="Wingdings" pitchFamily="2" charset="2"/>
              <a:buChar char="Ø"/>
            </a:pPr>
            <a:endParaRPr lang="en-GB" sz="2200" dirty="0"/>
          </a:p>
          <a:p>
            <a:pPr lvl="1"/>
            <a:endParaRPr lang="en-GB" sz="2200" dirty="0"/>
          </a:p>
        </p:txBody>
      </p:sp>
    </p:spTree>
    <p:extLst>
      <p:ext uri="{BB962C8B-B14F-4D97-AF65-F5344CB8AC3E}">
        <p14:creationId xmlns:p14="http://schemas.microsoft.com/office/powerpoint/2010/main" xmlns="" val="41728539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Pasqyra e Mekanizmave Rajonale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3511052" y="1455908"/>
            <a:ext cx="5430290" cy="5170646"/>
          </a:xfrm>
          <a:prstGeom prst="rect">
            <a:avLst/>
          </a:prstGeom>
        </p:spPr>
        <p:txBody>
          <a:bodyPr wrap="square">
            <a:spAutoFit/>
          </a:bodyPr>
          <a:lstStyle/>
          <a:p>
            <a:pPr marL="342900" indent="-342900" algn="just">
              <a:buFont typeface="Wingdings" pitchFamily="2" charset="2"/>
              <a:buChar char="Ø"/>
            </a:pPr>
            <a:r>
              <a:rPr lang="sq-AL" sz="2200"/>
              <a:t>Konventa për Ndihmën e Ndërsjellë në Çështjet Penale ndërmjet Shteteve Anëtare të Bashkimit Evropian</a:t>
            </a:r>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a:t>Konventa Ndëramerikane për Ndihmën e Ndërsjellë në Çështjet Penale</a:t>
            </a:r>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a:t>Skema e Komonuelthit në lidhje me Ndihmën e Ndërsjellë (Skema Harare)</a:t>
            </a:r>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p:txBody>
      </p:sp>
      <p:pic>
        <p:nvPicPr>
          <p:cNvPr id="6" name="Picture 8" descr="European Union | Definition, Purpose, History, &amp; Members | Britannica">
            <a:extLst>
              <a:ext uri="{FF2B5EF4-FFF2-40B4-BE49-F238E27FC236}">
                <a16:creationId xmlns:a16="http://schemas.microsoft.com/office/drawing/2014/main" xmlns="" id="{E0F05F7A-745F-454B-AA87-B90E8B9A50B6}"/>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7079" y="1120097"/>
            <a:ext cx="2172345" cy="144823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a:extLst>
              <a:ext uri="{FF2B5EF4-FFF2-40B4-BE49-F238E27FC236}">
                <a16:creationId xmlns:a16="http://schemas.microsoft.com/office/drawing/2014/main" xmlns="" id="{1E2B9E8D-B5F3-40BF-9EC8-22321C113D88}"/>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04384" y="2671277"/>
            <a:ext cx="1945040" cy="1928523"/>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Commonwealth of Nations - Wikipedia">
            <a:extLst>
              <a:ext uri="{FF2B5EF4-FFF2-40B4-BE49-F238E27FC236}">
                <a16:creationId xmlns:a16="http://schemas.microsoft.com/office/drawing/2014/main" xmlns="" id="{D5A0BEFA-AD9E-4129-9FFB-7A533D3677A3}"/>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77079" y="4857489"/>
            <a:ext cx="2449424" cy="1469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30793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Pasqyra e Mekanizmave Rajonale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3511052" y="1455908"/>
            <a:ext cx="5430290" cy="5170646"/>
          </a:xfrm>
          <a:prstGeom prst="rect">
            <a:avLst/>
          </a:prstGeom>
        </p:spPr>
        <p:txBody>
          <a:bodyPr wrap="square">
            <a:spAutoFit/>
          </a:bodyPr>
          <a:lstStyle/>
          <a:p>
            <a:pPr marL="342900" indent="-342900" algn="just">
              <a:buFont typeface="Wingdings" pitchFamily="2" charset="2"/>
              <a:buChar char="Ø"/>
            </a:pPr>
            <a:r>
              <a:rPr lang="sq-AL" sz="2200"/>
              <a:t>Traktati ASEAN për Ndihmë Juridike të Ndërsjellë në Çështje Penale</a:t>
            </a:r>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a:t>Konventa SAARC për Ndihmën e Ndërsjellë në Çështjet Penale</a:t>
            </a:r>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a:t>Konventa e CIS për ndihmën juridike dhe marrëdhëniet juridike në çështjet civile, familjare dhe penale 2002</a:t>
            </a:r>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p:txBody>
      </p:sp>
      <p:pic>
        <p:nvPicPr>
          <p:cNvPr id="5" name="Picture 4" descr="Emblem of the Association of Southeast Asian Nations - Wikipedia">
            <a:extLst>
              <a:ext uri="{FF2B5EF4-FFF2-40B4-BE49-F238E27FC236}">
                <a16:creationId xmlns:a16="http://schemas.microsoft.com/office/drawing/2014/main" xmlns="" id="{EB07520B-20A0-46FC-BE3C-2CB1BDC7916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942864" y="879732"/>
            <a:ext cx="1721968" cy="17219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SAARC Logo Vector (.EPS) Free Download">
            <a:extLst>
              <a:ext uri="{FF2B5EF4-FFF2-40B4-BE49-F238E27FC236}">
                <a16:creationId xmlns:a16="http://schemas.microsoft.com/office/drawing/2014/main" xmlns="" id="{51660F16-5D59-4E1F-89CC-9A13625BB965}"/>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64938" y="2701996"/>
            <a:ext cx="1521072" cy="1721968"/>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Emblem of the Commonwealth of Independent States - Wikipedia">
            <a:extLst>
              <a:ext uri="{FF2B5EF4-FFF2-40B4-BE49-F238E27FC236}">
                <a16:creationId xmlns:a16="http://schemas.microsoft.com/office/drawing/2014/main" xmlns="" id="{55FB02ED-3AFC-4006-BB97-D91028A04AFC}"/>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942864" y="4702788"/>
            <a:ext cx="1844042" cy="1755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62206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Pasqyra e Mekanizmave Rajonale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3511052" y="1455908"/>
            <a:ext cx="5430290" cy="4493538"/>
          </a:xfrm>
          <a:prstGeom prst="rect">
            <a:avLst/>
          </a:prstGeom>
        </p:spPr>
        <p:txBody>
          <a:bodyPr wrap="square">
            <a:spAutoFit/>
          </a:bodyPr>
          <a:lstStyle/>
          <a:p>
            <a:pPr marL="342900" indent="-342900" algn="just">
              <a:buFont typeface="Wingdings" pitchFamily="2" charset="2"/>
              <a:buChar char="Ø"/>
            </a:pPr>
            <a:r>
              <a:rPr lang="sq-AL" sz="2200" dirty="0" smtClean="0"/>
              <a:t>Konventa e Ligës </a:t>
            </a:r>
            <a:r>
              <a:rPr lang="sq-AL" sz="2200" dirty="0"/>
              <a:t>Arabe </a:t>
            </a:r>
            <a:r>
              <a:rPr lang="sq-AL" sz="2200" dirty="0" smtClean="0"/>
              <a:t>për </a:t>
            </a:r>
            <a:r>
              <a:rPr lang="sq-AL" sz="2200" dirty="0"/>
              <a:t>Luftimin e Veprave Penale të Teknologjisë së Informacionit</a:t>
            </a:r>
          </a:p>
          <a:p>
            <a:pPr marL="342900" indent="-342900" algn="just">
              <a:buFont typeface="Wingdings" pitchFamily="2" charset="2"/>
              <a:buChar char="Ø"/>
            </a:pPr>
            <a:endParaRPr lang="en-GB"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dirty="0"/>
              <a:t>Konventa e Unionit Afrikan e Sigurisë Kibernetike dhe Mbrojtjes së të Dhënave Personale (Konventa - </a:t>
            </a:r>
            <a:r>
              <a:rPr lang="sq-AL" sz="2200" dirty="0" err="1"/>
              <a:t>Malabo</a:t>
            </a:r>
            <a:r>
              <a:rPr lang="sq-AL" sz="2200" dirty="0"/>
              <a:t>) </a:t>
            </a:r>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algn="just"/>
            <a:endParaRPr lang="en-US" sz="2200" dirty="0"/>
          </a:p>
        </p:txBody>
      </p:sp>
      <p:pic>
        <p:nvPicPr>
          <p:cNvPr id="6" name="Picture 2" descr="Image result for arab league logo">
            <a:extLst>
              <a:ext uri="{FF2B5EF4-FFF2-40B4-BE49-F238E27FC236}">
                <a16:creationId xmlns:a16="http://schemas.microsoft.com/office/drawing/2014/main" xmlns="" id="{6BD26B34-ADDC-4724-9758-62BCEC57532F}"/>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2658" y="942309"/>
            <a:ext cx="2876472" cy="1988361"/>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s://encrypted-tbn1.gstatic.com/images?q=tbn:ANd9GcS-PUjVyE7OlcLxkjo1Wa6hn7qRvVRkEanvr7qBiuskAJLteLjvXw">
            <a:extLst>
              <a:ext uri="{FF2B5EF4-FFF2-40B4-BE49-F238E27FC236}">
                <a16:creationId xmlns:a16="http://schemas.microsoft.com/office/drawing/2014/main" xmlns="" id="{A805310F-2F9A-44E1-9BA4-4F38D7FAB1B4}"/>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21725" y="3341904"/>
            <a:ext cx="1943098" cy="226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888754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164</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363057685"/>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164</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164</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30456966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165</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701845164"/>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165</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165</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29302093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solidFill>
                  <a:schemeClr val="bg1"/>
                </a:solidFill>
              </a:rPr>
              <a:t>Kurs i specializuar gjyqësor për </a:t>
            </a:r>
          </a:p>
          <a:p>
            <a:pPr algn="r"/>
            <a:r>
              <a:rPr lang="sq-AL" sz="3200" b="1">
                <a:solidFill>
                  <a:schemeClr val="bg1"/>
                </a:solidFill>
              </a:rPr>
              <a:t>Bashkëpunimin ndërkombëtar</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xmlns="" id="{6C59456A-02DA-0F46-BF32-314184E697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xmlns="" val="6353410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solidFill>
                  <a:schemeClr val="bg1"/>
                </a:solidFill>
              </a:rPr>
              <a:t>Kurs i specializuar gjyqësor për </a:t>
            </a:r>
          </a:p>
          <a:p>
            <a:pPr algn="r"/>
            <a:r>
              <a:rPr lang="sq-AL" sz="3200" b="1">
                <a:solidFill>
                  <a:schemeClr val="bg1"/>
                </a:solidFill>
              </a:rPr>
              <a:t>Bashkëpunimin ndërkombëtar</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sq-AL" sz="3200" b="1">
                <a:ea typeface="ＭＳ Ｐゴシック" charset="0"/>
                <a:cs typeface="ＭＳ Ｐゴシック" charset="0"/>
              </a:rPr>
              <a:t>Pjesa e tretë</a:t>
            </a:r>
          </a:p>
          <a:p>
            <a:pPr algn="ctr">
              <a:lnSpc>
                <a:spcPct val="80000"/>
              </a:lnSpc>
            </a:pPr>
            <a:r>
              <a:rPr lang="sq-AL" sz="3200" b="1">
                <a:ea typeface="ＭＳ Ｐゴシック" charset="0"/>
                <a:cs typeface="ＭＳ Ｐゴシック" charset="0"/>
              </a:rPr>
              <a:t/>
            </a:r>
            <a:br>
              <a:rPr lang="sq-AL" sz="3200" b="1">
                <a:ea typeface="ＭＳ Ｐゴシック" charset="0"/>
                <a:cs typeface="ＭＳ Ｐゴシック" charset="0"/>
              </a:rPr>
            </a:br>
            <a:r>
              <a:rPr lang="sq-AL" sz="3200" b="1"/>
              <a:t>Hyrje në Konventën e Budapestit </a:t>
            </a:r>
          </a:p>
          <a:p>
            <a:pPr algn="ctr" eaLnBrk="1" hangingPunct="1">
              <a:lnSpc>
                <a:spcPct val="80000"/>
              </a:lnSpc>
            </a:pPr>
            <a:endParaRPr lang="en-GB" sz="3200" dirty="0"/>
          </a:p>
        </p:txBody>
      </p:sp>
    </p:spTree>
    <p:extLst>
      <p:ext uri="{BB962C8B-B14F-4D97-AF65-F5344CB8AC3E}">
        <p14:creationId xmlns:p14="http://schemas.microsoft.com/office/powerpoint/2010/main" xmlns="" val="39030927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Konventa e “Budapestit” lidhur me Krimet Kibernetike e Këshillit të Evropës</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1FCE5F71-B62F-4840-AD46-7690CB1F70D4}"/>
              </a:ext>
            </a:extLst>
          </p:cNvPr>
          <p:cNvSpPr/>
          <p:nvPr/>
        </p:nvSpPr>
        <p:spPr>
          <a:xfrm>
            <a:off x="88522" y="1072937"/>
            <a:ext cx="4572000" cy="5693866"/>
          </a:xfrm>
          <a:prstGeom prst="rect">
            <a:avLst/>
          </a:prstGeom>
        </p:spPr>
        <p:txBody>
          <a:bodyPr>
            <a:spAutoFit/>
          </a:bodyPr>
          <a:lstStyle/>
          <a:p>
            <a:pPr marL="342900" indent="-342900">
              <a:buFont typeface="Wingdings" pitchFamily="2" charset="2"/>
              <a:buChar char="ü"/>
              <a:defRPr/>
            </a:pPr>
            <a:r>
              <a:rPr lang="sq-AL" sz="2000" b="1" dirty="0"/>
              <a:t>Hapur për nënshkrim më 23 nëntor 2001 në Budapest</a:t>
            </a:r>
          </a:p>
          <a:p>
            <a:pPr marL="342900" indent="-342900">
              <a:buFont typeface="Wingdings" pitchFamily="2" charset="2"/>
              <a:buChar char="ü"/>
              <a:defRPr/>
            </a:pPr>
            <a:r>
              <a:rPr lang="sq-AL" sz="2000" b="1" dirty="0"/>
              <a:t>Ndjekur nga Komiteti i Konventës së Krimit </a:t>
            </a:r>
            <a:r>
              <a:rPr lang="sq-AL" sz="2000" b="1" dirty="0" err="1"/>
              <a:t>Kibernetik</a:t>
            </a:r>
            <a:r>
              <a:rPr lang="sq-AL" sz="2000" b="1" dirty="0"/>
              <a:t> (T-CY) </a:t>
            </a:r>
          </a:p>
          <a:p>
            <a:pPr marL="342900" indent="-342900">
              <a:buFont typeface="Wingdings" pitchFamily="2" charset="2"/>
              <a:buChar char="ü"/>
              <a:defRPr/>
            </a:pPr>
            <a:r>
              <a:rPr lang="sq-AL" sz="2000" b="1" dirty="0"/>
              <a:t>E hapur për aderim nga çdo shtet</a:t>
            </a:r>
          </a:p>
          <a:p>
            <a:pPr>
              <a:defRPr/>
            </a:pPr>
            <a:endParaRPr lang="en-GB" sz="2000" b="1" dirty="0"/>
          </a:p>
          <a:p>
            <a:pPr marL="457200" indent="-457200">
              <a:buFont typeface="Wingdings" pitchFamily="2" charset="2"/>
              <a:buChar char="ü"/>
              <a:defRPr/>
            </a:pPr>
            <a:r>
              <a:rPr lang="sq-AL" sz="2000" b="1" dirty="0"/>
              <a:t>Që nga tetori 2020:</a:t>
            </a:r>
          </a:p>
          <a:p>
            <a:pPr marL="342900" indent="-342900">
              <a:buFont typeface="Arial" pitchFamily="34" charset="0"/>
              <a:buChar char="•"/>
              <a:defRPr/>
            </a:pPr>
            <a:r>
              <a:rPr lang="sq-AL" sz="2000" b="1" dirty="0"/>
              <a:t>65 palë </a:t>
            </a:r>
            <a:r>
              <a:rPr lang="sq-AL" sz="2000" dirty="0"/>
              <a:t>(44 shtete anëtare të Këshillit të Evropës, përveç Argjentinës, Australisë, </a:t>
            </a:r>
            <a:r>
              <a:rPr lang="sq-AL" sz="2000" dirty="0" err="1"/>
              <a:t>Cabo</a:t>
            </a:r>
            <a:r>
              <a:rPr lang="sq-AL" sz="2000" dirty="0"/>
              <a:t> </a:t>
            </a:r>
            <a:r>
              <a:rPr lang="sq-AL" sz="2000" dirty="0" err="1"/>
              <a:t>Verde</a:t>
            </a:r>
            <a:r>
              <a:rPr lang="sq-AL" sz="2000" dirty="0"/>
              <a:t>, Kanada, Kili, Kolumbia, Kosta Rika, Republika Dominikane, Gana, Izraeli, Japonia, </a:t>
            </a:r>
            <a:r>
              <a:rPr lang="sq-AL" sz="2000" dirty="0" err="1"/>
              <a:t>Mauritius</a:t>
            </a:r>
            <a:r>
              <a:rPr lang="sq-AL" sz="2000" dirty="0"/>
              <a:t>, Maroku, Panama, Paraguai, Peru, Filipine, Senegal, </a:t>
            </a:r>
            <a:r>
              <a:rPr lang="sq-AL" sz="2000" dirty="0" err="1"/>
              <a:t>Sri</a:t>
            </a:r>
            <a:r>
              <a:rPr lang="sq-AL" sz="2000" dirty="0"/>
              <a:t> </a:t>
            </a:r>
            <a:r>
              <a:rPr lang="sq-AL" sz="2000" dirty="0" err="1"/>
              <a:t>Lanka</a:t>
            </a:r>
            <a:r>
              <a:rPr lang="sq-AL" sz="2000" dirty="0"/>
              <a:t>, </a:t>
            </a:r>
            <a:r>
              <a:rPr lang="sq-AL" sz="2000" dirty="0" err="1"/>
              <a:t>Tonga</a:t>
            </a:r>
            <a:r>
              <a:rPr lang="sq-AL" sz="2000" dirty="0"/>
              <a:t> dhe SHBA)</a:t>
            </a:r>
          </a:p>
          <a:p>
            <a:pPr>
              <a:defRPr/>
            </a:pPr>
            <a:endParaRPr lang="en-GB" sz="2200" b="1" dirty="0"/>
          </a:p>
          <a:p>
            <a:pPr marL="800100" lvl="1" indent="-342900">
              <a:buFont typeface="Wingdings" pitchFamily="2" charset="2"/>
              <a:buChar char="ü"/>
            </a:pPr>
            <a:endParaRPr lang="en-GB" sz="2200" dirty="0"/>
          </a:p>
        </p:txBody>
      </p:sp>
      <p:sp>
        <p:nvSpPr>
          <p:cNvPr id="5" name="Rectangle 4">
            <a:extLst>
              <a:ext uri="{FF2B5EF4-FFF2-40B4-BE49-F238E27FC236}">
                <a16:creationId xmlns:a16="http://schemas.microsoft.com/office/drawing/2014/main" xmlns="" id="{CBF6D94C-E963-2548-B312-315B2A8ACCD5}"/>
              </a:ext>
            </a:extLst>
          </p:cNvPr>
          <p:cNvSpPr/>
          <p:nvPr/>
        </p:nvSpPr>
        <p:spPr>
          <a:xfrm>
            <a:off x="4572000" y="894204"/>
            <a:ext cx="4572000" cy="5647700"/>
          </a:xfrm>
          <a:prstGeom prst="rect">
            <a:avLst/>
          </a:prstGeom>
        </p:spPr>
        <p:txBody>
          <a:bodyPr wrap="square">
            <a:spAutoFit/>
          </a:bodyPr>
          <a:lstStyle/>
          <a:p>
            <a:pPr marL="342900" indent="-342900">
              <a:buFont typeface="Arial" pitchFamily="34" charset="0"/>
              <a:buChar char="•"/>
              <a:defRPr/>
            </a:pPr>
            <a:r>
              <a:rPr lang="sq-AL" sz="1900" b="1" dirty="0"/>
              <a:t>Numri i përgjithshëm i nënshkrimeve që nuk janë pasuar me ratifikim: 3 </a:t>
            </a:r>
          </a:p>
          <a:p>
            <a:pPr marL="342900" indent="-342900">
              <a:buFont typeface="Arial" pitchFamily="34" charset="0"/>
              <a:buChar char="•"/>
              <a:defRPr/>
            </a:pPr>
            <a:r>
              <a:rPr lang="sq-AL" sz="1900" dirty="0"/>
              <a:t>(Irlanda, Suedia, Afrika e Jugut)</a:t>
            </a:r>
          </a:p>
          <a:p>
            <a:pPr marL="342900" indent="-342900">
              <a:buFont typeface="Arial" pitchFamily="34" charset="0"/>
              <a:buChar char="•"/>
              <a:defRPr/>
            </a:pPr>
            <a:endParaRPr lang="en-US" sz="1900" dirty="0"/>
          </a:p>
          <a:p>
            <a:pPr marL="342900" indent="-342900">
              <a:buFont typeface="Arial" pitchFamily="34" charset="0"/>
              <a:buChar char="•"/>
              <a:defRPr/>
            </a:pPr>
            <a:r>
              <a:rPr lang="sq-AL" sz="1900" b="1" dirty="0"/>
              <a:t>Numri i përgjithshëm i ftesave për të nënshkruar dhe ratifikuar</a:t>
            </a:r>
            <a:r>
              <a:rPr lang="sq-AL" sz="1900" dirty="0"/>
              <a:t>: </a:t>
            </a:r>
            <a:r>
              <a:rPr lang="sq-AL" sz="1900" b="1" dirty="0"/>
              <a:t>9</a:t>
            </a:r>
            <a:r>
              <a:rPr lang="sq-AL" sz="1900" dirty="0"/>
              <a:t> </a:t>
            </a:r>
          </a:p>
          <a:p>
            <a:pPr marL="342900" indent="-342900">
              <a:buFont typeface="Arial" pitchFamily="34" charset="0"/>
              <a:buChar char="•"/>
              <a:defRPr/>
            </a:pPr>
            <a:r>
              <a:rPr lang="sq-AL" sz="1900" dirty="0"/>
              <a:t>(Benin, Brazil, </a:t>
            </a:r>
            <a:r>
              <a:rPr lang="sq-AL" sz="1900" dirty="0" err="1"/>
              <a:t>Burkina</a:t>
            </a:r>
            <a:r>
              <a:rPr lang="sq-AL" sz="1900" dirty="0"/>
              <a:t> </a:t>
            </a:r>
            <a:r>
              <a:rPr lang="sq-AL" sz="1900" dirty="0" err="1"/>
              <a:t>Faso</a:t>
            </a:r>
            <a:r>
              <a:rPr lang="sq-AL" sz="1900" dirty="0"/>
              <a:t>, Guatemala, Zelandën e Re, Niger, Nigeri, Tunizi)</a:t>
            </a:r>
          </a:p>
          <a:p>
            <a:pPr marL="342900" indent="-342900">
              <a:buFont typeface="Arial" pitchFamily="34" charset="0"/>
              <a:buChar char="•"/>
              <a:defRPr/>
            </a:pPr>
            <a:endParaRPr lang="en-US" sz="1900" dirty="0"/>
          </a:p>
          <a:p>
            <a:pPr marL="342900" indent="-342900">
              <a:buFont typeface="Arial" pitchFamily="34" charset="0"/>
              <a:buChar char="•"/>
              <a:defRPr/>
            </a:pPr>
            <a:r>
              <a:rPr lang="sq-AL" sz="1900" b="1" dirty="0"/>
              <a:t>Numri total i ratifikimeve, nënshkrimeve dhe ftesave në tetor 2020: 77</a:t>
            </a:r>
          </a:p>
          <a:p>
            <a:pPr>
              <a:defRPr/>
            </a:pPr>
            <a:r>
              <a:rPr lang="sq-AL" sz="1900" b="1" dirty="0"/>
              <a:t> </a:t>
            </a:r>
          </a:p>
          <a:p>
            <a:pPr marL="342900" indent="-342900">
              <a:buFont typeface="Arial" panose="020B0604020202020204" pitchFamily="34" charset="0"/>
              <a:buChar char="•"/>
              <a:defRPr/>
            </a:pPr>
            <a:r>
              <a:rPr lang="sq-AL" sz="1900" b="1" dirty="0"/>
              <a:t>Shumë më tepër kanë përdorur Konventën e Budapestit si udhëzues për legjislacionin e brendshëm</a:t>
            </a:r>
          </a:p>
        </p:txBody>
      </p:sp>
    </p:spTree>
    <p:extLst>
      <p:ext uri="{BB962C8B-B14F-4D97-AF65-F5344CB8AC3E}">
        <p14:creationId xmlns:p14="http://schemas.microsoft.com/office/powerpoint/2010/main" xmlns="" val="70965738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lide Number Placeholder 1">
            <a:extLst>
              <a:ext uri="{FF2B5EF4-FFF2-40B4-BE49-F238E27FC236}">
                <a16:creationId xmlns:a16="http://schemas.microsoft.com/office/drawing/2014/main" xmlns="" id="{CE969E5C-82EA-4D3D-8929-DA97BF12983C}"/>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169</a:t>
            </a:fld>
            <a:endParaRPr lang="en-GB" smtClean="0"/>
          </a:p>
        </p:txBody>
      </p:sp>
      <p:sp>
        <p:nvSpPr>
          <p:cNvPr id="144" name="TextBox 143">
            <a:extLst>
              <a:ext uri="{FF2B5EF4-FFF2-40B4-BE49-F238E27FC236}">
                <a16:creationId xmlns:a16="http://schemas.microsoft.com/office/drawing/2014/main" xmlns="" id="{75E153E7-57D2-4E89-A28B-0FE40CC377C8}"/>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146" name="Slide Number Placeholder 4">
            <a:extLst>
              <a:ext uri="{FF2B5EF4-FFF2-40B4-BE49-F238E27FC236}">
                <a16:creationId xmlns:a16="http://schemas.microsoft.com/office/drawing/2014/main" xmlns="" id="{5292D615-D9F4-4A75-91F0-DD6504B11964}"/>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169</a:t>
            </a:fld>
            <a:endParaRPr lang="en-GB" smtClean="0">
              <a:solidFill>
                <a:schemeClr val="tx1"/>
              </a:solidFill>
            </a:endParaRPr>
          </a:p>
        </p:txBody>
      </p:sp>
      <p:sp>
        <p:nvSpPr>
          <p:cNvPr id="147" name="Rectangle 146">
            <a:extLst>
              <a:ext uri="{FF2B5EF4-FFF2-40B4-BE49-F238E27FC236}">
                <a16:creationId xmlns:a16="http://schemas.microsoft.com/office/drawing/2014/main" xmlns="" id="{C8700ABF-74F0-4854-B5AE-91F99D55C299}"/>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8" name="Rectangle 4">
            <a:extLst>
              <a:ext uri="{FF2B5EF4-FFF2-40B4-BE49-F238E27FC236}">
                <a16:creationId xmlns:a16="http://schemas.microsoft.com/office/drawing/2014/main" xmlns="" id="{26E2B977-3E39-4EB8-A757-980081B3190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9" name="Rectangle 148">
            <a:extLst>
              <a:ext uri="{FF2B5EF4-FFF2-40B4-BE49-F238E27FC236}">
                <a16:creationId xmlns:a16="http://schemas.microsoft.com/office/drawing/2014/main" xmlns="" id="{95C3929D-C5B5-49F9-AC3F-CF6DA2F8E7C1}"/>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Konventa e “Budapestit” lidhur me Krimet Kibernetike e Këshillit të Evropës</a:t>
            </a:r>
          </a:p>
        </p:txBody>
      </p:sp>
      <p:pic>
        <p:nvPicPr>
          <p:cNvPr id="150" name="Picture 4">
            <a:extLst>
              <a:ext uri="{FF2B5EF4-FFF2-40B4-BE49-F238E27FC236}">
                <a16:creationId xmlns:a16="http://schemas.microsoft.com/office/drawing/2014/main" xmlns="" id="{CEF47A2B-D7FC-475D-9770-EC130536173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51" name="TextBox 150">
            <a:extLst>
              <a:ext uri="{FF2B5EF4-FFF2-40B4-BE49-F238E27FC236}">
                <a16:creationId xmlns:a16="http://schemas.microsoft.com/office/drawing/2014/main" xmlns="" id="{FA7A46AB-3391-4475-9D5F-04240CF80C68}"/>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52" name="TextBox 143">
            <a:extLst>
              <a:ext uri="{FF2B5EF4-FFF2-40B4-BE49-F238E27FC236}">
                <a16:creationId xmlns:a16="http://schemas.microsoft.com/office/drawing/2014/main" xmlns="" id="{8924E649-95E3-442F-83CA-C58BD9265267}"/>
              </a:ext>
            </a:extLst>
          </p:cNvPr>
          <p:cNvSpPr txBox="1">
            <a:spLocks noChangeArrowheads="1"/>
          </p:cNvSpPr>
          <p:nvPr/>
        </p:nvSpPr>
        <p:spPr bwMode="auto">
          <a:xfrm>
            <a:off x="288131" y="3622221"/>
            <a:ext cx="2195513"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b="1">
                <a:latin typeface="Verdana" charset="0"/>
                <a:cs typeface="Verdana" charset="0"/>
              </a:rPr>
              <a:t>130+</a:t>
            </a:r>
          </a:p>
        </p:txBody>
      </p:sp>
      <p:grpSp>
        <p:nvGrpSpPr>
          <p:cNvPr id="153" name="Group 152">
            <a:extLst>
              <a:ext uri="{FF2B5EF4-FFF2-40B4-BE49-F238E27FC236}">
                <a16:creationId xmlns:a16="http://schemas.microsoft.com/office/drawing/2014/main" xmlns="" id="{3C6D1116-DD8A-440A-8F9A-09E08F7313B9}"/>
              </a:ext>
            </a:extLst>
          </p:cNvPr>
          <p:cNvGrpSpPr>
            <a:grpSpLocks/>
          </p:cNvGrpSpPr>
          <p:nvPr/>
        </p:nvGrpSpPr>
        <p:grpSpPr bwMode="auto">
          <a:xfrm>
            <a:off x="359569" y="1180646"/>
            <a:ext cx="8424862" cy="3757613"/>
            <a:chOff x="-30650" y="0"/>
            <a:chExt cx="9372924" cy="4653136"/>
          </a:xfrm>
        </p:grpSpPr>
        <p:pic>
          <p:nvPicPr>
            <p:cNvPr id="154" name="Picture 153">
              <a:extLst>
                <a:ext uri="{FF2B5EF4-FFF2-40B4-BE49-F238E27FC236}">
                  <a16:creationId xmlns:a16="http://schemas.microsoft.com/office/drawing/2014/main" xmlns="" id="{415785B4-F620-43B8-B88A-F85CF2ED1AF4}"/>
                </a:ext>
              </a:extLst>
            </p:cNvPr>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285" name="Oval 284">
              <a:extLst>
                <a:ext uri="{FF2B5EF4-FFF2-40B4-BE49-F238E27FC236}">
                  <a16:creationId xmlns:a16="http://schemas.microsoft.com/office/drawing/2014/main" xmlns="" id="{77925D23-D596-4830-8EEF-78C0496F222D}"/>
                </a:ext>
              </a:extLst>
            </p:cNvPr>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6" name="Oval 285">
              <a:extLst>
                <a:ext uri="{FF2B5EF4-FFF2-40B4-BE49-F238E27FC236}">
                  <a16:creationId xmlns:a16="http://schemas.microsoft.com/office/drawing/2014/main" xmlns="" id="{27B4CF88-4594-4720-9193-E39E9A628211}"/>
                </a:ext>
              </a:extLst>
            </p:cNvPr>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7" name="Oval 286">
              <a:extLst>
                <a:ext uri="{FF2B5EF4-FFF2-40B4-BE49-F238E27FC236}">
                  <a16:creationId xmlns:a16="http://schemas.microsoft.com/office/drawing/2014/main" xmlns="" id="{1210C7AF-7DA3-49C0-ACCC-2C9628934E67}"/>
                </a:ext>
              </a:extLst>
            </p:cNvPr>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8" name="Oval 287">
              <a:extLst>
                <a:ext uri="{FF2B5EF4-FFF2-40B4-BE49-F238E27FC236}">
                  <a16:creationId xmlns:a16="http://schemas.microsoft.com/office/drawing/2014/main" xmlns="" id="{A9D43B90-345E-4117-B3B8-9FA656B35534}"/>
                </a:ext>
              </a:extLst>
            </p:cNvPr>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9" name="Oval 288">
              <a:extLst>
                <a:ext uri="{FF2B5EF4-FFF2-40B4-BE49-F238E27FC236}">
                  <a16:creationId xmlns:a16="http://schemas.microsoft.com/office/drawing/2014/main" xmlns="" id="{6FFA30A7-11BA-4872-BAFE-D75CCD1F11EA}"/>
                </a:ext>
              </a:extLst>
            </p:cNvPr>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0" name="Oval 289">
              <a:extLst>
                <a:ext uri="{FF2B5EF4-FFF2-40B4-BE49-F238E27FC236}">
                  <a16:creationId xmlns:a16="http://schemas.microsoft.com/office/drawing/2014/main" xmlns="" id="{F6FBE6A4-1363-46F0-849C-42968F662A0C}"/>
                </a:ext>
              </a:extLst>
            </p:cNvPr>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1" name="Oval 290">
              <a:extLst>
                <a:ext uri="{FF2B5EF4-FFF2-40B4-BE49-F238E27FC236}">
                  <a16:creationId xmlns:a16="http://schemas.microsoft.com/office/drawing/2014/main" xmlns="" id="{F2B51B40-742E-4630-BD28-954CFE20505D}"/>
                </a:ext>
              </a:extLst>
            </p:cNvPr>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2" name="Oval 291">
              <a:extLst>
                <a:ext uri="{FF2B5EF4-FFF2-40B4-BE49-F238E27FC236}">
                  <a16:creationId xmlns:a16="http://schemas.microsoft.com/office/drawing/2014/main" xmlns="" id="{8242A950-A306-4FE5-B8D6-E682E099FBA2}"/>
                </a:ext>
              </a:extLst>
            </p:cNvPr>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3" name="Oval 292">
              <a:extLst>
                <a:ext uri="{FF2B5EF4-FFF2-40B4-BE49-F238E27FC236}">
                  <a16:creationId xmlns:a16="http://schemas.microsoft.com/office/drawing/2014/main" xmlns="" id="{85DE0FD9-611F-418C-9D89-68155C6EBCED}"/>
                </a:ext>
              </a:extLst>
            </p:cNvPr>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4" name="Oval 293">
              <a:extLst>
                <a:ext uri="{FF2B5EF4-FFF2-40B4-BE49-F238E27FC236}">
                  <a16:creationId xmlns:a16="http://schemas.microsoft.com/office/drawing/2014/main" xmlns="" id="{B444F594-EBCF-4AF9-8991-EB9F9E0CCBA1}"/>
                </a:ext>
              </a:extLst>
            </p:cNvPr>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5" name="Oval 294">
              <a:extLst>
                <a:ext uri="{FF2B5EF4-FFF2-40B4-BE49-F238E27FC236}">
                  <a16:creationId xmlns:a16="http://schemas.microsoft.com/office/drawing/2014/main" xmlns="" id="{CB0EFBB4-5EF5-4F2C-8507-D27CAB758462}"/>
                </a:ext>
              </a:extLst>
            </p:cNvPr>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6" name="Oval 295">
              <a:extLst>
                <a:ext uri="{FF2B5EF4-FFF2-40B4-BE49-F238E27FC236}">
                  <a16:creationId xmlns:a16="http://schemas.microsoft.com/office/drawing/2014/main" xmlns="" id="{A74B40BF-2335-4AF0-A535-100024720AF1}"/>
                </a:ext>
              </a:extLst>
            </p:cNvPr>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7" name="Oval 296">
              <a:extLst>
                <a:ext uri="{FF2B5EF4-FFF2-40B4-BE49-F238E27FC236}">
                  <a16:creationId xmlns:a16="http://schemas.microsoft.com/office/drawing/2014/main" xmlns="" id="{AC38FE48-43B7-45D6-934E-6A2FC41AC5EC}"/>
                </a:ext>
              </a:extLst>
            </p:cNvPr>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8" name="Oval 297">
              <a:extLst>
                <a:ext uri="{FF2B5EF4-FFF2-40B4-BE49-F238E27FC236}">
                  <a16:creationId xmlns:a16="http://schemas.microsoft.com/office/drawing/2014/main" xmlns="" id="{1F64CEDF-E211-49BD-AAAD-348AC3E9A7C7}"/>
                </a:ext>
              </a:extLst>
            </p:cNvPr>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9" name="Oval 298">
              <a:extLst>
                <a:ext uri="{FF2B5EF4-FFF2-40B4-BE49-F238E27FC236}">
                  <a16:creationId xmlns:a16="http://schemas.microsoft.com/office/drawing/2014/main" xmlns="" id="{EB5794F3-2E98-4B00-9B3A-D9FDBC266395}"/>
                </a:ext>
              </a:extLst>
            </p:cNvPr>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0" name="Oval 299">
              <a:extLst>
                <a:ext uri="{FF2B5EF4-FFF2-40B4-BE49-F238E27FC236}">
                  <a16:creationId xmlns:a16="http://schemas.microsoft.com/office/drawing/2014/main" xmlns="" id="{BE8E1D08-2749-4555-995B-1A8F993C38E5}"/>
                </a:ext>
              </a:extLst>
            </p:cNvPr>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1" name="Oval 300">
              <a:extLst>
                <a:ext uri="{FF2B5EF4-FFF2-40B4-BE49-F238E27FC236}">
                  <a16:creationId xmlns:a16="http://schemas.microsoft.com/office/drawing/2014/main" xmlns="" id="{1FA1FEC6-BA6F-4D5A-89B5-03D64723FF4C}"/>
                </a:ext>
              </a:extLst>
            </p:cNvPr>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2" name="Oval 301">
              <a:extLst>
                <a:ext uri="{FF2B5EF4-FFF2-40B4-BE49-F238E27FC236}">
                  <a16:creationId xmlns:a16="http://schemas.microsoft.com/office/drawing/2014/main" xmlns="" id="{498C363D-FDA1-4D11-A3DA-0148B1DFDBCF}"/>
                </a:ext>
              </a:extLst>
            </p:cNvPr>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3" name="Oval 302">
              <a:extLst>
                <a:ext uri="{FF2B5EF4-FFF2-40B4-BE49-F238E27FC236}">
                  <a16:creationId xmlns:a16="http://schemas.microsoft.com/office/drawing/2014/main" xmlns="" id="{2A76B685-4BAE-4550-ACB1-9CD05A30D466}"/>
                </a:ext>
              </a:extLst>
            </p:cNvPr>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4" name="Oval 303">
              <a:extLst>
                <a:ext uri="{FF2B5EF4-FFF2-40B4-BE49-F238E27FC236}">
                  <a16:creationId xmlns:a16="http://schemas.microsoft.com/office/drawing/2014/main" xmlns="" id="{00D54C92-9EAB-4DA5-95C7-1AEA81CD598C}"/>
                </a:ext>
              </a:extLst>
            </p:cNvPr>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5" name="Oval 304">
              <a:extLst>
                <a:ext uri="{FF2B5EF4-FFF2-40B4-BE49-F238E27FC236}">
                  <a16:creationId xmlns:a16="http://schemas.microsoft.com/office/drawing/2014/main" xmlns="" id="{6C43D362-0D82-431F-BD04-22AEE6473A9E}"/>
                </a:ext>
              </a:extLst>
            </p:cNvPr>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6" name="Oval 305">
              <a:extLst>
                <a:ext uri="{FF2B5EF4-FFF2-40B4-BE49-F238E27FC236}">
                  <a16:creationId xmlns:a16="http://schemas.microsoft.com/office/drawing/2014/main" xmlns="" id="{17589F2A-1658-41F9-8D4D-400AFE4425E4}"/>
                </a:ext>
              </a:extLst>
            </p:cNvPr>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7" name="Oval 306">
              <a:extLst>
                <a:ext uri="{FF2B5EF4-FFF2-40B4-BE49-F238E27FC236}">
                  <a16:creationId xmlns:a16="http://schemas.microsoft.com/office/drawing/2014/main" xmlns="" id="{395EB7E4-7454-4466-8D58-CF33EDB2A239}"/>
                </a:ext>
              </a:extLst>
            </p:cNvPr>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8" name="Oval 307">
              <a:extLst>
                <a:ext uri="{FF2B5EF4-FFF2-40B4-BE49-F238E27FC236}">
                  <a16:creationId xmlns:a16="http://schemas.microsoft.com/office/drawing/2014/main" xmlns="" id="{700F2B98-9254-402D-9E46-695F9FC632DB}"/>
                </a:ext>
              </a:extLst>
            </p:cNvPr>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09" name="Oval 308">
              <a:extLst>
                <a:ext uri="{FF2B5EF4-FFF2-40B4-BE49-F238E27FC236}">
                  <a16:creationId xmlns:a16="http://schemas.microsoft.com/office/drawing/2014/main" xmlns="" id="{8C8BCFAA-0542-4EFC-9E5F-C6E303D3F169}"/>
                </a:ext>
              </a:extLst>
            </p:cNvPr>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0" name="Oval 309">
              <a:extLst>
                <a:ext uri="{FF2B5EF4-FFF2-40B4-BE49-F238E27FC236}">
                  <a16:creationId xmlns:a16="http://schemas.microsoft.com/office/drawing/2014/main" xmlns="" id="{6F992C04-8975-491A-AA3E-79D35F0981FD}"/>
                </a:ext>
              </a:extLst>
            </p:cNvPr>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1" name="Oval 310">
              <a:extLst>
                <a:ext uri="{FF2B5EF4-FFF2-40B4-BE49-F238E27FC236}">
                  <a16:creationId xmlns:a16="http://schemas.microsoft.com/office/drawing/2014/main" xmlns="" id="{25D52023-EEDE-4E08-98CE-09B18CFD884E}"/>
                </a:ext>
              </a:extLst>
            </p:cNvPr>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2" name="Oval 311">
              <a:extLst>
                <a:ext uri="{FF2B5EF4-FFF2-40B4-BE49-F238E27FC236}">
                  <a16:creationId xmlns:a16="http://schemas.microsoft.com/office/drawing/2014/main" xmlns="" id="{EC420DD7-03E1-4E11-AB68-AD3C6EE230CC}"/>
                </a:ext>
              </a:extLst>
            </p:cNvPr>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3" name="Oval 312">
              <a:extLst>
                <a:ext uri="{FF2B5EF4-FFF2-40B4-BE49-F238E27FC236}">
                  <a16:creationId xmlns:a16="http://schemas.microsoft.com/office/drawing/2014/main" xmlns="" id="{2FB32B8E-2E05-46EE-9F85-EDC41B4AB13A}"/>
                </a:ext>
              </a:extLst>
            </p:cNvPr>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4" name="Oval 313">
              <a:extLst>
                <a:ext uri="{FF2B5EF4-FFF2-40B4-BE49-F238E27FC236}">
                  <a16:creationId xmlns:a16="http://schemas.microsoft.com/office/drawing/2014/main" xmlns="" id="{59A690A9-3599-47DF-B828-B44795F19F52}"/>
                </a:ext>
              </a:extLst>
            </p:cNvPr>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5" name="Oval 314">
              <a:extLst>
                <a:ext uri="{FF2B5EF4-FFF2-40B4-BE49-F238E27FC236}">
                  <a16:creationId xmlns:a16="http://schemas.microsoft.com/office/drawing/2014/main" xmlns="" id="{6558B9E2-28B6-4ED1-B934-A0FE7F0A2E80}"/>
                </a:ext>
              </a:extLst>
            </p:cNvPr>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6" name="Oval 315">
              <a:extLst>
                <a:ext uri="{FF2B5EF4-FFF2-40B4-BE49-F238E27FC236}">
                  <a16:creationId xmlns:a16="http://schemas.microsoft.com/office/drawing/2014/main" xmlns="" id="{CCCD3717-7AB5-4A52-A549-736AE3A4C6D1}"/>
                </a:ext>
              </a:extLst>
            </p:cNvPr>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7" name="Oval 316">
              <a:extLst>
                <a:ext uri="{FF2B5EF4-FFF2-40B4-BE49-F238E27FC236}">
                  <a16:creationId xmlns:a16="http://schemas.microsoft.com/office/drawing/2014/main" xmlns="" id="{72F3AFEA-94EE-4D2A-99E2-3A0FAB5959DC}"/>
                </a:ext>
              </a:extLst>
            </p:cNvPr>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8" name="Oval 317">
              <a:extLst>
                <a:ext uri="{FF2B5EF4-FFF2-40B4-BE49-F238E27FC236}">
                  <a16:creationId xmlns:a16="http://schemas.microsoft.com/office/drawing/2014/main" xmlns="" id="{F28D4986-868C-4C40-BA1A-43FC3D9A96B0}"/>
                </a:ext>
              </a:extLst>
            </p:cNvPr>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19" name="Oval 318">
              <a:extLst>
                <a:ext uri="{FF2B5EF4-FFF2-40B4-BE49-F238E27FC236}">
                  <a16:creationId xmlns:a16="http://schemas.microsoft.com/office/drawing/2014/main" xmlns="" id="{3B738AF6-9A52-49E8-9D37-A0CBD4ED8A65}"/>
                </a:ext>
              </a:extLst>
            </p:cNvPr>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0" name="Oval 319">
              <a:extLst>
                <a:ext uri="{FF2B5EF4-FFF2-40B4-BE49-F238E27FC236}">
                  <a16:creationId xmlns:a16="http://schemas.microsoft.com/office/drawing/2014/main" xmlns="" id="{C1899B9B-BAE3-419B-BA59-68C8CB0155E7}"/>
                </a:ext>
              </a:extLst>
            </p:cNvPr>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1" name="Oval 320">
              <a:extLst>
                <a:ext uri="{FF2B5EF4-FFF2-40B4-BE49-F238E27FC236}">
                  <a16:creationId xmlns:a16="http://schemas.microsoft.com/office/drawing/2014/main" xmlns="" id="{24C985DB-3A36-4C38-94F7-79C1B332DE8A}"/>
                </a:ext>
              </a:extLst>
            </p:cNvPr>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2" name="Oval 321">
              <a:extLst>
                <a:ext uri="{FF2B5EF4-FFF2-40B4-BE49-F238E27FC236}">
                  <a16:creationId xmlns:a16="http://schemas.microsoft.com/office/drawing/2014/main" xmlns="" id="{ECC87AE7-4C2A-44FB-A8A3-3CE4E0CD7D70}"/>
                </a:ext>
              </a:extLst>
            </p:cNvPr>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3" name="Oval 322">
              <a:extLst>
                <a:ext uri="{FF2B5EF4-FFF2-40B4-BE49-F238E27FC236}">
                  <a16:creationId xmlns:a16="http://schemas.microsoft.com/office/drawing/2014/main" xmlns="" id="{CBE1B54A-4A9F-4BAC-A14A-D74DE8BE5066}"/>
                </a:ext>
              </a:extLst>
            </p:cNvPr>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4" name="Oval 323">
              <a:extLst>
                <a:ext uri="{FF2B5EF4-FFF2-40B4-BE49-F238E27FC236}">
                  <a16:creationId xmlns:a16="http://schemas.microsoft.com/office/drawing/2014/main" xmlns="" id="{8ECCB599-CB4B-413F-867F-12FFAB046D31}"/>
                </a:ext>
              </a:extLst>
            </p:cNvPr>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5" name="Oval 324">
              <a:extLst>
                <a:ext uri="{FF2B5EF4-FFF2-40B4-BE49-F238E27FC236}">
                  <a16:creationId xmlns:a16="http://schemas.microsoft.com/office/drawing/2014/main" xmlns="" id="{5959D785-AB56-4A8C-884E-3740CFF59C71}"/>
                </a:ext>
              </a:extLst>
            </p:cNvPr>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6" name="Oval 325">
              <a:extLst>
                <a:ext uri="{FF2B5EF4-FFF2-40B4-BE49-F238E27FC236}">
                  <a16:creationId xmlns:a16="http://schemas.microsoft.com/office/drawing/2014/main" xmlns="" id="{901E991F-E5C3-49E0-9AF1-48AB3C337A77}"/>
                </a:ext>
              </a:extLst>
            </p:cNvPr>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7" name="Oval 326">
              <a:extLst>
                <a:ext uri="{FF2B5EF4-FFF2-40B4-BE49-F238E27FC236}">
                  <a16:creationId xmlns:a16="http://schemas.microsoft.com/office/drawing/2014/main" xmlns="" id="{974AE864-433A-4404-AB69-BBC7983D11D1}"/>
                </a:ext>
              </a:extLst>
            </p:cNvPr>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8" name="Oval 327">
              <a:extLst>
                <a:ext uri="{FF2B5EF4-FFF2-40B4-BE49-F238E27FC236}">
                  <a16:creationId xmlns:a16="http://schemas.microsoft.com/office/drawing/2014/main" xmlns="" id="{108E7D24-7B02-4B1F-B136-189B96D20653}"/>
                </a:ext>
              </a:extLst>
            </p:cNvPr>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29" name="Oval 328">
              <a:extLst>
                <a:ext uri="{FF2B5EF4-FFF2-40B4-BE49-F238E27FC236}">
                  <a16:creationId xmlns:a16="http://schemas.microsoft.com/office/drawing/2014/main" xmlns="" id="{B2D53190-C640-42FB-9071-F25599798158}"/>
                </a:ext>
              </a:extLst>
            </p:cNvPr>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0" name="Oval 329">
              <a:extLst>
                <a:ext uri="{FF2B5EF4-FFF2-40B4-BE49-F238E27FC236}">
                  <a16:creationId xmlns:a16="http://schemas.microsoft.com/office/drawing/2014/main" xmlns="" id="{5D5AC11A-2B5D-49F0-85D7-BE666B33E2BB}"/>
                </a:ext>
              </a:extLst>
            </p:cNvPr>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1" name="Oval 330">
              <a:extLst>
                <a:ext uri="{FF2B5EF4-FFF2-40B4-BE49-F238E27FC236}">
                  <a16:creationId xmlns:a16="http://schemas.microsoft.com/office/drawing/2014/main" xmlns="" id="{C8AB4A9B-F091-4E0B-A486-56AA4BFF5E97}"/>
                </a:ext>
              </a:extLst>
            </p:cNvPr>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2" name="Oval 331">
              <a:extLst>
                <a:ext uri="{FF2B5EF4-FFF2-40B4-BE49-F238E27FC236}">
                  <a16:creationId xmlns:a16="http://schemas.microsoft.com/office/drawing/2014/main" xmlns="" id="{AB30A656-4416-4758-8F06-2AD17008A9F4}"/>
                </a:ext>
              </a:extLst>
            </p:cNvPr>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3" name="Oval 332">
              <a:extLst>
                <a:ext uri="{FF2B5EF4-FFF2-40B4-BE49-F238E27FC236}">
                  <a16:creationId xmlns:a16="http://schemas.microsoft.com/office/drawing/2014/main" xmlns="" id="{41DC3904-238A-40B4-9237-571C683DD5A6}"/>
                </a:ext>
              </a:extLst>
            </p:cNvPr>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4" name="Oval 333">
              <a:extLst>
                <a:ext uri="{FF2B5EF4-FFF2-40B4-BE49-F238E27FC236}">
                  <a16:creationId xmlns:a16="http://schemas.microsoft.com/office/drawing/2014/main" xmlns="" id="{D080842B-28FB-42FB-BEF3-EC6064E1C0B5}"/>
                </a:ext>
              </a:extLst>
            </p:cNvPr>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5" name="Oval 334">
              <a:extLst>
                <a:ext uri="{FF2B5EF4-FFF2-40B4-BE49-F238E27FC236}">
                  <a16:creationId xmlns:a16="http://schemas.microsoft.com/office/drawing/2014/main" xmlns="" id="{153692B9-9076-43D2-8227-323965C92569}"/>
                </a:ext>
              </a:extLst>
            </p:cNvPr>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6" name="Oval 335">
              <a:extLst>
                <a:ext uri="{FF2B5EF4-FFF2-40B4-BE49-F238E27FC236}">
                  <a16:creationId xmlns:a16="http://schemas.microsoft.com/office/drawing/2014/main" xmlns="" id="{54209E90-88CA-4BB3-96AE-4FC207679F41}"/>
                </a:ext>
              </a:extLst>
            </p:cNvPr>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7" name="Oval 336">
              <a:extLst>
                <a:ext uri="{FF2B5EF4-FFF2-40B4-BE49-F238E27FC236}">
                  <a16:creationId xmlns:a16="http://schemas.microsoft.com/office/drawing/2014/main" xmlns="" id="{97C78444-BEFC-4422-BA55-6C1D7C968AAF}"/>
                </a:ext>
              </a:extLst>
            </p:cNvPr>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8" name="Oval 337">
              <a:extLst>
                <a:ext uri="{FF2B5EF4-FFF2-40B4-BE49-F238E27FC236}">
                  <a16:creationId xmlns:a16="http://schemas.microsoft.com/office/drawing/2014/main" xmlns="" id="{DAC85E00-AFCB-49B5-856E-2FF57AC7D782}"/>
                </a:ext>
              </a:extLst>
            </p:cNvPr>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39" name="Oval 338">
              <a:extLst>
                <a:ext uri="{FF2B5EF4-FFF2-40B4-BE49-F238E27FC236}">
                  <a16:creationId xmlns:a16="http://schemas.microsoft.com/office/drawing/2014/main" xmlns="" id="{FD718EC8-642A-4256-861D-D56F006E2DB1}"/>
                </a:ext>
              </a:extLst>
            </p:cNvPr>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0" name="Oval 339">
              <a:extLst>
                <a:ext uri="{FF2B5EF4-FFF2-40B4-BE49-F238E27FC236}">
                  <a16:creationId xmlns:a16="http://schemas.microsoft.com/office/drawing/2014/main" xmlns="" id="{4943296F-0683-44CD-9826-53088D85D3F0}"/>
                </a:ext>
              </a:extLst>
            </p:cNvPr>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1" name="Oval 340">
              <a:extLst>
                <a:ext uri="{FF2B5EF4-FFF2-40B4-BE49-F238E27FC236}">
                  <a16:creationId xmlns:a16="http://schemas.microsoft.com/office/drawing/2014/main" xmlns="" id="{2AB8B266-30BB-4776-803F-BC7C8C62DCE7}"/>
                </a:ext>
              </a:extLst>
            </p:cNvPr>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2" name="Oval 341">
              <a:extLst>
                <a:ext uri="{FF2B5EF4-FFF2-40B4-BE49-F238E27FC236}">
                  <a16:creationId xmlns:a16="http://schemas.microsoft.com/office/drawing/2014/main" xmlns="" id="{F2B7F067-C074-4027-8D6F-5584DE4F469A}"/>
                </a:ext>
              </a:extLst>
            </p:cNvPr>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3" name="Oval 342">
              <a:extLst>
                <a:ext uri="{FF2B5EF4-FFF2-40B4-BE49-F238E27FC236}">
                  <a16:creationId xmlns:a16="http://schemas.microsoft.com/office/drawing/2014/main" xmlns="" id="{BCE74A74-8FB0-464B-A6C7-961D469F8DC1}"/>
                </a:ext>
              </a:extLst>
            </p:cNvPr>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4" name="Oval 343">
              <a:extLst>
                <a:ext uri="{FF2B5EF4-FFF2-40B4-BE49-F238E27FC236}">
                  <a16:creationId xmlns:a16="http://schemas.microsoft.com/office/drawing/2014/main" xmlns="" id="{C5B824BF-7C00-4125-976D-0651CFE8B0EE}"/>
                </a:ext>
              </a:extLst>
            </p:cNvPr>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5" name="Oval 344">
              <a:extLst>
                <a:ext uri="{FF2B5EF4-FFF2-40B4-BE49-F238E27FC236}">
                  <a16:creationId xmlns:a16="http://schemas.microsoft.com/office/drawing/2014/main" xmlns="" id="{378834A3-FE07-44EB-BE0B-98D93F1ACAF1}"/>
                </a:ext>
              </a:extLst>
            </p:cNvPr>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6" name="Oval 345">
              <a:extLst>
                <a:ext uri="{FF2B5EF4-FFF2-40B4-BE49-F238E27FC236}">
                  <a16:creationId xmlns:a16="http://schemas.microsoft.com/office/drawing/2014/main" xmlns="" id="{418EBE18-0658-49CF-A050-025481F4AEF6}"/>
                </a:ext>
              </a:extLst>
            </p:cNvPr>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7" name="Oval 346">
              <a:extLst>
                <a:ext uri="{FF2B5EF4-FFF2-40B4-BE49-F238E27FC236}">
                  <a16:creationId xmlns:a16="http://schemas.microsoft.com/office/drawing/2014/main" xmlns="" id="{5DFF1007-D870-4D69-B112-42A97E4CB8EC}"/>
                </a:ext>
              </a:extLst>
            </p:cNvPr>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8" name="Oval 347">
              <a:extLst>
                <a:ext uri="{FF2B5EF4-FFF2-40B4-BE49-F238E27FC236}">
                  <a16:creationId xmlns:a16="http://schemas.microsoft.com/office/drawing/2014/main" xmlns="" id="{2EF979C9-9F7E-4BE0-AB20-8E8A3039A94A}"/>
                </a:ext>
              </a:extLst>
            </p:cNvPr>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49" name="Oval 348">
              <a:extLst>
                <a:ext uri="{FF2B5EF4-FFF2-40B4-BE49-F238E27FC236}">
                  <a16:creationId xmlns:a16="http://schemas.microsoft.com/office/drawing/2014/main" xmlns="" id="{3E29011A-ABC8-4273-99D2-B8AD0B891238}"/>
                </a:ext>
              </a:extLst>
            </p:cNvPr>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0" name="Oval 349">
              <a:extLst>
                <a:ext uri="{FF2B5EF4-FFF2-40B4-BE49-F238E27FC236}">
                  <a16:creationId xmlns:a16="http://schemas.microsoft.com/office/drawing/2014/main" xmlns="" id="{5C618181-DD37-4CAF-BD94-463D1ED19693}"/>
                </a:ext>
              </a:extLst>
            </p:cNvPr>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1" name="Oval 350">
              <a:extLst>
                <a:ext uri="{FF2B5EF4-FFF2-40B4-BE49-F238E27FC236}">
                  <a16:creationId xmlns:a16="http://schemas.microsoft.com/office/drawing/2014/main" xmlns="" id="{FD606C4E-E08A-48B4-A082-E47E0AAADD25}"/>
                </a:ext>
              </a:extLst>
            </p:cNvPr>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2" name="Oval 351">
              <a:extLst>
                <a:ext uri="{FF2B5EF4-FFF2-40B4-BE49-F238E27FC236}">
                  <a16:creationId xmlns:a16="http://schemas.microsoft.com/office/drawing/2014/main" xmlns="" id="{C84CC3C6-FB43-4F79-A00F-239279BEB24F}"/>
                </a:ext>
              </a:extLst>
            </p:cNvPr>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3" name="Oval 352">
              <a:extLst>
                <a:ext uri="{FF2B5EF4-FFF2-40B4-BE49-F238E27FC236}">
                  <a16:creationId xmlns:a16="http://schemas.microsoft.com/office/drawing/2014/main" xmlns="" id="{D72A1F37-AD2F-41F8-B668-E08DC81FDE8F}"/>
                </a:ext>
              </a:extLst>
            </p:cNvPr>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4" name="Oval 353">
              <a:extLst>
                <a:ext uri="{FF2B5EF4-FFF2-40B4-BE49-F238E27FC236}">
                  <a16:creationId xmlns:a16="http://schemas.microsoft.com/office/drawing/2014/main" xmlns="" id="{8909500A-578D-4071-B203-E2FF5D82C3DB}"/>
                </a:ext>
              </a:extLst>
            </p:cNvPr>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5" name="Oval 354">
              <a:extLst>
                <a:ext uri="{FF2B5EF4-FFF2-40B4-BE49-F238E27FC236}">
                  <a16:creationId xmlns:a16="http://schemas.microsoft.com/office/drawing/2014/main" xmlns="" id="{DBABA28A-4518-41B6-A23C-C193CE81A596}"/>
                </a:ext>
              </a:extLst>
            </p:cNvPr>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6" name="Oval 355">
              <a:extLst>
                <a:ext uri="{FF2B5EF4-FFF2-40B4-BE49-F238E27FC236}">
                  <a16:creationId xmlns:a16="http://schemas.microsoft.com/office/drawing/2014/main" xmlns="" id="{6A32943A-D4B9-4E42-AE66-12EC980BDB6D}"/>
                </a:ext>
              </a:extLst>
            </p:cNvPr>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7" name="Oval 356">
              <a:extLst>
                <a:ext uri="{FF2B5EF4-FFF2-40B4-BE49-F238E27FC236}">
                  <a16:creationId xmlns:a16="http://schemas.microsoft.com/office/drawing/2014/main" xmlns="" id="{6099E4E4-19D6-4FFF-A6C7-DF478467D942}"/>
                </a:ext>
              </a:extLst>
            </p:cNvPr>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8" name="Oval 357">
              <a:extLst>
                <a:ext uri="{FF2B5EF4-FFF2-40B4-BE49-F238E27FC236}">
                  <a16:creationId xmlns:a16="http://schemas.microsoft.com/office/drawing/2014/main" xmlns="" id="{A03D84F7-7E56-4F6A-AABC-EB62C1F2E3DF}"/>
                </a:ext>
              </a:extLst>
            </p:cNvPr>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59" name="Oval 358">
              <a:extLst>
                <a:ext uri="{FF2B5EF4-FFF2-40B4-BE49-F238E27FC236}">
                  <a16:creationId xmlns:a16="http://schemas.microsoft.com/office/drawing/2014/main" xmlns="" id="{A5A62327-1A2B-4129-B743-00DEDF2523FB}"/>
                </a:ext>
              </a:extLst>
            </p:cNvPr>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0" name="Oval 359">
              <a:extLst>
                <a:ext uri="{FF2B5EF4-FFF2-40B4-BE49-F238E27FC236}">
                  <a16:creationId xmlns:a16="http://schemas.microsoft.com/office/drawing/2014/main" xmlns="" id="{5BE47995-2FA8-41EF-953D-9E1740BAC19F}"/>
                </a:ext>
              </a:extLst>
            </p:cNvPr>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1" name="Oval 360">
              <a:extLst>
                <a:ext uri="{FF2B5EF4-FFF2-40B4-BE49-F238E27FC236}">
                  <a16:creationId xmlns:a16="http://schemas.microsoft.com/office/drawing/2014/main" xmlns="" id="{9FF3C24F-B20F-4A75-8029-ED49E935C7F1}"/>
                </a:ext>
              </a:extLst>
            </p:cNvPr>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2" name="Oval 361">
              <a:extLst>
                <a:ext uri="{FF2B5EF4-FFF2-40B4-BE49-F238E27FC236}">
                  <a16:creationId xmlns:a16="http://schemas.microsoft.com/office/drawing/2014/main" xmlns="" id="{4F465A89-B204-4F2B-8B82-9DF95E570331}"/>
                </a:ext>
              </a:extLst>
            </p:cNvPr>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3" name="Oval 362">
              <a:extLst>
                <a:ext uri="{FF2B5EF4-FFF2-40B4-BE49-F238E27FC236}">
                  <a16:creationId xmlns:a16="http://schemas.microsoft.com/office/drawing/2014/main" xmlns="" id="{10DA4821-9B08-464F-95AB-42421A32FF33}"/>
                </a:ext>
              </a:extLst>
            </p:cNvPr>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4" name="Oval 363">
              <a:extLst>
                <a:ext uri="{FF2B5EF4-FFF2-40B4-BE49-F238E27FC236}">
                  <a16:creationId xmlns:a16="http://schemas.microsoft.com/office/drawing/2014/main" xmlns="" id="{E36A43BA-D375-4BD2-9F39-325AB8BF6625}"/>
                </a:ext>
              </a:extLst>
            </p:cNvPr>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5" name="Oval 364">
              <a:extLst>
                <a:ext uri="{FF2B5EF4-FFF2-40B4-BE49-F238E27FC236}">
                  <a16:creationId xmlns:a16="http://schemas.microsoft.com/office/drawing/2014/main" xmlns="" id="{C6EDAF8C-BCDC-4007-9A46-1AEB177A8793}"/>
                </a:ext>
              </a:extLst>
            </p:cNvPr>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6" name="Oval 365">
              <a:extLst>
                <a:ext uri="{FF2B5EF4-FFF2-40B4-BE49-F238E27FC236}">
                  <a16:creationId xmlns:a16="http://schemas.microsoft.com/office/drawing/2014/main" xmlns="" id="{E12A3704-79D7-4E0D-AC3C-207557786465}"/>
                </a:ext>
              </a:extLst>
            </p:cNvPr>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7" name="Oval 366">
              <a:extLst>
                <a:ext uri="{FF2B5EF4-FFF2-40B4-BE49-F238E27FC236}">
                  <a16:creationId xmlns:a16="http://schemas.microsoft.com/office/drawing/2014/main" xmlns="" id="{D7AF4E50-71C9-475B-8568-9C025A36DF21}"/>
                </a:ext>
              </a:extLst>
            </p:cNvPr>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8" name="Oval 367">
              <a:extLst>
                <a:ext uri="{FF2B5EF4-FFF2-40B4-BE49-F238E27FC236}">
                  <a16:creationId xmlns:a16="http://schemas.microsoft.com/office/drawing/2014/main" xmlns="" id="{D61DBFA4-28C2-4172-98BE-FF50DB547A2D}"/>
                </a:ext>
              </a:extLst>
            </p:cNvPr>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69" name="Oval 368">
              <a:extLst>
                <a:ext uri="{FF2B5EF4-FFF2-40B4-BE49-F238E27FC236}">
                  <a16:creationId xmlns:a16="http://schemas.microsoft.com/office/drawing/2014/main" xmlns="" id="{53A2D64F-0A6F-44BF-AEF1-DA8B68EBA71F}"/>
                </a:ext>
              </a:extLst>
            </p:cNvPr>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0" name="Oval 369">
              <a:extLst>
                <a:ext uri="{FF2B5EF4-FFF2-40B4-BE49-F238E27FC236}">
                  <a16:creationId xmlns:a16="http://schemas.microsoft.com/office/drawing/2014/main" xmlns="" id="{A0AFAE5B-926F-45F9-B1C7-3826128A5B4E}"/>
                </a:ext>
              </a:extLst>
            </p:cNvPr>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1" name="Oval 370">
              <a:extLst>
                <a:ext uri="{FF2B5EF4-FFF2-40B4-BE49-F238E27FC236}">
                  <a16:creationId xmlns:a16="http://schemas.microsoft.com/office/drawing/2014/main" xmlns="" id="{96493444-CF67-49DF-BA13-3672F53901D8}"/>
                </a:ext>
              </a:extLst>
            </p:cNvPr>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2" name="Oval 371">
              <a:extLst>
                <a:ext uri="{FF2B5EF4-FFF2-40B4-BE49-F238E27FC236}">
                  <a16:creationId xmlns:a16="http://schemas.microsoft.com/office/drawing/2014/main" xmlns="" id="{ABB6AB7E-2BAA-4FF6-BC10-1FF56A4031DC}"/>
                </a:ext>
              </a:extLst>
            </p:cNvPr>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3" name="Oval 372">
              <a:extLst>
                <a:ext uri="{FF2B5EF4-FFF2-40B4-BE49-F238E27FC236}">
                  <a16:creationId xmlns:a16="http://schemas.microsoft.com/office/drawing/2014/main" xmlns="" id="{50F23429-D574-46D8-B823-8B8D304DC566}"/>
                </a:ext>
              </a:extLst>
            </p:cNvPr>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4" name="Oval 373">
              <a:extLst>
                <a:ext uri="{FF2B5EF4-FFF2-40B4-BE49-F238E27FC236}">
                  <a16:creationId xmlns:a16="http://schemas.microsoft.com/office/drawing/2014/main" xmlns="" id="{E1E35B13-0760-4722-8AFE-C2F98C42B676}"/>
                </a:ext>
              </a:extLst>
            </p:cNvPr>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5" name="Oval 374">
              <a:extLst>
                <a:ext uri="{FF2B5EF4-FFF2-40B4-BE49-F238E27FC236}">
                  <a16:creationId xmlns:a16="http://schemas.microsoft.com/office/drawing/2014/main" xmlns="" id="{0FD5195D-3F94-4E66-9198-16C5E1CB522D}"/>
                </a:ext>
              </a:extLst>
            </p:cNvPr>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6" name="Oval 375">
              <a:extLst>
                <a:ext uri="{FF2B5EF4-FFF2-40B4-BE49-F238E27FC236}">
                  <a16:creationId xmlns:a16="http://schemas.microsoft.com/office/drawing/2014/main" xmlns="" id="{D6153574-DCBF-4C1E-96F5-EF59418C6292}"/>
                </a:ext>
              </a:extLst>
            </p:cNvPr>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7" name="Oval 376">
              <a:extLst>
                <a:ext uri="{FF2B5EF4-FFF2-40B4-BE49-F238E27FC236}">
                  <a16:creationId xmlns:a16="http://schemas.microsoft.com/office/drawing/2014/main" xmlns="" id="{246CE9CD-D2CD-4BCA-ABF5-349405F40B14}"/>
                </a:ext>
              </a:extLst>
            </p:cNvPr>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8" name="Oval 377">
              <a:extLst>
                <a:ext uri="{FF2B5EF4-FFF2-40B4-BE49-F238E27FC236}">
                  <a16:creationId xmlns:a16="http://schemas.microsoft.com/office/drawing/2014/main" xmlns="" id="{D1E10E4E-116A-499F-8B80-DD0D04996A8E}"/>
                </a:ext>
              </a:extLst>
            </p:cNvPr>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79" name="Oval 378">
              <a:extLst>
                <a:ext uri="{FF2B5EF4-FFF2-40B4-BE49-F238E27FC236}">
                  <a16:creationId xmlns:a16="http://schemas.microsoft.com/office/drawing/2014/main" xmlns="" id="{EC221C07-76A9-4921-B52D-2EE69B837B19}"/>
                </a:ext>
              </a:extLst>
            </p:cNvPr>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0" name="Oval 379">
              <a:extLst>
                <a:ext uri="{FF2B5EF4-FFF2-40B4-BE49-F238E27FC236}">
                  <a16:creationId xmlns:a16="http://schemas.microsoft.com/office/drawing/2014/main" xmlns="" id="{B807EE3B-E703-4AD2-9E2B-AF134FBDED7A}"/>
                </a:ext>
              </a:extLst>
            </p:cNvPr>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1" name="Oval 380">
              <a:extLst>
                <a:ext uri="{FF2B5EF4-FFF2-40B4-BE49-F238E27FC236}">
                  <a16:creationId xmlns:a16="http://schemas.microsoft.com/office/drawing/2014/main" xmlns="" id="{679D8A16-7947-47E7-B82C-686DAED67234}"/>
                </a:ext>
              </a:extLst>
            </p:cNvPr>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2" name="Oval 381">
              <a:extLst>
                <a:ext uri="{FF2B5EF4-FFF2-40B4-BE49-F238E27FC236}">
                  <a16:creationId xmlns:a16="http://schemas.microsoft.com/office/drawing/2014/main" xmlns="" id="{0AC9CB91-08F0-4E5C-A492-144063872693}"/>
                </a:ext>
              </a:extLst>
            </p:cNvPr>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3" name="Oval 382">
              <a:extLst>
                <a:ext uri="{FF2B5EF4-FFF2-40B4-BE49-F238E27FC236}">
                  <a16:creationId xmlns:a16="http://schemas.microsoft.com/office/drawing/2014/main" xmlns="" id="{7DE1491D-9F3A-4882-8B64-74EC9B4F367C}"/>
                </a:ext>
              </a:extLst>
            </p:cNvPr>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4" name="Oval 383">
              <a:extLst>
                <a:ext uri="{FF2B5EF4-FFF2-40B4-BE49-F238E27FC236}">
                  <a16:creationId xmlns:a16="http://schemas.microsoft.com/office/drawing/2014/main" xmlns="" id="{27443F79-9B72-495C-ACE9-4AAE0E5E94D3}"/>
                </a:ext>
              </a:extLst>
            </p:cNvPr>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5" name="Oval 384">
              <a:extLst>
                <a:ext uri="{FF2B5EF4-FFF2-40B4-BE49-F238E27FC236}">
                  <a16:creationId xmlns:a16="http://schemas.microsoft.com/office/drawing/2014/main" xmlns="" id="{A6FED8AB-F102-41C3-A95A-0097CB267C5E}"/>
                </a:ext>
              </a:extLst>
            </p:cNvPr>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6" name="Oval 385">
              <a:extLst>
                <a:ext uri="{FF2B5EF4-FFF2-40B4-BE49-F238E27FC236}">
                  <a16:creationId xmlns:a16="http://schemas.microsoft.com/office/drawing/2014/main" xmlns="" id="{D3A747DF-41E9-44C2-BFE7-0B1D1FBD870C}"/>
                </a:ext>
              </a:extLst>
            </p:cNvPr>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7" name="Oval 386">
              <a:extLst>
                <a:ext uri="{FF2B5EF4-FFF2-40B4-BE49-F238E27FC236}">
                  <a16:creationId xmlns:a16="http://schemas.microsoft.com/office/drawing/2014/main" xmlns="" id="{579E20CB-5D5F-44A5-8AB7-6DEDE4471C04}"/>
                </a:ext>
              </a:extLst>
            </p:cNvPr>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8" name="Oval 387">
              <a:extLst>
                <a:ext uri="{FF2B5EF4-FFF2-40B4-BE49-F238E27FC236}">
                  <a16:creationId xmlns:a16="http://schemas.microsoft.com/office/drawing/2014/main" xmlns="" id="{A10AC7A8-5EFC-4E48-8829-235A6AFD965C}"/>
                </a:ext>
              </a:extLst>
            </p:cNvPr>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89" name="Oval 388">
              <a:extLst>
                <a:ext uri="{FF2B5EF4-FFF2-40B4-BE49-F238E27FC236}">
                  <a16:creationId xmlns:a16="http://schemas.microsoft.com/office/drawing/2014/main" xmlns="" id="{0089E05E-D829-4FF9-A5FB-31DA1D609FCB}"/>
                </a:ext>
              </a:extLst>
            </p:cNvPr>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0" name="Oval 389">
              <a:extLst>
                <a:ext uri="{FF2B5EF4-FFF2-40B4-BE49-F238E27FC236}">
                  <a16:creationId xmlns:a16="http://schemas.microsoft.com/office/drawing/2014/main" xmlns="" id="{31C10C76-9203-4F7A-B9AA-9C165F41C817}"/>
                </a:ext>
              </a:extLst>
            </p:cNvPr>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1" name="Oval 390">
              <a:extLst>
                <a:ext uri="{FF2B5EF4-FFF2-40B4-BE49-F238E27FC236}">
                  <a16:creationId xmlns:a16="http://schemas.microsoft.com/office/drawing/2014/main" xmlns="" id="{D004386F-AED8-46B2-B8ED-9C0F81847921}"/>
                </a:ext>
              </a:extLst>
            </p:cNvPr>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2" name="Oval 391">
              <a:extLst>
                <a:ext uri="{FF2B5EF4-FFF2-40B4-BE49-F238E27FC236}">
                  <a16:creationId xmlns:a16="http://schemas.microsoft.com/office/drawing/2014/main" xmlns="" id="{B3517CCB-C680-466B-9A34-3C299615EF37}"/>
                </a:ext>
              </a:extLst>
            </p:cNvPr>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3" name="Oval 392">
              <a:extLst>
                <a:ext uri="{FF2B5EF4-FFF2-40B4-BE49-F238E27FC236}">
                  <a16:creationId xmlns:a16="http://schemas.microsoft.com/office/drawing/2014/main" xmlns="" id="{6D48013A-67FC-406B-AFEF-22B18DF3D945}"/>
                </a:ext>
              </a:extLst>
            </p:cNvPr>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4" name="Oval 393">
              <a:extLst>
                <a:ext uri="{FF2B5EF4-FFF2-40B4-BE49-F238E27FC236}">
                  <a16:creationId xmlns:a16="http://schemas.microsoft.com/office/drawing/2014/main" xmlns="" id="{3050709B-3FFC-4D36-A533-5574E621CBBE}"/>
                </a:ext>
              </a:extLst>
            </p:cNvPr>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5" name="Oval 394">
              <a:extLst>
                <a:ext uri="{FF2B5EF4-FFF2-40B4-BE49-F238E27FC236}">
                  <a16:creationId xmlns:a16="http://schemas.microsoft.com/office/drawing/2014/main" xmlns="" id="{FF70EEDE-8BFD-43E6-B84C-33FF3C3E8EB2}"/>
                </a:ext>
              </a:extLst>
            </p:cNvPr>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6" name="Oval 395">
              <a:extLst>
                <a:ext uri="{FF2B5EF4-FFF2-40B4-BE49-F238E27FC236}">
                  <a16:creationId xmlns:a16="http://schemas.microsoft.com/office/drawing/2014/main" xmlns="" id="{191AD4F1-548B-4E80-828E-57DCAC422B22}"/>
                </a:ext>
              </a:extLst>
            </p:cNvPr>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7" name="Oval 396">
              <a:extLst>
                <a:ext uri="{FF2B5EF4-FFF2-40B4-BE49-F238E27FC236}">
                  <a16:creationId xmlns:a16="http://schemas.microsoft.com/office/drawing/2014/main" xmlns="" id="{4BC386E8-53A7-4F73-A3D5-2E701C5629EB}"/>
                </a:ext>
              </a:extLst>
            </p:cNvPr>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8" name="Oval 397">
              <a:extLst>
                <a:ext uri="{FF2B5EF4-FFF2-40B4-BE49-F238E27FC236}">
                  <a16:creationId xmlns:a16="http://schemas.microsoft.com/office/drawing/2014/main" xmlns="" id="{4724BBF6-8B75-4843-BD66-8C1C78A3E598}"/>
                </a:ext>
              </a:extLst>
            </p:cNvPr>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399" name="Oval 398">
              <a:extLst>
                <a:ext uri="{FF2B5EF4-FFF2-40B4-BE49-F238E27FC236}">
                  <a16:creationId xmlns:a16="http://schemas.microsoft.com/office/drawing/2014/main" xmlns="" id="{65B87422-0FC1-4967-A3F6-002DA88E56CE}"/>
                </a:ext>
              </a:extLst>
            </p:cNvPr>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0" name="Oval 399">
              <a:extLst>
                <a:ext uri="{FF2B5EF4-FFF2-40B4-BE49-F238E27FC236}">
                  <a16:creationId xmlns:a16="http://schemas.microsoft.com/office/drawing/2014/main" xmlns="" id="{7BB83C0C-8500-4044-AF34-764250AEDB92}"/>
                </a:ext>
              </a:extLst>
            </p:cNvPr>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1" name="Oval 400">
              <a:extLst>
                <a:ext uri="{FF2B5EF4-FFF2-40B4-BE49-F238E27FC236}">
                  <a16:creationId xmlns:a16="http://schemas.microsoft.com/office/drawing/2014/main" xmlns="" id="{249D161F-C9D2-4E4E-861C-D9D0FADF7009}"/>
                </a:ext>
              </a:extLst>
            </p:cNvPr>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2" name="Oval 401">
              <a:extLst>
                <a:ext uri="{FF2B5EF4-FFF2-40B4-BE49-F238E27FC236}">
                  <a16:creationId xmlns:a16="http://schemas.microsoft.com/office/drawing/2014/main" xmlns="" id="{9617F5C9-58E4-4037-A08A-D4637A3DCCC3}"/>
                </a:ext>
              </a:extLst>
            </p:cNvPr>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grpSp>
      <p:sp>
        <p:nvSpPr>
          <p:cNvPr id="403" name="TextBox 134">
            <a:extLst>
              <a:ext uri="{FF2B5EF4-FFF2-40B4-BE49-F238E27FC236}">
                <a16:creationId xmlns:a16="http://schemas.microsoft.com/office/drawing/2014/main" xmlns="" id="{2E5AA73A-AC34-40C9-A612-CE0DBB9DB8CA}"/>
              </a:ext>
            </a:extLst>
          </p:cNvPr>
          <p:cNvSpPr txBox="1">
            <a:spLocks noChangeArrowheads="1"/>
          </p:cNvSpPr>
          <p:nvPr/>
        </p:nvSpPr>
        <p:spPr bwMode="auto">
          <a:xfrm>
            <a:off x="143669" y="5063671"/>
            <a:ext cx="275907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sz="1400" b="1">
                <a:latin typeface="Verdana" charset="0"/>
                <a:cs typeface="Verdana" charset="0"/>
              </a:rPr>
              <a:t>Konventa e Budapestit</a:t>
            </a:r>
          </a:p>
          <a:p>
            <a:r>
              <a:rPr lang="sq-AL" sz="1400" b="1">
                <a:latin typeface="Verdana" charset="0"/>
                <a:cs typeface="Verdana" charset="0"/>
              </a:rPr>
              <a:t>Ratifikuar/aderuar: </a:t>
            </a:r>
            <a:r>
              <a:rPr lang="sq-AL" sz="2800" b="1">
                <a:solidFill>
                  <a:srgbClr val="FF0000"/>
                </a:solidFill>
                <a:latin typeface="Verdana" charset="0"/>
                <a:cs typeface="Verdana" charset="0"/>
              </a:rPr>
              <a:t>65</a:t>
            </a:r>
          </a:p>
        </p:txBody>
      </p:sp>
      <p:sp>
        <p:nvSpPr>
          <p:cNvPr id="404" name="TextBox 135">
            <a:extLst>
              <a:ext uri="{FF2B5EF4-FFF2-40B4-BE49-F238E27FC236}">
                <a16:creationId xmlns:a16="http://schemas.microsoft.com/office/drawing/2014/main" xmlns="" id="{ACA3C856-3FDF-4EAB-A18B-80766F4ED767}"/>
              </a:ext>
            </a:extLst>
          </p:cNvPr>
          <p:cNvSpPr txBox="1">
            <a:spLocks noChangeArrowheads="1"/>
          </p:cNvSpPr>
          <p:nvPr/>
        </p:nvSpPr>
        <p:spPr bwMode="auto">
          <a:xfrm>
            <a:off x="143669" y="5781692"/>
            <a:ext cx="275907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sz="1400" b="1">
                <a:latin typeface="Verdana" charset="0"/>
                <a:cs typeface="Verdana" charset="0"/>
              </a:rPr>
              <a:t>Nënshkruar: 3</a:t>
            </a:r>
          </a:p>
        </p:txBody>
      </p:sp>
      <p:sp>
        <p:nvSpPr>
          <p:cNvPr id="405" name="TextBox 136">
            <a:extLst>
              <a:ext uri="{FF2B5EF4-FFF2-40B4-BE49-F238E27FC236}">
                <a16:creationId xmlns:a16="http://schemas.microsoft.com/office/drawing/2014/main" xmlns="" id="{A8808567-EB31-4853-B41D-F107788F9B34}"/>
              </a:ext>
            </a:extLst>
          </p:cNvPr>
          <p:cNvSpPr txBox="1">
            <a:spLocks noChangeArrowheads="1"/>
          </p:cNvSpPr>
          <p:nvPr/>
        </p:nvSpPr>
        <p:spPr bwMode="auto">
          <a:xfrm>
            <a:off x="143669" y="6213938"/>
            <a:ext cx="27590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sz="1400" b="1">
                <a:latin typeface="Verdana" charset="0"/>
                <a:cs typeface="Verdana" charset="0"/>
              </a:rPr>
              <a:t>Të ftuara për aderim:  9</a:t>
            </a:r>
          </a:p>
        </p:txBody>
      </p:sp>
      <p:sp>
        <p:nvSpPr>
          <p:cNvPr id="406" name="TextBox 137">
            <a:extLst>
              <a:ext uri="{FF2B5EF4-FFF2-40B4-BE49-F238E27FC236}">
                <a16:creationId xmlns:a16="http://schemas.microsoft.com/office/drawing/2014/main" xmlns="" id="{B38F34A9-9CD3-4DF5-B0F9-6BD415C585D2}"/>
              </a:ext>
            </a:extLst>
          </p:cNvPr>
          <p:cNvSpPr txBox="1">
            <a:spLocks noChangeArrowheads="1"/>
          </p:cNvSpPr>
          <p:nvPr/>
        </p:nvSpPr>
        <p:spPr bwMode="auto">
          <a:xfrm>
            <a:off x="3759994" y="5206546"/>
            <a:ext cx="4981575"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sz="1400" b="1">
                <a:latin typeface="Verdana" charset="0"/>
                <a:cs typeface="Verdana" charset="0"/>
              </a:rPr>
              <a:t>Shtetet tjera me ligje/projektligje kryesisht në përputhje me Konventën e Budapestit = 20</a:t>
            </a:r>
          </a:p>
        </p:txBody>
      </p:sp>
      <p:sp>
        <p:nvSpPr>
          <p:cNvPr id="407" name="Oval 406">
            <a:extLst>
              <a:ext uri="{FF2B5EF4-FFF2-40B4-BE49-F238E27FC236}">
                <a16:creationId xmlns:a16="http://schemas.microsoft.com/office/drawing/2014/main" xmlns="" id="{E6228F80-1499-4074-A9FB-ED59F091663E}"/>
              </a:ext>
            </a:extLst>
          </p:cNvPr>
          <p:cNvSpPr/>
          <p:nvPr/>
        </p:nvSpPr>
        <p:spPr>
          <a:xfrm>
            <a:off x="2807494" y="5729627"/>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8" name="Oval 407">
            <a:extLst>
              <a:ext uri="{FF2B5EF4-FFF2-40B4-BE49-F238E27FC236}">
                <a16:creationId xmlns:a16="http://schemas.microsoft.com/office/drawing/2014/main" xmlns="" id="{56CAD098-44FA-4DAC-ADC9-239C13FD0907}"/>
              </a:ext>
            </a:extLst>
          </p:cNvPr>
          <p:cNvSpPr/>
          <p:nvPr/>
        </p:nvSpPr>
        <p:spPr>
          <a:xfrm>
            <a:off x="2807494" y="5276619"/>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09" name="Oval 408">
            <a:extLst>
              <a:ext uri="{FF2B5EF4-FFF2-40B4-BE49-F238E27FC236}">
                <a16:creationId xmlns:a16="http://schemas.microsoft.com/office/drawing/2014/main" xmlns="" id="{37896D79-0902-4D38-94DF-4C554EDC7B04}"/>
              </a:ext>
            </a:extLst>
          </p:cNvPr>
          <p:cNvSpPr/>
          <p:nvPr/>
        </p:nvSpPr>
        <p:spPr>
          <a:xfrm>
            <a:off x="2807494" y="6161353"/>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0" name="Oval 409">
            <a:extLst>
              <a:ext uri="{FF2B5EF4-FFF2-40B4-BE49-F238E27FC236}">
                <a16:creationId xmlns:a16="http://schemas.microsoft.com/office/drawing/2014/main" xmlns="" id="{3886BC1B-5305-4224-9603-49255AB944F5}"/>
              </a:ext>
            </a:extLst>
          </p:cNvPr>
          <p:cNvSpPr/>
          <p:nvPr/>
        </p:nvSpPr>
        <p:spPr>
          <a:xfrm>
            <a:off x="8352631" y="5314496"/>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1" name="TextBox 142">
            <a:extLst>
              <a:ext uri="{FF2B5EF4-FFF2-40B4-BE49-F238E27FC236}">
                <a16:creationId xmlns:a16="http://schemas.microsoft.com/office/drawing/2014/main" xmlns="" id="{3C21835E-06FB-4565-A6C5-C37241B38012}"/>
              </a:ext>
            </a:extLst>
          </p:cNvPr>
          <p:cNvSpPr txBox="1">
            <a:spLocks noChangeArrowheads="1"/>
          </p:cNvSpPr>
          <p:nvPr/>
        </p:nvSpPr>
        <p:spPr bwMode="auto">
          <a:xfrm>
            <a:off x="3796506" y="5801859"/>
            <a:ext cx="4981575"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q-AL" sz="1400" b="1">
                <a:latin typeface="Verdana" charset="0"/>
                <a:cs typeface="Verdana" charset="0"/>
              </a:rPr>
              <a:t>Shtete të tjera që mbështeten në Konventën e Budapestit për legjislacionin = 50+</a:t>
            </a:r>
          </a:p>
        </p:txBody>
      </p:sp>
      <p:sp>
        <p:nvSpPr>
          <p:cNvPr id="412" name="Oval 411">
            <a:extLst>
              <a:ext uri="{FF2B5EF4-FFF2-40B4-BE49-F238E27FC236}">
                <a16:creationId xmlns:a16="http://schemas.microsoft.com/office/drawing/2014/main" xmlns="" id="{02CC6723-D6F6-4BBA-BE43-0F7D1345F030}"/>
              </a:ext>
            </a:extLst>
          </p:cNvPr>
          <p:cNvSpPr/>
          <p:nvPr/>
        </p:nvSpPr>
        <p:spPr>
          <a:xfrm>
            <a:off x="8352631" y="5882821"/>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3" name="Oval 412">
            <a:extLst>
              <a:ext uri="{FF2B5EF4-FFF2-40B4-BE49-F238E27FC236}">
                <a16:creationId xmlns:a16="http://schemas.microsoft.com/office/drawing/2014/main" xmlns="" id="{397467F4-1061-4C5F-9F3B-EAA042330D28}"/>
              </a:ext>
            </a:extLst>
          </p:cNvPr>
          <p:cNvSpPr/>
          <p:nvPr/>
        </p:nvSpPr>
        <p:spPr>
          <a:xfrm>
            <a:off x="1866106" y="2864984"/>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4" name="Oval 413">
            <a:extLst>
              <a:ext uri="{FF2B5EF4-FFF2-40B4-BE49-F238E27FC236}">
                <a16:creationId xmlns:a16="http://schemas.microsoft.com/office/drawing/2014/main" xmlns="" id="{B75B7AC2-9E91-4DDF-A12C-49E4B74BB4E7}"/>
              </a:ext>
            </a:extLst>
          </p:cNvPr>
          <p:cNvSpPr/>
          <p:nvPr/>
        </p:nvSpPr>
        <p:spPr>
          <a:xfrm>
            <a:off x="5199856" y="3488871"/>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5" name="Oval 414">
            <a:extLst>
              <a:ext uri="{FF2B5EF4-FFF2-40B4-BE49-F238E27FC236}">
                <a16:creationId xmlns:a16="http://schemas.microsoft.com/office/drawing/2014/main" xmlns="" id="{BA46FF39-9A88-402C-B6C9-61304B8DFDBA}"/>
              </a:ext>
            </a:extLst>
          </p:cNvPr>
          <p:cNvSpPr/>
          <p:nvPr/>
        </p:nvSpPr>
        <p:spPr>
          <a:xfrm>
            <a:off x="4034631" y="1715634"/>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6" name="Oval 415">
            <a:extLst>
              <a:ext uri="{FF2B5EF4-FFF2-40B4-BE49-F238E27FC236}">
                <a16:creationId xmlns:a16="http://schemas.microsoft.com/office/drawing/2014/main" xmlns="" id="{86A8DD70-4295-4B72-A216-3724DB3FC66D}"/>
              </a:ext>
            </a:extLst>
          </p:cNvPr>
          <p:cNvSpPr/>
          <p:nvPr/>
        </p:nvSpPr>
        <p:spPr>
          <a:xfrm>
            <a:off x="4639469" y="2041071"/>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7" name="Oval 416">
            <a:extLst>
              <a:ext uri="{FF2B5EF4-FFF2-40B4-BE49-F238E27FC236}">
                <a16:creationId xmlns:a16="http://schemas.microsoft.com/office/drawing/2014/main" xmlns="" id="{21DBB2C2-4356-4F43-BE1E-2D541DC4B822}"/>
              </a:ext>
            </a:extLst>
          </p:cNvPr>
          <p:cNvSpPr/>
          <p:nvPr/>
        </p:nvSpPr>
        <p:spPr>
          <a:xfrm>
            <a:off x="4831233" y="3088821"/>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8" name="Oval 417">
            <a:extLst>
              <a:ext uri="{FF2B5EF4-FFF2-40B4-BE49-F238E27FC236}">
                <a16:creationId xmlns:a16="http://schemas.microsoft.com/office/drawing/2014/main" xmlns="" id="{34221BB5-FC16-4621-AA74-F7FC8BD52EE4}"/>
              </a:ext>
            </a:extLst>
          </p:cNvPr>
          <p:cNvSpPr/>
          <p:nvPr/>
        </p:nvSpPr>
        <p:spPr>
          <a:xfrm>
            <a:off x="6430169" y="2631621"/>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19" name="Oval 418">
            <a:extLst>
              <a:ext uri="{FF2B5EF4-FFF2-40B4-BE49-F238E27FC236}">
                <a16:creationId xmlns:a16="http://schemas.microsoft.com/office/drawing/2014/main" xmlns="" id="{208DD957-1890-4451-9361-FF9E49F85ADA}"/>
              </a:ext>
            </a:extLst>
          </p:cNvPr>
          <p:cNvSpPr/>
          <p:nvPr/>
        </p:nvSpPr>
        <p:spPr>
          <a:xfrm>
            <a:off x="5399881" y="2071234"/>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0" name="Oval 419">
            <a:extLst>
              <a:ext uri="{FF2B5EF4-FFF2-40B4-BE49-F238E27FC236}">
                <a16:creationId xmlns:a16="http://schemas.microsoft.com/office/drawing/2014/main" xmlns="" id="{CB13EFBA-94DA-4855-BD33-936E7F4DC15D}"/>
              </a:ext>
            </a:extLst>
          </p:cNvPr>
          <p:cNvSpPr/>
          <p:nvPr/>
        </p:nvSpPr>
        <p:spPr bwMode="auto">
          <a:xfrm>
            <a:off x="3168129" y="2777299"/>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1" name="Oval 420">
            <a:extLst>
              <a:ext uri="{FF2B5EF4-FFF2-40B4-BE49-F238E27FC236}">
                <a16:creationId xmlns:a16="http://schemas.microsoft.com/office/drawing/2014/main" xmlns="" id="{A52044E6-E7DB-4141-9E62-1E409FC076AC}"/>
              </a:ext>
            </a:extLst>
          </p:cNvPr>
          <p:cNvSpPr/>
          <p:nvPr/>
        </p:nvSpPr>
        <p:spPr bwMode="auto">
          <a:xfrm>
            <a:off x="1878905" y="3137339"/>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2" name="Oval 421">
            <a:extLst>
              <a:ext uri="{FF2B5EF4-FFF2-40B4-BE49-F238E27FC236}">
                <a16:creationId xmlns:a16="http://schemas.microsoft.com/office/drawing/2014/main" xmlns="" id="{1B02A170-5D1F-4BA4-8416-B919DDCB376B}"/>
              </a:ext>
            </a:extLst>
          </p:cNvPr>
          <p:cNvSpPr/>
          <p:nvPr/>
        </p:nvSpPr>
        <p:spPr bwMode="auto">
          <a:xfrm>
            <a:off x="4255170" y="3582658"/>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423" name="TextBox 282">
            <a:extLst>
              <a:ext uri="{FF2B5EF4-FFF2-40B4-BE49-F238E27FC236}">
                <a16:creationId xmlns:a16="http://schemas.microsoft.com/office/drawing/2014/main" xmlns="" id="{FC0339A4-032B-4EEE-A5CB-F60FFC2D33FF}"/>
              </a:ext>
            </a:extLst>
          </p:cNvPr>
          <p:cNvSpPr txBox="1"/>
          <p:nvPr/>
        </p:nvSpPr>
        <p:spPr>
          <a:xfrm>
            <a:off x="291640" y="4233282"/>
            <a:ext cx="232852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q-AL" sz="4000" b="1">
                <a:solidFill>
                  <a:schemeClr val="accent1">
                    <a:lumMod val="50000"/>
                  </a:schemeClr>
                </a:solidFill>
                <a:latin typeface="Verdana" panose="020B0604030504040204" pitchFamily="34" charset="0"/>
                <a:ea typeface="Verdana" panose="020B0604030504040204" pitchFamily="34" charset="0"/>
              </a:rPr>
              <a:t>150+</a:t>
            </a:r>
          </a:p>
        </p:txBody>
      </p:sp>
    </p:spTree>
    <p:extLst>
      <p:ext uri="{BB962C8B-B14F-4D97-AF65-F5344CB8AC3E}">
        <p14:creationId xmlns:p14="http://schemas.microsoft.com/office/powerpoint/2010/main" xmlns="" val="214419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17</a:t>
            </a:fld>
            <a:endParaRPr lang="en-US" smtClean="0"/>
          </a:p>
        </p:txBody>
      </p:sp>
      <p:sp>
        <p:nvSpPr>
          <p:cNvPr id="4" name="Rectangle 3">
            <a:extLst>
              <a:ext uri="{FF2B5EF4-FFF2-40B4-BE49-F238E27FC236}">
                <a16:creationId xmlns:a16="http://schemas.microsoft.com/office/drawing/2014/main" xmlns=""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sq-AL" sz="3200" b="1">
                <a:ea typeface="ＭＳ Ｐゴシック" charset="0"/>
                <a:cs typeface="ＭＳ Ｐゴシック" charset="0"/>
              </a:rPr>
              <a:t>Ligji material</a:t>
            </a:r>
          </a:p>
        </p:txBody>
      </p:sp>
      <p:sp>
        <p:nvSpPr>
          <p:cNvPr id="5" name="Slide Number Placeholder 1">
            <a:extLst>
              <a:ext uri="{FF2B5EF4-FFF2-40B4-BE49-F238E27FC236}">
                <a16:creationId xmlns:a16="http://schemas.microsoft.com/office/drawing/2014/main" xmlns=""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17</a:t>
            </a:fld>
            <a:endParaRPr lang="en-GB" smtClean="0"/>
          </a:p>
        </p:txBody>
      </p:sp>
      <p:sp>
        <p:nvSpPr>
          <p:cNvPr id="6" name="TextBox 5">
            <a:extLst>
              <a:ext uri="{FF2B5EF4-FFF2-40B4-BE49-F238E27FC236}">
                <a16:creationId xmlns:a16="http://schemas.microsoft.com/office/drawing/2014/main" xmlns="" id="{944AA4B6-13D1-4B75-92D9-A2969A20C12D}"/>
              </a:ext>
            </a:extLst>
          </p:cNvPr>
          <p:cNvSpPr txBox="1"/>
          <p:nvPr/>
        </p:nvSpPr>
        <p:spPr>
          <a:xfrm>
            <a:off x="88522" y="6583408"/>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xmlns=""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smtClean="0">
              <a:solidFill>
                <a:schemeClr val="tx1"/>
              </a:solidFill>
            </a:endParaRPr>
          </a:p>
        </p:txBody>
      </p:sp>
      <p:sp>
        <p:nvSpPr>
          <p:cNvPr id="8" name="Rectangle 7">
            <a:extLst>
              <a:ext uri="{FF2B5EF4-FFF2-40B4-BE49-F238E27FC236}">
                <a16:creationId xmlns:a16="http://schemas.microsoft.com/office/drawing/2014/main" xmlns=""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xmlns=""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xmlns=""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Konventa e Budapestit</a:t>
            </a:r>
          </a:p>
        </p:txBody>
      </p:sp>
      <p:pic>
        <p:nvPicPr>
          <p:cNvPr id="11" name="Picture 4">
            <a:extLst>
              <a:ext uri="{FF2B5EF4-FFF2-40B4-BE49-F238E27FC236}">
                <a16:creationId xmlns:a16="http://schemas.microsoft.com/office/drawing/2014/main" xmlns=""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a:extLst>
              <a:ext uri="{FF2B5EF4-FFF2-40B4-BE49-F238E27FC236}">
                <a16:creationId xmlns:a16="http://schemas.microsoft.com/office/drawing/2014/main" xmlns=""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34369921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2786062" cy="5016758"/>
          </a:xfrm>
          <a:prstGeom prst="rect">
            <a:avLst/>
          </a:prstGeom>
          <a:solidFill>
            <a:srgbClr val="FFFF00"/>
          </a:solidFill>
          <a:ln>
            <a:solidFill>
              <a:schemeClr val="bg1">
                <a:lumMod val="50000"/>
              </a:schemeClr>
            </a:solidFill>
          </a:ln>
        </p:spPr>
        <p:txBody>
          <a:bodyPr>
            <a:spAutoFit/>
          </a:bodyPr>
          <a:lstStyle/>
          <a:p>
            <a:pPr fontAlgn="auto">
              <a:spcBef>
                <a:spcPts val="0"/>
              </a:spcBef>
              <a:spcAft>
                <a:spcPts val="0"/>
              </a:spcAft>
              <a:defRPr/>
            </a:pPr>
            <a:r>
              <a:rPr lang="sq-AL" sz="1600" b="1" dirty="0">
                <a:latin typeface="Verdana"/>
                <a:cs typeface="Verdana"/>
              </a:rPr>
              <a:t>Sjellje </a:t>
            </a:r>
            <a:r>
              <a:rPr lang="sq-AL" sz="1600" b="1" dirty="0" err="1">
                <a:latin typeface="Verdana"/>
                <a:cs typeface="Verdana"/>
              </a:rPr>
              <a:t>kriminalizuese</a:t>
            </a:r>
            <a:endParaRPr lang="sq-AL" sz="1600" b="1" dirty="0">
              <a:latin typeface="Verdana"/>
              <a:cs typeface="Verdana"/>
            </a:endParaRPr>
          </a:p>
          <a:p>
            <a:pPr marL="342900" indent="-342900" fontAlgn="auto">
              <a:spcBef>
                <a:spcPts val="0"/>
              </a:spcBef>
              <a:spcAft>
                <a:spcPts val="0"/>
              </a:spcAft>
              <a:buFont typeface="Wingdings" pitchFamily="2" charset="2"/>
              <a:buChar char="§"/>
              <a:defRPr/>
            </a:pPr>
            <a:r>
              <a:rPr lang="sq-AL" sz="1600" dirty="0">
                <a:latin typeface="Verdana"/>
                <a:cs typeface="Verdana"/>
              </a:rPr>
              <a:t>Qasja e jashtëligjshme</a:t>
            </a:r>
          </a:p>
          <a:p>
            <a:pPr marL="342900" indent="-342900" fontAlgn="auto">
              <a:spcBef>
                <a:spcPts val="0"/>
              </a:spcBef>
              <a:spcAft>
                <a:spcPts val="0"/>
              </a:spcAft>
              <a:buFont typeface="Wingdings" pitchFamily="2" charset="2"/>
              <a:buChar char="§"/>
              <a:defRPr/>
            </a:pPr>
            <a:r>
              <a:rPr lang="sq-AL" sz="1600" dirty="0">
                <a:latin typeface="Verdana"/>
                <a:cs typeface="Verdana"/>
              </a:rPr>
              <a:t>Përgjimi i jashtëligjshëm</a:t>
            </a:r>
          </a:p>
          <a:p>
            <a:pPr marL="342900" indent="-342900" fontAlgn="auto">
              <a:spcBef>
                <a:spcPts val="0"/>
              </a:spcBef>
              <a:spcAft>
                <a:spcPts val="0"/>
              </a:spcAft>
              <a:buFont typeface="Wingdings" pitchFamily="2" charset="2"/>
              <a:buChar char="§"/>
              <a:defRPr/>
            </a:pPr>
            <a:r>
              <a:rPr lang="sq-AL" sz="1600" dirty="0">
                <a:latin typeface="Verdana"/>
                <a:cs typeface="Verdana"/>
              </a:rPr>
              <a:t>Ndërhyrja në të dhëna</a:t>
            </a:r>
          </a:p>
          <a:p>
            <a:pPr marL="342900" indent="-342900" fontAlgn="auto">
              <a:spcBef>
                <a:spcPts val="0"/>
              </a:spcBef>
              <a:spcAft>
                <a:spcPts val="0"/>
              </a:spcAft>
              <a:buFont typeface="Wingdings" pitchFamily="2" charset="2"/>
              <a:buChar char="§"/>
              <a:defRPr/>
            </a:pPr>
            <a:r>
              <a:rPr lang="sq-AL" sz="1600" dirty="0">
                <a:latin typeface="Verdana"/>
                <a:cs typeface="Verdana"/>
              </a:rPr>
              <a:t>Ndërhyrja në sistem</a:t>
            </a:r>
          </a:p>
          <a:p>
            <a:pPr marL="342900" indent="-342900" fontAlgn="auto">
              <a:spcBef>
                <a:spcPts val="0"/>
              </a:spcBef>
              <a:spcAft>
                <a:spcPts val="0"/>
              </a:spcAft>
              <a:buFont typeface="Wingdings" pitchFamily="2" charset="2"/>
              <a:buChar char="§"/>
              <a:defRPr/>
            </a:pPr>
            <a:r>
              <a:rPr lang="sq-AL" sz="1600" dirty="0">
                <a:latin typeface="Verdana"/>
                <a:cs typeface="Verdana"/>
              </a:rPr>
              <a:t>Keqpërdorimi i pajisjeve</a:t>
            </a:r>
          </a:p>
          <a:p>
            <a:pPr marL="342900" indent="-342900" fontAlgn="auto">
              <a:spcBef>
                <a:spcPts val="0"/>
              </a:spcBef>
              <a:spcAft>
                <a:spcPts val="0"/>
              </a:spcAft>
              <a:buFont typeface="Wingdings" pitchFamily="2" charset="2"/>
              <a:buChar char="§"/>
              <a:defRPr/>
            </a:pPr>
            <a:r>
              <a:rPr lang="sq-AL" sz="1600" dirty="0">
                <a:latin typeface="Verdana"/>
                <a:cs typeface="Verdana"/>
              </a:rPr>
              <a:t>Mashtrimi dhe falsifikimi</a:t>
            </a:r>
          </a:p>
          <a:p>
            <a:pPr marL="342900" indent="-342900" fontAlgn="auto">
              <a:spcBef>
                <a:spcPts val="0"/>
              </a:spcBef>
              <a:spcAft>
                <a:spcPts val="0"/>
              </a:spcAft>
              <a:buFont typeface="Wingdings" pitchFamily="2" charset="2"/>
              <a:buChar char="§"/>
              <a:defRPr/>
            </a:pPr>
            <a:r>
              <a:rPr lang="sq-AL" sz="1600" dirty="0">
                <a:latin typeface="Verdana"/>
                <a:cs typeface="Verdana"/>
              </a:rPr>
              <a:t>Pornografia me fëmijë</a:t>
            </a:r>
          </a:p>
          <a:p>
            <a:pPr marL="342900" indent="-342900" fontAlgn="auto">
              <a:spcBef>
                <a:spcPts val="0"/>
              </a:spcBef>
              <a:spcAft>
                <a:spcPts val="0"/>
              </a:spcAft>
              <a:buFont typeface="Wingdings" pitchFamily="2" charset="2"/>
              <a:buChar char="§"/>
              <a:defRPr/>
            </a:pPr>
            <a:r>
              <a:rPr lang="sq-AL" sz="1600" dirty="0">
                <a:latin typeface="Verdana"/>
                <a:cs typeface="Verdana"/>
              </a:rPr>
              <a:t>Veprat IPR (kundër pronës intelektuale)</a:t>
            </a:r>
          </a:p>
          <a:p>
            <a:pPr marL="342900" indent="-342900" fontAlgn="auto">
              <a:spcBef>
                <a:spcPts val="0"/>
              </a:spcBef>
              <a:spcAft>
                <a:spcPts val="0"/>
              </a:spcAft>
              <a:buFont typeface="Wingdings" pitchFamily="2" charset="2"/>
              <a:buChar char="§"/>
              <a:defRPr/>
            </a:pPr>
            <a:r>
              <a:rPr lang="sq-AL" sz="1600" dirty="0">
                <a:latin typeface="Verdana"/>
                <a:cs typeface="Verdana"/>
              </a:rPr>
              <a:t>Tentimi, ndihma dhe nxitja</a:t>
            </a:r>
          </a:p>
          <a:p>
            <a:pPr marL="342900" indent="-342900" fontAlgn="auto">
              <a:spcBef>
                <a:spcPts val="0"/>
              </a:spcBef>
              <a:spcAft>
                <a:spcPts val="0"/>
              </a:spcAft>
              <a:buFont typeface="Wingdings" pitchFamily="2" charset="2"/>
              <a:buChar char="§"/>
              <a:defRPr/>
            </a:pPr>
            <a:r>
              <a:rPr lang="sq-AL" sz="1600" dirty="0">
                <a:latin typeface="Verdana"/>
                <a:cs typeface="Verdana"/>
              </a:rPr>
              <a:t>Përgjegjësia e korporatës</a:t>
            </a:r>
          </a:p>
        </p:txBody>
      </p:sp>
      <p:sp>
        <p:nvSpPr>
          <p:cNvPr id="21" name="Textfeld 4"/>
          <p:cNvSpPr txBox="1"/>
          <p:nvPr/>
        </p:nvSpPr>
        <p:spPr>
          <a:xfrm>
            <a:off x="6394447" y="988127"/>
            <a:ext cx="2570163" cy="5078313"/>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sq-AL" b="1" dirty="0">
                <a:latin typeface="Verdana"/>
                <a:cs typeface="Verdana"/>
              </a:rPr>
              <a:t>Bashkëpunimi ndërkombëtar</a:t>
            </a:r>
          </a:p>
          <a:p>
            <a:pPr marL="361950" indent="-361950" fontAlgn="auto">
              <a:spcBef>
                <a:spcPts val="0"/>
              </a:spcBef>
              <a:spcAft>
                <a:spcPts val="0"/>
              </a:spcAft>
              <a:buFont typeface="Wingdings" pitchFamily="2" charset="2"/>
              <a:buChar char="§"/>
              <a:defRPr/>
            </a:pPr>
            <a:r>
              <a:rPr lang="sq-AL" dirty="0">
                <a:latin typeface="Verdana"/>
                <a:cs typeface="Verdana"/>
              </a:rPr>
              <a:t>Ekstradimi</a:t>
            </a:r>
          </a:p>
          <a:p>
            <a:pPr marL="361950" indent="-361950" fontAlgn="auto">
              <a:spcBef>
                <a:spcPts val="0"/>
              </a:spcBef>
              <a:spcAft>
                <a:spcPts val="0"/>
              </a:spcAft>
              <a:buFont typeface="Wingdings" pitchFamily="2" charset="2"/>
              <a:buChar char="§"/>
              <a:defRPr/>
            </a:pPr>
            <a:r>
              <a:rPr lang="sq-AL" dirty="0" smtClean="0">
                <a:latin typeface="Verdana"/>
                <a:cs typeface="Verdana"/>
              </a:rPr>
              <a:t>NJN</a:t>
            </a:r>
            <a:endParaRPr lang="sq-AL" dirty="0">
              <a:latin typeface="Verdana"/>
              <a:cs typeface="Verdana"/>
            </a:endParaRPr>
          </a:p>
          <a:p>
            <a:pPr marL="361950" indent="-361950" fontAlgn="auto">
              <a:spcBef>
                <a:spcPts val="0"/>
              </a:spcBef>
              <a:spcAft>
                <a:spcPts val="0"/>
              </a:spcAft>
              <a:buFont typeface="Wingdings" pitchFamily="2" charset="2"/>
              <a:buChar char="§"/>
              <a:defRPr/>
            </a:pPr>
            <a:r>
              <a:rPr lang="sq-AL" dirty="0">
                <a:latin typeface="Verdana"/>
                <a:cs typeface="Verdana"/>
              </a:rPr>
              <a:t>Informimi spontan</a:t>
            </a:r>
          </a:p>
          <a:p>
            <a:pPr marL="361950" indent="-361950" fontAlgn="auto">
              <a:spcBef>
                <a:spcPts val="0"/>
              </a:spcBef>
              <a:spcAft>
                <a:spcPts val="0"/>
              </a:spcAft>
              <a:buFont typeface="Wingdings" pitchFamily="2" charset="2"/>
              <a:buChar char="§"/>
              <a:defRPr/>
            </a:pPr>
            <a:r>
              <a:rPr lang="sq-AL" dirty="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0">
                <a:latin typeface="Verdana"/>
                <a:cs typeface="Verdana"/>
              </a:rPr>
              <a:t>Zbulimi i përshpejtuar i TD-së</a:t>
            </a:r>
          </a:p>
          <a:p>
            <a:pPr marL="361950" indent="-361950" fontAlgn="auto">
              <a:spcBef>
                <a:spcPts val="0"/>
              </a:spcBef>
              <a:spcAft>
                <a:spcPts val="0"/>
              </a:spcAft>
              <a:buFont typeface="Wingdings" pitchFamily="2" charset="2"/>
              <a:buChar char="§"/>
              <a:defRPr/>
            </a:pPr>
            <a:r>
              <a:rPr lang="sq-AL" dirty="0">
                <a:latin typeface="Verdana"/>
                <a:cs typeface="Verdana"/>
              </a:rPr>
              <a:t>NJN për qasje</a:t>
            </a:r>
          </a:p>
          <a:p>
            <a:pPr marL="361950" indent="-361950">
              <a:buFont typeface="Wingdings" pitchFamily="2" charset="2"/>
              <a:buChar char="§"/>
              <a:defRPr/>
            </a:pPr>
            <a:r>
              <a:rPr lang="sq-AL" dirty="0">
                <a:latin typeface="Verdana"/>
                <a:cs typeface="Verdana"/>
              </a:rPr>
              <a:t>Qasja ndërkufitare</a:t>
            </a:r>
          </a:p>
          <a:p>
            <a:pPr marL="361950" indent="-361950" fontAlgn="auto">
              <a:spcBef>
                <a:spcPts val="0"/>
              </a:spcBef>
              <a:spcAft>
                <a:spcPts val="0"/>
              </a:spcAft>
              <a:buFont typeface="Wingdings" pitchFamily="2" charset="2"/>
              <a:buChar char="§"/>
              <a:defRPr/>
            </a:pPr>
            <a:r>
              <a:rPr lang="sq-AL" dirty="0">
                <a:latin typeface="Verdana"/>
                <a:cs typeface="Verdana"/>
              </a:rPr>
              <a:t>NJN për RT TD</a:t>
            </a:r>
          </a:p>
          <a:p>
            <a:pPr marL="361950" indent="-361950" fontAlgn="auto">
              <a:spcBef>
                <a:spcPts val="0"/>
              </a:spcBef>
              <a:spcAft>
                <a:spcPts val="0"/>
              </a:spcAft>
              <a:buFont typeface="Wingdings" pitchFamily="2" charset="2"/>
              <a:buChar char="§"/>
              <a:defRPr/>
            </a:pPr>
            <a:r>
              <a:rPr lang="sq-AL" dirty="0">
                <a:latin typeface="Verdana"/>
                <a:cs typeface="Verdana"/>
              </a:rPr>
              <a:t>NJN për përgjime</a:t>
            </a:r>
          </a:p>
          <a:p>
            <a:pPr marL="361950" indent="-361950" fontAlgn="auto">
              <a:spcBef>
                <a:spcPts val="0"/>
              </a:spcBef>
              <a:spcAft>
                <a:spcPts val="0"/>
              </a:spcAft>
              <a:buFont typeface="Wingdings" pitchFamily="2" charset="2"/>
              <a:buChar char="§"/>
              <a:defRPr/>
            </a:pPr>
            <a:r>
              <a:rPr lang="sq-AL" dirty="0">
                <a:latin typeface="Verdana"/>
                <a:cs typeface="Verdana"/>
              </a:rPr>
              <a:t>Pikat e kontaktit 24/7</a:t>
            </a: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sz="4400" b="1">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sz="4400" b="1">
                <a:latin typeface="Verdana" charset="0"/>
                <a:cs typeface="Verdana" charset="0"/>
              </a:rPr>
              <a:t>+</a:t>
            </a:r>
          </a:p>
        </p:txBody>
      </p:sp>
      <p:cxnSp>
        <p:nvCxnSpPr>
          <p:cNvPr id="25" name="Form 20"/>
          <p:cNvCxnSpPr>
            <a:stCxn id="19" idx="2"/>
          </p:cNvCxnSpPr>
          <p:nvPr/>
        </p:nvCxnSpPr>
        <p:spPr>
          <a:xfrm rot="5400000" flipH="1" flipV="1">
            <a:off x="3761060" y="3487424"/>
            <a:ext cx="444750" cy="4822030"/>
          </a:xfrm>
          <a:prstGeom prst="bentConnector4">
            <a:avLst>
              <a:gd name="adj1" fmla="val -51400"/>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4247317"/>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sq-AL" b="1" dirty="0">
                <a:latin typeface="Verdana"/>
                <a:cs typeface="Verdana"/>
              </a:rPr>
              <a:t>Mjetet procedurale</a:t>
            </a:r>
          </a:p>
          <a:p>
            <a:pPr marL="361950" indent="-361950" fontAlgn="auto">
              <a:spcBef>
                <a:spcPts val="0"/>
              </a:spcBef>
              <a:spcAft>
                <a:spcPts val="0"/>
              </a:spcAft>
              <a:buFont typeface="Wingdings" pitchFamily="2" charset="2"/>
              <a:buChar char="§"/>
              <a:defRPr/>
            </a:pPr>
            <a:r>
              <a:rPr lang="sq-AL" dirty="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0">
                <a:latin typeface="Verdana"/>
                <a:cs typeface="Verdana"/>
              </a:rPr>
              <a:t>Zbulimi i TD</a:t>
            </a:r>
          </a:p>
          <a:p>
            <a:pPr marL="361950" indent="-361950" fontAlgn="auto">
              <a:spcBef>
                <a:spcPts val="0"/>
              </a:spcBef>
              <a:spcAft>
                <a:spcPts val="0"/>
              </a:spcAft>
              <a:buFont typeface="Wingdings" pitchFamily="2" charset="2"/>
              <a:buChar char="§"/>
              <a:defRPr/>
            </a:pPr>
            <a:r>
              <a:rPr lang="sq-AL" dirty="0">
                <a:latin typeface="Verdana"/>
                <a:cs typeface="Verdana"/>
              </a:rPr>
              <a:t>Kontrolli dhe sekuestrimi</a:t>
            </a:r>
          </a:p>
          <a:p>
            <a:pPr marL="361950" indent="-361950" fontAlgn="auto">
              <a:spcBef>
                <a:spcPts val="0"/>
              </a:spcBef>
              <a:spcAft>
                <a:spcPts val="0"/>
              </a:spcAft>
              <a:buFont typeface="Wingdings" pitchFamily="2" charset="2"/>
              <a:buChar char="§"/>
              <a:defRPr/>
            </a:pPr>
            <a:r>
              <a:rPr lang="sq-AL" dirty="0">
                <a:latin typeface="Verdana"/>
                <a:cs typeface="Verdana"/>
              </a:rPr>
              <a:t>Urdhri për paraqitjen e të dhënave</a:t>
            </a:r>
          </a:p>
          <a:p>
            <a:pPr marL="361950" indent="-361950" fontAlgn="auto">
              <a:spcBef>
                <a:spcPts val="0"/>
              </a:spcBef>
              <a:spcAft>
                <a:spcPts val="0"/>
              </a:spcAft>
              <a:buFont typeface="Wingdings" pitchFamily="2" charset="2"/>
              <a:buChar char="§"/>
              <a:defRPr/>
            </a:pPr>
            <a:r>
              <a:rPr lang="sq-AL" dirty="0">
                <a:latin typeface="Verdana"/>
                <a:cs typeface="Verdana"/>
              </a:rPr>
              <a:t>TD në kohë reale</a:t>
            </a:r>
          </a:p>
          <a:p>
            <a:pPr marL="361950" indent="-361950" fontAlgn="auto">
              <a:spcBef>
                <a:spcPts val="0"/>
              </a:spcBef>
              <a:spcAft>
                <a:spcPts val="0"/>
              </a:spcAft>
              <a:buFont typeface="Wingdings" pitchFamily="2" charset="2"/>
              <a:buChar char="§"/>
              <a:defRPr/>
            </a:pPr>
            <a:r>
              <a:rPr lang="sq-AL" dirty="0">
                <a:latin typeface="Verdana"/>
                <a:cs typeface="Verdana"/>
              </a:rPr>
              <a:t>Përgjimi i të dhënave kompjuterike</a:t>
            </a:r>
          </a:p>
        </p:txBody>
      </p:sp>
      <p:sp>
        <p:nvSpPr>
          <p:cNvPr id="18" name="Textfeld 18">
            <a:extLst>
              <a:ext uri="{FF2B5EF4-FFF2-40B4-BE49-F238E27FC236}">
                <a16:creationId xmlns:a16="http://schemas.microsoft.com/office/drawing/2014/main" xmlns="" id="{BEF62269-9643-45FF-8BF7-9A641AC3ADA2}"/>
              </a:ext>
            </a:extLst>
          </p:cNvPr>
          <p:cNvSpPr txBox="1"/>
          <p:nvPr/>
        </p:nvSpPr>
        <p:spPr>
          <a:xfrm>
            <a:off x="2856050" y="6107789"/>
            <a:ext cx="1963738" cy="339725"/>
          </a:xfrm>
          <a:prstGeom prst="rect">
            <a:avLst/>
          </a:prstGeom>
          <a:noFill/>
        </p:spPr>
        <p:txBody>
          <a:bodyPr>
            <a:spAutoFit/>
          </a:bodyPr>
          <a:lstStyle/>
          <a:p>
            <a:pPr fontAlgn="auto">
              <a:spcBef>
                <a:spcPts val="0"/>
              </a:spcBef>
              <a:spcAft>
                <a:spcPts val="0"/>
              </a:spcAft>
              <a:defRPr/>
            </a:pPr>
            <a:r>
              <a:rPr lang="sq-AL" sz="1600" b="1">
                <a:solidFill>
                  <a:schemeClr val="tx1">
                    <a:lumMod val="65000"/>
                    <a:lumOff val="35000"/>
                  </a:schemeClr>
                </a:solidFill>
                <a:latin typeface="Verdana"/>
                <a:cs typeface="Verdana"/>
              </a:rPr>
              <a:t>Harmonizimi </a:t>
            </a:r>
          </a:p>
        </p:txBody>
      </p:sp>
      <p:sp>
        <p:nvSpPr>
          <p:cNvPr id="10" name="Slide Number Placeholder 1">
            <a:extLst>
              <a:ext uri="{FF2B5EF4-FFF2-40B4-BE49-F238E27FC236}">
                <a16:creationId xmlns:a16="http://schemas.microsoft.com/office/drawing/2014/main" xmlns=""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170</a:t>
            </a:fld>
            <a:endParaRPr lang="en-GB" smtClean="0"/>
          </a:p>
        </p:txBody>
      </p:sp>
      <p:sp>
        <p:nvSpPr>
          <p:cNvPr id="11" name="TextBox 10">
            <a:extLst>
              <a:ext uri="{FF2B5EF4-FFF2-40B4-BE49-F238E27FC236}">
                <a16:creationId xmlns:a16="http://schemas.microsoft.com/office/drawing/2014/main" xmlns="" id="{D270E6E6-A37B-4B57-8F39-18B72A94CAF5}"/>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170</a:t>
            </a:fld>
            <a:endParaRPr lang="en-GB" smtClean="0">
              <a:solidFill>
                <a:schemeClr val="tx1"/>
              </a:solidFill>
            </a:endParaRPr>
          </a:p>
        </p:txBody>
      </p:sp>
      <p:sp>
        <p:nvSpPr>
          <p:cNvPr id="13" name="Rectangle 12">
            <a:extLst>
              <a:ext uri="{FF2B5EF4-FFF2-40B4-BE49-F238E27FC236}">
                <a16:creationId xmlns:a16="http://schemas.microsoft.com/office/drawing/2014/main" xmlns=""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Konventa e “Budapestit” lidhur me Krimet Kibernetike e Këshillit të Evropës</a:t>
            </a:r>
          </a:p>
        </p:txBody>
      </p:sp>
      <p:pic>
        <p:nvPicPr>
          <p:cNvPr id="16" name="Picture 4">
            <a:extLst>
              <a:ext uri="{FF2B5EF4-FFF2-40B4-BE49-F238E27FC236}">
                <a16:creationId xmlns:a16="http://schemas.microsoft.com/office/drawing/2014/main" xmlns=""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32362481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2786062" cy="5139869"/>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sq-AL" sz="1600" b="1" dirty="0">
                <a:latin typeface="Verdana"/>
                <a:cs typeface="Verdana"/>
              </a:rPr>
              <a:t>Sjellje </a:t>
            </a:r>
            <a:r>
              <a:rPr lang="sq-AL" sz="1600" b="1" dirty="0" err="1">
                <a:latin typeface="Verdana"/>
                <a:cs typeface="Verdana"/>
              </a:rPr>
              <a:t>kriminalizuese</a:t>
            </a:r>
            <a:endParaRPr lang="sq-AL" sz="1600" b="1" dirty="0">
              <a:latin typeface="Verdana"/>
              <a:cs typeface="Verdana"/>
            </a:endParaRPr>
          </a:p>
          <a:p>
            <a:pPr marL="342900" indent="-342900" fontAlgn="auto">
              <a:spcBef>
                <a:spcPts val="0"/>
              </a:spcBef>
              <a:spcAft>
                <a:spcPts val="0"/>
              </a:spcAft>
              <a:buFont typeface="Wingdings" pitchFamily="2" charset="2"/>
              <a:buChar char="§"/>
              <a:defRPr/>
            </a:pPr>
            <a:r>
              <a:rPr lang="sq-AL" sz="1600" dirty="0">
                <a:latin typeface="Verdana"/>
                <a:cs typeface="Verdana"/>
              </a:rPr>
              <a:t>Qasja e jashtëligjshme</a:t>
            </a:r>
          </a:p>
          <a:p>
            <a:pPr marL="342900" indent="-342900" fontAlgn="auto">
              <a:spcBef>
                <a:spcPts val="0"/>
              </a:spcBef>
              <a:spcAft>
                <a:spcPts val="0"/>
              </a:spcAft>
              <a:buFont typeface="Wingdings" pitchFamily="2" charset="2"/>
              <a:buChar char="§"/>
              <a:defRPr/>
            </a:pPr>
            <a:r>
              <a:rPr lang="sq-AL" sz="1600" dirty="0">
                <a:latin typeface="Verdana"/>
                <a:cs typeface="Verdana"/>
              </a:rPr>
              <a:t>Përgjimi i jashtëligjshëm</a:t>
            </a:r>
          </a:p>
          <a:p>
            <a:pPr marL="342900" indent="-342900" fontAlgn="auto">
              <a:spcBef>
                <a:spcPts val="0"/>
              </a:spcBef>
              <a:spcAft>
                <a:spcPts val="0"/>
              </a:spcAft>
              <a:buFont typeface="Wingdings" pitchFamily="2" charset="2"/>
              <a:buChar char="§"/>
              <a:defRPr/>
            </a:pPr>
            <a:r>
              <a:rPr lang="sq-AL" sz="1600" dirty="0">
                <a:latin typeface="Verdana"/>
                <a:cs typeface="Verdana"/>
              </a:rPr>
              <a:t>Ndërhyrja në të dhëna</a:t>
            </a:r>
          </a:p>
          <a:p>
            <a:pPr marL="342900" indent="-342900" fontAlgn="auto">
              <a:spcBef>
                <a:spcPts val="0"/>
              </a:spcBef>
              <a:spcAft>
                <a:spcPts val="0"/>
              </a:spcAft>
              <a:buFont typeface="Wingdings" pitchFamily="2" charset="2"/>
              <a:buChar char="§"/>
              <a:defRPr/>
            </a:pPr>
            <a:r>
              <a:rPr lang="sq-AL" sz="1600" dirty="0">
                <a:latin typeface="Verdana"/>
                <a:cs typeface="Verdana"/>
              </a:rPr>
              <a:t>Ndërhyrja në sistem</a:t>
            </a:r>
          </a:p>
          <a:p>
            <a:pPr marL="342900" indent="-342900" fontAlgn="auto">
              <a:spcBef>
                <a:spcPts val="0"/>
              </a:spcBef>
              <a:spcAft>
                <a:spcPts val="0"/>
              </a:spcAft>
              <a:buFont typeface="Wingdings" pitchFamily="2" charset="2"/>
              <a:buChar char="§"/>
              <a:defRPr/>
            </a:pPr>
            <a:r>
              <a:rPr lang="sq-AL" sz="1600" dirty="0">
                <a:latin typeface="Verdana"/>
                <a:cs typeface="Verdana"/>
              </a:rPr>
              <a:t>Keqpërdorimi i pajisjeve</a:t>
            </a:r>
          </a:p>
          <a:p>
            <a:pPr marL="342900" indent="-342900" fontAlgn="auto">
              <a:spcBef>
                <a:spcPts val="0"/>
              </a:spcBef>
              <a:spcAft>
                <a:spcPts val="0"/>
              </a:spcAft>
              <a:buFont typeface="Wingdings" pitchFamily="2" charset="2"/>
              <a:buChar char="§"/>
              <a:defRPr/>
            </a:pPr>
            <a:r>
              <a:rPr lang="sq-AL" sz="1600" dirty="0">
                <a:latin typeface="Verdana"/>
                <a:cs typeface="Verdana"/>
              </a:rPr>
              <a:t>Mashtrimi dhe falsifikimi</a:t>
            </a:r>
          </a:p>
          <a:p>
            <a:pPr marL="342900" indent="-342900" fontAlgn="auto">
              <a:spcBef>
                <a:spcPts val="0"/>
              </a:spcBef>
              <a:spcAft>
                <a:spcPts val="0"/>
              </a:spcAft>
              <a:buFont typeface="Wingdings" pitchFamily="2" charset="2"/>
              <a:buChar char="§"/>
              <a:defRPr/>
            </a:pPr>
            <a:r>
              <a:rPr lang="sq-AL" sz="1600" dirty="0">
                <a:latin typeface="Verdana"/>
                <a:cs typeface="Verdana"/>
              </a:rPr>
              <a:t>Pornografia me fëmijë</a:t>
            </a:r>
          </a:p>
          <a:p>
            <a:pPr marL="342900" indent="-342900" fontAlgn="auto">
              <a:spcBef>
                <a:spcPts val="0"/>
              </a:spcBef>
              <a:spcAft>
                <a:spcPts val="0"/>
              </a:spcAft>
              <a:buFont typeface="Wingdings" pitchFamily="2" charset="2"/>
              <a:buChar char="§"/>
              <a:defRPr/>
            </a:pPr>
            <a:r>
              <a:rPr lang="sq-AL" sz="1600" dirty="0">
                <a:latin typeface="Verdana"/>
                <a:cs typeface="Verdana"/>
              </a:rPr>
              <a:t>Veprat IPR (kundër pronës intelektuale)</a:t>
            </a:r>
          </a:p>
          <a:p>
            <a:pPr marL="342900" indent="-342900" fontAlgn="auto">
              <a:spcBef>
                <a:spcPts val="0"/>
              </a:spcBef>
              <a:spcAft>
                <a:spcPts val="0"/>
              </a:spcAft>
              <a:buFont typeface="Wingdings" pitchFamily="2" charset="2"/>
              <a:buChar char="§"/>
              <a:defRPr/>
            </a:pPr>
            <a:r>
              <a:rPr lang="sq-AL" sz="1600" dirty="0">
                <a:latin typeface="Verdana"/>
                <a:cs typeface="Verdana"/>
              </a:rPr>
              <a:t>Tentimi, ndihma dhe nxitja</a:t>
            </a:r>
          </a:p>
          <a:p>
            <a:pPr marL="342900" indent="-342900" fontAlgn="auto">
              <a:spcBef>
                <a:spcPts val="0"/>
              </a:spcBef>
              <a:spcAft>
                <a:spcPts val="0"/>
              </a:spcAft>
              <a:buFont typeface="Wingdings" pitchFamily="2" charset="2"/>
              <a:buChar char="§"/>
              <a:defRPr/>
            </a:pPr>
            <a:r>
              <a:rPr lang="sq-AL" sz="1600" dirty="0">
                <a:latin typeface="Verdana"/>
                <a:cs typeface="Verdana"/>
              </a:rPr>
              <a:t>Përgjegjësia e korporatës</a:t>
            </a:r>
          </a:p>
        </p:txBody>
      </p:sp>
      <p:sp>
        <p:nvSpPr>
          <p:cNvPr id="21" name="Textfeld 4"/>
          <p:cNvSpPr txBox="1"/>
          <p:nvPr/>
        </p:nvSpPr>
        <p:spPr>
          <a:xfrm>
            <a:off x="6394447" y="988127"/>
            <a:ext cx="2570163" cy="5078313"/>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sq-AL" b="1" dirty="0">
                <a:latin typeface="Verdana"/>
                <a:cs typeface="Verdana"/>
              </a:rPr>
              <a:t>Bashkëpunimi ndërkombëtar</a:t>
            </a:r>
          </a:p>
          <a:p>
            <a:pPr marL="361950" indent="-361950" fontAlgn="auto">
              <a:spcBef>
                <a:spcPts val="0"/>
              </a:spcBef>
              <a:spcAft>
                <a:spcPts val="0"/>
              </a:spcAft>
              <a:buFont typeface="Wingdings" pitchFamily="2" charset="2"/>
              <a:buChar char="§"/>
              <a:defRPr/>
            </a:pPr>
            <a:r>
              <a:rPr lang="sq-AL" dirty="0">
                <a:latin typeface="Verdana"/>
                <a:cs typeface="Verdana"/>
              </a:rPr>
              <a:t>Ekstradimi</a:t>
            </a:r>
          </a:p>
          <a:p>
            <a:pPr marL="361950" indent="-361950" fontAlgn="auto">
              <a:spcBef>
                <a:spcPts val="0"/>
              </a:spcBef>
              <a:spcAft>
                <a:spcPts val="0"/>
              </a:spcAft>
              <a:buFont typeface="Wingdings" pitchFamily="2" charset="2"/>
              <a:buChar char="§"/>
              <a:defRPr/>
            </a:pPr>
            <a:r>
              <a:rPr lang="sq-AL" dirty="0" smtClean="0">
                <a:latin typeface="Verdana"/>
                <a:cs typeface="Verdana"/>
              </a:rPr>
              <a:t>NJN</a:t>
            </a:r>
            <a:endParaRPr lang="sq-AL" dirty="0">
              <a:latin typeface="Verdana"/>
              <a:cs typeface="Verdana"/>
            </a:endParaRPr>
          </a:p>
          <a:p>
            <a:pPr marL="361950" indent="-361950" fontAlgn="auto">
              <a:spcBef>
                <a:spcPts val="0"/>
              </a:spcBef>
              <a:spcAft>
                <a:spcPts val="0"/>
              </a:spcAft>
              <a:buFont typeface="Wingdings" pitchFamily="2" charset="2"/>
              <a:buChar char="§"/>
              <a:defRPr/>
            </a:pPr>
            <a:r>
              <a:rPr lang="sq-AL" dirty="0">
                <a:latin typeface="Verdana"/>
                <a:cs typeface="Verdana"/>
              </a:rPr>
              <a:t>Informimi spontan</a:t>
            </a:r>
          </a:p>
          <a:p>
            <a:pPr marL="361950" indent="-361950" fontAlgn="auto">
              <a:spcBef>
                <a:spcPts val="0"/>
              </a:spcBef>
              <a:spcAft>
                <a:spcPts val="0"/>
              </a:spcAft>
              <a:buFont typeface="Wingdings" pitchFamily="2" charset="2"/>
              <a:buChar char="§"/>
              <a:defRPr/>
            </a:pPr>
            <a:r>
              <a:rPr lang="sq-AL" dirty="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0">
                <a:latin typeface="Verdana"/>
                <a:cs typeface="Verdana"/>
              </a:rPr>
              <a:t>Zbulimi i përshpejtuar i TD-së</a:t>
            </a:r>
          </a:p>
          <a:p>
            <a:pPr marL="361950" indent="-361950" fontAlgn="auto">
              <a:spcBef>
                <a:spcPts val="0"/>
              </a:spcBef>
              <a:spcAft>
                <a:spcPts val="0"/>
              </a:spcAft>
              <a:buFont typeface="Wingdings" pitchFamily="2" charset="2"/>
              <a:buChar char="§"/>
              <a:defRPr/>
            </a:pPr>
            <a:r>
              <a:rPr lang="sq-AL" dirty="0">
                <a:latin typeface="Verdana"/>
                <a:cs typeface="Verdana"/>
              </a:rPr>
              <a:t>NJN për qasje</a:t>
            </a:r>
          </a:p>
          <a:p>
            <a:pPr marL="361950" indent="-361950">
              <a:buFont typeface="Wingdings" pitchFamily="2" charset="2"/>
              <a:buChar char="§"/>
              <a:defRPr/>
            </a:pPr>
            <a:r>
              <a:rPr lang="sq-AL" dirty="0">
                <a:latin typeface="Verdana"/>
                <a:cs typeface="Verdana"/>
              </a:rPr>
              <a:t>Qasja ndërkufitare</a:t>
            </a:r>
          </a:p>
          <a:p>
            <a:pPr marL="361950" indent="-361950" fontAlgn="auto">
              <a:spcBef>
                <a:spcPts val="0"/>
              </a:spcBef>
              <a:spcAft>
                <a:spcPts val="0"/>
              </a:spcAft>
              <a:buFont typeface="Wingdings" pitchFamily="2" charset="2"/>
              <a:buChar char="§"/>
              <a:defRPr/>
            </a:pPr>
            <a:r>
              <a:rPr lang="sq-AL" dirty="0">
                <a:latin typeface="Verdana"/>
                <a:cs typeface="Verdana"/>
              </a:rPr>
              <a:t>NJN për RT TD</a:t>
            </a:r>
          </a:p>
          <a:p>
            <a:pPr marL="361950" indent="-361950" fontAlgn="auto">
              <a:spcBef>
                <a:spcPts val="0"/>
              </a:spcBef>
              <a:spcAft>
                <a:spcPts val="0"/>
              </a:spcAft>
              <a:buFont typeface="Wingdings" pitchFamily="2" charset="2"/>
              <a:buChar char="§"/>
              <a:defRPr/>
            </a:pPr>
            <a:r>
              <a:rPr lang="sq-AL" dirty="0">
                <a:latin typeface="Verdana"/>
                <a:cs typeface="Verdana"/>
              </a:rPr>
              <a:t>NJN për përgjime</a:t>
            </a:r>
          </a:p>
          <a:p>
            <a:pPr marL="361950" indent="-361950" fontAlgn="auto">
              <a:spcBef>
                <a:spcPts val="0"/>
              </a:spcBef>
              <a:spcAft>
                <a:spcPts val="0"/>
              </a:spcAft>
              <a:buFont typeface="Wingdings" pitchFamily="2" charset="2"/>
              <a:buChar char="§"/>
              <a:defRPr/>
            </a:pPr>
            <a:r>
              <a:rPr lang="sq-AL" dirty="0">
                <a:latin typeface="Verdana"/>
                <a:cs typeface="Verdana"/>
              </a:rPr>
              <a:t>Pikat e kontaktit 24/7</a:t>
            </a: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sz="4400" b="1">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sz="4400" b="1">
                <a:latin typeface="Verdana" charset="0"/>
                <a:cs typeface="Verdana" charset="0"/>
              </a:rPr>
              <a:t>+</a:t>
            </a:r>
          </a:p>
        </p:txBody>
      </p:sp>
      <p:cxnSp>
        <p:nvCxnSpPr>
          <p:cNvPr id="25" name="Form 20"/>
          <p:cNvCxnSpPr>
            <a:stCxn id="19" idx="2"/>
          </p:cNvCxnSpPr>
          <p:nvPr/>
        </p:nvCxnSpPr>
        <p:spPr>
          <a:xfrm rot="5400000" flipH="1" flipV="1">
            <a:off x="3699504" y="3548979"/>
            <a:ext cx="567862" cy="4822030"/>
          </a:xfrm>
          <a:prstGeom prst="bentConnector4">
            <a:avLst>
              <a:gd name="adj1" fmla="val -40256"/>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4247317"/>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sq-AL" b="1" dirty="0">
                <a:latin typeface="Verdana"/>
                <a:cs typeface="Verdana"/>
              </a:rPr>
              <a:t>Mjetet procedurale</a:t>
            </a:r>
          </a:p>
          <a:p>
            <a:pPr marL="361950" indent="-361950" fontAlgn="auto">
              <a:spcBef>
                <a:spcPts val="0"/>
              </a:spcBef>
              <a:spcAft>
                <a:spcPts val="0"/>
              </a:spcAft>
              <a:buFont typeface="Wingdings" pitchFamily="2" charset="2"/>
              <a:buChar char="§"/>
              <a:defRPr/>
            </a:pPr>
            <a:r>
              <a:rPr lang="sq-AL" dirty="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0">
                <a:latin typeface="Verdana"/>
                <a:cs typeface="Verdana"/>
              </a:rPr>
              <a:t>Zbulimi i TD</a:t>
            </a:r>
          </a:p>
          <a:p>
            <a:pPr marL="361950" indent="-361950" fontAlgn="auto">
              <a:spcBef>
                <a:spcPts val="0"/>
              </a:spcBef>
              <a:spcAft>
                <a:spcPts val="0"/>
              </a:spcAft>
              <a:buFont typeface="Wingdings" pitchFamily="2" charset="2"/>
              <a:buChar char="§"/>
              <a:defRPr/>
            </a:pPr>
            <a:r>
              <a:rPr lang="sq-AL" dirty="0">
                <a:latin typeface="Verdana"/>
                <a:cs typeface="Verdana"/>
              </a:rPr>
              <a:t>Kontrolli dhe sekuestrimi</a:t>
            </a:r>
          </a:p>
          <a:p>
            <a:pPr marL="361950" indent="-361950" fontAlgn="auto">
              <a:spcBef>
                <a:spcPts val="0"/>
              </a:spcBef>
              <a:spcAft>
                <a:spcPts val="0"/>
              </a:spcAft>
              <a:buFont typeface="Wingdings" pitchFamily="2" charset="2"/>
              <a:buChar char="§"/>
              <a:defRPr/>
            </a:pPr>
            <a:r>
              <a:rPr lang="sq-AL" dirty="0">
                <a:latin typeface="Verdana"/>
                <a:cs typeface="Verdana"/>
              </a:rPr>
              <a:t>Urdhri për paraqitjen e të dhënave</a:t>
            </a:r>
          </a:p>
          <a:p>
            <a:pPr marL="361950" indent="-361950" fontAlgn="auto">
              <a:spcBef>
                <a:spcPts val="0"/>
              </a:spcBef>
              <a:spcAft>
                <a:spcPts val="0"/>
              </a:spcAft>
              <a:buFont typeface="Wingdings" pitchFamily="2" charset="2"/>
              <a:buChar char="§"/>
              <a:defRPr/>
            </a:pPr>
            <a:r>
              <a:rPr lang="sq-AL" dirty="0">
                <a:latin typeface="Verdana"/>
                <a:cs typeface="Verdana"/>
              </a:rPr>
              <a:t>TD në kohë reale</a:t>
            </a:r>
          </a:p>
          <a:p>
            <a:pPr marL="361950" indent="-361950" fontAlgn="auto">
              <a:spcBef>
                <a:spcPts val="0"/>
              </a:spcBef>
              <a:spcAft>
                <a:spcPts val="0"/>
              </a:spcAft>
              <a:buFont typeface="Wingdings" pitchFamily="2" charset="2"/>
              <a:buChar char="§"/>
              <a:defRPr/>
            </a:pPr>
            <a:r>
              <a:rPr lang="sq-AL" dirty="0">
                <a:latin typeface="Verdana"/>
                <a:cs typeface="Verdana"/>
              </a:rPr>
              <a:t>Përgjimi i të dhënave kompjuterike</a:t>
            </a:r>
          </a:p>
        </p:txBody>
      </p:sp>
      <p:sp>
        <p:nvSpPr>
          <p:cNvPr id="18" name="Textfeld 18">
            <a:extLst>
              <a:ext uri="{FF2B5EF4-FFF2-40B4-BE49-F238E27FC236}">
                <a16:creationId xmlns:a16="http://schemas.microsoft.com/office/drawing/2014/main" xmlns="" id="{BEF62269-9643-45FF-8BF7-9A641AC3ADA2}"/>
              </a:ext>
            </a:extLst>
          </p:cNvPr>
          <p:cNvSpPr txBox="1"/>
          <p:nvPr/>
        </p:nvSpPr>
        <p:spPr>
          <a:xfrm>
            <a:off x="2856050" y="6107789"/>
            <a:ext cx="1963738" cy="339725"/>
          </a:xfrm>
          <a:prstGeom prst="rect">
            <a:avLst/>
          </a:prstGeom>
          <a:noFill/>
        </p:spPr>
        <p:txBody>
          <a:bodyPr>
            <a:spAutoFit/>
          </a:bodyPr>
          <a:lstStyle/>
          <a:p>
            <a:pPr fontAlgn="auto">
              <a:spcBef>
                <a:spcPts val="0"/>
              </a:spcBef>
              <a:spcAft>
                <a:spcPts val="0"/>
              </a:spcAft>
              <a:defRPr/>
            </a:pPr>
            <a:r>
              <a:rPr lang="sq-AL" sz="1600" b="1">
                <a:solidFill>
                  <a:schemeClr val="tx1">
                    <a:lumMod val="65000"/>
                    <a:lumOff val="35000"/>
                  </a:schemeClr>
                </a:solidFill>
                <a:latin typeface="Verdana"/>
                <a:cs typeface="Verdana"/>
              </a:rPr>
              <a:t>Harmonizimi </a:t>
            </a:r>
          </a:p>
        </p:txBody>
      </p:sp>
      <p:sp>
        <p:nvSpPr>
          <p:cNvPr id="10" name="Slide Number Placeholder 1">
            <a:extLst>
              <a:ext uri="{FF2B5EF4-FFF2-40B4-BE49-F238E27FC236}">
                <a16:creationId xmlns:a16="http://schemas.microsoft.com/office/drawing/2014/main" xmlns=""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171</a:t>
            </a:fld>
            <a:endParaRPr lang="en-GB" smtClean="0"/>
          </a:p>
        </p:txBody>
      </p:sp>
      <p:sp>
        <p:nvSpPr>
          <p:cNvPr id="11" name="TextBox 10">
            <a:extLst>
              <a:ext uri="{FF2B5EF4-FFF2-40B4-BE49-F238E27FC236}">
                <a16:creationId xmlns:a16="http://schemas.microsoft.com/office/drawing/2014/main" xmlns="" id="{D270E6E6-A37B-4B57-8F39-18B72A94CAF5}"/>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171</a:t>
            </a:fld>
            <a:endParaRPr lang="en-GB" smtClean="0">
              <a:solidFill>
                <a:schemeClr val="tx1"/>
              </a:solidFill>
            </a:endParaRPr>
          </a:p>
        </p:txBody>
      </p:sp>
      <p:sp>
        <p:nvSpPr>
          <p:cNvPr id="13" name="Rectangle 12">
            <a:extLst>
              <a:ext uri="{FF2B5EF4-FFF2-40B4-BE49-F238E27FC236}">
                <a16:creationId xmlns:a16="http://schemas.microsoft.com/office/drawing/2014/main" xmlns=""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Konventa e “Budapestit” lidhur me Krimet Kibernetike e Këshillit të Evropës</a:t>
            </a:r>
          </a:p>
        </p:txBody>
      </p:sp>
      <p:pic>
        <p:nvPicPr>
          <p:cNvPr id="16" name="Picture 4">
            <a:extLst>
              <a:ext uri="{FF2B5EF4-FFF2-40B4-BE49-F238E27FC236}">
                <a16:creationId xmlns:a16="http://schemas.microsoft.com/office/drawing/2014/main" xmlns=""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86459388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2786062" cy="5139869"/>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sq-AL" sz="1600" b="1" dirty="0">
                <a:latin typeface="Verdana"/>
                <a:cs typeface="Verdana"/>
              </a:rPr>
              <a:t>Sjellje </a:t>
            </a:r>
            <a:r>
              <a:rPr lang="sq-AL" sz="1600" b="1" dirty="0" err="1">
                <a:latin typeface="Verdana"/>
                <a:cs typeface="Verdana"/>
              </a:rPr>
              <a:t>kriminalizuese</a:t>
            </a:r>
            <a:endParaRPr lang="sq-AL" sz="1600" b="1" dirty="0">
              <a:latin typeface="Verdana"/>
              <a:cs typeface="Verdana"/>
            </a:endParaRPr>
          </a:p>
          <a:p>
            <a:pPr marL="342900" indent="-342900" fontAlgn="auto">
              <a:spcBef>
                <a:spcPts val="0"/>
              </a:spcBef>
              <a:spcAft>
                <a:spcPts val="0"/>
              </a:spcAft>
              <a:buFont typeface="Wingdings" pitchFamily="2" charset="2"/>
              <a:buChar char="§"/>
              <a:defRPr/>
            </a:pPr>
            <a:r>
              <a:rPr lang="sq-AL" sz="1600" dirty="0">
                <a:latin typeface="Verdana"/>
                <a:cs typeface="Verdana"/>
              </a:rPr>
              <a:t>Qasja e jashtëligjshme</a:t>
            </a:r>
          </a:p>
          <a:p>
            <a:pPr marL="342900" indent="-342900" fontAlgn="auto">
              <a:spcBef>
                <a:spcPts val="0"/>
              </a:spcBef>
              <a:spcAft>
                <a:spcPts val="0"/>
              </a:spcAft>
              <a:buFont typeface="Wingdings" pitchFamily="2" charset="2"/>
              <a:buChar char="§"/>
              <a:defRPr/>
            </a:pPr>
            <a:r>
              <a:rPr lang="sq-AL" sz="1600" dirty="0">
                <a:latin typeface="Verdana"/>
                <a:cs typeface="Verdana"/>
              </a:rPr>
              <a:t>Përgjimi i jashtëligjshëm</a:t>
            </a:r>
          </a:p>
          <a:p>
            <a:pPr marL="342900" indent="-342900" fontAlgn="auto">
              <a:spcBef>
                <a:spcPts val="0"/>
              </a:spcBef>
              <a:spcAft>
                <a:spcPts val="0"/>
              </a:spcAft>
              <a:buFont typeface="Wingdings" pitchFamily="2" charset="2"/>
              <a:buChar char="§"/>
              <a:defRPr/>
            </a:pPr>
            <a:r>
              <a:rPr lang="sq-AL" sz="1600" dirty="0">
                <a:latin typeface="Verdana"/>
                <a:cs typeface="Verdana"/>
              </a:rPr>
              <a:t>Ndërhyrja në të dhëna</a:t>
            </a:r>
          </a:p>
          <a:p>
            <a:pPr marL="342900" indent="-342900" fontAlgn="auto">
              <a:spcBef>
                <a:spcPts val="0"/>
              </a:spcBef>
              <a:spcAft>
                <a:spcPts val="0"/>
              </a:spcAft>
              <a:buFont typeface="Wingdings" pitchFamily="2" charset="2"/>
              <a:buChar char="§"/>
              <a:defRPr/>
            </a:pPr>
            <a:r>
              <a:rPr lang="sq-AL" sz="1600" dirty="0">
                <a:latin typeface="Verdana"/>
                <a:cs typeface="Verdana"/>
              </a:rPr>
              <a:t>Ndërhyrja në sistem</a:t>
            </a:r>
          </a:p>
          <a:p>
            <a:pPr marL="342900" indent="-342900" fontAlgn="auto">
              <a:spcBef>
                <a:spcPts val="0"/>
              </a:spcBef>
              <a:spcAft>
                <a:spcPts val="0"/>
              </a:spcAft>
              <a:buFont typeface="Wingdings" pitchFamily="2" charset="2"/>
              <a:buChar char="§"/>
              <a:defRPr/>
            </a:pPr>
            <a:r>
              <a:rPr lang="sq-AL" sz="1600" dirty="0">
                <a:latin typeface="Verdana"/>
                <a:cs typeface="Verdana"/>
              </a:rPr>
              <a:t>Keqpërdorimi i pajisjeve</a:t>
            </a:r>
          </a:p>
          <a:p>
            <a:pPr marL="342900" indent="-342900" fontAlgn="auto">
              <a:spcBef>
                <a:spcPts val="0"/>
              </a:spcBef>
              <a:spcAft>
                <a:spcPts val="0"/>
              </a:spcAft>
              <a:buFont typeface="Wingdings" pitchFamily="2" charset="2"/>
              <a:buChar char="§"/>
              <a:defRPr/>
            </a:pPr>
            <a:r>
              <a:rPr lang="sq-AL" sz="1600" dirty="0">
                <a:latin typeface="Verdana"/>
                <a:cs typeface="Verdana"/>
              </a:rPr>
              <a:t>Mashtrimi dhe falsifikimi</a:t>
            </a:r>
          </a:p>
          <a:p>
            <a:pPr marL="342900" indent="-342900" fontAlgn="auto">
              <a:spcBef>
                <a:spcPts val="0"/>
              </a:spcBef>
              <a:spcAft>
                <a:spcPts val="0"/>
              </a:spcAft>
              <a:buFont typeface="Wingdings" pitchFamily="2" charset="2"/>
              <a:buChar char="§"/>
              <a:defRPr/>
            </a:pPr>
            <a:r>
              <a:rPr lang="sq-AL" sz="1600" dirty="0">
                <a:latin typeface="Verdana"/>
                <a:cs typeface="Verdana"/>
              </a:rPr>
              <a:t>Pornografia me fëmijë</a:t>
            </a:r>
          </a:p>
          <a:p>
            <a:pPr marL="342900" indent="-342900" fontAlgn="auto">
              <a:spcBef>
                <a:spcPts val="0"/>
              </a:spcBef>
              <a:spcAft>
                <a:spcPts val="0"/>
              </a:spcAft>
              <a:buFont typeface="Wingdings" pitchFamily="2" charset="2"/>
              <a:buChar char="§"/>
              <a:defRPr/>
            </a:pPr>
            <a:r>
              <a:rPr lang="sq-AL" sz="1600" dirty="0">
                <a:latin typeface="Verdana"/>
                <a:cs typeface="Verdana"/>
              </a:rPr>
              <a:t>Veprat IPR (kundër pronës intelektuale)</a:t>
            </a:r>
          </a:p>
          <a:p>
            <a:pPr marL="342900" indent="-342900" fontAlgn="auto">
              <a:spcBef>
                <a:spcPts val="0"/>
              </a:spcBef>
              <a:spcAft>
                <a:spcPts val="0"/>
              </a:spcAft>
              <a:buFont typeface="Wingdings" pitchFamily="2" charset="2"/>
              <a:buChar char="§"/>
              <a:defRPr/>
            </a:pPr>
            <a:r>
              <a:rPr lang="sq-AL" sz="1600" dirty="0">
                <a:latin typeface="Verdana"/>
                <a:cs typeface="Verdana"/>
              </a:rPr>
              <a:t>Tentimi, ndihma dhe nxitja</a:t>
            </a:r>
          </a:p>
          <a:p>
            <a:pPr marL="342900" indent="-342900" fontAlgn="auto">
              <a:spcBef>
                <a:spcPts val="0"/>
              </a:spcBef>
              <a:spcAft>
                <a:spcPts val="0"/>
              </a:spcAft>
              <a:buFont typeface="Wingdings" pitchFamily="2" charset="2"/>
              <a:buChar char="§"/>
              <a:defRPr/>
            </a:pPr>
            <a:r>
              <a:rPr lang="sq-AL" sz="1600" dirty="0">
                <a:latin typeface="Verdana"/>
                <a:cs typeface="Verdana"/>
              </a:rPr>
              <a:t>Përgjegjësia e korporatës</a:t>
            </a:r>
          </a:p>
        </p:txBody>
      </p:sp>
      <p:sp>
        <p:nvSpPr>
          <p:cNvPr id="21" name="Textfeld 4"/>
          <p:cNvSpPr txBox="1"/>
          <p:nvPr/>
        </p:nvSpPr>
        <p:spPr>
          <a:xfrm>
            <a:off x="6394447" y="988127"/>
            <a:ext cx="2570163" cy="5078313"/>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sq-AL" b="1" dirty="0">
                <a:latin typeface="Verdana"/>
                <a:cs typeface="Verdana"/>
              </a:rPr>
              <a:t>Bashkëpunimi ndërkombëtar</a:t>
            </a:r>
          </a:p>
          <a:p>
            <a:pPr marL="361950" indent="-361950" fontAlgn="auto">
              <a:spcBef>
                <a:spcPts val="0"/>
              </a:spcBef>
              <a:spcAft>
                <a:spcPts val="0"/>
              </a:spcAft>
              <a:buFont typeface="Wingdings" pitchFamily="2" charset="2"/>
              <a:buChar char="§"/>
              <a:defRPr/>
            </a:pPr>
            <a:r>
              <a:rPr lang="sq-AL" dirty="0">
                <a:latin typeface="Verdana"/>
                <a:cs typeface="Verdana"/>
              </a:rPr>
              <a:t>Ekstradimi</a:t>
            </a:r>
          </a:p>
          <a:p>
            <a:pPr marL="361950" indent="-361950" fontAlgn="auto">
              <a:spcBef>
                <a:spcPts val="0"/>
              </a:spcBef>
              <a:spcAft>
                <a:spcPts val="0"/>
              </a:spcAft>
              <a:buFont typeface="Wingdings" pitchFamily="2" charset="2"/>
              <a:buChar char="§"/>
              <a:defRPr/>
            </a:pPr>
            <a:r>
              <a:rPr lang="sq-AL" dirty="0" smtClean="0">
                <a:latin typeface="Verdana"/>
                <a:cs typeface="Verdana"/>
              </a:rPr>
              <a:t>NJN</a:t>
            </a:r>
            <a:endParaRPr lang="sq-AL" dirty="0">
              <a:latin typeface="Verdana"/>
              <a:cs typeface="Verdana"/>
            </a:endParaRPr>
          </a:p>
          <a:p>
            <a:pPr marL="361950" indent="-361950" fontAlgn="auto">
              <a:spcBef>
                <a:spcPts val="0"/>
              </a:spcBef>
              <a:spcAft>
                <a:spcPts val="0"/>
              </a:spcAft>
              <a:buFont typeface="Wingdings" pitchFamily="2" charset="2"/>
              <a:buChar char="§"/>
              <a:defRPr/>
            </a:pPr>
            <a:r>
              <a:rPr lang="sq-AL" dirty="0">
                <a:latin typeface="Verdana"/>
                <a:cs typeface="Verdana"/>
              </a:rPr>
              <a:t>Informimi spontan</a:t>
            </a:r>
          </a:p>
          <a:p>
            <a:pPr marL="361950" indent="-361950" fontAlgn="auto">
              <a:spcBef>
                <a:spcPts val="0"/>
              </a:spcBef>
              <a:spcAft>
                <a:spcPts val="0"/>
              </a:spcAft>
              <a:buFont typeface="Wingdings" pitchFamily="2" charset="2"/>
              <a:buChar char="§"/>
              <a:defRPr/>
            </a:pPr>
            <a:r>
              <a:rPr lang="sq-AL" dirty="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0">
                <a:latin typeface="Verdana"/>
                <a:cs typeface="Verdana"/>
              </a:rPr>
              <a:t>Zbulimi i përshpejtuar i TD-së</a:t>
            </a:r>
          </a:p>
          <a:p>
            <a:pPr marL="361950" indent="-361950" fontAlgn="auto">
              <a:spcBef>
                <a:spcPts val="0"/>
              </a:spcBef>
              <a:spcAft>
                <a:spcPts val="0"/>
              </a:spcAft>
              <a:buFont typeface="Wingdings" pitchFamily="2" charset="2"/>
              <a:buChar char="§"/>
              <a:defRPr/>
            </a:pPr>
            <a:r>
              <a:rPr lang="sq-AL" dirty="0">
                <a:latin typeface="Verdana"/>
                <a:cs typeface="Verdana"/>
              </a:rPr>
              <a:t>NJN për qasje</a:t>
            </a:r>
          </a:p>
          <a:p>
            <a:pPr marL="361950" indent="-361950">
              <a:buFont typeface="Wingdings" pitchFamily="2" charset="2"/>
              <a:buChar char="§"/>
              <a:defRPr/>
            </a:pPr>
            <a:r>
              <a:rPr lang="sq-AL" dirty="0">
                <a:latin typeface="Verdana"/>
                <a:cs typeface="Verdana"/>
              </a:rPr>
              <a:t>Qasja ndërkufitare</a:t>
            </a:r>
          </a:p>
          <a:p>
            <a:pPr marL="361950" indent="-361950" fontAlgn="auto">
              <a:spcBef>
                <a:spcPts val="0"/>
              </a:spcBef>
              <a:spcAft>
                <a:spcPts val="0"/>
              </a:spcAft>
              <a:buFont typeface="Wingdings" pitchFamily="2" charset="2"/>
              <a:buChar char="§"/>
              <a:defRPr/>
            </a:pPr>
            <a:r>
              <a:rPr lang="sq-AL" dirty="0">
                <a:latin typeface="Verdana"/>
                <a:cs typeface="Verdana"/>
              </a:rPr>
              <a:t>NJN për RT TD</a:t>
            </a:r>
          </a:p>
          <a:p>
            <a:pPr marL="361950" indent="-361950" fontAlgn="auto">
              <a:spcBef>
                <a:spcPts val="0"/>
              </a:spcBef>
              <a:spcAft>
                <a:spcPts val="0"/>
              </a:spcAft>
              <a:buFont typeface="Wingdings" pitchFamily="2" charset="2"/>
              <a:buChar char="§"/>
              <a:defRPr/>
            </a:pPr>
            <a:r>
              <a:rPr lang="sq-AL" dirty="0">
                <a:latin typeface="Verdana"/>
                <a:cs typeface="Verdana"/>
              </a:rPr>
              <a:t>NJN për përgjime</a:t>
            </a:r>
          </a:p>
          <a:p>
            <a:pPr marL="361950" indent="-361950" fontAlgn="auto">
              <a:spcBef>
                <a:spcPts val="0"/>
              </a:spcBef>
              <a:spcAft>
                <a:spcPts val="0"/>
              </a:spcAft>
              <a:buFont typeface="Wingdings" pitchFamily="2" charset="2"/>
              <a:buChar char="§"/>
              <a:defRPr/>
            </a:pPr>
            <a:r>
              <a:rPr lang="sq-AL" dirty="0">
                <a:latin typeface="Verdana"/>
                <a:cs typeface="Verdana"/>
              </a:rPr>
              <a:t>Pikat e kontaktit 24/7</a:t>
            </a: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sz="4400" b="1">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sq-AL" sz="4400" b="1">
                <a:latin typeface="Verdana" charset="0"/>
                <a:cs typeface="Verdana" charset="0"/>
              </a:rPr>
              <a:t>+</a:t>
            </a:r>
          </a:p>
        </p:txBody>
      </p:sp>
      <p:cxnSp>
        <p:nvCxnSpPr>
          <p:cNvPr id="25" name="Form 20"/>
          <p:cNvCxnSpPr>
            <a:stCxn id="19" idx="2"/>
          </p:cNvCxnSpPr>
          <p:nvPr/>
        </p:nvCxnSpPr>
        <p:spPr>
          <a:xfrm rot="5400000" flipH="1" flipV="1">
            <a:off x="3699504" y="3548979"/>
            <a:ext cx="567862" cy="4822030"/>
          </a:xfrm>
          <a:prstGeom prst="bentConnector4">
            <a:avLst>
              <a:gd name="adj1" fmla="val -40256"/>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4247317"/>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sq-AL" b="1" dirty="0">
                <a:latin typeface="Verdana"/>
                <a:cs typeface="Verdana"/>
              </a:rPr>
              <a:t>Mjetet procedurale</a:t>
            </a:r>
          </a:p>
          <a:p>
            <a:pPr marL="361950" indent="-361950" fontAlgn="auto">
              <a:spcBef>
                <a:spcPts val="0"/>
              </a:spcBef>
              <a:spcAft>
                <a:spcPts val="0"/>
              </a:spcAft>
              <a:buFont typeface="Wingdings" pitchFamily="2" charset="2"/>
              <a:buChar char="§"/>
              <a:defRPr/>
            </a:pPr>
            <a:r>
              <a:rPr lang="sq-AL" dirty="0">
                <a:latin typeface="Verdana"/>
                <a:cs typeface="Verdana"/>
              </a:rPr>
              <a:t>Ruajtja e përshpejtuar</a:t>
            </a:r>
          </a:p>
          <a:p>
            <a:pPr marL="361950" indent="-361950" fontAlgn="auto">
              <a:spcBef>
                <a:spcPts val="0"/>
              </a:spcBef>
              <a:spcAft>
                <a:spcPts val="0"/>
              </a:spcAft>
              <a:buFont typeface="Wingdings" pitchFamily="2" charset="2"/>
              <a:buChar char="§"/>
              <a:defRPr/>
            </a:pPr>
            <a:r>
              <a:rPr lang="sq-AL" dirty="0">
                <a:latin typeface="Verdana"/>
                <a:cs typeface="Verdana"/>
              </a:rPr>
              <a:t>Zbulimi i TD</a:t>
            </a:r>
          </a:p>
          <a:p>
            <a:pPr marL="361950" indent="-361950" fontAlgn="auto">
              <a:spcBef>
                <a:spcPts val="0"/>
              </a:spcBef>
              <a:spcAft>
                <a:spcPts val="0"/>
              </a:spcAft>
              <a:buFont typeface="Wingdings" pitchFamily="2" charset="2"/>
              <a:buChar char="§"/>
              <a:defRPr/>
            </a:pPr>
            <a:r>
              <a:rPr lang="sq-AL" dirty="0">
                <a:latin typeface="Verdana"/>
                <a:cs typeface="Verdana"/>
              </a:rPr>
              <a:t>Kontrolli dhe sekuestrimi</a:t>
            </a:r>
          </a:p>
          <a:p>
            <a:pPr marL="361950" indent="-361950" fontAlgn="auto">
              <a:spcBef>
                <a:spcPts val="0"/>
              </a:spcBef>
              <a:spcAft>
                <a:spcPts val="0"/>
              </a:spcAft>
              <a:buFont typeface="Wingdings" pitchFamily="2" charset="2"/>
              <a:buChar char="§"/>
              <a:defRPr/>
            </a:pPr>
            <a:r>
              <a:rPr lang="sq-AL" dirty="0">
                <a:latin typeface="Verdana"/>
                <a:cs typeface="Verdana"/>
              </a:rPr>
              <a:t>Urdhri për paraqitjen e të dhënave</a:t>
            </a:r>
          </a:p>
          <a:p>
            <a:pPr marL="361950" indent="-361950" fontAlgn="auto">
              <a:spcBef>
                <a:spcPts val="0"/>
              </a:spcBef>
              <a:spcAft>
                <a:spcPts val="0"/>
              </a:spcAft>
              <a:buFont typeface="Wingdings" pitchFamily="2" charset="2"/>
              <a:buChar char="§"/>
              <a:defRPr/>
            </a:pPr>
            <a:r>
              <a:rPr lang="sq-AL" dirty="0">
                <a:latin typeface="Verdana"/>
                <a:cs typeface="Verdana"/>
              </a:rPr>
              <a:t>TD në kohë reale</a:t>
            </a:r>
          </a:p>
          <a:p>
            <a:pPr marL="361950" indent="-361950" fontAlgn="auto">
              <a:spcBef>
                <a:spcPts val="0"/>
              </a:spcBef>
              <a:spcAft>
                <a:spcPts val="0"/>
              </a:spcAft>
              <a:buFont typeface="Wingdings" pitchFamily="2" charset="2"/>
              <a:buChar char="§"/>
              <a:defRPr/>
            </a:pPr>
            <a:r>
              <a:rPr lang="sq-AL" dirty="0">
                <a:latin typeface="Verdana"/>
                <a:cs typeface="Verdana"/>
              </a:rPr>
              <a:t>Përgjimi i të dhënave kompjuterike</a:t>
            </a:r>
          </a:p>
        </p:txBody>
      </p:sp>
      <p:sp>
        <p:nvSpPr>
          <p:cNvPr id="18" name="Textfeld 18">
            <a:extLst>
              <a:ext uri="{FF2B5EF4-FFF2-40B4-BE49-F238E27FC236}">
                <a16:creationId xmlns:a16="http://schemas.microsoft.com/office/drawing/2014/main" xmlns="" id="{BEF62269-9643-45FF-8BF7-9A641AC3ADA2}"/>
              </a:ext>
            </a:extLst>
          </p:cNvPr>
          <p:cNvSpPr txBox="1"/>
          <p:nvPr/>
        </p:nvSpPr>
        <p:spPr>
          <a:xfrm>
            <a:off x="2856050" y="6107789"/>
            <a:ext cx="1963738" cy="339725"/>
          </a:xfrm>
          <a:prstGeom prst="rect">
            <a:avLst/>
          </a:prstGeom>
          <a:noFill/>
        </p:spPr>
        <p:txBody>
          <a:bodyPr>
            <a:spAutoFit/>
          </a:bodyPr>
          <a:lstStyle/>
          <a:p>
            <a:pPr fontAlgn="auto">
              <a:spcBef>
                <a:spcPts val="0"/>
              </a:spcBef>
              <a:spcAft>
                <a:spcPts val="0"/>
              </a:spcAft>
              <a:defRPr/>
            </a:pPr>
            <a:r>
              <a:rPr lang="sq-AL" sz="1600" b="1">
                <a:solidFill>
                  <a:schemeClr val="tx1">
                    <a:lumMod val="65000"/>
                    <a:lumOff val="35000"/>
                  </a:schemeClr>
                </a:solidFill>
                <a:latin typeface="Verdana"/>
                <a:cs typeface="Verdana"/>
              </a:rPr>
              <a:t>Harmonizimi </a:t>
            </a:r>
          </a:p>
        </p:txBody>
      </p:sp>
      <p:sp>
        <p:nvSpPr>
          <p:cNvPr id="10" name="Slide Number Placeholder 1">
            <a:extLst>
              <a:ext uri="{FF2B5EF4-FFF2-40B4-BE49-F238E27FC236}">
                <a16:creationId xmlns:a16="http://schemas.microsoft.com/office/drawing/2014/main" xmlns=""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172</a:t>
            </a:fld>
            <a:endParaRPr lang="en-GB" smtClean="0"/>
          </a:p>
        </p:txBody>
      </p:sp>
      <p:sp>
        <p:nvSpPr>
          <p:cNvPr id="11" name="TextBox 10">
            <a:extLst>
              <a:ext uri="{FF2B5EF4-FFF2-40B4-BE49-F238E27FC236}">
                <a16:creationId xmlns:a16="http://schemas.microsoft.com/office/drawing/2014/main" xmlns="" id="{D270E6E6-A37B-4B57-8F39-18B72A94CAF5}"/>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172</a:t>
            </a:fld>
            <a:endParaRPr lang="en-GB" smtClean="0">
              <a:solidFill>
                <a:schemeClr val="tx1"/>
              </a:solidFill>
            </a:endParaRPr>
          </a:p>
        </p:txBody>
      </p:sp>
      <p:sp>
        <p:nvSpPr>
          <p:cNvPr id="13" name="Rectangle 12">
            <a:extLst>
              <a:ext uri="{FF2B5EF4-FFF2-40B4-BE49-F238E27FC236}">
                <a16:creationId xmlns:a16="http://schemas.microsoft.com/office/drawing/2014/main" xmlns=""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Konventa e “Budapestit” lidhur me Krimet Kibernetike e Këshillit të Evropës</a:t>
            </a:r>
          </a:p>
        </p:txBody>
      </p:sp>
      <p:pic>
        <p:nvPicPr>
          <p:cNvPr id="16" name="Picture 4">
            <a:extLst>
              <a:ext uri="{FF2B5EF4-FFF2-40B4-BE49-F238E27FC236}">
                <a16:creationId xmlns:a16="http://schemas.microsoft.com/office/drawing/2014/main" xmlns=""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27451834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173</a:t>
            </a:fld>
            <a:endParaRPr lang="en-GB" smtClean="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rtlCol="0">
            <a:spAutoFit/>
          </a:bodyPr>
          <a:lstStyle/>
          <a:p>
            <a:pPr marL="892175" indent="-892175" algn="r"/>
            <a:r>
              <a:rPr lang="sq-AL" sz="3200" b="1" dirty="0">
                <a:solidFill>
                  <a:schemeClr val="bg1"/>
                </a:solidFill>
                <a:latin typeface="Arial Narrow" panose="020B0606020202030204" pitchFamily="34" charset="0"/>
              </a:rPr>
              <a:t>Konventa e Budapestit: </a:t>
            </a:r>
          </a:p>
          <a:p>
            <a:pPr marL="892175" indent="-892175" algn="r"/>
            <a:r>
              <a:rPr lang="sq-AL" sz="3200" b="1" dirty="0">
                <a:solidFill>
                  <a:schemeClr val="bg1"/>
                </a:solidFill>
                <a:latin typeface="Arial Narrow" panose="020B0606020202030204" pitchFamily="34" charset="0"/>
              </a:rPr>
              <a:t>parimet e bashkëpunimit ndërkombëtar</a:t>
            </a: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6" name="TextBox 5"/>
          <p:cNvSpPr txBox="1"/>
          <p:nvPr/>
        </p:nvSpPr>
        <p:spPr>
          <a:xfrm>
            <a:off x="228600" y="997843"/>
            <a:ext cx="8686800" cy="4893647"/>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sq-AL" b="1" dirty="0">
                <a:cs typeface="Arial" panose="020B0604020202020204" pitchFamily="34" charset="0"/>
              </a:rPr>
              <a:t>Bashkëpunimi "në masën më të gjerë të mundshme"</a:t>
            </a:r>
          </a:p>
          <a:p>
            <a:pPr marL="342900" indent="-342900">
              <a:spcAft>
                <a:spcPts val="600"/>
              </a:spcAft>
              <a:buFont typeface="Wingdings" pitchFamily="2" charset="2"/>
              <a:buChar char="ü"/>
            </a:pPr>
            <a:r>
              <a:rPr lang="sq-AL" b="1" dirty="0">
                <a:cs typeface="Arial" panose="020B0604020202020204" pitchFamily="34" charset="0"/>
              </a:rPr>
              <a:t>Bashkëpunimi për të gjitha</a:t>
            </a:r>
            <a:r>
              <a:rPr lang="sq-AL" dirty="0">
                <a:cs typeface="Arial" panose="020B0604020202020204" pitchFamily="34" charset="0"/>
              </a:rPr>
              <a:t> veprat e lidhura me kompjuterë dhe provat elektronike;</a:t>
            </a:r>
          </a:p>
          <a:p>
            <a:pPr marL="342900" indent="-342900">
              <a:spcAft>
                <a:spcPts val="600"/>
              </a:spcAft>
              <a:buFont typeface="Wingdings" pitchFamily="2" charset="2"/>
              <a:buChar char="ü"/>
            </a:pPr>
            <a:r>
              <a:rPr lang="sq-AL" b="1" dirty="0">
                <a:cs typeface="Arial" panose="020B0604020202020204" pitchFamily="34" charset="0"/>
              </a:rPr>
              <a:t>Bashkëpunimi i bazuar</a:t>
            </a:r>
            <a:r>
              <a:rPr lang="sq-AL" dirty="0">
                <a:cs typeface="Arial" panose="020B0604020202020204" pitchFamily="34" charset="0"/>
              </a:rPr>
              <a:t> në Konventë si dhe:</a:t>
            </a:r>
          </a:p>
          <a:p>
            <a:pPr marL="800100" lvl="1" indent="-342900">
              <a:spcAft>
                <a:spcPts val="600"/>
              </a:spcAft>
              <a:buFont typeface="Arial" panose="020B0604020202020204" pitchFamily="34" charset="0"/>
              <a:buChar char="•"/>
            </a:pPr>
            <a:r>
              <a:rPr lang="sq-AL" dirty="0">
                <a:cs typeface="Arial" panose="020B0604020202020204" pitchFamily="34" charset="0"/>
              </a:rPr>
              <a:t> përmes aplikimit të instrumenteve përkatëse ndërkombëtare për bashkëpunimin ndërkombëtar në çështjet penale, </a:t>
            </a:r>
          </a:p>
          <a:p>
            <a:pPr marL="800100" lvl="1" indent="-342900">
              <a:spcAft>
                <a:spcPts val="600"/>
              </a:spcAft>
              <a:buFont typeface="Arial" panose="020B0604020202020204" pitchFamily="34" charset="0"/>
              <a:buChar char="•"/>
            </a:pPr>
            <a:r>
              <a:rPr lang="sq-AL" dirty="0">
                <a:cs typeface="Arial" panose="020B0604020202020204" pitchFamily="34" charset="0"/>
              </a:rPr>
              <a:t>marrëveshjeve pajtuar mbi bazën e legjislacionit uniform ose reciprok, dhe</a:t>
            </a:r>
          </a:p>
          <a:p>
            <a:pPr marL="800100" lvl="1" indent="-342900">
              <a:spcAft>
                <a:spcPts val="600"/>
              </a:spcAft>
              <a:buFont typeface="Arial" panose="020B0604020202020204" pitchFamily="34" charset="0"/>
              <a:buChar char="•"/>
            </a:pPr>
            <a:r>
              <a:rPr lang="sq-AL" dirty="0">
                <a:cs typeface="Arial" panose="020B0604020202020204" pitchFamily="34" charset="0"/>
              </a:rPr>
              <a:t>ligjeve të brendshme</a:t>
            </a:r>
          </a:p>
          <a:p>
            <a:pPr marL="342900" lvl="1" indent="-342900">
              <a:spcAft>
                <a:spcPts val="600"/>
              </a:spcAft>
              <a:buFont typeface="Wingdings" pitchFamily="2" charset="2"/>
              <a:buChar char="ü"/>
            </a:pPr>
            <a:r>
              <a:rPr lang="sq-AL" b="1" dirty="0">
                <a:cs typeface="Arial" panose="020B0604020202020204" pitchFamily="34" charset="0"/>
              </a:rPr>
              <a:t>Parimet e Ndihmës juridike të ndërsjellë:</a:t>
            </a:r>
          </a:p>
          <a:p>
            <a:pPr marL="800100" lvl="2" indent="-342900">
              <a:spcAft>
                <a:spcPts val="600"/>
              </a:spcAft>
              <a:buFont typeface="Arial" panose="020B0604020202020204" pitchFamily="34" charset="0"/>
              <a:buChar char="•"/>
            </a:pPr>
            <a:r>
              <a:rPr lang="sq-AL" dirty="0">
                <a:cs typeface="Arial" panose="020B0604020202020204" pitchFamily="34" charset="0"/>
              </a:rPr>
              <a:t>baza ligjore kombëtare për masat sipas neneve 29 deri 35 të Konventës;</a:t>
            </a:r>
          </a:p>
          <a:p>
            <a:pPr marL="800100" lvl="2" indent="-342900">
              <a:spcAft>
                <a:spcPts val="600"/>
              </a:spcAft>
              <a:buFont typeface="Arial" panose="020B0604020202020204" pitchFamily="34" charset="0"/>
              <a:buChar char="•"/>
            </a:pPr>
            <a:r>
              <a:rPr lang="sq-AL" dirty="0">
                <a:cs typeface="Arial" panose="020B0604020202020204" pitchFamily="34" charset="0"/>
              </a:rPr>
              <a:t>përdorimi i mjeteve të komunikimit të përshpejtuar;</a:t>
            </a:r>
          </a:p>
          <a:p>
            <a:pPr marL="800100" lvl="2" indent="-342900">
              <a:spcAft>
                <a:spcPts val="600"/>
              </a:spcAft>
              <a:buFont typeface="Arial" panose="020B0604020202020204" pitchFamily="34" charset="0"/>
              <a:buChar char="•"/>
            </a:pPr>
            <a:r>
              <a:rPr lang="sq-AL" dirty="0">
                <a:cs typeface="Arial" panose="020B0604020202020204" pitchFamily="34" charset="0"/>
              </a:rPr>
              <a:t>në varësi të kushteve të zbatueshme të TNJN-ve dhe ligjeve të brendshme;</a:t>
            </a:r>
          </a:p>
          <a:p>
            <a:pPr marL="800100" lvl="2" indent="-342900">
              <a:spcAft>
                <a:spcPts val="600"/>
              </a:spcAft>
              <a:buFont typeface="Arial" panose="020B0604020202020204" pitchFamily="34" charset="0"/>
              <a:buChar char="•"/>
            </a:pPr>
            <a:r>
              <a:rPr lang="sq-AL" dirty="0">
                <a:cs typeface="Arial" panose="020B0604020202020204" pitchFamily="34" charset="0"/>
              </a:rPr>
              <a:t>mbështetja në parimin e kriminalitetit të dyfishtë</a:t>
            </a:r>
          </a:p>
          <a:p>
            <a:pPr marL="347663" lvl="1" indent="-342900">
              <a:spcAft>
                <a:spcPts val="600"/>
              </a:spcAft>
              <a:buFont typeface="Wingdings" pitchFamily="2" charset="2"/>
              <a:buChar char="ü"/>
            </a:pPr>
            <a:r>
              <a:rPr lang="sq-AL" b="1" dirty="0">
                <a:cs typeface="Arial" panose="020B0604020202020204" pitchFamily="34" charset="0"/>
              </a:rPr>
              <a:t>NJN e mundshme</a:t>
            </a:r>
            <a:r>
              <a:rPr lang="sq-AL" dirty="0">
                <a:cs typeface="Arial" panose="020B0604020202020204" pitchFamily="34" charset="0"/>
              </a:rPr>
              <a:t> në mungesë të marrëveshjeve përkatëse (neni 27)</a:t>
            </a:r>
          </a:p>
        </p:txBody>
      </p:sp>
    </p:spTree>
    <p:extLst>
      <p:ext uri="{BB962C8B-B14F-4D97-AF65-F5344CB8AC3E}">
        <p14:creationId xmlns:p14="http://schemas.microsoft.com/office/powerpoint/2010/main" xmlns="" val="8308516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174</a:t>
            </a:fld>
            <a:endParaRPr lang="en-GB" smtClean="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rtlCol="0">
            <a:spAutoFit/>
          </a:bodyPr>
          <a:lstStyle/>
          <a:p>
            <a:pPr marL="892175" indent="-892175" algn="r"/>
            <a:r>
              <a:rPr lang="sq-AL" sz="3200" b="1">
                <a:solidFill>
                  <a:schemeClr val="bg1"/>
                </a:solidFill>
                <a:latin typeface="Arial Narrow" panose="020B0606020202030204" pitchFamily="34" charset="0"/>
              </a:rPr>
              <a:t>Konventa e Budapestit: </a:t>
            </a:r>
          </a:p>
          <a:p>
            <a:pPr marL="892175" indent="-892175" algn="r"/>
            <a:r>
              <a:rPr lang="sq-AL" sz="3200" b="1">
                <a:solidFill>
                  <a:schemeClr val="bg1"/>
                </a:solidFill>
                <a:latin typeface="Arial Narrow" panose="020B0606020202030204" pitchFamily="34" charset="0"/>
              </a:rPr>
              <a:t>kompetencat specifike të bashkëpunimit ndërkombëtar</a:t>
            </a: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6" name="TextBox 5"/>
          <p:cNvSpPr txBox="1"/>
          <p:nvPr/>
        </p:nvSpPr>
        <p:spPr>
          <a:xfrm>
            <a:off x="330548" y="1246627"/>
            <a:ext cx="8482904" cy="5478423"/>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sq-AL" sz="2000" b="1" dirty="0">
                <a:cs typeface="Arial" panose="020B0604020202020204" pitchFamily="34" charset="0"/>
              </a:rPr>
              <a:t>Ruajtja e përshpejtuar e të dhënave kompjuterike</a:t>
            </a:r>
            <a:r>
              <a:rPr lang="sq-AL" sz="2000" dirty="0">
                <a:cs typeface="Arial" panose="020B0604020202020204" pitchFamily="34" charset="0"/>
              </a:rPr>
              <a:t> (Neni 29):</a:t>
            </a:r>
          </a:p>
          <a:p>
            <a:pPr marL="800100" lvl="1" indent="-342900">
              <a:spcAft>
                <a:spcPts val="600"/>
              </a:spcAft>
              <a:buFont typeface="Arial" panose="020B0604020202020204" pitchFamily="34" charset="0"/>
              <a:buChar char="•"/>
            </a:pPr>
            <a:r>
              <a:rPr lang="sq-AL" sz="2000" dirty="0">
                <a:cs typeface="Arial" panose="020B0604020202020204" pitchFamily="34" charset="0"/>
              </a:rPr>
              <a:t>Shtrirja e kompetencave të brendshme përkatëse në kontekstin ndërkombëtar;</a:t>
            </a:r>
          </a:p>
          <a:p>
            <a:pPr marL="800100" lvl="1" indent="-342900">
              <a:spcAft>
                <a:spcPts val="600"/>
              </a:spcAft>
              <a:buFont typeface="Arial" panose="020B0604020202020204" pitchFamily="34" charset="0"/>
              <a:buChar char="•"/>
            </a:pPr>
            <a:r>
              <a:rPr lang="sq-AL" sz="2000" dirty="0">
                <a:cs typeface="Arial" panose="020B0604020202020204" pitchFamily="34" charset="0"/>
              </a:rPr>
              <a:t>Kushti i kriminalitetit të dyfishtë zbatohet vetëm në rrethana të jashtëzakonshme;</a:t>
            </a:r>
          </a:p>
          <a:p>
            <a:pPr marL="800100" lvl="1" indent="-342900">
              <a:spcAft>
                <a:spcPts val="600"/>
              </a:spcAft>
              <a:buFont typeface="Arial" panose="020B0604020202020204" pitchFamily="34" charset="0"/>
              <a:buChar char="•"/>
            </a:pPr>
            <a:r>
              <a:rPr lang="sq-AL" sz="2000" dirty="0">
                <a:cs typeface="Arial" panose="020B0604020202020204" pitchFamily="34" charset="0"/>
              </a:rPr>
              <a:t> Zbulimi aktual i informacionit është një hap pasues që kërkon NJN.</a:t>
            </a:r>
          </a:p>
          <a:p>
            <a:pPr marL="346075" lvl="1" indent="-346075">
              <a:spcAft>
                <a:spcPts val="600"/>
              </a:spcAft>
              <a:buFont typeface="Wingdings" pitchFamily="2" charset="2"/>
              <a:buChar char="ü"/>
            </a:pPr>
            <a:r>
              <a:rPr lang="sq-AL" sz="2000" b="1" dirty="0">
                <a:cs typeface="Arial" panose="020B0604020202020204" pitchFamily="34" charset="0"/>
              </a:rPr>
              <a:t>Zbulimi i përshpejtuar i të dhënave të ruajtura të trafikut</a:t>
            </a:r>
            <a:r>
              <a:rPr lang="sq-AL" sz="2000" dirty="0">
                <a:cs typeface="Arial" panose="020B0604020202020204" pitchFamily="34" charset="0"/>
              </a:rPr>
              <a:t> (Neni 30)</a:t>
            </a:r>
          </a:p>
          <a:p>
            <a:pPr marL="346075" lvl="1" indent="-346075">
              <a:spcAft>
                <a:spcPts val="600"/>
              </a:spcAft>
              <a:buFont typeface="Wingdings" pitchFamily="2" charset="2"/>
              <a:buChar char="ü"/>
            </a:pPr>
            <a:r>
              <a:rPr lang="sq-AL" sz="2000" b="1" dirty="0">
                <a:cs typeface="Arial" panose="020B0604020202020204" pitchFamily="34" charset="0"/>
              </a:rPr>
              <a:t>Ndihma e ndërsjellë në lidhje me hyrjen në të dhënat kompjuterike të regjistruara</a:t>
            </a:r>
            <a:r>
              <a:rPr lang="sq-AL" sz="2000" dirty="0">
                <a:cs typeface="Arial" panose="020B0604020202020204" pitchFamily="34" charset="0"/>
              </a:rPr>
              <a:t> (Neni 31)</a:t>
            </a:r>
          </a:p>
          <a:p>
            <a:pPr marL="346075" lvl="1" indent="-346075">
              <a:spcAft>
                <a:spcPts val="600"/>
              </a:spcAft>
              <a:buFont typeface="Wingdings" pitchFamily="2" charset="2"/>
              <a:buChar char="ü"/>
            </a:pPr>
            <a:r>
              <a:rPr lang="sq-AL" sz="2000" b="1" dirty="0">
                <a:cs typeface="Arial" panose="020B0604020202020204" pitchFamily="34" charset="0"/>
              </a:rPr>
              <a:t>Qasja ndërkufitare në të dhënat e ruajtura në kompjuter me pëlqim ose në rastet kur janë në dispozicion publik </a:t>
            </a:r>
            <a:r>
              <a:rPr lang="sq-AL" sz="2000" dirty="0">
                <a:cs typeface="Arial" panose="020B0604020202020204" pitchFamily="34" charset="0"/>
              </a:rPr>
              <a:t>(Neni 32)</a:t>
            </a:r>
          </a:p>
          <a:p>
            <a:pPr marL="346075" lvl="1" indent="-346075">
              <a:spcAft>
                <a:spcPts val="600"/>
              </a:spcAft>
              <a:buFont typeface="Wingdings" pitchFamily="2" charset="2"/>
              <a:buChar char="ü"/>
            </a:pPr>
            <a:r>
              <a:rPr lang="sq-AL" sz="2000" b="1" dirty="0">
                <a:cs typeface="Arial" panose="020B0604020202020204" pitchFamily="34" charset="0"/>
              </a:rPr>
              <a:t>Ndihma e ndërsjellë për përgjimin e të dhënave</a:t>
            </a:r>
            <a:r>
              <a:rPr lang="sq-AL" sz="2000" dirty="0">
                <a:cs typeface="Arial" panose="020B0604020202020204" pitchFamily="34" charset="0"/>
              </a:rPr>
              <a:t> (Neni 33 dhe 34)</a:t>
            </a:r>
          </a:p>
          <a:p>
            <a:pPr marL="346075" lvl="1" indent="-346075">
              <a:spcAft>
                <a:spcPts val="600"/>
              </a:spcAft>
              <a:buFont typeface="Wingdings" pitchFamily="2" charset="2"/>
              <a:buChar char="ü"/>
            </a:pPr>
            <a:r>
              <a:rPr lang="sq-AL" sz="2000" b="1" dirty="0">
                <a:cs typeface="Arial" panose="020B0604020202020204" pitchFamily="34" charset="0"/>
              </a:rPr>
              <a:t>Rrjetet</a:t>
            </a:r>
            <a:r>
              <a:rPr lang="sq-AL" sz="2000" dirty="0">
                <a:cs typeface="Arial" panose="020B0604020202020204" pitchFamily="34" charset="0"/>
              </a:rPr>
              <a:t> </a:t>
            </a:r>
            <a:r>
              <a:rPr lang="sq-AL" sz="2000" b="1" dirty="0">
                <a:cs typeface="Arial" panose="020B0604020202020204" pitchFamily="34" charset="0"/>
              </a:rPr>
              <a:t>24/7 të pikave të kontaktit</a:t>
            </a:r>
            <a:r>
              <a:rPr lang="sq-AL" sz="2000" dirty="0">
                <a:cs typeface="Arial" panose="020B0604020202020204" pitchFamily="34" charset="0"/>
              </a:rPr>
              <a:t>: plotëson dhe nuk zëvendëson kanalet tjera ekzistuese të bashkëpunimit (Neni 35)</a:t>
            </a:r>
          </a:p>
          <a:p>
            <a:pPr marL="803275" lvl="2" indent="-346075">
              <a:spcAft>
                <a:spcPts val="600"/>
              </a:spcAft>
              <a:buFont typeface="Wingdings" panose="05000000000000000000" pitchFamily="2" charset="2"/>
              <a:buChar char="§"/>
            </a:pPr>
            <a:endParaRPr lang="en-US" sz="2000" dirty="0">
              <a:cs typeface="Arial" panose="020B0604020202020204" pitchFamily="34" charset="0"/>
            </a:endParaRPr>
          </a:p>
        </p:txBody>
      </p:sp>
    </p:spTree>
    <p:extLst>
      <p:ext uri="{BB962C8B-B14F-4D97-AF65-F5344CB8AC3E}">
        <p14:creationId xmlns:p14="http://schemas.microsoft.com/office/powerpoint/2010/main" xmlns="" val="32107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solidFill>
                  <a:schemeClr val="bg1"/>
                </a:solidFill>
              </a:rPr>
              <a:t>Kurs i specializuar gjyqësor për </a:t>
            </a:r>
          </a:p>
          <a:p>
            <a:pPr algn="r"/>
            <a:r>
              <a:rPr lang="sq-AL" sz="3200" b="1">
                <a:solidFill>
                  <a:schemeClr val="bg1"/>
                </a:solidFill>
              </a:rPr>
              <a:t>Bashkëpunimin ndërkombëtar</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xmlns="" id="{6C59456A-02DA-0F46-BF32-314184E697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xmlns="" val="382670758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solidFill>
                  <a:schemeClr val="bg1"/>
                </a:solidFill>
              </a:rPr>
              <a:t>Kurs i specializuar gjyqësor për </a:t>
            </a:r>
          </a:p>
          <a:p>
            <a:pPr algn="r"/>
            <a:r>
              <a:rPr lang="sq-AL" sz="3200" b="1">
                <a:solidFill>
                  <a:schemeClr val="bg1"/>
                </a:solidFill>
              </a:rPr>
              <a:t>Bashkëpunimin ndërkombëtar</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sq-AL" sz="3200" b="1">
                <a:ea typeface="ＭＳ Ｐゴシック" charset="0"/>
                <a:cs typeface="ＭＳ Ｐゴシック" charset="0"/>
              </a:rPr>
              <a:t>Pjesa e katërt</a:t>
            </a:r>
          </a:p>
          <a:p>
            <a:pPr algn="ctr">
              <a:lnSpc>
                <a:spcPct val="80000"/>
              </a:lnSpc>
            </a:pPr>
            <a:r>
              <a:rPr lang="sq-AL" sz="3200" b="1">
                <a:ea typeface="ＭＳ Ｐゴシック" charset="0"/>
                <a:cs typeface="ＭＳ Ｐゴシック" charset="0"/>
              </a:rPr>
              <a:t/>
            </a:r>
            <a:br>
              <a:rPr lang="sq-AL" sz="3200" b="1">
                <a:ea typeface="ＭＳ Ｐゴシック" charset="0"/>
                <a:cs typeface="ＭＳ Ｐゴシック" charset="0"/>
              </a:rPr>
            </a:br>
            <a:r>
              <a:rPr lang="sq-AL" sz="3200" b="1"/>
              <a:t>Përmbledhje e Protokollit të Dytë Shtesë të Konventës së Budapestit </a:t>
            </a:r>
          </a:p>
        </p:txBody>
      </p:sp>
    </p:spTree>
    <p:extLst>
      <p:ext uri="{BB962C8B-B14F-4D97-AF65-F5344CB8AC3E}">
        <p14:creationId xmlns:p14="http://schemas.microsoft.com/office/powerpoint/2010/main" xmlns="" val="10563844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Përmbledhje e Protokollit të Dytë Shtesë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4369342" y="1117600"/>
            <a:ext cx="4653114" cy="5509200"/>
          </a:xfrm>
          <a:prstGeom prst="rect">
            <a:avLst/>
          </a:prstGeom>
        </p:spPr>
        <p:txBody>
          <a:bodyPr wrap="square">
            <a:spAutoFit/>
          </a:bodyPr>
          <a:lstStyle/>
          <a:p>
            <a:pPr marL="342900" indent="-342900" algn="just">
              <a:buFont typeface="Wingdings" pitchFamily="2" charset="2"/>
              <a:buChar char="Ø"/>
            </a:pPr>
            <a:r>
              <a:rPr lang="sq-AL" sz="2200" dirty="0"/>
              <a:t>Përdorimi në rritje i serverëve në juridiksione të huaja, të shumëfishta, </a:t>
            </a:r>
            <a:r>
              <a:rPr lang="sq-AL" sz="2200" dirty="0" err="1"/>
              <a:t>zhvendosëse</a:t>
            </a:r>
            <a:r>
              <a:rPr lang="sq-AL" sz="2200" dirty="0"/>
              <a:t> ose të panjohura (</a:t>
            </a:r>
            <a:r>
              <a:rPr lang="sq-AL" sz="2200" dirty="0" err="1"/>
              <a:t>cloud</a:t>
            </a:r>
            <a:r>
              <a:rPr lang="sq-AL" sz="2200" dirty="0"/>
              <a:t>) për ruajtjen e provave</a:t>
            </a:r>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dirty="0"/>
              <a:t>Kompetencat e zbatimit të ligjit janë gjithnjë e më të kufizuara nga kufijtë territorialë</a:t>
            </a:r>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dirty="0"/>
              <a:t>Palët në Konventën e Budapestit janë përpjekur të krijojnë një zgjidhje	</a:t>
            </a:r>
          </a:p>
          <a:p>
            <a:pPr marL="800100" lvl="1" indent="-342900" algn="just">
              <a:buFont typeface="Wingdings" pitchFamily="2" charset="2"/>
              <a:buChar char="Ø"/>
            </a:pPr>
            <a:r>
              <a:rPr lang="sq-AL" sz="2200" dirty="0"/>
              <a:t>Grupi punues ndërkufitar</a:t>
            </a:r>
          </a:p>
          <a:p>
            <a:pPr marL="800100" lvl="1" indent="-342900" algn="just">
              <a:buFont typeface="Wingdings" pitchFamily="2" charset="2"/>
              <a:buChar char="Ø"/>
            </a:pPr>
            <a:r>
              <a:rPr lang="sq-AL" sz="2200" dirty="0"/>
              <a:t>Grupi i Provave në Re (</a:t>
            </a:r>
            <a:r>
              <a:rPr lang="sq-AL" sz="2200" dirty="0" err="1"/>
              <a:t>Cloud</a:t>
            </a:r>
            <a:r>
              <a:rPr lang="sq-AL" sz="2200" dirty="0"/>
              <a:t> Evidence </a:t>
            </a:r>
            <a:r>
              <a:rPr lang="sq-AL" sz="2200" dirty="0" err="1"/>
              <a:t>Group</a:t>
            </a:r>
            <a:r>
              <a:rPr lang="sq-AL" sz="2200" dirty="0"/>
              <a:t>) </a:t>
            </a:r>
          </a:p>
        </p:txBody>
      </p:sp>
      <p:pic>
        <p:nvPicPr>
          <p:cNvPr id="10" name="Picture 6" descr="Council of Europe - Wikipedia">
            <a:extLst>
              <a:ext uri="{FF2B5EF4-FFF2-40B4-BE49-F238E27FC236}">
                <a16:creationId xmlns:a16="http://schemas.microsoft.com/office/drawing/2014/main" xmlns="" id="{8DBADDCD-8E10-4E83-9855-3FD54FC7D87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5608" y="2236519"/>
            <a:ext cx="2978235" cy="23849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4556083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Grupi punues ndërkufitar</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4369342" y="1490178"/>
            <a:ext cx="4653114" cy="3477875"/>
          </a:xfrm>
          <a:prstGeom prst="rect">
            <a:avLst/>
          </a:prstGeom>
        </p:spPr>
        <p:txBody>
          <a:bodyPr wrap="square">
            <a:spAutoFit/>
          </a:bodyPr>
          <a:lstStyle/>
          <a:p>
            <a:pPr marL="342900" indent="-342900" algn="just">
              <a:buFont typeface="Wingdings" pitchFamily="2" charset="2"/>
              <a:buChar char="Ø"/>
            </a:pPr>
            <a:r>
              <a:rPr lang="sq-AL" sz="2200"/>
              <a:t>Periudha: 2012-2014 </a:t>
            </a:r>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a:t>Kulminuar në Shënimin Udhëzues # 3 Qasja ndërkufitare në të dhëna)</a:t>
            </a:r>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a:t>Ka bërë një seri propozimesh për një protokoll shtesë që do të zgjeronte fushën e qasjes ndërkufitare (përtej nenit 32b)</a:t>
            </a:r>
          </a:p>
          <a:p>
            <a:pPr marL="342900" indent="-342900" algn="just">
              <a:buFont typeface="Wingdings" pitchFamily="2" charset="2"/>
              <a:buChar char="Ø"/>
            </a:pPr>
            <a:endParaRPr lang="en-GB" sz="2200" dirty="0"/>
          </a:p>
        </p:txBody>
      </p:sp>
      <p:pic>
        <p:nvPicPr>
          <p:cNvPr id="5" name="Picture 4">
            <a:extLst>
              <a:ext uri="{FF2B5EF4-FFF2-40B4-BE49-F238E27FC236}">
                <a16:creationId xmlns:a16="http://schemas.microsoft.com/office/drawing/2014/main" xmlns="" id="{277D4BBE-B9F1-41FB-8DAF-6463078CA638}"/>
              </a:ext>
            </a:extLst>
          </p:cNvPr>
          <p:cNvPicPr>
            <a:picLocks noChangeAspect="1"/>
          </p:cNvPicPr>
          <p:nvPr/>
        </p:nvPicPr>
        <p:blipFill>
          <a:blip r:embed="rId4"/>
          <a:stretch>
            <a:fillRect/>
          </a:stretch>
        </p:blipFill>
        <p:spPr>
          <a:xfrm>
            <a:off x="257279" y="2389586"/>
            <a:ext cx="3771023" cy="2674964"/>
          </a:xfrm>
          <a:prstGeom prst="rect">
            <a:avLst/>
          </a:prstGeom>
        </p:spPr>
      </p:pic>
    </p:spTree>
    <p:extLst>
      <p:ext uri="{BB962C8B-B14F-4D97-AF65-F5344CB8AC3E}">
        <p14:creationId xmlns:p14="http://schemas.microsoft.com/office/powerpoint/2010/main" xmlns="" val="267838734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Grupi i Provave në Re (Cloud Evidence Group)</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xmlns="" id="{7E2C615F-9A8F-46E4-9E28-82E78BE611E2}"/>
              </a:ext>
            </a:extLst>
          </p:cNvPr>
          <p:cNvSpPr/>
          <p:nvPr/>
        </p:nvSpPr>
        <p:spPr>
          <a:xfrm>
            <a:off x="3978876" y="1054100"/>
            <a:ext cx="5043580" cy="6575307"/>
          </a:xfrm>
          <a:prstGeom prst="rect">
            <a:avLst/>
          </a:prstGeom>
        </p:spPr>
        <p:txBody>
          <a:bodyPr wrap="square">
            <a:spAutoFit/>
          </a:bodyPr>
          <a:lstStyle/>
          <a:p>
            <a:pPr marL="342900" indent="-342900" algn="just">
              <a:buFont typeface="Wingdings" pitchFamily="2" charset="2"/>
              <a:buChar char="Ø"/>
            </a:pPr>
            <a:r>
              <a:rPr lang="sq-AL" sz="2000" dirty="0"/>
              <a:t>Periudha: 2015-2017</a:t>
            </a:r>
          </a:p>
          <a:p>
            <a:pPr marL="342900" indent="-342900" algn="just">
              <a:buFont typeface="Wingdings" pitchFamily="2" charset="2"/>
              <a:buChar char="Ø"/>
            </a:pPr>
            <a:endParaRPr lang="en-US" sz="500" dirty="0"/>
          </a:p>
          <a:p>
            <a:pPr marL="342900" indent="-342900" algn="just">
              <a:buFont typeface="Wingdings" pitchFamily="2" charset="2"/>
              <a:buChar char="Ø"/>
            </a:pPr>
            <a:r>
              <a:rPr lang="sq-AL" sz="2000" dirty="0"/>
              <a:t>Çështjet e identifikuara për t'u adresuar në Protokollin Shtesë duke përfshirë:</a:t>
            </a:r>
          </a:p>
          <a:p>
            <a:pPr marL="800100" lvl="1" indent="-342900" algn="just">
              <a:buFont typeface="Wingdings" pitchFamily="2" charset="2"/>
              <a:buChar char="Ø"/>
            </a:pPr>
            <a:r>
              <a:rPr lang="sq-AL" dirty="0"/>
              <a:t>Nevoja për të bërë dallimin ndërmjet pragjeve të </a:t>
            </a:r>
            <a:r>
              <a:rPr lang="sq-AL" dirty="0" err="1"/>
              <a:t>abonuesit</a:t>
            </a:r>
            <a:r>
              <a:rPr lang="sq-AL" dirty="0"/>
              <a:t>, trafikut dhe të dhënave të përmbajtjes</a:t>
            </a:r>
          </a:p>
          <a:p>
            <a:pPr marL="800100" lvl="1" indent="-342900" algn="just">
              <a:buFont typeface="Wingdings" pitchFamily="2" charset="2"/>
              <a:buChar char="Ø"/>
            </a:pPr>
            <a:r>
              <a:rPr lang="sq-AL" dirty="0"/>
              <a:t>Efektiviteti i kufizuar i ndihmës juridike të ndërsjellë për sigurimin e provave të paqëndrueshme elektronike</a:t>
            </a:r>
          </a:p>
          <a:p>
            <a:pPr marL="800100" lvl="1" indent="-342900" algn="just">
              <a:buFont typeface="Wingdings" pitchFamily="2" charset="2"/>
              <a:buChar char="Ø"/>
            </a:pPr>
            <a:r>
              <a:rPr lang="sq-AL" dirty="0"/>
              <a:t>Situatat e humbjes së njohurive për vendndodhjen e të dhënave</a:t>
            </a:r>
          </a:p>
          <a:p>
            <a:pPr marL="800100" lvl="1" indent="-342900" algn="just">
              <a:buFont typeface="Wingdings" pitchFamily="2" charset="2"/>
              <a:buChar char="Ø"/>
            </a:pPr>
            <a:r>
              <a:rPr lang="sq-AL" dirty="0"/>
              <a:t>Çështja nëse ofruesi i shërbimeve është mjaft i pranishëm apo ofron shërbime në territor</a:t>
            </a:r>
          </a:p>
          <a:p>
            <a:pPr marL="800100" lvl="1" indent="-342900" algn="just">
              <a:buFont typeface="Wingdings" pitchFamily="2" charset="2"/>
              <a:buChar char="Ø"/>
            </a:pPr>
            <a:r>
              <a:rPr lang="sq-AL" dirty="0"/>
              <a:t>Regjimi i zbulimit vullnetar nga ofruesit e </a:t>
            </a:r>
            <a:r>
              <a:rPr lang="sq-AL" dirty="0" err="1"/>
              <a:t>SH.B.A</a:t>
            </a:r>
            <a:r>
              <a:rPr lang="sq-AL" dirty="0"/>
              <a:t>.-ve</a:t>
            </a:r>
          </a:p>
          <a:p>
            <a:pPr marL="800100" lvl="1" indent="-342900" algn="just">
              <a:buFont typeface="Wingdings" pitchFamily="2" charset="2"/>
              <a:buChar char="Ø"/>
            </a:pPr>
            <a:r>
              <a:rPr lang="sq-AL" dirty="0"/>
              <a:t>Zbulimi i shpejtë në raste emergjente </a:t>
            </a:r>
          </a:p>
          <a:p>
            <a:pPr marL="800100" lvl="1" indent="-342900" algn="just">
              <a:buFont typeface="Wingdings" pitchFamily="2" charset="2"/>
              <a:buChar char="Ø"/>
            </a:pPr>
            <a:r>
              <a:rPr lang="sq-AL" dirty="0"/>
              <a:t>Mbrojtja e të dhënave dhe masat mbrojtëse të sundimit të ligjit</a:t>
            </a:r>
          </a:p>
          <a:p>
            <a:pPr marL="800100" lvl="1" indent="-342900" algn="just">
              <a:buFont typeface="Wingdings" pitchFamily="2" charset="2"/>
              <a:buChar char="Ø"/>
            </a:pP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endParaRPr lang="en-GB" sz="2000" dirty="0"/>
          </a:p>
        </p:txBody>
      </p:sp>
      <p:pic>
        <p:nvPicPr>
          <p:cNvPr id="8" name="Picture 7">
            <a:extLst>
              <a:ext uri="{FF2B5EF4-FFF2-40B4-BE49-F238E27FC236}">
                <a16:creationId xmlns:a16="http://schemas.microsoft.com/office/drawing/2014/main" xmlns="" id="{D2483154-2E4B-4AF7-874C-F5FA451997E3}"/>
              </a:ext>
            </a:extLst>
          </p:cNvPr>
          <p:cNvPicPr>
            <a:picLocks noChangeAspect="1"/>
          </p:cNvPicPr>
          <p:nvPr/>
        </p:nvPicPr>
        <p:blipFill>
          <a:blip r:embed="rId4"/>
          <a:stretch>
            <a:fillRect/>
          </a:stretch>
        </p:blipFill>
        <p:spPr>
          <a:xfrm>
            <a:off x="356643" y="2030227"/>
            <a:ext cx="3404287" cy="2320361"/>
          </a:xfrm>
          <a:prstGeom prst="rect">
            <a:avLst/>
          </a:prstGeom>
        </p:spPr>
      </p:pic>
    </p:spTree>
    <p:extLst>
      <p:ext uri="{BB962C8B-B14F-4D97-AF65-F5344CB8AC3E}">
        <p14:creationId xmlns:p14="http://schemas.microsoft.com/office/powerpoint/2010/main" xmlns="" val="100954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901B2789-EF2E-4BD2-B40F-2EDEBF060E14}"/>
              </a:ext>
            </a:extLst>
          </p:cNvPr>
          <p:cNvSpPr>
            <a:spLocks noGrp="1"/>
          </p:cNvSpPr>
          <p:nvPr>
            <p:ph type="body" idx="1"/>
          </p:nvPr>
        </p:nvSpPr>
        <p:spPr>
          <a:xfrm>
            <a:off x="457200" y="1108075"/>
            <a:ext cx="8229600" cy="4525963"/>
          </a:xfrm>
          <a:ln w="38100">
            <a:solidFill>
              <a:srgbClr val="FF0000"/>
            </a:solidFill>
            <a:miter lim="800000"/>
            <a:headEnd/>
            <a:tailEnd/>
          </a:ln>
        </p:spPr>
        <p:txBody>
          <a:bodyPr/>
          <a:lstStyle/>
          <a:p>
            <a:pPr eaLnBrk="1" hangingPunct="1">
              <a:lnSpc>
                <a:spcPct val="80000"/>
              </a:lnSpc>
              <a:buFont typeface="Arial" panose="020B0604020202020204" pitchFamily="34" charset="0"/>
              <a:buNone/>
            </a:pPr>
            <a:endParaRPr lang="en-GB" altLang="sr-Latn-RS" sz="2800" dirty="0">
              <a:cs typeface="Times New Roman" panose="02020603050405020304" pitchFamily="18" charset="0"/>
            </a:endParaRPr>
          </a:p>
          <a:p>
            <a:pPr algn="ctr" eaLnBrk="1" hangingPunct="1">
              <a:lnSpc>
                <a:spcPct val="80000"/>
              </a:lnSpc>
              <a:buFont typeface="Arial" panose="020B0604020202020204" pitchFamily="34" charset="0"/>
              <a:buNone/>
            </a:pPr>
            <a:r>
              <a:rPr lang="sq-AL" b="1" i="1" dirty="0">
                <a:cs typeface="Times New Roman" panose="02020603050405020304" pitchFamily="18" charset="0"/>
              </a:rPr>
              <a:t>Qasja e jashtëligjshme</a:t>
            </a:r>
          </a:p>
          <a:p>
            <a:pPr algn="ctr" eaLnBrk="1" hangingPunct="1">
              <a:lnSpc>
                <a:spcPct val="80000"/>
              </a:lnSpc>
              <a:buFont typeface="Arial" panose="020B0604020202020204" pitchFamily="34" charset="0"/>
              <a:buNone/>
            </a:pPr>
            <a:r>
              <a:rPr lang="sq-AL" b="1" i="1" dirty="0">
                <a:cs typeface="Times New Roman" panose="02020603050405020304" pitchFamily="18" charset="0"/>
              </a:rPr>
              <a:t>(Neni 2 – Konventa e Budapestit)</a:t>
            </a: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algn="ctr" eaLnBrk="1" hangingPunct="1">
              <a:lnSpc>
                <a:spcPct val="80000"/>
              </a:lnSpc>
            </a:pPr>
            <a:r>
              <a:rPr lang="sq-AL" i="1" dirty="0">
                <a:cs typeface="Times New Roman" panose="02020603050405020304" pitchFamily="18" charset="0"/>
              </a:rPr>
              <a:t>Qasja në tërë ose ndonjë pjesë </a:t>
            </a:r>
            <a:r>
              <a:rPr lang="en-US" i="1" dirty="0" smtClean="0">
                <a:cs typeface="Times New Roman" panose="02020603050405020304" pitchFamily="18" charset="0"/>
              </a:rPr>
              <a:t>t</a:t>
            </a:r>
            <a:r>
              <a:rPr lang="sq-AL" i="1" dirty="0" smtClean="0">
                <a:cs typeface="Times New Roman" panose="02020603050405020304" pitchFamily="18" charset="0"/>
              </a:rPr>
              <a:t>ë </a:t>
            </a:r>
            <a:r>
              <a:rPr lang="sq-AL" i="1" dirty="0">
                <a:cs typeface="Times New Roman" panose="02020603050405020304" pitchFamily="18" charset="0"/>
              </a:rPr>
              <a:t>një sistemi kompjuterik pa të drejtë </a:t>
            </a: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sq-AL" i="1" dirty="0">
                <a:cs typeface="Times New Roman" panose="02020603050405020304" pitchFamily="18" charset="0"/>
              </a:rPr>
              <a:t>Qëllimisht</a:t>
            </a:r>
          </a:p>
          <a:p>
            <a:pPr algn="ctr" eaLnBrk="1" hangingPunct="1">
              <a:lnSpc>
                <a:spcPct val="80000"/>
              </a:lnSpc>
              <a:buFont typeface="Arial" panose="020B0604020202020204" pitchFamily="34" charset="0"/>
              <a:buNone/>
            </a:pPr>
            <a:endParaRPr lang="en-GB" altLang="sr-Latn-RS" dirty="0">
              <a:cs typeface="Times New Roman" panose="02020603050405020304" pitchFamily="18" charset="0"/>
            </a:endParaRPr>
          </a:p>
        </p:txBody>
      </p:sp>
      <p:sp>
        <p:nvSpPr>
          <p:cNvPr id="9219" name="Slide Number Placeholder 1">
            <a:extLst>
              <a:ext uri="{FF2B5EF4-FFF2-40B4-BE49-F238E27FC236}">
                <a16:creationId xmlns:a16="http://schemas.microsoft.com/office/drawing/2014/main" xmlns="" id="{43152D46-F6F4-4D38-8A94-CCFA47BE6DF0}"/>
              </a:ext>
            </a:extLst>
          </p:cNvPr>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21A2E0E-A3C0-4C4C-874E-7229B52FD4AA}" type="slidenum">
              <a:rPr lang="en-US" altLang="fr-FR" sz="1200">
                <a:solidFill>
                  <a:srgbClr val="898989"/>
                </a:solidFill>
              </a:rPr>
              <a:pPr>
                <a:spcBef>
                  <a:spcPct val="0"/>
                </a:spcBef>
                <a:buFontTx/>
                <a:buNone/>
              </a:pPr>
              <a:t>18</a:t>
            </a:fld>
            <a:endParaRPr lang="en-US" altLang="fr-FR" sz="1200">
              <a:solidFill>
                <a:srgbClr val="898989"/>
              </a:solidFill>
            </a:endParaRPr>
          </a:p>
        </p:txBody>
      </p:sp>
      <p:sp>
        <p:nvSpPr>
          <p:cNvPr id="4" name="Slide Number Placeholder 1">
            <a:extLst>
              <a:ext uri="{FF2B5EF4-FFF2-40B4-BE49-F238E27FC236}">
                <a16:creationId xmlns:a16="http://schemas.microsoft.com/office/drawing/2014/main" xmlns="" id="{4AEEF45F-BE67-4BD0-99F9-2C94D01D722A}"/>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a:t>
            </a:fld>
            <a:endParaRPr lang="en-GB" smtClean="0"/>
          </a:p>
        </p:txBody>
      </p:sp>
      <p:sp>
        <p:nvSpPr>
          <p:cNvPr id="5" name="TextBox 4">
            <a:extLst>
              <a:ext uri="{FF2B5EF4-FFF2-40B4-BE49-F238E27FC236}">
                <a16:creationId xmlns:a16="http://schemas.microsoft.com/office/drawing/2014/main" xmlns="" id="{346A3927-B076-4806-A4B2-7E8929254F82}"/>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6" name="Slide Number Placeholder 4">
            <a:extLst>
              <a:ext uri="{FF2B5EF4-FFF2-40B4-BE49-F238E27FC236}">
                <a16:creationId xmlns:a16="http://schemas.microsoft.com/office/drawing/2014/main" xmlns="" id="{097F930B-E75D-4C79-B89C-C914E0084F7F}"/>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smtClean="0">
              <a:solidFill>
                <a:schemeClr val="tx1"/>
              </a:solidFill>
            </a:endParaRPr>
          </a:p>
        </p:txBody>
      </p:sp>
      <p:sp>
        <p:nvSpPr>
          <p:cNvPr id="7" name="Rectangle 6">
            <a:extLst>
              <a:ext uri="{FF2B5EF4-FFF2-40B4-BE49-F238E27FC236}">
                <a16:creationId xmlns:a16="http://schemas.microsoft.com/office/drawing/2014/main" xmlns="" id="{E90A6C00-C8F7-49A2-862C-5A5738B53BA4}"/>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xmlns="" id="{A7632B57-376C-4919-8161-26E0E2228B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xmlns="" id="{108E4174-B8D4-4386-ADE7-AB140C76AC3B}"/>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 – Qasja e jashtëligjshme</a:t>
            </a:r>
          </a:p>
        </p:txBody>
      </p:sp>
      <p:pic>
        <p:nvPicPr>
          <p:cNvPr id="10" name="Picture 4">
            <a:extLst>
              <a:ext uri="{FF2B5EF4-FFF2-40B4-BE49-F238E27FC236}">
                <a16:creationId xmlns:a16="http://schemas.microsoft.com/office/drawing/2014/main" xmlns="" id="{53926153-7970-4FC8-82A9-35CD2F9749F6}"/>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TextBox 10">
            <a:extLst>
              <a:ext uri="{FF2B5EF4-FFF2-40B4-BE49-F238E27FC236}">
                <a16:creationId xmlns:a16="http://schemas.microsoft.com/office/drawing/2014/main" xmlns="" id="{89F04E61-A950-4BD7-B284-A864B1F0CED8}"/>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Grupi për hartimin e protokollit </a:t>
            </a:r>
          </a:p>
          <a:p>
            <a:pPr algn="r"/>
            <a:r>
              <a:rPr lang="sq-AL" sz="3200" b="1"/>
              <a:t>Nenet e miratuara të protokollit (maj 2020)</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3816429"/>
          </a:xfrm>
          <a:prstGeom prst="rect">
            <a:avLst/>
          </a:prstGeom>
        </p:spPr>
        <p:txBody>
          <a:bodyPr>
            <a:spAutoFit/>
          </a:bodyPr>
          <a:lstStyle/>
          <a:p>
            <a:pPr marL="342900" indent="-342900">
              <a:buFont typeface="Wingdings" pitchFamily="2" charset="2"/>
              <a:buChar char="Ø"/>
            </a:pPr>
            <a:r>
              <a:rPr lang="sq-AL" sz="2200"/>
              <a:t>Gjuha e kërkesave</a:t>
            </a:r>
          </a:p>
          <a:p>
            <a:pPr marL="342900" indent="-342900">
              <a:buFont typeface="Wingdings" pitchFamily="2" charset="2"/>
              <a:buChar char="Ø"/>
            </a:pPr>
            <a:endParaRPr lang="en-US" sz="2200" dirty="0"/>
          </a:p>
          <a:p>
            <a:pPr marL="342900" indent="-342900">
              <a:buFont typeface="Wingdings" pitchFamily="2" charset="2"/>
              <a:buChar char="Ø"/>
            </a:pPr>
            <a:r>
              <a:rPr lang="sq-AL" sz="2200"/>
              <a:t>Konferencat me video (për marrjen e dëshmive ose deklaratave nga dëshmitarët)</a:t>
            </a:r>
          </a:p>
          <a:p>
            <a:pPr marL="342900" indent="-342900">
              <a:buFont typeface="Wingdings" pitchFamily="2" charset="2"/>
              <a:buChar char="Ø"/>
            </a:pPr>
            <a:endParaRPr lang="en-US" sz="2200" dirty="0"/>
          </a:p>
          <a:p>
            <a:pPr marL="342900" indent="-342900">
              <a:buFont typeface="Wingdings" pitchFamily="2" charset="2"/>
              <a:buChar char="Ø"/>
            </a:pPr>
            <a:r>
              <a:rPr lang="sq-AL" sz="2200"/>
              <a:t>Ekipet e përbashkëta të hetimit dhe hetimet e përbashkëta</a:t>
            </a:r>
          </a:p>
          <a:p>
            <a:pPr marL="342900" indent="-342900">
              <a:buFont typeface="Wingdings" pitchFamily="2" charset="2"/>
              <a:buChar char="Ø"/>
            </a:pPr>
            <a:endParaRPr lang="en-GB" sz="2200" dirty="0"/>
          </a:p>
          <a:p>
            <a:pPr marL="342900" indent="-342900">
              <a:buFont typeface="Wingdings" pitchFamily="2" charset="2"/>
              <a:buChar char="Ø"/>
            </a:pPr>
            <a:r>
              <a:rPr lang="sq-AL" sz="2200"/>
              <a:t>Ndihma e ndërsjellë në emergjenca</a:t>
            </a:r>
          </a:p>
          <a:p>
            <a:pPr marL="342900" indent="-342900">
              <a:buFont typeface="Wingdings" pitchFamily="2" charset="2"/>
              <a:buChar char="Ø"/>
            </a:pPr>
            <a:endParaRPr lang="en-GB" sz="2200" dirty="0"/>
          </a:p>
        </p:txBody>
      </p:sp>
      <p:sp>
        <p:nvSpPr>
          <p:cNvPr id="6" name="Rectangle 5">
            <a:extLst>
              <a:ext uri="{FF2B5EF4-FFF2-40B4-BE49-F238E27FC236}">
                <a16:creationId xmlns:a16="http://schemas.microsoft.com/office/drawing/2014/main" xmlns="" id="{524B6456-681F-2F44-A01A-AD3514E81BD2}"/>
              </a:ext>
            </a:extLst>
          </p:cNvPr>
          <p:cNvSpPr/>
          <p:nvPr/>
        </p:nvSpPr>
        <p:spPr>
          <a:xfrm>
            <a:off x="4687258" y="1166842"/>
            <a:ext cx="4361935" cy="2123658"/>
          </a:xfrm>
          <a:prstGeom prst="rect">
            <a:avLst/>
          </a:prstGeom>
        </p:spPr>
        <p:txBody>
          <a:bodyPr wrap="square">
            <a:spAutoFit/>
          </a:bodyPr>
          <a:lstStyle/>
          <a:p>
            <a:pPr marL="342900" indent="-342900">
              <a:buFont typeface="Wingdings" pitchFamily="2" charset="2"/>
              <a:buChar char="Ø"/>
            </a:pPr>
            <a:r>
              <a:rPr lang="sq-AL" sz="2200"/>
              <a:t>Zbulimi i drejtpërdrejtë i informacionit të abonuesit</a:t>
            </a:r>
          </a:p>
          <a:p>
            <a:pPr marL="342900" indent="-342900">
              <a:buFont typeface="Wingdings" pitchFamily="2" charset="2"/>
              <a:buChar char="Ø"/>
            </a:pPr>
            <a:endParaRPr lang="en-GB" sz="2200" dirty="0"/>
          </a:p>
          <a:p>
            <a:pPr marL="342900" indent="-342900">
              <a:buFont typeface="Wingdings" pitchFamily="2" charset="2"/>
              <a:buChar char="Ø"/>
            </a:pPr>
            <a:r>
              <a:rPr lang="sq-AL" sz="2200"/>
              <a:t>Dhënia e efektit urdhrave nga një palë tjetër për paraqitjen e të dhënave në mënyrë të shpejtë </a:t>
            </a:r>
          </a:p>
        </p:txBody>
      </p:sp>
    </p:spTree>
    <p:extLst>
      <p:ext uri="{BB962C8B-B14F-4D97-AF65-F5344CB8AC3E}">
        <p14:creationId xmlns:p14="http://schemas.microsoft.com/office/powerpoint/2010/main" xmlns="" val="5802543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Grupi për hartimin e protokollit </a:t>
            </a:r>
          </a:p>
          <a:p>
            <a:pPr algn="r"/>
            <a:r>
              <a:rPr lang="sq-AL" sz="3200" b="1"/>
              <a:t>Projekt nenet në zhvillim (2020)</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4658" y="1166842"/>
            <a:ext cx="4572000" cy="5170646"/>
          </a:xfrm>
          <a:prstGeom prst="rect">
            <a:avLst/>
          </a:prstGeom>
        </p:spPr>
        <p:txBody>
          <a:bodyPr>
            <a:spAutoFit/>
          </a:bodyPr>
          <a:lstStyle/>
          <a:p>
            <a:pPr marL="342900" indent="-342900">
              <a:buFont typeface="Wingdings" pitchFamily="2" charset="2"/>
              <a:buChar char="Ø"/>
            </a:pPr>
            <a:r>
              <a:rPr lang="sq-AL" sz="2200"/>
              <a:t>Dispozitat e përbashkëta</a:t>
            </a:r>
          </a:p>
          <a:p>
            <a:pPr marL="342900" indent="-342900">
              <a:buFont typeface="Wingdings" pitchFamily="2" charset="2"/>
              <a:buChar char="Ø"/>
            </a:pPr>
            <a:endParaRPr lang="en-US" sz="2200" dirty="0"/>
          </a:p>
          <a:p>
            <a:pPr marL="342900" indent="-342900">
              <a:buFont typeface="Wingdings" pitchFamily="2" charset="2"/>
              <a:buChar char="Ø"/>
            </a:pPr>
            <a:r>
              <a:rPr lang="sq-AL" sz="2200"/>
              <a:t>Kushtet dhe masat mbrojtëse</a:t>
            </a:r>
          </a:p>
          <a:p>
            <a:pPr marL="342900" indent="-342900">
              <a:buFont typeface="Wingdings" pitchFamily="2" charset="2"/>
              <a:buChar char="Ø"/>
            </a:pPr>
            <a:endParaRPr lang="en-US" sz="2200" dirty="0"/>
          </a:p>
          <a:p>
            <a:pPr marL="342900" indent="-342900">
              <a:buFont typeface="Wingdings" pitchFamily="2" charset="2"/>
              <a:buChar char="Ø"/>
            </a:pPr>
            <a:r>
              <a:rPr lang="sq-AL" sz="2200"/>
              <a:t>Shtrirja e një kërkimi në një sistem kompjuterik të lidhur</a:t>
            </a:r>
          </a:p>
          <a:p>
            <a:pPr marL="342900" indent="-342900">
              <a:buFont typeface="Wingdings" pitchFamily="2" charset="2"/>
              <a:buChar char="Ø"/>
            </a:pPr>
            <a:endParaRPr lang="en-GB" sz="2200" dirty="0"/>
          </a:p>
          <a:p>
            <a:pPr marL="342900" indent="-342900">
              <a:buFont typeface="Wingdings" pitchFamily="2" charset="2"/>
              <a:buChar char="Ø"/>
            </a:pPr>
            <a:r>
              <a:rPr lang="sq-AL" sz="2200"/>
              <a:t>Hetimet e fshehta me anë të sistemit kompjuterik (niveli i brendshëm)</a:t>
            </a:r>
          </a:p>
          <a:p>
            <a:pPr marL="342900" indent="-342900">
              <a:buFont typeface="Wingdings" pitchFamily="2" charset="2"/>
              <a:buChar char="Ø"/>
            </a:pPr>
            <a:endParaRPr lang="en-GB" sz="2200" dirty="0"/>
          </a:p>
          <a:p>
            <a:pPr marL="342900" indent="-342900">
              <a:buFont typeface="Wingdings" pitchFamily="2" charset="2"/>
              <a:buChar char="Ø"/>
            </a:pPr>
            <a:r>
              <a:rPr lang="sq-AL" sz="2200"/>
              <a:t>Hetimet e fshehta (niveli ndërkombëtar)</a:t>
            </a:r>
          </a:p>
          <a:p>
            <a:pPr marL="342900" indent="-342900">
              <a:buFont typeface="Wingdings" pitchFamily="2" charset="2"/>
              <a:buChar char="Ø"/>
            </a:pPr>
            <a:endParaRPr lang="en-GB" sz="2200" dirty="0"/>
          </a:p>
          <a:p>
            <a:pPr marL="342900" indent="-342900">
              <a:buFont typeface="Wingdings" pitchFamily="2" charset="2"/>
              <a:buChar char="Ø"/>
            </a:pPr>
            <a:r>
              <a:rPr lang="sq-AL" sz="2200"/>
              <a:t>Parimet e përgjithshme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687258" y="1166842"/>
            <a:ext cx="4361935" cy="4493538"/>
          </a:xfrm>
          <a:prstGeom prst="rect">
            <a:avLst/>
          </a:prstGeom>
        </p:spPr>
        <p:txBody>
          <a:bodyPr wrap="square">
            <a:spAutoFit/>
          </a:bodyPr>
          <a:lstStyle/>
          <a:p>
            <a:pPr marL="342900" indent="-342900">
              <a:buFont typeface="Wingdings" pitchFamily="2" charset="2"/>
              <a:buChar char="Ø"/>
            </a:pPr>
            <a:r>
              <a:rPr lang="sq-AL" sz="2200"/>
              <a:t>Ruajtja e drejtpërdrejtë e të dhënave nga ofruesit e shërbimeve</a:t>
            </a:r>
          </a:p>
          <a:p>
            <a:pPr marL="342900" indent="-342900">
              <a:buFont typeface="Wingdings" pitchFamily="2" charset="2"/>
              <a:buChar char="Ø"/>
            </a:pPr>
            <a:endParaRPr lang="en-GB" sz="2200" dirty="0"/>
          </a:p>
          <a:p>
            <a:pPr marL="342900" indent="-342900">
              <a:buFont typeface="Wingdings" pitchFamily="2" charset="2"/>
              <a:buChar char="Ø"/>
            </a:pPr>
            <a:r>
              <a:rPr lang="sq-AL" sz="2200"/>
              <a:t>Zbulimi i të dhënave në situata emergjente</a:t>
            </a:r>
          </a:p>
          <a:p>
            <a:pPr marL="342900" indent="-342900">
              <a:buFont typeface="Wingdings" pitchFamily="2" charset="2"/>
              <a:buChar char="Ø"/>
            </a:pPr>
            <a:endParaRPr lang="en-GB" sz="2200" dirty="0"/>
          </a:p>
          <a:p>
            <a:pPr marL="342900" indent="-342900">
              <a:buFont typeface="Wingdings" pitchFamily="2" charset="2"/>
              <a:buChar char="Ø"/>
            </a:pPr>
            <a:r>
              <a:rPr lang="sq-AL" sz="2200"/>
              <a:t>Qasja në informacionin që lidhet me domenet e regjistruara të Internetit - Kërkesa për informacionin e regjistrimit të emrit të domainit [WHOIS]</a:t>
            </a:r>
          </a:p>
          <a:p>
            <a:pPr marL="342900" indent="-342900">
              <a:buFont typeface="Wingdings" pitchFamily="2" charset="2"/>
              <a:buChar char="Ø"/>
            </a:pPr>
            <a:endParaRPr lang="en-GB" sz="2200" dirty="0"/>
          </a:p>
          <a:p>
            <a:pPr marL="342900" indent="-342900">
              <a:buFont typeface="Wingdings" pitchFamily="2" charset="2"/>
              <a:buChar char="Ø"/>
            </a:pPr>
            <a:r>
              <a:rPr lang="sq-AL" sz="2200"/>
              <a:t>Dispozitat përfundimtare</a:t>
            </a:r>
          </a:p>
        </p:txBody>
      </p:sp>
    </p:spTree>
    <p:extLst>
      <p:ext uri="{BB962C8B-B14F-4D97-AF65-F5344CB8AC3E}">
        <p14:creationId xmlns:p14="http://schemas.microsoft.com/office/powerpoint/2010/main" xmlns="" val="34711802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182</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39055932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182</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182</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10565477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183</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338160339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183</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183</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13968761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solidFill>
                  <a:schemeClr val="bg1"/>
                </a:solidFill>
              </a:rPr>
              <a:t>Kurs i specializuar gjyqësor për </a:t>
            </a:r>
          </a:p>
          <a:p>
            <a:pPr algn="r"/>
            <a:r>
              <a:rPr lang="sq-AL" sz="3200" b="1">
                <a:solidFill>
                  <a:schemeClr val="bg1"/>
                </a:solidFill>
              </a:rPr>
              <a:t>Bashkëpunimin ndërkombëtar</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xmlns="" id="{6C59456A-02DA-0F46-BF32-314184E697A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xmlns="" val="18267006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solidFill>
                  <a:schemeClr val="bg1"/>
                </a:solidFill>
              </a:rPr>
              <a:t>Kurs i specializuar gjyqësor për </a:t>
            </a:r>
          </a:p>
          <a:p>
            <a:pPr algn="r"/>
            <a:r>
              <a:rPr lang="sq-AL" sz="3200" b="1">
                <a:solidFill>
                  <a:schemeClr val="bg1"/>
                </a:solidFill>
              </a:rPr>
              <a:t>Bashkëpunimin ndërkombëtar</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sq-AL" sz="3200" b="1">
                <a:ea typeface="ＭＳ Ｐゴシック" charset="0"/>
                <a:cs typeface="ＭＳ Ｐゴシック" charset="0"/>
              </a:rPr>
              <a:t>Pjesa e pestë</a:t>
            </a:r>
          </a:p>
          <a:p>
            <a:pPr algn="ctr" eaLnBrk="1" hangingPunct="1">
              <a:lnSpc>
                <a:spcPct val="80000"/>
              </a:lnSpc>
            </a:pPr>
            <a:endParaRPr lang="en-GB" sz="3200" b="1" dirty="0">
              <a:ea typeface="ＭＳ Ｐゴシック" charset="0"/>
            </a:endParaRPr>
          </a:p>
          <a:p>
            <a:pPr algn="ctr" eaLnBrk="1" hangingPunct="1">
              <a:lnSpc>
                <a:spcPct val="80000"/>
              </a:lnSpc>
            </a:pPr>
            <a:r>
              <a:rPr lang="sq-AL" sz="3200" b="1">
                <a:ea typeface="ＭＳ Ｐゴシック" charset="0"/>
              </a:rPr>
              <a:t>Përmbledhje</a:t>
            </a:r>
          </a:p>
          <a:p>
            <a:pPr algn="ctr">
              <a:lnSpc>
                <a:spcPct val="80000"/>
              </a:lnSpc>
            </a:pPr>
            <a:endParaRPr lang="en-GB" sz="3200" b="1" dirty="0"/>
          </a:p>
        </p:txBody>
      </p:sp>
    </p:spTree>
    <p:extLst>
      <p:ext uri="{BB962C8B-B14F-4D97-AF65-F5344CB8AC3E}">
        <p14:creationId xmlns:p14="http://schemas.microsoft.com/office/powerpoint/2010/main" xmlns="" val="416769158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Përmbledhje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211015" y="1193778"/>
            <a:ext cx="4138917" cy="4425827"/>
          </a:xfrm>
          <a:prstGeom prst="rect">
            <a:avLst/>
          </a:prstGeom>
        </p:spPr>
        <p:txBody>
          <a:bodyPr wrap="square">
            <a:spAutoFit/>
          </a:bodyPr>
          <a:lstStyle/>
          <a:p>
            <a:pPr marL="342900" indent="-342900" algn="just">
              <a:lnSpc>
                <a:spcPct val="80000"/>
              </a:lnSpc>
              <a:buFont typeface="Wingdings" pitchFamily="2" charset="2"/>
              <a:buChar char="ü"/>
            </a:pPr>
            <a:r>
              <a:rPr lang="sq-AL" sz="2200" i="1"/>
              <a:t>Freskimi i koncepteve në lidhje me krimin kibernetik dhe provat elektronike dhe dispozitat përkatëse të Konventës së Budapestit</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q-AL" sz="2200" i="1"/>
              <a:t>Kuptimi i kanaleve dhe mekanizmave të ndryshëm për bashkëpunim zyrtar ndërkombëtar</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q-AL" sz="2200" i="1"/>
              <a:t>Diskutimi i një përmbledhje të Konventës së Budapestit si mjet kryesor për bashkëpunimin në fushën e krimit kibernetik dhe provave elektronike</a:t>
            </a:r>
          </a:p>
        </p:txBody>
      </p:sp>
      <p:sp>
        <p:nvSpPr>
          <p:cNvPr id="6" name="Rectangle 5">
            <a:extLst>
              <a:ext uri="{FF2B5EF4-FFF2-40B4-BE49-F238E27FC236}">
                <a16:creationId xmlns:a16="http://schemas.microsoft.com/office/drawing/2014/main" xmlns="" id="{3B867BBA-A7A7-F84C-B403-7348B8834D1F}"/>
              </a:ext>
            </a:extLst>
          </p:cNvPr>
          <p:cNvSpPr/>
          <p:nvPr/>
        </p:nvSpPr>
        <p:spPr>
          <a:xfrm>
            <a:off x="4551587" y="1193778"/>
            <a:ext cx="4138917" cy="2529923"/>
          </a:xfrm>
          <a:prstGeom prst="rect">
            <a:avLst/>
          </a:prstGeom>
        </p:spPr>
        <p:txBody>
          <a:bodyPr wrap="square">
            <a:spAutoFit/>
          </a:bodyPr>
          <a:lstStyle/>
          <a:p>
            <a:pPr marL="342900" indent="-342900" algn="just">
              <a:lnSpc>
                <a:spcPct val="80000"/>
              </a:lnSpc>
              <a:buFont typeface="Wingdings" pitchFamily="2" charset="2"/>
              <a:buChar char="ü"/>
            </a:pPr>
            <a:r>
              <a:rPr lang="sq-AL" sz="2200" i="1"/>
              <a:t>Identifikimi i ngjashmërive ndërmjet kanaleve dhe mekanizmave të ndryshëm për bashkëpunimin ndërkombëtar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q-AL" sz="2200" i="1"/>
              <a:t>Diskutimi i një përmbledhje të Protokollit të Dytë Shtesë si mekanizëm për të mundësuar bashkëpunimin ndërkombëtar</a:t>
            </a:r>
          </a:p>
        </p:txBody>
      </p:sp>
    </p:spTree>
    <p:extLst>
      <p:ext uri="{BB962C8B-B14F-4D97-AF65-F5344CB8AC3E}">
        <p14:creationId xmlns:p14="http://schemas.microsoft.com/office/powerpoint/2010/main" xmlns="" val="12474662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4938" y="-27384"/>
            <a:ext cx="8079062"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dirty="0"/>
              <a:t>Përmbledhje lidhur me Konventën e Budapestit dhe mjetet e bashkëpunimit ndërkombëtar</a:t>
            </a: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xmlns="" id="{6C59456A-02DA-0F46-BF32-314184E697A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xmlns="" val="68391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 – Qasja e jashtëligjshme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masa të tjera që mund të jenë të nevojshme për ta vendosur si vepër penale sipas ligjit të tyre vendor, kur kryhet me dashje, </a:t>
            </a:r>
            <a:r>
              <a:rPr lang="sq-AL" b="1">
                <a:solidFill>
                  <a:srgbClr val="FF0000"/>
                </a:solidFill>
              </a:rPr>
              <a:t>qasjen </a:t>
            </a:r>
            <a:r>
              <a:rPr lang="sq-AL"/>
              <a:t>në të gjithë ose në ndonjë pjesë të një sistemi kompjuterik pa të drejtë. Një Palë mund të kërkojë që vepra të jetë kryer nga shkelje e masave të sigurimit, me qëllimin e përftimit të të dhënave kompjuterike ose qëllimet e tjera të pandershme ose në marrëdhënie me një sistem kompjuterik që është i lidhur me një sistem tjetër kompjuteri.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58176" y="991653"/>
            <a:ext cx="4747018" cy="5262979"/>
          </a:xfrm>
          <a:prstGeom prst="rect">
            <a:avLst/>
          </a:prstGeom>
        </p:spPr>
        <p:txBody>
          <a:bodyPr wrap="square">
            <a:spAutoFit/>
          </a:bodyPr>
          <a:lstStyle/>
          <a:p>
            <a:pPr marL="342900" indent="-342900" algn="just">
              <a:buFont typeface="Wingdings" pitchFamily="2" charset="2"/>
              <a:buChar char="ü"/>
            </a:pPr>
            <a:r>
              <a:rPr lang="sq-AL" sz="2100"/>
              <a:t>Qasja përfshin hyrjen në një sistem tjetër kompjuterik:</a:t>
            </a:r>
          </a:p>
          <a:p>
            <a:pPr marL="800100" lvl="1" indent="-342900" algn="just">
              <a:buFont typeface="Wingdings" pitchFamily="2" charset="2"/>
              <a:buChar char="ü"/>
            </a:pPr>
            <a:r>
              <a:rPr lang="sq-AL" sz="2100"/>
              <a:t>Kur lidhet përmes rrjetit publik telekomunikues; </a:t>
            </a:r>
          </a:p>
          <a:p>
            <a:pPr marL="800100" lvl="1" indent="-342900" algn="just">
              <a:buFont typeface="Wingdings" pitchFamily="2" charset="2"/>
              <a:buChar char="ü"/>
            </a:pPr>
            <a:r>
              <a:rPr lang="sq-AL" sz="2100"/>
              <a:t>Për një sistem kompjuterik në të njëjtin rrjet (LAN ose Intranet brenda një organizate)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Qasja nuk përfshin thjesht dërgimin e mesazhit ose fajlit në sistemin kompjuterik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Metoda e komunikimit me sistemin kompjuterik nuk ka rëndësi (qoftë nga distanca përmes lidhjeve pa tel; ose në një distancë të afërt)</a:t>
            </a:r>
          </a:p>
        </p:txBody>
      </p:sp>
    </p:spTree>
    <p:extLst>
      <p:ext uri="{BB962C8B-B14F-4D97-AF65-F5344CB8AC3E}">
        <p14:creationId xmlns:p14="http://schemas.microsoft.com/office/powerpoint/2010/main" xmlns="" val="102402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Agjenda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36290" y="1213548"/>
            <a:ext cx="3791244" cy="3477875"/>
          </a:xfrm>
          <a:prstGeom prst="rect">
            <a:avLst/>
          </a:prstGeom>
        </p:spPr>
        <p:txBody>
          <a:bodyPr wrap="square">
            <a:spAutoFit/>
          </a:bodyPr>
          <a:lstStyle/>
          <a:p>
            <a:pPr marL="342900" indent="-342900" algn="just" eaLnBrk="1" hangingPunct="1">
              <a:buFont typeface="Wingdings" pitchFamily="2" charset="2"/>
              <a:buChar char="Ø"/>
            </a:pPr>
            <a:r>
              <a:rPr lang="sq-AL" sz="2000" b="1"/>
              <a:t>Pjesa e parë</a:t>
            </a:r>
          </a:p>
          <a:p>
            <a:pPr marL="342900" indent="-342900" algn="just" eaLnBrk="1" hangingPunct="1">
              <a:buFont typeface="Wingdings" pitchFamily="2" charset="2"/>
              <a:buChar char="ü"/>
            </a:pPr>
            <a:r>
              <a:rPr lang="sq-AL" sz="2000" i="1"/>
              <a:t>Rikujtues lidhur me Krimin kibernetik dhe provat elektronike</a:t>
            </a:r>
          </a:p>
          <a:p>
            <a:pPr marL="0" indent="0" algn="just" eaLnBrk="1" hangingPunct="1">
              <a:buNone/>
            </a:pPr>
            <a:endParaRPr lang="en-GB" sz="2000" dirty="0"/>
          </a:p>
          <a:p>
            <a:pPr marL="342900" indent="-342900" algn="just" eaLnBrk="1" hangingPunct="1">
              <a:buFont typeface="Wingdings" pitchFamily="2" charset="2"/>
              <a:buChar char="Ø"/>
            </a:pPr>
            <a:r>
              <a:rPr lang="sq-AL" sz="2000" b="1"/>
              <a:t>Pjesa e dytë</a:t>
            </a:r>
          </a:p>
          <a:p>
            <a:pPr marL="342900" indent="-342900" algn="just" eaLnBrk="1" hangingPunct="1">
              <a:buFont typeface="Wingdings" pitchFamily="2" charset="2"/>
              <a:buChar char="ü"/>
            </a:pPr>
            <a:r>
              <a:rPr lang="sq-AL" sz="2000" i="1"/>
              <a:t>Qasjet në bashkëpunimin zyrtar ndërkombëtar</a:t>
            </a:r>
          </a:p>
          <a:p>
            <a:pPr marL="0" indent="0" algn="just" eaLnBrk="1" hangingPunct="1">
              <a:buNone/>
            </a:pPr>
            <a:endParaRPr lang="en-GB" sz="2000" dirty="0"/>
          </a:p>
          <a:p>
            <a:pPr marL="342900" indent="-342900" algn="just" eaLnBrk="1" hangingPunct="1">
              <a:buFont typeface="Wingdings" pitchFamily="2" charset="2"/>
              <a:buChar char="Ø"/>
            </a:pPr>
            <a:r>
              <a:rPr lang="sq-AL" sz="2000" b="1"/>
              <a:t>Pjesa e tretë</a:t>
            </a:r>
          </a:p>
          <a:p>
            <a:pPr marL="342900" indent="-342900" algn="just">
              <a:buFont typeface="Wingdings" pitchFamily="2" charset="2"/>
              <a:buChar char="ü"/>
            </a:pPr>
            <a:r>
              <a:rPr lang="sq-AL" sz="2000" i="1"/>
              <a:t>Përmbledhje e Konventës së Budapestit </a:t>
            </a:r>
          </a:p>
        </p:txBody>
      </p:sp>
      <p:sp>
        <p:nvSpPr>
          <p:cNvPr id="6" name="Rectangle 5">
            <a:extLst>
              <a:ext uri="{FF2B5EF4-FFF2-40B4-BE49-F238E27FC236}">
                <a16:creationId xmlns:a16="http://schemas.microsoft.com/office/drawing/2014/main" xmlns="" id="{EA3FFC4F-A0C7-6241-A6A3-D4D1CB58E595}"/>
              </a:ext>
            </a:extLst>
          </p:cNvPr>
          <p:cNvSpPr/>
          <p:nvPr/>
        </p:nvSpPr>
        <p:spPr>
          <a:xfrm>
            <a:off x="4663440" y="1213548"/>
            <a:ext cx="4245429" cy="1569660"/>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sq-AL" sz="2000" b="1"/>
              <a:t>Pjesa e katërt</a:t>
            </a:r>
          </a:p>
          <a:p>
            <a:pPr marL="342900" indent="-342900" algn="just">
              <a:lnSpc>
                <a:spcPct val="80000"/>
              </a:lnSpc>
              <a:buFont typeface="Wingdings" pitchFamily="2" charset="2"/>
              <a:buChar char="ü"/>
            </a:pPr>
            <a:r>
              <a:rPr lang="sq-AL" sz="2000" i="1"/>
              <a:t>Përmbledhje e projekt Protokollit të Dytë Shtesë </a:t>
            </a:r>
          </a:p>
          <a:p>
            <a:pPr marL="0" indent="0" algn="just" eaLnBrk="1" hangingPunct="1">
              <a:lnSpc>
                <a:spcPct val="80000"/>
              </a:lnSpc>
              <a:buNone/>
            </a:pPr>
            <a:endParaRPr lang="en-GB" sz="2000" dirty="0"/>
          </a:p>
          <a:p>
            <a:pPr marL="342900" indent="-342900" algn="just" eaLnBrk="1" hangingPunct="1">
              <a:lnSpc>
                <a:spcPct val="80000"/>
              </a:lnSpc>
              <a:buFont typeface="Wingdings" pitchFamily="2" charset="2"/>
              <a:buChar char="Ø"/>
            </a:pPr>
            <a:r>
              <a:rPr lang="sq-AL" sz="2000" b="1"/>
              <a:t>Pjesa e pestë</a:t>
            </a:r>
          </a:p>
          <a:p>
            <a:pPr marL="342900" indent="-342900" algn="just">
              <a:lnSpc>
                <a:spcPct val="80000"/>
              </a:lnSpc>
              <a:buFont typeface="Wingdings" pitchFamily="2" charset="2"/>
              <a:buChar char="ü"/>
            </a:pPr>
            <a:r>
              <a:rPr lang="sq-AL" sz="2000" i="1"/>
              <a:t>Përmbledhje</a:t>
            </a:r>
          </a:p>
        </p:txBody>
      </p:sp>
    </p:spTree>
    <p:extLst>
      <p:ext uri="{BB962C8B-B14F-4D97-AF65-F5344CB8AC3E}">
        <p14:creationId xmlns:p14="http://schemas.microsoft.com/office/powerpoint/2010/main" xmlns=""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 – Qasja e jashtëligjshme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masa të tjera që mund të jenë të nevojshme për ta vendosur si vepër penale sipas ligjit të tyre vendor, kur kryhet me dashje, qasjen në </a:t>
            </a:r>
            <a:r>
              <a:rPr lang="sq-AL" b="1">
                <a:solidFill>
                  <a:srgbClr val="FF0000"/>
                </a:solidFill>
              </a:rPr>
              <a:t>të gjithë ose në ndonjë pjesë të një sistemi kompjuterik</a:t>
            </a:r>
            <a:r>
              <a:rPr lang="sq-AL"/>
              <a:t> pa të drejtë. Një Palë mund të kërkojë që vepra të jetë kryer nga shkelje e masave të sigurimit, me qëllimin e përftimit të të dhënave kompjuterike ose qëllimet e tjera të pandershme ose në marrëdhënie me një sistem kompjuterik që është i lidhur me një sistem tjetër kompjuteri.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139321"/>
          </a:xfrm>
          <a:prstGeom prst="rect">
            <a:avLst/>
          </a:prstGeom>
        </p:spPr>
        <p:txBody>
          <a:bodyPr wrap="square">
            <a:spAutoFit/>
          </a:bodyPr>
          <a:lstStyle/>
          <a:p>
            <a:pPr marL="342900" indent="-342900" algn="just">
              <a:buFont typeface="Wingdings" pitchFamily="2" charset="2"/>
              <a:buChar char="ü"/>
            </a:pPr>
            <a:r>
              <a:rPr lang="sq-AL" sz="2200"/>
              <a:t>Një pjesë e sistemit kompjuterik përfshin:</a:t>
            </a:r>
          </a:p>
          <a:p>
            <a:pPr marL="800100" lvl="1" indent="-342900" algn="just">
              <a:buFont typeface="Wingdings" pitchFamily="2" charset="2"/>
              <a:buChar char="ü"/>
            </a:pPr>
            <a:r>
              <a:rPr lang="sq-AL" sz="2200"/>
              <a:t>Harduerët </a:t>
            </a:r>
          </a:p>
          <a:p>
            <a:pPr marL="800100" lvl="1" indent="-342900" algn="just">
              <a:buFont typeface="Wingdings" pitchFamily="2" charset="2"/>
              <a:buChar char="ü"/>
            </a:pPr>
            <a:r>
              <a:rPr lang="sq-AL" sz="2200"/>
              <a:t>Komponentët </a:t>
            </a:r>
          </a:p>
          <a:p>
            <a:pPr marL="800100" lvl="1" indent="-342900" algn="just">
              <a:buFont typeface="Wingdings" pitchFamily="2" charset="2"/>
              <a:buChar char="ü"/>
            </a:pPr>
            <a:r>
              <a:rPr lang="sq-AL" sz="2200"/>
              <a:t>Të dhënat e ruajtura të sistemit të instaluar </a:t>
            </a:r>
          </a:p>
          <a:p>
            <a:pPr marL="800100" lvl="1" indent="-342900" algn="just">
              <a:buFont typeface="Wingdings" pitchFamily="2" charset="2"/>
              <a:buChar char="ü"/>
            </a:pPr>
            <a:r>
              <a:rPr lang="sq-AL" sz="2200"/>
              <a:t>Direktoriumet </a:t>
            </a:r>
          </a:p>
          <a:p>
            <a:pPr marL="800100" lvl="1" indent="-342900" algn="just">
              <a:buFont typeface="Wingdings" pitchFamily="2" charset="2"/>
              <a:buChar char="ü"/>
            </a:pPr>
            <a:r>
              <a:rPr lang="sq-AL" sz="2200"/>
              <a:t>Të dhënat e trafikut </a:t>
            </a:r>
          </a:p>
          <a:p>
            <a:pPr marL="800100" lvl="1" indent="-342900" algn="just">
              <a:buFont typeface="Wingdings" pitchFamily="2" charset="2"/>
              <a:buChar char="ü"/>
            </a:pPr>
            <a:r>
              <a:rPr lang="sq-AL" sz="2200"/>
              <a:t>Të dhënat lidhur me përmbajtjen</a:t>
            </a:r>
          </a:p>
        </p:txBody>
      </p:sp>
    </p:spTree>
    <p:extLst>
      <p:ext uri="{BB962C8B-B14F-4D97-AF65-F5344CB8AC3E}">
        <p14:creationId xmlns:p14="http://schemas.microsoft.com/office/powerpoint/2010/main" xmlns="" val="176396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 – Qasja e jashtëligjshme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masa të tjera që mund të jenë të nevojshme për ta vendosur si vepër penale sipas ligjit të tyre vendor, kur kryhet me dashje, qasjen në të gjithë ose në ndonjë pjesë të një sistemi kompjuterik </a:t>
            </a:r>
            <a:r>
              <a:rPr lang="sq-AL" b="1">
                <a:solidFill>
                  <a:srgbClr val="FF0000"/>
                </a:solidFill>
              </a:rPr>
              <a:t>pa të drejtë</a:t>
            </a:r>
            <a:r>
              <a:rPr lang="sq-AL"/>
              <a:t>. Një Palë mund të kërkojë që vepra të jetë kryer nga shkelje e masave të sigurimit, me qëllimin e përftimit të të dhënave kompjuterike ose qëllimet e tjera të pandershme ose në marrëdhënie me një sistem kompjuterik që është i lidhur me një sistem tjetër kompjuteri.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2800767"/>
          </a:xfrm>
          <a:prstGeom prst="rect">
            <a:avLst/>
          </a:prstGeom>
        </p:spPr>
        <p:txBody>
          <a:bodyPr wrap="square">
            <a:spAutoFit/>
          </a:bodyPr>
          <a:lstStyle/>
          <a:p>
            <a:pPr marL="342900" indent="-342900" algn="just">
              <a:buFont typeface="Wingdings" pitchFamily="2" charset="2"/>
              <a:buChar char="ü"/>
            </a:pPr>
            <a:r>
              <a:rPr lang="sq-AL" sz="2200"/>
              <a:t>Qasja duhet të jetë e paautorizuar që ajo të përbëjë një shkelje</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a:t>Qasja në një sistem kompjuterik që lejon qasjen e lirë dhe të hapur nga publiku nuk duhet të kriminalizohet </a:t>
            </a:r>
          </a:p>
          <a:p>
            <a:pPr algn="just"/>
            <a:endParaRPr lang="en-GB" sz="2200" dirty="0"/>
          </a:p>
        </p:txBody>
      </p:sp>
    </p:spTree>
    <p:extLst>
      <p:ext uri="{BB962C8B-B14F-4D97-AF65-F5344CB8AC3E}">
        <p14:creationId xmlns:p14="http://schemas.microsoft.com/office/powerpoint/2010/main" xmlns="" val="272727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FA81925-418B-D44C-9255-2AEBBFBC0ADA}"/>
              </a:ext>
            </a:extLst>
          </p:cNvPr>
          <p:cNvSpPr/>
          <p:nvPr/>
        </p:nvSpPr>
        <p:spPr>
          <a:xfrm>
            <a:off x="755576" y="1439225"/>
            <a:ext cx="7704856" cy="4770537"/>
          </a:xfrm>
          <a:prstGeom prst="rect">
            <a:avLst/>
          </a:prstGeom>
        </p:spPr>
        <p:txBody>
          <a:bodyPr wrap="square">
            <a:spAutoFit/>
          </a:bodyPr>
          <a:lstStyle/>
          <a:p>
            <a:pPr marL="342900" indent="-342900" algn="just">
              <a:buFont typeface="Wingdings" pitchFamily="2" charset="2"/>
              <a:buChar char="Ø"/>
            </a:pPr>
            <a:r>
              <a:rPr lang="sq-AL" sz="2400">
                <a:latin typeface="+mj-lt"/>
              </a:rPr>
              <a:t>Asnjë përkufizim "pa autorizim" në Konventën e Budapestit</a:t>
            </a:r>
          </a:p>
          <a:p>
            <a:pPr marL="342900" indent="-342900" algn="just">
              <a:buFont typeface="Wingdings" pitchFamily="2" charset="2"/>
              <a:buChar char="Ø"/>
            </a:pPr>
            <a:endParaRPr lang="en-US" sz="2400" dirty="0">
              <a:latin typeface="+mj-lt"/>
            </a:endParaRPr>
          </a:p>
          <a:p>
            <a:pPr marL="342900" indent="-342900" algn="just">
              <a:buFont typeface="Wingdings" pitchFamily="2" charset="2"/>
              <a:buChar char="Ø"/>
            </a:pPr>
            <a:r>
              <a:rPr lang="sq-AL" sz="2400">
                <a:latin typeface="+mj-lt"/>
              </a:rPr>
              <a:t>Vendet që kanë përshtatur përkufizime:</a:t>
            </a: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r>
              <a:rPr lang="sq-AL" sz="2400">
                <a:latin typeface="+mj-lt"/>
                <a:ea typeface="Verdana" panose="020B0604030504040204" pitchFamily="34" charset="0"/>
              </a:rPr>
              <a:t>Elementet: </a:t>
            </a:r>
          </a:p>
          <a:p>
            <a:pPr marL="800100" lvl="1" indent="-342900" algn="just">
              <a:buFont typeface="Wingdings" pitchFamily="2" charset="2"/>
              <a:buChar char="Ø"/>
            </a:pPr>
            <a:r>
              <a:rPr lang="sq-AL" sz="2000">
                <a:latin typeface="Verdana" panose="020B0604030504040204" pitchFamily="34" charset="0"/>
                <a:ea typeface="Verdana" panose="020B0604030504040204" pitchFamily="34" charset="0"/>
              </a:rPr>
              <a:t>E drejta për të kontrolluar qasjen e llojit në fjalë</a:t>
            </a:r>
          </a:p>
          <a:p>
            <a:pPr marL="800100" lvl="1" indent="-342900" algn="just">
              <a:buFont typeface="Wingdings" pitchFamily="2" charset="2"/>
              <a:buChar char="Ø"/>
            </a:pPr>
            <a:r>
              <a:rPr lang="sq-AL" sz="2000">
                <a:latin typeface="Verdana" panose="020B0604030504040204" pitchFamily="34" charset="0"/>
                <a:ea typeface="Verdana" panose="020B0604030504040204" pitchFamily="34" charset="0"/>
              </a:rPr>
              <a:t>Pëlqimi nga personi për të drejtën e tillë </a:t>
            </a:r>
          </a:p>
        </p:txBody>
      </p:sp>
      <p:pic>
        <p:nvPicPr>
          <p:cNvPr id="2" name="Picture 2" descr="Flag of Singapore - Wikipedia">
            <a:extLst>
              <a:ext uri="{FF2B5EF4-FFF2-40B4-BE49-F238E27FC236}">
                <a16:creationId xmlns:a16="http://schemas.microsoft.com/office/drawing/2014/main" xmlns="" id="{3909F095-956F-4593-9F60-8CD852F4E559}"/>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97820" y="3265025"/>
            <a:ext cx="1522335" cy="676069"/>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8" descr="Flag of Ghana - Wikipedia">
            <a:extLst>
              <a:ext uri="{FF2B5EF4-FFF2-40B4-BE49-F238E27FC236}">
                <a16:creationId xmlns:a16="http://schemas.microsoft.com/office/drawing/2014/main" xmlns="" id="{2F850EBC-8C27-46B9-B5D6-3677E10DB18B}"/>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28317" y="4233041"/>
            <a:ext cx="1504825" cy="66761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8">
            <a:extLst>
              <a:ext uri="{FF2B5EF4-FFF2-40B4-BE49-F238E27FC236}">
                <a16:creationId xmlns:a16="http://schemas.microsoft.com/office/drawing/2014/main" xmlns="" id="{6216078A-5407-42DF-9DD6-8244BADABC8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3715" y="4221089"/>
            <a:ext cx="1504824" cy="667615"/>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17">
            <a:extLst>
              <a:ext uri="{FF2B5EF4-FFF2-40B4-BE49-F238E27FC236}">
                <a16:creationId xmlns:a16="http://schemas.microsoft.com/office/drawing/2014/main" xmlns="" id="{CFF5B4D4-9CE0-4378-B87F-06236455F15B}"/>
              </a:ext>
            </a:extLst>
          </p:cNvPr>
          <p:cNvPicPr>
            <a:picLocks noChangeAspect="1"/>
          </p:cNvPicPr>
          <p:nvPr/>
        </p:nvPicPr>
        <p:blipFill>
          <a:blip r:embed="rId6"/>
          <a:stretch>
            <a:fillRect/>
          </a:stretch>
        </p:blipFill>
        <p:spPr>
          <a:xfrm>
            <a:off x="3097820" y="4221088"/>
            <a:ext cx="1490019" cy="667615"/>
          </a:xfrm>
          <a:prstGeom prst="rect">
            <a:avLst/>
          </a:prstGeom>
        </p:spPr>
      </p:pic>
      <p:pic>
        <p:nvPicPr>
          <p:cNvPr id="20" name="Picture 19">
            <a:extLst>
              <a:ext uri="{FF2B5EF4-FFF2-40B4-BE49-F238E27FC236}">
                <a16:creationId xmlns:a16="http://schemas.microsoft.com/office/drawing/2014/main" xmlns="" id="{44D4336C-F224-4D4C-8F9A-0C061F1D9850}"/>
              </a:ext>
            </a:extLst>
          </p:cNvPr>
          <p:cNvPicPr>
            <a:picLocks noChangeAspect="1"/>
          </p:cNvPicPr>
          <p:nvPr/>
        </p:nvPicPr>
        <p:blipFill>
          <a:blip r:embed="rId7"/>
          <a:stretch>
            <a:fillRect/>
          </a:stretch>
        </p:blipFill>
        <p:spPr>
          <a:xfrm>
            <a:off x="6028317" y="3245482"/>
            <a:ext cx="1494886" cy="676068"/>
          </a:xfrm>
          <a:prstGeom prst="rect">
            <a:avLst/>
          </a:prstGeom>
        </p:spPr>
      </p:pic>
      <p:pic>
        <p:nvPicPr>
          <p:cNvPr id="2050" name="Picture 2" descr="Flag of the United Kingdom - Wikipedia">
            <a:extLst>
              <a:ext uri="{FF2B5EF4-FFF2-40B4-BE49-F238E27FC236}">
                <a16:creationId xmlns:a16="http://schemas.microsoft.com/office/drawing/2014/main" xmlns="" id="{198069C3-345D-402B-9E1A-15A5D36267CE}"/>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45418" y="3265025"/>
            <a:ext cx="1504824" cy="676068"/>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Rectangle 20">
            <a:extLst>
              <a:ext uri="{FF2B5EF4-FFF2-40B4-BE49-F238E27FC236}">
                <a16:creationId xmlns:a16="http://schemas.microsoft.com/office/drawing/2014/main" xmlns="" id="{19404B7E-160C-4D4D-AAB7-440B57B98925}"/>
              </a:ext>
            </a:extLst>
          </p:cNvPr>
          <p:cNvSpPr/>
          <p:nvPr/>
        </p:nvSpPr>
        <p:spPr>
          <a:xfrm>
            <a:off x="1535555" y="3290257"/>
            <a:ext cx="1680354" cy="707886"/>
          </a:xfrm>
          <a:prstGeom prst="rect">
            <a:avLst/>
          </a:prstGeom>
        </p:spPr>
        <p:txBody>
          <a:bodyPr wrap="square">
            <a:spAutoFit/>
          </a:bodyPr>
          <a:lstStyle/>
          <a:p>
            <a:pPr algn="ctr"/>
            <a:r>
              <a:rPr lang="sq-AL" sz="2000">
                <a:latin typeface="+mj-lt"/>
              </a:rPr>
              <a:t>Mbretëria e Bashkuar</a:t>
            </a:r>
          </a:p>
        </p:txBody>
      </p:sp>
      <p:sp>
        <p:nvSpPr>
          <p:cNvPr id="23" name="Rectangle 22">
            <a:extLst>
              <a:ext uri="{FF2B5EF4-FFF2-40B4-BE49-F238E27FC236}">
                <a16:creationId xmlns:a16="http://schemas.microsoft.com/office/drawing/2014/main" xmlns="" id="{132F466B-2E68-4023-80CD-1145A53840B2}"/>
              </a:ext>
            </a:extLst>
          </p:cNvPr>
          <p:cNvSpPr/>
          <p:nvPr/>
        </p:nvSpPr>
        <p:spPr>
          <a:xfrm>
            <a:off x="4484059" y="3388930"/>
            <a:ext cx="1680354" cy="400110"/>
          </a:xfrm>
          <a:prstGeom prst="rect">
            <a:avLst/>
          </a:prstGeom>
        </p:spPr>
        <p:txBody>
          <a:bodyPr wrap="square">
            <a:spAutoFit/>
          </a:bodyPr>
          <a:lstStyle/>
          <a:p>
            <a:pPr algn="ctr"/>
            <a:r>
              <a:rPr lang="sq-AL" sz="2000">
                <a:latin typeface="+mj-lt"/>
              </a:rPr>
              <a:t>Singapori</a:t>
            </a:r>
          </a:p>
        </p:txBody>
      </p:sp>
      <p:sp>
        <p:nvSpPr>
          <p:cNvPr id="25" name="Rectangle 24">
            <a:extLst>
              <a:ext uri="{FF2B5EF4-FFF2-40B4-BE49-F238E27FC236}">
                <a16:creationId xmlns:a16="http://schemas.microsoft.com/office/drawing/2014/main" xmlns="" id="{033F5B77-6E9A-43E3-BA81-DD775C9FA74D}"/>
              </a:ext>
            </a:extLst>
          </p:cNvPr>
          <p:cNvSpPr/>
          <p:nvPr/>
        </p:nvSpPr>
        <p:spPr>
          <a:xfrm>
            <a:off x="7571267" y="3371579"/>
            <a:ext cx="1680354" cy="707886"/>
          </a:xfrm>
          <a:prstGeom prst="rect">
            <a:avLst/>
          </a:prstGeom>
        </p:spPr>
        <p:txBody>
          <a:bodyPr wrap="square">
            <a:spAutoFit/>
          </a:bodyPr>
          <a:lstStyle/>
          <a:p>
            <a:pPr algn="ctr"/>
            <a:r>
              <a:rPr lang="sq-AL" sz="2000">
                <a:latin typeface="+mj-lt"/>
              </a:rPr>
              <a:t>Antigua &amp; Barbados</a:t>
            </a:r>
          </a:p>
        </p:txBody>
      </p:sp>
      <p:sp>
        <p:nvSpPr>
          <p:cNvPr id="37" name="Rectangle 36">
            <a:extLst>
              <a:ext uri="{FF2B5EF4-FFF2-40B4-BE49-F238E27FC236}">
                <a16:creationId xmlns:a16="http://schemas.microsoft.com/office/drawing/2014/main" xmlns="" id="{B94E2B14-0E95-4D84-B2AE-4607B8B7AC9C}"/>
              </a:ext>
            </a:extLst>
          </p:cNvPr>
          <p:cNvSpPr/>
          <p:nvPr/>
        </p:nvSpPr>
        <p:spPr>
          <a:xfrm>
            <a:off x="1497430" y="4396600"/>
            <a:ext cx="1680354" cy="400110"/>
          </a:xfrm>
          <a:prstGeom prst="rect">
            <a:avLst/>
          </a:prstGeom>
        </p:spPr>
        <p:txBody>
          <a:bodyPr wrap="square">
            <a:spAutoFit/>
          </a:bodyPr>
          <a:lstStyle/>
          <a:p>
            <a:pPr algn="ctr"/>
            <a:r>
              <a:rPr lang="sq-AL" sz="2000">
                <a:latin typeface="+mj-lt"/>
              </a:rPr>
              <a:t>Mauritius</a:t>
            </a:r>
          </a:p>
        </p:txBody>
      </p:sp>
      <p:sp>
        <p:nvSpPr>
          <p:cNvPr id="39" name="Rectangle 38">
            <a:extLst>
              <a:ext uri="{FF2B5EF4-FFF2-40B4-BE49-F238E27FC236}">
                <a16:creationId xmlns:a16="http://schemas.microsoft.com/office/drawing/2014/main" xmlns="" id="{1C403F4D-FE74-44D5-980B-74E165E19353}"/>
              </a:ext>
            </a:extLst>
          </p:cNvPr>
          <p:cNvSpPr/>
          <p:nvPr/>
        </p:nvSpPr>
        <p:spPr>
          <a:xfrm>
            <a:off x="4445934" y="4361799"/>
            <a:ext cx="1680354" cy="400110"/>
          </a:xfrm>
          <a:prstGeom prst="rect">
            <a:avLst/>
          </a:prstGeom>
        </p:spPr>
        <p:txBody>
          <a:bodyPr wrap="square">
            <a:spAutoFit/>
          </a:bodyPr>
          <a:lstStyle/>
          <a:p>
            <a:pPr algn="ctr"/>
            <a:r>
              <a:rPr lang="sq-AL" sz="2000">
                <a:latin typeface="+mj-lt"/>
              </a:rPr>
              <a:t>Bermuda</a:t>
            </a:r>
          </a:p>
        </p:txBody>
      </p:sp>
      <p:sp>
        <p:nvSpPr>
          <p:cNvPr id="41" name="Rectangle 40">
            <a:extLst>
              <a:ext uri="{FF2B5EF4-FFF2-40B4-BE49-F238E27FC236}">
                <a16:creationId xmlns:a16="http://schemas.microsoft.com/office/drawing/2014/main" xmlns="" id="{FD6BEAC9-6039-4156-85B3-148CA3924465}"/>
              </a:ext>
            </a:extLst>
          </p:cNvPr>
          <p:cNvSpPr/>
          <p:nvPr/>
        </p:nvSpPr>
        <p:spPr>
          <a:xfrm>
            <a:off x="7533142" y="4396600"/>
            <a:ext cx="1680354" cy="400110"/>
          </a:xfrm>
          <a:prstGeom prst="rect">
            <a:avLst/>
          </a:prstGeom>
        </p:spPr>
        <p:txBody>
          <a:bodyPr wrap="square">
            <a:spAutoFit/>
          </a:bodyPr>
          <a:lstStyle/>
          <a:p>
            <a:pPr algn="ctr"/>
            <a:r>
              <a:rPr lang="sq-AL" sz="2000">
                <a:latin typeface="+mj-lt"/>
              </a:rPr>
              <a:t>Gana</a:t>
            </a:r>
          </a:p>
        </p:txBody>
      </p:sp>
      <p:sp>
        <p:nvSpPr>
          <p:cNvPr id="22" name="Slide Number Placeholder 1">
            <a:extLst>
              <a:ext uri="{FF2B5EF4-FFF2-40B4-BE49-F238E27FC236}">
                <a16:creationId xmlns:a16="http://schemas.microsoft.com/office/drawing/2014/main" xmlns="" id="{4E23B570-54EC-4BA6-BA14-F0014F2B11FE}"/>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smtClean="0"/>
          </a:p>
        </p:txBody>
      </p:sp>
      <p:sp>
        <p:nvSpPr>
          <p:cNvPr id="24" name="TextBox 23">
            <a:extLst>
              <a:ext uri="{FF2B5EF4-FFF2-40B4-BE49-F238E27FC236}">
                <a16:creationId xmlns:a16="http://schemas.microsoft.com/office/drawing/2014/main" xmlns="" id="{CD905E3B-07E9-4FC2-9F54-82235574A926}"/>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26" name="Slide Number Placeholder 4">
            <a:extLst>
              <a:ext uri="{FF2B5EF4-FFF2-40B4-BE49-F238E27FC236}">
                <a16:creationId xmlns:a16="http://schemas.microsoft.com/office/drawing/2014/main" xmlns="" id="{C5518145-36CF-4E1A-9BF1-22FD57354184}"/>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smtClean="0">
              <a:solidFill>
                <a:schemeClr val="tx1"/>
              </a:solidFill>
            </a:endParaRPr>
          </a:p>
        </p:txBody>
      </p:sp>
      <p:sp>
        <p:nvSpPr>
          <p:cNvPr id="27" name="Rectangle 26">
            <a:extLst>
              <a:ext uri="{FF2B5EF4-FFF2-40B4-BE49-F238E27FC236}">
                <a16:creationId xmlns:a16="http://schemas.microsoft.com/office/drawing/2014/main" xmlns="" id="{E3421D8D-4E6D-4BD0-8C7F-8511F28CF2FB}"/>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4">
            <a:extLst>
              <a:ext uri="{FF2B5EF4-FFF2-40B4-BE49-F238E27FC236}">
                <a16:creationId xmlns:a16="http://schemas.microsoft.com/office/drawing/2014/main" xmlns="" id="{FBE582A4-8CFC-42A9-92BB-09693AF5B29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28">
            <a:extLst>
              <a:ext uri="{FF2B5EF4-FFF2-40B4-BE49-F238E27FC236}">
                <a16:creationId xmlns:a16="http://schemas.microsoft.com/office/drawing/2014/main" xmlns="" id="{7C2D9E44-8005-4BB7-9AED-DC538C417D8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 – Qasja e jashtëligjshme</a:t>
            </a:r>
          </a:p>
        </p:txBody>
      </p:sp>
      <p:pic>
        <p:nvPicPr>
          <p:cNvPr id="30" name="Picture 4">
            <a:extLst>
              <a:ext uri="{FF2B5EF4-FFF2-40B4-BE49-F238E27FC236}">
                <a16:creationId xmlns:a16="http://schemas.microsoft.com/office/drawing/2014/main" xmlns="" id="{7137D867-DABC-48FF-A5C5-C7294F5B069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1" name="TextBox 30">
            <a:extLst>
              <a:ext uri="{FF2B5EF4-FFF2-40B4-BE49-F238E27FC236}">
                <a16:creationId xmlns:a16="http://schemas.microsoft.com/office/drawing/2014/main" xmlns="" id="{A56E5199-9A39-4C6E-8AC8-03111A081CA9}"/>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71267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52B17A-14C8-4A54-A0DE-FFB2521D3FE2}"/>
              </a:ext>
            </a:extLst>
          </p:cNvPr>
          <p:cNvSpPr/>
          <p:nvPr/>
        </p:nvSpPr>
        <p:spPr>
          <a:xfrm>
            <a:off x="4663440" y="1261488"/>
            <a:ext cx="4267496" cy="5170646"/>
          </a:xfrm>
          <a:prstGeom prst="rect">
            <a:avLst/>
          </a:prstGeom>
        </p:spPr>
        <p:txBody>
          <a:bodyPr wrap="square">
            <a:spAutoFit/>
          </a:bodyPr>
          <a:lstStyle/>
          <a:p>
            <a:pPr marL="342900" indent="-342900" algn="just">
              <a:buFont typeface="Wingdings" pitchFamily="2" charset="2"/>
              <a:buChar char="Ø"/>
            </a:pPr>
            <a:r>
              <a:rPr lang="sq-AL" sz="2200">
                <a:latin typeface="Verdana" panose="020B0604030504040204" pitchFamily="34" charset="0"/>
                <a:ea typeface="Verdana" panose="020B0604030504040204" pitchFamily="34" charset="0"/>
              </a:rPr>
              <a:t>Personi që hyn nuk duhet të ketë të drejtë të kontrollojë qasjen e llojit në fjalë</a:t>
            </a:r>
          </a:p>
          <a:p>
            <a:pPr marL="342900" indent="-342900" algn="just">
              <a:buFont typeface="Wingdings" pitchFamily="2" charset="2"/>
              <a:buChar char="Ø"/>
            </a:pPr>
            <a:endParaRPr lang="en-US" sz="22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sz="2200">
                <a:latin typeface="Verdana" panose="020B0604030504040204" pitchFamily="34" charset="0"/>
                <a:ea typeface="Verdana" panose="020B0604030504040204" pitchFamily="34" charset="0"/>
              </a:rPr>
              <a:t>E drejta mund të jetë:</a:t>
            </a:r>
          </a:p>
          <a:p>
            <a:pPr marL="800100" lvl="1" indent="-342900" algn="just">
              <a:buFont typeface="Wingdings" pitchFamily="2" charset="2"/>
              <a:buChar char="Ø"/>
            </a:pPr>
            <a:r>
              <a:rPr lang="sq-AL" sz="2200">
                <a:latin typeface="Verdana" panose="020B0604030504040204" pitchFamily="34" charset="0"/>
                <a:ea typeface="Verdana" panose="020B0604030504040204" pitchFamily="34" charset="0"/>
              </a:rPr>
              <a:t>legjislative </a:t>
            </a:r>
          </a:p>
          <a:p>
            <a:pPr marL="800100" lvl="1" indent="-342900" algn="just">
              <a:buFont typeface="Wingdings" pitchFamily="2" charset="2"/>
              <a:buChar char="Ø"/>
            </a:pPr>
            <a:r>
              <a:rPr lang="sq-AL" sz="2200">
                <a:latin typeface="Verdana" panose="020B0604030504040204" pitchFamily="34" charset="0"/>
                <a:ea typeface="Verdana" panose="020B0604030504040204" pitchFamily="34" charset="0"/>
              </a:rPr>
              <a:t>ekzekutive</a:t>
            </a:r>
          </a:p>
          <a:p>
            <a:pPr marL="800100" lvl="1" indent="-342900" algn="just">
              <a:buFont typeface="Wingdings" pitchFamily="2" charset="2"/>
              <a:buChar char="Ø"/>
            </a:pPr>
            <a:r>
              <a:rPr lang="sq-AL" sz="2200">
                <a:latin typeface="Verdana" panose="020B0604030504040204" pitchFamily="34" charset="0"/>
                <a:ea typeface="Verdana" panose="020B0604030504040204" pitchFamily="34" charset="0"/>
              </a:rPr>
              <a:t>administrative</a:t>
            </a:r>
          </a:p>
          <a:p>
            <a:pPr marL="800100" lvl="1" indent="-342900" algn="just">
              <a:buFont typeface="Wingdings" pitchFamily="2" charset="2"/>
              <a:buChar char="Ø"/>
            </a:pPr>
            <a:r>
              <a:rPr lang="sq-AL" sz="2200">
                <a:latin typeface="Verdana" panose="020B0604030504040204" pitchFamily="34" charset="0"/>
                <a:ea typeface="Verdana" panose="020B0604030504040204" pitchFamily="34" charset="0"/>
              </a:rPr>
              <a:t>gjyqësore </a:t>
            </a:r>
          </a:p>
          <a:p>
            <a:pPr marL="800100" lvl="1" indent="-342900" algn="just">
              <a:buFont typeface="Wingdings" pitchFamily="2" charset="2"/>
              <a:buChar char="Ø"/>
            </a:pPr>
            <a:r>
              <a:rPr lang="sq-AL" sz="2200">
                <a:latin typeface="Verdana" panose="020B0604030504040204" pitchFamily="34" charset="0"/>
                <a:ea typeface="Verdana" panose="020B0604030504040204" pitchFamily="34" charset="0"/>
              </a:rPr>
              <a:t>kontraktuale</a:t>
            </a:r>
          </a:p>
          <a:p>
            <a:pPr marL="800100" lvl="1" indent="-342900" algn="just">
              <a:buFont typeface="Wingdings" pitchFamily="2" charset="2"/>
              <a:buChar char="Ø"/>
            </a:pPr>
            <a:r>
              <a:rPr lang="sq-AL" sz="2200">
                <a:latin typeface="Verdana" panose="020B0604030504040204" pitchFamily="34" charset="0"/>
                <a:ea typeface="Verdana" panose="020B0604030504040204" pitchFamily="34" charset="0"/>
              </a:rPr>
              <a:t>bazuar në mbrojtje ligjore, justifikime ose arsyetime të krijuara</a:t>
            </a:r>
          </a:p>
        </p:txBody>
      </p:sp>
      <p:sp>
        <p:nvSpPr>
          <p:cNvPr id="8" name="Rectangle 7">
            <a:extLst>
              <a:ext uri="{FF2B5EF4-FFF2-40B4-BE49-F238E27FC236}">
                <a16:creationId xmlns:a16="http://schemas.microsoft.com/office/drawing/2014/main" xmlns="" id="{687B7C23-9E4D-47A3-872A-857DE10440B9}"/>
              </a:ext>
            </a:extLst>
          </p:cNvPr>
          <p:cNvSpPr/>
          <p:nvPr/>
        </p:nvSpPr>
        <p:spPr>
          <a:xfrm>
            <a:off x="107503" y="1217429"/>
            <a:ext cx="4401974" cy="4785926"/>
          </a:xfrm>
          <a:prstGeom prst="rect">
            <a:avLst/>
          </a:prstGeom>
        </p:spPr>
        <p:txBody>
          <a:bodyPr wrap="square">
            <a:spAutoFit/>
          </a:bodyPr>
          <a:lstStyle/>
          <a:p>
            <a:pPr algn="just"/>
            <a:r>
              <a:rPr lang="sq-AL" sz="2000" b="1" u="sng">
                <a:latin typeface="Verdana" panose="020B0604030504040204" pitchFamily="34" charset="0"/>
                <a:ea typeface="Verdana" panose="020B0604030504040204" pitchFamily="34" charset="0"/>
              </a:rPr>
              <a:t>P.sh. Akti i keqpërdorimit kompjuterik në MB</a:t>
            </a:r>
          </a:p>
          <a:p>
            <a:pPr marL="342900" indent="-342900" algn="just">
              <a:buFont typeface="Wingdings" pitchFamily="2" charset="2"/>
              <a:buChar char="Ø"/>
            </a:pPr>
            <a:endParaRPr lang="en-US" sz="19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sz="1900">
                <a:latin typeface="Verdana" panose="020B0604030504040204" pitchFamily="34" charset="0"/>
                <a:ea typeface="Verdana" panose="020B0604030504040204" pitchFamily="34" charset="0"/>
              </a:rPr>
              <a:t>Qasja e çdo lloji nga çdo person në çdo program ose të dhënë që mbahet në një kompjuter është e paautorizuar nëse — </a:t>
            </a:r>
          </a:p>
          <a:p>
            <a:pPr marL="342900" indent="-342900" algn="just">
              <a:buAutoNum type="alphaLcParenBoth"/>
            </a:pPr>
            <a:r>
              <a:rPr lang="sq-AL" sz="1900">
                <a:latin typeface="Verdana" panose="020B0604030504040204" pitchFamily="34" charset="0"/>
                <a:ea typeface="Verdana" panose="020B0604030504040204" pitchFamily="34" charset="0"/>
              </a:rPr>
              <a:t>ai nuk ka </a:t>
            </a:r>
            <a:r>
              <a:rPr lang="sq-AL" sz="1900" b="1">
                <a:solidFill>
                  <a:srgbClr val="FF0000"/>
                </a:solidFill>
                <a:latin typeface="Verdana" panose="020B0604030504040204" pitchFamily="34" charset="0"/>
                <a:ea typeface="Verdana" panose="020B0604030504040204" pitchFamily="34" charset="0"/>
              </a:rPr>
              <a:t>të drejtë të kontrollojë vetë qasjen e këtij lloji në fjalë</a:t>
            </a:r>
            <a:r>
              <a:rPr lang="sq-AL" sz="1900">
                <a:latin typeface="Verdana" panose="020B0604030504040204" pitchFamily="34" charset="0"/>
                <a:ea typeface="Verdana" panose="020B0604030504040204" pitchFamily="34" charset="0"/>
              </a:rPr>
              <a:t> në program ose të dhëna; dhe </a:t>
            </a:r>
          </a:p>
          <a:p>
            <a:pPr marL="342900" indent="-342900" algn="just">
              <a:buAutoNum type="alphaLcParenBoth"/>
            </a:pPr>
            <a:r>
              <a:rPr lang="sq-AL" sz="1900">
                <a:latin typeface="Verdana" panose="020B0604030504040204" pitchFamily="34" charset="0"/>
                <a:ea typeface="Verdana" panose="020B0604030504040204" pitchFamily="34" charset="0"/>
              </a:rPr>
              <a:t>ai nuk ka pëlqimin për të hyrë në këtë lloj në fjalë në program ose të dhëna nga ndonjë person që ka të drejtë, por ky nën-nen i nënshtrohet nenit 10. </a:t>
            </a:r>
          </a:p>
        </p:txBody>
      </p:sp>
      <p:sp>
        <p:nvSpPr>
          <p:cNvPr id="9" name="Slide Number Placeholder 1">
            <a:extLst>
              <a:ext uri="{FF2B5EF4-FFF2-40B4-BE49-F238E27FC236}">
                <a16:creationId xmlns:a16="http://schemas.microsoft.com/office/drawing/2014/main" xmlns="" id="{5D9C7067-3D20-47D6-BB74-9571A78A581F}"/>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smtClean="0"/>
          </a:p>
        </p:txBody>
      </p:sp>
      <p:sp>
        <p:nvSpPr>
          <p:cNvPr id="11" name="TextBox 10">
            <a:extLst>
              <a:ext uri="{FF2B5EF4-FFF2-40B4-BE49-F238E27FC236}">
                <a16:creationId xmlns:a16="http://schemas.microsoft.com/office/drawing/2014/main" xmlns="" id="{6A659907-8808-4FC9-ACF0-2523FEFE39D8}"/>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07E77F36-E9B7-49BC-B481-C00D3A553F73}"/>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smtClean="0">
              <a:solidFill>
                <a:schemeClr val="tx1"/>
              </a:solidFill>
            </a:endParaRPr>
          </a:p>
        </p:txBody>
      </p:sp>
      <p:sp>
        <p:nvSpPr>
          <p:cNvPr id="13" name="Rectangle 12">
            <a:extLst>
              <a:ext uri="{FF2B5EF4-FFF2-40B4-BE49-F238E27FC236}">
                <a16:creationId xmlns:a16="http://schemas.microsoft.com/office/drawing/2014/main" xmlns="" id="{2572D013-7C17-431F-BE45-28EFE2557284}"/>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B74FAE85-3595-4697-BCD3-4E816B393C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7007B30B-D54D-4282-AA78-F98D95E45F7F}"/>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Shembuj të zbatimit "pa të drejtë"</a:t>
            </a:r>
          </a:p>
        </p:txBody>
      </p:sp>
      <p:pic>
        <p:nvPicPr>
          <p:cNvPr id="16" name="Picture 4">
            <a:extLst>
              <a:ext uri="{FF2B5EF4-FFF2-40B4-BE49-F238E27FC236}">
                <a16:creationId xmlns:a16="http://schemas.microsoft.com/office/drawing/2014/main" xmlns="" id="{A902CD1F-9030-4E0C-B512-DEDBD0D3C160}"/>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8CD0C27F-FAA0-4B52-8652-95B09D5B837D}"/>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112471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C52B17A-14C8-4A54-A0DE-FFB2521D3FE2}"/>
              </a:ext>
            </a:extLst>
          </p:cNvPr>
          <p:cNvSpPr/>
          <p:nvPr/>
        </p:nvSpPr>
        <p:spPr>
          <a:xfrm>
            <a:off x="4599707" y="1433681"/>
            <a:ext cx="4224697" cy="3139321"/>
          </a:xfrm>
          <a:prstGeom prst="rect">
            <a:avLst/>
          </a:prstGeom>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sq-AL" sz="22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rPr>
              <a:t>Personi që hyn nuk duhet të ketë pëlqim nga ndonjë person që ka të drejtë të kontrollojë qasjen e llojit në fjalë</a:t>
            </a: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endPar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sq-AL" sz="2200" b="0" i="0" u="none" strike="noStrike" cap="none" normalizeH="0" baseline="0" noProof="0">
                <a:ln>
                  <a:noFill/>
                </a:ln>
                <a:solidFill>
                  <a:prstClr val="black"/>
                </a:solidFill>
                <a:uLnTx/>
                <a:uFillTx/>
                <a:latin typeface="Verdana" panose="020B0604030504040204" pitchFamily="34" charset="0"/>
                <a:ea typeface="Verdana" panose="020B0604030504040204" pitchFamily="34" charset="0"/>
              </a:rPr>
              <a:t>Pëlqimi nga një person i tillë mund të jetë i shprehur ose i nënkuptuar</a:t>
            </a:r>
          </a:p>
        </p:txBody>
      </p:sp>
      <p:sp>
        <p:nvSpPr>
          <p:cNvPr id="8" name="Rectangle 7">
            <a:extLst>
              <a:ext uri="{FF2B5EF4-FFF2-40B4-BE49-F238E27FC236}">
                <a16:creationId xmlns:a16="http://schemas.microsoft.com/office/drawing/2014/main" xmlns="" id="{687B7C23-9E4D-47A3-872A-857DE10440B9}"/>
              </a:ext>
            </a:extLst>
          </p:cNvPr>
          <p:cNvSpPr/>
          <p:nvPr/>
        </p:nvSpPr>
        <p:spPr>
          <a:xfrm>
            <a:off x="319596" y="1217429"/>
            <a:ext cx="3986074" cy="5047536"/>
          </a:xfrm>
          <a:prstGeom prst="rect">
            <a:avLst/>
          </a:prstGeom>
        </p:spPr>
        <p:txBody>
          <a:bodyPr wrap="square">
            <a:spAutoFit/>
          </a:bodyPr>
          <a:lstStyle/>
          <a:p>
            <a:pPr algn="just"/>
            <a:r>
              <a:rPr lang="sq-AL" sz="1800" b="1" u="sng">
                <a:latin typeface="Verdana" panose="020B0604030504040204" pitchFamily="34" charset="0"/>
                <a:ea typeface="Verdana" panose="020B0604030504040204" pitchFamily="34" charset="0"/>
              </a:rPr>
              <a:t>P.sh. Akti i keqpërdorimit kompjuterik në MB</a:t>
            </a:r>
          </a:p>
          <a:p>
            <a:pPr marL="342900" indent="-342900" algn="just">
              <a:buFont typeface="Wingdings" pitchFamily="2" charset="2"/>
              <a:buChar char="Ø"/>
            </a:pPr>
            <a:endParaRPr lang="en-US" sz="19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q-AL" sz="1900">
                <a:latin typeface="Verdana" panose="020B0604030504040204" pitchFamily="34" charset="0"/>
                <a:ea typeface="Verdana" panose="020B0604030504040204" pitchFamily="34" charset="0"/>
              </a:rPr>
              <a:t>Qasja e çdo lloji nga çdo person në çdo program ose të dhënë që mbahet në një kompjuter është e paautorizuar nëse — </a:t>
            </a:r>
          </a:p>
          <a:p>
            <a:pPr marL="342900" indent="-342900" algn="just">
              <a:buAutoNum type="alphaLcParenBoth"/>
            </a:pPr>
            <a:r>
              <a:rPr lang="sq-AL" sz="1900">
                <a:latin typeface="Verdana" panose="020B0604030504040204" pitchFamily="34" charset="0"/>
                <a:ea typeface="Verdana" panose="020B0604030504040204" pitchFamily="34" charset="0"/>
              </a:rPr>
              <a:t>ai nuk ka të drejtë të kontrollojë vetë qasjen e këtij lloji në fjalë në program ose të dhëna; dhe </a:t>
            </a:r>
          </a:p>
          <a:p>
            <a:pPr marL="342900" indent="-342900" algn="just">
              <a:buAutoNum type="alphaLcParenBoth"/>
            </a:pPr>
            <a:r>
              <a:rPr lang="sq-AL" sz="1900">
                <a:latin typeface="Verdana" panose="020B0604030504040204" pitchFamily="34" charset="0"/>
                <a:ea typeface="Verdana" panose="020B0604030504040204" pitchFamily="34" charset="0"/>
              </a:rPr>
              <a:t>ai</a:t>
            </a:r>
            <a:r>
              <a:rPr lang="sq-AL" sz="1900" b="1">
                <a:solidFill>
                  <a:srgbClr val="FF0000"/>
                </a:solidFill>
                <a:latin typeface="Verdana" panose="020B0604030504040204" pitchFamily="34" charset="0"/>
                <a:ea typeface="Verdana" panose="020B0604030504040204" pitchFamily="34" charset="0"/>
              </a:rPr>
              <a:t> nuk ka pëlqimin për të hyrë në këtë lloj në fjalë </a:t>
            </a:r>
            <a:r>
              <a:rPr lang="sq-AL" sz="1900">
                <a:latin typeface="Verdana" panose="020B0604030504040204" pitchFamily="34" charset="0"/>
                <a:ea typeface="Verdana" panose="020B0604030504040204" pitchFamily="34" charset="0"/>
              </a:rPr>
              <a:t>në program ose të dhëna</a:t>
            </a:r>
            <a:r>
              <a:rPr lang="sq-AL" sz="1900" b="1">
                <a:solidFill>
                  <a:srgbClr val="FF0000"/>
                </a:solidFill>
                <a:latin typeface="Verdana" panose="020B0604030504040204" pitchFamily="34" charset="0"/>
                <a:ea typeface="Verdana" panose="020B0604030504040204" pitchFamily="34" charset="0"/>
              </a:rPr>
              <a:t> nga ndonjë person që ka të drejtë</a:t>
            </a:r>
            <a:r>
              <a:rPr lang="sq-AL" sz="1900">
                <a:latin typeface="Verdana" panose="020B0604030504040204" pitchFamily="34" charset="0"/>
                <a:ea typeface="Verdana" panose="020B0604030504040204" pitchFamily="34" charset="0"/>
              </a:rPr>
              <a:t>, por ky nën-nen i nënshtrohet nenit 10. </a:t>
            </a:r>
          </a:p>
        </p:txBody>
      </p:sp>
      <p:sp>
        <p:nvSpPr>
          <p:cNvPr id="9" name="Slide Number Placeholder 1">
            <a:extLst>
              <a:ext uri="{FF2B5EF4-FFF2-40B4-BE49-F238E27FC236}">
                <a16:creationId xmlns:a16="http://schemas.microsoft.com/office/drawing/2014/main" xmlns="" id="{15F62C6A-82F4-480B-9F91-482AD9717975}"/>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smtClean="0"/>
          </a:p>
        </p:txBody>
      </p:sp>
      <p:sp>
        <p:nvSpPr>
          <p:cNvPr id="11" name="TextBox 10">
            <a:extLst>
              <a:ext uri="{FF2B5EF4-FFF2-40B4-BE49-F238E27FC236}">
                <a16:creationId xmlns:a16="http://schemas.microsoft.com/office/drawing/2014/main" xmlns="" id="{0CE67B61-44B0-4019-9A9B-5302CA2A6AD7}"/>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xmlns="" id="{79B15291-A0AE-4A43-B283-B52F558081D0}"/>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smtClean="0">
              <a:solidFill>
                <a:schemeClr val="tx1"/>
              </a:solidFill>
            </a:endParaRPr>
          </a:p>
        </p:txBody>
      </p:sp>
      <p:sp>
        <p:nvSpPr>
          <p:cNvPr id="13" name="Rectangle 12">
            <a:extLst>
              <a:ext uri="{FF2B5EF4-FFF2-40B4-BE49-F238E27FC236}">
                <a16:creationId xmlns:a16="http://schemas.microsoft.com/office/drawing/2014/main" xmlns="" id="{F23642D8-C3A7-4C6B-A037-5CE23EFAEE7C}"/>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xmlns="" id="{F515A114-EE5A-4D8B-8C26-C203E0D8C04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xmlns="" id="{BE3CCA54-67BF-4828-B24E-D7B120DFC50A}"/>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Shembuj të zbatimit "pa të drejtë"</a:t>
            </a:r>
          </a:p>
        </p:txBody>
      </p:sp>
      <p:pic>
        <p:nvPicPr>
          <p:cNvPr id="16" name="Picture 4">
            <a:extLst>
              <a:ext uri="{FF2B5EF4-FFF2-40B4-BE49-F238E27FC236}">
                <a16:creationId xmlns:a16="http://schemas.microsoft.com/office/drawing/2014/main" xmlns="" id="{A17C78F8-57CD-4CA1-87B6-05D59610DA04}"/>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7" name="TextBox 16">
            <a:extLst>
              <a:ext uri="{FF2B5EF4-FFF2-40B4-BE49-F238E27FC236}">
                <a16:creationId xmlns:a16="http://schemas.microsoft.com/office/drawing/2014/main" xmlns="" id="{C4E087F6-F9CD-4B0F-B074-DE77F831FC0B}"/>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285791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2 – Qasja e jashtëligjshme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sq-AL" dirty="0"/>
              <a:t>Çdo Palë </a:t>
            </a:r>
            <a:r>
              <a:rPr lang="sq-AL" dirty="0" smtClean="0"/>
              <a:t>miraton legjislacion </a:t>
            </a:r>
            <a:r>
              <a:rPr lang="sq-AL" dirty="0"/>
              <a:t>të tillë dhe masa të tjera që mund të jenë të nevojshme për të përcaktuar si vepra penale sipas ligjit të brendshëm, kur kryhet me qëllim hyrja në një pjesë apo në tërësi të një sistemi kompjuterik pa të drejtë. Një Palë mund të kërkojë që vepra të jetë kryer duke </a:t>
            </a:r>
            <a:r>
              <a:rPr lang="sq-AL" b="1" dirty="0">
                <a:solidFill>
                  <a:srgbClr val="FF0000"/>
                </a:solidFill>
              </a:rPr>
              <a:t>shkelur masat sigurisë, </a:t>
            </a:r>
            <a:r>
              <a:rPr lang="sq-AL" dirty="0"/>
              <a:t>me </a:t>
            </a:r>
            <a:r>
              <a:rPr lang="sq-AL" b="1" dirty="0">
                <a:solidFill>
                  <a:srgbClr val="FF0000"/>
                </a:solidFill>
              </a:rPr>
              <a:t>synimin për të marrë të dhëna kompjuterike</a:t>
            </a:r>
            <a:r>
              <a:rPr lang="sq-AL" dirty="0"/>
              <a:t> ose</a:t>
            </a:r>
            <a:r>
              <a:rPr lang="sq-AL" b="1" dirty="0">
                <a:solidFill>
                  <a:srgbClr val="FF0000"/>
                </a:solidFill>
              </a:rPr>
              <a:t> qëllime tjera të pandershme, </a:t>
            </a:r>
            <a:r>
              <a:rPr lang="sq-AL" dirty="0"/>
              <a:t>ose kur është fjala për</a:t>
            </a:r>
            <a:r>
              <a:rPr lang="sq-AL" b="1" dirty="0">
                <a:solidFill>
                  <a:srgbClr val="FF0000"/>
                </a:solidFill>
              </a:rPr>
              <a:t> një sistem kompjuterik që është i lidhur me një sistem tjetër kompjuterik</a:t>
            </a:r>
            <a:r>
              <a:rPr lang="sq-AL" dirty="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154984"/>
          </a:xfrm>
          <a:prstGeom prst="rect">
            <a:avLst/>
          </a:prstGeom>
        </p:spPr>
        <p:txBody>
          <a:bodyPr wrap="square">
            <a:spAutoFit/>
          </a:bodyPr>
          <a:lstStyle/>
          <a:p>
            <a:pPr marL="342900" indent="-342900" algn="just">
              <a:buFont typeface="Wingdings" pitchFamily="2" charset="2"/>
              <a:buChar char="ü"/>
            </a:pPr>
            <a:r>
              <a:rPr lang="sq-AL" sz="2200"/>
              <a:t>Palët mund të kufizojnë kriminalizimin e qasjes me elementët e mëposhtëm kualifikues:</a:t>
            </a:r>
          </a:p>
          <a:p>
            <a:pPr marL="800100" lvl="1" indent="-342900" algn="just">
              <a:buFont typeface="Wingdings" pitchFamily="2" charset="2"/>
              <a:buChar char="ü"/>
            </a:pPr>
            <a:r>
              <a:rPr lang="sq-AL" sz="2200"/>
              <a:t>Shkelje e masave të sigurisë</a:t>
            </a:r>
          </a:p>
          <a:p>
            <a:pPr marL="800100" lvl="1" indent="-342900" algn="just">
              <a:buFont typeface="Wingdings" pitchFamily="2" charset="2"/>
              <a:buChar char="ü"/>
            </a:pPr>
            <a:r>
              <a:rPr lang="sq-AL" sz="2200"/>
              <a:t>Qëllimi për të marrë të dhëna kompjuterike</a:t>
            </a:r>
          </a:p>
          <a:p>
            <a:pPr marL="800100" lvl="1" indent="-342900" algn="just">
              <a:buFont typeface="Wingdings" pitchFamily="2" charset="2"/>
              <a:buChar char="ü"/>
            </a:pPr>
            <a:r>
              <a:rPr lang="sq-AL" sz="2200"/>
              <a:t>Qëllimi i pandershëm </a:t>
            </a:r>
          </a:p>
          <a:p>
            <a:pPr marL="800100" lvl="1" indent="-342900" algn="just">
              <a:buFont typeface="Wingdings" pitchFamily="2" charset="2"/>
              <a:buChar char="ü"/>
            </a:pPr>
            <a:r>
              <a:rPr lang="sq-AL" sz="2200"/>
              <a:t>Qasja në lidhje me një sistem kompjuterik që është i lidhur me një sistem tjetër kompjuterik (duke përjashtuar hyrjen në sistemet kompjuterike të pavarura)</a:t>
            </a:r>
          </a:p>
        </p:txBody>
      </p:sp>
    </p:spTree>
    <p:extLst>
      <p:ext uri="{BB962C8B-B14F-4D97-AF65-F5344CB8AC3E}">
        <p14:creationId xmlns:p14="http://schemas.microsoft.com/office/powerpoint/2010/main" xmlns="" val="93947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3 – Përgjimi i jashtëligjshëm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xmlns="" id="{4B64E3C2-BB03-42F0-AA3B-BBD6FF3B1677}"/>
              </a:ext>
            </a:extLst>
          </p:cNvPr>
          <p:cNvSpPr txBox="1">
            <a:spLocks/>
          </p:cNvSpPr>
          <p:nvPr/>
        </p:nvSpPr>
        <p:spPr>
          <a:xfrm>
            <a:off x="457200" y="1072337"/>
            <a:ext cx="8229600" cy="5233988"/>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sq-AL" b="1" i="1">
                <a:cs typeface="Times New Roman" panose="02020603050405020304" pitchFamily="18" charset="0"/>
              </a:rPr>
              <a:t>Përgjimi i jashtëligjshëm</a:t>
            </a:r>
          </a:p>
          <a:p>
            <a:pPr algn="ctr" eaLnBrk="1" hangingPunct="1">
              <a:lnSpc>
                <a:spcPct val="80000"/>
              </a:lnSpc>
              <a:buFont typeface="Arial" panose="020B0604020202020204" pitchFamily="34" charset="0"/>
              <a:buNone/>
            </a:pPr>
            <a:r>
              <a:rPr lang="sq-AL" b="1" i="1">
                <a:cs typeface="Times New Roman" panose="02020603050405020304" pitchFamily="18" charset="0"/>
              </a:rPr>
              <a:t>(Neni 3 – Konventa e Budapestit)</a:t>
            </a:r>
          </a:p>
          <a:p>
            <a:pP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pPr>
            <a:r>
              <a:rPr lang="sq-AL" i="1">
                <a:cs typeface="Times New Roman" panose="02020603050405020304" pitchFamily="18" charset="0"/>
              </a:rPr>
              <a:t>Qëllimisht, dhe pa të drejtë</a:t>
            </a: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sq-AL" i="1">
                <a:cs typeface="Times New Roman" panose="02020603050405020304" pitchFamily="18" charset="0"/>
              </a:rPr>
              <a:t>Për të përgjuar, me mjete teknike, transmetime jopublike të të dhënave kompjuterike</a:t>
            </a: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sq-AL" i="1">
                <a:cs typeface="Times New Roman" panose="02020603050405020304" pitchFamily="18" charset="0"/>
              </a:rPr>
              <a:t>Për, nga apo brenda një sistemi kompjuterik</a:t>
            </a:r>
          </a:p>
          <a:p>
            <a:pPr algn="ctr" eaLnBrk="1" hangingPunct="1">
              <a:lnSpc>
                <a:spcPct val="80000"/>
              </a:lnSpc>
            </a:pPr>
            <a:endParaRPr lang="en-GB" altLang="sr-Latn-RS" dirty="0">
              <a:cs typeface="Times New Roman" panose="02020603050405020304" pitchFamily="18" charset="0"/>
            </a:endParaRPr>
          </a:p>
        </p:txBody>
      </p:sp>
    </p:spTree>
    <p:extLst>
      <p:ext uri="{BB962C8B-B14F-4D97-AF65-F5344CB8AC3E}">
        <p14:creationId xmlns:p14="http://schemas.microsoft.com/office/powerpoint/2010/main" xmlns="" val="279159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3 – Përgjimi i jashtëligjshëm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të tjera që mund të jenë të nevojshme për ta vendosur </a:t>
            </a:r>
            <a:r>
              <a:rPr lang="sq-AL" b="1">
                <a:solidFill>
                  <a:srgbClr val="FF0000"/>
                </a:solidFill>
              </a:rPr>
              <a:t>përgjimin </a:t>
            </a:r>
            <a:r>
              <a:rPr lang="sq-AL"/>
              <a:t>pa të drejtë si vepër penale sipas ligjit vendor, kur kryhet me dashje, me mjete teknike, të transmetimeve jopublike të të dhënave kompjuterike në, nga ose brenda një sistem kompjuterik, përfshirë emetimet elektromagnetike nga një sistem kompjuterik që mbart të dhëna të tilla kompjuterike. 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154984"/>
          </a:xfrm>
          <a:prstGeom prst="rect">
            <a:avLst/>
          </a:prstGeom>
        </p:spPr>
        <p:txBody>
          <a:bodyPr wrap="square">
            <a:spAutoFit/>
          </a:bodyPr>
          <a:lstStyle/>
          <a:p>
            <a:pPr marL="342900" indent="-342900" algn="just">
              <a:buFont typeface="Wingdings" pitchFamily="2" charset="2"/>
              <a:buChar char="ü"/>
            </a:pPr>
            <a:r>
              <a:rPr lang="sq-AL" sz="2200"/>
              <a:t>Përgjimi nënkupton dëgjimin, monitorimin ose mbikëqyrjen e komunikimeve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Dispozitat synojnë të mbrojnë privatësinë e komunikimeve të të dhënave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Trajton ekuivalentët e përgjimit dhe regjistrimit tradicional të bisedave telefonike gojore kur bëhet për transmetimin e të dhënave kompjuterike</a:t>
            </a:r>
          </a:p>
        </p:txBody>
      </p:sp>
    </p:spTree>
    <p:extLst>
      <p:ext uri="{BB962C8B-B14F-4D97-AF65-F5344CB8AC3E}">
        <p14:creationId xmlns:p14="http://schemas.microsoft.com/office/powerpoint/2010/main" xmlns="" val="1450526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3 – Përgjimi i jashtëligjshëm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të tjera që mund të jenë të nevojshme për ta vendosur përgjimin </a:t>
            </a:r>
            <a:r>
              <a:rPr lang="sq-AL" b="1">
                <a:solidFill>
                  <a:srgbClr val="FF0000"/>
                </a:solidFill>
              </a:rPr>
              <a:t>pa të drejtë</a:t>
            </a:r>
            <a:r>
              <a:rPr lang="sq-AL"/>
              <a:t> si vepër penale sipas ligjit vendor, kur kryhet me dashje, me mjete teknike, të transmetimeve jopublike të të dhënave kompjuterike në, nga ose brenda një sistem kompjuterik, përfshirë emetimet elektromagnetike nga një sistem kompjuterik që mbart të dhëna të tilla kompjuterike. 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832092"/>
          </a:xfrm>
          <a:prstGeom prst="rect">
            <a:avLst/>
          </a:prstGeom>
        </p:spPr>
        <p:txBody>
          <a:bodyPr wrap="square">
            <a:spAutoFit/>
          </a:bodyPr>
          <a:lstStyle/>
          <a:p>
            <a:pPr marL="342900" indent="-342900" algn="just">
              <a:buFont typeface="Wingdings" pitchFamily="2" charset="2"/>
              <a:buChar char="ü"/>
            </a:pPr>
            <a:r>
              <a:rPr lang="sq-AL" sz="2200"/>
              <a:t>Shembuj të përgjimit të mundshëm pa të drejtë:</a:t>
            </a:r>
          </a:p>
          <a:p>
            <a:pPr marL="800100" lvl="1" indent="-342900" algn="just">
              <a:buFont typeface="Wingdings" pitchFamily="2" charset="2"/>
              <a:buChar char="ü"/>
            </a:pPr>
            <a:r>
              <a:rPr lang="sq-AL" sz="2200"/>
              <a:t>Personi i udhëzuar ose i autorizuar nga pjesëmarrësit e transmetimit, përfshirë për: </a:t>
            </a:r>
          </a:p>
          <a:p>
            <a:pPr marL="1257300" lvl="2" indent="-342900" algn="just">
              <a:buFont typeface="Wingdings" pitchFamily="2" charset="2"/>
              <a:buChar char="ü"/>
            </a:pPr>
            <a:r>
              <a:rPr lang="sq-AL" sz="2200"/>
              <a:t>Testimi i autorizuar i rënë dakord nga pjesëmarrësit </a:t>
            </a:r>
          </a:p>
          <a:p>
            <a:pPr marL="1257300" lvl="2" indent="-342900" algn="just">
              <a:buFont typeface="Wingdings" pitchFamily="2" charset="2"/>
              <a:buChar char="ü"/>
            </a:pPr>
            <a:r>
              <a:rPr lang="sq-AL" sz="2200"/>
              <a:t>Aktivitetet e mbrojtjes të dakorduara nga pjesëmarrësit </a:t>
            </a:r>
          </a:p>
          <a:p>
            <a:pPr marL="800100" lvl="1" indent="-342900" algn="just">
              <a:buFont typeface="Wingdings" pitchFamily="2" charset="2"/>
              <a:buChar char="ü"/>
            </a:pPr>
            <a:r>
              <a:rPr lang="sq-AL" sz="2200"/>
              <a:t>Aktivizimi i ‘cookies’ në faqet e internetit </a:t>
            </a:r>
          </a:p>
          <a:p>
            <a:pPr marL="800100" lvl="1" indent="-342900" algn="just">
              <a:buFont typeface="Wingdings" pitchFamily="2" charset="2"/>
              <a:buChar char="ü"/>
            </a:pPr>
            <a:r>
              <a:rPr lang="sq-AL" sz="2200"/>
              <a:t>Vëzhgimi i autorizuar në mënyrë të ligjshme nga autoritetet e zbatimit të ligjit</a:t>
            </a:r>
          </a:p>
        </p:txBody>
      </p:sp>
    </p:spTree>
    <p:extLst>
      <p:ext uri="{BB962C8B-B14F-4D97-AF65-F5344CB8AC3E}">
        <p14:creationId xmlns:p14="http://schemas.microsoft.com/office/powerpoint/2010/main" xmlns="" val="3837248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3 – Përgjimi i jashtëligjshëm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të tjera që mund të jenë të nevojshme për ta vendosur përgjimin pa të drejtë si vepër penale sipas ligjit vendor, kur kryhet me dashje, </a:t>
            </a:r>
            <a:r>
              <a:rPr lang="sq-AL" b="1">
                <a:solidFill>
                  <a:srgbClr val="FF0000"/>
                </a:solidFill>
              </a:rPr>
              <a:t>me mjete teknike</a:t>
            </a:r>
            <a:r>
              <a:rPr lang="sq-AL"/>
              <a:t>, të transmetimeve jopublike të të dhënave kompjuterike në, nga ose brenda një sistem kompjuterik, përfshirë emetimet elektromagnetike nga një sistem kompjuterik që mbart të dhëna të tilla kompjuterike. 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965225"/>
            <a:ext cx="4747018" cy="5527667"/>
          </a:xfrm>
          <a:prstGeom prst="rect">
            <a:avLst/>
          </a:prstGeom>
        </p:spPr>
        <p:txBody>
          <a:bodyPr wrap="square">
            <a:spAutoFit/>
          </a:bodyPr>
          <a:lstStyle/>
          <a:p>
            <a:pPr marL="342900" indent="-342900" algn="just">
              <a:buFont typeface="Wingdings" pitchFamily="2" charset="2"/>
              <a:buChar char="ü"/>
            </a:pPr>
            <a:r>
              <a:rPr lang="sq-AL" sz="2080" dirty="0"/>
              <a:t>Mjetet teknike do të mbulonin përgjimin përmes: </a:t>
            </a:r>
          </a:p>
          <a:p>
            <a:pPr marL="800100" lvl="1" indent="-342900" algn="just">
              <a:buFont typeface="Wingdings" pitchFamily="2" charset="2"/>
              <a:buChar char="ü"/>
            </a:pPr>
            <a:r>
              <a:rPr lang="sq-AL" sz="2070" dirty="0"/>
              <a:t>Qasjes dhe përdorimit të sistemit kompjuterik; </a:t>
            </a:r>
          </a:p>
          <a:p>
            <a:pPr marL="800100" lvl="1" indent="-342900" algn="just">
              <a:buFont typeface="Wingdings" pitchFamily="2" charset="2"/>
              <a:buChar char="ü"/>
            </a:pPr>
            <a:r>
              <a:rPr lang="sq-AL" sz="2070" dirty="0"/>
              <a:t>Përdorimit të pajisjeve elektronike të përgjimit </a:t>
            </a:r>
          </a:p>
          <a:p>
            <a:pPr marL="342900" indent="-342900" algn="just">
              <a:buFont typeface="Wingdings" pitchFamily="2" charset="2"/>
              <a:buChar char="ü"/>
            </a:pPr>
            <a:endParaRPr lang="en-US" sz="2080" dirty="0"/>
          </a:p>
          <a:p>
            <a:pPr marL="342900" indent="-342900" algn="just">
              <a:buFont typeface="Wingdings" pitchFamily="2" charset="2"/>
              <a:buChar char="ü"/>
            </a:pPr>
            <a:r>
              <a:rPr lang="sq-AL" sz="2080" dirty="0"/>
              <a:t>Këto mund të përfshijnë:</a:t>
            </a:r>
          </a:p>
          <a:p>
            <a:pPr marL="800100" lvl="1" indent="-342900" algn="just">
              <a:buFont typeface="Wingdings" pitchFamily="2" charset="2"/>
              <a:buChar char="ü"/>
            </a:pPr>
            <a:r>
              <a:rPr lang="sq-AL" sz="2080" dirty="0"/>
              <a:t>Regjistrimin </a:t>
            </a:r>
          </a:p>
          <a:p>
            <a:pPr marL="800100" lvl="1" indent="-342900" algn="just">
              <a:buFont typeface="Wingdings" pitchFamily="2" charset="2"/>
              <a:buChar char="ü"/>
            </a:pPr>
            <a:r>
              <a:rPr lang="sq-AL" sz="2080" dirty="0"/>
              <a:t>Përdorimit të pajisjeve teknike të fiksuara në linjat e transmetimit </a:t>
            </a:r>
          </a:p>
          <a:p>
            <a:pPr marL="800100" lvl="1" indent="-342900" algn="just">
              <a:buFont typeface="Wingdings" pitchFamily="2" charset="2"/>
              <a:buChar char="ü"/>
            </a:pPr>
            <a:r>
              <a:rPr lang="sq-AL" sz="2080" dirty="0"/>
              <a:t>Përdorimit të pajisjeve për të mbledhur dhe regjistruar komunikimet pa tela </a:t>
            </a:r>
          </a:p>
          <a:p>
            <a:pPr marL="800100" lvl="1" indent="-342900" algn="just">
              <a:buFont typeface="Wingdings" pitchFamily="2" charset="2"/>
              <a:buChar char="ü"/>
            </a:pPr>
            <a:r>
              <a:rPr lang="sq-AL" sz="2080" dirty="0"/>
              <a:t>Përdorimit të softuerit, fjalëkalimeve dhe kodeve</a:t>
            </a:r>
          </a:p>
        </p:txBody>
      </p:sp>
    </p:spTree>
    <p:extLst>
      <p:ext uri="{BB962C8B-B14F-4D97-AF65-F5344CB8AC3E}">
        <p14:creationId xmlns:p14="http://schemas.microsoft.com/office/powerpoint/2010/main" xmlns="" val="120429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Objektivat e seancës</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211015" y="1193778"/>
            <a:ext cx="4138917" cy="4425827"/>
          </a:xfrm>
          <a:prstGeom prst="rect">
            <a:avLst/>
          </a:prstGeom>
        </p:spPr>
        <p:txBody>
          <a:bodyPr wrap="square">
            <a:spAutoFit/>
          </a:bodyPr>
          <a:lstStyle/>
          <a:p>
            <a:pPr marL="342900" indent="-342900" algn="just">
              <a:lnSpc>
                <a:spcPct val="80000"/>
              </a:lnSpc>
              <a:buFont typeface="Wingdings" pitchFamily="2" charset="2"/>
              <a:buChar char="ü"/>
            </a:pPr>
            <a:r>
              <a:rPr lang="sq-AL" sz="2200" i="1"/>
              <a:t>Freskimi i koncepteve në lidhje me krimin kibernetik dhe provat elektronike dhe dispozitat përkatëse të Konventës së Budapestit</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q-AL" sz="2200" i="1"/>
              <a:t>Kuptimi i kanaleve dhe mekanizmave të ndryshëm për bashkëpunim zyrtar ndërkombëtar</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q-AL" sz="2200" i="1"/>
              <a:t>Diskutimi i një përmbledhje të Konventës së Budapestit si mjet kryesor për bashkëpunimin në fushën e krimit kibernetik dhe provave elektronike</a:t>
            </a:r>
          </a:p>
        </p:txBody>
      </p:sp>
      <p:sp>
        <p:nvSpPr>
          <p:cNvPr id="6" name="Rectangle 5">
            <a:extLst>
              <a:ext uri="{FF2B5EF4-FFF2-40B4-BE49-F238E27FC236}">
                <a16:creationId xmlns:a16="http://schemas.microsoft.com/office/drawing/2014/main" xmlns="" id="{3B867BBA-A7A7-F84C-B403-7348B8834D1F}"/>
              </a:ext>
            </a:extLst>
          </p:cNvPr>
          <p:cNvSpPr/>
          <p:nvPr/>
        </p:nvSpPr>
        <p:spPr>
          <a:xfrm>
            <a:off x="4551587" y="1193778"/>
            <a:ext cx="4138917" cy="2529923"/>
          </a:xfrm>
          <a:prstGeom prst="rect">
            <a:avLst/>
          </a:prstGeom>
        </p:spPr>
        <p:txBody>
          <a:bodyPr wrap="square">
            <a:spAutoFit/>
          </a:bodyPr>
          <a:lstStyle/>
          <a:p>
            <a:pPr marL="342900" indent="-342900" algn="just">
              <a:lnSpc>
                <a:spcPct val="80000"/>
              </a:lnSpc>
              <a:buFont typeface="Wingdings" pitchFamily="2" charset="2"/>
              <a:buChar char="ü"/>
            </a:pPr>
            <a:r>
              <a:rPr lang="sq-AL" sz="2200" i="1"/>
              <a:t>Identifikimi i ngjashmërive ndërmjet kanaleve dhe mekanizmave të ndryshëm për bashkëpunimin ndërkombëtar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q-AL" sz="2200" i="1"/>
              <a:t>Diskutimi i një përmbledhje të Protokollit të Dytë Shtesë si mekanizëm për të mundësuar bashkëpunimin ndërkombëtar</a:t>
            </a:r>
          </a:p>
        </p:txBody>
      </p:sp>
    </p:spTree>
    <p:extLst>
      <p:ext uri="{BB962C8B-B14F-4D97-AF65-F5344CB8AC3E}">
        <p14:creationId xmlns:p14="http://schemas.microsoft.com/office/powerpoint/2010/main" xmlns=""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3 – Përgjimi i jashtëligjshëm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të tjera që mund të jenë të nevojshme për ta vendosur përgjimin pa të drejtë si vepër penale sipas ligjit vendor, kur kryhet me dashje, me mjete teknike, të </a:t>
            </a:r>
            <a:r>
              <a:rPr lang="sq-AL" b="1">
                <a:solidFill>
                  <a:srgbClr val="FF0000"/>
                </a:solidFill>
              </a:rPr>
              <a:t>të transmetimeve jopublike</a:t>
            </a:r>
            <a:r>
              <a:rPr lang="sq-AL"/>
              <a:t> të të dhënave kompjuterike në, nga ose brenda një sistem kompjuterik, përfshirë emetimet elektromagnetike nga një sistem kompjuterik që mbart të dhëna të tilla kompjuterike. 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832092"/>
          </a:xfrm>
          <a:prstGeom prst="rect">
            <a:avLst/>
          </a:prstGeom>
        </p:spPr>
        <p:txBody>
          <a:bodyPr wrap="square">
            <a:spAutoFit/>
          </a:bodyPr>
          <a:lstStyle/>
          <a:p>
            <a:pPr marL="342900" indent="-342900" algn="just">
              <a:buFont typeface="Wingdings" pitchFamily="2" charset="2"/>
              <a:buChar char="ü"/>
            </a:pPr>
            <a:r>
              <a:rPr lang="sq-AL" sz="2200"/>
              <a:t>Vepra e kufizuar në përgjimin e transmetimeve jopublike të të dhënave</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Pavarësisht nëse të dhënat nuk janë në dispozicion publik është e parëndësishme për këtë vepër - ajo që ka rëndësi është nëse transmetimi është jopublik</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Vepra mund të kriminalizojë informacionin e disponueshëm publik, të komunikuar përmes transmetimeve jopublike</a:t>
            </a:r>
          </a:p>
        </p:txBody>
      </p:sp>
    </p:spTree>
    <p:extLst>
      <p:ext uri="{BB962C8B-B14F-4D97-AF65-F5344CB8AC3E}">
        <p14:creationId xmlns:p14="http://schemas.microsoft.com/office/powerpoint/2010/main" xmlns="" val="88351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3 – Përgjimi i jashtëligjshëm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sq-AL" dirty="0"/>
              <a:t>Secila palë miraton masa të tilla legjislative dhe të tjera që mund të jenë të nevojshme për ta vendosur përgjimin pa të drejtë si vepër penale sipas ligjit vendor, kur kryhet me dashje, me mjete teknike, të të transmetimeve jopublike të të dhënave kompjuterike </a:t>
            </a:r>
            <a:r>
              <a:rPr lang="sq-AL" b="1" dirty="0">
                <a:solidFill>
                  <a:srgbClr val="FF0000"/>
                </a:solidFill>
              </a:rPr>
              <a:t>në, nga ose brenda një sistem kompjuterik</a:t>
            </a:r>
            <a:r>
              <a:rPr lang="sq-AL" dirty="0"/>
              <a:t>, përfshirë emetimet elektromagnetike nga një sistem kompjuterik që mbart të dhëna të tilla kompjuterike. 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015946" y="965225"/>
            <a:ext cx="5006510" cy="5170646"/>
          </a:xfrm>
          <a:prstGeom prst="rect">
            <a:avLst/>
          </a:prstGeom>
        </p:spPr>
        <p:txBody>
          <a:bodyPr wrap="square">
            <a:spAutoFit/>
          </a:bodyPr>
          <a:lstStyle/>
          <a:p>
            <a:pPr marL="342900" indent="-342900" algn="just">
              <a:buFont typeface="Wingdings" pitchFamily="2" charset="2"/>
              <a:buChar char="ü"/>
            </a:pPr>
            <a:r>
              <a:rPr lang="sq-AL" sz="2200" dirty="0"/>
              <a:t>Përgjimi ka të bëjë me transmetimet:</a:t>
            </a:r>
          </a:p>
          <a:p>
            <a:pPr marL="800100" lvl="1" indent="-342900" algn="just">
              <a:buFont typeface="Wingdings" pitchFamily="2" charset="2"/>
              <a:buChar char="ü"/>
            </a:pPr>
            <a:r>
              <a:rPr lang="sq-AL" sz="2200" dirty="0"/>
              <a:t>Në një sistem kompjuterik (p.sh. transmetimi që rrjedh nga një person në një kompjuter përmes shënimit në tastierë)</a:t>
            </a:r>
          </a:p>
          <a:p>
            <a:pPr marL="800100" lvl="1" indent="-342900" algn="just">
              <a:buFont typeface="Wingdings" pitchFamily="2" charset="2"/>
              <a:buChar char="ü"/>
            </a:pPr>
            <a:r>
              <a:rPr lang="sq-AL" sz="2200" dirty="0"/>
              <a:t>Nga një sistem kompjuterik (p.sh. transmetimi që rrjedh nga një sistem kompjuterik në një sistem tjetër kompjuterik)</a:t>
            </a:r>
          </a:p>
          <a:p>
            <a:pPr marL="800100" lvl="1" indent="-342900" algn="just">
              <a:buFont typeface="Wingdings" pitchFamily="2" charset="2"/>
              <a:buChar char="ü"/>
            </a:pPr>
            <a:r>
              <a:rPr lang="sq-AL" sz="2200" dirty="0"/>
              <a:t>Brenda një sistemi kompjuterik (p.sh. transmetimet që rrjedhin nga një njësi qendrore e përpunimit në një printer të lidhur</a:t>
            </a:r>
          </a:p>
        </p:txBody>
      </p:sp>
    </p:spTree>
    <p:extLst>
      <p:ext uri="{BB962C8B-B14F-4D97-AF65-F5344CB8AC3E}">
        <p14:creationId xmlns:p14="http://schemas.microsoft.com/office/powerpoint/2010/main" xmlns="" val="295570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3 – Përgjimi i jashtëligjshëm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55312"/>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të tjera që mund të jenë të nevojshme për ta vendosur përgjimin pa të drejtë si vepër penale sipas ligjit vendor, kur kryhet me dashje, me mjete teknike, të të transmetimeve jopublike të të dhënave kompjuterike në, nga ose brenda një sistem kompjuterik, përfshirë </a:t>
            </a:r>
            <a:r>
              <a:rPr lang="sq-AL" b="1">
                <a:solidFill>
                  <a:srgbClr val="FF0000"/>
                </a:solidFill>
              </a:rPr>
              <a:t>emetimet elektromagnetike </a:t>
            </a:r>
            <a:r>
              <a:rPr lang="sq-AL"/>
              <a:t>nga një sistem kompjuterik që mbart të dhëna të tilla kompjuterike. Një Palë mund të kërkojë që vepra të jetë shkaktuar me qëllim të pandershëm ose në marrëdhënie me një sistem kompjuterik që është i lidhur me një sistem tjetër kompjuterik.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816429"/>
          </a:xfrm>
          <a:prstGeom prst="rect">
            <a:avLst/>
          </a:prstGeom>
        </p:spPr>
        <p:txBody>
          <a:bodyPr wrap="square">
            <a:spAutoFit/>
          </a:bodyPr>
          <a:lstStyle/>
          <a:p>
            <a:pPr marL="342900" indent="-342900" algn="just">
              <a:buFont typeface="Wingdings" pitchFamily="2" charset="2"/>
              <a:buChar char="ü"/>
            </a:pPr>
            <a:r>
              <a:rPr lang="sq-AL" sz="2200"/>
              <a:t>Sistemet kompjuterike mund të lëshojnë emetime elektromagnetike të cilat bartin të dhëna kompjuterike</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Të dhënat kompjuterike mund të rindërtohen nga emetimet e tilla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Kështu përgjimi i emetimeve elektromagnetike përfshihet si i kriminalizuar </a:t>
            </a:r>
          </a:p>
        </p:txBody>
      </p:sp>
    </p:spTree>
    <p:extLst>
      <p:ext uri="{BB962C8B-B14F-4D97-AF65-F5344CB8AC3E}">
        <p14:creationId xmlns:p14="http://schemas.microsoft.com/office/powerpoint/2010/main" xmlns="" val="220553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3 – Përgjimi i jashtëligjshëm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5324535"/>
          </a:xfrm>
          <a:prstGeom prst="rect">
            <a:avLst/>
          </a:prstGeom>
        </p:spPr>
        <p:txBody>
          <a:bodyPr wrap="square">
            <a:spAutoFit/>
          </a:bodyPr>
          <a:lstStyle/>
          <a:p>
            <a:pPr marL="342900" indent="-342900" algn="just">
              <a:buFont typeface="Wingdings" pitchFamily="2" charset="2"/>
              <a:buChar char="Ø"/>
            </a:pPr>
            <a:r>
              <a:rPr lang="sq-AL" sz="1700" dirty="0"/>
              <a:t>Çdo Palë do të </a:t>
            </a:r>
            <a:r>
              <a:rPr lang="sq-AL" sz="1700" dirty="0" smtClean="0"/>
              <a:t>miratojë </a:t>
            </a:r>
            <a:r>
              <a:rPr lang="sq-AL" sz="1700" dirty="0"/>
              <a:t>legjislacion të tillë dhe masa të tjera, që mund të jenë të nevojshme të përcaktojnë si vepra penale sipas ligjit të brendshëm, kur kryhet me qëllim përgjimi pa të drejtë, kryer me mjete teknike, të transmetimeve jopublike të të dhënave kompjuterike, nga ose brenda një sistemi kompjuterik, duke përfshirë </a:t>
            </a:r>
            <a:r>
              <a:rPr lang="sq-AL" sz="1700" dirty="0" smtClean="0"/>
              <a:t>emetime </a:t>
            </a:r>
            <a:r>
              <a:rPr lang="sq-AL" sz="1700" dirty="0"/>
              <a:t>elektromagnetike nga një sistem kompjuterik që mbart të këtilla të dhëna kompjuterike. Një Palë mund të kërkojë që vepra të jetë kryer me  </a:t>
            </a:r>
            <a:r>
              <a:rPr lang="sq-AL" sz="1700" b="1" dirty="0">
                <a:solidFill>
                  <a:srgbClr val="FF0000"/>
                </a:solidFill>
              </a:rPr>
              <a:t>qëllime të pandershme, ose kur është fjala për një sistem kompjuterik që është i lidhur me një sistem tjetër kompjuterik</a:t>
            </a:r>
            <a:r>
              <a:rPr lang="sq-AL" sz="1700" dirty="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816429"/>
          </a:xfrm>
          <a:prstGeom prst="rect">
            <a:avLst/>
          </a:prstGeom>
        </p:spPr>
        <p:txBody>
          <a:bodyPr wrap="square">
            <a:spAutoFit/>
          </a:bodyPr>
          <a:lstStyle/>
          <a:p>
            <a:pPr marL="342900" indent="-342900" algn="just">
              <a:buFont typeface="Wingdings" pitchFamily="2" charset="2"/>
              <a:buChar char="ü"/>
            </a:pPr>
            <a:r>
              <a:rPr lang="sq-AL" sz="2200" dirty="0"/>
              <a:t>Palët mund të kufizojnë </a:t>
            </a:r>
            <a:r>
              <a:rPr lang="sq-AL" sz="2200" dirty="0" err="1"/>
              <a:t>kriminalizimin</a:t>
            </a:r>
            <a:r>
              <a:rPr lang="sq-AL" sz="2200" dirty="0"/>
              <a:t> e përgjimit me elementët e mëposhtëm kualifikues:</a:t>
            </a:r>
          </a:p>
          <a:p>
            <a:pPr marL="800100" lvl="1" indent="-342900" algn="just">
              <a:buFont typeface="Wingdings" pitchFamily="2" charset="2"/>
              <a:buChar char="ü"/>
            </a:pPr>
            <a:r>
              <a:rPr lang="sq-AL" sz="2200" dirty="0"/>
              <a:t>Qëllimi i pandershëm </a:t>
            </a:r>
          </a:p>
          <a:p>
            <a:pPr marL="800100" lvl="1" indent="-342900" algn="just">
              <a:buFont typeface="Wingdings" pitchFamily="2" charset="2"/>
              <a:buChar char="ü"/>
            </a:pPr>
            <a:r>
              <a:rPr lang="sq-AL" sz="2200" dirty="0"/>
              <a:t>Përgjimi në lidhje me një sistem kompjuterik që është i lidhur me një sistem tjetër kompjuterik (duke përjashtuar përgjimin lidhur me sistemet kompjuterike të pavarura)</a:t>
            </a:r>
          </a:p>
        </p:txBody>
      </p:sp>
    </p:spTree>
    <p:extLst>
      <p:ext uri="{BB962C8B-B14F-4D97-AF65-F5344CB8AC3E}">
        <p14:creationId xmlns:p14="http://schemas.microsoft.com/office/powerpoint/2010/main" xmlns="" val="4188551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399921731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066412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171844031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88449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4 – Ndërhyrja në të dhëna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xmlns="" id="{713E56E4-CB03-4568-B0C6-D9E6BF7B48D3}"/>
              </a:ext>
            </a:extLst>
          </p:cNvPr>
          <p:cNvSpPr txBox="1">
            <a:spLocks/>
          </p:cNvSpPr>
          <p:nvPr/>
        </p:nvSpPr>
        <p:spPr>
          <a:xfrm>
            <a:off x="457200" y="1460721"/>
            <a:ext cx="8229600" cy="452596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sq-AL" b="1" i="1" dirty="0">
                <a:cs typeface="Times New Roman" panose="02020603050405020304" pitchFamily="18" charset="0"/>
              </a:rPr>
              <a:t>Ndërhyrja në të dhëna</a:t>
            </a:r>
          </a:p>
          <a:p>
            <a:pPr algn="ctr" eaLnBrk="1" hangingPunct="1">
              <a:lnSpc>
                <a:spcPct val="80000"/>
              </a:lnSpc>
              <a:buFont typeface="Arial" panose="020B0604020202020204" pitchFamily="34" charset="0"/>
              <a:buNone/>
            </a:pPr>
            <a:r>
              <a:rPr lang="sq-AL" b="1" i="1" dirty="0">
                <a:cs typeface="Times New Roman" panose="02020603050405020304" pitchFamily="18" charset="0"/>
              </a:rPr>
              <a:t>(Neni 4 – Konventa e Budapestit)</a:t>
            </a:r>
          </a:p>
          <a:p>
            <a:pP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pPr>
            <a:r>
              <a:rPr lang="sq-AL" i="1" dirty="0">
                <a:cs typeface="Times New Roman" panose="02020603050405020304" pitchFamily="18" charset="0"/>
              </a:rPr>
              <a:t>Dëmtimi, </a:t>
            </a:r>
            <a:r>
              <a:rPr lang="sq-AL" i="1" dirty="0" smtClean="0">
                <a:cs typeface="Times New Roman" panose="02020603050405020304" pitchFamily="18" charset="0"/>
              </a:rPr>
              <a:t>fshirja</a:t>
            </a:r>
            <a:r>
              <a:rPr lang="sq-AL" i="1" dirty="0">
                <a:cs typeface="Times New Roman" panose="02020603050405020304" pitchFamily="18" charset="0"/>
              </a:rPr>
              <a:t>, përkeqësimi, ndryshimi ose shuarja e të dhënave kompjuterike</a:t>
            </a: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sq-AL" i="1" dirty="0">
                <a:cs typeface="Times New Roman" panose="02020603050405020304" pitchFamily="18" charset="0"/>
              </a:rPr>
              <a:t>Qëllimisht, pa të drejtë</a:t>
            </a:r>
          </a:p>
          <a:p>
            <a:pPr algn="ct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buFont typeface="Arial" pitchFamily="34" charset="0"/>
              <a:buNone/>
            </a:pPr>
            <a:endParaRPr lang="en-GB" altLang="sr-Latn-RS" dirty="0">
              <a:cs typeface="Times New Roman" panose="02020603050405020304" pitchFamily="18" charset="0"/>
            </a:endParaRPr>
          </a:p>
        </p:txBody>
      </p:sp>
    </p:spTree>
    <p:extLst>
      <p:ext uri="{BB962C8B-B14F-4D97-AF65-F5344CB8AC3E}">
        <p14:creationId xmlns:p14="http://schemas.microsoft.com/office/powerpoint/2010/main" xmlns="" val="4035656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4 – Ndërhyrja në të dhëna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247317"/>
          </a:xfrm>
          <a:prstGeom prst="rect">
            <a:avLst/>
          </a:prstGeom>
        </p:spPr>
        <p:txBody>
          <a:bodyPr wrap="square">
            <a:spAutoFit/>
          </a:bodyPr>
          <a:lstStyle/>
          <a:p>
            <a:pPr marL="342900" indent="-342900" algn="just">
              <a:buFont typeface="Wingdings" pitchFamily="2" charset="2"/>
              <a:buChar char="Ø"/>
            </a:pPr>
            <a:r>
              <a:rPr lang="sq-AL"/>
              <a:t>1 Secila Palë miraton masa të tilla legjislative dhe masa të tjera që mund të jenë të nevojshme për ta vendosur si vepër penale sipas ligjit të tyre vendor, kur kryhet me dashje, </a:t>
            </a:r>
            <a:r>
              <a:rPr lang="sq-AL" b="1">
                <a:solidFill>
                  <a:srgbClr val="FF0000"/>
                </a:solidFill>
              </a:rPr>
              <a:t>dëmtimin</a:t>
            </a:r>
            <a:r>
              <a:rPr lang="sq-AL"/>
              <a:t>, shlyerjen,</a:t>
            </a:r>
            <a:r>
              <a:rPr lang="sq-AL" b="1">
                <a:solidFill>
                  <a:srgbClr val="FF0000"/>
                </a:solidFill>
              </a:rPr>
              <a:t> përkeqësimin</a:t>
            </a:r>
            <a:r>
              <a:rPr lang="sq-AL"/>
              <a:t>, ndryshimin ose shuarjen e të dhënave kompjuterike pa të drejtë. </a:t>
            </a:r>
          </a:p>
          <a:p>
            <a:pPr marL="342900" indent="-342900" algn="just">
              <a:buFont typeface="Wingdings" pitchFamily="2" charset="2"/>
              <a:buChar char="Ø"/>
            </a:pPr>
            <a:endParaRPr lang="en-US" dirty="0"/>
          </a:p>
          <a:p>
            <a:pPr marL="342900" indent="-342900" algn="just">
              <a:buFont typeface="Wingdings" pitchFamily="2" charset="2"/>
              <a:buChar char="Ø"/>
            </a:pPr>
            <a:r>
              <a:rPr lang="sq-AL"/>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2462213"/>
          </a:xfrm>
          <a:prstGeom prst="rect">
            <a:avLst/>
          </a:prstGeom>
        </p:spPr>
        <p:txBody>
          <a:bodyPr wrap="square">
            <a:spAutoFit/>
          </a:bodyPr>
          <a:lstStyle/>
          <a:p>
            <a:pPr marL="342900" indent="-342900" algn="just">
              <a:buFont typeface="Wingdings" pitchFamily="2" charset="2"/>
              <a:buChar char="ü"/>
            </a:pPr>
            <a:r>
              <a:rPr lang="sq-AL" sz="2200"/>
              <a:t>Dëmtimi dhe përkeqësimi janë akte të mbivendosura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Ato i referohen ndryshimit negativ të integritetit ose përmbajtjes së informacionit të të dhënave dhe programeve</a:t>
            </a:r>
          </a:p>
        </p:txBody>
      </p:sp>
    </p:spTree>
    <p:extLst>
      <p:ext uri="{BB962C8B-B14F-4D97-AF65-F5344CB8AC3E}">
        <p14:creationId xmlns:p14="http://schemas.microsoft.com/office/powerpoint/2010/main" xmlns="" val="164406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4 – Ndërhyrja në të dhëna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247317"/>
          </a:xfrm>
          <a:prstGeom prst="rect">
            <a:avLst/>
          </a:prstGeom>
        </p:spPr>
        <p:txBody>
          <a:bodyPr wrap="square">
            <a:spAutoFit/>
          </a:bodyPr>
          <a:lstStyle/>
          <a:p>
            <a:pPr marL="342900" indent="-342900" algn="just">
              <a:buFont typeface="Wingdings" pitchFamily="2" charset="2"/>
              <a:buChar char="Ø"/>
            </a:pPr>
            <a:r>
              <a:rPr lang="sq-AL"/>
              <a:t>1 Secila Palë miraton masa të tilla legjislative dhe masa të tjera që mund të jenë të nevojshme për ta vendosur si vepër penale sipas ligjit të tyre vendor, kur kryhet me dashje, dëmtimin, </a:t>
            </a:r>
            <a:r>
              <a:rPr lang="sq-AL" b="1">
                <a:solidFill>
                  <a:srgbClr val="FF0000"/>
                </a:solidFill>
              </a:rPr>
              <a:t>shlyerjen</a:t>
            </a:r>
            <a:r>
              <a:rPr lang="sq-AL"/>
              <a:t>, përkeqësimin, ndryshimin ose suprimimin e të dhënave kompjuterike pa të drejtë. </a:t>
            </a:r>
          </a:p>
          <a:p>
            <a:pPr marL="342900" indent="-342900" algn="just">
              <a:buFont typeface="Wingdings" pitchFamily="2" charset="2"/>
              <a:buChar char="Ø"/>
            </a:pPr>
            <a:endParaRPr lang="en-US" dirty="0"/>
          </a:p>
          <a:p>
            <a:pPr marL="342900" indent="-342900" algn="just">
              <a:buFont typeface="Wingdings" pitchFamily="2" charset="2"/>
              <a:buChar char="Ø"/>
            </a:pPr>
            <a:r>
              <a:rPr lang="sq-AL"/>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2462213"/>
          </a:xfrm>
          <a:prstGeom prst="rect">
            <a:avLst/>
          </a:prstGeom>
        </p:spPr>
        <p:txBody>
          <a:bodyPr wrap="square">
            <a:spAutoFit/>
          </a:bodyPr>
          <a:lstStyle/>
          <a:p>
            <a:pPr marL="342900" indent="-342900" algn="just">
              <a:buFont typeface="Wingdings" pitchFamily="2" charset="2"/>
              <a:buChar char="ü"/>
            </a:pPr>
            <a:r>
              <a:rPr lang="sq-AL" sz="2200"/>
              <a:t>Shlyerja e të dhënave është e barabartë me shkatërrimin e një sendi trupor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Shlyerja ka si efekt shkatërrimin e të dhënave ose bërjen e të dhënave të panjohshme </a:t>
            </a:r>
          </a:p>
          <a:p>
            <a:pPr algn="just"/>
            <a:endParaRPr lang="en-US" sz="2200" dirty="0"/>
          </a:p>
        </p:txBody>
      </p:sp>
    </p:spTree>
    <p:extLst>
      <p:ext uri="{BB962C8B-B14F-4D97-AF65-F5344CB8AC3E}">
        <p14:creationId xmlns:p14="http://schemas.microsoft.com/office/powerpoint/2010/main" xmlns="" val="34546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4 – Ndërhyrja në të dhëna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247317"/>
          </a:xfrm>
          <a:prstGeom prst="rect">
            <a:avLst/>
          </a:prstGeom>
        </p:spPr>
        <p:txBody>
          <a:bodyPr wrap="square">
            <a:spAutoFit/>
          </a:bodyPr>
          <a:lstStyle/>
          <a:p>
            <a:pPr marL="342900" indent="-342900" algn="just">
              <a:buFont typeface="Wingdings" pitchFamily="2" charset="2"/>
              <a:buChar char="Ø"/>
            </a:pPr>
            <a:r>
              <a:rPr lang="sq-AL"/>
              <a:t>1 Secila Palë miraton masa të tilla legjislative dhe masa të tjera që mund të jenë të nevojshme për ta vendosur si vepër penale sipas ligjit të tyre vendor, kur kryhet me dashje, dëmtimin, shlyerjen, përkeqësimin, </a:t>
            </a:r>
            <a:r>
              <a:rPr lang="sq-AL" b="1">
                <a:solidFill>
                  <a:srgbClr val="FF0000"/>
                </a:solidFill>
              </a:rPr>
              <a:t>ndryshimin</a:t>
            </a:r>
            <a:r>
              <a:rPr lang="sq-AL"/>
              <a:t> ose shuarjen e të dhënave kompjuterike pa të drejtë. </a:t>
            </a:r>
          </a:p>
          <a:p>
            <a:pPr marL="342900" indent="-342900" algn="just">
              <a:buFont typeface="Wingdings" pitchFamily="2" charset="2"/>
              <a:buChar char="Ø"/>
            </a:pPr>
            <a:endParaRPr lang="en-US" dirty="0"/>
          </a:p>
          <a:p>
            <a:pPr marL="342900" indent="-342900" algn="just">
              <a:buFont typeface="Wingdings" pitchFamily="2" charset="2"/>
              <a:buChar char="Ø"/>
            </a:pPr>
            <a:r>
              <a:rPr lang="sq-AL"/>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2462213"/>
          </a:xfrm>
          <a:prstGeom prst="rect">
            <a:avLst/>
          </a:prstGeom>
        </p:spPr>
        <p:txBody>
          <a:bodyPr wrap="square">
            <a:spAutoFit/>
          </a:bodyPr>
          <a:lstStyle/>
          <a:p>
            <a:pPr marL="342900" indent="-342900" algn="just">
              <a:buFont typeface="Wingdings" pitchFamily="2" charset="2"/>
              <a:buChar char="ü"/>
            </a:pPr>
            <a:r>
              <a:rPr lang="sq-AL" sz="2200"/>
              <a:t>Ndryshimi i referohet modifikimit të të dhënave ekzistuese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Përfshin hyrjen e kodeve të këqija siç janë viruset dhe kuajt e Trojës dhe modifikimin rezultues të të dhënave</a:t>
            </a:r>
          </a:p>
        </p:txBody>
      </p:sp>
    </p:spTree>
    <p:extLst>
      <p:ext uri="{BB962C8B-B14F-4D97-AF65-F5344CB8AC3E}">
        <p14:creationId xmlns:p14="http://schemas.microsoft.com/office/powerpoint/2010/main" xmlns="" val="101360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solidFill>
                  <a:schemeClr val="bg1"/>
                </a:solidFill>
              </a:rPr>
              <a:t>Kurs i specializuar gjyqësor për </a:t>
            </a:r>
          </a:p>
          <a:p>
            <a:pPr algn="r"/>
            <a:r>
              <a:rPr lang="sq-AL" sz="3200" b="1">
                <a:solidFill>
                  <a:schemeClr val="bg1"/>
                </a:solidFill>
              </a:rPr>
              <a:t>Bashkëpunimin ndërkombëtar</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sq-AL" sz="3200" b="1">
                <a:ea typeface="ＭＳ Ｐゴシック" charset="0"/>
                <a:cs typeface="ＭＳ Ｐゴシック" charset="0"/>
              </a:rPr>
              <a:t>Pjesa e parë</a:t>
            </a:r>
          </a:p>
          <a:p>
            <a:pPr algn="ctr" eaLnBrk="1" hangingPunct="1">
              <a:lnSpc>
                <a:spcPct val="80000"/>
              </a:lnSpc>
            </a:pPr>
            <a:r>
              <a:rPr lang="sq-AL" sz="3200" b="1">
                <a:ea typeface="ＭＳ Ｐゴシック" charset="0"/>
                <a:cs typeface="ＭＳ Ｐゴシック" charset="0"/>
              </a:rPr>
              <a:t/>
            </a:r>
            <a:br>
              <a:rPr lang="sq-AL" sz="3200" b="1">
                <a:ea typeface="ＭＳ Ｐゴシック" charset="0"/>
                <a:cs typeface="ＭＳ Ｐゴシック" charset="0"/>
              </a:rPr>
            </a:br>
            <a:r>
              <a:rPr lang="sq-AL" sz="3200" b="1">
                <a:ea typeface="ＭＳ Ｐゴシック" charset="0"/>
                <a:cs typeface="ＭＳ Ｐゴシック" charset="0"/>
              </a:rPr>
              <a:t>Rikujtues lidhur me Krimin kibernetik dhe provat elektronike </a:t>
            </a:r>
          </a:p>
        </p:txBody>
      </p:sp>
    </p:spTree>
    <p:extLst>
      <p:ext uri="{BB962C8B-B14F-4D97-AF65-F5344CB8AC3E}">
        <p14:creationId xmlns:p14="http://schemas.microsoft.com/office/powerpoint/2010/main" xmlns=""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4 – Ndërhyrja në të dhëna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247317"/>
          </a:xfrm>
          <a:prstGeom prst="rect">
            <a:avLst/>
          </a:prstGeom>
        </p:spPr>
        <p:txBody>
          <a:bodyPr wrap="square">
            <a:spAutoFit/>
          </a:bodyPr>
          <a:lstStyle/>
          <a:p>
            <a:pPr marL="342900" indent="-342900" algn="just">
              <a:buFont typeface="Wingdings" pitchFamily="2" charset="2"/>
              <a:buChar char="Ø"/>
            </a:pPr>
            <a:r>
              <a:rPr lang="sq-AL"/>
              <a:t>1 Secila Palë miraton masa të tilla legjislative dhe masa të tjera që mund të jenë të nevojshme për ta vendosur si vepër penale sipas ligjit të tyre vendor, kur kryhet me dashje, dëmtimin, shlyerjen, përkeqësimin, ndryshimin ose </a:t>
            </a:r>
            <a:r>
              <a:rPr lang="sq-AL" b="1">
                <a:solidFill>
                  <a:srgbClr val="FF0000"/>
                </a:solidFill>
              </a:rPr>
              <a:t>shuarjen </a:t>
            </a:r>
            <a:r>
              <a:rPr lang="sq-AL"/>
              <a:t>e të dhënave kompjuterike pa të drejtë. </a:t>
            </a:r>
          </a:p>
          <a:p>
            <a:pPr marL="342900" indent="-342900" algn="just">
              <a:buFont typeface="Wingdings" pitchFamily="2" charset="2"/>
              <a:buChar char="Ø"/>
            </a:pPr>
            <a:endParaRPr lang="en-US" dirty="0"/>
          </a:p>
          <a:p>
            <a:pPr marL="342900" indent="-342900" algn="just">
              <a:buFont typeface="Wingdings" pitchFamily="2" charset="2"/>
              <a:buChar char="Ø"/>
            </a:pPr>
            <a:r>
              <a:rPr lang="sq-AL"/>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Wingdings" pitchFamily="2" charset="2"/>
              <a:buChar char="ü"/>
            </a:pPr>
            <a:r>
              <a:rPr lang="sq-AL" sz="2200"/>
              <a:t>Shuarja i referohet çdo veprimi që parandalon ose përfundon disponueshmërinë e të dhënave për personin i cili ka qasje në kompjuter ose mjet ruajtës në të cilin ishin ruajtur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Shuarja e të dhënave nuk ndikon në përmbajtjen e vetë të dhënave, por në disponueshmërinë e tyre</a:t>
            </a:r>
          </a:p>
        </p:txBody>
      </p:sp>
    </p:spTree>
    <p:extLst>
      <p:ext uri="{BB962C8B-B14F-4D97-AF65-F5344CB8AC3E}">
        <p14:creationId xmlns:p14="http://schemas.microsoft.com/office/powerpoint/2010/main" xmlns="" val="3610425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4 – Ndërhyrja në të dhëna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247317"/>
          </a:xfrm>
          <a:prstGeom prst="rect">
            <a:avLst/>
          </a:prstGeom>
        </p:spPr>
        <p:txBody>
          <a:bodyPr wrap="square">
            <a:spAutoFit/>
          </a:bodyPr>
          <a:lstStyle/>
          <a:p>
            <a:pPr marL="342900" indent="-342900" algn="just">
              <a:buFont typeface="Wingdings" pitchFamily="2" charset="2"/>
              <a:buChar char="Ø"/>
            </a:pPr>
            <a:r>
              <a:rPr lang="sq-AL"/>
              <a:t>1 Secila Palë miraton masa të tilla legjislative dhe masa të tjera që mund të jenë të nevojshme për ta vendosur si vepër penale sipas ligjit të tyre vendor, kur kryhet me dashje, dëmtimin, shlyerjen, përkeqësimin, ndryshimin ose shuarjen e të dhënave kompjuterike </a:t>
            </a:r>
            <a:r>
              <a:rPr lang="sq-AL" b="1">
                <a:solidFill>
                  <a:srgbClr val="FF0000"/>
                </a:solidFill>
              </a:rPr>
              <a:t>pa të drejtë</a:t>
            </a:r>
            <a:r>
              <a:rPr lang="sq-AL"/>
              <a:t>. </a:t>
            </a:r>
          </a:p>
          <a:p>
            <a:pPr marL="342900" indent="-342900" algn="just">
              <a:buFont typeface="Wingdings" pitchFamily="2" charset="2"/>
              <a:buChar char="Ø"/>
            </a:pPr>
            <a:endParaRPr lang="en-US" dirty="0"/>
          </a:p>
          <a:p>
            <a:pPr marL="342900" indent="-342900" algn="just">
              <a:buFont typeface="Wingdings" pitchFamily="2" charset="2"/>
              <a:buChar char="Ø"/>
            </a:pPr>
            <a:r>
              <a:rPr lang="sq-AL"/>
              <a:t>2 Një Palë mund të rezervojë të drejtën të kërkojë që sjellja e përshkruar në paragrafin 1 të rezultojë në dëm të rëndë.</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965225"/>
            <a:ext cx="4747018" cy="5647700"/>
          </a:xfrm>
          <a:prstGeom prst="rect">
            <a:avLst/>
          </a:prstGeom>
        </p:spPr>
        <p:txBody>
          <a:bodyPr wrap="square">
            <a:spAutoFit/>
          </a:bodyPr>
          <a:lstStyle/>
          <a:p>
            <a:pPr marL="342900" indent="-342900" algn="just">
              <a:buFont typeface="Wingdings" pitchFamily="2" charset="2"/>
              <a:buChar char="ü"/>
            </a:pPr>
            <a:r>
              <a:rPr lang="sq-AL" sz="1900" dirty="0"/>
              <a:t>Shembuj të ndërhyrjes në të dhëna pa të drejtë:</a:t>
            </a:r>
          </a:p>
          <a:p>
            <a:pPr marL="800100" lvl="1" indent="-342900" algn="just">
              <a:buFont typeface="Wingdings" pitchFamily="2" charset="2"/>
              <a:buChar char="ü"/>
            </a:pPr>
            <a:r>
              <a:rPr lang="sq-AL" sz="1900" dirty="0"/>
              <a:t>Aktivitete të qenësishme në hartimin e rrjeteve ose praktikave të zakonshme operative ose komerciale </a:t>
            </a:r>
          </a:p>
          <a:p>
            <a:pPr marL="800100" lvl="1" indent="-342900" algn="just">
              <a:buFont typeface="Wingdings" pitchFamily="2" charset="2"/>
              <a:buChar char="ü"/>
            </a:pPr>
            <a:r>
              <a:rPr lang="sq-AL" sz="1900" dirty="0"/>
              <a:t>Testimi ose mbrojtja e sistemit të sigurisë kompjuterike të autorizuar nga pronari ose operatori </a:t>
            </a:r>
          </a:p>
          <a:p>
            <a:pPr marL="800100" lvl="1" indent="-342900" algn="just">
              <a:buFont typeface="Wingdings" pitchFamily="2" charset="2"/>
              <a:buChar char="ü"/>
            </a:pPr>
            <a:r>
              <a:rPr lang="sq-AL" sz="1900" dirty="0" err="1"/>
              <a:t>Rikonfigurimi</a:t>
            </a:r>
            <a:r>
              <a:rPr lang="sq-AL" sz="1900" dirty="0"/>
              <a:t> i sistemit operativ të kompjuterit në kohën e instalimit të softuerit të ri </a:t>
            </a:r>
          </a:p>
          <a:p>
            <a:pPr marL="800100" lvl="1" indent="-342900" algn="just">
              <a:buFont typeface="Wingdings" pitchFamily="2" charset="2"/>
              <a:buChar char="ü"/>
            </a:pPr>
            <a:r>
              <a:rPr lang="sq-AL" sz="1900" dirty="0"/>
              <a:t>Modifikimi i të dhënave të trafikut me qëllim të lehtësimit të komunikimeve anonime (p.sh. sistemet anonime të shitësit) </a:t>
            </a:r>
          </a:p>
          <a:p>
            <a:pPr marL="800100" lvl="1" indent="-342900" algn="just">
              <a:buFont typeface="Wingdings" pitchFamily="2" charset="2"/>
              <a:buChar char="ü"/>
            </a:pPr>
            <a:r>
              <a:rPr lang="sq-AL" sz="1900" dirty="0"/>
              <a:t>Modifikimi i të dhënave për qëllime të komunikimeve të sigurta (p.sh. </a:t>
            </a:r>
            <a:r>
              <a:rPr lang="sq-AL" sz="1900" dirty="0" err="1"/>
              <a:t>enkriptimi</a:t>
            </a:r>
            <a:r>
              <a:rPr lang="sq-AL" sz="1900" dirty="0"/>
              <a:t>)</a:t>
            </a:r>
          </a:p>
        </p:txBody>
      </p:sp>
    </p:spTree>
    <p:extLst>
      <p:ext uri="{BB962C8B-B14F-4D97-AF65-F5344CB8AC3E}">
        <p14:creationId xmlns:p14="http://schemas.microsoft.com/office/powerpoint/2010/main" xmlns="" val="306244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4 – Ndërhyrja në të dhëna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3889351" cy="4247317"/>
          </a:xfrm>
          <a:prstGeom prst="rect">
            <a:avLst/>
          </a:prstGeom>
        </p:spPr>
        <p:txBody>
          <a:bodyPr wrap="square">
            <a:spAutoFit/>
          </a:bodyPr>
          <a:lstStyle/>
          <a:p>
            <a:pPr marL="342900" indent="-342900" algn="just">
              <a:buFont typeface="Wingdings" pitchFamily="2" charset="2"/>
              <a:buChar char="Ø"/>
            </a:pPr>
            <a:r>
              <a:rPr lang="sq-AL"/>
              <a:t>1 Secila Palë miraton masa të tilla legjislative dhe masa të tjera që mund të jenë të nevojshme për ta vendosur si vepër penale sipas ligjit të tyre vendor, kur kryhet me dashje, dëmtimin, shlyerjen, përkeqësimin, ndryshimin ose suprimimin e të dhënave kompjuterike pa të drejtë. </a:t>
            </a:r>
          </a:p>
          <a:p>
            <a:pPr marL="342900" indent="-342900" algn="just">
              <a:buFont typeface="Wingdings" pitchFamily="2" charset="2"/>
              <a:buChar char="Ø"/>
            </a:pPr>
            <a:endParaRPr lang="en-US" dirty="0"/>
          </a:p>
          <a:p>
            <a:pPr marL="342900" indent="-342900" algn="just">
              <a:buFont typeface="Wingdings" pitchFamily="2" charset="2"/>
              <a:buChar char="Ø"/>
            </a:pPr>
            <a:r>
              <a:rPr lang="sq-AL"/>
              <a:t>2 Një Palë mund të rezervojë të drejtën të kërkojë që sjellja e përshkruar në paragrafin 1 të rezultojë në </a:t>
            </a:r>
            <a:r>
              <a:rPr lang="sq-AL" b="1">
                <a:solidFill>
                  <a:srgbClr val="FF0000"/>
                </a:solidFill>
              </a:rPr>
              <a:t>dëm të rëndë</a:t>
            </a:r>
            <a:r>
              <a:rPr lang="sq-AL"/>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154984"/>
          </a:xfrm>
          <a:prstGeom prst="rect">
            <a:avLst/>
          </a:prstGeom>
        </p:spPr>
        <p:txBody>
          <a:bodyPr wrap="square">
            <a:spAutoFit/>
          </a:bodyPr>
          <a:lstStyle/>
          <a:p>
            <a:pPr marL="342900" indent="-342900" algn="just">
              <a:buFont typeface="Wingdings" pitchFamily="2" charset="2"/>
              <a:buChar char="ü"/>
            </a:pPr>
            <a:r>
              <a:rPr lang="sq-AL" sz="2200"/>
              <a:t>Palët mund të kufizojnë kriminalizimin e ndërhyrjes së të dhënave në sjellje që sjell dëme të rënda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Përkufizimi i dëmit të rëndë që duhet të parashihet në legjislacionin vendas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Mund të kualifikohet bazuar në sasinë e dëmit monetar që del nga sjellja</a:t>
            </a:r>
          </a:p>
        </p:txBody>
      </p:sp>
    </p:spTree>
    <p:extLst>
      <p:ext uri="{BB962C8B-B14F-4D97-AF65-F5344CB8AC3E}">
        <p14:creationId xmlns:p14="http://schemas.microsoft.com/office/powerpoint/2010/main" xmlns="" val="3069685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a:t>Neni 5 – Ndërhyrja në sistem</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xmlns="" id="{A99BA9B3-49F6-473E-BD95-8A59FDEBEC04}"/>
              </a:ext>
            </a:extLst>
          </p:cNvPr>
          <p:cNvSpPr txBox="1">
            <a:spLocks/>
          </p:cNvSpPr>
          <p:nvPr/>
        </p:nvSpPr>
        <p:spPr>
          <a:xfrm>
            <a:off x="534380" y="989545"/>
            <a:ext cx="8075240" cy="5375703"/>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3000" b="1" i="1" dirty="0">
              <a:cs typeface="Times New Roman" panose="02020603050405020304" pitchFamily="18" charset="0"/>
            </a:endParaRPr>
          </a:p>
          <a:p>
            <a:pPr algn="ctr" eaLnBrk="1" hangingPunct="1">
              <a:lnSpc>
                <a:spcPct val="80000"/>
              </a:lnSpc>
              <a:buFont typeface="Arial" panose="020B0604020202020204" pitchFamily="34" charset="0"/>
              <a:buNone/>
            </a:pPr>
            <a:r>
              <a:rPr lang="sq-AL" sz="3000" b="1" i="1">
                <a:cs typeface="Times New Roman" panose="02020603050405020304" pitchFamily="18" charset="0"/>
              </a:rPr>
              <a:t>Ndërhyrja në sistem</a:t>
            </a:r>
          </a:p>
          <a:p>
            <a:pPr algn="ctr" eaLnBrk="1" hangingPunct="1">
              <a:lnSpc>
                <a:spcPct val="80000"/>
              </a:lnSpc>
              <a:buFont typeface="Arial" panose="020B0604020202020204" pitchFamily="34" charset="0"/>
              <a:buNone/>
            </a:pPr>
            <a:r>
              <a:rPr lang="sq-AL" sz="3000" b="1" i="1">
                <a:cs typeface="Times New Roman" panose="02020603050405020304" pitchFamily="18" charset="0"/>
              </a:rPr>
              <a:t>(Neni 5 – Konventa e Budapestit)</a:t>
            </a:r>
          </a:p>
          <a:p>
            <a:pPr algn="ctr" eaLnBrk="1" hangingPunct="1">
              <a:lnSpc>
                <a:spcPct val="80000"/>
              </a:lnSpc>
              <a:buFont typeface="Arial" panose="020B0604020202020204" pitchFamily="34" charset="0"/>
              <a:buNone/>
            </a:pPr>
            <a:endParaRPr lang="en-GB" altLang="sr-Latn-RS" sz="3000" i="1" dirty="0">
              <a:cs typeface="Times New Roman" panose="02020603050405020304" pitchFamily="18" charset="0"/>
            </a:endParaRPr>
          </a:p>
          <a:p>
            <a:pPr algn="ctr" eaLnBrk="1" hangingPunct="1">
              <a:lnSpc>
                <a:spcPct val="80000"/>
              </a:lnSpc>
            </a:pPr>
            <a:r>
              <a:rPr lang="sq-AL" sz="3000" i="1">
                <a:cs typeface="Times New Roman" panose="02020603050405020304" pitchFamily="18" charset="0"/>
              </a:rPr>
              <a:t>Pengesa serioze e funksionimit të një sistemi kompjuterik</a:t>
            </a:r>
          </a:p>
          <a:p>
            <a:pPr algn="ctr" eaLnBrk="1" hangingPunct="1">
              <a:lnSpc>
                <a:spcPct val="80000"/>
              </a:lnSpc>
              <a:buFont typeface="Arial" panose="020B0604020202020204" pitchFamily="34" charset="0"/>
              <a:buNone/>
            </a:pPr>
            <a:endParaRPr lang="en-GB" altLang="sr-Latn-RS" sz="3000" i="1" dirty="0">
              <a:cs typeface="Times New Roman" panose="02020603050405020304" pitchFamily="18" charset="0"/>
            </a:endParaRPr>
          </a:p>
          <a:p>
            <a:pPr algn="ctr" eaLnBrk="1" hangingPunct="1">
              <a:lnSpc>
                <a:spcPct val="80000"/>
              </a:lnSpc>
            </a:pPr>
            <a:r>
              <a:rPr lang="sq-AL" sz="3000" i="1">
                <a:cs typeface="Times New Roman" panose="02020603050405020304" pitchFamily="18" charset="0"/>
              </a:rPr>
              <a:t>Duke futur, transmetuar, dëmtuar, fshirë, përkeqësuar, ndryshuar ose shuar të dhëna kompjuterike</a:t>
            </a:r>
          </a:p>
          <a:p>
            <a:pPr algn="ctr" eaLnBrk="1" hangingPunct="1">
              <a:lnSpc>
                <a:spcPct val="80000"/>
              </a:lnSpc>
            </a:pPr>
            <a:endParaRPr lang="en-GB" altLang="sr-Latn-RS" sz="3000" i="1" dirty="0">
              <a:cs typeface="Times New Roman" panose="02020603050405020304" pitchFamily="18" charset="0"/>
            </a:endParaRPr>
          </a:p>
          <a:p>
            <a:pPr algn="ctr" eaLnBrk="1" hangingPunct="1">
              <a:lnSpc>
                <a:spcPct val="80000"/>
              </a:lnSpc>
            </a:pPr>
            <a:r>
              <a:rPr lang="sq-AL" sz="3000" i="1">
                <a:cs typeface="Times New Roman" panose="02020603050405020304" pitchFamily="18" charset="0"/>
              </a:rPr>
              <a:t>Qëllimisht, pa të drejtë </a:t>
            </a:r>
          </a:p>
        </p:txBody>
      </p:sp>
    </p:spTree>
    <p:extLst>
      <p:ext uri="{BB962C8B-B14F-4D97-AF65-F5344CB8AC3E}">
        <p14:creationId xmlns:p14="http://schemas.microsoft.com/office/powerpoint/2010/main" xmlns="" val="3143990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a:t>Neni 5 – </a:t>
            </a:r>
            <a:r>
              <a:rPr lang="sq-AL" sz="3200" b="1" dirty="0" smtClean="0"/>
              <a:t>Ndërhyrja në sistem</a:t>
            </a:r>
            <a:endParaRPr lang="sq-AL"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3416320"/>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masa të tjera që mund të jenë të nevojshme për ta vendosur si vepër penale sipas ligjit të tyre vendor, pengimin </a:t>
            </a:r>
            <a:r>
              <a:rPr lang="sq-AL" b="1">
                <a:solidFill>
                  <a:srgbClr val="FF0000"/>
                </a:solidFill>
              </a:rPr>
              <a:t>serioz</a:t>
            </a:r>
            <a:r>
              <a:rPr lang="sq-AL"/>
              <a:t> pa të drejtë të funksionimit të një sistemi kompjuterik duke futur, transmetuar, dëmtuar, shlyer, përkeqësuar, ndryshuar apo suprimuar të dhënat kompjuterike.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293483"/>
          </a:xfrm>
          <a:prstGeom prst="rect">
            <a:avLst/>
          </a:prstGeom>
        </p:spPr>
        <p:txBody>
          <a:bodyPr wrap="square">
            <a:spAutoFit/>
          </a:bodyPr>
          <a:lstStyle/>
          <a:p>
            <a:pPr marL="342900" indent="-342900" algn="just">
              <a:buFont typeface="Wingdings" pitchFamily="2" charset="2"/>
              <a:buChar char="ü"/>
            </a:pPr>
            <a:r>
              <a:rPr lang="sq-AL" sz="2100" dirty="0"/>
              <a:t>Termi "serioz" pritet të mbulojë dërgimin e të dhënave në një sistem të veçantë në një formë, madhësi ose frekuencë të tillë që të ketë një efekt të konsiderueshëm të dëmshëm në aftësinë e pronarit ose operatorit për të përdorur sistemin, ose për të komunikuar me sisteme tjera</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Përkufizimi i asaj që përbën pengesë serioze duhet të parashihet në legjislacionin vendas</a:t>
            </a:r>
          </a:p>
        </p:txBody>
      </p:sp>
    </p:spTree>
    <p:extLst>
      <p:ext uri="{BB962C8B-B14F-4D97-AF65-F5344CB8AC3E}">
        <p14:creationId xmlns:p14="http://schemas.microsoft.com/office/powerpoint/2010/main" xmlns="" val="137818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5 – Ndërhyrja në sistem</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3416320"/>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masa të tjera që mund të jenë të nevojshme për ta vendosur si vepër penale sipas ligjit të tyre vendor, kur kryhet me qëllim, </a:t>
            </a:r>
            <a:r>
              <a:rPr lang="sq-AL" b="1">
                <a:solidFill>
                  <a:srgbClr val="FF0000"/>
                </a:solidFill>
              </a:rPr>
              <a:t>pengesa </a:t>
            </a:r>
            <a:r>
              <a:rPr lang="sq-AL"/>
              <a:t>serioze pa të drejtë të funksionimit të një sistemi</a:t>
            </a:r>
            <a:r>
              <a:rPr lang="sq-AL" b="1">
                <a:solidFill>
                  <a:srgbClr val="FF0000"/>
                </a:solidFill>
              </a:rPr>
              <a:t> </a:t>
            </a:r>
            <a:r>
              <a:rPr lang="sq-AL"/>
              <a:t>kompjuterik </a:t>
            </a:r>
            <a:r>
              <a:rPr lang="sq-AL" b="1">
                <a:solidFill>
                  <a:srgbClr val="FF0000"/>
                </a:solidFill>
              </a:rPr>
              <a:t>duke futur shlyer, përkeqësuar, ndryshuar apo shuar të dhënat kompjuterike</a:t>
            </a:r>
            <a:r>
              <a:rPr lang="sq-AL"/>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493538"/>
          </a:xfrm>
          <a:prstGeom prst="rect">
            <a:avLst/>
          </a:prstGeom>
        </p:spPr>
        <p:txBody>
          <a:bodyPr wrap="square">
            <a:spAutoFit/>
          </a:bodyPr>
          <a:lstStyle/>
          <a:p>
            <a:pPr marL="342900" indent="-342900" algn="just">
              <a:buFont typeface="Wingdings" pitchFamily="2" charset="2"/>
              <a:buChar char="ü"/>
            </a:pPr>
            <a:r>
              <a:rPr lang="sq-AL" sz="2200"/>
              <a:t>Pengesa është një veprim që ndërhyn në funksionimin e duhur të sistemit kompjuterik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Pengesat duhet të ndodhin përmes: </a:t>
            </a:r>
          </a:p>
          <a:p>
            <a:pPr marL="800100" lvl="1" indent="-342900" algn="just">
              <a:buFont typeface="Wingdings" pitchFamily="2" charset="2"/>
              <a:buChar char="ü"/>
            </a:pPr>
            <a:r>
              <a:rPr lang="sq-AL" sz="2200"/>
              <a:t>Futjes</a:t>
            </a:r>
          </a:p>
          <a:p>
            <a:pPr marL="800100" lvl="1" indent="-342900" algn="just">
              <a:buFont typeface="Wingdings" pitchFamily="2" charset="2"/>
              <a:buChar char="ü"/>
            </a:pPr>
            <a:r>
              <a:rPr lang="sq-AL" sz="2200"/>
              <a:t>Transmetimi</a:t>
            </a:r>
          </a:p>
          <a:p>
            <a:pPr marL="800100" lvl="1" indent="-342900" algn="just">
              <a:buFont typeface="Wingdings" pitchFamily="2" charset="2"/>
              <a:buChar char="ü"/>
            </a:pPr>
            <a:r>
              <a:rPr lang="sq-AL" sz="2200"/>
              <a:t>Dëmtimit</a:t>
            </a:r>
          </a:p>
          <a:p>
            <a:pPr marL="800100" lvl="1" indent="-342900" algn="just">
              <a:buFont typeface="Wingdings" pitchFamily="2" charset="2"/>
              <a:buChar char="ü"/>
            </a:pPr>
            <a:r>
              <a:rPr lang="sq-AL" sz="2200"/>
              <a:t>Fshirjes</a:t>
            </a:r>
          </a:p>
          <a:p>
            <a:pPr marL="800100" lvl="1" indent="-342900" algn="just">
              <a:buFont typeface="Wingdings" pitchFamily="2" charset="2"/>
              <a:buChar char="ü"/>
            </a:pPr>
            <a:r>
              <a:rPr lang="sq-AL" sz="2200"/>
              <a:t>Ndryshimit</a:t>
            </a:r>
          </a:p>
          <a:p>
            <a:pPr marL="800100" lvl="1" indent="-342900" algn="just">
              <a:buFont typeface="Wingdings" pitchFamily="2" charset="2"/>
              <a:buChar char="ü"/>
            </a:pPr>
            <a:r>
              <a:rPr lang="sq-AL" sz="2200"/>
              <a:t>Shuarjes</a:t>
            </a:r>
          </a:p>
          <a:p>
            <a:pPr lvl="1" algn="just"/>
            <a:r>
              <a:rPr lang="sq-AL" sz="2200"/>
              <a:t>të dhëna kompjuterike  </a:t>
            </a:r>
          </a:p>
        </p:txBody>
      </p:sp>
    </p:spTree>
    <p:extLst>
      <p:ext uri="{BB962C8B-B14F-4D97-AF65-F5344CB8AC3E}">
        <p14:creationId xmlns:p14="http://schemas.microsoft.com/office/powerpoint/2010/main" xmlns="" val="377056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5 – Ndërhyrja në sistem</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3416320"/>
          </a:xfrm>
          <a:prstGeom prst="rect">
            <a:avLst/>
          </a:prstGeom>
        </p:spPr>
        <p:txBody>
          <a:bodyPr wrap="square">
            <a:spAutoFit/>
          </a:bodyPr>
          <a:lstStyle/>
          <a:p>
            <a:pPr marL="342900" indent="-342900" algn="just">
              <a:buFont typeface="Wingdings" pitchFamily="2" charset="2"/>
              <a:buChar char="Ø"/>
            </a:pPr>
            <a:r>
              <a:rPr lang="sq-AL"/>
              <a:t>Secila Palë miraton masa të tilla legjislative dhe masa të tjera që mund të jenë të nevojshme për ta vendosur si vepër penale sipas ligjit të tyre vendor, pengimin serioz </a:t>
            </a:r>
            <a:r>
              <a:rPr lang="sq-AL" b="1">
                <a:solidFill>
                  <a:srgbClr val="FF0000"/>
                </a:solidFill>
              </a:rPr>
              <a:t>pa të drejtë </a:t>
            </a:r>
            <a:r>
              <a:rPr lang="sq-AL"/>
              <a:t>të funksionimit të një sistemi kompjuterik duke futur, transmetuar, dëmtuar, shlyer, përkeqësuar, ndryshuar apo suprimuar të dhënat kompjuterike.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4478149"/>
          </a:xfrm>
          <a:prstGeom prst="rect">
            <a:avLst/>
          </a:prstGeom>
        </p:spPr>
        <p:txBody>
          <a:bodyPr wrap="square">
            <a:spAutoFit/>
          </a:bodyPr>
          <a:lstStyle/>
          <a:p>
            <a:pPr marL="342900" indent="-342900" algn="just">
              <a:buFont typeface="Wingdings" pitchFamily="2" charset="2"/>
              <a:buChar char="ü"/>
            </a:pPr>
            <a:r>
              <a:rPr lang="sq-AL" sz="1900"/>
              <a:t>Shembuj të ndërhyrjes në të sistem pa të drejtë:</a:t>
            </a:r>
          </a:p>
          <a:p>
            <a:pPr marL="800100" lvl="1" indent="-342900" algn="just">
              <a:buFont typeface="Wingdings" pitchFamily="2" charset="2"/>
              <a:buChar char="ü"/>
            </a:pPr>
            <a:r>
              <a:rPr lang="sq-AL" sz="1900"/>
              <a:t>Aktivitete të qenësishme në hartimin e rrjeteve ose qëllimet e zakonshme operative ose komerciale </a:t>
            </a:r>
          </a:p>
          <a:p>
            <a:pPr marL="800100" lvl="1" indent="-342900" algn="just">
              <a:buFont typeface="Wingdings" pitchFamily="2" charset="2"/>
              <a:buChar char="ü"/>
            </a:pPr>
            <a:r>
              <a:rPr lang="sq-AL" sz="1900"/>
              <a:t>Testimi i sigurisë së sistemit kompjuterik nga pronari ose operatori</a:t>
            </a:r>
          </a:p>
          <a:p>
            <a:pPr marL="800100" lvl="1" indent="-342900" algn="just">
              <a:buFont typeface="Wingdings" pitchFamily="2" charset="2"/>
              <a:buChar char="ü"/>
            </a:pPr>
            <a:r>
              <a:rPr lang="sq-AL" sz="1900"/>
              <a:t>Mbrojtja e sistemit kompjuterik nga pronari ose operatori</a:t>
            </a:r>
          </a:p>
          <a:p>
            <a:pPr marL="800100" lvl="1" indent="-342900" algn="just">
              <a:buFont typeface="Wingdings" pitchFamily="2" charset="2"/>
              <a:buChar char="ü"/>
            </a:pPr>
            <a:r>
              <a:rPr lang="sq-AL" sz="1900"/>
              <a:t>Rikonfigurimi i sistemit operativ të kompjuterit ku operatori i sistemit instalon softuer të ri që pamundëson programet e instaluara më parë</a:t>
            </a:r>
          </a:p>
        </p:txBody>
      </p:sp>
    </p:spTree>
    <p:extLst>
      <p:ext uri="{BB962C8B-B14F-4D97-AF65-F5344CB8AC3E}">
        <p14:creationId xmlns:p14="http://schemas.microsoft.com/office/powerpoint/2010/main" xmlns="" val="3123982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2399441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622985426"/>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483058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6 - Keqpërdorimi i pajisjeve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xmlns="" id="{C4A823AB-09DB-4F01-A77E-C71ED80212AC}"/>
              </a:ext>
            </a:extLst>
          </p:cNvPr>
          <p:cNvSpPr txBox="1">
            <a:spLocks/>
          </p:cNvSpPr>
          <p:nvPr/>
        </p:nvSpPr>
        <p:spPr>
          <a:xfrm>
            <a:off x="457200" y="1110343"/>
            <a:ext cx="8229600" cy="520554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endParaRPr lang="en-GB" altLang="sr-Latn-RS" sz="1600" b="1" i="1" dirty="0">
              <a:cs typeface="Times New Roman" panose="02020603050405020304" pitchFamily="18" charset="0"/>
            </a:endParaRPr>
          </a:p>
          <a:p>
            <a:pPr algn="ctr" eaLnBrk="1" hangingPunct="1">
              <a:buFont typeface="Arial" panose="020B0604020202020204" pitchFamily="34" charset="0"/>
              <a:buNone/>
            </a:pPr>
            <a:r>
              <a:rPr lang="sq-AL" b="1" i="1" dirty="0">
                <a:cs typeface="Times New Roman" panose="02020603050405020304" pitchFamily="18" charset="0"/>
              </a:rPr>
              <a:t>Keqpërdorimi i pajisjeve</a:t>
            </a:r>
          </a:p>
          <a:p>
            <a:pPr algn="ctr" eaLnBrk="1" hangingPunct="1">
              <a:buFont typeface="Arial" panose="020B0604020202020204" pitchFamily="34" charset="0"/>
              <a:buNone/>
            </a:pPr>
            <a:r>
              <a:rPr lang="sq-AL" b="1" i="1" dirty="0">
                <a:cs typeface="Times New Roman" panose="02020603050405020304" pitchFamily="18" charset="0"/>
              </a:rPr>
              <a:t>(Neni 6 – Konventa e Budapestit)</a:t>
            </a:r>
          </a:p>
          <a:p>
            <a:pPr algn="ctr" eaLnBrk="1" hangingPunct="1">
              <a:buFont typeface="Arial" panose="020B0604020202020204" pitchFamily="34" charset="0"/>
              <a:buNone/>
            </a:pPr>
            <a:endParaRPr lang="en-GB" altLang="sr-Latn-RS" i="1" dirty="0">
              <a:cs typeface="Times New Roman" panose="02020603050405020304" pitchFamily="18" charset="0"/>
            </a:endParaRPr>
          </a:p>
          <a:p>
            <a:pPr algn="ctr" eaLnBrk="1" hangingPunct="1"/>
            <a:r>
              <a:rPr lang="sq-AL" sz="2800" i="1" dirty="0">
                <a:cs typeface="Times New Roman" panose="02020603050405020304" pitchFamily="18" charset="0"/>
              </a:rPr>
              <a:t>Qëllimisht dhe pa të drejtë</a:t>
            </a:r>
          </a:p>
          <a:p>
            <a:pPr algn="ctr" eaLnBrk="1" hangingPunct="1"/>
            <a:endParaRPr lang="en-GB" altLang="sr-Latn-RS" sz="2800" i="1" dirty="0">
              <a:cs typeface="Times New Roman" panose="02020603050405020304" pitchFamily="18" charset="0"/>
            </a:endParaRPr>
          </a:p>
          <a:p>
            <a:pPr algn="ctr" eaLnBrk="1" hangingPunct="1"/>
            <a:r>
              <a:rPr lang="sq-AL" sz="2800" i="1" dirty="0" smtClean="0">
                <a:cs typeface="Times New Roman" panose="02020603050405020304" pitchFamily="18" charset="0"/>
              </a:rPr>
              <a:t>Posedimi i </a:t>
            </a:r>
            <a:r>
              <a:rPr lang="sq-AL" sz="2800" i="1" dirty="0">
                <a:cs typeface="Times New Roman" panose="02020603050405020304" pitchFamily="18" charset="0"/>
              </a:rPr>
              <a:t>një sendi të përmendur në paragrafët (a)(1) apo (2) më lart, me qëllim që të përdoret për kryerje të ndonjë prej veprave penale të parapara në nenet 2–5.</a:t>
            </a:r>
          </a:p>
          <a:p>
            <a:pPr algn="ctr" eaLnBrk="1" hangingPunct="1">
              <a:buFont typeface="Arial" pitchFamily="34" charset="0"/>
              <a:buNone/>
            </a:pPr>
            <a:endParaRPr lang="en-GB" altLang="sr-Latn-RS" i="1" dirty="0">
              <a:cs typeface="Times New Roman" panose="02020603050405020304" pitchFamily="18" charset="0"/>
            </a:endParaRPr>
          </a:p>
        </p:txBody>
      </p:sp>
      <p:sp>
        <p:nvSpPr>
          <p:cNvPr id="16" name="Slide Number Placeholder 1">
            <a:extLst>
              <a:ext uri="{FF2B5EF4-FFF2-40B4-BE49-F238E27FC236}">
                <a16:creationId xmlns:a16="http://schemas.microsoft.com/office/drawing/2014/main" xmlns="" id="{9C35F9D0-1A8C-4265-98A4-42CB00FF62C2}"/>
              </a:ext>
            </a:extLst>
          </p:cNvPr>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a:spcBef>
                <a:spcPct val="0"/>
              </a:spcBef>
              <a:buFontTx/>
              <a:buNone/>
            </a:pPr>
            <a:r>
              <a:rPr lang="sq-AL" sz="1200">
                <a:solidFill>
                  <a:srgbClr val="898989"/>
                </a:solidFill>
              </a:rPr>
              <a:t>!</a:t>
            </a:r>
            <a:fld id="{C9066910-AA0C-450F-BC12-B858407182A7}" type="slidenum">
              <a:rPr lang="en-US" altLang="fr-FR" sz="1200" smtClean="0">
                <a:solidFill>
                  <a:srgbClr val="898989"/>
                </a:solidFill>
              </a:rPr>
              <a:pPr>
                <a:spcBef>
                  <a:spcPct val="0"/>
                </a:spcBef>
                <a:buFontTx/>
                <a:buNone/>
              </a:pPr>
              <a:t>49</a:t>
            </a:fld>
            <a:endParaRPr lang="en-US" altLang="fr-FR" sz="1200" smtClean="0">
              <a:solidFill>
                <a:srgbClr val="898989"/>
              </a:solidFill>
            </a:endParaRPr>
          </a:p>
        </p:txBody>
      </p:sp>
    </p:spTree>
    <p:extLst>
      <p:ext uri="{BB962C8B-B14F-4D97-AF65-F5344CB8AC3E}">
        <p14:creationId xmlns:p14="http://schemas.microsoft.com/office/powerpoint/2010/main" xmlns="" val="238935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Arial" panose="020B0604020202020204" pitchFamily="34" charset="0"/>
                <a:cs typeface="Arial" panose="020B0604020202020204" pitchFamily="34" charset="0"/>
              </a:rPr>
              <a:pPr/>
              <a:t>5</a:t>
            </a:fld>
            <a:endParaRPr lang="en-GB" smtClean="0">
              <a:latin typeface="Arial" panose="020B0604020202020204" pitchFamily="34" charset="0"/>
              <a:cs typeface="Arial" panose="020B0604020202020204" pitchFamily="34" charset="0"/>
            </a:endParaRPr>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ea typeface="Segoe UI" pitchFamily="34" charset="0"/>
                <a:cs typeface="Arial" panose="020B0604020202020204"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Arial" panose="020B0604020202020204" pitchFamily="34" charset="0"/>
                <a:cs typeface="Arial" panose="020B0604020202020204" pitchFamily="34" charset="0"/>
              </a:rPr>
              <a:pPr/>
              <a:t>5</a:t>
            </a:fld>
            <a:endParaRPr lang="en-GB" smtClean="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cs typeface="Arial" panose="020B0604020202020204" pitchFamily="34"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latin typeface="Arial" panose="020B0604020202020204" pitchFamily="34" charset="0"/>
                <a:ea typeface="ＭＳ Ｐゴシック" pitchFamily="34" charset="-128"/>
                <a:cs typeface="Arial" panose="020B0604020202020204" pitchFamily="34" charset="0"/>
              </a:rPr>
              <a:t>Përkufizimi i krimit kibernetik</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769441"/>
          </a:xfrm>
          <a:prstGeom prst="rect">
            <a:avLst/>
          </a:prstGeom>
          <a:noFill/>
        </p:spPr>
        <p:txBody>
          <a:bodyPr wrap="square" rtlCol="0">
            <a:spAutoFit/>
          </a:bodyPr>
          <a:lstStyle/>
          <a:p>
            <a:r>
              <a:rPr lang="sq-AL" sz="2200" b="1">
                <a:solidFill>
                  <a:schemeClr val="bg1"/>
                </a:solidFill>
                <a:cs typeface="Arial" panose="020B0604020202020204" pitchFamily="34" charset="0"/>
              </a:rPr>
              <a:t>www.coe.int/cybercrime</a:t>
            </a:r>
          </a:p>
        </p:txBody>
      </p:sp>
      <p:sp>
        <p:nvSpPr>
          <p:cNvPr id="7" name="TextBox 6">
            <a:extLst>
              <a:ext uri="{FF2B5EF4-FFF2-40B4-BE49-F238E27FC236}">
                <a16:creationId xmlns:a16="http://schemas.microsoft.com/office/drawing/2014/main" xmlns="" id="{1A82749B-B265-4960-814E-B13ECFB8F8E0}"/>
              </a:ext>
            </a:extLst>
          </p:cNvPr>
          <p:cNvSpPr txBox="1"/>
          <p:nvPr/>
        </p:nvSpPr>
        <p:spPr>
          <a:xfrm>
            <a:off x="254644" y="2871943"/>
            <a:ext cx="8669438" cy="646331"/>
          </a:xfrm>
          <a:prstGeom prst="rect">
            <a:avLst/>
          </a:prstGeom>
          <a:noFill/>
        </p:spPr>
        <p:txBody>
          <a:bodyPr wrap="square" rtlCol="0">
            <a:spAutoFit/>
          </a:bodyPr>
          <a:lstStyle/>
          <a:p>
            <a:pPr algn="ctr"/>
            <a:r>
              <a:rPr lang="sq-AL" sz="3600" i="1" dirty="0">
                <a:ea typeface="Verdana" panose="020B0604030504040204" pitchFamily="34" charset="0"/>
                <a:cs typeface="Arial" panose="020B0604020202020204" pitchFamily="34" charset="0"/>
              </a:rPr>
              <a:t>Si do ta përkufizonit </a:t>
            </a:r>
            <a:r>
              <a:rPr lang="en-US" sz="3600" b="1" i="1" dirty="0" err="1" smtClean="0">
                <a:ea typeface="Verdana" panose="020B0604030504040204" pitchFamily="34" charset="0"/>
                <a:cs typeface="Arial" panose="020B0604020202020204" pitchFamily="34" charset="0"/>
              </a:rPr>
              <a:t>ju</a:t>
            </a:r>
            <a:r>
              <a:rPr lang="en-US" sz="3600" i="1" dirty="0" smtClean="0">
                <a:ea typeface="Verdana" panose="020B0604030504040204" pitchFamily="34" charset="0"/>
                <a:cs typeface="Arial" panose="020B0604020202020204" pitchFamily="34" charset="0"/>
              </a:rPr>
              <a:t> </a:t>
            </a:r>
            <a:r>
              <a:rPr lang="sq-AL" sz="3600" i="1" dirty="0" smtClean="0">
                <a:ea typeface="Verdana" panose="020B0604030504040204" pitchFamily="34" charset="0"/>
                <a:cs typeface="Arial" panose="020B0604020202020204" pitchFamily="34" charset="0"/>
              </a:rPr>
              <a:t>krimin </a:t>
            </a:r>
            <a:r>
              <a:rPr lang="sq-AL" sz="3600" i="1" dirty="0" err="1">
                <a:ea typeface="Verdana" panose="020B0604030504040204" pitchFamily="34" charset="0"/>
                <a:cs typeface="Arial" panose="020B0604020202020204" pitchFamily="34" charset="0"/>
              </a:rPr>
              <a:t>kibernetik</a:t>
            </a:r>
            <a:r>
              <a:rPr lang="sq-AL" sz="3600" i="1" dirty="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xmlns="" val="2090964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6 - Keqpërdorimi i pajisjeve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09200"/>
          </a:xfrm>
          <a:prstGeom prst="rect">
            <a:avLst/>
          </a:prstGeom>
        </p:spPr>
        <p:txBody>
          <a:bodyPr wrap="square">
            <a:spAutoFit/>
          </a:bodyPr>
          <a:lstStyle/>
          <a:p>
            <a:pPr marL="342900" indent="-342900" algn="just">
              <a:buFont typeface="Wingdings" pitchFamily="2" charset="2"/>
              <a:buChar char="Ø"/>
            </a:pPr>
            <a:r>
              <a:rPr lang="sq-AL" sz="1600"/>
              <a:t>1 Secila Palë miraton masa të tilla legjislative dhe masa të tjera që mund të jenë të nevojshme për ta vendosur si vepër penale sipas ligjit të tyre vendor, kur kryhet me dashje dhe pa të drejtë: </a:t>
            </a:r>
          </a:p>
          <a:p>
            <a:pPr lvl="1" algn="just"/>
            <a:r>
              <a:rPr lang="sq-AL" sz="1600"/>
              <a:t>a </a:t>
            </a:r>
            <a:r>
              <a:rPr lang="sq-AL" sz="1600" b="1">
                <a:solidFill>
                  <a:srgbClr val="FF0000"/>
                </a:solidFill>
              </a:rPr>
              <a:t>prodhimin, shitjen, prokurimin për përdorim, importimin, shpërndarjen </a:t>
            </a:r>
            <a:r>
              <a:rPr lang="sq-AL" sz="1600"/>
              <a:t>ose përndryshe</a:t>
            </a:r>
            <a:r>
              <a:rPr lang="sq-AL" sz="1600" b="1">
                <a:solidFill>
                  <a:srgbClr val="FF0000"/>
                </a:solidFill>
              </a:rPr>
              <a:t> vënien në disponim të</a:t>
            </a:r>
            <a:r>
              <a:rPr lang="sq-AL" sz="1600"/>
              <a:t>: </a:t>
            </a:r>
          </a:p>
          <a:p>
            <a:pPr lvl="2" algn="just"/>
            <a:r>
              <a:rPr lang="sq-AL" sz="1600"/>
              <a:t>i një pajisjeje, që përmban në program kompjuterik, e projektuar apo e adaptuar kryesisht për qëllimin e kryerjes së njërës prej veprave penale të parapara, në përputhje me nenin 2 deri në 5; </a:t>
            </a:r>
          </a:p>
          <a:p>
            <a:pPr lvl="2" algn="just"/>
            <a:r>
              <a:rPr lang="sq-AL" sz="1600"/>
              <a:t>ii një fjalëkalim kompjuteri, kodi të qasjes, ose të dhëna të ngjashme me të cilat mund të sigurohet qasje në tërë ose ndonjë pjesë të një sistemi kompjuterik, është i aftë të qaset, me qëllim që të përdoret për qëllimin e kryerjes së ndonjë prej veprave penale të përcaktuara në nenet 2 deri në 5; dhe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20280" y="1287212"/>
            <a:ext cx="4302175" cy="4832092"/>
          </a:xfrm>
          <a:prstGeom prst="rect">
            <a:avLst/>
          </a:prstGeom>
        </p:spPr>
        <p:txBody>
          <a:bodyPr wrap="square">
            <a:spAutoFit/>
          </a:bodyPr>
          <a:lstStyle/>
          <a:p>
            <a:pPr marL="342900" indent="-342900" algn="just">
              <a:buFont typeface="Wingdings" pitchFamily="2" charset="2"/>
              <a:buChar char="ü"/>
            </a:pPr>
            <a:r>
              <a:rPr lang="sq-AL" sz="2200"/>
              <a:t>Kriminalizimi i: </a:t>
            </a:r>
          </a:p>
          <a:p>
            <a:pPr marL="800100" lvl="1" indent="-342900" algn="just">
              <a:buFont typeface="Wingdings" pitchFamily="2" charset="2"/>
              <a:buChar char="ü"/>
            </a:pPr>
            <a:r>
              <a:rPr lang="sq-AL" sz="2200"/>
              <a:t>Prodhimit</a:t>
            </a:r>
          </a:p>
          <a:p>
            <a:pPr marL="800100" lvl="1" indent="-342900" algn="just">
              <a:buFont typeface="Wingdings" pitchFamily="2" charset="2"/>
              <a:buChar char="ü"/>
            </a:pPr>
            <a:r>
              <a:rPr lang="sq-AL" sz="2200"/>
              <a:t>Shitjes</a:t>
            </a:r>
          </a:p>
          <a:p>
            <a:pPr marL="800100" lvl="1" indent="-342900" algn="just">
              <a:buFont typeface="Wingdings" pitchFamily="2" charset="2"/>
              <a:buChar char="ü"/>
            </a:pPr>
            <a:r>
              <a:rPr lang="sq-AL" sz="2200"/>
              <a:t>Prokurimit për përdorim</a:t>
            </a:r>
          </a:p>
          <a:p>
            <a:pPr marL="800100" lvl="1" indent="-342900" algn="just">
              <a:buFont typeface="Wingdings" pitchFamily="2" charset="2"/>
              <a:buChar char="ü"/>
            </a:pPr>
            <a:r>
              <a:rPr lang="sq-AL" sz="2200"/>
              <a:t>Importit</a:t>
            </a:r>
          </a:p>
          <a:p>
            <a:pPr marL="800100" lvl="1" indent="-342900" algn="just">
              <a:buFont typeface="Wingdings" pitchFamily="2" charset="2"/>
              <a:buChar char="ü"/>
            </a:pPr>
            <a:r>
              <a:rPr lang="sq-AL" sz="2200"/>
              <a:t>Shpërndarjen (akti aktiv i përcjelljes tek të tjerët)</a:t>
            </a:r>
          </a:p>
          <a:p>
            <a:pPr marL="800100" lvl="1" indent="-342900" algn="just">
              <a:buFont typeface="Wingdings" pitchFamily="2" charset="2"/>
              <a:buChar char="ü"/>
            </a:pPr>
            <a:r>
              <a:rPr lang="sq-AL" sz="2200"/>
              <a:t>Vënia në dispozicion e (vendosja për përdorimin e të tjerëve dhe përfshin krijimin ose përpilimin e hiperlinkave në internet për të lehtësuar qasjen në pajisje/fjalëkalime të tilla)</a:t>
            </a:r>
          </a:p>
        </p:txBody>
      </p:sp>
    </p:spTree>
    <p:extLst>
      <p:ext uri="{BB962C8B-B14F-4D97-AF65-F5344CB8AC3E}">
        <p14:creationId xmlns:p14="http://schemas.microsoft.com/office/powerpoint/2010/main" xmlns="" val="2927538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6 - Keqpërdorimi i pajisjeve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09200"/>
          </a:xfrm>
          <a:prstGeom prst="rect">
            <a:avLst/>
          </a:prstGeom>
        </p:spPr>
        <p:txBody>
          <a:bodyPr wrap="square">
            <a:spAutoFit/>
          </a:bodyPr>
          <a:lstStyle/>
          <a:p>
            <a:pPr marL="342900" indent="-342900" algn="just">
              <a:buFont typeface="Wingdings" pitchFamily="2" charset="2"/>
              <a:buChar char="Ø"/>
            </a:pPr>
            <a:r>
              <a:rPr lang="sq-AL" sz="1600"/>
              <a:t>1 Secila Palë miraton masa të tilla legjislative dhe masa të tjera që mund të jenë të nevojshme për ta vendosur si vepër penale sipas ligjit të tyre vendor, kur kryhet me dashje dhe pa të drejtë: </a:t>
            </a:r>
          </a:p>
          <a:p>
            <a:pPr lvl="1" algn="just"/>
            <a:r>
              <a:rPr lang="sq-AL" sz="1600"/>
              <a:t>a prodhimin, shitjen, prokurimin për përdorim, importimin, shpërndarjen ose përndryshe vënien në disponim të: </a:t>
            </a:r>
          </a:p>
          <a:p>
            <a:pPr lvl="2" algn="just"/>
            <a:r>
              <a:rPr lang="sq-AL" sz="1600"/>
              <a:t>i një</a:t>
            </a:r>
            <a:r>
              <a:rPr lang="sq-AL" sz="1600" b="1">
                <a:solidFill>
                  <a:srgbClr val="FF0000"/>
                </a:solidFill>
              </a:rPr>
              <a:t> pajisjeje</a:t>
            </a:r>
            <a:r>
              <a:rPr lang="sq-AL" sz="1600"/>
              <a:t>, duke përfshirë </a:t>
            </a:r>
            <a:r>
              <a:rPr lang="sq-AL" sz="1600" b="1">
                <a:solidFill>
                  <a:srgbClr val="FF0000"/>
                </a:solidFill>
              </a:rPr>
              <a:t>një program kompjuterik</a:t>
            </a:r>
            <a:r>
              <a:rPr lang="sq-AL" sz="1600"/>
              <a:t>, e projektuar apo e adaptuar kryesisht për qëllimin e kryerjes së njërës prej veprave penale të parapara, në përputhje me nenin 2 deri në 5; </a:t>
            </a:r>
          </a:p>
          <a:p>
            <a:pPr lvl="2" algn="just"/>
            <a:r>
              <a:rPr lang="sq-AL" sz="1600"/>
              <a:t>ii një fjalëkalim kompjuteri, kodi të qasjes, ose të dhëna të ngjashme me të cilat mund të sigurohet qasje në tërë ose ndonjë pjesë të një sistemi kompjuterik, është i aftë të qaset, me qëllim që të përdoret për qëllimin e kryerjes së ndonjë prej veprave penale të përcaktuara në nenet 2 deri në 5; dhe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20280" y="1287212"/>
            <a:ext cx="4302175" cy="2800767"/>
          </a:xfrm>
          <a:prstGeom prst="rect">
            <a:avLst/>
          </a:prstGeom>
        </p:spPr>
        <p:txBody>
          <a:bodyPr wrap="square">
            <a:spAutoFit/>
          </a:bodyPr>
          <a:lstStyle/>
          <a:p>
            <a:pPr marL="342900" indent="-342900" algn="just">
              <a:buFont typeface="Wingdings" pitchFamily="2" charset="2"/>
              <a:buChar char="ü"/>
            </a:pPr>
            <a:r>
              <a:rPr lang="sq-AL" sz="2200"/>
              <a:t>Qëllimi i kësaj vepre penale ka të bëjë me pajisjet dhe programet kompjuterike</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Do të përfshinte programe virusesh dhe programe të dizenjuara ose të adaptuara për të fituar qasje në sistemet kompjuterike</a:t>
            </a:r>
          </a:p>
        </p:txBody>
      </p:sp>
    </p:spTree>
    <p:extLst>
      <p:ext uri="{BB962C8B-B14F-4D97-AF65-F5344CB8AC3E}">
        <p14:creationId xmlns:p14="http://schemas.microsoft.com/office/powerpoint/2010/main" xmlns="" val="1832116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6 - Keqpërdorimi i pajisjeve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09200"/>
          </a:xfrm>
          <a:prstGeom prst="rect">
            <a:avLst/>
          </a:prstGeom>
        </p:spPr>
        <p:txBody>
          <a:bodyPr wrap="square">
            <a:spAutoFit/>
          </a:bodyPr>
          <a:lstStyle/>
          <a:p>
            <a:pPr marL="342900" indent="-342900" algn="just">
              <a:buFont typeface="Wingdings" pitchFamily="2" charset="2"/>
              <a:buChar char="Ø"/>
            </a:pPr>
            <a:r>
              <a:rPr lang="sq-AL" sz="1600" dirty="0"/>
              <a:t>1 Secila Palë miraton masa të tilla legjislative dhe masa të tjera që mund të jenë të nevojshme për ta vendosur si vepër penale sipas ligjit të tyre vendor, kur kryhet me dashje dhe pa të drejtë: </a:t>
            </a:r>
          </a:p>
          <a:p>
            <a:pPr lvl="1" algn="just"/>
            <a:r>
              <a:rPr lang="sq-AL" sz="1600" dirty="0"/>
              <a:t>a prodhimin, shitjen, prokurimin për përdorim, importimin, shpërndarjen ose përndryshe vënien në </a:t>
            </a:r>
            <a:r>
              <a:rPr lang="sq-AL" sz="1600" dirty="0" err="1"/>
              <a:t>disponim</a:t>
            </a:r>
            <a:r>
              <a:rPr lang="sq-AL" sz="1600" dirty="0"/>
              <a:t> të: </a:t>
            </a:r>
          </a:p>
          <a:p>
            <a:pPr lvl="2" algn="just"/>
            <a:r>
              <a:rPr lang="sq-AL" sz="1600" dirty="0"/>
              <a:t>i një pajisjeje, që përmban në program kompjuterik, </a:t>
            </a:r>
            <a:r>
              <a:rPr lang="sq-AL" sz="1600" b="1" dirty="0">
                <a:solidFill>
                  <a:srgbClr val="FF0000"/>
                </a:solidFill>
              </a:rPr>
              <a:t>e projektuar apo e adaptuar kryesisht </a:t>
            </a:r>
            <a:r>
              <a:rPr lang="sq-AL" sz="1600" dirty="0"/>
              <a:t>për qëllimin e kryerjes së njërës prej veprave penale të parapara, në përputhje me nenin 2 deri në 5; </a:t>
            </a:r>
          </a:p>
          <a:p>
            <a:pPr lvl="2" algn="just"/>
            <a:r>
              <a:rPr lang="sq-AL" sz="1600" dirty="0"/>
              <a:t>ii një fjalëkalim kompjuteri, kodi të qasjes, ose të dhëna të ngjashme me të cilat mund të sigurohet qasje në tërë ose ndonjë pjesë të një sistemi kompjuterik, është i aftë të qaset, me qëllim që të përdoret për qëllimin e kryerjes së ndonjë prej veprave penale të përcaktuara në nenet 2 deri në 5; dhe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52300" y="965225"/>
            <a:ext cx="4265105" cy="5647700"/>
          </a:xfrm>
          <a:prstGeom prst="rect">
            <a:avLst/>
          </a:prstGeom>
        </p:spPr>
        <p:txBody>
          <a:bodyPr wrap="square">
            <a:spAutoFit/>
          </a:bodyPr>
          <a:lstStyle/>
          <a:p>
            <a:pPr marL="342900" indent="-342900" algn="just">
              <a:buFont typeface="Wingdings" pitchFamily="2" charset="2"/>
              <a:buChar char="ü"/>
            </a:pPr>
            <a:r>
              <a:rPr lang="sq-AL" dirty="0"/>
              <a:t>Konventa e Budapestit kërkon që pajisja të projektohet ose përshtatet kryesisht (por jo vetëm) për kryerjen e një vepre penale që korrespondon me një vepër penale sipas nenit 2-5. </a:t>
            </a:r>
          </a:p>
          <a:p>
            <a:pPr marL="342900" indent="-342900" algn="just">
              <a:buFont typeface="Wingdings" pitchFamily="2" charset="2"/>
              <a:buChar char="ü"/>
            </a:pPr>
            <a:endParaRPr lang="en-US" dirty="0"/>
          </a:p>
          <a:p>
            <a:pPr marL="342900" indent="-342900" algn="just">
              <a:buFont typeface="Wingdings" pitchFamily="2" charset="2"/>
              <a:buChar char="ü"/>
            </a:pPr>
            <a:r>
              <a:rPr lang="sq-AL" dirty="0"/>
              <a:t>Kjo dispozitë synon të vendosë një ekuilibër ndërmjet: </a:t>
            </a:r>
          </a:p>
          <a:p>
            <a:pPr marL="800100" lvl="1" indent="-342900" algn="just">
              <a:buFont typeface="Wingdings" pitchFamily="2" charset="2"/>
              <a:buChar char="ü"/>
            </a:pPr>
            <a:r>
              <a:rPr lang="sq-AL" dirty="0"/>
              <a:t>Përjashtimit të pajisjeve me përdorim të dyfishtë (të cilat do të kishin qenë shumë të ngushta dhe të vështira për t'u provuar) dhe</a:t>
            </a:r>
          </a:p>
          <a:p>
            <a:pPr marL="800100" lvl="1" indent="-342900" algn="just">
              <a:buFont typeface="Wingdings" pitchFamily="2" charset="2"/>
              <a:buChar char="ü"/>
            </a:pPr>
            <a:r>
              <a:rPr lang="sq-AL" dirty="0"/>
              <a:t>Përfshirë pajisjet me përdorim të dyfishtë (e cila do të kishte rezultuar në mbi-</a:t>
            </a:r>
            <a:r>
              <a:rPr lang="sq-AL" dirty="0" err="1"/>
              <a:t>kriminalizim</a:t>
            </a:r>
            <a:r>
              <a:rPr lang="sq-AL" dirty="0"/>
              <a:t> duke përfshirë të gjitha pajisjet edhe nëse prodhohen dhe shpërndahen ligjërisht)</a:t>
            </a:r>
          </a:p>
          <a:p>
            <a:pPr marL="342900" indent="-342900" algn="just">
              <a:buFont typeface="Wingdings" pitchFamily="2" charset="2"/>
              <a:buChar char="ü"/>
            </a:pPr>
            <a:endParaRPr lang="en-US" sz="1900" dirty="0"/>
          </a:p>
        </p:txBody>
      </p:sp>
    </p:spTree>
    <p:extLst>
      <p:ext uri="{BB962C8B-B14F-4D97-AF65-F5344CB8AC3E}">
        <p14:creationId xmlns:p14="http://schemas.microsoft.com/office/powerpoint/2010/main" xmlns="" val="384222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6 - Keqpërdorimi i pajisjeve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09200"/>
          </a:xfrm>
          <a:prstGeom prst="rect">
            <a:avLst/>
          </a:prstGeom>
        </p:spPr>
        <p:txBody>
          <a:bodyPr wrap="square">
            <a:spAutoFit/>
          </a:bodyPr>
          <a:lstStyle/>
          <a:p>
            <a:pPr marL="342900" indent="-342900" algn="just">
              <a:buFont typeface="Wingdings" pitchFamily="2" charset="2"/>
              <a:buChar char="Ø"/>
            </a:pPr>
            <a:r>
              <a:rPr lang="sq-AL" sz="1600"/>
              <a:t>1 Secila Palë miraton masa të tilla legjislative dhe masa të tjera që mund të jenë të nevojshme për ta vendosur si vepër penale sipas ligjit të tyre vendor, kur kryhet me dashje dhe pa të drejtë: </a:t>
            </a:r>
          </a:p>
          <a:p>
            <a:pPr lvl="1" algn="just"/>
            <a:r>
              <a:rPr lang="sq-AL" sz="1600"/>
              <a:t>a prodhimin, shitjen, prokurimin për përdorim, importimin, shpërndarjen ose përndryshe vënien në disponim të: </a:t>
            </a:r>
          </a:p>
          <a:p>
            <a:pPr lvl="2" algn="just"/>
            <a:r>
              <a:rPr lang="sq-AL" sz="1600"/>
              <a:t>i një pajisjeje, që përmban në program kompjuterik, e projektuar apo e adaptuar kryesisht për qëllimin e kryerjes së njërës prej veprave penale të parapara, në përputhje me nenin 2 deri në 5; </a:t>
            </a:r>
          </a:p>
          <a:p>
            <a:pPr lvl="2" algn="just"/>
            <a:r>
              <a:rPr lang="sq-AL" sz="1600"/>
              <a:t>ii një </a:t>
            </a:r>
            <a:r>
              <a:rPr lang="sq-AL" sz="1600" b="1">
                <a:solidFill>
                  <a:srgbClr val="FF0000"/>
                </a:solidFill>
              </a:rPr>
              <a:t>fjalëkalim kompjuteri, kodi të qasjes, ose të dhëna të ngjashme </a:t>
            </a:r>
            <a:r>
              <a:rPr lang="sq-AL" sz="1600"/>
              <a:t>me të cilat mund të sigurohet qasje në tërë ose ndonjë pjesë të një sistemi kompjuterik, është i aftë të qaset, me qëllim që</a:t>
            </a:r>
            <a:r>
              <a:rPr lang="sq-AL" sz="1600" b="1">
                <a:solidFill>
                  <a:srgbClr val="FF0000"/>
                </a:solidFill>
              </a:rPr>
              <a:t> të përdoret për qëllimin e kryerjes së ndonjë prej veprave penale të përcaktuara në nenet 2 deri në 5;</a:t>
            </a:r>
            <a:r>
              <a:rPr lang="sq-AL" sz="1600"/>
              <a:t> dhe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69708" y="1287212"/>
            <a:ext cx="4252748" cy="4154984"/>
          </a:xfrm>
          <a:prstGeom prst="rect">
            <a:avLst/>
          </a:prstGeom>
        </p:spPr>
        <p:txBody>
          <a:bodyPr wrap="square">
            <a:spAutoFit/>
          </a:bodyPr>
          <a:lstStyle/>
          <a:p>
            <a:pPr marL="342900" indent="-342900" algn="just">
              <a:buFont typeface="Wingdings" pitchFamily="2" charset="2"/>
              <a:buChar char="ü"/>
            </a:pPr>
            <a:r>
              <a:rPr lang="sq-AL" sz="2200"/>
              <a:t>Kriminalizimi i: </a:t>
            </a:r>
          </a:p>
          <a:p>
            <a:pPr marL="800100" lvl="1" indent="-342900" algn="just">
              <a:buFont typeface="Wingdings" pitchFamily="2" charset="2"/>
              <a:buChar char="ü"/>
            </a:pPr>
            <a:r>
              <a:rPr lang="sq-AL" sz="2200"/>
              <a:t>Prodhimit</a:t>
            </a:r>
          </a:p>
          <a:p>
            <a:pPr marL="800100" lvl="1" indent="-342900" algn="just">
              <a:buFont typeface="Wingdings" pitchFamily="2" charset="2"/>
              <a:buChar char="ü"/>
            </a:pPr>
            <a:r>
              <a:rPr lang="sq-AL" sz="2200"/>
              <a:t>Shitjes</a:t>
            </a:r>
          </a:p>
          <a:p>
            <a:pPr marL="800100" lvl="1" indent="-342900" algn="just">
              <a:buFont typeface="Wingdings" pitchFamily="2" charset="2"/>
              <a:buChar char="ü"/>
            </a:pPr>
            <a:r>
              <a:rPr lang="sq-AL" sz="2200"/>
              <a:t>Prokurimit për përdorim</a:t>
            </a:r>
          </a:p>
          <a:p>
            <a:pPr marL="800100" lvl="1" indent="-342900" algn="just">
              <a:buFont typeface="Wingdings" pitchFamily="2" charset="2"/>
              <a:buChar char="ü"/>
            </a:pPr>
            <a:r>
              <a:rPr lang="sq-AL" sz="2200"/>
              <a:t>Importit</a:t>
            </a:r>
          </a:p>
          <a:p>
            <a:pPr marL="800100" lvl="1" indent="-342900" algn="just">
              <a:buFont typeface="Wingdings" pitchFamily="2" charset="2"/>
              <a:buChar char="ü"/>
            </a:pPr>
            <a:r>
              <a:rPr lang="sq-AL" sz="2200"/>
              <a:t>Shpërndarja</a:t>
            </a:r>
          </a:p>
          <a:p>
            <a:pPr marL="800100" lvl="1" indent="-342900" algn="just">
              <a:buFont typeface="Wingdings" pitchFamily="2" charset="2"/>
              <a:buChar char="ü"/>
            </a:pPr>
            <a:r>
              <a:rPr lang="sq-AL" sz="2200"/>
              <a:t>Vënien në dispozicion të</a:t>
            </a:r>
          </a:p>
          <a:p>
            <a:pPr lvl="1" algn="just"/>
            <a:r>
              <a:rPr lang="sq-AL" sz="2200"/>
              <a:t>një fjalëkalimi kompjuterik, kod hyrjeje apo të dhëna të ngjashme, nëpërmjet të cilave mundësohet hyrja në tërësinë apo në ndonjë pjesë të një sistemi kompjuterik.</a:t>
            </a:r>
          </a:p>
        </p:txBody>
      </p:sp>
    </p:spTree>
    <p:extLst>
      <p:ext uri="{BB962C8B-B14F-4D97-AF65-F5344CB8AC3E}">
        <p14:creationId xmlns:p14="http://schemas.microsoft.com/office/powerpoint/2010/main" xmlns="" val="479892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6 - Keqpërdorimi i pajisjeve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894204"/>
            <a:ext cx="4445405" cy="5816977"/>
          </a:xfrm>
          <a:prstGeom prst="rect">
            <a:avLst/>
          </a:prstGeom>
        </p:spPr>
        <p:txBody>
          <a:bodyPr wrap="square">
            <a:spAutoFit/>
          </a:bodyPr>
          <a:lstStyle/>
          <a:p>
            <a:pPr lvl="1" algn="just"/>
            <a:r>
              <a:rPr lang="sq-AL" sz="1550" dirty="0"/>
              <a:t>b </a:t>
            </a:r>
            <a:r>
              <a:rPr lang="sq-AL" sz="1550" b="1" dirty="0">
                <a:solidFill>
                  <a:srgbClr val="FF0000"/>
                </a:solidFill>
              </a:rPr>
              <a:t>posedimi</a:t>
            </a:r>
            <a:r>
              <a:rPr lang="sq-AL" sz="1550" dirty="0"/>
              <a:t> i një pajisjeje të referuar në paragrafët (a) i ose ii të mësipërm, </a:t>
            </a:r>
            <a:r>
              <a:rPr lang="sq-AL" sz="1550" b="1" dirty="0">
                <a:solidFill>
                  <a:srgbClr val="FF0000"/>
                </a:solidFill>
              </a:rPr>
              <a:t>me qëllimin që ai të përdoret për arsyen e kryerjes së një prej veprave penale të përcaktuar në nenet 2 deri në 5</a:t>
            </a:r>
            <a:r>
              <a:rPr lang="sq-AL" sz="1550" dirty="0"/>
              <a:t>. Një Palë mund të kërkojë me ligj që </a:t>
            </a:r>
            <a:r>
              <a:rPr lang="sq-AL" sz="1550" b="1" dirty="0">
                <a:solidFill>
                  <a:srgbClr val="FF0000"/>
                </a:solidFill>
              </a:rPr>
              <a:t>një numër sendesh të tilla</a:t>
            </a:r>
            <a:r>
              <a:rPr lang="sq-AL" sz="1550" dirty="0"/>
              <a:t> të posedohen para se të bashkëngjitet përgjegjësia penale. </a:t>
            </a:r>
          </a:p>
          <a:p>
            <a:pPr marL="285750" indent="-285750" algn="just">
              <a:buFont typeface="Wingdings" panose="05000000000000000000" pitchFamily="2" charset="2"/>
              <a:buChar char="Ø"/>
            </a:pPr>
            <a:r>
              <a:rPr lang="sq-AL" sz="1550" dirty="0"/>
              <a:t>2 Ky nen nuk interpretohet si imponim i përgjegjësisë penale kur prodhimi, shitja, prokurimi për përdorim, import, shpërndarje ose vënie në dispozicion në çfarëdo forme ose posedimi i përmendur në paragrafin 1 të këtij neni nuk ka për qëllim kryerjen e një vepre penale të përcaktuar në përputhje me nenet 2 deri 5 të kësaj Konvente, siç janë testimi i autorizuar ose mbrojtja e një sistemi kompjuterik. </a:t>
            </a:r>
          </a:p>
          <a:p>
            <a:pPr marL="285750" indent="-285750" algn="just">
              <a:buFont typeface="Wingdings" panose="05000000000000000000" pitchFamily="2" charset="2"/>
              <a:buChar char="Ø"/>
            </a:pPr>
            <a:r>
              <a:rPr lang="sq-AL" sz="1550" dirty="0"/>
              <a:t>3 Çdo Palë mund të rezervojë të drejtën të mos aplikojë paragrafin 1 të kësaj Konvente, me kusht që rezervimi të mos përfshijë shitjen, shpërndarjen ose, përndryshe, vënien në </a:t>
            </a:r>
            <a:r>
              <a:rPr lang="sq-AL" sz="1550" dirty="0" err="1"/>
              <a:t>disponim</a:t>
            </a:r>
            <a:r>
              <a:rPr lang="sq-AL" sz="1550" dirty="0"/>
              <a:t> të çështjeve të referuara në paragrafin 1 (a) (ii).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69708" y="1287212"/>
            <a:ext cx="4252748" cy="3139321"/>
          </a:xfrm>
          <a:prstGeom prst="rect">
            <a:avLst/>
          </a:prstGeom>
        </p:spPr>
        <p:txBody>
          <a:bodyPr wrap="square">
            <a:spAutoFit/>
          </a:bodyPr>
          <a:lstStyle/>
          <a:p>
            <a:pPr marL="342900" indent="-342900" algn="just">
              <a:buFont typeface="Wingdings" pitchFamily="2" charset="2"/>
              <a:buChar char="ü"/>
            </a:pPr>
            <a:r>
              <a:rPr lang="sq-AL" sz="2200"/>
              <a:t>Zotërimi i pajisjeve ose fjalëkalimeve me qëllim për të kryer një shkelje që korrespondon me nenin 2-5 të Konventës së Budapestit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Kjo mund të zbatohet për posedimin e një numri minimal të caktuar</a:t>
            </a:r>
          </a:p>
        </p:txBody>
      </p:sp>
    </p:spTree>
    <p:extLst>
      <p:ext uri="{BB962C8B-B14F-4D97-AF65-F5344CB8AC3E}">
        <p14:creationId xmlns:p14="http://schemas.microsoft.com/office/powerpoint/2010/main" xmlns="" val="2474081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6 - Keqpërdorimi i pajisjeve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45405" cy="5578450"/>
          </a:xfrm>
          <a:prstGeom prst="rect">
            <a:avLst/>
          </a:prstGeom>
        </p:spPr>
        <p:txBody>
          <a:bodyPr wrap="square">
            <a:spAutoFit/>
          </a:bodyPr>
          <a:lstStyle/>
          <a:p>
            <a:pPr lvl="1" algn="just"/>
            <a:r>
              <a:rPr lang="sq-AL" sz="1550"/>
              <a:t>b posedimi i një pajisjeje të referuar në paragrafët (a) i ose ii të mësipërm, me qëllimin që ai të përdoret për arsyen e kryerjes së një prej veprave penale të përcaktuar në nenet 2 deri në 5. Një Palë mund të kërkojë me ligj që një numër sendesh të tilla të posedohen para se të bashkëngjitet përgjegjësia penale. </a:t>
            </a:r>
          </a:p>
          <a:p>
            <a:pPr marL="285750" indent="-285750" algn="just">
              <a:buFont typeface="Wingdings" panose="05000000000000000000" pitchFamily="2" charset="2"/>
              <a:buChar char="Ø"/>
            </a:pPr>
            <a:r>
              <a:rPr lang="sq-AL" sz="1550"/>
              <a:t>2 Ky nen nuk interpretohet si imponim i përgjegjësisë penale kur prodhimi, shitja, prokurimi për përdorim, import, shpërndarje ose vënie në dispozicion në çfarëdo forme ose posedimi i përmendur në paragrafin 1 të këtij neni </a:t>
            </a:r>
            <a:r>
              <a:rPr lang="sq-AL" sz="1550" b="1">
                <a:solidFill>
                  <a:srgbClr val="FF0000"/>
                </a:solidFill>
              </a:rPr>
              <a:t>nuk ka për qëllim kryerjen e një vepre penale</a:t>
            </a:r>
            <a:r>
              <a:rPr lang="sq-AL" sz="1550"/>
              <a:t> të përcaktuar në përputhje me nenet 2 deri 5 të kësaj Konvente, siç janë </a:t>
            </a:r>
            <a:r>
              <a:rPr lang="sq-AL" sz="1550" b="1">
                <a:solidFill>
                  <a:srgbClr val="FF0000"/>
                </a:solidFill>
              </a:rPr>
              <a:t>testimi i autorizuar ose mbrojtja </a:t>
            </a:r>
            <a:r>
              <a:rPr lang="sq-AL" sz="1550"/>
              <a:t>e një sistemi kompjuterik. </a:t>
            </a:r>
          </a:p>
          <a:p>
            <a:pPr marL="285750" indent="-285750" algn="just">
              <a:buFont typeface="Wingdings" panose="05000000000000000000" pitchFamily="2" charset="2"/>
              <a:buChar char="Ø"/>
            </a:pPr>
            <a:r>
              <a:rPr lang="sq-AL" sz="1550"/>
              <a:t>3 Çdo Palë mund të rezervojë të drejtën të mos aplikojë paragrafin 1 të kësaj Konvente, me kusht që rezervimi të mos përfshijë shitjen, shpërndarjen ose, përndryshe, vënien në disponim të çështjeve të referuara në paragrafin 1 (a) (ii).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769708" y="1287212"/>
            <a:ext cx="4252748" cy="3816429"/>
          </a:xfrm>
          <a:prstGeom prst="rect">
            <a:avLst/>
          </a:prstGeom>
        </p:spPr>
        <p:txBody>
          <a:bodyPr wrap="square">
            <a:spAutoFit/>
          </a:bodyPr>
          <a:lstStyle/>
          <a:p>
            <a:pPr marL="342900" indent="-342900" algn="just">
              <a:buFont typeface="Wingdings" pitchFamily="2" charset="2"/>
              <a:buChar char="ü"/>
            </a:pPr>
            <a:r>
              <a:rPr lang="sq-AL" sz="2200"/>
              <a:t>Sjellja përbën vepër penale vetëm nëse bëhet me qëllim të kryerjes së një vepre penale të përcaktuar në përputhje me nenin 2-5 të Konventës së Budapestit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Sjellja e ndërmarrë për testimin e autorizuar ose mbrojtjen e një sistemi kompjuterik</a:t>
            </a:r>
          </a:p>
        </p:txBody>
      </p:sp>
    </p:spTree>
    <p:extLst>
      <p:ext uri="{BB962C8B-B14F-4D97-AF65-F5344CB8AC3E}">
        <p14:creationId xmlns:p14="http://schemas.microsoft.com/office/powerpoint/2010/main" xmlns="" val="2018960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7 – Falsifikimet e lidhura me kompjuterë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3035F0EF-A7AE-4832-9845-FFD77FBF9D5B}"/>
              </a:ext>
            </a:extLst>
          </p:cNvPr>
          <p:cNvSpPr txBox="1">
            <a:spLocks/>
          </p:cNvSpPr>
          <p:nvPr/>
        </p:nvSpPr>
        <p:spPr>
          <a:xfrm>
            <a:off x="532469" y="894204"/>
            <a:ext cx="8229600" cy="5471046"/>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2700" b="1" i="1" dirty="0">
              <a:cs typeface="Times New Roman" pitchFamily="18" charset="0"/>
            </a:endParaRPr>
          </a:p>
          <a:p>
            <a:pPr marL="0" indent="0" algn="ctr" eaLnBrk="1" hangingPunct="1">
              <a:lnSpc>
                <a:spcPct val="90000"/>
              </a:lnSpc>
              <a:buFont typeface="Arial" panose="020B0604020202020204" pitchFamily="34" charset="0"/>
              <a:buNone/>
              <a:defRPr/>
            </a:pPr>
            <a:r>
              <a:rPr lang="sq-AL" sz="2700" b="1" i="1" dirty="0">
                <a:cs typeface="Times New Roman" pitchFamily="18" charset="0"/>
              </a:rPr>
              <a:t>Falsifikimet e lidhura me kompjuterë</a:t>
            </a:r>
          </a:p>
          <a:p>
            <a:pPr marL="0" indent="0" algn="ctr" eaLnBrk="1" hangingPunct="1">
              <a:lnSpc>
                <a:spcPct val="90000"/>
              </a:lnSpc>
              <a:buFont typeface="Arial" panose="020B0604020202020204" pitchFamily="34" charset="0"/>
              <a:buNone/>
              <a:defRPr/>
            </a:pPr>
            <a:r>
              <a:rPr lang="sq-AL" sz="2700" b="1" i="1" dirty="0">
                <a:cs typeface="Times New Roman" pitchFamily="18" charset="0"/>
              </a:rPr>
              <a:t>(Neni 7 i Konventës së Budapestit)</a:t>
            </a:r>
          </a:p>
          <a:p>
            <a:pPr algn="ctr" eaLnBrk="1" hangingPunct="1">
              <a:lnSpc>
                <a:spcPct val="90000"/>
              </a:lnSpc>
              <a:defRPr/>
            </a:pPr>
            <a:endParaRPr lang="en-GB" altLang="fr-FR" sz="2700" i="1" dirty="0">
              <a:cs typeface="Times New Roman" pitchFamily="18" charset="0"/>
            </a:endParaRPr>
          </a:p>
          <a:p>
            <a:pPr algn="ctr" eaLnBrk="1" hangingPunct="1">
              <a:lnSpc>
                <a:spcPct val="90000"/>
              </a:lnSpc>
              <a:defRPr/>
            </a:pPr>
            <a:r>
              <a:rPr lang="sq-AL" sz="2700" i="1" dirty="0">
                <a:cs typeface="Times New Roman" pitchFamily="18" charset="0"/>
              </a:rPr>
              <a:t>Krijon veprën paralele të falsifikimit të veprave të prekshme</a:t>
            </a:r>
          </a:p>
          <a:p>
            <a:pPr algn="ctr" eaLnBrk="1" hangingPunct="1">
              <a:lnSpc>
                <a:spcPct val="90000"/>
              </a:lnSpc>
              <a:defRPr/>
            </a:pPr>
            <a:endParaRPr lang="en-GB" altLang="fr-FR" sz="2700" i="1" dirty="0">
              <a:cs typeface="Times New Roman" pitchFamily="18" charset="0"/>
            </a:endParaRPr>
          </a:p>
          <a:p>
            <a:pPr algn="ctr" eaLnBrk="1" hangingPunct="1">
              <a:lnSpc>
                <a:spcPct val="90000"/>
              </a:lnSpc>
              <a:defRPr/>
            </a:pPr>
            <a:r>
              <a:rPr lang="sq-AL" sz="2700" i="1" dirty="0">
                <a:cs typeface="Times New Roman" pitchFamily="18" charset="0"/>
              </a:rPr>
              <a:t>Hendeku në të drejtën penale si falsifikim tradicional zakonisht kërkon </a:t>
            </a:r>
            <a:r>
              <a:rPr lang="sq-AL" sz="2700" i="1" dirty="0" err="1">
                <a:cs typeface="Times New Roman" pitchFamily="18" charset="0"/>
              </a:rPr>
              <a:t>lexueshmëri</a:t>
            </a:r>
            <a:r>
              <a:rPr lang="sq-AL" sz="2700" i="1" dirty="0">
                <a:cs typeface="Times New Roman" pitchFamily="18" charset="0"/>
              </a:rPr>
              <a:t> vizuale të deklaratave të mishëruara në dokument</a:t>
            </a:r>
          </a:p>
          <a:p>
            <a:pPr algn="ctr" eaLnBrk="1" hangingPunct="1">
              <a:lnSpc>
                <a:spcPct val="90000"/>
              </a:lnSpc>
              <a:defRPr/>
            </a:pPr>
            <a:endParaRPr lang="en-GB" altLang="fr-FR" sz="2700" i="1" dirty="0">
              <a:cs typeface="Times New Roman" pitchFamily="18" charset="0"/>
            </a:endParaRPr>
          </a:p>
          <a:p>
            <a:pPr algn="ctr" eaLnBrk="1" hangingPunct="1">
              <a:lnSpc>
                <a:spcPct val="90000"/>
              </a:lnSpc>
              <a:defRPr/>
            </a:pPr>
            <a:r>
              <a:rPr lang="sq-AL" sz="2700" i="1" dirty="0">
                <a:cs typeface="Times New Roman" pitchFamily="18" charset="0"/>
              </a:rPr>
              <a:t>Falsifikimi tradicional nuk mund të zbatohet për të dhënat elektronike </a:t>
            </a:r>
          </a:p>
        </p:txBody>
      </p:sp>
    </p:spTree>
    <p:extLst>
      <p:ext uri="{BB962C8B-B14F-4D97-AF65-F5344CB8AC3E}">
        <p14:creationId xmlns:p14="http://schemas.microsoft.com/office/powerpoint/2010/main" xmlns="" val="31139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7 – Falsifikimet e lidhura me kompjuterë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478423"/>
          </a:xfrm>
          <a:prstGeom prst="rect">
            <a:avLst/>
          </a:prstGeom>
        </p:spPr>
        <p:txBody>
          <a:bodyPr wrap="square">
            <a:spAutoFit/>
          </a:bodyPr>
          <a:lstStyle/>
          <a:p>
            <a:pPr marL="342900" indent="-342900" algn="just">
              <a:buFont typeface="Wingdings" pitchFamily="2" charset="2"/>
              <a:buChar char="Ø"/>
            </a:pPr>
            <a:r>
              <a:rPr lang="sq-AL" sz="1750" dirty="0"/>
              <a:t>Secila palë miraton masa të tilla legjislative dhe masa të tjera që mund të jenë të nevojshme për të vendosur si vepra penale sipas ligjit të tyre vendor, kur kryhen me dashje dhe pa të drejtë </a:t>
            </a:r>
            <a:r>
              <a:rPr lang="sq-AL" sz="1750" b="1" dirty="0">
                <a:solidFill>
                  <a:srgbClr val="FF0000"/>
                </a:solidFill>
              </a:rPr>
              <a:t>futjen</a:t>
            </a:r>
            <a:r>
              <a:rPr lang="sq-AL" sz="1750" dirty="0"/>
              <a:t>,</a:t>
            </a:r>
            <a:r>
              <a:rPr lang="sq-AL" sz="1750" b="1" dirty="0">
                <a:solidFill>
                  <a:srgbClr val="FF0000"/>
                </a:solidFill>
              </a:rPr>
              <a:t> ndryshimin</a:t>
            </a:r>
            <a:r>
              <a:rPr lang="sq-AL" sz="1750" dirty="0"/>
              <a:t>,</a:t>
            </a:r>
            <a:r>
              <a:rPr lang="sq-AL" sz="1750" b="1" dirty="0">
                <a:solidFill>
                  <a:srgbClr val="FF0000"/>
                </a:solidFill>
              </a:rPr>
              <a:t> fshirjen </a:t>
            </a:r>
            <a:r>
              <a:rPr lang="sq-AL" sz="1750" dirty="0"/>
              <a:t>ose</a:t>
            </a:r>
            <a:r>
              <a:rPr lang="sq-AL" sz="1750" b="1" dirty="0">
                <a:solidFill>
                  <a:srgbClr val="FF0000"/>
                </a:solidFill>
              </a:rPr>
              <a:t> shuarjen</a:t>
            </a:r>
            <a:r>
              <a:rPr lang="sq-AL" sz="1750" dirty="0"/>
              <a:t> e të dhënave kompjuterike, duke rezultuar në të dhëna </a:t>
            </a:r>
            <a:r>
              <a:rPr lang="sq-AL" sz="1750" dirty="0" err="1"/>
              <a:t>joautentike</a:t>
            </a:r>
            <a:r>
              <a:rPr lang="sq-AL" sz="1750" dirty="0"/>
              <a:t> me qëllimin që ato të konsiderohen ose përdoren për qëllime ligjore sikur të ishin autentike, pavarësisht nëse të dhënat janë apo jo drejtpërsëdrejti të lexueshme dhe të kuptueshme. Një Palë mund të kërkojë synimin për të mashtruar ose një synim të ngjashëm të pandershëm përpara lindjes së përgjegjësisë penale.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541991" cy="4154984"/>
          </a:xfrm>
          <a:prstGeom prst="rect">
            <a:avLst/>
          </a:prstGeom>
        </p:spPr>
        <p:txBody>
          <a:bodyPr wrap="square">
            <a:spAutoFit/>
          </a:bodyPr>
          <a:lstStyle/>
          <a:p>
            <a:pPr marL="342900" indent="-342900" algn="just">
              <a:buFont typeface="Wingdings" pitchFamily="2" charset="2"/>
              <a:buChar char="ü"/>
            </a:pPr>
            <a:r>
              <a:rPr lang="sq-AL" sz="2200"/>
              <a:t>Qëllimi i kësaj vepre është i kufizuar në falsifikimin e dokumenteve duke: </a:t>
            </a:r>
          </a:p>
          <a:p>
            <a:pPr marL="800100" lvl="1" indent="-342900" algn="just">
              <a:buFont typeface="Wingdings" pitchFamily="2" charset="2"/>
              <a:buChar char="ü"/>
            </a:pPr>
            <a:r>
              <a:rPr lang="sq-AL" sz="2200"/>
              <a:t>Vendosur të dhëna të sakta apo jo të sakta</a:t>
            </a:r>
          </a:p>
          <a:p>
            <a:pPr marL="800100" lvl="1" indent="-342900" algn="just">
              <a:buFont typeface="Wingdings" pitchFamily="2" charset="2"/>
              <a:buChar char="ü"/>
            </a:pPr>
            <a:r>
              <a:rPr lang="sq-AL" sz="2200"/>
              <a:t>Ndryshuar më pas (modifikimet, variacionet, ndryshimet e pjesshme)</a:t>
            </a:r>
          </a:p>
          <a:p>
            <a:pPr marL="800100" lvl="1" indent="-342900" algn="just">
              <a:buFont typeface="Wingdings" pitchFamily="2" charset="2"/>
              <a:buChar char="ü"/>
            </a:pPr>
            <a:r>
              <a:rPr lang="sq-AL" sz="2200"/>
              <a:t>Fshirja (heqja e të dhënave nga një medium i të dhënave) </a:t>
            </a:r>
          </a:p>
          <a:p>
            <a:pPr marL="800100" lvl="1" indent="-342900" algn="just">
              <a:buFont typeface="Wingdings" pitchFamily="2" charset="2"/>
              <a:buChar char="ü"/>
            </a:pPr>
            <a:r>
              <a:rPr lang="sq-AL" sz="2200"/>
              <a:t>Heqja (mbajtja, fshehja e të dhënave)</a:t>
            </a:r>
          </a:p>
        </p:txBody>
      </p:sp>
    </p:spTree>
    <p:extLst>
      <p:ext uri="{BB962C8B-B14F-4D97-AF65-F5344CB8AC3E}">
        <p14:creationId xmlns:p14="http://schemas.microsoft.com/office/powerpoint/2010/main" xmlns="" val="1987182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7 – Falsifikimet e lidhura me kompjuterë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478423"/>
          </a:xfrm>
          <a:prstGeom prst="rect">
            <a:avLst/>
          </a:prstGeom>
        </p:spPr>
        <p:txBody>
          <a:bodyPr wrap="square">
            <a:spAutoFit/>
          </a:bodyPr>
          <a:lstStyle/>
          <a:p>
            <a:pPr marL="342900" indent="-342900" algn="just">
              <a:buFont typeface="Wingdings" pitchFamily="2" charset="2"/>
              <a:buChar char="Ø"/>
            </a:pPr>
            <a:r>
              <a:rPr lang="sq-AL" sz="1750" dirty="0"/>
              <a:t>Çdo Palë do të </a:t>
            </a:r>
            <a:r>
              <a:rPr lang="sq-AL" sz="1750" dirty="0" smtClean="0"/>
              <a:t>miratojë </a:t>
            </a:r>
            <a:r>
              <a:rPr lang="sq-AL" sz="1750" dirty="0"/>
              <a:t>legjislacion të tillë dhe masa të tjera që mund të jenë të nevojshme të përcaktojnë si vepra penale sipas ligjit të brendshëm, kur kryhet me qëllim dhe pa të drejtë, futja e të dhënave, ndryshimi, fshirja, apo heqja e të dhënave kompjuterike që rezultojnë në </a:t>
            </a:r>
            <a:r>
              <a:rPr lang="sq-AL" sz="1750" b="1" dirty="0">
                <a:solidFill>
                  <a:srgbClr val="FF0000"/>
                </a:solidFill>
              </a:rPr>
              <a:t>të dhëna </a:t>
            </a:r>
            <a:r>
              <a:rPr lang="sq-AL" sz="1750" b="1" dirty="0" err="1">
                <a:solidFill>
                  <a:srgbClr val="FF0000"/>
                </a:solidFill>
              </a:rPr>
              <a:t>joautentike</a:t>
            </a:r>
            <a:r>
              <a:rPr lang="sq-AL" sz="1750" dirty="0"/>
              <a:t>, me qëllim që ato të konsiderohen apo të veprohet mbi to për qëllime ligjore sikurse ato të ishin autentike, pavarësisht nëse të dhënat janë të lexueshme apo të kuptueshme direkt. Një Palë mund të kërkojë synimin për të mashtruar ose një synim të ngjashëm të pandershëm përpara lindjes së përgjegjësisë penale.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012012"/>
            <a:ext cx="4541991" cy="5770811"/>
          </a:xfrm>
          <a:prstGeom prst="rect">
            <a:avLst/>
          </a:prstGeom>
        </p:spPr>
        <p:txBody>
          <a:bodyPr wrap="square">
            <a:spAutoFit/>
          </a:bodyPr>
          <a:lstStyle/>
          <a:p>
            <a:pPr marL="342900" indent="-342900" algn="just">
              <a:buFont typeface="Wingdings" pitchFamily="2" charset="2"/>
              <a:buChar char="ü"/>
            </a:pPr>
            <a:r>
              <a:rPr lang="sq-AL" sz="2050" dirty="0"/>
              <a:t>Zakonisht, termi autenticitet ka të bëjë me:	</a:t>
            </a:r>
          </a:p>
          <a:p>
            <a:pPr marL="800100" lvl="1" indent="-342900" algn="just">
              <a:buFont typeface="Wingdings" pitchFamily="2" charset="2"/>
              <a:buChar char="ü"/>
            </a:pPr>
            <a:r>
              <a:rPr lang="sq-AL" sz="2050" dirty="0"/>
              <a:t>Autenticitetin sa i përket autorit të një dokumenti </a:t>
            </a:r>
          </a:p>
          <a:p>
            <a:pPr marL="800100" lvl="1" indent="-342900" algn="just">
              <a:buFont typeface="Wingdings" pitchFamily="2" charset="2"/>
              <a:buChar char="ü"/>
            </a:pPr>
            <a:r>
              <a:rPr lang="sq-AL" sz="2050" dirty="0"/>
              <a:t>Autenticitetin sa i përket vërtetësisë së deklaratës që gjendet në dokument</a:t>
            </a:r>
          </a:p>
          <a:p>
            <a:pPr marL="800100" lvl="1" indent="-342900" algn="just">
              <a:buFont typeface="Wingdings" pitchFamily="2" charset="2"/>
              <a:buChar char="ü"/>
            </a:pPr>
            <a:endParaRPr lang="en-US" sz="2050" dirty="0"/>
          </a:p>
          <a:p>
            <a:pPr marL="342900" indent="-342900" algn="just">
              <a:buFont typeface="Wingdings" pitchFamily="2" charset="2"/>
              <a:buChar char="ü"/>
            </a:pPr>
            <a:r>
              <a:rPr lang="sq-AL" sz="2050" dirty="0"/>
              <a:t>Autenticitetin në lidhje me të dhënat në minimum që i referohen lëshuesit të të dhënave (pavarësisht nga korrektësia/vërtetësia e përmbajtjes së tyre)</a:t>
            </a:r>
          </a:p>
          <a:p>
            <a:pPr marL="342900" indent="-342900" algn="just">
              <a:buFont typeface="Wingdings" pitchFamily="2" charset="2"/>
              <a:buChar char="ü"/>
            </a:pPr>
            <a:endParaRPr lang="en-US" sz="2050" dirty="0"/>
          </a:p>
          <a:p>
            <a:pPr marL="342900" indent="-342900" algn="just">
              <a:buFont typeface="Wingdings" pitchFamily="2" charset="2"/>
              <a:buChar char="ü"/>
            </a:pPr>
            <a:r>
              <a:rPr lang="sq-AL" sz="2050" dirty="0"/>
              <a:t>Autenticiteti gjithashtu mund të ketë të bëjë me origjinalitetin e të dhënave</a:t>
            </a:r>
          </a:p>
        </p:txBody>
      </p:sp>
    </p:spTree>
    <p:extLst>
      <p:ext uri="{BB962C8B-B14F-4D97-AF65-F5344CB8AC3E}">
        <p14:creationId xmlns:p14="http://schemas.microsoft.com/office/powerpoint/2010/main" xmlns="" val="3987983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7 – Falsifikimet e lidhura me kompjuterë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486117"/>
          </a:xfrm>
          <a:prstGeom prst="rect">
            <a:avLst/>
          </a:prstGeom>
        </p:spPr>
        <p:txBody>
          <a:bodyPr wrap="square">
            <a:spAutoFit/>
          </a:bodyPr>
          <a:lstStyle/>
          <a:p>
            <a:pPr marL="342900" indent="-342900" algn="just">
              <a:buFont typeface="Wingdings" pitchFamily="2" charset="2"/>
              <a:buChar char="Ø"/>
            </a:pPr>
            <a:r>
              <a:rPr lang="sq-AL" sz="1750" dirty="0"/>
              <a:t>Çdo Palë do të adaptojë legjislacion të tillë dhe masa të tjera që mund të jenë të nevojshme të përcaktojnë si vepra penale sipas ligjit të brendshëm, kur kryhet me qëllim dhe pa të drejtë, futja e të dhënave, ndryshimi, fshirja, apo heqja e të dhënave kompjuterike që rezultojnë në të dhëna jo autentike </a:t>
            </a:r>
            <a:r>
              <a:rPr lang="sq-AL" sz="1750" b="1" dirty="0">
                <a:solidFill>
                  <a:srgbClr val="FF0000"/>
                </a:solidFill>
              </a:rPr>
              <a:t>me qëllim që ato të konsiderohen apo të veprohet mbi to për qëllime ligjore sikurse ato të ishin autentike</a:t>
            </a:r>
            <a:r>
              <a:rPr lang="sq-AL" sz="1750" dirty="0"/>
              <a:t>, pavarësisht nëse të dhënat janë të lexueshme dhe të kuptueshme. Një Palë mund të kërkojë synimin për të mashtruar ose një synim të ngjashëm të pandershëm përpara lindjes së përgjegjësisë penale</a:t>
            </a:r>
            <a:r>
              <a:rPr lang="sq-AL" dirty="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541991" cy="2123658"/>
          </a:xfrm>
          <a:prstGeom prst="rect">
            <a:avLst/>
          </a:prstGeom>
        </p:spPr>
        <p:txBody>
          <a:bodyPr wrap="square">
            <a:spAutoFit/>
          </a:bodyPr>
          <a:lstStyle/>
          <a:p>
            <a:pPr marL="342900" indent="-342900" algn="just">
              <a:buFont typeface="Wingdings" pitchFamily="2" charset="2"/>
              <a:buChar char="ü"/>
            </a:pPr>
            <a:r>
              <a:rPr lang="sq-AL" sz="2200"/>
              <a:t>Kërkesë shtesë për dashjen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“për qëllime ligjore” përfshin transaksione ligjore dhe dokumente të cilat janë juridikisht të rëndësishme </a:t>
            </a:r>
          </a:p>
        </p:txBody>
      </p:sp>
    </p:spTree>
    <p:extLst>
      <p:ext uri="{BB962C8B-B14F-4D97-AF65-F5344CB8AC3E}">
        <p14:creationId xmlns:p14="http://schemas.microsoft.com/office/powerpoint/2010/main" xmlns="" val="362049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Përkufizimi i krimit kibernetik</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200967" y="1166842"/>
            <a:ext cx="3992210" cy="3139321"/>
          </a:xfrm>
          <a:prstGeom prst="rect">
            <a:avLst/>
          </a:prstGeom>
        </p:spPr>
        <p:txBody>
          <a:bodyPr wrap="square">
            <a:spAutoFit/>
          </a:bodyPr>
          <a:lstStyle/>
          <a:p>
            <a:pPr marL="342900" indent="-342900" algn="just">
              <a:buFont typeface="Wingdings" panose="05000000000000000000" pitchFamily="2" charset="2"/>
              <a:buChar char="Ø"/>
            </a:pPr>
            <a:r>
              <a:rPr lang="sq-AL" sz="2200">
                <a:ea typeface="Verdana" panose="020B0604030504040204" pitchFamily="34" charset="0"/>
                <a:cs typeface="Arial" panose="020B0604020202020204" pitchFamily="34" charset="0"/>
              </a:rPr>
              <a:t>Çfarë NUK është krim kibernetik:</a:t>
            </a: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q-AL" sz="2200">
                <a:ea typeface="Verdana" panose="020B0604030504040204" pitchFamily="34" charset="0"/>
                <a:cs typeface="Arial" panose="020B0604020202020204" pitchFamily="34" charset="0"/>
              </a:rPr>
              <a:t>Të gjitha krimet e kryera përmes një sistemi kompjuterik</a:t>
            </a: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q-AL" sz="2200">
                <a:ea typeface="Verdana" panose="020B0604030504040204" pitchFamily="34" charset="0"/>
                <a:cs typeface="Arial" panose="020B0604020202020204" pitchFamily="34" charset="0"/>
              </a:rPr>
              <a:t>Të gjitha krimet që përfshijnë prova elektronike</a:t>
            </a:r>
          </a:p>
          <a:p>
            <a:pPr algn="just"/>
            <a:endParaRPr lang="en-GB" sz="2200"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AC27F312-0B6C-0449-8FCC-B5B66A2714AD}"/>
              </a:ext>
            </a:extLst>
          </p:cNvPr>
          <p:cNvSpPr/>
          <p:nvPr/>
        </p:nvSpPr>
        <p:spPr>
          <a:xfrm>
            <a:off x="4193177" y="1166842"/>
            <a:ext cx="4728753" cy="4832092"/>
          </a:xfrm>
          <a:prstGeom prst="rect">
            <a:avLst/>
          </a:prstGeom>
        </p:spPr>
        <p:txBody>
          <a:bodyPr wrap="square">
            <a:spAutoFit/>
          </a:bodyPr>
          <a:lstStyle/>
          <a:p>
            <a:pPr marL="342900" indent="-342900" algn="just">
              <a:buFont typeface="Wingdings" panose="05000000000000000000" pitchFamily="2" charset="2"/>
              <a:buChar char="Ø"/>
            </a:pPr>
            <a:r>
              <a:rPr lang="sq-AL" sz="2200">
                <a:ea typeface="Verdana" panose="020B0604030504040204" pitchFamily="34" charset="0"/>
                <a:cs typeface="Arial" panose="020B0604020202020204" pitchFamily="34" charset="0"/>
              </a:rPr>
              <a:t>Pse	?</a:t>
            </a:r>
          </a:p>
          <a:p>
            <a:pPr marL="800100" lvl="1" indent="-342900" algn="just">
              <a:buFont typeface="Wingdings" panose="05000000000000000000" pitchFamily="2" charset="2"/>
              <a:buChar char="Ø"/>
            </a:pP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q-AL" sz="2200">
                <a:ea typeface="Verdana" panose="020B0604030504040204" pitchFamily="34" charset="0"/>
                <a:cs typeface="Arial" panose="020B0604020202020204" pitchFamily="34" charset="0"/>
              </a:rPr>
              <a:t>Kompjuterët dhe të dhënat janë pjesë integrale e jetës </a:t>
            </a:r>
          </a:p>
          <a:p>
            <a:pPr marL="800100" lvl="1" indent="-342900" algn="just">
              <a:buFont typeface="Wingdings" panose="05000000000000000000" pitchFamily="2" charset="2"/>
              <a:buChar char="Ø"/>
            </a:pP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q-AL" sz="2200">
                <a:ea typeface="Verdana" panose="020B0604030504040204" pitchFamily="34" charset="0"/>
                <a:cs typeface="Arial" panose="020B0604020202020204" pitchFamily="34" charset="0"/>
              </a:rPr>
              <a:t>Nëse të gjitha krimet që përfshijnë kompjuterë dhe të dhëna do të ishin krime kibernetike, e gjithë sjellja kriminale do të ishte krim kibernetik</a:t>
            </a:r>
          </a:p>
          <a:p>
            <a:pPr marL="800100" lvl="1" indent="-342900" algn="just">
              <a:buFont typeface="Wingdings" panose="05000000000000000000" pitchFamily="2" charset="2"/>
              <a:buChar char="Ø"/>
            </a:pP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q-AL" sz="2200">
                <a:ea typeface="Verdana" panose="020B0604030504040204" pitchFamily="34" charset="0"/>
                <a:cs typeface="Arial" panose="020B0604020202020204" pitchFamily="34" charset="0"/>
              </a:rPr>
              <a:t>Kjo do të nënkuptojë që i gjithë kodi penal duhet të përsëritet në një ligj të krimit kibernetik</a:t>
            </a:r>
          </a:p>
        </p:txBody>
      </p:sp>
    </p:spTree>
    <p:extLst>
      <p:ext uri="{BB962C8B-B14F-4D97-AF65-F5344CB8AC3E}">
        <p14:creationId xmlns:p14="http://schemas.microsoft.com/office/powerpoint/2010/main" xmlns="" val="406692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7 – Falsifikimet e lidhura me kompjuterë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4148843" cy="5209118"/>
          </a:xfrm>
          <a:prstGeom prst="rect">
            <a:avLst/>
          </a:prstGeom>
        </p:spPr>
        <p:txBody>
          <a:bodyPr wrap="square">
            <a:spAutoFit/>
          </a:bodyPr>
          <a:lstStyle/>
          <a:p>
            <a:pPr marL="342900" indent="-342900" algn="just">
              <a:buFont typeface="Wingdings" pitchFamily="2" charset="2"/>
              <a:buChar char="Ø"/>
            </a:pPr>
            <a:r>
              <a:rPr lang="sq-AL" sz="1750" dirty="0"/>
              <a:t>Çdo Palë do të </a:t>
            </a:r>
            <a:r>
              <a:rPr lang="sq-AL" sz="1750" dirty="0" smtClean="0"/>
              <a:t>miratojë </a:t>
            </a:r>
            <a:r>
              <a:rPr lang="sq-AL" sz="1750" dirty="0"/>
              <a:t>legjislacion të tillë dhe masa të tjera që mund të jenë të nevojshme të përcaktojnë si vepra penale sipas ligjit të brendshëm, kur kryhet me qëllim dhe pa të drejtë, futja e të dhënave, ndryshimi, fshirja, apo heqja e të dhënave kompjuterike që rezultojnë në të dhëna jo autentike me qëllim që ato të konsiderohen apo të veprohet mbi to për qëllime ligjore sikurse ato të ishin autentike </a:t>
            </a:r>
            <a:r>
              <a:rPr lang="sq-AL" sz="1750" b="1" dirty="0">
                <a:solidFill>
                  <a:srgbClr val="FF0000"/>
                </a:solidFill>
              </a:rPr>
              <a:t>pavarësisht </a:t>
            </a:r>
            <a:r>
              <a:rPr lang="sq-AL" sz="1750" dirty="0"/>
              <a:t>nëse të dhënat janë të </a:t>
            </a:r>
            <a:r>
              <a:rPr lang="sq-AL" sz="1750" b="1" dirty="0">
                <a:solidFill>
                  <a:srgbClr val="FF0000"/>
                </a:solidFill>
              </a:rPr>
              <a:t>lexueshme dhe të kuptueshme drejtpërdrejt</a:t>
            </a:r>
            <a:r>
              <a:rPr lang="sq-AL" sz="1750" dirty="0"/>
              <a:t>. Një Palë mund të kërkojë synimin për të mashtruar ose një synim të ngjashëm të pandershëm përpara lindjes së përgjegjësisë penale.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541991" cy="1446550"/>
          </a:xfrm>
          <a:prstGeom prst="rect">
            <a:avLst/>
          </a:prstGeom>
        </p:spPr>
        <p:txBody>
          <a:bodyPr wrap="square">
            <a:spAutoFit/>
          </a:bodyPr>
          <a:lstStyle/>
          <a:p>
            <a:pPr marL="342900" indent="-342900" algn="just">
              <a:buFont typeface="Wingdings" pitchFamily="2" charset="2"/>
              <a:buChar char="ü"/>
            </a:pPr>
            <a:r>
              <a:rPr lang="sq-AL" sz="2200">
                <a:cs typeface="Arial" panose="020B0604020202020204" pitchFamily="34" charset="0"/>
              </a:rPr>
              <a:t>Të dhënat jo-autentike nuk duhet të jenë domosdoshmërisht të lexueshme ose të kuptueshme nga një qenie njerëzore </a:t>
            </a:r>
          </a:p>
        </p:txBody>
      </p:sp>
    </p:spTree>
    <p:extLst>
      <p:ext uri="{BB962C8B-B14F-4D97-AF65-F5344CB8AC3E}">
        <p14:creationId xmlns:p14="http://schemas.microsoft.com/office/powerpoint/2010/main" xmlns="" val="2702940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7 – Falsifikimet e lidhura me kompjuterë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4148843" cy="5355312"/>
          </a:xfrm>
          <a:prstGeom prst="rect">
            <a:avLst/>
          </a:prstGeom>
        </p:spPr>
        <p:txBody>
          <a:bodyPr wrap="square">
            <a:spAutoFit/>
          </a:bodyPr>
          <a:lstStyle/>
          <a:p>
            <a:pPr marL="342900" indent="-342900" algn="just">
              <a:buFont typeface="Wingdings" pitchFamily="2" charset="2"/>
              <a:buChar char="Ø"/>
            </a:pPr>
            <a:r>
              <a:rPr lang="sq-AL" dirty="0"/>
              <a:t>Çdo Palë do të adaptojë legjislacion të tillë dhe masa të tjera që mund të jenë të nevojshme të përcaktojnë si vepra penale sipas ligjit të brendshëm, kur kryhet me qëllim dhe pa të drejtë, futja e të dhënave, ndryshimi, fshirja, apo heqja e të dhënave kompjuterike që rezultojnë në të dhëna </a:t>
            </a:r>
            <a:r>
              <a:rPr lang="sq-AL" dirty="0" err="1"/>
              <a:t>joautentike</a:t>
            </a:r>
            <a:r>
              <a:rPr lang="sq-AL" dirty="0"/>
              <a:t>, me qëllim që ato të konsiderohen apo të veprohet mbi to për qëllime ligjore sikurse ato të ishin autentike, pavarësisht nëse të dhënat janë të lexueshme apo të kuptueshme direkt. Një Palë mund të kërkojë </a:t>
            </a:r>
            <a:r>
              <a:rPr lang="sq-AL" b="1" dirty="0">
                <a:solidFill>
                  <a:srgbClr val="FF0000"/>
                </a:solidFill>
              </a:rPr>
              <a:t>qëllimin për mashtrim</a:t>
            </a:r>
            <a:r>
              <a:rPr lang="sq-AL" dirty="0"/>
              <a:t>, apo </a:t>
            </a:r>
            <a:r>
              <a:rPr lang="sq-AL" b="1" dirty="0">
                <a:solidFill>
                  <a:srgbClr val="FF0000"/>
                </a:solidFill>
              </a:rPr>
              <a:t>qëllim të ngjashëm të pandershëm</a:t>
            </a:r>
            <a:r>
              <a:rPr lang="sq-AL" dirty="0"/>
              <a:t>, përpara lindjes së përgjegjësisë penale.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541991" cy="2123658"/>
          </a:xfrm>
          <a:prstGeom prst="rect">
            <a:avLst/>
          </a:prstGeom>
        </p:spPr>
        <p:txBody>
          <a:bodyPr wrap="square">
            <a:spAutoFit/>
          </a:bodyPr>
          <a:lstStyle/>
          <a:p>
            <a:pPr marL="342900" indent="-342900" algn="just">
              <a:buFont typeface="Wingdings" pitchFamily="2" charset="2"/>
              <a:buChar char="ü"/>
            </a:pPr>
            <a:r>
              <a:rPr lang="sq-AL" sz="2200"/>
              <a:t>Palët mund të kufizojnë kriminalizimin e falsifikimit lidhur me kompjuterë me elementët e mëposhtëm kualifikues:</a:t>
            </a:r>
          </a:p>
          <a:p>
            <a:pPr marL="800100" lvl="1" indent="-342900" algn="just">
              <a:buFont typeface="Wingdings" pitchFamily="2" charset="2"/>
              <a:buChar char="ü"/>
            </a:pPr>
            <a:r>
              <a:rPr lang="sq-AL" sz="2200"/>
              <a:t>Qëllimi për mashtrim</a:t>
            </a:r>
          </a:p>
          <a:p>
            <a:pPr marL="800100" lvl="1" indent="-342900" algn="just">
              <a:buFont typeface="Wingdings" pitchFamily="2" charset="2"/>
              <a:buChar char="ü"/>
            </a:pPr>
            <a:r>
              <a:rPr lang="sq-AL" sz="2200"/>
              <a:t>Qëllimi i pandershëm </a:t>
            </a:r>
          </a:p>
        </p:txBody>
      </p:sp>
    </p:spTree>
    <p:extLst>
      <p:ext uri="{BB962C8B-B14F-4D97-AF65-F5344CB8AC3E}">
        <p14:creationId xmlns:p14="http://schemas.microsoft.com/office/powerpoint/2010/main" xmlns="" val="705149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8 – Mashtrimet e lidhura me kompjuterët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5C0A00A3-6D0E-4051-B2AD-B197984C428C}"/>
              </a:ext>
            </a:extLst>
          </p:cNvPr>
          <p:cNvSpPr txBox="1">
            <a:spLocks/>
          </p:cNvSpPr>
          <p:nvPr/>
        </p:nvSpPr>
        <p:spPr>
          <a:xfrm>
            <a:off x="457200" y="1755775"/>
            <a:ext cx="8229600" cy="3154363"/>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1400" b="1" i="1">
              <a:cs typeface="Times New Roman" pitchFamily="18" charset="0"/>
            </a:endParaRPr>
          </a:p>
          <a:p>
            <a:pPr marL="0" indent="0" algn="ctr" eaLnBrk="1" hangingPunct="1">
              <a:lnSpc>
                <a:spcPct val="90000"/>
              </a:lnSpc>
              <a:buFont typeface="Arial" panose="020B0604020202020204" pitchFamily="34" charset="0"/>
              <a:buNone/>
              <a:defRPr/>
            </a:pPr>
            <a:r>
              <a:rPr lang="sq-AL" b="1" i="1">
                <a:cs typeface="Times New Roman" pitchFamily="18" charset="0"/>
              </a:rPr>
              <a:t>Mashtrimet e lidhura me kompjuterë</a:t>
            </a:r>
          </a:p>
          <a:p>
            <a:pPr marL="0" indent="0" algn="ctr" eaLnBrk="1" hangingPunct="1">
              <a:lnSpc>
                <a:spcPct val="90000"/>
              </a:lnSpc>
              <a:buFont typeface="Arial" panose="020B0604020202020204" pitchFamily="34" charset="0"/>
              <a:buNone/>
              <a:defRPr/>
            </a:pPr>
            <a:r>
              <a:rPr lang="sq-AL" b="1" i="1">
                <a:cs typeface="Times New Roman" pitchFamily="18" charset="0"/>
              </a:rPr>
              <a:t>(Neni 8 i Konventës së Budapestit)</a:t>
            </a:r>
          </a:p>
          <a:p>
            <a:pPr algn="ctr" eaLnBrk="1" hangingPunct="1">
              <a:lnSpc>
                <a:spcPct val="90000"/>
              </a:lnSpc>
              <a:defRPr/>
            </a:pPr>
            <a:endParaRPr lang="en-GB" altLang="fr-FR" i="1">
              <a:cs typeface="Times New Roman" pitchFamily="18" charset="0"/>
            </a:endParaRPr>
          </a:p>
          <a:p>
            <a:pPr algn="ctr" eaLnBrk="1" hangingPunct="1">
              <a:lnSpc>
                <a:spcPct val="90000"/>
              </a:lnSpc>
              <a:defRPr/>
            </a:pPr>
            <a:r>
              <a:rPr lang="sq-AL" sz="2800" i="1">
                <a:cs typeface="Times New Roman" pitchFamily="18" charset="0"/>
              </a:rPr>
              <a:t>Krijon veprën paralele të mashtrimit në lidhje me veprat e prekshme</a:t>
            </a:r>
          </a:p>
        </p:txBody>
      </p:sp>
    </p:spTree>
    <p:extLst>
      <p:ext uri="{BB962C8B-B14F-4D97-AF65-F5344CB8AC3E}">
        <p14:creationId xmlns:p14="http://schemas.microsoft.com/office/powerpoint/2010/main" xmlns="" val="3476615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8 – Mashtrimet e lidhura me kompjuterët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355312"/>
          </a:xfrm>
          <a:prstGeom prst="rect">
            <a:avLst/>
          </a:prstGeom>
        </p:spPr>
        <p:txBody>
          <a:bodyPr wrap="square">
            <a:spAutoFit/>
          </a:bodyPr>
          <a:lstStyle/>
          <a:p>
            <a:pPr marL="342900" indent="-342900" algn="just">
              <a:buFont typeface="Wingdings" pitchFamily="2" charset="2"/>
              <a:buChar char="Ø"/>
            </a:pPr>
            <a:r>
              <a:rPr lang="sq-AL" dirty="0"/>
              <a:t>Çdo Palë do të </a:t>
            </a:r>
            <a:r>
              <a:rPr lang="sq-AL" dirty="0" smtClean="0"/>
              <a:t>miratojë </a:t>
            </a:r>
            <a:r>
              <a:rPr lang="sq-AL" dirty="0"/>
              <a:t>legjislacion të tillë dhe masa të tjera, që mund të jenë të nevojshme të përcaktojnë si vepra penale sipas ligjit të brendshëm, kur kryhet me qëllim dhe pa të drejtë, shkaktimin e humbjes së pasurisë të një tjetri nëpërmjet: </a:t>
            </a:r>
          </a:p>
          <a:p>
            <a:pPr lvl="1" algn="just"/>
            <a:r>
              <a:rPr lang="sq-AL" dirty="0"/>
              <a:t>a ndonjë </a:t>
            </a:r>
            <a:r>
              <a:rPr lang="sq-AL" b="1" dirty="0">
                <a:solidFill>
                  <a:srgbClr val="FF0000"/>
                </a:solidFill>
              </a:rPr>
              <a:t>futje</a:t>
            </a:r>
            <a:r>
              <a:rPr lang="sq-AL" dirty="0"/>
              <a:t>, </a:t>
            </a:r>
            <a:r>
              <a:rPr lang="sq-AL" b="1" dirty="0">
                <a:solidFill>
                  <a:srgbClr val="FF0000"/>
                </a:solidFill>
              </a:rPr>
              <a:t>ndryshim</a:t>
            </a:r>
            <a:r>
              <a:rPr lang="sq-AL" dirty="0"/>
              <a:t>, </a:t>
            </a:r>
            <a:r>
              <a:rPr lang="sq-AL" b="1" dirty="0">
                <a:solidFill>
                  <a:srgbClr val="FF0000"/>
                </a:solidFill>
              </a:rPr>
              <a:t>fshirje</a:t>
            </a:r>
            <a:r>
              <a:rPr lang="sq-AL" dirty="0"/>
              <a:t> apo </a:t>
            </a:r>
            <a:r>
              <a:rPr lang="sq-AL" b="1" dirty="0">
                <a:solidFill>
                  <a:srgbClr val="FF0000"/>
                </a:solidFill>
              </a:rPr>
              <a:t>shtypjeje të të dhënave kompjuterike</a:t>
            </a:r>
            <a:r>
              <a:rPr lang="sq-AL" dirty="0"/>
              <a:t>, </a:t>
            </a:r>
          </a:p>
          <a:p>
            <a:pPr lvl="1" algn="just"/>
            <a:r>
              <a:rPr lang="sq-AL" dirty="0"/>
              <a:t>b ndonjë </a:t>
            </a:r>
            <a:r>
              <a:rPr lang="sq-AL" b="1" dirty="0">
                <a:solidFill>
                  <a:srgbClr val="FF0000"/>
                </a:solidFill>
              </a:rPr>
              <a:t>ndërhyrje</a:t>
            </a:r>
            <a:r>
              <a:rPr lang="sq-AL" dirty="0"/>
              <a:t> në </a:t>
            </a:r>
            <a:r>
              <a:rPr lang="sq-AL" b="1" dirty="0">
                <a:solidFill>
                  <a:srgbClr val="FF0000"/>
                </a:solidFill>
              </a:rPr>
              <a:t>funksionimin e sistemit kompjuterik</a:t>
            </a:r>
            <a:r>
              <a:rPr lang="sq-AL" dirty="0"/>
              <a:t>, </a:t>
            </a:r>
          </a:p>
          <a:p>
            <a:pPr lvl="1" algn="just"/>
            <a:r>
              <a:rPr lang="sq-AL" dirty="0"/>
              <a:t>me synimin e pa ndershëm e mashtrues për prokurimin pa të drejtë të një përfitimi ekonomik për vete apo për një tjetër.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5170646"/>
          </a:xfrm>
          <a:prstGeom prst="rect">
            <a:avLst/>
          </a:prstGeom>
        </p:spPr>
        <p:txBody>
          <a:bodyPr wrap="square">
            <a:spAutoFit/>
          </a:bodyPr>
          <a:lstStyle/>
          <a:p>
            <a:pPr marL="342900" indent="-342900" algn="just">
              <a:buFont typeface="Wingdings" pitchFamily="2" charset="2"/>
              <a:buChar char="ü"/>
            </a:pPr>
            <a:r>
              <a:rPr lang="sq-AL" sz="2200"/>
              <a:t>Qëllimi i kësaj vepre penale është i kufizuar në shkaktimin e humbjes së pasurisë te një person tjetër duke: </a:t>
            </a:r>
          </a:p>
          <a:p>
            <a:pPr marL="800100" lvl="1" indent="-342900" algn="just">
              <a:buFont typeface="Wingdings" pitchFamily="2" charset="2"/>
              <a:buChar char="ü"/>
            </a:pPr>
            <a:r>
              <a:rPr lang="sq-AL" sz="2200"/>
              <a:t>Vendosur të dhëna të sakta apo jo të sakta</a:t>
            </a:r>
          </a:p>
          <a:p>
            <a:pPr marL="800100" lvl="1" indent="-342900" algn="just">
              <a:buFont typeface="Wingdings" pitchFamily="2" charset="2"/>
              <a:buChar char="ü"/>
            </a:pPr>
            <a:r>
              <a:rPr lang="sq-AL" sz="2200"/>
              <a:t>Ndryshuar më pas (modifikimet, variacionet, ndryshimet e pjesshme)</a:t>
            </a:r>
          </a:p>
          <a:p>
            <a:pPr marL="800100" lvl="1" indent="-342900" algn="just">
              <a:buFont typeface="Wingdings" pitchFamily="2" charset="2"/>
              <a:buChar char="ü"/>
            </a:pPr>
            <a:r>
              <a:rPr lang="sq-AL" sz="2200"/>
              <a:t>Fshirja (heqja e të dhënave nga një medium i të dhënave) </a:t>
            </a:r>
          </a:p>
          <a:p>
            <a:pPr marL="800100" lvl="1" indent="-342900" algn="just">
              <a:buFont typeface="Wingdings" pitchFamily="2" charset="2"/>
              <a:buChar char="ü"/>
            </a:pPr>
            <a:r>
              <a:rPr lang="sq-AL" sz="2200"/>
              <a:t>Heqja (mbajtja, fshehja e të dhënave)</a:t>
            </a:r>
          </a:p>
          <a:p>
            <a:pPr marL="800100" lvl="1" indent="-342900" algn="just">
              <a:buFont typeface="Wingdings" pitchFamily="2" charset="2"/>
              <a:buChar char="ü"/>
            </a:pPr>
            <a:r>
              <a:rPr lang="sq-AL" sz="2200"/>
              <a:t>Ndërhyrja në funksionimin e një sistemi kompjuterik </a:t>
            </a:r>
          </a:p>
        </p:txBody>
      </p:sp>
    </p:spTree>
    <p:extLst>
      <p:ext uri="{BB962C8B-B14F-4D97-AF65-F5344CB8AC3E}">
        <p14:creationId xmlns:p14="http://schemas.microsoft.com/office/powerpoint/2010/main" xmlns="" val="2472001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8 – Mashtrimet e lidhura me kompjuterët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39367"/>
            <a:ext cx="3889351" cy="5355312"/>
          </a:xfrm>
          <a:prstGeom prst="rect">
            <a:avLst/>
          </a:prstGeom>
        </p:spPr>
        <p:txBody>
          <a:bodyPr wrap="square">
            <a:spAutoFit/>
          </a:bodyPr>
          <a:lstStyle/>
          <a:p>
            <a:pPr marL="342900" indent="-342900" algn="just">
              <a:buFont typeface="Wingdings" pitchFamily="2" charset="2"/>
              <a:buChar char="Ø"/>
            </a:pPr>
            <a:r>
              <a:rPr lang="sq-AL" dirty="0"/>
              <a:t>Çdo Palë do të </a:t>
            </a:r>
            <a:r>
              <a:rPr lang="sq-AL" dirty="0" smtClean="0"/>
              <a:t>miratojë </a:t>
            </a:r>
            <a:r>
              <a:rPr lang="sq-AL" dirty="0"/>
              <a:t>legjislacion të tillë dhe masa të tjera, që mund të jenë të nevojshme të përcaktojnë si vepra penale sipas ligjit të brendshëm, kur kryhet me qëllim dhe pa të drejtë, shkaktimin e </a:t>
            </a:r>
            <a:r>
              <a:rPr lang="sq-AL" b="1" dirty="0">
                <a:solidFill>
                  <a:srgbClr val="FF0000"/>
                </a:solidFill>
              </a:rPr>
              <a:t>humbjes së pasurisë </a:t>
            </a:r>
            <a:r>
              <a:rPr lang="sq-AL" dirty="0"/>
              <a:t>një personi tjetër duke: </a:t>
            </a:r>
          </a:p>
          <a:p>
            <a:pPr lvl="1" algn="just"/>
            <a:r>
              <a:rPr lang="sq-AL" dirty="0"/>
              <a:t>ndonjë futjeje, ndryshimi, shlyerjeje ose suprimimi të të dhënave kompjuterike, </a:t>
            </a:r>
          </a:p>
          <a:p>
            <a:pPr lvl="1" algn="just"/>
            <a:r>
              <a:rPr lang="sq-AL" dirty="0"/>
              <a:t>b ndonjë ndërhyrje në funksionimin e sistemit kompjuterik, </a:t>
            </a:r>
          </a:p>
          <a:p>
            <a:pPr lvl="1" algn="just"/>
            <a:r>
              <a:rPr lang="sq-AL" dirty="0"/>
              <a:t>me synimin e pa ndershëm e mashtrues për prokurimin pa të drejtë të një përfitimi ekonomik për vete apo për një tjetër.</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Wingdings" pitchFamily="2" charset="2"/>
              <a:buChar char="ü"/>
            </a:pPr>
            <a:r>
              <a:rPr lang="sq-AL" sz="2200"/>
              <a:t>Akti i mashtrimit në lidhje me kompjuterë duhet të prodhojë humbje të drejtpërdrejtë ekonomike ose poseduese të pasurisë së një personi tjetër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Kjo do të përfshinte humbjen e: </a:t>
            </a:r>
          </a:p>
          <a:p>
            <a:pPr marL="800100" lvl="1" indent="-342900" algn="just">
              <a:buFont typeface="Wingdings" pitchFamily="2" charset="2"/>
              <a:buChar char="ü"/>
            </a:pPr>
            <a:r>
              <a:rPr lang="sq-AL" sz="2200"/>
              <a:t>Paraja </a:t>
            </a:r>
          </a:p>
          <a:p>
            <a:pPr marL="800100" lvl="1" indent="-342900" algn="just">
              <a:buFont typeface="Wingdings" pitchFamily="2" charset="2"/>
              <a:buChar char="ü"/>
            </a:pPr>
            <a:r>
              <a:rPr lang="sq-AL" sz="2200"/>
              <a:t>Të prekshme </a:t>
            </a:r>
          </a:p>
          <a:p>
            <a:pPr marL="800100" lvl="1" indent="-342900" algn="just">
              <a:buFont typeface="Wingdings" pitchFamily="2" charset="2"/>
              <a:buChar char="ü"/>
            </a:pPr>
            <a:r>
              <a:rPr lang="sq-AL" sz="2200"/>
              <a:t>Të paprekshme me vlerë ekonomike </a:t>
            </a:r>
          </a:p>
        </p:txBody>
      </p:sp>
    </p:spTree>
    <p:extLst>
      <p:ext uri="{BB962C8B-B14F-4D97-AF65-F5344CB8AC3E}">
        <p14:creationId xmlns:p14="http://schemas.microsoft.com/office/powerpoint/2010/main" xmlns="" val="82608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8 – Mashtrimet e lidhura me kompjuterët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1013241"/>
            <a:ext cx="3889351" cy="5632311"/>
          </a:xfrm>
          <a:prstGeom prst="rect">
            <a:avLst/>
          </a:prstGeom>
        </p:spPr>
        <p:txBody>
          <a:bodyPr wrap="square">
            <a:spAutoFit/>
          </a:bodyPr>
          <a:lstStyle/>
          <a:p>
            <a:pPr marL="342900" indent="-342900" algn="just">
              <a:buFont typeface="Wingdings" pitchFamily="2" charset="2"/>
              <a:buChar char="Ø"/>
            </a:pPr>
            <a:r>
              <a:rPr lang="sq-AL"/>
              <a:t>Çdo Palë do të adaptojë legjislacion të tillë dhe masa të tjera, që mund të jenë të nevojshme të përcaktojnë si vepra penale sipas ligjit të brendshëm, kur kryhet me qëllim dhe pa të drejtë, shkaktimin e humbjes së pasurisë të një tjetri nëpërmjet: </a:t>
            </a:r>
          </a:p>
          <a:p>
            <a:pPr lvl="1" algn="just"/>
            <a:r>
              <a:rPr lang="sq-AL"/>
              <a:t>ndonjë futjeje, ndryshimi, shlyerjeje ose suprimimi të të dhënave kompjuterike, </a:t>
            </a:r>
          </a:p>
          <a:p>
            <a:pPr lvl="1" algn="just"/>
            <a:r>
              <a:rPr lang="sq-AL"/>
              <a:t>b ndonjë ndërhyrje në funksionimin e sistemit kompjuterik, </a:t>
            </a:r>
          </a:p>
          <a:p>
            <a:pPr lvl="1" algn="just"/>
            <a:r>
              <a:rPr lang="sq-AL"/>
              <a:t>me</a:t>
            </a:r>
            <a:r>
              <a:rPr lang="sq-AL" b="1">
                <a:solidFill>
                  <a:srgbClr val="FF0000"/>
                </a:solidFill>
              </a:rPr>
              <a:t> synimin e pa ndershëm</a:t>
            </a:r>
            <a:r>
              <a:rPr lang="sq-AL"/>
              <a:t> e </a:t>
            </a:r>
            <a:r>
              <a:rPr lang="sq-AL" b="1">
                <a:solidFill>
                  <a:srgbClr val="FF0000"/>
                </a:solidFill>
              </a:rPr>
              <a:t>mashtrues për prokurimin pa të drejtë të një përfitimi ekonomik për vete apo për një tjetër</a:t>
            </a:r>
            <a:r>
              <a:rPr lang="sq-AL"/>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275438" y="1287212"/>
            <a:ext cx="4747018" cy="2123658"/>
          </a:xfrm>
          <a:prstGeom prst="rect">
            <a:avLst/>
          </a:prstGeom>
        </p:spPr>
        <p:txBody>
          <a:bodyPr wrap="square">
            <a:spAutoFit/>
          </a:bodyPr>
          <a:lstStyle/>
          <a:p>
            <a:pPr marL="342900" indent="-342900" algn="just">
              <a:buFont typeface="Wingdings" pitchFamily="2" charset="2"/>
              <a:buChar char="ü"/>
            </a:pPr>
            <a:r>
              <a:rPr lang="sq-AL" sz="2200"/>
              <a:t>Kërkesë shtesë për dashjen </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a:t>Akti duhet të kryhet nga kryesi me qëllim të sigurimit të përfitimeve të jashtëligjshme për vete ose për një person tjetër</a:t>
            </a:r>
          </a:p>
        </p:txBody>
      </p:sp>
    </p:spTree>
    <p:extLst>
      <p:ext uri="{BB962C8B-B14F-4D97-AF65-F5344CB8AC3E}">
        <p14:creationId xmlns:p14="http://schemas.microsoft.com/office/powerpoint/2010/main" xmlns="" val="4087326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66</a:t>
            </a:fld>
            <a:endParaRPr lang="en-GB" smtClean="0">
              <a:solidFill>
                <a:schemeClr val="tx1"/>
              </a:solidFill>
            </a:endParaRPr>
          </a:p>
        </p:txBody>
      </p:sp>
      <p:sp>
        <p:nvSpPr>
          <p:cNvPr id="13" name="Rectangle 12"/>
          <p:cNvSpPr/>
          <p:nvPr/>
        </p:nvSpPr>
        <p:spPr>
          <a:xfrm>
            <a:off x="0" y="6553200"/>
            <a:ext cx="9144000" cy="330926"/>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9 – Veprat që lidhen me </a:t>
            </a:r>
          </a:p>
          <a:p>
            <a:pPr algn="r"/>
            <a:r>
              <a:rPr lang="sq-AL" sz="3200" b="1"/>
              <a:t>Pornografinë me fëmijë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35538C06-4AAE-4121-B8AA-D700FFA1C392}"/>
              </a:ext>
            </a:extLst>
          </p:cNvPr>
          <p:cNvSpPr txBox="1">
            <a:spLocks/>
          </p:cNvSpPr>
          <p:nvPr/>
        </p:nvSpPr>
        <p:spPr>
          <a:xfrm>
            <a:off x="442913" y="989546"/>
            <a:ext cx="8367712" cy="5432469"/>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r>
              <a:rPr lang="sq-AL" sz="3000" b="1" i="1">
                <a:ea typeface="ＭＳ Ｐゴシック" pitchFamily="34" charset="-128"/>
              </a:rPr>
              <a:t>Pornografia me fëmijë</a:t>
            </a:r>
          </a:p>
          <a:p>
            <a:pPr marL="0" indent="0" algn="ctr" eaLnBrk="1" hangingPunct="1">
              <a:lnSpc>
                <a:spcPct val="80000"/>
              </a:lnSpc>
              <a:buFont typeface="Arial" panose="020B0604020202020204" pitchFamily="34" charset="0"/>
              <a:buNone/>
              <a:defRPr/>
            </a:pPr>
            <a:r>
              <a:rPr lang="sq-AL" sz="3000" b="1" i="1">
                <a:ea typeface="ＭＳ Ｐゴシック" pitchFamily="34" charset="-128"/>
              </a:rPr>
              <a:t>(Neni 9 – Konventa e Budapestit)</a:t>
            </a:r>
          </a:p>
          <a:p>
            <a:pPr eaLnBrk="1" hangingPunct="1">
              <a:lnSpc>
                <a:spcPct val="80000"/>
              </a:lnSpc>
              <a:buFont typeface="Arial" charset="0"/>
              <a:buChar char="•"/>
              <a:defRPr/>
            </a:pPr>
            <a:endParaRPr lang="en-GB" altLang="sr-Latn-RS" sz="2000" dirty="0">
              <a:ea typeface="ＭＳ Ｐゴシック" pitchFamily="34" charset="-128"/>
            </a:endParaRPr>
          </a:p>
          <a:p>
            <a:pPr algn="ctr" eaLnBrk="1" hangingPunct="1">
              <a:lnSpc>
                <a:spcPct val="80000"/>
              </a:lnSpc>
              <a:buFont typeface="Arial" charset="0"/>
              <a:buChar char="•"/>
              <a:defRPr/>
            </a:pPr>
            <a:r>
              <a:rPr lang="sq-AL" sz="2600" i="1">
                <a:ea typeface="ＭＳ Ｐゴシック" pitchFamily="34" charset="-128"/>
              </a:rPr>
              <a:t>Inovacion i madh </a:t>
            </a:r>
          </a:p>
          <a:p>
            <a:pPr algn="ctr" eaLnBrk="1" hangingPunct="1">
              <a:lnSpc>
                <a:spcPct val="80000"/>
              </a:lnSpc>
              <a:buFont typeface="Arial" charset="0"/>
              <a:buChar char="•"/>
              <a:defRPr/>
            </a:pPr>
            <a:r>
              <a:rPr lang="sq-AL" sz="2600" i="1">
                <a:ea typeface="ＭＳ Ｐゴシック" pitchFamily="34" charset="-128"/>
              </a:rPr>
              <a:t>Kriminalizimi i akteve të pornografisë me fëmijë të kryera nëpërmjet një sistemi kompjuterik</a:t>
            </a:r>
          </a:p>
          <a:p>
            <a:pPr eaLnBrk="1" hangingPunct="1">
              <a:lnSpc>
                <a:spcPct val="80000"/>
              </a:lnSpc>
              <a:buFont typeface="Arial" charset="0"/>
              <a:buChar char="•"/>
              <a:defRPr/>
            </a:pPr>
            <a:endParaRPr lang="en-GB" altLang="sr-Latn-RS" sz="2800" i="1" dirty="0">
              <a:ea typeface="ＭＳ Ｐゴシック" pitchFamily="34" charset="-128"/>
            </a:endParaRPr>
          </a:p>
          <a:p>
            <a:pPr eaLnBrk="1" hangingPunct="1">
              <a:lnSpc>
                <a:spcPct val="80000"/>
              </a:lnSpc>
              <a:buFont typeface="Arial" charset="0"/>
              <a:buChar char="•"/>
              <a:defRPr/>
            </a:pPr>
            <a:r>
              <a:rPr lang="sq-AL" sz="2600" i="1">
                <a:ea typeface="ＭＳ Ｐゴシック" pitchFamily="34" charset="-128"/>
              </a:rPr>
              <a:t>Aspektet e rëndësishme: </a:t>
            </a:r>
          </a:p>
          <a:p>
            <a:pPr lvl="1" eaLnBrk="1" hangingPunct="1">
              <a:lnSpc>
                <a:spcPct val="80000"/>
              </a:lnSpc>
              <a:buFont typeface="Arial" charset="0"/>
              <a:buChar char="•"/>
              <a:defRPr/>
            </a:pPr>
            <a:r>
              <a:rPr lang="sq-AL" sz="2200" i="1">
                <a:ea typeface="ＭＳ Ｐゴシック" charset="0"/>
              </a:rPr>
              <a:t>Kriminalizimi i “pseudo imazheve”;</a:t>
            </a:r>
          </a:p>
          <a:p>
            <a:pPr lvl="1" eaLnBrk="1" hangingPunct="1">
              <a:lnSpc>
                <a:spcPct val="80000"/>
              </a:lnSpc>
              <a:buFont typeface="Arial" charset="0"/>
              <a:buChar char="•"/>
              <a:defRPr/>
            </a:pPr>
            <a:r>
              <a:rPr lang="sq-AL" sz="2200" i="1">
                <a:ea typeface="ＭＳ Ｐゴシック" pitchFamily="34" charset="-128"/>
              </a:rPr>
              <a:t>Ndëshkimi i vetëm posedimit të materialeve pornografike me fëmijë </a:t>
            </a:r>
          </a:p>
          <a:p>
            <a:pPr lvl="2" eaLnBrk="1" hangingPunct="1">
              <a:lnSpc>
                <a:spcPct val="80000"/>
              </a:lnSpc>
              <a:buFont typeface="Arial" charset="0"/>
              <a:buChar char="•"/>
              <a:defRPr/>
            </a:pPr>
            <a:r>
              <a:rPr lang="sq-AL" sz="1500" i="1">
                <a:ea typeface="ＭＳ Ｐゴシック" pitchFamily="34" charset="-128"/>
              </a:rPr>
              <a:t>Nuk mbulohet nga shumë legjislacione</a:t>
            </a:r>
          </a:p>
          <a:p>
            <a:pPr lvl="2" eaLnBrk="1" hangingPunct="1">
              <a:lnSpc>
                <a:spcPct val="80000"/>
              </a:lnSpc>
              <a:buFont typeface="Arial" charset="0"/>
              <a:buChar char="•"/>
              <a:defRPr/>
            </a:pPr>
            <a:r>
              <a:rPr lang="sq-AL" sz="1500" i="1">
                <a:ea typeface="ＭＳ Ｐゴシック" pitchFamily="34" charset="-128"/>
              </a:rPr>
              <a:t>Qasje shumë e zakonshme nga të gjitha forumet ndërkombëtare (p.sh. OKB)</a:t>
            </a:r>
          </a:p>
          <a:p>
            <a:pPr lvl="2" eaLnBrk="1" hangingPunct="1">
              <a:lnSpc>
                <a:spcPct val="80000"/>
              </a:lnSpc>
              <a:buFont typeface="Arial" charset="0"/>
              <a:buChar char="•"/>
              <a:defRPr/>
            </a:pPr>
            <a:r>
              <a:rPr lang="sq-AL" sz="1500" i="1">
                <a:ea typeface="ＭＳ Ｐゴシック" pitchFamily="34" charset="-128"/>
              </a:rPr>
              <a:t>Bashkimi Evropian </a:t>
            </a:r>
          </a:p>
          <a:p>
            <a:pPr lvl="3" eaLnBrk="1" hangingPunct="1">
              <a:lnSpc>
                <a:spcPct val="80000"/>
              </a:lnSpc>
              <a:buFont typeface="Arial" charset="0"/>
              <a:buChar char="•"/>
              <a:defRPr/>
            </a:pPr>
            <a:r>
              <a:rPr lang="sq-AL" sz="1500" i="1">
                <a:ea typeface="ＭＳ Ｐゴシック" pitchFamily="34" charset="-128"/>
              </a:rPr>
              <a:t>Ndëshkon qoftë edhe vetëm posedimin e materialeve pornografike me fëmijë</a:t>
            </a:r>
          </a:p>
          <a:p>
            <a:pPr lvl="3" eaLnBrk="1" hangingPunct="1">
              <a:lnSpc>
                <a:spcPct val="80000"/>
              </a:lnSpc>
              <a:buFont typeface="Arial" charset="0"/>
              <a:buChar char="•"/>
              <a:defRPr/>
            </a:pPr>
            <a:r>
              <a:rPr lang="sq-AL" sz="1500" i="1">
                <a:ea typeface="ＭＳ Ｐゴシック" pitchFamily="34" charset="-128"/>
              </a:rPr>
              <a:t>Direktiva 2011/92/EU, e Parlamenti Evropian dhe e Këshillit</a:t>
            </a:r>
          </a:p>
        </p:txBody>
      </p:sp>
    </p:spTree>
    <p:extLst>
      <p:ext uri="{BB962C8B-B14F-4D97-AF65-F5344CB8AC3E}">
        <p14:creationId xmlns:p14="http://schemas.microsoft.com/office/powerpoint/2010/main" xmlns="" val="2470619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9 – Veprat që lidhen me </a:t>
            </a:r>
          </a:p>
          <a:p>
            <a:pPr algn="r"/>
            <a:r>
              <a:rPr lang="sq-AL" sz="3200" b="1"/>
              <a:t>Pornografinë me fëmijë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894205"/>
            <a:ext cx="4572000" cy="5992918"/>
          </a:xfrm>
          <a:prstGeom prst="rect">
            <a:avLst/>
          </a:prstGeom>
        </p:spPr>
        <p:txBody>
          <a:bodyPr wrap="square">
            <a:spAutoFit/>
          </a:bodyPr>
          <a:lstStyle/>
          <a:p>
            <a:pPr marL="342900" indent="-342900" algn="just">
              <a:buFont typeface="Wingdings" pitchFamily="2" charset="2"/>
              <a:buChar char="Ø"/>
            </a:pPr>
            <a:r>
              <a:rPr lang="sq-AL" sz="1700" dirty="0"/>
              <a:t>1 Secila Palë miraton masa të tilla legjislative dhe masa të tjera që mund të jenë të nevojshme për ta vendosur si vepër penale sipas ligjit të tyre vendor, kur kryhet me dashje dhe </a:t>
            </a:r>
            <a:r>
              <a:rPr lang="sq-AL" sz="1700" b="1" dirty="0">
                <a:solidFill>
                  <a:srgbClr val="FF0000"/>
                </a:solidFill>
              </a:rPr>
              <a:t>pa të drejtë</a:t>
            </a:r>
            <a:r>
              <a:rPr lang="sq-AL" sz="1700" dirty="0"/>
              <a:t>, sjelljen në vijim: </a:t>
            </a:r>
          </a:p>
          <a:p>
            <a:pPr lvl="1" algn="just"/>
            <a:r>
              <a:rPr lang="sq-AL" sz="1700" dirty="0"/>
              <a:t>a prodhimin e pornografisë së fëmijëve me qëllim të shpërndarjes së saj përmes një sistemi kompjuterik; </a:t>
            </a:r>
          </a:p>
          <a:p>
            <a:pPr lvl="1" algn="just"/>
            <a:r>
              <a:rPr lang="sq-AL" sz="1700" dirty="0"/>
              <a:t>b ofrimin ose vënien në dispozicion të pornografisë së fëmijëve përmes një sistemi kompjuterik; </a:t>
            </a:r>
          </a:p>
          <a:p>
            <a:pPr lvl="1" algn="just"/>
            <a:r>
              <a:rPr lang="sq-AL" sz="1700" dirty="0"/>
              <a:t>c shpërndarjen ose transmetimin e pornografisë së fëmijëve përmes një sistemi kompjuterik; </a:t>
            </a:r>
          </a:p>
          <a:p>
            <a:pPr lvl="1" algn="just"/>
            <a:r>
              <a:rPr lang="sq-AL" sz="1700" dirty="0"/>
              <a:t>d prokurimin e pornografisë së fëmijëve përmes një sistemi kompjuterik për veten ose për një person tjetër; </a:t>
            </a:r>
          </a:p>
          <a:p>
            <a:pPr lvl="1" algn="just"/>
            <a:r>
              <a:rPr lang="sq-AL" sz="1700" dirty="0"/>
              <a:t>e posedimin e pornografisë së fëmijëve në një sistem kompjuterik ose në një mjet kompjuterik për ruajtjen e të dhënave.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616648"/>
          </a:xfrm>
          <a:prstGeom prst="rect">
            <a:avLst/>
          </a:prstGeom>
        </p:spPr>
        <p:txBody>
          <a:bodyPr wrap="square">
            <a:spAutoFit/>
          </a:bodyPr>
          <a:lstStyle/>
          <a:p>
            <a:pPr marL="342900" indent="-342900" algn="just">
              <a:buFont typeface="Wingdings" pitchFamily="2" charset="2"/>
              <a:buChar char="ü"/>
            </a:pPr>
            <a:r>
              <a:rPr lang="sq-AL" sz="2100" dirty="0"/>
              <a:t>Mund të ketë mbrojtje ligjore, justifikime ose parime të ngjashme përkatëse që çlirojnë një person nga përgjegjësia penale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Këto mbrojtje mund të bazohen në lirinë e shprehjes, lirinë e mendimit dhe të drejtën e privatësisë</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Palët gjithashtu mund të lejojnë një mbrojtje në lidhje me materialet pornografike që kanë merita artistike, mjekësore, shkencore ose të ngjashme</a:t>
            </a:r>
          </a:p>
        </p:txBody>
      </p:sp>
    </p:spTree>
    <p:extLst>
      <p:ext uri="{BB962C8B-B14F-4D97-AF65-F5344CB8AC3E}">
        <p14:creationId xmlns:p14="http://schemas.microsoft.com/office/powerpoint/2010/main" xmlns="" val="1803905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9 – Veprat që lidhen me </a:t>
            </a:r>
          </a:p>
          <a:p>
            <a:pPr algn="r"/>
            <a:r>
              <a:rPr lang="sq-AL" sz="3200" b="1"/>
              <a:t>Pornografinë me fëmijë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572000" cy="5586145"/>
          </a:xfrm>
          <a:prstGeom prst="rect">
            <a:avLst/>
          </a:prstGeom>
        </p:spPr>
        <p:txBody>
          <a:bodyPr wrap="square">
            <a:spAutoFit/>
          </a:bodyPr>
          <a:lstStyle/>
          <a:p>
            <a:pPr marL="342900" indent="-342900" algn="just">
              <a:buFont typeface="Wingdings" pitchFamily="2" charset="2"/>
              <a:buChar char="Ø"/>
            </a:pPr>
            <a:r>
              <a:rPr lang="sq-AL" sz="1700" dirty="0"/>
              <a:t>1 Secila Palë miraton masa të tilla legjislative dhe masa të tjera që mund të jenë të nevojshme për ta vendosur si vepër penale sipas ligjit të tyre vendor, kur kryhet me dashje dhe pa të drejtë: </a:t>
            </a:r>
          </a:p>
          <a:p>
            <a:pPr lvl="1" algn="just"/>
            <a:r>
              <a:rPr lang="sq-AL" sz="1700" dirty="0"/>
              <a:t>a </a:t>
            </a:r>
            <a:r>
              <a:rPr lang="sq-AL" sz="1700" b="1" dirty="0">
                <a:solidFill>
                  <a:srgbClr val="FF0000"/>
                </a:solidFill>
              </a:rPr>
              <a:t>prodhimin</a:t>
            </a:r>
            <a:r>
              <a:rPr lang="sq-AL" sz="1700" dirty="0"/>
              <a:t> e pornografisë me fëmijë me qëllim të shpërndarjes së saj përmes një sistemi kompjuterik; </a:t>
            </a:r>
          </a:p>
          <a:p>
            <a:pPr lvl="1" algn="just"/>
            <a:r>
              <a:rPr lang="sq-AL" sz="1700" dirty="0"/>
              <a:t>b </a:t>
            </a:r>
            <a:r>
              <a:rPr lang="sq-AL" sz="1700" b="1" dirty="0">
                <a:solidFill>
                  <a:srgbClr val="FF0000"/>
                </a:solidFill>
              </a:rPr>
              <a:t>ofrimin</a:t>
            </a:r>
            <a:r>
              <a:rPr lang="sq-AL" sz="1700" dirty="0"/>
              <a:t> ose</a:t>
            </a:r>
            <a:r>
              <a:rPr lang="sq-AL" sz="1700" b="1" dirty="0">
                <a:solidFill>
                  <a:srgbClr val="FF0000"/>
                </a:solidFill>
              </a:rPr>
              <a:t> vënien në dispozicion</a:t>
            </a:r>
            <a:r>
              <a:rPr lang="sq-AL" sz="1700" dirty="0"/>
              <a:t> të pornografisë së fëmijëve përmes një sistemi kompjuterik; </a:t>
            </a:r>
          </a:p>
          <a:p>
            <a:pPr lvl="1" algn="just"/>
            <a:r>
              <a:rPr lang="sq-AL" sz="1700" dirty="0"/>
              <a:t>c shpërndarjen ose transmetimin e pornografisë së fëmijëve përmes një sistemi kompjuterik; </a:t>
            </a:r>
          </a:p>
          <a:p>
            <a:pPr lvl="1" algn="just"/>
            <a:r>
              <a:rPr lang="sq-AL" sz="1700" dirty="0"/>
              <a:t>d prokurimin e pornografisë së fëmijëve përmes një sistemi kompjuterik për veten ose për një person tjetër; </a:t>
            </a:r>
          </a:p>
          <a:p>
            <a:pPr lvl="1" algn="just"/>
            <a:r>
              <a:rPr lang="sq-AL" sz="1700" dirty="0"/>
              <a:t>e posedimin e pornografisë së fëmijëve në një sistem kompjuterik ose në një mjet kompjuterik për ruajtjen e të dhënave.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038674"/>
            <a:ext cx="4608326" cy="5647700"/>
          </a:xfrm>
          <a:prstGeom prst="rect">
            <a:avLst/>
          </a:prstGeom>
        </p:spPr>
        <p:txBody>
          <a:bodyPr wrap="square">
            <a:spAutoFit/>
          </a:bodyPr>
          <a:lstStyle/>
          <a:p>
            <a:pPr marL="342900" indent="-342900" algn="just">
              <a:buFont typeface="Wingdings" pitchFamily="2" charset="2"/>
              <a:buChar char="ü"/>
            </a:pPr>
            <a:r>
              <a:rPr lang="sq-AL" sz="1900" dirty="0"/>
              <a:t>Pasoja kriminale që i bashkëngjiten secilit pjesëmarrës në zinxhir nga prodhimi në posedim të pornografisë së fëmijëve </a:t>
            </a:r>
          </a:p>
          <a:p>
            <a:pPr marL="342900" indent="-342900" algn="just">
              <a:buFont typeface="Wingdings" pitchFamily="2" charset="2"/>
              <a:buChar char="ü"/>
            </a:pPr>
            <a:endParaRPr lang="en-US" sz="1900" dirty="0"/>
          </a:p>
          <a:p>
            <a:pPr marL="342900" indent="-342900" algn="just">
              <a:buFont typeface="Wingdings" pitchFamily="2" charset="2"/>
              <a:buChar char="ü"/>
            </a:pPr>
            <a:r>
              <a:rPr lang="sq-AL" sz="1900" dirty="0" err="1"/>
              <a:t>Penalizon</a:t>
            </a:r>
            <a:r>
              <a:rPr lang="sq-AL" sz="1900" dirty="0"/>
              <a:t>: </a:t>
            </a:r>
          </a:p>
          <a:p>
            <a:pPr marL="800100" lvl="1" indent="-342900" algn="just">
              <a:buFont typeface="Wingdings" pitchFamily="2" charset="2"/>
              <a:buChar char="ü"/>
            </a:pPr>
            <a:r>
              <a:rPr lang="sq-AL" sz="1900" dirty="0"/>
              <a:t>Prodhimin e pornografisë së fëmijëve (me qëllim të shpërndarjes me anë të sistemit kompjuterik)</a:t>
            </a:r>
          </a:p>
          <a:p>
            <a:pPr marL="800100" lvl="1" indent="-342900" algn="just">
              <a:buFont typeface="Wingdings" pitchFamily="2" charset="2"/>
              <a:buChar char="ü"/>
            </a:pPr>
            <a:r>
              <a:rPr lang="sq-AL" sz="1900" dirty="0"/>
              <a:t>Ofrimin e pornografisë për fëmijë (duke bindur të tjerët për të marrë pornografi me fëmijë) </a:t>
            </a:r>
          </a:p>
          <a:p>
            <a:pPr marL="800100" lvl="1" indent="-342900" algn="just">
              <a:buFont typeface="Wingdings" pitchFamily="2" charset="2"/>
              <a:buChar char="ü"/>
            </a:pPr>
            <a:r>
              <a:rPr lang="sq-AL" sz="1900" dirty="0"/>
              <a:t>Vënien në dispozicion të pornografisë me fëmijë (vendosja e pornografisë me fëmijë në internet për përdorimin e të tjerëve, duke përfshirë krijimin e faqeve të pornografisë për fëmijë)</a:t>
            </a:r>
          </a:p>
        </p:txBody>
      </p:sp>
    </p:spTree>
    <p:extLst>
      <p:ext uri="{BB962C8B-B14F-4D97-AF65-F5344CB8AC3E}">
        <p14:creationId xmlns:p14="http://schemas.microsoft.com/office/powerpoint/2010/main" xmlns="" val="2690462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9 – Veprat që lidhen me </a:t>
            </a:r>
          </a:p>
          <a:p>
            <a:pPr algn="r"/>
            <a:r>
              <a:rPr lang="sq-AL" sz="3200" b="1"/>
              <a:t>Pornografinë me fëmijë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586145"/>
          </a:xfrm>
          <a:prstGeom prst="rect">
            <a:avLst/>
          </a:prstGeom>
        </p:spPr>
        <p:txBody>
          <a:bodyPr wrap="square">
            <a:spAutoFit/>
          </a:bodyPr>
          <a:lstStyle/>
          <a:p>
            <a:pPr marL="342900" indent="-342900" algn="just">
              <a:buFont typeface="Wingdings" pitchFamily="2" charset="2"/>
              <a:buChar char="Ø"/>
            </a:pPr>
            <a:r>
              <a:rPr lang="sq-AL" sz="1700"/>
              <a:t>1 Secila Palë miraton masa të tilla legjislative dhe masa të tjera që mund të jenë të nevojshme për ta vendosur si vepër penale sipas ligjit të tyre vendor, kur kryhet me dashje dhe pa të drejtë: </a:t>
            </a:r>
          </a:p>
          <a:p>
            <a:pPr lvl="1" algn="just"/>
            <a:r>
              <a:rPr lang="sq-AL" sz="1700"/>
              <a:t>a prodhimin e pornografisë së fëmijëve me qëllim të shpërndarjes së saj përmes një sistemi kompjuterik; </a:t>
            </a:r>
          </a:p>
          <a:p>
            <a:pPr lvl="1" algn="just"/>
            <a:r>
              <a:rPr lang="sq-AL" sz="1700"/>
              <a:t>b ofrimin ose vënien në dispozicion të pornografisë së fëmijëve përmes një sistemi kompjuterik; </a:t>
            </a:r>
          </a:p>
          <a:p>
            <a:pPr lvl="1" algn="just"/>
            <a:r>
              <a:rPr lang="sq-AL" sz="1700"/>
              <a:t>c </a:t>
            </a:r>
            <a:r>
              <a:rPr lang="sq-AL" sz="1700" b="1">
                <a:solidFill>
                  <a:srgbClr val="FF0000"/>
                </a:solidFill>
              </a:rPr>
              <a:t>shpërndarjen </a:t>
            </a:r>
            <a:r>
              <a:rPr lang="sq-AL" sz="1700"/>
              <a:t>ose</a:t>
            </a:r>
            <a:r>
              <a:rPr lang="sq-AL" sz="1700" b="1">
                <a:solidFill>
                  <a:srgbClr val="FF0000"/>
                </a:solidFill>
              </a:rPr>
              <a:t> transmetimin</a:t>
            </a:r>
            <a:r>
              <a:rPr lang="sq-AL" sz="1700"/>
              <a:t> e pornografisë me fëmijë përmes një sistemi kompjuterik; </a:t>
            </a:r>
          </a:p>
          <a:p>
            <a:pPr lvl="1" algn="just"/>
            <a:r>
              <a:rPr lang="sq-AL" sz="1700"/>
              <a:t>d</a:t>
            </a:r>
            <a:r>
              <a:rPr lang="sq-AL" sz="1700" b="1">
                <a:solidFill>
                  <a:srgbClr val="FF0000"/>
                </a:solidFill>
              </a:rPr>
              <a:t> prokurimin </a:t>
            </a:r>
            <a:r>
              <a:rPr lang="sq-AL" sz="1700"/>
              <a:t>e pornografisë me fëmijë përmes një sistemi kompjuterik për veten ose për një person tjetër; </a:t>
            </a:r>
          </a:p>
          <a:p>
            <a:pPr lvl="1" algn="just"/>
            <a:r>
              <a:rPr lang="sq-AL" sz="1700"/>
              <a:t>e </a:t>
            </a:r>
            <a:r>
              <a:rPr lang="sq-AL" sz="1700" b="1">
                <a:solidFill>
                  <a:srgbClr val="FF0000"/>
                </a:solidFill>
              </a:rPr>
              <a:t>posedimin </a:t>
            </a:r>
            <a:r>
              <a:rPr lang="sq-AL" sz="1700"/>
              <a:t>e pornografisë së fëmijëve në një sistem kompjuterik ose në një mjet kompjuterik për ruajtjen e të dhënave.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481676" cy="4819781"/>
          </a:xfrm>
          <a:prstGeom prst="rect">
            <a:avLst/>
          </a:prstGeom>
        </p:spPr>
        <p:txBody>
          <a:bodyPr wrap="square">
            <a:spAutoFit/>
          </a:bodyPr>
          <a:lstStyle/>
          <a:p>
            <a:pPr marL="342900" indent="-342900" algn="just">
              <a:buFont typeface="Wingdings" pitchFamily="2" charset="2"/>
              <a:buChar char="ü"/>
            </a:pPr>
            <a:r>
              <a:rPr lang="sq-AL" sz="1920"/>
              <a:t>Penalizon: </a:t>
            </a:r>
          </a:p>
          <a:p>
            <a:pPr marL="800100" lvl="1" indent="-342900" algn="just">
              <a:buFont typeface="Wingdings" pitchFamily="2" charset="2"/>
              <a:buChar char="ü"/>
            </a:pPr>
            <a:r>
              <a:rPr lang="sq-AL" sz="1920"/>
              <a:t>Shpërndarjen e pornografisë me fëmijë (përhapjen aktive të pornografisë me fëmijëve) </a:t>
            </a:r>
          </a:p>
          <a:p>
            <a:pPr marL="800100" lvl="1" indent="-342900" algn="just">
              <a:buFont typeface="Wingdings" pitchFamily="2" charset="2"/>
              <a:buChar char="ü"/>
            </a:pPr>
            <a:r>
              <a:rPr lang="sq-AL" sz="1920"/>
              <a:t>Transmetimin e pornografisë me fëmijë (dërgimi i pornografisë së fëmijëve përmes sistemit kompjuterik) </a:t>
            </a:r>
          </a:p>
          <a:p>
            <a:pPr marL="800100" lvl="1" indent="-342900" algn="just">
              <a:buFont typeface="Wingdings" pitchFamily="2" charset="2"/>
              <a:buChar char="ü"/>
            </a:pPr>
            <a:r>
              <a:rPr lang="sq-AL" sz="1920"/>
              <a:t>Prokurimin e pornografisë së fëmijëve për vete ose për ndonjë tjetër (marrja aktive e pornografisë për fëmijë, përfshirë edhe shkarkimin e saj) </a:t>
            </a:r>
          </a:p>
          <a:p>
            <a:pPr marL="800100" lvl="1" indent="-342900" algn="just">
              <a:buFont typeface="Wingdings" pitchFamily="2" charset="2"/>
              <a:buChar char="ü"/>
            </a:pPr>
            <a:r>
              <a:rPr lang="sq-AL" sz="1920"/>
              <a:t>Posedimin e pornografisë së fëmijëve (posedimi në sistemin kompjuterik ose bartësin e të dhënave)</a:t>
            </a:r>
          </a:p>
        </p:txBody>
      </p:sp>
    </p:spTree>
    <p:extLst>
      <p:ext uri="{BB962C8B-B14F-4D97-AF65-F5344CB8AC3E}">
        <p14:creationId xmlns:p14="http://schemas.microsoft.com/office/powerpoint/2010/main" xmlns="" val="147780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Përkufizimi i krimit kibernetik</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88522" y="1166842"/>
            <a:ext cx="4686677" cy="5416868"/>
          </a:xfrm>
          <a:prstGeom prst="rect">
            <a:avLst/>
          </a:prstGeom>
        </p:spPr>
        <p:txBody>
          <a:bodyPr wrap="square">
            <a:spAutoFit/>
          </a:bodyPr>
          <a:lstStyle/>
          <a:p>
            <a:pPr marL="342900" indent="-342900" algn="just">
              <a:buFont typeface="Wingdings" panose="05000000000000000000" pitchFamily="2" charset="2"/>
              <a:buChar char="Ø"/>
            </a:pPr>
            <a:r>
              <a:rPr lang="sq-AL" sz="2200" dirty="0">
                <a:ea typeface="Verdana" panose="020B0604030504040204" pitchFamily="34" charset="0"/>
                <a:cs typeface="Arial" panose="020B0604020202020204" pitchFamily="34" charset="0"/>
              </a:rPr>
              <a:t>Çfarë ËSHTË krim </a:t>
            </a:r>
            <a:r>
              <a:rPr lang="sq-AL" sz="2200" dirty="0" err="1">
                <a:ea typeface="Verdana" panose="020B0604030504040204" pitchFamily="34" charset="0"/>
                <a:cs typeface="Arial" panose="020B0604020202020204" pitchFamily="34" charset="0"/>
              </a:rPr>
              <a:t>kibernetik</a:t>
            </a:r>
            <a:r>
              <a:rPr lang="sq-AL" sz="2200" dirty="0">
                <a:ea typeface="Verdana" panose="020B0604030504040204" pitchFamily="34" charset="0"/>
                <a:cs typeface="Arial" panose="020B0604020202020204" pitchFamily="34" charset="0"/>
              </a:rPr>
              <a:t>:</a:t>
            </a: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q-AL" sz="2000" dirty="0">
                <a:ea typeface="Verdana" panose="020B0604030504040204" pitchFamily="34" charset="0"/>
                <a:cs typeface="Arial" panose="020B0604020202020204" pitchFamily="34" charset="0"/>
              </a:rPr>
              <a:t>Veprat penale kundër </a:t>
            </a:r>
            <a:r>
              <a:rPr lang="sq-AL" sz="2000" dirty="0" err="1">
                <a:ea typeface="Verdana" panose="020B0604030504040204" pitchFamily="34" charset="0"/>
                <a:cs typeface="Arial" panose="020B0604020202020204" pitchFamily="34" charset="0"/>
              </a:rPr>
              <a:t>konfidencialitetit</a:t>
            </a:r>
            <a:r>
              <a:rPr lang="sq-AL" sz="2000" dirty="0">
                <a:ea typeface="Verdana" panose="020B0604030504040204" pitchFamily="34" charset="0"/>
                <a:cs typeface="Arial" panose="020B0604020202020204" pitchFamily="34" charset="0"/>
              </a:rPr>
              <a:t>, integritetit dhe </a:t>
            </a:r>
            <a:r>
              <a:rPr lang="sq-AL" sz="2000" dirty="0" err="1">
                <a:ea typeface="Verdana" panose="020B0604030504040204" pitchFamily="34" charset="0"/>
                <a:cs typeface="Arial" panose="020B0604020202020204" pitchFamily="34" charset="0"/>
              </a:rPr>
              <a:t>disponueshmërisë</a:t>
            </a:r>
            <a:r>
              <a:rPr lang="sq-AL" sz="2000" dirty="0">
                <a:ea typeface="Verdana" panose="020B0604030504040204" pitchFamily="34" charset="0"/>
                <a:cs typeface="Arial" panose="020B0604020202020204" pitchFamily="34" charset="0"/>
              </a:rPr>
              <a:t> të të dhënave dhe sistemeve kompjuterike</a:t>
            </a:r>
          </a:p>
          <a:p>
            <a:pPr marL="800100" lvl="1" indent="-342900" algn="just">
              <a:buFont typeface="Wingdings" panose="05000000000000000000" pitchFamily="2" charset="2"/>
              <a:buChar char="v"/>
            </a:pP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q-AL" sz="2000" dirty="0">
                <a:ea typeface="Verdana" panose="020B0604030504040204" pitchFamily="34" charset="0"/>
                <a:cs typeface="Arial" panose="020B0604020202020204" pitchFamily="34" charset="0"/>
              </a:rPr>
              <a:t>Veprat penale të lidhura me kompjuterë</a:t>
            </a:r>
          </a:p>
          <a:p>
            <a:pPr marL="800100" lvl="1" indent="-342900" algn="just">
              <a:buFont typeface="Wingdings" panose="05000000000000000000" pitchFamily="2" charset="2"/>
              <a:buChar char="v"/>
            </a:pP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q-AL" sz="2000" dirty="0">
                <a:ea typeface="Verdana" panose="020B0604030504040204" pitchFamily="34" charset="0"/>
                <a:cs typeface="Arial" panose="020B0604020202020204" pitchFamily="34" charset="0"/>
              </a:rPr>
              <a:t>Veprat lidhur me përmbajtjen (pornografia me fëmijë)</a:t>
            </a:r>
          </a:p>
          <a:p>
            <a:pPr marL="800100" lvl="1" indent="-342900" algn="just">
              <a:buFont typeface="Wingdings" panose="05000000000000000000" pitchFamily="2" charset="2"/>
              <a:buChar char="v"/>
            </a:pPr>
            <a:endParaRPr lang="en-US" sz="20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q-AL" sz="2000" dirty="0">
                <a:ea typeface="Verdana" panose="020B0604030504040204" pitchFamily="34" charset="0"/>
                <a:cs typeface="Arial" panose="020B0604020202020204" pitchFamily="34" charset="0"/>
              </a:rPr>
              <a:t>Veprat që lidhen me të drejtën e autorit dhe të drejtat e përafërta (shkelja e të drejtës së autorit) </a:t>
            </a:r>
          </a:p>
          <a:p>
            <a:pPr algn="just"/>
            <a:endParaRPr lang="en-GB" sz="2200"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xmlns="" id="{BA49C5DC-84B0-432A-BEC6-1D19CE5D202F}"/>
              </a:ext>
            </a:extLst>
          </p:cNvPr>
          <p:cNvSpPr/>
          <p:nvPr/>
        </p:nvSpPr>
        <p:spPr>
          <a:xfrm>
            <a:off x="4612839" y="1166842"/>
            <a:ext cx="4309091" cy="4154984"/>
          </a:xfrm>
          <a:prstGeom prst="rect">
            <a:avLst/>
          </a:prstGeom>
        </p:spPr>
        <p:txBody>
          <a:bodyPr wrap="square">
            <a:spAutoFit/>
          </a:bodyPr>
          <a:lstStyle/>
          <a:p>
            <a:pPr marL="342900" indent="-342900" algn="just">
              <a:buFont typeface="Wingdings" panose="05000000000000000000" pitchFamily="2" charset="2"/>
              <a:buChar char="Ø"/>
            </a:pPr>
            <a:r>
              <a:rPr lang="sq-AL" sz="2200" dirty="0">
                <a:ea typeface="Verdana" panose="020B0604030504040204" pitchFamily="34" charset="0"/>
                <a:cs typeface="Arial" panose="020B0604020202020204" pitchFamily="34" charset="0"/>
              </a:rPr>
              <a:t>Përse pornografia me fëmijë?</a:t>
            </a:r>
          </a:p>
          <a:p>
            <a:pPr marL="800100" lvl="1" indent="-342900" algn="just">
              <a:buFont typeface="Wingdings" panose="05000000000000000000" pitchFamily="2" charset="2"/>
              <a:buChar char="Ø"/>
            </a:pPr>
            <a:r>
              <a:rPr lang="sq-AL" sz="2200" dirty="0">
                <a:ea typeface="Verdana" panose="020B0604030504040204" pitchFamily="34" charset="0"/>
                <a:cs typeface="Arial" panose="020B0604020202020204" pitchFamily="34" charset="0"/>
              </a:rPr>
              <a:t>Konsensusi global për urrejtjen ndaj veprave penale</a:t>
            </a:r>
          </a:p>
          <a:p>
            <a:pPr marL="800100" lvl="1" indent="-342900" algn="just">
              <a:buFont typeface="Wingdings" panose="05000000000000000000" pitchFamily="2" charset="2"/>
              <a:buChar char="Ø"/>
            </a:pPr>
            <a:endParaRPr lang="en-GB"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sq-AL" sz="2200" dirty="0">
                <a:ea typeface="Verdana" panose="020B0604030504040204" pitchFamily="34" charset="0"/>
                <a:cs typeface="Arial" panose="020B0604020202020204" pitchFamily="34" charset="0"/>
              </a:rPr>
              <a:t>Përse shkelja e të drejtës së autorit?</a:t>
            </a:r>
          </a:p>
          <a:p>
            <a:pPr marL="800100" lvl="1" indent="-342900" algn="just">
              <a:buFont typeface="Wingdings" panose="05000000000000000000" pitchFamily="2" charset="2"/>
              <a:buChar char="Ø"/>
            </a:pPr>
            <a:r>
              <a:rPr lang="sq-AL" sz="2200" dirty="0">
                <a:ea typeface="Verdana" panose="020B0604030504040204" pitchFamily="34" charset="0"/>
                <a:cs typeface="Arial" panose="020B0604020202020204" pitchFamily="34" charset="0"/>
              </a:rPr>
              <a:t>Një nga veprat më të zakonshme të kryera në internet</a:t>
            </a:r>
          </a:p>
          <a:p>
            <a:pPr marL="800100" lvl="1" indent="-342900" algn="just">
              <a:buFont typeface="Wingdings" panose="05000000000000000000" pitchFamily="2" charset="2"/>
              <a:buChar char="Ø"/>
            </a:pPr>
            <a:r>
              <a:rPr lang="sq-AL" sz="2200" dirty="0">
                <a:ea typeface="Verdana" panose="020B0604030504040204" pitchFamily="34" charset="0"/>
                <a:cs typeface="Arial" panose="020B0604020202020204" pitchFamily="34" charset="0"/>
              </a:rPr>
              <a:t>Lehtësia e shkeljes dhe shkalla e riprodhimit dhe shpërndarjes ka bërë të domosdoshëm </a:t>
            </a:r>
            <a:r>
              <a:rPr lang="sq-AL" sz="2200" dirty="0" err="1">
                <a:ea typeface="Verdana" panose="020B0604030504040204" pitchFamily="34" charset="0"/>
                <a:cs typeface="Arial" panose="020B0604020202020204" pitchFamily="34" charset="0"/>
              </a:rPr>
              <a:t>penalizimin</a:t>
            </a:r>
            <a:r>
              <a:rPr lang="sq-AL" sz="2200" dirty="0">
                <a:ea typeface="Verdana" panose="020B0604030504040204" pitchFamily="34" charset="0"/>
                <a:cs typeface="Arial" panose="020B0604020202020204" pitchFamily="34" charset="0"/>
              </a:rPr>
              <a:t> </a:t>
            </a:r>
          </a:p>
        </p:txBody>
      </p:sp>
    </p:spTree>
    <p:extLst>
      <p:ext uri="{BB962C8B-B14F-4D97-AF65-F5344CB8AC3E}">
        <p14:creationId xmlns:p14="http://schemas.microsoft.com/office/powerpoint/2010/main" xmlns="" val="1339886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9 – Veprat që lidhen me </a:t>
            </a:r>
          </a:p>
          <a:p>
            <a:pPr algn="r"/>
            <a:r>
              <a:rPr lang="sq-AL" sz="3200" b="1"/>
              <a:t>Pornografinë me fëmijë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894205"/>
            <a:ext cx="4414130" cy="5847755"/>
          </a:xfrm>
          <a:prstGeom prst="rect">
            <a:avLst/>
          </a:prstGeom>
        </p:spPr>
        <p:txBody>
          <a:bodyPr wrap="square">
            <a:spAutoFit/>
          </a:bodyPr>
          <a:lstStyle/>
          <a:p>
            <a:pPr marL="342900" indent="-342900" algn="just">
              <a:buFont typeface="Wingdings" pitchFamily="2" charset="2"/>
              <a:buChar char="Ø"/>
            </a:pPr>
            <a:r>
              <a:rPr lang="sq-AL" sz="1700" dirty="0"/>
              <a:t>2 Për qëllimet e paragrafit 1 më lart, termi "pornografi e fëmijëve" përfshin </a:t>
            </a:r>
            <a:r>
              <a:rPr lang="sq-AL" sz="1700" b="1" dirty="0">
                <a:solidFill>
                  <a:srgbClr val="FF0000"/>
                </a:solidFill>
              </a:rPr>
              <a:t>materialin pornografik</a:t>
            </a:r>
            <a:r>
              <a:rPr lang="sq-AL" sz="1700" dirty="0"/>
              <a:t> që </a:t>
            </a:r>
            <a:r>
              <a:rPr lang="sq-AL" sz="1700" b="1" dirty="0" err="1">
                <a:solidFill>
                  <a:srgbClr val="FF0000"/>
                </a:solidFill>
              </a:rPr>
              <a:t>vizualisht</a:t>
            </a:r>
            <a:r>
              <a:rPr lang="sq-AL" sz="1700" b="1" dirty="0">
                <a:solidFill>
                  <a:srgbClr val="FF0000"/>
                </a:solidFill>
              </a:rPr>
              <a:t> paraqet</a:t>
            </a:r>
            <a:r>
              <a:rPr lang="sq-AL" sz="1700" dirty="0"/>
              <a:t>: </a:t>
            </a:r>
          </a:p>
          <a:p>
            <a:pPr lvl="1" algn="just"/>
            <a:r>
              <a:rPr lang="sq-AL" sz="1700" dirty="0"/>
              <a:t>a një të mitur të përfshirë në sjellje të qarta seksuale; </a:t>
            </a:r>
          </a:p>
          <a:p>
            <a:pPr lvl="1" algn="just"/>
            <a:r>
              <a:rPr lang="sq-AL" sz="1700" dirty="0"/>
              <a:t>b një person që duket si i mitur i përfshirë në sjellje të qarta seksuale; </a:t>
            </a:r>
          </a:p>
          <a:p>
            <a:pPr lvl="1" algn="just"/>
            <a:r>
              <a:rPr lang="sq-AL" sz="1700" dirty="0"/>
              <a:t>c imazhe reale që tregojnë një të mitur të përfshirë në sjellje të qarta seksuale. </a:t>
            </a:r>
          </a:p>
          <a:p>
            <a:pPr algn="just"/>
            <a:endParaRPr lang="en-US" sz="1700" dirty="0"/>
          </a:p>
          <a:p>
            <a:pPr marL="285750" indent="-285750" algn="just">
              <a:buFont typeface="Wingdings" panose="05000000000000000000" pitchFamily="2" charset="2"/>
              <a:buChar char="Ø"/>
            </a:pPr>
            <a:r>
              <a:rPr lang="sq-AL" sz="1700" dirty="0"/>
              <a:t>3 Për qëllimet e paragrafit 2 më lart, termi "i mitur" përfshin të gjithë personat nën moshën 18 vjeç. Një Palë mundet, megjithatë, të kërkojë një limit moshe më të vogël, e cila nuk duhet të jetë më pak se 16 vjeç. </a:t>
            </a:r>
          </a:p>
          <a:p>
            <a:pPr marL="285750" indent="-285750" algn="just">
              <a:buFont typeface="Wingdings" panose="05000000000000000000" pitchFamily="2" charset="2"/>
              <a:buChar char="Ø"/>
            </a:pPr>
            <a:endParaRPr lang="en-US" sz="1700" dirty="0"/>
          </a:p>
          <a:p>
            <a:pPr marL="285750" indent="-285750" algn="just">
              <a:buFont typeface="Wingdings" panose="05000000000000000000" pitchFamily="2" charset="2"/>
              <a:buChar char="Ø"/>
            </a:pPr>
            <a:r>
              <a:rPr lang="sq-AL" sz="1700" dirty="0"/>
              <a:t>4 Çdo Palë mund të rezervojë të drejtën të mos aplikojë në tërësi apo pjesërisht paragrafin 1(d) dhe 1 (e) dhe 2 (b) dhe 2 (c).</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5193729"/>
          </a:xfrm>
          <a:prstGeom prst="rect">
            <a:avLst/>
          </a:prstGeom>
        </p:spPr>
        <p:txBody>
          <a:bodyPr wrap="square">
            <a:spAutoFit/>
          </a:bodyPr>
          <a:lstStyle/>
          <a:p>
            <a:pPr marL="342900" indent="-342900" algn="just">
              <a:buFont typeface="Wingdings" pitchFamily="2" charset="2"/>
              <a:buChar char="ü"/>
            </a:pPr>
            <a:r>
              <a:rPr lang="sq-AL" sz="1950" dirty="0"/>
              <a:t>Qeverisur nga standardet kombëtare që kanë të bëjnë me klasifikimin e materialeve si: </a:t>
            </a:r>
          </a:p>
          <a:p>
            <a:pPr marL="800100" lvl="1" indent="-342900" algn="just">
              <a:buFont typeface="Wingdings" pitchFamily="2" charset="2"/>
              <a:buChar char="ü"/>
            </a:pPr>
            <a:r>
              <a:rPr lang="sq-AL" sz="1950" dirty="0"/>
              <a:t>Të turpshme</a:t>
            </a:r>
          </a:p>
          <a:p>
            <a:pPr marL="800100" lvl="1" indent="-342900" algn="just">
              <a:buFont typeface="Wingdings" pitchFamily="2" charset="2"/>
              <a:buChar char="ü"/>
            </a:pPr>
            <a:r>
              <a:rPr lang="sq-AL" sz="1950" dirty="0"/>
              <a:t>Në </a:t>
            </a:r>
            <a:r>
              <a:rPr lang="sq-AL" sz="1950" dirty="0" err="1"/>
              <a:t>shpërputhje</a:t>
            </a:r>
            <a:r>
              <a:rPr lang="sq-AL" sz="1950" dirty="0"/>
              <a:t> me moralin publik</a:t>
            </a:r>
          </a:p>
          <a:p>
            <a:pPr marL="800100" lvl="1" indent="-342900" algn="just">
              <a:buFont typeface="Wingdings" pitchFamily="2" charset="2"/>
              <a:buChar char="ü"/>
            </a:pPr>
            <a:r>
              <a:rPr lang="sq-AL" sz="1950" dirty="0"/>
              <a:t>Ngjashëm të korruptuara </a:t>
            </a:r>
          </a:p>
          <a:p>
            <a:pPr marL="800100" lvl="1" indent="-342900" algn="just">
              <a:buFont typeface="Wingdings" pitchFamily="2" charset="2"/>
              <a:buChar char="ü"/>
            </a:pPr>
            <a:endParaRPr lang="en-US" sz="1950" dirty="0"/>
          </a:p>
          <a:p>
            <a:pPr marL="342900" indent="-342900" algn="just">
              <a:buFont typeface="Wingdings" pitchFamily="2" charset="2"/>
              <a:buChar char="ü"/>
            </a:pPr>
            <a:r>
              <a:rPr lang="sq-AL" sz="1950" dirty="0"/>
              <a:t>Materialet që kanë merita artistike, mjekësore, shkencore ose të ngjashme nuk mund të klasifikohen si pornografike </a:t>
            </a:r>
          </a:p>
          <a:p>
            <a:pPr marL="342900" indent="-342900" algn="just">
              <a:buFont typeface="Wingdings" pitchFamily="2" charset="2"/>
              <a:buChar char="ü"/>
            </a:pPr>
            <a:endParaRPr lang="en-US" sz="1950" dirty="0"/>
          </a:p>
          <a:p>
            <a:pPr marL="342900" indent="-342900" algn="just">
              <a:buFont typeface="Wingdings" pitchFamily="2" charset="2"/>
              <a:buChar char="ü"/>
            </a:pPr>
            <a:r>
              <a:rPr lang="sq-AL" sz="1950" dirty="0"/>
              <a:t>Paraqitja vizuale përfshin të dhënat e ruajtura në sistemin kompjuterik ose në hapësirën e ruajtjes, e cila është e aftë të shndërrohet në imazh vizual</a:t>
            </a:r>
          </a:p>
        </p:txBody>
      </p:sp>
    </p:spTree>
    <p:extLst>
      <p:ext uri="{BB962C8B-B14F-4D97-AF65-F5344CB8AC3E}">
        <p14:creationId xmlns:p14="http://schemas.microsoft.com/office/powerpoint/2010/main" xmlns="" val="3692965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9 – Veprat që lidhen me </a:t>
            </a:r>
          </a:p>
          <a:p>
            <a:pPr algn="r"/>
            <a:r>
              <a:rPr lang="sq-AL" sz="3200" b="1"/>
              <a:t>Pornografinë me fëmijë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894205"/>
            <a:ext cx="4414130" cy="5847755"/>
          </a:xfrm>
          <a:prstGeom prst="rect">
            <a:avLst/>
          </a:prstGeom>
        </p:spPr>
        <p:txBody>
          <a:bodyPr wrap="square">
            <a:spAutoFit/>
          </a:bodyPr>
          <a:lstStyle/>
          <a:p>
            <a:pPr marL="342900" indent="-342900" algn="just">
              <a:buFont typeface="Wingdings" pitchFamily="2" charset="2"/>
              <a:buChar char="Ø"/>
            </a:pPr>
            <a:r>
              <a:rPr lang="sq-AL" sz="1700" dirty="0"/>
              <a:t>2 Për qëllimet e paragrafit 1 më lart, termi "pornografi e fëmijëve" përfshin materialin pornografik që </a:t>
            </a:r>
            <a:r>
              <a:rPr lang="sq-AL" sz="1700" dirty="0" err="1"/>
              <a:t>vizualisht</a:t>
            </a:r>
            <a:r>
              <a:rPr lang="sq-AL" sz="1700" dirty="0"/>
              <a:t> paraqet: </a:t>
            </a:r>
          </a:p>
          <a:p>
            <a:pPr lvl="1" algn="just"/>
            <a:r>
              <a:rPr lang="sq-AL" sz="1700" dirty="0"/>
              <a:t>a një të mitur të përfshirë në </a:t>
            </a:r>
            <a:r>
              <a:rPr lang="sq-AL" sz="1700" b="1" dirty="0">
                <a:solidFill>
                  <a:srgbClr val="FF0000"/>
                </a:solidFill>
              </a:rPr>
              <a:t>sjellje të qartë seksuale</a:t>
            </a:r>
            <a:r>
              <a:rPr lang="sq-AL" sz="1700" dirty="0"/>
              <a:t>; </a:t>
            </a:r>
          </a:p>
          <a:p>
            <a:pPr lvl="1" algn="just"/>
            <a:r>
              <a:rPr lang="sq-AL" sz="1700" dirty="0"/>
              <a:t>b një person që duket si i mitur i përfshirë në sjellje të qarta seksuale; </a:t>
            </a:r>
          </a:p>
          <a:p>
            <a:pPr lvl="1" algn="just"/>
            <a:r>
              <a:rPr lang="sq-AL" sz="1700" dirty="0"/>
              <a:t>c imazhe reale që tregojnë një të mitur të përfshirë në sjellje të qarta seksuale. </a:t>
            </a:r>
          </a:p>
          <a:p>
            <a:pPr algn="just"/>
            <a:endParaRPr lang="en-US" sz="1700" dirty="0"/>
          </a:p>
          <a:p>
            <a:pPr marL="285750" indent="-285750" algn="just">
              <a:buFont typeface="Wingdings" panose="05000000000000000000" pitchFamily="2" charset="2"/>
              <a:buChar char="Ø"/>
            </a:pPr>
            <a:r>
              <a:rPr lang="sq-AL" sz="1700" dirty="0"/>
              <a:t>3 Për qëllimet e paragrafit 2 më lart, termi "i mitur" përfshin të gjithë personat nën moshën 18 vjeç. Një Palë mundet, megjithatë, të kërkojë një limit moshe më të vogël, e cila nuk duhet të jetë më pak se 16 vjeç. </a:t>
            </a:r>
          </a:p>
          <a:p>
            <a:pPr marL="285750" indent="-285750" algn="just">
              <a:buFont typeface="Wingdings" panose="05000000000000000000" pitchFamily="2" charset="2"/>
              <a:buChar char="Ø"/>
            </a:pPr>
            <a:endParaRPr lang="en-US" sz="1700" dirty="0"/>
          </a:p>
          <a:p>
            <a:pPr marL="285750" indent="-285750" algn="just">
              <a:buFont typeface="Wingdings" panose="05000000000000000000" pitchFamily="2" charset="2"/>
              <a:buChar char="Ø"/>
            </a:pPr>
            <a:r>
              <a:rPr lang="sq-AL" sz="1700" dirty="0"/>
              <a:t>4 Çdo Palë mund të rezervojë të drejtën të mos aplikojë në tërësi apo pjesërisht paragrafin 1(d) dhe 1 (e) dhe 2 (b) dhe 2 (c).</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039368"/>
            <a:ext cx="4608326" cy="5355312"/>
          </a:xfrm>
          <a:prstGeom prst="rect">
            <a:avLst/>
          </a:prstGeom>
        </p:spPr>
        <p:txBody>
          <a:bodyPr wrap="square">
            <a:spAutoFit/>
          </a:bodyPr>
          <a:lstStyle/>
          <a:p>
            <a:pPr marL="342900" indent="-342900" algn="just">
              <a:buFont typeface="Wingdings" pitchFamily="2" charset="2"/>
              <a:buChar char="ü"/>
            </a:pPr>
            <a:r>
              <a:rPr lang="sq-AL" dirty="0"/>
              <a:t>Mbulon së paku: </a:t>
            </a:r>
          </a:p>
          <a:p>
            <a:pPr marL="800100" lvl="1" indent="-342900" algn="just">
              <a:buFont typeface="Wingdings" pitchFamily="2" charset="2"/>
              <a:buChar char="ü"/>
            </a:pPr>
            <a:r>
              <a:rPr lang="sq-AL" dirty="0"/>
              <a:t>Marrëdhëniet seksuale përfshirë organet gjenitale-gjenitale, oral-gjenitale, anal-gjenitale ose oral-anale ndërmjet të miturve, ose ndërmjet një të rrituri dhe një të mituri, të seksit të njëjtë ose të kundërt</a:t>
            </a:r>
          </a:p>
          <a:p>
            <a:pPr marL="800100" lvl="1" indent="-342900" algn="just">
              <a:buFont typeface="Wingdings" pitchFamily="2" charset="2"/>
              <a:buChar char="ü"/>
            </a:pPr>
            <a:r>
              <a:rPr lang="sq-AL" dirty="0"/>
              <a:t>Shtazëria</a:t>
            </a:r>
          </a:p>
          <a:p>
            <a:pPr marL="800100" lvl="1" indent="-342900" algn="just">
              <a:buFont typeface="Wingdings" pitchFamily="2" charset="2"/>
              <a:buChar char="ü"/>
            </a:pPr>
            <a:r>
              <a:rPr lang="sq-AL" dirty="0"/>
              <a:t>Masturbimi</a:t>
            </a:r>
          </a:p>
          <a:p>
            <a:pPr marL="800100" lvl="1" indent="-342900" algn="just">
              <a:buFont typeface="Wingdings" pitchFamily="2" charset="2"/>
              <a:buChar char="ü"/>
            </a:pPr>
            <a:r>
              <a:rPr lang="sq-AL" dirty="0"/>
              <a:t>Abuzimi sadist ose </a:t>
            </a:r>
            <a:r>
              <a:rPr lang="sq-AL" dirty="0" err="1"/>
              <a:t>mazokist</a:t>
            </a:r>
            <a:r>
              <a:rPr lang="sq-AL" dirty="0"/>
              <a:t> në sjelljen seksuale</a:t>
            </a:r>
          </a:p>
          <a:p>
            <a:pPr marL="800100" lvl="1" indent="-342900" algn="just">
              <a:buFont typeface="Wingdings" pitchFamily="2" charset="2"/>
              <a:buChar char="ü"/>
            </a:pPr>
            <a:r>
              <a:rPr lang="sq-AL" dirty="0"/>
              <a:t>Ekspozitë me interes të organeve gjenitale ose të zonës </a:t>
            </a:r>
            <a:r>
              <a:rPr lang="sq-AL" dirty="0" err="1"/>
              <a:t>pubike</a:t>
            </a:r>
            <a:r>
              <a:rPr lang="sq-AL" dirty="0"/>
              <a:t> të të miturve. </a:t>
            </a:r>
          </a:p>
          <a:p>
            <a:pPr marL="342900" indent="-342900" algn="just">
              <a:buFont typeface="Wingdings" pitchFamily="2" charset="2"/>
              <a:buChar char="ü"/>
            </a:pPr>
            <a:r>
              <a:rPr lang="sq-AL" dirty="0"/>
              <a:t>Pala mund të përdorë një përkufizim më të gjerë të sjelljes së qartë seksuale </a:t>
            </a:r>
          </a:p>
          <a:p>
            <a:pPr marL="342900" indent="-342900" algn="just">
              <a:buFont typeface="Wingdings" pitchFamily="2" charset="2"/>
              <a:buChar char="ü"/>
            </a:pPr>
            <a:r>
              <a:rPr lang="sq-AL" dirty="0"/>
              <a:t>Nuk është e rëndësishme nëse sjellja është e vërtetë apo e simuluar</a:t>
            </a:r>
          </a:p>
        </p:txBody>
      </p:sp>
    </p:spTree>
    <p:extLst>
      <p:ext uri="{BB962C8B-B14F-4D97-AF65-F5344CB8AC3E}">
        <p14:creationId xmlns:p14="http://schemas.microsoft.com/office/powerpoint/2010/main" xmlns="" val="283695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9 – Veprat që lidhen me </a:t>
            </a:r>
          </a:p>
          <a:p>
            <a:pPr algn="r"/>
            <a:r>
              <a:rPr lang="sq-AL" sz="3200" b="1"/>
              <a:t>Pornografinë me fëmijë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509200"/>
          </a:xfrm>
          <a:prstGeom prst="rect">
            <a:avLst/>
          </a:prstGeom>
        </p:spPr>
        <p:txBody>
          <a:bodyPr wrap="square">
            <a:spAutoFit/>
          </a:bodyPr>
          <a:lstStyle/>
          <a:p>
            <a:pPr marL="342900" indent="-342900" algn="just">
              <a:buFont typeface="Wingdings" pitchFamily="2" charset="2"/>
              <a:buChar char="Ø"/>
            </a:pPr>
            <a:r>
              <a:rPr lang="sq-AL" sz="1600" dirty="0"/>
              <a:t>2 Për qëllimet e paragrafit 1 më lart, termi "pornografi e fëmijëve" përfshin materialin pornografik që </a:t>
            </a:r>
            <a:r>
              <a:rPr lang="sq-AL" sz="1600" dirty="0" err="1"/>
              <a:t>vizualisht</a:t>
            </a:r>
            <a:r>
              <a:rPr lang="sq-AL" sz="1600" dirty="0"/>
              <a:t> </a:t>
            </a:r>
            <a:r>
              <a:rPr lang="sq-AL" sz="1600" b="1" dirty="0">
                <a:solidFill>
                  <a:srgbClr val="FF0000"/>
                </a:solidFill>
              </a:rPr>
              <a:t>paraqet</a:t>
            </a:r>
            <a:r>
              <a:rPr lang="sq-AL" sz="1600" dirty="0"/>
              <a:t>: </a:t>
            </a:r>
          </a:p>
          <a:p>
            <a:pPr lvl="1" algn="just"/>
            <a:r>
              <a:rPr lang="sq-AL" sz="1600" dirty="0"/>
              <a:t>a një </a:t>
            </a:r>
            <a:r>
              <a:rPr lang="sq-AL" sz="1600" b="1" dirty="0">
                <a:solidFill>
                  <a:srgbClr val="FF0000"/>
                </a:solidFill>
              </a:rPr>
              <a:t>i mitur</a:t>
            </a:r>
            <a:r>
              <a:rPr lang="sq-AL" sz="1600" dirty="0"/>
              <a:t> i përfshirë në sjellje të qarta seksuale; </a:t>
            </a:r>
          </a:p>
          <a:p>
            <a:pPr lvl="1" algn="just"/>
            <a:r>
              <a:rPr lang="sq-AL" sz="1600" dirty="0"/>
              <a:t>b një </a:t>
            </a:r>
            <a:r>
              <a:rPr lang="sq-AL" sz="1600" b="1" dirty="0">
                <a:solidFill>
                  <a:srgbClr val="FF0000"/>
                </a:solidFill>
              </a:rPr>
              <a:t>person që duket si i mitur </a:t>
            </a:r>
            <a:r>
              <a:rPr lang="sq-AL" sz="1600" dirty="0"/>
              <a:t>i përfshirë në sjellje të qarta seksuale; </a:t>
            </a:r>
          </a:p>
          <a:p>
            <a:pPr lvl="1" algn="just"/>
            <a:r>
              <a:rPr lang="sq-AL" sz="1600" dirty="0"/>
              <a:t>c </a:t>
            </a:r>
            <a:r>
              <a:rPr lang="sq-AL" sz="1600" b="1" dirty="0">
                <a:solidFill>
                  <a:srgbClr val="FF0000"/>
                </a:solidFill>
              </a:rPr>
              <a:t>imazhe reale që tregojnë një të mitur </a:t>
            </a:r>
            <a:r>
              <a:rPr lang="sq-AL" sz="1600" dirty="0"/>
              <a:t>të përfshirë në sjellje të qarta seksuale. </a:t>
            </a:r>
          </a:p>
          <a:p>
            <a:pPr algn="just"/>
            <a:endParaRPr lang="en-US" sz="1600" dirty="0"/>
          </a:p>
          <a:p>
            <a:pPr marL="285750" indent="-285750" algn="just">
              <a:buFont typeface="Wingdings" panose="05000000000000000000" pitchFamily="2" charset="2"/>
              <a:buChar char="Ø"/>
            </a:pPr>
            <a:r>
              <a:rPr lang="sq-AL" sz="1600" dirty="0"/>
              <a:t>3 Për qëllimet e paragrafit 2 më lart, termi "i mitur" përfshin të gjithë personat nën moshën 18 vjeç. Një Palë mundet, megjithatë, të kërkojë një limit moshe më të vogël, e cila nuk duhet të jetë më pak se 16 vjeç. </a:t>
            </a:r>
          </a:p>
          <a:p>
            <a:pPr marL="285750" indent="-285750" algn="just">
              <a:buFont typeface="Wingdings" panose="05000000000000000000" pitchFamily="2" charset="2"/>
              <a:buChar char="Ø"/>
            </a:pPr>
            <a:endParaRPr lang="en-US" sz="1600" dirty="0"/>
          </a:p>
          <a:p>
            <a:pPr marL="285750" indent="-285750" algn="just">
              <a:buFont typeface="Wingdings" panose="05000000000000000000" pitchFamily="2" charset="2"/>
              <a:buChar char="Ø"/>
            </a:pPr>
            <a:r>
              <a:rPr lang="sq-AL" sz="1600" dirty="0"/>
              <a:t>4 Çdo Palë mund të rezervojë të drejtën të mos aplikojë në tërësi apo pjesërisht paragrafin 1(d) dhe 1 (e) dhe 2 (b) dhe 2 (c).</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039368"/>
            <a:ext cx="4608326" cy="5493812"/>
          </a:xfrm>
          <a:prstGeom prst="rect">
            <a:avLst/>
          </a:prstGeom>
        </p:spPr>
        <p:txBody>
          <a:bodyPr wrap="square">
            <a:spAutoFit/>
          </a:bodyPr>
          <a:lstStyle/>
          <a:p>
            <a:pPr marL="342900" indent="-342900" algn="just">
              <a:buFont typeface="Wingdings" pitchFamily="2" charset="2"/>
              <a:buChar char="ü"/>
            </a:pPr>
            <a:r>
              <a:rPr lang="sq-AL" sz="1950" dirty="0"/>
              <a:t>Mbulohen përshkrimet e mëposhtme: </a:t>
            </a:r>
          </a:p>
          <a:p>
            <a:pPr marL="800100" lvl="1" indent="-342900" algn="just">
              <a:buFont typeface="Wingdings" pitchFamily="2" charset="2"/>
              <a:buChar char="ü"/>
            </a:pPr>
            <a:r>
              <a:rPr lang="sq-AL" sz="1950" dirty="0"/>
              <a:t>Abuzimi seksual i një fëmije të vërtetë </a:t>
            </a:r>
          </a:p>
          <a:p>
            <a:pPr marL="800100" lvl="1" indent="-342900" algn="just">
              <a:buFont typeface="Wingdings" pitchFamily="2" charset="2"/>
              <a:buChar char="ü"/>
            </a:pPr>
            <a:r>
              <a:rPr lang="sq-AL" sz="1950" dirty="0"/>
              <a:t>Imazhe të cilat përshkruajnë një person që duket se është i mitur i përfshirë në sjellje të qarta seksuale </a:t>
            </a:r>
          </a:p>
          <a:p>
            <a:pPr marL="800100" lvl="1" indent="-342900" algn="just">
              <a:buFont typeface="Wingdings" pitchFamily="2" charset="2"/>
              <a:buChar char="ü"/>
            </a:pPr>
            <a:r>
              <a:rPr lang="sq-AL" sz="1950" dirty="0"/>
              <a:t>Imazhet, të cilat, megjithëse "reale", në të vërtetë nuk përfshijnë një fëmijë të vërtetë të përfshirë në sjellje të qarta seksuale; duke përfshirë fotografi të cilat janë ndryshuar, të tilla si imazhe të riformuara të personave fizikë, ose edhe nëse gjenerohen tërësisht nga një kompjuter</a:t>
            </a:r>
          </a:p>
        </p:txBody>
      </p:sp>
    </p:spTree>
    <p:extLst>
      <p:ext uri="{BB962C8B-B14F-4D97-AF65-F5344CB8AC3E}">
        <p14:creationId xmlns:p14="http://schemas.microsoft.com/office/powerpoint/2010/main" xmlns="" val="332497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9 – Veprat që lidhen me </a:t>
            </a:r>
          </a:p>
          <a:p>
            <a:pPr algn="r"/>
            <a:r>
              <a:rPr lang="sq-AL" sz="3200" b="1"/>
              <a:t>Pornografinë me fëmijë</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894205"/>
            <a:ext cx="4414130" cy="5847755"/>
          </a:xfrm>
          <a:prstGeom prst="rect">
            <a:avLst/>
          </a:prstGeom>
        </p:spPr>
        <p:txBody>
          <a:bodyPr wrap="square">
            <a:spAutoFit/>
          </a:bodyPr>
          <a:lstStyle/>
          <a:p>
            <a:pPr marL="342900" indent="-342900" algn="just">
              <a:buFont typeface="Wingdings" pitchFamily="2" charset="2"/>
              <a:buChar char="Ø"/>
            </a:pPr>
            <a:r>
              <a:rPr lang="sq-AL" sz="1700" dirty="0"/>
              <a:t>2 Për qëllimet e paragrafit 1 më lart, termi "pornografi e fëmijëve" përfshin materialin pornografik që </a:t>
            </a:r>
            <a:r>
              <a:rPr lang="sq-AL" sz="1700" dirty="0" err="1"/>
              <a:t>vizualisht</a:t>
            </a:r>
            <a:r>
              <a:rPr lang="sq-AL" sz="1700" dirty="0"/>
              <a:t> paraqet: </a:t>
            </a:r>
          </a:p>
          <a:p>
            <a:pPr lvl="1" algn="just"/>
            <a:r>
              <a:rPr lang="sq-AL" sz="1700" dirty="0"/>
              <a:t>a një të mitur të përfshirë në sjellje të qarta seksuale; </a:t>
            </a:r>
          </a:p>
          <a:p>
            <a:pPr lvl="1" algn="just"/>
            <a:r>
              <a:rPr lang="sq-AL" sz="1700" dirty="0"/>
              <a:t>b një person që duket si i mitur i përfshirë në sjellje të qarta seksuale; </a:t>
            </a:r>
          </a:p>
          <a:p>
            <a:pPr lvl="1" algn="just"/>
            <a:r>
              <a:rPr lang="sq-AL" sz="1700" dirty="0"/>
              <a:t>c imazhe reale që tregojnë një të mitur të përfshirë në sjellje të qarta seksuale. </a:t>
            </a:r>
          </a:p>
          <a:p>
            <a:pPr algn="just"/>
            <a:endParaRPr lang="en-US" sz="1700" dirty="0"/>
          </a:p>
          <a:p>
            <a:pPr marL="285750" indent="-285750" algn="just">
              <a:buFont typeface="Wingdings" panose="05000000000000000000" pitchFamily="2" charset="2"/>
              <a:buChar char="Ø"/>
            </a:pPr>
            <a:r>
              <a:rPr lang="sq-AL" sz="1700" dirty="0"/>
              <a:t>3 Për qëllimet e paragrafit 2 më lart, termi "</a:t>
            </a:r>
            <a:r>
              <a:rPr lang="sq-AL" sz="1700" b="1" dirty="0">
                <a:solidFill>
                  <a:srgbClr val="FF0000"/>
                </a:solidFill>
              </a:rPr>
              <a:t>i mitur</a:t>
            </a:r>
            <a:r>
              <a:rPr lang="sq-AL" sz="1700" dirty="0"/>
              <a:t>" përfshin të gjithë personat </a:t>
            </a:r>
            <a:r>
              <a:rPr lang="sq-AL" sz="1700" b="1" dirty="0">
                <a:solidFill>
                  <a:srgbClr val="FF0000"/>
                </a:solidFill>
              </a:rPr>
              <a:t>nën moshën 18 vjeç</a:t>
            </a:r>
            <a:r>
              <a:rPr lang="sq-AL" sz="1700" dirty="0"/>
              <a:t>. Një Palë mundet, megjithatë, të kërkojë një limit moshe më të vogël, e cila nuk duhet të jetë më pak se 16 vjeç. </a:t>
            </a:r>
          </a:p>
          <a:p>
            <a:pPr marL="285750" indent="-285750" algn="just">
              <a:buFont typeface="Wingdings" panose="05000000000000000000" pitchFamily="2" charset="2"/>
              <a:buChar char="Ø"/>
            </a:pPr>
            <a:endParaRPr lang="en-US" sz="1700" dirty="0"/>
          </a:p>
          <a:p>
            <a:pPr marL="285750" indent="-285750" algn="just">
              <a:buFont typeface="Wingdings" panose="05000000000000000000" pitchFamily="2" charset="2"/>
              <a:buChar char="Ø"/>
            </a:pPr>
            <a:r>
              <a:rPr lang="sq-AL" sz="1700" dirty="0"/>
              <a:t>4 Çdo Palë mund të rezervojë të drejtën të mos aplikojë në tërësi apo pjesërisht paragrafin 1(d) dhe 1 (e) dhe 2 (b) dhe 2 (c).</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039367"/>
            <a:ext cx="4608326" cy="5586145"/>
          </a:xfrm>
          <a:prstGeom prst="rect">
            <a:avLst/>
          </a:prstGeom>
        </p:spPr>
        <p:txBody>
          <a:bodyPr wrap="square">
            <a:spAutoFit/>
          </a:bodyPr>
          <a:lstStyle/>
          <a:p>
            <a:pPr marL="342900" indent="-342900" algn="just">
              <a:buFont typeface="Wingdings" pitchFamily="2" charset="2"/>
              <a:buChar char="ü"/>
            </a:pPr>
            <a:r>
              <a:rPr lang="sq-AL" sz="2100" dirty="0"/>
              <a:t>Në përputhje me përkufizimin e fëmijës në Nenin 1 të Konventës së OKB-së për të Drejtat e Fëmijëve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Në përgjithësi, me të mitur nënkuptohen të gjithë personat nën moshën 18 vjeç, Palët mund të kërkojnë një kufi më të ulët moshe me kusht që të mos jetë më pak se 16 vjet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Mosha i referohet përdorimit të fëmijëve (realë ose fiktivë) si objekte seksuale; dhe jo mosha e pëlqimit për marrëdhëniet seksuale</a:t>
            </a:r>
          </a:p>
        </p:txBody>
      </p:sp>
    </p:spTree>
    <p:extLst>
      <p:ext uri="{BB962C8B-B14F-4D97-AF65-F5344CB8AC3E}">
        <p14:creationId xmlns:p14="http://schemas.microsoft.com/office/powerpoint/2010/main" xmlns="" val="353108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74</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1736256812"/>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74</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74</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828728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75</a:t>
            </a:fld>
            <a:endParaRPr lang="en-US" smtClean="0"/>
          </a:p>
        </p:txBody>
      </p:sp>
      <p:graphicFrame>
        <p:nvGraphicFramePr>
          <p:cNvPr id="4" name="Diagram 3">
            <a:extLst>
              <a:ext uri="{FF2B5EF4-FFF2-40B4-BE49-F238E27FC236}">
                <a16:creationId xmlns:a16="http://schemas.microsoft.com/office/drawing/2014/main" xmlns="" id="{05437733-B3E6-4DBB-8A2D-CA7D17A3901A}"/>
              </a:ext>
            </a:extLst>
          </p:cNvPr>
          <p:cNvGraphicFramePr/>
          <p:nvPr>
            <p:extLst>
              <p:ext uri="{D42A27DB-BD31-4B8C-83A1-F6EECF244321}">
                <p14:modId xmlns:p14="http://schemas.microsoft.com/office/powerpoint/2010/main" xmlns="" val="134586473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xmlns=""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75</a:t>
            </a:fld>
            <a:endParaRPr lang="en-GB" smtClean="0"/>
          </a:p>
        </p:txBody>
      </p:sp>
      <p:sp>
        <p:nvSpPr>
          <p:cNvPr id="8" name="TextBox 7">
            <a:extLst>
              <a:ext uri="{FF2B5EF4-FFF2-40B4-BE49-F238E27FC236}">
                <a16:creationId xmlns:a16="http://schemas.microsoft.com/office/drawing/2014/main" xmlns="" id="{C974593F-343C-4D52-8D55-2FAFCDF04844}"/>
              </a:ext>
            </a:extLst>
          </p:cNvPr>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xmlns=""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75</a:t>
            </a:fld>
            <a:endParaRPr lang="en-GB" smtClean="0">
              <a:solidFill>
                <a:schemeClr val="tx1"/>
              </a:solidFill>
            </a:endParaRPr>
          </a:p>
        </p:txBody>
      </p:sp>
      <p:sp>
        <p:nvSpPr>
          <p:cNvPr id="10" name="Rectangle 9">
            <a:extLst>
              <a:ext uri="{FF2B5EF4-FFF2-40B4-BE49-F238E27FC236}">
                <a16:creationId xmlns:a16="http://schemas.microsoft.com/office/drawing/2014/main" xmlns=""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xmlns=""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xmlns=""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Pyetje anketimi</a:t>
            </a:r>
          </a:p>
        </p:txBody>
      </p:sp>
      <p:pic>
        <p:nvPicPr>
          <p:cNvPr id="13" name="Picture 4">
            <a:extLst>
              <a:ext uri="{FF2B5EF4-FFF2-40B4-BE49-F238E27FC236}">
                <a16:creationId xmlns:a16="http://schemas.microsoft.com/office/drawing/2014/main" xmlns="" id="{B0BAA402-BFA5-4D5C-A83D-3F02308E59A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extBox 13">
            <a:extLst>
              <a:ext uri="{FF2B5EF4-FFF2-40B4-BE49-F238E27FC236}">
                <a16:creationId xmlns:a16="http://schemas.microsoft.com/office/drawing/2014/main" xmlns=""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612951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4938" y="-27384"/>
            <a:ext cx="8079062"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2800" b="1" dirty="0"/>
              <a:t>Neni 10 – Veprat penale që lidhen me shkelje të </a:t>
            </a:r>
          </a:p>
          <a:p>
            <a:pPr algn="r"/>
            <a:r>
              <a:rPr lang="sq-AL" sz="2800" b="1" dirty="0"/>
              <a:t>të drejtës së autorit dhe të drejtave të përafërta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48DFD5FF-FFB7-4122-B5D2-2185E8D454C3}"/>
              </a:ext>
            </a:extLst>
          </p:cNvPr>
          <p:cNvSpPr txBox="1">
            <a:spLocks/>
          </p:cNvSpPr>
          <p:nvPr/>
        </p:nvSpPr>
        <p:spPr>
          <a:xfrm>
            <a:off x="196850" y="1021109"/>
            <a:ext cx="8750300" cy="5431311"/>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r>
              <a:rPr lang="sq-AL" sz="2800" b="1" i="1" dirty="0"/>
              <a:t>Të Drejtat e pronës intelektuale</a:t>
            </a:r>
          </a:p>
          <a:p>
            <a:pPr marL="0" indent="0" algn="ctr" eaLnBrk="1" hangingPunct="1">
              <a:lnSpc>
                <a:spcPct val="90000"/>
              </a:lnSpc>
              <a:buFont typeface="Arial" panose="020B0604020202020204" pitchFamily="34" charset="0"/>
              <a:buNone/>
              <a:defRPr/>
            </a:pPr>
            <a:r>
              <a:rPr lang="sq-AL" sz="2800" b="1" i="1" dirty="0"/>
              <a:t>(Neni 10 – Konventa e Budapestit)</a:t>
            </a:r>
            <a:r>
              <a:rPr lang="sq-AL" sz="2800" dirty="0"/>
              <a:t> </a:t>
            </a:r>
          </a:p>
          <a:p>
            <a:pPr algn="ctr" eaLnBrk="1" hangingPunct="1">
              <a:lnSpc>
                <a:spcPct val="90000"/>
              </a:lnSpc>
              <a:defRPr/>
            </a:pPr>
            <a:endParaRPr lang="en-GB" altLang="sr-Latn-RS" sz="1100" dirty="0"/>
          </a:p>
          <a:p>
            <a:pPr algn="ctr" eaLnBrk="1" hangingPunct="1">
              <a:lnSpc>
                <a:spcPct val="90000"/>
              </a:lnSpc>
              <a:defRPr/>
            </a:pPr>
            <a:r>
              <a:rPr lang="sq-AL" sz="2400" i="1" dirty="0"/>
              <a:t>nuk krijon një rregullore të re për këtë temë</a:t>
            </a:r>
          </a:p>
          <a:p>
            <a:pPr algn="ctr" eaLnBrk="1" hangingPunct="1">
              <a:lnSpc>
                <a:spcPct val="90000"/>
              </a:lnSpc>
              <a:defRPr/>
            </a:pPr>
            <a:r>
              <a:rPr lang="sq-AL" sz="2400" i="1" dirty="0"/>
              <a:t>qëllimi i Konventës së Budapestit</a:t>
            </a:r>
          </a:p>
          <a:p>
            <a:pPr lvl="1" algn="ctr" eaLnBrk="1" hangingPunct="1">
              <a:lnSpc>
                <a:spcPct val="90000"/>
              </a:lnSpc>
              <a:defRPr/>
            </a:pPr>
            <a:r>
              <a:rPr lang="sq-AL" sz="2000" i="1" dirty="0"/>
              <a:t>për të zbatuar rregullat e mëparshme mbi të drejtat e autorit: ajo që përputhet me botën reale duhet gjithashtu të respektohet brenda realitetit </a:t>
            </a:r>
            <a:r>
              <a:rPr lang="sq-AL" sz="2000" i="1" dirty="0" err="1"/>
              <a:t>online</a:t>
            </a:r>
            <a:endParaRPr lang="sq-AL" sz="2000" i="1" dirty="0"/>
          </a:p>
          <a:p>
            <a:pPr lvl="1" algn="ctr" eaLnBrk="1" hangingPunct="1">
              <a:lnSpc>
                <a:spcPct val="90000"/>
              </a:lnSpc>
              <a:defRPr/>
            </a:pPr>
            <a:r>
              <a:rPr lang="sq-AL" sz="2000" i="1" dirty="0"/>
              <a:t>shkeljet e të drejtave të autorit </a:t>
            </a:r>
            <a:r>
              <a:rPr lang="sq-AL" sz="2000" i="1" dirty="0" err="1"/>
              <a:t>online</a:t>
            </a:r>
            <a:r>
              <a:rPr lang="sq-AL" sz="2000" i="1" dirty="0"/>
              <a:t>, ose të kryera me anë të një sistemi kompjuterik, duhet të dënohen sikur të jenë kryer në botën reale</a:t>
            </a:r>
          </a:p>
          <a:p>
            <a:pPr lvl="2" eaLnBrk="1" hangingPunct="1">
              <a:lnSpc>
                <a:spcPct val="90000"/>
              </a:lnSpc>
              <a:defRPr/>
            </a:pPr>
            <a:endParaRPr lang="en-GB" altLang="sr-Latn-RS" sz="1100" dirty="0"/>
          </a:p>
          <a:p>
            <a:pPr eaLnBrk="1" hangingPunct="1">
              <a:lnSpc>
                <a:spcPct val="90000"/>
              </a:lnSpc>
              <a:defRPr/>
            </a:pPr>
            <a:r>
              <a:rPr lang="sq-AL" sz="2400" dirty="0"/>
              <a:t>Konventa e Budapestit u referohet traktateve ekzistuese ndërkombëtare </a:t>
            </a:r>
          </a:p>
          <a:p>
            <a:pPr lvl="1" eaLnBrk="1" hangingPunct="1">
              <a:lnSpc>
                <a:spcPct val="90000"/>
              </a:lnSpc>
              <a:defRPr/>
            </a:pPr>
            <a:r>
              <a:rPr lang="sq-AL" sz="2000" dirty="0"/>
              <a:t>Marrëveshja e Parisit e 24 korrikut 1971</a:t>
            </a:r>
          </a:p>
          <a:p>
            <a:pPr lvl="1" eaLnBrk="1" hangingPunct="1">
              <a:lnSpc>
                <a:spcPct val="90000"/>
              </a:lnSpc>
              <a:defRPr/>
            </a:pPr>
            <a:r>
              <a:rPr lang="sq-AL" sz="2000" dirty="0"/>
              <a:t>Konventa e </a:t>
            </a:r>
            <a:r>
              <a:rPr lang="sq-AL" sz="2000" dirty="0" err="1"/>
              <a:t>Bernit</a:t>
            </a:r>
            <a:endParaRPr lang="sq-AL" sz="2000" dirty="0"/>
          </a:p>
          <a:p>
            <a:pPr lvl="1" eaLnBrk="1" hangingPunct="1">
              <a:lnSpc>
                <a:spcPct val="90000"/>
              </a:lnSpc>
              <a:defRPr/>
            </a:pPr>
            <a:r>
              <a:rPr lang="sq-AL" sz="2000" dirty="0"/>
              <a:t>Traktatet WIPO</a:t>
            </a:r>
          </a:p>
        </p:txBody>
      </p:sp>
    </p:spTree>
    <p:extLst>
      <p:ext uri="{BB962C8B-B14F-4D97-AF65-F5344CB8AC3E}">
        <p14:creationId xmlns:p14="http://schemas.microsoft.com/office/powerpoint/2010/main" xmlns="" val="2436814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10 – Veprat penale që lidhen me shkelje të </a:t>
            </a:r>
          </a:p>
          <a:p>
            <a:pPr algn="r"/>
            <a:r>
              <a:rPr lang="sq-AL" sz="3200" b="1"/>
              <a:t>të drejtës së autorit dhe të drejtave të përafërta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0" y="-730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062924"/>
          </a:xfrm>
          <a:prstGeom prst="rect">
            <a:avLst/>
          </a:prstGeom>
        </p:spPr>
        <p:txBody>
          <a:bodyPr wrap="square">
            <a:spAutoFit/>
          </a:bodyPr>
          <a:lstStyle/>
          <a:p>
            <a:pPr marL="342900" indent="-342900" algn="just">
              <a:buFont typeface="Wingdings" pitchFamily="2" charset="2"/>
              <a:buChar char="Ø"/>
            </a:pPr>
            <a:r>
              <a:rPr lang="sq-AL" sz="1700" dirty="0"/>
              <a:t>1 Secila palë do të miratojë masa të tilla legjislative dhe masa tjera që mund të jenë të nevojshme për të përcaktuar si vepra penale sipas ligjit të saj të brendshëm </a:t>
            </a:r>
            <a:r>
              <a:rPr lang="sq-AL" sz="1700" b="1" dirty="0">
                <a:solidFill>
                  <a:srgbClr val="FF0000"/>
                </a:solidFill>
              </a:rPr>
              <a:t>shkeljen e të drejtës së autorit</a:t>
            </a:r>
            <a:r>
              <a:rPr lang="sq-AL" sz="1700" dirty="0"/>
              <a:t>, siç </a:t>
            </a:r>
            <a:r>
              <a:rPr lang="sq-AL" sz="1700" b="1" dirty="0">
                <a:solidFill>
                  <a:srgbClr val="FF0000"/>
                </a:solidFill>
              </a:rPr>
              <a:t>është përcaktuar në ligjet </a:t>
            </a:r>
            <a:r>
              <a:rPr lang="sq-AL" sz="1700" dirty="0"/>
              <a:t>e asaj Pale, </a:t>
            </a:r>
            <a:r>
              <a:rPr lang="sq-AL" sz="1700" b="1" dirty="0">
                <a:solidFill>
                  <a:srgbClr val="FF0000"/>
                </a:solidFill>
              </a:rPr>
              <a:t>në pajtim me detyrimet që ajo ka marrë sipas Aktit të Parisit të 24 korrikut 1971 të Konventës së Bernës për Mbrojtjen e Veprave Letrare dhe Artistike, Marrëveshjen në Aspektet e Lidhura me Tregtimin e të Drejtave të Pronës Intelektuale dhe të Traktatit WIPO të të drejtave të autorit</a:t>
            </a:r>
            <a:r>
              <a:rPr lang="sq-AL" sz="1700" dirty="0"/>
              <a:t>, me përjashtim të të drejtave morale të nënkuptuara nga kjo Konventë, ku akte të tilla janë kryer </a:t>
            </a:r>
            <a:r>
              <a:rPr lang="sq-AL" sz="1700" b="1" dirty="0">
                <a:solidFill>
                  <a:srgbClr val="FF0000"/>
                </a:solidFill>
              </a:rPr>
              <a:t>me dashje</a:t>
            </a:r>
            <a:r>
              <a:rPr lang="sq-AL" sz="1700" dirty="0"/>
              <a:t>, në shkallë komerciale dhe </a:t>
            </a:r>
            <a:r>
              <a:rPr lang="sq-AL" sz="1700" b="1" dirty="0">
                <a:solidFill>
                  <a:srgbClr val="FF0000"/>
                </a:solidFill>
              </a:rPr>
              <a:t>nëpërmjet një sistemi kompjuterik.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4616648"/>
          </a:xfrm>
          <a:prstGeom prst="rect">
            <a:avLst/>
          </a:prstGeom>
        </p:spPr>
        <p:txBody>
          <a:bodyPr wrap="square">
            <a:spAutoFit/>
          </a:bodyPr>
          <a:lstStyle/>
          <a:p>
            <a:pPr marL="342900" indent="-342900" algn="just">
              <a:buFont typeface="Wingdings" pitchFamily="2" charset="2"/>
              <a:buChar char="ü"/>
            </a:pPr>
            <a:r>
              <a:rPr lang="sq-AL" sz="2100"/>
              <a:t>Kriminalizon shkeljet e qëllimshme të të drejtave të autorit dhe të drejtave të përafërta që dalin nga marrëveshjet e renditura në nen, kur shkelje të tilla janë kryer me anë të një sistemi kompjuterik dhe në një shkallë tregtare</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Dispozitat thjesht parashohin që veprat ekzistuese të së drejtës së autorit të miratuara në përputhje me detyrimet ndërkombëtare të zbatohen për veprimet e kryera përmes sistemit kompjuterik</a:t>
            </a:r>
          </a:p>
        </p:txBody>
      </p:sp>
    </p:spTree>
    <p:extLst>
      <p:ext uri="{BB962C8B-B14F-4D97-AF65-F5344CB8AC3E}">
        <p14:creationId xmlns:p14="http://schemas.microsoft.com/office/powerpoint/2010/main" xmlns="" val="4125798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10 – Veprat penale që lidhen me shkelje të </a:t>
            </a:r>
          </a:p>
          <a:p>
            <a:pPr algn="r"/>
            <a:r>
              <a:rPr lang="sq-AL" sz="3200" b="1"/>
              <a:t>të drejtës së autorit dhe të drejtave të përafërta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476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4801314"/>
          </a:xfrm>
          <a:prstGeom prst="rect">
            <a:avLst/>
          </a:prstGeom>
        </p:spPr>
        <p:txBody>
          <a:bodyPr wrap="square">
            <a:spAutoFit/>
          </a:bodyPr>
          <a:lstStyle/>
          <a:p>
            <a:pPr marL="342900" indent="-342900" algn="just">
              <a:buFont typeface="Wingdings" pitchFamily="2" charset="2"/>
              <a:buChar char="Ø"/>
            </a:pPr>
            <a:r>
              <a:rPr lang="sq-AL" sz="1700"/>
              <a:t>1 Secila palë do të miratojë masa të tilla legjislative dhe masa tjera që mund të jenë të nevojshme për të përcaktuar si vepra penale sipas ligjit të saj të brendshëm shkeljen e të drejtës së autorit, siç është përcaktuar në ligjet e asaj Pale, në pajtim me detyrimet që ajo ka marrë sipas Aktit të Parisit të 24 korrikut 1971 të Konventës së Bernës për Mbrojtjen e Veprave Letrare dhe Artistike, Marrëveshjen në Aspektet e Lidhura me Tregtimin e të Drejtave të Pronës Intelektuale dhe të Traktatit WIPO të të drejtave të autorit, me përjashtim të të drejtave morale të nënkuptuara nga kjo Konventë, ku akte të tilla janë kryer me dashje, </a:t>
            </a:r>
            <a:r>
              <a:rPr lang="sq-AL" sz="1700" b="1">
                <a:solidFill>
                  <a:srgbClr val="FF0000"/>
                </a:solidFill>
              </a:rPr>
              <a:t>në shkallë tregtare </a:t>
            </a:r>
            <a:r>
              <a:rPr lang="sq-AL" sz="1700"/>
              <a:t>dhe nëpërmjet një sistemi kompjuterik.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3323987"/>
          </a:xfrm>
          <a:prstGeom prst="rect">
            <a:avLst/>
          </a:prstGeom>
        </p:spPr>
        <p:txBody>
          <a:bodyPr wrap="square">
            <a:spAutoFit/>
          </a:bodyPr>
          <a:lstStyle/>
          <a:p>
            <a:pPr marL="342900" indent="-342900" algn="just">
              <a:buFont typeface="Wingdings" pitchFamily="2" charset="2"/>
              <a:buChar char="ü"/>
            </a:pPr>
            <a:r>
              <a:rPr lang="sq-AL" sz="2100"/>
              <a:t>Në përputhje me nenin 61 të marrëveshjes TRIPS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Merret me pirateri në një shkallë tregtare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Palët mund të tejkalojnë pragun e piraterisë në një shkallë tregtare dhe të kriminalizojnë raste të tjera të shkeljes së të drejtës së autorit</a:t>
            </a:r>
          </a:p>
        </p:txBody>
      </p:sp>
    </p:spTree>
    <p:extLst>
      <p:ext uri="{BB962C8B-B14F-4D97-AF65-F5344CB8AC3E}">
        <p14:creationId xmlns:p14="http://schemas.microsoft.com/office/powerpoint/2010/main" xmlns="" val="110279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10 – Veprat penale që lidhen me shkelje të </a:t>
            </a:r>
          </a:p>
          <a:p>
            <a:pPr algn="r"/>
            <a:r>
              <a:rPr lang="sq-AL" sz="3200" b="1"/>
              <a:t>të drejtës së autorit dhe të drejtave të përafërta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500" y="-730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586145"/>
          </a:xfrm>
          <a:prstGeom prst="rect">
            <a:avLst/>
          </a:prstGeom>
        </p:spPr>
        <p:txBody>
          <a:bodyPr wrap="square">
            <a:spAutoFit/>
          </a:bodyPr>
          <a:lstStyle/>
          <a:p>
            <a:pPr marL="342900" indent="-342900" algn="just">
              <a:buFont typeface="Wingdings" pitchFamily="2" charset="2"/>
              <a:buChar char="Ø"/>
            </a:pPr>
            <a:r>
              <a:rPr lang="sq-AL" sz="1700" dirty="0"/>
              <a:t>2 Secila palë do të miratojë masa të tilla legjislative dhe masa tjera që mund të jenë të nevojshme për të përcaktuar si vepra penale sipas ligjit të saj të brendshëm </a:t>
            </a:r>
            <a:r>
              <a:rPr lang="sq-AL" sz="1700" b="1" dirty="0">
                <a:solidFill>
                  <a:srgbClr val="FF0000"/>
                </a:solidFill>
              </a:rPr>
              <a:t>shkeljen e të drejtave të përafërta</a:t>
            </a:r>
            <a:r>
              <a:rPr lang="sq-AL" sz="1700" dirty="0"/>
              <a:t>, siç përcaktohet në ligjin e asaj Pale, në përputhje me detyrimet që ajo ka marrë në bazë të </a:t>
            </a:r>
            <a:r>
              <a:rPr lang="sq-AL" sz="1700" b="1" dirty="0">
                <a:solidFill>
                  <a:srgbClr val="FF0000"/>
                </a:solidFill>
              </a:rPr>
              <a:t>Konventave Ndërkombëtare për Mbrojtjen e Interpretuesve, Prodhuesve të Fonogrameve dhe Organizatave të Transmetimit (Konventa e Romës), Marrëveshja për Aspektet e Lidhura me Tregtinë e të Drejtave të Pronësisë Intelektuale dhe Traktati i </a:t>
            </a:r>
            <a:r>
              <a:rPr lang="sq-AL" sz="1700" b="1" dirty="0" err="1">
                <a:solidFill>
                  <a:srgbClr val="FF0000"/>
                </a:solidFill>
              </a:rPr>
              <a:t>Performancave</a:t>
            </a:r>
            <a:r>
              <a:rPr lang="sq-AL" sz="1700" b="1" dirty="0">
                <a:solidFill>
                  <a:srgbClr val="FF0000"/>
                </a:solidFill>
              </a:rPr>
              <a:t> dhe Fonogrameve të WIPO</a:t>
            </a:r>
            <a:r>
              <a:rPr lang="sq-AL" sz="1700" dirty="0"/>
              <a:t>, me përjashtim të ndonjë të drejte morale të dhënë nga konventa të tilla, kur kryhen veprime të tilla </a:t>
            </a:r>
            <a:r>
              <a:rPr lang="sq-AL" sz="1700" b="1" dirty="0">
                <a:solidFill>
                  <a:srgbClr val="FF0000"/>
                </a:solidFill>
              </a:rPr>
              <a:t>me dashje</a:t>
            </a:r>
            <a:r>
              <a:rPr lang="sq-AL" sz="1700" dirty="0"/>
              <a:t>, në </a:t>
            </a:r>
            <a:r>
              <a:rPr lang="sq-AL" sz="1700" b="1" dirty="0">
                <a:solidFill>
                  <a:srgbClr val="FF0000"/>
                </a:solidFill>
              </a:rPr>
              <a:t>shkallë tregtare</a:t>
            </a:r>
            <a:r>
              <a:rPr lang="sq-AL" sz="1700" dirty="0"/>
              <a:t> dhe </a:t>
            </a:r>
            <a:r>
              <a:rPr lang="sq-AL" sz="1700" b="1" dirty="0">
                <a:solidFill>
                  <a:srgbClr val="FF0000"/>
                </a:solidFill>
              </a:rPr>
              <a:t>nëpërmjet sistemeve kompjuterike.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4616648"/>
          </a:xfrm>
          <a:prstGeom prst="rect">
            <a:avLst/>
          </a:prstGeom>
        </p:spPr>
        <p:txBody>
          <a:bodyPr wrap="square">
            <a:spAutoFit/>
          </a:bodyPr>
          <a:lstStyle/>
          <a:p>
            <a:pPr marL="342900" indent="-342900" algn="just">
              <a:buFont typeface="Wingdings" pitchFamily="2" charset="2"/>
              <a:buChar char="ü"/>
            </a:pPr>
            <a:r>
              <a:rPr lang="sq-AL" sz="2100"/>
              <a:t>Kriminalizon shkeljet e qëllimshme të të drejtave të të drejtave të përafërta që dalin nga marrëveshjet e renditura në nen, kur shkelje të tilla janë kryer me anë të një sistemi kompjuterik dhe në një shkallë tregtare</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Dispozitat thjesht parashohin që veprat ekzistuese lidhur me të drejtat e përafërta të miratuara në përputhje me detyrimet ndërkombëtare të zbatohen për veprimet e kryera përmes sistemit kompjuterik</a:t>
            </a:r>
          </a:p>
        </p:txBody>
      </p:sp>
    </p:spTree>
    <p:extLst>
      <p:ext uri="{BB962C8B-B14F-4D97-AF65-F5344CB8AC3E}">
        <p14:creationId xmlns:p14="http://schemas.microsoft.com/office/powerpoint/2010/main" xmlns="" val="362123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8</a:t>
            </a:fld>
            <a:endParaRPr lang="en-US" smtClean="0"/>
          </a:p>
        </p:txBody>
      </p:sp>
      <p:sp>
        <p:nvSpPr>
          <p:cNvPr id="4" name="Rectangle 3">
            <a:extLst>
              <a:ext uri="{FF2B5EF4-FFF2-40B4-BE49-F238E27FC236}">
                <a16:creationId xmlns:a16="http://schemas.microsoft.com/office/drawing/2014/main" xmlns=""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sq-AL" sz="3200" b="1">
                <a:ea typeface="ＭＳ Ｐゴシック" charset="0"/>
                <a:cs typeface="ＭＳ Ｐゴシック" charset="0"/>
              </a:rPr>
              <a:t>Përkufizimet </a:t>
            </a:r>
          </a:p>
        </p:txBody>
      </p:sp>
      <p:sp>
        <p:nvSpPr>
          <p:cNvPr id="5" name="Slide Number Placeholder 1">
            <a:extLst>
              <a:ext uri="{FF2B5EF4-FFF2-40B4-BE49-F238E27FC236}">
                <a16:creationId xmlns:a16="http://schemas.microsoft.com/office/drawing/2014/main" xmlns=""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8</a:t>
            </a:fld>
            <a:endParaRPr lang="en-GB" smtClean="0"/>
          </a:p>
        </p:txBody>
      </p:sp>
      <p:sp>
        <p:nvSpPr>
          <p:cNvPr id="6" name="TextBox 5">
            <a:extLst>
              <a:ext uri="{FF2B5EF4-FFF2-40B4-BE49-F238E27FC236}">
                <a16:creationId xmlns:a16="http://schemas.microsoft.com/office/drawing/2014/main" xmlns="" id="{944AA4B6-13D1-4B75-92D9-A2969A20C12D}"/>
              </a:ext>
            </a:extLst>
          </p:cNvPr>
          <p:cNvSpPr txBox="1"/>
          <p:nvPr/>
        </p:nvSpPr>
        <p:spPr>
          <a:xfrm>
            <a:off x="88522" y="6583408"/>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xmlns=""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smtClean="0">
              <a:solidFill>
                <a:schemeClr val="tx1"/>
              </a:solidFill>
            </a:endParaRPr>
          </a:p>
        </p:txBody>
      </p:sp>
      <p:sp>
        <p:nvSpPr>
          <p:cNvPr id="8" name="Rectangle 7">
            <a:extLst>
              <a:ext uri="{FF2B5EF4-FFF2-40B4-BE49-F238E27FC236}">
                <a16:creationId xmlns:a16="http://schemas.microsoft.com/office/drawing/2014/main" xmlns=""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xmlns=""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xmlns=""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Konventa e Budapestit</a:t>
            </a:r>
          </a:p>
        </p:txBody>
      </p:sp>
      <p:pic>
        <p:nvPicPr>
          <p:cNvPr id="11" name="Picture 4">
            <a:extLst>
              <a:ext uri="{FF2B5EF4-FFF2-40B4-BE49-F238E27FC236}">
                <a16:creationId xmlns:a16="http://schemas.microsoft.com/office/drawing/2014/main" xmlns=""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a:extLst>
              <a:ext uri="{FF2B5EF4-FFF2-40B4-BE49-F238E27FC236}">
                <a16:creationId xmlns:a16="http://schemas.microsoft.com/office/drawing/2014/main" xmlns=""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690464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10 – Veprat penale që lidhen me shkelje të </a:t>
            </a:r>
          </a:p>
          <a:p>
            <a:pPr algn="r"/>
            <a:r>
              <a:rPr lang="sq-AL" sz="3200" b="1"/>
              <a:t>të drejtës së autorit dhe të drejtave të përafërta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80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2708434"/>
          </a:xfrm>
          <a:prstGeom prst="rect">
            <a:avLst/>
          </a:prstGeom>
        </p:spPr>
        <p:txBody>
          <a:bodyPr wrap="square">
            <a:spAutoFit/>
          </a:bodyPr>
          <a:lstStyle/>
          <a:p>
            <a:pPr marL="342900" indent="-342900" algn="just">
              <a:buFont typeface="Wingdings" pitchFamily="2" charset="2"/>
              <a:buChar char="Ø"/>
            </a:pPr>
            <a:r>
              <a:rPr lang="sq-AL" sz="1700" dirty="0"/>
              <a:t>3 Një Palë mund të rezervojë të drejtën për të mos vendosur përgjegjësi penale sipas paragrafëve 1 dhe 2 të këtij neni në </a:t>
            </a:r>
            <a:r>
              <a:rPr lang="sq-AL" sz="1700" b="1" dirty="0">
                <a:solidFill>
                  <a:srgbClr val="FF0000"/>
                </a:solidFill>
              </a:rPr>
              <a:t>rrethana të kufizuara</a:t>
            </a:r>
            <a:r>
              <a:rPr lang="sq-AL" sz="1700" dirty="0"/>
              <a:t>, me kusht që </a:t>
            </a:r>
            <a:r>
              <a:rPr lang="sq-AL" sz="1700" b="1" dirty="0">
                <a:solidFill>
                  <a:srgbClr val="FF0000"/>
                </a:solidFill>
              </a:rPr>
              <a:t>mjetet tjera efektive</a:t>
            </a:r>
            <a:r>
              <a:rPr lang="sq-AL" sz="1700" dirty="0"/>
              <a:t> janë në dispozicion dhe se </a:t>
            </a:r>
            <a:r>
              <a:rPr lang="sq-AL" sz="1700" b="1" dirty="0">
                <a:solidFill>
                  <a:srgbClr val="FF0000"/>
                </a:solidFill>
              </a:rPr>
              <a:t>një rezervim i tillë të mos heqë detyrimet ndërkombëtare të Palës </a:t>
            </a:r>
            <a:r>
              <a:rPr lang="sq-AL" sz="1700" dirty="0"/>
              <a:t>të përcaktuara në instrumentet ndërkombëtare të referuara në paragrafët 1 dhe 2 të këtij neni.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3323987"/>
          </a:xfrm>
          <a:prstGeom prst="rect">
            <a:avLst/>
          </a:prstGeom>
        </p:spPr>
        <p:txBody>
          <a:bodyPr wrap="square">
            <a:spAutoFit/>
          </a:bodyPr>
          <a:lstStyle/>
          <a:p>
            <a:pPr marL="342900" indent="-342900" algn="just">
              <a:buFont typeface="Wingdings" pitchFamily="2" charset="2"/>
              <a:buChar char="ü"/>
            </a:pPr>
            <a:r>
              <a:rPr lang="sq-AL" sz="2100"/>
              <a:t>Rrethanat e kufizuara mund të justifikojnë mosvendosjen e përgjegjësisë penale për shkelje të së drejtës së autorit dhe të drejtave të përafërta, të tilla si:</a:t>
            </a:r>
          </a:p>
          <a:p>
            <a:pPr marL="800100" lvl="1" indent="-342900" algn="just">
              <a:buFont typeface="Wingdings" pitchFamily="2" charset="2"/>
              <a:buChar char="ü"/>
            </a:pPr>
            <a:r>
              <a:rPr lang="sq-AL" sz="2100"/>
              <a:t>Importet paralele</a:t>
            </a:r>
          </a:p>
          <a:p>
            <a:pPr marL="800100" lvl="1" indent="-342900" algn="just">
              <a:buFont typeface="Wingdings" pitchFamily="2" charset="2"/>
              <a:buChar char="ü"/>
            </a:pPr>
            <a:r>
              <a:rPr lang="sq-AL" sz="2100"/>
              <a:t>Të drejtat e qirasë</a:t>
            </a:r>
          </a:p>
          <a:p>
            <a:pPr marL="800100" lvl="1" indent="-342900" algn="just">
              <a:buFont typeface="Wingdings" pitchFamily="2" charset="2"/>
              <a:buChar char="ü"/>
            </a:pPr>
            <a:endParaRPr lang="en-US" sz="2100" dirty="0"/>
          </a:p>
          <a:p>
            <a:pPr marL="342900" indent="-342900" algn="just">
              <a:buFont typeface="Wingdings" pitchFamily="2" charset="2"/>
              <a:buChar char="ü"/>
            </a:pPr>
            <a:r>
              <a:rPr lang="sq-AL" sz="2100"/>
              <a:t>Sidoqoftë, mjetet juridike efektive (p.sh. masat civile ose administrative) duhet të jenë në dispozicion në këtë rast </a:t>
            </a:r>
          </a:p>
        </p:txBody>
      </p:sp>
    </p:spTree>
    <p:extLst>
      <p:ext uri="{BB962C8B-B14F-4D97-AF65-F5344CB8AC3E}">
        <p14:creationId xmlns:p14="http://schemas.microsoft.com/office/powerpoint/2010/main" xmlns="" val="1738619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4938" y="-27384"/>
            <a:ext cx="8079062"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a:t>Neni 11 – Përpjekjet dhe ndihmat apo përkrahjet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509200"/>
          </a:xfrm>
          <a:prstGeom prst="rect">
            <a:avLst/>
          </a:prstGeom>
        </p:spPr>
        <p:txBody>
          <a:bodyPr wrap="square">
            <a:spAutoFit/>
          </a:bodyPr>
          <a:lstStyle/>
          <a:p>
            <a:pPr marL="342900" indent="-342900" algn="just">
              <a:buFont typeface="Wingdings" pitchFamily="2" charset="2"/>
              <a:buChar char="Ø"/>
            </a:pPr>
            <a:r>
              <a:rPr lang="sq-AL" sz="1600" dirty="0"/>
              <a:t>1 Secila Palë do të miratojë legjislacion të tillë dhe masa të tjera, që mund të jenë të nevojshme të përcaktojnë si vepra penale sipas ligjit të brendshëm, kur kryhet </a:t>
            </a:r>
            <a:r>
              <a:rPr lang="sq-AL" sz="1600" b="1" dirty="0">
                <a:solidFill>
                  <a:srgbClr val="FF0000"/>
                </a:solidFill>
              </a:rPr>
              <a:t>me qëllim, ndihma apo nxitja </a:t>
            </a:r>
            <a:r>
              <a:rPr lang="sq-AL" sz="1600" dirty="0"/>
              <a:t>për kryerjen e çfarëdo vepre të përcaktuar në pajtim me nenet 2 deri 10 të kësaj Konvente </a:t>
            </a:r>
            <a:r>
              <a:rPr lang="sq-AL" sz="1600" b="1" dirty="0">
                <a:solidFill>
                  <a:srgbClr val="FF0000"/>
                </a:solidFill>
              </a:rPr>
              <a:t>me qëllimin që kjo vepër penale të kryhet. </a:t>
            </a:r>
          </a:p>
          <a:p>
            <a:pPr marL="342900" indent="-342900" algn="just">
              <a:buFont typeface="Wingdings" pitchFamily="2" charset="2"/>
              <a:buChar char="Ø"/>
            </a:pPr>
            <a:endParaRPr lang="en-US" sz="1600" dirty="0"/>
          </a:p>
          <a:p>
            <a:pPr marL="342900" indent="-342900" algn="just">
              <a:buFont typeface="Wingdings" pitchFamily="2" charset="2"/>
              <a:buChar char="Ø"/>
            </a:pPr>
            <a:r>
              <a:rPr lang="sq-AL" sz="1600" dirty="0"/>
              <a:t>2 Secila palë miraton masa të tilla legjislative dhe tjera që mund të jenë të nevojshme për të përcaktuar si vepra penale sipas ligjit të saj vendor, kur kryhen me dashje, përpjekjen për të kryer ndonjë nga veprat penale të përcaktuara në përputhje me nenet 3 deri në 5, 7, 8 dhe </a:t>
            </a:r>
            <a:r>
              <a:rPr lang="sq-AL" sz="1600" dirty="0" err="1"/>
              <a:t>9.1.a</a:t>
            </a:r>
            <a:r>
              <a:rPr lang="sq-AL" sz="1600" dirty="0"/>
              <a:t> dhe c. të kësaj Konvente. </a:t>
            </a:r>
          </a:p>
          <a:p>
            <a:pPr marL="342900" indent="-342900" algn="just">
              <a:buFont typeface="Wingdings" pitchFamily="2" charset="2"/>
              <a:buChar char="Ø"/>
            </a:pPr>
            <a:endParaRPr lang="en-US" sz="1600" dirty="0"/>
          </a:p>
          <a:p>
            <a:pPr marL="342900" indent="-342900" algn="just">
              <a:buFont typeface="Wingdings" pitchFamily="2" charset="2"/>
              <a:buChar char="Ø"/>
            </a:pPr>
            <a:r>
              <a:rPr lang="sq-AL" sz="1600" dirty="0"/>
              <a:t>3 Secila palë mund të rezervojë të drejtën të mos zbatojë, plotësisht ose pjesërisht, paragrafin 2 të këtij neni.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287212"/>
            <a:ext cx="4608326" cy="4616648"/>
          </a:xfrm>
          <a:prstGeom prst="rect">
            <a:avLst/>
          </a:prstGeom>
        </p:spPr>
        <p:txBody>
          <a:bodyPr wrap="square">
            <a:spAutoFit/>
          </a:bodyPr>
          <a:lstStyle/>
          <a:p>
            <a:pPr marL="342900" indent="-342900" algn="just">
              <a:buFont typeface="Wingdings" pitchFamily="2" charset="2"/>
              <a:buChar char="ü"/>
            </a:pPr>
            <a:r>
              <a:rPr lang="sq-AL" sz="2100"/>
              <a:t>Konventa e Budapestit kërkon kriminalizimin e ndihmës ose nxitjes së çdo vepre penale të përcaktuar në përputhje me dispozitat e saj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Duhet të ekzistojë qëllimi që vepra të kryhet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a:t>Një ofrues i shërbimit i cili siguron një kanal për një vepër penale për tu kryer por që nuk ka qëllim kriminal nuk mund të pësojë përgjegjësi </a:t>
            </a:r>
          </a:p>
        </p:txBody>
      </p:sp>
    </p:spTree>
    <p:extLst>
      <p:ext uri="{BB962C8B-B14F-4D97-AF65-F5344CB8AC3E}">
        <p14:creationId xmlns:p14="http://schemas.microsoft.com/office/powerpoint/2010/main" xmlns="" val="12528871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4938" y="-27384"/>
            <a:ext cx="8079062"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a:t>Neni 11 – Përpjekjet dhe ndihmat apo përkrahjet</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5262979"/>
          </a:xfrm>
          <a:prstGeom prst="rect">
            <a:avLst/>
          </a:prstGeom>
        </p:spPr>
        <p:txBody>
          <a:bodyPr wrap="square">
            <a:spAutoFit/>
          </a:bodyPr>
          <a:lstStyle/>
          <a:p>
            <a:pPr marL="342900" indent="-342900" algn="just">
              <a:buFont typeface="Wingdings" pitchFamily="2" charset="2"/>
              <a:buChar char="Ø"/>
            </a:pPr>
            <a:r>
              <a:rPr lang="sq-AL" sz="1600" dirty="0"/>
              <a:t>1 Secila Palë do të miratojë legjislacion të tillë dhe masa të tjera, që mund të jenë të nevojshme të përcaktojnë si vepra penale sipas ligjit të brendshëm, kur kryhet me qëllim, ndihma apo nxitja për kryerjen e çfarëdo vepre të përcaktuar në pajtim me nenet 2 deri 10 të kësaj Konvente me qëllimin që kjo vepër penale të kryhet. </a:t>
            </a:r>
          </a:p>
          <a:p>
            <a:pPr marL="342900" indent="-342900" algn="just">
              <a:buFont typeface="Wingdings" pitchFamily="2" charset="2"/>
              <a:buChar char="Ø"/>
            </a:pPr>
            <a:endParaRPr lang="en-US" sz="1600" dirty="0"/>
          </a:p>
          <a:p>
            <a:pPr marL="342900" indent="-342900" algn="just">
              <a:buFont typeface="Wingdings" pitchFamily="2" charset="2"/>
              <a:buChar char="Ø"/>
            </a:pPr>
            <a:r>
              <a:rPr lang="sq-AL" sz="1600" dirty="0"/>
              <a:t>2 Secila palë miraton masa të tilla legjislative dhe tjera që mund të jenë të nevojshme për të përcaktuar si vepra penale sipas ligjit të saj vendor, kur kryhen me </a:t>
            </a:r>
            <a:r>
              <a:rPr lang="sq-AL" sz="1600" dirty="0" smtClean="0"/>
              <a:t>dashje, </a:t>
            </a:r>
            <a:r>
              <a:rPr lang="sq-AL" sz="1600" b="1" dirty="0" smtClean="0">
                <a:solidFill>
                  <a:srgbClr val="FF0000"/>
                </a:solidFill>
              </a:rPr>
              <a:t>përpjekjen </a:t>
            </a:r>
            <a:r>
              <a:rPr lang="sq-AL" sz="1600" b="1" dirty="0">
                <a:solidFill>
                  <a:srgbClr val="FF0000"/>
                </a:solidFill>
              </a:rPr>
              <a:t>për të kryer ndonjë nga veprat penale</a:t>
            </a:r>
            <a:r>
              <a:rPr lang="sq-AL" sz="1600" dirty="0"/>
              <a:t> të përcaktuara në përputhje me  </a:t>
            </a:r>
            <a:r>
              <a:rPr lang="sq-AL" sz="1600" b="1" dirty="0">
                <a:solidFill>
                  <a:srgbClr val="FF0000"/>
                </a:solidFill>
              </a:rPr>
              <a:t>nenet 3 deri në 5, 7, 8 dhe </a:t>
            </a:r>
            <a:r>
              <a:rPr lang="sq-AL" sz="1600" b="1" dirty="0" err="1">
                <a:solidFill>
                  <a:srgbClr val="FF0000"/>
                </a:solidFill>
              </a:rPr>
              <a:t>9.1.a</a:t>
            </a:r>
            <a:r>
              <a:rPr lang="sq-AL" sz="1600" b="1" dirty="0">
                <a:solidFill>
                  <a:srgbClr val="FF0000"/>
                </a:solidFill>
              </a:rPr>
              <a:t> dhe c. </a:t>
            </a:r>
            <a:r>
              <a:rPr lang="sq-AL" sz="1600" dirty="0"/>
              <a:t> të kësaj Konvente. </a:t>
            </a:r>
          </a:p>
          <a:p>
            <a:pPr marL="342900" indent="-342900" algn="just">
              <a:buFont typeface="Wingdings" pitchFamily="2" charset="2"/>
              <a:buChar char="Ø"/>
            </a:pPr>
            <a:endParaRPr lang="en-US" sz="1600" dirty="0"/>
          </a:p>
          <a:p>
            <a:pPr marL="342900" indent="-342900" algn="just">
              <a:buFont typeface="Wingdings" pitchFamily="2" charset="2"/>
              <a:buChar char="Ø"/>
            </a:pPr>
            <a:r>
              <a:rPr lang="sq-AL" sz="1600" dirty="0"/>
              <a:t>3 Secila palë </a:t>
            </a:r>
            <a:r>
              <a:rPr lang="sq-AL" sz="1600" b="1" dirty="0">
                <a:solidFill>
                  <a:srgbClr val="FF0000"/>
                </a:solidFill>
              </a:rPr>
              <a:t>mund të rezervojë të drejtën të mos zbatojë, plotësisht ose pjesërisht, paragrafin 2 </a:t>
            </a:r>
            <a:r>
              <a:rPr lang="sq-AL" sz="1600" dirty="0"/>
              <a:t>të këtij neni.</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039368"/>
            <a:ext cx="4608326" cy="5586145"/>
          </a:xfrm>
          <a:prstGeom prst="rect">
            <a:avLst/>
          </a:prstGeom>
        </p:spPr>
        <p:txBody>
          <a:bodyPr wrap="square">
            <a:spAutoFit/>
          </a:bodyPr>
          <a:lstStyle/>
          <a:p>
            <a:pPr marL="342900" indent="-342900" algn="just">
              <a:buFont typeface="Wingdings" pitchFamily="2" charset="2"/>
              <a:buChar char="ü"/>
            </a:pPr>
            <a:r>
              <a:rPr lang="sq-AL" sz="2100" dirty="0"/>
              <a:t>Konventa e Budapestit nuk kërkon </a:t>
            </a:r>
            <a:r>
              <a:rPr lang="sq-AL" sz="2100" dirty="0" err="1"/>
              <a:t>kriminalizimin</a:t>
            </a:r>
            <a:r>
              <a:rPr lang="sq-AL" sz="2100" dirty="0"/>
              <a:t> e tentimeve për të gjitha veprat penale</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Kjo sepse është e vështirë të parashikosh përpjekje për shkelje të caktuara (për shembull, tentime për të ofruar ose vënë në dispozicion pornografi me fëmijë)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Tentimet duhet të jenë të qëllimshme për të tërhequr përgjegjësi penale </a:t>
            </a:r>
          </a:p>
          <a:p>
            <a:pPr marL="342900" indent="-342900" algn="just">
              <a:buFont typeface="Wingdings" pitchFamily="2" charset="2"/>
              <a:buChar char="ü"/>
            </a:pPr>
            <a:endParaRPr lang="en-US" sz="2100" dirty="0"/>
          </a:p>
          <a:p>
            <a:pPr marL="342900" indent="-342900" algn="just">
              <a:buFont typeface="Wingdings" pitchFamily="2" charset="2"/>
              <a:buChar char="ü"/>
            </a:pPr>
            <a:r>
              <a:rPr lang="sq-AL" sz="2100" dirty="0"/>
              <a:t>Palët kanë </a:t>
            </a:r>
            <a:r>
              <a:rPr lang="sq-AL" sz="2100" dirty="0" err="1"/>
              <a:t>diskrecionin</a:t>
            </a:r>
            <a:r>
              <a:rPr lang="sq-AL" sz="2100" dirty="0"/>
              <a:t> që të mos kriminalizojnë përpjekjet në tërësi ose pjesërisht </a:t>
            </a:r>
          </a:p>
        </p:txBody>
      </p:sp>
    </p:spTree>
    <p:extLst>
      <p:ext uri="{BB962C8B-B14F-4D97-AF65-F5344CB8AC3E}">
        <p14:creationId xmlns:p14="http://schemas.microsoft.com/office/powerpoint/2010/main" xmlns="" val="2416009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12 - Përgjegjësia korporative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4031873"/>
          </a:xfrm>
          <a:prstGeom prst="rect">
            <a:avLst/>
          </a:prstGeom>
        </p:spPr>
        <p:txBody>
          <a:bodyPr wrap="square">
            <a:spAutoFit/>
          </a:bodyPr>
          <a:lstStyle/>
          <a:p>
            <a:pPr marL="342900" indent="-342900" algn="just">
              <a:buFont typeface="Wingdings" pitchFamily="2" charset="2"/>
              <a:buChar char="Ø"/>
            </a:pPr>
            <a:r>
              <a:rPr lang="sq-AL" sz="1600"/>
              <a:t>1 Secila palë miraton masa të tilla legjislative dhe të tjera që mund të jenë të nevojshme për të siguruar që </a:t>
            </a:r>
            <a:r>
              <a:rPr lang="sq-AL" sz="1600" b="1">
                <a:solidFill>
                  <a:srgbClr val="FF0000"/>
                </a:solidFill>
              </a:rPr>
              <a:t>personat juridikë mund të mbahen përgjegjës</a:t>
            </a:r>
            <a:r>
              <a:rPr lang="sq-AL" sz="1600"/>
              <a:t> për një vepër penale të përcaktuar në përputhje me këtë Konventë, </a:t>
            </a:r>
            <a:r>
              <a:rPr lang="sq-AL" sz="1600" b="1">
                <a:solidFill>
                  <a:srgbClr val="FF0000"/>
                </a:solidFill>
              </a:rPr>
              <a:t>të kryer për përfitimin e tyre nga çdo person fizik</a:t>
            </a:r>
            <a:r>
              <a:rPr lang="sq-AL" sz="1600"/>
              <a:t>, duke vepruar individualisht ose si një organ i personit juridik, i cili ka</a:t>
            </a:r>
            <a:r>
              <a:rPr lang="sq-AL" sz="1600" b="1">
                <a:solidFill>
                  <a:srgbClr val="FF0000"/>
                </a:solidFill>
              </a:rPr>
              <a:t> një pozicion drejtues </a:t>
            </a:r>
            <a:r>
              <a:rPr lang="sq-AL" sz="1600"/>
              <a:t>brenda tij, bazuar në: </a:t>
            </a:r>
          </a:p>
          <a:p>
            <a:pPr lvl="1" algn="just"/>
            <a:r>
              <a:rPr lang="sq-AL" sz="1600"/>
              <a:t>a </a:t>
            </a:r>
            <a:r>
              <a:rPr lang="sq-AL" sz="1600" b="1">
                <a:solidFill>
                  <a:srgbClr val="FF0000"/>
                </a:solidFill>
              </a:rPr>
              <a:t>autorizimit për të përfaqësuar </a:t>
            </a:r>
            <a:r>
              <a:rPr lang="sq-AL" sz="1600"/>
              <a:t>personin juridik; </a:t>
            </a:r>
          </a:p>
          <a:p>
            <a:pPr lvl="1" algn="just"/>
            <a:r>
              <a:rPr lang="sq-AL" sz="1600"/>
              <a:t>b </a:t>
            </a:r>
            <a:r>
              <a:rPr lang="sq-AL" sz="1600" b="1">
                <a:solidFill>
                  <a:srgbClr val="FF0000"/>
                </a:solidFill>
              </a:rPr>
              <a:t>autoritetin për të marrë vendime </a:t>
            </a:r>
            <a:r>
              <a:rPr lang="sq-AL" sz="1600"/>
              <a:t>në emër të personit juridik; </a:t>
            </a:r>
          </a:p>
          <a:p>
            <a:pPr lvl="1" algn="just"/>
            <a:r>
              <a:rPr lang="sq-AL" sz="1600"/>
              <a:t>c </a:t>
            </a:r>
            <a:r>
              <a:rPr lang="sq-AL" sz="1600" b="1">
                <a:solidFill>
                  <a:srgbClr val="FF0000"/>
                </a:solidFill>
              </a:rPr>
              <a:t>autoritetin për të ushtruar kontroll</a:t>
            </a:r>
            <a:r>
              <a:rPr lang="sq-AL" sz="1600"/>
              <a:t> në kuadër të personit juridik.</a:t>
            </a:r>
          </a:p>
        </p:txBody>
      </p:sp>
      <p:sp>
        <p:nvSpPr>
          <p:cNvPr id="6" name="Rectangle 5">
            <a:extLst>
              <a:ext uri="{FF2B5EF4-FFF2-40B4-BE49-F238E27FC236}">
                <a16:creationId xmlns:a16="http://schemas.microsoft.com/office/drawing/2014/main" xmlns="" id="{524B6456-681F-2F44-A01A-AD3514E81BD2}"/>
              </a:ext>
            </a:extLst>
          </p:cNvPr>
          <p:cNvSpPr/>
          <p:nvPr/>
        </p:nvSpPr>
        <p:spPr>
          <a:xfrm>
            <a:off x="4376056" y="801595"/>
            <a:ext cx="4767944" cy="6032697"/>
          </a:xfrm>
          <a:prstGeom prst="rect">
            <a:avLst/>
          </a:prstGeom>
        </p:spPr>
        <p:txBody>
          <a:bodyPr wrap="square">
            <a:spAutoFit/>
          </a:bodyPr>
          <a:lstStyle/>
          <a:p>
            <a:pPr marL="342900" indent="-342900" algn="just">
              <a:buFont typeface="Wingdings" pitchFamily="2" charset="2"/>
              <a:buChar char="ü"/>
            </a:pPr>
            <a:r>
              <a:rPr lang="sq-AL" sz="2000" dirty="0"/>
              <a:t>Katër kushte duhet të plotësohen që të tërhiqet përgjegjësia e korporatave:</a:t>
            </a:r>
          </a:p>
          <a:p>
            <a:pPr marL="800100" lvl="1" indent="-342900" algn="just">
              <a:buFont typeface="Wingdings" pitchFamily="2" charset="2"/>
              <a:buChar char="ü"/>
            </a:pPr>
            <a:r>
              <a:rPr lang="sq-AL" sz="2000" dirty="0"/>
              <a:t>Kryerja e veprës penale sipas Konventës së Budapestit</a:t>
            </a:r>
          </a:p>
          <a:p>
            <a:pPr marL="800100" lvl="1" indent="-342900" algn="just">
              <a:buFont typeface="Wingdings" pitchFamily="2" charset="2"/>
              <a:buChar char="ü"/>
            </a:pPr>
            <a:r>
              <a:rPr lang="sq-AL" sz="2000" dirty="0"/>
              <a:t>Vepra penale duhet të jetë kryer në dobi të personit juridik</a:t>
            </a:r>
          </a:p>
          <a:p>
            <a:pPr marL="800100" lvl="1" indent="-342900" algn="just">
              <a:buFont typeface="Wingdings" pitchFamily="2" charset="2"/>
              <a:buChar char="ü"/>
            </a:pPr>
            <a:r>
              <a:rPr lang="sq-AL" sz="2000" dirty="0"/>
              <a:t>Personi i cili ka një "pozitë udhëheqëse" (pozitë të lartë në organizatë) duhet të ketë kryer veprën penale </a:t>
            </a:r>
          </a:p>
          <a:p>
            <a:pPr marL="800100" lvl="1" indent="-342900" algn="just">
              <a:buFont typeface="Wingdings" pitchFamily="2" charset="2"/>
              <a:buChar char="ü"/>
            </a:pPr>
            <a:r>
              <a:rPr lang="sq-AL" sz="2000" dirty="0"/>
              <a:t>Personi udhëheqës me pozicionin drejtues duhet të ketë vepruar në bazë të:</a:t>
            </a:r>
          </a:p>
          <a:p>
            <a:pPr marL="1257300" lvl="2" indent="-342900" algn="just">
              <a:buFont typeface="Wingdings" pitchFamily="2" charset="2"/>
              <a:buChar char="ü"/>
            </a:pPr>
            <a:r>
              <a:rPr lang="sq-AL" sz="2000" dirty="0"/>
              <a:t>autorizimit për përfaqësim</a:t>
            </a:r>
          </a:p>
          <a:p>
            <a:pPr marL="1257300" lvl="2" indent="-342900" algn="just">
              <a:buFont typeface="Wingdings" pitchFamily="2" charset="2"/>
              <a:buChar char="ü"/>
            </a:pPr>
            <a:r>
              <a:rPr lang="sq-AL" sz="2000" dirty="0"/>
              <a:t>autoritetit për të marrë vendime</a:t>
            </a:r>
          </a:p>
          <a:p>
            <a:pPr marL="1257300" lvl="2" indent="-342900" algn="just">
              <a:buFont typeface="Wingdings" pitchFamily="2" charset="2"/>
              <a:buChar char="ü"/>
            </a:pPr>
            <a:r>
              <a:rPr lang="sq-AL" sz="2000" dirty="0"/>
              <a:t>autoritetit për të ushtruar kontroll</a:t>
            </a:r>
          </a:p>
        </p:txBody>
      </p:sp>
    </p:spTree>
    <p:extLst>
      <p:ext uri="{BB962C8B-B14F-4D97-AF65-F5344CB8AC3E}">
        <p14:creationId xmlns:p14="http://schemas.microsoft.com/office/powerpoint/2010/main" xmlns="" val="3999699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12 - Përgjegjësia korporative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1039367"/>
            <a:ext cx="4376057" cy="4524315"/>
          </a:xfrm>
          <a:prstGeom prst="rect">
            <a:avLst/>
          </a:prstGeom>
        </p:spPr>
        <p:txBody>
          <a:bodyPr wrap="square">
            <a:spAutoFit/>
          </a:bodyPr>
          <a:lstStyle/>
          <a:p>
            <a:pPr marL="342900" indent="-342900" algn="just">
              <a:buFont typeface="Wingdings" pitchFamily="2" charset="2"/>
              <a:buChar char="Ø"/>
            </a:pPr>
            <a:r>
              <a:rPr lang="sq-AL" sz="1600"/>
              <a:t>2 Përveç rasteve të parapara tashmë në paragrafin 1 të këtij neni, secila Palë ndërmerr masat e nevojshme për të siguruar që një person juridik mund të mbahet përgjegjës kur </a:t>
            </a:r>
            <a:r>
              <a:rPr lang="sq-AL" sz="1600" b="1">
                <a:solidFill>
                  <a:srgbClr val="FF0000"/>
                </a:solidFill>
              </a:rPr>
              <a:t>mungesa e mbikëqyrjes ose kontrollit nga një person fizik, e përmendur në paragrafin 1, </a:t>
            </a:r>
            <a:r>
              <a:rPr lang="sq-AL" sz="1600"/>
              <a:t>e ka</a:t>
            </a:r>
            <a:r>
              <a:rPr lang="sq-AL" sz="1600" b="1">
                <a:solidFill>
                  <a:srgbClr val="FF0000"/>
                </a:solidFill>
              </a:rPr>
              <a:t> bërë të mundur kryerjen </a:t>
            </a:r>
            <a:r>
              <a:rPr lang="sq-AL" sz="1600"/>
              <a:t>e një vepre penale të përcaktuar në përputhje me këtë Konventë </a:t>
            </a:r>
            <a:r>
              <a:rPr lang="sq-AL" sz="1600" b="1">
                <a:solidFill>
                  <a:srgbClr val="FF0000"/>
                </a:solidFill>
              </a:rPr>
              <a:t>për përfitimin e atij personi juridik nga një person fizik që vepron nën autoritetin e tij.</a:t>
            </a:r>
            <a:r>
              <a:rPr lang="sq-AL" sz="1600"/>
              <a:t> </a:t>
            </a:r>
          </a:p>
          <a:p>
            <a:pPr marL="342900" indent="-342900" algn="just">
              <a:buFont typeface="Wingdings" pitchFamily="2" charset="2"/>
              <a:buChar char="Ø"/>
            </a:pPr>
            <a:r>
              <a:rPr lang="sq-AL" sz="1600"/>
              <a:t>3 Në varësi të parimeve ligjore të Palës, përgjegjësia e një personi juridik mund të jetë penale, civile ose administrative. </a:t>
            </a:r>
          </a:p>
          <a:p>
            <a:pPr marL="342900" indent="-342900" algn="just">
              <a:buFont typeface="Wingdings" pitchFamily="2" charset="2"/>
              <a:buChar char="Ø"/>
            </a:pPr>
            <a:r>
              <a:rPr lang="sq-AL" sz="1600"/>
              <a:t>4 Përgjegjësia e tillë nuk e paragjykon përgjegjësinë penale të personave fizikë që kanë kryer veprën penale.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414130" y="1039367"/>
            <a:ext cx="4608326" cy="5647700"/>
          </a:xfrm>
          <a:prstGeom prst="rect">
            <a:avLst/>
          </a:prstGeom>
        </p:spPr>
        <p:txBody>
          <a:bodyPr wrap="square">
            <a:spAutoFit/>
          </a:bodyPr>
          <a:lstStyle/>
          <a:p>
            <a:pPr marL="342900" indent="-342900" algn="just">
              <a:buFont typeface="Wingdings" pitchFamily="2" charset="2"/>
              <a:buChar char="ü"/>
            </a:pPr>
            <a:r>
              <a:rPr lang="sq-AL" sz="1900" dirty="0"/>
              <a:t>Personi juridik gjithashtu mund të mbahet përgjegjës nëse krimi i kryer nga dikush tjetër përveç personit udhëheqës (për shembull, punonjësi ose agjenti që vepron brenda fushës së autorizimit) nëse:</a:t>
            </a:r>
          </a:p>
          <a:p>
            <a:pPr marL="800100" lvl="1" indent="-342900" algn="just">
              <a:buFont typeface="Wingdings" pitchFamily="2" charset="2"/>
              <a:buChar char="ü"/>
            </a:pPr>
            <a:r>
              <a:rPr lang="sq-AL" sz="1900" dirty="0"/>
              <a:t>vepra penale e kryer nga një punonjës ose agjent i tillë </a:t>
            </a:r>
          </a:p>
          <a:p>
            <a:pPr marL="800100" lvl="1" indent="-342900" algn="just">
              <a:buFont typeface="Wingdings" pitchFamily="2" charset="2"/>
              <a:buChar char="ü"/>
            </a:pPr>
            <a:r>
              <a:rPr lang="sq-AL" sz="1900" dirty="0"/>
              <a:t>vepra penale kryer në dobi të personit juridik</a:t>
            </a:r>
          </a:p>
          <a:p>
            <a:pPr marL="800100" lvl="1" indent="-342900" algn="just">
              <a:buFont typeface="Wingdings" pitchFamily="2" charset="2"/>
              <a:buChar char="ü"/>
            </a:pPr>
            <a:r>
              <a:rPr lang="sq-AL" sz="1900" dirty="0"/>
              <a:t>kryerja është bërë e mundur për shkak të personit udhëheqës që nuk kishte marrë masa të arsyeshme ose të përshtatshme për të mbikëqyrur punonjësin ose agjentin</a:t>
            </a:r>
          </a:p>
          <a:p>
            <a:pPr marL="342900" indent="-342900" algn="just">
              <a:buFont typeface="Wingdings" pitchFamily="2" charset="2"/>
              <a:buChar char="ü"/>
            </a:pPr>
            <a:r>
              <a:rPr lang="sq-AL" sz="1900" dirty="0"/>
              <a:t>Nuk </a:t>
            </a:r>
            <a:r>
              <a:rPr lang="sq-AL" sz="1900" dirty="0" err="1"/>
              <a:t>mandaton</a:t>
            </a:r>
            <a:r>
              <a:rPr lang="sq-AL" sz="1900" dirty="0"/>
              <a:t> mbikëqyrje të përgjithshme mbi komunikimet e punonjësve</a:t>
            </a:r>
          </a:p>
        </p:txBody>
      </p:sp>
    </p:spTree>
    <p:extLst>
      <p:ext uri="{BB962C8B-B14F-4D97-AF65-F5344CB8AC3E}">
        <p14:creationId xmlns:p14="http://schemas.microsoft.com/office/powerpoint/2010/main" xmlns="" val="2132910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1360291103"/>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29086326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116011622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0311545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87</a:t>
            </a:fld>
            <a:endParaRPr lang="en-US" smtClean="0"/>
          </a:p>
        </p:txBody>
      </p:sp>
      <p:sp>
        <p:nvSpPr>
          <p:cNvPr id="4" name="Rectangle 3">
            <a:extLst>
              <a:ext uri="{FF2B5EF4-FFF2-40B4-BE49-F238E27FC236}">
                <a16:creationId xmlns:a16="http://schemas.microsoft.com/office/drawing/2014/main" xmlns=""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sq-AL" sz="3200" b="1">
                <a:ea typeface="ＭＳ Ｐゴシック" charset="0"/>
                <a:cs typeface="ＭＳ Ｐゴシック" charset="0"/>
              </a:rPr>
              <a:t>Ligji procedural</a:t>
            </a:r>
          </a:p>
        </p:txBody>
      </p:sp>
      <p:sp>
        <p:nvSpPr>
          <p:cNvPr id="5" name="Slide Number Placeholder 1">
            <a:extLst>
              <a:ext uri="{FF2B5EF4-FFF2-40B4-BE49-F238E27FC236}">
                <a16:creationId xmlns:a16="http://schemas.microsoft.com/office/drawing/2014/main" xmlns=""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87</a:t>
            </a:fld>
            <a:endParaRPr lang="en-GB" smtClean="0"/>
          </a:p>
        </p:txBody>
      </p:sp>
      <p:sp>
        <p:nvSpPr>
          <p:cNvPr id="6" name="TextBox 5">
            <a:extLst>
              <a:ext uri="{FF2B5EF4-FFF2-40B4-BE49-F238E27FC236}">
                <a16:creationId xmlns:a16="http://schemas.microsoft.com/office/drawing/2014/main" xmlns="" id="{944AA4B6-13D1-4B75-92D9-A2969A20C12D}"/>
              </a:ext>
            </a:extLst>
          </p:cNvPr>
          <p:cNvSpPr txBox="1"/>
          <p:nvPr/>
        </p:nvSpPr>
        <p:spPr>
          <a:xfrm>
            <a:off x="88522" y="6583408"/>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xmlns=""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87</a:t>
            </a:fld>
            <a:endParaRPr lang="en-GB" smtClean="0">
              <a:solidFill>
                <a:schemeClr val="tx1"/>
              </a:solidFill>
            </a:endParaRPr>
          </a:p>
        </p:txBody>
      </p:sp>
      <p:sp>
        <p:nvSpPr>
          <p:cNvPr id="8" name="Rectangle 7">
            <a:extLst>
              <a:ext uri="{FF2B5EF4-FFF2-40B4-BE49-F238E27FC236}">
                <a16:creationId xmlns:a16="http://schemas.microsoft.com/office/drawing/2014/main" xmlns=""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xmlns=""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xmlns=""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Konventa e Budapestit</a:t>
            </a:r>
          </a:p>
        </p:txBody>
      </p:sp>
      <p:pic>
        <p:nvPicPr>
          <p:cNvPr id="11" name="Picture 4">
            <a:extLst>
              <a:ext uri="{FF2B5EF4-FFF2-40B4-BE49-F238E27FC236}">
                <a16:creationId xmlns:a16="http://schemas.microsoft.com/office/drawing/2014/main" xmlns=""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TextBox 11">
            <a:extLst>
              <a:ext uri="{FF2B5EF4-FFF2-40B4-BE49-F238E27FC236}">
                <a16:creationId xmlns:a16="http://schemas.microsoft.com/office/drawing/2014/main" xmlns=""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xmlns="" val="268705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4938" y="-27384"/>
            <a:ext cx="8079062"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a:t>Neni 14 - Fushëveprimi i dispozitave procedurale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76172" cy="5632311"/>
          </a:xfrm>
          <a:prstGeom prst="rect">
            <a:avLst/>
          </a:prstGeom>
        </p:spPr>
        <p:txBody>
          <a:bodyPr wrap="square">
            <a:spAutoFit/>
          </a:bodyPr>
          <a:lstStyle/>
          <a:p>
            <a:pPr marL="342900" indent="-342900" algn="just">
              <a:buFont typeface="Wingdings" pitchFamily="2" charset="2"/>
              <a:buChar char="Ø"/>
            </a:pPr>
            <a:r>
              <a:rPr lang="sq-AL" dirty="0"/>
              <a:t>1 Secila Palë duhet të miratojë një legjislacion të tillë dhe masa tjera të nevojshme që të </a:t>
            </a:r>
            <a:r>
              <a:rPr lang="sq-AL" b="1" dirty="0">
                <a:solidFill>
                  <a:srgbClr val="FF0000"/>
                </a:solidFill>
              </a:rPr>
              <a:t>vendosen kompetencat dhe procedurat </a:t>
            </a:r>
            <a:r>
              <a:rPr lang="sq-AL" dirty="0"/>
              <a:t>e caktuara në këtë seksion për qëllim të</a:t>
            </a:r>
            <a:r>
              <a:rPr lang="sq-AL" b="1" dirty="0">
                <a:solidFill>
                  <a:srgbClr val="FF0000"/>
                </a:solidFill>
              </a:rPr>
              <a:t> hetimeve apo gjykimeve specifike penale</a:t>
            </a:r>
            <a:r>
              <a:rPr lang="sq-AL" dirty="0"/>
              <a:t>. </a:t>
            </a:r>
          </a:p>
          <a:p>
            <a:pPr marL="342900" indent="-342900" algn="just">
              <a:buFont typeface="Wingdings" pitchFamily="2" charset="2"/>
              <a:buChar char="Ø"/>
            </a:pPr>
            <a:endParaRPr lang="en-US" dirty="0"/>
          </a:p>
          <a:p>
            <a:pPr marL="342900" indent="-342900" algn="just">
              <a:buFont typeface="Wingdings" pitchFamily="2" charset="2"/>
              <a:buChar char="Ø"/>
            </a:pPr>
            <a:r>
              <a:rPr lang="sq-AL" dirty="0"/>
              <a:t>2 Përveç kur parashihet ndryshe në nenin 21, çdo Palë aplikon kompetencat dhe procedurat e referuara në paragrafin 1 në: </a:t>
            </a:r>
          </a:p>
          <a:p>
            <a:pPr lvl="1" algn="just"/>
            <a:r>
              <a:rPr lang="sq-AL" dirty="0"/>
              <a:t>(a) veprat penale të përcaktuara në përputhje me nenet 2 deri 11 të kësaj Konvente; </a:t>
            </a:r>
          </a:p>
          <a:p>
            <a:pPr lvl="1" algn="just"/>
            <a:r>
              <a:rPr lang="sq-AL" dirty="0"/>
              <a:t>b vepra tjera penale të kryera nëpërmjet një sistemi kompjuterik; dhe </a:t>
            </a:r>
          </a:p>
          <a:p>
            <a:pPr lvl="1" algn="just"/>
            <a:r>
              <a:rPr lang="sq-AL" dirty="0"/>
              <a:t>c mbledhja e fakteve në formë elektronike të një vepre penale.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3816429"/>
          </a:xfrm>
          <a:prstGeom prst="rect">
            <a:avLst/>
          </a:prstGeom>
        </p:spPr>
        <p:txBody>
          <a:bodyPr wrap="square">
            <a:spAutoFit/>
          </a:bodyPr>
          <a:lstStyle/>
          <a:p>
            <a:pPr marL="342900" indent="-342900" algn="just">
              <a:buFont typeface="Wingdings" pitchFamily="2" charset="2"/>
              <a:buChar char="ü"/>
            </a:pPr>
            <a:r>
              <a:rPr lang="sq-AL" sz="2200"/>
              <a:t>Palët duhet të miratojnë masat e nevojshme për të vendosur kompetencat dhe procedurat në nenet 16 - 21 të Konventës së Budapestit  </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a:t>Këto kompetenca duhet të ushtrohen në lidhje me hetimet specifike penale ose procedurat (d.m.th. jo për mbledhjen e inteligjencës së përgjithshme) </a:t>
            </a:r>
          </a:p>
        </p:txBody>
      </p:sp>
    </p:spTree>
    <p:extLst>
      <p:ext uri="{BB962C8B-B14F-4D97-AF65-F5344CB8AC3E}">
        <p14:creationId xmlns:p14="http://schemas.microsoft.com/office/powerpoint/2010/main" xmlns="" val="2344371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064938" y="-27384"/>
            <a:ext cx="8079062"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dirty="0"/>
              <a:t>Neni 14 - Fushëveprimi i dispozitave procedurale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0" y="965225"/>
            <a:ext cx="4602767" cy="5632311"/>
          </a:xfrm>
          <a:prstGeom prst="rect">
            <a:avLst/>
          </a:prstGeom>
        </p:spPr>
        <p:txBody>
          <a:bodyPr wrap="square">
            <a:spAutoFit/>
          </a:bodyPr>
          <a:lstStyle/>
          <a:p>
            <a:pPr marL="342900" indent="-342900" algn="just">
              <a:buFont typeface="Wingdings" pitchFamily="2" charset="2"/>
              <a:buChar char="Ø"/>
            </a:pPr>
            <a:r>
              <a:rPr lang="sq-AL" dirty="0"/>
              <a:t>1 Secila Palë duhet të miratojë një legjislacion të tillë dhe masa tjera të nevojshme që të vendosen kompetencat dhe procedurat e caktuara në këtë seksion për qëllim të hetimeve apo gjykimeve specifike penale. </a:t>
            </a:r>
          </a:p>
          <a:p>
            <a:pPr marL="342900" indent="-342900" algn="just">
              <a:buFont typeface="Wingdings" pitchFamily="2" charset="2"/>
              <a:buChar char="Ø"/>
            </a:pPr>
            <a:endParaRPr lang="en-US" dirty="0"/>
          </a:p>
          <a:p>
            <a:pPr marL="342900" indent="-342900" algn="just">
              <a:buFont typeface="Wingdings" pitchFamily="2" charset="2"/>
              <a:buChar char="Ø"/>
            </a:pPr>
            <a:r>
              <a:rPr lang="sq-AL" dirty="0"/>
              <a:t>2 Përveç kur parashihet ndryshe në nenin 21, çdo Palë aplikon kompetencat dhe procedurat e referuara në paragrafin 1 në: </a:t>
            </a:r>
          </a:p>
          <a:p>
            <a:pPr lvl="1" algn="just"/>
            <a:r>
              <a:rPr lang="sq-AL" dirty="0"/>
              <a:t>a </a:t>
            </a:r>
            <a:r>
              <a:rPr lang="sq-AL" b="1" dirty="0">
                <a:solidFill>
                  <a:srgbClr val="FF0000"/>
                </a:solidFill>
              </a:rPr>
              <a:t>veprat penale të përcaktuara në përputhje me </a:t>
            </a:r>
            <a:r>
              <a:rPr lang="sq-AL" dirty="0"/>
              <a:t>nenet 2 deri 11 të kësaj </a:t>
            </a:r>
            <a:r>
              <a:rPr lang="sq-AL" b="1" dirty="0">
                <a:solidFill>
                  <a:srgbClr val="FF0000"/>
                </a:solidFill>
              </a:rPr>
              <a:t>Konvente</a:t>
            </a:r>
            <a:r>
              <a:rPr lang="sq-AL" dirty="0"/>
              <a:t>; </a:t>
            </a:r>
          </a:p>
          <a:p>
            <a:pPr lvl="1" algn="just"/>
            <a:r>
              <a:rPr lang="sq-AL" dirty="0"/>
              <a:t>b </a:t>
            </a:r>
            <a:r>
              <a:rPr lang="sq-AL" b="1" dirty="0">
                <a:solidFill>
                  <a:srgbClr val="FF0000"/>
                </a:solidFill>
              </a:rPr>
              <a:t>vepra tjera penale</a:t>
            </a:r>
            <a:r>
              <a:rPr lang="sq-AL" dirty="0"/>
              <a:t> të kryera nëpërmjet një </a:t>
            </a:r>
            <a:r>
              <a:rPr lang="sq-AL" b="1" dirty="0">
                <a:solidFill>
                  <a:srgbClr val="FF0000"/>
                </a:solidFill>
              </a:rPr>
              <a:t>sistemi kompjuterik</a:t>
            </a:r>
            <a:r>
              <a:rPr lang="sq-AL" dirty="0"/>
              <a:t>; dhe </a:t>
            </a:r>
          </a:p>
          <a:p>
            <a:pPr lvl="1" algn="just"/>
            <a:r>
              <a:rPr lang="sq-AL" dirty="0"/>
              <a:t>c mbledhja e </a:t>
            </a:r>
            <a:r>
              <a:rPr lang="sq-AL" b="1" dirty="0">
                <a:solidFill>
                  <a:srgbClr val="FF0000"/>
                </a:solidFill>
              </a:rPr>
              <a:t>provave</a:t>
            </a:r>
            <a:r>
              <a:rPr lang="sq-AL" dirty="0"/>
              <a:t> në </a:t>
            </a:r>
            <a:r>
              <a:rPr lang="sq-AL" b="1" dirty="0">
                <a:solidFill>
                  <a:srgbClr val="FF0000"/>
                </a:solidFill>
              </a:rPr>
              <a:t>formë elektronike </a:t>
            </a:r>
            <a:r>
              <a:rPr lang="sq-AL" dirty="0"/>
              <a:t>të një</a:t>
            </a:r>
            <a:r>
              <a:rPr lang="sq-AL" b="1" dirty="0">
                <a:solidFill>
                  <a:srgbClr val="FF0000"/>
                </a:solidFill>
              </a:rPr>
              <a:t> vepre penale</a:t>
            </a:r>
            <a:r>
              <a:rPr lang="sq-AL" dirty="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986541"/>
            <a:ext cx="4450456" cy="5632311"/>
          </a:xfrm>
          <a:prstGeom prst="rect">
            <a:avLst/>
          </a:prstGeom>
        </p:spPr>
        <p:txBody>
          <a:bodyPr wrap="square">
            <a:spAutoFit/>
          </a:bodyPr>
          <a:lstStyle/>
          <a:p>
            <a:pPr marL="342900" indent="-342900" algn="just">
              <a:buFont typeface="Wingdings" pitchFamily="2" charset="2"/>
              <a:buChar char="ü"/>
            </a:pPr>
            <a:r>
              <a:rPr lang="sq-AL" sz="2000"/>
              <a:t>Kompetencat procedurale vendosura në përputhje me Konventën e Budapestit nuk janë vetëm për krimet kibernetike</a:t>
            </a:r>
          </a:p>
          <a:p>
            <a:pPr marL="342900" indent="-342900" algn="just">
              <a:buFont typeface="Wingdings" pitchFamily="2" charset="2"/>
              <a:buChar char="ü"/>
            </a:pPr>
            <a:endParaRPr lang="en-GB" sz="2000" dirty="0"/>
          </a:p>
          <a:p>
            <a:pPr marL="342900" indent="-342900" algn="just">
              <a:buFont typeface="Wingdings" pitchFamily="2" charset="2"/>
              <a:buChar char="ü"/>
            </a:pPr>
            <a:r>
              <a:rPr lang="sq-AL" sz="2000"/>
              <a:t>Këto kompetenca mund të ushtrohen në lidhje me:</a:t>
            </a:r>
          </a:p>
          <a:p>
            <a:pPr marL="800100" lvl="1" indent="-342900" algn="just">
              <a:buFont typeface="Wingdings" pitchFamily="2" charset="2"/>
              <a:buChar char="ü"/>
            </a:pPr>
            <a:r>
              <a:rPr lang="sq-AL" sz="2000"/>
              <a:t>Veprat penale të vendosura në përputhje me Konventën e Budapestit</a:t>
            </a:r>
          </a:p>
          <a:p>
            <a:pPr marL="800100" lvl="1" indent="-342900" algn="just">
              <a:buFont typeface="Wingdings" pitchFamily="2" charset="2"/>
              <a:buChar char="ü"/>
            </a:pPr>
            <a:r>
              <a:rPr lang="sq-AL" sz="2000"/>
              <a:t>Vepra tjera penale të kryera nëpërmjet kompjuterit </a:t>
            </a:r>
          </a:p>
          <a:p>
            <a:pPr marL="800100" lvl="1" indent="-342900" algn="just">
              <a:buFont typeface="Wingdings" pitchFamily="2" charset="2"/>
              <a:buChar char="ü"/>
            </a:pPr>
            <a:r>
              <a:rPr lang="sq-AL" sz="2000"/>
              <a:t>Mbledhja e provave për ndonjë vepër penale </a:t>
            </a:r>
          </a:p>
          <a:p>
            <a:pPr marL="800100" lvl="1" indent="-342900" algn="just">
              <a:buFont typeface="Wingdings" pitchFamily="2" charset="2"/>
              <a:buChar char="ü"/>
            </a:pPr>
            <a:endParaRPr lang="en-GB" sz="2000" dirty="0"/>
          </a:p>
          <a:p>
            <a:pPr marL="342900" indent="-342900" algn="just">
              <a:buFont typeface="Wingdings" pitchFamily="2" charset="2"/>
              <a:buChar char="ü"/>
            </a:pPr>
            <a:r>
              <a:rPr lang="sq-AL" sz="2000"/>
              <a:t>Konventa e Budapestit është konventë për krimet kibernetike DHE prova elektronike</a:t>
            </a:r>
          </a:p>
        </p:txBody>
      </p:sp>
    </p:spTree>
    <p:extLst>
      <p:ext uri="{BB962C8B-B14F-4D97-AF65-F5344CB8AC3E}">
        <p14:creationId xmlns:p14="http://schemas.microsoft.com/office/powerpoint/2010/main" xmlns="" val="206364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ea typeface="ＭＳ Ｐゴシック" pitchFamily="34" charset="-128"/>
              </a:rPr>
              <a:t>Sistemi kompjuterik</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xmlns="" id="{4C52B17A-14C8-4A54-A0DE-FFB2521D3FE2}"/>
              </a:ext>
            </a:extLst>
          </p:cNvPr>
          <p:cNvSpPr/>
          <p:nvPr/>
        </p:nvSpPr>
        <p:spPr>
          <a:xfrm>
            <a:off x="4412201" y="1720146"/>
            <a:ext cx="4518735" cy="4154984"/>
          </a:xfrm>
          <a:prstGeom prst="rect">
            <a:avLst/>
          </a:prstGeom>
        </p:spPr>
        <p:txBody>
          <a:bodyPr wrap="square">
            <a:spAutoFit/>
          </a:bodyPr>
          <a:lstStyle/>
          <a:p>
            <a:pPr marL="342900" indent="-342900" algn="just">
              <a:buFont typeface="Wingdings" pitchFamily="2" charset="2"/>
              <a:buChar char="Ø"/>
            </a:pPr>
            <a:r>
              <a:rPr lang="sq-AL" sz="2200"/>
              <a:t>Pajisja e përbërë nga harduer dhe softuer i cili automatikisht përpunon të dhënat kompjuterike</a:t>
            </a:r>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a:t>Pajisja mund të jetë e pavarur ose e lidhur në një rrjet </a:t>
            </a:r>
          </a:p>
          <a:p>
            <a:pPr marL="342900" indent="-342900" algn="just">
              <a:buFont typeface="Wingdings" pitchFamily="2" charset="2"/>
              <a:buChar char="Ø"/>
            </a:pPr>
            <a:endParaRPr lang="en-US" sz="2200" dirty="0"/>
          </a:p>
          <a:p>
            <a:pPr marL="342900" indent="-342900" algn="just">
              <a:buFont typeface="Wingdings" pitchFamily="2" charset="2"/>
              <a:buChar char="Ø"/>
            </a:pPr>
            <a:r>
              <a:rPr lang="sq-AL" sz="2200"/>
              <a:t>Ato përfshijnë:</a:t>
            </a:r>
          </a:p>
          <a:p>
            <a:pPr marL="800100" lvl="1" indent="-342900" algn="just">
              <a:buFont typeface="Wingdings" pitchFamily="2" charset="2"/>
              <a:buChar char="Ø"/>
            </a:pPr>
            <a:r>
              <a:rPr lang="sq-AL" sz="2200"/>
              <a:t>Pajisjet hyrëse</a:t>
            </a:r>
          </a:p>
          <a:p>
            <a:pPr marL="800100" lvl="1" indent="-342900" algn="just">
              <a:buFont typeface="Wingdings" pitchFamily="2" charset="2"/>
              <a:buChar char="Ø"/>
            </a:pPr>
            <a:r>
              <a:rPr lang="sq-AL" sz="2200"/>
              <a:t>Pajisjet dalëse </a:t>
            </a:r>
          </a:p>
          <a:p>
            <a:pPr marL="800100" lvl="1" indent="-342900" algn="just">
              <a:buFont typeface="Wingdings" pitchFamily="2" charset="2"/>
              <a:buChar char="Ø"/>
            </a:pPr>
            <a:r>
              <a:rPr lang="sq-AL" sz="2200"/>
              <a:t>Pajisjet për ruajtje (memorie) </a:t>
            </a:r>
          </a:p>
        </p:txBody>
      </p:sp>
      <p:sp>
        <p:nvSpPr>
          <p:cNvPr id="8" name="Rectangle 7">
            <a:extLst>
              <a:ext uri="{FF2B5EF4-FFF2-40B4-BE49-F238E27FC236}">
                <a16:creationId xmlns:a16="http://schemas.microsoft.com/office/drawing/2014/main" xmlns="" id="{687B7C23-9E4D-47A3-872A-857DE10440B9}"/>
              </a:ext>
            </a:extLst>
          </p:cNvPr>
          <p:cNvSpPr/>
          <p:nvPr/>
        </p:nvSpPr>
        <p:spPr>
          <a:xfrm>
            <a:off x="213064" y="1780284"/>
            <a:ext cx="3986074" cy="2800767"/>
          </a:xfrm>
          <a:prstGeom prst="rect">
            <a:avLst/>
          </a:prstGeom>
        </p:spPr>
        <p:txBody>
          <a:bodyPr wrap="square">
            <a:spAutoFit/>
          </a:bodyPr>
          <a:lstStyle/>
          <a:p>
            <a:pPr marL="342900" indent="-342900" algn="just">
              <a:buFont typeface="Wingdings" pitchFamily="2" charset="2"/>
              <a:buChar char="Ø"/>
            </a:pPr>
            <a:r>
              <a:rPr lang="sq-AL" sz="2200" dirty="0"/>
              <a:t>“Sistem kompjuterik” do të thotë </a:t>
            </a:r>
            <a:r>
              <a:rPr lang="sq-AL" sz="2200" dirty="0" smtClean="0"/>
              <a:t>çdo</a:t>
            </a:r>
            <a:r>
              <a:rPr lang="en-US" sz="2200" dirty="0" smtClean="0"/>
              <a:t> </a:t>
            </a:r>
            <a:r>
              <a:rPr lang="sq-AL" sz="2200" dirty="0" smtClean="0"/>
              <a:t>lloj </a:t>
            </a:r>
            <a:r>
              <a:rPr lang="sq-AL" sz="2200" dirty="0"/>
              <a:t>pajisje apo grup i ndërlidhur ose pajisje të lidhura, një ose më shumë prej të cilave, në pajtim me një program kryejnë </a:t>
            </a:r>
            <a:r>
              <a:rPr lang="sq-AL" sz="2200" dirty="0" err="1"/>
              <a:t>procesime</a:t>
            </a:r>
            <a:r>
              <a:rPr lang="sq-AL" sz="2200" dirty="0"/>
              <a:t> automatike të të dhënave;</a:t>
            </a:r>
          </a:p>
        </p:txBody>
      </p:sp>
    </p:spTree>
    <p:extLst>
      <p:ext uri="{BB962C8B-B14F-4D97-AF65-F5344CB8AC3E}">
        <p14:creationId xmlns:p14="http://schemas.microsoft.com/office/powerpoint/2010/main" xmlns="" val="4157180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90</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90</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3662992100"/>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28758670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91</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91</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q-AL" sz="3200" b="1"/>
              <a:t>Pyetje anketimi</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xmlns="" id="{4AC94D61-C432-964B-BFBF-EB29D1BBB3DF}"/>
              </a:ext>
            </a:extLst>
          </p:cNvPr>
          <p:cNvGraphicFramePr/>
          <p:nvPr>
            <p:extLst>
              <p:ext uri="{D42A27DB-BD31-4B8C-83A1-F6EECF244321}">
                <p14:modId xmlns:p14="http://schemas.microsoft.com/office/powerpoint/2010/main" xmlns="" val="2388381459"/>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xmlns="" id="{BAA7DDA5-F89B-CB44-922E-5F8384666617}"/>
              </a:ext>
            </a:extLst>
          </p:cNvPr>
          <p:cNvPicPr>
            <a:picLocks noChangeAspect="1"/>
          </p:cNvPicPr>
          <p:nvPr/>
        </p:nvPicPr>
        <p:blipFill>
          <a:blip r:embed="rId8"/>
          <a:stretch>
            <a:fillRect/>
          </a:stretch>
        </p:blipFill>
        <p:spPr>
          <a:xfrm>
            <a:off x="7395559" y="872616"/>
            <a:ext cx="1767076" cy="1767076"/>
          </a:xfrm>
          <a:prstGeom prst="rect">
            <a:avLst/>
          </a:prstGeom>
        </p:spPr>
      </p:pic>
    </p:spTree>
    <p:extLst>
      <p:ext uri="{BB962C8B-B14F-4D97-AF65-F5344CB8AC3E}">
        <p14:creationId xmlns:p14="http://schemas.microsoft.com/office/powerpoint/2010/main" xmlns="" val="35013000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92</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92</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15 – Kushtet dhe masat mbrojtëse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5"/>
            <a:ext cx="4476172" cy="5632311"/>
          </a:xfrm>
          <a:prstGeom prst="rect">
            <a:avLst/>
          </a:prstGeom>
        </p:spPr>
        <p:txBody>
          <a:bodyPr wrap="square">
            <a:spAutoFit/>
          </a:bodyPr>
          <a:lstStyle/>
          <a:p>
            <a:pPr marL="342900" indent="-342900" algn="just">
              <a:buFont typeface="Wingdings" pitchFamily="2" charset="2"/>
              <a:buChar char="Ø"/>
            </a:pPr>
            <a:r>
              <a:rPr lang="sq-AL" dirty="0"/>
              <a:t>1 Secila Palë siguron që themelimi, zbatimi dhe aplikimi i kompetencave dhe procedurave të dhëna në këtë seksion u nënshtrohen kushteve dhe </a:t>
            </a:r>
            <a:r>
              <a:rPr lang="sq-AL" b="1" dirty="0">
                <a:solidFill>
                  <a:srgbClr val="FF0000"/>
                </a:solidFill>
              </a:rPr>
              <a:t>masave mbrojtëse të parapara në ligjin e brendshëm</a:t>
            </a:r>
            <a:r>
              <a:rPr lang="sq-AL" dirty="0"/>
              <a:t>, të cilat u japin</a:t>
            </a:r>
            <a:r>
              <a:rPr lang="sq-AL" b="1" dirty="0">
                <a:solidFill>
                  <a:srgbClr val="FF0000"/>
                </a:solidFill>
              </a:rPr>
              <a:t> mbrojtjen e përshtatshme të të drejtave dhe lirive të njeriut</a:t>
            </a:r>
            <a:r>
              <a:rPr lang="sq-AL" dirty="0"/>
              <a:t>, duke përfshirë të drejtat që rrjedhin nga detyrimet që ajo ka ndërmarrë në Konventën e Këshillit të Evropës të vitit 1950 mbi Mbrojtjen e të Drejtave të Njeriut dhe të Lirive Themelore, Marrëveshjen Ndërkombëtare të Kombeve të Bashkuara të Vitit 1966 mbi të Drejtat Politike dhe Civile dhe </a:t>
            </a:r>
            <a:r>
              <a:rPr lang="sq-AL" b="1" dirty="0">
                <a:solidFill>
                  <a:srgbClr val="FF0000"/>
                </a:solidFill>
              </a:rPr>
              <a:t>instrumente tjera ndërkombëtarë të zbatueshme mbi të drejtat e njeriut</a:t>
            </a:r>
            <a:r>
              <a:rPr lang="sq-AL" dirty="0"/>
              <a:t>, dhe të cilat do të përfshijnë parimet e </a:t>
            </a:r>
            <a:r>
              <a:rPr lang="sq-AL" dirty="0" err="1"/>
              <a:t>proporcionalitetit</a:t>
            </a:r>
            <a:r>
              <a:rPr lang="sq-AL" dirty="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965225"/>
            <a:ext cx="4450456" cy="5492633"/>
          </a:xfrm>
          <a:prstGeom prst="rect">
            <a:avLst/>
          </a:prstGeom>
        </p:spPr>
        <p:txBody>
          <a:bodyPr wrap="square">
            <a:spAutoFit/>
          </a:bodyPr>
          <a:lstStyle/>
          <a:p>
            <a:pPr marL="342900" indent="-342900" algn="just">
              <a:buFont typeface="Wingdings" pitchFamily="2" charset="2"/>
              <a:buChar char="ü"/>
            </a:pPr>
            <a:r>
              <a:rPr lang="sq-AL" sz="2200" dirty="0"/>
              <a:t>Palëve u kërkohet të zbatojnë kushte dhe masa mbrojtëse për të mbrojtur të drejtat dhe liritë e njeriut në përputhje me detyrimet sipas instrumenteve në fuqi për të drejtat e njeriut</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dirty="0"/>
              <a:t>Kjo është për të siguruar një ekuilibër ndërmjet kërkesave të zbatimit të ligjit dhe mbrojtjes së të drejtave dhe lirive të njeriut</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dirty="0"/>
              <a:t>Modalitetet për zbatimin e kushteve dhe masave mbrojtëse i lihen ligjit vendas </a:t>
            </a:r>
          </a:p>
        </p:txBody>
      </p:sp>
    </p:spTree>
    <p:extLst>
      <p:ext uri="{BB962C8B-B14F-4D97-AF65-F5344CB8AC3E}">
        <p14:creationId xmlns:p14="http://schemas.microsoft.com/office/powerpoint/2010/main" xmlns="" val="2368481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93</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93</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15 – Kushtet dhe masat mbrojtëse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26595" y="965224"/>
            <a:ext cx="4476172" cy="5632311"/>
          </a:xfrm>
          <a:prstGeom prst="rect">
            <a:avLst/>
          </a:prstGeom>
        </p:spPr>
        <p:txBody>
          <a:bodyPr wrap="square">
            <a:spAutoFit/>
          </a:bodyPr>
          <a:lstStyle/>
          <a:p>
            <a:pPr marL="342900" indent="-342900" algn="just">
              <a:buFont typeface="Wingdings" pitchFamily="2" charset="2"/>
              <a:buChar char="Ø"/>
            </a:pPr>
            <a:r>
              <a:rPr lang="sq-AL" dirty="0"/>
              <a:t>1 Secila Palë siguron që themelimi, zbatimi dhe aplikimi i kompetencave dhe procedurave të dhëna në këtë seksion u nënshtrohen kushteve dhe masave mbrojtëse të parapara në ligjin e brendshëm, të cilat u japin mbrojtjen e përshtatshme të drejtave dhe lirive të njeriut, duke përfshirë të drejtat që rrjedhin nga detyrimet që ajo ka ndërmarrë në Konventën e Këshillit të Evropës të vitit 1950 mbi Mbrojtjen e të Drejtave të Njeriut dhe të Lirive Themelore, Marrëveshjen Ndërkombëtare të Kombeve të Bashkuara të Vitit 1966 mbi të Drejtat Politike dhe Civile dhe instrumente tjera ndërkombëtarë të zbatueshme mbi të drejtat e njeriut, dhe të cilat do të përfshijnë </a:t>
            </a:r>
            <a:r>
              <a:rPr lang="sq-AL" b="1" dirty="0">
                <a:solidFill>
                  <a:srgbClr val="FF0000"/>
                </a:solidFill>
              </a:rPr>
              <a:t>parimin e </a:t>
            </a:r>
            <a:r>
              <a:rPr lang="sq-AL" b="1" dirty="0" err="1">
                <a:solidFill>
                  <a:srgbClr val="FF0000"/>
                </a:solidFill>
              </a:rPr>
              <a:t>proporcionalitetit</a:t>
            </a:r>
            <a:r>
              <a:rPr lang="sq-AL" b="1" dirty="0"/>
              <a:t>.</a:t>
            </a:r>
            <a:r>
              <a:rPr lang="sq-AL" dirty="0"/>
              <a:t> </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965225"/>
            <a:ext cx="4450456" cy="5492633"/>
          </a:xfrm>
          <a:prstGeom prst="rect">
            <a:avLst/>
          </a:prstGeom>
        </p:spPr>
        <p:txBody>
          <a:bodyPr wrap="square">
            <a:spAutoFit/>
          </a:bodyPr>
          <a:lstStyle/>
          <a:p>
            <a:pPr marL="342900" indent="-342900" algn="just">
              <a:buFont typeface="Wingdings" pitchFamily="2" charset="2"/>
              <a:buChar char="ü"/>
            </a:pPr>
            <a:r>
              <a:rPr lang="sq-AL" sz="2200" dirty="0"/>
              <a:t>Kompetenca ose procedura duhet të jetë proporcionale me natyrën dhe rrethanat e veprës penale</a:t>
            </a:r>
          </a:p>
          <a:p>
            <a:pPr marL="342900" indent="-342900" algn="just">
              <a:buFont typeface="Wingdings" pitchFamily="2" charset="2"/>
              <a:buChar char="ü"/>
            </a:pPr>
            <a:endParaRPr lang="en-US" sz="2200" dirty="0"/>
          </a:p>
          <a:p>
            <a:pPr marL="342900" indent="-342900" algn="just">
              <a:buFont typeface="Wingdings" pitchFamily="2" charset="2"/>
              <a:buChar char="ü"/>
            </a:pPr>
            <a:r>
              <a:rPr lang="sq-AL" sz="2200" dirty="0"/>
              <a:t>Ligji i brendshëm duhet të sigurojë kufizime në rritjen e madhe të urdhrave për paraqitjen e të dhënave dhe kërkesat e </a:t>
            </a:r>
            <a:r>
              <a:rPr lang="sq-AL" sz="2200" dirty="0" err="1"/>
              <a:t>arsyeshmërisë</a:t>
            </a:r>
            <a:r>
              <a:rPr lang="sq-AL" sz="2200" dirty="0"/>
              <a:t> për bastisje dhe sekuestrim. </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dirty="0"/>
              <a:t>Palëve u kërkohet të zbatojnë parimin e </a:t>
            </a:r>
            <a:r>
              <a:rPr lang="sq-AL" sz="2200" dirty="0" err="1"/>
              <a:t>proporcionalitetit</a:t>
            </a:r>
            <a:r>
              <a:rPr lang="sq-AL" sz="2200" dirty="0"/>
              <a:t> në përputhje me ligjin e brendshëm</a:t>
            </a:r>
          </a:p>
        </p:txBody>
      </p:sp>
    </p:spTree>
    <p:extLst>
      <p:ext uri="{BB962C8B-B14F-4D97-AF65-F5344CB8AC3E}">
        <p14:creationId xmlns:p14="http://schemas.microsoft.com/office/powerpoint/2010/main" xmlns="" val="23918927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94</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94</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15 – Kushtet dhe masat mbrojtëse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4524315"/>
          </a:xfrm>
          <a:prstGeom prst="rect">
            <a:avLst/>
          </a:prstGeom>
        </p:spPr>
        <p:txBody>
          <a:bodyPr wrap="square">
            <a:spAutoFit/>
          </a:bodyPr>
          <a:lstStyle/>
          <a:p>
            <a:pPr marL="342900" indent="-342900" algn="just">
              <a:buFont typeface="Wingdings" pitchFamily="2" charset="2"/>
              <a:buChar char="Ø"/>
            </a:pPr>
            <a:r>
              <a:rPr lang="sq-AL"/>
              <a:t>2 Kushtet dhe masat mbrojtëse të tilla, në varësi të  </a:t>
            </a:r>
            <a:r>
              <a:rPr lang="sq-AL" b="1">
                <a:solidFill>
                  <a:srgbClr val="FF0000"/>
                </a:solidFill>
              </a:rPr>
              <a:t>natyrës së kompetencave dhe procedurave përkatëse</a:t>
            </a:r>
            <a:r>
              <a:rPr lang="sq-AL"/>
              <a:t>, ndër të tjera përfshijnë mbikëqyrjen gjyqësore ose mbikëqyrje tjetër të pavarur, arsyet që justifikojnë zbatimin dhe kufizimin në shtrirjen dhe kohëzgjatjen e kompetencave apo procedurave. </a:t>
            </a:r>
          </a:p>
          <a:p>
            <a:pPr marL="342900" indent="-342900" algn="just">
              <a:buFont typeface="Wingdings" pitchFamily="2" charset="2"/>
              <a:buChar char="Ø"/>
            </a:pPr>
            <a:endParaRPr lang="en-US" dirty="0"/>
          </a:p>
          <a:p>
            <a:pPr marL="342900" indent="-342900" algn="just">
              <a:buFont typeface="Wingdings" pitchFamily="2" charset="2"/>
              <a:buChar char="Ø"/>
            </a:pPr>
            <a:r>
              <a:rPr lang="sq-AL"/>
              <a:t>3 Deri në masën që është në përputhje me interesin publik, në veçanti me një administrim të drejtë apo të shëndetshëm të drejtësisë, secila Palë do të konsiderojë efektin e kompetencave dhe procedurave në këtë seksion mbi të drejtat, përgjegjësitë dhe interesat legjitime të palëve të treta.</a:t>
            </a:r>
          </a:p>
        </p:txBody>
      </p:sp>
      <p:graphicFrame>
        <p:nvGraphicFramePr>
          <p:cNvPr id="7" name="Diagram 6">
            <a:extLst>
              <a:ext uri="{FF2B5EF4-FFF2-40B4-BE49-F238E27FC236}">
                <a16:creationId xmlns:a16="http://schemas.microsoft.com/office/drawing/2014/main" xmlns="" id="{8E52263A-8D39-4F8E-9EC8-FB376D0E90B4}"/>
              </a:ext>
            </a:extLst>
          </p:cNvPr>
          <p:cNvGraphicFramePr/>
          <p:nvPr>
            <p:extLst>
              <p:ext uri="{D42A27DB-BD31-4B8C-83A1-F6EECF244321}">
                <p14:modId xmlns:p14="http://schemas.microsoft.com/office/powerpoint/2010/main" xmlns="" val="3593113757"/>
              </p:ext>
            </p:extLst>
          </p:nvPr>
        </p:nvGraphicFramePr>
        <p:xfrm>
          <a:off x="4667828" y="1592913"/>
          <a:ext cx="4476172" cy="4524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1437986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95</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95</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15 – Kushtet dhe masat mbrojtëse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4524315"/>
          </a:xfrm>
          <a:prstGeom prst="rect">
            <a:avLst/>
          </a:prstGeom>
        </p:spPr>
        <p:txBody>
          <a:bodyPr wrap="square">
            <a:spAutoFit/>
          </a:bodyPr>
          <a:lstStyle/>
          <a:p>
            <a:pPr marL="342900" indent="-342900" algn="just">
              <a:buFont typeface="Wingdings" pitchFamily="2" charset="2"/>
              <a:buChar char="Ø"/>
            </a:pPr>
            <a:r>
              <a:rPr lang="sq-AL"/>
              <a:t>2 Kushtet dhe masat mbrojtëse të tilla, në varësi të  natyrës së kompetencave dhe procedurave përkatëse,ndër të tjera </a:t>
            </a:r>
            <a:r>
              <a:rPr lang="sq-AL" b="1">
                <a:solidFill>
                  <a:srgbClr val="FF0000"/>
                </a:solidFill>
              </a:rPr>
              <a:t>përfshijnë mbikëqyrjen gjyqësore ose mbikëqyrje tjetër të pavarur, arsyet </a:t>
            </a:r>
            <a:r>
              <a:rPr lang="sq-AL"/>
              <a:t>që justifikojnë zbatimin dhe</a:t>
            </a:r>
            <a:r>
              <a:rPr lang="sq-AL" b="1">
                <a:solidFill>
                  <a:srgbClr val="FF0000"/>
                </a:solidFill>
              </a:rPr>
              <a:t> kufizimin </a:t>
            </a:r>
            <a:r>
              <a:rPr lang="sq-AL"/>
              <a:t>në </a:t>
            </a:r>
            <a:r>
              <a:rPr lang="sq-AL" b="1">
                <a:solidFill>
                  <a:srgbClr val="FF0000"/>
                </a:solidFill>
              </a:rPr>
              <a:t>shtrirjen </a:t>
            </a:r>
            <a:r>
              <a:rPr lang="sq-AL"/>
              <a:t>dhe </a:t>
            </a:r>
            <a:r>
              <a:rPr lang="sq-AL" b="1">
                <a:solidFill>
                  <a:srgbClr val="FF0000"/>
                </a:solidFill>
              </a:rPr>
              <a:t>kohëzgjatjen e kompetencave apo procedurave të tilla</a:t>
            </a:r>
            <a:r>
              <a:rPr lang="sq-AL"/>
              <a:t>. </a:t>
            </a:r>
          </a:p>
          <a:p>
            <a:pPr marL="342900" indent="-342900" algn="just">
              <a:buFont typeface="Wingdings" pitchFamily="2" charset="2"/>
              <a:buChar char="Ø"/>
            </a:pPr>
            <a:endParaRPr lang="en-US" dirty="0"/>
          </a:p>
          <a:p>
            <a:pPr marL="342900" indent="-342900" algn="just">
              <a:buFont typeface="Wingdings" pitchFamily="2" charset="2"/>
              <a:buChar char="Ø"/>
            </a:pPr>
            <a:r>
              <a:rPr lang="sq-AL"/>
              <a:t>3 Deri në masën që është në përputhje me interesin publik, në veçanti me një administrim të drejtë apo të shëndetshëm të drejtësisë, secila Palë do të konsiderojë efektin e kompetencave dhe procedurave në këtë seksion mbi të drejtat, përgjegjësitë dhe interesat legjitime të palëve të treta.</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sq-AL" sz="2200"/>
              <a:t>Lista ilustruese dhe jo-shteruese e kushteve dhe masave mbrojtëse të mundshme përfshin:</a:t>
            </a:r>
          </a:p>
          <a:p>
            <a:pPr marL="800100" lvl="1" indent="-342900" algn="just">
              <a:buFont typeface="Wingdings" pitchFamily="2" charset="2"/>
              <a:buChar char="ü"/>
            </a:pPr>
            <a:r>
              <a:rPr lang="sq-AL" sz="2200"/>
              <a:t>Mbikëqyrjen gjyqësore</a:t>
            </a:r>
          </a:p>
          <a:p>
            <a:pPr marL="800100" lvl="1" indent="-342900" algn="just">
              <a:buFont typeface="Wingdings" pitchFamily="2" charset="2"/>
              <a:buChar char="ü"/>
            </a:pPr>
            <a:r>
              <a:rPr lang="sq-AL" sz="2200"/>
              <a:t>Mbikëqyrjen tjetër të pavarur</a:t>
            </a:r>
          </a:p>
          <a:p>
            <a:pPr marL="800100" lvl="1" indent="-342900" algn="just">
              <a:buFont typeface="Wingdings" pitchFamily="2" charset="2"/>
              <a:buChar char="ü"/>
            </a:pPr>
            <a:r>
              <a:rPr lang="sq-AL" sz="2200"/>
              <a:t>Bazat që justifikojnë zbatimin e kompetencave procedurale</a:t>
            </a:r>
          </a:p>
          <a:p>
            <a:pPr marL="800100" lvl="1" indent="-342900" algn="just">
              <a:buFont typeface="Wingdings" pitchFamily="2" charset="2"/>
              <a:buChar char="ü"/>
            </a:pPr>
            <a:r>
              <a:rPr lang="sq-AL" sz="2200"/>
              <a:t>Kufizimin e fushëveprimit të kompetencave</a:t>
            </a:r>
          </a:p>
          <a:p>
            <a:pPr marL="800100" lvl="1" indent="-342900" algn="just">
              <a:buFont typeface="Wingdings" pitchFamily="2" charset="2"/>
              <a:buChar char="ü"/>
            </a:pPr>
            <a:r>
              <a:rPr lang="sq-AL" sz="2200"/>
              <a:t>Kufizimin e kohëzgjatjes së kompetencave</a:t>
            </a:r>
          </a:p>
        </p:txBody>
      </p:sp>
    </p:spTree>
    <p:extLst>
      <p:ext uri="{BB962C8B-B14F-4D97-AF65-F5344CB8AC3E}">
        <p14:creationId xmlns:p14="http://schemas.microsoft.com/office/powerpoint/2010/main" xmlns="" val="12026965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96</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96</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15 – Kushtet dhe masat mbrojtëse</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2"/>
            <a:ext cx="4476172" cy="5355312"/>
          </a:xfrm>
          <a:prstGeom prst="rect">
            <a:avLst/>
          </a:prstGeom>
        </p:spPr>
        <p:txBody>
          <a:bodyPr wrap="square">
            <a:spAutoFit/>
          </a:bodyPr>
          <a:lstStyle/>
          <a:p>
            <a:pPr marL="342900" indent="-342900" algn="just">
              <a:buFont typeface="Wingdings" pitchFamily="2" charset="2"/>
              <a:buChar char="Ø"/>
            </a:pPr>
            <a:r>
              <a:rPr lang="sq-AL" dirty="0"/>
              <a:t>2 Kushtet dhe masat mbrojtëse të tilla, në varësi të  natyrës së kompetencave dhe procedurave përkatëse,ndër të tjera përfshijnë mbikëqyrjen gjyqësore ose mbikëqyrje tjetër të pavarur, arsyet që justifikojnë zbatimin dhe kufizimin në shtrirjen dhe kohëzgjatjen e kompetencave apo procedurave të tilla. </a:t>
            </a:r>
          </a:p>
          <a:p>
            <a:pPr marL="342900" indent="-342900" algn="just">
              <a:buFont typeface="Wingdings" pitchFamily="2" charset="2"/>
              <a:buChar char="Ø"/>
            </a:pPr>
            <a:endParaRPr lang="en-US" dirty="0"/>
          </a:p>
          <a:p>
            <a:pPr marL="342900" indent="-342900" algn="just">
              <a:buFont typeface="Wingdings" pitchFamily="2" charset="2"/>
              <a:buChar char="Ø"/>
            </a:pPr>
            <a:r>
              <a:rPr lang="sq-AL" dirty="0"/>
              <a:t>3 Deri në masën që është në përputhje me </a:t>
            </a:r>
            <a:r>
              <a:rPr lang="sq-AL" b="1" dirty="0">
                <a:solidFill>
                  <a:srgbClr val="FF0000"/>
                </a:solidFill>
              </a:rPr>
              <a:t>interesin publik</a:t>
            </a:r>
            <a:r>
              <a:rPr lang="sq-AL" dirty="0"/>
              <a:t>, në veçanti </a:t>
            </a:r>
            <a:r>
              <a:rPr lang="sq-AL" b="1" dirty="0">
                <a:solidFill>
                  <a:srgbClr val="FF0000"/>
                </a:solidFill>
              </a:rPr>
              <a:t>me një administrim të drejtë apo të shëndetshëm të drejtësisë, </a:t>
            </a:r>
            <a:r>
              <a:rPr lang="sq-AL" dirty="0"/>
              <a:t>secila Palë do të konsiderojë efektin e kompetencave dhe procedurave në këtë seksion mbi </a:t>
            </a:r>
            <a:r>
              <a:rPr lang="sq-AL" b="1" dirty="0">
                <a:solidFill>
                  <a:srgbClr val="FF0000"/>
                </a:solidFill>
              </a:rPr>
              <a:t>të drejtat, përgjegjësitë dhe interesat legjitime të palëve të treta</a:t>
            </a:r>
            <a:r>
              <a:rPr lang="sq-AL" dirty="0"/>
              <a:t>.</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041023"/>
            <a:ext cx="4450456" cy="5262979"/>
          </a:xfrm>
          <a:prstGeom prst="rect">
            <a:avLst/>
          </a:prstGeom>
        </p:spPr>
        <p:txBody>
          <a:bodyPr wrap="square">
            <a:spAutoFit/>
          </a:bodyPr>
          <a:lstStyle/>
          <a:p>
            <a:pPr marL="342900" indent="-342900" algn="just">
              <a:buFont typeface="Wingdings" pitchFamily="2" charset="2"/>
              <a:buChar char="ü"/>
            </a:pPr>
            <a:r>
              <a:rPr lang="sq-AL" sz="2100" dirty="0"/>
              <a:t>Duhet të bëhet ekuilibri ndërmjet interesit publik (veçanërisht administrimi i shëndoshë i drejtësisë) dhe të drejtave, përgjegjësive dhe interesave të ligjshëm të palëve të treta</a:t>
            </a:r>
          </a:p>
          <a:p>
            <a:pPr marL="342900" indent="-342900" algn="just">
              <a:buFont typeface="Wingdings" pitchFamily="2" charset="2"/>
              <a:buChar char="ü"/>
            </a:pPr>
            <a:endParaRPr lang="en-GB" sz="2100" dirty="0"/>
          </a:p>
          <a:p>
            <a:pPr marL="342900" indent="-342900" algn="just">
              <a:buFont typeface="Wingdings" pitchFamily="2" charset="2"/>
              <a:buChar char="ü"/>
            </a:pPr>
            <a:r>
              <a:rPr lang="sq-AL" sz="2100" dirty="0"/>
              <a:t>Konsideratat duhet të përfshijnë:</a:t>
            </a:r>
          </a:p>
          <a:p>
            <a:pPr marL="800100" lvl="1" indent="-342900" algn="just">
              <a:buFont typeface="Wingdings" pitchFamily="2" charset="2"/>
              <a:buChar char="ü"/>
            </a:pPr>
            <a:r>
              <a:rPr lang="sq-AL" sz="2100" dirty="0"/>
              <a:t>Minimizimin e përçarjes së shërbimeve ndaj konsumatorit</a:t>
            </a:r>
          </a:p>
          <a:p>
            <a:pPr marL="800100" lvl="1" indent="-342900" algn="just">
              <a:buFont typeface="Wingdings" pitchFamily="2" charset="2"/>
              <a:buChar char="ü"/>
            </a:pPr>
            <a:r>
              <a:rPr lang="sq-AL" sz="2100" dirty="0"/>
              <a:t>Mbrojtjen nga përgjegjësia për zbulimin ose lehtësimin e zbulimit </a:t>
            </a:r>
          </a:p>
          <a:p>
            <a:pPr marL="800100" lvl="1" indent="-342900" algn="just">
              <a:buFont typeface="Wingdings" pitchFamily="2" charset="2"/>
              <a:buChar char="ü"/>
            </a:pPr>
            <a:r>
              <a:rPr lang="sq-AL" sz="2100" dirty="0"/>
              <a:t>Mbrojtjen e interesave të pronarit </a:t>
            </a:r>
          </a:p>
        </p:txBody>
      </p:sp>
    </p:spTree>
    <p:extLst>
      <p:ext uri="{BB962C8B-B14F-4D97-AF65-F5344CB8AC3E}">
        <p14:creationId xmlns:p14="http://schemas.microsoft.com/office/powerpoint/2010/main" xmlns="" val="3091092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97</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97</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xmlns="" id="{EFE0925E-1AFE-42F2-9990-60DD9760F859}"/>
              </a:ext>
            </a:extLst>
          </p:cNvPr>
          <p:cNvSpPr txBox="1">
            <a:spLocks/>
          </p:cNvSpPr>
          <p:nvPr/>
        </p:nvSpPr>
        <p:spPr>
          <a:xfrm>
            <a:off x="312057" y="1072440"/>
            <a:ext cx="8519885" cy="5385418"/>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endParaRPr lang="en-GB" altLang="sr-Latn-RS" sz="10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sq-AL" sz="2800" b="1" i="1" dirty="0">
                <a:ea typeface="ＭＳ Ｐゴシック" pitchFamily="34" charset="-128"/>
              </a:rPr>
              <a:t>Ruajtja e përshpejtuar e të dhënave kompjuterike </a:t>
            </a:r>
          </a:p>
          <a:p>
            <a:pPr marL="0" indent="0" algn="ctr" eaLnBrk="1" hangingPunct="1">
              <a:lnSpc>
                <a:spcPct val="80000"/>
              </a:lnSpc>
              <a:spcBef>
                <a:spcPts val="600"/>
              </a:spcBef>
              <a:spcAft>
                <a:spcPts val="1200"/>
              </a:spcAft>
              <a:buFont typeface="Arial" pitchFamily="34" charset="0"/>
              <a:buNone/>
              <a:defRPr/>
            </a:pPr>
            <a:r>
              <a:rPr lang="sq-AL" sz="2800" b="1" i="1" dirty="0">
                <a:ea typeface="ＭＳ Ｐゴシック" pitchFamily="34" charset="-128"/>
              </a:rPr>
              <a:t>Ruajtja e përshpejtuar dhe zbulimi i të dhënave kompjuterike</a:t>
            </a:r>
          </a:p>
          <a:p>
            <a:pPr marL="0" indent="0" algn="ctr" eaLnBrk="1" hangingPunct="1">
              <a:lnSpc>
                <a:spcPct val="80000"/>
              </a:lnSpc>
              <a:spcBef>
                <a:spcPts val="600"/>
              </a:spcBef>
              <a:spcAft>
                <a:spcPts val="1200"/>
              </a:spcAft>
              <a:buFont typeface="Arial" pitchFamily="34" charset="0"/>
              <a:buNone/>
              <a:defRPr/>
            </a:pPr>
            <a:r>
              <a:rPr lang="sq-AL" sz="2800" b="1" i="1" dirty="0">
                <a:ea typeface="ＭＳ Ｐゴシック" pitchFamily="34" charset="-128"/>
              </a:rPr>
              <a:t>(Neni 16 dhe 17 i Konventës së – Budapestit)</a:t>
            </a:r>
          </a:p>
          <a:p>
            <a:pPr eaLnBrk="1" hangingPunct="1">
              <a:lnSpc>
                <a:spcPct val="80000"/>
              </a:lnSpc>
              <a:spcBef>
                <a:spcPts val="600"/>
              </a:spcBef>
              <a:spcAft>
                <a:spcPts val="1200"/>
              </a:spcAft>
              <a:defRPr/>
            </a:pPr>
            <a:endParaRPr lang="en-GB" altLang="sr-Latn-RS" sz="100" dirty="0">
              <a:ea typeface="ＭＳ Ｐゴシック" pitchFamily="34" charset="-128"/>
            </a:endParaRPr>
          </a:p>
          <a:p>
            <a:pPr algn="ctr" eaLnBrk="1" hangingPunct="1">
              <a:lnSpc>
                <a:spcPct val="80000"/>
              </a:lnSpc>
              <a:spcBef>
                <a:spcPts val="600"/>
              </a:spcBef>
              <a:spcAft>
                <a:spcPts val="1200"/>
              </a:spcAft>
              <a:defRPr/>
            </a:pPr>
            <a:r>
              <a:rPr lang="sq-AL" sz="2400" i="1" dirty="0">
                <a:ea typeface="ＭＳ Ｐゴシック" pitchFamily="34" charset="-128"/>
              </a:rPr>
              <a:t>Shumë </a:t>
            </a:r>
            <a:r>
              <a:rPr lang="sq-AL" sz="2400" i="1" dirty="0" err="1" smtClean="0">
                <a:ea typeface="ＭＳ Ｐゴシック" pitchFamily="34" charset="-128"/>
              </a:rPr>
              <a:t>inovativ</a:t>
            </a:r>
            <a:r>
              <a:rPr lang="sq-AL" sz="2400" i="1" dirty="0" smtClean="0">
                <a:ea typeface="ＭＳ Ｐゴシック" pitchFamily="34" charset="-128"/>
              </a:rPr>
              <a:t> </a:t>
            </a:r>
            <a:r>
              <a:rPr lang="sq-AL" sz="2400" i="1" dirty="0">
                <a:ea typeface="ＭＳ Ｐゴシック" pitchFamily="34" charset="-128"/>
              </a:rPr>
              <a:t>dhe jashtëzakonisht </a:t>
            </a:r>
            <a:r>
              <a:rPr lang="sq-AL" sz="2400" i="1" dirty="0" smtClean="0">
                <a:ea typeface="ＭＳ Ｐゴシック" pitchFamily="34" charset="-128"/>
              </a:rPr>
              <a:t>domethënës </a:t>
            </a:r>
            <a:endParaRPr lang="sq-AL" sz="2400" i="1" dirty="0">
              <a:ea typeface="ＭＳ Ｐゴシック" pitchFamily="34" charset="-128"/>
            </a:endParaRPr>
          </a:p>
          <a:p>
            <a:pPr algn="ctr" eaLnBrk="1" hangingPunct="1">
              <a:lnSpc>
                <a:spcPct val="80000"/>
              </a:lnSpc>
              <a:spcBef>
                <a:spcPts val="600"/>
              </a:spcBef>
              <a:spcAft>
                <a:spcPts val="1200"/>
              </a:spcAft>
              <a:defRPr/>
            </a:pPr>
            <a:r>
              <a:rPr lang="sq-AL" sz="2400" i="1" dirty="0">
                <a:ea typeface="ＭＳ Ｐゴシック" pitchFamily="34" charset="-128"/>
              </a:rPr>
              <a:t>Fokusi i ndryshëm </a:t>
            </a:r>
          </a:p>
          <a:p>
            <a:pPr eaLnBrk="1" hangingPunct="1">
              <a:lnSpc>
                <a:spcPct val="80000"/>
              </a:lnSpc>
              <a:spcBef>
                <a:spcPts val="600"/>
              </a:spcBef>
              <a:spcAft>
                <a:spcPts val="1200"/>
              </a:spcAft>
              <a:defRPr/>
            </a:pPr>
            <a:r>
              <a:rPr lang="sq-AL" sz="2000" i="1" dirty="0">
                <a:ea typeface="ＭＳ Ｐゴシック" pitchFamily="34" charset="-128"/>
              </a:rPr>
              <a:t>Të dyja përshpejtohen që të korrespondojnë me shpejtësinë e qarkullimit të informacionit në mjedisin digjital</a:t>
            </a:r>
          </a:p>
          <a:p>
            <a:pPr eaLnBrk="1" hangingPunct="1">
              <a:lnSpc>
                <a:spcPct val="80000"/>
              </a:lnSpc>
              <a:spcBef>
                <a:spcPts val="600"/>
              </a:spcBef>
              <a:spcAft>
                <a:spcPts val="1200"/>
              </a:spcAft>
              <a:defRPr/>
            </a:pPr>
            <a:r>
              <a:rPr lang="sq-AL" sz="2000" i="1" dirty="0">
                <a:ea typeface="ＭＳ Ｐゴシック" pitchFamily="34" charset="-128"/>
              </a:rPr>
              <a:t>Niveli i ndërhyrjes së tyre nuk është shumë i lartë</a:t>
            </a:r>
          </a:p>
          <a:p>
            <a:pPr eaLnBrk="1" hangingPunct="1">
              <a:lnSpc>
                <a:spcPct val="80000"/>
              </a:lnSpc>
              <a:spcBef>
                <a:spcPts val="600"/>
              </a:spcBef>
              <a:spcAft>
                <a:spcPts val="1200"/>
              </a:spcAft>
              <a:defRPr/>
            </a:pPr>
            <a:r>
              <a:rPr lang="sq-AL" sz="2000" i="1" dirty="0">
                <a:ea typeface="ＭＳ Ｐゴシック" pitchFamily="34" charset="-128"/>
              </a:rPr>
              <a:t>Lidhur me të dhënat e trafikut ekziston gjithashtu një dispozitë që lejon zbulimin e shpejtë</a:t>
            </a:r>
          </a:p>
        </p:txBody>
      </p:sp>
    </p:spTree>
    <p:extLst>
      <p:ext uri="{BB962C8B-B14F-4D97-AF65-F5344CB8AC3E}">
        <p14:creationId xmlns:p14="http://schemas.microsoft.com/office/powerpoint/2010/main" xmlns="" val="26284438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98</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98</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478423"/>
          </a:xfrm>
          <a:prstGeom prst="rect">
            <a:avLst/>
          </a:prstGeom>
        </p:spPr>
        <p:txBody>
          <a:bodyPr wrap="square">
            <a:spAutoFit/>
          </a:bodyPr>
          <a:lstStyle/>
          <a:p>
            <a:pPr marL="342900" indent="-342900" algn="just">
              <a:buFont typeface="Wingdings" pitchFamily="2" charset="2"/>
              <a:buChar char="Ø"/>
            </a:pPr>
            <a:r>
              <a:rPr lang="sq-AL" sz="1400" dirty="0"/>
              <a:t>1. Secila palë miraton masa të tilla legjislative dhe të tjera që mund të jenë të nevojshme për të lejuar autoritetet e saj kompetente të </a:t>
            </a:r>
            <a:r>
              <a:rPr lang="sq-AL" sz="1400" b="1" dirty="0">
                <a:solidFill>
                  <a:srgbClr val="FF0000"/>
                </a:solidFill>
              </a:rPr>
              <a:t>urdhërojnë ose në mënyrë të ngjashme të sigurojnë</a:t>
            </a:r>
            <a:r>
              <a:rPr lang="sq-AL" sz="1400" dirty="0"/>
              <a:t> ruajtje të përshpejtuar të të dhënave të specifikuara kompjuterike, përfshirë të dhënat e trafikut, që janë ruajtur me anë të një sistemi kompjuterik, veçanërisht kur ka arsye për të besuar se të dhënat kompjuterike janë veçanërisht të rrezikuara nga humbja ose modifikimi.</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sz="1400" dirty="0"/>
              <a:t>2. Kur një Palë i jep efekt paragrafit 1 të mësipërm nëpërmjet një urdhri ndaj një personi që të ruajë të dhënat kompjuterike specifike të </a:t>
            </a:r>
            <a:r>
              <a:rPr lang="sq-AL" sz="1400" dirty="0" err="1"/>
              <a:t>memorizuara</a:t>
            </a:r>
            <a:r>
              <a:rPr lang="sq-AL" sz="1400" dirty="0"/>
              <a:t> në zotërimin apo kontrollin e një personi(</a:t>
            </a:r>
            <a:r>
              <a:rPr lang="sq-AL" sz="1400" dirty="0" err="1"/>
              <a:t>ave</a:t>
            </a:r>
            <a:r>
              <a:rPr lang="sq-AL" sz="1400" dirty="0"/>
              <a:t>),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 Një Palë mund të sigurojë që një urdhër i tillë të rinovohet herë pas here.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041023"/>
            <a:ext cx="4450456" cy="5509200"/>
          </a:xfrm>
          <a:prstGeom prst="rect">
            <a:avLst/>
          </a:prstGeom>
        </p:spPr>
        <p:txBody>
          <a:bodyPr wrap="square">
            <a:spAutoFit/>
          </a:bodyPr>
          <a:lstStyle/>
          <a:p>
            <a:pPr marL="342900" indent="-342900" algn="just">
              <a:buFont typeface="Wingdings" pitchFamily="2" charset="2"/>
              <a:buChar char="ü"/>
            </a:pPr>
            <a:r>
              <a:rPr lang="sq-AL" sz="2200" dirty="0"/>
              <a:t>Ruajtja mund të urdhërohet ose të merret në mënyrë të ngjashme përmes:</a:t>
            </a:r>
          </a:p>
          <a:p>
            <a:pPr marL="800100" lvl="1" indent="-342900" algn="just">
              <a:buFont typeface="Wingdings" pitchFamily="2" charset="2"/>
              <a:buChar char="ü"/>
            </a:pPr>
            <a:r>
              <a:rPr lang="sq-AL" sz="2200" dirty="0"/>
              <a:t>Urdhrit gjyqësor</a:t>
            </a:r>
          </a:p>
          <a:p>
            <a:pPr marL="800100" lvl="1" indent="-342900" algn="just">
              <a:buFont typeface="Wingdings" pitchFamily="2" charset="2"/>
              <a:buChar char="ü"/>
            </a:pPr>
            <a:r>
              <a:rPr lang="sq-AL" sz="2200" dirty="0"/>
              <a:t>Urdhrit administrativ</a:t>
            </a:r>
          </a:p>
          <a:p>
            <a:pPr marL="800100" lvl="1" indent="-342900" algn="just">
              <a:buFont typeface="Wingdings" pitchFamily="2" charset="2"/>
              <a:buChar char="ü"/>
            </a:pPr>
            <a:r>
              <a:rPr lang="sq-AL" sz="2200" dirty="0"/>
              <a:t>Direktivës </a:t>
            </a:r>
          </a:p>
          <a:p>
            <a:pPr marL="800100" lvl="1" indent="-342900" algn="just">
              <a:buFont typeface="Wingdings" pitchFamily="2" charset="2"/>
              <a:buChar char="ü"/>
            </a:pPr>
            <a:r>
              <a:rPr lang="sq-AL" sz="2200" dirty="0"/>
              <a:t>Bastisjes dhe sekuestrimit </a:t>
            </a:r>
          </a:p>
          <a:p>
            <a:pPr marL="800100" lvl="1" indent="-342900" algn="just">
              <a:buFont typeface="Wingdings" pitchFamily="2" charset="2"/>
              <a:buChar char="ü"/>
            </a:pPr>
            <a:r>
              <a:rPr lang="sq-AL" sz="2200" dirty="0"/>
              <a:t>Urdhri për paraqitjen e të dhënave</a:t>
            </a:r>
          </a:p>
          <a:p>
            <a:pPr marL="800100" lvl="1" indent="-342900" algn="just">
              <a:buFont typeface="Wingdings" pitchFamily="2" charset="2"/>
              <a:buChar char="ü"/>
            </a:pPr>
            <a:endParaRPr lang="en-GB" sz="2200" dirty="0"/>
          </a:p>
          <a:p>
            <a:pPr marL="342900" indent="-342900" algn="just">
              <a:buFont typeface="Wingdings" pitchFamily="2" charset="2"/>
              <a:buChar char="ü"/>
            </a:pPr>
            <a:r>
              <a:rPr lang="sq-AL" sz="2200" dirty="0"/>
              <a:t>Palët kanë fleksibilitet në përcaktimin e mënyrës së zbatimit të ruajtjes, megjithëse Konventa e Budapestit kërkon që ajo të bëhet në mënyrë të shpejtë </a:t>
            </a:r>
          </a:p>
        </p:txBody>
      </p:sp>
    </p:spTree>
    <p:extLst>
      <p:ext uri="{BB962C8B-B14F-4D97-AF65-F5344CB8AC3E}">
        <p14:creationId xmlns:p14="http://schemas.microsoft.com/office/powerpoint/2010/main" xmlns="" val="28990756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99</a:t>
            </a:fld>
            <a:endParaRPr lang="en-GB" smtClean="0"/>
          </a:p>
        </p:txBody>
      </p:sp>
      <p:sp>
        <p:nvSpPr>
          <p:cNvPr id="3" name="TextBox 2"/>
          <p:cNvSpPr txBox="1"/>
          <p:nvPr/>
        </p:nvSpPr>
        <p:spPr>
          <a:xfrm>
            <a:off x="88522" y="6557282"/>
            <a:ext cx="3672408" cy="400110"/>
          </a:xfrm>
          <a:prstGeom prst="rect">
            <a:avLst/>
          </a:prstGeom>
          <a:noFill/>
        </p:spPr>
        <p:txBody>
          <a:bodyPr wrap="square" rtlCol="0">
            <a:spAutoFit/>
          </a:bodyPr>
          <a:lstStyle/>
          <a:p>
            <a:r>
              <a:rPr lang="sq-AL" sz="2000" b="1">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99</a:t>
            </a:fld>
            <a:endParaRPr lang="en-GB" smtClean="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q-AL" sz="3200" b="1"/>
              <a:t>Neni 16 – Ruajtja e përshpejtuar e të dhënave kompjuterike të ruajtura</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sq-AL" sz="2200" b="1">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xmlns="" id="{7FA81925-418B-D44C-9255-2AEBBFBC0ADA}"/>
              </a:ext>
            </a:extLst>
          </p:cNvPr>
          <p:cNvSpPr/>
          <p:nvPr/>
        </p:nvSpPr>
        <p:spPr>
          <a:xfrm>
            <a:off x="150306" y="1041023"/>
            <a:ext cx="4476172" cy="5472267"/>
          </a:xfrm>
          <a:prstGeom prst="rect">
            <a:avLst/>
          </a:prstGeom>
        </p:spPr>
        <p:txBody>
          <a:bodyPr wrap="square">
            <a:spAutoFit/>
          </a:bodyPr>
          <a:lstStyle/>
          <a:p>
            <a:pPr marL="342900" indent="-342900" algn="just">
              <a:buFont typeface="Wingdings" pitchFamily="2" charset="2"/>
              <a:buChar char="Ø"/>
            </a:pPr>
            <a:r>
              <a:rPr lang="sq-AL" sz="1400" dirty="0"/>
              <a:t>1. Secila palë miraton masa të tilla legjislative dhe të tjera që mund të jenë të nevojshme për të lejuar autoritetet e saj kompetente të urdhërojnë ose në mënyrë të ngjashme të sigurojnë </a:t>
            </a:r>
            <a:r>
              <a:rPr lang="sq-AL" sz="1400" b="1" dirty="0">
                <a:solidFill>
                  <a:srgbClr val="FF0000"/>
                </a:solidFill>
              </a:rPr>
              <a:t>ruajtje të përshpejtuar</a:t>
            </a:r>
            <a:r>
              <a:rPr lang="sq-AL" sz="1400" dirty="0"/>
              <a:t> të të dhënave të specifikuara kompjuterike, përfshirë të dhënat e trafikut, që janë ruajtur me anë të një sistemi kompjuterik, veçanërisht kur ka arsye për të besuar se të dhënat kompjuterike janë veçanërisht të rrezikuara nga humbja ose modifikimi.</a:t>
            </a:r>
          </a:p>
          <a:p>
            <a:pPr marL="342900" indent="-342900" algn="just">
              <a:buFont typeface="Wingdings" pitchFamily="2" charset="2"/>
              <a:buChar char="Ø"/>
            </a:pPr>
            <a:endParaRPr lang="en-GB" sz="1400" dirty="0"/>
          </a:p>
          <a:p>
            <a:pPr marL="342900" indent="-342900" algn="just">
              <a:buFont typeface="Wingdings" pitchFamily="2" charset="2"/>
              <a:buChar char="Ø"/>
            </a:pPr>
            <a:r>
              <a:rPr lang="sq-AL" sz="1400" dirty="0"/>
              <a:t>2. Kur një Palë i jep efekt paragrafit 1 të mësipërm nëpërmjet një urdhri ndaj një personi që të ruajë të dhënat kompjuterike specifike të </a:t>
            </a:r>
            <a:r>
              <a:rPr lang="sq-AL" sz="1400" dirty="0" err="1"/>
              <a:t>memorizuara</a:t>
            </a:r>
            <a:r>
              <a:rPr lang="sq-AL" sz="1400" dirty="0"/>
              <a:t> në zotërimin apo kontrollin e një personi(</a:t>
            </a:r>
            <a:r>
              <a:rPr lang="sq-AL" sz="1400" dirty="0" err="1"/>
              <a:t>ave</a:t>
            </a:r>
            <a:r>
              <a:rPr lang="sq-AL" sz="1400" dirty="0"/>
              <a:t>), Pala duhet të adaptojë legjislacion të tillë dhe masa të tjera meqenëse duhet të jenë të nevojshme të detyrojnë atë person që të sigurojë dhe të mirëmbajë integritetin e të dhënave kompjuterike për një periudhë kohe aq të gjatë sa të jetë e nevojshme deri në një maksimum prej 90-ditësh që të mundësojë autoritetet kompetente të kërkojnë hapjen e tyre. Një Palë mund të sigurojë që një urdhër i tillë të rinovohet herë pas here.</a:t>
            </a:r>
          </a:p>
        </p:txBody>
      </p:sp>
      <p:sp>
        <p:nvSpPr>
          <p:cNvPr id="6" name="Rectangle 5">
            <a:extLst>
              <a:ext uri="{FF2B5EF4-FFF2-40B4-BE49-F238E27FC236}">
                <a16:creationId xmlns:a16="http://schemas.microsoft.com/office/drawing/2014/main" xmlns="" id="{524B6456-681F-2F44-A01A-AD3514E81BD2}"/>
              </a:ext>
            </a:extLst>
          </p:cNvPr>
          <p:cNvSpPr/>
          <p:nvPr/>
        </p:nvSpPr>
        <p:spPr>
          <a:xfrm>
            <a:off x="4572000" y="1041023"/>
            <a:ext cx="4450456" cy="5509200"/>
          </a:xfrm>
          <a:prstGeom prst="rect">
            <a:avLst/>
          </a:prstGeom>
        </p:spPr>
        <p:txBody>
          <a:bodyPr wrap="square">
            <a:spAutoFit/>
          </a:bodyPr>
          <a:lstStyle/>
          <a:p>
            <a:pPr marL="342900" indent="-342900" algn="just">
              <a:buFont typeface="Wingdings" pitchFamily="2" charset="2"/>
              <a:buChar char="ü"/>
            </a:pPr>
            <a:r>
              <a:rPr lang="sq-AL" sz="2200" dirty="0"/>
              <a:t>Ruajtja do të thotë të sigurohet që të dhënat ekzistuese në formë të ruajtur të mbrohen nga gjithçka që mund të shkaktojë ndryshimin ose përkeqësimin e cilësisë ose gjendjes së tyre aktuale </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dirty="0"/>
              <a:t>Të dhënat duhet të mbahen të sigurta nga modifikimi, përkeqësimi ose fshirja</a:t>
            </a:r>
          </a:p>
          <a:p>
            <a:pPr marL="342900" indent="-342900" algn="just">
              <a:buFont typeface="Wingdings" pitchFamily="2" charset="2"/>
              <a:buChar char="ü"/>
            </a:pPr>
            <a:endParaRPr lang="en-GB" sz="2200" dirty="0"/>
          </a:p>
          <a:p>
            <a:pPr marL="342900" indent="-342900" algn="just">
              <a:buFont typeface="Wingdings" pitchFamily="2" charset="2"/>
              <a:buChar char="ü"/>
            </a:pPr>
            <a:r>
              <a:rPr lang="sq-AL" sz="2200" dirty="0"/>
              <a:t>Të dhënat nuk duhet të ngrihen (të bëhen të paarritshme) dhe përdoruesve të ligjshëm mund t'u lejohet të qasen në kopje</a:t>
            </a:r>
          </a:p>
        </p:txBody>
      </p:sp>
    </p:spTree>
    <p:extLst>
      <p:ext uri="{BB962C8B-B14F-4D97-AF65-F5344CB8AC3E}">
        <p14:creationId xmlns:p14="http://schemas.microsoft.com/office/powerpoint/2010/main" xmlns="" val="356326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16472</TotalTime>
  <Words>44419</Words>
  <Application>Microsoft Office PowerPoint</Application>
  <PresentationFormat>On-screen Show (4:3)</PresentationFormat>
  <Paragraphs>3641</Paragraphs>
  <Slides>187</Slides>
  <Notes>181</Notes>
  <HiddenSlides>0</HiddenSlides>
  <MMClips>0</MMClips>
  <ScaleCrop>false</ScaleCrop>
  <HeadingPairs>
    <vt:vector size="4" baseType="variant">
      <vt:variant>
        <vt:lpstr>Theme</vt:lpstr>
      </vt:variant>
      <vt:variant>
        <vt:i4>1</vt:i4>
      </vt:variant>
      <vt:variant>
        <vt:lpstr>Slide Titles</vt:lpstr>
      </vt:variant>
      <vt:variant>
        <vt:i4>187</vt:i4>
      </vt:variant>
    </vt:vector>
  </HeadingPairs>
  <TitlesOfParts>
    <vt:vector size="18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vector>
  </TitlesOfParts>
  <Company>Technology Risk Limited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Windows User</cp:lastModifiedBy>
  <cp:revision>407</cp:revision>
  <dcterms:created xsi:type="dcterms:W3CDTF">2012-01-25T15:22:10Z</dcterms:created>
  <dcterms:modified xsi:type="dcterms:W3CDTF">2021-04-26T21:37:15Z</dcterms:modified>
</cp:coreProperties>
</file>