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0.xml" ContentType="application/vnd.openxmlformats-officedocument.presentationml.tags+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7.xml" ContentType="application/vnd.openxmlformats-officedocument.presentationml.tags+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tags/tag49.xml" ContentType="application/vnd.openxmlformats-officedocument.presentationml.tags+xml"/>
  <Override PartName="/ppt/notesSlides/notesSlide49.xml" ContentType="application/vnd.openxmlformats-officedocument.presentationml.notesSlide+xml"/>
  <Override PartName="/ppt/tags/tag50.xml" ContentType="application/vnd.openxmlformats-officedocument.presentationml.tags+xml"/>
  <Override PartName="/ppt/notesSlides/notesSlide50.xml" ContentType="application/vnd.openxmlformats-officedocument.presentationml.notesSlide+xml"/>
  <Override PartName="/ppt/tags/tag51.xml" ContentType="application/vnd.openxmlformats-officedocument.presentationml.tags+xml"/>
  <Override PartName="/ppt/notesSlides/notesSlide5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52.xml" ContentType="application/vnd.openxmlformats-officedocument.presentationml.tags+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53.xml" ContentType="application/vnd.openxmlformats-officedocument.presentationml.tags+xml"/>
  <Override PartName="/ppt/notesSlides/notesSlide53.xml" ContentType="application/vnd.openxmlformats-officedocument.presentationml.notesSlide+xml"/>
  <Override PartName="/ppt/tags/tag54.xml" ContentType="application/vnd.openxmlformats-officedocument.presentationml.tags+xml"/>
  <Override PartName="/ppt/notesSlides/notesSlide54.xml" ContentType="application/vnd.openxmlformats-officedocument.presentationml.notesSlide+xml"/>
  <Override PartName="/ppt/tags/tag55.xml" ContentType="application/vnd.openxmlformats-officedocument.presentationml.tags+xml"/>
  <Override PartName="/ppt/notesSlides/notesSlide55.xml" ContentType="application/vnd.openxmlformats-officedocument.presentationml.notesSlide+xml"/>
  <Override PartName="/ppt/tags/tag56.xml" ContentType="application/vnd.openxmlformats-officedocument.presentationml.tags+xml"/>
  <Override PartName="/ppt/notesSlides/notesSlide56.xml" ContentType="application/vnd.openxmlformats-officedocument.presentationml.notesSlide+xml"/>
  <Override PartName="/ppt/tags/tag57.xml" ContentType="application/vnd.openxmlformats-officedocument.presentationml.tags+xml"/>
  <Override PartName="/ppt/notesSlides/notesSlide57.xml" ContentType="application/vnd.openxmlformats-officedocument.presentationml.notesSlide+xml"/>
  <Override PartName="/ppt/tags/tag58.xml" ContentType="application/vnd.openxmlformats-officedocument.presentationml.tags+xml"/>
  <Override PartName="/ppt/notesSlides/notesSlide58.xml" ContentType="application/vnd.openxmlformats-officedocument.presentationml.notesSlide+xml"/>
  <Override PartName="/ppt/tags/tag59.xml" ContentType="application/vnd.openxmlformats-officedocument.presentationml.tags+xml"/>
  <Override PartName="/ppt/notesSlides/notesSlide59.xml" ContentType="application/vnd.openxmlformats-officedocument.presentationml.notesSlide+xml"/>
  <Override PartName="/ppt/tags/tag60.xml" ContentType="application/vnd.openxmlformats-officedocument.presentationml.tags+xml"/>
  <Override PartName="/ppt/notesSlides/notesSlide60.xml" ContentType="application/vnd.openxmlformats-officedocument.presentationml.notesSlide+xml"/>
  <Override PartName="/ppt/tags/tag61.xml" ContentType="application/vnd.openxmlformats-officedocument.presentationml.tags+xml"/>
  <Override PartName="/ppt/notesSlides/notesSlide61.xml" ContentType="application/vnd.openxmlformats-officedocument.presentationml.notesSlide+xml"/>
  <Override PartName="/ppt/tags/tag62.xml" ContentType="application/vnd.openxmlformats-officedocument.presentationml.tags+xml"/>
  <Override PartName="/ppt/notesSlides/notesSlide62.xml" ContentType="application/vnd.openxmlformats-officedocument.presentationml.notesSlide+xml"/>
  <Override PartName="/ppt/tags/tag63.xml" ContentType="application/vnd.openxmlformats-officedocument.presentationml.tags+xml"/>
  <Override PartName="/ppt/notesSlides/notesSlide6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64.xml" ContentType="application/vnd.openxmlformats-officedocument.presentationml.tags+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65.xml" ContentType="application/vnd.openxmlformats-officedocument.presentationml.tags+xml"/>
  <Override PartName="/ppt/notesSlides/notesSlide65.xml" ContentType="application/vnd.openxmlformats-officedocument.presentationml.notesSlide+xml"/>
  <Override PartName="/ppt/tags/tag66.xml" ContentType="application/vnd.openxmlformats-officedocument.presentationml.tags+xml"/>
  <Override PartName="/ppt/notesSlides/notesSlide66.xml" ContentType="application/vnd.openxmlformats-officedocument.presentationml.notesSlide+xml"/>
  <Override PartName="/ppt/tags/tag67.xml" ContentType="application/vnd.openxmlformats-officedocument.presentationml.tags+xml"/>
  <Override PartName="/ppt/notesSlides/notesSlide67.xml" ContentType="application/vnd.openxmlformats-officedocument.presentationml.notesSlide+xml"/>
  <Override PartName="/ppt/tags/tag68.xml" ContentType="application/vnd.openxmlformats-officedocument.presentationml.tags+xml"/>
  <Override PartName="/ppt/notesSlides/notesSlide68.xml" ContentType="application/vnd.openxmlformats-officedocument.presentationml.notesSlide+xml"/>
  <Override PartName="/ppt/tags/tag69.xml" ContentType="application/vnd.openxmlformats-officedocument.presentationml.tags+xml"/>
  <Override PartName="/ppt/notesSlides/notesSlide69.xml" ContentType="application/vnd.openxmlformats-officedocument.presentationml.notesSlide+xml"/>
  <Override PartName="/ppt/tags/tag70.xml" ContentType="application/vnd.openxmlformats-officedocument.presentationml.tags+xml"/>
  <Override PartName="/ppt/notesSlides/notesSlide70.xml" ContentType="application/vnd.openxmlformats-officedocument.presentationml.notesSlide+xml"/>
  <Override PartName="/ppt/tags/tag71.xml" ContentType="application/vnd.openxmlformats-officedocument.presentationml.tags+xml"/>
  <Override PartName="/ppt/notesSlides/notesSlide71.xml" ContentType="application/vnd.openxmlformats-officedocument.presentationml.notesSlide+xml"/>
  <Override PartName="/ppt/tags/tag72.xml" ContentType="application/vnd.openxmlformats-officedocument.presentationml.tags+xml"/>
  <Override PartName="/ppt/notesSlides/notesSlide7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73.xml" ContentType="application/vnd.openxmlformats-officedocument.presentationml.tags+xml"/>
  <Override PartName="/ppt/notesSlides/notesSlide7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74.xml" ContentType="application/vnd.openxmlformats-officedocument.presentationml.tags+xml"/>
  <Override PartName="/ppt/notesSlides/notesSlide74.xml" ContentType="application/vnd.openxmlformats-officedocument.presentationml.notesSlide+xml"/>
  <Override PartName="/ppt/tags/tag75.xml" ContentType="application/vnd.openxmlformats-officedocument.presentationml.tags+xml"/>
  <Override PartName="/ppt/notesSlides/notesSlide75.xml" ContentType="application/vnd.openxmlformats-officedocument.presentationml.notesSlide+xml"/>
  <Override PartName="/ppt/tags/tag76.xml" ContentType="application/vnd.openxmlformats-officedocument.presentationml.tags+xml"/>
  <Override PartName="/ppt/notesSlides/notesSlide76.xml" ContentType="application/vnd.openxmlformats-officedocument.presentationml.notesSlide+xml"/>
  <Override PartName="/ppt/tags/tag77.xml" ContentType="application/vnd.openxmlformats-officedocument.presentationml.tags+xml"/>
  <Override PartName="/ppt/notesSlides/notesSlide77.xml" ContentType="application/vnd.openxmlformats-officedocument.presentationml.notesSlide+xml"/>
  <Override PartName="/ppt/tags/tag78.xml" ContentType="application/vnd.openxmlformats-officedocument.presentationml.tags+xml"/>
  <Override PartName="/ppt/notesSlides/notesSlide78.xml" ContentType="application/vnd.openxmlformats-officedocument.presentationml.notesSlide+xml"/>
  <Override PartName="/ppt/tags/tag79.xml" ContentType="application/vnd.openxmlformats-officedocument.presentationml.tags+xml"/>
  <Override PartName="/ppt/notesSlides/notesSlide79.xml" ContentType="application/vnd.openxmlformats-officedocument.presentationml.notesSlide+xml"/>
  <Override PartName="/ppt/tags/tag80.xml" ContentType="application/vnd.openxmlformats-officedocument.presentationml.tags+xml"/>
  <Override PartName="/ppt/notesSlides/notesSlide80.xml" ContentType="application/vnd.openxmlformats-officedocument.presentationml.notesSlide+xml"/>
  <Override PartName="/ppt/tags/tag81.xml" ContentType="application/vnd.openxmlformats-officedocument.presentationml.tags+xml"/>
  <Override PartName="/ppt/notesSlides/notesSlide81.xml" ContentType="application/vnd.openxmlformats-officedocument.presentationml.notesSlide+xml"/>
  <Override PartName="/ppt/tags/tag82.xml" ContentType="application/vnd.openxmlformats-officedocument.presentationml.tags+xml"/>
  <Override PartName="/ppt/notesSlides/notesSlide82.xml" ContentType="application/vnd.openxmlformats-officedocument.presentationml.notesSlide+xml"/>
  <Override PartName="/ppt/tags/tag83.xml" ContentType="application/vnd.openxmlformats-officedocument.presentationml.tags+xml"/>
  <Override PartName="/ppt/notesSlides/notesSlide83.xml" ContentType="application/vnd.openxmlformats-officedocument.presentationml.notesSlide+xml"/>
  <Override PartName="/ppt/tags/tag84.xml" ContentType="application/vnd.openxmlformats-officedocument.presentationml.tags+xml"/>
  <Override PartName="/ppt/notesSlides/notesSlide84.xml" ContentType="application/vnd.openxmlformats-officedocument.presentationml.notesSlide+xml"/>
  <Override PartName="/ppt/tags/tag85.xml" ContentType="application/vnd.openxmlformats-officedocument.presentationml.tags+xml"/>
  <Override PartName="/ppt/notesSlides/notesSlide85.xml" ContentType="application/vnd.openxmlformats-officedocument.presentationml.notesSlide+xml"/>
  <Override PartName="/ppt/tags/tag86.xml" ContentType="application/vnd.openxmlformats-officedocument.presentationml.tags+xml"/>
  <Override PartName="/ppt/notesSlides/notesSlide86.xml" ContentType="application/vnd.openxmlformats-officedocument.presentationml.notesSlide+xml"/>
  <Override PartName="/ppt/tags/tag87.xml" ContentType="application/vnd.openxmlformats-officedocument.presentationml.tags+xml"/>
  <Override PartName="/ppt/notesSlides/notesSlide87.xml" ContentType="application/vnd.openxmlformats-officedocument.presentationml.notesSlide+xml"/>
  <Override PartName="/ppt/tags/tag88.xml" ContentType="application/vnd.openxmlformats-officedocument.presentationml.tags+xml"/>
  <Override PartName="/ppt/notesSlides/notesSlide88.xml" ContentType="application/vnd.openxmlformats-officedocument.presentationml.notesSlide+xml"/>
  <Override PartName="/ppt/tags/tag89.xml" ContentType="application/vnd.openxmlformats-officedocument.presentationml.tags+xml"/>
  <Override PartName="/ppt/notesSlides/notesSlide89.xml" ContentType="application/vnd.openxmlformats-officedocument.presentationml.notesSlide+xml"/>
  <Override PartName="/ppt/tags/tag90.xml" ContentType="application/vnd.openxmlformats-officedocument.presentationml.tags+xml"/>
  <Override PartName="/ppt/notesSlides/notesSlide90.xml" ContentType="application/vnd.openxmlformats-officedocument.presentationml.notesSlide+xml"/>
  <Override PartName="/ppt/tags/tag91.xml" ContentType="application/vnd.openxmlformats-officedocument.presentationml.tags+xml"/>
  <Override PartName="/ppt/notesSlides/notesSlide91.xml" ContentType="application/vnd.openxmlformats-officedocument.presentationml.notesSlide+xml"/>
  <Override PartName="/ppt/tags/tag92.xml" ContentType="application/vnd.openxmlformats-officedocument.presentationml.tags+xml"/>
  <Override PartName="/ppt/notesSlides/notesSlide92.xml" ContentType="application/vnd.openxmlformats-officedocument.presentationml.notesSlide+xml"/>
  <Override PartName="/ppt/tags/tag93.xml" ContentType="application/vnd.openxmlformats-officedocument.presentationml.tags+xml"/>
  <Override PartName="/ppt/notesSlides/notesSlide93.xml" ContentType="application/vnd.openxmlformats-officedocument.presentationml.notesSlide+xml"/>
  <Override PartName="/ppt/tags/tag94.xml" ContentType="application/vnd.openxmlformats-officedocument.presentationml.tags+xml"/>
  <Override PartName="/ppt/notesSlides/notesSlide94.xml" ContentType="application/vnd.openxmlformats-officedocument.presentationml.notesSlide+xml"/>
  <Override PartName="/ppt/tags/tag95.xml" ContentType="application/vnd.openxmlformats-officedocument.presentationml.tags+xml"/>
  <Override PartName="/ppt/notesSlides/notesSlide95.xml" ContentType="application/vnd.openxmlformats-officedocument.presentationml.notesSlide+xml"/>
  <Override PartName="/ppt/tags/tag96.xml" ContentType="application/vnd.openxmlformats-officedocument.presentationml.tags+xml"/>
  <Override PartName="/ppt/notesSlides/notesSlide96.xml" ContentType="application/vnd.openxmlformats-officedocument.presentationml.notesSlide+xml"/>
  <Override PartName="/ppt/tags/tag97.xml" ContentType="application/vnd.openxmlformats-officedocument.presentationml.tags+xml"/>
  <Override PartName="/ppt/notesSlides/notesSlide97.xml" ContentType="application/vnd.openxmlformats-officedocument.presentationml.notesSlide+xml"/>
  <Override PartName="/ppt/tags/tag98.xml" ContentType="application/vnd.openxmlformats-officedocument.presentationml.tags+xml"/>
  <Override PartName="/ppt/notesSlides/notesSlide98.xml" ContentType="application/vnd.openxmlformats-officedocument.presentationml.notesSlide+xml"/>
  <Override PartName="/ppt/tags/tag99.xml" ContentType="application/vnd.openxmlformats-officedocument.presentationml.tags+xml"/>
  <Override PartName="/ppt/notesSlides/notesSlide9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100.xml" ContentType="application/vnd.openxmlformats-officedocument.presentationml.notesSlide+xml"/>
  <Override PartName="/ppt/tags/tag102.xml" ContentType="application/vnd.openxmlformats-officedocument.presentationml.tags+xml"/>
  <Override PartName="/ppt/notesSlides/notesSlide101.xml" ContentType="application/vnd.openxmlformats-officedocument.presentationml.notesSlide+xml"/>
  <Override PartName="/ppt/tags/tag103.xml" ContentType="application/vnd.openxmlformats-officedocument.presentationml.tags+xml"/>
  <Override PartName="/ppt/notesSlides/notesSlide102.xml" ContentType="application/vnd.openxmlformats-officedocument.presentationml.notesSlide+xml"/>
  <Override PartName="/ppt/tags/tag104.xml" ContentType="application/vnd.openxmlformats-officedocument.presentationml.tags+xml"/>
  <Override PartName="/ppt/notesSlides/notesSlide103.xml" ContentType="application/vnd.openxmlformats-officedocument.presentationml.notesSlide+xml"/>
  <Override PartName="/ppt/tags/tag105.xml" ContentType="application/vnd.openxmlformats-officedocument.presentationml.tags+xml"/>
  <Override PartName="/ppt/notesSlides/notesSlide104.xml" ContentType="application/vnd.openxmlformats-officedocument.presentationml.notesSlide+xml"/>
  <Override PartName="/ppt/tags/tag106.xml" ContentType="application/vnd.openxmlformats-officedocument.presentationml.tags+xml"/>
  <Override PartName="/ppt/notesSlides/notesSlide105.xml" ContentType="application/vnd.openxmlformats-officedocument.presentationml.notesSlide+xml"/>
  <Override PartName="/ppt/tags/tag107.xml" ContentType="application/vnd.openxmlformats-officedocument.presentationml.tags+xml"/>
  <Override PartName="/ppt/notesSlides/notesSlide106.xml" ContentType="application/vnd.openxmlformats-officedocument.presentationml.notesSlide+xml"/>
  <Override PartName="/ppt/tags/tag108.xml" ContentType="application/vnd.openxmlformats-officedocument.presentationml.tags+xml"/>
  <Override PartName="/ppt/notesSlides/notesSlide107.xml" ContentType="application/vnd.openxmlformats-officedocument.presentationml.notesSlide+xml"/>
  <Override PartName="/ppt/tags/tag109.xml" ContentType="application/vnd.openxmlformats-officedocument.presentationml.tags+xml"/>
  <Override PartName="/ppt/notesSlides/notesSlide108.xml" ContentType="application/vnd.openxmlformats-officedocument.presentationml.notesSlide+xml"/>
  <Override PartName="/ppt/tags/tag110.xml" ContentType="application/vnd.openxmlformats-officedocument.presentationml.tags+xml"/>
  <Override PartName="/ppt/notesSlides/notesSlide109.xml" ContentType="application/vnd.openxmlformats-officedocument.presentationml.notesSlide+xml"/>
  <Override PartName="/ppt/tags/tag111.xml" ContentType="application/vnd.openxmlformats-officedocument.presentationml.tags+xml"/>
  <Override PartName="/ppt/notesSlides/notesSlide110.xml" ContentType="application/vnd.openxmlformats-officedocument.presentationml.notesSlide+xml"/>
  <Override PartName="/ppt/tags/tag112.xml" ContentType="application/vnd.openxmlformats-officedocument.presentationml.tags+xml"/>
  <Override PartName="/ppt/notesSlides/notesSlide111.xml" ContentType="application/vnd.openxmlformats-officedocument.presentationml.notesSlide+xml"/>
  <Override PartName="/ppt/tags/tag113.xml" ContentType="application/vnd.openxmlformats-officedocument.presentationml.tags+xml"/>
  <Override PartName="/ppt/notesSlides/notesSlide112.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13.xml" ContentType="application/vnd.openxmlformats-officedocument.presentationml.notesSlide+xml"/>
  <Override PartName="/ppt/tags/tag1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1"/>
  </p:notesMasterIdLst>
  <p:sldIdLst>
    <p:sldId id="355" r:id="rId2"/>
    <p:sldId id="567" r:id="rId3"/>
    <p:sldId id="568" r:id="rId4"/>
    <p:sldId id="735" r:id="rId5"/>
    <p:sldId id="574" r:id="rId6"/>
    <p:sldId id="878" r:id="rId7"/>
    <p:sldId id="1118" r:id="rId8"/>
    <p:sldId id="1129" r:id="rId9"/>
    <p:sldId id="856" r:id="rId10"/>
    <p:sldId id="874" r:id="rId11"/>
    <p:sldId id="872" r:id="rId12"/>
    <p:sldId id="875" r:id="rId13"/>
    <p:sldId id="873" r:id="rId14"/>
    <p:sldId id="876" r:id="rId15"/>
    <p:sldId id="877" r:id="rId16"/>
    <p:sldId id="879" r:id="rId17"/>
    <p:sldId id="880" r:id="rId18"/>
    <p:sldId id="881" r:id="rId19"/>
    <p:sldId id="1120" r:id="rId20"/>
    <p:sldId id="1130" r:id="rId21"/>
    <p:sldId id="883" r:id="rId22"/>
    <p:sldId id="884" r:id="rId23"/>
    <p:sldId id="886" r:id="rId24"/>
    <p:sldId id="887" r:id="rId25"/>
    <p:sldId id="896" r:id="rId26"/>
    <p:sldId id="888" r:id="rId27"/>
    <p:sldId id="889" r:id="rId28"/>
    <p:sldId id="890" r:id="rId29"/>
    <p:sldId id="891" r:id="rId30"/>
    <p:sldId id="897" r:id="rId31"/>
    <p:sldId id="893" r:id="rId32"/>
    <p:sldId id="894" r:id="rId33"/>
    <p:sldId id="899" r:id="rId34"/>
    <p:sldId id="900" r:id="rId35"/>
    <p:sldId id="895" r:id="rId36"/>
    <p:sldId id="907" r:id="rId37"/>
    <p:sldId id="1122" r:id="rId38"/>
    <p:sldId id="1131" r:id="rId39"/>
    <p:sldId id="586" r:id="rId40"/>
    <p:sldId id="587" r:id="rId41"/>
    <p:sldId id="912" r:id="rId42"/>
    <p:sldId id="870" r:id="rId43"/>
    <p:sldId id="871" r:id="rId44"/>
    <p:sldId id="908" r:id="rId45"/>
    <p:sldId id="909" r:id="rId46"/>
    <p:sldId id="910" r:id="rId47"/>
    <p:sldId id="915" r:id="rId48"/>
    <p:sldId id="916" r:id="rId49"/>
    <p:sldId id="913" r:id="rId50"/>
    <p:sldId id="914" r:id="rId51"/>
    <p:sldId id="918" r:id="rId52"/>
    <p:sldId id="917" r:id="rId53"/>
    <p:sldId id="1123" r:id="rId54"/>
    <p:sldId id="1132" r:id="rId55"/>
    <p:sldId id="919" r:id="rId56"/>
    <p:sldId id="920" r:id="rId57"/>
    <p:sldId id="921" r:id="rId58"/>
    <p:sldId id="922" r:id="rId59"/>
    <p:sldId id="923" r:id="rId60"/>
    <p:sldId id="826" r:id="rId61"/>
    <p:sldId id="847" r:id="rId62"/>
    <p:sldId id="848" r:id="rId63"/>
    <p:sldId id="827" r:id="rId64"/>
    <p:sldId id="849" r:id="rId65"/>
    <p:sldId id="1125" r:id="rId66"/>
    <p:sldId id="1133" r:id="rId67"/>
    <p:sldId id="924" r:id="rId68"/>
    <p:sldId id="928" r:id="rId69"/>
    <p:sldId id="929" r:id="rId70"/>
    <p:sldId id="930" r:id="rId71"/>
    <p:sldId id="925" r:id="rId72"/>
    <p:sldId id="931" r:id="rId73"/>
    <p:sldId id="932" r:id="rId74"/>
    <p:sldId id="1128" r:id="rId75"/>
    <p:sldId id="1134" r:id="rId76"/>
    <p:sldId id="926" r:id="rId77"/>
    <p:sldId id="933" r:id="rId78"/>
    <p:sldId id="934" r:id="rId79"/>
    <p:sldId id="927" r:id="rId80"/>
    <p:sldId id="935" r:id="rId81"/>
    <p:sldId id="590" r:id="rId82"/>
    <p:sldId id="811" r:id="rId83"/>
    <p:sldId id="937" r:id="rId84"/>
    <p:sldId id="938" r:id="rId85"/>
    <p:sldId id="911" r:id="rId86"/>
    <p:sldId id="939" r:id="rId87"/>
    <p:sldId id="940" r:id="rId88"/>
    <p:sldId id="941" r:id="rId89"/>
    <p:sldId id="942" r:id="rId90"/>
    <p:sldId id="943" r:id="rId91"/>
    <p:sldId id="944" r:id="rId92"/>
    <p:sldId id="945" r:id="rId93"/>
    <p:sldId id="946" r:id="rId94"/>
    <p:sldId id="947" r:id="rId95"/>
    <p:sldId id="948" r:id="rId96"/>
    <p:sldId id="949" r:id="rId97"/>
    <p:sldId id="950" r:id="rId98"/>
    <p:sldId id="951" r:id="rId99"/>
    <p:sldId id="952" r:id="rId100"/>
    <p:sldId id="953" r:id="rId101"/>
    <p:sldId id="813" r:id="rId102"/>
    <p:sldId id="609" r:id="rId103"/>
    <p:sldId id="610" r:id="rId104"/>
    <p:sldId id="853" r:id="rId105"/>
    <p:sldId id="854" r:id="rId106"/>
    <p:sldId id="469" r:id="rId107"/>
    <p:sldId id="470" r:id="rId108"/>
    <p:sldId id="857" r:id="rId109"/>
    <p:sldId id="868" r:id="rId110"/>
    <p:sldId id="869" r:id="rId111"/>
    <p:sldId id="472" r:id="rId112"/>
    <p:sldId id="864" r:id="rId113"/>
    <p:sldId id="865" r:id="rId114"/>
    <p:sldId id="866" r:id="rId115"/>
    <p:sldId id="867" r:id="rId116"/>
    <p:sldId id="851" r:id="rId117"/>
    <p:sldId id="616" r:id="rId118"/>
    <p:sldId id="850" r:id="rId119"/>
    <p:sldId id="852" r:id="rId120"/>
  </p:sldIdLst>
  <p:sldSz cx="9144000" cy="6858000" type="screen4x3"/>
  <p:notesSz cx="6858000" cy="9144000"/>
  <p:custDataLst>
    <p:tags r:id="rId1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7913" autoAdjust="0"/>
  </p:normalViewPr>
  <p:slideViewPr>
    <p:cSldViewPr snapToGrid="0" snapToObjects="1">
      <p:cViewPr varScale="1">
        <p:scale>
          <a:sx n="74" d="100"/>
          <a:sy n="74" d="100"/>
        </p:scale>
        <p:origin x="1608" y="106"/>
      </p:cViewPr>
      <p:guideLst>
        <p:guide orient="horz" pos="2160"/>
        <p:guide pos="2880"/>
      </p:guideLst>
    </p:cSldViewPr>
  </p:slideViewPr>
  <p:outlineViewPr>
    <p:cViewPr>
      <p:scale>
        <a:sx n="33" d="100"/>
        <a:sy n="33" d="100"/>
      </p:scale>
      <p:origin x="0" y="39756"/>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2600" b="1" dirty="0"/>
            <a:t>Which of the following offences would the Budapest Convention enable international cooperation in?</a:t>
          </a:r>
        </a:p>
      </dgm:t>
    </dgm:pt>
    <dgm:pt modelId="{B1168E5A-BE86-1A40-8851-D878ACC39274}" type="parTrans" cxnId="{D2DD020B-3DFC-B348-B676-6EC163FF5FEB}">
      <dgm:prSet/>
      <dgm:spPr/>
      <dgm:t>
        <a:bodyPr/>
        <a:lstStyle/>
        <a:p>
          <a:endParaRPr lang="en-US" b="1"/>
        </a:p>
      </dgm:t>
    </dgm:pt>
    <dgm:pt modelId="{8978AB35-F5FB-FF43-BA08-4C259A445311}" type="sibTrans" cxnId="{D2DD020B-3DFC-B348-B676-6EC163FF5FEB}">
      <dgm:prSet/>
      <dgm:spPr/>
      <dgm:t>
        <a:bodyPr/>
        <a:lstStyle/>
        <a:p>
          <a:endParaRPr lang="en-US" b="1"/>
        </a:p>
      </dgm:t>
    </dgm:pt>
    <dgm:pt modelId="{7029F5E8-D056-AE49-BD66-3C193010DDE8}">
      <dgm:prSet phldrT="[Text]"/>
      <dgm:spPr/>
      <dgm:t>
        <a:bodyPr/>
        <a:lstStyle/>
        <a:p>
          <a:pPr algn="l"/>
          <a:r>
            <a:rPr lang="en-US" b="0" dirty="0"/>
            <a:t>a) Hacking</a:t>
          </a:r>
        </a:p>
      </dgm:t>
    </dgm:pt>
    <dgm:pt modelId="{ACE97453-93D9-C642-95ED-D55F9984F778}" type="parTrans" cxnId="{99EB5834-3593-6644-A836-6C8D5595A820}">
      <dgm:prSet/>
      <dgm:spPr/>
      <dgm:t>
        <a:bodyPr/>
        <a:lstStyle/>
        <a:p>
          <a:endParaRPr lang="en-US" b="1"/>
        </a:p>
      </dgm:t>
    </dgm:pt>
    <dgm:pt modelId="{3346CD8C-3206-F84A-BEA2-B5492B6B7347}" type="sibTrans" cxnId="{99EB5834-3593-6644-A836-6C8D5595A820}">
      <dgm:prSet/>
      <dgm:spPr/>
      <dgm:t>
        <a:bodyPr/>
        <a:lstStyle/>
        <a:p>
          <a:endParaRPr lang="en-US" b="1"/>
        </a:p>
      </dgm:t>
    </dgm:pt>
    <dgm:pt modelId="{412DA8CB-B9E5-F44F-9FDD-EF35DF68306D}">
      <dgm:prSet phldrT="[Text]"/>
      <dgm:spPr/>
      <dgm:t>
        <a:bodyPr/>
        <a:lstStyle/>
        <a:p>
          <a:r>
            <a:rPr lang="en-US" b="0" dirty="0"/>
            <a:t>b) Political offence </a:t>
          </a:r>
        </a:p>
      </dgm:t>
    </dgm:pt>
    <dgm:pt modelId="{7E8B7982-18DC-F246-BFD4-7B9D4C9DB2CA}" type="parTrans" cxnId="{AFD2487F-444F-4C44-A623-9AAFEB90AC49}">
      <dgm:prSet/>
      <dgm:spPr/>
      <dgm:t>
        <a:bodyPr/>
        <a:lstStyle/>
        <a:p>
          <a:endParaRPr lang="en-US" b="1"/>
        </a:p>
      </dgm:t>
    </dgm:pt>
    <dgm:pt modelId="{960A4A2E-B23E-7544-9A93-1312898E2DC4}" type="sibTrans" cxnId="{AFD2487F-444F-4C44-A623-9AAFEB90AC49}">
      <dgm:prSet/>
      <dgm:spPr/>
      <dgm:t>
        <a:bodyPr/>
        <a:lstStyle/>
        <a:p>
          <a:endParaRPr lang="en-US" b="1"/>
        </a:p>
      </dgm:t>
    </dgm:pt>
    <dgm:pt modelId="{D907F82D-4934-4260-A319-D0C1005DB73A}">
      <dgm:prSet phldrT="[Text]"/>
      <dgm:spPr/>
      <dgm:t>
        <a:bodyPr/>
        <a:lstStyle/>
        <a:p>
          <a:r>
            <a:rPr lang="en-US" b="0" dirty="0"/>
            <a:t>c) Computer-related forgery</a:t>
          </a:r>
        </a:p>
      </dgm:t>
    </dgm:pt>
    <dgm:pt modelId="{6643C99F-6929-4115-B10C-449964C298DB}" type="parTrans" cxnId="{5441ACF7-001D-47E8-BE90-D77A819FBE03}">
      <dgm:prSet/>
      <dgm:spPr/>
      <dgm:t>
        <a:bodyPr/>
        <a:lstStyle/>
        <a:p>
          <a:endParaRPr lang="en-PK" b="1"/>
        </a:p>
      </dgm:t>
    </dgm:pt>
    <dgm:pt modelId="{9EB8D1B3-16DB-4A75-A7E2-3B79ADD997CE}" type="sibTrans" cxnId="{5441ACF7-001D-47E8-BE90-D77A819FBE03}">
      <dgm:prSet/>
      <dgm:spPr/>
      <dgm:t>
        <a:bodyPr/>
        <a:lstStyle/>
        <a:p>
          <a:endParaRPr lang="en-PK" b="1"/>
        </a:p>
      </dgm:t>
    </dgm:pt>
    <dgm:pt modelId="{9EFF4F62-79ED-4EA0-85C1-51F88755C8EE}">
      <dgm:prSet phldrT="[Text]"/>
      <dgm:spPr/>
      <dgm:t>
        <a:bodyPr/>
        <a:lstStyle/>
        <a:p>
          <a:r>
            <a:rPr lang="en-US" b="0" dirty="0"/>
            <a:t>d) DDoS attack</a:t>
          </a:r>
        </a:p>
      </dgm:t>
    </dgm:pt>
    <dgm:pt modelId="{8EAFCDE7-4869-4D95-9359-6DA608AB28F0}" type="parTrans" cxnId="{40F08CBE-C0FF-49E9-A14D-59F0F70F60CC}">
      <dgm:prSet/>
      <dgm:spPr/>
      <dgm:t>
        <a:bodyPr/>
        <a:lstStyle/>
        <a:p>
          <a:endParaRPr lang="en-PK" b="1"/>
        </a:p>
      </dgm:t>
    </dgm:pt>
    <dgm:pt modelId="{D3274077-7919-4B64-B4D8-786A32E9EF73}" type="sibTrans" cxnId="{40F08CBE-C0FF-49E9-A14D-59F0F70F60CC}">
      <dgm:prSet/>
      <dgm:spPr/>
      <dgm:t>
        <a:bodyPr/>
        <a:lstStyle/>
        <a:p>
          <a:endParaRPr lang="en-PK" b="1"/>
        </a:p>
      </dgm:t>
    </dgm:pt>
    <dgm:pt modelId="{2D567ECC-EE11-40BE-8D44-12DF75E7AAA4}">
      <dgm:prSet phldrT="[Text]"/>
      <dgm:spPr/>
      <dgm:t>
        <a:bodyPr/>
        <a:lstStyle/>
        <a:p>
          <a:r>
            <a:rPr lang="en-US" b="0" dirty="0"/>
            <a:t>e) Possession of child pornography in USB</a:t>
          </a:r>
        </a:p>
      </dgm:t>
    </dgm:pt>
    <dgm:pt modelId="{096A135B-3D51-4C14-B762-4DFFB46136C9}" type="parTrans" cxnId="{45629286-2642-481F-BB3F-C9DC76E6A851}">
      <dgm:prSet/>
      <dgm:spPr/>
      <dgm:t>
        <a:bodyPr/>
        <a:lstStyle/>
        <a:p>
          <a:endParaRPr lang="en-PK" b="1"/>
        </a:p>
      </dgm:t>
    </dgm:pt>
    <dgm:pt modelId="{352CE29C-C095-4E8D-B62B-E607F5416469}" type="sibTrans" cxnId="{45629286-2642-481F-BB3F-C9DC76E6A851}">
      <dgm:prSet/>
      <dgm:spPr/>
      <dgm:t>
        <a:bodyPr/>
        <a:lstStyle/>
        <a:p>
          <a:endParaRPr lang="en-PK" b="1"/>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400" b="1" dirty="0"/>
            <a:t>In which situations would the Budapest Convention allow a party to access data in another jurisdiction without </a:t>
          </a:r>
          <a:r>
            <a:rPr lang="en-US" sz="2400" b="1" dirty="0" err="1"/>
            <a:t>authorisation</a:t>
          </a:r>
          <a:r>
            <a:rPr lang="en-US" sz="2400" b="1" dirty="0"/>
            <a:t> of another party?</a:t>
          </a:r>
        </a:p>
      </dgm:t>
    </dgm:pt>
    <dgm:pt modelId="{B1168E5A-BE86-1A40-8851-D878ACC39274}" type="parTrans" cxnId="{D2DD020B-3DFC-B348-B676-6EC163FF5FEB}">
      <dgm:prSet/>
      <dgm:spPr/>
      <dgm:t>
        <a:bodyPr/>
        <a:lstStyle/>
        <a:p>
          <a:endParaRPr lang="en-US" sz="1400" b="1"/>
        </a:p>
      </dgm:t>
    </dgm:pt>
    <dgm:pt modelId="{8978AB35-F5FB-FF43-BA08-4C259A445311}" type="sibTrans" cxnId="{D2DD020B-3DFC-B348-B676-6EC163FF5FEB}">
      <dgm:prSet/>
      <dgm:spPr/>
      <dgm:t>
        <a:bodyPr/>
        <a:lstStyle/>
        <a:p>
          <a:endParaRPr lang="en-US" sz="1400" b="1"/>
        </a:p>
      </dgm:t>
    </dgm:pt>
    <dgm:pt modelId="{7029F5E8-D056-AE49-BD66-3C193010DDE8}">
      <dgm:prSet phldrT="[Text]" custT="1"/>
      <dgm:spPr/>
      <dgm:t>
        <a:bodyPr/>
        <a:lstStyle/>
        <a:p>
          <a:pPr algn="l"/>
          <a:r>
            <a:rPr lang="en-US" sz="2000" b="0" dirty="0"/>
            <a:t>a) Private data </a:t>
          </a:r>
        </a:p>
      </dgm:t>
    </dgm:pt>
    <dgm:pt modelId="{ACE97453-93D9-C642-95ED-D55F9984F778}" type="parTrans" cxnId="{99EB5834-3593-6644-A836-6C8D5595A820}">
      <dgm:prSet/>
      <dgm:spPr/>
      <dgm:t>
        <a:bodyPr/>
        <a:lstStyle/>
        <a:p>
          <a:endParaRPr lang="en-US" sz="1400" b="1"/>
        </a:p>
      </dgm:t>
    </dgm:pt>
    <dgm:pt modelId="{3346CD8C-3206-F84A-BEA2-B5492B6B7347}" type="sibTrans" cxnId="{99EB5834-3593-6644-A836-6C8D5595A820}">
      <dgm:prSet/>
      <dgm:spPr/>
      <dgm:t>
        <a:bodyPr/>
        <a:lstStyle/>
        <a:p>
          <a:endParaRPr lang="en-US" sz="1400" b="1"/>
        </a:p>
      </dgm:t>
    </dgm:pt>
    <dgm:pt modelId="{412DA8CB-B9E5-F44F-9FDD-EF35DF68306D}">
      <dgm:prSet phldrT="[Text]" custT="1"/>
      <dgm:spPr/>
      <dgm:t>
        <a:bodyPr/>
        <a:lstStyle/>
        <a:p>
          <a:r>
            <a:rPr lang="en-US" sz="2000" b="1" dirty="0">
              <a:solidFill>
                <a:srgbClr val="FF0000"/>
              </a:solidFill>
            </a:rPr>
            <a:t>b) Publicly accessible data</a:t>
          </a:r>
        </a:p>
      </dgm:t>
    </dgm:pt>
    <dgm:pt modelId="{7E8B7982-18DC-F246-BFD4-7B9D4C9DB2CA}" type="parTrans" cxnId="{AFD2487F-444F-4C44-A623-9AAFEB90AC49}">
      <dgm:prSet/>
      <dgm:spPr/>
      <dgm:t>
        <a:bodyPr/>
        <a:lstStyle/>
        <a:p>
          <a:endParaRPr lang="en-US" sz="1400" b="1"/>
        </a:p>
      </dgm:t>
    </dgm:pt>
    <dgm:pt modelId="{960A4A2E-B23E-7544-9A93-1312898E2DC4}" type="sibTrans" cxnId="{AFD2487F-444F-4C44-A623-9AAFEB90AC49}">
      <dgm:prSet/>
      <dgm:spPr/>
      <dgm:t>
        <a:bodyPr/>
        <a:lstStyle/>
        <a:p>
          <a:endParaRPr lang="en-US" sz="1400" b="1"/>
        </a:p>
      </dgm:t>
    </dgm:pt>
    <dgm:pt modelId="{D907F82D-4934-4260-A319-D0C1005DB73A}">
      <dgm:prSet phldrT="[Text]" custT="1"/>
      <dgm:spPr/>
      <dgm:t>
        <a:bodyPr/>
        <a:lstStyle/>
        <a:p>
          <a:r>
            <a:rPr lang="en-US" sz="2000" b="1" dirty="0">
              <a:solidFill>
                <a:srgbClr val="FF0000"/>
              </a:solidFill>
            </a:rPr>
            <a:t>c) Any stored data with lawful or voluntary consent of person </a:t>
          </a:r>
          <a:r>
            <a:rPr lang="en-US" sz="2000" b="1" dirty="0" err="1">
              <a:solidFill>
                <a:srgbClr val="FF0000"/>
              </a:solidFill>
            </a:rPr>
            <a:t>authorised</a:t>
          </a:r>
          <a:r>
            <a:rPr lang="en-US" sz="2000" b="1" dirty="0">
              <a:solidFill>
                <a:srgbClr val="FF0000"/>
              </a:solidFill>
            </a:rPr>
            <a:t> to disclose </a:t>
          </a:r>
        </a:p>
      </dgm:t>
    </dgm:pt>
    <dgm:pt modelId="{6643C99F-6929-4115-B10C-449964C298DB}" type="parTrans" cxnId="{5441ACF7-001D-47E8-BE90-D77A819FBE03}">
      <dgm:prSet/>
      <dgm:spPr/>
      <dgm:t>
        <a:bodyPr/>
        <a:lstStyle/>
        <a:p>
          <a:endParaRPr lang="en-PK" sz="1400" b="1"/>
        </a:p>
      </dgm:t>
    </dgm:pt>
    <dgm:pt modelId="{9EB8D1B3-16DB-4A75-A7E2-3B79ADD997CE}" type="sibTrans" cxnId="{5441ACF7-001D-47E8-BE90-D77A819FBE03}">
      <dgm:prSet/>
      <dgm:spPr/>
      <dgm:t>
        <a:bodyPr/>
        <a:lstStyle/>
        <a:p>
          <a:endParaRPr lang="en-PK" sz="1400" b="1"/>
        </a:p>
      </dgm:t>
    </dgm:pt>
    <dgm:pt modelId="{9EFF4F62-79ED-4EA0-85C1-51F88755C8EE}">
      <dgm:prSet phldrT="[Text]" custT="1"/>
      <dgm:spPr/>
      <dgm:t>
        <a:bodyPr/>
        <a:lstStyle/>
        <a:p>
          <a:r>
            <a:rPr lang="en-US" sz="2000" b="0" dirty="0"/>
            <a:t>d) Traffic data</a:t>
          </a:r>
        </a:p>
      </dgm:t>
    </dgm:pt>
    <dgm:pt modelId="{8EAFCDE7-4869-4D95-9359-6DA608AB28F0}" type="parTrans" cxnId="{40F08CBE-C0FF-49E9-A14D-59F0F70F60CC}">
      <dgm:prSet/>
      <dgm:spPr/>
      <dgm:t>
        <a:bodyPr/>
        <a:lstStyle/>
        <a:p>
          <a:endParaRPr lang="en-PK" sz="1400" b="1"/>
        </a:p>
      </dgm:t>
    </dgm:pt>
    <dgm:pt modelId="{D3274077-7919-4B64-B4D8-786A32E9EF73}" type="sibTrans" cxnId="{40F08CBE-C0FF-49E9-A14D-59F0F70F60CC}">
      <dgm:prSet/>
      <dgm:spPr/>
      <dgm:t>
        <a:bodyPr/>
        <a:lstStyle/>
        <a:p>
          <a:endParaRPr lang="en-PK" sz="1400" b="1"/>
        </a:p>
      </dgm:t>
    </dgm:pt>
    <dgm:pt modelId="{2D567ECC-EE11-40BE-8D44-12DF75E7AAA4}">
      <dgm:prSet phldrT="[Text]" custT="1"/>
      <dgm:spPr/>
      <dgm:t>
        <a:bodyPr/>
        <a:lstStyle/>
        <a:p>
          <a:r>
            <a:rPr lang="en-US" sz="2000" b="0" dirty="0"/>
            <a:t>e) Content data </a:t>
          </a:r>
        </a:p>
      </dgm:t>
    </dgm:pt>
    <dgm:pt modelId="{096A135B-3D51-4C14-B762-4DFFB46136C9}" type="parTrans" cxnId="{45629286-2642-481F-BB3F-C9DC76E6A851}">
      <dgm:prSet/>
      <dgm:spPr/>
      <dgm:t>
        <a:bodyPr/>
        <a:lstStyle/>
        <a:p>
          <a:endParaRPr lang="en-PK" sz="1400" b="1"/>
        </a:p>
      </dgm:t>
    </dgm:pt>
    <dgm:pt modelId="{352CE29C-C095-4E8D-B62B-E607F5416469}" type="sibTrans" cxnId="{45629286-2642-481F-BB3F-C9DC76E6A851}">
      <dgm:prSet/>
      <dgm:spPr/>
      <dgm:t>
        <a:bodyPr/>
        <a:lstStyle/>
        <a:p>
          <a:endParaRPr lang="en-PK" sz="1400" b="1"/>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320651"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custScaleX="99370" custScaleY="86818" custLinFactNeighborX="751" custLinFactNeighborY="-650"/>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800" b="1" dirty="0">
              <a:solidFill>
                <a:schemeClr val="tx1"/>
              </a:solidFill>
            </a:rPr>
            <a:t>A party refuses to provide mutual assistance regarding the interception of content data to another party because this is not allowed under its domestic law. The Party has violated Article 34 of the Budapest Convention. </a:t>
          </a:r>
        </a:p>
      </dgm:t>
    </dgm:pt>
    <dgm:pt modelId="{8978AB35-F5FB-FF43-BA08-4C259A445311}" type="sibTrans" cxnId="{D2DD020B-3DFC-B348-B676-6EC163FF5FEB}">
      <dgm:prSet/>
      <dgm:spPr/>
      <dgm:t>
        <a:bodyPr/>
        <a:lstStyle/>
        <a:p>
          <a:endParaRPr lang="en-US" sz="1400"/>
        </a:p>
      </dgm:t>
    </dgm:pt>
    <dgm:pt modelId="{B1168E5A-BE86-1A40-8851-D878ACC39274}" type="parTrans" cxnId="{D2DD020B-3DFC-B348-B676-6EC163FF5FEB}">
      <dgm:prSet/>
      <dgm:spPr/>
      <dgm:t>
        <a:bodyPr/>
        <a:lstStyle/>
        <a:p>
          <a:endParaRPr lang="en-US" sz="1400"/>
        </a:p>
      </dgm:t>
    </dgm:pt>
    <dgm:pt modelId="{7029F5E8-D056-AE49-BD66-3C193010DDE8}">
      <dgm:prSet phldrT="[Text]" custT="1"/>
      <dgm:spPr/>
      <dgm:t>
        <a:bodyPr/>
        <a:lstStyle/>
        <a:p>
          <a:pPr algn="l"/>
          <a:r>
            <a:rPr lang="en-US" sz="4000" b="0" dirty="0">
              <a:solidFill>
                <a:schemeClr val="tx1"/>
              </a:solidFill>
            </a:rPr>
            <a:t>True</a:t>
          </a:r>
          <a:r>
            <a:rPr lang="en-US" sz="4000" b="1" dirty="0">
              <a:solidFill>
                <a:schemeClr val="tx1"/>
              </a:solidFill>
            </a:rPr>
            <a:t> </a:t>
          </a:r>
        </a:p>
      </dgm:t>
    </dgm:pt>
    <dgm:pt modelId="{3346CD8C-3206-F84A-BEA2-B5492B6B7347}" type="sibTrans" cxnId="{99EB5834-3593-6644-A836-6C8D5595A820}">
      <dgm:prSet/>
      <dgm:spPr/>
      <dgm:t>
        <a:bodyPr/>
        <a:lstStyle/>
        <a:p>
          <a:endParaRPr lang="en-US" sz="1400"/>
        </a:p>
      </dgm:t>
    </dgm:pt>
    <dgm:pt modelId="{ACE97453-93D9-C642-95ED-D55F9984F778}" type="parTrans" cxnId="{99EB5834-3593-6644-A836-6C8D5595A820}">
      <dgm:prSet/>
      <dgm:spPr/>
      <dgm:t>
        <a:bodyPr/>
        <a:lstStyle/>
        <a:p>
          <a:endParaRPr lang="en-US" sz="1400"/>
        </a:p>
      </dgm:t>
    </dgm:pt>
    <dgm:pt modelId="{412DA8CB-B9E5-F44F-9FDD-EF35DF68306D}">
      <dgm:prSet phldrT="[Text]" custT="1"/>
      <dgm:spPr/>
      <dgm:t>
        <a:bodyPr/>
        <a:lstStyle/>
        <a:p>
          <a:r>
            <a:rPr lang="en-US" sz="4000" b="0" dirty="0">
              <a:solidFill>
                <a:schemeClr val="tx1"/>
              </a:solidFill>
            </a:rPr>
            <a:t>False</a:t>
          </a:r>
        </a:p>
      </dgm:t>
    </dgm:pt>
    <dgm:pt modelId="{960A4A2E-B23E-7544-9A93-1312898E2DC4}" type="sibTrans" cxnId="{AFD2487F-444F-4C44-A623-9AAFEB90AC49}">
      <dgm:prSet/>
      <dgm:spPr/>
      <dgm:t>
        <a:bodyPr/>
        <a:lstStyle/>
        <a:p>
          <a:endParaRPr lang="en-US" sz="1400"/>
        </a:p>
      </dgm:t>
    </dgm:pt>
    <dgm:pt modelId="{7E8B7982-18DC-F246-BFD4-7B9D4C9DB2CA}" type="parTrans" cxnId="{AFD2487F-444F-4C44-A623-9AAFEB90AC49}">
      <dgm:prSet/>
      <dgm:spPr/>
      <dgm:t>
        <a:bodyPr/>
        <a:lstStyle/>
        <a:p>
          <a:endParaRPr lang="en-US" sz="1400"/>
        </a:p>
      </dgm:t>
    </dgm:pt>
    <dgm:pt modelId="{D907F82D-4934-4260-A319-D0C1005DB73A}">
      <dgm:prSet phldrT="[Text]" custT="1"/>
      <dgm:spPr/>
      <dgm:t>
        <a:bodyPr/>
        <a:lstStyle/>
        <a:p>
          <a:endParaRPr lang="en-US" sz="4000" b="1" dirty="0">
            <a:solidFill>
              <a:schemeClr val="tx1"/>
            </a:solidFill>
          </a:endParaRPr>
        </a:p>
      </dgm:t>
    </dgm:pt>
    <dgm:pt modelId="{9EB8D1B3-16DB-4A75-A7E2-3B79ADD997CE}" type="sibTrans" cxnId="{5441ACF7-001D-47E8-BE90-D77A819FBE03}">
      <dgm:prSet/>
      <dgm:spPr/>
      <dgm:t>
        <a:bodyPr/>
        <a:lstStyle/>
        <a:p>
          <a:endParaRPr lang="en-PK" sz="1400"/>
        </a:p>
      </dgm:t>
    </dgm:pt>
    <dgm:pt modelId="{6643C99F-6929-4115-B10C-449964C298DB}" type="parTrans" cxnId="{5441ACF7-001D-47E8-BE90-D77A819FBE03}">
      <dgm:prSet/>
      <dgm:spPr/>
      <dgm:t>
        <a:bodyPr/>
        <a:lstStyle/>
        <a:p>
          <a:endParaRPr lang="en-PK" sz="1400"/>
        </a:p>
      </dgm:t>
    </dgm:pt>
    <dgm:pt modelId="{9EFF4F62-79ED-4EA0-85C1-51F88755C8EE}">
      <dgm:prSet phldrT="[Text]" custT="1"/>
      <dgm:spPr/>
      <dgm:t>
        <a:bodyPr/>
        <a:lstStyle/>
        <a:p>
          <a:endParaRPr lang="en-US" sz="4000" b="1" dirty="0">
            <a:solidFill>
              <a:schemeClr val="tx1"/>
            </a:solidFill>
          </a:endParaRPr>
        </a:p>
      </dgm:t>
    </dgm:pt>
    <dgm:pt modelId="{D3274077-7919-4B64-B4D8-786A32E9EF73}" type="sibTrans" cxnId="{40F08CBE-C0FF-49E9-A14D-59F0F70F60CC}">
      <dgm:prSet/>
      <dgm:spPr/>
      <dgm:t>
        <a:bodyPr/>
        <a:lstStyle/>
        <a:p>
          <a:endParaRPr lang="en-PK" sz="1400"/>
        </a:p>
      </dgm:t>
    </dgm:pt>
    <dgm:pt modelId="{8EAFCDE7-4869-4D95-9359-6DA608AB28F0}" type="parTrans" cxnId="{40F08CBE-C0FF-49E9-A14D-59F0F70F60CC}">
      <dgm:prSet/>
      <dgm:spPr/>
      <dgm:t>
        <a:bodyPr/>
        <a:lstStyle/>
        <a:p>
          <a:endParaRPr lang="en-PK" sz="1400"/>
        </a:p>
      </dgm:t>
    </dgm:pt>
    <dgm:pt modelId="{2D567ECC-EE11-40BE-8D44-12DF75E7AAA4}">
      <dgm:prSet phldrT="[Text]" custT="1"/>
      <dgm:spPr/>
      <dgm:t>
        <a:bodyPr/>
        <a:lstStyle/>
        <a:p>
          <a:endParaRPr lang="en-US" sz="4000" b="1" dirty="0">
            <a:solidFill>
              <a:schemeClr val="tx1"/>
            </a:solidFill>
          </a:endParaRPr>
        </a:p>
      </dgm:t>
    </dgm:pt>
    <dgm:pt modelId="{352CE29C-C095-4E8D-B62B-E607F5416469}" type="sibTrans" cxnId="{45629286-2642-481F-BB3F-C9DC76E6A851}">
      <dgm:prSet/>
      <dgm:spPr/>
      <dgm:t>
        <a:bodyPr/>
        <a:lstStyle/>
        <a:p>
          <a:endParaRPr lang="en-PK" sz="1400"/>
        </a:p>
      </dgm:t>
    </dgm:pt>
    <dgm:pt modelId="{096A135B-3D51-4C14-B762-4DFFB46136C9}" type="parTrans" cxnId="{45629286-2642-481F-BB3F-C9DC76E6A851}">
      <dgm:prSet/>
      <dgm:spPr/>
      <dgm:t>
        <a:bodyPr/>
        <a:lstStyle/>
        <a:p>
          <a:endParaRPr lang="en-PK" sz="14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800" b="1" dirty="0">
              <a:solidFill>
                <a:schemeClr val="tx1"/>
              </a:solidFill>
            </a:rPr>
            <a:t>A party refuses to provide mutual assistance regarding the interception of content data to another party because this is not allowed under its domestic law. The Party has violated Article 34 of the Budapest Convention. </a:t>
          </a:r>
        </a:p>
      </dgm:t>
    </dgm:pt>
    <dgm:pt modelId="{8978AB35-F5FB-FF43-BA08-4C259A445311}" type="sibTrans" cxnId="{D2DD020B-3DFC-B348-B676-6EC163FF5FEB}">
      <dgm:prSet/>
      <dgm:spPr/>
      <dgm:t>
        <a:bodyPr/>
        <a:lstStyle/>
        <a:p>
          <a:endParaRPr lang="en-US" sz="1400"/>
        </a:p>
      </dgm:t>
    </dgm:pt>
    <dgm:pt modelId="{B1168E5A-BE86-1A40-8851-D878ACC39274}" type="parTrans" cxnId="{D2DD020B-3DFC-B348-B676-6EC163FF5FEB}">
      <dgm:prSet/>
      <dgm:spPr/>
      <dgm:t>
        <a:bodyPr/>
        <a:lstStyle/>
        <a:p>
          <a:endParaRPr lang="en-US" sz="1400"/>
        </a:p>
      </dgm:t>
    </dgm:pt>
    <dgm:pt modelId="{7029F5E8-D056-AE49-BD66-3C193010DDE8}">
      <dgm:prSet phldrT="[Text]" custT="1"/>
      <dgm:spPr/>
      <dgm:t>
        <a:bodyPr/>
        <a:lstStyle/>
        <a:p>
          <a:pPr algn="l"/>
          <a:r>
            <a:rPr lang="en-US" sz="4000" b="0" dirty="0">
              <a:solidFill>
                <a:schemeClr val="tx1"/>
              </a:solidFill>
            </a:rPr>
            <a:t>True</a:t>
          </a:r>
          <a:r>
            <a:rPr lang="en-US" sz="4000" b="1" dirty="0">
              <a:solidFill>
                <a:schemeClr val="tx1"/>
              </a:solidFill>
            </a:rPr>
            <a:t> </a:t>
          </a:r>
        </a:p>
      </dgm:t>
    </dgm:pt>
    <dgm:pt modelId="{3346CD8C-3206-F84A-BEA2-B5492B6B7347}" type="sibTrans" cxnId="{99EB5834-3593-6644-A836-6C8D5595A820}">
      <dgm:prSet/>
      <dgm:spPr/>
      <dgm:t>
        <a:bodyPr/>
        <a:lstStyle/>
        <a:p>
          <a:endParaRPr lang="en-US" sz="1400"/>
        </a:p>
      </dgm:t>
    </dgm:pt>
    <dgm:pt modelId="{ACE97453-93D9-C642-95ED-D55F9984F778}" type="parTrans" cxnId="{99EB5834-3593-6644-A836-6C8D5595A820}">
      <dgm:prSet/>
      <dgm:spPr/>
      <dgm:t>
        <a:bodyPr/>
        <a:lstStyle/>
        <a:p>
          <a:endParaRPr lang="en-US" sz="1400"/>
        </a:p>
      </dgm:t>
    </dgm:pt>
    <dgm:pt modelId="{412DA8CB-B9E5-F44F-9FDD-EF35DF68306D}">
      <dgm:prSet phldrT="[Text]" custT="1"/>
      <dgm:spPr/>
      <dgm:t>
        <a:bodyPr/>
        <a:lstStyle/>
        <a:p>
          <a:r>
            <a:rPr lang="en-US" sz="4000" b="1" dirty="0">
              <a:solidFill>
                <a:srgbClr val="FF0000"/>
              </a:solidFill>
            </a:rPr>
            <a:t>False</a:t>
          </a:r>
        </a:p>
      </dgm:t>
    </dgm:pt>
    <dgm:pt modelId="{960A4A2E-B23E-7544-9A93-1312898E2DC4}" type="sibTrans" cxnId="{AFD2487F-444F-4C44-A623-9AAFEB90AC49}">
      <dgm:prSet/>
      <dgm:spPr/>
      <dgm:t>
        <a:bodyPr/>
        <a:lstStyle/>
        <a:p>
          <a:endParaRPr lang="en-US" sz="1400"/>
        </a:p>
      </dgm:t>
    </dgm:pt>
    <dgm:pt modelId="{7E8B7982-18DC-F246-BFD4-7B9D4C9DB2CA}" type="parTrans" cxnId="{AFD2487F-444F-4C44-A623-9AAFEB90AC49}">
      <dgm:prSet/>
      <dgm:spPr/>
      <dgm:t>
        <a:bodyPr/>
        <a:lstStyle/>
        <a:p>
          <a:endParaRPr lang="en-US" sz="1400"/>
        </a:p>
      </dgm:t>
    </dgm:pt>
    <dgm:pt modelId="{D907F82D-4934-4260-A319-D0C1005DB73A}">
      <dgm:prSet phldrT="[Text]" custT="1"/>
      <dgm:spPr/>
      <dgm:t>
        <a:bodyPr/>
        <a:lstStyle/>
        <a:p>
          <a:endParaRPr lang="en-US" sz="4000" b="1" dirty="0">
            <a:solidFill>
              <a:schemeClr val="tx1"/>
            </a:solidFill>
          </a:endParaRPr>
        </a:p>
      </dgm:t>
    </dgm:pt>
    <dgm:pt modelId="{9EB8D1B3-16DB-4A75-A7E2-3B79ADD997CE}" type="sibTrans" cxnId="{5441ACF7-001D-47E8-BE90-D77A819FBE03}">
      <dgm:prSet/>
      <dgm:spPr/>
      <dgm:t>
        <a:bodyPr/>
        <a:lstStyle/>
        <a:p>
          <a:endParaRPr lang="en-PK" sz="1400"/>
        </a:p>
      </dgm:t>
    </dgm:pt>
    <dgm:pt modelId="{6643C99F-6929-4115-B10C-449964C298DB}" type="parTrans" cxnId="{5441ACF7-001D-47E8-BE90-D77A819FBE03}">
      <dgm:prSet/>
      <dgm:spPr/>
      <dgm:t>
        <a:bodyPr/>
        <a:lstStyle/>
        <a:p>
          <a:endParaRPr lang="en-PK" sz="1400"/>
        </a:p>
      </dgm:t>
    </dgm:pt>
    <dgm:pt modelId="{9EFF4F62-79ED-4EA0-85C1-51F88755C8EE}">
      <dgm:prSet phldrT="[Text]" custT="1"/>
      <dgm:spPr/>
      <dgm:t>
        <a:bodyPr/>
        <a:lstStyle/>
        <a:p>
          <a:endParaRPr lang="en-US" sz="4000" b="1" dirty="0">
            <a:solidFill>
              <a:schemeClr val="tx1"/>
            </a:solidFill>
          </a:endParaRPr>
        </a:p>
      </dgm:t>
    </dgm:pt>
    <dgm:pt modelId="{D3274077-7919-4B64-B4D8-786A32E9EF73}" type="sibTrans" cxnId="{40F08CBE-C0FF-49E9-A14D-59F0F70F60CC}">
      <dgm:prSet/>
      <dgm:spPr/>
      <dgm:t>
        <a:bodyPr/>
        <a:lstStyle/>
        <a:p>
          <a:endParaRPr lang="en-PK" sz="1400"/>
        </a:p>
      </dgm:t>
    </dgm:pt>
    <dgm:pt modelId="{8EAFCDE7-4869-4D95-9359-6DA608AB28F0}" type="parTrans" cxnId="{40F08CBE-C0FF-49E9-A14D-59F0F70F60CC}">
      <dgm:prSet/>
      <dgm:spPr/>
      <dgm:t>
        <a:bodyPr/>
        <a:lstStyle/>
        <a:p>
          <a:endParaRPr lang="en-PK" sz="1400"/>
        </a:p>
      </dgm:t>
    </dgm:pt>
    <dgm:pt modelId="{2D567ECC-EE11-40BE-8D44-12DF75E7AAA4}">
      <dgm:prSet phldrT="[Text]" custT="1"/>
      <dgm:spPr/>
      <dgm:t>
        <a:bodyPr/>
        <a:lstStyle/>
        <a:p>
          <a:endParaRPr lang="en-US" sz="4000" b="1" dirty="0">
            <a:solidFill>
              <a:schemeClr val="tx1"/>
            </a:solidFill>
          </a:endParaRPr>
        </a:p>
      </dgm:t>
    </dgm:pt>
    <dgm:pt modelId="{352CE29C-C095-4E8D-B62B-E607F5416469}" type="sibTrans" cxnId="{45629286-2642-481F-BB3F-C9DC76E6A851}">
      <dgm:prSet/>
      <dgm:spPr/>
      <dgm:t>
        <a:bodyPr/>
        <a:lstStyle/>
        <a:p>
          <a:endParaRPr lang="en-PK" sz="1400"/>
        </a:p>
      </dgm:t>
    </dgm:pt>
    <dgm:pt modelId="{096A135B-3D51-4C14-B762-4DFFB46136C9}" type="parTrans" cxnId="{45629286-2642-481F-BB3F-C9DC76E6A851}">
      <dgm:prSet/>
      <dgm:spPr/>
      <dgm:t>
        <a:bodyPr/>
        <a:lstStyle/>
        <a:p>
          <a:endParaRPr lang="en-PK" sz="14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en-US" sz="2600" b="1" dirty="0"/>
            <a:t>Which of the following offences would the Budapest Convention enable international cooperation in?</a:t>
          </a:r>
        </a:p>
      </dgm:t>
    </dgm:pt>
    <dgm:pt modelId="{B1168E5A-BE86-1A40-8851-D878ACC39274}" type="parTrans" cxnId="{D2DD020B-3DFC-B348-B676-6EC163FF5FEB}">
      <dgm:prSet/>
      <dgm:spPr/>
      <dgm:t>
        <a:bodyPr/>
        <a:lstStyle/>
        <a:p>
          <a:endParaRPr lang="en-US" b="1"/>
        </a:p>
      </dgm:t>
    </dgm:pt>
    <dgm:pt modelId="{8978AB35-F5FB-FF43-BA08-4C259A445311}" type="sibTrans" cxnId="{D2DD020B-3DFC-B348-B676-6EC163FF5FEB}">
      <dgm:prSet/>
      <dgm:spPr/>
      <dgm:t>
        <a:bodyPr/>
        <a:lstStyle/>
        <a:p>
          <a:endParaRPr lang="en-US" b="1"/>
        </a:p>
      </dgm:t>
    </dgm:pt>
    <dgm:pt modelId="{7029F5E8-D056-AE49-BD66-3C193010DDE8}">
      <dgm:prSet phldrT="[Text]"/>
      <dgm:spPr/>
      <dgm:t>
        <a:bodyPr/>
        <a:lstStyle/>
        <a:p>
          <a:pPr algn="l"/>
          <a:r>
            <a:rPr lang="en-US" b="1" dirty="0">
              <a:solidFill>
                <a:srgbClr val="FF0000"/>
              </a:solidFill>
            </a:rPr>
            <a:t>a) Hacking</a:t>
          </a:r>
        </a:p>
      </dgm:t>
    </dgm:pt>
    <dgm:pt modelId="{ACE97453-93D9-C642-95ED-D55F9984F778}" type="parTrans" cxnId="{99EB5834-3593-6644-A836-6C8D5595A820}">
      <dgm:prSet/>
      <dgm:spPr/>
      <dgm:t>
        <a:bodyPr/>
        <a:lstStyle/>
        <a:p>
          <a:endParaRPr lang="en-US" b="1"/>
        </a:p>
      </dgm:t>
    </dgm:pt>
    <dgm:pt modelId="{3346CD8C-3206-F84A-BEA2-B5492B6B7347}" type="sibTrans" cxnId="{99EB5834-3593-6644-A836-6C8D5595A820}">
      <dgm:prSet/>
      <dgm:spPr/>
      <dgm:t>
        <a:bodyPr/>
        <a:lstStyle/>
        <a:p>
          <a:endParaRPr lang="en-US" b="1"/>
        </a:p>
      </dgm:t>
    </dgm:pt>
    <dgm:pt modelId="{412DA8CB-B9E5-F44F-9FDD-EF35DF68306D}">
      <dgm:prSet phldrT="[Text]"/>
      <dgm:spPr/>
      <dgm:t>
        <a:bodyPr/>
        <a:lstStyle/>
        <a:p>
          <a:r>
            <a:rPr lang="en-US" b="0" dirty="0"/>
            <a:t>b) Political offence </a:t>
          </a:r>
        </a:p>
      </dgm:t>
    </dgm:pt>
    <dgm:pt modelId="{7E8B7982-18DC-F246-BFD4-7B9D4C9DB2CA}" type="parTrans" cxnId="{AFD2487F-444F-4C44-A623-9AAFEB90AC49}">
      <dgm:prSet/>
      <dgm:spPr/>
      <dgm:t>
        <a:bodyPr/>
        <a:lstStyle/>
        <a:p>
          <a:endParaRPr lang="en-US" b="1"/>
        </a:p>
      </dgm:t>
    </dgm:pt>
    <dgm:pt modelId="{960A4A2E-B23E-7544-9A93-1312898E2DC4}" type="sibTrans" cxnId="{AFD2487F-444F-4C44-A623-9AAFEB90AC49}">
      <dgm:prSet/>
      <dgm:spPr/>
      <dgm:t>
        <a:bodyPr/>
        <a:lstStyle/>
        <a:p>
          <a:endParaRPr lang="en-US" b="1"/>
        </a:p>
      </dgm:t>
    </dgm:pt>
    <dgm:pt modelId="{D907F82D-4934-4260-A319-D0C1005DB73A}">
      <dgm:prSet phldrT="[Text]"/>
      <dgm:spPr/>
      <dgm:t>
        <a:bodyPr/>
        <a:lstStyle/>
        <a:p>
          <a:r>
            <a:rPr lang="en-US" b="1" dirty="0">
              <a:solidFill>
                <a:srgbClr val="FF0000"/>
              </a:solidFill>
            </a:rPr>
            <a:t>c) Computer-related forgery</a:t>
          </a:r>
        </a:p>
      </dgm:t>
    </dgm:pt>
    <dgm:pt modelId="{6643C99F-6929-4115-B10C-449964C298DB}" type="parTrans" cxnId="{5441ACF7-001D-47E8-BE90-D77A819FBE03}">
      <dgm:prSet/>
      <dgm:spPr/>
      <dgm:t>
        <a:bodyPr/>
        <a:lstStyle/>
        <a:p>
          <a:endParaRPr lang="en-PK" b="1"/>
        </a:p>
      </dgm:t>
    </dgm:pt>
    <dgm:pt modelId="{9EB8D1B3-16DB-4A75-A7E2-3B79ADD997CE}" type="sibTrans" cxnId="{5441ACF7-001D-47E8-BE90-D77A819FBE03}">
      <dgm:prSet/>
      <dgm:spPr/>
      <dgm:t>
        <a:bodyPr/>
        <a:lstStyle/>
        <a:p>
          <a:endParaRPr lang="en-PK" b="1"/>
        </a:p>
      </dgm:t>
    </dgm:pt>
    <dgm:pt modelId="{9EFF4F62-79ED-4EA0-85C1-51F88755C8EE}">
      <dgm:prSet phldrT="[Text]"/>
      <dgm:spPr/>
      <dgm:t>
        <a:bodyPr/>
        <a:lstStyle/>
        <a:p>
          <a:r>
            <a:rPr lang="en-US" b="1" dirty="0">
              <a:solidFill>
                <a:srgbClr val="FF0000"/>
              </a:solidFill>
            </a:rPr>
            <a:t>d) DDoS attack</a:t>
          </a:r>
        </a:p>
      </dgm:t>
    </dgm:pt>
    <dgm:pt modelId="{8EAFCDE7-4869-4D95-9359-6DA608AB28F0}" type="parTrans" cxnId="{40F08CBE-C0FF-49E9-A14D-59F0F70F60CC}">
      <dgm:prSet/>
      <dgm:spPr/>
      <dgm:t>
        <a:bodyPr/>
        <a:lstStyle/>
        <a:p>
          <a:endParaRPr lang="en-PK" b="1"/>
        </a:p>
      </dgm:t>
    </dgm:pt>
    <dgm:pt modelId="{D3274077-7919-4B64-B4D8-786A32E9EF73}" type="sibTrans" cxnId="{40F08CBE-C0FF-49E9-A14D-59F0F70F60CC}">
      <dgm:prSet/>
      <dgm:spPr/>
      <dgm:t>
        <a:bodyPr/>
        <a:lstStyle/>
        <a:p>
          <a:endParaRPr lang="en-PK" b="1"/>
        </a:p>
      </dgm:t>
    </dgm:pt>
    <dgm:pt modelId="{2D567ECC-EE11-40BE-8D44-12DF75E7AAA4}">
      <dgm:prSet phldrT="[Text]"/>
      <dgm:spPr/>
      <dgm:t>
        <a:bodyPr/>
        <a:lstStyle/>
        <a:p>
          <a:r>
            <a:rPr lang="en-US" b="1" dirty="0">
              <a:solidFill>
                <a:srgbClr val="FF0000"/>
              </a:solidFill>
            </a:rPr>
            <a:t>e) Possession of child pornography in USB</a:t>
          </a:r>
        </a:p>
      </dgm:t>
    </dgm:pt>
    <dgm:pt modelId="{096A135B-3D51-4C14-B762-4DFFB46136C9}" type="parTrans" cxnId="{45629286-2642-481F-BB3F-C9DC76E6A851}">
      <dgm:prSet/>
      <dgm:spPr/>
      <dgm:t>
        <a:bodyPr/>
        <a:lstStyle/>
        <a:p>
          <a:endParaRPr lang="en-PK" b="1"/>
        </a:p>
      </dgm:t>
    </dgm:pt>
    <dgm:pt modelId="{352CE29C-C095-4E8D-B62B-E607F5416469}" type="sibTrans" cxnId="{45629286-2642-481F-BB3F-C9DC76E6A851}">
      <dgm:prSet/>
      <dgm:spPr/>
      <dgm:t>
        <a:bodyPr/>
        <a:lstStyle/>
        <a:p>
          <a:endParaRPr lang="en-PK" b="1"/>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800" b="1" dirty="0">
              <a:solidFill>
                <a:schemeClr val="tx1"/>
              </a:solidFill>
            </a:rPr>
            <a:t>The Budapest Convention allows a party to refuse provision of assistance if the other party uses different terminology to define an offence, even if the underlying conduct is an offence in both countries. True or false?</a:t>
          </a:r>
        </a:p>
      </dgm:t>
    </dgm:pt>
    <dgm:pt modelId="{8978AB35-F5FB-FF43-BA08-4C259A445311}" type="sibTrans" cxnId="{D2DD020B-3DFC-B348-B676-6EC163FF5FEB}">
      <dgm:prSet/>
      <dgm:spPr/>
      <dgm:t>
        <a:bodyPr/>
        <a:lstStyle/>
        <a:p>
          <a:endParaRPr lang="en-US" sz="1600"/>
        </a:p>
      </dgm:t>
    </dgm:pt>
    <dgm:pt modelId="{B1168E5A-BE86-1A40-8851-D878ACC39274}" type="parTrans" cxnId="{D2DD020B-3DFC-B348-B676-6EC163FF5FEB}">
      <dgm:prSet/>
      <dgm:spPr/>
      <dgm:t>
        <a:bodyPr/>
        <a:lstStyle/>
        <a:p>
          <a:endParaRPr lang="en-US" sz="1600"/>
        </a:p>
      </dgm:t>
    </dgm:pt>
    <dgm:pt modelId="{7029F5E8-D056-AE49-BD66-3C193010DDE8}">
      <dgm:prSet phldrT="[Text]" custT="1"/>
      <dgm:spPr/>
      <dgm:t>
        <a:bodyPr/>
        <a:lstStyle/>
        <a:p>
          <a:pPr algn="l"/>
          <a:r>
            <a:rPr lang="en-US" sz="4400" b="0" dirty="0">
              <a:solidFill>
                <a:schemeClr val="tx1"/>
              </a:solidFill>
            </a:rPr>
            <a:t>True </a:t>
          </a:r>
        </a:p>
      </dgm:t>
    </dgm:pt>
    <dgm:pt modelId="{3346CD8C-3206-F84A-BEA2-B5492B6B7347}" type="sibTrans" cxnId="{99EB5834-3593-6644-A836-6C8D5595A820}">
      <dgm:prSet/>
      <dgm:spPr/>
      <dgm:t>
        <a:bodyPr/>
        <a:lstStyle/>
        <a:p>
          <a:endParaRPr lang="en-US" sz="1600"/>
        </a:p>
      </dgm:t>
    </dgm:pt>
    <dgm:pt modelId="{ACE97453-93D9-C642-95ED-D55F9984F778}" type="parTrans" cxnId="{99EB5834-3593-6644-A836-6C8D5595A820}">
      <dgm:prSet/>
      <dgm:spPr/>
      <dgm:t>
        <a:bodyPr/>
        <a:lstStyle/>
        <a:p>
          <a:endParaRPr lang="en-US" sz="1600"/>
        </a:p>
      </dgm:t>
    </dgm:pt>
    <dgm:pt modelId="{412DA8CB-B9E5-F44F-9FDD-EF35DF68306D}">
      <dgm:prSet phldrT="[Text]" custT="1"/>
      <dgm:spPr/>
      <dgm:t>
        <a:bodyPr/>
        <a:lstStyle/>
        <a:p>
          <a:r>
            <a:rPr lang="en-US" sz="4400" b="0" dirty="0">
              <a:solidFill>
                <a:schemeClr val="tx1"/>
              </a:solidFill>
            </a:rPr>
            <a:t>False</a:t>
          </a:r>
        </a:p>
      </dgm:t>
    </dgm:pt>
    <dgm:pt modelId="{960A4A2E-B23E-7544-9A93-1312898E2DC4}" type="sibTrans" cxnId="{AFD2487F-444F-4C44-A623-9AAFEB90AC49}">
      <dgm:prSet/>
      <dgm:spPr/>
      <dgm:t>
        <a:bodyPr/>
        <a:lstStyle/>
        <a:p>
          <a:endParaRPr lang="en-US" sz="1600"/>
        </a:p>
      </dgm:t>
    </dgm:pt>
    <dgm:pt modelId="{7E8B7982-18DC-F246-BFD4-7B9D4C9DB2CA}" type="parTrans" cxnId="{AFD2487F-444F-4C44-A623-9AAFEB90AC49}">
      <dgm:prSet/>
      <dgm:spPr/>
      <dgm:t>
        <a:bodyPr/>
        <a:lstStyle/>
        <a:p>
          <a:endParaRPr lang="en-US" sz="1600"/>
        </a:p>
      </dgm:t>
    </dgm:pt>
    <dgm:pt modelId="{D907F82D-4934-4260-A319-D0C1005DB73A}">
      <dgm:prSet phldrT="[Text]" custT="1"/>
      <dgm:spPr/>
      <dgm:t>
        <a:bodyPr/>
        <a:lstStyle/>
        <a:p>
          <a:endParaRPr lang="en-US" sz="4400" b="1" dirty="0">
            <a:solidFill>
              <a:schemeClr val="tx1"/>
            </a:solidFill>
          </a:endParaRPr>
        </a:p>
      </dgm:t>
    </dgm:pt>
    <dgm:pt modelId="{9EB8D1B3-16DB-4A75-A7E2-3B79ADD997CE}" type="sibTrans" cxnId="{5441ACF7-001D-47E8-BE90-D77A819FBE03}">
      <dgm:prSet/>
      <dgm:spPr/>
      <dgm:t>
        <a:bodyPr/>
        <a:lstStyle/>
        <a:p>
          <a:endParaRPr lang="en-PK" sz="1600"/>
        </a:p>
      </dgm:t>
    </dgm:pt>
    <dgm:pt modelId="{6643C99F-6929-4115-B10C-449964C298DB}" type="parTrans" cxnId="{5441ACF7-001D-47E8-BE90-D77A819FBE03}">
      <dgm:prSet/>
      <dgm:spPr/>
      <dgm:t>
        <a:bodyPr/>
        <a:lstStyle/>
        <a:p>
          <a:endParaRPr lang="en-PK" sz="1600"/>
        </a:p>
      </dgm:t>
    </dgm:pt>
    <dgm:pt modelId="{9EFF4F62-79ED-4EA0-85C1-51F88755C8EE}">
      <dgm:prSet phldrT="[Text]" custT="1"/>
      <dgm:spPr/>
      <dgm:t>
        <a:bodyPr/>
        <a:lstStyle/>
        <a:p>
          <a:endParaRPr lang="en-US" sz="4400" b="1" dirty="0">
            <a:solidFill>
              <a:schemeClr val="tx1"/>
            </a:solidFill>
          </a:endParaRPr>
        </a:p>
      </dgm:t>
    </dgm:pt>
    <dgm:pt modelId="{D3274077-7919-4B64-B4D8-786A32E9EF73}" type="sibTrans" cxnId="{40F08CBE-C0FF-49E9-A14D-59F0F70F60CC}">
      <dgm:prSet/>
      <dgm:spPr/>
      <dgm:t>
        <a:bodyPr/>
        <a:lstStyle/>
        <a:p>
          <a:endParaRPr lang="en-PK" sz="1600"/>
        </a:p>
      </dgm:t>
    </dgm:pt>
    <dgm:pt modelId="{8EAFCDE7-4869-4D95-9359-6DA608AB28F0}" type="parTrans" cxnId="{40F08CBE-C0FF-49E9-A14D-59F0F70F60CC}">
      <dgm:prSet/>
      <dgm:spPr/>
      <dgm:t>
        <a:bodyPr/>
        <a:lstStyle/>
        <a:p>
          <a:endParaRPr lang="en-PK" sz="1600"/>
        </a:p>
      </dgm:t>
    </dgm:pt>
    <dgm:pt modelId="{2D567ECC-EE11-40BE-8D44-12DF75E7AAA4}">
      <dgm:prSet phldrT="[Text]" custT="1"/>
      <dgm:spPr/>
      <dgm:t>
        <a:bodyPr/>
        <a:lstStyle/>
        <a:p>
          <a:endParaRPr lang="en-US" sz="4400" b="1" dirty="0">
            <a:solidFill>
              <a:schemeClr val="tx1"/>
            </a:solidFill>
          </a:endParaRPr>
        </a:p>
      </dgm:t>
    </dgm:pt>
    <dgm:pt modelId="{352CE29C-C095-4E8D-B62B-E607F5416469}" type="sibTrans" cxnId="{45629286-2642-481F-BB3F-C9DC76E6A851}">
      <dgm:prSet/>
      <dgm:spPr/>
      <dgm:t>
        <a:bodyPr/>
        <a:lstStyle/>
        <a:p>
          <a:endParaRPr lang="en-PK" sz="1600"/>
        </a:p>
      </dgm:t>
    </dgm:pt>
    <dgm:pt modelId="{096A135B-3D51-4C14-B762-4DFFB46136C9}" type="parTrans" cxnId="{45629286-2642-481F-BB3F-C9DC76E6A851}">
      <dgm:prSet/>
      <dgm:spPr/>
      <dgm:t>
        <a:bodyPr/>
        <a:lstStyle/>
        <a:p>
          <a:endParaRPr lang="en-PK" sz="16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800" b="1" dirty="0">
              <a:solidFill>
                <a:schemeClr val="tx1"/>
              </a:solidFill>
            </a:rPr>
            <a:t>The Budapest Convention allows a party to refuse provision of assistance if the other party uses different terminology to define an offence, even if the underlying conduct is an offence in both countries. True or false?</a:t>
          </a:r>
        </a:p>
      </dgm:t>
    </dgm:pt>
    <dgm:pt modelId="{8978AB35-F5FB-FF43-BA08-4C259A445311}" type="sibTrans" cxnId="{D2DD020B-3DFC-B348-B676-6EC163FF5FEB}">
      <dgm:prSet/>
      <dgm:spPr/>
      <dgm:t>
        <a:bodyPr/>
        <a:lstStyle/>
        <a:p>
          <a:endParaRPr lang="en-US" sz="1600"/>
        </a:p>
      </dgm:t>
    </dgm:pt>
    <dgm:pt modelId="{B1168E5A-BE86-1A40-8851-D878ACC39274}" type="parTrans" cxnId="{D2DD020B-3DFC-B348-B676-6EC163FF5FEB}">
      <dgm:prSet/>
      <dgm:spPr/>
      <dgm:t>
        <a:bodyPr/>
        <a:lstStyle/>
        <a:p>
          <a:endParaRPr lang="en-US" sz="1600"/>
        </a:p>
      </dgm:t>
    </dgm:pt>
    <dgm:pt modelId="{7029F5E8-D056-AE49-BD66-3C193010DDE8}">
      <dgm:prSet phldrT="[Text]" custT="1"/>
      <dgm:spPr/>
      <dgm:t>
        <a:bodyPr/>
        <a:lstStyle/>
        <a:p>
          <a:pPr algn="l"/>
          <a:r>
            <a:rPr lang="en-US" sz="4400" b="0" dirty="0">
              <a:solidFill>
                <a:schemeClr val="tx1"/>
              </a:solidFill>
            </a:rPr>
            <a:t>True </a:t>
          </a:r>
        </a:p>
      </dgm:t>
    </dgm:pt>
    <dgm:pt modelId="{3346CD8C-3206-F84A-BEA2-B5492B6B7347}" type="sibTrans" cxnId="{99EB5834-3593-6644-A836-6C8D5595A820}">
      <dgm:prSet/>
      <dgm:spPr/>
      <dgm:t>
        <a:bodyPr/>
        <a:lstStyle/>
        <a:p>
          <a:endParaRPr lang="en-US" sz="1600"/>
        </a:p>
      </dgm:t>
    </dgm:pt>
    <dgm:pt modelId="{ACE97453-93D9-C642-95ED-D55F9984F778}" type="parTrans" cxnId="{99EB5834-3593-6644-A836-6C8D5595A820}">
      <dgm:prSet/>
      <dgm:spPr/>
      <dgm:t>
        <a:bodyPr/>
        <a:lstStyle/>
        <a:p>
          <a:endParaRPr lang="en-US" sz="1600"/>
        </a:p>
      </dgm:t>
    </dgm:pt>
    <dgm:pt modelId="{412DA8CB-B9E5-F44F-9FDD-EF35DF68306D}">
      <dgm:prSet phldrT="[Text]" custT="1"/>
      <dgm:spPr/>
      <dgm:t>
        <a:bodyPr/>
        <a:lstStyle/>
        <a:p>
          <a:r>
            <a:rPr lang="en-US" sz="4400" b="1" dirty="0">
              <a:solidFill>
                <a:srgbClr val="FF0000"/>
              </a:solidFill>
            </a:rPr>
            <a:t>False</a:t>
          </a:r>
        </a:p>
      </dgm:t>
    </dgm:pt>
    <dgm:pt modelId="{960A4A2E-B23E-7544-9A93-1312898E2DC4}" type="sibTrans" cxnId="{AFD2487F-444F-4C44-A623-9AAFEB90AC49}">
      <dgm:prSet/>
      <dgm:spPr/>
      <dgm:t>
        <a:bodyPr/>
        <a:lstStyle/>
        <a:p>
          <a:endParaRPr lang="en-US" sz="1600"/>
        </a:p>
      </dgm:t>
    </dgm:pt>
    <dgm:pt modelId="{7E8B7982-18DC-F246-BFD4-7B9D4C9DB2CA}" type="parTrans" cxnId="{AFD2487F-444F-4C44-A623-9AAFEB90AC49}">
      <dgm:prSet/>
      <dgm:spPr/>
      <dgm:t>
        <a:bodyPr/>
        <a:lstStyle/>
        <a:p>
          <a:endParaRPr lang="en-US" sz="1600"/>
        </a:p>
      </dgm:t>
    </dgm:pt>
    <dgm:pt modelId="{D907F82D-4934-4260-A319-D0C1005DB73A}">
      <dgm:prSet phldrT="[Text]" custT="1"/>
      <dgm:spPr/>
      <dgm:t>
        <a:bodyPr/>
        <a:lstStyle/>
        <a:p>
          <a:endParaRPr lang="en-US" sz="4400" b="1" dirty="0">
            <a:solidFill>
              <a:schemeClr val="tx1"/>
            </a:solidFill>
          </a:endParaRPr>
        </a:p>
      </dgm:t>
    </dgm:pt>
    <dgm:pt modelId="{9EB8D1B3-16DB-4A75-A7E2-3B79ADD997CE}" type="sibTrans" cxnId="{5441ACF7-001D-47E8-BE90-D77A819FBE03}">
      <dgm:prSet/>
      <dgm:spPr/>
      <dgm:t>
        <a:bodyPr/>
        <a:lstStyle/>
        <a:p>
          <a:endParaRPr lang="en-PK" sz="1600"/>
        </a:p>
      </dgm:t>
    </dgm:pt>
    <dgm:pt modelId="{6643C99F-6929-4115-B10C-449964C298DB}" type="parTrans" cxnId="{5441ACF7-001D-47E8-BE90-D77A819FBE03}">
      <dgm:prSet/>
      <dgm:spPr/>
      <dgm:t>
        <a:bodyPr/>
        <a:lstStyle/>
        <a:p>
          <a:endParaRPr lang="en-PK" sz="1600"/>
        </a:p>
      </dgm:t>
    </dgm:pt>
    <dgm:pt modelId="{9EFF4F62-79ED-4EA0-85C1-51F88755C8EE}">
      <dgm:prSet phldrT="[Text]" custT="1"/>
      <dgm:spPr/>
      <dgm:t>
        <a:bodyPr/>
        <a:lstStyle/>
        <a:p>
          <a:endParaRPr lang="en-US" sz="4400" b="1" dirty="0">
            <a:solidFill>
              <a:schemeClr val="tx1"/>
            </a:solidFill>
          </a:endParaRPr>
        </a:p>
      </dgm:t>
    </dgm:pt>
    <dgm:pt modelId="{D3274077-7919-4B64-B4D8-786A32E9EF73}" type="sibTrans" cxnId="{40F08CBE-C0FF-49E9-A14D-59F0F70F60CC}">
      <dgm:prSet/>
      <dgm:spPr/>
      <dgm:t>
        <a:bodyPr/>
        <a:lstStyle/>
        <a:p>
          <a:endParaRPr lang="en-PK" sz="1600"/>
        </a:p>
      </dgm:t>
    </dgm:pt>
    <dgm:pt modelId="{8EAFCDE7-4869-4D95-9359-6DA608AB28F0}" type="parTrans" cxnId="{40F08CBE-C0FF-49E9-A14D-59F0F70F60CC}">
      <dgm:prSet/>
      <dgm:spPr/>
      <dgm:t>
        <a:bodyPr/>
        <a:lstStyle/>
        <a:p>
          <a:endParaRPr lang="en-PK" sz="1600"/>
        </a:p>
      </dgm:t>
    </dgm:pt>
    <dgm:pt modelId="{2D567ECC-EE11-40BE-8D44-12DF75E7AAA4}">
      <dgm:prSet phldrT="[Text]" custT="1"/>
      <dgm:spPr/>
      <dgm:t>
        <a:bodyPr/>
        <a:lstStyle/>
        <a:p>
          <a:endParaRPr lang="en-US" sz="4400" b="1" dirty="0">
            <a:solidFill>
              <a:schemeClr val="tx1"/>
            </a:solidFill>
          </a:endParaRPr>
        </a:p>
      </dgm:t>
    </dgm:pt>
    <dgm:pt modelId="{352CE29C-C095-4E8D-B62B-E607F5416469}" type="sibTrans" cxnId="{45629286-2642-481F-BB3F-C9DC76E6A851}">
      <dgm:prSet/>
      <dgm:spPr/>
      <dgm:t>
        <a:bodyPr/>
        <a:lstStyle/>
        <a:p>
          <a:endParaRPr lang="en-PK" sz="1600"/>
        </a:p>
      </dgm:t>
    </dgm:pt>
    <dgm:pt modelId="{096A135B-3D51-4C14-B762-4DFFB46136C9}" type="parTrans" cxnId="{45629286-2642-481F-BB3F-C9DC76E6A851}">
      <dgm:prSet/>
      <dgm:spPr/>
      <dgm:t>
        <a:bodyPr/>
        <a:lstStyle/>
        <a:p>
          <a:endParaRPr lang="en-PK" sz="16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3200" b="1" dirty="0">
              <a:solidFill>
                <a:schemeClr val="tx1"/>
              </a:solidFill>
            </a:rPr>
            <a:t>The Budapest Convention overrides the procedural and confidentiality provisions of existing arrangements related to mutual assistance in criminal matters between countries?</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0" dirty="0">
              <a:solidFill>
                <a:schemeClr val="tx1"/>
              </a:solidFill>
            </a:rPr>
            <a:t>True</a:t>
          </a:r>
          <a:r>
            <a:rPr lang="en-US" b="1" dirty="0">
              <a:solidFill>
                <a:schemeClr val="tx1"/>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en-US" b="0" dirty="0">
              <a:solidFill>
                <a:schemeClr val="tx1"/>
              </a:solidFill>
            </a:rPr>
            <a:t>False</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3200" b="1" dirty="0">
              <a:solidFill>
                <a:schemeClr val="tx1"/>
              </a:solidFill>
            </a:rPr>
            <a:t>The Budapest Convention overrides the procedural and confidentiality provisions of existing arrangements related to mutual assistance in criminal matters between countries?</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0" dirty="0">
              <a:solidFill>
                <a:schemeClr val="tx1"/>
              </a:solidFill>
            </a:rPr>
            <a:t>True</a:t>
          </a:r>
          <a:r>
            <a:rPr lang="en-US" b="1" dirty="0">
              <a:solidFill>
                <a:schemeClr val="tx1"/>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en-US" b="1" dirty="0">
              <a:solidFill>
                <a:srgbClr val="FF0000"/>
              </a:solidFill>
            </a:rPr>
            <a:t>False</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800" b="1" dirty="0">
              <a:solidFill>
                <a:schemeClr val="tx1"/>
              </a:solidFill>
            </a:rPr>
            <a:t>Parties are not required to make a mutual assistance request for disclosure of traffic data collected by another party pursuant to a data preservation request. The other party must disclose relevant traffic data without a request. </a:t>
          </a:r>
        </a:p>
      </dgm:t>
    </dgm:pt>
    <dgm:pt modelId="{8978AB35-F5FB-FF43-BA08-4C259A445311}" type="sibTrans" cxnId="{D2DD020B-3DFC-B348-B676-6EC163FF5FEB}">
      <dgm:prSet/>
      <dgm:spPr/>
      <dgm:t>
        <a:bodyPr/>
        <a:lstStyle/>
        <a:p>
          <a:endParaRPr lang="en-US" sz="1600"/>
        </a:p>
      </dgm:t>
    </dgm:pt>
    <dgm:pt modelId="{B1168E5A-BE86-1A40-8851-D878ACC39274}" type="parTrans" cxnId="{D2DD020B-3DFC-B348-B676-6EC163FF5FEB}">
      <dgm:prSet/>
      <dgm:spPr/>
      <dgm:t>
        <a:bodyPr/>
        <a:lstStyle/>
        <a:p>
          <a:endParaRPr lang="en-US" sz="1600"/>
        </a:p>
      </dgm:t>
    </dgm:pt>
    <dgm:pt modelId="{7029F5E8-D056-AE49-BD66-3C193010DDE8}">
      <dgm:prSet phldrT="[Text]" custT="1"/>
      <dgm:spPr/>
      <dgm:t>
        <a:bodyPr/>
        <a:lstStyle/>
        <a:p>
          <a:pPr algn="l"/>
          <a:r>
            <a:rPr lang="en-US" sz="4400" b="0" dirty="0">
              <a:solidFill>
                <a:schemeClr val="tx1"/>
              </a:solidFill>
            </a:rPr>
            <a:t>True</a:t>
          </a:r>
          <a:r>
            <a:rPr lang="en-US" sz="4400" b="1" dirty="0">
              <a:solidFill>
                <a:srgbClr val="FF0000"/>
              </a:solidFill>
            </a:rPr>
            <a:t> </a:t>
          </a:r>
        </a:p>
      </dgm:t>
    </dgm:pt>
    <dgm:pt modelId="{3346CD8C-3206-F84A-BEA2-B5492B6B7347}" type="sibTrans" cxnId="{99EB5834-3593-6644-A836-6C8D5595A820}">
      <dgm:prSet/>
      <dgm:spPr/>
      <dgm:t>
        <a:bodyPr/>
        <a:lstStyle/>
        <a:p>
          <a:endParaRPr lang="en-US" sz="1600"/>
        </a:p>
      </dgm:t>
    </dgm:pt>
    <dgm:pt modelId="{ACE97453-93D9-C642-95ED-D55F9984F778}" type="parTrans" cxnId="{99EB5834-3593-6644-A836-6C8D5595A820}">
      <dgm:prSet/>
      <dgm:spPr/>
      <dgm:t>
        <a:bodyPr/>
        <a:lstStyle/>
        <a:p>
          <a:endParaRPr lang="en-US" sz="1600"/>
        </a:p>
      </dgm:t>
    </dgm:pt>
    <dgm:pt modelId="{412DA8CB-B9E5-F44F-9FDD-EF35DF68306D}">
      <dgm:prSet phldrT="[Text]" custT="1"/>
      <dgm:spPr/>
      <dgm:t>
        <a:bodyPr/>
        <a:lstStyle/>
        <a:p>
          <a:r>
            <a:rPr lang="en-US" sz="4400" b="0" dirty="0">
              <a:solidFill>
                <a:schemeClr val="tx1"/>
              </a:solidFill>
            </a:rPr>
            <a:t>False</a:t>
          </a:r>
        </a:p>
      </dgm:t>
    </dgm:pt>
    <dgm:pt modelId="{960A4A2E-B23E-7544-9A93-1312898E2DC4}" type="sibTrans" cxnId="{AFD2487F-444F-4C44-A623-9AAFEB90AC49}">
      <dgm:prSet/>
      <dgm:spPr/>
      <dgm:t>
        <a:bodyPr/>
        <a:lstStyle/>
        <a:p>
          <a:endParaRPr lang="en-US" sz="1600"/>
        </a:p>
      </dgm:t>
    </dgm:pt>
    <dgm:pt modelId="{7E8B7982-18DC-F246-BFD4-7B9D4C9DB2CA}" type="parTrans" cxnId="{AFD2487F-444F-4C44-A623-9AAFEB90AC49}">
      <dgm:prSet/>
      <dgm:spPr/>
      <dgm:t>
        <a:bodyPr/>
        <a:lstStyle/>
        <a:p>
          <a:endParaRPr lang="en-US" sz="1600"/>
        </a:p>
      </dgm:t>
    </dgm:pt>
    <dgm:pt modelId="{D907F82D-4934-4260-A319-D0C1005DB73A}">
      <dgm:prSet phldrT="[Text]" custT="1"/>
      <dgm:spPr/>
      <dgm:t>
        <a:bodyPr/>
        <a:lstStyle/>
        <a:p>
          <a:endParaRPr lang="en-US" sz="4400" b="1" dirty="0">
            <a:solidFill>
              <a:schemeClr val="tx1"/>
            </a:solidFill>
          </a:endParaRPr>
        </a:p>
      </dgm:t>
    </dgm:pt>
    <dgm:pt modelId="{9EB8D1B3-16DB-4A75-A7E2-3B79ADD997CE}" type="sibTrans" cxnId="{5441ACF7-001D-47E8-BE90-D77A819FBE03}">
      <dgm:prSet/>
      <dgm:spPr/>
      <dgm:t>
        <a:bodyPr/>
        <a:lstStyle/>
        <a:p>
          <a:endParaRPr lang="en-PK" sz="1600"/>
        </a:p>
      </dgm:t>
    </dgm:pt>
    <dgm:pt modelId="{6643C99F-6929-4115-B10C-449964C298DB}" type="parTrans" cxnId="{5441ACF7-001D-47E8-BE90-D77A819FBE03}">
      <dgm:prSet/>
      <dgm:spPr/>
      <dgm:t>
        <a:bodyPr/>
        <a:lstStyle/>
        <a:p>
          <a:endParaRPr lang="en-PK" sz="1600"/>
        </a:p>
      </dgm:t>
    </dgm:pt>
    <dgm:pt modelId="{9EFF4F62-79ED-4EA0-85C1-51F88755C8EE}">
      <dgm:prSet phldrT="[Text]" custT="1"/>
      <dgm:spPr/>
      <dgm:t>
        <a:bodyPr/>
        <a:lstStyle/>
        <a:p>
          <a:endParaRPr lang="en-US" sz="4400" b="1" dirty="0">
            <a:solidFill>
              <a:schemeClr val="tx1"/>
            </a:solidFill>
          </a:endParaRPr>
        </a:p>
      </dgm:t>
    </dgm:pt>
    <dgm:pt modelId="{D3274077-7919-4B64-B4D8-786A32E9EF73}" type="sibTrans" cxnId="{40F08CBE-C0FF-49E9-A14D-59F0F70F60CC}">
      <dgm:prSet/>
      <dgm:spPr/>
      <dgm:t>
        <a:bodyPr/>
        <a:lstStyle/>
        <a:p>
          <a:endParaRPr lang="en-PK" sz="1600"/>
        </a:p>
      </dgm:t>
    </dgm:pt>
    <dgm:pt modelId="{8EAFCDE7-4869-4D95-9359-6DA608AB28F0}" type="parTrans" cxnId="{40F08CBE-C0FF-49E9-A14D-59F0F70F60CC}">
      <dgm:prSet/>
      <dgm:spPr/>
      <dgm:t>
        <a:bodyPr/>
        <a:lstStyle/>
        <a:p>
          <a:endParaRPr lang="en-PK" sz="1600"/>
        </a:p>
      </dgm:t>
    </dgm:pt>
    <dgm:pt modelId="{2D567ECC-EE11-40BE-8D44-12DF75E7AAA4}">
      <dgm:prSet phldrT="[Text]" custT="1"/>
      <dgm:spPr/>
      <dgm:t>
        <a:bodyPr/>
        <a:lstStyle/>
        <a:p>
          <a:endParaRPr lang="en-US" sz="4400" b="1" dirty="0">
            <a:solidFill>
              <a:schemeClr val="tx1"/>
            </a:solidFill>
          </a:endParaRPr>
        </a:p>
      </dgm:t>
    </dgm:pt>
    <dgm:pt modelId="{352CE29C-C095-4E8D-B62B-E607F5416469}" type="sibTrans" cxnId="{45629286-2642-481F-BB3F-C9DC76E6A851}">
      <dgm:prSet/>
      <dgm:spPr/>
      <dgm:t>
        <a:bodyPr/>
        <a:lstStyle/>
        <a:p>
          <a:endParaRPr lang="en-PK" sz="1600"/>
        </a:p>
      </dgm:t>
    </dgm:pt>
    <dgm:pt modelId="{096A135B-3D51-4C14-B762-4DFFB46136C9}" type="parTrans" cxnId="{45629286-2642-481F-BB3F-C9DC76E6A851}">
      <dgm:prSet/>
      <dgm:spPr/>
      <dgm:t>
        <a:bodyPr/>
        <a:lstStyle/>
        <a:p>
          <a:endParaRPr lang="en-PK" sz="16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800" b="1" dirty="0">
              <a:solidFill>
                <a:schemeClr val="tx1"/>
              </a:solidFill>
            </a:rPr>
            <a:t>Parties are not required to make a mutual assistance request for disclosure of traffic data collected by another party pursuant to a data preservation request. The other party must disclose relevant traffic data without a request. </a:t>
          </a:r>
        </a:p>
      </dgm:t>
    </dgm:pt>
    <dgm:pt modelId="{8978AB35-F5FB-FF43-BA08-4C259A445311}" type="sibTrans" cxnId="{D2DD020B-3DFC-B348-B676-6EC163FF5FEB}">
      <dgm:prSet/>
      <dgm:spPr/>
      <dgm:t>
        <a:bodyPr/>
        <a:lstStyle/>
        <a:p>
          <a:endParaRPr lang="en-US" sz="1600"/>
        </a:p>
      </dgm:t>
    </dgm:pt>
    <dgm:pt modelId="{B1168E5A-BE86-1A40-8851-D878ACC39274}" type="parTrans" cxnId="{D2DD020B-3DFC-B348-B676-6EC163FF5FEB}">
      <dgm:prSet/>
      <dgm:spPr/>
      <dgm:t>
        <a:bodyPr/>
        <a:lstStyle/>
        <a:p>
          <a:endParaRPr lang="en-US" sz="1600"/>
        </a:p>
      </dgm:t>
    </dgm:pt>
    <dgm:pt modelId="{7029F5E8-D056-AE49-BD66-3C193010DDE8}">
      <dgm:prSet phldrT="[Text]" custT="1"/>
      <dgm:spPr/>
      <dgm:t>
        <a:bodyPr/>
        <a:lstStyle/>
        <a:p>
          <a:pPr algn="l"/>
          <a:r>
            <a:rPr lang="en-US" sz="4400" b="1" dirty="0">
              <a:solidFill>
                <a:srgbClr val="FF0000"/>
              </a:solidFill>
            </a:rPr>
            <a:t>True </a:t>
          </a:r>
        </a:p>
      </dgm:t>
    </dgm:pt>
    <dgm:pt modelId="{3346CD8C-3206-F84A-BEA2-B5492B6B7347}" type="sibTrans" cxnId="{99EB5834-3593-6644-A836-6C8D5595A820}">
      <dgm:prSet/>
      <dgm:spPr/>
      <dgm:t>
        <a:bodyPr/>
        <a:lstStyle/>
        <a:p>
          <a:endParaRPr lang="en-US" sz="1600"/>
        </a:p>
      </dgm:t>
    </dgm:pt>
    <dgm:pt modelId="{ACE97453-93D9-C642-95ED-D55F9984F778}" type="parTrans" cxnId="{99EB5834-3593-6644-A836-6C8D5595A820}">
      <dgm:prSet/>
      <dgm:spPr/>
      <dgm:t>
        <a:bodyPr/>
        <a:lstStyle/>
        <a:p>
          <a:endParaRPr lang="en-US" sz="1600"/>
        </a:p>
      </dgm:t>
    </dgm:pt>
    <dgm:pt modelId="{412DA8CB-B9E5-F44F-9FDD-EF35DF68306D}">
      <dgm:prSet phldrT="[Text]" custT="1"/>
      <dgm:spPr/>
      <dgm:t>
        <a:bodyPr/>
        <a:lstStyle/>
        <a:p>
          <a:r>
            <a:rPr lang="en-US" sz="4400" b="0" dirty="0">
              <a:solidFill>
                <a:schemeClr val="tx1"/>
              </a:solidFill>
            </a:rPr>
            <a:t>False</a:t>
          </a:r>
        </a:p>
      </dgm:t>
    </dgm:pt>
    <dgm:pt modelId="{960A4A2E-B23E-7544-9A93-1312898E2DC4}" type="sibTrans" cxnId="{AFD2487F-444F-4C44-A623-9AAFEB90AC49}">
      <dgm:prSet/>
      <dgm:spPr/>
      <dgm:t>
        <a:bodyPr/>
        <a:lstStyle/>
        <a:p>
          <a:endParaRPr lang="en-US" sz="1600"/>
        </a:p>
      </dgm:t>
    </dgm:pt>
    <dgm:pt modelId="{7E8B7982-18DC-F246-BFD4-7B9D4C9DB2CA}" type="parTrans" cxnId="{AFD2487F-444F-4C44-A623-9AAFEB90AC49}">
      <dgm:prSet/>
      <dgm:spPr/>
      <dgm:t>
        <a:bodyPr/>
        <a:lstStyle/>
        <a:p>
          <a:endParaRPr lang="en-US" sz="1600"/>
        </a:p>
      </dgm:t>
    </dgm:pt>
    <dgm:pt modelId="{D907F82D-4934-4260-A319-D0C1005DB73A}">
      <dgm:prSet phldrT="[Text]" custT="1"/>
      <dgm:spPr/>
      <dgm:t>
        <a:bodyPr/>
        <a:lstStyle/>
        <a:p>
          <a:endParaRPr lang="en-US" sz="4400" b="1" dirty="0">
            <a:solidFill>
              <a:schemeClr val="tx1"/>
            </a:solidFill>
          </a:endParaRPr>
        </a:p>
      </dgm:t>
    </dgm:pt>
    <dgm:pt modelId="{9EB8D1B3-16DB-4A75-A7E2-3B79ADD997CE}" type="sibTrans" cxnId="{5441ACF7-001D-47E8-BE90-D77A819FBE03}">
      <dgm:prSet/>
      <dgm:spPr/>
      <dgm:t>
        <a:bodyPr/>
        <a:lstStyle/>
        <a:p>
          <a:endParaRPr lang="en-PK" sz="1600"/>
        </a:p>
      </dgm:t>
    </dgm:pt>
    <dgm:pt modelId="{6643C99F-6929-4115-B10C-449964C298DB}" type="parTrans" cxnId="{5441ACF7-001D-47E8-BE90-D77A819FBE03}">
      <dgm:prSet/>
      <dgm:spPr/>
      <dgm:t>
        <a:bodyPr/>
        <a:lstStyle/>
        <a:p>
          <a:endParaRPr lang="en-PK" sz="1600"/>
        </a:p>
      </dgm:t>
    </dgm:pt>
    <dgm:pt modelId="{9EFF4F62-79ED-4EA0-85C1-51F88755C8EE}">
      <dgm:prSet phldrT="[Text]" custT="1"/>
      <dgm:spPr/>
      <dgm:t>
        <a:bodyPr/>
        <a:lstStyle/>
        <a:p>
          <a:endParaRPr lang="en-US" sz="4400" b="1" dirty="0">
            <a:solidFill>
              <a:schemeClr val="tx1"/>
            </a:solidFill>
          </a:endParaRPr>
        </a:p>
      </dgm:t>
    </dgm:pt>
    <dgm:pt modelId="{D3274077-7919-4B64-B4D8-786A32E9EF73}" type="sibTrans" cxnId="{40F08CBE-C0FF-49E9-A14D-59F0F70F60CC}">
      <dgm:prSet/>
      <dgm:spPr/>
      <dgm:t>
        <a:bodyPr/>
        <a:lstStyle/>
        <a:p>
          <a:endParaRPr lang="en-PK" sz="1600"/>
        </a:p>
      </dgm:t>
    </dgm:pt>
    <dgm:pt modelId="{8EAFCDE7-4869-4D95-9359-6DA608AB28F0}" type="parTrans" cxnId="{40F08CBE-C0FF-49E9-A14D-59F0F70F60CC}">
      <dgm:prSet/>
      <dgm:spPr/>
      <dgm:t>
        <a:bodyPr/>
        <a:lstStyle/>
        <a:p>
          <a:endParaRPr lang="en-PK" sz="1600"/>
        </a:p>
      </dgm:t>
    </dgm:pt>
    <dgm:pt modelId="{2D567ECC-EE11-40BE-8D44-12DF75E7AAA4}">
      <dgm:prSet phldrT="[Text]" custT="1"/>
      <dgm:spPr/>
      <dgm:t>
        <a:bodyPr/>
        <a:lstStyle/>
        <a:p>
          <a:endParaRPr lang="en-US" sz="4400" b="1" dirty="0">
            <a:solidFill>
              <a:schemeClr val="tx1"/>
            </a:solidFill>
          </a:endParaRPr>
        </a:p>
      </dgm:t>
    </dgm:pt>
    <dgm:pt modelId="{352CE29C-C095-4E8D-B62B-E607F5416469}" type="sibTrans" cxnId="{45629286-2642-481F-BB3F-C9DC76E6A851}">
      <dgm:prSet/>
      <dgm:spPr/>
      <dgm:t>
        <a:bodyPr/>
        <a:lstStyle/>
        <a:p>
          <a:endParaRPr lang="en-PK" sz="1600"/>
        </a:p>
      </dgm:t>
    </dgm:pt>
    <dgm:pt modelId="{096A135B-3D51-4C14-B762-4DFFB46136C9}" type="parTrans" cxnId="{45629286-2642-481F-BB3F-C9DC76E6A851}">
      <dgm:prSet/>
      <dgm:spPr/>
      <dgm:t>
        <a:bodyPr/>
        <a:lstStyle/>
        <a:p>
          <a:endParaRPr lang="en-PK" sz="1600"/>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en-US" sz="2400" b="1" dirty="0"/>
            <a:t>In which situations would the Budapest Convention allow a party to access data in another jurisdiction without </a:t>
          </a:r>
          <a:r>
            <a:rPr lang="en-US" sz="2400" b="1" dirty="0" err="1"/>
            <a:t>authorisation</a:t>
          </a:r>
          <a:r>
            <a:rPr lang="en-US" sz="2400" b="1" dirty="0"/>
            <a:t> of another party?</a:t>
          </a:r>
        </a:p>
      </dgm:t>
    </dgm:pt>
    <dgm:pt modelId="{B1168E5A-BE86-1A40-8851-D878ACC39274}" type="parTrans" cxnId="{D2DD020B-3DFC-B348-B676-6EC163FF5FEB}">
      <dgm:prSet/>
      <dgm:spPr/>
      <dgm:t>
        <a:bodyPr/>
        <a:lstStyle/>
        <a:p>
          <a:endParaRPr lang="en-US" sz="1400" b="1"/>
        </a:p>
      </dgm:t>
    </dgm:pt>
    <dgm:pt modelId="{8978AB35-F5FB-FF43-BA08-4C259A445311}" type="sibTrans" cxnId="{D2DD020B-3DFC-B348-B676-6EC163FF5FEB}">
      <dgm:prSet/>
      <dgm:spPr/>
      <dgm:t>
        <a:bodyPr/>
        <a:lstStyle/>
        <a:p>
          <a:endParaRPr lang="en-US" sz="1400" b="1"/>
        </a:p>
      </dgm:t>
    </dgm:pt>
    <dgm:pt modelId="{7029F5E8-D056-AE49-BD66-3C193010DDE8}">
      <dgm:prSet phldrT="[Text]" custT="1"/>
      <dgm:spPr/>
      <dgm:t>
        <a:bodyPr/>
        <a:lstStyle/>
        <a:p>
          <a:pPr algn="l"/>
          <a:r>
            <a:rPr lang="en-US" sz="2000" b="0" dirty="0"/>
            <a:t>a) Private data </a:t>
          </a:r>
        </a:p>
      </dgm:t>
    </dgm:pt>
    <dgm:pt modelId="{ACE97453-93D9-C642-95ED-D55F9984F778}" type="parTrans" cxnId="{99EB5834-3593-6644-A836-6C8D5595A820}">
      <dgm:prSet/>
      <dgm:spPr/>
      <dgm:t>
        <a:bodyPr/>
        <a:lstStyle/>
        <a:p>
          <a:endParaRPr lang="en-US" sz="1400" b="1"/>
        </a:p>
      </dgm:t>
    </dgm:pt>
    <dgm:pt modelId="{3346CD8C-3206-F84A-BEA2-B5492B6B7347}" type="sibTrans" cxnId="{99EB5834-3593-6644-A836-6C8D5595A820}">
      <dgm:prSet/>
      <dgm:spPr/>
      <dgm:t>
        <a:bodyPr/>
        <a:lstStyle/>
        <a:p>
          <a:endParaRPr lang="en-US" sz="1400" b="1"/>
        </a:p>
      </dgm:t>
    </dgm:pt>
    <dgm:pt modelId="{412DA8CB-B9E5-F44F-9FDD-EF35DF68306D}">
      <dgm:prSet phldrT="[Text]" custT="1"/>
      <dgm:spPr/>
      <dgm:t>
        <a:bodyPr/>
        <a:lstStyle/>
        <a:p>
          <a:r>
            <a:rPr lang="en-US" sz="2000" b="0" dirty="0"/>
            <a:t>b) Publicly accessible data</a:t>
          </a:r>
        </a:p>
      </dgm:t>
    </dgm:pt>
    <dgm:pt modelId="{7E8B7982-18DC-F246-BFD4-7B9D4C9DB2CA}" type="parTrans" cxnId="{AFD2487F-444F-4C44-A623-9AAFEB90AC49}">
      <dgm:prSet/>
      <dgm:spPr/>
      <dgm:t>
        <a:bodyPr/>
        <a:lstStyle/>
        <a:p>
          <a:endParaRPr lang="en-US" sz="1400" b="1"/>
        </a:p>
      </dgm:t>
    </dgm:pt>
    <dgm:pt modelId="{960A4A2E-B23E-7544-9A93-1312898E2DC4}" type="sibTrans" cxnId="{AFD2487F-444F-4C44-A623-9AAFEB90AC49}">
      <dgm:prSet/>
      <dgm:spPr/>
      <dgm:t>
        <a:bodyPr/>
        <a:lstStyle/>
        <a:p>
          <a:endParaRPr lang="en-US" sz="1400" b="1"/>
        </a:p>
      </dgm:t>
    </dgm:pt>
    <dgm:pt modelId="{D907F82D-4934-4260-A319-D0C1005DB73A}">
      <dgm:prSet phldrT="[Text]" custT="1"/>
      <dgm:spPr/>
      <dgm:t>
        <a:bodyPr/>
        <a:lstStyle/>
        <a:p>
          <a:r>
            <a:rPr lang="en-US" sz="2000" b="0" dirty="0"/>
            <a:t>c) Any stored data with lawful or voluntary consent of person </a:t>
          </a:r>
          <a:r>
            <a:rPr lang="en-US" sz="2000" b="0" dirty="0" err="1"/>
            <a:t>authorised</a:t>
          </a:r>
          <a:r>
            <a:rPr lang="en-US" sz="2000" b="0" dirty="0"/>
            <a:t> to disclose </a:t>
          </a:r>
        </a:p>
      </dgm:t>
    </dgm:pt>
    <dgm:pt modelId="{6643C99F-6929-4115-B10C-449964C298DB}" type="parTrans" cxnId="{5441ACF7-001D-47E8-BE90-D77A819FBE03}">
      <dgm:prSet/>
      <dgm:spPr/>
      <dgm:t>
        <a:bodyPr/>
        <a:lstStyle/>
        <a:p>
          <a:endParaRPr lang="en-PK" sz="1400" b="1"/>
        </a:p>
      </dgm:t>
    </dgm:pt>
    <dgm:pt modelId="{9EB8D1B3-16DB-4A75-A7E2-3B79ADD997CE}" type="sibTrans" cxnId="{5441ACF7-001D-47E8-BE90-D77A819FBE03}">
      <dgm:prSet/>
      <dgm:spPr/>
      <dgm:t>
        <a:bodyPr/>
        <a:lstStyle/>
        <a:p>
          <a:endParaRPr lang="en-PK" sz="1400" b="1"/>
        </a:p>
      </dgm:t>
    </dgm:pt>
    <dgm:pt modelId="{9EFF4F62-79ED-4EA0-85C1-51F88755C8EE}">
      <dgm:prSet phldrT="[Text]" custT="1"/>
      <dgm:spPr/>
      <dgm:t>
        <a:bodyPr/>
        <a:lstStyle/>
        <a:p>
          <a:r>
            <a:rPr lang="en-US" sz="2000" b="0" dirty="0"/>
            <a:t>d) Traffic data</a:t>
          </a:r>
        </a:p>
      </dgm:t>
    </dgm:pt>
    <dgm:pt modelId="{8EAFCDE7-4869-4D95-9359-6DA608AB28F0}" type="parTrans" cxnId="{40F08CBE-C0FF-49E9-A14D-59F0F70F60CC}">
      <dgm:prSet/>
      <dgm:spPr/>
      <dgm:t>
        <a:bodyPr/>
        <a:lstStyle/>
        <a:p>
          <a:endParaRPr lang="en-PK" sz="1400" b="1"/>
        </a:p>
      </dgm:t>
    </dgm:pt>
    <dgm:pt modelId="{D3274077-7919-4B64-B4D8-786A32E9EF73}" type="sibTrans" cxnId="{40F08CBE-C0FF-49E9-A14D-59F0F70F60CC}">
      <dgm:prSet/>
      <dgm:spPr/>
      <dgm:t>
        <a:bodyPr/>
        <a:lstStyle/>
        <a:p>
          <a:endParaRPr lang="en-PK" sz="1400" b="1"/>
        </a:p>
      </dgm:t>
    </dgm:pt>
    <dgm:pt modelId="{2D567ECC-EE11-40BE-8D44-12DF75E7AAA4}">
      <dgm:prSet phldrT="[Text]" custT="1"/>
      <dgm:spPr/>
      <dgm:t>
        <a:bodyPr/>
        <a:lstStyle/>
        <a:p>
          <a:r>
            <a:rPr lang="en-US" sz="2000" b="0" dirty="0"/>
            <a:t>e) Content data </a:t>
          </a:r>
        </a:p>
      </dgm:t>
    </dgm:pt>
    <dgm:pt modelId="{096A135B-3D51-4C14-B762-4DFFB46136C9}" type="parTrans" cxnId="{45629286-2642-481F-BB3F-C9DC76E6A851}">
      <dgm:prSet/>
      <dgm:spPr/>
      <dgm:t>
        <a:bodyPr/>
        <a:lstStyle/>
        <a:p>
          <a:endParaRPr lang="en-PK" sz="1400" b="1"/>
        </a:p>
      </dgm:t>
    </dgm:pt>
    <dgm:pt modelId="{352CE29C-C095-4E8D-B62B-E607F5416469}" type="sibTrans" cxnId="{45629286-2642-481F-BB3F-C9DC76E6A851}">
      <dgm:prSet/>
      <dgm:spPr/>
      <dgm:t>
        <a:bodyPr/>
        <a:lstStyle/>
        <a:p>
          <a:endParaRPr lang="en-PK" sz="1400" b="1"/>
        </a:p>
      </dgm:t>
    </dgm:pt>
    <dgm:pt modelId="{9CA50A65-40FA-E945-A868-9E3FE840B07E}" type="pres">
      <dgm:prSet presAssocID="{3C774A1C-BB1C-4347-A758-A94A436F7244}" presName="vert0" presStyleCnt="0">
        <dgm:presLayoutVars>
          <dgm:dir/>
          <dgm:animOne val="branch"/>
          <dgm:animLvl val="lvl"/>
        </dgm:presLayoutVars>
      </dgm:prSet>
      <dgm:spPr/>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320651" custScaleY="100196" custLinFactNeighborX="-1407"/>
      <dgm:spPr/>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custScaleX="99370" custScaleY="86818" custLinFactNeighborX="751" custLinFactNeighborY="-650"/>
      <dgm:spPr/>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1659B53A-B0D8-4FDB-81D9-7CC7CA347ADA}" type="presOf" srcId="{9EFF4F62-79ED-4EA0-85C1-51F88755C8EE}" destId="{0DEDE790-6650-4E13-B812-9DA3ABBAEB7C}"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797E83DF-D7B0-A04A-90A7-428F119E43A8}" type="presOf" srcId="{8E61202A-36DD-0240-811A-270D9611A395}" destId="{CFE00427-EDF8-324F-9A5C-A181E81A4D48}" srcOrd="0" destOrd="0" presId="urn:microsoft.com/office/officeart/2008/layout/LinedList"/>
    <dgm:cxn modelId="{48323BF3-E48D-4AEF-B89F-47E32787CA90}" type="presOf" srcId="{2D567ECC-EE11-40BE-8D44-12DF75E7AAA4}" destId="{27817E14-DB1F-4D8F-A68A-7A628C5AB32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en-US" sz="2600" b="1" kern="1200" dirty="0"/>
            <a:t>Which of the following offences would the Budapest Convention enable international cooperation in?</a:t>
          </a:r>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a) Hacking</a:t>
          </a: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b) Political offence </a:t>
          </a: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c) Computer-related forgery</a:t>
          </a: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d) DDoS attack</a:t>
          </a: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e) Possession of child pornography in USB</a:t>
          </a: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77"/>
          <a:ext cx="89174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77"/>
          <a:ext cx="3965171" cy="5279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In which situations would the Budapest Convention allow a party to access data in another jurisdiction without </a:t>
          </a:r>
          <a:r>
            <a:rPr lang="en-US" sz="2400" b="1" kern="1200" dirty="0" err="1"/>
            <a:t>authorisation</a:t>
          </a:r>
          <a:r>
            <a:rPr lang="en-US" sz="2400" b="1" kern="1200" dirty="0"/>
            <a:t> of another party?</a:t>
          </a:r>
        </a:p>
      </dsp:txBody>
      <dsp:txXfrm>
        <a:off x="0" y="2577"/>
        <a:ext cx="3965171" cy="5279634"/>
      </dsp:txXfrm>
    </dsp:sp>
    <dsp:sp modelId="{5D9EDF3F-7B20-8E47-A431-F9F24450F874}">
      <dsp:nvSpPr>
        <dsp:cNvPr id="0" name=""/>
        <dsp:cNvSpPr/>
      </dsp:nvSpPr>
      <dsp:spPr>
        <a:xfrm>
          <a:off x="4057916" y="53520"/>
          <a:ext cx="4853656" cy="101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t>a) Private data </a:t>
          </a:r>
        </a:p>
      </dsp:txBody>
      <dsp:txXfrm>
        <a:off x="4057916" y="53520"/>
        <a:ext cx="4853656" cy="1018869"/>
      </dsp:txXfrm>
    </dsp:sp>
    <dsp:sp modelId="{EB798B99-5590-864A-A2C1-F553D99D3FAA}">
      <dsp:nvSpPr>
        <dsp:cNvPr id="0" name=""/>
        <dsp:cNvSpPr/>
      </dsp:nvSpPr>
      <dsp:spPr>
        <a:xfrm>
          <a:off x="3965171" y="1072390"/>
          <a:ext cx="49464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057916" y="1123334"/>
          <a:ext cx="4853656" cy="101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FF0000"/>
              </a:solidFill>
            </a:rPr>
            <a:t>b) Publicly accessible data</a:t>
          </a:r>
        </a:p>
      </dsp:txBody>
      <dsp:txXfrm>
        <a:off x="4057916" y="1123334"/>
        <a:ext cx="4853656" cy="1018869"/>
      </dsp:txXfrm>
    </dsp:sp>
    <dsp:sp modelId="{1E88F2A9-FC8F-2A4F-ABF4-2C5837CA76E5}">
      <dsp:nvSpPr>
        <dsp:cNvPr id="0" name=""/>
        <dsp:cNvSpPr/>
      </dsp:nvSpPr>
      <dsp:spPr>
        <a:xfrm>
          <a:off x="3965171" y="2142203"/>
          <a:ext cx="49464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4094367" y="2186524"/>
          <a:ext cx="4823078" cy="88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FF0000"/>
              </a:solidFill>
            </a:rPr>
            <a:t>c) Any stored data with lawful or voluntary consent of person </a:t>
          </a:r>
          <a:r>
            <a:rPr lang="en-US" sz="2000" b="1" kern="1200" dirty="0" err="1">
              <a:solidFill>
                <a:srgbClr val="FF0000"/>
              </a:solidFill>
            </a:rPr>
            <a:t>authorised</a:t>
          </a:r>
          <a:r>
            <a:rPr lang="en-US" sz="2000" b="1" kern="1200" dirty="0">
              <a:solidFill>
                <a:srgbClr val="FF0000"/>
              </a:solidFill>
            </a:rPr>
            <a:t> to disclose </a:t>
          </a:r>
        </a:p>
      </dsp:txBody>
      <dsp:txXfrm>
        <a:off x="4094367" y="2186524"/>
        <a:ext cx="4823078" cy="884562"/>
      </dsp:txXfrm>
    </dsp:sp>
    <dsp:sp modelId="{45167FBC-5EE3-4C8A-A94C-30BB5DE89AD6}">
      <dsp:nvSpPr>
        <dsp:cNvPr id="0" name=""/>
        <dsp:cNvSpPr/>
      </dsp:nvSpPr>
      <dsp:spPr>
        <a:xfrm>
          <a:off x="3965171" y="3077709"/>
          <a:ext cx="49464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4063799" y="3128653"/>
          <a:ext cx="4853656" cy="101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t>d) Traffic data</a:t>
          </a:r>
        </a:p>
      </dsp:txBody>
      <dsp:txXfrm>
        <a:off x="4063799" y="3128653"/>
        <a:ext cx="4853656" cy="1018869"/>
      </dsp:txXfrm>
    </dsp:sp>
    <dsp:sp modelId="{41DAB04F-B76E-41A3-BF92-19D36F058A9E}">
      <dsp:nvSpPr>
        <dsp:cNvPr id="0" name=""/>
        <dsp:cNvSpPr/>
      </dsp:nvSpPr>
      <dsp:spPr>
        <a:xfrm>
          <a:off x="3965171" y="4147523"/>
          <a:ext cx="49464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4057916" y="4198466"/>
          <a:ext cx="4853656" cy="101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t>e) Content data </a:t>
          </a:r>
        </a:p>
      </dsp:txBody>
      <dsp:txXfrm>
        <a:off x="4057916" y="4198466"/>
        <a:ext cx="4853656" cy="1018869"/>
      </dsp:txXfrm>
    </dsp:sp>
    <dsp:sp modelId="{9B1E8AEA-2A8D-4500-8486-4DCED5C7B4CD}">
      <dsp:nvSpPr>
        <dsp:cNvPr id="0" name=""/>
        <dsp:cNvSpPr/>
      </dsp:nvSpPr>
      <dsp:spPr>
        <a:xfrm>
          <a:off x="3965171" y="5217336"/>
          <a:ext cx="49464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A party refuses to provide mutual assistance regarding the interception of content data to another party because this is not allowed under its domestic law. The Party has violated Article 34 of the Budapest Convention. </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0" kern="1200" dirty="0">
              <a:solidFill>
                <a:schemeClr val="tx1"/>
              </a:solidFill>
            </a:rPr>
            <a:t>True</a:t>
          </a:r>
          <a:r>
            <a:rPr lang="en-US" sz="4000" b="1" kern="1200" dirty="0">
              <a:solidFill>
                <a:schemeClr val="tx1"/>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0" kern="1200" dirty="0">
              <a:solidFill>
                <a:schemeClr val="tx1"/>
              </a:solidFill>
            </a:rPr>
            <a:t>False</a:t>
          </a: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A party refuses to provide mutual assistance regarding the interception of content data to another party because this is not allowed under its domestic law. The Party has violated Article 34 of the Budapest Convention. </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0" kern="1200" dirty="0">
              <a:solidFill>
                <a:schemeClr val="tx1"/>
              </a:solidFill>
            </a:rPr>
            <a:t>True</a:t>
          </a:r>
          <a:r>
            <a:rPr lang="en-US" sz="4000" b="1" kern="1200" dirty="0">
              <a:solidFill>
                <a:schemeClr val="tx1"/>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solidFill>
                <a:srgbClr val="FF0000"/>
              </a:solidFill>
            </a:rPr>
            <a:t>False</a:t>
          </a: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just" defTabSz="1155700">
            <a:lnSpc>
              <a:spcPct val="90000"/>
            </a:lnSpc>
            <a:spcBef>
              <a:spcPct val="0"/>
            </a:spcBef>
            <a:spcAft>
              <a:spcPct val="35000"/>
            </a:spcAft>
            <a:buNone/>
          </a:pPr>
          <a:r>
            <a:rPr lang="en-US" sz="2600" b="1" kern="1200" dirty="0"/>
            <a:t>Which of the following offences would the Budapest Convention enable international cooperation in?</a:t>
          </a:r>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rPr>
            <a:t>a) Hacking</a:t>
          </a: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0" kern="1200" dirty="0"/>
            <a:t>b) Political offence </a:t>
          </a: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rPr>
            <a:t>c) Computer-related forgery</a:t>
          </a: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rPr>
            <a:t>d) DDoS attack</a:t>
          </a: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rPr>
            <a:t>e) Possession of child pornography in USB</a:t>
          </a: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The Budapest Convention allows a party to refuse provision of assistance if the other party uses different terminology to define an offence, even if the underlying conduct is an offence in both countries. True or false?</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kern="1200" dirty="0">
              <a:solidFill>
                <a:schemeClr val="tx1"/>
              </a:solidFill>
            </a:rPr>
            <a:t>True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kern="1200" dirty="0">
              <a:solidFill>
                <a:schemeClr val="tx1"/>
              </a:solidFill>
            </a:rPr>
            <a:t>False</a:t>
          </a: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The Budapest Convention allows a party to refuse provision of assistance if the other party uses different terminology to define an offence, even if the underlying conduct is an offence in both countries. True or false?</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kern="1200" dirty="0">
              <a:solidFill>
                <a:schemeClr val="tx1"/>
              </a:solidFill>
            </a:rPr>
            <a:t>True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solidFill>
                <a:srgbClr val="FF0000"/>
              </a:solidFill>
            </a:rPr>
            <a:t>False</a:t>
          </a: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87"/>
          <a:ext cx="89307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87"/>
          <a:ext cx="5732419" cy="5300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The Budapest Convention overrides the procedural and confidentiality provisions of existing arrangements related to mutual assistance in criminal matters between countries?</a:t>
          </a:r>
        </a:p>
      </dsp:txBody>
      <dsp:txXfrm>
        <a:off x="0" y="2587"/>
        <a:ext cx="5732419" cy="5300395"/>
      </dsp:txXfrm>
    </dsp:sp>
    <dsp:sp modelId="{5D9EDF3F-7B20-8E47-A431-F9F24450F874}">
      <dsp:nvSpPr>
        <dsp:cNvPr id="0" name=""/>
        <dsp:cNvSpPr/>
      </dsp:nvSpPr>
      <dsp:spPr>
        <a:xfrm>
          <a:off x="5792270" y="52439"/>
          <a:ext cx="3132207" cy="99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0" kern="1200" dirty="0">
              <a:solidFill>
                <a:schemeClr val="tx1"/>
              </a:solidFill>
            </a:rPr>
            <a:t>True</a:t>
          </a:r>
          <a:r>
            <a:rPr lang="en-US" sz="4800" b="1" kern="1200" dirty="0">
              <a:solidFill>
                <a:schemeClr val="tx1"/>
              </a:solidFill>
            </a:rPr>
            <a:t> </a:t>
          </a:r>
        </a:p>
      </dsp:txBody>
      <dsp:txXfrm>
        <a:off x="5792270" y="52439"/>
        <a:ext cx="3132207" cy="997046"/>
      </dsp:txXfrm>
    </dsp:sp>
    <dsp:sp modelId="{EB798B99-5590-864A-A2C1-F553D99D3FAA}">
      <dsp:nvSpPr>
        <dsp:cNvPr id="0" name=""/>
        <dsp:cNvSpPr/>
      </dsp:nvSpPr>
      <dsp:spPr>
        <a:xfrm>
          <a:off x="5732419" y="1049486"/>
          <a:ext cx="31920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792270" y="1099338"/>
          <a:ext cx="3132207" cy="99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0" kern="1200" dirty="0">
              <a:solidFill>
                <a:schemeClr val="tx1"/>
              </a:solidFill>
            </a:rPr>
            <a:t>False</a:t>
          </a:r>
        </a:p>
      </dsp:txBody>
      <dsp:txXfrm>
        <a:off x="5792270" y="1099338"/>
        <a:ext cx="3132207" cy="997046"/>
      </dsp:txXfrm>
    </dsp:sp>
    <dsp:sp modelId="{1E88F2A9-FC8F-2A4F-ABF4-2C5837CA76E5}">
      <dsp:nvSpPr>
        <dsp:cNvPr id="0" name=""/>
        <dsp:cNvSpPr/>
      </dsp:nvSpPr>
      <dsp:spPr>
        <a:xfrm>
          <a:off x="5732419" y="2096384"/>
          <a:ext cx="31920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792270" y="2146236"/>
          <a:ext cx="3132207" cy="99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endParaRPr lang="en-US" sz="4800" b="1" kern="1200" dirty="0">
            <a:solidFill>
              <a:schemeClr val="tx1"/>
            </a:solidFill>
          </a:endParaRPr>
        </a:p>
      </dsp:txBody>
      <dsp:txXfrm>
        <a:off x="5792270" y="2146236"/>
        <a:ext cx="3132207" cy="997046"/>
      </dsp:txXfrm>
    </dsp:sp>
    <dsp:sp modelId="{45167FBC-5EE3-4C8A-A94C-30BB5DE89AD6}">
      <dsp:nvSpPr>
        <dsp:cNvPr id="0" name=""/>
        <dsp:cNvSpPr/>
      </dsp:nvSpPr>
      <dsp:spPr>
        <a:xfrm>
          <a:off x="5732419" y="3143283"/>
          <a:ext cx="31920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798580" y="3193135"/>
          <a:ext cx="3132207" cy="99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endParaRPr lang="en-US" sz="4800" b="1" kern="1200" dirty="0">
            <a:solidFill>
              <a:schemeClr val="tx1"/>
            </a:solidFill>
          </a:endParaRPr>
        </a:p>
      </dsp:txBody>
      <dsp:txXfrm>
        <a:off x="5798580" y="3193135"/>
        <a:ext cx="3132207" cy="997046"/>
      </dsp:txXfrm>
    </dsp:sp>
    <dsp:sp modelId="{41DAB04F-B76E-41A3-BF92-19D36F058A9E}">
      <dsp:nvSpPr>
        <dsp:cNvPr id="0" name=""/>
        <dsp:cNvSpPr/>
      </dsp:nvSpPr>
      <dsp:spPr>
        <a:xfrm>
          <a:off x="5732419" y="4190181"/>
          <a:ext cx="31920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792270" y="4240033"/>
          <a:ext cx="3132207" cy="99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endParaRPr lang="en-US" sz="4800" b="1" kern="1200" dirty="0">
            <a:solidFill>
              <a:schemeClr val="tx1"/>
            </a:solidFill>
          </a:endParaRPr>
        </a:p>
      </dsp:txBody>
      <dsp:txXfrm>
        <a:off x="5792270" y="4240033"/>
        <a:ext cx="3132207" cy="997046"/>
      </dsp:txXfrm>
    </dsp:sp>
    <dsp:sp modelId="{9B1E8AEA-2A8D-4500-8486-4DCED5C7B4CD}">
      <dsp:nvSpPr>
        <dsp:cNvPr id="0" name=""/>
        <dsp:cNvSpPr/>
      </dsp:nvSpPr>
      <dsp:spPr>
        <a:xfrm>
          <a:off x="5732419" y="5237079"/>
          <a:ext cx="31920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87"/>
          <a:ext cx="893078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87"/>
          <a:ext cx="5732419" cy="5300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dirty="0">
              <a:solidFill>
                <a:schemeClr val="tx1"/>
              </a:solidFill>
            </a:rPr>
            <a:t>The Budapest Convention overrides the procedural and confidentiality provisions of existing arrangements related to mutual assistance in criminal matters between countries?</a:t>
          </a:r>
        </a:p>
      </dsp:txBody>
      <dsp:txXfrm>
        <a:off x="0" y="2587"/>
        <a:ext cx="5732419" cy="5300395"/>
      </dsp:txXfrm>
    </dsp:sp>
    <dsp:sp modelId="{5D9EDF3F-7B20-8E47-A431-F9F24450F874}">
      <dsp:nvSpPr>
        <dsp:cNvPr id="0" name=""/>
        <dsp:cNvSpPr/>
      </dsp:nvSpPr>
      <dsp:spPr>
        <a:xfrm>
          <a:off x="5792270" y="52439"/>
          <a:ext cx="3132207" cy="99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0" kern="1200" dirty="0">
              <a:solidFill>
                <a:schemeClr val="tx1"/>
              </a:solidFill>
            </a:rPr>
            <a:t>True</a:t>
          </a:r>
          <a:r>
            <a:rPr lang="en-US" sz="4800" b="1" kern="1200" dirty="0">
              <a:solidFill>
                <a:schemeClr val="tx1"/>
              </a:solidFill>
            </a:rPr>
            <a:t> </a:t>
          </a:r>
        </a:p>
      </dsp:txBody>
      <dsp:txXfrm>
        <a:off x="5792270" y="52439"/>
        <a:ext cx="3132207" cy="997046"/>
      </dsp:txXfrm>
    </dsp:sp>
    <dsp:sp modelId="{EB798B99-5590-864A-A2C1-F553D99D3FAA}">
      <dsp:nvSpPr>
        <dsp:cNvPr id="0" name=""/>
        <dsp:cNvSpPr/>
      </dsp:nvSpPr>
      <dsp:spPr>
        <a:xfrm>
          <a:off x="5732419" y="1049486"/>
          <a:ext cx="31920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792270" y="1099338"/>
          <a:ext cx="3132207" cy="99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b="1" kern="1200" dirty="0">
              <a:solidFill>
                <a:srgbClr val="FF0000"/>
              </a:solidFill>
            </a:rPr>
            <a:t>False</a:t>
          </a:r>
        </a:p>
      </dsp:txBody>
      <dsp:txXfrm>
        <a:off x="5792270" y="1099338"/>
        <a:ext cx="3132207" cy="997046"/>
      </dsp:txXfrm>
    </dsp:sp>
    <dsp:sp modelId="{1E88F2A9-FC8F-2A4F-ABF4-2C5837CA76E5}">
      <dsp:nvSpPr>
        <dsp:cNvPr id="0" name=""/>
        <dsp:cNvSpPr/>
      </dsp:nvSpPr>
      <dsp:spPr>
        <a:xfrm>
          <a:off x="5732419" y="2096384"/>
          <a:ext cx="31920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792270" y="2146236"/>
          <a:ext cx="3132207" cy="99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endParaRPr lang="en-US" sz="4800" b="1" kern="1200" dirty="0">
            <a:solidFill>
              <a:schemeClr val="tx1"/>
            </a:solidFill>
          </a:endParaRPr>
        </a:p>
      </dsp:txBody>
      <dsp:txXfrm>
        <a:off x="5792270" y="2146236"/>
        <a:ext cx="3132207" cy="997046"/>
      </dsp:txXfrm>
    </dsp:sp>
    <dsp:sp modelId="{45167FBC-5EE3-4C8A-A94C-30BB5DE89AD6}">
      <dsp:nvSpPr>
        <dsp:cNvPr id="0" name=""/>
        <dsp:cNvSpPr/>
      </dsp:nvSpPr>
      <dsp:spPr>
        <a:xfrm>
          <a:off x="5732419" y="3143283"/>
          <a:ext cx="31920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798580" y="3193135"/>
          <a:ext cx="3132207" cy="99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endParaRPr lang="en-US" sz="4800" b="1" kern="1200" dirty="0">
            <a:solidFill>
              <a:schemeClr val="tx1"/>
            </a:solidFill>
          </a:endParaRPr>
        </a:p>
      </dsp:txBody>
      <dsp:txXfrm>
        <a:off x="5798580" y="3193135"/>
        <a:ext cx="3132207" cy="997046"/>
      </dsp:txXfrm>
    </dsp:sp>
    <dsp:sp modelId="{41DAB04F-B76E-41A3-BF92-19D36F058A9E}">
      <dsp:nvSpPr>
        <dsp:cNvPr id="0" name=""/>
        <dsp:cNvSpPr/>
      </dsp:nvSpPr>
      <dsp:spPr>
        <a:xfrm>
          <a:off x="5732419" y="4190181"/>
          <a:ext cx="31920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792270" y="4240033"/>
          <a:ext cx="3132207" cy="997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endParaRPr lang="en-US" sz="4800" b="1" kern="1200" dirty="0">
            <a:solidFill>
              <a:schemeClr val="tx1"/>
            </a:solidFill>
          </a:endParaRPr>
        </a:p>
      </dsp:txBody>
      <dsp:txXfrm>
        <a:off x="5792270" y="4240033"/>
        <a:ext cx="3132207" cy="997046"/>
      </dsp:txXfrm>
    </dsp:sp>
    <dsp:sp modelId="{9B1E8AEA-2A8D-4500-8486-4DCED5C7B4CD}">
      <dsp:nvSpPr>
        <dsp:cNvPr id="0" name=""/>
        <dsp:cNvSpPr/>
      </dsp:nvSpPr>
      <dsp:spPr>
        <a:xfrm>
          <a:off x="5732419" y="5237079"/>
          <a:ext cx="319205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Parties are not required to make a mutual assistance request for disclosure of traffic data collected by another party pursuant to a data preservation request. The other party must disclose relevant traffic data without a request. </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kern="1200" dirty="0">
              <a:solidFill>
                <a:schemeClr val="tx1"/>
              </a:solidFill>
            </a:rPr>
            <a:t>True</a:t>
          </a:r>
          <a:r>
            <a:rPr lang="en-US" sz="4400" b="1" kern="1200" dirty="0">
              <a:solidFill>
                <a:srgbClr val="FF0000"/>
              </a:solidFill>
            </a:rPr>
            <a:t>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kern="1200" dirty="0">
              <a:solidFill>
                <a:schemeClr val="tx1"/>
              </a:solidFill>
            </a:rPr>
            <a:t>False</a:t>
          </a: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kern="1200" dirty="0">
              <a:solidFill>
                <a:schemeClr val="tx1"/>
              </a:solidFill>
            </a:rPr>
            <a:t>Parties are not required to make a mutual assistance request for disclosure of traffic data collected by another party pursuant to a data preservation request. The other party must disclose relevant traffic data without a request. </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solidFill>
                <a:srgbClr val="FF0000"/>
              </a:solidFill>
            </a:rPr>
            <a:t>True </a:t>
          </a: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0" kern="1200" dirty="0">
              <a:solidFill>
                <a:schemeClr val="tx1"/>
              </a:solidFill>
            </a:rPr>
            <a:t>False</a:t>
          </a: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577"/>
          <a:ext cx="891745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577"/>
          <a:ext cx="3965171" cy="5279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In which situations would the Budapest Convention allow a party to access data in another jurisdiction without </a:t>
          </a:r>
          <a:r>
            <a:rPr lang="en-US" sz="2400" b="1" kern="1200" dirty="0" err="1"/>
            <a:t>authorisation</a:t>
          </a:r>
          <a:r>
            <a:rPr lang="en-US" sz="2400" b="1" kern="1200" dirty="0"/>
            <a:t> of another party?</a:t>
          </a:r>
        </a:p>
      </dsp:txBody>
      <dsp:txXfrm>
        <a:off x="0" y="2577"/>
        <a:ext cx="3965171" cy="5279634"/>
      </dsp:txXfrm>
    </dsp:sp>
    <dsp:sp modelId="{5D9EDF3F-7B20-8E47-A431-F9F24450F874}">
      <dsp:nvSpPr>
        <dsp:cNvPr id="0" name=""/>
        <dsp:cNvSpPr/>
      </dsp:nvSpPr>
      <dsp:spPr>
        <a:xfrm>
          <a:off x="4057916" y="53520"/>
          <a:ext cx="4853656" cy="101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t>a) Private data </a:t>
          </a:r>
        </a:p>
      </dsp:txBody>
      <dsp:txXfrm>
        <a:off x="4057916" y="53520"/>
        <a:ext cx="4853656" cy="1018869"/>
      </dsp:txXfrm>
    </dsp:sp>
    <dsp:sp modelId="{EB798B99-5590-864A-A2C1-F553D99D3FAA}">
      <dsp:nvSpPr>
        <dsp:cNvPr id="0" name=""/>
        <dsp:cNvSpPr/>
      </dsp:nvSpPr>
      <dsp:spPr>
        <a:xfrm>
          <a:off x="3965171" y="1072390"/>
          <a:ext cx="49464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4057916" y="1123334"/>
          <a:ext cx="4853656" cy="101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t>b) Publicly accessible data</a:t>
          </a:r>
        </a:p>
      </dsp:txBody>
      <dsp:txXfrm>
        <a:off x="4057916" y="1123334"/>
        <a:ext cx="4853656" cy="1018869"/>
      </dsp:txXfrm>
    </dsp:sp>
    <dsp:sp modelId="{1E88F2A9-FC8F-2A4F-ABF4-2C5837CA76E5}">
      <dsp:nvSpPr>
        <dsp:cNvPr id="0" name=""/>
        <dsp:cNvSpPr/>
      </dsp:nvSpPr>
      <dsp:spPr>
        <a:xfrm>
          <a:off x="3965171" y="2142203"/>
          <a:ext cx="49464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4094367" y="2186524"/>
          <a:ext cx="4823078" cy="884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t>c) Any stored data with lawful or voluntary consent of person </a:t>
          </a:r>
          <a:r>
            <a:rPr lang="en-US" sz="2000" b="0" kern="1200" dirty="0" err="1"/>
            <a:t>authorised</a:t>
          </a:r>
          <a:r>
            <a:rPr lang="en-US" sz="2000" b="0" kern="1200" dirty="0"/>
            <a:t> to disclose </a:t>
          </a:r>
        </a:p>
      </dsp:txBody>
      <dsp:txXfrm>
        <a:off x="4094367" y="2186524"/>
        <a:ext cx="4823078" cy="884562"/>
      </dsp:txXfrm>
    </dsp:sp>
    <dsp:sp modelId="{45167FBC-5EE3-4C8A-A94C-30BB5DE89AD6}">
      <dsp:nvSpPr>
        <dsp:cNvPr id="0" name=""/>
        <dsp:cNvSpPr/>
      </dsp:nvSpPr>
      <dsp:spPr>
        <a:xfrm>
          <a:off x="3965171" y="3077709"/>
          <a:ext cx="49464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4063799" y="3128653"/>
          <a:ext cx="4853656" cy="101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t>d) Traffic data</a:t>
          </a:r>
        </a:p>
      </dsp:txBody>
      <dsp:txXfrm>
        <a:off x="4063799" y="3128653"/>
        <a:ext cx="4853656" cy="1018869"/>
      </dsp:txXfrm>
    </dsp:sp>
    <dsp:sp modelId="{41DAB04F-B76E-41A3-BF92-19D36F058A9E}">
      <dsp:nvSpPr>
        <dsp:cNvPr id="0" name=""/>
        <dsp:cNvSpPr/>
      </dsp:nvSpPr>
      <dsp:spPr>
        <a:xfrm>
          <a:off x="3965171" y="4147523"/>
          <a:ext cx="49464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4057916" y="4198466"/>
          <a:ext cx="4853656" cy="1018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kern="1200" dirty="0"/>
            <a:t>e) Content data </a:t>
          </a:r>
        </a:p>
      </dsp:txBody>
      <dsp:txXfrm>
        <a:off x="4057916" y="4198466"/>
        <a:ext cx="4853656" cy="1018869"/>
      </dsp:txXfrm>
    </dsp:sp>
    <dsp:sp modelId="{9B1E8AEA-2A8D-4500-8486-4DCED5C7B4CD}">
      <dsp:nvSpPr>
        <dsp:cNvPr id="0" name=""/>
        <dsp:cNvSpPr/>
      </dsp:nvSpPr>
      <dsp:spPr>
        <a:xfrm>
          <a:off x="3965171" y="5217336"/>
          <a:ext cx="4946401"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11/13/2023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This session will be divided into 5 parts.</a:t>
            </a:r>
          </a:p>
          <a:p>
            <a:r>
              <a:rPr lang="en-GB" sz="1200" dirty="0"/>
              <a:t>The first part of the session will review the general provisions of the Budapest Convention in relation to international cooperation and mutual assistance. </a:t>
            </a:r>
          </a:p>
          <a:p>
            <a:r>
              <a:rPr lang="en-GB" sz="1200" dirty="0"/>
              <a:t>The second part of the session will look at specific provisions in relation to international cooperation and mutual assistance. </a:t>
            </a:r>
          </a:p>
          <a:p>
            <a:r>
              <a:rPr lang="en-GB" sz="1200" dirty="0"/>
              <a:t>The third part of the session will look at some of the provisions of the draft Second Additional Protocol to the Budapest Convention. </a:t>
            </a:r>
          </a:p>
          <a:p>
            <a:r>
              <a:rPr lang="en-GB" sz="1200" dirty="0"/>
              <a:t>The fourth part of the session will look at some mutual legal assistance form templates.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The fifth part of the session will summarise the session objectives.</a:t>
            </a:r>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3069958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one part of Article 24 of the Budapest Convention with one element “does not have an extradition treaty… may consider this convention as the legal basis for extradition…. any criminal offence referred to in paragraph 1”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en-GB" sz="1200" dirty="0"/>
              <a:t>This provision enables extradition with respect to offences established in accordance with the Budapest Convention even in the absence of an extradition treaty – providing that if a party requires a legal basis to extradite, the Budapest Convention would be </a:t>
            </a:r>
            <a:r>
              <a:rPr lang="en-US" sz="1200" dirty="0"/>
              <a:t>considered a legal basis for extradition with respect to such offences. In this limited scenario, the Budapest Convention itself would act as an extradition treaty.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23099665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fourth part will look at some templates of mutual legal assistance forms.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103</a:t>
            </a:fld>
            <a:endParaRPr lang="en-US"/>
          </a:p>
        </p:txBody>
      </p:sp>
    </p:spTree>
    <p:extLst>
      <p:ext uri="{BB962C8B-B14F-4D97-AF65-F5344CB8AC3E}">
        <p14:creationId xmlns:p14="http://schemas.microsoft.com/office/powerpoint/2010/main" val="25740853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screenshot of the Standard Form of Request to Hong Kong SAR for Assistance in a Criminal Matter. This is part of the Guidelines for Making Application under the Mutual Legal Assistance in Criminal Matters Ordinance published by the Department of Justice of Hong Kong SAR.  </a:t>
            </a:r>
          </a:p>
          <a:p>
            <a:endParaRPr lang="en-US" dirty="0"/>
          </a:p>
          <a:p>
            <a:r>
              <a:rPr lang="en-US" dirty="0"/>
              <a:t>It includes:</a:t>
            </a:r>
          </a:p>
          <a:p>
            <a:pPr marL="228600" indent="-228600">
              <a:buAutoNum type="alphaLcParenR"/>
            </a:pPr>
            <a:r>
              <a:rPr lang="en-US" dirty="0"/>
              <a:t>Introduction of the individual and office making the request </a:t>
            </a:r>
          </a:p>
          <a:p>
            <a:pPr marL="228600" indent="-228600">
              <a:buAutoNum type="alphaLcParenR"/>
            </a:pPr>
            <a:r>
              <a:rPr lang="en-US" dirty="0"/>
              <a:t>Mandatory assurances about the nature of the request (i.e. that it is not being made in relation to a political offence, for the purposes of causing prejudice to a person on account of protected characteristics of that person, and does not involve double jeopardy, and is not primarily a fiscal offence. </a:t>
            </a:r>
          </a:p>
          <a:p>
            <a:pPr marL="228600" indent="-228600">
              <a:buAutoNum type="alphaLcParenR"/>
            </a:pPr>
            <a:r>
              <a:rPr lang="en-US" dirty="0"/>
              <a:t>Summary of facts</a:t>
            </a:r>
          </a:p>
          <a:p>
            <a:pPr marL="228600" indent="-228600">
              <a:buAutoNum type="alphaLcParenR"/>
            </a:pPr>
            <a:r>
              <a:rPr lang="en-US" dirty="0"/>
              <a:t>Description of assistance requested</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104</a:t>
            </a:fld>
            <a:endParaRPr lang="en-US"/>
          </a:p>
        </p:txBody>
      </p:sp>
    </p:spTree>
    <p:extLst>
      <p:ext uri="{BB962C8B-B14F-4D97-AF65-F5344CB8AC3E}">
        <p14:creationId xmlns:p14="http://schemas.microsoft.com/office/powerpoint/2010/main" val="226662459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 screenshot of the “Requests for Mutual Legal Assistance in Criminal Matters – Guidelines for Authorities Outside of the United Kingdom – 2015” published by the UK Home Office. The trainer can share the URL on the slide with participants interested in seeing the guide.</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105</a:t>
            </a:fld>
            <a:endParaRPr lang="en-US"/>
          </a:p>
        </p:txBody>
      </p:sp>
    </p:spTree>
    <p:extLst>
      <p:ext uri="{BB962C8B-B14F-4D97-AF65-F5344CB8AC3E}">
        <p14:creationId xmlns:p14="http://schemas.microsoft.com/office/powerpoint/2010/main" val="5223544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 can introduce the participants to the templates of the Council of Europe for seeking the preservation of data under Article 29 and the 31 of the Budapest Convention. </a:t>
            </a:r>
          </a:p>
          <a:p>
            <a:endParaRPr lang="en-US" dirty="0"/>
          </a:p>
          <a:p>
            <a:r>
              <a:rPr lang="en-US" dirty="0"/>
              <a:t>The trainer can explain why the Council of Europe prepared the Article 29/30 - mainly to minimize the time to prepare requests, provide guidance to established and new points of contact, and in the longer run, to create a more uniform practice for preservation requests going forward. As part of capacity building efforts of the </a:t>
            </a:r>
            <a:r>
              <a:rPr lang="en-US" dirty="0" err="1"/>
              <a:t>Cybercrime&amp;EAP</a:t>
            </a:r>
            <a:r>
              <a:rPr lang="en-US" dirty="0"/>
              <a:t> project, initial templates for article 29 and 31 of the Budapest Convention were tested and developed by several states. </a:t>
            </a:r>
          </a:p>
          <a:p>
            <a:endParaRPr lang="en-US" dirty="0"/>
          </a:p>
          <a:p>
            <a:pPr marL="0" lvl="0" indent="0">
              <a:spcBef>
                <a:spcPts val="600"/>
              </a:spcBef>
              <a:spcAft>
                <a:spcPts val="600"/>
              </a:spcAft>
              <a:buFont typeface="Arial" pitchFamily="34" charset="0"/>
              <a:buNone/>
            </a:pPr>
            <a:r>
              <a:rPr lang="en-US" dirty="0"/>
              <a:t>The templates were presented and reviewed at the first meeting of the 24/7 </a:t>
            </a:r>
            <a:r>
              <a:rPr lang="en-GB" dirty="0">
                <a:latin typeface="Arial Narrow" panose="020B0606020202030204" pitchFamily="34" charset="0"/>
              </a:rPr>
              <a:t>points of contact at the Hague in September 2017. The template was adopted as a non-binding document</a:t>
            </a:r>
          </a:p>
          <a:p>
            <a:pPr marL="0" lvl="0" indent="0">
              <a:spcBef>
                <a:spcPts val="600"/>
              </a:spcBef>
              <a:spcAft>
                <a:spcPts val="600"/>
              </a:spcAft>
              <a:buFont typeface="Arial" pitchFamily="34" charset="0"/>
              <a:buNone/>
            </a:pPr>
            <a:endParaRPr lang="en-US" dirty="0">
              <a:latin typeface="Arial Narrow" panose="020B0606020202030204" pitchFamily="34" charset="0"/>
            </a:endParaRPr>
          </a:p>
          <a:p>
            <a:pPr marL="0" lvl="0" indent="0">
              <a:spcBef>
                <a:spcPts val="600"/>
              </a:spcBef>
              <a:spcAft>
                <a:spcPts val="600"/>
              </a:spcAft>
              <a:buFont typeface="Arial" pitchFamily="34" charset="0"/>
              <a:buNone/>
            </a:pPr>
            <a:r>
              <a:rPr lang="en-GB" dirty="0">
                <a:latin typeface="Arial Narrow" panose="020B0606020202030204" pitchFamily="34" charset="0"/>
              </a:rPr>
              <a:t>After further submissions and discussions through mailing list and T-CY Bureau in 2017 and 2018, the version reviewed and adopted by the 19</a:t>
            </a:r>
            <a:r>
              <a:rPr lang="en-GB" baseline="30000" dirty="0">
                <a:latin typeface="Arial Narrow" panose="020B0606020202030204" pitchFamily="34" charset="0"/>
              </a:rPr>
              <a:t>th</a:t>
            </a:r>
            <a:r>
              <a:rPr lang="en-GB" dirty="0">
                <a:latin typeface="Arial Narrow" panose="020B0606020202030204" pitchFamily="34" charset="0"/>
              </a:rPr>
              <a:t> Plenary of the T-CY on 9-10 July 2018.</a:t>
            </a:r>
            <a:endParaRPr lang="en-US" dirty="0">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106</a:t>
            </a:fld>
            <a:endParaRPr lang="en-US"/>
          </a:p>
        </p:txBody>
      </p:sp>
    </p:spTree>
    <p:extLst>
      <p:ext uri="{BB962C8B-B14F-4D97-AF65-F5344CB8AC3E}">
        <p14:creationId xmlns:p14="http://schemas.microsoft.com/office/powerpoint/2010/main" val="51890707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main features of the article 29/30 template.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107</a:t>
            </a:fld>
            <a:endParaRPr lang="en-US"/>
          </a:p>
        </p:txBody>
      </p:sp>
    </p:spTree>
    <p:extLst>
      <p:ext uri="{BB962C8B-B14F-4D97-AF65-F5344CB8AC3E}">
        <p14:creationId xmlns:p14="http://schemas.microsoft.com/office/powerpoint/2010/main" val="44003146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show screenshots of the entire Article 29/30 template.</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108</a:t>
            </a:fld>
            <a:endParaRPr lang="en-US"/>
          </a:p>
        </p:txBody>
      </p:sp>
    </p:spTree>
    <p:extLst>
      <p:ext uri="{BB962C8B-B14F-4D97-AF65-F5344CB8AC3E}">
        <p14:creationId xmlns:p14="http://schemas.microsoft.com/office/powerpoint/2010/main" val="357713808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These slides show screenshots of the entire Article 29/30 template.</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109</a:t>
            </a:fld>
            <a:endParaRPr lang="en-US"/>
          </a:p>
        </p:txBody>
      </p:sp>
    </p:spTree>
    <p:extLst>
      <p:ext uri="{BB962C8B-B14F-4D97-AF65-F5344CB8AC3E}">
        <p14:creationId xmlns:p14="http://schemas.microsoft.com/office/powerpoint/2010/main" val="28747952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These slides show screenshots of the entire Article 29/30 template.</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110</a:t>
            </a:fld>
            <a:endParaRPr lang="en-US"/>
          </a:p>
        </p:txBody>
      </p:sp>
    </p:spTree>
    <p:extLst>
      <p:ext uri="{BB962C8B-B14F-4D97-AF65-F5344CB8AC3E}">
        <p14:creationId xmlns:p14="http://schemas.microsoft.com/office/powerpoint/2010/main" val="312049489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lists the main features of the article 31 template.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111</a:t>
            </a:fld>
            <a:endParaRPr lang="en-US"/>
          </a:p>
        </p:txBody>
      </p:sp>
    </p:spTree>
    <p:extLst>
      <p:ext uri="{BB962C8B-B14F-4D97-AF65-F5344CB8AC3E}">
        <p14:creationId xmlns:p14="http://schemas.microsoft.com/office/powerpoint/2010/main" val="182845944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These slides show screenshots of the entire Article 31 template.</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112</a:t>
            </a:fld>
            <a:endParaRPr lang="en-US"/>
          </a:p>
        </p:txBody>
      </p:sp>
    </p:spTree>
    <p:extLst>
      <p:ext uri="{BB962C8B-B14F-4D97-AF65-F5344CB8AC3E}">
        <p14:creationId xmlns:p14="http://schemas.microsoft.com/office/powerpoint/2010/main" val="70299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one part of Article 24 of the Budapest Convention with one element “do not make extradition conditional on the existence of a treaty… recognize…. extraditable offences between themselves”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en-GB" sz="1200" dirty="0"/>
              <a:t>This provision enables extradition with respect to offences established in accordance with the Budapest Convention even in the absence of an extradition treaty – providing that if a party requires a legal basis to extradite, the Budapest Convention would be </a:t>
            </a:r>
            <a:r>
              <a:rPr lang="en-US" sz="1200" dirty="0"/>
              <a:t>considered a legal basis for extradition with respect to such offences. In this limited scenario, the Budapest Convention itself would act as an extradition treaty.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39265723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These slides show screenshots of the entire Article 31 template.</a:t>
            </a:r>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113</a:t>
            </a:fld>
            <a:endParaRPr lang="en-US"/>
          </a:p>
        </p:txBody>
      </p:sp>
    </p:spTree>
    <p:extLst>
      <p:ext uri="{BB962C8B-B14F-4D97-AF65-F5344CB8AC3E}">
        <p14:creationId xmlns:p14="http://schemas.microsoft.com/office/powerpoint/2010/main" val="166829785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These slides show screenshots of the entire Article 31 template.</a:t>
            </a:r>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114</a:t>
            </a:fld>
            <a:endParaRPr lang="en-US"/>
          </a:p>
        </p:txBody>
      </p:sp>
    </p:spTree>
    <p:extLst>
      <p:ext uri="{BB962C8B-B14F-4D97-AF65-F5344CB8AC3E}">
        <p14:creationId xmlns:p14="http://schemas.microsoft.com/office/powerpoint/2010/main" val="238211965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These slides show screenshots of the entire Article 31 template.</a:t>
            </a:r>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115</a:t>
            </a:fld>
            <a:endParaRPr lang="en-US"/>
          </a:p>
        </p:txBody>
      </p:sp>
    </p:spTree>
    <p:extLst>
      <p:ext uri="{BB962C8B-B14F-4D97-AF65-F5344CB8AC3E}">
        <p14:creationId xmlns:p14="http://schemas.microsoft.com/office/powerpoint/2010/main" val="175637407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This slide repeats the objectives of this session. </a:t>
            </a:r>
            <a:r>
              <a:rPr lang="en-GB" sz="1200"/>
              <a:t>The trainer can run through these objectives to ensure that these aspects have been covered in this module. </a:t>
            </a:r>
          </a:p>
          <a:p>
            <a:endParaRPr lang="en-PK"/>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118</a:t>
            </a:fld>
            <a:endParaRPr lang="en-US"/>
          </a:p>
        </p:txBody>
      </p:sp>
    </p:spTree>
    <p:extLst>
      <p:ext uri="{BB962C8B-B14F-4D97-AF65-F5344CB8AC3E}">
        <p14:creationId xmlns:p14="http://schemas.microsoft.com/office/powerpoint/2010/main" val="1722851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one part of Article 24 of the Budapest Convention with one element “subject to the conditions provided for by the law of the requested Party…. extradition treaties … refuse extradition”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en-US" sz="1200" dirty="0"/>
              <a:t>The extradition provisions of the Budapest Convention do not override conditions that exist in extradition treaties – including the grounds on which a requested party may refuse extradition. This means that parties continue to have flexibility, on the basis of existing extradition treaties, to accept or refuse extraditions on such conditions that have been mutually accepted.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808130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one part of Article 24 of the Budapest Convention with one element “refused </a:t>
            </a:r>
            <a:r>
              <a:rPr lang="en-US" dirty="0" err="1"/>
              <a:t>solley</a:t>
            </a:r>
            <a:r>
              <a:rPr lang="en-US" dirty="0"/>
              <a:t> on the basis of the nationality…. requested party deems that it has jurisdiction…. requested party”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en-GB" sz="1200" dirty="0"/>
              <a:t>If requested party refuses extradition based on nationality of person or if it deems jurisdiction over offence, it shall prosecute the individual and notify the requesting party of outcome of prosecution. However, the requested party must conduct the investigation and prosecution in same manner as comparable offence under local law</a:t>
            </a:r>
            <a:r>
              <a:rPr lang="en-US" sz="1200" dirty="0"/>
              <a:t>.</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4236234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one part of Article 25 of the Budapest Convention with one element “widest extent possible… </a:t>
            </a:r>
            <a:r>
              <a:rPr lang="en-US" sz="1200" b="0" dirty="0">
                <a:solidFill>
                  <a:srgbClr val="FF0000"/>
                </a:solidFill>
              </a:rPr>
              <a:t>offences related to computer systems and data… collection of evidence in electronic form of a criminal offence</a:t>
            </a:r>
            <a:r>
              <a:rPr lang="en-US" sz="1200" b="0" dirty="0"/>
              <a:t>.</a:t>
            </a:r>
            <a:r>
              <a:rPr lang="en-US" b="0" dirty="0"/>
              <a:t>”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Though the Budapest Convention is largely thought of as a cybercrime convention that enables mutual assistance with respect to cybercrime, its scope is actually much broader. The highlighted elements show that the Budapest Convention enables and mandates mutual assistance in relation to both:</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r>
              <a:rPr lang="en-US" altLang="sr-Latn-RS" dirty="0"/>
              <a:t>Offences related to computer systems and data (cybercrime)</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r>
              <a:rPr lang="en-US" altLang="sr-Latn-RS" dirty="0"/>
              <a:t>Collection of evidence for any criminal offence (cybercrime and non-cybercrime).</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This means that the Budapest Convention enables mutual assistance with respect to the exchange of electronic evidence, irrespective of whether the offence being investigated is a cybercrime offence.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1480210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0" dirty="0"/>
              <a:t>On the left side, this slide shows the text of one part of Article 25 of the Budapest Convention with one element “urgent circumstances… expedited means of communication… fax… e-mail... security…. authentication”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sz="1800" dirty="0">
                <a:solidFill>
                  <a:srgbClr val="000000"/>
                </a:solidFill>
                <a:latin typeface="Arial" panose="020B0604020202020204" pitchFamily="34" charset="0"/>
              </a:rPr>
              <a:t>Computer data is highly volatile. By a few keystrokes or by operation of automatic programs, it may be deleted, rendering it impossible to trace a crime to its perpetrator or destroying critical proof of guilt. Some forms of computer data are stored for only short periods of time before being deleted. In other cases, significant harm to persons or property may take place if evidence is not gathered rapidly. In such urgent cases, not only the request, but the response as well should be made in an expedited manner. This is why the highlighted provisions of the Budapest Convention enable the use of expedited means of communication (which include but are not limited to fax or email) to make requests for mutual assistance in urgent circumstances. Such expedited means of communication would be followed by the traditional written, sealed documents through diplomatic pouches or mail delivery systems if required by the requested party.</a:t>
            </a:r>
          </a:p>
          <a:p>
            <a:endParaRPr lang="en-US" sz="180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rPr>
              <a:t>In addition to enabling expedited means of communication, the Budapest Convention also allows parties to decide among themselves how to ensure the authenticity of the communications and whether there is a need for special security protections (including encryption) that may be necessary in a particularly sensitive case.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300652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one part of Article 25 of the Budapest Convention with one element “mutual assistance… subject to conditions… law of the requested party… requested party may refuse co-operation…. fiscal offences”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dirty="0"/>
              <a:t>A common myth about the Budapest Convention is that it allows unfettered access to data of a particular country. In fact, the Budapest Convention clearly recognizes that any mutual assistance will be subject to conditions that are provided under in mutual legal assistance treaties or under the domestic laws of the requested party. This includes grounds for refusal of assistance. The Budapest Convention prohibits parties from refusing mutual assistance solely on the ground that the request concerns an offence which it considers a fiscal offence.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4152575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dirty="0"/>
              <a:t>On the left side, this slide shows the text of one part of Article 25 of the Budapest Convention with one element “conditional upon the existence of dual criminality…. Irrespective of whether …. same category… same terminology…. conduct underlying the offence”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dirty="0"/>
              <a:t>This slide effectively provides the definition of dual criminality. As noted in the Explanatory Report to the Budapest Convention: “Dual criminality shall be deemed present if the conduct underlying the offence for which assistance is sought is also a criminal offence under the requested Party’s laws, even if its laws place the offence within a different category of offence or use different terminology in denominating the offence. This provision was believed necessary in order to ensure that requested Parties do not adopt too rigid a test when applying dual criminality. Given differences in national legal systems, variations in terminology and </a:t>
            </a:r>
            <a:r>
              <a:rPr lang="en-US" dirty="0" err="1"/>
              <a:t>categorisation</a:t>
            </a:r>
            <a:r>
              <a:rPr lang="en-US" dirty="0"/>
              <a:t> of criminal conduct are bound to arise. If the conduct constitutes a criminal violation under both systems, such technical differences should not impede assistance. Rather, in matters in which the dual criminality standard is applicable, it should be applied in a flexible manner that will facilitate the granting of assistance.” (Paragraph 259). </a:t>
            </a:r>
          </a:p>
          <a:p>
            <a:endParaRPr lang="en-US" dirty="0"/>
          </a:p>
          <a:p>
            <a:r>
              <a:rPr lang="en-US" dirty="0"/>
              <a:t>Parties can make dual criminality as a condition for all forms of mutual assistance, except in certain cases with respect to the preservation of data under Article 29.4 of the Budapest Convention.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a:t>
            </a:fld>
            <a:endParaRPr lang="en-US"/>
          </a:p>
        </p:txBody>
      </p:sp>
    </p:spTree>
    <p:extLst>
      <p:ext uri="{BB962C8B-B14F-4D97-AF65-F5344CB8AC3E}">
        <p14:creationId xmlns:p14="http://schemas.microsoft.com/office/powerpoint/2010/main" val="71084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False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Though the Budapest Convention allows parties to refuse cooperation in the absence of dual criminality, it measures the presence of dual criminality based on whether the conduct underlying the offence is criminalized in both countries, irrespective of the terminology used. In other words, even if parties use different terminology to define an offence, if the underlying conduct is criminalized in both countries, the absence of dual criminality cannot be claimed.</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3889265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False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Though the Budapest Convention allows parties to refuse cooperation in the absence of dual criminality, it measures the presence of dual criminality based on whether the conduct underlying the offence is criminalized in both countries, irrespective of the terminology used. In other words, even if parties use different terminology to define an offence, if the underlying conduct is criminalized in both countries, the absence of dual criminality cannot be claimed.</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496856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This slide outlines the objectives of this session. It underscores what participants should expect to learn from the slides. The participants can be informed that this slide will be revisited at the end of the session to assess whether the objectives were met. </a:t>
            </a:r>
          </a:p>
          <a:p>
            <a:endParaRPr lang="en-GB" sz="1200"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167847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26 of the Budapest Convention with one element “without prior request, forward to another Party information…. when it considers that the disclosure of such information might assist the receiving party”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dirty="0"/>
              <a:t>It is not uncommon for a country to possess valuable information that it believes may assist another country in a criminal investigation or proceeding, and which the other country conducting the investigation or proceeding is not aware exists. In such cases, no request for mutual assistance would be forthcoming. The Budapest Convention, like many other international conventions, empowers a country which is in possession of the information to forward it to the other country without a prior request. This is particularly useful where states require a positive legal basis or authority to send information to another country. This provision does not create a legal mandate for cooperation. </a:t>
            </a:r>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1375703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26 of the Budapest Convention with one element “confidential… used subject to conditions… receiving party accepts… bound by them”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dirty="0"/>
              <a:t>Where sensitive information is involved, countries that send information may require that it is either kept confidential or used in accordance with certain specified conditions. The Budapest Convention allows parties to request that information to be shared spontaneously be kept confidential or used in accordance with such conditions. If the receiving country accepts these conditions, it will be bound by them. However, it will have an opportunity to notify the other country that it cannot comply with the conditions, in which case the providing country will have an opportunity to reassess whether it wishes to provide the information without the conditions objected to.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684002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part of the text of Article 27 of the Budapest Convention with one element “no mutual assistance treaty or arrangement….this article shall apply”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dirty="0"/>
              <a:t>Though the Budapest Convention primarily seeks to rely on existing channels for mutual assistance (such as mutual legal assistance treaties or other applicable international arrangements). Article 27 provides for a procedure pertaining to mutual assistance in cases where parties do not have MLATs or international arrangements that would allow for implementation of the Budapest Convention.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23</a:t>
            </a:fld>
            <a:endParaRPr lang="en-US"/>
          </a:p>
        </p:txBody>
      </p:sp>
    </p:spTree>
    <p:extLst>
      <p:ext uri="{BB962C8B-B14F-4D97-AF65-F5344CB8AC3E}">
        <p14:creationId xmlns:p14="http://schemas.microsoft.com/office/powerpoint/2010/main" val="874540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dirty="0"/>
              <a:t>On the left side, this slide shows part of the text of Article 27 of the Budapest Convention with one element “central authority…. sending and answering requests… execution… transmission… communicate directly…”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dirty="0"/>
              <a:t>The Budapest Convention requires the establishment of a central authority or authorities responsible for sending and answering requests for assistance. The institution of central authorities is a common feature across treaties for mutual assistance in criminal matters. More so given the nature of cooperation with respect to electronic evidence, it is helpful to have an authority that can undertake speedy and efficient communication and to ensure that both incoming and outgoing requests are diligently pursued, that advice is provided to foreign law enforcement partners on how best to satisfy legal requirements in the requested country, and that particularly urgent or sensitive requests are dealt with properly.</a:t>
            </a:r>
          </a:p>
          <a:p>
            <a:endParaRPr lang="en-US" dirty="0"/>
          </a:p>
          <a:p>
            <a:r>
              <a:rPr lang="en-US" dirty="0"/>
              <a:t>A country may have more than one central authority if appropriate within its legal system, though it is usually more efficient to have a single central authority. </a:t>
            </a:r>
          </a:p>
          <a:p>
            <a:endParaRPr lang="en-US" dirty="0"/>
          </a:p>
          <a:p>
            <a:r>
              <a:rPr lang="en-US" dirty="0"/>
              <a:t>It is important for that central authorities have the authority and the capacity to directly communicate with each other to ensure that they can work efficiently.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24</a:t>
            </a:fld>
            <a:endParaRPr lang="en-US"/>
          </a:p>
        </p:txBody>
      </p:sp>
    </p:spTree>
    <p:extLst>
      <p:ext uri="{BB962C8B-B14F-4D97-AF65-F5344CB8AC3E}">
        <p14:creationId xmlns:p14="http://schemas.microsoft.com/office/powerpoint/2010/main" val="109269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part of the text of Article 27 of the Budapest Convention with one element “</a:t>
            </a:r>
            <a:r>
              <a:rPr lang="en-US" sz="1200" b="0" dirty="0">
                <a:solidFill>
                  <a:srgbClr val="FF0000"/>
                </a:solidFill>
                <a:cs typeface="Arial" panose="020B0604020202020204" pitchFamily="34" charset="0"/>
              </a:rPr>
              <a:t>procedures specified by the requesting Party</a:t>
            </a:r>
            <a:r>
              <a:rPr lang="en-US" sz="1200" b="0" dirty="0">
                <a:cs typeface="Arial" panose="020B0604020202020204" pitchFamily="34" charset="0"/>
              </a:rPr>
              <a:t>, </a:t>
            </a:r>
            <a:r>
              <a:rPr lang="en-US" sz="1200" b="0" dirty="0">
                <a:solidFill>
                  <a:srgbClr val="FF0000"/>
                </a:solidFill>
                <a:cs typeface="Arial" panose="020B0604020202020204" pitchFamily="34" charset="0"/>
              </a:rPr>
              <a:t>except where incompatible with … requested Party</a:t>
            </a:r>
            <a:r>
              <a:rPr lang="en-US" sz="1200" b="0" dirty="0">
                <a:cs typeface="Arial" panose="020B0604020202020204" pitchFamily="34" charset="0"/>
              </a:rPr>
              <a:t>.</a:t>
            </a:r>
            <a:r>
              <a:rPr lang="en-US" b="0" dirty="0"/>
              <a:t>”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dirty="0"/>
              <a:t>Since the primary purpose of seeking mutual assistance under the Budapest Convention is to obtain electronic evidence for the use in criminal trial, it is important that the evidence is collected in accordance with procedures specified by the requesting country – so that it can be used by the requesting country in a criminal trial. However, the procedure specified by the requesting country may not be implemented by the requested country if it is incompatible with its domestic laws.</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2660413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part of the text of Article 27 of the Budapest Convention with one element “</a:t>
            </a:r>
            <a:r>
              <a:rPr lang="en-US" sz="1200" b="0" dirty="0">
                <a:solidFill>
                  <a:srgbClr val="FF0000"/>
                </a:solidFill>
                <a:cs typeface="Arial" panose="020B0604020202020204" pitchFamily="34" charset="0"/>
              </a:rPr>
              <a:t>refuse assistance… political offence…. sovereignty, security, </a:t>
            </a:r>
            <a:r>
              <a:rPr lang="en-US" sz="1200" b="0" dirty="0" err="1">
                <a:solidFill>
                  <a:srgbClr val="FF0000"/>
                </a:solidFill>
                <a:cs typeface="Arial" panose="020B0604020202020204" pitchFamily="34" charset="0"/>
              </a:rPr>
              <a:t>ordre</a:t>
            </a:r>
            <a:r>
              <a:rPr lang="en-US" sz="1200" b="0" dirty="0">
                <a:solidFill>
                  <a:srgbClr val="FF0000"/>
                </a:solidFill>
                <a:cs typeface="Arial" panose="020B0604020202020204" pitchFamily="34" charset="0"/>
              </a:rPr>
              <a:t> public… essential interests</a:t>
            </a:r>
            <a:r>
              <a:rPr lang="en-US" sz="1200" b="0" dirty="0">
                <a:cs typeface="Arial" panose="020B0604020202020204" pitchFamily="34" charset="0"/>
              </a:rPr>
              <a:t>.</a:t>
            </a:r>
            <a:r>
              <a:rPr lang="en-US" b="0" dirty="0"/>
              <a:t>”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The Budapest convention allows for the refusal of request other than those established in accordance with its domestic laws or in MLATs on the following grounds:</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r>
              <a:rPr lang="en-US" altLang="sr-Latn-RS" dirty="0"/>
              <a:t>The offence is a political offence </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r>
              <a:rPr lang="en-US" altLang="sr-Latn-RS" dirty="0"/>
              <a:t>The execution of the request is likely to prejudice its:</a:t>
            </a:r>
          </a:p>
          <a:p>
            <a:pPr marL="685800" marR="0" lvl="1" indent="-228600" algn="l" defTabSz="457200" rtl="0" eaLnBrk="0" fontAlgn="base" latinLnBrk="0" hangingPunct="0">
              <a:lnSpc>
                <a:spcPct val="100000"/>
              </a:lnSpc>
              <a:spcBef>
                <a:spcPct val="30000"/>
              </a:spcBef>
              <a:spcAft>
                <a:spcPct val="0"/>
              </a:spcAft>
              <a:buClrTx/>
              <a:buSzTx/>
              <a:buFontTx/>
              <a:buAutoNum type="alphaLcParenR"/>
              <a:tabLst/>
              <a:defRPr/>
            </a:pPr>
            <a:r>
              <a:rPr lang="en-US" altLang="sr-Latn-RS" dirty="0"/>
              <a:t>Sovereignty </a:t>
            </a:r>
          </a:p>
          <a:p>
            <a:pPr marL="685800" marR="0" lvl="1" indent="-228600" algn="l" defTabSz="457200" rtl="0" eaLnBrk="0" fontAlgn="base" latinLnBrk="0" hangingPunct="0">
              <a:lnSpc>
                <a:spcPct val="100000"/>
              </a:lnSpc>
              <a:spcBef>
                <a:spcPct val="30000"/>
              </a:spcBef>
              <a:spcAft>
                <a:spcPct val="0"/>
              </a:spcAft>
              <a:buClrTx/>
              <a:buSzTx/>
              <a:buFontTx/>
              <a:buAutoNum type="alphaLcParenR"/>
              <a:tabLst/>
              <a:defRPr/>
            </a:pPr>
            <a:r>
              <a:rPr lang="en-US" altLang="sr-Latn-RS" dirty="0"/>
              <a:t>Security </a:t>
            </a:r>
          </a:p>
          <a:p>
            <a:pPr marL="685800" marR="0" lvl="1" indent="-228600" algn="l" defTabSz="457200" rtl="0" eaLnBrk="0" fontAlgn="base" latinLnBrk="0" hangingPunct="0">
              <a:lnSpc>
                <a:spcPct val="100000"/>
              </a:lnSpc>
              <a:spcBef>
                <a:spcPct val="30000"/>
              </a:spcBef>
              <a:spcAft>
                <a:spcPct val="0"/>
              </a:spcAft>
              <a:buClrTx/>
              <a:buSzTx/>
              <a:buFontTx/>
              <a:buAutoNum type="alphaLcParenR"/>
              <a:tabLst/>
              <a:defRPr/>
            </a:pPr>
            <a:r>
              <a:rPr lang="en-US" altLang="sr-Latn-RS" dirty="0"/>
              <a:t>Ordre public</a:t>
            </a:r>
          </a:p>
          <a:p>
            <a:pPr marL="685800" marR="0" lvl="1" indent="-228600" algn="l" defTabSz="457200" rtl="0" eaLnBrk="0" fontAlgn="base" latinLnBrk="0" hangingPunct="0">
              <a:lnSpc>
                <a:spcPct val="100000"/>
              </a:lnSpc>
              <a:spcBef>
                <a:spcPct val="30000"/>
              </a:spcBef>
              <a:spcAft>
                <a:spcPct val="0"/>
              </a:spcAft>
              <a:buClrTx/>
              <a:buSzTx/>
              <a:buFontTx/>
              <a:buAutoNum type="alphaLcParenR"/>
              <a:tabLst/>
              <a:defRPr/>
            </a:pPr>
            <a:r>
              <a:rPr lang="en-US" altLang="sr-Latn-RS" dirty="0"/>
              <a:t>Other essential interests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It is expected that countries will interpret these grounds narrowly and exercise them with restraint.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2730121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dirty="0"/>
              <a:t>On the left side, this slide shows part of the text of Article 27 of the Budapest Convention with one element “</a:t>
            </a:r>
            <a:r>
              <a:rPr lang="en-US" sz="1200" b="0" dirty="0">
                <a:solidFill>
                  <a:srgbClr val="FF0000"/>
                </a:solidFill>
                <a:cs typeface="Arial" panose="020B0604020202020204" pitchFamily="34" charset="0"/>
              </a:rPr>
              <a:t>refuse assistance… political offence…. sovereignty, security, </a:t>
            </a:r>
            <a:r>
              <a:rPr lang="en-US" sz="1200" b="0" dirty="0" err="1">
                <a:solidFill>
                  <a:srgbClr val="FF0000"/>
                </a:solidFill>
                <a:cs typeface="Arial" panose="020B0604020202020204" pitchFamily="34" charset="0"/>
              </a:rPr>
              <a:t>ordre</a:t>
            </a:r>
            <a:r>
              <a:rPr lang="en-US" sz="1200" b="0" dirty="0">
                <a:solidFill>
                  <a:srgbClr val="FF0000"/>
                </a:solidFill>
                <a:cs typeface="Arial" panose="020B0604020202020204" pitchFamily="34" charset="0"/>
              </a:rPr>
              <a:t> public… essential interests</a:t>
            </a:r>
            <a:r>
              <a:rPr lang="en-US" sz="1200" b="0" dirty="0">
                <a:cs typeface="Arial" panose="020B0604020202020204" pitchFamily="34" charset="0"/>
              </a:rPr>
              <a:t>.</a:t>
            </a:r>
            <a:r>
              <a:rPr lang="en-US" b="0" dirty="0"/>
              <a:t>”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sz="1800" dirty="0">
                <a:solidFill>
                  <a:srgbClr val="000000"/>
                </a:solidFill>
                <a:latin typeface="Arial" panose="020B0604020202020204" pitchFamily="34" charset="0"/>
              </a:rPr>
              <a:t>The Budapest Convention allows a requested Party to postpone, rather than refuse, assistance where immediate action on the request would be prejudicial to investigations or proceedings in the requested Party. For example, where the requesting Party has sought to obtain evidence or witness testimony for purposes of investigation or trial, and the same evidence or witness are needed for use at a trial that is about to commence in the requested Party, the requested Party would be justified in postponing the providing of assistance.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968289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part of the text of Article 27 of the Budapest Convention with one element “</a:t>
            </a:r>
            <a:r>
              <a:rPr lang="en-US" sz="1000" b="0" dirty="0">
                <a:solidFill>
                  <a:srgbClr val="FF0000"/>
                </a:solidFill>
              </a:rPr>
              <a:t>granted partially or subject to such conditions”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sz="1200" dirty="0">
                <a:solidFill>
                  <a:srgbClr val="000000"/>
                </a:solidFill>
                <a:latin typeface="Arial" panose="020B0604020202020204" pitchFamily="34" charset="0"/>
              </a:rPr>
              <a:t>The Budapest Convention allows the requested party to explore whether a particular request can be granted partially or subject to any conditions, prior to refusing or postponing assistance. This can be done through consultations with the requesting party.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2346570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part of the text of Article 27 of the Budapest Convention with one element “</a:t>
            </a:r>
            <a:r>
              <a:rPr lang="en-US" sz="1000" b="0" dirty="0">
                <a:solidFill>
                  <a:srgbClr val="FF0000"/>
                </a:solidFill>
              </a:rPr>
              <a:t>promptly inform… outcome of the execution</a:t>
            </a:r>
            <a:r>
              <a:rPr lang="en-US" sz="1000" b="0" dirty="0"/>
              <a:t> …. </a:t>
            </a:r>
            <a:r>
              <a:rPr lang="en-US" sz="1000" b="0" dirty="0">
                <a:solidFill>
                  <a:srgbClr val="FF0000"/>
                </a:solidFill>
              </a:rPr>
              <a:t>Reasons </a:t>
            </a:r>
            <a:r>
              <a:rPr lang="en-US" sz="1000" b="0" dirty="0"/>
              <a:t>… reasons </a:t>
            </a:r>
            <a:r>
              <a:rPr lang="en-US" sz="1000" b="0" dirty="0">
                <a:solidFill>
                  <a:srgbClr val="FF0000"/>
                </a:solidFill>
              </a:rPr>
              <a:t>that render impossible the execution</a:t>
            </a:r>
            <a:r>
              <a:rPr lang="en-US" sz="1000" b="0" dirty="0"/>
              <a:t> </a:t>
            </a:r>
            <a:r>
              <a:rPr lang="en-US" sz="1000" b="0" dirty="0">
                <a:solidFill>
                  <a:srgbClr val="FF0000"/>
                </a:solidFill>
              </a:rPr>
              <a:t>”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sz="1200" dirty="0">
                <a:solidFill>
                  <a:srgbClr val="000000"/>
                </a:solidFill>
                <a:latin typeface="Arial" panose="020B0604020202020204" pitchFamily="34" charset="0"/>
              </a:rPr>
              <a:t>The requesting Party must be kept informed of the outcome of the request, and requires reasons to be given in the case of  refusal or postponement of assistance. The providing of reasons can, inter alia, assist the requesting Party to understand how the requested Party interprets the requirements of this article, provide a basis for consultation in order to improve the future efficiency of mutual assistance, and provide to the requesting Party previously unknown factual information about the availability or condition of witnesses or evidence.</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3618861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part of the text of Article 27 of the Budapest Convention with one element “</a:t>
            </a:r>
            <a:r>
              <a:rPr lang="en-US" sz="1000" b="0" dirty="0">
                <a:solidFill>
                  <a:srgbClr val="FF0000"/>
                </a:solidFill>
              </a:rPr>
              <a:t>keep confidential… fact of any request…. except to the extent necessary for its execution”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en-US" sz="1200" dirty="0">
                <a:solidFill>
                  <a:srgbClr val="000000"/>
                </a:solidFill>
                <a:latin typeface="Arial" panose="020B0604020202020204" pitchFamily="34" charset="0"/>
              </a:rPr>
              <a:t>The requesting Party has the right under the Budapest Convention to request that the fact of the request being made be kept confidential. This is particularly important for sensitive cases where the public disclosure of the request may prejudice an investigation. This would not restrict disclosure necessary to execute the request such as in conditions as indicated on the slide.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400596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first part will review the general provisions of the Budapest Convention which relate to international cooperation and mutual assistance.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3783398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part of the text of Article 27 of the Budapest Convention with one element “</a:t>
            </a:r>
            <a:r>
              <a:rPr lang="en-US" sz="1000" b="0" dirty="0">
                <a:solidFill>
                  <a:srgbClr val="FF0000"/>
                </a:solidFill>
              </a:rPr>
              <a:t>urgency</a:t>
            </a:r>
            <a:r>
              <a:rPr lang="en-US" sz="1000" b="0" dirty="0"/>
              <a:t>… </a:t>
            </a:r>
            <a:r>
              <a:rPr lang="en-US" sz="1000" b="0" dirty="0">
                <a:solidFill>
                  <a:srgbClr val="FF0000"/>
                </a:solidFill>
              </a:rPr>
              <a:t>directly by judicial authorities… copy… to the central authority… request or communication… through </a:t>
            </a:r>
            <a:r>
              <a:rPr lang="en-US" sz="1000" b="0" dirty="0"/>
              <a:t>… (</a:t>
            </a:r>
            <a:r>
              <a:rPr lang="en-US" sz="1000" b="0" dirty="0">
                <a:solidFill>
                  <a:srgbClr val="FF0000"/>
                </a:solidFill>
              </a:rPr>
              <a:t>Interpol</a:t>
            </a:r>
            <a:r>
              <a:rPr lang="en-US" sz="1000" b="0" dirty="0"/>
              <a:t>)… </a:t>
            </a:r>
            <a:r>
              <a:rPr lang="en-US" sz="1000" b="0" dirty="0">
                <a:solidFill>
                  <a:srgbClr val="FF0000"/>
                </a:solidFill>
              </a:rPr>
              <a:t>do not involve coercive action… directly transmitted</a:t>
            </a:r>
            <a:r>
              <a:rPr lang="en-US" sz="1000" b="0" dirty="0"/>
              <a:t>… </a:t>
            </a:r>
            <a:r>
              <a:rPr lang="en-US" sz="1000" b="0" dirty="0">
                <a:solidFill>
                  <a:srgbClr val="FF0000"/>
                </a:solidFill>
              </a:rPr>
              <a:t>to the competent authorities…”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While the Budapest Convention mandates the formation of central authorities to communicate directly with one another with respect to mutual assistance requests, in case of urgency, requests for mutual legal assistance may be sent directly by judges and prosecutors of the requesting Party to the judges and prosecutors of the requested Party. The judge or prosecutor following this procedure must also address a copy of the request made to his own central authority with a view to its transmission to the central authority of the requested Party. The Budapest Convention also enables making requests or other communications through Interpol Requests may also be transmitted directly without the intervention of central authorities even if there is no urgency, as long as the authority of the requested Party is able to comply with the request without making use of coercive action.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345370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part of the text of Article 28 of the Budapest Convention with one element “</a:t>
            </a:r>
            <a:r>
              <a:rPr lang="en-US" sz="1000" b="0" dirty="0">
                <a:solidFill>
                  <a:srgbClr val="FF0000"/>
                </a:solidFill>
              </a:rPr>
              <a:t>no mutual assistance treaty or arrangement”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Like Article 27, Article 28 only applies when there is no other mutual assistance treaty or arrangement that would allow for the mutual assistance envisaged by the Budapest Convention. If there is such another treaty or arrangement, the confidentiality and limitation of use provisions of such treaty or arrangement would apply unless otherwise agreed to by the parties. This is to allow parties to use already-established and well-understood regime rather than resulting in two competing and possibly contradictory instruments.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1931005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part of the text of Article 28 of the Budapest Convention with one element “</a:t>
            </a:r>
            <a:r>
              <a:rPr lang="en-US" sz="1000" b="0" dirty="0">
                <a:solidFill>
                  <a:srgbClr val="FF0000"/>
                </a:solidFill>
              </a:rPr>
              <a:t>condition…. confidential…. could not be complied with in the absence of such condition”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The requested Party, when responding to a request for mutual assistance, may impose two types of conditions. The first condition, highlighted in this slide, allows the requested party to request that the information or material furnished be kept confidential where the request could not be complied with in the absence of such condition, such as where the identity of a confidential informant is involved. It is not appropriate to require absolute confidentiality in cases in which the requested Party is obligated to provide the requested assistance, as this would, in many cases, thwart the ability of the requesting Party to successfully investigate or prosecute crime, e.g. by using the evidence in a public trial (including compulsory disclosure).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2043458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part of the text of Article 28 of the Budapest Convention with one element “</a:t>
            </a:r>
            <a:r>
              <a:rPr lang="en-US" sz="1000" b="0" dirty="0">
                <a:solidFill>
                  <a:srgbClr val="FF0000"/>
                </a:solidFill>
              </a:rPr>
              <a:t>condition…. not used for…. other than those stated in the request”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The requested Party, when responding to a request for mutual assistance, may impose two types of conditions. The second condition, highlighted in this slide, allows the requested party to request that the information or material furnished not be used for investigations or proceedings other than those stated in the request. In order for this condition to apply, it must be expressly invoked by the requested Party, otherwise, there is no such limitation on use by the requesting Party. In cases in which it is invoked, this condition will ensure that the information and material may only be used for the purposes foreseen in the request, thereby ruling out use of the material for other purposes without the consent of the requested Party.</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655266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en-US" b="0" dirty="0"/>
              <a:t>On the left side, this slide shows part of the text of Article 28 of the Budapest Convention with one element “</a:t>
            </a:r>
            <a:r>
              <a:rPr lang="en-US" sz="1000" b="0" dirty="0">
                <a:solidFill>
                  <a:srgbClr val="FF0000"/>
                </a:solidFill>
              </a:rPr>
              <a:t>cannot comply with a condition </a:t>
            </a:r>
            <a:r>
              <a:rPr lang="en-US" sz="1000" b="0" dirty="0"/>
              <a:t>… </a:t>
            </a:r>
            <a:r>
              <a:rPr lang="en-US" sz="1000" b="0" dirty="0">
                <a:solidFill>
                  <a:srgbClr val="FF0000"/>
                </a:solidFill>
              </a:rPr>
              <a:t>promptly inform… accepts the condition</a:t>
            </a:r>
            <a:r>
              <a:rPr lang="en-US" sz="1000" b="0" dirty="0"/>
              <a:t> …. </a:t>
            </a:r>
            <a:r>
              <a:rPr lang="en-US" sz="1000" b="0" dirty="0">
                <a:solidFill>
                  <a:srgbClr val="FF0000"/>
                </a:solidFill>
              </a:rPr>
              <a:t>bound by it”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If the Party to which the information is forwarded cannot comply with the condition imposed, it is required to notify the providing Party, which then has the option of not providing the information. If the receiving Party agrees to the condition, however, it must </a:t>
            </a:r>
            <a:r>
              <a:rPr lang="en-US" altLang="sr-Latn-RS" dirty="0" err="1"/>
              <a:t>honour</a:t>
            </a:r>
            <a:r>
              <a:rPr lang="en-US" altLang="sr-Latn-RS" dirty="0"/>
              <a:t> it.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203214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en-US" b="0" dirty="0"/>
              <a:t>On the left side, this slide shows part of the text of Article 28 of the Budapest Convention with one element “</a:t>
            </a:r>
            <a:r>
              <a:rPr lang="en-US" sz="1000" b="0" dirty="0">
                <a:solidFill>
                  <a:srgbClr val="FF0000"/>
                </a:solidFill>
              </a:rPr>
              <a:t>may require… explain… the use made”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r>
              <a:rPr lang="en-US" dirty="0"/>
              <a:t>The requesting Party may be required to explain the use made of the information or material it has received under conditions in order that the requested Party may ascertain whether such condition has been complied with. It was agreed that the requested Party may not call for an overly burdensome accounting e.g., of each time the material or information furnished was accessed.</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19769690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False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Budapest Convention respects procedural and confidentiality provisions in existing arrangements. Article 27 of the Budapest Convention provides procedure that will only be applicable in the absence of existing arrangements, while Article 28 of the Budapest Convention provides confidentiality requirements that will only be applicable in the absence of existing arrangements.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400426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False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Budapest Convention respects procedural and confidentiality provisions in existing arrangements. Article 27 of the Budapest Convention provides procedure that will only be applicable in the absence of existing arrangements, while Article 28 of the Budapest Convention provides confidentiality requirements that will only be applicable in the absence of existing arrangements.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21414847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second part will review the special provisions of the Budapest Convention which relate to international cooperation and mutual assistance.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3638520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summarizes some key features of Article 29 of the Budapest Convention – which relates to the Expedited Preservation of Stored Computer Data in another jurisdiction. </a:t>
            </a:r>
            <a:r>
              <a:rPr lang="en-US" sz="1200" dirty="0">
                <a:ea typeface="+mn-ea"/>
                <a:cs typeface="Arial" panose="020B0604020202020204" pitchFamily="34" charset="0"/>
              </a:rPr>
              <a:t>It is the international equivalent of the domestic power under Article 16 of the Budapest Convention.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192124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Article 23 of the Budapest Convention with one element “relevant international instruments…. Arrangements agreed on the basis of uniform or reciprocal legislation…. domestic laws”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The Budapest Convention recognizes other international and bilateral instruments as well as domestic laws that relate to and enable international cooperation. It requires the use of these instruments and domestic laws for international cooperation in criminal matters.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498555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en-US" b="0" dirty="0"/>
              <a:t>On the left side, this slide shows part of the text of Article 29 of the Budapest Convention with one element “</a:t>
            </a:r>
            <a:r>
              <a:rPr lang="en-US" sz="1000" b="0" dirty="0">
                <a:solidFill>
                  <a:srgbClr val="FF0000"/>
                </a:solidFill>
              </a:rPr>
              <a:t>in respect of </a:t>
            </a:r>
            <a:r>
              <a:rPr lang="en-US" sz="1000" b="0" dirty="0" err="1">
                <a:solidFill>
                  <a:srgbClr val="FF0000"/>
                </a:solidFill>
              </a:rPr>
              <a:t>hwihc</a:t>
            </a:r>
            <a:r>
              <a:rPr lang="en-US" sz="1000" b="0" dirty="0">
                <a:solidFill>
                  <a:srgbClr val="FF0000"/>
                </a:solidFill>
              </a:rPr>
              <a:t> the requesting party intends to submit a request for mutual assistance”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r>
              <a:rPr lang="en-US" dirty="0"/>
              <a:t>The power to seek preservation is a provisional measure that is intended to enable the expeditious preservation of volatile electronic evidence while the requesting party makes a request for disclosure of the data through slower mutual assistance channels. Thus the Budapest Convention requires the intention of the requesting party to submit a request for mutual assistance for the disclosure of data (pursuant to Article 31) in order to request preservation in relation to that data.</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332246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part of the text of Article 29 of the Budapest Convention with one element “</a:t>
            </a:r>
            <a:r>
              <a:rPr lang="en-US" sz="1000" b="0" dirty="0">
                <a:solidFill>
                  <a:srgbClr val="FF0000"/>
                </a:solidFill>
              </a:rPr>
              <a:t>specify</a:t>
            </a:r>
            <a:r>
              <a:rPr lang="en-US" sz="1000" b="0" dirty="0"/>
              <a:t>… </a:t>
            </a:r>
            <a:r>
              <a:rPr lang="en-US" sz="1000" b="0" dirty="0">
                <a:solidFill>
                  <a:srgbClr val="FF0000"/>
                </a:solidFill>
              </a:rPr>
              <a:t>authority… offence… facts</a:t>
            </a:r>
            <a:r>
              <a:rPr lang="en-US" sz="1000" b="0" dirty="0"/>
              <a:t>… </a:t>
            </a:r>
            <a:r>
              <a:rPr lang="en-US" sz="1000" b="0" dirty="0">
                <a:solidFill>
                  <a:srgbClr val="FF0000"/>
                </a:solidFill>
              </a:rPr>
              <a:t>stored computer data</a:t>
            </a:r>
            <a:r>
              <a:rPr lang="en-US" sz="1000" b="0" dirty="0"/>
              <a:t>… </a:t>
            </a:r>
            <a:r>
              <a:rPr lang="en-US" sz="1000" b="0" dirty="0">
                <a:solidFill>
                  <a:srgbClr val="FF0000"/>
                </a:solidFill>
              </a:rPr>
              <a:t>available information identifying the custodian</a:t>
            </a:r>
            <a:r>
              <a:rPr lang="en-US" sz="1000" b="0" dirty="0"/>
              <a:t>… </a:t>
            </a:r>
            <a:r>
              <a:rPr lang="en-US" sz="1000" b="0" dirty="0">
                <a:solidFill>
                  <a:srgbClr val="FF0000"/>
                </a:solidFill>
              </a:rPr>
              <a:t>location</a:t>
            </a:r>
            <a:r>
              <a:rPr lang="en-US" sz="1000" b="0" dirty="0"/>
              <a:t>… </a:t>
            </a:r>
            <a:r>
              <a:rPr lang="en-US" sz="1000" b="0" dirty="0">
                <a:solidFill>
                  <a:srgbClr val="FF0000"/>
                </a:solidFill>
              </a:rPr>
              <a:t>necessity… intends to submit a request for mutual assistance”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r>
              <a:rPr lang="en-US" dirty="0"/>
              <a:t>This slide outlines the contents of a request for preservation. This covers minimum information required to be submitted. This has been listed on the slide.</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7754743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part of the text of Article 29 of the Budapest Convention with one element “</a:t>
            </a:r>
            <a:r>
              <a:rPr lang="en-US" sz="1000" b="0" dirty="0">
                <a:solidFill>
                  <a:srgbClr val="FF0000"/>
                </a:solidFill>
              </a:rPr>
              <a:t>all appropriate measures to preserve expeditiously the specified data</a:t>
            </a:r>
            <a:r>
              <a:rPr lang="en-US" sz="1000" b="0" dirty="0"/>
              <a:t> in accordance with its domestic law. For the purposes of responding to a request, </a:t>
            </a:r>
            <a:r>
              <a:rPr lang="en-US" sz="1000" b="0" dirty="0">
                <a:solidFill>
                  <a:srgbClr val="FF0000"/>
                </a:solidFill>
              </a:rPr>
              <a:t>dual criminality shall not be required ”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r>
              <a:rPr lang="en-US" dirty="0"/>
              <a:t>This slide lays out the general rule of the Budapest Convention that unlike other provisions of mutual assistance in the Budapest Convention, dual criminality should not be required as a precondition to providing preservation. This is because the power of preservation does not involve the disclosure of data and thus is not an intrusive power. It often takes time to determine conclusively whether dual criminality exists – which poses a risk that the evidence being sought to be preserved will be deleted prior to preservation.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2683938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part of the text of Article 29 of the Budapest Convention with one element “</a:t>
            </a:r>
            <a:r>
              <a:rPr lang="en-US" sz="1000" b="0" dirty="0">
                <a:solidFill>
                  <a:srgbClr val="FF0000"/>
                </a:solidFill>
              </a:rPr>
              <a:t>all appropriate measures to preserve expeditiously the specified data</a:t>
            </a:r>
            <a:r>
              <a:rPr lang="en-US" sz="1000" b="0" dirty="0"/>
              <a:t> in accordance with its domestic law. For the purposes of responding to a request, </a:t>
            </a:r>
            <a:r>
              <a:rPr lang="en-US" sz="1000" b="0" dirty="0">
                <a:solidFill>
                  <a:srgbClr val="FF0000"/>
                </a:solidFill>
              </a:rPr>
              <a:t>dual criminality shall not be required ”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r>
              <a:rPr lang="en-US" dirty="0"/>
              <a:t>Though dual criminality should not be required as a precondition to providing preservation, a party may refuse request for preservation in cases where (i) it requires dual criminality as a condition for mutual assistance with respect to search or similar access, seizure or similar securing, or disclosure of data, and (ii) if it has reasons to believe that the condition of dual criminality cannot be fulfilled at the time of disclosure. This is a limited exception to the general rule that expedited preservation should not be denied for the absence of dual criminality.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2811941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part of the text of Article 29 of the Budapest Convention with one element “</a:t>
            </a:r>
            <a:r>
              <a:rPr lang="en-US" sz="1000" b="0" dirty="0">
                <a:solidFill>
                  <a:srgbClr val="FF0000"/>
                </a:solidFill>
              </a:rPr>
              <a:t>refused… political offence… prejudice its sovereignty, security, </a:t>
            </a:r>
            <a:r>
              <a:rPr lang="en-US" sz="1000" b="0" dirty="0" err="1">
                <a:solidFill>
                  <a:srgbClr val="FF0000"/>
                </a:solidFill>
              </a:rPr>
              <a:t>ordre</a:t>
            </a:r>
            <a:r>
              <a:rPr lang="en-US" sz="1000" b="0" dirty="0">
                <a:solidFill>
                  <a:srgbClr val="FF0000"/>
                </a:solidFill>
              </a:rPr>
              <a:t> public or other essential interests”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r>
              <a:rPr lang="en-US" dirty="0"/>
              <a:t>This slide lists the limited grounds on the basis of which expedited preservation can be refused.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1707923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part of the text of Article 29 of the Budapest Convention with one element “</a:t>
            </a:r>
            <a:r>
              <a:rPr lang="en-US" sz="1200" b="0" dirty="0">
                <a:solidFill>
                  <a:srgbClr val="FF0000"/>
                </a:solidFill>
              </a:rPr>
              <a:t>not ensure</a:t>
            </a:r>
            <a:r>
              <a:rPr lang="en-US" sz="1200" b="0" dirty="0"/>
              <a:t> the </a:t>
            </a:r>
            <a:r>
              <a:rPr lang="en-US" sz="1200" b="0" dirty="0">
                <a:solidFill>
                  <a:srgbClr val="FF0000"/>
                </a:solidFill>
              </a:rPr>
              <a:t>future availability </a:t>
            </a:r>
            <a:r>
              <a:rPr lang="en-US" sz="1200" b="0" dirty="0"/>
              <a:t>of the data or will </a:t>
            </a:r>
            <a:r>
              <a:rPr lang="en-US" sz="1200" b="0" dirty="0">
                <a:solidFill>
                  <a:srgbClr val="FF0000"/>
                </a:solidFill>
              </a:rPr>
              <a:t>threaten the confidentiality </a:t>
            </a:r>
            <a:r>
              <a:rPr lang="en-US" sz="1200" b="0" dirty="0"/>
              <a:t>of or otherwise </a:t>
            </a:r>
            <a:r>
              <a:rPr lang="en-US" sz="1200" b="0" dirty="0">
                <a:solidFill>
                  <a:srgbClr val="FF0000"/>
                </a:solidFill>
              </a:rPr>
              <a:t>prejudice the requesting Party’s investigation</a:t>
            </a:r>
            <a:r>
              <a:rPr lang="en-US" sz="1200" b="0" dirty="0"/>
              <a:t>, it shall </a:t>
            </a:r>
            <a:r>
              <a:rPr lang="en-US" sz="1200" b="0" dirty="0">
                <a:solidFill>
                  <a:srgbClr val="FF0000"/>
                </a:solidFill>
              </a:rPr>
              <a:t>promptly so inform</a:t>
            </a:r>
            <a:r>
              <a:rPr lang="en-US" sz="1000" b="0" dirty="0">
                <a:solidFill>
                  <a:srgbClr val="FF0000"/>
                </a:solidFill>
              </a:rPr>
              <a:t>” </a:t>
            </a:r>
            <a:r>
              <a:rPr lang="en-US" b="0" dirty="0"/>
              <a:t>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r>
              <a:rPr lang="en-US" dirty="0"/>
              <a:t>If the requested Party </a:t>
            </a:r>
            <a:r>
              <a:rPr lang="en-US" dirty="0" err="1"/>
              <a:t>realises</a:t>
            </a:r>
            <a:r>
              <a:rPr lang="en-US" dirty="0"/>
              <a:t> that the custodian of the data is likely to take action that will threaten the confidentiality of, or otherwise prejudice, the requesting Party’s investigation (for example, where the data to be preserved is held by a service provider controlled by a criminal group, or by the target of the investigation himself). In such situations, the requesting Party must be notified promptly, so that it may assess whether to take the risk posed by carrying through with the request for preservation, or to seek a more intrusive but safer form of mutual assistance, such as production or search and seizure.</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2331590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part of the text of Article 29 of the Budapest Convention with one element “a </a:t>
            </a:r>
            <a:r>
              <a:rPr lang="en-US" b="0" dirty="0">
                <a:solidFill>
                  <a:srgbClr val="FF0000"/>
                </a:solidFill>
              </a:rPr>
              <a:t>period not less than sixty days</a:t>
            </a:r>
            <a:r>
              <a:rPr lang="en-US" b="0" dirty="0"/>
              <a:t>… </a:t>
            </a:r>
            <a:r>
              <a:rPr lang="en-US" b="0" dirty="0">
                <a:solidFill>
                  <a:srgbClr val="FF0000"/>
                </a:solidFill>
              </a:rPr>
              <a:t>data shall continue to be preserved pending a decision on that request</a:t>
            </a:r>
            <a:r>
              <a:rPr lang="en-US" b="0" dirty="0"/>
              <a:t>.</a:t>
            </a:r>
            <a:r>
              <a:rPr lang="en-US" sz="1000" b="0" dirty="0">
                <a:solidFill>
                  <a:srgbClr val="FF0000"/>
                </a:solidFill>
              </a:rPr>
              <a:t>” </a:t>
            </a:r>
            <a:r>
              <a:rPr lang="en-US" b="0" dirty="0"/>
              <a:t>highlighted in red.</a:t>
            </a:r>
          </a:p>
          <a:p>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r>
              <a:rPr lang="en-US" dirty="0"/>
              <a:t>The purpose of the power of expedited preservation is to give the requesting party sufficient time to make a request for disclosure of data. The minimum period of preservation has therefore been set as 60 days, which would provide sufficient time for a request for search or similar access, seizure or similarly securing or disclosure of the data to be made. Once such a request is made, the data must be preserved until a decision on the request is finally reached.  This will ensure that the data has been adequately preserved and will be available for disclosure if the requested party accepts the request.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41779071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summarizes some key features of Article 30 of the Budapest Convention – which relates to the disclosure of traffic data in another jurisdiction. </a:t>
            </a:r>
            <a:r>
              <a:rPr lang="en-US" sz="1200" dirty="0">
                <a:ea typeface="+mn-ea"/>
                <a:cs typeface="Arial" panose="020B0604020202020204" pitchFamily="34" charset="0"/>
              </a:rPr>
              <a:t>It is the international equivalent of the domestic power under Article 17 of the Budapest Convention.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16706268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the text of Article 30 of the Budapest Convention with one element “</a:t>
            </a:r>
            <a:r>
              <a:rPr lang="en-US" sz="1200" b="0" dirty="0"/>
              <a:t>…</a:t>
            </a:r>
            <a:r>
              <a:rPr lang="en-US" sz="1200" b="0" dirty="0">
                <a:solidFill>
                  <a:srgbClr val="FF0000"/>
                </a:solidFill>
              </a:rPr>
              <a:t>course of the execution of a request made pursuant to Article 29</a:t>
            </a:r>
            <a:r>
              <a:rPr lang="en-US" sz="1200" b="0" dirty="0"/>
              <a:t>… </a:t>
            </a:r>
            <a:r>
              <a:rPr lang="en-US" sz="1200" b="0" dirty="0">
                <a:solidFill>
                  <a:srgbClr val="FF0000"/>
                </a:solidFill>
              </a:rPr>
              <a:t>requested Party discovers</a:t>
            </a:r>
            <a:r>
              <a:rPr lang="en-US" sz="1200" b="0" dirty="0"/>
              <a:t>… </a:t>
            </a:r>
            <a:r>
              <a:rPr lang="en-US" sz="1200" b="0" dirty="0">
                <a:solidFill>
                  <a:srgbClr val="FF0000"/>
                </a:solidFill>
              </a:rPr>
              <a:t>service provider in another State was involved</a:t>
            </a:r>
            <a:r>
              <a:rPr lang="en-US" sz="1200" b="0" dirty="0"/>
              <a:t>… </a:t>
            </a:r>
            <a:r>
              <a:rPr lang="en-US" sz="1200" b="0" dirty="0">
                <a:solidFill>
                  <a:srgbClr val="FF0000"/>
                </a:solidFill>
              </a:rPr>
              <a:t>requested Party shall expeditiously disclose</a:t>
            </a:r>
            <a:r>
              <a:rPr lang="en-US" sz="1000" b="0" dirty="0">
                <a:solidFill>
                  <a:srgbClr val="FF0000"/>
                </a:solidFill>
              </a:rPr>
              <a:t>” </a:t>
            </a:r>
            <a:r>
              <a:rPr lang="en-US" b="0" dirty="0"/>
              <a:t>highlighted in red.</a:t>
            </a:r>
          </a:p>
          <a:p>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r>
              <a:rPr lang="en-US" dirty="0"/>
              <a:t>Unlike most other mutual assistance provisions of the Budapest Convention, Article 30 does not require a party to make a request to another party. Rather, it imposes an obligation on a party executing a request for preservation pursuant to Article 29 to automatically and without a request expeditiously disclose traffic data to another party if it discovers that a service provider in another jurisdiction was involved in the transmission of the communication. This enables the party that requested preservation to expeditiously seek preservation of data held by such service providers in other jurisdictions. This is an important power that helps ensure that the complete trail of evidence related to a communication of interest can be identified and preserved.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3923958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the text of Article 30 of the Budapest Convention with one element “</a:t>
            </a:r>
            <a:r>
              <a:rPr lang="en-US" sz="1200" b="0" dirty="0">
                <a:solidFill>
                  <a:srgbClr val="FF0000"/>
                </a:solidFill>
              </a:rPr>
              <a:t>sufficient… traffic data… identify… service provider… path</a:t>
            </a:r>
            <a:r>
              <a:rPr lang="en-US" sz="1000" b="0" dirty="0">
                <a:solidFill>
                  <a:srgbClr val="FF0000"/>
                </a:solidFill>
              </a:rPr>
              <a:t>” </a:t>
            </a:r>
            <a:r>
              <a:rPr lang="en-US" b="0" dirty="0"/>
              <a:t>highlighted in red.</a:t>
            </a:r>
          </a:p>
          <a:p>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r>
              <a:rPr lang="en-US" dirty="0"/>
              <a:t>The party which discovers the involvement of a service provider in another jurisdiction in the transmission of a communication is required to disclose sufficient traffic data that would enable identification of: </a:t>
            </a:r>
          </a:p>
          <a:p>
            <a:pPr marL="800100" lvl="1" indent="-342900" algn="just">
              <a:buFont typeface="Wingdings" panose="05000000000000000000" pitchFamily="2" charset="2"/>
              <a:buChar char="Ø"/>
              <a:defRPr/>
            </a:pPr>
            <a:r>
              <a:rPr lang="en-US" sz="1200" dirty="0"/>
              <a:t>Service provider in other jurisdiction involved in transmission of communication</a:t>
            </a:r>
          </a:p>
          <a:p>
            <a:pPr marL="800100" lvl="1" indent="-342900" algn="just">
              <a:buFont typeface="Wingdings" panose="05000000000000000000" pitchFamily="2" charset="2"/>
              <a:buChar char="Ø"/>
              <a:defRPr/>
            </a:pPr>
            <a:r>
              <a:rPr lang="en-US" sz="1200" dirty="0"/>
              <a:t>Path through which communication was transmitted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614891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Article 23 of the Budapest Convention with one element “widest extent possible….offences related to computer systems and data…. Collection of evidence in electronic form of a criminal offence”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Though the Budapest Convention is largely thought of as a cybercrime convention that enables international cooperation with respect to cybercrime, its scope is actually much broader. The highlighted elements show that the Budapest Convention enables and mandates international cooperation for both:</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r>
              <a:rPr lang="en-US" altLang="sr-Latn-RS" dirty="0"/>
              <a:t>Offences related to computer systems and data (cybercrime)</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r>
              <a:rPr lang="en-US" altLang="sr-Latn-RS" dirty="0"/>
              <a:t>Collection of evidence for any criminal offence (cybercrime and non-cybercrime).</a:t>
            </a:r>
          </a:p>
          <a:p>
            <a:pPr marL="228600" marR="0" lvl="0" indent="-228600" algn="l" defTabSz="457200" rtl="0" eaLnBrk="0" fontAlgn="base" latinLnBrk="0" hangingPunct="0">
              <a:lnSpc>
                <a:spcPct val="100000"/>
              </a:lnSpc>
              <a:spcBef>
                <a:spcPct val="30000"/>
              </a:spcBef>
              <a:spcAft>
                <a:spcPct val="0"/>
              </a:spcAft>
              <a:buClrTx/>
              <a:buSzTx/>
              <a:buFontTx/>
              <a:buAutoNum type="alphaLcParenR"/>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sr-Latn-RS" dirty="0"/>
              <a:t>This means that the Budapest Convention enables cooperation with respect to the exchange of electronic evidence, irrespective of whether the offence being investigated is a cybercrime offence.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6793331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the text of Article 30 of the Budapest Convention with one element “</a:t>
            </a:r>
            <a:r>
              <a:rPr lang="en-US" sz="1200" b="0" dirty="0">
                <a:solidFill>
                  <a:srgbClr val="FF0000"/>
                </a:solidFill>
              </a:rPr>
              <a:t>withheld if</a:t>
            </a:r>
            <a:r>
              <a:rPr lang="en-US" sz="1200" b="0" dirty="0"/>
              <a:t>: … </a:t>
            </a:r>
            <a:r>
              <a:rPr lang="en-US" sz="1200" b="0" dirty="0">
                <a:solidFill>
                  <a:srgbClr val="FF0000"/>
                </a:solidFill>
              </a:rPr>
              <a:t>political offence </a:t>
            </a:r>
            <a:r>
              <a:rPr lang="en-US" sz="1200" b="0" dirty="0"/>
              <a:t>… </a:t>
            </a:r>
            <a:r>
              <a:rPr lang="en-US" sz="1200" b="0" dirty="0">
                <a:solidFill>
                  <a:srgbClr val="FF0000"/>
                </a:solidFill>
              </a:rPr>
              <a:t>sovereignty</a:t>
            </a:r>
            <a:r>
              <a:rPr lang="en-US" sz="1200" b="0" dirty="0"/>
              <a:t>, </a:t>
            </a:r>
            <a:r>
              <a:rPr lang="en-US" sz="1200" b="0" dirty="0">
                <a:solidFill>
                  <a:srgbClr val="FF0000"/>
                </a:solidFill>
              </a:rPr>
              <a:t>security</a:t>
            </a:r>
            <a:r>
              <a:rPr lang="en-US" sz="1200" b="0" dirty="0"/>
              <a:t>, </a:t>
            </a:r>
            <a:r>
              <a:rPr lang="en-US" sz="1200" b="0" dirty="0" err="1">
                <a:solidFill>
                  <a:srgbClr val="FF0000"/>
                </a:solidFill>
              </a:rPr>
              <a:t>ordre</a:t>
            </a:r>
            <a:r>
              <a:rPr lang="en-US" sz="1200" b="0" dirty="0">
                <a:solidFill>
                  <a:srgbClr val="FF0000"/>
                </a:solidFill>
              </a:rPr>
              <a:t> public </a:t>
            </a:r>
            <a:r>
              <a:rPr lang="en-US" sz="1200" b="0" dirty="0"/>
              <a:t>… </a:t>
            </a:r>
            <a:r>
              <a:rPr lang="en-US" sz="1200" b="0" dirty="0">
                <a:solidFill>
                  <a:srgbClr val="FF0000"/>
                </a:solidFill>
              </a:rPr>
              <a:t>essential interests</a:t>
            </a:r>
            <a:r>
              <a:rPr lang="en-US" sz="1200" b="0" dirty="0"/>
              <a:t>.</a:t>
            </a:r>
            <a:r>
              <a:rPr lang="en-US" sz="1000" b="0" dirty="0">
                <a:solidFill>
                  <a:srgbClr val="FF0000"/>
                </a:solidFill>
              </a:rPr>
              <a:t>” </a:t>
            </a:r>
            <a:r>
              <a:rPr lang="en-US" b="0" dirty="0"/>
              <a:t>highlighted in red.</a:t>
            </a:r>
          </a:p>
          <a:p>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r>
              <a:rPr lang="en-US" dirty="0"/>
              <a:t>This slide lists the limited circumstances in which a party can withhold data that it is bound to disclose under Article 30.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19445866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True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Article 30 requires parties to disclose traffic data collected by another party pursuant to a data preservation request that identifies service providers outside its jurisdiction automatically without a request from the other party.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32763562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True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Article 30 requires parties to disclose traffic data collected by another party pursuant to a data preservation request that identifies service providers outside its jurisdiction automatically without a request from the other party.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41203523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summarizes some key features of Article 31 of the Budapest Convention – which relates to mutual assistance regarding searching or </a:t>
            </a:r>
            <a:r>
              <a:rPr lang="en-US" dirty="0" err="1"/>
              <a:t>similary</a:t>
            </a:r>
            <a:r>
              <a:rPr lang="en-US" dirty="0"/>
              <a:t> accessing, seizing or similarly securing and disclosing data by means of a computer system stored in another jurisdiction.</a:t>
            </a:r>
            <a:r>
              <a:rPr lang="en-US" sz="1200" dirty="0">
                <a:ea typeface="+mn-ea"/>
                <a:cs typeface="Arial" panose="020B0604020202020204" pitchFamily="34" charset="0"/>
              </a:rPr>
              <a:t> It is the international equivalent of the domestic power under Article 19 of the Budapest Convention.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val="3130795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en-US" b="0" dirty="0"/>
              <a:t>On the left side, this slide shows the text of Article 31of the Budapest Convention with one element “</a:t>
            </a:r>
            <a:r>
              <a:rPr lang="en-US" sz="1200" b="0" dirty="0">
                <a:solidFill>
                  <a:srgbClr val="FF0000"/>
                </a:solidFill>
              </a:rPr>
              <a:t>search or similarly access, seize or similarly secure</a:t>
            </a:r>
            <a:r>
              <a:rPr lang="en-US" sz="1200" b="0" dirty="0"/>
              <a:t>… </a:t>
            </a:r>
            <a:r>
              <a:rPr lang="en-US" sz="1200" b="0" dirty="0">
                <a:solidFill>
                  <a:srgbClr val="FF0000"/>
                </a:solidFill>
              </a:rPr>
              <a:t>disclose data… including data that has been preserved pursuant to Article 29</a:t>
            </a:r>
            <a:r>
              <a:rPr lang="en-US" sz="1000" b="0" dirty="0">
                <a:solidFill>
                  <a:srgbClr val="FF0000"/>
                </a:solidFill>
              </a:rPr>
              <a:t>” </a:t>
            </a:r>
            <a:r>
              <a:rPr lang="en-US" b="0" dirty="0"/>
              <a:t>highlighted in red.</a:t>
            </a:r>
          </a:p>
          <a:p>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pPr marL="0" indent="0" algn="just">
              <a:buFont typeface="Wingdings" panose="05000000000000000000" pitchFamily="2" charset="2"/>
              <a:buNone/>
              <a:defRPr/>
            </a:pPr>
            <a:r>
              <a:rPr lang="en-US" sz="1200" dirty="0">
                <a:ea typeface="+mn-ea"/>
                <a:cs typeface="Arial" panose="020B0604020202020204" pitchFamily="34" charset="0"/>
              </a:rPr>
              <a:t>Article 30 enables Parties to send requests for searching or similarly accessing, seizing or similarly securing and disclosing computer data that is stored in a computer system located in a territory of another party, including data preserved pursuant to Article 29 of the Budapest Convention. It is the international equivalent of the domestic power under Article 19 of the Budapest Convention.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endParaRPr lang="en-US"/>
          </a:p>
        </p:txBody>
      </p:sp>
    </p:spTree>
    <p:extLst>
      <p:ext uri="{BB962C8B-B14F-4D97-AF65-F5344CB8AC3E}">
        <p14:creationId xmlns:p14="http://schemas.microsoft.com/office/powerpoint/2010/main" val="11560789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en-US" b="0" dirty="0"/>
              <a:t>On the left side, this slide shows the text of Article 31of the Budapest Convention with one element “</a:t>
            </a:r>
            <a:r>
              <a:rPr lang="en-US" sz="1200" b="0" dirty="0">
                <a:solidFill>
                  <a:srgbClr val="FF0000"/>
                </a:solidFill>
              </a:rPr>
              <a:t>respond through… international instruments, arrangements and laws… other relevant provisions of this chapter</a:t>
            </a:r>
            <a:r>
              <a:rPr lang="en-US" sz="1200" b="0" dirty="0"/>
              <a:t>.</a:t>
            </a:r>
            <a:r>
              <a:rPr lang="en-US" sz="1000" b="0" dirty="0">
                <a:solidFill>
                  <a:srgbClr val="FF0000"/>
                </a:solidFill>
              </a:rPr>
              <a:t>” </a:t>
            </a:r>
            <a:r>
              <a:rPr lang="en-US" b="0" dirty="0"/>
              <a:t>highlighted in red.</a:t>
            </a:r>
          </a:p>
          <a:p>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pPr marL="0" marR="0" lvl="0" indent="0" algn="just"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200" dirty="0">
                <a:ea typeface="+mn-ea"/>
                <a:cs typeface="Arial" panose="020B0604020202020204" pitchFamily="34" charset="0"/>
              </a:rPr>
              <a:t>The terms and conditions for providing mutual assistance under Article 30 will be such set forth in applicable treaties, arrangements and domestic laws governing mutual legal assistance – and in their absence – Article 27 and 28 of the Budapest Convention.</a:t>
            </a:r>
            <a:endParaRPr lang="en-GB" sz="1200" dirty="0">
              <a:ea typeface="+mn-ea"/>
              <a:cs typeface="Arial" panose="020B0604020202020204" pitchFamily="34" charset="0"/>
            </a:endParaRPr>
          </a:p>
          <a:p>
            <a:pPr marL="0" indent="0" algn="just">
              <a:buFont typeface="Wingdings" panose="05000000000000000000" pitchFamily="2" charset="2"/>
              <a:buNone/>
              <a:defRPr/>
            </a:pPr>
            <a:endParaRPr lang="en-US" sz="1200" dirty="0">
              <a:ea typeface="+mn-ea"/>
              <a:cs typeface="Arial" panose="020B0604020202020204" pitchFamily="34"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25054005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None/>
            </a:pPr>
            <a:r>
              <a:rPr lang="en-US" b="0" dirty="0"/>
              <a:t>On the left side, this slide shows the text of Article 31of the Budapest Convention with one element “</a:t>
            </a:r>
            <a:r>
              <a:rPr lang="en-US" sz="1200" b="0" dirty="0">
                <a:solidFill>
                  <a:srgbClr val="FF0000"/>
                </a:solidFill>
              </a:rPr>
              <a:t>expedited basis </a:t>
            </a:r>
            <a:r>
              <a:rPr lang="en-US" sz="1200" b="0" dirty="0"/>
              <a:t>… </a:t>
            </a:r>
            <a:r>
              <a:rPr lang="en-US" sz="1200" b="0" dirty="0">
                <a:solidFill>
                  <a:srgbClr val="FF0000"/>
                </a:solidFill>
              </a:rPr>
              <a:t>data… particularly vulnerable</a:t>
            </a:r>
            <a:r>
              <a:rPr lang="en-US" sz="1200" b="0" dirty="0"/>
              <a:t>… </a:t>
            </a:r>
            <a:r>
              <a:rPr lang="en-US" sz="1200" b="0" dirty="0">
                <a:solidFill>
                  <a:srgbClr val="FF0000"/>
                </a:solidFill>
              </a:rPr>
              <a:t>loss… modification</a:t>
            </a:r>
            <a:r>
              <a:rPr lang="en-US" sz="1200" b="0" dirty="0"/>
              <a:t>… </a:t>
            </a:r>
            <a:r>
              <a:rPr lang="en-US" sz="1200" b="0" dirty="0">
                <a:solidFill>
                  <a:srgbClr val="FF0000"/>
                </a:solidFill>
              </a:rPr>
              <a:t>instruments</a:t>
            </a:r>
            <a:r>
              <a:rPr lang="en-US" sz="1200" b="0" dirty="0"/>
              <a:t>,… </a:t>
            </a:r>
            <a:r>
              <a:rPr lang="en-US" sz="1200" b="0" dirty="0">
                <a:solidFill>
                  <a:srgbClr val="FF0000"/>
                </a:solidFill>
              </a:rPr>
              <a:t>provide for expedited co-operation</a:t>
            </a:r>
            <a:r>
              <a:rPr lang="en-US" sz="1000" b="0" dirty="0">
                <a:solidFill>
                  <a:srgbClr val="FF0000"/>
                </a:solidFill>
              </a:rPr>
              <a:t>” </a:t>
            </a:r>
            <a:r>
              <a:rPr lang="en-US" b="0" dirty="0"/>
              <a:t>highlighted in red.</a:t>
            </a:r>
          </a:p>
          <a:p>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pPr marL="0" marR="0" lvl="0" indent="0" algn="just" defTabSz="4572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200" dirty="0">
                <a:ea typeface="+mn-ea"/>
                <a:cs typeface="Arial" panose="020B0604020202020204" pitchFamily="34" charset="0"/>
              </a:rPr>
              <a:t>A request under Article 30 must be responded to on an expedited basis where (1) there are grounds to believe that relevant data is particularly vulnerable to loss or modification, or (2) otherwise where such treaties, arrangements or laws so provide.</a:t>
            </a:r>
            <a:endParaRPr lang="en-GB" sz="1200" dirty="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23693021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slide summarizes some key features of Article 32 of the Budapest Convention – which relates to the trans-border access of computer data where publicly available or with consent. </a:t>
            </a:r>
            <a:endParaRPr lang="en-US" sz="1200" dirty="0">
              <a:ea typeface="+mn-ea"/>
              <a:cs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PK"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val="40096135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32 of the Budapest Convention with one element (“without the </a:t>
            </a:r>
            <a:r>
              <a:rPr lang="en-US" b="0" dirty="0" err="1"/>
              <a:t>authorisation</a:t>
            </a:r>
            <a:r>
              <a:rPr lang="en-US" b="0" dirty="0"/>
              <a:t> of another party</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r>
              <a:rPr lang="en-US" dirty="0"/>
              <a:t>The trainer should emphasize that while most of the international cooperation provisions of the Budapest Convention require </a:t>
            </a:r>
            <a:r>
              <a:rPr lang="en-US" dirty="0" err="1"/>
              <a:t>authorisation</a:t>
            </a:r>
            <a:r>
              <a:rPr lang="en-US" dirty="0"/>
              <a:t> of another state, Article 32 is different in that it may be used to obtain electronic evidence from another jurisdiction even if the state where such evidence resides does not give its </a:t>
            </a:r>
            <a:r>
              <a:rPr lang="en-US" dirty="0" err="1"/>
              <a:t>authorisation</a:t>
            </a:r>
            <a:r>
              <a:rPr lang="en-US" dirty="0"/>
              <a:t>.</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60</a:t>
            </a:fld>
            <a:endParaRPr lang="en-US"/>
          </a:p>
        </p:txBody>
      </p:sp>
    </p:spTree>
    <p:extLst>
      <p:ext uri="{BB962C8B-B14F-4D97-AF65-F5344CB8AC3E}">
        <p14:creationId xmlns:p14="http://schemas.microsoft.com/office/powerpoint/2010/main" val="32238962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32 of the Budapest Convention with one element (“publicly available (open source)….. regardless of where the data is stored</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r>
              <a:rPr lang="en-US" dirty="0"/>
              <a:t>This is one of the conditions that allows for transborder access to data without the </a:t>
            </a:r>
            <a:r>
              <a:rPr lang="en-US" dirty="0" err="1"/>
              <a:t>authorisation</a:t>
            </a:r>
            <a:r>
              <a:rPr lang="en-US" dirty="0"/>
              <a:t> of the party where the data is stored – i.e. that the data is publicly available data (open source). The slides explain that if a portion of a website is closed to the general public, then it is not considered publicly available for the purposes of Article 32.a. The geographical location data of the data is irrelevant when accessing publicly available data – so it is irrelevant whether it is stored within or outside a Budapest Convention party.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61</a:t>
            </a:fld>
            <a:endParaRPr lang="en-US"/>
          </a:p>
        </p:txBody>
      </p:sp>
    </p:spTree>
    <p:extLst>
      <p:ext uri="{BB962C8B-B14F-4D97-AF65-F5344CB8AC3E}">
        <p14:creationId xmlns:p14="http://schemas.microsoft.com/office/powerpoint/2010/main" val="61920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answers are: a) Hacking (c) Computer-related forgery (d) DDoS (e) Possession of child pornography in USB</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6847286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32 of the Budapest Convention with one element (“stored computer data located in another Party</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r>
              <a:rPr lang="en-US" dirty="0"/>
              <a:t>Unlike the power to access publicly available data which may be exercised in relation to data stored anywhere, the power to access data with consent is only available when the data sought is located in another Budapest Convention party.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62</a:t>
            </a:fld>
            <a:endParaRPr lang="en-US"/>
          </a:p>
        </p:txBody>
      </p:sp>
    </p:spTree>
    <p:extLst>
      <p:ext uri="{BB962C8B-B14F-4D97-AF65-F5344CB8AC3E}">
        <p14:creationId xmlns:p14="http://schemas.microsoft.com/office/powerpoint/2010/main" val="23716583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32 of the Budapest Convention with one element (“lawful and voluntary consent</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endParaRPr lang="en-US" baseline="0" dirty="0"/>
          </a:p>
          <a:p>
            <a:endParaRPr lang="en-US" baseline="0" dirty="0"/>
          </a:p>
          <a:p>
            <a:r>
              <a:rPr lang="en-US" dirty="0"/>
              <a:t>The power to access data trans-border may be exercised on the basis of lawful and voluntary consent obtained from the person who has authority to disclose the data. The slide explains the scope of the term lawful and voluntary consent, and how it can be used to obtain data from foreign service providers without going through mutual assistance channels. It is important to note that in many jurisdictions, the agreement to “general terms of service” of service providers may not qualify as specific, explicit consent that would be required to enable disclosure of information to foreign governments.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63</a:t>
            </a:fld>
            <a:endParaRPr lang="en-US"/>
          </a:p>
        </p:txBody>
      </p:sp>
    </p:spTree>
    <p:extLst>
      <p:ext uri="{BB962C8B-B14F-4D97-AF65-F5344CB8AC3E}">
        <p14:creationId xmlns:p14="http://schemas.microsoft.com/office/powerpoint/2010/main" val="1295730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32 of the Budapest Convention with one element (“</a:t>
            </a:r>
            <a:r>
              <a:rPr lang="en-US" sz="1200" b="0" dirty="0">
                <a:solidFill>
                  <a:srgbClr val="FF0000"/>
                </a:solidFill>
              </a:rPr>
              <a:t>person who has the lawful authority to disclose the data</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endParaRPr lang="en-US" dirty="0"/>
          </a:p>
          <a:p>
            <a:r>
              <a:rPr lang="en-US" dirty="0"/>
              <a:t>Who is a person that is "lawfully </a:t>
            </a:r>
            <a:r>
              <a:rPr lang="en-US" dirty="0" err="1"/>
              <a:t>authorised</a:t>
            </a:r>
            <a:r>
              <a:rPr lang="en-US" dirty="0"/>
              <a:t>" to disclose data may vary depending on the circumstances, the nature of the person and the applicable law concerned. For example, a person’s e-mail may be stored in another country by a service provider, or a person may intentionally store data in another country. These persons may retrieve the data and, provided that they have the lawful authority, they may voluntarily disclose the data to law enforcement officials or permit such officials to access the data, as provided in Article 32.</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64</a:t>
            </a:fld>
            <a:endParaRPr lang="en-US"/>
          </a:p>
        </p:txBody>
      </p:sp>
    </p:spTree>
    <p:extLst>
      <p:ext uri="{BB962C8B-B14F-4D97-AF65-F5344CB8AC3E}">
        <p14:creationId xmlns:p14="http://schemas.microsoft.com/office/powerpoint/2010/main" val="18704857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answers are: b) Publicly accessible data (c) Any stored data with lawful or voluntary consent of person </a:t>
            </a:r>
            <a:r>
              <a:rPr lang="en-US" dirty="0" err="1"/>
              <a:t>authorised</a:t>
            </a:r>
            <a:r>
              <a:rPr lang="en-US" dirty="0"/>
              <a:t> to disclose.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These powers are available under Article 32 of the Budapest Convention.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65</a:t>
            </a:fld>
            <a:endParaRPr lang="en-US"/>
          </a:p>
        </p:txBody>
      </p:sp>
    </p:spTree>
    <p:extLst>
      <p:ext uri="{BB962C8B-B14F-4D97-AF65-F5344CB8AC3E}">
        <p14:creationId xmlns:p14="http://schemas.microsoft.com/office/powerpoint/2010/main" val="39332035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answers are: b) Publicly accessible data (c) Any stored data with lawful or voluntary consent of person </a:t>
            </a:r>
            <a:r>
              <a:rPr lang="en-US" dirty="0" err="1"/>
              <a:t>authorised</a:t>
            </a:r>
            <a:r>
              <a:rPr lang="en-US" dirty="0"/>
              <a:t> to disclose.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These powers are available under Article 32 of the Budapest Convention.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66</a:t>
            </a:fld>
            <a:endParaRPr lang="en-US"/>
          </a:p>
        </p:txBody>
      </p:sp>
    </p:spTree>
    <p:extLst>
      <p:ext uri="{BB962C8B-B14F-4D97-AF65-F5344CB8AC3E}">
        <p14:creationId xmlns:p14="http://schemas.microsoft.com/office/powerpoint/2010/main" val="19151502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33 of the Budapest Convention with one element (“</a:t>
            </a:r>
            <a:r>
              <a:rPr lang="en-US" sz="1200" b="0" dirty="0">
                <a:solidFill>
                  <a:srgbClr val="FF0000"/>
                </a:solidFill>
              </a:rPr>
              <a:t>real-time collection of traffic data</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indent="0" algn="just">
              <a:buFont typeface="Wingdings" pitchFamily="2" charset="2"/>
              <a:buNone/>
            </a:pPr>
            <a:endParaRPr lang="en-US" sz="1200" dirty="0"/>
          </a:p>
          <a:p>
            <a:pPr marL="0" indent="0" algn="just">
              <a:buFont typeface="Wingdings" pitchFamily="2" charset="2"/>
              <a:buNone/>
            </a:pPr>
            <a:r>
              <a:rPr lang="en-US" sz="1200" dirty="0"/>
              <a:t>This provision empowers investigators to have the ability to obtain traffic data in real time regarding communications passing through a computer system in other parties. It is the international equivalent of the domestic law power established in accordance with Article 20 of the Budapest Convention. This power is important given that communications typically flow across territorial boundaries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67</a:t>
            </a:fld>
            <a:endParaRPr lang="en-US"/>
          </a:p>
        </p:txBody>
      </p:sp>
    </p:spTree>
    <p:extLst>
      <p:ext uri="{BB962C8B-B14F-4D97-AF65-F5344CB8AC3E}">
        <p14:creationId xmlns:p14="http://schemas.microsoft.com/office/powerpoint/2010/main" val="40184075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33 of the Budapest Convention with one element (“</a:t>
            </a:r>
            <a:r>
              <a:rPr lang="en-US" sz="1200" b="0" dirty="0">
                <a:solidFill>
                  <a:srgbClr val="FF0000"/>
                </a:solidFill>
              </a:rPr>
              <a:t>specified communications</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indent="0" algn="just">
              <a:buFont typeface="Wingdings" pitchFamily="2" charset="2"/>
              <a:buNone/>
            </a:pPr>
            <a:endParaRPr lang="en-US" sz="1200" dirty="0"/>
          </a:p>
          <a:p>
            <a:pPr marL="0" indent="0" algn="just">
              <a:buFont typeface="Wingdings" pitchFamily="2" charset="2"/>
              <a:buNone/>
            </a:pPr>
            <a:r>
              <a:rPr lang="en-US" sz="1200" dirty="0"/>
              <a:t>As indicated by the slide, requests for collection of traffic data made in accordance with Article 33 must be associated with specified communications identified by requesting states. </a:t>
            </a:r>
            <a:r>
              <a:rPr lang="en-US" dirty="0"/>
              <a:t>Given the</a:t>
            </a:r>
            <a:r>
              <a:rPr lang="en-US" baseline="0" dirty="0"/>
              <a:t> privacy concerns associated with real-time collection of traffic data, it is required that any exercise of powers under this article be with respect to specified communications and not giving general or indiscriminate surveillance powers to competent authorities.</a:t>
            </a:r>
            <a:endParaRPr lang="en-US"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68</a:t>
            </a:fld>
            <a:endParaRPr lang="en-US"/>
          </a:p>
        </p:txBody>
      </p:sp>
    </p:spTree>
    <p:extLst>
      <p:ext uri="{BB962C8B-B14F-4D97-AF65-F5344CB8AC3E}">
        <p14:creationId xmlns:p14="http://schemas.microsoft.com/office/powerpoint/2010/main" val="37130899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33 of the Budapest Convention with one element (“</a:t>
            </a:r>
            <a:r>
              <a:rPr lang="en-US" sz="1200" b="0" dirty="0">
                <a:solidFill>
                  <a:srgbClr val="FF0000"/>
                </a:solidFill>
              </a:rPr>
              <a:t>assistance… governed… conditions and procedures…. domestic law</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indent="0" algn="just">
              <a:buFont typeface="Wingdings" pitchFamily="2" charset="2"/>
              <a:buNone/>
            </a:pPr>
            <a:endParaRPr lang="en-US" sz="1200" dirty="0"/>
          </a:p>
          <a:p>
            <a:pPr marL="0" indent="0" algn="just">
              <a:buFont typeface="Wingdings" pitchFamily="2" charset="2"/>
              <a:buNone/>
            </a:pPr>
            <a:r>
              <a:rPr lang="en-US" sz="1200" dirty="0"/>
              <a:t>The mutual assistance provision under Article 33 is to be implemented by the requested party in accordance with applicable conditions and procedures provided under the requested party’s domestic laws (i.e. those powers established in accordance with Article 20 of the Budapest Convention).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69</a:t>
            </a:fld>
            <a:endParaRPr lang="en-US"/>
          </a:p>
        </p:txBody>
      </p:sp>
    </p:spTree>
    <p:extLst>
      <p:ext uri="{BB962C8B-B14F-4D97-AF65-F5344CB8AC3E}">
        <p14:creationId xmlns:p14="http://schemas.microsoft.com/office/powerpoint/2010/main" val="30614617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33 of the Budapest Convention with one element (“</a:t>
            </a:r>
            <a:r>
              <a:rPr lang="en-US" sz="1200" b="0" dirty="0">
                <a:solidFill>
                  <a:srgbClr val="FF0000"/>
                </a:solidFill>
              </a:rPr>
              <a:t>at least… similar domestic case</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indent="0" algn="just">
              <a:buFont typeface="Wingdings" pitchFamily="2" charset="2"/>
              <a:buNone/>
            </a:pPr>
            <a:endParaRPr lang="en-US" sz="1200" dirty="0"/>
          </a:p>
          <a:p>
            <a:pPr marL="0" indent="0" algn="just">
              <a:buFont typeface="Wingdings" pitchFamily="2" charset="2"/>
              <a:buNone/>
            </a:pPr>
            <a:r>
              <a:rPr lang="en-US" sz="1200" dirty="0"/>
              <a:t>Parties are required to provide mutual assistance under Article 33 at least for those offences for which the same power (equivalent to Article 20 of the Budapest Convention) would be available in a domestic case. </a:t>
            </a:r>
            <a:endParaRPr lang="en-GB" sz="1200"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70</a:t>
            </a:fld>
            <a:endParaRPr lang="en-US"/>
          </a:p>
        </p:txBody>
      </p:sp>
    </p:spTree>
    <p:extLst>
      <p:ext uri="{BB962C8B-B14F-4D97-AF65-F5344CB8AC3E}">
        <p14:creationId xmlns:p14="http://schemas.microsoft.com/office/powerpoint/2010/main" val="8537321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34 of the Budapest Convention with one element (“</a:t>
            </a:r>
            <a:r>
              <a:rPr lang="en-US" sz="1200" b="0" dirty="0">
                <a:solidFill>
                  <a:srgbClr val="FF0000"/>
                </a:solidFill>
              </a:rPr>
              <a:t>real-time collection or recording of content data</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indent="0" algn="just">
              <a:buFont typeface="Wingdings" pitchFamily="2" charset="2"/>
              <a:buNone/>
            </a:pPr>
            <a:endParaRPr lang="en-US" sz="1200" dirty="0"/>
          </a:p>
          <a:p>
            <a:pPr marL="0" indent="0" algn="just">
              <a:buFont typeface="Wingdings" pitchFamily="2" charset="2"/>
              <a:buNone/>
            </a:pPr>
            <a:r>
              <a:rPr lang="en-US" sz="1200" dirty="0"/>
              <a:t>This provision empowers investigators to have the ability to obtain content data in real time regarding communications passing through a computer system in other parties. It is the international equivalent of the domestic law power established in accordance with Article 21 of the Budapest Convention. This power is important given that communications typically flow across territorial boundaries. </a:t>
            </a:r>
            <a:endParaRPr lang="en-GB" sz="1200"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71</a:t>
            </a:fld>
            <a:endParaRPr lang="en-US"/>
          </a:p>
        </p:txBody>
      </p:sp>
    </p:spTree>
    <p:extLst>
      <p:ext uri="{BB962C8B-B14F-4D97-AF65-F5344CB8AC3E}">
        <p14:creationId xmlns:p14="http://schemas.microsoft.com/office/powerpoint/2010/main" val="61725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answers are: a) Hacking (c) Computer-related forgery (d) DDoS (e) Possession of child pornography in USB</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9221417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34 of the Budapest Convention with one element (“</a:t>
            </a:r>
            <a:r>
              <a:rPr lang="en-US" sz="1200" b="0" dirty="0">
                <a:solidFill>
                  <a:srgbClr val="FF0000"/>
                </a:solidFill>
              </a:rPr>
              <a:t>specified communications</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indent="0" algn="just">
              <a:buFont typeface="Wingdings" pitchFamily="2" charset="2"/>
              <a:buNone/>
            </a:pPr>
            <a:endParaRPr lang="en-US" sz="1200" dirty="0"/>
          </a:p>
          <a:p>
            <a:pPr marL="0" marR="0" lvl="0" indent="0" algn="just" defTabSz="457200" rtl="0" eaLnBrk="0" fontAlgn="base" latinLnBrk="0" hangingPunct="0">
              <a:lnSpc>
                <a:spcPct val="100000"/>
              </a:lnSpc>
              <a:spcBef>
                <a:spcPct val="30000"/>
              </a:spcBef>
              <a:spcAft>
                <a:spcPct val="0"/>
              </a:spcAft>
              <a:buClrTx/>
              <a:buSzTx/>
              <a:buFont typeface="Wingdings" pitchFamily="2" charset="2"/>
              <a:buNone/>
              <a:tabLst/>
              <a:defRPr/>
            </a:pPr>
            <a:r>
              <a:rPr lang="en-US" sz="1200" dirty="0"/>
              <a:t>As indicated by the slide, requests for recording or collection of content data made in accordance with Article 34 must be associated with specified communications identified by requesting states. </a:t>
            </a:r>
            <a:r>
              <a:rPr lang="en-US" dirty="0"/>
              <a:t>Given the</a:t>
            </a:r>
            <a:r>
              <a:rPr lang="en-US" baseline="0" dirty="0"/>
              <a:t> high privacy concerns associated with this power, it is required that any exercise of powers under this article be with respect to specified communications and not giving general or indiscriminate surveillance powers to competent authorities.</a:t>
            </a:r>
            <a:endParaRPr lang="en-GB" sz="1200"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72</a:t>
            </a:fld>
            <a:endParaRPr lang="en-US"/>
          </a:p>
        </p:txBody>
      </p:sp>
    </p:spTree>
    <p:extLst>
      <p:ext uri="{BB962C8B-B14F-4D97-AF65-F5344CB8AC3E}">
        <p14:creationId xmlns:p14="http://schemas.microsoft.com/office/powerpoint/2010/main" val="32083280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the text of Article 34 of the Budapest Convention with one element (“</a:t>
            </a:r>
            <a:r>
              <a:rPr lang="en-US" sz="1200" b="0" dirty="0">
                <a:solidFill>
                  <a:srgbClr val="FF0000"/>
                </a:solidFill>
              </a:rPr>
              <a:t>to the extent permitted under their applicable treaties and domestic laws</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Parties are required to provide mutual assistance under Article 34 to such extent permitted under their domestic law. Since this is a highly intrusive measure, parties have full discretion to limit the scope of mutual assistance they are willing to provide regarding the interception of content data. </a:t>
            </a:r>
            <a:endParaRPr lang="en-GB" sz="1200"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73</a:t>
            </a:fld>
            <a:endParaRPr lang="en-US"/>
          </a:p>
        </p:txBody>
      </p:sp>
    </p:spTree>
    <p:extLst>
      <p:ext uri="{BB962C8B-B14F-4D97-AF65-F5344CB8AC3E}">
        <p14:creationId xmlns:p14="http://schemas.microsoft.com/office/powerpoint/2010/main" val="14147385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False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Article 34 of the Budapest Convention allows parties to refuse mutual assistance regarding interception of content data to another party on the basis that it is not permitted under its domestic law.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74</a:t>
            </a:fld>
            <a:endParaRPr lang="en-US"/>
          </a:p>
        </p:txBody>
      </p:sp>
    </p:spTree>
    <p:extLst>
      <p:ext uri="{BB962C8B-B14F-4D97-AF65-F5344CB8AC3E}">
        <p14:creationId xmlns:p14="http://schemas.microsoft.com/office/powerpoint/2010/main" val="493411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correct answer is: </a:t>
            </a:r>
            <a:r>
              <a:rPr lang="en-US" b="1" dirty="0"/>
              <a:t>False</a:t>
            </a:r>
            <a:r>
              <a:rPr lang="en-US"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Article 34 of the Budapest Convention allows parties to refuse mutual assistance regarding interception of content data to another party on the basis that it is not permitted under its domestic law.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75</a:t>
            </a:fld>
            <a:endParaRPr lang="en-US"/>
          </a:p>
        </p:txBody>
      </p:sp>
    </p:spTree>
    <p:extLst>
      <p:ext uri="{BB962C8B-B14F-4D97-AF65-F5344CB8AC3E}">
        <p14:creationId xmlns:p14="http://schemas.microsoft.com/office/powerpoint/2010/main" val="42547526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part of the text of Article 35 of the Budapest Convention with one element (“</a:t>
            </a:r>
            <a:r>
              <a:rPr lang="en-US" sz="1200" b="0" dirty="0">
                <a:solidFill>
                  <a:srgbClr val="FF0000"/>
                </a:solidFill>
              </a:rPr>
              <a:t>point of contact… twenty-four hour, seven-day-a-week basis</a:t>
            </a:r>
            <a:r>
              <a:rPr lang="en-US" sz="1200" b="0" dirty="0"/>
              <a:t>… </a:t>
            </a:r>
            <a:r>
              <a:rPr lang="en-US" sz="1200" b="0" dirty="0">
                <a:solidFill>
                  <a:srgbClr val="FF0000"/>
                </a:solidFill>
              </a:rPr>
              <a:t>immediate assistance</a:t>
            </a:r>
            <a:r>
              <a:rPr lang="en-US"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As noted in the Explanatory Report to the Budapest Convention, “effective combating of crimes committed by use of computer systems and effective collection of evidence in electronic form requires very rapid response. Moreover, with a few keystrokes, action may be taken in one part of the world that instantly has consequences many thousands of </a:t>
            </a:r>
            <a:r>
              <a:rPr lang="en-US" sz="1200" dirty="0" err="1"/>
              <a:t>kilometres</a:t>
            </a:r>
            <a:r>
              <a:rPr lang="en-US" sz="1200" dirty="0"/>
              <a:t> and many time zones away. For this reason, existing police co-operation and mutual assistance modalities require supplemental channels to address the challenges of the computer age effectively. The channel established in this Article is based upon the experience gained from an already functioning network created under the auspices of the G8 group of nations.”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In this vein, Article 35 requires parties to designate a point of contact available 24 hours per day, 7 days per week in order to ensure immediate assistance in investigations and proceedings within the scope of Chapter III of the Budapest Convention.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76</a:t>
            </a:fld>
            <a:endParaRPr lang="en-US"/>
          </a:p>
        </p:txBody>
      </p:sp>
    </p:spTree>
    <p:extLst>
      <p:ext uri="{BB962C8B-B14F-4D97-AF65-F5344CB8AC3E}">
        <p14:creationId xmlns:p14="http://schemas.microsoft.com/office/powerpoint/2010/main" val="278464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On the left side, this slide shows part of the text of Article 35 of the Budapest Convention with one element (“</a:t>
            </a:r>
            <a:r>
              <a:rPr lang="en-US" sz="1200" b="0" dirty="0">
                <a:solidFill>
                  <a:srgbClr val="FF0000"/>
                </a:solidFill>
              </a:rPr>
              <a:t>investigations… proceedings</a:t>
            </a:r>
            <a:r>
              <a:rPr lang="en-US" sz="1200" b="0" dirty="0"/>
              <a:t>… </a:t>
            </a:r>
            <a:r>
              <a:rPr lang="en-US" sz="1200" b="0" dirty="0">
                <a:solidFill>
                  <a:srgbClr val="FF0000"/>
                </a:solidFill>
              </a:rPr>
              <a:t>related to computer systems and data</a:t>
            </a:r>
            <a:r>
              <a:rPr lang="en-US" sz="1200" b="0" dirty="0"/>
              <a:t>… </a:t>
            </a:r>
            <a:r>
              <a:rPr lang="en-US" sz="1200" b="0" dirty="0">
                <a:solidFill>
                  <a:srgbClr val="FF0000"/>
                </a:solidFill>
              </a:rPr>
              <a:t>collection of evidence in electronic form of a criminal offence</a:t>
            </a:r>
            <a:r>
              <a:rPr lang="en-US" b="0" dirty="0"/>
              <a:t>”) </a:t>
            </a:r>
            <a:r>
              <a:rPr lang="en-US" dirty="0"/>
              <a:t>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The purpose of the 24/7 network is to provide immediate assistance for the purpose of investigations or proceedings: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a) Concerning offences related to computer systems and data</a:t>
            </a:r>
          </a:p>
          <a:p>
            <a:r>
              <a:rPr lang="en-US" dirty="0"/>
              <a:t>b) Collection of evidence in electronic form of any criminal offence</a:t>
            </a:r>
          </a:p>
          <a:p>
            <a:endParaRPr lang="en-US" dirty="0"/>
          </a:p>
          <a:p>
            <a:r>
              <a:rPr lang="en-US" dirty="0"/>
              <a:t>This means that like the other international cooperation and mutual assistance of the Budapest Convention, Article 35 relates not only to cybercrime but also more broadly to electronic evidence.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77</a:t>
            </a:fld>
            <a:endParaRPr lang="en-US"/>
          </a:p>
        </p:txBody>
      </p:sp>
    </p:spTree>
    <p:extLst>
      <p:ext uri="{BB962C8B-B14F-4D97-AF65-F5344CB8AC3E}">
        <p14:creationId xmlns:p14="http://schemas.microsoft.com/office/powerpoint/2010/main" val="6732388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r>
              <a:rPr lang="en-US" b="0" dirty="0"/>
              <a:t>On the left side, this slide shows part of the text of Article 35 of the Budapest Convention with one element (“</a:t>
            </a:r>
            <a:r>
              <a:rPr lang="en-US" sz="1750" b="0" dirty="0">
                <a:solidFill>
                  <a:srgbClr val="FF0000"/>
                </a:solidFill>
              </a:rPr>
              <a:t>facilitating</a:t>
            </a:r>
            <a:r>
              <a:rPr lang="en-US" sz="1750" b="0" dirty="0"/>
              <a:t>… </a:t>
            </a:r>
            <a:r>
              <a:rPr lang="en-US" sz="1750" b="0" dirty="0">
                <a:solidFill>
                  <a:srgbClr val="FF0000"/>
                </a:solidFill>
              </a:rPr>
              <a:t>if permitted by its domestic law</a:t>
            </a:r>
            <a:r>
              <a:rPr lang="en-US" sz="1750" b="0" dirty="0"/>
              <a:t>… </a:t>
            </a:r>
            <a:r>
              <a:rPr lang="en-US" sz="1750" b="0" dirty="0">
                <a:solidFill>
                  <a:srgbClr val="FF0000"/>
                </a:solidFill>
              </a:rPr>
              <a:t>directly carrying out</a:t>
            </a:r>
            <a:r>
              <a:rPr lang="en-US" sz="1750" b="0" dirty="0"/>
              <a:t>… </a:t>
            </a:r>
            <a:r>
              <a:rPr lang="en-US" sz="1750" b="0" dirty="0">
                <a:solidFill>
                  <a:srgbClr val="FF0000"/>
                </a:solidFill>
              </a:rPr>
              <a:t>technical advice</a:t>
            </a:r>
            <a:r>
              <a:rPr lang="en-US" sz="1750" b="0" dirty="0"/>
              <a:t>… </a:t>
            </a:r>
            <a:r>
              <a:rPr lang="en-US" sz="1750" b="0" dirty="0">
                <a:solidFill>
                  <a:srgbClr val="FF0000"/>
                </a:solidFill>
              </a:rPr>
              <a:t>preservation… collection of evidence</a:t>
            </a:r>
            <a:r>
              <a:rPr lang="en-US" sz="1750" b="0" dirty="0"/>
              <a:t>… </a:t>
            </a:r>
            <a:r>
              <a:rPr lang="en-US" sz="1750" b="0" dirty="0">
                <a:solidFill>
                  <a:srgbClr val="FF0000"/>
                </a:solidFill>
              </a:rPr>
              <a:t>legal information</a:t>
            </a:r>
            <a:r>
              <a:rPr lang="en-US" sz="1750" b="0" dirty="0"/>
              <a:t>… </a:t>
            </a:r>
            <a:r>
              <a:rPr lang="en-US" sz="1750" b="0" dirty="0">
                <a:solidFill>
                  <a:srgbClr val="FF0000"/>
                </a:solidFill>
              </a:rPr>
              <a:t>locating of suspects</a:t>
            </a:r>
            <a:r>
              <a:rPr lang="en-US" b="0" dirty="0"/>
              <a:t>”) 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This slide gives examples of the type of assistance that may be provided by a 24/7 Network. The list on the slide is meant to be non-exhaustive.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78</a:t>
            </a:fld>
            <a:endParaRPr lang="en-US"/>
          </a:p>
        </p:txBody>
      </p:sp>
    </p:spTree>
    <p:extLst>
      <p:ext uri="{BB962C8B-B14F-4D97-AF65-F5344CB8AC3E}">
        <p14:creationId xmlns:p14="http://schemas.microsoft.com/office/powerpoint/2010/main" val="4748565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r>
              <a:rPr lang="en-US" b="0" dirty="0"/>
              <a:t>On the left side, this slide shows part of the text of Article 35 of the Budapest Convention with one element (“</a:t>
            </a:r>
            <a:r>
              <a:rPr lang="en-US" sz="1750" b="0" dirty="0">
                <a:solidFill>
                  <a:srgbClr val="FF0000"/>
                </a:solidFill>
              </a:rPr>
              <a:t>capacity to carry out communications… expedited basis</a:t>
            </a:r>
            <a:r>
              <a:rPr lang="en-US" sz="1750" b="0" dirty="0"/>
              <a:t>…</a:t>
            </a:r>
            <a:r>
              <a:rPr lang="en-US" sz="1750" b="0" dirty="0">
                <a:solidFill>
                  <a:srgbClr val="FF0000"/>
                </a:solidFill>
              </a:rPr>
              <a:t>able to co-ordinate with such authority… expedited basis</a:t>
            </a:r>
            <a:r>
              <a:rPr lang="en-US" sz="1750" b="0" dirty="0"/>
              <a:t>”) </a:t>
            </a:r>
            <a:r>
              <a:rPr lang="en-US" b="0" dirty="0"/>
              <a:t>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This slide outlines the capacity requirements for the 24/7 Network. </a:t>
            </a: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79</a:t>
            </a:fld>
            <a:endParaRPr lang="en-US"/>
          </a:p>
        </p:txBody>
      </p:sp>
    </p:spTree>
    <p:extLst>
      <p:ext uri="{BB962C8B-B14F-4D97-AF65-F5344CB8AC3E}">
        <p14:creationId xmlns:p14="http://schemas.microsoft.com/office/powerpoint/2010/main" val="38843111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Wingdings" pitchFamily="2" charset="2"/>
              <a:buNone/>
            </a:pPr>
            <a:r>
              <a:rPr lang="en-US" b="0" dirty="0"/>
              <a:t>On the left side, this slide shows part of the text of Article 35 of the Budapest Convention with one element (“</a:t>
            </a:r>
            <a:r>
              <a:rPr lang="en-US" sz="1750" b="0" dirty="0">
                <a:solidFill>
                  <a:srgbClr val="FF0000"/>
                </a:solidFill>
              </a:rPr>
              <a:t>trained… equipped personnel</a:t>
            </a:r>
            <a:r>
              <a:rPr lang="en-US" sz="1750" b="0" dirty="0"/>
              <a:t>”) </a:t>
            </a:r>
            <a:r>
              <a:rPr lang="en-US" b="0" dirty="0"/>
              <a:t>highlighted.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This slide outlines the capacity requirements for the 24/7 Network.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80</a:t>
            </a:fld>
            <a:endParaRPr lang="en-US"/>
          </a:p>
        </p:txBody>
      </p:sp>
    </p:spTree>
    <p:extLst>
      <p:ext uri="{BB962C8B-B14F-4D97-AF65-F5344CB8AC3E}">
        <p14:creationId xmlns:p14="http://schemas.microsoft.com/office/powerpoint/2010/main" val="8807687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The first part will provide a background of and review the provisions of the draft Second Additional Protocol to the Budapest Convention.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81</a:t>
            </a:fld>
            <a:endParaRPr lang="en-US"/>
          </a:p>
        </p:txBody>
      </p:sp>
    </p:spTree>
    <p:extLst>
      <p:ext uri="{BB962C8B-B14F-4D97-AF65-F5344CB8AC3E}">
        <p14:creationId xmlns:p14="http://schemas.microsoft.com/office/powerpoint/2010/main" val="30166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one part of Article 24 of the Budapest Convention with one element “punishable…maximum period of at least one year…. more severe penalty…..different minimum penalty”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en-GB" sz="1200" dirty="0"/>
              <a:t>The Budapest Convention is not ordinarily an extradition treaty – but it requires parties to extradite suspected offenders under certain circumstances in relation to offences established in accordance with the Budapest Convention. The offence must be punishable in both countries for at least one year though parties may agree to a different penalty on the basis of legislation or an extradition treaty.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19910281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Language of request</a:t>
            </a:r>
            <a:r>
              <a:rPr lang="en-US" dirty="0"/>
              <a:t>: </a:t>
            </a:r>
            <a:r>
              <a:rPr lang="en-US" sz="1200" kern="1200" dirty="0">
                <a:solidFill>
                  <a:schemeClr val="tx1"/>
                </a:solidFill>
                <a:effectLst/>
                <a:latin typeface="+mn-lt"/>
                <a:ea typeface="ＭＳ Ｐゴシック" pitchFamily="-65" charset="-128"/>
                <a:cs typeface="ＭＳ Ｐゴシック" pitchFamily="-65" charset="-128"/>
              </a:rPr>
              <a:t>This Article provides a framework for languages that may be used when addressing Parties and service providers. Even where in practice Parties are able to work in languages other than their official languages, such possibility may not be foreseen by domestic law or treaties. The objective of this Article is to provide additional flexibility under this Protocol. </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1" dirty="0"/>
              <a:t>Video conferencing</a:t>
            </a:r>
            <a:r>
              <a:rPr lang="en-US" dirty="0"/>
              <a:t>: A</a:t>
            </a:r>
            <a:r>
              <a:rPr lang="en-US" sz="1200" kern="1200" dirty="0">
                <a:solidFill>
                  <a:schemeClr val="tx1"/>
                </a:solidFill>
                <a:effectLst/>
                <a:latin typeface="+mn-lt"/>
                <a:ea typeface="ＭＳ Ｐゴシック" pitchFamily="-65" charset="-128"/>
                <a:cs typeface="ＭＳ Ｐゴシック" pitchFamily="-65" charset="-128"/>
              </a:rPr>
              <a:t>rticle primarily addresses the use of video conferencing technology to take testimony or statements. This form of cooperation may be provided for in existing bilateral and multilateral mutual assistance treaties, e.g., ETS 182 (Second Additional Protocol to the Convention on Mutual Assistance in Criminal Matters). In order to not supersede provisions specifically designed to meet the requirements of the parties to those treaties or conventions, Article [ ], like several other articles in this Protocol, applies in the absence of a mutual legal assistance treaty, or arrangement on the basis of uniform or reciprocal legislation, in force between the requesting and requested Parties. Such articles follow the same approach as in Article 27 of the Budapest Convention.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endParaRPr>
          </a:p>
          <a:p>
            <a:r>
              <a:rPr lang="en-US" sz="1200" b="1" kern="1200" dirty="0">
                <a:solidFill>
                  <a:schemeClr val="tx1"/>
                </a:solidFill>
                <a:effectLst/>
                <a:latin typeface="+mn-lt"/>
                <a:ea typeface="ＭＳ Ｐゴシック" pitchFamily="-65" charset="-128"/>
              </a:rPr>
              <a:t>JIT and joint investigations</a:t>
            </a:r>
            <a:r>
              <a:rPr lang="en-US" sz="1200" kern="1200" dirty="0">
                <a:solidFill>
                  <a:schemeClr val="tx1"/>
                </a:solidFill>
                <a:effectLst/>
                <a:latin typeface="+mn-lt"/>
                <a:ea typeface="ＭＳ Ｐゴシック" pitchFamily="-65" charset="-128"/>
              </a:rPr>
              <a:t>: Given </a:t>
            </a:r>
            <a:r>
              <a:rPr lang="en-US" sz="1200" kern="1200" dirty="0">
                <a:solidFill>
                  <a:schemeClr val="tx1"/>
                </a:solidFill>
                <a:effectLst/>
                <a:latin typeface="+mn-lt"/>
                <a:ea typeface="ＭＳ Ｐゴシック" pitchFamily="-65" charset="-128"/>
                <a:cs typeface="ＭＳ Ｐゴシック" pitchFamily="-65" charset="-128"/>
              </a:rPr>
              <a:t>the transnational nature of cybercrime and electronic evidence, investigations and prosecutions related to cybercrime and electronic evidence often have links to other States. Joint investigation teams (JITs) can be an effective means for operational cooperation or coordination between two or more States. Article [ ] provides a basis for such forms of cooperation. </a:t>
            </a:r>
          </a:p>
          <a:p>
            <a:endParaRPr lang="en-US" sz="1200" b="1" kern="1200" dirty="0">
              <a:solidFill>
                <a:schemeClr val="tx1"/>
              </a:solidFill>
              <a:effectLst/>
              <a:latin typeface="+mn-lt"/>
              <a:ea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ＭＳ Ｐゴシック" pitchFamily="-65" charset="-128"/>
              </a:rPr>
              <a:t>Emergency mutual assistance</a:t>
            </a:r>
            <a:r>
              <a:rPr lang="en-US" sz="1200" kern="1200" dirty="0">
                <a:solidFill>
                  <a:schemeClr val="tx1"/>
                </a:solidFill>
                <a:effectLst/>
                <a:latin typeface="+mn-lt"/>
                <a:ea typeface="ＭＳ Ｐゴシック" pitchFamily="-65" charset="-128"/>
              </a:rPr>
              <a:t>:  Article is intended to provide </a:t>
            </a:r>
            <a:r>
              <a:rPr lang="en-US" sz="1200" i="0" kern="1200" dirty="0">
                <a:solidFill>
                  <a:schemeClr val="tx1"/>
                </a:solidFill>
                <a:effectLst/>
                <a:latin typeface="+mn-lt"/>
                <a:ea typeface="ＭＳ Ｐゴシック" pitchFamily="-65" charset="-128"/>
              </a:rPr>
              <a:t>maximally e</a:t>
            </a:r>
            <a:r>
              <a:rPr lang="en-US" sz="1200" i="0" kern="1200" dirty="0">
                <a:solidFill>
                  <a:schemeClr val="tx1"/>
                </a:solidFill>
                <a:effectLst/>
                <a:latin typeface="+mn-lt"/>
                <a:ea typeface="ＭＳ Ｐゴシック" pitchFamily="-65" charset="-128"/>
                <a:cs typeface="ＭＳ Ｐゴシック" pitchFamily="-65" charset="-128"/>
              </a:rPr>
              <a:t>xpedited</a:t>
            </a:r>
            <a:r>
              <a:rPr lang="en-US" sz="1200" kern="1200" dirty="0">
                <a:solidFill>
                  <a:schemeClr val="tx1"/>
                </a:solidFill>
                <a:effectLst/>
                <a:latin typeface="+mn-lt"/>
                <a:ea typeface="ＭＳ Ｐゴシック" pitchFamily="-65" charset="-128"/>
                <a:cs typeface="ＭＳ Ｐゴシック" pitchFamily="-65" charset="-128"/>
              </a:rPr>
              <a:t> procedure for mutual assistance requests made in emergency situations. An emergency is defined in paragraph 1 as being those in which there is a significant and imminent risk to the life or safety of a natural person. The definition is intended to cover situations in which the risk is imminent, meaning that it does not include situations in which the risk to the life or safety of the person has already passed, or in which there may be a future risk that is not imminent. The reason for this very precise definition is that the article places labor intensive obligations on both the requested and requesting Parties to react in a greatly accelerated manner in emergencies, which consequently requires that emergency requests be given a higher priority than other important but somewhat less urgent cases, even if they had been submitted earlier.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ＭＳ Ｐゴシック" pitchFamily="-65" charset="-128"/>
              </a:rPr>
              <a:t>Direct disclosure of subscriber information: </a:t>
            </a:r>
            <a:r>
              <a:rPr lang="en-US" sz="1200" kern="1200" dirty="0">
                <a:solidFill>
                  <a:schemeClr val="tx1"/>
                </a:solidFill>
                <a:effectLst/>
                <a:latin typeface="+mn-lt"/>
                <a:ea typeface="ＭＳ Ｐゴシック" pitchFamily="-65" charset="-128"/>
                <a:cs typeface="ＭＳ Ｐゴシック" pitchFamily="-65" charset="-128"/>
              </a:rPr>
              <a:t>his article establishes a procedure that provides for the direct cooperation between the authorities of one Party and a service provider in the territory of another Party to obtain subscriber information. The procedure builds on the conclusions of the Convention Committee’s Cloud Evidence Group and Guidance Note on Article 18 of the Convention, acknowledging the importance of timely cross-border access to electronic evidence in criminal investigations and proceedings, in view of the challenges posed by existing procedures for obtaining electronic evidence from service providers in other countries.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1" dirty="0"/>
          </a:p>
          <a:p>
            <a:r>
              <a:rPr lang="en-US" b="1" dirty="0"/>
              <a:t>Giving the effects to orders: </a:t>
            </a:r>
            <a:r>
              <a:rPr lang="en-US" sz="1200" kern="1200" dirty="0">
                <a:solidFill>
                  <a:schemeClr val="tx1"/>
                </a:solidFill>
                <a:effectLst/>
                <a:latin typeface="+mn-lt"/>
                <a:ea typeface="ＭＳ Ｐゴシック" pitchFamily="-65" charset="-128"/>
                <a:cs typeface="ＭＳ Ｐゴシック" pitchFamily="-65" charset="-128"/>
              </a:rPr>
              <a:t>The purpose of this Article is for a requesting Party to have the ability to issue an order </a:t>
            </a:r>
            <a:endParaRPr lang="en-US" dirty="0"/>
          </a:p>
          <a:p>
            <a:r>
              <a:rPr lang="en-US" sz="1200" kern="1200" dirty="0">
                <a:solidFill>
                  <a:schemeClr val="tx1"/>
                </a:solidFill>
                <a:effectLst/>
                <a:latin typeface="+mn-lt"/>
                <a:ea typeface="ＭＳ Ｐゴシック" pitchFamily="-65" charset="-128"/>
                <a:cs typeface="ＭＳ Ｐゴシック" pitchFamily="-65" charset="-128"/>
              </a:rPr>
              <a:t>to be submitted to a requested Party and for the requested Party to have the ability to give effect to that order by compelling a service provider in its territory to produce subscriber information or traffic data in the service provider’s possession or control. </a:t>
            </a:r>
            <a:endParaRPr lang="en-US" b="1"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82</a:t>
            </a:fld>
            <a:endParaRPr lang="en-US"/>
          </a:p>
        </p:txBody>
      </p:sp>
    </p:spTree>
    <p:extLst>
      <p:ext uri="{BB962C8B-B14F-4D97-AF65-F5344CB8AC3E}">
        <p14:creationId xmlns:p14="http://schemas.microsoft.com/office/powerpoint/2010/main" val="5908405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Language of request</a:t>
            </a:r>
            <a:r>
              <a:rPr lang="en-US" dirty="0"/>
              <a:t>: </a:t>
            </a:r>
            <a:r>
              <a:rPr lang="en-US" sz="1200" kern="1200" dirty="0">
                <a:solidFill>
                  <a:schemeClr val="tx1"/>
                </a:solidFill>
                <a:effectLst/>
                <a:latin typeface="+mn-lt"/>
                <a:ea typeface="ＭＳ Ｐゴシック" pitchFamily="-65" charset="-128"/>
                <a:cs typeface="ＭＳ Ｐゴシック" pitchFamily="-65" charset="-128"/>
              </a:rPr>
              <a:t>This Article provides a framework for languages that may be used when addressing Parties and service providers. Even where in practice Parties are able to work in languages other than their official languages, such possibility may not be foreseen by domestic law or treaties. The objective of this Article is to provide additional flexibility under this Protocol. </a:t>
            </a:r>
          </a:p>
          <a:p>
            <a:endParaRPr lang="en-US" dirty="0"/>
          </a:p>
          <a:p>
            <a:r>
              <a:rPr lang="en-US" sz="1200" kern="1200" dirty="0">
                <a:solidFill>
                  <a:schemeClr val="tx1"/>
                </a:solidFill>
                <a:effectLst/>
                <a:latin typeface="+mn-lt"/>
                <a:ea typeface="ＭＳ Ｐゴシック" pitchFamily="-65" charset="-128"/>
                <a:cs typeface="ＭＳ Ｐゴシック" pitchFamily="-65" charset="-128"/>
              </a:rPr>
              <a:t>Inaccurate or costly translations of mutual assistance requests relating to electronic crime are a chronic complaint requiring urgent attention. This impediment erodes legitimate processes to obtain data and protect public safety. The same considerations apply outside of traditional mutual assistance, such as when a Party transmits an order directly to a service provider in another Party’s territory under Article [ ], or requests to give effect to an order under Article [ ]. While machine translation capabilities are expected to improve, they are currently inadequate. For these reasons, the translation problem was mentioned repeatedly in proposals about the articles to include in a protocol.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83</a:t>
            </a:fld>
            <a:endParaRPr lang="en-US"/>
          </a:p>
        </p:txBody>
      </p:sp>
    </p:spTree>
    <p:extLst>
      <p:ext uri="{BB962C8B-B14F-4D97-AF65-F5344CB8AC3E}">
        <p14:creationId xmlns:p14="http://schemas.microsoft.com/office/powerpoint/2010/main" val="360368292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pitchFamily="-65" charset="-128"/>
                <a:cs typeface="ＭＳ Ｐゴシック" pitchFamily="-65" charset="-128"/>
              </a:rPr>
              <a:t>This article primarily addresses the use of video conferencing technology to take testimony or statements. This form of cooperation may be provided for in existing bilateral and multilateral mutual assistance treaties, e.g., ETS 182 (Second Additional Protocol to the Convention on Mutual Assistance in Criminal Matters). In order to not supersede provisions specifically designed to meet the requirements of the parties to those treaties or conventions, Article [ ], like several other articles in this Protocol, applies in the absence of a mutual legal assistance treaty, or arrangement on the basis of uniform or reciprocal legislation, in force between the requesting and requested Parties. Such articles follow the same approach as in Article 27 of the Budapest Convention. </a:t>
            </a:r>
          </a:p>
          <a:p>
            <a:endParaRPr lang="en-US" sz="1200" kern="1200" dirty="0">
              <a:solidFill>
                <a:schemeClr val="tx1"/>
              </a:solidFill>
              <a:effectLst/>
              <a:latin typeface="+mn-lt"/>
              <a:ea typeface="ＭＳ Ｐゴシック" pitchFamily="-65" charset="-128"/>
              <a:cs typeface="ＭＳ Ｐゴシック" pitchFamily="-65" charset="-128"/>
            </a:endParaRPr>
          </a:p>
          <a:p>
            <a:r>
              <a:rPr lang="en-US" sz="1200" kern="1200" dirty="0">
                <a:solidFill>
                  <a:schemeClr val="tx1"/>
                </a:solidFill>
                <a:effectLst/>
                <a:latin typeface="+mn-lt"/>
                <a:ea typeface="ＭＳ Ｐゴシック" pitchFamily="-65" charset="-128"/>
                <a:cs typeface="ＭＳ Ｐゴシック" pitchFamily="-65" charset="-128"/>
              </a:rPr>
              <a:t>In addition, Article [ ] has the same material scope as in Article 25 of the Budapest Convention, that is, it is available “for the purpose of investigations or proceedings concerning criminal offences related to computer systems and data, or for the collection of evidence in electronic form of a criminal offence.” As stated in paragraph 253 of the Explanatory Report to the Budapest Convention, “criminal offences related to computer systems and data” means “the offences covered by Article 14, paragraph 2, </a:t>
            </a:r>
            <a:r>
              <a:rPr lang="en-US" sz="1200" kern="1200" dirty="0" err="1">
                <a:solidFill>
                  <a:schemeClr val="tx1"/>
                </a:solidFill>
                <a:effectLst/>
                <a:latin typeface="+mn-lt"/>
                <a:ea typeface="ＭＳ Ｐゴシック" pitchFamily="-65" charset="-128"/>
                <a:cs typeface="ＭＳ Ｐゴシック" pitchFamily="-65" charset="-128"/>
              </a:rPr>
              <a:t>litterae</a:t>
            </a:r>
            <a:r>
              <a:rPr lang="en-US" sz="1200" kern="1200" dirty="0">
                <a:solidFill>
                  <a:schemeClr val="tx1"/>
                </a:solidFill>
                <a:effectLst/>
                <a:latin typeface="+mn-lt"/>
                <a:ea typeface="ＭＳ Ｐゴシック" pitchFamily="-65" charset="-128"/>
                <a:cs typeface="ＭＳ Ｐゴシック" pitchFamily="-65" charset="-128"/>
              </a:rPr>
              <a:t> a-b” of the Budapest Convention, i.e., “the criminal offences established in accordance with Articles 2-11 of this Convention” and “other criminal offences committed by means of a computer system ....”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84</a:t>
            </a:fld>
            <a:endParaRPr lang="en-US"/>
          </a:p>
        </p:txBody>
      </p:sp>
    </p:spTree>
    <p:extLst>
      <p:ext uri="{BB962C8B-B14F-4D97-AF65-F5344CB8AC3E}">
        <p14:creationId xmlns:p14="http://schemas.microsoft.com/office/powerpoint/2010/main" val="350900075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85</a:t>
            </a:fld>
            <a:endParaRPr lang="en-US"/>
          </a:p>
        </p:txBody>
      </p:sp>
    </p:spTree>
    <p:extLst>
      <p:ext uri="{BB962C8B-B14F-4D97-AF65-F5344CB8AC3E}">
        <p14:creationId xmlns:p14="http://schemas.microsoft.com/office/powerpoint/2010/main" val="392890949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86</a:t>
            </a:fld>
            <a:endParaRPr lang="en-US"/>
          </a:p>
        </p:txBody>
      </p:sp>
    </p:spTree>
    <p:extLst>
      <p:ext uri="{BB962C8B-B14F-4D97-AF65-F5344CB8AC3E}">
        <p14:creationId xmlns:p14="http://schemas.microsoft.com/office/powerpoint/2010/main" val="3837571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pitchFamily="-65" charset="-128"/>
                <a:cs typeface="ＭＳ Ｐゴシック" pitchFamily="-65" charset="-128"/>
              </a:rPr>
              <a:t>Experience has shown that where a State is investigating an offence with a cross- border dimension in relation to cybercrime or for which electronic evidence needs to be obtained, the investigation can benefit from the participation of the authorities of other States that are also investigating the same or related conduct or where coordination is otherwise useful. </a:t>
            </a:r>
          </a:p>
          <a:p>
            <a:endParaRPr lang="en-US" dirty="0"/>
          </a:p>
          <a:p>
            <a:r>
              <a:rPr lang="en-US" sz="1200" kern="1200" dirty="0">
                <a:solidFill>
                  <a:schemeClr val="tx1"/>
                </a:solidFill>
                <a:effectLst/>
                <a:latin typeface="+mn-lt"/>
                <a:ea typeface="ＭＳ Ｐゴシック" pitchFamily="-65" charset="-128"/>
                <a:cs typeface="ＭＳ Ｐゴシック" pitchFamily="-65" charset="-128"/>
              </a:rPr>
              <a:t>As indicated in Article [general principles re this chapter] of this Protocol and explanatory report paragraphs [x to y], [the provisions of this Article shall not apply where there is a mutual assistance treaty or arrangement on the basis of uniform or reciprocal legislation in force between the requesting and requested Parties unless the Parties concerned agree to apply any or all of the remainder of this Article in lieu thereof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87</a:t>
            </a:fld>
            <a:endParaRPr lang="en-US"/>
          </a:p>
        </p:txBody>
      </p:sp>
    </p:spTree>
    <p:extLst>
      <p:ext uri="{BB962C8B-B14F-4D97-AF65-F5344CB8AC3E}">
        <p14:creationId xmlns:p14="http://schemas.microsoft.com/office/powerpoint/2010/main" val="14960243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88</a:t>
            </a:fld>
            <a:endParaRPr lang="en-US"/>
          </a:p>
        </p:txBody>
      </p:sp>
    </p:spTree>
    <p:extLst>
      <p:ext uri="{BB962C8B-B14F-4D97-AF65-F5344CB8AC3E}">
        <p14:creationId xmlns:p14="http://schemas.microsoft.com/office/powerpoint/2010/main" val="18188173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mn-lt"/>
                <a:ea typeface="ＭＳ Ｐゴシック" pitchFamily="-65" charset="-128"/>
                <a:cs typeface="ＭＳ Ｐゴシック" pitchFamily="-65" charset="-128"/>
              </a:rPr>
              <a:t>Article is designed to provide maximally expedited procedure for mutual assistance requests made in emergency situations. An emergency is defined in paragraph 1 as being those in which there is a significant and imminent risk to the life or safety of a natural person. The definition is intended to cover situations in which the risk is imminent, meaning that it does not include situations in which the risk to the life or safety of the person has already passed, or in which there may be a future risk that is not imminent. The reason for this very precise definition is that the article places labor intensive obligations on both the requested and requesting Parties to react in a greatly accelerated manner in emergencies, which consequently requires that emergency requests be given a higher priority than other important but somewhat less urgent cases, even if they had been submitted earlier. </a:t>
            </a:r>
            <a:endParaRPr lang="en-US" dirty="0"/>
          </a:p>
          <a:p>
            <a:endParaRPr lang="en-US" sz="1200" kern="1200" dirty="0">
              <a:solidFill>
                <a:schemeClr val="tx1"/>
              </a:solidFill>
              <a:effectLst/>
              <a:latin typeface="+mn-lt"/>
              <a:ea typeface="ＭＳ Ｐゴシック" pitchFamily="-65" charset="-128"/>
              <a:cs typeface="ＭＳ Ｐゴシック" pitchFamily="-65" charset="-128"/>
            </a:endParaRPr>
          </a:p>
          <a:p>
            <a:r>
              <a:rPr lang="en-US" sz="1200" kern="1200" dirty="0">
                <a:solidFill>
                  <a:schemeClr val="tx1"/>
                </a:solidFill>
                <a:effectLst/>
                <a:latin typeface="+mn-lt"/>
                <a:ea typeface="ＭＳ Ｐゴシック" pitchFamily="-65" charset="-128"/>
                <a:cs typeface="ＭＳ Ｐゴシック" pitchFamily="-65" charset="-128"/>
              </a:rPr>
              <a:t>Because protocol Article [ ] is limited to the circumstances justifying such rapidly accelerated action, it is distinct from Article 25(3) of the main Convention, in which requests for mutual assistance may be made by expedited means of communications in urgent circumstances that do not rise to the level of emergency as defined. In other words, Article 25(3) is broader in scope than protocol Article [ ], in that 25(3) covers situations not covered in Article [ ], such as ongoing but non-imminent risks to life or safety of persons, potential destruction of evidence that may result from delay, a rapidly approaching trial date, or other types of urgencies. While the mechanism in Article 25(3) provides for a more rapid method of conveying and responding to a request, the obligations in the case of an emergency under protocol Article [ ] are significantly greater; i.e. where MLA is required to prevent significant andimminentrisktolifeorsafety,theprocessshouldbeevenmoreaccelerated. Emergencies involving a significant and imminent risk to the life or safety of a person often involve hostage situations in which there is a credible risk of imminent loss of life, serious injury or other harm to the victim and the suspect is negotiating for ransom via email or social media so that the location of the victim may be determined through data stored by the provider, sexual abuse of a child as evidenced by the discovery of recently produced child sexual exploitation or child sexual abuse materials, or other indicia of abuse, immediate post terrorist attack scenarios in which authorities seek to determine with whom the attackers communicated in order to determine if further attacks are imminent, and threats to the security of critical infrastructure in which there is a significant and imminent risk of danger to life or safety of a natural person.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89</a:t>
            </a:fld>
            <a:endParaRPr lang="en-US"/>
          </a:p>
        </p:txBody>
      </p:sp>
    </p:spTree>
    <p:extLst>
      <p:ext uri="{BB962C8B-B14F-4D97-AF65-F5344CB8AC3E}">
        <p14:creationId xmlns:p14="http://schemas.microsoft.com/office/powerpoint/2010/main" val="40682447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90</a:t>
            </a:fld>
            <a:endParaRPr lang="en-US"/>
          </a:p>
        </p:txBody>
      </p:sp>
    </p:spTree>
    <p:extLst>
      <p:ext uri="{BB962C8B-B14F-4D97-AF65-F5344CB8AC3E}">
        <p14:creationId xmlns:p14="http://schemas.microsoft.com/office/powerpoint/2010/main" val="32225154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pitchFamily="-65" charset="-128"/>
                <a:cs typeface="ＭＳ Ｐゴシック" pitchFamily="-65" charset="-128"/>
              </a:rPr>
              <a:t>This article establishes a procedure that provides for the direct cooperation between the authorities of one Party and a service provider in the territory of another Party to obtain subscriber information. The procedure builds on the conclusions of the Convention Committee’s Cloud Evidence Group and Guidance Note on Article 18 of the Convention, acknowledging the importance of timely cross-border access to electronic evidence in criminal investigations and proceedings, in view of the challenges posed by existing procedures for obtaining electronic evidence from service providers in other countries. </a:t>
            </a:r>
          </a:p>
          <a:p>
            <a:endParaRPr lang="en-US" sz="1200" kern="1200" dirty="0">
              <a:solidFill>
                <a:schemeClr val="tx1"/>
              </a:solidFill>
              <a:effectLst/>
              <a:latin typeface="+mn-lt"/>
              <a:ea typeface="ＭＳ Ｐゴシック" pitchFamily="-65" charset="-128"/>
              <a:cs typeface="ＭＳ Ｐゴシック" pitchFamily="-65" charset="-128"/>
            </a:endParaRPr>
          </a:p>
          <a:p>
            <a:r>
              <a:rPr lang="en-US" sz="1200" kern="1200" dirty="0">
                <a:solidFill>
                  <a:schemeClr val="tx1"/>
                </a:solidFill>
                <a:effectLst/>
                <a:latin typeface="+mn-lt"/>
                <a:ea typeface="ＭＳ Ｐゴシック" pitchFamily="-65" charset="-128"/>
                <a:cs typeface="ＭＳ Ｐゴシック" pitchFamily="-65" charset="-128"/>
              </a:rPr>
              <a:t>An increasing number of criminal investigations and proceedings nowadays require access to electronic evidence from service providers in other countries. Even for crimes that are entirely domestic in nature – i.e., where the crime, the victim and the perpetrator are all in the same country as the investigating authority – the electronic evidence may be held by a service provider in the territory of another country. In many situations, authorities that are investigating a crime may be required to use international cooperation procedures, such as mutual assistance, which are not always able to provide assistance rapidly or effectively enough for the needs of the investigation or proceeding due to the continually increasing volume of requests seeking electronic evidence.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91</a:t>
            </a:fld>
            <a:endParaRPr lang="en-US"/>
          </a:p>
        </p:txBody>
      </p:sp>
    </p:spTree>
    <p:extLst>
      <p:ext uri="{BB962C8B-B14F-4D97-AF65-F5344CB8AC3E}">
        <p14:creationId xmlns:p14="http://schemas.microsoft.com/office/powerpoint/2010/main" val="361383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left side, this slide shows the text of one part of Article 24 of the Budapest Convention with one element “criminal offences…. deemed to be included as extraditable offences in any extradition treaty” highlighted in red.</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On the right side, this slide provides an explanation of the highlighted element.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indent="0" algn="just">
              <a:buFont typeface="Wingdings" pitchFamily="2" charset="2"/>
              <a:buNone/>
            </a:pPr>
            <a:r>
              <a:rPr lang="en-GB" sz="1200" dirty="0"/>
              <a:t>The Budapest Convention is not ordinarily an extradition treaty – and rather than prescribe a specific procedure for extradition, it provides that the offences established in accordance with the Budapest Convention will be deemed to be included as extraditable offences in any extradition treaty. </a:t>
            </a:r>
            <a:r>
              <a:rPr lang="en-US" sz="1200" dirty="0"/>
              <a:t>This means that the existing procedures accepted by each party would apply in relation to offences established in accordance with the Budapest Convention.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20917010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92</a:t>
            </a:fld>
            <a:endParaRPr lang="en-US"/>
          </a:p>
        </p:txBody>
      </p:sp>
    </p:spTree>
    <p:extLst>
      <p:ext uri="{BB962C8B-B14F-4D97-AF65-F5344CB8AC3E}">
        <p14:creationId xmlns:p14="http://schemas.microsoft.com/office/powerpoint/2010/main" val="336953144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93</a:t>
            </a:fld>
            <a:endParaRPr lang="en-US"/>
          </a:p>
        </p:txBody>
      </p:sp>
    </p:spTree>
    <p:extLst>
      <p:ext uri="{BB962C8B-B14F-4D97-AF65-F5344CB8AC3E}">
        <p14:creationId xmlns:p14="http://schemas.microsoft.com/office/powerpoint/2010/main" val="2629211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94</a:t>
            </a:fld>
            <a:endParaRPr lang="en-US"/>
          </a:p>
        </p:txBody>
      </p:sp>
    </p:spTree>
    <p:extLst>
      <p:ext uri="{BB962C8B-B14F-4D97-AF65-F5344CB8AC3E}">
        <p14:creationId xmlns:p14="http://schemas.microsoft.com/office/powerpoint/2010/main" val="12914142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95</a:t>
            </a:fld>
            <a:endParaRPr lang="en-US"/>
          </a:p>
        </p:txBody>
      </p:sp>
    </p:spTree>
    <p:extLst>
      <p:ext uri="{BB962C8B-B14F-4D97-AF65-F5344CB8AC3E}">
        <p14:creationId xmlns:p14="http://schemas.microsoft.com/office/powerpoint/2010/main" val="10057252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ＭＳ Ｐゴシック" pitchFamily="-65" charset="-128"/>
                <a:cs typeface="ＭＳ Ｐゴシック" pitchFamily="-65" charset="-128"/>
              </a:rPr>
              <a:t>The purpose of this Article is for a requesting Party to have the ability to issue an order </a:t>
            </a:r>
            <a:endParaRPr lang="en-US" dirty="0"/>
          </a:p>
          <a:p>
            <a:r>
              <a:rPr lang="en-US" sz="1200" kern="1200" dirty="0">
                <a:solidFill>
                  <a:schemeClr val="tx1"/>
                </a:solidFill>
                <a:effectLst/>
                <a:latin typeface="+mn-lt"/>
                <a:ea typeface="ＭＳ Ｐゴシック" pitchFamily="-65" charset="-128"/>
                <a:cs typeface="ＭＳ Ｐゴシック" pitchFamily="-65" charset="-128"/>
              </a:rPr>
              <a:t>to be submitted to a requested Party and for the requested Party to have the ability to give effect to that order by compelling a service provider in its territory to produce subscriber information or traffic data in the service provider’s possession or control. </a:t>
            </a:r>
          </a:p>
          <a:p>
            <a:endParaRPr lang="en-US" dirty="0"/>
          </a:p>
          <a:p>
            <a:r>
              <a:rPr lang="en-US" sz="1200" kern="1200" dirty="0">
                <a:solidFill>
                  <a:schemeClr val="tx1"/>
                </a:solidFill>
                <a:effectLst/>
                <a:latin typeface="+mn-lt"/>
                <a:ea typeface="ＭＳ Ｐゴシック" pitchFamily="-65" charset="-128"/>
                <a:cs typeface="ＭＳ Ｐゴシック" pitchFamily="-65" charset="-128"/>
              </a:rPr>
              <a:t>The Article establishes a mechanism that complements the mutual assistance provisions of the Convention. It is designed to be more streamlined than mutual assistance currently is, in that the information the requesting Party must provide is more limited, and the process for obtaining the data more rapid. This Article complements, and therefore is without prejudice to, other mutual assistance processes under the Convention, or other multilateral or bilateral agreements, which a Party remains free to invoke. Indeed, in situations in which a requesting Party wishes to seek traffic data from a Party that has reserved to that aspect of this Article, the requesting Party can use another mutual assistance procedure. Where, as is often the case, subscriber information, traffic data and stored content data are sought at the same time, it may be more efficient to seek all three forms of data for the same account via a single traditional mutual assistance request, rather than to seek some types of data via the method provided by this Article and others via a separate mutual assistance request. </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96</a:t>
            </a:fld>
            <a:endParaRPr lang="en-US"/>
          </a:p>
        </p:txBody>
      </p:sp>
    </p:spTree>
    <p:extLst>
      <p:ext uri="{BB962C8B-B14F-4D97-AF65-F5344CB8AC3E}">
        <p14:creationId xmlns:p14="http://schemas.microsoft.com/office/powerpoint/2010/main" val="14890722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97</a:t>
            </a:fld>
            <a:endParaRPr lang="en-US"/>
          </a:p>
        </p:txBody>
      </p:sp>
    </p:spTree>
    <p:extLst>
      <p:ext uri="{BB962C8B-B14F-4D97-AF65-F5344CB8AC3E}">
        <p14:creationId xmlns:p14="http://schemas.microsoft.com/office/powerpoint/2010/main" val="16032474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98</a:t>
            </a:fld>
            <a:endParaRPr lang="en-US"/>
          </a:p>
        </p:txBody>
      </p:sp>
    </p:spTree>
    <p:extLst>
      <p:ext uri="{BB962C8B-B14F-4D97-AF65-F5344CB8AC3E}">
        <p14:creationId xmlns:p14="http://schemas.microsoft.com/office/powerpoint/2010/main" val="367496439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99</a:t>
            </a:fld>
            <a:endParaRPr lang="en-US"/>
          </a:p>
        </p:txBody>
      </p:sp>
    </p:spTree>
    <p:extLst>
      <p:ext uri="{BB962C8B-B14F-4D97-AF65-F5344CB8AC3E}">
        <p14:creationId xmlns:p14="http://schemas.microsoft.com/office/powerpoint/2010/main" val="74692162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100</a:t>
            </a:fld>
            <a:endParaRPr lang="en-US"/>
          </a:p>
        </p:txBody>
      </p:sp>
    </p:spTree>
    <p:extLst>
      <p:ext uri="{BB962C8B-B14F-4D97-AF65-F5344CB8AC3E}">
        <p14:creationId xmlns:p14="http://schemas.microsoft.com/office/powerpoint/2010/main" val="254463466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Protocol drafting group meetings continued during COVID 19 pandemic with on-line meetings. Various </a:t>
            </a:r>
            <a:r>
              <a:rPr lang="en-GB" sz="1200" kern="1200" dirty="0">
                <a:solidFill>
                  <a:schemeClr val="tx1"/>
                </a:solidFill>
                <a:effectLst/>
                <a:latin typeface="+mn-lt"/>
                <a:ea typeface="ＭＳ Ｐゴシック" pitchFamily="-65" charset="-128"/>
                <a:cs typeface="ＭＳ Ｐゴシック" pitchFamily="-65" charset="-128"/>
              </a:rPr>
              <a:t>discussions on added value under</a:t>
            </a:r>
            <a:r>
              <a:rPr lang="en-US" dirty="0">
                <a:effectLst/>
              </a:rPr>
              <a:t> way together with </a:t>
            </a:r>
            <a:r>
              <a:rPr lang="en-GB" sz="1200" kern="1200" dirty="0">
                <a:solidFill>
                  <a:schemeClr val="tx1"/>
                </a:solidFill>
                <a:effectLst/>
                <a:latin typeface="+mn-lt"/>
                <a:ea typeface="ＭＳ Ｐゴシック" pitchFamily="-65" charset="-128"/>
                <a:cs typeface="ＭＳ Ｐゴシック" pitchFamily="-65" charset="-128"/>
              </a:rPr>
              <a:t>discussions on feasibility of international cooperation element of UC investigations</a:t>
            </a:r>
            <a:r>
              <a:rPr lang="en-US" sz="1200" kern="1200" dirty="0">
                <a:solidFill>
                  <a:schemeClr val="tx1"/>
                </a:solidFill>
                <a:effectLst/>
                <a:latin typeface="+mn-lt"/>
                <a:ea typeface="ＭＳ Ｐゴシック" pitchFamily="-65" charset="-128"/>
                <a:cs typeface="ＭＳ Ｐゴシック" pitchFamily="-65" charset="-128"/>
              </a:rPr>
              <a:t>.</a:t>
            </a:r>
          </a:p>
          <a:p>
            <a:endParaRPr lang="en-US" sz="1200" kern="1200" dirty="0">
              <a:solidFill>
                <a:schemeClr val="tx1"/>
              </a:solidFill>
              <a:effectLst/>
              <a:latin typeface="+mn-lt"/>
              <a:ea typeface="ＭＳ Ｐゴシック" pitchFamily="-65" charset="-128"/>
            </a:endParaRPr>
          </a:p>
          <a:p>
            <a:r>
              <a:rPr lang="en-US" sz="1200" kern="1200" dirty="0">
                <a:solidFill>
                  <a:schemeClr val="tx1"/>
                </a:solidFill>
                <a:effectLst/>
                <a:latin typeface="+mn-lt"/>
                <a:ea typeface="ＭＳ Ｐゴシック" pitchFamily="-65" charset="-128"/>
              </a:rPr>
              <a:t>As work on adoption of the draft provisions develops this and previous slide should be </a:t>
            </a:r>
            <a:r>
              <a:rPr lang="en-US" sz="1200" kern="1200">
                <a:solidFill>
                  <a:schemeClr val="tx1"/>
                </a:solidFill>
                <a:effectLst/>
                <a:latin typeface="+mn-lt"/>
                <a:ea typeface="ＭＳ Ｐゴシック" pitchFamily="-65" charset="-128"/>
              </a:rPr>
              <a:t>updated accordingly.</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101</a:t>
            </a:fld>
            <a:endParaRPr lang="en-US"/>
          </a:p>
        </p:txBody>
      </p:sp>
    </p:spTree>
    <p:extLst>
      <p:ext uri="{BB962C8B-B14F-4D97-AF65-F5344CB8AC3E}">
        <p14:creationId xmlns:p14="http://schemas.microsoft.com/office/powerpoint/2010/main" val="179791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52772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pPr>
              <a:defRPr/>
            </a:pPr>
            <a:fld id="{4A79B6B6-9482-44D1-B9B3-C0B6ADDE66E2}" type="slidenum">
              <a:rPr lang="en-US" smtClean="0"/>
              <a:pPr>
                <a:defRPr/>
              </a:pPr>
              <a:t>‹#›</a:t>
            </a:fld>
            <a:endParaRPr lang="en-US"/>
          </a:p>
        </p:txBody>
      </p:sp>
    </p:spTree>
    <p:extLst>
      <p:ext uri="{BB962C8B-B14F-4D97-AF65-F5344CB8AC3E}">
        <p14:creationId xmlns:p14="http://schemas.microsoft.com/office/powerpoint/2010/main" val="110431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758759AC-EF4E-4891-8C4E-2B6B0574FFCB}" type="slidenum">
              <a:rPr lang="en-US" smtClean="0"/>
              <a:pPr>
                <a:defRPr/>
              </a:pPr>
              <a:t>‹#›</a:t>
            </a:fld>
            <a:endParaRPr lang="en-US"/>
          </a:p>
        </p:txBody>
      </p:sp>
    </p:spTree>
    <p:extLst>
      <p:ext uri="{BB962C8B-B14F-4D97-AF65-F5344CB8AC3E}">
        <p14:creationId xmlns:p14="http://schemas.microsoft.com/office/powerpoint/2010/main" val="341990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B51468EF-0C7D-4815-977B-643162CBB358}" type="slidenum">
              <a:rPr lang="en-US" smtClean="0"/>
              <a:pPr>
                <a:defRPr/>
              </a:pPr>
              <a:t>‹#›</a:t>
            </a:fld>
            <a:endParaRPr lang="en-US"/>
          </a:p>
        </p:txBody>
      </p:sp>
    </p:spTree>
    <p:extLst>
      <p:ext uri="{BB962C8B-B14F-4D97-AF65-F5344CB8AC3E}">
        <p14:creationId xmlns:p14="http://schemas.microsoft.com/office/powerpoint/2010/main" val="417858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144763861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62E50F-F83A-42AC-8BE7-462956D58F63}" type="slidenum">
              <a:rPr lang="en-US" smtClean="0"/>
              <a:pPr>
                <a:defRPr/>
              </a:pPr>
              <a:t>‹#›</a:t>
            </a:fld>
            <a:endParaRPr lang="en-US"/>
          </a:p>
        </p:txBody>
      </p:sp>
    </p:spTree>
    <p:extLst>
      <p:ext uri="{BB962C8B-B14F-4D97-AF65-F5344CB8AC3E}">
        <p14:creationId xmlns:p14="http://schemas.microsoft.com/office/powerpoint/2010/main" val="347298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AEAF6ED3-4F23-422B-A4EE-4F2AB80A7581}" type="slidenum">
              <a:rPr lang="en-US" smtClean="0"/>
              <a:pPr>
                <a:defRPr/>
              </a:pPr>
              <a:t>‹#›</a:t>
            </a:fld>
            <a:endParaRPr lang="en-US"/>
          </a:p>
        </p:txBody>
      </p:sp>
    </p:spTree>
    <p:extLst>
      <p:ext uri="{BB962C8B-B14F-4D97-AF65-F5344CB8AC3E}">
        <p14:creationId xmlns:p14="http://schemas.microsoft.com/office/powerpoint/2010/main" val="321802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31016F37-E157-4A71-B74F-13F2098F89EA}" type="slidenum">
              <a:rPr lang="en-US" smtClean="0"/>
              <a:pPr>
                <a:defRPr/>
              </a:pPr>
              <a:t>‹#›</a:t>
            </a:fld>
            <a:endParaRPr lang="en-US"/>
          </a:p>
        </p:txBody>
      </p:sp>
    </p:spTree>
    <p:extLst>
      <p:ext uri="{BB962C8B-B14F-4D97-AF65-F5344CB8AC3E}">
        <p14:creationId xmlns:p14="http://schemas.microsoft.com/office/powerpoint/2010/main" val="373139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E6CED92E-D081-4650-BDA2-FDC72F732BC2}" type="slidenum">
              <a:rPr lang="en-US" smtClean="0"/>
              <a:pPr>
                <a:defRPr/>
              </a:pPr>
              <a:t>‹#›</a:t>
            </a:fld>
            <a:endParaRPr lang="en-US"/>
          </a:p>
        </p:txBody>
      </p:sp>
    </p:spTree>
    <p:extLst>
      <p:ext uri="{BB962C8B-B14F-4D97-AF65-F5344CB8AC3E}">
        <p14:creationId xmlns:p14="http://schemas.microsoft.com/office/powerpoint/2010/main" val="207449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21119672-D0A0-4718-8BBB-2A72124EA1FA}" type="slidenum">
              <a:rPr lang="en-US" smtClean="0"/>
              <a:pPr>
                <a:defRPr/>
              </a:pPr>
              <a:t>‹#›</a:t>
            </a:fld>
            <a:endParaRPr lang="en-US"/>
          </a:p>
        </p:txBody>
      </p:sp>
    </p:spTree>
    <p:extLst>
      <p:ext uri="{BB962C8B-B14F-4D97-AF65-F5344CB8AC3E}">
        <p14:creationId xmlns:p14="http://schemas.microsoft.com/office/powerpoint/2010/main" val="264515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0E1F2CE5-82EE-4D86-A1BA-A62E2F853B8E}" type="slidenum">
              <a:rPr lang="en-US" smtClean="0"/>
              <a:pPr>
                <a:defRPr/>
              </a:pPr>
              <a:t>‹#›</a:t>
            </a:fld>
            <a:endParaRPr lang="en-US"/>
          </a:p>
        </p:txBody>
      </p:sp>
    </p:spTree>
    <p:extLst>
      <p:ext uri="{BB962C8B-B14F-4D97-AF65-F5344CB8AC3E}">
        <p14:creationId xmlns:p14="http://schemas.microsoft.com/office/powerpoint/2010/main" val="1146702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pPr>
              <a:defRPr/>
            </a:pPr>
            <a:fld id="{F60783FF-B27A-4DA4-8DF3-25C8A2D9A4EA}" type="slidenum">
              <a:rPr lang="en-US" smtClean="0"/>
              <a:pPr>
                <a:defRPr/>
              </a:pPr>
              <a:t>‹#›</a:t>
            </a:fld>
            <a:endParaRPr lang="en-US"/>
          </a:p>
        </p:txBody>
      </p:sp>
    </p:spTree>
    <p:extLst>
      <p:ext uri="{BB962C8B-B14F-4D97-AF65-F5344CB8AC3E}">
        <p14:creationId xmlns:p14="http://schemas.microsoft.com/office/powerpoint/2010/main" val="216596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pPr>
              <a:defRPr/>
            </a:pPr>
            <a:fld id="{33356E94-CB88-43B7-8FBD-51FAC28F172A}" type="slidenum">
              <a:rPr lang="en-US" smtClean="0"/>
              <a:pPr>
                <a:defRPr/>
              </a:pPr>
              <a:t>‹#›</a:t>
            </a:fld>
            <a:endParaRPr lang="en-US"/>
          </a:p>
        </p:txBody>
      </p:sp>
    </p:spTree>
    <p:extLst>
      <p:ext uri="{BB962C8B-B14F-4D97-AF65-F5344CB8AC3E}">
        <p14:creationId xmlns:p14="http://schemas.microsoft.com/office/powerpoint/2010/main" val="2474729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8.xml"/><Relationship Id="rId1" Type="http://schemas.openxmlformats.org/officeDocument/2006/relationships/tags" Target="../tags/tag98.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8.xml"/><Relationship Id="rId1" Type="http://schemas.openxmlformats.org/officeDocument/2006/relationships/tags" Target="../tags/tag99.xml"/></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00.xml"/><Relationship Id="rId4" Type="http://schemas.openxmlformats.org/officeDocument/2006/relationships/image" Target="../media/image6.svg"/></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1.xml"/><Relationship Id="rId7" Type="http://schemas.openxmlformats.org/officeDocument/2006/relationships/hyperlink" Target="http://www.doj.gov.hk/lawdoc/mla.pdf" TargetMode="External"/><Relationship Id="rId2" Type="http://schemas.openxmlformats.org/officeDocument/2006/relationships/slideLayout" Target="../slideLayouts/slideLayout8.xml"/><Relationship Id="rId1" Type="http://schemas.openxmlformats.org/officeDocument/2006/relationships/tags" Target="../tags/tag10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8.xml"/><Relationship Id="rId1" Type="http://schemas.openxmlformats.org/officeDocument/2006/relationships/tags" Target="../tags/tag10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gov.uk/government/uploads/system/uploads/attachment_data/file/415038/MLA_Guidelines_2015.pdf" TargetMode="Externa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8.xml"/><Relationship Id="rId1" Type="http://schemas.openxmlformats.org/officeDocument/2006/relationships/tags" Target="../tags/tag104.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8.xml"/><Relationship Id="rId1" Type="http://schemas.openxmlformats.org/officeDocument/2006/relationships/tags" Target="../tags/tag105.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8.xml"/><Relationship Id="rId1" Type="http://schemas.openxmlformats.org/officeDocument/2006/relationships/tags" Target="../tags/tag106.xml"/><Relationship Id="rId5" Type="http://schemas.openxmlformats.org/officeDocument/2006/relationships/image" Target="../media/image17.png"/><Relationship Id="rId4" Type="http://schemas.openxmlformats.org/officeDocument/2006/relationships/image" Target="../media/image16.pn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8.xml"/><Relationship Id="rId1" Type="http://schemas.openxmlformats.org/officeDocument/2006/relationships/tags" Target="../tags/tag107.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8.xml"/><Relationship Id="rId1" Type="http://schemas.openxmlformats.org/officeDocument/2006/relationships/tags" Target="../tags/tag108.xml"/><Relationship Id="rId5" Type="http://schemas.openxmlformats.org/officeDocument/2006/relationships/image" Target="../media/image21.png"/><Relationship Id="rId4" Type="http://schemas.openxmlformats.org/officeDocument/2006/relationships/image" Target="../media/image20.png"/></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8.xml"/><Relationship Id="rId1" Type="http://schemas.openxmlformats.org/officeDocument/2006/relationships/tags" Target="../tags/tag109.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8.xml"/><Relationship Id="rId1" Type="http://schemas.openxmlformats.org/officeDocument/2006/relationships/tags" Target="../tags/tag110.xml"/><Relationship Id="rId5" Type="http://schemas.openxmlformats.org/officeDocument/2006/relationships/image" Target="../media/image23.png"/><Relationship Id="rId4" Type="http://schemas.openxmlformats.org/officeDocument/2006/relationships/image" Target="../media/image22.png"/></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8.xml"/><Relationship Id="rId1" Type="http://schemas.openxmlformats.org/officeDocument/2006/relationships/tags" Target="../tags/tag111.xml"/><Relationship Id="rId5" Type="http://schemas.openxmlformats.org/officeDocument/2006/relationships/image" Target="../media/image25.png"/><Relationship Id="rId4" Type="http://schemas.openxmlformats.org/officeDocument/2006/relationships/image" Target="../media/image24.png"/></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8.xml"/><Relationship Id="rId1" Type="http://schemas.openxmlformats.org/officeDocument/2006/relationships/tags" Target="../tags/tag112.xml"/><Relationship Id="rId5" Type="http://schemas.openxmlformats.org/officeDocument/2006/relationships/image" Target="../media/image27.png"/><Relationship Id="rId4" Type="http://schemas.openxmlformats.org/officeDocument/2006/relationships/image" Target="../media/image26.png"/></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8.xml"/><Relationship Id="rId1" Type="http://schemas.openxmlformats.org/officeDocument/2006/relationships/tags" Target="../tags/tag113.xml"/><Relationship Id="rId4" Type="http://schemas.openxmlformats.org/officeDocument/2006/relationships/image" Target="../media/image28.png"/></Relationships>
</file>

<file path=ppt/slides/_rels/slide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14.xml"/><Relationship Id="rId4" Type="http://schemas.openxmlformats.org/officeDocument/2006/relationships/image" Target="../media/image6.svg"/></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5.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8.xml"/><Relationship Id="rId1" Type="http://schemas.openxmlformats.org/officeDocument/2006/relationships/tags" Target="../tags/tag116.xml"/></Relationships>
</file>

<file path=ppt/slides/_rels/slide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117.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8.xml"/><Relationship Id="rId7" Type="http://schemas.openxmlformats.org/officeDocument/2006/relationships/diagramColors" Target="../diagrams/colors3.xml"/><Relationship Id="rId2" Type="http://schemas.openxmlformats.org/officeDocument/2006/relationships/slideLayout" Target="../slideLayouts/slideLayout8.xml"/><Relationship Id="rId1" Type="http://schemas.openxmlformats.org/officeDocument/2006/relationships/tags" Target="../tags/tag19.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svg"/><Relationship Id="rId4" Type="http://schemas.openxmlformats.org/officeDocument/2006/relationships/diagramData" Target="../diagrams/data3.xml"/><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9.xml"/><Relationship Id="rId7" Type="http://schemas.openxmlformats.org/officeDocument/2006/relationships/diagramColors" Target="../diagrams/colors4.xml"/><Relationship Id="rId2" Type="http://schemas.openxmlformats.org/officeDocument/2006/relationships/slideLayout" Target="../slideLayouts/slideLayout8.xml"/><Relationship Id="rId1" Type="http://schemas.openxmlformats.org/officeDocument/2006/relationships/tags" Target="../tags/tag20.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4.svg"/><Relationship Id="rId4" Type="http://schemas.openxmlformats.org/officeDocument/2006/relationships/diagramData" Target="../diagrams/data4.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4.sv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sv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8.xml"/><Relationship Id="rId1" Type="http://schemas.openxmlformats.org/officeDocument/2006/relationships/tags" Target="../tags/tag37.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8.xml"/><Relationship Id="rId1" Type="http://schemas.openxmlformats.org/officeDocument/2006/relationships/tags" Target="../tags/tag39.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tags" Target="../tags/tag4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8.xml"/><Relationship Id="rId1" Type="http://schemas.openxmlformats.org/officeDocument/2006/relationships/tags" Target="../tags/tag4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tags" Target="../tags/tag4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8.xml"/><Relationship Id="rId1" Type="http://schemas.openxmlformats.org/officeDocument/2006/relationships/tags" Target="../tags/tag4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8.xml"/><Relationship Id="rId1" Type="http://schemas.openxmlformats.org/officeDocument/2006/relationships/tags" Target="../tags/tag4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8.xml"/><Relationship Id="rId1" Type="http://schemas.openxmlformats.org/officeDocument/2006/relationships/tags" Target="../tags/tag4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8.xml"/><Relationship Id="rId1" Type="http://schemas.openxmlformats.org/officeDocument/2006/relationships/tags" Target="../tags/tag50.xml"/></Relationships>
</file>

<file path=ppt/slides/_rels/slide5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51.xml"/><Relationship Id="rId7" Type="http://schemas.openxmlformats.org/officeDocument/2006/relationships/diagramColors" Target="../diagrams/colors7.xml"/><Relationship Id="rId2" Type="http://schemas.openxmlformats.org/officeDocument/2006/relationships/slideLayout" Target="../slideLayouts/slideLayout8.xml"/><Relationship Id="rId1" Type="http://schemas.openxmlformats.org/officeDocument/2006/relationships/tags" Target="../tags/tag51.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4.svg"/><Relationship Id="rId4" Type="http://schemas.openxmlformats.org/officeDocument/2006/relationships/diagramData" Target="../diagrams/data7.xml"/><Relationship Id="rId9" Type="http://schemas.openxmlformats.org/officeDocument/2006/relationships/image" Target="../media/image3.png"/></Relationships>
</file>

<file path=ppt/slides/_rels/slide5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52.xml"/><Relationship Id="rId7" Type="http://schemas.openxmlformats.org/officeDocument/2006/relationships/diagramColors" Target="../diagrams/colors8.xml"/><Relationship Id="rId2" Type="http://schemas.openxmlformats.org/officeDocument/2006/relationships/slideLayout" Target="../slideLayouts/slideLayout8.xml"/><Relationship Id="rId1" Type="http://schemas.openxmlformats.org/officeDocument/2006/relationships/tags" Target="../tags/tag5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4.svg"/><Relationship Id="rId4" Type="http://schemas.openxmlformats.org/officeDocument/2006/relationships/diagramData" Target="../diagrams/data8.xml"/><Relationship Id="rId9"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8.xml"/><Relationship Id="rId1" Type="http://schemas.openxmlformats.org/officeDocument/2006/relationships/tags" Target="../tags/tag53.xml"/><Relationship Id="rId4" Type="http://schemas.openxmlformats.org/officeDocument/2006/relationships/image" Target="../media/image10.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8.xml"/><Relationship Id="rId1" Type="http://schemas.openxmlformats.org/officeDocument/2006/relationships/tags" Target="../tags/tag5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8.xml"/><Relationship Id="rId1" Type="http://schemas.openxmlformats.org/officeDocument/2006/relationships/tags" Target="../tags/tag5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8.xml"/><Relationship Id="rId1" Type="http://schemas.openxmlformats.org/officeDocument/2006/relationships/tags" Target="../tags/tag5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8.xml"/><Relationship Id="rId1" Type="http://schemas.openxmlformats.org/officeDocument/2006/relationships/tags" Target="../tags/tag5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8.xml"/><Relationship Id="rId1" Type="http://schemas.openxmlformats.org/officeDocument/2006/relationships/tags" Target="../tags/tag5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8.xml"/><Relationship Id="rId1" Type="http://schemas.openxmlformats.org/officeDocument/2006/relationships/tags" Target="../tags/tag5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8.xml"/><Relationship Id="rId1" Type="http://schemas.openxmlformats.org/officeDocument/2006/relationships/tags" Target="../tags/tag6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8.xml"/><Relationship Id="rId1" Type="http://schemas.openxmlformats.org/officeDocument/2006/relationships/tags" Target="../tags/tag6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8.xml"/><Relationship Id="rId1" Type="http://schemas.openxmlformats.org/officeDocument/2006/relationships/tags" Target="../tags/tag62.xml"/></Relationships>
</file>

<file path=ppt/slides/_rels/slide6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63.xml"/><Relationship Id="rId7" Type="http://schemas.openxmlformats.org/officeDocument/2006/relationships/diagramColors" Target="../diagrams/colors9.xml"/><Relationship Id="rId2" Type="http://schemas.openxmlformats.org/officeDocument/2006/relationships/slideLayout" Target="../slideLayouts/slideLayout8.xml"/><Relationship Id="rId1" Type="http://schemas.openxmlformats.org/officeDocument/2006/relationships/tags" Target="../tags/tag63.xml"/><Relationship Id="rId6" Type="http://schemas.openxmlformats.org/officeDocument/2006/relationships/diagramQuickStyle" Target="../diagrams/quickStyle9.xml"/><Relationship Id="rId5" Type="http://schemas.openxmlformats.org/officeDocument/2006/relationships/diagramLayout" Target="../diagrams/layout9.xml"/><Relationship Id="rId10" Type="http://schemas.openxmlformats.org/officeDocument/2006/relationships/image" Target="../media/image4.svg"/><Relationship Id="rId4" Type="http://schemas.openxmlformats.org/officeDocument/2006/relationships/diagramData" Target="../diagrams/data9.xml"/><Relationship Id="rId9" Type="http://schemas.openxmlformats.org/officeDocument/2006/relationships/image" Target="../media/image3.png"/></Relationships>
</file>

<file path=ppt/slides/_rels/slide6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64.xml"/><Relationship Id="rId7" Type="http://schemas.openxmlformats.org/officeDocument/2006/relationships/diagramColors" Target="../diagrams/colors10.xml"/><Relationship Id="rId2" Type="http://schemas.openxmlformats.org/officeDocument/2006/relationships/slideLayout" Target="../slideLayouts/slideLayout8.xml"/><Relationship Id="rId1" Type="http://schemas.openxmlformats.org/officeDocument/2006/relationships/tags" Target="../tags/tag64.xml"/><Relationship Id="rId6" Type="http://schemas.openxmlformats.org/officeDocument/2006/relationships/diagramQuickStyle" Target="../diagrams/quickStyle10.xml"/><Relationship Id="rId5" Type="http://schemas.openxmlformats.org/officeDocument/2006/relationships/diagramLayout" Target="../diagrams/layout10.xml"/><Relationship Id="rId10" Type="http://schemas.openxmlformats.org/officeDocument/2006/relationships/image" Target="../media/image4.svg"/><Relationship Id="rId4" Type="http://schemas.openxmlformats.org/officeDocument/2006/relationships/diagramData" Target="../diagrams/data10.xml"/><Relationship Id="rId9"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8.xml"/><Relationship Id="rId1" Type="http://schemas.openxmlformats.org/officeDocument/2006/relationships/tags" Target="../tags/tag6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8.xml"/><Relationship Id="rId1" Type="http://schemas.openxmlformats.org/officeDocument/2006/relationships/tags" Target="../tags/tag6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8.xml"/><Relationship Id="rId1" Type="http://schemas.openxmlformats.org/officeDocument/2006/relationships/tags" Target="../tags/tag6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svg"/><Relationship Id="rId4" Type="http://schemas.openxmlformats.org/officeDocument/2006/relationships/diagramData" Target="../diagrams/data1.xml"/><Relationship Id="rId9"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8.xml"/><Relationship Id="rId1" Type="http://schemas.openxmlformats.org/officeDocument/2006/relationships/tags" Target="../tags/tag6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8.xml"/><Relationship Id="rId1" Type="http://schemas.openxmlformats.org/officeDocument/2006/relationships/tags" Target="../tags/tag6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8.xml"/><Relationship Id="rId1" Type="http://schemas.openxmlformats.org/officeDocument/2006/relationships/tags" Target="../tags/tag7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8.xml"/><Relationship Id="rId1" Type="http://schemas.openxmlformats.org/officeDocument/2006/relationships/tags" Target="../tags/tag71.xml"/></Relationships>
</file>

<file path=ppt/slides/_rels/slide7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72.xml"/><Relationship Id="rId7" Type="http://schemas.openxmlformats.org/officeDocument/2006/relationships/diagramColors" Target="../diagrams/colors11.xml"/><Relationship Id="rId2" Type="http://schemas.openxmlformats.org/officeDocument/2006/relationships/slideLayout" Target="../slideLayouts/slideLayout8.xml"/><Relationship Id="rId1" Type="http://schemas.openxmlformats.org/officeDocument/2006/relationships/tags" Target="../tags/tag72.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4.svg"/><Relationship Id="rId4" Type="http://schemas.openxmlformats.org/officeDocument/2006/relationships/diagramData" Target="../diagrams/data11.xml"/><Relationship Id="rId9" Type="http://schemas.openxmlformats.org/officeDocument/2006/relationships/image" Target="../media/image3.png"/></Relationships>
</file>

<file path=ppt/slides/_rels/slide7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73.xml"/><Relationship Id="rId7" Type="http://schemas.openxmlformats.org/officeDocument/2006/relationships/diagramColors" Target="../diagrams/colors12.xml"/><Relationship Id="rId2" Type="http://schemas.openxmlformats.org/officeDocument/2006/relationships/slideLayout" Target="../slideLayouts/slideLayout8.xml"/><Relationship Id="rId1" Type="http://schemas.openxmlformats.org/officeDocument/2006/relationships/tags" Target="../tags/tag73.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4.svg"/><Relationship Id="rId4" Type="http://schemas.openxmlformats.org/officeDocument/2006/relationships/diagramData" Target="../diagrams/data12.xml"/><Relationship Id="rId9"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8.xml"/><Relationship Id="rId1" Type="http://schemas.openxmlformats.org/officeDocument/2006/relationships/tags" Target="../tags/tag7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8.xml"/><Relationship Id="rId1" Type="http://schemas.openxmlformats.org/officeDocument/2006/relationships/tags" Target="../tags/tag75.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8.xml"/><Relationship Id="rId1" Type="http://schemas.openxmlformats.org/officeDocument/2006/relationships/tags" Target="../tags/tag76.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8.xml"/><Relationship Id="rId1" Type="http://schemas.openxmlformats.org/officeDocument/2006/relationships/tags" Target="../tags/tag7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svg"/><Relationship Id="rId4" Type="http://schemas.openxmlformats.org/officeDocument/2006/relationships/diagramData" Target="../diagrams/data2.xml"/><Relationship Id="rId9"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8.xml"/><Relationship Id="rId1" Type="http://schemas.openxmlformats.org/officeDocument/2006/relationships/tags" Target="../tags/tag78.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8.xml"/><Relationship Id="rId1" Type="http://schemas.openxmlformats.org/officeDocument/2006/relationships/tags" Target="../tags/tag80.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8.xml"/><Relationship Id="rId1" Type="http://schemas.openxmlformats.org/officeDocument/2006/relationships/tags" Target="../tags/tag8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8.xml"/><Relationship Id="rId1" Type="http://schemas.openxmlformats.org/officeDocument/2006/relationships/tags" Target="../tags/tag8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8.xml"/><Relationship Id="rId1" Type="http://schemas.openxmlformats.org/officeDocument/2006/relationships/tags" Target="../tags/tag83.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8.xml"/><Relationship Id="rId1" Type="http://schemas.openxmlformats.org/officeDocument/2006/relationships/tags" Target="../tags/tag84.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8.xml"/><Relationship Id="rId1" Type="http://schemas.openxmlformats.org/officeDocument/2006/relationships/tags" Target="../tags/tag85.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8.xml"/><Relationship Id="rId1" Type="http://schemas.openxmlformats.org/officeDocument/2006/relationships/tags" Target="../tags/tag86.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8.xml"/><Relationship Id="rId1" Type="http://schemas.openxmlformats.org/officeDocument/2006/relationships/tags" Target="../tags/tag8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8.xml"/><Relationship Id="rId1" Type="http://schemas.openxmlformats.org/officeDocument/2006/relationships/tags" Target="../tags/tag88.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8.xml"/><Relationship Id="rId1" Type="http://schemas.openxmlformats.org/officeDocument/2006/relationships/tags" Target="../tags/tag89.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8.xml"/><Relationship Id="rId1" Type="http://schemas.openxmlformats.org/officeDocument/2006/relationships/tags" Target="../tags/tag90.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8.xml"/><Relationship Id="rId1" Type="http://schemas.openxmlformats.org/officeDocument/2006/relationships/tags" Target="../tags/tag91.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8.xml"/><Relationship Id="rId1" Type="http://schemas.openxmlformats.org/officeDocument/2006/relationships/tags" Target="../tags/tag9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8.xml"/><Relationship Id="rId1" Type="http://schemas.openxmlformats.org/officeDocument/2006/relationships/tags" Target="../tags/tag93.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8.xml"/><Relationship Id="rId1" Type="http://schemas.openxmlformats.org/officeDocument/2006/relationships/tags" Target="../tags/tag94.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8.xml"/><Relationship Id="rId1" Type="http://schemas.openxmlformats.org/officeDocument/2006/relationships/tags" Target="../tags/tag95.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8.xml"/><Relationship Id="rId1" Type="http://schemas.openxmlformats.org/officeDocument/2006/relationships/tags" Target="../tags/tag96.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8.xml"/><Relationship Id="rId1" Type="http://schemas.openxmlformats.org/officeDocument/2006/relationships/tags" Target="../tags/tag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7818" y="2835302"/>
            <a:ext cx="6175729" cy="1569660"/>
          </a:xfrm>
          <a:prstGeom prst="rect">
            <a:avLst/>
          </a:prstGeom>
          <a:ln>
            <a:noFill/>
          </a:ln>
        </p:spPr>
        <p:txBody>
          <a:bodyPr wrap="square">
            <a:spAutoFit/>
          </a:bodyPr>
          <a:lstStyle/>
          <a:p>
            <a:pPr algn="ctr"/>
            <a:r>
              <a:rPr lang="en-GB" sz="3200" b="1" dirty="0">
                <a:solidFill>
                  <a:srgbClr val="005E8E"/>
                </a:solidFill>
              </a:rPr>
              <a:t>Specialized Judicial Course on International Cooperation</a:t>
            </a:r>
            <a:endParaRPr lang="fr-FR" sz="1600" b="1" dirty="0">
              <a:solidFill>
                <a:srgbClr val="005E8E"/>
              </a:solidFill>
            </a:endParaRPr>
          </a:p>
        </p:txBody>
      </p:sp>
      <p:sp>
        <p:nvSpPr>
          <p:cNvPr id="3" name="Rectangle 2">
            <a:extLst>
              <a:ext uri="{FF2B5EF4-FFF2-40B4-BE49-F238E27FC236}">
                <a16:creationId xmlns:a16="http://schemas.microsoft.com/office/drawing/2014/main" id="{3673873B-D604-4BFE-B827-07B059DA1097}"/>
              </a:ext>
            </a:extLst>
          </p:cNvPr>
          <p:cNvSpPr/>
          <p:nvPr/>
        </p:nvSpPr>
        <p:spPr>
          <a:xfrm>
            <a:off x="207817" y="5225843"/>
            <a:ext cx="2992583" cy="830997"/>
          </a:xfrm>
          <a:prstGeom prst="rect">
            <a:avLst/>
          </a:prstGeom>
          <a:ln>
            <a:noFill/>
          </a:ln>
        </p:spPr>
        <p:txBody>
          <a:bodyPr wrap="square">
            <a:spAutoFit/>
          </a:bodyPr>
          <a:lstStyle/>
          <a:p>
            <a:pPr marL="0" indent="0" algn="ctr">
              <a:buFont typeface="Arial" charset="0"/>
              <a:buNone/>
              <a:defRPr/>
            </a:pPr>
            <a:r>
              <a:rPr lang="en-GB" sz="1600" b="1" i="1" dirty="0">
                <a:solidFill>
                  <a:srgbClr val="005E8E"/>
                </a:solidFill>
              </a:rPr>
              <a:t>Session 2.1</a:t>
            </a:r>
          </a:p>
          <a:p>
            <a:pPr marL="0" indent="0" algn="ctr">
              <a:buFont typeface="Arial" charset="0"/>
              <a:buNone/>
              <a:defRPr/>
            </a:pPr>
            <a:r>
              <a:rPr lang="en-US" sz="1600" b="1" i="1" dirty="0">
                <a:solidFill>
                  <a:srgbClr val="005E8E"/>
                </a:solidFill>
              </a:rPr>
              <a:t>Mechanisms under the Budapest Convention</a:t>
            </a:r>
            <a:endParaRPr lang="en-GB" sz="1600" b="1" i="1" dirty="0">
              <a:solidFill>
                <a:srgbClr val="005E8E"/>
              </a:solidFill>
            </a:endParaRPr>
          </a:p>
        </p:txBody>
      </p:sp>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24 – Extradition</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58073"/>
            <a:ext cx="4476172" cy="5909310"/>
          </a:xfrm>
          <a:prstGeom prst="rect">
            <a:avLst/>
          </a:prstGeom>
        </p:spPr>
        <p:txBody>
          <a:bodyPr wrap="square">
            <a:spAutoFit/>
          </a:bodyPr>
          <a:lstStyle/>
          <a:p>
            <a:pPr marL="342900" indent="-342900" algn="just">
              <a:buFont typeface="Wingdings" pitchFamily="2" charset="2"/>
              <a:buChar char="Ø"/>
            </a:pPr>
            <a:r>
              <a:rPr lang="en-US" sz="1750" dirty="0"/>
              <a:t>2 The </a:t>
            </a:r>
            <a:r>
              <a:rPr lang="en-US" sz="1750" b="1" dirty="0">
                <a:solidFill>
                  <a:srgbClr val="FF0000"/>
                </a:solidFill>
              </a:rPr>
              <a:t>criminal offences </a:t>
            </a:r>
            <a:r>
              <a:rPr lang="en-US" sz="1750" dirty="0"/>
              <a:t>described in paragraph 1 of this article shall be </a:t>
            </a:r>
            <a:r>
              <a:rPr lang="en-US" sz="1750" b="1" dirty="0">
                <a:solidFill>
                  <a:srgbClr val="FF0000"/>
                </a:solidFill>
              </a:rPr>
              <a:t>deemed to be included as extraditable offences in any extradition treaty </a:t>
            </a:r>
            <a:r>
              <a:rPr lang="en-US" sz="1750" dirty="0"/>
              <a:t>existing between or among the Parties. The Parties undertake to include such offences as extraditable offences in any extradition treaty to be concluded between or among them. </a:t>
            </a:r>
          </a:p>
          <a:p>
            <a:pPr marL="342900" indent="-342900" algn="just">
              <a:buFont typeface="Wingdings" pitchFamily="2" charset="2"/>
              <a:buChar char="Ø"/>
            </a:pPr>
            <a:endParaRPr lang="en-US" sz="1750" dirty="0"/>
          </a:p>
          <a:p>
            <a:pPr marL="342900" indent="-342900" algn="just">
              <a:buFont typeface="Wingdings" pitchFamily="2" charset="2"/>
              <a:buChar char="Ø"/>
            </a:pPr>
            <a:r>
              <a:rPr lang="en-US" sz="1750" dirty="0"/>
              <a:t>3 If a Party that makes extradition conditional on the existence of a treaty receives a request for extradition from another Party with which it does not have an extradition treaty, it may consider this Convention as the legal basis for extradition with respect to any criminal offence referred to in paragraph 1 of this article.</a:t>
            </a:r>
          </a:p>
          <a:p>
            <a:pPr marL="342900" indent="-342900" algn="just">
              <a:buFont typeface="Wingdings" pitchFamily="2" charset="2"/>
              <a:buChar char="Ø"/>
            </a:pPr>
            <a:endParaRPr lang="en-US"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2800767"/>
          </a:xfrm>
          <a:prstGeom prst="rect">
            <a:avLst/>
          </a:prstGeom>
        </p:spPr>
        <p:txBody>
          <a:bodyPr wrap="square">
            <a:spAutoFit/>
          </a:bodyPr>
          <a:lstStyle/>
          <a:p>
            <a:pPr marL="342900" indent="-342900" algn="just">
              <a:buFont typeface="Wingdings" pitchFamily="2" charset="2"/>
              <a:buChar char="ü"/>
            </a:pPr>
            <a:r>
              <a:rPr lang="en-GB" sz="2200" dirty="0"/>
              <a:t>Budapest Convention is not ordinarily an extradition treaty</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Offences established under Budapest Convention are deemed extraditable offences under existing treaties between parties</a:t>
            </a:r>
          </a:p>
        </p:txBody>
      </p:sp>
    </p:spTree>
    <p:custDataLst>
      <p:tags r:id="rId1"/>
    </p:custDataLst>
    <p:extLst>
      <p:ext uri="{BB962C8B-B14F-4D97-AF65-F5344CB8AC3E}">
        <p14:creationId xmlns:p14="http://schemas.microsoft.com/office/powerpoint/2010/main" val="28881525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100" b="1" dirty="0">
                <a:latin typeface="+mj-lt"/>
              </a:rPr>
              <a:t>Protocol Drafting Group </a:t>
            </a:r>
          </a:p>
          <a:p>
            <a:pPr algn="r"/>
            <a:r>
              <a:rPr lang="en-GB" sz="31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86264" y="1146144"/>
            <a:ext cx="4347713" cy="4939814"/>
          </a:xfrm>
          <a:prstGeom prst="rect">
            <a:avLst/>
          </a:prstGeom>
        </p:spPr>
        <p:txBody>
          <a:bodyPr wrap="square">
            <a:spAutoFit/>
          </a:bodyPr>
          <a:lstStyle/>
          <a:p>
            <a:pPr marL="342900" indent="-342900" algn="just">
              <a:buFont typeface="Wingdings" pitchFamily="2" charset="2"/>
              <a:buChar char="Ø"/>
            </a:pPr>
            <a:r>
              <a:rPr lang="en-US" sz="1500" b="1" dirty="0"/>
              <a:t>Giving effect to orders from another Party for expedited production of data</a:t>
            </a:r>
            <a:r>
              <a:rPr lang="en-US" sz="1500" dirty="0"/>
              <a:t>:</a:t>
            </a:r>
          </a:p>
          <a:p>
            <a:pPr marL="342900" indent="-342900" algn="just">
              <a:buFont typeface="Wingdings" pitchFamily="2" charset="2"/>
              <a:buChar char="Ø"/>
            </a:pPr>
            <a:endParaRPr lang="en-US" sz="1500" dirty="0"/>
          </a:p>
          <a:p>
            <a:pPr algn="just"/>
            <a:r>
              <a:rPr lang="en-US" sz="1500" dirty="0"/>
              <a:t>Every Party shall, at the time of signature or when depositing its instrument of ratification, acceptance, approval or accession, communicate to the Secretary General of the Council of Europe and keep up to date the contact information of the authorities designated:</a:t>
            </a:r>
          </a:p>
          <a:p>
            <a:pPr algn="just"/>
            <a:endParaRPr lang="en-US" sz="1500" dirty="0"/>
          </a:p>
          <a:p>
            <a:pPr marL="285750" indent="-285750" algn="just">
              <a:buFont typeface="Arial" panose="020B0604020202020204" pitchFamily="34" charset="0"/>
              <a:buChar char="•"/>
            </a:pPr>
            <a:r>
              <a:rPr lang="en-US" sz="1500" dirty="0"/>
              <a:t>to submit an order under this Article, and </a:t>
            </a:r>
          </a:p>
          <a:p>
            <a:pPr marL="285750" indent="-285750" algn="just">
              <a:buFont typeface="Arial" panose="020B0604020202020204" pitchFamily="34" charset="0"/>
              <a:buChar char="•"/>
            </a:pPr>
            <a:r>
              <a:rPr lang="en-US" sz="1500" dirty="0"/>
              <a:t>to receive an order under this Article. </a:t>
            </a:r>
          </a:p>
          <a:p>
            <a:pPr marL="285750" indent="-285750" algn="just">
              <a:buFont typeface="Arial" panose="020B0604020202020204" pitchFamily="34" charset="0"/>
              <a:buChar char="•"/>
            </a:pPr>
            <a:endParaRPr lang="en-US" sz="1500" dirty="0"/>
          </a:p>
          <a:p>
            <a:pPr algn="just"/>
            <a:r>
              <a:rPr lang="en-US" sz="1500" dirty="0"/>
              <a:t>A Party may, at the time of signature or when depositing its instrument of ratification, acceptance, approval or accession, declare that it requires that requests under this Article be transmitted by the central authority or authorities of the requesting Party, or by such other authority as agreed between the Parties concerned. </a:t>
            </a:r>
          </a:p>
        </p:txBody>
      </p:sp>
      <p:sp>
        <p:nvSpPr>
          <p:cNvPr id="6" name="Rectangle 5">
            <a:extLst>
              <a:ext uri="{FF2B5EF4-FFF2-40B4-BE49-F238E27FC236}">
                <a16:creationId xmlns:a16="http://schemas.microsoft.com/office/drawing/2014/main" id="{CFDAA0EB-C1B6-964C-82FD-BE8059D8D2F0}"/>
              </a:ext>
            </a:extLst>
          </p:cNvPr>
          <p:cNvSpPr/>
          <p:nvPr/>
        </p:nvSpPr>
        <p:spPr>
          <a:xfrm>
            <a:off x="4485736" y="1820482"/>
            <a:ext cx="4572000" cy="2308324"/>
          </a:xfrm>
          <a:prstGeom prst="rect">
            <a:avLst/>
          </a:prstGeom>
        </p:spPr>
        <p:txBody>
          <a:bodyPr>
            <a:spAutoFit/>
          </a:bodyPr>
          <a:lstStyle/>
          <a:p>
            <a:pPr algn="just"/>
            <a:r>
              <a:rPr lang="en-US" sz="1600" dirty="0"/>
              <a:t>The Secretary General of the Council of Europe shall set up and keep updated a register of authorities designated by the Parties under paragraph 9. Each Party shall ensure that the details held on the register are correct at all times. </a:t>
            </a:r>
          </a:p>
          <a:p>
            <a:pPr algn="just"/>
            <a:endParaRPr lang="en-US" sz="1600" dirty="0"/>
          </a:p>
          <a:p>
            <a:pPr algn="just"/>
            <a:r>
              <a:rPr lang="en-US" sz="1600" dirty="0"/>
              <a:t>A Party may reserve the right not to apply this Article to traffic data. </a:t>
            </a:r>
          </a:p>
        </p:txBody>
      </p:sp>
    </p:spTree>
    <p:custDataLst>
      <p:tags r:id="rId1"/>
    </p:custDataLst>
    <p:extLst>
      <p:ext uri="{BB962C8B-B14F-4D97-AF65-F5344CB8AC3E}">
        <p14:creationId xmlns:p14="http://schemas.microsoft.com/office/powerpoint/2010/main" val="9387155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94807"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Protocol Drafting Group </a:t>
            </a:r>
          </a:p>
          <a:p>
            <a:pPr algn="r"/>
            <a:r>
              <a:rPr lang="en-GB" sz="3000" b="1" dirty="0">
                <a:latin typeface="+mj-lt"/>
              </a:rPr>
              <a:t>Draft Articles Under Development (2020)</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5170646"/>
          </a:xfrm>
          <a:prstGeom prst="rect">
            <a:avLst/>
          </a:prstGeom>
        </p:spPr>
        <p:txBody>
          <a:bodyPr>
            <a:spAutoFit/>
          </a:bodyPr>
          <a:lstStyle/>
          <a:p>
            <a:pPr marL="342900" indent="-342900">
              <a:buFont typeface="Wingdings" pitchFamily="2" charset="2"/>
              <a:buChar char="Ø"/>
            </a:pPr>
            <a:r>
              <a:rPr lang="en-US" sz="2200" dirty="0"/>
              <a:t>Common provisions</a:t>
            </a:r>
          </a:p>
          <a:p>
            <a:pPr marL="342900" indent="-342900">
              <a:buFont typeface="Wingdings" pitchFamily="2" charset="2"/>
              <a:buChar char="Ø"/>
            </a:pPr>
            <a:endParaRPr lang="en-US" sz="2200" dirty="0"/>
          </a:p>
          <a:p>
            <a:pPr marL="342900" indent="-342900">
              <a:buFont typeface="Wingdings" pitchFamily="2" charset="2"/>
              <a:buChar char="Ø"/>
            </a:pPr>
            <a:r>
              <a:rPr lang="en-US" sz="2200" dirty="0"/>
              <a:t>Conditions and safeguards</a:t>
            </a:r>
          </a:p>
          <a:p>
            <a:pPr marL="342900" indent="-342900">
              <a:buFont typeface="Wingdings" pitchFamily="2" charset="2"/>
              <a:buChar char="Ø"/>
            </a:pPr>
            <a:endParaRPr lang="en-US" sz="2200" dirty="0"/>
          </a:p>
          <a:p>
            <a:pPr marL="342900" indent="-342900">
              <a:buFont typeface="Wingdings" pitchFamily="2" charset="2"/>
              <a:buChar char="Ø"/>
            </a:pPr>
            <a:r>
              <a:rPr lang="en-GB" sz="2200" dirty="0"/>
              <a:t>Extension of a search to a connected computer</a:t>
            </a:r>
          </a:p>
          <a:p>
            <a:pPr marL="342900" indent="-342900">
              <a:buFont typeface="Wingdings" pitchFamily="2" charset="2"/>
              <a:buChar char="Ø"/>
            </a:pPr>
            <a:endParaRPr lang="en-GB" sz="2200" dirty="0"/>
          </a:p>
          <a:p>
            <a:pPr marL="342900" indent="-342900">
              <a:buFont typeface="Wingdings" pitchFamily="2" charset="2"/>
              <a:buChar char="Ø"/>
            </a:pPr>
            <a:r>
              <a:rPr lang="en-GB" sz="2200" dirty="0"/>
              <a:t>Undercover investigations by means of computer system (domestic level)</a:t>
            </a:r>
          </a:p>
          <a:p>
            <a:pPr marL="342900" indent="-342900">
              <a:buFont typeface="Wingdings" pitchFamily="2" charset="2"/>
              <a:buChar char="Ø"/>
            </a:pPr>
            <a:endParaRPr lang="en-GB" sz="2200" dirty="0"/>
          </a:p>
          <a:p>
            <a:pPr marL="342900" indent="-342900">
              <a:buFont typeface="Wingdings" pitchFamily="2" charset="2"/>
              <a:buChar char="Ø"/>
            </a:pPr>
            <a:r>
              <a:rPr lang="en-GB" sz="2200" dirty="0"/>
              <a:t>Undercover investigations (international level)</a:t>
            </a:r>
          </a:p>
          <a:p>
            <a:pPr marL="342900" indent="-342900">
              <a:buFont typeface="Wingdings" pitchFamily="2" charset="2"/>
              <a:buChar char="Ø"/>
            </a:pPr>
            <a:endParaRPr lang="en-GB" sz="2200" dirty="0"/>
          </a:p>
          <a:p>
            <a:pPr marL="342900" indent="-342900">
              <a:buFont typeface="Wingdings" pitchFamily="2" charset="2"/>
              <a:buChar char="Ø"/>
            </a:pPr>
            <a:r>
              <a:rPr lang="en-GB" sz="2200" dirty="0"/>
              <a:t>General principles</a:t>
            </a:r>
          </a:p>
        </p:txBody>
      </p:sp>
      <p:sp>
        <p:nvSpPr>
          <p:cNvPr id="6" name="Rectangle 5">
            <a:extLst>
              <a:ext uri="{FF2B5EF4-FFF2-40B4-BE49-F238E27FC236}">
                <a16:creationId xmlns:a16="http://schemas.microsoft.com/office/drawing/2014/main" id="{524B6456-681F-2F44-A01A-AD3514E81BD2}"/>
              </a:ext>
            </a:extLst>
          </p:cNvPr>
          <p:cNvSpPr/>
          <p:nvPr/>
        </p:nvSpPr>
        <p:spPr>
          <a:xfrm>
            <a:off x="4687258" y="1166842"/>
            <a:ext cx="4361935" cy="4493538"/>
          </a:xfrm>
          <a:prstGeom prst="rect">
            <a:avLst/>
          </a:prstGeom>
        </p:spPr>
        <p:txBody>
          <a:bodyPr wrap="square">
            <a:spAutoFit/>
          </a:bodyPr>
          <a:lstStyle/>
          <a:p>
            <a:pPr marL="342900" indent="-342900">
              <a:buFont typeface="Wingdings" pitchFamily="2" charset="2"/>
              <a:buChar char="Ø"/>
            </a:pPr>
            <a:r>
              <a:rPr lang="en-GB" sz="2200" dirty="0"/>
              <a:t>Direct preservation of data by service providers</a:t>
            </a:r>
          </a:p>
          <a:p>
            <a:pPr marL="342900" indent="-342900">
              <a:buFont typeface="Wingdings" pitchFamily="2" charset="2"/>
              <a:buChar char="Ø"/>
            </a:pPr>
            <a:endParaRPr lang="en-GB" sz="2200" dirty="0"/>
          </a:p>
          <a:p>
            <a:pPr marL="342900" indent="-342900">
              <a:buFont typeface="Wingdings" pitchFamily="2" charset="2"/>
              <a:buChar char="Ø"/>
            </a:pPr>
            <a:r>
              <a:rPr lang="en-GB" sz="2200" dirty="0"/>
              <a:t>Disclosure of data in emergency situations</a:t>
            </a:r>
          </a:p>
          <a:p>
            <a:pPr marL="342900" indent="-342900">
              <a:buFont typeface="Wingdings" pitchFamily="2" charset="2"/>
              <a:buChar char="Ø"/>
            </a:pPr>
            <a:endParaRPr lang="en-GB" sz="2200" dirty="0"/>
          </a:p>
          <a:p>
            <a:pPr marL="342900" indent="-342900">
              <a:buFont typeface="Wingdings" pitchFamily="2" charset="2"/>
              <a:buChar char="Ø"/>
            </a:pPr>
            <a:r>
              <a:rPr lang="en-GB" sz="2200" dirty="0"/>
              <a:t>Access to information related to registered Internet domains – Request for domain name registration information [WHOIS]</a:t>
            </a:r>
          </a:p>
          <a:p>
            <a:pPr marL="342900" indent="-342900">
              <a:buFont typeface="Wingdings" pitchFamily="2" charset="2"/>
              <a:buChar char="Ø"/>
            </a:pPr>
            <a:endParaRPr lang="en-GB" sz="2200" dirty="0"/>
          </a:p>
          <a:p>
            <a:pPr marL="342900" indent="-342900">
              <a:buFont typeface="Wingdings" pitchFamily="2" charset="2"/>
              <a:buChar char="Ø"/>
            </a:pPr>
            <a:r>
              <a:rPr lang="en-GB" sz="2200" dirty="0"/>
              <a:t>Final provisions</a:t>
            </a:r>
          </a:p>
        </p:txBody>
      </p:sp>
    </p:spTree>
    <p:custDataLst>
      <p:tags r:id="rId1"/>
    </p:custDataLst>
    <p:extLst>
      <p:ext uri="{BB962C8B-B14F-4D97-AF65-F5344CB8AC3E}">
        <p14:creationId xmlns:p14="http://schemas.microsoft.com/office/powerpoint/2010/main" val="41149952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solidFill>
                  <a:schemeClr val="bg1"/>
                </a:solidFill>
                <a:latin typeface="+mj-lt"/>
              </a:rPr>
              <a:t>Specialized Judicial Course on </a:t>
            </a:r>
          </a:p>
          <a:p>
            <a:pPr algn="r"/>
            <a:r>
              <a:rPr lang="en-GB" sz="3000" b="1" dirty="0">
                <a:solidFill>
                  <a:schemeClr val="bg1"/>
                </a:solidFill>
                <a:latin typeface="+mj-lt"/>
              </a:rPr>
              <a:t>International Cooperation</a:t>
            </a:r>
            <a:endParaRPr lang="fr-FR" sz="3000" b="1" dirty="0">
              <a:solidFill>
                <a:schemeClr val="bg1"/>
              </a:solidFill>
              <a:latin typeface="+mj-lt"/>
            </a:endParaRPr>
          </a:p>
        </p:txBody>
      </p:sp>
      <p:pic>
        <p:nvPicPr>
          <p:cNvPr id="5" name="Graphic 4" descr="Questions outline">
            <a:extLst>
              <a:ext uri="{FF2B5EF4-FFF2-40B4-BE49-F238E27FC236}">
                <a16:creationId xmlns:a16="http://schemas.microsoft.com/office/drawing/2014/main" id="{EAE00A6D-3895-4C47-8EE0-F3602DD35F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66E07DA8-2501-44AB-B22B-D755B9B59938}"/>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182670064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0770" y="-2943"/>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800" b="1" dirty="0">
                <a:solidFill>
                  <a:schemeClr val="bg1"/>
                </a:solidFill>
                <a:latin typeface="+mj-lt"/>
              </a:rPr>
              <a:t>Specialized Judicial Course on </a:t>
            </a:r>
          </a:p>
          <a:p>
            <a:pPr algn="r"/>
            <a:r>
              <a:rPr lang="en-GB" sz="2800" b="1" dirty="0">
                <a:solidFill>
                  <a:schemeClr val="bg1"/>
                </a:solidFill>
                <a:latin typeface="+mj-lt"/>
              </a:rPr>
              <a:t>International Cooperation</a:t>
            </a:r>
            <a:endParaRPr lang="fr-FR" sz="28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Four</a:t>
            </a:r>
          </a:p>
          <a:p>
            <a:pPr algn="ctr">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rPr>
              <a:t>Mutual legal assistance form templates</a:t>
            </a:r>
          </a:p>
          <a:p>
            <a:pPr algn="ctr">
              <a:lnSpc>
                <a:spcPct val="80000"/>
              </a:lnSpc>
            </a:pPr>
            <a:endParaRPr lang="en-GB" sz="3200" b="1" dirty="0">
              <a:solidFill>
                <a:srgbClr val="005E8E"/>
              </a:solidFill>
            </a:endParaRPr>
          </a:p>
        </p:txBody>
      </p:sp>
    </p:spTree>
    <p:custDataLst>
      <p:tags r:id="rId1"/>
    </p:custDataLst>
    <p:extLst>
      <p:ext uri="{BB962C8B-B14F-4D97-AF65-F5344CB8AC3E}">
        <p14:creationId xmlns:p14="http://schemas.microsoft.com/office/powerpoint/2010/main" val="411307073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A9162D57-721B-4426-A8C9-C8CDAAD1E63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621EBC79-D2A1-47DD-A91A-819727E62787}"/>
              </a:ext>
            </a:extLst>
          </p:cNvPr>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rPr>
              <a:t>Hong Kong</a:t>
            </a:r>
            <a:endParaRPr lang="fr-FR" sz="3200" b="1" dirty="0">
              <a:solidFill>
                <a:schemeClr val="bg1"/>
              </a:solidFill>
            </a:endParaRPr>
          </a:p>
        </p:txBody>
      </p:sp>
      <p:pic>
        <p:nvPicPr>
          <p:cNvPr id="15" name="Picture 14">
            <a:extLst>
              <a:ext uri="{FF2B5EF4-FFF2-40B4-BE49-F238E27FC236}">
                <a16:creationId xmlns:a16="http://schemas.microsoft.com/office/drawing/2014/main" id="{7E8C42C6-8FFB-475E-8246-A94ABE46ED19}"/>
              </a:ext>
            </a:extLst>
          </p:cNvPr>
          <p:cNvPicPr>
            <a:picLocks noChangeAspect="1"/>
          </p:cNvPicPr>
          <p:nvPr/>
        </p:nvPicPr>
        <p:blipFill rotWithShape="1">
          <a:blip r:embed="rId4"/>
          <a:srcRect l="22881" t="7344" r="22881" b="-2072"/>
          <a:stretch/>
        </p:blipFill>
        <p:spPr>
          <a:xfrm>
            <a:off x="0" y="894204"/>
            <a:ext cx="2415153" cy="2951664"/>
          </a:xfrm>
          <a:prstGeom prst="rect">
            <a:avLst/>
          </a:prstGeom>
        </p:spPr>
      </p:pic>
      <p:pic>
        <p:nvPicPr>
          <p:cNvPr id="17" name="Picture 16">
            <a:extLst>
              <a:ext uri="{FF2B5EF4-FFF2-40B4-BE49-F238E27FC236}">
                <a16:creationId xmlns:a16="http://schemas.microsoft.com/office/drawing/2014/main" id="{08A743B8-DC44-434F-912F-23735B617CDE}"/>
              </a:ext>
            </a:extLst>
          </p:cNvPr>
          <p:cNvPicPr>
            <a:picLocks noChangeAspect="1"/>
          </p:cNvPicPr>
          <p:nvPr/>
        </p:nvPicPr>
        <p:blipFill rotWithShape="1">
          <a:blip r:embed="rId5"/>
          <a:srcRect l="25422" t="11299" r="24860" b="-3012"/>
          <a:stretch/>
        </p:blipFill>
        <p:spPr>
          <a:xfrm>
            <a:off x="1207576" y="1411326"/>
            <a:ext cx="3878943" cy="5084976"/>
          </a:xfrm>
          <a:prstGeom prst="rect">
            <a:avLst/>
          </a:prstGeom>
        </p:spPr>
      </p:pic>
      <p:pic>
        <p:nvPicPr>
          <p:cNvPr id="19" name="Picture 18">
            <a:extLst>
              <a:ext uri="{FF2B5EF4-FFF2-40B4-BE49-F238E27FC236}">
                <a16:creationId xmlns:a16="http://schemas.microsoft.com/office/drawing/2014/main" id="{7BF5E73E-3A24-4325-A847-D977AF3A9892}"/>
              </a:ext>
            </a:extLst>
          </p:cNvPr>
          <p:cNvPicPr>
            <a:picLocks noChangeAspect="1"/>
          </p:cNvPicPr>
          <p:nvPr/>
        </p:nvPicPr>
        <p:blipFill rotWithShape="1">
          <a:blip r:embed="rId6"/>
          <a:srcRect l="26695" t="8475" r="25283"/>
          <a:stretch/>
        </p:blipFill>
        <p:spPr>
          <a:xfrm>
            <a:off x="5205846" y="1362411"/>
            <a:ext cx="3709555" cy="4966913"/>
          </a:xfrm>
          <a:prstGeom prst="rect">
            <a:avLst/>
          </a:prstGeom>
        </p:spPr>
      </p:pic>
      <p:sp>
        <p:nvSpPr>
          <p:cNvPr id="20" name="Content Placeholder 2">
            <a:extLst>
              <a:ext uri="{FF2B5EF4-FFF2-40B4-BE49-F238E27FC236}">
                <a16:creationId xmlns:a16="http://schemas.microsoft.com/office/drawing/2014/main" id="{6F696F04-ED89-495D-88EC-B2E1359976E5}"/>
              </a:ext>
            </a:extLst>
          </p:cNvPr>
          <p:cNvSpPr txBox="1">
            <a:spLocks/>
          </p:cNvSpPr>
          <p:nvPr/>
        </p:nvSpPr>
        <p:spPr>
          <a:xfrm>
            <a:off x="604653" y="1002150"/>
            <a:ext cx="8539347" cy="5084976"/>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pitchFamily="34" charset="0"/>
              <a:buNone/>
            </a:pPr>
            <a:r>
              <a:rPr lang="en-GB" sz="2400" b="1" dirty="0">
                <a:latin typeface="+mj-lt"/>
                <a:hlinkClick r:id="rId7"/>
              </a:rPr>
              <a:t>http://www.doj.gov.hk/lawdoc/mla.pdf</a:t>
            </a:r>
            <a:endParaRPr lang="en-US" sz="2400" b="1" dirty="0">
              <a:latin typeface="+mj-lt"/>
            </a:endParaRPr>
          </a:p>
          <a:p>
            <a:pPr marL="0" indent="0" algn="ctr">
              <a:buFont typeface="Arial" pitchFamily="34" charset="0"/>
              <a:buNone/>
            </a:pPr>
            <a:endParaRPr lang="en-US" sz="2000" b="1" dirty="0">
              <a:latin typeface="+mj-lt"/>
            </a:endParaRPr>
          </a:p>
          <a:p>
            <a:pPr marL="0" indent="0" algn="ctr">
              <a:buFont typeface="Arial" pitchFamily="34" charset="0"/>
              <a:buNone/>
            </a:pPr>
            <a:endParaRPr lang="en-US" sz="2000" b="1" dirty="0">
              <a:latin typeface="+mj-lt"/>
            </a:endParaRPr>
          </a:p>
        </p:txBody>
      </p:sp>
    </p:spTree>
    <p:custDataLst>
      <p:tags r:id="rId1"/>
    </p:custDataLst>
    <p:extLst>
      <p:ext uri="{BB962C8B-B14F-4D97-AF65-F5344CB8AC3E}">
        <p14:creationId xmlns:p14="http://schemas.microsoft.com/office/powerpoint/2010/main" val="230146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a:extLst>
              <a:ext uri="{FF2B5EF4-FFF2-40B4-BE49-F238E27FC236}">
                <a16:creationId xmlns:a16="http://schemas.microsoft.com/office/drawing/2014/main" id="{A9162D57-721B-4426-A8C9-C8CDAAD1E63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621EBC79-D2A1-47DD-A91A-819727E62787}"/>
              </a:ext>
            </a:extLst>
          </p:cNvPr>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United Kingdom</a:t>
            </a:r>
            <a:endParaRPr lang="fr-FR" sz="3200" b="1" dirty="0">
              <a:solidFill>
                <a:schemeClr val="bg1"/>
              </a:solidFill>
              <a:latin typeface="+mj-lt"/>
            </a:endParaRPr>
          </a:p>
        </p:txBody>
      </p:sp>
      <p:sp>
        <p:nvSpPr>
          <p:cNvPr id="20" name="Content Placeholder 2">
            <a:extLst>
              <a:ext uri="{FF2B5EF4-FFF2-40B4-BE49-F238E27FC236}">
                <a16:creationId xmlns:a16="http://schemas.microsoft.com/office/drawing/2014/main" id="{6F696F04-ED89-495D-88EC-B2E1359976E5}"/>
              </a:ext>
            </a:extLst>
          </p:cNvPr>
          <p:cNvSpPr txBox="1">
            <a:spLocks/>
          </p:cNvSpPr>
          <p:nvPr/>
        </p:nvSpPr>
        <p:spPr>
          <a:xfrm>
            <a:off x="215039" y="902550"/>
            <a:ext cx="8786217" cy="5184576"/>
          </a:xfrm>
          <a:prstGeom prst="rect">
            <a:avLst/>
          </a:prstGeom>
        </p:spPr>
        <p:txBody>
          <a:bodyPr>
            <a:noAutofit/>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2400" b="1" dirty="0">
                <a:hlinkClick r:id="rId4"/>
              </a:rPr>
              <a:t>https://www.gov.uk/government/uploads/system/uploads/attachment_data/file/415038/MLA_Guidelines_2015.pdf</a:t>
            </a:r>
            <a:endParaRPr lang="en-US" sz="2400" b="1" dirty="0"/>
          </a:p>
        </p:txBody>
      </p:sp>
      <p:pic>
        <p:nvPicPr>
          <p:cNvPr id="3" name="Picture 2">
            <a:extLst>
              <a:ext uri="{FF2B5EF4-FFF2-40B4-BE49-F238E27FC236}">
                <a16:creationId xmlns:a16="http://schemas.microsoft.com/office/drawing/2014/main" id="{6E0A357F-EB73-4F96-8CE7-27E701FE095A}"/>
              </a:ext>
            </a:extLst>
          </p:cNvPr>
          <p:cNvPicPr>
            <a:picLocks noChangeAspect="1"/>
          </p:cNvPicPr>
          <p:nvPr/>
        </p:nvPicPr>
        <p:blipFill rotWithShape="1">
          <a:blip r:embed="rId5"/>
          <a:srcRect l="23305" t="1507" r="23164" b="4520"/>
          <a:stretch/>
        </p:blipFill>
        <p:spPr>
          <a:xfrm>
            <a:off x="65278" y="1926294"/>
            <a:ext cx="3384236" cy="4455762"/>
          </a:xfrm>
          <a:prstGeom prst="rect">
            <a:avLst/>
          </a:prstGeom>
        </p:spPr>
      </p:pic>
      <p:pic>
        <p:nvPicPr>
          <p:cNvPr id="4" name="Picture 3">
            <a:extLst>
              <a:ext uri="{FF2B5EF4-FFF2-40B4-BE49-F238E27FC236}">
                <a16:creationId xmlns:a16="http://schemas.microsoft.com/office/drawing/2014/main" id="{9472174A-DF34-4A4D-B7CB-715F3FA0AF1A}"/>
              </a:ext>
            </a:extLst>
          </p:cNvPr>
          <p:cNvPicPr>
            <a:picLocks noChangeAspect="1"/>
          </p:cNvPicPr>
          <p:nvPr/>
        </p:nvPicPr>
        <p:blipFill rotWithShape="1">
          <a:blip r:embed="rId6"/>
          <a:srcRect l="23729" t="9913" r="23446"/>
          <a:stretch/>
        </p:blipFill>
        <p:spPr>
          <a:xfrm>
            <a:off x="3041775" y="1065671"/>
            <a:ext cx="6367220" cy="5168920"/>
          </a:xfrm>
          <a:prstGeom prst="rect">
            <a:avLst/>
          </a:prstGeom>
        </p:spPr>
      </p:pic>
    </p:spTree>
    <p:custDataLst>
      <p:tags r:id="rId1"/>
    </p:custDataLst>
    <p:extLst>
      <p:ext uri="{BB962C8B-B14F-4D97-AF65-F5344CB8AC3E}">
        <p14:creationId xmlns:p14="http://schemas.microsoft.com/office/powerpoint/2010/main" val="354346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522" y="1114724"/>
            <a:ext cx="8933934" cy="4539704"/>
          </a:xfrm>
          <a:prstGeom prst="rect">
            <a:avLst/>
          </a:prstGeom>
          <a:noFill/>
        </p:spPr>
        <p:txBody>
          <a:bodyPr wrap="square" rtlCol="0">
            <a:spAutoFit/>
          </a:bodyPr>
          <a:lstStyle/>
          <a:p>
            <a:r>
              <a:rPr lang="en-GB" sz="1700" b="1" dirty="0">
                <a:solidFill>
                  <a:schemeClr val="tx2"/>
                </a:solidFill>
                <a:ea typeface="Verdana" panose="020B0604030504040204" pitchFamily="34" charset="0"/>
              </a:rPr>
              <a:t>Background</a:t>
            </a:r>
          </a:p>
          <a:p>
            <a:endParaRPr lang="en-GB" sz="1700" b="1" dirty="0">
              <a:ea typeface="Verdana" panose="020B0604030504040204" pitchFamily="34" charset="0"/>
            </a:endParaRPr>
          </a:p>
          <a:p>
            <a:pPr marL="457200" lvl="0" indent="-457200">
              <a:spcBef>
                <a:spcPts val="600"/>
              </a:spcBef>
              <a:spcAft>
                <a:spcPts val="600"/>
              </a:spcAft>
              <a:buFont typeface="Arial" pitchFamily="34" charset="0"/>
              <a:buChar char="•"/>
            </a:pPr>
            <a:r>
              <a:rPr lang="en-GB" sz="1700" dirty="0">
                <a:ea typeface="Verdana" panose="020B0604030504040204" pitchFamily="34" charset="0"/>
              </a:rPr>
              <a:t>Reasons for going forward with Article 29/30 data preservation template:</a:t>
            </a:r>
          </a:p>
          <a:p>
            <a:pPr marL="914400" lvl="1" indent="-457200">
              <a:spcBef>
                <a:spcPts val="600"/>
              </a:spcBef>
              <a:spcAft>
                <a:spcPts val="600"/>
              </a:spcAft>
              <a:buFont typeface="Arial" pitchFamily="34" charset="0"/>
              <a:buChar char="•"/>
            </a:pPr>
            <a:r>
              <a:rPr lang="en-GB" sz="1700" dirty="0">
                <a:ea typeface="Verdana" panose="020B0604030504040204" pitchFamily="34" charset="0"/>
              </a:rPr>
              <a:t>Text of Article 35 of the Convention taken as blueprint for mandatory fields;</a:t>
            </a:r>
          </a:p>
          <a:p>
            <a:pPr marL="914400" lvl="1" indent="-457200">
              <a:spcBef>
                <a:spcPts val="600"/>
              </a:spcBef>
              <a:spcAft>
                <a:spcPts val="600"/>
              </a:spcAft>
              <a:buFont typeface="Arial" pitchFamily="34" charset="0"/>
              <a:buChar char="•"/>
            </a:pPr>
            <a:r>
              <a:rPr lang="en-GB" sz="1700" dirty="0">
                <a:ea typeface="Verdana" panose="020B0604030504040204" pitchFamily="34" charset="0"/>
              </a:rPr>
              <a:t>Minimization of input and thus less time for processing;</a:t>
            </a:r>
          </a:p>
          <a:p>
            <a:pPr marL="914400" lvl="1" indent="-457200">
              <a:spcBef>
                <a:spcPts val="600"/>
              </a:spcBef>
              <a:spcAft>
                <a:spcPts val="600"/>
              </a:spcAft>
              <a:buFont typeface="Arial" pitchFamily="34" charset="0"/>
              <a:buChar char="•"/>
            </a:pPr>
            <a:r>
              <a:rPr lang="en-GB" sz="1700" dirty="0">
                <a:ea typeface="Verdana" panose="020B0604030504040204" pitchFamily="34" charset="0"/>
              </a:rPr>
              <a:t>Guidance for newly established or upcoming points of contact;</a:t>
            </a:r>
          </a:p>
          <a:p>
            <a:pPr marL="914400" lvl="1" indent="-457200">
              <a:spcBef>
                <a:spcPts val="600"/>
              </a:spcBef>
              <a:spcAft>
                <a:spcPts val="600"/>
              </a:spcAft>
              <a:buFont typeface="Arial" pitchFamily="34" charset="0"/>
              <a:buChar char="•"/>
            </a:pPr>
            <a:r>
              <a:rPr lang="en-GB" sz="1700" dirty="0">
                <a:ea typeface="Verdana" panose="020B0604030504040204" pitchFamily="34" charset="0"/>
              </a:rPr>
              <a:t>More uniform practice of preservation requests across jurisdictions.</a:t>
            </a:r>
          </a:p>
          <a:p>
            <a:pPr marL="457200" lvl="0" indent="-457200">
              <a:spcBef>
                <a:spcPts val="600"/>
              </a:spcBef>
              <a:spcAft>
                <a:spcPts val="600"/>
              </a:spcAft>
              <a:buFont typeface="Arial" pitchFamily="34" charset="0"/>
              <a:buChar char="•"/>
            </a:pPr>
            <a:r>
              <a:rPr lang="en-GB" sz="1700" dirty="0">
                <a:ea typeface="Verdana" panose="020B0604030504040204" pitchFamily="34" charset="0"/>
              </a:rPr>
              <a:t>Capacity building efforts (regional meetings, training) 2016 and 2017;</a:t>
            </a:r>
            <a:endParaRPr lang="en-US" sz="1700" dirty="0">
              <a:ea typeface="Verdana" panose="020B0604030504040204" pitchFamily="34" charset="0"/>
            </a:endParaRPr>
          </a:p>
          <a:p>
            <a:pPr marL="457200" lvl="0" indent="-457200">
              <a:spcBef>
                <a:spcPts val="600"/>
              </a:spcBef>
              <a:spcAft>
                <a:spcPts val="600"/>
              </a:spcAft>
              <a:buFont typeface="Arial" pitchFamily="34" charset="0"/>
              <a:buChar char="•"/>
            </a:pPr>
            <a:r>
              <a:rPr lang="en-GB" sz="1700" dirty="0">
                <a:ea typeface="Verdana" panose="020B0604030504040204" pitchFamily="34" charset="0"/>
              </a:rPr>
              <a:t>Initial templates (Art. 29 and 31 BCC) tested by several states;</a:t>
            </a:r>
            <a:endParaRPr lang="en-US" sz="1700" dirty="0">
              <a:ea typeface="Verdana" panose="020B0604030504040204" pitchFamily="34" charset="0"/>
            </a:endParaRPr>
          </a:p>
          <a:p>
            <a:pPr marL="457200" lvl="0" indent="-457200">
              <a:spcBef>
                <a:spcPts val="600"/>
              </a:spcBef>
              <a:spcAft>
                <a:spcPts val="600"/>
              </a:spcAft>
              <a:buFont typeface="Arial" pitchFamily="34" charset="0"/>
              <a:buChar char="•"/>
            </a:pPr>
            <a:r>
              <a:rPr lang="en-GB" sz="1700" dirty="0">
                <a:ea typeface="Verdana" panose="020B0604030504040204" pitchFamily="34" charset="0"/>
              </a:rPr>
              <a:t>Further submissions and discussions through mailing list and T-CY Bureau (2017 and 2018);</a:t>
            </a:r>
          </a:p>
          <a:p>
            <a:pPr marL="457200" lvl="0" indent="-457200">
              <a:spcBef>
                <a:spcPts val="600"/>
              </a:spcBef>
              <a:spcAft>
                <a:spcPts val="600"/>
              </a:spcAft>
              <a:buFont typeface="Arial" pitchFamily="34" charset="0"/>
              <a:buChar char="•"/>
            </a:pPr>
            <a:r>
              <a:rPr lang="en-GB" sz="1700" dirty="0">
                <a:ea typeface="Verdana" panose="020B0604030504040204" pitchFamily="34" charset="0"/>
              </a:rPr>
              <a:t>Final version reviewed and adopted by the 19</a:t>
            </a:r>
            <a:r>
              <a:rPr lang="en-GB" sz="1700" baseline="30000" dirty="0">
                <a:ea typeface="Verdana" panose="020B0604030504040204" pitchFamily="34" charset="0"/>
              </a:rPr>
              <a:t>th</a:t>
            </a:r>
            <a:r>
              <a:rPr lang="en-GB" sz="1700" dirty="0">
                <a:ea typeface="Verdana" panose="020B0604030504040204" pitchFamily="34" charset="0"/>
              </a:rPr>
              <a:t> Plenary of the T-CY (9-10 July 2018).</a:t>
            </a:r>
            <a:endParaRPr lang="en-US" sz="1700" dirty="0">
              <a:ea typeface="Verdana" panose="020B0604030504040204" pitchFamily="34" charset="0"/>
            </a:endParaRPr>
          </a:p>
        </p:txBody>
      </p:sp>
      <p:sp>
        <p:nvSpPr>
          <p:cNvPr id="6" name="Rectangle 4">
            <a:extLst>
              <a:ext uri="{FF2B5EF4-FFF2-40B4-BE49-F238E27FC236}">
                <a16:creationId xmlns:a16="http://schemas.microsoft.com/office/drawing/2014/main" id="{C88053CA-270D-410B-9EE3-CE117A0E4646}"/>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6">
            <a:extLst>
              <a:ext uri="{FF2B5EF4-FFF2-40B4-BE49-F238E27FC236}">
                <a16:creationId xmlns:a16="http://schemas.microsoft.com/office/drawing/2014/main" id="{A2D56477-F1A4-4CAA-8455-82A0B63ABF54}"/>
              </a:ext>
            </a:extLst>
          </p:cNvPr>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800" b="1" dirty="0">
                <a:solidFill>
                  <a:schemeClr val="bg1"/>
                </a:solidFill>
                <a:latin typeface="+mj-lt"/>
              </a:rPr>
              <a:t>Council of Europe templates: Background</a:t>
            </a:r>
            <a:endParaRPr lang="fr-FR" sz="2800" b="1" dirty="0">
              <a:solidFill>
                <a:schemeClr val="bg1"/>
              </a:solidFill>
              <a:latin typeface="+mj-lt"/>
            </a:endParaRPr>
          </a:p>
        </p:txBody>
      </p:sp>
    </p:spTree>
    <p:custDataLst>
      <p:tags r:id="rId1"/>
    </p:custDataLst>
    <p:extLst>
      <p:ext uri="{BB962C8B-B14F-4D97-AF65-F5344CB8AC3E}">
        <p14:creationId xmlns:p14="http://schemas.microsoft.com/office/powerpoint/2010/main" val="8545201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496" y="1000755"/>
            <a:ext cx="8933934" cy="5355312"/>
          </a:xfrm>
          <a:prstGeom prst="rect">
            <a:avLst/>
          </a:prstGeom>
          <a:noFill/>
        </p:spPr>
        <p:txBody>
          <a:bodyPr wrap="square" rtlCol="0">
            <a:spAutoFit/>
          </a:bodyPr>
          <a:lstStyle/>
          <a:p>
            <a:pPr>
              <a:spcAft>
                <a:spcPts val="600"/>
              </a:spcAft>
            </a:pPr>
            <a:r>
              <a:rPr lang="en-GB" b="1" dirty="0">
                <a:solidFill>
                  <a:schemeClr val="tx2"/>
                </a:solidFill>
                <a:ea typeface="Verdana" panose="020B0604030504040204" pitchFamily="34" charset="0"/>
              </a:rPr>
              <a:t>Article 29/30 template – main features:</a:t>
            </a:r>
          </a:p>
          <a:p>
            <a:pPr>
              <a:spcAft>
                <a:spcPts val="600"/>
              </a:spcAft>
            </a:pPr>
            <a:endParaRPr lang="en-GB" b="1" dirty="0">
              <a:solidFill>
                <a:schemeClr val="tx2"/>
              </a:solidFill>
              <a:ea typeface="Verdana" panose="020B0604030504040204" pitchFamily="34" charset="0"/>
            </a:endParaRPr>
          </a:p>
          <a:p>
            <a:pPr marL="457200" lvl="0" indent="-457200">
              <a:spcAft>
                <a:spcPts val="600"/>
              </a:spcAft>
              <a:buFont typeface="Arial" pitchFamily="34" charset="0"/>
              <a:buChar char="•"/>
            </a:pPr>
            <a:r>
              <a:rPr lang="en-GB" dirty="0">
                <a:ea typeface="Verdana" panose="020B0604030504040204" pitchFamily="34" charset="0"/>
              </a:rPr>
              <a:t>Marking obligatory items with asterisk (Art. 35 requirements);</a:t>
            </a:r>
          </a:p>
          <a:p>
            <a:pPr marL="457200" lvl="0" indent="-457200">
              <a:spcAft>
                <a:spcPts val="600"/>
              </a:spcAft>
              <a:buFont typeface="Arial" pitchFamily="34" charset="0"/>
              <a:buChar char="•"/>
            </a:pPr>
            <a:r>
              <a:rPr lang="en-GB" dirty="0">
                <a:ea typeface="Verdana" panose="020B0604030504040204" pitchFamily="34" charset="0"/>
              </a:rPr>
              <a:t>Reference/case status;</a:t>
            </a:r>
          </a:p>
          <a:p>
            <a:pPr marL="457200" lvl="0" indent="-457200">
              <a:spcAft>
                <a:spcPts val="600"/>
              </a:spcAft>
              <a:buFont typeface="Arial" pitchFamily="34" charset="0"/>
              <a:buChar char="•"/>
            </a:pPr>
            <a:r>
              <a:rPr lang="en-GB" dirty="0">
                <a:ea typeface="Verdana" panose="020B0604030504040204" pitchFamily="34" charset="0"/>
              </a:rPr>
              <a:t>Less details requested / more details on requesting authority;</a:t>
            </a:r>
          </a:p>
          <a:p>
            <a:pPr marL="457200" indent="-457200">
              <a:spcAft>
                <a:spcPts val="600"/>
              </a:spcAft>
              <a:buFont typeface="Arial" pitchFamily="34" charset="0"/>
              <a:buChar char="•"/>
            </a:pPr>
            <a:r>
              <a:rPr lang="en-GB" dirty="0">
                <a:ea typeface="Verdana" panose="020B0604030504040204" pitchFamily="34" charset="0"/>
              </a:rPr>
              <a:t>Details of authorities in charge of investigation and prosecution (separately);</a:t>
            </a:r>
          </a:p>
          <a:p>
            <a:pPr marL="457200" indent="-457200">
              <a:spcAft>
                <a:spcPts val="600"/>
              </a:spcAft>
              <a:buFont typeface="Arial" pitchFamily="34" charset="0"/>
              <a:buChar char="•"/>
            </a:pPr>
            <a:r>
              <a:rPr lang="en-GB" dirty="0">
                <a:ea typeface="Verdana" panose="020B0604030504040204" pitchFamily="34" charset="0"/>
              </a:rPr>
              <a:t>Contact person details for additional confirmation;</a:t>
            </a:r>
          </a:p>
          <a:p>
            <a:pPr marL="457200" lvl="0" indent="-457200">
              <a:spcAft>
                <a:spcPts val="600"/>
              </a:spcAft>
              <a:buFont typeface="Arial" pitchFamily="34" charset="0"/>
              <a:buChar char="•"/>
            </a:pPr>
            <a:r>
              <a:rPr lang="en-GB" dirty="0">
                <a:ea typeface="Verdana" panose="020B0604030504040204" pitchFamily="34" charset="0"/>
              </a:rPr>
              <a:t>Choice as to the means of response;</a:t>
            </a:r>
          </a:p>
          <a:p>
            <a:pPr marL="457200" lvl="0" indent="-457200">
              <a:spcAft>
                <a:spcPts val="600"/>
              </a:spcAft>
              <a:buFont typeface="Arial" pitchFamily="34" charset="0"/>
              <a:buChar char="•"/>
            </a:pPr>
            <a:r>
              <a:rPr lang="en-GB" dirty="0">
                <a:ea typeface="Verdana" panose="020B0604030504040204" pitchFamily="34" charset="0"/>
              </a:rPr>
              <a:t>Possibility to attach the mutual legal assistance request;</a:t>
            </a:r>
          </a:p>
          <a:p>
            <a:pPr marL="457200" lvl="0" indent="-457200">
              <a:spcAft>
                <a:spcPts val="600"/>
              </a:spcAft>
              <a:buFont typeface="Arial" pitchFamily="34" charset="0"/>
              <a:buChar char="•"/>
            </a:pPr>
            <a:r>
              <a:rPr lang="en-GB" dirty="0">
                <a:ea typeface="Verdana" panose="020B0604030504040204" pitchFamily="34" charset="0"/>
              </a:rPr>
              <a:t>Streamlined “offences” section;</a:t>
            </a:r>
          </a:p>
          <a:p>
            <a:pPr marL="457200" lvl="0" indent="-457200">
              <a:spcAft>
                <a:spcPts val="600"/>
              </a:spcAft>
              <a:buFont typeface="Arial" pitchFamily="34" charset="0"/>
              <a:buChar char="•"/>
            </a:pPr>
            <a:r>
              <a:rPr lang="en-GB" dirty="0">
                <a:ea typeface="Verdana" panose="020B0604030504040204" pitchFamily="34" charset="0"/>
              </a:rPr>
              <a:t>Description of data requested / annex (specification form);</a:t>
            </a:r>
          </a:p>
          <a:p>
            <a:pPr marL="457200" lvl="0" indent="-457200">
              <a:spcAft>
                <a:spcPts val="600"/>
              </a:spcAft>
              <a:buFont typeface="Arial" pitchFamily="34" charset="0"/>
              <a:buChar char="•"/>
            </a:pPr>
            <a:r>
              <a:rPr lang="en-GB" dirty="0">
                <a:ea typeface="Verdana" panose="020B0604030504040204" pitchFamily="34" charset="0"/>
              </a:rPr>
              <a:t>Information identifying the person or organisation;</a:t>
            </a:r>
          </a:p>
          <a:p>
            <a:pPr marL="457200" lvl="0" indent="-457200">
              <a:spcAft>
                <a:spcPts val="600"/>
              </a:spcAft>
              <a:buFont typeface="Arial" pitchFamily="34" charset="0"/>
              <a:buChar char="•"/>
            </a:pPr>
            <a:r>
              <a:rPr lang="en-GB" dirty="0">
                <a:ea typeface="Verdana" panose="020B0604030504040204" pitchFamily="34" charset="0"/>
              </a:rPr>
              <a:t>Article 30 reference;</a:t>
            </a:r>
          </a:p>
          <a:p>
            <a:pPr marL="457200" lvl="0" indent="-457200">
              <a:spcAft>
                <a:spcPts val="600"/>
              </a:spcAft>
              <a:buFont typeface="Arial" pitchFamily="34" charset="0"/>
              <a:buChar char="•"/>
            </a:pPr>
            <a:r>
              <a:rPr lang="en-GB" dirty="0">
                <a:ea typeface="Verdana" panose="020B0604030504040204" pitchFamily="34" charset="0"/>
              </a:rPr>
              <a:t>Case status / urgency (pre-defined items) / confidentiality;</a:t>
            </a:r>
          </a:p>
          <a:p>
            <a:pPr marL="457200" lvl="0" indent="-457200">
              <a:spcAft>
                <a:spcPts val="600"/>
              </a:spcAft>
              <a:buFont typeface="Arial" pitchFamily="34" charset="0"/>
              <a:buChar char="•"/>
            </a:pPr>
            <a:r>
              <a:rPr lang="en-GB" dirty="0">
                <a:ea typeface="Verdana" panose="020B0604030504040204" pitchFamily="34" charset="0"/>
              </a:rPr>
              <a:t>Confirmation/notification options</a:t>
            </a:r>
            <a:r>
              <a:rPr lang="en-GB" sz="2000" dirty="0"/>
              <a:t>.</a:t>
            </a:r>
          </a:p>
        </p:txBody>
      </p:sp>
      <p:sp>
        <p:nvSpPr>
          <p:cNvPr id="15" name="Rectangle 4">
            <a:extLst>
              <a:ext uri="{FF2B5EF4-FFF2-40B4-BE49-F238E27FC236}">
                <a16:creationId xmlns:a16="http://schemas.microsoft.com/office/drawing/2014/main" id="{61FE5FAA-D5B9-4BAA-B107-AF34C01FFEE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6" name="Rectangle 15">
            <a:extLst>
              <a:ext uri="{FF2B5EF4-FFF2-40B4-BE49-F238E27FC236}">
                <a16:creationId xmlns:a16="http://schemas.microsoft.com/office/drawing/2014/main" id="{5D3DE080-A417-415F-91A9-A71615912EF9}"/>
              </a:ext>
            </a:extLst>
          </p:cNvPr>
          <p:cNvSpPr/>
          <p:nvPr/>
        </p:nvSpPr>
        <p:spPr>
          <a:xfrm>
            <a:off x="0"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800" b="1" dirty="0">
                <a:solidFill>
                  <a:schemeClr val="bg1"/>
                </a:solidFill>
                <a:latin typeface="+mj-lt"/>
              </a:rPr>
              <a:t>Article 29/30 template – Mutual Legal </a:t>
            </a:r>
          </a:p>
          <a:p>
            <a:pPr algn="r"/>
            <a:r>
              <a:rPr lang="en-GB" sz="2800" b="1" dirty="0">
                <a:solidFill>
                  <a:schemeClr val="bg1"/>
                </a:solidFill>
                <a:latin typeface="+mj-lt"/>
              </a:rPr>
              <a:t>Assistance Request for Preservation</a:t>
            </a:r>
            <a:endParaRPr lang="fr-FR" sz="2800" b="1" dirty="0">
              <a:solidFill>
                <a:schemeClr val="bg1"/>
              </a:solidFill>
              <a:latin typeface="+mj-lt"/>
            </a:endParaRPr>
          </a:p>
        </p:txBody>
      </p:sp>
    </p:spTree>
    <p:custDataLst>
      <p:tags r:id="rId1"/>
    </p:custDataLst>
    <p:extLst>
      <p:ext uri="{BB962C8B-B14F-4D97-AF65-F5344CB8AC3E}">
        <p14:creationId xmlns:p14="http://schemas.microsoft.com/office/powerpoint/2010/main" val="14772535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47690"/>
            <a:ext cx="9144000" cy="60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Article 29/30 template</a:t>
            </a:r>
            <a:endParaRPr lang="fr-FR" sz="3200" b="1" dirty="0">
              <a:solidFill>
                <a:schemeClr val="bg1"/>
              </a:solidFill>
              <a:latin typeface="+mj-lt"/>
            </a:endParaRPr>
          </a:p>
        </p:txBody>
      </p:sp>
      <p:pic>
        <p:nvPicPr>
          <p:cNvPr id="17" name="Picture 16">
            <a:extLst>
              <a:ext uri="{FF2B5EF4-FFF2-40B4-BE49-F238E27FC236}">
                <a16:creationId xmlns:a16="http://schemas.microsoft.com/office/drawing/2014/main" id="{6BD1C26D-1F22-4B98-A214-032715ED6FBB}"/>
              </a:ext>
            </a:extLst>
          </p:cNvPr>
          <p:cNvPicPr>
            <a:picLocks noChangeAspect="1"/>
          </p:cNvPicPr>
          <p:nvPr/>
        </p:nvPicPr>
        <p:blipFill>
          <a:blip r:embed="rId4"/>
          <a:stretch>
            <a:fillRect/>
          </a:stretch>
        </p:blipFill>
        <p:spPr>
          <a:xfrm>
            <a:off x="322119" y="1095660"/>
            <a:ext cx="4063587" cy="5275698"/>
          </a:xfrm>
          <a:prstGeom prst="rect">
            <a:avLst/>
          </a:prstGeom>
        </p:spPr>
      </p:pic>
      <p:pic>
        <p:nvPicPr>
          <p:cNvPr id="18" name="Picture 17">
            <a:extLst>
              <a:ext uri="{FF2B5EF4-FFF2-40B4-BE49-F238E27FC236}">
                <a16:creationId xmlns:a16="http://schemas.microsoft.com/office/drawing/2014/main" id="{4EE12ACF-86D3-4F3A-813D-61C197F27D57}"/>
              </a:ext>
            </a:extLst>
          </p:cNvPr>
          <p:cNvPicPr>
            <a:picLocks noChangeAspect="1"/>
          </p:cNvPicPr>
          <p:nvPr/>
        </p:nvPicPr>
        <p:blipFill>
          <a:blip r:embed="rId5"/>
          <a:stretch>
            <a:fillRect/>
          </a:stretch>
        </p:blipFill>
        <p:spPr>
          <a:xfrm>
            <a:off x="4823386" y="1095660"/>
            <a:ext cx="3998495" cy="5275698"/>
          </a:xfrm>
          <a:prstGeom prst="rect">
            <a:avLst/>
          </a:prstGeom>
        </p:spPr>
      </p:pic>
    </p:spTree>
    <p:custDataLst>
      <p:tags r:id="rId1"/>
    </p:custDataLst>
    <p:extLst>
      <p:ext uri="{BB962C8B-B14F-4D97-AF65-F5344CB8AC3E}">
        <p14:creationId xmlns:p14="http://schemas.microsoft.com/office/powerpoint/2010/main" val="3151617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40186"/>
            <a:ext cx="9144000" cy="60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Article 29/30 template</a:t>
            </a:r>
            <a:endParaRPr lang="fr-FR" sz="3200" b="1" dirty="0">
              <a:solidFill>
                <a:schemeClr val="bg1"/>
              </a:solidFill>
              <a:latin typeface="+mj-lt"/>
            </a:endParaRPr>
          </a:p>
        </p:txBody>
      </p:sp>
      <p:pic>
        <p:nvPicPr>
          <p:cNvPr id="3" name="Picture 2">
            <a:extLst>
              <a:ext uri="{FF2B5EF4-FFF2-40B4-BE49-F238E27FC236}">
                <a16:creationId xmlns:a16="http://schemas.microsoft.com/office/drawing/2014/main" id="{10A514D6-C5F9-4F10-9260-560C136ACD23}"/>
              </a:ext>
            </a:extLst>
          </p:cNvPr>
          <p:cNvPicPr>
            <a:picLocks noChangeAspect="1"/>
          </p:cNvPicPr>
          <p:nvPr/>
        </p:nvPicPr>
        <p:blipFill>
          <a:blip r:embed="rId4"/>
          <a:stretch>
            <a:fillRect/>
          </a:stretch>
        </p:blipFill>
        <p:spPr>
          <a:xfrm>
            <a:off x="280556" y="1080656"/>
            <a:ext cx="4016580" cy="5237018"/>
          </a:xfrm>
          <a:prstGeom prst="rect">
            <a:avLst/>
          </a:prstGeom>
        </p:spPr>
      </p:pic>
      <p:pic>
        <p:nvPicPr>
          <p:cNvPr id="4" name="Picture 3">
            <a:extLst>
              <a:ext uri="{FF2B5EF4-FFF2-40B4-BE49-F238E27FC236}">
                <a16:creationId xmlns:a16="http://schemas.microsoft.com/office/drawing/2014/main" id="{53CB7484-BBEF-41A1-91C0-C44710C4363D}"/>
              </a:ext>
            </a:extLst>
          </p:cNvPr>
          <p:cNvPicPr>
            <a:picLocks noChangeAspect="1"/>
          </p:cNvPicPr>
          <p:nvPr/>
        </p:nvPicPr>
        <p:blipFill>
          <a:blip r:embed="rId5"/>
          <a:stretch>
            <a:fillRect/>
          </a:stretch>
        </p:blipFill>
        <p:spPr>
          <a:xfrm>
            <a:off x="4846866" y="1080656"/>
            <a:ext cx="3936411" cy="5237018"/>
          </a:xfrm>
          <a:prstGeom prst="rect">
            <a:avLst/>
          </a:prstGeom>
        </p:spPr>
      </p:pic>
    </p:spTree>
    <p:custDataLst>
      <p:tags r:id="rId1"/>
    </p:custDataLst>
    <p:extLst>
      <p:ext uri="{BB962C8B-B14F-4D97-AF65-F5344CB8AC3E}">
        <p14:creationId xmlns:p14="http://schemas.microsoft.com/office/powerpoint/2010/main" val="3814574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 y="-27384"/>
            <a:ext cx="9022455"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24 – Extradition</a:t>
            </a:r>
          </a:p>
        </p:txBody>
      </p:sp>
      <p:sp>
        <p:nvSpPr>
          <p:cNvPr id="5" name="Rectangle 4">
            <a:extLst>
              <a:ext uri="{FF2B5EF4-FFF2-40B4-BE49-F238E27FC236}">
                <a16:creationId xmlns:a16="http://schemas.microsoft.com/office/drawing/2014/main" id="{7FA81925-418B-D44C-9255-2AEBBFBC0ADA}"/>
              </a:ext>
            </a:extLst>
          </p:cNvPr>
          <p:cNvSpPr/>
          <p:nvPr/>
        </p:nvSpPr>
        <p:spPr>
          <a:xfrm>
            <a:off x="95827" y="1058073"/>
            <a:ext cx="4536557" cy="5747727"/>
          </a:xfrm>
          <a:prstGeom prst="rect">
            <a:avLst/>
          </a:prstGeom>
        </p:spPr>
        <p:txBody>
          <a:bodyPr wrap="square">
            <a:spAutoFit/>
          </a:bodyPr>
          <a:lstStyle/>
          <a:p>
            <a:pPr marL="342900" indent="-342900" algn="just">
              <a:buFont typeface="Wingdings" pitchFamily="2" charset="2"/>
              <a:buChar char="Ø"/>
            </a:pPr>
            <a:r>
              <a:rPr lang="en-US" sz="1700" dirty="0"/>
              <a:t>2 The criminal offences described in paragraph 1 of this article shall be deemed to be included as extraditable offences in any extradition treaty existing between or among the Parties. The Parties undertake to include such offences as extraditable offences in any extradition treaty to be concluded between or among them. </a:t>
            </a:r>
          </a:p>
          <a:p>
            <a:pPr marL="342900" indent="-342900" algn="just">
              <a:buFont typeface="Wingdings" pitchFamily="2" charset="2"/>
              <a:buChar char="Ø"/>
            </a:pPr>
            <a:endParaRPr lang="en-US" sz="1700" dirty="0"/>
          </a:p>
          <a:p>
            <a:pPr marL="342900" indent="-342900" algn="just">
              <a:buFont typeface="Wingdings" pitchFamily="2" charset="2"/>
              <a:buChar char="Ø"/>
            </a:pPr>
            <a:r>
              <a:rPr lang="en-US" sz="1700" dirty="0"/>
              <a:t>3 If a Party that makes extradition conditional on the existence of a treaty receives a request for extradition from another Party with which it </a:t>
            </a:r>
            <a:r>
              <a:rPr lang="en-US" sz="1700" b="1" dirty="0">
                <a:solidFill>
                  <a:srgbClr val="FF0000"/>
                </a:solidFill>
              </a:rPr>
              <a:t>does not have an extradition treaty</a:t>
            </a:r>
            <a:r>
              <a:rPr lang="en-US" sz="1700" dirty="0"/>
              <a:t>, it </a:t>
            </a:r>
            <a:r>
              <a:rPr lang="en-US" sz="1700" b="1" dirty="0">
                <a:solidFill>
                  <a:srgbClr val="FF0000"/>
                </a:solidFill>
              </a:rPr>
              <a:t>may consider this Convention as the legal basis for extradition </a:t>
            </a:r>
            <a:r>
              <a:rPr lang="en-US" sz="1700" dirty="0"/>
              <a:t>with respect to </a:t>
            </a:r>
            <a:r>
              <a:rPr lang="en-US" sz="1700" b="1" dirty="0">
                <a:solidFill>
                  <a:srgbClr val="FF0000"/>
                </a:solidFill>
              </a:rPr>
              <a:t>any criminal offence referred to in paragraph 1 </a:t>
            </a:r>
            <a:r>
              <a:rPr lang="en-US" sz="1700" dirty="0"/>
              <a:t>of this article.</a:t>
            </a:r>
          </a:p>
          <a:p>
            <a:pPr marL="342900" indent="-342900" algn="just">
              <a:buFont typeface="Wingdings" pitchFamily="2" charset="2"/>
              <a:buChar char="Ø"/>
            </a:pPr>
            <a:endParaRPr lang="en-US"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753154" y="1287212"/>
            <a:ext cx="4269301" cy="2800767"/>
          </a:xfrm>
          <a:prstGeom prst="rect">
            <a:avLst/>
          </a:prstGeom>
        </p:spPr>
        <p:txBody>
          <a:bodyPr wrap="square">
            <a:spAutoFit/>
          </a:bodyPr>
          <a:lstStyle/>
          <a:p>
            <a:pPr marL="342900" indent="-342900" algn="just">
              <a:buFont typeface="Wingdings" pitchFamily="2" charset="2"/>
              <a:buChar char="ü"/>
            </a:pPr>
            <a:r>
              <a:rPr lang="en-GB" sz="2200" dirty="0"/>
              <a:t>If extradition conditional on treaty, and if a party does not have an extradition treaty with a party, it may use the Budapest Convention as basis for extradition for offences established in accordance with the Budapest Convention </a:t>
            </a:r>
          </a:p>
        </p:txBody>
      </p:sp>
    </p:spTree>
    <p:custDataLst>
      <p:tags r:id="rId1"/>
    </p:custDataLst>
    <p:extLst>
      <p:ext uri="{BB962C8B-B14F-4D97-AF65-F5344CB8AC3E}">
        <p14:creationId xmlns:p14="http://schemas.microsoft.com/office/powerpoint/2010/main" val="515450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08144"/>
            <a:ext cx="9144000" cy="60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Article 29/30 template</a:t>
            </a:r>
            <a:endParaRPr lang="fr-FR" sz="3200" b="1" dirty="0">
              <a:solidFill>
                <a:schemeClr val="bg1"/>
              </a:solidFill>
              <a:latin typeface="+mj-lt"/>
            </a:endParaRPr>
          </a:p>
        </p:txBody>
      </p:sp>
      <p:pic>
        <p:nvPicPr>
          <p:cNvPr id="14" name="Picture 13">
            <a:extLst>
              <a:ext uri="{FF2B5EF4-FFF2-40B4-BE49-F238E27FC236}">
                <a16:creationId xmlns:a16="http://schemas.microsoft.com/office/drawing/2014/main" id="{D39A2F3C-8579-4334-938F-99D4C1479C6D}"/>
              </a:ext>
            </a:extLst>
          </p:cNvPr>
          <p:cNvPicPr>
            <a:picLocks noChangeAspect="1"/>
          </p:cNvPicPr>
          <p:nvPr/>
        </p:nvPicPr>
        <p:blipFill>
          <a:blip r:embed="rId4"/>
          <a:stretch>
            <a:fillRect/>
          </a:stretch>
        </p:blipFill>
        <p:spPr>
          <a:xfrm>
            <a:off x="349627" y="1037350"/>
            <a:ext cx="4021414" cy="5290714"/>
          </a:xfrm>
          <a:prstGeom prst="rect">
            <a:avLst/>
          </a:prstGeom>
        </p:spPr>
      </p:pic>
      <p:pic>
        <p:nvPicPr>
          <p:cNvPr id="15" name="Picture 14">
            <a:extLst>
              <a:ext uri="{FF2B5EF4-FFF2-40B4-BE49-F238E27FC236}">
                <a16:creationId xmlns:a16="http://schemas.microsoft.com/office/drawing/2014/main" id="{9BB72623-5C38-4BAE-BB08-361AACEC5F14}"/>
              </a:ext>
            </a:extLst>
          </p:cNvPr>
          <p:cNvPicPr>
            <a:picLocks noChangeAspect="1"/>
          </p:cNvPicPr>
          <p:nvPr/>
        </p:nvPicPr>
        <p:blipFill>
          <a:blip r:embed="rId5"/>
          <a:stretch>
            <a:fillRect/>
          </a:stretch>
        </p:blipFill>
        <p:spPr>
          <a:xfrm>
            <a:off x="4772961" y="1037350"/>
            <a:ext cx="3949124" cy="5290714"/>
          </a:xfrm>
          <a:prstGeom prst="rect">
            <a:avLst/>
          </a:prstGeom>
        </p:spPr>
      </p:pic>
    </p:spTree>
    <p:custDataLst>
      <p:tags r:id="rId1"/>
    </p:custDataLst>
    <p:extLst>
      <p:ext uri="{BB962C8B-B14F-4D97-AF65-F5344CB8AC3E}">
        <p14:creationId xmlns:p14="http://schemas.microsoft.com/office/powerpoint/2010/main" val="7626210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8522" y="1186023"/>
            <a:ext cx="8933934" cy="5032147"/>
          </a:xfrm>
          <a:prstGeom prst="rect">
            <a:avLst/>
          </a:prstGeom>
          <a:noFill/>
        </p:spPr>
        <p:txBody>
          <a:bodyPr wrap="square" rtlCol="0">
            <a:spAutoFit/>
          </a:bodyPr>
          <a:lstStyle/>
          <a:p>
            <a:pPr>
              <a:spcAft>
                <a:spcPts val="600"/>
              </a:spcAft>
            </a:pPr>
            <a:r>
              <a:rPr lang="en-GB" sz="1600" b="1" dirty="0">
                <a:solidFill>
                  <a:schemeClr val="tx2"/>
                </a:solidFill>
                <a:ea typeface="Verdana" panose="020B0604030504040204" pitchFamily="34" charset="0"/>
              </a:rPr>
              <a:t>Article 31 template - Mutual Legal Assistance Request for subscriber information</a:t>
            </a:r>
          </a:p>
          <a:p>
            <a:pPr>
              <a:spcAft>
                <a:spcPts val="600"/>
              </a:spcAft>
            </a:pPr>
            <a:endParaRPr lang="en-GB" sz="1600" b="1" dirty="0">
              <a:solidFill>
                <a:schemeClr val="tx2"/>
              </a:solidFill>
              <a:ea typeface="Verdana" panose="020B0604030504040204" pitchFamily="34" charset="0"/>
            </a:endParaRPr>
          </a:p>
          <a:p>
            <a:pPr marL="457200" lvl="0" indent="-457200">
              <a:spcAft>
                <a:spcPts val="600"/>
              </a:spcAft>
              <a:buFont typeface="Arial" pitchFamily="34" charset="0"/>
              <a:buChar char="•"/>
            </a:pPr>
            <a:r>
              <a:rPr lang="en-GB" sz="1600" dirty="0">
                <a:ea typeface="Verdana" panose="020B0604030504040204" pitchFamily="34" charset="0"/>
              </a:rPr>
              <a:t>Synchronised for applicable content from Article 29/30 template;</a:t>
            </a:r>
          </a:p>
          <a:p>
            <a:pPr marL="457200" lvl="0" indent="-457200">
              <a:spcAft>
                <a:spcPts val="600"/>
              </a:spcAft>
              <a:buFont typeface="Arial" pitchFamily="34" charset="0"/>
              <a:buChar char="•"/>
            </a:pPr>
            <a:r>
              <a:rPr lang="en-GB" sz="1600" dirty="0">
                <a:ea typeface="Verdana" panose="020B0604030504040204" pitchFamily="34" charset="0"/>
              </a:rPr>
              <a:t>Focuses exclusively on subscriber information;</a:t>
            </a:r>
          </a:p>
          <a:p>
            <a:pPr marL="457200" lvl="0" indent="-457200">
              <a:spcAft>
                <a:spcPts val="600"/>
              </a:spcAft>
              <a:buFont typeface="Arial" pitchFamily="34" charset="0"/>
              <a:buChar char="•"/>
            </a:pPr>
            <a:r>
              <a:rPr lang="en-GB" sz="1600" dirty="0">
                <a:ea typeface="Verdana" panose="020B0604030504040204" pitchFamily="34" charset="0"/>
              </a:rPr>
              <a:t>No specifically obligatory items, thus allowing more flexibility;</a:t>
            </a:r>
          </a:p>
          <a:p>
            <a:pPr marL="457200" lvl="0" indent="-457200">
              <a:spcAft>
                <a:spcPts val="600"/>
              </a:spcAft>
              <a:buFont typeface="Arial" pitchFamily="34" charset="0"/>
              <a:buChar char="•"/>
            </a:pPr>
            <a:r>
              <a:rPr lang="en-GB" sz="1600" dirty="0">
                <a:ea typeface="Verdana" panose="020B0604030504040204" pitchFamily="34" charset="0"/>
              </a:rPr>
              <a:t>Details about previous MLA or preservation request;</a:t>
            </a:r>
          </a:p>
          <a:p>
            <a:pPr marL="457200" lvl="0" indent="-457200">
              <a:spcAft>
                <a:spcPts val="600"/>
              </a:spcAft>
              <a:buFont typeface="Arial" pitchFamily="34" charset="0"/>
              <a:buChar char="•"/>
            </a:pPr>
            <a:r>
              <a:rPr lang="en-GB" sz="1600" dirty="0">
                <a:ea typeface="Verdana" panose="020B0604030504040204" pitchFamily="34" charset="0"/>
              </a:rPr>
              <a:t>Streamlined list of offences;</a:t>
            </a:r>
          </a:p>
          <a:p>
            <a:pPr marL="457200" lvl="0" indent="-457200">
              <a:spcAft>
                <a:spcPts val="600"/>
              </a:spcAft>
              <a:buFont typeface="Arial" pitchFamily="34" charset="0"/>
              <a:buChar char="•"/>
            </a:pPr>
            <a:r>
              <a:rPr lang="en-GB" sz="1600" dirty="0">
                <a:ea typeface="Verdana" panose="020B0604030504040204" pitchFamily="34" charset="0"/>
              </a:rPr>
              <a:t>Separate section on domestic legal basis;</a:t>
            </a:r>
          </a:p>
          <a:p>
            <a:pPr marL="457200" lvl="0" indent="-457200">
              <a:spcAft>
                <a:spcPts val="600"/>
              </a:spcAft>
              <a:buFont typeface="Arial" pitchFamily="34" charset="0"/>
              <a:buChar char="•"/>
            </a:pPr>
            <a:r>
              <a:rPr lang="en-GB" sz="1600" dirty="0">
                <a:ea typeface="Verdana" panose="020B0604030504040204" pitchFamily="34" charset="0"/>
              </a:rPr>
              <a:t>Focus on information identifying the service provider; </a:t>
            </a:r>
          </a:p>
          <a:p>
            <a:pPr marL="457200" lvl="0" indent="-457200">
              <a:spcAft>
                <a:spcPts val="600"/>
              </a:spcAft>
              <a:buFont typeface="Arial" pitchFamily="34" charset="0"/>
              <a:buChar char="•"/>
            </a:pPr>
            <a:r>
              <a:rPr lang="en-GB" sz="1600" dirty="0">
                <a:ea typeface="Verdana" panose="020B0604030504040204" pitchFamily="34" charset="0"/>
              </a:rPr>
              <a:t>Separate annexes for subscriber information needed for IP addresses, and for subscriber information needed for accounts;</a:t>
            </a:r>
          </a:p>
          <a:p>
            <a:pPr marL="457200" lvl="0" indent="-457200">
              <a:spcAft>
                <a:spcPts val="600"/>
              </a:spcAft>
              <a:buFont typeface="Arial" pitchFamily="34" charset="0"/>
              <a:buChar char="•"/>
            </a:pPr>
            <a:r>
              <a:rPr lang="en-GB" sz="1600" dirty="0">
                <a:ea typeface="Verdana" panose="020B0604030504040204" pitchFamily="34" charset="0"/>
              </a:rPr>
              <a:t>Future outlook: </a:t>
            </a:r>
          </a:p>
          <a:p>
            <a:pPr marL="914400" lvl="1" indent="-457200">
              <a:spcAft>
                <a:spcPts val="600"/>
              </a:spcAft>
              <a:buFont typeface="Arial" pitchFamily="34" charset="0"/>
              <a:buChar char="•"/>
            </a:pPr>
            <a:r>
              <a:rPr lang="en-GB" sz="1600" dirty="0">
                <a:ea typeface="Verdana" panose="020B0604030504040204" pitchFamily="34" charset="0"/>
              </a:rPr>
              <a:t>MLA templates should be multilingual in order to save the time for translation and processing;</a:t>
            </a:r>
          </a:p>
          <a:p>
            <a:pPr marL="914400" lvl="1" indent="-457200">
              <a:spcAft>
                <a:spcPts val="600"/>
              </a:spcAft>
              <a:buFont typeface="Arial" pitchFamily="34" charset="0"/>
              <a:buChar char="•"/>
            </a:pPr>
            <a:r>
              <a:rPr lang="en-GB" sz="1600" dirty="0">
                <a:ea typeface="Verdana" panose="020B0604030504040204" pitchFamily="34" charset="0"/>
              </a:rPr>
              <a:t>The idea of the template is to be electronic / currently editable PDF format;</a:t>
            </a:r>
          </a:p>
          <a:p>
            <a:pPr marL="914400" lvl="1" indent="-457200">
              <a:spcAft>
                <a:spcPts val="600"/>
              </a:spcAft>
              <a:buFont typeface="Arial" pitchFamily="34" charset="0"/>
              <a:buChar char="•"/>
            </a:pPr>
            <a:r>
              <a:rPr lang="en-GB" sz="1600" dirty="0">
                <a:ea typeface="Verdana" panose="020B0604030504040204" pitchFamily="34" charset="0"/>
              </a:rPr>
              <a:t>Identification / signature (comparable to 24/7 Network).</a:t>
            </a:r>
          </a:p>
        </p:txBody>
      </p:sp>
      <p:sp>
        <p:nvSpPr>
          <p:cNvPr id="26" name="Rectangle 4">
            <a:extLst>
              <a:ext uri="{FF2B5EF4-FFF2-40B4-BE49-F238E27FC236}">
                <a16:creationId xmlns:a16="http://schemas.microsoft.com/office/drawing/2014/main" id="{E8BC2B71-582D-46D8-B4C4-8C452E00A81E}"/>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Rectangle 26">
            <a:extLst>
              <a:ext uri="{FF2B5EF4-FFF2-40B4-BE49-F238E27FC236}">
                <a16:creationId xmlns:a16="http://schemas.microsoft.com/office/drawing/2014/main" id="{FF34D282-F752-4725-8F2A-0D1CCAAD4448}"/>
              </a:ext>
            </a:extLst>
          </p:cNvPr>
          <p:cNvSpPr/>
          <p:nvPr/>
        </p:nvSpPr>
        <p:spPr>
          <a:xfrm>
            <a:off x="638354" y="-27384"/>
            <a:ext cx="8505645"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600" b="1" dirty="0">
                <a:solidFill>
                  <a:schemeClr val="bg1"/>
                </a:solidFill>
                <a:latin typeface="+mj-lt"/>
              </a:rPr>
              <a:t>Article 31 template – Mutual Legal Assistance Request for Subscriber Information </a:t>
            </a:r>
            <a:endParaRPr lang="fr-FR" sz="2600" b="1" dirty="0">
              <a:solidFill>
                <a:schemeClr val="bg1"/>
              </a:solidFill>
              <a:latin typeface="+mj-lt"/>
            </a:endParaRPr>
          </a:p>
        </p:txBody>
      </p:sp>
    </p:spTree>
    <p:custDataLst>
      <p:tags r:id="rId1"/>
    </p:custDataLst>
    <p:extLst>
      <p:ext uri="{BB962C8B-B14F-4D97-AF65-F5344CB8AC3E}">
        <p14:creationId xmlns:p14="http://schemas.microsoft.com/office/powerpoint/2010/main" val="3499246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09018"/>
            <a:ext cx="9144000" cy="60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Article 31 template</a:t>
            </a:r>
            <a:endParaRPr lang="fr-FR" sz="3200" b="1" dirty="0">
              <a:solidFill>
                <a:schemeClr val="bg1"/>
              </a:solidFill>
              <a:latin typeface="+mj-lt"/>
            </a:endParaRPr>
          </a:p>
        </p:txBody>
      </p:sp>
      <p:pic>
        <p:nvPicPr>
          <p:cNvPr id="15" name="Picture 14">
            <a:extLst>
              <a:ext uri="{FF2B5EF4-FFF2-40B4-BE49-F238E27FC236}">
                <a16:creationId xmlns:a16="http://schemas.microsoft.com/office/drawing/2014/main" id="{198C62AB-3921-4492-A72B-2AC1A07B4F0A}"/>
              </a:ext>
            </a:extLst>
          </p:cNvPr>
          <p:cNvPicPr>
            <a:picLocks noChangeAspect="1"/>
          </p:cNvPicPr>
          <p:nvPr/>
        </p:nvPicPr>
        <p:blipFill>
          <a:blip r:embed="rId4"/>
          <a:stretch>
            <a:fillRect/>
          </a:stretch>
        </p:blipFill>
        <p:spPr>
          <a:xfrm>
            <a:off x="424961" y="1174174"/>
            <a:ext cx="3958725" cy="5174668"/>
          </a:xfrm>
          <a:prstGeom prst="rect">
            <a:avLst/>
          </a:prstGeom>
        </p:spPr>
      </p:pic>
      <p:pic>
        <p:nvPicPr>
          <p:cNvPr id="16" name="Picture 15">
            <a:extLst>
              <a:ext uri="{FF2B5EF4-FFF2-40B4-BE49-F238E27FC236}">
                <a16:creationId xmlns:a16="http://schemas.microsoft.com/office/drawing/2014/main" id="{93A874A7-F9C3-49D2-B88F-1DC6014AB941}"/>
              </a:ext>
            </a:extLst>
          </p:cNvPr>
          <p:cNvPicPr>
            <a:picLocks noChangeAspect="1"/>
          </p:cNvPicPr>
          <p:nvPr/>
        </p:nvPicPr>
        <p:blipFill>
          <a:blip r:embed="rId5"/>
          <a:stretch>
            <a:fillRect/>
          </a:stretch>
        </p:blipFill>
        <p:spPr>
          <a:xfrm>
            <a:off x="4760316" y="1174174"/>
            <a:ext cx="3739159" cy="5174668"/>
          </a:xfrm>
          <a:prstGeom prst="rect">
            <a:avLst/>
          </a:prstGeom>
        </p:spPr>
      </p:pic>
    </p:spTree>
    <p:custDataLst>
      <p:tags r:id="rId1"/>
    </p:custDataLst>
    <p:extLst>
      <p:ext uri="{BB962C8B-B14F-4D97-AF65-F5344CB8AC3E}">
        <p14:creationId xmlns:p14="http://schemas.microsoft.com/office/powerpoint/2010/main" val="119100648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81546" y="229795"/>
            <a:ext cx="9144000" cy="60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Article 31 template</a:t>
            </a:r>
            <a:endParaRPr lang="fr-FR" sz="3200" b="1" dirty="0">
              <a:solidFill>
                <a:schemeClr val="bg1"/>
              </a:solidFill>
              <a:latin typeface="+mj-lt"/>
            </a:endParaRPr>
          </a:p>
        </p:txBody>
      </p:sp>
      <p:pic>
        <p:nvPicPr>
          <p:cNvPr id="3" name="Picture 2">
            <a:extLst>
              <a:ext uri="{FF2B5EF4-FFF2-40B4-BE49-F238E27FC236}">
                <a16:creationId xmlns:a16="http://schemas.microsoft.com/office/drawing/2014/main" id="{DFE457A1-3B6E-46D6-A77B-E70BCD439BD2}"/>
              </a:ext>
            </a:extLst>
          </p:cNvPr>
          <p:cNvPicPr>
            <a:picLocks noChangeAspect="1"/>
          </p:cNvPicPr>
          <p:nvPr/>
        </p:nvPicPr>
        <p:blipFill>
          <a:blip r:embed="rId4"/>
          <a:stretch>
            <a:fillRect/>
          </a:stretch>
        </p:blipFill>
        <p:spPr>
          <a:xfrm>
            <a:off x="374110" y="1070265"/>
            <a:ext cx="4116344" cy="5257800"/>
          </a:xfrm>
          <a:prstGeom prst="rect">
            <a:avLst/>
          </a:prstGeom>
        </p:spPr>
      </p:pic>
      <p:pic>
        <p:nvPicPr>
          <p:cNvPr id="4" name="Picture 3">
            <a:extLst>
              <a:ext uri="{FF2B5EF4-FFF2-40B4-BE49-F238E27FC236}">
                <a16:creationId xmlns:a16="http://schemas.microsoft.com/office/drawing/2014/main" id="{6EA6DBFC-3F39-4757-B156-4AA9C435722C}"/>
              </a:ext>
            </a:extLst>
          </p:cNvPr>
          <p:cNvPicPr>
            <a:picLocks noChangeAspect="1"/>
          </p:cNvPicPr>
          <p:nvPr/>
        </p:nvPicPr>
        <p:blipFill>
          <a:blip r:embed="rId5"/>
          <a:stretch>
            <a:fillRect/>
          </a:stretch>
        </p:blipFill>
        <p:spPr>
          <a:xfrm>
            <a:off x="4788692" y="1070265"/>
            <a:ext cx="3811729" cy="5257800"/>
          </a:xfrm>
          <a:prstGeom prst="rect">
            <a:avLst/>
          </a:prstGeom>
        </p:spPr>
      </p:pic>
    </p:spTree>
    <p:custDataLst>
      <p:tags r:id="rId1"/>
    </p:custDataLst>
    <p:extLst>
      <p:ext uri="{BB962C8B-B14F-4D97-AF65-F5344CB8AC3E}">
        <p14:creationId xmlns:p14="http://schemas.microsoft.com/office/powerpoint/2010/main" val="73609249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0" y="272756"/>
            <a:ext cx="9144000" cy="60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Article 31 template</a:t>
            </a:r>
            <a:endParaRPr lang="fr-FR" sz="3200" b="1" dirty="0">
              <a:solidFill>
                <a:schemeClr val="bg1"/>
              </a:solidFill>
              <a:latin typeface="+mj-lt"/>
            </a:endParaRPr>
          </a:p>
        </p:txBody>
      </p:sp>
      <p:pic>
        <p:nvPicPr>
          <p:cNvPr id="13" name="Picture 12">
            <a:extLst>
              <a:ext uri="{FF2B5EF4-FFF2-40B4-BE49-F238E27FC236}">
                <a16:creationId xmlns:a16="http://schemas.microsoft.com/office/drawing/2014/main" id="{247949AA-96DB-4699-A77A-31787E4E28E9}"/>
              </a:ext>
            </a:extLst>
          </p:cNvPr>
          <p:cNvPicPr>
            <a:picLocks noChangeAspect="1"/>
          </p:cNvPicPr>
          <p:nvPr/>
        </p:nvPicPr>
        <p:blipFill>
          <a:blip r:embed="rId4"/>
          <a:stretch>
            <a:fillRect/>
          </a:stretch>
        </p:blipFill>
        <p:spPr>
          <a:xfrm>
            <a:off x="332510" y="1149790"/>
            <a:ext cx="4042063" cy="5235925"/>
          </a:xfrm>
          <a:prstGeom prst="rect">
            <a:avLst/>
          </a:prstGeom>
        </p:spPr>
      </p:pic>
      <p:pic>
        <p:nvPicPr>
          <p:cNvPr id="14" name="Picture 13">
            <a:extLst>
              <a:ext uri="{FF2B5EF4-FFF2-40B4-BE49-F238E27FC236}">
                <a16:creationId xmlns:a16="http://schemas.microsoft.com/office/drawing/2014/main" id="{B6B02872-75A1-411D-84D7-3582E6E88586}"/>
              </a:ext>
            </a:extLst>
          </p:cNvPr>
          <p:cNvPicPr>
            <a:picLocks noChangeAspect="1"/>
          </p:cNvPicPr>
          <p:nvPr/>
        </p:nvPicPr>
        <p:blipFill>
          <a:blip r:embed="rId5"/>
          <a:stretch>
            <a:fillRect/>
          </a:stretch>
        </p:blipFill>
        <p:spPr>
          <a:xfrm>
            <a:off x="4769429" y="1149790"/>
            <a:ext cx="4063663" cy="5235925"/>
          </a:xfrm>
          <a:prstGeom prst="rect">
            <a:avLst/>
          </a:prstGeom>
        </p:spPr>
      </p:pic>
    </p:spTree>
    <p:custDataLst>
      <p:tags r:id="rId1"/>
    </p:custDataLst>
    <p:extLst>
      <p:ext uri="{BB962C8B-B14F-4D97-AF65-F5344CB8AC3E}">
        <p14:creationId xmlns:p14="http://schemas.microsoft.com/office/powerpoint/2010/main" val="205581412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928D622E-9B44-4511-BFDE-E0EF91574C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E876876C-07F0-4F48-A787-63F2E19F1836}"/>
              </a:ext>
            </a:extLst>
          </p:cNvPr>
          <p:cNvSpPr/>
          <p:nvPr/>
        </p:nvSpPr>
        <p:spPr>
          <a:xfrm>
            <a:off x="-1" y="219404"/>
            <a:ext cx="9144000" cy="60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Article 31 template</a:t>
            </a:r>
            <a:endParaRPr lang="fr-FR" sz="3200" b="1" dirty="0">
              <a:solidFill>
                <a:schemeClr val="bg1"/>
              </a:solidFill>
              <a:latin typeface="+mj-lt"/>
            </a:endParaRPr>
          </a:p>
        </p:txBody>
      </p:sp>
      <p:pic>
        <p:nvPicPr>
          <p:cNvPr id="3" name="Picture 2">
            <a:extLst>
              <a:ext uri="{FF2B5EF4-FFF2-40B4-BE49-F238E27FC236}">
                <a16:creationId xmlns:a16="http://schemas.microsoft.com/office/drawing/2014/main" id="{3F92EE19-E334-4A5D-A751-826E4E7BD712}"/>
              </a:ext>
            </a:extLst>
          </p:cNvPr>
          <p:cNvPicPr>
            <a:picLocks noChangeAspect="1"/>
          </p:cNvPicPr>
          <p:nvPr/>
        </p:nvPicPr>
        <p:blipFill>
          <a:blip r:embed="rId4"/>
          <a:stretch>
            <a:fillRect/>
          </a:stretch>
        </p:blipFill>
        <p:spPr>
          <a:xfrm>
            <a:off x="2705818" y="1132610"/>
            <a:ext cx="3732363" cy="5205846"/>
          </a:xfrm>
          <a:prstGeom prst="rect">
            <a:avLst/>
          </a:prstGeom>
        </p:spPr>
      </p:pic>
    </p:spTree>
    <p:custDataLst>
      <p:tags r:id="rId1"/>
    </p:custDataLst>
    <p:extLst>
      <p:ext uri="{BB962C8B-B14F-4D97-AF65-F5344CB8AC3E}">
        <p14:creationId xmlns:p14="http://schemas.microsoft.com/office/powerpoint/2010/main" val="37715144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solidFill>
                  <a:schemeClr val="bg1"/>
                </a:solidFill>
                <a:latin typeface="+mj-lt"/>
              </a:rPr>
              <a:t>Specialized Judicial Course on </a:t>
            </a:r>
          </a:p>
          <a:p>
            <a:pPr algn="r"/>
            <a:r>
              <a:rPr lang="en-GB" sz="3000" b="1" dirty="0">
                <a:solidFill>
                  <a:schemeClr val="bg1"/>
                </a:solidFill>
                <a:latin typeface="+mj-lt"/>
              </a:rPr>
              <a:t>International Cooperation</a:t>
            </a:r>
            <a:endParaRPr lang="fr-FR" sz="3000" b="1" dirty="0">
              <a:solidFill>
                <a:schemeClr val="bg1"/>
              </a:solidFill>
              <a:latin typeface="+mj-lt"/>
            </a:endParaRPr>
          </a:p>
        </p:txBody>
      </p:sp>
      <p:pic>
        <p:nvPicPr>
          <p:cNvPr id="5" name="Graphic 4" descr="Questions outline">
            <a:extLst>
              <a:ext uri="{FF2B5EF4-FFF2-40B4-BE49-F238E27FC236}">
                <a16:creationId xmlns:a16="http://schemas.microsoft.com/office/drawing/2014/main" id="{E48730BF-F808-4F8E-AF6E-D569ECDA78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2418152B-BA8A-4F7A-B787-4F0B36712D78}"/>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199962262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Five</a:t>
            </a:r>
          </a:p>
          <a:p>
            <a:pPr algn="ctr" eaLnBrk="1" hangingPunct="1">
              <a:lnSpc>
                <a:spcPct val="80000"/>
              </a:lnSpc>
            </a:pPr>
            <a:endParaRPr lang="en-GB" sz="3200" b="1" dirty="0">
              <a:solidFill>
                <a:srgbClr val="005E8E"/>
              </a:solidFill>
              <a:ea typeface="ＭＳ Ｐゴシック" charset="0"/>
            </a:endParaRPr>
          </a:p>
          <a:p>
            <a:pPr algn="ctr" eaLnBrk="1" hangingPunct="1">
              <a:lnSpc>
                <a:spcPct val="80000"/>
              </a:lnSpc>
            </a:pPr>
            <a:r>
              <a:rPr lang="en-GB" sz="3200" b="1" dirty="0">
                <a:solidFill>
                  <a:srgbClr val="005E8E"/>
                </a:solidFill>
                <a:ea typeface="ＭＳ Ｐゴシック" charset="0"/>
              </a:rPr>
              <a:t>Summary</a:t>
            </a:r>
            <a:endParaRPr lang="en-GB" sz="3200" b="1" dirty="0">
              <a:solidFill>
                <a:srgbClr val="005E8E"/>
              </a:solidFill>
            </a:endParaRPr>
          </a:p>
          <a:p>
            <a:pPr algn="ctr">
              <a:lnSpc>
                <a:spcPct val="80000"/>
              </a:lnSpc>
            </a:pPr>
            <a:endParaRPr lang="en-GB" sz="3200" b="1" dirty="0">
              <a:solidFill>
                <a:srgbClr val="005E8E"/>
              </a:solidFill>
            </a:endParaRPr>
          </a:p>
        </p:txBody>
      </p:sp>
    </p:spTree>
    <p:custDataLst>
      <p:tags r:id="rId1"/>
    </p:custDataLst>
    <p:extLst>
      <p:ext uri="{BB962C8B-B14F-4D97-AF65-F5344CB8AC3E}">
        <p14:creationId xmlns:p14="http://schemas.microsoft.com/office/powerpoint/2010/main" val="41676915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Summary</a:t>
            </a:r>
            <a:endParaRPr lang="en-GB" sz="3200" dirty="0">
              <a:latin typeface="+mj-lt"/>
            </a:endParaRPr>
          </a:p>
        </p:txBody>
      </p:sp>
      <p:sp>
        <p:nvSpPr>
          <p:cNvPr id="7" name="Rectangle 6">
            <a:extLst>
              <a:ext uri="{FF2B5EF4-FFF2-40B4-BE49-F238E27FC236}">
                <a16:creationId xmlns:a16="http://schemas.microsoft.com/office/drawing/2014/main" id="{B338D81B-42B2-4194-AE0C-6E899516B38D}"/>
              </a:ext>
            </a:extLst>
          </p:cNvPr>
          <p:cNvSpPr/>
          <p:nvPr/>
        </p:nvSpPr>
        <p:spPr>
          <a:xfrm>
            <a:off x="211015" y="1193778"/>
            <a:ext cx="4360985" cy="4154984"/>
          </a:xfrm>
          <a:prstGeom prst="rect">
            <a:avLst/>
          </a:prstGeom>
        </p:spPr>
        <p:txBody>
          <a:bodyPr wrap="square">
            <a:spAutoFit/>
          </a:bodyPr>
          <a:lstStyle/>
          <a:p>
            <a:pPr marL="342900" indent="-342900">
              <a:lnSpc>
                <a:spcPct val="80000"/>
              </a:lnSpc>
              <a:buFont typeface="Wingdings" pitchFamily="2" charset="2"/>
              <a:buChar char="ü"/>
            </a:pPr>
            <a:r>
              <a:rPr lang="en-GB" sz="2200" i="1" dirty="0"/>
              <a:t>Reviewing the general provisions of international cooperation and mutual assistance under the Budapest Convention </a:t>
            </a:r>
          </a:p>
          <a:p>
            <a:pPr marL="342900" indent="-342900">
              <a:lnSpc>
                <a:spcPct val="80000"/>
              </a:lnSpc>
              <a:buFont typeface="Wingdings" pitchFamily="2" charset="2"/>
              <a:buChar char="ü"/>
            </a:pPr>
            <a:endParaRPr lang="en-GB" sz="2200" i="1" dirty="0"/>
          </a:p>
          <a:p>
            <a:pPr marL="342900" indent="-342900">
              <a:lnSpc>
                <a:spcPct val="80000"/>
              </a:lnSpc>
              <a:buFont typeface="Wingdings" pitchFamily="2" charset="2"/>
              <a:buChar char="ü"/>
            </a:pPr>
            <a:r>
              <a:rPr lang="en-GB" sz="2200" i="1" dirty="0"/>
              <a:t>Reviewing the specific provisions of international cooperation and mutual assistance under the Budapest Convention</a:t>
            </a:r>
          </a:p>
          <a:p>
            <a:pPr marL="342900" indent="-342900">
              <a:lnSpc>
                <a:spcPct val="80000"/>
              </a:lnSpc>
              <a:buFont typeface="Wingdings" pitchFamily="2" charset="2"/>
              <a:buChar char="ü"/>
            </a:pPr>
            <a:endParaRPr lang="en-GB" sz="2200" i="1" dirty="0"/>
          </a:p>
          <a:p>
            <a:pPr marL="342900" indent="-342900">
              <a:lnSpc>
                <a:spcPct val="80000"/>
              </a:lnSpc>
              <a:buFont typeface="Wingdings" pitchFamily="2" charset="2"/>
              <a:buChar char="ü"/>
            </a:pPr>
            <a:r>
              <a:rPr lang="en-GB" sz="2200" i="1" dirty="0"/>
              <a:t>Discussing provisions of Second Additional Protocol to the Budapest Convention </a:t>
            </a:r>
          </a:p>
        </p:txBody>
      </p:sp>
      <p:sp>
        <p:nvSpPr>
          <p:cNvPr id="8" name="Rectangle 7">
            <a:extLst>
              <a:ext uri="{FF2B5EF4-FFF2-40B4-BE49-F238E27FC236}">
                <a16:creationId xmlns:a16="http://schemas.microsoft.com/office/drawing/2014/main" id="{A27DFFE5-5774-48A6-8BAF-2D64A772C845}"/>
              </a:ext>
            </a:extLst>
          </p:cNvPr>
          <p:cNvSpPr/>
          <p:nvPr/>
        </p:nvSpPr>
        <p:spPr>
          <a:xfrm>
            <a:off x="4732127" y="1193778"/>
            <a:ext cx="4290329" cy="1988237"/>
          </a:xfrm>
          <a:prstGeom prst="rect">
            <a:avLst/>
          </a:prstGeom>
        </p:spPr>
        <p:txBody>
          <a:bodyPr wrap="square">
            <a:spAutoFit/>
          </a:bodyPr>
          <a:lstStyle/>
          <a:p>
            <a:pPr marL="342900" indent="-342900">
              <a:lnSpc>
                <a:spcPct val="80000"/>
              </a:lnSpc>
              <a:buFont typeface="Wingdings" pitchFamily="2" charset="2"/>
              <a:buChar char="ü"/>
            </a:pPr>
            <a:r>
              <a:rPr lang="en-GB" sz="2200" i="1" dirty="0"/>
              <a:t>Understanding how to use different mechanisms under the Budapest Convention to seek cooperation</a:t>
            </a:r>
          </a:p>
          <a:p>
            <a:pPr marL="342900" indent="-342900">
              <a:lnSpc>
                <a:spcPct val="80000"/>
              </a:lnSpc>
              <a:buFont typeface="Wingdings" pitchFamily="2" charset="2"/>
              <a:buChar char="ü"/>
            </a:pPr>
            <a:endParaRPr lang="en-GB" sz="2200" i="1" dirty="0"/>
          </a:p>
          <a:p>
            <a:pPr marL="342900" indent="-342900">
              <a:lnSpc>
                <a:spcPct val="80000"/>
              </a:lnSpc>
              <a:buFont typeface="Wingdings" pitchFamily="2" charset="2"/>
              <a:buChar char="ü"/>
            </a:pPr>
            <a:r>
              <a:rPr lang="en-GB" sz="2200" i="1" dirty="0"/>
              <a:t>Introduction to different templates for MLA requests</a:t>
            </a:r>
          </a:p>
        </p:txBody>
      </p:sp>
    </p:spTree>
    <p:custDataLst>
      <p:tags r:id="rId1"/>
    </p:custDataLst>
    <p:extLst>
      <p:ext uri="{BB962C8B-B14F-4D97-AF65-F5344CB8AC3E}">
        <p14:creationId xmlns:p14="http://schemas.microsoft.com/office/powerpoint/2010/main" val="373278282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04910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pic>
        <p:nvPicPr>
          <p:cNvPr id="5" name="Graphic 4" descr="Questions outline">
            <a:extLst>
              <a:ext uri="{FF2B5EF4-FFF2-40B4-BE49-F238E27FC236}">
                <a16:creationId xmlns:a16="http://schemas.microsoft.com/office/drawing/2014/main" id="{983861D7-46C3-4504-8E41-D3075D6449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E822986F-C286-490B-9F98-D361C7598952}"/>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253988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24 – Extradition</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4524315"/>
          </a:xfrm>
          <a:prstGeom prst="rect">
            <a:avLst/>
          </a:prstGeom>
        </p:spPr>
        <p:txBody>
          <a:bodyPr wrap="square">
            <a:spAutoFit/>
          </a:bodyPr>
          <a:lstStyle/>
          <a:p>
            <a:pPr marL="342900" indent="-342900" algn="just">
              <a:buFont typeface="Wingdings" pitchFamily="2" charset="2"/>
              <a:buChar char="Ø"/>
            </a:pPr>
            <a:r>
              <a:rPr lang="en-US" dirty="0"/>
              <a:t>4 Parties that </a:t>
            </a:r>
            <a:r>
              <a:rPr lang="en-US" b="1" dirty="0">
                <a:solidFill>
                  <a:srgbClr val="FF0000"/>
                </a:solidFill>
              </a:rPr>
              <a:t>do not make extradition conditional on the existence of a treaty</a:t>
            </a:r>
            <a:r>
              <a:rPr lang="en-US" dirty="0"/>
              <a:t> shall </a:t>
            </a:r>
            <a:r>
              <a:rPr lang="en-US" b="1" dirty="0" err="1">
                <a:solidFill>
                  <a:srgbClr val="FF0000"/>
                </a:solidFill>
              </a:rPr>
              <a:t>recognise</a:t>
            </a:r>
            <a:r>
              <a:rPr lang="en-US" b="1" dirty="0">
                <a:solidFill>
                  <a:srgbClr val="FF0000"/>
                </a:solidFill>
              </a:rPr>
              <a:t> </a:t>
            </a:r>
            <a:r>
              <a:rPr lang="en-US" dirty="0"/>
              <a:t>the criminal offences referred to in paragraph 1 of this article as </a:t>
            </a:r>
            <a:r>
              <a:rPr lang="en-US" b="1" dirty="0">
                <a:solidFill>
                  <a:srgbClr val="FF0000"/>
                </a:solidFill>
              </a:rPr>
              <a:t>extraditable offences between themselves</a:t>
            </a:r>
            <a:r>
              <a:rPr lang="en-US" dirty="0"/>
              <a:t>.</a:t>
            </a:r>
          </a:p>
          <a:p>
            <a:pPr marL="342900" indent="-342900" algn="just">
              <a:buFont typeface="Wingdings" pitchFamily="2" charset="2"/>
              <a:buChar char="Ø"/>
            </a:pPr>
            <a:endParaRPr lang="en-US" dirty="0"/>
          </a:p>
          <a:p>
            <a:pPr marL="342900" indent="-342900" algn="just">
              <a:buFont typeface="Wingdings" pitchFamily="2" charset="2"/>
              <a:buChar char="Ø"/>
            </a:pPr>
            <a:r>
              <a:rPr lang="en-US" dirty="0"/>
              <a:t>5 Extradition shall be subject to the conditions provided for by the law of the requested Party or by applicable extradition treaties, including the grounds on which the requested Party may refuse extradition. </a:t>
            </a:r>
          </a:p>
          <a:p>
            <a:pPr marL="342900" indent="-342900" algn="just">
              <a:buFont typeface="Wingdings" pitchFamily="2" charset="2"/>
              <a:buChar char="Ø"/>
            </a:pPr>
            <a:endParaRPr lang="en-US" dirty="0"/>
          </a:p>
          <a:p>
            <a:pPr marL="342900" indent="-342900" algn="just">
              <a:buFont typeface="Wingdings" pitchFamily="2" charset="2"/>
              <a:buChar char="Ø"/>
            </a:pP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2462213"/>
          </a:xfrm>
          <a:prstGeom prst="rect">
            <a:avLst/>
          </a:prstGeom>
        </p:spPr>
        <p:txBody>
          <a:bodyPr wrap="square">
            <a:spAutoFit/>
          </a:bodyPr>
          <a:lstStyle/>
          <a:p>
            <a:pPr marL="342900" indent="-342900" algn="just">
              <a:buFont typeface="Wingdings" pitchFamily="2" charset="2"/>
              <a:buChar char="ü"/>
            </a:pPr>
            <a:r>
              <a:rPr lang="en-GB" sz="2200" dirty="0"/>
              <a:t>If extradition not conditional upon treaty, parties must recognize the offences established in accordance with the Budapest Convention as extraditable offence</a:t>
            </a:r>
          </a:p>
          <a:p>
            <a:pPr algn="just"/>
            <a:endParaRPr lang="en-GB" sz="2200" dirty="0"/>
          </a:p>
        </p:txBody>
      </p:sp>
    </p:spTree>
    <p:custDataLst>
      <p:tags r:id="rId1"/>
    </p:custDataLst>
    <p:extLst>
      <p:ext uri="{BB962C8B-B14F-4D97-AF65-F5344CB8AC3E}">
        <p14:creationId xmlns:p14="http://schemas.microsoft.com/office/powerpoint/2010/main" val="4163776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5421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24 – Extradition</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4524315"/>
          </a:xfrm>
          <a:prstGeom prst="rect">
            <a:avLst/>
          </a:prstGeom>
        </p:spPr>
        <p:txBody>
          <a:bodyPr wrap="square">
            <a:spAutoFit/>
          </a:bodyPr>
          <a:lstStyle/>
          <a:p>
            <a:pPr marL="342900" indent="-342900" algn="just">
              <a:buFont typeface="Wingdings" pitchFamily="2" charset="2"/>
              <a:buChar char="Ø"/>
            </a:pPr>
            <a:r>
              <a:rPr lang="en-US" dirty="0"/>
              <a:t>4 Parties that do not make extradition conditional on the existence of a treaty shall </a:t>
            </a:r>
            <a:r>
              <a:rPr lang="en-US" dirty="0" err="1"/>
              <a:t>recognise</a:t>
            </a:r>
            <a:r>
              <a:rPr lang="en-US" dirty="0"/>
              <a:t> the criminal offences referred to in paragraph 1 of this article as extraditable offences between themselves.</a:t>
            </a:r>
          </a:p>
          <a:p>
            <a:pPr marL="342900" indent="-342900" algn="just">
              <a:buFont typeface="Wingdings" pitchFamily="2" charset="2"/>
              <a:buChar char="Ø"/>
            </a:pPr>
            <a:endParaRPr lang="en-US" dirty="0"/>
          </a:p>
          <a:p>
            <a:pPr marL="342900" indent="-342900" algn="just">
              <a:buFont typeface="Wingdings" pitchFamily="2" charset="2"/>
              <a:buChar char="Ø"/>
            </a:pPr>
            <a:r>
              <a:rPr lang="en-US" dirty="0"/>
              <a:t>5 Extradition shall be </a:t>
            </a:r>
            <a:r>
              <a:rPr lang="en-US" b="1" dirty="0">
                <a:solidFill>
                  <a:srgbClr val="FF0000"/>
                </a:solidFill>
              </a:rPr>
              <a:t>subject to the conditions provided for by the law of the requested Party</a:t>
            </a:r>
            <a:r>
              <a:rPr lang="en-US" dirty="0"/>
              <a:t> or by applicable </a:t>
            </a:r>
            <a:r>
              <a:rPr lang="en-US" b="1" dirty="0">
                <a:solidFill>
                  <a:srgbClr val="FF0000"/>
                </a:solidFill>
              </a:rPr>
              <a:t>extradition treaties</a:t>
            </a:r>
            <a:r>
              <a:rPr lang="en-US" dirty="0"/>
              <a:t>, including the grounds on which the requested Party may </a:t>
            </a:r>
            <a:r>
              <a:rPr lang="en-US" b="1" dirty="0">
                <a:solidFill>
                  <a:srgbClr val="FF0000"/>
                </a:solidFill>
              </a:rPr>
              <a:t>refuse extradition</a:t>
            </a:r>
            <a:r>
              <a:rPr lang="en-US" dirty="0"/>
              <a:t>. </a:t>
            </a:r>
          </a:p>
          <a:p>
            <a:pPr marL="342900" indent="-342900" algn="just">
              <a:buFont typeface="Wingdings" pitchFamily="2" charset="2"/>
              <a:buChar char="Ø"/>
            </a:pPr>
            <a:endParaRPr lang="en-US" dirty="0"/>
          </a:p>
          <a:p>
            <a:pPr marL="342900" indent="-342900" algn="just">
              <a:buFont typeface="Wingdings" pitchFamily="2" charset="2"/>
              <a:buChar char="Ø"/>
            </a:pP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2800767"/>
          </a:xfrm>
          <a:prstGeom prst="rect">
            <a:avLst/>
          </a:prstGeom>
        </p:spPr>
        <p:txBody>
          <a:bodyPr wrap="square">
            <a:spAutoFit/>
          </a:bodyPr>
          <a:lstStyle/>
          <a:p>
            <a:pPr marL="342900" indent="-342900" algn="just">
              <a:buFont typeface="Wingdings" pitchFamily="2" charset="2"/>
              <a:buChar char="ü"/>
            </a:pPr>
            <a:r>
              <a:rPr lang="en-GB" sz="2200" dirty="0"/>
              <a:t>All extradition requests are subject to conditions provided in extradition treaties or law of requested party</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Such treaties or law of requested party may also determine grounds for refusal </a:t>
            </a:r>
          </a:p>
        </p:txBody>
      </p:sp>
    </p:spTree>
    <p:custDataLst>
      <p:tags r:id="rId1"/>
    </p:custDataLst>
    <p:extLst>
      <p:ext uri="{BB962C8B-B14F-4D97-AF65-F5344CB8AC3E}">
        <p14:creationId xmlns:p14="http://schemas.microsoft.com/office/powerpoint/2010/main" val="1852980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1108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24 – Extradition</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5078313"/>
          </a:xfrm>
          <a:prstGeom prst="rect">
            <a:avLst/>
          </a:prstGeom>
        </p:spPr>
        <p:txBody>
          <a:bodyPr wrap="square">
            <a:spAutoFit/>
          </a:bodyPr>
          <a:lstStyle/>
          <a:p>
            <a:pPr marL="342900" indent="-342900" algn="just">
              <a:buFont typeface="Wingdings" pitchFamily="2" charset="2"/>
              <a:buChar char="Ø"/>
            </a:pPr>
            <a:r>
              <a:rPr lang="en-US" dirty="0"/>
              <a:t>6 If extradition for a criminal offence referred to in paragraph 1 of this article is </a:t>
            </a:r>
            <a:r>
              <a:rPr lang="en-US" b="1" dirty="0">
                <a:solidFill>
                  <a:srgbClr val="FF0000"/>
                </a:solidFill>
              </a:rPr>
              <a:t>refused solely on the basis of the nationality</a:t>
            </a:r>
            <a:r>
              <a:rPr lang="en-US" dirty="0"/>
              <a:t> of the person sought, or because the </a:t>
            </a:r>
            <a:r>
              <a:rPr lang="en-US" b="1" dirty="0">
                <a:solidFill>
                  <a:srgbClr val="FF0000"/>
                </a:solidFill>
              </a:rPr>
              <a:t>requested Party deems that it has jurisdiction</a:t>
            </a:r>
            <a:r>
              <a:rPr lang="en-US" dirty="0"/>
              <a:t> over the offence, the </a:t>
            </a:r>
            <a:r>
              <a:rPr lang="en-US" b="1" dirty="0">
                <a:solidFill>
                  <a:srgbClr val="FF0000"/>
                </a:solidFill>
              </a:rPr>
              <a:t>requested Party </a:t>
            </a:r>
            <a:r>
              <a:rPr lang="en-US" dirty="0"/>
              <a:t>shall submit the case at the request of the requesting Party to its competent authorities for the purpose of prosecution and shall report the final outcome to the requesting Party in due course. Those authorities shall take their decision and conduct their investigations and proceedings in the same manner as for any other offence of a comparable nature under the law of that Party.</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154984"/>
          </a:xfrm>
          <a:prstGeom prst="rect">
            <a:avLst/>
          </a:prstGeom>
        </p:spPr>
        <p:txBody>
          <a:bodyPr wrap="square">
            <a:spAutoFit/>
          </a:bodyPr>
          <a:lstStyle/>
          <a:p>
            <a:pPr marL="342900" indent="-342900" algn="just">
              <a:buFont typeface="Wingdings" pitchFamily="2" charset="2"/>
              <a:buChar char="ü"/>
            </a:pPr>
            <a:r>
              <a:rPr lang="en-GB" sz="2200" dirty="0"/>
              <a:t>If requested party refuses extradition based on nationality of person or if it deems jurisdiction over offence, it shall prosecute the individual and notify the requesting party of outcome of prosecution</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Investigation and prosecution must be in same manner as comparable offence under local law</a:t>
            </a:r>
          </a:p>
        </p:txBody>
      </p:sp>
    </p:spTree>
    <p:custDataLst>
      <p:tags r:id="rId1"/>
    </p:custDataLst>
    <p:extLst>
      <p:ext uri="{BB962C8B-B14F-4D97-AF65-F5344CB8AC3E}">
        <p14:creationId xmlns:p14="http://schemas.microsoft.com/office/powerpoint/2010/main" val="2329078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96492"/>
            <a:ext cx="8928340" cy="797712"/>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Article 25 – General Principles Related </a:t>
            </a:r>
          </a:p>
          <a:p>
            <a:pPr algn="r"/>
            <a:r>
              <a:rPr lang="en-GB" sz="3000" b="1" dirty="0">
                <a:latin typeface="+mj-lt"/>
              </a:rPr>
              <a:t>to Mutual Assistance </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4708981"/>
          </a:xfrm>
          <a:prstGeom prst="rect">
            <a:avLst/>
          </a:prstGeom>
        </p:spPr>
        <p:txBody>
          <a:bodyPr wrap="square">
            <a:spAutoFit/>
          </a:bodyPr>
          <a:lstStyle/>
          <a:p>
            <a:pPr marL="342900" indent="-342900" algn="just">
              <a:buFont typeface="Wingdings" pitchFamily="2" charset="2"/>
              <a:buChar char="Ø"/>
            </a:pPr>
            <a:r>
              <a:rPr lang="en-US" sz="1500" dirty="0"/>
              <a:t>1 The Parties shall afford one another mutual assistance 	to the </a:t>
            </a:r>
            <a:r>
              <a:rPr lang="en-US" sz="1500" b="1" dirty="0">
                <a:solidFill>
                  <a:srgbClr val="FF0000"/>
                </a:solidFill>
              </a:rPr>
              <a:t>widest extent possible</a:t>
            </a:r>
            <a:r>
              <a:rPr lang="en-US" sz="1500" dirty="0"/>
              <a:t> for the purpose of investigations or proceedings concerning criminal </a:t>
            </a:r>
            <a:r>
              <a:rPr lang="en-US" sz="1500" b="1" dirty="0">
                <a:solidFill>
                  <a:srgbClr val="FF0000"/>
                </a:solidFill>
              </a:rPr>
              <a:t>offences related to computer systems and data</a:t>
            </a:r>
            <a:r>
              <a:rPr lang="en-US" sz="1500" dirty="0"/>
              <a:t>, or for the </a:t>
            </a:r>
            <a:r>
              <a:rPr lang="en-US" sz="1500" b="1" dirty="0">
                <a:solidFill>
                  <a:srgbClr val="FF0000"/>
                </a:solidFill>
              </a:rPr>
              <a:t>collection of evidence in electronic form of a criminal offence</a:t>
            </a:r>
            <a:r>
              <a:rPr lang="en-US" sz="1500" dirty="0"/>
              <a:t>.</a:t>
            </a:r>
          </a:p>
          <a:p>
            <a:pPr marL="342900" indent="-342900" algn="just">
              <a:buFont typeface="Wingdings" pitchFamily="2" charset="2"/>
              <a:buChar char="Ø"/>
            </a:pPr>
            <a:endParaRPr lang="en-US" sz="1500" dirty="0"/>
          </a:p>
          <a:p>
            <a:pPr marL="342900" indent="-342900" algn="just">
              <a:buFont typeface="Wingdings" pitchFamily="2" charset="2"/>
              <a:buChar char="Ø"/>
            </a:pPr>
            <a:r>
              <a:rPr lang="en-US" sz="1500" dirty="0"/>
              <a:t>3 Each Party may, in urgent circumstances, make requests for mutual assistance or communications related thereto by expedited means of communication, including fax or e-mail, to the extent that such means provide appropriate levels of security and authentication (including the use of encryption, where necessary), with formal confirmation to follow, where required by the requested Party. The requested Party shall accept and respond to the request by any such expedited means of communication.</a:t>
            </a:r>
            <a:endParaRPr lang="en-GB" sz="15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154984"/>
          </a:xfrm>
          <a:prstGeom prst="rect">
            <a:avLst/>
          </a:prstGeom>
        </p:spPr>
        <p:txBody>
          <a:bodyPr wrap="square">
            <a:spAutoFit/>
          </a:bodyPr>
          <a:lstStyle/>
          <a:p>
            <a:pPr marL="342900" indent="-342900" algn="just">
              <a:buFont typeface="Wingdings" pitchFamily="2" charset="2"/>
              <a:buChar char="ü"/>
            </a:pPr>
            <a:r>
              <a:rPr lang="en-GB" sz="2200" dirty="0"/>
              <a:t>Budapest Convention enables mutual assistance in relation to:</a:t>
            </a:r>
          </a:p>
          <a:p>
            <a:pPr marL="800100" lvl="1" indent="-342900" algn="just">
              <a:buFont typeface="Wingdings" pitchFamily="2" charset="2"/>
              <a:buChar char="ü"/>
            </a:pPr>
            <a:endParaRPr lang="en-GB" sz="2200" dirty="0"/>
          </a:p>
          <a:p>
            <a:pPr marL="800100" lvl="1" indent="-342900" algn="just">
              <a:buFont typeface="Wingdings" pitchFamily="2" charset="2"/>
              <a:buChar char="ü"/>
            </a:pPr>
            <a:r>
              <a:rPr lang="en-GB" sz="2200" dirty="0"/>
              <a:t>Offences related to computer systems and data </a:t>
            </a:r>
          </a:p>
          <a:p>
            <a:pPr marL="800100" lvl="1" indent="-342900" algn="just">
              <a:buFont typeface="Wingdings" pitchFamily="2" charset="2"/>
              <a:buChar char="ü"/>
            </a:pPr>
            <a:endParaRPr lang="en-GB" sz="2200" dirty="0"/>
          </a:p>
          <a:p>
            <a:pPr marL="800100" lvl="1" indent="-342900" algn="just">
              <a:buFont typeface="Wingdings" pitchFamily="2" charset="2"/>
              <a:buChar char="ü"/>
            </a:pPr>
            <a:r>
              <a:rPr lang="en-GB" sz="2200" dirty="0"/>
              <a:t>Collection of evidence for </a:t>
            </a:r>
            <a:r>
              <a:rPr lang="en-GB" sz="2200" u="sng" dirty="0"/>
              <a:t>any</a:t>
            </a:r>
            <a:r>
              <a:rPr lang="en-GB" sz="2200" dirty="0"/>
              <a:t> criminal offence</a:t>
            </a:r>
          </a:p>
          <a:p>
            <a:pPr marL="800100" lvl="1" indent="-342900" algn="just">
              <a:buFont typeface="Wingdings" pitchFamily="2" charset="2"/>
              <a:buChar char="ü"/>
            </a:pPr>
            <a:endParaRPr lang="en-GB" sz="2200" dirty="0"/>
          </a:p>
          <a:p>
            <a:pPr marL="342900" indent="-342900" algn="just">
              <a:buFont typeface="Wingdings" pitchFamily="2" charset="2"/>
              <a:buChar char="ü"/>
            </a:pPr>
            <a:r>
              <a:rPr lang="en-GB" sz="2200" dirty="0"/>
              <a:t>The mutual assistance shall be to the widest extent possible </a:t>
            </a:r>
          </a:p>
          <a:p>
            <a:pPr algn="just"/>
            <a:endParaRPr lang="en-GB" sz="2200" dirty="0"/>
          </a:p>
        </p:txBody>
      </p:sp>
    </p:spTree>
    <p:custDataLst>
      <p:tags r:id="rId1"/>
    </p:custDataLst>
    <p:extLst>
      <p:ext uri="{BB962C8B-B14F-4D97-AF65-F5344CB8AC3E}">
        <p14:creationId xmlns:p14="http://schemas.microsoft.com/office/powerpoint/2010/main" val="289907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77638"/>
            <a:ext cx="8954219" cy="816565"/>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Article 25 – General Principles Related </a:t>
            </a:r>
          </a:p>
          <a:p>
            <a:pPr algn="r"/>
            <a:r>
              <a:rPr lang="en-GB" sz="3000" b="1" dirty="0">
                <a:latin typeface="+mj-lt"/>
              </a:rPr>
              <a:t>to Mutual Assistance </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11005"/>
            <a:ext cx="4476172" cy="5509200"/>
          </a:xfrm>
          <a:prstGeom prst="rect">
            <a:avLst/>
          </a:prstGeom>
        </p:spPr>
        <p:txBody>
          <a:bodyPr wrap="square">
            <a:spAutoFit/>
          </a:bodyPr>
          <a:lstStyle/>
          <a:p>
            <a:pPr marL="342900" indent="-342900" algn="just">
              <a:buFont typeface="Wingdings" pitchFamily="2" charset="2"/>
              <a:buChar char="Ø"/>
            </a:pPr>
            <a:r>
              <a:rPr lang="en-US" sz="1600" dirty="0"/>
              <a:t>1 The Parties shall afford one another mutual assistance 	to the widest extent possible for the purpose of investigations or proceedings concerning criminal offences related to computer systems and data, or for the collection of evidence in electronic form of a criminal offence.</a:t>
            </a:r>
          </a:p>
          <a:p>
            <a:pPr marL="342900" indent="-342900" algn="just">
              <a:buFont typeface="Wingdings" pitchFamily="2" charset="2"/>
              <a:buChar char="Ø"/>
            </a:pPr>
            <a:endParaRPr lang="en-US" sz="1600" dirty="0"/>
          </a:p>
          <a:p>
            <a:pPr marL="342900" indent="-342900" algn="just">
              <a:buFont typeface="Wingdings" pitchFamily="2" charset="2"/>
              <a:buChar char="Ø"/>
            </a:pPr>
            <a:r>
              <a:rPr lang="en-US" sz="1600" dirty="0"/>
              <a:t>3 Each Party may, in </a:t>
            </a:r>
            <a:r>
              <a:rPr lang="en-US" sz="1600" b="1" dirty="0">
                <a:solidFill>
                  <a:srgbClr val="FF0000"/>
                </a:solidFill>
              </a:rPr>
              <a:t>urgent circumstances</a:t>
            </a:r>
            <a:r>
              <a:rPr lang="en-US" sz="1600" dirty="0"/>
              <a:t>, make requests for mutual assistance or communications related thereto by </a:t>
            </a:r>
            <a:r>
              <a:rPr lang="en-US" sz="1600" b="1" dirty="0">
                <a:solidFill>
                  <a:srgbClr val="FF0000"/>
                </a:solidFill>
              </a:rPr>
              <a:t>expedited means of communication</a:t>
            </a:r>
            <a:r>
              <a:rPr lang="en-US" sz="1600" dirty="0"/>
              <a:t>, including </a:t>
            </a:r>
            <a:r>
              <a:rPr lang="en-US" sz="1600" b="1" dirty="0">
                <a:solidFill>
                  <a:srgbClr val="FF0000"/>
                </a:solidFill>
              </a:rPr>
              <a:t>fax</a:t>
            </a:r>
            <a:r>
              <a:rPr lang="en-US" sz="1600" dirty="0"/>
              <a:t> or </a:t>
            </a:r>
            <a:r>
              <a:rPr lang="en-US" sz="1600" b="1" dirty="0">
                <a:solidFill>
                  <a:srgbClr val="FF0000"/>
                </a:solidFill>
              </a:rPr>
              <a:t>e-mail</a:t>
            </a:r>
            <a:r>
              <a:rPr lang="en-US" sz="1600" dirty="0"/>
              <a:t>, to the extent that such means provide appropriate levels of </a:t>
            </a:r>
            <a:r>
              <a:rPr lang="en-US" sz="1600" b="1" dirty="0">
                <a:solidFill>
                  <a:srgbClr val="FF0000"/>
                </a:solidFill>
              </a:rPr>
              <a:t>security</a:t>
            </a:r>
            <a:r>
              <a:rPr lang="en-US" sz="1600" dirty="0"/>
              <a:t> and </a:t>
            </a:r>
            <a:r>
              <a:rPr lang="en-US" sz="1600" b="1" dirty="0">
                <a:solidFill>
                  <a:srgbClr val="FF0000"/>
                </a:solidFill>
              </a:rPr>
              <a:t>authentication</a:t>
            </a:r>
            <a:r>
              <a:rPr lang="en-US" sz="1600" dirty="0"/>
              <a:t> (including the use of encryption, where necessary), with formal confirmation to follow, where required by the requested Party. The requested Party shall accept and respond to the request by any such expedited means of communication.</a:t>
            </a:r>
            <a:endParaRPr lang="en-GB"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170646"/>
          </a:xfrm>
          <a:prstGeom prst="rect">
            <a:avLst/>
          </a:prstGeom>
        </p:spPr>
        <p:txBody>
          <a:bodyPr wrap="square">
            <a:spAutoFit/>
          </a:bodyPr>
          <a:lstStyle/>
          <a:p>
            <a:pPr marL="342900" indent="-342900" algn="just">
              <a:buFont typeface="Wingdings" pitchFamily="2" charset="2"/>
              <a:buChar char="ü"/>
            </a:pPr>
            <a:r>
              <a:rPr lang="en-US" sz="2200" dirty="0"/>
              <a:t>Traditional mutual assistance requests often sent through written, sealed documents through diplomatic pouches or mail delivery systems</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Budapest Convention recognizes computer data is volatile and some requests may have to be sent urgently </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Parties can use any expedited means of communication including (but not limited to) fax and email </a:t>
            </a:r>
            <a:endParaRPr lang="en-GB" sz="2200" dirty="0"/>
          </a:p>
        </p:txBody>
      </p:sp>
    </p:spTree>
    <p:custDataLst>
      <p:tags r:id="rId1"/>
    </p:custDataLst>
    <p:extLst>
      <p:ext uri="{BB962C8B-B14F-4D97-AF65-F5344CB8AC3E}">
        <p14:creationId xmlns:p14="http://schemas.microsoft.com/office/powerpoint/2010/main" val="107976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57620"/>
            <a:ext cx="9022456" cy="836583"/>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Article 25 – General Principles Related </a:t>
            </a:r>
          </a:p>
          <a:p>
            <a:pPr algn="r"/>
            <a:r>
              <a:rPr lang="en-GB" sz="3000" b="1" dirty="0">
                <a:latin typeface="+mj-lt"/>
              </a:rPr>
              <a:t>to Mutual Assistance </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11005"/>
            <a:ext cx="4476172" cy="5047536"/>
          </a:xfrm>
          <a:prstGeom prst="rect">
            <a:avLst/>
          </a:prstGeom>
        </p:spPr>
        <p:txBody>
          <a:bodyPr wrap="square">
            <a:spAutoFit/>
          </a:bodyPr>
          <a:lstStyle/>
          <a:p>
            <a:pPr marL="342900" indent="-342900" algn="just">
              <a:buFont typeface="Wingdings" pitchFamily="2" charset="2"/>
              <a:buChar char="Ø"/>
            </a:pPr>
            <a:r>
              <a:rPr lang="en-US" sz="1400" dirty="0"/>
              <a:t>4 Except as otherwise specifically provided in articles in this chapter, </a:t>
            </a:r>
            <a:r>
              <a:rPr lang="en-US" sz="1400" b="1" dirty="0">
                <a:solidFill>
                  <a:srgbClr val="FF0000"/>
                </a:solidFill>
              </a:rPr>
              <a:t>mutual assistance</a:t>
            </a:r>
            <a:r>
              <a:rPr lang="en-US" sz="1400" dirty="0"/>
              <a:t> shall be </a:t>
            </a:r>
            <a:r>
              <a:rPr lang="en-US" sz="1400" b="1" dirty="0">
                <a:solidFill>
                  <a:srgbClr val="FF0000"/>
                </a:solidFill>
              </a:rPr>
              <a:t>subject to the conditions </a:t>
            </a:r>
            <a:r>
              <a:rPr lang="en-US" sz="1400" dirty="0"/>
              <a:t>provided for by the </a:t>
            </a:r>
            <a:r>
              <a:rPr lang="en-US" sz="1400" b="1" dirty="0">
                <a:solidFill>
                  <a:srgbClr val="FF0000"/>
                </a:solidFill>
              </a:rPr>
              <a:t>law of the requested Party </a:t>
            </a:r>
            <a:r>
              <a:rPr lang="en-US" sz="1400" dirty="0"/>
              <a:t>or by applicable mutual assistance treaties, including the grounds on which the </a:t>
            </a:r>
            <a:r>
              <a:rPr lang="en-US" sz="1400" b="1" dirty="0">
                <a:solidFill>
                  <a:srgbClr val="FF0000"/>
                </a:solidFill>
              </a:rPr>
              <a:t>requested Party may refuse co-operation</a:t>
            </a:r>
            <a:r>
              <a:rPr lang="en-US" sz="1400" dirty="0"/>
              <a:t>. The requested Party shall not exercise the right to refuse mutual assistance in relation to the offences referred to in Articles 2 through 11 solely on the ground that the request concerns an offence which it considers a </a:t>
            </a:r>
            <a:r>
              <a:rPr lang="en-US" sz="1400" b="1" dirty="0">
                <a:solidFill>
                  <a:srgbClr val="FF0000"/>
                </a:solidFill>
              </a:rPr>
              <a:t>fiscal offence</a:t>
            </a:r>
            <a:r>
              <a:rPr lang="en-US" sz="1400" dirty="0"/>
              <a:t>.</a:t>
            </a:r>
          </a:p>
          <a:p>
            <a:pPr marL="342900" indent="-342900" algn="just">
              <a:buFont typeface="Wingdings" pitchFamily="2" charset="2"/>
              <a:buChar char="Ø"/>
            </a:pPr>
            <a:endParaRPr lang="en-US" sz="1400" dirty="0"/>
          </a:p>
          <a:p>
            <a:pPr marL="342900" indent="-342900" algn="just">
              <a:buFont typeface="Wingdings" pitchFamily="2" charset="2"/>
              <a:buChar char="Ø"/>
            </a:pPr>
            <a:r>
              <a:rPr lang="en-US" sz="1400" dirty="0"/>
              <a:t>5 Where, in accordance with the provisions of this chapter, the requested Party is permitted to make mutual assistance conditional upon the existence of dual criminality, that condition shall be deemed fulfilled, irrespective of whether its laws place the offence within the same category of offence or denominate the offence by the same terminology as the requesting Party, if the conduct underlying the offence for which assistance is sought is a criminal offence under its laws.</a:t>
            </a:r>
            <a:endParaRPr lang="en-GB"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168625"/>
            <a:ext cx="4450456" cy="4616648"/>
          </a:xfrm>
          <a:prstGeom prst="rect">
            <a:avLst/>
          </a:prstGeom>
        </p:spPr>
        <p:txBody>
          <a:bodyPr wrap="square">
            <a:spAutoFit/>
          </a:bodyPr>
          <a:lstStyle/>
          <a:p>
            <a:pPr marL="342900" indent="-342900" algn="just">
              <a:buFont typeface="Wingdings" pitchFamily="2" charset="2"/>
              <a:buChar char="ü"/>
            </a:pPr>
            <a:r>
              <a:rPr lang="en-US" sz="2100" dirty="0"/>
              <a:t>Mutual assistance (including grounds for refusal) is subject to MLATs and domestic laws </a:t>
            </a:r>
          </a:p>
          <a:p>
            <a:pPr marL="342900" indent="-342900" algn="just">
              <a:buFont typeface="Wingdings" pitchFamily="2" charset="2"/>
              <a:buChar char="ü"/>
            </a:pPr>
            <a:endParaRPr lang="en-US" sz="2100" dirty="0"/>
          </a:p>
          <a:p>
            <a:pPr marL="342900" indent="-342900" algn="just">
              <a:buFont typeface="Wingdings" pitchFamily="2" charset="2"/>
              <a:buChar char="ü"/>
            </a:pPr>
            <a:r>
              <a:rPr lang="en-US" sz="2100" dirty="0"/>
              <a:t>However, this discretion may not be exercised where Budapest Convention obliges parties to provide cooperation (e.g. preservation, real time collection of data, search and seizure, and maintenance of a 24/7 network) solely on the ground that the requested party considers the offence a fiscal offence </a:t>
            </a:r>
          </a:p>
        </p:txBody>
      </p:sp>
    </p:spTree>
    <p:custDataLst>
      <p:tags r:id="rId1"/>
    </p:custDataLst>
    <p:extLst>
      <p:ext uri="{BB962C8B-B14F-4D97-AF65-F5344CB8AC3E}">
        <p14:creationId xmlns:p14="http://schemas.microsoft.com/office/powerpoint/2010/main" val="3507622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69010"/>
            <a:ext cx="9022456" cy="825193"/>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Article 25 – General Principles Related </a:t>
            </a:r>
          </a:p>
          <a:p>
            <a:pPr algn="r"/>
            <a:r>
              <a:rPr lang="en-GB" sz="3000" b="1" dirty="0">
                <a:latin typeface="+mj-lt"/>
              </a:rPr>
              <a:t>to Mutual Assistance </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11005"/>
            <a:ext cx="4476172" cy="5047536"/>
          </a:xfrm>
          <a:prstGeom prst="rect">
            <a:avLst/>
          </a:prstGeom>
        </p:spPr>
        <p:txBody>
          <a:bodyPr wrap="square">
            <a:spAutoFit/>
          </a:bodyPr>
          <a:lstStyle/>
          <a:p>
            <a:pPr marL="342900" indent="-342900" algn="just">
              <a:buFont typeface="Wingdings" pitchFamily="2" charset="2"/>
              <a:buChar char="Ø"/>
            </a:pPr>
            <a:r>
              <a:rPr lang="en-US" sz="1400" dirty="0"/>
              <a:t>4 Except as otherwise specifically provided in articles in this chapter, mutual assistance shall be subject to the conditions provided for by the law of the requested Party or by applicable mutual assistance treaties, including the grounds on which the requested Party may refuse co-operation. The requested Party shall not exercise the right to refuse mutual assistance in relation to the offences referred to in Articles 2 through 11 solely on the ground that the request concerns an offence which it considers a fiscal offence.</a:t>
            </a:r>
          </a:p>
          <a:p>
            <a:pPr marL="342900" indent="-342900" algn="just">
              <a:buFont typeface="Wingdings" pitchFamily="2" charset="2"/>
              <a:buChar char="Ø"/>
            </a:pPr>
            <a:endParaRPr lang="en-US" sz="1400" dirty="0"/>
          </a:p>
          <a:p>
            <a:pPr marL="342900" indent="-342900" algn="just">
              <a:buFont typeface="Wingdings" pitchFamily="2" charset="2"/>
              <a:buChar char="Ø"/>
            </a:pPr>
            <a:r>
              <a:rPr lang="en-US" sz="1400" dirty="0"/>
              <a:t>5 Where, in accordance with the provisions of this chapter, the requested Party is permitted to make mutual assistance </a:t>
            </a:r>
            <a:r>
              <a:rPr lang="en-US" sz="1400" b="1" dirty="0">
                <a:solidFill>
                  <a:srgbClr val="FF0000"/>
                </a:solidFill>
              </a:rPr>
              <a:t>conditional upon the existence of dual criminality</a:t>
            </a:r>
            <a:r>
              <a:rPr lang="en-US" sz="1400" dirty="0"/>
              <a:t>, that condition shall be deemed fulfilled, </a:t>
            </a:r>
            <a:r>
              <a:rPr lang="en-US" sz="1400" b="1" dirty="0">
                <a:solidFill>
                  <a:srgbClr val="FF0000"/>
                </a:solidFill>
              </a:rPr>
              <a:t>irrespective of whether </a:t>
            </a:r>
            <a:r>
              <a:rPr lang="en-US" sz="1400" dirty="0"/>
              <a:t>its laws place the offence within the </a:t>
            </a:r>
            <a:r>
              <a:rPr lang="en-US" sz="1400" b="1" dirty="0">
                <a:solidFill>
                  <a:srgbClr val="FF0000"/>
                </a:solidFill>
              </a:rPr>
              <a:t>same category </a:t>
            </a:r>
            <a:r>
              <a:rPr lang="en-US" sz="1400" dirty="0"/>
              <a:t>of offence or denominate the offence by the </a:t>
            </a:r>
            <a:r>
              <a:rPr lang="en-US" sz="1400" b="1" dirty="0">
                <a:solidFill>
                  <a:srgbClr val="FF0000"/>
                </a:solidFill>
              </a:rPr>
              <a:t>same terminology </a:t>
            </a:r>
            <a:r>
              <a:rPr lang="en-US" sz="1400" dirty="0"/>
              <a:t>as the requesting Party, if the </a:t>
            </a:r>
            <a:r>
              <a:rPr lang="en-US" sz="1400" b="1" dirty="0">
                <a:solidFill>
                  <a:srgbClr val="FF0000"/>
                </a:solidFill>
              </a:rPr>
              <a:t>conduct underlying the offence </a:t>
            </a:r>
            <a:r>
              <a:rPr lang="en-US" sz="1400" dirty="0"/>
              <a:t>for which assistance is sought is a criminal offence under its laws.</a:t>
            </a:r>
            <a:endParaRPr lang="en-GB"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139321"/>
          </a:xfrm>
          <a:prstGeom prst="rect">
            <a:avLst/>
          </a:prstGeom>
        </p:spPr>
        <p:txBody>
          <a:bodyPr wrap="square">
            <a:spAutoFit/>
          </a:bodyPr>
          <a:lstStyle/>
          <a:p>
            <a:pPr marL="342900" indent="-342900" algn="just">
              <a:buFont typeface="Wingdings" pitchFamily="2" charset="2"/>
              <a:buChar char="ü"/>
            </a:pPr>
            <a:r>
              <a:rPr lang="en-US" sz="2200" dirty="0"/>
              <a:t>Definition of dual criminality under the Budapest Convention: </a:t>
            </a:r>
          </a:p>
          <a:p>
            <a:pPr marL="800100" lvl="1" indent="-342900" algn="just">
              <a:buFont typeface="Wingdings" pitchFamily="2" charset="2"/>
              <a:buChar char="ü"/>
            </a:pPr>
            <a:r>
              <a:rPr lang="en-GB" sz="2200" dirty="0"/>
              <a:t>Underlying conduct must be an offence in both countries</a:t>
            </a:r>
          </a:p>
          <a:p>
            <a:pPr marL="800100" lvl="1" indent="-342900" algn="just">
              <a:buFont typeface="Wingdings" pitchFamily="2" charset="2"/>
              <a:buChar char="ü"/>
            </a:pPr>
            <a:r>
              <a:rPr lang="en-GB" sz="2200" dirty="0"/>
              <a:t>Whether or not offence is in same category or uses same terminology is irrelevant </a:t>
            </a:r>
          </a:p>
        </p:txBody>
      </p:sp>
    </p:spTree>
    <p:custDataLst>
      <p:tags r:id="rId1"/>
    </p:custDataLst>
    <p:extLst>
      <p:ext uri="{BB962C8B-B14F-4D97-AF65-F5344CB8AC3E}">
        <p14:creationId xmlns:p14="http://schemas.microsoft.com/office/powerpoint/2010/main" val="122096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1460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02886116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51E637BF-985C-4188-B50A-1B264D2D59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113571">
            <a:off x="2524990" y="4353791"/>
            <a:ext cx="2100987" cy="2100987"/>
          </a:xfrm>
          <a:prstGeom prst="rect">
            <a:avLst/>
          </a:prstGeom>
        </p:spPr>
      </p:pic>
    </p:spTree>
    <p:custDataLst>
      <p:tags r:id="rId1"/>
    </p:custDataLst>
    <p:extLst>
      <p:ext uri="{BB962C8B-B14F-4D97-AF65-F5344CB8AC3E}">
        <p14:creationId xmlns:p14="http://schemas.microsoft.com/office/powerpoint/2010/main" val="306641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36966" cy="921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Agenda</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36290" y="1311150"/>
            <a:ext cx="3791244" cy="3046988"/>
          </a:xfrm>
          <a:prstGeom prst="rect">
            <a:avLst/>
          </a:prstGeom>
        </p:spPr>
        <p:txBody>
          <a:bodyPr wrap="square">
            <a:spAutoFit/>
          </a:bodyPr>
          <a:lstStyle/>
          <a:p>
            <a:pPr marL="342900" indent="-342900" algn="just" eaLnBrk="1" hangingPunct="1">
              <a:lnSpc>
                <a:spcPct val="80000"/>
              </a:lnSpc>
              <a:buFont typeface="Wingdings" pitchFamily="2" charset="2"/>
              <a:buChar char="Ø"/>
            </a:pPr>
            <a:r>
              <a:rPr lang="en-GB" sz="2400" b="1" dirty="0"/>
              <a:t>Part One</a:t>
            </a:r>
          </a:p>
          <a:p>
            <a:pPr marL="342900" indent="-342900" algn="just" eaLnBrk="1" hangingPunct="1">
              <a:lnSpc>
                <a:spcPct val="80000"/>
              </a:lnSpc>
              <a:buFont typeface="Wingdings" pitchFamily="2" charset="2"/>
              <a:buChar char="ü"/>
            </a:pPr>
            <a:r>
              <a:rPr lang="en-GB" sz="2400" i="1" dirty="0"/>
              <a:t>General provisions</a:t>
            </a:r>
          </a:p>
          <a:p>
            <a:pPr marL="342900" indent="-342900" algn="just" eaLnBrk="1" hangingPunct="1">
              <a:lnSpc>
                <a:spcPct val="80000"/>
              </a:lnSpc>
              <a:buFont typeface="Wingdings" pitchFamily="2" charset="2"/>
              <a:buChar char="ü"/>
            </a:pPr>
            <a:endParaRPr lang="en-GB" sz="2400" dirty="0"/>
          </a:p>
          <a:p>
            <a:pPr marL="342900" indent="-342900" algn="just" eaLnBrk="1" hangingPunct="1">
              <a:lnSpc>
                <a:spcPct val="80000"/>
              </a:lnSpc>
              <a:buFont typeface="Wingdings" pitchFamily="2" charset="2"/>
              <a:buChar char="Ø"/>
            </a:pPr>
            <a:r>
              <a:rPr lang="en-GB" sz="2400" b="1" dirty="0"/>
              <a:t>Part Two</a:t>
            </a:r>
          </a:p>
          <a:p>
            <a:pPr marL="342900" indent="-342900" algn="just">
              <a:lnSpc>
                <a:spcPct val="80000"/>
              </a:lnSpc>
              <a:buFont typeface="Wingdings" pitchFamily="2" charset="2"/>
              <a:buChar char="ü"/>
            </a:pPr>
            <a:r>
              <a:rPr lang="en-GB" sz="2400" i="1" dirty="0"/>
              <a:t>Specific provisions </a:t>
            </a:r>
          </a:p>
          <a:p>
            <a:pPr marL="0" indent="0" algn="just" eaLnBrk="1" hangingPunct="1">
              <a:lnSpc>
                <a:spcPct val="80000"/>
              </a:lnSpc>
              <a:buNone/>
            </a:pPr>
            <a:endParaRPr lang="en-GB" sz="2400" dirty="0"/>
          </a:p>
          <a:p>
            <a:pPr marL="342900" indent="-342900" algn="just" eaLnBrk="1" hangingPunct="1">
              <a:lnSpc>
                <a:spcPct val="80000"/>
              </a:lnSpc>
              <a:buFont typeface="Wingdings" pitchFamily="2" charset="2"/>
              <a:buChar char="Ø"/>
            </a:pPr>
            <a:r>
              <a:rPr lang="en-GB" sz="2400" b="1" dirty="0"/>
              <a:t>Part Three</a:t>
            </a:r>
          </a:p>
          <a:p>
            <a:pPr marL="342900" indent="-342900" algn="just">
              <a:lnSpc>
                <a:spcPct val="80000"/>
              </a:lnSpc>
              <a:buFont typeface="Wingdings" pitchFamily="2" charset="2"/>
              <a:buChar char="ü"/>
            </a:pPr>
            <a:r>
              <a:rPr lang="en-GB" sz="2400" i="1" dirty="0"/>
              <a:t>Provisions of the draft Second Additional Protocol</a:t>
            </a:r>
          </a:p>
        </p:txBody>
      </p:sp>
      <p:sp>
        <p:nvSpPr>
          <p:cNvPr id="6" name="Rectangle 5">
            <a:extLst>
              <a:ext uri="{FF2B5EF4-FFF2-40B4-BE49-F238E27FC236}">
                <a16:creationId xmlns:a16="http://schemas.microsoft.com/office/drawing/2014/main" id="{EA3FFC4F-A0C7-6241-A6A3-D4D1CB58E595}"/>
              </a:ext>
            </a:extLst>
          </p:cNvPr>
          <p:cNvSpPr/>
          <p:nvPr/>
        </p:nvSpPr>
        <p:spPr>
          <a:xfrm>
            <a:off x="4450456" y="1311150"/>
            <a:ext cx="4357254" cy="2160591"/>
          </a:xfrm>
          <a:prstGeom prst="rect">
            <a:avLst/>
          </a:prstGeom>
        </p:spPr>
        <p:txBody>
          <a:bodyPr wrap="square">
            <a:spAutoFit/>
          </a:bodyPr>
          <a:lstStyle/>
          <a:p>
            <a:pPr marL="342900" indent="-342900" algn="just" eaLnBrk="1" hangingPunct="1">
              <a:lnSpc>
                <a:spcPct val="80000"/>
              </a:lnSpc>
              <a:buFont typeface="Wingdings" pitchFamily="2" charset="2"/>
              <a:buChar char="Ø"/>
            </a:pPr>
            <a:r>
              <a:rPr lang="en-GB" sz="2400" b="1" dirty="0"/>
              <a:t>Part Four</a:t>
            </a:r>
          </a:p>
          <a:p>
            <a:pPr marL="342900" indent="-342900" algn="just">
              <a:lnSpc>
                <a:spcPct val="80000"/>
              </a:lnSpc>
              <a:buFont typeface="Wingdings" pitchFamily="2" charset="2"/>
              <a:buChar char="ü"/>
            </a:pPr>
            <a:r>
              <a:rPr lang="en-GB" sz="2400" i="1" dirty="0"/>
              <a:t>Mutual legal assistance form templates </a:t>
            </a:r>
          </a:p>
          <a:p>
            <a:pPr marL="342900" indent="-342900" algn="just">
              <a:lnSpc>
                <a:spcPct val="80000"/>
              </a:lnSpc>
              <a:buFont typeface="Wingdings" pitchFamily="2" charset="2"/>
              <a:buChar char="ü"/>
            </a:pPr>
            <a:endParaRPr lang="en-GB" sz="2400" i="1" dirty="0"/>
          </a:p>
          <a:p>
            <a:pPr marL="342900" indent="-342900" algn="just" eaLnBrk="1" hangingPunct="1">
              <a:lnSpc>
                <a:spcPct val="80000"/>
              </a:lnSpc>
              <a:buFont typeface="Wingdings" pitchFamily="2" charset="2"/>
              <a:buChar char="Ø"/>
            </a:pPr>
            <a:r>
              <a:rPr lang="en-GB" sz="2400" b="1" dirty="0"/>
              <a:t>Part Five</a:t>
            </a:r>
          </a:p>
          <a:p>
            <a:pPr marL="342900" indent="-342900" algn="just">
              <a:lnSpc>
                <a:spcPct val="80000"/>
              </a:lnSpc>
              <a:buFont typeface="Wingdings" pitchFamily="2" charset="2"/>
              <a:buChar char="ü"/>
            </a:pPr>
            <a:r>
              <a:rPr lang="en-GB" sz="2400" i="1" dirty="0"/>
              <a:t>Summary</a:t>
            </a:r>
          </a:p>
          <a:p>
            <a:pPr algn="just">
              <a:lnSpc>
                <a:spcPct val="80000"/>
              </a:lnSpc>
            </a:pPr>
            <a:endParaRPr lang="en-GB" sz="2400" i="1" dirty="0"/>
          </a:p>
        </p:txBody>
      </p:sp>
    </p:spTree>
    <p:custDataLst>
      <p:tags r:id="rId1"/>
    </p:custDataLst>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14604"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23688072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51E637BF-985C-4188-B50A-1B264D2D59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113571">
            <a:off x="2524990" y="4353791"/>
            <a:ext cx="2100987" cy="2100987"/>
          </a:xfrm>
          <a:prstGeom prst="rect">
            <a:avLst/>
          </a:prstGeom>
        </p:spPr>
      </p:pic>
    </p:spTree>
    <p:custDataLst>
      <p:tags r:id="rId1"/>
    </p:custDataLst>
    <p:extLst>
      <p:ext uri="{BB962C8B-B14F-4D97-AF65-F5344CB8AC3E}">
        <p14:creationId xmlns:p14="http://schemas.microsoft.com/office/powerpoint/2010/main" val="4001460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26 – Spontaneous Information </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1915"/>
            <a:ext cx="4476172" cy="5401479"/>
          </a:xfrm>
          <a:prstGeom prst="rect">
            <a:avLst/>
          </a:prstGeom>
        </p:spPr>
        <p:txBody>
          <a:bodyPr wrap="square">
            <a:spAutoFit/>
          </a:bodyPr>
          <a:lstStyle/>
          <a:p>
            <a:pPr marL="342900" indent="-342900" algn="just">
              <a:buFont typeface="Wingdings" pitchFamily="2" charset="2"/>
              <a:buChar char="Ø"/>
            </a:pPr>
            <a:r>
              <a:rPr lang="en-US" sz="1500" dirty="0"/>
              <a:t>1 A Party may, within the limits of its domestic law and </a:t>
            </a:r>
            <a:r>
              <a:rPr lang="en-US" sz="1500" b="1" dirty="0">
                <a:solidFill>
                  <a:srgbClr val="FF0000"/>
                </a:solidFill>
              </a:rPr>
              <a:t>without prior request</a:t>
            </a:r>
            <a:r>
              <a:rPr lang="en-US" sz="1500" dirty="0"/>
              <a:t>, </a:t>
            </a:r>
            <a:r>
              <a:rPr lang="en-US" sz="1500" b="1" dirty="0">
                <a:solidFill>
                  <a:srgbClr val="FF0000"/>
                </a:solidFill>
              </a:rPr>
              <a:t>forward to another Party information </a:t>
            </a:r>
            <a:r>
              <a:rPr lang="en-US" sz="1500" dirty="0"/>
              <a:t>obtained within the framework of its own investigations </a:t>
            </a:r>
            <a:r>
              <a:rPr lang="en-US" sz="1500" b="1" dirty="0">
                <a:solidFill>
                  <a:srgbClr val="FF0000"/>
                </a:solidFill>
              </a:rPr>
              <a:t>when it considers that the disclosure of such information might assist the receiving Party</a:t>
            </a:r>
            <a:r>
              <a:rPr lang="en-US" sz="1500" dirty="0"/>
              <a:t> in initiating or carrying out investigations or proceedings concerning criminal offences established in accordance with this Convention or might lead to a request for co-operation by that Party under this chapter.</a:t>
            </a:r>
          </a:p>
          <a:p>
            <a:pPr marL="342900" indent="-342900" algn="just">
              <a:buFont typeface="Wingdings" pitchFamily="2" charset="2"/>
              <a:buChar char="Ø"/>
            </a:pPr>
            <a:endParaRPr lang="en-US" sz="1500" dirty="0"/>
          </a:p>
          <a:p>
            <a:pPr marL="342900" indent="-342900" algn="just">
              <a:buFont typeface="Wingdings" pitchFamily="2" charset="2"/>
              <a:buChar char="Ø"/>
            </a:pPr>
            <a:r>
              <a:rPr lang="en-US" sz="1500" dirty="0"/>
              <a:t>2 Prior to providing such information, the providing Party may request that it be kept confidential or only used subject to conditions. If the receiving Party cannot comply with such request, it shall notify the providing Party, which shall then determine whether the information should nevertheless be provided. If the receiving Party accepts the information subject to the conditions, it shall be bound by them.</a:t>
            </a:r>
            <a:endParaRPr lang="en-GB" sz="15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493538"/>
          </a:xfrm>
          <a:prstGeom prst="rect">
            <a:avLst/>
          </a:prstGeom>
        </p:spPr>
        <p:txBody>
          <a:bodyPr wrap="square">
            <a:spAutoFit/>
          </a:bodyPr>
          <a:lstStyle/>
          <a:p>
            <a:pPr marL="342900" indent="-342900" algn="just">
              <a:buFont typeface="Wingdings" pitchFamily="2" charset="2"/>
              <a:buChar char="ü"/>
            </a:pPr>
            <a:r>
              <a:rPr lang="en-US" sz="2200" dirty="0"/>
              <a:t>Some countries require positive grant of legal authority to share information with other countries</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This provision does not impose an obligation to spontaneously forward information to other parties – it is discretionary </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Disclosure does not preclude disclosing party from investigating or prosecuting based on facts disclosed </a:t>
            </a:r>
            <a:endParaRPr lang="en-GB" sz="2200" dirty="0"/>
          </a:p>
        </p:txBody>
      </p:sp>
    </p:spTree>
    <p:custDataLst>
      <p:tags r:id="rId1"/>
    </p:custDataLst>
    <p:extLst>
      <p:ext uri="{BB962C8B-B14F-4D97-AF65-F5344CB8AC3E}">
        <p14:creationId xmlns:p14="http://schemas.microsoft.com/office/powerpoint/2010/main" val="1035610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1515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26 – Spontaneous Information </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114053"/>
            <a:ext cx="4476172" cy="5339923"/>
          </a:xfrm>
          <a:prstGeom prst="rect">
            <a:avLst/>
          </a:prstGeom>
        </p:spPr>
        <p:txBody>
          <a:bodyPr wrap="square">
            <a:spAutoFit/>
          </a:bodyPr>
          <a:lstStyle/>
          <a:p>
            <a:pPr marL="342900" indent="-342900" algn="just">
              <a:buFont typeface="Wingdings" pitchFamily="2" charset="2"/>
              <a:buChar char="Ø"/>
            </a:pPr>
            <a:r>
              <a:rPr lang="en-US" sz="1500" dirty="0"/>
              <a:t>1 A Party may, within the limits of its domestic law and without prior request, forward to another Party information obtained within the framework of its own investigations when it considers that the disclosure of such information might assist the receiving Party in initiating or carrying out investigations or proceedings concerning criminal offences established in accordance with this Convention or might lead to a request for co-operation by that Party under this chapter.</a:t>
            </a:r>
          </a:p>
          <a:p>
            <a:pPr marL="342900" indent="-342900" algn="just">
              <a:buFont typeface="Wingdings" pitchFamily="2" charset="2"/>
              <a:buChar char="Ø"/>
            </a:pPr>
            <a:endParaRPr lang="en-US" sz="1500" dirty="0"/>
          </a:p>
          <a:p>
            <a:pPr marL="342900" indent="-342900" algn="just">
              <a:buFont typeface="Wingdings" pitchFamily="2" charset="2"/>
              <a:buChar char="Ø"/>
            </a:pPr>
            <a:r>
              <a:rPr lang="en-US" sz="1500" dirty="0"/>
              <a:t>2 Prior to providing such information, the providing Party may request that it be kept </a:t>
            </a:r>
            <a:r>
              <a:rPr lang="en-US" sz="1500" b="1" dirty="0">
                <a:solidFill>
                  <a:srgbClr val="FF0000"/>
                </a:solidFill>
              </a:rPr>
              <a:t>confidential</a:t>
            </a:r>
            <a:r>
              <a:rPr lang="en-US" sz="1500" dirty="0"/>
              <a:t> or only </a:t>
            </a:r>
            <a:r>
              <a:rPr lang="en-US" sz="1500" b="1" dirty="0">
                <a:solidFill>
                  <a:srgbClr val="FF0000"/>
                </a:solidFill>
              </a:rPr>
              <a:t>used subject to conditions</a:t>
            </a:r>
            <a:r>
              <a:rPr lang="en-US" sz="1500" dirty="0"/>
              <a:t>. If the receiving Party cannot comply with such request, it shall notify the providing Party, which shall then determine whether the information should nevertheless be provided. If the </a:t>
            </a:r>
            <a:r>
              <a:rPr lang="en-US" sz="1500" b="1" dirty="0">
                <a:solidFill>
                  <a:srgbClr val="FF0000"/>
                </a:solidFill>
              </a:rPr>
              <a:t>receiving Party accepts </a:t>
            </a:r>
            <a:r>
              <a:rPr lang="en-US" sz="1500" dirty="0"/>
              <a:t>the information subject to the conditions, it shall be </a:t>
            </a:r>
            <a:r>
              <a:rPr lang="en-US" sz="1500" b="1" dirty="0">
                <a:solidFill>
                  <a:srgbClr val="FF0000"/>
                </a:solidFill>
              </a:rPr>
              <a:t>bound by them</a:t>
            </a:r>
            <a:r>
              <a:rPr lang="en-US" sz="1500" dirty="0"/>
              <a:t>.</a:t>
            </a:r>
            <a:endParaRPr lang="en-GB" sz="1500" dirty="0"/>
          </a:p>
        </p:txBody>
      </p:sp>
      <p:sp>
        <p:nvSpPr>
          <p:cNvPr id="6" name="Rectangle 5">
            <a:extLst>
              <a:ext uri="{FF2B5EF4-FFF2-40B4-BE49-F238E27FC236}">
                <a16:creationId xmlns:a16="http://schemas.microsoft.com/office/drawing/2014/main" id="{524B6456-681F-2F44-A01A-AD3514E81BD2}"/>
              </a:ext>
            </a:extLst>
          </p:cNvPr>
          <p:cNvSpPr/>
          <p:nvPr/>
        </p:nvSpPr>
        <p:spPr>
          <a:xfrm>
            <a:off x="4564694" y="1144502"/>
            <a:ext cx="4450456" cy="5262979"/>
          </a:xfrm>
          <a:prstGeom prst="rect">
            <a:avLst/>
          </a:prstGeom>
        </p:spPr>
        <p:txBody>
          <a:bodyPr wrap="square">
            <a:spAutoFit/>
          </a:bodyPr>
          <a:lstStyle/>
          <a:p>
            <a:pPr marL="342900" indent="-342900" algn="just">
              <a:buFont typeface="Wingdings" pitchFamily="2" charset="2"/>
              <a:buChar char="ü"/>
            </a:pPr>
            <a:r>
              <a:rPr lang="en-US" sz="2100" dirty="0"/>
              <a:t>The disclosing party has the right to request that the information forwarded be kept confidential or used subject to conditions. These conditions will be binding if accepted by receiving party</a:t>
            </a:r>
          </a:p>
          <a:p>
            <a:pPr marL="342900" indent="-342900" algn="just">
              <a:buFont typeface="Wingdings" pitchFamily="2" charset="2"/>
              <a:buChar char="ü"/>
            </a:pPr>
            <a:endParaRPr lang="en-US" sz="2100" dirty="0"/>
          </a:p>
          <a:p>
            <a:pPr marL="342900" indent="-342900" algn="just">
              <a:buFont typeface="Wingdings" pitchFamily="2" charset="2"/>
              <a:buChar char="ü"/>
            </a:pPr>
            <a:r>
              <a:rPr lang="en-US" sz="2100" dirty="0"/>
              <a:t>If the receiving party cannot comply with a condition (for instance, it cannot keep information confidential as has to be used in public trial), it must inform disclosing party – which can decide whether to provide information </a:t>
            </a:r>
          </a:p>
          <a:p>
            <a:pPr marL="342900" indent="-342900" algn="just">
              <a:buFont typeface="Wingdings" pitchFamily="2" charset="2"/>
              <a:buChar char="ü"/>
            </a:pPr>
            <a:endParaRPr lang="en-GB" sz="2100" dirty="0"/>
          </a:p>
        </p:txBody>
      </p:sp>
    </p:spTree>
    <p:custDataLst>
      <p:tags r:id="rId1"/>
    </p:custDataLst>
    <p:extLst>
      <p:ext uri="{BB962C8B-B14F-4D97-AF65-F5344CB8AC3E}">
        <p14:creationId xmlns:p14="http://schemas.microsoft.com/office/powerpoint/2010/main" val="3166137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35174" y="32998"/>
            <a:ext cx="799668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100" b="1" dirty="0">
                <a:latin typeface="+mj-lt"/>
              </a:rPr>
              <a:t>Article 27 – </a:t>
            </a:r>
            <a:r>
              <a:rPr lang="en-US" sz="2100" b="1" dirty="0">
                <a:latin typeface="+mj-lt"/>
              </a:rPr>
              <a:t>Procedures pertaining to mutual assistance </a:t>
            </a:r>
          </a:p>
          <a:p>
            <a:pPr algn="r"/>
            <a:r>
              <a:rPr lang="en-US" sz="2100" b="1" dirty="0">
                <a:latin typeface="+mj-lt"/>
              </a:rPr>
              <a:t>requests in the absence of applicable international agreements</a:t>
            </a:r>
            <a:endParaRPr lang="en-GB" sz="21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88522" y="1295207"/>
            <a:ext cx="4476172" cy="4185761"/>
          </a:xfrm>
          <a:prstGeom prst="rect">
            <a:avLst/>
          </a:prstGeom>
        </p:spPr>
        <p:txBody>
          <a:bodyPr wrap="square">
            <a:spAutoFit/>
          </a:bodyPr>
          <a:lstStyle/>
          <a:p>
            <a:pPr marL="342900" indent="-342900" algn="just">
              <a:buFont typeface="Wingdings" pitchFamily="2" charset="2"/>
              <a:buChar char="Ø"/>
            </a:pPr>
            <a:r>
              <a:rPr lang="en-US" sz="1900" dirty="0">
                <a:solidFill>
                  <a:schemeClr val="accent1">
                    <a:lumMod val="50000"/>
                  </a:schemeClr>
                </a:solidFill>
                <a:ea typeface="+mn-ea"/>
                <a:cs typeface="Arial" panose="020B0604020202020204" pitchFamily="34" charset="0"/>
              </a:rPr>
              <a:t>1 Where there is </a:t>
            </a:r>
            <a:r>
              <a:rPr lang="en-US" sz="1900" b="1" dirty="0">
                <a:solidFill>
                  <a:srgbClr val="FF0000"/>
                </a:solidFill>
                <a:ea typeface="+mn-ea"/>
                <a:cs typeface="Arial" panose="020B0604020202020204" pitchFamily="34" charset="0"/>
              </a:rPr>
              <a:t>no mutual assistance treaty or arrangement</a:t>
            </a:r>
            <a:r>
              <a:rPr lang="en-US" sz="1900" dirty="0">
                <a:solidFill>
                  <a:schemeClr val="accent1">
                    <a:lumMod val="50000"/>
                  </a:schemeClr>
                </a:solidFill>
                <a:ea typeface="+mn-ea"/>
                <a:cs typeface="Arial" panose="020B0604020202020204" pitchFamily="34" charset="0"/>
              </a:rPr>
              <a:t> on the basis of uniform or reciprocal legislation in force between the requesting and requested Parties, the provisions of paragraphs 2 through 9 of </a:t>
            </a:r>
            <a:r>
              <a:rPr lang="en-US" sz="1900" b="1" dirty="0">
                <a:solidFill>
                  <a:srgbClr val="FF0000"/>
                </a:solidFill>
                <a:ea typeface="+mn-ea"/>
                <a:cs typeface="Arial" panose="020B0604020202020204" pitchFamily="34" charset="0"/>
              </a:rPr>
              <a:t>this article shall apply</a:t>
            </a:r>
            <a:r>
              <a:rPr lang="en-US" sz="1900" dirty="0">
                <a:solidFill>
                  <a:schemeClr val="accent1">
                    <a:lumMod val="50000"/>
                  </a:schemeClr>
                </a:solidFill>
                <a:ea typeface="+mn-ea"/>
                <a:cs typeface="Arial" panose="020B0604020202020204" pitchFamily="34" charset="0"/>
              </a:rPr>
              <a:t>. The provisions of this article shall not apply where such treaty, arrangement or legislation exists, unless the Parties concerned agree to apply any or all of the remainder of this article in lieu thereof.</a:t>
            </a:r>
            <a:endParaRPr lang="en-US" sz="1900" dirty="0">
              <a:cs typeface="Arial" panose="020B0604020202020204" pitchFamily="34" charset="0"/>
            </a:endParaRPr>
          </a:p>
          <a:p>
            <a:pPr algn="just"/>
            <a:endParaRPr lang="en-US" sz="1900" dirty="0">
              <a:cs typeface="Arial" panose="020B0604020202020204"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832092"/>
          </a:xfrm>
          <a:prstGeom prst="rect">
            <a:avLst/>
          </a:prstGeom>
        </p:spPr>
        <p:txBody>
          <a:bodyPr wrap="square">
            <a:spAutoFit/>
          </a:bodyPr>
          <a:lstStyle/>
          <a:p>
            <a:pPr marL="342900" indent="-342900" algn="just">
              <a:buFont typeface="Wingdings" pitchFamily="2" charset="2"/>
              <a:buChar char="ü"/>
            </a:pPr>
            <a:r>
              <a:rPr lang="en-GB" sz="2200" dirty="0"/>
              <a:t>Budapest Convention prioritises existing processes under MLAT or other arrangements</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This provision only applies if there is no MLAT or other arrangement for mutual assistance between parties</a:t>
            </a:r>
          </a:p>
          <a:p>
            <a:pPr marL="342900" indent="-342900" algn="just">
              <a:buFont typeface="Wingdings" pitchFamily="2" charset="2"/>
              <a:buChar char="ü"/>
            </a:pPr>
            <a:endParaRPr lang="en-US" sz="2200" dirty="0"/>
          </a:p>
          <a:p>
            <a:pPr marL="342900" indent="-342900" algn="just">
              <a:buFont typeface="Wingdings" pitchFamily="2" charset="2"/>
              <a:buChar char="ü"/>
            </a:pPr>
            <a:r>
              <a:rPr lang="en-GB" sz="2200" dirty="0"/>
              <a:t>This provision outlines the procedure to be adopted for mutual legal requests </a:t>
            </a:r>
          </a:p>
          <a:p>
            <a:pPr marL="342900" indent="-342900" algn="just">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2427345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b="1" dirty="0">
                <a:latin typeface="+mj-lt"/>
              </a:rPr>
              <a:t>Article 27 – </a:t>
            </a:r>
            <a:r>
              <a:rPr lang="en-US" sz="2000" b="1" dirty="0">
                <a:latin typeface="+mj-lt"/>
              </a:rPr>
              <a:t>Procedures pertaining to mutual assistance </a:t>
            </a:r>
          </a:p>
          <a:p>
            <a:pPr algn="r"/>
            <a:r>
              <a:rPr lang="en-US" sz="2000" b="1" dirty="0">
                <a:latin typeface="+mj-lt"/>
              </a:rPr>
              <a:t>requests in the absence of applicable international agreements</a:t>
            </a:r>
            <a:endParaRPr lang="en-GB" sz="20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88522" y="1088175"/>
            <a:ext cx="4476172" cy="5501506"/>
          </a:xfrm>
          <a:prstGeom prst="rect">
            <a:avLst/>
          </a:prstGeom>
        </p:spPr>
        <p:txBody>
          <a:bodyPr wrap="square">
            <a:spAutoFit/>
          </a:bodyPr>
          <a:lstStyle/>
          <a:p>
            <a:pPr marL="342900" indent="-342900" algn="just">
              <a:buFont typeface="Wingdings" pitchFamily="2" charset="2"/>
              <a:buChar char="Ø"/>
            </a:pPr>
            <a:r>
              <a:rPr lang="en-US" dirty="0">
                <a:solidFill>
                  <a:schemeClr val="accent1">
                    <a:lumMod val="50000"/>
                  </a:schemeClr>
                </a:solidFill>
                <a:ea typeface="+mn-ea"/>
                <a:cs typeface="Arial" panose="020B0604020202020204" pitchFamily="34" charset="0"/>
              </a:rPr>
              <a:t>2 a	 Each Party shall designate a </a:t>
            </a:r>
            <a:r>
              <a:rPr lang="en-US" b="1" dirty="0">
                <a:solidFill>
                  <a:srgbClr val="FF0000"/>
                </a:solidFill>
                <a:ea typeface="+mn-ea"/>
                <a:cs typeface="Arial" panose="020B0604020202020204" pitchFamily="34" charset="0"/>
              </a:rPr>
              <a:t>central authority </a:t>
            </a:r>
            <a:r>
              <a:rPr lang="en-US" dirty="0">
                <a:solidFill>
                  <a:schemeClr val="accent1">
                    <a:lumMod val="50000"/>
                  </a:schemeClr>
                </a:solidFill>
                <a:ea typeface="+mn-ea"/>
                <a:cs typeface="Arial" panose="020B0604020202020204" pitchFamily="34" charset="0"/>
              </a:rPr>
              <a:t>or authorities responsible for </a:t>
            </a:r>
            <a:r>
              <a:rPr lang="en-US" b="1" dirty="0">
                <a:solidFill>
                  <a:srgbClr val="FF0000"/>
                </a:solidFill>
                <a:ea typeface="+mn-ea"/>
                <a:cs typeface="Arial" panose="020B0604020202020204" pitchFamily="34" charset="0"/>
              </a:rPr>
              <a:t>sending and answering requests</a:t>
            </a:r>
            <a:r>
              <a:rPr lang="en-US" dirty="0">
                <a:solidFill>
                  <a:schemeClr val="accent1">
                    <a:lumMod val="50000"/>
                  </a:schemeClr>
                </a:solidFill>
                <a:ea typeface="+mn-ea"/>
                <a:cs typeface="Arial" panose="020B0604020202020204" pitchFamily="34" charset="0"/>
              </a:rPr>
              <a:t> for mutual assistance, the </a:t>
            </a:r>
            <a:r>
              <a:rPr lang="en-US" b="1" dirty="0">
                <a:solidFill>
                  <a:srgbClr val="FF0000"/>
                </a:solidFill>
                <a:ea typeface="+mn-ea"/>
                <a:cs typeface="Arial" panose="020B0604020202020204" pitchFamily="34" charset="0"/>
              </a:rPr>
              <a:t>execution</a:t>
            </a:r>
            <a:r>
              <a:rPr lang="en-US" dirty="0">
                <a:solidFill>
                  <a:schemeClr val="accent1">
                    <a:lumMod val="50000"/>
                  </a:schemeClr>
                </a:solidFill>
                <a:ea typeface="+mn-ea"/>
                <a:cs typeface="Arial" panose="020B0604020202020204" pitchFamily="34" charset="0"/>
              </a:rPr>
              <a:t> of such requests or their </a:t>
            </a:r>
            <a:r>
              <a:rPr lang="en-US" b="1" dirty="0">
                <a:solidFill>
                  <a:srgbClr val="FF0000"/>
                </a:solidFill>
                <a:ea typeface="+mn-ea"/>
                <a:cs typeface="Arial" panose="020B0604020202020204" pitchFamily="34" charset="0"/>
              </a:rPr>
              <a:t>transmission </a:t>
            </a:r>
            <a:r>
              <a:rPr lang="en-US" dirty="0">
                <a:solidFill>
                  <a:schemeClr val="accent1">
                    <a:lumMod val="50000"/>
                  </a:schemeClr>
                </a:solidFill>
                <a:ea typeface="+mn-ea"/>
                <a:cs typeface="Arial" panose="020B0604020202020204" pitchFamily="34" charset="0"/>
              </a:rPr>
              <a:t>to the authorities competent for their execution.</a:t>
            </a:r>
          </a:p>
          <a:p>
            <a:pPr marL="342900" indent="-342900" algn="just">
              <a:buFont typeface="Wingdings" pitchFamily="2" charset="2"/>
              <a:buChar char="Ø"/>
            </a:pPr>
            <a:endParaRPr lang="en-US" dirty="0">
              <a:solidFill>
                <a:schemeClr val="accent1">
                  <a:lumMod val="50000"/>
                </a:schemeClr>
              </a:solidFill>
              <a:ea typeface="+mn-ea"/>
              <a:cs typeface="Arial" panose="020B0604020202020204" pitchFamily="34" charset="0"/>
            </a:endParaRPr>
          </a:p>
          <a:p>
            <a:pPr marL="342900" indent="-342900" algn="just">
              <a:buFont typeface="Wingdings" pitchFamily="2" charset="2"/>
              <a:buChar char="Ø"/>
            </a:pPr>
            <a:r>
              <a:rPr lang="en-US" dirty="0">
                <a:cs typeface="Arial" panose="020B0604020202020204" pitchFamily="34" charset="0"/>
              </a:rPr>
              <a:t>b The central authorities shall </a:t>
            </a:r>
            <a:r>
              <a:rPr lang="en-US" b="1" dirty="0">
                <a:solidFill>
                  <a:srgbClr val="FF0000"/>
                </a:solidFill>
                <a:cs typeface="Arial" panose="020B0604020202020204" pitchFamily="34" charset="0"/>
              </a:rPr>
              <a:t>communicate directly </a:t>
            </a:r>
            <a:r>
              <a:rPr lang="en-US" dirty="0">
                <a:cs typeface="Arial" panose="020B0604020202020204" pitchFamily="34" charset="0"/>
              </a:rPr>
              <a:t>with each other.</a:t>
            </a:r>
          </a:p>
          <a:p>
            <a:pPr marL="342900" indent="-342900" algn="just">
              <a:buFont typeface="Wingdings" pitchFamily="2" charset="2"/>
              <a:buChar char="Ø"/>
            </a:pPr>
            <a:endParaRPr lang="en-US" dirty="0">
              <a:cs typeface="Arial" panose="020B0604020202020204" pitchFamily="34" charset="0"/>
            </a:endParaRPr>
          </a:p>
          <a:p>
            <a:pPr marL="342900" indent="-342900" algn="just">
              <a:buFont typeface="Wingdings" pitchFamily="2" charset="2"/>
              <a:buChar char="Ø"/>
            </a:pPr>
            <a:r>
              <a:rPr lang="en-US" dirty="0">
                <a:cs typeface="Arial" panose="020B0604020202020204" pitchFamily="34" charset="0"/>
              </a:rPr>
              <a:t>3 Mutual assistance requests under this article shall be executed in accordance with the procedures specified by the requesting Party, except where 	incompatible with the law of the requested Party.</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493538"/>
          </a:xfrm>
          <a:prstGeom prst="rect">
            <a:avLst/>
          </a:prstGeom>
        </p:spPr>
        <p:txBody>
          <a:bodyPr wrap="square">
            <a:spAutoFit/>
          </a:bodyPr>
          <a:lstStyle/>
          <a:p>
            <a:pPr marL="342900" indent="-342900" algn="just">
              <a:buFont typeface="Wingdings" pitchFamily="2" charset="2"/>
              <a:buChar char="ü"/>
            </a:pPr>
            <a:r>
              <a:rPr lang="en-US" sz="2200" dirty="0"/>
              <a:t>Central authority to:</a:t>
            </a:r>
          </a:p>
          <a:p>
            <a:pPr marL="800100" lvl="1" indent="-342900" algn="just">
              <a:buFont typeface="Wingdings" pitchFamily="2" charset="2"/>
              <a:buChar char="ü"/>
            </a:pPr>
            <a:r>
              <a:rPr lang="en-US" sz="2200" dirty="0"/>
              <a:t>Send requests</a:t>
            </a:r>
          </a:p>
          <a:p>
            <a:pPr marL="800100" lvl="1" indent="-342900" algn="just">
              <a:buFont typeface="Wingdings" pitchFamily="2" charset="2"/>
              <a:buChar char="ü"/>
            </a:pPr>
            <a:r>
              <a:rPr lang="en-US" sz="2200" dirty="0"/>
              <a:t>Answer requests</a:t>
            </a:r>
          </a:p>
          <a:p>
            <a:pPr marL="800100" lvl="1" indent="-342900" algn="just">
              <a:buFont typeface="Wingdings" pitchFamily="2" charset="2"/>
              <a:buChar char="ü"/>
            </a:pPr>
            <a:r>
              <a:rPr lang="en-US" sz="2200" dirty="0"/>
              <a:t>Execute requests</a:t>
            </a:r>
          </a:p>
          <a:p>
            <a:pPr marL="800100" lvl="1" indent="-342900" algn="just">
              <a:buFont typeface="Wingdings" pitchFamily="2" charset="2"/>
              <a:buChar char="ü"/>
            </a:pPr>
            <a:r>
              <a:rPr lang="en-US" sz="2200" dirty="0"/>
              <a:t>Transmit requests to competent authorities within country for execution</a:t>
            </a:r>
          </a:p>
          <a:p>
            <a:pPr marL="800100" lvl="1" indent="-342900" algn="just">
              <a:buFont typeface="Wingdings" pitchFamily="2" charset="2"/>
              <a:buChar char="ü"/>
            </a:pPr>
            <a:r>
              <a:rPr lang="en-US" sz="2200" dirty="0"/>
              <a:t>Communicate directly with other central authorities </a:t>
            </a:r>
          </a:p>
          <a:p>
            <a:pPr marL="800100" lvl="1" indent="-342900" algn="just">
              <a:buFont typeface="Wingdings" pitchFamily="2" charset="2"/>
              <a:buChar char="ü"/>
            </a:pPr>
            <a:endParaRPr lang="en-US" sz="2200" dirty="0"/>
          </a:p>
          <a:p>
            <a:pPr marL="342900" indent="-342900" algn="just">
              <a:buFont typeface="Wingdings" pitchFamily="2" charset="2"/>
              <a:buChar char="ü"/>
            </a:pPr>
            <a:r>
              <a:rPr lang="en-US" sz="2200" dirty="0"/>
              <a:t>Central authorities are expected to be speedier than diplomatic channels </a:t>
            </a:r>
            <a:endParaRPr lang="en-GB" sz="2200" dirty="0"/>
          </a:p>
        </p:txBody>
      </p:sp>
    </p:spTree>
    <p:custDataLst>
      <p:tags r:id="rId1"/>
    </p:custDataLst>
    <p:extLst>
      <p:ext uri="{BB962C8B-B14F-4D97-AF65-F5344CB8AC3E}">
        <p14:creationId xmlns:p14="http://schemas.microsoft.com/office/powerpoint/2010/main" val="3369428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380226" y="77638"/>
            <a:ext cx="7763774" cy="816565"/>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b="1" dirty="0">
                <a:latin typeface="+mj-lt"/>
              </a:rPr>
              <a:t>Article 27 – </a:t>
            </a:r>
            <a:r>
              <a:rPr lang="en-US" sz="2000" b="1" dirty="0">
                <a:latin typeface="+mj-lt"/>
              </a:rPr>
              <a:t>Procedures pertaining to mutual assistance </a:t>
            </a:r>
          </a:p>
          <a:p>
            <a:pPr algn="r"/>
            <a:r>
              <a:rPr lang="en-US" sz="2000" b="1" dirty="0">
                <a:latin typeface="+mj-lt"/>
              </a:rPr>
              <a:t>requests in the absence of applicable international agreements</a:t>
            </a:r>
            <a:endParaRPr lang="en-GB" sz="20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95828" y="1180929"/>
            <a:ext cx="4476172" cy="4801314"/>
          </a:xfrm>
          <a:prstGeom prst="rect">
            <a:avLst/>
          </a:prstGeom>
        </p:spPr>
        <p:txBody>
          <a:bodyPr wrap="square">
            <a:spAutoFit/>
          </a:bodyPr>
          <a:lstStyle/>
          <a:p>
            <a:pPr marL="342900" indent="-342900" algn="just">
              <a:buFont typeface="Wingdings" pitchFamily="2" charset="2"/>
              <a:buChar char="Ø"/>
            </a:pPr>
            <a:r>
              <a:rPr lang="en-US" dirty="0">
                <a:ea typeface="+mn-ea"/>
                <a:cs typeface="Arial" panose="020B0604020202020204" pitchFamily="34" charset="0"/>
              </a:rPr>
              <a:t>2 a	 Each Party shall designate a central authority or authorities responsible for sending and answering requests for mutual assistance, the execution of such requests or their transmission to the authorities competent for their execution.</a:t>
            </a:r>
          </a:p>
          <a:p>
            <a:pPr marL="342900" indent="-342900" algn="just">
              <a:buFont typeface="Wingdings" pitchFamily="2" charset="2"/>
              <a:buChar char="Ø"/>
            </a:pPr>
            <a:endParaRPr lang="en-US" dirty="0">
              <a:ea typeface="+mn-ea"/>
              <a:cs typeface="Arial" panose="020B0604020202020204" pitchFamily="34" charset="0"/>
            </a:endParaRPr>
          </a:p>
          <a:p>
            <a:pPr marL="342900" indent="-342900" algn="just">
              <a:buFont typeface="Wingdings" pitchFamily="2" charset="2"/>
              <a:buChar char="Ø"/>
            </a:pPr>
            <a:r>
              <a:rPr lang="en-US" dirty="0">
                <a:cs typeface="Arial" panose="020B0604020202020204" pitchFamily="34" charset="0"/>
              </a:rPr>
              <a:t>b The central authorities shall communicate directly with each other.</a:t>
            </a:r>
          </a:p>
          <a:p>
            <a:pPr marL="342900" indent="-342900" algn="just">
              <a:buFont typeface="Wingdings" pitchFamily="2" charset="2"/>
              <a:buChar char="Ø"/>
            </a:pPr>
            <a:endParaRPr lang="en-US" dirty="0">
              <a:cs typeface="Arial" panose="020B0604020202020204" pitchFamily="34" charset="0"/>
            </a:endParaRPr>
          </a:p>
          <a:p>
            <a:pPr marL="342900" indent="-342900" algn="just">
              <a:buFont typeface="Wingdings" pitchFamily="2" charset="2"/>
              <a:buChar char="Ø"/>
            </a:pPr>
            <a:r>
              <a:rPr lang="en-US" dirty="0">
                <a:cs typeface="Arial" panose="020B0604020202020204" pitchFamily="34" charset="0"/>
              </a:rPr>
              <a:t>3 Mutual assistance requests under this article shall be executed in accordance with the </a:t>
            </a:r>
            <a:r>
              <a:rPr lang="en-US" b="1" dirty="0">
                <a:solidFill>
                  <a:srgbClr val="FF0000"/>
                </a:solidFill>
                <a:cs typeface="Arial" panose="020B0604020202020204" pitchFamily="34" charset="0"/>
              </a:rPr>
              <a:t>procedures specified by the requesting Party</a:t>
            </a:r>
            <a:r>
              <a:rPr lang="en-US" dirty="0">
                <a:cs typeface="Arial" panose="020B0604020202020204" pitchFamily="34" charset="0"/>
              </a:rPr>
              <a:t>, </a:t>
            </a:r>
            <a:r>
              <a:rPr lang="en-US" b="1" dirty="0">
                <a:solidFill>
                  <a:srgbClr val="FF0000"/>
                </a:solidFill>
                <a:cs typeface="Arial" panose="020B0604020202020204" pitchFamily="34" charset="0"/>
              </a:rPr>
              <a:t>except where incompatible with </a:t>
            </a:r>
            <a:r>
              <a:rPr lang="en-US" dirty="0">
                <a:cs typeface="Arial" panose="020B0604020202020204" pitchFamily="34" charset="0"/>
              </a:rPr>
              <a:t>the law of the </a:t>
            </a:r>
            <a:r>
              <a:rPr lang="en-US" b="1" dirty="0">
                <a:solidFill>
                  <a:srgbClr val="FF0000"/>
                </a:solidFill>
                <a:cs typeface="Arial" panose="020B0604020202020204" pitchFamily="34" charset="0"/>
              </a:rPr>
              <a:t>requested Party</a:t>
            </a:r>
            <a:r>
              <a:rPr lang="en-US" dirty="0">
                <a:cs typeface="Arial" panose="020B0604020202020204" pitchFamily="34" charset="0"/>
              </a:rPr>
              <a:t>.</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157399"/>
            <a:ext cx="4450456" cy="5170646"/>
          </a:xfrm>
          <a:prstGeom prst="rect">
            <a:avLst/>
          </a:prstGeom>
        </p:spPr>
        <p:txBody>
          <a:bodyPr wrap="square">
            <a:spAutoFit/>
          </a:bodyPr>
          <a:lstStyle/>
          <a:p>
            <a:pPr marL="342900" indent="-342900" algn="just">
              <a:buFont typeface="Wingdings" pitchFamily="2" charset="2"/>
              <a:buChar char="ü"/>
            </a:pPr>
            <a:r>
              <a:rPr lang="en-US" sz="2200" dirty="0"/>
              <a:t>Imperative that the requesting state receives evidence in a manner that meets its local evidentiary requirements</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Requesting party can specify procedural requirements in their requests – these requests must be </a:t>
            </a:r>
            <a:r>
              <a:rPr lang="en-US" sz="2200" dirty="0" err="1"/>
              <a:t>honoured</a:t>
            </a:r>
            <a:r>
              <a:rPr lang="en-US" sz="2200" dirty="0"/>
              <a:t> unless incompatible with legal principles of requested party</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The fundamental procedural protections of requested party will continue to apply</a:t>
            </a:r>
            <a:endParaRPr lang="en-GB" sz="2200" dirty="0"/>
          </a:p>
        </p:txBody>
      </p:sp>
    </p:spTree>
    <p:custDataLst>
      <p:tags r:id="rId1"/>
    </p:custDataLst>
    <p:extLst>
      <p:ext uri="{BB962C8B-B14F-4D97-AF65-F5344CB8AC3E}">
        <p14:creationId xmlns:p14="http://schemas.microsoft.com/office/powerpoint/2010/main" val="3121645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000" b="1" dirty="0">
                <a:latin typeface="+mj-lt"/>
              </a:rPr>
              <a:t>Article 27 – </a:t>
            </a:r>
            <a:r>
              <a:rPr lang="en-US" sz="2000" b="1" dirty="0">
                <a:latin typeface="+mj-lt"/>
              </a:rPr>
              <a:t>Procedures pertaining to mutual assistance </a:t>
            </a:r>
          </a:p>
          <a:p>
            <a:pPr algn="r"/>
            <a:r>
              <a:rPr lang="en-US" sz="2000" b="1" dirty="0">
                <a:latin typeface="+mj-lt"/>
              </a:rPr>
              <a:t>requests in the absence of applicable international agreements</a:t>
            </a:r>
            <a:endParaRPr lang="en-GB" sz="20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88522" y="1114054"/>
            <a:ext cx="4476172" cy="5062924"/>
          </a:xfrm>
          <a:prstGeom prst="rect">
            <a:avLst/>
          </a:prstGeom>
        </p:spPr>
        <p:txBody>
          <a:bodyPr wrap="square">
            <a:spAutoFit/>
          </a:bodyPr>
          <a:lstStyle/>
          <a:p>
            <a:pPr marL="342900" indent="-342900" algn="just">
              <a:buFont typeface="Wingdings" pitchFamily="2" charset="2"/>
              <a:buChar char="Ø"/>
            </a:pPr>
            <a:r>
              <a:rPr lang="en-US" sz="1900" dirty="0">
                <a:ea typeface="+mn-ea"/>
                <a:cs typeface="Arial" panose="020B0604020202020204" pitchFamily="34" charset="0"/>
              </a:rPr>
              <a:t>4 The requested Party may, in addition to the grounds for refusal established in Article 25, paragraph 4, </a:t>
            </a:r>
            <a:r>
              <a:rPr lang="en-US" sz="1900" b="1" dirty="0">
                <a:solidFill>
                  <a:srgbClr val="FF0000"/>
                </a:solidFill>
                <a:ea typeface="+mn-ea"/>
                <a:cs typeface="Arial" panose="020B0604020202020204" pitchFamily="34" charset="0"/>
              </a:rPr>
              <a:t>refuse assistance</a:t>
            </a:r>
            <a:r>
              <a:rPr lang="en-US" sz="1900" dirty="0">
                <a:ea typeface="+mn-ea"/>
                <a:cs typeface="Arial" panose="020B0604020202020204" pitchFamily="34" charset="0"/>
              </a:rPr>
              <a:t> if: </a:t>
            </a:r>
          </a:p>
          <a:p>
            <a:pPr marL="800100" lvl="1" indent="-342900" algn="just">
              <a:buFont typeface="Wingdings" pitchFamily="2" charset="2"/>
              <a:buChar char="Ø"/>
            </a:pPr>
            <a:endParaRPr lang="en-US" sz="1900" dirty="0">
              <a:ea typeface="+mn-ea"/>
              <a:cs typeface="Arial" panose="020B0604020202020204" pitchFamily="34" charset="0"/>
            </a:endParaRPr>
          </a:p>
          <a:p>
            <a:pPr marL="800100" lvl="1" indent="-342900" algn="just">
              <a:buFont typeface="Wingdings" pitchFamily="2" charset="2"/>
              <a:buChar char="Ø"/>
            </a:pPr>
            <a:r>
              <a:rPr lang="en-US" sz="1900" dirty="0">
                <a:ea typeface="+mn-ea"/>
                <a:cs typeface="Arial" panose="020B0604020202020204" pitchFamily="34" charset="0"/>
              </a:rPr>
              <a:t>a the request concerns an offence which the requested Party considers a </a:t>
            </a:r>
            <a:r>
              <a:rPr lang="en-US" sz="1900" b="1" dirty="0">
                <a:solidFill>
                  <a:srgbClr val="FF0000"/>
                </a:solidFill>
                <a:ea typeface="+mn-ea"/>
                <a:cs typeface="Arial" panose="020B0604020202020204" pitchFamily="34" charset="0"/>
              </a:rPr>
              <a:t>political offence</a:t>
            </a:r>
            <a:r>
              <a:rPr lang="en-US" sz="1900" dirty="0">
                <a:ea typeface="+mn-ea"/>
                <a:cs typeface="Arial" panose="020B0604020202020204" pitchFamily="34" charset="0"/>
              </a:rPr>
              <a:t> or an offence connected with a political offence, or </a:t>
            </a:r>
          </a:p>
          <a:p>
            <a:pPr marL="800100" lvl="1" indent="-342900" algn="just">
              <a:buFont typeface="Wingdings" pitchFamily="2" charset="2"/>
              <a:buChar char="Ø"/>
            </a:pPr>
            <a:endParaRPr lang="en-US" sz="1900" dirty="0">
              <a:ea typeface="+mn-ea"/>
              <a:cs typeface="Arial" panose="020B0604020202020204" pitchFamily="34" charset="0"/>
            </a:endParaRPr>
          </a:p>
          <a:p>
            <a:pPr marL="800100" lvl="1" indent="-342900" algn="just">
              <a:buFont typeface="Wingdings" pitchFamily="2" charset="2"/>
              <a:buChar char="Ø"/>
            </a:pPr>
            <a:r>
              <a:rPr lang="en-US" sz="1900" dirty="0">
                <a:ea typeface="+mn-ea"/>
                <a:cs typeface="Arial" panose="020B0604020202020204" pitchFamily="34" charset="0"/>
              </a:rPr>
              <a:t>b it considers that execution of the request is likely to prejudice its </a:t>
            </a:r>
            <a:r>
              <a:rPr lang="en-US" sz="1900" b="1" dirty="0">
                <a:solidFill>
                  <a:srgbClr val="FF0000"/>
                </a:solidFill>
                <a:ea typeface="+mn-ea"/>
                <a:cs typeface="Arial" panose="020B0604020202020204" pitchFamily="34" charset="0"/>
              </a:rPr>
              <a:t>sovereignty</a:t>
            </a:r>
            <a:r>
              <a:rPr lang="en-US" sz="1900" dirty="0">
                <a:ea typeface="+mn-ea"/>
                <a:cs typeface="Arial" panose="020B0604020202020204" pitchFamily="34" charset="0"/>
              </a:rPr>
              <a:t>, </a:t>
            </a:r>
            <a:r>
              <a:rPr lang="en-US" sz="1900" b="1" dirty="0">
                <a:solidFill>
                  <a:srgbClr val="FF0000"/>
                </a:solidFill>
                <a:ea typeface="+mn-ea"/>
                <a:cs typeface="Arial" panose="020B0604020202020204" pitchFamily="34" charset="0"/>
              </a:rPr>
              <a:t>security</a:t>
            </a:r>
            <a:r>
              <a:rPr lang="en-US" sz="1900" dirty="0">
                <a:ea typeface="+mn-ea"/>
                <a:cs typeface="Arial" panose="020B0604020202020204" pitchFamily="34" charset="0"/>
              </a:rPr>
              <a:t>, </a:t>
            </a:r>
            <a:r>
              <a:rPr lang="en-US" sz="1900" b="1" dirty="0" err="1">
                <a:solidFill>
                  <a:srgbClr val="FF0000"/>
                </a:solidFill>
                <a:ea typeface="+mn-ea"/>
                <a:cs typeface="Arial" panose="020B0604020202020204" pitchFamily="34" charset="0"/>
              </a:rPr>
              <a:t>ordre</a:t>
            </a:r>
            <a:r>
              <a:rPr lang="en-US" sz="1900" b="1" dirty="0">
                <a:solidFill>
                  <a:srgbClr val="FF0000"/>
                </a:solidFill>
                <a:ea typeface="+mn-ea"/>
                <a:cs typeface="Arial" panose="020B0604020202020204" pitchFamily="34" charset="0"/>
              </a:rPr>
              <a:t>  public </a:t>
            </a:r>
            <a:r>
              <a:rPr lang="en-US" sz="1900" dirty="0">
                <a:ea typeface="+mn-ea"/>
                <a:cs typeface="Arial" panose="020B0604020202020204" pitchFamily="34" charset="0"/>
              </a:rPr>
              <a:t>or other </a:t>
            </a:r>
            <a:r>
              <a:rPr lang="en-US" sz="1900" b="1" dirty="0">
                <a:solidFill>
                  <a:srgbClr val="FF0000"/>
                </a:solidFill>
                <a:ea typeface="+mn-ea"/>
                <a:cs typeface="Arial" panose="020B0604020202020204" pitchFamily="34" charset="0"/>
              </a:rPr>
              <a:t>essential interests</a:t>
            </a:r>
            <a:r>
              <a:rPr lang="en-US" sz="1900" dirty="0">
                <a:ea typeface="+mn-ea"/>
                <a:cs typeface="Arial" panose="020B0604020202020204" pitchFamily="34" charset="0"/>
              </a:rPr>
              <a:t>.</a:t>
            </a:r>
            <a:endParaRPr lang="en-US" sz="1900" dirty="0">
              <a:cs typeface="Arial" panose="020B0604020202020204" pitchFamily="34" charset="0"/>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572000" y="1094236"/>
            <a:ext cx="4450456" cy="5016758"/>
          </a:xfrm>
          <a:prstGeom prst="rect">
            <a:avLst/>
          </a:prstGeom>
        </p:spPr>
        <p:txBody>
          <a:bodyPr wrap="square">
            <a:spAutoFit/>
          </a:bodyPr>
          <a:lstStyle/>
          <a:p>
            <a:pPr marL="342900" indent="-342900" algn="just">
              <a:buFont typeface="Wingdings" pitchFamily="2" charset="2"/>
              <a:buChar char="ü"/>
            </a:pPr>
            <a:r>
              <a:rPr lang="en-US" sz="2000" dirty="0"/>
              <a:t>This provides grounds for refusal other than grounds provided for in the law of the requested party</a:t>
            </a:r>
          </a:p>
          <a:p>
            <a:pPr marL="342900" indent="-342900" algn="just">
              <a:buFont typeface="Wingdings" pitchFamily="2" charset="2"/>
              <a:buChar char="ü"/>
            </a:pPr>
            <a:endParaRPr lang="en-US" sz="2000" dirty="0"/>
          </a:p>
          <a:p>
            <a:pPr marL="342900" indent="-342900" algn="just">
              <a:buFont typeface="Wingdings" pitchFamily="2" charset="2"/>
              <a:buChar char="ü"/>
            </a:pPr>
            <a:r>
              <a:rPr lang="en-US" sz="2000" dirty="0"/>
              <a:t>Grounds for refusal established should be narrow and exercised with restraint</a:t>
            </a:r>
          </a:p>
          <a:p>
            <a:pPr marL="342900" indent="-342900" algn="just">
              <a:buFont typeface="Wingdings" pitchFamily="2" charset="2"/>
              <a:buChar char="ü"/>
            </a:pPr>
            <a:endParaRPr lang="en-US" sz="2000" dirty="0"/>
          </a:p>
          <a:p>
            <a:pPr marL="342900" indent="-342900" algn="just">
              <a:buFont typeface="Wingdings" pitchFamily="2" charset="2"/>
              <a:buChar char="ü"/>
            </a:pPr>
            <a:r>
              <a:rPr lang="en-US" sz="2000" dirty="0"/>
              <a:t>For instance, a broad, categorical, or systematic application of data protection principles to refuse cooperation is precluded </a:t>
            </a:r>
          </a:p>
          <a:p>
            <a:pPr marL="342900" indent="-342900" algn="just">
              <a:buFont typeface="Wingdings" pitchFamily="2" charset="2"/>
              <a:buChar char="ü"/>
            </a:pPr>
            <a:endParaRPr lang="en-US" sz="2000" dirty="0"/>
          </a:p>
          <a:p>
            <a:pPr marL="342900" indent="-342900" algn="just">
              <a:buFont typeface="Wingdings" pitchFamily="2" charset="2"/>
              <a:buChar char="ü"/>
            </a:pPr>
            <a:r>
              <a:rPr lang="en-US" sz="2000" dirty="0"/>
              <a:t>Parties should seek to impose conditions rather than refuse cooperation </a:t>
            </a:r>
            <a:endParaRPr lang="en-GB" sz="2000" dirty="0"/>
          </a:p>
        </p:txBody>
      </p:sp>
    </p:spTree>
    <p:custDataLst>
      <p:tags r:id="rId1"/>
    </p:custDataLst>
    <p:extLst>
      <p:ext uri="{BB962C8B-B14F-4D97-AF65-F5344CB8AC3E}">
        <p14:creationId xmlns:p14="http://schemas.microsoft.com/office/powerpoint/2010/main" val="2296216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785004" y="50252"/>
            <a:ext cx="8289985"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200" b="1" dirty="0">
                <a:latin typeface="+mj-lt"/>
              </a:rPr>
              <a:t>Article 27 – </a:t>
            </a:r>
            <a:r>
              <a:rPr lang="en-US" sz="2200" b="1" dirty="0">
                <a:latin typeface="+mj-lt"/>
              </a:rPr>
              <a:t>Procedures pertaining to mutual assistance </a:t>
            </a:r>
          </a:p>
          <a:p>
            <a:pPr algn="r"/>
            <a:r>
              <a:rPr lang="en-US" sz="2200" b="1" dirty="0">
                <a:latin typeface="+mj-lt"/>
              </a:rPr>
              <a:t>requests in the absence of applicable international agreements</a:t>
            </a:r>
            <a:endParaRPr lang="en-GB" sz="22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88522" y="1237809"/>
            <a:ext cx="4476172" cy="4708981"/>
          </a:xfrm>
          <a:prstGeom prst="rect">
            <a:avLst/>
          </a:prstGeom>
        </p:spPr>
        <p:txBody>
          <a:bodyPr wrap="square">
            <a:spAutoFit/>
          </a:bodyPr>
          <a:lstStyle/>
          <a:p>
            <a:pPr marL="342900" indent="-342900" algn="just">
              <a:buFont typeface="Wingdings" panose="05000000000000000000" pitchFamily="2" charset="2"/>
              <a:buChar char="Ø"/>
            </a:pPr>
            <a:r>
              <a:rPr lang="en-US" sz="2000" dirty="0"/>
              <a:t>5 The requested Party may </a:t>
            </a:r>
            <a:r>
              <a:rPr lang="en-US" sz="2000" b="1" dirty="0">
                <a:solidFill>
                  <a:srgbClr val="FF0000"/>
                </a:solidFill>
              </a:rPr>
              <a:t>postpone action </a:t>
            </a:r>
            <a:r>
              <a:rPr lang="en-US" sz="2000" dirty="0"/>
              <a:t>on a request if such action would prejudice criminal investigations or proceedings conducted by its authorities.</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6 Before refusing or postponing assistance, the requested Party shall, where appropriate after having consulted with the requesting Party, consider whether the request may be granted partially or subject to such conditions as it deems necessary.</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493538"/>
          </a:xfrm>
          <a:prstGeom prst="rect">
            <a:avLst/>
          </a:prstGeom>
        </p:spPr>
        <p:txBody>
          <a:bodyPr wrap="square">
            <a:spAutoFit/>
          </a:bodyPr>
          <a:lstStyle/>
          <a:p>
            <a:pPr marL="342900" indent="-342900" algn="just">
              <a:buFont typeface="Wingdings" pitchFamily="2" charset="2"/>
              <a:buChar char="ü"/>
            </a:pPr>
            <a:r>
              <a:rPr lang="en-US" sz="2200" dirty="0"/>
              <a:t>There may be cases where immediate provision of assistance may prejudice local investigations or proceedings</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E.g. Country A requests Country B for witness testimony for a trial in country A. The same testimony is needed for use at trial about to commence in Country B. Country B may postpone provision of assistance </a:t>
            </a:r>
            <a:endParaRPr lang="en-GB" sz="2200" dirty="0"/>
          </a:p>
        </p:txBody>
      </p:sp>
    </p:spTree>
    <p:custDataLst>
      <p:tags r:id="rId1"/>
    </p:custDataLst>
    <p:extLst>
      <p:ext uri="{BB962C8B-B14F-4D97-AF65-F5344CB8AC3E}">
        <p14:creationId xmlns:p14="http://schemas.microsoft.com/office/powerpoint/2010/main" val="3904300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879898" y="41624"/>
            <a:ext cx="8186468"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200" b="1" dirty="0">
                <a:latin typeface="+mj-lt"/>
              </a:rPr>
              <a:t>Article 27 – </a:t>
            </a:r>
            <a:r>
              <a:rPr lang="en-US" sz="2200" b="1" dirty="0">
                <a:latin typeface="+mj-lt"/>
              </a:rPr>
              <a:t>Procedures pertaining to mutual assistance </a:t>
            </a:r>
          </a:p>
          <a:p>
            <a:pPr algn="r"/>
            <a:r>
              <a:rPr lang="en-US" sz="2200" b="1" dirty="0">
                <a:latin typeface="+mj-lt"/>
              </a:rPr>
              <a:t>requests in the absence of applicable international agreements</a:t>
            </a:r>
            <a:endParaRPr lang="en-GB" sz="22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88522" y="1237809"/>
            <a:ext cx="4476172" cy="4708981"/>
          </a:xfrm>
          <a:prstGeom prst="rect">
            <a:avLst/>
          </a:prstGeom>
        </p:spPr>
        <p:txBody>
          <a:bodyPr wrap="square">
            <a:spAutoFit/>
          </a:bodyPr>
          <a:lstStyle/>
          <a:p>
            <a:pPr marL="342900" indent="-342900" algn="just">
              <a:buFont typeface="Wingdings" panose="05000000000000000000" pitchFamily="2" charset="2"/>
              <a:buChar char="Ø"/>
            </a:pPr>
            <a:r>
              <a:rPr lang="en-US" sz="2000" dirty="0"/>
              <a:t>5 The requested Party may postpone action on a request if such action would prejudice criminal investigations or proceedings conducted by its authorities.</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6 Before refusing or postponing assistance, the requested Party shall, where appropriate after having consulted with the requesting Party, consider whether the request may be </a:t>
            </a:r>
            <a:r>
              <a:rPr lang="en-US" sz="2000" b="1" dirty="0">
                <a:solidFill>
                  <a:srgbClr val="FF0000"/>
                </a:solidFill>
              </a:rPr>
              <a:t>granted partially or subject to such conditions </a:t>
            </a:r>
            <a:r>
              <a:rPr lang="en-US" sz="2000" dirty="0"/>
              <a:t>as it deems necessary.</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139321"/>
          </a:xfrm>
          <a:prstGeom prst="rect">
            <a:avLst/>
          </a:prstGeom>
        </p:spPr>
        <p:txBody>
          <a:bodyPr wrap="square">
            <a:spAutoFit/>
          </a:bodyPr>
          <a:lstStyle/>
          <a:p>
            <a:pPr marL="342900" indent="-342900" algn="just">
              <a:buFont typeface="Wingdings" pitchFamily="2" charset="2"/>
              <a:buChar char="ü"/>
            </a:pPr>
            <a:r>
              <a:rPr lang="en-US" sz="2200" dirty="0"/>
              <a:t>Where assistance would otherwise be refused or postponed, requested party can offer assistance subject to conditions </a:t>
            </a:r>
          </a:p>
          <a:p>
            <a:pPr marL="342900" indent="-342900" algn="just">
              <a:buFont typeface="Wingdings" pitchFamily="2" charset="2"/>
              <a:buChar char="ü"/>
            </a:pPr>
            <a:endParaRPr lang="en-US" sz="2200" dirty="0"/>
          </a:p>
          <a:p>
            <a:pPr marL="342900" indent="-342900" algn="just">
              <a:buFont typeface="Wingdings" pitchFamily="2" charset="2"/>
              <a:buChar char="ü"/>
            </a:pPr>
            <a:r>
              <a:rPr lang="en-GB" sz="2200" dirty="0"/>
              <a:t>Requested party can impose any conditions but must exercise restraint</a:t>
            </a:r>
          </a:p>
        </p:txBody>
      </p:sp>
    </p:spTree>
    <p:custDataLst>
      <p:tags r:id="rId1"/>
    </p:custDataLst>
    <p:extLst>
      <p:ext uri="{BB962C8B-B14F-4D97-AF65-F5344CB8AC3E}">
        <p14:creationId xmlns:p14="http://schemas.microsoft.com/office/powerpoint/2010/main" val="608317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380228" y="41624"/>
            <a:ext cx="7729268"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200" b="1" dirty="0">
                <a:latin typeface="+mj-lt"/>
              </a:rPr>
              <a:t>Article 27 – </a:t>
            </a:r>
            <a:r>
              <a:rPr lang="en-US" sz="2200" b="1" dirty="0">
                <a:latin typeface="+mj-lt"/>
              </a:rPr>
              <a:t>Procedures pertaining to mutual assistance </a:t>
            </a:r>
          </a:p>
          <a:p>
            <a:pPr algn="r"/>
            <a:r>
              <a:rPr lang="en-US" sz="2200" b="1" dirty="0">
                <a:latin typeface="+mj-lt"/>
              </a:rPr>
              <a:t>requests in the absence of applicable international agreements</a:t>
            </a:r>
            <a:endParaRPr lang="en-GB" sz="22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88522" y="1202297"/>
            <a:ext cx="4476172" cy="5016758"/>
          </a:xfrm>
          <a:prstGeom prst="rect">
            <a:avLst/>
          </a:prstGeom>
        </p:spPr>
        <p:txBody>
          <a:bodyPr wrap="square">
            <a:spAutoFit/>
          </a:bodyPr>
          <a:lstStyle/>
          <a:p>
            <a:pPr marL="342900" indent="-342900" algn="just">
              <a:buFont typeface="Wingdings" panose="05000000000000000000" pitchFamily="2" charset="2"/>
              <a:buChar char="Ø"/>
            </a:pPr>
            <a:r>
              <a:rPr lang="en-US" sz="1600" dirty="0"/>
              <a:t>7 The requested Party shall </a:t>
            </a:r>
            <a:r>
              <a:rPr lang="en-US" sz="1600" b="1" dirty="0">
                <a:solidFill>
                  <a:srgbClr val="FF0000"/>
                </a:solidFill>
              </a:rPr>
              <a:t>promptly inform </a:t>
            </a:r>
            <a:r>
              <a:rPr lang="en-US" sz="1600" dirty="0"/>
              <a:t>the requesting Party of the </a:t>
            </a:r>
            <a:r>
              <a:rPr lang="en-US" sz="1600" b="1" dirty="0">
                <a:solidFill>
                  <a:srgbClr val="FF0000"/>
                </a:solidFill>
              </a:rPr>
              <a:t>outcome of the execution</a:t>
            </a:r>
            <a:r>
              <a:rPr lang="en-US" sz="1600" dirty="0"/>
              <a:t> of a request for assistance. </a:t>
            </a:r>
            <a:r>
              <a:rPr lang="en-US" sz="1600" b="1" dirty="0">
                <a:solidFill>
                  <a:srgbClr val="FF0000"/>
                </a:solidFill>
              </a:rPr>
              <a:t>Reasons </a:t>
            </a:r>
            <a:r>
              <a:rPr lang="en-US" sz="1600" dirty="0"/>
              <a:t>shall be given for any refusal or postponement of the request. The requested Party shall also inform the requesting Party of any </a:t>
            </a:r>
            <a:r>
              <a:rPr lang="en-US" sz="1600" b="1" dirty="0">
                <a:solidFill>
                  <a:srgbClr val="FF0000"/>
                </a:solidFill>
              </a:rPr>
              <a:t>reasons that render impossible the execution</a:t>
            </a:r>
            <a:r>
              <a:rPr lang="en-US" sz="1600" dirty="0"/>
              <a:t> of the request or are likely to delay it significantly.</a:t>
            </a:r>
          </a:p>
          <a:p>
            <a:pPr marL="342900" indent="-342900" algn="just">
              <a:buFont typeface="Wingdings" panose="05000000000000000000" pitchFamily="2" charset="2"/>
              <a:buChar char="Ø"/>
            </a:pPr>
            <a:endParaRPr lang="en-US" sz="1600" dirty="0"/>
          </a:p>
          <a:p>
            <a:pPr marL="342900" indent="-342900" algn="just">
              <a:buFont typeface="Wingdings" panose="05000000000000000000" pitchFamily="2" charset="2"/>
              <a:buChar char="Ø"/>
            </a:pPr>
            <a:r>
              <a:rPr lang="en-US" sz="1600" dirty="0"/>
              <a:t>8 The requesting Party may request that the requested Party keep confidential the fact of any request made … as well as its subject, except to the extent necessary for its execution. If the requested Party cannot comply with the request for confidentiality, it shall promptly inform the requesting Party, which shall then determine whether the request should nevertheless be executed.</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237759"/>
            <a:ext cx="4450456" cy="5170646"/>
          </a:xfrm>
          <a:prstGeom prst="rect">
            <a:avLst/>
          </a:prstGeom>
        </p:spPr>
        <p:txBody>
          <a:bodyPr wrap="square">
            <a:spAutoFit/>
          </a:bodyPr>
          <a:lstStyle/>
          <a:p>
            <a:pPr marL="342900" indent="-342900" algn="just">
              <a:buFont typeface="Wingdings" pitchFamily="2" charset="2"/>
              <a:buChar char="ü"/>
            </a:pPr>
            <a:r>
              <a:rPr lang="en-US" sz="2200" dirty="0"/>
              <a:t>The requested party must keep the requesting party informed of the outcome of a request &amp; give reasons for refusal</a:t>
            </a:r>
          </a:p>
          <a:p>
            <a:pPr marL="342900" indent="-342900" algn="just">
              <a:buFont typeface="Wingdings" pitchFamily="2" charset="2"/>
              <a:buChar char="ü"/>
            </a:pPr>
            <a:endParaRPr lang="en-US" sz="2200" dirty="0"/>
          </a:p>
          <a:p>
            <a:pPr marL="342900" indent="-342900" algn="just">
              <a:buFont typeface="Wingdings" pitchFamily="2" charset="2"/>
              <a:buChar char="ü"/>
            </a:pPr>
            <a:r>
              <a:rPr lang="en-GB" sz="2200" dirty="0"/>
              <a:t>The requested party should share any previously </a:t>
            </a:r>
            <a:r>
              <a:rPr lang="en-US" sz="2200" dirty="0"/>
              <a:t>unknown factual information about the availability or condition of witnesses or evidence</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The requested party can also provide </a:t>
            </a:r>
            <a:r>
              <a:rPr lang="en-US" sz="2200" dirty="0"/>
              <a:t>consultation in order to improve the future efficiency of mutual assistance</a:t>
            </a:r>
            <a:endParaRPr lang="en-GB" sz="2200" dirty="0"/>
          </a:p>
        </p:txBody>
      </p:sp>
    </p:spTree>
    <p:custDataLst>
      <p:tags r:id="rId1"/>
    </p:custDataLst>
    <p:extLst>
      <p:ext uri="{BB962C8B-B14F-4D97-AF65-F5344CB8AC3E}">
        <p14:creationId xmlns:p14="http://schemas.microsoft.com/office/powerpoint/2010/main" val="142076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ea typeface="ＭＳ Ｐゴシック" pitchFamily="34" charset="-128"/>
              </a:rPr>
              <a:t>Session Objectives</a:t>
            </a:r>
            <a:endParaRPr lang="en-GB" sz="3200"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121544" y="1193778"/>
            <a:ext cx="4677508" cy="5170646"/>
          </a:xfrm>
          <a:prstGeom prst="rect">
            <a:avLst/>
          </a:prstGeom>
        </p:spPr>
        <p:txBody>
          <a:bodyPr wrap="square">
            <a:spAutoFit/>
          </a:bodyPr>
          <a:lstStyle/>
          <a:p>
            <a:pPr marL="342900" indent="-342900">
              <a:buFont typeface="Wingdings" pitchFamily="2" charset="2"/>
              <a:buChar char="ü"/>
            </a:pPr>
            <a:r>
              <a:rPr lang="en-GB" sz="2200" i="1" dirty="0"/>
              <a:t>Reviewing the general provisions of international cooperation and mutual assistance under the Budapest Convention </a:t>
            </a:r>
          </a:p>
          <a:p>
            <a:pPr marL="342900" indent="-342900">
              <a:buFont typeface="Wingdings" pitchFamily="2" charset="2"/>
              <a:buChar char="ü"/>
            </a:pPr>
            <a:endParaRPr lang="en-GB" sz="2200" i="1" dirty="0"/>
          </a:p>
          <a:p>
            <a:pPr marL="342900" indent="-342900">
              <a:buFont typeface="Wingdings" pitchFamily="2" charset="2"/>
              <a:buChar char="ü"/>
            </a:pPr>
            <a:r>
              <a:rPr lang="en-GB" sz="2200" i="1" dirty="0"/>
              <a:t>Reviewing the specific provisions of international cooperation and mutual assistance under the Budapest Convention</a:t>
            </a:r>
          </a:p>
          <a:p>
            <a:pPr marL="342900" indent="-342900">
              <a:buFont typeface="Wingdings" pitchFamily="2" charset="2"/>
              <a:buChar char="ü"/>
            </a:pPr>
            <a:endParaRPr lang="en-GB" sz="2200" i="1" dirty="0"/>
          </a:p>
          <a:p>
            <a:pPr marL="342900" indent="-342900">
              <a:buFont typeface="Wingdings" pitchFamily="2" charset="2"/>
              <a:buChar char="ü"/>
            </a:pPr>
            <a:r>
              <a:rPr lang="en-GB" sz="2200" i="1" dirty="0"/>
              <a:t>Discussing provisions of Second Additional Protocol to the Budapest Convention </a:t>
            </a:r>
          </a:p>
        </p:txBody>
      </p:sp>
      <p:sp>
        <p:nvSpPr>
          <p:cNvPr id="6" name="Rectangle 5">
            <a:extLst>
              <a:ext uri="{FF2B5EF4-FFF2-40B4-BE49-F238E27FC236}">
                <a16:creationId xmlns:a16="http://schemas.microsoft.com/office/drawing/2014/main" id="{3B867BBA-A7A7-F84C-B403-7348B8834D1F}"/>
              </a:ext>
            </a:extLst>
          </p:cNvPr>
          <p:cNvSpPr/>
          <p:nvPr/>
        </p:nvSpPr>
        <p:spPr>
          <a:xfrm>
            <a:off x="4925683" y="1193778"/>
            <a:ext cx="4096773" cy="2462213"/>
          </a:xfrm>
          <a:prstGeom prst="rect">
            <a:avLst/>
          </a:prstGeom>
        </p:spPr>
        <p:txBody>
          <a:bodyPr wrap="square">
            <a:spAutoFit/>
          </a:bodyPr>
          <a:lstStyle/>
          <a:p>
            <a:pPr marL="342900" indent="-342900">
              <a:buFont typeface="Wingdings" pitchFamily="2" charset="2"/>
              <a:buChar char="ü"/>
            </a:pPr>
            <a:r>
              <a:rPr lang="en-GB" sz="2200" i="1" dirty="0"/>
              <a:t>Understanding how to use different mechanisms under the Budapest Convention to seek cooperation</a:t>
            </a:r>
          </a:p>
          <a:p>
            <a:pPr marL="342900" indent="-342900">
              <a:buFont typeface="Wingdings" pitchFamily="2" charset="2"/>
              <a:buChar char="ü"/>
            </a:pPr>
            <a:endParaRPr lang="en-GB" sz="2200" i="1" dirty="0"/>
          </a:p>
          <a:p>
            <a:pPr marL="342900" indent="-342900">
              <a:buFont typeface="Wingdings" pitchFamily="2" charset="2"/>
              <a:buChar char="ü"/>
            </a:pPr>
            <a:r>
              <a:rPr lang="en-GB" sz="2200" i="1" dirty="0"/>
              <a:t>Introduction to different templates for MLA requests</a:t>
            </a:r>
          </a:p>
        </p:txBody>
      </p:sp>
    </p:spTree>
    <p:custDataLst>
      <p:tags r:id="rId1"/>
    </p:custDataLst>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104182" y="32999"/>
            <a:ext cx="8005313"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200" b="1" dirty="0">
                <a:latin typeface="+mj-lt"/>
              </a:rPr>
              <a:t>Article 27 – </a:t>
            </a:r>
            <a:r>
              <a:rPr lang="en-US" sz="2200" b="1" dirty="0">
                <a:latin typeface="+mj-lt"/>
              </a:rPr>
              <a:t>Procedures pertaining to mutual assistance </a:t>
            </a:r>
          </a:p>
          <a:p>
            <a:pPr algn="r"/>
            <a:r>
              <a:rPr lang="en-US" sz="2200" b="1" dirty="0">
                <a:latin typeface="+mj-lt"/>
              </a:rPr>
              <a:t>requests in the absence of applicable international agreements</a:t>
            </a:r>
            <a:endParaRPr lang="en-GB" sz="22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88522" y="1202297"/>
            <a:ext cx="4476172" cy="5016758"/>
          </a:xfrm>
          <a:prstGeom prst="rect">
            <a:avLst/>
          </a:prstGeom>
        </p:spPr>
        <p:txBody>
          <a:bodyPr wrap="square">
            <a:spAutoFit/>
          </a:bodyPr>
          <a:lstStyle/>
          <a:p>
            <a:pPr marL="342900" indent="-342900" algn="just">
              <a:buFont typeface="Wingdings" panose="05000000000000000000" pitchFamily="2" charset="2"/>
              <a:buChar char="Ø"/>
            </a:pPr>
            <a:r>
              <a:rPr lang="en-US" sz="1600" dirty="0"/>
              <a:t>7 The requested Party shall promptly inform the requesting Party of the outcome of the execution of a request for assistance. Reasons shall be given for any refusal or postponement of the request. The requested Party shall also inform the requesting Party of any reasons that render impossible the execution of the request or are likely to delay it significantly.</a:t>
            </a:r>
          </a:p>
          <a:p>
            <a:pPr marL="342900" indent="-342900" algn="just">
              <a:buFont typeface="Wingdings" panose="05000000000000000000" pitchFamily="2" charset="2"/>
              <a:buChar char="Ø"/>
            </a:pPr>
            <a:endParaRPr lang="en-US" sz="1600" dirty="0"/>
          </a:p>
          <a:p>
            <a:pPr marL="342900" indent="-342900" algn="just">
              <a:buFont typeface="Wingdings" panose="05000000000000000000" pitchFamily="2" charset="2"/>
              <a:buChar char="Ø"/>
            </a:pPr>
            <a:r>
              <a:rPr lang="en-US" sz="1600" dirty="0"/>
              <a:t>8 The requesting Party may request that the requested Party </a:t>
            </a:r>
            <a:r>
              <a:rPr lang="en-US" sz="1600" b="1" dirty="0">
                <a:solidFill>
                  <a:srgbClr val="FF0000"/>
                </a:solidFill>
              </a:rPr>
              <a:t>keep confidential </a:t>
            </a:r>
            <a:r>
              <a:rPr lang="en-US" sz="1600" dirty="0"/>
              <a:t>the </a:t>
            </a:r>
            <a:r>
              <a:rPr lang="en-US" sz="1600" b="1" dirty="0">
                <a:solidFill>
                  <a:srgbClr val="FF0000"/>
                </a:solidFill>
              </a:rPr>
              <a:t>fact of any request </a:t>
            </a:r>
            <a:r>
              <a:rPr lang="en-US" sz="1600" dirty="0"/>
              <a:t>made … as well as its subject, </a:t>
            </a:r>
            <a:r>
              <a:rPr lang="en-US" sz="1600" b="1" dirty="0">
                <a:solidFill>
                  <a:srgbClr val="FF0000"/>
                </a:solidFill>
              </a:rPr>
              <a:t>except to the extent necessary for its execution</a:t>
            </a:r>
            <a:r>
              <a:rPr lang="en-US" sz="1600" dirty="0"/>
              <a:t>. If the requested Party cannot comply with the request for confidentiality, it shall promptly inform the requesting Party, which shall then determine whether the request should nevertheless be executed.</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237759"/>
            <a:ext cx="4450456" cy="4939814"/>
          </a:xfrm>
          <a:prstGeom prst="rect">
            <a:avLst/>
          </a:prstGeom>
        </p:spPr>
        <p:txBody>
          <a:bodyPr wrap="square">
            <a:spAutoFit/>
          </a:bodyPr>
          <a:lstStyle/>
          <a:p>
            <a:pPr marL="342900" indent="-342900" algn="just">
              <a:buFont typeface="Wingdings" pitchFamily="2" charset="2"/>
              <a:buChar char="ü"/>
            </a:pPr>
            <a:r>
              <a:rPr lang="en-US" sz="2100" dirty="0"/>
              <a:t>Some sensitive cases may be prejudiced if fact and subject of request is made public prematurely </a:t>
            </a:r>
          </a:p>
          <a:p>
            <a:pPr marL="342900" indent="-342900" algn="just">
              <a:buFont typeface="Wingdings" pitchFamily="2" charset="2"/>
              <a:buChar char="ü"/>
            </a:pPr>
            <a:endParaRPr lang="en-US" sz="2100" dirty="0"/>
          </a:p>
          <a:p>
            <a:pPr marL="342900" indent="-342900" algn="just">
              <a:buFont typeface="Wingdings" pitchFamily="2" charset="2"/>
              <a:buChar char="ü"/>
            </a:pPr>
            <a:r>
              <a:rPr lang="en-GB" sz="2100" dirty="0"/>
              <a:t>Requesting party can ask that fact and subject of request is kept confidential</a:t>
            </a:r>
          </a:p>
          <a:p>
            <a:pPr marL="342900" indent="-342900" algn="just">
              <a:buFont typeface="Wingdings" pitchFamily="2" charset="2"/>
              <a:buChar char="ü"/>
            </a:pPr>
            <a:endParaRPr lang="en-GB" sz="2100" dirty="0"/>
          </a:p>
          <a:p>
            <a:pPr marL="342900" indent="-342900" algn="just">
              <a:buFont typeface="Wingdings" pitchFamily="2" charset="2"/>
              <a:buChar char="ü"/>
            </a:pPr>
            <a:r>
              <a:rPr lang="en-GB" sz="2100" dirty="0"/>
              <a:t>Confidentiality cannot restrict necessary disclosures to execute request such as:</a:t>
            </a:r>
          </a:p>
          <a:p>
            <a:pPr marL="800100" lvl="1" indent="-342900" algn="just">
              <a:buFont typeface="Wingdings" pitchFamily="2" charset="2"/>
              <a:buChar char="ü"/>
            </a:pPr>
            <a:r>
              <a:rPr lang="en-GB" sz="2100" dirty="0"/>
              <a:t>to private persons who possess evidence</a:t>
            </a:r>
          </a:p>
          <a:p>
            <a:pPr marL="800100" lvl="1" indent="-342900" algn="just">
              <a:buFont typeface="Wingdings" pitchFamily="2" charset="2"/>
              <a:buChar char="ü"/>
            </a:pPr>
            <a:r>
              <a:rPr lang="en-GB" sz="2100" dirty="0"/>
              <a:t>to court to obtain court order</a:t>
            </a:r>
          </a:p>
        </p:txBody>
      </p:sp>
    </p:spTree>
    <p:custDataLst>
      <p:tags r:id="rId1"/>
    </p:custDataLst>
    <p:extLst>
      <p:ext uri="{BB962C8B-B14F-4D97-AF65-F5344CB8AC3E}">
        <p14:creationId xmlns:p14="http://schemas.microsoft.com/office/powerpoint/2010/main" val="2866893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475118" y="50250"/>
            <a:ext cx="7617125"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200" b="1" dirty="0">
                <a:latin typeface="+mj-lt"/>
              </a:rPr>
              <a:t>Article 27 – </a:t>
            </a:r>
            <a:r>
              <a:rPr lang="en-US" sz="2200" b="1" dirty="0">
                <a:latin typeface="+mj-lt"/>
              </a:rPr>
              <a:t>Procedures pertaining to mutual assistance </a:t>
            </a:r>
          </a:p>
          <a:p>
            <a:pPr algn="r"/>
            <a:r>
              <a:rPr lang="en-US" sz="2200" b="1" dirty="0">
                <a:latin typeface="+mj-lt"/>
              </a:rPr>
              <a:t>requests in the absence of applicable international agreements</a:t>
            </a:r>
            <a:endParaRPr lang="en-GB" sz="22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121544" y="1069133"/>
            <a:ext cx="4476172" cy="5093702"/>
          </a:xfrm>
          <a:prstGeom prst="rect">
            <a:avLst/>
          </a:prstGeom>
        </p:spPr>
        <p:txBody>
          <a:bodyPr wrap="square">
            <a:spAutoFit/>
          </a:bodyPr>
          <a:lstStyle/>
          <a:p>
            <a:pPr algn="just">
              <a:buNone/>
            </a:pPr>
            <a:r>
              <a:rPr lang="en-US" sz="1300" dirty="0"/>
              <a:t>9 a In the event of </a:t>
            </a:r>
            <a:r>
              <a:rPr lang="en-US" sz="1300" b="1" dirty="0">
                <a:solidFill>
                  <a:srgbClr val="FF0000"/>
                </a:solidFill>
              </a:rPr>
              <a:t>urgency</a:t>
            </a:r>
            <a:r>
              <a:rPr lang="en-US" sz="1300" dirty="0"/>
              <a:t>, requests for mutual assistance or communications related thereto may be sent </a:t>
            </a:r>
            <a:r>
              <a:rPr lang="en-US" sz="1300" b="1" dirty="0">
                <a:solidFill>
                  <a:srgbClr val="FF0000"/>
                </a:solidFill>
              </a:rPr>
              <a:t>directly by judicial authorities </a:t>
            </a:r>
            <a:r>
              <a:rPr lang="en-US" sz="1300" dirty="0"/>
              <a:t>of the requesting Party to such authorities of the requested Party. In any such cases, a </a:t>
            </a:r>
            <a:r>
              <a:rPr lang="en-US" sz="1300" b="1" dirty="0">
                <a:solidFill>
                  <a:srgbClr val="FF0000"/>
                </a:solidFill>
              </a:rPr>
              <a:t>copy </a:t>
            </a:r>
            <a:r>
              <a:rPr lang="en-US" sz="1300" dirty="0"/>
              <a:t>shall be sent at the same time </a:t>
            </a:r>
            <a:r>
              <a:rPr lang="en-US" sz="1300" b="1" dirty="0">
                <a:solidFill>
                  <a:srgbClr val="FF0000"/>
                </a:solidFill>
              </a:rPr>
              <a:t>to the central authority </a:t>
            </a:r>
            <a:r>
              <a:rPr lang="en-US" sz="1300" dirty="0"/>
              <a:t>of the requested Party through the central authority of the requesting Party.</a:t>
            </a:r>
          </a:p>
          <a:p>
            <a:pPr algn="just">
              <a:buNone/>
            </a:pPr>
            <a:r>
              <a:rPr lang="en-US" sz="1300" dirty="0"/>
              <a:t>b Any </a:t>
            </a:r>
            <a:r>
              <a:rPr lang="en-US" sz="1300" b="1" dirty="0">
                <a:solidFill>
                  <a:srgbClr val="FF0000"/>
                </a:solidFill>
              </a:rPr>
              <a:t>request or communication </a:t>
            </a:r>
            <a:r>
              <a:rPr lang="en-US" sz="1300" dirty="0"/>
              <a:t>… may be made </a:t>
            </a:r>
            <a:r>
              <a:rPr lang="en-US" sz="1300" b="1" dirty="0">
                <a:solidFill>
                  <a:srgbClr val="FF0000"/>
                </a:solidFill>
              </a:rPr>
              <a:t>through </a:t>
            </a:r>
            <a:r>
              <a:rPr lang="en-US" sz="1300" dirty="0"/>
              <a:t>… (</a:t>
            </a:r>
            <a:r>
              <a:rPr lang="en-US" sz="1300" b="1" dirty="0">
                <a:solidFill>
                  <a:srgbClr val="FF0000"/>
                </a:solidFill>
              </a:rPr>
              <a:t>Interpol</a:t>
            </a:r>
            <a:r>
              <a:rPr lang="en-US" sz="1300" dirty="0"/>
              <a:t>).</a:t>
            </a:r>
          </a:p>
          <a:p>
            <a:pPr algn="just">
              <a:buNone/>
            </a:pPr>
            <a:r>
              <a:rPr lang="en-US" sz="1300" dirty="0"/>
              <a:t>c Where a request is made pursuant to sub-paragraph a. of this article and the authority is not competent to deal with the request, it shall refer the request to the competent national authority and inform directly the requesting Party that it has done so.</a:t>
            </a:r>
          </a:p>
          <a:p>
            <a:pPr algn="just">
              <a:buNone/>
            </a:pPr>
            <a:r>
              <a:rPr lang="en-US" sz="1300" dirty="0"/>
              <a:t>d Requests or communications made under this paragraph that </a:t>
            </a:r>
            <a:r>
              <a:rPr lang="en-US" sz="1300" b="1" dirty="0">
                <a:solidFill>
                  <a:srgbClr val="FF0000"/>
                </a:solidFill>
              </a:rPr>
              <a:t>do not involve coercive action </a:t>
            </a:r>
            <a:r>
              <a:rPr lang="en-US" sz="1300" dirty="0"/>
              <a:t>may be </a:t>
            </a:r>
            <a:r>
              <a:rPr lang="en-US" sz="1300" b="1" dirty="0">
                <a:solidFill>
                  <a:srgbClr val="FF0000"/>
                </a:solidFill>
              </a:rPr>
              <a:t>directly transmitted</a:t>
            </a:r>
            <a:r>
              <a:rPr lang="en-US" sz="1300" dirty="0"/>
              <a:t> by the competent authorities of the requesting Party </a:t>
            </a:r>
            <a:r>
              <a:rPr lang="en-US" sz="1300" b="1" dirty="0">
                <a:solidFill>
                  <a:srgbClr val="FF0000"/>
                </a:solidFill>
              </a:rPr>
              <a:t>to the competent authorities </a:t>
            </a:r>
            <a:r>
              <a:rPr lang="en-US" sz="1300" dirty="0"/>
              <a:t>of the requested Party.</a:t>
            </a:r>
          </a:p>
          <a:p>
            <a:pPr algn="just">
              <a:buNone/>
            </a:pPr>
            <a:r>
              <a:rPr lang="en-US" sz="1300" dirty="0"/>
              <a:t>e Each Party may, at the time of signature or when depositing its instrument of ratification, acceptance, approval or accession, inform the Secretary General of the Council of Europe that, for reasons of efficiency, requests made under this paragraph are to be addressed to its central authority.</a:t>
            </a:r>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170646"/>
          </a:xfrm>
          <a:prstGeom prst="rect">
            <a:avLst/>
          </a:prstGeom>
        </p:spPr>
        <p:txBody>
          <a:bodyPr wrap="square">
            <a:spAutoFit/>
          </a:bodyPr>
          <a:lstStyle/>
          <a:p>
            <a:pPr marL="342900" indent="-342900" algn="just">
              <a:buFont typeface="Wingdings" pitchFamily="2" charset="2"/>
              <a:buChar char="ü"/>
            </a:pPr>
            <a:r>
              <a:rPr lang="en-US" sz="2200" dirty="0"/>
              <a:t>Article 27 enables:</a:t>
            </a:r>
          </a:p>
          <a:p>
            <a:pPr marL="800100" lvl="1" indent="-342900" algn="just">
              <a:buFont typeface="Wingdings" pitchFamily="2" charset="2"/>
              <a:buChar char="ü"/>
            </a:pPr>
            <a:r>
              <a:rPr lang="en-US" sz="2200" dirty="0"/>
              <a:t>judicial authorities of one country to send requests to another (with copy to central authority) </a:t>
            </a:r>
            <a:r>
              <a:rPr lang="en-US" sz="2200" u="sng" dirty="0"/>
              <a:t>where there is urgency</a:t>
            </a:r>
          </a:p>
          <a:p>
            <a:pPr marL="800100" lvl="1" indent="-342900" algn="just">
              <a:buFont typeface="Wingdings" pitchFamily="2" charset="2"/>
              <a:buChar char="ü"/>
            </a:pPr>
            <a:r>
              <a:rPr lang="en-US" sz="2200" dirty="0"/>
              <a:t>sending requests through Interpol </a:t>
            </a:r>
          </a:p>
          <a:p>
            <a:pPr marL="800100" lvl="1" indent="-342900" algn="just">
              <a:buFont typeface="Wingdings" pitchFamily="2" charset="2"/>
              <a:buChar char="ü"/>
            </a:pPr>
            <a:r>
              <a:rPr lang="en-US" sz="2200" dirty="0"/>
              <a:t>competent authority of one country to send request directly to competent authority of another country </a:t>
            </a:r>
            <a:r>
              <a:rPr lang="en-US" sz="2200" u="sng" dirty="0"/>
              <a:t>where there is no coercive action involved</a:t>
            </a:r>
          </a:p>
          <a:p>
            <a:pPr algn="just"/>
            <a:endParaRPr lang="en-US" sz="2200" dirty="0"/>
          </a:p>
        </p:txBody>
      </p:sp>
    </p:spTree>
    <p:custDataLst>
      <p:tags r:id="rId1"/>
    </p:custDataLst>
    <p:extLst>
      <p:ext uri="{BB962C8B-B14F-4D97-AF65-F5344CB8AC3E}">
        <p14:creationId xmlns:p14="http://schemas.microsoft.com/office/powerpoint/2010/main" val="1377938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latin typeface="+mj-lt"/>
              </a:rPr>
              <a:t>Article 28 – Confidentiality and Limitation on Use</a:t>
            </a:r>
            <a:endParaRPr lang="en-GB" sz="24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5339923"/>
          </a:xfrm>
          <a:prstGeom prst="rect">
            <a:avLst/>
          </a:prstGeom>
        </p:spPr>
        <p:txBody>
          <a:bodyPr wrap="square">
            <a:spAutoFit/>
          </a:bodyPr>
          <a:lstStyle/>
          <a:p>
            <a:pPr marL="342900" indent="-342900" algn="just">
              <a:buFont typeface="Wingdings" panose="05000000000000000000" pitchFamily="2" charset="2"/>
              <a:buChar char="Ø"/>
            </a:pPr>
            <a:r>
              <a:rPr lang="en-US" sz="1550" dirty="0"/>
              <a:t>1 When there is </a:t>
            </a:r>
            <a:r>
              <a:rPr lang="en-US" sz="1550" b="1" dirty="0">
                <a:solidFill>
                  <a:srgbClr val="FF0000"/>
                </a:solidFill>
              </a:rPr>
              <a:t>no mutual assistance treaty or arrangement </a:t>
            </a:r>
            <a:r>
              <a:rPr lang="en-US" sz="1550" dirty="0"/>
              <a:t>on the basis of uniform or reciprocal legislation in force between the requesting and the requested Parties, the provisions of this article shall apply. The provisions of this article shall not apply where such treaty, arrangement or legislation exists, unless the Parties concerned agree to apply any or all of the remainder of this article in lieu thereof.</a:t>
            </a:r>
          </a:p>
          <a:p>
            <a:pPr marL="342900" indent="-342900" algn="just">
              <a:buFont typeface="Wingdings" panose="05000000000000000000" pitchFamily="2" charset="2"/>
              <a:buChar char="Ø"/>
            </a:pPr>
            <a:endParaRPr lang="en-US" sz="1550" dirty="0"/>
          </a:p>
          <a:p>
            <a:pPr marL="342900" indent="-342900" algn="just">
              <a:buFont typeface="Wingdings" panose="05000000000000000000" pitchFamily="2" charset="2"/>
              <a:buChar char="Ø"/>
            </a:pPr>
            <a:r>
              <a:rPr lang="en-US" sz="1550" dirty="0"/>
              <a:t>2 The requested Party may make the supply of information or material in response to a request dependent on the condition that it is:</a:t>
            </a:r>
          </a:p>
          <a:p>
            <a:pPr lvl="1" algn="just"/>
            <a:r>
              <a:rPr lang="en-US" sz="1550" dirty="0"/>
              <a:t>a kept confidential where the request for mutual legal assistance could not be complied with in the absence of such condition, or</a:t>
            </a:r>
          </a:p>
          <a:p>
            <a:pPr lvl="1" algn="just"/>
            <a:r>
              <a:rPr lang="en-US" sz="1550" dirty="0"/>
              <a:t>b not used for investigations or proceedings other than those stated in the request.</a:t>
            </a:r>
          </a:p>
          <a:p>
            <a:pPr marL="342900" indent="-342900" algn="just">
              <a:buFont typeface="Wingdings" panose="05000000000000000000" pitchFamily="2" charset="2"/>
              <a:buChar char="Ø"/>
            </a:pPr>
            <a:endParaRPr lang="en-US" sz="1550" dirty="0"/>
          </a:p>
          <a:p>
            <a:pPr marL="342900" indent="-342900" algn="just">
              <a:buFont typeface="Wingdings" panose="05000000000000000000" pitchFamily="2" charset="2"/>
              <a:buChar char="Ø"/>
            </a:pPr>
            <a:endParaRPr lang="en-US" sz="155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123310"/>
            <a:ext cx="4450456" cy="5509200"/>
          </a:xfrm>
          <a:prstGeom prst="rect">
            <a:avLst/>
          </a:prstGeom>
        </p:spPr>
        <p:txBody>
          <a:bodyPr wrap="square">
            <a:spAutoFit/>
          </a:bodyPr>
          <a:lstStyle/>
          <a:p>
            <a:pPr marL="342900" indent="-342900" algn="just">
              <a:buFont typeface="Wingdings" pitchFamily="2" charset="2"/>
              <a:buChar char="ü"/>
            </a:pPr>
            <a:r>
              <a:rPr lang="en-GB" sz="2200" dirty="0"/>
              <a:t>Budapest Convention prioritises existing processes under MLAT or other arrangements</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This provision only applies if there is no MLAT or other arrangement for mutual assistance between parties</a:t>
            </a:r>
          </a:p>
          <a:p>
            <a:pPr marL="342900" indent="-342900" algn="just">
              <a:buFont typeface="Wingdings" pitchFamily="2" charset="2"/>
              <a:buChar char="ü"/>
            </a:pPr>
            <a:endParaRPr lang="en-US" sz="2200" dirty="0"/>
          </a:p>
          <a:p>
            <a:pPr marL="342900" indent="-342900" algn="just">
              <a:buFont typeface="Wingdings" pitchFamily="2" charset="2"/>
              <a:buChar char="ü"/>
            </a:pPr>
            <a:r>
              <a:rPr lang="en-GB" sz="2200" dirty="0"/>
              <a:t>This provision outlines the ability of parties to impose conditions of confidentiality and limitation on use of data obtained through MLA</a:t>
            </a:r>
          </a:p>
          <a:p>
            <a:pPr marL="342900" indent="-342900" algn="just">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206052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latin typeface="+mj-lt"/>
              </a:rPr>
              <a:t>Article 28 – Confidentiality and Limitation on Use</a:t>
            </a:r>
            <a:endParaRPr lang="en-GB" sz="24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22506" y="1189394"/>
            <a:ext cx="4476172" cy="5578450"/>
          </a:xfrm>
          <a:prstGeom prst="rect">
            <a:avLst/>
          </a:prstGeom>
        </p:spPr>
        <p:txBody>
          <a:bodyPr wrap="square">
            <a:spAutoFit/>
          </a:bodyPr>
          <a:lstStyle/>
          <a:p>
            <a:pPr marL="342900" indent="-342900" algn="just">
              <a:buFont typeface="Wingdings" panose="05000000000000000000" pitchFamily="2" charset="2"/>
              <a:buChar char="Ø"/>
            </a:pPr>
            <a:r>
              <a:rPr lang="en-US" sz="1550" dirty="0"/>
              <a:t>1 When there is no mutual assistance treaty or arrangement on the basis of uniform or reciprocal legislation in force between the requesting and the requested Parties, the provisions of this article shall apply. The provisions of this article shall not apply where such treaty, arrangement or legislation exists, unless the Parties concerned agree to apply any or all of the remainder of this article in lieu thereof.</a:t>
            </a:r>
          </a:p>
          <a:p>
            <a:pPr marL="342900" indent="-342900" algn="just">
              <a:buFont typeface="Wingdings" panose="05000000000000000000" pitchFamily="2" charset="2"/>
              <a:buChar char="Ø"/>
            </a:pPr>
            <a:endParaRPr lang="en-US" sz="1550" dirty="0"/>
          </a:p>
          <a:p>
            <a:pPr marL="342900" indent="-342900" algn="just">
              <a:buFont typeface="Wingdings" panose="05000000000000000000" pitchFamily="2" charset="2"/>
              <a:buChar char="Ø"/>
            </a:pPr>
            <a:r>
              <a:rPr lang="en-US" sz="1550" dirty="0"/>
              <a:t>2 The requested Party may make the supply of information or material in response to a request dependent on the </a:t>
            </a:r>
            <a:r>
              <a:rPr lang="en-US" sz="1550" b="1" dirty="0">
                <a:solidFill>
                  <a:srgbClr val="FF0000"/>
                </a:solidFill>
              </a:rPr>
              <a:t>condition </a:t>
            </a:r>
            <a:r>
              <a:rPr lang="en-US" sz="1550" dirty="0"/>
              <a:t>that it is:</a:t>
            </a:r>
          </a:p>
          <a:p>
            <a:pPr lvl="1" algn="just"/>
            <a:r>
              <a:rPr lang="en-US" sz="1550" dirty="0"/>
              <a:t>a kept </a:t>
            </a:r>
            <a:r>
              <a:rPr lang="en-US" sz="1550" b="1" dirty="0">
                <a:solidFill>
                  <a:srgbClr val="FF0000"/>
                </a:solidFill>
              </a:rPr>
              <a:t>confidential </a:t>
            </a:r>
            <a:r>
              <a:rPr lang="en-US" sz="1550" dirty="0"/>
              <a:t>where the request for mutual legal assistance </a:t>
            </a:r>
            <a:r>
              <a:rPr lang="en-US" sz="1550" b="1" dirty="0">
                <a:solidFill>
                  <a:srgbClr val="FF0000"/>
                </a:solidFill>
              </a:rPr>
              <a:t>could not be complied with in the absence of such condition</a:t>
            </a:r>
            <a:r>
              <a:rPr lang="en-US" sz="1550" dirty="0"/>
              <a:t>, or</a:t>
            </a:r>
          </a:p>
          <a:p>
            <a:pPr lvl="1" algn="just"/>
            <a:r>
              <a:rPr lang="en-US" sz="1550" dirty="0"/>
              <a:t>b not used for investigations or proceedings other than those stated in the request.</a:t>
            </a:r>
          </a:p>
          <a:p>
            <a:pPr marL="342900" indent="-342900" algn="just">
              <a:buFont typeface="Wingdings" panose="05000000000000000000" pitchFamily="2" charset="2"/>
              <a:buChar char="Ø"/>
            </a:pPr>
            <a:endParaRPr lang="en-US" sz="1550" dirty="0"/>
          </a:p>
          <a:p>
            <a:pPr marL="342900" indent="-342900" algn="just">
              <a:buFont typeface="Wingdings" panose="05000000000000000000" pitchFamily="2" charset="2"/>
              <a:buChar char="Ø"/>
            </a:pPr>
            <a:endParaRPr lang="en-US" sz="155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939814"/>
          </a:xfrm>
          <a:prstGeom prst="rect">
            <a:avLst/>
          </a:prstGeom>
        </p:spPr>
        <p:txBody>
          <a:bodyPr wrap="square">
            <a:spAutoFit/>
          </a:bodyPr>
          <a:lstStyle/>
          <a:p>
            <a:pPr marL="342900" indent="-342900" algn="just">
              <a:buFont typeface="Wingdings" pitchFamily="2" charset="2"/>
              <a:buChar char="ü"/>
            </a:pPr>
            <a:r>
              <a:rPr lang="en-US" sz="2100" dirty="0"/>
              <a:t>The first condition is confidentiality </a:t>
            </a:r>
          </a:p>
          <a:p>
            <a:pPr marL="342900" indent="-342900" algn="just">
              <a:buFont typeface="Wingdings" pitchFamily="2" charset="2"/>
              <a:buChar char="ü"/>
            </a:pPr>
            <a:endParaRPr lang="en-US" sz="2100" dirty="0"/>
          </a:p>
          <a:p>
            <a:pPr marL="342900" indent="-342900" algn="just">
              <a:buFont typeface="Wingdings" pitchFamily="2" charset="2"/>
              <a:buChar char="ü"/>
            </a:pPr>
            <a:r>
              <a:rPr lang="en-US" sz="2100" dirty="0"/>
              <a:t>This confidentiality can only be imposed where the request could not be complied with in the absence of confidentiality (e.g. where name of confidential informant involved)</a:t>
            </a:r>
          </a:p>
          <a:p>
            <a:pPr marL="342900" indent="-342900" algn="just">
              <a:buFont typeface="Wingdings" pitchFamily="2" charset="2"/>
              <a:buChar char="ü"/>
            </a:pPr>
            <a:endParaRPr lang="en-US" sz="2100" dirty="0"/>
          </a:p>
          <a:p>
            <a:pPr marL="342900" indent="-342900" algn="just">
              <a:buFont typeface="Wingdings" pitchFamily="2" charset="2"/>
              <a:buChar char="ü"/>
            </a:pPr>
            <a:r>
              <a:rPr lang="en-US" sz="2100" dirty="0"/>
              <a:t>Not appropriate to require absolute confidentiality since requesting party cannot use evidence in trial (requires public </a:t>
            </a:r>
            <a:r>
              <a:rPr lang="en-US" sz="2100" dirty="0" err="1"/>
              <a:t>disclsoure</a:t>
            </a:r>
            <a:r>
              <a:rPr lang="en-US" sz="2100" dirty="0"/>
              <a:t>)</a:t>
            </a:r>
          </a:p>
        </p:txBody>
      </p:sp>
    </p:spTree>
    <p:custDataLst>
      <p:tags r:id="rId1"/>
    </p:custDataLst>
    <p:extLst>
      <p:ext uri="{BB962C8B-B14F-4D97-AF65-F5344CB8AC3E}">
        <p14:creationId xmlns:p14="http://schemas.microsoft.com/office/powerpoint/2010/main" val="4104880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latin typeface="+mj-lt"/>
              </a:rPr>
              <a:t>Article 28 – Confidentiality and Limitation on Use</a:t>
            </a:r>
            <a:endParaRPr lang="en-GB" sz="24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6001643"/>
          </a:xfrm>
          <a:prstGeom prst="rect">
            <a:avLst/>
          </a:prstGeom>
        </p:spPr>
        <p:txBody>
          <a:bodyPr wrap="square">
            <a:spAutoFit/>
          </a:bodyPr>
          <a:lstStyle/>
          <a:p>
            <a:pPr marL="342900" indent="-342900" algn="just">
              <a:buFont typeface="Wingdings" panose="05000000000000000000" pitchFamily="2" charset="2"/>
              <a:buChar char="Ø"/>
            </a:pPr>
            <a:r>
              <a:rPr lang="en-US" sz="1550" dirty="0"/>
              <a:t>1 When there is no mutual assistance treaty or arrangement on the basis of uniform or reciprocal legislation in force between the requesting and the requested Parties, the provisions of this article shall apply. The provisions of this article shall not apply where such treaty, arrangement or legislation exists, unless the Parties concerned agree to apply any or all of the remainder of this article in lieu thereof.</a:t>
            </a:r>
          </a:p>
          <a:p>
            <a:pPr marL="342900" indent="-342900" algn="just">
              <a:buFont typeface="Wingdings" panose="05000000000000000000" pitchFamily="2" charset="2"/>
              <a:buChar char="Ø"/>
            </a:pPr>
            <a:endParaRPr lang="en-US" sz="1550" dirty="0"/>
          </a:p>
          <a:p>
            <a:pPr marL="342900" indent="-342900" algn="just">
              <a:buFont typeface="Wingdings" panose="05000000000000000000" pitchFamily="2" charset="2"/>
              <a:buChar char="Ø"/>
            </a:pPr>
            <a:r>
              <a:rPr lang="en-US" sz="1550" dirty="0"/>
              <a:t>2 The requested Party may make the supply of information or material in response to a request dependent on the </a:t>
            </a:r>
            <a:r>
              <a:rPr lang="en-US" sz="1550" b="1" dirty="0">
                <a:solidFill>
                  <a:srgbClr val="FF0000"/>
                </a:solidFill>
              </a:rPr>
              <a:t>condition</a:t>
            </a:r>
            <a:r>
              <a:rPr lang="en-US" sz="1550" dirty="0"/>
              <a:t> that it is:</a:t>
            </a:r>
          </a:p>
          <a:p>
            <a:pPr lvl="1" algn="just"/>
            <a:r>
              <a:rPr lang="en-US" sz="1550" dirty="0"/>
              <a:t>a kept confidential where the request for mutual legal assistance could not be complied with in the absence of such condition, or</a:t>
            </a:r>
          </a:p>
          <a:p>
            <a:pPr lvl="1" algn="just"/>
            <a:r>
              <a:rPr lang="en-US" sz="1550" dirty="0"/>
              <a:t>b </a:t>
            </a:r>
            <a:r>
              <a:rPr lang="en-US" sz="1550" b="1" dirty="0">
                <a:solidFill>
                  <a:srgbClr val="FF0000"/>
                </a:solidFill>
              </a:rPr>
              <a:t>not used for </a:t>
            </a:r>
            <a:r>
              <a:rPr lang="en-US" sz="1550" dirty="0"/>
              <a:t>investigations or proceedings </a:t>
            </a:r>
            <a:r>
              <a:rPr lang="en-US" sz="1550" b="1" dirty="0">
                <a:solidFill>
                  <a:srgbClr val="FF0000"/>
                </a:solidFill>
              </a:rPr>
              <a:t>other than those stated in the request.</a:t>
            </a:r>
          </a:p>
          <a:p>
            <a:pPr marL="342900" indent="-342900" algn="just">
              <a:buFont typeface="Wingdings" panose="05000000000000000000" pitchFamily="2" charset="2"/>
              <a:buChar char="Ø"/>
            </a:pPr>
            <a:endParaRPr lang="en-US" sz="1550" dirty="0"/>
          </a:p>
          <a:p>
            <a:pPr marL="342900" indent="-342900" algn="just">
              <a:buFont typeface="Wingdings" panose="05000000000000000000" pitchFamily="2" charset="2"/>
              <a:buChar char="Ø"/>
            </a:pPr>
            <a:endParaRPr lang="en-US" sz="155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2800767"/>
          </a:xfrm>
          <a:prstGeom prst="rect">
            <a:avLst/>
          </a:prstGeom>
        </p:spPr>
        <p:txBody>
          <a:bodyPr wrap="square">
            <a:spAutoFit/>
          </a:bodyPr>
          <a:lstStyle/>
          <a:p>
            <a:pPr marL="342900" indent="-342900" algn="just">
              <a:buFont typeface="Wingdings" pitchFamily="2" charset="2"/>
              <a:buChar char="ü"/>
            </a:pPr>
            <a:r>
              <a:rPr lang="en-US" sz="2200" dirty="0"/>
              <a:t>The second condition is limitation on use </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This condition must be expressly invoked by requested party</a:t>
            </a:r>
          </a:p>
          <a:p>
            <a:pPr marL="342900" indent="-342900" algn="just">
              <a:buFont typeface="Wingdings" pitchFamily="2" charset="2"/>
              <a:buChar char="ü"/>
            </a:pPr>
            <a:endParaRPr lang="en-US" sz="2200" dirty="0"/>
          </a:p>
          <a:p>
            <a:pPr algn="just"/>
            <a:endParaRPr lang="en-US" sz="2200" dirty="0"/>
          </a:p>
        </p:txBody>
      </p:sp>
    </p:spTree>
    <p:custDataLst>
      <p:tags r:id="rId1"/>
    </p:custDataLst>
    <p:extLst>
      <p:ext uri="{BB962C8B-B14F-4D97-AF65-F5344CB8AC3E}">
        <p14:creationId xmlns:p14="http://schemas.microsoft.com/office/powerpoint/2010/main" val="311240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latin typeface="+mj-lt"/>
              </a:rPr>
              <a:t>Article 28 – Confidentiality and Limitation on Use</a:t>
            </a:r>
            <a:endParaRPr lang="en-GB" sz="24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5355312"/>
          </a:xfrm>
          <a:prstGeom prst="rect">
            <a:avLst/>
          </a:prstGeom>
        </p:spPr>
        <p:txBody>
          <a:bodyPr wrap="square">
            <a:spAutoFit/>
          </a:bodyPr>
          <a:lstStyle/>
          <a:p>
            <a:pPr marL="342900" indent="-342900" algn="just">
              <a:buFont typeface="Wingdings" panose="05000000000000000000" pitchFamily="2" charset="2"/>
              <a:buChar char="Ø"/>
            </a:pPr>
            <a:r>
              <a:rPr lang="en-US" sz="1900" dirty="0"/>
              <a:t>3 If the requesting Party </a:t>
            </a:r>
            <a:r>
              <a:rPr lang="en-US" sz="1900" b="1" dirty="0">
                <a:solidFill>
                  <a:srgbClr val="FF0000"/>
                </a:solidFill>
              </a:rPr>
              <a:t>cannot comply with a condition </a:t>
            </a:r>
            <a:r>
              <a:rPr lang="en-US" sz="1900" dirty="0"/>
              <a:t>referred to in paragraph 2, it shall </a:t>
            </a:r>
            <a:r>
              <a:rPr lang="en-US" sz="1900" b="1" dirty="0">
                <a:solidFill>
                  <a:srgbClr val="FF0000"/>
                </a:solidFill>
              </a:rPr>
              <a:t>promptly inform </a:t>
            </a:r>
            <a:r>
              <a:rPr lang="en-US" sz="1900" dirty="0"/>
              <a:t>the other Party, which shall then determine whether the information should nevertheless be provided. When the requesting Party </a:t>
            </a:r>
            <a:r>
              <a:rPr lang="en-US" sz="1900" b="1" dirty="0">
                <a:solidFill>
                  <a:srgbClr val="FF0000"/>
                </a:solidFill>
              </a:rPr>
              <a:t>accepts the condition</a:t>
            </a:r>
            <a:r>
              <a:rPr lang="en-US" sz="1900" dirty="0"/>
              <a:t>, it shall be </a:t>
            </a:r>
            <a:r>
              <a:rPr lang="en-US" sz="1900" b="1" dirty="0">
                <a:solidFill>
                  <a:srgbClr val="FF0000"/>
                </a:solidFill>
              </a:rPr>
              <a:t>bound by it</a:t>
            </a:r>
            <a:r>
              <a:rPr lang="en-US" sz="1900" dirty="0"/>
              <a:t>.</a:t>
            </a:r>
          </a:p>
          <a:p>
            <a:pPr marL="342900" indent="-342900" algn="just">
              <a:buFont typeface="Wingdings" panose="05000000000000000000" pitchFamily="2" charset="2"/>
              <a:buChar char="Ø"/>
            </a:pPr>
            <a:endParaRPr lang="en-US" sz="1900" dirty="0"/>
          </a:p>
          <a:p>
            <a:pPr marL="342900" indent="-342900" algn="just">
              <a:buFont typeface="Wingdings" panose="05000000000000000000" pitchFamily="2" charset="2"/>
              <a:buChar char="Ø"/>
            </a:pPr>
            <a:r>
              <a:rPr lang="en-US" sz="1900" dirty="0"/>
              <a:t>4 Any Party that supplies information or material subject to a condition referred to in paragraph 2 may require the other Party to explain, in relation to that condition, the use made of such information or material.</a:t>
            </a:r>
          </a:p>
          <a:p>
            <a:pPr marL="342900" indent="-342900" algn="just">
              <a:buFont typeface="Wingdings" panose="05000000000000000000" pitchFamily="2" charset="2"/>
              <a:buChar char="Ø"/>
            </a:pPr>
            <a:endParaRPr lang="en-U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816429"/>
          </a:xfrm>
          <a:prstGeom prst="rect">
            <a:avLst/>
          </a:prstGeom>
        </p:spPr>
        <p:txBody>
          <a:bodyPr wrap="square">
            <a:spAutoFit/>
          </a:bodyPr>
          <a:lstStyle/>
          <a:p>
            <a:pPr marL="342900" indent="-342900" algn="just">
              <a:buFont typeface="Wingdings" pitchFamily="2" charset="2"/>
              <a:buChar char="ü"/>
            </a:pPr>
            <a:r>
              <a:rPr lang="en-US" sz="2200" dirty="0"/>
              <a:t>If requesting party cannot comply with condition imposed, it must inform the requested party</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The requested party can determine  whether to provide or refuse cooperation </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if requesting party accepts a condition, it must </a:t>
            </a:r>
            <a:r>
              <a:rPr lang="en-US" sz="2200" dirty="0" err="1"/>
              <a:t>honour</a:t>
            </a:r>
            <a:r>
              <a:rPr lang="en-US" sz="2200" dirty="0"/>
              <a:t> it</a:t>
            </a:r>
            <a:endParaRPr lang="en-GB" sz="2200" dirty="0"/>
          </a:p>
        </p:txBody>
      </p:sp>
    </p:spTree>
    <p:custDataLst>
      <p:tags r:id="rId1"/>
    </p:custDataLst>
    <p:extLst>
      <p:ext uri="{BB962C8B-B14F-4D97-AF65-F5344CB8AC3E}">
        <p14:creationId xmlns:p14="http://schemas.microsoft.com/office/powerpoint/2010/main" val="33324199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latin typeface="+mj-lt"/>
              </a:rPr>
              <a:t>Article 28 – Confidentiality and Limitation on Use</a:t>
            </a:r>
            <a:endParaRPr lang="en-GB" sz="24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1132" y="1051377"/>
            <a:ext cx="4476172" cy="5632311"/>
          </a:xfrm>
          <a:prstGeom prst="rect">
            <a:avLst/>
          </a:prstGeom>
        </p:spPr>
        <p:txBody>
          <a:bodyPr wrap="square">
            <a:spAutoFit/>
          </a:bodyPr>
          <a:lstStyle/>
          <a:p>
            <a:pPr marL="342900" indent="-342900" algn="just">
              <a:buFont typeface="Wingdings" panose="05000000000000000000" pitchFamily="2" charset="2"/>
              <a:buChar char="Ø"/>
            </a:pPr>
            <a:r>
              <a:rPr lang="en-US" sz="2000" dirty="0"/>
              <a:t>3 If the requesting Party cannot comply with a condition referred to in paragraph 2, it shall promptly inform the other Party, which shall then determine whether the information should nevertheless be provided. When the requesting Party accepts the condition, it shall be bound by it.</a:t>
            </a:r>
          </a:p>
          <a:p>
            <a:pPr marL="342900" indent="-342900" algn="just">
              <a:buFont typeface="Wingdings" panose="05000000000000000000" pitchFamily="2" charset="2"/>
              <a:buChar char="Ø"/>
            </a:pPr>
            <a:endParaRPr lang="en-US" sz="2000" dirty="0"/>
          </a:p>
          <a:p>
            <a:pPr marL="342900" indent="-342900" algn="just">
              <a:buFont typeface="Wingdings" panose="05000000000000000000" pitchFamily="2" charset="2"/>
              <a:buChar char="Ø"/>
            </a:pPr>
            <a:r>
              <a:rPr lang="en-US" sz="2000" dirty="0"/>
              <a:t>4 Any Party that supplies information or material subject to a condition referred to in paragraph 2 </a:t>
            </a:r>
            <a:r>
              <a:rPr lang="en-US" sz="2000" b="1" dirty="0">
                <a:solidFill>
                  <a:srgbClr val="FF0000"/>
                </a:solidFill>
              </a:rPr>
              <a:t>may require </a:t>
            </a:r>
            <a:r>
              <a:rPr lang="en-US" sz="2000" dirty="0"/>
              <a:t>the other Party to </a:t>
            </a:r>
            <a:r>
              <a:rPr lang="en-US" sz="2000" b="1" dirty="0">
                <a:solidFill>
                  <a:srgbClr val="FF0000"/>
                </a:solidFill>
              </a:rPr>
              <a:t>explain</a:t>
            </a:r>
            <a:r>
              <a:rPr lang="en-US" sz="2000" dirty="0"/>
              <a:t>, in relation to that condition, </a:t>
            </a:r>
            <a:r>
              <a:rPr lang="en-US" sz="2000" b="1" dirty="0">
                <a:solidFill>
                  <a:srgbClr val="FF0000"/>
                </a:solidFill>
              </a:rPr>
              <a:t>the use made </a:t>
            </a:r>
            <a:r>
              <a:rPr lang="en-US" sz="2000" dirty="0"/>
              <a:t>of such information or material.</a:t>
            </a:r>
          </a:p>
          <a:p>
            <a:pPr marL="342900" indent="-342900" algn="just">
              <a:buFont typeface="Wingdings" panose="05000000000000000000" pitchFamily="2" charset="2"/>
              <a:buChar char="Ø"/>
            </a:pPr>
            <a:endParaRPr lang="en-US" sz="20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816429"/>
          </a:xfrm>
          <a:prstGeom prst="rect">
            <a:avLst/>
          </a:prstGeom>
        </p:spPr>
        <p:txBody>
          <a:bodyPr wrap="square">
            <a:spAutoFit/>
          </a:bodyPr>
          <a:lstStyle/>
          <a:p>
            <a:pPr marL="342900" indent="-342900" algn="just">
              <a:buFont typeface="Wingdings" pitchFamily="2" charset="2"/>
              <a:buChar char="ü"/>
            </a:pPr>
            <a:r>
              <a:rPr lang="en-US" sz="2200" dirty="0"/>
              <a:t>The requesting party may be asked to explain the use made of information obtained conditionally so that the requested party can ascertain the conditions were complied with</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The explanation sought should not call for overly burdensome accounting </a:t>
            </a:r>
            <a:endParaRPr lang="en-GB" sz="2200" dirty="0"/>
          </a:p>
        </p:txBody>
      </p:sp>
    </p:spTree>
    <p:custDataLst>
      <p:tags r:id="rId1"/>
    </p:custDataLst>
    <p:extLst>
      <p:ext uri="{BB962C8B-B14F-4D97-AF65-F5344CB8AC3E}">
        <p14:creationId xmlns:p14="http://schemas.microsoft.com/office/powerpoint/2010/main" val="3206600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420849125"/>
              </p:ext>
            </p:extLst>
          </p:nvPr>
        </p:nvGraphicFramePr>
        <p:xfrm>
          <a:off x="88521" y="1111827"/>
          <a:ext cx="8930788" cy="5305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Brain outline">
            <a:extLst>
              <a:ext uri="{FF2B5EF4-FFF2-40B4-BE49-F238E27FC236}">
                <a16:creationId xmlns:a16="http://schemas.microsoft.com/office/drawing/2014/main" id="{1CE35A34-BF45-4530-AEF2-086A6A6983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113571">
            <a:off x="2524990" y="4353791"/>
            <a:ext cx="2100987" cy="2100987"/>
          </a:xfrm>
          <a:prstGeom prst="rect">
            <a:avLst/>
          </a:prstGeom>
        </p:spPr>
      </p:pic>
    </p:spTree>
    <p:extLst>
      <p:ext uri="{BB962C8B-B14F-4D97-AF65-F5344CB8AC3E}">
        <p14:creationId xmlns:p14="http://schemas.microsoft.com/office/powerpoint/2010/main" val="3951865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090867673"/>
              </p:ext>
            </p:extLst>
          </p:nvPr>
        </p:nvGraphicFramePr>
        <p:xfrm>
          <a:off x="88521" y="1111827"/>
          <a:ext cx="8930788" cy="53055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Brain outline">
            <a:extLst>
              <a:ext uri="{FF2B5EF4-FFF2-40B4-BE49-F238E27FC236}">
                <a16:creationId xmlns:a16="http://schemas.microsoft.com/office/drawing/2014/main" id="{1CE35A34-BF45-4530-AEF2-086A6A6983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113571">
            <a:off x="2524990" y="4353791"/>
            <a:ext cx="2100987" cy="2100987"/>
          </a:xfrm>
          <a:prstGeom prst="rect">
            <a:avLst/>
          </a:prstGeom>
        </p:spPr>
      </p:pic>
    </p:spTree>
    <p:extLst>
      <p:ext uri="{BB962C8B-B14F-4D97-AF65-F5344CB8AC3E}">
        <p14:creationId xmlns:p14="http://schemas.microsoft.com/office/powerpoint/2010/main" val="392324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69011"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solidFill>
                  <a:schemeClr val="bg1"/>
                </a:solidFill>
                <a:latin typeface="+mj-lt"/>
              </a:rPr>
              <a:t>Specialized Judicial Course on </a:t>
            </a:r>
          </a:p>
          <a:p>
            <a:pPr algn="r"/>
            <a:r>
              <a:rPr lang="en-GB" sz="3000" b="1" dirty="0">
                <a:solidFill>
                  <a:schemeClr val="bg1"/>
                </a:solidFill>
                <a:latin typeface="+mj-lt"/>
              </a:rPr>
              <a:t>International Cooperation</a:t>
            </a:r>
            <a:endParaRPr lang="fr-FR" sz="3000" b="1" dirty="0">
              <a:solidFill>
                <a:schemeClr val="bg1"/>
              </a:solidFill>
              <a:latin typeface="+mj-lt"/>
            </a:endParaRPr>
          </a:p>
        </p:txBody>
      </p:sp>
      <p:pic>
        <p:nvPicPr>
          <p:cNvPr id="5" name="Graphic 4" descr="Questions outline">
            <a:extLst>
              <a:ext uri="{FF2B5EF4-FFF2-40B4-BE49-F238E27FC236}">
                <a16:creationId xmlns:a16="http://schemas.microsoft.com/office/drawing/2014/main" id="{76EBC86E-2142-4AAF-AFA3-838C46F4BD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E2C3A576-8B33-4D5E-92BD-40ADD121D357}"/>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63534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69010"/>
            <a:ext cx="8928340" cy="825193"/>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274195"/>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One</a:t>
            </a:r>
          </a:p>
          <a:p>
            <a:pPr algn="ctr" eaLnBrk="1" hangingPunct="1">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ea typeface="ＭＳ Ｐゴシック" charset="0"/>
                <a:cs typeface="ＭＳ Ｐゴシック" charset="0"/>
              </a:rPr>
              <a:t>General Provisions</a:t>
            </a:r>
            <a:endParaRPr lang="en-GB" sz="3200" dirty="0">
              <a:solidFill>
                <a:srgbClr val="005E8E"/>
              </a:solidFill>
            </a:endParaRPr>
          </a:p>
        </p:txBody>
      </p:sp>
    </p:spTree>
    <p:custDataLst>
      <p:tags r:id="rId1"/>
    </p:custDataLst>
    <p:extLst>
      <p:ext uri="{BB962C8B-B14F-4D97-AF65-F5344CB8AC3E}">
        <p14:creationId xmlns:p14="http://schemas.microsoft.com/office/powerpoint/2010/main" val="2064157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60384"/>
            <a:ext cx="9144000" cy="833819"/>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solidFill>
                  <a:schemeClr val="bg1"/>
                </a:solidFill>
                <a:latin typeface="+mj-lt"/>
              </a:rPr>
              <a:t>Specialized Judicial Course on </a:t>
            </a:r>
          </a:p>
          <a:p>
            <a:pPr algn="r"/>
            <a:r>
              <a:rPr lang="en-GB" sz="3000" b="1" dirty="0">
                <a:solidFill>
                  <a:schemeClr val="bg1"/>
                </a:solidFill>
                <a:latin typeface="+mj-lt"/>
              </a:rPr>
              <a:t>International Cooperation</a:t>
            </a:r>
            <a:endParaRPr lang="fr-FR" sz="30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Two</a:t>
            </a:r>
          </a:p>
          <a:p>
            <a:pPr algn="ctr">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rPr>
              <a:t>Special Provisions </a:t>
            </a:r>
          </a:p>
          <a:p>
            <a:pPr algn="ctr" eaLnBrk="1" hangingPunct="1">
              <a:lnSpc>
                <a:spcPct val="80000"/>
              </a:lnSpc>
            </a:pPr>
            <a:endParaRPr lang="en-GB" sz="3200" dirty="0">
              <a:solidFill>
                <a:srgbClr val="005E8E"/>
              </a:solidFill>
            </a:endParaRPr>
          </a:p>
        </p:txBody>
      </p:sp>
    </p:spTree>
    <p:custDataLst>
      <p:tags r:id="rId1"/>
    </p:custDataLst>
    <p:extLst>
      <p:ext uri="{BB962C8B-B14F-4D97-AF65-F5344CB8AC3E}">
        <p14:creationId xmlns:p14="http://schemas.microsoft.com/office/powerpoint/2010/main" val="3903092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29 – Expedited Preservation </a:t>
            </a:r>
          </a:p>
        </p:txBody>
      </p:sp>
      <p:sp>
        <p:nvSpPr>
          <p:cNvPr id="7" name="Rectangle 6">
            <a:extLst>
              <a:ext uri="{FF2B5EF4-FFF2-40B4-BE49-F238E27FC236}">
                <a16:creationId xmlns:a16="http://schemas.microsoft.com/office/drawing/2014/main" id="{D10CC973-3048-4480-AF1E-5EDA3830CFDE}"/>
              </a:ext>
            </a:extLst>
          </p:cNvPr>
          <p:cNvSpPr/>
          <p:nvPr/>
        </p:nvSpPr>
        <p:spPr>
          <a:xfrm>
            <a:off x="26375" y="1231374"/>
            <a:ext cx="4449615" cy="5062924"/>
          </a:xfrm>
          <a:prstGeom prst="rect">
            <a:avLst/>
          </a:prstGeom>
        </p:spPr>
        <p:txBody>
          <a:bodyPr wrap="square">
            <a:spAutoFit/>
          </a:bodyPr>
          <a:lstStyle/>
          <a:p>
            <a:pPr marL="342900" indent="-342900" algn="just">
              <a:buFont typeface="Wingdings" panose="05000000000000000000" pitchFamily="2" charset="2"/>
              <a:buChar char="Ø"/>
            </a:pPr>
            <a:r>
              <a:rPr lang="en-US" sz="1900" dirty="0">
                <a:ea typeface="Verdana" panose="020B0604030504040204" pitchFamily="34" charset="0"/>
                <a:cs typeface="Arial" panose="020B0604020202020204" pitchFamily="34" charset="0"/>
              </a:rPr>
              <a:t>Expedited preservation of data stored in a computer system </a:t>
            </a:r>
          </a:p>
          <a:p>
            <a:pPr marL="342900" indent="-342900" algn="just">
              <a:buFont typeface="Wingdings" panose="05000000000000000000" pitchFamily="2" charset="2"/>
              <a:buChar char="Ø"/>
            </a:pPr>
            <a:endParaRPr lang="en-US" sz="19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en-US" sz="1900" dirty="0">
                <a:ea typeface="Verdana" panose="020B0604030504040204" pitchFamily="34" charset="0"/>
                <a:cs typeface="Arial" panose="020B0604020202020204" pitchFamily="34" charset="0"/>
              </a:rPr>
              <a:t>Parallel framework to the internal provision allows one Party to require from other Party the expedited preservation of data if at the same time expresses its intention of sending a formal request of assistance for a search, or a seizure, or any similar measure </a:t>
            </a:r>
          </a:p>
          <a:p>
            <a:pPr marL="342900" indent="-342900" algn="just">
              <a:buFont typeface="Wingdings" panose="05000000000000000000" pitchFamily="2" charset="2"/>
              <a:buChar char="Ø"/>
            </a:pPr>
            <a:endParaRPr lang="en-US" sz="19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en-US" sz="1900" dirty="0">
                <a:ea typeface="Verdana" panose="020B0604030504040204" pitchFamily="34" charset="0"/>
                <a:cs typeface="Arial" panose="020B0604020202020204" pitchFamily="34" charset="0"/>
              </a:rPr>
              <a:t>The requested party must act with due diligence, to preserve requested data, according to its own national law </a:t>
            </a:r>
          </a:p>
          <a:p>
            <a:pPr marL="342900" indent="-342900" algn="just">
              <a:buFont typeface="Wingdings" panose="05000000000000000000" pitchFamily="2" charset="2"/>
              <a:buChar char="Ø"/>
            </a:pPr>
            <a:endParaRPr lang="en-US" sz="1900" dirty="0">
              <a:ea typeface="Verdana" panose="020B060403050404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EB3A8DE-CAA7-46E1-96C8-6203F1982BD2}"/>
              </a:ext>
            </a:extLst>
          </p:cNvPr>
          <p:cNvSpPr/>
          <p:nvPr/>
        </p:nvSpPr>
        <p:spPr>
          <a:xfrm>
            <a:off x="4475991" y="1166842"/>
            <a:ext cx="4572000" cy="2246769"/>
          </a:xfrm>
          <a:prstGeom prst="rect">
            <a:avLst/>
          </a:prstGeom>
        </p:spPr>
        <p:txBody>
          <a:bodyPr>
            <a:spAutoFit/>
          </a:bodyPr>
          <a:lstStyle/>
          <a:p>
            <a:pPr marL="342900" indent="-342900" algn="just">
              <a:buFont typeface="Wingdings" panose="05000000000000000000" pitchFamily="2" charset="2"/>
              <a:buChar char="Ø"/>
            </a:pPr>
            <a:r>
              <a:rPr lang="en-US" sz="2000" dirty="0">
                <a:ea typeface="Verdana" panose="020B0604030504040204" pitchFamily="34" charset="0"/>
                <a:cs typeface="Arial" panose="020B0604020202020204" pitchFamily="34" charset="0"/>
              </a:rPr>
              <a:t>Dual criminality cannot be required by the requested party, as condition for preservation of data (except offenses other than Art 2-11 or political, sovereignty, security, public order, or other essential interests)</a:t>
            </a:r>
            <a:endParaRPr lang="en-GB" sz="2000" dirty="0">
              <a:ea typeface="Verdana" panose="020B0604030504040204" pitchFamily="34" charset="0"/>
              <a:cs typeface="Arial" panose="020B0604020202020204" pitchFamily="34" charset="0"/>
            </a:endParaRPr>
          </a:p>
        </p:txBody>
      </p:sp>
      <p:pic>
        <p:nvPicPr>
          <p:cNvPr id="5" name="Picture 2" descr="Image result for data preservation cartoon">
            <a:extLst>
              <a:ext uri="{FF2B5EF4-FFF2-40B4-BE49-F238E27FC236}">
                <a16:creationId xmlns:a16="http://schemas.microsoft.com/office/drawing/2014/main" id="{C2CCE09C-8029-464A-9CFE-9ABBC65EE9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482" y="3397389"/>
            <a:ext cx="2590299" cy="30011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83681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29 – Expedited Preservation </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73567"/>
            <a:ext cx="4742502" cy="5047536"/>
          </a:xfrm>
          <a:prstGeom prst="rect">
            <a:avLst/>
          </a:prstGeom>
        </p:spPr>
        <p:txBody>
          <a:bodyPr wrap="square">
            <a:spAutoFit/>
          </a:bodyPr>
          <a:lstStyle/>
          <a:p>
            <a:pPr algn="just">
              <a:buNone/>
            </a:pPr>
            <a:r>
              <a:rPr lang="en-US" sz="1400" dirty="0"/>
              <a:t>1 A Party may request another Party to order or otherwise obtain the expeditious preservation of data stored by means of a computer system, located within the territory of that other Party and </a:t>
            </a:r>
            <a:r>
              <a:rPr lang="en-US" sz="1400" b="1" dirty="0">
                <a:solidFill>
                  <a:srgbClr val="FF0000"/>
                </a:solidFill>
              </a:rPr>
              <a:t>in respect of which the requesting Party intends to submit a request for mutual assistance</a:t>
            </a:r>
            <a:r>
              <a:rPr lang="en-US" sz="1400" dirty="0"/>
              <a:t> for the search or similar access, seizure or similar securing, or disclosure of the data.</a:t>
            </a:r>
          </a:p>
          <a:p>
            <a:pPr algn="just">
              <a:buNone/>
            </a:pPr>
            <a:endParaRPr lang="en-US" sz="1400" dirty="0"/>
          </a:p>
          <a:p>
            <a:pPr algn="just">
              <a:buNone/>
            </a:pPr>
            <a:r>
              <a:rPr lang="en-US" sz="1400" dirty="0"/>
              <a:t>2 A request for preservation made under paragraph 1 shall specify:</a:t>
            </a:r>
          </a:p>
          <a:p>
            <a:pPr algn="just">
              <a:buNone/>
            </a:pPr>
            <a:r>
              <a:rPr lang="en-US" sz="1400" dirty="0"/>
              <a:t>a the authority seeking the preservation;</a:t>
            </a:r>
          </a:p>
          <a:p>
            <a:pPr algn="just">
              <a:buNone/>
            </a:pPr>
            <a:r>
              <a:rPr lang="en-US" sz="1400" dirty="0"/>
              <a:t>b the offence that is the subject of a criminal investigation or proceedings and a brief summary of the related facts;</a:t>
            </a:r>
          </a:p>
          <a:p>
            <a:pPr algn="just">
              <a:buNone/>
            </a:pPr>
            <a:r>
              <a:rPr lang="en-US" sz="1400" dirty="0"/>
              <a:t>c the stored computer data to be preserved and its relationship to the offence;</a:t>
            </a:r>
          </a:p>
          <a:p>
            <a:pPr algn="just">
              <a:buNone/>
            </a:pPr>
            <a:r>
              <a:rPr lang="en-US" sz="1400" dirty="0"/>
              <a:t>d any available information identifying the custodian of the stored computer data or the location of the computer system;</a:t>
            </a:r>
          </a:p>
          <a:p>
            <a:pPr algn="just">
              <a:buNone/>
            </a:pPr>
            <a:r>
              <a:rPr lang="en-US" sz="1400" dirty="0"/>
              <a:t>e the necessity of the preservation; and</a:t>
            </a:r>
          </a:p>
          <a:p>
            <a:pPr algn="just">
              <a:buNone/>
            </a:pPr>
            <a:r>
              <a:rPr lang="en-US" sz="1400" dirty="0"/>
              <a:t>f that the Party intends to submit a request for mutual assistance for the search or similar access, seizure or similar securing, or disclosure of the stored computer data.</a:t>
            </a:r>
          </a:p>
        </p:txBody>
      </p:sp>
      <p:sp>
        <p:nvSpPr>
          <p:cNvPr id="6" name="Rectangle 5">
            <a:extLst>
              <a:ext uri="{FF2B5EF4-FFF2-40B4-BE49-F238E27FC236}">
                <a16:creationId xmlns:a16="http://schemas.microsoft.com/office/drawing/2014/main" id="{524B6456-681F-2F44-A01A-AD3514E81BD2}"/>
              </a:ext>
            </a:extLst>
          </p:cNvPr>
          <p:cNvSpPr/>
          <p:nvPr/>
        </p:nvSpPr>
        <p:spPr>
          <a:xfrm>
            <a:off x="4998128" y="1276964"/>
            <a:ext cx="4050044" cy="3785652"/>
          </a:xfrm>
          <a:prstGeom prst="rect">
            <a:avLst/>
          </a:prstGeom>
        </p:spPr>
        <p:txBody>
          <a:bodyPr wrap="square">
            <a:spAutoFit/>
          </a:bodyPr>
          <a:lstStyle/>
          <a:p>
            <a:pPr marL="342900" indent="-342900" algn="just">
              <a:buFont typeface="Wingdings" panose="05000000000000000000" pitchFamily="2" charset="2"/>
              <a:buChar char="Ø"/>
              <a:defRPr/>
            </a:pPr>
            <a:r>
              <a:rPr lang="en-GB" sz="2000" dirty="0">
                <a:ea typeface="+mn-ea"/>
                <a:cs typeface="Arial" panose="020B0604020202020204" pitchFamily="34" charset="0"/>
              </a:rPr>
              <a:t>Preservation is limited, provisional measure to secure data from modification / deletion while party submits request for search/ similar access, seizure/ similar securing or disclosure of data</a:t>
            </a:r>
          </a:p>
          <a:p>
            <a:pPr marL="342900" indent="-342900" algn="just">
              <a:buFont typeface="Wingdings" panose="05000000000000000000" pitchFamily="2" charset="2"/>
              <a:buChar char="Ø"/>
              <a:defRPr/>
            </a:pPr>
            <a:endParaRPr lang="en-GB" sz="2000" dirty="0">
              <a:ea typeface="+mn-ea"/>
              <a:cs typeface="Arial" panose="020B0604020202020204" pitchFamily="34" charset="0"/>
            </a:endParaRPr>
          </a:p>
          <a:p>
            <a:pPr marL="342900" indent="-342900" algn="just">
              <a:buFont typeface="Wingdings" panose="05000000000000000000" pitchFamily="2" charset="2"/>
              <a:buChar char="Ø"/>
              <a:defRPr/>
            </a:pPr>
            <a:r>
              <a:rPr lang="en-GB" sz="2000" dirty="0">
                <a:ea typeface="+mn-ea"/>
                <a:cs typeface="Arial" panose="020B0604020202020204" pitchFamily="34" charset="0"/>
              </a:rPr>
              <a:t>Preservation intended to take place faster than the execution of other requests for mutual assistance </a:t>
            </a:r>
          </a:p>
        </p:txBody>
      </p:sp>
    </p:spTree>
    <p:custDataLst>
      <p:tags r:id="rId1"/>
    </p:custDataLst>
    <p:extLst>
      <p:ext uri="{BB962C8B-B14F-4D97-AF65-F5344CB8AC3E}">
        <p14:creationId xmlns:p14="http://schemas.microsoft.com/office/powerpoint/2010/main" val="4141328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29 – Expedited Preservation </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73567"/>
            <a:ext cx="4742502" cy="5447645"/>
          </a:xfrm>
          <a:prstGeom prst="rect">
            <a:avLst/>
          </a:prstGeom>
        </p:spPr>
        <p:txBody>
          <a:bodyPr wrap="square">
            <a:spAutoFit/>
          </a:bodyPr>
          <a:lstStyle/>
          <a:p>
            <a:pPr algn="just">
              <a:buNone/>
            </a:pPr>
            <a:r>
              <a:rPr lang="en-US" sz="1400" dirty="0"/>
              <a:t>1 A Party may request another Party to order or otherwise obtain the expeditious preservation of data stored by means of a computer system, located within the territory of that other Party and in respect of which the requesting Party intends to submit a request for mutual assistance for the search or similar access, seizure or similar securing, or disclosure of the data.</a:t>
            </a:r>
          </a:p>
          <a:p>
            <a:pPr algn="just">
              <a:buNone/>
            </a:pPr>
            <a:endParaRPr lang="en-US" sz="1400" dirty="0"/>
          </a:p>
          <a:p>
            <a:pPr algn="just">
              <a:buNone/>
            </a:pPr>
            <a:r>
              <a:rPr lang="en-US" sz="1400" dirty="0"/>
              <a:t>2 A request for preservation made under paragraph 1 shall </a:t>
            </a:r>
            <a:r>
              <a:rPr lang="en-US" sz="1400" b="1" dirty="0">
                <a:solidFill>
                  <a:srgbClr val="FF0000"/>
                </a:solidFill>
              </a:rPr>
              <a:t>specify</a:t>
            </a:r>
            <a:r>
              <a:rPr lang="en-US" sz="1400" dirty="0"/>
              <a:t>:</a:t>
            </a:r>
          </a:p>
          <a:p>
            <a:pPr algn="just">
              <a:buNone/>
            </a:pPr>
            <a:r>
              <a:rPr lang="en-US" sz="1400" dirty="0"/>
              <a:t>a the </a:t>
            </a:r>
            <a:r>
              <a:rPr lang="en-US" sz="1400" b="1" dirty="0">
                <a:solidFill>
                  <a:srgbClr val="FF0000"/>
                </a:solidFill>
              </a:rPr>
              <a:t>authority </a:t>
            </a:r>
            <a:r>
              <a:rPr lang="en-US" sz="1400" dirty="0"/>
              <a:t>seeking the preservation;</a:t>
            </a:r>
          </a:p>
          <a:p>
            <a:pPr algn="just">
              <a:buNone/>
            </a:pPr>
            <a:r>
              <a:rPr lang="en-US" sz="1400" dirty="0"/>
              <a:t>b the </a:t>
            </a:r>
            <a:r>
              <a:rPr lang="en-US" sz="1400" b="1" dirty="0">
                <a:solidFill>
                  <a:srgbClr val="FF0000"/>
                </a:solidFill>
              </a:rPr>
              <a:t>offence </a:t>
            </a:r>
            <a:r>
              <a:rPr lang="en-US" sz="1400" dirty="0"/>
              <a:t>that is the subject of a criminal investigation or proceedings and a brief summary of the related </a:t>
            </a:r>
            <a:r>
              <a:rPr lang="en-US" sz="1400" b="1" dirty="0">
                <a:solidFill>
                  <a:srgbClr val="FF0000"/>
                </a:solidFill>
              </a:rPr>
              <a:t>facts</a:t>
            </a:r>
            <a:r>
              <a:rPr lang="en-US" sz="1400" dirty="0"/>
              <a:t>;</a:t>
            </a:r>
          </a:p>
          <a:p>
            <a:pPr algn="just">
              <a:buNone/>
            </a:pPr>
            <a:r>
              <a:rPr lang="en-US" sz="1400" dirty="0"/>
              <a:t>c the </a:t>
            </a:r>
            <a:r>
              <a:rPr lang="en-US" sz="1400" b="1" dirty="0">
                <a:solidFill>
                  <a:srgbClr val="FF0000"/>
                </a:solidFill>
              </a:rPr>
              <a:t>stored computer data</a:t>
            </a:r>
            <a:r>
              <a:rPr lang="en-US" sz="1400" dirty="0"/>
              <a:t> to be preserved and its relationship to the offence;</a:t>
            </a:r>
          </a:p>
          <a:p>
            <a:pPr algn="just">
              <a:buNone/>
            </a:pPr>
            <a:r>
              <a:rPr lang="en-US" sz="1400" dirty="0"/>
              <a:t>d any </a:t>
            </a:r>
            <a:r>
              <a:rPr lang="en-US" sz="1400" b="1" dirty="0">
                <a:solidFill>
                  <a:srgbClr val="FF0000"/>
                </a:solidFill>
              </a:rPr>
              <a:t>available information identifying the custodian</a:t>
            </a:r>
            <a:r>
              <a:rPr lang="en-US" sz="1400" dirty="0"/>
              <a:t> of the stored computer data or the </a:t>
            </a:r>
            <a:r>
              <a:rPr lang="en-US" sz="1400" b="1" dirty="0">
                <a:solidFill>
                  <a:srgbClr val="FF0000"/>
                </a:solidFill>
              </a:rPr>
              <a:t>location</a:t>
            </a:r>
            <a:r>
              <a:rPr lang="en-US" sz="1400" dirty="0"/>
              <a:t> of the computer system;</a:t>
            </a:r>
          </a:p>
          <a:p>
            <a:pPr algn="just">
              <a:buNone/>
            </a:pPr>
            <a:r>
              <a:rPr lang="en-US" sz="1400" dirty="0"/>
              <a:t>e the </a:t>
            </a:r>
            <a:r>
              <a:rPr lang="en-US" sz="1400" b="1" dirty="0">
                <a:solidFill>
                  <a:srgbClr val="FF0000"/>
                </a:solidFill>
              </a:rPr>
              <a:t>necessity </a:t>
            </a:r>
            <a:r>
              <a:rPr lang="en-US" sz="1400" dirty="0"/>
              <a:t>of the preservation; and</a:t>
            </a:r>
          </a:p>
          <a:p>
            <a:pPr algn="just">
              <a:buNone/>
            </a:pPr>
            <a:r>
              <a:rPr lang="en-US" sz="1400" dirty="0"/>
              <a:t>f that the Party </a:t>
            </a:r>
            <a:r>
              <a:rPr lang="en-US" sz="1400" b="1" dirty="0">
                <a:solidFill>
                  <a:srgbClr val="FF0000"/>
                </a:solidFill>
              </a:rPr>
              <a:t>intends to submit a request for mutual assistance</a:t>
            </a:r>
            <a:r>
              <a:rPr lang="en-US" sz="1400" dirty="0"/>
              <a:t> for the search or similar access, seizure or similar securing, or disclosure of the stored computer data.</a:t>
            </a:r>
          </a:p>
        </p:txBody>
      </p:sp>
      <p:sp>
        <p:nvSpPr>
          <p:cNvPr id="6" name="Rectangle 5">
            <a:extLst>
              <a:ext uri="{FF2B5EF4-FFF2-40B4-BE49-F238E27FC236}">
                <a16:creationId xmlns:a16="http://schemas.microsoft.com/office/drawing/2014/main" id="{524B6456-681F-2F44-A01A-AD3514E81BD2}"/>
              </a:ext>
            </a:extLst>
          </p:cNvPr>
          <p:cNvSpPr/>
          <p:nvPr/>
        </p:nvSpPr>
        <p:spPr>
          <a:xfrm>
            <a:off x="4909351" y="1109462"/>
            <a:ext cx="4138821" cy="4801314"/>
          </a:xfrm>
          <a:prstGeom prst="rect">
            <a:avLst/>
          </a:prstGeom>
        </p:spPr>
        <p:txBody>
          <a:bodyPr wrap="square">
            <a:spAutoFit/>
          </a:bodyPr>
          <a:lstStyle/>
          <a:p>
            <a:pPr marL="342900" indent="-342900" algn="just">
              <a:buFont typeface="Wingdings" panose="05000000000000000000" pitchFamily="2" charset="2"/>
              <a:buChar char="Ø"/>
              <a:defRPr/>
            </a:pPr>
            <a:r>
              <a:rPr lang="en-GB" dirty="0">
                <a:ea typeface="+mn-ea"/>
                <a:cs typeface="Arial" panose="020B0604020202020204" pitchFamily="34" charset="0"/>
              </a:rPr>
              <a:t>Contents of request for preservation </a:t>
            </a:r>
          </a:p>
          <a:p>
            <a:pPr marL="342900" indent="-342900" algn="just">
              <a:buFont typeface="Wingdings" panose="05000000000000000000" pitchFamily="2" charset="2"/>
              <a:buChar char="Ø"/>
              <a:defRPr/>
            </a:pPr>
            <a:endParaRPr lang="en-GB" dirty="0">
              <a:ea typeface="+mn-ea"/>
              <a:cs typeface="Arial" panose="020B0604020202020204" pitchFamily="34" charset="0"/>
            </a:endParaRPr>
          </a:p>
          <a:p>
            <a:pPr marL="342900" indent="-342900" algn="just">
              <a:buFont typeface="Wingdings" panose="05000000000000000000" pitchFamily="2" charset="2"/>
              <a:buChar char="Ø"/>
              <a:defRPr/>
            </a:pPr>
            <a:r>
              <a:rPr lang="en-GB" dirty="0">
                <a:ea typeface="+mn-ea"/>
                <a:cs typeface="Arial" panose="020B0604020202020204" pitchFamily="34" charset="0"/>
              </a:rPr>
              <a:t>Information to be a summary and minimum information required to enable preservation of data</a:t>
            </a:r>
          </a:p>
          <a:p>
            <a:pPr marL="342900" indent="-342900" algn="just">
              <a:buFont typeface="Wingdings" panose="05000000000000000000" pitchFamily="2" charset="2"/>
              <a:buChar char="Ø"/>
              <a:defRPr/>
            </a:pPr>
            <a:endParaRPr lang="en-GB" dirty="0">
              <a:ea typeface="+mn-ea"/>
              <a:cs typeface="Arial" panose="020B0604020202020204" pitchFamily="34" charset="0"/>
            </a:endParaRPr>
          </a:p>
          <a:p>
            <a:pPr marL="342900" indent="-342900" algn="just">
              <a:buFont typeface="Wingdings" panose="05000000000000000000" pitchFamily="2" charset="2"/>
              <a:buChar char="Ø"/>
              <a:defRPr/>
            </a:pPr>
            <a:r>
              <a:rPr lang="en-GB" dirty="0">
                <a:ea typeface="+mn-ea"/>
                <a:cs typeface="Arial" panose="020B0604020202020204" pitchFamily="34" charset="0"/>
              </a:rPr>
              <a:t>Request must specify:</a:t>
            </a:r>
          </a:p>
          <a:p>
            <a:pPr marL="800100" lvl="1" indent="-342900" algn="just">
              <a:buFont typeface="Wingdings" panose="05000000000000000000" pitchFamily="2" charset="2"/>
              <a:buChar char="Ø"/>
              <a:defRPr/>
            </a:pPr>
            <a:r>
              <a:rPr lang="en-GB" dirty="0">
                <a:ea typeface="+mn-ea"/>
                <a:cs typeface="Arial" panose="020B0604020202020204" pitchFamily="34" charset="0"/>
              </a:rPr>
              <a:t>Authority seeking preservation</a:t>
            </a:r>
          </a:p>
          <a:p>
            <a:pPr marL="800100" lvl="1" indent="-342900" algn="just">
              <a:buFont typeface="Wingdings" panose="05000000000000000000" pitchFamily="2" charset="2"/>
              <a:buChar char="Ø"/>
              <a:defRPr/>
            </a:pPr>
            <a:r>
              <a:rPr lang="en-GB" dirty="0">
                <a:ea typeface="+mn-ea"/>
                <a:cs typeface="Arial" panose="020B0604020202020204" pitchFamily="34" charset="0"/>
              </a:rPr>
              <a:t>Offence </a:t>
            </a:r>
          </a:p>
          <a:p>
            <a:pPr marL="800100" lvl="1" indent="-342900" algn="just">
              <a:buFont typeface="Wingdings" panose="05000000000000000000" pitchFamily="2" charset="2"/>
              <a:buChar char="Ø"/>
              <a:defRPr/>
            </a:pPr>
            <a:r>
              <a:rPr lang="en-GB" dirty="0">
                <a:ea typeface="+mn-ea"/>
                <a:cs typeface="Arial" panose="020B0604020202020204" pitchFamily="34" charset="0"/>
              </a:rPr>
              <a:t>Summary of facts</a:t>
            </a:r>
          </a:p>
          <a:p>
            <a:pPr marL="800100" lvl="1" indent="-342900" algn="just">
              <a:buFont typeface="Wingdings" panose="05000000000000000000" pitchFamily="2" charset="2"/>
              <a:buChar char="Ø"/>
              <a:defRPr/>
            </a:pPr>
            <a:r>
              <a:rPr lang="en-GB" dirty="0">
                <a:ea typeface="+mn-ea"/>
                <a:cs typeface="Arial" panose="020B0604020202020204" pitchFamily="34" charset="0"/>
              </a:rPr>
              <a:t>Information sufficient to identify data and its location</a:t>
            </a:r>
          </a:p>
          <a:p>
            <a:pPr marL="800100" lvl="1" indent="-342900" algn="just">
              <a:buFont typeface="Wingdings" panose="05000000000000000000" pitchFamily="2" charset="2"/>
              <a:buChar char="Ø"/>
              <a:defRPr/>
            </a:pPr>
            <a:r>
              <a:rPr lang="en-GB" dirty="0">
                <a:ea typeface="+mn-ea"/>
                <a:cs typeface="Arial" panose="020B0604020202020204" pitchFamily="34" charset="0"/>
              </a:rPr>
              <a:t>Relevance of data</a:t>
            </a:r>
          </a:p>
          <a:p>
            <a:pPr marL="800100" lvl="1" indent="-342900" algn="just">
              <a:buFont typeface="Wingdings" panose="05000000000000000000" pitchFamily="2" charset="2"/>
              <a:buChar char="Ø"/>
              <a:defRPr/>
            </a:pPr>
            <a:r>
              <a:rPr lang="en-GB" dirty="0">
                <a:ea typeface="+mn-ea"/>
                <a:cs typeface="Arial" panose="020B0604020202020204" pitchFamily="34" charset="0"/>
              </a:rPr>
              <a:t>Necessity for preservation</a:t>
            </a:r>
          </a:p>
          <a:p>
            <a:pPr marL="800100" lvl="1" indent="-342900" algn="just">
              <a:buFont typeface="Wingdings" panose="05000000000000000000" pitchFamily="2" charset="2"/>
              <a:buChar char="Ø"/>
              <a:defRPr/>
            </a:pPr>
            <a:r>
              <a:rPr lang="en-GB" dirty="0">
                <a:ea typeface="+mn-ea"/>
                <a:cs typeface="Arial" panose="020B0604020202020204" pitchFamily="34" charset="0"/>
              </a:rPr>
              <a:t>Undertaking to submit MLA request</a:t>
            </a:r>
          </a:p>
        </p:txBody>
      </p:sp>
    </p:spTree>
    <p:custDataLst>
      <p:tags r:id="rId1"/>
    </p:custDataLst>
    <p:extLst>
      <p:ext uri="{BB962C8B-B14F-4D97-AF65-F5344CB8AC3E}">
        <p14:creationId xmlns:p14="http://schemas.microsoft.com/office/powerpoint/2010/main" val="2985070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29 – Expedited Preservation </a:t>
            </a:r>
          </a:p>
        </p:txBody>
      </p:sp>
      <p:sp>
        <p:nvSpPr>
          <p:cNvPr id="5" name="Rectangle 4">
            <a:extLst>
              <a:ext uri="{FF2B5EF4-FFF2-40B4-BE49-F238E27FC236}">
                <a16:creationId xmlns:a16="http://schemas.microsoft.com/office/drawing/2014/main" id="{7FA81925-418B-D44C-9255-2AEBBFBC0ADA}"/>
              </a:ext>
            </a:extLst>
          </p:cNvPr>
          <p:cNvSpPr/>
          <p:nvPr/>
        </p:nvSpPr>
        <p:spPr>
          <a:xfrm>
            <a:off x="87867" y="1085488"/>
            <a:ext cx="4742502" cy="5293757"/>
          </a:xfrm>
          <a:prstGeom prst="rect">
            <a:avLst/>
          </a:prstGeom>
        </p:spPr>
        <p:txBody>
          <a:bodyPr wrap="square">
            <a:spAutoFit/>
          </a:bodyPr>
          <a:lstStyle/>
          <a:p>
            <a:pPr algn="just">
              <a:buNone/>
            </a:pPr>
            <a:r>
              <a:rPr lang="en-US" sz="1300" dirty="0"/>
              <a:t>3 Upon receiving the request from another Party, the requested Party shall take </a:t>
            </a:r>
            <a:r>
              <a:rPr lang="en-US" sz="1300" b="1" dirty="0">
                <a:solidFill>
                  <a:srgbClr val="FF0000"/>
                </a:solidFill>
              </a:rPr>
              <a:t>all appropriate measures to preserve expeditiously the specified data</a:t>
            </a:r>
            <a:r>
              <a:rPr lang="en-US" sz="1300" dirty="0"/>
              <a:t> in accordance with its domestic law. For the purposes of responding to a request, </a:t>
            </a:r>
            <a:r>
              <a:rPr lang="en-US" sz="1300" b="1" dirty="0">
                <a:solidFill>
                  <a:srgbClr val="FF0000"/>
                </a:solidFill>
              </a:rPr>
              <a:t>dual criminality shall not be required </a:t>
            </a:r>
            <a:r>
              <a:rPr lang="en-US" sz="1300" dirty="0"/>
              <a:t>as a condition to providing such preservation.</a:t>
            </a:r>
          </a:p>
          <a:p>
            <a:pPr algn="just">
              <a:buNone/>
            </a:pPr>
            <a:endParaRPr lang="en-US" sz="1300" dirty="0"/>
          </a:p>
          <a:p>
            <a:pPr algn="just">
              <a:buNone/>
            </a:pPr>
            <a:r>
              <a:rPr lang="en-US" sz="1300" dirty="0"/>
              <a:t>4 A Party that requires dual criminality as a condition for responding to a request for mutual assistance for the search or similar access, seizure or similar securing, or disclosure of stored data may, in respect of offences other than those established in accordance with Articles 2 through 11 of this Convention, reserve the right to refuse the request for preservation under this article in cases where it has reasons to believe that at the time of disclosure the condition of dual criminality cannot be fulfilled.</a:t>
            </a:r>
          </a:p>
          <a:p>
            <a:pPr algn="just">
              <a:buNone/>
            </a:pPr>
            <a:endParaRPr lang="en-US" sz="1300" dirty="0"/>
          </a:p>
          <a:p>
            <a:pPr algn="just">
              <a:buNone/>
            </a:pPr>
            <a:r>
              <a:rPr lang="en-US" sz="1300" dirty="0"/>
              <a:t>5 In addition, a request for preservation may only be refused if:</a:t>
            </a:r>
          </a:p>
          <a:p>
            <a:pPr algn="just">
              <a:buNone/>
            </a:pPr>
            <a:r>
              <a:rPr lang="en-US" sz="1300" dirty="0"/>
              <a:t>a the request concerns an offence which the requested Party considers a political offence or an offence connected with a political offence, or</a:t>
            </a:r>
          </a:p>
          <a:p>
            <a:pPr algn="just">
              <a:buNone/>
            </a:pPr>
            <a:r>
              <a:rPr lang="en-US" sz="1300" dirty="0"/>
              <a:t>b the requested Party considers that execution of the request is likely to prejudice its sovereignty, security, </a:t>
            </a:r>
            <a:r>
              <a:rPr lang="en-US" sz="1300" dirty="0" err="1"/>
              <a:t>ordre</a:t>
            </a:r>
            <a:r>
              <a:rPr lang="en-US" sz="1300" dirty="0"/>
              <a:t> public or other essential interests.</a:t>
            </a:r>
          </a:p>
          <a:p>
            <a:pPr algn="just">
              <a:buNone/>
            </a:pPr>
            <a:endParaRPr lang="en-US" sz="1300" dirty="0"/>
          </a:p>
        </p:txBody>
      </p:sp>
      <p:sp>
        <p:nvSpPr>
          <p:cNvPr id="6" name="Rectangle 5">
            <a:extLst>
              <a:ext uri="{FF2B5EF4-FFF2-40B4-BE49-F238E27FC236}">
                <a16:creationId xmlns:a16="http://schemas.microsoft.com/office/drawing/2014/main" id="{524B6456-681F-2F44-A01A-AD3514E81BD2}"/>
              </a:ext>
            </a:extLst>
          </p:cNvPr>
          <p:cNvSpPr/>
          <p:nvPr/>
        </p:nvSpPr>
        <p:spPr>
          <a:xfrm>
            <a:off x="4907525" y="1109309"/>
            <a:ext cx="4138821" cy="4708981"/>
          </a:xfrm>
          <a:prstGeom prst="rect">
            <a:avLst/>
          </a:prstGeom>
        </p:spPr>
        <p:txBody>
          <a:bodyPr wrap="square">
            <a:spAutoFit/>
          </a:bodyPr>
          <a:lstStyle/>
          <a:p>
            <a:pPr marL="342900" indent="-342900" algn="just">
              <a:buFont typeface="Wingdings" panose="05000000000000000000" pitchFamily="2" charset="2"/>
              <a:buChar char="Ø"/>
              <a:defRPr/>
            </a:pPr>
            <a:r>
              <a:rPr lang="en-GB" sz="2000" dirty="0">
                <a:ea typeface="+mn-ea"/>
                <a:cs typeface="Arial" panose="020B0604020202020204" pitchFamily="34" charset="0"/>
              </a:rPr>
              <a:t>Dual criminality not required as condition to provide preservation</a:t>
            </a:r>
          </a:p>
          <a:p>
            <a:pPr marL="342900" indent="-342900" algn="just">
              <a:buFont typeface="Wingdings" panose="05000000000000000000" pitchFamily="2" charset="2"/>
              <a:buChar char="Ø"/>
              <a:defRPr/>
            </a:pPr>
            <a:endParaRPr lang="en-GB" sz="2000" dirty="0">
              <a:ea typeface="+mn-ea"/>
              <a:cs typeface="Arial" panose="020B0604020202020204" pitchFamily="34" charset="0"/>
            </a:endParaRPr>
          </a:p>
          <a:p>
            <a:pPr marL="342900" indent="-342900" algn="just">
              <a:buFont typeface="Wingdings" panose="05000000000000000000" pitchFamily="2" charset="2"/>
              <a:buChar char="Ø"/>
              <a:defRPr/>
            </a:pPr>
            <a:r>
              <a:rPr lang="en-GB" sz="2000" dirty="0">
                <a:ea typeface="+mn-ea"/>
                <a:cs typeface="Arial" panose="020B0604020202020204" pitchFamily="34" charset="0"/>
              </a:rPr>
              <a:t>Increasing global trend to require dual criminality only for intrusive powers - preservation not intrusive as it does not involve disclosure of data</a:t>
            </a:r>
          </a:p>
          <a:p>
            <a:pPr marL="342900" indent="-342900" algn="just">
              <a:buFont typeface="Wingdings" panose="05000000000000000000" pitchFamily="2" charset="2"/>
              <a:buChar char="Ø"/>
              <a:defRPr/>
            </a:pPr>
            <a:endParaRPr lang="en-GB" sz="2000" dirty="0">
              <a:ea typeface="+mn-ea"/>
              <a:cs typeface="Arial" panose="020B0604020202020204" pitchFamily="34" charset="0"/>
            </a:endParaRPr>
          </a:p>
          <a:p>
            <a:pPr marL="342900" indent="-342900" algn="just">
              <a:buFont typeface="Wingdings" panose="05000000000000000000" pitchFamily="2" charset="2"/>
              <a:buChar char="Ø"/>
              <a:defRPr/>
            </a:pPr>
            <a:r>
              <a:rPr lang="en-GB" sz="2000" dirty="0">
                <a:ea typeface="+mn-ea"/>
                <a:cs typeface="Arial" panose="020B0604020202020204" pitchFamily="34" charset="0"/>
              </a:rPr>
              <a:t>It takes too long to conclusively establish existence of dual criminality by which time volatile data may be modified or deleted</a:t>
            </a:r>
          </a:p>
        </p:txBody>
      </p:sp>
    </p:spTree>
    <p:custDataLst>
      <p:tags r:id="rId1"/>
    </p:custDataLst>
    <p:extLst>
      <p:ext uri="{BB962C8B-B14F-4D97-AF65-F5344CB8AC3E}">
        <p14:creationId xmlns:p14="http://schemas.microsoft.com/office/powerpoint/2010/main" val="85770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4634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Article 29 – Expedited Preservation </a:t>
            </a:r>
          </a:p>
        </p:txBody>
      </p:sp>
      <p:sp>
        <p:nvSpPr>
          <p:cNvPr id="5" name="Rectangle 4">
            <a:extLst>
              <a:ext uri="{FF2B5EF4-FFF2-40B4-BE49-F238E27FC236}">
                <a16:creationId xmlns:a16="http://schemas.microsoft.com/office/drawing/2014/main" id="{7FA81925-418B-D44C-9255-2AEBBFBC0ADA}"/>
              </a:ext>
            </a:extLst>
          </p:cNvPr>
          <p:cNvSpPr/>
          <p:nvPr/>
        </p:nvSpPr>
        <p:spPr>
          <a:xfrm>
            <a:off x="87867" y="1042352"/>
            <a:ext cx="4742502" cy="5293757"/>
          </a:xfrm>
          <a:prstGeom prst="rect">
            <a:avLst/>
          </a:prstGeom>
        </p:spPr>
        <p:txBody>
          <a:bodyPr wrap="square">
            <a:spAutoFit/>
          </a:bodyPr>
          <a:lstStyle/>
          <a:p>
            <a:pPr algn="just">
              <a:buNone/>
            </a:pPr>
            <a:r>
              <a:rPr lang="en-US" sz="1300" dirty="0"/>
              <a:t>3 Upon receiving the request from another Party, the requested Party shall take all appropriate measures to preserve expeditiously the specified data in accordance with its domestic law. For the purposes of responding to a request, dual criminality shall not be required as a condition to providing such preservation.</a:t>
            </a:r>
          </a:p>
          <a:p>
            <a:pPr algn="just">
              <a:buNone/>
            </a:pPr>
            <a:endParaRPr lang="en-US" sz="1300" dirty="0"/>
          </a:p>
          <a:p>
            <a:pPr algn="just">
              <a:buNone/>
            </a:pPr>
            <a:r>
              <a:rPr lang="en-US" sz="1300" dirty="0"/>
              <a:t>4 A </a:t>
            </a:r>
            <a:r>
              <a:rPr lang="en-US" sz="1300" b="1" dirty="0">
                <a:solidFill>
                  <a:srgbClr val="FF0000"/>
                </a:solidFill>
              </a:rPr>
              <a:t>Party that requires dual criminality as a condition for responding to a request for mutual assistance</a:t>
            </a:r>
            <a:r>
              <a:rPr lang="en-US" sz="1300" dirty="0"/>
              <a:t> for the search or similar access, seizure or similar securing, or disclosure of stored data may, in respect of offences other than those established in accordance with Articles 2 through 11 of this Convention, </a:t>
            </a:r>
            <a:r>
              <a:rPr lang="en-US" sz="1300" b="1" dirty="0">
                <a:solidFill>
                  <a:srgbClr val="FF0000"/>
                </a:solidFill>
              </a:rPr>
              <a:t>reserve the right to refuse the request for preservation</a:t>
            </a:r>
            <a:r>
              <a:rPr lang="en-US" sz="1300" dirty="0"/>
              <a:t> under this article in cases where it has reasons to believe that at the time of disclosure the </a:t>
            </a:r>
            <a:r>
              <a:rPr lang="en-US" sz="1300" b="1" dirty="0">
                <a:solidFill>
                  <a:srgbClr val="FF0000"/>
                </a:solidFill>
              </a:rPr>
              <a:t>condition of dual criminality cannot be fulfilled</a:t>
            </a:r>
            <a:r>
              <a:rPr lang="en-US" sz="1300" dirty="0"/>
              <a:t>.</a:t>
            </a:r>
          </a:p>
          <a:p>
            <a:pPr algn="just">
              <a:buNone/>
            </a:pPr>
            <a:endParaRPr lang="en-US" sz="1300" dirty="0"/>
          </a:p>
          <a:p>
            <a:pPr algn="just">
              <a:buNone/>
            </a:pPr>
            <a:r>
              <a:rPr lang="en-US" sz="1300" dirty="0"/>
              <a:t>5 In addition, a request for preservation may only be refused if:</a:t>
            </a:r>
          </a:p>
          <a:p>
            <a:pPr algn="just">
              <a:buNone/>
            </a:pPr>
            <a:r>
              <a:rPr lang="en-US" sz="1300" dirty="0"/>
              <a:t>a the request concerns an offence which the requested Party considers a political offence or an offence connected with a political offence, or</a:t>
            </a:r>
          </a:p>
          <a:p>
            <a:pPr algn="just">
              <a:buNone/>
            </a:pPr>
            <a:r>
              <a:rPr lang="en-US" sz="1300" dirty="0"/>
              <a:t>b the requested Party considers that execution of the request is likely to prejudice its sovereignty, security, </a:t>
            </a:r>
            <a:r>
              <a:rPr lang="en-US" sz="1300" dirty="0" err="1"/>
              <a:t>ordre</a:t>
            </a:r>
            <a:r>
              <a:rPr lang="en-US" sz="1300" dirty="0"/>
              <a:t> public or other essential interests.</a:t>
            </a:r>
          </a:p>
          <a:p>
            <a:pPr algn="just">
              <a:buNone/>
            </a:pPr>
            <a:endParaRPr lang="en-US" sz="1300" dirty="0"/>
          </a:p>
        </p:txBody>
      </p:sp>
      <p:sp>
        <p:nvSpPr>
          <p:cNvPr id="6" name="Rectangle 5">
            <a:extLst>
              <a:ext uri="{FF2B5EF4-FFF2-40B4-BE49-F238E27FC236}">
                <a16:creationId xmlns:a16="http://schemas.microsoft.com/office/drawing/2014/main" id="{524B6456-681F-2F44-A01A-AD3514E81BD2}"/>
              </a:ext>
            </a:extLst>
          </p:cNvPr>
          <p:cNvSpPr/>
          <p:nvPr/>
        </p:nvSpPr>
        <p:spPr>
          <a:xfrm>
            <a:off x="4907525" y="1143813"/>
            <a:ext cx="4138821" cy="4785926"/>
          </a:xfrm>
          <a:prstGeom prst="rect">
            <a:avLst/>
          </a:prstGeom>
        </p:spPr>
        <p:txBody>
          <a:bodyPr wrap="square">
            <a:spAutoFit/>
          </a:bodyPr>
          <a:lstStyle/>
          <a:p>
            <a:pPr marL="342900" indent="-342900" algn="just">
              <a:buFont typeface="Wingdings" panose="05000000000000000000" pitchFamily="2" charset="2"/>
              <a:buChar char="Ø"/>
              <a:defRPr/>
            </a:pPr>
            <a:r>
              <a:rPr lang="en-GB" sz="2000" dirty="0">
                <a:ea typeface="+mn-ea"/>
                <a:cs typeface="Arial" panose="020B0604020202020204" pitchFamily="34" charset="0"/>
              </a:rPr>
              <a:t>Limited exception that allows refusing request for preservation due to absence of dual criminality </a:t>
            </a:r>
          </a:p>
          <a:p>
            <a:pPr marL="342900" indent="-342900" algn="just">
              <a:buFont typeface="Wingdings" panose="05000000000000000000" pitchFamily="2" charset="2"/>
              <a:buChar char="Ø"/>
              <a:defRPr/>
            </a:pPr>
            <a:endParaRPr lang="en-GB" sz="2000" dirty="0">
              <a:ea typeface="+mn-ea"/>
              <a:cs typeface="Arial" panose="020B0604020202020204" pitchFamily="34" charset="0"/>
            </a:endParaRPr>
          </a:p>
          <a:p>
            <a:pPr marL="342900" indent="-342900" algn="just">
              <a:buFont typeface="Wingdings" panose="05000000000000000000" pitchFamily="2" charset="2"/>
              <a:buChar char="Ø"/>
              <a:defRPr/>
            </a:pPr>
            <a:r>
              <a:rPr lang="en-GB" sz="2000" dirty="0">
                <a:ea typeface="+mn-ea"/>
                <a:cs typeface="Arial" panose="020B0604020202020204" pitchFamily="34" charset="0"/>
              </a:rPr>
              <a:t>This can only be done:</a:t>
            </a:r>
          </a:p>
          <a:p>
            <a:pPr marL="800100" lvl="1" indent="-342900" algn="just">
              <a:buFont typeface="Wingdings" panose="05000000000000000000" pitchFamily="2" charset="2"/>
              <a:buChar char="Ø"/>
              <a:defRPr/>
            </a:pPr>
            <a:r>
              <a:rPr lang="en-GB" sz="1850" dirty="0">
                <a:ea typeface="+mn-ea"/>
                <a:cs typeface="Arial" panose="020B0604020202020204" pitchFamily="34" charset="0"/>
              </a:rPr>
              <a:t>in relation to offences other than Budapest Convention offences</a:t>
            </a:r>
          </a:p>
          <a:p>
            <a:pPr marL="800100" lvl="1" indent="-342900" algn="just">
              <a:buFont typeface="Wingdings" panose="05000000000000000000" pitchFamily="2" charset="2"/>
              <a:buChar char="Ø"/>
              <a:defRPr/>
            </a:pPr>
            <a:r>
              <a:rPr lang="en-GB" sz="1850" dirty="0">
                <a:ea typeface="+mn-ea"/>
                <a:cs typeface="Arial" panose="020B0604020202020204" pitchFamily="34" charset="0"/>
              </a:rPr>
              <a:t>if requested party requires dual criminality as condition for MLA request for disclosure </a:t>
            </a:r>
          </a:p>
          <a:p>
            <a:pPr marL="800100" lvl="1" indent="-342900" algn="just">
              <a:buFont typeface="Wingdings" panose="05000000000000000000" pitchFamily="2" charset="2"/>
              <a:buChar char="Ø"/>
              <a:defRPr/>
            </a:pPr>
            <a:r>
              <a:rPr lang="en-GB" sz="1850" dirty="0">
                <a:ea typeface="+mn-ea"/>
                <a:cs typeface="Arial" panose="020B0604020202020204" pitchFamily="34" charset="0"/>
              </a:rPr>
              <a:t>if requested party has reason to believe that dual criminality will not be satisfied at time of disclosure </a:t>
            </a:r>
          </a:p>
        </p:txBody>
      </p:sp>
    </p:spTree>
    <p:custDataLst>
      <p:tags r:id="rId1"/>
    </p:custDataLst>
    <p:extLst>
      <p:ext uri="{BB962C8B-B14F-4D97-AF65-F5344CB8AC3E}">
        <p14:creationId xmlns:p14="http://schemas.microsoft.com/office/powerpoint/2010/main" val="3527944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62845"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Article 29 – Expedited Preservation </a:t>
            </a:r>
          </a:p>
        </p:txBody>
      </p:sp>
      <p:sp>
        <p:nvSpPr>
          <p:cNvPr id="5" name="Rectangle 4">
            <a:extLst>
              <a:ext uri="{FF2B5EF4-FFF2-40B4-BE49-F238E27FC236}">
                <a16:creationId xmlns:a16="http://schemas.microsoft.com/office/drawing/2014/main" id="{7FA81925-418B-D44C-9255-2AEBBFBC0ADA}"/>
              </a:ext>
            </a:extLst>
          </p:cNvPr>
          <p:cNvSpPr/>
          <p:nvPr/>
        </p:nvSpPr>
        <p:spPr>
          <a:xfrm>
            <a:off x="87867" y="1068235"/>
            <a:ext cx="4742502" cy="5293757"/>
          </a:xfrm>
          <a:prstGeom prst="rect">
            <a:avLst/>
          </a:prstGeom>
        </p:spPr>
        <p:txBody>
          <a:bodyPr wrap="square">
            <a:spAutoFit/>
          </a:bodyPr>
          <a:lstStyle/>
          <a:p>
            <a:pPr algn="just">
              <a:buNone/>
            </a:pPr>
            <a:r>
              <a:rPr lang="en-US" sz="1300" dirty="0"/>
              <a:t>3 Upon receiving the request from another Party, the requested Party shall take all appropriate measures to preserve expeditiously the specified data in accordance with its domestic law. For the purposes of responding to a request, dual criminality shall not be required as a condition to providing such preservation.</a:t>
            </a:r>
          </a:p>
          <a:p>
            <a:pPr algn="just">
              <a:buNone/>
            </a:pPr>
            <a:endParaRPr lang="en-US" sz="1300" dirty="0"/>
          </a:p>
          <a:p>
            <a:pPr algn="just">
              <a:buNone/>
            </a:pPr>
            <a:r>
              <a:rPr lang="en-US" sz="1300" dirty="0"/>
              <a:t>4 A Party that requires dual criminality as a condition for responding to a request for mutual assistance for the search or similar access, seizure or similar securing, or disclosure of stored data may, in respect of offences other than those established in accordance with Articles 2 through 11 of this Convention, reserve the right to refuse the request for preservation under this article in cases where it has reasons to believe that at the time of disclosure the condition of dual criminality cannot be fulfilled.</a:t>
            </a:r>
          </a:p>
          <a:p>
            <a:pPr algn="just">
              <a:buNone/>
            </a:pPr>
            <a:endParaRPr lang="en-US" sz="1300" dirty="0"/>
          </a:p>
          <a:p>
            <a:pPr algn="just">
              <a:buNone/>
            </a:pPr>
            <a:r>
              <a:rPr lang="en-US" sz="1300" dirty="0"/>
              <a:t>5 In addition, a request for preservation may only be </a:t>
            </a:r>
            <a:r>
              <a:rPr lang="en-US" sz="1300" b="1" dirty="0">
                <a:solidFill>
                  <a:srgbClr val="FF0000"/>
                </a:solidFill>
              </a:rPr>
              <a:t>refused </a:t>
            </a:r>
            <a:r>
              <a:rPr lang="en-US" sz="1300" dirty="0"/>
              <a:t>if:</a:t>
            </a:r>
          </a:p>
          <a:p>
            <a:pPr algn="just">
              <a:buNone/>
            </a:pPr>
            <a:r>
              <a:rPr lang="en-US" sz="1300" dirty="0"/>
              <a:t>a the request concerns an offence which the requested Party considers a </a:t>
            </a:r>
            <a:r>
              <a:rPr lang="en-US" sz="1300" b="1" dirty="0">
                <a:solidFill>
                  <a:srgbClr val="FF0000"/>
                </a:solidFill>
              </a:rPr>
              <a:t>political offence </a:t>
            </a:r>
            <a:r>
              <a:rPr lang="en-US" sz="1300" dirty="0"/>
              <a:t>or an offence connected with a political offence, or</a:t>
            </a:r>
          </a:p>
          <a:p>
            <a:pPr algn="just">
              <a:buNone/>
            </a:pPr>
            <a:r>
              <a:rPr lang="en-US" sz="1300" dirty="0"/>
              <a:t>b the requested Party considers that execution of the request is likely to </a:t>
            </a:r>
            <a:r>
              <a:rPr lang="en-US" sz="1300" b="1" dirty="0">
                <a:solidFill>
                  <a:srgbClr val="FF0000"/>
                </a:solidFill>
              </a:rPr>
              <a:t>prejudice its sovereignty, security, </a:t>
            </a:r>
            <a:r>
              <a:rPr lang="en-US" sz="1300" b="1" dirty="0" err="1">
                <a:solidFill>
                  <a:srgbClr val="FF0000"/>
                </a:solidFill>
              </a:rPr>
              <a:t>ordre</a:t>
            </a:r>
            <a:r>
              <a:rPr lang="en-US" sz="1300" b="1" dirty="0">
                <a:solidFill>
                  <a:srgbClr val="FF0000"/>
                </a:solidFill>
              </a:rPr>
              <a:t> public or other essential interests</a:t>
            </a:r>
            <a:r>
              <a:rPr lang="en-US" sz="1300" dirty="0"/>
              <a:t>.</a:t>
            </a:r>
          </a:p>
          <a:p>
            <a:pPr algn="just">
              <a:buNone/>
            </a:pPr>
            <a:endParaRPr lang="en-US" sz="1300" dirty="0"/>
          </a:p>
        </p:txBody>
      </p:sp>
      <p:sp>
        <p:nvSpPr>
          <p:cNvPr id="6" name="Rectangle 5">
            <a:extLst>
              <a:ext uri="{FF2B5EF4-FFF2-40B4-BE49-F238E27FC236}">
                <a16:creationId xmlns:a16="http://schemas.microsoft.com/office/drawing/2014/main" id="{524B6456-681F-2F44-A01A-AD3514E81BD2}"/>
              </a:ext>
            </a:extLst>
          </p:cNvPr>
          <p:cNvSpPr/>
          <p:nvPr/>
        </p:nvSpPr>
        <p:spPr>
          <a:xfrm>
            <a:off x="4907525" y="1023048"/>
            <a:ext cx="4138821" cy="5062924"/>
          </a:xfrm>
          <a:prstGeom prst="rect">
            <a:avLst/>
          </a:prstGeom>
        </p:spPr>
        <p:txBody>
          <a:bodyPr wrap="square">
            <a:spAutoFit/>
          </a:bodyPr>
          <a:lstStyle/>
          <a:p>
            <a:pPr marL="342900" indent="-342900" algn="just">
              <a:buFont typeface="Wingdings" panose="05000000000000000000" pitchFamily="2" charset="2"/>
              <a:buChar char="Ø"/>
              <a:defRPr/>
            </a:pPr>
            <a:r>
              <a:rPr lang="en-GB" sz="1900" dirty="0">
                <a:ea typeface="+mn-ea"/>
                <a:cs typeface="Arial" panose="020B0604020202020204" pitchFamily="34" charset="0"/>
              </a:rPr>
              <a:t>Limited grounds of refusal of preservation request</a:t>
            </a:r>
          </a:p>
          <a:p>
            <a:pPr marL="342900" indent="-342900" algn="just">
              <a:buFont typeface="Wingdings" panose="05000000000000000000" pitchFamily="2" charset="2"/>
              <a:buChar char="Ø"/>
              <a:defRPr/>
            </a:pPr>
            <a:endParaRPr lang="en-GB" sz="1900" dirty="0">
              <a:ea typeface="+mn-ea"/>
              <a:cs typeface="Arial" panose="020B0604020202020204" pitchFamily="34" charset="0"/>
            </a:endParaRPr>
          </a:p>
          <a:p>
            <a:pPr marL="342900" indent="-342900" algn="just">
              <a:buFont typeface="Wingdings" panose="05000000000000000000" pitchFamily="2" charset="2"/>
              <a:buChar char="Ø"/>
              <a:defRPr/>
            </a:pPr>
            <a:r>
              <a:rPr lang="en-GB" sz="1900" dirty="0">
                <a:ea typeface="+mn-ea"/>
                <a:cs typeface="Arial" panose="020B0604020202020204" pitchFamily="34" charset="0"/>
              </a:rPr>
              <a:t>Party may only refuse if:</a:t>
            </a:r>
          </a:p>
          <a:p>
            <a:pPr marL="800100" lvl="1" indent="-342900" algn="just">
              <a:buFont typeface="Wingdings" panose="05000000000000000000" pitchFamily="2" charset="2"/>
              <a:buChar char="Ø"/>
              <a:defRPr/>
            </a:pPr>
            <a:r>
              <a:rPr lang="en-GB" sz="1900" dirty="0">
                <a:ea typeface="+mn-ea"/>
                <a:cs typeface="Arial" panose="020B0604020202020204" pitchFamily="34" charset="0"/>
              </a:rPr>
              <a:t>it believes the execution will prejudice </a:t>
            </a:r>
            <a:r>
              <a:rPr lang="en-US" sz="1900" dirty="0">
                <a:ea typeface="+mn-ea"/>
                <a:cs typeface="Arial" panose="020B0604020202020204" pitchFamily="34" charset="0"/>
              </a:rPr>
              <a:t>its sovereignty, security, </a:t>
            </a:r>
            <a:r>
              <a:rPr lang="en-US" sz="1900" dirty="0" err="1">
                <a:ea typeface="+mn-ea"/>
                <a:cs typeface="Arial" panose="020B0604020202020204" pitchFamily="34" charset="0"/>
              </a:rPr>
              <a:t>ordre</a:t>
            </a:r>
            <a:r>
              <a:rPr lang="en-US" sz="1900" dirty="0">
                <a:ea typeface="+mn-ea"/>
                <a:cs typeface="Arial" panose="020B0604020202020204" pitchFamily="34" charset="0"/>
              </a:rPr>
              <a:t> public or other essential interests</a:t>
            </a:r>
            <a:endParaRPr lang="en-GB" sz="1900" dirty="0">
              <a:ea typeface="+mn-ea"/>
              <a:cs typeface="Arial" panose="020B0604020202020204" pitchFamily="34" charset="0"/>
            </a:endParaRPr>
          </a:p>
          <a:p>
            <a:pPr marL="800100" lvl="1" indent="-342900" algn="just">
              <a:buFont typeface="Wingdings" panose="05000000000000000000" pitchFamily="2" charset="2"/>
              <a:buChar char="Ø"/>
              <a:defRPr/>
            </a:pPr>
            <a:r>
              <a:rPr lang="en-GB" sz="1900" dirty="0">
                <a:ea typeface="+mn-ea"/>
                <a:cs typeface="Arial" panose="020B0604020202020204" pitchFamily="34" charset="0"/>
              </a:rPr>
              <a:t>offence considered political offence or offence connected with political offence</a:t>
            </a:r>
          </a:p>
          <a:p>
            <a:pPr marL="800100" lvl="1" indent="-342900" algn="just">
              <a:buFont typeface="Wingdings" panose="05000000000000000000" pitchFamily="2" charset="2"/>
              <a:buChar char="Ø"/>
              <a:defRPr/>
            </a:pPr>
            <a:endParaRPr lang="en-GB" sz="1900" dirty="0">
              <a:ea typeface="+mn-ea"/>
              <a:cs typeface="Arial" panose="020B0604020202020204" pitchFamily="34" charset="0"/>
            </a:endParaRPr>
          </a:p>
          <a:p>
            <a:pPr marL="342900" indent="-342900" algn="just">
              <a:buFont typeface="Wingdings" panose="05000000000000000000" pitchFamily="2" charset="2"/>
              <a:buChar char="Ø"/>
              <a:defRPr/>
            </a:pPr>
            <a:r>
              <a:rPr lang="en-GB" sz="1900" dirty="0">
                <a:ea typeface="+mn-ea"/>
                <a:cs typeface="Arial" panose="020B0604020202020204" pitchFamily="34" charset="0"/>
              </a:rPr>
              <a:t>Since preservation is central to investigation and prosecution of crimes involving electronic evidence, no other grounds for refusal available </a:t>
            </a:r>
          </a:p>
        </p:txBody>
      </p:sp>
    </p:spTree>
    <p:custDataLst>
      <p:tags r:id="rId1"/>
    </p:custDataLst>
    <p:extLst>
      <p:ext uri="{BB962C8B-B14F-4D97-AF65-F5344CB8AC3E}">
        <p14:creationId xmlns:p14="http://schemas.microsoft.com/office/powerpoint/2010/main" val="92186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29 – Expedited Preservation </a:t>
            </a:r>
          </a:p>
        </p:txBody>
      </p:sp>
      <p:sp>
        <p:nvSpPr>
          <p:cNvPr id="5" name="Rectangle 4">
            <a:extLst>
              <a:ext uri="{FF2B5EF4-FFF2-40B4-BE49-F238E27FC236}">
                <a16:creationId xmlns:a16="http://schemas.microsoft.com/office/drawing/2014/main" id="{7FA81925-418B-D44C-9255-2AEBBFBC0ADA}"/>
              </a:ext>
            </a:extLst>
          </p:cNvPr>
          <p:cNvSpPr/>
          <p:nvPr/>
        </p:nvSpPr>
        <p:spPr>
          <a:xfrm>
            <a:off x="87867" y="1085488"/>
            <a:ext cx="4742502" cy="5324535"/>
          </a:xfrm>
          <a:prstGeom prst="rect">
            <a:avLst/>
          </a:prstGeom>
        </p:spPr>
        <p:txBody>
          <a:bodyPr wrap="square">
            <a:spAutoFit/>
          </a:bodyPr>
          <a:lstStyle/>
          <a:p>
            <a:pPr marL="285750" indent="-285750" algn="just">
              <a:buFont typeface="Wingdings" panose="05000000000000000000" pitchFamily="2" charset="2"/>
              <a:buChar char="Ø"/>
            </a:pPr>
            <a:r>
              <a:rPr lang="en-US" sz="1700" dirty="0"/>
              <a:t>6 Where the requested Party believes that preservation will </a:t>
            </a:r>
            <a:r>
              <a:rPr lang="en-US" sz="1700" b="1" dirty="0">
                <a:solidFill>
                  <a:srgbClr val="FF0000"/>
                </a:solidFill>
              </a:rPr>
              <a:t>not ensure</a:t>
            </a:r>
            <a:r>
              <a:rPr lang="en-US" sz="1700" dirty="0"/>
              <a:t> the </a:t>
            </a:r>
            <a:r>
              <a:rPr lang="en-US" sz="1700" b="1" dirty="0">
                <a:solidFill>
                  <a:srgbClr val="FF0000"/>
                </a:solidFill>
              </a:rPr>
              <a:t>future availability </a:t>
            </a:r>
            <a:r>
              <a:rPr lang="en-US" sz="1700" dirty="0"/>
              <a:t>of the data or will </a:t>
            </a:r>
            <a:r>
              <a:rPr lang="en-US" sz="1700" b="1" dirty="0">
                <a:solidFill>
                  <a:srgbClr val="FF0000"/>
                </a:solidFill>
              </a:rPr>
              <a:t>threaten the confidentiality </a:t>
            </a:r>
            <a:r>
              <a:rPr lang="en-US" sz="1700" dirty="0"/>
              <a:t>of or otherwise </a:t>
            </a:r>
            <a:r>
              <a:rPr lang="en-US" sz="1700" b="1" dirty="0">
                <a:solidFill>
                  <a:srgbClr val="FF0000"/>
                </a:solidFill>
              </a:rPr>
              <a:t>prejudice the requesting Party’s investigation</a:t>
            </a:r>
            <a:r>
              <a:rPr lang="en-US" sz="1700" dirty="0"/>
              <a:t>, it shall </a:t>
            </a:r>
            <a:r>
              <a:rPr lang="en-US" sz="1700" b="1" dirty="0">
                <a:solidFill>
                  <a:srgbClr val="FF0000"/>
                </a:solidFill>
              </a:rPr>
              <a:t>promptly so inform </a:t>
            </a:r>
            <a:r>
              <a:rPr lang="en-US" sz="1700" dirty="0"/>
              <a:t>the requesting Party, which shall then determine whether the request should nevertheless be executed. </a:t>
            </a:r>
          </a:p>
          <a:p>
            <a:pPr marL="285750" indent="-285750" algn="just">
              <a:buFont typeface="Wingdings" panose="05000000000000000000" pitchFamily="2" charset="2"/>
              <a:buChar char="Ø"/>
            </a:pPr>
            <a:endParaRPr lang="en-US" sz="1700" dirty="0"/>
          </a:p>
          <a:p>
            <a:pPr marL="285750" indent="-285750" algn="just">
              <a:buFont typeface="Wingdings" panose="05000000000000000000" pitchFamily="2" charset="2"/>
              <a:buChar char="Ø"/>
            </a:pPr>
            <a:r>
              <a:rPr lang="en-US" sz="1700" dirty="0"/>
              <a:t>7 Any preservation effected in response to the request referred to in paragraph 1 shall be for a period not less than sixty days, in order to enable the requesting Party to submit a request for the search or similar access, seizure or similar securing, or disclosure of the data. Following the receipt of such a request, the data shall continue to be preserved pending a decision on that request.</a:t>
            </a:r>
          </a:p>
        </p:txBody>
      </p:sp>
      <p:sp>
        <p:nvSpPr>
          <p:cNvPr id="6" name="Rectangle 5">
            <a:extLst>
              <a:ext uri="{FF2B5EF4-FFF2-40B4-BE49-F238E27FC236}">
                <a16:creationId xmlns:a16="http://schemas.microsoft.com/office/drawing/2014/main" id="{524B6456-681F-2F44-A01A-AD3514E81BD2}"/>
              </a:ext>
            </a:extLst>
          </p:cNvPr>
          <p:cNvSpPr/>
          <p:nvPr/>
        </p:nvSpPr>
        <p:spPr>
          <a:xfrm>
            <a:off x="4907525" y="1023048"/>
            <a:ext cx="4138821" cy="4708981"/>
          </a:xfrm>
          <a:prstGeom prst="rect">
            <a:avLst/>
          </a:prstGeom>
        </p:spPr>
        <p:txBody>
          <a:bodyPr wrap="square">
            <a:spAutoFit/>
          </a:bodyPr>
          <a:lstStyle/>
          <a:p>
            <a:pPr marL="342900" indent="-342900" algn="just">
              <a:buFont typeface="Wingdings" panose="05000000000000000000" pitchFamily="2" charset="2"/>
              <a:buChar char="Ø"/>
              <a:defRPr/>
            </a:pPr>
            <a:r>
              <a:rPr lang="en-US" sz="2000" dirty="0">
                <a:ea typeface="+mn-ea"/>
                <a:cs typeface="Arial" panose="020B0604020202020204" pitchFamily="34" charset="0"/>
              </a:rPr>
              <a:t>If requested party feels custodian of data may take action that would affect confidentiality of or otherwise prejudice requesting party’s investigation, it must inform requesting party who can then decide whether the request should be executed</a:t>
            </a:r>
          </a:p>
          <a:p>
            <a:pPr marL="342900" indent="-342900" algn="just">
              <a:buFont typeface="Wingdings" panose="05000000000000000000" pitchFamily="2" charset="2"/>
              <a:buChar char="Ø"/>
              <a:defRPr/>
            </a:pPr>
            <a:endParaRPr lang="en-US" sz="2000" dirty="0">
              <a:ea typeface="+mn-ea"/>
              <a:cs typeface="Arial" panose="020B0604020202020204" pitchFamily="34" charset="0"/>
            </a:endParaRPr>
          </a:p>
          <a:p>
            <a:pPr marL="342900" indent="-342900" algn="just">
              <a:buFont typeface="Wingdings" panose="05000000000000000000" pitchFamily="2" charset="2"/>
              <a:buChar char="Ø"/>
              <a:defRPr/>
            </a:pPr>
            <a:r>
              <a:rPr lang="en-US" sz="2000" dirty="0">
                <a:ea typeface="+mn-ea"/>
                <a:cs typeface="Arial" panose="020B0604020202020204" pitchFamily="34" charset="0"/>
              </a:rPr>
              <a:t>For instance – data sought to be preserved held by service provider controlled by criminal group</a:t>
            </a:r>
          </a:p>
          <a:p>
            <a:pPr marL="342900" indent="-342900" algn="just">
              <a:buFont typeface="Wingdings" panose="05000000000000000000" pitchFamily="2" charset="2"/>
              <a:buChar char="Ø"/>
              <a:defRPr/>
            </a:pPr>
            <a:endParaRPr lang="en-GB" sz="2000" dirty="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855974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4634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29 – Expedited Preservation </a:t>
            </a:r>
          </a:p>
        </p:txBody>
      </p:sp>
      <p:sp>
        <p:nvSpPr>
          <p:cNvPr id="5" name="Rectangle 4">
            <a:extLst>
              <a:ext uri="{FF2B5EF4-FFF2-40B4-BE49-F238E27FC236}">
                <a16:creationId xmlns:a16="http://schemas.microsoft.com/office/drawing/2014/main" id="{7FA81925-418B-D44C-9255-2AEBBFBC0ADA}"/>
              </a:ext>
            </a:extLst>
          </p:cNvPr>
          <p:cNvSpPr/>
          <p:nvPr/>
        </p:nvSpPr>
        <p:spPr>
          <a:xfrm>
            <a:off x="87867" y="1166842"/>
            <a:ext cx="4742502" cy="4524315"/>
          </a:xfrm>
          <a:prstGeom prst="rect">
            <a:avLst/>
          </a:prstGeom>
        </p:spPr>
        <p:txBody>
          <a:bodyPr wrap="square">
            <a:spAutoFit/>
          </a:bodyPr>
          <a:lstStyle/>
          <a:p>
            <a:pPr marL="285750" indent="-285750" algn="just">
              <a:buFont typeface="Wingdings" panose="05000000000000000000" pitchFamily="2" charset="2"/>
              <a:buChar char="Ø"/>
            </a:pPr>
            <a:r>
              <a:rPr lang="en-US" sz="1600" dirty="0"/>
              <a:t>6 Where the requested Party believes that preservation will not ensure the future availability of the data or will threaten the confidentiality of or otherwise prejudice the requesting Party’s investigation, it shall promptly so inform the requesting Party, which shall then determine whether the request should nevertheless be executed. </a:t>
            </a:r>
          </a:p>
          <a:p>
            <a:pPr marL="285750" indent="-285750" algn="just">
              <a:buFont typeface="Wingdings" panose="05000000000000000000" pitchFamily="2" charset="2"/>
              <a:buChar char="Ø"/>
            </a:pPr>
            <a:endParaRPr lang="en-US" sz="1600" dirty="0"/>
          </a:p>
          <a:p>
            <a:pPr marL="285750" indent="-285750" algn="just">
              <a:buFont typeface="Wingdings" panose="05000000000000000000" pitchFamily="2" charset="2"/>
              <a:buChar char="Ø"/>
            </a:pPr>
            <a:r>
              <a:rPr lang="en-US" sz="1600" dirty="0"/>
              <a:t>7 Any preservation effected in response to the request referred to in paragraph 1 shall be for a </a:t>
            </a:r>
            <a:r>
              <a:rPr lang="en-US" sz="1600" b="1" dirty="0">
                <a:solidFill>
                  <a:srgbClr val="FF0000"/>
                </a:solidFill>
              </a:rPr>
              <a:t>period not less than sixty days</a:t>
            </a:r>
            <a:r>
              <a:rPr lang="en-US" sz="1600" dirty="0"/>
              <a:t>, in order to enable the requesting Party to submit a request for the search or similar access, seizure or similar securing, or disclosure of the data. Following the receipt of such a request, the </a:t>
            </a:r>
            <a:r>
              <a:rPr lang="en-US" sz="1600" b="1" dirty="0">
                <a:solidFill>
                  <a:srgbClr val="FF0000"/>
                </a:solidFill>
              </a:rPr>
              <a:t>data shall continue to be preserved pending a decision on that request</a:t>
            </a:r>
            <a:r>
              <a:rPr lang="en-US" sz="1600"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4907525" y="1166842"/>
            <a:ext cx="4138821" cy="4093428"/>
          </a:xfrm>
          <a:prstGeom prst="rect">
            <a:avLst/>
          </a:prstGeom>
        </p:spPr>
        <p:txBody>
          <a:bodyPr wrap="square">
            <a:spAutoFit/>
          </a:bodyPr>
          <a:lstStyle/>
          <a:p>
            <a:pPr marL="342900" indent="-342900" algn="just">
              <a:buFont typeface="Wingdings" panose="05000000000000000000" pitchFamily="2" charset="2"/>
              <a:buChar char="Ø"/>
              <a:defRPr/>
            </a:pPr>
            <a:r>
              <a:rPr lang="en-US" sz="2000" dirty="0">
                <a:ea typeface="+mn-ea"/>
                <a:cs typeface="Arial" panose="020B0604020202020204" pitchFamily="34" charset="0"/>
              </a:rPr>
              <a:t>Purpose of expedited preservation is to give time to requesting party to make request for seizure / disclosure </a:t>
            </a:r>
          </a:p>
          <a:p>
            <a:pPr marL="342900" indent="-342900" algn="just">
              <a:buFont typeface="Wingdings" panose="05000000000000000000" pitchFamily="2" charset="2"/>
              <a:buChar char="Ø"/>
              <a:defRPr/>
            </a:pPr>
            <a:endParaRPr lang="en-US" sz="2000" dirty="0">
              <a:ea typeface="+mn-ea"/>
              <a:cs typeface="Arial" panose="020B0604020202020204" pitchFamily="34" charset="0"/>
            </a:endParaRPr>
          </a:p>
          <a:p>
            <a:pPr marL="342900" indent="-342900" algn="just">
              <a:buFont typeface="Wingdings" panose="05000000000000000000" pitchFamily="2" charset="2"/>
              <a:buChar char="Ø"/>
              <a:defRPr/>
            </a:pPr>
            <a:r>
              <a:rPr lang="en-US" sz="2000" dirty="0">
                <a:ea typeface="+mn-ea"/>
                <a:cs typeface="Arial" panose="020B0604020202020204" pitchFamily="34" charset="0"/>
              </a:rPr>
              <a:t>Minimum period for preservation: 60 days </a:t>
            </a:r>
          </a:p>
          <a:p>
            <a:pPr marL="342900" indent="-342900" algn="just">
              <a:buFont typeface="Wingdings" panose="05000000000000000000" pitchFamily="2" charset="2"/>
              <a:buChar char="Ø"/>
              <a:defRPr/>
            </a:pPr>
            <a:endParaRPr lang="en-US" sz="2000" dirty="0">
              <a:ea typeface="+mn-ea"/>
              <a:cs typeface="Arial" panose="020B0604020202020204" pitchFamily="34" charset="0"/>
            </a:endParaRPr>
          </a:p>
          <a:p>
            <a:pPr marL="342900" indent="-342900" algn="just">
              <a:buFont typeface="Wingdings" panose="05000000000000000000" pitchFamily="2" charset="2"/>
              <a:buChar char="Ø"/>
              <a:defRPr/>
            </a:pPr>
            <a:r>
              <a:rPr lang="en-US" sz="2000" dirty="0">
                <a:ea typeface="+mn-ea"/>
                <a:cs typeface="Arial" panose="020B0604020202020204" pitchFamily="34" charset="0"/>
              </a:rPr>
              <a:t>Once request for seizure / disclosure is made, data shall continue to be preserved until decision on that request is made </a:t>
            </a:r>
            <a:endParaRPr lang="en-GB" sz="2000" dirty="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956001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75321"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Article 30 – Disclosure of Traffic Data</a:t>
            </a:r>
          </a:p>
        </p:txBody>
      </p:sp>
      <p:sp>
        <p:nvSpPr>
          <p:cNvPr id="7" name="Rectangle 6">
            <a:extLst>
              <a:ext uri="{FF2B5EF4-FFF2-40B4-BE49-F238E27FC236}">
                <a16:creationId xmlns:a16="http://schemas.microsoft.com/office/drawing/2014/main" id="{D10CC973-3048-4480-AF1E-5EDA3830CFDE}"/>
              </a:ext>
            </a:extLst>
          </p:cNvPr>
          <p:cNvSpPr/>
          <p:nvPr/>
        </p:nvSpPr>
        <p:spPr>
          <a:xfrm>
            <a:off x="26375" y="1231374"/>
            <a:ext cx="4449615" cy="4154984"/>
          </a:xfrm>
          <a:prstGeom prst="rect">
            <a:avLst/>
          </a:prstGeom>
        </p:spPr>
        <p:txBody>
          <a:bodyPr wrap="square">
            <a:spAutoFit/>
          </a:bodyPr>
          <a:lstStyle/>
          <a:p>
            <a:pPr marL="342900" indent="-342900" algn="just">
              <a:buFont typeface="Wingdings" panose="05000000000000000000" pitchFamily="2" charset="2"/>
              <a:buChar char="Ø"/>
            </a:pPr>
            <a:r>
              <a:rPr lang="en-US" sz="2200" dirty="0">
                <a:ea typeface="Verdana" panose="020B0604030504040204" pitchFamily="34" charset="0"/>
                <a:cs typeface="Arial" panose="020B0604020202020204" pitchFamily="34" charset="0"/>
              </a:rPr>
              <a:t>Disclosure of sufficient amount of traffic data be provided to identify service provider and path of a communication</a:t>
            </a:r>
          </a:p>
          <a:p>
            <a:pPr marL="342900" indent="-342900" algn="just">
              <a:buFont typeface="Wingdings" panose="05000000000000000000" pitchFamily="2" charset="2"/>
              <a:buChar char="Ø"/>
            </a:pPr>
            <a:endParaRPr lang="en-US" sz="22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en-US" sz="2200" dirty="0">
                <a:ea typeface="Verdana" panose="020B0604030504040204" pitchFamily="34" charset="0"/>
                <a:cs typeface="Arial" panose="020B0604020202020204" pitchFamily="34" charset="0"/>
              </a:rPr>
              <a:t>Disclosure may be withheld if: </a:t>
            </a:r>
          </a:p>
          <a:p>
            <a:pPr marL="800100" lvl="1" indent="-342900" algn="just">
              <a:buFont typeface="Wingdings" panose="05000000000000000000" pitchFamily="2" charset="2"/>
              <a:buChar char="Ø"/>
            </a:pPr>
            <a:r>
              <a:rPr lang="en-US" sz="2200" dirty="0">
                <a:ea typeface="Verdana" panose="020B0604030504040204" pitchFamily="34" charset="0"/>
                <a:cs typeface="Arial" panose="020B0604020202020204" pitchFamily="34" charset="0"/>
              </a:rPr>
              <a:t>Request in relation to political offence </a:t>
            </a:r>
          </a:p>
          <a:p>
            <a:pPr marL="800100" lvl="1" indent="-342900" algn="just">
              <a:buFont typeface="Wingdings" panose="05000000000000000000" pitchFamily="2" charset="2"/>
              <a:buChar char="Ø"/>
            </a:pPr>
            <a:r>
              <a:rPr lang="en-US" sz="2200" dirty="0">
                <a:ea typeface="Verdana" panose="020B0604030504040204" pitchFamily="34" charset="0"/>
                <a:cs typeface="Arial" panose="020B0604020202020204" pitchFamily="34" charset="0"/>
              </a:rPr>
              <a:t>Execution of request will prejudice sovereignty, security, </a:t>
            </a:r>
            <a:r>
              <a:rPr lang="en-US" sz="2200" dirty="0" err="1">
                <a:ea typeface="Verdana" panose="020B0604030504040204" pitchFamily="34" charset="0"/>
                <a:cs typeface="Arial" panose="020B0604020202020204" pitchFamily="34" charset="0"/>
              </a:rPr>
              <a:t>ordre</a:t>
            </a:r>
            <a:r>
              <a:rPr lang="en-US" sz="2200" dirty="0">
                <a:ea typeface="Verdana" panose="020B0604030504040204" pitchFamily="34" charset="0"/>
                <a:cs typeface="Arial" panose="020B0604020202020204" pitchFamily="34" charset="0"/>
              </a:rPr>
              <a:t> public or other essential interests</a:t>
            </a:r>
          </a:p>
        </p:txBody>
      </p:sp>
      <p:pic>
        <p:nvPicPr>
          <p:cNvPr id="5" name="Picture 2" descr="http://research.dyn.com/wp-content/uploads/2013/11/jim_blog_nov_2013_path1_wired-01.jpg">
            <a:extLst>
              <a:ext uri="{FF2B5EF4-FFF2-40B4-BE49-F238E27FC236}">
                <a16:creationId xmlns:a16="http://schemas.microsoft.com/office/drawing/2014/main" id="{77FA6447-7365-490A-A606-08E1968075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039" y="1179839"/>
            <a:ext cx="4261282" cy="2066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international &quot;traffic data&quot;">
            <a:extLst>
              <a:ext uri="{FF2B5EF4-FFF2-40B4-BE49-F238E27FC236}">
                <a16:creationId xmlns:a16="http://schemas.microsoft.com/office/drawing/2014/main" id="{72BB1A86-B64D-448C-B19A-F08E149DAD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002" b="30692"/>
          <a:stretch/>
        </p:blipFill>
        <p:spPr bwMode="auto">
          <a:xfrm>
            <a:off x="4738296" y="3546718"/>
            <a:ext cx="4210650" cy="268938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7847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96492"/>
            <a:ext cx="8936966" cy="797712"/>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Article 23 – General Principles Related to International Cooperation </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4770537"/>
          </a:xfrm>
          <a:prstGeom prst="rect">
            <a:avLst/>
          </a:prstGeom>
        </p:spPr>
        <p:txBody>
          <a:bodyPr wrap="square">
            <a:spAutoFit/>
          </a:bodyPr>
          <a:lstStyle/>
          <a:p>
            <a:pPr marL="342900" indent="-342900" algn="just">
              <a:buFont typeface="Wingdings" pitchFamily="2" charset="2"/>
              <a:buChar char="Ø"/>
            </a:pPr>
            <a:r>
              <a:rPr lang="en-US" sz="1900" dirty="0"/>
              <a:t>The Parties shall co-operate with each other, in accordance with the provisions of this chapter, and through the application of </a:t>
            </a:r>
            <a:r>
              <a:rPr lang="en-US" sz="1900" b="1" dirty="0">
                <a:solidFill>
                  <a:srgbClr val="FF0000"/>
                </a:solidFill>
              </a:rPr>
              <a:t>relevant international instruments </a:t>
            </a:r>
            <a:r>
              <a:rPr lang="en-US" sz="1900" dirty="0"/>
              <a:t>on international co-operation in criminal matters, </a:t>
            </a:r>
            <a:r>
              <a:rPr lang="en-US" sz="1900" b="1" dirty="0">
                <a:solidFill>
                  <a:srgbClr val="FF0000"/>
                </a:solidFill>
              </a:rPr>
              <a:t>arrangements agreed on the basis of uniform or reciprocal legislation</a:t>
            </a:r>
            <a:r>
              <a:rPr lang="en-US" sz="1900" dirty="0"/>
              <a:t>, and </a:t>
            </a:r>
            <a:r>
              <a:rPr lang="en-US" sz="1900" b="1" dirty="0">
                <a:solidFill>
                  <a:srgbClr val="FF0000"/>
                </a:solidFill>
              </a:rPr>
              <a:t>domestic laws</a:t>
            </a:r>
            <a:r>
              <a:rPr lang="en-US" sz="1900" dirty="0"/>
              <a:t>, to the widest extent possible for the purposes of investigations or proceedings concerning criminal offences related to computer systems and data, or for the collection of evidence in electronic form of a criminal offence.</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154984"/>
          </a:xfrm>
          <a:prstGeom prst="rect">
            <a:avLst/>
          </a:prstGeom>
        </p:spPr>
        <p:txBody>
          <a:bodyPr wrap="square">
            <a:spAutoFit/>
          </a:bodyPr>
          <a:lstStyle/>
          <a:p>
            <a:pPr marL="342900" indent="-342900" algn="just">
              <a:buFont typeface="Wingdings" pitchFamily="2" charset="2"/>
              <a:buChar char="ü"/>
            </a:pPr>
            <a:r>
              <a:rPr lang="en-GB" sz="2200" dirty="0"/>
              <a:t>Mandates international cooperation through;</a:t>
            </a:r>
          </a:p>
          <a:p>
            <a:pPr marL="800100" lvl="1" indent="-342900" algn="just">
              <a:buFont typeface="Wingdings" pitchFamily="2" charset="2"/>
              <a:buChar char="ü"/>
            </a:pPr>
            <a:r>
              <a:rPr lang="en-GB" sz="2200" dirty="0"/>
              <a:t>Application of relevant international instruments on cooperation in criminal matters (e.g. UNCAC, UNTOC, etc.)</a:t>
            </a:r>
          </a:p>
          <a:p>
            <a:pPr marL="800100" lvl="1" indent="-342900" algn="just">
              <a:buFont typeface="Wingdings" pitchFamily="2" charset="2"/>
              <a:buChar char="ü"/>
            </a:pPr>
            <a:r>
              <a:rPr lang="en-GB" sz="2200" dirty="0"/>
              <a:t>Arrangements on basis of uniform or reciprocal legislation (e.g. bilateral agreements)</a:t>
            </a:r>
          </a:p>
          <a:p>
            <a:pPr marL="800100" lvl="1" indent="-342900" algn="just">
              <a:buFont typeface="Wingdings" pitchFamily="2" charset="2"/>
              <a:buChar char="ü"/>
            </a:pPr>
            <a:r>
              <a:rPr lang="en-GB" sz="2200" dirty="0"/>
              <a:t>Domestic laws </a:t>
            </a:r>
          </a:p>
        </p:txBody>
      </p:sp>
    </p:spTree>
    <p:custDataLst>
      <p:tags r:id="rId1"/>
    </p:custDataLst>
    <p:extLst>
      <p:ext uri="{BB962C8B-B14F-4D97-AF65-F5344CB8AC3E}">
        <p14:creationId xmlns:p14="http://schemas.microsoft.com/office/powerpoint/2010/main" val="1189046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6919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30 – Disclosure of Traffic Data</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211396"/>
            <a:ext cx="4742502" cy="5016758"/>
          </a:xfrm>
          <a:prstGeom prst="rect">
            <a:avLst/>
          </a:prstGeom>
        </p:spPr>
        <p:txBody>
          <a:bodyPr wrap="square">
            <a:spAutoFit/>
          </a:bodyPr>
          <a:lstStyle/>
          <a:p>
            <a:pPr algn="just">
              <a:buNone/>
            </a:pPr>
            <a:r>
              <a:rPr lang="en-US" sz="1600" dirty="0"/>
              <a:t>1 Where, in the </a:t>
            </a:r>
            <a:r>
              <a:rPr lang="en-US" sz="1600" b="1" dirty="0">
                <a:solidFill>
                  <a:srgbClr val="FF0000"/>
                </a:solidFill>
              </a:rPr>
              <a:t>course of the execution of a request made pursuant to Article 29</a:t>
            </a:r>
            <a:r>
              <a:rPr lang="en-US" sz="1600" dirty="0"/>
              <a:t> to preserve traffic data concerning a specific communication, the </a:t>
            </a:r>
            <a:r>
              <a:rPr lang="en-US" sz="1600" b="1" dirty="0">
                <a:solidFill>
                  <a:srgbClr val="FF0000"/>
                </a:solidFill>
              </a:rPr>
              <a:t>requested Party discovers </a:t>
            </a:r>
            <a:r>
              <a:rPr lang="en-US" sz="1600" dirty="0"/>
              <a:t>that a </a:t>
            </a:r>
            <a:r>
              <a:rPr lang="en-US" sz="1600" b="1" dirty="0">
                <a:solidFill>
                  <a:srgbClr val="FF0000"/>
                </a:solidFill>
              </a:rPr>
              <a:t>service provider in another State was involved</a:t>
            </a:r>
            <a:r>
              <a:rPr lang="en-US" sz="1600" dirty="0"/>
              <a:t> in the transmission of the communication, the </a:t>
            </a:r>
            <a:r>
              <a:rPr lang="en-US" sz="1600" b="1" dirty="0">
                <a:solidFill>
                  <a:srgbClr val="FF0000"/>
                </a:solidFill>
              </a:rPr>
              <a:t>requested Party shall expeditiously disclose</a:t>
            </a:r>
            <a:r>
              <a:rPr lang="en-US" sz="1600" dirty="0"/>
              <a:t> to the requesting Party a sufficient amount of traffic data to identify that service provider and the path through which the communication was transmitted. </a:t>
            </a:r>
          </a:p>
          <a:p>
            <a:pPr algn="just">
              <a:buNone/>
            </a:pPr>
            <a:endParaRPr lang="en-US" sz="1600" dirty="0"/>
          </a:p>
          <a:p>
            <a:pPr algn="just">
              <a:buNone/>
            </a:pPr>
            <a:r>
              <a:rPr lang="en-US" sz="1600" dirty="0"/>
              <a:t>2 Disclosure of traffic data under paragraph 1 may only be withheld if: </a:t>
            </a:r>
          </a:p>
          <a:p>
            <a:pPr algn="just">
              <a:buNone/>
            </a:pPr>
            <a:r>
              <a:rPr lang="en-US" sz="1600" dirty="0"/>
              <a:t>a the request concerns an offence which the requested Party considers a political offence or an offence connected with a political offence; or </a:t>
            </a:r>
          </a:p>
          <a:p>
            <a:pPr algn="just">
              <a:buNone/>
            </a:pPr>
            <a:r>
              <a:rPr lang="en-US" sz="1600" dirty="0"/>
              <a:t>b the requested Party considers that execution of the request is likely to prejudice its sovereignty, security, </a:t>
            </a:r>
            <a:r>
              <a:rPr lang="en-US" sz="1600" dirty="0" err="1"/>
              <a:t>ordre</a:t>
            </a:r>
            <a:r>
              <a:rPr lang="en-US" sz="1600" dirty="0"/>
              <a:t> public or other essential interests.</a:t>
            </a:r>
          </a:p>
        </p:txBody>
      </p:sp>
      <p:sp>
        <p:nvSpPr>
          <p:cNvPr id="6" name="Rectangle 5">
            <a:extLst>
              <a:ext uri="{FF2B5EF4-FFF2-40B4-BE49-F238E27FC236}">
                <a16:creationId xmlns:a16="http://schemas.microsoft.com/office/drawing/2014/main" id="{524B6456-681F-2F44-A01A-AD3514E81BD2}"/>
              </a:ext>
            </a:extLst>
          </p:cNvPr>
          <p:cNvSpPr/>
          <p:nvPr/>
        </p:nvSpPr>
        <p:spPr>
          <a:xfrm>
            <a:off x="4919146" y="1305341"/>
            <a:ext cx="4050044" cy="4247317"/>
          </a:xfrm>
          <a:prstGeom prst="rect">
            <a:avLst/>
          </a:prstGeom>
        </p:spPr>
        <p:txBody>
          <a:bodyPr wrap="square">
            <a:spAutoFit/>
          </a:bodyPr>
          <a:lstStyle/>
          <a:p>
            <a:pPr marL="342900" indent="-342900" algn="just">
              <a:buFont typeface="Wingdings" panose="05000000000000000000" pitchFamily="2" charset="2"/>
              <a:buChar char="Ø"/>
              <a:defRPr/>
            </a:pPr>
            <a:r>
              <a:rPr lang="en-GB" dirty="0">
                <a:ea typeface="+mn-ea"/>
                <a:cs typeface="Arial" panose="020B0604020202020204" pitchFamily="34" charset="0"/>
              </a:rPr>
              <a:t>Disclosure of traffic data does not require mutual assistance request</a:t>
            </a:r>
          </a:p>
          <a:p>
            <a:pPr marL="342900" indent="-342900" algn="just">
              <a:buFont typeface="Wingdings" panose="05000000000000000000" pitchFamily="2" charset="2"/>
              <a:buChar char="Ø"/>
              <a:defRPr/>
            </a:pPr>
            <a:endParaRPr lang="en-GB" dirty="0">
              <a:ea typeface="+mn-ea"/>
              <a:cs typeface="Arial" panose="020B0604020202020204" pitchFamily="34" charset="0"/>
            </a:endParaRPr>
          </a:p>
          <a:p>
            <a:pPr marL="342900" indent="-342900" algn="just">
              <a:buFont typeface="Wingdings" panose="05000000000000000000" pitchFamily="2" charset="2"/>
              <a:buChar char="Ø"/>
              <a:defRPr/>
            </a:pPr>
            <a:r>
              <a:rPr lang="en-GB" dirty="0">
                <a:ea typeface="+mn-ea"/>
                <a:cs typeface="Arial" panose="020B0604020202020204" pitchFamily="34" charset="0"/>
              </a:rPr>
              <a:t>Party executing request under A.29 must expeditiously disclose (without a request) traffic data if it discovers that service provider in another country was involved in transmission of communication</a:t>
            </a:r>
          </a:p>
          <a:p>
            <a:pPr marL="342900" indent="-342900" algn="just">
              <a:buFont typeface="Wingdings" panose="05000000000000000000" pitchFamily="2" charset="2"/>
              <a:buChar char="Ø"/>
              <a:defRPr/>
            </a:pPr>
            <a:endParaRPr lang="en-GB" dirty="0">
              <a:ea typeface="+mn-ea"/>
              <a:cs typeface="Arial" panose="020B0604020202020204" pitchFamily="34" charset="0"/>
            </a:endParaRPr>
          </a:p>
          <a:p>
            <a:pPr marL="342900" indent="-342900" algn="just">
              <a:buFont typeface="Wingdings" panose="05000000000000000000" pitchFamily="2" charset="2"/>
              <a:buChar char="Ø"/>
              <a:defRPr/>
            </a:pPr>
            <a:r>
              <a:rPr lang="en-GB" dirty="0">
                <a:ea typeface="+mn-ea"/>
                <a:cs typeface="Arial" panose="020B0604020202020204" pitchFamily="34" charset="0"/>
              </a:rPr>
              <a:t>This enables the party that requested preservation under A.29 to expeditiously seek preservation of data held by service providers in other jurisdictions	</a:t>
            </a:r>
          </a:p>
        </p:txBody>
      </p:sp>
    </p:spTree>
    <p:custDataLst>
      <p:tags r:id="rId1"/>
    </p:custDataLst>
    <p:extLst>
      <p:ext uri="{BB962C8B-B14F-4D97-AF65-F5344CB8AC3E}">
        <p14:creationId xmlns:p14="http://schemas.microsoft.com/office/powerpoint/2010/main" val="1403421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4910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30 – Disclosure of Traffic Data</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59637"/>
            <a:ext cx="4742502" cy="5016758"/>
          </a:xfrm>
          <a:prstGeom prst="rect">
            <a:avLst/>
          </a:prstGeom>
        </p:spPr>
        <p:txBody>
          <a:bodyPr wrap="square">
            <a:spAutoFit/>
          </a:bodyPr>
          <a:lstStyle/>
          <a:p>
            <a:pPr algn="just">
              <a:buNone/>
            </a:pPr>
            <a:r>
              <a:rPr lang="en-US" sz="1600" dirty="0"/>
              <a:t>1 Where, in the course of the execution of a request made pursuant to Article 29 to preserve traffic data concerning a specific communication, the requested Party discovers that a service provider in another State was involved in the transmission of the communication, the requested Party shall expeditiously disclose to the requesting Party a </a:t>
            </a:r>
            <a:r>
              <a:rPr lang="en-US" sz="1600" b="1" dirty="0">
                <a:solidFill>
                  <a:srgbClr val="FF0000"/>
                </a:solidFill>
              </a:rPr>
              <a:t>sufficient </a:t>
            </a:r>
            <a:r>
              <a:rPr lang="en-US" sz="1600" dirty="0"/>
              <a:t>amount of </a:t>
            </a:r>
            <a:r>
              <a:rPr lang="en-US" sz="1600" b="1" dirty="0">
                <a:solidFill>
                  <a:srgbClr val="FF0000"/>
                </a:solidFill>
              </a:rPr>
              <a:t>traffic data </a:t>
            </a:r>
            <a:r>
              <a:rPr lang="en-US" sz="1600" dirty="0"/>
              <a:t>to </a:t>
            </a:r>
            <a:r>
              <a:rPr lang="en-US" sz="1600" b="1" dirty="0">
                <a:solidFill>
                  <a:srgbClr val="FF0000"/>
                </a:solidFill>
              </a:rPr>
              <a:t>identify </a:t>
            </a:r>
            <a:r>
              <a:rPr lang="en-US" sz="1600" dirty="0"/>
              <a:t>that</a:t>
            </a:r>
            <a:r>
              <a:rPr lang="en-US" sz="1600" b="1" dirty="0">
                <a:solidFill>
                  <a:srgbClr val="FF0000"/>
                </a:solidFill>
              </a:rPr>
              <a:t> service provider</a:t>
            </a:r>
            <a:r>
              <a:rPr lang="en-US" sz="1600" dirty="0"/>
              <a:t> and the </a:t>
            </a:r>
            <a:r>
              <a:rPr lang="en-US" sz="1600" b="1" dirty="0">
                <a:solidFill>
                  <a:srgbClr val="FF0000"/>
                </a:solidFill>
              </a:rPr>
              <a:t>path</a:t>
            </a:r>
            <a:r>
              <a:rPr lang="en-US" sz="1600" dirty="0"/>
              <a:t> through which the communication was transmitted. </a:t>
            </a:r>
          </a:p>
          <a:p>
            <a:pPr algn="just">
              <a:buNone/>
            </a:pPr>
            <a:endParaRPr lang="en-US" sz="1600" dirty="0"/>
          </a:p>
          <a:p>
            <a:pPr algn="just">
              <a:buNone/>
            </a:pPr>
            <a:r>
              <a:rPr lang="en-US" sz="1600" dirty="0"/>
              <a:t>2 Disclosure of traffic data under paragraph 1 may only be withheld if: </a:t>
            </a:r>
          </a:p>
          <a:p>
            <a:pPr algn="just">
              <a:buNone/>
            </a:pPr>
            <a:r>
              <a:rPr lang="en-US" sz="1600" dirty="0"/>
              <a:t>a the request concerns an offence which the requested Party considers a political offence or an offence connected with a political offence; or </a:t>
            </a:r>
          </a:p>
          <a:p>
            <a:pPr algn="just">
              <a:buNone/>
            </a:pPr>
            <a:r>
              <a:rPr lang="en-US" sz="1600" dirty="0"/>
              <a:t>b the requested Party considers that execution of the request is likely to prejudice its sovereignty, security, </a:t>
            </a:r>
            <a:r>
              <a:rPr lang="en-US" sz="1600" dirty="0" err="1"/>
              <a:t>ordre</a:t>
            </a:r>
            <a:r>
              <a:rPr lang="en-US" sz="1600" dirty="0"/>
              <a:t> public or other essential interests.</a:t>
            </a:r>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3477875"/>
          </a:xfrm>
          <a:prstGeom prst="rect">
            <a:avLst/>
          </a:prstGeom>
        </p:spPr>
        <p:txBody>
          <a:bodyPr wrap="square">
            <a:spAutoFit/>
          </a:bodyPr>
          <a:lstStyle/>
          <a:p>
            <a:pPr marL="342900" indent="-342900" algn="just">
              <a:buFont typeface="Wingdings" panose="05000000000000000000" pitchFamily="2" charset="2"/>
              <a:buChar char="Ø"/>
              <a:defRPr/>
            </a:pPr>
            <a:r>
              <a:rPr lang="en-US" sz="2000" dirty="0"/>
              <a:t>Disclosure of traffic data must be sufficient to enable identification of:</a:t>
            </a:r>
          </a:p>
          <a:p>
            <a:pPr marL="800100" lvl="1" indent="-342900" algn="just">
              <a:buFont typeface="Wingdings" panose="05000000000000000000" pitchFamily="2" charset="2"/>
              <a:buChar char="Ø"/>
              <a:defRPr/>
            </a:pPr>
            <a:r>
              <a:rPr lang="en-US" sz="2000" dirty="0"/>
              <a:t>Service provider in other jurisdiction involved in transmission of communication</a:t>
            </a:r>
          </a:p>
          <a:p>
            <a:pPr marL="800100" lvl="1" indent="-342900" algn="just">
              <a:buFont typeface="Wingdings" panose="05000000000000000000" pitchFamily="2" charset="2"/>
              <a:buChar char="Ø"/>
              <a:defRPr/>
            </a:pPr>
            <a:r>
              <a:rPr lang="en-US" sz="2000" dirty="0"/>
              <a:t>Path through which communication was transmitted </a:t>
            </a:r>
          </a:p>
          <a:p>
            <a:pPr algn="just">
              <a:defRPr/>
            </a:pPr>
            <a:endParaRPr lang="en-US" sz="2000" dirty="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533499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4910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30 – Disclosure of Traffic Data</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65462"/>
            <a:ext cx="4902300" cy="5016758"/>
          </a:xfrm>
          <a:prstGeom prst="rect">
            <a:avLst/>
          </a:prstGeom>
        </p:spPr>
        <p:txBody>
          <a:bodyPr wrap="square">
            <a:spAutoFit/>
          </a:bodyPr>
          <a:lstStyle/>
          <a:p>
            <a:pPr algn="just">
              <a:buNone/>
            </a:pPr>
            <a:r>
              <a:rPr lang="en-US" sz="1600" dirty="0"/>
              <a:t>1 Where, in the course of the execution of a request made pursuant to Article 29 to preserve traffic data concerning a specific communication, the requested Party discovers that a service provider in another State was involved in the transmission of the communication, the requested Party shall expeditiously disclose to the requesting Party a sufficient amount of traffic data to identify that service provider and the path through which the communication was transmitted. </a:t>
            </a:r>
          </a:p>
          <a:p>
            <a:pPr algn="just">
              <a:buNone/>
            </a:pPr>
            <a:endParaRPr lang="en-US" sz="1600" dirty="0"/>
          </a:p>
          <a:p>
            <a:pPr algn="just">
              <a:buNone/>
            </a:pPr>
            <a:r>
              <a:rPr lang="en-US" sz="1600" dirty="0"/>
              <a:t>2 Disclosure of traffic data under paragraph 1 may only be </a:t>
            </a:r>
            <a:r>
              <a:rPr lang="en-US" sz="1600" b="1" dirty="0">
                <a:solidFill>
                  <a:srgbClr val="FF0000"/>
                </a:solidFill>
              </a:rPr>
              <a:t>withheld if</a:t>
            </a:r>
            <a:r>
              <a:rPr lang="en-US" sz="1600" dirty="0"/>
              <a:t>: </a:t>
            </a:r>
          </a:p>
          <a:p>
            <a:pPr algn="just">
              <a:buNone/>
            </a:pPr>
            <a:r>
              <a:rPr lang="en-US" sz="1600" dirty="0"/>
              <a:t>a the request concerns an offence which the requested Party considers a </a:t>
            </a:r>
            <a:r>
              <a:rPr lang="en-US" sz="1600" b="1" dirty="0">
                <a:solidFill>
                  <a:srgbClr val="FF0000"/>
                </a:solidFill>
              </a:rPr>
              <a:t>political offence </a:t>
            </a:r>
            <a:r>
              <a:rPr lang="en-US" sz="1600" dirty="0"/>
              <a:t>or an offence connected with a political offence; or </a:t>
            </a:r>
          </a:p>
          <a:p>
            <a:pPr algn="just">
              <a:buNone/>
            </a:pPr>
            <a:r>
              <a:rPr lang="en-US" sz="1600" dirty="0"/>
              <a:t>b the requested Party considers that execution of the request is likely to prejudice its </a:t>
            </a:r>
            <a:r>
              <a:rPr lang="en-US" sz="1600" b="1" dirty="0">
                <a:solidFill>
                  <a:srgbClr val="FF0000"/>
                </a:solidFill>
              </a:rPr>
              <a:t>sovereignty</a:t>
            </a:r>
            <a:r>
              <a:rPr lang="en-US" sz="1600" dirty="0"/>
              <a:t>, </a:t>
            </a:r>
            <a:r>
              <a:rPr lang="en-US" sz="1600" b="1" dirty="0">
                <a:solidFill>
                  <a:srgbClr val="FF0000"/>
                </a:solidFill>
              </a:rPr>
              <a:t>security</a:t>
            </a:r>
            <a:r>
              <a:rPr lang="en-US" sz="1600" dirty="0"/>
              <a:t>, </a:t>
            </a:r>
            <a:r>
              <a:rPr lang="en-US" sz="1600" b="1" dirty="0" err="1">
                <a:solidFill>
                  <a:srgbClr val="FF0000"/>
                </a:solidFill>
              </a:rPr>
              <a:t>ordre</a:t>
            </a:r>
            <a:r>
              <a:rPr lang="en-US" sz="1600" b="1" dirty="0">
                <a:solidFill>
                  <a:srgbClr val="FF0000"/>
                </a:solidFill>
              </a:rPr>
              <a:t> public </a:t>
            </a:r>
            <a:r>
              <a:rPr lang="en-US" sz="1600" dirty="0"/>
              <a:t>or other </a:t>
            </a:r>
            <a:r>
              <a:rPr lang="en-US" sz="1600" b="1" dirty="0">
                <a:solidFill>
                  <a:srgbClr val="FF0000"/>
                </a:solidFill>
              </a:rPr>
              <a:t>essential interests</a:t>
            </a:r>
            <a:r>
              <a:rPr lang="en-US" sz="1600"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4919146" y="1276964"/>
            <a:ext cx="4050044" cy="3323987"/>
          </a:xfrm>
          <a:prstGeom prst="rect">
            <a:avLst/>
          </a:prstGeom>
        </p:spPr>
        <p:txBody>
          <a:bodyPr wrap="square">
            <a:spAutoFit/>
          </a:bodyPr>
          <a:lstStyle/>
          <a:p>
            <a:pPr marL="342900" indent="-342900" algn="just">
              <a:buFont typeface="Wingdings" panose="05000000000000000000" pitchFamily="2" charset="2"/>
              <a:buChar char="Ø"/>
              <a:defRPr/>
            </a:pPr>
            <a:r>
              <a:rPr lang="en-GB" sz="1900" dirty="0">
                <a:ea typeface="+mn-ea"/>
                <a:cs typeface="Arial" panose="020B0604020202020204" pitchFamily="34" charset="0"/>
              </a:rPr>
              <a:t>Party may only withhold traffic data if:</a:t>
            </a:r>
          </a:p>
          <a:p>
            <a:pPr marL="800100" lvl="1" indent="-342900" algn="just">
              <a:buFont typeface="Wingdings" panose="05000000000000000000" pitchFamily="2" charset="2"/>
              <a:buChar char="Ø"/>
              <a:defRPr/>
            </a:pPr>
            <a:r>
              <a:rPr lang="en-GB" sz="1900" dirty="0">
                <a:ea typeface="+mn-ea"/>
                <a:cs typeface="Arial" panose="020B0604020202020204" pitchFamily="34" charset="0"/>
              </a:rPr>
              <a:t>it believes the execution will prejudice </a:t>
            </a:r>
            <a:r>
              <a:rPr lang="en-US" sz="1900" dirty="0">
                <a:ea typeface="+mn-ea"/>
                <a:cs typeface="Arial" panose="020B0604020202020204" pitchFamily="34" charset="0"/>
              </a:rPr>
              <a:t>its sovereignty, security, </a:t>
            </a:r>
            <a:r>
              <a:rPr lang="en-US" sz="1900" dirty="0" err="1">
                <a:ea typeface="+mn-ea"/>
                <a:cs typeface="Arial" panose="020B0604020202020204" pitchFamily="34" charset="0"/>
              </a:rPr>
              <a:t>ordre</a:t>
            </a:r>
            <a:r>
              <a:rPr lang="en-US" sz="1900" dirty="0">
                <a:ea typeface="+mn-ea"/>
                <a:cs typeface="Arial" panose="020B0604020202020204" pitchFamily="34" charset="0"/>
              </a:rPr>
              <a:t> public or other essential interests</a:t>
            </a:r>
            <a:endParaRPr lang="en-GB" sz="1900" dirty="0">
              <a:ea typeface="+mn-ea"/>
              <a:cs typeface="Arial" panose="020B0604020202020204" pitchFamily="34" charset="0"/>
            </a:endParaRPr>
          </a:p>
          <a:p>
            <a:pPr marL="800100" lvl="1" indent="-342900" algn="just">
              <a:buFont typeface="Wingdings" panose="05000000000000000000" pitchFamily="2" charset="2"/>
              <a:buChar char="Ø"/>
              <a:defRPr/>
            </a:pPr>
            <a:r>
              <a:rPr lang="en-GB" sz="1900" dirty="0">
                <a:ea typeface="+mn-ea"/>
                <a:cs typeface="Arial" panose="020B0604020202020204" pitchFamily="34" charset="0"/>
              </a:rPr>
              <a:t>offence considered political offence or offence connected with political offence</a:t>
            </a:r>
          </a:p>
          <a:p>
            <a:pPr marL="342900" indent="-342900" algn="just">
              <a:buFont typeface="Wingdings" panose="05000000000000000000" pitchFamily="2" charset="2"/>
              <a:buChar char="Ø"/>
              <a:defRPr/>
            </a:pPr>
            <a:endParaRPr lang="en-GB" sz="2000" dirty="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549687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88725"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80953242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321A431E-AF0A-4307-A711-1FA72D1030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113571">
            <a:off x="2078181" y="4353789"/>
            <a:ext cx="2100987" cy="2100987"/>
          </a:xfrm>
          <a:prstGeom prst="rect">
            <a:avLst/>
          </a:prstGeom>
        </p:spPr>
      </p:pic>
    </p:spTree>
    <p:custDataLst>
      <p:tags r:id="rId1"/>
    </p:custDataLst>
    <p:extLst>
      <p:ext uri="{BB962C8B-B14F-4D97-AF65-F5344CB8AC3E}">
        <p14:creationId xmlns:p14="http://schemas.microsoft.com/office/powerpoint/2010/main" val="1584834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88725"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88071706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321A431E-AF0A-4307-A711-1FA72D1030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113571">
            <a:off x="2078181" y="4353789"/>
            <a:ext cx="2100987" cy="2100987"/>
          </a:xfrm>
          <a:prstGeom prst="rect">
            <a:avLst/>
          </a:prstGeom>
        </p:spPr>
      </p:pic>
    </p:spTree>
    <p:custDataLst>
      <p:tags r:id="rId1"/>
    </p:custDataLst>
    <p:extLst>
      <p:ext uri="{BB962C8B-B14F-4D97-AF65-F5344CB8AC3E}">
        <p14:creationId xmlns:p14="http://schemas.microsoft.com/office/powerpoint/2010/main" val="35197937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60384"/>
            <a:ext cx="9144000" cy="833819"/>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Article 31 – Mutual Assistance Regarding </a:t>
            </a:r>
          </a:p>
          <a:p>
            <a:pPr algn="r"/>
            <a:r>
              <a:rPr lang="en-GB" sz="3000" b="1" dirty="0">
                <a:latin typeface="+mj-lt"/>
              </a:rPr>
              <a:t>Accessing of Stored Computer Data</a:t>
            </a:r>
          </a:p>
        </p:txBody>
      </p:sp>
      <p:sp>
        <p:nvSpPr>
          <p:cNvPr id="7" name="Rectangle 6">
            <a:extLst>
              <a:ext uri="{FF2B5EF4-FFF2-40B4-BE49-F238E27FC236}">
                <a16:creationId xmlns:a16="http://schemas.microsoft.com/office/drawing/2014/main" id="{D10CC973-3048-4480-AF1E-5EDA3830CFDE}"/>
              </a:ext>
            </a:extLst>
          </p:cNvPr>
          <p:cNvSpPr/>
          <p:nvPr/>
        </p:nvSpPr>
        <p:spPr>
          <a:xfrm>
            <a:off x="26375" y="1231374"/>
            <a:ext cx="4449615" cy="3816429"/>
          </a:xfrm>
          <a:prstGeom prst="rect">
            <a:avLst/>
          </a:prstGeom>
        </p:spPr>
        <p:txBody>
          <a:bodyPr wrap="square">
            <a:spAutoFit/>
          </a:bodyPr>
          <a:lstStyle/>
          <a:p>
            <a:pPr marL="342900" indent="-342900" algn="just">
              <a:buFont typeface="Wingdings" panose="05000000000000000000" pitchFamily="2" charset="2"/>
              <a:buChar char="Ø"/>
            </a:pPr>
            <a:r>
              <a:rPr lang="en-US" sz="2200" dirty="0">
                <a:ea typeface="Verdana" panose="020B0604030504040204" pitchFamily="34" charset="0"/>
                <a:cs typeface="Arial" panose="020B0604020202020204" pitchFamily="34" charset="0"/>
              </a:rPr>
              <a:t>Request to another state to search or seize (and disclose) data stored by means of a computer system</a:t>
            </a:r>
          </a:p>
          <a:p>
            <a:pPr marL="800100" lvl="1" indent="-342900" algn="just">
              <a:buFont typeface="Wingdings" panose="05000000000000000000" pitchFamily="2" charset="2"/>
              <a:buChar char="Ø"/>
            </a:pPr>
            <a:r>
              <a:rPr lang="en-US" sz="2200" dirty="0">
                <a:ea typeface="Verdana" panose="020B0604030504040204" pitchFamily="34" charset="0"/>
                <a:cs typeface="Arial" panose="020B0604020202020204" pitchFamily="34" charset="0"/>
              </a:rPr>
              <a:t>Located within the territory of the requested State</a:t>
            </a:r>
          </a:p>
          <a:p>
            <a:pPr marL="800100" lvl="1" indent="-342900" algn="just">
              <a:buFont typeface="Wingdings" panose="05000000000000000000" pitchFamily="2" charset="2"/>
              <a:buChar char="Ø"/>
            </a:pPr>
            <a:r>
              <a:rPr lang="en-US" sz="2200" dirty="0">
                <a:ea typeface="Verdana" panose="020B0604030504040204" pitchFamily="34" charset="0"/>
                <a:cs typeface="Arial" panose="020B0604020202020204" pitchFamily="34" charset="0"/>
              </a:rPr>
              <a:t>Including data that has been preserved pursuant to Article 29</a:t>
            </a:r>
          </a:p>
          <a:p>
            <a:pPr marL="342900" indent="-342900" algn="just">
              <a:buFont typeface="Wingdings" panose="05000000000000000000" pitchFamily="2" charset="2"/>
              <a:buChar char="Ø"/>
            </a:pPr>
            <a:endParaRPr lang="en-US" sz="22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endParaRPr lang="en-US" sz="2200" dirty="0">
              <a:ea typeface="Verdana" panose="020B0604030504040204" pitchFamily="34" charset="0"/>
              <a:cs typeface="Arial" panose="020B0604020202020204" pitchFamily="34" charset="0"/>
            </a:endParaRPr>
          </a:p>
        </p:txBody>
      </p:sp>
      <p:pic>
        <p:nvPicPr>
          <p:cNvPr id="8" name="Picture 2" descr="https://www.diplomacy.edu/sites/default/files/Cybercrime%20illustration%20-%20L.jpg">
            <a:extLst>
              <a:ext uri="{FF2B5EF4-FFF2-40B4-BE49-F238E27FC236}">
                <a16:creationId xmlns:a16="http://schemas.microsoft.com/office/drawing/2014/main" id="{FB0247E3-8926-4208-9737-DFE6CF3C14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400" b="7716"/>
          <a:stretch/>
        </p:blipFill>
        <p:spPr bwMode="auto">
          <a:xfrm>
            <a:off x="4512989" y="1231374"/>
            <a:ext cx="4604636" cy="34409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194012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60384"/>
            <a:ext cx="9057736" cy="861203"/>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Article 31 – Mutual Assistance Regarding </a:t>
            </a:r>
          </a:p>
          <a:p>
            <a:pPr algn="r"/>
            <a:r>
              <a:rPr lang="en-GB" sz="3000" b="1" dirty="0">
                <a:latin typeface="+mj-lt"/>
              </a:rPr>
              <a:t>Accessing of Stored Computer Data</a:t>
            </a:r>
          </a:p>
        </p:txBody>
      </p:sp>
      <p:sp>
        <p:nvSpPr>
          <p:cNvPr id="5" name="Rectangle 4">
            <a:extLst>
              <a:ext uri="{FF2B5EF4-FFF2-40B4-BE49-F238E27FC236}">
                <a16:creationId xmlns:a16="http://schemas.microsoft.com/office/drawing/2014/main" id="{7FA81925-418B-D44C-9255-2AEBBFBC0ADA}"/>
              </a:ext>
            </a:extLst>
          </p:cNvPr>
          <p:cNvSpPr/>
          <p:nvPr/>
        </p:nvSpPr>
        <p:spPr>
          <a:xfrm>
            <a:off x="88322" y="1134026"/>
            <a:ext cx="4742502" cy="5062924"/>
          </a:xfrm>
          <a:prstGeom prst="rect">
            <a:avLst/>
          </a:prstGeom>
        </p:spPr>
        <p:txBody>
          <a:bodyPr wrap="square">
            <a:spAutoFit/>
          </a:bodyPr>
          <a:lstStyle/>
          <a:p>
            <a:pPr algn="just">
              <a:buNone/>
            </a:pPr>
            <a:r>
              <a:rPr lang="en-US" sz="1700" dirty="0"/>
              <a:t>1 A Party may request another Party to </a:t>
            </a:r>
            <a:r>
              <a:rPr lang="en-US" sz="1700" b="1" dirty="0">
                <a:solidFill>
                  <a:srgbClr val="FF0000"/>
                </a:solidFill>
              </a:rPr>
              <a:t>search or similarly access, seize or similarly secure</a:t>
            </a:r>
            <a:r>
              <a:rPr lang="en-US" sz="1700" dirty="0"/>
              <a:t>, and </a:t>
            </a:r>
            <a:r>
              <a:rPr lang="en-US" sz="1700" b="1" dirty="0">
                <a:solidFill>
                  <a:srgbClr val="FF0000"/>
                </a:solidFill>
              </a:rPr>
              <a:t>disclose data </a:t>
            </a:r>
            <a:r>
              <a:rPr lang="en-US" sz="1700" dirty="0"/>
              <a:t>stored by means of a computer system located within the territory of the requested Party, </a:t>
            </a:r>
            <a:r>
              <a:rPr lang="en-US" sz="1700" b="1" dirty="0">
                <a:solidFill>
                  <a:srgbClr val="FF0000"/>
                </a:solidFill>
              </a:rPr>
              <a:t>including data that has been preserved pursuant to Article 29</a:t>
            </a:r>
            <a:r>
              <a:rPr lang="en-US" sz="1700" dirty="0"/>
              <a:t>. </a:t>
            </a:r>
          </a:p>
          <a:p>
            <a:pPr algn="just">
              <a:buNone/>
            </a:pPr>
            <a:r>
              <a:rPr lang="en-US" sz="1700" dirty="0"/>
              <a:t>2 The requested Party shall respond to the request through the application of international instruments, arrangements and laws referred to in Article 23, and in accordance with other relevant provisions of this chapter. </a:t>
            </a:r>
          </a:p>
          <a:p>
            <a:pPr algn="just">
              <a:buNone/>
            </a:pPr>
            <a:r>
              <a:rPr lang="en-US" sz="1700" dirty="0"/>
              <a:t>3 The request shall be responded to on an expedited basis where: </a:t>
            </a:r>
          </a:p>
          <a:p>
            <a:pPr algn="just">
              <a:buNone/>
            </a:pPr>
            <a:r>
              <a:rPr lang="en-US" sz="1700" dirty="0"/>
              <a:t>a there are grounds to believe that relevant data is particularly vulnerable to loss or modification; or </a:t>
            </a:r>
          </a:p>
          <a:p>
            <a:pPr algn="just">
              <a:buNone/>
            </a:pPr>
            <a:r>
              <a:rPr lang="en-US" sz="1700" dirty="0"/>
              <a:t>b the instruments, arrangements and laws referred to in paragraph 2 otherwise provide for expedited co-operation.</a:t>
            </a:r>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3016210"/>
          </a:xfrm>
          <a:prstGeom prst="rect">
            <a:avLst/>
          </a:prstGeom>
        </p:spPr>
        <p:txBody>
          <a:bodyPr wrap="square">
            <a:spAutoFit/>
          </a:bodyPr>
          <a:lstStyle/>
          <a:p>
            <a:pPr marL="342900" indent="-342900" algn="just">
              <a:buFont typeface="Wingdings" panose="05000000000000000000" pitchFamily="2" charset="2"/>
              <a:buChar char="Ø"/>
              <a:defRPr/>
            </a:pPr>
            <a:r>
              <a:rPr lang="en-US" sz="1900" dirty="0">
                <a:ea typeface="+mn-ea"/>
                <a:cs typeface="Arial" panose="020B0604020202020204" pitchFamily="34" charset="0"/>
              </a:rPr>
              <a:t>Parties can send requests for search or similarly access, seize or similarly secure and disclose computer data </a:t>
            </a:r>
          </a:p>
          <a:p>
            <a:pPr marL="342900" indent="-342900" algn="just">
              <a:buFont typeface="Wingdings" panose="05000000000000000000" pitchFamily="2" charset="2"/>
              <a:buChar char="Ø"/>
              <a:defRPr/>
            </a:pPr>
            <a:endParaRPr lang="en-US" sz="1900" dirty="0">
              <a:ea typeface="+mn-ea"/>
              <a:cs typeface="Arial" panose="020B0604020202020204" pitchFamily="34" charset="0"/>
            </a:endParaRPr>
          </a:p>
          <a:p>
            <a:pPr marL="342900" indent="-342900" algn="just">
              <a:buFont typeface="Wingdings" panose="05000000000000000000" pitchFamily="2" charset="2"/>
              <a:buChar char="Ø"/>
              <a:defRPr/>
            </a:pPr>
            <a:r>
              <a:rPr lang="en-US" sz="1900" dirty="0">
                <a:ea typeface="+mn-ea"/>
                <a:cs typeface="Arial" panose="020B0604020202020204" pitchFamily="34" charset="0"/>
              </a:rPr>
              <a:t>This request can relate to data stored in a computer system in another country, including data that has been preserved pursuant to A.29 </a:t>
            </a:r>
          </a:p>
        </p:txBody>
      </p:sp>
    </p:spTree>
    <p:custDataLst>
      <p:tags r:id="rId1"/>
    </p:custDataLst>
    <p:extLst>
      <p:ext uri="{BB962C8B-B14F-4D97-AF65-F5344CB8AC3E}">
        <p14:creationId xmlns:p14="http://schemas.microsoft.com/office/powerpoint/2010/main" val="1896628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60384"/>
            <a:ext cx="9057736" cy="833819"/>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Article 31 – Mutual Assistance Regarding </a:t>
            </a:r>
          </a:p>
          <a:p>
            <a:pPr algn="r"/>
            <a:r>
              <a:rPr lang="en-GB" sz="3000" b="1" dirty="0">
                <a:latin typeface="+mj-lt"/>
              </a:rPr>
              <a:t>Accessing of Stored Computer Data</a:t>
            </a:r>
          </a:p>
        </p:txBody>
      </p:sp>
      <p:sp>
        <p:nvSpPr>
          <p:cNvPr id="5" name="Rectangle 4">
            <a:extLst>
              <a:ext uri="{FF2B5EF4-FFF2-40B4-BE49-F238E27FC236}">
                <a16:creationId xmlns:a16="http://schemas.microsoft.com/office/drawing/2014/main" id="{7FA81925-418B-D44C-9255-2AEBBFBC0ADA}"/>
              </a:ext>
            </a:extLst>
          </p:cNvPr>
          <p:cNvSpPr/>
          <p:nvPr/>
        </p:nvSpPr>
        <p:spPr>
          <a:xfrm>
            <a:off x="88322" y="1082270"/>
            <a:ext cx="4742502" cy="5324535"/>
          </a:xfrm>
          <a:prstGeom prst="rect">
            <a:avLst/>
          </a:prstGeom>
        </p:spPr>
        <p:txBody>
          <a:bodyPr wrap="square">
            <a:spAutoFit/>
          </a:bodyPr>
          <a:lstStyle/>
          <a:p>
            <a:pPr algn="just">
              <a:buNone/>
            </a:pPr>
            <a:r>
              <a:rPr lang="en-US" sz="1700" dirty="0"/>
              <a:t>1 A Party may request another Party to search or similarly access, seize or similarly secure, and disclose data stored by means of a computer system located within the territory of the requested Party, including data that has been preserved pursuant to Article 29. </a:t>
            </a:r>
          </a:p>
          <a:p>
            <a:pPr algn="just">
              <a:buNone/>
            </a:pPr>
            <a:r>
              <a:rPr lang="en-US" sz="1700" dirty="0"/>
              <a:t>2 The requested Party shall </a:t>
            </a:r>
            <a:r>
              <a:rPr lang="en-US" sz="1700" b="1" dirty="0">
                <a:solidFill>
                  <a:srgbClr val="FF0000"/>
                </a:solidFill>
              </a:rPr>
              <a:t>respond </a:t>
            </a:r>
            <a:r>
              <a:rPr lang="en-US" sz="1700" dirty="0"/>
              <a:t>to the request </a:t>
            </a:r>
            <a:r>
              <a:rPr lang="en-US" sz="1700" b="1" dirty="0">
                <a:solidFill>
                  <a:srgbClr val="FF0000"/>
                </a:solidFill>
              </a:rPr>
              <a:t>through </a:t>
            </a:r>
            <a:r>
              <a:rPr lang="en-US" sz="1700" dirty="0"/>
              <a:t>the application of </a:t>
            </a:r>
            <a:r>
              <a:rPr lang="en-US" sz="1700" b="1" dirty="0">
                <a:solidFill>
                  <a:srgbClr val="FF0000"/>
                </a:solidFill>
              </a:rPr>
              <a:t>international instruments, arrangements and laws </a:t>
            </a:r>
            <a:r>
              <a:rPr lang="en-US" sz="1700" dirty="0"/>
              <a:t>referred to in Article 23, and in accordance with </a:t>
            </a:r>
            <a:r>
              <a:rPr lang="en-US" sz="1700" b="1" dirty="0">
                <a:solidFill>
                  <a:srgbClr val="FF0000"/>
                </a:solidFill>
              </a:rPr>
              <a:t>other relevant provisions of this chapter</a:t>
            </a:r>
            <a:r>
              <a:rPr lang="en-US" sz="1700" dirty="0"/>
              <a:t>. </a:t>
            </a:r>
          </a:p>
          <a:p>
            <a:pPr algn="just">
              <a:buNone/>
            </a:pPr>
            <a:r>
              <a:rPr lang="en-US" sz="1700" dirty="0"/>
              <a:t>3 The request shall be responded to on an expedited basis where: </a:t>
            </a:r>
          </a:p>
          <a:p>
            <a:pPr algn="just">
              <a:buNone/>
            </a:pPr>
            <a:r>
              <a:rPr lang="en-US" sz="1700" dirty="0"/>
              <a:t>a there are grounds to believe that relevant data is particularly vulnerable to loss or modification; or </a:t>
            </a:r>
          </a:p>
          <a:p>
            <a:pPr algn="just">
              <a:buNone/>
            </a:pPr>
            <a:r>
              <a:rPr lang="en-US" sz="1700" dirty="0"/>
              <a:t>b the instruments, arrangements and laws referred to in paragraph 2 otherwise provide for expedited co-operation.</a:t>
            </a:r>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3893374"/>
          </a:xfrm>
          <a:prstGeom prst="rect">
            <a:avLst/>
          </a:prstGeom>
        </p:spPr>
        <p:txBody>
          <a:bodyPr wrap="square">
            <a:spAutoFit/>
          </a:bodyPr>
          <a:lstStyle/>
          <a:p>
            <a:pPr marL="342900" indent="-342900" algn="just">
              <a:buFont typeface="Wingdings" panose="05000000000000000000" pitchFamily="2" charset="2"/>
              <a:buChar char="Ø"/>
              <a:defRPr/>
            </a:pPr>
            <a:r>
              <a:rPr lang="en-US" sz="1900" dirty="0">
                <a:ea typeface="+mn-ea"/>
                <a:cs typeface="Arial" panose="020B0604020202020204" pitchFamily="34" charset="0"/>
              </a:rPr>
              <a:t>Parties are required to respond to requests for search or similarly access, seize or similarly secure and disclose computer data </a:t>
            </a:r>
          </a:p>
          <a:p>
            <a:pPr marL="342900" indent="-342900" algn="just">
              <a:buFont typeface="Wingdings" panose="05000000000000000000" pitchFamily="2" charset="2"/>
              <a:buChar char="Ø"/>
              <a:defRPr/>
            </a:pPr>
            <a:endParaRPr lang="en-US" sz="1900" dirty="0">
              <a:ea typeface="+mn-ea"/>
              <a:cs typeface="Arial" panose="020B0604020202020204" pitchFamily="34" charset="0"/>
            </a:endParaRPr>
          </a:p>
          <a:p>
            <a:pPr marL="342900" indent="-342900" algn="just">
              <a:buFont typeface="Wingdings" panose="05000000000000000000" pitchFamily="2" charset="2"/>
              <a:buChar char="Ø"/>
              <a:defRPr/>
            </a:pPr>
            <a:r>
              <a:rPr lang="en-US" sz="1900" dirty="0">
                <a:ea typeface="+mn-ea"/>
                <a:cs typeface="Arial" panose="020B0604020202020204" pitchFamily="34" charset="0"/>
              </a:rPr>
              <a:t>The terms and conditions for providing such mutual assistance will be such set forth in applicable treaties, arrangements and domestic laws governing mutual legal assistance</a:t>
            </a:r>
            <a:endParaRPr lang="en-GB" sz="1900" dirty="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42790614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69011"/>
            <a:ext cx="9144000" cy="814559"/>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Article 31 – Mutual Assistance Regarding </a:t>
            </a:r>
          </a:p>
          <a:p>
            <a:pPr algn="r"/>
            <a:r>
              <a:rPr lang="en-GB" sz="3000" b="1" dirty="0">
                <a:latin typeface="+mj-lt"/>
              </a:rPr>
              <a:t>Accessing of Stored Computer Data</a:t>
            </a:r>
          </a:p>
        </p:txBody>
      </p:sp>
      <p:sp>
        <p:nvSpPr>
          <p:cNvPr id="5" name="Rectangle 4">
            <a:extLst>
              <a:ext uri="{FF2B5EF4-FFF2-40B4-BE49-F238E27FC236}">
                <a16:creationId xmlns:a16="http://schemas.microsoft.com/office/drawing/2014/main" id="{7FA81925-418B-D44C-9255-2AEBBFBC0ADA}"/>
              </a:ext>
            </a:extLst>
          </p:cNvPr>
          <p:cNvSpPr/>
          <p:nvPr/>
        </p:nvSpPr>
        <p:spPr>
          <a:xfrm>
            <a:off x="88322" y="1203034"/>
            <a:ext cx="4742502" cy="5062924"/>
          </a:xfrm>
          <a:prstGeom prst="rect">
            <a:avLst/>
          </a:prstGeom>
        </p:spPr>
        <p:txBody>
          <a:bodyPr wrap="square">
            <a:spAutoFit/>
          </a:bodyPr>
          <a:lstStyle/>
          <a:p>
            <a:pPr algn="just">
              <a:buNone/>
            </a:pPr>
            <a:r>
              <a:rPr lang="en-US" sz="1700" dirty="0"/>
              <a:t>1 A Party may request another Party to search or similarly access, seize or similarly secure, and disclose data stored by means of a computer system located within the territory of the requested Party, including data that has been preserved pursuant to Article 29. </a:t>
            </a:r>
          </a:p>
          <a:p>
            <a:pPr algn="just">
              <a:buNone/>
            </a:pPr>
            <a:r>
              <a:rPr lang="en-US" sz="1700" dirty="0"/>
              <a:t>2 The requested Party shall respond to the request through the application of international instruments, arrangements and laws referred to in Article 23, and in accordance with other relevant provisions of this chapter. </a:t>
            </a:r>
          </a:p>
          <a:p>
            <a:pPr algn="just">
              <a:buNone/>
            </a:pPr>
            <a:r>
              <a:rPr lang="en-US" sz="1700" dirty="0"/>
              <a:t>3 The request shall be responded to on an </a:t>
            </a:r>
            <a:r>
              <a:rPr lang="en-US" sz="1700" b="1" dirty="0">
                <a:solidFill>
                  <a:srgbClr val="FF0000"/>
                </a:solidFill>
              </a:rPr>
              <a:t>expedited basis </a:t>
            </a:r>
            <a:r>
              <a:rPr lang="en-US" sz="1700" dirty="0"/>
              <a:t>where: </a:t>
            </a:r>
          </a:p>
          <a:p>
            <a:pPr algn="just">
              <a:buNone/>
            </a:pPr>
            <a:r>
              <a:rPr lang="en-US" sz="1700" dirty="0"/>
              <a:t>a there are grounds to believe that relevant </a:t>
            </a:r>
            <a:r>
              <a:rPr lang="en-US" sz="1700" b="1" dirty="0">
                <a:solidFill>
                  <a:srgbClr val="FF0000"/>
                </a:solidFill>
              </a:rPr>
              <a:t>data </a:t>
            </a:r>
            <a:r>
              <a:rPr lang="en-US" sz="1700" dirty="0"/>
              <a:t>is </a:t>
            </a:r>
            <a:r>
              <a:rPr lang="en-US" sz="1700" b="1" dirty="0">
                <a:solidFill>
                  <a:srgbClr val="FF0000"/>
                </a:solidFill>
              </a:rPr>
              <a:t>particularly vulnerable</a:t>
            </a:r>
            <a:r>
              <a:rPr lang="en-US" sz="1700" dirty="0"/>
              <a:t> to </a:t>
            </a:r>
            <a:r>
              <a:rPr lang="en-US" sz="1700" b="1" dirty="0">
                <a:solidFill>
                  <a:srgbClr val="FF0000"/>
                </a:solidFill>
              </a:rPr>
              <a:t>loss </a:t>
            </a:r>
            <a:r>
              <a:rPr lang="en-US" sz="1700" dirty="0"/>
              <a:t>or </a:t>
            </a:r>
            <a:r>
              <a:rPr lang="en-US" sz="1700" b="1" dirty="0">
                <a:solidFill>
                  <a:srgbClr val="FF0000"/>
                </a:solidFill>
              </a:rPr>
              <a:t>modification</a:t>
            </a:r>
            <a:r>
              <a:rPr lang="en-US" sz="1700" dirty="0"/>
              <a:t>; or </a:t>
            </a:r>
          </a:p>
          <a:p>
            <a:pPr algn="just">
              <a:buNone/>
            </a:pPr>
            <a:r>
              <a:rPr lang="en-US" sz="1700" dirty="0"/>
              <a:t>b the </a:t>
            </a:r>
            <a:r>
              <a:rPr lang="en-US" sz="1700" b="1" dirty="0">
                <a:solidFill>
                  <a:srgbClr val="FF0000"/>
                </a:solidFill>
              </a:rPr>
              <a:t>instruments</a:t>
            </a:r>
            <a:r>
              <a:rPr lang="en-US" sz="1700" dirty="0"/>
              <a:t>, arrangements and laws referred to in paragraph 2 otherwise </a:t>
            </a:r>
            <a:r>
              <a:rPr lang="en-US" sz="1700" b="1" dirty="0">
                <a:solidFill>
                  <a:srgbClr val="FF0000"/>
                </a:solidFill>
              </a:rPr>
              <a:t>provide for expedited co-operation</a:t>
            </a:r>
            <a:r>
              <a:rPr lang="en-US" sz="1700"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4919146" y="1197062"/>
            <a:ext cx="4050044" cy="2723823"/>
          </a:xfrm>
          <a:prstGeom prst="rect">
            <a:avLst/>
          </a:prstGeom>
        </p:spPr>
        <p:txBody>
          <a:bodyPr wrap="square">
            <a:spAutoFit/>
          </a:bodyPr>
          <a:lstStyle/>
          <a:p>
            <a:pPr marL="342900" indent="-342900" algn="just">
              <a:buFont typeface="Wingdings" panose="05000000000000000000" pitchFamily="2" charset="2"/>
              <a:buChar char="Ø"/>
              <a:defRPr/>
            </a:pPr>
            <a:r>
              <a:rPr lang="en-US" sz="1900" dirty="0">
                <a:ea typeface="+mn-ea"/>
                <a:cs typeface="Arial" panose="020B0604020202020204" pitchFamily="34" charset="0"/>
              </a:rPr>
              <a:t>Requests must be responded to on an expedited basis where </a:t>
            </a:r>
          </a:p>
          <a:p>
            <a:pPr marL="800100" lvl="1" indent="-342900" algn="just">
              <a:buFont typeface="Wingdings" panose="05000000000000000000" pitchFamily="2" charset="2"/>
              <a:buChar char="Ø"/>
              <a:defRPr/>
            </a:pPr>
            <a:r>
              <a:rPr lang="en-US" sz="1900" dirty="0">
                <a:ea typeface="+mn-ea"/>
                <a:cs typeface="Arial" panose="020B0604020202020204" pitchFamily="34" charset="0"/>
              </a:rPr>
              <a:t>there are grounds to believe that relevant data is particularly vulnerable to loss or modification, or </a:t>
            </a:r>
          </a:p>
          <a:p>
            <a:pPr marL="800100" lvl="1" indent="-342900" algn="just">
              <a:buFont typeface="Wingdings" panose="05000000000000000000" pitchFamily="2" charset="2"/>
              <a:buChar char="Ø"/>
              <a:defRPr/>
            </a:pPr>
            <a:r>
              <a:rPr lang="en-US" sz="1900" dirty="0">
                <a:ea typeface="+mn-ea"/>
                <a:cs typeface="Arial" panose="020B0604020202020204" pitchFamily="34" charset="0"/>
              </a:rPr>
              <a:t>otherwise where such treaties, arrangements or laws so provide.</a:t>
            </a:r>
            <a:endParaRPr lang="en-GB" sz="1900" dirty="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539935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32 – Trans-border Access	</a:t>
            </a:r>
          </a:p>
        </p:txBody>
      </p:sp>
      <p:sp>
        <p:nvSpPr>
          <p:cNvPr id="7" name="Rectangle 6">
            <a:extLst>
              <a:ext uri="{FF2B5EF4-FFF2-40B4-BE49-F238E27FC236}">
                <a16:creationId xmlns:a16="http://schemas.microsoft.com/office/drawing/2014/main" id="{D10CC973-3048-4480-AF1E-5EDA3830CFDE}"/>
              </a:ext>
            </a:extLst>
          </p:cNvPr>
          <p:cNvSpPr/>
          <p:nvPr/>
        </p:nvSpPr>
        <p:spPr>
          <a:xfrm>
            <a:off x="88521" y="1166842"/>
            <a:ext cx="4716391" cy="5262979"/>
          </a:xfrm>
          <a:prstGeom prst="rect">
            <a:avLst/>
          </a:prstGeom>
        </p:spPr>
        <p:txBody>
          <a:bodyPr wrap="square">
            <a:spAutoFit/>
          </a:bodyPr>
          <a:lstStyle/>
          <a:p>
            <a:pPr marL="342900" indent="-342900" algn="just">
              <a:buFont typeface="Wingdings" panose="05000000000000000000" pitchFamily="2" charset="2"/>
              <a:buChar char="Ø"/>
            </a:pPr>
            <a:r>
              <a:rPr lang="en-US" sz="2100" dirty="0">
                <a:ea typeface="Verdana" panose="020B0604030504040204" pitchFamily="34" charset="0"/>
                <a:cs typeface="Arial" panose="020B0604020202020204" pitchFamily="34" charset="0"/>
              </a:rPr>
              <a:t>Possibility given to law enforcement from a Party to obtain evidence stored in a computer physically located in other Party’s territory</a:t>
            </a:r>
          </a:p>
          <a:p>
            <a:pPr marL="342900" indent="-342900" algn="just">
              <a:buFont typeface="Wingdings" panose="05000000000000000000" pitchFamily="2" charset="2"/>
              <a:buChar char="Ø"/>
            </a:pPr>
            <a:endParaRPr lang="en-US" sz="21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en-US" sz="2100" dirty="0">
                <a:ea typeface="Verdana" panose="020B0604030504040204" pitchFamily="34" charset="0"/>
                <a:cs typeface="Arial" panose="020B0604020202020204" pitchFamily="34" charset="0"/>
              </a:rPr>
              <a:t>Without any request of international cooperation if, during a concrete investigation, the officers in charge </a:t>
            </a:r>
          </a:p>
          <a:p>
            <a:pPr marL="800100" lvl="1" indent="-342900" algn="just">
              <a:buFont typeface="Wingdings" panose="05000000000000000000" pitchFamily="2" charset="2"/>
              <a:buChar char="Ø"/>
            </a:pPr>
            <a:r>
              <a:rPr lang="en-US" sz="2100" dirty="0">
                <a:ea typeface="Verdana" panose="020B0604030504040204" pitchFamily="34" charset="0"/>
                <a:cs typeface="Arial" panose="020B0604020202020204" pitchFamily="34" charset="0"/>
              </a:rPr>
              <a:t>need to obtain open source information from a computer located in a foreign country; or</a:t>
            </a:r>
          </a:p>
          <a:p>
            <a:pPr marL="800100" lvl="1" indent="-342900" algn="just">
              <a:buFont typeface="Wingdings" panose="05000000000000000000" pitchFamily="2" charset="2"/>
              <a:buChar char="Ø"/>
            </a:pPr>
            <a:r>
              <a:rPr lang="en-US" sz="2100" dirty="0">
                <a:ea typeface="Verdana" panose="020B0604030504040204" pitchFamily="34" charset="0"/>
                <a:cs typeface="Arial" panose="020B0604020202020204" pitchFamily="34" charset="0"/>
              </a:rPr>
              <a:t>access data with the lawful and voluntary consent of the lawfully </a:t>
            </a:r>
            <a:r>
              <a:rPr lang="en-US" sz="2100" dirty="0" err="1">
                <a:ea typeface="Verdana" panose="020B0604030504040204" pitchFamily="34" charset="0"/>
                <a:cs typeface="Arial" panose="020B0604020202020204" pitchFamily="34" charset="0"/>
              </a:rPr>
              <a:t>authorised</a:t>
            </a:r>
            <a:r>
              <a:rPr lang="en-US" sz="2100" dirty="0">
                <a:ea typeface="Verdana" panose="020B0604030504040204" pitchFamily="34" charset="0"/>
                <a:cs typeface="Arial" panose="020B0604020202020204" pitchFamily="34" charset="0"/>
              </a:rPr>
              <a:t> person</a:t>
            </a:r>
            <a:endParaRPr lang="en-GB" sz="2100" dirty="0">
              <a:ea typeface="Verdana" panose="020B060403050404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60418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14969"/>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2800" b="1" dirty="0">
                <a:latin typeface="+mj-lt"/>
              </a:rPr>
              <a:t>Article 23 – General Principles Related to International Cooperation </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5062924"/>
          </a:xfrm>
          <a:prstGeom prst="rect">
            <a:avLst/>
          </a:prstGeom>
        </p:spPr>
        <p:txBody>
          <a:bodyPr wrap="square">
            <a:spAutoFit/>
          </a:bodyPr>
          <a:lstStyle/>
          <a:p>
            <a:pPr marL="342900" indent="-342900" algn="just">
              <a:buFont typeface="Wingdings" pitchFamily="2" charset="2"/>
              <a:buChar char="Ø"/>
            </a:pPr>
            <a:r>
              <a:rPr lang="en-US" sz="1900" dirty="0"/>
              <a:t>The Parties shall co-operate with each other, in accordance with the provisions of this chapter, and through the application of relevant international instruments on international co-operation in criminal matters, arrangements agreed on the basis of uniform or reciprocal legislation, and domestic laws, to the </a:t>
            </a:r>
            <a:r>
              <a:rPr lang="en-US" sz="1900" b="1" dirty="0">
                <a:solidFill>
                  <a:srgbClr val="FF0000"/>
                </a:solidFill>
              </a:rPr>
              <a:t>widest extent possible </a:t>
            </a:r>
            <a:r>
              <a:rPr lang="en-US" sz="1900" dirty="0"/>
              <a:t>for the purposes of investigations or proceedings concerning criminal </a:t>
            </a:r>
            <a:r>
              <a:rPr lang="en-US" sz="1900" b="1" dirty="0">
                <a:solidFill>
                  <a:srgbClr val="FF0000"/>
                </a:solidFill>
              </a:rPr>
              <a:t>offences related to computer systems and data</a:t>
            </a:r>
            <a:r>
              <a:rPr lang="en-US" sz="1900" dirty="0"/>
              <a:t>, or for the </a:t>
            </a:r>
            <a:r>
              <a:rPr lang="en-US" sz="1900" b="1" dirty="0">
                <a:solidFill>
                  <a:srgbClr val="FF0000"/>
                </a:solidFill>
              </a:rPr>
              <a:t>collection of evidence in electronic form of a criminal offence</a:t>
            </a:r>
            <a:r>
              <a:rPr lang="en-US" sz="1900" dirty="0"/>
              <a:t>.</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154984"/>
          </a:xfrm>
          <a:prstGeom prst="rect">
            <a:avLst/>
          </a:prstGeom>
        </p:spPr>
        <p:txBody>
          <a:bodyPr wrap="square">
            <a:spAutoFit/>
          </a:bodyPr>
          <a:lstStyle/>
          <a:p>
            <a:pPr marL="342900" indent="-342900" algn="just">
              <a:buFont typeface="Wingdings" pitchFamily="2" charset="2"/>
              <a:buChar char="ü"/>
            </a:pPr>
            <a:r>
              <a:rPr lang="en-GB" sz="2200" dirty="0"/>
              <a:t>Budapest Convention enables international cooperation for:</a:t>
            </a:r>
          </a:p>
          <a:p>
            <a:pPr marL="800100" lvl="1" indent="-342900" algn="just">
              <a:buFont typeface="Wingdings" pitchFamily="2" charset="2"/>
              <a:buChar char="ü"/>
            </a:pPr>
            <a:endParaRPr lang="en-GB" sz="2200" dirty="0"/>
          </a:p>
          <a:p>
            <a:pPr marL="800100" lvl="1" indent="-342900" algn="just">
              <a:buFont typeface="Wingdings" pitchFamily="2" charset="2"/>
              <a:buChar char="ü"/>
            </a:pPr>
            <a:r>
              <a:rPr lang="en-GB" sz="2200" dirty="0"/>
              <a:t>Offences related to computer systems and data </a:t>
            </a:r>
          </a:p>
          <a:p>
            <a:pPr marL="800100" lvl="1" indent="-342900" algn="just">
              <a:buFont typeface="Wingdings" pitchFamily="2" charset="2"/>
              <a:buChar char="ü"/>
            </a:pPr>
            <a:endParaRPr lang="en-GB" sz="2200" dirty="0"/>
          </a:p>
          <a:p>
            <a:pPr marL="800100" lvl="1" indent="-342900" algn="just">
              <a:buFont typeface="Wingdings" pitchFamily="2" charset="2"/>
              <a:buChar char="ü"/>
            </a:pPr>
            <a:r>
              <a:rPr lang="en-GB" sz="2200" dirty="0"/>
              <a:t>Collection of evidence for </a:t>
            </a:r>
            <a:r>
              <a:rPr lang="en-GB" sz="2200" u="sng" dirty="0"/>
              <a:t>any</a:t>
            </a:r>
            <a:r>
              <a:rPr lang="en-GB" sz="2200" dirty="0"/>
              <a:t> criminal offence</a:t>
            </a:r>
          </a:p>
          <a:p>
            <a:pPr marL="800100" lvl="1" indent="-342900" algn="just">
              <a:buFont typeface="Wingdings" pitchFamily="2" charset="2"/>
              <a:buChar char="ü"/>
            </a:pPr>
            <a:endParaRPr lang="en-GB" sz="2200" dirty="0"/>
          </a:p>
          <a:p>
            <a:pPr marL="342900" indent="-342900" algn="just">
              <a:buFont typeface="Wingdings" pitchFamily="2" charset="2"/>
              <a:buChar char="ü"/>
            </a:pPr>
            <a:r>
              <a:rPr lang="en-GB" sz="2200" dirty="0"/>
              <a:t>The international cooperation shall be to the widest extent possible </a:t>
            </a:r>
          </a:p>
        </p:txBody>
      </p:sp>
    </p:spTree>
    <p:custDataLst>
      <p:tags r:id="rId1"/>
    </p:custDataLst>
    <p:extLst>
      <p:ext uri="{BB962C8B-B14F-4D97-AF65-F5344CB8AC3E}">
        <p14:creationId xmlns:p14="http://schemas.microsoft.com/office/powerpoint/2010/main" val="4009052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32 - Trans-border Access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en-US" sz="1900" b="1" dirty="0"/>
              <a:t>Article 32 – Trans-border access to stored computer data with consent or where publicly available </a:t>
            </a:r>
          </a:p>
          <a:p>
            <a:pPr algn="just"/>
            <a:r>
              <a:rPr lang="en-US" sz="1900" dirty="0"/>
              <a:t>A Party may, </a:t>
            </a:r>
            <a:r>
              <a:rPr lang="en-US" b="1" dirty="0">
                <a:solidFill>
                  <a:srgbClr val="FF0000"/>
                </a:solidFill>
              </a:rPr>
              <a:t>without the </a:t>
            </a:r>
            <a:r>
              <a:rPr lang="en-US" b="1" dirty="0" err="1">
                <a:solidFill>
                  <a:srgbClr val="FF0000"/>
                </a:solidFill>
              </a:rPr>
              <a:t>authorisation</a:t>
            </a:r>
            <a:r>
              <a:rPr lang="en-US" b="1" dirty="0">
                <a:solidFill>
                  <a:srgbClr val="FF0000"/>
                </a:solidFill>
              </a:rPr>
              <a:t> of another Party</a:t>
            </a:r>
            <a:r>
              <a:rPr lang="en-US" sz="1900" dirty="0"/>
              <a:t>: </a:t>
            </a:r>
          </a:p>
          <a:p>
            <a:pPr algn="just"/>
            <a:r>
              <a:rPr lang="en-US" sz="1900" dirty="0"/>
              <a:t>a access publicly available (open source) stored computer data, regardless of where the data is located geographically; or </a:t>
            </a:r>
          </a:p>
          <a:p>
            <a:pPr algn="just"/>
            <a:r>
              <a:rPr lang="en-US" sz="1900" dirty="0"/>
              <a:t>b access or receive, through a computer system in its territory, stored computer data located in another Party, if the Party obtains the lawful and voluntary consent of the person who has the lawful authority to disclose the data to the Party through that computer system.</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40661" cy="3139321"/>
          </a:xfrm>
          <a:prstGeom prst="rect">
            <a:avLst/>
          </a:prstGeom>
        </p:spPr>
        <p:txBody>
          <a:bodyPr wrap="square">
            <a:spAutoFit/>
          </a:bodyPr>
          <a:lstStyle/>
          <a:p>
            <a:pPr marL="342900" indent="-342900" algn="just">
              <a:buFont typeface="Wingdings" pitchFamily="2" charset="2"/>
              <a:buChar char="ü"/>
            </a:pPr>
            <a:r>
              <a:rPr lang="en-GB" sz="2200" dirty="0"/>
              <a:t>Does not require mutual assistance request to country where service provider is located </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Does not mandate notification to country where service provider is located</a:t>
            </a:r>
          </a:p>
          <a:p>
            <a:pPr marL="342900" indent="-342900" algn="just">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400994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32 - Trans-border Access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55312"/>
          </a:xfrm>
          <a:prstGeom prst="rect">
            <a:avLst/>
          </a:prstGeom>
        </p:spPr>
        <p:txBody>
          <a:bodyPr wrap="square">
            <a:spAutoFit/>
          </a:bodyPr>
          <a:lstStyle/>
          <a:p>
            <a:pPr marL="342900" indent="-342900" algn="just">
              <a:buFont typeface="Wingdings" pitchFamily="2" charset="2"/>
              <a:buChar char="Ø"/>
            </a:pPr>
            <a:r>
              <a:rPr lang="en-US" sz="1900" b="1" dirty="0"/>
              <a:t>Article 32 – Trans-border access to stored computer data with consent or where publicly available </a:t>
            </a:r>
          </a:p>
          <a:p>
            <a:pPr algn="just"/>
            <a:r>
              <a:rPr lang="en-US" sz="1900" dirty="0"/>
              <a:t>A Party may, without the </a:t>
            </a:r>
            <a:r>
              <a:rPr lang="en-US" sz="1900" dirty="0" err="1"/>
              <a:t>authorisation</a:t>
            </a:r>
            <a:r>
              <a:rPr lang="en-US" sz="1900" dirty="0"/>
              <a:t> of another Party: </a:t>
            </a:r>
          </a:p>
          <a:p>
            <a:pPr algn="just"/>
            <a:r>
              <a:rPr lang="en-US" sz="1900" dirty="0"/>
              <a:t>a access </a:t>
            </a:r>
            <a:r>
              <a:rPr lang="en-US" sz="1900" b="1" dirty="0">
                <a:solidFill>
                  <a:srgbClr val="FF0000"/>
                </a:solidFill>
              </a:rPr>
              <a:t>publicly available (open source)</a:t>
            </a:r>
            <a:r>
              <a:rPr lang="en-US" sz="1900" dirty="0"/>
              <a:t> stored computer data, </a:t>
            </a:r>
            <a:r>
              <a:rPr lang="en-US" sz="1900" b="1" dirty="0">
                <a:solidFill>
                  <a:srgbClr val="FF0000"/>
                </a:solidFill>
              </a:rPr>
              <a:t>regardless of where the data is located </a:t>
            </a:r>
            <a:r>
              <a:rPr lang="en-US" sz="1900" dirty="0"/>
              <a:t>geographically; or </a:t>
            </a:r>
          </a:p>
          <a:p>
            <a:pPr algn="just"/>
            <a:r>
              <a:rPr lang="en-US" sz="1900" dirty="0"/>
              <a:t>b access or receive, through a computer system in its territory, stored computer data located in another Party, if the Party obtains the lawful and voluntary consent of the person who has the lawful authority to disclose the data to the Party through that computer system.</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14945" cy="3477875"/>
          </a:xfrm>
          <a:prstGeom prst="rect">
            <a:avLst/>
          </a:prstGeom>
        </p:spPr>
        <p:txBody>
          <a:bodyPr wrap="square">
            <a:spAutoFit/>
          </a:bodyPr>
          <a:lstStyle/>
          <a:p>
            <a:pPr marL="342900" indent="-342900" algn="just">
              <a:buFont typeface="Wingdings" pitchFamily="2" charset="2"/>
              <a:buChar char="ü"/>
            </a:pPr>
            <a:r>
              <a:rPr lang="en-GB" sz="2200" dirty="0"/>
              <a:t>Allows accessing publicly available data </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If portion of a website is closed to public, it is not publicly available </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Location of data is not relevant (whether or not in a Budapest Convention party)</a:t>
            </a:r>
          </a:p>
        </p:txBody>
      </p:sp>
    </p:spTree>
    <p:custDataLst>
      <p:tags r:id="rId1"/>
    </p:custDataLst>
    <p:extLst>
      <p:ext uri="{BB962C8B-B14F-4D97-AF65-F5344CB8AC3E}">
        <p14:creationId xmlns:p14="http://schemas.microsoft.com/office/powerpoint/2010/main" val="4202532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323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32 - Trans-border Access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14091"/>
            <a:ext cx="4476172" cy="5355312"/>
          </a:xfrm>
          <a:prstGeom prst="rect">
            <a:avLst/>
          </a:prstGeom>
        </p:spPr>
        <p:txBody>
          <a:bodyPr wrap="square">
            <a:spAutoFit/>
          </a:bodyPr>
          <a:lstStyle/>
          <a:p>
            <a:pPr marL="342900" indent="-342900" algn="just">
              <a:buFont typeface="Wingdings" pitchFamily="2" charset="2"/>
              <a:buChar char="Ø"/>
            </a:pPr>
            <a:r>
              <a:rPr lang="en-US" sz="1900" b="1" dirty="0"/>
              <a:t>Article 32 – Trans-border access to stored computer data with consent or where publicly available </a:t>
            </a:r>
          </a:p>
          <a:p>
            <a:pPr algn="just"/>
            <a:r>
              <a:rPr lang="en-US" sz="1900" dirty="0"/>
              <a:t>A Party may, without the </a:t>
            </a:r>
            <a:r>
              <a:rPr lang="en-US" sz="1900" dirty="0" err="1"/>
              <a:t>authorisation</a:t>
            </a:r>
            <a:r>
              <a:rPr lang="en-US" sz="1900" dirty="0"/>
              <a:t> of another Party: </a:t>
            </a:r>
          </a:p>
          <a:p>
            <a:pPr algn="just"/>
            <a:r>
              <a:rPr lang="en-US" sz="1900" dirty="0"/>
              <a:t>a access publicly available (open source) stored computer data, regardless of where the data is located geographically; or </a:t>
            </a:r>
          </a:p>
          <a:p>
            <a:pPr algn="just"/>
            <a:r>
              <a:rPr lang="en-US" sz="1900" dirty="0"/>
              <a:t>b access or receive, through a computer system in its territory, </a:t>
            </a:r>
            <a:r>
              <a:rPr lang="en-US" sz="1900" b="1" dirty="0">
                <a:solidFill>
                  <a:srgbClr val="FF0000"/>
                </a:solidFill>
              </a:rPr>
              <a:t>stored computer data located in another Party</a:t>
            </a:r>
            <a:r>
              <a:rPr lang="en-US" sz="1900" dirty="0"/>
              <a:t>, if the Party obtains the lawful and voluntary consent of the person who has the lawful authority to disclose the data to the Party through that computer system.</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572000" cy="1107996"/>
          </a:xfrm>
          <a:prstGeom prst="rect">
            <a:avLst/>
          </a:prstGeom>
        </p:spPr>
        <p:txBody>
          <a:bodyPr>
            <a:spAutoFit/>
          </a:bodyPr>
          <a:lstStyle/>
          <a:p>
            <a:pPr marL="342900" indent="-342900" algn="just">
              <a:buFont typeface="Wingdings" pitchFamily="2" charset="2"/>
              <a:buChar char="ü"/>
            </a:pPr>
            <a:r>
              <a:rPr lang="en-GB" sz="2200" dirty="0"/>
              <a:t>Location of data must be in another Budapest Convention party</a:t>
            </a:r>
          </a:p>
        </p:txBody>
      </p:sp>
    </p:spTree>
    <p:custDataLst>
      <p:tags r:id="rId1"/>
    </p:custDataLst>
    <p:extLst>
      <p:ext uri="{BB962C8B-B14F-4D97-AF65-F5344CB8AC3E}">
        <p14:creationId xmlns:p14="http://schemas.microsoft.com/office/powerpoint/2010/main" val="32582733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32 - Trans-border Access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96839"/>
            <a:ext cx="4476172" cy="5355312"/>
          </a:xfrm>
          <a:prstGeom prst="rect">
            <a:avLst/>
          </a:prstGeom>
        </p:spPr>
        <p:txBody>
          <a:bodyPr wrap="square">
            <a:spAutoFit/>
          </a:bodyPr>
          <a:lstStyle/>
          <a:p>
            <a:pPr marL="342900" indent="-342900" algn="just">
              <a:buFont typeface="Wingdings" pitchFamily="2" charset="2"/>
              <a:buChar char="Ø"/>
            </a:pPr>
            <a:r>
              <a:rPr lang="en-US" sz="1900" b="1" dirty="0"/>
              <a:t>Article 32 – Trans-border access to stored computer data with consent or where publicly available </a:t>
            </a:r>
          </a:p>
          <a:p>
            <a:pPr algn="just"/>
            <a:r>
              <a:rPr lang="en-US" sz="1900" dirty="0"/>
              <a:t>A Party may, without the </a:t>
            </a:r>
            <a:r>
              <a:rPr lang="en-US" sz="1900" dirty="0" err="1"/>
              <a:t>authorisation</a:t>
            </a:r>
            <a:r>
              <a:rPr lang="en-US" sz="1900" dirty="0"/>
              <a:t> of another Party: </a:t>
            </a:r>
          </a:p>
          <a:p>
            <a:pPr algn="just"/>
            <a:r>
              <a:rPr lang="en-US" sz="1900" dirty="0"/>
              <a:t>a access publicly available (open source) stored computer data, regardless of where the data is located geographically; or </a:t>
            </a:r>
          </a:p>
          <a:p>
            <a:pPr algn="just"/>
            <a:r>
              <a:rPr lang="en-US" sz="1900" dirty="0"/>
              <a:t>b access or receive, through a computer system in its territory, stored computer data located in another Party, if the Party obtains the </a:t>
            </a:r>
            <a:r>
              <a:rPr lang="en-US" sz="1900" b="1" dirty="0">
                <a:solidFill>
                  <a:srgbClr val="FF0000"/>
                </a:solidFill>
              </a:rPr>
              <a:t>lawful and voluntary consent</a:t>
            </a:r>
            <a:r>
              <a:rPr lang="en-US" sz="1900" dirty="0"/>
              <a:t> of the person who has the lawful authority to disclose the data to the Party through that computer system.</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14945" cy="4493538"/>
          </a:xfrm>
          <a:prstGeom prst="rect">
            <a:avLst/>
          </a:prstGeom>
        </p:spPr>
        <p:txBody>
          <a:bodyPr wrap="square">
            <a:spAutoFit/>
          </a:bodyPr>
          <a:lstStyle/>
          <a:p>
            <a:pPr marL="342900" indent="-342900" algn="just">
              <a:buFont typeface="Wingdings" pitchFamily="2" charset="2"/>
              <a:buChar char="ü"/>
            </a:pPr>
            <a:r>
              <a:rPr lang="en-GB" sz="2200" dirty="0"/>
              <a:t>Data can be accessed based on lawful and voluntary consent</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Lawfulness of consent is based on local law (e.g. minors and persons with mental incapacitation may not be able to consent) </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Agreement to general terms of service may not qualify as specific, explicit consent </a:t>
            </a:r>
          </a:p>
        </p:txBody>
      </p:sp>
    </p:spTree>
    <p:custDataLst>
      <p:tags r:id="rId1"/>
    </p:custDataLst>
    <p:extLst>
      <p:ext uri="{BB962C8B-B14F-4D97-AF65-F5344CB8AC3E}">
        <p14:creationId xmlns:p14="http://schemas.microsoft.com/office/powerpoint/2010/main" val="29996574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32 - Trans-border Access</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524315"/>
          </a:xfrm>
          <a:prstGeom prst="rect">
            <a:avLst/>
          </a:prstGeom>
        </p:spPr>
        <p:txBody>
          <a:bodyPr wrap="square">
            <a:spAutoFit/>
          </a:bodyPr>
          <a:lstStyle/>
          <a:p>
            <a:pPr marL="342900" indent="-342900" algn="just">
              <a:buFont typeface="Wingdings" pitchFamily="2" charset="2"/>
              <a:buChar char="Ø"/>
            </a:pPr>
            <a:r>
              <a:rPr lang="en-US" b="1" dirty="0"/>
              <a:t>Article 32 – Trans-border access to stored computer data with consent or where publicly available </a:t>
            </a:r>
          </a:p>
          <a:p>
            <a:pPr algn="just"/>
            <a:r>
              <a:rPr lang="en-US" dirty="0"/>
              <a:t>A Party may, without the </a:t>
            </a:r>
            <a:r>
              <a:rPr lang="en-US" dirty="0" err="1"/>
              <a:t>authorisation</a:t>
            </a:r>
            <a:r>
              <a:rPr lang="en-US" dirty="0"/>
              <a:t> of another Party: </a:t>
            </a:r>
          </a:p>
          <a:p>
            <a:pPr algn="just"/>
            <a:r>
              <a:rPr lang="en-US" dirty="0"/>
              <a:t>a access publicly available (open source) stored computer data, regardless of where the data is located geographically; or </a:t>
            </a:r>
          </a:p>
          <a:p>
            <a:pPr algn="just"/>
            <a:r>
              <a:rPr lang="en-US" dirty="0"/>
              <a:t>b access or receive, through a computer system in its territory, stored computer data located in another Party, if the Party obtains the lawful and voluntary consent of the </a:t>
            </a:r>
            <a:r>
              <a:rPr lang="en-US" b="1" dirty="0">
                <a:solidFill>
                  <a:srgbClr val="FF0000"/>
                </a:solidFill>
              </a:rPr>
              <a:t>person who has the lawful authority to disclose the data </a:t>
            </a:r>
            <a:r>
              <a:rPr lang="en-US" dirty="0"/>
              <a:t>to the Party through that computer system.</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5262979"/>
          </a:xfrm>
          <a:prstGeom prst="rect">
            <a:avLst/>
          </a:prstGeom>
        </p:spPr>
        <p:txBody>
          <a:bodyPr wrap="square">
            <a:spAutoFit/>
          </a:bodyPr>
          <a:lstStyle/>
          <a:p>
            <a:pPr marL="342900" indent="-342900" algn="just">
              <a:buFont typeface="Wingdings" pitchFamily="2" charset="2"/>
              <a:buChar char="ü"/>
            </a:pPr>
            <a:r>
              <a:rPr lang="en-GB" sz="2100" dirty="0"/>
              <a:t>The consent must be of the person who has lawful authority to disclose the data</a:t>
            </a:r>
          </a:p>
          <a:p>
            <a:pPr marL="342900" indent="-342900" algn="just">
              <a:buFont typeface="Wingdings" pitchFamily="2" charset="2"/>
              <a:buChar char="ü"/>
            </a:pPr>
            <a:endParaRPr lang="en-GB" sz="2100" dirty="0"/>
          </a:p>
          <a:p>
            <a:pPr marL="342900" indent="-342900" algn="just">
              <a:buFont typeface="Wingdings" pitchFamily="2" charset="2"/>
              <a:buChar char="ü"/>
            </a:pPr>
            <a:r>
              <a:rPr lang="en-GB" sz="2100" dirty="0"/>
              <a:t>This would depend on circumstances, nature of the person and applicable law </a:t>
            </a:r>
          </a:p>
          <a:p>
            <a:pPr marL="342900" indent="-342900" algn="just">
              <a:buFont typeface="Wingdings" pitchFamily="2" charset="2"/>
              <a:buChar char="ü"/>
            </a:pPr>
            <a:endParaRPr lang="en-GB" sz="2100" dirty="0"/>
          </a:p>
          <a:p>
            <a:pPr marL="342900" indent="-342900" algn="just">
              <a:buFont typeface="Wingdings" pitchFamily="2" charset="2"/>
              <a:buChar char="ü"/>
            </a:pPr>
            <a:r>
              <a:rPr lang="en-GB" sz="2100" dirty="0"/>
              <a:t>E.g. </a:t>
            </a:r>
            <a:r>
              <a:rPr lang="en-US" sz="2100" dirty="0"/>
              <a:t>An individual may provide access to his/her personal email that is stored abroad to a law enforcement official</a:t>
            </a:r>
          </a:p>
          <a:p>
            <a:pPr marL="342900" indent="-342900" algn="just">
              <a:buFont typeface="Wingdings" pitchFamily="2" charset="2"/>
              <a:buChar char="ü"/>
            </a:pPr>
            <a:endParaRPr lang="en-US" sz="2100" dirty="0"/>
          </a:p>
          <a:p>
            <a:pPr marL="342900" indent="-342900" algn="just">
              <a:buFont typeface="Wingdings" pitchFamily="2" charset="2"/>
              <a:buChar char="ü"/>
            </a:pPr>
            <a:r>
              <a:rPr lang="en-GB" sz="2100" dirty="0"/>
              <a:t>Service providers usually do not have lawful authority to disclose data of subscribers</a:t>
            </a:r>
          </a:p>
        </p:txBody>
      </p:sp>
    </p:spTree>
    <p:custDataLst>
      <p:tags r:id="rId1"/>
    </p:custDataLst>
    <p:extLst>
      <p:ext uri="{BB962C8B-B14F-4D97-AF65-F5344CB8AC3E}">
        <p14:creationId xmlns:p14="http://schemas.microsoft.com/office/powerpoint/2010/main" val="2827258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0597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683936976"/>
              </p:ext>
            </p:extLst>
          </p:nvPr>
        </p:nvGraphicFramePr>
        <p:xfrm>
          <a:off x="88521" y="1132609"/>
          <a:ext cx="8917456" cy="52847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AF584F78-6A3E-487B-91CD-4CB104F37E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113571">
            <a:off x="675408" y="4010889"/>
            <a:ext cx="2100987" cy="2100987"/>
          </a:xfrm>
          <a:prstGeom prst="rect">
            <a:avLst/>
          </a:prstGeom>
        </p:spPr>
      </p:pic>
    </p:spTree>
    <p:custDataLst>
      <p:tags r:id="rId1"/>
    </p:custDataLst>
    <p:extLst>
      <p:ext uri="{BB962C8B-B14F-4D97-AF65-F5344CB8AC3E}">
        <p14:creationId xmlns:p14="http://schemas.microsoft.com/office/powerpoint/2010/main" val="14058142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05977"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612357792"/>
              </p:ext>
            </p:extLst>
          </p:nvPr>
        </p:nvGraphicFramePr>
        <p:xfrm>
          <a:off x="88521" y="1132609"/>
          <a:ext cx="8917456" cy="52847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AF584F78-6A3E-487B-91CD-4CB104F37E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113571">
            <a:off x="675408" y="4010889"/>
            <a:ext cx="2100987" cy="2100987"/>
          </a:xfrm>
          <a:prstGeom prst="rect">
            <a:avLst/>
          </a:prstGeom>
        </p:spPr>
      </p:pic>
    </p:spTree>
    <p:custDataLst>
      <p:tags r:id="rId1"/>
    </p:custDataLst>
    <p:extLst>
      <p:ext uri="{BB962C8B-B14F-4D97-AF65-F5344CB8AC3E}">
        <p14:creationId xmlns:p14="http://schemas.microsoft.com/office/powerpoint/2010/main" val="32159545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Article 33 – Mutual assistance regarding the </a:t>
            </a:r>
          </a:p>
          <a:p>
            <a:pPr algn="r"/>
            <a:r>
              <a:rPr lang="en-US" sz="2800" b="1" dirty="0">
                <a:latin typeface="+mj-lt"/>
              </a:rPr>
              <a:t>real-time collection of traffic data</a:t>
            </a:r>
            <a:endParaRPr lang="en-GB" sz="28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en-US" sz="1900" dirty="0"/>
              <a:t>1 The Parties shall provide mutual assistance to each other in the </a:t>
            </a:r>
            <a:r>
              <a:rPr lang="en-US" sz="1900" b="1" dirty="0">
                <a:solidFill>
                  <a:srgbClr val="FF0000"/>
                </a:solidFill>
              </a:rPr>
              <a:t>real-time collection of traffic data </a:t>
            </a:r>
            <a:r>
              <a:rPr lang="en-US" sz="1900" dirty="0"/>
              <a:t>associated with specified communications in their territory transmitted by means of a computer system. Subject to the provisions of paragraph 2, this assistance shall be governed by the conditions and procedures provided for under domestic law. </a:t>
            </a:r>
          </a:p>
          <a:p>
            <a:pPr marL="342900" indent="-342900" algn="just">
              <a:buFont typeface="Wingdings" pitchFamily="2" charset="2"/>
              <a:buChar char="Ø"/>
            </a:pPr>
            <a:endParaRPr lang="en-US" sz="1900" dirty="0"/>
          </a:p>
          <a:p>
            <a:pPr marL="342900" indent="-342900" algn="just">
              <a:buFont typeface="Wingdings" pitchFamily="2" charset="2"/>
              <a:buChar char="Ø"/>
            </a:pPr>
            <a:r>
              <a:rPr lang="en-US" sz="1900" dirty="0"/>
              <a:t>2 Each Party shall provide such assistance at least with respect to criminal offences for which real-time collection of traffic data would be available in a similar domestic case.</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139969"/>
            <a:ext cx="4414945" cy="3477875"/>
          </a:xfrm>
          <a:prstGeom prst="rect">
            <a:avLst/>
          </a:prstGeom>
        </p:spPr>
        <p:txBody>
          <a:bodyPr wrap="square">
            <a:spAutoFit/>
          </a:bodyPr>
          <a:lstStyle/>
          <a:p>
            <a:pPr marL="342900" indent="-342900" algn="just">
              <a:buFont typeface="Wingdings" pitchFamily="2" charset="2"/>
              <a:buChar char="ü"/>
            </a:pPr>
            <a:r>
              <a:rPr lang="en-US" sz="2200" dirty="0"/>
              <a:t>This provision empowers investigators to have the ability to obtain traffic data in real time regarding communications passing through a computer system in other parties</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This is important given that communications typically flow across territorial boundaries </a:t>
            </a:r>
            <a:endParaRPr lang="en-GB" sz="2200" dirty="0"/>
          </a:p>
        </p:txBody>
      </p:sp>
    </p:spTree>
    <p:custDataLst>
      <p:tags r:id="rId1"/>
    </p:custDataLst>
    <p:extLst>
      <p:ext uri="{BB962C8B-B14F-4D97-AF65-F5344CB8AC3E}">
        <p14:creationId xmlns:p14="http://schemas.microsoft.com/office/powerpoint/2010/main" val="36276880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Article 33 – Mutual assistance regarding the </a:t>
            </a:r>
          </a:p>
          <a:p>
            <a:pPr algn="r"/>
            <a:r>
              <a:rPr lang="en-US" sz="2800" b="1" dirty="0">
                <a:latin typeface="+mj-lt"/>
              </a:rPr>
              <a:t>real-time collection of traffic data</a:t>
            </a:r>
            <a:endParaRPr lang="en-GB" sz="28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en-US" sz="1900" dirty="0"/>
              <a:t>1 The Parties shall provide mutual assistance to each other in the real-time collection of traffic data associated with </a:t>
            </a:r>
            <a:r>
              <a:rPr lang="en-US" sz="1900" b="1" dirty="0">
                <a:solidFill>
                  <a:srgbClr val="FF0000"/>
                </a:solidFill>
              </a:rPr>
              <a:t>specified communications </a:t>
            </a:r>
            <a:r>
              <a:rPr lang="en-US" sz="1900" dirty="0"/>
              <a:t>in their territory transmitted by means of a computer system. Subject to the provisions of paragraph 2, this assistance shall be governed by the conditions and procedures provided for under domestic law. </a:t>
            </a:r>
          </a:p>
          <a:p>
            <a:pPr marL="342900" indent="-342900" algn="just">
              <a:buFont typeface="Wingdings" pitchFamily="2" charset="2"/>
              <a:buChar char="Ø"/>
            </a:pPr>
            <a:endParaRPr lang="en-US" sz="1900" dirty="0"/>
          </a:p>
          <a:p>
            <a:pPr marL="342900" indent="-342900" algn="just">
              <a:buFont typeface="Wingdings" pitchFamily="2" charset="2"/>
              <a:buChar char="Ø"/>
            </a:pPr>
            <a:r>
              <a:rPr lang="en-US" sz="1900" dirty="0"/>
              <a:t>2 Each Party shall provide such assistance at least with respect to criminal offences for which real-time collection of traffic data would be available in a similar domestic case.</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163900"/>
            <a:ext cx="4414945" cy="3139321"/>
          </a:xfrm>
          <a:prstGeom prst="rect">
            <a:avLst/>
          </a:prstGeom>
        </p:spPr>
        <p:txBody>
          <a:bodyPr wrap="square">
            <a:spAutoFit/>
          </a:bodyPr>
          <a:lstStyle/>
          <a:p>
            <a:pPr marL="342900" indent="-342900" algn="just">
              <a:buFont typeface="Wingdings" pitchFamily="2" charset="2"/>
              <a:buChar char="ü"/>
            </a:pPr>
            <a:r>
              <a:rPr lang="en-US" sz="2200" dirty="0"/>
              <a:t>Requests for collection of traffic data must be associated with specified communications identified by requesting states</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Making requests for general or indiscriminate surveillance or collection of large amounts of traffic data is not permitted </a:t>
            </a:r>
          </a:p>
        </p:txBody>
      </p:sp>
    </p:spTree>
    <p:custDataLst>
      <p:tags r:id="rId1"/>
    </p:custDataLst>
    <p:extLst>
      <p:ext uri="{BB962C8B-B14F-4D97-AF65-F5344CB8AC3E}">
        <p14:creationId xmlns:p14="http://schemas.microsoft.com/office/powerpoint/2010/main" val="37370047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Article 33 – Mutual assistance regarding the </a:t>
            </a:r>
          </a:p>
          <a:p>
            <a:pPr algn="r"/>
            <a:r>
              <a:rPr lang="en-US" sz="2800" b="1" dirty="0">
                <a:latin typeface="+mj-lt"/>
              </a:rPr>
              <a:t>real-time collection of traffic data</a:t>
            </a:r>
            <a:endParaRPr lang="en-GB" sz="28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en-US" sz="1900" dirty="0"/>
              <a:t>1 The Parties shall provide mutual assistance to each other in the real-time collection of traffic data associated with specified communications in their territory transmitted by means of a computer system. Subject to the provisions of paragraph 2, this </a:t>
            </a:r>
            <a:r>
              <a:rPr lang="en-US" sz="1900" b="1" dirty="0">
                <a:solidFill>
                  <a:srgbClr val="FF0000"/>
                </a:solidFill>
              </a:rPr>
              <a:t>assistance </a:t>
            </a:r>
            <a:r>
              <a:rPr lang="en-US" sz="1900" dirty="0"/>
              <a:t>shall be </a:t>
            </a:r>
            <a:r>
              <a:rPr lang="en-US" sz="1900" b="1" dirty="0">
                <a:solidFill>
                  <a:srgbClr val="FF0000"/>
                </a:solidFill>
              </a:rPr>
              <a:t>governed </a:t>
            </a:r>
            <a:r>
              <a:rPr lang="en-US" sz="1900" dirty="0"/>
              <a:t>by the </a:t>
            </a:r>
            <a:r>
              <a:rPr lang="en-US" sz="1900" b="1" dirty="0">
                <a:solidFill>
                  <a:srgbClr val="FF0000"/>
                </a:solidFill>
              </a:rPr>
              <a:t>conditions and procedures </a:t>
            </a:r>
            <a:r>
              <a:rPr lang="en-US" sz="1900" dirty="0"/>
              <a:t>provided for under </a:t>
            </a:r>
            <a:r>
              <a:rPr lang="en-US" sz="1900" b="1" dirty="0">
                <a:solidFill>
                  <a:srgbClr val="FF0000"/>
                </a:solidFill>
              </a:rPr>
              <a:t>domestic law</a:t>
            </a:r>
            <a:r>
              <a:rPr lang="en-US" sz="1900" dirty="0"/>
              <a:t>. </a:t>
            </a:r>
          </a:p>
          <a:p>
            <a:pPr marL="342900" indent="-342900" algn="just">
              <a:buFont typeface="Wingdings" pitchFamily="2" charset="2"/>
              <a:buChar char="Ø"/>
            </a:pPr>
            <a:endParaRPr lang="en-US" sz="1900" dirty="0"/>
          </a:p>
          <a:p>
            <a:pPr marL="342900" indent="-342900" algn="just">
              <a:buFont typeface="Wingdings" pitchFamily="2" charset="2"/>
              <a:buChar char="Ø"/>
            </a:pPr>
            <a:r>
              <a:rPr lang="en-US" sz="1900" dirty="0"/>
              <a:t>2 Each Party shall provide such assistance at least with respect to criminal offences for which real-time collection of traffic data would be available in a similar domestic case.</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139969"/>
            <a:ext cx="4414945" cy="4493538"/>
          </a:xfrm>
          <a:prstGeom prst="rect">
            <a:avLst/>
          </a:prstGeom>
        </p:spPr>
        <p:txBody>
          <a:bodyPr wrap="square">
            <a:spAutoFit/>
          </a:bodyPr>
          <a:lstStyle/>
          <a:p>
            <a:pPr marL="342900" indent="-342900" algn="just">
              <a:buFont typeface="Wingdings" pitchFamily="2" charset="2"/>
              <a:buChar char="ü"/>
            </a:pPr>
            <a:r>
              <a:rPr lang="en-US" sz="2200" dirty="0"/>
              <a:t>Applicable conditions and procedures provided under the requested party’s domestic laws will govern the provision of assistance </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The terms and conditions by which such co-operation is to be provided are generally those set forth in applicable treaties, arrangements and laws governing mutual legal assistance in criminal matters</a:t>
            </a:r>
            <a:endParaRPr lang="en-GB" sz="2200" dirty="0"/>
          </a:p>
        </p:txBody>
      </p:sp>
    </p:spTree>
    <p:custDataLst>
      <p:tags r:id="rId1"/>
    </p:custDataLst>
    <p:extLst>
      <p:ext uri="{BB962C8B-B14F-4D97-AF65-F5344CB8AC3E}">
        <p14:creationId xmlns:p14="http://schemas.microsoft.com/office/powerpoint/2010/main" val="1112797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88725"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03035922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Brain outline">
            <a:extLst>
              <a:ext uri="{FF2B5EF4-FFF2-40B4-BE49-F238E27FC236}">
                <a16:creationId xmlns:a16="http://schemas.microsoft.com/office/drawing/2014/main" id="{0B8E1426-DC63-48E7-B40B-72A3416301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113571">
            <a:off x="436417" y="4270664"/>
            <a:ext cx="2100987" cy="2100987"/>
          </a:xfrm>
          <a:prstGeom prst="rect">
            <a:avLst/>
          </a:prstGeom>
        </p:spPr>
      </p:pic>
    </p:spTree>
    <p:custDataLst>
      <p:tags r:id="rId1"/>
    </p:custDataLst>
    <p:extLst>
      <p:ext uri="{BB962C8B-B14F-4D97-AF65-F5344CB8AC3E}">
        <p14:creationId xmlns:p14="http://schemas.microsoft.com/office/powerpoint/2010/main" val="147732492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Article 33 – Mutual assistance regarding the </a:t>
            </a:r>
          </a:p>
          <a:p>
            <a:pPr algn="r"/>
            <a:r>
              <a:rPr lang="en-US" sz="2800" b="1" dirty="0">
                <a:latin typeface="+mj-lt"/>
              </a:rPr>
              <a:t>real-time collection of traffic data</a:t>
            </a:r>
            <a:endParaRPr lang="en-GB" sz="28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95828" y="1096839"/>
            <a:ext cx="4476172" cy="5355312"/>
          </a:xfrm>
          <a:prstGeom prst="rect">
            <a:avLst/>
          </a:prstGeom>
        </p:spPr>
        <p:txBody>
          <a:bodyPr wrap="square">
            <a:spAutoFit/>
          </a:bodyPr>
          <a:lstStyle/>
          <a:p>
            <a:pPr marL="342900" indent="-342900" algn="just">
              <a:buFont typeface="Wingdings" pitchFamily="2" charset="2"/>
              <a:buChar char="Ø"/>
            </a:pPr>
            <a:r>
              <a:rPr lang="en-US" sz="1900" dirty="0"/>
              <a:t>1 The Parties shall provide mutual assistance to each other in the real-time collection of traffic data associated with specified communications in their territory transmitted by means of a computer system. Subject to the provisions of paragraph 2, this assistance shall be governed by the conditions and procedures provided for under domestic law. </a:t>
            </a:r>
          </a:p>
          <a:p>
            <a:pPr marL="342900" indent="-342900" algn="just">
              <a:buFont typeface="Wingdings" pitchFamily="2" charset="2"/>
              <a:buChar char="Ø"/>
            </a:pPr>
            <a:endParaRPr lang="en-US" sz="1900" dirty="0"/>
          </a:p>
          <a:p>
            <a:pPr marL="342900" indent="-342900" algn="just">
              <a:buFont typeface="Wingdings" pitchFamily="2" charset="2"/>
              <a:buChar char="Ø"/>
            </a:pPr>
            <a:r>
              <a:rPr lang="en-US" sz="1900" dirty="0"/>
              <a:t>2 Each Party shall provide such assistance </a:t>
            </a:r>
            <a:r>
              <a:rPr lang="en-US" sz="1900" b="1" dirty="0">
                <a:solidFill>
                  <a:srgbClr val="FF0000"/>
                </a:solidFill>
              </a:rPr>
              <a:t>at least </a:t>
            </a:r>
            <a:r>
              <a:rPr lang="en-US" sz="1900" dirty="0"/>
              <a:t>with respect to criminal offences for which real-time collection of traffic data would be available in a </a:t>
            </a:r>
            <a:r>
              <a:rPr lang="en-US" sz="1900" b="1" dirty="0">
                <a:solidFill>
                  <a:srgbClr val="FF0000"/>
                </a:solidFill>
              </a:rPr>
              <a:t>similar domestic case</a:t>
            </a:r>
            <a:r>
              <a:rPr lang="en-US" sz="1900" dirty="0"/>
              <a:t>.</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3477875"/>
          </a:xfrm>
          <a:prstGeom prst="rect">
            <a:avLst/>
          </a:prstGeom>
        </p:spPr>
        <p:txBody>
          <a:bodyPr wrap="square">
            <a:spAutoFit/>
          </a:bodyPr>
          <a:lstStyle/>
          <a:p>
            <a:pPr marL="342900" indent="-342900" algn="just">
              <a:buFont typeface="Wingdings" pitchFamily="2" charset="2"/>
              <a:buChar char="ü"/>
            </a:pPr>
            <a:r>
              <a:rPr lang="en-US" sz="2200" dirty="0"/>
              <a:t>Real-time collection of traffic data is intrusive measure so parties have some discretion to limit scope of cooperation</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However, in no event may the range of offences be narrower than the range of offences for which such measure is available domestically </a:t>
            </a:r>
            <a:endParaRPr lang="en-GB" sz="2200" dirty="0"/>
          </a:p>
        </p:txBody>
      </p:sp>
    </p:spTree>
    <p:custDataLst>
      <p:tags r:id="rId1"/>
    </p:custDataLst>
    <p:extLst>
      <p:ext uri="{BB962C8B-B14F-4D97-AF65-F5344CB8AC3E}">
        <p14:creationId xmlns:p14="http://schemas.microsoft.com/office/powerpoint/2010/main" val="33470791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Article 34 – Mutual assistance regarding the interception of content data</a:t>
            </a:r>
            <a:endParaRPr lang="en-GB" sz="28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2723823"/>
          </a:xfrm>
          <a:prstGeom prst="rect">
            <a:avLst/>
          </a:prstGeom>
        </p:spPr>
        <p:txBody>
          <a:bodyPr wrap="square">
            <a:spAutoFit/>
          </a:bodyPr>
          <a:lstStyle/>
          <a:p>
            <a:pPr marL="342900" indent="-342900" algn="just">
              <a:buFont typeface="Wingdings" pitchFamily="2" charset="2"/>
              <a:buChar char="Ø"/>
            </a:pPr>
            <a:r>
              <a:rPr lang="en-US" sz="1900" dirty="0"/>
              <a:t>The Parties shall provide mutual assistance to each other in the </a:t>
            </a:r>
            <a:r>
              <a:rPr lang="en-US" sz="1900" b="1" dirty="0">
                <a:solidFill>
                  <a:srgbClr val="FF0000"/>
                </a:solidFill>
              </a:rPr>
              <a:t>real-time collection or recording </a:t>
            </a:r>
            <a:r>
              <a:rPr lang="en-US" sz="1900" dirty="0"/>
              <a:t>of </a:t>
            </a:r>
            <a:r>
              <a:rPr lang="en-US" sz="1900" b="1" dirty="0">
                <a:solidFill>
                  <a:srgbClr val="FF0000"/>
                </a:solidFill>
              </a:rPr>
              <a:t>content data </a:t>
            </a:r>
            <a:r>
              <a:rPr lang="en-US" sz="1900" dirty="0"/>
              <a:t>of specified communications transmitted by means of a computer system to the extent permitted under their applicable treaties and domestic laws.</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139969"/>
            <a:ext cx="4414945" cy="2123658"/>
          </a:xfrm>
          <a:prstGeom prst="rect">
            <a:avLst/>
          </a:prstGeom>
        </p:spPr>
        <p:txBody>
          <a:bodyPr wrap="square">
            <a:spAutoFit/>
          </a:bodyPr>
          <a:lstStyle/>
          <a:p>
            <a:pPr marL="342900" indent="-342900" algn="just">
              <a:buFont typeface="Wingdings" pitchFamily="2" charset="2"/>
              <a:buChar char="ü"/>
            </a:pPr>
            <a:r>
              <a:rPr lang="en-US" sz="2200" dirty="0"/>
              <a:t>This provision empowers investigators to have the ability to obtain content data of specified communications transmitted by a computer system in another party </a:t>
            </a:r>
            <a:endParaRPr lang="en-GB" sz="2200" dirty="0"/>
          </a:p>
        </p:txBody>
      </p:sp>
    </p:spTree>
    <p:custDataLst>
      <p:tags r:id="rId1"/>
    </p:custDataLst>
    <p:extLst>
      <p:ext uri="{BB962C8B-B14F-4D97-AF65-F5344CB8AC3E}">
        <p14:creationId xmlns:p14="http://schemas.microsoft.com/office/powerpoint/2010/main" val="15919582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Article 34 – Mutual assistance regarding the interception of content data</a:t>
            </a:r>
            <a:endParaRPr lang="en-GB" sz="28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60318" y="1277992"/>
            <a:ext cx="4476172" cy="2723823"/>
          </a:xfrm>
          <a:prstGeom prst="rect">
            <a:avLst/>
          </a:prstGeom>
        </p:spPr>
        <p:txBody>
          <a:bodyPr wrap="square">
            <a:spAutoFit/>
          </a:bodyPr>
          <a:lstStyle/>
          <a:p>
            <a:pPr marL="342900" indent="-342900" algn="just">
              <a:buFont typeface="Wingdings" pitchFamily="2" charset="2"/>
              <a:buChar char="Ø"/>
            </a:pPr>
            <a:r>
              <a:rPr lang="en-US" sz="1900" dirty="0"/>
              <a:t>The Parties shall provide mutual assistance to each other in the real-time collection or recording of content data of </a:t>
            </a:r>
            <a:r>
              <a:rPr lang="en-US" sz="1900" b="1" dirty="0">
                <a:solidFill>
                  <a:srgbClr val="FF0000"/>
                </a:solidFill>
              </a:rPr>
              <a:t>specified communications</a:t>
            </a:r>
            <a:r>
              <a:rPr lang="en-US" sz="1900" dirty="0"/>
              <a:t> transmitted by means of a computer system to the extent permitted under their applicable treaties and domestic laws.</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45785"/>
            <a:ext cx="4414945" cy="3816429"/>
          </a:xfrm>
          <a:prstGeom prst="rect">
            <a:avLst/>
          </a:prstGeom>
        </p:spPr>
        <p:txBody>
          <a:bodyPr wrap="square">
            <a:spAutoFit/>
          </a:bodyPr>
          <a:lstStyle/>
          <a:p>
            <a:pPr marL="342900" indent="-342900" algn="just">
              <a:buFont typeface="Wingdings" pitchFamily="2" charset="2"/>
              <a:buChar char="ü"/>
            </a:pPr>
            <a:r>
              <a:rPr lang="en-US" sz="2200" dirty="0"/>
              <a:t>Requests for interception of content data must be associated with specified communications identified by requesting states</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Making requests for general or indiscriminate surveillance or collection of large amounts of content data is not permitted </a:t>
            </a:r>
          </a:p>
          <a:p>
            <a:pPr marL="342900" indent="-342900" algn="just">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14041829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112808" y="-27384"/>
            <a:ext cx="803119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latin typeface="+mj-lt"/>
              </a:rPr>
              <a:t>Article 34 – Mutual assistance regarding the interception of content data</a:t>
            </a:r>
            <a:endParaRPr lang="en-GB" sz="28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2723823"/>
          </a:xfrm>
          <a:prstGeom prst="rect">
            <a:avLst/>
          </a:prstGeom>
        </p:spPr>
        <p:txBody>
          <a:bodyPr wrap="square">
            <a:spAutoFit/>
          </a:bodyPr>
          <a:lstStyle/>
          <a:p>
            <a:pPr marL="342900" indent="-342900" algn="just">
              <a:buFont typeface="Wingdings" pitchFamily="2" charset="2"/>
              <a:buChar char="Ø"/>
            </a:pPr>
            <a:r>
              <a:rPr lang="en-US" sz="1900" dirty="0"/>
              <a:t>The Parties shall provide mutual assistance to each other in the real-time collection or recording of content data of specified communications transmitted by means of a computer system </a:t>
            </a:r>
            <a:r>
              <a:rPr lang="en-US" sz="1900" b="1" dirty="0">
                <a:solidFill>
                  <a:srgbClr val="FF0000"/>
                </a:solidFill>
              </a:rPr>
              <a:t>to the extent permitted under their applicable treaties and domestic laws</a:t>
            </a:r>
            <a:r>
              <a:rPr lang="en-US" sz="1900" dirty="0"/>
              <a:t>.</a:t>
            </a:r>
            <a:endParaRPr lang="en-GB"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135897"/>
            <a:ext cx="4414945" cy="2800767"/>
          </a:xfrm>
          <a:prstGeom prst="rect">
            <a:avLst/>
          </a:prstGeom>
        </p:spPr>
        <p:txBody>
          <a:bodyPr wrap="square">
            <a:spAutoFit/>
          </a:bodyPr>
          <a:lstStyle/>
          <a:p>
            <a:pPr marL="342900" indent="-342900" algn="just">
              <a:buFont typeface="Wingdings" pitchFamily="2" charset="2"/>
              <a:buChar char="ü"/>
            </a:pPr>
            <a:r>
              <a:rPr lang="en-US" sz="2200" dirty="0"/>
              <a:t>Interception of content data is a highly intrusive measure so parties have full discretion to limit scope of cooperation</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Domestic law and applicable treaties can limit the extent of cooperation </a:t>
            </a:r>
            <a:endParaRPr lang="en-GB" sz="2200" dirty="0"/>
          </a:p>
        </p:txBody>
      </p:sp>
    </p:spTree>
    <p:custDataLst>
      <p:tags r:id="rId1"/>
    </p:custDataLst>
    <p:extLst>
      <p:ext uri="{BB962C8B-B14F-4D97-AF65-F5344CB8AC3E}">
        <p14:creationId xmlns:p14="http://schemas.microsoft.com/office/powerpoint/2010/main" val="26539087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41583"/>
            <a:ext cx="906636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55639041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2EAD84B2-7B93-4E58-A0C5-6E7C0156A6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113571">
            <a:off x="1496290" y="4221117"/>
            <a:ext cx="2100987" cy="2100987"/>
          </a:xfrm>
          <a:prstGeom prst="rect">
            <a:avLst/>
          </a:prstGeom>
        </p:spPr>
      </p:pic>
    </p:spTree>
    <p:custDataLst>
      <p:tags r:id="rId1"/>
    </p:custDataLst>
    <p:extLst>
      <p:ext uri="{BB962C8B-B14F-4D97-AF65-F5344CB8AC3E}">
        <p14:creationId xmlns:p14="http://schemas.microsoft.com/office/powerpoint/2010/main" val="2824581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41583"/>
            <a:ext cx="906636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06400593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Graphic 6" descr="Brain outline">
            <a:extLst>
              <a:ext uri="{FF2B5EF4-FFF2-40B4-BE49-F238E27FC236}">
                <a16:creationId xmlns:a16="http://schemas.microsoft.com/office/drawing/2014/main" id="{2EAD84B2-7B93-4E58-A0C5-6E7C0156A6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113571">
            <a:off x="1496290" y="4221117"/>
            <a:ext cx="2100987" cy="2100987"/>
          </a:xfrm>
          <a:prstGeom prst="rect">
            <a:avLst/>
          </a:prstGeom>
        </p:spPr>
      </p:pic>
    </p:spTree>
    <p:custDataLst>
      <p:tags r:id="rId1"/>
    </p:custDataLst>
    <p:extLst>
      <p:ext uri="{BB962C8B-B14F-4D97-AF65-F5344CB8AC3E}">
        <p14:creationId xmlns:p14="http://schemas.microsoft.com/office/powerpoint/2010/main" val="5285011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19713"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a:latin typeface="+mj-lt"/>
              </a:rPr>
              <a:t>Article 35 – 24/7 Network</a:t>
            </a:r>
            <a:endParaRPr lang="en-GB" sz="32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en-US" sz="1700" dirty="0"/>
              <a:t>1 Each Party shall designate a </a:t>
            </a:r>
            <a:r>
              <a:rPr lang="en-US" sz="1700" b="1" dirty="0">
                <a:solidFill>
                  <a:srgbClr val="FF0000"/>
                </a:solidFill>
              </a:rPr>
              <a:t>point of contact </a:t>
            </a:r>
            <a:r>
              <a:rPr lang="en-US" sz="1700" dirty="0"/>
              <a:t>available on a </a:t>
            </a:r>
            <a:r>
              <a:rPr lang="en-US" sz="1700" b="1" dirty="0">
                <a:solidFill>
                  <a:srgbClr val="FF0000"/>
                </a:solidFill>
              </a:rPr>
              <a:t>twenty-four hour, seven-day-a-week basis</a:t>
            </a:r>
            <a:r>
              <a:rPr lang="en-US" sz="1700" dirty="0"/>
              <a:t>, in order to ensure the provision of </a:t>
            </a:r>
            <a:r>
              <a:rPr lang="en-US" sz="1700" b="1" dirty="0">
                <a:solidFill>
                  <a:srgbClr val="FF0000"/>
                </a:solidFill>
              </a:rPr>
              <a:t>immediate assistance </a:t>
            </a:r>
            <a:r>
              <a:rPr lang="en-US" sz="1700" dirty="0"/>
              <a:t>for the purpose of investigations or proceedings concerning criminal offences related to computer systems and data, or for the collection of evidence in electronic form of a criminal offence. Such assistance shall include facilitating, or, if permitted by its domestic law and practice, directly carrying out the following measures: </a:t>
            </a:r>
          </a:p>
          <a:p>
            <a:pPr lvl="1" algn="just"/>
            <a:r>
              <a:rPr lang="en-US" sz="1700" dirty="0"/>
              <a:t>a the provision of technical advice; </a:t>
            </a:r>
          </a:p>
          <a:p>
            <a:pPr lvl="1" algn="just"/>
            <a:r>
              <a:rPr lang="en-US" sz="1700" dirty="0"/>
              <a:t>b the preservation of data pursuant to Articles 29 and 30; </a:t>
            </a:r>
          </a:p>
          <a:p>
            <a:pPr lvl="1" algn="just"/>
            <a:r>
              <a:rPr lang="en-US" sz="1700" dirty="0"/>
              <a:t>c the collection of evidence, the provision of legal information, and locating of suspects.</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137428"/>
            <a:ext cx="4414945" cy="5170646"/>
          </a:xfrm>
          <a:prstGeom prst="rect">
            <a:avLst/>
          </a:prstGeom>
        </p:spPr>
        <p:txBody>
          <a:bodyPr wrap="square">
            <a:spAutoFit/>
          </a:bodyPr>
          <a:lstStyle/>
          <a:p>
            <a:pPr marL="342900" indent="-342900" algn="just">
              <a:buFont typeface="Wingdings" pitchFamily="2" charset="2"/>
              <a:buChar char="ü"/>
            </a:pPr>
            <a:r>
              <a:rPr lang="en-US" sz="2200" dirty="0"/>
              <a:t>Effective collection of electronic evidence requires rapid response</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Existing mutual assistance modalities require supplemental channels for immediate assistance</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Budapest Convention requires each Party to create this supplemental point of contact that is available 24/7 for provision of immediate assistance </a:t>
            </a:r>
            <a:endParaRPr lang="en-GB" sz="2200" dirty="0"/>
          </a:p>
        </p:txBody>
      </p:sp>
    </p:spTree>
    <p:custDataLst>
      <p:tags r:id="rId1"/>
    </p:custDataLst>
    <p:extLst>
      <p:ext uri="{BB962C8B-B14F-4D97-AF65-F5344CB8AC3E}">
        <p14:creationId xmlns:p14="http://schemas.microsoft.com/office/powerpoint/2010/main" val="5476813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54219"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a:latin typeface="+mj-lt"/>
              </a:rPr>
              <a:t>Article 35 – 24/7 Network</a:t>
            </a:r>
            <a:endParaRPr lang="en-GB" sz="32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478423"/>
          </a:xfrm>
          <a:prstGeom prst="rect">
            <a:avLst/>
          </a:prstGeom>
        </p:spPr>
        <p:txBody>
          <a:bodyPr wrap="square">
            <a:spAutoFit/>
          </a:bodyPr>
          <a:lstStyle/>
          <a:p>
            <a:pPr marL="342900" indent="-342900" algn="just">
              <a:buFont typeface="Wingdings" pitchFamily="2" charset="2"/>
              <a:buChar char="Ø"/>
            </a:pPr>
            <a:r>
              <a:rPr lang="en-US" sz="1700" dirty="0"/>
              <a:t>1 Each Party shall designate a point of contact available on a twenty-four hour, seven-day-a-week basis, in order to ensure the provision of immediate assistance for the purpose of </a:t>
            </a:r>
            <a:r>
              <a:rPr lang="en-US" sz="1700" b="1" dirty="0">
                <a:solidFill>
                  <a:srgbClr val="FF0000"/>
                </a:solidFill>
              </a:rPr>
              <a:t>investigations</a:t>
            </a:r>
            <a:r>
              <a:rPr lang="en-US" sz="1700" dirty="0"/>
              <a:t> or </a:t>
            </a:r>
            <a:r>
              <a:rPr lang="en-US" sz="1700" b="1" dirty="0">
                <a:solidFill>
                  <a:srgbClr val="FF0000"/>
                </a:solidFill>
              </a:rPr>
              <a:t>proceedings </a:t>
            </a:r>
            <a:r>
              <a:rPr lang="en-US" sz="1700" dirty="0"/>
              <a:t>concerning criminal offences </a:t>
            </a:r>
            <a:r>
              <a:rPr lang="en-US" sz="1700" b="1" dirty="0">
                <a:solidFill>
                  <a:srgbClr val="FF0000"/>
                </a:solidFill>
              </a:rPr>
              <a:t>related to computer systems and data</a:t>
            </a:r>
            <a:r>
              <a:rPr lang="en-US" sz="1700" dirty="0"/>
              <a:t>, or for the </a:t>
            </a:r>
            <a:r>
              <a:rPr lang="en-US" sz="1700" b="1" dirty="0">
                <a:solidFill>
                  <a:srgbClr val="FF0000"/>
                </a:solidFill>
              </a:rPr>
              <a:t>collection of evidence in electronic form of a criminal offence</a:t>
            </a:r>
            <a:r>
              <a:rPr lang="en-US" sz="1700" dirty="0"/>
              <a:t>. Such assistance shall include facilitating, or, if permitted by its domestic law and practice, directly carrying out the following measures: </a:t>
            </a:r>
          </a:p>
          <a:p>
            <a:pPr lvl="1" algn="just"/>
            <a:r>
              <a:rPr lang="en-US" sz="1700" dirty="0"/>
              <a:t>a the provision of technical advice; </a:t>
            </a:r>
          </a:p>
          <a:p>
            <a:pPr lvl="1" algn="just"/>
            <a:r>
              <a:rPr lang="en-US" sz="1700" dirty="0"/>
              <a:t>b the preservation of data pursuant to Articles 29 and 30; </a:t>
            </a:r>
          </a:p>
          <a:p>
            <a:pPr lvl="1" algn="just"/>
            <a:r>
              <a:rPr lang="en-US" sz="1700" dirty="0"/>
              <a:t>c the collection of evidence, the provision of legal information, and locating of suspects.</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140013"/>
            <a:ext cx="4414945" cy="4832092"/>
          </a:xfrm>
          <a:prstGeom prst="rect">
            <a:avLst/>
          </a:prstGeom>
        </p:spPr>
        <p:txBody>
          <a:bodyPr wrap="square">
            <a:spAutoFit/>
          </a:bodyPr>
          <a:lstStyle/>
          <a:p>
            <a:pPr marL="342900" indent="-342900" algn="just">
              <a:buFont typeface="Wingdings" pitchFamily="2" charset="2"/>
              <a:buChar char="ü"/>
            </a:pPr>
            <a:r>
              <a:rPr lang="en-GB" sz="2200" dirty="0"/>
              <a:t>24/7 Networks are to provide immediate assistance for the purpose of:</a:t>
            </a:r>
          </a:p>
          <a:p>
            <a:pPr marL="800100" lvl="1" indent="-342900" algn="just">
              <a:buFont typeface="Wingdings" pitchFamily="2" charset="2"/>
              <a:buChar char="ü"/>
            </a:pPr>
            <a:r>
              <a:rPr lang="en-GB" sz="2200" dirty="0"/>
              <a:t>Offences related to computer systems and data </a:t>
            </a:r>
          </a:p>
          <a:p>
            <a:pPr marL="800100" lvl="1" indent="-342900" algn="just">
              <a:buFont typeface="Wingdings" pitchFamily="2" charset="2"/>
              <a:buChar char="ü"/>
            </a:pPr>
            <a:r>
              <a:rPr lang="en-GB" sz="2200" dirty="0"/>
              <a:t>Collection of evidence for </a:t>
            </a:r>
            <a:r>
              <a:rPr lang="en-GB" sz="2200" u="sng" dirty="0"/>
              <a:t>any</a:t>
            </a:r>
            <a:r>
              <a:rPr lang="en-GB" sz="2200" dirty="0"/>
              <a:t> criminal offence</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Parties can determine the location of a 24/7 Network within their jurisdictions (within central authority, police or elsewhere)</a:t>
            </a:r>
          </a:p>
        </p:txBody>
      </p:sp>
    </p:spTree>
    <p:custDataLst>
      <p:tags r:id="rId1"/>
    </p:custDataLst>
    <p:extLst>
      <p:ext uri="{BB962C8B-B14F-4D97-AF65-F5344CB8AC3E}">
        <p14:creationId xmlns:p14="http://schemas.microsoft.com/office/powerpoint/2010/main" val="40203741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a:latin typeface="+mj-lt"/>
              </a:rPr>
              <a:t>Article 35 – 24/7 Network</a:t>
            </a:r>
            <a:endParaRPr lang="en-GB" sz="32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062924"/>
          </a:xfrm>
          <a:prstGeom prst="rect">
            <a:avLst/>
          </a:prstGeom>
        </p:spPr>
        <p:txBody>
          <a:bodyPr wrap="square">
            <a:spAutoFit/>
          </a:bodyPr>
          <a:lstStyle/>
          <a:p>
            <a:pPr marL="342900" indent="-342900" algn="just">
              <a:buFont typeface="Wingdings" pitchFamily="2" charset="2"/>
              <a:buChar char="Ø"/>
            </a:pPr>
            <a:r>
              <a:rPr lang="en-US" sz="1700" dirty="0"/>
              <a:t>1 Each Party shall designate a point of contact available on a twenty-four hour, seven-day-a-week basis, in order to ensure the provision of immediate assistance for the purpose of investigations or proceedings concerning criminal offences related to computer systems and data, or for the collection of evidence in electronic form of a criminal offence. Such assistance shall include </a:t>
            </a:r>
            <a:r>
              <a:rPr lang="en-US" sz="1700" b="1" dirty="0">
                <a:solidFill>
                  <a:srgbClr val="FF0000"/>
                </a:solidFill>
              </a:rPr>
              <a:t>facilitating</a:t>
            </a:r>
            <a:r>
              <a:rPr lang="en-US" sz="1700" dirty="0"/>
              <a:t>, or, </a:t>
            </a:r>
            <a:r>
              <a:rPr lang="en-US" sz="1700" b="1" dirty="0">
                <a:solidFill>
                  <a:srgbClr val="FF0000"/>
                </a:solidFill>
              </a:rPr>
              <a:t>if permitted by its domestic law</a:t>
            </a:r>
            <a:r>
              <a:rPr lang="en-US" sz="1700" dirty="0"/>
              <a:t> and practice, </a:t>
            </a:r>
            <a:r>
              <a:rPr lang="en-US" sz="1700" b="1" dirty="0">
                <a:solidFill>
                  <a:srgbClr val="FF0000"/>
                </a:solidFill>
              </a:rPr>
              <a:t>directly carrying out</a:t>
            </a:r>
            <a:r>
              <a:rPr lang="en-US" sz="1700" dirty="0"/>
              <a:t> the following measures: </a:t>
            </a:r>
          </a:p>
          <a:p>
            <a:pPr lvl="1" algn="just"/>
            <a:r>
              <a:rPr lang="en-US" sz="1700" dirty="0"/>
              <a:t>a the provision of </a:t>
            </a:r>
            <a:r>
              <a:rPr lang="en-US" sz="1700" b="1" dirty="0">
                <a:solidFill>
                  <a:srgbClr val="FF0000"/>
                </a:solidFill>
              </a:rPr>
              <a:t>technical advice</a:t>
            </a:r>
            <a:r>
              <a:rPr lang="en-US" sz="1700" dirty="0"/>
              <a:t>; </a:t>
            </a:r>
          </a:p>
          <a:p>
            <a:pPr lvl="1" algn="just"/>
            <a:r>
              <a:rPr lang="en-US" sz="1700" dirty="0"/>
              <a:t>b the </a:t>
            </a:r>
            <a:r>
              <a:rPr lang="en-US" sz="1700" b="1" dirty="0">
                <a:solidFill>
                  <a:srgbClr val="FF0000"/>
                </a:solidFill>
              </a:rPr>
              <a:t>preservation </a:t>
            </a:r>
            <a:r>
              <a:rPr lang="en-US" sz="1700" dirty="0"/>
              <a:t>of data pursuant to Articles 29 and 30; </a:t>
            </a:r>
          </a:p>
          <a:p>
            <a:pPr lvl="1" algn="just"/>
            <a:r>
              <a:rPr lang="en-US" sz="1700" dirty="0"/>
              <a:t>c the </a:t>
            </a:r>
            <a:r>
              <a:rPr lang="en-US" sz="1700" b="1" dirty="0">
                <a:solidFill>
                  <a:srgbClr val="FF0000"/>
                </a:solidFill>
              </a:rPr>
              <a:t>collection of evidence</a:t>
            </a:r>
            <a:r>
              <a:rPr lang="en-US" sz="1700" dirty="0"/>
              <a:t>, the provision of </a:t>
            </a:r>
            <a:r>
              <a:rPr lang="en-US" sz="1700" b="1" dirty="0">
                <a:solidFill>
                  <a:srgbClr val="FF0000"/>
                </a:solidFill>
              </a:rPr>
              <a:t>legal information</a:t>
            </a:r>
            <a:r>
              <a:rPr lang="en-US" sz="1700" dirty="0"/>
              <a:t>, and </a:t>
            </a:r>
            <a:r>
              <a:rPr lang="en-US" sz="1700" b="1" dirty="0">
                <a:solidFill>
                  <a:srgbClr val="FF0000"/>
                </a:solidFill>
              </a:rPr>
              <a:t>locating of suspects</a:t>
            </a:r>
            <a:r>
              <a:rPr lang="en-US" sz="1700" dirty="0"/>
              <a:t>.</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025289"/>
            <a:ext cx="4414945" cy="5663089"/>
          </a:xfrm>
          <a:prstGeom prst="rect">
            <a:avLst/>
          </a:prstGeom>
        </p:spPr>
        <p:txBody>
          <a:bodyPr wrap="square">
            <a:spAutoFit/>
          </a:bodyPr>
          <a:lstStyle/>
          <a:p>
            <a:pPr marL="342900" indent="-342900" algn="just">
              <a:buFont typeface="Wingdings" pitchFamily="2" charset="2"/>
              <a:buChar char="ü"/>
            </a:pPr>
            <a:r>
              <a:rPr lang="en-US" sz="2000" dirty="0"/>
              <a:t>24/7 Networks can facilitate, or if permitted by local law, directly render assistance </a:t>
            </a:r>
          </a:p>
          <a:p>
            <a:pPr marL="342900" indent="-342900" algn="just">
              <a:buFont typeface="Wingdings" pitchFamily="2" charset="2"/>
              <a:buChar char="ü"/>
            </a:pPr>
            <a:endParaRPr lang="en-US" sz="2000" dirty="0"/>
          </a:p>
          <a:p>
            <a:pPr marL="342900" indent="-342900" algn="just">
              <a:buFont typeface="Wingdings" pitchFamily="2" charset="2"/>
              <a:buChar char="ü"/>
            </a:pPr>
            <a:r>
              <a:rPr lang="en-US" sz="2000" dirty="0"/>
              <a:t>Assistance can relate to:</a:t>
            </a:r>
          </a:p>
          <a:p>
            <a:pPr marL="800100" lvl="1" indent="-342900" algn="just">
              <a:buFont typeface="Wingdings" pitchFamily="2" charset="2"/>
              <a:buChar char="ü"/>
            </a:pPr>
            <a:r>
              <a:rPr lang="en-US" sz="2000" dirty="0"/>
              <a:t>Provision of technical advice for stopping or tracing an attack</a:t>
            </a:r>
          </a:p>
          <a:p>
            <a:pPr marL="800100" lvl="1" indent="-342900" algn="just">
              <a:buFont typeface="Wingdings" pitchFamily="2" charset="2"/>
              <a:buChar char="ü"/>
            </a:pPr>
            <a:r>
              <a:rPr lang="en-US" sz="2000" dirty="0"/>
              <a:t>Preservation of data pursuant to request (to enable more expeditious preservation than through central authority)</a:t>
            </a:r>
          </a:p>
          <a:p>
            <a:pPr marL="800100" lvl="1" indent="-342900" algn="just">
              <a:buFont typeface="Wingdings" pitchFamily="2" charset="2"/>
              <a:buChar char="ü"/>
            </a:pPr>
            <a:r>
              <a:rPr lang="en-US" sz="2000" dirty="0"/>
              <a:t>Collection of evidence </a:t>
            </a:r>
          </a:p>
          <a:p>
            <a:pPr marL="800100" lvl="1" indent="-342900" algn="just">
              <a:buFont typeface="Wingdings" pitchFamily="2" charset="2"/>
              <a:buChar char="ü"/>
            </a:pPr>
            <a:r>
              <a:rPr lang="en-US" sz="2000" dirty="0"/>
              <a:t>Provision of legal information (such as legal pre-requisites for provision of assistance)</a:t>
            </a:r>
          </a:p>
          <a:p>
            <a:pPr marL="800100" lvl="1" indent="-342900" algn="just">
              <a:buFont typeface="Wingdings" pitchFamily="2" charset="2"/>
              <a:buChar char="ü"/>
            </a:pPr>
            <a:r>
              <a:rPr lang="en-US" sz="2000" dirty="0"/>
              <a:t>Locating of suspects </a:t>
            </a:r>
          </a:p>
          <a:p>
            <a:pPr marL="800100" lvl="1" indent="-342900" algn="just">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12252721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a:latin typeface="+mj-lt"/>
              </a:rPr>
              <a:t>Article 35 – 24/7 Network</a:t>
            </a:r>
            <a:endParaRPr lang="en-GB" sz="32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939814"/>
          </a:xfrm>
          <a:prstGeom prst="rect">
            <a:avLst/>
          </a:prstGeom>
        </p:spPr>
        <p:txBody>
          <a:bodyPr wrap="square">
            <a:spAutoFit/>
          </a:bodyPr>
          <a:lstStyle/>
          <a:p>
            <a:pPr marL="342900" indent="-342900" algn="just">
              <a:buFont typeface="Wingdings" pitchFamily="2" charset="2"/>
              <a:buChar char="Ø"/>
            </a:pPr>
            <a:r>
              <a:rPr lang="en-US" sz="1750" dirty="0"/>
              <a:t>2 a </a:t>
            </a:r>
            <a:r>
              <a:rPr lang="en-US" sz="1750" dirty="0" err="1"/>
              <a:t>A</a:t>
            </a:r>
            <a:r>
              <a:rPr lang="en-US" sz="1750" dirty="0"/>
              <a:t> Party’s point of contact shall have the </a:t>
            </a:r>
            <a:r>
              <a:rPr lang="en-US" sz="1750" b="1" dirty="0">
                <a:solidFill>
                  <a:srgbClr val="FF0000"/>
                </a:solidFill>
              </a:rPr>
              <a:t>capacity to carry out communications </a:t>
            </a:r>
            <a:r>
              <a:rPr lang="en-US" sz="1750" dirty="0"/>
              <a:t>with the point of contact of another Party on an </a:t>
            </a:r>
            <a:r>
              <a:rPr lang="en-US" sz="1750" b="1" dirty="0">
                <a:solidFill>
                  <a:srgbClr val="FF0000"/>
                </a:solidFill>
              </a:rPr>
              <a:t>expedited basis</a:t>
            </a:r>
            <a:r>
              <a:rPr lang="en-US" sz="1750" dirty="0"/>
              <a:t>. </a:t>
            </a:r>
          </a:p>
          <a:p>
            <a:pPr marL="342900" indent="-342900" algn="just">
              <a:buFont typeface="Wingdings" pitchFamily="2" charset="2"/>
              <a:buChar char="Ø"/>
            </a:pPr>
            <a:r>
              <a:rPr lang="en-US" sz="1750" dirty="0"/>
              <a:t>b If the point of contact designated by a Party is not part of that Party’s authority or authorities responsible for international mutual assistance or extradition, the point of contact shall ensure that it is </a:t>
            </a:r>
            <a:r>
              <a:rPr lang="en-US" sz="1750" b="1" dirty="0">
                <a:solidFill>
                  <a:srgbClr val="FF0000"/>
                </a:solidFill>
              </a:rPr>
              <a:t>able to co-ordinate with such authority </a:t>
            </a:r>
            <a:r>
              <a:rPr lang="en-US" sz="1750" dirty="0"/>
              <a:t>or authorities on an </a:t>
            </a:r>
            <a:r>
              <a:rPr lang="en-US" sz="1750" b="1" dirty="0">
                <a:solidFill>
                  <a:srgbClr val="FF0000"/>
                </a:solidFill>
              </a:rPr>
              <a:t>expedited basis</a:t>
            </a:r>
            <a:r>
              <a:rPr lang="en-US" sz="1750" dirty="0"/>
              <a:t>. </a:t>
            </a:r>
          </a:p>
          <a:p>
            <a:pPr marL="342900" indent="-342900" algn="just">
              <a:buFont typeface="Wingdings" pitchFamily="2" charset="2"/>
              <a:buChar char="Ø"/>
            </a:pPr>
            <a:endParaRPr lang="en-US" sz="1750" dirty="0"/>
          </a:p>
          <a:p>
            <a:pPr marL="342900" indent="-342900" algn="just">
              <a:buFont typeface="Wingdings" pitchFamily="2" charset="2"/>
              <a:buChar char="Ø"/>
            </a:pPr>
            <a:r>
              <a:rPr lang="en-US" sz="1750" dirty="0"/>
              <a:t>3 Each Party shall ensure that trained and equipped personnel are available, in order to facilitate the operation of the network.</a:t>
            </a:r>
            <a:endParaRPr lang="en-GB"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146055"/>
            <a:ext cx="4414945" cy="5847755"/>
          </a:xfrm>
          <a:prstGeom prst="rect">
            <a:avLst/>
          </a:prstGeom>
        </p:spPr>
        <p:txBody>
          <a:bodyPr wrap="square">
            <a:spAutoFit/>
          </a:bodyPr>
          <a:lstStyle/>
          <a:p>
            <a:pPr marL="342900" indent="-342900" algn="just">
              <a:buFont typeface="Wingdings" pitchFamily="2" charset="2"/>
              <a:buChar char="ü"/>
            </a:pPr>
            <a:r>
              <a:rPr lang="en-US" sz="2200" dirty="0"/>
              <a:t>24/7 Network must have capacity to communicate with other 24/7 Networks on expedited basis </a:t>
            </a:r>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a:t>24/7 Network must also have ability to communicate with relevant competent authorities (e.g. police, prosecutor, Ministry of Foreign Affairs, etc.) within its jurisdiction to enforce requests on expedited basis (24/7)</a:t>
            </a:r>
          </a:p>
          <a:p>
            <a:pPr marL="342900" indent="-342900" algn="just">
              <a:buFont typeface="Wingdings" pitchFamily="2" charset="2"/>
              <a:buChar char="ü"/>
            </a:pP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311727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88725"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en-GB" sz="3200" b="1" dirty="0">
                <a:latin typeface="+mj-lt"/>
              </a:rPr>
              <a:t>Poll question</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81324349"/>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Brain outline">
            <a:extLst>
              <a:ext uri="{FF2B5EF4-FFF2-40B4-BE49-F238E27FC236}">
                <a16:creationId xmlns:a16="http://schemas.microsoft.com/office/drawing/2014/main" id="{0B8E1426-DC63-48E7-B40B-72A3416301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113571">
            <a:off x="436417" y="4270664"/>
            <a:ext cx="2100987" cy="2100987"/>
          </a:xfrm>
          <a:prstGeom prst="rect">
            <a:avLst/>
          </a:prstGeom>
        </p:spPr>
      </p:pic>
    </p:spTree>
    <p:custDataLst>
      <p:tags r:id="rId1"/>
    </p:custDataLst>
    <p:extLst>
      <p:ext uri="{BB962C8B-B14F-4D97-AF65-F5344CB8AC3E}">
        <p14:creationId xmlns:p14="http://schemas.microsoft.com/office/powerpoint/2010/main" val="17896250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022456"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a:latin typeface="+mj-lt"/>
              </a:rPr>
              <a:t>Article 35 – 24/7 Network</a:t>
            </a:r>
            <a:endParaRPr lang="en-GB" sz="3200" b="1" dirty="0">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939814"/>
          </a:xfrm>
          <a:prstGeom prst="rect">
            <a:avLst/>
          </a:prstGeom>
        </p:spPr>
        <p:txBody>
          <a:bodyPr wrap="square">
            <a:spAutoFit/>
          </a:bodyPr>
          <a:lstStyle/>
          <a:p>
            <a:pPr marL="342900" indent="-342900" algn="just">
              <a:buFont typeface="Wingdings" pitchFamily="2" charset="2"/>
              <a:buChar char="Ø"/>
            </a:pPr>
            <a:r>
              <a:rPr lang="en-US" sz="1750" dirty="0"/>
              <a:t>2 a </a:t>
            </a:r>
            <a:r>
              <a:rPr lang="en-US" sz="1750" dirty="0" err="1"/>
              <a:t>A</a:t>
            </a:r>
            <a:r>
              <a:rPr lang="en-US" sz="1750" dirty="0"/>
              <a:t> Party’s point of contact shall have the capacity to carry out communications with the point of contact of another Party on an expedited basis. </a:t>
            </a:r>
          </a:p>
          <a:p>
            <a:pPr marL="342900" indent="-342900" algn="just">
              <a:buFont typeface="Wingdings" pitchFamily="2" charset="2"/>
              <a:buChar char="Ø"/>
            </a:pPr>
            <a:r>
              <a:rPr lang="en-US" sz="1750" dirty="0"/>
              <a:t>b If the point of contact designated by a Party is not part of that Party’s authority or authorities responsible for international mutual assistance or extradition, the point of contact shall ensure that it is able to co-ordinate with such authority or authorities on an expedited basis. </a:t>
            </a:r>
          </a:p>
          <a:p>
            <a:pPr marL="342900" indent="-342900" algn="just">
              <a:buFont typeface="Wingdings" pitchFamily="2" charset="2"/>
              <a:buChar char="Ø"/>
            </a:pPr>
            <a:endParaRPr lang="en-US" sz="1750" dirty="0"/>
          </a:p>
          <a:p>
            <a:pPr marL="342900" indent="-342900" algn="just">
              <a:buFont typeface="Wingdings" pitchFamily="2" charset="2"/>
              <a:buChar char="Ø"/>
            </a:pPr>
            <a:r>
              <a:rPr lang="en-US" sz="1750" dirty="0"/>
              <a:t>3 Each Party shall ensure that </a:t>
            </a:r>
            <a:r>
              <a:rPr lang="en-US" sz="1750" b="1" dirty="0">
                <a:solidFill>
                  <a:srgbClr val="FF0000"/>
                </a:solidFill>
              </a:rPr>
              <a:t>trained </a:t>
            </a:r>
            <a:r>
              <a:rPr lang="en-US" sz="1750" dirty="0"/>
              <a:t>and </a:t>
            </a:r>
            <a:r>
              <a:rPr lang="en-US" sz="1750" b="1" dirty="0">
                <a:solidFill>
                  <a:srgbClr val="FF0000"/>
                </a:solidFill>
              </a:rPr>
              <a:t>equipped personnel </a:t>
            </a:r>
            <a:r>
              <a:rPr lang="en-US" sz="1750" dirty="0"/>
              <a:t>are available, in order to facilitate the operation of the network.</a:t>
            </a:r>
            <a:endParaRPr lang="en-GB"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139969"/>
            <a:ext cx="4414945" cy="5170646"/>
          </a:xfrm>
          <a:prstGeom prst="rect">
            <a:avLst/>
          </a:prstGeom>
        </p:spPr>
        <p:txBody>
          <a:bodyPr wrap="square">
            <a:spAutoFit/>
          </a:bodyPr>
          <a:lstStyle/>
          <a:p>
            <a:pPr marL="342900" indent="-342900" algn="just">
              <a:buFont typeface="Wingdings" pitchFamily="2" charset="2"/>
              <a:buChar char="ü"/>
            </a:pPr>
            <a:r>
              <a:rPr lang="en-US" sz="2200" dirty="0"/>
              <a:t>24/7 Network must have proper equipment such as:</a:t>
            </a:r>
          </a:p>
          <a:p>
            <a:pPr marL="800100" lvl="1" indent="-342900" algn="just">
              <a:buFont typeface="Wingdings" pitchFamily="2" charset="2"/>
              <a:buChar char="ü"/>
            </a:pPr>
            <a:r>
              <a:rPr lang="en-US" sz="2200" dirty="0"/>
              <a:t>Up-to-date telephone</a:t>
            </a:r>
          </a:p>
          <a:p>
            <a:pPr marL="800100" lvl="1" indent="-342900" algn="just">
              <a:buFont typeface="Wingdings" pitchFamily="2" charset="2"/>
              <a:buChar char="ü"/>
            </a:pPr>
            <a:r>
              <a:rPr lang="en-US" sz="2200" dirty="0"/>
              <a:t>Fax</a:t>
            </a:r>
          </a:p>
          <a:p>
            <a:pPr marL="800100" lvl="1" indent="-342900" algn="just">
              <a:buFont typeface="Wingdings" pitchFamily="2" charset="2"/>
              <a:buChar char="ü"/>
            </a:pPr>
            <a:r>
              <a:rPr lang="en-US" sz="2200" dirty="0"/>
              <a:t>Computer equipment</a:t>
            </a:r>
          </a:p>
          <a:p>
            <a:pPr marL="800100" lvl="1" indent="-342900" algn="just">
              <a:buFont typeface="Wingdings" pitchFamily="2" charset="2"/>
              <a:buChar char="ü"/>
            </a:pPr>
            <a:r>
              <a:rPr lang="en-US" sz="2200" dirty="0"/>
              <a:t>Other forms of communication</a:t>
            </a:r>
          </a:p>
          <a:p>
            <a:pPr marL="800100" lvl="1" indent="-342900" algn="just">
              <a:buFont typeface="Wingdings" pitchFamily="2" charset="2"/>
              <a:buChar char="ü"/>
            </a:pPr>
            <a:r>
              <a:rPr lang="en-US" sz="2200" dirty="0"/>
              <a:t>Analytical equipment</a:t>
            </a:r>
          </a:p>
          <a:p>
            <a:pPr marL="800100" lvl="1" indent="-342900" algn="just">
              <a:buFont typeface="Wingdings" pitchFamily="2" charset="2"/>
              <a:buChar char="ü"/>
            </a:pPr>
            <a:endParaRPr lang="en-US" sz="2200" dirty="0"/>
          </a:p>
          <a:p>
            <a:pPr marL="342900" indent="-342900" algn="just">
              <a:buFont typeface="Wingdings" pitchFamily="2" charset="2"/>
              <a:buChar char="ü"/>
            </a:pPr>
            <a:r>
              <a:rPr lang="en-US" sz="2200" dirty="0"/>
              <a:t>24/7 Network must personnel properly trained regarding cybercrime and electronic evidence and how to respond effectively to requests </a:t>
            </a:r>
          </a:p>
          <a:p>
            <a:pPr marL="800100" lvl="1" indent="-342900" algn="just">
              <a:buFont typeface="Wingdings" pitchFamily="2" charset="2"/>
              <a:buChar char="ü"/>
            </a:pPr>
            <a:endParaRPr lang="en-GB" sz="2200" dirty="0"/>
          </a:p>
        </p:txBody>
      </p:sp>
    </p:spTree>
    <p:custDataLst>
      <p:tags r:id="rId1"/>
    </p:custDataLst>
    <p:extLst>
      <p:ext uri="{BB962C8B-B14F-4D97-AF65-F5344CB8AC3E}">
        <p14:creationId xmlns:p14="http://schemas.microsoft.com/office/powerpoint/2010/main" val="9184702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60384"/>
            <a:ext cx="8980098" cy="833819"/>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solidFill>
                  <a:schemeClr val="bg1"/>
                </a:solidFill>
                <a:latin typeface="+mj-lt"/>
              </a:rPr>
              <a:t>Specialized Judicial Course on </a:t>
            </a:r>
          </a:p>
          <a:p>
            <a:pPr algn="r"/>
            <a:r>
              <a:rPr lang="en-GB" sz="3200" b="1" dirty="0">
                <a:solidFill>
                  <a:schemeClr val="bg1"/>
                </a:solidFill>
                <a:latin typeface="+mj-lt"/>
              </a:rPr>
              <a:t>International Cooperation</a:t>
            </a:r>
            <a:endParaRPr lang="fr-FR" sz="3200" b="1" dirty="0">
              <a:solidFill>
                <a:schemeClr val="bg1"/>
              </a:solidFill>
              <a:latin typeface="+mj-lt"/>
            </a:endParaRP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en-GB" sz="3200" b="1" dirty="0">
                <a:solidFill>
                  <a:srgbClr val="005E8E"/>
                </a:solidFill>
                <a:ea typeface="ＭＳ Ｐゴシック" charset="0"/>
                <a:cs typeface="ＭＳ Ｐゴシック" charset="0"/>
              </a:rPr>
              <a:t>Part Three</a:t>
            </a:r>
          </a:p>
          <a:p>
            <a:pPr algn="ctr">
              <a:lnSpc>
                <a:spcPct val="80000"/>
              </a:lnSpc>
            </a:pPr>
            <a:br>
              <a:rPr lang="en-GB" sz="3200" b="1" dirty="0">
                <a:solidFill>
                  <a:srgbClr val="005E8E"/>
                </a:solidFill>
                <a:ea typeface="ＭＳ Ｐゴシック" charset="0"/>
                <a:cs typeface="ＭＳ Ｐゴシック" charset="0"/>
              </a:rPr>
            </a:br>
            <a:r>
              <a:rPr lang="en-GB" sz="3200" b="1" dirty="0">
                <a:solidFill>
                  <a:srgbClr val="005E8E"/>
                </a:solidFill>
              </a:rPr>
              <a:t>Provisions of the Draft Second Additional Protocol </a:t>
            </a:r>
            <a:endParaRPr lang="en-GB" sz="3200" dirty="0">
              <a:solidFill>
                <a:srgbClr val="005E8E"/>
              </a:solidFill>
            </a:endParaRPr>
          </a:p>
        </p:txBody>
      </p:sp>
    </p:spTree>
    <p:custDataLst>
      <p:tags r:id="rId1"/>
    </p:custDataLst>
    <p:extLst>
      <p:ext uri="{BB962C8B-B14F-4D97-AF65-F5344CB8AC3E}">
        <p14:creationId xmlns:p14="http://schemas.microsoft.com/office/powerpoint/2010/main" val="10563844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77638"/>
            <a:ext cx="8911087" cy="816565"/>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Protocol Drafting Group </a:t>
            </a:r>
          </a:p>
          <a:p>
            <a:pPr algn="r"/>
            <a:r>
              <a:rPr lang="en-GB" sz="32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287612"/>
            <a:ext cx="4572000" cy="3816429"/>
          </a:xfrm>
          <a:prstGeom prst="rect">
            <a:avLst/>
          </a:prstGeom>
        </p:spPr>
        <p:txBody>
          <a:bodyPr>
            <a:spAutoFit/>
          </a:bodyPr>
          <a:lstStyle/>
          <a:p>
            <a:pPr marL="342900" indent="-342900">
              <a:buFont typeface="Wingdings" pitchFamily="2" charset="2"/>
              <a:buChar char="Ø"/>
            </a:pPr>
            <a:r>
              <a:rPr lang="en-US" sz="2200" dirty="0"/>
              <a:t>Language of requests</a:t>
            </a:r>
          </a:p>
          <a:p>
            <a:pPr marL="342900" indent="-342900">
              <a:buFont typeface="Wingdings" pitchFamily="2" charset="2"/>
              <a:buChar char="Ø"/>
            </a:pPr>
            <a:endParaRPr lang="en-US" sz="2200" dirty="0"/>
          </a:p>
          <a:p>
            <a:pPr marL="342900" indent="-342900">
              <a:buFont typeface="Wingdings" pitchFamily="2" charset="2"/>
              <a:buChar char="Ø"/>
            </a:pPr>
            <a:r>
              <a:rPr lang="en-US" sz="2200" dirty="0"/>
              <a:t>Video conferencing (for taking testimony or statements from witnesses)</a:t>
            </a:r>
          </a:p>
          <a:p>
            <a:pPr marL="342900" indent="-342900">
              <a:buFont typeface="Wingdings" pitchFamily="2" charset="2"/>
              <a:buChar char="Ø"/>
            </a:pPr>
            <a:endParaRPr lang="en-US" sz="2200" dirty="0"/>
          </a:p>
          <a:p>
            <a:pPr marL="342900" indent="-342900">
              <a:buFont typeface="Wingdings" pitchFamily="2" charset="2"/>
              <a:buChar char="Ø"/>
            </a:pPr>
            <a:r>
              <a:rPr lang="en-GB" sz="2200" dirty="0"/>
              <a:t>Joint investigation teams and joint investigations</a:t>
            </a:r>
          </a:p>
          <a:p>
            <a:pPr marL="342900" indent="-342900">
              <a:buFont typeface="Wingdings" pitchFamily="2" charset="2"/>
              <a:buChar char="Ø"/>
            </a:pPr>
            <a:endParaRPr lang="en-GB" sz="2200" dirty="0"/>
          </a:p>
          <a:p>
            <a:pPr marL="342900" indent="-342900">
              <a:buFont typeface="Wingdings" pitchFamily="2" charset="2"/>
              <a:buChar char="Ø"/>
            </a:pPr>
            <a:r>
              <a:rPr lang="en-GB" sz="2200" dirty="0"/>
              <a:t>Emergency mutual assistance</a:t>
            </a:r>
          </a:p>
          <a:p>
            <a:pPr marL="342900" indent="-342900">
              <a:buFont typeface="Wingdings" pitchFamily="2" charset="2"/>
              <a:buChar char="Ø"/>
            </a:pP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687258" y="1256942"/>
            <a:ext cx="4361935" cy="2123658"/>
          </a:xfrm>
          <a:prstGeom prst="rect">
            <a:avLst/>
          </a:prstGeom>
        </p:spPr>
        <p:txBody>
          <a:bodyPr wrap="square">
            <a:spAutoFit/>
          </a:bodyPr>
          <a:lstStyle/>
          <a:p>
            <a:pPr marL="342900" indent="-342900">
              <a:buFont typeface="Wingdings" pitchFamily="2" charset="2"/>
              <a:buChar char="Ø"/>
            </a:pPr>
            <a:r>
              <a:rPr lang="en-GB" sz="2200" dirty="0"/>
              <a:t>Direct disclosure of subscriber information</a:t>
            </a:r>
          </a:p>
          <a:p>
            <a:pPr marL="342900" indent="-342900">
              <a:buFont typeface="Wingdings" pitchFamily="2" charset="2"/>
              <a:buChar char="Ø"/>
            </a:pPr>
            <a:endParaRPr lang="en-GB" sz="2200" dirty="0"/>
          </a:p>
          <a:p>
            <a:pPr marL="342900" indent="-342900">
              <a:buFont typeface="Wingdings" pitchFamily="2" charset="2"/>
              <a:buChar char="Ø"/>
            </a:pPr>
            <a:r>
              <a:rPr lang="en-GB" sz="2200" dirty="0"/>
              <a:t>Giving effect to orders of another party for expedited production of data </a:t>
            </a:r>
          </a:p>
        </p:txBody>
      </p:sp>
    </p:spTree>
    <p:custDataLst>
      <p:tags r:id="rId1"/>
    </p:custDataLst>
    <p:extLst>
      <p:ext uri="{BB962C8B-B14F-4D97-AF65-F5344CB8AC3E}">
        <p14:creationId xmlns:p14="http://schemas.microsoft.com/office/powerpoint/2010/main" val="13943952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69010"/>
            <a:ext cx="9022456" cy="825193"/>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Protocol Drafting Group </a:t>
            </a:r>
          </a:p>
          <a:p>
            <a:pPr algn="r"/>
            <a:r>
              <a:rPr lang="en-GB" sz="32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4370427"/>
          </a:xfrm>
          <a:prstGeom prst="rect">
            <a:avLst/>
          </a:prstGeom>
        </p:spPr>
        <p:txBody>
          <a:bodyPr>
            <a:spAutoFit/>
          </a:bodyPr>
          <a:lstStyle/>
          <a:p>
            <a:pPr marL="342900" indent="-342900">
              <a:buFont typeface="Wingdings" pitchFamily="2" charset="2"/>
              <a:buChar char="Ø"/>
            </a:pPr>
            <a:r>
              <a:rPr lang="en-US" sz="2200" b="1" dirty="0"/>
              <a:t>Language of requests</a:t>
            </a:r>
            <a:r>
              <a:rPr lang="en-US" sz="2200" dirty="0"/>
              <a:t>:</a:t>
            </a:r>
          </a:p>
          <a:p>
            <a:pPr marL="342900" indent="-342900">
              <a:buFont typeface="Wingdings" pitchFamily="2" charset="2"/>
              <a:buChar char="Ø"/>
            </a:pPr>
            <a:endParaRPr lang="en-US" sz="2200" b="1" dirty="0"/>
          </a:p>
          <a:p>
            <a:pPr algn="just"/>
            <a:r>
              <a:rPr lang="en-US" dirty="0"/>
              <a:t>Requests, and orders and accompanying information, submitted to a Party shall be in a language acceptable to the requested Party or the Party notified under Article [direct disclosure], or be accompanied by a translation into such a language. </a:t>
            </a:r>
          </a:p>
          <a:p>
            <a:pPr algn="just"/>
            <a:endParaRPr lang="en-US" dirty="0"/>
          </a:p>
          <a:p>
            <a:pPr algn="just"/>
            <a:r>
              <a:rPr lang="en-US" dirty="0"/>
              <a:t>For purposes of Articles [direct disclosure], [preservation], and [emergency disclosure], an order [or request]</a:t>
            </a:r>
            <a:r>
              <a:rPr lang="en-US" sz="800" dirty="0"/>
              <a:t>3 </a:t>
            </a:r>
            <a:r>
              <a:rPr lang="en-US" dirty="0"/>
              <a:t>and accompanying information</a:t>
            </a:r>
            <a:r>
              <a:rPr lang="en-US" sz="800" dirty="0"/>
              <a:t>4 </a:t>
            </a:r>
            <a:r>
              <a:rPr lang="en-US" dirty="0"/>
              <a:t>submitted directly to a service provider in the territory of another Party shall be: </a:t>
            </a:r>
          </a:p>
        </p:txBody>
      </p:sp>
      <p:sp>
        <p:nvSpPr>
          <p:cNvPr id="6" name="Rectangle 5">
            <a:extLst>
              <a:ext uri="{FF2B5EF4-FFF2-40B4-BE49-F238E27FC236}">
                <a16:creationId xmlns:a16="http://schemas.microsoft.com/office/drawing/2014/main" id="{524B6456-681F-2F44-A01A-AD3514E81BD2}"/>
              </a:ext>
            </a:extLst>
          </p:cNvPr>
          <p:cNvSpPr/>
          <p:nvPr/>
        </p:nvSpPr>
        <p:spPr>
          <a:xfrm>
            <a:off x="4660521" y="1819124"/>
            <a:ext cx="4361935" cy="3693319"/>
          </a:xfrm>
          <a:prstGeom prst="rect">
            <a:avLst/>
          </a:prstGeom>
        </p:spPr>
        <p:txBody>
          <a:bodyPr wrap="square">
            <a:spAutoFit/>
          </a:bodyPr>
          <a:lstStyle/>
          <a:p>
            <a:pPr lvl="1"/>
            <a:r>
              <a:rPr lang="en-US" dirty="0"/>
              <a:t>submitted in a language of the other Party in which the service provider accepts comparable domestic process; </a:t>
            </a:r>
          </a:p>
          <a:p>
            <a:pPr lvl="1"/>
            <a:endParaRPr lang="en-US" dirty="0"/>
          </a:p>
          <a:p>
            <a:pPr lvl="1"/>
            <a:r>
              <a:rPr lang="en-US" dirty="0"/>
              <a:t>submitted in another language acceptable to the service provider; or </a:t>
            </a:r>
          </a:p>
          <a:p>
            <a:pPr lvl="1"/>
            <a:endParaRPr lang="en-US" dirty="0"/>
          </a:p>
          <a:p>
            <a:pPr lvl="1"/>
            <a:r>
              <a:rPr lang="en-US" dirty="0"/>
              <a:t>accompanied by a translation into one of the languages under subparagraphs </a:t>
            </a:r>
          </a:p>
          <a:p>
            <a:pPr lvl="1"/>
            <a:r>
              <a:rPr lang="en-US" dirty="0"/>
              <a:t>(a) or (b). </a:t>
            </a:r>
          </a:p>
        </p:txBody>
      </p:sp>
    </p:spTree>
    <p:custDataLst>
      <p:tags r:id="rId1"/>
    </p:custDataLst>
    <p:extLst>
      <p:ext uri="{BB962C8B-B14F-4D97-AF65-F5344CB8AC3E}">
        <p14:creationId xmlns:p14="http://schemas.microsoft.com/office/powerpoint/2010/main" val="8977752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8919713" cy="894204"/>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Protocol Drafting Group </a:t>
            </a:r>
          </a:p>
          <a:p>
            <a:pPr algn="r"/>
            <a:r>
              <a:rPr lang="en-GB" sz="32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344657" y="1166842"/>
            <a:ext cx="8575056" cy="5289461"/>
          </a:xfrm>
          <a:prstGeom prst="rect">
            <a:avLst/>
          </a:prstGeom>
        </p:spPr>
        <p:txBody>
          <a:bodyPr wrap="square">
            <a:spAutoFit/>
          </a:bodyPr>
          <a:lstStyle/>
          <a:p>
            <a:pPr marL="342900" indent="-342900">
              <a:buFont typeface="Wingdings" pitchFamily="2" charset="2"/>
              <a:buChar char="Ø"/>
            </a:pPr>
            <a:r>
              <a:rPr lang="en-US" sz="2200" b="1" dirty="0"/>
              <a:t>Video conferencing</a:t>
            </a:r>
            <a:r>
              <a:rPr lang="en-US" sz="2200" dirty="0"/>
              <a:t>:</a:t>
            </a:r>
          </a:p>
          <a:p>
            <a:pPr marL="342900" indent="-342900">
              <a:buFont typeface="Wingdings" pitchFamily="2" charset="2"/>
              <a:buChar char="Ø"/>
            </a:pPr>
            <a:endParaRPr lang="en-US" sz="2200" b="1" dirty="0"/>
          </a:p>
          <a:p>
            <a:pPr algn="just">
              <a:lnSpc>
                <a:spcPct val="150000"/>
              </a:lnSpc>
            </a:pPr>
            <a:r>
              <a:rPr lang="en-US" dirty="0"/>
              <a:t>A requesting Party may request, and the requested Party may permit, testimony and statements to be taken from a witness or expert by video conference. The requesting Party and the requested Party shall consult in order to facilitate resolution of any issues that may arise with regard to the execution of the request, including, as applicable: which Party shall preside; the authorities and persons that shall be present; whether one or both Parties shall administer particular oaths, warnings or instructions to the witness or expert; the manner of questioning of the witness or expert; the manner to ensure due respect for the rights of the witness or expert; the treatment of claims of privilege or immunity; the treatment of objections to questions or responses; and whether one or both Parties shall provide interpretation and transcription services. </a:t>
            </a:r>
          </a:p>
        </p:txBody>
      </p:sp>
    </p:spTree>
    <p:custDataLst>
      <p:tags r:id="rId1"/>
    </p:custDataLst>
    <p:extLst>
      <p:ext uri="{BB962C8B-B14F-4D97-AF65-F5344CB8AC3E}">
        <p14:creationId xmlns:p14="http://schemas.microsoft.com/office/powerpoint/2010/main" val="23201573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110978"/>
            <a:ext cx="8919713" cy="783225"/>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Protocol Drafting Group </a:t>
            </a:r>
          </a:p>
          <a:p>
            <a:pPr algn="r"/>
            <a:r>
              <a:rPr lang="en-GB" sz="32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160127" y="1122990"/>
            <a:ext cx="4572000" cy="5201424"/>
          </a:xfrm>
          <a:prstGeom prst="rect">
            <a:avLst/>
          </a:prstGeom>
        </p:spPr>
        <p:txBody>
          <a:bodyPr>
            <a:spAutoFit/>
          </a:bodyPr>
          <a:lstStyle/>
          <a:p>
            <a:pPr marL="342900" indent="-342900" algn="just">
              <a:buFont typeface="Wingdings" pitchFamily="2" charset="2"/>
              <a:buChar char="Ø"/>
            </a:pPr>
            <a:r>
              <a:rPr lang="en-US" sz="2200" b="1" dirty="0"/>
              <a:t>Video conferencing</a:t>
            </a:r>
            <a:r>
              <a:rPr lang="en-US" sz="2200" dirty="0"/>
              <a:t>:</a:t>
            </a:r>
          </a:p>
          <a:p>
            <a:pPr marL="342900" indent="-342900" algn="just">
              <a:buFont typeface="Wingdings" pitchFamily="2" charset="2"/>
              <a:buChar char="Ø"/>
            </a:pPr>
            <a:endParaRPr lang="en-US" sz="2200" b="1" dirty="0"/>
          </a:p>
          <a:p>
            <a:pPr algn="just"/>
            <a:r>
              <a:rPr lang="en-US" sz="1600" dirty="0"/>
              <a:t>A requested Party providing assistance under this article shall endeavor to obtain the presence of the person whose testimony or statement is sought. Where appropriate the requested Party may, to the extent possible under its law, take the necessary measures to compel a witness or expert to appear in the requested Party at a set time and location. </a:t>
            </a:r>
          </a:p>
          <a:p>
            <a:pPr algn="just"/>
            <a:endParaRPr lang="en-US" sz="1600" dirty="0"/>
          </a:p>
          <a:p>
            <a:pPr algn="just"/>
            <a:r>
              <a:rPr lang="en-US" sz="1600" dirty="0"/>
              <a:t>The procedures relating to the conduct of the video conference specified by the requesting Party shall be followed, except where incompatible with the law of the requested Party. In case of incompatibility, or to the extent the procedure has not been specified, the requested Party shall apply the procedure under its law unless otherwise agreed upon by the requesting and requested Parties. </a:t>
            </a:r>
          </a:p>
        </p:txBody>
      </p:sp>
      <p:sp>
        <p:nvSpPr>
          <p:cNvPr id="6" name="Rectangle 5">
            <a:extLst>
              <a:ext uri="{FF2B5EF4-FFF2-40B4-BE49-F238E27FC236}">
                <a16:creationId xmlns:a16="http://schemas.microsoft.com/office/drawing/2014/main" id="{CFDAA0EB-C1B6-964C-82FD-BE8059D8D2F0}"/>
              </a:ext>
            </a:extLst>
          </p:cNvPr>
          <p:cNvSpPr/>
          <p:nvPr/>
        </p:nvSpPr>
        <p:spPr>
          <a:xfrm>
            <a:off x="4492659" y="1012012"/>
            <a:ext cx="4572000" cy="5509200"/>
          </a:xfrm>
          <a:prstGeom prst="rect">
            <a:avLst/>
          </a:prstGeom>
        </p:spPr>
        <p:txBody>
          <a:bodyPr>
            <a:spAutoFit/>
          </a:bodyPr>
          <a:lstStyle/>
          <a:p>
            <a:pPr algn="just"/>
            <a:r>
              <a:rPr lang="en-US" sz="1550" dirty="0">
                <a:cs typeface="Arial" panose="020B0604020202020204" pitchFamily="34" charset="0"/>
              </a:rPr>
              <a:t>	Without prejudice to any jurisdiction under 	the law of the requesting Party, where in 	the course of the video conference, the 	witness or expert: </a:t>
            </a:r>
          </a:p>
          <a:p>
            <a:pPr algn="just"/>
            <a:endParaRPr lang="en-US" sz="1550" dirty="0">
              <a:cs typeface="Arial" panose="020B0604020202020204" pitchFamily="34" charset="0"/>
            </a:endParaRPr>
          </a:p>
          <a:p>
            <a:pPr marL="742950" lvl="1" indent="-285750" algn="just">
              <a:buFont typeface="+mj-lt"/>
              <a:buAutoNum type="arabicPeriod"/>
            </a:pPr>
            <a:r>
              <a:rPr lang="en-US" sz="1550" dirty="0">
                <a:cs typeface="Arial" panose="020B0604020202020204" pitchFamily="34" charset="0"/>
              </a:rPr>
              <a:t>makes an intentionally false statement when the requested Party has, in accordance with the law of the requested Party, obliged such person to testify truthfully; or </a:t>
            </a:r>
          </a:p>
          <a:p>
            <a:pPr marL="742950" lvl="1" indent="-285750" algn="just">
              <a:buFont typeface="+mj-lt"/>
              <a:buAutoNum type="arabicPeriod"/>
            </a:pPr>
            <a:r>
              <a:rPr lang="en-US" sz="1550" dirty="0">
                <a:cs typeface="Arial" panose="020B0604020202020204" pitchFamily="34" charset="0"/>
              </a:rPr>
              <a:t>refuses to testify when the requested Party has, in accordance with the law of the requested Party, obliged such person to testify; or </a:t>
            </a:r>
          </a:p>
          <a:p>
            <a:pPr marL="742950" lvl="1" indent="-285750" algn="just">
              <a:buFont typeface="+mj-lt"/>
              <a:buAutoNum type="arabicPeriod"/>
            </a:pPr>
            <a:r>
              <a:rPr lang="en-US" sz="1550" dirty="0">
                <a:cs typeface="Arial" panose="020B0604020202020204" pitchFamily="34" charset="0"/>
              </a:rPr>
              <a:t>commits other misconduct that is prohibited by the law of the requested Party in the course of such proceedings;</a:t>
            </a:r>
          </a:p>
          <a:p>
            <a:pPr marL="742950" lvl="1" indent="-285750" algn="just">
              <a:buFont typeface="+mj-lt"/>
              <a:buAutoNum type="arabicPeriod"/>
            </a:pPr>
            <a:endParaRPr lang="en-US" sz="1550" dirty="0">
              <a:cs typeface="Arial" panose="020B0604020202020204" pitchFamily="34" charset="0"/>
            </a:endParaRPr>
          </a:p>
          <a:p>
            <a:pPr lvl="1" algn="just"/>
            <a:r>
              <a:rPr lang="en-US" sz="1550" dirty="0"/>
              <a:t>the person shall be sanctionable in the requested Party in the same manner as if such conduct had been committed in the course of its domestic proceedings. </a:t>
            </a:r>
          </a:p>
        </p:txBody>
      </p:sp>
    </p:spTree>
    <p:custDataLst>
      <p:tags r:id="rId1"/>
    </p:custDataLst>
    <p:extLst>
      <p:ext uri="{BB962C8B-B14F-4D97-AF65-F5344CB8AC3E}">
        <p14:creationId xmlns:p14="http://schemas.microsoft.com/office/powerpoint/2010/main" val="1070589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Protocol Drafting Group </a:t>
            </a:r>
          </a:p>
          <a:p>
            <a:pPr algn="r"/>
            <a:r>
              <a:rPr lang="en-GB" sz="30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160127" y="1122990"/>
            <a:ext cx="4572000" cy="5062924"/>
          </a:xfrm>
          <a:prstGeom prst="rect">
            <a:avLst/>
          </a:prstGeom>
        </p:spPr>
        <p:txBody>
          <a:bodyPr wrap="square">
            <a:spAutoFit/>
          </a:bodyPr>
          <a:lstStyle/>
          <a:p>
            <a:pPr marL="342900" indent="-342900" algn="just">
              <a:buFont typeface="Wingdings" pitchFamily="2" charset="2"/>
              <a:buChar char="Ø"/>
            </a:pPr>
            <a:r>
              <a:rPr lang="en-US" sz="1700" b="1" dirty="0"/>
              <a:t>Video conferencing</a:t>
            </a:r>
            <a:r>
              <a:rPr lang="en-US" sz="1700" dirty="0"/>
              <a:t>:</a:t>
            </a:r>
          </a:p>
          <a:p>
            <a:pPr marL="342900" indent="-342900" algn="just">
              <a:buFont typeface="Wingdings" pitchFamily="2" charset="2"/>
              <a:buChar char="Ø"/>
            </a:pPr>
            <a:endParaRPr lang="en-US" sz="1700" dirty="0"/>
          </a:p>
          <a:p>
            <a:pPr algn="just"/>
            <a:r>
              <a:rPr lang="en-US" sz="1700" dirty="0"/>
              <a:t>Unless otherwise agreed between the requesting Party and the requested Party, the requested Party shall bear all costs related to the execution of a request under this article, except: </a:t>
            </a:r>
          </a:p>
          <a:p>
            <a:pPr algn="just"/>
            <a:endParaRPr lang="en-US" sz="1700" dirty="0"/>
          </a:p>
          <a:p>
            <a:pPr algn="just"/>
            <a:r>
              <a:rPr lang="en-US" sz="1700" dirty="0"/>
              <a:t>the fees of an expert witness; </a:t>
            </a:r>
          </a:p>
          <a:p>
            <a:pPr algn="just"/>
            <a:r>
              <a:rPr lang="en-US" sz="1700" dirty="0"/>
              <a:t>the costs of translation, interpretation and transcription; and </a:t>
            </a:r>
          </a:p>
          <a:p>
            <a:pPr algn="just"/>
            <a:r>
              <a:rPr lang="en-US" sz="1700" dirty="0"/>
              <a:t>costs of an extraordinary nature. </a:t>
            </a:r>
          </a:p>
          <a:p>
            <a:pPr indent="-342900" algn="just">
              <a:buFont typeface="Wingdings" pitchFamily="2" charset="2"/>
              <a:buChar char="Ø"/>
            </a:pPr>
            <a:endParaRPr lang="en-US" sz="1700" b="1" dirty="0"/>
          </a:p>
          <a:p>
            <a:pPr algn="just"/>
            <a:r>
              <a:rPr lang="en-US" sz="1700" dirty="0"/>
              <a:t>If the execution of a request would impose costs of an extraordinary nature, the requesting Party and the requested Party shall consult in order to determine the conditions under which the request will be executed.</a:t>
            </a:r>
          </a:p>
        </p:txBody>
      </p:sp>
      <p:sp>
        <p:nvSpPr>
          <p:cNvPr id="6" name="Rectangle 5">
            <a:extLst>
              <a:ext uri="{FF2B5EF4-FFF2-40B4-BE49-F238E27FC236}">
                <a16:creationId xmlns:a16="http://schemas.microsoft.com/office/drawing/2014/main" id="{CFDAA0EB-C1B6-964C-82FD-BE8059D8D2F0}"/>
              </a:ext>
            </a:extLst>
          </p:cNvPr>
          <p:cNvSpPr/>
          <p:nvPr/>
        </p:nvSpPr>
        <p:spPr>
          <a:xfrm>
            <a:off x="4675856" y="993806"/>
            <a:ext cx="4572000" cy="5324535"/>
          </a:xfrm>
          <a:prstGeom prst="rect">
            <a:avLst/>
          </a:prstGeom>
        </p:spPr>
        <p:txBody>
          <a:bodyPr>
            <a:spAutoFit/>
          </a:bodyPr>
          <a:lstStyle/>
          <a:p>
            <a:r>
              <a:rPr lang="en-US" sz="1700" dirty="0"/>
              <a:t>	Where mutually agreed upon by the 	requesting Party and the requested 	Party: </a:t>
            </a:r>
          </a:p>
          <a:p>
            <a:pPr lvl="1"/>
            <a:r>
              <a:rPr lang="en-US" sz="1700" dirty="0"/>
              <a:t>the provisions of this article may be applied for the purposes of carrying out audio conferences; </a:t>
            </a:r>
          </a:p>
          <a:p>
            <a:pPr lvl="1"/>
            <a:r>
              <a:rPr lang="en-US" sz="1700" dirty="0"/>
              <a:t>video conferencing technology may be used for purposes, or hearings, other than those described in paragraph 1, including for purposes of identification of persons or objects. </a:t>
            </a:r>
          </a:p>
          <a:p>
            <a:pPr lvl="1"/>
            <a:endParaRPr lang="en-US" sz="1700" dirty="0"/>
          </a:p>
          <a:p>
            <a:r>
              <a:rPr lang="en-US" sz="1700" dirty="0"/>
              <a:t>	Where a requested Party chooses to 	permit the hearing of a suspect or 	accused person, it may require 	particular conditions and safeguards 	with respect to the taking of testimony 	or a statement from, or providing 	notifications or applying procedural 	measures to, such person. </a:t>
            </a:r>
          </a:p>
        </p:txBody>
      </p:sp>
    </p:spTree>
    <p:custDataLst>
      <p:tags r:id="rId1"/>
    </p:custDataLst>
    <p:extLst>
      <p:ext uri="{BB962C8B-B14F-4D97-AF65-F5344CB8AC3E}">
        <p14:creationId xmlns:p14="http://schemas.microsoft.com/office/powerpoint/2010/main" val="304977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1544" y="20287"/>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Protocol Drafting Group </a:t>
            </a:r>
          </a:p>
          <a:p>
            <a:pPr algn="r"/>
            <a:r>
              <a:rPr lang="en-GB" sz="30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121544" y="980466"/>
            <a:ext cx="4572000" cy="5509200"/>
          </a:xfrm>
          <a:prstGeom prst="rect">
            <a:avLst/>
          </a:prstGeom>
        </p:spPr>
        <p:txBody>
          <a:bodyPr>
            <a:spAutoFit/>
          </a:bodyPr>
          <a:lstStyle/>
          <a:p>
            <a:pPr marL="342900" indent="-342900" algn="just">
              <a:buFont typeface="Wingdings" pitchFamily="2" charset="2"/>
              <a:buChar char="Ø"/>
            </a:pPr>
            <a:r>
              <a:rPr lang="en-US" sz="1600" b="1" dirty="0"/>
              <a:t>Joint investigation teams and joint investigations</a:t>
            </a:r>
            <a:r>
              <a:rPr lang="en-US" sz="1600" dirty="0"/>
              <a:t>:</a:t>
            </a:r>
          </a:p>
          <a:p>
            <a:pPr marL="342900" indent="-342900" algn="just">
              <a:buFont typeface="Wingdings" pitchFamily="2" charset="2"/>
              <a:buChar char="Ø"/>
            </a:pPr>
            <a:endParaRPr lang="en-US" sz="1600" dirty="0"/>
          </a:p>
          <a:p>
            <a:pPr algn="just"/>
            <a:r>
              <a:rPr lang="en-US" sz="1600" dirty="0"/>
              <a:t>By mutual agreement, the competent authorities of two or more Parties may establish and operate a joint investigation team in their territories to facilitate investigations or prosecutions, where enhanced coordination is deemed to be of particular utility. The competent authorities shall be determined by the respective Parties concerned. </a:t>
            </a:r>
          </a:p>
          <a:p>
            <a:pPr algn="just"/>
            <a:endParaRPr lang="en-US" sz="1600" dirty="0"/>
          </a:p>
          <a:p>
            <a:pPr algn="just"/>
            <a:r>
              <a:rPr lang="en-US" sz="1600" dirty="0"/>
              <a:t>The procedures and conditions governing the operation of joint investigation teams, such as their specific purposes; composition; functions; duration and any extension periods; location; organization; gathering, transmission and use of information or evidence; and terms of involvement of participating authorities of a Party in investigative activities taking place in another Party's territory, shall be as agreed between those competent authorities. </a:t>
            </a:r>
          </a:p>
        </p:txBody>
      </p:sp>
      <p:sp>
        <p:nvSpPr>
          <p:cNvPr id="6" name="Rectangle 5">
            <a:extLst>
              <a:ext uri="{FF2B5EF4-FFF2-40B4-BE49-F238E27FC236}">
                <a16:creationId xmlns:a16="http://schemas.microsoft.com/office/drawing/2014/main" id="{CFDAA0EB-C1B6-964C-82FD-BE8059D8D2F0}"/>
              </a:ext>
            </a:extLst>
          </p:cNvPr>
          <p:cNvSpPr/>
          <p:nvPr/>
        </p:nvSpPr>
        <p:spPr>
          <a:xfrm>
            <a:off x="4809968" y="1153448"/>
            <a:ext cx="4144251" cy="4524315"/>
          </a:xfrm>
          <a:prstGeom prst="rect">
            <a:avLst/>
          </a:prstGeom>
        </p:spPr>
        <p:txBody>
          <a:bodyPr wrap="square">
            <a:spAutoFit/>
          </a:bodyPr>
          <a:lstStyle/>
          <a:p>
            <a:pPr algn="just"/>
            <a:r>
              <a:rPr lang="en-US" sz="1600" dirty="0"/>
              <a:t>Those competent and participating authorities shall communicate directly, except that Parties may agree on other appropriate channels of communication where exceptional circumstances require more central coordination. </a:t>
            </a:r>
          </a:p>
          <a:p>
            <a:pPr algn="just"/>
            <a:endParaRPr lang="en-US" sz="1600" dirty="0"/>
          </a:p>
          <a:p>
            <a:pPr algn="just"/>
            <a:r>
              <a:rPr lang="en-US" sz="1600" dirty="0"/>
              <a:t>Where investigative measures need to be taken in the territory of one of the Parties concerned, participating authorities from that Party may request their own authorities to take those measures without the other Parties having to submit a request for mutual assistance. Those measures shall be carried out by that Party’s authorities in its territory under the conditions that apply under domestic law in a national investigation. </a:t>
            </a:r>
          </a:p>
        </p:txBody>
      </p:sp>
    </p:spTree>
    <p:custDataLst>
      <p:tags r:id="rId1"/>
    </p:custDataLst>
    <p:extLst>
      <p:ext uri="{BB962C8B-B14F-4D97-AF65-F5344CB8AC3E}">
        <p14:creationId xmlns:p14="http://schemas.microsoft.com/office/powerpoint/2010/main" val="30499018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2411"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100" b="1" dirty="0">
                <a:latin typeface="+mj-lt"/>
              </a:rPr>
              <a:t>Protocol Drafting Group </a:t>
            </a:r>
          </a:p>
          <a:p>
            <a:pPr algn="r"/>
            <a:r>
              <a:rPr lang="en-GB" sz="31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0" y="1099233"/>
            <a:ext cx="4572000" cy="5262979"/>
          </a:xfrm>
          <a:prstGeom prst="rect">
            <a:avLst/>
          </a:prstGeom>
        </p:spPr>
        <p:txBody>
          <a:bodyPr>
            <a:spAutoFit/>
          </a:bodyPr>
          <a:lstStyle/>
          <a:p>
            <a:pPr marL="342900" indent="-342900" algn="just">
              <a:buFont typeface="Wingdings" pitchFamily="2" charset="2"/>
              <a:buChar char="Ø"/>
            </a:pPr>
            <a:r>
              <a:rPr lang="en-US" sz="1600" b="1" dirty="0"/>
              <a:t>Joint investigation teams and joint investigations</a:t>
            </a:r>
            <a:r>
              <a:rPr lang="en-US" sz="1600" dirty="0"/>
              <a:t>:</a:t>
            </a:r>
          </a:p>
          <a:p>
            <a:pPr marL="342900" indent="-342900" algn="just">
              <a:buFont typeface="Wingdings" pitchFamily="2" charset="2"/>
              <a:buChar char="Ø"/>
            </a:pPr>
            <a:endParaRPr lang="en-US" sz="1600" dirty="0"/>
          </a:p>
          <a:p>
            <a:pPr algn="just"/>
            <a:r>
              <a:rPr lang="en-US" sz="1600" dirty="0"/>
              <a:t>Use of information or evidence provided by the participating authorities of one Party to participating authorities of other Parties concerned may be refused or restricted in the manner set forth in the agreement described in paragraphs 1 and 2. If that agreement does not set forth terms for refusing or restricting use, the Parties may use the information or evidence provided: </a:t>
            </a:r>
          </a:p>
          <a:p>
            <a:pPr algn="just"/>
            <a:endParaRPr lang="en-US" sz="1600" dirty="0"/>
          </a:p>
          <a:p>
            <a:pPr algn="just"/>
            <a:r>
              <a:rPr lang="en-US" sz="1600" dirty="0"/>
              <a:t>for the purposes for which the agreement has been entered into; </a:t>
            </a:r>
          </a:p>
          <a:p>
            <a:pPr algn="just"/>
            <a:endParaRPr lang="en-US" sz="1600" dirty="0"/>
          </a:p>
          <a:p>
            <a:pPr algn="just"/>
            <a:r>
              <a:rPr lang="en-US" sz="1600" dirty="0"/>
              <a:t>for detecting, investigating and prosecuting criminal offenses other than those for which the agreement was entered into, subject to the prior consent of the authorities providing the information or evidence. </a:t>
            </a:r>
          </a:p>
        </p:txBody>
      </p:sp>
      <p:sp>
        <p:nvSpPr>
          <p:cNvPr id="6" name="Rectangle 5">
            <a:extLst>
              <a:ext uri="{FF2B5EF4-FFF2-40B4-BE49-F238E27FC236}">
                <a16:creationId xmlns:a16="http://schemas.microsoft.com/office/drawing/2014/main" id="{CFDAA0EB-C1B6-964C-82FD-BE8059D8D2F0}"/>
              </a:ext>
            </a:extLst>
          </p:cNvPr>
          <p:cNvSpPr/>
          <p:nvPr/>
        </p:nvSpPr>
        <p:spPr>
          <a:xfrm>
            <a:off x="4372819" y="1200845"/>
            <a:ext cx="4572000" cy="4832092"/>
          </a:xfrm>
          <a:prstGeom prst="rect">
            <a:avLst/>
          </a:prstGeom>
        </p:spPr>
        <p:txBody>
          <a:bodyPr>
            <a:spAutoFit/>
          </a:bodyPr>
          <a:lstStyle/>
          <a:p>
            <a:pPr lvl="1" algn="just"/>
            <a:r>
              <a:rPr lang="en-US" sz="1400" dirty="0"/>
              <a:t>However, consent shall not be required where fundamental legal principles of the Party using the information or evidence require that it disclose the information or evidence to protect the rights of an accused person in criminal proceedings. In that case, those authorities shall notify the authorities that provided the information or evidence without undue delay; or for them to prevent a situation in which there is a significant and imminent threat involving the life or safety of a natural person.8 In that case, the participating authorities that received the information or evidence shall notify the participating authorities that provided the information or evidence without undue delay, unless mutually determined otherwise. </a:t>
            </a:r>
          </a:p>
          <a:p>
            <a:pPr lvl="1" algn="just"/>
            <a:endParaRPr lang="en-US" sz="1400" dirty="0"/>
          </a:p>
          <a:p>
            <a:pPr lvl="1" algn="just"/>
            <a:r>
              <a:rPr lang="en-US" sz="1400" dirty="0"/>
              <a:t>In the absence of an agreement described in paragraphs 1 and 2, joint investigations may be undertaken under mutually agreed terms on a case-by-case basis [and in accordance with applicable domestic conditions and safeguards.</a:t>
            </a:r>
          </a:p>
        </p:txBody>
      </p:sp>
    </p:spTree>
    <p:custDataLst>
      <p:tags r:id="rId1"/>
    </p:custDataLst>
    <p:extLst>
      <p:ext uri="{BB962C8B-B14F-4D97-AF65-F5344CB8AC3E}">
        <p14:creationId xmlns:p14="http://schemas.microsoft.com/office/powerpoint/2010/main" val="428141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2411" y="20079"/>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Protocol Drafting Group </a:t>
            </a:r>
          </a:p>
          <a:p>
            <a:pPr algn="r"/>
            <a:r>
              <a:rPr lang="en-GB" sz="30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84606" y="1185265"/>
            <a:ext cx="4572000" cy="4924425"/>
          </a:xfrm>
          <a:prstGeom prst="rect">
            <a:avLst/>
          </a:prstGeom>
        </p:spPr>
        <p:txBody>
          <a:bodyPr>
            <a:spAutoFit/>
          </a:bodyPr>
          <a:lstStyle/>
          <a:p>
            <a:pPr marL="342900" indent="-342900" algn="just">
              <a:buFont typeface="Wingdings" pitchFamily="2" charset="2"/>
              <a:buChar char="Ø"/>
            </a:pPr>
            <a:r>
              <a:rPr lang="en-US" sz="2000" b="1" dirty="0"/>
              <a:t>Emergency mutual assistance</a:t>
            </a:r>
            <a:r>
              <a:rPr lang="en-US" sz="2000" dirty="0"/>
              <a:t>:</a:t>
            </a:r>
          </a:p>
          <a:p>
            <a:pPr marL="342900" indent="-342900" algn="just">
              <a:buFont typeface="Wingdings" pitchFamily="2" charset="2"/>
              <a:buChar char="Ø"/>
            </a:pPr>
            <a:endParaRPr lang="en-US" sz="2200" dirty="0"/>
          </a:p>
          <a:p>
            <a:pPr algn="just"/>
            <a:r>
              <a:rPr lang="en-US" sz="1600" dirty="0"/>
              <a:t>For the purposes of this Article, an emergency means a situation in which there is a significant and imminent risk to the life or safety of any natural person. </a:t>
            </a:r>
          </a:p>
          <a:p>
            <a:pPr algn="just"/>
            <a:endParaRPr lang="en-US" sz="1600" dirty="0"/>
          </a:p>
          <a:p>
            <a:pPr algn="just"/>
            <a:r>
              <a:rPr lang="en-US" sz="1600" dirty="0"/>
              <a:t>Each Party may seek mutual assistance on a rapidly expedited basis where it is of the view that an emergency exists. A request under this Article shall include, in addition to the other contents required, a description of the facts that demonstrate that there is an emergency and how the assistance sought relates to it. </a:t>
            </a:r>
          </a:p>
          <a:p>
            <a:pPr algn="just"/>
            <a:endParaRPr lang="en-US" sz="1600" dirty="0"/>
          </a:p>
          <a:p>
            <a:pPr algn="just"/>
            <a:r>
              <a:rPr lang="en-US" sz="1600" dirty="0"/>
              <a:t>A requested Party shall accept such request in electronic form. However, it may require appropriate levels of security and authentication before accepting the request. </a:t>
            </a:r>
          </a:p>
        </p:txBody>
      </p:sp>
      <p:sp>
        <p:nvSpPr>
          <p:cNvPr id="6" name="Rectangle 5">
            <a:extLst>
              <a:ext uri="{FF2B5EF4-FFF2-40B4-BE49-F238E27FC236}">
                <a16:creationId xmlns:a16="http://schemas.microsoft.com/office/drawing/2014/main" id="{CFDAA0EB-C1B6-964C-82FD-BE8059D8D2F0}"/>
              </a:ext>
            </a:extLst>
          </p:cNvPr>
          <p:cNvSpPr/>
          <p:nvPr/>
        </p:nvSpPr>
        <p:spPr>
          <a:xfrm>
            <a:off x="4737008" y="1328721"/>
            <a:ext cx="4322386" cy="5509200"/>
          </a:xfrm>
          <a:prstGeom prst="rect">
            <a:avLst/>
          </a:prstGeom>
        </p:spPr>
        <p:txBody>
          <a:bodyPr wrap="square">
            <a:spAutoFit/>
          </a:bodyPr>
          <a:lstStyle/>
          <a:p>
            <a:pPr algn="just"/>
            <a:r>
              <a:rPr lang="en-US" sz="1600" dirty="0"/>
              <a:t>The requested Party may seek, on a rapidly expedited basis, supplemental information in order to evaluate the request. The requesting Party shall provide such supplemental information on the most rapidly expedited basis possible. </a:t>
            </a:r>
          </a:p>
          <a:p>
            <a:pPr algn="just"/>
            <a:endParaRPr lang="en-US" sz="1600" dirty="0"/>
          </a:p>
          <a:p>
            <a:pPr algn="just"/>
            <a:r>
              <a:rPr lang="en-US" sz="1600" dirty="0"/>
              <a:t>Once satisfied that an emergency exists and the other requirements for mutual assistance are satisfied, the requested Party shall respond to the request on the most rapidly expedited basis possible. </a:t>
            </a:r>
          </a:p>
          <a:p>
            <a:pPr algn="just"/>
            <a:endParaRPr lang="en-US" sz="1600" dirty="0"/>
          </a:p>
          <a:p>
            <a:pPr algn="just"/>
            <a:r>
              <a:rPr lang="en-US" sz="1600" dirty="0"/>
              <a:t>Each Party shall ensure that a person from its authority responsible for responding to mutual assistance requests under Article 25 or 27 of the Convention is available on a twenty-four hour, seven-day-a-week basis for purposes of responding to a request under this Article. </a:t>
            </a:r>
          </a:p>
          <a:p>
            <a:pPr algn="just"/>
            <a:endParaRPr lang="en-US" sz="1600" dirty="0"/>
          </a:p>
          <a:p>
            <a:pPr algn="just"/>
            <a:endParaRPr lang="en-US" sz="1600" dirty="0"/>
          </a:p>
        </p:txBody>
      </p:sp>
    </p:spTree>
    <p:custDataLst>
      <p:tags r:id="rId1"/>
    </p:custDataLst>
    <p:extLst>
      <p:ext uri="{BB962C8B-B14F-4D97-AF65-F5344CB8AC3E}">
        <p14:creationId xmlns:p14="http://schemas.microsoft.com/office/powerpoint/2010/main" val="19829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8945592"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Article 24 – Extradition</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90721"/>
            <a:ext cx="4476172" cy="5078313"/>
          </a:xfrm>
          <a:prstGeom prst="rect">
            <a:avLst/>
          </a:prstGeom>
        </p:spPr>
        <p:txBody>
          <a:bodyPr wrap="square">
            <a:spAutoFit/>
          </a:bodyPr>
          <a:lstStyle/>
          <a:p>
            <a:pPr marL="342900" indent="-342900" algn="just">
              <a:buFont typeface="Wingdings" pitchFamily="2" charset="2"/>
              <a:buChar char="Ø"/>
            </a:pPr>
            <a:r>
              <a:rPr lang="en-US" dirty="0"/>
              <a:t>1a This article applies to extradition between Parties for the criminal offences established in accordance with … this Convention, provided that they are </a:t>
            </a:r>
            <a:r>
              <a:rPr lang="en-US" b="1" dirty="0">
                <a:solidFill>
                  <a:srgbClr val="FF0000"/>
                </a:solidFill>
              </a:rPr>
              <a:t>punishable </a:t>
            </a:r>
            <a:r>
              <a:rPr lang="en-US" dirty="0"/>
              <a:t>under the laws of both Parties concerned by deprivation of liberty for a </a:t>
            </a:r>
            <a:r>
              <a:rPr lang="en-US" b="1" dirty="0">
                <a:solidFill>
                  <a:srgbClr val="FF0000"/>
                </a:solidFill>
              </a:rPr>
              <a:t>maximum period of at least one year</a:t>
            </a:r>
            <a:r>
              <a:rPr lang="en-US" dirty="0"/>
              <a:t>, or by a </a:t>
            </a:r>
            <a:r>
              <a:rPr lang="en-US" b="1" dirty="0">
                <a:solidFill>
                  <a:srgbClr val="FF0000"/>
                </a:solidFill>
              </a:rPr>
              <a:t>more severe penalty. </a:t>
            </a:r>
          </a:p>
          <a:p>
            <a:pPr marL="342900" indent="-342900" algn="just">
              <a:buFont typeface="Wingdings" pitchFamily="2" charset="2"/>
              <a:buChar char="Ø"/>
            </a:pPr>
            <a:endParaRPr lang="en-US" dirty="0"/>
          </a:p>
          <a:p>
            <a:pPr marL="342900" indent="-342900" algn="just">
              <a:buFont typeface="Wingdings" pitchFamily="2" charset="2"/>
              <a:buChar char="Ø"/>
            </a:pPr>
            <a:r>
              <a:rPr lang="en-US" dirty="0"/>
              <a:t>b Where a </a:t>
            </a:r>
            <a:r>
              <a:rPr lang="en-US" b="1" dirty="0">
                <a:solidFill>
                  <a:srgbClr val="FF0000"/>
                </a:solidFill>
              </a:rPr>
              <a:t>different minimum penalty </a:t>
            </a:r>
            <a:r>
              <a:rPr lang="en-US" dirty="0"/>
              <a:t>is to be applied under an arrangement agreed on the basis of uniform or reciprocal legislation or an extradition treaty… applicable between two or more parties, the minimum penalty provided for under such arrangement or treaty shall apply.</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493538"/>
          </a:xfrm>
          <a:prstGeom prst="rect">
            <a:avLst/>
          </a:prstGeom>
        </p:spPr>
        <p:txBody>
          <a:bodyPr wrap="square">
            <a:spAutoFit/>
          </a:bodyPr>
          <a:lstStyle/>
          <a:p>
            <a:pPr marL="342900" indent="-342900" algn="just">
              <a:buFont typeface="Wingdings" pitchFamily="2" charset="2"/>
              <a:buChar char="ü"/>
            </a:pPr>
            <a:r>
              <a:rPr lang="en-GB" sz="2200" dirty="0"/>
              <a:t>Article 24 relates to offences established in accordance with Budapest Convention</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Prerequisite for extradition: Offence must be punishable in both countries for at least 1 year imprisonment </a:t>
            </a:r>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a:t>Parties may agree to different minimum penalty based on arrangement or extradition treaty applicable </a:t>
            </a:r>
          </a:p>
        </p:txBody>
      </p:sp>
    </p:spTree>
    <p:custDataLst>
      <p:tags r:id="rId1"/>
    </p:custDataLst>
    <p:extLst>
      <p:ext uri="{BB962C8B-B14F-4D97-AF65-F5344CB8AC3E}">
        <p14:creationId xmlns:p14="http://schemas.microsoft.com/office/powerpoint/2010/main" val="40046383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2411"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100" b="1" dirty="0">
                <a:latin typeface="+mj-lt"/>
              </a:rPr>
              <a:t>Protocol Drafting Group </a:t>
            </a:r>
          </a:p>
          <a:p>
            <a:pPr algn="r"/>
            <a:r>
              <a:rPr lang="en-GB" sz="31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51206" y="1047243"/>
            <a:ext cx="4572000" cy="5663089"/>
          </a:xfrm>
          <a:prstGeom prst="rect">
            <a:avLst/>
          </a:prstGeom>
        </p:spPr>
        <p:txBody>
          <a:bodyPr>
            <a:spAutoFit/>
          </a:bodyPr>
          <a:lstStyle/>
          <a:p>
            <a:pPr marL="342900" indent="-342900" algn="just">
              <a:buFont typeface="Wingdings" pitchFamily="2" charset="2"/>
              <a:buChar char="Ø"/>
            </a:pPr>
            <a:r>
              <a:rPr lang="en-US" sz="1600" b="1" dirty="0"/>
              <a:t>Emergency mutual assistance</a:t>
            </a:r>
            <a:r>
              <a:rPr lang="en-US" sz="1600" dirty="0"/>
              <a:t>:</a:t>
            </a:r>
          </a:p>
          <a:p>
            <a:pPr marL="342900" indent="-342900" algn="just">
              <a:buFont typeface="Wingdings" pitchFamily="2" charset="2"/>
              <a:buChar char="Ø"/>
            </a:pPr>
            <a:endParaRPr lang="en-US" sz="1600" dirty="0"/>
          </a:p>
          <a:p>
            <a:pPr algn="just"/>
            <a:r>
              <a:rPr lang="en-US" sz="1600" dirty="0"/>
              <a:t>The authorities responsible for mutual assistance of the requesting and requested Parties responsible for mutual assistance may agree to provide that the results of the execution of a request under this Article, or an advance copy thereof, may be provided to the requesting Party through an alternate channel other than that used for the request. </a:t>
            </a:r>
          </a:p>
          <a:p>
            <a:pPr algn="just"/>
            <a:r>
              <a:rPr lang="en-US" sz="1600" dirty="0"/>
              <a:t>8. a. </a:t>
            </a:r>
          </a:p>
          <a:p>
            <a:pPr algn="just"/>
            <a:endParaRPr lang="en-US" sz="1600" dirty="0"/>
          </a:p>
          <a:p>
            <a:pPr algn="just"/>
            <a:r>
              <a:rPr lang="en-US" sz="1600" dirty="0"/>
              <a:t>In the event of an emergency, requests may be sent directly by judicial authorities of the requesting Party to such authorities of the requested Party, or through Interpol or the 24/7 point of contact established under Article 35 of the Convention. In any such cases, a copy shall be sent at the same time to the central authority of the requested Party through the central authority of the requesting Party.</a:t>
            </a:r>
          </a:p>
          <a:p>
            <a:pPr algn="just"/>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822166" y="1459215"/>
            <a:ext cx="4054415" cy="4031873"/>
          </a:xfrm>
          <a:prstGeom prst="rect">
            <a:avLst/>
          </a:prstGeom>
        </p:spPr>
        <p:txBody>
          <a:bodyPr wrap="square">
            <a:spAutoFit/>
          </a:bodyPr>
          <a:lstStyle/>
          <a:p>
            <a:pPr algn="just"/>
            <a:r>
              <a:rPr lang="en-US" sz="1600" dirty="0"/>
              <a:t>Where a request is sent directly to a judicial authority of the requested Party and the authority is not competent to deal with the request, it shall refer the request to the competent national authority and inform directly the requesting Party that it has done so. </a:t>
            </a:r>
          </a:p>
          <a:p>
            <a:pPr algn="just"/>
            <a:endParaRPr lang="en-US" sz="1600" dirty="0"/>
          </a:p>
          <a:p>
            <a:pPr algn="just"/>
            <a:r>
              <a:rPr lang="en-US" sz="1600" dirty="0"/>
              <a:t>Each Party may, at the time of signature or when depositing its instrument of ratification, acceptance, approval or accession, inform the Secretary General of the Council of Europe that, for reasons of efficiency, requests made under this paragraph are to be addressed only to its central authority. </a:t>
            </a:r>
          </a:p>
        </p:txBody>
      </p:sp>
    </p:spTree>
    <p:custDataLst>
      <p:tags r:id="rId1"/>
    </p:custDataLst>
    <p:extLst>
      <p:ext uri="{BB962C8B-B14F-4D97-AF65-F5344CB8AC3E}">
        <p14:creationId xmlns:p14="http://schemas.microsoft.com/office/powerpoint/2010/main" val="7662461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Protocol Drafting Group </a:t>
            </a:r>
          </a:p>
          <a:p>
            <a:pPr algn="r"/>
            <a:r>
              <a:rPr lang="en-GB" sz="32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102411" y="1384127"/>
            <a:ext cx="4572000" cy="4339650"/>
          </a:xfrm>
          <a:prstGeom prst="rect">
            <a:avLst/>
          </a:prstGeom>
        </p:spPr>
        <p:txBody>
          <a:bodyPr>
            <a:spAutoFit/>
          </a:bodyPr>
          <a:lstStyle/>
          <a:p>
            <a:pPr marL="342900" indent="-342900" algn="just">
              <a:buFont typeface="Wingdings" pitchFamily="2" charset="2"/>
              <a:buChar char="Ø"/>
            </a:pPr>
            <a:r>
              <a:rPr lang="en-US" sz="2000" b="1" dirty="0"/>
              <a:t>Direct disclosure of subscriber information</a:t>
            </a:r>
            <a:r>
              <a:rPr lang="en-US" sz="2000" dirty="0"/>
              <a:t>:</a:t>
            </a:r>
          </a:p>
          <a:p>
            <a:pPr marL="342900" indent="-342900" algn="just">
              <a:buFont typeface="Wingdings" pitchFamily="2" charset="2"/>
              <a:buChar char="Ø"/>
            </a:pPr>
            <a:endParaRPr lang="en-US" sz="2200" dirty="0"/>
          </a:p>
          <a:p>
            <a:pPr algn="just"/>
            <a:r>
              <a:rPr lang="en-US" dirty="0"/>
              <a:t>Each Party shall adopt such legislative and other measures as may be necessary to empower its competent authorities to issue an order to be submitted directly to a service provider in the territory of another Party, to obtain the disclosure of specified, stored subscriber information in that service provider’s possession or control, where the information is needed for the issuing Party’s specific criminal investigations or proceedings. </a:t>
            </a:r>
            <a:endParaRPr lang="en-US" sz="1600" dirty="0"/>
          </a:p>
          <a:p>
            <a:pPr algn="just"/>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779034" y="1134223"/>
            <a:ext cx="4262556" cy="5355312"/>
          </a:xfrm>
          <a:prstGeom prst="rect">
            <a:avLst/>
          </a:prstGeom>
        </p:spPr>
        <p:txBody>
          <a:bodyPr wrap="square">
            <a:spAutoFit/>
          </a:bodyPr>
          <a:lstStyle/>
          <a:p>
            <a:pPr marL="342900" indent="-342900" algn="just">
              <a:buAutoNum type="alphaLcPeriod"/>
            </a:pPr>
            <a:r>
              <a:rPr lang="en-US" dirty="0"/>
              <a:t>Each Party shall adopt such legislative and other measures as may be necessary for a service provider in its territory to disclose subscriber information in response to an order under paragraph 1. </a:t>
            </a:r>
          </a:p>
          <a:p>
            <a:pPr marL="342900" indent="-342900" algn="just">
              <a:buAutoNum type="alphaLcPeriod"/>
            </a:pPr>
            <a:r>
              <a:rPr lang="en-US" dirty="0"/>
              <a:t>At the time of signature or when depositing its instrument of ratification, acceptance, approval or accession, a Party may – with respect to orders issued to service providers in its territory - make the following declaration: “the order under Article [ ] paragraph 1 must be issued by, or under the supervision of, a prosecutor or other judicial authority, or otherwise be issued under independent supervision.”</a:t>
            </a:r>
          </a:p>
          <a:p>
            <a:pPr algn="just"/>
            <a:r>
              <a:rPr lang="en-US" dirty="0"/>
              <a:t> </a:t>
            </a:r>
          </a:p>
        </p:txBody>
      </p:sp>
    </p:spTree>
    <p:custDataLst>
      <p:tags r:id="rId1"/>
    </p:custDataLst>
    <p:extLst>
      <p:ext uri="{BB962C8B-B14F-4D97-AF65-F5344CB8AC3E}">
        <p14:creationId xmlns:p14="http://schemas.microsoft.com/office/powerpoint/2010/main" val="34637883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120770"/>
            <a:ext cx="8971472" cy="773433"/>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latin typeface="+mj-lt"/>
              </a:rPr>
              <a:t>Protocol Drafting Group </a:t>
            </a:r>
          </a:p>
          <a:p>
            <a:pPr algn="r"/>
            <a:r>
              <a:rPr lang="en-GB" sz="32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80064" y="1099001"/>
            <a:ext cx="4572000" cy="5463034"/>
          </a:xfrm>
          <a:prstGeom prst="rect">
            <a:avLst/>
          </a:prstGeom>
        </p:spPr>
        <p:txBody>
          <a:bodyPr>
            <a:spAutoFit/>
          </a:bodyPr>
          <a:lstStyle/>
          <a:p>
            <a:pPr marL="342900" indent="-342900" algn="just">
              <a:buFont typeface="Wingdings" pitchFamily="2" charset="2"/>
              <a:buChar char="Ø"/>
            </a:pPr>
            <a:r>
              <a:rPr lang="en-US" sz="1700" b="1" dirty="0"/>
              <a:t>Direct disclosure of subscriber information</a:t>
            </a:r>
            <a:r>
              <a:rPr lang="en-US" sz="1700" dirty="0"/>
              <a:t>:</a:t>
            </a:r>
          </a:p>
          <a:p>
            <a:pPr marL="342900" indent="-342900" algn="just">
              <a:buFont typeface="Wingdings" pitchFamily="2" charset="2"/>
              <a:buChar char="Ø"/>
            </a:pPr>
            <a:endParaRPr lang="en-US" sz="1700" dirty="0"/>
          </a:p>
          <a:p>
            <a:pPr algn="just"/>
            <a:r>
              <a:rPr lang="en-US" sz="1700" dirty="0"/>
              <a:t>The order under paragraph 1 shall specify:  </a:t>
            </a:r>
          </a:p>
          <a:p>
            <a:pPr algn="just"/>
            <a:endParaRPr lang="en-US" sz="1700" dirty="0"/>
          </a:p>
          <a:p>
            <a:pPr marL="285750" indent="-285750" algn="just">
              <a:buFont typeface="Arial" panose="020B0604020202020204" pitchFamily="34" charset="0"/>
              <a:buChar char="•"/>
            </a:pPr>
            <a:r>
              <a:rPr lang="en-US" sz="1700" dirty="0"/>
              <a:t>the issuing authority and date issued; </a:t>
            </a:r>
          </a:p>
          <a:p>
            <a:pPr marL="285750" indent="-285750" algn="just">
              <a:buFont typeface="Arial" panose="020B0604020202020204" pitchFamily="34" charset="0"/>
              <a:buChar char="•"/>
            </a:pPr>
            <a:r>
              <a:rPr lang="en-US" sz="1700" dirty="0"/>
              <a:t>a statement that the order is issued pursuant to this Protocol. </a:t>
            </a:r>
          </a:p>
          <a:p>
            <a:pPr marL="285750" indent="-285750" algn="just">
              <a:buFont typeface="Arial" panose="020B0604020202020204" pitchFamily="34" charset="0"/>
              <a:buChar char="•"/>
            </a:pPr>
            <a:r>
              <a:rPr lang="en-US" sz="1700" dirty="0"/>
              <a:t>the name and address of the service provider(s) to be served; </a:t>
            </a:r>
          </a:p>
          <a:p>
            <a:pPr marL="285750" indent="-285750" algn="just">
              <a:buFont typeface="Arial" panose="020B0604020202020204" pitchFamily="34" charset="0"/>
              <a:buChar char="•"/>
            </a:pPr>
            <a:r>
              <a:rPr lang="en-US" sz="1700" dirty="0"/>
              <a:t>the offence(s) that is the subject of the criminal investigation or proceeding; </a:t>
            </a:r>
          </a:p>
          <a:p>
            <a:pPr marL="285750" indent="-285750" algn="just">
              <a:buFont typeface="Arial" panose="020B0604020202020204" pitchFamily="34" charset="0"/>
              <a:buChar char="•"/>
            </a:pPr>
            <a:r>
              <a:rPr lang="en-US" sz="1700" dirty="0"/>
              <a:t>the authority seeking the specific subscriber information, if not the issuing authority; and </a:t>
            </a:r>
          </a:p>
          <a:p>
            <a:pPr marL="285750" indent="-285750" algn="just">
              <a:buFont typeface="Arial" panose="020B0604020202020204" pitchFamily="34" charset="0"/>
              <a:buChar char="•"/>
            </a:pPr>
            <a:r>
              <a:rPr lang="en-US" sz="1700" dirty="0"/>
              <a:t>a detailed description of the specific subscriber information sought. </a:t>
            </a:r>
          </a:p>
          <a:p>
            <a:pPr marL="285750" indent="-285750" algn="just">
              <a:buFont typeface="Arial" panose="020B0604020202020204" pitchFamily="34" charset="0"/>
              <a:buChar char="•"/>
            </a:pPr>
            <a:endParaRPr lang="en-US" sz="1700" dirty="0"/>
          </a:p>
          <a:p>
            <a:pPr algn="just"/>
            <a:r>
              <a:rPr lang="en-US" sz="1700" dirty="0"/>
              <a:t>The order under paragraph 1 shall be accompanied</a:t>
            </a:r>
          </a:p>
        </p:txBody>
      </p:sp>
      <p:sp>
        <p:nvSpPr>
          <p:cNvPr id="6" name="Rectangle 5">
            <a:extLst>
              <a:ext uri="{FF2B5EF4-FFF2-40B4-BE49-F238E27FC236}">
                <a16:creationId xmlns:a16="http://schemas.microsoft.com/office/drawing/2014/main" id="{CFDAA0EB-C1B6-964C-82FD-BE8059D8D2F0}"/>
              </a:ext>
            </a:extLst>
          </p:cNvPr>
          <p:cNvSpPr/>
          <p:nvPr/>
        </p:nvSpPr>
        <p:spPr>
          <a:xfrm>
            <a:off x="4770408" y="1010245"/>
            <a:ext cx="4201064" cy="5755422"/>
          </a:xfrm>
          <a:prstGeom prst="rect">
            <a:avLst/>
          </a:prstGeom>
        </p:spPr>
        <p:txBody>
          <a:bodyPr wrap="square">
            <a:spAutoFit/>
          </a:bodyPr>
          <a:lstStyle/>
          <a:p>
            <a:pPr algn="just"/>
            <a:r>
              <a:rPr lang="en-US" sz="1600" dirty="0"/>
              <a:t>by the following additional information: </a:t>
            </a:r>
          </a:p>
          <a:p>
            <a:pPr algn="just"/>
            <a:endParaRPr lang="en-US" sz="1600" dirty="0"/>
          </a:p>
          <a:p>
            <a:pPr marL="285750" indent="-285750" algn="just">
              <a:buFont typeface="Arial" panose="020B0604020202020204" pitchFamily="34" charset="0"/>
              <a:buChar char="•"/>
            </a:pPr>
            <a:r>
              <a:rPr lang="en-US" sz="1600" dirty="0"/>
              <a:t>the domestic legal grounds that empower the authority to issue the order; </a:t>
            </a:r>
          </a:p>
          <a:p>
            <a:pPr marL="285750" indent="-285750" algn="just">
              <a:buFont typeface="Arial" panose="020B0604020202020204" pitchFamily="34" charset="0"/>
              <a:buChar char="•"/>
            </a:pPr>
            <a:r>
              <a:rPr lang="en-US" sz="1600" dirty="0"/>
              <a:t>reference to legal provisions and applicable penalties for the offence being </a:t>
            </a:r>
          </a:p>
          <a:p>
            <a:pPr marL="285750" indent="-285750" algn="just">
              <a:buFont typeface="Arial" panose="020B0604020202020204" pitchFamily="34" charset="0"/>
              <a:buChar char="•"/>
            </a:pPr>
            <a:r>
              <a:rPr lang="en-US" sz="1600" dirty="0"/>
              <a:t>investigated or prosecuted; </a:t>
            </a:r>
          </a:p>
          <a:p>
            <a:pPr marL="285750" indent="-285750" algn="just">
              <a:buFont typeface="Arial" panose="020B0604020202020204" pitchFamily="34" charset="0"/>
              <a:buChar char="•"/>
            </a:pPr>
            <a:r>
              <a:rPr lang="en-US" sz="1600" dirty="0"/>
              <a:t>contact information of the authority to which the service provider shall return </a:t>
            </a:r>
          </a:p>
          <a:p>
            <a:pPr marL="285750" indent="-285750" algn="just">
              <a:buFont typeface="Arial" panose="020B0604020202020204" pitchFamily="34" charset="0"/>
              <a:buChar char="•"/>
            </a:pPr>
            <a:r>
              <a:rPr lang="en-US" sz="1600" dirty="0"/>
              <a:t>the subscriber information, request further information, or otherwise respond; </a:t>
            </a:r>
          </a:p>
          <a:p>
            <a:pPr marL="285750" indent="-285750" algn="just">
              <a:buFont typeface="Arial" panose="020B0604020202020204" pitchFamily="34" charset="0"/>
              <a:buChar char="•"/>
            </a:pPr>
            <a:r>
              <a:rPr lang="en-US" sz="1600" dirty="0"/>
              <a:t>the time and the manner in which to return the subscriber information; </a:t>
            </a:r>
          </a:p>
          <a:p>
            <a:pPr marL="285750" indent="-285750" algn="just">
              <a:buFont typeface="Arial" panose="020B0604020202020204" pitchFamily="34" charset="0"/>
              <a:buChar char="•"/>
            </a:pPr>
            <a:r>
              <a:rPr lang="en-US" sz="1600" dirty="0"/>
              <a:t>whether preservation of the data has already been sought, including date of </a:t>
            </a:r>
          </a:p>
          <a:p>
            <a:pPr marL="285750" indent="-285750" algn="just">
              <a:buFont typeface="Arial" panose="020B0604020202020204" pitchFamily="34" charset="0"/>
              <a:buChar char="•"/>
            </a:pPr>
            <a:r>
              <a:rPr lang="en-US" sz="1600" dirty="0"/>
              <a:t>preservation and any applicable reference number; </a:t>
            </a:r>
          </a:p>
          <a:p>
            <a:pPr marL="285750" indent="-285750" algn="just">
              <a:buFont typeface="Arial" panose="020B0604020202020204" pitchFamily="34" charset="0"/>
              <a:buChar char="•"/>
            </a:pPr>
            <a:r>
              <a:rPr lang="en-US" sz="1600" dirty="0"/>
              <a:t>any special procedural instructions; and </a:t>
            </a:r>
          </a:p>
          <a:p>
            <a:pPr marL="285750" indent="-285750" algn="just">
              <a:buFont typeface="Arial" panose="020B0604020202020204" pitchFamily="34" charset="0"/>
              <a:buChar char="•"/>
            </a:pPr>
            <a:r>
              <a:rPr lang="en-US" sz="1600" dirty="0"/>
              <a:t>any other information that may aid in obtaining disclosure of the subscriber information. </a:t>
            </a:r>
          </a:p>
          <a:p>
            <a:pPr algn="just"/>
            <a:endParaRPr lang="en-US" sz="1600" dirty="0"/>
          </a:p>
        </p:txBody>
      </p:sp>
    </p:spTree>
    <p:custDataLst>
      <p:tags r:id="rId1"/>
    </p:custDataLst>
    <p:extLst>
      <p:ext uri="{BB962C8B-B14F-4D97-AF65-F5344CB8AC3E}">
        <p14:creationId xmlns:p14="http://schemas.microsoft.com/office/powerpoint/2010/main" val="25629866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4690"/>
            <a:ext cx="902323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Protocol Drafting Group </a:t>
            </a:r>
          </a:p>
          <a:p>
            <a:pPr algn="r"/>
            <a:r>
              <a:rPr lang="en-GB" sz="30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163902" y="1212741"/>
            <a:ext cx="4321834" cy="4832092"/>
          </a:xfrm>
          <a:prstGeom prst="rect">
            <a:avLst/>
          </a:prstGeom>
        </p:spPr>
        <p:txBody>
          <a:bodyPr wrap="square">
            <a:spAutoFit/>
          </a:bodyPr>
          <a:lstStyle/>
          <a:p>
            <a:pPr marL="342900" indent="-342900" algn="just">
              <a:buFont typeface="Wingdings" pitchFamily="2" charset="2"/>
              <a:buChar char="Ø"/>
            </a:pPr>
            <a:r>
              <a:rPr lang="en-US" sz="1400" b="1" dirty="0"/>
              <a:t>Direct disclosure of subscriber information</a:t>
            </a:r>
            <a:r>
              <a:rPr lang="en-US" sz="1400" dirty="0"/>
              <a:t>:</a:t>
            </a:r>
          </a:p>
          <a:p>
            <a:pPr marL="342900" indent="-342900" algn="just">
              <a:buFont typeface="Wingdings" pitchFamily="2" charset="2"/>
              <a:buChar char="Ø"/>
            </a:pPr>
            <a:endParaRPr lang="en-US" sz="1400" dirty="0"/>
          </a:p>
          <a:p>
            <a:pPr algn="just"/>
            <a:r>
              <a:rPr lang="en-US" sz="1400" dirty="0"/>
              <a:t>A Party may, at the time of signature or when depositing its instrument of ratification, acceptance, approval or accession, and at any other time, notify the Secretary General of the Council of Europe that, when an order is issued under paragraph 1 to a service provider in its territory, the Party requires simultaneous notification, in every case or in identified circumstances, of the order, the supporting information and a summary of the facts related to the investigation or proceeding. </a:t>
            </a:r>
          </a:p>
          <a:p>
            <a:pPr algn="just"/>
            <a:endParaRPr lang="en-US" sz="1400" dirty="0"/>
          </a:p>
          <a:p>
            <a:pPr algn="just"/>
            <a:r>
              <a:rPr lang="en-US" sz="1400" dirty="0"/>
              <a:t>Whether or not a Party requires notification under paragraph 5.a, it may require the service provider to consult the Party’s authorities in identified circumstances prior to disclosure. </a:t>
            </a:r>
          </a:p>
          <a:p>
            <a:pPr algn="just"/>
            <a:r>
              <a:rPr lang="en-US" sz="1400" dirty="0"/>
              <a:t>The authorities notified under paragraph 5.a or consulted with under paragraph 5.b may, without undue delay, instruct the service provider not to disclose the information if: </a:t>
            </a:r>
          </a:p>
        </p:txBody>
      </p:sp>
      <p:sp>
        <p:nvSpPr>
          <p:cNvPr id="6" name="Rectangle 5">
            <a:extLst>
              <a:ext uri="{FF2B5EF4-FFF2-40B4-BE49-F238E27FC236}">
                <a16:creationId xmlns:a16="http://schemas.microsoft.com/office/drawing/2014/main" id="{CFDAA0EB-C1B6-964C-82FD-BE8059D8D2F0}"/>
              </a:ext>
            </a:extLst>
          </p:cNvPr>
          <p:cNvSpPr/>
          <p:nvPr/>
        </p:nvSpPr>
        <p:spPr>
          <a:xfrm>
            <a:off x="4572000" y="1028611"/>
            <a:ext cx="4572000" cy="5524589"/>
          </a:xfrm>
          <a:prstGeom prst="rect">
            <a:avLst/>
          </a:prstGeom>
        </p:spPr>
        <p:txBody>
          <a:bodyPr>
            <a:spAutoFit/>
          </a:bodyPr>
          <a:lstStyle/>
          <a:p>
            <a:pPr marL="285750" lvl="1" indent="-285750" algn="just">
              <a:buFont typeface="Arial" panose="020B0604020202020204" pitchFamily="34" charset="0"/>
              <a:buChar char="•"/>
            </a:pPr>
            <a:r>
              <a:rPr lang="en-US" sz="1600" dirty="0"/>
              <a:t>disclosure may prejudice criminal investigations or proceedings in the receiving Party; or </a:t>
            </a:r>
          </a:p>
          <a:p>
            <a:pPr marL="0" lvl="1" algn="just"/>
            <a:endParaRPr lang="en-US" sz="1600" dirty="0"/>
          </a:p>
          <a:p>
            <a:pPr marL="285750" lvl="1" indent="-285750" algn="just">
              <a:buFont typeface="Arial" panose="020B0604020202020204" pitchFamily="34" charset="0"/>
              <a:buChar char="•"/>
            </a:pPr>
            <a:r>
              <a:rPr lang="en-US" sz="1600" dirty="0"/>
              <a:t>conditions or grounds for refusal would apply under Articles 25.4 and 27.4 of the Convention if the subscriber information had been sought through mutual assistance. </a:t>
            </a:r>
          </a:p>
          <a:p>
            <a:pPr lvl="1" algn="just"/>
            <a:endParaRPr lang="en-US" sz="1600" dirty="0"/>
          </a:p>
          <a:p>
            <a:pPr algn="just"/>
            <a:r>
              <a:rPr lang="en-US" sz="1600" dirty="0"/>
              <a:t>The authorities notified under paragraph 5.a or consulted with under paragraph 5.b: </a:t>
            </a:r>
          </a:p>
          <a:p>
            <a:pPr algn="just"/>
            <a:endParaRPr lang="en-US" sz="1600" dirty="0"/>
          </a:p>
          <a:p>
            <a:pPr marL="285750" indent="-285750" algn="just">
              <a:buFont typeface="Arial" panose="020B0604020202020204" pitchFamily="34" charset="0"/>
              <a:buChar char="•"/>
            </a:pPr>
            <a:r>
              <a:rPr lang="en-US" sz="1600" dirty="0"/>
              <a:t>may request additional information from the issuing Party for the purposes of applying paragraph 5.c;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shall promptly inform the issuing Party if the service provider has been instructed not to disclose the information and give the reasons for doing so. </a:t>
            </a:r>
          </a:p>
          <a:p>
            <a:pPr lvl="1" algn="just"/>
            <a:endParaRPr lang="en-US" sz="1600" dirty="0"/>
          </a:p>
          <a:p>
            <a:pPr algn="just"/>
            <a:endParaRPr lang="en-US" sz="1700" dirty="0"/>
          </a:p>
        </p:txBody>
      </p:sp>
    </p:spTree>
    <p:custDataLst>
      <p:tags r:id="rId1"/>
    </p:custDataLst>
    <p:extLst>
      <p:ext uri="{BB962C8B-B14F-4D97-AF65-F5344CB8AC3E}">
        <p14:creationId xmlns:p14="http://schemas.microsoft.com/office/powerpoint/2010/main" val="32736962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100" b="1" dirty="0">
                <a:latin typeface="+mj-lt"/>
              </a:rPr>
              <a:t>Protocol Drafting Group </a:t>
            </a:r>
          </a:p>
          <a:p>
            <a:pPr algn="r"/>
            <a:r>
              <a:rPr lang="en-GB" sz="31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122418"/>
            <a:ext cx="8961960" cy="5104795"/>
          </a:xfrm>
          <a:prstGeom prst="rect">
            <a:avLst/>
          </a:prstGeom>
        </p:spPr>
        <p:txBody>
          <a:bodyPr wrap="square">
            <a:spAutoFit/>
          </a:bodyPr>
          <a:lstStyle/>
          <a:p>
            <a:pPr marL="342900" indent="-342900" algn="just">
              <a:buFont typeface="Wingdings" pitchFamily="2" charset="2"/>
              <a:buChar char="Ø"/>
            </a:pPr>
            <a:r>
              <a:rPr lang="en-US" sz="1600" b="1" dirty="0"/>
              <a:t>Direct disclosure of subscriber information</a:t>
            </a:r>
            <a:r>
              <a:rPr lang="en-US" sz="1600" dirty="0"/>
              <a:t>:</a:t>
            </a:r>
          </a:p>
          <a:p>
            <a:pPr marL="342900" indent="-342900" algn="just">
              <a:buFont typeface="Wingdings" pitchFamily="2" charset="2"/>
              <a:buChar char="Ø"/>
            </a:pPr>
            <a:endParaRPr lang="en-US" sz="1600" dirty="0"/>
          </a:p>
          <a:p>
            <a:pPr algn="just">
              <a:lnSpc>
                <a:spcPct val="150000"/>
              </a:lnSpc>
            </a:pPr>
            <a:r>
              <a:rPr lang="en-US" dirty="0"/>
              <a:t>For the purposes of paragraph 5, a Party shall designate a single authority to receive notification under paragraph 5.a and perform the duties related to consultations described in paragraphs 5.c. and 5.d. The Party shall, at the time of signature, or when depositing its instrument of ratification, acceptance, approval or accession, communicate to the Secretary General of the Council of Europe the contact information of that authority. </a:t>
            </a:r>
          </a:p>
          <a:p>
            <a:pPr algn="just">
              <a:lnSpc>
                <a:spcPct val="150000"/>
              </a:lnSpc>
            </a:pPr>
            <a:r>
              <a:rPr lang="en-US" dirty="0"/>
              <a:t>The Secretary General of the Council of Europe shall set up and keep updated a register of the authorities designated by the Parties pursuant to paragraph 5.e and whether and under what circumstances they require notification pursuant to paragraph 5.a. Each Party shall ensure that the details held on the register are correct at all times. </a:t>
            </a:r>
          </a:p>
        </p:txBody>
      </p:sp>
    </p:spTree>
    <p:custDataLst>
      <p:tags r:id="rId1"/>
    </p:custDataLst>
    <p:extLst>
      <p:ext uri="{BB962C8B-B14F-4D97-AF65-F5344CB8AC3E}">
        <p14:creationId xmlns:p14="http://schemas.microsoft.com/office/powerpoint/2010/main" val="420329841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Protocol Drafting Group </a:t>
            </a:r>
          </a:p>
          <a:p>
            <a:pPr algn="r"/>
            <a:r>
              <a:rPr lang="en-GB" sz="30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0" y="1028611"/>
            <a:ext cx="4451230" cy="5447645"/>
          </a:xfrm>
          <a:prstGeom prst="rect">
            <a:avLst/>
          </a:prstGeom>
        </p:spPr>
        <p:txBody>
          <a:bodyPr wrap="square">
            <a:spAutoFit/>
          </a:bodyPr>
          <a:lstStyle/>
          <a:p>
            <a:pPr marL="342900" indent="-342900" algn="just">
              <a:buFont typeface="Wingdings" pitchFamily="2" charset="2"/>
              <a:buChar char="Ø"/>
            </a:pPr>
            <a:r>
              <a:rPr lang="en-US" sz="1600" b="1" dirty="0"/>
              <a:t>Direct disclosure of subscriber information</a:t>
            </a:r>
            <a:r>
              <a:rPr lang="en-US" sz="1600" dirty="0"/>
              <a:t>:</a:t>
            </a:r>
          </a:p>
          <a:p>
            <a:pPr marL="342900" indent="-342900" algn="just">
              <a:buFont typeface="Wingdings" pitchFamily="2" charset="2"/>
              <a:buChar char="Ø"/>
            </a:pPr>
            <a:endParaRPr lang="en-US" sz="1600" dirty="0"/>
          </a:p>
          <a:p>
            <a:pPr algn="just"/>
            <a:r>
              <a:rPr lang="en-US" sz="1600" dirty="0"/>
              <a:t>A Party may submit an order under paragraph 1, additional information under paragraph 4 and notification under paragraph 5 in electronic form. However, appropriate levels of security and authentication may be required. </a:t>
            </a:r>
          </a:p>
          <a:p>
            <a:pPr algn="just"/>
            <a:endParaRPr lang="en-US" sz="1600" dirty="0"/>
          </a:p>
          <a:p>
            <a:pPr algn="just"/>
            <a:r>
              <a:rPr lang="en-US" sz="1600" dirty="0"/>
              <a:t>If a service provider informs the authority in paragraph 4.c that it will not disclose the subscriber information sought, or if it does not disclose subscriber information in response to the order under paragraph 1 within 30 days of receipt of the order or the timeframe stipulated in subparagraph 4.d, whichever time period is longer, the competent authorities of the issuing Party may then seek to enforce the order only </a:t>
            </a:r>
          </a:p>
          <a:p>
            <a:pPr algn="just"/>
            <a:r>
              <a:rPr lang="en-US" sz="1600" dirty="0"/>
              <a:t>via Article [Giving effect to orders from another Party for expedited production of data] or other forms of mutual assistance. </a:t>
            </a:r>
          </a:p>
        </p:txBody>
      </p:sp>
      <p:sp>
        <p:nvSpPr>
          <p:cNvPr id="6" name="Rectangle 5">
            <a:extLst>
              <a:ext uri="{FF2B5EF4-FFF2-40B4-BE49-F238E27FC236}">
                <a16:creationId xmlns:a16="http://schemas.microsoft.com/office/drawing/2014/main" id="{CFDAA0EB-C1B6-964C-82FD-BE8059D8D2F0}"/>
              </a:ext>
            </a:extLst>
          </p:cNvPr>
          <p:cNvSpPr/>
          <p:nvPr/>
        </p:nvSpPr>
        <p:spPr>
          <a:xfrm>
            <a:off x="4572000" y="1028611"/>
            <a:ext cx="4572000" cy="5770811"/>
          </a:xfrm>
          <a:prstGeom prst="rect">
            <a:avLst/>
          </a:prstGeom>
        </p:spPr>
        <p:txBody>
          <a:bodyPr>
            <a:spAutoFit/>
          </a:bodyPr>
          <a:lstStyle/>
          <a:p>
            <a:pPr algn="just"/>
            <a:r>
              <a:rPr lang="en-US" sz="1600" dirty="0"/>
              <a:t>Parties may request that a service provider give a reason why the provider is not disclosing subscriber information sought by the order. </a:t>
            </a:r>
          </a:p>
          <a:p>
            <a:pPr algn="just"/>
            <a:endParaRPr lang="en-US" sz="1600" dirty="0"/>
          </a:p>
          <a:p>
            <a:pPr algn="just"/>
            <a:r>
              <a:rPr lang="en-US" sz="1600" dirty="0"/>
              <a:t>A Party may declare that another Party shall seek disclosure of subscriber information from the service provider before seeking it under Article [Giving effect to orders from another Party for expedited production of data], unless the issuing Party provides reasonable explanation for not having done so. </a:t>
            </a:r>
          </a:p>
          <a:p>
            <a:pPr algn="just"/>
            <a:endParaRPr lang="en-US" sz="1600" dirty="0"/>
          </a:p>
          <a:p>
            <a:pPr algn="just"/>
            <a:r>
              <a:rPr lang="en-US" sz="1600" dirty="0"/>
              <a:t>A Party may: </a:t>
            </a:r>
          </a:p>
          <a:p>
            <a:pPr algn="just"/>
            <a:endParaRPr lang="en-US" sz="1600" dirty="0"/>
          </a:p>
          <a:p>
            <a:pPr marL="285750" indent="-285750" algn="just">
              <a:buFont typeface="Arial" panose="020B0604020202020204" pitchFamily="34" charset="0"/>
              <a:buChar char="•"/>
            </a:pPr>
            <a:r>
              <a:rPr lang="en-US" sz="1600" dirty="0"/>
              <a:t>reserve the right not to apply this Article; or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if disclosure of certain types of access numbers under this Article would be inconsistent with the fundamental principles of its domestic legal system, reserve the right not to apply this Article to such numbers. </a:t>
            </a:r>
          </a:p>
          <a:p>
            <a:pPr lvl="1" algn="just"/>
            <a:endParaRPr lang="en-US" sz="1600" dirty="0"/>
          </a:p>
          <a:p>
            <a:pPr algn="just"/>
            <a:endParaRPr lang="en-US" sz="1700" dirty="0"/>
          </a:p>
        </p:txBody>
      </p:sp>
    </p:spTree>
    <p:custDataLst>
      <p:tags r:id="rId1"/>
    </p:custDataLst>
    <p:extLst>
      <p:ext uri="{BB962C8B-B14F-4D97-AF65-F5344CB8AC3E}">
        <p14:creationId xmlns:p14="http://schemas.microsoft.com/office/powerpoint/2010/main" val="42124468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Protocol Drafting Group </a:t>
            </a:r>
          </a:p>
          <a:p>
            <a:pPr algn="r"/>
            <a:r>
              <a:rPr lang="en-GB" sz="30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77638" y="1151721"/>
            <a:ext cx="4390845" cy="5262979"/>
          </a:xfrm>
          <a:prstGeom prst="rect">
            <a:avLst/>
          </a:prstGeom>
        </p:spPr>
        <p:txBody>
          <a:bodyPr wrap="square">
            <a:spAutoFit/>
          </a:bodyPr>
          <a:lstStyle/>
          <a:p>
            <a:pPr marL="342900" indent="-342900" algn="just">
              <a:buFont typeface="Wingdings" pitchFamily="2" charset="2"/>
              <a:buChar char="Ø"/>
            </a:pPr>
            <a:r>
              <a:rPr lang="en-US" sz="2000" b="1" dirty="0"/>
              <a:t>Giving effect to orders from another Party for expedited production of data</a:t>
            </a:r>
            <a:r>
              <a:rPr lang="en-US" sz="2000" dirty="0"/>
              <a:t>:</a:t>
            </a:r>
          </a:p>
          <a:p>
            <a:pPr marL="342900" indent="-342900" algn="just">
              <a:buFont typeface="Wingdings" pitchFamily="2" charset="2"/>
              <a:buChar char="Ø"/>
            </a:pPr>
            <a:endParaRPr lang="en-US" sz="2000" dirty="0"/>
          </a:p>
          <a:p>
            <a:pPr algn="just"/>
            <a:r>
              <a:rPr lang="en-US" sz="1600" dirty="0"/>
              <a:t>Each Party shall adopt such legislative and other measures as may be necessary to empower its competent authorities to issue an order to be submitted to another Party (requested Party) for the purpose of compelling a service provider in the requested Party’s territory to produce specified and stored </a:t>
            </a:r>
          </a:p>
          <a:p>
            <a:pPr algn="just"/>
            <a:endParaRPr lang="en-US" sz="1600" dirty="0"/>
          </a:p>
          <a:p>
            <a:pPr marL="285750" indent="-285750" algn="just">
              <a:buFont typeface="Arial" panose="020B0604020202020204" pitchFamily="34" charset="0"/>
              <a:buChar char="•"/>
            </a:pPr>
            <a:r>
              <a:rPr lang="en-US" sz="1600" dirty="0"/>
              <a:t>subscriber information,</a:t>
            </a:r>
          </a:p>
          <a:p>
            <a:pPr marL="285750" indent="-285750" algn="just">
              <a:buFont typeface="Arial" panose="020B0604020202020204" pitchFamily="34" charset="0"/>
              <a:buChar char="•"/>
            </a:pPr>
            <a:r>
              <a:rPr lang="en-US" sz="1600" dirty="0"/>
              <a:t>traffic data </a:t>
            </a:r>
          </a:p>
          <a:p>
            <a:pPr algn="just"/>
            <a:endParaRPr lang="en-US" sz="1600" dirty="0"/>
          </a:p>
          <a:p>
            <a:pPr algn="just"/>
            <a:r>
              <a:rPr lang="en-US" sz="1600" dirty="0"/>
              <a:t>in that service provider’s possession or control which is needed for the Party’s specific criminal investigations or proceedings. </a:t>
            </a:r>
          </a:p>
          <a:p>
            <a:pPr algn="just"/>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572000" y="1028611"/>
            <a:ext cx="4572000" cy="5509200"/>
          </a:xfrm>
          <a:prstGeom prst="rect">
            <a:avLst/>
          </a:prstGeom>
        </p:spPr>
        <p:txBody>
          <a:bodyPr>
            <a:spAutoFit/>
          </a:bodyPr>
          <a:lstStyle/>
          <a:p>
            <a:pPr algn="just"/>
            <a:r>
              <a:rPr lang="en-US" sz="1550" dirty="0"/>
              <a:t>Each Party shall adopt such legislative and other measures as may be necessary to give effect to an order under paragraph 1 submitted by another Party (requesting Party). </a:t>
            </a:r>
          </a:p>
          <a:p>
            <a:pPr algn="just"/>
            <a:endParaRPr lang="en-US" sz="1550" dirty="0"/>
          </a:p>
          <a:p>
            <a:pPr algn="just"/>
            <a:r>
              <a:rPr lang="en-US" sz="1550" dirty="0"/>
              <a:t>The requesting Party shall submit the order under paragraph 1, the supporting information and any special procedural instructions to the requested Party. </a:t>
            </a:r>
          </a:p>
          <a:p>
            <a:pPr algn="just"/>
            <a:endParaRPr lang="en-US" sz="1550" dirty="0"/>
          </a:p>
          <a:p>
            <a:pPr algn="just"/>
            <a:r>
              <a:rPr lang="en-US" sz="1550" dirty="0"/>
              <a:t>The order shall specify: </a:t>
            </a:r>
          </a:p>
          <a:p>
            <a:pPr marL="285750" indent="-285750" algn="just">
              <a:buFont typeface="Arial" panose="020B0604020202020204" pitchFamily="34" charset="0"/>
              <a:buChar char="•"/>
            </a:pPr>
            <a:r>
              <a:rPr lang="en-US" sz="1550" dirty="0"/>
              <a:t>the issuing authority and date issued; </a:t>
            </a:r>
          </a:p>
          <a:p>
            <a:pPr marL="285750" indent="-285750" algn="just">
              <a:buFont typeface="Arial" panose="020B0604020202020204" pitchFamily="34" charset="0"/>
              <a:buChar char="•"/>
            </a:pPr>
            <a:r>
              <a:rPr lang="en-US" sz="1550" dirty="0"/>
              <a:t>a statement that the order is submitted pursuant to this Protocol; </a:t>
            </a:r>
          </a:p>
          <a:p>
            <a:pPr marL="285750" indent="-285750" algn="just">
              <a:buFont typeface="Arial" panose="020B0604020202020204" pitchFamily="34" charset="0"/>
              <a:buChar char="•"/>
            </a:pPr>
            <a:r>
              <a:rPr lang="en-US" sz="1550" dirty="0"/>
              <a:t>the name and address of the service provider(s) to be served; </a:t>
            </a:r>
          </a:p>
          <a:p>
            <a:pPr marL="285750" indent="-285750" algn="just">
              <a:buFont typeface="Arial" panose="020B0604020202020204" pitchFamily="34" charset="0"/>
              <a:buChar char="•"/>
            </a:pPr>
            <a:r>
              <a:rPr lang="en-US" sz="1550" dirty="0"/>
              <a:t>the offence(s) that is the subject of the criminal investigation o r proceeding; </a:t>
            </a:r>
          </a:p>
          <a:p>
            <a:pPr marL="285750" indent="-285750">
              <a:buFont typeface="Arial" panose="020B0604020202020204" pitchFamily="34" charset="0"/>
              <a:buChar char="•"/>
            </a:pPr>
            <a:r>
              <a:rPr lang="en-US" sz="1550" dirty="0"/>
              <a:t>the authority seeking the information or data, if not the issuing authority; and a detailed description of the specific information or data sought. </a:t>
            </a:r>
          </a:p>
        </p:txBody>
      </p:sp>
    </p:spTree>
    <p:custDataLst>
      <p:tags r:id="rId1"/>
    </p:custDataLst>
    <p:extLst>
      <p:ext uri="{BB962C8B-B14F-4D97-AF65-F5344CB8AC3E}">
        <p14:creationId xmlns:p14="http://schemas.microsoft.com/office/powerpoint/2010/main" val="3783109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51206" y="0"/>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Protocol Drafting Group </a:t>
            </a:r>
          </a:p>
          <a:p>
            <a:pPr algn="r"/>
            <a:r>
              <a:rPr lang="en-GB" sz="30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0" y="990866"/>
            <a:ext cx="4373592" cy="5755422"/>
          </a:xfrm>
          <a:prstGeom prst="rect">
            <a:avLst/>
          </a:prstGeom>
        </p:spPr>
        <p:txBody>
          <a:bodyPr wrap="square">
            <a:spAutoFit/>
          </a:bodyPr>
          <a:lstStyle/>
          <a:p>
            <a:pPr marL="342900" indent="-342900" algn="just">
              <a:buFont typeface="Wingdings" pitchFamily="2" charset="2"/>
              <a:buChar char="Ø"/>
            </a:pPr>
            <a:r>
              <a:rPr lang="en-US" sz="1600" b="1" dirty="0"/>
              <a:t>Giving effect to orders from another Party for expedited production of data</a:t>
            </a:r>
            <a:r>
              <a:rPr lang="en-US" sz="1600" dirty="0"/>
              <a:t>:</a:t>
            </a:r>
          </a:p>
          <a:p>
            <a:pPr marL="342900" indent="-342900" algn="just">
              <a:buFont typeface="Wingdings" pitchFamily="2" charset="2"/>
              <a:buChar char="Ø"/>
            </a:pPr>
            <a:endParaRPr lang="en-US" sz="1600" dirty="0"/>
          </a:p>
          <a:p>
            <a:pPr algn="just"/>
            <a:r>
              <a:rPr lang="en-US" sz="1600" dirty="0"/>
              <a:t>The supporting information, provided for the purpose of assisting the requested Party give effect to the order and which shall not be disclosed to the service provider without the consent of the requesting Party, shall specify:</a:t>
            </a:r>
          </a:p>
          <a:p>
            <a:pPr algn="just"/>
            <a:endParaRPr lang="en-US" sz="1600" dirty="0"/>
          </a:p>
          <a:p>
            <a:pPr marL="285750" indent="-285750" algn="just">
              <a:buFont typeface="Arial" panose="020B0604020202020204" pitchFamily="34" charset="0"/>
              <a:buChar char="•"/>
            </a:pPr>
            <a:r>
              <a:rPr lang="en-US" sz="1600" dirty="0"/>
              <a:t>the domestic legal grounds that empower the authority to issue the order; the legal provisions and applicable penalties for the offence(s) being investigated or prosecuted; </a:t>
            </a:r>
          </a:p>
          <a:p>
            <a:pPr marL="285750" indent="-285750" algn="just">
              <a:buFont typeface="Arial" panose="020B0604020202020204" pitchFamily="34" charset="0"/>
              <a:buChar char="•"/>
            </a:pPr>
            <a:r>
              <a:rPr lang="en-US" sz="1600" dirty="0"/>
              <a:t>why the requesting Party believes that the service provider is in possession or control of the data; </a:t>
            </a:r>
          </a:p>
          <a:p>
            <a:pPr marL="285750" indent="-285750" algn="just">
              <a:buFont typeface="Arial" panose="020B0604020202020204" pitchFamily="34" charset="0"/>
              <a:buChar char="•"/>
            </a:pPr>
            <a:r>
              <a:rPr lang="en-US" sz="1600" dirty="0"/>
              <a:t>a summary of the facts related to the investigation or proceeding; </a:t>
            </a:r>
          </a:p>
          <a:p>
            <a:pPr marL="285750" indent="-285750" algn="just">
              <a:buFont typeface="Arial" panose="020B0604020202020204" pitchFamily="34" charset="0"/>
              <a:buChar char="•"/>
            </a:pPr>
            <a:r>
              <a:rPr lang="en-US" sz="1600" dirty="0"/>
              <a:t>the relevance of the information or data to the investigation or proceeding; </a:t>
            </a:r>
          </a:p>
          <a:p>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719202" y="1120676"/>
            <a:ext cx="4260896" cy="5755422"/>
          </a:xfrm>
          <a:prstGeom prst="rect">
            <a:avLst/>
          </a:prstGeom>
        </p:spPr>
        <p:txBody>
          <a:bodyPr wrap="square">
            <a:spAutoFit/>
          </a:bodyPr>
          <a:lstStyle/>
          <a:p>
            <a:pPr marL="285750" indent="-285750" algn="just">
              <a:buFont typeface="Arial" panose="020B0604020202020204" pitchFamily="34" charset="0"/>
              <a:buChar char="•"/>
            </a:pPr>
            <a:r>
              <a:rPr lang="en-US" sz="1600" dirty="0"/>
              <a:t>contact information of an authority or authorities to provide further information; </a:t>
            </a:r>
          </a:p>
          <a:p>
            <a:pPr marL="285750" indent="-285750" algn="just">
              <a:buFont typeface="Arial" panose="020B0604020202020204" pitchFamily="34" charset="0"/>
              <a:buChar char="•"/>
            </a:pPr>
            <a:r>
              <a:rPr lang="en-US" sz="1600" dirty="0"/>
              <a:t>whether preservation of the information or data has already been sought, including date of preservation and any applicable reference number; and </a:t>
            </a:r>
          </a:p>
          <a:p>
            <a:pPr marL="285750" indent="-285750" algn="just">
              <a:buFont typeface="Arial" panose="020B0604020202020204" pitchFamily="34" charset="0"/>
              <a:buChar char="•"/>
            </a:pPr>
            <a:r>
              <a:rPr lang="en-US" sz="1600" dirty="0"/>
              <a:t>whether the data has already been sought by other means, and in what manner. </a:t>
            </a:r>
          </a:p>
          <a:p>
            <a:pPr marL="285750" indent="-285750" algn="just">
              <a:buFont typeface="Arial" panose="020B0604020202020204" pitchFamily="34" charset="0"/>
              <a:buChar char="•"/>
            </a:pPr>
            <a:endParaRPr lang="en-US" sz="1600" dirty="0"/>
          </a:p>
          <a:p>
            <a:pPr algn="just"/>
            <a:r>
              <a:rPr lang="en-US" sz="1600" dirty="0"/>
              <a:t>The requesting Party may request that the requested Party carry out special procedural instructions. </a:t>
            </a:r>
          </a:p>
          <a:p>
            <a:pPr algn="just"/>
            <a:endParaRPr lang="en-US" sz="1600" dirty="0"/>
          </a:p>
          <a:p>
            <a:pPr algn="just"/>
            <a:r>
              <a:rPr lang="en-US" sz="1600" dirty="0"/>
              <a:t>A Party may declare at the time of signature or when depositing its instrument of ratification, acceptance, approval or accession, and at any other time, that additional supporting information is required to give effect to orders under paragraph 1.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248996807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51206" y="13551"/>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Protocol Drafting Group </a:t>
            </a:r>
          </a:p>
          <a:p>
            <a:pPr algn="r"/>
            <a:r>
              <a:rPr lang="en-GB" sz="30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51206" y="1120676"/>
            <a:ext cx="4209691" cy="5109091"/>
          </a:xfrm>
          <a:prstGeom prst="rect">
            <a:avLst/>
          </a:prstGeom>
        </p:spPr>
        <p:txBody>
          <a:bodyPr wrap="square">
            <a:spAutoFit/>
          </a:bodyPr>
          <a:lstStyle/>
          <a:p>
            <a:pPr marL="342900" indent="-342900" algn="just">
              <a:buFont typeface="Wingdings" pitchFamily="2" charset="2"/>
              <a:buChar char="Ø"/>
            </a:pPr>
            <a:r>
              <a:rPr lang="en-US" b="1" dirty="0"/>
              <a:t>Giving effect to orders from another Party for expedited production of data</a:t>
            </a:r>
            <a:r>
              <a:rPr lang="en-US" dirty="0"/>
              <a:t>:</a:t>
            </a:r>
          </a:p>
          <a:p>
            <a:pPr marL="342900" indent="-342900" algn="just">
              <a:buFont typeface="Wingdings" pitchFamily="2" charset="2"/>
              <a:buChar char="Ø"/>
            </a:pPr>
            <a:endParaRPr lang="en-US" dirty="0"/>
          </a:p>
          <a:p>
            <a:pPr algn="just"/>
            <a:r>
              <a:rPr lang="en-US" sz="1400" dirty="0"/>
              <a:t>The supporting information, provided for the purpose of assisting the requested Party give effect to the order and which shall not be disclosed to the service provider without the consent of the requesting Party, shall specify:</a:t>
            </a:r>
          </a:p>
          <a:p>
            <a:pPr algn="just"/>
            <a:endParaRPr lang="en-US" sz="1400" dirty="0"/>
          </a:p>
          <a:p>
            <a:pPr marL="285750" indent="-285750" algn="just">
              <a:buFont typeface="Arial" panose="020B0604020202020204" pitchFamily="34" charset="0"/>
              <a:buChar char="•"/>
            </a:pPr>
            <a:r>
              <a:rPr lang="en-US" sz="1400" dirty="0"/>
              <a:t>the domestic legal grounds that empower the authority to issue the order; the legal provisions and applicable penalties for the offence(s) being investigated or prosecuted; </a:t>
            </a:r>
          </a:p>
          <a:p>
            <a:pPr marL="285750" indent="-285750" algn="just">
              <a:buFont typeface="Arial" panose="020B0604020202020204" pitchFamily="34" charset="0"/>
              <a:buChar char="•"/>
            </a:pPr>
            <a:r>
              <a:rPr lang="en-US" sz="1400" dirty="0"/>
              <a:t>why the requesting Party believes that the service provider is in possession or control of the data; </a:t>
            </a:r>
          </a:p>
          <a:p>
            <a:pPr marL="285750" indent="-285750" algn="just">
              <a:buFont typeface="Arial" panose="020B0604020202020204" pitchFamily="34" charset="0"/>
              <a:buChar char="•"/>
            </a:pPr>
            <a:r>
              <a:rPr lang="en-US" sz="1400" dirty="0"/>
              <a:t>a summary of the facts related to the investigation or proceeding; </a:t>
            </a:r>
          </a:p>
          <a:p>
            <a:pPr marL="285750" indent="-285750" algn="just">
              <a:buFont typeface="Arial" panose="020B0604020202020204" pitchFamily="34" charset="0"/>
              <a:buChar char="•"/>
            </a:pPr>
            <a:r>
              <a:rPr lang="en-US" sz="1400" dirty="0"/>
              <a:t>the relevance of the information or data to the investigation or proceeding; </a:t>
            </a:r>
          </a:p>
          <a:p>
            <a:endParaRPr lang="en-US" sz="1600" dirty="0"/>
          </a:p>
        </p:txBody>
      </p:sp>
      <p:sp>
        <p:nvSpPr>
          <p:cNvPr id="6" name="Rectangle 5">
            <a:extLst>
              <a:ext uri="{FF2B5EF4-FFF2-40B4-BE49-F238E27FC236}">
                <a16:creationId xmlns:a16="http://schemas.microsoft.com/office/drawing/2014/main" id="{CFDAA0EB-C1B6-964C-82FD-BE8059D8D2F0}"/>
              </a:ext>
            </a:extLst>
          </p:cNvPr>
          <p:cNvSpPr/>
          <p:nvPr/>
        </p:nvSpPr>
        <p:spPr>
          <a:xfrm>
            <a:off x="4520794" y="1120676"/>
            <a:ext cx="4572000" cy="5262979"/>
          </a:xfrm>
          <a:prstGeom prst="rect">
            <a:avLst/>
          </a:prstGeom>
        </p:spPr>
        <p:txBody>
          <a:bodyPr>
            <a:spAutoFit/>
          </a:bodyPr>
          <a:lstStyle/>
          <a:p>
            <a:pPr marL="285750" indent="-285750" algn="just">
              <a:buFont typeface="Arial" panose="020B0604020202020204" pitchFamily="34" charset="0"/>
              <a:buChar char="•"/>
            </a:pPr>
            <a:r>
              <a:rPr lang="en-US" sz="1600" dirty="0"/>
              <a:t>contact information of an authority or authorities to provide further information; </a:t>
            </a:r>
          </a:p>
          <a:p>
            <a:pPr marL="285750" indent="-285750" algn="just">
              <a:buFont typeface="Arial" panose="020B0604020202020204" pitchFamily="34" charset="0"/>
              <a:buChar char="•"/>
            </a:pPr>
            <a:r>
              <a:rPr lang="en-US" sz="1600" dirty="0"/>
              <a:t>whether preservation of the information or data has already been sought, including date of preservation and any applicable reference number; and </a:t>
            </a:r>
          </a:p>
          <a:p>
            <a:pPr marL="285750" indent="-285750" algn="just">
              <a:buFont typeface="Arial" panose="020B0604020202020204" pitchFamily="34" charset="0"/>
              <a:buChar char="•"/>
            </a:pPr>
            <a:r>
              <a:rPr lang="en-US" sz="1600" dirty="0"/>
              <a:t>whether the data has already been sought by other means, and in what manner. </a:t>
            </a:r>
          </a:p>
          <a:p>
            <a:pPr marL="285750" indent="-285750" algn="just">
              <a:buFont typeface="Arial" panose="020B0604020202020204" pitchFamily="34" charset="0"/>
              <a:buChar char="•"/>
            </a:pPr>
            <a:endParaRPr lang="en-US" sz="1600" dirty="0"/>
          </a:p>
          <a:p>
            <a:pPr algn="just"/>
            <a:r>
              <a:rPr lang="en-US" sz="1600" dirty="0"/>
              <a:t>The requesting Party may request that the requested Party carry out special procedural instructions. </a:t>
            </a:r>
          </a:p>
          <a:p>
            <a:pPr algn="just"/>
            <a:endParaRPr lang="en-US" sz="1600" dirty="0"/>
          </a:p>
          <a:p>
            <a:pPr algn="just"/>
            <a:r>
              <a:rPr lang="en-US" sz="1600" dirty="0"/>
              <a:t>A Party may declare at the time of signature or when depositing its instrument of ratification, acceptance, approval or accession, and at any other time, that additional supporting information is required to give effect to orders under paragraph 1. </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39388316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94891" y="-8491"/>
            <a:ext cx="9144000" cy="921588"/>
          </a:xfrm>
          <a:prstGeom prst="rect">
            <a:avLst/>
          </a:prstGeom>
          <a:noFill/>
          <a:ln>
            <a:noFill/>
          </a:ln>
          <a:extLst>
            <a:ext uri="{909E8E84-426E-40DD-AFC4-6F175D3DCCD1}">
              <a14:hiddenFill xmlns:a14="http://schemas.microsoft.com/office/drawing/2010/main">
                <a:solidFill>
                  <a:srgbClr val="2F618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b="1" dirty="0">
                <a:latin typeface="+mj-lt"/>
              </a:rPr>
              <a:t>Protocol Drafting Group </a:t>
            </a:r>
          </a:p>
          <a:p>
            <a:pPr algn="r"/>
            <a:r>
              <a:rPr lang="en-GB" sz="3000" b="1" dirty="0">
                <a:latin typeface="+mj-lt"/>
              </a:rPr>
              <a:t>Adopted Draft Articles (May 2020)</a:t>
            </a:r>
          </a:p>
        </p:txBody>
      </p:sp>
      <p:sp>
        <p:nvSpPr>
          <p:cNvPr id="5" name="Rectangle 4">
            <a:extLst>
              <a:ext uri="{FF2B5EF4-FFF2-40B4-BE49-F238E27FC236}">
                <a16:creationId xmlns:a16="http://schemas.microsoft.com/office/drawing/2014/main" id="{7FA81925-418B-D44C-9255-2AEBBFBC0ADA}"/>
              </a:ext>
            </a:extLst>
          </p:cNvPr>
          <p:cNvSpPr/>
          <p:nvPr/>
        </p:nvSpPr>
        <p:spPr>
          <a:xfrm>
            <a:off x="94890" y="1154770"/>
            <a:ext cx="4295955" cy="4862870"/>
          </a:xfrm>
          <a:prstGeom prst="rect">
            <a:avLst/>
          </a:prstGeom>
        </p:spPr>
        <p:txBody>
          <a:bodyPr wrap="square">
            <a:spAutoFit/>
          </a:bodyPr>
          <a:lstStyle/>
          <a:p>
            <a:pPr marL="342900" indent="-342900" algn="just">
              <a:buFont typeface="Wingdings" pitchFamily="2" charset="2"/>
              <a:buChar char="Ø"/>
            </a:pPr>
            <a:r>
              <a:rPr lang="en-US" b="1" dirty="0"/>
              <a:t>Giving effect to orders from another Party for expedited production of data</a:t>
            </a:r>
            <a:r>
              <a:rPr lang="en-US" dirty="0"/>
              <a:t>:</a:t>
            </a:r>
          </a:p>
          <a:p>
            <a:pPr marL="342900" indent="-342900" algn="just">
              <a:buFont typeface="Wingdings" pitchFamily="2" charset="2"/>
              <a:buChar char="Ø"/>
            </a:pPr>
            <a:endParaRPr lang="en-US" dirty="0"/>
          </a:p>
          <a:p>
            <a:pPr algn="just"/>
            <a:r>
              <a:rPr lang="en-US" sz="1400" dirty="0"/>
              <a:t>The requested Party shall accept requests in electronic form. However, it may require appropriate levels of security and authentication before accepting the request. </a:t>
            </a:r>
          </a:p>
          <a:p>
            <a:pPr algn="just"/>
            <a:endParaRPr lang="en-US" sz="1400" dirty="0"/>
          </a:p>
          <a:p>
            <a:pPr algn="just"/>
            <a:r>
              <a:rPr lang="en-US" sz="1400" dirty="0"/>
              <a:t>The requested Party, from the date of receipt of all the information specified in paragraphs 3 and 4, shall make reasonable efforts to serve the service provider within 45 days, if not sooner, and shall order a return of production no later than: </a:t>
            </a:r>
          </a:p>
          <a:p>
            <a:pPr algn="just"/>
            <a:endParaRPr lang="en-US" sz="1400" dirty="0"/>
          </a:p>
          <a:p>
            <a:pPr marL="285750" indent="-285750" algn="just">
              <a:buFont typeface="Arial" panose="020B0604020202020204" pitchFamily="34" charset="0"/>
              <a:buChar char="•"/>
            </a:pPr>
            <a:r>
              <a:rPr lang="en-US" sz="1400" dirty="0"/>
              <a:t>20 days for subscriber information; and </a:t>
            </a:r>
          </a:p>
          <a:p>
            <a:pPr marL="285750" indent="-285750" algn="just">
              <a:buFont typeface="Arial" panose="020B0604020202020204" pitchFamily="34" charset="0"/>
              <a:buChar char="•"/>
            </a:pPr>
            <a:r>
              <a:rPr lang="en-US" sz="1400" dirty="0"/>
              <a:t>45 days for traffic data. </a:t>
            </a:r>
          </a:p>
          <a:p>
            <a:pPr algn="just"/>
            <a:endParaRPr lang="en-US" sz="1400" dirty="0"/>
          </a:p>
          <a:p>
            <a:pPr algn="just"/>
            <a:r>
              <a:rPr lang="en-US" sz="1400" dirty="0"/>
              <a:t>The requested Party shall provide for the transmission of the produced information or data to the requesting Party without undue delay. </a:t>
            </a:r>
          </a:p>
        </p:txBody>
      </p:sp>
      <p:sp>
        <p:nvSpPr>
          <p:cNvPr id="6" name="Rectangle 5">
            <a:extLst>
              <a:ext uri="{FF2B5EF4-FFF2-40B4-BE49-F238E27FC236}">
                <a16:creationId xmlns:a16="http://schemas.microsoft.com/office/drawing/2014/main" id="{CFDAA0EB-C1B6-964C-82FD-BE8059D8D2F0}"/>
              </a:ext>
            </a:extLst>
          </p:cNvPr>
          <p:cNvSpPr/>
          <p:nvPr/>
        </p:nvSpPr>
        <p:spPr>
          <a:xfrm>
            <a:off x="4502991" y="1038800"/>
            <a:ext cx="4572000" cy="5262979"/>
          </a:xfrm>
          <a:prstGeom prst="rect">
            <a:avLst/>
          </a:prstGeom>
        </p:spPr>
        <p:txBody>
          <a:bodyPr wrap="square">
            <a:spAutoFit/>
          </a:bodyPr>
          <a:lstStyle/>
          <a:p>
            <a:pPr algn="just"/>
            <a:r>
              <a:rPr lang="en-US" sz="1600" dirty="0"/>
              <a:t>If the requested Party cannot comply with instructions under paragraph 3.c in the manner requested, it shall promptly inform the requesting Party, and, if applicable, specify any conditions under which it could comply, following which the requesting Party shall determine whether the request should nevertheless be executed. </a:t>
            </a:r>
          </a:p>
          <a:p>
            <a:pPr algn="just"/>
            <a:endParaRPr lang="en-US" sz="1600" dirty="0"/>
          </a:p>
          <a:p>
            <a:pPr algn="just"/>
            <a:r>
              <a:rPr lang="en-US" sz="1600" dirty="0"/>
              <a:t>The requested Party may refuse or impose terms and conditions on the execution of a request on the grounds established in Article 25.4 or Article 27.4 of the Convention. The requested Party may postpone execution of requests for reasons established under Article 27.5. In either case, the requested Party shall notify the requesting Party as soon as practicable of the refusal, terms or conditions, or postponement. The requested Party shall also notify the requesting Party of other circumstances that are likely to delay execution of the request significantly. </a:t>
            </a:r>
          </a:p>
        </p:txBody>
      </p:sp>
    </p:spTree>
    <p:custDataLst>
      <p:tags r:id="rId1"/>
    </p:custDataLst>
    <p:extLst>
      <p:ext uri="{BB962C8B-B14F-4D97-AF65-F5344CB8AC3E}">
        <p14:creationId xmlns:p14="http://schemas.microsoft.com/office/powerpoint/2010/main" val="4110752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14695</TotalTime>
  <Words>27188</Words>
  <Application>Microsoft Office PowerPoint</Application>
  <PresentationFormat>On-screen Show (4:3)</PresentationFormat>
  <Paragraphs>1587</Paragraphs>
  <Slides>119</Slides>
  <Notes>113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119</vt:i4>
      </vt:variant>
    </vt:vector>
  </HeadingPairs>
  <TitlesOfParts>
    <vt:vector size="126" baseType="lpstr">
      <vt:lpstr>Arial</vt:lpstr>
      <vt:lpstr>Arial Narrow</vt:lpstr>
      <vt:lpstr>Calibri</vt:lpstr>
      <vt:lpstr>Georgia</vt:lpstr>
      <vt:lpstr>Helvetica</vt:lpstr>
      <vt:lpstr>Wingdings</vt:lpstr>
      <vt:lpstr>PPT_theme_v7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439</cp:revision>
  <dcterms:created xsi:type="dcterms:W3CDTF">2012-01-25T15:22:10Z</dcterms:created>
  <dcterms:modified xsi:type="dcterms:W3CDTF">2023-11-13T14:26:05Z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E45EA1F5-D81A-4450-8CF3-DD9B9E13D15B</vt:lpwstr>
  </property>
  <property fmtid="{D5CDD505-2E9C-101B-9397-08002B2CF9AE}" pid="3" name="ArticulatePath">
    <vt:lpwstr>2.1 Mechanisms under the Budapest Convention - offline</vt:lpwstr>
  </property>
</Properties>
</file>