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355" r:id="rId2"/>
    <p:sldId id="567" r:id="rId3"/>
    <p:sldId id="765" r:id="rId4"/>
    <p:sldId id="569" r:id="rId5"/>
    <p:sldId id="570" r:id="rId6"/>
    <p:sldId id="766" r:id="rId7"/>
    <p:sldId id="767" r:id="rId8"/>
    <p:sldId id="768" r:id="rId9"/>
    <p:sldId id="770" r:id="rId10"/>
    <p:sldId id="747" r:id="rId11"/>
    <p:sldId id="769" r:id="rId12"/>
    <p:sldId id="771" r:id="rId13"/>
    <p:sldId id="586" r:id="rId14"/>
    <p:sldId id="772" r:id="rId15"/>
    <p:sldId id="587" r:id="rId16"/>
    <p:sldId id="773" r:id="rId17"/>
    <p:sldId id="781" r:id="rId18"/>
    <p:sldId id="782" r:id="rId19"/>
    <p:sldId id="777" r:id="rId20"/>
    <p:sldId id="778" r:id="rId21"/>
    <p:sldId id="783" r:id="rId22"/>
    <p:sldId id="780" r:id="rId23"/>
  </p:sldIdLst>
  <p:sldSz cx="9144000" cy="6858000" type="screen4x3"/>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072" autoAdjust="0"/>
    <p:restoredTop sz="72485" autoAdjust="0"/>
  </p:normalViewPr>
  <p:slideViewPr>
    <p:cSldViewPr snapToGrid="0" snapToObjects="1">
      <p:cViewPr varScale="1">
        <p:scale>
          <a:sx n="61" d="100"/>
          <a:sy n="61" d="100"/>
        </p:scale>
        <p:origin x="1493" y="53"/>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11/13/2023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722872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174837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383793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167750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321008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380807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83301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362158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1850925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488907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1082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4A79B6B6-9482-44D1-B9B3-C0B6ADDE66E2}" type="slidenum">
              <a:rPr lang="en-US" smtClean="0"/>
              <a:pPr>
                <a:defRPr/>
              </a:pPr>
              <a:t>‹#›</a:t>
            </a:fld>
            <a:endParaRPr lang="en-US"/>
          </a:p>
        </p:txBody>
      </p:sp>
    </p:spTree>
    <p:extLst>
      <p:ext uri="{BB962C8B-B14F-4D97-AF65-F5344CB8AC3E}">
        <p14:creationId xmlns:p14="http://schemas.microsoft.com/office/powerpoint/2010/main" val="316184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58759AC-EF4E-4891-8C4E-2B6B0574FFCB}" type="slidenum">
              <a:rPr lang="en-US" smtClean="0"/>
              <a:pPr>
                <a:defRPr/>
              </a:pPr>
              <a:t>‹#›</a:t>
            </a:fld>
            <a:endParaRPr lang="en-US"/>
          </a:p>
        </p:txBody>
      </p:sp>
    </p:spTree>
    <p:extLst>
      <p:ext uri="{BB962C8B-B14F-4D97-AF65-F5344CB8AC3E}">
        <p14:creationId xmlns:p14="http://schemas.microsoft.com/office/powerpoint/2010/main" val="64802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B51468EF-0C7D-4815-977B-643162CBB358}" type="slidenum">
              <a:rPr lang="en-US" smtClean="0"/>
              <a:pPr>
                <a:defRPr/>
              </a:pPr>
              <a:t>‹#›</a:t>
            </a:fld>
            <a:endParaRPr lang="en-US"/>
          </a:p>
        </p:txBody>
      </p:sp>
    </p:spTree>
    <p:extLst>
      <p:ext uri="{BB962C8B-B14F-4D97-AF65-F5344CB8AC3E}">
        <p14:creationId xmlns:p14="http://schemas.microsoft.com/office/powerpoint/2010/main" val="261100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22065325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62E50F-F83A-42AC-8BE7-462956D58F63}" type="slidenum">
              <a:rPr lang="en-US" smtClean="0"/>
              <a:pPr>
                <a:defRPr/>
              </a:pPr>
              <a:t>‹#›</a:t>
            </a:fld>
            <a:endParaRPr lang="en-US"/>
          </a:p>
        </p:txBody>
      </p:sp>
    </p:spTree>
    <p:extLst>
      <p:ext uri="{BB962C8B-B14F-4D97-AF65-F5344CB8AC3E}">
        <p14:creationId xmlns:p14="http://schemas.microsoft.com/office/powerpoint/2010/main" val="217306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EAF6ED3-4F23-422B-A4EE-4F2AB80A7581}" type="slidenum">
              <a:rPr lang="en-US" smtClean="0"/>
              <a:pPr>
                <a:defRPr/>
              </a:pPr>
              <a:t>‹#›</a:t>
            </a:fld>
            <a:endParaRPr lang="en-US"/>
          </a:p>
        </p:txBody>
      </p:sp>
    </p:spTree>
    <p:extLst>
      <p:ext uri="{BB962C8B-B14F-4D97-AF65-F5344CB8AC3E}">
        <p14:creationId xmlns:p14="http://schemas.microsoft.com/office/powerpoint/2010/main" val="39342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1016F37-E157-4A71-B74F-13F2098F89EA}" type="slidenum">
              <a:rPr lang="en-US" smtClean="0"/>
              <a:pPr>
                <a:defRPr/>
              </a:pPr>
              <a:t>‹#›</a:t>
            </a:fld>
            <a:endParaRPr lang="en-US"/>
          </a:p>
        </p:txBody>
      </p:sp>
    </p:spTree>
    <p:extLst>
      <p:ext uri="{BB962C8B-B14F-4D97-AF65-F5344CB8AC3E}">
        <p14:creationId xmlns:p14="http://schemas.microsoft.com/office/powerpoint/2010/main" val="28138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E6CED92E-D081-4650-BDA2-FDC72F732BC2}" type="slidenum">
              <a:rPr lang="en-US" smtClean="0"/>
              <a:pPr>
                <a:defRPr/>
              </a:pPr>
              <a:t>‹#›</a:t>
            </a:fld>
            <a:endParaRPr lang="en-US"/>
          </a:p>
        </p:txBody>
      </p:sp>
    </p:spTree>
    <p:extLst>
      <p:ext uri="{BB962C8B-B14F-4D97-AF65-F5344CB8AC3E}">
        <p14:creationId xmlns:p14="http://schemas.microsoft.com/office/powerpoint/2010/main" val="412759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21119672-D0A0-4718-8BBB-2A72124EA1FA}" type="slidenum">
              <a:rPr lang="en-US" smtClean="0"/>
              <a:pPr>
                <a:defRPr/>
              </a:pPr>
              <a:t>‹#›</a:t>
            </a:fld>
            <a:endParaRPr lang="en-US"/>
          </a:p>
        </p:txBody>
      </p:sp>
    </p:spTree>
    <p:extLst>
      <p:ext uri="{BB962C8B-B14F-4D97-AF65-F5344CB8AC3E}">
        <p14:creationId xmlns:p14="http://schemas.microsoft.com/office/powerpoint/2010/main" val="271020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1F2CE5-82EE-4D86-A1BA-A62E2F853B8E}" type="slidenum">
              <a:rPr lang="en-US" smtClean="0"/>
              <a:pPr>
                <a:defRPr/>
              </a:pPr>
              <a:t>‹#›</a:t>
            </a:fld>
            <a:endParaRPr lang="en-US"/>
          </a:p>
        </p:txBody>
      </p:sp>
    </p:spTree>
    <p:extLst>
      <p:ext uri="{BB962C8B-B14F-4D97-AF65-F5344CB8AC3E}">
        <p14:creationId xmlns:p14="http://schemas.microsoft.com/office/powerpoint/2010/main" val="363833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F60783FF-B27A-4DA4-8DF3-25C8A2D9A4EA}" type="slidenum">
              <a:rPr lang="en-US" smtClean="0"/>
              <a:pPr>
                <a:defRPr/>
              </a:pPr>
              <a:t>‹#›</a:t>
            </a:fld>
            <a:endParaRPr lang="en-US"/>
          </a:p>
        </p:txBody>
      </p:sp>
    </p:spTree>
    <p:extLst>
      <p:ext uri="{BB962C8B-B14F-4D97-AF65-F5344CB8AC3E}">
        <p14:creationId xmlns:p14="http://schemas.microsoft.com/office/powerpoint/2010/main" val="290814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3780768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5084" y="2844737"/>
            <a:ext cx="6136228" cy="1569660"/>
          </a:xfrm>
          <a:prstGeom prst="rect">
            <a:avLst/>
          </a:prstGeom>
          <a:ln>
            <a:noFill/>
          </a:ln>
        </p:spPr>
        <p:txBody>
          <a:bodyPr wrap="square">
            <a:spAutoFit/>
          </a:bodyPr>
          <a:lstStyle/>
          <a:p>
            <a:pPr algn="ctr"/>
            <a:r>
              <a:rPr lang="en-GB" sz="3200" b="1" dirty="0">
                <a:solidFill>
                  <a:srgbClr val="005E8E"/>
                </a:solidFill>
              </a:rPr>
              <a:t>Specialized Judicial Course on International Cooperation</a:t>
            </a:r>
            <a:endParaRPr lang="fr-FR" sz="3200" b="1" dirty="0">
              <a:solidFill>
                <a:srgbClr val="005E8E"/>
              </a:solidFill>
            </a:endParaRPr>
          </a:p>
        </p:txBody>
      </p:sp>
      <p:sp>
        <p:nvSpPr>
          <p:cNvPr id="3" name="Rectangle 2">
            <a:extLst>
              <a:ext uri="{FF2B5EF4-FFF2-40B4-BE49-F238E27FC236}">
                <a16:creationId xmlns:a16="http://schemas.microsoft.com/office/drawing/2014/main" id="{E7F7B932-4D62-46A2-B9A6-4036B3C0D2BA}"/>
              </a:ext>
            </a:extLst>
          </p:cNvPr>
          <p:cNvSpPr/>
          <p:nvPr/>
        </p:nvSpPr>
        <p:spPr>
          <a:xfrm>
            <a:off x="0" y="5188694"/>
            <a:ext cx="3369501" cy="923330"/>
          </a:xfrm>
          <a:prstGeom prst="rect">
            <a:avLst/>
          </a:prstGeom>
          <a:ln>
            <a:noFill/>
          </a:ln>
        </p:spPr>
        <p:txBody>
          <a:bodyPr wrap="square">
            <a:spAutoFit/>
          </a:bodyPr>
          <a:lstStyle/>
          <a:p>
            <a:pPr marL="0" indent="0" algn="ctr">
              <a:buFont typeface="Arial" charset="0"/>
              <a:buNone/>
              <a:defRPr/>
            </a:pPr>
            <a:r>
              <a:rPr lang="en-GB" b="1" i="1" dirty="0">
                <a:solidFill>
                  <a:srgbClr val="005E8E"/>
                </a:solidFill>
              </a:rPr>
              <a:t>Session 3.x </a:t>
            </a:r>
          </a:p>
          <a:p>
            <a:pPr marL="0" indent="0" algn="ctr">
              <a:buFont typeface="Arial" charset="0"/>
              <a:buNone/>
              <a:defRPr/>
            </a:pPr>
            <a:r>
              <a:rPr lang="en-GB" b="1" i="1" dirty="0">
                <a:solidFill>
                  <a:srgbClr val="005E8E"/>
                </a:solidFill>
              </a:rPr>
              <a:t>Skills Building in Cybercrime</a:t>
            </a:r>
          </a:p>
        </p:txBody>
      </p:sp>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1008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Case study</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27073" y="1037187"/>
            <a:ext cx="8489853" cy="5324535"/>
          </a:xfrm>
          <a:prstGeom prst="rect">
            <a:avLst/>
          </a:prstGeom>
        </p:spPr>
        <p:txBody>
          <a:bodyPr wrap="square">
            <a:spAutoFit/>
          </a:bodyPr>
          <a:lstStyle/>
          <a:p>
            <a:pPr algn="just"/>
            <a:r>
              <a:rPr lang="en-GB" sz="2000" i="1" dirty="0"/>
              <a:t>The FBI send information to your 24/7 POC on the bank accounts affected in your country and on Boris and Teresa for further identification. Information was also sent to country U also affected and which has already started an investigation. </a:t>
            </a:r>
          </a:p>
          <a:p>
            <a:pPr algn="just"/>
            <a:endParaRPr lang="en-GB" sz="2000" i="1" dirty="0"/>
          </a:p>
          <a:p>
            <a:pPr algn="just"/>
            <a:r>
              <a:rPr lang="en-GB" sz="2000" i="1" dirty="0"/>
              <a:t>Just as you receive the information from the FBI, one of the biggest banks in your country passes information to your police authorities that several of its customers have been victims of hacking and that money from their accounts has been obtained and transferred to “money mules” in your country and in other countries. This information was gathered by the bank’s IT department in the course of an internal investigation into money transfers and consists of IP addresses, bank account details etc. One of the money mules in your country has been identified as Margaret Jones; she is a national of country U. </a:t>
            </a:r>
          </a:p>
          <a:p>
            <a:pPr algn="just"/>
            <a:endParaRPr lang="en-GB" sz="2000" i="1" dirty="0"/>
          </a:p>
          <a:p>
            <a:pPr algn="just"/>
            <a:r>
              <a:rPr lang="en-GB" sz="2000" i="1" dirty="0"/>
              <a:t>Some of the bank account numbers provided by the bank match the information sent by the FBI.</a:t>
            </a:r>
            <a:endParaRPr lang="en-US" sz="2000" i="1" dirty="0"/>
          </a:p>
        </p:txBody>
      </p:sp>
    </p:spTree>
    <p:custDataLst>
      <p:tags r:id="rId1"/>
    </p:custDataLst>
    <p:extLst>
      <p:ext uri="{BB962C8B-B14F-4D97-AF65-F5344CB8AC3E}">
        <p14:creationId xmlns:p14="http://schemas.microsoft.com/office/powerpoint/2010/main" val="2611132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8451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Case study </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27073" y="971552"/>
            <a:ext cx="8489853" cy="5509200"/>
          </a:xfrm>
          <a:prstGeom prst="rect">
            <a:avLst/>
          </a:prstGeom>
        </p:spPr>
        <p:txBody>
          <a:bodyPr wrap="square">
            <a:spAutoFit/>
          </a:bodyPr>
          <a:lstStyle/>
          <a:p>
            <a:pPr algn="just"/>
            <a:r>
              <a:rPr lang="en-GB" sz="2200" i="1" dirty="0"/>
              <a:t>You receive information from country U and start an investigation against Boris. During the execution of a search warrant at his home address, Boris is found at his computer but manages to escape. The hacking forum website was displayed on the computer as well as chat sessions with possible hackers offering newly hacked data. Boris also has a Gmail account and a yahoo account which was not open on the computer at the time of the search. A paper document next to the computer displays a list of logins and passwords for several Gmail accounts, Pay-pal accounts, websites and some bank accounts in your country, and other countries. </a:t>
            </a:r>
          </a:p>
          <a:p>
            <a:pPr algn="just"/>
            <a:endParaRPr lang="en-GB" sz="2200" i="1" dirty="0"/>
          </a:p>
          <a:p>
            <a:pPr algn="just"/>
            <a:r>
              <a:rPr lang="en-GB" sz="2200" i="1" dirty="0"/>
              <a:t>There are also some documents containing figures and calculations and which implicate Teresa and Margaret. You know that Yahoo has recently opened an office (serving as a regional HQ) in your country. </a:t>
            </a:r>
            <a:endParaRPr lang="en-US" sz="2200" i="1" dirty="0"/>
          </a:p>
        </p:txBody>
      </p:sp>
    </p:spTree>
    <p:custDataLst>
      <p:tags r:id="rId1"/>
    </p:custDataLst>
    <p:extLst>
      <p:ext uri="{BB962C8B-B14F-4D97-AF65-F5344CB8AC3E}">
        <p14:creationId xmlns:p14="http://schemas.microsoft.com/office/powerpoint/2010/main" val="198257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41981"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Case study</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44657" y="1166842"/>
            <a:ext cx="8489853" cy="4493538"/>
          </a:xfrm>
          <a:prstGeom prst="rect">
            <a:avLst/>
          </a:prstGeom>
        </p:spPr>
        <p:txBody>
          <a:bodyPr wrap="square">
            <a:spAutoFit/>
          </a:bodyPr>
          <a:lstStyle/>
          <a:p>
            <a:pPr algn="just"/>
            <a:r>
              <a:rPr lang="en-GB" sz="2200" i="1" dirty="0"/>
              <a:t>Boris is arrested in possession of a false passport at your country’s main airport and Teresa and Margaret are arrested at the border of your country and country G. Country U has issued extradition requests for Teresa and Margaret and the FBI have indicated that the US authorities are interested in having Boris extradited to the US.</a:t>
            </a:r>
          </a:p>
          <a:p>
            <a:pPr algn="just"/>
            <a:endParaRPr lang="en-GB" sz="2200" i="1" dirty="0"/>
          </a:p>
          <a:p>
            <a:pPr algn="just"/>
            <a:r>
              <a:rPr lang="en-GB" sz="2200" i="1" dirty="0"/>
              <a:t>Boris makes some admissions to his involvement with the hacking forum but maintains he was working for Teresa who was in charge of the enterprise. Based on your investigations to data the Gmail account is highly significant to proving the full extent of Boris’s involvement. </a:t>
            </a:r>
            <a:endParaRPr lang="en-US" sz="2200" i="1" dirty="0"/>
          </a:p>
          <a:p>
            <a:pPr algn="just"/>
            <a:endParaRPr lang="en-US" sz="2200" i="1" dirty="0"/>
          </a:p>
        </p:txBody>
      </p:sp>
    </p:spTree>
    <p:custDataLst>
      <p:tags r:id="rId1"/>
    </p:custDataLst>
    <p:extLst>
      <p:ext uri="{BB962C8B-B14F-4D97-AF65-F5344CB8AC3E}">
        <p14:creationId xmlns:p14="http://schemas.microsoft.com/office/powerpoint/2010/main" val="71063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899451"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Case study</a:t>
            </a:r>
            <a:endParaRPr lang="en-GB" sz="3200" dirty="0">
              <a:latin typeface="+mj-lt"/>
            </a:endParaRPr>
          </a:p>
        </p:txBody>
      </p:sp>
      <p:pic>
        <p:nvPicPr>
          <p:cNvPr id="5" name="Picture 4">
            <a:extLst>
              <a:ext uri="{FF2B5EF4-FFF2-40B4-BE49-F238E27FC236}">
                <a16:creationId xmlns:a16="http://schemas.microsoft.com/office/drawing/2014/main" id="{EDACB29C-C1AE-4346-BBC3-A0B2D568C6C4}"/>
              </a:ext>
            </a:extLst>
          </p:cNvPr>
          <p:cNvPicPr>
            <a:picLocks noChangeAspect="1"/>
          </p:cNvPicPr>
          <p:nvPr/>
        </p:nvPicPr>
        <p:blipFill>
          <a:blip r:embed="rId3"/>
          <a:stretch>
            <a:fillRect/>
          </a:stretch>
        </p:blipFill>
        <p:spPr>
          <a:xfrm>
            <a:off x="627546" y="813589"/>
            <a:ext cx="7888908" cy="5230821"/>
          </a:xfrm>
          <a:prstGeom prst="rect">
            <a:avLst/>
          </a:prstGeom>
        </p:spPr>
      </p:pic>
    </p:spTree>
    <p:custDataLst>
      <p:tags r:id="rId1"/>
    </p:custDataLst>
    <p:extLst>
      <p:ext uri="{BB962C8B-B14F-4D97-AF65-F5344CB8AC3E}">
        <p14:creationId xmlns:p14="http://schemas.microsoft.com/office/powerpoint/2010/main" val="63534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41981"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Case study</a:t>
            </a:r>
            <a:endParaRPr lang="en-GB" sz="3200" dirty="0">
              <a:latin typeface="+mj-lt"/>
            </a:endParaRPr>
          </a:p>
        </p:txBody>
      </p:sp>
      <p:pic>
        <p:nvPicPr>
          <p:cNvPr id="1026" name="Picture 2" descr="Let's get to work - PPL Insights">
            <a:extLst>
              <a:ext uri="{FF2B5EF4-FFF2-40B4-BE49-F238E27FC236}">
                <a16:creationId xmlns:a16="http://schemas.microsoft.com/office/drawing/2014/main" id="{4B1CB861-C036-45E4-8A61-E85776232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987" y="1231385"/>
            <a:ext cx="6120026" cy="49940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82368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704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3200" b="1" dirty="0">
                <a:solidFill>
                  <a:schemeClr val="bg1"/>
                </a:solidFill>
                <a:latin typeface="+mj-lt"/>
              </a:rPr>
              <a:t>Skills building in 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274195"/>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Three</a:t>
            </a:r>
          </a:p>
          <a:p>
            <a:pPr algn="ctr">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Group Report</a:t>
            </a:r>
            <a:endParaRPr lang="en-GB" sz="3200" b="1" dirty="0">
              <a:solidFill>
                <a:srgbClr val="005E8E"/>
              </a:solidFill>
            </a:endParaRPr>
          </a:p>
        </p:txBody>
      </p:sp>
    </p:spTree>
    <p:custDataLst>
      <p:tags r:id="rId1"/>
    </p:custDataLst>
    <p:extLst>
      <p:ext uri="{BB962C8B-B14F-4D97-AF65-F5344CB8AC3E}">
        <p14:creationId xmlns:p14="http://schemas.microsoft.com/office/powerpoint/2010/main" val="390309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1008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Questions?</a:t>
            </a:r>
            <a:endParaRPr lang="en-GB" sz="3200" dirty="0">
              <a:latin typeface="+mj-lt"/>
            </a:endParaRPr>
          </a:p>
        </p:txBody>
      </p:sp>
      <p:pic>
        <p:nvPicPr>
          <p:cNvPr id="9" name="Picture 8">
            <a:extLst>
              <a:ext uri="{FF2B5EF4-FFF2-40B4-BE49-F238E27FC236}">
                <a16:creationId xmlns:a16="http://schemas.microsoft.com/office/drawing/2014/main" id="{1039E094-4EB0-B34C-AC8A-850BF9448A2D}"/>
              </a:ext>
            </a:extLst>
          </p:cNvPr>
          <p:cNvPicPr>
            <a:picLocks noChangeAspect="1"/>
          </p:cNvPicPr>
          <p:nvPr/>
        </p:nvPicPr>
        <p:blipFill>
          <a:blip r:embed="rId4"/>
          <a:stretch>
            <a:fillRect/>
          </a:stretch>
        </p:blipFill>
        <p:spPr>
          <a:xfrm>
            <a:off x="5182654" y="2877133"/>
            <a:ext cx="3961346" cy="1598043"/>
          </a:xfrm>
          <a:prstGeom prst="rect">
            <a:avLst/>
          </a:prstGeom>
        </p:spPr>
      </p:pic>
      <p:sp>
        <p:nvSpPr>
          <p:cNvPr id="6" name="Rectangle 5">
            <a:extLst>
              <a:ext uri="{FF2B5EF4-FFF2-40B4-BE49-F238E27FC236}">
                <a16:creationId xmlns:a16="http://schemas.microsoft.com/office/drawing/2014/main" id="{0A4FC797-8B21-1944-9EC4-92F965F16FF8}"/>
              </a:ext>
            </a:extLst>
          </p:cNvPr>
          <p:cNvSpPr/>
          <p:nvPr/>
        </p:nvSpPr>
        <p:spPr>
          <a:xfrm>
            <a:off x="62588" y="1275497"/>
            <a:ext cx="5051672" cy="4801314"/>
          </a:xfrm>
          <a:prstGeom prst="rect">
            <a:avLst/>
          </a:prstGeom>
        </p:spPr>
        <p:txBody>
          <a:bodyPr wrap="square">
            <a:spAutoFit/>
          </a:bodyPr>
          <a:lstStyle/>
          <a:p>
            <a:pPr marL="342900" indent="-342900" algn="just">
              <a:buFont typeface="Arial" panose="020B0604020202020204" pitchFamily="34" charset="0"/>
              <a:buChar char="•"/>
            </a:pPr>
            <a:r>
              <a:rPr lang="en-GB" i="1" dirty="0"/>
              <a:t>Can you start an investigation in your country based on the information received?   </a:t>
            </a:r>
          </a:p>
          <a:p>
            <a:pPr marL="342900" indent="-342900" algn="just">
              <a:buFont typeface="Arial" panose="020B0604020202020204" pitchFamily="34" charset="0"/>
              <a:buChar char="•"/>
            </a:pPr>
            <a:endParaRPr lang="en-US" i="1" dirty="0"/>
          </a:p>
          <a:p>
            <a:pPr marL="342900" indent="-342900" algn="just">
              <a:buFont typeface="Arial" panose="020B0604020202020204" pitchFamily="34" charset="0"/>
              <a:buChar char="•"/>
            </a:pPr>
            <a:r>
              <a:rPr lang="en-GB" i="1" dirty="0"/>
              <a:t>Is the information from the FBI, including information obtained through the undercover operation, admissible as evidence? </a:t>
            </a:r>
          </a:p>
          <a:p>
            <a:pPr marL="342900" indent="-342900" algn="just">
              <a:buFont typeface="Arial" panose="020B0604020202020204" pitchFamily="34" charset="0"/>
              <a:buChar char="•"/>
            </a:pPr>
            <a:endParaRPr lang="en-US" i="1" dirty="0"/>
          </a:p>
          <a:p>
            <a:pPr marL="342900" indent="-342900" algn="just">
              <a:buFont typeface="Arial" panose="020B0604020202020204" pitchFamily="34" charset="0"/>
              <a:buChar char="•"/>
            </a:pPr>
            <a:r>
              <a:rPr lang="en-GB" i="1" dirty="0"/>
              <a:t>If not, what action would you take to secure the information so that it can be used as evidence?  Assuming you could start an investigation which potential offences would you be investigating? Explain the roles and decision-making responsibilities of your national authorities (24/7 POC, police, prosecutor, judicial authorities at these stages in the process).</a:t>
            </a:r>
            <a:endParaRPr lang="en-US" i="1" dirty="0"/>
          </a:p>
        </p:txBody>
      </p:sp>
    </p:spTree>
    <p:custDataLst>
      <p:tags r:id="rId1"/>
    </p:custDataLst>
    <p:extLst>
      <p:ext uri="{BB962C8B-B14F-4D97-AF65-F5344CB8AC3E}">
        <p14:creationId xmlns:p14="http://schemas.microsoft.com/office/powerpoint/2010/main" val="3728302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1640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Questions?</a:t>
            </a:r>
            <a:endParaRPr lang="en-GB" sz="3200" dirty="0">
              <a:latin typeface="+mj-lt"/>
            </a:endParaRPr>
          </a:p>
        </p:txBody>
      </p:sp>
      <p:pic>
        <p:nvPicPr>
          <p:cNvPr id="9" name="Picture 8">
            <a:extLst>
              <a:ext uri="{FF2B5EF4-FFF2-40B4-BE49-F238E27FC236}">
                <a16:creationId xmlns:a16="http://schemas.microsoft.com/office/drawing/2014/main" id="{1039E094-4EB0-B34C-AC8A-850BF9448A2D}"/>
              </a:ext>
            </a:extLst>
          </p:cNvPr>
          <p:cNvPicPr>
            <a:picLocks noChangeAspect="1"/>
          </p:cNvPicPr>
          <p:nvPr/>
        </p:nvPicPr>
        <p:blipFill>
          <a:blip r:embed="rId4"/>
          <a:stretch>
            <a:fillRect/>
          </a:stretch>
        </p:blipFill>
        <p:spPr>
          <a:xfrm>
            <a:off x="5182654" y="2877133"/>
            <a:ext cx="3961346" cy="1598043"/>
          </a:xfrm>
          <a:prstGeom prst="rect">
            <a:avLst/>
          </a:prstGeom>
        </p:spPr>
      </p:pic>
      <p:sp>
        <p:nvSpPr>
          <p:cNvPr id="6" name="Rectangle 5">
            <a:extLst>
              <a:ext uri="{FF2B5EF4-FFF2-40B4-BE49-F238E27FC236}">
                <a16:creationId xmlns:a16="http://schemas.microsoft.com/office/drawing/2014/main" id="{0A4FC797-8B21-1944-9EC4-92F965F16FF8}"/>
              </a:ext>
            </a:extLst>
          </p:cNvPr>
          <p:cNvSpPr/>
          <p:nvPr/>
        </p:nvSpPr>
        <p:spPr>
          <a:xfrm>
            <a:off x="130982" y="989546"/>
            <a:ext cx="4572000" cy="5355312"/>
          </a:xfrm>
          <a:prstGeom prst="rect">
            <a:avLst/>
          </a:prstGeom>
        </p:spPr>
        <p:txBody>
          <a:bodyPr>
            <a:spAutoFit/>
          </a:bodyPr>
          <a:lstStyle/>
          <a:p>
            <a:pPr marL="342900" indent="-342900" algn="just">
              <a:buFont typeface="Arial" panose="020B0604020202020204" pitchFamily="34" charset="0"/>
              <a:buChar char="•"/>
            </a:pPr>
            <a:r>
              <a:rPr lang="en-GB" i="1" dirty="0"/>
              <a:t>Do you start an investigation against Margaret?</a:t>
            </a:r>
          </a:p>
          <a:p>
            <a:pPr marL="342900" indent="-342900" algn="just">
              <a:buFont typeface="Arial" panose="020B0604020202020204" pitchFamily="34" charset="0"/>
              <a:buChar char="•"/>
            </a:pPr>
            <a:endParaRPr lang="en-US" i="1" dirty="0"/>
          </a:p>
          <a:p>
            <a:pPr marL="342900" indent="-342900" algn="just">
              <a:buFont typeface="Arial" panose="020B0604020202020204" pitchFamily="34" charset="0"/>
              <a:buChar char="•"/>
            </a:pPr>
            <a:r>
              <a:rPr lang="en-GB" i="1" dirty="0"/>
              <a:t>Can you use the information from the bank as evidence? </a:t>
            </a:r>
          </a:p>
          <a:p>
            <a:pPr marL="342900" indent="-342900" algn="just">
              <a:buFont typeface="Arial" panose="020B0604020202020204" pitchFamily="34" charset="0"/>
              <a:buChar char="•"/>
            </a:pPr>
            <a:endParaRPr lang="en-GB" i="1" dirty="0"/>
          </a:p>
          <a:p>
            <a:pPr marL="342900" indent="-342900" algn="just">
              <a:buFont typeface="Arial" panose="020B0604020202020204" pitchFamily="34" charset="0"/>
              <a:buChar char="•"/>
            </a:pPr>
            <a:r>
              <a:rPr lang="en-GB" i="1" dirty="0"/>
              <a:t>If not, what action do you take to secure it?                  </a:t>
            </a:r>
          </a:p>
          <a:p>
            <a:pPr marL="342900" indent="-342900" algn="just">
              <a:buFont typeface="Arial" panose="020B0604020202020204" pitchFamily="34" charset="0"/>
              <a:buChar char="•"/>
            </a:pPr>
            <a:endParaRPr lang="en-GB" i="1" dirty="0"/>
          </a:p>
          <a:p>
            <a:pPr marL="342900" indent="-342900" algn="just">
              <a:buFont typeface="Arial" panose="020B0604020202020204" pitchFamily="34" charset="0"/>
              <a:buChar char="•"/>
            </a:pPr>
            <a:r>
              <a:rPr lang="en-GB" i="1" dirty="0"/>
              <a:t>You know that country U has started an investigation, what action do you take with regard to country U?</a:t>
            </a:r>
          </a:p>
          <a:p>
            <a:pPr marL="342900" indent="-342900" algn="just">
              <a:buFont typeface="Arial" panose="020B0604020202020204" pitchFamily="34" charset="0"/>
              <a:buChar char="•"/>
            </a:pPr>
            <a:endParaRPr lang="en-GB" i="1" dirty="0"/>
          </a:p>
          <a:p>
            <a:pPr marL="342900" indent="-342900" algn="just">
              <a:buFont typeface="Arial" panose="020B0604020202020204" pitchFamily="34" charset="0"/>
              <a:buChar char="•"/>
            </a:pPr>
            <a:r>
              <a:rPr lang="en-GB" i="1" dirty="0"/>
              <a:t>What action would you take regarding the hacking forum website and chat sessions – would you view or copy them? (whether you answer yes or no – justify your answer based on your legislative framework).  </a:t>
            </a:r>
            <a:r>
              <a:rPr lang="en-GB" dirty="0"/>
              <a:t>                                                                                                                                    </a:t>
            </a:r>
            <a:endParaRPr lang="en-US" dirty="0"/>
          </a:p>
        </p:txBody>
      </p:sp>
    </p:spTree>
    <p:custDataLst>
      <p:tags r:id="rId1"/>
    </p:custDataLst>
    <p:extLst>
      <p:ext uri="{BB962C8B-B14F-4D97-AF65-F5344CB8AC3E}">
        <p14:creationId xmlns:p14="http://schemas.microsoft.com/office/powerpoint/2010/main" val="222770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2071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Questions?</a:t>
            </a:r>
            <a:endParaRPr lang="en-GB" sz="3200" dirty="0">
              <a:latin typeface="+mj-lt"/>
            </a:endParaRPr>
          </a:p>
        </p:txBody>
      </p:sp>
      <p:pic>
        <p:nvPicPr>
          <p:cNvPr id="9" name="Picture 8">
            <a:extLst>
              <a:ext uri="{FF2B5EF4-FFF2-40B4-BE49-F238E27FC236}">
                <a16:creationId xmlns:a16="http://schemas.microsoft.com/office/drawing/2014/main" id="{1039E094-4EB0-B34C-AC8A-850BF9448A2D}"/>
              </a:ext>
            </a:extLst>
          </p:cNvPr>
          <p:cNvPicPr>
            <a:picLocks noChangeAspect="1"/>
          </p:cNvPicPr>
          <p:nvPr/>
        </p:nvPicPr>
        <p:blipFill>
          <a:blip r:embed="rId4"/>
          <a:stretch>
            <a:fillRect/>
          </a:stretch>
        </p:blipFill>
        <p:spPr>
          <a:xfrm>
            <a:off x="5182654" y="2877133"/>
            <a:ext cx="3961346" cy="1598043"/>
          </a:xfrm>
          <a:prstGeom prst="rect">
            <a:avLst/>
          </a:prstGeom>
        </p:spPr>
      </p:pic>
      <p:sp>
        <p:nvSpPr>
          <p:cNvPr id="6" name="Rectangle 5">
            <a:extLst>
              <a:ext uri="{FF2B5EF4-FFF2-40B4-BE49-F238E27FC236}">
                <a16:creationId xmlns:a16="http://schemas.microsoft.com/office/drawing/2014/main" id="{0A4FC797-8B21-1944-9EC4-92F965F16FF8}"/>
              </a:ext>
            </a:extLst>
          </p:cNvPr>
          <p:cNvSpPr/>
          <p:nvPr/>
        </p:nvSpPr>
        <p:spPr>
          <a:xfrm>
            <a:off x="130982" y="989546"/>
            <a:ext cx="4972646" cy="5355312"/>
          </a:xfrm>
          <a:prstGeom prst="rect">
            <a:avLst/>
          </a:prstGeom>
        </p:spPr>
        <p:txBody>
          <a:bodyPr wrap="square">
            <a:spAutoFit/>
          </a:bodyPr>
          <a:lstStyle/>
          <a:p>
            <a:pPr marL="285750" indent="-285750" algn="just">
              <a:buFont typeface="Arial" panose="020B0604020202020204" pitchFamily="34" charset="0"/>
              <a:buChar char="•"/>
            </a:pPr>
            <a:r>
              <a:rPr lang="en-GB" sz="1900" i="1" dirty="0"/>
              <a:t>Are you able to access the Gmail accounts using the logins and passwords without obtaining consent from Boris?  </a:t>
            </a:r>
          </a:p>
          <a:p>
            <a:pPr marL="285750" indent="-285750" algn="just">
              <a:buFont typeface="Arial" panose="020B0604020202020204" pitchFamily="34" charset="0"/>
              <a:buChar char="•"/>
            </a:pPr>
            <a:endParaRPr lang="en-GB" sz="1900" i="1" dirty="0"/>
          </a:p>
          <a:p>
            <a:pPr marL="285750" indent="-285750" algn="just">
              <a:buFont typeface="Arial" panose="020B0604020202020204" pitchFamily="34" charset="0"/>
              <a:buChar char="•"/>
            </a:pPr>
            <a:r>
              <a:rPr lang="en-GB" sz="1900" i="1" dirty="0"/>
              <a:t>What action do you take?</a:t>
            </a:r>
          </a:p>
          <a:p>
            <a:pPr marL="285750" indent="-285750" algn="just">
              <a:buFont typeface="Arial" panose="020B0604020202020204" pitchFamily="34" charset="0"/>
              <a:buChar char="•"/>
            </a:pPr>
            <a:endParaRPr lang="en-US" sz="1900" i="1" dirty="0"/>
          </a:p>
          <a:p>
            <a:pPr marL="285750" indent="-285750" algn="just">
              <a:buFont typeface="Arial" panose="020B0604020202020204" pitchFamily="34" charset="0"/>
              <a:buChar char="•"/>
            </a:pPr>
            <a:r>
              <a:rPr lang="en-GB" sz="1900" i="1" dirty="0"/>
              <a:t>What action do you take regarding the yahoo account?  </a:t>
            </a:r>
          </a:p>
          <a:p>
            <a:pPr marL="285750" indent="-285750" algn="just">
              <a:buFont typeface="Arial" panose="020B0604020202020204" pitchFamily="34" charset="0"/>
              <a:buChar char="•"/>
            </a:pPr>
            <a:endParaRPr lang="en-US" sz="1900" i="1" dirty="0"/>
          </a:p>
          <a:p>
            <a:pPr marL="285750" indent="-285750" algn="just">
              <a:buFont typeface="Arial" panose="020B0604020202020204" pitchFamily="34" charset="0"/>
              <a:buChar char="•"/>
            </a:pPr>
            <a:r>
              <a:rPr lang="en-GB" sz="1900" i="1" dirty="0"/>
              <a:t>What action do you take regarding the pay-pal accounts?</a:t>
            </a:r>
          </a:p>
          <a:p>
            <a:pPr marL="285750" indent="-285750" algn="just">
              <a:buFont typeface="Arial" panose="020B0604020202020204" pitchFamily="34" charset="0"/>
              <a:buChar char="•"/>
            </a:pPr>
            <a:endParaRPr lang="en-US" sz="1900" i="1" dirty="0"/>
          </a:p>
          <a:p>
            <a:pPr marL="285750" indent="-285750" algn="just">
              <a:buFont typeface="Arial" panose="020B0604020202020204" pitchFamily="34" charset="0"/>
              <a:buChar char="•"/>
            </a:pPr>
            <a:r>
              <a:rPr lang="en-GB" sz="1900" i="1" dirty="0"/>
              <a:t>What do you do with the bank account information relating to the bank accounts in your country, in other countries? </a:t>
            </a:r>
          </a:p>
          <a:p>
            <a:pPr marL="285750" indent="-285750" algn="just">
              <a:buFont typeface="Arial" panose="020B0604020202020204" pitchFamily="34" charset="0"/>
              <a:buChar char="•"/>
            </a:pPr>
            <a:endParaRPr lang="en-GB" sz="1900" i="1" dirty="0"/>
          </a:p>
          <a:p>
            <a:pPr marL="285750" indent="-285750" algn="just">
              <a:buFont typeface="Arial" panose="020B0604020202020204" pitchFamily="34" charset="0"/>
              <a:buChar char="•"/>
            </a:pPr>
            <a:r>
              <a:rPr lang="en-GB" sz="1900" i="1" dirty="0"/>
              <a:t>Article 31 template?</a:t>
            </a:r>
            <a:endParaRPr lang="en-US" sz="1900" i="1" dirty="0"/>
          </a:p>
        </p:txBody>
      </p:sp>
    </p:spTree>
    <p:custDataLst>
      <p:tags r:id="rId1"/>
    </p:custDataLst>
    <p:extLst>
      <p:ext uri="{BB962C8B-B14F-4D97-AF65-F5344CB8AC3E}">
        <p14:creationId xmlns:p14="http://schemas.microsoft.com/office/powerpoint/2010/main" val="374975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9514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Case study</a:t>
            </a:r>
            <a:endParaRPr lang="en-GB" sz="3200" dirty="0">
              <a:latin typeface="+mj-lt"/>
            </a:endParaRPr>
          </a:p>
        </p:txBody>
      </p:sp>
      <p:pic>
        <p:nvPicPr>
          <p:cNvPr id="7" name="Picture 6">
            <a:extLst>
              <a:ext uri="{FF2B5EF4-FFF2-40B4-BE49-F238E27FC236}">
                <a16:creationId xmlns:a16="http://schemas.microsoft.com/office/drawing/2014/main" id="{7A6FDCC5-5D54-4E27-BB18-8735F8BF2D10}"/>
              </a:ext>
            </a:extLst>
          </p:cNvPr>
          <p:cNvPicPr>
            <a:picLocks noChangeAspect="1"/>
          </p:cNvPicPr>
          <p:nvPr/>
        </p:nvPicPr>
        <p:blipFill>
          <a:blip r:embed="rId3"/>
          <a:stretch>
            <a:fillRect/>
          </a:stretch>
        </p:blipFill>
        <p:spPr>
          <a:xfrm>
            <a:off x="627546" y="813589"/>
            <a:ext cx="7888908" cy="5230821"/>
          </a:xfrm>
          <a:prstGeom prst="rect">
            <a:avLst/>
          </a:prstGeom>
        </p:spPr>
      </p:pic>
    </p:spTree>
    <p:custDataLst>
      <p:tags r:id="rId1"/>
    </p:custDataLst>
    <p:extLst>
      <p:ext uri="{BB962C8B-B14F-4D97-AF65-F5344CB8AC3E}">
        <p14:creationId xmlns:p14="http://schemas.microsoft.com/office/powerpoint/2010/main" val="157342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Agenda</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36288" y="1584655"/>
            <a:ext cx="3791244" cy="4228850"/>
          </a:xfrm>
          <a:prstGeom prst="rect">
            <a:avLst/>
          </a:prstGeom>
        </p:spPr>
        <p:txBody>
          <a:bodyPr wrap="square">
            <a:spAutoFit/>
          </a:bodyPr>
          <a:lstStyle/>
          <a:p>
            <a:pPr marL="342900" indent="-342900" eaLnBrk="1" hangingPunct="1">
              <a:lnSpc>
                <a:spcPct val="80000"/>
              </a:lnSpc>
              <a:buFont typeface="Wingdings" pitchFamily="2" charset="2"/>
              <a:buChar char="Ø"/>
            </a:pPr>
            <a:r>
              <a:rPr lang="en-GB" sz="2400" b="1" dirty="0"/>
              <a:t>Part One</a:t>
            </a:r>
          </a:p>
          <a:p>
            <a:pPr marL="342900" indent="-342900" eaLnBrk="1" hangingPunct="1">
              <a:lnSpc>
                <a:spcPct val="80000"/>
              </a:lnSpc>
              <a:buFont typeface="Wingdings" pitchFamily="2" charset="2"/>
              <a:buChar char="ü"/>
            </a:pPr>
            <a:r>
              <a:rPr lang="en-GB" sz="2400" i="1" dirty="0"/>
              <a:t>Introduction</a:t>
            </a:r>
          </a:p>
          <a:p>
            <a:pPr marL="0" indent="0" eaLnBrk="1" hangingPunct="1">
              <a:lnSpc>
                <a:spcPct val="80000"/>
              </a:lnSpc>
              <a:buNone/>
            </a:pPr>
            <a:endParaRPr lang="en-GB" sz="2400" dirty="0"/>
          </a:p>
          <a:p>
            <a:pPr marL="342900" indent="-342900" eaLnBrk="1" hangingPunct="1">
              <a:lnSpc>
                <a:spcPct val="80000"/>
              </a:lnSpc>
              <a:buFont typeface="Wingdings" pitchFamily="2" charset="2"/>
              <a:buChar char="Ø"/>
            </a:pPr>
            <a:r>
              <a:rPr lang="en-GB" sz="2400" b="1" dirty="0"/>
              <a:t>Part Two</a:t>
            </a:r>
          </a:p>
          <a:p>
            <a:pPr marL="342900" indent="-342900" eaLnBrk="1" hangingPunct="1">
              <a:lnSpc>
                <a:spcPct val="80000"/>
              </a:lnSpc>
              <a:buFont typeface="Wingdings" pitchFamily="2" charset="2"/>
              <a:buChar char="ü"/>
            </a:pPr>
            <a:r>
              <a:rPr lang="en-GB" sz="2400" i="1" dirty="0"/>
              <a:t>Case Study Synopsis</a:t>
            </a:r>
          </a:p>
          <a:p>
            <a:pPr marL="0" indent="0" eaLnBrk="1" hangingPunct="1">
              <a:lnSpc>
                <a:spcPct val="80000"/>
              </a:lnSpc>
              <a:buNone/>
            </a:pPr>
            <a:endParaRPr lang="en-GB" sz="2400" dirty="0"/>
          </a:p>
          <a:p>
            <a:pPr marL="342900" indent="-342900" eaLnBrk="1" hangingPunct="1">
              <a:lnSpc>
                <a:spcPct val="80000"/>
              </a:lnSpc>
              <a:buFont typeface="Wingdings" pitchFamily="2" charset="2"/>
              <a:buChar char="Ø"/>
            </a:pPr>
            <a:r>
              <a:rPr lang="en-GB" sz="2400" b="1" dirty="0"/>
              <a:t>Part Three</a:t>
            </a:r>
          </a:p>
          <a:p>
            <a:pPr marL="342900" indent="-342900">
              <a:lnSpc>
                <a:spcPct val="80000"/>
              </a:lnSpc>
              <a:buFont typeface="Wingdings" pitchFamily="2" charset="2"/>
              <a:buChar char="ü"/>
            </a:pPr>
            <a:r>
              <a:rPr lang="en-GB" sz="2400" i="1" dirty="0">
                <a:ea typeface="ＭＳ Ｐゴシック" charset="0"/>
                <a:cs typeface="ＭＳ Ｐゴシック" charset="0"/>
              </a:rPr>
              <a:t>Group Work</a:t>
            </a:r>
          </a:p>
          <a:p>
            <a:pPr marL="342900" indent="-342900">
              <a:lnSpc>
                <a:spcPct val="80000"/>
              </a:lnSpc>
              <a:buFont typeface="Wingdings" pitchFamily="2" charset="2"/>
              <a:buChar char="ü"/>
            </a:pPr>
            <a:endParaRPr lang="en-GB" sz="2400" i="1" dirty="0">
              <a:ea typeface="ＭＳ Ｐゴシック" charset="0"/>
            </a:endParaRPr>
          </a:p>
          <a:p>
            <a:pPr marL="342900" indent="-342900" eaLnBrk="1" hangingPunct="1">
              <a:lnSpc>
                <a:spcPct val="80000"/>
              </a:lnSpc>
              <a:buFont typeface="Wingdings" pitchFamily="2" charset="2"/>
              <a:buChar char="Ø"/>
            </a:pPr>
            <a:r>
              <a:rPr lang="en-GB" sz="2400" b="1" dirty="0"/>
              <a:t>Part Four</a:t>
            </a:r>
          </a:p>
          <a:p>
            <a:pPr marL="342900" indent="-342900">
              <a:lnSpc>
                <a:spcPct val="80000"/>
              </a:lnSpc>
              <a:buFont typeface="Wingdings" pitchFamily="2" charset="2"/>
              <a:buChar char="ü"/>
            </a:pPr>
            <a:r>
              <a:rPr lang="en-GB" sz="2400" i="1" dirty="0"/>
              <a:t>Group Report</a:t>
            </a:r>
          </a:p>
          <a:p>
            <a:pPr marL="342900" indent="-342900">
              <a:lnSpc>
                <a:spcPct val="80000"/>
              </a:lnSpc>
              <a:buFont typeface="Wingdings" pitchFamily="2" charset="2"/>
              <a:buChar char="ü"/>
            </a:pPr>
            <a:endParaRPr lang="en-GB" sz="2400" i="1" dirty="0"/>
          </a:p>
          <a:p>
            <a:pPr marL="342900" indent="-342900">
              <a:lnSpc>
                <a:spcPct val="80000"/>
              </a:lnSpc>
              <a:buFont typeface="Wingdings" pitchFamily="2" charset="2"/>
              <a:buChar char="Ø"/>
            </a:pPr>
            <a:r>
              <a:rPr lang="en-GB" sz="2400" b="1" dirty="0"/>
              <a:t>Part Five</a:t>
            </a:r>
            <a:endParaRPr lang="en-GB" sz="2400" dirty="0"/>
          </a:p>
          <a:p>
            <a:pPr marL="342900" indent="-342900">
              <a:lnSpc>
                <a:spcPct val="80000"/>
              </a:lnSpc>
              <a:buFont typeface="Wingdings" pitchFamily="2" charset="2"/>
              <a:buChar char="ü"/>
            </a:pPr>
            <a:r>
              <a:rPr lang="en-GB" sz="2400" i="1" dirty="0"/>
              <a:t>Conclusions</a:t>
            </a:r>
          </a:p>
        </p:txBody>
      </p:sp>
      <p:sp>
        <p:nvSpPr>
          <p:cNvPr id="6" name="Rectangle 5">
            <a:extLst>
              <a:ext uri="{FF2B5EF4-FFF2-40B4-BE49-F238E27FC236}">
                <a16:creationId xmlns:a16="http://schemas.microsoft.com/office/drawing/2014/main" id="{EA3FFC4F-A0C7-6241-A6A3-D4D1CB58E595}"/>
              </a:ext>
            </a:extLst>
          </p:cNvPr>
          <p:cNvSpPr/>
          <p:nvPr/>
        </p:nvSpPr>
        <p:spPr>
          <a:xfrm>
            <a:off x="4450456" y="1043731"/>
            <a:ext cx="4572000" cy="584775"/>
          </a:xfrm>
          <a:prstGeom prst="rect">
            <a:avLst/>
          </a:prstGeom>
        </p:spPr>
        <p:txBody>
          <a:bodyPr>
            <a:spAutoFit/>
          </a:bodyPr>
          <a:lstStyle/>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endParaRPr lang="en-US" sz="2000" i="1" dirty="0"/>
          </a:p>
        </p:txBody>
      </p:sp>
      <p:pic>
        <p:nvPicPr>
          <p:cNvPr id="7" name="Picture 6">
            <a:extLst>
              <a:ext uri="{FF2B5EF4-FFF2-40B4-BE49-F238E27FC236}">
                <a16:creationId xmlns:a16="http://schemas.microsoft.com/office/drawing/2014/main" id="{F1C6340C-3120-7B4F-8C6E-D20141E89477}"/>
              </a:ext>
            </a:extLst>
          </p:cNvPr>
          <p:cNvPicPr>
            <a:picLocks noChangeAspect="1"/>
          </p:cNvPicPr>
          <p:nvPr/>
        </p:nvPicPr>
        <p:blipFill>
          <a:blip r:embed="rId3"/>
          <a:stretch>
            <a:fillRect/>
          </a:stretch>
        </p:blipFill>
        <p:spPr>
          <a:xfrm>
            <a:off x="4303614" y="2203193"/>
            <a:ext cx="4504098" cy="2991773"/>
          </a:xfrm>
          <a:prstGeom prst="rect">
            <a:avLst/>
          </a:prstGeom>
        </p:spPr>
      </p:pic>
    </p:spTree>
    <p:custDataLst>
      <p:tags r:id="rId1"/>
    </p:custDataLst>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1640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3200" b="1" dirty="0">
                <a:solidFill>
                  <a:schemeClr val="bg1"/>
                </a:solidFill>
                <a:latin typeface="+mj-lt"/>
              </a:rPr>
              <a:t>Skills building in 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791902"/>
            <a:ext cx="8525021" cy="1274195"/>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Five</a:t>
            </a:r>
          </a:p>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Conclusions</a:t>
            </a:r>
            <a:endParaRPr lang="en-GB" sz="3200" dirty="0">
              <a:solidFill>
                <a:srgbClr val="005E8E"/>
              </a:solidFill>
            </a:endParaRPr>
          </a:p>
        </p:txBody>
      </p:sp>
    </p:spTree>
    <p:custDataLst>
      <p:tags r:id="rId1"/>
    </p:custDataLst>
    <p:extLst>
      <p:ext uri="{BB962C8B-B14F-4D97-AF65-F5344CB8AC3E}">
        <p14:creationId xmlns:p14="http://schemas.microsoft.com/office/powerpoint/2010/main" val="1965606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7387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Session Objectives</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239149" y="1486930"/>
            <a:ext cx="8566647" cy="4601196"/>
          </a:xfrm>
          <a:prstGeom prst="rect">
            <a:avLst/>
          </a:prstGeom>
        </p:spPr>
        <p:txBody>
          <a:bodyPr wrap="square">
            <a:spAutoFit/>
          </a:bodyPr>
          <a:lstStyle/>
          <a:p>
            <a:pPr marL="342900" indent="-342900">
              <a:lnSpc>
                <a:spcPct val="150000"/>
              </a:lnSpc>
              <a:buFont typeface="Wingdings" pitchFamily="2" charset="2"/>
              <a:buChar char="ü"/>
            </a:pPr>
            <a:r>
              <a:rPr lang="en-GB" sz="2200" i="1" dirty="0"/>
              <a:t>To analyse case study synopsis in the group work environment</a:t>
            </a:r>
          </a:p>
          <a:p>
            <a:pPr marL="342900" indent="-342900">
              <a:lnSpc>
                <a:spcPct val="150000"/>
              </a:lnSpc>
              <a:buFont typeface="Wingdings" pitchFamily="2" charset="2"/>
              <a:buChar char="ü"/>
            </a:pPr>
            <a:endParaRPr lang="en-GB" sz="2200" i="1" dirty="0"/>
          </a:p>
          <a:p>
            <a:pPr marL="342900" indent="-342900">
              <a:lnSpc>
                <a:spcPct val="150000"/>
              </a:lnSpc>
              <a:buFont typeface="Wingdings" pitchFamily="2" charset="2"/>
              <a:buChar char="ü"/>
            </a:pPr>
            <a:r>
              <a:rPr lang="en-GB" sz="2200" i="1" dirty="0"/>
              <a:t>To apply knowledge acquired during the Specialized Judicial Course on International Cooperation in the case study</a:t>
            </a:r>
          </a:p>
          <a:p>
            <a:pPr marL="342900" indent="-342900">
              <a:lnSpc>
                <a:spcPct val="150000"/>
              </a:lnSpc>
              <a:buFont typeface="Wingdings" pitchFamily="2" charset="2"/>
              <a:buChar char="ü"/>
            </a:pPr>
            <a:endParaRPr lang="en-GB" sz="2200" i="1" dirty="0"/>
          </a:p>
          <a:p>
            <a:pPr marL="342900" indent="-342900">
              <a:lnSpc>
                <a:spcPct val="150000"/>
              </a:lnSpc>
              <a:buFont typeface="Wingdings" pitchFamily="2" charset="2"/>
              <a:buChar char="ü"/>
            </a:pPr>
            <a:r>
              <a:rPr lang="en-GB" sz="2200" i="1" dirty="0"/>
              <a:t>To report about case study conclusions</a:t>
            </a:r>
          </a:p>
          <a:p>
            <a:pPr marL="342900" indent="-342900">
              <a:lnSpc>
                <a:spcPct val="150000"/>
              </a:lnSpc>
              <a:buFont typeface="Wingdings" pitchFamily="2" charset="2"/>
              <a:buChar char="ü"/>
            </a:pPr>
            <a:endParaRPr lang="en-GB" sz="2200" i="1" dirty="0"/>
          </a:p>
          <a:p>
            <a:pPr marL="342900" indent="-342900">
              <a:lnSpc>
                <a:spcPct val="150000"/>
              </a:lnSpc>
              <a:buFont typeface="Wingdings" pitchFamily="2" charset="2"/>
              <a:buChar char="ü"/>
            </a:pPr>
            <a:r>
              <a:rPr lang="en-GB" sz="2200" i="1" dirty="0"/>
              <a:t>To understand what are still existing gaps and what should be done about that</a:t>
            </a:r>
          </a:p>
        </p:txBody>
      </p:sp>
    </p:spTree>
    <p:custDataLst>
      <p:tags r:id="rId1"/>
    </p:custDataLst>
    <p:extLst>
      <p:ext uri="{BB962C8B-B14F-4D97-AF65-F5344CB8AC3E}">
        <p14:creationId xmlns:p14="http://schemas.microsoft.com/office/powerpoint/2010/main" val="1158095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88881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Skills building in cybercrime</a:t>
            </a:r>
            <a:endParaRPr lang="en-GB" sz="3200" dirty="0">
              <a:latin typeface="+mj-lt"/>
            </a:endParaRPr>
          </a:p>
        </p:txBody>
      </p:sp>
      <p:pic>
        <p:nvPicPr>
          <p:cNvPr id="2" name="Picture 1">
            <a:extLst>
              <a:ext uri="{FF2B5EF4-FFF2-40B4-BE49-F238E27FC236}">
                <a16:creationId xmlns:a16="http://schemas.microsoft.com/office/drawing/2014/main" id="{58E48650-8D1D-4D58-81A7-93C47F95660C}"/>
              </a:ext>
            </a:extLst>
          </p:cNvPr>
          <p:cNvPicPr>
            <a:picLocks noChangeAspect="1"/>
          </p:cNvPicPr>
          <p:nvPr/>
        </p:nvPicPr>
        <p:blipFill>
          <a:blip r:embed="rId3"/>
          <a:stretch>
            <a:fillRect/>
          </a:stretch>
        </p:blipFill>
        <p:spPr>
          <a:xfrm>
            <a:off x="627546" y="813589"/>
            <a:ext cx="7888908" cy="5230821"/>
          </a:xfrm>
          <a:prstGeom prst="rect">
            <a:avLst/>
          </a:prstGeom>
        </p:spPr>
      </p:pic>
    </p:spTree>
    <p:custDataLst>
      <p:tags r:id="rId1"/>
    </p:custDataLst>
    <p:extLst>
      <p:ext uri="{BB962C8B-B14F-4D97-AF65-F5344CB8AC3E}">
        <p14:creationId xmlns:p14="http://schemas.microsoft.com/office/powerpoint/2010/main" val="188654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3767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Session Objectives</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239150" y="1486930"/>
            <a:ext cx="4677508" cy="4819781"/>
          </a:xfrm>
          <a:prstGeom prst="rect">
            <a:avLst/>
          </a:prstGeom>
        </p:spPr>
        <p:txBody>
          <a:bodyPr wrap="square">
            <a:spAutoFit/>
          </a:bodyPr>
          <a:lstStyle/>
          <a:p>
            <a:pPr marL="342900" indent="-342900">
              <a:lnSpc>
                <a:spcPct val="80000"/>
              </a:lnSpc>
              <a:buFont typeface="Wingdings" pitchFamily="2" charset="2"/>
              <a:buChar char="ü"/>
            </a:pPr>
            <a:r>
              <a:rPr lang="en-GB" sz="2400" i="1" dirty="0"/>
              <a:t>To analyse case study synopsis in the group work environment</a:t>
            </a:r>
          </a:p>
          <a:p>
            <a:pPr marL="342900" indent="-342900">
              <a:lnSpc>
                <a:spcPct val="80000"/>
              </a:lnSpc>
              <a:buFont typeface="Wingdings" pitchFamily="2" charset="2"/>
              <a:buChar char="ü"/>
            </a:pPr>
            <a:endParaRPr lang="en-GB" sz="2400" i="1" dirty="0"/>
          </a:p>
          <a:p>
            <a:pPr marL="342900" indent="-342900">
              <a:lnSpc>
                <a:spcPct val="80000"/>
              </a:lnSpc>
              <a:buFont typeface="Wingdings" pitchFamily="2" charset="2"/>
              <a:buChar char="ü"/>
            </a:pPr>
            <a:r>
              <a:rPr lang="en-GB" sz="2400" i="1" dirty="0"/>
              <a:t>To apply knowledge acquired during the Specialized Judicial Course on International Cooperation in the case study</a:t>
            </a:r>
          </a:p>
          <a:p>
            <a:pPr marL="342900" indent="-342900">
              <a:lnSpc>
                <a:spcPct val="80000"/>
              </a:lnSpc>
              <a:buFont typeface="Wingdings" pitchFamily="2" charset="2"/>
              <a:buChar char="ü"/>
            </a:pPr>
            <a:endParaRPr lang="en-GB" sz="2400" i="1" dirty="0"/>
          </a:p>
          <a:p>
            <a:pPr marL="342900" indent="-342900">
              <a:lnSpc>
                <a:spcPct val="80000"/>
              </a:lnSpc>
              <a:buFont typeface="Wingdings" pitchFamily="2" charset="2"/>
              <a:buChar char="ü"/>
            </a:pPr>
            <a:r>
              <a:rPr lang="en-GB" sz="2400" i="1" dirty="0"/>
              <a:t>To report about case study conclusions</a:t>
            </a:r>
          </a:p>
          <a:p>
            <a:pPr marL="342900" indent="-342900">
              <a:lnSpc>
                <a:spcPct val="80000"/>
              </a:lnSpc>
              <a:buFont typeface="Wingdings" pitchFamily="2" charset="2"/>
              <a:buChar char="ü"/>
            </a:pPr>
            <a:endParaRPr lang="en-GB" sz="2400" i="1" dirty="0"/>
          </a:p>
          <a:p>
            <a:pPr marL="342900" indent="-342900">
              <a:lnSpc>
                <a:spcPct val="80000"/>
              </a:lnSpc>
              <a:buFont typeface="Wingdings" pitchFamily="2" charset="2"/>
              <a:buChar char="ü"/>
            </a:pPr>
            <a:r>
              <a:rPr lang="en-GB" sz="2400" i="1" dirty="0"/>
              <a:t>To understand what are still existing gaps and what should be done about that</a:t>
            </a:r>
          </a:p>
        </p:txBody>
      </p:sp>
      <p:pic>
        <p:nvPicPr>
          <p:cNvPr id="3" name="Graphic 2" descr="Bullseye outline">
            <a:extLst>
              <a:ext uri="{FF2B5EF4-FFF2-40B4-BE49-F238E27FC236}">
                <a16:creationId xmlns:a16="http://schemas.microsoft.com/office/drawing/2014/main" id="{12E9181B-7748-4B5F-8AF9-AD447ADEEC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91337">
            <a:off x="5358008" y="1957191"/>
            <a:ext cx="3241110" cy="3241110"/>
          </a:xfrm>
          <a:prstGeom prst="rect">
            <a:avLst/>
          </a:prstGeom>
        </p:spPr>
      </p:pic>
    </p:spTree>
    <p:custDataLst>
      <p:tags r:id="rId1"/>
    </p:custDataLst>
    <p:extLst>
      <p:ext uri="{BB962C8B-B14F-4D97-AF65-F5344CB8AC3E}">
        <p14:creationId xmlns:p14="http://schemas.microsoft.com/office/powerpoint/2010/main" val="231389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7387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3200" b="1" dirty="0">
                <a:solidFill>
                  <a:schemeClr val="bg1"/>
                </a:solidFill>
                <a:latin typeface="+mj-lt"/>
              </a:rPr>
              <a:t>Skills building in 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791902"/>
            <a:ext cx="8525021" cy="1274195"/>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One</a:t>
            </a:r>
          </a:p>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Introduction</a:t>
            </a:r>
            <a:endParaRPr lang="en-GB" sz="3200" dirty="0">
              <a:solidFill>
                <a:srgbClr val="005E8E"/>
              </a:solidFill>
            </a:endParaRPr>
          </a:p>
        </p:txBody>
      </p:sp>
    </p:spTree>
    <p:custDataLst>
      <p:tags r:id="rId1"/>
    </p:custDataLst>
    <p:extLst>
      <p:ext uri="{BB962C8B-B14F-4D97-AF65-F5344CB8AC3E}">
        <p14:creationId xmlns:p14="http://schemas.microsoft.com/office/powerpoint/2010/main" val="274553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Introduction</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157746" y="998458"/>
            <a:ext cx="4414254" cy="5847755"/>
          </a:xfrm>
          <a:prstGeom prst="rect">
            <a:avLst/>
          </a:prstGeom>
        </p:spPr>
        <p:txBody>
          <a:bodyPr wrap="square">
            <a:spAutoFit/>
          </a:bodyPr>
          <a:lstStyle/>
          <a:p>
            <a:pPr marL="342900" indent="-342900">
              <a:buFont typeface="Wingdings" pitchFamily="2" charset="2"/>
              <a:buChar char="Ø"/>
            </a:pPr>
            <a:r>
              <a:rPr lang="en-GB" sz="2200" b="1" dirty="0"/>
              <a:t>So far we have been introduced to:</a:t>
            </a:r>
          </a:p>
          <a:p>
            <a:pPr marL="342900" indent="-342900">
              <a:buFont typeface="Wingdings" pitchFamily="2" charset="2"/>
              <a:buChar char="ü"/>
            </a:pPr>
            <a:r>
              <a:rPr lang="en-GB" sz="2200" i="1" dirty="0"/>
              <a:t>International Cooperation in a global economy</a:t>
            </a:r>
          </a:p>
          <a:p>
            <a:pPr marL="342900" indent="-342900">
              <a:buFont typeface="Wingdings" pitchFamily="2" charset="2"/>
              <a:buChar char="ü"/>
            </a:pPr>
            <a:r>
              <a:rPr lang="en-GB" sz="2200" i="1" dirty="0"/>
              <a:t>Informal and formal methods of MLA cooperation</a:t>
            </a:r>
          </a:p>
          <a:p>
            <a:pPr marL="342900" indent="-342900">
              <a:buFont typeface="Wingdings" pitchFamily="2" charset="2"/>
              <a:buChar char="ü"/>
            </a:pPr>
            <a:r>
              <a:rPr lang="en-GB" sz="2200" i="1" dirty="0"/>
              <a:t>Utilizing digital evidence thru international cooperation</a:t>
            </a:r>
          </a:p>
          <a:p>
            <a:pPr marL="342900" indent="-342900">
              <a:buFont typeface="Wingdings" pitchFamily="2" charset="2"/>
              <a:buChar char="ü"/>
            </a:pPr>
            <a:r>
              <a:rPr lang="en-GB" sz="2200" i="1" dirty="0"/>
              <a:t>Public-private cooperation</a:t>
            </a:r>
          </a:p>
          <a:p>
            <a:endParaRPr lang="en-GB" sz="2200" b="1" dirty="0"/>
          </a:p>
          <a:p>
            <a:pPr marL="342900" indent="-342900">
              <a:buFont typeface="Wingdings" pitchFamily="2" charset="2"/>
              <a:buChar char="Ø"/>
            </a:pPr>
            <a:r>
              <a:rPr lang="en-GB" sz="2200" b="1" dirty="0"/>
              <a:t>We learned about  MLA:</a:t>
            </a:r>
          </a:p>
          <a:p>
            <a:pPr marL="342900" indent="-342900">
              <a:buFont typeface="Wingdings" pitchFamily="2" charset="2"/>
              <a:buChar char="ü"/>
            </a:pPr>
            <a:r>
              <a:rPr lang="en-GB" sz="2200" i="1" dirty="0"/>
              <a:t>Legal basis of the International cooperation</a:t>
            </a:r>
          </a:p>
          <a:p>
            <a:pPr marL="342900" indent="-342900">
              <a:buFont typeface="Wingdings" pitchFamily="2" charset="2"/>
              <a:buChar char="ü"/>
            </a:pPr>
            <a:r>
              <a:rPr lang="en-GB" sz="2200" i="1" dirty="0"/>
              <a:t>MLA practice and procedures</a:t>
            </a:r>
          </a:p>
          <a:p>
            <a:pPr marL="342900" indent="-342900">
              <a:buFont typeface="Wingdings" pitchFamily="2" charset="2"/>
              <a:buChar char="ü"/>
            </a:pPr>
            <a:r>
              <a:rPr lang="en-GB" sz="2200" i="1" dirty="0"/>
              <a:t>Mechanisms under the ETS 185</a:t>
            </a:r>
          </a:p>
          <a:p>
            <a:endParaRPr lang="en-GB" sz="2200" dirty="0"/>
          </a:p>
        </p:txBody>
      </p:sp>
      <p:pic>
        <p:nvPicPr>
          <p:cNvPr id="6" name="Picture 5">
            <a:extLst>
              <a:ext uri="{FF2B5EF4-FFF2-40B4-BE49-F238E27FC236}">
                <a16:creationId xmlns:a16="http://schemas.microsoft.com/office/drawing/2014/main" id="{0335DF00-542D-424E-9B11-3FE1D686EC66}"/>
              </a:ext>
            </a:extLst>
          </p:cNvPr>
          <p:cNvPicPr>
            <a:picLocks noChangeAspect="1"/>
          </p:cNvPicPr>
          <p:nvPr/>
        </p:nvPicPr>
        <p:blipFill>
          <a:blip r:embed="rId4"/>
          <a:stretch>
            <a:fillRect/>
          </a:stretch>
        </p:blipFill>
        <p:spPr>
          <a:xfrm>
            <a:off x="4367902" y="2897820"/>
            <a:ext cx="4654554" cy="1774388"/>
          </a:xfrm>
          <a:prstGeom prst="rect">
            <a:avLst/>
          </a:prstGeom>
        </p:spPr>
      </p:pic>
    </p:spTree>
    <p:custDataLst>
      <p:tags r:id="rId1"/>
    </p:custDataLst>
    <p:extLst>
      <p:ext uri="{BB962C8B-B14F-4D97-AF65-F5344CB8AC3E}">
        <p14:creationId xmlns:p14="http://schemas.microsoft.com/office/powerpoint/2010/main" val="40669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6324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Introduction</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232116" y="946692"/>
            <a:ext cx="4950537" cy="5586145"/>
          </a:xfrm>
          <a:prstGeom prst="rect">
            <a:avLst/>
          </a:prstGeom>
        </p:spPr>
        <p:txBody>
          <a:bodyPr wrap="square">
            <a:spAutoFit/>
          </a:bodyPr>
          <a:lstStyle/>
          <a:p>
            <a:pPr marL="342900" indent="-342900" algn="just">
              <a:buFont typeface="Wingdings" pitchFamily="2" charset="2"/>
              <a:buChar char="Ø"/>
            </a:pPr>
            <a:r>
              <a:rPr lang="en-GB" sz="2100" b="1" dirty="0">
                <a:solidFill>
                  <a:srgbClr val="FF0000"/>
                </a:solidFill>
              </a:rPr>
              <a:t>Now we are going to implement all that wonderful new knowledge!</a:t>
            </a:r>
          </a:p>
          <a:p>
            <a:pPr marL="342900" indent="-342900" algn="just">
              <a:buFont typeface="Wingdings" pitchFamily="2" charset="2"/>
              <a:buChar char="Ø"/>
            </a:pPr>
            <a:r>
              <a:rPr lang="en-GB" sz="2100" b="1" dirty="0"/>
              <a:t>We need to divide ourselves into working groups of 4 or 5 delegates</a:t>
            </a:r>
          </a:p>
          <a:p>
            <a:pPr marL="342900" indent="-342900" algn="just">
              <a:buFont typeface="Wingdings" pitchFamily="2" charset="2"/>
              <a:buChar char="Ø"/>
            </a:pPr>
            <a:r>
              <a:rPr lang="en-GB" sz="2100" b="1" dirty="0"/>
              <a:t>Delegates should join their groups</a:t>
            </a:r>
          </a:p>
          <a:p>
            <a:pPr marL="342900" indent="-342900" algn="just">
              <a:buFont typeface="Wingdings" pitchFamily="2" charset="2"/>
              <a:buChar char="Ø"/>
            </a:pPr>
            <a:r>
              <a:rPr lang="en-GB" sz="2100" b="1" dirty="0"/>
              <a:t>Case study and additional material is going to be delivered to each group</a:t>
            </a:r>
          </a:p>
          <a:p>
            <a:pPr marL="342900" indent="-342900" algn="just">
              <a:buFont typeface="Wingdings" pitchFamily="2" charset="2"/>
              <a:buChar char="Ø"/>
            </a:pPr>
            <a:r>
              <a:rPr lang="en-GB" sz="2100" b="1" dirty="0"/>
              <a:t>60+ minutes for analysis and preparing the report about the case</a:t>
            </a:r>
          </a:p>
          <a:p>
            <a:pPr marL="342900" indent="-342900" algn="just">
              <a:buFont typeface="Wingdings" pitchFamily="2" charset="2"/>
              <a:buChar char="Ø"/>
            </a:pPr>
            <a:r>
              <a:rPr lang="en-GB" sz="2100" b="1" dirty="0"/>
              <a:t>20+ minutes for presenting the conclusions by the group rapporteur or whole group</a:t>
            </a:r>
          </a:p>
        </p:txBody>
      </p:sp>
      <p:pic>
        <p:nvPicPr>
          <p:cNvPr id="9" name="Picture 8">
            <a:extLst>
              <a:ext uri="{FF2B5EF4-FFF2-40B4-BE49-F238E27FC236}">
                <a16:creationId xmlns:a16="http://schemas.microsoft.com/office/drawing/2014/main" id="{1039E094-4EB0-B34C-AC8A-850BF9448A2D}"/>
              </a:ext>
            </a:extLst>
          </p:cNvPr>
          <p:cNvPicPr>
            <a:picLocks noChangeAspect="1"/>
          </p:cNvPicPr>
          <p:nvPr/>
        </p:nvPicPr>
        <p:blipFill>
          <a:blip r:embed="rId4"/>
          <a:stretch>
            <a:fillRect/>
          </a:stretch>
        </p:blipFill>
        <p:spPr>
          <a:xfrm>
            <a:off x="5182654" y="2877133"/>
            <a:ext cx="3961346" cy="1598043"/>
          </a:xfrm>
          <a:prstGeom prst="rect">
            <a:avLst/>
          </a:prstGeom>
        </p:spPr>
      </p:pic>
    </p:spTree>
    <p:custDataLst>
      <p:tags r:id="rId1"/>
    </p:custDataLst>
    <p:extLst>
      <p:ext uri="{BB962C8B-B14F-4D97-AF65-F5344CB8AC3E}">
        <p14:creationId xmlns:p14="http://schemas.microsoft.com/office/powerpoint/2010/main" val="320644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6324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Introduction</a:t>
            </a:r>
            <a:endParaRPr lang="en-GB" sz="3200" dirty="0">
              <a:latin typeface="+mj-lt"/>
            </a:endParaRPr>
          </a:p>
        </p:txBody>
      </p:sp>
      <p:pic>
        <p:nvPicPr>
          <p:cNvPr id="8" name="Picture 7">
            <a:extLst>
              <a:ext uri="{FF2B5EF4-FFF2-40B4-BE49-F238E27FC236}">
                <a16:creationId xmlns:a16="http://schemas.microsoft.com/office/drawing/2014/main" id="{9BD740DA-813B-CE40-8F0D-DCE7A7E8F321}"/>
              </a:ext>
            </a:extLst>
          </p:cNvPr>
          <p:cNvPicPr>
            <a:picLocks noChangeAspect="1"/>
          </p:cNvPicPr>
          <p:nvPr/>
        </p:nvPicPr>
        <p:blipFill>
          <a:blip r:embed="rId4"/>
          <a:stretch>
            <a:fillRect/>
          </a:stretch>
        </p:blipFill>
        <p:spPr>
          <a:xfrm>
            <a:off x="1325960" y="2016369"/>
            <a:ext cx="6492079" cy="3414665"/>
          </a:xfrm>
          <a:prstGeom prst="rect">
            <a:avLst/>
          </a:prstGeom>
        </p:spPr>
      </p:pic>
    </p:spTree>
    <p:custDataLst>
      <p:tags r:id="rId1"/>
    </p:custDataLst>
    <p:extLst>
      <p:ext uri="{BB962C8B-B14F-4D97-AF65-F5344CB8AC3E}">
        <p14:creationId xmlns:p14="http://schemas.microsoft.com/office/powerpoint/2010/main" val="244451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1008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GB" sz="3200" b="1" dirty="0">
                <a:solidFill>
                  <a:schemeClr val="bg1"/>
                </a:solidFill>
                <a:latin typeface="+mj-lt"/>
              </a:rPr>
              <a:t>Skills building in 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791902"/>
            <a:ext cx="8525021" cy="1274195"/>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Two</a:t>
            </a:r>
          </a:p>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Case Study</a:t>
            </a:r>
            <a:endParaRPr lang="en-GB" sz="3200" dirty="0">
              <a:solidFill>
                <a:srgbClr val="005E8E"/>
              </a:solidFill>
            </a:endParaRPr>
          </a:p>
        </p:txBody>
      </p:sp>
    </p:spTree>
    <p:custDataLst>
      <p:tags r:id="rId1"/>
    </p:custDataLst>
    <p:extLst>
      <p:ext uri="{BB962C8B-B14F-4D97-AF65-F5344CB8AC3E}">
        <p14:creationId xmlns:p14="http://schemas.microsoft.com/office/powerpoint/2010/main" val="142076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704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charset="0"/>
              </a:rPr>
              <a:t>Case study</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44657" y="1166842"/>
            <a:ext cx="8489853" cy="5170646"/>
          </a:xfrm>
          <a:prstGeom prst="rect">
            <a:avLst/>
          </a:prstGeom>
        </p:spPr>
        <p:txBody>
          <a:bodyPr wrap="square">
            <a:spAutoFit/>
          </a:bodyPr>
          <a:lstStyle/>
          <a:p>
            <a:pPr algn="just"/>
            <a:r>
              <a:rPr lang="en-GB" sz="2200" i="1" dirty="0"/>
              <a:t>During the course of an investigation related to large scale hacking activities related to banks, the American FBI has been monitoring a hacking forum by using undercover agents and discovers that data from hacked US and European bank accounts is being sold for further exploitation. The FBI conducted an undercover operation and succeeded in buying data (account numbers and PIN and access codes) from a number of different individuals.</a:t>
            </a:r>
          </a:p>
          <a:p>
            <a:pPr algn="just"/>
            <a:endParaRPr lang="en-GB" sz="2200" i="1" dirty="0"/>
          </a:p>
          <a:p>
            <a:pPr algn="just"/>
            <a:r>
              <a:rPr lang="en-GB" sz="2200" i="1" dirty="0"/>
              <a:t>As a result of analysing the data the FBI identified two individuals responsible for selling the data; they are Boris Smith, who appears to have been selling such data for a number of years and Teresa Brown who is a more recent member of the forum. Both persons seem to be living in your country (A) but Teresa is a national of your neighbour country (U).</a:t>
            </a:r>
            <a:endParaRPr lang="en-US" sz="2200" i="1" dirty="0"/>
          </a:p>
          <a:p>
            <a:pPr algn="just"/>
            <a:endParaRPr lang="en-US" sz="2200" i="1" dirty="0"/>
          </a:p>
        </p:txBody>
      </p:sp>
    </p:spTree>
    <p:custDataLst>
      <p:tags r:id="rId1"/>
    </p:custDataLst>
    <p:extLst>
      <p:ext uri="{BB962C8B-B14F-4D97-AF65-F5344CB8AC3E}">
        <p14:creationId xmlns:p14="http://schemas.microsoft.com/office/powerpoint/2010/main" val="3003486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14365</TotalTime>
  <Words>1152</Words>
  <Application>Microsoft Office PowerPoint</Application>
  <PresentationFormat>On-screen Show (4:3)</PresentationFormat>
  <Paragraphs>125</Paragraphs>
  <Slides>22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Georgia</vt:lpstr>
      <vt:lpstr>Helvetica</vt:lpstr>
      <vt:lpstr>Wingdings</vt:lpstr>
      <vt:lpstr>PPT_theme_v7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285</cp:revision>
  <dcterms:created xsi:type="dcterms:W3CDTF">2012-01-25T15:22:10Z</dcterms:created>
  <dcterms:modified xsi:type="dcterms:W3CDTF">2023-11-13T15:16:06Z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0E1430D3-5FFA-4DB7-A680-4CBB7E62D25C</vt:lpwstr>
  </property>
  <property fmtid="{D5CDD505-2E9C-101B-9397-08002B2CF9AE}" pid="3" name="ArticulatePath">
    <vt:lpwstr>3.x Skills Building in Cybercrime - Int.</vt:lpwstr>
  </property>
</Properties>
</file>