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5"/>
  </p:notesMasterIdLst>
  <p:sldIdLst>
    <p:sldId id="355" r:id="rId2"/>
    <p:sldId id="568" r:id="rId3"/>
    <p:sldId id="735" r:id="rId4"/>
    <p:sldId id="599" r:id="rId5"/>
    <p:sldId id="854" r:id="rId6"/>
    <p:sldId id="574" r:id="rId7"/>
    <p:sldId id="853" r:id="rId8"/>
    <p:sldId id="855" r:id="rId9"/>
    <p:sldId id="1120" r:id="rId10"/>
    <p:sldId id="1121" r:id="rId11"/>
    <p:sldId id="857" r:id="rId12"/>
    <p:sldId id="859" r:id="rId13"/>
    <p:sldId id="862" r:id="rId14"/>
    <p:sldId id="861" r:id="rId15"/>
    <p:sldId id="863" r:id="rId16"/>
    <p:sldId id="864" r:id="rId17"/>
    <p:sldId id="867" r:id="rId18"/>
    <p:sldId id="505" r:id="rId19"/>
    <p:sldId id="866" r:id="rId20"/>
    <p:sldId id="873" r:id="rId21"/>
    <p:sldId id="603" r:id="rId22"/>
    <p:sldId id="879" r:id="rId23"/>
    <p:sldId id="885" r:id="rId24"/>
    <p:sldId id="886" r:id="rId25"/>
    <p:sldId id="887" r:id="rId26"/>
    <p:sldId id="889" r:id="rId27"/>
    <p:sldId id="891" r:id="rId28"/>
    <p:sldId id="892" r:id="rId29"/>
    <p:sldId id="893" r:id="rId30"/>
    <p:sldId id="878" r:id="rId31"/>
    <p:sldId id="877" r:id="rId32"/>
    <p:sldId id="901" r:id="rId33"/>
    <p:sldId id="894" r:id="rId34"/>
    <p:sldId id="900" r:id="rId35"/>
    <p:sldId id="897" r:id="rId36"/>
    <p:sldId id="899" r:id="rId37"/>
    <p:sldId id="874" r:id="rId38"/>
    <p:sldId id="880" r:id="rId39"/>
    <p:sldId id="876" r:id="rId40"/>
    <p:sldId id="1118" r:id="rId41"/>
    <p:sldId id="1119" r:id="rId42"/>
    <p:sldId id="898" r:id="rId43"/>
    <p:sldId id="872" r:id="rId44"/>
    <p:sldId id="868" r:id="rId45"/>
    <p:sldId id="601" r:id="rId46"/>
    <p:sldId id="480" r:id="rId47"/>
    <p:sldId id="481" r:id="rId48"/>
    <p:sldId id="485" r:id="rId49"/>
    <p:sldId id="499" r:id="rId50"/>
    <p:sldId id="589" r:id="rId51"/>
    <p:sldId id="616" r:id="rId52"/>
    <p:sldId id="850" r:id="rId53"/>
    <p:sldId id="852" r:id="rId5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zem SÖKMENSÜER" initials="GS" lastIdx="0" clrIdx="0">
    <p:extLst>
      <p:ext uri="{19B8F6BF-5375-455C-9EA6-DF929625EA0E}">
        <p15:presenceInfo xmlns:p15="http://schemas.microsoft.com/office/powerpoint/2012/main" userId="Gizem SÖKMENSÜ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7" autoAdjust="0"/>
    <p:restoredTop sz="72517" autoAdjust="0"/>
  </p:normalViewPr>
  <p:slideViewPr>
    <p:cSldViewPr snapToGrid="0" snapToObjects="1">
      <p:cViewPr varScale="1">
        <p:scale>
          <a:sx n="60" d="100"/>
          <a:sy n="60" d="100"/>
        </p:scale>
        <p:origin x="1915" y="48"/>
      </p:cViewPr>
      <p:guideLst>
        <p:guide orient="horz" pos="2160"/>
        <p:guide pos="2880"/>
      </p:guideLst>
    </p:cSldViewPr>
  </p:slideViewPr>
  <p:outlineViewPr>
    <p:cViewPr>
      <p:scale>
        <a:sx n="33" d="100"/>
        <a:sy n="33" d="100"/>
      </p:scale>
      <p:origin x="0" y="39756"/>
    </p:cViewPr>
  </p:outlineViewPr>
  <p:notesTextViewPr>
    <p:cViewPr>
      <p:scale>
        <a:sx n="125" d="100"/>
        <a:sy n="12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tr-TR" sz="2600" b="1" dirty="0" smtClean="0"/>
            <a:t>Özellikle elektronik delillerin paylaşılması aşamasında uzun süren karşılıklı adli yardım süreçlerinin yarattığı başlıca zorluk nedir? </a:t>
          </a:r>
          <a:r>
            <a:rPr lang="en-US" sz="2600" b="1" dirty="0" smtClean="0"/>
            <a:t> </a:t>
          </a:r>
          <a:endParaRPr lang="en-US" sz="2600" b="1" dirty="0"/>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dgm:spPr/>
      <dgm:t>
        <a:bodyPr/>
        <a:lstStyle/>
        <a:p>
          <a:pPr algn="l"/>
          <a:r>
            <a:rPr lang="en-US" b="1" dirty="0">
              <a:solidFill>
                <a:schemeClr val="tx1"/>
              </a:solidFill>
            </a:rPr>
            <a:t>a) </a:t>
          </a:r>
          <a:r>
            <a:rPr lang="tr-TR" b="1" dirty="0" smtClean="0">
              <a:solidFill>
                <a:schemeClr val="tx1"/>
              </a:solidFill>
            </a:rPr>
            <a:t>Duruşmalardaki gecikmeler</a:t>
          </a:r>
          <a:endParaRPr lang="en-US" b="1" dirty="0">
            <a:solidFill>
              <a:schemeClr val="tx1"/>
            </a:solidFill>
          </a:endParaRP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dgm:spPr/>
      <dgm:t>
        <a:bodyPr/>
        <a:lstStyle/>
        <a:p>
          <a:r>
            <a:rPr lang="en-US" b="1" dirty="0">
              <a:solidFill>
                <a:schemeClr val="tx1"/>
              </a:solidFill>
            </a:rPr>
            <a:t>b) </a:t>
          </a:r>
          <a:r>
            <a:rPr lang="tr-TR" b="1" dirty="0" smtClean="0">
              <a:solidFill>
                <a:schemeClr val="tx1"/>
              </a:solidFill>
            </a:rPr>
            <a:t>Elektronik delil uçucudur</a:t>
          </a:r>
          <a:endParaRPr lang="en-US" b="1" dirty="0">
            <a:solidFill>
              <a:schemeClr val="tx1"/>
            </a:solidFill>
          </a:endParaRP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dgm:spPr/>
      <dgm:t>
        <a:bodyPr/>
        <a:lstStyle/>
        <a:p>
          <a:r>
            <a:rPr lang="en-US" b="1" dirty="0">
              <a:solidFill>
                <a:schemeClr val="tx1"/>
              </a:solidFill>
            </a:rPr>
            <a:t>c) </a:t>
          </a:r>
          <a:r>
            <a:rPr lang="tr-TR" b="1" dirty="0" smtClean="0">
              <a:solidFill>
                <a:schemeClr val="tx1"/>
              </a:solidFill>
            </a:rPr>
            <a:t>Ayrıntılı evrak işleri</a:t>
          </a:r>
          <a:endParaRPr lang="en-US" b="1" dirty="0">
            <a:solidFill>
              <a:schemeClr val="tx1"/>
            </a:solidFill>
          </a:endParaRPr>
        </a:p>
      </dgm:t>
    </dgm:pt>
    <dgm:pt modelId="{6643C99F-6929-4115-B10C-449964C298DB}" type="parTrans" cxnId="{5441ACF7-001D-47E8-BE90-D77A819FBE03}">
      <dgm:prSet/>
      <dgm:spPr/>
      <dgm:t>
        <a:bodyPr/>
        <a:lstStyle/>
        <a:p>
          <a:endParaRPr lang="x-none"/>
        </a:p>
      </dgm:t>
    </dgm:pt>
    <dgm:pt modelId="{9EB8D1B3-16DB-4A75-A7E2-3B79ADD997CE}" type="sibTrans" cxnId="{5441ACF7-001D-47E8-BE90-D77A819FBE03}">
      <dgm:prSet/>
      <dgm:spPr/>
      <dgm:t>
        <a:bodyPr/>
        <a:lstStyle/>
        <a:p>
          <a:endParaRPr lang="x-none"/>
        </a:p>
      </dgm:t>
    </dgm:pt>
    <dgm:pt modelId="{9EFF4F62-79ED-4EA0-85C1-51F88755C8EE}">
      <dgm:prSet phldrT="[Text]"/>
      <dgm:spPr/>
      <dgm:t>
        <a:bodyPr/>
        <a:lstStyle/>
        <a:p>
          <a:r>
            <a:rPr lang="en-US" b="1" dirty="0">
              <a:solidFill>
                <a:schemeClr val="tx1"/>
              </a:solidFill>
            </a:rPr>
            <a:t>d) </a:t>
          </a:r>
          <a:r>
            <a:rPr lang="tr-TR" b="1" dirty="0" smtClean="0">
              <a:solidFill>
                <a:schemeClr val="tx1"/>
              </a:solidFill>
            </a:rPr>
            <a:t>Elektronik delil korunamaz </a:t>
          </a:r>
          <a:r>
            <a:rPr lang="en-US" b="1" dirty="0" smtClean="0">
              <a:solidFill>
                <a:schemeClr val="tx1"/>
              </a:solidFill>
            </a:rPr>
            <a:t> </a:t>
          </a:r>
          <a:endParaRPr lang="en-US" b="1" dirty="0">
            <a:solidFill>
              <a:schemeClr val="tx1"/>
            </a:solidFill>
          </a:endParaRPr>
        </a:p>
      </dgm:t>
    </dgm:pt>
    <dgm:pt modelId="{8EAFCDE7-4869-4D95-9359-6DA608AB28F0}" type="parTrans" cxnId="{40F08CBE-C0FF-49E9-A14D-59F0F70F60CC}">
      <dgm:prSet/>
      <dgm:spPr/>
      <dgm:t>
        <a:bodyPr/>
        <a:lstStyle/>
        <a:p>
          <a:endParaRPr lang="x-none"/>
        </a:p>
      </dgm:t>
    </dgm:pt>
    <dgm:pt modelId="{D3274077-7919-4B64-B4D8-786A32E9EF73}" type="sibTrans" cxnId="{40F08CBE-C0FF-49E9-A14D-59F0F70F60CC}">
      <dgm:prSet/>
      <dgm:spPr/>
      <dgm:t>
        <a:bodyPr/>
        <a:lstStyle/>
        <a:p>
          <a:endParaRPr lang="x-none"/>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tr-TR"/>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5" custScaleX="194813" custScaleY="100196" custLinFactNeighborX="-1407"/>
      <dgm:spPr/>
      <dgm:t>
        <a:bodyPr/>
        <a:lstStyle/>
        <a:p>
          <a:endParaRPr lang="tr-TR"/>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5"/>
      <dgm:spPr/>
      <dgm:t>
        <a:bodyPr/>
        <a:lstStyle/>
        <a:p>
          <a:endParaRPr lang="tr-TR"/>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4"/>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5"/>
      <dgm:spPr/>
      <dgm:t>
        <a:bodyPr/>
        <a:lstStyle/>
        <a:p>
          <a:endParaRPr lang="tr-TR"/>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4"/>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5"/>
      <dgm:spPr/>
      <dgm:t>
        <a:bodyPr/>
        <a:lstStyle/>
        <a:p>
          <a:endParaRPr lang="tr-TR"/>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4"/>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5" custLinFactNeighborX="706"/>
      <dgm:spPr/>
      <dgm:t>
        <a:bodyPr/>
        <a:lstStyle/>
        <a:p>
          <a:endParaRPr lang="tr-TR"/>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4"/>
      <dgm:spPr/>
    </dgm:pt>
    <dgm:pt modelId="{E5F9CA9F-91E3-425C-B99F-A98D8F0B0A7F}" type="pres">
      <dgm:prSet presAssocID="{9EFF4F62-79ED-4EA0-85C1-51F88755C8EE}" presName="vertSpace2b" presStyleCnt="0"/>
      <dgm:spPr/>
    </dgm:pt>
  </dgm:ptLst>
  <dgm:cxnLst>
    <dgm:cxn modelId="{1659B53A-B0D8-4FDB-81D9-7CC7CA347ADA}" type="presOf" srcId="{9EFF4F62-79ED-4EA0-85C1-51F88755C8EE}" destId="{0DEDE790-6650-4E13-B812-9DA3ABBAEB7C}" srcOrd="0" destOrd="0" presId="urn:microsoft.com/office/officeart/2008/layout/LinedList"/>
    <dgm:cxn modelId="{D2DD020B-3DFC-B348-B676-6EC163FF5FEB}" srcId="{3C774A1C-BB1C-4347-A758-A94A436F7244}" destId="{8E61202A-36DD-0240-811A-270D9611A395}" srcOrd="0" destOrd="0" parTransId="{B1168E5A-BE86-1A40-8851-D878ACC39274}" sibTransId="{8978AB35-F5FB-FF43-BA08-4C259A445311}"/>
    <dgm:cxn modelId="{4DAC53F3-3AC5-2A4F-8860-05DE12816360}" type="presOf" srcId="{7029F5E8-D056-AE49-BD66-3C193010DDE8}" destId="{5D9EDF3F-7B20-8E47-A431-F9F24450F874}" srcOrd="0" destOrd="0" presId="urn:microsoft.com/office/officeart/2008/layout/LinedList"/>
    <dgm:cxn modelId="{B7396B30-5537-DB48-BB49-F8121197A4DF}" type="presOf" srcId="{3C774A1C-BB1C-4347-A758-A94A436F7244}" destId="{9CA50A65-40FA-E945-A868-9E3FE840B07E}"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AFD2487F-444F-4C44-A623-9AAFEB90AC49}" srcId="{8E61202A-36DD-0240-811A-270D9611A395}" destId="{412DA8CB-B9E5-F44F-9FDD-EF35DF68306D}" srcOrd="1" destOrd="0" parTransId="{7E8B7982-18DC-F246-BFD4-7B9D4C9DB2CA}" sibTransId="{960A4A2E-B23E-7544-9A93-1312898E2DC4}"/>
    <dgm:cxn modelId="{5D951241-AB7E-4F09-8C62-6D80C3079C3A}" type="presOf" srcId="{D907F82D-4934-4260-A319-D0C1005DB73A}" destId="{576A2C98-791A-4E50-8CB8-1914215BEA2D}"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5441ACF7-001D-47E8-BE90-D77A819FBE03}" srcId="{8E61202A-36DD-0240-811A-270D9611A395}" destId="{D907F82D-4934-4260-A319-D0C1005DB73A}" srcOrd="2" destOrd="0" parTransId="{6643C99F-6929-4115-B10C-449964C298DB}" sibTransId="{9EB8D1B3-16DB-4A75-A7E2-3B79ADD997CE}"/>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r>
            <a:rPr lang="tr-TR" sz="2600" b="1" dirty="0" smtClean="0"/>
            <a:t>Özellikle elektronik delillerin paylaşılması aşamasında uzun süren karşılıklı adli yardım süreçlerinin yarattığı başlıca zorluk nedir? </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dgm:spPr/>
      <dgm:t>
        <a:bodyPr/>
        <a:lstStyle/>
        <a:p>
          <a:pPr algn="l"/>
          <a:r>
            <a:rPr lang="en-US" b="1" dirty="0">
              <a:solidFill>
                <a:schemeClr val="tx1"/>
              </a:solidFill>
            </a:rPr>
            <a:t>a) </a:t>
          </a:r>
          <a:r>
            <a:rPr lang="tr-TR" b="1" dirty="0" smtClean="0">
              <a:solidFill>
                <a:schemeClr val="tx1"/>
              </a:solidFill>
            </a:rPr>
            <a:t>Duruşmalardaki gecikmeler</a:t>
          </a:r>
          <a:r>
            <a:rPr lang="en-US" b="1" dirty="0" smtClean="0">
              <a:solidFill>
                <a:schemeClr val="tx1"/>
              </a:solidFill>
            </a:rPr>
            <a:t> </a:t>
          </a:r>
          <a:endParaRPr lang="en-US" b="1" dirty="0">
            <a:solidFill>
              <a:schemeClr val="tx1"/>
            </a:solidFill>
          </a:endParaRP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dgm:spPr/>
      <dgm:t>
        <a:bodyPr/>
        <a:lstStyle/>
        <a:p>
          <a:r>
            <a:rPr lang="en-US" b="1" dirty="0">
              <a:solidFill>
                <a:srgbClr val="FF0000"/>
              </a:solidFill>
            </a:rPr>
            <a:t>b) </a:t>
          </a:r>
          <a:r>
            <a:rPr lang="tr-TR" b="1" dirty="0" smtClean="0">
              <a:solidFill>
                <a:srgbClr val="FF0000"/>
              </a:solidFill>
            </a:rPr>
            <a:t>Elektronik delil uçucudur</a:t>
          </a:r>
          <a:endParaRPr lang="en-US" b="1" dirty="0">
            <a:solidFill>
              <a:srgbClr val="FF0000"/>
            </a:solidFill>
          </a:endParaRP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dgm:spPr/>
      <dgm:t>
        <a:bodyPr/>
        <a:lstStyle/>
        <a:p>
          <a:r>
            <a:rPr lang="en-US" b="1" dirty="0">
              <a:solidFill>
                <a:schemeClr val="tx1"/>
              </a:solidFill>
            </a:rPr>
            <a:t>c) </a:t>
          </a:r>
          <a:r>
            <a:rPr lang="tr-TR" b="1" dirty="0" smtClean="0">
              <a:solidFill>
                <a:schemeClr val="tx1"/>
              </a:solidFill>
            </a:rPr>
            <a:t>Detaylı evrak işleri</a:t>
          </a:r>
          <a:endParaRPr lang="en-US" b="1" dirty="0">
            <a:solidFill>
              <a:schemeClr val="tx1"/>
            </a:solidFill>
          </a:endParaRPr>
        </a:p>
      </dgm:t>
    </dgm:pt>
    <dgm:pt modelId="{6643C99F-6929-4115-B10C-449964C298DB}" type="parTrans" cxnId="{5441ACF7-001D-47E8-BE90-D77A819FBE03}">
      <dgm:prSet/>
      <dgm:spPr/>
      <dgm:t>
        <a:bodyPr/>
        <a:lstStyle/>
        <a:p>
          <a:endParaRPr lang="x-none"/>
        </a:p>
      </dgm:t>
    </dgm:pt>
    <dgm:pt modelId="{9EB8D1B3-16DB-4A75-A7E2-3B79ADD997CE}" type="sibTrans" cxnId="{5441ACF7-001D-47E8-BE90-D77A819FBE03}">
      <dgm:prSet/>
      <dgm:spPr/>
      <dgm:t>
        <a:bodyPr/>
        <a:lstStyle/>
        <a:p>
          <a:endParaRPr lang="x-none"/>
        </a:p>
      </dgm:t>
    </dgm:pt>
    <dgm:pt modelId="{9EFF4F62-79ED-4EA0-85C1-51F88755C8EE}">
      <dgm:prSet phldrT="[Text]"/>
      <dgm:spPr/>
      <dgm:t>
        <a:bodyPr/>
        <a:lstStyle/>
        <a:p>
          <a:r>
            <a:rPr lang="en-US" b="1" dirty="0">
              <a:solidFill>
                <a:schemeClr val="tx1"/>
              </a:solidFill>
            </a:rPr>
            <a:t>d) </a:t>
          </a:r>
          <a:r>
            <a:rPr lang="tr-TR" b="1" dirty="0" smtClean="0">
              <a:solidFill>
                <a:schemeClr val="tx1"/>
              </a:solidFill>
            </a:rPr>
            <a:t>Elektronik delil korunamaz </a:t>
          </a:r>
          <a:endParaRPr lang="en-US" b="1" dirty="0">
            <a:solidFill>
              <a:schemeClr val="tx1"/>
            </a:solidFill>
          </a:endParaRPr>
        </a:p>
      </dgm:t>
    </dgm:pt>
    <dgm:pt modelId="{8EAFCDE7-4869-4D95-9359-6DA608AB28F0}" type="parTrans" cxnId="{40F08CBE-C0FF-49E9-A14D-59F0F70F60CC}">
      <dgm:prSet/>
      <dgm:spPr/>
      <dgm:t>
        <a:bodyPr/>
        <a:lstStyle/>
        <a:p>
          <a:endParaRPr lang="x-none"/>
        </a:p>
      </dgm:t>
    </dgm:pt>
    <dgm:pt modelId="{D3274077-7919-4B64-B4D8-786A32E9EF73}" type="sibTrans" cxnId="{40F08CBE-C0FF-49E9-A14D-59F0F70F60CC}">
      <dgm:prSet/>
      <dgm:spPr/>
      <dgm:t>
        <a:bodyPr/>
        <a:lstStyle/>
        <a:p>
          <a:endParaRPr lang="x-none"/>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tr-TR"/>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5" custScaleX="194813" custScaleY="100196" custLinFactNeighborX="-1407"/>
      <dgm:spPr/>
      <dgm:t>
        <a:bodyPr/>
        <a:lstStyle/>
        <a:p>
          <a:endParaRPr lang="tr-TR"/>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5"/>
      <dgm:spPr/>
      <dgm:t>
        <a:bodyPr/>
        <a:lstStyle/>
        <a:p>
          <a:endParaRPr lang="tr-TR"/>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4"/>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5"/>
      <dgm:spPr/>
      <dgm:t>
        <a:bodyPr/>
        <a:lstStyle/>
        <a:p>
          <a:endParaRPr lang="tr-TR"/>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4"/>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5"/>
      <dgm:spPr/>
      <dgm:t>
        <a:bodyPr/>
        <a:lstStyle/>
        <a:p>
          <a:endParaRPr lang="tr-TR"/>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4"/>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5" custLinFactNeighborX="706"/>
      <dgm:spPr/>
      <dgm:t>
        <a:bodyPr/>
        <a:lstStyle/>
        <a:p>
          <a:endParaRPr lang="tr-TR"/>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4"/>
      <dgm:spPr/>
    </dgm:pt>
    <dgm:pt modelId="{E5F9CA9F-91E3-425C-B99F-A98D8F0B0A7F}" type="pres">
      <dgm:prSet presAssocID="{9EFF4F62-79ED-4EA0-85C1-51F88755C8EE}" presName="vertSpace2b" presStyleCnt="0"/>
      <dgm:spPr/>
    </dgm:pt>
  </dgm:ptLst>
  <dgm:cxnLst>
    <dgm:cxn modelId="{1659B53A-B0D8-4FDB-81D9-7CC7CA347ADA}" type="presOf" srcId="{9EFF4F62-79ED-4EA0-85C1-51F88755C8EE}" destId="{0DEDE790-6650-4E13-B812-9DA3ABBAEB7C}" srcOrd="0" destOrd="0" presId="urn:microsoft.com/office/officeart/2008/layout/LinedList"/>
    <dgm:cxn modelId="{D2DD020B-3DFC-B348-B676-6EC163FF5FEB}" srcId="{3C774A1C-BB1C-4347-A758-A94A436F7244}" destId="{8E61202A-36DD-0240-811A-270D9611A395}" srcOrd="0" destOrd="0" parTransId="{B1168E5A-BE86-1A40-8851-D878ACC39274}" sibTransId="{8978AB35-F5FB-FF43-BA08-4C259A445311}"/>
    <dgm:cxn modelId="{4DAC53F3-3AC5-2A4F-8860-05DE12816360}" type="presOf" srcId="{7029F5E8-D056-AE49-BD66-3C193010DDE8}" destId="{5D9EDF3F-7B20-8E47-A431-F9F24450F874}" srcOrd="0" destOrd="0" presId="urn:microsoft.com/office/officeart/2008/layout/LinedList"/>
    <dgm:cxn modelId="{B7396B30-5537-DB48-BB49-F8121197A4DF}" type="presOf" srcId="{3C774A1C-BB1C-4347-A758-A94A436F7244}" destId="{9CA50A65-40FA-E945-A868-9E3FE840B07E}"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AFD2487F-444F-4C44-A623-9AAFEB90AC49}" srcId="{8E61202A-36DD-0240-811A-270D9611A395}" destId="{412DA8CB-B9E5-F44F-9FDD-EF35DF68306D}" srcOrd="1" destOrd="0" parTransId="{7E8B7982-18DC-F246-BFD4-7B9D4C9DB2CA}" sibTransId="{960A4A2E-B23E-7544-9A93-1312898E2DC4}"/>
    <dgm:cxn modelId="{5D951241-AB7E-4F09-8C62-6D80C3079C3A}" type="presOf" srcId="{D907F82D-4934-4260-A319-D0C1005DB73A}" destId="{576A2C98-791A-4E50-8CB8-1914215BEA2D}"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5441ACF7-001D-47E8-BE90-D77A819FBE03}" srcId="{8E61202A-36DD-0240-811A-270D9611A395}" destId="{D907F82D-4934-4260-A319-D0C1005DB73A}" srcOrd="2" destOrd="0" parTransId="{6643C99F-6929-4115-B10C-449964C298DB}" sibTransId="{9EB8D1B3-16DB-4A75-A7E2-3B79ADD997CE}"/>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tr-TR" sz="2600" b="1" dirty="0" smtClean="0"/>
            <a:t>7/24 Ağ değişen hukuki geleneklere ilişkin zorluğun çözümüne nasıl yardımcı olabilir?</a:t>
          </a:r>
          <a:r>
            <a:rPr lang="en-US" sz="2600" b="1" dirty="0" smtClean="0"/>
            <a:t> </a:t>
          </a:r>
          <a:endParaRPr lang="en-US" sz="2600" b="1" dirty="0"/>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dgm:spPr/>
      <dgm:t>
        <a:bodyPr/>
        <a:lstStyle/>
        <a:p>
          <a:pPr algn="l"/>
          <a:r>
            <a:rPr lang="en-US" b="1" dirty="0">
              <a:solidFill>
                <a:schemeClr val="tx1"/>
              </a:solidFill>
            </a:rPr>
            <a:t>a) </a:t>
          </a:r>
          <a:r>
            <a:rPr lang="tr-TR" b="1" dirty="0" smtClean="0">
              <a:solidFill>
                <a:schemeClr val="tx1"/>
              </a:solidFill>
            </a:rPr>
            <a:t>Şüphelilerin yerlerinin bulunması</a:t>
          </a:r>
          <a:endParaRPr lang="en-US" b="1" dirty="0">
            <a:solidFill>
              <a:schemeClr val="tx1"/>
            </a:solidFill>
          </a:endParaRP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dgm:spPr/>
      <dgm:t>
        <a:bodyPr/>
        <a:lstStyle/>
        <a:p>
          <a:r>
            <a:rPr lang="en-US" b="1" dirty="0">
              <a:solidFill>
                <a:schemeClr val="tx1"/>
              </a:solidFill>
            </a:rPr>
            <a:t>b) </a:t>
          </a:r>
          <a:r>
            <a:rPr lang="tr-TR" b="1" dirty="0" smtClean="0">
              <a:solidFill>
                <a:schemeClr val="tx1"/>
              </a:solidFill>
            </a:rPr>
            <a:t>Delillerin paylaşılması</a:t>
          </a:r>
          <a:endParaRPr lang="en-US" b="1" dirty="0">
            <a:solidFill>
              <a:schemeClr val="tx1"/>
            </a:solidFill>
          </a:endParaRP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dgm:spPr/>
      <dgm:t>
        <a:bodyPr/>
        <a:lstStyle/>
        <a:p>
          <a:r>
            <a:rPr lang="en-US" b="1" dirty="0">
              <a:solidFill>
                <a:schemeClr val="tx1"/>
              </a:solidFill>
            </a:rPr>
            <a:t>c) </a:t>
          </a:r>
          <a:r>
            <a:rPr lang="tr-TR" b="1" dirty="0" smtClean="0">
              <a:solidFill>
                <a:schemeClr val="tx1"/>
              </a:solidFill>
            </a:rPr>
            <a:t>Hukuki bilgi sağlanması </a:t>
          </a:r>
          <a:endParaRPr lang="en-US" b="1" dirty="0">
            <a:solidFill>
              <a:schemeClr val="tx1"/>
            </a:solidFill>
          </a:endParaRPr>
        </a:p>
      </dgm:t>
    </dgm:pt>
    <dgm:pt modelId="{6643C99F-6929-4115-B10C-449964C298DB}" type="parTrans" cxnId="{5441ACF7-001D-47E8-BE90-D77A819FBE03}">
      <dgm:prSet/>
      <dgm:spPr/>
      <dgm:t>
        <a:bodyPr/>
        <a:lstStyle/>
        <a:p>
          <a:endParaRPr lang="x-none"/>
        </a:p>
      </dgm:t>
    </dgm:pt>
    <dgm:pt modelId="{9EB8D1B3-16DB-4A75-A7E2-3B79ADD997CE}" type="sibTrans" cxnId="{5441ACF7-001D-47E8-BE90-D77A819FBE03}">
      <dgm:prSet/>
      <dgm:spPr/>
      <dgm:t>
        <a:bodyPr/>
        <a:lstStyle/>
        <a:p>
          <a:endParaRPr lang="x-none"/>
        </a:p>
      </dgm:t>
    </dgm:pt>
    <dgm:pt modelId="{9EFF4F62-79ED-4EA0-85C1-51F88755C8EE}">
      <dgm:prSet phldrT="[Text]"/>
      <dgm:spPr/>
      <dgm:t>
        <a:bodyPr/>
        <a:lstStyle/>
        <a:p>
          <a:r>
            <a:rPr lang="en-US" b="1" dirty="0">
              <a:solidFill>
                <a:schemeClr val="tx1"/>
              </a:solidFill>
            </a:rPr>
            <a:t>d) </a:t>
          </a:r>
          <a:r>
            <a:rPr lang="tr-TR" b="1" dirty="0" smtClean="0">
              <a:solidFill>
                <a:schemeClr val="tx1"/>
              </a:solidFill>
            </a:rPr>
            <a:t>Verilerin korunması</a:t>
          </a:r>
          <a:endParaRPr lang="en-US" b="1" dirty="0">
            <a:solidFill>
              <a:schemeClr val="tx1"/>
            </a:solidFill>
          </a:endParaRPr>
        </a:p>
      </dgm:t>
    </dgm:pt>
    <dgm:pt modelId="{8EAFCDE7-4869-4D95-9359-6DA608AB28F0}" type="parTrans" cxnId="{40F08CBE-C0FF-49E9-A14D-59F0F70F60CC}">
      <dgm:prSet/>
      <dgm:spPr/>
      <dgm:t>
        <a:bodyPr/>
        <a:lstStyle/>
        <a:p>
          <a:endParaRPr lang="x-none"/>
        </a:p>
      </dgm:t>
    </dgm:pt>
    <dgm:pt modelId="{D3274077-7919-4B64-B4D8-786A32E9EF73}" type="sibTrans" cxnId="{40F08CBE-C0FF-49E9-A14D-59F0F70F60CC}">
      <dgm:prSet/>
      <dgm:spPr/>
      <dgm:t>
        <a:bodyPr/>
        <a:lstStyle/>
        <a:p>
          <a:endParaRPr lang="x-none"/>
        </a:p>
      </dgm:t>
    </dgm:pt>
    <dgm:pt modelId="{2D567ECC-EE11-40BE-8D44-12DF75E7AAA4}">
      <dgm:prSet phldrT="[Text]"/>
      <dgm:spPr/>
      <dgm:t>
        <a:bodyPr/>
        <a:lstStyle/>
        <a:p>
          <a:r>
            <a:rPr lang="en-US" b="1" dirty="0">
              <a:solidFill>
                <a:schemeClr val="tx1"/>
              </a:solidFill>
            </a:rPr>
            <a:t>e) </a:t>
          </a:r>
          <a:r>
            <a:rPr lang="tr-TR" b="1" dirty="0" smtClean="0">
              <a:solidFill>
                <a:schemeClr val="tx1"/>
              </a:solidFill>
            </a:rPr>
            <a:t>Teknik tavsiyelerin sağlanması</a:t>
          </a:r>
          <a:endParaRPr lang="en-US" b="1" dirty="0">
            <a:solidFill>
              <a:schemeClr val="tx1"/>
            </a:solidFill>
          </a:endParaRPr>
        </a:p>
      </dgm:t>
    </dgm:pt>
    <dgm:pt modelId="{096A135B-3D51-4C14-B762-4DFFB46136C9}" type="parTrans" cxnId="{45629286-2642-481F-BB3F-C9DC76E6A851}">
      <dgm:prSet/>
      <dgm:spPr/>
      <dgm:t>
        <a:bodyPr/>
        <a:lstStyle/>
        <a:p>
          <a:endParaRPr lang="x-none"/>
        </a:p>
      </dgm:t>
    </dgm:pt>
    <dgm:pt modelId="{352CE29C-C095-4E8D-B62B-E607F5416469}" type="sibTrans" cxnId="{45629286-2642-481F-BB3F-C9DC76E6A851}">
      <dgm:prSet/>
      <dgm:spPr/>
      <dgm:t>
        <a:bodyPr/>
        <a:lstStyle/>
        <a:p>
          <a:endParaRPr lang="x-none"/>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tr-TR"/>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194813" custScaleY="100196" custLinFactNeighborX="-1407"/>
      <dgm:spPr/>
      <dgm:t>
        <a:bodyPr/>
        <a:lstStyle/>
        <a:p>
          <a:endParaRPr lang="tr-TR"/>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t>
        <a:bodyPr/>
        <a:lstStyle/>
        <a:p>
          <a:endParaRPr lang="tr-TR"/>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t>
        <a:bodyPr/>
        <a:lstStyle/>
        <a:p>
          <a:endParaRPr lang="tr-TR"/>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t>
        <a:bodyPr/>
        <a:lstStyle/>
        <a:p>
          <a:endParaRPr lang="tr-TR"/>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t>
        <a:bodyPr/>
        <a:lstStyle/>
        <a:p>
          <a:endParaRPr lang="tr-TR"/>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t>
        <a:bodyPr/>
        <a:lstStyle/>
        <a:p>
          <a:endParaRPr lang="tr-TR"/>
        </a:p>
      </dgm:t>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1659B53A-B0D8-4FDB-81D9-7CC7CA347ADA}" type="presOf" srcId="{9EFF4F62-79ED-4EA0-85C1-51F88755C8EE}" destId="{0DEDE790-6650-4E13-B812-9DA3ABBAEB7C}" srcOrd="0" destOrd="0" presId="urn:microsoft.com/office/officeart/2008/layout/LinedList"/>
    <dgm:cxn modelId="{D2DD020B-3DFC-B348-B676-6EC163FF5FEB}" srcId="{3C774A1C-BB1C-4347-A758-A94A436F7244}" destId="{8E61202A-36DD-0240-811A-270D9611A395}" srcOrd="0" destOrd="0" parTransId="{B1168E5A-BE86-1A40-8851-D878ACC39274}" sibTransId="{8978AB35-F5FB-FF43-BA08-4C259A445311}"/>
    <dgm:cxn modelId="{4DAC53F3-3AC5-2A4F-8860-05DE12816360}" type="presOf" srcId="{7029F5E8-D056-AE49-BD66-3C193010DDE8}" destId="{5D9EDF3F-7B20-8E47-A431-F9F24450F874}" srcOrd="0" destOrd="0" presId="urn:microsoft.com/office/officeart/2008/layout/LinedList"/>
    <dgm:cxn modelId="{B7396B30-5537-DB48-BB49-F8121197A4DF}" type="presOf" srcId="{3C774A1C-BB1C-4347-A758-A94A436F7244}" destId="{9CA50A65-40FA-E945-A868-9E3FE840B07E}" srcOrd="0" destOrd="0" presId="urn:microsoft.com/office/officeart/2008/layout/LinedList"/>
    <dgm:cxn modelId="{45629286-2642-481F-BB3F-C9DC76E6A851}" srcId="{8E61202A-36DD-0240-811A-270D9611A395}" destId="{2D567ECC-EE11-40BE-8D44-12DF75E7AAA4}" srcOrd="4" destOrd="0" parTransId="{096A135B-3D51-4C14-B762-4DFFB46136C9}" sibTransId="{352CE29C-C095-4E8D-B62B-E607F5416469}"/>
    <dgm:cxn modelId="{40F08CBE-C0FF-49E9-A14D-59F0F70F60CC}" srcId="{8E61202A-36DD-0240-811A-270D9611A395}" destId="{9EFF4F62-79ED-4EA0-85C1-51F88755C8EE}" srcOrd="3" destOrd="0" parTransId="{8EAFCDE7-4869-4D95-9359-6DA608AB28F0}" sibTransId="{D3274077-7919-4B64-B4D8-786A32E9EF73}"/>
    <dgm:cxn modelId="{AFD2487F-444F-4C44-A623-9AAFEB90AC49}" srcId="{8E61202A-36DD-0240-811A-270D9611A395}" destId="{412DA8CB-B9E5-F44F-9FDD-EF35DF68306D}" srcOrd="1" destOrd="0" parTransId="{7E8B7982-18DC-F246-BFD4-7B9D4C9DB2CA}" sibTransId="{960A4A2E-B23E-7544-9A93-1312898E2DC4}"/>
    <dgm:cxn modelId="{5D951241-AB7E-4F09-8C62-6D80C3079C3A}" type="presOf" srcId="{D907F82D-4934-4260-A319-D0C1005DB73A}" destId="{576A2C98-791A-4E50-8CB8-1914215BEA2D}"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5441ACF7-001D-47E8-BE90-D77A819FBE03}" srcId="{8E61202A-36DD-0240-811A-270D9611A395}" destId="{D907F82D-4934-4260-A319-D0C1005DB73A}" srcOrd="2" destOrd="0" parTransId="{6643C99F-6929-4115-B10C-449964C298DB}" sibTransId="{9EB8D1B3-16DB-4A75-A7E2-3B79ADD997CE}"/>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48323BF3-E48D-4AEF-B89F-47E32787CA90}" type="presOf" srcId="{2D567ECC-EE11-40BE-8D44-12DF75E7AAA4}" destId="{27817E14-DB1F-4D8F-A68A-7A628C5AB32E}" srcOrd="0" destOrd="0" presId="urn:microsoft.com/office/officeart/2008/layout/LinedList"/>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tr-TR" sz="2600" b="1" dirty="0" smtClean="0"/>
            <a:t>7/24 Ağ değişen hukuki geleneklere ilişkin zorluğun çözümüne nasıl yardımcı olabilir?</a:t>
          </a:r>
          <a:r>
            <a:rPr lang="en-US" sz="2600" b="1" dirty="0" smtClean="0"/>
            <a:t> </a:t>
          </a:r>
          <a:endParaRPr lang="en-US" sz="2600" b="1" dirty="0"/>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dgm:spPr/>
      <dgm:t>
        <a:bodyPr/>
        <a:lstStyle/>
        <a:p>
          <a:pPr algn="l"/>
          <a:r>
            <a:rPr lang="en-US" b="1" dirty="0">
              <a:solidFill>
                <a:schemeClr val="tx1"/>
              </a:solidFill>
            </a:rPr>
            <a:t>a) </a:t>
          </a:r>
          <a:r>
            <a:rPr lang="tr-TR" b="1" dirty="0" smtClean="0">
              <a:solidFill>
                <a:schemeClr val="tx1"/>
              </a:solidFill>
            </a:rPr>
            <a:t>Şüphelilerin yerlerinin bulunması</a:t>
          </a:r>
          <a:endParaRPr lang="en-US" b="1" dirty="0">
            <a:solidFill>
              <a:schemeClr val="tx1"/>
            </a:solidFill>
          </a:endParaRP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dgm:spPr/>
      <dgm:t>
        <a:bodyPr/>
        <a:lstStyle/>
        <a:p>
          <a:r>
            <a:rPr lang="en-US" b="1" dirty="0">
              <a:solidFill>
                <a:schemeClr val="tx1"/>
              </a:solidFill>
            </a:rPr>
            <a:t>b) </a:t>
          </a:r>
          <a:r>
            <a:rPr lang="tr-TR" b="1" dirty="0" smtClean="0">
              <a:solidFill>
                <a:schemeClr val="tx1"/>
              </a:solidFill>
            </a:rPr>
            <a:t>Delillerin paylaşılması</a:t>
          </a:r>
          <a:endParaRPr lang="en-US" b="1" dirty="0">
            <a:solidFill>
              <a:schemeClr val="tx1"/>
            </a:solidFill>
          </a:endParaRP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dgm:spPr/>
      <dgm:t>
        <a:bodyPr/>
        <a:lstStyle/>
        <a:p>
          <a:r>
            <a:rPr lang="en-US" b="1" dirty="0">
              <a:solidFill>
                <a:srgbClr val="FF0000"/>
              </a:solidFill>
            </a:rPr>
            <a:t>c) </a:t>
          </a:r>
          <a:r>
            <a:rPr lang="tr-TR" b="1" dirty="0" smtClean="0">
              <a:solidFill>
                <a:srgbClr val="FF0000"/>
              </a:solidFill>
            </a:rPr>
            <a:t>Hukuki bilgi sağlanması</a:t>
          </a:r>
          <a:endParaRPr lang="en-US" b="1" dirty="0">
            <a:solidFill>
              <a:srgbClr val="FF0000"/>
            </a:solidFill>
          </a:endParaRPr>
        </a:p>
      </dgm:t>
    </dgm:pt>
    <dgm:pt modelId="{6643C99F-6929-4115-B10C-449964C298DB}" type="parTrans" cxnId="{5441ACF7-001D-47E8-BE90-D77A819FBE03}">
      <dgm:prSet/>
      <dgm:spPr/>
      <dgm:t>
        <a:bodyPr/>
        <a:lstStyle/>
        <a:p>
          <a:endParaRPr lang="x-none"/>
        </a:p>
      </dgm:t>
    </dgm:pt>
    <dgm:pt modelId="{9EB8D1B3-16DB-4A75-A7E2-3B79ADD997CE}" type="sibTrans" cxnId="{5441ACF7-001D-47E8-BE90-D77A819FBE03}">
      <dgm:prSet/>
      <dgm:spPr/>
      <dgm:t>
        <a:bodyPr/>
        <a:lstStyle/>
        <a:p>
          <a:endParaRPr lang="x-none"/>
        </a:p>
      </dgm:t>
    </dgm:pt>
    <dgm:pt modelId="{9EFF4F62-79ED-4EA0-85C1-51F88755C8EE}">
      <dgm:prSet phldrT="[Text]"/>
      <dgm:spPr/>
      <dgm:t>
        <a:bodyPr/>
        <a:lstStyle/>
        <a:p>
          <a:r>
            <a:rPr lang="en-US" b="1" dirty="0">
              <a:solidFill>
                <a:schemeClr val="tx1"/>
              </a:solidFill>
            </a:rPr>
            <a:t>d) </a:t>
          </a:r>
          <a:r>
            <a:rPr lang="tr-TR" b="1" dirty="0" smtClean="0">
              <a:solidFill>
                <a:schemeClr val="tx1"/>
              </a:solidFill>
            </a:rPr>
            <a:t>Verilerin korunması</a:t>
          </a:r>
          <a:endParaRPr lang="en-US" b="1" dirty="0">
            <a:solidFill>
              <a:schemeClr val="tx1"/>
            </a:solidFill>
          </a:endParaRPr>
        </a:p>
      </dgm:t>
    </dgm:pt>
    <dgm:pt modelId="{8EAFCDE7-4869-4D95-9359-6DA608AB28F0}" type="parTrans" cxnId="{40F08CBE-C0FF-49E9-A14D-59F0F70F60CC}">
      <dgm:prSet/>
      <dgm:spPr/>
      <dgm:t>
        <a:bodyPr/>
        <a:lstStyle/>
        <a:p>
          <a:endParaRPr lang="x-none"/>
        </a:p>
      </dgm:t>
    </dgm:pt>
    <dgm:pt modelId="{D3274077-7919-4B64-B4D8-786A32E9EF73}" type="sibTrans" cxnId="{40F08CBE-C0FF-49E9-A14D-59F0F70F60CC}">
      <dgm:prSet/>
      <dgm:spPr/>
      <dgm:t>
        <a:bodyPr/>
        <a:lstStyle/>
        <a:p>
          <a:endParaRPr lang="x-none"/>
        </a:p>
      </dgm:t>
    </dgm:pt>
    <dgm:pt modelId="{2D567ECC-EE11-40BE-8D44-12DF75E7AAA4}">
      <dgm:prSet phldrT="[Text]"/>
      <dgm:spPr/>
      <dgm:t>
        <a:bodyPr/>
        <a:lstStyle/>
        <a:p>
          <a:r>
            <a:rPr lang="en-US" b="1" dirty="0">
              <a:solidFill>
                <a:schemeClr val="tx1"/>
              </a:solidFill>
            </a:rPr>
            <a:t>e) </a:t>
          </a:r>
          <a:r>
            <a:rPr lang="tr-TR" b="1" dirty="0" smtClean="0">
              <a:solidFill>
                <a:schemeClr val="tx1"/>
              </a:solidFill>
            </a:rPr>
            <a:t>Teknik tavsiyelerin sağlanması</a:t>
          </a:r>
          <a:endParaRPr lang="en-US" b="1" dirty="0">
            <a:solidFill>
              <a:schemeClr val="tx1"/>
            </a:solidFill>
          </a:endParaRPr>
        </a:p>
      </dgm:t>
    </dgm:pt>
    <dgm:pt modelId="{096A135B-3D51-4C14-B762-4DFFB46136C9}" type="parTrans" cxnId="{45629286-2642-481F-BB3F-C9DC76E6A851}">
      <dgm:prSet/>
      <dgm:spPr/>
      <dgm:t>
        <a:bodyPr/>
        <a:lstStyle/>
        <a:p>
          <a:endParaRPr lang="x-none"/>
        </a:p>
      </dgm:t>
    </dgm:pt>
    <dgm:pt modelId="{352CE29C-C095-4E8D-B62B-E607F5416469}" type="sibTrans" cxnId="{45629286-2642-481F-BB3F-C9DC76E6A851}">
      <dgm:prSet/>
      <dgm:spPr/>
      <dgm:t>
        <a:bodyPr/>
        <a:lstStyle/>
        <a:p>
          <a:endParaRPr lang="x-none"/>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tr-TR"/>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194813" custScaleY="100196" custLinFactNeighborX="-1407"/>
      <dgm:spPr/>
      <dgm:t>
        <a:bodyPr/>
        <a:lstStyle/>
        <a:p>
          <a:endParaRPr lang="tr-TR"/>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t>
        <a:bodyPr/>
        <a:lstStyle/>
        <a:p>
          <a:endParaRPr lang="tr-TR"/>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t>
        <a:bodyPr/>
        <a:lstStyle/>
        <a:p>
          <a:endParaRPr lang="tr-TR"/>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t>
        <a:bodyPr/>
        <a:lstStyle/>
        <a:p>
          <a:endParaRPr lang="tr-TR"/>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t>
        <a:bodyPr/>
        <a:lstStyle/>
        <a:p>
          <a:endParaRPr lang="tr-TR"/>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t>
        <a:bodyPr/>
        <a:lstStyle/>
        <a:p>
          <a:endParaRPr lang="tr-TR"/>
        </a:p>
      </dgm:t>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1659B53A-B0D8-4FDB-81D9-7CC7CA347ADA}" type="presOf" srcId="{9EFF4F62-79ED-4EA0-85C1-51F88755C8EE}" destId="{0DEDE790-6650-4E13-B812-9DA3ABBAEB7C}" srcOrd="0" destOrd="0" presId="urn:microsoft.com/office/officeart/2008/layout/LinedList"/>
    <dgm:cxn modelId="{D2DD020B-3DFC-B348-B676-6EC163FF5FEB}" srcId="{3C774A1C-BB1C-4347-A758-A94A436F7244}" destId="{8E61202A-36DD-0240-811A-270D9611A395}" srcOrd="0" destOrd="0" parTransId="{B1168E5A-BE86-1A40-8851-D878ACC39274}" sibTransId="{8978AB35-F5FB-FF43-BA08-4C259A445311}"/>
    <dgm:cxn modelId="{4DAC53F3-3AC5-2A4F-8860-05DE12816360}" type="presOf" srcId="{7029F5E8-D056-AE49-BD66-3C193010DDE8}" destId="{5D9EDF3F-7B20-8E47-A431-F9F24450F874}" srcOrd="0" destOrd="0" presId="urn:microsoft.com/office/officeart/2008/layout/LinedList"/>
    <dgm:cxn modelId="{B7396B30-5537-DB48-BB49-F8121197A4DF}" type="presOf" srcId="{3C774A1C-BB1C-4347-A758-A94A436F7244}" destId="{9CA50A65-40FA-E945-A868-9E3FE840B07E}" srcOrd="0" destOrd="0" presId="urn:microsoft.com/office/officeart/2008/layout/LinedList"/>
    <dgm:cxn modelId="{45629286-2642-481F-BB3F-C9DC76E6A851}" srcId="{8E61202A-36DD-0240-811A-270D9611A395}" destId="{2D567ECC-EE11-40BE-8D44-12DF75E7AAA4}" srcOrd="4" destOrd="0" parTransId="{096A135B-3D51-4C14-B762-4DFFB46136C9}" sibTransId="{352CE29C-C095-4E8D-B62B-E607F5416469}"/>
    <dgm:cxn modelId="{40F08CBE-C0FF-49E9-A14D-59F0F70F60CC}" srcId="{8E61202A-36DD-0240-811A-270D9611A395}" destId="{9EFF4F62-79ED-4EA0-85C1-51F88755C8EE}" srcOrd="3" destOrd="0" parTransId="{8EAFCDE7-4869-4D95-9359-6DA608AB28F0}" sibTransId="{D3274077-7919-4B64-B4D8-786A32E9EF73}"/>
    <dgm:cxn modelId="{AFD2487F-444F-4C44-A623-9AAFEB90AC49}" srcId="{8E61202A-36DD-0240-811A-270D9611A395}" destId="{412DA8CB-B9E5-F44F-9FDD-EF35DF68306D}" srcOrd="1" destOrd="0" parTransId="{7E8B7982-18DC-F246-BFD4-7B9D4C9DB2CA}" sibTransId="{960A4A2E-B23E-7544-9A93-1312898E2DC4}"/>
    <dgm:cxn modelId="{5D951241-AB7E-4F09-8C62-6D80C3079C3A}" type="presOf" srcId="{D907F82D-4934-4260-A319-D0C1005DB73A}" destId="{576A2C98-791A-4E50-8CB8-1914215BEA2D}"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5441ACF7-001D-47E8-BE90-D77A819FBE03}" srcId="{8E61202A-36DD-0240-811A-270D9611A395}" destId="{D907F82D-4934-4260-A319-D0C1005DB73A}" srcOrd="2" destOrd="0" parTransId="{6643C99F-6929-4115-B10C-449964C298DB}" sibTransId="{9EB8D1B3-16DB-4A75-A7E2-3B79ADD997CE}"/>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48323BF3-E48D-4AEF-B89F-47E32787CA90}" type="presOf" srcId="{2D567ECC-EE11-40BE-8D44-12DF75E7AAA4}" destId="{27817E14-DB1F-4D8F-A68A-7A628C5AB32E}" srcOrd="0" destOrd="0" presId="urn:microsoft.com/office/officeart/2008/layout/LinedList"/>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2869139"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just" defTabSz="1155700">
            <a:lnSpc>
              <a:spcPct val="90000"/>
            </a:lnSpc>
            <a:spcBef>
              <a:spcPct val="0"/>
            </a:spcBef>
            <a:spcAft>
              <a:spcPct val="35000"/>
            </a:spcAft>
          </a:pPr>
          <a:r>
            <a:rPr lang="tr-TR" sz="2600" b="1" kern="1200" dirty="0" smtClean="0"/>
            <a:t>Özellikle elektronik delillerin paylaşılması aşamasında uzun süren karşılıklı adli yardım süreçlerinin yarattığı başlıca zorluk nedir? </a:t>
          </a:r>
          <a:r>
            <a:rPr lang="en-US" sz="2600" b="1" kern="1200" dirty="0" smtClean="0"/>
            <a:t> </a:t>
          </a:r>
          <a:endParaRPr lang="en-US" sz="2600" b="1" kern="1200" dirty="0"/>
        </a:p>
      </dsp:txBody>
      <dsp:txXfrm>
        <a:off x="0" y="2466"/>
        <a:ext cx="2869139" cy="5052045"/>
      </dsp:txXfrm>
    </dsp:sp>
    <dsp:sp modelId="{5D9EDF3F-7B20-8E47-A431-F9F24450F874}">
      <dsp:nvSpPr>
        <dsp:cNvPr id="0" name=""/>
        <dsp:cNvSpPr/>
      </dsp:nvSpPr>
      <dsp:spPr>
        <a:xfrm>
          <a:off x="2979596" y="61738"/>
          <a:ext cx="5780606"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lvl="0" algn="l" defTabSz="1555750">
            <a:lnSpc>
              <a:spcPct val="90000"/>
            </a:lnSpc>
            <a:spcBef>
              <a:spcPct val="0"/>
            </a:spcBef>
            <a:spcAft>
              <a:spcPct val="35000"/>
            </a:spcAft>
          </a:pPr>
          <a:r>
            <a:rPr lang="en-US" sz="3500" b="1" kern="1200" dirty="0">
              <a:solidFill>
                <a:schemeClr val="tx1"/>
              </a:solidFill>
            </a:rPr>
            <a:t>a) </a:t>
          </a:r>
          <a:r>
            <a:rPr lang="tr-TR" sz="3500" b="1" kern="1200" dirty="0" smtClean="0">
              <a:solidFill>
                <a:schemeClr val="tx1"/>
              </a:solidFill>
            </a:rPr>
            <a:t>Duruşmalardaki gecikmeler</a:t>
          </a:r>
          <a:endParaRPr lang="en-US" sz="3500" b="1" kern="1200" dirty="0">
            <a:solidFill>
              <a:schemeClr val="tx1"/>
            </a:solidFill>
          </a:endParaRPr>
        </a:p>
      </dsp:txBody>
      <dsp:txXfrm>
        <a:off x="2979596" y="61738"/>
        <a:ext cx="5780606" cy="1185449"/>
      </dsp:txXfrm>
    </dsp:sp>
    <dsp:sp modelId="{EB798B99-5590-864A-A2C1-F553D99D3FAA}">
      <dsp:nvSpPr>
        <dsp:cNvPr id="0" name=""/>
        <dsp:cNvSpPr/>
      </dsp:nvSpPr>
      <dsp:spPr>
        <a:xfrm>
          <a:off x="2869139" y="1247188"/>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979596" y="1306461"/>
          <a:ext cx="5780606"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lvl="0" algn="l" defTabSz="1555750">
            <a:lnSpc>
              <a:spcPct val="90000"/>
            </a:lnSpc>
            <a:spcBef>
              <a:spcPct val="0"/>
            </a:spcBef>
            <a:spcAft>
              <a:spcPct val="35000"/>
            </a:spcAft>
          </a:pPr>
          <a:r>
            <a:rPr lang="en-US" sz="3500" b="1" kern="1200" dirty="0">
              <a:solidFill>
                <a:schemeClr val="tx1"/>
              </a:solidFill>
            </a:rPr>
            <a:t>b) </a:t>
          </a:r>
          <a:r>
            <a:rPr lang="tr-TR" sz="3500" b="1" kern="1200" dirty="0" smtClean="0">
              <a:solidFill>
                <a:schemeClr val="tx1"/>
              </a:solidFill>
            </a:rPr>
            <a:t>Elektronik delil uçucudur</a:t>
          </a:r>
          <a:endParaRPr lang="en-US" sz="3500" b="1" kern="1200" dirty="0">
            <a:solidFill>
              <a:schemeClr val="tx1"/>
            </a:solidFill>
          </a:endParaRPr>
        </a:p>
      </dsp:txBody>
      <dsp:txXfrm>
        <a:off x="2979596" y="1306461"/>
        <a:ext cx="5780606" cy="1185449"/>
      </dsp:txXfrm>
    </dsp:sp>
    <dsp:sp modelId="{1E88F2A9-FC8F-2A4F-ABF4-2C5837CA76E5}">
      <dsp:nvSpPr>
        <dsp:cNvPr id="0" name=""/>
        <dsp:cNvSpPr/>
      </dsp:nvSpPr>
      <dsp:spPr>
        <a:xfrm>
          <a:off x="2869139" y="2491911"/>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2979596" y="2551183"/>
          <a:ext cx="5780606"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lvl="0" algn="l" defTabSz="1555750">
            <a:lnSpc>
              <a:spcPct val="90000"/>
            </a:lnSpc>
            <a:spcBef>
              <a:spcPct val="0"/>
            </a:spcBef>
            <a:spcAft>
              <a:spcPct val="35000"/>
            </a:spcAft>
          </a:pPr>
          <a:r>
            <a:rPr lang="en-US" sz="3500" b="1" kern="1200" dirty="0">
              <a:solidFill>
                <a:schemeClr val="tx1"/>
              </a:solidFill>
            </a:rPr>
            <a:t>c) </a:t>
          </a:r>
          <a:r>
            <a:rPr lang="tr-TR" sz="3500" b="1" kern="1200" dirty="0" smtClean="0">
              <a:solidFill>
                <a:schemeClr val="tx1"/>
              </a:solidFill>
            </a:rPr>
            <a:t>Ayrıntılı evrak işleri</a:t>
          </a:r>
          <a:endParaRPr lang="en-US" sz="3500" b="1" kern="1200" dirty="0">
            <a:solidFill>
              <a:schemeClr val="tx1"/>
            </a:solidFill>
          </a:endParaRPr>
        </a:p>
      </dsp:txBody>
      <dsp:txXfrm>
        <a:off x="2979596" y="2551183"/>
        <a:ext cx="5780606" cy="1185449"/>
      </dsp:txXfrm>
    </dsp:sp>
    <dsp:sp modelId="{45167FBC-5EE3-4C8A-A94C-30BB5DE89AD6}">
      <dsp:nvSpPr>
        <dsp:cNvPr id="0" name=""/>
        <dsp:cNvSpPr/>
      </dsp:nvSpPr>
      <dsp:spPr>
        <a:xfrm>
          <a:off x="2869139" y="3736633"/>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2987488" y="3795905"/>
          <a:ext cx="5780606"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lvl="0" algn="l" defTabSz="1555750">
            <a:lnSpc>
              <a:spcPct val="90000"/>
            </a:lnSpc>
            <a:spcBef>
              <a:spcPct val="0"/>
            </a:spcBef>
            <a:spcAft>
              <a:spcPct val="35000"/>
            </a:spcAft>
          </a:pPr>
          <a:r>
            <a:rPr lang="en-US" sz="3500" b="1" kern="1200" dirty="0">
              <a:solidFill>
                <a:schemeClr val="tx1"/>
              </a:solidFill>
            </a:rPr>
            <a:t>d) </a:t>
          </a:r>
          <a:r>
            <a:rPr lang="tr-TR" sz="3500" b="1" kern="1200" dirty="0" smtClean="0">
              <a:solidFill>
                <a:schemeClr val="tx1"/>
              </a:solidFill>
            </a:rPr>
            <a:t>Elektronik delil korunamaz </a:t>
          </a:r>
          <a:r>
            <a:rPr lang="en-US" sz="3500" b="1" kern="1200" dirty="0" smtClean="0">
              <a:solidFill>
                <a:schemeClr val="tx1"/>
              </a:solidFill>
            </a:rPr>
            <a:t> </a:t>
          </a:r>
          <a:endParaRPr lang="en-US" sz="3500" b="1" kern="1200" dirty="0">
            <a:solidFill>
              <a:schemeClr val="tx1"/>
            </a:solidFill>
          </a:endParaRPr>
        </a:p>
      </dsp:txBody>
      <dsp:txXfrm>
        <a:off x="2987488" y="3795905"/>
        <a:ext cx="5780606" cy="1185449"/>
      </dsp:txXfrm>
    </dsp:sp>
    <dsp:sp modelId="{41DAB04F-B76E-41A3-BF92-19D36F058A9E}">
      <dsp:nvSpPr>
        <dsp:cNvPr id="0" name=""/>
        <dsp:cNvSpPr/>
      </dsp:nvSpPr>
      <dsp:spPr>
        <a:xfrm>
          <a:off x="2869139" y="4981355"/>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2869139"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tr-TR" sz="2600" b="1" kern="1200" dirty="0" smtClean="0"/>
            <a:t>Özellikle elektronik delillerin paylaşılması aşamasında uzun süren karşılıklı adli yardım süreçlerinin yarattığı başlıca zorluk nedir? </a:t>
          </a:r>
        </a:p>
      </dsp:txBody>
      <dsp:txXfrm>
        <a:off x="0" y="2466"/>
        <a:ext cx="2869139" cy="5052045"/>
      </dsp:txXfrm>
    </dsp:sp>
    <dsp:sp modelId="{5D9EDF3F-7B20-8E47-A431-F9F24450F874}">
      <dsp:nvSpPr>
        <dsp:cNvPr id="0" name=""/>
        <dsp:cNvSpPr/>
      </dsp:nvSpPr>
      <dsp:spPr>
        <a:xfrm>
          <a:off x="2979596" y="61738"/>
          <a:ext cx="5780606"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lvl="0" algn="l" defTabSz="1555750">
            <a:lnSpc>
              <a:spcPct val="90000"/>
            </a:lnSpc>
            <a:spcBef>
              <a:spcPct val="0"/>
            </a:spcBef>
            <a:spcAft>
              <a:spcPct val="35000"/>
            </a:spcAft>
          </a:pPr>
          <a:r>
            <a:rPr lang="en-US" sz="3500" b="1" kern="1200" dirty="0">
              <a:solidFill>
                <a:schemeClr val="tx1"/>
              </a:solidFill>
            </a:rPr>
            <a:t>a) </a:t>
          </a:r>
          <a:r>
            <a:rPr lang="tr-TR" sz="3500" b="1" kern="1200" dirty="0" smtClean="0">
              <a:solidFill>
                <a:schemeClr val="tx1"/>
              </a:solidFill>
            </a:rPr>
            <a:t>Duruşmalardaki gecikmeler</a:t>
          </a:r>
          <a:r>
            <a:rPr lang="en-US" sz="3500" b="1" kern="1200" dirty="0" smtClean="0">
              <a:solidFill>
                <a:schemeClr val="tx1"/>
              </a:solidFill>
            </a:rPr>
            <a:t> </a:t>
          </a:r>
          <a:endParaRPr lang="en-US" sz="3500" b="1" kern="1200" dirty="0">
            <a:solidFill>
              <a:schemeClr val="tx1"/>
            </a:solidFill>
          </a:endParaRPr>
        </a:p>
      </dsp:txBody>
      <dsp:txXfrm>
        <a:off x="2979596" y="61738"/>
        <a:ext cx="5780606" cy="1185449"/>
      </dsp:txXfrm>
    </dsp:sp>
    <dsp:sp modelId="{EB798B99-5590-864A-A2C1-F553D99D3FAA}">
      <dsp:nvSpPr>
        <dsp:cNvPr id="0" name=""/>
        <dsp:cNvSpPr/>
      </dsp:nvSpPr>
      <dsp:spPr>
        <a:xfrm>
          <a:off x="2869139" y="1247188"/>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979596" y="1306461"/>
          <a:ext cx="5780606"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lvl="0" algn="l" defTabSz="1555750">
            <a:lnSpc>
              <a:spcPct val="90000"/>
            </a:lnSpc>
            <a:spcBef>
              <a:spcPct val="0"/>
            </a:spcBef>
            <a:spcAft>
              <a:spcPct val="35000"/>
            </a:spcAft>
          </a:pPr>
          <a:r>
            <a:rPr lang="en-US" sz="3500" b="1" kern="1200" dirty="0">
              <a:solidFill>
                <a:srgbClr val="FF0000"/>
              </a:solidFill>
            </a:rPr>
            <a:t>b) </a:t>
          </a:r>
          <a:r>
            <a:rPr lang="tr-TR" sz="3500" b="1" kern="1200" dirty="0" smtClean="0">
              <a:solidFill>
                <a:srgbClr val="FF0000"/>
              </a:solidFill>
            </a:rPr>
            <a:t>Elektronik delil uçucudur</a:t>
          </a:r>
          <a:endParaRPr lang="en-US" sz="3500" b="1" kern="1200" dirty="0">
            <a:solidFill>
              <a:srgbClr val="FF0000"/>
            </a:solidFill>
          </a:endParaRPr>
        </a:p>
      </dsp:txBody>
      <dsp:txXfrm>
        <a:off x="2979596" y="1306461"/>
        <a:ext cx="5780606" cy="1185449"/>
      </dsp:txXfrm>
    </dsp:sp>
    <dsp:sp modelId="{1E88F2A9-FC8F-2A4F-ABF4-2C5837CA76E5}">
      <dsp:nvSpPr>
        <dsp:cNvPr id="0" name=""/>
        <dsp:cNvSpPr/>
      </dsp:nvSpPr>
      <dsp:spPr>
        <a:xfrm>
          <a:off x="2869139" y="2491911"/>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2979596" y="2551183"/>
          <a:ext cx="5780606"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lvl="0" algn="l" defTabSz="1555750">
            <a:lnSpc>
              <a:spcPct val="90000"/>
            </a:lnSpc>
            <a:spcBef>
              <a:spcPct val="0"/>
            </a:spcBef>
            <a:spcAft>
              <a:spcPct val="35000"/>
            </a:spcAft>
          </a:pPr>
          <a:r>
            <a:rPr lang="en-US" sz="3500" b="1" kern="1200" dirty="0">
              <a:solidFill>
                <a:schemeClr val="tx1"/>
              </a:solidFill>
            </a:rPr>
            <a:t>c) </a:t>
          </a:r>
          <a:r>
            <a:rPr lang="tr-TR" sz="3500" b="1" kern="1200" dirty="0" smtClean="0">
              <a:solidFill>
                <a:schemeClr val="tx1"/>
              </a:solidFill>
            </a:rPr>
            <a:t>Detaylı evrak işleri</a:t>
          </a:r>
          <a:endParaRPr lang="en-US" sz="3500" b="1" kern="1200" dirty="0">
            <a:solidFill>
              <a:schemeClr val="tx1"/>
            </a:solidFill>
          </a:endParaRPr>
        </a:p>
      </dsp:txBody>
      <dsp:txXfrm>
        <a:off x="2979596" y="2551183"/>
        <a:ext cx="5780606" cy="1185449"/>
      </dsp:txXfrm>
    </dsp:sp>
    <dsp:sp modelId="{45167FBC-5EE3-4C8A-A94C-30BB5DE89AD6}">
      <dsp:nvSpPr>
        <dsp:cNvPr id="0" name=""/>
        <dsp:cNvSpPr/>
      </dsp:nvSpPr>
      <dsp:spPr>
        <a:xfrm>
          <a:off x="2869139" y="3736633"/>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2987488" y="3795905"/>
          <a:ext cx="5780606"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lvl="0" algn="l" defTabSz="1555750">
            <a:lnSpc>
              <a:spcPct val="90000"/>
            </a:lnSpc>
            <a:spcBef>
              <a:spcPct val="0"/>
            </a:spcBef>
            <a:spcAft>
              <a:spcPct val="35000"/>
            </a:spcAft>
          </a:pPr>
          <a:r>
            <a:rPr lang="en-US" sz="3500" b="1" kern="1200" dirty="0">
              <a:solidFill>
                <a:schemeClr val="tx1"/>
              </a:solidFill>
            </a:rPr>
            <a:t>d) </a:t>
          </a:r>
          <a:r>
            <a:rPr lang="tr-TR" sz="3500" b="1" kern="1200" dirty="0" smtClean="0">
              <a:solidFill>
                <a:schemeClr val="tx1"/>
              </a:solidFill>
            </a:rPr>
            <a:t>Elektronik delil korunamaz </a:t>
          </a:r>
          <a:endParaRPr lang="en-US" sz="3500" b="1" kern="1200" dirty="0">
            <a:solidFill>
              <a:schemeClr val="tx1"/>
            </a:solidFill>
          </a:endParaRPr>
        </a:p>
      </dsp:txBody>
      <dsp:txXfrm>
        <a:off x="2987488" y="3795905"/>
        <a:ext cx="5780606" cy="1185449"/>
      </dsp:txXfrm>
    </dsp:sp>
    <dsp:sp modelId="{41DAB04F-B76E-41A3-BF92-19D36F058A9E}">
      <dsp:nvSpPr>
        <dsp:cNvPr id="0" name=""/>
        <dsp:cNvSpPr/>
      </dsp:nvSpPr>
      <dsp:spPr>
        <a:xfrm>
          <a:off x="2869139" y="4981355"/>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2869139"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just" defTabSz="1155700">
            <a:lnSpc>
              <a:spcPct val="90000"/>
            </a:lnSpc>
            <a:spcBef>
              <a:spcPct val="0"/>
            </a:spcBef>
            <a:spcAft>
              <a:spcPct val="35000"/>
            </a:spcAft>
          </a:pPr>
          <a:r>
            <a:rPr lang="tr-TR" sz="2600" b="1" kern="1200" dirty="0" smtClean="0"/>
            <a:t>7/24 Ağ değişen hukuki geleneklere ilişkin zorluğun çözümüne nasıl yardımcı olabilir?</a:t>
          </a:r>
          <a:r>
            <a:rPr lang="en-US" sz="2600" b="1" kern="1200" dirty="0" smtClean="0"/>
            <a:t> </a:t>
          </a:r>
          <a:endParaRPr lang="en-US" sz="2600" b="1" kern="1200" dirty="0"/>
        </a:p>
      </dsp:txBody>
      <dsp:txXfrm>
        <a:off x="0" y="2466"/>
        <a:ext cx="2869139" cy="5052045"/>
      </dsp:txXfrm>
    </dsp:sp>
    <dsp:sp modelId="{5D9EDF3F-7B20-8E47-A431-F9F24450F874}">
      <dsp:nvSpPr>
        <dsp:cNvPr id="0" name=""/>
        <dsp:cNvSpPr/>
      </dsp:nvSpPr>
      <dsp:spPr>
        <a:xfrm>
          <a:off x="2979596" y="49982"/>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n-US" sz="2900" b="1" kern="1200" dirty="0">
              <a:solidFill>
                <a:schemeClr val="tx1"/>
              </a:solidFill>
            </a:rPr>
            <a:t>a) </a:t>
          </a:r>
          <a:r>
            <a:rPr lang="tr-TR" sz="2900" b="1" kern="1200" dirty="0" smtClean="0">
              <a:solidFill>
                <a:schemeClr val="tx1"/>
              </a:solidFill>
            </a:rPr>
            <a:t>Şüphelilerin yerlerinin bulunması</a:t>
          </a:r>
          <a:endParaRPr lang="en-US" sz="2900" b="1" kern="1200" dirty="0">
            <a:solidFill>
              <a:schemeClr val="tx1"/>
            </a:solidFill>
          </a:endParaRPr>
        </a:p>
      </dsp:txBody>
      <dsp:txXfrm>
        <a:off x="2979596" y="49982"/>
        <a:ext cx="5780606" cy="950329"/>
      </dsp:txXfrm>
    </dsp:sp>
    <dsp:sp modelId="{EB798B99-5590-864A-A2C1-F553D99D3FAA}">
      <dsp:nvSpPr>
        <dsp:cNvPr id="0" name=""/>
        <dsp:cNvSpPr/>
      </dsp:nvSpPr>
      <dsp:spPr>
        <a:xfrm>
          <a:off x="2869139" y="1000312"/>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979596" y="1047828"/>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n-US" sz="2900" b="1" kern="1200" dirty="0">
              <a:solidFill>
                <a:schemeClr val="tx1"/>
              </a:solidFill>
            </a:rPr>
            <a:t>b) </a:t>
          </a:r>
          <a:r>
            <a:rPr lang="tr-TR" sz="2900" b="1" kern="1200" dirty="0" smtClean="0">
              <a:solidFill>
                <a:schemeClr val="tx1"/>
              </a:solidFill>
            </a:rPr>
            <a:t>Delillerin paylaşılması</a:t>
          </a:r>
          <a:endParaRPr lang="en-US" sz="2900" b="1" kern="1200" dirty="0">
            <a:solidFill>
              <a:schemeClr val="tx1"/>
            </a:solidFill>
          </a:endParaRPr>
        </a:p>
      </dsp:txBody>
      <dsp:txXfrm>
        <a:off x="2979596" y="1047828"/>
        <a:ext cx="5780606" cy="950329"/>
      </dsp:txXfrm>
    </dsp:sp>
    <dsp:sp modelId="{1E88F2A9-FC8F-2A4F-ABF4-2C5837CA76E5}">
      <dsp:nvSpPr>
        <dsp:cNvPr id="0" name=""/>
        <dsp:cNvSpPr/>
      </dsp:nvSpPr>
      <dsp:spPr>
        <a:xfrm>
          <a:off x="2869139" y="1998158"/>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2979596" y="2045674"/>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n-US" sz="2900" b="1" kern="1200" dirty="0">
              <a:solidFill>
                <a:schemeClr val="tx1"/>
              </a:solidFill>
            </a:rPr>
            <a:t>c) </a:t>
          </a:r>
          <a:r>
            <a:rPr lang="tr-TR" sz="2900" b="1" kern="1200" dirty="0" smtClean="0">
              <a:solidFill>
                <a:schemeClr val="tx1"/>
              </a:solidFill>
            </a:rPr>
            <a:t>Hukuki bilgi sağlanması </a:t>
          </a:r>
          <a:endParaRPr lang="en-US" sz="2900" b="1" kern="1200" dirty="0">
            <a:solidFill>
              <a:schemeClr val="tx1"/>
            </a:solidFill>
          </a:endParaRPr>
        </a:p>
      </dsp:txBody>
      <dsp:txXfrm>
        <a:off x="2979596" y="2045674"/>
        <a:ext cx="5780606" cy="950329"/>
      </dsp:txXfrm>
    </dsp:sp>
    <dsp:sp modelId="{45167FBC-5EE3-4C8A-A94C-30BB5DE89AD6}">
      <dsp:nvSpPr>
        <dsp:cNvPr id="0" name=""/>
        <dsp:cNvSpPr/>
      </dsp:nvSpPr>
      <dsp:spPr>
        <a:xfrm>
          <a:off x="2869139" y="2996004"/>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2987488" y="3043520"/>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n-US" sz="2900" b="1" kern="1200" dirty="0">
              <a:solidFill>
                <a:schemeClr val="tx1"/>
              </a:solidFill>
            </a:rPr>
            <a:t>d) </a:t>
          </a:r>
          <a:r>
            <a:rPr lang="tr-TR" sz="2900" b="1" kern="1200" dirty="0" smtClean="0">
              <a:solidFill>
                <a:schemeClr val="tx1"/>
              </a:solidFill>
            </a:rPr>
            <a:t>Verilerin korunması</a:t>
          </a:r>
          <a:endParaRPr lang="en-US" sz="2900" b="1" kern="1200" dirty="0">
            <a:solidFill>
              <a:schemeClr val="tx1"/>
            </a:solidFill>
          </a:endParaRPr>
        </a:p>
      </dsp:txBody>
      <dsp:txXfrm>
        <a:off x="2987488" y="3043520"/>
        <a:ext cx="5780606" cy="950329"/>
      </dsp:txXfrm>
    </dsp:sp>
    <dsp:sp modelId="{41DAB04F-B76E-41A3-BF92-19D36F058A9E}">
      <dsp:nvSpPr>
        <dsp:cNvPr id="0" name=""/>
        <dsp:cNvSpPr/>
      </dsp:nvSpPr>
      <dsp:spPr>
        <a:xfrm>
          <a:off x="2869139" y="3993850"/>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2979596" y="4041366"/>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n-US" sz="2900" b="1" kern="1200" dirty="0">
              <a:solidFill>
                <a:schemeClr val="tx1"/>
              </a:solidFill>
            </a:rPr>
            <a:t>e) </a:t>
          </a:r>
          <a:r>
            <a:rPr lang="tr-TR" sz="2900" b="1" kern="1200" dirty="0" smtClean="0">
              <a:solidFill>
                <a:schemeClr val="tx1"/>
              </a:solidFill>
            </a:rPr>
            <a:t>Teknik tavsiyelerin sağlanması</a:t>
          </a:r>
          <a:endParaRPr lang="en-US" sz="2900" b="1" kern="1200" dirty="0">
            <a:solidFill>
              <a:schemeClr val="tx1"/>
            </a:solidFill>
          </a:endParaRPr>
        </a:p>
      </dsp:txBody>
      <dsp:txXfrm>
        <a:off x="2979596" y="4041366"/>
        <a:ext cx="5780606" cy="950329"/>
      </dsp:txXfrm>
    </dsp:sp>
    <dsp:sp modelId="{9B1E8AEA-2A8D-4500-8486-4DCED5C7B4CD}">
      <dsp:nvSpPr>
        <dsp:cNvPr id="0" name=""/>
        <dsp:cNvSpPr/>
      </dsp:nvSpPr>
      <dsp:spPr>
        <a:xfrm>
          <a:off x="2869139" y="4991696"/>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2869139"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just" defTabSz="1155700">
            <a:lnSpc>
              <a:spcPct val="90000"/>
            </a:lnSpc>
            <a:spcBef>
              <a:spcPct val="0"/>
            </a:spcBef>
            <a:spcAft>
              <a:spcPct val="35000"/>
            </a:spcAft>
          </a:pPr>
          <a:r>
            <a:rPr lang="tr-TR" sz="2600" b="1" kern="1200" dirty="0" smtClean="0"/>
            <a:t>7/24 Ağ değişen hukuki geleneklere ilişkin zorluğun çözümüne nasıl yardımcı olabilir?</a:t>
          </a:r>
          <a:r>
            <a:rPr lang="en-US" sz="2600" b="1" kern="1200" dirty="0" smtClean="0"/>
            <a:t> </a:t>
          </a:r>
          <a:endParaRPr lang="en-US" sz="2600" b="1" kern="1200" dirty="0"/>
        </a:p>
      </dsp:txBody>
      <dsp:txXfrm>
        <a:off x="0" y="2466"/>
        <a:ext cx="2869139" cy="5052045"/>
      </dsp:txXfrm>
    </dsp:sp>
    <dsp:sp modelId="{5D9EDF3F-7B20-8E47-A431-F9F24450F874}">
      <dsp:nvSpPr>
        <dsp:cNvPr id="0" name=""/>
        <dsp:cNvSpPr/>
      </dsp:nvSpPr>
      <dsp:spPr>
        <a:xfrm>
          <a:off x="2979596" y="49982"/>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n-US" sz="2900" b="1" kern="1200" dirty="0">
              <a:solidFill>
                <a:schemeClr val="tx1"/>
              </a:solidFill>
            </a:rPr>
            <a:t>a) </a:t>
          </a:r>
          <a:r>
            <a:rPr lang="tr-TR" sz="2900" b="1" kern="1200" dirty="0" smtClean="0">
              <a:solidFill>
                <a:schemeClr val="tx1"/>
              </a:solidFill>
            </a:rPr>
            <a:t>Şüphelilerin yerlerinin bulunması</a:t>
          </a:r>
          <a:endParaRPr lang="en-US" sz="2900" b="1" kern="1200" dirty="0">
            <a:solidFill>
              <a:schemeClr val="tx1"/>
            </a:solidFill>
          </a:endParaRPr>
        </a:p>
      </dsp:txBody>
      <dsp:txXfrm>
        <a:off x="2979596" y="49982"/>
        <a:ext cx="5780606" cy="950329"/>
      </dsp:txXfrm>
    </dsp:sp>
    <dsp:sp modelId="{EB798B99-5590-864A-A2C1-F553D99D3FAA}">
      <dsp:nvSpPr>
        <dsp:cNvPr id="0" name=""/>
        <dsp:cNvSpPr/>
      </dsp:nvSpPr>
      <dsp:spPr>
        <a:xfrm>
          <a:off x="2869139" y="1000312"/>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979596" y="1047828"/>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n-US" sz="2900" b="1" kern="1200" dirty="0">
              <a:solidFill>
                <a:schemeClr val="tx1"/>
              </a:solidFill>
            </a:rPr>
            <a:t>b) </a:t>
          </a:r>
          <a:r>
            <a:rPr lang="tr-TR" sz="2900" b="1" kern="1200" dirty="0" smtClean="0">
              <a:solidFill>
                <a:schemeClr val="tx1"/>
              </a:solidFill>
            </a:rPr>
            <a:t>Delillerin paylaşılması</a:t>
          </a:r>
          <a:endParaRPr lang="en-US" sz="2900" b="1" kern="1200" dirty="0">
            <a:solidFill>
              <a:schemeClr val="tx1"/>
            </a:solidFill>
          </a:endParaRPr>
        </a:p>
      </dsp:txBody>
      <dsp:txXfrm>
        <a:off x="2979596" y="1047828"/>
        <a:ext cx="5780606" cy="950329"/>
      </dsp:txXfrm>
    </dsp:sp>
    <dsp:sp modelId="{1E88F2A9-FC8F-2A4F-ABF4-2C5837CA76E5}">
      <dsp:nvSpPr>
        <dsp:cNvPr id="0" name=""/>
        <dsp:cNvSpPr/>
      </dsp:nvSpPr>
      <dsp:spPr>
        <a:xfrm>
          <a:off x="2869139" y="1998158"/>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2979596" y="2045674"/>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n-US" sz="2900" b="1" kern="1200" dirty="0">
              <a:solidFill>
                <a:srgbClr val="FF0000"/>
              </a:solidFill>
            </a:rPr>
            <a:t>c) </a:t>
          </a:r>
          <a:r>
            <a:rPr lang="tr-TR" sz="2900" b="1" kern="1200" dirty="0" smtClean="0">
              <a:solidFill>
                <a:srgbClr val="FF0000"/>
              </a:solidFill>
            </a:rPr>
            <a:t>Hukuki bilgi sağlanması</a:t>
          </a:r>
          <a:endParaRPr lang="en-US" sz="2900" b="1" kern="1200" dirty="0">
            <a:solidFill>
              <a:srgbClr val="FF0000"/>
            </a:solidFill>
          </a:endParaRPr>
        </a:p>
      </dsp:txBody>
      <dsp:txXfrm>
        <a:off x="2979596" y="2045674"/>
        <a:ext cx="5780606" cy="950329"/>
      </dsp:txXfrm>
    </dsp:sp>
    <dsp:sp modelId="{45167FBC-5EE3-4C8A-A94C-30BB5DE89AD6}">
      <dsp:nvSpPr>
        <dsp:cNvPr id="0" name=""/>
        <dsp:cNvSpPr/>
      </dsp:nvSpPr>
      <dsp:spPr>
        <a:xfrm>
          <a:off x="2869139" y="2996004"/>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2987488" y="3043520"/>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n-US" sz="2900" b="1" kern="1200" dirty="0">
              <a:solidFill>
                <a:schemeClr val="tx1"/>
              </a:solidFill>
            </a:rPr>
            <a:t>d) </a:t>
          </a:r>
          <a:r>
            <a:rPr lang="tr-TR" sz="2900" b="1" kern="1200" dirty="0" smtClean="0">
              <a:solidFill>
                <a:schemeClr val="tx1"/>
              </a:solidFill>
            </a:rPr>
            <a:t>Verilerin korunması</a:t>
          </a:r>
          <a:endParaRPr lang="en-US" sz="2900" b="1" kern="1200" dirty="0">
            <a:solidFill>
              <a:schemeClr val="tx1"/>
            </a:solidFill>
          </a:endParaRPr>
        </a:p>
      </dsp:txBody>
      <dsp:txXfrm>
        <a:off x="2987488" y="3043520"/>
        <a:ext cx="5780606" cy="950329"/>
      </dsp:txXfrm>
    </dsp:sp>
    <dsp:sp modelId="{41DAB04F-B76E-41A3-BF92-19D36F058A9E}">
      <dsp:nvSpPr>
        <dsp:cNvPr id="0" name=""/>
        <dsp:cNvSpPr/>
      </dsp:nvSpPr>
      <dsp:spPr>
        <a:xfrm>
          <a:off x="2869139" y="3993850"/>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2979596" y="4041366"/>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n-US" sz="2900" b="1" kern="1200" dirty="0">
              <a:solidFill>
                <a:schemeClr val="tx1"/>
              </a:solidFill>
            </a:rPr>
            <a:t>e) </a:t>
          </a:r>
          <a:r>
            <a:rPr lang="tr-TR" sz="2900" b="1" kern="1200" dirty="0" smtClean="0">
              <a:solidFill>
                <a:schemeClr val="tx1"/>
              </a:solidFill>
            </a:rPr>
            <a:t>Teknik tavsiyelerin sağlanması</a:t>
          </a:r>
          <a:endParaRPr lang="en-US" sz="2900" b="1" kern="1200" dirty="0">
            <a:solidFill>
              <a:schemeClr val="tx1"/>
            </a:solidFill>
          </a:endParaRPr>
        </a:p>
      </dsp:txBody>
      <dsp:txXfrm>
        <a:off x="2979596" y="4041366"/>
        <a:ext cx="5780606" cy="950329"/>
      </dsp:txXfrm>
    </dsp:sp>
    <dsp:sp modelId="{9B1E8AEA-2A8D-4500-8486-4DCED5C7B4CD}">
      <dsp:nvSpPr>
        <dsp:cNvPr id="0" name=""/>
        <dsp:cNvSpPr/>
      </dsp:nvSpPr>
      <dsp:spPr>
        <a:xfrm>
          <a:off x="2869139" y="4991696"/>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C1B3EDF1-F18A-45C1-B6F1-897AB80CF26C}" type="datetime1">
              <a:rPr lang="en-US"/>
              <a:pPr>
                <a:defRPr/>
              </a:pPr>
              <a:t>4/12/2021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26CF4C01-59D1-40AC-ABAA-0AE036E9F18B}" type="slidenum">
              <a:rPr lang="en-US"/>
              <a:pPr>
                <a:defRPr/>
              </a:pPr>
              <a:t>‹#›</a:t>
            </a:fld>
            <a:endParaRPr lang="en-US"/>
          </a:p>
        </p:txBody>
      </p:sp>
    </p:spTree>
    <p:extLst>
      <p:ext uri="{BB962C8B-B14F-4D97-AF65-F5344CB8AC3E}">
        <p14:creationId xmlns:p14="http://schemas.microsoft.com/office/powerpoint/2010/main" val="102870491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shutterstock.com/image-vector/translation-icon-vector-1134316640"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shutterstock.com/image-vector/world-map-color-bright-political-vector-1723875631"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a:t>
            </a:fld>
            <a:endParaRPr lang="en-US"/>
          </a:p>
        </p:txBody>
      </p:sp>
    </p:spTree>
    <p:extLst>
      <p:ext uri="{BB962C8B-B14F-4D97-AF65-F5344CB8AC3E}">
        <p14:creationId xmlns:p14="http://schemas.microsoft.com/office/powerpoint/2010/main" val="189317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smtClean="0"/>
              <a:t>Doğru</a:t>
            </a:r>
            <a:r>
              <a:rPr lang="en-US" dirty="0" smtClean="0"/>
              <a:t> </a:t>
            </a:r>
            <a:r>
              <a:rPr lang="en-US" dirty="0" err="1" smtClean="0"/>
              <a:t>cevap</a:t>
            </a:r>
            <a:r>
              <a:rPr lang="en-US" dirty="0" smtClean="0"/>
              <a:t> b) </a:t>
            </a:r>
            <a:r>
              <a:rPr lang="en-US" dirty="0" err="1" smtClean="0"/>
              <a:t>Elektronik</a:t>
            </a:r>
            <a:r>
              <a:rPr lang="en-US" dirty="0" smtClean="0"/>
              <a:t> </a:t>
            </a:r>
            <a:r>
              <a:rPr lang="en-US" dirty="0" err="1" smtClean="0"/>
              <a:t>delil</a:t>
            </a:r>
            <a:r>
              <a:rPr lang="en-US" dirty="0" smtClean="0"/>
              <a:t> </a:t>
            </a:r>
            <a:r>
              <a:rPr lang="en-US" dirty="0" err="1" smtClean="0"/>
              <a:t>uçucudur</a:t>
            </a:r>
            <a:r>
              <a:rPr lang="en-US" dirty="0" smtClean="0"/>
              <a:t>.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a:t>
            </a:fld>
            <a:endParaRPr lang="en-US"/>
          </a:p>
        </p:txBody>
      </p:sp>
    </p:spTree>
    <p:extLst>
      <p:ext uri="{BB962C8B-B14F-4D97-AF65-F5344CB8AC3E}">
        <p14:creationId xmlns:p14="http://schemas.microsoft.com/office/powerpoint/2010/main" val="762811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noProof="0" dirty="0" smtClean="0"/>
              <a:t>Bu slayt, elektronik delillere ilişkin uluslararası işbirliği ile ilgili ikinci zorluğu ele almaktadır. </a:t>
            </a:r>
          </a:p>
          <a:p>
            <a:endParaRPr lang="tr-TR" noProof="0" dirty="0" smtClean="0"/>
          </a:p>
          <a:p>
            <a:r>
              <a:rPr lang="tr-TR" noProof="0" dirty="0" smtClean="0"/>
              <a:t>Eğitici dile ilişkin zorluğu kısaca anlatmalıdır.</a:t>
            </a:r>
            <a:r>
              <a:rPr lang="tr-TR" baseline="0" noProof="0" dirty="0" smtClean="0"/>
              <a:t> Farklı ülkelerin hukuk sistemlerinin bulunduğu ve karşılıklı adli yardım taleplerini işletebilecekleri farklı resmi dilleri vardır</a:t>
            </a:r>
            <a:r>
              <a:rPr lang="tr-TR" noProof="0" dirty="0" smtClean="0"/>
              <a:t>. Aşağıdaki link farklı</a:t>
            </a:r>
            <a:r>
              <a:rPr lang="tr-TR" baseline="0" noProof="0" dirty="0" smtClean="0"/>
              <a:t> ülkeler tarafından tanınan farklı resmi diller ile ilgili bilgi vermektedir: </a:t>
            </a:r>
            <a:r>
              <a:rPr lang="tr-TR" noProof="0" dirty="0" smtClean="0"/>
              <a:t> https://en.wikipedia.org/wiki/List_of_official_languages</a:t>
            </a:r>
          </a:p>
          <a:p>
            <a:endParaRPr lang="en-US" dirty="0"/>
          </a:p>
          <a:p>
            <a:r>
              <a:rPr lang="tr-TR" dirty="0" smtClean="0"/>
              <a:t>Resmin linki</a:t>
            </a:r>
            <a:r>
              <a:rPr lang="en-US" dirty="0" smtClean="0"/>
              <a:t>: </a:t>
            </a:r>
            <a:r>
              <a:rPr lang="en-US" dirty="0">
                <a:hlinkClick r:id="rId3"/>
              </a:rPr>
              <a:t>https://www.shutterstock.com/image-vector/translation-icon-vector-1134316640</a:t>
            </a:r>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a:t>
            </a:fld>
            <a:endParaRPr lang="en-US"/>
          </a:p>
        </p:txBody>
      </p:sp>
    </p:spTree>
    <p:extLst>
      <p:ext uri="{BB962C8B-B14F-4D97-AF65-F5344CB8AC3E}">
        <p14:creationId xmlns:p14="http://schemas.microsoft.com/office/powerpoint/2010/main" val="3129924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tr-TR" dirty="0" smtClean="0"/>
              <a:t>Bu slayt dil zorluğunu açıklamaktadır,</a:t>
            </a:r>
            <a:r>
              <a:rPr lang="tr-TR" baseline="0" dirty="0" smtClean="0"/>
              <a:t> yani farklı ülkelerin hukuk sistemlerinin farklı diller kullandığını. Bununla bağlantılı bir diğer zorluk ise bazı ülkeler sadece onaylı veya yemin tercümanlar tarafından tamamlanan tercümeleri kabul etmeleridir ve bu kişiler çoğunlukla noterce onaylanması veya başka şekilde tasdik edilmesi gereken kişilerdir. </a:t>
            </a:r>
            <a:endParaRPr lang="x-none" dirty="0"/>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a:t>
            </a:fld>
            <a:endParaRPr lang="en-US"/>
          </a:p>
        </p:txBody>
      </p:sp>
    </p:spTree>
    <p:extLst>
      <p:ext uri="{BB962C8B-B14F-4D97-AF65-F5344CB8AC3E}">
        <p14:creationId xmlns:p14="http://schemas.microsoft.com/office/powerpoint/2010/main" val="1031890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Bu slayt, dünyanın daha yüksek nüfusa</a:t>
            </a:r>
            <a:r>
              <a:rPr lang="tr-TR" baseline="0" dirty="0" smtClean="0"/>
              <a:t> sahip</a:t>
            </a:r>
            <a:r>
              <a:rPr lang="tr-TR" dirty="0" smtClean="0"/>
              <a:t> merkezleri</a:t>
            </a:r>
            <a:r>
              <a:rPr lang="tr-TR" baseline="0" dirty="0" smtClean="0"/>
              <a:t>nde ve ekonomilerinde konuşulan farklı dilleri göstermektedir.</a:t>
            </a:r>
            <a:r>
              <a:rPr lang="en-US" dirty="0" smtClean="0"/>
              <a:t> </a:t>
            </a:r>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a:t>
            </a:fld>
            <a:endParaRPr lang="en-US"/>
          </a:p>
        </p:txBody>
      </p:sp>
    </p:spTree>
    <p:extLst>
      <p:ext uri="{BB962C8B-B14F-4D97-AF65-F5344CB8AC3E}">
        <p14:creationId xmlns:p14="http://schemas.microsoft.com/office/powerpoint/2010/main" val="1240376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noProof="0" dirty="0" smtClean="0"/>
              <a:t>Bu slayt, elektronik delil ile ilgili uluslararası işbirliğine ilişkin dil ile ilgili zorluklara çözüm sunmaktadır. Diğer bir deyişle, her zaman talepte bulunulan ülkenin dilinde talepte</a:t>
            </a:r>
            <a:r>
              <a:rPr lang="tr-TR" baseline="0" noProof="0" dirty="0" smtClean="0"/>
              <a:t> bulunmak. Yasa gereği bazı ülkeler sadece belirli bir dildeki karşılıklı adli yardım taleplerini kabul etmektedir. İlgili Taraf buna ilişkin bilgiyi o Tarafın 7/24 Ağından veya varsa MLA rehberinden edinebilir.</a:t>
            </a:r>
            <a:r>
              <a:rPr lang="tr-TR" noProof="0" dirty="0" smtClean="0"/>
              <a:t> </a:t>
            </a:r>
          </a:p>
          <a:p>
            <a:endParaRPr lang="en-US" dirty="0"/>
          </a:p>
          <a:p>
            <a:r>
              <a:rPr lang="tr-TR" dirty="0" smtClean="0"/>
              <a:t>Karşılıklı adli yardım talebinin sadece doğru dilde yapılması değil, aynı zamanda tüm destekleyici belgelerin (polis raporları, soruşturmanın detayları, izinler gibi) talepte bulunulan ülkenin kabul ettiği dile tercüme edilmeleri de önemlidir. Bu</a:t>
            </a:r>
            <a:r>
              <a:rPr lang="tr-TR" baseline="0" dirty="0" smtClean="0"/>
              <a:t> tercümeler, tüm resmi formalitelerle uyum sağlamalıdır (onaylı veya yeminli tercüman kullanılması gibi).  </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14</a:t>
            </a:fld>
            <a:endParaRPr lang="en-US"/>
          </a:p>
        </p:txBody>
      </p:sp>
    </p:spTree>
    <p:extLst>
      <p:ext uri="{BB962C8B-B14F-4D97-AF65-F5344CB8AC3E}">
        <p14:creationId xmlns:p14="http://schemas.microsoft.com/office/powerpoint/2010/main" val="1344228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noProof="0" dirty="0" smtClean="0"/>
              <a:t>Bu slayt, elektronik delillere ilişkin uluslararası işbirliği ile ilgili üçüncü zorluğu ele almaktadır. </a:t>
            </a:r>
          </a:p>
          <a:p>
            <a:endParaRPr lang="tr-TR" noProof="0" dirty="0" smtClean="0"/>
          </a:p>
          <a:p>
            <a:r>
              <a:rPr lang="tr-TR" noProof="0" dirty="0" smtClean="0"/>
              <a:t>Eğitici süreye</a:t>
            </a:r>
            <a:r>
              <a:rPr lang="tr-TR" baseline="0" noProof="0" dirty="0" smtClean="0"/>
              <a:t> </a:t>
            </a:r>
            <a:r>
              <a:rPr lang="tr-TR" noProof="0" dirty="0" smtClean="0"/>
              <a:t>ilişkin zorluğu kısaca anlatmalıdır. Bu</a:t>
            </a:r>
            <a:r>
              <a:rPr lang="tr-TR" baseline="0" noProof="0" dirty="0" smtClean="0"/>
              <a:t> zorluğun özellikle farklı zaman dilimlerine sahip olmanın zorluğu ile ilgili olduğu vurgulanmalıdır.</a:t>
            </a:r>
            <a:endParaRPr lang="tr-TR" noProof="0" dirty="0" smtClean="0"/>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15</a:t>
            </a:fld>
            <a:endParaRPr lang="en-US"/>
          </a:p>
        </p:txBody>
      </p:sp>
    </p:spTree>
    <p:extLst>
      <p:ext uri="{BB962C8B-B14F-4D97-AF65-F5344CB8AC3E}">
        <p14:creationId xmlns:p14="http://schemas.microsoft.com/office/powerpoint/2010/main" val="4130990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err="1" smtClean="0"/>
              <a:t>Sınıraşan</a:t>
            </a:r>
            <a:r>
              <a:rPr lang="tr-TR" baseline="0" dirty="0" smtClean="0"/>
              <a:t> suçlar, herhangi bir noktada aynı zaman dilimleri hatta aynı günde bulunmayan dünyanın farklı köşelerinde meydana gelebilir. Sonraki slaytlarda vurgulanacağı üzere, bu durum ciddi bir zorluk yaratabilir.</a:t>
            </a:r>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16</a:t>
            </a:fld>
            <a:endParaRPr lang="en-US"/>
          </a:p>
        </p:txBody>
      </p:sp>
    </p:spTree>
    <p:extLst>
      <p:ext uri="{BB962C8B-B14F-4D97-AF65-F5344CB8AC3E}">
        <p14:creationId xmlns:p14="http://schemas.microsoft.com/office/powerpoint/2010/main" val="297400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Bu</a:t>
            </a:r>
            <a:r>
              <a:rPr lang="tr-TR" baseline="0" dirty="0" smtClean="0"/>
              <a:t> slayt, büyük bir zaman farkına sahip bölgelerin bir örneğini sunmaktadır.</a:t>
            </a:r>
            <a:r>
              <a:rPr lang="en-US" dirty="0" smtClean="0"/>
              <a:t> </a:t>
            </a:r>
            <a:endParaRPr lang="en-US" dirty="0"/>
          </a:p>
          <a:p>
            <a:endParaRPr lang="en-US" dirty="0"/>
          </a:p>
          <a:p>
            <a:r>
              <a:rPr lang="en-US" dirty="0"/>
              <a:t>Wellington, </a:t>
            </a:r>
            <a:r>
              <a:rPr lang="tr-TR" dirty="0" smtClean="0"/>
              <a:t>Yeni</a:t>
            </a:r>
            <a:r>
              <a:rPr lang="tr-TR" baseline="0" dirty="0" smtClean="0"/>
              <a:t> Zelanda ve </a:t>
            </a:r>
            <a:r>
              <a:rPr lang="en-US" dirty="0" smtClean="0"/>
              <a:t>Hawaii</a:t>
            </a:r>
            <a:r>
              <a:rPr lang="en-US" dirty="0"/>
              <a:t>, </a:t>
            </a:r>
            <a:r>
              <a:rPr lang="tr-TR" dirty="0" smtClean="0"/>
              <a:t>ABD arasında</a:t>
            </a:r>
            <a:r>
              <a:rPr lang="tr-TR" baseline="0" dirty="0" smtClean="0"/>
              <a:t> 22 saatlik bir zaman farkı vardır, bu da Yeni Zelanda ve Hawaii’nin her günün çoğu saatinde farklı tarihlere sahip olduğu anlamına gelmektedir</a:t>
            </a:r>
            <a:r>
              <a:rPr lang="en-US" dirty="0" smtClean="0"/>
              <a:t>.</a:t>
            </a:r>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17</a:t>
            </a:fld>
            <a:endParaRPr lang="en-US"/>
          </a:p>
        </p:txBody>
      </p:sp>
    </p:spTree>
    <p:extLst>
      <p:ext uri="{BB962C8B-B14F-4D97-AF65-F5344CB8AC3E}">
        <p14:creationId xmlns:p14="http://schemas.microsoft.com/office/powerpoint/2010/main" val="2186575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7D992BB-F2EF-46C3-B104-BD756EADB4E9}" type="slidenum">
              <a:rPr lang="en-GB" altLang="en-US">
                <a:solidFill>
                  <a:srgbClr val="000000"/>
                </a:solidFill>
              </a:rPr>
              <a:pPr eaLnBrk="1" hangingPunct="1">
                <a:spcBef>
                  <a:spcPct val="0"/>
                </a:spcBef>
              </a:pPr>
              <a:t>18</a:t>
            </a:fld>
            <a:endParaRPr lang="en-GB" altLang="en-US">
              <a:solidFill>
                <a:srgbClr val="000000"/>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normAutofit fontScale="92500" lnSpcReduction="20000"/>
          </a:bodyPr>
          <a:lstStyle/>
          <a:p>
            <a:pPr eaLnBrk="1" hangingPunct="1"/>
            <a:r>
              <a:rPr lang="tr-TR" altLang="en-US" b="0" dirty="0" smtClean="0"/>
              <a:t>Çoğu elektronik</a:t>
            </a:r>
            <a:r>
              <a:rPr lang="tr-TR" altLang="en-US" b="0" baseline="0" dirty="0" smtClean="0"/>
              <a:t> delil belirli bir zaman damgası ile bağlantılı olduğu için z</a:t>
            </a:r>
            <a:r>
              <a:rPr lang="tr-TR" altLang="en-US" b="0" dirty="0" smtClean="0"/>
              <a:t>aman dilimleri büyük bir zorluk teşkil eder. Bu, bir karşılıklı adli yardım talebinin istenilen</a:t>
            </a:r>
            <a:r>
              <a:rPr lang="tr-TR" altLang="en-US" b="0" baseline="0" dirty="0" smtClean="0"/>
              <a:t> verilere ilişkin belirli bir zamanı belirtmesi anlamına gelmektedir. Örneğin, bir taraf başka bir taraftan belirli bir zamanda iletilen depolanmış bilgisayar verilerin korunmasını talep edebilir. Zaman dilimine ilişkin bir belirsizlik varsa, ilgili tarafın verileri farkı bir zaman için koruması muhtemeldir ve istenilen asıl veriler kaybolacaktır. </a:t>
            </a:r>
          </a:p>
          <a:p>
            <a:pPr eaLnBrk="1" hangingPunct="1"/>
            <a:endParaRPr lang="tr-TR" altLang="en-US" b="0" baseline="0" dirty="0" smtClean="0"/>
          </a:p>
          <a:p>
            <a:pPr eaLnBrk="1" hangingPunct="1"/>
            <a:r>
              <a:rPr lang="tr-TR" altLang="en-US" b="0" baseline="0" dirty="0" smtClean="0"/>
              <a:t>Zanlıların teşhisi için IP adreslerinin kullanımı söz konusu olduğunda zaman dilimlerinin önemi daha da artar. Eğiticinin statik IP adresi ve dinamik IP adresi arasındaki farkı açıklaması oldukça önemlidir: </a:t>
            </a:r>
            <a:endParaRPr lang="tr-TR" altLang="en-US" b="0" dirty="0" smtClean="0"/>
          </a:p>
          <a:p>
            <a:pPr marL="228600" indent="-228600" eaLnBrk="1" hangingPunct="1">
              <a:buAutoNum type="alphaLcParenR"/>
            </a:pPr>
            <a:r>
              <a:rPr lang="tr-TR" altLang="en-US" b="0" dirty="0" smtClean="0"/>
              <a:t>Statik</a:t>
            </a:r>
            <a:r>
              <a:rPr lang="tr-TR" altLang="en-US" b="0" baseline="0" dirty="0" smtClean="0"/>
              <a:t> IP adresi, tek bir IP adresinin sabit olarak tek bir bilgisayara atanmasıdır</a:t>
            </a:r>
            <a:endParaRPr lang="en-US" altLang="en-US" b="0" dirty="0"/>
          </a:p>
          <a:p>
            <a:pPr marL="228600" indent="-228600" eaLnBrk="1" hangingPunct="1">
              <a:buAutoNum type="alphaLcParenR"/>
            </a:pPr>
            <a:r>
              <a:rPr lang="tr-TR" altLang="en-US" b="0" dirty="0" smtClean="0"/>
              <a:t>Dinamik</a:t>
            </a:r>
            <a:r>
              <a:rPr lang="tr-TR" altLang="en-US" b="0" baseline="0" dirty="0" smtClean="0"/>
              <a:t> </a:t>
            </a:r>
            <a:r>
              <a:rPr lang="en-US" altLang="en-US" b="0" dirty="0" smtClean="0"/>
              <a:t>IP </a:t>
            </a:r>
            <a:r>
              <a:rPr lang="tr-TR" altLang="en-US" b="0" dirty="0" smtClean="0"/>
              <a:t>adresi,</a:t>
            </a:r>
            <a:r>
              <a:rPr lang="tr-TR" altLang="en-US" b="0" baseline="0" dirty="0" smtClean="0"/>
              <a:t> </a:t>
            </a:r>
            <a:r>
              <a:rPr lang="en-US" altLang="en-US" b="0" dirty="0" smtClean="0"/>
              <a:t> </a:t>
            </a:r>
            <a:r>
              <a:rPr lang="tr-TR" altLang="en-US" b="0" dirty="0" smtClean="0"/>
              <a:t>IP adresi sadece internet oturumu boyunca müşteriye atanmasıdır</a:t>
            </a:r>
            <a:r>
              <a:rPr lang="tr-TR" altLang="en-US" b="0" baseline="0" dirty="0" smtClean="0"/>
              <a:t>. İlk müşteri bağlantıyı keser kesmez aynı IP adresi hemen ikinci bir müşteriye tekrar atanabilir.</a:t>
            </a:r>
            <a:endParaRPr lang="en-US" altLang="en-US" b="0" dirty="0"/>
          </a:p>
          <a:p>
            <a:pPr marL="228600" indent="-228600" eaLnBrk="1" hangingPunct="1">
              <a:buAutoNum type="alphaLcParenR"/>
            </a:pPr>
            <a:endParaRPr lang="en-US" altLang="en-US" b="0" dirty="0"/>
          </a:p>
          <a:p>
            <a:pPr marL="0" indent="0" eaLnBrk="1" hangingPunct="1">
              <a:buNone/>
            </a:pPr>
            <a:r>
              <a:rPr lang="tr-TR" altLang="en-US" b="0" dirty="0" smtClean="0"/>
              <a:t>Eğitici, saatin</a:t>
            </a:r>
            <a:r>
              <a:rPr lang="tr-TR" altLang="en-US" b="0" baseline="0" dirty="0" smtClean="0"/>
              <a:t> ve zaman dilimlerinin kişilerin statik IP adreslerini tespit etmek için değil, dinamik IP adres kullanan kişileri tespit etmek için çok önemli olduğunu anlatmalıdır. Çünkü yanlış bir zaman damgası yanlış kişinin tespit edilmesine ve masum birinin töhmet altında bırakılmasına sebep olabilir. </a:t>
            </a:r>
            <a:endParaRPr lang="en-US" altLang="en-US" b="0" dirty="0"/>
          </a:p>
          <a:p>
            <a:pPr marL="0" indent="0" eaLnBrk="1" hangingPunct="1">
              <a:buNone/>
            </a:pPr>
            <a:endParaRPr lang="en-US" altLang="en-US" b="0" dirty="0"/>
          </a:p>
          <a:p>
            <a:pPr marL="0" indent="0" eaLnBrk="1" hangingPunct="1">
              <a:buNone/>
            </a:pPr>
            <a:r>
              <a:rPr lang="tr-TR" altLang="en-US" b="0" dirty="0" smtClean="0"/>
              <a:t>Bu</a:t>
            </a:r>
            <a:r>
              <a:rPr lang="tr-TR" altLang="en-US" b="0" baseline="0" dirty="0" smtClean="0"/>
              <a:t> durumu daha iyi tanımlayabilmek için eğitici aşağıdaki örneği verebilir: </a:t>
            </a:r>
            <a:endParaRPr lang="en-US" altLang="en-US" b="0" dirty="0"/>
          </a:p>
          <a:p>
            <a:pPr marL="0" indent="0" eaLnBrk="1" hangingPunct="1">
              <a:buNone/>
            </a:pPr>
            <a:r>
              <a:rPr lang="tr-TR" altLang="en-US" b="0" dirty="0" smtClean="0"/>
              <a:t>Yeni Zelanda,</a:t>
            </a:r>
            <a:r>
              <a:rPr lang="tr-TR" altLang="en-US" b="0" baseline="0" dirty="0" smtClean="0"/>
              <a:t> Wellington saatiyle Pazartesi günü öğlen 12.00’de (Hawaii saatiyle Pazar günü sabah 10.00) Hawaii’de bulunan bir kişinin kurmuş olduğu iletişim hakkında bilgi talebinde bulunur. Zaman dilimini talebi sırasında belirtmez. Talebe karşılık veren ülke belirtilen zamanın Hawaii standart saati olduğunu varsayar ve ona göre bilgi sağlar. Bunun sonucunda Yeni Zelanda yanlış kişiyi tespit eder. </a:t>
            </a:r>
            <a:endParaRPr lang="tr-TR" altLang="en-US" b="0" dirty="0" smtClean="0"/>
          </a:p>
        </p:txBody>
      </p:sp>
    </p:spTree>
    <p:extLst>
      <p:ext uri="{BB962C8B-B14F-4D97-AF65-F5344CB8AC3E}">
        <p14:creationId xmlns:p14="http://schemas.microsoft.com/office/powerpoint/2010/main" val="3094785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noProof="0" dirty="0" smtClean="0"/>
              <a:t>Bu slayt, elektronik delil ile ilgili uluslararası işbirliğine ilişkin süre ile ilgili zorluklara çözüm sunmaktadır. Diğer bir deyişle, her zaman her zaman damgası için zamanı</a:t>
            </a:r>
            <a:r>
              <a:rPr lang="tr-TR" baseline="0" noProof="0" dirty="0" smtClean="0"/>
              <a:t> belirtmek.</a:t>
            </a:r>
            <a:r>
              <a:rPr lang="tr-TR" noProof="0" dirty="0" smtClean="0"/>
              <a:t> </a:t>
            </a:r>
          </a:p>
          <a:p>
            <a:endParaRPr lang="en-US" dirty="0"/>
          </a:p>
          <a:p>
            <a:r>
              <a:rPr lang="tr-TR" dirty="0" smtClean="0"/>
              <a:t>Ek bir tedbir</a:t>
            </a:r>
            <a:r>
              <a:rPr lang="tr-TR" baseline="0" dirty="0" smtClean="0"/>
              <a:t> olarak talepte bulunan ülke tek bir talep kapsamında zaman dilimlerini değiş tokuş etmekten kaçınmalıdır (örneğin, bir noktada Yeni Zelanda Standart Saati belirtirken başka bir noktada Hawaii Standard Saati belirtmek).</a:t>
            </a:r>
            <a:r>
              <a:rPr lang="en-US" dirty="0" smtClean="0"/>
              <a:t> </a:t>
            </a:r>
            <a:endParaRPr lang="en-US" dirty="0"/>
          </a:p>
          <a:p>
            <a:endParaRPr lang="en-US" dirty="0"/>
          </a:p>
          <a:p>
            <a:r>
              <a:rPr lang="tr-TR" baseline="0" dirty="0" smtClean="0"/>
              <a:t>Aksi bir talepte bulunulmadığı sürece en iyi uygulama Eş Güdümlü Evrensel Zamanı (UTC) veya talepte bulunulan ülkenin zaman dilimini kullanmaktır.</a:t>
            </a:r>
            <a:r>
              <a:rPr lang="en-US" dirty="0" smtClean="0"/>
              <a:t> </a:t>
            </a:r>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19</a:t>
            </a:fld>
            <a:endParaRPr lang="en-US"/>
          </a:p>
        </p:txBody>
      </p:sp>
    </p:spTree>
    <p:extLst>
      <p:ext uri="{BB962C8B-B14F-4D97-AF65-F5344CB8AC3E}">
        <p14:creationId xmlns:p14="http://schemas.microsoft.com/office/powerpoint/2010/main" val="17701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tr-TR" sz="1200" dirty="0" smtClean="0"/>
              <a:t>Bu slayt, oturumun hedeflerini göstermektedir. Katılımcıların slaytlardan hangi konuları öğrenmeyi beklemeleri </a:t>
            </a:r>
            <a:r>
              <a:rPr lang="tr-TR" sz="1200" baseline="0" dirty="0" smtClean="0"/>
              <a:t>gerektiğine vurgu yapar. Katılımcılara, hedeflerin ulaşılıp ulaşılmadığını değerlendirmek üzere bu slaydın oturum sonunda tekrar ele alınacağı bilgisi verilebilir. </a:t>
            </a:r>
            <a:r>
              <a:rPr lang="en-GB" sz="1200" dirty="0" smtClean="0"/>
              <a:t> </a:t>
            </a:r>
            <a:endParaRPr lang="en-GB" sz="1200" dirty="0"/>
          </a:p>
          <a:p>
            <a:endParaRPr lang="x-none" dirty="0"/>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a:t>
            </a:fld>
            <a:endParaRPr lang="en-US"/>
          </a:p>
        </p:txBody>
      </p:sp>
    </p:spTree>
    <p:extLst>
      <p:ext uri="{BB962C8B-B14F-4D97-AF65-F5344CB8AC3E}">
        <p14:creationId xmlns:p14="http://schemas.microsoft.com/office/powerpoint/2010/main" val="27402401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noProof="0" dirty="0" smtClean="0"/>
              <a:t>Bu slayt, elektronik delillere ilişkin uluslararası işbirliği ile ilgili dördüncü zorluğu ele almaktadır  </a:t>
            </a:r>
          </a:p>
          <a:p>
            <a:endParaRPr lang="tr-TR" noProof="0" dirty="0" smtClean="0"/>
          </a:p>
          <a:p>
            <a:r>
              <a:rPr lang="tr-TR" noProof="0" dirty="0" smtClean="0"/>
              <a:t>Eğitici değişen hukuki geleneklere ilişkin zorluğu kısaca anlatmalıdır. Bunun hem genel anlamda hem de elektronik delillere ilişkin uluslararası işbirliğine</a:t>
            </a:r>
            <a:r>
              <a:rPr lang="tr-TR" baseline="0" noProof="0" dirty="0" smtClean="0"/>
              <a:t> yönelik en büyük zorluklardan biri olduğu vurgulanmalıdır.</a:t>
            </a:r>
            <a:r>
              <a:rPr lang="tr-TR" noProof="0" dirty="0" smtClean="0"/>
              <a:t> </a:t>
            </a:r>
          </a:p>
          <a:p>
            <a:endParaRPr lang="tr-TR" noProof="0" dirty="0" smtClean="0"/>
          </a:p>
          <a:p>
            <a:r>
              <a:rPr lang="tr-TR" noProof="0" dirty="0" smtClean="0"/>
              <a:t>Resmin</a:t>
            </a:r>
            <a:r>
              <a:rPr lang="tr-TR" baseline="0" noProof="0" dirty="0" smtClean="0"/>
              <a:t> Kaynağı: </a:t>
            </a:r>
            <a:r>
              <a:rPr lang="tr-TR" noProof="0" dirty="0" smtClean="0">
                <a:hlinkClick r:id="rId3"/>
              </a:rPr>
              <a:t>https://www.shutterstock.com/image-vector/world-map-color-bright-political-vector-1723875631</a:t>
            </a:r>
            <a:endParaRPr lang="tr-TR"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20</a:t>
            </a:fld>
            <a:endParaRPr lang="en-US"/>
          </a:p>
        </p:txBody>
      </p:sp>
    </p:spTree>
    <p:extLst>
      <p:ext uri="{BB962C8B-B14F-4D97-AF65-F5344CB8AC3E}">
        <p14:creationId xmlns:p14="http://schemas.microsoft.com/office/powerpoint/2010/main" val="36238240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Eğitici</a:t>
            </a:r>
            <a:r>
              <a:rPr lang="tr-TR" baseline="0" dirty="0" smtClean="0"/>
              <a:t> bu slaydı dünya çapında mevcut üç başlıca hukuki geleneği anlatmak için kullanabilir. Bunlar ortak hukuk geleneği, medeni hukuk geleneği ve İslam hukuku geleneğidir. Eğitici, çoğu ülkenin aslında birden fazla hukuki geleneğini birleştiren karma hukuk sistemi benimsediğini anlatabilir.</a:t>
            </a:r>
            <a:r>
              <a:rPr lang="en-US" dirty="0" smtClean="0"/>
              <a:t> </a:t>
            </a:r>
            <a:endParaRPr lang="en-US" dirty="0"/>
          </a:p>
          <a:p>
            <a:endParaRPr lang="en-US" dirty="0"/>
          </a:p>
          <a:p>
            <a:r>
              <a:rPr lang="tr-TR" dirty="0" smtClean="0"/>
              <a:t>Özellikle usullere</a:t>
            </a:r>
            <a:r>
              <a:rPr lang="tr-TR" baseline="0" dirty="0" smtClean="0"/>
              <a:t> ve kabul edilebilirliğe ilişkin yasal gereklilikler her hukuk sisteminde değişiklik gösterdiğinden, h</a:t>
            </a:r>
            <a:r>
              <a:rPr lang="tr-TR" dirty="0" smtClean="0"/>
              <a:t>ukuk sistemleri arasındaki farklılıklar uluslararası işbirliğine</a:t>
            </a:r>
            <a:r>
              <a:rPr lang="tr-TR" baseline="0" dirty="0" smtClean="0"/>
              <a:t> yönelik ciddi zorluklar teşkil ettiği için e</a:t>
            </a:r>
            <a:r>
              <a:rPr lang="tr-TR" dirty="0" smtClean="0"/>
              <a:t>ğitici, her hukuk sisteminin</a:t>
            </a:r>
            <a:r>
              <a:rPr lang="tr-TR" baseline="0" dirty="0" smtClean="0"/>
              <a:t> kapsamlı bir şekilde ele alınacağını belirtebilir. </a:t>
            </a:r>
            <a:r>
              <a:rPr lang="en-US" dirty="0" smtClean="0"/>
              <a:t> </a:t>
            </a:r>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21</a:t>
            </a:fld>
            <a:endParaRPr lang="en-US"/>
          </a:p>
        </p:txBody>
      </p:sp>
    </p:spTree>
    <p:extLst>
      <p:ext uri="{BB962C8B-B14F-4D97-AF65-F5344CB8AC3E}">
        <p14:creationId xmlns:p14="http://schemas.microsoft.com/office/powerpoint/2010/main" val="19044157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Bu</a:t>
            </a:r>
            <a:r>
              <a:rPr lang="tr-TR" baseline="0" dirty="0" smtClean="0"/>
              <a:t> slayt, ortak hukuk geleneğinin temel özelliklerinin bir özetini sunmaktadır.</a:t>
            </a:r>
            <a:r>
              <a:rPr lang="en-US" dirty="0" smtClean="0"/>
              <a:t> </a:t>
            </a:r>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22</a:t>
            </a:fld>
            <a:endParaRPr lang="en-US"/>
          </a:p>
        </p:txBody>
      </p:sp>
    </p:spTree>
    <p:extLst>
      <p:ext uri="{BB962C8B-B14F-4D97-AF65-F5344CB8AC3E}">
        <p14:creationId xmlns:p14="http://schemas.microsoft.com/office/powerpoint/2010/main" val="15458991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noProof="0" dirty="0" smtClean="0"/>
              <a:t>Bu slayt, medeni hukuk geleneğinin temel özelliklerinin bir özetini sunmaktadır.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23</a:t>
            </a:fld>
            <a:endParaRPr lang="en-US"/>
          </a:p>
        </p:txBody>
      </p:sp>
    </p:spTree>
    <p:extLst>
      <p:ext uri="{BB962C8B-B14F-4D97-AF65-F5344CB8AC3E}">
        <p14:creationId xmlns:p14="http://schemas.microsoft.com/office/powerpoint/2010/main" val="32835445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tr-TR" noProof="0" dirty="0" smtClean="0"/>
              <a:t>Bu slayt, İslam hukuku geleneğinin temel özelliklerinin bir özetini sunmaktadır. </a:t>
            </a:r>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24</a:t>
            </a:fld>
            <a:endParaRPr lang="en-US"/>
          </a:p>
        </p:txBody>
      </p:sp>
    </p:spTree>
    <p:extLst>
      <p:ext uri="{BB962C8B-B14F-4D97-AF65-F5344CB8AC3E}">
        <p14:creationId xmlns:p14="http://schemas.microsoft.com/office/powerpoint/2010/main" val="29337609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tr-TR" dirty="0" smtClean="0"/>
              <a:t>Bu slaytta çoğu ülkenin nasıl en az iki farklı hukuk sistemi benimsediğini göstermektedir. Tarihi</a:t>
            </a:r>
            <a:r>
              <a:rPr lang="tr-TR" baseline="0" dirty="0" smtClean="0"/>
              <a:t> ve demografik yapısı sebebiyle k</a:t>
            </a:r>
            <a:r>
              <a:rPr lang="tr-TR" dirty="0" smtClean="0"/>
              <a:t>arma</a:t>
            </a:r>
            <a:r>
              <a:rPr lang="tr-TR" baseline="0" dirty="0" smtClean="0"/>
              <a:t> hukuk sistemine sahip başlıca ülke olarak </a:t>
            </a:r>
            <a:r>
              <a:rPr lang="tr-TR" baseline="0" dirty="0" err="1" smtClean="0"/>
              <a:t>Morityus’u</a:t>
            </a:r>
            <a:r>
              <a:rPr lang="tr-TR" baseline="0" dirty="0" smtClean="0"/>
              <a:t> örnek olarak sunmaktadır. </a:t>
            </a: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tr-TR" dirty="0" smtClean="0"/>
              <a:t>Eğitici ayrıca ortak hukuk sistemleri, medeni hukuk sistemleri ve İslam hukuku sistemleri</a:t>
            </a:r>
            <a:r>
              <a:rPr lang="tr-TR" baseline="0" dirty="0" smtClean="0"/>
              <a:t> bulunan</a:t>
            </a:r>
            <a:r>
              <a:rPr lang="tr-TR" dirty="0" smtClean="0"/>
              <a:t> önceki slaytlarda gösterilen ülkelerin de çok az da olsa diğer hukuk sistemlerinden bazı özellikler benimsedikleri için teknik olarak karma hukuk sistemlerine sahip olduklarını</a:t>
            </a:r>
            <a:r>
              <a:rPr lang="tr-TR" baseline="0" dirty="0" smtClean="0"/>
              <a:t> açıklayabilir. </a:t>
            </a:r>
            <a:endParaRPr lang="tr-TR"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smtClean="0"/>
              <a:t>. </a:t>
            </a:r>
            <a:endParaRPr lang="x-none" dirty="0"/>
          </a:p>
          <a:p>
            <a:endParaRPr lang="en-US" dirty="0"/>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25</a:t>
            </a:fld>
            <a:endParaRPr lang="en-US"/>
          </a:p>
        </p:txBody>
      </p:sp>
    </p:spTree>
    <p:extLst>
      <p:ext uri="{BB962C8B-B14F-4D97-AF65-F5344CB8AC3E}">
        <p14:creationId xmlns:p14="http://schemas.microsoft.com/office/powerpoint/2010/main" val="24224363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Bu slayt, ortak hukuk ve medeni hukuk ülkelerinde polisin rolüne</a:t>
            </a:r>
            <a:r>
              <a:rPr lang="tr-TR" baseline="0" dirty="0" smtClean="0"/>
              <a:t> dair farklılıkları ortaya koymaktadır. Eğitici, slaytta verilen farklılıkların standart olduğunu ve her ülkenin kendi yasalarına göre farklı uygulamalara sahip olabileceğini anlatmalıdır. Bu slayt ile iletilmek istenen fikir, polisin genel olarak savcının önemli bir role sahip olduğu medeni hukuk ülkelerine kıyasla ortak hukuk ülkelerinde daha fazla bireysel inceleme yetkilerine sahip olduğudur. </a:t>
            </a:r>
            <a:endParaRPr lang="tr-TR" dirty="0" smtClean="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26</a:t>
            </a:fld>
            <a:endParaRPr lang="en-US"/>
          </a:p>
        </p:txBody>
      </p:sp>
    </p:spTree>
    <p:extLst>
      <p:ext uri="{BB962C8B-B14F-4D97-AF65-F5344CB8AC3E}">
        <p14:creationId xmlns:p14="http://schemas.microsoft.com/office/powerpoint/2010/main" val="28344832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tr-TR" noProof="0" dirty="0" smtClean="0"/>
              <a:t>Bu slayt, ortak hukuk ve medeni hukuk ülkelerinde savcının rolüne dair farklılıkları ortaya koymaktadır. Eğitici, slaytta verilen farklılıkların standart olduğunu ve her ülkenin kendi yasalarına göre farklı uygulamalara</a:t>
            </a:r>
            <a:r>
              <a:rPr lang="tr-TR" baseline="0" noProof="0" dirty="0" smtClean="0"/>
              <a:t> sahip olabileceğini a</a:t>
            </a:r>
            <a:r>
              <a:rPr lang="tr-TR" noProof="0" dirty="0" smtClean="0"/>
              <a:t>nlatmalıdır. Bu slayt ile iletilmek istenen fikir, savıcının ortak</a:t>
            </a:r>
            <a:r>
              <a:rPr lang="tr-TR" baseline="0" noProof="0" dirty="0" smtClean="0"/>
              <a:t> hukuk ülkelerinin aksine </a:t>
            </a:r>
            <a:r>
              <a:rPr lang="tr-TR" noProof="0" dirty="0" smtClean="0"/>
              <a:t>medeni hukuk ülkelerinde soruşturmalarda ciddi role sahip olduğudur. Fakat bir medeni hukuk ülkesindeki duruşma</a:t>
            </a:r>
            <a:r>
              <a:rPr lang="tr-TR" baseline="0" noProof="0" dirty="0" smtClean="0"/>
              <a:t> araştırmacı sisteme dayandığı için savcının görevi sorgu hakimine danışmanlık sağlamaktır. Ortak hukuk ülkelerinde ise delillerin sunumu, tanıkların dinlenmesi vs. gibi süreçlerde savcı daha aktif bir role sahiptir</a:t>
            </a:r>
            <a:r>
              <a:rPr lang="tr-TR" noProof="0" dirty="0" smtClean="0"/>
              <a:t>. </a:t>
            </a:r>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27</a:t>
            </a:fld>
            <a:endParaRPr lang="en-US"/>
          </a:p>
        </p:txBody>
      </p:sp>
    </p:spTree>
    <p:extLst>
      <p:ext uri="{BB962C8B-B14F-4D97-AF65-F5344CB8AC3E}">
        <p14:creationId xmlns:p14="http://schemas.microsoft.com/office/powerpoint/2010/main" val="28947284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tr-TR" sz="1200" b="0" i="0" u="none" strike="noStrike" kern="1200" cap="none" spc="0" normalizeH="0" baseline="0" noProof="0" dirty="0" smtClean="0">
                <a:ln>
                  <a:noFill/>
                </a:ln>
                <a:solidFill>
                  <a:prstClr val="black"/>
                </a:solidFill>
                <a:effectLst/>
                <a:uLnTx/>
                <a:uFillTx/>
                <a:latin typeface="+mn-lt"/>
                <a:ea typeface="ＭＳ Ｐゴシック" pitchFamily="-65" charset="-128"/>
              </a:rPr>
              <a:t>Bu slayt, medeni hukuk ülkelerinde hakimin rolüne ve ortak hukuk ülkelerinde sorgu hakimin rolüne dair farklılıkları ortaya koymaktadır. Eğitici, slaytta verilen farklılıkların standart olduğunu ve her ülkenin kendi yasalarına göre farklı uygulamalara sahip olabileceğini anlatmalıdır. Bu slayt ile iletilmek istenen fikir, ortak hukuk ülkesindeki bir hakimin ceza davası sisteminde bilirkişi olarak davranacak tarafsız bir birey olduğudur. Ortak hukuk sistemindeki bir hakim, soruşturma tedbirlerinin uygulanmasında polise yetki ve izin vermenin yanı sıra soruşturmalarda kısıtlı bir rol oynar. Diğer yandan sorgu hakimi soruşturmada daha fazla rol oynar ve izin verilmesi ve olay yerinin ziyaret edilmesi gibi daha geniş yetkilere sahiptir. Sorgu hakimi ayrıca duruşmada tanıkların dinlenilmesini sağlar.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28</a:t>
            </a:fld>
            <a:endParaRPr lang="en-US"/>
          </a:p>
        </p:txBody>
      </p:sp>
    </p:spTree>
    <p:extLst>
      <p:ext uri="{BB962C8B-B14F-4D97-AF65-F5344CB8AC3E}">
        <p14:creationId xmlns:p14="http://schemas.microsoft.com/office/powerpoint/2010/main" val="8615701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tr-TR" sz="1200" b="0" i="0" u="none" strike="noStrike" kern="1200" cap="none" spc="0" normalizeH="0" baseline="0" noProof="0" dirty="0" smtClean="0">
                <a:ln>
                  <a:noFill/>
                </a:ln>
                <a:solidFill>
                  <a:prstClr val="black"/>
                </a:solidFill>
                <a:effectLst/>
                <a:uLnTx/>
                <a:uFillTx/>
                <a:latin typeface="+mn-lt"/>
                <a:ea typeface="ＭＳ Ｐゴシック" pitchFamily="-65" charset="-128"/>
              </a:rPr>
              <a:t>Bu slayt, ortak hukuk ve medeni hukuk ülkelerinde savunma avukatının rolüne dair farklılıkları ortaya koymaktadır. Eğitici, slaytta verilen farklılıkların standart olduğunu ve her ülkenin kendi yasalarına göre farklı uygulamalara sahip olabileceğini anlatmalıdır. Bu slayt ile iletilmek istenen fikir, ortak hukuk ülkelerinde savunma avukatının savcı tarafından sunulan tanıkların çapraz sorgusunu gerçekleştirmek gibi önemli bir role sahip olduğudur. Savunma davasına destek vermek amacıyla savunma avukatı normalde tanık sunabilir. Diğer yandan, savunma avukatı tarafsız bir role sahiptir ve çoğu ülkede tanıklarla iletişime geçmesi yasaktır.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tr-TR" dirty="0" smtClean="0"/>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29</a:t>
            </a:fld>
            <a:endParaRPr lang="en-US"/>
          </a:p>
        </p:txBody>
      </p:sp>
    </p:spTree>
    <p:extLst>
      <p:ext uri="{BB962C8B-B14F-4D97-AF65-F5344CB8AC3E}">
        <p14:creationId xmlns:p14="http://schemas.microsoft.com/office/powerpoint/2010/main" val="2182494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Bu slayt,</a:t>
            </a:r>
            <a:r>
              <a:rPr lang="tr-TR" baseline="0" dirty="0" smtClean="0"/>
              <a:t> elektronik delillere ilişkin uluslararası işbirliği ile ilgili ilk zorluğu ele almaktadır.  </a:t>
            </a:r>
            <a:r>
              <a:rPr lang="en-US" dirty="0" smtClean="0"/>
              <a:t> </a:t>
            </a:r>
            <a:endParaRPr lang="en-US" dirty="0"/>
          </a:p>
          <a:p>
            <a:endParaRPr lang="en-US" dirty="0"/>
          </a:p>
          <a:p>
            <a:r>
              <a:rPr lang="tr-TR" dirty="0" smtClean="0"/>
              <a:t>Eğitici hıza</a:t>
            </a:r>
            <a:r>
              <a:rPr lang="tr-TR" baseline="0" dirty="0" smtClean="0"/>
              <a:t> ilişkin zorluğu kısaca </a:t>
            </a:r>
            <a:r>
              <a:rPr lang="tr-TR" dirty="0" smtClean="0"/>
              <a:t>anlatmalıdır. Karşılıklı adli yardım süreçleri özü itibariyle yavaş işlemektedir. Fiziksel delillerin korunması çoğu zaman nispeten kolay olduğu için fiziksel delil içeren</a:t>
            </a:r>
            <a:r>
              <a:rPr lang="tr-TR" baseline="0" dirty="0" smtClean="0"/>
              <a:t> suçların araştırılmasında bu husus her zaman büyük bir zorluk teşkil etmez. Elektronik delil ise kaybolması ve değiştirilmesi bakımından her zaman daha hassastır.  Bu sebepten dolayı, elektronik delillere ilişkin karşılıklı yardım açısından hız son derece önemlidir. </a:t>
            </a:r>
            <a:endParaRPr lang="tr-TR" dirty="0" smtClean="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a:t>
            </a:fld>
            <a:endParaRPr lang="en-US"/>
          </a:p>
        </p:txBody>
      </p:sp>
    </p:spTree>
    <p:extLst>
      <p:ext uri="{BB962C8B-B14F-4D97-AF65-F5344CB8AC3E}">
        <p14:creationId xmlns:p14="http://schemas.microsoft.com/office/powerpoint/2010/main" val="30791023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Bu</a:t>
            </a:r>
            <a:r>
              <a:rPr lang="tr-TR" baseline="0" dirty="0" smtClean="0"/>
              <a:t> slayt, değişen hukuki gelenekler sonucu ortaya çıkan iki birbiriyle bağlantılı zorluğa vurgu yapmaktadır. </a:t>
            </a:r>
            <a:endParaRPr lang="en-US" dirty="0"/>
          </a:p>
          <a:p>
            <a:endParaRPr lang="en-US" dirty="0"/>
          </a:p>
          <a:p>
            <a:r>
              <a:rPr lang="tr-TR" dirty="0" smtClean="0"/>
              <a:t>Bunlardan ilki eylemin</a:t>
            </a:r>
            <a:r>
              <a:rPr lang="tr-TR" baseline="0" dirty="0" smtClean="0"/>
              <a:t> her iki tarafta da suç sayılmasıdır (çifte suçluluk olarak da bilinir). Eğitici, Budapeşte Sözleşmesi de dahil olmak üzere pek çok ikili ve çok taraflı karşılıklı yardım antlaşmalarında, herhangi bir talebin, o talebin iletildiği ülkenin iç hukuku kapsamında suç sayılmayan bir eyleme ilişkin olması durumunda, o ülkenin gelen talebi reddedebileceğini belirten hükümlerin bulunduğunu anlatmalıdır. Dolayısıyla, diğer ülkelere yardım sağlamanın bir şartı olarak pek çok ülkede eylemin her iki tarafta da suç sayılması gerekmektedir. </a:t>
            </a:r>
            <a:endParaRPr lang="en-US" dirty="0"/>
          </a:p>
          <a:p>
            <a:endParaRPr lang="en-US" dirty="0"/>
          </a:p>
          <a:p>
            <a:r>
              <a:rPr lang="tr-TR" dirty="0" smtClean="0"/>
              <a:t>İkincisi</a:t>
            </a:r>
            <a:r>
              <a:rPr lang="tr-TR" baseline="0" dirty="0" smtClean="0"/>
              <a:t> ise suçlara ilişkin değişiklik gösteren terminolojidir. Suçları tarif etmek için farklı terimlerin kullanıldığı durumlarda ülkeler, bir eylemin her iki tarafta da suç sayılıp sayılmadığını yorumlarken zorluk yaşayabileceğinden değişiklik gösteren terminoloji çifte suçluluk ile bağlantılıdır</a:t>
            </a:r>
            <a:r>
              <a:rPr lang="en-US" dirty="0" smtClean="0"/>
              <a:t>. </a:t>
            </a:r>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30</a:t>
            </a:fld>
            <a:endParaRPr lang="en-US"/>
          </a:p>
        </p:txBody>
      </p:sp>
    </p:spTree>
    <p:extLst>
      <p:ext uri="{BB962C8B-B14F-4D97-AF65-F5344CB8AC3E}">
        <p14:creationId xmlns:p14="http://schemas.microsoft.com/office/powerpoint/2010/main" val="39727107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tr-TR" dirty="0" smtClean="0"/>
              <a:t>Bu slayt, değişen hukuki gelenekler sonucu ortaya çıkan iki zorluğa vurgu yapmaktadır. </a:t>
            </a:r>
          </a:p>
          <a:p>
            <a:endParaRPr lang="en-US" dirty="0"/>
          </a:p>
          <a:p>
            <a:r>
              <a:rPr lang="tr-TR" dirty="0" smtClean="0"/>
              <a:t>Bunlardan ilki, usule ilişkin terminolojinin</a:t>
            </a:r>
            <a:r>
              <a:rPr lang="tr-TR" baseline="0" dirty="0" smtClean="0"/>
              <a:t> farklı ülkelerde değişiklik göstermesidir. Taleplerin artmasıyla birlikte çoğu ülke farklı hukuki sistemlerin benimsemiş olduğu standart terimlere aşınadır. Yine de, usule ilişkin alınan önlemler açıklanırken talepte bulunulan ülkenin anlayabileceği bir terminoloji kullanmak daha yararlı olacaktır. </a:t>
            </a:r>
            <a:r>
              <a:rPr lang="en-US" dirty="0" smtClean="0"/>
              <a:t> </a:t>
            </a:r>
            <a:endParaRPr lang="en-US" dirty="0"/>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tr-TR" dirty="0" smtClean="0"/>
              <a:t>İkincisi ise, gizliliğin korunmasına yönelik değişen hukuki geleneklerin olabilmesi</a:t>
            </a:r>
            <a:r>
              <a:rPr lang="tr-TR" baseline="0" dirty="0" smtClean="0"/>
              <a:t> durumudur. Bir ülke karşılıklı yardım talebinde bulunduğunda ve bunun şartı olarak delilin kamuya açıklanmamasını istediğinde bu durum, zanlının delili taraf hakimiyeti sistemi kapsamında çapraz sorgulaması için aleyhine kullanılan delili bilme hakkına sahip olduğu ortak hukuk sisteminde etkili olmayabilir. </a:t>
            </a:r>
            <a:r>
              <a:rPr lang="en-US" dirty="0" smtClean="0"/>
              <a:t> </a:t>
            </a:r>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31</a:t>
            </a:fld>
            <a:endParaRPr lang="en-US"/>
          </a:p>
        </p:txBody>
      </p:sp>
    </p:spTree>
    <p:extLst>
      <p:ext uri="{BB962C8B-B14F-4D97-AF65-F5344CB8AC3E}">
        <p14:creationId xmlns:p14="http://schemas.microsoft.com/office/powerpoint/2010/main" val="38079289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tr-TR" noProof="0" dirty="0" smtClean="0"/>
              <a:t>Bu slayt, değişen hukuki gelenekler sonucu ortaya çıkan iki zorluğa vurgu yapmaktadır. </a:t>
            </a:r>
          </a:p>
          <a:p>
            <a:endParaRPr lang="tr-TR" noProof="0" dirty="0" smtClean="0"/>
          </a:p>
          <a:p>
            <a:r>
              <a:rPr lang="tr-TR" noProof="0" dirty="0" smtClean="0"/>
              <a:t>Bunlardan ilki,</a:t>
            </a:r>
            <a:r>
              <a:rPr lang="tr-TR" baseline="0" noProof="0" dirty="0" smtClean="0"/>
              <a:t> bireylerin kimliklerine dair farklılıklardır. Eğitici, bireylerin sadece isimleriyle değil aynı zamanda babalarının isim ve soy ismiyle anıldığı Orta Doğu ve Güney Asya örneğini verebilir. Bu bilgilerin eksik olduğu durumlarda </a:t>
            </a:r>
            <a:r>
              <a:rPr lang="tr-TR" baseline="0" dirty="0" smtClean="0"/>
              <a:t>ülkeler, olası şüphelileri ve tanıkları tespit etmede ve uluslararası işbirliği sağlamada zorluk yaşayabilir. </a:t>
            </a:r>
          </a:p>
          <a:p>
            <a:endParaRPr lang="en-US" dirty="0"/>
          </a:p>
          <a:p>
            <a:r>
              <a:rPr lang="tr-TR" dirty="0" smtClean="0"/>
              <a:t>İkincisi ise farklı ülkelerde delillere dayanan farklı standartların bulunmasıdır. Slaytta</a:t>
            </a:r>
            <a:r>
              <a:rPr lang="tr-TR" baseline="0" dirty="0" smtClean="0"/>
              <a:t> tüm konularda kadının ifadesine erkeğin ifadesi ile eşit değer verilmeyen bazı İslam hukuku sistemlerinden örnekler verilmektedir. Bir soruşturma eyleminin tanıklar eşliğinde yürütülmesi gerektiği durumlarda bu husus önemlidir. Talepte bulunulan ülke talebe karşılık verirken talepte bulunan ülkenin göz önünde bulundurulması gereken kendine özgü standartları varsa bunun talepte açıkça belirtilmesi gerekmektedir. </a:t>
            </a:r>
            <a:endParaRPr lang="tr-TR" dirty="0" smtClean="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32</a:t>
            </a:fld>
            <a:endParaRPr lang="en-US"/>
          </a:p>
        </p:txBody>
      </p:sp>
    </p:spTree>
    <p:extLst>
      <p:ext uri="{BB962C8B-B14F-4D97-AF65-F5344CB8AC3E}">
        <p14:creationId xmlns:p14="http://schemas.microsoft.com/office/powerpoint/2010/main" val="360562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tr-TR" dirty="0" smtClean="0"/>
              <a:t>Bu slayt, değişen hukuki geleneklere ilişkin en</a:t>
            </a:r>
            <a:r>
              <a:rPr lang="tr-TR" baseline="0" dirty="0" smtClean="0"/>
              <a:t> önemli zorluğa vurgu yapmaktadır yani kanuni prosedür şartlarındaki farklılıklar.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tr-TR" i="0"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tr-TR" i="0" dirty="0" smtClean="0"/>
              <a:t>Farklı</a:t>
            </a:r>
            <a:r>
              <a:rPr lang="tr-TR" i="0" baseline="0" dirty="0" smtClean="0"/>
              <a:t> kanuni prosedür şartlarının uluslararası işbirliğinin etkinliğini nasıl etkileyeceğine dair örnekler sonraki slaytlarda sunulmuştur.</a:t>
            </a:r>
            <a:r>
              <a:rPr lang="en-US" i="0" dirty="0" smtClean="0"/>
              <a:t> </a:t>
            </a:r>
            <a:endParaRPr lang="en-US" i="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33</a:t>
            </a:fld>
            <a:endParaRPr lang="en-US"/>
          </a:p>
        </p:txBody>
      </p:sp>
    </p:spTree>
    <p:extLst>
      <p:ext uri="{BB962C8B-B14F-4D97-AF65-F5344CB8AC3E}">
        <p14:creationId xmlns:p14="http://schemas.microsoft.com/office/powerpoint/2010/main" val="12549654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gn="just"/>
            <a:r>
              <a:rPr lang="tr-TR" dirty="0" smtClean="0"/>
              <a:t>Bu slayt, iki ülkenin içerik verilerine nasıl farklı</a:t>
            </a:r>
            <a:r>
              <a:rPr lang="tr-TR" baseline="0" dirty="0" smtClean="0"/>
              <a:t> şekillerde el koyduğunu göstermektedir. </a:t>
            </a:r>
            <a:r>
              <a:rPr lang="en-US" dirty="0" smtClean="0"/>
              <a:t> </a:t>
            </a:r>
            <a:endParaRPr lang="en-US" dirty="0"/>
          </a:p>
          <a:p>
            <a:pPr algn="just"/>
            <a:endParaRPr lang="en-US" dirty="0"/>
          </a:p>
          <a:p>
            <a:pPr algn="just"/>
            <a:r>
              <a:rPr lang="tr-TR" dirty="0" smtClean="0"/>
              <a:t>Slayt, Anayasa’daki Dördüncü</a:t>
            </a:r>
            <a:r>
              <a:rPr lang="tr-TR" baseline="0" dirty="0" smtClean="0"/>
              <a:t> Değişiklik kapsamında </a:t>
            </a:r>
            <a:r>
              <a:rPr lang="tr-TR" baseline="0" dirty="0" err="1" smtClean="0"/>
              <a:t>Ameirka</a:t>
            </a:r>
            <a:r>
              <a:rPr lang="tr-TR" baseline="0" dirty="0" smtClean="0"/>
              <a:t> Birleşik Devletlerinin içerik verilerine el koymak için izne tabii olduğunu göstermektedir. Amerika Birleşik Devletleri’ndeki istisnai şart ABD yasasına aykırı şekilde toplanılan delillerin ceza davalarında kullanılmasını yasaklamaktadır. Eğiticinin ABD dışında toplanılan delillerin kullanımının bu kural dışında tutulup tutulmaması gerektiği hakkında bir tartışmaya girmesi gerekmez. Eğitici, bu istisnai şartın sadece farklı hukuki prosedürlere ilişkin zorluklara vurgu yapmak için bir önek olarak sunulduğunu anlatabilir. </a:t>
            </a:r>
            <a:r>
              <a:rPr lang="en-US" dirty="0" smtClean="0"/>
              <a:t> </a:t>
            </a:r>
            <a:endParaRPr lang="en-US" dirty="0"/>
          </a:p>
          <a:p>
            <a:pPr algn="just"/>
            <a:endParaRPr lang="en-US" dirty="0"/>
          </a:p>
          <a:p>
            <a:pPr algn="just"/>
            <a:r>
              <a:rPr lang="tr-TR" dirty="0" smtClean="0"/>
              <a:t>Kanun</a:t>
            </a:r>
            <a:r>
              <a:rPr lang="tr-TR" baseline="0" dirty="0" smtClean="0"/>
              <a:t> gereği Suudi Arabistan’ın içerik verilerine el koymak için önceden yetki alması gerektiğine vurgu yapılması önemlidir (Suudi Arabistan Ceza Usul Hukuku Madde 55: </a:t>
            </a:r>
          </a:p>
          <a:p>
            <a:pPr algn="just"/>
            <a:r>
              <a:rPr lang="en-US" dirty="0" smtClean="0"/>
              <a:t>(</a:t>
            </a:r>
            <a:r>
              <a:rPr lang="en-US" b="0" i="1" dirty="0" smtClean="0">
                <a:solidFill>
                  <a:srgbClr val="000000"/>
                </a:solidFill>
                <a:effectLst/>
                <a:latin typeface="Georgia" panose="02040502050405020303" pitchFamily="18" charset="0"/>
              </a:rPr>
              <a:t>Mail</a:t>
            </a:r>
            <a:r>
              <a:rPr lang="en-US" b="0" i="1" dirty="0">
                <a:solidFill>
                  <a:srgbClr val="000000"/>
                </a:solidFill>
                <a:effectLst/>
                <a:latin typeface="Georgia" panose="02040502050405020303" pitchFamily="18" charset="0"/>
              </a:rPr>
              <a:t>, </a:t>
            </a:r>
            <a:r>
              <a:rPr lang="tr-TR" b="0" i="1" dirty="0" smtClean="0">
                <a:solidFill>
                  <a:srgbClr val="000000"/>
                </a:solidFill>
                <a:effectLst/>
                <a:latin typeface="Georgia" panose="02040502050405020303" pitchFamily="18" charset="0"/>
              </a:rPr>
              <a:t>kablo</a:t>
            </a:r>
            <a:r>
              <a:rPr lang="en-US" b="0" i="1" dirty="0" smtClean="0">
                <a:solidFill>
                  <a:srgbClr val="000000"/>
                </a:solidFill>
                <a:effectLst/>
                <a:latin typeface="Georgia" panose="02040502050405020303" pitchFamily="18" charset="0"/>
              </a:rPr>
              <a:t>, tele</a:t>
            </a:r>
            <a:r>
              <a:rPr lang="tr-TR" b="0" i="1" dirty="0" smtClean="0">
                <a:solidFill>
                  <a:srgbClr val="000000"/>
                </a:solidFill>
                <a:effectLst/>
                <a:latin typeface="Georgia" panose="02040502050405020303" pitchFamily="18" charset="0"/>
              </a:rPr>
              <a:t>fon</a:t>
            </a:r>
            <a:r>
              <a:rPr lang="tr-TR" b="0" i="1" baseline="0" dirty="0" smtClean="0">
                <a:solidFill>
                  <a:srgbClr val="000000"/>
                </a:solidFill>
                <a:effectLst/>
                <a:latin typeface="Georgia" panose="02040502050405020303" pitchFamily="18" charset="0"/>
              </a:rPr>
              <a:t> konuşmaları ve diğer iletişim araçları ele geçirilemez, bu itibarla, gerekçelerin belirtildiği ve işbu kapsamda belirtilen kısıtlı bir süre haricinde incelenemez veya denetlenemez</a:t>
            </a:r>
            <a:r>
              <a:rPr lang="en-US" b="0" i="1" dirty="0" smtClean="0">
                <a:solidFill>
                  <a:srgbClr val="000000"/>
                </a:solidFill>
                <a:effectLst/>
                <a:latin typeface="Georgia" panose="02040502050405020303" pitchFamily="18" charset="0"/>
              </a:rPr>
              <a:t>.) </a:t>
            </a:r>
            <a:r>
              <a:rPr lang="tr-TR" b="0" i="0" dirty="0" smtClean="0">
                <a:solidFill>
                  <a:srgbClr val="000000"/>
                </a:solidFill>
                <a:effectLst/>
                <a:latin typeface="Georgia" panose="02040502050405020303" pitchFamily="18" charset="0"/>
              </a:rPr>
              <a:t>Fakat Amerika Birleşik</a:t>
            </a:r>
            <a:r>
              <a:rPr lang="tr-TR" b="0" i="0" baseline="0" dirty="0" smtClean="0">
                <a:solidFill>
                  <a:srgbClr val="000000"/>
                </a:solidFill>
                <a:effectLst/>
                <a:latin typeface="Georgia" panose="02040502050405020303" pitchFamily="18" charset="0"/>
              </a:rPr>
              <a:t> Devletleri</a:t>
            </a:r>
            <a:r>
              <a:rPr lang="tr-TR" b="0" i="0" dirty="0" smtClean="0">
                <a:solidFill>
                  <a:srgbClr val="000000"/>
                </a:solidFill>
                <a:effectLst/>
                <a:latin typeface="Georgia" panose="02040502050405020303" pitchFamily="18" charset="0"/>
              </a:rPr>
              <a:t> Adalet Bakanlığı’nın Suudi Arabistan İnsan Hakları Raporuna göre</a:t>
            </a:r>
            <a:r>
              <a:rPr lang="en-US" dirty="0" smtClean="0"/>
              <a:t>: </a:t>
            </a:r>
            <a:r>
              <a:rPr lang="en-US" dirty="0"/>
              <a:t>https://www.state.gov/wp-content/uploads/2019/01/Saudi-Arabia.pdf: </a:t>
            </a:r>
            <a:r>
              <a:rPr lang="tr-TR" i="1" dirty="0" smtClean="0"/>
              <a:t>Kanun,</a:t>
            </a:r>
            <a:r>
              <a:rPr lang="tr-TR" i="1" baseline="0" dirty="0" smtClean="0"/>
              <a:t> kişilerin, evlerinin, iş yerlerinin ve araçlarının kanunsuz işgalini yasaklar. Ceza soruşturma yetkilileri yapılan tüm aramaların kaydını tutmalıdır; bu kayıtlar aramayı gerçekleştiren yetkilinin ismini, arama izninin metnini (veya izin olmadan arama yapılmasını gerektiren acil durumun açıklamasını) ve arama sırasında orada bulunan kişilerin isimlerini ve imzalarını içermelidir. Kanun aynı zamanda tüm posta, telgraf, telefon konuşmalarının ve diğer iletişim araçlarının gizliliğini koruma altına alırken devlet, haberleşme veya iletişim gizliliğine saygı göstermemiş ve kanunun sunduğu özgürlüğü faaliyetleri yasal olarak izlemek ve gerektiğinde müdahale etmek için kullanmıştır.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34</a:t>
            </a:fld>
            <a:endParaRPr lang="en-US"/>
          </a:p>
        </p:txBody>
      </p:sp>
    </p:spTree>
    <p:extLst>
      <p:ext uri="{BB962C8B-B14F-4D97-AF65-F5344CB8AC3E}">
        <p14:creationId xmlns:p14="http://schemas.microsoft.com/office/powerpoint/2010/main" val="12643562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Bu slayt,</a:t>
            </a:r>
            <a:r>
              <a:rPr lang="tr-TR" baseline="0" dirty="0" smtClean="0"/>
              <a:t> Amerika Birleşik Devletleri’nin Suudi Arabistan’a içerik verilerine el koyması talebinde bulunması durumunda ortaya çıkabilecek bir olasılığın örneğini sunmaktadır. Eğitici, </a:t>
            </a:r>
            <a:r>
              <a:rPr kumimoji="0" lang="tr-TR" sz="1200" b="0" i="0" u="none" strike="noStrike" kern="1200" cap="none" spc="0" normalizeH="0" baseline="0" noProof="0" dirty="0" smtClean="0">
                <a:ln>
                  <a:noFill/>
                </a:ln>
                <a:solidFill>
                  <a:prstClr val="black"/>
                </a:solidFill>
                <a:effectLst/>
                <a:uLnTx/>
                <a:uFillTx/>
                <a:latin typeface="+mn-lt"/>
                <a:ea typeface="ＭＳ Ｐゴシック" pitchFamily="-65" charset="-128"/>
              </a:rPr>
              <a:t>bunun değişen hukuki geleneklerin uluslararası işbirliğinin etkililiğine olan etkisini göstermek için bir önek olarak sunulduğunu aktarmalıdır. </a:t>
            </a:r>
            <a:endParaRPr lang="tr-TR" baseline="0" dirty="0" smtClean="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35</a:t>
            </a:fld>
            <a:endParaRPr lang="en-US"/>
          </a:p>
        </p:txBody>
      </p:sp>
    </p:spTree>
    <p:extLst>
      <p:ext uri="{BB962C8B-B14F-4D97-AF65-F5344CB8AC3E}">
        <p14:creationId xmlns:p14="http://schemas.microsoft.com/office/powerpoint/2010/main" val="3837334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tr-TR" dirty="0" smtClean="0"/>
              <a:t>Bu slayt, bir yerin aranması için iki</a:t>
            </a:r>
            <a:r>
              <a:rPr lang="tr-TR" baseline="0" dirty="0" smtClean="0"/>
              <a:t> ülkenin </a:t>
            </a:r>
            <a:r>
              <a:rPr lang="tr-TR" dirty="0" smtClean="0"/>
              <a:t>nasıl farklı</a:t>
            </a:r>
            <a:r>
              <a:rPr lang="tr-TR" baseline="0" dirty="0" smtClean="0"/>
              <a:t> gerekliliklere sahip olduğunu göstermektedir. </a:t>
            </a:r>
            <a:r>
              <a:rPr lang="en-US" dirty="0" smtClean="0"/>
              <a:t> </a:t>
            </a:r>
          </a:p>
          <a:p>
            <a:endParaRPr lang="en-US" dirty="0"/>
          </a:p>
          <a:p>
            <a:r>
              <a:rPr lang="tr-TR" dirty="0" smtClean="0"/>
              <a:t>Slaytta bir</a:t>
            </a:r>
            <a:r>
              <a:rPr lang="tr-TR" baseline="0" dirty="0" smtClean="0"/>
              <a:t> ikametgahta polis tarafından arama yapılabilmesi için bireysel tanıkların mevcut olması gerekmediği gösterilmektedir. Diğer yandan Hindistan’da iç hukuk gereği bir ikametgahta arama yapılabilmesi için orada oturan iki veya daha fazla bireysel ve ilgili  kişinin bulunması gerekmektedir. Eğitici, bir sonraki slaytta daha detaylı bir şekilde görüleceği üzere, bu durumun Birleşik Krallık polisi tarafından yapılan bir aramada edinilen bilgilerin Hindistan’daki kabul edilebilirliğine ilişkin ne gibi zorluklar yaratabileceğini açıklayabilir.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36</a:t>
            </a:fld>
            <a:endParaRPr lang="en-US"/>
          </a:p>
        </p:txBody>
      </p:sp>
    </p:spTree>
    <p:extLst>
      <p:ext uri="{BB962C8B-B14F-4D97-AF65-F5344CB8AC3E}">
        <p14:creationId xmlns:p14="http://schemas.microsoft.com/office/powerpoint/2010/main" val="3143365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tr-TR" sz="1200" b="0" i="0" u="none" strike="noStrike" kern="1200" cap="none" spc="0" normalizeH="0" baseline="0" noProof="0" dirty="0" smtClean="0">
                <a:ln>
                  <a:noFill/>
                </a:ln>
                <a:solidFill>
                  <a:prstClr val="black"/>
                </a:solidFill>
                <a:effectLst/>
                <a:uLnTx/>
                <a:uFillTx/>
                <a:latin typeface="+mn-lt"/>
                <a:ea typeface="ＭＳ Ｐゴシック" pitchFamily="-65" charset="-128"/>
              </a:rPr>
              <a:t>Bu slayt, Hindistan’ın bir yerin aranması için Birleşik Krallığa talepte bulunma durumunda ortaya çıkabilecek bir olasılığın örneğini sunmaktadır. Eğitici, bunun değişen hukuki geleneklerin uluslararası işbirliğinin etkililiğine olan etkisini göstermek için bir önek olarak sunulduğunu aktarmalıdır. </a:t>
            </a:r>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37</a:t>
            </a:fld>
            <a:endParaRPr lang="en-US"/>
          </a:p>
        </p:txBody>
      </p:sp>
    </p:spTree>
    <p:extLst>
      <p:ext uri="{BB962C8B-B14F-4D97-AF65-F5344CB8AC3E}">
        <p14:creationId xmlns:p14="http://schemas.microsoft.com/office/powerpoint/2010/main" val="40878558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noProof="0" dirty="0" smtClean="0"/>
              <a:t>Bu slayt, değişen</a:t>
            </a:r>
            <a:r>
              <a:rPr lang="tr-TR" baseline="0" noProof="0" dirty="0" smtClean="0"/>
              <a:t> hukuki geleneklere ilişkin zorluğa </a:t>
            </a:r>
            <a:r>
              <a:rPr lang="tr-TR" noProof="0" dirty="0" smtClean="0"/>
              <a:t>bazı çözümler sunmaktadır.  </a:t>
            </a:r>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38</a:t>
            </a:fld>
            <a:endParaRPr lang="en-US"/>
          </a:p>
        </p:txBody>
      </p:sp>
    </p:spTree>
    <p:extLst>
      <p:ext uri="{BB962C8B-B14F-4D97-AF65-F5344CB8AC3E}">
        <p14:creationId xmlns:p14="http://schemas.microsoft.com/office/powerpoint/2010/main" val="4775539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tr-TR" noProof="0" dirty="0" smtClean="0"/>
              <a:t>Bu slayt, değişen</a:t>
            </a:r>
            <a:r>
              <a:rPr lang="tr-TR" baseline="0" noProof="0" dirty="0" smtClean="0"/>
              <a:t> hukuki geleneklere ilişkin zorluğa </a:t>
            </a:r>
            <a:r>
              <a:rPr lang="tr-TR" noProof="0" dirty="0" smtClean="0"/>
              <a:t>ek bir çözüm sunmaktadır.</a:t>
            </a:r>
            <a:r>
              <a:rPr lang="tr-TR" baseline="0" noProof="0" dirty="0" smtClean="0"/>
              <a:t> Diğer bir deyişle, delillerin toplanması gerektiği vb. gibi belirli yerel hukuk şartları kapsamında hukuki bilgi sağlanması için 7/24 ağından faydalanmak. </a:t>
            </a:r>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39</a:t>
            </a:fld>
            <a:endParaRPr lang="en-US"/>
          </a:p>
        </p:txBody>
      </p:sp>
    </p:spTree>
    <p:extLst>
      <p:ext uri="{BB962C8B-B14F-4D97-AF65-F5344CB8AC3E}">
        <p14:creationId xmlns:p14="http://schemas.microsoft.com/office/powerpoint/2010/main" val="697862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dirty="0" smtClean="0"/>
              <a:t>Bu slayt, elektronik delillere ilişkin taleplerin gecikmeden</a:t>
            </a:r>
            <a:r>
              <a:rPr lang="tr-TR" baseline="0" dirty="0" smtClean="0"/>
              <a:t> yapılması gerektiğinin sebeplerini belirtmektedir. Eğitici, veri korunması ile ilgili hususları ve hizmet sağlayıcılarının, bireylerin ve işletmelerin nasıl her zaman verileri saklamadıklarını açıklamalıdır. Verilerin korunmamasının bir sebebi olarak uygulanabilirlik sorunları, masraf ile ilgili hususlar veya yasal kısıtlamalar belirtilebilir.</a:t>
            </a:r>
            <a:r>
              <a:rPr lang="en-US" dirty="0" smtClean="0"/>
              <a:t> </a:t>
            </a:r>
            <a:endParaRPr lang="en-US" dirty="0"/>
          </a:p>
          <a:p>
            <a:endParaRPr lang="en-US" dirty="0"/>
          </a:p>
          <a:p>
            <a:r>
              <a:rPr lang="tr-TR" dirty="0" smtClean="0"/>
              <a:t>AB Veri Koruma Direktifine</a:t>
            </a:r>
            <a:r>
              <a:rPr lang="tr-TR" baseline="0" dirty="0" smtClean="0"/>
              <a:t> ilişkin ise eğitici, bu Direktif kapsamında AB üye ülkelerinin, vatandaşların telekomünikasyon verilerini altı aydan 24 aya kadar saklamaları gerektiğini açıklayabilir. Bu, AB ülkelerinin verileri, ihtiyaçlara karşılık verebilmek amacıyla belirli bir süre sakladıkları anlamına gelmektedir. Avrupa Birliği Adalet Divanı, verileri tutulan kişilere herhangi bir bildirim yapılmadan verilerin toplanmasının AB Temel Hakları Şartı kapsamında korunan özel hayatın gizliliğini ihlal ettiği gerekçesiyle İrlanda Dijital Hakları şirketi tarafından farklı mercilere karşı açılan davaya cevap olarak </a:t>
            </a:r>
            <a:r>
              <a:rPr lang="tr-TR" dirty="0" smtClean="0"/>
              <a:t>2014 yılında</a:t>
            </a:r>
            <a:r>
              <a:rPr lang="tr-TR" baseline="0" dirty="0" smtClean="0"/>
              <a:t> bu Direktifin geçersiz olduğunu ilan etmiştir.</a:t>
            </a:r>
            <a:r>
              <a:rPr lang="en-US" dirty="0" smtClean="0"/>
              <a:t> </a:t>
            </a:r>
            <a:endParaRPr lang="en-US" dirty="0"/>
          </a:p>
          <a:p>
            <a:endParaRPr lang="en-US" dirty="0"/>
          </a:p>
          <a:p>
            <a:r>
              <a:rPr lang="tr-TR" dirty="0" smtClean="0"/>
              <a:t>Eğitici, AB Veri Koruma Direktifinin hukuka aykırı olarak ilan edilmesiyle birlikte AB ülkelerindeki hizmet sağlayıcılarının,</a:t>
            </a:r>
            <a:r>
              <a:rPr lang="tr-TR" baseline="0" dirty="0" smtClean="0"/>
              <a:t> kişilerin genel olarak ve bildirim yapılmaksızın verilerini tutmaları için hiçbir yasal dayanaklarının bulunmadığını anlatmalıdır. Bu konu, hız zorluğuna değinmenin önemini daha da arttırmaktadır.</a:t>
            </a:r>
            <a:r>
              <a:rPr lang="en-US" dirty="0" smtClean="0"/>
              <a:t> </a:t>
            </a:r>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a:t>
            </a:fld>
            <a:endParaRPr lang="en-US"/>
          </a:p>
        </p:txBody>
      </p:sp>
    </p:spTree>
    <p:extLst>
      <p:ext uri="{BB962C8B-B14F-4D97-AF65-F5344CB8AC3E}">
        <p14:creationId xmlns:p14="http://schemas.microsoft.com/office/powerpoint/2010/main" val="23550685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tr-TR" dirty="0" smtClean="0"/>
              <a:t>Doğru cevap </a:t>
            </a:r>
            <a:r>
              <a:rPr lang="en-US" dirty="0" smtClean="0"/>
              <a:t>c</a:t>
            </a:r>
            <a:r>
              <a:rPr lang="en-US" dirty="0"/>
              <a:t>) </a:t>
            </a:r>
            <a:r>
              <a:rPr lang="tr-TR" dirty="0" smtClean="0"/>
              <a:t>Hukuki bilgi sağlanması</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40</a:t>
            </a:fld>
            <a:endParaRPr lang="en-US"/>
          </a:p>
        </p:txBody>
      </p:sp>
    </p:spTree>
    <p:extLst>
      <p:ext uri="{BB962C8B-B14F-4D97-AF65-F5344CB8AC3E}">
        <p14:creationId xmlns:p14="http://schemas.microsoft.com/office/powerpoint/2010/main" val="11044848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tr-TR" sz="1200" b="0" i="0" u="none" strike="noStrike" kern="1200" cap="none" spc="0" normalizeH="0" baseline="0" noProof="0" dirty="0" smtClean="0">
                <a:ln>
                  <a:noFill/>
                </a:ln>
                <a:solidFill>
                  <a:prstClr val="black"/>
                </a:solidFill>
                <a:effectLst/>
                <a:uLnTx/>
                <a:uFillTx/>
                <a:latin typeface="+mn-lt"/>
                <a:ea typeface="ＭＳ Ｐゴシック" pitchFamily="-65" charset="-128"/>
              </a:rPr>
              <a:t>Doğru cevap </a:t>
            </a:r>
            <a:r>
              <a:rPr kumimoji="0" lang="en-US" sz="1200" b="0" i="0" u="none" strike="noStrike" kern="1200" cap="none" spc="0" normalizeH="0" baseline="0" noProof="0" dirty="0" smtClean="0">
                <a:ln>
                  <a:noFill/>
                </a:ln>
                <a:solidFill>
                  <a:prstClr val="black"/>
                </a:solidFill>
                <a:effectLst/>
                <a:uLnTx/>
                <a:uFillTx/>
                <a:latin typeface="+mn-lt"/>
                <a:ea typeface="ＭＳ Ｐゴシック" pitchFamily="-65" charset="-128"/>
              </a:rPr>
              <a:t>c) </a:t>
            </a:r>
            <a:r>
              <a:rPr kumimoji="0" lang="tr-TR" sz="1200" b="0" i="0" u="none" strike="noStrike" kern="1200" cap="none" spc="0" normalizeH="0" baseline="0" noProof="0" dirty="0" smtClean="0">
                <a:ln>
                  <a:noFill/>
                </a:ln>
                <a:solidFill>
                  <a:prstClr val="black"/>
                </a:solidFill>
                <a:effectLst/>
                <a:uLnTx/>
                <a:uFillTx/>
                <a:latin typeface="+mn-lt"/>
                <a:ea typeface="ＭＳ Ｐゴシック" pitchFamily="-65" charset="-128"/>
              </a:rPr>
              <a:t>Hukuki bilgi sağlanması</a:t>
            </a:r>
            <a:endParaRPr kumimoji="0" lang="en-GB" sz="1200" b="0" i="0" u="none" strike="noStrike" kern="1200" cap="none" spc="0" normalizeH="0" baseline="0" noProof="0" dirty="0" smtClean="0">
              <a:ln>
                <a:noFill/>
              </a:ln>
              <a:solidFill>
                <a:prstClr val="black"/>
              </a:solidFill>
              <a:effectLst/>
              <a:uLnTx/>
              <a:uFillTx/>
              <a:latin typeface="+mn-lt"/>
              <a:ea typeface="ＭＳ Ｐゴシック" pitchFamily="-65" charset="-128"/>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41</a:t>
            </a:fld>
            <a:endParaRPr lang="en-US"/>
          </a:p>
        </p:txBody>
      </p:sp>
    </p:spTree>
    <p:extLst>
      <p:ext uri="{BB962C8B-B14F-4D97-AF65-F5344CB8AC3E}">
        <p14:creationId xmlns:p14="http://schemas.microsoft.com/office/powerpoint/2010/main" val="34413675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tr-TR" sz="1200" b="0" i="0" u="none" strike="noStrike" kern="1200" cap="none" spc="0" normalizeH="0" baseline="0" noProof="0" dirty="0" smtClean="0">
                <a:ln>
                  <a:noFill/>
                </a:ln>
                <a:solidFill>
                  <a:prstClr val="black"/>
                </a:solidFill>
                <a:effectLst/>
                <a:uLnTx/>
                <a:uFillTx/>
                <a:latin typeface="+mn-lt"/>
                <a:ea typeface="ＭＳ Ｐゴシック" pitchFamily="-65" charset="-128"/>
              </a:rPr>
              <a:t>Bu slayt, değişen hukuki geleneklere ilişkin zorluğa ek bir çözüm sunmaktadır. Diğer bir deyişle, farklı ülkelerin yayınladığı mevcut Karşılıklı Adli Yardım Avrupa Sözleşmesi’ne (MLAT) ilişkin el kitaplarını/rehberleri gözden geçirmek. Bu slaytta iki MLAT el kitabı gösterilmektedir – ilki Avrupa Konseyi’nin yayınlamış olduğu Karşılıklı Adli Yardım El Kitabı </a:t>
            </a:r>
            <a:r>
              <a:rPr lang="en-US" dirty="0" smtClean="0"/>
              <a:t>(</a:t>
            </a:r>
            <a:r>
              <a:rPr lang="en-US" dirty="0"/>
              <a:t>https://</a:t>
            </a:r>
            <a:r>
              <a:rPr lang="en-US" dirty="0" smtClean="0"/>
              <a:t>rm.coe.int/mutual-legal-assistance-manual-eng/1680782927)</a:t>
            </a:r>
            <a:r>
              <a:rPr lang="tr-TR" baseline="0" dirty="0" smtClean="0"/>
              <a:t>, ikinci ise Cezai İşlerinde Karşılıklı Adli Yardım İle İlgili Talepler – Birleşik Krallık Dışındaki Makamlar İçin Yol Gösterici Esaslar rehberidir </a:t>
            </a:r>
            <a:r>
              <a:rPr lang="en-US" dirty="0" smtClean="0"/>
              <a:t>(https</a:t>
            </a:r>
            <a:r>
              <a:rPr lang="en-US" dirty="0"/>
              <a:t>://assets.publishing.service.gov.uk/government/uploads/system/uploads/attachment_data/file/415038/MLA_Guidelines_2015.pdf</a:t>
            </a:r>
            <a:r>
              <a:rPr lang="en-US" dirty="0" smtClean="0"/>
              <a:t>)</a:t>
            </a:r>
            <a:r>
              <a:rPr lang="tr-TR" dirty="0" smtClean="0"/>
              <a:t>.</a:t>
            </a: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tr-TR" dirty="0" smtClean="0"/>
              <a:t>Diğer rehberler</a:t>
            </a:r>
            <a:r>
              <a:rPr lang="tr-TR" baseline="0" dirty="0" smtClean="0"/>
              <a:t> arasında Karşılıklı Adli Yardım İle İlgili UNODC El Kitabı bulunmaktadır </a:t>
            </a:r>
            <a:r>
              <a:rPr lang="en-US" dirty="0" smtClean="0"/>
              <a:t> </a:t>
            </a:r>
            <a:r>
              <a:rPr lang="en-US" dirty="0"/>
              <a:t>(https://www.unodc.org/documents/organized-crime/Publications/Mutual_Legal_Assistance_Ebook_E.pdf) </a:t>
            </a:r>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42</a:t>
            </a:fld>
            <a:endParaRPr lang="en-US"/>
          </a:p>
        </p:txBody>
      </p:sp>
    </p:spTree>
    <p:extLst>
      <p:ext uri="{BB962C8B-B14F-4D97-AF65-F5344CB8AC3E}">
        <p14:creationId xmlns:p14="http://schemas.microsoft.com/office/powerpoint/2010/main" val="3235058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tr-TR" sz="1200" b="0" i="0" u="none" strike="noStrike" kern="1200" cap="none" spc="0" normalizeH="0" baseline="0" noProof="0" dirty="0" smtClean="0">
                <a:ln>
                  <a:noFill/>
                </a:ln>
                <a:solidFill>
                  <a:prstClr val="black"/>
                </a:solidFill>
                <a:effectLst/>
                <a:uLnTx/>
                <a:uFillTx/>
                <a:latin typeface="+mn-lt"/>
                <a:ea typeface="ＭＳ Ｐゴシック" pitchFamily="-65" charset="-128"/>
              </a:rPr>
              <a:t>Bu slayt, elektronik delillere ilişkin uluslararası işbirliği ile ilgili beşinci zorluğu ele almaktadır  </a:t>
            </a:r>
          </a:p>
          <a:p>
            <a:pPr marL="0" marR="0" lvl="0" indent="0" algn="l" defTabSz="457200" rtl="0" eaLnBrk="0" fontAlgn="base" latinLnBrk="0" hangingPunct="0">
              <a:lnSpc>
                <a:spcPct val="100000"/>
              </a:lnSpc>
              <a:spcBef>
                <a:spcPct val="30000"/>
              </a:spcBef>
              <a:spcAft>
                <a:spcPct val="0"/>
              </a:spcAft>
              <a:buClrTx/>
              <a:buSzTx/>
              <a:buFontTx/>
              <a:buNone/>
              <a:tabLst/>
              <a:defRPr/>
            </a:pPr>
            <a:endParaRPr kumimoji="0" lang="tr-TR" sz="1200" b="0" i="0" u="none" strike="noStrike" kern="1200" cap="none" spc="0" normalizeH="0" baseline="0" noProof="0" dirty="0" smtClean="0">
              <a:ln>
                <a:noFill/>
              </a:ln>
              <a:solidFill>
                <a:prstClr val="black"/>
              </a:solidFill>
              <a:effectLst/>
              <a:uLnTx/>
              <a:uFillTx/>
              <a:latin typeface="+mn-lt"/>
              <a:ea typeface="ＭＳ Ｐゴシック" pitchFamily="-65"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tr-TR" sz="1200" b="0" i="0" u="none" strike="noStrike" kern="1200" cap="none" spc="0" normalizeH="0" baseline="0" noProof="0" dirty="0" smtClean="0">
                <a:ln>
                  <a:noFill/>
                </a:ln>
                <a:solidFill>
                  <a:prstClr val="black"/>
                </a:solidFill>
                <a:effectLst/>
                <a:uLnTx/>
                <a:uFillTx/>
                <a:latin typeface="+mn-lt"/>
                <a:ea typeface="ＭＳ Ｐゴシック" pitchFamily="-65" charset="-128"/>
              </a:rPr>
              <a:t>Eğitici atfetmeye ilişkin zorluğu kısaca anlatmalıdır. Elektronik delillere yönelik atfetme genellikle bir zorluk teşkil eder ve doğru şüphelilerin tespit edilmesi ve yargılanması sürecinde önemli bir role sahiptir. Uluslararası boyut işin içine girdiğinde atfetme daha da büyük bir sorun haline gelmektedir.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43</a:t>
            </a:fld>
            <a:endParaRPr lang="en-US"/>
          </a:p>
        </p:txBody>
      </p:sp>
    </p:spTree>
    <p:extLst>
      <p:ext uri="{BB962C8B-B14F-4D97-AF65-F5344CB8AC3E}">
        <p14:creationId xmlns:p14="http://schemas.microsoft.com/office/powerpoint/2010/main" val="16444011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Elektronik delil içeren pek çok soruşturma şüphelinin belirli bir zamanda birli bir cihazla bağlantısının tespit edilmesini gerektirdiği için pek çok farklı</a:t>
            </a:r>
            <a:r>
              <a:rPr lang="tr-TR" baseline="0" dirty="0" smtClean="0"/>
              <a:t> delilin mevcut olması gerekir. Bu deliller, bir sonraki slaytta gösterileceği gibi farklı uluslararası temelli kaynaklarda muhafaza edilebilir.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44</a:t>
            </a:fld>
            <a:endParaRPr lang="en-US"/>
          </a:p>
        </p:txBody>
      </p:sp>
    </p:spTree>
    <p:extLst>
      <p:ext uri="{BB962C8B-B14F-4D97-AF65-F5344CB8AC3E}">
        <p14:creationId xmlns:p14="http://schemas.microsoft.com/office/powerpoint/2010/main" val="30010094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tr-TR" dirty="0" smtClean="0"/>
              <a:t>Bu slayt, atfetmenin</a:t>
            </a:r>
            <a:r>
              <a:rPr lang="tr-TR" baseline="0" dirty="0" smtClean="0"/>
              <a:t> nasıl zorluk teşkil edeceğini gösteren bir vaka çalışması sunmaktadır. </a:t>
            </a:r>
            <a:r>
              <a:rPr lang="en-GB" dirty="0" smtClean="0"/>
              <a:t> </a:t>
            </a:r>
            <a:endParaRPr lang="en-GB" dirty="0"/>
          </a:p>
          <a:p>
            <a:endParaRPr lang="en-GB" dirty="0"/>
          </a:p>
          <a:p>
            <a:r>
              <a:rPr lang="en-GB" dirty="0"/>
              <a:t>http://www.nydailynews.com/news/national/fake-threat-shut-los-angeles-schools-article-1.2468707</a:t>
            </a:r>
          </a:p>
          <a:p>
            <a:endParaRPr lang="en-GB" dirty="0"/>
          </a:p>
          <a:p>
            <a:r>
              <a:rPr lang="tr-TR" i="1" dirty="0" smtClean="0"/>
              <a:t>Size bu e-postayı</a:t>
            </a:r>
            <a:r>
              <a:rPr lang="tr-TR" i="1" baseline="0" dirty="0" smtClean="0"/>
              <a:t> Salı günü 12.15.15 tarihinde meydana gelecek olaylar hakkında bilgi vermek için yazıyorum. </a:t>
            </a:r>
            <a:endParaRPr lang="en-GB" dirty="0"/>
          </a:p>
          <a:p>
            <a:r>
              <a:rPr lang="tr-TR" i="1" dirty="0" smtClean="0"/>
              <a:t>Çok büyük bir şey olacak. Çok büyük bir şey.</a:t>
            </a:r>
            <a:r>
              <a:rPr lang="tr-TR" i="1" baseline="0" dirty="0" smtClean="0"/>
              <a:t> Ülke içinde manşetlere düşecek. Hatta belki uluslararası manşetlere bile. Buradaki bir bölge lisesindeki son 4 senem tamamen cehennemdi benim için. Tam anlamıyla mutlak bir ıstırap. Zorbalık, yalnızlık, kabul görülmeme… hiçbir zaman bitmiyor. Peki, ne için? Sadece ‘farklı’ olduğum için mi?</a:t>
            </a:r>
          </a:p>
          <a:p>
            <a:r>
              <a:rPr lang="tr-TR" i="1" baseline="0" dirty="0" smtClean="0"/>
              <a:t>Hayır. Artık yeter. Ben dini bütün bir Müslümanım ve bir zamanlar şiddete karşıydım fakat şimdi yerel cihatçı bir grubun üyesiyim. Ancak bu şekilde katliamımı doğru şekilde gerçekleştirebilirim. Tek başıma yapamazdım. Benimle birlikte 32 yoldaşım yarın Allah yolunda öleceğiz. Los Angeles bölgesindeki tüm okullar hedef alınmıştır. Bazı okullarda şimdiden kilitli dolaplarda saklamış olduğumuz bombalarımız var. Stratejik olarak yerleştirilmişler ve böylesi nefret ve ayrımcılık barındıran binaları temelden yok etmek için tasarlanmışlardır. Okullardaki sırt çantalarına gizlemiş olduğumuz düdüklü tencere bombalarıdır. Azami hasarı vermesi için 20 pound barut ile doldurulmuşlardır. Cep telefonu aracılığıyla patlatılacaklardır. Sadece bomba da değil, öğle yemeği sırasında belirli bir saatte patlayacak sinir gaz ajanları da mevcuttur. Üstüne üstlük,  kardeşlerimle beraber </a:t>
            </a:r>
            <a:r>
              <a:rPr lang="tr-TR" i="1" baseline="0" dirty="0" err="1" smtClean="0"/>
              <a:t>kalaşnikof</a:t>
            </a:r>
            <a:r>
              <a:rPr lang="tr-TR" i="1" baseline="0" dirty="0" smtClean="0"/>
              <a:t> tüfeklere, </a:t>
            </a:r>
            <a:r>
              <a:rPr lang="tr-TR" i="1" baseline="0" dirty="0" err="1" smtClean="0"/>
              <a:t>Glock</a:t>
            </a:r>
            <a:r>
              <a:rPr lang="tr-TR" i="1" baseline="0" dirty="0" smtClean="0"/>
              <a:t> 18 makineli tabancalara ve pek çok el bombasına da sahibiz. Los Angeles bölgesinde bulunan tüm okullardaki her bir öğrenci acımasızca katledilecektir. Ve sizin bunu durdurmak için yapabileceğiniz hiçbir şey yok. </a:t>
            </a:r>
          </a:p>
          <a:p>
            <a:r>
              <a:rPr lang="tr-TR" i="1" baseline="0" dirty="0" smtClean="0"/>
              <a:t>Güvenliği arttırarak veya o gün için dersleri iptal ederek buna uğraşsanız bile bunun bir önemi yok. Güvenliğiniz bizi durdurmayı başaramaz. Bizler Allah’ın ordusuyuz. Dersleri iptal etseniz bile bombalama yine de gerçekleşecek ve biz de tüfeklerimizle Los Angeles, </a:t>
            </a:r>
            <a:r>
              <a:rPr kumimoji="0" lang="en-GB" sz="1200" b="0" i="1" u="none" strike="noStrike" kern="1200" cap="none" spc="0" normalizeH="0" baseline="0" noProof="0" dirty="0" smtClean="0">
                <a:ln>
                  <a:noFill/>
                </a:ln>
                <a:solidFill>
                  <a:prstClr val="black"/>
                </a:solidFill>
                <a:effectLst/>
                <a:uLnTx/>
                <a:uFillTx/>
                <a:latin typeface="+mn-lt"/>
                <a:ea typeface="ＭＳ Ｐゴシック" pitchFamily="-65" charset="-128"/>
              </a:rPr>
              <a:t>San Bernardino, Bakersfield</a:t>
            </a:r>
            <a:r>
              <a:rPr kumimoji="0" lang="tr-TR" sz="1200" b="0" i="1" u="none" strike="noStrike" kern="1200" cap="none" spc="0" normalizeH="0" baseline="0" noProof="0" dirty="0" smtClean="0">
                <a:ln>
                  <a:noFill/>
                </a:ln>
                <a:solidFill>
                  <a:prstClr val="black"/>
                </a:solidFill>
                <a:effectLst/>
                <a:uLnTx/>
                <a:uFillTx/>
                <a:latin typeface="+mn-lt"/>
                <a:ea typeface="ＭＳ Ｐゴシック" pitchFamily="-65" charset="-128"/>
              </a:rPr>
              <a:t> ve </a:t>
            </a:r>
            <a:r>
              <a:rPr kumimoji="0" lang="en-GB" sz="1200" b="0" i="1" u="none" strike="noStrike" kern="1200" cap="none" spc="0" normalizeH="0" baseline="0" noProof="0" dirty="0" smtClean="0">
                <a:ln>
                  <a:noFill/>
                </a:ln>
                <a:solidFill>
                  <a:prstClr val="black"/>
                </a:solidFill>
                <a:effectLst/>
                <a:uLnTx/>
                <a:uFillTx/>
                <a:latin typeface="+mn-lt"/>
                <a:ea typeface="ＭＳ Ｐゴシック" pitchFamily="-65" charset="-128"/>
              </a:rPr>
              <a:t>San Diego</a:t>
            </a:r>
            <a:r>
              <a:rPr kumimoji="0" lang="tr-TR" sz="1200" b="0" i="1" u="none" strike="noStrike" kern="1200" cap="none" spc="0" normalizeH="0" baseline="0" noProof="0" dirty="0" smtClean="0">
                <a:ln>
                  <a:noFill/>
                </a:ln>
                <a:solidFill>
                  <a:prstClr val="black"/>
                </a:solidFill>
                <a:effectLst/>
                <a:uLnTx/>
                <a:uFillTx/>
                <a:latin typeface="+mn-lt"/>
                <a:ea typeface="ＭＳ Ｐゴシック" pitchFamily="-65" charset="-128"/>
              </a:rPr>
              <a:t> </a:t>
            </a:r>
            <a:r>
              <a:rPr lang="tr-TR" i="1" baseline="0" dirty="0" smtClean="0"/>
              <a:t>sokaklarına ve iş yerlerine ineriz. </a:t>
            </a:r>
          </a:p>
          <a:p>
            <a:r>
              <a:rPr lang="tr-TR" i="1" baseline="0" dirty="0" smtClean="0"/>
              <a:t>Size iyi şanslar. Bu sizin son gününüz olabileceği için Allah’a dua etme vaktiniz gelmiştir. </a:t>
            </a:r>
          </a:p>
        </p:txBody>
      </p:sp>
      <p:sp>
        <p:nvSpPr>
          <p:cNvPr id="4" name="Slide Number Placeholder 3"/>
          <p:cNvSpPr>
            <a:spLocks noGrp="1"/>
          </p:cNvSpPr>
          <p:nvPr>
            <p:ph type="sldNum" sz="quarter" idx="10"/>
          </p:nvPr>
        </p:nvSpPr>
        <p:spPr/>
        <p:txBody>
          <a:bodyPr/>
          <a:lstStyle/>
          <a:p>
            <a:fld id="{F4AF2A8B-5D3B-4B50-A5B3-7F29CC5E2C44}" type="slidenum">
              <a:rPr lang="en-GB" smtClean="0"/>
              <a:pPr/>
              <a:t>46</a:t>
            </a:fld>
            <a:endParaRPr lang="en-GB"/>
          </a:p>
        </p:txBody>
      </p:sp>
    </p:spTree>
    <p:extLst>
      <p:ext uri="{BB962C8B-B14F-4D97-AF65-F5344CB8AC3E}">
        <p14:creationId xmlns:p14="http://schemas.microsoft.com/office/powerpoint/2010/main" val="12609308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dirty="0"/>
              <a:t>http://www.nydailynews.com/news/national/fake-threat-shut-los-angeles-schools-article-1.2468707</a:t>
            </a:r>
          </a:p>
          <a:p>
            <a:endParaRPr lang="en-GB" dirty="0"/>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tr-TR" sz="1200" b="0" i="1" u="none" strike="noStrike" kern="1200" cap="none" spc="0" normalizeH="0" baseline="0" noProof="0" dirty="0" smtClean="0">
                <a:ln>
                  <a:noFill/>
                </a:ln>
                <a:solidFill>
                  <a:prstClr val="black"/>
                </a:solidFill>
                <a:effectLst/>
                <a:uLnTx/>
                <a:uFillTx/>
                <a:latin typeface="+mn-lt"/>
                <a:ea typeface="ＭＳ Ｐゴシック" pitchFamily="-65" charset="-128"/>
              </a:rPr>
              <a:t>Size bu e-postayı Salı günü 12.15.15 tarihinde meydana gelecek olaylar hakkında bilgi vermek için yazıyorum. </a:t>
            </a:r>
            <a:endParaRPr kumimoji="0" lang="en-GB" sz="1200" b="0" i="0" u="none" strike="noStrike" kern="1200" cap="none" spc="0" normalizeH="0" baseline="0" noProof="0" dirty="0" smtClean="0">
              <a:ln>
                <a:noFill/>
              </a:ln>
              <a:solidFill>
                <a:prstClr val="black"/>
              </a:solidFill>
              <a:effectLst/>
              <a:uLnTx/>
              <a:uFillTx/>
              <a:latin typeface="+mn-lt"/>
              <a:ea typeface="ＭＳ Ｐゴシック" pitchFamily="-65"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tr-TR" sz="1200" b="0" i="1" u="none" strike="noStrike" kern="1200" cap="none" spc="0" normalizeH="0" baseline="0" noProof="0" dirty="0" smtClean="0">
                <a:ln>
                  <a:noFill/>
                </a:ln>
                <a:solidFill>
                  <a:prstClr val="black"/>
                </a:solidFill>
                <a:effectLst/>
                <a:uLnTx/>
                <a:uFillTx/>
                <a:latin typeface="+mn-lt"/>
                <a:ea typeface="ＭＳ Ｐゴシック" pitchFamily="-65" charset="-128"/>
              </a:rPr>
              <a:t>Çok büyük bir şey olacak. Çok büyük bir şey. Ülke içinde manşetlere düşecek. Hatta belki uluslararası manşetlere bile. Buradaki bir bölge lisesindeki son 4 senem tamamen cehennemdi benim için. Tam anlamıyla mutlak bir ıstırap. Zorbalık, yalnızlık, kabul görülmeme… hiçbir zaman bitmiyor. Peki, ne için? Sadece ‘farklı’ olduğum için mi?</a:t>
            </a:r>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tr-TR" sz="1200" b="0" i="1" u="none" strike="noStrike" kern="1200" cap="none" spc="0" normalizeH="0" baseline="0" noProof="0" dirty="0" smtClean="0">
                <a:ln>
                  <a:noFill/>
                </a:ln>
                <a:solidFill>
                  <a:prstClr val="black"/>
                </a:solidFill>
                <a:effectLst/>
                <a:uLnTx/>
                <a:uFillTx/>
                <a:latin typeface="+mn-lt"/>
                <a:ea typeface="ＭＳ Ｐゴシック" pitchFamily="-65" charset="-128"/>
              </a:rPr>
              <a:t>Hayır. Artık yeter. Ben dini bütün bir Müslümanım ve bir zamanlar şiddete karşıydım fakat şimdi yerel cihatçı bir grubun üyesiyim. Ancak bu şekilde katliamımı doğru şekilde gerçekleştirebilirim. Tek başıma yapamazdım. Benimle birlikte 32 yoldaşım yarın Allah yolunda öleceğiz. Los Angeles bölgesindeki tüm okullar hedef alınmıştır. Bazı okullarda şimdiden kilitli dolaplarda saklamış olduğumuz bombalarımız var. Stratejik olarak yerleştirilmişler ve böylesi nefret ve ayrımcılık barındıran binaları temelden yok etmek için tasarlanmışlardır. Okullardaki sırt çantalarına gizlemiş olduğumuz düdüklü tencere bombalarıdır. Azami hasarı vermesi için 20 pound barut ile doldurulmuşlardır. Cep telefonu aracılığıyla patlatılacaklardır. Sadece bomba da değil, öğle yemeği sırasında belirli bir saatte patlayacak sinir gaz ajanları da mevcuttur. Üstüne üstlük,  kardeşlerimle beraber </a:t>
            </a:r>
            <a:r>
              <a:rPr kumimoji="0" lang="tr-TR" sz="1200" b="0" i="1" u="none" strike="noStrike" kern="1200" cap="none" spc="0" normalizeH="0" baseline="0" noProof="0" dirty="0" err="1" smtClean="0">
                <a:ln>
                  <a:noFill/>
                </a:ln>
                <a:solidFill>
                  <a:prstClr val="black"/>
                </a:solidFill>
                <a:effectLst/>
                <a:uLnTx/>
                <a:uFillTx/>
                <a:latin typeface="+mn-lt"/>
                <a:ea typeface="ＭＳ Ｐゴシック" pitchFamily="-65" charset="-128"/>
              </a:rPr>
              <a:t>kalaşnikof</a:t>
            </a:r>
            <a:r>
              <a:rPr kumimoji="0" lang="tr-TR" sz="1200" b="0" i="1" u="none" strike="noStrike" kern="1200" cap="none" spc="0" normalizeH="0" baseline="0" noProof="0" dirty="0" smtClean="0">
                <a:ln>
                  <a:noFill/>
                </a:ln>
                <a:solidFill>
                  <a:prstClr val="black"/>
                </a:solidFill>
                <a:effectLst/>
                <a:uLnTx/>
                <a:uFillTx/>
                <a:latin typeface="+mn-lt"/>
                <a:ea typeface="ＭＳ Ｐゴシック" pitchFamily="-65" charset="-128"/>
              </a:rPr>
              <a:t> tüfeklere, </a:t>
            </a:r>
            <a:r>
              <a:rPr kumimoji="0" lang="tr-TR" sz="1200" b="0" i="1" u="none" strike="noStrike" kern="1200" cap="none" spc="0" normalizeH="0" baseline="0" noProof="0" dirty="0" err="1" smtClean="0">
                <a:ln>
                  <a:noFill/>
                </a:ln>
                <a:solidFill>
                  <a:prstClr val="black"/>
                </a:solidFill>
                <a:effectLst/>
                <a:uLnTx/>
                <a:uFillTx/>
                <a:latin typeface="+mn-lt"/>
                <a:ea typeface="ＭＳ Ｐゴシック" pitchFamily="-65" charset="-128"/>
              </a:rPr>
              <a:t>Glock</a:t>
            </a:r>
            <a:r>
              <a:rPr kumimoji="0" lang="tr-TR" sz="1200" b="0" i="1" u="none" strike="noStrike" kern="1200" cap="none" spc="0" normalizeH="0" baseline="0" noProof="0" dirty="0" smtClean="0">
                <a:ln>
                  <a:noFill/>
                </a:ln>
                <a:solidFill>
                  <a:prstClr val="black"/>
                </a:solidFill>
                <a:effectLst/>
                <a:uLnTx/>
                <a:uFillTx/>
                <a:latin typeface="+mn-lt"/>
                <a:ea typeface="ＭＳ Ｐゴシック" pitchFamily="-65" charset="-128"/>
              </a:rPr>
              <a:t> 18 makineli tabancalara ve pek çok el bombasına da sahibiz. Los Angeles bölgesinde bulunan tüm okullardaki her bir öğrenci acımasızca katledilecektir. Ve sizin bunu durdurmak için yapabileceğiniz hiçbir şey yok. </a:t>
            </a:r>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tr-TR" sz="1200" b="0" i="1" u="none" strike="noStrike" kern="1200" cap="none" spc="0" normalizeH="0" baseline="0" noProof="0" dirty="0" smtClean="0">
                <a:ln>
                  <a:noFill/>
                </a:ln>
                <a:solidFill>
                  <a:prstClr val="black"/>
                </a:solidFill>
                <a:effectLst/>
                <a:uLnTx/>
                <a:uFillTx/>
                <a:latin typeface="+mn-lt"/>
                <a:ea typeface="ＭＳ Ｐゴシック" pitchFamily="-65" charset="-128"/>
              </a:rPr>
              <a:t>Güvenliği arttırarak veya o gün için dersleri iptal ederek buna uğraşsanız bile bunun bir önemi yok. Güvenliğiniz bizi durdurmayı başaramaz. Bizler Allah’ın ordusuyuz. Dersleri iptal etseniz bile bombalama yine de gerçekleşecek ve biz de tüfeklerimizle Los Angeles, </a:t>
            </a:r>
            <a:r>
              <a:rPr kumimoji="0" lang="en-GB" sz="1200" b="0" i="1" u="none" strike="noStrike" kern="1200" cap="none" spc="0" normalizeH="0" baseline="0" noProof="0" dirty="0" smtClean="0">
                <a:ln>
                  <a:noFill/>
                </a:ln>
                <a:solidFill>
                  <a:prstClr val="black"/>
                </a:solidFill>
                <a:effectLst/>
                <a:uLnTx/>
                <a:uFillTx/>
                <a:latin typeface="+mn-lt"/>
                <a:ea typeface="ＭＳ Ｐゴシック" pitchFamily="-65" charset="-128"/>
              </a:rPr>
              <a:t>San Bernardino, Bakersfield</a:t>
            </a:r>
            <a:r>
              <a:rPr kumimoji="0" lang="tr-TR" sz="1200" b="0" i="1" u="none" strike="noStrike" kern="1200" cap="none" spc="0" normalizeH="0" baseline="0" noProof="0" dirty="0" smtClean="0">
                <a:ln>
                  <a:noFill/>
                </a:ln>
                <a:solidFill>
                  <a:prstClr val="black"/>
                </a:solidFill>
                <a:effectLst/>
                <a:uLnTx/>
                <a:uFillTx/>
                <a:latin typeface="+mn-lt"/>
                <a:ea typeface="ＭＳ Ｐゴシック" pitchFamily="-65" charset="-128"/>
              </a:rPr>
              <a:t> ve </a:t>
            </a:r>
            <a:r>
              <a:rPr kumimoji="0" lang="en-GB" sz="1200" b="0" i="1" u="none" strike="noStrike" kern="1200" cap="none" spc="0" normalizeH="0" baseline="0" noProof="0" dirty="0" smtClean="0">
                <a:ln>
                  <a:noFill/>
                </a:ln>
                <a:solidFill>
                  <a:prstClr val="black"/>
                </a:solidFill>
                <a:effectLst/>
                <a:uLnTx/>
                <a:uFillTx/>
                <a:latin typeface="+mn-lt"/>
                <a:ea typeface="ＭＳ Ｐゴシック" pitchFamily="-65" charset="-128"/>
              </a:rPr>
              <a:t>San Diego</a:t>
            </a:r>
            <a:r>
              <a:rPr kumimoji="0" lang="tr-TR" sz="1200" b="0" i="1" u="none" strike="noStrike" kern="1200" cap="none" spc="0" normalizeH="0" baseline="0" noProof="0" dirty="0" smtClean="0">
                <a:ln>
                  <a:noFill/>
                </a:ln>
                <a:solidFill>
                  <a:prstClr val="black"/>
                </a:solidFill>
                <a:effectLst/>
                <a:uLnTx/>
                <a:uFillTx/>
                <a:latin typeface="+mn-lt"/>
                <a:ea typeface="ＭＳ Ｐゴシック" pitchFamily="-65" charset="-128"/>
              </a:rPr>
              <a:t> sokaklarına ve iş yerlerine ineriz. </a:t>
            </a:r>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tr-TR" sz="1200" b="0" i="1" u="none" strike="noStrike" kern="1200" cap="none" spc="0" normalizeH="0" baseline="0" noProof="0" dirty="0" smtClean="0">
                <a:ln>
                  <a:noFill/>
                </a:ln>
                <a:solidFill>
                  <a:prstClr val="black"/>
                </a:solidFill>
                <a:effectLst/>
                <a:uLnTx/>
                <a:uFillTx/>
                <a:latin typeface="+mn-lt"/>
                <a:ea typeface="ＭＳ Ｐゴシック" pitchFamily="-65" charset="-128"/>
              </a:rPr>
              <a:t>Size iyi şanslar. Bu sizin son gününüz olabileceği için Allah’a dua etme vaktiniz gelmiştir. </a:t>
            </a:r>
            <a:endParaRPr lang="en-GB" dirty="0"/>
          </a:p>
          <a:p>
            <a:endParaRPr lang="en-GB" dirty="0"/>
          </a:p>
        </p:txBody>
      </p:sp>
      <p:sp>
        <p:nvSpPr>
          <p:cNvPr id="4" name="Slide Number Placeholder 3"/>
          <p:cNvSpPr>
            <a:spLocks noGrp="1"/>
          </p:cNvSpPr>
          <p:nvPr>
            <p:ph type="sldNum" sz="quarter" idx="10"/>
          </p:nvPr>
        </p:nvSpPr>
        <p:spPr/>
        <p:txBody>
          <a:bodyPr/>
          <a:lstStyle/>
          <a:p>
            <a:fld id="{F4AF2A8B-5D3B-4B50-A5B3-7F29CC5E2C44}" type="slidenum">
              <a:rPr lang="en-GB" smtClean="0"/>
              <a:pPr/>
              <a:t>47</a:t>
            </a:fld>
            <a:endParaRPr lang="en-GB"/>
          </a:p>
        </p:txBody>
      </p:sp>
    </p:spTree>
    <p:extLst>
      <p:ext uri="{BB962C8B-B14F-4D97-AF65-F5344CB8AC3E}">
        <p14:creationId xmlns:p14="http://schemas.microsoft.com/office/powerpoint/2010/main" val="33087331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GB" dirty="0" smtClean="0"/>
              <a:t>subpoena</a:t>
            </a:r>
            <a:r>
              <a:rPr lang="en-GB" baseline="0" dirty="0" smtClean="0"/>
              <a:t> </a:t>
            </a:r>
            <a:r>
              <a:rPr lang="tr-TR" baseline="0" dirty="0" smtClean="0"/>
              <a:t>emrinin ifşa ettiği:</a:t>
            </a:r>
            <a:r>
              <a:rPr lang="en-GB" baseline="0" dirty="0" smtClean="0"/>
              <a:t> </a:t>
            </a:r>
            <a:r>
              <a:rPr lang="tr-TR" baseline="0" dirty="0" smtClean="0"/>
              <a:t>BU OLDUKÇA SIRADAN BİR LİSTEDİR </a:t>
            </a:r>
            <a:r>
              <a:rPr lang="en-GB" baseline="0" dirty="0" smtClean="0"/>
              <a:t>– </a:t>
            </a:r>
            <a:r>
              <a:rPr lang="tr-TR" baseline="0" dirty="0" smtClean="0"/>
              <a:t>pek çok detayı göstermekle birlikte şüphelinin kimliğinin tespit edilmesine yardımcı olmamıştır</a:t>
            </a:r>
          </a:p>
          <a:p>
            <a:endParaRPr lang="en-GB" dirty="0"/>
          </a:p>
          <a:p>
            <a:r>
              <a:rPr lang="en-GB" dirty="0"/>
              <a:t>http://www.nydailynews.com/news/national/fake-threat-shut-los-angeles-schools-article-1.2468707</a:t>
            </a:r>
          </a:p>
          <a:p>
            <a:endParaRPr lang="en-GB" dirty="0"/>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tr-TR" sz="1200" b="0" i="1" u="none" strike="noStrike" kern="1200" cap="none" spc="0" normalizeH="0" baseline="0" noProof="0" dirty="0" smtClean="0">
                <a:ln>
                  <a:noFill/>
                </a:ln>
                <a:solidFill>
                  <a:prstClr val="black"/>
                </a:solidFill>
                <a:effectLst/>
                <a:uLnTx/>
                <a:uFillTx/>
                <a:latin typeface="+mn-lt"/>
                <a:ea typeface="ＭＳ Ｐゴシック" pitchFamily="-65" charset="-128"/>
              </a:rPr>
              <a:t>Size bu e-postayı Salı günü 12.15.15 tarihinde meydana gelecek olaylar hakkında bilgi vermek için yazıyorum. </a:t>
            </a:r>
            <a:endParaRPr kumimoji="0" lang="en-GB" sz="1200" b="0" i="0" u="none" strike="noStrike" kern="1200" cap="none" spc="0" normalizeH="0" baseline="0" noProof="0" dirty="0" smtClean="0">
              <a:ln>
                <a:noFill/>
              </a:ln>
              <a:solidFill>
                <a:prstClr val="black"/>
              </a:solidFill>
              <a:effectLst/>
              <a:uLnTx/>
              <a:uFillTx/>
              <a:latin typeface="+mn-lt"/>
              <a:ea typeface="ＭＳ Ｐゴシック" pitchFamily="-65"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tr-TR" sz="1200" b="0" i="1" u="none" strike="noStrike" kern="1200" cap="none" spc="0" normalizeH="0" baseline="0" noProof="0" dirty="0" smtClean="0">
                <a:ln>
                  <a:noFill/>
                </a:ln>
                <a:solidFill>
                  <a:prstClr val="black"/>
                </a:solidFill>
                <a:effectLst/>
                <a:uLnTx/>
                <a:uFillTx/>
                <a:latin typeface="+mn-lt"/>
                <a:ea typeface="ＭＳ Ｐゴシック" pitchFamily="-65" charset="-128"/>
              </a:rPr>
              <a:t>Çok büyük bir şey olacak. Çok büyük bir şey. Ülke içinde manşetlere düşecek. Hatta belki uluslararası manşetlere bile. Buradaki bir bölge lisesindeki son 4 senem tamamen cehennemdi benim için. Tam anlamıyla mutlak bir ıstırap. Zorbalık, yalnızlık, kabul görülmeme… hiçbir zaman bitmiyor. Peki, ne için? Sadece ‘farklı’ olduğum için mi?</a:t>
            </a:r>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tr-TR" sz="1200" b="0" i="1" u="none" strike="noStrike" kern="1200" cap="none" spc="0" normalizeH="0" baseline="0" noProof="0" dirty="0" smtClean="0">
                <a:ln>
                  <a:noFill/>
                </a:ln>
                <a:solidFill>
                  <a:prstClr val="black"/>
                </a:solidFill>
                <a:effectLst/>
                <a:uLnTx/>
                <a:uFillTx/>
                <a:latin typeface="+mn-lt"/>
                <a:ea typeface="ＭＳ Ｐゴシック" pitchFamily="-65" charset="-128"/>
              </a:rPr>
              <a:t>Hayır. Artık yeter. Ben dini bütün bir Müslümanım ve bir zamanlar şiddete karşıydım fakat şimdi yerel cihatçı bir grubun üyesiyim. Ancak bu şekilde katliamımı doğru şekilde gerçekleştirebilirim. Tek başıma yapamazdım. Benimle birlikte 32 yoldaşım yarın Allah yolunda öleceğiz. Los Angeles bölgesindeki tüm okullar hedef alınmıştır. Bazı okullarda şimdiden kilitli dolaplarda saklamış olduğumuz bombalarımız var. Stratejik olarak yerleştirilmişler ve böylesi nefret ve ayrımcılık barındıran binaları temelden yok etmek için tasarlanmışlardır. Okullardaki sırt çantalarına gizlemiş olduğumuz düdüklü tencere bombalarıdır. Azami hasarı vermesi için 20 pound barut ile doldurulmuşlardır. Cep telefonu aracılığıyla patlatılacaklardır. Sadece bomba da değil, öğle yemeği sırasında belirli bir saatte patlayacak sinir gaz ajanları da mevcuttur. Üstüne üstlük,  kardeşlerimle beraber </a:t>
            </a:r>
            <a:r>
              <a:rPr kumimoji="0" lang="tr-TR" sz="1200" b="0" i="1" u="none" strike="noStrike" kern="1200" cap="none" spc="0" normalizeH="0" baseline="0" noProof="0" dirty="0" err="1" smtClean="0">
                <a:ln>
                  <a:noFill/>
                </a:ln>
                <a:solidFill>
                  <a:prstClr val="black"/>
                </a:solidFill>
                <a:effectLst/>
                <a:uLnTx/>
                <a:uFillTx/>
                <a:latin typeface="+mn-lt"/>
                <a:ea typeface="ＭＳ Ｐゴシック" pitchFamily="-65" charset="-128"/>
              </a:rPr>
              <a:t>kalaşnikof</a:t>
            </a:r>
            <a:r>
              <a:rPr kumimoji="0" lang="tr-TR" sz="1200" b="0" i="1" u="none" strike="noStrike" kern="1200" cap="none" spc="0" normalizeH="0" baseline="0" noProof="0" dirty="0" smtClean="0">
                <a:ln>
                  <a:noFill/>
                </a:ln>
                <a:solidFill>
                  <a:prstClr val="black"/>
                </a:solidFill>
                <a:effectLst/>
                <a:uLnTx/>
                <a:uFillTx/>
                <a:latin typeface="+mn-lt"/>
                <a:ea typeface="ＭＳ Ｐゴシック" pitchFamily="-65" charset="-128"/>
              </a:rPr>
              <a:t> tüfeklere, </a:t>
            </a:r>
            <a:r>
              <a:rPr kumimoji="0" lang="tr-TR" sz="1200" b="0" i="1" u="none" strike="noStrike" kern="1200" cap="none" spc="0" normalizeH="0" baseline="0" noProof="0" dirty="0" err="1" smtClean="0">
                <a:ln>
                  <a:noFill/>
                </a:ln>
                <a:solidFill>
                  <a:prstClr val="black"/>
                </a:solidFill>
                <a:effectLst/>
                <a:uLnTx/>
                <a:uFillTx/>
                <a:latin typeface="+mn-lt"/>
                <a:ea typeface="ＭＳ Ｐゴシック" pitchFamily="-65" charset="-128"/>
              </a:rPr>
              <a:t>Glock</a:t>
            </a:r>
            <a:r>
              <a:rPr kumimoji="0" lang="tr-TR" sz="1200" b="0" i="1" u="none" strike="noStrike" kern="1200" cap="none" spc="0" normalizeH="0" baseline="0" noProof="0" dirty="0" smtClean="0">
                <a:ln>
                  <a:noFill/>
                </a:ln>
                <a:solidFill>
                  <a:prstClr val="black"/>
                </a:solidFill>
                <a:effectLst/>
                <a:uLnTx/>
                <a:uFillTx/>
                <a:latin typeface="+mn-lt"/>
                <a:ea typeface="ＭＳ Ｐゴシック" pitchFamily="-65" charset="-128"/>
              </a:rPr>
              <a:t> 18 makineli tabancalara ve pek çok el bombasına da sahibiz. Los Angeles bölgesinde bulunan tüm okullardaki her bir öğrenci acımasızca katledilecektir. Ve sizin bunu durdurmak için yapabileceğiniz hiçbir şey yok. </a:t>
            </a:r>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tr-TR" sz="1200" b="0" i="1" u="none" strike="noStrike" kern="1200" cap="none" spc="0" normalizeH="0" baseline="0" noProof="0" dirty="0" smtClean="0">
                <a:ln>
                  <a:noFill/>
                </a:ln>
                <a:solidFill>
                  <a:prstClr val="black"/>
                </a:solidFill>
                <a:effectLst/>
                <a:uLnTx/>
                <a:uFillTx/>
                <a:latin typeface="+mn-lt"/>
                <a:ea typeface="ＭＳ Ｐゴシック" pitchFamily="-65" charset="-128"/>
              </a:rPr>
              <a:t>Güvenliği arttırarak veya o gün için dersleri iptal ederek buna uğraşsanız bile bunun bir önemi yok. Güvenliğiniz bizi durdurmayı başaramaz. Bizler Allah’ın ordusuyuz. Dersleri iptal etseniz bile bombalama yine de gerçekleşecek ve biz de tüfeklerimizle Los Angeles, </a:t>
            </a:r>
            <a:r>
              <a:rPr kumimoji="0" lang="en-GB" sz="1200" b="0" i="1" u="none" strike="noStrike" kern="1200" cap="none" spc="0" normalizeH="0" baseline="0" noProof="0" dirty="0" smtClean="0">
                <a:ln>
                  <a:noFill/>
                </a:ln>
                <a:solidFill>
                  <a:prstClr val="black"/>
                </a:solidFill>
                <a:effectLst/>
                <a:uLnTx/>
                <a:uFillTx/>
                <a:latin typeface="+mn-lt"/>
                <a:ea typeface="ＭＳ Ｐゴシック" pitchFamily="-65" charset="-128"/>
              </a:rPr>
              <a:t>San Bernardino, Bakersfield</a:t>
            </a:r>
            <a:r>
              <a:rPr kumimoji="0" lang="tr-TR" sz="1200" b="0" i="1" u="none" strike="noStrike" kern="1200" cap="none" spc="0" normalizeH="0" baseline="0" noProof="0" dirty="0" smtClean="0">
                <a:ln>
                  <a:noFill/>
                </a:ln>
                <a:solidFill>
                  <a:prstClr val="black"/>
                </a:solidFill>
                <a:effectLst/>
                <a:uLnTx/>
                <a:uFillTx/>
                <a:latin typeface="+mn-lt"/>
                <a:ea typeface="ＭＳ Ｐゴシック" pitchFamily="-65" charset="-128"/>
              </a:rPr>
              <a:t> ve </a:t>
            </a:r>
            <a:r>
              <a:rPr kumimoji="0" lang="en-GB" sz="1200" b="0" i="1" u="none" strike="noStrike" kern="1200" cap="none" spc="0" normalizeH="0" baseline="0" noProof="0" dirty="0" smtClean="0">
                <a:ln>
                  <a:noFill/>
                </a:ln>
                <a:solidFill>
                  <a:prstClr val="black"/>
                </a:solidFill>
                <a:effectLst/>
                <a:uLnTx/>
                <a:uFillTx/>
                <a:latin typeface="+mn-lt"/>
                <a:ea typeface="ＭＳ Ｐゴシック" pitchFamily="-65" charset="-128"/>
              </a:rPr>
              <a:t>San Diego</a:t>
            </a:r>
            <a:r>
              <a:rPr kumimoji="0" lang="tr-TR" sz="1200" b="0" i="1" u="none" strike="noStrike" kern="1200" cap="none" spc="0" normalizeH="0" baseline="0" noProof="0" dirty="0" smtClean="0">
                <a:ln>
                  <a:noFill/>
                </a:ln>
                <a:solidFill>
                  <a:prstClr val="black"/>
                </a:solidFill>
                <a:effectLst/>
                <a:uLnTx/>
                <a:uFillTx/>
                <a:latin typeface="+mn-lt"/>
                <a:ea typeface="ＭＳ Ｐゴシック" pitchFamily="-65" charset="-128"/>
              </a:rPr>
              <a:t> sokaklarına ve iş yerlerine ineriz. </a:t>
            </a:r>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tr-TR" sz="1200" b="0" i="1" u="none" strike="noStrike" kern="1200" cap="none" spc="0" normalizeH="0" baseline="0" noProof="0" dirty="0" smtClean="0">
                <a:ln>
                  <a:noFill/>
                </a:ln>
                <a:solidFill>
                  <a:prstClr val="black"/>
                </a:solidFill>
                <a:effectLst/>
                <a:uLnTx/>
                <a:uFillTx/>
                <a:latin typeface="+mn-lt"/>
                <a:ea typeface="ＭＳ Ｐゴシック" pitchFamily="-65" charset="-128"/>
              </a:rPr>
              <a:t>Size iyi şanslar. Bu sizin son gününüz olabileceği için Allah’a dua etme vaktiniz gelmiştir. </a:t>
            </a:r>
            <a:endParaRPr lang="en-GB" dirty="0"/>
          </a:p>
          <a:p>
            <a:endParaRPr lang="en-GB" dirty="0"/>
          </a:p>
        </p:txBody>
      </p:sp>
      <p:sp>
        <p:nvSpPr>
          <p:cNvPr id="4" name="Slide Number Placeholder 3"/>
          <p:cNvSpPr>
            <a:spLocks noGrp="1"/>
          </p:cNvSpPr>
          <p:nvPr>
            <p:ph type="sldNum" sz="quarter" idx="10"/>
          </p:nvPr>
        </p:nvSpPr>
        <p:spPr/>
        <p:txBody>
          <a:bodyPr/>
          <a:lstStyle/>
          <a:p>
            <a:fld id="{F4AF2A8B-5D3B-4B50-A5B3-7F29CC5E2C44}" type="slidenum">
              <a:rPr lang="en-GB" smtClean="0"/>
              <a:pPr/>
              <a:t>48</a:t>
            </a:fld>
            <a:endParaRPr lang="en-GB"/>
          </a:p>
        </p:txBody>
      </p:sp>
    </p:spTree>
    <p:extLst>
      <p:ext uri="{BB962C8B-B14F-4D97-AF65-F5344CB8AC3E}">
        <p14:creationId xmlns:p14="http://schemas.microsoft.com/office/powerpoint/2010/main" val="40998110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tr-TR" dirty="0" smtClean="0"/>
              <a:t>Tüm</a:t>
            </a:r>
            <a:r>
              <a:rPr lang="tr-TR" baseline="0" dirty="0" smtClean="0"/>
              <a:t> bu bilgilere rağmen hiçbir tutuklama gerçekleşmemiştir. Mevcut deliller takip edilmiş olsa bilse çıkmaz yol.</a:t>
            </a:r>
            <a:endParaRPr lang="en-GB" dirty="0"/>
          </a:p>
          <a:p>
            <a:endParaRPr lang="en-GB" dirty="0"/>
          </a:p>
          <a:p>
            <a:r>
              <a:rPr lang="en-GB" dirty="0"/>
              <a:t>http://www.nydailynews.com/news/national/fake-threat-shut-los-angeles-schools-article-1.2468707</a:t>
            </a:r>
          </a:p>
          <a:p>
            <a:endParaRPr lang="en-GB" dirty="0"/>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tr-TR" sz="1200" b="0" i="1" u="none" strike="noStrike" kern="1200" cap="none" spc="0" normalizeH="0" baseline="0" noProof="0" dirty="0" smtClean="0">
                <a:ln>
                  <a:noFill/>
                </a:ln>
                <a:solidFill>
                  <a:prstClr val="black"/>
                </a:solidFill>
                <a:effectLst/>
                <a:uLnTx/>
                <a:uFillTx/>
                <a:latin typeface="+mn-lt"/>
                <a:ea typeface="ＭＳ Ｐゴシック" pitchFamily="-65" charset="-128"/>
              </a:rPr>
              <a:t>Size bu e-postayı Salı günü 12.15.15 tarihinde meydana gelecek olaylar hakkında bilgi vermek için yazıyorum. </a:t>
            </a:r>
            <a:endParaRPr kumimoji="0" lang="en-GB" sz="1200" b="0" i="0" u="none" strike="noStrike" kern="1200" cap="none" spc="0" normalizeH="0" baseline="0" noProof="0" dirty="0" smtClean="0">
              <a:ln>
                <a:noFill/>
              </a:ln>
              <a:solidFill>
                <a:prstClr val="black"/>
              </a:solidFill>
              <a:effectLst/>
              <a:uLnTx/>
              <a:uFillTx/>
              <a:latin typeface="+mn-lt"/>
              <a:ea typeface="ＭＳ Ｐゴシック" pitchFamily="-65"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tr-TR" sz="1200" b="0" i="1" u="none" strike="noStrike" kern="1200" cap="none" spc="0" normalizeH="0" baseline="0" noProof="0" dirty="0" smtClean="0">
                <a:ln>
                  <a:noFill/>
                </a:ln>
                <a:solidFill>
                  <a:prstClr val="black"/>
                </a:solidFill>
                <a:effectLst/>
                <a:uLnTx/>
                <a:uFillTx/>
                <a:latin typeface="+mn-lt"/>
                <a:ea typeface="ＭＳ Ｐゴシック" pitchFamily="-65" charset="-128"/>
              </a:rPr>
              <a:t>Çok büyük bir şey olacak. Çok büyük bir şey. Ülke içinde manşetlere düşecek. Hatta belki uluslararası manşetlere bile. Buradaki bir bölge lisesindeki son 4 senem tamamen cehennemdi benim için. Tam anlamıyla mutlak bir ıstırap. Zorbalık, yalnızlık, kabul görülmeme… hiçbir zaman bitmiyor. Peki, ne için? Sadece ‘farklı’ olduğum için mi?</a:t>
            </a:r>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tr-TR" sz="1200" b="0" i="1" u="none" strike="noStrike" kern="1200" cap="none" spc="0" normalizeH="0" baseline="0" noProof="0" dirty="0" smtClean="0">
                <a:ln>
                  <a:noFill/>
                </a:ln>
                <a:solidFill>
                  <a:prstClr val="black"/>
                </a:solidFill>
                <a:effectLst/>
                <a:uLnTx/>
                <a:uFillTx/>
                <a:latin typeface="+mn-lt"/>
                <a:ea typeface="ＭＳ Ｐゴシック" pitchFamily="-65" charset="-128"/>
              </a:rPr>
              <a:t>Hayır. Artık yeter. Ben dini bütün bir Müslümanım ve bir zamanlar şiddete karşıydım fakat şimdi yerel cihatçı bir grubun üyesiyim. Ancak bu şekilde katliamımı doğru şekilde gerçekleştirebilirim. Tek başıma yapamazdım. Benimle birlikte 32 yoldaşım yarın Allah yolunda öleceğiz. Los Angeles bölgesindeki tüm okullar hedef alınmıştır. Bazı okullarda şimdiden kilitli dolaplarda saklamış olduğumuz bombalarımız var. Stratejik olarak yerleştirilmişler ve böylesi nefret ve ayrımcılık barındıran binaları temelden yok etmek için tasarlanmışlardır. Okullardaki sırt çantalarına gizlemiş olduğumuz düdüklü tencere bombalarıdır. Azami hasarı vermesi için 20 pound barut ile doldurulmuşlardır. Cep telefonu aracılığıyla patlatılacaklardır. Sadece bomba da değil, öğle yemeği sırasında belirli bir saatte patlayacak sinir gaz ajanları da mevcuttur. Üstüne üstlük,  kardeşlerimle beraber </a:t>
            </a:r>
            <a:r>
              <a:rPr kumimoji="0" lang="tr-TR" sz="1200" b="0" i="1" u="none" strike="noStrike" kern="1200" cap="none" spc="0" normalizeH="0" baseline="0" noProof="0" dirty="0" err="1" smtClean="0">
                <a:ln>
                  <a:noFill/>
                </a:ln>
                <a:solidFill>
                  <a:prstClr val="black"/>
                </a:solidFill>
                <a:effectLst/>
                <a:uLnTx/>
                <a:uFillTx/>
                <a:latin typeface="+mn-lt"/>
                <a:ea typeface="ＭＳ Ｐゴシック" pitchFamily="-65" charset="-128"/>
              </a:rPr>
              <a:t>kalaşnikof</a:t>
            </a:r>
            <a:r>
              <a:rPr kumimoji="0" lang="tr-TR" sz="1200" b="0" i="1" u="none" strike="noStrike" kern="1200" cap="none" spc="0" normalizeH="0" baseline="0" noProof="0" dirty="0" smtClean="0">
                <a:ln>
                  <a:noFill/>
                </a:ln>
                <a:solidFill>
                  <a:prstClr val="black"/>
                </a:solidFill>
                <a:effectLst/>
                <a:uLnTx/>
                <a:uFillTx/>
                <a:latin typeface="+mn-lt"/>
                <a:ea typeface="ＭＳ Ｐゴシック" pitchFamily="-65" charset="-128"/>
              </a:rPr>
              <a:t> tüfeklere, </a:t>
            </a:r>
            <a:r>
              <a:rPr kumimoji="0" lang="tr-TR" sz="1200" b="0" i="1" u="none" strike="noStrike" kern="1200" cap="none" spc="0" normalizeH="0" baseline="0" noProof="0" dirty="0" err="1" smtClean="0">
                <a:ln>
                  <a:noFill/>
                </a:ln>
                <a:solidFill>
                  <a:prstClr val="black"/>
                </a:solidFill>
                <a:effectLst/>
                <a:uLnTx/>
                <a:uFillTx/>
                <a:latin typeface="+mn-lt"/>
                <a:ea typeface="ＭＳ Ｐゴシック" pitchFamily="-65" charset="-128"/>
              </a:rPr>
              <a:t>Glock</a:t>
            </a:r>
            <a:r>
              <a:rPr kumimoji="0" lang="tr-TR" sz="1200" b="0" i="1" u="none" strike="noStrike" kern="1200" cap="none" spc="0" normalizeH="0" baseline="0" noProof="0" dirty="0" smtClean="0">
                <a:ln>
                  <a:noFill/>
                </a:ln>
                <a:solidFill>
                  <a:prstClr val="black"/>
                </a:solidFill>
                <a:effectLst/>
                <a:uLnTx/>
                <a:uFillTx/>
                <a:latin typeface="+mn-lt"/>
                <a:ea typeface="ＭＳ Ｐゴシック" pitchFamily="-65" charset="-128"/>
              </a:rPr>
              <a:t> 18 makineli tabancalara ve pek çok el bombasına da sahibiz. Los Angeles bölgesinde bulunan tüm okullardaki her bir öğrenci acımasızca katledilecektir. Ve sizin bunu durdurmak için yapabileceğiniz hiçbir şey yok. </a:t>
            </a:r>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tr-TR" sz="1200" b="0" i="1" u="none" strike="noStrike" kern="1200" cap="none" spc="0" normalizeH="0" baseline="0" noProof="0" dirty="0" smtClean="0">
                <a:ln>
                  <a:noFill/>
                </a:ln>
                <a:solidFill>
                  <a:prstClr val="black"/>
                </a:solidFill>
                <a:effectLst/>
                <a:uLnTx/>
                <a:uFillTx/>
                <a:latin typeface="+mn-lt"/>
                <a:ea typeface="ＭＳ Ｐゴシック" pitchFamily="-65" charset="-128"/>
              </a:rPr>
              <a:t>Güvenliği arttırarak veya o gün için dersleri iptal ederek buna uğraşsanız bile bunun bir önemi yok. Güvenliğiniz bizi durdurmayı başaramaz. Bizler Allah’ın ordusuyuz. Dersleri iptal etseniz bile bombalama yine de gerçekleşecek ve biz de tüfeklerimizle Los Angeles, </a:t>
            </a:r>
            <a:r>
              <a:rPr kumimoji="0" lang="en-GB" sz="1200" b="0" i="1" u="none" strike="noStrike" kern="1200" cap="none" spc="0" normalizeH="0" baseline="0" noProof="0" dirty="0" smtClean="0">
                <a:ln>
                  <a:noFill/>
                </a:ln>
                <a:solidFill>
                  <a:prstClr val="black"/>
                </a:solidFill>
                <a:effectLst/>
                <a:uLnTx/>
                <a:uFillTx/>
                <a:latin typeface="+mn-lt"/>
                <a:ea typeface="ＭＳ Ｐゴシック" pitchFamily="-65" charset="-128"/>
              </a:rPr>
              <a:t>San Bernardino, Bakersfield</a:t>
            </a:r>
            <a:r>
              <a:rPr kumimoji="0" lang="tr-TR" sz="1200" b="0" i="1" u="none" strike="noStrike" kern="1200" cap="none" spc="0" normalizeH="0" baseline="0" noProof="0" dirty="0" smtClean="0">
                <a:ln>
                  <a:noFill/>
                </a:ln>
                <a:solidFill>
                  <a:prstClr val="black"/>
                </a:solidFill>
                <a:effectLst/>
                <a:uLnTx/>
                <a:uFillTx/>
                <a:latin typeface="+mn-lt"/>
                <a:ea typeface="ＭＳ Ｐゴシック" pitchFamily="-65" charset="-128"/>
              </a:rPr>
              <a:t> ve </a:t>
            </a:r>
            <a:r>
              <a:rPr kumimoji="0" lang="en-GB" sz="1200" b="0" i="1" u="none" strike="noStrike" kern="1200" cap="none" spc="0" normalizeH="0" baseline="0" noProof="0" dirty="0" smtClean="0">
                <a:ln>
                  <a:noFill/>
                </a:ln>
                <a:solidFill>
                  <a:prstClr val="black"/>
                </a:solidFill>
                <a:effectLst/>
                <a:uLnTx/>
                <a:uFillTx/>
                <a:latin typeface="+mn-lt"/>
                <a:ea typeface="ＭＳ Ｐゴシック" pitchFamily="-65" charset="-128"/>
              </a:rPr>
              <a:t>San Diego</a:t>
            </a:r>
            <a:r>
              <a:rPr kumimoji="0" lang="tr-TR" sz="1200" b="0" i="1" u="none" strike="noStrike" kern="1200" cap="none" spc="0" normalizeH="0" baseline="0" noProof="0" dirty="0" smtClean="0">
                <a:ln>
                  <a:noFill/>
                </a:ln>
                <a:solidFill>
                  <a:prstClr val="black"/>
                </a:solidFill>
                <a:effectLst/>
                <a:uLnTx/>
                <a:uFillTx/>
                <a:latin typeface="+mn-lt"/>
                <a:ea typeface="ＭＳ Ｐゴシック" pitchFamily="-65" charset="-128"/>
              </a:rPr>
              <a:t> sokaklarına ve iş yerlerine ineriz. </a:t>
            </a:r>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tr-TR" sz="1200" b="0" i="1" u="none" strike="noStrike" kern="1200" cap="none" spc="0" normalizeH="0" baseline="0" noProof="0" dirty="0" smtClean="0">
                <a:ln>
                  <a:noFill/>
                </a:ln>
                <a:solidFill>
                  <a:prstClr val="black"/>
                </a:solidFill>
                <a:effectLst/>
                <a:uLnTx/>
                <a:uFillTx/>
                <a:latin typeface="+mn-lt"/>
                <a:ea typeface="ＭＳ Ｐゴシック" pitchFamily="-65" charset="-128"/>
              </a:rPr>
              <a:t>Size iyi şanslar. Bu sizin son gününüz olabileceği için Allah’a dua etme vaktiniz gelmiştir. </a:t>
            </a:r>
            <a:endParaRPr kumimoji="0" lang="en-GB" sz="1200" b="0" i="0" u="none" strike="noStrike" kern="1200" cap="none" spc="0" normalizeH="0" baseline="0" noProof="0" dirty="0" smtClean="0">
              <a:ln>
                <a:noFill/>
              </a:ln>
              <a:solidFill>
                <a:prstClr val="black"/>
              </a:solidFill>
              <a:effectLst/>
              <a:uLnTx/>
              <a:uFillTx/>
              <a:latin typeface="+mn-lt"/>
              <a:ea typeface="ＭＳ Ｐゴシック" pitchFamily="-65" charset="-128"/>
            </a:endParaRPr>
          </a:p>
        </p:txBody>
      </p:sp>
      <p:sp>
        <p:nvSpPr>
          <p:cNvPr id="4" name="Slide Number Placeholder 3"/>
          <p:cNvSpPr>
            <a:spLocks noGrp="1"/>
          </p:cNvSpPr>
          <p:nvPr>
            <p:ph type="sldNum" sz="quarter" idx="10"/>
          </p:nvPr>
        </p:nvSpPr>
        <p:spPr/>
        <p:txBody>
          <a:bodyPr/>
          <a:lstStyle/>
          <a:p>
            <a:fld id="{F4AF2A8B-5D3B-4B50-A5B3-7F29CC5E2C44}" type="slidenum">
              <a:rPr lang="en-GB" smtClean="0"/>
              <a:pPr/>
              <a:t>49</a:t>
            </a:fld>
            <a:endParaRPr lang="en-GB"/>
          </a:p>
        </p:txBody>
      </p:sp>
    </p:spTree>
    <p:extLst>
      <p:ext uri="{BB962C8B-B14F-4D97-AF65-F5344CB8AC3E}">
        <p14:creationId xmlns:p14="http://schemas.microsoft.com/office/powerpoint/2010/main" val="5385492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tr-TR" sz="1200" dirty="0" smtClean="0"/>
              <a:t>Bu slayt, oturumun hedeflerini tekrar etmektedir. Eğitici, konuların bu modülde ele alındığını teyit etmek için bu hedeflerin üzerinden tekrar geçebilir.</a:t>
            </a:r>
            <a:r>
              <a:rPr lang="en-GB" sz="1200" dirty="0" smtClean="0"/>
              <a:t> </a:t>
            </a:r>
            <a:endParaRPr lang="en-GB" sz="120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52</a:t>
            </a:fld>
            <a:endParaRPr lang="en-US"/>
          </a:p>
        </p:txBody>
      </p:sp>
    </p:spTree>
    <p:extLst>
      <p:ext uri="{BB962C8B-B14F-4D97-AF65-F5344CB8AC3E}">
        <p14:creationId xmlns:p14="http://schemas.microsoft.com/office/powerpoint/2010/main" val="4200629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Bu slayt, karşılıklı</a:t>
            </a:r>
            <a:r>
              <a:rPr lang="tr-TR" baseline="0" dirty="0" smtClean="0"/>
              <a:t> adli yardım süreçlerinin özü itibariyle yavaş işlediği gerçeğine vurgu yaparak</a:t>
            </a:r>
            <a:r>
              <a:rPr lang="tr-TR" dirty="0" smtClean="0"/>
              <a:t> hız zorluğunu açıklamaktadır.</a:t>
            </a:r>
            <a:r>
              <a:rPr lang="tr-TR" baseline="0" dirty="0" smtClean="0"/>
              <a:t> Bir sonraki slayt ise sıradan bir sürecin örneğini sunmaktadır.</a:t>
            </a:r>
            <a:r>
              <a:rPr lang="en-US" dirty="0" smtClean="0"/>
              <a:t> </a:t>
            </a:r>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a:t>
            </a:fld>
            <a:endParaRPr lang="en-US"/>
          </a:p>
        </p:txBody>
      </p:sp>
    </p:spTree>
    <p:extLst>
      <p:ext uri="{BB962C8B-B14F-4D97-AF65-F5344CB8AC3E}">
        <p14:creationId xmlns:p14="http://schemas.microsoft.com/office/powerpoint/2010/main" val="3953119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tr-TR" dirty="0" smtClean="0"/>
              <a:t>Bu slaytta talepte bulunulan ülke açısından talep edilen aksiyonun gerçekleştirilmesi</a:t>
            </a:r>
            <a:r>
              <a:rPr lang="tr-TR" baseline="0" dirty="0" smtClean="0"/>
              <a:t> anına kadar </a:t>
            </a:r>
            <a:r>
              <a:rPr lang="tr-TR" dirty="0" smtClean="0"/>
              <a:t>pek çok ülke tarafından uygulanan</a:t>
            </a:r>
            <a:r>
              <a:rPr lang="tr-TR" baseline="0" dirty="0" smtClean="0"/>
              <a:t> olağan bir karşılıklı yardım süreci gösterilmektedir. Aşağıdaki adımları özetlemektedir: </a:t>
            </a:r>
            <a:endParaRPr lang="en-US" dirty="0"/>
          </a:p>
          <a:p>
            <a:pPr marL="228600" indent="-228600">
              <a:buAutoNum type="arabicPeriod"/>
            </a:pPr>
            <a:r>
              <a:rPr lang="tr-TR" dirty="0" smtClean="0"/>
              <a:t>Gelen talep</a:t>
            </a:r>
            <a:endParaRPr lang="en-US" dirty="0"/>
          </a:p>
          <a:p>
            <a:pPr marL="228600" indent="-228600">
              <a:buAutoNum type="arabicPeriod"/>
            </a:pPr>
            <a:r>
              <a:rPr lang="tr-TR" dirty="0" smtClean="0"/>
              <a:t>Dışişleri Bakanlığı tarafından alınan talep </a:t>
            </a:r>
            <a:r>
              <a:rPr lang="en-US" dirty="0" smtClean="0"/>
              <a:t>(</a:t>
            </a:r>
            <a:r>
              <a:rPr lang="tr-TR" dirty="0" smtClean="0"/>
              <a:t>merkezi otorite olarak bulunduğu durumlarda</a:t>
            </a:r>
            <a:r>
              <a:rPr lang="en-US" dirty="0" smtClean="0"/>
              <a:t>)</a:t>
            </a:r>
            <a:endParaRPr lang="en-US" dirty="0"/>
          </a:p>
          <a:p>
            <a:pPr marL="228600" indent="-228600">
              <a:buAutoNum type="arabicPeriod"/>
            </a:pPr>
            <a:r>
              <a:rPr lang="tr-TR" dirty="0" smtClean="0"/>
              <a:t>Dışişleri Bakanlığı, talebin bir kopyasını Milli Güvenlik</a:t>
            </a:r>
            <a:r>
              <a:rPr lang="tr-TR" baseline="0" dirty="0" smtClean="0"/>
              <a:t> Kuruluna gönderir </a:t>
            </a:r>
            <a:endParaRPr lang="en-US" dirty="0" smtClean="0"/>
          </a:p>
          <a:p>
            <a:pPr marL="228600" indent="-228600">
              <a:buAutoNum type="arabicPeriod"/>
            </a:pPr>
            <a:r>
              <a:rPr lang="tr-TR" dirty="0" smtClean="0"/>
              <a:t>Dışişleri Bakanlığı</a:t>
            </a:r>
            <a:r>
              <a:rPr lang="tr-TR" baseline="0" dirty="0" smtClean="0"/>
              <a:t> Savcılık Genel Müdürlüğüne gönderir </a:t>
            </a:r>
            <a:endParaRPr lang="en-US" dirty="0" smtClean="0"/>
          </a:p>
          <a:p>
            <a:pPr marL="228600" indent="-228600">
              <a:buAutoNum type="arabicPeriod"/>
            </a:pPr>
            <a:r>
              <a:rPr lang="tr-TR" dirty="0" smtClean="0"/>
              <a:t>Savcılık Genel Müdürlüğü, talep için</a:t>
            </a:r>
            <a:r>
              <a:rPr lang="tr-TR" baseline="0" dirty="0" smtClean="0"/>
              <a:t> bir savcı atar</a:t>
            </a:r>
            <a:endParaRPr lang="en-US" dirty="0"/>
          </a:p>
          <a:p>
            <a:pPr marL="228600" indent="-228600">
              <a:buAutoNum type="arabicPeriod"/>
            </a:pPr>
            <a:r>
              <a:rPr lang="tr-TR" dirty="0" smtClean="0"/>
              <a:t>Atanan</a:t>
            </a:r>
            <a:r>
              <a:rPr lang="tr-TR" baseline="0" dirty="0" smtClean="0"/>
              <a:t> savcı talebi Soruşturma Daire Başkanlığına gönderir</a:t>
            </a:r>
            <a:endParaRPr lang="en-US" dirty="0"/>
          </a:p>
          <a:p>
            <a:pPr marL="228600" indent="-228600">
              <a:buAutoNum type="arabicPeriod"/>
            </a:pPr>
            <a:r>
              <a:rPr lang="tr-TR" dirty="0" smtClean="0"/>
              <a:t>Soruşturma Daire Başkanlığı,</a:t>
            </a:r>
            <a:r>
              <a:rPr lang="tr-TR" baseline="0" dirty="0" smtClean="0"/>
              <a:t> talep için bir soruşturması atar</a:t>
            </a:r>
            <a:endParaRPr lang="en-US" dirty="0"/>
          </a:p>
          <a:p>
            <a:pPr marL="228600" indent="-228600">
              <a:buAutoNum type="arabicPeriod"/>
            </a:pPr>
            <a:r>
              <a:rPr lang="tr-TR" dirty="0" smtClean="0"/>
              <a:t>Soruşturmacı</a:t>
            </a:r>
            <a:r>
              <a:rPr lang="tr-TR" baseline="0" dirty="0" smtClean="0"/>
              <a:t> talebi Emniyet Müdürlüğüne gönderir</a:t>
            </a:r>
            <a:endParaRPr lang="en-US" dirty="0"/>
          </a:p>
          <a:p>
            <a:pPr marL="228600" indent="-228600">
              <a:buAutoNum type="arabicPeriod"/>
            </a:pPr>
            <a:r>
              <a:rPr lang="tr-TR" dirty="0" smtClean="0"/>
              <a:t>Emniyet bir Emniyet</a:t>
            </a:r>
            <a:r>
              <a:rPr lang="tr-TR" baseline="0" dirty="0" smtClean="0"/>
              <a:t> Görevlisi atar</a:t>
            </a:r>
            <a:endParaRPr lang="en-US" dirty="0"/>
          </a:p>
          <a:p>
            <a:pPr marL="228600" indent="-228600">
              <a:buAutoNum type="arabicPeriod"/>
            </a:pPr>
            <a:r>
              <a:rPr lang="tr-TR" dirty="0" smtClean="0"/>
              <a:t>Emniyet Görevlisi aksiyon alır</a:t>
            </a:r>
            <a:endParaRPr lang="en-US" dirty="0"/>
          </a:p>
          <a:p>
            <a:pPr marL="228600" indent="-228600">
              <a:buAutoNum type="arabicPeriod"/>
            </a:pPr>
            <a:endParaRPr lang="en-US" dirty="0"/>
          </a:p>
          <a:p>
            <a:pPr marL="0" indent="0">
              <a:buNone/>
            </a:pPr>
            <a:r>
              <a:rPr lang="tr-TR" dirty="0" smtClean="0"/>
              <a:t>Eğitici, bu süreci</a:t>
            </a:r>
            <a:r>
              <a:rPr lang="tr-TR" baseline="0" dirty="0" smtClean="0"/>
              <a:t> gösteren şemanın sadece bir örnek olduğunu ve talepte bulunulan ülkenin yerel hukuki şartlarına göre değişiklik gösterebileceğini vurgulamalıdır. Talepte bulunulan ülkenin yasaları gereği istenilen desteğin adli veya diğer bireysel yetki gerektirdiği durumlarda da süreçte gecikmeler yaşanabilir</a:t>
            </a:r>
            <a:r>
              <a:rPr lang="en-US" dirty="0" smtClean="0"/>
              <a:t>. </a:t>
            </a:r>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a:t>
            </a:fld>
            <a:endParaRPr lang="en-US"/>
          </a:p>
        </p:txBody>
      </p:sp>
    </p:spTree>
    <p:extLst>
      <p:ext uri="{BB962C8B-B14F-4D97-AF65-F5344CB8AC3E}">
        <p14:creationId xmlns:p14="http://schemas.microsoft.com/office/powerpoint/2010/main" val="3333092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tr-TR" noProof="0" dirty="0" smtClean="0"/>
              <a:t>Bu slaytta talepte bulunulan ülke açısından talep edilen aksiyonun gerçekleştirilmesinin ardından pek çok ülke tarafından uygulanan olağan bir karşılıklı yardım süreci gösterilmektedir. Aşağıdaki adımları özetlemektedir:  </a:t>
            </a:r>
          </a:p>
          <a:p>
            <a:pPr marL="228600" indent="-228600">
              <a:buAutoNum type="arabicPeriod"/>
            </a:pPr>
            <a:r>
              <a:rPr lang="tr-TR" dirty="0" smtClean="0"/>
              <a:t>Gerekli delil emniyet</a:t>
            </a:r>
            <a:r>
              <a:rPr lang="tr-TR" baseline="0" dirty="0" smtClean="0"/>
              <a:t> görevlisi tarafından temin edilir </a:t>
            </a:r>
            <a:endParaRPr lang="en-US" dirty="0" smtClean="0"/>
          </a:p>
          <a:p>
            <a:pPr marL="228600" indent="-228600">
              <a:buAutoNum type="arabicPeriod"/>
            </a:pPr>
            <a:r>
              <a:rPr lang="tr-TR" dirty="0" smtClean="0"/>
              <a:t>Emniye</a:t>
            </a:r>
            <a:r>
              <a:rPr lang="tr-TR" baseline="0" dirty="0" smtClean="0"/>
              <a:t>t görevlisi delilin detaylarını hazırlar </a:t>
            </a:r>
            <a:endParaRPr lang="en-US" dirty="0"/>
          </a:p>
          <a:p>
            <a:pPr marL="228600" indent="-228600">
              <a:buAutoNum type="arabicPeriod"/>
            </a:pPr>
            <a:r>
              <a:rPr lang="tr-TR" dirty="0" smtClean="0"/>
              <a:t>Emniyet görevlisi</a:t>
            </a:r>
            <a:r>
              <a:rPr lang="tr-TR" baseline="0" dirty="0" smtClean="0"/>
              <a:t> delili Emniyet Müdürlüğü’ne gönderir</a:t>
            </a:r>
            <a:endParaRPr lang="en-US" dirty="0"/>
          </a:p>
          <a:p>
            <a:pPr marL="228600" indent="-228600">
              <a:buAutoNum type="arabicPeriod"/>
            </a:pPr>
            <a:r>
              <a:rPr lang="tr-TR" dirty="0" smtClean="0"/>
              <a:t>Emniyet Müdürlüğü delili soruşturmacıya gönderir</a:t>
            </a:r>
            <a:endParaRPr lang="en-US" dirty="0"/>
          </a:p>
          <a:p>
            <a:pPr marL="228600" indent="-228600">
              <a:buAutoNum type="arabicPeriod"/>
            </a:pPr>
            <a:r>
              <a:rPr lang="tr-TR" dirty="0" smtClean="0"/>
              <a:t>Soruşturmacı delili araştırır </a:t>
            </a:r>
            <a:endParaRPr lang="en-US" dirty="0"/>
          </a:p>
          <a:p>
            <a:pPr marL="228600" indent="-228600">
              <a:buAutoNum type="arabicPeriod"/>
            </a:pPr>
            <a:r>
              <a:rPr lang="tr-TR" dirty="0" smtClean="0"/>
              <a:t>Soruşturmacı delili Soruşturma Daire Başkanlığı’na</a:t>
            </a:r>
            <a:r>
              <a:rPr lang="tr-TR" baseline="0" dirty="0" smtClean="0"/>
              <a:t> gönderir </a:t>
            </a:r>
            <a:endParaRPr lang="en-US" dirty="0"/>
          </a:p>
          <a:p>
            <a:pPr marL="228600" indent="-228600">
              <a:buAutoNum type="arabicPeriod"/>
            </a:pPr>
            <a:r>
              <a:rPr lang="tr-TR" dirty="0" smtClean="0"/>
              <a:t>Soruşturma Daire Başkanlığı delili savcıya gönderir </a:t>
            </a:r>
            <a:r>
              <a:rPr lang="en-US" dirty="0" smtClean="0"/>
              <a:t> </a:t>
            </a:r>
            <a:endParaRPr lang="en-US" dirty="0"/>
          </a:p>
          <a:p>
            <a:pPr marL="228600" indent="-228600">
              <a:buAutoNum type="arabicPeriod"/>
            </a:pPr>
            <a:r>
              <a:rPr lang="tr-TR" dirty="0" smtClean="0"/>
              <a:t>Savcı delili gözden geçirir ve onaylar </a:t>
            </a:r>
            <a:endParaRPr lang="en-US" dirty="0"/>
          </a:p>
          <a:p>
            <a:pPr marL="228600" indent="-228600">
              <a:buAutoNum type="arabicPeriod"/>
            </a:pPr>
            <a:r>
              <a:rPr lang="tr-TR" dirty="0" smtClean="0"/>
              <a:t>Savcı delili Savcılık Genel Müdürlüğü’ne gönderir </a:t>
            </a:r>
            <a:endParaRPr lang="en-US" dirty="0"/>
          </a:p>
          <a:p>
            <a:pPr marL="228600" indent="-228600">
              <a:buAutoNum type="arabicPeriod"/>
            </a:pPr>
            <a:r>
              <a:rPr lang="tr-TR" dirty="0" smtClean="0"/>
              <a:t>Savcılık Genel Müdürlüğü</a:t>
            </a:r>
            <a:r>
              <a:rPr lang="tr-TR" baseline="0" dirty="0" smtClean="0"/>
              <a:t> delili talepte bulunulan ülkenin merkezi otoritesi olarak bulunan Dışişleri Bakanlığı’na gönderir</a:t>
            </a:r>
            <a:endParaRPr lang="en-US" dirty="0"/>
          </a:p>
          <a:p>
            <a:pPr marL="228600" indent="-228600">
              <a:buAutoNum type="arabicPeriod"/>
            </a:pPr>
            <a:r>
              <a:rPr lang="tr-TR" dirty="0" smtClean="0"/>
              <a:t>Dışişleri Bakanlığı delilin bir</a:t>
            </a:r>
            <a:r>
              <a:rPr lang="tr-TR" baseline="0" dirty="0" smtClean="0"/>
              <a:t> kopyasını Milli Güvenlik Kurulu’na gönderir </a:t>
            </a:r>
            <a:endParaRPr lang="en-US" dirty="0"/>
          </a:p>
          <a:p>
            <a:pPr marL="228600" indent="-228600">
              <a:buAutoNum type="arabicPeriod"/>
            </a:pPr>
            <a:r>
              <a:rPr lang="tr-TR" dirty="0" smtClean="0"/>
              <a:t>Dışişleri</a:t>
            </a:r>
            <a:r>
              <a:rPr lang="tr-TR" baseline="0" dirty="0" smtClean="0"/>
              <a:t> Bakanlığı delili talepte bulunan ülkenin merkezi makamına gönderir </a:t>
            </a:r>
            <a:r>
              <a:rPr lang="en-US" dirty="0" smtClean="0"/>
              <a:t> </a:t>
            </a:r>
            <a:endParaRPr lang="en-US" dirty="0"/>
          </a:p>
          <a:p>
            <a:pPr marL="228600" indent="-228600">
              <a:buAutoNum type="arabicPeriod"/>
            </a:pPr>
            <a:endParaRPr lang="en-US" dirty="0"/>
          </a:p>
          <a:p>
            <a:pPr marL="0" indent="0">
              <a:buNone/>
            </a:pPr>
            <a:r>
              <a:rPr lang="tr-TR" noProof="0" dirty="0" smtClean="0"/>
              <a:t>Eğitici, bu süreci gösteren şemanın sadece bir örnek olduğunu ve talepte bulunulan ülkenin yerel hukuki şartlarına göre değişiklik gösterebileceğini vurgulamalıdır. Talepte bulunulan ülkenin yasaları gereği istenilen desteğin adli veya diğer bireysel yetki gerektirdiği durumlarda da süreçte gecikmeler yaşanabilir.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a:t>
            </a:fld>
            <a:endParaRPr lang="en-US"/>
          </a:p>
        </p:txBody>
      </p:sp>
    </p:spTree>
    <p:extLst>
      <p:ext uri="{BB962C8B-B14F-4D97-AF65-F5344CB8AC3E}">
        <p14:creationId xmlns:p14="http://schemas.microsoft.com/office/powerpoint/2010/main" val="3539586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Bu slayt, elektronik delil ile ilgili uluslararası</a:t>
            </a:r>
            <a:r>
              <a:rPr lang="tr-TR" baseline="0" dirty="0" smtClean="0"/>
              <a:t> işbirliğine ilişkin hız ile ilgili zorluklara çözüm sunmaktadır. Diğer bir deyişle, karşılıklı adli yardım talebi yoluyla bilgisayar verilerinin korunmasını istemek.</a:t>
            </a:r>
            <a:endParaRPr lang="en-US" dirty="0"/>
          </a:p>
          <a:p>
            <a:endParaRPr lang="en-US" dirty="0"/>
          </a:p>
          <a:p>
            <a:r>
              <a:rPr lang="tr-TR" dirty="0" smtClean="0"/>
              <a:t>Budapeşte Sözleşmesi’nin 29.</a:t>
            </a:r>
            <a:r>
              <a:rPr lang="tr-TR" baseline="0" dirty="0" smtClean="0"/>
              <a:t> Maddesi kapsamında, taraflar karşılıklı yardım talebine konu etmeyi düşündüğü verilerin korunması işleminin hızlandırılmasını başka taraflardan talep edebilirler. Genel olarak taraflar, bilgisayar verilerinin hızlandırılmış korunması için belirli süreçlere sahiptir. Bunlar, önceki slaytlarda belirtildiği üzere daha uzun süren karşılıklı  yardım sürecini uygulamak yerine diğer tarafın 7/24 Ağı aracılığıyla iletilebilir.</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a:t>
            </a:fld>
            <a:endParaRPr lang="en-US"/>
          </a:p>
        </p:txBody>
      </p:sp>
    </p:spTree>
    <p:extLst>
      <p:ext uri="{BB962C8B-B14F-4D97-AF65-F5344CB8AC3E}">
        <p14:creationId xmlns:p14="http://schemas.microsoft.com/office/powerpoint/2010/main" val="3988065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tr-TR" dirty="0" smtClean="0"/>
              <a:t>Doğru cevap </a:t>
            </a:r>
            <a:r>
              <a:rPr lang="en-US" dirty="0" smtClean="0"/>
              <a:t>b</a:t>
            </a:r>
            <a:r>
              <a:rPr lang="en-US" dirty="0"/>
              <a:t>) </a:t>
            </a:r>
            <a:r>
              <a:rPr lang="tr-TR" dirty="0" smtClean="0"/>
              <a:t>Elektronik delil uçucudur</a:t>
            </a:r>
            <a:r>
              <a:rPr lang="en-US" dirty="0" smtClean="0"/>
              <a:t>.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a:t>
            </a:fld>
            <a:endParaRPr lang="en-US"/>
          </a:p>
        </p:txBody>
      </p:sp>
    </p:spTree>
    <p:extLst>
      <p:ext uri="{BB962C8B-B14F-4D97-AF65-F5344CB8AC3E}">
        <p14:creationId xmlns:p14="http://schemas.microsoft.com/office/powerpoint/2010/main" val="4050847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F985A80-396C-432A-AED1-BB91A46A9726}" type="datetime1">
              <a:rPr lang="en-US" smtClean="0"/>
              <a:pPr>
                <a:defRPr/>
              </a:pPr>
              <a:t>4/12/2021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AC3DF9-EB27-4BC5-A9AA-9B5C3DCB30A7}" type="slidenum">
              <a:rPr lang="en-US"/>
              <a:pPr>
                <a:defRPr/>
              </a:pPr>
              <a:t>‹#›</a:t>
            </a:fld>
            <a:endParaRPr lang="en-US"/>
          </a:p>
        </p:txBody>
      </p:sp>
    </p:spTree>
    <p:extLst>
      <p:ext uri="{BB962C8B-B14F-4D97-AF65-F5344CB8AC3E}">
        <p14:creationId xmlns:p14="http://schemas.microsoft.com/office/powerpoint/2010/main" val="3041356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65D87E4E-3D49-4E25-B91F-1AF555572B9A}" type="datetime1">
              <a:rPr lang="en-US" smtClean="0"/>
              <a:pPr>
                <a:defRPr/>
              </a:pPr>
              <a:t>4/12/2021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8759AC-EF4E-4891-8C4E-2B6B0574FFCB}" type="slidenum">
              <a:rPr lang="en-US"/>
              <a:pPr>
                <a:defRPr/>
              </a:pPr>
              <a:t>‹#›</a:t>
            </a:fld>
            <a:endParaRPr lang="en-US"/>
          </a:p>
        </p:txBody>
      </p:sp>
    </p:spTree>
    <p:extLst>
      <p:ext uri="{BB962C8B-B14F-4D97-AF65-F5344CB8AC3E}">
        <p14:creationId xmlns:p14="http://schemas.microsoft.com/office/powerpoint/2010/main" val="3127994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1FA30660-A67E-4513-A4DA-263C7D4FFDA1}" type="datetime1">
              <a:rPr lang="en-US" smtClean="0"/>
              <a:pPr>
                <a:defRPr/>
              </a:pPr>
              <a:t>4/12/2021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1468EF-0C7D-4815-977B-643162CBB358}" type="slidenum">
              <a:rPr lang="en-US"/>
              <a:pPr>
                <a:defRPr/>
              </a:pPr>
              <a:t>‹#›</a:t>
            </a:fld>
            <a:endParaRPr lang="en-US"/>
          </a:p>
        </p:txBody>
      </p:sp>
    </p:spTree>
    <p:extLst>
      <p:ext uri="{BB962C8B-B14F-4D97-AF65-F5344CB8AC3E}">
        <p14:creationId xmlns:p14="http://schemas.microsoft.com/office/powerpoint/2010/main" val="952416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02A1A101-F5D9-4E0F-A2E3-31653A394A9B}" type="datetime1">
              <a:rPr lang="en-US" smtClean="0"/>
              <a:pPr>
                <a:defRPr/>
              </a:pPr>
              <a:t>4/12/2021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62E50F-F83A-42AC-8BE7-462956D58F63}" type="slidenum">
              <a:rPr lang="en-US"/>
              <a:pPr>
                <a:defRPr/>
              </a:pPr>
              <a:t>‹#›</a:t>
            </a:fld>
            <a:endParaRPr lang="en-US"/>
          </a:p>
        </p:txBody>
      </p:sp>
    </p:spTree>
    <p:extLst>
      <p:ext uri="{BB962C8B-B14F-4D97-AF65-F5344CB8AC3E}">
        <p14:creationId xmlns:p14="http://schemas.microsoft.com/office/powerpoint/2010/main" val="2345580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F237E559-1D42-4C9E-AF2B-8C267B8483A3}" type="datetime1">
              <a:rPr lang="en-US" smtClean="0"/>
              <a:pPr>
                <a:defRPr/>
              </a:pPr>
              <a:t>4/12/2021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AF6ED3-4F23-422B-A4EE-4F2AB80A7581}" type="slidenum">
              <a:rPr lang="en-US"/>
              <a:pPr>
                <a:defRPr/>
              </a:pPr>
              <a:t>‹#›</a:t>
            </a:fld>
            <a:endParaRPr lang="en-US"/>
          </a:p>
        </p:txBody>
      </p:sp>
    </p:spTree>
    <p:extLst>
      <p:ext uri="{BB962C8B-B14F-4D97-AF65-F5344CB8AC3E}">
        <p14:creationId xmlns:p14="http://schemas.microsoft.com/office/powerpoint/2010/main" val="1030461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1D44EE50-C615-4D24-A3C7-A3917EF0D195}" type="datetime1">
              <a:rPr lang="en-US" smtClean="0"/>
              <a:pPr>
                <a:defRPr/>
              </a:pPr>
              <a:t>4/12/2021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1016F37-E157-4A71-B74F-13F2098F89EA}" type="slidenum">
              <a:rPr lang="en-US"/>
              <a:pPr>
                <a:defRPr/>
              </a:pPr>
              <a:t>‹#›</a:t>
            </a:fld>
            <a:endParaRPr lang="en-US"/>
          </a:p>
        </p:txBody>
      </p:sp>
    </p:spTree>
    <p:extLst>
      <p:ext uri="{BB962C8B-B14F-4D97-AF65-F5344CB8AC3E}">
        <p14:creationId xmlns:p14="http://schemas.microsoft.com/office/powerpoint/2010/main" val="2411197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73BDF75B-5A96-4B4E-909F-7188D5946C4A}" type="datetime1">
              <a:rPr lang="en-US" smtClean="0"/>
              <a:pPr>
                <a:defRPr/>
              </a:pPr>
              <a:t>4/12/2021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6CED92E-D081-4650-BDA2-FDC72F732BC2}" type="slidenum">
              <a:rPr lang="en-US"/>
              <a:pPr>
                <a:defRPr/>
              </a:pPr>
              <a:t>‹#›</a:t>
            </a:fld>
            <a:endParaRPr lang="en-US"/>
          </a:p>
        </p:txBody>
      </p:sp>
    </p:spTree>
    <p:extLst>
      <p:ext uri="{BB962C8B-B14F-4D97-AF65-F5344CB8AC3E}">
        <p14:creationId xmlns:p14="http://schemas.microsoft.com/office/powerpoint/2010/main" val="2968236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C745634-5B54-4CAE-83D1-A8AF6AAE209A}" type="datetime1">
              <a:rPr lang="en-US" smtClean="0"/>
              <a:pPr>
                <a:defRPr/>
              </a:pPr>
              <a:t>4/12/2021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1119672-D0A0-4718-8BBB-2A72124EA1FA}" type="slidenum">
              <a:rPr lang="en-US"/>
              <a:pPr>
                <a:defRPr/>
              </a:pPr>
              <a:t>‹#›</a:t>
            </a:fld>
            <a:endParaRPr lang="en-US"/>
          </a:p>
        </p:txBody>
      </p:sp>
    </p:spTree>
    <p:extLst>
      <p:ext uri="{BB962C8B-B14F-4D97-AF65-F5344CB8AC3E}">
        <p14:creationId xmlns:p14="http://schemas.microsoft.com/office/powerpoint/2010/main" val="442105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F79A50-A670-4F3D-AEBB-FB493323224A}" type="datetime1">
              <a:rPr lang="en-US" smtClean="0"/>
              <a:pPr>
                <a:defRPr/>
              </a:pPr>
              <a:t>4/12/2021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1F2CE5-82EE-4D86-A1BA-A62E2F853B8E}" type="slidenum">
              <a:rPr lang="en-US"/>
              <a:pPr>
                <a:defRPr/>
              </a:pPr>
              <a:t>‹#›</a:t>
            </a:fld>
            <a:endParaRPr lang="en-US"/>
          </a:p>
        </p:txBody>
      </p:sp>
    </p:spTree>
    <p:extLst>
      <p:ext uri="{BB962C8B-B14F-4D97-AF65-F5344CB8AC3E}">
        <p14:creationId xmlns:p14="http://schemas.microsoft.com/office/powerpoint/2010/main" val="1194574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4292BC24-DDCD-4AF4-94D4-31CBBA7DC30E}" type="datetime1">
              <a:rPr lang="en-US" smtClean="0"/>
              <a:pPr>
                <a:defRPr/>
              </a:pPr>
              <a:t>4/12/2021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0783FF-B27A-4DA4-8DF3-25C8A2D9A4EA}" type="slidenum">
              <a:rPr lang="en-US"/>
              <a:pPr>
                <a:defRPr/>
              </a:pPr>
              <a:t>‹#›</a:t>
            </a:fld>
            <a:endParaRPr lang="en-US"/>
          </a:p>
        </p:txBody>
      </p:sp>
    </p:spTree>
    <p:extLst>
      <p:ext uri="{BB962C8B-B14F-4D97-AF65-F5344CB8AC3E}">
        <p14:creationId xmlns:p14="http://schemas.microsoft.com/office/powerpoint/2010/main" val="1259578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99F740F2-BF0B-43DC-8CFA-2E210D9DDBF7}" type="datetime1">
              <a:rPr lang="en-US" smtClean="0"/>
              <a:pPr>
                <a:defRPr/>
              </a:pPr>
              <a:t>4/12/2021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79B6B6-9482-44D1-B9B3-C0B6ADDE66E2}" type="slidenum">
              <a:rPr lang="en-US"/>
              <a:pPr>
                <a:defRPr/>
              </a:pPr>
              <a:t>‹#›</a:t>
            </a:fld>
            <a:endParaRPr lang="en-US"/>
          </a:p>
        </p:txBody>
      </p:sp>
    </p:spTree>
    <p:extLst>
      <p:ext uri="{BB962C8B-B14F-4D97-AF65-F5344CB8AC3E}">
        <p14:creationId xmlns:p14="http://schemas.microsoft.com/office/powerpoint/2010/main" val="3314257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pPr>
              <a:defRPr/>
            </a:pPr>
            <a:fld id="{3D6731DF-1C75-45F0-AD20-F5D76F80E562}" type="datetime1">
              <a:rPr lang="en-US" smtClean="0"/>
              <a:pPr>
                <a:defRPr/>
              </a:pPr>
              <a:t>4/12/2021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pPr>
              <a:defRPr/>
            </a:pPr>
            <a:fld id="{33356E94-CB88-43B7-8FBD-51FAC28F172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jpeg"/><Relationship Id="rId7" Type="http://schemas.openxmlformats.org/officeDocument/2006/relationships/diagramQuickStyle" Target="../diagrams/quickStyle2.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png"/><Relationship Id="rId9" Type="http://schemas.microsoft.com/office/2007/relationships/diagramDrawing" Target="../diagrams/drawing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4.jpeg"/><Relationship Id="rId7" Type="http://schemas.openxmlformats.org/officeDocument/2006/relationships/diagramQuickStyle" Target="../diagrams/quickStyle3.xml"/><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png"/><Relationship Id="rId9" Type="http://schemas.microsoft.com/office/2007/relationships/diagramDrawing" Target="../diagrams/drawing3.xml"/></Relationships>
</file>

<file path=ppt/slides/_rels/slide41.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4.jpeg"/><Relationship Id="rId7" Type="http://schemas.openxmlformats.org/officeDocument/2006/relationships/diagramQuickStyle" Target="../diagrams/quickStyle4.xml"/><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1.png"/><Relationship Id="rId9" Type="http://schemas.microsoft.com/office/2007/relationships/diagramDrawing" Target="../diagrams/drawing4.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jpeg"/><Relationship Id="rId7" Type="http://schemas.openxmlformats.org/officeDocument/2006/relationships/diagramQuickStyle" Target="../diagrams/quickStyle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pn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928926" y="6279703"/>
            <a:ext cx="307212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400" b="1" i="0" u="none" strike="noStrike" cap="none" normalizeH="0" baseline="0" dirty="0">
                <a:ln>
                  <a:noFill/>
                </a:ln>
                <a:solidFill>
                  <a:srgbClr val="2F618F"/>
                </a:solidFill>
                <a:effectLst/>
                <a:latin typeface="Arial Narrow" panose="020B0606020202030204" pitchFamily="34" charset="0"/>
                <a:ea typeface="Calibri" pitchFamily="34" charset="0"/>
                <a:cs typeface="Times New Roman" pitchFamily="18" charset="0"/>
              </a:rPr>
              <a:t>www.coe.int/cybercrime</a:t>
            </a:r>
            <a:endParaRPr kumimoji="0" lang="en-GB" altLang="en-US" sz="2400" b="0" i="0" u="none" strike="noStrike" cap="none" normalizeH="0" baseline="0" dirty="0">
              <a:ln>
                <a:noFill/>
              </a:ln>
              <a:solidFill>
                <a:schemeClr val="tx1"/>
              </a:solidFill>
              <a:effectLst/>
              <a:latin typeface="Arial Narrow" panose="020B0606020202030204" pitchFamily="34" charset="0"/>
              <a:cs typeface="Arial" pitchFamily="34" charset="0"/>
            </a:endParaRPr>
          </a:p>
        </p:txBody>
      </p:sp>
      <p:sp>
        <p:nvSpPr>
          <p:cNvPr id="10" name="Rectangle 9"/>
          <p:cNvSpPr/>
          <p:nvPr/>
        </p:nvSpPr>
        <p:spPr>
          <a:xfrm>
            <a:off x="179512" y="1727299"/>
            <a:ext cx="8750206" cy="2954655"/>
          </a:xfrm>
          <a:prstGeom prst="rect">
            <a:avLst/>
          </a:prstGeom>
          <a:ln>
            <a:noFill/>
          </a:ln>
        </p:spPr>
        <p:txBody>
          <a:bodyPr wrap="square">
            <a:spAutoFit/>
          </a:bodyPr>
          <a:lstStyle/>
          <a:p>
            <a:pPr algn="ctr"/>
            <a:r>
              <a:rPr lang="tr-TR" sz="3600" b="1" i="1" dirty="0">
                <a:solidFill>
                  <a:schemeClr val="tx2"/>
                </a:solidFill>
              </a:rPr>
              <a:t>Adli Personel için Uluslararası İşbirliğine İlişkin Uzmanlık </a:t>
            </a:r>
            <a:r>
              <a:rPr lang="tr-TR" sz="3600" b="1" i="1" dirty="0" smtClean="0">
                <a:solidFill>
                  <a:schemeClr val="tx2"/>
                </a:solidFill>
              </a:rPr>
              <a:t>Eğitimi</a:t>
            </a:r>
            <a:endParaRPr lang="fr-FR" b="1" dirty="0"/>
          </a:p>
          <a:p>
            <a:pPr algn="ctr"/>
            <a:endParaRPr lang="fr-FR" b="1" dirty="0"/>
          </a:p>
          <a:p>
            <a:pPr marL="0" indent="0" algn="ctr">
              <a:buFont typeface="Arial" charset="0"/>
              <a:buNone/>
              <a:defRPr/>
            </a:pPr>
            <a:r>
              <a:rPr lang="fr-FR" b="1" dirty="0"/>
              <a:t> </a:t>
            </a:r>
            <a:endParaRPr lang="fr-FR" sz="3200" b="1" dirty="0">
              <a:solidFill>
                <a:schemeClr val="tx2"/>
              </a:solidFill>
            </a:endParaRPr>
          </a:p>
          <a:p>
            <a:pPr marL="0" indent="0" algn="ctr">
              <a:buFont typeface="Arial" charset="0"/>
              <a:buNone/>
              <a:defRPr/>
            </a:pPr>
            <a:r>
              <a:rPr lang="tr-TR" sz="3200" b="1" dirty="0" smtClean="0">
                <a:solidFill>
                  <a:schemeClr val="tx2"/>
                </a:solidFill>
              </a:rPr>
              <a:t>Oturum</a:t>
            </a:r>
            <a:r>
              <a:rPr lang="en-GB" sz="3200" b="1" dirty="0" smtClean="0">
                <a:solidFill>
                  <a:schemeClr val="tx2"/>
                </a:solidFill>
              </a:rPr>
              <a:t> </a:t>
            </a:r>
            <a:r>
              <a:rPr lang="en-GB" sz="3200" b="1" dirty="0">
                <a:solidFill>
                  <a:schemeClr val="tx2"/>
                </a:solidFill>
              </a:rPr>
              <a:t>2.4</a:t>
            </a:r>
          </a:p>
          <a:p>
            <a:pPr marL="0" indent="0" algn="ctr">
              <a:buFont typeface="Arial" charset="0"/>
              <a:buNone/>
              <a:defRPr/>
            </a:pPr>
            <a:r>
              <a:rPr lang="tr-TR" sz="3200" b="1" dirty="0" smtClean="0">
                <a:solidFill>
                  <a:schemeClr val="tx2"/>
                </a:solidFill>
              </a:rPr>
              <a:t>Karşılaşılan Zorluklar</a:t>
            </a:r>
            <a:r>
              <a:rPr lang="en-US" sz="3200" b="1" dirty="0" smtClean="0">
                <a:solidFill>
                  <a:schemeClr val="tx2"/>
                </a:solidFill>
              </a:rPr>
              <a:t> </a:t>
            </a:r>
            <a:endParaRPr lang="en-GB" sz="3200" b="1" dirty="0">
              <a:solidFill>
                <a:schemeClr val="tx2"/>
              </a:solidFill>
            </a:endParaRPr>
          </a:p>
        </p:txBody>
      </p:sp>
      <p:sp>
        <p:nvSpPr>
          <p:cNvPr id="11" name="Rectangle 10">
            <a:extLst>
              <a:ext uri="{FF2B5EF4-FFF2-40B4-BE49-F238E27FC236}">
                <a16:creationId xmlns:a16="http://schemas.microsoft.com/office/drawing/2014/main" id="{28D03BE2-FB8E-7347-AE47-AF895B0A6135}"/>
              </a:ext>
            </a:extLst>
          </p:cNvPr>
          <p:cNvSpPr/>
          <p:nvPr/>
        </p:nvSpPr>
        <p:spPr>
          <a:xfrm>
            <a:off x="-16565" y="-4763"/>
            <a:ext cx="918051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9" name="Picture 4">
            <a:extLst>
              <a:ext uri="{FF2B5EF4-FFF2-40B4-BE49-F238E27FC236}">
                <a16:creationId xmlns:a16="http://schemas.microsoft.com/office/drawing/2014/main" id="{753D533C-3528-6B42-B05B-8356FF76FC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65" y="-4254"/>
            <a:ext cx="1321766" cy="107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3">
            <a:extLst>
              <a:ext uri="{FF2B5EF4-FFF2-40B4-BE49-F238E27FC236}">
                <a16:creationId xmlns:a16="http://schemas.microsoft.com/office/drawing/2014/main" id="{E9D04F56-8666-F64D-B157-6DE9DDF12FF0}"/>
              </a:ext>
            </a:extLst>
          </p:cNvPr>
          <p:cNvSpPr txBox="1">
            <a:spLocks noChangeArrowheads="1"/>
          </p:cNvSpPr>
          <p:nvPr/>
        </p:nvSpPr>
        <p:spPr bwMode="auto">
          <a:xfrm>
            <a:off x="1278836" y="-11113"/>
            <a:ext cx="381793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sr-Latn-CS" altLang="en-US" sz="1400" dirty="0">
              <a:solidFill>
                <a:schemeClr val="bg1"/>
              </a:solidFill>
              <a:ea typeface="MS PGothic" panose="020B0600070205080204" pitchFamily="34" charset="-128"/>
            </a:endParaRPr>
          </a:p>
          <a:p>
            <a:pPr eaLnBrk="1" hangingPunct="1">
              <a:spcBef>
                <a:spcPct val="0"/>
              </a:spcBef>
              <a:buFontTx/>
              <a:buNone/>
            </a:pPr>
            <a:endParaRPr lang="sr-Latn-CS" altLang="en-US" sz="1600" b="1" dirty="0">
              <a:solidFill>
                <a:schemeClr val="bg1"/>
              </a:solidFill>
              <a:latin typeface="Arial Narrow" panose="020B0604020202020204" pitchFamily="34" charset="0"/>
              <a:ea typeface="MS PGothic" panose="020B0600070205080204" pitchFamily="34" charset="-128"/>
            </a:endParaRPr>
          </a:p>
        </p:txBody>
      </p:sp>
      <p:pic>
        <p:nvPicPr>
          <p:cNvPr id="21" name="Picture 8" descr="http://www.coe.int/documents/16695/995226/Funded+EU%2BCOE+-+Implemented+COE+dark+background.png/643b8f9d-517b-4fad-82f4-488bde2625b0?t=1375371137000?t=1375371137000">
            <a:extLst>
              <a:ext uri="{FF2B5EF4-FFF2-40B4-BE49-F238E27FC236}">
                <a16:creationId xmlns:a16="http://schemas.microsoft.com/office/drawing/2014/main" id="{5F39A16C-F9D3-2A4D-98FE-6E0DFED1E2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6748" y="211138"/>
            <a:ext cx="40878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2328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3"/>
          <a:stretch>
            <a:fillRect/>
          </a:stretch>
        </p:blipFill>
        <p:spPr>
          <a:xfrm>
            <a:off x="7487000" y="702797"/>
            <a:ext cx="1767076" cy="1767076"/>
          </a:xfrm>
          <a:prstGeom prst="rect">
            <a:avLst/>
          </a:prstGeom>
        </p:spPr>
      </p:pic>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tr-TR" sz="3200" b="1" dirty="0" smtClean="0"/>
              <a:t>Anket sorusu</a:t>
            </a:r>
            <a:endParaRPr lang="en-GB" sz="3200" b="1" dirty="0"/>
          </a:p>
        </p:txBody>
      </p:sp>
      <p:pic>
        <p:nvPicPr>
          <p:cNvPr id="1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1797978627"/>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943877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solidFill>
                  <a:schemeClr val="bg1"/>
                </a:solidFill>
              </a:rPr>
              <a:t>Adli Personel için Uluslararası İşbirliğine İlişkin Uzmanlık </a:t>
            </a:r>
            <a:r>
              <a:rPr lang="tr-TR" sz="3200" b="1" dirty="0" smtClean="0">
                <a:solidFill>
                  <a:schemeClr val="bg1"/>
                </a:solidFill>
              </a:rPr>
              <a:t>Eğitimi</a:t>
            </a:r>
            <a:endParaRPr lang="tr-TR" sz="32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150080"/>
            <a:ext cx="8525021" cy="880241"/>
          </a:xfrm>
          <a:prstGeom prst="rect">
            <a:avLst/>
          </a:prstGeom>
        </p:spPr>
        <p:txBody>
          <a:bodyPr wrap="square">
            <a:spAutoFit/>
          </a:bodyPr>
          <a:lstStyle/>
          <a:p>
            <a:pPr algn="ctr" eaLnBrk="1" hangingPunct="1">
              <a:lnSpc>
                <a:spcPct val="80000"/>
              </a:lnSpc>
            </a:pPr>
            <a:r>
              <a:rPr lang="en-GB" sz="3200" b="1" dirty="0">
                <a:ea typeface="ＭＳ Ｐゴシック" charset="0"/>
                <a:cs typeface="ＭＳ Ｐゴシック" charset="0"/>
              </a:rPr>
              <a:t/>
            </a:r>
            <a:br>
              <a:rPr lang="en-GB" sz="3200" b="1" dirty="0">
                <a:ea typeface="ＭＳ Ｐゴシック" charset="0"/>
                <a:cs typeface="ＭＳ Ｐゴシック" charset="0"/>
              </a:rPr>
            </a:br>
            <a:r>
              <a:rPr lang="tr-TR" sz="3200" b="1" dirty="0" smtClean="0">
                <a:ea typeface="ＭＳ Ｐゴシック" charset="0"/>
                <a:cs typeface="ＭＳ Ｐゴシック" charset="0"/>
              </a:rPr>
              <a:t>Dil Zorluğu</a:t>
            </a:r>
            <a:endParaRPr lang="en-GB" sz="3200" dirty="0"/>
          </a:p>
        </p:txBody>
      </p:sp>
      <p:pic>
        <p:nvPicPr>
          <p:cNvPr id="7" name="Picture 6">
            <a:extLst>
              <a:ext uri="{FF2B5EF4-FFF2-40B4-BE49-F238E27FC236}">
                <a16:creationId xmlns:a16="http://schemas.microsoft.com/office/drawing/2014/main" id="{96B90A86-F97D-439B-B862-700E55C02A67}"/>
              </a:ext>
            </a:extLst>
          </p:cNvPr>
          <p:cNvPicPr>
            <a:picLocks noChangeAspect="1"/>
          </p:cNvPicPr>
          <p:nvPr/>
        </p:nvPicPr>
        <p:blipFill>
          <a:blip r:embed="rId4"/>
          <a:stretch>
            <a:fillRect/>
          </a:stretch>
        </p:blipFill>
        <p:spPr>
          <a:xfrm>
            <a:off x="3414711" y="3709814"/>
            <a:ext cx="2314575" cy="2286000"/>
          </a:xfrm>
          <a:prstGeom prst="rect">
            <a:avLst/>
          </a:prstGeom>
        </p:spPr>
      </p:pic>
    </p:spTree>
    <p:extLst>
      <p:ext uri="{BB962C8B-B14F-4D97-AF65-F5344CB8AC3E}">
        <p14:creationId xmlns:p14="http://schemas.microsoft.com/office/powerpoint/2010/main" val="4092743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tr-TR" sz="3200" b="1" dirty="0" smtClean="0"/>
              <a:t>Dil Zorluğu</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121544" y="952123"/>
            <a:ext cx="8900912" cy="4832092"/>
          </a:xfrm>
          <a:prstGeom prst="rect">
            <a:avLst/>
          </a:prstGeom>
        </p:spPr>
        <p:txBody>
          <a:bodyPr wrap="square">
            <a:spAutoFit/>
          </a:bodyPr>
          <a:lstStyle/>
          <a:p>
            <a:pPr marL="342900" indent="-342900">
              <a:buFont typeface="Wingdings" pitchFamily="2" charset="2"/>
              <a:buChar char="Ø"/>
              <a:defRPr/>
            </a:pPr>
            <a:endParaRPr lang="en-GB" altLang="en-US" sz="2800" b="1" dirty="0">
              <a:ea typeface="Verdana" panose="020B0604030504040204" pitchFamily="34" charset="0"/>
              <a:cs typeface="Arial" panose="020B0604020202020204" pitchFamily="34" charset="0"/>
            </a:endParaRPr>
          </a:p>
          <a:p>
            <a:pPr marL="342900" indent="-342900">
              <a:buFont typeface="Wingdings" pitchFamily="2" charset="2"/>
              <a:buChar char="Ø"/>
              <a:defRPr/>
            </a:pPr>
            <a:endParaRPr lang="en-GB" altLang="en-US" sz="2800" b="1" dirty="0">
              <a:ea typeface="Verdana" panose="020B0604030504040204" pitchFamily="34" charset="0"/>
              <a:cs typeface="Arial" panose="020B0604020202020204" pitchFamily="34" charset="0"/>
            </a:endParaRPr>
          </a:p>
          <a:p>
            <a:pPr marL="342900" indent="-342900">
              <a:buFont typeface="Wingdings" pitchFamily="2" charset="2"/>
              <a:buChar char="Ø"/>
              <a:defRPr/>
            </a:pPr>
            <a:endParaRPr lang="en-GB" altLang="en-US" sz="2800" b="1" dirty="0">
              <a:ea typeface="Verdana" panose="020B0604030504040204" pitchFamily="34" charset="0"/>
              <a:cs typeface="Arial" panose="020B0604020202020204" pitchFamily="34" charset="0"/>
            </a:endParaRPr>
          </a:p>
          <a:p>
            <a:pPr algn="ctr">
              <a:defRPr/>
            </a:pPr>
            <a:r>
              <a:rPr lang="tr-TR" altLang="en-US" sz="2800" b="1" dirty="0" smtClean="0">
                <a:ea typeface="Verdana" panose="020B0604030504040204" pitchFamily="34" charset="0"/>
                <a:cs typeface="Arial" panose="020B0604020202020204" pitchFamily="34" charset="0"/>
              </a:rPr>
              <a:t>Zorluk</a:t>
            </a:r>
            <a:r>
              <a:rPr lang="en-GB" altLang="en-US" sz="2800" b="1" dirty="0" smtClean="0">
                <a:ea typeface="Verdana" panose="020B0604030504040204" pitchFamily="34" charset="0"/>
                <a:cs typeface="Arial" panose="020B0604020202020204" pitchFamily="34" charset="0"/>
              </a:rPr>
              <a:t>? </a:t>
            </a:r>
            <a:endParaRPr lang="en-GB" altLang="en-US" sz="2800" b="1" dirty="0">
              <a:ea typeface="Verdana" panose="020B0604030504040204" pitchFamily="34" charset="0"/>
              <a:cs typeface="Arial" panose="020B0604020202020204" pitchFamily="34" charset="0"/>
            </a:endParaRPr>
          </a:p>
          <a:p>
            <a:pPr marL="342900" indent="-342900">
              <a:buFont typeface="Wingdings" pitchFamily="2" charset="2"/>
              <a:buChar char="Ø"/>
              <a:defRPr/>
            </a:pPr>
            <a:endParaRPr lang="en-GB" altLang="en-US" sz="2800" b="1" dirty="0">
              <a:ea typeface="Verdana" panose="020B0604030504040204" pitchFamily="34" charset="0"/>
              <a:cs typeface="Arial" panose="020B0604020202020204" pitchFamily="34" charset="0"/>
            </a:endParaRPr>
          </a:p>
          <a:p>
            <a:pPr>
              <a:defRPr/>
            </a:pPr>
            <a:endParaRPr lang="en-GB" altLang="en-US" sz="2800" b="1" dirty="0">
              <a:ea typeface="Verdana" panose="020B0604030504040204" pitchFamily="34" charset="0"/>
              <a:cs typeface="Arial" panose="020B0604020202020204" pitchFamily="34" charset="0"/>
            </a:endParaRPr>
          </a:p>
          <a:p>
            <a:pPr algn="ctr">
              <a:defRPr/>
            </a:pPr>
            <a:r>
              <a:rPr lang="tr-TR" altLang="en-US" sz="2800" dirty="0" smtClean="0">
                <a:ea typeface="Verdana" panose="020B0604030504040204" pitchFamily="34" charset="0"/>
                <a:cs typeface="Arial" panose="020B0604020202020204" pitchFamily="34" charset="0"/>
              </a:rPr>
              <a:t>Ülkelerin hukuk sistemleri farklı diller kullanır</a:t>
            </a:r>
            <a:endParaRPr lang="en-GB" altLang="en-US" sz="2800" dirty="0">
              <a:ea typeface="Verdana" panose="020B0604030504040204" pitchFamily="34" charset="0"/>
              <a:cs typeface="Arial" panose="020B0604020202020204" pitchFamily="34" charset="0"/>
            </a:endParaRPr>
          </a:p>
          <a:p>
            <a:pPr algn="ctr">
              <a:defRPr/>
            </a:pPr>
            <a:endParaRPr lang="en-GB" altLang="en-US" sz="2800" dirty="0">
              <a:ea typeface="Verdana" panose="020B0604030504040204" pitchFamily="34" charset="0"/>
              <a:cs typeface="Arial" panose="020B0604020202020204" pitchFamily="34" charset="0"/>
            </a:endParaRPr>
          </a:p>
          <a:p>
            <a:pPr algn="ctr">
              <a:defRPr/>
            </a:pPr>
            <a:r>
              <a:rPr lang="tr-TR" altLang="en-US" sz="2800" dirty="0" smtClean="0">
                <a:ea typeface="Verdana" panose="020B0604030504040204" pitchFamily="34" charset="0"/>
                <a:cs typeface="Arial" panose="020B0604020202020204" pitchFamily="34" charset="0"/>
              </a:rPr>
              <a:t>Bazı ülkeler, onaylı/yeminli tercümanların kullanılmasını gerekli kılar</a:t>
            </a:r>
            <a:endParaRPr lang="en-GB" altLang="en-US" sz="2800" dirty="0">
              <a:ea typeface="Verdana" panose="020B0604030504040204" pitchFamily="34" charset="0"/>
              <a:cs typeface="Arial" panose="020B0604020202020204" pitchFamily="34" charset="0"/>
            </a:endParaRPr>
          </a:p>
          <a:p>
            <a:pPr algn="ctr">
              <a:defRPr/>
            </a:pPr>
            <a:endParaRPr lang="en-GB" altLang="en-US" sz="28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4027820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BFEC6D-9B8B-437A-B043-E0E46A9571AE}"/>
              </a:ext>
            </a:extLst>
          </p:cNvPr>
          <p:cNvSpPr>
            <a:spLocks noGrp="1"/>
          </p:cNvSpPr>
          <p:nvPr>
            <p:ph type="sldNum" sz="quarter" idx="12"/>
          </p:nvPr>
        </p:nvSpPr>
        <p:spPr>
          <a:xfrm>
            <a:off x="6553200" y="6356350"/>
            <a:ext cx="2131582" cy="340113"/>
          </a:xfrm>
        </p:spPr>
        <p:txBody>
          <a:bodyPr/>
          <a:lstStyle/>
          <a:p>
            <a:pPr>
              <a:defRPr/>
            </a:pPr>
            <a:fld id="{0E1F2CE5-82EE-4D86-A1BA-A62E2F853B8E}" type="slidenum">
              <a:rPr lang="en-US" smtClean="0"/>
              <a:pPr>
                <a:defRPr/>
              </a:pPr>
              <a:t>13</a:t>
            </a:fld>
            <a:endParaRPr lang="en-US"/>
          </a:p>
        </p:txBody>
      </p:sp>
      <p:sp>
        <p:nvSpPr>
          <p:cNvPr id="4" name="Slide Number Placeholder 1">
            <a:extLst>
              <a:ext uri="{FF2B5EF4-FFF2-40B4-BE49-F238E27FC236}">
                <a16:creationId xmlns:a16="http://schemas.microsoft.com/office/drawing/2014/main" id="{1C3886D7-7E6C-4E93-86FB-4E06972A1E3E}"/>
              </a:ext>
            </a:extLst>
          </p:cNvPr>
          <p:cNvSpPr txBox="1">
            <a:spLocks/>
          </p:cNvSpPr>
          <p:nvPr/>
        </p:nvSpPr>
        <p:spPr>
          <a:xfrm>
            <a:off x="6409184" y="6495281"/>
            <a:ext cx="2131582" cy="340113"/>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13</a:t>
            </a:fld>
            <a:endParaRPr lang="en-GB" dirty="0"/>
          </a:p>
        </p:txBody>
      </p:sp>
      <p:sp>
        <p:nvSpPr>
          <p:cNvPr id="5" name="TextBox 4">
            <a:extLst>
              <a:ext uri="{FF2B5EF4-FFF2-40B4-BE49-F238E27FC236}">
                <a16:creationId xmlns:a16="http://schemas.microsoft.com/office/drawing/2014/main" id="{32A685FD-4533-45D8-A1C9-B79035DB2D85}"/>
              </a:ext>
            </a:extLst>
          </p:cNvPr>
          <p:cNvSpPr txBox="1"/>
          <p:nvPr/>
        </p:nvSpPr>
        <p:spPr>
          <a:xfrm>
            <a:off x="88522" y="6557282"/>
            <a:ext cx="3668935"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6" name="Slide Number Placeholder 4">
            <a:extLst>
              <a:ext uri="{FF2B5EF4-FFF2-40B4-BE49-F238E27FC236}">
                <a16:creationId xmlns:a16="http://schemas.microsoft.com/office/drawing/2014/main" id="{45F20E68-89FE-40C4-A701-47CCC0A1BC56}"/>
              </a:ext>
            </a:extLst>
          </p:cNvPr>
          <p:cNvSpPr txBox="1">
            <a:spLocks/>
          </p:cNvSpPr>
          <p:nvPr/>
        </p:nvSpPr>
        <p:spPr>
          <a:xfrm>
            <a:off x="8532440" y="6521212"/>
            <a:ext cx="489553" cy="40630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13</a:t>
            </a:fld>
            <a:endParaRPr lang="en-GB" dirty="0">
              <a:solidFill>
                <a:schemeClr val="tx1"/>
              </a:solidFill>
            </a:endParaRPr>
          </a:p>
        </p:txBody>
      </p:sp>
      <p:sp>
        <p:nvSpPr>
          <p:cNvPr id="7" name="Rectangle 6">
            <a:extLst>
              <a:ext uri="{FF2B5EF4-FFF2-40B4-BE49-F238E27FC236}">
                <a16:creationId xmlns:a16="http://schemas.microsoft.com/office/drawing/2014/main" id="{ADECC8D5-6427-408A-8C6F-49489FFCD723}"/>
              </a:ext>
            </a:extLst>
          </p:cNvPr>
          <p:cNvSpPr/>
          <p:nvPr/>
        </p:nvSpPr>
        <p:spPr>
          <a:xfrm>
            <a:off x="0" y="6553200"/>
            <a:ext cx="9135352" cy="338815"/>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4">
            <a:extLst>
              <a:ext uri="{FF2B5EF4-FFF2-40B4-BE49-F238E27FC236}">
                <a16:creationId xmlns:a16="http://schemas.microsoft.com/office/drawing/2014/main" id="{D2B2569E-9EA4-45BC-A5D4-E2C9FBCBE3B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8">
            <a:extLst>
              <a:ext uri="{FF2B5EF4-FFF2-40B4-BE49-F238E27FC236}">
                <a16:creationId xmlns:a16="http://schemas.microsoft.com/office/drawing/2014/main" id="{0962DF13-24DB-41FD-9F32-FD621BA91247}"/>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tr-TR" sz="3200" b="1" dirty="0" smtClean="0"/>
              <a:t>Dil Zorluğu</a:t>
            </a:r>
            <a:endParaRPr lang="en-GB" sz="3200" b="1" dirty="0"/>
          </a:p>
        </p:txBody>
      </p:sp>
      <p:pic>
        <p:nvPicPr>
          <p:cNvPr id="10" name="Picture 4">
            <a:extLst>
              <a:ext uri="{FF2B5EF4-FFF2-40B4-BE49-F238E27FC236}">
                <a16:creationId xmlns:a16="http://schemas.microsoft.com/office/drawing/2014/main" id="{E45086D2-BDF3-4620-9154-744431B0A9B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a:extLst>
              <a:ext uri="{FF2B5EF4-FFF2-40B4-BE49-F238E27FC236}">
                <a16:creationId xmlns:a16="http://schemas.microsoft.com/office/drawing/2014/main" id="{4D2846B2-6B53-4DCB-8612-E80EDC5697AB}"/>
              </a:ext>
            </a:extLst>
          </p:cNvPr>
          <p:cNvSpPr txBox="1"/>
          <p:nvPr/>
        </p:nvSpPr>
        <p:spPr>
          <a:xfrm>
            <a:off x="6279791" y="6457859"/>
            <a:ext cx="302147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15" name="Rectangle 14">
            <a:extLst>
              <a:ext uri="{FF2B5EF4-FFF2-40B4-BE49-F238E27FC236}">
                <a16:creationId xmlns:a16="http://schemas.microsoft.com/office/drawing/2014/main" id="{BEC9758F-3713-438F-A5FF-2FE56011CCA3}"/>
              </a:ext>
            </a:extLst>
          </p:cNvPr>
          <p:cNvSpPr/>
          <p:nvPr/>
        </p:nvSpPr>
        <p:spPr>
          <a:xfrm>
            <a:off x="644790" y="3107487"/>
            <a:ext cx="1696658" cy="523220"/>
          </a:xfrm>
          <a:prstGeom prst="rect">
            <a:avLst/>
          </a:prstGeom>
        </p:spPr>
        <p:txBody>
          <a:bodyPr wrap="square">
            <a:spAutoFit/>
          </a:bodyPr>
          <a:lstStyle/>
          <a:p>
            <a:pPr>
              <a:defRPr/>
            </a:pPr>
            <a:r>
              <a:rPr lang="tr-TR" altLang="en-US" sz="2800" b="1" dirty="0" smtClean="0">
                <a:ea typeface="Verdana" panose="020B0604030504040204" pitchFamily="34" charset="0"/>
                <a:cs typeface="Arial" panose="020B0604020202020204" pitchFamily="34" charset="0"/>
              </a:rPr>
              <a:t>İngilizce</a:t>
            </a:r>
            <a:endParaRPr lang="en-GB" altLang="en-US" sz="2800" dirty="0">
              <a:ea typeface="Verdana" panose="020B060403050404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6A7A8295-D6C8-4FF4-B6AF-495C0D30A1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328" y="1961097"/>
            <a:ext cx="2211859" cy="110593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0B3A7F82-EB96-42AA-9609-BAAA3284FC6F}"/>
              </a:ext>
            </a:extLst>
          </p:cNvPr>
          <p:cNvPicPr>
            <a:picLocks noChangeAspect="1"/>
          </p:cNvPicPr>
          <p:nvPr/>
        </p:nvPicPr>
        <p:blipFill>
          <a:blip r:embed="rId5"/>
          <a:stretch>
            <a:fillRect/>
          </a:stretch>
        </p:blipFill>
        <p:spPr>
          <a:xfrm>
            <a:off x="3466070" y="1961097"/>
            <a:ext cx="2211859" cy="1099660"/>
          </a:xfrm>
          <a:prstGeom prst="rect">
            <a:avLst/>
          </a:prstGeom>
        </p:spPr>
      </p:pic>
      <p:sp>
        <p:nvSpPr>
          <p:cNvPr id="18" name="Rectangle 17">
            <a:extLst>
              <a:ext uri="{FF2B5EF4-FFF2-40B4-BE49-F238E27FC236}">
                <a16:creationId xmlns:a16="http://schemas.microsoft.com/office/drawing/2014/main" id="{373BFFFA-1051-4191-95D8-D823EFF0505C}"/>
              </a:ext>
            </a:extLst>
          </p:cNvPr>
          <p:cNvSpPr/>
          <p:nvPr/>
        </p:nvSpPr>
        <p:spPr>
          <a:xfrm>
            <a:off x="3788464" y="3107487"/>
            <a:ext cx="1887372" cy="523220"/>
          </a:xfrm>
          <a:prstGeom prst="rect">
            <a:avLst/>
          </a:prstGeom>
        </p:spPr>
        <p:txBody>
          <a:bodyPr wrap="square">
            <a:spAutoFit/>
          </a:bodyPr>
          <a:lstStyle/>
          <a:p>
            <a:pPr>
              <a:defRPr/>
            </a:pPr>
            <a:r>
              <a:rPr lang="tr-TR" altLang="en-US" sz="2800" b="1" dirty="0" smtClean="0">
                <a:ea typeface="Verdana" panose="020B0604030504040204" pitchFamily="34" charset="0"/>
                <a:cs typeface="Arial" panose="020B0604020202020204" pitchFamily="34" charset="0"/>
              </a:rPr>
              <a:t>Fransızca</a:t>
            </a:r>
            <a:endParaRPr lang="en-GB" altLang="en-US" sz="2800" dirty="0">
              <a:ea typeface="Verdana" panose="020B060403050404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5797D057-CCFD-43C0-8081-C3489275DCDC}"/>
              </a:ext>
            </a:extLst>
          </p:cNvPr>
          <p:cNvPicPr>
            <a:picLocks noChangeAspect="1"/>
          </p:cNvPicPr>
          <p:nvPr/>
        </p:nvPicPr>
        <p:blipFill>
          <a:blip r:embed="rId6"/>
          <a:stretch>
            <a:fillRect/>
          </a:stretch>
        </p:blipFill>
        <p:spPr>
          <a:xfrm>
            <a:off x="6711813" y="1967367"/>
            <a:ext cx="2211859" cy="1099660"/>
          </a:xfrm>
          <a:prstGeom prst="rect">
            <a:avLst/>
          </a:prstGeom>
        </p:spPr>
      </p:pic>
      <p:sp>
        <p:nvSpPr>
          <p:cNvPr id="23" name="Rectangle 22">
            <a:extLst>
              <a:ext uri="{FF2B5EF4-FFF2-40B4-BE49-F238E27FC236}">
                <a16:creationId xmlns:a16="http://schemas.microsoft.com/office/drawing/2014/main" id="{78ABC3E1-EA80-4009-A6B5-2031C05ACB4C}"/>
              </a:ext>
            </a:extLst>
          </p:cNvPr>
          <p:cNvSpPr/>
          <p:nvPr/>
        </p:nvSpPr>
        <p:spPr>
          <a:xfrm>
            <a:off x="7034207" y="3107487"/>
            <a:ext cx="1683982" cy="523220"/>
          </a:xfrm>
          <a:prstGeom prst="rect">
            <a:avLst/>
          </a:prstGeom>
        </p:spPr>
        <p:txBody>
          <a:bodyPr wrap="square">
            <a:spAutoFit/>
          </a:bodyPr>
          <a:lstStyle/>
          <a:p>
            <a:pPr>
              <a:defRPr/>
            </a:pPr>
            <a:r>
              <a:rPr lang="tr-TR" altLang="en-US" sz="2800" b="1" dirty="0" smtClean="0">
                <a:ea typeface="Verdana" panose="020B0604030504040204" pitchFamily="34" charset="0"/>
                <a:cs typeface="Arial" panose="020B0604020202020204" pitchFamily="34" charset="0"/>
              </a:rPr>
              <a:t>Almanca</a:t>
            </a:r>
            <a:endParaRPr lang="en-GB" altLang="en-US" sz="2800" dirty="0">
              <a:ea typeface="Verdana" panose="020B0604030504040204" pitchFamily="34" charset="0"/>
              <a:cs typeface="Arial" panose="020B0604020202020204" pitchFamily="34" charset="0"/>
            </a:endParaRPr>
          </a:p>
        </p:txBody>
      </p:sp>
      <p:pic>
        <p:nvPicPr>
          <p:cNvPr id="26" name="Picture 25">
            <a:extLst>
              <a:ext uri="{FF2B5EF4-FFF2-40B4-BE49-F238E27FC236}">
                <a16:creationId xmlns:a16="http://schemas.microsoft.com/office/drawing/2014/main" id="{87D7B920-AA11-4B69-9A3B-404DB0AA0FEB}"/>
              </a:ext>
            </a:extLst>
          </p:cNvPr>
          <p:cNvPicPr>
            <a:picLocks noChangeAspect="1"/>
          </p:cNvPicPr>
          <p:nvPr/>
        </p:nvPicPr>
        <p:blipFill>
          <a:blip r:embed="rId7"/>
          <a:stretch>
            <a:fillRect/>
          </a:stretch>
        </p:blipFill>
        <p:spPr>
          <a:xfrm>
            <a:off x="3466070" y="4199866"/>
            <a:ext cx="2209766" cy="1111708"/>
          </a:xfrm>
          <a:prstGeom prst="rect">
            <a:avLst/>
          </a:prstGeom>
        </p:spPr>
      </p:pic>
      <p:sp>
        <p:nvSpPr>
          <p:cNvPr id="27" name="Rectangle 26">
            <a:extLst>
              <a:ext uri="{FF2B5EF4-FFF2-40B4-BE49-F238E27FC236}">
                <a16:creationId xmlns:a16="http://schemas.microsoft.com/office/drawing/2014/main" id="{1B768C85-DD13-4899-9F5C-F3C691269E62}"/>
              </a:ext>
            </a:extLst>
          </p:cNvPr>
          <p:cNvSpPr/>
          <p:nvPr/>
        </p:nvSpPr>
        <p:spPr>
          <a:xfrm>
            <a:off x="321276" y="5383434"/>
            <a:ext cx="2108914" cy="523220"/>
          </a:xfrm>
          <a:prstGeom prst="rect">
            <a:avLst/>
          </a:prstGeom>
        </p:spPr>
        <p:txBody>
          <a:bodyPr wrap="square">
            <a:spAutoFit/>
          </a:bodyPr>
          <a:lstStyle/>
          <a:p>
            <a:pPr>
              <a:defRPr/>
            </a:pPr>
            <a:r>
              <a:rPr lang="tr-TR" altLang="en-US" sz="2800" b="1" dirty="0" smtClean="0">
                <a:ea typeface="Verdana" panose="020B0604030504040204" pitchFamily="34" charset="0"/>
                <a:cs typeface="Arial" panose="020B0604020202020204" pitchFamily="34" charset="0"/>
              </a:rPr>
              <a:t>Japonca</a:t>
            </a:r>
            <a:endParaRPr lang="en-GB" altLang="en-US" sz="2800" dirty="0">
              <a:ea typeface="Verdana" panose="020B060403050404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045815C8-C675-47B4-8BB0-B5BFE68637C3}"/>
              </a:ext>
            </a:extLst>
          </p:cNvPr>
          <p:cNvSpPr/>
          <p:nvPr/>
        </p:nvSpPr>
        <p:spPr>
          <a:xfrm>
            <a:off x="3786468" y="5383434"/>
            <a:ext cx="1685978" cy="523220"/>
          </a:xfrm>
          <a:prstGeom prst="rect">
            <a:avLst/>
          </a:prstGeom>
        </p:spPr>
        <p:txBody>
          <a:bodyPr wrap="square">
            <a:spAutoFit/>
          </a:bodyPr>
          <a:lstStyle/>
          <a:p>
            <a:pPr>
              <a:defRPr/>
            </a:pPr>
            <a:r>
              <a:rPr lang="tr-TR" altLang="en-US" sz="2800" b="1" dirty="0" smtClean="0">
                <a:ea typeface="Verdana" panose="020B0604030504040204" pitchFamily="34" charset="0"/>
                <a:cs typeface="Arial" panose="020B0604020202020204" pitchFamily="34" charset="0"/>
              </a:rPr>
              <a:t>Rusça</a:t>
            </a:r>
            <a:endParaRPr lang="en-GB" altLang="en-US" sz="2800" dirty="0">
              <a:ea typeface="Verdana" panose="020B060403050404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10BDCEDF-2389-4C25-83CB-22424EA75A28}"/>
              </a:ext>
            </a:extLst>
          </p:cNvPr>
          <p:cNvSpPr/>
          <p:nvPr/>
        </p:nvSpPr>
        <p:spPr>
          <a:xfrm>
            <a:off x="7032211" y="5383434"/>
            <a:ext cx="1685978" cy="523220"/>
          </a:xfrm>
          <a:prstGeom prst="rect">
            <a:avLst/>
          </a:prstGeom>
        </p:spPr>
        <p:txBody>
          <a:bodyPr wrap="square">
            <a:spAutoFit/>
          </a:bodyPr>
          <a:lstStyle/>
          <a:p>
            <a:pPr>
              <a:defRPr/>
            </a:pPr>
            <a:r>
              <a:rPr lang="tr-TR" altLang="en-US" sz="2800" b="1" dirty="0" smtClean="0">
                <a:ea typeface="Verdana" panose="020B0604030504040204" pitchFamily="34" charset="0"/>
                <a:cs typeface="Arial" panose="020B0604020202020204" pitchFamily="34" charset="0"/>
              </a:rPr>
              <a:t>Çince</a:t>
            </a:r>
            <a:endParaRPr lang="en-GB" altLang="en-US" sz="2800" dirty="0">
              <a:ea typeface="Verdana" panose="020B0604030504040204" pitchFamily="34" charset="0"/>
              <a:cs typeface="Arial" panose="020B0604020202020204" pitchFamily="34" charset="0"/>
            </a:endParaRPr>
          </a:p>
        </p:txBody>
      </p:sp>
      <p:pic>
        <p:nvPicPr>
          <p:cNvPr id="34" name="Picture 33">
            <a:extLst>
              <a:ext uri="{FF2B5EF4-FFF2-40B4-BE49-F238E27FC236}">
                <a16:creationId xmlns:a16="http://schemas.microsoft.com/office/drawing/2014/main" id="{7875FF4E-4600-4B12-854F-DD0DBA5D5B23}"/>
              </a:ext>
            </a:extLst>
          </p:cNvPr>
          <p:cNvPicPr>
            <a:picLocks noChangeAspect="1"/>
          </p:cNvPicPr>
          <p:nvPr/>
        </p:nvPicPr>
        <p:blipFill>
          <a:blip r:embed="rId8"/>
          <a:stretch>
            <a:fillRect/>
          </a:stretch>
        </p:blipFill>
        <p:spPr>
          <a:xfrm>
            <a:off x="0" y="4147063"/>
            <a:ext cx="2341448" cy="1233162"/>
          </a:xfrm>
          <a:prstGeom prst="rect">
            <a:avLst/>
          </a:prstGeom>
        </p:spPr>
      </p:pic>
      <p:pic>
        <p:nvPicPr>
          <p:cNvPr id="36" name="Picture 35">
            <a:extLst>
              <a:ext uri="{FF2B5EF4-FFF2-40B4-BE49-F238E27FC236}">
                <a16:creationId xmlns:a16="http://schemas.microsoft.com/office/drawing/2014/main" id="{964855F1-0D18-4E1E-BE5D-0879C114C8C4}"/>
              </a:ext>
            </a:extLst>
          </p:cNvPr>
          <p:cNvPicPr>
            <a:picLocks noChangeAspect="1"/>
          </p:cNvPicPr>
          <p:nvPr/>
        </p:nvPicPr>
        <p:blipFill>
          <a:blip r:embed="rId9"/>
          <a:stretch>
            <a:fillRect/>
          </a:stretch>
        </p:blipFill>
        <p:spPr>
          <a:xfrm>
            <a:off x="6711811" y="4199866"/>
            <a:ext cx="2209766" cy="1106923"/>
          </a:xfrm>
          <a:prstGeom prst="rect">
            <a:avLst/>
          </a:prstGeom>
        </p:spPr>
      </p:pic>
    </p:spTree>
    <p:extLst>
      <p:ext uri="{BB962C8B-B14F-4D97-AF65-F5344CB8AC3E}">
        <p14:creationId xmlns:p14="http://schemas.microsoft.com/office/powerpoint/2010/main" val="688725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tr-TR" sz="3200" b="1" dirty="0" smtClean="0"/>
              <a:t>Dil Zorluğu</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121544" y="952123"/>
            <a:ext cx="8900912" cy="5262979"/>
          </a:xfrm>
          <a:prstGeom prst="rect">
            <a:avLst/>
          </a:prstGeom>
        </p:spPr>
        <p:txBody>
          <a:bodyPr wrap="square">
            <a:spAutoFit/>
          </a:bodyPr>
          <a:lstStyle/>
          <a:p>
            <a:pPr marL="342900" indent="-342900">
              <a:buFont typeface="Wingdings" pitchFamily="2" charset="2"/>
              <a:buChar char="Ø"/>
              <a:defRPr/>
            </a:pPr>
            <a:endParaRPr lang="en-GB" altLang="en-US" sz="2800" dirty="0">
              <a:ea typeface="Verdana" panose="020B0604030504040204" pitchFamily="34" charset="0"/>
              <a:cs typeface="Arial" panose="020B0604020202020204" pitchFamily="34" charset="0"/>
            </a:endParaRPr>
          </a:p>
          <a:p>
            <a:pPr algn="ctr">
              <a:defRPr/>
            </a:pPr>
            <a:r>
              <a:rPr lang="tr-TR" altLang="en-US" sz="2800" b="1" dirty="0" smtClean="0">
                <a:ea typeface="Verdana" panose="020B0604030504040204" pitchFamily="34" charset="0"/>
                <a:cs typeface="Arial" panose="020B0604020202020204" pitchFamily="34" charset="0"/>
              </a:rPr>
              <a:t>Çözüm</a:t>
            </a:r>
            <a:r>
              <a:rPr lang="en-GB" altLang="en-US" sz="2800" b="1" dirty="0" smtClean="0">
                <a:ea typeface="Verdana" panose="020B0604030504040204" pitchFamily="34" charset="0"/>
                <a:cs typeface="Arial" panose="020B0604020202020204" pitchFamily="34" charset="0"/>
              </a:rPr>
              <a:t>? </a:t>
            </a:r>
            <a:endParaRPr lang="en-GB" altLang="en-US" sz="2800" b="1" dirty="0">
              <a:ea typeface="Verdana" panose="020B0604030504040204" pitchFamily="34" charset="0"/>
              <a:cs typeface="Arial" panose="020B0604020202020204" pitchFamily="34" charset="0"/>
            </a:endParaRPr>
          </a:p>
          <a:p>
            <a:pPr marL="342900" indent="-342900">
              <a:buFont typeface="Wingdings" pitchFamily="2" charset="2"/>
              <a:buChar char="Ø"/>
              <a:defRPr/>
            </a:pPr>
            <a:endParaRPr lang="en-GB" altLang="en-US" sz="2800" dirty="0">
              <a:ea typeface="Verdana" panose="020B0604030504040204" pitchFamily="34" charset="0"/>
              <a:cs typeface="Arial" panose="020B0604020202020204" pitchFamily="34" charset="0"/>
            </a:endParaRPr>
          </a:p>
          <a:p>
            <a:pPr algn="ctr">
              <a:defRPr/>
            </a:pPr>
            <a:endParaRPr lang="en-GB" altLang="en-US" sz="2800" dirty="0">
              <a:ea typeface="Verdana" panose="020B0604030504040204" pitchFamily="34" charset="0"/>
              <a:cs typeface="Arial" panose="020B0604020202020204" pitchFamily="34" charset="0"/>
            </a:endParaRPr>
          </a:p>
          <a:p>
            <a:pPr algn="ctr">
              <a:defRPr/>
            </a:pPr>
            <a:r>
              <a:rPr lang="tr-TR" altLang="en-US" sz="2800" dirty="0" smtClean="0">
                <a:ea typeface="Verdana" panose="020B0604030504040204" pitchFamily="34" charset="0"/>
                <a:cs typeface="Arial" panose="020B0604020202020204" pitchFamily="34" charset="0"/>
              </a:rPr>
              <a:t>Her zaman talepte bulunulan ülkenin dilinde talepte bulunmak</a:t>
            </a:r>
            <a:endParaRPr lang="en-GB" altLang="en-US" sz="2800" dirty="0">
              <a:ea typeface="Verdana" panose="020B0604030504040204" pitchFamily="34" charset="0"/>
              <a:cs typeface="Arial" panose="020B0604020202020204" pitchFamily="34" charset="0"/>
            </a:endParaRPr>
          </a:p>
          <a:p>
            <a:pPr algn="ctr">
              <a:defRPr/>
            </a:pPr>
            <a:endParaRPr lang="en-GB" altLang="en-US" sz="2800" dirty="0">
              <a:ea typeface="Verdana" panose="020B0604030504040204" pitchFamily="34" charset="0"/>
              <a:cs typeface="Arial" panose="020B0604020202020204" pitchFamily="34" charset="0"/>
            </a:endParaRPr>
          </a:p>
          <a:p>
            <a:pPr algn="ctr">
              <a:defRPr/>
            </a:pPr>
            <a:r>
              <a:rPr lang="tr-TR" altLang="en-US" sz="2800" dirty="0" smtClean="0">
                <a:ea typeface="Verdana" panose="020B0604030504040204" pitchFamily="34" charset="0"/>
                <a:cs typeface="Arial" panose="020B0604020202020204" pitchFamily="34" charset="0"/>
              </a:rPr>
              <a:t>Tüm destekleyici belgelerin tercümelerini sunmak</a:t>
            </a:r>
            <a:endParaRPr lang="en-GB" altLang="en-US" sz="2800" dirty="0">
              <a:ea typeface="Verdana" panose="020B0604030504040204" pitchFamily="34" charset="0"/>
              <a:cs typeface="Arial" panose="020B0604020202020204" pitchFamily="34" charset="0"/>
            </a:endParaRPr>
          </a:p>
          <a:p>
            <a:pPr algn="ctr">
              <a:defRPr/>
            </a:pPr>
            <a:endParaRPr lang="en-GB" altLang="en-US" sz="2800" dirty="0">
              <a:ea typeface="Verdana" panose="020B0604030504040204" pitchFamily="34" charset="0"/>
              <a:cs typeface="Arial" panose="020B0604020202020204" pitchFamily="34" charset="0"/>
            </a:endParaRPr>
          </a:p>
          <a:p>
            <a:pPr algn="ctr">
              <a:defRPr/>
            </a:pPr>
            <a:r>
              <a:rPr lang="tr-TR" altLang="en-US" sz="2800" dirty="0" smtClean="0">
                <a:ea typeface="Verdana" panose="020B0604030504040204" pitchFamily="34" charset="0"/>
                <a:cs typeface="Arial" panose="020B0604020202020204" pitchFamily="34" charset="0"/>
              </a:rPr>
              <a:t>Tercümeler için her türlü resmi formalitelere uymak </a:t>
            </a:r>
            <a:r>
              <a:rPr lang="en-GB" altLang="en-US" sz="2800" dirty="0" smtClean="0">
                <a:ea typeface="Verdana" panose="020B0604030504040204" pitchFamily="34" charset="0"/>
                <a:cs typeface="Arial" panose="020B0604020202020204" pitchFamily="34" charset="0"/>
              </a:rPr>
              <a:t>(</a:t>
            </a:r>
            <a:r>
              <a:rPr lang="tr-TR" altLang="en-US" sz="2800" dirty="0" smtClean="0">
                <a:ea typeface="Verdana" panose="020B0604030504040204" pitchFamily="34" charset="0"/>
                <a:cs typeface="Arial" panose="020B0604020202020204" pitchFamily="34" charset="0"/>
              </a:rPr>
              <a:t>örneğin, onaylı tercümanlar vs.</a:t>
            </a:r>
            <a:r>
              <a:rPr lang="en-GB" altLang="en-US" sz="2800" dirty="0" smtClean="0">
                <a:ea typeface="Verdana" panose="020B0604030504040204" pitchFamily="34" charset="0"/>
                <a:cs typeface="Arial" panose="020B0604020202020204" pitchFamily="34" charset="0"/>
              </a:rPr>
              <a:t>)</a:t>
            </a:r>
            <a:endParaRPr lang="en-GB" altLang="en-US" sz="2800" dirty="0">
              <a:ea typeface="Verdana" panose="020B0604030504040204" pitchFamily="34" charset="0"/>
              <a:cs typeface="Arial" panose="020B0604020202020204" pitchFamily="34" charset="0"/>
            </a:endParaRPr>
          </a:p>
          <a:p>
            <a:pPr algn="ctr">
              <a:defRPr/>
            </a:pPr>
            <a:endParaRPr lang="en-GB" altLang="en-US" sz="28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97873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solidFill>
                  <a:schemeClr val="bg1"/>
                </a:solidFill>
              </a:rPr>
              <a:t>Adli Personel için Uluslararası İşbirliğine İlişkin Uzmanlık </a:t>
            </a:r>
            <a:r>
              <a:rPr lang="tr-TR" sz="3200" b="1" dirty="0" smtClean="0">
                <a:solidFill>
                  <a:schemeClr val="bg1"/>
                </a:solidFill>
              </a:rPr>
              <a:t>Eğitimi</a:t>
            </a:r>
            <a:endParaRPr lang="fr-FR" sz="32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150080"/>
            <a:ext cx="8525021" cy="880241"/>
          </a:xfrm>
          <a:prstGeom prst="rect">
            <a:avLst/>
          </a:prstGeom>
        </p:spPr>
        <p:txBody>
          <a:bodyPr wrap="square">
            <a:spAutoFit/>
          </a:bodyPr>
          <a:lstStyle/>
          <a:p>
            <a:pPr algn="ctr" eaLnBrk="1" hangingPunct="1">
              <a:lnSpc>
                <a:spcPct val="80000"/>
              </a:lnSpc>
            </a:pPr>
            <a:r>
              <a:rPr lang="en-GB" sz="3200" b="1" dirty="0" smtClean="0">
                <a:ea typeface="ＭＳ Ｐゴシック" charset="0"/>
                <a:cs typeface="ＭＳ Ｐゴシック" charset="0"/>
              </a:rPr>
              <a:t/>
            </a:r>
            <a:br>
              <a:rPr lang="en-GB" sz="3200" b="1" dirty="0" smtClean="0">
                <a:ea typeface="ＭＳ Ｐゴシック" charset="0"/>
                <a:cs typeface="ＭＳ Ｐゴシック" charset="0"/>
              </a:rPr>
            </a:br>
            <a:r>
              <a:rPr lang="tr-TR" sz="3200" b="1" dirty="0" smtClean="0">
                <a:ea typeface="ＭＳ Ｐゴシック" charset="0"/>
                <a:cs typeface="ＭＳ Ｐゴシック" charset="0"/>
              </a:rPr>
              <a:t>Süre Zorluğu</a:t>
            </a:r>
            <a:endParaRPr lang="en-GB" sz="3200" dirty="0"/>
          </a:p>
        </p:txBody>
      </p:sp>
      <p:pic>
        <p:nvPicPr>
          <p:cNvPr id="6" name="Picture 5">
            <a:extLst>
              <a:ext uri="{FF2B5EF4-FFF2-40B4-BE49-F238E27FC236}">
                <a16:creationId xmlns:a16="http://schemas.microsoft.com/office/drawing/2014/main" id="{51EBFD36-C217-4FBE-BA75-3E88079A0624}"/>
              </a:ext>
            </a:extLst>
          </p:cNvPr>
          <p:cNvPicPr>
            <a:picLocks noChangeAspect="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Props>
              </a:ext>
              <a:ext uri="{28A0092B-C50C-407E-A947-70E740481C1C}">
                <a14:useLocalDpi xmlns:a14="http://schemas.microsoft.com/office/drawing/2010/main" val="0"/>
              </a:ext>
            </a:extLst>
          </a:blip>
          <a:stretch>
            <a:fillRect/>
          </a:stretch>
        </p:blipFill>
        <p:spPr>
          <a:xfrm>
            <a:off x="3665785" y="3846568"/>
            <a:ext cx="1812430" cy="1812430"/>
          </a:xfrm>
          <a:prstGeom prst="rect">
            <a:avLst/>
          </a:prstGeom>
        </p:spPr>
      </p:pic>
    </p:spTree>
    <p:extLst>
      <p:ext uri="{BB962C8B-B14F-4D97-AF65-F5344CB8AC3E}">
        <p14:creationId xmlns:p14="http://schemas.microsoft.com/office/powerpoint/2010/main" val="528087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tr-TR" sz="3200" b="1" dirty="0" smtClean="0"/>
              <a:t>Zamana İlişkin Zorluk</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121544" y="952123"/>
            <a:ext cx="8900912" cy="4401205"/>
          </a:xfrm>
          <a:prstGeom prst="rect">
            <a:avLst/>
          </a:prstGeom>
        </p:spPr>
        <p:txBody>
          <a:bodyPr wrap="square">
            <a:spAutoFit/>
          </a:bodyPr>
          <a:lstStyle/>
          <a:p>
            <a:pPr marL="342900" indent="-342900">
              <a:buFont typeface="Wingdings" pitchFamily="2" charset="2"/>
              <a:buChar char="Ø"/>
              <a:defRPr/>
            </a:pPr>
            <a:endParaRPr lang="en-GB" altLang="en-US" sz="2800" b="1" dirty="0">
              <a:ea typeface="Verdana" panose="020B0604030504040204" pitchFamily="34" charset="0"/>
              <a:cs typeface="Arial" panose="020B0604020202020204" pitchFamily="34" charset="0"/>
            </a:endParaRPr>
          </a:p>
          <a:p>
            <a:pPr marL="342900" indent="-342900">
              <a:buFont typeface="Wingdings" pitchFamily="2" charset="2"/>
              <a:buChar char="Ø"/>
              <a:defRPr/>
            </a:pPr>
            <a:endParaRPr lang="en-GB" altLang="en-US" sz="2800" b="1" dirty="0">
              <a:ea typeface="Verdana" panose="020B0604030504040204" pitchFamily="34" charset="0"/>
              <a:cs typeface="Arial" panose="020B0604020202020204" pitchFamily="34" charset="0"/>
            </a:endParaRPr>
          </a:p>
          <a:p>
            <a:pPr marL="342900" indent="-342900">
              <a:buFont typeface="Wingdings" pitchFamily="2" charset="2"/>
              <a:buChar char="Ø"/>
              <a:defRPr/>
            </a:pPr>
            <a:endParaRPr lang="en-GB" altLang="en-US" sz="2800" b="1" dirty="0">
              <a:ea typeface="Verdana" panose="020B0604030504040204" pitchFamily="34" charset="0"/>
              <a:cs typeface="Arial" panose="020B0604020202020204" pitchFamily="34" charset="0"/>
            </a:endParaRPr>
          </a:p>
          <a:p>
            <a:pPr algn="ctr">
              <a:defRPr/>
            </a:pPr>
            <a:r>
              <a:rPr lang="tr-TR" altLang="en-US" sz="2800" b="1" dirty="0" smtClean="0">
                <a:ea typeface="Verdana" panose="020B0604030504040204" pitchFamily="34" charset="0"/>
                <a:cs typeface="Arial" panose="020B0604020202020204" pitchFamily="34" charset="0"/>
              </a:rPr>
              <a:t>Zorluk</a:t>
            </a:r>
            <a:r>
              <a:rPr lang="en-GB" altLang="en-US" sz="2800" b="1" dirty="0" smtClean="0">
                <a:ea typeface="Verdana" panose="020B0604030504040204" pitchFamily="34" charset="0"/>
                <a:cs typeface="Arial" panose="020B0604020202020204" pitchFamily="34" charset="0"/>
              </a:rPr>
              <a:t>? </a:t>
            </a:r>
            <a:endParaRPr lang="en-GB" altLang="en-US" sz="2800" b="1" dirty="0">
              <a:ea typeface="Verdana" panose="020B0604030504040204" pitchFamily="34" charset="0"/>
              <a:cs typeface="Arial" panose="020B0604020202020204" pitchFamily="34" charset="0"/>
            </a:endParaRPr>
          </a:p>
          <a:p>
            <a:pPr marL="342900" indent="-342900">
              <a:buFont typeface="Wingdings" pitchFamily="2" charset="2"/>
              <a:buChar char="Ø"/>
              <a:defRPr/>
            </a:pPr>
            <a:endParaRPr lang="en-GB" altLang="en-US" sz="2800" b="1" dirty="0">
              <a:ea typeface="Verdana" panose="020B0604030504040204" pitchFamily="34" charset="0"/>
              <a:cs typeface="Arial" panose="020B0604020202020204" pitchFamily="34" charset="0"/>
            </a:endParaRPr>
          </a:p>
          <a:p>
            <a:pPr>
              <a:defRPr/>
            </a:pPr>
            <a:endParaRPr lang="en-GB" altLang="en-US" sz="2800" b="1" dirty="0">
              <a:ea typeface="Verdana" panose="020B0604030504040204" pitchFamily="34" charset="0"/>
              <a:cs typeface="Arial" panose="020B0604020202020204" pitchFamily="34" charset="0"/>
            </a:endParaRPr>
          </a:p>
          <a:p>
            <a:pPr algn="ctr">
              <a:defRPr/>
            </a:pPr>
            <a:r>
              <a:rPr lang="tr-TR" altLang="en-US" sz="2800" dirty="0" smtClean="0">
                <a:ea typeface="Verdana" panose="020B0604030504040204" pitchFamily="34" charset="0"/>
                <a:cs typeface="Arial" panose="020B0604020202020204" pitchFamily="34" charset="0"/>
              </a:rPr>
              <a:t>Uluslararası soruşturmalar genellikle bir veya birden  fazla farklı zaman dilimi ile kesişir</a:t>
            </a:r>
            <a:endParaRPr lang="en-GB" altLang="en-US" sz="2800" dirty="0">
              <a:ea typeface="Verdana" panose="020B0604030504040204" pitchFamily="34" charset="0"/>
              <a:cs typeface="Arial" panose="020B0604020202020204" pitchFamily="34" charset="0"/>
            </a:endParaRPr>
          </a:p>
          <a:p>
            <a:pPr algn="ctr">
              <a:defRPr/>
            </a:pPr>
            <a:endParaRPr lang="en-GB" altLang="en-US" sz="2800" dirty="0">
              <a:ea typeface="Verdana" panose="020B0604030504040204" pitchFamily="34" charset="0"/>
              <a:cs typeface="Arial" panose="020B0604020202020204" pitchFamily="34" charset="0"/>
            </a:endParaRPr>
          </a:p>
          <a:p>
            <a:pPr algn="ctr">
              <a:defRPr/>
            </a:pPr>
            <a:endParaRPr lang="en-GB" altLang="en-US" sz="28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191001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CE6088-4524-4831-A8CC-F6442FA66015}"/>
              </a:ext>
            </a:extLst>
          </p:cNvPr>
          <p:cNvSpPr>
            <a:spLocks noGrp="1"/>
          </p:cNvSpPr>
          <p:nvPr>
            <p:ph type="sldNum" sz="quarter" idx="12"/>
          </p:nvPr>
        </p:nvSpPr>
        <p:spPr/>
        <p:txBody>
          <a:bodyPr/>
          <a:lstStyle/>
          <a:p>
            <a:pPr>
              <a:defRPr/>
            </a:pPr>
            <a:fld id="{0E1F2CE5-82EE-4D86-A1BA-A62E2F853B8E}" type="slidenum">
              <a:rPr lang="en-US" smtClean="0"/>
              <a:pPr>
                <a:defRPr/>
              </a:pPr>
              <a:t>17</a:t>
            </a:fld>
            <a:endParaRPr lang="en-US"/>
          </a:p>
        </p:txBody>
      </p:sp>
      <p:pic>
        <p:nvPicPr>
          <p:cNvPr id="4" name="Picture 3">
            <a:extLst>
              <a:ext uri="{FF2B5EF4-FFF2-40B4-BE49-F238E27FC236}">
                <a16:creationId xmlns:a16="http://schemas.microsoft.com/office/drawing/2014/main" id="{A8BF1594-CD0E-4156-8F3A-C5C601736BCF}"/>
              </a:ext>
            </a:extLst>
          </p:cNvPr>
          <p:cNvPicPr>
            <a:picLocks noChangeAspect="1"/>
          </p:cNvPicPr>
          <p:nvPr/>
        </p:nvPicPr>
        <p:blipFill>
          <a:blip r:embed="rId3"/>
          <a:stretch>
            <a:fillRect/>
          </a:stretch>
        </p:blipFill>
        <p:spPr>
          <a:xfrm>
            <a:off x="4866505" y="1720678"/>
            <a:ext cx="4145692" cy="2072846"/>
          </a:xfrm>
          <a:prstGeom prst="rect">
            <a:avLst/>
          </a:prstGeom>
        </p:spPr>
      </p:pic>
      <p:pic>
        <p:nvPicPr>
          <p:cNvPr id="2052" name="Picture 4" descr="Flag of New Zealand - Wikipedia">
            <a:extLst>
              <a:ext uri="{FF2B5EF4-FFF2-40B4-BE49-F238E27FC236}">
                <a16:creationId xmlns:a16="http://schemas.microsoft.com/office/drawing/2014/main" id="{03AE00AE-3348-4B20-90F6-B3F3CB9016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805" y="1720678"/>
            <a:ext cx="4145692" cy="2072846"/>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1">
            <a:extLst>
              <a:ext uri="{FF2B5EF4-FFF2-40B4-BE49-F238E27FC236}">
                <a16:creationId xmlns:a16="http://schemas.microsoft.com/office/drawing/2014/main" id="{79A875AF-A335-4734-82C1-454D8B6597A7}"/>
              </a:ext>
            </a:extLst>
          </p:cNvPr>
          <p:cNvSpPr txBox="1">
            <a:spLocks/>
          </p:cNvSpPr>
          <p:nvPr/>
        </p:nvSpPr>
        <p:spPr>
          <a:xfrm>
            <a:off x="6409184"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17</a:t>
            </a:fld>
            <a:endParaRPr lang="en-GB" dirty="0"/>
          </a:p>
        </p:txBody>
      </p:sp>
      <p:sp>
        <p:nvSpPr>
          <p:cNvPr id="7" name="TextBox 6">
            <a:extLst>
              <a:ext uri="{FF2B5EF4-FFF2-40B4-BE49-F238E27FC236}">
                <a16:creationId xmlns:a16="http://schemas.microsoft.com/office/drawing/2014/main" id="{B247D20A-621D-4164-99D9-917533A05B4E}"/>
              </a:ext>
            </a:extLst>
          </p:cNvPr>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8" name="Slide Number Placeholder 4">
            <a:extLst>
              <a:ext uri="{FF2B5EF4-FFF2-40B4-BE49-F238E27FC236}">
                <a16:creationId xmlns:a16="http://schemas.microsoft.com/office/drawing/2014/main" id="{FE5A3ADB-84FE-40B7-8EAC-727479912689}"/>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17</a:t>
            </a:fld>
            <a:endParaRPr lang="en-GB" dirty="0">
              <a:solidFill>
                <a:schemeClr val="tx1"/>
              </a:solidFill>
            </a:endParaRPr>
          </a:p>
        </p:txBody>
      </p:sp>
      <p:sp>
        <p:nvSpPr>
          <p:cNvPr id="9" name="Rectangle 8">
            <a:extLst>
              <a:ext uri="{FF2B5EF4-FFF2-40B4-BE49-F238E27FC236}">
                <a16:creationId xmlns:a16="http://schemas.microsoft.com/office/drawing/2014/main" id="{34C8DDE4-C271-43F7-9926-B0AF85C58902}"/>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4">
            <a:extLst>
              <a:ext uri="{FF2B5EF4-FFF2-40B4-BE49-F238E27FC236}">
                <a16:creationId xmlns:a16="http://schemas.microsoft.com/office/drawing/2014/main" id="{000ED984-4C81-4A0C-A870-4C8D237BF6D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10">
            <a:extLst>
              <a:ext uri="{FF2B5EF4-FFF2-40B4-BE49-F238E27FC236}">
                <a16:creationId xmlns:a16="http://schemas.microsoft.com/office/drawing/2014/main" id="{EEEB4ABC-F3A1-4A1E-B13A-A0D01079E814}"/>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tr-TR" sz="3200" b="1" dirty="0" smtClean="0"/>
              <a:t>Zamana İlişkin Zorluk</a:t>
            </a:r>
            <a:endParaRPr lang="en-GB" sz="3200" b="1" dirty="0"/>
          </a:p>
        </p:txBody>
      </p:sp>
      <p:pic>
        <p:nvPicPr>
          <p:cNvPr id="12" name="Picture 4">
            <a:extLst>
              <a:ext uri="{FF2B5EF4-FFF2-40B4-BE49-F238E27FC236}">
                <a16:creationId xmlns:a16="http://schemas.microsoft.com/office/drawing/2014/main" id="{E744A25C-6B11-47BA-9451-36579E3DAB2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a:extLst>
              <a:ext uri="{FF2B5EF4-FFF2-40B4-BE49-F238E27FC236}">
                <a16:creationId xmlns:a16="http://schemas.microsoft.com/office/drawing/2014/main" id="{0B44EC77-8FC3-4403-AFBF-2FC098DED815}"/>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15" name="Rectangle 14">
            <a:extLst>
              <a:ext uri="{FF2B5EF4-FFF2-40B4-BE49-F238E27FC236}">
                <a16:creationId xmlns:a16="http://schemas.microsoft.com/office/drawing/2014/main" id="{AE158FE0-762C-4F25-BC96-9643EF21545C}"/>
              </a:ext>
            </a:extLst>
          </p:cNvPr>
          <p:cNvSpPr/>
          <p:nvPr/>
        </p:nvSpPr>
        <p:spPr>
          <a:xfrm>
            <a:off x="131805" y="3860403"/>
            <a:ext cx="4145692" cy="1384995"/>
          </a:xfrm>
          <a:prstGeom prst="rect">
            <a:avLst/>
          </a:prstGeom>
        </p:spPr>
        <p:txBody>
          <a:bodyPr wrap="square">
            <a:spAutoFit/>
          </a:bodyPr>
          <a:lstStyle/>
          <a:p>
            <a:pPr algn="ctr">
              <a:defRPr/>
            </a:pPr>
            <a:r>
              <a:rPr lang="en-GB" altLang="en-US" sz="2800" b="1" dirty="0">
                <a:ea typeface="Verdana" panose="020B0604030504040204" pitchFamily="34" charset="0"/>
                <a:cs typeface="Arial" panose="020B0604020202020204" pitchFamily="34" charset="0"/>
              </a:rPr>
              <a:t>Wellington, </a:t>
            </a:r>
            <a:r>
              <a:rPr lang="tr-TR" altLang="en-US" sz="2800" b="1" dirty="0" smtClean="0">
                <a:ea typeface="Verdana" panose="020B0604030504040204" pitchFamily="34" charset="0"/>
                <a:cs typeface="Arial" panose="020B0604020202020204" pitchFamily="34" charset="0"/>
              </a:rPr>
              <a:t>Yeni Zelanda</a:t>
            </a:r>
            <a:endParaRPr lang="en-GB" altLang="en-US" sz="2800" b="1" dirty="0">
              <a:ea typeface="Verdana" panose="020B0604030504040204" pitchFamily="34" charset="0"/>
              <a:cs typeface="Arial" panose="020B0604020202020204" pitchFamily="34" charset="0"/>
            </a:endParaRPr>
          </a:p>
          <a:p>
            <a:pPr algn="ctr">
              <a:defRPr/>
            </a:pPr>
            <a:r>
              <a:rPr lang="en-GB" altLang="en-US" sz="2800" b="1" dirty="0">
                <a:ea typeface="Verdana" panose="020B0604030504040204" pitchFamily="34" charset="0"/>
                <a:cs typeface="Arial" panose="020B0604020202020204" pitchFamily="34" charset="0"/>
              </a:rPr>
              <a:t>UTC+12</a:t>
            </a:r>
            <a:endParaRPr lang="en-GB" altLang="en-US" sz="2800" dirty="0">
              <a:ea typeface="Verdana" panose="020B060403050404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AE02BC93-8FA6-493F-85DA-00163C829B61}"/>
              </a:ext>
            </a:extLst>
          </p:cNvPr>
          <p:cNvSpPr/>
          <p:nvPr/>
        </p:nvSpPr>
        <p:spPr>
          <a:xfrm>
            <a:off x="4866503" y="4012803"/>
            <a:ext cx="4145692" cy="954107"/>
          </a:xfrm>
          <a:prstGeom prst="rect">
            <a:avLst/>
          </a:prstGeom>
        </p:spPr>
        <p:txBody>
          <a:bodyPr wrap="square">
            <a:spAutoFit/>
          </a:bodyPr>
          <a:lstStyle/>
          <a:p>
            <a:pPr algn="ctr">
              <a:defRPr/>
            </a:pPr>
            <a:r>
              <a:rPr lang="en-GB" altLang="en-US" sz="2800" b="1" dirty="0">
                <a:ea typeface="Verdana" panose="020B0604030504040204" pitchFamily="34" charset="0"/>
                <a:cs typeface="Arial" panose="020B0604020202020204" pitchFamily="34" charset="0"/>
              </a:rPr>
              <a:t>Hawaii, </a:t>
            </a:r>
            <a:r>
              <a:rPr lang="tr-TR" altLang="en-US" sz="2800" b="1" dirty="0" smtClean="0">
                <a:ea typeface="Verdana" panose="020B0604030504040204" pitchFamily="34" charset="0"/>
                <a:cs typeface="Arial" panose="020B0604020202020204" pitchFamily="34" charset="0"/>
              </a:rPr>
              <a:t>ABD</a:t>
            </a:r>
            <a:endParaRPr lang="en-GB" altLang="en-US" sz="2800" b="1" dirty="0">
              <a:ea typeface="Verdana" panose="020B0604030504040204" pitchFamily="34" charset="0"/>
              <a:cs typeface="Arial" panose="020B0604020202020204" pitchFamily="34" charset="0"/>
            </a:endParaRPr>
          </a:p>
          <a:p>
            <a:pPr algn="ctr">
              <a:defRPr/>
            </a:pPr>
            <a:r>
              <a:rPr lang="en-GB" altLang="en-US" sz="2800" b="1" dirty="0">
                <a:ea typeface="Verdana" panose="020B0604030504040204" pitchFamily="34" charset="0"/>
                <a:cs typeface="Arial" panose="020B0604020202020204" pitchFamily="34" charset="0"/>
              </a:rPr>
              <a:t>UTC-10</a:t>
            </a:r>
            <a:endParaRPr lang="en-GB" altLang="en-US" sz="2800" dirty="0">
              <a:ea typeface="Verdana" panose="020B060403050404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6AEA5BF1-439B-4158-97BB-49459E9A845F}"/>
              </a:ext>
            </a:extLst>
          </p:cNvPr>
          <p:cNvSpPr/>
          <p:nvPr/>
        </p:nvSpPr>
        <p:spPr>
          <a:xfrm>
            <a:off x="2407508" y="5210414"/>
            <a:ext cx="4145692" cy="523220"/>
          </a:xfrm>
          <a:prstGeom prst="rect">
            <a:avLst/>
          </a:prstGeom>
        </p:spPr>
        <p:txBody>
          <a:bodyPr wrap="square">
            <a:spAutoFit/>
          </a:bodyPr>
          <a:lstStyle/>
          <a:p>
            <a:pPr algn="ctr">
              <a:defRPr/>
            </a:pPr>
            <a:r>
              <a:rPr lang="en-GB" altLang="en-US" sz="2800" b="1" dirty="0">
                <a:ea typeface="Verdana" panose="020B0604030504040204" pitchFamily="34" charset="0"/>
                <a:cs typeface="Arial" panose="020B0604020202020204" pitchFamily="34" charset="0"/>
              </a:rPr>
              <a:t>22 </a:t>
            </a:r>
            <a:r>
              <a:rPr lang="tr-TR" altLang="en-US" sz="2800" b="1" dirty="0" smtClean="0">
                <a:ea typeface="Verdana" panose="020B0604030504040204" pitchFamily="34" charset="0"/>
                <a:cs typeface="Arial" panose="020B0604020202020204" pitchFamily="34" charset="0"/>
              </a:rPr>
              <a:t>saat zaman farkı</a:t>
            </a:r>
            <a:endParaRPr lang="en-GB" altLang="en-US" sz="28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270214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481914" y="872616"/>
            <a:ext cx="8286038" cy="5112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nchor="ctr"/>
          <a:lstStyle/>
          <a:p>
            <a:pPr marL="457200" indent="-457200" algn="just" fontAlgn="base">
              <a:spcBef>
                <a:spcPct val="0"/>
              </a:spcBef>
              <a:spcAft>
                <a:spcPct val="0"/>
              </a:spcAft>
              <a:buFont typeface="Wingdings" panose="05000000000000000000" pitchFamily="2" charset="2"/>
              <a:buChar char="v"/>
              <a:defRPr/>
            </a:pPr>
            <a:endParaRPr lang="en-GB" altLang="en-US" sz="2200" dirty="0">
              <a:ea typeface="Verdana" panose="020B0604030504040204" pitchFamily="34" charset="0"/>
              <a:cs typeface="Arial" panose="020B0604020202020204" pitchFamily="34" charset="0"/>
            </a:endParaRPr>
          </a:p>
          <a:p>
            <a:pPr marL="457200" indent="-457200" algn="just" fontAlgn="base">
              <a:spcBef>
                <a:spcPct val="0"/>
              </a:spcBef>
              <a:spcAft>
                <a:spcPct val="0"/>
              </a:spcAft>
              <a:buFont typeface="Wingdings" panose="05000000000000000000" pitchFamily="2" charset="2"/>
              <a:buChar char="v"/>
              <a:defRPr/>
            </a:pPr>
            <a:endParaRPr lang="en-GB" altLang="en-US" sz="2200" dirty="0">
              <a:ea typeface="Verdana" panose="020B0604030504040204" pitchFamily="34" charset="0"/>
              <a:cs typeface="Arial" panose="020B0604020202020204" pitchFamily="34" charset="0"/>
            </a:endParaRPr>
          </a:p>
          <a:p>
            <a:pPr marL="457200" indent="-457200" algn="just" fontAlgn="base">
              <a:spcBef>
                <a:spcPct val="0"/>
              </a:spcBef>
              <a:spcAft>
                <a:spcPct val="0"/>
              </a:spcAft>
              <a:buFont typeface="Wingdings" panose="05000000000000000000" pitchFamily="2" charset="2"/>
              <a:buChar char="v"/>
              <a:defRPr/>
            </a:pPr>
            <a:endParaRPr lang="en-GB" altLang="en-US" sz="2200" dirty="0">
              <a:ea typeface="Verdana" panose="020B0604030504040204" pitchFamily="34" charset="0"/>
              <a:cs typeface="Arial" panose="020B0604020202020204" pitchFamily="34" charset="0"/>
            </a:endParaRPr>
          </a:p>
          <a:p>
            <a:pPr marL="457200" indent="-457200" algn="just" fontAlgn="base">
              <a:spcBef>
                <a:spcPct val="0"/>
              </a:spcBef>
              <a:spcAft>
                <a:spcPct val="0"/>
              </a:spcAft>
              <a:buFont typeface="Wingdings" panose="05000000000000000000" pitchFamily="2" charset="2"/>
              <a:buChar char="v"/>
              <a:defRPr/>
            </a:pPr>
            <a:r>
              <a:rPr lang="tr-TR" altLang="en-US" sz="2200" dirty="0" smtClean="0">
                <a:ea typeface="Verdana" panose="020B0604030504040204" pitchFamily="34" charset="0"/>
                <a:cs typeface="Arial" panose="020B0604020202020204" pitchFamily="34" charset="0"/>
              </a:rPr>
              <a:t>Bir cihazda bulunan saat mevcut saat ile senkronize edilmeyebilir dolayısıyla zaman bilgisi yanlış olabilir.</a:t>
            </a:r>
            <a:r>
              <a:rPr lang="en-GB" altLang="en-US" sz="2200" dirty="0" smtClean="0">
                <a:ea typeface="Verdana" panose="020B0604030504040204" pitchFamily="34" charset="0"/>
                <a:cs typeface="Arial" panose="020B0604020202020204" pitchFamily="34" charset="0"/>
              </a:rPr>
              <a:t> </a:t>
            </a:r>
            <a:endParaRPr lang="en-GB" altLang="en-US" sz="2200" dirty="0">
              <a:ea typeface="Verdana" panose="020B0604030504040204" pitchFamily="34" charset="0"/>
              <a:cs typeface="Arial" panose="020B0604020202020204" pitchFamily="34" charset="0"/>
            </a:endParaRPr>
          </a:p>
          <a:p>
            <a:pPr marL="457200" indent="-457200" algn="just" fontAlgn="base">
              <a:spcBef>
                <a:spcPct val="0"/>
              </a:spcBef>
              <a:spcAft>
                <a:spcPct val="0"/>
              </a:spcAft>
              <a:buFont typeface="Wingdings" panose="05000000000000000000" pitchFamily="2" charset="2"/>
              <a:buChar char="v"/>
              <a:defRPr/>
            </a:pPr>
            <a:endParaRPr lang="en-GB" altLang="en-US" sz="2200" dirty="0">
              <a:ea typeface="Verdana" panose="020B0604030504040204" pitchFamily="34" charset="0"/>
              <a:cs typeface="Arial" panose="020B0604020202020204" pitchFamily="34" charset="0"/>
            </a:endParaRPr>
          </a:p>
          <a:p>
            <a:pPr marL="457200" indent="-457200" algn="just" fontAlgn="base">
              <a:spcBef>
                <a:spcPct val="0"/>
              </a:spcBef>
              <a:spcAft>
                <a:spcPct val="0"/>
              </a:spcAft>
              <a:buFont typeface="Wingdings" panose="05000000000000000000" pitchFamily="2" charset="2"/>
              <a:buChar char="v"/>
              <a:defRPr/>
            </a:pPr>
            <a:r>
              <a:rPr lang="en-GB" altLang="en-US" sz="2200" dirty="0">
                <a:ea typeface="Verdana" panose="020B0604030504040204" pitchFamily="34" charset="0"/>
                <a:cs typeface="Arial" panose="020B0604020202020204" pitchFamily="34" charset="0"/>
              </a:rPr>
              <a:t>IP </a:t>
            </a:r>
            <a:r>
              <a:rPr lang="tr-TR" altLang="en-US" sz="2200" dirty="0" smtClean="0">
                <a:ea typeface="Verdana" panose="020B0604030504040204" pitchFamily="34" charset="0"/>
                <a:cs typeface="Arial" panose="020B0604020202020204" pitchFamily="34" charset="0"/>
              </a:rPr>
              <a:t>Adresleri statik veya dinamik olabilir</a:t>
            </a:r>
            <a:endParaRPr lang="en-GB" altLang="en-US" sz="2200" dirty="0">
              <a:ea typeface="Verdana" panose="020B0604030504040204" pitchFamily="34" charset="0"/>
              <a:cs typeface="Arial" panose="020B0604020202020204" pitchFamily="34" charset="0"/>
            </a:endParaRPr>
          </a:p>
          <a:p>
            <a:pPr marL="800100" lvl="1" indent="-342900" algn="just">
              <a:buFont typeface="Wingdings" panose="05000000000000000000" pitchFamily="2" charset="2"/>
              <a:buChar char="v"/>
              <a:defRPr/>
            </a:pPr>
            <a:r>
              <a:rPr lang="tr-TR" sz="2200" b="1" dirty="0" smtClean="0">
                <a:ea typeface="Verdana" panose="020B0604030504040204" pitchFamily="34" charset="0"/>
                <a:cs typeface="Arial" panose="020B0604020202020204" pitchFamily="34" charset="0"/>
              </a:rPr>
              <a:t>Statik </a:t>
            </a:r>
            <a:r>
              <a:rPr lang="en-GB" sz="2200" b="1" dirty="0" smtClean="0">
                <a:ea typeface="Verdana" panose="020B0604030504040204" pitchFamily="34" charset="0"/>
                <a:cs typeface="Arial" panose="020B0604020202020204" pitchFamily="34" charset="0"/>
              </a:rPr>
              <a:t>IP </a:t>
            </a:r>
            <a:r>
              <a:rPr lang="tr-TR" sz="2200" b="1" dirty="0" smtClean="0">
                <a:ea typeface="Verdana" panose="020B0604030504040204" pitchFamily="34" charset="0"/>
                <a:cs typeface="Arial" panose="020B0604020202020204" pitchFamily="34" charset="0"/>
              </a:rPr>
              <a:t>Adresi</a:t>
            </a:r>
            <a:endParaRPr lang="en-GB" sz="2200" b="1" dirty="0">
              <a:ea typeface="Verdana" panose="020B0604030504040204" pitchFamily="34" charset="0"/>
              <a:cs typeface="Arial" panose="020B0604020202020204" pitchFamily="34" charset="0"/>
            </a:endParaRPr>
          </a:p>
          <a:p>
            <a:pPr lvl="2"/>
            <a:r>
              <a:rPr lang="tr-TR" sz="2200" dirty="0" smtClean="0">
                <a:ea typeface="Verdana" panose="020B0604030504040204" pitchFamily="34" charset="0"/>
                <a:cs typeface="Arial" panose="020B0604020202020204" pitchFamily="34" charset="0"/>
              </a:rPr>
              <a:t>IP adresi tek bir müşteriye sabit olarak atanır (Bu, daha sonra alt IP adresleri atayan bir ağ olabilir)</a:t>
            </a:r>
            <a:endParaRPr lang="en-GB" sz="2200" dirty="0">
              <a:ea typeface="Verdana" panose="020B0604030504040204" pitchFamily="34" charset="0"/>
              <a:cs typeface="Arial" panose="020B0604020202020204" pitchFamily="34" charset="0"/>
            </a:endParaRPr>
          </a:p>
          <a:p>
            <a:pPr marL="800100" lvl="1" indent="-342900" algn="just">
              <a:buFont typeface="Wingdings" panose="05000000000000000000" pitchFamily="2" charset="2"/>
              <a:buChar char="v"/>
              <a:defRPr/>
            </a:pPr>
            <a:r>
              <a:rPr lang="tr-TR" sz="2200" b="1" dirty="0" smtClean="0">
                <a:ea typeface="Verdana" panose="020B0604030504040204" pitchFamily="34" charset="0"/>
                <a:cs typeface="Arial" panose="020B0604020202020204" pitchFamily="34" charset="0"/>
              </a:rPr>
              <a:t>Dinamik</a:t>
            </a:r>
            <a:r>
              <a:rPr lang="en-GB" sz="2200" b="1" dirty="0" smtClean="0">
                <a:ea typeface="Verdana" panose="020B0604030504040204" pitchFamily="34" charset="0"/>
                <a:cs typeface="Arial" panose="020B0604020202020204" pitchFamily="34" charset="0"/>
              </a:rPr>
              <a:t> </a:t>
            </a:r>
            <a:r>
              <a:rPr lang="en-GB" sz="2200" b="1" dirty="0">
                <a:ea typeface="Verdana" panose="020B0604030504040204" pitchFamily="34" charset="0"/>
                <a:cs typeface="Arial" panose="020B0604020202020204" pitchFamily="34" charset="0"/>
              </a:rPr>
              <a:t>IP </a:t>
            </a:r>
            <a:r>
              <a:rPr lang="tr-TR" sz="2200" b="1" dirty="0" smtClean="0">
                <a:ea typeface="Verdana" panose="020B0604030504040204" pitchFamily="34" charset="0"/>
                <a:cs typeface="Arial" panose="020B0604020202020204" pitchFamily="34" charset="0"/>
              </a:rPr>
              <a:t>Adresi</a:t>
            </a:r>
            <a:endParaRPr lang="en-GB" sz="2200" b="1" dirty="0">
              <a:ea typeface="Verdana" panose="020B0604030504040204" pitchFamily="34" charset="0"/>
              <a:cs typeface="Arial" panose="020B0604020202020204" pitchFamily="34" charset="0"/>
            </a:endParaRPr>
          </a:p>
          <a:p>
            <a:pPr lvl="2"/>
            <a:r>
              <a:rPr lang="tr-TR" sz="2200" dirty="0" smtClean="0">
                <a:ea typeface="Verdana" panose="020B0604030504040204" pitchFamily="34" charset="0"/>
                <a:cs typeface="Arial" panose="020B0604020202020204" pitchFamily="34" charset="0"/>
              </a:rPr>
              <a:t>IP adresi sadece İnternet oturumu boyunca müşteriye atanır </a:t>
            </a:r>
            <a:r>
              <a:rPr lang="en-GB" sz="2200" dirty="0" smtClean="0">
                <a:ea typeface="Verdana" panose="020B0604030504040204" pitchFamily="34" charset="0"/>
                <a:cs typeface="Arial" panose="020B0604020202020204" pitchFamily="34" charset="0"/>
              </a:rPr>
              <a:t>(</a:t>
            </a:r>
            <a:r>
              <a:rPr lang="tr-TR" sz="2200" dirty="0" smtClean="0">
                <a:ea typeface="Verdana" panose="020B0604030504040204" pitchFamily="34" charset="0"/>
                <a:cs typeface="Arial" panose="020B0604020202020204" pitchFamily="34" charset="0"/>
              </a:rPr>
              <a:t>örneğin, oturum açtıktan oturum kapatılıncaya kadar)</a:t>
            </a:r>
            <a:r>
              <a:rPr lang="en-GB" sz="2200" dirty="0" smtClean="0">
                <a:ea typeface="Verdana" panose="020B0604030504040204" pitchFamily="34" charset="0"/>
                <a:cs typeface="Arial" panose="020B0604020202020204" pitchFamily="34" charset="0"/>
              </a:rPr>
              <a:t>. </a:t>
            </a:r>
            <a:r>
              <a:rPr lang="tr-TR" sz="2200" dirty="0" smtClean="0">
                <a:ea typeface="Verdana" panose="020B0604030504040204" pitchFamily="34" charset="0"/>
                <a:cs typeface="Arial" panose="020B0604020202020204" pitchFamily="34" charset="0"/>
              </a:rPr>
              <a:t>Bu IP adresleri kişi bağlantıyı kestiği andan itibaren tekrar atanabilir</a:t>
            </a:r>
            <a:r>
              <a:rPr lang="en-GB" sz="2200" dirty="0" smtClean="0">
                <a:ea typeface="Verdana" panose="020B0604030504040204" pitchFamily="34" charset="0"/>
                <a:cs typeface="Arial" panose="020B0604020202020204" pitchFamily="34" charset="0"/>
              </a:rPr>
              <a:t>.</a:t>
            </a:r>
            <a:endParaRPr lang="en-GB" sz="2200" dirty="0">
              <a:ea typeface="Verdana" panose="020B0604030504040204" pitchFamily="34" charset="0"/>
              <a:cs typeface="Arial" panose="020B0604020202020204" pitchFamily="34" charset="0"/>
            </a:endParaRPr>
          </a:p>
          <a:p>
            <a:endParaRPr lang="en-GB" sz="2200" dirty="0">
              <a:ea typeface="Verdana" panose="020B0604030504040204" pitchFamily="34" charset="0"/>
              <a:cs typeface="Arial" panose="020B0604020202020204" pitchFamily="34" charset="0"/>
            </a:endParaRPr>
          </a:p>
          <a:p>
            <a:r>
              <a:rPr lang="tr-TR" sz="2200" i="1" dirty="0" smtClean="0">
                <a:ea typeface="Verdana" panose="020B0604030504040204" pitchFamily="34" charset="0"/>
                <a:cs typeface="Arial" panose="020B0604020202020204" pitchFamily="34" charset="0"/>
              </a:rPr>
              <a:t>Saati ve zaman dilimini yanlış hesaplamak masum bir tarafı töhmet altında bırakacaktır.</a:t>
            </a:r>
            <a:r>
              <a:rPr lang="en-GB" sz="2200" i="1" dirty="0" smtClean="0">
                <a:ea typeface="Verdana" panose="020B0604030504040204" pitchFamily="34" charset="0"/>
                <a:cs typeface="Arial" panose="020B0604020202020204" pitchFamily="34" charset="0"/>
              </a:rPr>
              <a:t> </a:t>
            </a:r>
            <a:endParaRPr lang="en-GB" sz="2200" i="1" dirty="0">
              <a:ea typeface="Verdana" panose="020B0604030504040204" pitchFamily="34" charset="0"/>
              <a:cs typeface="Arial" panose="020B0604020202020204" pitchFamily="34" charset="0"/>
            </a:endParaRPr>
          </a:p>
          <a:p>
            <a:r>
              <a:rPr lang="en-GB" sz="2200" dirty="0">
                <a:ea typeface="Verdana" panose="020B0604030504040204" pitchFamily="34" charset="0"/>
                <a:cs typeface="Arial" panose="020B0604020202020204" pitchFamily="34" charset="0"/>
              </a:rPr>
              <a:t> </a:t>
            </a:r>
          </a:p>
        </p:txBody>
      </p:sp>
      <p:sp>
        <p:nvSpPr>
          <p:cNvPr id="5" name="Slide Number Placeholder 1">
            <a:extLst>
              <a:ext uri="{FF2B5EF4-FFF2-40B4-BE49-F238E27FC236}">
                <a16:creationId xmlns:a16="http://schemas.microsoft.com/office/drawing/2014/main" id="{CD68F3BA-A8BD-456A-BB50-EA4CE47449DA}"/>
              </a:ext>
            </a:extLst>
          </p:cNvPr>
          <p:cNvSpPr>
            <a:spLocks noGrp="1"/>
          </p:cNvSpPr>
          <p:nvPr>
            <p:ph type="sldNum" sz="quarter" idx="12"/>
          </p:nvPr>
        </p:nvSpPr>
        <p:spPr>
          <a:xfrm>
            <a:off x="6540843" y="6356350"/>
            <a:ext cx="2133600" cy="365125"/>
          </a:xfrm>
        </p:spPr>
        <p:txBody>
          <a:bodyPr/>
          <a:lstStyle/>
          <a:p>
            <a:pPr>
              <a:defRPr/>
            </a:pPr>
            <a:fld id="{0E1F2CE5-82EE-4D86-A1BA-A62E2F853B8E}" type="slidenum">
              <a:rPr lang="en-US" smtClean="0"/>
              <a:pPr>
                <a:defRPr/>
              </a:pPr>
              <a:t>18</a:t>
            </a:fld>
            <a:endParaRPr lang="en-US"/>
          </a:p>
        </p:txBody>
      </p:sp>
      <p:sp>
        <p:nvSpPr>
          <p:cNvPr id="6" name="Slide Number Placeholder 1">
            <a:extLst>
              <a:ext uri="{FF2B5EF4-FFF2-40B4-BE49-F238E27FC236}">
                <a16:creationId xmlns:a16="http://schemas.microsoft.com/office/drawing/2014/main" id="{7A44F5D1-06EF-48E6-A75F-E303E4F129F7}"/>
              </a:ext>
            </a:extLst>
          </p:cNvPr>
          <p:cNvSpPr txBox="1">
            <a:spLocks/>
          </p:cNvSpPr>
          <p:nvPr/>
        </p:nvSpPr>
        <p:spPr>
          <a:xfrm>
            <a:off x="6396827"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18</a:t>
            </a:fld>
            <a:endParaRPr lang="en-GB" dirty="0"/>
          </a:p>
        </p:txBody>
      </p:sp>
      <p:sp>
        <p:nvSpPr>
          <p:cNvPr id="7" name="TextBox 6">
            <a:extLst>
              <a:ext uri="{FF2B5EF4-FFF2-40B4-BE49-F238E27FC236}">
                <a16:creationId xmlns:a16="http://schemas.microsoft.com/office/drawing/2014/main" id="{27146AAB-3337-42A9-9127-95C3019CC742}"/>
              </a:ext>
            </a:extLst>
          </p:cNvPr>
          <p:cNvSpPr txBox="1"/>
          <p:nvPr/>
        </p:nvSpPr>
        <p:spPr>
          <a:xfrm>
            <a:off x="76165"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8" name="Slide Number Placeholder 4">
            <a:extLst>
              <a:ext uri="{FF2B5EF4-FFF2-40B4-BE49-F238E27FC236}">
                <a16:creationId xmlns:a16="http://schemas.microsoft.com/office/drawing/2014/main" id="{672BD20F-293E-4876-8A71-58904236B174}"/>
              </a:ext>
            </a:extLst>
          </p:cNvPr>
          <p:cNvSpPr txBox="1">
            <a:spLocks/>
          </p:cNvSpPr>
          <p:nvPr/>
        </p:nvSpPr>
        <p:spPr>
          <a:xfrm>
            <a:off x="8520083"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18</a:t>
            </a:fld>
            <a:endParaRPr lang="en-GB" dirty="0">
              <a:solidFill>
                <a:schemeClr val="tx1"/>
              </a:solidFill>
            </a:endParaRPr>
          </a:p>
        </p:txBody>
      </p:sp>
      <p:sp>
        <p:nvSpPr>
          <p:cNvPr id="9" name="Rectangle 8">
            <a:extLst>
              <a:ext uri="{FF2B5EF4-FFF2-40B4-BE49-F238E27FC236}">
                <a16:creationId xmlns:a16="http://schemas.microsoft.com/office/drawing/2014/main" id="{2A4844D1-D2B0-4134-BD57-FC722D6FC331}"/>
              </a:ext>
            </a:extLst>
          </p:cNvPr>
          <p:cNvSpPr/>
          <p:nvPr/>
        </p:nvSpPr>
        <p:spPr>
          <a:xfrm>
            <a:off x="-12357"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4">
            <a:extLst>
              <a:ext uri="{FF2B5EF4-FFF2-40B4-BE49-F238E27FC236}">
                <a16:creationId xmlns:a16="http://schemas.microsoft.com/office/drawing/2014/main" id="{3049FEFE-F851-4D58-B6A4-D33AAE8E5EA4}"/>
              </a:ext>
            </a:extLst>
          </p:cNvPr>
          <p:cNvSpPr>
            <a:spLocks noChangeArrowheads="1"/>
          </p:cNvSpPr>
          <p:nvPr/>
        </p:nvSpPr>
        <p:spPr bwMode="auto">
          <a:xfrm>
            <a:off x="-12357"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10">
            <a:extLst>
              <a:ext uri="{FF2B5EF4-FFF2-40B4-BE49-F238E27FC236}">
                <a16:creationId xmlns:a16="http://schemas.microsoft.com/office/drawing/2014/main" id="{7B473651-36BA-45F9-AFBC-4F1A1B4CB15C}"/>
              </a:ext>
            </a:extLst>
          </p:cNvPr>
          <p:cNvSpPr/>
          <p:nvPr/>
        </p:nvSpPr>
        <p:spPr>
          <a:xfrm>
            <a:off x="-12357"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tr-TR" sz="3200" b="1" dirty="0" smtClean="0"/>
              <a:t>Zamana İlişkin Zorluk</a:t>
            </a:r>
            <a:endParaRPr lang="en-GB" sz="3200" b="1" dirty="0"/>
          </a:p>
        </p:txBody>
      </p:sp>
      <p:pic>
        <p:nvPicPr>
          <p:cNvPr id="12" name="Picture 4">
            <a:extLst>
              <a:ext uri="{FF2B5EF4-FFF2-40B4-BE49-F238E27FC236}">
                <a16:creationId xmlns:a16="http://schemas.microsoft.com/office/drawing/2014/main" id="{A74078A1-994F-4062-8154-E1F4A8494C6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57"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a:extLst>
              <a:ext uri="{FF2B5EF4-FFF2-40B4-BE49-F238E27FC236}">
                <a16:creationId xmlns:a16="http://schemas.microsoft.com/office/drawing/2014/main" id="{0E51B9D9-37F3-4A7A-A034-0473D2689FEE}"/>
              </a:ext>
            </a:extLst>
          </p:cNvPr>
          <p:cNvSpPr txBox="1"/>
          <p:nvPr/>
        </p:nvSpPr>
        <p:spPr>
          <a:xfrm>
            <a:off x="6267434"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3394448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tr-TR" sz="3200" b="1" dirty="0" smtClean="0"/>
              <a:t>Zamana İlişkin Zorluk</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121544" y="952123"/>
            <a:ext cx="8900912" cy="5262979"/>
          </a:xfrm>
          <a:prstGeom prst="rect">
            <a:avLst/>
          </a:prstGeom>
        </p:spPr>
        <p:txBody>
          <a:bodyPr wrap="square">
            <a:spAutoFit/>
          </a:bodyPr>
          <a:lstStyle/>
          <a:p>
            <a:pPr marL="342900" indent="-342900">
              <a:buFont typeface="Wingdings" pitchFamily="2" charset="2"/>
              <a:buChar char="Ø"/>
              <a:defRPr/>
            </a:pPr>
            <a:endParaRPr lang="en-GB" altLang="en-US" sz="2800" dirty="0">
              <a:ea typeface="Verdana" panose="020B0604030504040204" pitchFamily="34" charset="0"/>
              <a:cs typeface="Arial" panose="020B0604020202020204" pitchFamily="34" charset="0"/>
            </a:endParaRPr>
          </a:p>
          <a:p>
            <a:pPr algn="ctr">
              <a:defRPr/>
            </a:pPr>
            <a:r>
              <a:rPr lang="tr-TR" altLang="en-US" sz="2800" b="1" dirty="0" smtClean="0">
                <a:ea typeface="Verdana" panose="020B0604030504040204" pitchFamily="34" charset="0"/>
                <a:cs typeface="Arial" panose="020B0604020202020204" pitchFamily="34" charset="0"/>
              </a:rPr>
              <a:t>Çözüm</a:t>
            </a:r>
            <a:r>
              <a:rPr lang="en-GB" altLang="en-US" sz="2800" b="1" dirty="0" smtClean="0">
                <a:ea typeface="Verdana" panose="020B0604030504040204" pitchFamily="34" charset="0"/>
                <a:cs typeface="Arial" panose="020B0604020202020204" pitchFamily="34" charset="0"/>
              </a:rPr>
              <a:t>? </a:t>
            </a:r>
            <a:endParaRPr lang="en-GB" altLang="en-US" sz="2800" b="1" dirty="0">
              <a:ea typeface="Verdana" panose="020B0604030504040204" pitchFamily="34" charset="0"/>
              <a:cs typeface="Arial" panose="020B0604020202020204" pitchFamily="34" charset="0"/>
            </a:endParaRPr>
          </a:p>
          <a:p>
            <a:pPr algn="ctr">
              <a:defRPr/>
            </a:pPr>
            <a:endParaRPr lang="en-GB" altLang="en-US" sz="2800" dirty="0">
              <a:ea typeface="Verdana" panose="020B0604030504040204" pitchFamily="34" charset="0"/>
              <a:cs typeface="Arial" panose="020B0604020202020204" pitchFamily="34" charset="0"/>
            </a:endParaRPr>
          </a:p>
          <a:p>
            <a:pPr algn="ctr">
              <a:defRPr/>
            </a:pPr>
            <a:endParaRPr lang="en-GB" altLang="en-US" sz="2800" dirty="0">
              <a:ea typeface="Verdana" panose="020B0604030504040204" pitchFamily="34" charset="0"/>
              <a:cs typeface="Arial" panose="020B0604020202020204" pitchFamily="34" charset="0"/>
            </a:endParaRPr>
          </a:p>
          <a:p>
            <a:pPr algn="ctr">
              <a:defRPr/>
            </a:pPr>
            <a:r>
              <a:rPr lang="tr-TR" altLang="en-US" sz="2800" dirty="0" smtClean="0">
                <a:ea typeface="Verdana" panose="020B0604030504040204" pitchFamily="34" charset="0"/>
                <a:cs typeface="Arial" panose="020B0604020202020204" pitchFamily="34" charset="0"/>
              </a:rPr>
              <a:t>Her zaman her zaman damgası için zaman dilimini belirtmek</a:t>
            </a:r>
            <a:endParaRPr lang="en-GB" altLang="en-US" sz="2800" dirty="0">
              <a:ea typeface="Verdana" panose="020B0604030504040204" pitchFamily="34" charset="0"/>
              <a:cs typeface="Arial" panose="020B0604020202020204" pitchFamily="34" charset="0"/>
            </a:endParaRPr>
          </a:p>
          <a:p>
            <a:pPr algn="ctr">
              <a:defRPr/>
            </a:pPr>
            <a:endParaRPr lang="en-GB" altLang="en-US" sz="2800" dirty="0">
              <a:ea typeface="Verdana" panose="020B0604030504040204" pitchFamily="34" charset="0"/>
              <a:cs typeface="Arial" panose="020B0604020202020204" pitchFamily="34" charset="0"/>
            </a:endParaRPr>
          </a:p>
          <a:p>
            <a:pPr algn="ctr">
              <a:defRPr/>
            </a:pPr>
            <a:r>
              <a:rPr lang="tr-TR" altLang="en-US" sz="2800" dirty="0" smtClean="0">
                <a:ea typeface="Verdana" panose="020B0604030504040204" pitchFamily="34" charset="0"/>
                <a:cs typeface="Arial" panose="020B0604020202020204" pitchFamily="34" charset="0"/>
              </a:rPr>
              <a:t>Tek bir talep kapsamında zaman dilimlerini değiş tokuş etmemek</a:t>
            </a:r>
            <a:endParaRPr lang="en-GB" altLang="en-US" sz="2800" dirty="0">
              <a:ea typeface="Verdana" panose="020B0604030504040204" pitchFamily="34" charset="0"/>
              <a:cs typeface="Arial" panose="020B0604020202020204" pitchFamily="34" charset="0"/>
            </a:endParaRPr>
          </a:p>
          <a:p>
            <a:pPr algn="ctr">
              <a:defRPr/>
            </a:pPr>
            <a:endParaRPr lang="en-GB" altLang="en-US" sz="2800" dirty="0">
              <a:ea typeface="Verdana" panose="020B0604030504040204" pitchFamily="34" charset="0"/>
              <a:cs typeface="Arial" panose="020B0604020202020204" pitchFamily="34" charset="0"/>
            </a:endParaRPr>
          </a:p>
          <a:p>
            <a:pPr algn="ctr">
              <a:defRPr/>
            </a:pPr>
            <a:r>
              <a:rPr lang="tr-TR" altLang="en-US" sz="2800" dirty="0" smtClean="0">
                <a:ea typeface="Verdana" panose="020B0604030504040204" pitchFamily="34" charset="0"/>
                <a:cs typeface="Arial" panose="020B0604020202020204" pitchFamily="34" charset="0"/>
              </a:rPr>
              <a:t>Eş Güdümlü Evrensel Zamanı (UTC) veya talepte bulunulan ülkenin zaman dilimini kullanmaya çalışmak </a:t>
            </a:r>
            <a:r>
              <a:rPr lang="en-GB" altLang="en-US" sz="2800" dirty="0" smtClean="0">
                <a:ea typeface="Verdana" panose="020B0604030504040204" pitchFamily="34" charset="0"/>
                <a:cs typeface="Arial" panose="020B0604020202020204" pitchFamily="34" charset="0"/>
              </a:rPr>
              <a:t> </a:t>
            </a:r>
            <a:endParaRPr lang="en-GB" altLang="en-US" sz="28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16442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smtClean="0">
                <a:ea typeface="ＭＳ Ｐゴシック" pitchFamily="34" charset="-128"/>
              </a:rPr>
              <a:t>Oturum Hedefleri</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211015" y="1193778"/>
            <a:ext cx="4677508" cy="4154984"/>
          </a:xfrm>
          <a:prstGeom prst="rect">
            <a:avLst/>
          </a:prstGeom>
        </p:spPr>
        <p:txBody>
          <a:bodyPr wrap="square">
            <a:spAutoFit/>
          </a:bodyPr>
          <a:lstStyle/>
          <a:p>
            <a:pPr marL="342900" indent="-342900" algn="just">
              <a:lnSpc>
                <a:spcPct val="80000"/>
              </a:lnSpc>
              <a:buFont typeface="Wingdings" pitchFamily="2" charset="2"/>
              <a:buChar char="ü"/>
            </a:pPr>
            <a:r>
              <a:rPr lang="tr-TR" sz="2200" i="1" dirty="0" smtClean="0"/>
              <a:t>Siber suç ve elektronik delil ile ilgili uluslararası işbirliğine ilişkin temel zorlukları fark edebilecekler</a:t>
            </a:r>
          </a:p>
          <a:p>
            <a:pPr marL="342900" indent="-342900" algn="just">
              <a:lnSpc>
                <a:spcPct val="80000"/>
              </a:lnSpc>
              <a:buFont typeface="Wingdings" pitchFamily="2" charset="2"/>
              <a:buChar char="ü"/>
            </a:pPr>
            <a:endParaRPr lang="tr-TR" sz="2200" i="1" dirty="0" smtClean="0"/>
          </a:p>
          <a:p>
            <a:pPr marL="342900" indent="-342900" algn="just">
              <a:lnSpc>
                <a:spcPct val="80000"/>
              </a:lnSpc>
              <a:buFont typeface="Wingdings" pitchFamily="2" charset="2"/>
              <a:buChar char="ü"/>
            </a:pPr>
            <a:r>
              <a:rPr lang="tr-TR" sz="2200" i="1" dirty="0" smtClean="0"/>
              <a:t>Uluslararası işbirliği ile ilgili başlıca zorlukların yarattığı  pratik uygulamaları tespit edebilecekler</a:t>
            </a:r>
          </a:p>
          <a:p>
            <a:pPr marL="342900" indent="-342900" algn="just">
              <a:lnSpc>
                <a:spcPct val="80000"/>
              </a:lnSpc>
              <a:buFont typeface="Wingdings" pitchFamily="2" charset="2"/>
              <a:buChar char="ü"/>
            </a:pPr>
            <a:endParaRPr lang="tr-TR" sz="2200" i="1" dirty="0" smtClean="0"/>
          </a:p>
          <a:p>
            <a:pPr marL="342900" indent="-342900" algn="just">
              <a:lnSpc>
                <a:spcPct val="80000"/>
              </a:lnSpc>
              <a:buFont typeface="Wingdings" pitchFamily="2" charset="2"/>
              <a:buChar char="ü"/>
            </a:pPr>
            <a:r>
              <a:rPr lang="tr-TR" sz="2200" i="1" dirty="0" smtClean="0"/>
              <a:t>Uluslararası işbirliğine ilişkin zorluklarla başa çıkmak için olası çözümleri keşfedebileceklerdir</a:t>
            </a:r>
          </a:p>
          <a:p>
            <a:pPr marL="342900" indent="-342900" algn="just">
              <a:lnSpc>
                <a:spcPct val="80000"/>
              </a:lnSpc>
              <a:buFont typeface="Wingdings" pitchFamily="2" charset="2"/>
              <a:buChar char="ü"/>
            </a:pPr>
            <a:endParaRPr lang="en-GB" sz="2200" i="1" dirty="0"/>
          </a:p>
          <a:p>
            <a:pPr marL="342900" indent="-342900" algn="just">
              <a:lnSpc>
                <a:spcPct val="80000"/>
              </a:lnSpc>
              <a:buFont typeface="Wingdings" pitchFamily="2" charset="2"/>
              <a:buChar char="ü"/>
            </a:pPr>
            <a:endParaRPr lang="en-GB" sz="2200" i="1" dirty="0"/>
          </a:p>
        </p:txBody>
      </p:sp>
    </p:spTree>
    <p:extLst>
      <p:ext uri="{BB962C8B-B14F-4D97-AF65-F5344CB8AC3E}">
        <p14:creationId xmlns:p14="http://schemas.microsoft.com/office/powerpoint/2010/main" val="1301409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err="1">
                <a:solidFill>
                  <a:schemeClr val="bg1"/>
                </a:solidFill>
              </a:rPr>
              <a:t>Adli</a:t>
            </a:r>
            <a:r>
              <a:rPr lang="en-GB" sz="3200" b="1" dirty="0">
                <a:solidFill>
                  <a:schemeClr val="bg1"/>
                </a:solidFill>
              </a:rPr>
              <a:t> </a:t>
            </a:r>
            <a:r>
              <a:rPr lang="en-GB" sz="3200" b="1" dirty="0" err="1">
                <a:solidFill>
                  <a:schemeClr val="bg1"/>
                </a:solidFill>
              </a:rPr>
              <a:t>Personel</a:t>
            </a:r>
            <a:r>
              <a:rPr lang="en-GB" sz="3200" b="1" dirty="0">
                <a:solidFill>
                  <a:schemeClr val="bg1"/>
                </a:solidFill>
              </a:rPr>
              <a:t> </a:t>
            </a:r>
            <a:r>
              <a:rPr lang="en-GB" sz="3200" b="1" dirty="0" err="1">
                <a:solidFill>
                  <a:schemeClr val="bg1"/>
                </a:solidFill>
              </a:rPr>
              <a:t>için</a:t>
            </a:r>
            <a:r>
              <a:rPr lang="en-GB" sz="3200" b="1" dirty="0">
                <a:solidFill>
                  <a:schemeClr val="bg1"/>
                </a:solidFill>
              </a:rPr>
              <a:t> </a:t>
            </a:r>
            <a:r>
              <a:rPr lang="en-GB" sz="3200" b="1" dirty="0" err="1">
                <a:solidFill>
                  <a:schemeClr val="bg1"/>
                </a:solidFill>
              </a:rPr>
              <a:t>Uluslararası</a:t>
            </a:r>
            <a:r>
              <a:rPr lang="en-GB" sz="3200" b="1" dirty="0">
                <a:solidFill>
                  <a:schemeClr val="bg1"/>
                </a:solidFill>
              </a:rPr>
              <a:t> </a:t>
            </a:r>
            <a:r>
              <a:rPr lang="en-GB" sz="3200" b="1" dirty="0" err="1" smtClean="0">
                <a:solidFill>
                  <a:schemeClr val="bg1"/>
                </a:solidFill>
              </a:rPr>
              <a:t>İşbirliğine</a:t>
            </a:r>
            <a:r>
              <a:rPr lang="en-GB" sz="3200" b="1" dirty="0" smtClean="0">
                <a:solidFill>
                  <a:schemeClr val="bg1"/>
                </a:solidFill>
              </a:rPr>
              <a:t> </a:t>
            </a:r>
            <a:r>
              <a:rPr lang="en-GB" sz="3200" b="1" dirty="0" err="1">
                <a:solidFill>
                  <a:schemeClr val="bg1"/>
                </a:solidFill>
              </a:rPr>
              <a:t>İlişkin</a:t>
            </a:r>
            <a:r>
              <a:rPr lang="en-GB" sz="3200" b="1" dirty="0">
                <a:solidFill>
                  <a:schemeClr val="bg1"/>
                </a:solidFill>
              </a:rPr>
              <a:t> </a:t>
            </a:r>
            <a:r>
              <a:rPr lang="en-GB" sz="3200" b="1" dirty="0" err="1">
                <a:solidFill>
                  <a:schemeClr val="bg1"/>
                </a:solidFill>
              </a:rPr>
              <a:t>Uzmanlık</a:t>
            </a:r>
            <a:r>
              <a:rPr lang="en-GB" sz="3200" b="1" dirty="0">
                <a:solidFill>
                  <a:schemeClr val="bg1"/>
                </a:solidFill>
              </a:rPr>
              <a:t> </a:t>
            </a:r>
            <a:r>
              <a:rPr lang="en-GB" sz="3200" b="1" dirty="0" smtClean="0">
                <a:solidFill>
                  <a:schemeClr val="bg1"/>
                </a:solidFill>
              </a:rPr>
              <a:t>Eğitim</a:t>
            </a:r>
            <a:r>
              <a:rPr lang="tr-TR" sz="3200" b="1" dirty="0" smtClean="0">
                <a:solidFill>
                  <a:schemeClr val="bg1"/>
                </a:solidFill>
              </a:rPr>
              <a:t>i</a:t>
            </a:r>
            <a:endParaRPr lang="en-GB" sz="32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150080"/>
            <a:ext cx="8525021" cy="486287"/>
          </a:xfrm>
          <a:prstGeom prst="rect">
            <a:avLst/>
          </a:prstGeom>
        </p:spPr>
        <p:txBody>
          <a:bodyPr wrap="square">
            <a:spAutoFit/>
          </a:bodyPr>
          <a:lstStyle/>
          <a:p>
            <a:pPr algn="ctr" eaLnBrk="1" hangingPunct="1">
              <a:lnSpc>
                <a:spcPct val="80000"/>
              </a:lnSpc>
            </a:pPr>
            <a:r>
              <a:rPr lang="tr-TR" sz="3200" b="1" dirty="0" smtClean="0">
                <a:ea typeface="ＭＳ Ｐゴシック" charset="0"/>
                <a:cs typeface="ＭＳ Ｐゴシック" charset="0"/>
              </a:rPr>
              <a:t>Değişen Hukuki Geleneklere İlişkin Zorluk</a:t>
            </a:r>
            <a:endParaRPr lang="en-GB" sz="3200" dirty="0"/>
          </a:p>
        </p:txBody>
      </p:sp>
      <p:pic>
        <p:nvPicPr>
          <p:cNvPr id="6" name="Picture 5">
            <a:extLst>
              <a:ext uri="{FF2B5EF4-FFF2-40B4-BE49-F238E27FC236}">
                <a16:creationId xmlns:a16="http://schemas.microsoft.com/office/drawing/2014/main" id="{BD741AF8-EC99-42A3-B71D-346BD0348F55}"/>
              </a:ext>
            </a:extLst>
          </p:cNvPr>
          <p:cNvPicPr>
            <a:picLocks noChangeAspect="1"/>
          </p:cNvPicPr>
          <p:nvPr/>
        </p:nvPicPr>
        <p:blipFill>
          <a:blip r:embed="rId4"/>
          <a:stretch>
            <a:fillRect/>
          </a:stretch>
        </p:blipFill>
        <p:spPr>
          <a:xfrm>
            <a:off x="1806402" y="3027406"/>
            <a:ext cx="5814726" cy="3273738"/>
          </a:xfrm>
          <a:prstGeom prst="rect">
            <a:avLst/>
          </a:prstGeom>
        </p:spPr>
      </p:pic>
    </p:spTree>
    <p:extLst>
      <p:ext uri="{BB962C8B-B14F-4D97-AF65-F5344CB8AC3E}">
        <p14:creationId xmlns:p14="http://schemas.microsoft.com/office/powerpoint/2010/main" val="2724591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tr-TR" sz="3200" b="1" dirty="0" smtClean="0"/>
              <a:t>Değişen Hukuki Geleneklere İlişkin Zorluk</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334137" y="1578095"/>
            <a:ext cx="7371471" cy="3293209"/>
          </a:xfrm>
          <a:prstGeom prst="rect">
            <a:avLst/>
          </a:prstGeom>
        </p:spPr>
        <p:txBody>
          <a:bodyPr wrap="square">
            <a:spAutoFit/>
          </a:bodyPr>
          <a:lstStyle/>
          <a:p>
            <a:pPr marL="342900" indent="-342900" algn="just">
              <a:buFont typeface="Wingdings" pitchFamily="2" charset="2"/>
              <a:buChar char="ü"/>
            </a:pPr>
            <a:r>
              <a:rPr lang="tr-TR" altLang="en-US" sz="2600" b="1" dirty="0" smtClean="0">
                <a:ea typeface="Verdana" panose="020B0604030504040204" pitchFamily="34" charset="0"/>
                <a:cs typeface="Arial" panose="020B0604020202020204" pitchFamily="34" charset="0"/>
              </a:rPr>
              <a:t>Üç hukuki gelenek bulunmaktadır </a:t>
            </a:r>
            <a:r>
              <a:rPr lang="en-GB" altLang="en-US" sz="2600" b="1" dirty="0" smtClean="0">
                <a:ea typeface="Verdana" panose="020B0604030504040204" pitchFamily="34" charset="0"/>
                <a:cs typeface="Arial" panose="020B0604020202020204" pitchFamily="34" charset="0"/>
              </a:rPr>
              <a:t> </a:t>
            </a:r>
            <a:endParaRPr lang="en-GB" altLang="en-US" sz="2600" dirty="0">
              <a:ea typeface="Verdana" panose="020B0604030504040204" pitchFamily="34" charset="0"/>
              <a:cs typeface="Arial" panose="020B0604020202020204" pitchFamily="34" charset="0"/>
            </a:endParaRPr>
          </a:p>
          <a:p>
            <a:pPr marL="914400" lvl="1" indent="-457200" algn="just">
              <a:buFont typeface="Arial" panose="020B0604020202020204" pitchFamily="34" charset="0"/>
              <a:buChar char="•"/>
            </a:pPr>
            <a:r>
              <a:rPr lang="tr-TR" altLang="en-US" sz="2600" dirty="0" smtClean="0">
                <a:ea typeface="Verdana" panose="020B0604030504040204" pitchFamily="34" charset="0"/>
                <a:cs typeface="Arial" panose="020B0604020202020204" pitchFamily="34" charset="0"/>
              </a:rPr>
              <a:t>Ortak hukuk geleneği</a:t>
            </a:r>
            <a:endParaRPr lang="en-GB" altLang="en-US" sz="2600" dirty="0">
              <a:ea typeface="Verdana" panose="020B0604030504040204" pitchFamily="34" charset="0"/>
              <a:cs typeface="Arial" panose="020B0604020202020204" pitchFamily="34" charset="0"/>
            </a:endParaRPr>
          </a:p>
          <a:p>
            <a:pPr marL="914400" lvl="1" indent="-457200" algn="just">
              <a:buFont typeface="Arial" panose="020B0604020202020204" pitchFamily="34" charset="0"/>
              <a:buChar char="•"/>
            </a:pPr>
            <a:r>
              <a:rPr lang="tr-TR" altLang="en-US" sz="2600" dirty="0" smtClean="0">
                <a:ea typeface="Verdana" panose="020B0604030504040204" pitchFamily="34" charset="0"/>
                <a:cs typeface="Arial" panose="020B0604020202020204" pitchFamily="34" charset="0"/>
              </a:rPr>
              <a:t>Medeni hukuk geleneği</a:t>
            </a:r>
            <a:endParaRPr lang="en-GB" altLang="en-US" sz="2600" dirty="0">
              <a:ea typeface="Verdana" panose="020B0604030504040204" pitchFamily="34" charset="0"/>
              <a:cs typeface="Arial" panose="020B0604020202020204" pitchFamily="34" charset="0"/>
            </a:endParaRPr>
          </a:p>
          <a:p>
            <a:pPr marL="914400" lvl="1" indent="-457200" algn="just">
              <a:buFont typeface="Arial" panose="020B0604020202020204" pitchFamily="34" charset="0"/>
              <a:buChar char="•"/>
            </a:pPr>
            <a:r>
              <a:rPr lang="tr-TR" altLang="en-US" sz="2600" dirty="0" smtClean="0">
                <a:ea typeface="Verdana" panose="020B0604030504040204" pitchFamily="34" charset="0"/>
                <a:cs typeface="Arial" panose="020B0604020202020204" pitchFamily="34" charset="0"/>
              </a:rPr>
              <a:t>İslam Hukuku geleneği</a:t>
            </a:r>
            <a:endParaRPr lang="en-GB" altLang="en-US" sz="2600" dirty="0">
              <a:ea typeface="Verdana" panose="020B0604030504040204" pitchFamily="34" charset="0"/>
              <a:cs typeface="Arial" panose="020B0604020202020204" pitchFamily="34" charset="0"/>
            </a:endParaRPr>
          </a:p>
          <a:p>
            <a:pPr marL="457200" indent="-457200" algn="just">
              <a:buFont typeface="Wingdings" panose="05000000000000000000" pitchFamily="2" charset="2"/>
              <a:buChar char="ü"/>
            </a:pPr>
            <a:endParaRPr lang="en-GB" altLang="en-US" sz="2600" dirty="0">
              <a:ea typeface="Verdana" panose="020B0604030504040204" pitchFamily="34" charset="0"/>
              <a:cs typeface="Arial" panose="020B0604020202020204" pitchFamily="34" charset="0"/>
            </a:endParaRPr>
          </a:p>
          <a:p>
            <a:pPr marL="457200" indent="-457200" algn="just">
              <a:buFont typeface="Wingdings" panose="05000000000000000000" pitchFamily="2" charset="2"/>
              <a:buChar char="ü"/>
            </a:pPr>
            <a:r>
              <a:rPr lang="tr-TR" altLang="en-US" sz="2600" b="1" dirty="0" smtClean="0">
                <a:ea typeface="Verdana" panose="020B0604030504040204" pitchFamily="34" charset="0"/>
                <a:cs typeface="Arial" panose="020B0604020202020204" pitchFamily="34" charset="0"/>
              </a:rPr>
              <a:t>Usuller </a:t>
            </a:r>
            <a:r>
              <a:rPr lang="tr-TR" altLang="en-US" sz="2600" dirty="0" smtClean="0">
                <a:ea typeface="Verdana" panose="020B0604030504040204" pitchFamily="34" charset="0"/>
                <a:cs typeface="Arial" panose="020B0604020202020204" pitchFamily="34" charset="0"/>
              </a:rPr>
              <a:t>ve </a:t>
            </a:r>
            <a:r>
              <a:rPr lang="tr-TR" altLang="en-US" sz="2600" b="1" dirty="0" smtClean="0">
                <a:ea typeface="Verdana" panose="020B0604030504040204" pitchFamily="34" charset="0"/>
                <a:cs typeface="Arial" panose="020B0604020202020204" pitchFamily="34" charset="0"/>
              </a:rPr>
              <a:t>kabul edilebilirliğe </a:t>
            </a:r>
            <a:r>
              <a:rPr lang="tr-TR" altLang="en-US" sz="2600" dirty="0" smtClean="0">
                <a:ea typeface="Verdana" panose="020B0604030504040204" pitchFamily="34" charset="0"/>
                <a:cs typeface="Arial" panose="020B0604020202020204" pitchFamily="34" charset="0"/>
              </a:rPr>
              <a:t>ilişkin yasal gereklilikler her ülkede değişiklik göstermektedir</a:t>
            </a:r>
            <a:endParaRPr lang="en-GB" altLang="en-US" sz="26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996780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tr-TR" sz="3200" b="1" dirty="0" smtClean="0"/>
              <a:t>Değişen Hukuki Geleneklere İlişkin Zorluk</a:t>
            </a:r>
            <a:endParaRPr lang="tr-TR"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613954" y="1381208"/>
            <a:ext cx="7796941" cy="4493538"/>
          </a:xfrm>
          <a:prstGeom prst="rect">
            <a:avLst/>
          </a:prstGeom>
        </p:spPr>
        <p:txBody>
          <a:bodyPr wrap="square">
            <a:spAutoFit/>
          </a:bodyPr>
          <a:lstStyle/>
          <a:p>
            <a:pPr marL="342900" indent="-342900" algn="just">
              <a:buFont typeface="Wingdings" pitchFamily="2" charset="2"/>
              <a:buChar char="ü"/>
            </a:pPr>
            <a:r>
              <a:rPr lang="tr-TR" altLang="en-US" sz="2600" b="1" dirty="0" smtClean="0">
                <a:ea typeface="Verdana" panose="020B0604030504040204" pitchFamily="34" charset="0"/>
                <a:cs typeface="Arial" panose="020B0604020202020204" pitchFamily="34" charset="0"/>
              </a:rPr>
              <a:t>Ortak hukuk</a:t>
            </a:r>
            <a:endParaRPr lang="en-GB" altLang="en-US" sz="2600" b="1" dirty="0">
              <a:ea typeface="Verdana" panose="020B0604030504040204" pitchFamily="34" charset="0"/>
              <a:cs typeface="Arial" panose="020B0604020202020204" pitchFamily="34" charset="0"/>
            </a:endParaRPr>
          </a:p>
          <a:p>
            <a:pPr marL="800100" lvl="1" indent="-342900" algn="just">
              <a:buFont typeface="Wingdings" pitchFamily="2" charset="2"/>
              <a:buChar char="ü"/>
            </a:pPr>
            <a:r>
              <a:rPr lang="tr-TR" altLang="en-US" sz="2600" dirty="0" smtClean="0">
                <a:ea typeface="Verdana" panose="020B0604030504040204" pitchFamily="34" charset="0"/>
                <a:cs typeface="Arial" panose="020B0604020202020204" pitchFamily="34" charset="0"/>
              </a:rPr>
              <a:t>Birleşik Krallık monarşisine kadar uzanır </a:t>
            </a:r>
            <a:r>
              <a:rPr lang="en-GB" altLang="en-US" sz="2600" dirty="0" smtClean="0">
                <a:ea typeface="Verdana" panose="020B0604030504040204" pitchFamily="34" charset="0"/>
                <a:cs typeface="Arial" panose="020B0604020202020204" pitchFamily="34" charset="0"/>
              </a:rPr>
              <a:t> </a:t>
            </a:r>
            <a:endParaRPr lang="en-GB" altLang="en-US" sz="2600" dirty="0">
              <a:ea typeface="Verdana" panose="020B0604030504040204" pitchFamily="34" charset="0"/>
              <a:cs typeface="Arial" panose="020B0604020202020204" pitchFamily="34" charset="0"/>
            </a:endParaRPr>
          </a:p>
          <a:p>
            <a:pPr marL="800100" lvl="1" indent="-342900" algn="just">
              <a:buFont typeface="Wingdings" pitchFamily="2" charset="2"/>
              <a:buChar char="ü"/>
            </a:pPr>
            <a:r>
              <a:rPr lang="tr-TR" altLang="en-US" sz="2600" dirty="0" smtClean="0">
                <a:ea typeface="Verdana" panose="020B0604030504040204" pitchFamily="34" charset="0"/>
                <a:cs typeface="Arial" panose="020B0604020202020204" pitchFamily="34" charset="0"/>
              </a:rPr>
              <a:t>İçtihat hukuku özellikle önem teşkil eder</a:t>
            </a:r>
            <a:endParaRPr lang="en-GB" altLang="en-US" sz="2600" dirty="0">
              <a:ea typeface="Verdana" panose="020B0604030504040204" pitchFamily="34" charset="0"/>
              <a:cs typeface="Arial" panose="020B0604020202020204" pitchFamily="34" charset="0"/>
            </a:endParaRPr>
          </a:p>
          <a:p>
            <a:pPr marL="800100" lvl="1" indent="-342900" algn="just">
              <a:buFont typeface="Wingdings" pitchFamily="2" charset="2"/>
              <a:buChar char="ü"/>
            </a:pPr>
            <a:r>
              <a:rPr lang="tr-TR" altLang="en-US" sz="2600" dirty="0" smtClean="0">
                <a:ea typeface="Verdana" panose="020B0604030504040204" pitchFamily="34" charset="0"/>
                <a:cs typeface="Arial" panose="020B0604020202020204" pitchFamily="34" charset="0"/>
              </a:rPr>
              <a:t>Taraf hakimiyeti sistemi </a:t>
            </a:r>
            <a:r>
              <a:rPr lang="en-GB" altLang="en-US" sz="2600" dirty="0" smtClean="0">
                <a:ea typeface="Verdana" panose="020B0604030504040204" pitchFamily="34" charset="0"/>
                <a:cs typeface="Arial" panose="020B0604020202020204" pitchFamily="34" charset="0"/>
              </a:rPr>
              <a:t>(</a:t>
            </a:r>
            <a:r>
              <a:rPr lang="tr-TR" altLang="en-US" sz="2600" dirty="0" smtClean="0">
                <a:ea typeface="Verdana" panose="020B0604030504040204" pitchFamily="34" charset="0"/>
                <a:cs typeface="Arial" panose="020B0604020202020204" pitchFamily="34" charset="0"/>
              </a:rPr>
              <a:t>avukatlar yasal işlem başlatır, tanıkları dinler ve hakime sunar, hakim hukuki çözüm yollarını uygular</a:t>
            </a:r>
            <a:r>
              <a:rPr lang="en-GB" altLang="en-US" sz="2600" dirty="0" smtClean="0">
                <a:ea typeface="Verdana" panose="020B0604030504040204" pitchFamily="34" charset="0"/>
                <a:cs typeface="Arial" panose="020B0604020202020204" pitchFamily="34" charset="0"/>
              </a:rPr>
              <a:t>)</a:t>
            </a:r>
            <a:endParaRPr lang="en-GB" altLang="en-US" sz="2600" dirty="0">
              <a:ea typeface="Verdana" panose="020B0604030504040204" pitchFamily="34" charset="0"/>
              <a:cs typeface="Arial" panose="020B0604020202020204" pitchFamily="34" charset="0"/>
            </a:endParaRPr>
          </a:p>
          <a:p>
            <a:pPr marL="800100" lvl="1" indent="-342900" algn="just">
              <a:buFont typeface="Wingdings" pitchFamily="2" charset="2"/>
              <a:buChar char="ü"/>
            </a:pPr>
            <a:r>
              <a:rPr lang="tr-TR" altLang="en-US" sz="2600" dirty="0" smtClean="0">
                <a:ea typeface="Verdana" panose="020B0604030504040204" pitchFamily="34" charset="0"/>
                <a:cs typeface="Arial" panose="020B0604020202020204" pitchFamily="34" charset="0"/>
              </a:rPr>
              <a:t>Bazı örnekler</a:t>
            </a:r>
            <a:r>
              <a:rPr lang="en-GB" altLang="en-US" sz="2600" dirty="0" smtClean="0">
                <a:ea typeface="Verdana" panose="020B0604030504040204" pitchFamily="34" charset="0"/>
                <a:cs typeface="Arial" panose="020B0604020202020204" pitchFamily="34" charset="0"/>
              </a:rPr>
              <a:t>:</a:t>
            </a:r>
            <a:endParaRPr lang="en-GB" altLang="en-US" sz="2600" dirty="0">
              <a:ea typeface="Verdana" panose="020B0604030504040204" pitchFamily="34" charset="0"/>
              <a:cs typeface="Arial" panose="020B0604020202020204" pitchFamily="34" charset="0"/>
            </a:endParaRPr>
          </a:p>
          <a:p>
            <a:pPr marL="1257300" lvl="2" indent="-342900" algn="just">
              <a:buFont typeface="Wingdings" pitchFamily="2" charset="2"/>
              <a:buChar char="ü"/>
            </a:pPr>
            <a:r>
              <a:rPr lang="tr-TR" altLang="en-US" sz="2600" dirty="0" smtClean="0">
                <a:ea typeface="Verdana" panose="020B0604030504040204" pitchFamily="34" charset="0"/>
                <a:cs typeface="Arial" panose="020B0604020202020204" pitchFamily="34" charset="0"/>
              </a:rPr>
              <a:t>Birleşik Krallık</a:t>
            </a:r>
            <a:endParaRPr lang="en-GB" altLang="en-US" sz="2600" dirty="0">
              <a:ea typeface="Verdana" panose="020B0604030504040204" pitchFamily="34" charset="0"/>
              <a:cs typeface="Arial" panose="020B0604020202020204" pitchFamily="34" charset="0"/>
            </a:endParaRPr>
          </a:p>
          <a:p>
            <a:pPr marL="1257300" lvl="2" indent="-342900" algn="just">
              <a:buFont typeface="Wingdings" pitchFamily="2" charset="2"/>
              <a:buChar char="ü"/>
            </a:pPr>
            <a:r>
              <a:rPr lang="tr-TR" altLang="en-US" sz="2600" dirty="0" smtClean="0">
                <a:ea typeface="Verdana" panose="020B0604030504040204" pitchFamily="34" charset="0"/>
                <a:cs typeface="Arial" panose="020B0604020202020204" pitchFamily="34" charset="0"/>
              </a:rPr>
              <a:t>Amerika Birleşik Devletleri</a:t>
            </a:r>
            <a:endParaRPr lang="en-GB" altLang="en-US" sz="2600" dirty="0">
              <a:ea typeface="Verdana" panose="020B0604030504040204" pitchFamily="34" charset="0"/>
              <a:cs typeface="Arial" panose="020B0604020202020204" pitchFamily="34" charset="0"/>
            </a:endParaRPr>
          </a:p>
          <a:p>
            <a:pPr marL="1257300" lvl="2" indent="-342900" algn="just">
              <a:buFont typeface="Wingdings" pitchFamily="2" charset="2"/>
              <a:buChar char="ü"/>
            </a:pPr>
            <a:r>
              <a:rPr lang="tr-TR" altLang="en-US" sz="2600" dirty="0" smtClean="0">
                <a:ea typeface="Verdana" panose="020B0604030504040204" pitchFamily="34" charset="0"/>
                <a:cs typeface="Arial" panose="020B0604020202020204" pitchFamily="34" charset="0"/>
              </a:rPr>
              <a:t>Kanada</a:t>
            </a:r>
          </a:p>
          <a:p>
            <a:pPr marL="1257300" lvl="2" indent="-342900" algn="just">
              <a:buFont typeface="Wingdings" pitchFamily="2" charset="2"/>
              <a:buChar char="ü"/>
            </a:pPr>
            <a:r>
              <a:rPr lang="tr-TR" altLang="en-US" sz="2600" dirty="0" smtClean="0">
                <a:ea typeface="Verdana" panose="020B0604030504040204" pitchFamily="34" charset="0"/>
                <a:cs typeface="Arial" panose="020B0604020202020204" pitchFamily="34" charset="0"/>
              </a:rPr>
              <a:t>Avusturalya </a:t>
            </a:r>
            <a:endParaRPr lang="tr-TR" altLang="en-US" sz="2600" dirty="0">
              <a:ea typeface="Verdana" panose="020B0604030504040204" pitchFamily="34" charset="0"/>
              <a:cs typeface="Arial" panose="020B0604020202020204" pitchFamily="34" charset="0"/>
            </a:endParaRPr>
          </a:p>
        </p:txBody>
      </p:sp>
      <p:pic>
        <p:nvPicPr>
          <p:cNvPr id="2050" name="Picture 2" descr="Flag of the United Kingdom - Wikipedia">
            <a:extLst>
              <a:ext uri="{FF2B5EF4-FFF2-40B4-BE49-F238E27FC236}">
                <a16:creationId xmlns:a16="http://schemas.microsoft.com/office/drawing/2014/main" id="{0714D69E-259C-4343-9DD9-3992B178E8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7394" y="4220529"/>
            <a:ext cx="3383280" cy="1691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5363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tr-TR" sz="3200" b="1" dirty="0" smtClean="0"/>
              <a:t>Değişen Hukuki Geleneklere İlişkin Zorluk</a:t>
            </a:r>
            <a:endParaRPr lang="tr-TR"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613954" y="1381208"/>
            <a:ext cx="7796941" cy="4493538"/>
          </a:xfrm>
          <a:prstGeom prst="rect">
            <a:avLst/>
          </a:prstGeom>
        </p:spPr>
        <p:txBody>
          <a:bodyPr wrap="square">
            <a:spAutoFit/>
          </a:bodyPr>
          <a:lstStyle/>
          <a:p>
            <a:pPr marL="342900" indent="-342900" algn="just">
              <a:buFont typeface="Wingdings" pitchFamily="2" charset="2"/>
              <a:buChar char="ü"/>
            </a:pPr>
            <a:r>
              <a:rPr lang="tr-TR" altLang="en-US" sz="2600" b="1" dirty="0" smtClean="0">
                <a:ea typeface="Verdana" panose="020B0604030504040204" pitchFamily="34" charset="0"/>
                <a:cs typeface="Arial" panose="020B0604020202020204" pitchFamily="34" charset="0"/>
              </a:rPr>
              <a:t>Medeni hukuk</a:t>
            </a:r>
            <a:endParaRPr lang="en-GB" altLang="en-US" sz="2600" b="1" dirty="0">
              <a:ea typeface="Verdana" panose="020B0604030504040204" pitchFamily="34" charset="0"/>
              <a:cs typeface="Arial" panose="020B0604020202020204" pitchFamily="34" charset="0"/>
            </a:endParaRPr>
          </a:p>
          <a:p>
            <a:pPr marL="800100" lvl="1" indent="-342900" algn="just">
              <a:buFont typeface="Wingdings" pitchFamily="2" charset="2"/>
              <a:buChar char="ü"/>
            </a:pPr>
            <a:r>
              <a:rPr lang="tr-TR" altLang="en-US" sz="2600" dirty="0" smtClean="0">
                <a:ea typeface="Verdana" panose="020B0604030504040204" pitchFamily="34" charset="0"/>
                <a:cs typeface="Arial" panose="020B0604020202020204" pitchFamily="34" charset="0"/>
              </a:rPr>
              <a:t>Roma İmparatorluğuna kadar uzanır</a:t>
            </a:r>
            <a:endParaRPr lang="en-GB" altLang="en-US" sz="2600" dirty="0">
              <a:ea typeface="Verdana" panose="020B0604030504040204" pitchFamily="34" charset="0"/>
              <a:cs typeface="Arial" panose="020B0604020202020204" pitchFamily="34" charset="0"/>
            </a:endParaRPr>
          </a:p>
          <a:p>
            <a:pPr marL="800100" lvl="1" indent="-342900" algn="just">
              <a:buFont typeface="Wingdings" pitchFamily="2" charset="2"/>
              <a:buChar char="ü"/>
            </a:pPr>
            <a:r>
              <a:rPr lang="tr-TR" altLang="en-US" sz="2600" dirty="0" smtClean="0">
                <a:ea typeface="Verdana" panose="020B0604030504040204" pitchFamily="34" charset="0"/>
                <a:cs typeface="Arial" panose="020B0604020202020204" pitchFamily="34" charset="0"/>
              </a:rPr>
              <a:t>Yazılı kanun özellikle önem teşkil eder</a:t>
            </a:r>
            <a:endParaRPr lang="en-GB" altLang="en-US" sz="2600" dirty="0">
              <a:ea typeface="Verdana" panose="020B0604030504040204" pitchFamily="34" charset="0"/>
              <a:cs typeface="Arial" panose="020B0604020202020204" pitchFamily="34" charset="0"/>
            </a:endParaRPr>
          </a:p>
          <a:p>
            <a:pPr marL="800100" lvl="1" indent="-342900" algn="just">
              <a:buFont typeface="Wingdings" pitchFamily="2" charset="2"/>
              <a:buChar char="ü"/>
            </a:pPr>
            <a:r>
              <a:rPr lang="tr-TR" altLang="en-US" sz="2600" dirty="0" smtClean="0">
                <a:ea typeface="Verdana" panose="020B0604030504040204" pitchFamily="34" charset="0"/>
                <a:cs typeface="Arial" panose="020B0604020202020204" pitchFamily="34" charset="0"/>
              </a:rPr>
              <a:t>Araştırmacı sistem </a:t>
            </a:r>
            <a:r>
              <a:rPr lang="en-GB" altLang="en-US" sz="2600" dirty="0" smtClean="0">
                <a:ea typeface="Verdana" panose="020B0604030504040204" pitchFamily="34" charset="0"/>
                <a:cs typeface="Arial" panose="020B0604020202020204" pitchFamily="34" charset="0"/>
              </a:rPr>
              <a:t>(</a:t>
            </a:r>
            <a:r>
              <a:rPr lang="tr-TR" altLang="en-US" sz="2600" dirty="0" smtClean="0">
                <a:ea typeface="Verdana" panose="020B0604030504040204" pitchFamily="34" charset="0"/>
                <a:cs typeface="Arial" panose="020B0604020202020204" pitchFamily="34" charset="0"/>
              </a:rPr>
              <a:t>hakim yasal işlem başlatır, tanık ifadelerine dayanarak gerçekleri tespit eder ve hukuk çözüm yollarını uygular) </a:t>
            </a:r>
            <a:endParaRPr lang="en-GB" altLang="en-US" sz="2600" dirty="0">
              <a:ea typeface="Verdana" panose="020B0604030504040204" pitchFamily="34" charset="0"/>
              <a:cs typeface="Arial" panose="020B0604020202020204" pitchFamily="34" charset="0"/>
            </a:endParaRPr>
          </a:p>
          <a:p>
            <a:pPr marL="800100" lvl="1" indent="-342900" algn="just">
              <a:buFont typeface="Wingdings" pitchFamily="2" charset="2"/>
              <a:buChar char="ü"/>
            </a:pPr>
            <a:r>
              <a:rPr lang="tr-TR" altLang="en-US" sz="2600" dirty="0" smtClean="0">
                <a:ea typeface="Verdana" panose="020B0604030504040204" pitchFamily="34" charset="0"/>
                <a:cs typeface="Arial" panose="020B0604020202020204" pitchFamily="34" charset="0"/>
              </a:rPr>
              <a:t>Bazı örnekler</a:t>
            </a:r>
            <a:r>
              <a:rPr lang="en-GB" altLang="en-US" sz="2600" dirty="0" smtClean="0">
                <a:ea typeface="Verdana" panose="020B0604030504040204" pitchFamily="34" charset="0"/>
                <a:cs typeface="Arial" panose="020B0604020202020204" pitchFamily="34" charset="0"/>
              </a:rPr>
              <a:t>:</a:t>
            </a:r>
            <a:endParaRPr lang="en-GB" altLang="en-US" sz="2600" dirty="0">
              <a:ea typeface="Verdana" panose="020B0604030504040204" pitchFamily="34" charset="0"/>
              <a:cs typeface="Arial" panose="020B0604020202020204" pitchFamily="34" charset="0"/>
            </a:endParaRPr>
          </a:p>
          <a:p>
            <a:pPr marL="1257300" lvl="2" indent="-342900" algn="just">
              <a:buFont typeface="Wingdings" pitchFamily="2" charset="2"/>
              <a:buChar char="ü"/>
            </a:pPr>
            <a:r>
              <a:rPr lang="tr-TR" altLang="en-US" sz="2600" dirty="0" smtClean="0">
                <a:ea typeface="Verdana" panose="020B0604030504040204" pitchFamily="34" charset="0"/>
                <a:cs typeface="Arial" panose="020B0604020202020204" pitchFamily="34" charset="0"/>
              </a:rPr>
              <a:t>Fransa </a:t>
            </a:r>
            <a:endParaRPr lang="en-GB" altLang="en-US" sz="2600" dirty="0">
              <a:ea typeface="Verdana" panose="020B0604030504040204" pitchFamily="34" charset="0"/>
              <a:cs typeface="Arial" panose="020B0604020202020204" pitchFamily="34" charset="0"/>
            </a:endParaRPr>
          </a:p>
          <a:p>
            <a:pPr marL="1257300" lvl="2" indent="-342900" algn="just">
              <a:buFont typeface="Wingdings" pitchFamily="2" charset="2"/>
              <a:buChar char="ü"/>
            </a:pPr>
            <a:r>
              <a:rPr lang="tr-TR" altLang="en-US" sz="2600" dirty="0" smtClean="0">
                <a:ea typeface="Verdana" panose="020B0604030504040204" pitchFamily="34" charset="0"/>
                <a:cs typeface="Arial" panose="020B0604020202020204" pitchFamily="34" charset="0"/>
              </a:rPr>
              <a:t>Almanya</a:t>
            </a:r>
            <a:endParaRPr lang="en-GB" altLang="en-US" sz="2600" dirty="0">
              <a:ea typeface="Verdana" panose="020B0604030504040204" pitchFamily="34" charset="0"/>
              <a:cs typeface="Arial" panose="020B0604020202020204" pitchFamily="34" charset="0"/>
            </a:endParaRPr>
          </a:p>
          <a:p>
            <a:pPr marL="1257300" lvl="2" indent="-342900" algn="just">
              <a:buFont typeface="Wingdings" pitchFamily="2" charset="2"/>
              <a:buChar char="ü"/>
            </a:pPr>
            <a:r>
              <a:rPr lang="tr-TR" altLang="en-US" sz="2600" dirty="0" smtClean="0">
                <a:ea typeface="Verdana" panose="020B0604030504040204" pitchFamily="34" charset="0"/>
                <a:cs typeface="Arial" panose="020B0604020202020204" pitchFamily="34" charset="0"/>
              </a:rPr>
              <a:t>Çin</a:t>
            </a:r>
            <a:endParaRPr lang="en-GB" altLang="en-US" sz="2600" dirty="0">
              <a:ea typeface="Verdana" panose="020B0604030504040204" pitchFamily="34" charset="0"/>
              <a:cs typeface="Arial" panose="020B0604020202020204" pitchFamily="34" charset="0"/>
            </a:endParaRPr>
          </a:p>
          <a:p>
            <a:pPr marL="1257300" lvl="2" indent="-342900" algn="just">
              <a:buFont typeface="Wingdings" pitchFamily="2" charset="2"/>
              <a:buChar char="ü"/>
            </a:pPr>
            <a:r>
              <a:rPr lang="tr-TR" altLang="en-US" sz="2600" dirty="0" smtClean="0">
                <a:ea typeface="Verdana" panose="020B0604030504040204" pitchFamily="34" charset="0"/>
                <a:cs typeface="Arial" panose="020B0604020202020204" pitchFamily="34" charset="0"/>
              </a:rPr>
              <a:t>Japonya</a:t>
            </a:r>
            <a:endParaRPr lang="en-GB" altLang="en-US" sz="2600" dirty="0">
              <a:ea typeface="Verdana" panose="020B0604030504040204" pitchFamily="34" charset="0"/>
              <a:cs typeface="Arial" panose="020B0604020202020204" pitchFamily="34" charset="0"/>
            </a:endParaRPr>
          </a:p>
        </p:txBody>
      </p:sp>
      <p:pic>
        <p:nvPicPr>
          <p:cNvPr id="5" name="Picture 2" descr="Flag of France - Wikipedia">
            <a:extLst>
              <a:ext uri="{FF2B5EF4-FFF2-40B4-BE49-F238E27FC236}">
                <a16:creationId xmlns:a16="http://schemas.microsoft.com/office/drawing/2014/main" id="{C35A5FDE-9DED-4960-97E4-FFDC61F51E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7395" y="4220529"/>
            <a:ext cx="3383280" cy="1749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772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lnSpc>
                <a:spcPct val="80000"/>
              </a:lnSpc>
            </a:pPr>
            <a:r>
              <a:rPr lang="tr-TR" sz="3200" b="1" dirty="0" smtClean="0">
                <a:solidFill>
                  <a:prstClr val="white"/>
                </a:solidFill>
              </a:rPr>
              <a:t>Değişen </a:t>
            </a:r>
            <a:r>
              <a:rPr lang="tr-TR" sz="3200" b="1" dirty="0">
                <a:solidFill>
                  <a:prstClr val="white"/>
                </a:solidFill>
              </a:rPr>
              <a:t>Hukuki </a:t>
            </a:r>
            <a:r>
              <a:rPr lang="tr-TR" sz="3200" b="1" dirty="0" smtClean="0">
                <a:solidFill>
                  <a:prstClr val="white"/>
                </a:solidFill>
              </a:rPr>
              <a:t>Geleneklere İlişkin Zorluk</a:t>
            </a:r>
            <a:endParaRPr lang="tr-TR" sz="3200" b="1" dirty="0">
              <a:solidFill>
                <a:prstClr val="white"/>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613954" y="1161064"/>
            <a:ext cx="7796941" cy="4324261"/>
          </a:xfrm>
          <a:prstGeom prst="rect">
            <a:avLst/>
          </a:prstGeom>
        </p:spPr>
        <p:txBody>
          <a:bodyPr wrap="square">
            <a:spAutoFit/>
          </a:bodyPr>
          <a:lstStyle/>
          <a:p>
            <a:pPr marL="342900" indent="-342900" algn="just">
              <a:buFont typeface="Wingdings" pitchFamily="2" charset="2"/>
              <a:buChar char="ü"/>
            </a:pPr>
            <a:r>
              <a:rPr lang="tr-TR" altLang="en-US" sz="2500" b="1" dirty="0" smtClean="0">
                <a:ea typeface="Verdana" panose="020B0604030504040204" pitchFamily="34" charset="0"/>
                <a:cs typeface="Arial" panose="020B0604020202020204" pitchFamily="34" charset="0"/>
              </a:rPr>
              <a:t>İslam hukuku</a:t>
            </a:r>
            <a:endParaRPr lang="en-GB" altLang="en-US" sz="2500" b="1" dirty="0">
              <a:ea typeface="Verdana" panose="020B0604030504040204" pitchFamily="34" charset="0"/>
              <a:cs typeface="Arial" panose="020B0604020202020204" pitchFamily="34" charset="0"/>
            </a:endParaRPr>
          </a:p>
          <a:p>
            <a:pPr marL="800100" lvl="1" indent="-342900" algn="just">
              <a:buFont typeface="Wingdings" pitchFamily="2" charset="2"/>
              <a:buChar char="ü"/>
            </a:pPr>
            <a:r>
              <a:rPr lang="tr-TR" altLang="en-US" sz="2500" dirty="0" smtClean="0">
                <a:ea typeface="Verdana" panose="020B0604030504040204" pitchFamily="34" charset="0"/>
                <a:cs typeface="Arial" panose="020B0604020202020204" pitchFamily="34" charset="0"/>
              </a:rPr>
              <a:t>7. yüzyıl İslam İmparatorluğuna kadar uzanır</a:t>
            </a:r>
            <a:endParaRPr lang="en-GB" altLang="en-US" sz="2500" dirty="0">
              <a:ea typeface="Verdana" panose="020B0604030504040204" pitchFamily="34" charset="0"/>
              <a:cs typeface="Arial" panose="020B0604020202020204" pitchFamily="34" charset="0"/>
            </a:endParaRPr>
          </a:p>
          <a:p>
            <a:pPr marL="800100" lvl="1" indent="-342900" algn="just">
              <a:buFont typeface="Wingdings" pitchFamily="2" charset="2"/>
              <a:buChar char="ü"/>
            </a:pPr>
            <a:r>
              <a:rPr lang="tr-TR" altLang="en-US" sz="2500" dirty="0" smtClean="0">
                <a:ea typeface="Verdana" panose="020B0604030504040204" pitchFamily="34" charset="0"/>
                <a:cs typeface="Arial" panose="020B0604020202020204" pitchFamily="34" charset="0"/>
              </a:rPr>
              <a:t>Kuran</a:t>
            </a:r>
            <a:r>
              <a:rPr lang="en-US" altLang="en-US" sz="2500" dirty="0" smtClean="0">
                <a:ea typeface="Verdana" panose="020B0604030504040204" pitchFamily="34" charset="0"/>
                <a:cs typeface="Arial" panose="020B0604020202020204" pitchFamily="34" charset="0"/>
              </a:rPr>
              <a:t>, </a:t>
            </a:r>
            <a:r>
              <a:rPr lang="tr-TR" altLang="en-US" sz="2500" dirty="0" smtClean="0">
                <a:ea typeface="Verdana" panose="020B0604030504040204" pitchFamily="34" charset="0"/>
                <a:cs typeface="Arial" panose="020B0604020202020204" pitchFamily="34" charset="0"/>
              </a:rPr>
              <a:t>İslam Sünnet</a:t>
            </a:r>
            <a:r>
              <a:rPr lang="en-US" altLang="en-US" sz="2500" dirty="0" smtClean="0">
                <a:ea typeface="Verdana" panose="020B0604030504040204" pitchFamily="34" charset="0"/>
                <a:cs typeface="Arial" panose="020B0604020202020204" pitchFamily="34" charset="0"/>
              </a:rPr>
              <a:t>, </a:t>
            </a:r>
            <a:r>
              <a:rPr lang="tr-TR" altLang="en-US" sz="2500" dirty="0" smtClean="0">
                <a:ea typeface="Verdana" panose="020B0604030504040204" pitchFamily="34" charset="0"/>
                <a:cs typeface="Arial" panose="020B0604020202020204" pitchFamily="34" charset="0"/>
              </a:rPr>
              <a:t>yargısal fikir birliği ve analojik mantık özellikle önem teşkil eder</a:t>
            </a:r>
            <a:endParaRPr lang="en-GB" altLang="en-US" sz="2500" dirty="0">
              <a:ea typeface="Verdana" panose="020B0604030504040204" pitchFamily="34" charset="0"/>
              <a:cs typeface="Arial" panose="020B0604020202020204" pitchFamily="34" charset="0"/>
            </a:endParaRPr>
          </a:p>
          <a:p>
            <a:pPr marL="800100" lvl="1" indent="-342900" algn="just">
              <a:buFont typeface="Wingdings" pitchFamily="2" charset="2"/>
              <a:buChar char="ü"/>
            </a:pPr>
            <a:r>
              <a:rPr lang="tr-TR" altLang="en-US" sz="2500" dirty="0" smtClean="0">
                <a:ea typeface="Verdana" panose="020B0604030504040204" pitchFamily="34" charset="0"/>
                <a:cs typeface="Arial" panose="020B0604020202020204" pitchFamily="34" charset="0"/>
              </a:rPr>
              <a:t>İslam hukuk sistemlerinin kendine özgü aşikar kuralları vardır</a:t>
            </a:r>
            <a:endParaRPr lang="en-GB" altLang="en-US" sz="2500" dirty="0">
              <a:ea typeface="Verdana" panose="020B0604030504040204" pitchFamily="34" charset="0"/>
              <a:cs typeface="Arial" panose="020B0604020202020204" pitchFamily="34" charset="0"/>
            </a:endParaRPr>
          </a:p>
          <a:p>
            <a:pPr marL="1257300" lvl="2" indent="-342900" algn="just">
              <a:buFont typeface="Wingdings" pitchFamily="2" charset="2"/>
              <a:buChar char="ü"/>
            </a:pPr>
            <a:r>
              <a:rPr lang="tr-TR" altLang="en-US" sz="2500" dirty="0" smtClean="0">
                <a:ea typeface="Verdana" panose="020B0604030504040204" pitchFamily="34" charset="0"/>
                <a:cs typeface="Arial" panose="020B0604020202020204" pitchFamily="34" charset="0"/>
              </a:rPr>
              <a:t>Örneğin bazı İslam hukuk sistemlerinde kadınların ifadesi erkeklerin ifadesine göre daha az değerlidir </a:t>
            </a:r>
            <a:endParaRPr lang="en-GB" altLang="en-US" sz="2500" dirty="0">
              <a:ea typeface="Verdana" panose="020B0604030504040204" pitchFamily="34" charset="0"/>
              <a:cs typeface="Arial" panose="020B0604020202020204" pitchFamily="34" charset="0"/>
            </a:endParaRPr>
          </a:p>
          <a:p>
            <a:pPr marL="800100" lvl="1" indent="-342900" algn="just">
              <a:buFont typeface="Wingdings" pitchFamily="2" charset="2"/>
              <a:buChar char="ü"/>
            </a:pPr>
            <a:r>
              <a:rPr lang="tr-TR" altLang="en-US" sz="2500" dirty="0" smtClean="0">
                <a:ea typeface="Verdana" panose="020B0604030504040204" pitchFamily="34" charset="0"/>
                <a:cs typeface="Arial" panose="020B0604020202020204" pitchFamily="34" charset="0"/>
              </a:rPr>
              <a:t>Bazı örnekler</a:t>
            </a:r>
            <a:r>
              <a:rPr lang="en-GB" altLang="en-US" sz="2500" dirty="0" smtClean="0">
                <a:ea typeface="Verdana" panose="020B0604030504040204" pitchFamily="34" charset="0"/>
                <a:cs typeface="Arial" panose="020B0604020202020204" pitchFamily="34" charset="0"/>
              </a:rPr>
              <a:t>:</a:t>
            </a:r>
            <a:endParaRPr lang="en-GB" altLang="en-US" sz="2500" dirty="0">
              <a:ea typeface="Verdana" panose="020B0604030504040204" pitchFamily="34" charset="0"/>
              <a:cs typeface="Arial" panose="020B0604020202020204" pitchFamily="34" charset="0"/>
            </a:endParaRPr>
          </a:p>
          <a:p>
            <a:pPr marL="1257300" lvl="2" indent="-342900" algn="just">
              <a:buFont typeface="Wingdings" pitchFamily="2" charset="2"/>
              <a:buChar char="ü"/>
            </a:pPr>
            <a:r>
              <a:rPr lang="tr-TR" altLang="en-US" sz="2500" dirty="0" smtClean="0">
                <a:ea typeface="Verdana" panose="020B0604030504040204" pitchFamily="34" charset="0"/>
                <a:cs typeface="Arial" panose="020B0604020202020204" pitchFamily="34" charset="0"/>
              </a:rPr>
              <a:t>Suudi Arabistan</a:t>
            </a:r>
            <a:endParaRPr lang="en-GB" altLang="en-US" sz="2500" dirty="0">
              <a:ea typeface="Verdana" panose="020B0604030504040204" pitchFamily="34" charset="0"/>
              <a:cs typeface="Arial" panose="020B0604020202020204" pitchFamily="34" charset="0"/>
            </a:endParaRPr>
          </a:p>
        </p:txBody>
      </p:sp>
      <p:pic>
        <p:nvPicPr>
          <p:cNvPr id="5" name="Picture 2">
            <a:extLst>
              <a:ext uri="{FF2B5EF4-FFF2-40B4-BE49-F238E27FC236}">
                <a16:creationId xmlns:a16="http://schemas.microsoft.com/office/drawing/2014/main" id="{43793A69-E92C-4EC4-9C79-3DDAD20707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7394" y="4731193"/>
            <a:ext cx="3383281" cy="1749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260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lnSpc>
                <a:spcPct val="80000"/>
              </a:lnSpc>
            </a:pPr>
            <a:r>
              <a:rPr lang="tr-TR" sz="3200" b="1" dirty="0">
                <a:solidFill>
                  <a:prstClr val="white"/>
                </a:solidFill>
              </a:rPr>
              <a:t>Değişen Hukuki </a:t>
            </a:r>
            <a:r>
              <a:rPr lang="tr-TR" sz="3200" b="1" dirty="0" smtClean="0">
                <a:solidFill>
                  <a:prstClr val="white"/>
                </a:solidFill>
              </a:rPr>
              <a:t>Geleneklere İlişkin Zorluk</a:t>
            </a:r>
            <a:endParaRPr lang="tr-TR" sz="3200" b="1" dirty="0">
              <a:solidFill>
                <a:prstClr val="white"/>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88522" y="831231"/>
            <a:ext cx="8933934" cy="5632311"/>
          </a:xfrm>
          <a:prstGeom prst="rect">
            <a:avLst/>
          </a:prstGeom>
        </p:spPr>
        <p:txBody>
          <a:bodyPr wrap="square">
            <a:spAutoFit/>
          </a:bodyPr>
          <a:lstStyle/>
          <a:p>
            <a:pPr marL="342900" indent="-342900" algn="just">
              <a:buFont typeface="Wingdings" pitchFamily="2" charset="2"/>
              <a:buChar char="ü"/>
            </a:pPr>
            <a:r>
              <a:rPr lang="tr-TR" altLang="en-US" sz="2400" b="1" dirty="0" smtClean="0">
                <a:ea typeface="Verdana" panose="020B0604030504040204" pitchFamily="34" charset="0"/>
                <a:cs typeface="Arial" panose="020B0604020202020204" pitchFamily="34" charset="0"/>
              </a:rPr>
              <a:t>Karma hukuk</a:t>
            </a:r>
            <a:endParaRPr lang="en-GB" altLang="en-US" sz="2400" b="1" dirty="0">
              <a:ea typeface="Verdana" panose="020B0604030504040204" pitchFamily="34" charset="0"/>
              <a:cs typeface="Arial" panose="020B0604020202020204" pitchFamily="34" charset="0"/>
            </a:endParaRPr>
          </a:p>
          <a:p>
            <a:pPr marL="800100" lvl="1" indent="-342900" algn="just">
              <a:buFont typeface="Wingdings" pitchFamily="2" charset="2"/>
              <a:buChar char="ü"/>
            </a:pPr>
            <a:r>
              <a:rPr lang="tr-TR" altLang="en-US" sz="2400" dirty="0" smtClean="0">
                <a:ea typeface="Verdana" panose="020B0604030504040204" pitchFamily="34" charset="0"/>
                <a:cs typeface="Arial" panose="020B0604020202020204" pitchFamily="34" charset="0"/>
              </a:rPr>
              <a:t>Ortak Hukuk </a:t>
            </a:r>
            <a:r>
              <a:rPr lang="en-GB" altLang="en-US" sz="2400" dirty="0" smtClean="0">
                <a:ea typeface="Verdana" panose="020B0604030504040204" pitchFamily="34" charset="0"/>
                <a:cs typeface="Arial" panose="020B0604020202020204" pitchFamily="34" charset="0"/>
              </a:rPr>
              <a:t>+ </a:t>
            </a:r>
            <a:r>
              <a:rPr lang="tr-TR" altLang="en-US" sz="2400" dirty="0" smtClean="0">
                <a:ea typeface="Verdana" panose="020B0604030504040204" pitchFamily="34" charset="0"/>
                <a:cs typeface="Arial" panose="020B0604020202020204" pitchFamily="34" charset="0"/>
              </a:rPr>
              <a:t>Medeni Hukuk </a:t>
            </a:r>
            <a:r>
              <a:rPr lang="en-GB" altLang="en-US" sz="2400" dirty="0" smtClean="0">
                <a:ea typeface="Verdana" panose="020B0604030504040204" pitchFamily="34" charset="0"/>
                <a:cs typeface="Arial" panose="020B0604020202020204" pitchFamily="34" charset="0"/>
              </a:rPr>
              <a:t>+ </a:t>
            </a:r>
            <a:r>
              <a:rPr lang="tr-TR" altLang="en-US" sz="2400" dirty="0" smtClean="0">
                <a:ea typeface="Verdana" panose="020B0604030504040204" pitchFamily="34" charset="0"/>
                <a:cs typeface="Arial" panose="020B0604020202020204" pitchFamily="34" charset="0"/>
              </a:rPr>
              <a:t>İslam Hukuku</a:t>
            </a:r>
            <a:endParaRPr lang="tr-TR" altLang="en-US" sz="2400" dirty="0">
              <a:ea typeface="Verdana" panose="020B0604030504040204" pitchFamily="34" charset="0"/>
              <a:cs typeface="Arial" panose="020B0604020202020204" pitchFamily="34" charset="0"/>
            </a:endParaRPr>
          </a:p>
          <a:p>
            <a:pPr marL="800100" lvl="1" indent="-342900" algn="just">
              <a:buFont typeface="Wingdings" pitchFamily="2" charset="2"/>
              <a:buChar char="ü"/>
            </a:pPr>
            <a:r>
              <a:rPr lang="tr-TR" altLang="en-US" sz="2400" dirty="0" smtClean="0">
                <a:ea typeface="Verdana" panose="020B0604030504040204" pitchFamily="34" charset="0"/>
                <a:cs typeface="Arial" panose="020B0604020202020204" pitchFamily="34" charset="0"/>
              </a:rPr>
              <a:t>Ortak Hukuk </a:t>
            </a:r>
            <a:r>
              <a:rPr lang="en-GB" altLang="en-US" sz="2400" dirty="0" smtClean="0">
                <a:ea typeface="Verdana" panose="020B0604030504040204" pitchFamily="34" charset="0"/>
                <a:cs typeface="Arial" panose="020B0604020202020204" pitchFamily="34" charset="0"/>
              </a:rPr>
              <a:t>+ </a:t>
            </a:r>
            <a:r>
              <a:rPr lang="tr-TR" altLang="en-US" sz="2400" dirty="0" smtClean="0">
                <a:ea typeface="Verdana" panose="020B0604030504040204" pitchFamily="34" charset="0"/>
                <a:cs typeface="Arial" panose="020B0604020202020204" pitchFamily="34" charset="0"/>
              </a:rPr>
              <a:t>Medeni Hukuk</a:t>
            </a:r>
            <a:endParaRPr lang="en-GB" altLang="en-US" sz="2400" dirty="0">
              <a:ea typeface="Verdana" panose="020B0604030504040204" pitchFamily="34" charset="0"/>
              <a:cs typeface="Arial" panose="020B0604020202020204" pitchFamily="34" charset="0"/>
            </a:endParaRPr>
          </a:p>
          <a:p>
            <a:pPr marL="800100" lvl="1" indent="-342900" algn="just">
              <a:buFont typeface="Wingdings" pitchFamily="2" charset="2"/>
              <a:buChar char="ü"/>
            </a:pPr>
            <a:r>
              <a:rPr lang="tr-TR" altLang="en-US" sz="2400" dirty="0" smtClean="0">
                <a:ea typeface="Verdana" panose="020B0604030504040204" pitchFamily="34" charset="0"/>
                <a:cs typeface="Arial" panose="020B0604020202020204" pitchFamily="34" charset="0"/>
              </a:rPr>
              <a:t>Ortak Hukuk </a:t>
            </a:r>
            <a:r>
              <a:rPr lang="en-GB" altLang="en-US" sz="2400" dirty="0" smtClean="0">
                <a:ea typeface="Verdana" panose="020B0604030504040204" pitchFamily="34" charset="0"/>
                <a:cs typeface="Arial" panose="020B0604020202020204" pitchFamily="34" charset="0"/>
              </a:rPr>
              <a:t>+ </a:t>
            </a:r>
            <a:r>
              <a:rPr lang="tr-TR" altLang="en-US" sz="2400" dirty="0" smtClean="0">
                <a:ea typeface="Verdana" panose="020B0604030504040204" pitchFamily="34" charset="0"/>
                <a:cs typeface="Arial" panose="020B0604020202020204" pitchFamily="34" charset="0"/>
              </a:rPr>
              <a:t>İslam Hukuku</a:t>
            </a:r>
            <a:endParaRPr lang="en-GB" altLang="en-US" sz="2400" dirty="0">
              <a:ea typeface="Verdana" panose="020B0604030504040204" pitchFamily="34" charset="0"/>
              <a:cs typeface="Arial" panose="020B0604020202020204" pitchFamily="34" charset="0"/>
            </a:endParaRPr>
          </a:p>
          <a:p>
            <a:pPr marL="800100" lvl="1" indent="-342900" algn="just">
              <a:buFont typeface="Wingdings" pitchFamily="2" charset="2"/>
              <a:buChar char="ü"/>
            </a:pPr>
            <a:r>
              <a:rPr lang="tr-TR" altLang="en-US" sz="2400" dirty="0" smtClean="0">
                <a:ea typeface="Verdana" panose="020B0604030504040204" pitchFamily="34" charset="0"/>
                <a:cs typeface="Arial" panose="020B0604020202020204" pitchFamily="34" charset="0"/>
              </a:rPr>
              <a:t>Medeni Hukuk </a:t>
            </a:r>
            <a:r>
              <a:rPr lang="en-GB" altLang="en-US" sz="2400" dirty="0" smtClean="0">
                <a:ea typeface="Verdana" panose="020B0604030504040204" pitchFamily="34" charset="0"/>
                <a:cs typeface="Arial" panose="020B0604020202020204" pitchFamily="34" charset="0"/>
              </a:rPr>
              <a:t>+ </a:t>
            </a:r>
            <a:r>
              <a:rPr lang="tr-TR" altLang="en-US" sz="2400" dirty="0" smtClean="0">
                <a:ea typeface="Verdana" panose="020B0604030504040204" pitchFamily="34" charset="0"/>
                <a:cs typeface="Arial" panose="020B0604020202020204" pitchFamily="34" charset="0"/>
              </a:rPr>
              <a:t>İslam Hukuku</a:t>
            </a:r>
            <a:endParaRPr lang="en-GB" altLang="en-US" sz="2400" dirty="0">
              <a:ea typeface="Verdana" panose="020B0604030504040204" pitchFamily="34" charset="0"/>
              <a:cs typeface="Arial" panose="020B0604020202020204" pitchFamily="34" charset="0"/>
            </a:endParaRPr>
          </a:p>
          <a:p>
            <a:pPr marL="800100" lvl="1" indent="-342900" algn="just">
              <a:buFont typeface="Wingdings" pitchFamily="2" charset="2"/>
              <a:buChar char="ü"/>
            </a:pPr>
            <a:endParaRPr lang="en-GB" altLang="en-US" sz="2400" dirty="0">
              <a:ea typeface="Verdana" panose="020B0604030504040204" pitchFamily="34" charset="0"/>
              <a:cs typeface="Arial" panose="020B0604020202020204" pitchFamily="34" charset="0"/>
            </a:endParaRPr>
          </a:p>
          <a:p>
            <a:pPr marL="342900" indent="-342900" algn="just">
              <a:buFont typeface="Wingdings" pitchFamily="2" charset="2"/>
              <a:buChar char="ü"/>
            </a:pPr>
            <a:r>
              <a:rPr lang="tr-TR" altLang="en-US" sz="2400" dirty="0" smtClean="0">
                <a:ea typeface="Verdana" panose="020B0604030504040204" pitchFamily="34" charset="0"/>
                <a:cs typeface="Arial" panose="020B0604020202020204" pitchFamily="34" charset="0"/>
              </a:rPr>
              <a:t>Çoğu ülkede karma hukuk sistemleri </a:t>
            </a:r>
          </a:p>
          <a:p>
            <a:pPr algn="just"/>
            <a:r>
              <a:rPr lang="tr-TR" altLang="en-US" sz="2400" dirty="0">
                <a:ea typeface="Verdana" panose="020B0604030504040204" pitchFamily="34" charset="0"/>
                <a:cs typeface="Arial" panose="020B0604020202020204" pitchFamily="34" charset="0"/>
              </a:rPr>
              <a:t> </a:t>
            </a:r>
            <a:r>
              <a:rPr lang="tr-TR" altLang="en-US" sz="2400" dirty="0" smtClean="0">
                <a:ea typeface="Verdana" panose="020B0604030504040204" pitchFamily="34" charset="0"/>
                <a:cs typeface="Arial" panose="020B0604020202020204" pitchFamily="34" charset="0"/>
              </a:rPr>
              <a:t>   mevcuttur</a:t>
            </a:r>
            <a:endParaRPr lang="en-GB" altLang="en-US" sz="2400" dirty="0">
              <a:ea typeface="Verdana" panose="020B0604030504040204" pitchFamily="34" charset="0"/>
              <a:cs typeface="Arial" panose="020B0604020202020204" pitchFamily="34" charset="0"/>
            </a:endParaRPr>
          </a:p>
          <a:p>
            <a:pPr marL="342900" indent="-342900" algn="just">
              <a:buFont typeface="Wingdings" pitchFamily="2" charset="2"/>
              <a:buChar char="ü"/>
            </a:pPr>
            <a:endParaRPr lang="en-GB" altLang="en-US" sz="2400" dirty="0">
              <a:ea typeface="Verdana" panose="020B0604030504040204" pitchFamily="34" charset="0"/>
              <a:cs typeface="Arial" panose="020B0604020202020204" pitchFamily="34" charset="0"/>
            </a:endParaRPr>
          </a:p>
          <a:p>
            <a:pPr marL="342900" indent="-342900" algn="just">
              <a:buFont typeface="Wingdings" pitchFamily="2" charset="2"/>
              <a:buChar char="ü"/>
            </a:pPr>
            <a:r>
              <a:rPr lang="tr-TR" altLang="en-US" sz="2400" dirty="0" smtClean="0">
                <a:ea typeface="Verdana" panose="020B0604030504040204" pitchFamily="34" charset="0"/>
                <a:cs typeface="Arial" panose="020B0604020202020204" pitchFamily="34" charset="0"/>
              </a:rPr>
              <a:t>Karma Sistem Örneği</a:t>
            </a:r>
            <a:r>
              <a:rPr lang="en-GB" altLang="en-US" sz="2400" dirty="0" smtClean="0">
                <a:ea typeface="Verdana" panose="020B0604030504040204" pitchFamily="34" charset="0"/>
                <a:cs typeface="Arial" panose="020B0604020202020204" pitchFamily="34" charset="0"/>
              </a:rPr>
              <a:t>: </a:t>
            </a:r>
            <a:r>
              <a:rPr lang="tr-TR" altLang="en-US" sz="2400" dirty="0" err="1" smtClean="0">
                <a:ea typeface="Verdana" panose="020B0604030504040204" pitchFamily="34" charset="0"/>
                <a:cs typeface="Arial" panose="020B0604020202020204" pitchFamily="34" charset="0"/>
              </a:rPr>
              <a:t>Morityus</a:t>
            </a:r>
            <a:r>
              <a:rPr lang="en-GB" altLang="en-US" sz="2400" dirty="0" smtClean="0">
                <a:ea typeface="Verdana" panose="020B0604030504040204" pitchFamily="34" charset="0"/>
                <a:cs typeface="Arial" panose="020B0604020202020204" pitchFamily="34" charset="0"/>
              </a:rPr>
              <a:t> </a:t>
            </a:r>
            <a:endParaRPr lang="en-GB" altLang="en-US" sz="2400" dirty="0">
              <a:ea typeface="Verdana" panose="020B0604030504040204" pitchFamily="34" charset="0"/>
              <a:cs typeface="Arial" panose="020B0604020202020204" pitchFamily="34" charset="0"/>
            </a:endParaRPr>
          </a:p>
          <a:p>
            <a:pPr marL="800100" lvl="1" indent="-342900" algn="just">
              <a:buFont typeface="Wingdings" pitchFamily="2" charset="2"/>
              <a:buChar char="ü"/>
            </a:pPr>
            <a:r>
              <a:rPr lang="tr-TR" altLang="en-US" sz="2400" dirty="0" smtClean="0">
                <a:ea typeface="Verdana" panose="020B0604030504040204" pitchFamily="34" charset="0"/>
                <a:cs typeface="Arial" panose="020B0604020202020204" pitchFamily="34" charset="0"/>
              </a:rPr>
              <a:t>İlk başta Fransa sömürgesi altındaydı </a:t>
            </a:r>
            <a:r>
              <a:rPr lang="en-GB" altLang="en-US" sz="2400" dirty="0" smtClean="0">
                <a:ea typeface="Verdana" panose="020B0604030504040204" pitchFamily="34" charset="0"/>
                <a:cs typeface="Arial" panose="020B0604020202020204" pitchFamily="34" charset="0"/>
              </a:rPr>
              <a:t>(</a:t>
            </a:r>
            <a:r>
              <a:rPr lang="tr-TR" altLang="en-US" sz="2400" dirty="0" smtClean="0">
                <a:ea typeface="Verdana" panose="020B0604030504040204" pitchFamily="34" charset="0"/>
                <a:cs typeface="Arial" panose="020B0604020202020204" pitchFamily="34" charset="0"/>
              </a:rPr>
              <a:t>medeni hukuk etkisi</a:t>
            </a:r>
            <a:r>
              <a:rPr lang="en-GB" altLang="en-US" sz="2400" dirty="0" smtClean="0">
                <a:ea typeface="Verdana" panose="020B0604030504040204" pitchFamily="34" charset="0"/>
                <a:cs typeface="Arial" panose="020B0604020202020204" pitchFamily="34" charset="0"/>
              </a:rPr>
              <a:t>)</a:t>
            </a:r>
            <a:endParaRPr lang="en-GB" altLang="en-US" sz="2400" dirty="0">
              <a:ea typeface="Verdana" panose="020B0604030504040204" pitchFamily="34" charset="0"/>
              <a:cs typeface="Arial" panose="020B0604020202020204" pitchFamily="34" charset="0"/>
            </a:endParaRPr>
          </a:p>
          <a:p>
            <a:pPr marL="800100" lvl="1" indent="-342900" algn="just">
              <a:buFont typeface="Wingdings" pitchFamily="2" charset="2"/>
              <a:buChar char="ü"/>
            </a:pPr>
            <a:r>
              <a:rPr lang="tr-TR" altLang="en-US" sz="2400" dirty="0" smtClean="0">
                <a:ea typeface="Verdana" panose="020B0604030504040204" pitchFamily="34" charset="0"/>
                <a:cs typeface="Arial" panose="020B0604020202020204" pitchFamily="34" charset="0"/>
              </a:rPr>
              <a:t>Sonra Birleşik Krallık sömürgesi altına girdi </a:t>
            </a:r>
            <a:r>
              <a:rPr lang="en-GB" altLang="en-US" sz="2400" dirty="0" smtClean="0">
                <a:ea typeface="Verdana" panose="020B0604030504040204" pitchFamily="34" charset="0"/>
                <a:cs typeface="Arial" panose="020B0604020202020204" pitchFamily="34" charset="0"/>
              </a:rPr>
              <a:t>(</a:t>
            </a:r>
            <a:r>
              <a:rPr lang="tr-TR" altLang="en-US" sz="2400" dirty="0" smtClean="0">
                <a:ea typeface="Verdana" panose="020B0604030504040204" pitchFamily="34" charset="0"/>
                <a:cs typeface="Arial" panose="020B0604020202020204" pitchFamily="34" charset="0"/>
              </a:rPr>
              <a:t>ortak hukuk etkisi</a:t>
            </a:r>
            <a:r>
              <a:rPr lang="en-GB" altLang="en-US" sz="2400" dirty="0" smtClean="0">
                <a:ea typeface="Verdana" panose="020B0604030504040204" pitchFamily="34" charset="0"/>
                <a:cs typeface="Arial" panose="020B0604020202020204" pitchFamily="34" charset="0"/>
              </a:rPr>
              <a:t>)</a:t>
            </a:r>
            <a:endParaRPr lang="en-GB" altLang="en-US" sz="2400" dirty="0">
              <a:ea typeface="Verdana" panose="020B0604030504040204" pitchFamily="34" charset="0"/>
              <a:cs typeface="Arial" panose="020B0604020202020204" pitchFamily="34" charset="0"/>
            </a:endParaRPr>
          </a:p>
          <a:p>
            <a:pPr marL="800100" lvl="1" indent="-342900" algn="just">
              <a:buFont typeface="Wingdings" pitchFamily="2" charset="2"/>
              <a:buChar char="ü"/>
            </a:pPr>
            <a:r>
              <a:rPr lang="en-GB" altLang="en-US" sz="2400" dirty="0" smtClean="0">
                <a:ea typeface="Verdana" panose="020B0604030504040204" pitchFamily="34" charset="0"/>
                <a:cs typeface="Arial" panose="020B0604020202020204" pitchFamily="34" charset="0"/>
              </a:rPr>
              <a:t>~</a:t>
            </a:r>
            <a:r>
              <a:rPr lang="tr-TR" altLang="en-US" sz="2400" dirty="0" smtClean="0">
                <a:ea typeface="Verdana" panose="020B0604030504040204" pitchFamily="34" charset="0"/>
                <a:cs typeface="Arial" panose="020B0604020202020204" pitchFamily="34" charset="0"/>
              </a:rPr>
              <a:t>%</a:t>
            </a:r>
            <a:r>
              <a:rPr lang="en-GB" altLang="en-US" sz="2400" dirty="0" smtClean="0">
                <a:ea typeface="Verdana" panose="020B0604030504040204" pitchFamily="34" charset="0"/>
                <a:cs typeface="Arial" panose="020B0604020202020204" pitchFamily="34" charset="0"/>
              </a:rPr>
              <a:t>18</a:t>
            </a:r>
            <a:r>
              <a:rPr lang="tr-TR" altLang="en-US" sz="2400" dirty="0">
                <a:ea typeface="Verdana" panose="020B0604030504040204" pitchFamily="34" charset="0"/>
                <a:cs typeface="Arial" panose="020B0604020202020204" pitchFamily="34" charset="0"/>
              </a:rPr>
              <a:t> </a:t>
            </a:r>
            <a:r>
              <a:rPr lang="tr-TR" altLang="en-US" sz="2400" dirty="0" smtClean="0">
                <a:ea typeface="Verdana" panose="020B0604030504040204" pitchFamily="34" charset="0"/>
                <a:cs typeface="Arial" panose="020B0604020202020204" pitchFamily="34" charset="0"/>
              </a:rPr>
              <a:t>Müslüman nüfus</a:t>
            </a:r>
            <a:r>
              <a:rPr lang="en-GB" altLang="en-US" sz="2400" dirty="0" smtClean="0">
                <a:ea typeface="Verdana" panose="020B0604030504040204" pitchFamily="34" charset="0"/>
                <a:cs typeface="Arial" panose="020B0604020202020204" pitchFamily="34" charset="0"/>
              </a:rPr>
              <a:t> (</a:t>
            </a:r>
            <a:r>
              <a:rPr lang="tr-TR" altLang="en-US" sz="2400" dirty="0" smtClean="0">
                <a:ea typeface="Verdana" panose="020B0604030504040204" pitchFamily="34" charset="0"/>
                <a:cs typeface="Arial" panose="020B0604020202020204" pitchFamily="34" charset="0"/>
              </a:rPr>
              <a:t>şahsi kanuna İslam hukuku etkisi)</a:t>
            </a:r>
            <a:endParaRPr lang="en-GB" altLang="en-US" sz="2400" dirty="0">
              <a:ea typeface="Verdana" panose="020B060403050404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7C76680-B6D9-4C7D-A694-FB2350962E53}"/>
              </a:ext>
            </a:extLst>
          </p:cNvPr>
          <p:cNvPicPr>
            <a:picLocks noChangeAspect="1"/>
          </p:cNvPicPr>
          <p:nvPr/>
        </p:nvPicPr>
        <p:blipFill>
          <a:blip r:embed="rId4"/>
          <a:stretch>
            <a:fillRect/>
          </a:stretch>
        </p:blipFill>
        <p:spPr>
          <a:xfrm>
            <a:off x="7524891" y="3579085"/>
            <a:ext cx="1497565" cy="998377"/>
          </a:xfrm>
          <a:prstGeom prst="rect">
            <a:avLst/>
          </a:prstGeom>
        </p:spPr>
      </p:pic>
    </p:spTree>
    <p:extLst>
      <p:ext uri="{BB962C8B-B14F-4D97-AF65-F5344CB8AC3E}">
        <p14:creationId xmlns:p14="http://schemas.microsoft.com/office/powerpoint/2010/main" val="4185836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lnSpc>
                <a:spcPct val="80000"/>
              </a:lnSpc>
            </a:pPr>
            <a:r>
              <a:rPr lang="tr-TR" sz="3200" b="1" dirty="0">
                <a:solidFill>
                  <a:prstClr val="white"/>
                </a:solidFill>
              </a:rPr>
              <a:t>Değişen Hukuki </a:t>
            </a:r>
            <a:r>
              <a:rPr lang="tr-TR" sz="3200" b="1" dirty="0" smtClean="0">
                <a:solidFill>
                  <a:prstClr val="white"/>
                </a:solidFill>
              </a:rPr>
              <a:t>Geleneklere İlişkin Zorluk</a:t>
            </a:r>
            <a:endParaRPr lang="tr-TR" sz="3200" b="1" dirty="0">
              <a:solidFill>
                <a:prstClr val="white"/>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613954" y="1159138"/>
            <a:ext cx="7796941" cy="1692771"/>
          </a:xfrm>
          <a:prstGeom prst="rect">
            <a:avLst/>
          </a:prstGeom>
        </p:spPr>
        <p:txBody>
          <a:bodyPr wrap="square">
            <a:spAutoFit/>
          </a:bodyPr>
          <a:lstStyle/>
          <a:p>
            <a:pPr algn="ctr"/>
            <a:r>
              <a:rPr lang="tr-TR" altLang="en-US" sz="2600" b="1" dirty="0" smtClean="0">
                <a:ea typeface="Verdana" panose="020B0604030504040204" pitchFamily="34" charset="0"/>
                <a:cs typeface="Arial" panose="020B0604020202020204" pitchFamily="34" charset="0"/>
              </a:rPr>
              <a:t>Roller ve görevler hukuk sistemlerine göre değişiklik gösterir</a:t>
            </a:r>
          </a:p>
          <a:p>
            <a:pPr algn="ctr"/>
            <a:endParaRPr lang="en-GB" altLang="en-US" sz="2600" b="1" dirty="0">
              <a:ea typeface="Verdana" panose="020B0604030504040204" pitchFamily="34" charset="0"/>
              <a:cs typeface="Arial" panose="020B0604020202020204" pitchFamily="34" charset="0"/>
            </a:endParaRPr>
          </a:p>
          <a:p>
            <a:pPr algn="ctr"/>
            <a:r>
              <a:rPr lang="tr-TR" altLang="en-US" sz="2600" b="1" dirty="0" smtClean="0">
                <a:solidFill>
                  <a:srgbClr val="FF0000"/>
                </a:solidFill>
                <a:ea typeface="Verdana" panose="020B0604030504040204" pitchFamily="34" charset="0"/>
                <a:cs typeface="Arial" panose="020B0604020202020204" pitchFamily="34" charset="0"/>
              </a:rPr>
              <a:t>Polis</a:t>
            </a:r>
            <a:endParaRPr lang="en-GB" altLang="en-US" sz="2600" dirty="0">
              <a:solidFill>
                <a:srgbClr val="FF0000"/>
              </a:solidFill>
              <a:ea typeface="Verdana" panose="020B0604030504040204" pitchFamily="34" charset="0"/>
              <a:cs typeface="Arial" panose="020B0604020202020204" pitchFamily="34" charset="0"/>
            </a:endParaRPr>
          </a:p>
        </p:txBody>
      </p:sp>
      <p:sp>
        <p:nvSpPr>
          <p:cNvPr id="5" name="TextBox 4">
            <a:extLst>
              <a:ext uri="{FF2B5EF4-FFF2-40B4-BE49-F238E27FC236}">
                <a16:creationId xmlns:a16="http://schemas.microsoft.com/office/drawing/2014/main" id="{21DDDE17-A8C1-444E-A4F2-356C80838117}"/>
              </a:ext>
            </a:extLst>
          </p:cNvPr>
          <p:cNvSpPr txBox="1"/>
          <p:nvPr/>
        </p:nvSpPr>
        <p:spPr>
          <a:xfrm>
            <a:off x="359543" y="2759829"/>
            <a:ext cx="4107954" cy="2585323"/>
          </a:xfrm>
          <a:prstGeom prst="rect">
            <a:avLst/>
          </a:prstGeom>
          <a:noFill/>
        </p:spPr>
        <p:txBody>
          <a:bodyPr wrap="square" rtlCol="0">
            <a:spAutoFit/>
          </a:bodyPr>
          <a:lstStyle/>
          <a:p>
            <a:pPr algn="ctr"/>
            <a:r>
              <a:rPr lang="tr-TR" b="1" dirty="0" smtClean="0"/>
              <a:t>Ortak Hukuk</a:t>
            </a:r>
            <a:endParaRPr lang="en-US" b="1" dirty="0"/>
          </a:p>
          <a:p>
            <a:pPr algn="just"/>
            <a:endParaRPr lang="en-US" b="1" dirty="0"/>
          </a:p>
          <a:p>
            <a:pPr marL="285750" indent="-285750" algn="just">
              <a:buFont typeface="Wingdings" panose="05000000000000000000" pitchFamily="2" charset="2"/>
              <a:buChar char="Ø"/>
            </a:pPr>
            <a:r>
              <a:rPr lang="tr-TR" dirty="0" smtClean="0"/>
              <a:t>Önemli bireysel inceleme yetkileri </a:t>
            </a:r>
            <a:endParaRPr lang="en-US" dirty="0"/>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tr-TR" sz="1800" dirty="0" smtClean="0"/>
              <a:t>Delil toplamak ve muhafaza etmekle sorumlu</a:t>
            </a:r>
            <a:endParaRPr lang="en-US" sz="1800" dirty="0"/>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tr-TR" dirty="0" smtClean="0"/>
              <a:t>Bazı inceleme yetkilerinin kullanılması adli izin gerektirebilir</a:t>
            </a:r>
            <a:endParaRPr lang="x-none" dirty="0"/>
          </a:p>
        </p:txBody>
      </p:sp>
      <p:sp>
        <p:nvSpPr>
          <p:cNvPr id="8" name="TextBox 7">
            <a:extLst>
              <a:ext uri="{FF2B5EF4-FFF2-40B4-BE49-F238E27FC236}">
                <a16:creationId xmlns:a16="http://schemas.microsoft.com/office/drawing/2014/main" id="{9ECA4161-200D-496F-B9E1-D75C5513C255}"/>
              </a:ext>
            </a:extLst>
          </p:cNvPr>
          <p:cNvSpPr txBox="1"/>
          <p:nvPr/>
        </p:nvSpPr>
        <p:spPr>
          <a:xfrm>
            <a:off x="4676505" y="2759829"/>
            <a:ext cx="4107954" cy="3139321"/>
          </a:xfrm>
          <a:prstGeom prst="rect">
            <a:avLst/>
          </a:prstGeom>
          <a:noFill/>
        </p:spPr>
        <p:txBody>
          <a:bodyPr wrap="square" rtlCol="0">
            <a:spAutoFit/>
          </a:bodyPr>
          <a:lstStyle/>
          <a:p>
            <a:pPr algn="ctr"/>
            <a:r>
              <a:rPr lang="tr-TR" b="1" dirty="0" smtClean="0"/>
              <a:t>Medeni Hukuk</a:t>
            </a:r>
            <a:endParaRPr lang="en-US" b="1" dirty="0"/>
          </a:p>
          <a:p>
            <a:pPr algn="just"/>
            <a:endParaRPr lang="en-US" b="1" dirty="0"/>
          </a:p>
          <a:p>
            <a:pPr marL="285750" indent="-285750" algn="just">
              <a:buFont typeface="Wingdings" panose="05000000000000000000" pitchFamily="2" charset="2"/>
              <a:buChar char="Ø"/>
            </a:pPr>
            <a:r>
              <a:rPr lang="tr-TR" dirty="0" smtClean="0"/>
              <a:t>Kısıtlı bireysel inceleme yetkileri </a:t>
            </a:r>
            <a:r>
              <a:rPr lang="en-US" dirty="0" smtClean="0"/>
              <a:t> </a:t>
            </a:r>
            <a:endParaRPr lang="en-US" dirty="0"/>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tr-TR" sz="1800" dirty="0" smtClean="0"/>
              <a:t>Savcıları suçlar hakkında bilgilendirmekle sorumlu</a:t>
            </a:r>
            <a:endParaRPr lang="en-US" sz="1800" dirty="0"/>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tr-TR" dirty="0" smtClean="0"/>
              <a:t>İnceleme yetkilerini kullanarak bir soruşturmada sorgu hakimine veya savcısına destek vermesi gerekebilir</a:t>
            </a:r>
            <a:endParaRPr lang="x-none" dirty="0"/>
          </a:p>
        </p:txBody>
      </p:sp>
    </p:spTree>
    <p:extLst>
      <p:ext uri="{BB962C8B-B14F-4D97-AF65-F5344CB8AC3E}">
        <p14:creationId xmlns:p14="http://schemas.microsoft.com/office/powerpoint/2010/main" val="4002117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lnSpc>
                <a:spcPct val="80000"/>
              </a:lnSpc>
            </a:pPr>
            <a:r>
              <a:rPr lang="tr-TR" sz="3200" b="1" dirty="0">
                <a:solidFill>
                  <a:prstClr val="white"/>
                </a:solidFill>
              </a:rPr>
              <a:t>Değişen Hukuki </a:t>
            </a:r>
            <a:r>
              <a:rPr lang="tr-TR" sz="3200" b="1" dirty="0" smtClean="0">
                <a:solidFill>
                  <a:prstClr val="white"/>
                </a:solidFill>
              </a:rPr>
              <a:t>Geleneklere İlişkin Zorluk</a:t>
            </a:r>
            <a:endParaRPr lang="tr-TR" sz="3200" b="1" dirty="0">
              <a:solidFill>
                <a:prstClr val="white"/>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613954" y="1159138"/>
            <a:ext cx="7796941" cy="1692771"/>
          </a:xfrm>
          <a:prstGeom prst="rect">
            <a:avLst/>
          </a:prstGeom>
        </p:spPr>
        <p:txBody>
          <a:bodyPr wrap="square">
            <a:spAutoFit/>
          </a:bodyPr>
          <a:lstStyle/>
          <a:p>
            <a:pPr lvl="0" algn="ctr"/>
            <a:r>
              <a:rPr lang="tr-TR" altLang="en-US" sz="2600" b="1" dirty="0">
                <a:solidFill>
                  <a:prstClr val="black"/>
                </a:solidFill>
                <a:ea typeface="Verdana" panose="020B0604030504040204" pitchFamily="34" charset="0"/>
                <a:cs typeface="Arial" panose="020B0604020202020204" pitchFamily="34" charset="0"/>
              </a:rPr>
              <a:t>Roller ve görevler hukuk sistemlerine göre değişiklik gösterir</a:t>
            </a:r>
          </a:p>
          <a:p>
            <a:pPr algn="ctr"/>
            <a:endParaRPr lang="en-GB" altLang="en-US" sz="2600" b="1" dirty="0">
              <a:ea typeface="Verdana" panose="020B0604030504040204" pitchFamily="34" charset="0"/>
              <a:cs typeface="Arial" panose="020B0604020202020204" pitchFamily="34" charset="0"/>
            </a:endParaRPr>
          </a:p>
          <a:p>
            <a:pPr algn="ctr"/>
            <a:r>
              <a:rPr lang="tr-TR" altLang="en-US" sz="2600" b="1" dirty="0" smtClean="0">
                <a:solidFill>
                  <a:srgbClr val="FF0000"/>
                </a:solidFill>
                <a:ea typeface="Verdana" panose="020B0604030504040204" pitchFamily="34" charset="0"/>
                <a:cs typeface="Arial" panose="020B0604020202020204" pitchFamily="34" charset="0"/>
              </a:rPr>
              <a:t>Savcı</a:t>
            </a:r>
            <a:endParaRPr lang="en-GB" altLang="en-US" sz="2600" dirty="0">
              <a:solidFill>
                <a:srgbClr val="FF0000"/>
              </a:solidFill>
              <a:ea typeface="Verdana" panose="020B0604030504040204" pitchFamily="34" charset="0"/>
              <a:cs typeface="Arial" panose="020B0604020202020204" pitchFamily="34" charset="0"/>
            </a:endParaRPr>
          </a:p>
        </p:txBody>
      </p:sp>
      <p:sp>
        <p:nvSpPr>
          <p:cNvPr id="5" name="TextBox 4">
            <a:extLst>
              <a:ext uri="{FF2B5EF4-FFF2-40B4-BE49-F238E27FC236}">
                <a16:creationId xmlns:a16="http://schemas.microsoft.com/office/drawing/2014/main" id="{21DDDE17-A8C1-444E-A4F2-356C80838117}"/>
              </a:ext>
            </a:extLst>
          </p:cNvPr>
          <p:cNvSpPr txBox="1"/>
          <p:nvPr/>
        </p:nvSpPr>
        <p:spPr>
          <a:xfrm>
            <a:off x="359543" y="2759829"/>
            <a:ext cx="4107954" cy="3693319"/>
          </a:xfrm>
          <a:prstGeom prst="rect">
            <a:avLst/>
          </a:prstGeom>
          <a:noFill/>
        </p:spPr>
        <p:txBody>
          <a:bodyPr wrap="square" rtlCol="0">
            <a:spAutoFit/>
          </a:bodyPr>
          <a:lstStyle/>
          <a:p>
            <a:pPr algn="ctr"/>
            <a:r>
              <a:rPr lang="tr-TR" b="1" dirty="0" smtClean="0"/>
              <a:t>Ortak Hukuk</a:t>
            </a:r>
            <a:endParaRPr lang="en-US" b="1" dirty="0"/>
          </a:p>
          <a:p>
            <a:pPr algn="just"/>
            <a:endParaRPr lang="en-US" b="1" dirty="0"/>
          </a:p>
          <a:p>
            <a:pPr marL="285750" indent="-285750" algn="just">
              <a:buFont typeface="Wingdings" panose="05000000000000000000" pitchFamily="2" charset="2"/>
              <a:buChar char="Ø"/>
            </a:pPr>
            <a:r>
              <a:rPr lang="tr-TR" sz="1800" dirty="0" smtClean="0"/>
              <a:t>Soruşturmalarda kısıtlı role sahip</a:t>
            </a:r>
            <a:endParaRPr lang="en-US" sz="1800" dirty="0"/>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tr-TR" sz="1800" dirty="0" smtClean="0"/>
              <a:t>Dava açmak ve kovuşturma için yeterli delilin olup olmadığını tespit eder</a:t>
            </a:r>
            <a:endParaRPr lang="en-US" sz="1800" dirty="0"/>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tr-TR" sz="1800" dirty="0" smtClean="0"/>
              <a:t>Duruşmada polis tarafından toplanan delilleri sunar</a:t>
            </a:r>
            <a:endParaRPr lang="en-US" sz="1800" dirty="0"/>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tr-TR" sz="1800" dirty="0" smtClean="0"/>
              <a:t>Tanıkların dinlenmesini gerçekleştirir </a:t>
            </a:r>
            <a:endParaRPr lang="x-none" dirty="0"/>
          </a:p>
        </p:txBody>
      </p:sp>
      <p:sp>
        <p:nvSpPr>
          <p:cNvPr id="8" name="TextBox 7">
            <a:extLst>
              <a:ext uri="{FF2B5EF4-FFF2-40B4-BE49-F238E27FC236}">
                <a16:creationId xmlns:a16="http://schemas.microsoft.com/office/drawing/2014/main" id="{9ECA4161-200D-496F-B9E1-D75C5513C255}"/>
              </a:ext>
            </a:extLst>
          </p:cNvPr>
          <p:cNvSpPr txBox="1"/>
          <p:nvPr/>
        </p:nvSpPr>
        <p:spPr>
          <a:xfrm>
            <a:off x="4676505" y="2759829"/>
            <a:ext cx="4107954" cy="3416320"/>
          </a:xfrm>
          <a:prstGeom prst="rect">
            <a:avLst/>
          </a:prstGeom>
          <a:noFill/>
        </p:spPr>
        <p:txBody>
          <a:bodyPr wrap="square" rtlCol="0">
            <a:spAutoFit/>
          </a:bodyPr>
          <a:lstStyle/>
          <a:p>
            <a:pPr algn="ctr"/>
            <a:r>
              <a:rPr lang="tr-TR" b="1" dirty="0" smtClean="0"/>
              <a:t>Medeni Hukuk</a:t>
            </a:r>
            <a:endParaRPr lang="en-US" b="1" dirty="0"/>
          </a:p>
          <a:p>
            <a:pPr algn="just"/>
            <a:endParaRPr lang="en-US" b="1" dirty="0"/>
          </a:p>
          <a:p>
            <a:pPr marL="285750" indent="-285750" algn="just">
              <a:buFont typeface="Wingdings" panose="05000000000000000000" pitchFamily="2" charset="2"/>
              <a:buChar char="Ø"/>
            </a:pPr>
            <a:r>
              <a:rPr lang="tr-TR" sz="1800" dirty="0" smtClean="0"/>
              <a:t>Doğru usullerin takip edilmesini sağlamak için soruşturmalarda rol oynar</a:t>
            </a:r>
            <a:endParaRPr lang="en-US" sz="1800" dirty="0"/>
          </a:p>
          <a:p>
            <a:pPr marL="285750" indent="-285750" algn="just">
              <a:buFont typeface="Wingdings" panose="05000000000000000000" pitchFamily="2" charset="2"/>
              <a:buChar char="Ø"/>
            </a:pPr>
            <a:endParaRPr lang="en-US" sz="1800" dirty="0"/>
          </a:p>
          <a:p>
            <a:pPr marL="285750" indent="-285750" algn="just">
              <a:buFont typeface="Wingdings" panose="05000000000000000000" pitchFamily="2" charset="2"/>
              <a:buChar char="Ø"/>
            </a:pPr>
            <a:r>
              <a:rPr lang="tr-TR" sz="1800" dirty="0" smtClean="0"/>
              <a:t>Davanın sorgu hakimine yönlendirilmesi için yeterli delilin olup olmadığını tespit eder</a:t>
            </a:r>
            <a:endParaRPr lang="en-US" sz="1800" dirty="0"/>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tr-TR" dirty="0" smtClean="0"/>
              <a:t>Sorgu hakimine danışman olarak hizmet eder</a:t>
            </a:r>
            <a:endParaRPr lang="x-none" dirty="0"/>
          </a:p>
        </p:txBody>
      </p:sp>
    </p:spTree>
    <p:extLst>
      <p:ext uri="{BB962C8B-B14F-4D97-AF65-F5344CB8AC3E}">
        <p14:creationId xmlns:p14="http://schemas.microsoft.com/office/powerpoint/2010/main" val="11700546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lnSpc>
                <a:spcPct val="80000"/>
              </a:lnSpc>
            </a:pPr>
            <a:r>
              <a:rPr lang="tr-TR" sz="3200" b="1" dirty="0">
                <a:solidFill>
                  <a:prstClr val="white"/>
                </a:solidFill>
              </a:rPr>
              <a:t>Değişen Hukuki </a:t>
            </a:r>
            <a:r>
              <a:rPr lang="tr-TR" sz="3200" b="1" dirty="0" smtClean="0">
                <a:solidFill>
                  <a:prstClr val="white"/>
                </a:solidFill>
              </a:rPr>
              <a:t>Geleneklere İlişkin Zorluk</a:t>
            </a:r>
            <a:endParaRPr lang="tr-TR" sz="3200" b="1" dirty="0">
              <a:solidFill>
                <a:prstClr val="white"/>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613954" y="1159138"/>
            <a:ext cx="7796941" cy="1692771"/>
          </a:xfrm>
          <a:prstGeom prst="rect">
            <a:avLst/>
          </a:prstGeom>
        </p:spPr>
        <p:txBody>
          <a:bodyPr wrap="square">
            <a:spAutoFit/>
          </a:bodyPr>
          <a:lstStyle/>
          <a:p>
            <a:pPr algn="ctr"/>
            <a:r>
              <a:rPr lang="tr-TR" altLang="en-US" sz="2600" b="1" dirty="0" smtClean="0">
                <a:ea typeface="Verdana" panose="020B0604030504040204" pitchFamily="34" charset="0"/>
                <a:cs typeface="Arial" panose="020B0604020202020204" pitchFamily="34" charset="0"/>
              </a:rPr>
              <a:t>Roller ve görevler hukuk sistemlerine göre değişiklik gösterir</a:t>
            </a:r>
          </a:p>
          <a:p>
            <a:pPr algn="ctr"/>
            <a:endParaRPr lang="en-GB" altLang="en-US" sz="2600" b="1" dirty="0">
              <a:ea typeface="Verdana" panose="020B0604030504040204" pitchFamily="34" charset="0"/>
              <a:cs typeface="Arial" panose="020B0604020202020204" pitchFamily="34" charset="0"/>
            </a:endParaRPr>
          </a:p>
          <a:p>
            <a:pPr algn="ctr"/>
            <a:r>
              <a:rPr lang="tr-TR" altLang="en-US" sz="2600" b="1" dirty="0" smtClean="0">
                <a:solidFill>
                  <a:srgbClr val="FF0000"/>
                </a:solidFill>
                <a:ea typeface="Verdana" panose="020B0604030504040204" pitchFamily="34" charset="0"/>
                <a:cs typeface="Arial" panose="020B0604020202020204" pitchFamily="34" charset="0"/>
              </a:rPr>
              <a:t>Hakim</a:t>
            </a:r>
            <a:r>
              <a:rPr lang="en-GB" altLang="en-US" sz="2600" b="1" dirty="0" smtClean="0">
                <a:solidFill>
                  <a:srgbClr val="FF0000"/>
                </a:solidFill>
                <a:ea typeface="Verdana" panose="020B0604030504040204" pitchFamily="34" charset="0"/>
                <a:cs typeface="Arial" panose="020B0604020202020204" pitchFamily="34" charset="0"/>
              </a:rPr>
              <a:t> </a:t>
            </a:r>
            <a:r>
              <a:rPr lang="en-GB" altLang="en-US" sz="2600" b="1" dirty="0">
                <a:solidFill>
                  <a:srgbClr val="FF0000"/>
                </a:solidFill>
                <a:ea typeface="Verdana" panose="020B0604030504040204" pitchFamily="34" charset="0"/>
                <a:cs typeface="Arial" panose="020B0604020202020204" pitchFamily="34" charset="0"/>
              </a:rPr>
              <a:t>/ </a:t>
            </a:r>
            <a:r>
              <a:rPr lang="tr-TR" altLang="en-US" sz="2600" b="1" dirty="0" smtClean="0">
                <a:solidFill>
                  <a:srgbClr val="FF0000"/>
                </a:solidFill>
                <a:ea typeface="Verdana" panose="020B0604030504040204" pitchFamily="34" charset="0"/>
                <a:cs typeface="Arial" panose="020B0604020202020204" pitchFamily="34" charset="0"/>
              </a:rPr>
              <a:t>Sorgu Hakimi </a:t>
            </a:r>
            <a:r>
              <a:rPr lang="en-GB" altLang="en-US" sz="2600" b="1" dirty="0" smtClean="0">
                <a:solidFill>
                  <a:srgbClr val="FF0000"/>
                </a:solidFill>
                <a:ea typeface="Verdana" panose="020B0604030504040204" pitchFamily="34" charset="0"/>
                <a:cs typeface="Arial" panose="020B0604020202020204" pitchFamily="34" charset="0"/>
              </a:rPr>
              <a:t>(</a:t>
            </a:r>
            <a:r>
              <a:rPr lang="en-GB" altLang="en-US" sz="2600" b="1" dirty="0" err="1" smtClean="0">
                <a:solidFill>
                  <a:srgbClr val="FF0000"/>
                </a:solidFill>
                <a:ea typeface="Verdana" panose="020B0604030504040204" pitchFamily="34" charset="0"/>
                <a:cs typeface="Arial" panose="020B0604020202020204" pitchFamily="34" charset="0"/>
              </a:rPr>
              <a:t>juge</a:t>
            </a:r>
            <a:r>
              <a:rPr lang="en-GB" altLang="en-US" sz="2600" b="1" dirty="0" smtClean="0">
                <a:solidFill>
                  <a:srgbClr val="FF0000"/>
                </a:solidFill>
                <a:ea typeface="Verdana" panose="020B0604030504040204" pitchFamily="34" charset="0"/>
                <a:cs typeface="Arial" panose="020B0604020202020204" pitchFamily="34" charset="0"/>
              </a:rPr>
              <a:t> </a:t>
            </a:r>
            <a:r>
              <a:rPr lang="en-GB" altLang="en-US" sz="2600" b="1" dirty="0" err="1">
                <a:solidFill>
                  <a:srgbClr val="FF0000"/>
                </a:solidFill>
                <a:ea typeface="Verdana" panose="020B0604030504040204" pitchFamily="34" charset="0"/>
                <a:cs typeface="Arial" panose="020B0604020202020204" pitchFamily="34" charset="0"/>
              </a:rPr>
              <a:t>d’instruction</a:t>
            </a:r>
            <a:r>
              <a:rPr lang="en-GB" altLang="en-US" sz="2600" b="1" dirty="0">
                <a:solidFill>
                  <a:srgbClr val="FF0000"/>
                </a:solidFill>
                <a:ea typeface="Verdana" panose="020B0604030504040204" pitchFamily="34" charset="0"/>
                <a:cs typeface="Arial" panose="020B0604020202020204" pitchFamily="34" charset="0"/>
              </a:rPr>
              <a:t>)  </a:t>
            </a:r>
            <a:endParaRPr lang="en-GB" altLang="en-US" sz="2600" dirty="0">
              <a:solidFill>
                <a:srgbClr val="FF0000"/>
              </a:solidFill>
              <a:ea typeface="Verdana" panose="020B0604030504040204" pitchFamily="34" charset="0"/>
              <a:cs typeface="Arial" panose="020B0604020202020204" pitchFamily="34" charset="0"/>
            </a:endParaRPr>
          </a:p>
        </p:txBody>
      </p:sp>
      <p:sp>
        <p:nvSpPr>
          <p:cNvPr id="5" name="TextBox 4">
            <a:extLst>
              <a:ext uri="{FF2B5EF4-FFF2-40B4-BE49-F238E27FC236}">
                <a16:creationId xmlns:a16="http://schemas.microsoft.com/office/drawing/2014/main" id="{21DDDE17-A8C1-444E-A4F2-356C80838117}"/>
              </a:ext>
            </a:extLst>
          </p:cNvPr>
          <p:cNvSpPr txBox="1"/>
          <p:nvPr/>
        </p:nvSpPr>
        <p:spPr>
          <a:xfrm>
            <a:off x="359543" y="2759829"/>
            <a:ext cx="4107954" cy="3139321"/>
          </a:xfrm>
          <a:prstGeom prst="rect">
            <a:avLst/>
          </a:prstGeom>
          <a:noFill/>
        </p:spPr>
        <p:txBody>
          <a:bodyPr wrap="square" rtlCol="0">
            <a:spAutoFit/>
          </a:bodyPr>
          <a:lstStyle/>
          <a:p>
            <a:pPr algn="ctr"/>
            <a:r>
              <a:rPr lang="tr-TR" b="1" dirty="0" smtClean="0"/>
              <a:t>Ortak Hukuk </a:t>
            </a:r>
            <a:r>
              <a:rPr lang="en-US" b="1" dirty="0" smtClean="0"/>
              <a:t>(</a:t>
            </a:r>
            <a:r>
              <a:rPr lang="tr-TR" b="1" dirty="0" smtClean="0"/>
              <a:t>hakim</a:t>
            </a:r>
            <a:r>
              <a:rPr lang="en-US" b="1" dirty="0" smtClean="0"/>
              <a:t>)</a:t>
            </a:r>
            <a:endParaRPr lang="en-US" b="1" dirty="0"/>
          </a:p>
          <a:p>
            <a:pPr algn="just"/>
            <a:endParaRPr lang="en-US" b="1" dirty="0"/>
          </a:p>
          <a:p>
            <a:pPr marL="285750" indent="-285750" algn="just">
              <a:buFont typeface="Wingdings" panose="05000000000000000000" pitchFamily="2" charset="2"/>
              <a:buChar char="Ø"/>
            </a:pPr>
            <a:r>
              <a:rPr lang="tr-TR" sz="1800" dirty="0" smtClean="0"/>
              <a:t>Bilirkişi olarak davranır</a:t>
            </a:r>
            <a:endParaRPr lang="en-US" sz="1800" dirty="0"/>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tr-TR" dirty="0" smtClean="0"/>
              <a:t>Soruşturmalardaki rolü, soruşturma tedbirlerinin uygulanmasında polise  yetki/izin vermekle kısıtlıdır</a:t>
            </a:r>
            <a:endParaRPr lang="en-US" sz="1800" dirty="0"/>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tr-TR" sz="1800" dirty="0" smtClean="0"/>
              <a:t>Kanunları yorumlar, savcı ve savunma avukatı tarafından sunulan davaya göre karar alır</a:t>
            </a:r>
            <a:endParaRPr lang="en-US" dirty="0"/>
          </a:p>
        </p:txBody>
      </p:sp>
      <p:sp>
        <p:nvSpPr>
          <p:cNvPr id="8" name="TextBox 7">
            <a:extLst>
              <a:ext uri="{FF2B5EF4-FFF2-40B4-BE49-F238E27FC236}">
                <a16:creationId xmlns:a16="http://schemas.microsoft.com/office/drawing/2014/main" id="{9ECA4161-200D-496F-B9E1-D75C5513C255}"/>
              </a:ext>
            </a:extLst>
          </p:cNvPr>
          <p:cNvSpPr txBox="1"/>
          <p:nvPr/>
        </p:nvSpPr>
        <p:spPr>
          <a:xfrm>
            <a:off x="4676505" y="2759829"/>
            <a:ext cx="4107954" cy="3139321"/>
          </a:xfrm>
          <a:prstGeom prst="rect">
            <a:avLst/>
          </a:prstGeom>
          <a:noFill/>
        </p:spPr>
        <p:txBody>
          <a:bodyPr wrap="square" rtlCol="0">
            <a:spAutoFit/>
          </a:bodyPr>
          <a:lstStyle/>
          <a:p>
            <a:pPr algn="ctr"/>
            <a:r>
              <a:rPr lang="tr-TR" b="1" dirty="0" smtClean="0"/>
              <a:t>Medeni Hukuk </a:t>
            </a:r>
            <a:r>
              <a:rPr lang="en-US" b="1" dirty="0" smtClean="0"/>
              <a:t>(</a:t>
            </a:r>
            <a:r>
              <a:rPr lang="tr-TR" b="1" dirty="0" smtClean="0"/>
              <a:t>sorgu hakimi</a:t>
            </a:r>
            <a:r>
              <a:rPr lang="en-US" b="1" dirty="0" smtClean="0"/>
              <a:t>)</a:t>
            </a:r>
            <a:endParaRPr lang="en-US" b="1" dirty="0"/>
          </a:p>
          <a:p>
            <a:pPr algn="just"/>
            <a:endParaRPr lang="en-US" b="1" dirty="0"/>
          </a:p>
          <a:p>
            <a:pPr marL="285750" indent="-285750" algn="just">
              <a:buFont typeface="Wingdings" panose="05000000000000000000" pitchFamily="2" charset="2"/>
              <a:buChar char="Ø"/>
            </a:pPr>
            <a:r>
              <a:rPr lang="tr-TR" sz="1800" dirty="0" smtClean="0"/>
              <a:t>Cezai soruşturmayı yürütür </a:t>
            </a:r>
            <a:endParaRPr lang="en-US" sz="1800" dirty="0"/>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tr-TR" dirty="0" smtClean="0"/>
              <a:t>Tanıkları dinler</a:t>
            </a:r>
            <a:endParaRPr lang="en-US" dirty="0"/>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tr-TR" dirty="0" smtClean="0"/>
              <a:t>İzin vermek veya olay yerini ziyaret etmek gibi geniş yetkilere sahiptir</a:t>
            </a:r>
            <a:endParaRPr lang="en-US" dirty="0"/>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tr-TR" dirty="0" smtClean="0"/>
              <a:t>Davayı mahkemeye yönlendirir </a:t>
            </a:r>
            <a:r>
              <a:rPr lang="en-US" dirty="0" smtClean="0"/>
              <a:t>(</a:t>
            </a:r>
            <a:r>
              <a:rPr lang="tr-TR" dirty="0" smtClean="0"/>
              <a:t>daimi hakime</a:t>
            </a:r>
            <a:r>
              <a:rPr lang="en-US" dirty="0" smtClean="0"/>
              <a:t>)</a:t>
            </a:r>
            <a:endParaRPr lang="x-none" dirty="0"/>
          </a:p>
        </p:txBody>
      </p:sp>
    </p:spTree>
    <p:extLst>
      <p:ext uri="{BB962C8B-B14F-4D97-AF65-F5344CB8AC3E}">
        <p14:creationId xmlns:p14="http://schemas.microsoft.com/office/powerpoint/2010/main" val="30162177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lnSpc>
                <a:spcPct val="80000"/>
              </a:lnSpc>
            </a:pPr>
            <a:r>
              <a:rPr lang="tr-TR" sz="3200" b="1" dirty="0">
                <a:solidFill>
                  <a:prstClr val="white"/>
                </a:solidFill>
              </a:rPr>
              <a:t>Değişen Hukuki </a:t>
            </a:r>
            <a:r>
              <a:rPr lang="tr-TR" sz="3200" b="1" dirty="0" smtClean="0">
                <a:solidFill>
                  <a:prstClr val="white"/>
                </a:solidFill>
              </a:rPr>
              <a:t>Geleneklere İlişkin Zorluk</a:t>
            </a:r>
            <a:endParaRPr lang="tr-TR" sz="3200" b="1" dirty="0">
              <a:solidFill>
                <a:prstClr val="white"/>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613954" y="1159138"/>
            <a:ext cx="7796941" cy="1692771"/>
          </a:xfrm>
          <a:prstGeom prst="rect">
            <a:avLst/>
          </a:prstGeom>
        </p:spPr>
        <p:txBody>
          <a:bodyPr wrap="square">
            <a:spAutoFit/>
          </a:bodyPr>
          <a:lstStyle/>
          <a:p>
            <a:pPr lvl="0" algn="ctr"/>
            <a:r>
              <a:rPr lang="tr-TR" altLang="en-US" sz="2600" b="1" dirty="0">
                <a:solidFill>
                  <a:prstClr val="black"/>
                </a:solidFill>
                <a:ea typeface="Verdana" panose="020B0604030504040204" pitchFamily="34" charset="0"/>
                <a:cs typeface="Arial" panose="020B0604020202020204" pitchFamily="34" charset="0"/>
              </a:rPr>
              <a:t>Roller ve görevler hukuk sistemlerine göre değişiklik gösterir</a:t>
            </a:r>
          </a:p>
          <a:p>
            <a:pPr algn="ctr"/>
            <a:endParaRPr lang="en-GB" altLang="en-US" sz="2600" b="1" dirty="0">
              <a:ea typeface="Verdana" panose="020B0604030504040204" pitchFamily="34" charset="0"/>
              <a:cs typeface="Arial" panose="020B0604020202020204" pitchFamily="34" charset="0"/>
            </a:endParaRPr>
          </a:p>
          <a:p>
            <a:pPr algn="ctr"/>
            <a:r>
              <a:rPr lang="tr-TR" altLang="en-US" sz="2600" b="1" dirty="0" smtClean="0">
                <a:solidFill>
                  <a:srgbClr val="FF0000"/>
                </a:solidFill>
                <a:ea typeface="Verdana" panose="020B0604030504040204" pitchFamily="34" charset="0"/>
                <a:cs typeface="Arial" panose="020B0604020202020204" pitchFamily="34" charset="0"/>
              </a:rPr>
              <a:t>Savunma Avukatı</a:t>
            </a:r>
            <a:endParaRPr lang="en-GB" altLang="en-US" sz="2600" dirty="0">
              <a:solidFill>
                <a:srgbClr val="FF0000"/>
              </a:solidFill>
              <a:ea typeface="Verdana" panose="020B0604030504040204" pitchFamily="34" charset="0"/>
              <a:cs typeface="Arial" panose="020B0604020202020204" pitchFamily="34" charset="0"/>
            </a:endParaRPr>
          </a:p>
        </p:txBody>
      </p:sp>
      <p:sp>
        <p:nvSpPr>
          <p:cNvPr id="5" name="TextBox 4">
            <a:extLst>
              <a:ext uri="{FF2B5EF4-FFF2-40B4-BE49-F238E27FC236}">
                <a16:creationId xmlns:a16="http://schemas.microsoft.com/office/drawing/2014/main" id="{21DDDE17-A8C1-444E-A4F2-356C80838117}"/>
              </a:ext>
            </a:extLst>
          </p:cNvPr>
          <p:cNvSpPr txBox="1"/>
          <p:nvPr/>
        </p:nvSpPr>
        <p:spPr>
          <a:xfrm>
            <a:off x="359543" y="2759829"/>
            <a:ext cx="4107954" cy="3139321"/>
          </a:xfrm>
          <a:prstGeom prst="rect">
            <a:avLst/>
          </a:prstGeom>
          <a:noFill/>
        </p:spPr>
        <p:txBody>
          <a:bodyPr wrap="square" rtlCol="0">
            <a:spAutoFit/>
          </a:bodyPr>
          <a:lstStyle/>
          <a:p>
            <a:pPr algn="ctr"/>
            <a:r>
              <a:rPr lang="tr-TR" b="1" dirty="0" smtClean="0"/>
              <a:t>Ortak Hukuk</a:t>
            </a:r>
            <a:endParaRPr lang="en-US" b="1" dirty="0"/>
          </a:p>
          <a:p>
            <a:pPr algn="just"/>
            <a:endParaRPr lang="en-US" b="1" dirty="0"/>
          </a:p>
          <a:p>
            <a:pPr marL="285750" indent="-285750" algn="just">
              <a:buFont typeface="Wingdings" panose="05000000000000000000" pitchFamily="2" charset="2"/>
              <a:buChar char="Ø"/>
            </a:pPr>
            <a:r>
              <a:rPr lang="tr-TR" sz="1800" dirty="0" smtClean="0"/>
              <a:t>Şüpheliyi temsil eder</a:t>
            </a:r>
            <a:endParaRPr lang="en-US" sz="1800" dirty="0"/>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tr-TR" sz="1800" dirty="0" smtClean="0"/>
              <a:t>Duruşmada savunma davasını sunar </a:t>
            </a:r>
            <a:endParaRPr lang="en-US" sz="1800" dirty="0"/>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tr-TR" sz="1800" dirty="0" smtClean="0"/>
              <a:t>Savcı tarafından sunulan tanıkların çapraz sorgusunu gerçekleştirir</a:t>
            </a:r>
            <a:endParaRPr lang="en-US" sz="1800" dirty="0"/>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tr-TR" dirty="0" smtClean="0"/>
              <a:t>Savunma lehine tanık sunabilir </a:t>
            </a:r>
            <a:r>
              <a:rPr lang="en-US" dirty="0" smtClean="0"/>
              <a:t> </a:t>
            </a:r>
            <a:endParaRPr lang="en-US" dirty="0"/>
          </a:p>
        </p:txBody>
      </p:sp>
      <p:sp>
        <p:nvSpPr>
          <p:cNvPr id="8" name="TextBox 7">
            <a:extLst>
              <a:ext uri="{FF2B5EF4-FFF2-40B4-BE49-F238E27FC236}">
                <a16:creationId xmlns:a16="http://schemas.microsoft.com/office/drawing/2014/main" id="{9ECA4161-200D-496F-B9E1-D75C5513C255}"/>
              </a:ext>
            </a:extLst>
          </p:cNvPr>
          <p:cNvSpPr txBox="1"/>
          <p:nvPr/>
        </p:nvSpPr>
        <p:spPr>
          <a:xfrm>
            <a:off x="4676505" y="2759829"/>
            <a:ext cx="4107954" cy="3139321"/>
          </a:xfrm>
          <a:prstGeom prst="rect">
            <a:avLst/>
          </a:prstGeom>
          <a:noFill/>
        </p:spPr>
        <p:txBody>
          <a:bodyPr wrap="square" rtlCol="0">
            <a:spAutoFit/>
          </a:bodyPr>
          <a:lstStyle/>
          <a:p>
            <a:pPr algn="ctr"/>
            <a:r>
              <a:rPr lang="tr-TR" b="1" dirty="0" smtClean="0"/>
              <a:t>Medeni Hukuk</a:t>
            </a:r>
            <a:endParaRPr lang="en-US" b="1" dirty="0"/>
          </a:p>
          <a:p>
            <a:pPr algn="just"/>
            <a:endParaRPr lang="en-US" b="1" dirty="0"/>
          </a:p>
          <a:p>
            <a:pPr marL="285750" indent="-285750" algn="just">
              <a:buFont typeface="Wingdings" panose="05000000000000000000" pitchFamily="2" charset="2"/>
              <a:buChar char="Ø"/>
            </a:pPr>
            <a:r>
              <a:rPr lang="tr-TR" sz="1800" dirty="0" smtClean="0"/>
              <a:t>Tarafsız bir rol oynar </a:t>
            </a:r>
            <a:endParaRPr lang="en-US" sz="1800" dirty="0"/>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tr-TR" dirty="0" smtClean="0"/>
              <a:t>Kısıtlı role sahip</a:t>
            </a:r>
            <a:endParaRPr lang="en-US" dirty="0"/>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tr-TR" dirty="0" smtClean="0"/>
              <a:t>Bazı sistemlerde tanıklar sorgulanırken orada bulunmaz</a:t>
            </a:r>
            <a:endParaRPr lang="en-US" dirty="0"/>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tr-TR" dirty="0" smtClean="0"/>
              <a:t>Normalde tanıklarla iletişime geçmesi yasaktır </a:t>
            </a:r>
            <a:r>
              <a:rPr lang="en-US" dirty="0" smtClean="0"/>
              <a:t> </a:t>
            </a:r>
            <a:endParaRPr lang="x-none" dirty="0"/>
          </a:p>
        </p:txBody>
      </p:sp>
    </p:spTree>
    <p:extLst>
      <p:ext uri="{BB962C8B-B14F-4D97-AF65-F5344CB8AC3E}">
        <p14:creationId xmlns:p14="http://schemas.microsoft.com/office/powerpoint/2010/main" val="1346853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solidFill>
                  <a:schemeClr val="bg1"/>
                </a:solidFill>
              </a:rPr>
              <a:t>Adli Personel için Uluslararası İşbirliğine İlişkin Uzmanlık </a:t>
            </a:r>
            <a:r>
              <a:rPr lang="tr-TR" sz="3200" b="1" dirty="0" smtClean="0">
                <a:solidFill>
                  <a:schemeClr val="bg1"/>
                </a:solidFill>
              </a:rPr>
              <a:t>Eğitimi</a:t>
            </a:r>
            <a:endParaRPr lang="fr-FR" sz="32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594925"/>
            <a:ext cx="8525021" cy="880241"/>
          </a:xfrm>
          <a:prstGeom prst="rect">
            <a:avLst/>
          </a:prstGeom>
        </p:spPr>
        <p:txBody>
          <a:bodyPr wrap="square">
            <a:spAutoFit/>
          </a:bodyPr>
          <a:lstStyle/>
          <a:p>
            <a:pPr algn="ctr" eaLnBrk="1" hangingPunct="1">
              <a:lnSpc>
                <a:spcPct val="80000"/>
              </a:lnSpc>
            </a:pPr>
            <a:r>
              <a:rPr lang="en-GB" sz="3200" b="1" dirty="0">
                <a:ea typeface="ＭＳ Ｐゴシック" charset="0"/>
                <a:cs typeface="ＭＳ Ｐゴシック" charset="0"/>
              </a:rPr>
              <a:t/>
            </a:r>
            <a:br>
              <a:rPr lang="en-GB" sz="3200" b="1" dirty="0">
                <a:ea typeface="ＭＳ Ｐゴシック" charset="0"/>
                <a:cs typeface="ＭＳ Ｐゴシック" charset="0"/>
              </a:rPr>
            </a:br>
            <a:r>
              <a:rPr lang="tr-TR" sz="3200" b="1" dirty="0" smtClean="0">
                <a:ea typeface="ＭＳ Ｐゴシック" charset="0"/>
                <a:cs typeface="ＭＳ Ｐゴシック" charset="0"/>
              </a:rPr>
              <a:t>Hıza İlişkin Zorluk</a:t>
            </a:r>
            <a:endParaRPr lang="en-GB" sz="3200" dirty="0"/>
          </a:p>
        </p:txBody>
      </p:sp>
      <p:pic>
        <p:nvPicPr>
          <p:cNvPr id="6" name="Picture 5">
            <a:extLst>
              <a:ext uri="{FF2B5EF4-FFF2-40B4-BE49-F238E27FC236}">
                <a16:creationId xmlns:a16="http://schemas.microsoft.com/office/drawing/2014/main" id="{D8B6606F-A768-441C-B672-2EC79E8D6F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28597" y="4267758"/>
            <a:ext cx="1886803" cy="1886803"/>
          </a:xfrm>
          <a:prstGeom prst="rect">
            <a:avLst/>
          </a:prstGeom>
        </p:spPr>
      </p:pic>
    </p:spTree>
    <p:extLst>
      <p:ext uri="{BB962C8B-B14F-4D97-AF65-F5344CB8AC3E}">
        <p14:creationId xmlns:p14="http://schemas.microsoft.com/office/powerpoint/2010/main" val="2064157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0"/>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lnSpc>
                <a:spcPct val="80000"/>
              </a:lnSpc>
            </a:pPr>
            <a:r>
              <a:rPr lang="tr-TR" sz="3200" b="1" dirty="0">
                <a:solidFill>
                  <a:prstClr val="white"/>
                </a:solidFill>
              </a:rPr>
              <a:t>Değişen Hukuki </a:t>
            </a:r>
            <a:r>
              <a:rPr lang="tr-TR" sz="3200" b="1" dirty="0" smtClean="0">
                <a:solidFill>
                  <a:prstClr val="white"/>
                </a:solidFill>
              </a:rPr>
              <a:t>Geleneklere İlişkin Zorluk</a:t>
            </a:r>
            <a:endParaRPr lang="tr-TR" sz="3200" b="1" dirty="0">
              <a:solidFill>
                <a:prstClr val="white"/>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346494" y="1126867"/>
            <a:ext cx="8366432" cy="5016758"/>
          </a:xfrm>
          <a:prstGeom prst="rect">
            <a:avLst/>
          </a:prstGeom>
        </p:spPr>
        <p:txBody>
          <a:bodyPr wrap="square">
            <a:spAutoFit/>
          </a:bodyPr>
          <a:lstStyle/>
          <a:p>
            <a:pPr marL="342900" indent="-342900" algn="just">
              <a:buFont typeface="Wingdings" pitchFamily="2" charset="2"/>
              <a:buChar char="ü"/>
            </a:pPr>
            <a:r>
              <a:rPr lang="tr-TR" sz="2000" b="1" dirty="0" smtClean="0">
                <a:ea typeface="Verdana" panose="020B0604030504040204" pitchFamily="34" charset="0"/>
                <a:cs typeface="Arial" panose="020B0604020202020204" pitchFamily="34" charset="0"/>
              </a:rPr>
              <a:t>Eylemin Her İki Tarafta Suç Sayılması (Çifte Suçluluk)</a:t>
            </a:r>
            <a:endParaRPr lang="en-US" sz="2000" b="1" dirty="0">
              <a:ea typeface="Verdana" panose="020B0604030504040204" pitchFamily="34" charset="0"/>
              <a:cs typeface="Arial" panose="020B0604020202020204" pitchFamily="34" charset="0"/>
            </a:endParaRPr>
          </a:p>
          <a:p>
            <a:pPr marL="800100" lvl="1" indent="-342900" algn="just">
              <a:buFont typeface="Wingdings" pitchFamily="2" charset="2"/>
              <a:buChar char="ü"/>
            </a:pPr>
            <a:r>
              <a:rPr lang="tr-TR" sz="2000" dirty="0" smtClean="0">
                <a:ea typeface="Verdana" panose="020B0604030504040204" pitchFamily="34" charset="0"/>
                <a:cs typeface="Arial" panose="020B0604020202020204" pitchFamily="34" charset="0"/>
              </a:rPr>
              <a:t>Pek çok ülke diğer ülkelere karşılıklı yardım sağlamak için bir eylemin her iki tarafta da suç sayılmasını gerektirmektedir. Buna Budapeşte Sözleşmesi kapsamında da izin verilmiştir </a:t>
            </a:r>
            <a:endParaRPr lang="en-US" sz="2000" dirty="0">
              <a:ea typeface="Verdana" panose="020B0604030504040204" pitchFamily="34" charset="0"/>
              <a:cs typeface="Arial" panose="020B0604020202020204" pitchFamily="34" charset="0"/>
            </a:endParaRPr>
          </a:p>
          <a:p>
            <a:pPr marL="800100" lvl="1" indent="-342900" algn="just">
              <a:buFont typeface="Wingdings" pitchFamily="2" charset="2"/>
              <a:buChar char="ü"/>
            </a:pPr>
            <a:r>
              <a:rPr lang="tr-TR" sz="2000" dirty="0" smtClean="0">
                <a:ea typeface="Verdana" panose="020B0604030504040204" pitchFamily="34" charset="0"/>
                <a:cs typeface="Arial" panose="020B0604020202020204" pitchFamily="34" charset="0"/>
              </a:rPr>
              <a:t>Bu ülkeler kendi </a:t>
            </a:r>
            <a:r>
              <a:rPr lang="tr-TR" sz="2000" dirty="0">
                <a:ea typeface="Verdana" panose="020B0604030504040204" pitchFamily="34" charset="0"/>
                <a:cs typeface="Arial" panose="020B0604020202020204" pitchFamily="34" charset="0"/>
              </a:rPr>
              <a:t>yargı alanlarında işlenmesi halinde suç </a:t>
            </a:r>
            <a:r>
              <a:rPr lang="tr-TR" sz="2000" dirty="0" smtClean="0">
                <a:ea typeface="Verdana" panose="020B0604030504040204" pitchFamily="34" charset="0"/>
                <a:cs typeface="Arial" panose="020B0604020202020204" pitchFamily="34" charset="0"/>
              </a:rPr>
              <a:t>sayılacak eylemlere ilişkin sadece diğer yargı alanlarında işlenen suçlara ilişkin işbirliği sağlayacaktır </a:t>
            </a:r>
            <a:endParaRPr lang="en-US" sz="2000" dirty="0">
              <a:ea typeface="Verdana" panose="020B0604030504040204" pitchFamily="34" charset="0"/>
              <a:cs typeface="Arial" panose="020B0604020202020204" pitchFamily="34" charset="0"/>
            </a:endParaRPr>
          </a:p>
          <a:p>
            <a:pPr marL="800100" lvl="1" indent="-342900" algn="just">
              <a:buFont typeface="Wingdings" pitchFamily="2" charset="2"/>
              <a:buChar char="ü"/>
            </a:pPr>
            <a:r>
              <a:rPr lang="tr-TR" sz="2000" dirty="0" smtClean="0">
                <a:ea typeface="Verdana" panose="020B0604030504040204" pitchFamily="34" charset="0"/>
                <a:cs typeface="Arial" panose="020B0604020202020204" pitchFamily="34" charset="0"/>
              </a:rPr>
              <a:t>Dil ve terminoloji bakımından eylemin her iki tarafta da suç sayılmasının yorumlanmasına yönelik bazı zorluklar ortaya çıkabilir</a:t>
            </a:r>
            <a:endParaRPr lang="en-US" sz="2000" dirty="0">
              <a:ea typeface="Verdana" panose="020B0604030504040204" pitchFamily="34" charset="0"/>
              <a:cs typeface="Arial" panose="020B0604020202020204" pitchFamily="34" charset="0"/>
            </a:endParaRPr>
          </a:p>
          <a:p>
            <a:pPr marL="342900" indent="-342900" algn="just">
              <a:buFont typeface="Wingdings" pitchFamily="2" charset="2"/>
              <a:buChar char="ü"/>
            </a:pPr>
            <a:r>
              <a:rPr lang="tr-TR" sz="2000" b="1" dirty="0" smtClean="0"/>
              <a:t>Suçlara ilişkin terminoloji </a:t>
            </a:r>
            <a:r>
              <a:rPr lang="tr-TR" sz="2000" dirty="0" smtClean="0"/>
              <a:t>değişiklik göstermektedir</a:t>
            </a:r>
            <a:r>
              <a:rPr lang="tr-TR" sz="2000" b="1" dirty="0" smtClean="0"/>
              <a:t>: </a:t>
            </a:r>
            <a:r>
              <a:rPr lang="en-GB" sz="2000" dirty="0" smtClean="0"/>
              <a:t> </a:t>
            </a:r>
            <a:endParaRPr lang="en-GB" sz="2000" dirty="0"/>
          </a:p>
          <a:p>
            <a:pPr marL="800100" lvl="1" indent="-342900" algn="just">
              <a:buFont typeface="Wingdings" pitchFamily="2" charset="2"/>
              <a:buChar char="ü"/>
            </a:pPr>
            <a:r>
              <a:rPr lang="tr-TR" sz="2000" dirty="0" smtClean="0"/>
              <a:t>Suçlar ile ilgili kullanılan terminoloji farkı sistemlere göre değişiklik göstermektedir (ortak hukuk: komplo / medeni hukuk: suç örgütü (</a:t>
            </a:r>
            <a:r>
              <a:rPr lang="en-GB" sz="2000" dirty="0" smtClean="0"/>
              <a:t>association </a:t>
            </a:r>
            <a:r>
              <a:rPr lang="en-GB" sz="2000" dirty="0"/>
              <a:t>de </a:t>
            </a:r>
            <a:r>
              <a:rPr lang="en-GB" sz="2000" dirty="0" err="1"/>
              <a:t>malfaiteurs</a:t>
            </a:r>
            <a:r>
              <a:rPr lang="en-GB" sz="2000" dirty="0" smtClean="0"/>
              <a:t>)</a:t>
            </a:r>
            <a:r>
              <a:rPr lang="tr-TR" sz="2000" dirty="0"/>
              <a:t>)</a:t>
            </a:r>
            <a:endParaRPr lang="en-GB" sz="2000" dirty="0"/>
          </a:p>
          <a:p>
            <a:pPr marL="800100" lvl="1" indent="-342900" algn="just">
              <a:buFont typeface="Wingdings" pitchFamily="2" charset="2"/>
              <a:buChar char="ü"/>
            </a:pPr>
            <a:r>
              <a:rPr lang="tr-TR" sz="2000" dirty="0" smtClean="0"/>
              <a:t>Bu durum eylemin her iki tarafta da suç sayılmasının yorumlanmasına yönelik bazı zorluklar ortaya çıkarabilir</a:t>
            </a:r>
            <a:endParaRPr lang="en-GB" sz="2000" dirty="0"/>
          </a:p>
        </p:txBody>
      </p:sp>
    </p:spTree>
    <p:extLst>
      <p:ext uri="{BB962C8B-B14F-4D97-AF65-F5344CB8AC3E}">
        <p14:creationId xmlns:p14="http://schemas.microsoft.com/office/powerpoint/2010/main" val="34001114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tr-TR" sz="3200" b="1" dirty="0" smtClean="0"/>
              <a:t>Değişen Hukuki Geleneklere İlişkin Zorluk</a:t>
            </a:r>
            <a:endParaRPr lang="tr-TR"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346494" y="1164101"/>
            <a:ext cx="8056101" cy="4832092"/>
          </a:xfrm>
          <a:prstGeom prst="rect">
            <a:avLst/>
          </a:prstGeom>
        </p:spPr>
        <p:txBody>
          <a:bodyPr wrap="square">
            <a:spAutoFit/>
          </a:bodyPr>
          <a:lstStyle/>
          <a:p>
            <a:pPr marL="342900" indent="-342900" algn="just">
              <a:buFont typeface="Wingdings" pitchFamily="2" charset="2"/>
              <a:buChar char="ü"/>
            </a:pPr>
            <a:r>
              <a:rPr lang="tr-TR" altLang="en-US" sz="2200" b="1" dirty="0" smtClean="0">
                <a:ea typeface="Verdana" panose="020B0604030504040204" pitchFamily="34" charset="0"/>
                <a:cs typeface="Arial" panose="020B0604020202020204" pitchFamily="34" charset="0"/>
              </a:rPr>
              <a:t>Usule ilişkin terminoloji </a:t>
            </a:r>
            <a:r>
              <a:rPr lang="tr-TR" altLang="en-US" sz="2200" dirty="0" smtClean="0">
                <a:ea typeface="Verdana" panose="020B0604030504040204" pitchFamily="34" charset="0"/>
                <a:cs typeface="Arial" panose="020B0604020202020204" pitchFamily="34" charset="0"/>
              </a:rPr>
              <a:t>değişiklik göstermektedir</a:t>
            </a:r>
            <a:r>
              <a:rPr lang="tr-TR" altLang="en-US" sz="2200" b="1" dirty="0" smtClean="0">
                <a:ea typeface="Verdana" panose="020B0604030504040204" pitchFamily="34" charset="0"/>
                <a:cs typeface="Arial" panose="020B0604020202020204" pitchFamily="34" charset="0"/>
              </a:rPr>
              <a:t>: </a:t>
            </a:r>
            <a:endParaRPr lang="en-GB" altLang="en-US" sz="2200" dirty="0">
              <a:ea typeface="Verdana" panose="020B0604030504040204" pitchFamily="34" charset="0"/>
              <a:cs typeface="Arial" panose="020B0604020202020204" pitchFamily="34" charset="0"/>
            </a:endParaRPr>
          </a:p>
          <a:p>
            <a:pPr marL="800100" lvl="1" indent="-342900" algn="just">
              <a:buFont typeface="Wingdings" pitchFamily="2" charset="2"/>
              <a:buChar char="ü"/>
            </a:pPr>
            <a:r>
              <a:rPr lang="en-GB" altLang="en-US" sz="2200" dirty="0" smtClean="0">
                <a:ea typeface="Verdana" panose="020B0604030504040204" pitchFamily="34" charset="0"/>
                <a:cs typeface="Arial" panose="020B0604020202020204" pitchFamily="34" charset="0"/>
              </a:rPr>
              <a:t>“</a:t>
            </a:r>
            <a:r>
              <a:rPr lang="tr-TR" altLang="en-US" sz="2200" i="1" dirty="0">
                <a:ea typeface="Verdana" panose="020B0604030504040204" pitchFamily="34" charset="0"/>
                <a:cs typeface="Arial" panose="020B0604020202020204" pitchFamily="34" charset="0"/>
              </a:rPr>
              <a:t>A</a:t>
            </a:r>
            <a:r>
              <a:rPr lang="en-GB" altLang="en-US" sz="2200" i="1" dirty="0" err="1" smtClean="0">
                <a:ea typeface="Verdana" panose="020B0604030504040204" pitchFamily="34" charset="0"/>
                <a:cs typeface="Arial" panose="020B0604020202020204" pitchFamily="34" charset="0"/>
              </a:rPr>
              <a:t>ffidavit</a:t>
            </a:r>
            <a:r>
              <a:rPr lang="en-GB" altLang="en-US" sz="2200" dirty="0">
                <a:ea typeface="Verdana" panose="020B0604030504040204" pitchFamily="34" charset="0"/>
                <a:cs typeface="Arial" panose="020B0604020202020204" pitchFamily="34" charset="0"/>
              </a:rPr>
              <a:t>” </a:t>
            </a:r>
            <a:r>
              <a:rPr lang="tr-TR" altLang="en-US" sz="2200" dirty="0" smtClean="0">
                <a:ea typeface="Verdana" panose="020B0604030504040204" pitchFamily="34" charset="0"/>
                <a:cs typeface="Arial" panose="020B0604020202020204" pitchFamily="34" charset="0"/>
              </a:rPr>
              <a:t>(beyanname) ve </a:t>
            </a:r>
            <a:r>
              <a:rPr lang="en-GB" altLang="en-US" sz="2200" dirty="0" smtClean="0">
                <a:ea typeface="Verdana" panose="020B0604030504040204" pitchFamily="34" charset="0"/>
                <a:cs typeface="Arial" panose="020B0604020202020204" pitchFamily="34" charset="0"/>
              </a:rPr>
              <a:t>“</a:t>
            </a:r>
            <a:r>
              <a:rPr lang="en-GB" altLang="en-US" sz="2200" i="1" dirty="0" err="1" smtClean="0">
                <a:ea typeface="Verdana" panose="020B0604030504040204" pitchFamily="34" charset="0"/>
                <a:cs typeface="Arial" panose="020B0604020202020204" pitchFamily="34" charset="0"/>
              </a:rPr>
              <a:t>habeous</a:t>
            </a:r>
            <a:r>
              <a:rPr lang="en-GB" altLang="en-US" sz="2200" i="1" dirty="0" smtClean="0">
                <a:ea typeface="Verdana" panose="020B0604030504040204" pitchFamily="34" charset="0"/>
                <a:cs typeface="Arial" panose="020B0604020202020204" pitchFamily="34" charset="0"/>
              </a:rPr>
              <a:t> </a:t>
            </a:r>
            <a:r>
              <a:rPr lang="en-GB" altLang="en-US" sz="2200" i="1" dirty="0">
                <a:ea typeface="Verdana" panose="020B0604030504040204" pitchFamily="34" charset="0"/>
                <a:cs typeface="Arial" panose="020B0604020202020204" pitchFamily="34" charset="0"/>
              </a:rPr>
              <a:t>corpus</a:t>
            </a:r>
            <a:r>
              <a:rPr lang="en-GB" altLang="en-US" sz="2200" dirty="0" smtClean="0">
                <a:ea typeface="Verdana" panose="020B0604030504040204" pitchFamily="34" charset="0"/>
                <a:cs typeface="Arial" panose="020B0604020202020204" pitchFamily="34" charset="0"/>
              </a:rPr>
              <a:t>”</a:t>
            </a:r>
            <a:r>
              <a:rPr lang="tr-TR" altLang="en-US" sz="2200" dirty="0" smtClean="0">
                <a:ea typeface="Verdana" panose="020B0604030504040204" pitchFamily="34" charset="0"/>
                <a:cs typeface="Arial" panose="020B0604020202020204" pitchFamily="34" charset="0"/>
              </a:rPr>
              <a:t> (yargısal emir) medeni hukukçuların aşina olduğu terimler olmayabilir</a:t>
            </a:r>
            <a:r>
              <a:rPr lang="en-GB" altLang="en-US" sz="2200" dirty="0" smtClean="0">
                <a:ea typeface="Verdana" panose="020B0604030504040204" pitchFamily="34" charset="0"/>
                <a:cs typeface="Arial" panose="020B0604020202020204" pitchFamily="34" charset="0"/>
              </a:rPr>
              <a:t>  </a:t>
            </a:r>
            <a:endParaRPr lang="en-GB" altLang="en-US" sz="2200" dirty="0">
              <a:ea typeface="Verdana" panose="020B0604030504040204" pitchFamily="34" charset="0"/>
              <a:cs typeface="Arial" panose="020B0604020202020204" pitchFamily="34" charset="0"/>
            </a:endParaRPr>
          </a:p>
          <a:p>
            <a:pPr marL="800100" lvl="1" indent="-342900" algn="just">
              <a:buFont typeface="Wingdings" pitchFamily="2" charset="2"/>
              <a:buChar char="ü"/>
            </a:pPr>
            <a:r>
              <a:rPr lang="en-GB" altLang="en-US" sz="2200" dirty="0" smtClean="0">
                <a:ea typeface="Verdana" panose="020B0604030504040204" pitchFamily="34" charset="0"/>
                <a:cs typeface="Arial" panose="020B0604020202020204" pitchFamily="34" charset="0"/>
              </a:rPr>
              <a:t>“</a:t>
            </a:r>
            <a:r>
              <a:rPr lang="tr-TR" altLang="en-US" sz="2200" dirty="0" smtClean="0">
                <a:ea typeface="Verdana" panose="020B0604030504040204" pitchFamily="34" charset="0"/>
                <a:cs typeface="Arial" panose="020B0604020202020204" pitchFamily="34" charset="0"/>
              </a:rPr>
              <a:t>C</a:t>
            </a:r>
            <a:r>
              <a:rPr lang="en-GB" altLang="en-US" sz="2200" i="1" dirty="0" err="1" smtClean="0">
                <a:ea typeface="Verdana" panose="020B0604030504040204" pitchFamily="34" charset="0"/>
                <a:cs typeface="Arial" panose="020B0604020202020204" pitchFamily="34" charset="0"/>
              </a:rPr>
              <a:t>ommission</a:t>
            </a:r>
            <a:r>
              <a:rPr lang="en-GB" altLang="en-US" sz="2200" i="1" dirty="0" smtClean="0">
                <a:ea typeface="Verdana" panose="020B0604030504040204" pitchFamily="34" charset="0"/>
                <a:cs typeface="Arial" panose="020B0604020202020204" pitchFamily="34" charset="0"/>
              </a:rPr>
              <a:t> </a:t>
            </a:r>
            <a:r>
              <a:rPr lang="en-GB" altLang="en-US" sz="2200" i="1" dirty="0" err="1">
                <a:ea typeface="Verdana" panose="020B0604030504040204" pitchFamily="34" charset="0"/>
                <a:cs typeface="Arial" panose="020B0604020202020204" pitchFamily="34" charset="0"/>
              </a:rPr>
              <a:t>rotagory</a:t>
            </a:r>
            <a:r>
              <a:rPr lang="en-GB" altLang="en-US" sz="2200" dirty="0">
                <a:ea typeface="Verdana" panose="020B0604030504040204" pitchFamily="34" charset="0"/>
                <a:cs typeface="Arial" panose="020B0604020202020204" pitchFamily="34" charset="0"/>
              </a:rPr>
              <a:t>” </a:t>
            </a:r>
            <a:r>
              <a:rPr lang="tr-TR" altLang="en-US" sz="2200" dirty="0" smtClean="0">
                <a:ea typeface="Verdana" panose="020B0604030504040204" pitchFamily="34" charset="0"/>
                <a:cs typeface="Arial" panose="020B0604020202020204" pitchFamily="34" charset="0"/>
              </a:rPr>
              <a:t>(adli istinabe) ve</a:t>
            </a:r>
            <a:r>
              <a:rPr lang="en-GB" altLang="en-US" sz="2200" dirty="0" smtClean="0">
                <a:ea typeface="Verdana" panose="020B0604030504040204" pitchFamily="34" charset="0"/>
                <a:cs typeface="Arial" panose="020B0604020202020204" pitchFamily="34" charset="0"/>
              </a:rPr>
              <a:t> </a:t>
            </a:r>
            <a:r>
              <a:rPr lang="en-GB" altLang="en-US" sz="2200" dirty="0">
                <a:ea typeface="Verdana" panose="020B0604030504040204" pitchFamily="34" charset="0"/>
                <a:cs typeface="Arial" panose="020B0604020202020204" pitchFamily="34" charset="0"/>
              </a:rPr>
              <a:t>“</a:t>
            </a:r>
            <a:r>
              <a:rPr lang="en-GB" sz="2200" i="1" dirty="0"/>
              <a:t>procès-verbal</a:t>
            </a:r>
            <a:r>
              <a:rPr lang="en-GB" sz="2200" dirty="0" smtClean="0"/>
              <a:t>”</a:t>
            </a:r>
            <a:r>
              <a:rPr lang="tr-TR" sz="2200" dirty="0" smtClean="0"/>
              <a:t> (zabıt) ortak hukukçuların aşina olduğu terimler olmayabilir</a:t>
            </a:r>
            <a:endParaRPr lang="en-GB" sz="2200" dirty="0">
              <a:ea typeface="Verdana" panose="020B0604030504040204" pitchFamily="34" charset="0"/>
              <a:cs typeface="Arial" panose="020B0604020202020204" pitchFamily="34" charset="0"/>
            </a:endParaRPr>
          </a:p>
          <a:p>
            <a:pPr marL="342900" indent="-342900" algn="just">
              <a:buFont typeface="Wingdings" pitchFamily="2" charset="2"/>
              <a:buChar char="ü"/>
            </a:pPr>
            <a:endParaRPr lang="en-US" sz="2200" b="1" dirty="0">
              <a:ea typeface="Verdana" panose="020B0604030504040204" pitchFamily="34" charset="0"/>
              <a:cs typeface="Arial" panose="020B0604020202020204" pitchFamily="34" charset="0"/>
            </a:endParaRPr>
          </a:p>
          <a:p>
            <a:pPr marL="342900" indent="-342900" algn="just">
              <a:buFont typeface="Wingdings" pitchFamily="2" charset="2"/>
              <a:buChar char="ü"/>
            </a:pPr>
            <a:r>
              <a:rPr lang="tr-TR" sz="2200" b="1" dirty="0" smtClean="0">
                <a:ea typeface="Verdana" panose="020B0604030504040204" pitchFamily="34" charset="0"/>
                <a:cs typeface="Arial" panose="020B0604020202020204" pitchFamily="34" charset="0"/>
              </a:rPr>
              <a:t>Gizliliğin korunması</a:t>
            </a:r>
            <a:r>
              <a:rPr lang="en-US" sz="2200" b="1" dirty="0" smtClean="0">
                <a:ea typeface="Verdana" panose="020B0604030504040204" pitchFamily="34" charset="0"/>
                <a:cs typeface="Arial" panose="020B0604020202020204" pitchFamily="34" charset="0"/>
              </a:rPr>
              <a:t> </a:t>
            </a:r>
            <a:endParaRPr lang="en-US" sz="2200" b="1" dirty="0">
              <a:ea typeface="Verdana" panose="020B0604030504040204" pitchFamily="34" charset="0"/>
              <a:cs typeface="Arial" panose="020B0604020202020204" pitchFamily="34" charset="0"/>
            </a:endParaRPr>
          </a:p>
          <a:p>
            <a:pPr marL="800100" lvl="1" indent="-342900" algn="just">
              <a:buFont typeface="Wingdings" pitchFamily="2" charset="2"/>
              <a:buChar char="ü"/>
            </a:pPr>
            <a:r>
              <a:rPr lang="tr-TR" sz="2200" dirty="0" smtClean="0">
                <a:ea typeface="Verdana" panose="020B0604030504040204" pitchFamily="34" charset="0"/>
                <a:cs typeface="Arial" panose="020B0604020202020204" pitchFamily="34" charset="0"/>
              </a:rPr>
              <a:t>Pek çok ortak hukuk ülkesi delilin bir kopyasını zanlıya vermesi gerektiği için ve böylece delil kamuya açık hale geleceği için bu ülkeler gizliliği koruyamamaktadır</a:t>
            </a:r>
            <a:endParaRPr lang="en-US" sz="2200" dirty="0">
              <a:ea typeface="Verdana" panose="020B0604030504040204" pitchFamily="34" charset="0"/>
              <a:cs typeface="Arial" panose="020B0604020202020204" pitchFamily="34" charset="0"/>
            </a:endParaRPr>
          </a:p>
          <a:p>
            <a:pPr marL="800100" lvl="1" indent="-342900" algn="just">
              <a:buFont typeface="Wingdings" pitchFamily="2" charset="2"/>
              <a:buChar char="ü"/>
            </a:pPr>
            <a:endParaRPr lang="en-GB" sz="2200" dirty="0"/>
          </a:p>
          <a:p>
            <a:pPr marL="800100" lvl="1" indent="-342900" algn="just">
              <a:buFont typeface="Wingdings" pitchFamily="2" charset="2"/>
              <a:buChar char="ü"/>
            </a:pPr>
            <a:endParaRPr lang="en-GB" sz="2200" dirty="0"/>
          </a:p>
        </p:txBody>
      </p:sp>
    </p:spTree>
    <p:extLst>
      <p:ext uri="{BB962C8B-B14F-4D97-AF65-F5344CB8AC3E}">
        <p14:creationId xmlns:p14="http://schemas.microsoft.com/office/powerpoint/2010/main" val="26744902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lnSpc>
                <a:spcPct val="80000"/>
              </a:lnSpc>
            </a:pPr>
            <a:r>
              <a:rPr lang="tr-TR" sz="3200" b="1" dirty="0">
                <a:solidFill>
                  <a:prstClr val="white"/>
                </a:solidFill>
              </a:rPr>
              <a:t>Değişen Hukuki Geleneklere İlişkin </a:t>
            </a:r>
            <a:r>
              <a:rPr lang="tr-TR" sz="3200" b="1" dirty="0" smtClean="0">
                <a:solidFill>
                  <a:prstClr val="white"/>
                </a:solidFill>
              </a:rPr>
              <a:t>Zorluk</a:t>
            </a:r>
            <a:endParaRPr lang="tr-TR" sz="3200" b="1" dirty="0">
              <a:solidFill>
                <a:prstClr val="white"/>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346494" y="1164101"/>
            <a:ext cx="8056101" cy="4493538"/>
          </a:xfrm>
          <a:prstGeom prst="rect">
            <a:avLst/>
          </a:prstGeom>
        </p:spPr>
        <p:txBody>
          <a:bodyPr wrap="square">
            <a:spAutoFit/>
          </a:bodyPr>
          <a:lstStyle/>
          <a:p>
            <a:pPr marL="342900" indent="-342900" algn="just">
              <a:buFont typeface="Wingdings" pitchFamily="2" charset="2"/>
              <a:buChar char="ü"/>
            </a:pPr>
            <a:r>
              <a:rPr lang="tr-TR" sz="2200" b="1" dirty="0" smtClean="0"/>
              <a:t>Bireylerin kimlik tanımlayıcı unsurları</a:t>
            </a:r>
            <a:endParaRPr lang="en-GB" sz="2200" b="1" dirty="0"/>
          </a:p>
          <a:p>
            <a:pPr marL="800100" lvl="1" indent="-342900" algn="just">
              <a:buFont typeface="Wingdings" pitchFamily="2" charset="2"/>
              <a:buChar char="ü"/>
            </a:pPr>
            <a:r>
              <a:rPr lang="tr-TR" sz="2200" dirty="0" smtClean="0"/>
              <a:t>Pek çok ülkede (İslam hukuk geleneği etkisinin bulunduğu ülkeler de dahil) bireylerin isimlerini genellikle babasının adı veya kocasının adı takip eder. Bir talepte bu bilgilerin eksikliği uygulanma aşamasında zorluk yaratabilir</a:t>
            </a:r>
            <a:endParaRPr lang="en-GB" sz="2200" dirty="0"/>
          </a:p>
          <a:p>
            <a:pPr marL="800100" lvl="1" indent="-342900" algn="just">
              <a:buFont typeface="Wingdings" pitchFamily="2" charset="2"/>
              <a:buChar char="ü"/>
            </a:pPr>
            <a:endParaRPr lang="en-GB" sz="2200" dirty="0"/>
          </a:p>
          <a:p>
            <a:pPr marL="342900" indent="-342900" algn="just">
              <a:buFont typeface="Wingdings" pitchFamily="2" charset="2"/>
              <a:buChar char="ü"/>
            </a:pPr>
            <a:r>
              <a:rPr lang="tr-TR" sz="2200" b="1" dirty="0" smtClean="0"/>
              <a:t>Delil niteliğinde farklı standartlar </a:t>
            </a:r>
            <a:r>
              <a:rPr lang="en-GB" sz="2200" b="1" dirty="0" smtClean="0"/>
              <a:t> </a:t>
            </a:r>
            <a:endParaRPr lang="en-GB" sz="2200" b="1" dirty="0"/>
          </a:p>
          <a:p>
            <a:pPr marL="800100" lvl="1" indent="-342900" algn="just">
              <a:buFont typeface="Wingdings" pitchFamily="2" charset="2"/>
              <a:buChar char="ü"/>
            </a:pPr>
            <a:r>
              <a:rPr lang="tr-TR" sz="2200" dirty="0" smtClean="0"/>
              <a:t>Farklı ülkelerde delillere dayanan farklı standartlar mevcuttur </a:t>
            </a:r>
            <a:endParaRPr lang="en-GB" sz="2200" dirty="0"/>
          </a:p>
          <a:p>
            <a:pPr marL="800100" lvl="1" indent="-342900" algn="just">
              <a:buFont typeface="Wingdings" pitchFamily="2" charset="2"/>
              <a:buChar char="ü"/>
            </a:pPr>
            <a:r>
              <a:rPr lang="tr-TR" sz="2200" dirty="0" smtClean="0"/>
              <a:t>Örneğin, İslam hukuku sistemlerine sahip bazı ülkelerde kadının ifadesi erkeğin ifadesine göre delil niteliğinde daha az değerlidir</a:t>
            </a:r>
            <a:endParaRPr lang="en-GB" sz="2200" dirty="0"/>
          </a:p>
        </p:txBody>
      </p:sp>
    </p:spTree>
    <p:extLst>
      <p:ext uri="{BB962C8B-B14F-4D97-AF65-F5344CB8AC3E}">
        <p14:creationId xmlns:p14="http://schemas.microsoft.com/office/powerpoint/2010/main" val="20094753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lnSpc>
                <a:spcPct val="80000"/>
              </a:lnSpc>
            </a:pPr>
            <a:r>
              <a:rPr lang="tr-TR" sz="3200" b="1" dirty="0">
                <a:solidFill>
                  <a:prstClr val="white"/>
                </a:solidFill>
              </a:rPr>
              <a:t>Değişen Hukuki Geleneklere İlişkin </a:t>
            </a:r>
            <a:r>
              <a:rPr lang="tr-TR" sz="3200" b="1" dirty="0" smtClean="0">
                <a:solidFill>
                  <a:prstClr val="white"/>
                </a:solidFill>
              </a:rPr>
              <a:t>Zorluk</a:t>
            </a:r>
            <a:endParaRPr lang="tr-TR" sz="3200" b="1" dirty="0">
              <a:solidFill>
                <a:prstClr val="white"/>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346494" y="1072660"/>
            <a:ext cx="8405620" cy="2462213"/>
          </a:xfrm>
          <a:prstGeom prst="rect">
            <a:avLst/>
          </a:prstGeom>
        </p:spPr>
        <p:txBody>
          <a:bodyPr wrap="square">
            <a:spAutoFit/>
          </a:bodyPr>
          <a:lstStyle/>
          <a:p>
            <a:pPr marL="342900" indent="-342900" algn="just">
              <a:buFont typeface="Wingdings" pitchFamily="2" charset="2"/>
              <a:buChar char="ü"/>
            </a:pPr>
            <a:r>
              <a:rPr lang="tr-TR" sz="2200" b="1" dirty="0" smtClean="0">
                <a:ea typeface="Verdana" panose="020B0604030504040204" pitchFamily="34" charset="0"/>
                <a:cs typeface="Arial" panose="020B0604020202020204" pitchFamily="34" charset="0"/>
              </a:rPr>
              <a:t>Kanuni prosedür şartları </a:t>
            </a:r>
            <a:r>
              <a:rPr lang="en-US" sz="2200" b="1" dirty="0" smtClean="0">
                <a:ea typeface="Verdana" panose="020B0604030504040204" pitchFamily="34" charset="0"/>
                <a:cs typeface="Arial" panose="020B0604020202020204" pitchFamily="34" charset="0"/>
              </a:rPr>
              <a:t> </a:t>
            </a:r>
            <a:endParaRPr lang="en-US" sz="2200" b="1" dirty="0">
              <a:ea typeface="Verdana" panose="020B0604030504040204" pitchFamily="34" charset="0"/>
              <a:cs typeface="Arial" panose="020B0604020202020204" pitchFamily="34" charset="0"/>
            </a:endParaRPr>
          </a:p>
          <a:p>
            <a:pPr marL="800100" lvl="1" indent="-342900" algn="just">
              <a:buFont typeface="Wingdings" pitchFamily="2" charset="2"/>
              <a:buChar char="ü"/>
            </a:pPr>
            <a:r>
              <a:rPr lang="tr-TR" sz="2200" dirty="0" smtClean="0">
                <a:ea typeface="Verdana" panose="020B0604030504040204" pitchFamily="34" charset="0"/>
                <a:cs typeface="Arial" panose="020B0604020202020204" pitchFamily="34" charset="0"/>
              </a:rPr>
              <a:t>Delil toplanmasına ilişkin ülkelerde farklı kanuni prosedür şartları ve anayasal şartlar bulunmaktadır</a:t>
            </a:r>
            <a:endParaRPr lang="en-US" sz="2200" dirty="0">
              <a:ea typeface="Verdana" panose="020B0604030504040204" pitchFamily="34" charset="0"/>
              <a:cs typeface="Arial" panose="020B0604020202020204" pitchFamily="34" charset="0"/>
            </a:endParaRPr>
          </a:p>
          <a:p>
            <a:pPr marL="800100" lvl="1" indent="-342900" algn="just">
              <a:buFont typeface="Wingdings" pitchFamily="2" charset="2"/>
              <a:buChar char="ü"/>
            </a:pPr>
            <a:r>
              <a:rPr lang="tr-TR" sz="2200" dirty="0" smtClean="0">
                <a:ea typeface="Verdana" panose="020B0604030504040204" pitchFamily="34" charset="0"/>
                <a:cs typeface="Arial" panose="020B0604020202020204" pitchFamily="34" charset="0"/>
              </a:rPr>
              <a:t>Deliller bu şartlara uygun olarak toplanmazsa kabul edilmeyebilir</a:t>
            </a:r>
            <a:endParaRPr lang="en-US" sz="2200" dirty="0">
              <a:ea typeface="Verdana" panose="020B0604030504040204" pitchFamily="34" charset="0"/>
              <a:cs typeface="Arial" panose="020B0604020202020204" pitchFamily="34" charset="0"/>
            </a:endParaRPr>
          </a:p>
          <a:p>
            <a:pPr marL="800100" lvl="1" indent="-342900" algn="just">
              <a:buFont typeface="Wingdings" pitchFamily="2" charset="2"/>
              <a:buChar char="ü"/>
            </a:pPr>
            <a:endParaRPr lang="en-US" sz="2200" dirty="0">
              <a:ea typeface="Verdana" panose="020B0604030504040204" pitchFamily="34" charset="0"/>
              <a:cs typeface="Arial" panose="020B0604020202020204" pitchFamily="34" charset="0"/>
            </a:endParaRPr>
          </a:p>
          <a:p>
            <a:pPr marL="800100" lvl="1" indent="-342900" algn="just">
              <a:buFont typeface="Wingdings" pitchFamily="2" charset="2"/>
              <a:buChar char="ü"/>
            </a:pPr>
            <a:r>
              <a:rPr lang="tr-TR" sz="2200" dirty="0" smtClean="0">
                <a:ea typeface="Verdana" panose="020B0604030504040204" pitchFamily="34" charset="0"/>
                <a:cs typeface="Arial" panose="020B0604020202020204" pitchFamily="34" charset="0"/>
              </a:rPr>
              <a:t>Örnekler sonraki slaytlarda mevcuttur: </a:t>
            </a:r>
            <a:endParaRPr lang="en-US" sz="22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993712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lnSpc>
                <a:spcPct val="80000"/>
              </a:lnSpc>
            </a:pPr>
            <a:r>
              <a:rPr lang="tr-TR" sz="3200" b="1" dirty="0">
                <a:solidFill>
                  <a:prstClr val="white"/>
                </a:solidFill>
              </a:rPr>
              <a:t>Değişen Hukuki Geleneklere İlişkin </a:t>
            </a:r>
            <a:r>
              <a:rPr lang="tr-TR" sz="3200" b="1" dirty="0" smtClean="0">
                <a:solidFill>
                  <a:prstClr val="white"/>
                </a:solidFill>
              </a:rPr>
              <a:t>Zorluk</a:t>
            </a:r>
            <a:endParaRPr lang="tr-TR" sz="3200" b="1" dirty="0">
              <a:solidFill>
                <a:prstClr val="white"/>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346494" y="1072660"/>
            <a:ext cx="8405620" cy="5478423"/>
          </a:xfrm>
          <a:prstGeom prst="rect">
            <a:avLst/>
          </a:prstGeom>
        </p:spPr>
        <p:txBody>
          <a:bodyPr wrap="square">
            <a:spAutoFit/>
          </a:bodyPr>
          <a:lstStyle/>
          <a:p>
            <a:pPr marL="342900" indent="-342900" algn="just">
              <a:buFont typeface="Wingdings" pitchFamily="2" charset="2"/>
              <a:buChar char="ü"/>
            </a:pPr>
            <a:r>
              <a:rPr lang="tr-TR" sz="2200" b="1" dirty="0" smtClean="0"/>
              <a:t>Amerika Birleşik Devletleri Örneği</a:t>
            </a:r>
            <a:r>
              <a:rPr lang="en-GB" sz="2200" b="1" dirty="0" smtClean="0"/>
              <a:t>:</a:t>
            </a:r>
            <a:endParaRPr lang="en-GB" sz="2200" b="1" dirty="0"/>
          </a:p>
          <a:p>
            <a:pPr marL="800100" lvl="1" indent="-342900" algn="just">
              <a:buFont typeface="Wingdings" pitchFamily="2" charset="2"/>
              <a:buChar char="ü"/>
            </a:pPr>
            <a:r>
              <a:rPr lang="tr-TR" sz="2200" dirty="0" smtClean="0"/>
              <a:t>Anayasa’daki Dördün Değişiklik kapsamında özel hayatın gizliliğinin korunması hakkı </a:t>
            </a:r>
            <a:endParaRPr lang="en-GB" sz="2200" dirty="0"/>
          </a:p>
          <a:p>
            <a:pPr marL="800100" lvl="1" indent="-342900" algn="just">
              <a:buFont typeface="Wingdings" pitchFamily="2" charset="2"/>
              <a:buChar char="ü"/>
            </a:pPr>
            <a:r>
              <a:rPr lang="tr-TR" sz="2200" dirty="0" smtClean="0"/>
              <a:t>Özel hayatın gizliliğinin korunması hakkı suç soruşturmaları için içerik verilerine el konulmasına kadar uzanmaktadır </a:t>
            </a:r>
            <a:r>
              <a:rPr lang="en-GB" sz="2200" dirty="0" smtClean="0"/>
              <a:t> </a:t>
            </a:r>
            <a:endParaRPr lang="en-GB" sz="2200" dirty="0"/>
          </a:p>
          <a:p>
            <a:pPr marL="800100" lvl="1" indent="-342900" algn="just">
              <a:buFont typeface="Wingdings" pitchFamily="2" charset="2"/>
              <a:buChar char="ü"/>
            </a:pPr>
            <a:r>
              <a:rPr lang="tr-TR" sz="2200" dirty="0" smtClean="0"/>
              <a:t>El koymadan önce genellikle muhtemel sebebe bağlı izin gerekir</a:t>
            </a:r>
            <a:endParaRPr lang="en-GB" sz="2200" dirty="0"/>
          </a:p>
          <a:p>
            <a:pPr marL="800100" lvl="1" indent="-342900" algn="just">
              <a:buFont typeface="Wingdings" pitchFamily="2" charset="2"/>
              <a:buChar char="ü"/>
            </a:pPr>
            <a:r>
              <a:rPr lang="tr-TR" sz="2200" dirty="0" smtClean="0"/>
              <a:t>İstisnai bir şart olarak Anayasayı ihlal edecek delillerin toplanması yasaktır</a:t>
            </a:r>
            <a:endParaRPr lang="en-GB" sz="2200" dirty="0"/>
          </a:p>
          <a:p>
            <a:pPr marL="800100" lvl="1" indent="-342900" algn="just">
              <a:buFont typeface="Wingdings" pitchFamily="2" charset="2"/>
              <a:buChar char="ü"/>
            </a:pPr>
            <a:endParaRPr lang="en-GB" sz="2200" dirty="0"/>
          </a:p>
          <a:p>
            <a:pPr marL="342900" indent="-342900" algn="just">
              <a:buFont typeface="Wingdings" pitchFamily="2" charset="2"/>
              <a:buChar char="ü"/>
            </a:pPr>
            <a:r>
              <a:rPr lang="tr-TR" sz="2200" b="1" dirty="0" smtClean="0"/>
              <a:t>Suudi Arabistan Örneği</a:t>
            </a:r>
            <a:r>
              <a:rPr lang="en-GB" sz="2200" b="1" dirty="0" smtClean="0"/>
              <a:t>:</a:t>
            </a:r>
            <a:endParaRPr lang="en-GB" sz="2200" b="1" dirty="0"/>
          </a:p>
          <a:p>
            <a:pPr marL="800100" lvl="1" indent="-342900" algn="just">
              <a:buFont typeface="Wingdings" pitchFamily="2" charset="2"/>
              <a:buChar char="ü"/>
            </a:pPr>
            <a:r>
              <a:rPr lang="tr-TR" sz="2200" dirty="0" smtClean="0"/>
              <a:t>Ceza Usulü Kanunu kapsamında kolluk kuvvetlerinin gerekçelerin belirtildiği bir emir alması gerekmektedir </a:t>
            </a:r>
            <a:endParaRPr lang="en-GB" sz="2200" dirty="0"/>
          </a:p>
          <a:p>
            <a:pPr marL="800100" lvl="1" indent="-342900" algn="just">
              <a:buFont typeface="Wingdings" pitchFamily="2" charset="2"/>
              <a:buChar char="ü"/>
            </a:pPr>
            <a:r>
              <a:rPr lang="tr-TR" sz="2200" dirty="0" smtClean="0"/>
              <a:t>Fakat uygulamada iletişim araçlarına genellikle emir olmadan el konulmaktadır </a:t>
            </a:r>
            <a:r>
              <a:rPr lang="en-GB" sz="2000" dirty="0" smtClean="0"/>
              <a:t>(</a:t>
            </a:r>
            <a:r>
              <a:rPr lang="tr-TR" sz="2000" dirty="0" smtClean="0"/>
              <a:t>ABD Adalet Bakanlığı’nın Ülke Raporuna göre)</a:t>
            </a:r>
            <a:endParaRPr lang="en-GB" sz="2000" dirty="0"/>
          </a:p>
        </p:txBody>
      </p:sp>
    </p:spTree>
    <p:extLst>
      <p:ext uri="{BB962C8B-B14F-4D97-AF65-F5344CB8AC3E}">
        <p14:creationId xmlns:p14="http://schemas.microsoft.com/office/powerpoint/2010/main" val="27414900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lnSpc>
                <a:spcPct val="80000"/>
              </a:lnSpc>
            </a:pPr>
            <a:r>
              <a:rPr lang="tr-TR" sz="3200" b="1" dirty="0">
                <a:solidFill>
                  <a:prstClr val="white"/>
                </a:solidFill>
              </a:rPr>
              <a:t>Değişen Hukuki Geleneklere İlişkin </a:t>
            </a:r>
            <a:r>
              <a:rPr lang="tr-TR" sz="3200" b="1" dirty="0" smtClean="0">
                <a:solidFill>
                  <a:prstClr val="white"/>
                </a:solidFill>
              </a:rPr>
              <a:t>Zorluk</a:t>
            </a:r>
            <a:endParaRPr lang="tr-TR" sz="3200" b="1" dirty="0">
              <a:solidFill>
                <a:prstClr val="white"/>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422206" y="902414"/>
            <a:ext cx="8011415" cy="5632311"/>
          </a:xfrm>
          <a:prstGeom prst="rect">
            <a:avLst/>
          </a:prstGeom>
        </p:spPr>
        <p:txBody>
          <a:bodyPr wrap="square">
            <a:spAutoFit/>
          </a:bodyPr>
          <a:lstStyle/>
          <a:p>
            <a:pPr marL="342900" indent="-342900" algn="just">
              <a:buFont typeface="Wingdings" panose="05000000000000000000" pitchFamily="2" charset="2"/>
              <a:buChar char="ü"/>
            </a:pPr>
            <a:r>
              <a:rPr lang="tr-TR" altLang="en-US" sz="2200" b="1" dirty="0" smtClean="0">
                <a:ea typeface="Verdana" panose="020B0604030504040204" pitchFamily="34" charset="0"/>
                <a:cs typeface="Arial" panose="020B0604020202020204" pitchFamily="34" charset="0"/>
              </a:rPr>
              <a:t>Farklı kanuni prosedür şartları sonucu ortaya çıkan zorluğun açıklayıcı bir örneği: </a:t>
            </a:r>
            <a:endParaRPr lang="en-GB" altLang="en-US" sz="2200" dirty="0">
              <a:ea typeface="Verdana" panose="020B0604030504040204" pitchFamily="34" charset="0"/>
              <a:cs typeface="Arial" panose="020B0604020202020204" pitchFamily="34" charset="0"/>
            </a:endParaRPr>
          </a:p>
          <a:p>
            <a:pPr algn="just"/>
            <a:endParaRPr lang="en-GB" altLang="en-US" sz="2200" dirty="0">
              <a:ea typeface="Verdana" panose="020B0604030504040204" pitchFamily="34" charset="0"/>
              <a:cs typeface="Arial" panose="020B0604020202020204" pitchFamily="34" charset="0"/>
            </a:endParaRPr>
          </a:p>
          <a:p>
            <a:pPr algn="just"/>
            <a:r>
              <a:rPr lang="tr-TR" altLang="en-US" sz="2100" dirty="0" smtClean="0">
                <a:ea typeface="Verdana" panose="020B0604030504040204" pitchFamily="34" charset="0"/>
                <a:cs typeface="Arial" panose="020B0604020202020204" pitchFamily="34" charset="0"/>
              </a:rPr>
              <a:t>Amerika Birleşik Devletleri içerik verilerine el koyması için Suudi Arabistan’a talepte bulunur </a:t>
            </a:r>
            <a:endParaRPr lang="en-GB" altLang="en-US" sz="2100" dirty="0" smtClean="0">
              <a:ea typeface="Verdana" panose="020B0604030504040204" pitchFamily="34" charset="0"/>
              <a:cs typeface="Arial" panose="020B0604020202020204" pitchFamily="34" charset="0"/>
            </a:endParaRPr>
          </a:p>
          <a:p>
            <a:pPr algn="just"/>
            <a:endParaRPr lang="en-GB" altLang="en-US" sz="2100" dirty="0" smtClean="0">
              <a:ea typeface="Verdana" panose="020B0604030504040204" pitchFamily="34" charset="0"/>
              <a:cs typeface="Arial" panose="020B0604020202020204" pitchFamily="34" charset="0"/>
            </a:endParaRPr>
          </a:p>
          <a:p>
            <a:pPr algn="just"/>
            <a:r>
              <a:rPr lang="tr-TR" altLang="en-US" sz="2100" dirty="0" smtClean="0">
                <a:ea typeface="Verdana" panose="020B0604030504040204" pitchFamily="34" charset="0"/>
                <a:cs typeface="Arial" panose="020B0604020202020204" pitchFamily="34" charset="0"/>
              </a:rPr>
              <a:t>Suudi Arabistan merkez yetkilisi talebi yerel kolluk kuvvetlerine gönderir </a:t>
            </a:r>
            <a:r>
              <a:rPr lang="en-GB" altLang="en-US" sz="2100" dirty="0" smtClean="0">
                <a:ea typeface="Verdana" panose="020B0604030504040204" pitchFamily="34" charset="0"/>
                <a:cs typeface="Arial" panose="020B0604020202020204" pitchFamily="34" charset="0"/>
              </a:rPr>
              <a:t>  </a:t>
            </a:r>
            <a:endParaRPr lang="en-GB" altLang="en-US" sz="2100" dirty="0">
              <a:ea typeface="Verdana" panose="020B0604030504040204" pitchFamily="34" charset="0"/>
              <a:cs typeface="Arial" panose="020B0604020202020204" pitchFamily="34" charset="0"/>
            </a:endParaRPr>
          </a:p>
          <a:p>
            <a:pPr algn="just"/>
            <a:endParaRPr lang="en-GB" altLang="en-US" sz="2100" dirty="0">
              <a:ea typeface="Verdana" panose="020B0604030504040204" pitchFamily="34" charset="0"/>
              <a:cs typeface="Arial" panose="020B0604020202020204" pitchFamily="34" charset="0"/>
            </a:endParaRPr>
          </a:p>
          <a:p>
            <a:pPr algn="just"/>
            <a:r>
              <a:rPr lang="tr-TR" altLang="en-US" sz="2100" dirty="0" smtClean="0">
                <a:ea typeface="Verdana" panose="020B0604030504040204" pitchFamily="34" charset="0"/>
                <a:cs typeface="Arial" panose="020B0604020202020204" pitchFamily="34" charset="0"/>
              </a:rPr>
              <a:t>Suudi Arabistan kolluk kuvvetleri verilere izinsiz el koyar </a:t>
            </a:r>
            <a:endParaRPr lang="en-GB" altLang="en-US" sz="2100" dirty="0">
              <a:ea typeface="Verdana" panose="020B0604030504040204" pitchFamily="34" charset="0"/>
              <a:cs typeface="Arial" panose="020B0604020202020204" pitchFamily="34" charset="0"/>
            </a:endParaRPr>
          </a:p>
          <a:p>
            <a:pPr algn="just"/>
            <a:endParaRPr lang="en-GB" altLang="en-US" sz="2100" dirty="0">
              <a:ea typeface="Verdana" panose="020B0604030504040204" pitchFamily="34" charset="0"/>
              <a:cs typeface="Arial" panose="020B0604020202020204" pitchFamily="34" charset="0"/>
            </a:endParaRPr>
          </a:p>
          <a:p>
            <a:pPr algn="just"/>
            <a:r>
              <a:rPr lang="tr-TR" altLang="en-US" sz="2100" dirty="0" smtClean="0">
                <a:ea typeface="Verdana" panose="020B0604030504040204" pitchFamily="34" charset="0"/>
                <a:cs typeface="Arial" panose="020B0604020202020204" pitchFamily="34" charset="0"/>
              </a:rPr>
              <a:t>Suudi Arabistan merkez yetkilisi delili Amerika Birleşik Devletlerine gönderir</a:t>
            </a:r>
            <a:endParaRPr lang="en-GB" altLang="en-US" sz="2100" dirty="0">
              <a:ea typeface="Verdana" panose="020B0604030504040204" pitchFamily="34" charset="0"/>
              <a:cs typeface="Arial" panose="020B0604020202020204" pitchFamily="34" charset="0"/>
            </a:endParaRPr>
          </a:p>
          <a:p>
            <a:pPr algn="just"/>
            <a:endParaRPr lang="en-GB" altLang="en-US" sz="2100" dirty="0">
              <a:ea typeface="Verdana" panose="020B0604030504040204" pitchFamily="34" charset="0"/>
              <a:cs typeface="Arial" panose="020B0604020202020204" pitchFamily="34" charset="0"/>
            </a:endParaRPr>
          </a:p>
          <a:p>
            <a:pPr algn="just"/>
            <a:r>
              <a:rPr lang="tr-TR" altLang="en-US" sz="2100" dirty="0" smtClean="0">
                <a:ea typeface="Verdana" panose="020B0604030504040204" pitchFamily="34" charset="0"/>
                <a:cs typeface="Arial" panose="020B0604020202020204" pitchFamily="34" charset="0"/>
              </a:rPr>
              <a:t>Amerika Birleşik Devletleri mahkemesi delilin ABD anayasal şartları uyarınca toplanmadığı gerekçesiyle kabul edilemez olduğuna karar verir</a:t>
            </a:r>
            <a:endParaRPr lang="en-GB" altLang="en-US" sz="2100" dirty="0">
              <a:ea typeface="Verdana" panose="020B0604030504040204" pitchFamily="34" charset="0"/>
              <a:cs typeface="Arial" panose="020B0604020202020204" pitchFamily="34" charset="0"/>
            </a:endParaRPr>
          </a:p>
        </p:txBody>
      </p:sp>
      <p:sp>
        <p:nvSpPr>
          <p:cNvPr id="5" name="Arrow: Down 4">
            <a:extLst>
              <a:ext uri="{FF2B5EF4-FFF2-40B4-BE49-F238E27FC236}">
                <a16:creationId xmlns:a16="http://schemas.microsoft.com/office/drawing/2014/main" id="{BCE4D970-D44D-4661-B203-CDA1B09B8E80}"/>
              </a:ext>
            </a:extLst>
          </p:cNvPr>
          <p:cNvSpPr/>
          <p:nvPr/>
        </p:nvSpPr>
        <p:spPr>
          <a:xfrm>
            <a:off x="8412882" y="2561113"/>
            <a:ext cx="593124" cy="49427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x-none"/>
          </a:p>
        </p:txBody>
      </p:sp>
      <p:sp>
        <p:nvSpPr>
          <p:cNvPr id="6" name="Arrow: Down 5">
            <a:extLst>
              <a:ext uri="{FF2B5EF4-FFF2-40B4-BE49-F238E27FC236}">
                <a16:creationId xmlns:a16="http://schemas.microsoft.com/office/drawing/2014/main" id="{359ACB81-576C-4777-A883-CCC83CE5F2CB}"/>
              </a:ext>
            </a:extLst>
          </p:cNvPr>
          <p:cNvSpPr/>
          <p:nvPr/>
        </p:nvSpPr>
        <p:spPr>
          <a:xfrm>
            <a:off x="8429332" y="3718570"/>
            <a:ext cx="593124" cy="49427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x-none"/>
          </a:p>
        </p:txBody>
      </p:sp>
      <p:sp>
        <p:nvSpPr>
          <p:cNvPr id="8" name="Arrow: Down 7">
            <a:extLst>
              <a:ext uri="{FF2B5EF4-FFF2-40B4-BE49-F238E27FC236}">
                <a16:creationId xmlns:a16="http://schemas.microsoft.com/office/drawing/2014/main" id="{897B8D47-AAF0-43BE-B721-8759B65EEDD7}"/>
              </a:ext>
            </a:extLst>
          </p:cNvPr>
          <p:cNvSpPr/>
          <p:nvPr/>
        </p:nvSpPr>
        <p:spPr>
          <a:xfrm>
            <a:off x="8433621" y="4862900"/>
            <a:ext cx="593124" cy="49427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x-none"/>
          </a:p>
        </p:txBody>
      </p:sp>
      <p:sp>
        <p:nvSpPr>
          <p:cNvPr id="9" name="Arrow: Down 8">
            <a:extLst>
              <a:ext uri="{FF2B5EF4-FFF2-40B4-BE49-F238E27FC236}">
                <a16:creationId xmlns:a16="http://schemas.microsoft.com/office/drawing/2014/main" id="{98AEFB3E-8969-4166-8053-85095B1A6A53}"/>
              </a:ext>
            </a:extLst>
          </p:cNvPr>
          <p:cNvSpPr/>
          <p:nvPr/>
        </p:nvSpPr>
        <p:spPr>
          <a:xfrm>
            <a:off x="8433621" y="5986481"/>
            <a:ext cx="593124" cy="49427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7170152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lnSpc>
                <a:spcPct val="80000"/>
              </a:lnSpc>
            </a:pPr>
            <a:r>
              <a:rPr lang="tr-TR" sz="3200" b="1" dirty="0">
                <a:solidFill>
                  <a:prstClr val="white"/>
                </a:solidFill>
              </a:rPr>
              <a:t>Değişen Hukuki Geleneklere İlişkin </a:t>
            </a:r>
            <a:r>
              <a:rPr lang="tr-TR" sz="3200" b="1" dirty="0" smtClean="0">
                <a:solidFill>
                  <a:prstClr val="white"/>
                </a:solidFill>
              </a:rPr>
              <a:t>Zorluk</a:t>
            </a:r>
            <a:endParaRPr lang="tr-TR" sz="3200" b="1" dirty="0">
              <a:solidFill>
                <a:prstClr val="white"/>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346494" y="1164101"/>
            <a:ext cx="8405620" cy="4124206"/>
          </a:xfrm>
          <a:prstGeom prst="rect">
            <a:avLst/>
          </a:prstGeom>
        </p:spPr>
        <p:txBody>
          <a:bodyPr wrap="square">
            <a:spAutoFit/>
          </a:bodyPr>
          <a:lstStyle/>
          <a:p>
            <a:pPr marL="342900" lvl="0" indent="-342900" algn="just">
              <a:buFont typeface="Wingdings" pitchFamily="2" charset="2"/>
              <a:buChar char="ü"/>
            </a:pPr>
            <a:r>
              <a:rPr lang="tr-TR" sz="2200" b="1" dirty="0">
                <a:solidFill>
                  <a:prstClr val="black"/>
                </a:solidFill>
                <a:ea typeface="Verdana" panose="020B0604030504040204" pitchFamily="34" charset="0"/>
                <a:cs typeface="Arial" panose="020B0604020202020204" pitchFamily="34" charset="0"/>
              </a:rPr>
              <a:t>Kanuni prosedür şartları </a:t>
            </a:r>
            <a:r>
              <a:rPr lang="en-US" sz="2200" b="1" dirty="0">
                <a:solidFill>
                  <a:prstClr val="black"/>
                </a:solidFill>
                <a:ea typeface="Verdana" panose="020B0604030504040204" pitchFamily="34" charset="0"/>
                <a:cs typeface="Arial" panose="020B0604020202020204" pitchFamily="34" charset="0"/>
              </a:rPr>
              <a:t> </a:t>
            </a:r>
          </a:p>
          <a:p>
            <a:pPr marL="800100" lvl="1" indent="-342900" algn="just">
              <a:buFont typeface="Wingdings" pitchFamily="2" charset="2"/>
              <a:buChar char="ü"/>
            </a:pPr>
            <a:r>
              <a:rPr lang="tr-TR" sz="2000" b="1" dirty="0" smtClean="0"/>
              <a:t>Birleşik Krallık Örneği</a:t>
            </a:r>
            <a:r>
              <a:rPr lang="en-GB" sz="2000" b="1" dirty="0" smtClean="0"/>
              <a:t>:</a:t>
            </a:r>
            <a:endParaRPr lang="en-GB" sz="2000" b="1" dirty="0"/>
          </a:p>
          <a:p>
            <a:pPr marL="1257300" lvl="2" indent="-342900" algn="just">
              <a:buFont typeface="Wingdings" pitchFamily="2" charset="2"/>
              <a:buChar char="ü"/>
            </a:pPr>
            <a:r>
              <a:rPr lang="tr-TR" sz="2000" dirty="0" smtClean="0"/>
              <a:t>Birleşik Krallıktaki iç hukuk kapsamında polisin bir ikametgahta arama yapması için bireysel tanıkların mevcut olması gerekmemektedir </a:t>
            </a:r>
            <a:endParaRPr lang="en-GB" sz="2000" dirty="0"/>
          </a:p>
          <a:p>
            <a:pPr marL="1257300" lvl="2" indent="-342900" algn="just">
              <a:buFont typeface="Wingdings" pitchFamily="2" charset="2"/>
              <a:buChar char="ü"/>
            </a:pPr>
            <a:endParaRPr lang="en-GB" sz="2000" dirty="0"/>
          </a:p>
          <a:p>
            <a:pPr marL="800100" lvl="1" indent="-342900" algn="just">
              <a:buFont typeface="Wingdings" pitchFamily="2" charset="2"/>
              <a:buChar char="ü"/>
            </a:pPr>
            <a:r>
              <a:rPr lang="tr-TR" sz="2000" b="1" dirty="0" smtClean="0"/>
              <a:t>Hindistan Örneği</a:t>
            </a:r>
            <a:r>
              <a:rPr lang="en-GB" sz="2000" b="1" dirty="0" smtClean="0"/>
              <a:t>:</a:t>
            </a:r>
            <a:endParaRPr lang="en-GB" sz="2000" b="1" dirty="0"/>
          </a:p>
          <a:p>
            <a:pPr marL="1257300" lvl="2" indent="-342900" algn="just">
              <a:buFont typeface="Wingdings" pitchFamily="2" charset="2"/>
              <a:buChar char="ü"/>
            </a:pPr>
            <a:r>
              <a:rPr lang="tr-TR" sz="2000" dirty="0" smtClean="0"/>
              <a:t>Hindistan’daki iç hukuk kapsamında bir ikametgahta arama yapılabilmesi için orada oturan iki veya daha fazla bireysel ve ilgili kişinin bulunması gerekmektedir</a:t>
            </a:r>
            <a:endParaRPr lang="en-US" sz="2000" dirty="0"/>
          </a:p>
          <a:p>
            <a:pPr marL="1257300" lvl="2" indent="-342900" algn="just">
              <a:buFont typeface="Wingdings" pitchFamily="2" charset="2"/>
              <a:buChar char="ü"/>
            </a:pPr>
            <a:endParaRPr lang="en-US" sz="2000" dirty="0"/>
          </a:p>
          <a:p>
            <a:pPr marL="342900" indent="-342900" algn="just">
              <a:buFont typeface="Wingdings" pitchFamily="2" charset="2"/>
              <a:buChar char="ü"/>
            </a:pPr>
            <a:endParaRPr lang="en-GB" sz="2000" dirty="0"/>
          </a:p>
          <a:p>
            <a:pPr marL="1257300" lvl="2" indent="-342900" algn="just">
              <a:buFont typeface="Wingdings" pitchFamily="2" charset="2"/>
              <a:buChar char="ü"/>
            </a:pPr>
            <a:endParaRPr lang="en-GB" sz="2000" b="1" dirty="0"/>
          </a:p>
        </p:txBody>
      </p:sp>
    </p:spTree>
    <p:extLst>
      <p:ext uri="{BB962C8B-B14F-4D97-AF65-F5344CB8AC3E}">
        <p14:creationId xmlns:p14="http://schemas.microsoft.com/office/powerpoint/2010/main" val="32293656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lnSpc>
                <a:spcPct val="80000"/>
              </a:lnSpc>
            </a:pPr>
            <a:r>
              <a:rPr lang="tr-TR" sz="3200" b="1" dirty="0">
                <a:solidFill>
                  <a:prstClr val="white"/>
                </a:solidFill>
              </a:rPr>
              <a:t>Değişen Hukuki Geleneklere İlişkin </a:t>
            </a:r>
            <a:r>
              <a:rPr lang="tr-TR" sz="3200" b="1" dirty="0" smtClean="0">
                <a:solidFill>
                  <a:prstClr val="white"/>
                </a:solidFill>
              </a:rPr>
              <a:t>Zorluk</a:t>
            </a:r>
            <a:endParaRPr lang="tr-TR" sz="3200" b="1" dirty="0">
              <a:solidFill>
                <a:prstClr val="white"/>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296562" y="872616"/>
            <a:ext cx="8132770" cy="5847755"/>
          </a:xfrm>
          <a:prstGeom prst="rect">
            <a:avLst/>
          </a:prstGeom>
        </p:spPr>
        <p:txBody>
          <a:bodyPr wrap="square">
            <a:spAutoFit/>
          </a:bodyPr>
          <a:lstStyle/>
          <a:p>
            <a:pPr marL="342900" lvl="0" indent="-342900" algn="just">
              <a:buFont typeface="Wingdings" panose="05000000000000000000" pitchFamily="2" charset="2"/>
              <a:buChar char="ü"/>
            </a:pPr>
            <a:r>
              <a:rPr lang="tr-TR" altLang="en-US" sz="2200" b="1" dirty="0" smtClean="0">
                <a:solidFill>
                  <a:prstClr val="black"/>
                </a:solidFill>
                <a:ea typeface="Verdana" panose="020B0604030504040204" pitchFamily="34" charset="0"/>
                <a:cs typeface="Arial" panose="020B0604020202020204" pitchFamily="34" charset="0"/>
              </a:rPr>
              <a:t>Farklı kanuni prosedür şartları sonucu ortaya çıkan zorluğun açıklayıcı bir örneği: </a:t>
            </a:r>
            <a:endParaRPr lang="tr-TR" altLang="en-US" sz="2200" dirty="0" smtClean="0">
              <a:solidFill>
                <a:prstClr val="black"/>
              </a:solidFill>
              <a:ea typeface="Verdana" panose="020B0604030504040204" pitchFamily="34" charset="0"/>
              <a:cs typeface="Arial" panose="020B0604020202020204" pitchFamily="34" charset="0"/>
            </a:endParaRPr>
          </a:p>
          <a:p>
            <a:pPr algn="just"/>
            <a:endParaRPr lang="tr-TR" altLang="en-US" sz="2200" b="1" dirty="0" smtClean="0">
              <a:ea typeface="Verdana" panose="020B0604030504040204" pitchFamily="34" charset="0"/>
              <a:cs typeface="Arial" panose="020B0604020202020204" pitchFamily="34" charset="0"/>
            </a:endParaRPr>
          </a:p>
          <a:p>
            <a:pPr algn="just"/>
            <a:r>
              <a:rPr lang="tr-TR" altLang="en-US" sz="2200" dirty="0" smtClean="0">
                <a:ea typeface="Verdana" panose="020B0604030504040204" pitchFamily="34" charset="0"/>
                <a:cs typeface="Arial" panose="020B0604020202020204" pitchFamily="34" charset="0"/>
              </a:rPr>
              <a:t>Hindistan, bir bilgisayar sisteminin bulunduğu bir yerde arama yapılması için Birleşik Krallığa talepte bulunur</a:t>
            </a:r>
          </a:p>
          <a:p>
            <a:pPr algn="just"/>
            <a:endParaRPr lang="tr-TR" altLang="en-US" sz="2200" dirty="0" smtClean="0">
              <a:ea typeface="Verdana" panose="020B0604030504040204" pitchFamily="34" charset="0"/>
              <a:cs typeface="Arial" panose="020B0604020202020204" pitchFamily="34" charset="0"/>
            </a:endParaRPr>
          </a:p>
          <a:p>
            <a:pPr algn="just"/>
            <a:r>
              <a:rPr lang="tr-TR" altLang="en-US" sz="2200" dirty="0" smtClean="0">
                <a:ea typeface="Verdana" panose="020B0604030504040204" pitchFamily="34" charset="0"/>
                <a:cs typeface="Arial" panose="020B0604020202020204" pitchFamily="34" charset="0"/>
              </a:rPr>
              <a:t>Hindistan yasaları gereği herhangi bir yerin aranması için iki veya daha fazla bireysel ve ilgili tanığın orada bulunması gerekmektedir</a:t>
            </a:r>
          </a:p>
          <a:p>
            <a:pPr algn="just"/>
            <a:endParaRPr lang="tr-TR" altLang="en-US" sz="2200" dirty="0" smtClean="0">
              <a:ea typeface="Verdana" panose="020B0604030504040204" pitchFamily="34" charset="0"/>
              <a:cs typeface="Arial" panose="020B0604020202020204" pitchFamily="34" charset="0"/>
            </a:endParaRPr>
          </a:p>
          <a:p>
            <a:pPr algn="just"/>
            <a:r>
              <a:rPr lang="tr-TR" altLang="en-US" sz="2200" dirty="0" smtClean="0">
                <a:ea typeface="Verdana" panose="020B0604030504040204" pitchFamily="34" charset="0"/>
                <a:cs typeface="Arial" panose="020B0604020202020204" pitchFamily="34" charset="0"/>
              </a:rPr>
              <a:t>Birleşik Krallık yasaları gereği ise böyle bir şart yoktur  </a:t>
            </a:r>
          </a:p>
          <a:p>
            <a:pPr algn="just"/>
            <a:endParaRPr lang="tr-TR" altLang="en-US" sz="2200" dirty="0" smtClean="0">
              <a:ea typeface="Verdana" panose="020B0604030504040204" pitchFamily="34" charset="0"/>
              <a:cs typeface="Arial" panose="020B0604020202020204" pitchFamily="34" charset="0"/>
            </a:endParaRPr>
          </a:p>
          <a:p>
            <a:pPr algn="just"/>
            <a:r>
              <a:rPr lang="tr-TR" altLang="en-US" sz="2200" dirty="0" smtClean="0">
                <a:ea typeface="Verdana" panose="020B0604030504040204" pitchFamily="34" charset="0"/>
                <a:cs typeface="Arial" panose="020B0604020202020204" pitchFamily="34" charset="0"/>
              </a:rPr>
              <a:t>Birleşik Krallık kendi iç hukuku uyarınca iki tanık bulundurmadan bilgisayar sistemine el koyar  </a:t>
            </a:r>
          </a:p>
          <a:p>
            <a:pPr algn="just"/>
            <a:endParaRPr lang="tr-TR" altLang="en-US" sz="2200" dirty="0" smtClean="0">
              <a:ea typeface="Verdana" panose="020B0604030504040204" pitchFamily="34" charset="0"/>
              <a:cs typeface="Arial" panose="020B0604020202020204" pitchFamily="34" charset="0"/>
            </a:endParaRPr>
          </a:p>
          <a:p>
            <a:pPr algn="just"/>
            <a:r>
              <a:rPr lang="tr-TR" altLang="en-US" sz="2200" dirty="0" smtClean="0">
                <a:ea typeface="Verdana" panose="020B0604030504040204" pitchFamily="34" charset="0"/>
                <a:cs typeface="Arial" panose="020B0604020202020204" pitchFamily="34" charset="0"/>
              </a:rPr>
              <a:t>Hindistan’daki hakim, Birleşik Krallıktaki bilgisayar sisteminden edinilen delillerin kabul edilemez olduğuna karar verir</a:t>
            </a:r>
            <a:endParaRPr lang="en-GB" altLang="en-US" sz="2200" dirty="0">
              <a:ea typeface="Verdana" panose="020B0604030504040204" pitchFamily="34" charset="0"/>
              <a:cs typeface="Arial" panose="020B0604020202020204" pitchFamily="34" charset="0"/>
            </a:endParaRPr>
          </a:p>
        </p:txBody>
      </p:sp>
      <p:sp>
        <p:nvSpPr>
          <p:cNvPr id="5" name="Arrow: Down 4">
            <a:extLst>
              <a:ext uri="{FF2B5EF4-FFF2-40B4-BE49-F238E27FC236}">
                <a16:creationId xmlns:a16="http://schemas.microsoft.com/office/drawing/2014/main" id="{BCE4D970-D44D-4661-B203-CDA1B09B8E80}"/>
              </a:ext>
            </a:extLst>
          </p:cNvPr>
          <p:cNvSpPr/>
          <p:nvPr/>
        </p:nvSpPr>
        <p:spPr>
          <a:xfrm>
            <a:off x="8412882" y="2071973"/>
            <a:ext cx="593124" cy="49427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x-none"/>
          </a:p>
        </p:txBody>
      </p:sp>
      <p:sp>
        <p:nvSpPr>
          <p:cNvPr id="6" name="Arrow: Down 5">
            <a:extLst>
              <a:ext uri="{FF2B5EF4-FFF2-40B4-BE49-F238E27FC236}">
                <a16:creationId xmlns:a16="http://schemas.microsoft.com/office/drawing/2014/main" id="{359ACB81-576C-4777-A883-CCC83CE5F2CB}"/>
              </a:ext>
            </a:extLst>
          </p:cNvPr>
          <p:cNvSpPr/>
          <p:nvPr/>
        </p:nvSpPr>
        <p:spPr>
          <a:xfrm>
            <a:off x="8429332" y="3229430"/>
            <a:ext cx="593124" cy="49427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x-none"/>
          </a:p>
        </p:txBody>
      </p:sp>
      <p:sp>
        <p:nvSpPr>
          <p:cNvPr id="8" name="Arrow: Down 7">
            <a:extLst>
              <a:ext uri="{FF2B5EF4-FFF2-40B4-BE49-F238E27FC236}">
                <a16:creationId xmlns:a16="http://schemas.microsoft.com/office/drawing/2014/main" id="{897B8D47-AAF0-43BE-B721-8759B65EEDD7}"/>
              </a:ext>
            </a:extLst>
          </p:cNvPr>
          <p:cNvSpPr/>
          <p:nvPr/>
        </p:nvSpPr>
        <p:spPr>
          <a:xfrm>
            <a:off x="8433621" y="4373760"/>
            <a:ext cx="593124" cy="49427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x-none"/>
          </a:p>
        </p:txBody>
      </p:sp>
      <p:sp>
        <p:nvSpPr>
          <p:cNvPr id="9" name="Arrow: Down 8">
            <a:extLst>
              <a:ext uri="{FF2B5EF4-FFF2-40B4-BE49-F238E27FC236}">
                <a16:creationId xmlns:a16="http://schemas.microsoft.com/office/drawing/2014/main" id="{98AEFB3E-8969-4166-8053-85095B1A6A53}"/>
              </a:ext>
            </a:extLst>
          </p:cNvPr>
          <p:cNvSpPr/>
          <p:nvPr/>
        </p:nvSpPr>
        <p:spPr>
          <a:xfrm>
            <a:off x="8433621" y="5497341"/>
            <a:ext cx="593124" cy="49427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7241942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lnSpc>
                <a:spcPct val="80000"/>
              </a:lnSpc>
            </a:pPr>
            <a:r>
              <a:rPr lang="tr-TR" sz="3200" b="1" dirty="0">
                <a:solidFill>
                  <a:prstClr val="white"/>
                </a:solidFill>
              </a:rPr>
              <a:t>Değişen Hukuki Geleneklere İlişkin </a:t>
            </a:r>
            <a:r>
              <a:rPr lang="tr-TR" sz="3200" b="1" dirty="0" smtClean="0">
                <a:solidFill>
                  <a:prstClr val="white"/>
                </a:solidFill>
              </a:rPr>
              <a:t>Zorluk</a:t>
            </a:r>
            <a:endParaRPr lang="tr-TR" sz="3200" b="1" dirty="0">
              <a:solidFill>
                <a:prstClr val="white"/>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121544" y="894204"/>
            <a:ext cx="8900912" cy="5693866"/>
          </a:xfrm>
          <a:prstGeom prst="rect">
            <a:avLst/>
          </a:prstGeom>
        </p:spPr>
        <p:txBody>
          <a:bodyPr wrap="square">
            <a:spAutoFit/>
          </a:bodyPr>
          <a:lstStyle/>
          <a:p>
            <a:pPr algn="ctr">
              <a:defRPr/>
            </a:pPr>
            <a:r>
              <a:rPr lang="tr-TR" altLang="en-US" sz="2800" b="1" dirty="0" smtClean="0">
                <a:ea typeface="Verdana" panose="020B0604030504040204" pitchFamily="34" charset="0"/>
                <a:cs typeface="Arial" panose="020B0604020202020204" pitchFamily="34" charset="0"/>
              </a:rPr>
              <a:t>Çözüm</a:t>
            </a:r>
            <a:r>
              <a:rPr lang="en-GB" altLang="en-US" sz="2800" b="1" dirty="0" smtClean="0">
                <a:ea typeface="Verdana" panose="020B0604030504040204" pitchFamily="34" charset="0"/>
                <a:cs typeface="Arial" panose="020B0604020202020204" pitchFamily="34" charset="0"/>
              </a:rPr>
              <a:t>? </a:t>
            </a:r>
            <a:endParaRPr lang="en-GB" altLang="en-US" sz="2800" b="1" dirty="0">
              <a:ea typeface="Verdana" panose="020B0604030504040204" pitchFamily="34" charset="0"/>
              <a:cs typeface="Arial" panose="020B0604020202020204" pitchFamily="34" charset="0"/>
            </a:endParaRPr>
          </a:p>
          <a:p>
            <a:pPr algn="ctr">
              <a:defRPr/>
            </a:pPr>
            <a:endParaRPr lang="en-GB" altLang="en-US" sz="2800" dirty="0">
              <a:ea typeface="Verdana" panose="020B0604030504040204" pitchFamily="34" charset="0"/>
              <a:cs typeface="Arial" panose="020B0604020202020204" pitchFamily="34" charset="0"/>
            </a:endParaRPr>
          </a:p>
          <a:p>
            <a:pPr algn="ctr">
              <a:defRPr/>
            </a:pPr>
            <a:r>
              <a:rPr lang="tr-TR" altLang="en-US" sz="2800" dirty="0" smtClean="0">
                <a:ea typeface="Verdana" panose="020B0604030504040204" pitchFamily="34" charset="0"/>
                <a:cs typeface="Arial" panose="020B0604020202020204" pitchFamily="34" charset="0"/>
              </a:rPr>
              <a:t>Yanlış anlaşılmaları azaltmak için diğer hukuki sistemler ile ilgili farkındalığı arttırmak ve eğitim sunmak</a:t>
            </a:r>
            <a:endParaRPr lang="en-GB" altLang="en-US" sz="2800" dirty="0">
              <a:ea typeface="Verdana" panose="020B0604030504040204" pitchFamily="34" charset="0"/>
              <a:cs typeface="Arial" panose="020B0604020202020204" pitchFamily="34" charset="0"/>
            </a:endParaRPr>
          </a:p>
          <a:p>
            <a:pPr algn="ctr">
              <a:defRPr/>
            </a:pPr>
            <a:endParaRPr lang="en-GB" altLang="en-US" sz="2800" dirty="0">
              <a:ea typeface="Verdana" panose="020B0604030504040204" pitchFamily="34" charset="0"/>
              <a:cs typeface="Arial" panose="020B0604020202020204" pitchFamily="34" charset="0"/>
            </a:endParaRPr>
          </a:p>
          <a:p>
            <a:pPr algn="ctr">
              <a:defRPr/>
            </a:pPr>
            <a:r>
              <a:rPr lang="tr-TR" altLang="en-US" sz="2800" dirty="0" smtClean="0">
                <a:ea typeface="Verdana" panose="020B0604030504040204" pitchFamily="34" charset="0"/>
                <a:cs typeface="Arial" panose="020B0604020202020204" pitchFamily="34" charset="0"/>
              </a:rPr>
              <a:t>Talepte bulunan tarafın her türlü hukuki şartını iletilen taleplerde açıkça belirtmek</a:t>
            </a:r>
            <a:endParaRPr lang="en-GB" altLang="en-US" sz="2800" dirty="0">
              <a:ea typeface="Verdana" panose="020B0604030504040204" pitchFamily="34" charset="0"/>
              <a:cs typeface="Arial" panose="020B0604020202020204" pitchFamily="34" charset="0"/>
            </a:endParaRPr>
          </a:p>
          <a:p>
            <a:pPr algn="ctr">
              <a:defRPr/>
            </a:pPr>
            <a:endParaRPr lang="en-GB" altLang="en-US" sz="2800" dirty="0">
              <a:ea typeface="Verdana" panose="020B0604030504040204" pitchFamily="34" charset="0"/>
              <a:cs typeface="Arial" panose="020B0604020202020204" pitchFamily="34" charset="0"/>
            </a:endParaRPr>
          </a:p>
          <a:p>
            <a:pPr algn="ctr">
              <a:defRPr/>
            </a:pPr>
            <a:r>
              <a:rPr lang="tr-TR" altLang="en-US" sz="2800" dirty="0" smtClean="0">
                <a:ea typeface="Verdana" panose="020B0604030504040204" pitchFamily="34" charset="0"/>
                <a:cs typeface="Arial" panose="020B0604020202020204" pitchFamily="34" charset="0"/>
              </a:rPr>
              <a:t>Şartlara uyum sağlamak için ilgili merkezi yetkililer ile koordinasyonu geliştirmek</a:t>
            </a:r>
            <a:endParaRPr lang="en-GB" altLang="en-US" sz="2800" dirty="0">
              <a:ea typeface="Verdana" panose="020B0604030504040204" pitchFamily="34" charset="0"/>
              <a:cs typeface="Arial" panose="020B0604020202020204" pitchFamily="34" charset="0"/>
            </a:endParaRPr>
          </a:p>
          <a:p>
            <a:pPr algn="ctr">
              <a:defRPr/>
            </a:pPr>
            <a:endParaRPr lang="en-GB" altLang="en-US" sz="2800" dirty="0">
              <a:ea typeface="Verdana" panose="020B0604030504040204" pitchFamily="34" charset="0"/>
              <a:cs typeface="Arial" panose="020B0604020202020204" pitchFamily="34" charset="0"/>
            </a:endParaRPr>
          </a:p>
          <a:p>
            <a:pPr algn="ctr">
              <a:defRPr/>
            </a:pPr>
            <a:r>
              <a:rPr lang="tr-TR" altLang="en-US" sz="2800" dirty="0" smtClean="0">
                <a:ea typeface="Verdana" panose="020B0604030504040204" pitchFamily="34" charset="0"/>
                <a:cs typeface="Arial" panose="020B0604020202020204" pitchFamily="34" charset="0"/>
              </a:rPr>
              <a:t>Uyumlaştırılmış mevzuat</a:t>
            </a:r>
            <a:endParaRPr lang="en-GB" altLang="en-US" sz="28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4016917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lnSpc>
                <a:spcPct val="80000"/>
              </a:lnSpc>
            </a:pPr>
            <a:r>
              <a:rPr lang="tr-TR" sz="3200" b="1" dirty="0">
                <a:solidFill>
                  <a:prstClr val="white"/>
                </a:solidFill>
              </a:rPr>
              <a:t>Değişen Hukuki Geleneklere İlişkin </a:t>
            </a:r>
            <a:r>
              <a:rPr lang="tr-TR" sz="3200" b="1" dirty="0" smtClean="0">
                <a:solidFill>
                  <a:prstClr val="white"/>
                </a:solidFill>
              </a:rPr>
              <a:t>Zorluk</a:t>
            </a:r>
            <a:endParaRPr lang="tr-TR" sz="3200" b="1" dirty="0">
              <a:solidFill>
                <a:prstClr val="white"/>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121544" y="1128583"/>
            <a:ext cx="8900912" cy="4832092"/>
          </a:xfrm>
          <a:prstGeom prst="rect">
            <a:avLst/>
          </a:prstGeom>
        </p:spPr>
        <p:txBody>
          <a:bodyPr wrap="square">
            <a:spAutoFit/>
          </a:bodyPr>
          <a:lstStyle/>
          <a:p>
            <a:pPr algn="ctr">
              <a:defRPr/>
            </a:pPr>
            <a:r>
              <a:rPr lang="tr-TR" altLang="en-US" sz="2800" b="1" dirty="0" smtClean="0">
                <a:ea typeface="Verdana" panose="020B0604030504040204" pitchFamily="34" charset="0"/>
                <a:cs typeface="Arial" panose="020B0604020202020204" pitchFamily="34" charset="0"/>
              </a:rPr>
              <a:t>Çözüm</a:t>
            </a:r>
            <a:r>
              <a:rPr lang="en-GB" altLang="en-US" sz="2800" b="1" dirty="0" smtClean="0">
                <a:ea typeface="Verdana" panose="020B0604030504040204" pitchFamily="34" charset="0"/>
                <a:cs typeface="Arial" panose="020B0604020202020204" pitchFamily="34" charset="0"/>
              </a:rPr>
              <a:t>? </a:t>
            </a:r>
            <a:endParaRPr lang="en-GB" altLang="en-US" sz="2800" b="1" dirty="0">
              <a:ea typeface="Verdana" panose="020B0604030504040204" pitchFamily="34" charset="0"/>
              <a:cs typeface="Arial" panose="020B0604020202020204" pitchFamily="34" charset="0"/>
            </a:endParaRPr>
          </a:p>
          <a:p>
            <a:pPr algn="ctr">
              <a:defRPr/>
            </a:pPr>
            <a:endParaRPr lang="en-GB" altLang="en-US" sz="2800" dirty="0">
              <a:ea typeface="Verdana" panose="020B0604030504040204" pitchFamily="34" charset="0"/>
              <a:cs typeface="Arial" panose="020B0604020202020204" pitchFamily="34" charset="0"/>
            </a:endParaRPr>
          </a:p>
          <a:p>
            <a:pPr algn="ctr">
              <a:defRPr/>
            </a:pPr>
            <a:r>
              <a:rPr lang="tr-TR" altLang="en-US" sz="2800" dirty="0" smtClean="0">
                <a:ea typeface="Verdana" panose="020B0604030504040204" pitchFamily="34" charset="0"/>
                <a:cs typeface="Arial" panose="020B0604020202020204" pitchFamily="34" charset="0"/>
              </a:rPr>
              <a:t>Yerel hukuk şartları ile ilgili hukuki tavsiye almak için 7/24 Ağını kullanmak</a:t>
            </a:r>
            <a:endParaRPr lang="en-GB" altLang="en-US" sz="2800" dirty="0">
              <a:ea typeface="Verdana" panose="020B0604030504040204" pitchFamily="34" charset="0"/>
              <a:cs typeface="Arial" panose="020B0604020202020204" pitchFamily="34" charset="0"/>
            </a:endParaRPr>
          </a:p>
          <a:p>
            <a:pPr algn="ctr">
              <a:defRPr/>
            </a:pPr>
            <a:endParaRPr lang="en-GB" altLang="en-US" sz="2800" dirty="0">
              <a:ea typeface="Verdana" panose="020B0604030504040204" pitchFamily="34" charset="0"/>
              <a:cs typeface="Arial" panose="020B0604020202020204" pitchFamily="34" charset="0"/>
            </a:endParaRPr>
          </a:p>
          <a:p>
            <a:pPr lvl="1" algn="just">
              <a:defRPr/>
            </a:pPr>
            <a:r>
              <a:rPr lang="en-US" altLang="en-US" sz="2800" i="1" dirty="0" smtClean="0">
                <a:ea typeface="Verdana" panose="020B0604030504040204" pitchFamily="34" charset="0"/>
                <a:cs typeface="Arial" panose="020B0604020202020204" pitchFamily="34" charset="0"/>
              </a:rPr>
              <a:t>“</a:t>
            </a:r>
            <a:r>
              <a:rPr lang="tr-TR" altLang="en-US" sz="2800" b="1" i="1" dirty="0" smtClean="0">
                <a:ea typeface="Verdana" panose="020B0604030504040204" pitchFamily="34" charset="0"/>
                <a:cs typeface="Arial" panose="020B0604020202020204" pitchFamily="34" charset="0"/>
              </a:rPr>
              <a:t>Madde </a:t>
            </a:r>
            <a:r>
              <a:rPr lang="en-US" altLang="en-US" sz="2800" b="1" i="1" dirty="0" smtClean="0">
                <a:ea typeface="Verdana" panose="020B0604030504040204" pitchFamily="34" charset="0"/>
                <a:cs typeface="Arial" panose="020B0604020202020204" pitchFamily="34" charset="0"/>
              </a:rPr>
              <a:t>35 </a:t>
            </a:r>
            <a:r>
              <a:rPr lang="en-US" altLang="en-US" sz="2800" b="1" i="1" dirty="0">
                <a:ea typeface="Verdana" panose="020B0604030504040204" pitchFamily="34" charset="0"/>
                <a:cs typeface="Arial" panose="020B0604020202020204" pitchFamily="34" charset="0"/>
              </a:rPr>
              <a:t>– </a:t>
            </a:r>
            <a:r>
              <a:rPr lang="tr-TR" altLang="en-US" sz="2800" b="1" i="1" dirty="0" smtClean="0">
                <a:ea typeface="Verdana" panose="020B0604030504040204" pitchFamily="34" charset="0"/>
                <a:cs typeface="Arial" panose="020B0604020202020204" pitchFamily="34" charset="0"/>
              </a:rPr>
              <a:t>7/24 Ağ</a:t>
            </a:r>
            <a:endParaRPr lang="en-US" altLang="en-US" sz="2800" b="1" i="1" dirty="0">
              <a:ea typeface="Verdana" panose="020B0604030504040204" pitchFamily="34" charset="0"/>
              <a:cs typeface="Arial" panose="020B0604020202020204" pitchFamily="34" charset="0"/>
            </a:endParaRPr>
          </a:p>
          <a:p>
            <a:pPr lvl="1" algn="just">
              <a:defRPr/>
            </a:pPr>
            <a:r>
              <a:rPr lang="en-US" altLang="en-US" sz="2800" i="1" dirty="0">
                <a:ea typeface="Verdana" panose="020B0604030504040204" pitchFamily="34" charset="0"/>
                <a:cs typeface="Arial" panose="020B0604020202020204" pitchFamily="34" charset="0"/>
              </a:rPr>
              <a:t>1 </a:t>
            </a:r>
            <a:r>
              <a:rPr lang="tr-TR" sz="2800" i="1" dirty="0">
                <a:solidFill>
                  <a:prstClr val="black"/>
                </a:solidFill>
                <a:ea typeface="Times New Roman" panose="02020603050405020304" pitchFamily="18" charset="0"/>
                <a:cs typeface="Arial" panose="020B0604020202020204" pitchFamily="34" charset="0"/>
              </a:rPr>
              <a:t>Taraflardan her </a:t>
            </a:r>
            <a:r>
              <a:rPr lang="tr-TR" sz="2800" i="1" dirty="0" smtClean="0">
                <a:solidFill>
                  <a:prstClr val="black"/>
                </a:solidFill>
                <a:ea typeface="Times New Roman" panose="02020603050405020304" pitchFamily="18" charset="0"/>
                <a:cs typeface="Arial" panose="020B0604020202020204" pitchFamily="34" charset="0"/>
              </a:rPr>
              <a:t>biri … haftanın </a:t>
            </a:r>
            <a:r>
              <a:rPr lang="tr-TR" sz="2800" i="1" dirty="0">
                <a:solidFill>
                  <a:prstClr val="black"/>
                </a:solidFill>
                <a:ea typeface="Times New Roman" panose="02020603050405020304" pitchFamily="18" charset="0"/>
                <a:cs typeface="Arial" panose="020B0604020202020204" pitchFamily="34" charset="0"/>
              </a:rPr>
              <a:t>yedi gün yirmi dört </a:t>
            </a:r>
            <a:r>
              <a:rPr lang="tr-TR" sz="2800" i="1" dirty="0" smtClean="0">
                <a:solidFill>
                  <a:prstClr val="black"/>
                </a:solidFill>
                <a:ea typeface="Times New Roman" panose="02020603050405020304" pitchFamily="18" charset="0"/>
                <a:cs typeface="Arial" panose="020B0604020202020204" pitchFamily="34" charset="0"/>
              </a:rPr>
              <a:t>saat boyunca aşağıdaki süreçler için bir irtibat noktası belirleyecektir</a:t>
            </a:r>
            <a:r>
              <a:rPr lang="tr-TR" altLang="en-US" sz="2800" i="1" dirty="0" smtClean="0">
                <a:ea typeface="Verdana" panose="020B0604030504040204" pitchFamily="34" charset="0"/>
                <a:cs typeface="Arial" panose="020B0604020202020204" pitchFamily="34" charset="0"/>
              </a:rPr>
              <a:t>:</a:t>
            </a:r>
          </a:p>
          <a:p>
            <a:pPr lvl="1" algn="just">
              <a:defRPr/>
            </a:pPr>
            <a:r>
              <a:rPr lang="tr-TR" altLang="en-US" sz="2800" i="1" dirty="0" smtClean="0">
                <a:ea typeface="Verdana" panose="020B0604030504040204" pitchFamily="34" charset="0"/>
                <a:cs typeface="Arial" panose="020B0604020202020204" pitchFamily="34" charset="0"/>
              </a:rPr>
              <a:t>c delillerin toplanması, </a:t>
            </a:r>
            <a:r>
              <a:rPr lang="tr-TR" altLang="en-US" sz="2800" b="1" i="1" dirty="0" smtClean="0">
                <a:solidFill>
                  <a:srgbClr val="FF0000"/>
                </a:solidFill>
                <a:ea typeface="Verdana" panose="020B0604030504040204" pitchFamily="34" charset="0"/>
                <a:cs typeface="Arial" panose="020B0604020202020204" pitchFamily="34" charset="0"/>
              </a:rPr>
              <a:t>hukuki bilgi sağlanması </a:t>
            </a:r>
            <a:r>
              <a:rPr lang="tr-TR" altLang="en-US" sz="2800" i="1" dirty="0" smtClean="0">
                <a:ea typeface="Verdana" panose="020B0604030504040204" pitchFamily="34" charset="0"/>
                <a:cs typeface="Arial" panose="020B0604020202020204" pitchFamily="34" charset="0"/>
              </a:rPr>
              <a:t>ve şüphelilerin yerlerinin bulunması.</a:t>
            </a:r>
            <a:endParaRPr lang="tr-TR" altLang="en-US" sz="2800" i="1"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311638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tr-TR" sz="3200" b="1" dirty="0" smtClean="0"/>
              <a:t>Hıza İlişkin Zorluk</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260279" y="872616"/>
            <a:ext cx="8374270" cy="5586145"/>
          </a:xfrm>
          <a:prstGeom prst="rect">
            <a:avLst/>
          </a:prstGeom>
        </p:spPr>
        <p:txBody>
          <a:bodyPr wrap="square">
            <a:spAutoFit/>
          </a:bodyPr>
          <a:lstStyle/>
          <a:p>
            <a:pPr marL="342900" indent="-342900" algn="just">
              <a:buFont typeface="Wingdings" pitchFamily="2" charset="2"/>
              <a:buChar char="Ø"/>
              <a:defRPr/>
            </a:pPr>
            <a:r>
              <a:rPr lang="tr-TR" altLang="en-US" sz="2100" b="1" dirty="0" smtClean="0">
                <a:ea typeface="Verdana" panose="020B0604030504040204" pitchFamily="34" charset="0"/>
                <a:cs typeface="Arial" panose="020B0604020202020204" pitchFamily="34" charset="0"/>
              </a:rPr>
              <a:t>Veri talepleri OLABİLDİĞİNCE ÇABUK şekilde yapılmalıdır çünkü: </a:t>
            </a:r>
            <a:endParaRPr lang="en-GB" altLang="en-US" sz="2100" dirty="0">
              <a:ea typeface="Verdana" panose="020B0604030504040204" pitchFamily="34" charset="0"/>
              <a:cs typeface="Arial" panose="020B0604020202020204" pitchFamily="34" charset="0"/>
            </a:endParaRPr>
          </a:p>
          <a:p>
            <a:pPr marL="800100" lvl="1" indent="-342900" algn="just">
              <a:buFont typeface="Wingdings" pitchFamily="2" charset="2"/>
              <a:buChar char="Ø"/>
              <a:defRPr/>
            </a:pPr>
            <a:r>
              <a:rPr lang="tr-TR" altLang="en-US" sz="2100" dirty="0" smtClean="0">
                <a:ea typeface="Verdana" panose="020B0604030504040204" pitchFamily="34" charset="0"/>
                <a:cs typeface="Arial" panose="020B0604020202020204" pitchFamily="34" charset="0"/>
              </a:rPr>
              <a:t>bazı ülkelerde hizmet sağlayıcıları verileri sadece faturalandırma için gerekli süre boyunca tutmaktadır </a:t>
            </a:r>
            <a:endParaRPr lang="en-GB" altLang="en-US" sz="2100" dirty="0">
              <a:ea typeface="Verdana" panose="020B0604030504040204" pitchFamily="34" charset="0"/>
              <a:cs typeface="Arial" panose="020B0604020202020204" pitchFamily="34" charset="0"/>
            </a:endParaRPr>
          </a:p>
          <a:p>
            <a:pPr marL="800100" lvl="1" indent="-342900" algn="just">
              <a:buFont typeface="Wingdings" pitchFamily="2" charset="2"/>
              <a:buChar char="Ø"/>
              <a:defRPr/>
            </a:pPr>
            <a:endParaRPr lang="en-GB" altLang="en-US" sz="2100" dirty="0">
              <a:ea typeface="Verdana" panose="020B0604030504040204" pitchFamily="34" charset="0"/>
              <a:cs typeface="Arial" panose="020B0604020202020204" pitchFamily="34" charset="0"/>
            </a:endParaRPr>
          </a:p>
          <a:p>
            <a:pPr marL="800100" lvl="1" indent="-342900" algn="just">
              <a:buFont typeface="Wingdings" pitchFamily="2" charset="2"/>
              <a:buChar char="Ø"/>
              <a:defRPr/>
            </a:pPr>
            <a:r>
              <a:rPr lang="tr-TR" altLang="en-US" sz="2100" dirty="0" smtClean="0">
                <a:ea typeface="Verdana" panose="020B0604030504040204" pitchFamily="34" charset="0"/>
                <a:cs typeface="Arial" panose="020B0604020202020204" pitchFamily="34" charset="0"/>
              </a:rPr>
              <a:t>veri depolamak maliyetlidir ve ücrete tabii olabilir </a:t>
            </a:r>
            <a:endParaRPr lang="en-GB" altLang="en-US" sz="2100" dirty="0">
              <a:ea typeface="Verdana" panose="020B0604030504040204" pitchFamily="34" charset="0"/>
              <a:cs typeface="Arial" panose="020B0604020202020204" pitchFamily="34" charset="0"/>
            </a:endParaRPr>
          </a:p>
          <a:p>
            <a:pPr marL="800100" lvl="1" indent="-342900" algn="just">
              <a:buFont typeface="Wingdings" pitchFamily="2" charset="2"/>
              <a:buChar char="Ø"/>
              <a:defRPr/>
            </a:pPr>
            <a:endParaRPr lang="en-GB" altLang="en-US" sz="2100" dirty="0">
              <a:ea typeface="Verdana" panose="020B0604030504040204" pitchFamily="34" charset="0"/>
              <a:cs typeface="Arial" panose="020B0604020202020204" pitchFamily="34" charset="0"/>
            </a:endParaRPr>
          </a:p>
          <a:p>
            <a:pPr marL="800100" lvl="1" indent="-342900" algn="just">
              <a:buFont typeface="Wingdings" pitchFamily="2" charset="2"/>
              <a:buChar char="Ø"/>
              <a:defRPr/>
            </a:pPr>
            <a:r>
              <a:rPr lang="tr-TR" altLang="en-US" sz="2100" dirty="0">
                <a:ea typeface="Verdana" panose="020B0604030504040204" pitchFamily="34" charset="0"/>
                <a:cs typeface="Arial" panose="020B0604020202020204" pitchFamily="34" charset="0"/>
              </a:rPr>
              <a:t>v</a:t>
            </a:r>
            <a:r>
              <a:rPr lang="tr-TR" altLang="en-US" sz="2100" dirty="0" smtClean="0">
                <a:ea typeface="Verdana" panose="020B0604030504040204" pitchFamily="34" charset="0"/>
                <a:cs typeface="Arial" panose="020B0604020202020204" pitchFamily="34" charset="0"/>
              </a:rPr>
              <a:t>eriler nihayetinde iş sürecinin bir parçası olarak silinmektedir </a:t>
            </a:r>
            <a:endParaRPr lang="en-GB" altLang="en-US" sz="2100" dirty="0">
              <a:ea typeface="Verdana" panose="020B0604030504040204" pitchFamily="34" charset="0"/>
              <a:cs typeface="Arial" panose="020B0604020202020204" pitchFamily="34" charset="0"/>
            </a:endParaRPr>
          </a:p>
          <a:p>
            <a:pPr marL="800100" lvl="1" indent="-342900" algn="just">
              <a:buFont typeface="Wingdings" pitchFamily="2" charset="2"/>
              <a:buChar char="Ø"/>
              <a:defRPr/>
            </a:pPr>
            <a:endParaRPr lang="en-GB" altLang="en-US" sz="2100" dirty="0">
              <a:ea typeface="Verdana" panose="020B0604030504040204" pitchFamily="34" charset="0"/>
              <a:cs typeface="Arial" panose="020B0604020202020204" pitchFamily="34" charset="0"/>
            </a:endParaRPr>
          </a:p>
          <a:p>
            <a:pPr marL="800100" lvl="1" indent="-342900" algn="just">
              <a:buFont typeface="Wingdings" pitchFamily="2" charset="2"/>
              <a:buChar char="Ø"/>
              <a:defRPr/>
            </a:pPr>
            <a:r>
              <a:rPr lang="tr-TR" altLang="en-US" sz="2100" dirty="0" smtClean="0">
                <a:ea typeface="Verdana" panose="020B0604030504040204" pitchFamily="34" charset="0"/>
                <a:cs typeface="Arial" panose="020B0604020202020204" pitchFamily="34" charset="0"/>
              </a:rPr>
              <a:t>bazı ülkeler (İngiltere, Sırbistan gibi), hizmet sağlayıcılarının verileri genellikle 12 aya kadar olmak üzere belirli bir süre için korumasını gerektirmektedir</a:t>
            </a:r>
            <a:endParaRPr lang="en-GB" altLang="en-US" sz="2100" dirty="0">
              <a:ea typeface="Verdana" panose="020B0604030504040204" pitchFamily="34" charset="0"/>
              <a:cs typeface="Arial" panose="020B0604020202020204" pitchFamily="34" charset="0"/>
            </a:endParaRPr>
          </a:p>
          <a:p>
            <a:pPr marL="800100" lvl="1" indent="-342900" algn="just">
              <a:buFont typeface="Wingdings" pitchFamily="2" charset="2"/>
              <a:buChar char="Ø"/>
              <a:defRPr/>
            </a:pPr>
            <a:endParaRPr lang="en-GB" altLang="en-US" sz="2100" dirty="0">
              <a:ea typeface="Verdana" panose="020B0604030504040204" pitchFamily="34" charset="0"/>
              <a:cs typeface="Arial" panose="020B0604020202020204" pitchFamily="34" charset="0"/>
            </a:endParaRPr>
          </a:p>
          <a:p>
            <a:pPr marL="800100" lvl="1" indent="-342900" algn="just">
              <a:buFont typeface="Wingdings" pitchFamily="2" charset="2"/>
              <a:buChar char="Ø"/>
              <a:defRPr/>
            </a:pPr>
            <a:r>
              <a:rPr lang="tr-TR" altLang="en-US" sz="2100" dirty="0" smtClean="0">
                <a:ea typeface="Verdana" panose="020B0604030504040204" pitchFamily="34" charset="0"/>
                <a:cs typeface="Arial" panose="020B0604020202020204" pitchFamily="34" charset="0"/>
              </a:rPr>
              <a:t>2006 yılı AB Veri Koruma Direktifi, ayrım gözetmeyen önlemler ve gizlilik haklarının ihlali sebebiyle 2014 yılında geçersiz olarak ilan edilmiştir fakat şu an eleştirilere maruz kalmıştır ve tekrar uygulanması değerlendirilmektedir </a:t>
            </a:r>
            <a:endParaRPr lang="en-GB" altLang="en-US" sz="21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1879438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3"/>
          <a:stretch>
            <a:fillRect/>
          </a:stretch>
        </p:blipFill>
        <p:spPr>
          <a:xfrm>
            <a:off x="7487000" y="702797"/>
            <a:ext cx="1767076" cy="1767076"/>
          </a:xfrm>
          <a:prstGeom prst="rect">
            <a:avLst/>
          </a:prstGeom>
        </p:spPr>
      </p:pic>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tr-TR" sz="3200" b="1" dirty="0" smtClean="0"/>
              <a:t>Anket sorusu</a:t>
            </a:r>
            <a:endParaRPr lang="en-GB" sz="3200" b="1" dirty="0"/>
          </a:p>
        </p:txBody>
      </p:sp>
      <p:pic>
        <p:nvPicPr>
          <p:cNvPr id="1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2435969875"/>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2690963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3"/>
          <a:stretch>
            <a:fillRect/>
          </a:stretch>
        </p:blipFill>
        <p:spPr>
          <a:xfrm>
            <a:off x="7487000" y="702797"/>
            <a:ext cx="1767076" cy="1767076"/>
          </a:xfrm>
          <a:prstGeom prst="rect">
            <a:avLst/>
          </a:prstGeom>
        </p:spPr>
      </p:pic>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tr-TR" sz="3200" b="1" dirty="0" smtClean="0"/>
              <a:t>Anket sorusu</a:t>
            </a:r>
            <a:endParaRPr lang="en-GB" sz="3200" b="1" dirty="0"/>
          </a:p>
        </p:txBody>
      </p:sp>
      <p:pic>
        <p:nvPicPr>
          <p:cNvPr id="1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2546497902"/>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9727493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lnSpc>
                <a:spcPct val="80000"/>
              </a:lnSpc>
            </a:pPr>
            <a:r>
              <a:rPr lang="tr-TR" sz="3200" b="1" dirty="0">
                <a:solidFill>
                  <a:prstClr val="white"/>
                </a:solidFill>
              </a:rPr>
              <a:t>Değişen Hukuki Geleneklere İlişkin </a:t>
            </a:r>
            <a:r>
              <a:rPr lang="tr-TR" sz="3200" b="1" dirty="0" smtClean="0">
                <a:solidFill>
                  <a:prstClr val="white"/>
                </a:solidFill>
              </a:rPr>
              <a:t>Zorluk</a:t>
            </a:r>
            <a:endParaRPr lang="tr-TR" sz="3200" b="1" dirty="0">
              <a:solidFill>
                <a:prstClr val="white"/>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121544" y="771931"/>
            <a:ext cx="8900912" cy="1384995"/>
          </a:xfrm>
          <a:prstGeom prst="rect">
            <a:avLst/>
          </a:prstGeom>
        </p:spPr>
        <p:txBody>
          <a:bodyPr wrap="square">
            <a:spAutoFit/>
          </a:bodyPr>
          <a:lstStyle/>
          <a:p>
            <a:pPr algn="ctr">
              <a:defRPr/>
            </a:pPr>
            <a:r>
              <a:rPr lang="tr-TR" altLang="en-US" sz="2800" b="1" dirty="0" smtClean="0">
                <a:ea typeface="Verdana" panose="020B0604030504040204" pitchFamily="34" charset="0"/>
                <a:cs typeface="Arial" panose="020B0604020202020204" pitchFamily="34" charset="0"/>
              </a:rPr>
              <a:t>Çözüm</a:t>
            </a:r>
            <a:r>
              <a:rPr lang="en-GB" altLang="en-US" sz="2800" b="1" dirty="0" smtClean="0">
                <a:ea typeface="Verdana" panose="020B0604030504040204" pitchFamily="34" charset="0"/>
                <a:cs typeface="Arial" panose="020B0604020202020204" pitchFamily="34" charset="0"/>
              </a:rPr>
              <a:t>? </a:t>
            </a:r>
            <a:endParaRPr lang="en-GB" altLang="en-US" sz="2800" dirty="0">
              <a:ea typeface="Verdana" panose="020B0604030504040204" pitchFamily="34" charset="0"/>
              <a:cs typeface="Arial" panose="020B0604020202020204" pitchFamily="34" charset="0"/>
            </a:endParaRPr>
          </a:p>
          <a:p>
            <a:pPr algn="ctr">
              <a:defRPr/>
            </a:pPr>
            <a:r>
              <a:rPr lang="tr-TR" altLang="en-US" sz="2800" dirty="0" smtClean="0">
                <a:ea typeface="Verdana" panose="020B0604030504040204" pitchFamily="34" charset="0"/>
                <a:cs typeface="Arial" panose="020B0604020202020204" pitchFamily="34" charset="0"/>
              </a:rPr>
              <a:t>Mevcut Karşılıklı Adli Yardım Avrupa Sözleşmesi’ne  (MLAT) ilişkin el kitaplarını/rehberleri gözden geçirmek </a:t>
            </a:r>
            <a:endParaRPr lang="en-GB" altLang="en-US" sz="2800" dirty="0">
              <a:ea typeface="Verdana" panose="020B060403050404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1AF83F0-FEB4-41D7-99E9-211357B800AB}"/>
              </a:ext>
            </a:extLst>
          </p:cNvPr>
          <p:cNvPicPr>
            <a:picLocks noChangeAspect="1"/>
          </p:cNvPicPr>
          <p:nvPr/>
        </p:nvPicPr>
        <p:blipFill>
          <a:blip r:embed="rId4"/>
          <a:stretch>
            <a:fillRect/>
          </a:stretch>
        </p:blipFill>
        <p:spPr>
          <a:xfrm>
            <a:off x="0" y="2175638"/>
            <a:ext cx="3580174" cy="4187063"/>
          </a:xfrm>
          <a:prstGeom prst="rect">
            <a:avLst/>
          </a:prstGeom>
        </p:spPr>
      </p:pic>
      <p:pic>
        <p:nvPicPr>
          <p:cNvPr id="6" name="Picture 5">
            <a:extLst>
              <a:ext uri="{FF2B5EF4-FFF2-40B4-BE49-F238E27FC236}">
                <a16:creationId xmlns:a16="http://schemas.microsoft.com/office/drawing/2014/main" id="{F85916F0-E84A-438A-A201-C4EE301879ED}"/>
              </a:ext>
            </a:extLst>
          </p:cNvPr>
          <p:cNvPicPr>
            <a:picLocks noChangeAspect="1"/>
          </p:cNvPicPr>
          <p:nvPr/>
        </p:nvPicPr>
        <p:blipFill>
          <a:blip r:embed="rId5"/>
          <a:stretch>
            <a:fillRect/>
          </a:stretch>
        </p:blipFill>
        <p:spPr>
          <a:xfrm>
            <a:off x="5138014" y="2175632"/>
            <a:ext cx="4005986" cy="4244982"/>
          </a:xfrm>
          <a:prstGeom prst="rect">
            <a:avLst/>
          </a:prstGeom>
        </p:spPr>
      </p:pic>
    </p:spTree>
    <p:extLst>
      <p:ext uri="{BB962C8B-B14F-4D97-AF65-F5344CB8AC3E}">
        <p14:creationId xmlns:p14="http://schemas.microsoft.com/office/powerpoint/2010/main" val="34760367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tr-TR" sz="3200" b="1" dirty="0">
                <a:solidFill>
                  <a:prstClr val="white"/>
                </a:solidFill>
              </a:rPr>
              <a:t>Adli Personel için Uluslararası </a:t>
            </a:r>
            <a:r>
              <a:rPr lang="tr-TR" sz="3200" b="1" dirty="0" smtClean="0">
                <a:solidFill>
                  <a:prstClr val="white"/>
                </a:solidFill>
              </a:rPr>
              <a:t>İşbirliğine </a:t>
            </a:r>
            <a:r>
              <a:rPr lang="tr-TR" sz="3200" b="1" dirty="0">
                <a:solidFill>
                  <a:prstClr val="white"/>
                </a:solidFill>
              </a:rPr>
              <a:t>İlişkin Uzmanlık </a:t>
            </a:r>
            <a:r>
              <a:rPr lang="tr-TR" sz="3200" b="1" dirty="0" smtClean="0">
                <a:solidFill>
                  <a:prstClr val="white"/>
                </a:solidFill>
              </a:rPr>
              <a:t>Eğitimi</a:t>
            </a:r>
            <a:endParaRPr lang="fr-FR" sz="3200" b="1" dirty="0">
              <a:solidFill>
                <a:prstClr val="white"/>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150080"/>
            <a:ext cx="8525021" cy="880241"/>
          </a:xfrm>
          <a:prstGeom prst="rect">
            <a:avLst/>
          </a:prstGeom>
        </p:spPr>
        <p:txBody>
          <a:bodyPr wrap="square">
            <a:spAutoFit/>
          </a:bodyPr>
          <a:lstStyle/>
          <a:p>
            <a:pPr algn="ctr" eaLnBrk="1" hangingPunct="1">
              <a:lnSpc>
                <a:spcPct val="80000"/>
              </a:lnSpc>
            </a:pPr>
            <a:r>
              <a:rPr lang="en-GB" sz="3200" b="1" dirty="0">
                <a:ea typeface="ＭＳ Ｐゴシック" charset="0"/>
                <a:cs typeface="ＭＳ Ｐゴシック" charset="0"/>
              </a:rPr>
              <a:t/>
            </a:r>
            <a:br>
              <a:rPr lang="en-GB" sz="3200" b="1" dirty="0">
                <a:ea typeface="ＭＳ Ｐゴシック" charset="0"/>
                <a:cs typeface="ＭＳ Ｐゴシック" charset="0"/>
              </a:rPr>
            </a:br>
            <a:r>
              <a:rPr lang="tr-TR" sz="3200" b="1" dirty="0" smtClean="0">
                <a:ea typeface="ＭＳ Ｐゴシック" charset="0"/>
                <a:cs typeface="ＭＳ Ｐゴシック" charset="0"/>
              </a:rPr>
              <a:t>Atfetme İle İlgili Zorluk</a:t>
            </a:r>
            <a:endParaRPr lang="en-GB" sz="3200" dirty="0"/>
          </a:p>
        </p:txBody>
      </p:sp>
      <p:grpSp>
        <p:nvGrpSpPr>
          <p:cNvPr id="12" name="Group 11">
            <a:extLst>
              <a:ext uri="{FF2B5EF4-FFF2-40B4-BE49-F238E27FC236}">
                <a16:creationId xmlns:a16="http://schemas.microsoft.com/office/drawing/2014/main" id="{CC933CB3-ACDF-4DE9-B3B6-4C2ED9D8EF36}"/>
              </a:ext>
            </a:extLst>
          </p:cNvPr>
          <p:cNvGrpSpPr/>
          <p:nvPr/>
        </p:nvGrpSpPr>
        <p:grpSpPr>
          <a:xfrm>
            <a:off x="2426594" y="4227357"/>
            <a:ext cx="6465886" cy="1900438"/>
            <a:chOff x="2426594" y="4696914"/>
            <a:chExt cx="6465886" cy="1900438"/>
          </a:xfrm>
        </p:grpSpPr>
        <p:sp>
          <p:nvSpPr>
            <p:cNvPr id="16" name="Rectangle 15">
              <a:extLst>
                <a:ext uri="{FF2B5EF4-FFF2-40B4-BE49-F238E27FC236}">
                  <a16:creationId xmlns:a16="http://schemas.microsoft.com/office/drawing/2014/main" id="{A7869902-8588-4872-8F98-009848DE1C6E}"/>
                </a:ext>
              </a:extLst>
            </p:cNvPr>
            <p:cNvSpPr/>
            <p:nvPr/>
          </p:nvSpPr>
          <p:spPr bwMode="auto">
            <a:xfrm>
              <a:off x="8676456" y="6453336"/>
              <a:ext cx="216024" cy="14401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b="1">
                <a:solidFill>
                  <a:srgbClr val="000000"/>
                </a:solidFill>
              </a:endParaRPr>
            </a:p>
          </p:txBody>
        </p:sp>
        <p:pic>
          <p:nvPicPr>
            <p:cNvPr id="19" name="Picture 18">
              <a:extLst>
                <a:ext uri="{FF2B5EF4-FFF2-40B4-BE49-F238E27FC236}">
                  <a16:creationId xmlns:a16="http://schemas.microsoft.com/office/drawing/2014/main" id="{7DA92317-7AFF-4F97-B7A9-BADB09600179}"/>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67748" y="5243723"/>
              <a:ext cx="805656" cy="339383"/>
            </a:xfrm>
            <a:prstGeom prst="rect">
              <a:avLst/>
            </a:prstGeom>
          </p:spPr>
        </p:pic>
        <p:pic>
          <p:nvPicPr>
            <p:cNvPr id="20" name="Picture 19">
              <a:extLst>
                <a:ext uri="{FF2B5EF4-FFF2-40B4-BE49-F238E27FC236}">
                  <a16:creationId xmlns:a16="http://schemas.microsoft.com/office/drawing/2014/main" id="{E324F911-B4C3-41C1-BA47-EFE15AE39933}"/>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198303" y="5252731"/>
              <a:ext cx="805656" cy="339383"/>
            </a:xfrm>
            <a:prstGeom prst="rect">
              <a:avLst/>
            </a:prstGeom>
          </p:spPr>
        </p:pic>
        <p:pic>
          <p:nvPicPr>
            <p:cNvPr id="21" name="Picture 20">
              <a:extLst>
                <a:ext uri="{FF2B5EF4-FFF2-40B4-BE49-F238E27FC236}">
                  <a16:creationId xmlns:a16="http://schemas.microsoft.com/office/drawing/2014/main" id="{5906ADBD-FFC8-410D-A947-866EF13ECF4D}"/>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799688" y="5252731"/>
              <a:ext cx="805656" cy="339383"/>
            </a:xfrm>
            <a:prstGeom prst="rect">
              <a:avLst/>
            </a:prstGeom>
          </p:spPr>
        </p:pic>
        <p:pic>
          <p:nvPicPr>
            <p:cNvPr id="22" name="Picture 21">
              <a:extLst>
                <a:ext uri="{FF2B5EF4-FFF2-40B4-BE49-F238E27FC236}">
                  <a16:creationId xmlns:a16="http://schemas.microsoft.com/office/drawing/2014/main" id="{5EEF1F26-11C3-4EC4-9A28-E22D5FDB6A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6594" y="4696914"/>
              <a:ext cx="1428750" cy="1428750"/>
            </a:xfrm>
            <a:prstGeom prst="rect">
              <a:avLst/>
            </a:prstGeom>
          </p:spPr>
        </p:pic>
        <p:pic>
          <p:nvPicPr>
            <p:cNvPr id="23" name="Picture 22">
              <a:extLst>
                <a:ext uri="{FF2B5EF4-FFF2-40B4-BE49-F238E27FC236}">
                  <a16:creationId xmlns:a16="http://schemas.microsoft.com/office/drawing/2014/main" id="{DA0036EE-F083-489A-BC0D-FF686090732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75452" y="4737342"/>
              <a:ext cx="1347894" cy="1347894"/>
            </a:xfrm>
            <a:prstGeom prst="rect">
              <a:avLst/>
            </a:prstGeom>
          </p:spPr>
        </p:pic>
      </p:grpSp>
    </p:spTree>
    <p:extLst>
      <p:ext uri="{BB962C8B-B14F-4D97-AF65-F5344CB8AC3E}">
        <p14:creationId xmlns:p14="http://schemas.microsoft.com/office/powerpoint/2010/main" val="38864383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tr-TR" sz="3200" b="1" dirty="0" smtClean="0"/>
              <a:t>Atfetme İle İlgili Zorluk</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121544" y="952123"/>
            <a:ext cx="8900912" cy="4278094"/>
          </a:xfrm>
          <a:prstGeom prst="rect">
            <a:avLst/>
          </a:prstGeom>
        </p:spPr>
        <p:txBody>
          <a:bodyPr wrap="square">
            <a:spAutoFit/>
          </a:bodyPr>
          <a:lstStyle/>
          <a:p>
            <a:pPr marL="342900" indent="-342900">
              <a:buFont typeface="Wingdings" pitchFamily="2" charset="2"/>
              <a:buChar char="Ø"/>
              <a:defRPr/>
            </a:pPr>
            <a:endParaRPr lang="en-GB" altLang="en-US" sz="2800" b="1" dirty="0">
              <a:ea typeface="Verdana" panose="020B0604030504040204" pitchFamily="34" charset="0"/>
              <a:cs typeface="Arial" panose="020B0604020202020204" pitchFamily="34" charset="0"/>
            </a:endParaRPr>
          </a:p>
          <a:p>
            <a:pPr marL="342900" indent="-342900">
              <a:buFont typeface="Wingdings" pitchFamily="2" charset="2"/>
              <a:buChar char="Ø"/>
              <a:defRPr/>
            </a:pPr>
            <a:endParaRPr lang="en-GB" altLang="en-US" sz="2800" b="1" dirty="0">
              <a:ea typeface="Verdana" panose="020B0604030504040204" pitchFamily="34" charset="0"/>
              <a:cs typeface="Arial" panose="020B0604020202020204" pitchFamily="34" charset="0"/>
            </a:endParaRPr>
          </a:p>
          <a:p>
            <a:pPr marL="342900" indent="-342900">
              <a:buFont typeface="Wingdings" pitchFamily="2" charset="2"/>
              <a:buChar char="Ø"/>
              <a:defRPr/>
            </a:pPr>
            <a:endParaRPr lang="en-GB" altLang="en-US" sz="2800" b="1" dirty="0">
              <a:ea typeface="Verdana" panose="020B0604030504040204" pitchFamily="34" charset="0"/>
              <a:cs typeface="Arial" panose="020B0604020202020204" pitchFamily="34" charset="0"/>
            </a:endParaRPr>
          </a:p>
          <a:p>
            <a:pPr algn="ctr">
              <a:defRPr/>
            </a:pPr>
            <a:r>
              <a:rPr lang="tr-TR" altLang="en-US" sz="2800" b="1" dirty="0" smtClean="0">
                <a:ea typeface="Verdana" panose="020B0604030504040204" pitchFamily="34" charset="0"/>
                <a:cs typeface="Arial" panose="020B0604020202020204" pitchFamily="34" charset="0"/>
              </a:rPr>
              <a:t>Zorluk</a:t>
            </a:r>
            <a:r>
              <a:rPr lang="en-GB" altLang="en-US" sz="2800" b="1" dirty="0" smtClean="0">
                <a:ea typeface="Verdana" panose="020B0604030504040204" pitchFamily="34" charset="0"/>
                <a:cs typeface="Arial" panose="020B0604020202020204" pitchFamily="34" charset="0"/>
              </a:rPr>
              <a:t>? </a:t>
            </a:r>
            <a:endParaRPr lang="en-GB" altLang="en-US" sz="2800" b="1" dirty="0">
              <a:ea typeface="Verdana" panose="020B0604030504040204" pitchFamily="34" charset="0"/>
              <a:cs typeface="Arial" panose="020B0604020202020204" pitchFamily="34" charset="0"/>
            </a:endParaRPr>
          </a:p>
          <a:p>
            <a:pPr marL="342900" indent="-342900">
              <a:buFont typeface="Wingdings" pitchFamily="2" charset="2"/>
              <a:buChar char="Ø"/>
              <a:defRPr/>
            </a:pPr>
            <a:endParaRPr lang="en-GB" altLang="en-US" sz="2800" b="1" dirty="0">
              <a:ea typeface="Verdana" panose="020B0604030504040204" pitchFamily="34" charset="0"/>
              <a:cs typeface="Arial" panose="020B0604020202020204" pitchFamily="34" charset="0"/>
            </a:endParaRPr>
          </a:p>
          <a:p>
            <a:pPr algn="ctr">
              <a:defRPr/>
            </a:pPr>
            <a:r>
              <a:rPr lang="tr-TR" altLang="en-US" sz="2800" dirty="0" smtClean="0">
                <a:ea typeface="Verdana" panose="020B0604030504040204" pitchFamily="34" charset="0"/>
                <a:cs typeface="Arial" panose="020B0604020202020204" pitchFamily="34" charset="0"/>
              </a:rPr>
              <a:t>Mahkeme delil niteliği için şüphelinin belirli bir zamanda belirli bir cihaz ile bağlantısı tespit edilmelidir </a:t>
            </a:r>
            <a:r>
              <a:rPr lang="en-US" altLang="en-US" sz="2800" dirty="0" smtClean="0">
                <a:ea typeface="Verdana" panose="020B0604030504040204" pitchFamily="34" charset="0"/>
                <a:cs typeface="Arial" panose="020B0604020202020204" pitchFamily="34" charset="0"/>
              </a:rPr>
              <a:t>(</a:t>
            </a:r>
            <a:r>
              <a:rPr lang="tr-TR" altLang="en-US" sz="2800" dirty="0" smtClean="0">
                <a:ea typeface="Verdana" panose="020B0604030504040204" pitchFamily="34" charset="0"/>
                <a:cs typeface="Arial" panose="020B0604020202020204" pitchFamily="34" charset="0"/>
              </a:rPr>
              <a:t>makul şüphenin ötesinde gibi</a:t>
            </a:r>
            <a:r>
              <a:rPr lang="en-US" altLang="en-US" sz="2800" dirty="0" smtClean="0">
                <a:ea typeface="Verdana" panose="020B0604030504040204" pitchFamily="34" charset="0"/>
                <a:cs typeface="Arial" panose="020B0604020202020204" pitchFamily="34" charset="0"/>
              </a:rPr>
              <a:t>) </a:t>
            </a:r>
            <a:endParaRPr lang="en-US" altLang="en-US" sz="2800" dirty="0">
              <a:ea typeface="Verdana" panose="020B0604030504040204" pitchFamily="34" charset="0"/>
              <a:cs typeface="Arial" panose="020B0604020202020204" pitchFamily="34" charset="0"/>
            </a:endParaRPr>
          </a:p>
          <a:p>
            <a:pPr algn="ctr">
              <a:defRPr/>
            </a:pPr>
            <a:endParaRPr lang="en-US" altLang="en-US" sz="2400" dirty="0">
              <a:ea typeface="Verdana" panose="020B0604030504040204" pitchFamily="34" charset="0"/>
              <a:cs typeface="Arial" panose="020B0604020202020204" pitchFamily="34" charset="0"/>
            </a:endParaRPr>
          </a:p>
          <a:p>
            <a:pPr algn="ctr">
              <a:defRPr/>
            </a:pPr>
            <a:r>
              <a:rPr lang="en-US" altLang="en-US" sz="2400" dirty="0" smtClean="0">
                <a:ea typeface="Verdana" panose="020B0604030504040204" pitchFamily="34" charset="0"/>
                <a:cs typeface="Arial" panose="020B0604020202020204" pitchFamily="34" charset="0"/>
              </a:rPr>
              <a:t>(</a:t>
            </a:r>
            <a:r>
              <a:rPr lang="tr-TR" altLang="en-US" sz="2400" dirty="0" smtClean="0">
                <a:ea typeface="Verdana" panose="020B0604030504040204" pitchFamily="34" charset="0"/>
                <a:cs typeface="Arial" panose="020B0604020202020204" pitchFamily="34" charset="0"/>
              </a:rPr>
              <a:t>şüphelinin tespit edilmesinde rol oynayan uluslararası boyutlar)</a:t>
            </a:r>
            <a:endParaRPr lang="en-GB" altLang="en-US" sz="28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6322457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tr-TR" sz="3200" b="1" dirty="0" smtClean="0"/>
              <a:t>Atfetme İle İlgili Zorluk</a:t>
            </a:r>
            <a:endParaRPr lang="en-GB" sz="3200" b="1" dirty="0"/>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104513" y="1212314"/>
            <a:ext cx="7371471" cy="3477875"/>
          </a:xfrm>
          <a:prstGeom prst="rect">
            <a:avLst/>
          </a:prstGeom>
        </p:spPr>
        <p:txBody>
          <a:bodyPr wrap="square">
            <a:spAutoFit/>
          </a:bodyPr>
          <a:lstStyle/>
          <a:p>
            <a:pPr marL="342900" indent="-342900" algn="just">
              <a:buFont typeface="Wingdings" pitchFamily="2" charset="2"/>
              <a:buChar char="ü"/>
              <a:defRPr/>
            </a:pPr>
            <a:r>
              <a:rPr lang="tr-TR" altLang="en-US" sz="2200" dirty="0" smtClean="0">
                <a:ea typeface="Verdana" panose="020B0604030504040204" pitchFamily="34" charset="0"/>
                <a:cs typeface="Arial" panose="020B0604020202020204" pitchFamily="34" charset="0"/>
              </a:rPr>
              <a:t>Olası uluslararası temelli kaynaklar </a:t>
            </a:r>
            <a:r>
              <a:rPr lang="en-GB" altLang="en-US" sz="2200" dirty="0" smtClean="0">
                <a:ea typeface="Verdana" panose="020B0604030504040204" pitchFamily="34" charset="0"/>
                <a:cs typeface="Arial" panose="020B0604020202020204" pitchFamily="34" charset="0"/>
              </a:rPr>
              <a:t>:</a:t>
            </a:r>
            <a:endParaRPr lang="en-GB" altLang="en-US" sz="2200" dirty="0">
              <a:ea typeface="Verdana" panose="020B0604030504040204" pitchFamily="34" charset="0"/>
              <a:cs typeface="Arial" panose="020B0604020202020204" pitchFamily="34" charset="0"/>
            </a:endParaRPr>
          </a:p>
          <a:p>
            <a:pPr algn="just">
              <a:defRPr/>
            </a:pPr>
            <a:endParaRPr lang="en-GB" altLang="en-US" sz="2200" dirty="0">
              <a:ea typeface="Verdana" panose="020B0604030504040204" pitchFamily="34" charset="0"/>
              <a:cs typeface="Arial" panose="020B0604020202020204" pitchFamily="34" charset="0"/>
            </a:endParaRPr>
          </a:p>
          <a:p>
            <a:pPr marL="342900" indent="-342900" algn="just">
              <a:buFont typeface="Arial" panose="020B0604020202020204" pitchFamily="34" charset="0"/>
              <a:buChar char="•"/>
              <a:defRPr/>
            </a:pPr>
            <a:r>
              <a:rPr lang="tr-TR" altLang="en-US" sz="2200" dirty="0" smtClean="0">
                <a:ea typeface="Verdana" panose="020B0604030504040204" pitchFamily="34" charset="0"/>
                <a:cs typeface="Arial" panose="020B0604020202020204" pitchFamily="34" charset="0"/>
              </a:rPr>
              <a:t>Ağ sunucu kayıtları</a:t>
            </a:r>
            <a:endParaRPr lang="en-GB" altLang="en-US" sz="2200" dirty="0">
              <a:ea typeface="Verdana" panose="020B0604030504040204" pitchFamily="34" charset="0"/>
              <a:cs typeface="Arial" panose="020B0604020202020204" pitchFamily="34" charset="0"/>
            </a:endParaRPr>
          </a:p>
          <a:p>
            <a:pPr marL="342900" indent="-342900" algn="just">
              <a:buFont typeface="Arial" panose="020B0604020202020204" pitchFamily="34" charset="0"/>
              <a:buChar char="•"/>
              <a:defRPr/>
            </a:pPr>
            <a:r>
              <a:rPr lang="tr-TR" altLang="en-US" sz="2200" dirty="0" smtClean="0">
                <a:ea typeface="Verdana" panose="020B0604030504040204" pitchFamily="34" charset="0"/>
                <a:cs typeface="Arial" panose="020B0604020202020204" pitchFamily="34" charset="0"/>
              </a:rPr>
              <a:t>Hesaplara erişim için kişisel giriş bilgileri </a:t>
            </a:r>
            <a:r>
              <a:rPr lang="en-GB" altLang="en-US" sz="2200" dirty="0" smtClean="0">
                <a:ea typeface="Verdana" panose="020B0604030504040204" pitchFamily="34" charset="0"/>
                <a:cs typeface="Arial" panose="020B0604020202020204" pitchFamily="34" charset="0"/>
              </a:rPr>
              <a:t>(e</a:t>
            </a:r>
            <a:r>
              <a:rPr lang="tr-TR" altLang="en-US" sz="2200" dirty="0" smtClean="0">
                <a:ea typeface="Verdana" panose="020B0604030504040204" pitchFamily="34" charset="0"/>
                <a:cs typeface="Arial" panose="020B0604020202020204" pitchFamily="34" charset="0"/>
              </a:rPr>
              <a:t>-posta</a:t>
            </a:r>
            <a:r>
              <a:rPr lang="en-GB" altLang="en-US" sz="2200" dirty="0" smtClean="0">
                <a:ea typeface="Verdana" panose="020B0604030504040204" pitchFamily="34" charset="0"/>
                <a:cs typeface="Arial" panose="020B0604020202020204" pitchFamily="34" charset="0"/>
              </a:rPr>
              <a:t>, </a:t>
            </a:r>
            <a:r>
              <a:rPr lang="tr-TR" altLang="en-US" sz="2200" dirty="0" smtClean="0">
                <a:ea typeface="Verdana" panose="020B0604030504040204" pitchFamily="34" charset="0"/>
                <a:cs typeface="Arial" panose="020B0604020202020204" pitchFamily="34" charset="0"/>
              </a:rPr>
              <a:t>sohbet gibi</a:t>
            </a:r>
            <a:r>
              <a:rPr lang="en-GB" altLang="en-US" sz="2200" dirty="0" smtClean="0">
                <a:ea typeface="Verdana" panose="020B0604030504040204" pitchFamily="34" charset="0"/>
                <a:cs typeface="Arial" panose="020B0604020202020204" pitchFamily="34" charset="0"/>
              </a:rPr>
              <a:t>)</a:t>
            </a:r>
            <a:endParaRPr lang="en-GB" altLang="en-US" sz="2200" dirty="0">
              <a:ea typeface="Verdana" panose="020B0604030504040204" pitchFamily="34" charset="0"/>
              <a:cs typeface="Arial" panose="020B0604020202020204" pitchFamily="34" charset="0"/>
            </a:endParaRPr>
          </a:p>
          <a:p>
            <a:pPr marL="342900" indent="-342900" algn="just">
              <a:buFont typeface="Arial" panose="020B0604020202020204" pitchFamily="34" charset="0"/>
              <a:buChar char="•"/>
              <a:defRPr/>
            </a:pPr>
            <a:r>
              <a:rPr lang="tr-TR" altLang="en-US" sz="2200" dirty="0" smtClean="0">
                <a:ea typeface="Verdana" panose="020B0604030504040204" pitchFamily="34" charset="0"/>
                <a:cs typeface="Arial" panose="020B0604020202020204" pitchFamily="34" charset="0"/>
              </a:rPr>
              <a:t>Sosyal medya üyeliği</a:t>
            </a:r>
            <a:endParaRPr lang="en-GB" altLang="en-US" sz="2200" dirty="0">
              <a:ea typeface="Verdana" panose="020B0604030504040204" pitchFamily="34" charset="0"/>
              <a:cs typeface="Arial" panose="020B0604020202020204" pitchFamily="34" charset="0"/>
            </a:endParaRPr>
          </a:p>
          <a:p>
            <a:pPr marL="342900" indent="-342900" algn="just">
              <a:buFont typeface="Arial" panose="020B0604020202020204" pitchFamily="34" charset="0"/>
              <a:buChar char="•"/>
              <a:defRPr/>
            </a:pPr>
            <a:r>
              <a:rPr lang="tr-TR" altLang="en-US" sz="2200" dirty="0" smtClean="0">
                <a:ea typeface="Verdana" panose="020B0604030504040204" pitchFamily="34" charset="0"/>
                <a:cs typeface="Arial" panose="020B0604020202020204" pitchFamily="34" charset="0"/>
              </a:rPr>
              <a:t>Sosyal medya girişlerinin türü ve niteliği </a:t>
            </a:r>
            <a:endParaRPr lang="en-GB" altLang="en-US" sz="2200" dirty="0">
              <a:ea typeface="Verdana" panose="020B0604030504040204" pitchFamily="34" charset="0"/>
              <a:cs typeface="Arial" panose="020B0604020202020204" pitchFamily="34" charset="0"/>
            </a:endParaRPr>
          </a:p>
          <a:p>
            <a:pPr marL="342900" indent="-342900" algn="just">
              <a:buFont typeface="Arial" panose="020B0604020202020204" pitchFamily="34" charset="0"/>
              <a:buChar char="•"/>
              <a:defRPr/>
            </a:pPr>
            <a:r>
              <a:rPr lang="tr-TR" altLang="en-US" sz="2200" dirty="0" smtClean="0">
                <a:ea typeface="Verdana" panose="020B0604030504040204" pitchFamily="34" charset="0"/>
                <a:cs typeface="Arial" panose="020B0604020202020204" pitchFamily="34" charset="0"/>
              </a:rPr>
              <a:t>İnternet/Bulut hizmet abonelikleri</a:t>
            </a:r>
            <a:endParaRPr lang="en-GB" altLang="en-US" sz="2200" dirty="0">
              <a:ea typeface="Verdana" panose="020B0604030504040204" pitchFamily="34" charset="0"/>
              <a:cs typeface="Arial" panose="020B0604020202020204" pitchFamily="34" charset="0"/>
            </a:endParaRPr>
          </a:p>
          <a:p>
            <a:pPr marL="342900" indent="-342900" algn="just">
              <a:buFont typeface="Arial" panose="020B0604020202020204" pitchFamily="34" charset="0"/>
              <a:buChar char="•"/>
              <a:defRPr/>
            </a:pPr>
            <a:r>
              <a:rPr lang="tr-TR" altLang="en-US" sz="2200" dirty="0" smtClean="0">
                <a:ea typeface="Verdana" panose="020B0604030504040204" pitchFamily="34" charset="0"/>
                <a:cs typeface="Arial" panose="020B0604020202020204" pitchFamily="34" charset="0"/>
              </a:rPr>
              <a:t>Kişisel cihazda bulunan programlar </a:t>
            </a:r>
            <a:endParaRPr lang="en-GB" altLang="en-US" sz="2200" dirty="0">
              <a:cs typeface="Arial" panose="020B0604020202020204" pitchFamily="34" charset="0"/>
            </a:endParaRPr>
          </a:p>
          <a:p>
            <a:pPr algn="just">
              <a:defRPr/>
            </a:pPr>
            <a:endParaRPr lang="en-GB" altLang="en-US" sz="2200" dirty="0">
              <a:ea typeface="Verdana" panose="020B060403050404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56B72B8A-EFD3-4B16-8160-86C93A2B85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3655" y="4207269"/>
            <a:ext cx="2916689" cy="2527797"/>
          </a:xfrm>
          <a:prstGeom prst="rect">
            <a:avLst/>
          </a:prstGeom>
          <a:noFill/>
        </p:spPr>
      </p:pic>
    </p:spTree>
    <p:extLst>
      <p:ext uri="{BB962C8B-B14F-4D97-AF65-F5344CB8AC3E}">
        <p14:creationId xmlns:p14="http://schemas.microsoft.com/office/powerpoint/2010/main" val="28710759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669" y="1078485"/>
            <a:ext cx="8190411" cy="5760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Arial" panose="020B0604020202020204" pitchFamily="34" charset="0"/>
                <a:ea typeface="Verdana" panose="020B0604030504040204" pitchFamily="34" charset="0"/>
                <a:cs typeface="Arial" panose="020B0604020202020204" pitchFamily="34" charset="0"/>
              </a:rPr>
              <a:t>15 </a:t>
            </a:r>
            <a:r>
              <a:rPr lang="tr-TR" sz="2800" b="1" dirty="0" smtClean="0">
                <a:solidFill>
                  <a:schemeClr val="tx1"/>
                </a:solidFill>
                <a:latin typeface="Arial" panose="020B0604020202020204" pitchFamily="34" charset="0"/>
                <a:ea typeface="Verdana" panose="020B0604030504040204" pitchFamily="34" charset="0"/>
                <a:cs typeface="Arial" panose="020B0604020202020204" pitchFamily="34" charset="0"/>
              </a:rPr>
              <a:t>Aralık</a:t>
            </a:r>
            <a:r>
              <a:rPr lang="en-GB" sz="2800" b="1" dirty="0" smtClean="0">
                <a:solidFill>
                  <a:schemeClr val="tx1"/>
                </a:solidFill>
                <a:latin typeface="Arial" panose="020B0604020202020204" pitchFamily="34" charset="0"/>
                <a:ea typeface="Verdana" panose="020B0604030504040204" pitchFamily="34" charset="0"/>
                <a:cs typeface="Arial" panose="020B0604020202020204" pitchFamily="34" charset="0"/>
              </a:rPr>
              <a:t> </a:t>
            </a:r>
            <a:r>
              <a:rPr lang="en-GB" sz="2800" b="1" dirty="0">
                <a:solidFill>
                  <a:schemeClr val="tx1"/>
                </a:solidFill>
                <a:latin typeface="Arial" panose="020B0604020202020204" pitchFamily="34" charset="0"/>
                <a:ea typeface="Verdana" panose="020B0604030504040204" pitchFamily="34" charset="0"/>
                <a:cs typeface="Arial" panose="020B0604020202020204" pitchFamily="34" charset="0"/>
              </a:rPr>
              <a:t>2015</a:t>
            </a:r>
          </a:p>
          <a:p>
            <a:pPr algn="ctr"/>
            <a:r>
              <a:rPr lang="en-GB" sz="2800" b="1" dirty="0" smtClean="0">
                <a:solidFill>
                  <a:schemeClr val="tx1"/>
                </a:solidFill>
                <a:latin typeface="Arial" panose="020B0604020202020204" pitchFamily="34" charset="0"/>
                <a:ea typeface="Verdana" panose="020B0604030504040204" pitchFamily="34" charset="0"/>
                <a:cs typeface="Arial" panose="020B0604020202020204" pitchFamily="34" charset="0"/>
              </a:rPr>
              <a:t>Los </a:t>
            </a:r>
            <a:r>
              <a:rPr lang="en-GB" sz="2800" b="1" dirty="0">
                <a:solidFill>
                  <a:schemeClr val="tx1"/>
                </a:solidFill>
                <a:latin typeface="Arial" panose="020B0604020202020204" pitchFamily="34" charset="0"/>
                <a:ea typeface="Verdana" panose="020B0604030504040204" pitchFamily="34" charset="0"/>
                <a:cs typeface="Arial" panose="020B0604020202020204" pitchFamily="34" charset="0"/>
              </a:rPr>
              <a:t>Angeles </a:t>
            </a:r>
            <a:r>
              <a:rPr lang="tr-TR" sz="2800" b="1" dirty="0" smtClean="0">
                <a:solidFill>
                  <a:schemeClr val="tx1"/>
                </a:solidFill>
                <a:latin typeface="Arial" panose="020B0604020202020204" pitchFamily="34" charset="0"/>
                <a:ea typeface="Verdana" panose="020B0604030504040204" pitchFamily="34" charset="0"/>
                <a:cs typeface="Arial" panose="020B0604020202020204" pitchFamily="34" charset="0"/>
              </a:rPr>
              <a:t>ve</a:t>
            </a:r>
            <a:r>
              <a:rPr lang="en-GB" sz="2800" b="1" dirty="0" smtClean="0">
                <a:solidFill>
                  <a:schemeClr val="tx1"/>
                </a:solidFill>
                <a:latin typeface="Arial" panose="020B0604020202020204" pitchFamily="34" charset="0"/>
                <a:ea typeface="Verdana" panose="020B0604030504040204" pitchFamily="34" charset="0"/>
                <a:cs typeface="Arial" panose="020B0604020202020204" pitchFamily="34" charset="0"/>
              </a:rPr>
              <a:t> </a:t>
            </a:r>
            <a:r>
              <a:rPr lang="en-GB" sz="2800" b="1" dirty="0">
                <a:solidFill>
                  <a:schemeClr val="tx1"/>
                </a:solidFill>
                <a:latin typeface="Arial" panose="020B0604020202020204" pitchFamily="34" charset="0"/>
                <a:ea typeface="Verdana" panose="020B0604030504040204" pitchFamily="34" charset="0"/>
                <a:cs typeface="Arial" panose="020B0604020202020204" pitchFamily="34" charset="0"/>
              </a:rPr>
              <a:t>New </a:t>
            </a:r>
            <a:r>
              <a:rPr lang="en-GB" sz="2800" b="1" dirty="0" smtClean="0">
                <a:solidFill>
                  <a:schemeClr val="tx1"/>
                </a:solidFill>
                <a:latin typeface="Arial" panose="020B0604020202020204" pitchFamily="34" charset="0"/>
                <a:ea typeface="Verdana" panose="020B0604030504040204" pitchFamily="34" charset="0"/>
                <a:cs typeface="Arial" panose="020B0604020202020204" pitchFamily="34" charset="0"/>
              </a:rPr>
              <a:t>York</a:t>
            </a:r>
            <a:r>
              <a:rPr lang="tr-TR" sz="2800" b="1" dirty="0" smtClean="0">
                <a:solidFill>
                  <a:schemeClr val="tx1"/>
                </a:solidFill>
                <a:latin typeface="Arial" panose="020B0604020202020204" pitchFamily="34" charset="0"/>
                <a:ea typeface="Verdana" panose="020B0604030504040204" pitchFamily="34" charset="0"/>
                <a:cs typeface="Arial" panose="020B0604020202020204" pitchFamily="34" charset="0"/>
              </a:rPr>
              <a:t> şehirlerindeki okullar bomba tehditleri almıştı </a:t>
            </a:r>
            <a:r>
              <a:rPr lang="en-GB" sz="2800" b="1" dirty="0" smtClean="0">
                <a:solidFill>
                  <a:schemeClr val="tx1"/>
                </a:solidFill>
                <a:latin typeface="Arial" panose="020B0604020202020204" pitchFamily="34" charset="0"/>
                <a:ea typeface="Verdana" panose="020B0604030504040204" pitchFamily="34" charset="0"/>
                <a:cs typeface="Arial" panose="020B0604020202020204" pitchFamily="34" charset="0"/>
              </a:rPr>
              <a:t> </a:t>
            </a:r>
          </a:p>
          <a:p>
            <a:pPr algn="ctr"/>
            <a:endParaRPr lang="en-GB" sz="2800" b="1" dirty="0" smtClean="0">
              <a:solidFill>
                <a:schemeClr val="tx1"/>
              </a:solidFill>
              <a:latin typeface="Arial" panose="020B0604020202020204" pitchFamily="34" charset="0"/>
              <a:ea typeface="Verdana" panose="020B0604030504040204" pitchFamily="34" charset="0"/>
              <a:cs typeface="Arial" panose="020B0604020202020204" pitchFamily="34" charset="0"/>
            </a:endParaRPr>
          </a:p>
          <a:p>
            <a:pPr algn="ctr"/>
            <a:r>
              <a:rPr lang="tr-TR" sz="2800" b="1" dirty="0" smtClean="0">
                <a:solidFill>
                  <a:schemeClr val="tx1"/>
                </a:solidFill>
                <a:latin typeface="Arial" panose="020B0604020202020204" pitchFamily="34" charset="0"/>
                <a:ea typeface="Verdana" panose="020B0604030504040204" pitchFamily="34" charset="0"/>
                <a:cs typeface="Arial" panose="020B0604020202020204" pitchFamily="34" charset="0"/>
              </a:rPr>
              <a:t>Göndericinin e-posta adresi</a:t>
            </a:r>
            <a:r>
              <a:rPr lang="en-GB" sz="2800" b="1" dirty="0" smtClean="0">
                <a:solidFill>
                  <a:schemeClr val="tx1"/>
                </a:solidFill>
                <a:latin typeface="Arial" panose="020B0604020202020204" pitchFamily="34" charset="0"/>
                <a:ea typeface="Verdana" panose="020B0604030504040204" pitchFamily="34" charset="0"/>
                <a:cs typeface="Arial" panose="020B0604020202020204" pitchFamily="34" charset="0"/>
              </a:rPr>
              <a:t>: </a:t>
            </a:r>
            <a:endParaRPr lang="en-GB" sz="2800" b="1"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ctr"/>
            <a:endParaRPr lang="en-GB" sz="1000" b="1"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ctr"/>
            <a:r>
              <a:rPr lang="en-GB" sz="3600" b="1" dirty="0">
                <a:solidFill>
                  <a:schemeClr val="tx1"/>
                </a:solidFill>
                <a:latin typeface="Arial" panose="020B0604020202020204" pitchFamily="34" charset="0"/>
                <a:ea typeface="Verdana" panose="020B0604030504040204" pitchFamily="34" charset="0"/>
                <a:cs typeface="Arial" panose="020B0604020202020204" pitchFamily="34" charset="0"/>
              </a:rPr>
              <a:t>madbomber@cock.li </a:t>
            </a:r>
          </a:p>
          <a:p>
            <a:pPr algn="ctr"/>
            <a:endParaRPr lang="en-GB" sz="1000" b="1"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ctr"/>
            <a:r>
              <a:rPr lang="en-GB" sz="2800" b="1" dirty="0">
                <a:solidFill>
                  <a:schemeClr val="tx1"/>
                </a:solidFill>
                <a:latin typeface="Arial" panose="020B0604020202020204" pitchFamily="34" charset="0"/>
                <a:ea typeface="Verdana" panose="020B0604030504040204" pitchFamily="34" charset="0"/>
                <a:cs typeface="Arial" panose="020B0604020202020204" pitchFamily="34" charset="0"/>
              </a:rPr>
              <a:t> .li = Lichtenstein</a:t>
            </a:r>
          </a:p>
          <a:p>
            <a:pPr algn="ctr"/>
            <a:endParaRPr lang="en-GB" sz="2800" b="1"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ctr"/>
            <a:r>
              <a:rPr lang="tr-TR" sz="2800" b="1" dirty="0" smtClean="0">
                <a:solidFill>
                  <a:schemeClr val="tx1"/>
                </a:solidFill>
                <a:latin typeface="Arial" panose="020B0604020202020204" pitchFamily="34" charset="0"/>
                <a:ea typeface="Verdana" panose="020B0604030504040204" pitchFamily="34" charset="0"/>
                <a:cs typeface="Arial" panose="020B0604020202020204" pitchFamily="34" charset="0"/>
              </a:rPr>
              <a:t>E-posta hizmeti şirketinin sahibi Romanya’da oturan bir ABD vatandaşıydı </a:t>
            </a:r>
            <a:endParaRPr lang="en-GB" sz="2800" b="1"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ctr"/>
            <a:endParaRPr lang="en-GB" sz="1400" b="1"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ctr"/>
            <a:r>
              <a:rPr lang="en-GB" sz="2800" b="1" dirty="0">
                <a:solidFill>
                  <a:schemeClr val="tx1"/>
                </a:solidFill>
                <a:latin typeface="Arial" panose="020B0604020202020204" pitchFamily="34" charset="0"/>
                <a:ea typeface="Verdana" panose="020B0604030504040204" pitchFamily="34" charset="0"/>
                <a:cs typeface="Arial" panose="020B0604020202020204" pitchFamily="34" charset="0"/>
              </a:rPr>
              <a:t>IP </a:t>
            </a:r>
            <a:r>
              <a:rPr lang="tr-TR" sz="2800" b="1" dirty="0" smtClean="0">
                <a:solidFill>
                  <a:schemeClr val="tx1"/>
                </a:solidFill>
                <a:latin typeface="Arial" panose="020B0604020202020204" pitchFamily="34" charset="0"/>
                <a:ea typeface="Verdana" panose="020B0604030504040204" pitchFamily="34" charset="0"/>
                <a:cs typeface="Arial" panose="020B0604020202020204" pitchFamily="34" charset="0"/>
              </a:rPr>
              <a:t>Adresi Frankfurt’u işaret etmekteydi</a:t>
            </a:r>
            <a:endParaRPr lang="en-GB" sz="2800" b="1"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ctr"/>
            <a:endParaRPr lang="en-GB" sz="2800" b="1" dirty="0">
              <a:solidFill>
                <a:schemeClr val="tx1"/>
              </a:solidFill>
              <a:latin typeface="Arial" panose="020B0604020202020204" pitchFamily="34" charset="0"/>
              <a:ea typeface="Verdana" panose="020B0604030504040204" pitchFamily="34" charset="0"/>
              <a:cs typeface="Arial" panose="020B0604020202020204" pitchFamily="34" charset="0"/>
            </a:endParaRPr>
          </a:p>
        </p:txBody>
      </p:sp>
      <p:sp>
        <p:nvSpPr>
          <p:cNvPr id="3" name="Rounded Rectangle 2"/>
          <p:cNvSpPr/>
          <p:nvPr/>
        </p:nvSpPr>
        <p:spPr bwMode="auto">
          <a:xfrm>
            <a:off x="1810557" y="3299888"/>
            <a:ext cx="5470634" cy="693682"/>
          </a:xfrm>
          <a:prstGeom prst="roundRect">
            <a:avLst>
              <a:gd name="adj" fmla="val 32576"/>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cs typeface="Arial" panose="020B0604020202020204" pitchFamily="34" charset="0"/>
            </a:endParaRPr>
          </a:p>
        </p:txBody>
      </p:sp>
      <p:sp>
        <p:nvSpPr>
          <p:cNvPr id="4" name="Rectangle 3">
            <a:extLst>
              <a:ext uri="{FF2B5EF4-FFF2-40B4-BE49-F238E27FC236}">
                <a16:creationId xmlns:a16="http://schemas.microsoft.com/office/drawing/2014/main" id="{BA1C5BE4-1348-496D-B701-042FC40D55C4}"/>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lnSpc>
                <a:spcPct val="80000"/>
              </a:lnSpc>
            </a:pPr>
            <a:r>
              <a:rPr lang="tr-TR" sz="3200" b="1" dirty="0">
                <a:solidFill>
                  <a:prstClr val="white"/>
                </a:solidFill>
              </a:rPr>
              <a:t>Atfetme İle İlgili </a:t>
            </a:r>
            <a:r>
              <a:rPr lang="tr-TR" sz="3200" b="1" dirty="0" smtClean="0">
                <a:solidFill>
                  <a:prstClr val="white"/>
                </a:solidFill>
              </a:rPr>
              <a:t>Zorluk</a:t>
            </a:r>
            <a:endParaRPr lang="en-GB" sz="3200" b="1" dirty="0">
              <a:solidFill>
                <a:prstClr val="white"/>
              </a:solidFill>
            </a:endParaRPr>
          </a:p>
        </p:txBody>
      </p:sp>
      <p:pic>
        <p:nvPicPr>
          <p:cNvPr id="5" name="Picture 4">
            <a:extLst>
              <a:ext uri="{FF2B5EF4-FFF2-40B4-BE49-F238E27FC236}">
                <a16:creationId xmlns:a16="http://schemas.microsoft.com/office/drawing/2014/main" id="{30342878-E08E-46E9-BE33-4B8843392D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a:extLst>
              <a:ext uri="{FF2B5EF4-FFF2-40B4-BE49-F238E27FC236}">
                <a16:creationId xmlns:a16="http://schemas.microsoft.com/office/drawing/2014/main" id="{039B09CC-3BBF-4B6B-A635-28D8C1C91C7F}"/>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168033E6-F473-4651-8AEA-A175A1106D3F}"/>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255762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wipe(left)">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500"/>
                                        <p:tgtEl>
                                          <p:spTgt spid="2">
                                            <p:txEl>
                                              <p:pRg st="5" end="5"/>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
                                            <p:txEl>
                                              <p:pRg st="7" end="7"/>
                                            </p:txEl>
                                          </p:spTgt>
                                        </p:tgtEl>
                                        <p:attrNameLst>
                                          <p:attrName>style.visibility</p:attrName>
                                        </p:attrNameLst>
                                      </p:cBhvr>
                                      <p:to>
                                        <p:strVal val="visible"/>
                                      </p:to>
                                    </p:set>
                                    <p:animEffect transition="in" filter="wipe(left)">
                                      <p:cBhvr>
                                        <p:cTn id="20" dur="500"/>
                                        <p:tgtEl>
                                          <p:spTgt spid="2">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animEffect transition="in" filter="wipe(left)">
                                      <p:cBhvr>
                                        <p:cTn id="25" dur="500"/>
                                        <p:tgtEl>
                                          <p:spTgt spid="2">
                                            <p:txEl>
                                              <p:pRg st="9" end="9"/>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
                                            <p:txEl>
                                              <p:pRg st="11" end="11"/>
                                            </p:txEl>
                                          </p:spTgt>
                                        </p:tgtEl>
                                        <p:attrNameLst>
                                          <p:attrName>style.visibility</p:attrName>
                                        </p:attrNameLst>
                                      </p:cBhvr>
                                      <p:to>
                                        <p:strVal val="visible"/>
                                      </p:to>
                                    </p:set>
                                    <p:animEffect transition="in" filter="wipe(left)">
                                      <p:cBhvr>
                                        <p:cTn id="30"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4933" y="886955"/>
            <a:ext cx="8246534" cy="12416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200" b="1" dirty="0" smtClean="0">
                <a:solidFill>
                  <a:schemeClr val="tx1"/>
                </a:solidFill>
                <a:latin typeface="Arial" panose="020B0604020202020204" pitchFamily="34" charset="0"/>
                <a:ea typeface="Verdana" panose="020B0604030504040204" pitchFamily="34" charset="0"/>
                <a:cs typeface="Arial" panose="020B0604020202020204" pitchFamily="34" charset="0"/>
              </a:rPr>
              <a:t>Server adresi Frankfurt şehridir </a:t>
            </a:r>
            <a:endParaRPr lang="en-GB" sz="3200" b="1" dirty="0">
              <a:solidFill>
                <a:schemeClr val="tx1"/>
              </a:solidFill>
              <a:latin typeface="Arial" panose="020B0604020202020204" pitchFamily="34" charset="0"/>
              <a:ea typeface="Verdana" panose="020B0604030504040204" pitchFamily="34" charset="0"/>
              <a:cs typeface="Arial" panose="020B0604020202020204" pitchFamily="34" charset="0"/>
            </a:endParaRPr>
          </a:p>
        </p:txBody>
      </p:sp>
      <p:sp>
        <p:nvSpPr>
          <p:cNvPr id="7" name="Rectangle 6"/>
          <p:cNvSpPr/>
          <p:nvPr/>
        </p:nvSpPr>
        <p:spPr>
          <a:xfrm>
            <a:off x="524933" y="2054825"/>
            <a:ext cx="8246534" cy="12416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200" b="1" dirty="0" smtClean="0">
                <a:solidFill>
                  <a:schemeClr val="tx1"/>
                </a:solidFill>
                <a:latin typeface="Arial" panose="020B0604020202020204" pitchFamily="34" charset="0"/>
                <a:ea typeface="Verdana" panose="020B0604030504040204" pitchFamily="34" charset="0"/>
                <a:cs typeface="Arial" panose="020B0604020202020204" pitchFamily="34" charset="0"/>
              </a:rPr>
              <a:t>Almanya’da ‘daha fazla kişisel veri koruma usulleri’ olduğundan </a:t>
            </a:r>
            <a:r>
              <a:rPr lang="en-GB" sz="3200" b="1" dirty="0" smtClean="0">
                <a:solidFill>
                  <a:schemeClr val="tx1"/>
                </a:solidFill>
                <a:latin typeface="Arial" panose="020B0604020202020204" pitchFamily="34" charset="0"/>
                <a:ea typeface="Verdana" panose="020B0604030504040204" pitchFamily="34" charset="0"/>
                <a:cs typeface="Arial" panose="020B0604020202020204" pitchFamily="34" charset="0"/>
              </a:rPr>
              <a:t>Cock.li </a:t>
            </a:r>
            <a:r>
              <a:rPr lang="tr-TR" sz="3200" b="1" dirty="0" smtClean="0">
                <a:solidFill>
                  <a:schemeClr val="tx1"/>
                </a:solidFill>
                <a:latin typeface="Arial" panose="020B0604020202020204" pitchFamily="34" charset="0"/>
                <a:ea typeface="Verdana" panose="020B0604030504040204" pitchFamily="34" charset="0"/>
                <a:cs typeface="Arial" panose="020B0604020202020204" pitchFamily="34" charset="0"/>
              </a:rPr>
              <a:t>ana makinesi bu ülkededir</a:t>
            </a:r>
            <a:endParaRPr lang="en-GB" sz="3200" b="1" dirty="0">
              <a:solidFill>
                <a:schemeClr val="tx1"/>
              </a:solidFill>
              <a:latin typeface="Arial" panose="020B0604020202020204" pitchFamily="34" charset="0"/>
              <a:ea typeface="Verdana" panose="020B0604030504040204" pitchFamily="34" charset="0"/>
              <a:cs typeface="Arial" panose="020B0604020202020204" pitchFamily="34" charset="0"/>
            </a:endParaRPr>
          </a:p>
        </p:txBody>
      </p:sp>
      <p:sp>
        <p:nvSpPr>
          <p:cNvPr id="8" name="Rectangle 7"/>
          <p:cNvSpPr/>
          <p:nvPr/>
        </p:nvSpPr>
        <p:spPr>
          <a:xfrm>
            <a:off x="524933" y="3279083"/>
            <a:ext cx="8067781" cy="12416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200" b="1" dirty="0" smtClean="0">
                <a:solidFill>
                  <a:schemeClr val="tx1"/>
                </a:solidFill>
                <a:latin typeface="Arial" panose="020B0604020202020204" pitchFamily="34" charset="0"/>
                <a:ea typeface="Verdana" panose="020B0604030504040204" pitchFamily="34" charset="0"/>
                <a:cs typeface="Arial" panose="020B0604020202020204" pitchFamily="34" charset="0"/>
              </a:rPr>
              <a:t>Almanya serverlara el koydu</a:t>
            </a:r>
            <a:endParaRPr lang="en-GB" sz="3200" b="1" dirty="0">
              <a:solidFill>
                <a:schemeClr val="tx1"/>
              </a:solidFill>
              <a:latin typeface="Arial" panose="020B0604020202020204" pitchFamily="34" charset="0"/>
              <a:ea typeface="Verdana" panose="020B0604030504040204" pitchFamily="34" charset="0"/>
              <a:cs typeface="Arial" panose="020B0604020202020204" pitchFamily="34" charset="0"/>
            </a:endParaRPr>
          </a:p>
        </p:txBody>
      </p:sp>
      <p:sp>
        <p:nvSpPr>
          <p:cNvPr id="9" name="Rectangle 8"/>
          <p:cNvSpPr/>
          <p:nvPr/>
        </p:nvSpPr>
        <p:spPr>
          <a:xfrm>
            <a:off x="478634" y="4381797"/>
            <a:ext cx="8067782" cy="12416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solidFill>
                  <a:schemeClr val="tx1"/>
                </a:solidFill>
                <a:latin typeface="Arial" panose="020B0604020202020204" pitchFamily="34" charset="0"/>
                <a:ea typeface="Verdana" panose="020B0604030504040204" pitchFamily="34" charset="0"/>
                <a:cs typeface="Arial" panose="020B0604020202020204" pitchFamily="34" charset="0"/>
              </a:rPr>
              <a:t>NY mahkemesi ABD’li şirket sahibi için </a:t>
            </a:r>
            <a:r>
              <a:rPr lang="en-GB" sz="3200" b="1" i="1" dirty="0" smtClean="0">
                <a:solidFill>
                  <a:schemeClr val="tx1"/>
                </a:solidFill>
                <a:latin typeface="Arial" panose="020B0604020202020204" pitchFamily="34" charset="0"/>
                <a:ea typeface="Verdana" panose="020B0604030504040204" pitchFamily="34" charset="0"/>
                <a:cs typeface="Arial" panose="020B0604020202020204" pitchFamily="34" charset="0"/>
              </a:rPr>
              <a:t>subpoena </a:t>
            </a:r>
            <a:r>
              <a:rPr lang="en-GB" sz="3200" b="1" i="1" dirty="0" err="1">
                <a:solidFill>
                  <a:schemeClr val="tx1"/>
                </a:solidFill>
                <a:latin typeface="Arial" panose="020B0604020202020204" pitchFamily="34" charset="0"/>
                <a:ea typeface="Verdana" panose="020B0604030504040204" pitchFamily="34" charset="0"/>
                <a:cs typeface="Arial" panose="020B0604020202020204" pitchFamily="34" charset="0"/>
              </a:rPr>
              <a:t>duces</a:t>
            </a:r>
            <a:r>
              <a:rPr lang="en-GB" sz="3200" b="1" i="1" dirty="0">
                <a:solidFill>
                  <a:schemeClr val="tx1"/>
                </a:solidFill>
                <a:latin typeface="Arial" panose="020B0604020202020204" pitchFamily="34" charset="0"/>
                <a:ea typeface="Verdana" panose="020B0604030504040204" pitchFamily="34" charset="0"/>
                <a:cs typeface="Arial" panose="020B0604020202020204" pitchFamily="34" charset="0"/>
              </a:rPr>
              <a:t> mecum</a:t>
            </a:r>
            <a:r>
              <a:rPr lang="en-GB" sz="3200" b="1" dirty="0">
                <a:solidFill>
                  <a:schemeClr val="tx1"/>
                </a:solidFill>
                <a:latin typeface="Arial" panose="020B0604020202020204" pitchFamily="34" charset="0"/>
                <a:ea typeface="Verdana" panose="020B0604030504040204" pitchFamily="34" charset="0"/>
                <a:cs typeface="Arial" panose="020B0604020202020204" pitchFamily="34" charset="0"/>
              </a:rPr>
              <a:t>* </a:t>
            </a:r>
            <a:r>
              <a:rPr lang="tr-TR" sz="3200" b="1" dirty="0" smtClean="0">
                <a:solidFill>
                  <a:schemeClr val="tx1"/>
                </a:solidFill>
                <a:latin typeface="Arial" panose="020B0604020202020204" pitchFamily="34" charset="0"/>
                <a:ea typeface="Verdana" panose="020B0604030504040204" pitchFamily="34" charset="0"/>
                <a:cs typeface="Arial" panose="020B0604020202020204" pitchFamily="34" charset="0"/>
              </a:rPr>
              <a:t>kararı vermiştir</a:t>
            </a:r>
            <a:endParaRPr lang="en-GB" sz="3200" b="1" dirty="0">
              <a:solidFill>
                <a:schemeClr val="tx1"/>
              </a:solidFill>
              <a:latin typeface="Arial" panose="020B0604020202020204" pitchFamily="34" charset="0"/>
              <a:ea typeface="Verdana" panose="020B0604030504040204" pitchFamily="34" charset="0"/>
              <a:cs typeface="Arial" panose="020B0604020202020204" pitchFamily="34" charset="0"/>
            </a:endParaRPr>
          </a:p>
        </p:txBody>
      </p:sp>
      <p:sp>
        <p:nvSpPr>
          <p:cNvPr id="10" name="Rectangle 9"/>
          <p:cNvSpPr/>
          <p:nvPr/>
        </p:nvSpPr>
        <p:spPr>
          <a:xfrm>
            <a:off x="236483" y="5602350"/>
            <a:ext cx="8749862" cy="6306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Arial" panose="020B0604020202020204" pitchFamily="34" charset="0"/>
                <a:ea typeface="Verdana" panose="020B0604030504040204" pitchFamily="34" charset="0"/>
                <a:cs typeface="Arial" panose="020B0604020202020204" pitchFamily="34" charset="0"/>
              </a:rPr>
              <a:t>* </a:t>
            </a:r>
            <a:r>
              <a:rPr lang="tr-TR" sz="1600" b="1" dirty="0" smtClean="0">
                <a:solidFill>
                  <a:schemeClr val="tx1"/>
                </a:solidFill>
                <a:latin typeface="Arial" panose="020B0604020202020204" pitchFamily="34" charset="0"/>
                <a:ea typeface="Verdana" panose="020B0604030504040204" pitchFamily="34" charset="0"/>
                <a:cs typeface="Arial" panose="020B0604020202020204" pitchFamily="34" charset="0"/>
              </a:rPr>
              <a:t>Bilgi saplaması için mahkeme emri</a:t>
            </a:r>
            <a:endParaRPr lang="en-GB" sz="1600" b="1" dirty="0">
              <a:solidFill>
                <a:schemeClr val="tx1"/>
              </a:solidFill>
              <a:latin typeface="Arial" panose="020B0604020202020204" pitchFamily="34" charset="0"/>
              <a:ea typeface="Verdana" panose="020B060403050404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8D60E8E7-CB49-449F-A74C-D1D32FF2BAAC}"/>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tr-TR" sz="3200" b="1" dirty="0" smtClean="0"/>
              <a:t>Atfetme İle İlgili Zorluk</a:t>
            </a:r>
            <a:endParaRPr lang="en-GB" sz="3200" b="1" dirty="0"/>
          </a:p>
        </p:txBody>
      </p:sp>
      <p:pic>
        <p:nvPicPr>
          <p:cNvPr id="12" name="Picture 4">
            <a:extLst>
              <a:ext uri="{FF2B5EF4-FFF2-40B4-BE49-F238E27FC236}">
                <a16:creationId xmlns:a16="http://schemas.microsoft.com/office/drawing/2014/main" id="{E002DCD8-DF42-40B5-A93F-847B7DD0D4A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a:extLst>
              <a:ext uri="{FF2B5EF4-FFF2-40B4-BE49-F238E27FC236}">
                <a16:creationId xmlns:a16="http://schemas.microsoft.com/office/drawing/2014/main" id="{F8BD62F5-D370-4967-89B5-48217E1491BA}"/>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5416E8BA-ED8C-487A-8717-075FBCFC42E6}"/>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185735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left)">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wipe(left)">
                                      <p:cBhvr>
                                        <p:cTn id="22" dur="500"/>
                                        <p:tgtEl>
                                          <p:spTgt spid="9">
                                            <p:txEl>
                                              <p:pRg st="0" end="0"/>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wipe(left)">
                                      <p:cBhvr>
                                        <p:cTn id="25"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66648"/>
            <a:ext cx="9125306" cy="5383473"/>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600" b="1" dirty="0" smtClean="0">
                <a:solidFill>
                  <a:schemeClr val="tx1"/>
                </a:solidFill>
                <a:latin typeface="Arial" panose="020B0604020202020204" pitchFamily="34" charset="0"/>
                <a:ea typeface="Verdana" panose="020B0604030504040204" pitchFamily="34" charset="0"/>
                <a:cs typeface="Arial" panose="020B0604020202020204" pitchFamily="34" charset="0"/>
              </a:rPr>
              <a:t>Kişi adları</a:t>
            </a:r>
            <a:endParaRPr lang="en-GB" sz="2600" b="1" dirty="0" smtClean="0">
              <a:solidFill>
                <a:schemeClr val="tx1"/>
              </a:solidFill>
              <a:latin typeface="Arial" panose="020B0604020202020204" pitchFamily="34" charset="0"/>
              <a:ea typeface="Verdana" panose="020B0604030504040204" pitchFamily="34" charset="0"/>
              <a:cs typeface="Arial" panose="020B0604020202020204" pitchFamily="34" charset="0"/>
            </a:endParaRPr>
          </a:p>
          <a:p>
            <a:pPr algn="ctr"/>
            <a:r>
              <a:rPr lang="tr-TR" sz="2600" b="1" dirty="0" smtClean="0">
                <a:solidFill>
                  <a:schemeClr val="tx1"/>
                </a:solidFill>
                <a:latin typeface="Arial" panose="020B0604020202020204" pitchFamily="34" charset="0"/>
                <a:ea typeface="Verdana" panose="020B0604030504040204" pitchFamily="34" charset="0"/>
                <a:cs typeface="Arial" panose="020B0604020202020204" pitchFamily="34" charset="0"/>
              </a:rPr>
              <a:t>Hesap sahibinin adları, telefon numaraları ve adresleri</a:t>
            </a:r>
            <a:endParaRPr lang="en-GB" sz="2600" b="1" dirty="0" smtClean="0">
              <a:solidFill>
                <a:schemeClr val="tx1"/>
              </a:solidFill>
              <a:latin typeface="Arial" panose="020B0604020202020204" pitchFamily="34" charset="0"/>
              <a:ea typeface="Verdana" panose="020B0604030504040204" pitchFamily="34" charset="0"/>
              <a:cs typeface="Arial" panose="020B0604020202020204" pitchFamily="34" charset="0"/>
            </a:endParaRPr>
          </a:p>
          <a:p>
            <a:pPr algn="ctr"/>
            <a:r>
              <a:rPr lang="tr-TR" sz="2600" b="1" dirty="0" smtClean="0">
                <a:solidFill>
                  <a:schemeClr val="tx1"/>
                </a:solidFill>
                <a:latin typeface="Arial" panose="020B0604020202020204" pitchFamily="34" charset="0"/>
                <a:ea typeface="Verdana" panose="020B0604030504040204" pitchFamily="34" charset="0"/>
                <a:cs typeface="Arial" panose="020B0604020202020204" pitchFamily="34" charset="0"/>
              </a:rPr>
              <a:t>Sosyal güvenlik numaraları</a:t>
            </a:r>
            <a:endParaRPr lang="en-GB" sz="2600" b="1"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ctr"/>
            <a:r>
              <a:rPr lang="tr-TR" sz="2600" b="1" dirty="0" smtClean="0">
                <a:solidFill>
                  <a:schemeClr val="tx1"/>
                </a:solidFill>
                <a:latin typeface="Arial" panose="020B0604020202020204" pitchFamily="34" charset="0"/>
                <a:ea typeface="Verdana" panose="020B0604030504040204" pitchFamily="34" charset="0"/>
                <a:cs typeface="Arial" panose="020B0604020202020204" pitchFamily="34" charset="0"/>
              </a:rPr>
              <a:t>Fatura adresleri</a:t>
            </a:r>
            <a:endParaRPr lang="en-GB" sz="2600" b="1"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ctr"/>
            <a:r>
              <a:rPr lang="tr-TR" sz="2600" b="1" dirty="0" smtClean="0">
                <a:solidFill>
                  <a:schemeClr val="tx1"/>
                </a:solidFill>
                <a:latin typeface="Arial" panose="020B0604020202020204" pitchFamily="34" charset="0"/>
                <a:ea typeface="Verdana" panose="020B0604030504040204" pitchFamily="34" charset="0"/>
                <a:cs typeface="Arial" panose="020B0604020202020204" pitchFamily="34" charset="0"/>
              </a:rPr>
              <a:t>Bağlantılı e-posta adres</a:t>
            </a:r>
            <a:r>
              <a:rPr lang="en-GB" sz="2600" b="1" dirty="0" smtClean="0">
                <a:solidFill>
                  <a:schemeClr val="tx1"/>
                </a:solidFill>
                <a:latin typeface="Arial" panose="020B0604020202020204" pitchFamily="34" charset="0"/>
                <a:ea typeface="Verdana" panose="020B0604030504040204" pitchFamily="34" charset="0"/>
                <a:cs typeface="Arial" panose="020B0604020202020204" pitchFamily="34" charset="0"/>
              </a:rPr>
              <a:t>(</a:t>
            </a:r>
            <a:r>
              <a:rPr lang="tr-TR" sz="2600" b="1" dirty="0" err="1" smtClean="0">
                <a:solidFill>
                  <a:schemeClr val="tx1"/>
                </a:solidFill>
                <a:latin typeface="Arial" panose="020B0604020202020204" pitchFamily="34" charset="0"/>
                <a:ea typeface="Verdana" panose="020B0604030504040204" pitchFamily="34" charset="0"/>
                <a:cs typeface="Arial" panose="020B0604020202020204" pitchFamily="34" charset="0"/>
              </a:rPr>
              <a:t>leri</a:t>
            </a:r>
            <a:r>
              <a:rPr lang="en-GB" sz="2600" b="1" dirty="0" smtClean="0">
                <a:solidFill>
                  <a:schemeClr val="tx1"/>
                </a:solidFill>
                <a:latin typeface="Arial" panose="020B0604020202020204" pitchFamily="34" charset="0"/>
                <a:ea typeface="Verdana" panose="020B0604030504040204" pitchFamily="34" charset="0"/>
                <a:cs typeface="Arial" panose="020B0604020202020204" pitchFamily="34" charset="0"/>
              </a:rPr>
              <a:t>)</a:t>
            </a:r>
            <a:endParaRPr lang="en-GB" sz="2600" b="1"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ctr"/>
            <a:r>
              <a:rPr lang="tr-TR" sz="2600" b="1" dirty="0" smtClean="0">
                <a:solidFill>
                  <a:schemeClr val="tx1"/>
                </a:solidFill>
                <a:latin typeface="Arial" panose="020B0604020202020204" pitchFamily="34" charset="0"/>
                <a:ea typeface="Verdana" panose="020B0604030504040204" pitchFamily="34" charset="0"/>
                <a:cs typeface="Arial" panose="020B0604020202020204" pitchFamily="34" charset="0"/>
              </a:rPr>
              <a:t>Oluşturulma tarihi</a:t>
            </a:r>
            <a:endParaRPr lang="en-GB" sz="2600" b="1"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ctr"/>
            <a:r>
              <a:rPr lang="en-GB" sz="2600" b="1" dirty="0" smtClean="0">
                <a:solidFill>
                  <a:schemeClr val="tx1"/>
                </a:solidFill>
                <a:latin typeface="Arial" panose="020B0604020202020204" pitchFamily="34" charset="0"/>
                <a:ea typeface="Verdana" panose="020B0604030504040204" pitchFamily="34" charset="0"/>
                <a:cs typeface="Arial" panose="020B0604020202020204" pitchFamily="34" charset="0"/>
              </a:rPr>
              <a:t>(</a:t>
            </a:r>
            <a:r>
              <a:rPr lang="tr-TR" sz="2600" b="1" dirty="0" smtClean="0">
                <a:solidFill>
                  <a:schemeClr val="tx1"/>
                </a:solidFill>
                <a:latin typeface="Arial" panose="020B0604020202020204" pitchFamily="34" charset="0"/>
                <a:ea typeface="Verdana" panose="020B0604030504040204" pitchFamily="34" charset="0"/>
                <a:cs typeface="Arial" panose="020B0604020202020204" pitchFamily="34" charset="0"/>
              </a:rPr>
              <a:t>mevcutsa</a:t>
            </a:r>
            <a:r>
              <a:rPr lang="en-GB" sz="2600" b="1" dirty="0" smtClean="0">
                <a:solidFill>
                  <a:schemeClr val="tx1"/>
                </a:solidFill>
                <a:latin typeface="Arial" panose="020B0604020202020204" pitchFamily="34" charset="0"/>
                <a:ea typeface="Verdana" panose="020B0604030504040204" pitchFamily="34" charset="0"/>
                <a:cs typeface="Arial" panose="020B0604020202020204" pitchFamily="34" charset="0"/>
              </a:rPr>
              <a:t>) </a:t>
            </a:r>
            <a:r>
              <a:rPr lang="tr-TR" sz="2600" b="1" dirty="0" smtClean="0">
                <a:solidFill>
                  <a:schemeClr val="tx1"/>
                </a:solidFill>
                <a:latin typeface="Arial" panose="020B0604020202020204" pitchFamily="34" charset="0"/>
                <a:ea typeface="Verdana" panose="020B0604030504040204" pitchFamily="34" charset="0"/>
                <a:cs typeface="Arial" panose="020B0604020202020204" pitchFamily="34" charset="0"/>
              </a:rPr>
              <a:t>Kapanış saati</a:t>
            </a:r>
            <a:endParaRPr lang="en-GB" sz="2600" b="1"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ctr"/>
            <a:r>
              <a:rPr lang="tr-TR" sz="2600" b="1" dirty="0" smtClean="0">
                <a:solidFill>
                  <a:schemeClr val="tx1"/>
                </a:solidFill>
                <a:latin typeface="Arial" panose="020B0604020202020204" pitchFamily="34" charset="0"/>
                <a:ea typeface="Verdana" panose="020B0604030504040204" pitchFamily="34" charset="0"/>
                <a:cs typeface="Arial" panose="020B0604020202020204" pitchFamily="34" charset="0"/>
              </a:rPr>
              <a:t>Tüm</a:t>
            </a:r>
            <a:r>
              <a:rPr lang="en-GB" sz="2600" b="1" dirty="0" smtClean="0">
                <a:solidFill>
                  <a:schemeClr val="tx1"/>
                </a:solidFill>
                <a:latin typeface="Arial" panose="020B0604020202020204" pitchFamily="34" charset="0"/>
                <a:ea typeface="Verdana" panose="020B0604030504040204" pitchFamily="34" charset="0"/>
                <a:cs typeface="Arial" panose="020B0604020202020204" pitchFamily="34" charset="0"/>
              </a:rPr>
              <a:t> </a:t>
            </a:r>
            <a:r>
              <a:rPr lang="en-GB" sz="2600" b="1" dirty="0">
                <a:solidFill>
                  <a:schemeClr val="tx1"/>
                </a:solidFill>
                <a:latin typeface="Arial" panose="020B0604020202020204" pitchFamily="34" charset="0"/>
                <a:ea typeface="Verdana" panose="020B0604030504040204" pitchFamily="34" charset="0"/>
                <a:cs typeface="Arial" panose="020B0604020202020204" pitchFamily="34" charset="0"/>
              </a:rPr>
              <a:t>IP </a:t>
            </a:r>
            <a:r>
              <a:rPr lang="tr-TR" sz="2600" b="1" dirty="0" smtClean="0">
                <a:solidFill>
                  <a:schemeClr val="tx1"/>
                </a:solidFill>
                <a:latin typeface="Arial" panose="020B0604020202020204" pitchFamily="34" charset="0"/>
                <a:ea typeface="Verdana" panose="020B0604030504040204" pitchFamily="34" charset="0"/>
                <a:cs typeface="Arial" panose="020B0604020202020204" pitchFamily="34" charset="0"/>
              </a:rPr>
              <a:t>adresleri ve her giriş bilgileri</a:t>
            </a:r>
          </a:p>
          <a:p>
            <a:pPr algn="ctr"/>
            <a:r>
              <a:rPr lang="tr-TR" sz="2600" b="1" dirty="0" smtClean="0">
                <a:solidFill>
                  <a:schemeClr val="tx1"/>
                </a:solidFill>
                <a:latin typeface="Arial" panose="020B0604020202020204" pitchFamily="34" charset="0"/>
                <a:ea typeface="Verdana" panose="020B0604030504040204" pitchFamily="34" charset="0"/>
                <a:cs typeface="Arial" panose="020B0604020202020204" pitchFamily="34" charset="0"/>
              </a:rPr>
              <a:t>Kullanılan yönlendirici ve her türlü cihazların MAC adresleri </a:t>
            </a:r>
          </a:p>
          <a:p>
            <a:pPr algn="ctr"/>
            <a:r>
              <a:rPr lang="tr-TR" sz="2600" b="1" dirty="0" smtClean="0">
                <a:solidFill>
                  <a:schemeClr val="tx1"/>
                </a:solidFill>
                <a:latin typeface="Arial" panose="020B0604020202020204" pitchFamily="34" charset="0"/>
                <a:ea typeface="Verdana" panose="020B0604030504040204" pitchFamily="34" charset="0"/>
                <a:cs typeface="Arial" panose="020B0604020202020204" pitchFamily="34" charset="0"/>
              </a:rPr>
              <a:t>Bu hesapların yaşam döngü geçmişi</a:t>
            </a:r>
            <a:endParaRPr lang="en-GB" sz="2600" b="1"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ctr"/>
            <a:r>
              <a:rPr lang="tr-TR" sz="2600" b="1" dirty="0" smtClean="0">
                <a:solidFill>
                  <a:schemeClr val="tx1"/>
                </a:solidFill>
                <a:latin typeface="Arial" panose="020B0604020202020204" pitchFamily="34" charset="0"/>
                <a:ea typeface="Verdana" panose="020B0604030504040204" pitchFamily="34" charset="0"/>
                <a:cs typeface="Arial" panose="020B0604020202020204" pitchFamily="34" charset="0"/>
              </a:rPr>
              <a:t>İşlemlerin Geçmişi: saatler</a:t>
            </a:r>
            <a:r>
              <a:rPr lang="en-GB" sz="2600" b="1" dirty="0" smtClean="0">
                <a:solidFill>
                  <a:schemeClr val="tx1"/>
                </a:solidFill>
                <a:latin typeface="Arial" panose="020B0604020202020204" pitchFamily="34" charset="0"/>
                <a:ea typeface="Verdana" panose="020B0604030504040204" pitchFamily="34" charset="0"/>
                <a:cs typeface="Arial" panose="020B0604020202020204" pitchFamily="34" charset="0"/>
              </a:rPr>
              <a:t>, </a:t>
            </a:r>
            <a:r>
              <a:rPr lang="tr-TR" sz="2600" b="1" dirty="0" smtClean="0">
                <a:solidFill>
                  <a:schemeClr val="tx1"/>
                </a:solidFill>
                <a:latin typeface="Arial" panose="020B0604020202020204" pitchFamily="34" charset="0"/>
                <a:ea typeface="Verdana" panose="020B0604030504040204" pitchFamily="34" charset="0"/>
                <a:cs typeface="Arial" panose="020B0604020202020204" pitchFamily="34" charset="0"/>
              </a:rPr>
              <a:t>tarihler</a:t>
            </a:r>
            <a:r>
              <a:rPr lang="en-GB" sz="2600" b="1" dirty="0" smtClean="0">
                <a:solidFill>
                  <a:schemeClr val="tx1"/>
                </a:solidFill>
                <a:latin typeface="Arial" panose="020B0604020202020204" pitchFamily="34" charset="0"/>
                <a:ea typeface="Verdana" panose="020B0604030504040204" pitchFamily="34" charset="0"/>
                <a:cs typeface="Arial" panose="020B0604020202020204" pitchFamily="34" charset="0"/>
              </a:rPr>
              <a:t>, </a:t>
            </a:r>
            <a:r>
              <a:rPr lang="tr-TR" sz="2600" b="1" dirty="0" smtClean="0">
                <a:solidFill>
                  <a:schemeClr val="tx1"/>
                </a:solidFill>
                <a:latin typeface="Arial" panose="020B0604020202020204" pitchFamily="34" charset="0"/>
                <a:ea typeface="Verdana" panose="020B0604030504040204" pitchFamily="34" charset="0"/>
                <a:cs typeface="Arial" panose="020B0604020202020204" pitchFamily="34" charset="0"/>
              </a:rPr>
              <a:t>miktar</a:t>
            </a:r>
            <a:r>
              <a:rPr lang="en-GB" sz="2600" b="1" dirty="0" smtClean="0">
                <a:solidFill>
                  <a:schemeClr val="tx1"/>
                </a:solidFill>
                <a:latin typeface="Arial" panose="020B0604020202020204" pitchFamily="34" charset="0"/>
                <a:ea typeface="Verdana" panose="020B0604030504040204" pitchFamily="34" charset="0"/>
                <a:cs typeface="Arial" panose="020B0604020202020204" pitchFamily="34" charset="0"/>
              </a:rPr>
              <a:t>, </a:t>
            </a:r>
            <a:r>
              <a:rPr lang="tr-TR" sz="2600" b="1" dirty="0" smtClean="0">
                <a:solidFill>
                  <a:schemeClr val="tx1"/>
                </a:solidFill>
                <a:latin typeface="Arial" panose="020B0604020202020204" pitchFamily="34" charset="0"/>
                <a:ea typeface="Verdana" panose="020B0604030504040204" pitchFamily="34" charset="0"/>
                <a:cs typeface="Arial" panose="020B0604020202020204" pitchFamily="34" charset="0"/>
              </a:rPr>
              <a:t>türler</a:t>
            </a:r>
            <a:endParaRPr lang="en-GB" sz="2600" b="1"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ctr"/>
            <a:r>
              <a:rPr lang="tr-TR" sz="2600" b="1" dirty="0" smtClean="0">
                <a:solidFill>
                  <a:schemeClr val="tx1"/>
                </a:solidFill>
                <a:latin typeface="Arial" panose="020B0604020202020204" pitchFamily="34" charset="0"/>
                <a:ea typeface="Verdana" panose="020B0604030504040204" pitchFamily="34" charset="0"/>
                <a:cs typeface="Arial" panose="020B0604020202020204" pitchFamily="34" charset="0"/>
              </a:rPr>
              <a:t>Mali araçlar</a:t>
            </a:r>
            <a:endParaRPr lang="en-GB" sz="2600" b="1" dirty="0">
              <a:solidFill>
                <a:schemeClr val="tx1"/>
              </a:solidFill>
              <a:latin typeface="Arial" panose="020B0604020202020204" pitchFamily="34" charset="0"/>
              <a:ea typeface="Verdana" panose="020B060403050404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DC85F820-B478-4E95-9A0F-524F0193911D}"/>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tr-TR" sz="3200" b="1" dirty="0" smtClean="0"/>
              <a:t>Atfetme İle İlgili Zorluk</a:t>
            </a:r>
            <a:endParaRPr lang="en-GB" sz="3200" b="1" dirty="0"/>
          </a:p>
        </p:txBody>
      </p:sp>
      <p:pic>
        <p:nvPicPr>
          <p:cNvPr id="5" name="Picture 4">
            <a:extLst>
              <a:ext uri="{FF2B5EF4-FFF2-40B4-BE49-F238E27FC236}">
                <a16:creationId xmlns:a16="http://schemas.microsoft.com/office/drawing/2014/main" id="{EDC92F54-C5D9-49E6-8DDA-7C8C86FDB2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02F68566-533C-408C-B8BC-9FBF88DC3EC2}"/>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6FA3C23F-4910-4D2A-B110-ACFE3B748660}"/>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1599454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694" y="2935539"/>
            <a:ext cx="9125306" cy="25382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Bugüne kadar hiçbir tutuklama olmamıştır</a:t>
            </a:r>
            <a:r>
              <a:rPr lang="en-GB" sz="3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a:r>
            <a:endParaRPr lang="en-GB" sz="32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44881" y="1828801"/>
            <a:ext cx="3288352" cy="1705928"/>
          </a:xfrm>
          <a:prstGeom prst="rect">
            <a:avLst/>
          </a:prstGeom>
        </p:spPr>
      </p:pic>
      <p:sp>
        <p:nvSpPr>
          <p:cNvPr id="5" name="Rectangle 4">
            <a:extLst>
              <a:ext uri="{FF2B5EF4-FFF2-40B4-BE49-F238E27FC236}">
                <a16:creationId xmlns:a16="http://schemas.microsoft.com/office/drawing/2014/main" id="{118602B5-6286-486C-8ED6-C6D94618A984}"/>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tr-TR" sz="3200" b="1" dirty="0" smtClean="0"/>
              <a:t>Atfetme İle İlgili Zorluk</a:t>
            </a:r>
            <a:endParaRPr lang="en-GB" sz="3200" b="1" dirty="0"/>
          </a:p>
        </p:txBody>
      </p:sp>
      <p:pic>
        <p:nvPicPr>
          <p:cNvPr id="6" name="Picture 4">
            <a:extLst>
              <a:ext uri="{FF2B5EF4-FFF2-40B4-BE49-F238E27FC236}">
                <a16:creationId xmlns:a16="http://schemas.microsoft.com/office/drawing/2014/main" id="{551F3720-C479-4212-A4E0-991E0E5AFC3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a:extLst>
              <a:ext uri="{FF2B5EF4-FFF2-40B4-BE49-F238E27FC236}">
                <a16:creationId xmlns:a16="http://schemas.microsoft.com/office/drawing/2014/main" id="{25B5A3E2-759B-4578-A66F-F070CEC8EB73}"/>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992CDF6A-1E76-45DD-80D3-1E8755625885}"/>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47767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tr-TR" sz="3200" b="1" dirty="0" smtClean="0"/>
              <a:t>Hıza İlişkin Zorluk</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121544" y="952123"/>
            <a:ext cx="8900912" cy="3970318"/>
          </a:xfrm>
          <a:prstGeom prst="rect">
            <a:avLst/>
          </a:prstGeom>
        </p:spPr>
        <p:txBody>
          <a:bodyPr wrap="square">
            <a:spAutoFit/>
          </a:bodyPr>
          <a:lstStyle/>
          <a:p>
            <a:pPr marL="342900" indent="-342900">
              <a:buFont typeface="Wingdings" pitchFamily="2" charset="2"/>
              <a:buChar char="Ø"/>
              <a:defRPr/>
            </a:pPr>
            <a:endParaRPr lang="en-GB" altLang="en-US" sz="2800" b="1" dirty="0">
              <a:ea typeface="Verdana" panose="020B0604030504040204" pitchFamily="34" charset="0"/>
              <a:cs typeface="Arial" panose="020B0604020202020204" pitchFamily="34" charset="0"/>
            </a:endParaRPr>
          </a:p>
          <a:p>
            <a:pPr marL="342900" indent="-342900">
              <a:buFont typeface="Wingdings" pitchFamily="2" charset="2"/>
              <a:buChar char="Ø"/>
              <a:defRPr/>
            </a:pPr>
            <a:endParaRPr lang="en-GB" altLang="en-US" sz="2800" b="1" dirty="0">
              <a:ea typeface="Verdana" panose="020B0604030504040204" pitchFamily="34" charset="0"/>
              <a:cs typeface="Arial" panose="020B0604020202020204" pitchFamily="34" charset="0"/>
            </a:endParaRPr>
          </a:p>
          <a:p>
            <a:pPr marL="342900" indent="-342900">
              <a:buFont typeface="Wingdings" pitchFamily="2" charset="2"/>
              <a:buChar char="Ø"/>
              <a:defRPr/>
            </a:pPr>
            <a:endParaRPr lang="en-GB" altLang="en-US" sz="2800" b="1" dirty="0">
              <a:ea typeface="Verdana" panose="020B0604030504040204" pitchFamily="34" charset="0"/>
              <a:cs typeface="Arial" panose="020B0604020202020204" pitchFamily="34" charset="0"/>
            </a:endParaRPr>
          </a:p>
          <a:p>
            <a:pPr algn="ctr">
              <a:defRPr/>
            </a:pPr>
            <a:r>
              <a:rPr lang="tr-TR" altLang="en-US" sz="2800" b="1" dirty="0" smtClean="0">
                <a:ea typeface="Verdana" panose="020B0604030504040204" pitchFamily="34" charset="0"/>
                <a:cs typeface="Arial" panose="020B0604020202020204" pitchFamily="34" charset="0"/>
              </a:rPr>
              <a:t>Zorluk</a:t>
            </a:r>
            <a:r>
              <a:rPr lang="en-GB" altLang="en-US" sz="2800" b="1" dirty="0" smtClean="0">
                <a:ea typeface="Verdana" panose="020B0604030504040204" pitchFamily="34" charset="0"/>
                <a:cs typeface="Arial" panose="020B0604020202020204" pitchFamily="34" charset="0"/>
              </a:rPr>
              <a:t>? </a:t>
            </a:r>
            <a:endParaRPr lang="en-GB" altLang="en-US" sz="2800" b="1" dirty="0">
              <a:ea typeface="Verdana" panose="020B0604030504040204" pitchFamily="34" charset="0"/>
              <a:cs typeface="Arial" panose="020B0604020202020204" pitchFamily="34" charset="0"/>
            </a:endParaRPr>
          </a:p>
          <a:p>
            <a:pPr marL="342900" indent="-342900">
              <a:buFont typeface="Wingdings" pitchFamily="2" charset="2"/>
              <a:buChar char="Ø"/>
              <a:defRPr/>
            </a:pPr>
            <a:endParaRPr lang="en-GB" altLang="en-US" sz="2800" b="1" dirty="0">
              <a:ea typeface="Verdana" panose="020B0604030504040204" pitchFamily="34" charset="0"/>
              <a:cs typeface="Arial" panose="020B0604020202020204" pitchFamily="34" charset="0"/>
            </a:endParaRPr>
          </a:p>
          <a:p>
            <a:pPr>
              <a:defRPr/>
            </a:pPr>
            <a:endParaRPr lang="en-GB" altLang="en-US" sz="2800" b="1" dirty="0">
              <a:ea typeface="Verdana" panose="020B0604030504040204" pitchFamily="34" charset="0"/>
              <a:cs typeface="Arial" panose="020B0604020202020204" pitchFamily="34" charset="0"/>
            </a:endParaRPr>
          </a:p>
          <a:p>
            <a:pPr algn="ctr">
              <a:defRPr/>
            </a:pPr>
            <a:endParaRPr lang="en-GB" altLang="en-US" sz="2800" b="1" dirty="0">
              <a:ea typeface="Verdana" panose="020B0604030504040204" pitchFamily="34" charset="0"/>
              <a:cs typeface="Arial" panose="020B0604020202020204" pitchFamily="34" charset="0"/>
            </a:endParaRPr>
          </a:p>
          <a:p>
            <a:pPr algn="ctr">
              <a:defRPr/>
            </a:pPr>
            <a:r>
              <a:rPr lang="tr-TR" altLang="en-US" sz="2800" dirty="0" smtClean="0">
                <a:ea typeface="Verdana" panose="020B0604030504040204" pitchFamily="34" charset="0"/>
                <a:cs typeface="Arial" panose="020B0604020202020204" pitchFamily="34" charset="0"/>
              </a:rPr>
              <a:t>Karşılıklı adli yardım süreçleri özü itibariyle yavaş işlemektedir…</a:t>
            </a:r>
            <a:endParaRPr lang="en-GB" altLang="en-US" sz="28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6660300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err="1">
                <a:solidFill>
                  <a:schemeClr val="bg1"/>
                </a:solidFill>
              </a:rPr>
              <a:t>Adli</a:t>
            </a:r>
            <a:r>
              <a:rPr lang="en-GB" sz="3200" b="1" dirty="0">
                <a:solidFill>
                  <a:schemeClr val="bg1"/>
                </a:solidFill>
              </a:rPr>
              <a:t> </a:t>
            </a:r>
            <a:r>
              <a:rPr lang="en-GB" sz="3200" b="1" dirty="0" err="1">
                <a:solidFill>
                  <a:schemeClr val="bg1"/>
                </a:solidFill>
              </a:rPr>
              <a:t>Personel</a:t>
            </a:r>
            <a:r>
              <a:rPr lang="en-GB" sz="3200" b="1" dirty="0">
                <a:solidFill>
                  <a:schemeClr val="bg1"/>
                </a:solidFill>
              </a:rPr>
              <a:t> </a:t>
            </a:r>
            <a:r>
              <a:rPr lang="en-GB" sz="3200" b="1" dirty="0" err="1">
                <a:solidFill>
                  <a:schemeClr val="bg1"/>
                </a:solidFill>
              </a:rPr>
              <a:t>için</a:t>
            </a:r>
            <a:r>
              <a:rPr lang="en-GB" sz="3200" b="1" dirty="0">
                <a:solidFill>
                  <a:schemeClr val="bg1"/>
                </a:solidFill>
              </a:rPr>
              <a:t> Uluslararası </a:t>
            </a:r>
            <a:r>
              <a:rPr lang="en-GB" sz="3200" b="1" dirty="0" err="1">
                <a:solidFill>
                  <a:schemeClr val="bg1"/>
                </a:solidFill>
              </a:rPr>
              <a:t>İşbirliğine</a:t>
            </a:r>
            <a:r>
              <a:rPr lang="en-GB" sz="3200" b="1" dirty="0">
                <a:solidFill>
                  <a:schemeClr val="bg1"/>
                </a:solidFill>
              </a:rPr>
              <a:t> </a:t>
            </a:r>
            <a:r>
              <a:rPr lang="en-GB" sz="3200" b="1" dirty="0" err="1">
                <a:solidFill>
                  <a:schemeClr val="bg1"/>
                </a:solidFill>
              </a:rPr>
              <a:t>İlişkin</a:t>
            </a:r>
            <a:r>
              <a:rPr lang="en-GB" sz="3200" b="1" dirty="0">
                <a:solidFill>
                  <a:schemeClr val="bg1"/>
                </a:solidFill>
              </a:rPr>
              <a:t> </a:t>
            </a:r>
            <a:r>
              <a:rPr lang="en-GB" sz="3200" b="1" dirty="0" err="1">
                <a:solidFill>
                  <a:schemeClr val="bg1"/>
                </a:solidFill>
              </a:rPr>
              <a:t>Uzmanlık</a:t>
            </a:r>
            <a:r>
              <a:rPr lang="en-GB" sz="3200" b="1" dirty="0">
                <a:solidFill>
                  <a:schemeClr val="bg1"/>
                </a:solidFill>
              </a:rPr>
              <a:t> </a:t>
            </a:r>
            <a:r>
              <a:rPr lang="en-GB" sz="3200" b="1" dirty="0" err="1" smtClean="0">
                <a:solidFill>
                  <a:schemeClr val="bg1"/>
                </a:solidFill>
              </a:rPr>
              <a:t>Eğitim</a:t>
            </a:r>
            <a:r>
              <a:rPr lang="tr-TR" sz="3200" b="1" dirty="0" smtClean="0">
                <a:solidFill>
                  <a:schemeClr val="bg1"/>
                </a:solidFill>
              </a:rPr>
              <a:t>i</a:t>
            </a:r>
            <a:endParaRPr lang="en-GB" sz="3200" b="1" dirty="0">
              <a:solidFill>
                <a:schemeClr val="bg1"/>
              </a:solidFill>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38267075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err="1">
                <a:solidFill>
                  <a:schemeClr val="bg1"/>
                </a:solidFill>
              </a:rPr>
              <a:t>Adli</a:t>
            </a:r>
            <a:r>
              <a:rPr lang="en-GB" sz="3200" b="1" dirty="0">
                <a:solidFill>
                  <a:schemeClr val="bg1"/>
                </a:solidFill>
              </a:rPr>
              <a:t> </a:t>
            </a:r>
            <a:r>
              <a:rPr lang="en-GB" sz="3200" b="1" dirty="0" err="1">
                <a:solidFill>
                  <a:schemeClr val="bg1"/>
                </a:solidFill>
              </a:rPr>
              <a:t>Personel</a:t>
            </a:r>
            <a:r>
              <a:rPr lang="en-GB" sz="3200" b="1" dirty="0">
                <a:solidFill>
                  <a:schemeClr val="bg1"/>
                </a:solidFill>
              </a:rPr>
              <a:t> </a:t>
            </a:r>
            <a:r>
              <a:rPr lang="en-GB" sz="3200" b="1" dirty="0" err="1">
                <a:solidFill>
                  <a:schemeClr val="bg1"/>
                </a:solidFill>
              </a:rPr>
              <a:t>için</a:t>
            </a:r>
            <a:r>
              <a:rPr lang="en-GB" sz="3200" b="1" dirty="0">
                <a:solidFill>
                  <a:schemeClr val="bg1"/>
                </a:solidFill>
              </a:rPr>
              <a:t> Uluslararası </a:t>
            </a:r>
            <a:r>
              <a:rPr lang="en-GB" sz="3200" b="1" dirty="0" err="1">
                <a:solidFill>
                  <a:schemeClr val="bg1"/>
                </a:solidFill>
              </a:rPr>
              <a:t>İşbirliğine</a:t>
            </a:r>
            <a:r>
              <a:rPr lang="en-GB" sz="3200" b="1" dirty="0">
                <a:solidFill>
                  <a:schemeClr val="bg1"/>
                </a:solidFill>
              </a:rPr>
              <a:t> </a:t>
            </a:r>
            <a:r>
              <a:rPr lang="en-GB" sz="3200" b="1" dirty="0" err="1">
                <a:solidFill>
                  <a:schemeClr val="bg1"/>
                </a:solidFill>
              </a:rPr>
              <a:t>İlişkin</a:t>
            </a:r>
            <a:r>
              <a:rPr lang="en-GB" sz="3200" b="1" dirty="0">
                <a:solidFill>
                  <a:schemeClr val="bg1"/>
                </a:solidFill>
              </a:rPr>
              <a:t> </a:t>
            </a:r>
            <a:r>
              <a:rPr lang="en-GB" sz="3200" b="1" dirty="0" err="1">
                <a:solidFill>
                  <a:schemeClr val="bg1"/>
                </a:solidFill>
              </a:rPr>
              <a:t>Uzmanlık</a:t>
            </a:r>
            <a:r>
              <a:rPr lang="en-GB" sz="3200" b="1" dirty="0">
                <a:solidFill>
                  <a:schemeClr val="bg1"/>
                </a:solidFill>
              </a:rPr>
              <a:t> </a:t>
            </a:r>
            <a:r>
              <a:rPr lang="en-GB" sz="3200" b="1" dirty="0" err="1" smtClean="0">
                <a:solidFill>
                  <a:schemeClr val="bg1"/>
                </a:solidFill>
              </a:rPr>
              <a:t>Eğitim</a:t>
            </a:r>
            <a:r>
              <a:rPr lang="tr-TR" sz="3200" b="1" dirty="0" smtClean="0">
                <a:solidFill>
                  <a:schemeClr val="bg1"/>
                </a:solidFill>
              </a:rPr>
              <a:t>i</a:t>
            </a:r>
            <a:endParaRPr lang="en-GB" sz="3200" b="1" dirty="0">
              <a:solidFill>
                <a:schemeClr val="bg1"/>
              </a:solidFill>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41689" y="2692650"/>
            <a:ext cx="8525021" cy="1274195"/>
          </a:xfrm>
          <a:prstGeom prst="rect">
            <a:avLst/>
          </a:prstGeom>
        </p:spPr>
        <p:txBody>
          <a:bodyPr wrap="square">
            <a:spAutoFit/>
          </a:bodyPr>
          <a:lstStyle/>
          <a:p>
            <a:pPr algn="ctr" eaLnBrk="1" hangingPunct="1">
              <a:lnSpc>
                <a:spcPct val="80000"/>
              </a:lnSpc>
            </a:pPr>
            <a:endParaRPr lang="en-GB" sz="3200" b="1" dirty="0">
              <a:ea typeface="ＭＳ Ｐゴシック" charset="0"/>
            </a:endParaRPr>
          </a:p>
          <a:p>
            <a:pPr algn="ctr" eaLnBrk="1" hangingPunct="1">
              <a:lnSpc>
                <a:spcPct val="80000"/>
              </a:lnSpc>
            </a:pPr>
            <a:r>
              <a:rPr lang="tr-TR" sz="3200" b="1" dirty="0" smtClean="0">
                <a:ea typeface="ＭＳ Ｐゴシック" charset="0"/>
              </a:rPr>
              <a:t>Özet</a:t>
            </a:r>
            <a:endParaRPr lang="en-GB" sz="3200" b="1" dirty="0"/>
          </a:p>
          <a:p>
            <a:pPr algn="ctr">
              <a:lnSpc>
                <a:spcPct val="80000"/>
              </a:lnSpc>
            </a:pPr>
            <a:endParaRPr lang="en-GB" sz="3200" b="1" dirty="0"/>
          </a:p>
        </p:txBody>
      </p:sp>
    </p:spTree>
    <p:extLst>
      <p:ext uri="{BB962C8B-B14F-4D97-AF65-F5344CB8AC3E}">
        <p14:creationId xmlns:p14="http://schemas.microsoft.com/office/powerpoint/2010/main" val="41676915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smtClean="0">
                <a:ea typeface="ＭＳ Ｐゴシック" pitchFamily="34" charset="-128"/>
              </a:rPr>
              <a:t>Özet</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0F8F911-DA48-43FF-BCC6-0A32085C85C6}"/>
              </a:ext>
            </a:extLst>
          </p:cNvPr>
          <p:cNvSpPr/>
          <p:nvPr/>
        </p:nvSpPr>
        <p:spPr>
          <a:xfrm>
            <a:off x="211015" y="1193778"/>
            <a:ext cx="4677508" cy="4154984"/>
          </a:xfrm>
          <a:prstGeom prst="rect">
            <a:avLst/>
          </a:prstGeom>
        </p:spPr>
        <p:txBody>
          <a:bodyPr wrap="square">
            <a:spAutoFit/>
          </a:bodyPr>
          <a:lstStyle/>
          <a:p>
            <a:pPr marL="342900" indent="-342900" algn="just">
              <a:lnSpc>
                <a:spcPct val="80000"/>
              </a:lnSpc>
              <a:buFont typeface="Wingdings" pitchFamily="2" charset="2"/>
              <a:buChar char="ü"/>
            </a:pPr>
            <a:r>
              <a:rPr lang="tr-TR" sz="2200" i="1" dirty="0" smtClean="0"/>
              <a:t>Siber suç ve elektronik delil ile ilgili uluslararası işbirliğine ilişkin temel zorlukları fark edebilecekler</a:t>
            </a:r>
          </a:p>
          <a:p>
            <a:pPr marL="342900" indent="-342900" algn="just">
              <a:lnSpc>
                <a:spcPct val="80000"/>
              </a:lnSpc>
              <a:buFont typeface="Wingdings" pitchFamily="2" charset="2"/>
              <a:buChar char="ü"/>
            </a:pPr>
            <a:endParaRPr lang="tr-TR" sz="2200" i="1" dirty="0" smtClean="0"/>
          </a:p>
          <a:p>
            <a:pPr marL="342900" indent="-342900" algn="just">
              <a:lnSpc>
                <a:spcPct val="80000"/>
              </a:lnSpc>
              <a:buFont typeface="Wingdings" pitchFamily="2" charset="2"/>
              <a:buChar char="ü"/>
            </a:pPr>
            <a:r>
              <a:rPr lang="tr-TR" sz="2200" i="1" dirty="0" smtClean="0"/>
              <a:t>Uluslararası işbirliği ile ilgili başlıca zorlukların yarattığı  pratik uygulamaları tespit edebilecekler</a:t>
            </a:r>
          </a:p>
          <a:p>
            <a:pPr marL="342900" indent="-342900" algn="just">
              <a:lnSpc>
                <a:spcPct val="80000"/>
              </a:lnSpc>
              <a:buFont typeface="Wingdings" pitchFamily="2" charset="2"/>
              <a:buChar char="ü"/>
            </a:pPr>
            <a:endParaRPr lang="tr-TR" sz="2200" i="1" dirty="0" smtClean="0"/>
          </a:p>
          <a:p>
            <a:pPr marL="342900" indent="-342900" algn="just">
              <a:lnSpc>
                <a:spcPct val="80000"/>
              </a:lnSpc>
              <a:buFont typeface="Wingdings" pitchFamily="2" charset="2"/>
              <a:buChar char="ü"/>
            </a:pPr>
            <a:r>
              <a:rPr lang="tr-TR" sz="2200" i="1" dirty="0" smtClean="0"/>
              <a:t>Uluslararası işbirliğine ilişkin zorluklarla başa çıkmak için olası çözümleri keşfedebileceklerdir</a:t>
            </a:r>
          </a:p>
          <a:p>
            <a:pPr marL="342900" indent="-342900" algn="just">
              <a:lnSpc>
                <a:spcPct val="80000"/>
              </a:lnSpc>
              <a:buFont typeface="Wingdings" pitchFamily="2" charset="2"/>
              <a:buChar char="ü"/>
            </a:pPr>
            <a:endParaRPr lang="en-GB" sz="2200" i="1" dirty="0"/>
          </a:p>
          <a:p>
            <a:pPr marL="342900" indent="-342900" algn="just">
              <a:lnSpc>
                <a:spcPct val="80000"/>
              </a:lnSpc>
              <a:buFont typeface="Wingdings" pitchFamily="2" charset="2"/>
              <a:buChar char="ü"/>
            </a:pPr>
            <a:endParaRPr lang="en-GB" sz="2200" i="1" dirty="0"/>
          </a:p>
        </p:txBody>
      </p:sp>
    </p:spTree>
    <p:extLst>
      <p:ext uri="{BB962C8B-B14F-4D97-AF65-F5344CB8AC3E}">
        <p14:creationId xmlns:p14="http://schemas.microsoft.com/office/powerpoint/2010/main" val="37327828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solidFill>
                  <a:schemeClr val="bg1"/>
                </a:solidFill>
              </a:rPr>
              <a:t>Adli Personel için Uluslararası İşbirliğine İlişkin Uzmanlık </a:t>
            </a:r>
            <a:r>
              <a:rPr lang="tr-TR" sz="3200" b="1" dirty="0" smtClean="0">
                <a:solidFill>
                  <a:schemeClr val="bg1"/>
                </a:solidFill>
              </a:rPr>
              <a:t>Eğitimi</a:t>
            </a:r>
            <a:endParaRPr lang="fr-FR" sz="3200" b="1" dirty="0">
              <a:solidFill>
                <a:schemeClr val="bg1"/>
              </a:solidFill>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2539882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smtClean="0"/>
              <a:t>Tanıdık Geliyor Mu</a:t>
            </a:r>
            <a:r>
              <a:rPr lang="en-GB" sz="3200" b="1" dirty="0" smtClean="0"/>
              <a:t>?</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pSp>
        <p:nvGrpSpPr>
          <p:cNvPr id="12" name="Group 11">
            <a:extLst>
              <a:ext uri="{FF2B5EF4-FFF2-40B4-BE49-F238E27FC236}">
                <a16:creationId xmlns:a16="http://schemas.microsoft.com/office/drawing/2014/main" id="{9F1762E3-A4DD-4917-9721-3074D35F23B6}"/>
              </a:ext>
            </a:extLst>
          </p:cNvPr>
          <p:cNvGrpSpPr/>
          <p:nvPr/>
        </p:nvGrpSpPr>
        <p:grpSpPr>
          <a:xfrm>
            <a:off x="120630" y="1072093"/>
            <a:ext cx="8422154" cy="5727336"/>
            <a:chOff x="110285" y="1016366"/>
            <a:chExt cx="8422154" cy="5727336"/>
          </a:xfrm>
        </p:grpSpPr>
        <p:sp>
          <p:nvSpPr>
            <p:cNvPr id="16" name="Rectangle 15">
              <a:extLst>
                <a:ext uri="{FF2B5EF4-FFF2-40B4-BE49-F238E27FC236}">
                  <a16:creationId xmlns:a16="http://schemas.microsoft.com/office/drawing/2014/main" id="{BFBFCB50-8778-4C6B-B766-4DC21C792359}"/>
                </a:ext>
              </a:extLst>
            </p:cNvPr>
            <p:cNvSpPr/>
            <p:nvPr/>
          </p:nvSpPr>
          <p:spPr>
            <a:xfrm>
              <a:off x="110285" y="1953655"/>
              <a:ext cx="2006380" cy="1020088"/>
            </a:xfrm>
            <a:prstGeom prst="rect">
              <a:avLst/>
            </a:prstGeom>
            <a:noFill/>
            <a:ln>
              <a:solidFill>
                <a:srgbClr val="2E6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rgbClr val="2E618E"/>
                  </a:solidFill>
                  <a:latin typeface="Verdana" panose="020B0604030504040204" pitchFamily="34" charset="0"/>
                  <a:ea typeface="Verdana" panose="020B0604030504040204" pitchFamily="34" charset="0"/>
                  <a:cs typeface="Verdana" panose="020B0604030504040204" pitchFamily="34" charset="0"/>
                </a:rPr>
                <a:t>Sıradan Bir Süreç</a:t>
              </a:r>
              <a:endParaRPr lang="en-GB" sz="2400" b="1" dirty="0">
                <a:solidFill>
                  <a:srgbClr val="2E618E"/>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Right Arrow 1">
              <a:extLst>
                <a:ext uri="{FF2B5EF4-FFF2-40B4-BE49-F238E27FC236}">
                  <a16:creationId xmlns:a16="http://schemas.microsoft.com/office/drawing/2014/main" id="{3FD77482-A138-4B97-AFAE-29AF4BAF3277}"/>
                </a:ext>
              </a:extLst>
            </p:cNvPr>
            <p:cNvSpPr/>
            <p:nvPr/>
          </p:nvSpPr>
          <p:spPr bwMode="auto">
            <a:xfrm>
              <a:off x="524927" y="3488268"/>
              <a:ext cx="1439337" cy="668861"/>
            </a:xfrm>
            <a:prstGeom prst="righ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rgbClr val="2E618E"/>
                  </a:solidFill>
                  <a:effectLst/>
                  <a:latin typeface="Arial" charset="0"/>
                </a:rPr>
                <a:t>Gelen</a:t>
              </a:r>
              <a:endParaRPr kumimoji="0" lang="en-GB" sz="1800" b="1" i="0" u="none" strike="noStrike" cap="none" normalizeH="0" baseline="0" dirty="0">
                <a:ln>
                  <a:noFill/>
                </a:ln>
                <a:solidFill>
                  <a:srgbClr val="2E618E"/>
                </a:solidFill>
                <a:effectLst/>
                <a:latin typeface="Arial" charset="0"/>
              </a:endParaRPr>
            </a:p>
          </p:txBody>
        </p:sp>
        <p:sp>
          <p:nvSpPr>
            <p:cNvPr id="20" name="Rectangle 19">
              <a:extLst>
                <a:ext uri="{FF2B5EF4-FFF2-40B4-BE49-F238E27FC236}">
                  <a16:creationId xmlns:a16="http://schemas.microsoft.com/office/drawing/2014/main" id="{58939A80-781E-4EDA-814A-B4443A8B4B5A}"/>
                </a:ext>
              </a:extLst>
            </p:cNvPr>
            <p:cNvSpPr/>
            <p:nvPr/>
          </p:nvSpPr>
          <p:spPr bwMode="auto">
            <a:xfrm>
              <a:off x="1964264" y="3255429"/>
              <a:ext cx="1449051" cy="1168400"/>
            </a:xfrm>
            <a:prstGeom prst="rect">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a:ln>
                  <a:noFill/>
                </a:ln>
                <a:solidFill>
                  <a:srgbClr val="2E618E"/>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2E618E"/>
                  </a:solidFill>
                  <a:effectLst/>
                  <a:latin typeface="Arial" charset="0"/>
                </a:rPr>
                <a:t>Dışişleri Bakanlığı</a:t>
              </a:r>
              <a:endParaRPr kumimoji="0" lang="en-GB" sz="2000" b="1" i="0" u="none" strike="noStrike" cap="none" normalizeH="0" baseline="0" dirty="0">
                <a:ln>
                  <a:noFill/>
                </a:ln>
                <a:solidFill>
                  <a:srgbClr val="2E618E"/>
                </a:solidFill>
                <a:effectLst/>
                <a:latin typeface="Arial" charset="0"/>
              </a:endParaRPr>
            </a:p>
          </p:txBody>
        </p:sp>
        <p:sp>
          <p:nvSpPr>
            <p:cNvPr id="21" name="Rectangle 20">
              <a:extLst>
                <a:ext uri="{FF2B5EF4-FFF2-40B4-BE49-F238E27FC236}">
                  <a16:creationId xmlns:a16="http://schemas.microsoft.com/office/drawing/2014/main" id="{0FF6A004-F5E6-4516-A10B-EC4121922BF5}"/>
                </a:ext>
              </a:extLst>
            </p:cNvPr>
            <p:cNvSpPr/>
            <p:nvPr/>
          </p:nvSpPr>
          <p:spPr bwMode="auto">
            <a:xfrm>
              <a:off x="4511856" y="3255429"/>
              <a:ext cx="1219200" cy="1168400"/>
            </a:xfrm>
            <a:prstGeom prst="rect">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a:ln>
                  <a:noFill/>
                </a:ln>
                <a:solidFill>
                  <a:srgbClr val="2E618E"/>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2E618E"/>
                  </a:solidFill>
                  <a:effectLst/>
                  <a:latin typeface="Arial" charset="0"/>
                </a:rPr>
                <a:t>Savcılık Genel Müdürlüğü</a:t>
              </a:r>
              <a:endParaRPr kumimoji="0" lang="en-GB" sz="1400" b="1" i="0" u="none" strike="noStrike" cap="none" normalizeH="0" baseline="0" dirty="0">
                <a:ln>
                  <a:noFill/>
                </a:ln>
                <a:solidFill>
                  <a:srgbClr val="2E618E"/>
                </a:solidFill>
                <a:effectLst/>
                <a:latin typeface="Arial" charset="0"/>
              </a:endParaRPr>
            </a:p>
          </p:txBody>
        </p:sp>
        <p:sp>
          <p:nvSpPr>
            <p:cNvPr id="22" name="Rectangle 21">
              <a:extLst>
                <a:ext uri="{FF2B5EF4-FFF2-40B4-BE49-F238E27FC236}">
                  <a16:creationId xmlns:a16="http://schemas.microsoft.com/office/drawing/2014/main" id="{EC6FD423-E9A1-4385-BE33-E14D31680CA4}"/>
                </a:ext>
              </a:extLst>
            </p:cNvPr>
            <p:cNvSpPr/>
            <p:nvPr/>
          </p:nvSpPr>
          <p:spPr bwMode="auto">
            <a:xfrm>
              <a:off x="4528792" y="5575302"/>
              <a:ext cx="1219200" cy="1168400"/>
            </a:xfrm>
            <a:prstGeom prst="rect">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a:ln>
                  <a:noFill/>
                </a:ln>
                <a:solidFill>
                  <a:srgbClr val="2E618E"/>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2E618E"/>
                  </a:solidFill>
                  <a:effectLst/>
                  <a:latin typeface="Arial" charset="0"/>
                </a:rPr>
                <a:t>Savcı Atanır</a:t>
              </a:r>
              <a:endParaRPr kumimoji="0" lang="en-GB" sz="1400" b="1" i="0" u="none" strike="noStrike" cap="none" normalizeH="0" baseline="0" dirty="0">
                <a:ln>
                  <a:noFill/>
                </a:ln>
                <a:solidFill>
                  <a:srgbClr val="2E618E"/>
                </a:solidFill>
                <a:effectLst/>
                <a:latin typeface="Arial" charset="0"/>
              </a:endParaRPr>
            </a:p>
          </p:txBody>
        </p:sp>
        <p:sp>
          <p:nvSpPr>
            <p:cNvPr id="23" name="Right Arrow 10">
              <a:extLst>
                <a:ext uri="{FF2B5EF4-FFF2-40B4-BE49-F238E27FC236}">
                  <a16:creationId xmlns:a16="http://schemas.microsoft.com/office/drawing/2014/main" id="{613860FC-C73F-4E7A-B1CE-663AE6656EE3}"/>
                </a:ext>
              </a:extLst>
            </p:cNvPr>
            <p:cNvSpPr/>
            <p:nvPr/>
          </p:nvSpPr>
          <p:spPr bwMode="auto">
            <a:xfrm rot="5400000">
              <a:off x="2034109" y="4823883"/>
              <a:ext cx="1303871" cy="698504"/>
            </a:xfrm>
            <a:prstGeom prst="righ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rgbClr val="2E618E"/>
                  </a:solidFill>
                  <a:effectLst/>
                  <a:latin typeface="Arial" charset="0"/>
                </a:rPr>
                <a:t>Kopya</a:t>
              </a:r>
              <a:endParaRPr kumimoji="0" lang="en-GB" sz="1800" b="1" i="0" u="none" strike="noStrike" cap="none" normalizeH="0" baseline="0" dirty="0">
                <a:ln>
                  <a:noFill/>
                </a:ln>
                <a:solidFill>
                  <a:srgbClr val="2E618E"/>
                </a:solidFill>
                <a:effectLst/>
                <a:latin typeface="Arial" charset="0"/>
              </a:endParaRPr>
            </a:p>
          </p:txBody>
        </p:sp>
        <p:sp>
          <p:nvSpPr>
            <p:cNvPr id="24" name="Rectangle 23">
              <a:extLst>
                <a:ext uri="{FF2B5EF4-FFF2-40B4-BE49-F238E27FC236}">
                  <a16:creationId xmlns:a16="http://schemas.microsoft.com/office/drawing/2014/main" id="{CB0EA8F5-6DB2-49BB-880E-6E1198BAA65A}"/>
                </a:ext>
              </a:extLst>
            </p:cNvPr>
            <p:cNvSpPr/>
            <p:nvPr/>
          </p:nvSpPr>
          <p:spPr bwMode="auto">
            <a:xfrm>
              <a:off x="2103084" y="5575302"/>
              <a:ext cx="1219200" cy="1168400"/>
            </a:xfrm>
            <a:prstGeom prst="rect">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a:ln>
                  <a:noFill/>
                </a:ln>
                <a:solidFill>
                  <a:srgbClr val="2E618E"/>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2E618E"/>
                  </a:solidFill>
                  <a:effectLst/>
                  <a:latin typeface="Arial" charset="0"/>
                </a:rPr>
                <a:t>Milli Güvenlik</a:t>
              </a:r>
              <a:r>
                <a:rPr kumimoji="0" lang="tr-TR" sz="1400" b="1" i="0" u="none" strike="noStrike" cap="none" normalizeH="0" dirty="0" smtClean="0">
                  <a:ln>
                    <a:noFill/>
                  </a:ln>
                  <a:solidFill>
                    <a:srgbClr val="2E618E"/>
                  </a:solidFill>
                  <a:effectLst/>
                  <a:latin typeface="Arial" charset="0"/>
                </a:rPr>
                <a:t> Kurulu</a:t>
              </a:r>
              <a:endParaRPr kumimoji="0" lang="en-GB" sz="1400" b="1" i="0" u="none" strike="noStrike" cap="none" normalizeH="0" baseline="0" dirty="0">
                <a:ln>
                  <a:noFill/>
                </a:ln>
                <a:solidFill>
                  <a:srgbClr val="2E618E"/>
                </a:solidFill>
                <a:effectLst/>
                <a:latin typeface="Arial" charset="0"/>
              </a:endParaRPr>
            </a:p>
          </p:txBody>
        </p:sp>
        <p:sp>
          <p:nvSpPr>
            <p:cNvPr id="25" name="Right Arrow 13">
              <a:extLst>
                <a:ext uri="{FF2B5EF4-FFF2-40B4-BE49-F238E27FC236}">
                  <a16:creationId xmlns:a16="http://schemas.microsoft.com/office/drawing/2014/main" id="{D70B46DB-DC0B-4B34-B25F-727C543D1E19}"/>
                </a:ext>
              </a:extLst>
            </p:cNvPr>
            <p:cNvSpPr/>
            <p:nvPr/>
          </p:nvSpPr>
          <p:spPr bwMode="auto">
            <a:xfrm rot="5400000">
              <a:off x="4674842" y="4635500"/>
              <a:ext cx="927100" cy="698504"/>
            </a:xfrm>
            <a:prstGeom prst="righ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latin typeface="Arial" charset="0"/>
              </a:endParaRPr>
            </a:p>
          </p:txBody>
        </p:sp>
        <p:sp>
          <p:nvSpPr>
            <p:cNvPr id="26" name="Right Arrow 14">
              <a:extLst>
                <a:ext uri="{FF2B5EF4-FFF2-40B4-BE49-F238E27FC236}">
                  <a16:creationId xmlns:a16="http://schemas.microsoft.com/office/drawing/2014/main" id="{B23107E9-58FB-44A1-8E7B-4F6D23A0EA26}"/>
                </a:ext>
              </a:extLst>
            </p:cNvPr>
            <p:cNvSpPr/>
            <p:nvPr/>
          </p:nvSpPr>
          <p:spPr bwMode="auto">
            <a:xfrm>
              <a:off x="5909738" y="5825071"/>
              <a:ext cx="993958" cy="668861"/>
            </a:xfrm>
            <a:prstGeom prst="righ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latin typeface="Arial" charset="0"/>
              </a:endParaRPr>
            </a:p>
          </p:txBody>
        </p:sp>
        <p:sp>
          <p:nvSpPr>
            <p:cNvPr id="27" name="Rectangle 26">
              <a:extLst>
                <a:ext uri="{FF2B5EF4-FFF2-40B4-BE49-F238E27FC236}">
                  <a16:creationId xmlns:a16="http://schemas.microsoft.com/office/drawing/2014/main" id="{0457698A-F0B7-4BDA-9F1F-826D090ED2E1}"/>
                </a:ext>
              </a:extLst>
            </p:cNvPr>
            <p:cNvSpPr/>
            <p:nvPr/>
          </p:nvSpPr>
          <p:spPr bwMode="auto">
            <a:xfrm>
              <a:off x="7060333" y="5575302"/>
              <a:ext cx="1219200" cy="1168400"/>
            </a:xfrm>
            <a:prstGeom prst="rect">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a:ln>
                  <a:noFill/>
                </a:ln>
                <a:solidFill>
                  <a:srgbClr val="2E618E"/>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2E618E"/>
                  </a:solidFill>
                  <a:effectLst/>
                  <a:latin typeface="Arial" charset="0"/>
                </a:rPr>
                <a:t>Soruşturma</a:t>
              </a:r>
              <a:r>
                <a:rPr kumimoji="0" lang="tr-TR" sz="1400" b="1" i="0" u="none" strike="noStrike" cap="none" normalizeH="0" dirty="0" smtClean="0">
                  <a:ln>
                    <a:noFill/>
                  </a:ln>
                  <a:solidFill>
                    <a:srgbClr val="2E618E"/>
                  </a:solidFill>
                  <a:effectLst/>
                  <a:latin typeface="Arial" charset="0"/>
                </a:rPr>
                <a:t> Daire Başkanlığı</a:t>
              </a:r>
              <a:endParaRPr kumimoji="0" lang="en-GB" sz="1400" b="1" i="0" u="none" strike="noStrike" cap="none" normalizeH="0" baseline="0" dirty="0">
                <a:ln>
                  <a:noFill/>
                </a:ln>
                <a:solidFill>
                  <a:srgbClr val="2E618E"/>
                </a:solidFill>
                <a:effectLst/>
                <a:latin typeface="Arial" charset="0"/>
              </a:endParaRPr>
            </a:p>
          </p:txBody>
        </p:sp>
        <p:sp>
          <p:nvSpPr>
            <p:cNvPr id="28" name="Right Arrow 16">
              <a:extLst>
                <a:ext uri="{FF2B5EF4-FFF2-40B4-BE49-F238E27FC236}">
                  <a16:creationId xmlns:a16="http://schemas.microsoft.com/office/drawing/2014/main" id="{0F5D5607-5112-4630-9BA3-C1200429247D}"/>
                </a:ext>
              </a:extLst>
            </p:cNvPr>
            <p:cNvSpPr/>
            <p:nvPr/>
          </p:nvSpPr>
          <p:spPr bwMode="auto">
            <a:xfrm rot="16200000">
              <a:off x="7201261" y="4635498"/>
              <a:ext cx="927101" cy="698504"/>
            </a:xfrm>
            <a:prstGeom prst="righ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latin typeface="Arial" charset="0"/>
              </a:endParaRPr>
            </a:p>
          </p:txBody>
        </p:sp>
        <p:sp>
          <p:nvSpPr>
            <p:cNvPr id="29" name="Rectangle 28">
              <a:extLst>
                <a:ext uri="{FF2B5EF4-FFF2-40B4-BE49-F238E27FC236}">
                  <a16:creationId xmlns:a16="http://schemas.microsoft.com/office/drawing/2014/main" id="{A4B71E38-3B83-4464-954D-C677290918B4}"/>
                </a:ext>
              </a:extLst>
            </p:cNvPr>
            <p:cNvSpPr/>
            <p:nvPr/>
          </p:nvSpPr>
          <p:spPr bwMode="auto">
            <a:xfrm>
              <a:off x="7060332" y="3255429"/>
              <a:ext cx="1472107" cy="1168400"/>
            </a:xfrm>
            <a:prstGeom prst="rect">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a:ln>
                  <a:noFill/>
                </a:ln>
                <a:solidFill>
                  <a:srgbClr val="2E618E"/>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2E618E"/>
                  </a:solidFill>
                  <a:effectLst/>
                  <a:latin typeface="Arial" charset="0"/>
                </a:rPr>
                <a:t>Soruşturmacı Atanır</a:t>
              </a:r>
              <a:endParaRPr kumimoji="0" lang="en-GB" sz="1400" b="1" i="0" u="none" strike="noStrike" cap="none" normalizeH="0" baseline="0" dirty="0">
                <a:ln>
                  <a:noFill/>
                </a:ln>
                <a:solidFill>
                  <a:srgbClr val="2E618E"/>
                </a:solidFill>
                <a:effectLst/>
                <a:latin typeface="Arial" charset="0"/>
              </a:endParaRPr>
            </a:p>
          </p:txBody>
        </p:sp>
        <p:sp>
          <p:nvSpPr>
            <p:cNvPr id="30" name="Right Arrow 18">
              <a:extLst>
                <a:ext uri="{FF2B5EF4-FFF2-40B4-BE49-F238E27FC236}">
                  <a16:creationId xmlns:a16="http://schemas.microsoft.com/office/drawing/2014/main" id="{B59CC52F-A01F-4CE8-814B-06AAE6246CE9}"/>
                </a:ext>
              </a:extLst>
            </p:cNvPr>
            <p:cNvSpPr/>
            <p:nvPr/>
          </p:nvSpPr>
          <p:spPr bwMode="auto">
            <a:xfrm rot="16200000">
              <a:off x="7201261" y="2362189"/>
              <a:ext cx="927101" cy="698504"/>
            </a:xfrm>
            <a:prstGeom prst="righ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latin typeface="Arial" charset="0"/>
              </a:endParaRPr>
            </a:p>
          </p:txBody>
        </p:sp>
        <p:sp>
          <p:nvSpPr>
            <p:cNvPr id="31" name="Rectangle 30">
              <a:extLst>
                <a:ext uri="{FF2B5EF4-FFF2-40B4-BE49-F238E27FC236}">
                  <a16:creationId xmlns:a16="http://schemas.microsoft.com/office/drawing/2014/main" id="{1E63A895-756E-4BD5-A54E-001D6DB327C2}"/>
                </a:ext>
              </a:extLst>
            </p:cNvPr>
            <p:cNvSpPr/>
            <p:nvPr/>
          </p:nvSpPr>
          <p:spPr bwMode="auto">
            <a:xfrm>
              <a:off x="7055211" y="1049840"/>
              <a:ext cx="1219200" cy="1168400"/>
            </a:xfrm>
            <a:prstGeom prst="rect">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a:ln>
                  <a:noFill/>
                </a:ln>
                <a:solidFill>
                  <a:srgbClr val="2E618E"/>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2E618E"/>
                  </a:solidFill>
                  <a:effectLst/>
                  <a:latin typeface="Arial" charset="0"/>
                </a:rPr>
                <a:t>Emniyet Müdürlüğü</a:t>
              </a:r>
              <a:endParaRPr kumimoji="0" lang="en-GB" sz="1400" b="1" i="0" u="none" strike="noStrike" cap="none" normalizeH="0" baseline="0" dirty="0">
                <a:ln>
                  <a:noFill/>
                </a:ln>
                <a:solidFill>
                  <a:srgbClr val="2E618E"/>
                </a:solidFill>
                <a:effectLst/>
                <a:latin typeface="Arial" charset="0"/>
              </a:endParaRPr>
            </a:p>
          </p:txBody>
        </p:sp>
        <p:sp>
          <p:nvSpPr>
            <p:cNvPr id="32" name="Right Arrow 20">
              <a:extLst>
                <a:ext uri="{FF2B5EF4-FFF2-40B4-BE49-F238E27FC236}">
                  <a16:creationId xmlns:a16="http://schemas.microsoft.com/office/drawing/2014/main" id="{4E3EFE2B-E363-4093-A5A3-3CF776CB5B24}"/>
                </a:ext>
              </a:extLst>
            </p:cNvPr>
            <p:cNvSpPr/>
            <p:nvPr/>
          </p:nvSpPr>
          <p:spPr bwMode="auto">
            <a:xfrm rot="10800000">
              <a:off x="5909738" y="1231889"/>
              <a:ext cx="993958" cy="668861"/>
            </a:xfrm>
            <a:prstGeom prst="righ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latin typeface="Arial" charset="0"/>
              </a:endParaRPr>
            </a:p>
          </p:txBody>
        </p:sp>
        <p:sp>
          <p:nvSpPr>
            <p:cNvPr id="33" name="Rectangle 32">
              <a:extLst>
                <a:ext uri="{FF2B5EF4-FFF2-40B4-BE49-F238E27FC236}">
                  <a16:creationId xmlns:a16="http://schemas.microsoft.com/office/drawing/2014/main" id="{E36EB10D-1358-4A85-A383-D8BD3E28C977}"/>
                </a:ext>
              </a:extLst>
            </p:cNvPr>
            <p:cNvSpPr/>
            <p:nvPr/>
          </p:nvSpPr>
          <p:spPr bwMode="auto">
            <a:xfrm>
              <a:off x="4528792" y="1043582"/>
              <a:ext cx="1219200" cy="1168400"/>
            </a:xfrm>
            <a:prstGeom prst="rect">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a:ln>
                  <a:noFill/>
                </a:ln>
                <a:solidFill>
                  <a:srgbClr val="2E618E"/>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2E618E"/>
                  </a:solidFill>
                  <a:effectLst/>
                  <a:latin typeface="Arial" charset="0"/>
                </a:rPr>
                <a:t>Emniyet Görevlisi</a:t>
              </a:r>
              <a:r>
                <a:rPr kumimoji="0" lang="tr-TR" sz="1400" b="1" i="0" u="none" strike="noStrike" cap="none" normalizeH="0" dirty="0" smtClean="0">
                  <a:ln>
                    <a:noFill/>
                  </a:ln>
                  <a:solidFill>
                    <a:srgbClr val="2E618E"/>
                  </a:solidFill>
                  <a:effectLst/>
                  <a:latin typeface="Arial" charset="0"/>
                </a:rPr>
                <a:t> Atanır</a:t>
              </a:r>
              <a:endParaRPr kumimoji="0" lang="en-GB" sz="1400" b="1" i="0" u="none" strike="noStrike" cap="none" normalizeH="0" baseline="0" dirty="0">
                <a:ln>
                  <a:noFill/>
                </a:ln>
                <a:solidFill>
                  <a:srgbClr val="2E618E"/>
                </a:solidFill>
                <a:effectLst/>
                <a:latin typeface="Arial" charset="0"/>
              </a:endParaRPr>
            </a:p>
          </p:txBody>
        </p:sp>
        <p:sp>
          <p:nvSpPr>
            <p:cNvPr id="34" name="Right Arrow 22">
              <a:extLst>
                <a:ext uri="{FF2B5EF4-FFF2-40B4-BE49-F238E27FC236}">
                  <a16:creationId xmlns:a16="http://schemas.microsoft.com/office/drawing/2014/main" id="{A8701C6C-1931-4E43-82E9-D88540EE3A4E}"/>
                </a:ext>
              </a:extLst>
            </p:cNvPr>
            <p:cNvSpPr/>
            <p:nvPr/>
          </p:nvSpPr>
          <p:spPr bwMode="auto">
            <a:xfrm rot="10800000">
              <a:off x="3413315" y="1231889"/>
              <a:ext cx="993958" cy="668861"/>
            </a:xfrm>
            <a:prstGeom prst="righ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latin typeface="Arial" charset="0"/>
              </a:endParaRPr>
            </a:p>
          </p:txBody>
        </p:sp>
        <p:sp>
          <p:nvSpPr>
            <p:cNvPr id="35" name="Right Arrow 23">
              <a:extLst>
                <a:ext uri="{FF2B5EF4-FFF2-40B4-BE49-F238E27FC236}">
                  <a16:creationId xmlns:a16="http://schemas.microsoft.com/office/drawing/2014/main" id="{24A17C17-6E5F-4C97-97A2-D3672E872DFA}"/>
                </a:ext>
              </a:extLst>
            </p:cNvPr>
            <p:cNvSpPr/>
            <p:nvPr/>
          </p:nvSpPr>
          <p:spPr bwMode="auto">
            <a:xfrm>
              <a:off x="3413315" y="3505198"/>
              <a:ext cx="993958" cy="668861"/>
            </a:xfrm>
            <a:prstGeom prst="righ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latin typeface="Arial" charset="0"/>
              </a:endParaRPr>
            </a:p>
          </p:txBody>
        </p:sp>
        <p:sp>
          <p:nvSpPr>
            <p:cNvPr id="36" name="Oval 35">
              <a:extLst>
                <a:ext uri="{FF2B5EF4-FFF2-40B4-BE49-F238E27FC236}">
                  <a16:creationId xmlns:a16="http://schemas.microsoft.com/office/drawing/2014/main" id="{ED24321E-A39C-4030-8509-481638D222FB}"/>
                </a:ext>
              </a:extLst>
            </p:cNvPr>
            <p:cNvSpPr/>
            <p:nvPr/>
          </p:nvSpPr>
          <p:spPr bwMode="auto">
            <a:xfrm>
              <a:off x="1511562" y="1016366"/>
              <a:ext cx="2348965" cy="1070719"/>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100" b="1" i="0" u="none" strike="noStrike" cap="none" normalizeH="0" baseline="0" dirty="0">
                <a:ln>
                  <a:noFill/>
                </a:ln>
                <a:solidFill>
                  <a:srgbClr val="2E618E"/>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rgbClr val="2E618E"/>
                  </a:solidFill>
                  <a:effectLst/>
                  <a:latin typeface="Arial" charset="0"/>
                </a:rPr>
                <a:t>Alınan aksiyon</a:t>
              </a:r>
              <a:endParaRPr kumimoji="0" lang="en-GB" sz="1800" b="1" i="0" u="none" strike="noStrike" cap="none" normalizeH="0" baseline="0" dirty="0">
                <a:ln>
                  <a:noFill/>
                </a:ln>
                <a:solidFill>
                  <a:srgbClr val="2E618E"/>
                </a:solidFill>
                <a:effectLst/>
                <a:latin typeface="Arial" charset="0"/>
              </a:endParaRPr>
            </a:p>
          </p:txBody>
        </p:sp>
        <p:sp>
          <p:nvSpPr>
            <p:cNvPr id="37" name="Rectangle 36">
              <a:extLst>
                <a:ext uri="{FF2B5EF4-FFF2-40B4-BE49-F238E27FC236}">
                  <a16:creationId xmlns:a16="http://schemas.microsoft.com/office/drawing/2014/main" id="{6C90D5EE-1F0D-4F92-AC39-931C1A5E416C}"/>
                </a:ext>
              </a:extLst>
            </p:cNvPr>
            <p:cNvSpPr/>
            <p:nvPr/>
          </p:nvSpPr>
          <p:spPr bwMode="auto">
            <a:xfrm>
              <a:off x="1550002" y="2355229"/>
              <a:ext cx="6332221" cy="83097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800" b="1" i="0" u="none" strike="noStrike" cap="none" normalizeH="0" baseline="0" dirty="0" smtClean="0">
                  <a:ln>
                    <a:noFill/>
                  </a:ln>
                  <a:solidFill>
                    <a:srgbClr val="FF0000"/>
                  </a:solidFill>
                  <a:effectLst/>
                  <a:latin typeface="Verdana" panose="020B0604030504040204" pitchFamily="34" charset="0"/>
                  <a:ea typeface="Verdana" panose="020B0604030504040204" pitchFamily="34" charset="0"/>
                  <a:cs typeface="Verdana" panose="020B0604030504040204" pitchFamily="34" charset="0"/>
                </a:rPr>
                <a:t>Kim</a:t>
              </a:r>
              <a:r>
                <a:rPr kumimoji="0" lang="tr-TR" sz="2800" b="1" i="0" u="none" strike="noStrike" cap="none" normalizeH="0" dirty="0" smtClean="0">
                  <a:ln>
                    <a:noFill/>
                  </a:ln>
                  <a:solidFill>
                    <a:srgbClr val="FF0000"/>
                  </a:solidFill>
                  <a:effectLst/>
                  <a:latin typeface="Verdana" panose="020B0604030504040204" pitchFamily="34" charset="0"/>
                  <a:ea typeface="Verdana" panose="020B0604030504040204" pitchFamily="34" charset="0"/>
                  <a:cs typeface="Verdana" panose="020B0604030504040204" pitchFamily="34" charset="0"/>
                </a:rPr>
                <a:t> teknik bilgiye sahip</a:t>
              </a:r>
              <a:r>
                <a:rPr kumimoji="0" lang="en-GB" sz="2800" b="1" i="0" u="none" strike="noStrike" cap="none" normalizeH="0" baseline="0" dirty="0" smtClean="0">
                  <a:ln>
                    <a:noFill/>
                  </a:ln>
                  <a:solidFill>
                    <a:srgbClr val="FF0000"/>
                  </a:solidFill>
                  <a:effectLst/>
                  <a:latin typeface="Verdana" panose="020B0604030504040204" pitchFamily="34" charset="0"/>
                  <a:ea typeface="Verdana" panose="020B0604030504040204" pitchFamily="34" charset="0"/>
                  <a:cs typeface="Verdana" panose="020B0604030504040204" pitchFamily="34" charset="0"/>
                </a:rPr>
                <a:t>?</a:t>
              </a:r>
              <a:endParaRPr kumimoji="0" lang="en-GB" sz="2800" b="1" i="0" u="none" strike="noStrike" cap="none" normalizeH="0" baseline="0" dirty="0">
                <a:ln>
                  <a:noFill/>
                </a:ln>
                <a:solidFill>
                  <a:srgbClr val="FF0000"/>
                </a:solidFill>
                <a:effectLst/>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1997408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smtClean="0"/>
              <a:t>Tanıdık Geliyor Mu</a:t>
            </a:r>
            <a:r>
              <a:rPr lang="en-GB" sz="3200" b="1" dirty="0" smtClean="0"/>
              <a:t>?</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pSp>
        <p:nvGrpSpPr>
          <p:cNvPr id="38" name="Group 37">
            <a:extLst>
              <a:ext uri="{FF2B5EF4-FFF2-40B4-BE49-F238E27FC236}">
                <a16:creationId xmlns:a16="http://schemas.microsoft.com/office/drawing/2014/main" id="{1F0041A4-5F33-468D-AEDE-ADD1AADB5480}"/>
              </a:ext>
            </a:extLst>
          </p:cNvPr>
          <p:cNvGrpSpPr/>
          <p:nvPr/>
        </p:nvGrpSpPr>
        <p:grpSpPr>
          <a:xfrm>
            <a:off x="110285" y="693212"/>
            <a:ext cx="8422154" cy="5890686"/>
            <a:chOff x="110285" y="853016"/>
            <a:chExt cx="8422154" cy="5890686"/>
          </a:xfrm>
        </p:grpSpPr>
        <p:sp>
          <p:nvSpPr>
            <p:cNvPr id="39" name="Rectangle 38">
              <a:extLst>
                <a:ext uri="{FF2B5EF4-FFF2-40B4-BE49-F238E27FC236}">
                  <a16:creationId xmlns:a16="http://schemas.microsoft.com/office/drawing/2014/main" id="{E5846174-FAD6-402B-99DF-E5C3D7DC6306}"/>
                </a:ext>
              </a:extLst>
            </p:cNvPr>
            <p:cNvSpPr/>
            <p:nvPr/>
          </p:nvSpPr>
          <p:spPr>
            <a:xfrm>
              <a:off x="110285" y="1953655"/>
              <a:ext cx="2006380" cy="1020088"/>
            </a:xfrm>
            <a:prstGeom prst="rect">
              <a:avLst/>
            </a:prstGeom>
            <a:noFill/>
            <a:ln>
              <a:solidFill>
                <a:srgbClr val="2E6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rgbClr val="2E618E"/>
                  </a:solidFill>
                  <a:latin typeface="Verdana" panose="020B0604030504040204" pitchFamily="34" charset="0"/>
                  <a:ea typeface="Verdana" panose="020B0604030504040204" pitchFamily="34" charset="0"/>
                  <a:cs typeface="Verdana" panose="020B0604030504040204" pitchFamily="34" charset="0"/>
                </a:rPr>
                <a:t>Sıradan Bir Süreç</a:t>
              </a:r>
              <a:endParaRPr lang="en-GB" sz="2400" b="1" dirty="0">
                <a:solidFill>
                  <a:srgbClr val="2E618E"/>
                </a:solidFill>
                <a:latin typeface="Verdana" panose="020B0604030504040204" pitchFamily="34" charset="0"/>
                <a:ea typeface="Verdana" panose="020B0604030504040204" pitchFamily="34" charset="0"/>
                <a:cs typeface="Verdana" panose="020B0604030504040204" pitchFamily="34" charset="0"/>
              </a:endParaRPr>
            </a:p>
          </p:txBody>
        </p:sp>
        <p:sp>
          <p:nvSpPr>
            <p:cNvPr id="40" name="Rectangle 39">
              <a:extLst>
                <a:ext uri="{FF2B5EF4-FFF2-40B4-BE49-F238E27FC236}">
                  <a16:creationId xmlns:a16="http://schemas.microsoft.com/office/drawing/2014/main" id="{C95FDC77-344A-4E17-900C-D93E38DB5559}"/>
                </a:ext>
              </a:extLst>
            </p:cNvPr>
            <p:cNvSpPr/>
            <p:nvPr/>
          </p:nvSpPr>
          <p:spPr bwMode="auto">
            <a:xfrm>
              <a:off x="1817432" y="3255429"/>
              <a:ext cx="1518433" cy="1168400"/>
            </a:xfrm>
            <a:prstGeom prst="rect">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a:ln>
                  <a:noFill/>
                </a:ln>
                <a:solidFill>
                  <a:srgbClr val="2E618E"/>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2E618E"/>
                  </a:solidFill>
                  <a:effectLst/>
                  <a:latin typeface="Arial" charset="0"/>
                </a:rPr>
                <a:t>Dışişleri</a:t>
              </a:r>
              <a:r>
                <a:rPr kumimoji="0" lang="tr-TR" sz="2000" b="1" i="0" u="none" strike="noStrike" cap="none" normalizeH="0" dirty="0" smtClean="0">
                  <a:ln>
                    <a:noFill/>
                  </a:ln>
                  <a:solidFill>
                    <a:srgbClr val="2E618E"/>
                  </a:solidFill>
                  <a:effectLst/>
                  <a:latin typeface="Arial" charset="0"/>
                </a:rPr>
                <a:t> Bakanlığı</a:t>
              </a:r>
              <a:endParaRPr kumimoji="0" lang="en-GB" sz="2000" b="1" i="0" u="none" strike="noStrike" cap="none" normalizeH="0" baseline="0" dirty="0">
                <a:ln>
                  <a:noFill/>
                </a:ln>
                <a:solidFill>
                  <a:srgbClr val="2E618E"/>
                </a:solidFill>
                <a:effectLst/>
                <a:latin typeface="Arial" charset="0"/>
              </a:endParaRPr>
            </a:p>
          </p:txBody>
        </p:sp>
        <p:sp>
          <p:nvSpPr>
            <p:cNvPr id="41" name="Rectangle 40">
              <a:extLst>
                <a:ext uri="{FF2B5EF4-FFF2-40B4-BE49-F238E27FC236}">
                  <a16:creationId xmlns:a16="http://schemas.microsoft.com/office/drawing/2014/main" id="{63970073-332B-4B70-B75F-3A8D945E9B3D}"/>
                </a:ext>
              </a:extLst>
            </p:cNvPr>
            <p:cNvSpPr/>
            <p:nvPr/>
          </p:nvSpPr>
          <p:spPr bwMode="auto">
            <a:xfrm>
              <a:off x="4511856" y="3255429"/>
              <a:ext cx="1219200" cy="1168400"/>
            </a:xfrm>
            <a:prstGeom prst="rect">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a:ln>
                  <a:noFill/>
                </a:ln>
                <a:solidFill>
                  <a:srgbClr val="2E618E"/>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2E618E"/>
                  </a:solidFill>
                  <a:effectLst/>
                  <a:latin typeface="Arial" charset="0"/>
                </a:rPr>
                <a:t>Savcılık Genel Müdürlüğü</a:t>
              </a:r>
              <a:endParaRPr kumimoji="0" lang="en-GB" sz="1400" b="1" i="0" u="none" strike="noStrike" cap="none" normalizeH="0" baseline="0" dirty="0">
                <a:ln>
                  <a:noFill/>
                </a:ln>
                <a:solidFill>
                  <a:srgbClr val="2E618E"/>
                </a:solidFill>
                <a:effectLst/>
                <a:latin typeface="Arial" charset="0"/>
              </a:endParaRPr>
            </a:p>
          </p:txBody>
        </p:sp>
        <p:sp>
          <p:nvSpPr>
            <p:cNvPr id="42" name="Rectangle 41">
              <a:extLst>
                <a:ext uri="{FF2B5EF4-FFF2-40B4-BE49-F238E27FC236}">
                  <a16:creationId xmlns:a16="http://schemas.microsoft.com/office/drawing/2014/main" id="{CDF95422-9AEE-4F2F-800F-C3755A34EA42}"/>
                </a:ext>
              </a:extLst>
            </p:cNvPr>
            <p:cNvSpPr/>
            <p:nvPr/>
          </p:nvSpPr>
          <p:spPr bwMode="auto">
            <a:xfrm>
              <a:off x="4528792" y="5575302"/>
              <a:ext cx="1219200" cy="1168400"/>
            </a:xfrm>
            <a:prstGeom prst="rect">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a:ln>
                  <a:noFill/>
                </a:ln>
                <a:solidFill>
                  <a:srgbClr val="2E618E"/>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2E618E"/>
                  </a:solidFill>
                  <a:effectLst/>
                  <a:latin typeface="Arial" charset="0"/>
                </a:rPr>
                <a:t>Savcı Onaylar</a:t>
              </a:r>
              <a:endParaRPr kumimoji="0" lang="en-GB" sz="1400" b="1" i="0" u="none" strike="noStrike" cap="none" normalizeH="0" baseline="0" dirty="0">
                <a:ln>
                  <a:noFill/>
                </a:ln>
                <a:solidFill>
                  <a:srgbClr val="2E618E"/>
                </a:solidFill>
                <a:effectLst/>
                <a:latin typeface="Arial" charset="0"/>
              </a:endParaRPr>
            </a:p>
          </p:txBody>
        </p:sp>
        <p:sp>
          <p:nvSpPr>
            <p:cNvPr id="43" name="Right Arrow 10">
              <a:extLst>
                <a:ext uri="{FF2B5EF4-FFF2-40B4-BE49-F238E27FC236}">
                  <a16:creationId xmlns:a16="http://schemas.microsoft.com/office/drawing/2014/main" id="{B15C56E3-9280-4D6A-A288-60E13C007170}"/>
                </a:ext>
              </a:extLst>
            </p:cNvPr>
            <p:cNvSpPr/>
            <p:nvPr/>
          </p:nvSpPr>
          <p:spPr bwMode="auto">
            <a:xfrm rot="5400000">
              <a:off x="2034109" y="4823883"/>
              <a:ext cx="1303871" cy="698504"/>
            </a:xfrm>
            <a:prstGeom prst="righ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rgbClr val="2E618E"/>
                  </a:solidFill>
                  <a:effectLst/>
                  <a:latin typeface="Arial" charset="0"/>
                </a:rPr>
                <a:t>Kopya</a:t>
              </a:r>
              <a:endParaRPr kumimoji="0" lang="en-GB" sz="1800" b="1" i="0" u="none" strike="noStrike" cap="none" normalizeH="0" baseline="0" dirty="0">
                <a:ln>
                  <a:noFill/>
                </a:ln>
                <a:solidFill>
                  <a:srgbClr val="2E618E"/>
                </a:solidFill>
                <a:effectLst/>
                <a:latin typeface="Arial" charset="0"/>
              </a:endParaRPr>
            </a:p>
          </p:txBody>
        </p:sp>
        <p:sp>
          <p:nvSpPr>
            <p:cNvPr id="44" name="Rectangle 43">
              <a:extLst>
                <a:ext uri="{FF2B5EF4-FFF2-40B4-BE49-F238E27FC236}">
                  <a16:creationId xmlns:a16="http://schemas.microsoft.com/office/drawing/2014/main" id="{D27038EF-D806-42F4-BF63-5CDA684C6911}"/>
                </a:ext>
              </a:extLst>
            </p:cNvPr>
            <p:cNvSpPr/>
            <p:nvPr/>
          </p:nvSpPr>
          <p:spPr bwMode="auto">
            <a:xfrm>
              <a:off x="2103084" y="5575302"/>
              <a:ext cx="1219200" cy="1168400"/>
            </a:xfrm>
            <a:prstGeom prst="rect">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a:ln>
                  <a:noFill/>
                </a:ln>
                <a:solidFill>
                  <a:srgbClr val="2E618E"/>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2E618E"/>
                  </a:solidFill>
                  <a:effectLst/>
                  <a:latin typeface="Arial" charset="0"/>
                </a:rPr>
                <a:t>Milli Güvenlik</a:t>
              </a:r>
              <a:r>
                <a:rPr kumimoji="0" lang="tr-TR" sz="1400" b="1" i="0" u="none" strike="noStrike" cap="none" normalizeH="0" dirty="0" smtClean="0">
                  <a:ln>
                    <a:noFill/>
                  </a:ln>
                  <a:solidFill>
                    <a:srgbClr val="2E618E"/>
                  </a:solidFill>
                  <a:effectLst/>
                  <a:latin typeface="Arial" charset="0"/>
                </a:rPr>
                <a:t> Kurulu</a:t>
              </a:r>
              <a:endParaRPr kumimoji="0" lang="en-GB" sz="1400" b="1" i="0" u="none" strike="noStrike" cap="none" normalizeH="0" baseline="0" dirty="0">
                <a:ln>
                  <a:noFill/>
                </a:ln>
                <a:solidFill>
                  <a:srgbClr val="2E618E"/>
                </a:solidFill>
                <a:effectLst/>
                <a:latin typeface="Arial" charset="0"/>
              </a:endParaRPr>
            </a:p>
          </p:txBody>
        </p:sp>
        <p:sp>
          <p:nvSpPr>
            <p:cNvPr id="45" name="Right Arrow 13">
              <a:extLst>
                <a:ext uri="{FF2B5EF4-FFF2-40B4-BE49-F238E27FC236}">
                  <a16:creationId xmlns:a16="http://schemas.microsoft.com/office/drawing/2014/main" id="{673DF0FE-8815-4279-8138-6CDF5237D3E0}"/>
                </a:ext>
              </a:extLst>
            </p:cNvPr>
            <p:cNvSpPr/>
            <p:nvPr/>
          </p:nvSpPr>
          <p:spPr bwMode="auto">
            <a:xfrm rot="16200000">
              <a:off x="4674842" y="4635500"/>
              <a:ext cx="927100" cy="698504"/>
            </a:xfrm>
            <a:prstGeom prst="righ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latin typeface="Arial" charset="0"/>
              </a:endParaRPr>
            </a:p>
          </p:txBody>
        </p:sp>
        <p:sp>
          <p:nvSpPr>
            <p:cNvPr id="46" name="Right Arrow 14">
              <a:extLst>
                <a:ext uri="{FF2B5EF4-FFF2-40B4-BE49-F238E27FC236}">
                  <a16:creationId xmlns:a16="http://schemas.microsoft.com/office/drawing/2014/main" id="{9C9FF0C6-78A6-4C65-ADDF-DD6AD43BB77F}"/>
                </a:ext>
              </a:extLst>
            </p:cNvPr>
            <p:cNvSpPr/>
            <p:nvPr/>
          </p:nvSpPr>
          <p:spPr bwMode="auto">
            <a:xfrm rot="10800000">
              <a:off x="5909738" y="5825071"/>
              <a:ext cx="993958" cy="668861"/>
            </a:xfrm>
            <a:prstGeom prst="righ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latin typeface="Arial" charset="0"/>
              </a:endParaRPr>
            </a:p>
          </p:txBody>
        </p:sp>
        <p:sp>
          <p:nvSpPr>
            <p:cNvPr id="47" name="Rectangle 46">
              <a:extLst>
                <a:ext uri="{FF2B5EF4-FFF2-40B4-BE49-F238E27FC236}">
                  <a16:creationId xmlns:a16="http://schemas.microsoft.com/office/drawing/2014/main" id="{5EB9C29B-FBCA-4DCA-910D-2E35EA16AA04}"/>
                </a:ext>
              </a:extLst>
            </p:cNvPr>
            <p:cNvSpPr/>
            <p:nvPr/>
          </p:nvSpPr>
          <p:spPr bwMode="auto">
            <a:xfrm>
              <a:off x="7060333" y="5575302"/>
              <a:ext cx="1219200" cy="1168400"/>
            </a:xfrm>
            <a:prstGeom prst="rect">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a:ln>
                  <a:noFill/>
                </a:ln>
                <a:solidFill>
                  <a:srgbClr val="2E618E"/>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2E618E"/>
                  </a:solidFill>
                  <a:effectLst/>
                  <a:latin typeface="Arial" charset="0"/>
                </a:rPr>
                <a:t>Soruşturma Daire Başkanlığı</a:t>
              </a:r>
              <a:endParaRPr kumimoji="0" lang="en-GB" sz="1400" b="1" i="0" u="none" strike="noStrike" cap="none" normalizeH="0" baseline="0" dirty="0">
                <a:ln>
                  <a:noFill/>
                </a:ln>
                <a:solidFill>
                  <a:srgbClr val="2E618E"/>
                </a:solidFill>
                <a:effectLst/>
                <a:latin typeface="Arial" charset="0"/>
              </a:endParaRPr>
            </a:p>
          </p:txBody>
        </p:sp>
        <p:sp>
          <p:nvSpPr>
            <p:cNvPr id="48" name="Right Arrow 16">
              <a:extLst>
                <a:ext uri="{FF2B5EF4-FFF2-40B4-BE49-F238E27FC236}">
                  <a16:creationId xmlns:a16="http://schemas.microsoft.com/office/drawing/2014/main" id="{D11683ED-A4CA-468E-8994-ADEE86EBFD25}"/>
                </a:ext>
              </a:extLst>
            </p:cNvPr>
            <p:cNvSpPr/>
            <p:nvPr/>
          </p:nvSpPr>
          <p:spPr bwMode="auto">
            <a:xfrm rot="5400000">
              <a:off x="7201261" y="4635498"/>
              <a:ext cx="927101" cy="698504"/>
            </a:xfrm>
            <a:prstGeom prst="righ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latin typeface="Arial" charset="0"/>
              </a:endParaRPr>
            </a:p>
          </p:txBody>
        </p:sp>
        <p:sp>
          <p:nvSpPr>
            <p:cNvPr id="49" name="Rectangle 48">
              <a:extLst>
                <a:ext uri="{FF2B5EF4-FFF2-40B4-BE49-F238E27FC236}">
                  <a16:creationId xmlns:a16="http://schemas.microsoft.com/office/drawing/2014/main" id="{ED3B7116-2ACE-4371-A2D3-C386C7C9BE72}"/>
                </a:ext>
              </a:extLst>
            </p:cNvPr>
            <p:cNvSpPr/>
            <p:nvPr/>
          </p:nvSpPr>
          <p:spPr bwMode="auto">
            <a:xfrm>
              <a:off x="7060332" y="3255429"/>
              <a:ext cx="1472107" cy="1168400"/>
            </a:xfrm>
            <a:prstGeom prst="rect">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a:ln>
                  <a:noFill/>
                </a:ln>
                <a:solidFill>
                  <a:srgbClr val="2E618E"/>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2E618E"/>
                  </a:solidFill>
                  <a:effectLst/>
                  <a:latin typeface="Arial" charset="0"/>
                </a:rPr>
                <a:t>Soruşturmacı Araştırır</a:t>
              </a:r>
              <a:endParaRPr kumimoji="0" lang="en-GB" sz="1400" b="1" i="0" u="none" strike="noStrike" cap="none" normalizeH="0" baseline="0" dirty="0">
                <a:ln>
                  <a:noFill/>
                </a:ln>
                <a:solidFill>
                  <a:srgbClr val="2E618E"/>
                </a:solidFill>
                <a:effectLst/>
                <a:latin typeface="Arial" charset="0"/>
              </a:endParaRPr>
            </a:p>
          </p:txBody>
        </p:sp>
        <p:sp>
          <p:nvSpPr>
            <p:cNvPr id="50" name="Right Arrow 18">
              <a:extLst>
                <a:ext uri="{FF2B5EF4-FFF2-40B4-BE49-F238E27FC236}">
                  <a16:creationId xmlns:a16="http://schemas.microsoft.com/office/drawing/2014/main" id="{BDD40864-9A09-47E9-A51D-48B59FD504C4}"/>
                </a:ext>
              </a:extLst>
            </p:cNvPr>
            <p:cNvSpPr/>
            <p:nvPr/>
          </p:nvSpPr>
          <p:spPr bwMode="auto">
            <a:xfrm rot="5400000">
              <a:off x="7201261" y="2392669"/>
              <a:ext cx="927101" cy="698504"/>
            </a:xfrm>
            <a:prstGeom prst="righ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latin typeface="Arial" charset="0"/>
              </a:endParaRPr>
            </a:p>
          </p:txBody>
        </p:sp>
        <p:sp>
          <p:nvSpPr>
            <p:cNvPr id="51" name="Rectangle 50">
              <a:extLst>
                <a:ext uri="{FF2B5EF4-FFF2-40B4-BE49-F238E27FC236}">
                  <a16:creationId xmlns:a16="http://schemas.microsoft.com/office/drawing/2014/main" id="{DC329C01-AA48-46C7-B12C-5CD8C48F6048}"/>
                </a:ext>
              </a:extLst>
            </p:cNvPr>
            <p:cNvSpPr/>
            <p:nvPr/>
          </p:nvSpPr>
          <p:spPr bwMode="auto">
            <a:xfrm>
              <a:off x="7055211" y="1049840"/>
              <a:ext cx="1219200" cy="1168400"/>
            </a:xfrm>
            <a:prstGeom prst="rect">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a:ln>
                  <a:noFill/>
                </a:ln>
                <a:solidFill>
                  <a:srgbClr val="2E618E"/>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2E618E"/>
                  </a:solidFill>
                  <a:effectLst/>
                  <a:latin typeface="Arial" charset="0"/>
                </a:rPr>
                <a:t>Emniyet Müdürlüğü</a:t>
              </a:r>
              <a:endParaRPr kumimoji="0" lang="en-GB" sz="1400" b="1" i="0" u="none" strike="noStrike" cap="none" normalizeH="0" baseline="0" dirty="0">
                <a:ln>
                  <a:noFill/>
                </a:ln>
                <a:solidFill>
                  <a:srgbClr val="2E618E"/>
                </a:solidFill>
                <a:effectLst/>
                <a:latin typeface="Arial" charset="0"/>
              </a:endParaRPr>
            </a:p>
          </p:txBody>
        </p:sp>
        <p:sp>
          <p:nvSpPr>
            <p:cNvPr id="52" name="Right Arrow 20">
              <a:extLst>
                <a:ext uri="{FF2B5EF4-FFF2-40B4-BE49-F238E27FC236}">
                  <a16:creationId xmlns:a16="http://schemas.microsoft.com/office/drawing/2014/main" id="{DB95125E-5F6D-4205-BCE0-73EDD8C4DC3C}"/>
                </a:ext>
              </a:extLst>
            </p:cNvPr>
            <p:cNvSpPr/>
            <p:nvPr/>
          </p:nvSpPr>
          <p:spPr bwMode="auto">
            <a:xfrm>
              <a:off x="5909738" y="1231889"/>
              <a:ext cx="993958" cy="668861"/>
            </a:xfrm>
            <a:prstGeom prst="righ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latin typeface="Arial" charset="0"/>
              </a:endParaRPr>
            </a:p>
          </p:txBody>
        </p:sp>
        <p:sp>
          <p:nvSpPr>
            <p:cNvPr id="53" name="Rectangle 52">
              <a:extLst>
                <a:ext uri="{FF2B5EF4-FFF2-40B4-BE49-F238E27FC236}">
                  <a16:creationId xmlns:a16="http://schemas.microsoft.com/office/drawing/2014/main" id="{5D58107A-B8C4-467A-85DF-75E832459718}"/>
                </a:ext>
              </a:extLst>
            </p:cNvPr>
            <p:cNvSpPr/>
            <p:nvPr/>
          </p:nvSpPr>
          <p:spPr bwMode="auto">
            <a:xfrm>
              <a:off x="4528792" y="1043582"/>
              <a:ext cx="1219200" cy="1168400"/>
            </a:xfrm>
            <a:prstGeom prst="rect">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800" b="1" i="0" u="none" strike="noStrike" cap="none" normalizeH="0" baseline="0" dirty="0">
                <a:ln>
                  <a:noFill/>
                </a:ln>
                <a:solidFill>
                  <a:srgbClr val="2E618E"/>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2E618E"/>
                  </a:solidFill>
                  <a:effectLst/>
                  <a:latin typeface="Arial" charset="0"/>
                </a:rPr>
                <a:t>Emniyet</a:t>
              </a:r>
              <a:r>
                <a:rPr kumimoji="0" lang="tr-TR" sz="1400" b="1" i="0" u="none" strike="noStrike" cap="none" normalizeH="0" dirty="0" smtClean="0">
                  <a:ln>
                    <a:noFill/>
                  </a:ln>
                  <a:solidFill>
                    <a:srgbClr val="2E618E"/>
                  </a:solidFill>
                  <a:effectLst/>
                  <a:latin typeface="Arial" charset="0"/>
                </a:rPr>
                <a:t> Görevlisi Detayları Hazırlar</a:t>
              </a:r>
              <a:endParaRPr kumimoji="0" lang="en-GB" sz="1400" b="1" i="0" u="none" strike="noStrike" cap="none" normalizeH="0" baseline="0" dirty="0">
                <a:ln>
                  <a:noFill/>
                </a:ln>
                <a:solidFill>
                  <a:srgbClr val="2E618E"/>
                </a:solidFill>
                <a:effectLst/>
                <a:latin typeface="Arial" charset="0"/>
              </a:endParaRPr>
            </a:p>
          </p:txBody>
        </p:sp>
        <p:sp>
          <p:nvSpPr>
            <p:cNvPr id="54" name="Right Arrow 23">
              <a:extLst>
                <a:ext uri="{FF2B5EF4-FFF2-40B4-BE49-F238E27FC236}">
                  <a16:creationId xmlns:a16="http://schemas.microsoft.com/office/drawing/2014/main" id="{DF6589F0-EFF9-4E11-A111-8BC5CF53D6DC}"/>
                </a:ext>
              </a:extLst>
            </p:cNvPr>
            <p:cNvSpPr/>
            <p:nvPr/>
          </p:nvSpPr>
          <p:spPr bwMode="auto">
            <a:xfrm rot="10800000">
              <a:off x="3413315" y="3505198"/>
              <a:ext cx="993958" cy="668861"/>
            </a:xfrm>
            <a:prstGeom prst="righ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latin typeface="Arial" charset="0"/>
              </a:endParaRPr>
            </a:p>
          </p:txBody>
        </p:sp>
        <p:sp>
          <p:nvSpPr>
            <p:cNvPr id="55" name="Left Arrow 2">
              <a:extLst>
                <a:ext uri="{FF2B5EF4-FFF2-40B4-BE49-F238E27FC236}">
                  <a16:creationId xmlns:a16="http://schemas.microsoft.com/office/drawing/2014/main" id="{A1F80022-8515-4D4A-A8C6-75DA9EB22EFF}"/>
                </a:ext>
              </a:extLst>
            </p:cNvPr>
            <p:cNvSpPr/>
            <p:nvPr/>
          </p:nvSpPr>
          <p:spPr bwMode="auto">
            <a:xfrm>
              <a:off x="426720" y="3505198"/>
              <a:ext cx="1371600" cy="668861"/>
            </a:xfrm>
            <a:prstGeom prst="lef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rgbClr val="2E618E"/>
                  </a:solidFill>
                  <a:effectLst/>
                  <a:latin typeface="Arial" charset="0"/>
                </a:rPr>
                <a:t>Giden</a:t>
              </a:r>
              <a:endParaRPr kumimoji="0" lang="en-GB" sz="1800" b="1" i="0" u="none" strike="noStrike" cap="none" normalizeH="0" baseline="0" dirty="0">
                <a:ln>
                  <a:noFill/>
                </a:ln>
                <a:solidFill>
                  <a:srgbClr val="2E618E"/>
                </a:solidFill>
                <a:effectLst/>
                <a:latin typeface="Arial" charset="0"/>
              </a:endParaRPr>
            </a:p>
          </p:txBody>
        </p:sp>
        <p:sp>
          <p:nvSpPr>
            <p:cNvPr id="56" name="Right Arrow 22">
              <a:extLst>
                <a:ext uri="{FF2B5EF4-FFF2-40B4-BE49-F238E27FC236}">
                  <a16:creationId xmlns:a16="http://schemas.microsoft.com/office/drawing/2014/main" id="{0F22B5E7-E976-4F6A-9700-609131822369}"/>
                </a:ext>
              </a:extLst>
            </p:cNvPr>
            <p:cNvSpPr/>
            <p:nvPr/>
          </p:nvSpPr>
          <p:spPr bwMode="auto">
            <a:xfrm>
              <a:off x="3413315" y="1231889"/>
              <a:ext cx="993958" cy="668861"/>
            </a:xfrm>
            <a:prstGeom prst="rightArrow">
              <a:avLst/>
            </a:prstGeom>
            <a:noFill/>
            <a:ln w="9525" cap="flat" cmpd="sng" algn="ctr">
              <a:solidFill>
                <a:srgbClr val="2E618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rgbClr val="2E618E"/>
                </a:solidFill>
                <a:effectLst/>
                <a:latin typeface="Arial" charset="0"/>
              </a:endParaRPr>
            </a:p>
          </p:txBody>
        </p:sp>
        <p:sp>
          <p:nvSpPr>
            <p:cNvPr id="57" name="Oval 56">
              <a:extLst>
                <a:ext uri="{FF2B5EF4-FFF2-40B4-BE49-F238E27FC236}">
                  <a16:creationId xmlns:a16="http://schemas.microsoft.com/office/drawing/2014/main" id="{AB5573E9-9A45-439D-A6A0-FF3D18942C65}"/>
                </a:ext>
              </a:extLst>
            </p:cNvPr>
            <p:cNvSpPr/>
            <p:nvPr/>
          </p:nvSpPr>
          <p:spPr bwMode="auto">
            <a:xfrm>
              <a:off x="1817432" y="853016"/>
              <a:ext cx="1767067" cy="1138368"/>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100" b="1" i="0" u="none" strike="noStrike" cap="none" normalizeH="0" baseline="0" dirty="0">
                <a:ln>
                  <a:noFill/>
                </a:ln>
                <a:solidFill>
                  <a:srgbClr val="2E618E"/>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rgbClr val="2E618E"/>
                  </a:solidFill>
                  <a:effectLst/>
                  <a:latin typeface="Arial" charset="0"/>
                </a:rPr>
                <a:t>Gerekli</a:t>
              </a:r>
              <a:r>
                <a:rPr kumimoji="0" lang="tr-TR" sz="1800" b="1" i="0" u="none" strike="noStrike" cap="none" normalizeH="0" dirty="0" smtClean="0">
                  <a:ln>
                    <a:noFill/>
                  </a:ln>
                  <a:solidFill>
                    <a:srgbClr val="2E618E"/>
                  </a:solidFill>
                  <a:effectLst/>
                  <a:latin typeface="Arial" charset="0"/>
                </a:rPr>
                <a:t> Veri</a:t>
              </a:r>
              <a:endParaRPr kumimoji="0" lang="en-GB" sz="1800" b="1" i="0" u="none" strike="noStrike" cap="none" normalizeH="0" baseline="0" dirty="0">
                <a:ln>
                  <a:noFill/>
                </a:ln>
                <a:solidFill>
                  <a:srgbClr val="2E618E"/>
                </a:solidFill>
                <a:effectLst/>
                <a:latin typeface="Arial" charset="0"/>
              </a:endParaRPr>
            </a:p>
          </p:txBody>
        </p:sp>
        <p:sp>
          <p:nvSpPr>
            <p:cNvPr id="58" name="Rectangle 57">
              <a:extLst>
                <a:ext uri="{FF2B5EF4-FFF2-40B4-BE49-F238E27FC236}">
                  <a16:creationId xmlns:a16="http://schemas.microsoft.com/office/drawing/2014/main" id="{85952229-C3A6-4E60-9D36-E91CFB8D904C}"/>
                </a:ext>
              </a:extLst>
            </p:cNvPr>
            <p:cNvSpPr/>
            <p:nvPr/>
          </p:nvSpPr>
          <p:spPr bwMode="auto">
            <a:xfrm>
              <a:off x="1623029" y="2417480"/>
              <a:ext cx="6332221" cy="83097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800" b="1" i="0" u="none" strike="noStrike" cap="none" normalizeH="0" baseline="0" dirty="0" smtClean="0">
                  <a:ln>
                    <a:noFill/>
                  </a:ln>
                  <a:solidFill>
                    <a:srgbClr val="FF0000"/>
                  </a:solidFill>
                  <a:effectLst/>
                  <a:latin typeface="Verdana" panose="020B0604030504040204" pitchFamily="34" charset="0"/>
                  <a:ea typeface="Verdana" panose="020B0604030504040204" pitchFamily="34" charset="0"/>
                  <a:cs typeface="Verdana" panose="020B0604030504040204" pitchFamily="34" charset="0"/>
                </a:rPr>
                <a:t>Bu ne kadar sürer</a:t>
              </a:r>
              <a:r>
                <a:rPr kumimoji="0" lang="en-GB" sz="2800" b="1" i="0" u="none" strike="noStrike" cap="none" normalizeH="0" baseline="0" dirty="0" smtClean="0">
                  <a:ln>
                    <a:noFill/>
                  </a:ln>
                  <a:solidFill>
                    <a:srgbClr val="FF0000"/>
                  </a:solidFill>
                  <a:effectLst/>
                  <a:latin typeface="Verdana" panose="020B0604030504040204" pitchFamily="34" charset="0"/>
                  <a:ea typeface="Verdana" panose="020B0604030504040204" pitchFamily="34" charset="0"/>
                  <a:cs typeface="Verdana" panose="020B0604030504040204" pitchFamily="34" charset="0"/>
                </a:rPr>
                <a:t>?</a:t>
              </a:r>
              <a:endParaRPr kumimoji="0" lang="en-GB" sz="2800" b="1" i="0" u="none" strike="noStrike" cap="none" normalizeH="0" baseline="0" dirty="0">
                <a:ln>
                  <a:noFill/>
                </a:ln>
                <a:solidFill>
                  <a:srgbClr val="FF0000"/>
                </a:solidFill>
                <a:effectLst/>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390265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tr-TR" sz="3200" b="1" dirty="0" smtClean="0"/>
              <a:t>Hıza İlişkin Zorluk</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418010" y="986526"/>
            <a:ext cx="8334103" cy="5570756"/>
          </a:xfrm>
          <a:prstGeom prst="rect">
            <a:avLst/>
          </a:prstGeom>
        </p:spPr>
        <p:txBody>
          <a:bodyPr wrap="square">
            <a:spAutoFit/>
          </a:bodyPr>
          <a:lstStyle/>
          <a:p>
            <a:pPr algn="ctr">
              <a:defRPr/>
            </a:pPr>
            <a:endParaRPr lang="en-GB" altLang="en-US" sz="2800" b="1" dirty="0">
              <a:ea typeface="Verdana" panose="020B0604030504040204" pitchFamily="34" charset="0"/>
              <a:cs typeface="Arial" panose="020B0604020202020204" pitchFamily="34" charset="0"/>
            </a:endParaRPr>
          </a:p>
          <a:p>
            <a:pPr algn="ctr">
              <a:defRPr/>
            </a:pPr>
            <a:r>
              <a:rPr lang="tr-TR" altLang="en-US" sz="2800" b="1" dirty="0" smtClean="0">
                <a:ea typeface="Verdana" panose="020B0604030504040204" pitchFamily="34" charset="0"/>
                <a:cs typeface="Arial" panose="020B0604020202020204" pitchFamily="34" charset="0"/>
              </a:rPr>
              <a:t>Çözüm</a:t>
            </a:r>
            <a:r>
              <a:rPr lang="en-GB" altLang="en-US" sz="2800" b="1" dirty="0" smtClean="0">
                <a:ea typeface="Verdana" panose="020B0604030504040204" pitchFamily="34" charset="0"/>
                <a:cs typeface="Arial" panose="020B0604020202020204" pitchFamily="34" charset="0"/>
              </a:rPr>
              <a:t>? </a:t>
            </a:r>
            <a:endParaRPr lang="en-GB" altLang="en-US" sz="2800" b="1" dirty="0">
              <a:ea typeface="Verdana" panose="020B0604030504040204" pitchFamily="34" charset="0"/>
              <a:cs typeface="Arial" panose="020B0604020202020204" pitchFamily="34" charset="0"/>
            </a:endParaRPr>
          </a:p>
          <a:p>
            <a:pPr algn="ctr">
              <a:defRPr/>
            </a:pPr>
            <a:endParaRPr lang="en-GB" altLang="en-US" sz="2800" dirty="0">
              <a:ea typeface="Verdana" panose="020B0604030504040204" pitchFamily="34" charset="0"/>
              <a:cs typeface="Arial" panose="020B0604020202020204" pitchFamily="34" charset="0"/>
            </a:endParaRPr>
          </a:p>
          <a:p>
            <a:pPr algn="ctr">
              <a:defRPr/>
            </a:pPr>
            <a:r>
              <a:rPr lang="tr-TR" altLang="en-US" sz="2800" dirty="0" smtClean="0">
                <a:ea typeface="Verdana" panose="020B0604030504040204" pitchFamily="34" charset="0"/>
                <a:cs typeface="Arial" panose="020B0604020202020204" pitchFamily="34" charset="0"/>
              </a:rPr>
              <a:t>Bilgisayar verilerinin </a:t>
            </a:r>
            <a:r>
              <a:rPr lang="tr-TR" altLang="en-US" sz="2800" b="1" dirty="0" smtClean="0">
                <a:ea typeface="Verdana" panose="020B0604030504040204" pitchFamily="34" charset="0"/>
                <a:cs typeface="Arial" panose="020B0604020202020204" pitchFamily="34" charset="0"/>
              </a:rPr>
              <a:t>korunmasını </a:t>
            </a:r>
            <a:r>
              <a:rPr lang="tr-TR" altLang="en-US" sz="2800" dirty="0" smtClean="0">
                <a:ea typeface="Verdana" panose="020B0604030504040204" pitchFamily="34" charset="0"/>
                <a:cs typeface="Arial" panose="020B0604020202020204" pitchFamily="34" charset="0"/>
              </a:rPr>
              <a:t>istemek </a:t>
            </a:r>
            <a:endParaRPr lang="en-GB" altLang="en-US" sz="2800" dirty="0">
              <a:ea typeface="Verdana" panose="020B0604030504040204" pitchFamily="34" charset="0"/>
              <a:cs typeface="Arial" panose="020B0604020202020204" pitchFamily="34" charset="0"/>
            </a:endParaRPr>
          </a:p>
          <a:p>
            <a:pPr algn="ctr">
              <a:defRPr/>
            </a:pPr>
            <a:endParaRPr lang="tr-TR" altLang="en-US" sz="2400" dirty="0" smtClean="0">
              <a:ea typeface="Verdana" panose="020B0604030504040204" pitchFamily="34" charset="0"/>
              <a:cs typeface="Arial" panose="020B0604020202020204" pitchFamily="34" charset="0"/>
            </a:endParaRPr>
          </a:p>
          <a:p>
            <a:pPr algn="ctr">
              <a:buNone/>
            </a:pPr>
            <a:r>
              <a:rPr lang="tr-TR" sz="2200" b="1" dirty="0" smtClean="0"/>
              <a:t>Madde 29 – Saklanan bilgisayar verilerinin hızlandırılmış korunması</a:t>
            </a:r>
          </a:p>
          <a:p>
            <a:pPr algn="ctr">
              <a:buNone/>
            </a:pPr>
            <a:endParaRPr lang="tr-TR" sz="2200" b="1" dirty="0" smtClean="0"/>
          </a:p>
          <a:p>
            <a:pPr algn="just">
              <a:buNone/>
            </a:pPr>
            <a:r>
              <a:rPr lang="tr-TR" sz="2200" dirty="0" smtClean="0"/>
              <a:t>1 Taraflardan herhangi biri, başka bir tarafın ulusal sınırları içinde bulunan bir bilgisayar sistemi aracılığıyla saklanan ve talepte bulunan Tarafın araştırma, erişim, el koyma ya da benzer şekilde elde tutma amacıyla karşılıklı yardım talebine </a:t>
            </a:r>
            <a:r>
              <a:rPr lang="tr-TR" sz="2200" b="1" dirty="0" smtClean="0">
                <a:solidFill>
                  <a:srgbClr val="FF0000"/>
                </a:solidFill>
              </a:rPr>
              <a:t>konu etmeyi düşündüğü </a:t>
            </a:r>
            <a:r>
              <a:rPr lang="tr-TR" sz="2200" dirty="0" smtClean="0"/>
              <a:t>ya da açıklanmasını talep edeceği </a:t>
            </a:r>
            <a:r>
              <a:rPr lang="tr-TR" sz="2200" b="1" dirty="0" smtClean="0">
                <a:solidFill>
                  <a:srgbClr val="FF0000"/>
                </a:solidFill>
              </a:rPr>
              <a:t>verilerin korunması işleminin hızlandırılmasını</a:t>
            </a:r>
            <a:r>
              <a:rPr lang="tr-TR" sz="2200" dirty="0" smtClean="0"/>
              <a:t> söz konusu Taraftan talep edebilir.</a:t>
            </a:r>
            <a:endParaRPr lang="tr-TR" sz="2200" dirty="0"/>
          </a:p>
        </p:txBody>
      </p:sp>
    </p:spTree>
    <p:extLst>
      <p:ext uri="{BB962C8B-B14F-4D97-AF65-F5344CB8AC3E}">
        <p14:creationId xmlns:p14="http://schemas.microsoft.com/office/powerpoint/2010/main" val="1674681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3"/>
          <a:stretch>
            <a:fillRect/>
          </a:stretch>
        </p:blipFill>
        <p:spPr>
          <a:xfrm>
            <a:off x="7487000" y="702797"/>
            <a:ext cx="1767076" cy="1767076"/>
          </a:xfrm>
          <a:prstGeom prst="rect">
            <a:avLst/>
          </a:prstGeom>
        </p:spPr>
      </p:pic>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tr-TR" sz="3200" b="1" dirty="0" smtClean="0"/>
              <a:t>Anket sorusu</a:t>
            </a:r>
            <a:endParaRPr lang="en-GB" sz="3200" b="1" dirty="0"/>
          </a:p>
        </p:txBody>
      </p:sp>
      <p:pic>
        <p:nvPicPr>
          <p:cNvPr id="1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2894613826"/>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0113461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16512</TotalTime>
  <Words>6977</Words>
  <Application>Microsoft Office PowerPoint</Application>
  <PresentationFormat>Ekran Gösterisi (4:3)</PresentationFormat>
  <Paragraphs>887</Paragraphs>
  <Slides>53</Slides>
  <Notes>49</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53</vt:i4>
      </vt:variant>
    </vt:vector>
  </HeadingPairs>
  <TitlesOfParts>
    <vt:vector size="64" baseType="lpstr">
      <vt:lpstr>MS PGothic</vt:lpstr>
      <vt:lpstr>MS PGothic</vt:lpstr>
      <vt:lpstr>Arial</vt:lpstr>
      <vt:lpstr>Arial Narrow</vt:lpstr>
      <vt:lpstr>Calibri</vt:lpstr>
      <vt:lpstr>Georgia</vt:lpstr>
      <vt:lpstr>Segoe UI</vt:lpstr>
      <vt:lpstr>Times New Roman</vt:lpstr>
      <vt:lpstr>Verdana</vt:lpstr>
      <vt:lpstr>Wingdings</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Technology Risk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Introductory Cybercrime Training for Judges and Prosecutors</dc:title>
  <dc:creator>ERENOGLU CONSULTANCY TRANSLATION</dc:creator>
  <dc:description>ERENOGLU CONSULTANCY TRANSLATION_x000d_
GSM    : (+90 532) 235 58 23_x000d_
Tel         : (+90 312) 441 91 00 (pbx)_x000d_
Web      : www.erenoglu.com.tr_x000d_
e-mail   : erenoglu@erenoglu.com.tr_x000d_
ANKARA – TURKIYE (TURKEY)_x000d_
</dc:description>
  <cp:lastModifiedBy>CP</cp:lastModifiedBy>
  <cp:revision>560</cp:revision>
  <dcterms:created xsi:type="dcterms:W3CDTF">2012-01-25T15:22:10Z</dcterms:created>
  <dcterms:modified xsi:type="dcterms:W3CDTF">2021-04-11T22:51:52Z</dcterms:modified>
</cp:coreProperties>
</file>