
<file path=[Content_Types].xml><?xml version="1.0" encoding="utf-8"?>
<Types xmlns="http://schemas.openxmlformats.org/package/2006/content-types">
  <Default Extension="png" ContentType="image/png"/>
  <Default Extension="jpeg" ContentType="image/jpeg"/>
  <Default Extension="glb" ContentType="model/gltf.binary"/>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9"/>
  </p:notesMasterIdLst>
  <p:sldIdLst>
    <p:sldId id="355" r:id="rId2"/>
    <p:sldId id="567" r:id="rId3"/>
    <p:sldId id="568" r:id="rId4"/>
    <p:sldId id="569" r:id="rId5"/>
    <p:sldId id="671" r:id="rId6"/>
    <p:sldId id="670" r:id="rId7"/>
    <p:sldId id="669" r:id="rId8"/>
    <p:sldId id="672" r:id="rId9"/>
    <p:sldId id="673" r:id="rId10"/>
    <p:sldId id="675" r:id="rId11"/>
    <p:sldId id="674" r:id="rId12"/>
    <p:sldId id="676" r:id="rId13"/>
    <p:sldId id="784" r:id="rId14"/>
    <p:sldId id="677" r:id="rId15"/>
    <p:sldId id="721" r:id="rId16"/>
    <p:sldId id="722" r:id="rId17"/>
    <p:sldId id="678" r:id="rId18"/>
    <p:sldId id="680" r:id="rId19"/>
    <p:sldId id="683" r:id="rId20"/>
    <p:sldId id="685" r:id="rId21"/>
    <p:sldId id="684" r:id="rId22"/>
    <p:sldId id="686" r:id="rId23"/>
    <p:sldId id="687" r:id="rId24"/>
    <p:sldId id="689" r:id="rId25"/>
    <p:sldId id="785" r:id="rId26"/>
    <p:sldId id="690" r:id="rId27"/>
    <p:sldId id="786" r:id="rId28"/>
    <p:sldId id="691" r:id="rId29"/>
    <p:sldId id="692" r:id="rId30"/>
    <p:sldId id="693" r:id="rId31"/>
    <p:sldId id="694" r:id="rId32"/>
    <p:sldId id="696" r:id="rId33"/>
    <p:sldId id="697" r:id="rId34"/>
    <p:sldId id="698" r:id="rId35"/>
    <p:sldId id="787" r:id="rId36"/>
    <p:sldId id="788" r:id="rId37"/>
    <p:sldId id="699" r:id="rId38"/>
    <p:sldId id="700" r:id="rId39"/>
    <p:sldId id="701" r:id="rId40"/>
    <p:sldId id="703" r:id="rId41"/>
    <p:sldId id="712" r:id="rId42"/>
    <p:sldId id="713" r:id="rId43"/>
    <p:sldId id="715" r:id="rId44"/>
    <p:sldId id="716" r:id="rId45"/>
    <p:sldId id="718" r:id="rId46"/>
    <p:sldId id="789" r:id="rId47"/>
    <p:sldId id="719" r:id="rId48"/>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810" autoAdjust="0"/>
    <p:restoredTop sz="72517" autoAdjust="0"/>
  </p:normalViewPr>
  <p:slideViewPr>
    <p:cSldViewPr snapToGrid="0" snapToObjects="1">
      <p:cViewPr varScale="1">
        <p:scale>
          <a:sx n="60" d="100"/>
          <a:sy n="60" d="100"/>
        </p:scale>
        <p:origin x="1555" y="48"/>
      </p:cViewPr>
      <p:guideLst>
        <p:guide orient="horz" pos="2160"/>
        <p:guide pos="2880"/>
      </p:guideLst>
    </p:cSldViewPr>
  </p:slideViewPr>
  <p:outlineViewPr>
    <p:cViewPr>
      <p:scale>
        <a:sx n="33" d="100"/>
        <a:sy n="33" d="100"/>
      </p:scale>
      <p:origin x="0" y="39756"/>
    </p:cViewPr>
  </p:outlineViewPr>
  <p:notesTextViewPr>
    <p:cViewPr>
      <p:scale>
        <a:sx n="125" d="100"/>
        <a:sy n="125"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r>
            <a:rPr lang="tr-TR" sz="2800" b="1" dirty="0" smtClean="0"/>
            <a:t>Kaç tane elektronik veri delili türü vardır ve bunları adlandırabilir misiniz?</a:t>
          </a:r>
          <a:endParaRPr lang="en-US" sz="2800" b="1" dirty="0"/>
        </a:p>
      </dgm:t>
    </dgm:pt>
    <dgm:pt modelId="{B1168E5A-BE86-1A40-8851-D878ACC39274}" type="parTrans" cxnId="{D2DD020B-3DFC-B348-B676-6EC163FF5FEB}">
      <dgm:prSet/>
      <dgm:spPr/>
      <dgm:t>
        <a:bodyPr/>
        <a:lstStyle/>
        <a:p>
          <a:endParaRPr lang="en-US"/>
        </a:p>
      </dgm:t>
    </dgm:pt>
    <dgm:pt modelId="{8978AB35-F5FB-FF43-BA08-4C259A445311}" type="sibTrans" cxnId="{D2DD020B-3DFC-B348-B676-6EC163FF5FEB}">
      <dgm:prSet/>
      <dgm:spPr/>
      <dgm:t>
        <a:bodyPr/>
        <a:lstStyle/>
        <a:p>
          <a:endParaRPr lang="en-US"/>
        </a:p>
      </dgm:t>
    </dgm:pt>
    <dgm:pt modelId="{7029F5E8-D056-AE49-BD66-3C193010DDE8}">
      <dgm:prSet phldrT="[Text]" custT="1"/>
      <dgm:spPr/>
      <dgm:t>
        <a:bodyPr/>
        <a:lstStyle/>
        <a:p>
          <a:pPr algn="l"/>
          <a:r>
            <a:rPr lang="en-US" sz="2000" dirty="0"/>
            <a:t>a.) 3?</a:t>
          </a:r>
        </a:p>
      </dgm:t>
    </dgm:pt>
    <dgm:pt modelId="{ACE97453-93D9-C642-95ED-D55F9984F778}" type="parTrans" cxnId="{99EB5834-3593-6644-A836-6C8D5595A820}">
      <dgm:prSet/>
      <dgm:spPr/>
      <dgm:t>
        <a:bodyPr/>
        <a:lstStyle/>
        <a:p>
          <a:endParaRPr lang="en-US"/>
        </a:p>
      </dgm:t>
    </dgm:pt>
    <dgm:pt modelId="{3346CD8C-3206-F84A-BEA2-B5492B6B7347}" type="sibTrans" cxnId="{99EB5834-3593-6644-A836-6C8D5595A820}">
      <dgm:prSet/>
      <dgm:spPr/>
      <dgm:t>
        <a:bodyPr/>
        <a:lstStyle/>
        <a:p>
          <a:endParaRPr lang="en-US"/>
        </a:p>
      </dgm:t>
    </dgm:pt>
    <dgm:pt modelId="{323950B2-6BC2-AE4B-B5B8-B2437BA58494}">
      <dgm:prSet phldrT="[Text]" custT="1"/>
      <dgm:spPr/>
      <dgm:t>
        <a:bodyPr/>
        <a:lstStyle/>
        <a:p>
          <a:r>
            <a:rPr lang="en-US" sz="2000" dirty="0" err="1"/>
            <a:t>b.</a:t>
          </a:r>
          <a:r>
            <a:rPr lang="en-US" sz="2000" dirty="0"/>
            <a:t>) 4?</a:t>
          </a:r>
        </a:p>
      </dgm:t>
    </dgm:pt>
    <dgm:pt modelId="{7D9EC74E-4481-C849-9F84-FC81A57E126D}" type="parTrans" cxnId="{2E9FB024-7424-694A-AF48-3FAF0F12021E}">
      <dgm:prSet/>
      <dgm:spPr/>
      <dgm:t>
        <a:bodyPr/>
        <a:lstStyle/>
        <a:p>
          <a:endParaRPr lang="en-US"/>
        </a:p>
      </dgm:t>
    </dgm:pt>
    <dgm:pt modelId="{A9F617AB-9877-BB4B-828A-76F7E3E29AEF}" type="sibTrans" cxnId="{2E9FB024-7424-694A-AF48-3FAF0F12021E}">
      <dgm:prSet/>
      <dgm:spPr/>
      <dgm:t>
        <a:bodyPr/>
        <a:lstStyle/>
        <a:p>
          <a:endParaRPr lang="en-US"/>
        </a:p>
      </dgm:t>
    </dgm:pt>
    <dgm:pt modelId="{412DA8CB-B9E5-F44F-9FDD-EF35DF68306D}">
      <dgm:prSet phldrT="[Text]" custT="1"/>
      <dgm:spPr/>
      <dgm:t>
        <a:bodyPr/>
        <a:lstStyle/>
        <a:p>
          <a:r>
            <a:rPr lang="en-US" sz="2000" dirty="0"/>
            <a:t>c.) 5?</a:t>
          </a:r>
        </a:p>
      </dgm:t>
    </dgm:pt>
    <dgm:pt modelId="{7E8B7982-18DC-F246-BFD4-7B9D4C9DB2CA}" type="parTrans" cxnId="{AFD2487F-444F-4C44-A623-9AAFEB90AC49}">
      <dgm:prSet/>
      <dgm:spPr/>
      <dgm:t>
        <a:bodyPr/>
        <a:lstStyle/>
        <a:p>
          <a:endParaRPr lang="en-US"/>
        </a:p>
      </dgm:t>
    </dgm:pt>
    <dgm:pt modelId="{960A4A2E-B23E-7544-9A93-1312898E2DC4}" type="sibTrans" cxnId="{AFD2487F-444F-4C44-A623-9AAFEB90AC49}">
      <dgm:prSet/>
      <dgm:spPr/>
      <dgm:t>
        <a:bodyPr/>
        <a:lstStyle/>
        <a:p>
          <a:endParaRPr lang="en-US"/>
        </a:p>
      </dgm:t>
    </dgm:pt>
    <dgm:pt modelId="{9CA50A65-40FA-E945-A868-9E3FE840B07E}" type="pres">
      <dgm:prSet presAssocID="{3C774A1C-BB1C-4347-A758-A94A436F7244}" presName="vert0" presStyleCnt="0">
        <dgm:presLayoutVars>
          <dgm:dir/>
          <dgm:animOne val="branch"/>
          <dgm:animLvl val="lvl"/>
        </dgm:presLayoutVars>
      </dgm:prSet>
      <dgm:spPr/>
      <dgm:t>
        <a:bodyPr/>
        <a:lstStyle/>
        <a:p>
          <a:endParaRPr lang="tr-TR"/>
        </a:p>
      </dgm:t>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4" custScaleX="253077"/>
      <dgm:spPr/>
      <dgm:t>
        <a:bodyPr/>
        <a:lstStyle/>
        <a:p>
          <a:endParaRPr lang="tr-TR"/>
        </a:p>
      </dgm:t>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4"/>
      <dgm:spPr/>
      <dgm:t>
        <a:bodyPr/>
        <a:lstStyle/>
        <a:p>
          <a:endParaRPr lang="tr-TR"/>
        </a:p>
      </dgm:t>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3"/>
      <dgm:spPr/>
    </dgm:pt>
    <dgm:pt modelId="{9C715A5E-13B0-3F4D-85BD-4FA3A97839C5}" type="pres">
      <dgm:prSet presAssocID="{7029F5E8-D056-AE49-BD66-3C193010DDE8}" presName="vertSpace2b" presStyleCnt="0"/>
      <dgm:spPr/>
    </dgm:pt>
    <dgm:pt modelId="{D06F8563-21D8-9742-9655-9B668CF235AD}" type="pres">
      <dgm:prSet presAssocID="{323950B2-6BC2-AE4B-B5B8-B2437BA58494}" presName="horz2" presStyleCnt="0"/>
      <dgm:spPr/>
    </dgm:pt>
    <dgm:pt modelId="{FC6B0E8A-D5C8-BF42-A0DB-5A2B5E61A3A8}" type="pres">
      <dgm:prSet presAssocID="{323950B2-6BC2-AE4B-B5B8-B2437BA58494}" presName="horzSpace2" presStyleCnt="0"/>
      <dgm:spPr/>
    </dgm:pt>
    <dgm:pt modelId="{D6847470-F054-2943-A634-F983FF0A0122}" type="pres">
      <dgm:prSet presAssocID="{323950B2-6BC2-AE4B-B5B8-B2437BA58494}" presName="tx2" presStyleLbl="revTx" presStyleIdx="2" presStyleCnt="4"/>
      <dgm:spPr/>
      <dgm:t>
        <a:bodyPr/>
        <a:lstStyle/>
        <a:p>
          <a:endParaRPr lang="tr-TR"/>
        </a:p>
      </dgm:t>
    </dgm:pt>
    <dgm:pt modelId="{93837557-E77B-4749-A0F8-1876E8CD33B9}" type="pres">
      <dgm:prSet presAssocID="{323950B2-6BC2-AE4B-B5B8-B2437BA58494}" presName="vert2" presStyleCnt="0"/>
      <dgm:spPr/>
    </dgm:pt>
    <dgm:pt modelId="{5B901F7D-EE59-304E-B86D-F0C8CC3A841B}" type="pres">
      <dgm:prSet presAssocID="{323950B2-6BC2-AE4B-B5B8-B2437BA58494}" presName="thinLine2b" presStyleLbl="callout" presStyleIdx="1" presStyleCnt="3"/>
      <dgm:spPr/>
    </dgm:pt>
    <dgm:pt modelId="{3A7A15FE-03D5-7B4E-BE07-5A9A9318E5F4}" type="pres">
      <dgm:prSet presAssocID="{323950B2-6BC2-AE4B-B5B8-B2437BA58494}"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3" presStyleCnt="4"/>
      <dgm:spPr/>
      <dgm:t>
        <a:bodyPr/>
        <a:lstStyle/>
        <a:p>
          <a:endParaRPr lang="tr-TR"/>
        </a:p>
      </dgm:t>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2" presStyleCnt="3"/>
      <dgm:spPr/>
    </dgm:pt>
    <dgm:pt modelId="{02B19E4E-8333-4B4F-AA1E-19B5E7CAD48B}" type="pres">
      <dgm:prSet presAssocID="{412DA8CB-B9E5-F44F-9FDD-EF35DF68306D}" presName="vertSpace2b" presStyleCnt="0"/>
      <dgm:spPr/>
    </dgm:pt>
  </dgm:ptLst>
  <dgm:cxnLst>
    <dgm:cxn modelId="{797E83DF-D7B0-A04A-90A7-428F119E43A8}" type="presOf" srcId="{8E61202A-36DD-0240-811A-270D9611A395}" destId="{CFE00427-EDF8-324F-9A5C-A181E81A4D48}" srcOrd="0" destOrd="0" presId="urn:microsoft.com/office/officeart/2008/layout/LinedList"/>
    <dgm:cxn modelId="{84510C55-401A-B84B-B242-E565DB29F691}" type="presOf" srcId="{323950B2-6BC2-AE4B-B5B8-B2437BA58494}" destId="{D6847470-F054-2943-A634-F983FF0A0122}" srcOrd="0" destOrd="0" presId="urn:microsoft.com/office/officeart/2008/layout/LinedList"/>
    <dgm:cxn modelId="{B7396B30-5537-DB48-BB49-F8121197A4DF}" type="presOf" srcId="{3C774A1C-BB1C-4347-A758-A94A436F7244}" destId="{9CA50A65-40FA-E945-A868-9E3FE840B07E}" srcOrd="0" destOrd="0" presId="urn:microsoft.com/office/officeart/2008/layout/LinedList"/>
    <dgm:cxn modelId="{E42CFA93-E9F6-A445-8E93-048104D9A8A0}" type="presOf" srcId="{412DA8CB-B9E5-F44F-9FDD-EF35DF68306D}" destId="{B9E57DF2-F223-F848-B6AB-FEB0F6FB4076}" srcOrd="0" destOrd="0" presId="urn:microsoft.com/office/officeart/2008/layout/LinedList"/>
    <dgm:cxn modelId="{4DAC53F3-3AC5-2A4F-8860-05DE12816360}" type="presOf" srcId="{7029F5E8-D056-AE49-BD66-3C193010DDE8}" destId="{5D9EDF3F-7B20-8E47-A431-F9F24450F874}"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AFD2487F-444F-4C44-A623-9AAFEB90AC49}" srcId="{8E61202A-36DD-0240-811A-270D9611A395}" destId="{412DA8CB-B9E5-F44F-9FDD-EF35DF68306D}" srcOrd="2" destOrd="0" parTransId="{7E8B7982-18DC-F246-BFD4-7B9D4C9DB2CA}" sibTransId="{960A4A2E-B23E-7544-9A93-1312898E2DC4}"/>
    <dgm:cxn modelId="{D2DD020B-3DFC-B348-B676-6EC163FF5FEB}" srcId="{3C774A1C-BB1C-4347-A758-A94A436F7244}" destId="{8E61202A-36DD-0240-811A-270D9611A395}" srcOrd="0" destOrd="0" parTransId="{B1168E5A-BE86-1A40-8851-D878ACC39274}" sibTransId="{8978AB35-F5FB-FF43-BA08-4C259A445311}"/>
    <dgm:cxn modelId="{2E9FB024-7424-694A-AF48-3FAF0F12021E}" srcId="{8E61202A-36DD-0240-811A-270D9611A395}" destId="{323950B2-6BC2-AE4B-B5B8-B2437BA58494}" srcOrd="1" destOrd="0" parTransId="{7D9EC74E-4481-C849-9F84-FC81A57E126D}" sibTransId="{A9F617AB-9877-BB4B-828A-76F7E3E29AEF}"/>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F510A3A4-236B-CB4D-A5E8-9023C3F0BE11}" type="presParOf" srcId="{71554259-89F3-DC41-AF38-A80F6823C6AB}" destId="{D06F8563-21D8-9742-9655-9B668CF235AD}" srcOrd="4" destOrd="0" presId="urn:microsoft.com/office/officeart/2008/layout/LinedList"/>
    <dgm:cxn modelId="{16DAFC8A-F1F5-1641-8707-1CE88017FB01}" type="presParOf" srcId="{D06F8563-21D8-9742-9655-9B668CF235AD}" destId="{FC6B0E8A-D5C8-BF42-A0DB-5A2B5E61A3A8}" srcOrd="0" destOrd="0" presId="urn:microsoft.com/office/officeart/2008/layout/LinedList"/>
    <dgm:cxn modelId="{8F33C239-57B9-B445-B38B-FF410079A24B}" type="presParOf" srcId="{D06F8563-21D8-9742-9655-9B668CF235AD}" destId="{D6847470-F054-2943-A634-F983FF0A0122}" srcOrd="1" destOrd="0" presId="urn:microsoft.com/office/officeart/2008/layout/LinedList"/>
    <dgm:cxn modelId="{23C27123-2EAB-2B43-9B0D-2A7AC6298857}" type="presParOf" srcId="{D06F8563-21D8-9742-9655-9B668CF235AD}" destId="{93837557-E77B-4749-A0F8-1876E8CD33B9}" srcOrd="2" destOrd="0" presId="urn:microsoft.com/office/officeart/2008/layout/LinedList"/>
    <dgm:cxn modelId="{D6C3D364-3FB9-8B43-90CA-317CC2DDC326}" type="presParOf" srcId="{71554259-89F3-DC41-AF38-A80F6823C6AB}" destId="{5B901F7D-EE59-304E-B86D-F0C8CC3A841B}" srcOrd="5" destOrd="0" presId="urn:microsoft.com/office/officeart/2008/layout/LinedList"/>
    <dgm:cxn modelId="{11E18F95-DF79-BE4F-8BB1-A35E7C4ED493}" type="presParOf" srcId="{71554259-89F3-DC41-AF38-A80F6823C6AB}" destId="{3A7A15FE-03D5-7B4E-BE07-5A9A9318E5F4}" srcOrd="6" destOrd="0" presId="urn:microsoft.com/office/officeart/2008/layout/LinedList"/>
    <dgm:cxn modelId="{C2E47F5A-39F7-DF43-BE84-E18F61610EDB}" type="presParOf" srcId="{71554259-89F3-DC41-AF38-A80F6823C6AB}" destId="{A4B3FD2E-63E5-E445-B87B-210177B3706B}" srcOrd="7"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8" destOrd="0" presId="urn:microsoft.com/office/officeart/2008/layout/LinedList"/>
    <dgm:cxn modelId="{36F882B9-374E-704C-A5A8-4D4EB195D1D4}" type="presParOf" srcId="{71554259-89F3-DC41-AF38-A80F6823C6AB}" destId="{02B19E4E-8333-4B4F-AA1E-19B5E7CAD48B}" srcOrd="9"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2DC94A-F46E-4809-A556-37C0BBA51067}" type="doc">
      <dgm:prSet loTypeId="urn:microsoft.com/office/officeart/2008/layout/RadialCluster" loCatId="cycle" qsTypeId="urn:microsoft.com/office/officeart/2005/8/quickstyle/3d3" qsCatId="3D" csTypeId="urn:microsoft.com/office/officeart/2005/8/colors/accent1_2" csCatId="accent1" phldr="1"/>
      <dgm:spPr/>
      <dgm:t>
        <a:bodyPr/>
        <a:lstStyle/>
        <a:p>
          <a:endParaRPr lang="en-GB"/>
        </a:p>
      </dgm:t>
    </dgm:pt>
    <dgm:pt modelId="{D43B8C40-B09F-496C-A11E-9AB196DE8852}">
      <dgm:prSet phldrT="[Text]" custT="1"/>
      <dgm:spPr/>
      <dgm:t>
        <a:bodyPr/>
        <a:lstStyle/>
        <a:p>
          <a:r>
            <a:rPr lang="tr-TR" sz="2000" dirty="0" smtClean="0"/>
            <a:t>Soruşturma</a:t>
          </a:r>
          <a:endParaRPr lang="en-GB" sz="2000" dirty="0"/>
        </a:p>
      </dgm:t>
    </dgm:pt>
    <dgm:pt modelId="{DFF318B4-6623-4B79-8021-B55DDC5F5913}" type="parTrans" cxnId="{C0C7F667-BCAF-4C4C-BBD1-69861C3A6D6B}">
      <dgm:prSet/>
      <dgm:spPr/>
      <dgm:t>
        <a:bodyPr/>
        <a:lstStyle/>
        <a:p>
          <a:endParaRPr lang="en-GB"/>
        </a:p>
      </dgm:t>
    </dgm:pt>
    <dgm:pt modelId="{83AE1716-A533-4BAD-90D0-041F7CD5EEA4}" type="sibTrans" cxnId="{C0C7F667-BCAF-4C4C-BBD1-69861C3A6D6B}">
      <dgm:prSet/>
      <dgm:spPr/>
      <dgm:t>
        <a:bodyPr/>
        <a:lstStyle/>
        <a:p>
          <a:endParaRPr lang="en-GB"/>
        </a:p>
      </dgm:t>
    </dgm:pt>
    <dgm:pt modelId="{9CF39C4A-30CA-42B0-8F51-75EF260277FC}">
      <dgm:prSet phldrT="[Text]" custT="1"/>
      <dgm:spPr/>
      <dgm:t>
        <a:bodyPr/>
        <a:lstStyle/>
        <a:p>
          <a:r>
            <a:rPr lang="tr-TR" sz="1600" dirty="0" smtClean="0"/>
            <a:t>Polis / Kolluk Kuvveti</a:t>
          </a:r>
          <a:endParaRPr lang="en-GB" sz="1600" dirty="0"/>
        </a:p>
      </dgm:t>
    </dgm:pt>
    <dgm:pt modelId="{395D9510-08EA-432D-9A00-9294E0BDBA2B}" type="parTrans" cxnId="{C1B80BB4-F9BB-4D8B-826E-9C22386A69BD}">
      <dgm:prSet/>
      <dgm:spPr/>
      <dgm:t>
        <a:bodyPr/>
        <a:lstStyle/>
        <a:p>
          <a:endParaRPr lang="en-GB"/>
        </a:p>
      </dgm:t>
    </dgm:pt>
    <dgm:pt modelId="{DB59FA91-CE6B-4BFC-93A0-B654BED5A30B}" type="sibTrans" cxnId="{C1B80BB4-F9BB-4D8B-826E-9C22386A69BD}">
      <dgm:prSet/>
      <dgm:spPr/>
      <dgm:t>
        <a:bodyPr/>
        <a:lstStyle/>
        <a:p>
          <a:endParaRPr lang="en-GB"/>
        </a:p>
      </dgm:t>
    </dgm:pt>
    <dgm:pt modelId="{9FFE1DC2-7997-45EF-B054-D9C101A58696}">
      <dgm:prSet phldrT="[Text]"/>
      <dgm:spPr/>
      <dgm:t>
        <a:bodyPr/>
        <a:lstStyle/>
        <a:p>
          <a:r>
            <a:rPr lang="tr-TR" dirty="0" smtClean="0"/>
            <a:t>Mahkeme</a:t>
          </a:r>
          <a:endParaRPr lang="en-GB" dirty="0"/>
        </a:p>
      </dgm:t>
    </dgm:pt>
    <dgm:pt modelId="{A66FDFC0-6D16-4DD6-98C8-29F8AEF8F4CA}" type="parTrans" cxnId="{04192292-C89F-4D48-8DD7-FB01C4BE1EB4}">
      <dgm:prSet/>
      <dgm:spPr/>
      <dgm:t>
        <a:bodyPr/>
        <a:lstStyle/>
        <a:p>
          <a:endParaRPr lang="en-GB"/>
        </a:p>
      </dgm:t>
    </dgm:pt>
    <dgm:pt modelId="{8C87C095-02EA-42BE-9394-5DF2692F7F21}" type="sibTrans" cxnId="{04192292-C89F-4D48-8DD7-FB01C4BE1EB4}">
      <dgm:prSet/>
      <dgm:spPr/>
      <dgm:t>
        <a:bodyPr/>
        <a:lstStyle/>
        <a:p>
          <a:endParaRPr lang="en-GB"/>
        </a:p>
      </dgm:t>
    </dgm:pt>
    <dgm:pt modelId="{3252F450-8240-4917-B119-144A08BE229A}">
      <dgm:prSet phldrT="[Text]" custT="1"/>
      <dgm:spPr/>
      <dgm:t>
        <a:bodyPr/>
        <a:lstStyle/>
        <a:p>
          <a:r>
            <a:rPr lang="tr-TR" sz="1400" dirty="0" smtClean="0"/>
            <a:t>Soruşturma  Hakimi</a:t>
          </a:r>
          <a:endParaRPr lang="en-GB" sz="1400" dirty="0"/>
        </a:p>
      </dgm:t>
    </dgm:pt>
    <dgm:pt modelId="{1A2AEAF1-B9D2-424A-8D47-9B457536792F}" type="parTrans" cxnId="{7624529B-E6C5-438C-89CD-2810B3EF84E3}">
      <dgm:prSet/>
      <dgm:spPr/>
      <dgm:t>
        <a:bodyPr/>
        <a:lstStyle/>
        <a:p>
          <a:endParaRPr lang="en-GB"/>
        </a:p>
      </dgm:t>
    </dgm:pt>
    <dgm:pt modelId="{A3273DCF-25D8-40EE-9F00-79853BAB7E64}" type="sibTrans" cxnId="{7624529B-E6C5-438C-89CD-2810B3EF84E3}">
      <dgm:prSet/>
      <dgm:spPr/>
      <dgm:t>
        <a:bodyPr/>
        <a:lstStyle/>
        <a:p>
          <a:endParaRPr lang="en-GB"/>
        </a:p>
      </dgm:t>
    </dgm:pt>
    <dgm:pt modelId="{B1ED9FE3-0FDE-490A-95F0-24B8C8680FB0}" type="pres">
      <dgm:prSet presAssocID="{BC2DC94A-F46E-4809-A556-37C0BBA51067}" presName="Name0" presStyleCnt="0">
        <dgm:presLayoutVars>
          <dgm:chMax val="1"/>
          <dgm:chPref val="1"/>
          <dgm:dir/>
          <dgm:animOne val="branch"/>
          <dgm:animLvl val="lvl"/>
        </dgm:presLayoutVars>
      </dgm:prSet>
      <dgm:spPr/>
      <dgm:t>
        <a:bodyPr/>
        <a:lstStyle/>
        <a:p>
          <a:endParaRPr lang="tr-TR"/>
        </a:p>
      </dgm:t>
    </dgm:pt>
    <dgm:pt modelId="{2AC7FB11-42FD-4827-AB09-EA1A48F64086}" type="pres">
      <dgm:prSet presAssocID="{D43B8C40-B09F-496C-A11E-9AB196DE8852}" presName="singleCycle" presStyleCnt="0"/>
      <dgm:spPr/>
    </dgm:pt>
    <dgm:pt modelId="{8E69E85C-938C-4ED1-9ABD-8A0A2496C4D9}" type="pres">
      <dgm:prSet presAssocID="{D43B8C40-B09F-496C-A11E-9AB196DE8852}" presName="singleCenter" presStyleLbl="node1" presStyleIdx="0" presStyleCnt="4">
        <dgm:presLayoutVars>
          <dgm:chMax val="7"/>
          <dgm:chPref val="7"/>
        </dgm:presLayoutVars>
      </dgm:prSet>
      <dgm:spPr/>
      <dgm:t>
        <a:bodyPr/>
        <a:lstStyle/>
        <a:p>
          <a:endParaRPr lang="tr-TR"/>
        </a:p>
      </dgm:t>
    </dgm:pt>
    <dgm:pt modelId="{D12E1021-53A6-485E-9233-4EDE67BEC917}" type="pres">
      <dgm:prSet presAssocID="{395D9510-08EA-432D-9A00-9294E0BDBA2B}" presName="Name56" presStyleLbl="parChTrans1D2" presStyleIdx="0" presStyleCnt="3"/>
      <dgm:spPr/>
      <dgm:t>
        <a:bodyPr/>
        <a:lstStyle/>
        <a:p>
          <a:endParaRPr lang="tr-TR"/>
        </a:p>
      </dgm:t>
    </dgm:pt>
    <dgm:pt modelId="{5D1F438F-1B8F-4D2A-A343-2D8B40A9494D}" type="pres">
      <dgm:prSet presAssocID="{9CF39C4A-30CA-42B0-8F51-75EF260277FC}" presName="text0" presStyleLbl="node1" presStyleIdx="1" presStyleCnt="4">
        <dgm:presLayoutVars>
          <dgm:bulletEnabled val="1"/>
        </dgm:presLayoutVars>
      </dgm:prSet>
      <dgm:spPr/>
      <dgm:t>
        <a:bodyPr/>
        <a:lstStyle/>
        <a:p>
          <a:endParaRPr lang="tr-TR"/>
        </a:p>
      </dgm:t>
    </dgm:pt>
    <dgm:pt modelId="{3778DF30-23E2-4C7D-A959-3BE0EC75CBBD}" type="pres">
      <dgm:prSet presAssocID="{A66FDFC0-6D16-4DD6-98C8-29F8AEF8F4CA}" presName="Name56" presStyleLbl="parChTrans1D2" presStyleIdx="1" presStyleCnt="3"/>
      <dgm:spPr/>
      <dgm:t>
        <a:bodyPr/>
        <a:lstStyle/>
        <a:p>
          <a:endParaRPr lang="tr-TR"/>
        </a:p>
      </dgm:t>
    </dgm:pt>
    <dgm:pt modelId="{6963355E-90FB-4F2F-8A04-33DF3325C0FF}" type="pres">
      <dgm:prSet presAssocID="{9FFE1DC2-7997-45EF-B054-D9C101A58696}" presName="text0" presStyleLbl="node1" presStyleIdx="2" presStyleCnt="4">
        <dgm:presLayoutVars>
          <dgm:bulletEnabled val="1"/>
        </dgm:presLayoutVars>
      </dgm:prSet>
      <dgm:spPr/>
      <dgm:t>
        <a:bodyPr/>
        <a:lstStyle/>
        <a:p>
          <a:endParaRPr lang="tr-TR"/>
        </a:p>
      </dgm:t>
    </dgm:pt>
    <dgm:pt modelId="{F950A281-5A65-4A2C-946C-1B2B20A221D8}" type="pres">
      <dgm:prSet presAssocID="{1A2AEAF1-B9D2-424A-8D47-9B457536792F}" presName="Name56" presStyleLbl="parChTrans1D2" presStyleIdx="2" presStyleCnt="3"/>
      <dgm:spPr/>
      <dgm:t>
        <a:bodyPr/>
        <a:lstStyle/>
        <a:p>
          <a:endParaRPr lang="tr-TR"/>
        </a:p>
      </dgm:t>
    </dgm:pt>
    <dgm:pt modelId="{DD254159-A8A1-4609-AFBB-38BCC8794B5D}" type="pres">
      <dgm:prSet presAssocID="{3252F450-8240-4917-B119-144A08BE229A}" presName="text0" presStyleLbl="node1" presStyleIdx="3" presStyleCnt="4">
        <dgm:presLayoutVars>
          <dgm:bulletEnabled val="1"/>
        </dgm:presLayoutVars>
      </dgm:prSet>
      <dgm:spPr/>
      <dgm:t>
        <a:bodyPr/>
        <a:lstStyle/>
        <a:p>
          <a:endParaRPr lang="tr-TR"/>
        </a:p>
      </dgm:t>
    </dgm:pt>
  </dgm:ptLst>
  <dgm:cxnLst>
    <dgm:cxn modelId="{7624529B-E6C5-438C-89CD-2810B3EF84E3}" srcId="{D43B8C40-B09F-496C-A11E-9AB196DE8852}" destId="{3252F450-8240-4917-B119-144A08BE229A}" srcOrd="2" destOrd="0" parTransId="{1A2AEAF1-B9D2-424A-8D47-9B457536792F}" sibTransId="{A3273DCF-25D8-40EE-9F00-79853BAB7E64}"/>
    <dgm:cxn modelId="{A686AECC-8786-4472-9AD8-2139E086FA02}" type="presOf" srcId="{1A2AEAF1-B9D2-424A-8D47-9B457536792F}" destId="{F950A281-5A65-4A2C-946C-1B2B20A221D8}" srcOrd="0" destOrd="0" presId="urn:microsoft.com/office/officeart/2008/layout/RadialCluster"/>
    <dgm:cxn modelId="{04192292-C89F-4D48-8DD7-FB01C4BE1EB4}" srcId="{D43B8C40-B09F-496C-A11E-9AB196DE8852}" destId="{9FFE1DC2-7997-45EF-B054-D9C101A58696}" srcOrd="1" destOrd="0" parTransId="{A66FDFC0-6D16-4DD6-98C8-29F8AEF8F4CA}" sibTransId="{8C87C095-02EA-42BE-9394-5DF2692F7F21}"/>
    <dgm:cxn modelId="{0B3C9FB8-EF2B-483E-A55C-373BD058998C}" type="presOf" srcId="{BC2DC94A-F46E-4809-A556-37C0BBA51067}" destId="{B1ED9FE3-0FDE-490A-95F0-24B8C8680FB0}" srcOrd="0" destOrd="0" presId="urn:microsoft.com/office/officeart/2008/layout/RadialCluster"/>
    <dgm:cxn modelId="{C0C7F667-BCAF-4C4C-BBD1-69861C3A6D6B}" srcId="{BC2DC94A-F46E-4809-A556-37C0BBA51067}" destId="{D43B8C40-B09F-496C-A11E-9AB196DE8852}" srcOrd="0" destOrd="0" parTransId="{DFF318B4-6623-4B79-8021-B55DDC5F5913}" sibTransId="{83AE1716-A533-4BAD-90D0-041F7CD5EEA4}"/>
    <dgm:cxn modelId="{6E0ED378-CCD5-46CD-9201-E4F681A017BC}" type="presOf" srcId="{9FFE1DC2-7997-45EF-B054-D9C101A58696}" destId="{6963355E-90FB-4F2F-8A04-33DF3325C0FF}" srcOrd="0" destOrd="0" presId="urn:microsoft.com/office/officeart/2008/layout/RadialCluster"/>
    <dgm:cxn modelId="{C1B80BB4-F9BB-4D8B-826E-9C22386A69BD}" srcId="{D43B8C40-B09F-496C-A11E-9AB196DE8852}" destId="{9CF39C4A-30CA-42B0-8F51-75EF260277FC}" srcOrd="0" destOrd="0" parTransId="{395D9510-08EA-432D-9A00-9294E0BDBA2B}" sibTransId="{DB59FA91-CE6B-4BFC-93A0-B654BED5A30B}"/>
    <dgm:cxn modelId="{7093F91C-F25A-4713-9450-D289C85C689F}" type="presOf" srcId="{D43B8C40-B09F-496C-A11E-9AB196DE8852}" destId="{8E69E85C-938C-4ED1-9ABD-8A0A2496C4D9}" srcOrd="0" destOrd="0" presId="urn:microsoft.com/office/officeart/2008/layout/RadialCluster"/>
    <dgm:cxn modelId="{632DD17B-FF0E-4ACC-9442-2AC4AD8C48A7}" type="presOf" srcId="{A66FDFC0-6D16-4DD6-98C8-29F8AEF8F4CA}" destId="{3778DF30-23E2-4C7D-A959-3BE0EC75CBBD}" srcOrd="0" destOrd="0" presId="urn:microsoft.com/office/officeart/2008/layout/RadialCluster"/>
    <dgm:cxn modelId="{046FE429-3AF9-438D-B236-1C9F2842FA52}" type="presOf" srcId="{3252F450-8240-4917-B119-144A08BE229A}" destId="{DD254159-A8A1-4609-AFBB-38BCC8794B5D}" srcOrd="0" destOrd="0" presId="urn:microsoft.com/office/officeart/2008/layout/RadialCluster"/>
    <dgm:cxn modelId="{E67C86BE-7ADC-461D-AE53-B0F1B8853306}" type="presOf" srcId="{9CF39C4A-30CA-42B0-8F51-75EF260277FC}" destId="{5D1F438F-1B8F-4D2A-A343-2D8B40A9494D}" srcOrd="0" destOrd="0" presId="urn:microsoft.com/office/officeart/2008/layout/RadialCluster"/>
    <dgm:cxn modelId="{9BBF65CB-8998-4CBF-8F1B-891ABDBF50D0}" type="presOf" srcId="{395D9510-08EA-432D-9A00-9294E0BDBA2B}" destId="{D12E1021-53A6-485E-9233-4EDE67BEC917}" srcOrd="0" destOrd="0" presId="urn:microsoft.com/office/officeart/2008/layout/RadialCluster"/>
    <dgm:cxn modelId="{31748BB1-8708-47FA-A645-17A091426605}" type="presParOf" srcId="{B1ED9FE3-0FDE-490A-95F0-24B8C8680FB0}" destId="{2AC7FB11-42FD-4827-AB09-EA1A48F64086}" srcOrd="0" destOrd="0" presId="urn:microsoft.com/office/officeart/2008/layout/RadialCluster"/>
    <dgm:cxn modelId="{72B74CF8-6F50-4941-B13D-654AED60B684}" type="presParOf" srcId="{2AC7FB11-42FD-4827-AB09-EA1A48F64086}" destId="{8E69E85C-938C-4ED1-9ABD-8A0A2496C4D9}" srcOrd="0" destOrd="0" presId="urn:microsoft.com/office/officeart/2008/layout/RadialCluster"/>
    <dgm:cxn modelId="{68C67879-7295-4E0C-84FB-524FCB6D5773}" type="presParOf" srcId="{2AC7FB11-42FD-4827-AB09-EA1A48F64086}" destId="{D12E1021-53A6-485E-9233-4EDE67BEC917}" srcOrd="1" destOrd="0" presId="urn:microsoft.com/office/officeart/2008/layout/RadialCluster"/>
    <dgm:cxn modelId="{95C4EA79-64BF-4B53-BE1D-009496AB48A6}" type="presParOf" srcId="{2AC7FB11-42FD-4827-AB09-EA1A48F64086}" destId="{5D1F438F-1B8F-4D2A-A343-2D8B40A9494D}" srcOrd="2" destOrd="0" presId="urn:microsoft.com/office/officeart/2008/layout/RadialCluster"/>
    <dgm:cxn modelId="{B66EF75B-1464-4875-828D-7B5C4035A201}" type="presParOf" srcId="{2AC7FB11-42FD-4827-AB09-EA1A48F64086}" destId="{3778DF30-23E2-4C7D-A959-3BE0EC75CBBD}" srcOrd="3" destOrd="0" presId="urn:microsoft.com/office/officeart/2008/layout/RadialCluster"/>
    <dgm:cxn modelId="{EFED9834-C940-42D7-BC2B-91AC53921B2C}" type="presParOf" srcId="{2AC7FB11-42FD-4827-AB09-EA1A48F64086}" destId="{6963355E-90FB-4F2F-8A04-33DF3325C0FF}" srcOrd="4" destOrd="0" presId="urn:microsoft.com/office/officeart/2008/layout/RadialCluster"/>
    <dgm:cxn modelId="{FFD364FA-5031-4E16-9889-02636AD40446}" type="presParOf" srcId="{2AC7FB11-42FD-4827-AB09-EA1A48F64086}" destId="{F950A281-5A65-4A2C-946C-1B2B20A221D8}" srcOrd="5" destOrd="0" presId="urn:microsoft.com/office/officeart/2008/layout/RadialCluster"/>
    <dgm:cxn modelId="{8F86025F-089A-4CA7-9B3B-9BA9CDAFE632}" type="presParOf" srcId="{2AC7FB11-42FD-4827-AB09-EA1A48F64086}" destId="{DD254159-A8A1-4609-AFBB-38BCC8794B5D}" srcOrd="6" destOrd="0" presId="urn:microsoft.com/office/officeart/2008/layout/RadialCluster"/>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r>
            <a:rPr lang="tr-TR" sz="2400" b="1" dirty="0" smtClean="0"/>
            <a:t>T-CY Değerlendirmesi Karşılıklı adli yardım (</a:t>
          </a:r>
          <a:r>
            <a:rPr lang="tr-TR" sz="2400" b="1" dirty="0" err="1" smtClean="0"/>
            <a:t>MLA</a:t>
          </a:r>
          <a:r>
            <a:rPr lang="tr-TR" sz="2400" b="1" dirty="0" smtClean="0"/>
            <a:t>) Raporu:</a:t>
          </a:r>
          <a:endParaRPr lang="en-US" sz="2400" b="1" dirty="0"/>
        </a:p>
      </dgm:t>
    </dgm:pt>
    <dgm:pt modelId="{B1168E5A-BE86-1A40-8851-D878ACC39274}" type="parTrans" cxnId="{D2DD020B-3DFC-B348-B676-6EC163FF5FEB}">
      <dgm:prSet/>
      <dgm:spPr/>
      <dgm:t>
        <a:bodyPr/>
        <a:lstStyle/>
        <a:p>
          <a:endParaRPr lang="en-US"/>
        </a:p>
      </dgm:t>
    </dgm:pt>
    <dgm:pt modelId="{8978AB35-F5FB-FF43-BA08-4C259A445311}" type="sibTrans" cxnId="{D2DD020B-3DFC-B348-B676-6EC163FF5FEB}">
      <dgm:prSet/>
      <dgm:spPr/>
      <dgm:t>
        <a:bodyPr/>
        <a:lstStyle/>
        <a:p>
          <a:endParaRPr lang="en-US"/>
        </a:p>
      </dgm:t>
    </dgm:pt>
    <dgm:pt modelId="{7029F5E8-D056-AE49-BD66-3C193010DDE8}">
      <dgm:prSet phldrT="[Text]" custT="1"/>
      <dgm:spPr/>
      <dgm:t>
        <a:bodyPr/>
        <a:lstStyle/>
        <a:p>
          <a:pPr algn="just"/>
          <a:r>
            <a:rPr lang="en-US" sz="2400" dirty="0"/>
            <a:t>a</a:t>
          </a:r>
          <a:r>
            <a:rPr lang="en-US" sz="2400" dirty="0" smtClean="0"/>
            <a:t>.)</a:t>
          </a:r>
          <a:r>
            <a:rPr lang="tr-TR" sz="2400" dirty="0" smtClean="0"/>
            <a:t>Mahkemedeki irtibat noktasını tavsiye eder.</a:t>
          </a:r>
          <a:endParaRPr lang="en-US" sz="2400" dirty="0"/>
        </a:p>
      </dgm:t>
    </dgm:pt>
    <dgm:pt modelId="{ACE97453-93D9-C642-95ED-D55F9984F778}" type="parTrans" cxnId="{99EB5834-3593-6644-A836-6C8D5595A820}">
      <dgm:prSet/>
      <dgm:spPr/>
      <dgm:t>
        <a:bodyPr/>
        <a:lstStyle/>
        <a:p>
          <a:endParaRPr lang="en-US"/>
        </a:p>
      </dgm:t>
    </dgm:pt>
    <dgm:pt modelId="{3346CD8C-3206-F84A-BEA2-B5492B6B7347}" type="sibTrans" cxnId="{99EB5834-3593-6644-A836-6C8D5595A820}">
      <dgm:prSet/>
      <dgm:spPr/>
      <dgm:t>
        <a:bodyPr/>
        <a:lstStyle/>
        <a:p>
          <a:endParaRPr lang="en-US"/>
        </a:p>
      </dgm:t>
    </dgm:pt>
    <dgm:pt modelId="{323950B2-6BC2-AE4B-B5B8-B2437BA58494}">
      <dgm:prSet phldrT="[Text]" custT="1"/>
      <dgm:spPr/>
      <dgm:t>
        <a:bodyPr/>
        <a:lstStyle/>
        <a:p>
          <a:pPr algn="just"/>
          <a:r>
            <a:rPr lang="en-US" sz="2400" dirty="0"/>
            <a:t>b</a:t>
          </a:r>
          <a:r>
            <a:rPr lang="en-US" sz="2400" dirty="0" smtClean="0"/>
            <a:t>.)</a:t>
          </a:r>
          <a:r>
            <a:rPr lang="tr-TR" sz="2400" dirty="0" smtClean="0"/>
            <a:t>Kolluk kuvvetindeki irtibat noktasını tavsiye eder.</a:t>
          </a:r>
          <a:endParaRPr lang="en-US" sz="2400" dirty="0"/>
        </a:p>
      </dgm:t>
    </dgm:pt>
    <dgm:pt modelId="{7D9EC74E-4481-C849-9F84-FC81A57E126D}" type="parTrans" cxnId="{2E9FB024-7424-694A-AF48-3FAF0F12021E}">
      <dgm:prSet/>
      <dgm:spPr/>
      <dgm:t>
        <a:bodyPr/>
        <a:lstStyle/>
        <a:p>
          <a:endParaRPr lang="en-US"/>
        </a:p>
      </dgm:t>
    </dgm:pt>
    <dgm:pt modelId="{A9F617AB-9877-BB4B-828A-76F7E3E29AEF}" type="sibTrans" cxnId="{2E9FB024-7424-694A-AF48-3FAF0F12021E}">
      <dgm:prSet/>
      <dgm:spPr/>
      <dgm:t>
        <a:bodyPr/>
        <a:lstStyle/>
        <a:p>
          <a:endParaRPr lang="en-US"/>
        </a:p>
      </dgm:t>
    </dgm:pt>
    <dgm:pt modelId="{412DA8CB-B9E5-F44F-9FDD-EF35DF68306D}">
      <dgm:prSet phldrT="[Text]" custT="1"/>
      <dgm:spPr/>
      <dgm:t>
        <a:bodyPr/>
        <a:lstStyle/>
        <a:p>
          <a:pPr algn="just"/>
          <a:r>
            <a:rPr lang="en-US" sz="2400" dirty="0"/>
            <a:t>c</a:t>
          </a:r>
          <a:r>
            <a:rPr lang="en-US" sz="2400" dirty="0" smtClean="0"/>
            <a:t>.)</a:t>
          </a:r>
          <a:r>
            <a:rPr lang="tr-TR" sz="2400" dirty="0" smtClean="0"/>
            <a:t>Savcılıktaki irtibat noktasını tavsiye eder.</a:t>
          </a:r>
          <a:endParaRPr lang="en-US" sz="2400" dirty="0"/>
        </a:p>
      </dgm:t>
    </dgm:pt>
    <dgm:pt modelId="{7E8B7982-18DC-F246-BFD4-7B9D4C9DB2CA}" type="parTrans" cxnId="{AFD2487F-444F-4C44-A623-9AAFEB90AC49}">
      <dgm:prSet/>
      <dgm:spPr/>
      <dgm:t>
        <a:bodyPr/>
        <a:lstStyle/>
        <a:p>
          <a:endParaRPr lang="en-US"/>
        </a:p>
      </dgm:t>
    </dgm:pt>
    <dgm:pt modelId="{960A4A2E-B23E-7544-9A93-1312898E2DC4}" type="sibTrans" cxnId="{AFD2487F-444F-4C44-A623-9AAFEB90AC49}">
      <dgm:prSet/>
      <dgm:spPr/>
      <dgm:t>
        <a:bodyPr/>
        <a:lstStyle/>
        <a:p>
          <a:endParaRPr lang="en-US"/>
        </a:p>
      </dgm:t>
    </dgm:pt>
    <dgm:pt modelId="{9CA50A65-40FA-E945-A868-9E3FE840B07E}" type="pres">
      <dgm:prSet presAssocID="{3C774A1C-BB1C-4347-A758-A94A436F7244}" presName="vert0" presStyleCnt="0">
        <dgm:presLayoutVars>
          <dgm:dir/>
          <dgm:animOne val="branch"/>
          <dgm:animLvl val="lvl"/>
        </dgm:presLayoutVars>
      </dgm:prSet>
      <dgm:spPr/>
      <dgm:t>
        <a:bodyPr/>
        <a:lstStyle/>
        <a:p>
          <a:endParaRPr lang="tr-TR"/>
        </a:p>
      </dgm:t>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4" custScaleX="253077"/>
      <dgm:spPr/>
      <dgm:t>
        <a:bodyPr/>
        <a:lstStyle/>
        <a:p>
          <a:endParaRPr lang="tr-TR"/>
        </a:p>
      </dgm:t>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4" custLinFactNeighborY="-2929"/>
      <dgm:spPr/>
      <dgm:t>
        <a:bodyPr/>
        <a:lstStyle/>
        <a:p>
          <a:endParaRPr lang="tr-TR"/>
        </a:p>
      </dgm:t>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3"/>
      <dgm:spPr/>
    </dgm:pt>
    <dgm:pt modelId="{9C715A5E-13B0-3F4D-85BD-4FA3A97839C5}" type="pres">
      <dgm:prSet presAssocID="{7029F5E8-D056-AE49-BD66-3C193010DDE8}" presName="vertSpace2b" presStyleCnt="0"/>
      <dgm:spPr/>
    </dgm:pt>
    <dgm:pt modelId="{D06F8563-21D8-9742-9655-9B668CF235AD}" type="pres">
      <dgm:prSet presAssocID="{323950B2-6BC2-AE4B-B5B8-B2437BA58494}" presName="horz2" presStyleCnt="0"/>
      <dgm:spPr/>
    </dgm:pt>
    <dgm:pt modelId="{FC6B0E8A-D5C8-BF42-A0DB-5A2B5E61A3A8}" type="pres">
      <dgm:prSet presAssocID="{323950B2-6BC2-AE4B-B5B8-B2437BA58494}" presName="horzSpace2" presStyleCnt="0"/>
      <dgm:spPr/>
    </dgm:pt>
    <dgm:pt modelId="{D6847470-F054-2943-A634-F983FF0A0122}" type="pres">
      <dgm:prSet presAssocID="{323950B2-6BC2-AE4B-B5B8-B2437BA58494}" presName="tx2" presStyleLbl="revTx" presStyleIdx="2" presStyleCnt="4" custLinFactNeighborY="-2929"/>
      <dgm:spPr/>
      <dgm:t>
        <a:bodyPr/>
        <a:lstStyle/>
        <a:p>
          <a:endParaRPr lang="tr-TR"/>
        </a:p>
      </dgm:t>
    </dgm:pt>
    <dgm:pt modelId="{93837557-E77B-4749-A0F8-1876E8CD33B9}" type="pres">
      <dgm:prSet presAssocID="{323950B2-6BC2-AE4B-B5B8-B2437BA58494}" presName="vert2" presStyleCnt="0"/>
      <dgm:spPr/>
    </dgm:pt>
    <dgm:pt modelId="{5B901F7D-EE59-304E-B86D-F0C8CC3A841B}" type="pres">
      <dgm:prSet presAssocID="{323950B2-6BC2-AE4B-B5B8-B2437BA58494}" presName="thinLine2b" presStyleLbl="callout" presStyleIdx="1" presStyleCnt="3"/>
      <dgm:spPr/>
    </dgm:pt>
    <dgm:pt modelId="{3A7A15FE-03D5-7B4E-BE07-5A9A9318E5F4}" type="pres">
      <dgm:prSet presAssocID="{323950B2-6BC2-AE4B-B5B8-B2437BA58494}"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3" presStyleCnt="4" custLinFactNeighborY="-2929"/>
      <dgm:spPr/>
      <dgm:t>
        <a:bodyPr/>
        <a:lstStyle/>
        <a:p>
          <a:endParaRPr lang="tr-TR"/>
        </a:p>
      </dgm:t>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2" presStyleCnt="3"/>
      <dgm:spPr/>
    </dgm:pt>
    <dgm:pt modelId="{02B19E4E-8333-4B4F-AA1E-19B5E7CAD48B}" type="pres">
      <dgm:prSet presAssocID="{412DA8CB-B9E5-F44F-9FDD-EF35DF68306D}" presName="vertSpace2b" presStyleCnt="0"/>
      <dgm:spPr/>
    </dgm:pt>
  </dgm:ptLst>
  <dgm:cxnLst>
    <dgm:cxn modelId="{797E83DF-D7B0-A04A-90A7-428F119E43A8}" type="presOf" srcId="{8E61202A-36DD-0240-811A-270D9611A395}" destId="{CFE00427-EDF8-324F-9A5C-A181E81A4D48}" srcOrd="0" destOrd="0" presId="urn:microsoft.com/office/officeart/2008/layout/LinedList"/>
    <dgm:cxn modelId="{84510C55-401A-B84B-B242-E565DB29F691}" type="presOf" srcId="{323950B2-6BC2-AE4B-B5B8-B2437BA58494}" destId="{D6847470-F054-2943-A634-F983FF0A0122}" srcOrd="0" destOrd="0" presId="urn:microsoft.com/office/officeart/2008/layout/LinedList"/>
    <dgm:cxn modelId="{B7396B30-5537-DB48-BB49-F8121197A4DF}" type="presOf" srcId="{3C774A1C-BB1C-4347-A758-A94A436F7244}" destId="{9CA50A65-40FA-E945-A868-9E3FE840B07E}" srcOrd="0" destOrd="0" presId="urn:microsoft.com/office/officeart/2008/layout/LinedList"/>
    <dgm:cxn modelId="{E42CFA93-E9F6-A445-8E93-048104D9A8A0}" type="presOf" srcId="{412DA8CB-B9E5-F44F-9FDD-EF35DF68306D}" destId="{B9E57DF2-F223-F848-B6AB-FEB0F6FB4076}" srcOrd="0" destOrd="0" presId="urn:microsoft.com/office/officeart/2008/layout/LinedList"/>
    <dgm:cxn modelId="{4DAC53F3-3AC5-2A4F-8860-05DE12816360}" type="presOf" srcId="{7029F5E8-D056-AE49-BD66-3C193010DDE8}" destId="{5D9EDF3F-7B20-8E47-A431-F9F24450F874}"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AFD2487F-444F-4C44-A623-9AAFEB90AC49}" srcId="{8E61202A-36DD-0240-811A-270D9611A395}" destId="{412DA8CB-B9E5-F44F-9FDD-EF35DF68306D}" srcOrd="2" destOrd="0" parTransId="{7E8B7982-18DC-F246-BFD4-7B9D4C9DB2CA}" sibTransId="{960A4A2E-B23E-7544-9A93-1312898E2DC4}"/>
    <dgm:cxn modelId="{D2DD020B-3DFC-B348-B676-6EC163FF5FEB}" srcId="{3C774A1C-BB1C-4347-A758-A94A436F7244}" destId="{8E61202A-36DD-0240-811A-270D9611A395}" srcOrd="0" destOrd="0" parTransId="{B1168E5A-BE86-1A40-8851-D878ACC39274}" sibTransId="{8978AB35-F5FB-FF43-BA08-4C259A445311}"/>
    <dgm:cxn modelId="{2E9FB024-7424-694A-AF48-3FAF0F12021E}" srcId="{8E61202A-36DD-0240-811A-270D9611A395}" destId="{323950B2-6BC2-AE4B-B5B8-B2437BA58494}" srcOrd="1" destOrd="0" parTransId="{7D9EC74E-4481-C849-9F84-FC81A57E126D}" sibTransId="{A9F617AB-9877-BB4B-828A-76F7E3E29AEF}"/>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F510A3A4-236B-CB4D-A5E8-9023C3F0BE11}" type="presParOf" srcId="{71554259-89F3-DC41-AF38-A80F6823C6AB}" destId="{D06F8563-21D8-9742-9655-9B668CF235AD}" srcOrd="4" destOrd="0" presId="urn:microsoft.com/office/officeart/2008/layout/LinedList"/>
    <dgm:cxn modelId="{16DAFC8A-F1F5-1641-8707-1CE88017FB01}" type="presParOf" srcId="{D06F8563-21D8-9742-9655-9B668CF235AD}" destId="{FC6B0E8A-D5C8-BF42-A0DB-5A2B5E61A3A8}" srcOrd="0" destOrd="0" presId="urn:microsoft.com/office/officeart/2008/layout/LinedList"/>
    <dgm:cxn modelId="{8F33C239-57B9-B445-B38B-FF410079A24B}" type="presParOf" srcId="{D06F8563-21D8-9742-9655-9B668CF235AD}" destId="{D6847470-F054-2943-A634-F983FF0A0122}" srcOrd="1" destOrd="0" presId="urn:microsoft.com/office/officeart/2008/layout/LinedList"/>
    <dgm:cxn modelId="{23C27123-2EAB-2B43-9B0D-2A7AC6298857}" type="presParOf" srcId="{D06F8563-21D8-9742-9655-9B668CF235AD}" destId="{93837557-E77B-4749-A0F8-1876E8CD33B9}" srcOrd="2" destOrd="0" presId="urn:microsoft.com/office/officeart/2008/layout/LinedList"/>
    <dgm:cxn modelId="{D6C3D364-3FB9-8B43-90CA-317CC2DDC326}" type="presParOf" srcId="{71554259-89F3-DC41-AF38-A80F6823C6AB}" destId="{5B901F7D-EE59-304E-B86D-F0C8CC3A841B}" srcOrd="5" destOrd="0" presId="urn:microsoft.com/office/officeart/2008/layout/LinedList"/>
    <dgm:cxn modelId="{11E18F95-DF79-BE4F-8BB1-A35E7C4ED493}" type="presParOf" srcId="{71554259-89F3-DC41-AF38-A80F6823C6AB}" destId="{3A7A15FE-03D5-7B4E-BE07-5A9A9318E5F4}" srcOrd="6" destOrd="0" presId="urn:microsoft.com/office/officeart/2008/layout/LinedList"/>
    <dgm:cxn modelId="{C2E47F5A-39F7-DF43-BE84-E18F61610EDB}" type="presParOf" srcId="{71554259-89F3-DC41-AF38-A80F6823C6AB}" destId="{A4B3FD2E-63E5-E445-B87B-210177B3706B}" srcOrd="7"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8" destOrd="0" presId="urn:microsoft.com/office/officeart/2008/layout/LinedList"/>
    <dgm:cxn modelId="{36F882B9-374E-704C-A5A8-4D4EB195D1D4}" type="presParOf" srcId="{71554259-89F3-DC41-AF38-A80F6823C6AB}" destId="{02B19E4E-8333-4B4F-AA1E-19B5E7CAD48B}" srcOrd="9"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7A60466-050F-4FAB-81C9-333DBBDA5025}" type="doc">
      <dgm:prSet loTypeId="urn:microsoft.com/office/officeart/2005/8/layout/vProcess5" loCatId="process" qsTypeId="urn:microsoft.com/office/officeart/2005/8/quickstyle/3d3" qsCatId="3D" csTypeId="urn:microsoft.com/office/officeart/2005/8/colors/accent1_2" csCatId="accent1" phldr="1"/>
      <dgm:spPr/>
      <dgm:t>
        <a:bodyPr/>
        <a:lstStyle/>
        <a:p>
          <a:endParaRPr lang="en-GB"/>
        </a:p>
      </dgm:t>
    </dgm:pt>
    <dgm:pt modelId="{7A452A7C-B6BC-4B77-9442-DD3FF081B7B6}">
      <dgm:prSet phldrT="[Text]"/>
      <dgm:spPr/>
      <dgm:t>
        <a:bodyPr/>
        <a:lstStyle/>
        <a:p>
          <a:r>
            <a:rPr lang="tr-TR" b="1" dirty="0" smtClean="0">
              <a:cs typeface="Arial" panose="020B0604020202020204" pitchFamily="34" charset="0"/>
            </a:rPr>
            <a:t>Adım</a:t>
          </a:r>
          <a:r>
            <a:rPr lang="en-GB" b="1" dirty="0" smtClean="0">
              <a:cs typeface="Arial" panose="020B0604020202020204" pitchFamily="34" charset="0"/>
            </a:rPr>
            <a:t> </a:t>
          </a:r>
          <a:r>
            <a:rPr lang="en-GB" b="1" dirty="0">
              <a:cs typeface="Arial" panose="020B0604020202020204" pitchFamily="34" charset="0"/>
            </a:rPr>
            <a:t>1</a:t>
          </a:r>
          <a:r>
            <a:rPr lang="en-GB" i="1" dirty="0">
              <a:cs typeface="Arial" panose="020B0604020202020204" pitchFamily="34" charset="0"/>
            </a:rPr>
            <a:t>: </a:t>
          </a:r>
          <a:r>
            <a:rPr lang="tr-TR" i="1" dirty="0" smtClean="0">
              <a:cs typeface="Arial" panose="020B0604020202020204" pitchFamily="34" charset="0"/>
            </a:rPr>
            <a:t>Uluslararası unsur belirlenir</a:t>
          </a:r>
          <a:r>
            <a:rPr lang="en-GB" i="1" dirty="0" smtClean="0">
              <a:cs typeface="Arial" panose="020B0604020202020204" pitchFamily="34" charset="0"/>
            </a:rPr>
            <a:t> </a:t>
          </a:r>
          <a:endParaRPr lang="en-GB" dirty="0"/>
        </a:p>
      </dgm:t>
    </dgm:pt>
    <dgm:pt modelId="{C35F6F9B-CEE8-4F6E-9B73-59011540D1B5}" type="parTrans" cxnId="{D167D995-3DCE-4A2E-926F-7EB79E16C602}">
      <dgm:prSet/>
      <dgm:spPr/>
      <dgm:t>
        <a:bodyPr/>
        <a:lstStyle/>
        <a:p>
          <a:endParaRPr lang="en-GB"/>
        </a:p>
      </dgm:t>
    </dgm:pt>
    <dgm:pt modelId="{CCF26C20-3D67-4A0F-A86B-F7ECF91E0B57}" type="sibTrans" cxnId="{D167D995-3DCE-4A2E-926F-7EB79E16C602}">
      <dgm:prSet/>
      <dgm:spPr/>
      <dgm:t>
        <a:bodyPr/>
        <a:lstStyle/>
        <a:p>
          <a:endParaRPr lang="en-GB"/>
        </a:p>
      </dgm:t>
    </dgm:pt>
    <dgm:pt modelId="{D2C43026-6EBC-40E9-8051-6F477BFA81E0}">
      <dgm:prSet phldrT="[Text]"/>
      <dgm:spPr/>
      <dgm:t>
        <a:bodyPr/>
        <a:lstStyle/>
        <a:p>
          <a:pPr algn="just"/>
          <a:r>
            <a:rPr lang="tr-TR" b="1" dirty="0" smtClean="0">
              <a:cs typeface="Arial" panose="020B0604020202020204" pitchFamily="34" charset="0"/>
            </a:rPr>
            <a:t>Adım</a:t>
          </a:r>
          <a:r>
            <a:rPr lang="en-GB" b="1" dirty="0" smtClean="0">
              <a:cs typeface="Arial" panose="020B0604020202020204" pitchFamily="34" charset="0"/>
            </a:rPr>
            <a:t> </a:t>
          </a:r>
          <a:r>
            <a:rPr lang="en-GB" b="1" dirty="0">
              <a:cs typeface="Arial" panose="020B0604020202020204" pitchFamily="34" charset="0"/>
            </a:rPr>
            <a:t>2</a:t>
          </a:r>
          <a:r>
            <a:rPr lang="en-GB" i="1" dirty="0">
              <a:cs typeface="Arial" panose="020B0604020202020204" pitchFamily="34" charset="0"/>
            </a:rPr>
            <a:t>: </a:t>
          </a:r>
          <a:r>
            <a:rPr lang="tr-TR" i="1" dirty="0" smtClean="0">
              <a:cs typeface="Arial" panose="020B0604020202020204" pitchFamily="34" charset="0"/>
            </a:rPr>
            <a:t>Yerel makam, hangi gerçeklerin açıklığa kavuşturulması veya delillerin toplanması gerektiğini belirler.</a:t>
          </a:r>
          <a:endParaRPr lang="en-GB" dirty="0"/>
        </a:p>
      </dgm:t>
    </dgm:pt>
    <dgm:pt modelId="{8A83E9BE-7D26-42C3-A7D7-80062A26D9CB}" type="parTrans" cxnId="{B6C8DED4-5745-42CD-8C5F-F492B04A876E}">
      <dgm:prSet/>
      <dgm:spPr/>
      <dgm:t>
        <a:bodyPr/>
        <a:lstStyle/>
        <a:p>
          <a:endParaRPr lang="en-GB"/>
        </a:p>
      </dgm:t>
    </dgm:pt>
    <dgm:pt modelId="{6251F902-B282-4E45-A2C3-054B87D1F06C}" type="sibTrans" cxnId="{B6C8DED4-5745-42CD-8C5F-F492B04A876E}">
      <dgm:prSet/>
      <dgm:spPr/>
      <dgm:t>
        <a:bodyPr/>
        <a:lstStyle/>
        <a:p>
          <a:endParaRPr lang="en-GB"/>
        </a:p>
      </dgm:t>
    </dgm:pt>
    <dgm:pt modelId="{03E8CFDF-6B2F-4591-AC43-5F25F37959DB}">
      <dgm:prSet phldrT="[Text]"/>
      <dgm:spPr/>
      <dgm:t>
        <a:bodyPr/>
        <a:lstStyle/>
        <a:p>
          <a:pPr algn="just"/>
          <a:r>
            <a:rPr lang="tr-TR" b="1" dirty="0" smtClean="0">
              <a:cs typeface="Arial" panose="020B0604020202020204" pitchFamily="34" charset="0"/>
            </a:rPr>
            <a:t>Adım</a:t>
          </a:r>
          <a:r>
            <a:rPr lang="en-GB" b="1" dirty="0" smtClean="0">
              <a:cs typeface="Arial" panose="020B0604020202020204" pitchFamily="34" charset="0"/>
            </a:rPr>
            <a:t> </a:t>
          </a:r>
          <a:r>
            <a:rPr lang="en-GB" b="1" dirty="0">
              <a:cs typeface="Arial" panose="020B0604020202020204" pitchFamily="34" charset="0"/>
            </a:rPr>
            <a:t>3</a:t>
          </a:r>
          <a:r>
            <a:rPr lang="en-GB" i="1" dirty="0">
              <a:cs typeface="Arial" panose="020B0604020202020204" pitchFamily="34" charset="0"/>
            </a:rPr>
            <a:t>: </a:t>
          </a:r>
          <a:r>
            <a:rPr lang="tr-TR" i="1" dirty="0" smtClean="0">
              <a:cs typeface="Arial" panose="020B0604020202020204" pitchFamily="34" charset="0"/>
            </a:rPr>
            <a:t>Yerel makam hangi düzeyde işbirliğine ihtiyaç olduğuna karar verir</a:t>
          </a:r>
          <a:endParaRPr lang="en-GB" dirty="0"/>
        </a:p>
      </dgm:t>
    </dgm:pt>
    <dgm:pt modelId="{39F0876A-2049-474F-8153-AE12B207D4ED}" type="parTrans" cxnId="{15AA90C9-195B-4202-8FAE-37CDF42DC54A}">
      <dgm:prSet/>
      <dgm:spPr/>
      <dgm:t>
        <a:bodyPr/>
        <a:lstStyle/>
        <a:p>
          <a:endParaRPr lang="en-GB"/>
        </a:p>
      </dgm:t>
    </dgm:pt>
    <dgm:pt modelId="{7130FFAE-23E2-42AB-8DF9-3E3B606EA1F1}" type="sibTrans" cxnId="{15AA90C9-195B-4202-8FAE-37CDF42DC54A}">
      <dgm:prSet/>
      <dgm:spPr/>
      <dgm:t>
        <a:bodyPr/>
        <a:lstStyle/>
        <a:p>
          <a:endParaRPr lang="en-GB"/>
        </a:p>
      </dgm:t>
    </dgm:pt>
    <dgm:pt modelId="{D67B9855-30CA-4B69-8E89-B58AECE74B0D}">
      <dgm:prSet phldrT="[Text]"/>
      <dgm:spPr/>
      <dgm:t>
        <a:bodyPr/>
        <a:lstStyle/>
        <a:p>
          <a:pPr algn="just"/>
          <a:r>
            <a:rPr lang="tr-TR" b="1" dirty="0" smtClean="0">
              <a:cs typeface="Arial" panose="020B0604020202020204" pitchFamily="34" charset="0"/>
            </a:rPr>
            <a:t>Adım</a:t>
          </a:r>
          <a:r>
            <a:rPr lang="en-US" b="1" dirty="0" smtClean="0"/>
            <a:t> </a:t>
          </a:r>
          <a:r>
            <a:rPr lang="en-US" b="1" dirty="0"/>
            <a:t>4</a:t>
          </a:r>
          <a:r>
            <a:rPr lang="en-US" dirty="0"/>
            <a:t>: </a:t>
          </a:r>
          <a:r>
            <a:rPr lang="tr-TR" dirty="0" smtClean="0"/>
            <a:t>MLA yasal çerçevesini izleyen yerel makam yardım prosedürünü başlatır (varyasyonlar)</a:t>
          </a:r>
          <a:endParaRPr lang="en-GB" dirty="0"/>
        </a:p>
      </dgm:t>
    </dgm:pt>
    <dgm:pt modelId="{9C586F1F-E9FD-488C-8FEB-A374116A82DF}" type="parTrans" cxnId="{7B22C53D-BCA7-4B64-A8D4-5E2A88CB7168}">
      <dgm:prSet/>
      <dgm:spPr/>
      <dgm:t>
        <a:bodyPr/>
        <a:lstStyle/>
        <a:p>
          <a:endParaRPr lang="en-GB"/>
        </a:p>
      </dgm:t>
    </dgm:pt>
    <dgm:pt modelId="{18CA57ED-17E1-4ED1-A65C-E613A28F23AE}" type="sibTrans" cxnId="{7B22C53D-BCA7-4B64-A8D4-5E2A88CB7168}">
      <dgm:prSet/>
      <dgm:spPr/>
      <dgm:t>
        <a:bodyPr/>
        <a:lstStyle/>
        <a:p>
          <a:endParaRPr lang="en-GB"/>
        </a:p>
      </dgm:t>
    </dgm:pt>
    <dgm:pt modelId="{CFE6A816-EE38-4556-B48D-B6B53EABA66F}">
      <dgm:prSet phldrT="[Text]"/>
      <dgm:spPr/>
      <dgm:t>
        <a:bodyPr/>
        <a:lstStyle/>
        <a:p>
          <a:pPr algn="just"/>
          <a:r>
            <a:rPr lang="tr-TR" b="1" dirty="0" smtClean="0">
              <a:cs typeface="Arial" panose="020B0604020202020204" pitchFamily="34" charset="0"/>
            </a:rPr>
            <a:t>Adım</a:t>
          </a:r>
          <a:r>
            <a:rPr lang="en-GB" b="1" dirty="0" smtClean="0">
              <a:cs typeface="Arial" panose="020B0604020202020204" pitchFamily="34" charset="0"/>
            </a:rPr>
            <a:t> </a:t>
          </a:r>
          <a:r>
            <a:rPr lang="en-GB" b="1" dirty="0">
              <a:cs typeface="Arial" panose="020B0604020202020204" pitchFamily="34" charset="0"/>
            </a:rPr>
            <a:t>5</a:t>
          </a:r>
          <a:r>
            <a:rPr lang="en-GB" dirty="0">
              <a:cs typeface="Arial" panose="020B0604020202020204" pitchFamily="34" charset="0"/>
            </a:rPr>
            <a:t>:</a:t>
          </a:r>
          <a:r>
            <a:rPr lang="en-GB" b="1" dirty="0">
              <a:cs typeface="Arial" panose="020B0604020202020204" pitchFamily="34" charset="0"/>
            </a:rPr>
            <a:t> </a:t>
          </a:r>
          <a:r>
            <a:rPr lang="tr-TR" b="0" i="1" dirty="0" smtClean="0">
              <a:cs typeface="Arial" panose="020B0604020202020204" pitchFamily="34" charset="0"/>
            </a:rPr>
            <a:t>Karşılıklı Adli Yardım Talep Mektubu gönderilir</a:t>
          </a:r>
          <a:r>
            <a:rPr lang="en-GB" b="0" i="1" dirty="0" smtClean="0">
              <a:cs typeface="Arial" panose="020B0604020202020204" pitchFamily="34" charset="0"/>
            </a:rPr>
            <a:t> </a:t>
          </a:r>
          <a:endParaRPr lang="en-GB" b="0" i="1" dirty="0"/>
        </a:p>
      </dgm:t>
    </dgm:pt>
    <dgm:pt modelId="{E6842191-924E-4C4C-9023-A5ED02B7E9CA}" type="parTrans" cxnId="{9D44E23F-A6E8-4EE7-8134-ABCCAC3C9D49}">
      <dgm:prSet/>
      <dgm:spPr/>
      <dgm:t>
        <a:bodyPr/>
        <a:lstStyle/>
        <a:p>
          <a:endParaRPr lang="en-GB"/>
        </a:p>
      </dgm:t>
    </dgm:pt>
    <dgm:pt modelId="{05AD4850-8D2E-4CE7-9484-0E4CE0FFDC16}" type="sibTrans" cxnId="{9D44E23F-A6E8-4EE7-8134-ABCCAC3C9D49}">
      <dgm:prSet/>
      <dgm:spPr/>
      <dgm:t>
        <a:bodyPr/>
        <a:lstStyle/>
        <a:p>
          <a:endParaRPr lang="en-GB"/>
        </a:p>
      </dgm:t>
    </dgm:pt>
    <dgm:pt modelId="{D49D3713-8B36-49A1-A871-289F50659A31}" type="pres">
      <dgm:prSet presAssocID="{F7A60466-050F-4FAB-81C9-333DBBDA5025}" presName="outerComposite" presStyleCnt="0">
        <dgm:presLayoutVars>
          <dgm:chMax val="5"/>
          <dgm:dir/>
          <dgm:resizeHandles val="exact"/>
        </dgm:presLayoutVars>
      </dgm:prSet>
      <dgm:spPr/>
      <dgm:t>
        <a:bodyPr/>
        <a:lstStyle/>
        <a:p>
          <a:endParaRPr lang="tr-TR"/>
        </a:p>
      </dgm:t>
    </dgm:pt>
    <dgm:pt modelId="{7F16E418-AF09-4F21-96C0-C435EDA75404}" type="pres">
      <dgm:prSet presAssocID="{F7A60466-050F-4FAB-81C9-333DBBDA5025}" presName="dummyMaxCanvas" presStyleCnt="0">
        <dgm:presLayoutVars/>
      </dgm:prSet>
      <dgm:spPr/>
    </dgm:pt>
    <dgm:pt modelId="{B11FE610-347E-4DC6-963D-5A8D93D8B534}" type="pres">
      <dgm:prSet presAssocID="{F7A60466-050F-4FAB-81C9-333DBBDA5025}" presName="FiveNodes_1" presStyleLbl="node1" presStyleIdx="0" presStyleCnt="5">
        <dgm:presLayoutVars>
          <dgm:bulletEnabled val="1"/>
        </dgm:presLayoutVars>
      </dgm:prSet>
      <dgm:spPr/>
      <dgm:t>
        <a:bodyPr/>
        <a:lstStyle/>
        <a:p>
          <a:endParaRPr lang="tr-TR"/>
        </a:p>
      </dgm:t>
    </dgm:pt>
    <dgm:pt modelId="{5E518954-471A-4A0A-8052-11BC5FD08113}" type="pres">
      <dgm:prSet presAssocID="{F7A60466-050F-4FAB-81C9-333DBBDA5025}" presName="FiveNodes_2" presStyleLbl="node1" presStyleIdx="1" presStyleCnt="5">
        <dgm:presLayoutVars>
          <dgm:bulletEnabled val="1"/>
        </dgm:presLayoutVars>
      </dgm:prSet>
      <dgm:spPr/>
      <dgm:t>
        <a:bodyPr/>
        <a:lstStyle/>
        <a:p>
          <a:endParaRPr lang="tr-TR"/>
        </a:p>
      </dgm:t>
    </dgm:pt>
    <dgm:pt modelId="{FA0C563D-4AC4-49D4-8B82-2B3DA636C5B8}" type="pres">
      <dgm:prSet presAssocID="{F7A60466-050F-4FAB-81C9-333DBBDA5025}" presName="FiveNodes_3" presStyleLbl="node1" presStyleIdx="2" presStyleCnt="5">
        <dgm:presLayoutVars>
          <dgm:bulletEnabled val="1"/>
        </dgm:presLayoutVars>
      </dgm:prSet>
      <dgm:spPr/>
      <dgm:t>
        <a:bodyPr/>
        <a:lstStyle/>
        <a:p>
          <a:endParaRPr lang="tr-TR"/>
        </a:p>
      </dgm:t>
    </dgm:pt>
    <dgm:pt modelId="{872E5D92-8A5B-4F0B-A582-AD2EC26DE1F1}" type="pres">
      <dgm:prSet presAssocID="{F7A60466-050F-4FAB-81C9-333DBBDA5025}" presName="FiveNodes_4" presStyleLbl="node1" presStyleIdx="3" presStyleCnt="5">
        <dgm:presLayoutVars>
          <dgm:bulletEnabled val="1"/>
        </dgm:presLayoutVars>
      </dgm:prSet>
      <dgm:spPr/>
      <dgm:t>
        <a:bodyPr/>
        <a:lstStyle/>
        <a:p>
          <a:endParaRPr lang="tr-TR"/>
        </a:p>
      </dgm:t>
    </dgm:pt>
    <dgm:pt modelId="{1570E3C4-0EB5-4850-977D-D7BF7804F5C5}" type="pres">
      <dgm:prSet presAssocID="{F7A60466-050F-4FAB-81C9-333DBBDA5025}" presName="FiveNodes_5" presStyleLbl="node1" presStyleIdx="4" presStyleCnt="5" custLinFactNeighborY="-1300">
        <dgm:presLayoutVars>
          <dgm:bulletEnabled val="1"/>
        </dgm:presLayoutVars>
      </dgm:prSet>
      <dgm:spPr/>
      <dgm:t>
        <a:bodyPr/>
        <a:lstStyle/>
        <a:p>
          <a:endParaRPr lang="tr-TR"/>
        </a:p>
      </dgm:t>
    </dgm:pt>
    <dgm:pt modelId="{9D632434-7AD9-454C-A5B8-907A8A8AE164}" type="pres">
      <dgm:prSet presAssocID="{F7A60466-050F-4FAB-81C9-333DBBDA5025}" presName="FiveConn_1-2" presStyleLbl="fgAccFollowNode1" presStyleIdx="0" presStyleCnt="4">
        <dgm:presLayoutVars>
          <dgm:bulletEnabled val="1"/>
        </dgm:presLayoutVars>
      </dgm:prSet>
      <dgm:spPr/>
      <dgm:t>
        <a:bodyPr/>
        <a:lstStyle/>
        <a:p>
          <a:endParaRPr lang="tr-TR"/>
        </a:p>
      </dgm:t>
    </dgm:pt>
    <dgm:pt modelId="{E307F77B-0ACB-4F07-895E-E85A60F4A63D}" type="pres">
      <dgm:prSet presAssocID="{F7A60466-050F-4FAB-81C9-333DBBDA5025}" presName="FiveConn_2-3" presStyleLbl="fgAccFollowNode1" presStyleIdx="1" presStyleCnt="4">
        <dgm:presLayoutVars>
          <dgm:bulletEnabled val="1"/>
        </dgm:presLayoutVars>
      </dgm:prSet>
      <dgm:spPr/>
      <dgm:t>
        <a:bodyPr/>
        <a:lstStyle/>
        <a:p>
          <a:endParaRPr lang="tr-TR"/>
        </a:p>
      </dgm:t>
    </dgm:pt>
    <dgm:pt modelId="{AE8D6596-348E-4ED8-990E-2F72A02FE46C}" type="pres">
      <dgm:prSet presAssocID="{F7A60466-050F-4FAB-81C9-333DBBDA5025}" presName="FiveConn_3-4" presStyleLbl="fgAccFollowNode1" presStyleIdx="2" presStyleCnt="4">
        <dgm:presLayoutVars>
          <dgm:bulletEnabled val="1"/>
        </dgm:presLayoutVars>
      </dgm:prSet>
      <dgm:spPr/>
      <dgm:t>
        <a:bodyPr/>
        <a:lstStyle/>
        <a:p>
          <a:endParaRPr lang="tr-TR"/>
        </a:p>
      </dgm:t>
    </dgm:pt>
    <dgm:pt modelId="{49D1460C-DD90-4744-A72E-5022D2D8FCAD}" type="pres">
      <dgm:prSet presAssocID="{F7A60466-050F-4FAB-81C9-333DBBDA5025}" presName="FiveConn_4-5" presStyleLbl="fgAccFollowNode1" presStyleIdx="3" presStyleCnt="4">
        <dgm:presLayoutVars>
          <dgm:bulletEnabled val="1"/>
        </dgm:presLayoutVars>
      </dgm:prSet>
      <dgm:spPr/>
      <dgm:t>
        <a:bodyPr/>
        <a:lstStyle/>
        <a:p>
          <a:endParaRPr lang="tr-TR"/>
        </a:p>
      </dgm:t>
    </dgm:pt>
    <dgm:pt modelId="{3E52C829-E91D-421E-9F26-EF40DA920C07}" type="pres">
      <dgm:prSet presAssocID="{F7A60466-050F-4FAB-81C9-333DBBDA5025}" presName="FiveNodes_1_text" presStyleLbl="node1" presStyleIdx="4" presStyleCnt="5">
        <dgm:presLayoutVars>
          <dgm:bulletEnabled val="1"/>
        </dgm:presLayoutVars>
      </dgm:prSet>
      <dgm:spPr/>
      <dgm:t>
        <a:bodyPr/>
        <a:lstStyle/>
        <a:p>
          <a:endParaRPr lang="tr-TR"/>
        </a:p>
      </dgm:t>
    </dgm:pt>
    <dgm:pt modelId="{FEB94570-78AE-4C71-AD3D-B3E2E41E4F95}" type="pres">
      <dgm:prSet presAssocID="{F7A60466-050F-4FAB-81C9-333DBBDA5025}" presName="FiveNodes_2_text" presStyleLbl="node1" presStyleIdx="4" presStyleCnt="5">
        <dgm:presLayoutVars>
          <dgm:bulletEnabled val="1"/>
        </dgm:presLayoutVars>
      </dgm:prSet>
      <dgm:spPr/>
      <dgm:t>
        <a:bodyPr/>
        <a:lstStyle/>
        <a:p>
          <a:endParaRPr lang="tr-TR"/>
        </a:p>
      </dgm:t>
    </dgm:pt>
    <dgm:pt modelId="{F57F605C-A428-4198-89A0-9FEF5A61E9FC}" type="pres">
      <dgm:prSet presAssocID="{F7A60466-050F-4FAB-81C9-333DBBDA5025}" presName="FiveNodes_3_text" presStyleLbl="node1" presStyleIdx="4" presStyleCnt="5">
        <dgm:presLayoutVars>
          <dgm:bulletEnabled val="1"/>
        </dgm:presLayoutVars>
      </dgm:prSet>
      <dgm:spPr/>
      <dgm:t>
        <a:bodyPr/>
        <a:lstStyle/>
        <a:p>
          <a:endParaRPr lang="tr-TR"/>
        </a:p>
      </dgm:t>
    </dgm:pt>
    <dgm:pt modelId="{B7D7EC88-358D-4DCE-9AA7-72C1BE8FC72D}" type="pres">
      <dgm:prSet presAssocID="{F7A60466-050F-4FAB-81C9-333DBBDA5025}" presName="FiveNodes_4_text" presStyleLbl="node1" presStyleIdx="4" presStyleCnt="5">
        <dgm:presLayoutVars>
          <dgm:bulletEnabled val="1"/>
        </dgm:presLayoutVars>
      </dgm:prSet>
      <dgm:spPr/>
      <dgm:t>
        <a:bodyPr/>
        <a:lstStyle/>
        <a:p>
          <a:endParaRPr lang="tr-TR"/>
        </a:p>
      </dgm:t>
    </dgm:pt>
    <dgm:pt modelId="{B62D2397-C7EE-4451-8AAC-B4015EDF65D9}" type="pres">
      <dgm:prSet presAssocID="{F7A60466-050F-4FAB-81C9-333DBBDA5025}" presName="FiveNodes_5_text" presStyleLbl="node1" presStyleIdx="4" presStyleCnt="5">
        <dgm:presLayoutVars>
          <dgm:bulletEnabled val="1"/>
        </dgm:presLayoutVars>
      </dgm:prSet>
      <dgm:spPr/>
      <dgm:t>
        <a:bodyPr/>
        <a:lstStyle/>
        <a:p>
          <a:endParaRPr lang="tr-TR"/>
        </a:p>
      </dgm:t>
    </dgm:pt>
  </dgm:ptLst>
  <dgm:cxnLst>
    <dgm:cxn modelId="{ACF803DA-18C3-4E65-A3F4-A9065A887306}" type="presOf" srcId="{D67B9855-30CA-4B69-8E89-B58AECE74B0D}" destId="{B7D7EC88-358D-4DCE-9AA7-72C1BE8FC72D}" srcOrd="1" destOrd="0" presId="urn:microsoft.com/office/officeart/2005/8/layout/vProcess5"/>
    <dgm:cxn modelId="{9D44E23F-A6E8-4EE7-8134-ABCCAC3C9D49}" srcId="{F7A60466-050F-4FAB-81C9-333DBBDA5025}" destId="{CFE6A816-EE38-4556-B48D-B6B53EABA66F}" srcOrd="4" destOrd="0" parTransId="{E6842191-924E-4C4C-9023-A5ED02B7E9CA}" sibTransId="{05AD4850-8D2E-4CE7-9484-0E4CE0FFDC16}"/>
    <dgm:cxn modelId="{D167D995-3DCE-4A2E-926F-7EB79E16C602}" srcId="{F7A60466-050F-4FAB-81C9-333DBBDA5025}" destId="{7A452A7C-B6BC-4B77-9442-DD3FF081B7B6}" srcOrd="0" destOrd="0" parTransId="{C35F6F9B-CEE8-4F6E-9B73-59011540D1B5}" sibTransId="{CCF26C20-3D67-4A0F-A86B-F7ECF91E0B57}"/>
    <dgm:cxn modelId="{6D950F09-7D21-4A97-97CD-834693987D10}" type="presOf" srcId="{D2C43026-6EBC-40E9-8051-6F477BFA81E0}" destId="{FEB94570-78AE-4C71-AD3D-B3E2E41E4F95}" srcOrd="1" destOrd="0" presId="urn:microsoft.com/office/officeart/2005/8/layout/vProcess5"/>
    <dgm:cxn modelId="{E39A50FC-9F8A-4E3A-B016-188593E762ED}" type="presOf" srcId="{7A452A7C-B6BC-4B77-9442-DD3FF081B7B6}" destId="{B11FE610-347E-4DC6-963D-5A8D93D8B534}" srcOrd="0" destOrd="0" presId="urn:microsoft.com/office/officeart/2005/8/layout/vProcess5"/>
    <dgm:cxn modelId="{B6C8DED4-5745-42CD-8C5F-F492B04A876E}" srcId="{F7A60466-050F-4FAB-81C9-333DBBDA5025}" destId="{D2C43026-6EBC-40E9-8051-6F477BFA81E0}" srcOrd="1" destOrd="0" parTransId="{8A83E9BE-7D26-42C3-A7D7-80062A26D9CB}" sibTransId="{6251F902-B282-4E45-A2C3-054B87D1F06C}"/>
    <dgm:cxn modelId="{4873BF82-82B3-4F68-97AD-E7CFDEA6E2F1}" type="presOf" srcId="{CFE6A816-EE38-4556-B48D-B6B53EABA66F}" destId="{1570E3C4-0EB5-4850-977D-D7BF7804F5C5}" srcOrd="0" destOrd="0" presId="urn:microsoft.com/office/officeart/2005/8/layout/vProcess5"/>
    <dgm:cxn modelId="{A3862F15-0F0A-4848-9F45-0F15FB3CE876}" type="presOf" srcId="{CFE6A816-EE38-4556-B48D-B6B53EABA66F}" destId="{B62D2397-C7EE-4451-8AAC-B4015EDF65D9}" srcOrd="1" destOrd="0" presId="urn:microsoft.com/office/officeart/2005/8/layout/vProcess5"/>
    <dgm:cxn modelId="{6A26605C-4C3B-4316-8104-B60FD34739E6}" type="presOf" srcId="{6251F902-B282-4E45-A2C3-054B87D1F06C}" destId="{E307F77B-0ACB-4F07-895E-E85A60F4A63D}" srcOrd="0" destOrd="0" presId="urn:microsoft.com/office/officeart/2005/8/layout/vProcess5"/>
    <dgm:cxn modelId="{7B22C53D-BCA7-4B64-A8D4-5E2A88CB7168}" srcId="{F7A60466-050F-4FAB-81C9-333DBBDA5025}" destId="{D67B9855-30CA-4B69-8E89-B58AECE74B0D}" srcOrd="3" destOrd="0" parTransId="{9C586F1F-E9FD-488C-8FEB-A374116A82DF}" sibTransId="{18CA57ED-17E1-4ED1-A65C-E613A28F23AE}"/>
    <dgm:cxn modelId="{3FF477DC-02D7-43AF-A031-AE65D76EFB84}" type="presOf" srcId="{7A452A7C-B6BC-4B77-9442-DD3FF081B7B6}" destId="{3E52C829-E91D-421E-9F26-EF40DA920C07}" srcOrd="1" destOrd="0" presId="urn:microsoft.com/office/officeart/2005/8/layout/vProcess5"/>
    <dgm:cxn modelId="{CBA9C324-6B90-4AEE-AF8B-FDBF3E02A060}" type="presOf" srcId="{03E8CFDF-6B2F-4591-AC43-5F25F37959DB}" destId="{F57F605C-A428-4198-89A0-9FEF5A61E9FC}" srcOrd="1" destOrd="0" presId="urn:microsoft.com/office/officeart/2005/8/layout/vProcess5"/>
    <dgm:cxn modelId="{DD231A79-9AFB-401D-9415-3D12B78FBBF7}" type="presOf" srcId="{03E8CFDF-6B2F-4591-AC43-5F25F37959DB}" destId="{FA0C563D-4AC4-49D4-8B82-2B3DA636C5B8}" srcOrd="0" destOrd="0" presId="urn:microsoft.com/office/officeart/2005/8/layout/vProcess5"/>
    <dgm:cxn modelId="{E3DC54EA-F92D-4456-B2E9-DE635B50BC83}" type="presOf" srcId="{18CA57ED-17E1-4ED1-A65C-E613A28F23AE}" destId="{49D1460C-DD90-4744-A72E-5022D2D8FCAD}" srcOrd="0" destOrd="0" presId="urn:microsoft.com/office/officeart/2005/8/layout/vProcess5"/>
    <dgm:cxn modelId="{15AA90C9-195B-4202-8FAE-37CDF42DC54A}" srcId="{F7A60466-050F-4FAB-81C9-333DBBDA5025}" destId="{03E8CFDF-6B2F-4591-AC43-5F25F37959DB}" srcOrd="2" destOrd="0" parTransId="{39F0876A-2049-474F-8153-AE12B207D4ED}" sibTransId="{7130FFAE-23E2-42AB-8DF9-3E3B606EA1F1}"/>
    <dgm:cxn modelId="{39F636DC-E91E-4F85-A1B0-6B86147EC98F}" type="presOf" srcId="{7130FFAE-23E2-42AB-8DF9-3E3B606EA1F1}" destId="{AE8D6596-348E-4ED8-990E-2F72A02FE46C}" srcOrd="0" destOrd="0" presId="urn:microsoft.com/office/officeart/2005/8/layout/vProcess5"/>
    <dgm:cxn modelId="{76D0543C-A545-4634-B480-34F3B85BA76D}" type="presOf" srcId="{F7A60466-050F-4FAB-81C9-333DBBDA5025}" destId="{D49D3713-8B36-49A1-A871-289F50659A31}" srcOrd="0" destOrd="0" presId="urn:microsoft.com/office/officeart/2005/8/layout/vProcess5"/>
    <dgm:cxn modelId="{BE9135E3-24B2-4C84-8469-988D82CDE22D}" type="presOf" srcId="{D2C43026-6EBC-40E9-8051-6F477BFA81E0}" destId="{5E518954-471A-4A0A-8052-11BC5FD08113}" srcOrd="0" destOrd="0" presId="urn:microsoft.com/office/officeart/2005/8/layout/vProcess5"/>
    <dgm:cxn modelId="{8BDB7FE6-7A7C-4B90-8970-35008BF7D93A}" type="presOf" srcId="{CCF26C20-3D67-4A0F-A86B-F7ECF91E0B57}" destId="{9D632434-7AD9-454C-A5B8-907A8A8AE164}" srcOrd="0" destOrd="0" presId="urn:microsoft.com/office/officeart/2005/8/layout/vProcess5"/>
    <dgm:cxn modelId="{54F087EF-7C3F-44DF-8827-905995F94191}" type="presOf" srcId="{D67B9855-30CA-4B69-8E89-B58AECE74B0D}" destId="{872E5D92-8A5B-4F0B-A582-AD2EC26DE1F1}" srcOrd="0" destOrd="0" presId="urn:microsoft.com/office/officeart/2005/8/layout/vProcess5"/>
    <dgm:cxn modelId="{9D2D6E99-7E40-4499-8ECD-8FA7A348F51B}" type="presParOf" srcId="{D49D3713-8B36-49A1-A871-289F50659A31}" destId="{7F16E418-AF09-4F21-96C0-C435EDA75404}" srcOrd="0" destOrd="0" presId="urn:microsoft.com/office/officeart/2005/8/layout/vProcess5"/>
    <dgm:cxn modelId="{FC17CB6E-0240-4B35-85A6-5EF2323CCD5C}" type="presParOf" srcId="{D49D3713-8B36-49A1-A871-289F50659A31}" destId="{B11FE610-347E-4DC6-963D-5A8D93D8B534}" srcOrd="1" destOrd="0" presId="urn:microsoft.com/office/officeart/2005/8/layout/vProcess5"/>
    <dgm:cxn modelId="{05C71309-35F5-45F7-B98C-08D49DB47DCD}" type="presParOf" srcId="{D49D3713-8B36-49A1-A871-289F50659A31}" destId="{5E518954-471A-4A0A-8052-11BC5FD08113}" srcOrd="2" destOrd="0" presId="urn:microsoft.com/office/officeart/2005/8/layout/vProcess5"/>
    <dgm:cxn modelId="{88F81899-95A6-4DAE-AC6F-4FCC082B8248}" type="presParOf" srcId="{D49D3713-8B36-49A1-A871-289F50659A31}" destId="{FA0C563D-4AC4-49D4-8B82-2B3DA636C5B8}" srcOrd="3" destOrd="0" presId="urn:microsoft.com/office/officeart/2005/8/layout/vProcess5"/>
    <dgm:cxn modelId="{10B3898A-65C7-48B8-9496-6E147EFB7121}" type="presParOf" srcId="{D49D3713-8B36-49A1-A871-289F50659A31}" destId="{872E5D92-8A5B-4F0B-A582-AD2EC26DE1F1}" srcOrd="4" destOrd="0" presId="urn:microsoft.com/office/officeart/2005/8/layout/vProcess5"/>
    <dgm:cxn modelId="{2DB751CE-8376-44A1-B95C-6CF32841298F}" type="presParOf" srcId="{D49D3713-8B36-49A1-A871-289F50659A31}" destId="{1570E3C4-0EB5-4850-977D-D7BF7804F5C5}" srcOrd="5" destOrd="0" presId="urn:microsoft.com/office/officeart/2005/8/layout/vProcess5"/>
    <dgm:cxn modelId="{A6B19ED9-9181-4088-8836-168F4ED795F1}" type="presParOf" srcId="{D49D3713-8B36-49A1-A871-289F50659A31}" destId="{9D632434-7AD9-454C-A5B8-907A8A8AE164}" srcOrd="6" destOrd="0" presId="urn:microsoft.com/office/officeart/2005/8/layout/vProcess5"/>
    <dgm:cxn modelId="{6B4A13BA-F312-4C33-B196-4FD78C5385AD}" type="presParOf" srcId="{D49D3713-8B36-49A1-A871-289F50659A31}" destId="{E307F77B-0ACB-4F07-895E-E85A60F4A63D}" srcOrd="7" destOrd="0" presId="urn:microsoft.com/office/officeart/2005/8/layout/vProcess5"/>
    <dgm:cxn modelId="{4D59C5FA-F44C-4C35-96A6-74A16EB7087A}" type="presParOf" srcId="{D49D3713-8B36-49A1-A871-289F50659A31}" destId="{AE8D6596-348E-4ED8-990E-2F72A02FE46C}" srcOrd="8" destOrd="0" presId="urn:microsoft.com/office/officeart/2005/8/layout/vProcess5"/>
    <dgm:cxn modelId="{1432FF99-2C07-47EB-982C-DCB4EE2EEABA}" type="presParOf" srcId="{D49D3713-8B36-49A1-A871-289F50659A31}" destId="{49D1460C-DD90-4744-A72E-5022D2D8FCAD}" srcOrd="9" destOrd="0" presId="urn:microsoft.com/office/officeart/2005/8/layout/vProcess5"/>
    <dgm:cxn modelId="{1EC654F1-DF48-43BC-99D8-2C036B0109BC}" type="presParOf" srcId="{D49D3713-8B36-49A1-A871-289F50659A31}" destId="{3E52C829-E91D-421E-9F26-EF40DA920C07}" srcOrd="10" destOrd="0" presId="urn:microsoft.com/office/officeart/2005/8/layout/vProcess5"/>
    <dgm:cxn modelId="{0DE18D92-CE48-4FDC-9C6A-4D78A0DA080A}" type="presParOf" srcId="{D49D3713-8B36-49A1-A871-289F50659A31}" destId="{FEB94570-78AE-4C71-AD3D-B3E2E41E4F95}" srcOrd="11" destOrd="0" presId="urn:microsoft.com/office/officeart/2005/8/layout/vProcess5"/>
    <dgm:cxn modelId="{59E48D43-06E9-4423-AFC5-12974E01C5BD}" type="presParOf" srcId="{D49D3713-8B36-49A1-A871-289F50659A31}" destId="{F57F605C-A428-4198-89A0-9FEF5A61E9FC}" srcOrd="12" destOrd="0" presId="urn:microsoft.com/office/officeart/2005/8/layout/vProcess5"/>
    <dgm:cxn modelId="{5568F1AB-B8C7-4B04-8B45-A8A25B3FEC09}" type="presParOf" srcId="{D49D3713-8B36-49A1-A871-289F50659A31}" destId="{B7D7EC88-358D-4DCE-9AA7-72C1BE8FC72D}" srcOrd="13" destOrd="0" presId="urn:microsoft.com/office/officeart/2005/8/layout/vProcess5"/>
    <dgm:cxn modelId="{96689005-0AF1-40D5-93EB-45BF396723FE}" type="presParOf" srcId="{D49D3713-8B36-49A1-A871-289F50659A31}" destId="{B62D2397-C7EE-4451-8AAC-B4015EDF65D9}" srcOrd="14"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7A60466-050F-4FAB-81C9-333DBBDA5025}" type="doc">
      <dgm:prSet loTypeId="urn:microsoft.com/office/officeart/2005/8/layout/vProcess5" loCatId="process" qsTypeId="urn:microsoft.com/office/officeart/2005/8/quickstyle/3d3" qsCatId="3D" csTypeId="urn:microsoft.com/office/officeart/2005/8/colors/accent1_2" csCatId="accent1" phldr="1"/>
      <dgm:spPr/>
      <dgm:t>
        <a:bodyPr/>
        <a:lstStyle/>
        <a:p>
          <a:endParaRPr lang="en-GB"/>
        </a:p>
      </dgm:t>
    </dgm:pt>
    <dgm:pt modelId="{7A452A7C-B6BC-4B77-9442-DD3FF081B7B6}">
      <dgm:prSet phldrT="[Text]"/>
      <dgm:spPr/>
      <dgm:t>
        <a:bodyPr/>
        <a:lstStyle/>
        <a:p>
          <a:pPr algn="just"/>
          <a:r>
            <a:rPr lang="tr-TR" b="1" dirty="0" smtClean="0">
              <a:cs typeface="Arial" panose="020B0604020202020204" pitchFamily="34" charset="0"/>
            </a:rPr>
            <a:t>Adım</a:t>
          </a:r>
          <a:r>
            <a:rPr lang="en-GB" b="1" dirty="0" smtClean="0">
              <a:cs typeface="Arial" panose="020B0604020202020204" pitchFamily="34" charset="0"/>
            </a:rPr>
            <a:t> </a:t>
          </a:r>
          <a:r>
            <a:rPr lang="en-GB" b="1" dirty="0">
              <a:cs typeface="Arial" panose="020B0604020202020204" pitchFamily="34" charset="0"/>
            </a:rPr>
            <a:t>6</a:t>
          </a:r>
          <a:r>
            <a:rPr lang="en-GB" dirty="0">
              <a:cs typeface="Arial" panose="020B0604020202020204" pitchFamily="34" charset="0"/>
            </a:rPr>
            <a:t>: </a:t>
          </a:r>
          <a:r>
            <a:rPr lang="tr-TR" i="1" dirty="0" smtClean="0">
              <a:cs typeface="Arial" panose="020B0604020202020204" pitchFamily="34" charset="0"/>
            </a:rPr>
            <a:t>MLA Talep Mektubu, talep edilen devletin Merkezi veya Yürütme Makamı tarafından alınır</a:t>
          </a:r>
          <a:r>
            <a:rPr lang="en-GB" i="1" dirty="0" smtClean="0">
              <a:cs typeface="Arial" panose="020B0604020202020204" pitchFamily="34" charset="0"/>
            </a:rPr>
            <a:t> </a:t>
          </a:r>
          <a:endParaRPr lang="en-GB" dirty="0"/>
        </a:p>
      </dgm:t>
    </dgm:pt>
    <dgm:pt modelId="{C35F6F9B-CEE8-4F6E-9B73-59011540D1B5}" type="parTrans" cxnId="{D167D995-3DCE-4A2E-926F-7EB79E16C602}">
      <dgm:prSet/>
      <dgm:spPr/>
      <dgm:t>
        <a:bodyPr/>
        <a:lstStyle/>
        <a:p>
          <a:endParaRPr lang="en-GB"/>
        </a:p>
      </dgm:t>
    </dgm:pt>
    <dgm:pt modelId="{CCF26C20-3D67-4A0F-A86B-F7ECF91E0B57}" type="sibTrans" cxnId="{D167D995-3DCE-4A2E-926F-7EB79E16C602}">
      <dgm:prSet/>
      <dgm:spPr/>
      <dgm:t>
        <a:bodyPr/>
        <a:lstStyle/>
        <a:p>
          <a:endParaRPr lang="en-GB"/>
        </a:p>
      </dgm:t>
    </dgm:pt>
    <dgm:pt modelId="{D2C43026-6EBC-40E9-8051-6F477BFA81E0}">
      <dgm:prSet phldrT="[Text]"/>
      <dgm:spPr/>
      <dgm:t>
        <a:bodyPr/>
        <a:lstStyle/>
        <a:p>
          <a:pPr algn="just"/>
          <a:r>
            <a:rPr lang="tr-TR" b="1" dirty="0" smtClean="0">
              <a:cs typeface="Arial" panose="020B0604020202020204" pitchFamily="34" charset="0"/>
            </a:rPr>
            <a:t>Adım</a:t>
          </a:r>
          <a:r>
            <a:rPr lang="en-GB" b="1" dirty="0" smtClean="0">
              <a:cs typeface="Arial" panose="020B0604020202020204" pitchFamily="34" charset="0"/>
            </a:rPr>
            <a:t> </a:t>
          </a:r>
          <a:r>
            <a:rPr lang="en-GB" b="1" dirty="0">
              <a:cs typeface="Arial" panose="020B0604020202020204" pitchFamily="34" charset="0"/>
            </a:rPr>
            <a:t>7</a:t>
          </a:r>
          <a:r>
            <a:rPr lang="en-GB" dirty="0">
              <a:cs typeface="Arial" panose="020B0604020202020204" pitchFamily="34" charset="0"/>
            </a:rPr>
            <a:t>:</a:t>
          </a:r>
          <a:r>
            <a:rPr lang="en-GB" b="1" dirty="0">
              <a:cs typeface="Arial" panose="020B0604020202020204" pitchFamily="34" charset="0"/>
            </a:rPr>
            <a:t> </a:t>
          </a:r>
          <a:r>
            <a:rPr lang="tr-TR" b="0" i="1" dirty="0" smtClean="0">
              <a:cs typeface="Arial" panose="020B0604020202020204" pitchFamily="34" charset="0"/>
            </a:rPr>
            <a:t>Talep edilen devletin Merkezi veya Yürütme Makamı, Talep Mektubunu yerine getirir </a:t>
          </a:r>
          <a:r>
            <a:rPr lang="tr-TR" b="0" i="1" smtClean="0">
              <a:cs typeface="Arial" panose="020B0604020202020204" pitchFamily="34" charset="0"/>
            </a:rPr>
            <a:t>ve cevabı/delili </a:t>
          </a:r>
          <a:r>
            <a:rPr lang="tr-TR" b="0" i="1" dirty="0" smtClean="0">
              <a:cs typeface="Arial" panose="020B0604020202020204" pitchFamily="34" charset="0"/>
            </a:rPr>
            <a:t>gönderir</a:t>
          </a:r>
          <a:r>
            <a:rPr lang="en-GB" b="0" i="1" dirty="0" smtClean="0">
              <a:cs typeface="Arial" panose="020B0604020202020204" pitchFamily="34" charset="0"/>
            </a:rPr>
            <a:t> </a:t>
          </a:r>
          <a:endParaRPr lang="en-GB" b="0" i="1" dirty="0"/>
        </a:p>
      </dgm:t>
    </dgm:pt>
    <dgm:pt modelId="{8A83E9BE-7D26-42C3-A7D7-80062A26D9CB}" type="parTrans" cxnId="{B6C8DED4-5745-42CD-8C5F-F492B04A876E}">
      <dgm:prSet/>
      <dgm:spPr/>
      <dgm:t>
        <a:bodyPr/>
        <a:lstStyle/>
        <a:p>
          <a:endParaRPr lang="en-GB"/>
        </a:p>
      </dgm:t>
    </dgm:pt>
    <dgm:pt modelId="{6251F902-B282-4E45-A2C3-054B87D1F06C}" type="sibTrans" cxnId="{B6C8DED4-5745-42CD-8C5F-F492B04A876E}">
      <dgm:prSet/>
      <dgm:spPr/>
      <dgm:t>
        <a:bodyPr/>
        <a:lstStyle/>
        <a:p>
          <a:endParaRPr lang="en-GB"/>
        </a:p>
      </dgm:t>
    </dgm:pt>
    <dgm:pt modelId="{03E8CFDF-6B2F-4591-AC43-5F25F37959DB}">
      <dgm:prSet phldrT="[Text]"/>
      <dgm:spPr/>
      <dgm:t>
        <a:bodyPr/>
        <a:lstStyle/>
        <a:p>
          <a:pPr algn="just"/>
          <a:r>
            <a:rPr lang="tr-TR" b="1" dirty="0" smtClean="0">
              <a:cs typeface="Arial" panose="020B0604020202020204" pitchFamily="34" charset="0"/>
            </a:rPr>
            <a:t>Adım</a:t>
          </a:r>
          <a:r>
            <a:rPr lang="en-GB" b="1" i="0" dirty="0" smtClean="0">
              <a:cs typeface="Arial" panose="020B0604020202020204" pitchFamily="34" charset="0"/>
            </a:rPr>
            <a:t> </a:t>
          </a:r>
          <a:r>
            <a:rPr lang="en-GB" b="1" i="0" dirty="0">
              <a:cs typeface="Arial" panose="020B0604020202020204" pitchFamily="34" charset="0"/>
            </a:rPr>
            <a:t>8: </a:t>
          </a:r>
          <a:r>
            <a:rPr lang="tr-TR" b="0" i="1" dirty="0" smtClean="0">
              <a:cs typeface="Arial" panose="020B0604020202020204" pitchFamily="34" charset="0"/>
            </a:rPr>
            <a:t>MLA prosedürünü başlatan yerel makam yanıt alır</a:t>
          </a:r>
          <a:endParaRPr lang="en-GB" b="0" i="1" dirty="0"/>
        </a:p>
      </dgm:t>
    </dgm:pt>
    <dgm:pt modelId="{39F0876A-2049-474F-8153-AE12B207D4ED}" type="parTrans" cxnId="{15AA90C9-195B-4202-8FAE-37CDF42DC54A}">
      <dgm:prSet/>
      <dgm:spPr/>
      <dgm:t>
        <a:bodyPr/>
        <a:lstStyle/>
        <a:p>
          <a:endParaRPr lang="en-GB"/>
        </a:p>
      </dgm:t>
    </dgm:pt>
    <dgm:pt modelId="{7130FFAE-23E2-42AB-8DF9-3E3B606EA1F1}" type="sibTrans" cxnId="{15AA90C9-195B-4202-8FAE-37CDF42DC54A}">
      <dgm:prSet/>
      <dgm:spPr/>
      <dgm:t>
        <a:bodyPr/>
        <a:lstStyle/>
        <a:p>
          <a:endParaRPr lang="en-GB"/>
        </a:p>
      </dgm:t>
    </dgm:pt>
    <dgm:pt modelId="{D67B9855-30CA-4B69-8E89-B58AECE74B0D}">
      <dgm:prSet phldrT="[Text]"/>
      <dgm:spPr/>
      <dgm:t>
        <a:bodyPr/>
        <a:lstStyle/>
        <a:p>
          <a:pPr algn="just"/>
          <a:r>
            <a:rPr lang="tr-TR" b="1" dirty="0" smtClean="0">
              <a:cs typeface="Arial" panose="020B0604020202020204" pitchFamily="34" charset="0"/>
            </a:rPr>
            <a:t>Adım</a:t>
          </a:r>
          <a:r>
            <a:rPr lang="en-GB" b="1" dirty="0" smtClean="0">
              <a:cs typeface="Arial" panose="020B0604020202020204" pitchFamily="34" charset="0"/>
            </a:rPr>
            <a:t> </a:t>
          </a:r>
          <a:r>
            <a:rPr lang="en-GB" b="1" dirty="0">
              <a:cs typeface="Arial" panose="020B0604020202020204" pitchFamily="34" charset="0"/>
            </a:rPr>
            <a:t>9</a:t>
          </a:r>
          <a:r>
            <a:rPr lang="en-GB" dirty="0">
              <a:cs typeface="Arial" panose="020B0604020202020204" pitchFamily="34" charset="0"/>
            </a:rPr>
            <a:t>: </a:t>
          </a:r>
          <a:r>
            <a:rPr lang="tr-TR" i="1" dirty="0" smtClean="0">
              <a:cs typeface="Arial" panose="020B0604020202020204" pitchFamily="34" charset="0"/>
            </a:rPr>
            <a:t>Yerel makam yanıtı inceler ve ek talep mektupları da dahil olmak üzere sonraki adımlar hakkında karar verir</a:t>
          </a:r>
          <a:r>
            <a:rPr lang="en-GB" i="1" dirty="0" smtClean="0">
              <a:cs typeface="Arial" panose="020B0604020202020204" pitchFamily="34" charset="0"/>
            </a:rPr>
            <a:t> </a:t>
          </a:r>
          <a:endParaRPr lang="en-GB" dirty="0"/>
        </a:p>
      </dgm:t>
    </dgm:pt>
    <dgm:pt modelId="{9C586F1F-E9FD-488C-8FEB-A374116A82DF}" type="parTrans" cxnId="{7B22C53D-BCA7-4B64-A8D4-5E2A88CB7168}">
      <dgm:prSet/>
      <dgm:spPr/>
      <dgm:t>
        <a:bodyPr/>
        <a:lstStyle/>
        <a:p>
          <a:endParaRPr lang="en-GB"/>
        </a:p>
      </dgm:t>
    </dgm:pt>
    <dgm:pt modelId="{18CA57ED-17E1-4ED1-A65C-E613A28F23AE}" type="sibTrans" cxnId="{7B22C53D-BCA7-4B64-A8D4-5E2A88CB7168}">
      <dgm:prSet/>
      <dgm:spPr/>
      <dgm:t>
        <a:bodyPr/>
        <a:lstStyle/>
        <a:p>
          <a:endParaRPr lang="en-GB"/>
        </a:p>
      </dgm:t>
    </dgm:pt>
    <dgm:pt modelId="{D49D3713-8B36-49A1-A871-289F50659A31}" type="pres">
      <dgm:prSet presAssocID="{F7A60466-050F-4FAB-81C9-333DBBDA5025}" presName="outerComposite" presStyleCnt="0">
        <dgm:presLayoutVars>
          <dgm:chMax val="5"/>
          <dgm:dir/>
          <dgm:resizeHandles val="exact"/>
        </dgm:presLayoutVars>
      </dgm:prSet>
      <dgm:spPr/>
      <dgm:t>
        <a:bodyPr/>
        <a:lstStyle/>
        <a:p>
          <a:endParaRPr lang="tr-TR"/>
        </a:p>
      </dgm:t>
    </dgm:pt>
    <dgm:pt modelId="{7F16E418-AF09-4F21-96C0-C435EDA75404}" type="pres">
      <dgm:prSet presAssocID="{F7A60466-050F-4FAB-81C9-333DBBDA5025}" presName="dummyMaxCanvas" presStyleCnt="0">
        <dgm:presLayoutVars/>
      </dgm:prSet>
      <dgm:spPr/>
    </dgm:pt>
    <dgm:pt modelId="{E3892E7C-CF81-4B0E-865C-F62F9E9E8E48}" type="pres">
      <dgm:prSet presAssocID="{F7A60466-050F-4FAB-81C9-333DBBDA5025}" presName="FourNodes_1" presStyleLbl="node1" presStyleIdx="0" presStyleCnt="4">
        <dgm:presLayoutVars>
          <dgm:bulletEnabled val="1"/>
        </dgm:presLayoutVars>
      </dgm:prSet>
      <dgm:spPr/>
      <dgm:t>
        <a:bodyPr/>
        <a:lstStyle/>
        <a:p>
          <a:endParaRPr lang="tr-TR"/>
        </a:p>
      </dgm:t>
    </dgm:pt>
    <dgm:pt modelId="{AF770465-1E5E-4638-9A1B-92EBE61B5D0C}" type="pres">
      <dgm:prSet presAssocID="{F7A60466-050F-4FAB-81C9-333DBBDA5025}" presName="FourNodes_2" presStyleLbl="node1" presStyleIdx="1" presStyleCnt="4">
        <dgm:presLayoutVars>
          <dgm:bulletEnabled val="1"/>
        </dgm:presLayoutVars>
      </dgm:prSet>
      <dgm:spPr/>
      <dgm:t>
        <a:bodyPr/>
        <a:lstStyle/>
        <a:p>
          <a:endParaRPr lang="tr-TR"/>
        </a:p>
      </dgm:t>
    </dgm:pt>
    <dgm:pt modelId="{D0B16B8F-93CF-4E2B-91BA-862EF9BD9990}" type="pres">
      <dgm:prSet presAssocID="{F7A60466-050F-4FAB-81C9-333DBBDA5025}" presName="FourNodes_3" presStyleLbl="node1" presStyleIdx="2" presStyleCnt="4">
        <dgm:presLayoutVars>
          <dgm:bulletEnabled val="1"/>
        </dgm:presLayoutVars>
      </dgm:prSet>
      <dgm:spPr/>
      <dgm:t>
        <a:bodyPr/>
        <a:lstStyle/>
        <a:p>
          <a:endParaRPr lang="tr-TR"/>
        </a:p>
      </dgm:t>
    </dgm:pt>
    <dgm:pt modelId="{A4F61184-0BBF-4AB9-8C6A-810F7F4CEAFF}" type="pres">
      <dgm:prSet presAssocID="{F7A60466-050F-4FAB-81C9-333DBBDA5025}" presName="FourNodes_4" presStyleLbl="node1" presStyleIdx="3" presStyleCnt="4">
        <dgm:presLayoutVars>
          <dgm:bulletEnabled val="1"/>
        </dgm:presLayoutVars>
      </dgm:prSet>
      <dgm:spPr/>
      <dgm:t>
        <a:bodyPr/>
        <a:lstStyle/>
        <a:p>
          <a:endParaRPr lang="tr-TR"/>
        </a:p>
      </dgm:t>
    </dgm:pt>
    <dgm:pt modelId="{C54CB6C8-8D3F-4FB6-9234-77A6ACED8420}" type="pres">
      <dgm:prSet presAssocID="{F7A60466-050F-4FAB-81C9-333DBBDA5025}" presName="FourConn_1-2" presStyleLbl="fgAccFollowNode1" presStyleIdx="0" presStyleCnt="3">
        <dgm:presLayoutVars>
          <dgm:bulletEnabled val="1"/>
        </dgm:presLayoutVars>
      </dgm:prSet>
      <dgm:spPr/>
      <dgm:t>
        <a:bodyPr/>
        <a:lstStyle/>
        <a:p>
          <a:endParaRPr lang="tr-TR"/>
        </a:p>
      </dgm:t>
    </dgm:pt>
    <dgm:pt modelId="{85C1F341-FC66-4D97-B213-31D1B3CF0866}" type="pres">
      <dgm:prSet presAssocID="{F7A60466-050F-4FAB-81C9-333DBBDA5025}" presName="FourConn_2-3" presStyleLbl="fgAccFollowNode1" presStyleIdx="1" presStyleCnt="3">
        <dgm:presLayoutVars>
          <dgm:bulletEnabled val="1"/>
        </dgm:presLayoutVars>
      </dgm:prSet>
      <dgm:spPr/>
      <dgm:t>
        <a:bodyPr/>
        <a:lstStyle/>
        <a:p>
          <a:endParaRPr lang="tr-TR"/>
        </a:p>
      </dgm:t>
    </dgm:pt>
    <dgm:pt modelId="{53FA1314-161C-4363-B4BB-A334788502EF}" type="pres">
      <dgm:prSet presAssocID="{F7A60466-050F-4FAB-81C9-333DBBDA5025}" presName="FourConn_3-4" presStyleLbl="fgAccFollowNode1" presStyleIdx="2" presStyleCnt="3">
        <dgm:presLayoutVars>
          <dgm:bulletEnabled val="1"/>
        </dgm:presLayoutVars>
      </dgm:prSet>
      <dgm:spPr/>
      <dgm:t>
        <a:bodyPr/>
        <a:lstStyle/>
        <a:p>
          <a:endParaRPr lang="tr-TR"/>
        </a:p>
      </dgm:t>
    </dgm:pt>
    <dgm:pt modelId="{F1BBA345-32CF-4F37-9B73-609E1C2A1C74}" type="pres">
      <dgm:prSet presAssocID="{F7A60466-050F-4FAB-81C9-333DBBDA5025}" presName="FourNodes_1_text" presStyleLbl="node1" presStyleIdx="3" presStyleCnt="4">
        <dgm:presLayoutVars>
          <dgm:bulletEnabled val="1"/>
        </dgm:presLayoutVars>
      </dgm:prSet>
      <dgm:spPr/>
      <dgm:t>
        <a:bodyPr/>
        <a:lstStyle/>
        <a:p>
          <a:endParaRPr lang="tr-TR"/>
        </a:p>
      </dgm:t>
    </dgm:pt>
    <dgm:pt modelId="{6E142851-0FC3-47AB-8F20-1CEF69FAA88D}" type="pres">
      <dgm:prSet presAssocID="{F7A60466-050F-4FAB-81C9-333DBBDA5025}" presName="FourNodes_2_text" presStyleLbl="node1" presStyleIdx="3" presStyleCnt="4">
        <dgm:presLayoutVars>
          <dgm:bulletEnabled val="1"/>
        </dgm:presLayoutVars>
      </dgm:prSet>
      <dgm:spPr/>
      <dgm:t>
        <a:bodyPr/>
        <a:lstStyle/>
        <a:p>
          <a:endParaRPr lang="tr-TR"/>
        </a:p>
      </dgm:t>
    </dgm:pt>
    <dgm:pt modelId="{C189177F-CB18-45F5-8095-CE0661086265}" type="pres">
      <dgm:prSet presAssocID="{F7A60466-050F-4FAB-81C9-333DBBDA5025}" presName="FourNodes_3_text" presStyleLbl="node1" presStyleIdx="3" presStyleCnt="4">
        <dgm:presLayoutVars>
          <dgm:bulletEnabled val="1"/>
        </dgm:presLayoutVars>
      </dgm:prSet>
      <dgm:spPr/>
      <dgm:t>
        <a:bodyPr/>
        <a:lstStyle/>
        <a:p>
          <a:endParaRPr lang="tr-TR"/>
        </a:p>
      </dgm:t>
    </dgm:pt>
    <dgm:pt modelId="{35D217BB-B869-4299-9939-EF61A0898F34}" type="pres">
      <dgm:prSet presAssocID="{F7A60466-050F-4FAB-81C9-333DBBDA5025}" presName="FourNodes_4_text" presStyleLbl="node1" presStyleIdx="3" presStyleCnt="4">
        <dgm:presLayoutVars>
          <dgm:bulletEnabled val="1"/>
        </dgm:presLayoutVars>
      </dgm:prSet>
      <dgm:spPr/>
      <dgm:t>
        <a:bodyPr/>
        <a:lstStyle/>
        <a:p>
          <a:endParaRPr lang="tr-TR"/>
        </a:p>
      </dgm:t>
    </dgm:pt>
  </dgm:ptLst>
  <dgm:cxnLst>
    <dgm:cxn modelId="{354015FF-52B5-4958-9243-AA1678C00FCE}" type="presOf" srcId="{CCF26C20-3D67-4A0F-A86B-F7ECF91E0B57}" destId="{C54CB6C8-8D3F-4FB6-9234-77A6ACED8420}" srcOrd="0" destOrd="0" presId="urn:microsoft.com/office/officeart/2005/8/layout/vProcess5"/>
    <dgm:cxn modelId="{D167D995-3DCE-4A2E-926F-7EB79E16C602}" srcId="{F7A60466-050F-4FAB-81C9-333DBBDA5025}" destId="{7A452A7C-B6BC-4B77-9442-DD3FF081B7B6}" srcOrd="0" destOrd="0" parTransId="{C35F6F9B-CEE8-4F6E-9B73-59011540D1B5}" sibTransId="{CCF26C20-3D67-4A0F-A86B-F7ECF91E0B57}"/>
    <dgm:cxn modelId="{8EE373FD-4C7A-4896-943F-11B9917D5FF9}" type="presOf" srcId="{7130FFAE-23E2-42AB-8DF9-3E3B606EA1F1}" destId="{53FA1314-161C-4363-B4BB-A334788502EF}" srcOrd="0" destOrd="0" presId="urn:microsoft.com/office/officeart/2005/8/layout/vProcess5"/>
    <dgm:cxn modelId="{50B99856-B0F9-4847-8C28-192EC7B4949C}" type="presOf" srcId="{D2C43026-6EBC-40E9-8051-6F477BFA81E0}" destId="{AF770465-1E5E-4638-9A1B-92EBE61B5D0C}" srcOrd="0" destOrd="0" presId="urn:microsoft.com/office/officeart/2005/8/layout/vProcess5"/>
    <dgm:cxn modelId="{B6C8DED4-5745-42CD-8C5F-F492B04A876E}" srcId="{F7A60466-050F-4FAB-81C9-333DBBDA5025}" destId="{D2C43026-6EBC-40E9-8051-6F477BFA81E0}" srcOrd="1" destOrd="0" parTransId="{8A83E9BE-7D26-42C3-A7D7-80062A26D9CB}" sibTransId="{6251F902-B282-4E45-A2C3-054B87D1F06C}"/>
    <dgm:cxn modelId="{CC822C0C-15C9-42DF-B53B-5920AAC30432}" type="presOf" srcId="{D67B9855-30CA-4B69-8E89-B58AECE74B0D}" destId="{A4F61184-0BBF-4AB9-8C6A-810F7F4CEAFF}" srcOrd="0" destOrd="0" presId="urn:microsoft.com/office/officeart/2005/8/layout/vProcess5"/>
    <dgm:cxn modelId="{E5A9F59E-C50C-42E5-A966-A07B2C098A89}" type="presOf" srcId="{03E8CFDF-6B2F-4591-AC43-5F25F37959DB}" destId="{C189177F-CB18-45F5-8095-CE0661086265}" srcOrd="1" destOrd="0" presId="urn:microsoft.com/office/officeart/2005/8/layout/vProcess5"/>
    <dgm:cxn modelId="{C4D3E527-062F-40F0-AF0A-7E1AB1124921}" type="presOf" srcId="{D2C43026-6EBC-40E9-8051-6F477BFA81E0}" destId="{6E142851-0FC3-47AB-8F20-1CEF69FAA88D}" srcOrd="1" destOrd="0" presId="urn:microsoft.com/office/officeart/2005/8/layout/vProcess5"/>
    <dgm:cxn modelId="{7B22C53D-BCA7-4B64-A8D4-5E2A88CB7168}" srcId="{F7A60466-050F-4FAB-81C9-333DBBDA5025}" destId="{D67B9855-30CA-4B69-8E89-B58AECE74B0D}" srcOrd="3" destOrd="0" parTransId="{9C586F1F-E9FD-488C-8FEB-A374116A82DF}" sibTransId="{18CA57ED-17E1-4ED1-A65C-E613A28F23AE}"/>
    <dgm:cxn modelId="{1D16D883-A9B5-403D-A48D-B001C550562F}" type="presOf" srcId="{D67B9855-30CA-4B69-8E89-B58AECE74B0D}" destId="{35D217BB-B869-4299-9939-EF61A0898F34}" srcOrd="1" destOrd="0" presId="urn:microsoft.com/office/officeart/2005/8/layout/vProcess5"/>
    <dgm:cxn modelId="{CD2B2168-EEA4-4A0B-9DB4-08C00B2A43FB}" type="presOf" srcId="{03E8CFDF-6B2F-4591-AC43-5F25F37959DB}" destId="{D0B16B8F-93CF-4E2B-91BA-862EF9BD9990}" srcOrd="0" destOrd="0" presId="urn:microsoft.com/office/officeart/2005/8/layout/vProcess5"/>
    <dgm:cxn modelId="{58FDC577-A3D2-4C48-8276-C62CF69418DA}" type="presOf" srcId="{7A452A7C-B6BC-4B77-9442-DD3FF081B7B6}" destId="{F1BBA345-32CF-4F37-9B73-609E1C2A1C74}" srcOrd="1" destOrd="0" presId="urn:microsoft.com/office/officeart/2005/8/layout/vProcess5"/>
    <dgm:cxn modelId="{15AA90C9-195B-4202-8FAE-37CDF42DC54A}" srcId="{F7A60466-050F-4FAB-81C9-333DBBDA5025}" destId="{03E8CFDF-6B2F-4591-AC43-5F25F37959DB}" srcOrd="2" destOrd="0" parTransId="{39F0876A-2049-474F-8153-AE12B207D4ED}" sibTransId="{7130FFAE-23E2-42AB-8DF9-3E3B606EA1F1}"/>
    <dgm:cxn modelId="{76D0543C-A545-4634-B480-34F3B85BA76D}" type="presOf" srcId="{F7A60466-050F-4FAB-81C9-333DBBDA5025}" destId="{D49D3713-8B36-49A1-A871-289F50659A31}" srcOrd="0" destOrd="0" presId="urn:microsoft.com/office/officeart/2005/8/layout/vProcess5"/>
    <dgm:cxn modelId="{70F512CE-4529-4173-8C39-686AAF06590A}" type="presOf" srcId="{6251F902-B282-4E45-A2C3-054B87D1F06C}" destId="{85C1F341-FC66-4D97-B213-31D1B3CF0866}" srcOrd="0" destOrd="0" presId="urn:microsoft.com/office/officeart/2005/8/layout/vProcess5"/>
    <dgm:cxn modelId="{93CD1CEE-6062-4FC6-AC69-C863AF756720}" type="presOf" srcId="{7A452A7C-B6BC-4B77-9442-DD3FF081B7B6}" destId="{E3892E7C-CF81-4B0E-865C-F62F9E9E8E48}" srcOrd="0" destOrd="0" presId="urn:microsoft.com/office/officeart/2005/8/layout/vProcess5"/>
    <dgm:cxn modelId="{9D2D6E99-7E40-4499-8ECD-8FA7A348F51B}" type="presParOf" srcId="{D49D3713-8B36-49A1-A871-289F50659A31}" destId="{7F16E418-AF09-4F21-96C0-C435EDA75404}" srcOrd="0" destOrd="0" presId="urn:microsoft.com/office/officeart/2005/8/layout/vProcess5"/>
    <dgm:cxn modelId="{0040AAA2-9ADE-4DCC-87B4-465D77239AD0}" type="presParOf" srcId="{D49D3713-8B36-49A1-A871-289F50659A31}" destId="{E3892E7C-CF81-4B0E-865C-F62F9E9E8E48}" srcOrd="1" destOrd="0" presId="urn:microsoft.com/office/officeart/2005/8/layout/vProcess5"/>
    <dgm:cxn modelId="{8E1F7E62-B0D7-4EB0-8E4E-C7E5DB5FFA33}" type="presParOf" srcId="{D49D3713-8B36-49A1-A871-289F50659A31}" destId="{AF770465-1E5E-4638-9A1B-92EBE61B5D0C}" srcOrd="2" destOrd="0" presId="urn:microsoft.com/office/officeart/2005/8/layout/vProcess5"/>
    <dgm:cxn modelId="{81F7EB90-4E52-44D7-8A7F-0200A2F9CCA0}" type="presParOf" srcId="{D49D3713-8B36-49A1-A871-289F50659A31}" destId="{D0B16B8F-93CF-4E2B-91BA-862EF9BD9990}" srcOrd="3" destOrd="0" presId="urn:microsoft.com/office/officeart/2005/8/layout/vProcess5"/>
    <dgm:cxn modelId="{68E70673-CB57-407B-8473-7F40D06FB994}" type="presParOf" srcId="{D49D3713-8B36-49A1-A871-289F50659A31}" destId="{A4F61184-0BBF-4AB9-8C6A-810F7F4CEAFF}" srcOrd="4" destOrd="0" presId="urn:microsoft.com/office/officeart/2005/8/layout/vProcess5"/>
    <dgm:cxn modelId="{59FE3E7E-BB55-4D44-AE79-35ED6508B88B}" type="presParOf" srcId="{D49D3713-8B36-49A1-A871-289F50659A31}" destId="{C54CB6C8-8D3F-4FB6-9234-77A6ACED8420}" srcOrd="5" destOrd="0" presId="urn:microsoft.com/office/officeart/2005/8/layout/vProcess5"/>
    <dgm:cxn modelId="{1310EF75-94B7-4B55-B7F7-5D47750A3D42}" type="presParOf" srcId="{D49D3713-8B36-49A1-A871-289F50659A31}" destId="{85C1F341-FC66-4D97-B213-31D1B3CF0866}" srcOrd="6" destOrd="0" presId="urn:microsoft.com/office/officeart/2005/8/layout/vProcess5"/>
    <dgm:cxn modelId="{1ABA17DA-3A17-4B11-AD95-EC4C07BFA5CB}" type="presParOf" srcId="{D49D3713-8B36-49A1-A871-289F50659A31}" destId="{53FA1314-161C-4363-B4BB-A334788502EF}" srcOrd="7" destOrd="0" presId="urn:microsoft.com/office/officeart/2005/8/layout/vProcess5"/>
    <dgm:cxn modelId="{E35CA25D-7F20-4FD8-BE18-309FA8E95F8F}" type="presParOf" srcId="{D49D3713-8B36-49A1-A871-289F50659A31}" destId="{F1BBA345-32CF-4F37-9B73-609E1C2A1C74}" srcOrd="8" destOrd="0" presId="urn:microsoft.com/office/officeart/2005/8/layout/vProcess5"/>
    <dgm:cxn modelId="{03281E78-921B-4128-9C41-7295ED87A9F2}" type="presParOf" srcId="{D49D3713-8B36-49A1-A871-289F50659A31}" destId="{6E142851-0FC3-47AB-8F20-1CEF69FAA88D}" srcOrd="9" destOrd="0" presId="urn:microsoft.com/office/officeart/2005/8/layout/vProcess5"/>
    <dgm:cxn modelId="{989C4ADA-B58D-48C3-A77E-3F588037D0C7}" type="presParOf" srcId="{D49D3713-8B36-49A1-A871-289F50659A31}" destId="{C189177F-CB18-45F5-8095-CE0661086265}" srcOrd="10" destOrd="0" presId="urn:microsoft.com/office/officeart/2005/8/layout/vProcess5"/>
    <dgm:cxn modelId="{E3971D62-8F37-42A9-AF8C-53EFD0928EAD}" type="presParOf" srcId="{D49D3713-8B36-49A1-A871-289F50659A31}" destId="{35D217BB-B869-4299-9939-EF61A0898F34}" srcOrd="11"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0"/>
          <a:ext cx="716685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0"/>
          <a:ext cx="2773788" cy="406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tr-TR" sz="2800" b="1" kern="1200" dirty="0" smtClean="0"/>
            <a:t>Kaç tane elektronik veri delili türü vardır ve bunları adlandırabilir misiniz?</a:t>
          </a:r>
          <a:endParaRPr lang="en-US" sz="2800" b="1" kern="1200" dirty="0"/>
        </a:p>
      </dsp:txBody>
      <dsp:txXfrm>
        <a:off x="0" y="0"/>
        <a:ext cx="2773788" cy="4064000"/>
      </dsp:txXfrm>
    </dsp:sp>
    <dsp:sp modelId="{5D9EDF3F-7B20-8E47-A431-F9F24450F874}">
      <dsp:nvSpPr>
        <dsp:cNvPr id="0" name=""/>
        <dsp:cNvSpPr/>
      </dsp:nvSpPr>
      <dsp:spPr>
        <a:xfrm>
          <a:off x="2855989" y="63500"/>
          <a:ext cx="4301899" cy="1269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a:t>a.) 3?</a:t>
          </a:r>
        </a:p>
      </dsp:txBody>
      <dsp:txXfrm>
        <a:off x="2855989" y="63500"/>
        <a:ext cx="4301899" cy="1269999"/>
      </dsp:txXfrm>
    </dsp:sp>
    <dsp:sp modelId="{EB798B99-5590-864A-A2C1-F553D99D3FAA}">
      <dsp:nvSpPr>
        <dsp:cNvPr id="0" name=""/>
        <dsp:cNvSpPr/>
      </dsp:nvSpPr>
      <dsp:spPr>
        <a:xfrm>
          <a:off x="2773788" y="1333499"/>
          <a:ext cx="438410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847470-F054-2943-A634-F983FF0A0122}">
      <dsp:nvSpPr>
        <dsp:cNvPr id="0" name=""/>
        <dsp:cNvSpPr/>
      </dsp:nvSpPr>
      <dsp:spPr>
        <a:xfrm>
          <a:off x="2855989" y="1396999"/>
          <a:ext cx="4301899" cy="1269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err="1"/>
            <a:t>b.</a:t>
          </a:r>
          <a:r>
            <a:rPr lang="en-US" sz="2000" kern="1200" dirty="0"/>
            <a:t>) 4?</a:t>
          </a:r>
        </a:p>
      </dsp:txBody>
      <dsp:txXfrm>
        <a:off x="2855989" y="1396999"/>
        <a:ext cx="4301899" cy="1269999"/>
      </dsp:txXfrm>
    </dsp:sp>
    <dsp:sp modelId="{5B901F7D-EE59-304E-B86D-F0C8CC3A841B}">
      <dsp:nvSpPr>
        <dsp:cNvPr id="0" name=""/>
        <dsp:cNvSpPr/>
      </dsp:nvSpPr>
      <dsp:spPr>
        <a:xfrm>
          <a:off x="2773788" y="2666999"/>
          <a:ext cx="438410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2855989" y="2730499"/>
          <a:ext cx="4301899" cy="1269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a:t>c.) 5?</a:t>
          </a:r>
        </a:p>
      </dsp:txBody>
      <dsp:txXfrm>
        <a:off x="2855989" y="2730499"/>
        <a:ext cx="4301899" cy="1269999"/>
      </dsp:txXfrm>
    </dsp:sp>
    <dsp:sp modelId="{1E88F2A9-FC8F-2A4F-ABF4-2C5837CA76E5}">
      <dsp:nvSpPr>
        <dsp:cNvPr id="0" name=""/>
        <dsp:cNvSpPr/>
      </dsp:nvSpPr>
      <dsp:spPr>
        <a:xfrm>
          <a:off x="2773788" y="4000499"/>
          <a:ext cx="438410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69E85C-938C-4ED1-9ABD-8A0A2496C4D9}">
      <dsp:nvSpPr>
        <dsp:cNvPr id="0" name=""/>
        <dsp:cNvSpPr/>
      </dsp:nvSpPr>
      <dsp:spPr>
        <a:xfrm>
          <a:off x="3079337" y="2597032"/>
          <a:ext cx="1674660" cy="167466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tr-TR" sz="2000" kern="1200" dirty="0" smtClean="0"/>
            <a:t>Soruşturma</a:t>
          </a:r>
          <a:endParaRPr lang="en-GB" sz="2000" kern="1200" dirty="0"/>
        </a:p>
      </dsp:txBody>
      <dsp:txXfrm>
        <a:off x="3079337" y="2597032"/>
        <a:ext cx="1674660" cy="1674660"/>
      </dsp:txXfrm>
    </dsp:sp>
    <dsp:sp modelId="{D12E1021-53A6-485E-9233-4EDE67BEC917}">
      <dsp:nvSpPr>
        <dsp:cNvPr id="0" name=""/>
        <dsp:cNvSpPr/>
      </dsp:nvSpPr>
      <dsp:spPr>
        <a:xfrm rot="16200000">
          <a:off x="3329315" y="2009680"/>
          <a:ext cx="1174704" cy="0"/>
        </a:xfrm>
        <a:custGeom>
          <a:avLst/>
          <a:gdLst/>
          <a:ahLst/>
          <a:cxnLst/>
          <a:rect l="0" t="0" r="0" b="0"/>
          <a:pathLst>
            <a:path>
              <a:moveTo>
                <a:pt x="0" y="0"/>
              </a:moveTo>
              <a:lnTo>
                <a:pt x="1174704" y="0"/>
              </a:lnTo>
            </a:path>
          </a:pathLst>
        </a:cu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5D1F438F-1B8F-4D2A-A343-2D8B40A9494D}">
      <dsp:nvSpPr>
        <dsp:cNvPr id="0" name=""/>
        <dsp:cNvSpPr/>
      </dsp:nvSpPr>
      <dsp:spPr>
        <a:xfrm>
          <a:off x="3355656" y="300305"/>
          <a:ext cx="1122022" cy="1122022"/>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tr-TR" sz="1600" kern="1200" dirty="0" smtClean="0"/>
            <a:t>Polis / Kolluk Kuvveti</a:t>
          </a:r>
          <a:endParaRPr lang="en-GB" sz="1600" kern="1200" dirty="0"/>
        </a:p>
      </dsp:txBody>
      <dsp:txXfrm>
        <a:off x="3355656" y="300305"/>
        <a:ext cx="1122022" cy="1122022"/>
      </dsp:txXfrm>
    </dsp:sp>
    <dsp:sp modelId="{3778DF30-23E2-4C7D-A959-3BE0EC75CBBD}">
      <dsp:nvSpPr>
        <dsp:cNvPr id="0" name=""/>
        <dsp:cNvSpPr/>
      </dsp:nvSpPr>
      <dsp:spPr>
        <a:xfrm rot="1800000">
          <a:off x="4689798" y="4157391"/>
          <a:ext cx="958380" cy="0"/>
        </a:xfrm>
        <a:custGeom>
          <a:avLst/>
          <a:gdLst/>
          <a:ahLst/>
          <a:cxnLst/>
          <a:rect l="0" t="0" r="0" b="0"/>
          <a:pathLst>
            <a:path>
              <a:moveTo>
                <a:pt x="0" y="0"/>
              </a:moveTo>
              <a:lnTo>
                <a:pt x="958380" y="0"/>
              </a:lnTo>
            </a:path>
          </a:pathLst>
        </a:cu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6963355E-90FB-4F2F-8A04-33DF3325C0FF}">
      <dsp:nvSpPr>
        <dsp:cNvPr id="0" name=""/>
        <dsp:cNvSpPr/>
      </dsp:nvSpPr>
      <dsp:spPr>
        <a:xfrm>
          <a:off x="5583979" y="4159875"/>
          <a:ext cx="1122022" cy="1122022"/>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3180" tIns="43180" rIns="43180" bIns="43180" numCol="1" spcCol="1270" anchor="ctr" anchorCtr="0">
          <a:noAutofit/>
        </a:bodyPr>
        <a:lstStyle/>
        <a:p>
          <a:pPr lvl="0" algn="ctr" defTabSz="755650">
            <a:lnSpc>
              <a:spcPct val="90000"/>
            </a:lnSpc>
            <a:spcBef>
              <a:spcPct val="0"/>
            </a:spcBef>
            <a:spcAft>
              <a:spcPct val="35000"/>
            </a:spcAft>
          </a:pPr>
          <a:r>
            <a:rPr lang="tr-TR" sz="1700" kern="1200" dirty="0" smtClean="0"/>
            <a:t>Mahkeme</a:t>
          </a:r>
          <a:endParaRPr lang="en-GB" sz="1700" kern="1200" dirty="0"/>
        </a:p>
      </dsp:txBody>
      <dsp:txXfrm>
        <a:off x="5583979" y="4159875"/>
        <a:ext cx="1122022" cy="1122022"/>
      </dsp:txXfrm>
    </dsp:sp>
    <dsp:sp modelId="{F950A281-5A65-4A2C-946C-1B2B20A221D8}">
      <dsp:nvSpPr>
        <dsp:cNvPr id="0" name=""/>
        <dsp:cNvSpPr/>
      </dsp:nvSpPr>
      <dsp:spPr>
        <a:xfrm rot="9000000">
          <a:off x="2185155" y="4157391"/>
          <a:ext cx="958380" cy="0"/>
        </a:xfrm>
        <a:custGeom>
          <a:avLst/>
          <a:gdLst/>
          <a:ahLst/>
          <a:cxnLst/>
          <a:rect l="0" t="0" r="0" b="0"/>
          <a:pathLst>
            <a:path>
              <a:moveTo>
                <a:pt x="0" y="0"/>
              </a:moveTo>
              <a:lnTo>
                <a:pt x="958380" y="0"/>
              </a:lnTo>
            </a:path>
          </a:pathLst>
        </a:cu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D254159-A8A1-4609-AFBB-38BCC8794B5D}">
      <dsp:nvSpPr>
        <dsp:cNvPr id="0" name=""/>
        <dsp:cNvSpPr/>
      </dsp:nvSpPr>
      <dsp:spPr>
        <a:xfrm>
          <a:off x="1127332" y="4159875"/>
          <a:ext cx="1122022" cy="1122022"/>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pPr>
          <a:r>
            <a:rPr lang="tr-TR" sz="1400" kern="1200" dirty="0" smtClean="0"/>
            <a:t>Soruşturma  Hakimi</a:t>
          </a:r>
          <a:endParaRPr lang="en-GB" sz="1400" kern="1200" dirty="0"/>
        </a:p>
      </dsp:txBody>
      <dsp:txXfrm>
        <a:off x="1127332" y="4159875"/>
        <a:ext cx="1122022" cy="11220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0"/>
          <a:ext cx="718849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0"/>
          <a:ext cx="2782163" cy="406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tr-TR" sz="2400" b="1" kern="1200" dirty="0" smtClean="0"/>
            <a:t>T-CY Değerlendirmesi Karşılıklı adli yardım (</a:t>
          </a:r>
          <a:r>
            <a:rPr lang="tr-TR" sz="2400" b="1" kern="1200" dirty="0" err="1" smtClean="0"/>
            <a:t>MLA</a:t>
          </a:r>
          <a:r>
            <a:rPr lang="tr-TR" sz="2400" b="1" kern="1200" dirty="0" smtClean="0"/>
            <a:t>) Raporu:</a:t>
          </a:r>
          <a:endParaRPr lang="en-US" sz="2400" b="1" kern="1200" dirty="0"/>
        </a:p>
      </dsp:txBody>
      <dsp:txXfrm>
        <a:off x="0" y="0"/>
        <a:ext cx="2782163" cy="4064000"/>
      </dsp:txXfrm>
    </dsp:sp>
    <dsp:sp modelId="{5D9EDF3F-7B20-8E47-A431-F9F24450F874}">
      <dsp:nvSpPr>
        <dsp:cNvPr id="0" name=""/>
        <dsp:cNvSpPr/>
      </dsp:nvSpPr>
      <dsp:spPr>
        <a:xfrm>
          <a:off x="2864613" y="26301"/>
          <a:ext cx="4314889" cy="1269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just" defTabSz="1066800">
            <a:lnSpc>
              <a:spcPct val="90000"/>
            </a:lnSpc>
            <a:spcBef>
              <a:spcPct val="0"/>
            </a:spcBef>
            <a:spcAft>
              <a:spcPct val="35000"/>
            </a:spcAft>
          </a:pPr>
          <a:r>
            <a:rPr lang="en-US" sz="2400" kern="1200" dirty="0"/>
            <a:t>a</a:t>
          </a:r>
          <a:r>
            <a:rPr lang="en-US" sz="2400" kern="1200" dirty="0" smtClean="0"/>
            <a:t>.)</a:t>
          </a:r>
          <a:r>
            <a:rPr lang="tr-TR" sz="2400" kern="1200" dirty="0" smtClean="0"/>
            <a:t>Mahkemedeki irtibat noktasını tavsiye eder.</a:t>
          </a:r>
          <a:endParaRPr lang="en-US" sz="2400" kern="1200" dirty="0"/>
        </a:p>
      </dsp:txBody>
      <dsp:txXfrm>
        <a:off x="2864613" y="26301"/>
        <a:ext cx="4314889" cy="1269999"/>
      </dsp:txXfrm>
    </dsp:sp>
    <dsp:sp modelId="{EB798B99-5590-864A-A2C1-F553D99D3FAA}">
      <dsp:nvSpPr>
        <dsp:cNvPr id="0" name=""/>
        <dsp:cNvSpPr/>
      </dsp:nvSpPr>
      <dsp:spPr>
        <a:xfrm>
          <a:off x="2782163" y="1333499"/>
          <a:ext cx="439733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847470-F054-2943-A634-F983FF0A0122}">
      <dsp:nvSpPr>
        <dsp:cNvPr id="0" name=""/>
        <dsp:cNvSpPr/>
      </dsp:nvSpPr>
      <dsp:spPr>
        <a:xfrm>
          <a:off x="2864613" y="1359801"/>
          <a:ext cx="4314889" cy="1269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just" defTabSz="1066800">
            <a:lnSpc>
              <a:spcPct val="90000"/>
            </a:lnSpc>
            <a:spcBef>
              <a:spcPct val="0"/>
            </a:spcBef>
            <a:spcAft>
              <a:spcPct val="35000"/>
            </a:spcAft>
          </a:pPr>
          <a:r>
            <a:rPr lang="en-US" sz="2400" kern="1200" dirty="0"/>
            <a:t>b</a:t>
          </a:r>
          <a:r>
            <a:rPr lang="en-US" sz="2400" kern="1200" dirty="0" smtClean="0"/>
            <a:t>.)</a:t>
          </a:r>
          <a:r>
            <a:rPr lang="tr-TR" sz="2400" kern="1200" dirty="0" smtClean="0"/>
            <a:t>Kolluk kuvvetindeki irtibat noktasını tavsiye eder.</a:t>
          </a:r>
          <a:endParaRPr lang="en-US" sz="2400" kern="1200" dirty="0"/>
        </a:p>
      </dsp:txBody>
      <dsp:txXfrm>
        <a:off x="2864613" y="1359801"/>
        <a:ext cx="4314889" cy="1269999"/>
      </dsp:txXfrm>
    </dsp:sp>
    <dsp:sp modelId="{5B901F7D-EE59-304E-B86D-F0C8CC3A841B}">
      <dsp:nvSpPr>
        <dsp:cNvPr id="0" name=""/>
        <dsp:cNvSpPr/>
      </dsp:nvSpPr>
      <dsp:spPr>
        <a:xfrm>
          <a:off x="2782163" y="2666999"/>
          <a:ext cx="439733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2864613" y="2693301"/>
          <a:ext cx="4314889" cy="1269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just" defTabSz="1066800">
            <a:lnSpc>
              <a:spcPct val="90000"/>
            </a:lnSpc>
            <a:spcBef>
              <a:spcPct val="0"/>
            </a:spcBef>
            <a:spcAft>
              <a:spcPct val="35000"/>
            </a:spcAft>
          </a:pPr>
          <a:r>
            <a:rPr lang="en-US" sz="2400" kern="1200" dirty="0"/>
            <a:t>c</a:t>
          </a:r>
          <a:r>
            <a:rPr lang="en-US" sz="2400" kern="1200" dirty="0" smtClean="0"/>
            <a:t>.)</a:t>
          </a:r>
          <a:r>
            <a:rPr lang="tr-TR" sz="2400" kern="1200" dirty="0" smtClean="0"/>
            <a:t>Savcılıktaki irtibat noktasını tavsiye eder.</a:t>
          </a:r>
          <a:endParaRPr lang="en-US" sz="2400" kern="1200" dirty="0"/>
        </a:p>
      </dsp:txBody>
      <dsp:txXfrm>
        <a:off x="2864613" y="2693301"/>
        <a:ext cx="4314889" cy="1269999"/>
      </dsp:txXfrm>
    </dsp:sp>
    <dsp:sp modelId="{1E88F2A9-FC8F-2A4F-ABF4-2C5837CA76E5}">
      <dsp:nvSpPr>
        <dsp:cNvPr id="0" name=""/>
        <dsp:cNvSpPr/>
      </dsp:nvSpPr>
      <dsp:spPr>
        <a:xfrm>
          <a:off x="2782163" y="4000499"/>
          <a:ext cx="439733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1FE610-347E-4DC6-963D-5A8D93D8B534}">
      <dsp:nvSpPr>
        <dsp:cNvPr id="0" name=""/>
        <dsp:cNvSpPr/>
      </dsp:nvSpPr>
      <dsp:spPr>
        <a:xfrm>
          <a:off x="0" y="0"/>
          <a:ext cx="5644331" cy="977013"/>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tr-TR" sz="1800" b="1" kern="1200" dirty="0" smtClean="0">
              <a:cs typeface="Arial" panose="020B0604020202020204" pitchFamily="34" charset="0"/>
            </a:rPr>
            <a:t>Adım</a:t>
          </a:r>
          <a:r>
            <a:rPr lang="en-GB" sz="1800" b="1" kern="1200" dirty="0" smtClean="0">
              <a:cs typeface="Arial" panose="020B0604020202020204" pitchFamily="34" charset="0"/>
            </a:rPr>
            <a:t> </a:t>
          </a:r>
          <a:r>
            <a:rPr lang="en-GB" sz="1800" b="1" kern="1200" dirty="0">
              <a:cs typeface="Arial" panose="020B0604020202020204" pitchFamily="34" charset="0"/>
            </a:rPr>
            <a:t>1</a:t>
          </a:r>
          <a:r>
            <a:rPr lang="en-GB" sz="1800" i="1" kern="1200" dirty="0">
              <a:cs typeface="Arial" panose="020B0604020202020204" pitchFamily="34" charset="0"/>
            </a:rPr>
            <a:t>: </a:t>
          </a:r>
          <a:r>
            <a:rPr lang="tr-TR" sz="1800" i="1" kern="1200" dirty="0" smtClean="0">
              <a:cs typeface="Arial" panose="020B0604020202020204" pitchFamily="34" charset="0"/>
            </a:rPr>
            <a:t>Uluslararası unsur belirlenir</a:t>
          </a:r>
          <a:r>
            <a:rPr lang="en-GB" sz="1800" i="1" kern="1200" dirty="0" smtClean="0">
              <a:cs typeface="Arial" panose="020B0604020202020204" pitchFamily="34" charset="0"/>
            </a:rPr>
            <a:t> </a:t>
          </a:r>
          <a:endParaRPr lang="en-GB" sz="1800" kern="1200" dirty="0"/>
        </a:p>
      </dsp:txBody>
      <dsp:txXfrm>
        <a:off x="0" y="0"/>
        <a:ext cx="4532979" cy="977013"/>
      </dsp:txXfrm>
    </dsp:sp>
    <dsp:sp modelId="{5E518954-471A-4A0A-8052-11BC5FD08113}">
      <dsp:nvSpPr>
        <dsp:cNvPr id="0" name=""/>
        <dsp:cNvSpPr/>
      </dsp:nvSpPr>
      <dsp:spPr>
        <a:xfrm>
          <a:off x="421492" y="1112709"/>
          <a:ext cx="5644331" cy="977013"/>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tr-TR" sz="1800" b="1" kern="1200" dirty="0" smtClean="0">
              <a:cs typeface="Arial" panose="020B0604020202020204" pitchFamily="34" charset="0"/>
            </a:rPr>
            <a:t>Adım</a:t>
          </a:r>
          <a:r>
            <a:rPr lang="en-GB" sz="1800" b="1" kern="1200" dirty="0" smtClean="0">
              <a:cs typeface="Arial" panose="020B0604020202020204" pitchFamily="34" charset="0"/>
            </a:rPr>
            <a:t> </a:t>
          </a:r>
          <a:r>
            <a:rPr lang="en-GB" sz="1800" b="1" kern="1200" dirty="0">
              <a:cs typeface="Arial" panose="020B0604020202020204" pitchFamily="34" charset="0"/>
            </a:rPr>
            <a:t>2</a:t>
          </a:r>
          <a:r>
            <a:rPr lang="en-GB" sz="1800" i="1" kern="1200" dirty="0">
              <a:cs typeface="Arial" panose="020B0604020202020204" pitchFamily="34" charset="0"/>
            </a:rPr>
            <a:t>: </a:t>
          </a:r>
          <a:r>
            <a:rPr lang="tr-TR" sz="1800" i="1" kern="1200" dirty="0" smtClean="0">
              <a:cs typeface="Arial" panose="020B0604020202020204" pitchFamily="34" charset="0"/>
            </a:rPr>
            <a:t>Yerel makam, hangi gerçeklerin açıklığa kavuşturulması veya delillerin toplanması gerektiğini belirler.</a:t>
          </a:r>
          <a:endParaRPr lang="en-GB" sz="1800" kern="1200" dirty="0"/>
        </a:p>
      </dsp:txBody>
      <dsp:txXfrm>
        <a:off x="421492" y="1112709"/>
        <a:ext cx="4587780" cy="977013"/>
      </dsp:txXfrm>
    </dsp:sp>
    <dsp:sp modelId="{FA0C563D-4AC4-49D4-8B82-2B3DA636C5B8}">
      <dsp:nvSpPr>
        <dsp:cNvPr id="0" name=""/>
        <dsp:cNvSpPr/>
      </dsp:nvSpPr>
      <dsp:spPr>
        <a:xfrm>
          <a:off x="842984" y="2225419"/>
          <a:ext cx="5644331" cy="977013"/>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tr-TR" sz="1800" b="1" kern="1200" dirty="0" smtClean="0">
              <a:cs typeface="Arial" panose="020B0604020202020204" pitchFamily="34" charset="0"/>
            </a:rPr>
            <a:t>Adım</a:t>
          </a:r>
          <a:r>
            <a:rPr lang="en-GB" sz="1800" b="1" kern="1200" dirty="0" smtClean="0">
              <a:cs typeface="Arial" panose="020B0604020202020204" pitchFamily="34" charset="0"/>
            </a:rPr>
            <a:t> </a:t>
          </a:r>
          <a:r>
            <a:rPr lang="en-GB" sz="1800" b="1" kern="1200" dirty="0">
              <a:cs typeface="Arial" panose="020B0604020202020204" pitchFamily="34" charset="0"/>
            </a:rPr>
            <a:t>3</a:t>
          </a:r>
          <a:r>
            <a:rPr lang="en-GB" sz="1800" i="1" kern="1200" dirty="0">
              <a:cs typeface="Arial" panose="020B0604020202020204" pitchFamily="34" charset="0"/>
            </a:rPr>
            <a:t>: </a:t>
          </a:r>
          <a:r>
            <a:rPr lang="tr-TR" sz="1800" i="1" kern="1200" dirty="0" smtClean="0">
              <a:cs typeface="Arial" panose="020B0604020202020204" pitchFamily="34" charset="0"/>
            </a:rPr>
            <a:t>Yerel makam hangi düzeyde işbirliğine ihtiyaç olduğuna karar verir</a:t>
          </a:r>
          <a:endParaRPr lang="en-GB" sz="1800" kern="1200" dirty="0"/>
        </a:p>
      </dsp:txBody>
      <dsp:txXfrm>
        <a:off x="842984" y="2225419"/>
        <a:ext cx="4587780" cy="977013"/>
      </dsp:txXfrm>
    </dsp:sp>
    <dsp:sp modelId="{872E5D92-8A5B-4F0B-A582-AD2EC26DE1F1}">
      <dsp:nvSpPr>
        <dsp:cNvPr id="0" name=""/>
        <dsp:cNvSpPr/>
      </dsp:nvSpPr>
      <dsp:spPr>
        <a:xfrm>
          <a:off x="1264476" y="3338128"/>
          <a:ext cx="5644331" cy="977013"/>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tr-TR" sz="1800" b="1" kern="1200" dirty="0" smtClean="0">
              <a:cs typeface="Arial" panose="020B0604020202020204" pitchFamily="34" charset="0"/>
            </a:rPr>
            <a:t>Adım</a:t>
          </a:r>
          <a:r>
            <a:rPr lang="en-US" sz="1800" b="1" kern="1200" dirty="0" smtClean="0"/>
            <a:t> </a:t>
          </a:r>
          <a:r>
            <a:rPr lang="en-US" sz="1800" b="1" kern="1200" dirty="0"/>
            <a:t>4</a:t>
          </a:r>
          <a:r>
            <a:rPr lang="en-US" sz="1800" kern="1200" dirty="0"/>
            <a:t>: </a:t>
          </a:r>
          <a:r>
            <a:rPr lang="tr-TR" sz="1800" kern="1200" dirty="0" smtClean="0"/>
            <a:t>MLA yasal çerçevesini izleyen yerel makam yardım prosedürünü başlatır (varyasyonlar)</a:t>
          </a:r>
          <a:endParaRPr lang="en-GB" sz="1800" kern="1200" dirty="0"/>
        </a:p>
      </dsp:txBody>
      <dsp:txXfrm>
        <a:off x="1264476" y="3338128"/>
        <a:ext cx="4587780" cy="977013"/>
      </dsp:txXfrm>
    </dsp:sp>
    <dsp:sp modelId="{1570E3C4-0EB5-4850-977D-D7BF7804F5C5}">
      <dsp:nvSpPr>
        <dsp:cNvPr id="0" name=""/>
        <dsp:cNvSpPr/>
      </dsp:nvSpPr>
      <dsp:spPr>
        <a:xfrm>
          <a:off x="1685969" y="4438137"/>
          <a:ext cx="5644331" cy="977013"/>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tr-TR" sz="1800" b="1" kern="1200" dirty="0" smtClean="0">
              <a:cs typeface="Arial" panose="020B0604020202020204" pitchFamily="34" charset="0"/>
            </a:rPr>
            <a:t>Adım</a:t>
          </a:r>
          <a:r>
            <a:rPr lang="en-GB" sz="1800" b="1" kern="1200" dirty="0" smtClean="0">
              <a:cs typeface="Arial" panose="020B0604020202020204" pitchFamily="34" charset="0"/>
            </a:rPr>
            <a:t> </a:t>
          </a:r>
          <a:r>
            <a:rPr lang="en-GB" sz="1800" b="1" kern="1200" dirty="0">
              <a:cs typeface="Arial" panose="020B0604020202020204" pitchFamily="34" charset="0"/>
            </a:rPr>
            <a:t>5</a:t>
          </a:r>
          <a:r>
            <a:rPr lang="en-GB" sz="1800" kern="1200" dirty="0">
              <a:cs typeface="Arial" panose="020B0604020202020204" pitchFamily="34" charset="0"/>
            </a:rPr>
            <a:t>:</a:t>
          </a:r>
          <a:r>
            <a:rPr lang="en-GB" sz="1800" b="1" kern="1200" dirty="0">
              <a:cs typeface="Arial" panose="020B0604020202020204" pitchFamily="34" charset="0"/>
            </a:rPr>
            <a:t> </a:t>
          </a:r>
          <a:r>
            <a:rPr lang="tr-TR" sz="1800" b="0" i="1" kern="1200" dirty="0" smtClean="0">
              <a:cs typeface="Arial" panose="020B0604020202020204" pitchFamily="34" charset="0"/>
            </a:rPr>
            <a:t>Karşılıklı Adli Yardım Talep Mektubu gönderilir</a:t>
          </a:r>
          <a:r>
            <a:rPr lang="en-GB" sz="1800" b="0" i="1" kern="1200" dirty="0" smtClean="0">
              <a:cs typeface="Arial" panose="020B0604020202020204" pitchFamily="34" charset="0"/>
            </a:rPr>
            <a:t> </a:t>
          </a:r>
          <a:endParaRPr lang="en-GB" sz="1800" b="0" i="1" kern="1200" dirty="0"/>
        </a:p>
      </dsp:txBody>
      <dsp:txXfrm>
        <a:off x="1685969" y="4438137"/>
        <a:ext cx="4587780" cy="977013"/>
      </dsp:txXfrm>
    </dsp:sp>
    <dsp:sp modelId="{9D632434-7AD9-454C-A5B8-907A8A8AE164}">
      <dsp:nvSpPr>
        <dsp:cNvPr id="0" name=""/>
        <dsp:cNvSpPr/>
      </dsp:nvSpPr>
      <dsp:spPr>
        <a:xfrm>
          <a:off x="5009273" y="713762"/>
          <a:ext cx="635058" cy="635058"/>
        </a:xfrm>
        <a:prstGeom prst="downArrow">
          <a:avLst>
            <a:gd name="adj1" fmla="val 55000"/>
            <a:gd name="adj2" fmla="val 45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GB" sz="2800" kern="1200"/>
        </a:p>
      </dsp:txBody>
      <dsp:txXfrm>
        <a:off x="5009273" y="713762"/>
        <a:ext cx="635058" cy="635058"/>
      </dsp:txXfrm>
    </dsp:sp>
    <dsp:sp modelId="{E307F77B-0ACB-4F07-895E-E85A60F4A63D}">
      <dsp:nvSpPr>
        <dsp:cNvPr id="0" name=""/>
        <dsp:cNvSpPr/>
      </dsp:nvSpPr>
      <dsp:spPr>
        <a:xfrm>
          <a:off x="5430765" y="1826472"/>
          <a:ext cx="635058" cy="635058"/>
        </a:xfrm>
        <a:prstGeom prst="downArrow">
          <a:avLst>
            <a:gd name="adj1" fmla="val 55000"/>
            <a:gd name="adj2" fmla="val 45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GB" sz="2800" kern="1200"/>
        </a:p>
      </dsp:txBody>
      <dsp:txXfrm>
        <a:off x="5430765" y="1826472"/>
        <a:ext cx="635058" cy="635058"/>
      </dsp:txXfrm>
    </dsp:sp>
    <dsp:sp modelId="{AE8D6596-348E-4ED8-990E-2F72A02FE46C}">
      <dsp:nvSpPr>
        <dsp:cNvPr id="0" name=""/>
        <dsp:cNvSpPr/>
      </dsp:nvSpPr>
      <dsp:spPr>
        <a:xfrm>
          <a:off x="5852257" y="2922898"/>
          <a:ext cx="635058" cy="635058"/>
        </a:xfrm>
        <a:prstGeom prst="downArrow">
          <a:avLst>
            <a:gd name="adj1" fmla="val 55000"/>
            <a:gd name="adj2" fmla="val 45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GB" sz="2800" kern="1200"/>
        </a:p>
      </dsp:txBody>
      <dsp:txXfrm>
        <a:off x="5852257" y="2922898"/>
        <a:ext cx="635058" cy="635058"/>
      </dsp:txXfrm>
    </dsp:sp>
    <dsp:sp modelId="{49D1460C-DD90-4744-A72E-5022D2D8FCAD}">
      <dsp:nvSpPr>
        <dsp:cNvPr id="0" name=""/>
        <dsp:cNvSpPr/>
      </dsp:nvSpPr>
      <dsp:spPr>
        <a:xfrm>
          <a:off x="6273750" y="4046463"/>
          <a:ext cx="635058" cy="635058"/>
        </a:xfrm>
        <a:prstGeom prst="downArrow">
          <a:avLst>
            <a:gd name="adj1" fmla="val 55000"/>
            <a:gd name="adj2" fmla="val 45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GB" sz="2800" kern="1200"/>
        </a:p>
      </dsp:txBody>
      <dsp:txXfrm>
        <a:off x="6273750" y="4046463"/>
        <a:ext cx="635058" cy="63505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892E7C-CF81-4B0E-865C-F62F9E9E8E48}">
      <dsp:nvSpPr>
        <dsp:cNvPr id="0" name=""/>
        <dsp:cNvSpPr/>
      </dsp:nvSpPr>
      <dsp:spPr>
        <a:xfrm>
          <a:off x="0" y="0"/>
          <a:ext cx="5864240" cy="1194127"/>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tr-TR" sz="2000" b="1" kern="1200" dirty="0" smtClean="0">
              <a:cs typeface="Arial" panose="020B0604020202020204" pitchFamily="34" charset="0"/>
            </a:rPr>
            <a:t>Adım</a:t>
          </a:r>
          <a:r>
            <a:rPr lang="en-GB" sz="2000" b="1" kern="1200" dirty="0" smtClean="0">
              <a:cs typeface="Arial" panose="020B0604020202020204" pitchFamily="34" charset="0"/>
            </a:rPr>
            <a:t> </a:t>
          </a:r>
          <a:r>
            <a:rPr lang="en-GB" sz="2000" b="1" kern="1200" dirty="0">
              <a:cs typeface="Arial" panose="020B0604020202020204" pitchFamily="34" charset="0"/>
            </a:rPr>
            <a:t>6</a:t>
          </a:r>
          <a:r>
            <a:rPr lang="en-GB" sz="2000" kern="1200" dirty="0">
              <a:cs typeface="Arial" panose="020B0604020202020204" pitchFamily="34" charset="0"/>
            </a:rPr>
            <a:t>: </a:t>
          </a:r>
          <a:r>
            <a:rPr lang="tr-TR" sz="2000" i="1" kern="1200" dirty="0" smtClean="0">
              <a:cs typeface="Arial" panose="020B0604020202020204" pitchFamily="34" charset="0"/>
            </a:rPr>
            <a:t>MLA Talep Mektubu, talep edilen devletin Merkezi veya Yürütme Makamı tarafından alınır</a:t>
          </a:r>
          <a:r>
            <a:rPr lang="en-GB" sz="2000" i="1" kern="1200" dirty="0" smtClean="0">
              <a:cs typeface="Arial" panose="020B0604020202020204" pitchFamily="34" charset="0"/>
            </a:rPr>
            <a:t> </a:t>
          </a:r>
          <a:endParaRPr lang="en-GB" sz="2000" kern="1200" dirty="0"/>
        </a:p>
      </dsp:txBody>
      <dsp:txXfrm>
        <a:off x="0" y="0"/>
        <a:ext cx="4544729" cy="1194127"/>
      </dsp:txXfrm>
    </dsp:sp>
    <dsp:sp modelId="{AF770465-1E5E-4638-9A1B-92EBE61B5D0C}">
      <dsp:nvSpPr>
        <dsp:cNvPr id="0" name=""/>
        <dsp:cNvSpPr/>
      </dsp:nvSpPr>
      <dsp:spPr>
        <a:xfrm>
          <a:off x="491130" y="1411241"/>
          <a:ext cx="5864240" cy="1194127"/>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tr-TR" sz="2000" b="1" kern="1200" dirty="0" smtClean="0">
              <a:cs typeface="Arial" panose="020B0604020202020204" pitchFamily="34" charset="0"/>
            </a:rPr>
            <a:t>Adım</a:t>
          </a:r>
          <a:r>
            <a:rPr lang="en-GB" sz="2000" b="1" kern="1200" dirty="0" smtClean="0">
              <a:cs typeface="Arial" panose="020B0604020202020204" pitchFamily="34" charset="0"/>
            </a:rPr>
            <a:t> </a:t>
          </a:r>
          <a:r>
            <a:rPr lang="en-GB" sz="2000" b="1" kern="1200" dirty="0">
              <a:cs typeface="Arial" panose="020B0604020202020204" pitchFamily="34" charset="0"/>
            </a:rPr>
            <a:t>7</a:t>
          </a:r>
          <a:r>
            <a:rPr lang="en-GB" sz="2000" kern="1200" dirty="0">
              <a:cs typeface="Arial" panose="020B0604020202020204" pitchFamily="34" charset="0"/>
            </a:rPr>
            <a:t>:</a:t>
          </a:r>
          <a:r>
            <a:rPr lang="en-GB" sz="2000" b="1" kern="1200" dirty="0">
              <a:cs typeface="Arial" panose="020B0604020202020204" pitchFamily="34" charset="0"/>
            </a:rPr>
            <a:t> </a:t>
          </a:r>
          <a:r>
            <a:rPr lang="tr-TR" sz="2000" b="0" i="1" kern="1200" dirty="0" smtClean="0">
              <a:cs typeface="Arial" panose="020B0604020202020204" pitchFamily="34" charset="0"/>
            </a:rPr>
            <a:t>Talep edilen devletin Merkezi veya Yürütme Makamı, Talep Mektubunu yerine getirir </a:t>
          </a:r>
          <a:r>
            <a:rPr lang="tr-TR" sz="2000" b="0" i="1" kern="1200" smtClean="0">
              <a:cs typeface="Arial" panose="020B0604020202020204" pitchFamily="34" charset="0"/>
            </a:rPr>
            <a:t>ve cevabı/delili </a:t>
          </a:r>
          <a:r>
            <a:rPr lang="tr-TR" sz="2000" b="0" i="1" kern="1200" dirty="0" smtClean="0">
              <a:cs typeface="Arial" panose="020B0604020202020204" pitchFamily="34" charset="0"/>
            </a:rPr>
            <a:t>gönderir</a:t>
          </a:r>
          <a:r>
            <a:rPr lang="en-GB" sz="2000" b="0" i="1" kern="1200" dirty="0" smtClean="0">
              <a:cs typeface="Arial" panose="020B0604020202020204" pitchFamily="34" charset="0"/>
            </a:rPr>
            <a:t> </a:t>
          </a:r>
          <a:endParaRPr lang="en-GB" sz="2000" b="0" i="1" kern="1200" dirty="0"/>
        </a:p>
      </dsp:txBody>
      <dsp:txXfrm>
        <a:off x="491130" y="1411241"/>
        <a:ext cx="4596927" cy="1194127"/>
      </dsp:txXfrm>
    </dsp:sp>
    <dsp:sp modelId="{D0B16B8F-93CF-4E2B-91BA-862EF9BD9990}">
      <dsp:nvSpPr>
        <dsp:cNvPr id="0" name=""/>
        <dsp:cNvSpPr/>
      </dsp:nvSpPr>
      <dsp:spPr>
        <a:xfrm>
          <a:off x="974930" y="2822483"/>
          <a:ext cx="5864240" cy="1194127"/>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tr-TR" sz="2000" b="1" kern="1200" dirty="0" smtClean="0">
              <a:cs typeface="Arial" panose="020B0604020202020204" pitchFamily="34" charset="0"/>
            </a:rPr>
            <a:t>Adım</a:t>
          </a:r>
          <a:r>
            <a:rPr lang="en-GB" sz="2000" b="1" i="0" kern="1200" dirty="0" smtClean="0">
              <a:cs typeface="Arial" panose="020B0604020202020204" pitchFamily="34" charset="0"/>
            </a:rPr>
            <a:t> </a:t>
          </a:r>
          <a:r>
            <a:rPr lang="en-GB" sz="2000" b="1" i="0" kern="1200" dirty="0">
              <a:cs typeface="Arial" panose="020B0604020202020204" pitchFamily="34" charset="0"/>
            </a:rPr>
            <a:t>8: </a:t>
          </a:r>
          <a:r>
            <a:rPr lang="tr-TR" sz="2000" b="0" i="1" kern="1200" dirty="0" smtClean="0">
              <a:cs typeface="Arial" panose="020B0604020202020204" pitchFamily="34" charset="0"/>
            </a:rPr>
            <a:t>MLA prosedürünü başlatan yerel makam yanıt alır</a:t>
          </a:r>
          <a:endParaRPr lang="en-GB" sz="2000" b="0" i="1" kern="1200" dirty="0"/>
        </a:p>
      </dsp:txBody>
      <dsp:txXfrm>
        <a:off x="974930" y="2822483"/>
        <a:ext cx="4604258" cy="1194127"/>
      </dsp:txXfrm>
    </dsp:sp>
    <dsp:sp modelId="{A4F61184-0BBF-4AB9-8C6A-810F7F4CEAFF}">
      <dsp:nvSpPr>
        <dsp:cNvPr id="0" name=""/>
        <dsp:cNvSpPr/>
      </dsp:nvSpPr>
      <dsp:spPr>
        <a:xfrm>
          <a:off x="1466060" y="4233724"/>
          <a:ext cx="5864240" cy="1194127"/>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tr-TR" sz="2000" b="1" kern="1200" dirty="0" smtClean="0">
              <a:cs typeface="Arial" panose="020B0604020202020204" pitchFamily="34" charset="0"/>
            </a:rPr>
            <a:t>Adım</a:t>
          </a:r>
          <a:r>
            <a:rPr lang="en-GB" sz="2000" b="1" kern="1200" dirty="0" smtClean="0">
              <a:cs typeface="Arial" panose="020B0604020202020204" pitchFamily="34" charset="0"/>
            </a:rPr>
            <a:t> </a:t>
          </a:r>
          <a:r>
            <a:rPr lang="en-GB" sz="2000" b="1" kern="1200" dirty="0">
              <a:cs typeface="Arial" panose="020B0604020202020204" pitchFamily="34" charset="0"/>
            </a:rPr>
            <a:t>9</a:t>
          </a:r>
          <a:r>
            <a:rPr lang="en-GB" sz="2000" kern="1200" dirty="0">
              <a:cs typeface="Arial" panose="020B0604020202020204" pitchFamily="34" charset="0"/>
            </a:rPr>
            <a:t>: </a:t>
          </a:r>
          <a:r>
            <a:rPr lang="tr-TR" sz="2000" i="1" kern="1200" dirty="0" smtClean="0">
              <a:cs typeface="Arial" panose="020B0604020202020204" pitchFamily="34" charset="0"/>
            </a:rPr>
            <a:t>Yerel makam yanıtı inceler ve ek talep mektupları da dahil olmak üzere sonraki adımlar hakkında karar verir</a:t>
          </a:r>
          <a:r>
            <a:rPr lang="en-GB" sz="2000" i="1" kern="1200" dirty="0" smtClean="0">
              <a:cs typeface="Arial" panose="020B0604020202020204" pitchFamily="34" charset="0"/>
            </a:rPr>
            <a:t> </a:t>
          </a:r>
          <a:endParaRPr lang="en-GB" sz="2000" kern="1200" dirty="0"/>
        </a:p>
      </dsp:txBody>
      <dsp:txXfrm>
        <a:off x="1466060" y="4233724"/>
        <a:ext cx="4596927" cy="1194127"/>
      </dsp:txXfrm>
    </dsp:sp>
    <dsp:sp modelId="{C54CB6C8-8D3F-4FB6-9234-77A6ACED8420}">
      <dsp:nvSpPr>
        <dsp:cNvPr id="0" name=""/>
        <dsp:cNvSpPr/>
      </dsp:nvSpPr>
      <dsp:spPr>
        <a:xfrm>
          <a:off x="5088057" y="914593"/>
          <a:ext cx="776182" cy="776182"/>
        </a:xfrm>
        <a:prstGeom prst="downArrow">
          <a:avLst>
            <a:gd name="adj1" fmla="val 55000"/>
            <a:gd name="adj2" fmla="val 45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endParaRPr lang="en-GB" sz="3500" kern="1200"/>
        </a:p>
      </dsp:txBody>
      <dsp:txXfrm>
        <a:off x="5088057" y="914593"/>
        <a:ext cx="776182" cy="776182"/>
      </dsp:txXfrm>
    </dsp:sp>
    <dsp:sp modelId="{85C1F341-FC66-4D97-B213-31D1B3CF0866}">
      <dsp:nvSpPr>
        <dsp:cNvPr id="0" name=""/>
        <dsp:cNvSpPr/>
      </dsp:nvSpPr>
      <dsp:spPr>
        <a:xfrm>
          <a:off x="5579188" y="2325834"/>
          <a:ext cx="776182" cy="776182"/>
        </a:xfrm>
        <a:prstGeom prst="downArrow">
          <a:avLst>
            <a:gd name="adj1" fmla="val 55000"/>
            <a:gd name="adj2" fmla="val 45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endParaRPr lang="en-GB" sz="3500" kern="1200"/>
        </a:p>
      </dsp:txBody>
      <dsp:txXfrm>
        <a:off x="5579188" y="2325834"/>
        <a:ext cx="776182" cy="776182"/>
      </dsp:txXfrm>
    </dsp:sp>
    <dsp:sp modelId="{53FA1314-161C-4363-B4BB-A334788502EF}">
      <dsp:nvSpPr>
        <dsp:cNvPr id="0" name=""/>
        <dsp:cNvSpPr/>
      </dsp:nvSpPr>
      <dsp:spPr>
        <a:xfrm>
          <a:off x="6062987" y="3737076"/>
          <a:ext cx="776182" cy="776182"/>
        </a:xfrm>
        <a:prstGeom prst="downArrow">
          <a:avLst>
            <a:gd name="adj1" fmla="val 55000"/>
            <a:gd name="adj2" fmla="val 45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endParaRPr lang="en-GB" sz="3500" kern="1200"/>
        </a:p>
      </dsp:txBody>
      <dsp:txXfrm>
        <a:off x="6062987" y="3737076"/>
        <a:ext cx="776182" cy="776182"/>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pitchFamily="34" charset="0"/>
              </a:defRPr>
            </a:lvl1pPr>
          </a:lstStyle>
          <a:p>
            <a:pPr>
              <a:defRPr/>
            </a:pPr>
            <a:fld id="{C1B3EDF1-F18A-45C1-B6F1-897AB80CF26C}" type="datetime1">
              <a:rPr lang="en-US"/>
              <a:pPr>
                <a:defRPr/>
              </a:pPr>
              <a:t>4/12/2021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pitchFamily="34" charset="0"/>
              </a:defRPr>
            </a:lvl1pPr>
          </a:lstStyle>
          <a:p>
            <a:pPr>
              <a:defRPr/>
            </a:pPr>
            <a:fld id="{26CF4C01-59D1-40AC-ABAA-0AE036E9F18B}" type="slidenum">
              <a:rPr lang="en-US"/>
              <a:pPr>
                <a:defRPr/>
              </a:pPr>
              <a:t>‹#›</a:t>
            </a:fld>
            <a:endParaRPr lang="en-US"/>
          </a:p>
        </p:txBody>
      </p:sp>
    </p:spTree>
    <p:extLst>
      <p:ext uri="{BB962C8B-B14F-4D97-AF65-F5344CB8AC3E}">
        <p14:creationId xmlns:p14="http://schemas.microsoft.com/office/powerpoint/2010/main" val="102870491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pitchFamily="-65"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tr-TR" noProof="0" dirty="0" smtClean="0"/>
              <a:t>Oturum gündemi.</a:t>
            </a:r>
            <a:r>
              <a:rPr lang="tr-TR" baseline="0" noProof="0" dirty="0" smtClean="0"/>
              <a:t> Katılımcıların elinde birer kopya bulunmalıdır. </a:t>
            </a:r>
            <a:endParaRPr lang="tr-TR" noProof="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a:t>
            </a:fld>
            <a:endParaRPr lang="en-US"/>
          </a:p>
        </p:txBody>
      </p:sp>
    </p:spTree>
    <p:extLst>
      <p:ext uri="{BB962C8B-B14F-4D97-AF65-F5344CB8AC3E}">
        <p14:creationId xmlns:p14="http://schemas.microsoft.com/office/powerpoint/2010/main" val="12245551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tr-TR" b="0" noProof="0" dirty="0" smtClean="0"/>
              <a:t>Bulut bilgi işlem, bilgisayar sistemi kaynaklarının, özellikle veri depolama (bulut depolama) ve bilgi işlem gücünün, kullanıcı tarafından doğrudan aktif yönetim olmaksızın isteğe bağlı kullanılabilirliğidir. Terim genellikle İnternet üzerinden birçok kullanıcının kullanabildiği veri merkezlerini tanımlamak için kullanılır.</a:t>
            </a:r>
          </a:p>
          <a:p>
            <a:pPr algn="just"/>
            <a:endParaRPr lang="tr-TR" b="0" noProof="0" dirty="0" smtClean="0"/>
          </a:p>
          <a:p>
            <a:pPr algn="just"/>
            <a:r>
              <a:rPr lang="tr-TR" b="0" noProof="0" dirty="0" smtClean="0"/>
              <a:t>Günümüzde baskın olan büyük bulutlar, genellikle merkezi sunuculardan birden çok konuma dağıtılmış işlevlere sahiptir. Bağlantı kullanıcıya nispeten yakınsa, bir uç sunucu olarak tanımlanabilir.</a:t>
            </a:r>
          </a:p>
          <a:p>
            <a:pPr algn="just"/>
            <a:endParaRPr lang="tr-TR" b="0" noProof="0" dirty="0" smtClean="0"/>
          </a:p>
          <a:p>
            <a:pPr algn="just"/>
            <a:r>
              <a:rPr lang="tr-TR" b="0" noProof="0" dirty="0" smtClean="0"/>
              <a:t>Bulutlar tek bir kuruluşla (kurumsal bulutlar) sınırlı olabilir veya birçok kuruluş tarafından kullanılabilir (genel bulut). </a:t>
            </a:r>
            <a:endParaRPr lang="tr-TR" b="0" noProof="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12</a:t>
            </a:fld>
            <a:endParaRPr lang="en-US"/>
          </a:p>
        </p:txBody>
      </p:sp>
    </p:spTree>
    <p:extLst>
      <p:ext uri="{BB962C8B-B14F-4D97-AF65-F5344CB8AC3E}">
        <p14:creationId xmlns:p14="http://schemas.microsoft.com/office/powerpoint/2010/main" val="2427458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tr-TR" noProof="0" dirty="0" smtClean="0"/>
              <a:t>c.)</a:t>
            </a:r>
            <a:r>
              <a:rPr lang="tr-TR" baseline="0" noProof="0" dirty="0" smtClean="0"/>
              <a:t> </a:t>
            </a:r>
          </a:p>
          <a:p>
            <a:pPr marL="0" marR="0" lvl="0" indent="0" algn="l" defTabSz="457200" rtl="0" eaLnBrk="0" fontAlgn="base" latinLnBrk="0" hangingPunct="0">
              <a:lnSpc>
                <a:spcPct val="100000"/>
              </a:lnSpc>
              <a:spcBef>
                <a:spcPct val="30000"/>
              </a:spcBef>
              <a:spcAft>
                <a:spcPct val="0"/>
              </a:spcAft>
              <a:buClrTx/>
              <a:buSzTx/>
              <a:buFontTx/>
              <a:buNone/>
              <a:tabLst/>
              <a:defRPr/>
            </a:pPr>
            <a:r>
              <a:rPr lang="tr-TR" noProof="0" dirty="0" smtClean="0"/>
              <a:t>Meta, abone, trafik, içerik, bulut.</a:t>
            </a:r>
            <a:endParaRPr lang="tr-TR" noProof="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13</a:t>
            </a:fld>
            <a:endParaRPr lang="en-US"/>
          </a:p>
        </p:txBody>
      </p:sp>
    </p:spTree>
    <p:extLst>
      <p:ext uri="{BB962C8B-B14F-4D97-AF65-F5344CB8AC3E}">
        <p14:creationId xmlns:p14="http://schemas.microsoft.com/office/powerpoint/2010/main" val="32494048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noProof="0" dirty="0" smtClean="0"/>
              <a:t>Cezai konularda karşılıklı hukuki yardım aracılığıyla elektronik delillerin elde edilmesine ilişkin en önemli zorluklardan bazıları bu slaytta yer almaktadır. Giriş Eğitimi sırasında katılımcılara zorlukların çeşitli yönleri sunulmuştur.</a:t>
            </a:r>
            <a:endParaRPr lang="tr-TR" noProof="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14</a:t>
            </a:fld>
            <a:endParaRPr lang="en-US"/>
          </a:p>
        </p:txBody>
      </p:sp>
    </p:spTree>
    <p:extLst>
      <p:ext uri="{BB962C8B-B14F-4D97-AF65-F5344CB8AC3E}">
        <p14:creationId xmlns:p14="http://schemas.microsoft.com/office/powerpoint/2010/main" val="42580111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noProof="1" smtClean="0"/>
              <a:t>Savcı ve hakimlerin kullanabileceği karşılıklı adli yardımın diğer biçimleri. Bazıları Adalet Bakanlığının yetkileri dahilinde ve savcılık veya mahkemenin yetki alanı dışındadır. Yine de, bu otoritelerin bunda bir rolü olacaktır.</a:t>
            </a:r>
            <a:endParaRPr lang="tr-TR" noProof="1"/>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15</a:t>
            </a:fld>
            <a:endParaRPr lang="en-US"/>
          </a:p>
        </p:txBody>
      </p:sp>
    </p:spTree>
    <p:extLst>
      <p:ext uri="{BB962C8B-B14F-4D97-AF65-F5344CB8AC3E}">
        <p14:creationId xmlns:p14="http://schemas.microsoft.com/office/powerpoint/2010/main" val="23463651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noProof="0" dirty="0" smtClean="0"/>
              <a:t>Cezai konularda diğer</a:t>
            </a:r>
            <a:r>
              <a:rPr lang="tr-TR" baseline="0" noProof="0" dirty="0" smtClean="0"/>
              <a:t> karşılıklı yardım türlerine</a:t>
            </a:r>
            <a:r>
              <a:rPr lang="tr-TR" noProof="0" dirty="0" smtClean="0"/>
              <a:t> örnekler.</a:t>
            </a:r>
            <a:endParaRPr lang="tr-TR" noProof="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16</a:t>
            </a:fld>
            <a:endParaRPr lang="en-US"/>
          </a:p>
        </p:txBody>
      </p:sp>
    </p:spTree>
    <p:extLst>
      <p:ext uri="{BB962C8B-B14F-4D97-AF65-F5344CB8AC3E}">
        <p14:creationId xmlns:p14="http://schemas.microsoft.com/office/powerpoint/2010/main" val="17495009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noProof="0" dirty="0" smtClean="0"/>
              <a:t>Katılımcıların sorularına ayrılan süre.</a:t>
            </a:r>
            <a:endParaRPr lang="tr-TR" noProof="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17</a:t>
            </a:fld>
            <a:endParaRPr lang="en-US"/>
          </a:p>
        </p:txBody>
      </p:sp>
    </p:spTree>
    <p:extLst>
      <p:ext uri="{BB962C8B-B14F-4D97-AF65-F5344CB8AC3E}">
        <p14:creationId xmlns:p14="http://schemas.microsoft.com/office/powerpoint/2010/main" val="761560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tr-TR" noProof="0" dirty="0" smtClean="0"/>
              <a:t>Karşılıklı Adli Yardım için merkezi ve yürütme makamlarının kurulması için farklı yaklaşımlar vardır. İç hukuk çerçevesine ve kabul edilen Uluslararası anlaşmalara bağlı olarak, kurulum değişebilir.</a:t>
            </a:r>
          </a:p>
          <a:p>
            <a:pPr algn="just"/>
            <a:endParaRPr lang="tr-TR" noProof="0" dirty="0" smtClean="0"/>
          </a:p>
          <a:p>
            <a:pPr algn="just"/>
            <a:r>
              <a:rPr lang="tr-TR" noProof="0" dirty="0" smtClean="0"/>
              <a:t>Katılımcılar, ülkelerindeki durumu anlatmaları konusunda teşvik edilmelidir.</a:t>
            </a:r>
            <a:endParaRPr lang="tr-TR" noProof="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19</a:t>
            </a:fld>
            <a:endParaRPr lang="en-US"/>
          </a:p>
        </p:txBody>
      </p:sp>
    </p:spTree>
    <p:extLst>
      <p:ext uri="{BB962C8B-B14F-4D97-AF65-F5344CB8AC3E}">
        <p14:creationId xmlns:p14="http://schemas.microsoft.com/office/powerpoint/2010/main" val="26282053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tr-TR" noProof="0" dirty="0" smtClean="0"/>
              <a:t>Adalet Bakanlığı, genellikle karşılıklı adli yardım için merkezi makamdır. Bununla birlikte, otoritenin yasal ve lojistik yapısının farklı yönleri nedeniyle, bu düzenin karşılaştığı ve dikkate alınması gereken zorluklar vardır.</a:t>
            </a:r>
            <a:endParaRPr lang="tr-TR" noProof="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20</a:t>
            </a:fld>
            <a:endParaRPr lang="en-US"/>
          </a:p>
        </p:txBody>
      </p:sp>
    </p:spTree>
    <p:extLst>
      <p:ext uri="{BB962C8B-B14F-4D97-AF65-F5344CB8AC3E}">
        <p14:creationId xmlns:p14="http://schemas.microsoft.com/office/powerpoint/2010/main" val="37069569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tr-TR" noProof="0" dirty="0" smtClean="0"/>
              <a:t>Çoğunlukla polis olmak üzere kolluk kuvvetleri, MLA süreciyle ilgili belirli yetkilere sahiptir. Ancak, bu yetkiler ülkeden ülkeye büyük ölçüde değişir. Ortak Hukuk ülkeleri çoğunlukla, siber suç vakalarıyla ilgili bilgi veya delil talep etme veya sunma işlemlerine aktif olarak katılmaları için kolluk kuvvetlerini güçlendirmiştir. Bu yetkinin neredeyse tamamen savcılık veya mahkemeye ait olduğu Medeni Hukuk ülkelerinde durum böyle değildir.</a:t>
            </a:r>
            <a:endParaRPr lang="tr-TR" noProof="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21</a:t>
            </a:fld>
            <a:endParaRPr lang="en-US"/>
          </a:p>
        </p:txBody>
      </p:sp>
    </p:spTree>
    <p:extLst>
      <p:ext uri="{BB962C8B-B14F-4D97-AF65-F5344CB8AC3E}">
        <p14:creationId xmlns:p14="http://schemas.microsoft.com/office/powerpoint/2010/main" val="23862065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tr-TR" noProof="0" dirty="0" smtClean="0"/>
              <a:t>Savcılık ve Mahkemeler, MLA alanında giderek artan sorumluluklara sahiptir. Ülkeler, idari veya diğer karşılıklı hukuki yardımın hızlı ve somut bir şekilde uygulanmasının yargı makamları tarafından sağlanabileceğinin giderek daha fazla farkına varmaktadır, çünkü bu süreçte birçok katılımcı arasında köprü görevi görmektedir ve öte yandan, uygulanması gereken güvencelerin garantörleridir.</a:t>
            </a:r>
            <a:endParaRPr lang="tr-TR" noProof="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22</a:t>
            </a:fld>
            <a:endParaRPr lang="en-US"/>
          </a:p>
        </p:txBody>
      </p:sp>
    </p:spTree>
    <p:extLst>
      <p:ext uri="{BB962C8B-B14F-4D97-AF65-F5344CB8AC3E}">
        <p14:creationId xmlns:p14="http://schemas.microsoft.com/office/powerpoint/2010/main" val="1862443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noProof="0" dirty="0" smtClean="0"/>
              <a:t>Oturum hedefleri. Oturumun sonunda elde edilmesi beklenen hususlar katılımcılara sunulmalıdır.</a:t>
            </a:r>
            <a:endParaRPr lang="tr-TR" noProof="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a:t>
            </a:fld>
            <a:endParaRPr lang="en-US"/>
          </a:p>
        </p:txBody>
      </p:sp>
    </p:spTree>
    <p:extLst>
      <p:ext uri="{BB962C8B-B14F-4D97-AF65-F5344CB8AC3E}">
        <p14:creationId xmlns:p14="http://schemas.microsoft.com/office/powerpoint/2010/main" val="9604601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tr-TR" noProof="0" dirty="0" smtClean="0"/>
              <a:t>Medeni hukuk ülkeleri daha çok Cumhuriyet Savcılığının veya Mahkemenin Soruşturma Dairesinin soruşturma yetkisine sahip olduğu sistemi benimserken, bu sistemde polis görevlerini bu makamların yönlendirmesi veya emirleri altında yürütmektedir.</a:t>
            </a:r>
          </a:p>
          <a:p>
            <a:pPr algn="just"/>
            <a:endParaRPr lang="tr-TR" noProof="0" dirty="0" smtClean="0"/>
          </a:p>
          <a:p>
            <a:pPr algn="just"/>
            <a:r>
              <a:rPr lang="tr-TR" noProof="0" dirty="0" smtClean="0"/>
              <a:t>Ortak Hukuk ülkelerinde, polisin tüm soruşturma yetkisine sahip olduğu sistemler karma ve klasik sistem, polisin savcılık ile işbirliği yaptığı ve mahkemeye dosyaları sunduğu karma sistemlerden daha azdır.</a:t>
            </a:r>
          </a:p>
          <a:p>
            <a:pPr algn="just"/>
            <a:endParaRPr lang="tr-TR" noProof="0" dirty="0" smtClean="0"/>
          </a:p>
          <a:p>
            <a:pPr algn="just"/>
            <a:r>
              <a:rPr lang="tr-TR" noProof="0" dirty="0" smtClean="0"/>
              <a:t>Bununla birlikte, savcılık ve mahkemeler MLA süreçlerine giderek daha fazla dahil olmaktadır.</a:t>
            </a:r>
            <a:endParaRPr lang="tr-TR" noProof="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23</a:t>
            </a:fld>
            <a:endParaRPr lang="en-US"/>
          </a:p>
        </p:txBody>
      </p:sp>
    </p:spTree>
    <p:extLst>
      <p:ext uri="{BB962C8B-B14F-4D97-AF65-F5344CB8AC3E}">
        <p14:creationId xmlns:p14="http://schemas.microsoft.com/office/powerpoint/2010/main" val="19610117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tr-TR" noProof="0" dirty="0" smtClean="0">
                <a:effectLst/>
                <a:latin typeface="Arial" panose="020B0604020202020204" pitchFamily="34" charset="0"/>
              </a:rPr>
              <a:t>Bazı ülkeler savcılık bürolarında (Arnavutluk, Belçika, Fransa, İtalya, Malta, </a:t>
            </a:r>
            <a:r>
              <a:rPr lang="tr-TR" noProof="0" dirty="0" err="1" smtClean="0">
                <a:effectLst/>
                <a:latin typeface="Arial" panose="020B0604020202020204" pitchFamily="34" charset="0"/>
              </a:rPr>
              <a:t>Mauritius</a:t>
            </a:r>
            <a:r>
              <a:rPr lang="tr-TR" noProof="0" dirty="0" smtClean="0">
                <a:effectLst/>
                <a:latin typeface="Arial" panose="020B0604020202020204" pitchFamily="34" charset="0"/>
              </a:rPr>
              <a:t>, Hollanda, Romanya, Sırbistan, İsviçre, Amerika Birleşik Devletleri) resmi veya etkin bir şekilde irtibat noktaları kurmuştur. </a:t>
            </a:r>
          </a:p>
          <a:p>
            <a:pPr algn="just"/>
            <a:endParaRPr lang="tr-TR" noProof="0" dirty="0" smtClean="0">
              <a:effectLst/>
              <a:latin typeface="Arial" panose="020B0604020202020204" pitchFamily="34" charset="0"/>
            </a:endParaRPr>
          </a:p>
          <a:p>
            <a:pPr algn="just"/>
            <a:r>
              <a:rPr lang="tr-TR" noProof="0" dirty="0" smtClean="0">
                <a:effectLst/>
                <a:latin typeface="Arial" panose="020B0604020202020204" pitchFamily="34" charset="0"/>
              </a:rPr>
              <a:t>Devletler, elektronik verileri içeren MLA taleplerini işleyen ofisler arasındaki bağlantıları iyileştirmek için çok çeşitli adımlar atmaktadır. Bu adımlar, tüm Tarafların erişimine açık olan Tarafların cevaplarının derlendiği bölümde kapsamlı bir şekilde detaylandırılmıştır. T-CY, sürecin iyileştirilmesine sürekli odaklanılmasını önermektedir. Avrupa Konseyi - projeler aracılığıyla ve T-CY ile koordineli olarak - 7/24 temas noktaları arasında deneyim paylaşımını desteklemelidir. Adalet makamlarıyla yakın koordinasyon sağlanmalıdır.</a:t>
            </a:r>
            <a:endParaRPr lang="tr-TR" noProof="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24</a:t>
            </a:fld>
            <a:endParaRPr lang="en-US"/>
          </a:p>
        </p:txBody>
      </p:sp>
    </p:spTree>
    <p:extLst>
      <p:ext uri="{BB962C8B-B14F-4D97-AF65-F5344CB8AC3E}">
        <p14:creationId xmlns:p14="http://schemas.microsoft.com/office/powerpoint/2010/main" val="26826477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25</a:t>
            </a:fld>
            <a:endParaRPr lang="en-US"/>
          </a:p>
        </p:txBody>
      </p:sp>
    </p:spTree>
    <p:extLst>
      <p:ext uri="{BB962C8B-B14F-4D97-AF65-F5344CB8AC3E}">
        <p14:creationId xmlns:p14="http://schemas.microsoft.com/office/powerpoint/2010/main" val="30754891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tr-TR" noProof="0" dirty="0" smtClean="0"/>
              <a:t>Öneriler, 2014 T-CY MLA Değerlendirme Raporundan alınmıştır ve kendi kendini açıklayıcıdır. Uzman, sunulan ve tavsiye edilen kavram ve fikirlerin uygulanmasının önemini vurgulamalıdır.</a:t>
            </a:r>
          </a:p>
          <a:p>
            <a:pPr algn="just"/>
            <a:endParaRPr lang="tr-TR" noProof="0" dirty="0" smtClean="0"/>
          </a:p>
          <a:p>
            <a:pPr algn="just"/>
            <a:r>
              <a:rPr lang="tr-TR" noProof="0" dirty="0" smtClean="0"/>
              <a:t>Delegeler, aşağıdaki adreste bulunan Değerlendirme Raporunu okumaya teşvik edilmelidir: https://rm.coe.int/t-cy-2017-2-mla-follow-up-rep/168076d55f  </a:t>
            </a:r>
            <a:endParaRPr lang="tr-TR" noProof="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26</a:t>
            </a:fld>
            <a:endParaRPr lang="en-US"/>
          </a:p>
        </p:txBody>
      </p:sp>
    </p:spTree>
    <p:extLst>
      <p:ext uri="{BB962C8B-B14F-4D97-AF65-F5344CB8AC3E}">
        <p14:creationId xmlns:p14="http://schemas.microsoft.com/office/powerpoint/2010/main" val="1341702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457200" rtl="0" eaLnBrk="0" fontAlgn="base" latinLnBrk="0" hangingPunct="0">
              <a:lnSpc>
                <a:spcPct val="100000"/>
              </a:lnSpc>
              <a:spcBef>
                <a:spcPct val="30000"/>
              </a:spcBef>
              <a:spcAft>
                <a:spcPct val="0"/>
              </a:spcAft>
              <a:buClrTx/>
              <a:buSzTx/>
              <a:buFontTx/>
              <a:buNone/>
              <a:tabLst/>
              <a:defRPr/>
            </a:pPr>
            <a:r>
              <a:rPr lang="tr-TR" noProof="0" dirty="0" smtClean="0"/>
              <a:t>c.)</a:t>
            </a:r>
          </a:p>
          <a:p>
            <a:pPr marL="0" marR="0" lvl="0" indent="0" algn="just" defTabSz="457200" rtl="0" eaLnBrk="0" fontAlgn="base" latinLnBrk="0" hangingPunct="0">
              <a:lnSpc>
                <a:spcPct val="100000"/>
              </a:lnSpc>
              <a:spcBef>
                <a:spcPct val="30000"/>
              </a:spcBef>
              <a:spcAft>
                <a:spcPct val="0"/>
              </a:spcAft>
              <a:buClrTx/>
              <a:buSzTx/>
              <a:buFontTx/>
              <a:buNone/>
              <a:tabLst/>
              <a:defRPr/>
            </a:pPr>
            <a:endParaRPr lang="tr-TR" noProof="0" dirty="0" smtClean="0"/>
          </a:p>
          <a:p>
            <a:pPr marL="0" marR="0" lvl="0" indent="0" algn="just" defTabSz="457200" rtl="0" eaLnBrk="0" fontAlgn="base" latinLnBrk="0" hangingPunct="0">
              <a:lnSpc>
                <a:spcPct val="100000"/>
              </a:lnSpc>
              <a:spcBef>
                <a:spcPct val="30000"/>
              </a:spcBef>
              <a:spcAft>
                <a:spcPct val="0"/>
              </a:spcAft>
              <a:buClrTx/>
              <a:buSzTx/>
              <a:buFontTx/>
              <a:buNone/>
              <a:tabLst/>
              <a:defRPr/>
            </a:pPr>
            <a:r>
              <a:rPr lang="tr-TR" sz="1200" b="1" i="1" noProof="0" dirty="0" smtClean="0"/>
              <a:t>Karşılıklı adli yardım</a:t>
            </a:r>
            <a:r>
              <a:rPr lang="tr-TR" sz="1200" b="1" i="1" baseline="0" noProof="0" dirty="0" smtClean="0"/>
              <a:t> işleminde</a:t>
            </a:r>
            <a:r>
              <a:rPr lang="tr-TR" sz="1200" b="1" i="1" noProof="0" dirty="0" smtClean="0"/>
              <a:t> daha doğrudan bir role ve taleplere daha hızlı yanıt verilmesine izin vermek için, mümkünse savcılıklarda irtibat noktaları oluşturmak</a:t>
            </a:r>
            <a:endParaRPr lang="tr-TR" noProof="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27</a:t>
            </a:fld>
            <a:endParaRPr lang="en-US"/>
          </a:p>
        </p:txBody>
      </p:sp>
    </p:spTree>
    <p:extLst>
      <p:ext uri="{BB962C8B-B14F-4D97-AF65-F5344CB8AC3E}">
        <p14:creationId xmlns:p14="http://schemas.microsoft.com/office/powerpoint/2010/main" val="32494048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noProof="0" dirty="0" smtClean="0"/>
              <a:t>Katılımcıların sorularına ayrılan süre.</a:t>
            </a:r>
          </a:p>
          <a:p>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28</a:t>
            </a:fld>
            <a:endParaRPr lang="en-US"/>
          </a:p>
        </p:txBody>
      </p:sp>
    </p:spTree>
    <p:extLst>
      <p:ext uri="{BB962C8B-B14F-4D97-AF65-F5344CB8AC3E}">
        <p14:creationId xmlns:p14="http://schemas.microsoft.com/office/powerpoint/2010/main" val="42587525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tr-TR" noProof="0" dirty="0" smtClean="0"/>
              <a:t>Bu ve sonraki slaytlar, MLA işlemlerinde olağan pratik adımları açıklamaktadır. Adımlar kendi kendini açıklar niteliktedir ve uluslararası unsurun eklenmesiyle devam eden yerel davaya karşılık geldiklerinden ceza hukuku uygulayıcıları tarafından iyi bilinmelidir.</a:t>
            </a:r>
          </a:p>
          <a:p>
            <a:pPr algn="just"/>
            <a:endParaRPr lang="tr-TR" noProof="0" dirty="0" smtClean="0"/>
          </a:p>
          <a:p>
            <a:pPr algn="just"/>
            <a:r>
              <a:rPr lang="tr-TR" noProof="0" dirty="0" smtClean="0"/>
              <a:t>Adım 1: Davayı MLA olarak etiketlemenin ön koşulu, davadaki uluslararası unsuru hukuka uygun olarak belirlemektir.</a:t>
            </a:r>
          </a:p>
          <a:p>
            <a:pPr algn="just"/>
            <a:r>
              <a:rPr lang="tr-TR" noProof="0" dirty="0" smtClean="0"/>
              <a:t>Adım 2: Yürütme makamı vakayı kapsamlı bir şekilde analiz etmeli ve hangi gerçeklerin elde edilmesi gerektiğini belirlemelidir</a:t>
            </a:r>
          </a:p>
          <a:p>
            <a:pPr algn="just"/>
            <a:r>
              <a:rPr lang="tr-TR" noProof="0" dirty="0" smtClean="0"/>
              <a:t>Adım 3: İşlemlerin farklı aşamalarından dolayı bilgi düzeyi farklı olabilir</a:t>
            </a:r>
          </a:p>
          <a:p>
            <a:pPr algn="just"/>
            <a:r>
              <a:rPr lang="tr-TR" noProof="0" dirty="0" smtClean="0"/>
              <a:t>Adım 4: Gayri resmi ve resmi yardımın hızı daha önce açıklandığı gibi değişir</a:t>
            </a:r>
            <a:endParaRPr lang="tr-TR" noProof="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30</a:t>
            </a:fld>
            <a:endParaRPr lang="en-US"/>
          </a:p>
        </p:txBody>
      </p:sp>
    </p:spTree>
    <p:extLst>
      <p:ext uri="{BB962C8B-B14F-4D97-AF65-F5344CB8AC3E}">
        <p14:creationId xmlns:p14="http://schemas.microsoft.com/office/powerpoint/2010/main" val="7967330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tr-TR" noProof="0" dirty="0" smtClean="0"/>
              <a:t>İç hukuk yapısına bağlı olarak Adım 4'e yaklaşımda farklılıklar bulunmaktadır. Değişiklikler, MLA otoritesinin ne kadarının katılımcı kuvvete, ofise veya mahkemeye atandığına bağlıdır. Ayrıca, ülke içinde ve dışında MLA işlemlerine katılmaları için sunulan yasal olanaklara bağlıdır.</a:t>
            </a:r>
            <a:endParaRPr lang="tr-TR" noProof="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31</a:t>
            </a:fld>
            <a:endParaRPr lang="en-US"/>
          </a:p>
        </p:txBody>
      </p:sp>
    </p:spTree>
    <p:extLst>
      <p:ext uri="{BB962C8B-B14F-4D97-AF65-F5344CB8AC3E}">
        <p14:creationId xmlns:p14="http://schemas.microsoft.com/office/powerpoint/2010/main" val="6850028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32</a:t>
            </a:fld>
            <a:endParaRPr lang="en-US"/>
          </a:p>
        </p:txBody>
      </p:sp>
    </p:spTree>
    <p:extLst>
      <p:ext uri="{BB962C8B-B14F-4D97-AF65-F5344CB8AC3E}">
        <p14:creationId xmlns:p14="http://schemas.microsoft.com/office/powerpoint/2010/main" val="17182242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tr-TR" noProof="0" dirty="0" smtClean="0"/>
              <a:t>Burada katılımcılardan ülkelerindeki durumun ne olduğunu açıklamaları ve bunu bu adımın daha önce sunulan varyasyonlar ile karşılaştırmaları istenmelidir.</a:t>
            </a:r>
            <a:endParaRPr lang="tr-TR" noProof="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33</a:t>
            </a:fld>
            <a:endParaRPr lang="en-US"/>
          </a:p>
        </p:txBody>
      </p:sp>
    </p:spTree>
    <p:extLst>
      <p:ext uri="{BB962C8B-B14F-4D97-AF65-F5344CB8AC3E}">
        <p14:creationId xmlns:p14="http://schemas.microsoft.com/office/powerpoint/2010/main" val="4186700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tr-TR" noProof="0" dirty="0" smtClean="0"/>
              <a:t>Bu slayt, günümüzde kullanılmakta olan en tipik bilgisayar verisi türleri hakkındaki tanımların, bilgilerin ve açıklamaların hızlı bir özetini sunmaktadır. Bu bilgiler halihazırda Budapeşte Sözleşmesinin elektronik deliller ve benzerleri hakkındaki maddeleri (1 ve 18) kapsamında oturumlarla katılımcılara sunulmuştur.</a:t>
            </a:r>
            <a:endParaRPr lang="tr-TR" noProof="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a:t>
            </a:fld>
            <a:endParaRPr lang="en-US"/>
          </a:p>
        </p:txBody>
      </p:sp>
    </p:spTree>
    <p:extLst>
      <p:ext uri="{BB962C8B-B14F-4D97-AF65-F5344CB8AC3E}">
        <p14:creationId xmlns:p14="http://schemas.microsoft.com/office/powerpoint/2010/main" val="31712584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tr-TR" noProof="0" dirty="0" smtClean="0"/>
              <a:t>Adım 5: MLA süreci, büyük ölçüde zaman alıcı olabilir. Yine de, bekleyen yetkililer sadece verilecek cevaba bağlı olmamalıdır. </a:t>
            </a:r>
            <a:r>
              <a:rPr lang="tr-TR" noProof="0" dirty="0" err="1" smtClean="0"/>
              <a:t>Proaktif</a:t>
            </a:r>
            <a:r>
              <a:rPr lang="tr-TR" noProof="0" dirty="0" smtClean="0"/>
              <a:t> hareket etmeli ve bir cevap beklerken uygulanabilecek gerekli tüm önlemleri almalıdırlar. Delegelere bunun ne olabileceği sorulmalıdır.</a:t>
            </a:r>
          </a:p>
          <a:p>
            <a:pPr algn="just"/>
            <a:endParaRPr lang="tr-TR" noProof="0" dirty="0" smtClean="0"/>
          </a:p>
          <a:p>
            <a:pPr algn="just"/>
            <a:r>
              <a:rPr lang="tr-TR" noProof="0" dirty="0" smtClean="0"/>
              <a:t>Adım 6: Talep edilen Devlet, Talep Mektubunu alır ve talep eden tarafta daha önce açıklandığı gibi farklı olabilecek işlemleri başlatır.</a:t>
            </a:r>
          </a:p>
          <a:p>
            <a:pPr algn="just"/>
            <a:endParaRPr lang="tr-TR" noProof="0" dirty="0" smtClean="0"/>
          </a:p>
          <a:p>
            <a:pPr algn="just"/>
            <a:r>
              <a:rPr lang="tr-TR" noProof="0" dirty="0" smtClean="0"/>
              <a:t>Adım 7: Fiziki ve yasal imkanlara uygun olarak yanıt geri gönderilir.</a:t>
            </a:r>
          </a:p>
          <a:p>
            <a:pPr algn="just"/>
            <a:endParaRPr lang="tr-TR" noProof="0" dirty="0" smtClean="0"/>
          </a:p>
          <a:p>
            <a:pPr algn="just"/>
            <a:r>
              <a:rPr lang="tr-TR" noProof="0" dirty="0" smtClean="0"/>
              <a:t>Adım 8 ve 9: Cevap alınır ve analiz edilir. İlk Talep Mektubunda belirlenen gerçeklere dayalı olarak bir açıklama, zeyilname veya tamamen yeni bir Talep Mektubu hazırlanır.</a:t>
            </a:r>
            <a:endParaRPr lang="tr-TR" noProof="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34</a:t>
            </a:fld>
            <a:endParaRPr lang="en-US"/>
          </a:p>
        </p:txBody>
      </p:sp>
    </p:spTree>
    <p:extLst>
      <p:ext uri="{BB962C8B-B14F-4D97-AF65-F5344CB8AC3E}">
        <p14:creationId xmlns:p14="http://schemas.microsoft.com/office/powerpoint/2010/main" val="40877354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35</a:t>
            </a:fld>
            <a:endParaRPr lang="en-US"/>
          </a:p>
        </p:txBody>
      </p:sp>
    </p:spTree>
    <p:extLst>
      <p:ext uri="{BB962C8B-B14F-4D97-AF65-F5344CB8AC3E}">
        <p14:creationId xmlns:p14="http://schemas.microsoft.com/office/powerpoint/2010/main" val="2964916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36</a:t>
            </a:fld>
            <a:endParaRPr lang="en-US"/>
          </a:p>
        </p:txBody>
      </p:sp>
    </p:spTree>
    <p:extLst>
      <p:ext uri="{BB962C8B-B14F-4D97-AF65-F5344CB8AC3E}">
        <p14:creationId xmlns:p14="http://schemas.microsoft.com/office/powerpoint/2010/main" val="307487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tr-TR" noProof="0" dirty="0" smtClean="0"/>
              <a:t>Talep edilen makamların ek bilgi, hukuki gerekçe veya benzerini talep etme ihtimali vardır. Talep eden makam bunun farkında olmalı ve hemen yanıt vermeye hazır olmalıdır.</a:t>
            </a:r>
            <a:endParaRPr lang="tr-TR" noProof="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37</a:t>
            </a:fld>
            <a:endParaRPr lang="en-US"/>
          </a:p>
        </p:txBody>
      </p:sp>
    </p:spTree>
    <p:extLst>
      <p:ext uri="{BB962C8B-B14F-4D97-AF65-F5344CB8AC3E}">
        <p14:creationId xmlns:p14="http://schemas.microsoft.com/office/powerpoint/2010/main" val="26077981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noProof="0" dirty="0" smtClean="0"/>
              <a:t>Katılımcılardan deneyimlerini paylaşmaları</a:t>
            </a:r>
            <a:r>
              <a:rPr lang="tr-TR" baseline="0" noProof="0" dirty="0" smtClean="0"/>
              <a:t> istenmelidir</a:t>
            </a:r>
            <a:r>
              <a:rPr lang="tr-TR" noProof="0" dirty="0" smtClean="0"/>
              <a:t>.</a:t>
            </a:r>
            <a:endParaRPr lang="tr-TR" noProof="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38</a:t>
            </a:fld>
            <a:endParaRPr lang="en-US"/>
          </a:p>
        </p:txBody>
      </p:sp>
    </p:spTree>
    <p:extLst>
      <p:ext uri="{BB962C8B-B14F-4D97-AF65-F5344CB8AC3E}">
        <p14:creationId xmlns:p14="http://schemas.microsoft.com/office/powerpoint/2010/main" val="7307835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noProof="0" dirty="0" smtClean="0"/>
              <a:t>Katılımcıların sorularına ayrılan süre.</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39</a:t>
            </a:fld>
            <a:endParaRPr lang="en-US"/>
          </a:p>
        </p:txBody>
      </p:sp>
    </p:spTree>
    <p:extLst>
      <p:ext uri="{BB962C8B-B14F-4D97-AF65-F5344CB8AC3E}">
        <p14:creationId xmlns:p14="http://schemas.microsoft.com/office/powerpoint/2010/main" val="20354537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26CF4C01-59D1-40AC-ABAA-0AE036E9F18B}" type="slidenum">
              <a:rPr lang="en-US" smtClean="0"/>
              <a:pPr>
                <a:defRPr/>
              </a:pPr>
              <a:t>40</a:t>
            </a:fld>
            <a:endParaRPr lang="en-US"/>
          </a:p>
        </p:txBody>
      </p:sp>
    </p:spTree>
    <p:extLst>
      <p:ext uri="{BB962C8B-B14F-4D97-AF65-F5344CB8AC3E}">
        <p14:creationId xmlns:p14="http://schemas.microsoft.com/office/powerpoint/2010/main" val="28782120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tr-TR" noProof="0" dirty="0" smtClean="0"/>
              <a:t>2020'deki gerçek bir olaya ait vaka çalışması. Bununla ilgili ek materyaller eğitim paketinde sağlanmıştır.</a:t>
            </a:r>
          </a:p>
          <a:p>
            <a:pPr algn="just"/>
            <a:endParaRPr lang="tr-TR" noProof="0" dirty="0" smtClean="0"/>
          </a:p>
          <a:p>
            <a:pPr algn="just"/>
            <a:r>
              <a:rPr lang="tr-TR" noProof="0" dirty="0" smtClean="0"/>
              <a:t>Koşullara bağlı olarak, özetin analizi ve sonuçların taslağının çıkarılması için ayrı bir zamanda gruplar halinde çalışma düzenlenebilir veya uzman dinleyiciyi tek bir grup olarak tutabilir ve analiz ve sonuçlar aracılığıyla katılımcılarla birlikte devam edebilir.</a:t>
            </a:r>
            <a:endParaRPr lang="tr-TR" noProof="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41</a:t>
            </a:fld>
            <a:endParaRPr lang="en-US"/>
          </a:p>
        </p:txBody>
      </p:sp>
    </p:spTree>
    <p:extLst>
      <p:ext uri="{BB962C8B-B14F-4D97-AF65-F5344CB8AC3E}">
        <p14:creationId xmlns:p14="http://schemas.microsoft.com/office/powerpoint/2010/main" val="10578100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42</a:t>
            </a:fld>
            <a:endParaRPr lang="en-US"/>
          </a:p>
        </p:txBody>
      </p:sp>
    </p:spTree>
    <p:extLst>
      <p:ext uri="{BB962C8B-B14F-4D97-AF65-F5344CB8AC3E}">
        <p14:creationId xmlns:p14="http://schemas.microsoft.com/office/powerpoint/2010/main" val="380487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43</a:t>
            </a:fld>
            <a:endParaRPr lang="en-US"/>
          </a:p>
        </p:txBody>
      </p:sp>
    </p:spTree>
    <p:extLst>
      <p:ext uri="{BB962C8B-B14F-4D97-AF65-F5344CB8AC3E}">
        <p14:creationId xmlns:p14="http://schemas.microsoft.com/office/powerpoint/2010/main" val="2437361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noProof="0" dirty="0" smtClean="0"/>
              <a:t>Önceki slaytta sunulan bilgilerin daha basit açıklaması.</a:t>
            </a:r>
            <a:endParaRPr lang="tr-TR" noProof="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6</a:t>
            </a:fld>
            <a:endParaRPr lang="en-US"/>
          </a:p>
        </p:txBody>
      </p:sp>
    </p:spTree>
    <p:extLst>
      <p:ext uri="{BB962C8B-B14F-4D97-AF65-F5344CB8AC3E}">
        <p14:creationId xmlns:p14="http://schemas.microsoft.com/office/powerpoint/2010/main" val="10060186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44</a:t>
            </a:fld>
            <a:endParaRPr lang="en-US"/>
          </a:p>
        </p:txBody>
      </p:sp>
    </p:spTree>
    <p:extLst>
      <p:ext uri="{BB962C8B-B14F-4D97-AF65-F5344CB8AC3E}">
        <p14:creationId xmlns:p14="http://schemas.microsoft.com/office/powerpoint/2010/main" val="37126651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noProof="0" dirty="0" smtClean="0"/>
              <a:t>Katılımcıların sorularına ayrılan süre.</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45</a:t>
            </a:fld>
            <a:endParaRPr lang="en-US"/>
          </a:p>
        </p:txBody>
      </p:sp>
    </p:spTree>
    <p:extLst>
      <p:ext uri="{BB962C8B-B14F-4D97-AF65-F5344CB8AC3E}">
        <p14:creationId xmlns:p14="http://schemas.microsoft.com/office/powerpoint/2010/main" val="9863793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noProof="0" dirty="0" smtClean="0"/>
              <a:t>Oturum hedefleri. Oturumun sonunda elde edilmesi beklenen hususlar katılımcılara sunulmalıdır.</a:t>
            </a:r>
            <a:endParaRPr lang="tr-TR" noProof="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46</a:t>
            </a:fld>
            <a:endParaRPr lang="en-US"/>
          </a:p>
        </p:txBody>
      </p:sp>
    </p:spTree>
    <p:extLst>
      <p:ext uri="{BB962C8B-B14F-4D97-AF65-F5344CB8AC3E}">
        <p14:creationId xmlns:p14="http://schemas.microsoft.com/office/powerpoint/2010/main" val="12807257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tr-TR" noProof="0" dirty="0" smtClean="0"/>
              <a:t>Son sorulara ayrılan zaman.</a:t>
            </a:r>
            <a:endParaRPr lang="tr-TR" noProof="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47</a:t>
            </a:fld>
            <a:endParaRPr lang="en-US"/>
          </a:p>
        </p:txBody>
      </p:sp>
    </p:spTree>
    <p:extLst>
      <p:ext uri="{BB962C8B-B14F-4D97-AF65-F5344CB8AC3E}">
        <p14:creationId xmlns:p14="http://schemas.microsoft.com/office/powerpoint/2010/main" val="154767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tr-TR" noProof="0" dirty="0" smtClean="0"/>
              <a:t>Abone bilgileri, trafik, içerik ve bulut verileri olan bilgilerin içeriği hakkında ek bilgiler.</a:t>
            </a:r>
            <a:endParaRPr lang="tr-TR" noProof="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7</a:t>
            </a:fld>
            <a:endParaRPr lang="en-US"/>
          </a:p>
        </p:txBody>
      </p:sp>
    </p:spTree>
    <p:extLst>
      <p:ext uri="{BB962C8B-B14F-4D97-AF65-F5344CB8AC3E}">
        <p14:creationId xmlns:p14="http://schemas.microsoft.com/office/powerpoint/2010/main" val="40465608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457200" rtl="0" eaLnBrk="0" fontAlgn="base" latinLnBrk="0" hangingPunct="0">
              <a:lnSpc>
                <a:spcPct val="100000"/>
              </a:lnSpc>
              <a:spcBef>
                <a:spcPct val="30000"/>
              </a:spcBef>
              <a:spcAft>
                <a:spcPct val="0"/>
              </a:spcAft>
              <a:buClrTx/>
              <a:buSzTx/>
              <a:buFontTx/>
              <a:buNone/>
              <a:tabLst/>
              <a:defRPr/>
            </a:pPr>
            <a:r>
              <a:rPr lang="tr-TR" b="0" noProof="0" dirty="0" smtClean="0">
                <a:solidFill>
                  <a:srgbClr val="555555"/>
                </a:solidFill>
                <a:effectLst/>
              </a:rPr>
              <a:t>Temel abone bilgileri öncelikle telefon iletişim şirketleri tarafından tanımlanmakta ve şu anlamlara gelmektedir: (A) İsim, (B) adres, (C) yerel ve uzun mesafe telefon bağlantı kayıtları veya oturum zamanlarının ve sürelerinin kayıtları, (D) hizmet süresi, başlangıç tarihi ve kullanılan hizmet türleri, (E) telefon veya araç numarası veya diğer abone numarası veya kimliği, atanmış herhangi bir İnternet protokolünün adresi ve (F) herhangi bir kredi kartı veya banka hesabı numarası dahil olmak üzere bu hizmet için ödeme yöntemi ve kaynağı.</a:t>
            </a:r>
          </a:p>
          <a:p>
            <a:pPr marL="0" marR="0" lvl="0" indent="0" algn="just" defTabSz="457200" rtl="0" eaLnBrk="0" fontAlgn="base" latinLnBrk="0" hangingPunct="0">
              <a:lnSpc>
                <a:spcPct val="100000"/>
              </a:lnSpc>
              <a:spcBef>
                <a:spcPct val="30000"/>
              </a:spcBef>
              <a:spcAft>
                <a:spcPct val="0"/>
              </a:spcAft>
              <a:buClrTx/>
              <a:buSzTx/>
              <a:buFontTx/>
              <a:buNone/>
              <a:tabLst/>
              <a:defRPr/>
            </a:pPr>
            <a:endParaRPr lang="tr-TR" b="0" noProof="0" dirty="0" smtClean="0">
              <a:solidFill>
                <a:srgbClr val="555555"/>
              </a:solidFill>
              <a:effectLst/>
            </a:endParaRPr>
          </a:p>
          <a:p>
            <a:pPr marL="0" marR="0" lvl="0" indent="0" algn="just" defTabSz="457200" rtl="0" eaLnBrk="0" fontAlgn="base" latinLnBrk="0" hangingPunct="0">
              <a:lnSpc>
                <a:spcPct val="100000"/>
              </a:lnSpc>
              <a:spcBef>
                <a:spcPct val="30000"/>
              </a:spcBef>
              <a:spcAft>
                <a:spcPct val="0"/>
              </a:spcAft>
              <a:buClrTx/>
              <a:buSzTx/>
              <a:buFontTx/>
              <a:buNone/>
              <a:tabLst/>
              <a:defRPr/>
            </a:pPr>
            <a:r>
              <a:rPr lang="tr-TR" b="0" noProof="0" dirty="0" smtClean="0">
                <a:solidFill>
                  <a:srgbClr val="555555"/>
                </a:solidFill>
                <a:effectLst/>
              </a:rPr>
              <a:t>Günümüzde İnternet Servis Sağlayıcı abonelerinin internete erişimi amacıyla uygulanmaktadır.</a:t>
            </a:r>
            <a:endParaRPr lang="tr-TR" b="0" noProof="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8</a:t>
            </a:fld>
            <a:endParaRPr lang="en-US"/>
          </a:p>
        </p:txBody>
      </p:sp>
    </p:spTree>
    <p:extLst>
      <p:ext uri="{BB962C8B-B14F-4D97-AF65-F5344CB8AC3E}">
        <p14:creationId xmlns:p14="http://schemas.microsoft.com/office/powerpoint/2010/main" val="25112140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lgn="just"/>
            <a:r>
              <a:rPr lang="tr-TR" noProof="0" dirty="0" smtClean="0">
                <a:effectLst/>
                <a:latin typeface="Arial" panose="020B0604020202020204" pitchFamily="34" charset="0"/>
              </a:rPr>
              <a:t>İlke olarak abone bilgisi hizmetlerinin bir abonesi ile ilgili olarak bir servis sağlayıcısının idaresi tarafından tutulan herhangi bir bilgiyi ifade eder. Abone bilgileri, bilgisayar verileri biçiminde veya kağıt kayıtlar gibi başka herhangi bir biçimde bulunabilir. </a:t>
            </a:r>
          </a:p>
          <a:p>
            <a:pPr algn="just"/>
            <a:endParaRPr lang="tr-TR" noProof="0" dirty="0" smtClean="0">
              <a:effectLst/>
              <a:latin typeface="Arial" panose="020B0604020202020204" pitchFamily="34" charset="0"/>
            </a:endParaRPr>
          </a:p>
          <a:p>
            <a:pPr algn="just"/>
            <a:r>
              <a:rPr lang="tr-TR" noProof="0" dirty="0" smtClean="0">
                <a:effectLst/>
                <a:latin typeface="Arial" panose="020B0604020202020204" pitchFamily="34" charset="0"/>
              </a:rPr>
              <a:t>Abone bilgileri, bilgisayar verilerinden başka veri formlarını içerdiğinden, bu tür bilgileri ele almak için makaleye özel bir hüküm dahil edilmiştir. "Abone", ücretli abonelik sahibi kişilerden kullanım başına ödeme yapanlara veya ücretsiz hizmet alanlara kadar çok çeşitli servis sağlayıcı müşterilerini kapsamayı amaçlamaktadır. Ayrıca abonenin hesabını kullanma hakkına sahip kişilerle ilgili bilgileri de içermektedir. </a:t>
            </a:r>
          </a:p>
          <a:p>
            <a:pPr algn="just"/>
            <a:endParaRPr lang="tr-TR" noProof="0" dirty="0" smtClean="0">
              <a:effectLst/>
              <a:latin typeface="Arial" panose="020B0604020202020204" pitchFamily="34" charset="0"/>
            </a:endParaRPr>
          </a:p>
          <a:p>
            <a:pPr algn="just"/>
            <a:r>
              <a:rPr lang="tr-TR" noProof="0" dirty="0" smtClean="0">
                <a:effectLst/>
                <a:latin typeface="Arial" panose="020B0604020202020204" pitchFamily="34" charset="0"/>
              </a:rPr>
              <a:t>Bir cezai soruşturma sırasında, abone bilgilerine öncelikle iki özel durumda ihtiyaç duyulabilir. İlk olarak, hangi servislerin ve ilgili teknik önlemlerin bir abone tarafından kullanıldığını belirlemek için abone bilgilerine ihtiyaç duyulmaktadır, örneğin kullanılan telefon hizmetinin türü (ör. Mobil), kullanılan diğer ilişkili hizmetlerin türü (ör. Çağrı yönlendirme , sesli posta vb.), telefon numarası veya diğer teknik adresler (ör. e-posta adresi). </a:t>
            </a:r>
          </a:p>
          <a:p>
            <a:pPr algn="just"/>
            <a:endParaRPr lang="tr-TR" noProof="0" dirty="0" smtClean="0">
              <a:effectLst/>
              <a:latin typeface="Arial" panose="020B0604020202020204" pitchFamily="34" charset="0"/>
            </a:endParaRPr>
          </a:p>
          <a:p>
            <a:pPr algn="just"/>
            <a:r>
              <a:rPr lang="tr-TR" noProof="0" dirty="0" smtClean="0">
                <a:effectLst/>
                <a:latin typeface="Arial" panose="020B0604020202020204" pitchFamily="34" charset="0"/>
              </a:rPr>
              <a:t>İkinci olarak, teknik bir adres biliniyorsa, ilgili kişinin kimliğinin belirlenmesine yardımcı olmak için abone bilgilerine ihtiyaç duyulmaktadır. Abonenin fatura ve ödeme kayıtları hakkındaki ticari bilgiler gibi diğer abone bilgileri, özellikle soruşturma altındaki suçun bilgisayar dolandırıcılığı veya diğer ekonomik suçları içerdiği durumlarda cezai soruşturmalarla ilgili olabilir.</a:t>
            </a:r>
            <a:endParaRPr lang="tr-TR" noProof="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9</a:t>
            </a:fld>
            <a:endParaRPr lang="en-US"/>
          </a:p>
        </p:txBody>
      </p:sp>
    </p:spTree>
    <p:extLst>
      <p:ext uri="{BB962C8B-B14F-4D97-AF65-F5344CB8AC3E}">
        <p14:creationId xmlns:p14="http://schemas.microsoft.com/office/powerpoint/2010/main" val="42072186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tr-TR" sz="1200" kern="1200" noProof="0" dirty="0" smtClean="0">
                <a:solidFill>
                  <a:schemeClr val="tx1"/>
                </a:solidFill>
                <a:latin typeface="+mn-lt"/>
                <a:ea typeface="MS PGothic" pitchFamily="34" charset="-128"/>
                <a:cs typeface="ＭＳ Ｐゴシック" charset="0"/>
              </a:rPr>
              <a:t>Bu veriler, bir iletişimi kökeninden hedefe yönlendirmek için iletişim zincirindeki bilgisayarlar tarafından oluşturulur. Bu nedenle iletişimin kendisine yardımcı olur.</a:t>
            </a:r>
            <a:r>
              <a:rPr lang="tr-TR" noProof="0" dirty="0" smtClean="0">
                <a:effectLst/>
                <a:latin typeface="Arial" panose="020B0604020202020204" pitchFamily="34" charset="0"/>
              </a:rPr>
              <a:t> </a:t>
            </a:r>
          </a:p>
          <a:p>
            <a:pPr algn="just"/>
            <a:endParaRPr lang="tr-TR" noProof="0" dirty="0" smtClean="0">
              <a:effectLst/>
              <a:latin typeface="Arial" panose="020B0604020202020204" pitchFamily="34" charset="0"/>
            </a:endParaRPr>
          </a:p>
          <a:p>
            <a:pPr algn="just"/>
            <a:r>
              <a:rPr lang="tr-TR" noProof="0" dirty="0" smtClean="0">
                <a:effectLst/>
                <a:latin typeface="Arial" panose="020B0604020202020204" pitchFamily="34" charset="0"/>
              </a:rPr>
              <a:t>Bir bilgisayar sistemi ile ilgili olarak işlenen bir cezai suçun soruşturulması durumunda, daha fazla delil toplamak için bir başlangıç noktası veya suçun delilinin bir parçası olarak bir iletişimin kaynağını izlemek için trafik verilerine ihtiyaç duyulmaktadır. Trafik verileri geçicidir, bu da hızlı bir şekilde korunmasını zorunlu kılar. Sonuç olarak, silinmeden önce daha fazla delil toplamak veya bir şüpheliyi belirlemek için iletişimin yolunu ayırt etmek için hızlı bir şekilde ifşa edilmesi gerekli olabilir. Bilgisayar verilerinin toplanması ve ifşa edilmesi için olağan prosedür bu nedenle yetersiz kalabilir. </a:t>
            </a:r>
          </a:p>
          <a:p>
            <a:pPr algn="just"/>
            <a:endParaRPr lang="tr-TR" noProof="0" dirty="0" smtClean="0">
              <a:effectLst/>
              <a:latin typeface="Arial" panose="020B0604020202020204" pitchFamily="34" charset="0"/>
            </a:endParaRPr>
          </a:p>
          <a:p>
            <a:pPr algn="just"/>
            <a:r>
              <a:rPr lang="tr-TR" noProof="0" dirty="0" smtClean="0">
                <a:effectLst/>
                <a:latin typeface="Arial" panose="020B0604020202020204" pitchFamily="34" charset="0"/>
              </a:rPr>
              <a:t>Dahası, bu verilerin toplanması ilke olarak daha az müdahaleci olarak kabul edilir çünkü bu nedenle daha hassas olduğu düşünülen iletişimin içeriğini ortaya çıkarmaz. </a:t>
            </a:r>
            <a:endParaRPr lang="tr-TR" noProof="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10</a:t>
            </a:fld>
            <a:endParaRPr lang="en-US"/>
          </a:p>
        </p:txBody>
      </p:sp>
    </p:spTree>
    <p:extLst>
      <p:ext uri="{BB962C8B-B14F-4D97-AF65-F5344CB8AC3E}">
        <p14:creationId xmlns:p14="http://schemas.microsoft.com/office/powerpoint/2010/main" val="20334280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tr-TR" noProof="0" dirty="0" smtClean="0"/>
              <a:t>Budapeşte Sözleşmesi içerik verilerinin bir tanımını sağlamaz. Ancak, "içerik verileri" teriminin benzer tanımlarını sağlayan çok sayıda farklı hukuki kaynak vardır.</a:t>
            </a:r>
          </a:p>
          <a:p>
            <a:pPr algn="just"/>
            <a:endParaRPr lang="tr-TR" noProof="0" dirty="0" smtClean="0"/>
          </a:p>
          <a:p>
            <a:pPr algn="just"/>
            <a:r>
              <a:rPr lang="tr-TR" noProof="0" dirty="0" smtClean="0"/>
              <a:t>Tüm açıklamalar ve tanımlar, içerik verilerinin ağ üzerinden gönderilen dosyanın "içinde" ne olduğunu temsil ettiğini kabul etmektedir.</a:t>
            </a:r>
            <a:endParaRPr lang="tr-TR" noProof="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11</a:t>
            </a:fld>
            <a:endParaRPr lang="en-US"/>
          </a:p>
        </p:txBody>
      </p:sp>
    </p:spTree>
    <p:extLst>
      <p:ext uri="{BB962C8B-B14F-4D97-AF65-F5344CB8AC3E}">
        <p14:creationId xmlns:p14="http://schemas.microsoft.com/office/powerpoint/2010/main" val="162167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F985A80-396C-432A-AED1-BB91A46A9726}" type="datetime1">
              <a:rPr lang="en-US" smtClean="0"/>
              <a:pPr>
                <a:defRPr/>
              </a:pPr>
              <a:t>4/12/2021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BAC3DF9-EB27-4BC5-A9AA-9B5C3DCB30A7}" type="slidenum">
              <a:rPr lang="en-US"/>
              <a:pPr>
                <a:defRPr/>
              </a:pPr>
              <a:t>‹#›</a:t>
            </a:fld>
            <a:endParaRPr lang="en-US"/>
          </a:p>
        </p:txBody>
      </p:sp>
    </p:spTree>
    <p:extLst>
      <p:ext uri="{BB962C8B-B14F-4D97-AF65-F5344CB8AC3E}">
        <p14:creationId xmlns:p14="http://schemas.microsoft.com/office/powerpoint/2010/main" val="3041356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65D87E4E-3D49-4E25-B91F-1AF555572B9A}" type="datetime1">
              <a:rPr lang="en-US" smtClean="0"/>
              <a:pPr>
                <a:defRPr/>
              </a:pPr>
              <a:t>4/12/2021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58759AC-EF4E-4891-8C4E-2B6B0574FFCB}" type="slidenum">
              <a:rPr lang="en-US"/>
              <a:pPr>
                <a:defRPr/>
              </a:pPr>
              <a:t>‹#›</a:t>
            </a:fld>
            <a:endParaRPr lang="en-US"/>
          </a:p>
        </p:txBody>
      </p:sp>
    </p:spTree>
    <p:extLst>
      <p:ext uri="{BB962C8B-B14F-4D97-AF65-F5344CB8AC3E}">
        <p14:creationId xmlns:p14="http://schemas.microsoft.com/office/powerpoint/2010/main" val="3127994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1FA30660-A67E-4513-A4DA-263C7D4FFDA1}" type="datetime1">
              <a:rPr lang="en-US" smtClean="0"/>
              <a:pPr>
                <a:defRPr/>
              </a:pPr>
              <a:t>4/12/2021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51468EF-0C7D-4815-977B-643162CBB358}" type="slidenum">
              <a:rPr lang="en-US"/>
              <a:pPr>
                <a:defRPr/>
              </a:pPr>
              <a:t>‹#›</a:t>
            </a:fld>
            <a:endParaRPr lang="en-US"/>
          </a:p>
        </p:txBody>
      </p:sp>
    </p:spTree>
    <p:extLst>
      <p:ext uri="{BB962C8B-B14F-4D97-AF65-F5344CB8AC3E}">
        <p14:creationId xmlns:p14="http://schemas.microsoft.com/office/powerpoint/2010/main" val="952416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02A1A101-F5D9-4E0F-A2E3-31653A394A9B}" type="datetime1">
              <a:rPr lang="en-US" smtClean="0"/>
              <a:pPr>
                <a:defRPr/>
              </a:pPr>
              <a:t>4/12/2021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E62E50F-F83A-42AC-8BE7-462956D58F63}" type="slidenum">
              <a:rPr lang="en-US"/>
              <a:pPr>
                <a:defRPr/>
              </a:pPr>
              <a:t>‹#›</a:t>
            </a:fld>
            <a:endParaRPr lang="en-US"/>
          </a:p>
        </p:txBody>
      </p:sp>
    </p:spTree>
    <p:extLst>
      <p:ext uri="{BB962C8B-B14F-4D97-AF65-F5344CB8AC3E}">
        <p14:creationId xmlns:p14="http://schemas.microsoft.com/office/powerpoint/2010/main" val="2345580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pPr>
              <a:defRPr/>
            </a:pPr>
            <a:fld id="{F237E559-1D42-4C9E-AF2B-8C267B8483A3}" type="datetime1">
              <a:rPr lang="en-US" smtClean="0"/>
              <a:pPr>
                <a:defRPr/>
              </a:pPr>
              <a:t>4/12/2021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EAF6ED3-4F23-422B-A4EE-4F2AB80A7581}" type="slidenum">
              <a:rPr lang="en-US"/>
              <a:pPr>
                <a:defRPr/>
              </a:pPr>
              <a:t>‹#›</a:t>
            </a:fld>
            <a:endParaRPr lang="en-US"/>
          </a:p>
        </p:txBody>
      </p:sp>
    </p:spTree>
    <p:extLst>
      <p:ext uri="{BB962C8B-B14F-4D97-AF65-F5344CB8AC3E}">
        <p14:creationId xmlns:p14="http://schemas.microsoft.com/office/powerpoint/2010/main" val="1030461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pPr>
              <a:defRPr/>
            </a:pPr>
            <a:fld id="{1D44EE50-C615-4D24-A3C7-A3917EF0D195}" type="datetime1">
              <a:rPr lang="en-US" smtClean="0"/>
              <a:pPr>
                <a:defRPr/>
              </a:pPr>
              <a:t>4/12/2021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1016F37-E157-4A71-B74F-13F2098F89EA}" type="slidenum">
              <a:rPr lang="en-US"/>
              <a:pPr>
                <a:defRPr/>
              </a:pPr>
              <a:t>‹#›</a:t>
            </a:fld>
            <a:endParaRPr lang="en-US"/>
          </a:p>
        </p:txBody>
      </p:sp>
    </p:spTree>
    <p:extLst>
      <p:ext uri="{BB962C8B-B14F-4D97-AF65-F5344CB8AC3E}">
        <p14:creationId xmlns:p14="http://schemas.microsoft.com/office/powerpoint/2010/main" val="2411197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pPr>
              <a:defRPr/>
            </a:pPr>
            <a:fld id="{73BDF75B-5A96-4B4E-909F-7188D5946C4A}" type="datetime1">
              <a:rPr lang="en-US" smtClean="0"/>
              <a:pPr>
                <a:defRPr/>
              </a:pPr>
              <a:t>4/12/2021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6CED92E-D081-4650-BDA2-FDC72F732BC2}" type="slidenum">
              <a:rPr lang="en-US"/>
              <a:pPr>
                <a:defRPr/>
              </a:pPr>
              <a:t>‹#›</a:t>
            </a:fld>
            <a:endParaRPr lang="en-US"/>
          </a:p>
        </p:txBody>
      </p:sp>
    </p:spTree>
    <p:extLst>
      <p:ext uri="{BB962C8B-B14F-4D97-AF65-F5344CB8AC3E}">
        <p14:creationId xmlns:p14="http://schemas.microsoft.com/office/powerpoint/2010/main" val="2968236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C745634-5B54-4CAE-83D1-A8AF6AAE209A}" type="datetime1">
              <a:rPr lang="en-US" smtClean="0"/>
              <a:pPr>
                <a:defRPr/>
              </a:pPr>
              <a:t>4/12/2021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1119672-D0A0-4718-8BBB-2A72124EA1FA}" type="slidenum">
              <a:rPr lang="en-US"/>
              <a:pPr>
                <a:defRPr/>
              </a:pPr>
              <a:t>‹#›</a:t>
            </a:fld>
            <a:endParaRPr lang="en-US"/>
          </a:p>
        </p:txBody>
      </p:sp>
    </p:spTree>
    <p:extLst>
      <p:ext uri="{BB962C8B-B14F-4D97-AF65-F5344CB8AC3E}">
        <p14:creationId xmlns:p14="http://schemas.microsoft.com/office/powerpoint/2010/main" val="442105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BF79A50-A670-4F3D-AEBB-FB493323224A}" type="datetime1">
              <a:rPr lang="en-US" smtClean="0"/>
              <a:pPr>
                <a:defRPr/>
              </a:pPr>
              <a:t>4/12/2021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E1F2CE5-82EE-4D86-A1BA-A62E2F853B8E}" type="slidenum">
              <a:rPr lang="en-US"/>
              <a:pPr>
                <a:defRPr/>
              </a:pPr>
              <a:t>‹#›</a:t>
            </a:fld>
            <a:endParaRPr lang="en-US"/>
          </a:p>
        </p:txBody>
      </p:sp>
    </p:spTree>
    <p:extLst>
      <p:ext uri="{BB962C8B-B14F-4D97-AF65-F5344CB8AC3E}">
        <p14:creationId xmlns:p14="http://schemas.microsoft.com/office/powerpoint/2010/main" val="1194574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4292BC24-DDCD-4AF4-94D4-31CBBA7DC30E}" type="datetime1">
              <a:rPr lang="en-US" smtClean="0"/>
              <a:pPr>
                <a:defRPr/>
              </a:pPr>
              <a:t>4/12/2021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60783FF-B27A-4DA4-8DF3-25C8A2D9A4EA}" type="slidenum">
              <a:rPr lang="en-US"/>
              <a:pPr>
                <a:defRPr/>
              </a:pPr>
              <a:t>‹#›</a:t>
            </a:fld>
            <a:endParaRPr lang="en-US"/>
          </a:p>
        </p:txBody>
      </p:sp>
    </p:spTree>
    <p:extLst>
      <p:ext uri="{BB962C8B-B14F-4D97-AF65-F5344CB8AC3E}">
        <p14:creationId xmlns:p14="http://schemas.microsoft.com/office/powerpoint/2010/main" val="1259578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99F740F2-BF0B-43DC-8CFA-2E210D9DDBF7}" type="datetime1">
              <a:rPr lang="en-US" smtClean="0"/>
              <a:pPr>
                <a:defRPr/>
              </a:pPr>
              <a:t>4/12/2021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A79B6B6-9482-44D1-B9B3-C0B6ADDE66E2}" type="slidenum">
              <a:rPr lang="en-US"/>
              <a:pPr>
                <a:defRPr/>
              </a:pPr>
              <a:t>‹#›</a:t>
            </a:fld>
            <a:endParaRPr lang="en-US"/>
          </a:p>
        </p:txBody>
      </p:sp>
    </p:spTree>
    <p:extLst>
      <p:ext uri="{BB962C8B-B14F-4D97-AF65-F5344CB8AC3E}">
        <p14:creationId xmlns:p14="http://schemas.microsoft.com/office/powerpoint/2010/main" val="3314257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pitchFamily="34" charset="0"/>
              </a:defRPr>
            </a:lvl1pPr>
          </a:lstStyle>
          <a:p>
            <a:pPr>
              <a:defRPr/>
            </a:pPr>
            <a:fld id="{3D6731DF-1C75-45F0-AD20-F5D76F80E562}" type="datetime1">
              <a:rPr lang="en-US" smtClean="0"/>
              <a:pPr>
                <a:defRPr/>
              </a:pPr>
              <a:t>4/12/2021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pitchFamily="34" charset="0"/>
              </a:defRPr>
            </a:lvl1pPr>
          </a:lstStyle>
          <a:p>
            <a:pPr>
              <a:defRPr/>
            </a:pPr>
            <a:fld id="{33356E94-CB88-43B7-8FBD-51FAC28F172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65" charset="-128"/>
          <a:cs typeface="ＭＳ Ｐゴシック" pitchFamily="-65" charset="-128"/>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65" charset="-128"/>
          <a:cs typeface="ＭＳ Ｐゴシック" pitchFamily="-65"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65" charset="-128"/>
          <a:cs typeface="ＭＳ Ｐゴシック" pitchFamily="-65"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65" charset="-128"/>
          <a:cs typeface="ＭＳ Ｐゴシック" pitchFamily="-65"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65" charset="-128"/>
          <a:cs typeface="ＭＳ Ｐゴシック" pitchFamily="-65" charset="-128"/>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hyperlink" Target="https://www.google.com/search?q=budapest+convention&amp;client=firefox-b-d&amp;tbm=isch&amp;source=iu&amp;ictx=1&amp;fir=ZZ7-eGVsgWp-4M,3KYhsb_5-Pi7FM,/m/0fz_nr&amp;vet=1&amp;usg=AI4_-kSJDlP6Pr2ZoTW71_tmQNmWSirr8g&amp;sa=X&amp;ved=2ahUKEwjp7IWV0u3rAhVw-SoKHXmpBjYQ_B16BAgTEA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microsoft.com/office/2017/06/relationships/model3d" Target="../media/model3d1.glb"/></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png"/><Relationship Id="rId7" Type="http://schemas.openxmlformats.org/officeDocument/2006/relationships/diagramQuickStyle" Target="../diagrams/quickStyle1.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9.jpeg"/><Relationship Id="rId9" Type="http://schemas.microsoft.com/office/2007/relationships/diagramDrawing" Target="../diagrams/drawing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hyperlink" Target="https://www.google.com/imgres?imgurl=http://www.coe.int/documents/8475493/52004869/FotoJet+(1).jpg/c45f3b85-1d37-b73e-bffa-6fa22ff908ab&amp;imgrefurl=https://www.coe.int/en/web/cybercrime/-/the-coe-standard-operating-procedures-for-the-collection-analysis-and-presentation-of-electronic-evidence-have-been-released&amp;tbnid=zrU4UzEl0OUWJM&amp;vet=12ahUKEwig_tDL0-3rAhWCk6QKHeeBDDAQMygEegUIARCsAQ..i&amp;docid=gkXd6B1mxcCGCM&amp;w=870&amp;h=489&amp;q=electronic%20evidence&amp;client=firefox-b-d&amp;ved=2ahUKEwig_tDL0-3rAhWCk6QKHeeBDDAQMygEegUIARCsAQ"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hyperlink" Target="https://www.google.com/imgres?imgurl=https://www.law.com/image/EM/NLJ35-Foreign-Office-Article-201406261134.jpg&amp;imgrefurl=https://www.law.com/corpcounsel/almID/1202675453495/Mutual-Legal-Assistance-Treatys-Moment-in-the-Spotlight/&amp;tbnid=b8ha3T3jNUc8sM&amp;vet=12ahUKEwjJsbC11e3rAhUJyKQKHVYGA9YQMygMegUIARCsAQ..i&amp;docid=a4XsWpji287F8M&amp;w=620&amp;h=372&amp;q=mutual%20legal%20assistance&amp;client=firefox-b-d&amp;ved=2ahUKEwjJsbC11e3rAhUJyKQKHVYGA9YQMygMegUIARCsAQ"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png"/><Relationship Id="rId7" Type="http://schemas.openxmlformats.org/officeDocument/2006/relationships/diagramColors" Target="../diagrams/colors2.xm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1.png"/><Relationship Id="rId7" Type="http://schemas.openxmlformats.org/officeDocument/2006/relationships/diagramQuickStyle" Target="../diagrams/quickStyle3.xm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9.jpeg"/><Relationship Id="rId9" Type="http://schemas.microsoft.com/office/2007/relationships/diagramDrawing" Target="../diagrams/drawing3.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hyperlink" Target="https://www.google.com/imgres?imgurl=https://s27389.pcdn.co/wp-content/uploads/2018/04/AdobeStock_188738986.jpeg&amp;imgrefurl=https://www.information-age.com/global-cybercrime-economy-generates-over-1-5tn-according-to-new-study-123471631/&amp;tbnid=Q1D8kDCy6cNnsM&amp;vet=12ahUKEwi0htix9PLrAhVG16QKHRgEDx4QMygAegUIARDLAQ..i&amp;docid=cJI6p3kCnk-seM&amp;w=3840&amp;h=2160&amp;q=cybercrime&amp;client=firefox-b-d&amp;ved=2ahUKEwi0htix9PLrAhVG16QKHRgEDx4QMygAegUIARDLAQ"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png"/><Relationship Id="rId7" Type="http://schemas.openxmlformats.org/officeDocument/2006/relationships/diagramColors" Target="../diagrams/colors4.xml"/><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36.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png"/><Relationship Id="rId7" Type="http://schemas.openxmlformats.org/officeDocument/2006/relationships/diagramColors" Target="../diagrams/colors5.xml"/><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hyperlink" Target="https://www.google.com/imgres?imgurl=https://www.simplilearn.com/ice9/free_resources_article_thumb/What_is_Data_Types_of_Data_and_How_To_Analyze_Data.jpg&amp;imgrefurl=https://www.simplilearn.com/what-is-data-article&amp;tbnid=1UG-ZP1lhdESkM&amp;vet=12ahUKEwi5rPSWze3rAhUJ16QKHYKtANMQMygNegUIARC7AQ..i&amp;docid=_VmfOCU-RFECDM&amp;w=848&amp;h=477&amp;q=electronic%20data%20types&amp;client=firefox-b-d&amp;ved=2ahUKEwi5rPSWze3rAhUJ16QKHYKtANMQMygNegUIARC7AQ"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928926" y="6279703"/>
            <a:ext cx="307212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400" b="1" i="0" u="none" strike="noStrike" cap="none" normalizeH="0" baseline="0" dirty="0">
                <a:ln>
                  <a:noFill/>
                </a:ln>
                <a:solidFill>
                  <a:srgbClr val="2F618F"/>
                </a:solidFill>
                <a:effectLst/>
                <a:latin typeface="Arial Narrow" panose="020B0606020202030204" pitchFamily="34" charset="0"/>
                <a:ea typeface="Calibri" pitchFamily="34" charset="0"/>
                <a:cs typeface="Times New Roman" pitchFamily="18" charset="0"/>
              </a:rPr>
              <a:t>www.coe.int/cybercrime</a:t>
            </a:r>
            <a:endParaRPr kumimoji="0" lang="en-GB" altLang="en-US" sz="2400" b="0" i="0" u="none" strike="noStrike" cap="none" normalizeH="0" baseline="0" dirty="0">
              <a:ln>
                <a:noFill/>
              </a:ln>
              <a:solidFill>
                <a:schemeClr val="tx1"/>
              </a:solidFill>
              <a:effectLst/>
              <a:latin typeface="Arial Narrow" panose="020B0606020202030204" pitchFamily="34" charset="0"/>
              <a:cs typeface="Arial" pitchFamily="34" charset="0"/>
            </a:endParaRPr>
          </a:p>
        </p:txBody>
      </p:sp>
      <p:sp>
        <p:nvSpPr>
          <p:cNvPr id="10" name="Rectangle 9"/>
          <p:cNvSpPr/>
          <p:nvPr/>
        </p:nvSpPr>
        <p:spPr>
          <a:xfrm>
            <a:off x="179512" y="1727299"/>
            <a:ext cx="8750206" cy="3724096"/>
          </a:xfrm>
          <a:prstGeom prst="rect">
            <a:avLst/>
          </a:prstGeom>
          <a:ln>
            <a:noFill/>
          </a:ln>
        </p:spPr>
        <p:txBody>
          <a:bodyPr wrap="square">
            <a:spAutoFit/>
          </a:bodyPr>
          <a:lstStyle/>
          <a:p>
            <a:pPr algn="ctr"/>
            <a:r>
              <a:rPr lang="tr-TR" sz="3600" b="1" i="1" dirty="0">
                <a:solidFill>
                  <a:schemeClr val="tx2"/>
                </a:solidFill>
              </a:rPr>
              <a:t>Adli Personel için Uluslararası İşbirliğine İlişkin Uzmanlık </a:t>
            </a:r>
            <a:r>
              <a:rPr lang="tr-TR" sz="3600" b="1" i="1" dirty="0" smtClean="0">
                <a:solidFill>
                  <a:schemeClr val="tx2"/>
                </a:solidFill>
              </a:rPr>
              <a:t>Eğitimi</a:t>
            </a:r>
            <a:endParaRPr lang="tr-TR" sz="3600" b="1" dirty="0" smtClean="0"/>
          </a:p>
          <a:p>
            <a:pPr algn="ctr"/>
            <a:endParaRPr lang="tr-TR" b="1" dirty="0" smtClean="0"/>
          </a:p>
          <a:p>
            <a:pPr algn="ctr"/>
            <a:endParaRPr lang="tr-TR" b="1" dirty="0" smtClean="0"/>
          </a:p>
          <a:p>
            <a:pPr marL="0" indent="0" algn="ctr">
              <a:buFont typeface="Arial" charset="0"/>
              <a:buNone/>
              <a:defRPr/>
            </a:pPr>
            <a:r>
              <a:rPr lang="tr-TR" b="1" dirty="0" smtClean="0"/>
              <a:t> </a:t>
            </a:r>
            <a:endParaRPr lang="tr-TR" sz="3200" b="1" dirty="0" smtClean="0">
              <a:solidFill>
                <a:schemeClr val="tx2"/>
              </a:solidFill>
            </a:endParaRPr>
          </a:p>
          <a:p>
            <a:pPr marL="0" indent="0" algn="ctr">
              <a:buFont typeface="Arial" charset="0"/>
              <a:buNone/>
              <a:defRPr/>
            </a:pPr>
            <a:r>
              <a:rPr lang="tr-TR" sz="3200" b="1" dirty="0" smtClean="0">
                <a:solidFill>
                  <a:schemeClr val="tx2"/>
                </a:solidFill>
              </a:rPr>
              <a:t>Oturum 2.3 </a:t>
            </a:r>
          </a:p>
          <a:p>
            <a:pPr marL="0" indent="0" algn="ctr">
              <a:buFont typeface="Arial" charset="0"/>
              <a:buNone/>
              <a:defRPr/>
            </a:pPr>
            <a:r>
              <a:rPr lang="tr-TR" sz="3200" b="1" dirty="0" smtClean="0">
                <a:solidFill>
                  <a:schemeClr val="tx2"/>
                </a:solidFill>
              </a:rPr>
              <a:t>Uluslararası İşbirliği Mekanizmaları Aracılığıyla Elektronik Delil Elde Edilmesi</a:t>
            </a:r>
            <a:endParaRPr lang="tr-TR" sz="3200" b="1" dirty="0">
              <a:solidFill>
                <a:schemeClr val="tx2"/>
              </a:solidFill>
            </a:endParaRPr>
          </a:p>
        </p:txBody>
      </p:sp>
      <p:sp>
        <p:nvSpPr>
          <p:cNvPr id="11" name="Rectangle 10">
            <a:extLst>
              <a:ext uri="{FF2B5EF4-FFF2-40B4-BE49-F238E27FC236}">
                <a16:creationId xmlns:a16="http://schemas.microsoft.com/office/drawing/2014/main" id="{28D03BE2-FB8E-7347-AE47-AF895B0A6135}"/>
              </a:ext>
            </a:extLst>
          </p:cNvPr>
          <p:cNvSpPr/>
          <p:nvPr/>
        </p:nvSpPr>
        <p:spPr>
          <a:xfrm>
            <a:off x="-16565" y="-4763"/>
            <a:ext cx="918051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9" name="Picture 4">
            <a:extLst>
              <a:ext uri="{FF2B5EF4-FFF2-40B4-BE49-F238E27FC236}">
                <a16:creationId xmlns:a16="http://schemas.microsoft.com/office/drawing/2014/main" id="{753D533C-3528-6B42-B05B-8356FF76FC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65" y="-4254"/>
            <a:ext cx="1321766" cy="107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3">
            <a:extLst>
              <a:ext uri="{FF2B5EF4-FFF2-40B4-BE49-F238E27FC236}">
                <a16:creationId xmlns:a16="http://schemas.microsoft.com/office/drawing/2014/main" id="{E9D04F56-8666-F64D-B157-6DE9DDF12FF0}"/>
              </a:ext>
            </a:extLst>
          </p:cNvPr>
          <p:cNvSpPr txBox="1">
            <a:spLocks noChangeArrowheads="1"/>
          </p:cNvSpPr>
          <p:nvPr/>
        </p:nvSpPr>
        <p:spPr bwMode="auto">
          <a:xfrm>
            <a:off x="1278836" y="-11113"/>
            <a:ext cx="381793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sr-Latn-CS" altLang="en-US" sz="1400" dirty="0">
              <a:solidFill>
                <a:schemeClr val="bg1"/>
              </a:solidFill>
              <a:ea typeface="MS PGothic" panose="020B0600070205080204" pitchFamily="34" charset="-128"/>
            </a:endParaRPr>
          </a:p>
          <a:p>
            <a:pPr eaLnBrk="1" hangingPunct="1">
              <a:spcBef>
                <a:spcPct val="0"/>
              </a:spcBef>
              <a:buFontTx/>
              <a:buNone/>
            </a:pPr>
            <a:endParaRPr lang="sr-Latn-CS" altLang="en-US" sz="1600" b="1" dirty="0">
              <a:solidFill>
                <a:schemeClr val="bg1"/>
              </a:solidFill>
              <a:latin typeface="Arial Narrow" panose="020B0604020202020204" pitchFamily="34" charset="0"/>
              <a:ea typeface="MS PGothic" panose="020B0600070205080204" pitchFamily="34" charset="-128"/>
            </a:endParaRPr>
          </a:p>
        </p:txBody>
      </p:sp>
      <p:pic>
        <p:nvPicPr>
          <p:cNvPr id="21" name="Picture 8" descr="http://www.coe.int/documents/16695/995226/Funded+EU%2BCOE+-+Implemented+COE+dark+background.png/643b8f9d-517b-4fad-82f4-488bde2625b0?t=1375371137000?t=1375371137000">
            <a:extLst>
              <a:ext uri="{FF2B5EF4-FFF2-40B4-BE49-F238E27FC236}">
                <a16:creationId xmlns:a16="http://schemas.microsoft.com/office/drawing/2014/main" id="{5F39A16C-F9D3-2A4D-98FE-6E0DFED1E2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6748" y="211138"/>
            <a:ext cx="4087813"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23288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10</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10</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tr-TR" sz="2800" b="1" dirty="0" smtClean="0"/>
              <a:t>Karşılıklı Adli Yardımlaşmadaki (</a:t>
            </a:r>
            <a:r>
              <a:rPr lang="tr-TR" sz="2800" b="1" dirty="0" err="1" smtClean="0"/>
              <a:t>MLA</a:t>
            </a:r>
            <a:r>
              <a:rPr lang="tr-TR" sz="2800" b="1" dirty="0" smtClean="0"/>
              <a:t>) Yaygın </a:t>
            </a:r>
            <a:endParaRPr lang="tr-TR" sz="2800" b="1" dirty="0"/>
          </a:p>
          <a:p>
            <a:pPr algn="r">
              <a:lnSpc>
                <a:spcPct val="80000"/>
              </a:lnSpc>
            </a:pPr>
            <a:r>
              <a:rPr lang="tr-TR" sz="2800" b="1" dirty="0"/>
              <a:t>Elektronik </a:t>
            </a:r>
            <a:r>
              <a:rPr lang="tr-TR" sz="2800" b="1" dirty="0" smtClean="0"/>
              <a:t>Delil Türleri</a:t>
            </a:r>
            <a:endParaRPr lang="tr-TR" sz="28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532469" y="924971"/>
            <a:ext cx="4572000" cy="5632311"/>
          </a:xfrm>
          <a:prstGeom prst="rect">
            <a:avLst/>
          </a:prstGeom>
        </p:spPr>
        <p:txBody>
          <a:bodyPr>
            <a:spAutoFit/>
          </a:bodyPr>
          <a:lstStyle/>
          <a:p>
            <a:pPr marL="342900" indent="-342900">
              <a:spcAft>
                <a:spcPts val="0"/>
              </a:spcAft>
              <a:buFont typeface="Wingdings" pitchFamily="2" charset="2"/>
              <a:buChar char="Ø"/>
            </a:pPr>
            <a:r>
              <a:rPr lang="tr-TR" sz="2000" b="1" dirty="0" smtClean="0">
                <a:ea typeface="Times New Roman" panose="02020603050405020304" pitchFamily="18" charset="0"/>
                <a:cs typeface="Arial" panose="020B0604020202020204" pitchFamily="34" charset="0"/>
              </a:rPr>
              <a:t>Trafik verisi hakkında</a:t>
            </a:r>
            <a:r>
              <a:rPr lang="tr-TR" sz="2000" dirty="0" smtClean="0">
                <a:ea typeface="Times New Roman" panose="02020603050405020304" pitchFamily="18" charset="0"/>
                <a:cs typeface="Arial" panose="020B0604020202020204" pitchFamily="34" charset="0"/>
              </a:rPr>
              <a:t>: </a:t>
            </a:r>
          </a:p>
          <a:p>
            <a:pPr marL="342900" indent="-342900">
              <a:spcAft>
                <a:spcPts val="0"/>
              </a:spcAft>
              <a:buFont typeface="Wingdings" pitchFamily="2" charset="2"/>
              <a:buChar char="Ø"/>
            </a:pPr>
            <a:endParaRPr lang="tr-TR" sz="2000" dirty="0" smtClean="0">
              <a:cs typeface="Arial" panose="020B0604020202020204" pitchFamily="34" charset="0"/>
            </a:endParaRPr>
          </a:p>
          <a:p>
            <a:pPr marL="342900" indent="-342900" algn="just">
              <a:buFont typeface="Wingdings" pitchFamily="2" charset="2"/>
              <a:buChar char="ü"/>
            </a:pPr>
            <a:r>
              <a:rPr lang="tr-TR" sz="2000" b="1" dirty="0" smtClean="0"/>
              <a:t>Siber Suç Sözleşmesi (ETS 185), Madde 1:</a:t>
            </a:r>
            <a:endParaRPr lang="tr-TR" sz="2000" dirty="0" smtClean="0"/>
          </a:p>
          <a:p>
            <a:pPr marL="342900" indent="-342900" algn="just">
              <a:buFont typeface="Wingdings" pitchFamily="2" charset="2"/>
              <a:buChar char="§"/>
            </a:pPr>
            <a:r>
              <a:rPr lang="tr-TR" sz="2000" dirty="0" smtClean="0"/>
              <a:t>Bu Sözleşmenin amacı doğrultusunda</a:t>
            </a:r>
          </a:p>
          <a:p>
            <a:pPr algn="just">
              <a:buFont typeface="Arial" panose="020B0604020202020204" pitchFamily="34" charset="0"/>
              <a:buChar char="•"/>
            </a:pPr>
            <a:r>
              <a:rPr lang="tr-TR" sz="2000" dirty="0" smtClean="0"/>
              <a:t>d.) "trafik verileri", bir </a:t>
            </a:r>
            <a:r>
              <a:rPr lang="tr-TR" sz="2000" b="1" dirty="0" smtClean="0"/>
              <a:t>bilgisayar sistemi kullanılarak yürütülen iletişim zincirinin </a:t>
            </a:r>
            <a:r>
              <a:rPr lang="tr-TR" sz="2000" dirty="0" smtClean="0"/>
              <a:t>bir halkası konumunda bulunan bir bilgisayar sistemi tarafından üretilen ve iletişimin </a:t>
            </a:r>
            <a:r>
              <a:rPr lang="tr-TR" sz="2000" b="1" dirty="0" smtClean="0"/>
              <a:t>başlangıç noktasını, varış noktasını, izlediği yolu, saatini, tarihini, boyutunu, süresini veya kullanılan temel hizmetin türünü</a:t>
            </a:r>
            <a:r>
              <a:rPr lang="tr-TR" sz="2000" dirty="0" smtClean="0"/>
              <a:t> gösteren herhangi bir bilgisayar verisi anlamına gelir.</a:t>
            </a:r>
          </a:p>
          <a:p>
            <a:pPr marL="0" indent="0" algn="just">
              <a:buNone/>
            </a:pPr>
            <a:endParaRPr lang="en-US" sz="2000" dirty="0"/>
          </a:p>
        </p:txBody>
      </p:sp>
      <p:pic>
        <p:nvPicPr>
          <p:cNvPr id="2050" name="Picture 2" descr="Image result for budapest convention">
            <a:hlinkClick r:id="rId4"/>
            <a:extLst>
              <a:ext uri="{FF2B5EF4-FFF2-40B4-BE49-F238E27FC236}">
                <a16:creationId xmlns:a16="http://schemas.microsoft.com/office/drawing/2014/main" id="{AA212368-0EDF-4310-8CE9-7FAFFB7E419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4345" y="2310862"/>
            <a:ext cx="2358095" cy="3348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62702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11</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11</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tr-TR" sz="2800" b="1" dirty="0" smtClean="0"/>
              <a:t>Karşılıklı Adli Yardımlaşmadaki (</a:t>
            </a:r>
            <a:r>
              <a:rPr lang="tr-TR" sz="2800" b="1" dirty="0" err="1" smtClean="0"/>
              <a:t>MLA</a:t>
            </a:r>
            <a:r>
              <a:rPr lang="tr-TR" sz="2800" b="1" dirty="0" smtClean="0"/>
              <a:t>) Yaygın </a:t>
            </a:r>
            <a:endParaRPr lang="tr-TR" sz="2800" b="1" dirty="0"/>
          </a:p>
          <a:p>
            <a:pPr algn="r">
              <a:lnSpc>
                <a:spcPct val="80000"/>
              </a:lnSpc>
            </a:pPr>
            <a:r>
              <a:rPr lang="tr-TR" sz="2800" b="1" dirty="0"/>
              <a:t>Elektronik </a:t>
            </a:r>
            <a:r>
              <a:rPr lang="tr-TR" sz="2800" b="1" dirty="0" smtClean="0"/>
              <a:t>Delil </a:t>
            </a:r>
            <a:r>
              <a:rPr lang="tr-TR" sz="2800" b="1" dirty="0"/>
              <a:t>Türleri</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190122" y="1409410"/>
            <a:ext cx="4178678" cy="4493538"/>
          </a:xfrm>
          <a:prstGeom prst="rect">
            <a:avLst/>
          </a:prstGeom>
        </p:spPr>
        <p:txBody>
          <a:bodyPr wrap="square">
            <a:spAutoFit/>
          </a:bodyPr>
          <a:lstStyle/>
          <a:p>
            <a:pPr marL="342900" indent="-342900">
              <a:spcAft>
                <a:spcPts val="0"/>
              </a:spcAft>
              <a:buFont typeface="Wingdings" pitchFamily="2" charset="2"/>
              <a:buChar char="Ø"/>
            </a:pPr>
            <a:r>
              <a:rPr lang="tr-TR" sz="2200" b="1" dirty="0" smtClean="0">
                <a:ea typeface="Times New Roman" panose="02020603050405020304" pitchFamily="18" charset="0"/>
                <a:cs typeface="Arial" panose="020B0604020202020204" pitchFamily="34" charset="0"/>
              </a:rPr>
              <a:t>İçerik Verisi hakkında</a:t>
            </a:r>
            <a:r>
              <a:rPr lang="tr-TR" sz="2200" dirty="0" smtClean="0">
                <a:ea typeface="Times New Roman" panose="02020603050405020304" pitchFamily="18" charset="0"/>
                <a:cs typeface="Arial" panose="020B0604020202020204" pitchFamily="34" charset="0"/>
              </a:rPr>
              <a:t>:</a:t>
            </a:r>
          </a:p>
          <a:p>
            <a:pPr marL="342900" indent="-342900">
              <a:spcAft>
                <a:spcPts val="0"/>
              </a:spcAft>
              <a:buFont typeface="Wingdings" pitchFamily="2" charset="2"/>
              <a:buChar char="Ø"/>
            </a:pPr>
            <a:endParaRPr lang="tr-TR" sz="2200" dirty="0" smtClean="0">
              <a:cs typeface="Arial" panose="020B0604020202020204" pitchFamily="34" charset="0"/>
            </a:endParaRPr>
          </a:p>
          <a:p>
            <a:pPr marL="342900" indent="-342900" algn="just">
              <a:buFont typeface="Arial" panose="020B0604020202020204" pitchFamily="34" charset="0"/>
              <a:buChar char="•"/>
            </a:pPr>
            <a:r>
              <a:rPr lang="tr-TR" sz="2200" b="1" dirty="0" smtClean="0"/>
              <a:t>"İçerik verileri" </a:t>
            </a:r>
            <a:r>
              <a:rPr lang="tr-TR" sz="2200" dirty="0" smtClean="0"/>
              <a:t>Sözleşmede tanımlanmamıştır, ancak iletişimin içeriğine atıfta bulunmaktadır; yani, iletişimin </a:t>
            </a:r>
            <a:r>
              <a:rPr lang="tr-TR" sz="2200" b="1" dirty="0" smtClean="0"/>
              <a:t>anlamı veya iletişim tarafından iletilen mesaj veya bilgi</a:t>
            </a:r>
            <a:r>
              <a:rPr lang="tr-TR" sz="2200" dirty="0" smtClean="0"/>
              <a:t> (trafik verileri dışında). </a:t>
            </a:r>
          </a:p>
          <a:p>
            <a:pPr marL="342900" indent="-342900" algn="just">
              <a:buFont typeface="Arial" panose="020B0604020202020204" pitchFamily="34" charset="0"/>
              <a:buChar char="•"/>
            </a:pPr>
            <a:r>
              <a:rPr lang="tr-TR" sz="2200" i="1" dirty="0" smtClean="0"/>
              <a:t>Siber Suçlar Sözleşmesinin Açıklayıcı Raporu, Bölüm 209</a:t>
            </a:r>
            <a:endParaRPr lang="tr-TR" sz="2200" i="1" dirty="0"/>
          </a:p>
        </p:txBody>
      </p:sp>
      <p:sp>
        <p:nvSpPr>
          <p:cNvPr id="6" name="Rectangle 5">
            <a:extLst>
              <a:ext uri="{FF2B5EF4-FFF2-40B4-BE49-F238E27FC236}">
                <a16:creationId xmlns:a16="http://schemas.microsoft.com/office/drawing/2014/main" id="{BF5622A4-1462-0B49-BF72-B0E54A13499C}"/>
              </a:ext>
            </a:extLst>
          </p:cNvPr>
          <p:cNvSpPr/>
          <p:nvPr/>
        </p:nvSpPr>
        <p:spPr>
          <a:xfrm>
            <a:off x="4886870" y="1409410"/>
            <a:ext cx="4063064" cy="2462213"/>
          </a:xfrm>
          <a:prstGeom prst="rect">
            <a:avLst/>
          </a:prstGeom>
        </p:spPr>
        <p:txBody>
          <a:bodyPr wrap="square">
            <a:spAutoFit/>
          </a:bodyPr>
          <a:lstStyle/>
          <a:p>
            <a:pPr marL="342900" indent="-342900" algn="just">
              <a:buFont typeface="Arial" panose="020B0604020202020204" pitchFamily="34" charset="0"/>
              <a:buChar char="•"/>
            </a:pPr>
            <a:r>
              <a:rPr lang="tr-TR" sz="2200" b="1" dirty="0" smtClean="0"/>
              <a:t>İçerik verileri, </a:t>
            </a:r>
            <a:r>
              <a:rPr lang="tr-TR" sz="2200" dirty="0" smtClean="0"/>
              <a:t>bilgisayar programları tarafından işlenen, saklanan veya iletilen verilerin yanı sıra</a:t>
            </a:r>
            <a:r>
              <a:rPr lang="tr-TR" sz="2200" b="1" dirty="0" smtClean="0"/>
              <a:t> bir iletişimin anlamını veya özünü ileten tüm verileri içerir.</a:t>
            </a:r>
            <a:endParaRPr lang="tr-TR" sz="2200" dirty="0"/>
          </a:p>
        </p:txBody>
      </p:sp>
      <mc:AlternateContent xmlns:mc="http://schemas.openxmlformats.org/markup-compatibility/2006">
        <mc:Choice xmlns:am3d="http://schemas.microsoft.com/office/drawing/2017/model3d" xmlns="" Requires="am3d">
          <p:graphicFrame>
            <p:nvGraphicFramePr>
              <p:cNvPr id="5" name="3D Model 4" descr="File folder with contents">
                <a:extLst>
                  <a:ext uri="{FF2B5EF4-FFF2-40B4-BE49-F238E27FC236}">
                    <a16:creationId xmlns:a16="http://schemas.microsoft.com/office/drawing/2014/main" id="{FAACB527-CAF2-4B83-8D70-F732989FA1F1}"/>
                  </a:ext>
                </a:extLst>
              </p:cNvPr>
              <p:cNvGraphicFramePr>
                <a:graphicFrameLocks noChangeAspect="1"/>
              </p:cNvGraphicFramePr>
              <p:nvPr>
                <p:extLst>
                  <p:ext uri="{D42A27DB-BD31-4B8C-83A1-F6EECF244321}">
                    <p14:modId xmlns:p14="http://schemas.microsoft.com/office/powerpoint/2010/main" val="3146802606"/>
                  </p:ext>
                </p:extLst>
              </p:nvPr>
            </p:nvGraphicFramePr>
            <p:xfrm>
              <a:off x="5856726" y="3377291"/>
              <a:ext cx="3093208" cy="3112244"/>
            </p:xfrm>
            <a:graphic>
              <a:graphicData uri="http://schemas.microsoft.com/office/drawing/2017/model3d">
                <am3d:model3d r:embed="rId4">
                  <am3d:spPr>
                    <a:xfrm>
                      <a:off x="0" y="0"/>
                      <a:ext cx="3093208" cy="3112244"/>
                    </a:xfrm>
                    <a:prstGeom prst="rect">
                      <a:avLst/>
                    </a:prstGeom>
                  </am3d:spPr>
                  <am3d:camera>
                    <am3d:pos x="0" y="0" z="61547015"/>
                    <am3d:up dx="0" dy="36000000" dz="0"/>
                    <am3d:lookAt x="0" y="0" z="0"/>
                    <am3d:perspective fov="2700000"/>
                  </am3d:camera>
                  <am3d:trans>
                    <am3d:meterPerModelUnit n="5746901" d="1000000"/>
                    <am3d:preTrans dx="0" dy="-13710234" dz="362805"/>
                    <am3d:scale>
                      <am3d:sx n="1000000" d="1000000"/>
                      <am3d:sy n="1000000" d="1000000"/>
                      <am3d:sz n="1000000" d="1000000"/>
                    </am3d:scale>
                    <am3d:rot ax="472991" ay="3127645" az="374251"/>
                    <am3d:postTrans dx="0" dy="0" dz="0"/>
                  </am3d:trans>
                  <am3d:raster rName="Office3DRenderer" rVer="16.0.8326">
                    <am3d:blip r:embed="rId5"/>
                  </am3d:raster>
                  <am3d:objViewport viewportSz="4063999"/>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5" name="3D Model 4" descr="File folder with contents">
                <a:extLst>
                  <a:ext uri="{FF2B5EF4-FFF2-40B4-BE49-F238E27FC236}">
                    <a16:creationId xmlns:a16="http://schemas.microsoft.com/office/drawing/2014/main" id="{FAACB527-CAF2-4B83-8D70-F732989FA1F1}"/>
                  </a:ext>
                </a:extLst>
              </p:cNvPr>
              <p:cNvPicPr>
                <a:picLocks noGrp="1" noRot="1" noChangeAspect="1" noMove="1" noResize="1" noEditPoints="1" noAdjustHandles="1" noChangeArrowheads="1" noChangeShapeType="1" noCrop="1"/>
              </p:cNvPicPr>
              <p:nvPr/>
            </p:nvPicPr>
            <p:blipFill>
              <a:blip r:embed="rId6"/>
              <a:stretch>
                <a:fillRect/>
              </a:stretch>
            </p:blipFill>
            <p:spPr>
              <a:xfrm>
                <a:off x="5856726" y="3377291"/>
                <a:ext cx="3093208" cy="3112244"/>
              </a:xfrm>
              <a:prstGeom prst="rect">
                <a:avLst/>
              </a:prstGeom>
            </p:spPr>
          </p:pic>
        </mc:Fallback>
      </mc:AlternateContent>
    </p:spTree>
    <p:extLst>
      <p:ext uri="{BB962C8B-B14F-4D97-AF65-F5344CB8AC3E}">
        <p14:creationId xmlns:p14="http://schemas.microsoft.com/office/powerpoint/2010/main" val="23884998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12</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12</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tr-TR" sz="2800" b="1" dirty="0" smtClean="0"/>
              <a:t>Karşılıklı Adli Yardımlaşmadaki (</a:t>
            </a:r>
            <a:r>
              <a:rPr lang="tr-TR" sz="2800" b="1" dirty="0" err="1" smtClean="0"/>
              <a:t>MLA</a:t>
            </a:r>
            <a:r>
              <a:rPr lang="tr-TR" sz="2800" b="1" dirty="0" smtClean="0"/>
              <a:t>) Yaygın </a:t>
            </a:r>
            <a:endParaRPr lang="tr-TR" sz="2800" b="1" dirty="0"/>
          </a:p>
          <a:p>
            <a:pPr algn="r">
              <a:lnSpc>
                <a:spcPct val="80000"/>
              </a:lnSpc>
            </a:pPr>
            <a:r>
              <a:rPr lang="tr-TR" sz="2800" b="1" dirty="0"/>
              <a:t>Elektronik </a:t>
            </a:r>
            <a:r>
              <a:rPr lang="tr-TR" sz="2800" b="1" dirty="0" smtClean="0"/>
              <a:t>Delil </a:t>
            </a:r>
            <a:r>
              <a:rPr lang="tr-TR" sz="2800" b="1" dirty="0"/>
              <a:t>Türleri</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139322" y="1498646"/>
            <a:ext cx="4483478" cy="4708981"/>
          </a:xfrm>
          <a:prstGeom prst="rect">
            <a:avLst/>
          </a:prstGeom>
        </p:spPr>
        <p:txBody>
          <a:bodyPr wrap="square">
            <a:spAutoFit/>
          </a:bodyPr>
          <a:lstStyle/>
          <a:p>
            <a:pPr marL="342900" indent="-342900" algn="just">
              <a:spcAft>
                <a:spcPts val="0"/>
              </a:spcAft>
              <a:buFont typeface="Wingdings" pitchFamily="2" charset="2"/>
              <a:buChar char="Ø"/>
            </a:pPr>
            <a:r>
              <a:rPr lang="tr-TR" sz="2000" b="1" dirty="0" smtClean="0">
                <a:ea typeface="Times New Roman" panose="02020603050405020304" pitchFamily="18" charset="0"/>
                <a:cs typeface="Arial" panose="020B0604020202020204" pitchFamily="34" charset="0"/>
              </a:rPr>
              <a:t>Bulut Veri hakkında</a:t>
            </a:r>
            <a:r>
              <a:rPr lang="tr-TR" sz="2000" dirty="0" smtClean="0">
                <a:ea typeface="Times New Roman" panose="02020603050405020304" pitchFamily="18" charset="0"/>
                <a:cs typeface="Arial" panose="020B0604020202020204" pitchFamily="34" charset="0"/>
              </a:rPr>
              <a:t>:</a:t>
            </a:r>
          </a:p>
          <a:p>
            <a:pPr marL="342900" indent="-342900" algn="just">
              <a:spcAft>
                <a:spcPts val="0"/>
              </a:spcAft>
              <a:buFont typeface="Wingdings" pitchFamily="2" charset="2"/>
              <a:buChar char="Ø"/>
            </a:pPr>
            <a:endParaRPr lang="tr-TR" sz="2000" dirty="0" smtClean="0">
              <a:ea typeface="Times New Roman" panose="02020603050405020304" pitchFamily="18" charset="0"/>
              <a:cs typeface="Arial" panose="020B0604020202020204" pitchFamily="34" charset="0"/>
            </a:endParaRPr>
          </a:p>
          <a:p>
            <a:pPr marL="342900" indent="-342900" algn="just">
              <a:spcAft>
                <a:spcPts val="0"/>
              </a:spcAft>
              <a:buFont typeface="Wingdings" pitchFamily="2" charset="2"/>
              <a:buChar char="ü"/>
            </a:pPr>
            <a:r>
              <a:rPr lang="tr-TR" sz="2000" b="1" dirty="0" smtClean="0">
                <a:ea typeface="Times New Roman" panose="02020603050405020304" pitchFamily="18" charset="0"/>
                <a:cs typeface="Arial" panose="020B0604020202020204" pitchFamily="34" charset="0"/>
              </a:rPr>
              <a:t>Wikipedia tanımı</a:t>
            </a:r>
            <a:r>
              <a:rPr lang="tr-TR" sz="2000" dirty="0" smtClean="0">
                <a:ea typeface="Times New Roman" panose="02020603050405020304" pitchFamily="18" charset="0"/>
                <a:cs typeface="Arial" panose="020B0604020202020204" pitchFamily="34" charset="0"/>
              </a:rPr>
              <a:t>:</a:t>
            </a:r>
          </a:p>
          <a:p>
            <a:pPr marL="342900" indent="-342900" algn="just">
              <a:spcAft>
                <a:spcPts val="0"/>
              </a:spcAft>
              <a:buFont typeface="Arial" panose="020B0604020202020204" pitchFamily="34" charset="0"/>
              <a:buChar char="•"/>
            </a:pPr>
            <a:r>
              <a:rPr lang="tr-TR" sz="2000" b="1" dirty="0" smtClean="0"/>
              <a:t>Bulut depolama, </a:t>
            </a:r>
            <a:r>
              <a:rPr lang="tr-TR" sz="2000" dirty="0" smtClean="0"/>
              <a:t>dijital verilerin mantıksal havuzlarda depolandığı bir bilgisayar veri saklama modelidir. </a:t>
            </a:r>
          </a:p>
          <a:p>
            <a:pPr marL="342900" indent="-342900" algn="just">
              <a:spcAft>
                <a:spcPts val="0"/>
              </a:spcAft>
              <a:buFont typeface="Arial" panose="020B0604020202020204" pitchFamily="34" charset="0"/>
              <a:buChar char="•"/>
            </a:pPr>
            <a:r>
              <a:rPr lang="tr-TR" sz="2000" b="1" dirty="0" smtClean="0"/>
              <a:t>Fiziksel depolama, </a:t>
            </a:r>
            <a:r>
              <a:rPr lang="tr-TR" sz="2000" dirty="0" smtClean="0"/>
              <a:t>birden çok sunucuyu (bazen birden çok konumda) kapsar ve fiziksel ortam genellikle bir hosting şirketine aittir ve bu şirket tarafından yönetilir. </a:t>
            </a:r>
          </a:p>
          <a:p>
            <a:pPr marL="342900" indent="-342900" algn="just">
              <a:spcAft>
                <a:spcPts val="0"/>
              </a:spcAft>
              <a:buFont typeface="Arial" panose="020B0604020202020204" pitchFamily="34" charset="0"/>
              <a:buChar char="•"/>
            </a:pPr>
            <a:r>
              <a:rPr lang="tr-TR" sz="2000" b="1" dirty="0" smtClean="0"/>
              <a:t>Bu bulut depolama sağlayıcıları, verileri kullanılabilir ve erişilebilir tutmakla sorumludur.</a:t>
            </a:r>
            <a:endParaRPr lang="tr-TR" sz="2000" dirty="0"/>
          </a:p>
        </p:txBody>
      </p:sp>
      <p:sp>
        <p:nvSpPr>
          <p:cNvPr id="6" name="Rectangle 5">
            <a:extLst>
              <a:ext uri="{FF2B5EF4-FFF2-40B4-BE49-F238E27FC236}">
                <a16:creationId xmlns:a16="http://schemas.microsoft.com/office/drawing/2014/main" id="{BF5622A4-1462-0B49-BF72-B0E54A13499C}"/>
              </a:ext>
            </a:extLst>
          </p:cNvPr>
          <p:cNvSpPr/>
          <p:nvPr/>
        </p:nvSpPr>
        <p:spPr>
          <a:xfrm>
            <a:off x="4718703" y="1625223"/>
            <a:ext cx="4109545" cy="4401205"/>
          </a:xfrm>
          <a:prstGeom prst="rect">
            <a:avLst/>
          </a:prstGeom>
        </p:spPr>
        <p:txBody>
          <a:bodyPr wrap="square">
            <a:spAutoFit/>
          </a:bodyPr>
          <a:lstStyle/>
          <a:p>
            <a:pPr marL="342900" indent="-342900" algn="just">
              <a:buFont typeface="Wingdings" pitchFamily="2" charset="2"/>
              <a:buChar char="ü"/>
            </a:pPr>
            <a:r>
              <a:rPr lang="tr-TR" sz="2000" b="1" dirty="0" smtClean="0"/>
              <a:t>İçtihat hukuku tanımları (T-CY üye ülkesi - Sırbistan örneği):</a:t>
            </a:r>
          </a:p>
          <a:p>
            <a:pPr marL="342900" indent="-342900" algn="just">
              <a:buFont typeface="Arial" panose="020B0604020202020204" pitchFamily="34" charset="0"/>
              <a:buChar char="•"/>
            </a:pPr>
            <a:endParaRPr lang="tr-TR" sz="2000" b="1" dirty="0" smtClean="0"/>
          </a:p>
          <a:p>
            <a:pPr marL="342900" indent="-342900" algn="just">
              <a:buFont typeface="Arial" panose="020B0604020202020204" pitchFamily="34" charset="0"/>
              <a:buChar char="•"/>
            </a:pPr>
            <a:r>
              <a:rPr lang="tr-TR" sz="2000" b="1" dirty="0" smtClean="0">
                <a:ea typeface="Verdana" panose="020B0604030504040204" pitchFamily="34" charset="0"/>
                <a:cs typeface="Arial" panose="020B0604020202020204" pitchFamily="34" charset="0"/>
              </a:rPr>
              <a:t>Bulut veri </a:t>
            </a:r>
            <a:r>
              <a:rPr lang="tr-TR" sz="2000" dirty="0" smtClean="0">
                <a:ea typeface="Verdana" panose="020B0604030504040204" pitchFamily="34" charset="0"/>
                <a:cs typeface="Arial" panose="020B0604020202020204" pitchFamily="34" charset="0"/>
              </a:rPr>
              <a:t>– </a:t>
            </a:r>
            <a:r>
              <a:rPr lang="tr-TR" sz="2000" i="1" dirty="0" smtClean="0">
                <a:ea typeface="Verdana" panose="020B0604030504040204" pitchFamily="34" charset="0"/>
                <a:cs typeface="Arial" panose="020B0604020202020204" pitchFamily="34" charset="0"/>
              </a:rPr>
              <a:t>farklı ülkelerde kurulu özel sunucularda özel program algoritması ile bölünmüş paketler halinde saklanan ve program / sistem yüküne göre taşınan veriler</a:t>
            </a:r>
            <a:endParaRPr lang="tr-TR" sz="2000" b="1" dirty="0" smtClean="0"/>
          </a:p>
          <a:p>
            <a:pPr marL="342900" indent="-342900" algn="just">
              <a:buFont typeface="Arial" panose="020B0604020202020204" pitchFamily="34" charset="0"/>
              <a:buChar char="•"/>
            </a:pPr>
            <a:r>
              <a:rPr lang="tr-TR" sz="2000" dirty="0" smtClean="0">
                <a:solidFill>
                  <a:srgbClr val="C00000"/>
                </a:solidFill>
              </a:rPr>
              <a:t>Bulut verilerinin Budapeşte Sözleşmesi tarafından ayrı bir veri türü olarak kabul edilmediğini lütfen unutmayın.</a:t>
            </a:r>
          </a:p>
          <a:p>
            <a:pPr marL="342900" indent="-342900" algn="just">
              <a:buFont typeface="Arial" panose="020B0604020202020204" pitchFamily="34" charset="0"/>
              <a:buChar char="•"/>
            </a:pPr>
            <a:endParaRPr lang="tr-TR" sz="2000" dirty="0"/>
          </a:p>
        </p:txBody>
      </p:sp>
    </p:spTree>
    <p:extLst>
      <p:ext uri="{BB962C8B-B14F-4D97-AF65-F5344CB8AC3E}">
        <p14:creationId xmlns:p14="http://schemas.microsoft.com/office/powerpoint/2010/main" val="24195419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13</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13</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tr-TR" sz="2800" b="1" dirty="0" smtClean="0"/>
              <a:t>Karşılıklı Adli Yardımlaşmadaki (</a:t>
            </a:r>
            <a:r>
              <a:rPr lang="tr-TR" sz="2800" b="1" dirty="0" err="1" smtClean="0"/>
              <a:t>MLA</a:t>
            </a:r>
            <a:r>
              <a:rPr lang="tr-TR" sz="2800" b="1" dirty="0" smtClean="0"/>
              <a:t>) Yaygın </a:t>
            </a:r>
            <a:endParaRPr lang="tr-TR" sz="2800" b="1" dirty="0"/>
          </a:p>
          <a:p>
            <a:pPr algn="r">
              <a:lnSpc>
                <a:spcPct val="80000"/>
              </a:lnSpc>
            </a:pPr>
            <a:r>
              <a:rPr lang="tr-TR" sz="2800" b="1" dirty="0"/>
              <a:t>Elektronik </a:t>
            </a:r>
            <a:r>
              <a:rPr lang="tr-TR" sz="2800" b="1" dirty="0" smtClean="0"/>
              <a:t>Delil Türleri</a:t>
            </a:r>
            <a:endParaRPr lang="tr-TR" sz="28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pic>
        <p:nvPicPr>
          <p:cNvPr id="6" name="Picture 5">
            <a:extLst>
              <a:ext uri="{FF2B5EF4-FFF2-40B4-BE49-F238E27FC236}">
                <a16:creationId xmlns:a16="http://schemas.microsoft.com/office/drawing/2014/main" id="{BAA7DDA5-F89B-CB44-922E-5F8384666617}"/>
              </a:ext>
            </a:extLst>
          </p:cNvPr>
          <p:cNvPicPr>
            <a:picLocks noChangeAspect="1"/>
          </p:cNvPicPr>
          <p:nvPr/>
        </p:nvPicPr>
        <p:blipFill>
          <a:blip r:embed="rId4"/>
          <a:stretch>
            <a:fillRect/>
          </a:stretch>
        </p:blipFill>
        <p:spPr>
          <a:xfrm>
            <a:off x="7255380" y="941875"/>
            <a:ext cx="1767076" cy="1767076"/>
          </a:xfrm>
          <a:prstGeom prst="rect">
            <a:avLst/>
          </a:prstGeom>
        </p:spPr>
      </p:pic>
      <p:graphicFrame>
        <p:nvGraphicFramePr>
          <p:cNvPr id="10" name="Diagram 9">
            <a:extLst>
              <a:ext uri="{FF2B5EF4-FFF2-40B4-BE49-F238E27FC236}">
                <a16:creationId xmlns:a16="http://schemas.microsoft.com/office/drawing/2014/main" id="{4AC94D61-C432-964B-BFBF-EB29D1BBB3DF}"/>
              </a:ext>
            </a:extLst>
          </p:cNvPr>
          <p:cNvGraphicFramePr/>
          <p:nvPr>
            <p:extLst>
              <p:ext uri="{D42A27DB-BD31-4B8C-83A1-F6EECF244321}">
                <p14:modId xmlns:p14="http://schemas.microsoft.com/office/powerpoint/2010/main" val="753530609"/>
              </p:ext>
            </p:extLst>
          </p:nvPr>
        </p:nvGraphicFramePr>
        <p:xfrm>
          <a:off x="177501" y="2346187"/>
          <a:ext cx="7166858"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0522323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14</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14</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tr-TR" sz="2800" b="1" dirty="0" smtClean="0"/>
              <a:t>Karşılıklı Adli Yardımlaşmadaki (</a:t>
            </a:r>
            <a:r>
              <a:rPr lang="tr-TR" sz="2800" b="1" dirty="0" err="1" smtClean="0"/>
              <a:t>MLA</a:t>
            </a:r>
            <a:r>
              <a:rPr lang="tr-TR" sz="2800" b="1" dirty="0" smtClean="0"/>
              <a:t>) Yaygın </a:t>
            </a:r>
            <a:endParaRPr lang="tr-TR" sz="2800" b="1" dirty="0"/>
          </a:p>
          <a:p>
            <a:pPr algn="r">
              <a:lnSpc>
                <a:spcPct val="80000"/>
              </a:lnSpc>
            </a:pPr>
            <a:r>
              <a:rPr lang="tr-TR" sz="2800" b="1" dirty="0"/>
              <a:t>Elektronik </a:t>
            </a:r>
            <a:r>
              <a:rPr lang="tr-TR" sz="2800" b="1" dirty="0" smtClean="0"/>
              <a:t>Delil </a:t>
            </a:r>
            <a:r>
              <a:rPr lang="tr-TR" sz="2800" b="1" dirty="0"/>
              <a:t>Türleri</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334349" y="948658"/>
            <a:ext cx="4572000" cy="5509200"/>
          </a:xfrm>
          <a:prstGeom prst="rect">
            <a:avLst/>
          </a:prstGeom>
        </p:spPr>
        <p:txBody>
          <a:bodyPr wrap="square">
            <a:spAutoFit/>
          </a:bodyPr>
          <a:lstStyle/>
          <a:p>
            <a:pPr marL="342900" indent="-342900">
              <a:buFont typeface="Wingdings" pitchFamily="2" charset="2"/>
              <a:buChar char="Ø"/>
            </a:pPr>
            <a:r>
              <a:rPr lang="tr-TR" sz="2200" b="1" dirty="0" smtClean="0">
                <a:ea typeface="ＭＳ Ｐゴシック" charset="0"/>
                <a:cs typeface="ＭＳ Ｐゴシック" charset="0"/>
              </a:rPr>
              <a:t>Karşılıklı Adli Yardımlaşma </a:t>
            </a:r>
            <a:r>
              <a:rPr lang="tr-TR" sz="2200" b="1" dirty="0" smtClean="0">
                <a:ea typeface="Verdana" panose="020B0604030504040204" pitchFamily="34" charset="0"/>
                <a:cs typeface="Arial" panose="020B0604020202020204" pitchFamily="34" charset="0"/>
              </a:rPr>
              <a:t>davalarına yansıyan mevcut elektronik delil zorlukları:</a:t>
            </a:r>
            <a:endParaRPr lang="tr-TR" sz="2200" dirty="0" smtClean="0">
              <a:ea typeface="Verdana" panose="020B0604030504040204" pitchFamily="34" charset="0"/>
              <a:cs typeface="Arial" panose="020B0604020202020204" pitchFamily="34" charset="0"/>
            </a:endParaRPr>
          </a:p>
          <a:p>
            <a:endParaRPr lang="tr-TR" sz="2200" dirty="0" smtClean="0">
              <a:ea typeface="Verdana" panose="020B0604030504040204" pitchFamily="34" charset="0"/>
              <a:cs typeface="Arial" panose="020B0604020202020204" pitchFamily="34" charset="0"/>
            </a:endParaRPr>
          </a:p>
          <a:p>
            <a:pPr marL="342900" indent="-342900">
              <a:buFont typeface="Arial" panose="020B0604020202020204" pitchFamily="34" charset="0"/>
              <a:buChar char="•"/>
            </a:pPr>
            <a:r>
              <a:rPr lang="tr-TR" sz="2200" i="1" dirty="0" smtClean="0">
                <a:ea typeface="Verdana" panose="020B0604030504040204" pitchFamily="34" charset="0"/>
                <a:cs typeface="Arial" panose="020B0604020202020204" pitchFamily="34" charset="0"/>
              </a:rPr>
              <a:t>Delilin belirlenmesi ve yerinin tespiti</a:t>
            </a:r>
          </a:p>
          <a:p>
            <a:pPr marL="342900" indent="-342900">
              <a:buFont typeface="Arial" panose="020B0604020202020204" pitchFamily="34" charset="0"/>
              <a:buChar char="•"/>
            </a:pPr>
            <a:r>
              <a:rPr lang="tr-TR" sz="2200" i="1" dirty="0" smtClean="0">
                <a:ea typeface="Verdana" panose="020B0604030504040204" pitchFamily="34" charset="0"/>
                <a:cs typeface="Arial" panose="020B0604020202020204" pitchFamily="34" charset="0"/>
              </a:rPr>
              <a:t>Donanımın güvenliğinin sağlanması</a:t>
            </a:r>
          </a:p>
          <a:p>
            <a:pPr marL="342900" indent="-342900">
              <a:buFont typeface="Arial" panose="020B0604020202020204" pitchFamily="34" charset="0"/>
              <a:buChar char="•"/>
            </a:pPr>
            <a:r>
              <a:rPr lang="tr-TR" sz="2200" i="1" dirty="0" smtClean="0">
                <a:ea typeface="Verdana" panose="020B0604030504040204" pitchFamily="34" charset="0"/>
                <a:cs typeface="Arial" panose="020B0604020202020204" pitchFamily="34" charset="0"/>
              </a:rPr>
              <a:t>Verilerin yakalanması ve analizi</a:t>
            </a:r>
          </a:p>
          <a:p>
            <a:pPr marL="342900" indent="-342900">
              <a:buFont typeface="Arial" panose="020B0604020202020204" pitchFamily="34" charset="0"/>
              <a:buChar char="•"/>
            </a:pPr>
            <a:r>
              <a:rPr lang="tr-TR" sz="2200" i="1" dirty="0" smtClean="0">
                <a:ea typeface="Verdana" panose="020B0604030504040204" pitchFamily="34" charset="0"/>
                <a:cs typeface="Arial" panose="020B0604020202020204" pitchFamily="34" charset="0"/>
              </a:rPr>
              <a:t>Bütünlüğün ve gözetim zincirinin korunması</a:t>
            </a:r>
          </a:p>
          <a:p>
            <a:pPr marL="342900" indent="-342900">
              <a:buFont typeface="Arial" panose="020B0604020202020204" pitchFamily="34" charset="0"/>
              <a:buChar char="•"/>
            </a:pPr>
            <a:r>
              <a:rPr lang="tr-TR" sz="2200" i="1" dirty="0" smtClean="0">
                <a:ea typeface="Verdana" panose="020B0604030504040204" pitchFamily="34" charset="0"/>
                <a:cs typeface="Arial" panose="020B0604020202020204" pitchFamily="34" charset="0"/>
              </a:rPr>
              <a:t>Mahkeme kurallarına ve kabul edilebilirlik kurallarına uyum</a:t>
            </a:r>
          </a:p>
          <a:p>
            <a:pPr marL="342900" indent="-342900">
              <a:buFont typeface="Arial" panose="020B0604020202020204" pitchFamily="34" charset="0"/>
              <a:buChar char="•"/>
            </a:pPr>
            <a:r>
              <a:rPr lang="tr-TR" sz="2200" i="1" dirty="0" smtClean="0">
                <a:ea typeface="Verdana" panose="020B0604030504040204" pitchFamily="34" charset="0"/>
                <a:cs typeface="Arial" panose="020B0604020202020204" pitchFamily="34" charset="0"/>
              </a:rPr>
              <a:t>Şüpheliyi, ilgili zamanda cihazın kullanımı ile ilişkilendirmek ("İsnat")</a:t>
            </a:r>
            <a:endParaRPr lang="tr-TR" sz="2200" i="1" dirty="0">
              <a:ea typeface="Verdana" panose="020B0604030504040204" pitchFamily="34" charset="0"/>
              <a:cs typeface="Arial" panose="020B0604020202020204" pitchFamily="34" charset="0"/>
            </a:endParaRPr>
          </a:p>
        </p:txBody>
      </p:sp>
      <p:pic>
        <p:nvPicPr>
          <p:cNvPr id="3074" name="Picture 2" descr="The CoE Standard Operating Procedures for the collection, analysis and  presentation of electronic evidence have been released - CyberSouth  Activities">
            <a:hlinkClick r:id="rId4"/>
            <a:extLst>
              <a:ext uri="{FF2B5EF4-FFF2-40B4-BE49-F238E27FC236}">
                <a16:creationId xmlns:a16="http://schemas.microsoft.com/office/drawing/2014/main" id="{14F97D7E-CCF2-450D-9780-FB27E4BC1A7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08380" y="2717549"/>
            <a:ext cx="3570353" cy="2011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0636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15</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15</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tr-TR" sz="2800" b="1" dirty="0" smtClean="0"/>
              <a:t>Karşılıklı Adli Yardımlaşmadaki (</a:t>
            </a:r>
            <a:r>
              <a:rPr lang="tr-TR" sz="2800" b="1" dirty="0" err="1" smtClean="0"/>
              <a:t>MLA</a:t>
            </a:r>
            <a:r>
              <a:rPr lang="tr-TR" sz="2800" b="1" dirty="0" smtClean="0"/>
              <a:t>) Yaygın </a:t>
            </a:r>
            <a:endParaRPr lang="tr-TR" sz="2800" b="1" dirty="0"/>
          </a:p>
          <a:p>
            <a:pPr algn="r">
              <a:lnSpc>
                <a:spcPct val="80000"/>
              </a:lnSpc>
            </a:pPr>
            <a:r>
              <a:rPr lang="tr-TR" sz="2800" b="1" dirty="0"/>
              <a:t>Elektronik </a:t>
            </a:r>
            <a:r>
              <a:rPr lang="tr-TR" sz="2800" b="1" dirty="0" smtClean="0"/>
              <a:t>Delil </a:t>
            </a:r>
            <a:r>
              <a:rPr lang="tr-TR" sz="2800" b="1" dirty="0"/>
              <a:t>Türleri</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279022" y="1637246"/>
            <a:ext cx="4572000" cy="3785652"/>
          </a:xfrm>
          <a:prstGeom prst="rect">
            <a:avLst/>
          </a:prstGeom>
        </p:spPr>
        <p:txBody>
          <a:bodyPr>
            <a:spAutoFit/>
          </a:bodyPr>
          <a:lstStyle/>
          <a:p>
            <a:pPr marL="285750" indent="-285750">
              <a:spcAft>
                <a:spcPts val="0"/>
              </a:spcAft>
              <a:buFont typeface="Arial" panose="020B0604020202020204" pitchFamily="34" charset="0"/>
              <a:buChar char="•"/>
            </a:pPr>
            <a:r>
              <a:rPr lang="tr-TR" sz="2000" b="1" dirty="0" smtClean="0">
                <a:cs typeface="Arial" panose="020B0604020202020204" pitchFamily="34" charset="0"/>
              </a:rPr>
              <a:t>Siber suçun işlenmesiyle ilgili diğer eylemler ve/veya deliller?</a:t>
            </a:r>
          </a:p>
          <a:p>
            <a:pPr marL="285750" indent="-285750">
              <a:spcAft>
                <a:spcPts val="0"/>
              </a:spcAft>
              <a:buFont typeface="Arial" panose="020B0604020202020204" pitchFamily="34" charset="0"/>
              <a:buChar char="•"/>
            </a:pPr>
            <a:endParaRPr lang="tr-TR" sz="2000" b="1" dirty="0" smtClean="0">
              <a:cs typeface="Arial" panose="020B0604020202020204" pitchFamily="34" charset="0"/>
            </a:endParaRPr>
          </a:p>
          <a:p>
            <a:pPr marL="285750" indent="-285750">
              <a:spcAft>
                <a:spcPts val="0"/>
              </a:spcAft>
              <a:buFont typeface="Wingdings" pitchFamily="2" charset="2"/>
              <a:buChar char="ü"/>
            </a:pPr>
            <a:r>
              <a:rPr lang="tr-TR" sz="2000" dirty="0" smtClean="0">
                <a:cs typeface="Arial" panose="020B0604020202020204" pitchFamily="34" charset="0"/>
              </a:rPr>
              <a:t>Sanıkların veya hüküm giymiş kişilerin iade edilmesi</a:t>
            </a:r>
          </a:p>
          <a:p>
            <a:pPr marL="285750" indent="-285750">
              <a:spcAft>
                <a:spcPts val="0"/>
              </a:spcAft>
              <a:buFont typeface="Arial" panose="020B0604020202020204" pitchFamily="34" charset="0"/>
              <a:buChar char="•"/>
            </a:pPr>
            <a:endParaRPr lang="tr-TR" sz="2000" dirty="0" smtClean="0">
              <a:cs typeface="Arial" panose="020B0604020202020204" pitchFamily="34" charset="0"/>
            </a:endParaRPr>
          </a:p>
          <a:p>
            <a:pPr marL="285750" indent="-285750">
              <a:spcAft>
                <a:spcPts val="0"/>
              </a:spcAft>
              <a:buFont typeface="Wingdings" pitchFamily="2" charset="2"/>
              <a:buChar char="ü"/>
            </a:pPr>
            <a:r>
              <a:rPr lang="tr-TR" sz="2000" dirty="0" smtClean="0">
                <a:cs typeface="Arial" panose="020B0604020202020204" pitchFamily="34" charset="0"/>
              </a:rPr>
              <a:t>Cezai kovuşturmanın üstlenilmesi ve devri</a:t>
            </a:r>
          </a:p>
          <a:p>
            <a:pPr marL="285750" indent="-285750">
              <a:spcAft>
                <a:spcPts val="0"/>
              </a:spcAft>
              <a:buFont typeface="Arial" panose="020B0604020202020204" pitchFamily="34" charset="0"/>
              <a:buChar char="•"/>
            </a:pPr>
            <a:endParaRPr lang="tr-TR" sz="2000" dirty="0" smtClean="0">
              <a:cs typeface="Arial" panose="020B0604020202020204" pitchFamily="34" charset="0"/>
            </a:endParaRPr>
          </a:p>
          <a:p>
            <a:pPr marL="285750" indent="-285750">
              <a:spcAft>
                <a:spcPts val="0"/>
              </a:spcAft>
              <a:buFont typeface="Wingdings" pitchFamily="2" charset="2"/>
              <a:buChar char="ü"/>
            </a:pPr>
            <a:r>
              <a:rPr lang="tr-TR" sz="2000" dirty="0" smtClean="0">
                <a:cs typeface="Arial" panose="020B0604020202020204" pitchFamily="34" charset="0"/>
              </a:rPr>
              <a:t>Ceza kararlarının infazı</a:t>
            </a:r>
          </a:p>
          <a:p>
            <a:pPr marL="285750" indent="-285750">
              <a:spcAft>
                <a:spcPts val="0"/>
              </a:spcAft>
              <a:buFont typeface="Arial" panose="020B0604020202020204" pitchFamily="34" charset="0"/>
              <a:buChar char="•"/>
            </a:pPr>
            <a:endParaRPr lang="tr-TR" sz="2000" dirty="0" smtClean="0">
              <a:cs typeface="Arial" panose="020B0604020202020204" pitchFamily="34" charset="0"/>
            </a:endParaRPr>
          </a:p>
          <a:p>
            <a:pPr marL="285750" indent="-285750">
              <a:spcAft>
                <a:spcPts val="0"/>
              </a:spcAft>
              <a:buFont typeface="Wingdings" pitchFamily="2" charset="2"/>
              <a:buChar char="ü"/>
            </a:pPr>
            <a:r>
              <a:rPr lang="tr-TR" sz="2000" dirty="0" smtClean="0">
                <a:cs typeface="Arial" panose="020B0604020202020204" pitchFamily="34" charset="0"/>
              </a:rPr>
              <a:t>Diğer karşılıklı yardım türleri.</a:t>
            </a:r>
            <a:endParaRPr lang="tr-TR" sz="2000" dirty="0"/>
          </a:p>
        </p:txBody>
      </p:sp>
      <p:pic>
        <p:nvPicPr>
          <p:cNvPr id="4098" name="Picture 2" descr="Mutual Legal Assistance Treaty's Moment in the Spotlight | Corporate Counsel">
            <a:hlinkClick r:id="rId4"/>
            <a:extLst>
              <a:ext uri="{FF2B5EF4-FFF2-40B4-BE49-F238E27FC236}">
                <a16:creationId xmlns:a16="http://schemas.microsoft.com/office/drawing/2014/main" id="{7A877448-DB03-4EFD-BE4A-2036E9100B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5580" y="2593856"/>
            <a:ext cx="3603939" cy="2157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08820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16</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16</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tr-TR" sz="2800" b="1" dirty="0" smtClean="0"/>
              <a:t>Karşılıklı Adli Yardımlaşmadaki (</a:t>
            </a:r>
            <a:r>
              <a:rPr lang="tr-TR" sz="2800" b="1" dirty="0" err="1" smtClean="0"/>
              <a:t>MLA</a:t>
            </a:r>
            <a:r>
              <a:rPr lang="tr-TR" sz="2800" b="1" dirty="0" smtClean="0"/>
              <a:t>) Yaygın </a:t>
            </a:r>
            <a:endParaRPr lang="tr-TR" sz="2800" b="1" dirty="0"/>
          </a:p>
          <a:p>
            <a:pPr algn="r">
              <a:lnSpc>
                <a:spcPct val="80000"/>
              </a:lnSpc>
            </a:pPr>
            <a:r>
              <a:rPr lang="tr-TR" sz="2800" b="1" dirty="0"/>
              <a:t>Elektronik </a:t>
            </a:r>
            <a:r>
              <a:rPr lang="tr-TR" sz="2800" b="1" dirty="0" smtClean="0"/>
              <a:t>Delil </a:t>
            </a:r>
            <a:r>
              <a:rPr lang="tr-TR" sz="2800" b="1" dirty="0"/>
              <a:t>Türleri</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88522" y="1192746"/>
            <a:ext cx="4361934" cy="5355312"/>
          </a:xfrm>
          <a:prstGeom prst="rect">
            <a:avLst/>
          </a:prstGeom>
        </p:spPr>
        <p:txBody>
          <a:bodyPr wrap="square">
            <a:spAutoFit/>
          </a:bodyPr>
          <a:lstStyle/>
          <a:p>
            <a:pPr marL="342900" lvl="0" indent="-342900">
              <a:buFont typeface="Wingdings" pitchFamily="2" charset="2"/>
              <a:buChar char="ü"/>
            </a:pPr>
            <a:r>
              <a:rPr lang="tr-TR" b="1" dirty="0" smtClean="0"/>
              <a:t>Diğer karşılıklı yardım türleri:</a:t>
            </a:r>
            <a:endParaRPr lang="tr-TR" dirty="0" smtClean="0"/>
          </a:p>
          <a:p>
            <a:pPr lvl="0"/>
            <a:endParaRPr lang="tr-TR" dirty="0" smtClean="0"/>
          </a:p>
          <a:p>
            <a:pPr marL="342900" lvl="0" indent="-342900" algn="just">
              <a:buFont typeface="Arial" panose="020B0604020202020204" pitchFamily="34" charset="0"/>
              <a:buChar char="•"/>
            </a:pPr>
            <a:r>
              <a:rPr lang="tr-TR" dirty="0"/>
              <a:t>C</a:t>
            </a:r>
            <a:r>
              <a:rPr lang="tr-TR" dirty="0" smtClean="0"/>
              <a:t>elp ve mahkeme emri verilmesi, sanığın sorgulanması, tanıkların ve bilirkişilerin dinlenmesi, olay yeri incelemesi, bina ve kişilerin aranması, nesnelere geçici olarak el konulması gibi</a:t>
            </a:r>
            <a:r>
              <a:rPr lang="tr-TR" b="1" dirty="0" smtClean="0"/>
              <a:t> usul faaliyetlerinin yürütülmesi;</a:t>
            </a:r>
            <a:r>
              <a:rPr lang="tr-TR" dirty="0" smtClean="0"/>
              <a:t> </a:t>
            </a:r>
          </a:p>
          <a:p>
            <a:pPr lvl="0"/>
            <a:endParaRPr lang="tr-TR" dirty="0" smtClean="0"/>
          </a:p>
          <a:p>
            <a:pPr marL="342900" lvl="0" indent="-342900" algn="just">
              <a:buFont typeface="Arial" panose="020B0604020202020204" pitchFamily="34" charset="0"/>
              <a:buChar char="•"/>
            </a:pPr>
            <a:r>
              <a:rPr lang="tr-TR" dirty="0" smtClean="0"/>
              <a:t>Telefon ve diğer görüşmelerin veya iletişimin gözetlenmesi ve dinlenmesi, kişilerin fotoğraflanması veya videoya alınması, kontrollü teslimat, temsili iş hizmetlerinin sağlanması, </a:t>
            </a:r>
            <a:r>
              <a:rPr lang="tr-TR" dirty="0"/>
              <a:t>temsili yasal işlemlerin 	sonuçlandırılması, gizli araştırmacıların katılımı, otomatik veri işleme gibi</a:t>
            </a:r>
            <a:r>
              <a:rPr lang="tr-TR" b="1" dirty="0"/>
              <a:t> önlemlerin uygulanması</a:t>
            </a:r>
            <a:r>
              <a:rPr lang="tr-TR" dirty="0"/>
              <a:t>;</a:t>
            </a:r>
          </a:p>
        </p:txBody>
      </p:sp>
      <p:sp>
        <p:nvSpPr>
          <p:cNvPr id="5" name="Rectangle 4">
            <a:extLst>
              <a:ext uri="{FF2B5EF4-FFF2-40B4-BE49-F238E27FC236}">
                <a16:creationId xmlns:a16="http://schemas.microsoft.com/office/drawing/2014/main" id="{1DEE27A8-F507-BA4C-8FC7-964191887581}"/>
              </a:ext>
            </a:extLst>
          </p:cNvPr>
          <p:cNvSpPr/>
          <p:nvPr/>
        </p:nvSpPr>
        <p:spPr>
          <a:xfrm>
            <a:off x="4450456" y="915685"/>
            <a:ext cx="4572000" cy="4247317"/>
          </a:xfrm>
          <a:prstGeom prst="rect">
            <a:avLst/>
          </a:prstGeom>
        </p:spPr>
        <p:txBody>
          <a:bodyPr>
            <a:spAutoFit/>
          </a:bodyPr>
          <a:lstStyle/>
          <a:p>
            <a:pPr lvl="0"/>
            <a:r>
              <a:rPr lang="tr-TR" dirty="0" smtClean="0"/>
              <a:t>	</a:t>
            </a:r>
          </a:p>
          <a:p>
            <a:pPr lvl="0"/>
            <a:r>
              <a:rPr lang="tr-TR" dirty="0" smtClean="0"/>
              <a:t> </a:t>
            </a:r>
          </a:p>
          <a:p>
            <a:pPr marL="342900" lvl="0" indent="-342900" algn="just">
              <a:buFont typeface="Arial" panose="020B0604020202020204" pitchFamily="34" charset="0"/>
              <a:buChar char="•"/>
            </a:pPr>
            <a:r>
              <a:rPr lang="tr-TR" dirty="0" smtClean="0"/>
              <a:t>Talepte bulunan tarafta bekleyen cezai takibat ile ilgili </a:t>
            </a:r>
            <a:r>
              <a:rPr lang="tr-TR" b="1" dirty="0" smtClean="0"/>
              <a:t>bilgi alışverişi ve yazı ve davaların teslimi,</a:t>
            </a:r>
            <a:r>
              <a:rPr lang="tr-TR" dirty="0" smtClean="0"/>
              <a:t> talimat olmadan verilerin teslimi, sesli ve görüntülü konferans görüşmelerinin kullanılması, ortak soruşturma ekiplerinin oluşturulması</a:t>
            </a:r>
          </a:p>
          <a:p>
            <a:pPr lvl="0" algn="just"/>
            <a:endParaRPr lang="tr-TR" dirty="0" smtClean="0"/>
          </a:p>
          <a:p>
            <a:pPr marL="342900" indent="-342900" algn="just">
              <a:buFont typeface="Arial" panose="020B0604020202020204" pitchFamily="34" charset="0"/>
              <a:buChar char="•"/>
            </a:pPr>
            <a:r>
              <a:rPr lang="tr-TR" dirty="0" smtClean="0"/>
              <a:t>Talepte bulunan tarafın yetkili organı tarafından inceleme amacıyla tutuklu bulunan bir </a:t>
            </a:r>
            <a:r>
              <a:rPr lang="tr-TR" b="1" dirty="0" smtClean="0"/>
              <a:t>kişinin geçici olarak teslim edilmesi </a:t>
            </a:r>
          </a:p>
          <a:p>
            <a:pPr lvl="0"/>
            <a:endParaRPr lang="tr-TR" dirty="0"/>
          </a:p>
        </p:txBody>
      </p:sp>
    </p:spTree>
    <p:extLst>
      <p:ext uri="{BB962C8B-B14F-4D97-AF65-F5344CB8AC3E}">
        <p14:creationId xmlns:p14="http://schemas.microsoft.com/office/powerpoint/2010/main" val="14548414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17</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17</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tr-TR" sz="2800" b="1" dirty="0" smtClean="0"/>
              <a:t>Karşılıklı Adli Yardımlaşmadaki (</a:t>
            </a:r>
            <a:r>
              <a:rPr lang="tr-TR" sz="2800" b="1" dirty="0" err="1" smtClean="0"/>
              <a:t>MLA</a:t>
            </a:r>
            <a:r>
              <a:rPr lang="tr-TR" sz="2800" b="1" dirty="0" smtClean="0"/>
              <a:t>) Yaygın </a:t>
            </a:r>
            <a:endParaRPr lang="tr-TR" sz="2800" b="1" dirty="0"/>
          </a:p>
          <a:p>
            <a:pPr algn="r">
              <a:lnSpc>
                <a:spcPct val="80000"/>
              </a:lnSpc>
            </a:pPr>
            <a:r>
              <a:rPr lang="tr-TR" sz="2800" b="1" dirty="0"/>
              <a:t>Elektronik </a:t>
            </a:r>
            <a:r>
              <a:rPr lang="tr-TR" sz="2800" b="1" dirty="0" smtClean="0"/>
              <a:t>Delil </a:t>
            </a:r>
            <a:r>
              <a:rPr lang="tr-TR" sz="2800" b="1" dirty="0"/>
              <a:t>Türleri</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pic>
        <p:nvPicPr>
          <p:cNvPr id="11" name="Picture 10">
            <a:extLst>
              <a:ext uri="{FF2B5EF4-FFF2-40B4-BE49-F238E27FC236}">
                <a16:creationId xmlns:a16="http://schemas.microsoft.com/office/drawing/2014/main" id="{6C59456A-02DA-0F46-BF32-314184E697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06029" y="2029522"/>
            <a:ext cx="3731941" cy="2798956"/>
          </a:xfrm>
          <a:prstGeom prst="rect">
            <a:avLst/>
          </a:prstGeom>
        </p:spPr>
      </p:pic>
    </p:spTree>
    <p:extLst>
      <p:ext uri="{BB962C8B-B14F-4D97-AF65-F5344CB8AC3E}">
        <p14:creationId xmlns:p14="http://schemas.microsoft.com/office/powerpoint/2010/main" val="37644991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18</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18</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r">
              <a:buFont typeface="Arial" charset="0"/>
              <a:buNone/>
              <a:defRPr/>
            </a:pPr>
            <a:r>
              <a:rPr lang="tr-TR" sz="2800" b="1" dirty="0" smtClean="0">
                <a:solidFill>
                  <a:schemeClr val="bg1"/>
                </a:solidFill>
              </a:rPr>
              <a:t>Uluslararası İşbirliği Mekanizmaları Aracılığıyla </a:t>
            </a:r>
          </a:p>
          <a:p>
            <a:pPr marL="0" indent="0" algn="r">
              <a:buFont typeface="Arial" charset="0"/>
              <a:buNone/>
              <a:defRPr/>
            </a:pPr>
            <a:r>
              <a:rPr lang="tr-TR" sz="2800" b="1" dirty="0" smtClean="0">
                <a:solidFill>
                  <a:schemeClr val="bg1"/>
                </a:solidFill>
              </a:rPr>
              <a:t>Elektronik</a:t>
            </a:r>
            <a:r>
              <a:rPr lang="tr-TR" sz="2800" b="1" dirty="0">
                <a:solidFill>
                  <a:schemeClr val="bg1"/>
                </a:solidFill>
              </a:rPr>
              <a:t> </a:t>
            </a:r>
            <a:r>
              <a:rPr lang="tr-TR" sz="2800" b="1" dirty="0" smtClean="0">
                <a:solidFill>
                  <a:schemeClr val="bg1"/>
                </a:solidFill>
              </a:rPr>
              <a:t>Delil Elde Edilmesi</a:t>
            </a:r>
            <a:endParaRPr lang="tr-TR" sz="2800" b="1" dirty="0">
              <a:solidFill>
                <a:schemeClr val="bg1"/>
              </a:solidFill>
            </a:endParaRPr>
          </a:p>
        </p:txBody>
      </p:sp>
      <p:pic>
        <p:nvPicPr>
          <p:cNvPr id="1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309489" y="2594925"/>
            <a:ext cx="8525021" cy="1668149"/>
          </a:xfrm>
          <a:prstGeom prst="rect">
            <a:avLst/>
          </a:prstGeom>
        </p:spPr>
        <p:txBody>
          <a:bodyPr wrap="square">
            <a:spAutoFit/>
          </a:bodyPr>
          <a:lstStyle/>
          <a:p>
            <a:pPr algn="ctr" eaLnBrk="1" hangingPunct="1">
              <a:lnSpc>
                <a:spcPct val="80000"/>
              </a:lnSpc>
            </a:pPr>
            <a:r>
              <a:rPr lang="tr-TR" sz="3200" b="1" dirty="0" smtClean="0">
                <a:ea typeface="ＭＳ Ｐゴシック" charset="0"/>
                <a:cs typeface="ＭＳ Ｐゴシック" charset="0"/>
              </a:rPr>
              <a:t>İkinci Bölüm</a:t>
            </a:r>
            <a:endParaRPr lang="en-GB" sz="3200" b="1" dirty="0">
              <a:ea typeface="ＭＳ Ｐゴシック" charset="0"/>
              <a:cs typeface="ＭＳ Ｐゴシック" charset="0"/>
            </a:endParaRPr>
          </a:p>
          <a:p>
            <a:pPr algn="ctr">
              <a:lnSpc>
                <a:spcPct val="80000"/>
              </a:lnSpc>
            </a:pPr>
            <a:r>
              <a:rPr lang="en-GB" sz="3200" b="1" dirty="0">
                <a:ea typeface="ＭＳ Ｐゴシック" charset="0"/>
                <a:cs typeface="ＭＳ Ｐゴシック" charset="0"/>
              </a:rPr>
              <a:t/>
            </a:r>
            <a:br>
              <a:rPr lang="en-GB" sz="3200" b="1" dirty="0">
                <a:ea typeface="ＭＳ Ｐゴシック" charset="0"/>
                <a:cs typeface="ＭＳ Ｐゴシック" charset="0"/>
              </a:rPr>
            </a:br>
            <a:r>
              <a:rPr lang="tr-TR" sz="3200" b="1" dirty="0" smtClean="0">
                <a:ea typeface="ＭＳ Ｐゴシック" charset="0"/>
                <a:cs typeface="ＭＳ Ｐゴシック" charset="0"/>
              </a:rPr>
              <a:t>Yetkili Makamlar- Merkezi ve Yürütme</a:t>
            </a:r>
            <a:endParaRPr lang="en-GB" sz="3200" b="1" dirty="0"/>
          </a:p>
          <a:p>
            <a:pPr algn="ctr" eaLnBrk="1" hangingPunct="1">
              <a:lnSpc>
                <a:spcPct val="80000"/>
              </a:lnSpc>
            </a:pPr>
            <a:endParaRPr lang="en-GB" sz="3200" dirty="0"/>
          </a:p>
        </p:txBody>
      </p:sp>
    </p:spTree>
    <p:extLst>
      <p:ext uri="{BB962C8B-B14F-4D97-AF65-F5344CB8AC3E}">
        <p14:creationId xmlns:p14="http://schemas.microsoft.com/office/powerpoint/2010/main" val="31904135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19</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19</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tr-TR" sz="2800" b="1" dirty="0" smtClean="0">
                <a:ea typeface="ＭＳ Ｐゴシック" charset="0"/>
                <a:cs typeface="ＭＳ Ｐゴシック" charset="0"/>
              </a:rPr>
              <a:t>Yetkili Makamlar- </a:t>
            </a:r>
          </a:p>
          <a:p>
            <a:pPr algn="r">
              <a:lnSpc>
                <a:spcPct val="80000"/>
              </a:lnSpc>
            </a:pPr>
            <a:r>
              <a:rPr lang="tr-TR" sz="2800" b="1" dirty="0" smtClean="0">
                <a:ea typeface="ＭＳ Ｐゴシック" charset="0"/>
                <a:cs typeface="ＭＳ Ｐゴシック" charset="0"/>
              </a:rPr>
              <a:t>Merkezi ve Yürütme</a:t>
            </a:r>
            <a:endParaRPr lang="en-GB" sz="28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208306" y="1016411"/>
            <a:ext cx="4162097" cy="4524315"/>
          </a:xfrm>
          <a:prstGeom prst="rect">
            <a:avLst/>
          </a:prstGeom>
        </p:spPr>
        <p:txBody>
          <a:bodyPr wrap="square">
            <a:spAutoFit/>
          </a:bodyPr>
          <a:lstStyle/>
          <a:p>
            <a:pPr marL="342900" indent="-342900">
              <a:spcAft>
                <a:spcPts val="0"/>
              </a:spcAft>
              <a:buFont typeface="Wingdings" pitchFamily="2" charset="2"/>
              <a:buChar char="Ø"/>
            </a:pPr>
            <a:r>
              <a:rPr lang="tr-TR" sz="2400" b="1" dirty="0" smtClean="0">
                <a:ea typeface="Times New Roman" panose="02020603050405020304" pitchFamily="18" charset="0"/>
                <a:cs typeface="Arial" panose="020B0604020202020204" pitchFamily="34" charset="0"/>
              </a:rPr>
              <a:t>Farklı ülkelerdeki mevcut çözümler:</a:t>
            </a:r>
            <a:endParaRPr lang="tr-TR" sz="2400" dirty="0" smtClean="0">
              <a:ea typeface="Times New Roman" panose="02020603050405020304" pitchFamily="18" charset="0"/>
              <a:cs typeface="Arial" panose="020B0604020202020204" pitchFamily="34" charset="0"/>
            </a:endParaRPr>
          </a:p>
          <a:p>
            <a:pPr marL="342900" indent="-342900">
              <a:spcAft>
                <a:spcPts val="0"/>
              </a:spcAft>
              <a:buFont typeface="Wingdings" pitchFamily="2" charset="2"/>
              <a:buChar char="Ø"/>
            </a:pPr>
            <a:endParaRPr lang="tr-TR" sz="2400" dirty="0" smtClean="0">
              <a:ea typeface="Verdana" panose="020B0604030504040204" pitchFamily="34" charset="0"/>
              <a:cs typeface="Arial" panose="020B0604020202020204" pitchFamily="34" charset="0"/>
            </a:endParaRPr>
          </a:p>
          <a:p>
            <a:pPr marL="342900" indent="-342900">
              <a:spcAft>
                <a:spcPts val="0"/>
              </a:spcAft>
              <a:buFont typeface="Wingdings" pitchFamily="2" charset="2"/>
              <a:buChar char="Ø"/>
            </a:pPr>
            <a:r>
              <a:rPr lang="tr-TR" sz="2400" i="1" dirty="0" smtClean="0">
                <a:ea typeface="Verdana" panose="020B0604030504040204" pitchFamily="34" charset="0"/>
                <a:cs typeface="Arial" panose="020B0604020202020204" pitchFamily="34" charset="0"/>
              </a:rPr>
              <a:t>Merkezi otorite ve tüm talepleri işleme koymak için bir ulusal birim olarak Adalet Bakanlığı (Daire) </a:t>
            </a:r>
          </a:p>
          <a:p>
            <a:pPr marL="342900" indent="-342900">
              <a:spcAft>
                <a:spcPts val="0"/>
              </a:spcAft>
              <a:buFont typeface="Wingdings" pitchFamily="2" charset="2"/>
              <a:buChar char="Ø"/>
            </a:pPr>
            <a:endParaRPr lang="tr-TR" sz="2400" i="1" dirty="0" smtClean="0">
              <a:ea typeface="Verdana" panose="020B0604030504040204" pitchFamily="34" charset="0"/>
              <a:cs typeface="Arial" panose="020B0604020202020204" pitchFamily="34" charset="0"/>
            </a:endParaRPr>
          </a:p>
          <a:p>
            <a:pPr marL="342900" indent="-342900">
              <a:spcAft>
                <a:spcPts val="0"/>
              </a:spcAft>
              <a:buFont typeface="Wingdings" pitchFamily="2" charset="2"/>
              <a:buChar char="Ø"/>
            </a:pPr>
            <a:r>
              <a:rPr lang="tr-TR" sz="2400" i="1" dirty="0" smtClean="0">
                <a:ea typeface="Verdana" panose="020B0604030504040204" pitchFamily="34" charset="0"/>
                <a:cs typeface="Arial" panose="020B0604020202020204" pitchFamily="34" charset="0"/>
              </a:rPr>
              <a:t>Farklı makamlarda irtibat noktaları (SPOC) (Adalet Bakanlığı, Emniyet, Savcılık, Mahkeme vb.)</a:t>
            </a:r>
            <a:endParaRPr lang="tr-TR" sz="2400" i="1" dirty="0">
              <a:ea typeface="Verdana" panose="020B060403050404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BF5622A4-1462-0B49-BF72-B0E54A13499C}"/>
              </a:ext>
            </a:extLst>
          </p:cNvPr>
          <p:cNvSpPr/>
          <p:nvPr/>
        </p:nvSpPr>
        <p:spPr>
          <a:xfrm>
            <a:off x="4503244" y="924971"/>
            <a:ext cx="4162097" cy="5632311"/>
          </a:xfrm>
          <a:prstGeom prst="rect">
            <a:avLst/>
          </a:prstGeom>
        </p:spPr>
        <p:txBody>
          <a:bodyPr wrap="square">
            <a:spAutoFit/>
          </a:bodyPr>
          <a:lstStyle/>
          <a:p>
            <a:pPr marL="342900" indent="-342900">
              <a:buFont typeface="Wingdings" pitchFamily="2" charset="2"/>
              <a:buChar char="Ø"/>
            </a:pPr>
            <a:r>
              <a:rPr lang="tr-TR" sz="2400" i="1" dirty="0" smtClean="0">
                <a:ea typeface="Verdana" panose="020B0604030504040204" pitchFamily="34" charset="0"/>
                <a:cs typeface="Arial" panose="020B0604020202020204" pitchFamily="34" charset="0"/>
              </a:rPr>
              <a:t>Aşağıdakiler gibi yetkili servislerden irtibat görevlileri ile bir görev gücü / birim:</a:t>
            </a:r>
            <a:endParaRPr lang="tr-TR" sz="2400" dirty="0" smtClean="0">
              <a:ea typeface="Verdana" panose="020B0604030504040204" pitchFamily="34" charset="0"/>
              <a:cs typeface="Arial" panose="020B0604020202020204" pitchFamily="34" charset="0"/>
            </a:endParaRPr>
          </a:p>
          <a:p>
            <a:pPr marL="342900" indent="-342900">
              <a:spcAft>
                <a:spcPts val="0"/>
              </a:spcAft>
              <a:buFont typeface="Arial" panose="020B0604020202020204" pitchFamily="34" charset="0"/>
              <a:buChar char="•"/>
            </a:pPr>
            <a:r>
              <a:rPr lang="tr-TR" sz="2400" dirty="0" smtClean="0">
                <a:ea typeface="Verdana" panose="020B0604030504040204" pitchFamily="34" charset="0"/>
                <a:cs typeface="Arial" panose="020B0604020202020204" pitchFamily="34" charset="0"/>
              </a:rPr>
              <a:t>Polis</a:t>
            </a:r>
          </a:p>
          <a:p>
            <a:pPr marL="342900" indent="-342900">
              <a:spcAft>
                <a:spcPts val="0"/>
              </a:spcAft>
              <a:buFont typeface="Arial" panose="020B0604020202020204" pitchFamily="34" charset="0"/>
              <a:buChar char="•"/>
            </a:pPr>
            <a:r>
              <a:rPr lang="tr-TR" sz="2400" dirty="0" smtClean="0">
                <a:ea typeface="Verdana" panose="020B0604030504040204" pitchFamily="34" charset="0"/>
                <a:cs typeface="Arial" panose="020B0604020202020204" pitchFamily="34" charset="0"/>
              </a:rPr>
              <a:t>Araştırmacılar (farklı yerlerde)</a:t>
            </a:r>
          </a:p>
          <a:p>
            <a:pPr marL="342900" indent="-342900">
              <a:spcAft>
                <a:spcPts val="0"/>
              </a:spcAft>
              <a:buFont typeface="Arial" panose="020B0604020202020204" pitchFamily="34" charset="0"/>
              <a:buChar char="•"/>
            </a:pPr>
            <a:r>
              <a:rPr lang="tr-TR" sz="2400" dirty="0" smtClean="0">
                <a:ea typeface="Verdana" panose="020B0604030504040204" pitchFamily="34" charset="0"/>
                <a:cs typeface="Arial" panose="020B0604020202020204" pitchFamily="34" charset="0"/>
              </a:rPr>
              <a:t>Savcılar / Soruşturma Hakimleri</a:t>
            </a:r>
          </a:p>
          <a:p>
            <a:pPr marL="342900" indent="-342900">
              <a:spcAft>
                <a:spcPts val="0"/>
              </a:spcAft>
              <a:buFont typeface="Arial" panose="020B0604020202020204" pitchFamily="34" charset="0"/>
              <a:buChar char="•"/>
            </a:pPr>
            <a:r>
              <a:rPr lang="tr-TR" sz="2400" dirty="0" smtClean="0">
                <a:ea typeface="Verdana" panose="020B0604030504040204" pitchFamily="34" charset="0"/>
                <a:cs typeface="Arial" panose="020B0604020202020204" pitchFamily="34" charset="0"/>
              </a:rPr>
              <a:t>Ulusal Güvenlik</a:t>
            </a:r>
          </a:p>
          <a:p>
            <a:pPr marL="342900" indent="-342900">
              <a:spcAft>
                <a:spcPts val="0"/>
              </a:spcAft>
              <a:buFont typeface="Arial" panose="020B0604020202020204" pitchFamily="34" charset="0"/>
              <a:buChar char="•"/>
            </a:pPr>
            <a:r>
              <a:rPr lang="tr-TR" sz="2400" dirty="0" smtClean="0">
                <a:ea typeface="Verdana" panose="020B0604030504040204" pitchFamily="34" charset="0"/>
                <a:cs typeface="Arial" panose="020B0604020202020204" pitchFamily="34" charset="0"/>
              </a:rPr>
              <a:t>Adli hizmet</a:t>
            </a:r>
          </a:p>
          <a:p>
            <a:pPr marL="342900" indent="-342900">
              <a:spcAft>
                <a:spcPts val="0"/>
              </a:spcAft>
              <a:buFont typeface="Arial" panose="020B0604020202020204" pitchFamily="34" charset="0"/>
              <a:buChar char="•"/>
            </a:pPr>
            <a:endParaRPr lang="tr-TR" sz="2400" dirty="0" smtClean="0">
              <a:ea typeface="Verdana" panose="020B0604030504040204" pitchFamily="34" charset="0"/>
              <a:cs typeface="Arial" panose="020B0604020202020204" pitchFamily="34" charset="0"/>
            </a:endParaRPr>
          </a:p>
          <a:p>
            <a:pPr marL="342900" indent="-342900">
              <a:spcAft>
                <a:spcPts val="0"/>
              </a:spcAft>
              <a:buFont typeface="Wingdings" pitchFamily="2" charset="2"/>
              <a:buChar char="Ø"/>
            </a:pPr>
            <a:r>
              <a:rPr lang="tr-TR" sz="2400" b="1" dirty="0" smtClean="0">
                <a:ea typeface="Verdana" panose="020B0604030504040204" pitchFamily="34" charset="0"/>
                <a:cs typeface="Arial" panose="020B0604020202020204" pitchFamily="34" charset="0"/>
              </a:rPr>
              <a:t>Sizin ülkenizde durum nedir?</a:t>
            </a:r>
          </a:p>
          <a:p>
            <a:pPr marL="342900" indent="-342900">
              <a:buFont typeface="Arial" panose="020B0604020202020204" pitchFamily="34" charset="0"/>
              <a:buChar char="•"/>
            </a:pPr>
            <a:endParaRPr lang="tr-TR" sz="2400" dirty="0"/>
          </a:p>
        </p:txBody>
      </p:sp>
    </p:spTree>
    <p:extLst>
      <p:ext uri="{BB962C8B-B14F-4D97-AF65-F5344CB8AC3E}">
        <p14:creationId xmlns:p14="http://schemas.microsoft.com/office/powerpoint/2010/main" val="233327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sz="3200" b="1" dirty="0" smtClean="0">
                <a:ea typeface="ＭＳ Ｐゴシック" pitchFamily="34" charset="-128"/>
              </a:rPr>
              <a:t>Gündem</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350199" y="1396590"/>
            <a:ext cx="3791244" cy="3785652"/>
          </a:xfrm>
          <a:prstGeom prst="rect">
            <a:avLst/>
          </a:prstGeom>
        </p:spPr>
        <p:txBody>
          <a:bodyPr wrap="square">
            <a:spAutoFit/>
          </a:bodyPr>
          <a:lstStyle/>
          <a:p>
            <a:pPr marL="342900" indent="-342900" eaLnBrk="1" hangingPunct="1">
              <a:buFont typeface="Wingdings" pitchFamily="2" charset="2"/>
              <a:buChar char="Ø"/>
            </a:pPr>
            <a:r>
              <a:rPr lang="tr-TR" sz="2000" b="1" dirty="0" smtClean="0"/>
              <a:t>Birinci Bölüm</a:t>
            </a:r>
          </a:p>
          <a:p>
            <a:pPr marL="342900" indent="-342900" eaLnBrk="1" hangingPunct="1">
              <a:buFont typeface="Wingdings" pitchFamily="2" charset="2"/>
              <a:buChar char="ü"/>
            </a:pPr>
            <a:r>
              <a:rPr lang="tr-TR" sz="2000" i="1" dirty="0" smtClean="0"/>
              <a:t>Karşılıklı Adli Yardımlaşmadaki (</a:t>
            </a:r>
            <a:r>
              <a:rPr lang="tr-TR" sz="2000" i="1" dirty="0" err="1" smtClean="0"/>
              <a:t>MLA</a:t>
            </a:r>
            <a:r>
              <a:rPr lang="tr-TR" sz="2000" i="1" dirty="0" smtClean="0"/>
              <a:t>) yaygın elektronik delil türleri</a:t>
            </a:r>
          </a:p>
          <a:p>
            <a:pPr marL="0" indent="0" eaLnBrk="1" hangingPunct="1">
              <a:buNone/>
            </a:pPr>
            <a:endParaRPr lang="tr-TR" sz="2000" dirty="0" smtClean="0"/>
          </a:p>
          <a:p>
            <a:pPr marL="342900" indent="-342900" eaLnBrk="1" hangingPunct="1">
              <a:buFont typeface="Wingdings" pitchFamily="2" charset="2"/>
              <a:buChar char="Ø"/>
            </a:pPr>
            <a:r>
              <a:rPr lang="tr-TR" sz="2000" b="1" dirty="0" smtClean="0"/>
              <a:t>İkinci Bölüm</a:t>
            </a:r>
          </a:p>
          <a:p>
            <a:pPr marL="342900" indent="-342900" eaLnBrk="1" hangingPunct="1">
              <a:buFont typeface="Wingdings" pitchFamily="2" charset="2"/>
              <a:buChar char="ü"/>
            </a:pPr>
            <a:r>
              <a:rPr lang="tr-TR" sz="2000" i="1" dirty="0" smtClean="0"/>
              <a:t>Yetkili Makamlar - Merkez ve Yürütme</a:t>
            </a:r>
          </a:p>
          <a:p>
            <a:pPr marL="0" indent="0" eaLnBrk="1" hangingPunct="1">
              <a:buNone/>
            </a:pPr>
            <a:endParaRPr lang="tr-TR" sz="2000" dirty="0" smtClean="0"/>
          </a:p>
          <a:p>
            <a:pPr marL="342900" indent="-342900" eaLnBrk="1" hangingPunct="1">
              <a:buFont typeface="Wingdings" pitchFamily="2" charset="2"/>
              <a:buChar char="Ø"/>
            </a:pPr>
            <a:r>
              <a:rPr lang="tr-TR" sz="2000" b="1" dirty="0" smtClean="0"/>
              <a:t>Üçüncü Bölüm</a:t>
            </a:r>
          </a:p>
          <a:p>
            <a:pPr marL="342900" indent="-342900">
              <a:buFont typeface="Wingdings" pitchFamily="2" charset="2"/>
              <a:buChar char="ü"/>
            </a:pPr>
            <a:r>
              <a:rPr lang="tr-TR" sz="2000" i="1" dirty="0" smtClean="0">
                <a:ea typeface="ＭＳ Ｐゴシック" charset="0"/>
                <a:cs typeface="ＭＳ Ｐゴシック" charset="0"/>
              </a:rPr>
              <a:t>Karşılıklı Adli Yardım İşlemlerine Pratik Bakış</a:t>
            </a:r>
            <a:endParaRPr lang="tr-TR" sz="2000" i="1" dirty="0"/>
          </a:p>
        </p:txBody>
      </p:sp>
      <p:sp>
        <p:nvSpPr>
          <p:cNvPr id="6" name="Rectangle 5">
            <a:extLst>
              <a:ext uri="{FF2B5EF4-FFF2-40B4-BE49-F238E27FC236}">
                <a16:creationId xmlns:a16="http://schemas.microsoft.com/office/drawing/2014/main" id="{EA3FFC4F-A0C7-6241-A6A3-D4D1CB58E595}"/>
              </a:ext>
            </a:extLst>
          </p:cNvPr>
          <p:cNvSpPr/>
          <p:nvPr/>
        </p:nvSpPr>
        <p:spPr>
          <a:xfrm>
            <a:off x="4732127" y="1396590"/>
            <a:ext cx="4572000" cy="1938992"/>
          </a:xfrm>
          <a:prstGeom prst="rect">
            <a:avLst/>
          </a:prstGeom>
        </p:spPr>
        <p:txBody>
          <a:bodyPr>
            <a:spAutoFit/>
          </a:bodyPr>
          <a:lstStyle/>
          <a:p>
            <a:pPr marL="342900" indent="-342900" eaLnBrk="1" hangingPunct="1">
              <a:buFont typeface="Wingdings" pitchFamily="2" charset="2"/>
              <a:buChar char="Ø"/>
            </a:pPr>
            <a:r>
              <a:rPr lang="tr-TR" sz="2000" b="1" dirty="0" smtClean="0"/>
              <a:t>Dördüncü Bölüm</a:t>
            </a:r>
          </a:p>
          <a:p>
            <a:pPr marL="342900" indent="-342900">
              <a:buFont typeface="Wingdings" pitchFamily="2" charset="2"/>
              <a:buChar char="ü"/>
            </a:pPr>
            <a:r>
              <a:rPr lang="tr-TR" sz="2000" i="1" dirty="0" smtClean="0"/>
              <a:t>Vaka Çalışması</a:t>
            </a:r>
          </a:p>
          <a:p>
            <a:pPr marL="342900" indent="-342900">
              <a:buFont typeface="Wingdings" pitchFamily="2" charset="2"/>
              <a:buChar char="Ø"/>
            </a:pPr>
            <a:endParaRPr lang="tr-TR" sz="2000" b="1" dirty="0" smtClean="0"/>
          </a:p>
          <a:p>
            <a:pPr marL="342900" indent="-342900">
              <a:buFont typeface="Wingdings" pitchFamily="2" charset="2"/>
              <a:buChar char="Ø"/>
            </a:pPr>
            <a:r>
              <a:rPr lang="tr-TR" sz="2000" b="1" dirty="0" smtClean="0"/>
              <a:t>Beşinci Bölüm</a:t>
            </a:r>
          </a:p>
          <a:p>
            <a:pPr marL="342900" indent="-342900">
              <a:buFont typeface="Wingdings" pitchFamily="2" charset="2"/>
              <a:buChar char="ü"/>
            </a:pPr>
            <a:r>
              <a:rPr lang="tr-TR" sz="2000" i="1" dirty="0" smtClean="0"/>
              <a:t>Özet</a:t>
            </a:r>
          </a:p>
          <a:p>
            <a:pPr marL="0" indent="0" eaLnBrk="1" hangingPunct="1">
              <a:buNone/>
            </a:pPr>
            <a:endParaRPr lang="tr-TR" sz="2000" dirty="0"/>
          </a:p>
        </p:txBody>
      </p:sp>
      <p:pic>
        <p:nvPicPr>
          <p:cNvPr id="7" name="Picture 6" descr="A picture containing keyboard&#10;&#10;Description automatically generated">
            <a:extLst>
              <a:ext uri="{FF2B5EF4-FFF2-40B4-BE49-F238E27FC236}">
                <a16:creationId xmlns:a16="http://schemas.microsoft.com/office/drawing/2014/main" id="{455AF801-88F3-47B2-A204-6A319231F35D}"/>
              </a:ext>
            </a:extLst>
          </p:cNvPr>
          <p:cNvPicPr>
            <a:picLocks noChangeAspect="1"/>
          </p:cNvPicPr>
          <p:nvPr/>
        </p:nvPicPr>
        <p:blipFill>
          <a:blip r:embed="rId4"/>
          <a:stretch>
            <a:fillRect/>
          </a:stretch>
        </p:blipFill>
        <p:spPr>
          <a:xfrm>
            <a:off x="5002559" y="3429000"/>
            <a:ext cx="3368933" cy="2241872"/>
          </a:xfrm>
          <a:prstGeom prst="rect">
            <a:avLst/>
          </a:prstGeom>
        </p:spPr>
      </p:pic>
    </p:spTree>
    <p:extLst>
      <p:ext uri="{BB962C8B-B14F-4D97-AF65-F5344CB8AC3E}">
        <p14:creationId xmlns:p14="http://schemas.microsoft.com/office/powerpoint/2010/main" val="22972558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20</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20</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tr-TR" sz="2800" b="1" dirty="0">
                <a:ea typeface="ＭＳ Ｐゴシック" charset="0"/>
                <a:cs typeface="ＭＳ Ｐゴシック" charset="0"/>
              </a:rPr>
              <a:t>Yetkili Makamlar- </a:t>
            </a:r>
          </a:p>
          <a:p>
            <a:pPr algn="r">
              <a:lnSpc>
                <a:spcPct val="80000"/>
              </a:lnSpc>
            </a:pPr>
            <a:r>
              <a:rPr lang="tr-TR" sz="2800" b="1" dirty="0">
                <a:ea typeface="ＭＳ Ｐゴシック" charset="0"/>
                <a:cs typeface="ＭＳ Ｐゴシック" charset="0"/>
              </a:rPr>
              <a:t>Merkezi ve Yürütme</a:t>
            </a:r>
            <a:endParaRPr lang="en-GB" sz="28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88522" y="1152186"/>
            <a:ext cx="4086922" cy="3477875"/>
          </a:xfrm>
          <a:prstGeom prst="rect">
            <a:avLst/>
          </a:prstGeom>
        </p:spPr>
        <p:txBody>
          <a:bodyPr wrap="square">
            <a:spAutoFit/>
          </a:bodyPr>
          <a:lstStyle/>
          <a:p>
            <a:pPr marL="342900" indent="-342900">
              <a:spcAft>
                <a:spcPts val="0"/>
              </a:spcAft>
              <a:buFont typeface="Wingdings" pitchFamily="2" charset="2"/>
              <a:buChar char="Ø"/>
            </a:pPr>
            <a:r>
              <a:rPr lang="tr-TR" sz="2200" b="1" dirty="0" smtClean="0">
                <a:ea typeface="Times New Roman" panose="02020603050405020304" pitchFamily="18" charset="0"/>
                <a:cs typeface="Arial" panose="020B0604020202020204" pitchFamily="34" charset="0"/>
              </a:rPr>
              <a:t>Adalet Bakanlığı (Daire) genellikle </a:t>
            </a:r>
            <a:r>
              <a:rPr lang="tr-TR" sz="2200" b="1" dirty="0">
                <a:ea typeface="Times New Roman" panose="02020603050405020304" pitchFamily="18" charset="0"/>
                <a:cs typeface="Arial" panose="020B0604020202020204" pitchFamily="34" charset="0"/>
              </a:rPr>
              <a:t>şunlara</a:t>
            </a:r>
            <a:r>
              <a:rPr lang="tr-TR" sz="2200" b="1" dirty="0" smtClean="0">
                <a:ea typeface="Times New Roman" panose="02020603050405020304" pitchFamily="18" charset="0"/>
                <a:cs typeface="Arial" panose="020B0604020202020204" pitchFamily="34" charset="0"/>
              </a:rPr>
              <a:t> sahiptir:</a:t>
            </a:r>
            <a:endParaRPr lang="tr-TR" sz="2200" dirty="0" smtClean="0">
              <a:ea typeface="Times New Roman" panose="02020603050405020304" pitchFamily="18" charset="0"/>
              <a:cs typeface="Arial" panose="020B0604020202020204" pitchFamily="34" charset="0"/>
            </a:endParaRPr>
          </a:p>
          <a:p>
            <a:pPr marL="342900" indent="-342900">
              <a:spcAft>
                <a:spcPts val="0"/>
              </a:spcAft>
              <a:buFont typeface="Wingdings" pitchFamily="2" charset="2"/>
              <a:buChar char="Ø"/>
            </a:pPr>
            <a:endParaRPr lang="tr-TR" sz="2200" dirty="0" smtClean="0">
              <a:ea typeface="Verdana" panose="020B0604030504040204" pitchFamily="34" charset="0"/>
              <a:cs typeface="Arial" panose="020B0604020202020204" pitchFamily="34" charset="0"/>
            </a:endParaRPr>
          </a:p>
          <a:p>
            <a:pPr marL="342900" indent="-342900">
              <a:spcAft>
                <a:spcPts val="0"/>
              </a:spcAft>
              <a:buFont typeface="Wingdings" pitchFamily="2" charset="2"/>
              <a:buChar char="ü"/>
            </a:pPr>
            <a:r>
              <a:rPr lang="tr-TR" sz="2200" i="1" dirty="0" smtClean="0">
                <a:ea typeface="Verdana" panose="020B0604030504040204" pitchFamily="34" charset="0"/>
                <a:cs typeface="Arial" panose="020B0604020202020204" pitchFamily="34" charset="0"/>
              </a:rPr>
              <a:t>Kimin neyden sorumlu olduğu bilgisi</a:t>
            </a:r>
          </a:p>
          <a:p>
            <a:pPr marL="342900" indent="-342900">
              <a:spcAft>
                <a:spcPts val="0"/>
              </a:spcAft>
              <a:buFont typeface="Wingdings" pitchFamily="2" charset="2"/>
              <a:buChar char="ü"/>
            </a:pPr>
            <a:r>
              <a:rPr lang="tr-TR" sz="2200" i="1" dirty="0" smtClean="0">
                <a:ea typeface="Verdana" panose="020B0604030504040204" pitchFamily="34" charset="0"/>
                <a:cs typeface="Arial" panose="020B0604020202020204" pitchFamily="34" charset="0"/>
              </a:rPr>
              <a:t>Hesap verebilirlik sınırları</a:t>
            </a:r>
          </a:p>
          <a:p>
            <a:pPr marL="342900" indent="-342900">
              <a:spcAft>
                <a:spcPts val="0"/>
              </a:spcAft>
              <a:buFont typeface="Wingdings" pitchFamily="2" charset="2"/>
              <a:buChar char="ü"/>
            </a:pPr>
            <a:r>
              <a:rPr lang="tr-TR" sz="2200" i="1" dirty="0" smtClean="0">
                <a:ea typeface="Verdana" panose="020B0604030504040204" pitchFamily="34" charset="0"/>
                <a:cs typeface="Arial" panose="020B0604020202020204" pitchFamily="34" charset="0"/>
              </a:rPr>
              <a:t>Yabancı Savcılık veya Yargı ile bağımsız olarak iletişim kurma yetkisi</a:t>
            </a:r>
          </a:p>
          <a:p>
            <a:pPr marL="342900" indent="-342900">
              <a:spcAft>
                <a:spcPts val="0"/>
              </a:spcAft>
              <a:buFont typeface="Wingdings" pitchFamily="2" charset="2"/>
              <a:buChar char="Ø"/>
            </a:pPr>
            <a:endParaRPr lang="tr-TR" sz="2200" i="1" dirty="0">
              <a:ea typeface="Verdana" panose="020B060403050404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FFDF3139-FACA-474C-893F-ECC8DF28C0C6}"/>
              </a:ext>
            </a:extLst>
          </p:cNvPr>
          <p:cNvSpPr/>
          <p:nvPr/>
        </p:nvSpPr>
        <p:spPr>
          <a:xfrm>
            <a:off x="4416744" y="894204"/>
            <a:ext cx="4605712" cy="5509200"/>
          </a:xfrm>
          <a:prstGeom prst="rect">
            <a:avLst/>
          </a:prstGeom>
        </p:spPr>
        <p:txBody>
          <a:bodyPr wrap="square">
            <a:spAutoFit/>
          </a:bodyPr>
          <a:lstStyle/>
          <a:p>
            <a:pPr marL="342900" indent="-342900">
              <a:spcAft>
                <a:spcPts val="0"/>
              </a:spcAft>
              <a:buFont typeface="Wingdings" pitchFamily="2" charset="2"/>
              <a:buChar char="Ø"/>
            </a:pPr>
            <a:r>
              <a:rPr lang="tr-TR" sz="2200" b="1" dirty="0" smtClean="0">
                <a:ea typeface="Times New Roman" panose="02020603050405020304" pitchFamily="18" charset="0"/>
                <a:cs typeface="Arial" panose="020B0604020202020204" pitchFamily="34" charset="0"/>
              </a:rPr>
              <a:t>Adalet Bakanlığı (Daire) genellikle </a:t>
            </a:r>
            <a:r>
              <a:rPr lang="tr-TR" sz="2200" b="1" dirty="0">
                <a:ea typeface="Times New Roman" panose="02020603050405020304" pitchFamily="18" charset="0"/>
                <a:cs typeface="Arial" panose="020B0604020202020204" pitchFamily="34" charset="0"/>
              </a:rPr>
              <a:t>şunlara</a:t>
            </a:r>
            <a:r>
              <a:rPr lang="tr-TR" sz="2200" b="1" dirty="0" smtClean="0">
                <a:ea typeface="Times New Roman" panose="02020603050405020304" pitchFamily="18" charset="0"/>
                <a:cs typeface="Arial" panose="020B0604020202020204" pitchFamily="34" charset="0"/>
              </a:rPr>
              <a:t> sahip DEĞİLDİR:</a:t>
            </a:r>
            <a:endParaRPr lang="tr-TR" sz="2200" dirty="0" smtClean="0">
              <a:ea typeface="Times New Roman" panose="02020603050405020304" pitchFamily="18" charset="0"/>
              <a:cs typeface="Arial" panose="020B0604020202020204" pitchFamily="34" charset="0"/>
            </a:endParaRPr>
          </a:p>
          <a:p>
            <a:pPr marL="342900" indent="-342900">
              <a:spcAft>
                <a:spcPts val="0"/>
              </a:spcAft>
              <a:buFont typeface="Arial" panose="020B0604020202020204" pitchFamily="34" charset="0"/>
              <a:buChar char="•"/>
            </a:pPr>
            <a:r>
              <a:rPr lang="tr-TR" sz="2200" i="1" dirty="0" smtClean="0">
                <a:ea typeface="Verdana" panose="020B0604030504040204" pitchFamily="34" charset="0"/>
                <a:cs typeface="Arial" panose="020B0604020202020204" pitchFamily="34" charset="0"/>
              </a:rPr>
              <a:t>Standart çalışma prosedürleri</a:t>
            </a:r>
          </a:p>
          <a:p>
            <a:pPr marL="342900" indent="-342900">
              <a:spcAft>
                <a:spcPts val="0"/>
              </a:spcAft>
              <a:buFont typeface="Arial" panose="020B0604020202020204" pitchFamily="34" charset="0"/>
              <a:buChar char="•"/>
            </a:pPr>
            <a:r>
              <a:rPr lang="tr-TR" sz="2200" i="1" dirty="0" smtClean="0">
                <a:ea typeface="Verdana" panose="020B0604030504040204" pitchFamily="34" charset="0"/>
                <a:cs typeface="Arial" panose="020B0604020202020204" pitchFamily="34" charset="0"/>
              </a:rPr>
              <a:t>Tam eğitimli personel (kime ve nasıl sorulacağını bilmek; konu uzmanları)</a:t>
            </a:r>
          </a:p>
          <a:p>
            <a:pPr marL="342900" indent="-342900">
              <a:spcAft>
                <a:spcPts val="0"/>
              </a:spcAft>
              <a:buFont typeface="Arial" panose="020B0604020202020204" pitchFamily="34" charset="0"/>
              <a:buChar char="•"/>
            </a:pPr>
            <a:r>
              <a:rPr lang="tr-TR" sz="2200" i="1" dirty="0" smtClean="0">
                <a:ea typeface="Verdana" panose="020B0604030504040204" pitchFamily="34" charset="0"/>
                <a:cs typeface="Arial" panose="020B0604020202020204" pitchFamily="34" charset="0"/>
              </a:rPr>
              <a:t>7/24 personel ve kapasite</a:t>
            </a:r>
          </a:p>
          <a:p>
            <a:pPr marL="342900" indent="-342900">
              <a:spcAft>
                <a:spcPts val="0"/>
              </a:spcAft>
              <a:buFont typeface="Arial" panose="020B0604020202020204" pitchFamily="34" charset="0"/>
              <a:buChar char="•"/>
            </a:pPr>
            <a:r>
              <a:rPr lang="tr-TR" sz="2200" i="1" dirty="0">
                <a:ea typeface="Verdana" panose="020B0604030504040204" pitchFamily="34" charset="0"/>
                <a:cs typeface="Arial" panose="020B0604020202020204" pitchFamily="34" charset="0"/>
              </a:rPr>
              <a:t>T</a:t>
            </a:r>
            <a:r>
              <a:rPr lang="tr-TR" sz="2200" i="1" dirty="0" smtClean="0">
                <a:ea typeface="Verdana" panose="020B0604030504040204" pitchFamily="34" charset="0"/>
                <a:cs typeface="Arial" panose="020B0604020202020204" pitchFamily="34" charset="0"/>
              </a:rPr>
              <a:t>üm araştırma kurumları ve hizmet sağlayıcıları ile hizmet seviyesi anlaşmaları</a:t>
            </a:r>
          </a:p>
          <a:p>
            <a:pPr marL="342900" indent="-342900">
              <a:spcAft>
                <a:spcPts val="0"/>
              </a:spcAft>
              <a:buFont typeface="Arial" panose="020B0604020202020204" pitchFamily="34" charset="0"/>
              <a:buChar char="•"/>
            </a:pPr>
            <a:r>
              <a:rPr lang="tr-TR" sz="2200" i="1" dirty="0" smtClean="0">
                <a:ea typeface="Verdana" panose="020B0604030504040204" pitchFamily="34" charset="0"/>
                <a:cs typeface="Arial" panose="020B0604020202020204" pitchFamily="34" charset="0"/>
              </a:rPr>
              <a:t>Savcılık ve Mahkemelere 7/24 erişim ve iletişim</a:t>
            </a:r>
          </a:p>
          <a:p>
            <a:pPr marL="342900" indent="-342900">
              <a:spcAft>
                <a:spcPts val="0"/>
              </a:spcAft>
              <a:buFont typeface="Arial" panose="020B0604020202020204" pitchFamily="34" charset="0"/>
              <a:buChar char="•"/>
            </a:pPr>
            <a:r>
              <a:rPr lang="tr-TR" sz="2200" i="1" dirty="0">
                <a:ea typeface="Verdana" panose="020B0604030504040204" pitchFamily="34" charset="0"/>
                <a:cs typeface="Arial" panose="020B0604020202020204" pitchFamily="34" charset="0"/>
              </a:rPr>
              <a:t>Ö</a:t>
            </a:r>
            <a:r>
              <a:rPr lang="tr-TR" sz="2200" i="1" dirty="0" smtClean="0">
                <a:ea typeface="Verdana" panose="020B0604030504040204" pitchFamily="34" charset="0"/>
                <a:cs typeface="Arial" panose="020B0604020202020204" pitchFamily="34" charset="0"/>
              </a:rPr>
              <a:t>nceden izin alınmadan veya talepte bulunulmadan vaka delili elde etme veya paylaşma</a:t>
            </a:r>
            <a:endParaRPr lang="tr-TR" sz="2200" i="1"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29467998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21</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21</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tr-TR" sz="2800" b="1" dirty="0">
                <a:ea typeface="ＭＳ Ｐゴシック" charset="0"/>
                <a:cs typeface="ＭＳ Ｐゴシック" charset="0"/>
              </a:rPr>
              <a:t>Yetkili Makamlar- </a:t>
            </a:r>
          </a:p>
          <a:p>
            <a:pPr algn="r">
              <a:lnSpc>
                <a:spcPct val="80000"/>
              </a:lnSpc>
            </a:pPr>
            <a:r>
              <a:rPr lang="tr-TR" sz="2800" b="1" dirty="0">
                <a:ea typeface="ＭＳ Ｐゴシック" charset="0"/>
                <a:cs typeface="ＭＳ Ｐゴシック" charset="0"/>
              </a:rPr>
              <a:t>Merkezi ve Yürütme</a:t>
            </a:r>
            <a:endParaRPr lang="en-GB" sz="28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88522" y="1112520"/>
            <a:ext cx="4572000" cy="5509200"/>
          </a:xfrm>
          <a:prstGeom prst="rect">
            <a:avLst/>
          </a:prstGeom>
        </p:spPr>
        <p:txBody>
          <a:bodyPr>
            <a:spAutoFit/>
          </a:bodyPr>
          <a:lstStyle/>
          <a:p>
            <a:pPr marL="342900" indent="-342900">
              <a:spcAft>
                <a:spcPts val="0"/>
              </a:spcAft>
              <a:buFont typeface="Wingdings" pitchFamily="2" charset="2"/>
              <a:buChar char="Ø"/>
            </a:pPr>
            <a:r>
              <a:rPr lang="tr-TR" sz="2200" b="1" dirty="0" smtClean="0">
                <a:ea typeface="Times New Roman" panose="02020603050405020304" pitchFamily="18" charset="0"/>
                <a:cs typeface="Arial" panose="020B0604020202020204" pitchFamily="34" charset="0"/>
              </a:rPr>
              <a:t>Kolluk Kuvvetleri genellikle şunlara sahiptir:</a:t>
            </a:r>
            <a:endParaRPr lang="tr-TR" sz="2200" dirty="0" smtClean="0">
              <a:ea typeface="Verdana" panose="020B0604030504040204" pitchFamily="34" charset="0"/>
              <a:cs typeface="Arial" panose="020B0604020202020204" pitchFamily="34" charset="0"/>
            </a:endParaRPr>
          </a:p>
          <a:p>
            <a:pPr marL="342900" indent="-342900">
              <a:spcAft>
                <a:spcPts val="0"/>
              </a:spcAft>
              <a:buFont typeface="Wingdings" pitchFamily="2" charset="2"/>
              <a:buChar char="ü"/>
            </a:pPr>
            <a:r>
              <a:rPr lang="tr-TR" sz="2200" i="1" dirty="0" smtClean="0">
                <a:ea typeface="Verdana" panose="020B0604030504040204" pitchFamily="34" charset="0"/>
                <a:cs typeface="Arial" panose="020B0604020202020204" pitchFamily="34" charset="0"/>
              </a:rPr>
              <a:t>Standart çalışma prosedürleri</a:t>
            </a:r>
          </a:p>
          <a:p>
            <a:pPr marL="342900" indent="-342900">
              <a:spcAft>
                <a:spcPts val="0"/>
              </a:spcAft>
              <a:buFont typeface="Wingdings" pitchFamily="2" charset="2"/>
              <a:buChar char="ü"/>
            </a:pPr>
            <a:r>
              <a:rPr lang="tr-TR" sz="2200" i="1" dirty="0" smtClean="0">
                <a:ea typeface="Verdana" panose="020B0604030504040204" pitchFamily="34" charset="0"/>
                <a:cs typeface="Arial" panose="020B0604020202020204" pitchFamily="34" charset="0"/>
              </a:rPr>
              <a:t>Tam eğitimli personel (kime ve nasıl sorulacağını bilmek; konu uzmanları)</a:t>
            </a:r>
          </a:p>
          <a:p>
            <a:pPr marL="342900" indent="-342900">
              <a:spcAft>
                <a:spcPts val="0"/>
              </a:spcAft>
              <a:buFont typeface="Wingdings" pitchFamily="2" charset="2"/>
              <a:buChar char="ü"/>
            </a:pPr>
            <a:r>
              <a:rPr lang="tr-TR" sz="2200" i="1" dirty="0" smtClean="0">
                <a:ea typeface="Verdana" panose="020B0604030504040204" pitchFamily="34" charset="0"/>
                <a:cs typeface="Arial" panose="020B0604020202020204" pitchFamily="34" charset="0"/>
              </a:rPr>
              <a:t>7/24 personel ve kapasite</a:t>
            </a:r>
          </a:p>
          <a:p>
            <a:pPr marL="342900" indent="-342900">
              <a:spcAft>
                <a:spcPts val="0"/>
              </a:spcAft>
              <a:buFont typeface="Wingdings" pitchFamily="2" charset="2"/>
              <a:buChar char="ü"/>
            </a:pPr>
            <a:r>
              <a:rPr lang="tr-TR" sz="2200" i="1" dirty="0" smtClean="0">
                <a:ea typeface="Verdana" panose="020B0604030504040204" pitchFamily="34" charset="0"/>
                <a:cs typeface="Arial" panose="020B0604020202020204" pitchFamily="34" charset="0"/>
              </a:rPr>
              <a:t>kimin neyden sorumlu olduğu bilgisi</a:t>
            </a:r>
          </a:p>
          <a:p>
            <a:pPr marL="342900" indent="-342900">
              <a:spcAft>
                <a:spcPts val="0"/>
              </a:spcAft>
              <a:buFont typeface="Wingdings" pitchFamily="2" charset="2"/>
              <a:buChar char="ü"/>
            </a:pPr>
            <a:r>
              <a:rPr lang="tr-TR" sz="2200" i="1" dirty="0" smtClean="0">
                <a:ea typeface="Verdana" panose="020B0604030504040204" pitchFamily="34" charset="0"/>
                <a:cs typeface="Arial" panose="020B0604020202020204" pitchFamily="34" charset="0"/>
              </a:rPr>
              <a:t>hesap verebilirlik sınırları</a:t>
            </a:r>
          </a:p>
          <a:p>
            <a:pPr marL="342900" indent="-342900">
              <a:spcAft>
                <a:spcPts val="0"/>
              </a:spcAft>
              <a:buFont typeface="Wingdings" pitchFamily="2" charset="2"/>
              <a:buChar char="ü"/>
            </a:pPr>
            <a:r>
              <a:rPr lang="tr-TR" sz="2200" i="1" dirty="0" smtClean="0">
                <a:ea typeface="Verdana" panose="020B0604030504040204" pitchFamily="34" charset="0"/>
                <a:cs typeface="Arial" panose="020B0604020202020204" pitchFamily="34" charset="0"/>
              </a:rPr>
              <a:t>tüm araştırma kurumları ve hizmet sağlayıcıları ile hizmet seviyesi anlaşmaları</a:t>
            </a:r>
          </a:p>
          <a:p>
            <a:pPr marL="342900" indent="-342900">
              <a:spcAft>
                <a:spcPts val="0"/>
              </a:spcAft>
              <a:buFont typeface="Wingdings" pitchFamily="2" charset="2"/>
              <a:buChar char="ü"/>
            </a:pPr>
            <a:r>
              <a:rPr lang="tr-TR" sz="2200" i="1" dirty="0" smtClean="0">
                <a:ea typeface="Verdana" panose="020B0604030504040204" pitchFamily="34" charset="0"/>
                <a:cs typeface="Arial" panose="020B0604020202020204" pitchFamily="34" charset="0"/>
              </a:rPr>
              <a:t>Savcılık ve Mahkemelere 7/24 erişim ve iletişim</a:t>
            </a:r>
          </a:p>
          <a:p>
            <a:pPr marL="342900" indent="-342900">
              <a:spcAft>
                <a:spcPts val="0"/>
              </a:spcAft>
              <a:buFont typeface="Wingdings" pitchFamily="2" charset="2"/>
              <a:buChar char="Ø"/>
            </a:pPr>
            <a:endParaRPr lang="tr-TR" sz="2200" i="1" dirty="0">
              <a:ea typeface="Verdana" panose="020B060403050404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FFDF3139-FACA-474C-893F-ECC8DF28C0C6}"/>
              </a:ext>
            </a:extLst>
          </p:cNvPr>
          <p:cNvSpPr/>
          <p:nvPr/>
        </p:nvSpPr>
        <p:spPr>
          <a:xfrm>
            <a:off x="4450456" y="1112520"/>
            <a:ext cx="4572000" cy="2800767"/>
          </a:xfrm>
          <a:prstGeom prst="rect">
            <a:avLst/>
          </a:prstGeom>
        </p:spPr>
        <p:txBody>
          <a:bodyPr>
            <a:spAutoFit/>
          </a:bodyPr>
          <a:lstStyle/>
          <a:p>
            <a:pPr marL="342900" indent="-342900">
              <a:spcAft>
                <a:spcPts val="0"/>
              </a:spcAft>
              <a:buFont typeface="Wingdings" pitchFamily="2" charset="2"/>
              <a:buChar char="Ø"/>
            </a:pPr>
            <a:r>
              <a:rPr lang="tr-TR" sz="2200" b="1" dirty="0" smtClean="0">
                <a:ea typeface="Times New Roman" panose="02020603050405020304" pitchFamily="18" charset="0"/>
                <a:cs typeface="Arial" panose="020B0604020202020204" pitchFamily="34" charset="0"/>
              </a:rPr>
              <a:t>Kolluk Kuvvetleri genellikle </a:t>
            </a:r>
            <a:r>
              <a:rPr lang="tr-TR" sz="2200" b="1" dirty="0">
                <a:ea typeface="Times New Roman" panose="02020603050405020304" pitchFamily="18" charset="0"/>
                <a:cs typeface="Arial" panose="020B0604020202020204" pitchFamily="34" charset="0"/>
              </a:rPr>
              <a:t>şunlara</a:t>
            </a:r>
            <a:r>
              <a:rPr lang="tr-TR" sz="2200" b="1" dirty="0" smtClean="0">
                <a:ea typeface="Times New Roman" panose="02020603050405020304" pitchFamily="18" charset="0"/>
                <a:cs typeface="Arial" panose="020B0604020202020204" pitchFamily="34" charset="0"/>
              </a:rPr>
              <a:t> sahip DEĞİLDİR:</a:t>
            </a:r>
            <a:endParaRPr lang="tr-TR" sz="2200" dirty="0" smtClean="0">
              <a:ea typeface="Times New Roman" panose="02020603050405020304" pitchFamily="18" charset="0"/>
              <a:cs typeface="Arial" panose="020B0604020202020204" pitchFamily="34" charset="0"/>
            </a:endParaRPr>
          </a:p>
          <a:p>
            <a:pPr marL="342900" indent="-342900">
              <a:spcAft>
                <a:spcPts val="0"/>
              </a:spcAft>
              <a:buFont typeface="Wingdings" pitchFamily="2" charset="2"/>
              <a:buChar char="Ø"/>
            </a:pPr>
            <a:endParaRPr lang="tr-TR" sz="2200" dirty="0" smtClean="0">
              <a:ea typeface="Verdana" panose="020B0604030504040204" pitchFamily="34" charset="0"/>
              <a:cs typeface="Arial" panose="020B0604020202020204" pitchFamily="34" charset="0"/>
            </a:endParaRPr>
          </a:p>
          <a:p>
            <a:pPr marL="342900" indent="-342900">
              <a:spcAft>
                <a:spcPts val="0"/>
              </a:spcAft>
              <a:buFont typeface="Arial" panose="020B0604020202020204" pitchFamily="34" charset="0"/>
              <a:buChar char="•"/>
            </a:pPr>
            <a:r>
              <a:rPr lang="tr-TR" sz="2200" i="1" dirty="0" smtClean="0">
                <a:ea typeface="Verdana" panose="020B0604030504040204" pitchFamily="34" charset="0"/>
                <a:cs typeface="Arial" panose="020B0604020202020204" pitchFamily="34" charset="0"/>
              </a:rPr>
              <a:t>Yabancı Savcılık veya Yargı ile bağımsız olarak iletişime geçme veya önceden izin alınmadan dava delillerini alma veya paylaşma yetkisi</a:t>
            </a:r>
            <a:endParaRPr lang="tr-TR" sz="2200" i="1"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23793636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22</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22</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tr-TR" sz="2800" b="1" dirty="0">
                <a:ea typeface="ＭＳ Ｐゴシック" charset="0"/>
                <a:cs typeface="ＭＳ Ｐゴシック" charset="0"/>
              </a:rPr>
              <a:t>Yetkili Makamlar- </a:t>
            </a:r>
          </a:p>
          <a:p>
            <a:pPr algn="r">
              <a:lnSpc>
                <a:spcPct val="80000"/>
              </a:lnSpc>
            </a:pPr>
            <a:r>
              <a:rPr lang="tr-TR" sz="2800" b="1" dirty="0">
                <a:ea typeface="ＭＳ Ｐゴシック" charset="0"/>
                <a:cs typeface="ＭＳ Ｐゴシック" charset="0"/>
              </a:rPr>
              <a:t>Merkezi ve Yürütme</a:t>
            </a:r>
            <a:endParaRPr lang="en-GB" sz="28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106706" y="1010245"/>
            <a:ext cx="4572000" cy="5847755"/>
          </a:xfrm>
          <a:prstGeom prst="rect">
            <a:avLst/>
          </a:prstGeom>
        </p:spPr>
        <p:txBody>
          <a:bodyPr>
            <a:spAutoFit/>
          </a:bodyPr>
          <a:lstStyle/>
          <a:p>
            <a:pPr marL="342900" indent="-342900">
              <a:spcAft>
                <a:spcPts val="0"/>
              </a:spcAft>
              <a:buFont typeface="Wingdings" pitchFamily="2" charset="2"/>
              <a:buChar char="Ø"/>
            </a:pPr>
            <a:r>
              <a:rPr lang="tr-TR" sz="2200" b="1" dirty="0" smtClean="0">
                <a:ea typeface="Times New Roman" panose="02020603050405020304" pitchFamily="18" charset="0"/>
                <a:cs typeface="Arial" panose="020B0604020202020204" pitchFamily="34" charset="0"/>
              </a:rPr>
              <a:t>Savcı / Soruşturma Hâkimi / Mahkeme genellikle şunlara sahiptir:</a:t>
            </a:r>
            <a:endParaRPr lang="tr-TR" sz="2200" dirty="0" smtClean="0">
              <a:ea typeface="Verdana" panose="020B0604030504040204" pitchFamily="34" charset="0"/>
              <a:cs typeface="Arial" panose="020B0604020202020204" pitchFamily="34" charset="0"/>
            </a:endParaRPr>
          </a:p>
          <a:p>
            <a:pPr marL="342900" indent="-342900">
              <a:spcAft>
                <a:spcPts val="0"/>
              </a:spcAft>
              <a:buFont typeface="Wingdings" pitchFamily="2" charset="2"/>
              <a:buChar char="ü"/>
            </a:pPr>
            <a:r>
              <a:rPr lang="tr-TR" sz="2200" i="1" dirty="0" smtClean="0">
                <a:ea typeface="Verdana" panose="020B0604030504040204" pitchFamily="34" charset="0"/>
                <a:cs typeface="Arial" panose="020B0604020202020204" pitchFamily="34" charset="0"/>
              </a:rPr>
              <a:t>Standart Çalışma Usulleri (Usul Hukuku)</a:t>
            </a:r>
          </a:p>
          <a:p>
            <a:pPr marL="342900" indent="-342900">
              <a:spcAft>
                <a:spcPts val="0"/>
              </a:spcAft>
              <a:buFont typeface="Wingdings" pitchFamily="2" charset="2"/>
              <a:buChar char="ü"/>
            </a:pPr>
            <a:r>
              <a:rPr lang="tr-TR" sz="2200" i="1" dirty="0" smtClean="0">
                <a:ea typeface="Verdana" panose="020B0604030504040204" pitchFamily="34" charset="0"/>
                <a:cs typeface="Arial" panose="020B0604020202020204" pitchFamily="34" charset="0"/>
              </a:rPr>
              <a:t>Tam eğitimli personel (kime ve nasıl sorulacağını bilmek; konu uzmanları)</a:t>
            </a:r>
          </a:p>
          <a:p>
            <a:pPr marL="342900" indent="-342900">
              <a:spcAft>
                <a:spcPts val="0"/>
              </a:spcAft>
              <a:buFont typeface="Wingdings" pitchFamily="2" charset="2"/>
              <a:buChar char="ü"/>
            </a:pPr>
            <a:r>
              <a:rPr lang="tr-TR" sz="2200" i="1" dirty="0" smtClean="0">
                <a:ea typeface="Verdana" panose="020B0604030504040204" pitchFamily="34" charset="0"/>
                <a:cs typeface="Arial" panose="020B0604020202020204" pitchFamily="34" charset="0"/>
              </a:rPr>
              <a:t>7/24 personel ve kapasite</a:t>
            </a:r>
          </a:p>
          <a:p>
            <a:pPr marL="342900" indent="-342900">
              <a:spcAft>
                <a:spcPts val="0"/>
              </a:spcAft>
              <a:buFont typeface="Wingdings" pitchFamily="2" charset="2"/>
              <a:buChar char="ü"/>
            </a:pPr>
            <a:r>
              <a:rPr lang="tr-TR" sz="2200" i="1" dirty="0" smtClean="0">
                <a:ea typeface="Verdana" panose="020B0604030504040204" pitchFamily="34" charset="0"/>
                <a:cs typeface="Arial" panose="020B0604020202020204" pitchFamily="34" charset="0"/>
              </a:rPr>
              <a:t>kimin neyden sorumlu olduğu bilgisi</a:t>
            </a:r>
          </a:p>
          <a:p>
            <a:pPr marL="342900" indent="-342900">
              <a:spcAft>
                <a:spcPts val="0"/>
              </a:spcAft>
              <a:buFont typeface="Wingdings" pitchFamily="2" charset="2"/>
              <a:buChar char="ü"/>
            </a:pPr>
            <a:r>
              <a:rPr lang="tr-TR" sz="2200" i="1" dirty="0" smtClean="0">
                <a:ea typeface="Verdana" panose="020B0604030504040204" pitchFamily="34" charset="0"/>
                <a:cs typeface="Arial" panose="020B0604020202020204" pitchFamily="34" charset="0"/>
              </a:rPr>
              <a:t>hesap verebilirlik sınırları</a:t>
            </a:r>
          </a:p>
          <a:p>
            <a:pPr marL="342900" indent="-342900">
              <a:spcAft>
                <a:spcPts val="0"/>
              </a:spcAft>
              <a:buFont typeface="Wingdings" pitchFamily="2" charset="2"/>
              <a:buChar char="ü"/>
            </a:pPr>
            <a:r>
              <a:rPr lang="tr-TR" sz="2200" i="1" dirty="0" smtClean="0">
                <a:ea typeface="Verdana" panose="020B0604030504040204" pitchFamily="34" charset="0"/>
                <a:cs typeface="Arial" panose="020B0604020202020204" pitchFamily="34" charset="0"/>
              </a:rPr>
              <a:t>tüm soruşturma kurumlarından ve hizmet sağlayıcılardan gerekli işlemleri talep etme yetkisi</a:t>
            </a:r>
          </a:p>
          <a:p>
            <a:pPr marL="342900" indent="-342900">
              <a:spcAft>
                <a:spcPts val="0"/>
              </a:spcAft>
              <a:buFont typeface="Wingdings" pitchFamily="2" charset="2"/>
              <a:buChar char="Ø"/>
            </a:pPr>
            <a:endParaRPr lang="tr-TR" sz="2200" i="1" dirty="0">
              <a:ea typeface="Verdana" panose="020B060403050404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FFDF3139-FACA-474C-893F-ECC8DF28C0C6}"/>
              </a:ext>
            </a:extLst>
          </p:cNvPr>
          <p:cNvSpPr/>
          <p:nvPr/>
        </p:nvSpPr>
        <p:spPr>
          <a:xfrm>
            <a:off x="4572000" y="1219200"/>
            <a:ext cx="4572000" cy="4493538"/>
          </a:xfrm>
          <a:prstGeom prst="rect">
            <a:avLst/>
          </a:prstGeom>
        </p:spPr>
        <p:txBody>
          <a:bodyPr>
            <a:spAutoFit/>
          </a:bodyPr>
          <a:lstStyle/>
          <a:p>
            <a:pPr marL="342900" indent="-342900">
              <a:spcAft>
                <a:spcPts val="0"/>
              </a:spcAft>
              <a:buFont typeface="Wingdings" pitchFamily="2" charset="2"/>
              <a:buChar char="ü"/>
            </a:pPr>
            <a:r>
              <a:rPr lang="tr-TR" sz="2200" i="1" dirty="0" smtClean="0">
                <a:ea typeface="Verdana" panose="020B0604030504040204" pitchFamily="34" charset="0"/>
                <a:cs typeface="Arial" panose="020B0604020202020204" pitchFamily="34" charset="0"/>
              </a:rPr>
              <a:t>7/24 Kolluk Kuvvetlerine erişim ve iletişim</a:t>
            </a:r>
            <a:endParaRPr lang="tr-TR" sz="2200" b="1" i="1" dirty="0" smtClean="0">
              <a:ea typeface="Verdana" panose="020B0604030504040204" pitchFamily="34" charset="0"/>
              <a:cs typeface="Arial" panose="020B0604020202020204" pitchFamily="34" charset="0"/>
            </a:endParaRPr>
          </a:p>
          <a:p>
            <a:pPr marL="457200" indent="-457200">
              <a:spcAft>
                <a:spcPts val="0"/>
              </a:spcAft>
              <a:buFont typeface="Wingdings" pitchFamily="2" charset="2"/>
              <a:buChar char="ü"/>
            </a:pPr>
            <a:r>
              <a:rPr lang="tr-TR" sz="2200" i="1" dirty="0" smtClean="0">
                <a:ea typeface="Verdana" panose="020B0604030504040204" pitchFamily="34" charset="0"/>
                <a:cs typeface="Arial" panose="020B0604020202020204" pitchFamily="34" charset="0"/>
              </a:rPr>
              <a:t>Yabancı Savcılık veya Yargı ile bağımsız olarak iletişime geçme veya önceden izin alınmadan dava delillerini alma veya paylaşma yetkisi</a:t>
            </a:r>
          </a:p>
          <a:p>
            <a:pPr marL="342900" indent="-342900">
              <a:spcAft>
                <a:spcPts val="0"/>
              </a:spcAft>
              <a:buFont typeface="Arial" panose="020B0604020202020204" pitchFamily="34" charset="0"/>
              <a:buChar char="•"/>
            </a:pPr>
            <a:endParaRPr lang="tr-TR" sz="2200" b="1" i="1" dirty="0" smtClean="0">
              <a:ea typeface="Verdana" panose="020B0604030504040204" pitchFamily="34" charset="0"/>
              <a:cs typeface="Arial" panose="020B0604020202020204" pitchFamily="34" charset="0"/>
            </a:endParaRPr>
          </a:p>
          <a:p>
            <a:pPr marL="342900" indent="-342900">
              <a:spcAft>
                <a:spcPts val="0"/>
              </a:spcAft>
              <a:buFont typeface="Wingdings" pitchFamily="2" charset="2"/>
              <a:buChar char="Ø"/>
            </a:pPr>
            <a:r>
              <a:rPr lang="tr-TR" sz="2200" b="1" dirty="0" smtClean="0">
                <a:ea typeface="Times New Roman" panose="02020603050405020304" pitchFamily="18" charset="0"/>
                <a:cs typeface="Arial" panose="020B0604020202020204" pitchFamily="34" charset="0"/>
              </a:rPr>
              <a:t>Savcı / Soruşturma Hâkimi / Mahkeme genellikle şunlara sahip DEĞİLDİR:</a:t>
            </a:r>
            <a:endParaRPr lang="tr-TR" sz="2200" dirty="0" smtClean="0">
              <a:ea typeface="Times New Roman" panose="02020603050405020304" pitchFamily="18" charset="0"/>
              <a:cs typeface="Arial" panose="020B0604020202020204" pitchFamily="34" charset="0"/>
            </a:endParaRPr>
          </a:p>
          <a:p>
            <a:pPr marL="342900" indent="-342900">
              <a:spcAft>
                <a:spcPts val="0"/>
              </a:spcAft>
              <a:buFont typeface="Arial" panose="020B0604020202020204" pitchFamily="34" charset="0"/>
              <a:buChar char="•"/>
            </a:pPr>
            <a:endParaRPr lang="tr-TR" sz="2200" dirty="0" smtClean="0">
              <a:ea typeface="Times New Roman" panose="02020603050405020304" pitchFamily="18" charset="0"/>
              <a:cs typeface="Arial" panose="020B0604020202020204" pitchFamily="34" charset="0"/>
            </a:endParaRPr>
          </a:p>
          <a:p>
            <a:pPr marL="342900" indent="-342900">
              <a:spcAft>
                <a:spcPts val="0"/>
              </a:spcAft>
              <a:buFont typeface="Arial" panose="020B0604020202020204" pitchFamily="34" charset="0"/>
              <a:buChar char="•"/>
            </a:pPr>
            <a:r>
              <a:rPr lang="tr-TR" sz="2200" dirty="0" smtClean="0">
                <a:ea typeface="Times New Roman" panose="02020603050405020304" pitchFamily="18" charset="0"/>
                <a:cs typeface="Arial" panose="020B0604020202020204" pitchFamily="34" charset="0"/>
              </a:rPr>
              <a:t>?</a:t>
            </a:r>
            <a:endParaRPr lang="tr-TR" sz="2200" dirty="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7124995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23</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23</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tr-TR" sz="2800" b="1" dirty="0">
                <a:ea typeface="ＭＳ Ｐゴシック" charset="0"/>
                <a:cs typeface="ＭＳ Ｐゴシック" charset="0"/>
              </a:rPr>
              <a:t>Yetkili Makamlar- </a:t>
            </a:r>
          </a:p>
          <a:p>
            <a:pPr algn="r">
              <a:lnSpc>
                <a:spcPct val="80000"/>
              </a:lnSpc>
            </a:pPr>
            <a:r>
              <a:rPr lang="tr-TR" sz="2800" b="1" dirty="0">
                <a:ea typeface="ＭＳ Ｐゴシック" charset="0"/>
                <a:cs typeface="ＭＳ Ｐゴシック" charset="0"/>
              </a:rPr>
              <a:t>Merkezi ve Yürütme</a:t>
            </a:r>
            <a:endParaRPr lang="en-GB" sz="28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132106" y="1048082"/>
            <a:ext cx="4557162" cy="5509200"/>
          </a:xfrm>
          <a:prstGeom prst="rect">
            <a:avLst/>
          </a:prstGeom>
        </p:spPr>
        <p:txBody>
          <a:bodyPr wrap="square">
            <a:spAutoFit/>
          </a:bodyPr>
          <a:lstStyle/>
          <a:p>
            <a:pPr marL="342900" indent="-342900" algn="just">
              <a:spcAft>
                <a:spcPts val="0"/>
              </a:spcAft>
              <a:buFont typeface="Wingdings" pitchFamily="2" charset="2"/>
              <a:buChar char="Ø"/>
            </a:pPr>
            <a:r>
              <a:rPr lang="tr-TR" sz="2200" b="1" dirty="0" smtClean="0">
                <a:ea typeface="Times New Roman" panose="02020603050405020304" pitchFamily="18" charset="0"/>
                <a:cs typeface="Arial" panose="020B0604020202020204" pitchFamily="34" charset="0"/>
              </a:rPr>
              <a:t>Savcı / Soruşturma Hâkimi / Mahkeme:</a:t>
            </a:r>
            <a:endParaRPr lang="tr-TR" sz="2200" dirty="0" smtClean="0">
              <a:ea typeface="Times New Roman" panose="02020603050405020304" pitchFamily="18" charset="0"/>
              <a:cs typeface="Arial" panose="020B0604020202020204" pitchFamily="34" charset="0"/>
            </a:endParaRPr>
          </a:p>
          <a:p>
            <a:pPr marL="342900" indent="-342900" algn="just">
              <a:spcAft>
                <a:spcPts val="0"/>
              </a:spcAft>
              <a:buFont typeface="Wingdings" pitchFamily="2" charset="2"/>
              <a:buChar char="Ø"/>
            </a:pPr>
            <a:endParaRPr lang="tr-TR" sz="2200" dirty="0" smtClean="0">
              <a:ea typeface="Times New Roman" panose="02020603050405020304" pitchFamily="18" charset="0"/>
              <a:cs typeface="Arial" panose="020B0604020202020204" pitchFamily="34" charset="0"/>
            </a:endParaRPr>
          </a:p>
          <a:p>
            <a:pPr marL="342900" indent="-342900" algn="just">
              <a:spcAft>
                <a:spcPts val="0"/>
              </a:spcAft>
              <a:buFont typeface="Wingdings" pitchFamily="2" charset="2"/>
              <a:buChar char="ü"/>
            </a:pPr>
            <a:r>
              <a:rPr lang="tr-TR" sz="2200" b="1" dirty="0" smtClean="0"/>
              <a:t>Savcılar / Soruşturma Hakimleri, </a:t>
            </a:r>
            <a:r>
              <a:rPr lang="tr-TR" sz="2200" dirty="0" smtClean="0"/>
              <a:t>farklı hukuk sistemlerine ve geleneklerine bakılmaksızın, esas olarak cezai kovuşturma yürütmekle ve dolayısıyla delil toplamak ve sunmakla sorumlu olan ceza yargılaması görevlileridir.</a:t>
            </a:r>
          </a:p>
          <a:p>
            <a:pPr marL="342900" indent="-342900" algn="just">
              <a:spcAft>
                <a:spcPts val="0"/>
              </a:spcAft>
              <a:buFont typeface="Wingdings" pitchFamily="2" charset="2"/>
              <a:buChar char="ü"/>
            </a:pPr>
            <a:endParaRPr lang="tr-TR" sz="2200" dirty="0" smtClean="0"/>
          </a:p>
          <a:p>
            <a:pPr marL="342900" indent="-342900" algn="just">
              <a:spcAft>
                <a:spcPts val="0"/>
              </a:spcAft>
              <a:buFont typeface="Wingdings" pitchFamily="2" charset="2"/>
              <a:buChar char="ü"/>
            </a:pPr>
            <a:r>
              <a:rPr lang="tr-TR" sz="2200" b="1" dirty="0" smtClean="0"/>
              <a:t>Birçok yargı alanında </a:t>
            </a:r>
            <a:r>
              <a:rPr lang="tr-TR" sz="2200" dirty="0" smtClean="0"/>
              <a:t>bu makamların ayrıca cezai soruşturmaların yürütülmesinde gözetim rolü vardır.</a:t>
            </a:r>
            <a:endParaRPr lang="tr-TR" sz="2200" dirty="0"/>
          </a:p>
        </p:txBody>
      </p:sp>
      <p:sp>
        <p:nvSpPr>
          <p:cNvPr id="5" name="Rectangle 4">
            <a:extLst>
              <a:ext uri="{FF2B5EF4-FFF2-40B4-BE49-F238E27FC236}">
                <a16:creationId xmlns:a16="http://schemas.microsoft.com/office/drawing/2014/main" id="{FFDF3139-FACA-474C-893F-ECC8DF28C0C6}"/>
              </a:ext>
            </a:extLst>
          </p:cNvPr>
          <p:cNvSpPr/>
          <p:nvPr/>
        </p:nvSpPr>
        <p:spPr>
          <a:xfrm>
            <a:off x="4689268" y="1474604"/>
            <a:ext cx="4237044" cy="2462213"/>
          </a:xfrm>
          <a:prstGeom prst="rect">
            <a:avLst/>
          </a:prstGeom>
        </p:spPr>
        <p:txBody>
          <a:bodyPr wrap="square">
            <a:spAutoFit/>
          </a:bodyPr>
          <a:lstStyle/>
          <a:p>
            <a:pPr marL="342900" indent="-342900" algn="just">
              <a:spcAft>
                <a:spcPts val="0"/>
              </a:spcAft>
              <a:buFont typeface="Wingdings" pitchFamily="2" charset="2"/>
              <a:buChar char="ü"/>
            </a:pPr>
            <a:r>
              <a:rPr lang="tr-TR" sz="2200" b="1" dirty="0" smtClean="0"/>
              <a:t>Sıklıkla Savcılar, Soruşturma Hakimleri veya Özel Mahkemeler </a:t>
            </a:r>
            <a:r>
              <a:rPr lang="tr-TR" sz="2200" dirty="0" smtClean="0"/>
              <a:t>ceza davalarında karşılıklı adli yardım talepleriyle ilgilenen merkezi yürütme makamları olarak görevlendirilmektedir.</a:t>
            </a:r>
            <a:endParaRPr lang="tr-TR" sz="2200" dirty="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3918560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24</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24</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tr-TR" sz="2800" b="1" dirty="0">
                <a:ea typeface="ＭＳ Ｐゴシック" charset="0"/>
                <a:cs typeface="ＭＳ Ｐゴシック" charset="0"/>
              </a:rPr>
              <a:t>Yetkili Makamlar- </a:t>
            </a:r>
          </a:p>
          <a:p>
            <a:pPr algn="r">
              <a:lnSpc>
                <a:spcPct val="80000"/>
              </a:lnSpc>
            </a:pPr>
            <a:r>
              <a:rPr lang="tr-TR" sz="2800" b="1" dirty="0">
                <a:ea typeface="ＭＳ Ｐゴシック" charset="0"/>
                <a:cs typeface="ＭＳ Ｐゴシック" charset="0"/>
              </a:rPr>
              <a:t>Merkezi ve Yürütme</a:t>
            </a:r>
            <a:endParaRPr lang="en-GB" sz="28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284506" y="1048082"/>
            <a:ext cx="4572000" cy="5509200"/>
          </a:xfrm>
          <a:prstGeom prst="rect">
            <a:avLst/>
          </a:prstGeom>
        </p:spPr>
        <p:txBody>
          <a:bodyPr>
            <a:spAutoFit/>
          </a:bodyPr>
          <a:lstStyle/>
          <a:p>
            <a:pPr marL="342900" indent="-342900">
              <a:spcAft>
                <a:spcPts val="0"/>
              </a:spcAft>
              <a:buFont typeface="Wingdings" pitchFamily="2" charset="2"/>
              <a:buChar char="Ø"/>
            </a:pPr>
            <a:r>
              <a:rPr lang="tr-TR" sz="2200" b="1" dirty="0" smtClean="0">
                <a:ea typeface="Times New Roman" panose="02020603050405020304" pitchFamily="18" charset="0"/>
                <a:cs typeface="Arial" panose="020B0604020202020204" pitchFamily="34" charset="0"/>
              </a:rPr>
              <a:t>Savcı / Soruşturma Hâkimi / Mahkeme:</a:t>
            </a:r>
            <a:endParaRPr lang="tr-TR" sz="2200" dirty="0" smtClean="0">
              <a:ea typeface="Times New Roman" panose="02020603050405020304" pitchFamily="18" charset="0"/>
              <a:cs typeface="Arial" panose="020B0604020202020204" pitchFamily="34" charset="0"/>
            </a:endParaRPr>
          </a:p>
          <a:p>
            <a:pPr marL="342900" indent="-342900">
              <a:spcAft>
                <a:spcPts val="0"/>
              </a:spcAft>
              <a:buFont typeface="Wingdings" pitchFamily="2" charset="2"/>
              <a:buChar char="Ø"/>
            </a:pPr>
            <a:endParaRPr lang="tr-TR" sz="2200" dirty="0" smtClean="0">
              <a:cs typeface="Arial" panose="020B0604020202020204" pitchFamily="34" charset="0"/>
            </a:endParaRPr>
          </a:p>
          <a:p>
            <a:pPr marL="342900" indent="-342900" algn="just">
              <a:spcAft>
                <a:spcPts val="0"/>
              </a:spcAft>
              <a:buFont typeface="Wingdings" pitchFamily="2" charset="2"/>
              <a:buChar char="ü"/>
            </a:pPr>
            <a:r>
              <a:rPr lang="tr-TR" sz="2200" i="1" dirty="0" smtClean="0"/>
              <a:t>Budapeşte Siber Suç Sözleşmesinin karşılıklı adli yardım hükümlerine ilişkin 2014 T-CY Değerlendirme raporu, Taraf Devletlerin </a:t>
            </a:r>
            <a:r>
              <a:rPr lang="tr-TR" sz="2200" b="1" i="1" dirty="0" smtClean="0"/>
              <a:t>Karşılıklı adli yardım işleminde daha doğrudan bir role sahip olması ve taleplere daha hızlı yanıt verilmesine izin vermek için, mümkünse savcılıklarda irtibat noktaları kurması gerektiğini belirtmektedir.</a:t>
            </a:r>
            <a:r>
              <a:rPr lang="tr-TR" sz="2200" i="1" dirty="0" smtClean="0"/>
              <a:t>.</a:t>
            </a:r>
          </a:p>
          <a:p>
            <a:pPr marL="342900" indent="-342900">
              <a:spcAft>
                <a:spcPts val="0"/>
              </a:spcAft>
              <a:buFont typeface="Wingdings" pitchFamily="2" charset="2"/>
              <a:buChar char="Ø"/>
            </a:pPr>
            <a:endParaRPr lang="tr-TR" sz="2200" i="1" dirty="0">
              <a:ea typeface="Verdana" panose="020B0604030504040204" pitchFamily="34" charset="0"/>
              <a:cs typeface="Arial" panose="020B0604020202020204" pitchFamily="34" charset="0"/>
            </a:endParaRPr>
          </a:p>
        </p:txBody>
      </p:sp>
      <p:pic>
        <p:nvPicPr>
          <p:cNvPr id="6" name="Picture 5" descr="A group of people in a room&#10;&#10;Description automatically generated">
            <a:extLst>
              <a:ext uri="{FF2B5EF4-FFF2-40B4-BE49-F238E27FC236}">
                <a16:creationId xmlns:a16="http://schemas.microsoft.com/office/drawing/2014/main" id="{C435C33F-9E8F-4B61-BB52-85E8587440B7}"/>
              </a:ext>
            </a:extLst>
          </p:cNvPr>
          <p:cNvPicPr>
            <a:picLocks noChangeAspect="1"/>
          </p:cNvPicPr>
          <p:nvPr/>
        </p:nvPicPr>
        <p:blipFill>
          <a:blip r:embed="rId4"/>
          <a:stretch>
            <a:fillRect/>
          </a:stretch>
        </p:blipFill>
        <p:spPr>
          <a:xfrm>
            <a:off x="5349764" y="3047345"/>
            <a:ext cx="3523265" cy="1352714"/>
          </a:xfrm>
          <a:prstGeom prst="rect">
            <a:avLst/>
          </a:prstGeom>
        </p:spPr>
      </p:pic>
    </p:spTree>
    <p:extLst>
      <p:ext uri="{BB962C8B-B14F-4D97-AF65-F5344CB8AC3E}">
        <p14:creationId xmlns:p14="http://schemas.microsoft.com/office/powerpoint/2010/main" val="414182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25</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25</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tr-TR" sz="2800" b="1" dirty="0">
                <a:ea typeface="ＭＳ Ｐゴシック" charset="0"/>
                <a:cs typeface="ＭＳ Ｐゴシック" charset="0"/>
              </a:rPr>
              <a:t>Yetkili Makamlar- </a:t>
            </a:r>
          </a:p>
          <a:p>
            <a:pPr algn="r">
              <a:lnSpc>
                <a:spcPct val="80000"/>
              </a:lnSpc>
            </a:pPr>
            <a:r>
              <a:rPr lang="tr-TR" sz="2800" b="1" dirty="0">
                <a:ea typeface="ＭＳ Ｐゴシック" charset="0"/>
                <a:cs typeface="ＭＳ Ｐゴシック" charset="0"/>
              </a:rPr>
              <a:t>Merkezi ve Yürütme</a:t>
            </a:r>
            <a:endParaRPr lang="en-GB" sz="28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graphicFrame>
        <p:nvGraphicFramePr>
          <p:cNvPr id="5" name="Diagram 4">
            <a:extLst>
              <a:ext uri="{FF2B5EF4-FFF2-40B4-BE49-F238E27FC236}">
                <a16:creationId xmlns:a16="http://schemas.microsoft.com/office/drawing/2014/main" id="{3F8472A9-1742-4150-8D1B-FC3B3B72FEFD}"/>
              </a:ext>
            </a:extLst>
          </p:cNvPr>
          <p:cNvGraphicFramePr/>
          <p:nvPr>
            <p:extLst>
              <p:ext uri="{D42A27DB-BD31-4B8C-83A1-F6EECF244321}">
                <p14:modId xmlns:p14="http://schemas.microsoft.com/office/powerpoint/2010/main" val="551325658"/>
              </p:ext>
            </p:extLst>
          </p:nvPr>
        </p:nvGraphicFramePr>
        <p:xfrm>
          <a:off x="655332" y="865407"/>
          <a:ext cx="7833335" cy="558220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57742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graphicEl>
                                              <a:dgm id="{8E69E85C-938C-4ED1-9ABD-8A0A2496C4D9}"/>
                                            </p:graphicEl>
                                          </p:spTgt>
                                        </p:tgtEl>
                                        <p:attrNameLst>
                                          <p:attrName>style.visibility</p:attrName>
                                        </p:attrNameLst>
                                      </p:cBhvr>
                                      <p:to>
                                        <p:strVal val="visible"/>
                                      </p:to>
                                    </p:set>
                                    <p:anim calcmode="lin" valueType="num">
                                      <p:cBhvr additive="base">
                                        <p:cTn id="7" dur="500" fill="hold"/>
                                        <p:tgtEl>
                                          <p:spTgt spid="5">
                                            <p:graphicEl>
                                              <a:dgm id="{8E69E85C-938C-4ED1-9ABD-8A0A2496C4D9}"/>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graphicEl>
                                              <a:dgm id="{8E69E85C-938C-4ED1-9ABD-8A0A2496C4D9}"/>
                                            </p:graphic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graphicEl>
                                              <a:dgm id="{D12E1021-53A6-485E-9233-4EDE67BEC917}"/>
                                            </p:graphicEl>
                                          </p:spTgt>
                                        </p:tgtEl>
                                        <p:attrNameLst>
                                          <p:attrName>style.visibility</p:attrName>
                                        </p:attrNameLst>
                                      </p:cBhvr>
                                      <p:to>
                                        <p:strVal val="visible"/>
                                      </p:to>
                                    </p:set>
                                    <p:anim calcmode="lin" valueType="num">
                                      <p:cBhvr additive="base">
                                        <p:cTn id="12" dur="500" fill="hold"/>
                                        <p:tgtEl>
                                          <p:spTgt spid="5">
                                            <p:graphicEl>
                                              <a:dgm id="{D12E1021-53A6-485E-9233-4EDE67BEC917}"/>
                                            </p:graphic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graphicEl>
                                              <a:dgm id="{D12E1021-53A6-485E-9233-4EDE67BEC917}"/>
                                            </p:graphic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5">
                                            <p:graphicEl>
                                              <a:dgm id="{5D1F438F-1B8F-4D2A-A343-2D8B40A9494D}"/>
                                            </p:graphicEl>
                                          </p:spTgt>
                                        </p:tgtEl>
                                        <p:attrNameLst>
                                          <p:attrName>style.visibility</p:attrName>
                                        </p:attrNameLst>
                                      </p:cBhvr>
                                      <p:to>
                                        <p:strVal val="visible"/>
                                      </p:to>
                                    </p:set>
                                    <p:anim calcmode="lin" valueType="num">
                                      <p:cBhvr additive="base">
                                        <p:cTn id="17" dur="500" fill="hold"/>
                                        <p:tgtEl>
                                          <p:spTgt spid="5">
                                            <p:graphicEl>
                                              <a:dgm id="{5D1F438F-1B8F-4D2A-A343-2D8B40A9494D}"/>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graphicEl>
                                              <a:dgm id="{5D1F438F-1B8F-4D2A-A343-2D8B40A9494D}"/>
                                            </p:graphic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5">
                                            <p:graphicEl>
                                              <a:dgm id="{3778DF30-23E2-4C7D-A959-3BE0EC75CBBD}"/>
                                            </p:graphicEl>
                                          </p:spTgt>
                                        </p:tgtEl>
                                        <p:attrNameLst>
                                          <p:attrName>style.visibility</p:attrName>
                                        </p:attrNameLst>
                                      </p:cBhvr>
                                      <p:to>
                                        <p:strVal val="visible"/>
                                      </p:to>
                                    </p:set>
                                    <p:anim calcmode="lin" valueType="num">
                                      <p:cBhvr additive="base">
                                        <p:cTn id="22" dur="500" fill="hold"/>
                                        <p:tgtEl>
                                          <p:spTgt spid="5">
                                            <p:graphicEl>
                                              <a:dgm id="{3778DF30-23E2-4C7D-A959-3BE0EC75CBBD}"/>
                                            </p:graphic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graphicEl>
                                              <a:dgm id="{3778DF30-23E2-4C7D-A959-3BE0EC75CBBD}"/>
                                            </p:graphic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5">
                                            <p:graphicEl>
                                              <a:dgm id="{6963355E-90FB-4F2F-8A04-33DF3325C0FF}"/>
                                            </p:graphicEl>
                                          </p:spTgt>
                                        </p:tgtEl>
                                        <p:attrNameLst>
                                          <p:attrName>style.visibility</p:attrName>
                                        </p:attrNameLst>
                                      </p:cBhvr>
                                      <p:to>
                                        <p:strVal val="visible"/>
                                      </p:to>
                                    </p:set>
                                    <p:anim calcmode="lin" valueType="num">
                                      <p:cBhvr additive="base">
                                        <p:cTn id="27" dur="500" fill="hold"/>
                                        <p:tgtEl>
                                          <p:spTgt spid="5">
                                            <p:graphicEl>
                                              <a:dgm id="{6963355E-90FB-4F2F-8A04-33DF3325C0FF}"/>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graphicEl>
                                              <a:dgm id="{6963355E-90FB-4F2F-8A04-33DF3325C0FF}"/>
                                            </p:graphic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5">
                                            <p:graphicEl>
                                              <a:dgm id="{F950A281-5A65-4A2C-946C-1B2B20A221D8}"/>
                                            </p:graphicEl>
                                          </p:spTgt>
                                        </p:tgtEl>
                                        <p:attrNameLst>
                                          <p:attrName>style.visibility</p:attrName>
                                        </p:attrNameLst>
                                      </p:cBhvr>
                                      <p:to>
                                        <p:strVal val="visible"/>
                                      </p:to>
                                    </p:set>
                                    <p:anim calcmode="lin" valueType="num">
                                      <p:cBhvr additive="base">
                                        <p:cTn id="32" dur="500" fill="hold"/>
                                        <p:tgtEl>
                                          <p:spTgt spid="5">
                                            <p:graphicEl>
                                              <a:dgm id="{F950A281-5A65-4A2C-946C-1B2B20A221D8}"/>
                                            </p:graphic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graphicEl>
                                              <a:dgm id="{F950A281-5A65-4A2C-946C-1B2B20A221D8}"/>
                                            </p:graphicEl>
                                          </p:spTgt>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5">
                                            <p:graphicEl>
                                              <a:dgm id="{DD254159-A8A1-4609-AFBB-38BCC8794B5D}"/>
                                            </p:graphicEl>
                                          </p:spTgt>
                                        </p:tgtEl>
                                        <p:attrNameLst>
                                          <p:attrName>style.visibility</p:attrName>
                                        </p:attrNameLst>
                                      </p:cBhvr>
                                      <p:to>
                                        <p:strVal val="visible"/>
                                      </p:to>
                                    </p:set>
                                    <p:anim calcmode="lin" valueType="num">
                                      <p:cBhvr additive="base">
                                        <p:cTn id="37" dur="500" fill="hold"/>
                                        <p:tgtEl>
                                          <p:spTgt spid="5">
                                            <p:graphicEl>
                                              <a:dgm id="{DD254159-A8A1-4609-AFBB-38BCC8794B5D}"/>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graphicEl>
                                              <a:dgm id="{DD254159-A8A1-4609-AFBB-38BCC8794B5D}"/>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26</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26</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tr-TR" sz="2800" b="1" dirty="0">
                <a:ea typeface="ＭＳ Ｐゴシック" charset="0"/>
                <a:cs typeface="ＭＳ Ｐゴシック" charset="0"/>
              </a:rPr>
              <a:t>Yetkili Makamlar- </a:t>
            </a:r>
          </a:p>
          <a:p>
            <a:pPr algn="r">
              <a:lnSpc>
                <a:spcPct val="80000"/>
              </a:lnSpc>
            </a:pPr>
            <a:r>
              <a:rPr lang="tr-TR" sz="2800" b="1" dirty="0">
                <a:ea typeface="ＭＳ Ｐゴシック" charset="0"/>
                <a:cs typeface="ＭＳ Ｐゴシック" charset="0"/>
              </a:rPr>
              <a:t>Merkezi ve Yürütme</a:t>
            </a:r>
            <a:endParaRPr lang="en-GB" sz="28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32994" y="894204"/>
            <a:ext cx="4401794" cy="6232475"/>
          </a:xfrm>
          <a:prstGeom prst="rect">
            <a:avLst/>
          </a:prstGeom>
        </p:spPr>
        <p:txBody>
          <a:bodyPr wrap="square">
            <a:spAutoFit/>
          </a:bodyPr>
          <a:lstStyle/>
          <a:p>
            <a:pPr marL="342900" indent="-342900" algn="just">
              <a:spcAft>
                <a:spcPts val="0"/>
              </a:spcAft>
              <a:buFont typeface="Wingdings" pitchFamily="2" charset="2"/>
              <a:buChar char="Ø"/>
            </a:pPr>
            <a:r>
              <a:rPr lang="tr-TR" sz="2100" b="1" dirty="0" smtClean="0">
                <a:ea typeface="Times New Roman" panose="02020603050405020304" pitchFamily="18" charset="0"/>
                <a:cs typeface="Arial" panose="020B0604020202020204" pitchFamily="34" charset="0"/>
              </a:rPr>
              <a:t>Hangi sistem mevcut olduğu fark etmeksizin asgari olarak aşağıdaki hususlar şiddetle tavsiye edilmektedir:</a:t>
            </a:r>
            <a:endParaRPr lang="tr-TR" sz="2100" dirty="0" smtClean="0">
              <a:ea typeface="Times New Roman" panose="02020603050405020304" pitchFamily="18" charset="0"/>
              <a:cs typeface="Arial" panose="020B0604020202020204" pitchFamily="34" charset="0"/>
            </a:endParaRPr>
          </a:p>
          <a:p>
            <a:pPr marL="342900" indent="-342900" algn="just">
              <a:spcAft>
                <a:spcPts val="0"/>
              </a:spcAft>
              <a:buFont typeface="Wingdings" pitchFamily="2" charset="2"/>
              <a:buChar char="ü"/>
            </a:pPr>
            <a:r>
              <a:rPr lang="tr-TR" sz="2100" dirty="0" smtClean="0"/>
              <a:t>Operasyonel işi kolaylaştırmak ve karşılıklı adli yardım (MLA) faaliyetlerini yürütmek veya desteklemek için eğitimli ve donanımlı personelin 7/24 ulaşılabilir olması</a:t>
            </a:r>
          </a:p>
          <a:p>
            <a:pPr marL="342900" indent="-342900" algn="just">
              <a:spcAft>
                <a:spcPts val="0"/>
              </a:spcAft>
              <a:buFont typeface="Wingdings" pitchFamily="2" charset="2"/>
              <a:buChar char="ü"/>
            </a:pPr>
            <a:r>
              <a:rPr lang="tr-TR" sz="2100" dirty="0" smtClean="0"/>
              <a:t>Bağlamın farkında olmak için personel ceza soruşturmalarında deneyimi</a:t>
            </a:r>
          </a:p>
          <a:p>
            <a:pPr marL="342900" indent="-342900" algn="just">
              <a:spcAft>
                <a:spcPts val="0"/>
              </a:spcAft>
              <a:buFont typeface="Wingdings" pitchFamily="2" charset="2"/>
              <a:buChar char="ü"/>
            </a:pPr>
            <a:r>
              <a:rPr lang="tr-TR" sz="2100" dirty="0" smtClean="0"/>
              <a:t>Gerektiğinde talepleri yerine getirmek için güçlü bilgi teknolojisi/dijital adli bilişim geçmişi</a:t>
            </a:r>
          </a:p>
          <a:p>
            <a:pPr marL="342900" indent="-342900">
              <a:spcAft>
                <a:spcPts val="0"/>
              </a:spcAft>
              <a:buFont typeface="Wingdings" pitchFamily="2" charset="2"/>
              <a:buChar char="ü"/>
            </a:pPr>
            <a:endParaRPr lang="tr-TR" sz="2100" dirty="0" smtClean="0"/>
          </a:p>
          <a:p>
            <a:pPr marL="342900" indent="-342900">
              <a:spcAft>
                <a:spcPts val="0"/>
              </a:spcAft>
              <a:buFont typeface="Wingdings" pitchFamily="2" charset="2"/>
              <a:buChar char="Ø"/>
            </a:pPr>
            <a:endParaRPr lang="tr-TR" sz="2100" i="1" dirty="0">
              <a:ea typeface="Verdana" panose="020B060403050404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6F403814-7FF3-CA4C-8D90-DEA86A31516C}"/>
              </a:ext>
            </a:extLst>
          </p:cNvPr>
          <p:cNvSpPr/>
          <p:nvPr/>
        </p:nvSpPr>
        <p:spPr>
          <a:xfrm>
            <a:off x="4640226" y="894204"/>
            <a:ext cx="4382230" cy="5262979"/>
          </a:xfrm>
          <a:prstGeom prst="rect">
            <a:avLst/>
          </a:prstGeom>
        </p:spPr>
        <p:txBody>
          <a:bodyPr wrap="square">
            <a:spAutoFit/>
          </a:bodyPr>
          <a:lstStyle/>
          <a:p>
            <a:pPr marL="342900" indent="-342900" algn="just">
              <a:buFont typeface="Wingdings" pitchFamily="2" charset="2"/>
              <a:buChar char="ü"/>
            </a:pPr>
            <a:r>
              <a:rPr lang="tr-TR" sz="2100" dirty="0" smtClean="0"/>
              <a:t>MLA yasal çerçevesi ve prosedürleri hakkında güçlü bilgi</a:t>
            </a:r>
          </a:p>
          <a:p>
            <a:pPr marL="342900" indent="-342900" algn="just">
              <a:buFont typeface="Wingdings" pitchFamily="2" charset="2"/>
              <a:buChar char="ü"/>
            </a:pPr>
            <a:r>
              <a:rPr lang="tr-TR" sz="2100" dirty="0"/>
              <a:t>A</a:t>
            </a:r>
            <a:r>
              <a:rPr lang="tr-TR" sz="2100" dirty="0" smtClean="0"/>
              <a:t>şağıdakileri yapma yeterliliği ve imkanı:</a:t>
            </a:r>
          </a:p>
          <a:p>
            <a:pPr marL="342900" indent="-342900" algn="just">
              <a:buFont typeface="Arial" panose="020B0604020202020204" pitchFamily="34" charset="0"/>
              <a:buChar char="•"/>
            </a:pPr>
            <a:r>
              <a:rPr lang="tr-TR" sz="2100" dirty="0" smtClean="0"/>
              <a:t>bilgisayar sistemleri ve verilerle ilgili cezai suçlarla ilgili soruşturmalarda veya yargılama işlemlerinde derhal yardımcı olmak</a:t>
            </a:r>
          </a:p>
          <a:p>
            <a:pPr marL="342900" indent="-342900" algn="just">
              <a:buFont typeface="Arial" panose="020B0604020202020204" pitchFamily="34" charset="0"/>
              <a:buChar char="•"/>
            </a:pPr>
            <a:r>
              <a:rPr lang="tr-TR" sz="2100" dirty="0" smtClean="0"/>
              <a:t>ceza gerektiren suç hakkında elektronik ortamda delil toplamak</a:t>
            </a:r>
          </a:p>
          <a:p>
            <a:pPr marL="342900" indent="-342900" algn="just">
              <a:buFont typeface="Arial" panose="020B0604020202020204" pitchFamily="34" charset="0"/>
              <a:buChar char="•"/>
            </a:pPr>
            <a:r>
              <a:rPr lang="tr-TR" sz="2100" dirty="0" smtClean="0"/>
              <a:t>Talepte bulunan ülkenin yetkili makamıyla gecikmeden elektronik delil değişimi yapmak</a:t>
            </a:r>
          </a:p>
          <a:p>
            <a:pPr marL="342900" indent="-342900">
              <a:buFont typeface="Wingdings" pitchFamily="2" charset="2"/>
              <a:buChar char="ü"/>
            </a:pPr>
            <a:endParaRPr lang="tr-TR" sz="2100" dirty="0"/>
          </a:p>
        </p:txBody>
      </p:sp>
    </p:spTree>
    <p:extLst>
      <p:ext uri="{BB962C8B-B14F-4D97-AF65-F5344CB8AC3E}">
        <p14:creationId xmlns:p14="http://schemas.microsoft.com/office/powerpoint/2010/main" val="11108292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27</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27</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tr-TR" sz="2800" b="1" dirty="0">
                <a:ea typeface="ＭＳ Ｐゴシック" charset="0"/>
                <a:cs typeface="ＭＳ Ｐゴシック" charset="0"/>
              </a:rPr>
              <a:t>Yetkili Makamlar- </a:t>
            </a:r>
          </a:p>
          <a:p>
            <a:pPr algn="r">
              <a:lnSpc>
                <a:spcPct val="80000"/>
              </a:lnSpc>
            </a:pPr>
            <a:r>
              <a:rPr lang="tr-TR" sz="2800" b="1" dirty="0">
                <a:ea typeface="ＭＳ Ｐゴシック" charset="0"/>
                <a:cs typeface="ＭＳ Ｐゴシック" charset="0"/>
              </a:rPr>
              <a:t>Merkezi ve Yürütme</a:t>
            </a:r>
            <a:endParaRPr lang="en-GB" sz="28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pic>
        <p:nvPicPr>
          <p:cNvPr id="6" name="Picture 5">
            <a:extLst>
              <a:ext uri="{FF2B5EF4-FFF2-40B4-BE49-F238E27FC236}">
                <a16:creationId xmlns:a16="http://schemas.microsoft.com/office/drawing/2014/main" id="{BAA7DDA5-F89B-CB44-922E-5F8384666617}"/>
              </a:ext>
            </a:extLst>
          </p:cNvPr>
          <p:cNvPicPr>
            <a:picLocks noChangeAspect="1"/>
          </p:cNvPicPr>
          <p:nvPr/>
        </p:nvPicPr>
        <p:blipFill>
          <a:blip r:embed="rId4"/>
          <a:stretch>
            <a:fillRect/>
          </a:stretch>
        </p:blipFill>
        <p:spPr>
          <a:xfrm>
            <a:off x="7255380" y="941875"/>
            <a:ext cx="1767076" cy="1767076"/>
          </a:xfrm>
          <a:prstGeom prst="rect">
            <a:avLst/>
          </a:prstGeom>
        </p:spPr>
      </p:pic>
      <p:graphicFrame>
        <p:nvGraphicFramePr>
          <p:cNvPr id="10" name="Diagram 9">
            <a:extLst>
              <a:ext uri="{FF2B5EF4-FFF2-40B4-BE49-F238E27FC236}">
                <a16:creationId xmlns:a16="http://schemas.microsoft.com/office/drawing/2014/main" id="{4AC94D61-C432-964B-BFBF-EB29D1BBB3DF}"/>
              </a:ext>
            </a:extLst>
          </p:cNvPr>
          <p:cNvGraphicFramePr/>
          <p:nvPr>
            <p:extLst>
              <p:ext uri="{D42A27DB-BD31-4B8C-83A1-F6EECF244321}">
                <p14:modId xmlns:p14="http://schemas.microsoft.com/office/powerpoint/2010/main" val="2409915051"/>
              </p:ext>
            </p:extLst>
          </p:nvPr>
        </p:nvGraphicFramePr>
        <p:xfrm>
          <a:off x="329901" y="2142987"/>
          <a:ext cx="7188499"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9029447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28</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28</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tr-TR" sz="2800" b="1" dirty="0">
                <a:ea typeface="ＭＳ Ｐゴシック" charset="0"/>
                <a:cs typeface="ＭＳ Ｐゴシック" charset="0"/>
              </a:rPr>
              <a:t>Yetkili Makamlar- </a:t>
            </a:r>
          </a:p>
          <a:p>
            <a:pPr algn="r">
              <a:lnSpc>
                <a:spcPct val="80000"/>
              </a:lnSpc>
            </a:pPr>
            <a:r>
              <a:rPr lang="tr-TR" sz="2800" b="1" dirty="0">
                <a:ea typeface="ＭＳ Ｐゴシック" charset="0"/>
                <a:cs typeface="ＭＳ Ｐゴシック" charset="0"/>
              </a:rPr>
              <a:t>Merkezi ve Yürütme</a:t>
            </a:r>
            <a:endParaRPr lang="en-GB" sz="28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pic>
        <p:nvPicPr>
          <p:cNvPr id="11" name="Picture 10">
            <a:extLst>
              <a:ext uri="{FF2B5EF4-FFF2-40B4-BE49-F238E27FC236}">
                <a16:creationId xmlns:a16="http://schemas.microsoft.com/office/drawing/2014/main" id="{6C59456A-02DA-0F46-BF32-314184E697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06029" y="2029522"/>
            <a:ext cx="3731941" cy="2798956"/>
          </a:xfrm>
          <a:prstGeom prst="rect">
            <a:avLst/>
          </a:prstGeom>
        </p:spPr>
      </p:pic>
    </p:spTree>
    <p:extLst>
      <p:ext uri="{BB962C8B-B14F-4D97-AF65-F5344CB8AC3E}">
        <p14:creationId xmlns:p14="http://schemas.microsoft.com/office/powerpoint/2010/main" val="15263031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29</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29</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defRPr/>
            </a:pPr>
            <a:endParaRPr lang="tr-TR" sz="3200" b="1" dirty="0" smtClean="0">
              <a:solidFill>
                <a:schemeClr val="bg1"/>
              </a:solidFill>
            </a:endParaRPr>
          </a:p>
          <a:p>
            <a:pPr algn="r">
              <a:defRPr/>
            </a:pPr>
            <a:r>
              <a:rPr lang="tr-TR" sz="2800" b="1" dirty="0" smtClean="0">
                <a:solidFill>
                  <a:schemeClr val="bg1"/>
                </a:solidFill>
              </a:rPr>
              <a:t>Uluslararası </a:t>
            </a:r>
            <a:r>
              <a:rPr lang="tr-TR" sz="2800" b="1" dirty="0">
                <a:solidFill>
                  <a:schemeClr val="bg1"/>
                </a:solidFill>
              </a:rPr>
              <a:t>İşbirliği Mekanizmaları </a:t>
            </a:r>
            <a:r>
              <a:rPr lang="tr-TR" sz="2800" b="1" dirty="0" smtClean="0">
                <a:solidFill>
                  <a:schemeClr val="bg1"/>
                </a:solidFill>
              </a:rPr>
              <a:t>Aracılığıyla </a:t>
            </a:r>
          </a:p>
          <a:p>
            <a:pPr algn="r">
              <a:defRPr/>
            </a:pPr>
            <a:r>
              <a:rPr lang="tr-TR" sz="2800" b="1" dirty="0" smtClean="0">
                <a:solidFill>
                  <a:schemeClr val="bg1"/>
                </a:solidFill>
              </a:rPr>
              <a:t>Elektronik Delil Elde Edilmesi</a:t>
            </a:r>
            <a:endParaRPr lang="tr-TR" sz="2800" b="1" dirty="0">
              <a:solidFill>
                <a:schemeClr val="bg1"/>
              </a:solidFill>
            </a:endParaRPr>
          </a:p>
          <a:p>
            <a:pPr marL="0" indent="0" algn="r">
              <a:buFont typeface="Arial" charset="0"/>
              <a:buNone/>
              <a:defRPr/>
            </a:pPr>
            <a:r>
              <a:rPr lang="en-PH" sz="3200" b="1" dirty="0" smtClean="0">
                <a:solidFill>
                  <a:schemeClr val="bg1"/>
                </a:solidFill>
              </a:rPr>
              <a:t> </a:t>
            </a:r>
            <a:endParaRPr lang="en-GB" sz="3200" b="1" dirty="0">
              <a:solidFill>
                <a:schemeClr val="bg1"/>
              </a:solidFill>
            </a:endParaRPr>
          </a:p>
        </p:txBody>
      </p:sp>
      <p:pic>
        <p:nvPicPr>
          <p:cNvPr id="1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309489" y="2594925"/>
            <a:ext cx="8525021" cy="2062103"/>
          </a:xfrm>
          <a:prstGeom prst="rect">
            <a:avLst/>
          </a:prstGeom>
        </p:spPr>
        <p:txBody>
          <a:bodyPr wrap="square">
            <a:spAutoFit/>
          </a:bodyPr>
          <a:lstStyle/>
          <a:p>
            <a:pPr algn="ctr" eaLnBrk="1" hangingPunct="1">
              <a:lnSpc>
                <a:spcPct val="80000"/>
              </a:lnSpc>
            </a:pPr>
            <a:r>
              <a:rPr lang="tr-TR" sz="3200" b="1" dirty="0" smtClean="0">
                <a:ea typeface="ＭＳ Ｐゴシック" charset="0"/>
                <a:cs typeface="ＭＳ Ｐゴシック" charset="0"/>
              </a:rPr>
              <a:t>Üçüncü Bölüm</a:t>
            </a:r>
          </a:p>
          <a:p>
            <a:pPr algn="ctr">
              <a:lnSpc>
                <a:spcPct val="80000"/>
              </a:lnSpc>
            </a:pPr>
            <a:r>
              <a:rPr lang="tr-TR" sz="3200" b="1" dirty="0" smtClean="0">
                <a:ea typeface="ＭＳ Ｐゴシック" charset="0"/>
                <a:cs typeface="ＭＳ Ｐゴシック" charset="0"/>
              </a:rPr>
              <a:t/>
            </a:r>
            <a:br>
              <a:rPr lang="tr-TR" sz="3200" b="1" dirty="0" smtClean="0">
                <a:ea typeface="ＭＳ Ｐゴシック" charset="0"/>
                <a:cs typeface="ＭＳ Ｐゴシック" charset="0"/>
              </a:rPr>
            </a:br>
            <a:r>
              <a:rPr lang="tr-TR" sz="3200" b="1" dirty="0" smtClean="0">
                <a:ea typeface="ＭＳ Ｐゴシック" charset="0"/>
                <a:cs typeface="ＭＳ Ｐゴシック" charset="0"/>
              </a:rPr>
              <a:t>Karşılıklı Adli Yardım İşlemlerine Pratik Bakış</a:t>
            </a:r>
            <a:endParaRPr lang="tr-TR" sz="3200" b="1" dirty="0" smtClean="0"/>
          </a:p>
          <a:p>
            <a:pPr algn="ctr" eaLnBrk="1" hangingPunct="1">
              <a:lnSpc>
                <a:spcPct val="80000"/>
              </a:lnSpc>
            </a:pPr>
            <a:endParaRPr lang="tr-TR" sz="3200" dirty="0"/>
          </a:p>
        </p:txBody>
      </p:sp>
    </p:spTree>
    <p:extLst>
      <p:ext uri="{BB962C8B-B14F-4D97-AF65-F5344CB8AC3E}">
        <p14:creationId xmlns:p14="http://schemas.microsoft.com/office/powerpoint/2010/main" val="2335560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a:t>
            </a:fld>
            <a:endParaRPr lang="en-GB" dirty="0">
              <a:solidFill>
                <a:schemeClr val="tx1"/>
              </a:solidFill>
            </a:endParaRPr>
          </a:p>
        </p:txBody>
      </p:sp>
      <p:sp>
        <p:nvSpPr>
          <p:cNvPr id="13" name="Rectangle 12"/>
          <p:cNvSpPr/>
          <p:nvPr/>
        </p:nvSpPr>
        <p:spPr>
          <a:xfrm>
            <a:off x="0" y="6539183"/>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sz="3200" b="1" dirty="0" smtClean="0">
                <a:ea typeface="ＭＳ Ｐゴシック" pitchFamily="34" charset="-128"/>
              </a:rPr>
              <a:t>Oturum Hedefleri</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B0D9B726-2DA9-204B-BF3E-36B6AB6770F1}"/>
              </a:ext>
            </a:extLst>
          </p:cNvPr>
          <p:cNvSpPr/>
          <p:nvPr/>
        </p:nvSpPr>
        <p:spPr>
          <a:xfrm>
            <a:off x="88522" y="1590100"/>
            <a:ext cx="4572000" cy="3416320"/>
          </a:xfrm>
          <a:prstGeom prst="rect">
            <a:avLst/>
          </a:prstGeom>
        </p:spPr>
        <p:txBody>
          <a:bodyPr>
            <a:spAutoFit/>
          </a:bodyPr>
          <a:lstStyle/>
          <a:p>
            <a:pPr marL="342900" lvl="2" indent="-342900">
              <a:buFont typeface="Wingdings" pitchFamily="2" charset="2"/>
              <a:buChar char="ü"/>
            </a:pPr>
            <a:r>
              <a:rPr lang="tr-TR" i="1" dirty="0" smtClean="0"/>
              <a:t>Karşılıklı Adli Yardım talepleri ve alışverişi için tipik olan elektronik delil türleri hakkındaki bilgileri tazelemek ve geliştirmek</a:t>
            </a:r>
          </a:p>
          <a:p>
            <a:pPr marL="342900" lvl="2" indent="-342900">
              <a:buFont typeface="Wingdings" pitchFamily="2" charset="2"/>
              <a:buChar char="ü"/>
            </a:pPr>
            <a:r>
              <a:rPr lang="tr-TR" i="1" dirty="0" smtClean="0"/>
              <a:t>Karşılıklı Adli Yardıma katılmaya yetkili makam türleri hakkındaki bilgileri geliştirmek</a:t>
            </a:r>
          </a:p>
          <a:p>
            <a:pPr marL="342900" lvl="2" indent="-342900">
              <a:buFont typeface="Wingdings" pitchFamily="2" charset="2"/>
              <a:buChar char="ü"/>
            </a:pPr>
            <a:r>
              <a:rPr lang="tr-TR" i="1" dirty="0" smtClean="0"/>
              <a:t>MLA Merkezi Otorite ile Yürütme Otoritesi ve karma sistemler arasındaki farkı anlamak</a:t>
            </a:r>
          </a:p>
          <a:p>
            <a:pPr marL="342900" lvl="2" indent="-342900">
              <a:buFont typeface="Wingdings" pitchFamily="2" charset="2"/>
              <a:buChar char="ü"/>
            </a:pPr>
            <a:r>
              <a:rPr lang="tr-TR" i="1" dirty="0"/>
              <a:t>F</a:t>
            </a:r>
            <a:r>
              <a:rPr lang="tr-TR" i="1" dirty="0" smtClean="0"/>
              <a:t>arklı makamlar için MLA usul yeterliklerinin ne olduğunu anlamak </a:t>
            </a:r>
            <a:endParaRPr lang="tr-TR" i="1" dirty="0"/>
          </a:p>
        </p:txBody>
      </p:sp>
      <p:sp>
        <p:nvSpPr>
          <p:cNvPr id="8" name="Rectangle 7">
            <a:extLst>
              <a:ext uri="{FF2B5EF4-FFF2-40B4-BE49-F238E27FC236}">
                <a16:creationId xmlns:a16="http://schemas.microsoft.com/office/drawing/2014/main" id="{318C602D-ED60-F847-ABCD-A03310105151}"/>
              </a:ext>
            </a:extLst>
          </p:cNvPr>
          <p:cNvSpPr/>
          <p:nvPr/>
        </p:nvSpPr>
        <p:spPr>
          <a:xfrm>
            <a:off x="4694525" y="1636808"/>
            <a:ext cx="4327931" cy="3416320"/>
          </a:xfrm>
          <a:prstGeom prst="rect">
            <a:avLst/>
          </a:prstGeom>
        </p:spPr>
        <p:txBody>
          <a:bodyPr wrap="square">
            <a:spAutoFit/>
          </a:bodyPr>
          <a:lstStyle/>
          <a:p>
            <a:pPr marL="342900" lvl="2" indent="-342900">
              <a:buFont typeface="Wingdings" pitchFamily="2" charset="2"/>
              <a:buChar char="ü"/>
            </a:pPr>
            <a:r>
              <a:rPr lang="tr-TR" i="1" dirty="0" smtClean="0"/>
              <a:t>Farklı yetkili makamlar tarafından MLA davası sırasında atılan olası adımların ve adım değişikliklerinin öğrenilmesi</a:t>
            </a:r>
          </a:p>
          <a:p>
            <a:pPr marL="342900" lvl="2" indent="-342900">
              <a:buFont typeface="Wingdings" pitchFamily="2" charset="2"/>
              <a:buChar char="ü"/>
            </a:pPr>
            <a:r>
              <a:rPr lang="tr-TR" i="1" dirty="0" smtClean="0"/>
              <a:t>önceden benimsenen bilgi ve becerileri uygulayarak vaka çalışması analizine aktif olarak katılmak</a:t>
            </a:r>
          </a:p>
          <a:p>
            <a:pPr marL="342900" lvl="2" indent="-342900">
              <a:buFont typeface="Wingdings" pitchFamily="2" charset="2"/>
              <a:buChar char="ü"/>
            </a:pPr>
            <a:r>
              <a:rPr lang="tr-TR" i="1" dirty="0" smtClean="0"/>
              <a:t>Elektronik delil toplama işlemlerine ilişkin olarak Karşılıklı Adli Yardım hakkında genel bilgilerde ilerleme sağlamak</a:t>
            </a:r>
          </a:p>
          <a:p>
            <a:pPr marL="342900" lvl="2" indent="-342900">
              <a:buFont typeface="Wingdings" pitchFamily="2" charset="2"/>
              <a:buChar char="ü"/>
            </a:pPr>
            <a:endParaRPr lang="tr-TR" dirty="0"/>
          </a:p>
        </p:txBody>
      </p:sp>
    </p:spTree>
    <p:extLst>
      <p:ext uri="{BB962C8B-B14F-4D97-AF65-F5344CB8AC3E}">
        <p14:creationId xmlns:p14="http://schemas.microsoft.com/office/powerpoint/2010/main" val="13014096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30</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30</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tr-TR" sz="2800" b="1" dirty="0" smtClean="0">
                <a:ea typeface="ＭＳ Ｐゴシック" charset="0"/>
                <a:cs typeface="ＭＳ Ｐゴシック" charset="0"/>
              </a:rPr>
              <a:t>Karşılıklı Adli Yardım (</a:t>
            </a:r>
            <a:r>
              <a:rPr lang="tr-TR" sz="2800" b="1" dirty="0" err="1" smtClean="0">
                <a:ea typeface="ＭＳ Ｐゴシック" charset="0"/>
                <a:cs typeface="ＭＳ Ｐゴシック" charset="0"/>
              </a:rPr>
              <a:t>MLA</a:t>
            </a:r>
            <a:r>
              <a:rPr lang="tr-TR" sz="2800" b="1" dirty="0" smtClean="0">
                <a:ea typeface="ＭＳ Ｐゴシック" charset="0"/>
                <a:cs typeface="ＭＳ Ｐゴシック" charset="0"/>
              </a:rPr>
              <a:t>) İşlemlerine </a:t>
            </a:r>
          </a:p>
          <a:p>
            <a:pPr algn="r">
              <a:lnSpc>
                <a:spcPct val="80000"/>
              </a:lnSpc>
            </a:pPr>
            <a:r>
              <a:rPr lang="tr-TR" sz="2800" b="1" dirty="0" smtClean="0">
                <a:ea typeface="ＭＳ Ｐゴシック" charset="0"/>
                <a:cs typeface="ＭＳ Ｐゴシック" charset="0"/>
              </a:rPr>
              <a:t>Pratik Bakış</a:t>
            </a:r>
            <a:endParaRPr lang="tr-TR" sz="28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310662" y="1040990"/>
            <a:ext cx="4114422" cy="5847755"/>
          </a:xfrm>
          <a:prstGeom prst="rect">
            <a:avLst/>
          </a:prstGeom>
        </p:spPr>
        <p:txBody>
          <a:bodyPr wrap="square">
            <a:spAutoFit/>
          </a:bodyPr>
          <a:lstStyle/>
          <a:p>
            <a:pPr marL="342900" indent="-342900" algn="just">
              <a:spcAft>
                <a:spcPts val="0"/>
              </a:spcAft>
              <a:buFont typeface="Wingdings" pitchFamily="2" charset="2"/>
              <a:buChar char="Ø"/>
            </a:pPr>
            <a:r>
              <a:rPr lang="tr-TR" sz="2200" b="1" dirty="0" smtClean="0">
                <a:cs typeface="Arial" panose="020B0604020202020204" pitchFamily="34" charset="0"/>
              </a:rPr>
              <a:t>Ön Koşul: </a:t>
            </a:r>
            <a:r>
              <a:rPr lang="tr-TR" sz="2200" i="1" dirty="0" smtClean="0">
                <a:cs typeface="Arial" panose="020B0604020202020204" pitchFamily="34" charset="0"/>
              </a:rPr>
              <a:t>bir suç işlenmiş olması ve uluslararası unsur içermesi</a:t>
            </a:r>
          </a:p>
          <a:p>
            <a:pPr marL="342900" indent="-342900" algn="just">
              <a:spcAft>
                <a:spcPts val="0"/>
              </a:spcAft>
              <a:buFont typeface="Wingdings" pitchFamily="2" charset="2"/>
              <a:buChar char="Ø"/>
            </a:pPr>
            <a:endParaRPr lang="tr-TR" sz="2200" i="1" dirty="0" smtClean="0">
              <a:cs typeface="Arial" panose="020B0604020202020204" pitchFamily="34" charset="0"/>
            </a:endParaRPr>
          </a:p>
          <a:p>
            <a:pPr marL="342900" indent="-342900" algn="just">
              <a:spcAft>
                <a:spcPts val="0"/>
              </a:spcAft>
              <a:buFont typeface="Wingdings" pitchFamily="2" charset="2"/>
              <a:buChar char="ü"/>
            </a:pPr>
            <a:r>
              <a:rPr lang="tr-TR" sz="2200" b="1" dirty="0" smtClean="0">
                <a:cs typeface="Arial" panose="020B0604020202020204" pitchFamily="34" charset="0"/>
              </a:rPr>
              <a:t>Adım 1</a:t>
            </a:r>
            <a:r>
              <a:rPr lang="tr-TR" sz="2200" i="1" dirty="0" smtClean="0">
                <a:cs typeface="Arial" panose="020B0604020202020204" pitchFamily="34" charset="0"/>
              </a:rPr>
              <a:t>: uluslararası unsur, maddi ve / veya usul hukuku ile ilgili olarak belirlenir</a:t>
            </a:r>
          </a:p>
          <a:p>
            <a:pPr marL="342900" indent="-342900" algn="just">
              <a:spcAft>
                <a:spcPts val="0"/>
              </a:spcAft>
              <a:buFont typeface="Wingdings" pitchFamily="2" charset="2"/>
              <a:buChar char="ü"/>
            </a:pPr>
            <a:endParaRPr lang="tr-TR" sz="2200" i="1" dirty="0" smtClean="0">
              <a:cs typeface="Arial" panose="020B0604020202020204" pitchFamily="34" charset="0"/>
            </a:endParaRPr>
          </a:p>
          <a:p>
            <a:pPr marL="342900" indent="-342900" algn="just">
              <a:spcAft>
                <a:spcPts val="0"/>
              </a:spcAft>
              <a:buFont typeface="Wingdings" pitchFamily="2" charset="2"/>
              <a:buChar char="ü"/>
            </a:pPr>
            <a:r>
              <a:rPr lang="tr-TR" sz="2200" b="1" dirty="0" smtClean="0">
                <a:cs typeface="Arial" panose="020B0604020202020204" pitchFamily="34" charset="0"/>
              </a:rPr>
              <a:t>Adım 2</a:t>
            </a:r>
            <a:r>
              <a:rPr lang="tr-TR" sz="2200" i="1" dirty="0" smtClean="0">
                <a:cs typeface="Arial" panose="020B0604020202020204" pitchFamily="34" charset="0"/>
              </a:rPr>
              <a:t>: yerel yetkili ve dava yürütme makamı (Kolluk Kuvveti, Savcılık, Mahkeme), hangi gerçeklerin açıklığa kavuşturulması veya delillerin toplanması gerektiğini belirler</a:t>
            </a:r>
          </a:p>
          <a:p>
            <a:pPr marL="342900" indent="-342900" algn="just">
              <a:spcAft>
                <a:spcPts val="0"/>
              </a:spcAft>
              <a:buFont typeface="Wingdings" pitchFamily="2" charset="2"/>
              <a:buChar char="Ø"/>
            </a:pPr>
            <a:endParaRPr lang="tr-TR" sz="2200" i="1" dirty="0">
              <a:ea typeface="Verdana" panose="020B060403050404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6F403814-7FF3-CA4C-8D90-DEA86A31516C}"/>
              </a:ext>
            </a:extLst>
          </p:cNvPr>
          <p:cNvSpPr/>
          <p:nvPr/>
        </p:nvSpPr>
        <p:spPr>
          <a:xfrm>
            <a:off x="4425084" y="1048082"/>
            <a:ext cx="4287116" cy="5509200"/>
          </a:xfrm>
          <a:prstGeom prst="rect">
            <a:avLst/>
          </a:prstGeom>
        </p:spPr>
        <p:txBody>
          <a:bodyPr wrap="square">
            <a:spAutoFit/>
          </a:bodyPr>
          <a:lstStyle/>
          <a:p>
            <a:pPr marL="342900" indent="-342900" algn="just">
              <a:spcAft>
                <a:spcPts val="0"/>
              </a:spcAft>
              <a:buFont typeface="Wingdings" pitchFamily="2" charset="2"/>
              <a:buChar char="ü"/>
            </a:pPr>
            <a:r>
              <a:rPr lang="tr-TR" sz="2200" b="1" dirty="0" smtClean="0">
                <a:cs typeface="Arial" panose="020B0604020202020204" pitchFamily="34" charset="0"/>
              </a:rPr>
              <a:t>Adım 3</a:t>
            </a:r>
            <a:r>
              <a:rPr lang="tr-TR" sz="2200" i="1" dirty="0" smtClean="0">
                <a:cs typeface="Arial" panose="020B0604020202020204" pitchFamily="34" charset="0"/>
              </a:rPr>
              <a:t>: Yerel makam hangi düzeyde işbirliği gerektiğine karar verir: yalnızca kolluk kuvveti bilgi alışverişi seviyesinde (gayri resmi veya resmi) veya delil seviyesinde.</a:t>
            </a:r>
            <a:endParaRPr lang="tr-TR" sz="2200" i="1" dirty="0" smtClean="0"/>
          </a:p>
          <a:p>
            <a:pPr algn="just"/>
            <a:endParaRPr lang="tr-TR" sz="2200" b="1" dirty="0" smtClean="0"/>
          </a:p>
          <a:p>
            <a:pPr marL="342900" indent="-342900" algn="just">
              <a:buFont typeface="Wingdings" pitchFamily="2" charset="2"/>
              <a:buChar char="ü"/>
            </a:pPr>
            <a:r>
              <a:rPr lang="tr-TR" sz="2200" b="1" dirty="0" smtClean="0"/>
              <a:t>Adım 4</a:t>
            </a:r>
            <a:r>
              <a:rPr lang="tr-TR" sz="2200" dirty="0" smtClean="0"/>
              <a:t>: </a:t>
            </a:r>
            <a:r>
              <a:rPr lang="tr-TR" sz="2200" i="1" dirty="0" smtClean="0"/>
              <a:t>MLA yasal çerçevesini izleyen yerel makam yardım prosedürünü başlatır:</a:t>
            </a:r>
          </a:p>
          <a:p>
            <a:pPr marL="342900" indent="-342900" algn="just">
              <a:buFont typeface="Arial" panose="020B0604020202020204" pitchFamily="34" charset="0"/>
              <a:buChar char="•"/>
            </a:pPr>
            <a:r>
              <a:rPr lang="tr-TR" sz="2200" i="1" dirty="0" smtClean="0"/>
              <a:t>gayri resmi ise; soruşturmanın sonuçlarını bekler</a:t>
            </a:r>
          </a:p>
          <a:p>
            <a:pPr marL="342900" indent="-342900" algn="just">
              <a:buFont typeface="Arial" panose="020B0604020202020204" pitchFamily="34" charset="0"/>
              <a:buChar char="•"/>
            </a:pPr>
            <a:r>
              <a:rPr lang="tr-TR" sz="2200" i="1" dirty="0" smtClean="0"/>
              <a:t>resmi ise; yasal sistem tarafından sağlanan prosedürü takip eder</a:t>
            </a:r>
            <a:endParaRPr lang="tr-TR" sz="2200" dirty="0"/>
          </a:p>
        </p:txBody>
      </p:sp>
    </p:spTree>
    <p:extLst>
      <p:ext uri="{BB962C8B-B14F-4D97-AF65-F5344CB8AC3E}">
        <p14:creationId xmlns:p14="http://schemas.microsoft.com/office/powerpoint/2010/main" val="6281867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31</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31</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tr-TR" sz="2800" b="1" dirty="0">
                <a:ea typeface="ＭＳ Ｐゴシック" charset="0"/>
                <a:cs typeface="ＭＳ Ｐゴシック" charset="0"/>
              </a:rPr>
              <a:t>Karşılıklı </a:t>
            </a:r>
            <a:r>
              <a:rPr lang="tr-TR" sz="2800" b="1" dirty="0" smtClean="0">
                <a:ea typeface="ＭＳ Ｐゴシック" charset="0"/>
                <a:cs typeface="ＭＳ Ｐゴシック" charset="0"/>
              </a:rPr>
              <a:t>Adli Yardım (</a:t>
            </a:r>
            <a:r>
              <a:rPr lang="tr-TR" sz="2800" b="1" dirty="0" err="1" smtClean="0">
                <a:ea typeface="ＭＳ Ｐゴシック" charset="0"/>
                <a:cs typeface="ＭＳ Ｐゴシック" charset="0"/>
              </a:rPr>
              <a:t>MLA</a:t>
            </a:r>
            <a:r>
              <a:rPr lang="tr-TR" sz="2800" b="1" dirty="0" smtClean="0">
                <a:ea typeface="ＭＳ Ｐゴシック" charset="0"/>
                <a:cs typeface="ＭＳ Ｐゴシック" charset="0"/>
              </a:rPr>
              <a:t>) </a:t>
            </a:r>
            <a:r>
              <a:rPr lang="tr-TR" sz="2800" b="1" dirty="0">
                <a:ea typeface="ＭＳ Ｐゴシック" charset="0"/>
                <a:cs typeface="ＭＳ Ｐゴシック" charset="0"/>
              </a:rPr>
              <a:t>İşlemlerine </a:t>
            </a:r>
          </a:p>
          <a:p>
            <a:pPr algn="r">
              <a:lnSpc>
                <a:spcPct val="80000"/>
              </a:lnSpc>
            </a:pPr>
            <a:r>
              <a:rPr lang="tr-TR" sz="2800" b="1" dirty="0">
                <a:ea typeface="ＭＳ Ｐゴシック" charset="0"/>
                <a:cs typeface="ＭＳ Ｐゴシック" charset="0"/>
              </a:rPr>
              <a:t>Pratik Bakış</a:t>
            </a:r>
            <a:endParaRPr lang="en-GB" sz="28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502151" y="971137"/>
            <a:ext cx="3993649" cy="5016758"/>
          </a:xfrm>
          <a:prstGeom prst="rect">
            <a:avLst/>
          </a:prstGeom>
        </p:spPr>
        <p:txBody>
          <a:bodyPr wrap="square">
            <a:spAutoFit/>
          </a:bodyPr>
          <a:lstStyle/>
          <a:p>
            <a:pPr marL="342900" indent="-342900" algn="just">
              <a:spcAft>
                <a:spcPts val="0"/>
              </a:spcAft>
              <a:buFont typeface="Wingdings" pitchFamily="2" charset="2"/>
              <a:buChar char="ü"/>
            </a:pPr>
            <a:r>
              <a:rPr lang="tr-TR" sz="2000" b="1" dirty="0" smtClean="0">
                <a:cs typeface="Arial" panose="020B0604020202020204" pitchFamily="34" charset="0"/>
              </a:rPr>
              <a:t>Adım 4, Varyasyon 1:</a:t>
            </a:r>
          </a:p>
          <a:p>
            <a:pPr marL="342900" indent="-342900" algn="just">
              <a:spcAft>
                <a:spcPts val="0"/>
              </a:spcAft>
              <a:buFont typeface="Arial" panose="020B0604020202020204" pitchFamily="34" charset="0"/>
              <a:buChar char="•"/>
            </a:pPr>
            <a:r>
              <a:rPr lang="tr-TR" sz="2000" i="1" dirty="0" smtClean="0">
                <a:cs typeface="Arial" panose="020B0604020202020204" pitchFamily="34" charset="0"/>
              </a:rPr>
              <a:t>Yerel polis, yabancı polis veya başka bir makam veya kuruluşla doğrudan iletişime geçebilir ve yerleşik iletişim yolları ve kanalları aracılığıyla yardım talep edebilir (iki taraflı, çok taraflı, zorunlu, gönüllü)</a:t>
            </a:r>
          </a:p>
          <a:p>
            <a:pPr algn="just">
              <a:spcAft>
                <a:spcPts val="0"/>
              </a:spcAft>
            </a:pPr>
            <a:endParaRPr lang="tr-TR" sz="2000" i="1" dirty="0" smtClean="0">
              <a:cs typeface="Arial" panose="020B0604020202020204" pitchFamily="34" charset="0"/>
            </a:endParaRPr>
          </a:p>
          <a:p>
            <a:pPr marL="342900" indent="-342900" algn="just">
              <a:spcAft>
                <a:spcPts val="0"/>
              </a:spcAft>
              <a:buFont typeface="Wingdings" pitchFamily="2" charset="2"/>
              <a:buChar char="ü"/>
            </a:pPr>
            <a:r>
              <a:rPr lang="tr-TR" sz="2000" b="1" dirty="0" smtClean="0">
                <a:cs typeface="Arial" panose="020B0604020202020204" pitchFamily="34" charset="0"/>
              </a:rPr>
              <a:t>Adım 4, Varyasyon 2:</a:t>
            </a:r>
            <a:endParaRPr lang="tr-TR" sz="2000" i="1" dirty="0" smtClean="0">
              <a:cs typeface="Arial" panose="020B0604020202020204" pitchFamily="34" charset="0"/>
            </a:endParaRPr>
          </a:p>
          <a:p>
            <a:pPr marL="342900" indent="-342900" algn="just">
              <a:spcAft>
                <a:spcPts val="0"/>
              </a:spcAft>
              <a:buFont typeface="Arial" panose="020B0604020202020204" pitchFamily="34" charset="0"/>
              <a:buChar char="•"/>
            </a:pPr>
            <a:r>
              <a:rPr lang="tr-TR" sz="2000" i="1" dirty="0" smtClean="0">
                <a:cs typeface="Arial" panose="020B0604020202020204" pitchFamily="34" charset="0"/>
              </a:rPr>
              <a:t>yerel polis doğrudan yabancı polis veya başka bir makamla iletişim kuramaz - bu nedenle Savcılık veya Mahkeme tarafından resmi işlem yapılmasını talep eder</a:t>
            </a:r>
            <a:endParaRPr lang="tr-TR" sz="2000" i="1" dirty="0">
              <a:cs typeface="Arial" panose="020B0604020202020204" pitchFamily="34" charset="0"/>
            </a:endParaRPr>
          </a:p>
        </p:txBody>
      </p:sp>
      <p:sp>
        <p:nvSpPr>
          <p:cNvPr id="5" name="Rectangle 4">
            <a:extLst>
              <a:ext uri="{FF2B5EF4-FFF2-40B4-BE49-F238E27FC236}">
                <a16:creationId xmlns:a16="http://schemas.microsoft.com/office/drawing/2014/main" id="{6F403814-7FF3-CA4C-8D90-DEA86A31516C}"/>
              </a:ext>
            </a:extLst>
          </p:cNvPr>
          <p:cNvSpPr/>
          <p:nvPr/>
        </p:nvSpPr>
        <p:spPr>
          <a:xfrm>
            <a:off x="4708107" y="971137"/>
            <a:ext cx="4054893" cy="5324535"/>
          </a:xfrm>
          <a:prstGeom prst="rect">
            <a:avLst/>
          </a:prstGeom>
        </p:spPr>
        <p:txBody>
          <a:bodyPr wrap="square">
            <a:spAutoFit/>
          </a:bodyPr>
          <a:lstStyle/>
          <a:p>
            <a:pPr marL="342900" indent="-342900" algn="just">
              <a:spcAft>
                <a:spcPts val="0"/>
              </a:spcAft>
              <a:buFont typeface="Wingdings" pitchFamily="2" charset="2"/>
              <a:buChar char="ü"/>
            </a:pPr>
            <a:r>
              <a:rPr lang="tr-TR" sz="2000" b="1" dirty="0" smtClean="0">
                <a:cs typeface="Arial" panose="020B0604020202020204" pitchFamily="34" charset="0"/>
              </a:rPr>
              <a:t>Adım 4, Varyasyon 3:</a:t>
            </a:r>
            <a:endParaRPr lang="tr-TR" sz="2000" dirty="0" smtClean="0">
              <a:cs typeface="Arial" panose="020B0604020202020204" pitchFamily="34" charset="0"/>
            </a:endParaRPr>
          </a:p>
          <a:p>
            <a:pPr marL="342900" indent="-342900" algn="just">
              <a:spcAft>
                <a:spcPts val="0"/>
              </a:spcAft>
              <a:buFont typeface="Arial" panose="020B0604020202020204" pitchFamily="34" charset="0"/>
              <a:buChar char="•"/>
            </a:pPr>
            <a:r>
              <a:rPr lang="tr-TR" sz="2000" i="1" dirty="0" smtClean="0">
                <a:cs typeface="Arial" panose="020B0604020202020204" pitchFamily="34" charset="0"/>
              </a:rPr>
              <a:t>Yerel Savcılık veya Mahkeme yetkilileri, ikili veya çok taraflı antlaşma temelinde doğrudan yardım talep edebilir - Adalet Bakanlığı yalnızca talebin gönderilmesi konusunda bilgilendirilir</a:t>
            </a:r>
          </a:p>
          <a:p>
            <a:pPr marL="342900" indent="-342900" algn="just">
              <a:spcAft>
                <a:spcPts val="0"/>
              </a:spcAft>
              <a:buFont typeface="Wingdings" pitchFamily="2" charset="2"/>
              <a:buChar char="ü"/>
            </a:pPr>
            <a:endParaRPr lang="tr-TR" sz="2000" i="1" dirty="0" smtClean="0">
              <a:cs typeface="Arial" panose="020B0604020202020204" pitchFamily="34" charset="0"/>
            </a:endParaRPr>
          </a:p>
          <a:p>
            <a:pPr marL="342900" indent="-342900" algn="just">
              <a:spcAft>
                <a:spcPts val="0"/>
              </a:spcAft>
              <a:buFont typeface="Wingdings" pitchFamily="2" charset="2"/>
              <a:buChar char="ü"/>
            </a:pPr>
            <a:r>
              <a:rPr lang="tr-TR" sz="2000" b="1" dirty="0" smtClean="0">
                <a:cs typeface="Arial" panose="020B0604020202020204" pitchFamily="34" charset="0"/>
              </a:rPr>
              <a:t>Adım 4, Varyasyon 4:</a:t>
            </a:r>
            <a:endParaRPr lang="tr-TR" sz="2000" dirty="0" smtClean="0">
              <a:cs typeface="Arial" panose="020B0604020202020204" pitchFamily="34" charset="0"/>
            </a:endParaRPr>
          </a:p>
          <a:p>
            <a:pPr marL="342900" indent="-342900" algn="just">
              <a:spcAft>
                <a:spcPts val="0"/>
              </a:spcAft>
              <a:buFont typeface="Arial" panose="020B0604020202020204" pitchFamily="34" charset="0"/>
              <a:buChar char="•"/>
            </a:pPr>
            <a:r>
              <a:rPr lang="tr-TR" sz="2000" i="1" dirty="0" smtClean="0">
                <a:cs typeface="Arial" panose="020B0604020202020204" pitchFamily="34" charset="0"/>
              </a:rPr>
              <a:t>Yerel Savcılık veya Mahkeme yetkilileri, ikili veya çok taraflı antlaşma temelinde doğrudan yardım talebinde bulunamazlar - talep, daha sonraki işlemler için Merkezi Makam olarak Adalet Bakanlığına gönderilir.</a:t>
            </a:r>
            <a:endParaRPr lang="tr-TR" sz="2000" dirty="0"/>
          </a:p>
        </p:txBody>
      </p:sp>
    </p:spTree>
    <p:extLst>
      <p:ext uri="{BB962C8B-B14F-4D97-AF65-F5344CB8AC3E}">
        <p14:creationId xmlns:p14="http://schemas.microsoft.com/office/powerpoint/2010/main" val="29443655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32</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32</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tr-TR" sz="2800" b="1" dirty="0">
                <a:ea typeface="ＭＳ Ｐゴシック" charset="0"/>
                <a:cs typeface="ＭＳ Ｐゴシック" charset="0"/>
              </a:rPr>
              <a:t>Karşılıklı </a:t>
            </a:r>
            <a:r>
              <a:rPr lang="tr-TR" sz="2800" b="1" dirty="0" smtClean="0">
                <a:ea typeface="ＭＳ Ｐゴシック" charset="0"/>
                <a:cs typeface="ＭＳ Ｐゴシック" charset="0"/>
              </a:rPr>
              <a:t>Adli Yardım (</a:t>
            </a:r>
            <a:r>
              <a:rPr lang="tr-TR" sz="2800" b="1" dirty="0" err="1" smtClean="0">
                <a:ea typeface="ＭＳ Ｐゴシック" charset="0"/>
                <a:cs typeface="ＭＳ Ｐゴシック" charset="0"/>
              </a:rPr>
              <a:t>MLA</a:t>
            </a:r>
            <a:r>
              <a:rPr lang="tr-TR" sz="2800" b="1" dirty="0" smtClean="0">
                <a:ea typeface="ＭＳ Ｐゴシック" charset="0"/>
                <a:cs typeface="ＭＳ Ｐゴシック" charset="0"/>
              </a:rPr>
              <a:t>) </a:t>
            </a:r>
            <a:r>
              <a:rPr lang="tr-TR" sz="2800" b="1" dirty="0">
                <a:ea typeface="ＭＳ Ｐゴシック" charset="0"/>
                <a:cs typeface="ＭＳ Ｐゴシック" charset="0"/>
              </a:rPr>
              <a:t>İşlemlerine </a:t>
            </a:r>
          </a:p>
          <a:p>
            <a:pPr algn="r">
              <a:lnSpc>
                <a:spcPct val="80000"/>
              </a:lnSpc>
            </a:pPr>
            <a:r>
              <a:rPr lang="tr-TR" sz="2800" b="1" dirty="0">
                <a:ea typeface="ＭＳ Ｐゴシック" charset="0"/>
                <a:cs typeface="ＭＳ Ｐゴシック" charset="0"/>
              </a:rPr>
              <a:t>Pratik Bakış</a:t>
            </a:r>
            <a:endParaRPr lang="en-GB" sz="28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184651" y="1392379"/>
            <a:ext cx="4171449" cy="4708981"/>
          </a:xfrm>
          <a:prstGeom prst="rect">
            <a:avLst/>
          </a:prstGeom>
        </p:spPr>
        <p:txBody>
          <a:bodyPr wrap="square">
            <a:spAutoFit/>
          </a:bodyPr>
          <a:lstStyle/>
          <a:p>
            <a:pPr marL="342900" indent="-342900" algn="just">
              <a:spcAft>
                <a:spcPts val="0"/>
              </a:spcAft>
              <a:buFont typeface="Wingdings" pitchFamily="2" charset="2"/>
              <a:buChar char="ü"/>
            </a:pPr>
            <a:r>
              <a:rPr lang="tr-TR" sz="2000" b="1" dirty="0" smtClean="0">
                <a:cs typeface="Arial" panose="020B0604020202020204" pitchFamily="34" charset="0"/>
              </a:rPr>
              <a:t>Adım 4, Varyasyon 5:</a:t>
            </a:r>
          </a:p>
          <a:p>
            <a:pPr marL="342900" indent="-342900" algn="just">
              <a:spcAft>
                <a:spcPts val="0"/>
              </a:spcAft>
              <a:buFont typeface="Arial" panose="020B0604020202020204" pitchFamily="34" charset="0"/>
              <a:buChar char="•"/>
            </a:pPr>
            <a:r>
              <a:rPr lang="tr-TR" sz="2000" b="1" i="1" dirty="0" smtClean="0">
                <a:cs typeface="Arial" panose="020B0604020202020204" pitchFamily="34" charset="0"/>
              </a:rPr>
              <a:t>Yerel Savcılık veya Mahkeme makamı, </a:t>
            </a:r>
            <a:r>
              <a:rPr lang="tr-TR" sz="2000" i="1" dirty="0" smtClean="0">
                <a:cs typeface="Arial" panose="020B0604020202020204" pitchFamily="34" charset="0"/>
              </a:rPr>
              <a:t>ikili veya çok taraflı antlaşma temelinde doğrudan yardım talep edebilir, ancak iç hukukun zorunlu kararına dayanarak </a:t>
            </a:r>
            <a:r>
              <a:rPr lang="tr-TR" sz="2000" b="1" i="1" dirty="0" smtClean="0">
                <a:cs typeface="Arial" panose="020B0604020202020204" pitchFamily="34" charset="0"/>
              </a:rPr>
              <a:t>Merkez Savcılık veya Mahkeme Makamı ile koordinasyon gereklidir</a:t>
            </a:r>
            <a:r>
              <a:rPr lang="tr-TR" sz="2000" i="1" dirty="0" smtClean="0">
                <a:cs typeface="Arial" panose="020B0604020202020204" pitchFamily="34" charset="0"/>
              </a:rPr>
              <a:t>. – </a:t>
            </a:r>
            <a:r>
              <a:rPr lang="tr-TR" sz="2000" b="1" i="1" dirty="0" smtClean="0">
                <a:cs typeface="Arial" panose="020B0604020202020204" pitchFamily="34" charset="0"/>
              </a:rPr>
              <a:t>Merkez Savcılığa veya Mahkeme Makamına ispat için </a:t>
            </a:r>
            <a:r>
              <a:rPr lang="tr-TR" sz="2000" i="1" dirty="0" smtClean="0">
                <a:cs typeface="Arial" panose="020B0604020202020204" pitchFamily="34" charset="0"/>
              </a:rPr>
              <a:t>talep gönderilir ve daha sonra talep Merkezi Makam tarafından bizzat iletilir veya gönderilmek üzere yerel makama iade edilir.</a:t>
            </a:r>
            <a:endParaRPr lang="tr-TR" sz="2000" i="1" dirty="0">
              <a:cs typeface="Arial" panose="020B0604020202020204" pitchFamily="34" charset="0"/>
            </a:endParaRPr>
          </a:p>
        </p:txBody>
      </p:sp>
      <p:sp>
        <p:nvSpPr>
          <p:cNvPr id="5" name="Rectangle 4">
            <a:extLst>
              <a:ext uri="{FF2B5EF4-FFF2-40B4-BE49-F238E27FC236}">
                <a16:creationId xmlns:a16="http://schemas.microsoft.com/office/drawing/2014/main" id="{6F403814-7FF3-CA4C-8D90-DEA86A31516C}"/>
              </a:ext>
            </a:extLst>
          </p:cNvPr>
          <p:cNvSpPr/>
          <p:nvPr/>
        </p:nvSpPr>
        <p:spPr>
          <a:xfrm>
            <a:off x="4356100" y="1334597"/>
            <a:ext cx="4223644" cy="4401205"/>
          </a:xfrm>
          <a:prstGeom prst="rect">
            <a:avLst/>
          </a:prstGeom>
        </p:spPr>
        <p:txBody>
          <a:bodyPr wrap="square">
            <a:spAutoFit/>
          </a:bodyPr>
          <a:lstStyle/>
          <a:p>
            <a:pPr marL="342900" indent="-342900" algn="just">
              <a:spcAft>
                <a:spcPts val="0"/>
              </a:spcAft>
              <a:buFont typeface="Wingdings" pitchFamily="2" charset="2"/>
              <a:buChar char="ü"/>
            </a:pPr>
            <a:r>
              <a:rPr lang="tr-TR" sz="2000" b="1" dirty="0" smtClean="0">
                <a:cs typeface="Arial" panose="020B0604020202020204" pitchFamily="34" charset="0"/>
              </a:rPr>
              <a:t>Adım 4, Varyasyon 6:</a:t>
            </a:r>
            <a:endParaRPr lang="tr-TR" sz="2000" dirty="0" smtClean="0">
              <a:cs typeface="Arial" panose="020B0604020202020204" pitchFamily="34" charset="0"/>
            </a:endParaRPr>
          </a:p>
          <a:p>
            <a:pPr marL="342900" indent="-342900" algn="just">
              <a:spcAft>
                <a:spcPts val="0"/>
              </a:spcAft>
              <a:buFont typeface="Arial" panose="020B0604020202020204" pitchFamily="34" charset="0"/>
              <a:buChar char="•"/>
            </a:pPr>
            <a:r>
              <a:rPr lang="tr-TR" sz="2000" b="1" i="1" dirty="0" smtClean="0">
                <a:cs typeface="Arial" panose="020B0604020202020204" pitchFamily="34" charset="0"/>
              </a:rPr>
              <a:t>Yerel Savcılık veya Mahkeme yetkilileri, </a:t>
            </a:r>
            <a:r>
              <a:rPr lang="tr-TR" sz="2000" i="1" dirty="0" smtClean="0">
                <a:cs typeface="Arial" panose="020B0604020202020204" pitchFamily="34" charset="0"/>
              </a:rPr>
              <a:t>ikili veya çok taraflı antlaşma temelinde doğrudan yardım talep edebilir, ancak iç hukukun zorunlu kararına dayanarak Merkez Savcılık veya Mahkeme Makamı ile koordinasyon gereklidir. – talebin kendisi gönderilmiş haldeyken talebin gönderilmesine ilişkin bildirim Merkez Savcılık veya Mahkeme Makamına gönderilir</a:t>
            </a:r>
            <a:endParaRPr lang="tr-TR" sz="2000" dirty="0"/>
          </a:p>
        </p:txBody>
      </p:sp>
    </p:spTree>
    <p:extLst>
      <p:ext uri="{BB962C8B-B14F-4D97-AF65-F5344CB8AC3E}">
        <p14:creationId xmlns:p14="http://schemas.microsoft.com/office/powerpoint/2010/main" val="35418199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33</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33</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tr-TR" sz="2800" b="1" dirty="0">
                <a:ea typeface="ＭＳ Ｐゴシック" charset="0"/>
                <a:cs typeface="ＭＳ Ｐゴシック" charset="0"/>
              </a:rPr>
              <a:t>Karşılıklı </a:t>
            </a:r>
            <a:r>
              <a:rPr lang="tr-TR" sz="2800" b="1" dirty="0" smtClean="0">
                <a:ea typeface="ＭＳ Ｐゴシック" charset="0"/>
                <a:cs typeface="ＭＳ Ｐゴシック" charset="0"/>
              </a:rPr>
              <a:t>Adli </a:t>
            </a:r>
            <a:r>
              <a:rPr lang="tr-TR" sz="2800" b="1" dirty="0">
                <a:ea typeface="ＭＳ Ｐゴシック" charset="0"/>
                <a:cs typeface="ＭＳ Ｐゴシック" charset="0"/>
              </a:rPr>
              <a:t>Yardım </a:t>
            </a:r>
            <a:r>
              <a:rPr lang="tr-TR" sz="2800" b="1" dirty="0" smtClean="0">
                <a:ea typeface="ＭＳ Ｐゴシック" charset="0"/>
                <a:cs typeface="ＭＳ Ｐゴシック" charset="0"/>
              </a:rPr>
              <a:t>(</a:t>
            </a:r>
            <a:r>
              <a:rPr lang="tr-TR" sz="2800" b="1" dirty="0" err="1" smtClean="0">
                <a:ea typeface="ＭＳ Ｐゴシック" charset="0"/>
                <a:cs typeface="ＭＳ Ｐゴシック" charset="0"/>
              </a:rPr>
              <a:t>MLA</a:t>
            </a:r>
            <a:r>
              <a:rPr lang="tr-TR" sz="2800" b="1" dirty="0" smtClean="0">
                <a:ea typeface="ＭＳ Ｐゴシック" charset="0"/>
                <a:cs typeface="ＭＳ Ｐゴシック" charset="0"/>
              </a:rPr>
              <a:t>) İşlemlerine </a:t>
            </a:r>
            <a:endParaRPr lang="tr-TR" sz="2800" b="1" dirty="0">
              <a:ea typeface="ＭＳ Ｐゴシック" charset="0"/>
              <a:cs typeface="ＭＳ Ｐゴシック" charset="0"/>
            </a:endParaRPr>
          </a:p>
          <a:p>
            <a:pPr algn="r">
              <a:lnSpc>
                <a:spcPct val="80000"/>
              </a:lnSpc>
            </a:pPr>
            <a:r>
              <a:rPr lang="tr-TR" sz="2800" b="1" dirty="0">
                <a:ea typeface="ＭＳ Ｐゴシック" charset="0"/>
                <a:cs typeface="ＭＳ Ｐゴシック" charset="0"/>
              </a:rPr>
              <a:t>Pratik Bakış</a:t>
            </a:r>
            <a:endParaRPr lang="en-GB" sz="28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337051" y="1048082"/>
            <a:ext cx="4057149" cy="5509200"/>
          </a:xfrm>
          <a:prstGeom prst="rect">
            <a:avLst/>
          </a:prstGeom>
        </p:spPr>
        <p:txBody>
          <a:bodyPr wrap="square">
            <a:spAutoFit/>
          </a:bodyPr>
          <a:lstStyle/>
          <a:p>
            <a:pPr marL="342900" indent="-342900" algn="just">
              <a:spcAft>
                <a:spcPts val="0"/>
              </a:spcAft>
              <a:buFont typeface="Wingdings" pitchFamily="2" charset="2"/>
              <a:buChar char="ü"/>
            </a:pPr>
            <a:r>
              <a:rPr lang="tr-TR" sz="2200" b="1" dirty="0" smtClean="0">
                <a:cs typeface="Arial" panose="020B0604020202020204" pitchFamily="34" charset="0"/>
              </a:rPr>
              <a:t>Adım 4, Varyasyon 7:</a:t>
            </a:r>
          </a:p>
          <a:p>
            <a:pPr marL="342900" indent="-342900" algn="just">
              <a:spcAft>
                <a:spcPts val="0"/>
              </a:spcAft>
              <a:buFont typeface="Arial" panose="020B0604020202020204" pitchFamily="34" charset="0"/>
              <a:buChar char="•"/>
            </a:pPr>
            <a:r>
              <a:rPr lang="tr-TR" sz="2200" i="1" dirty="0" smtClean="0">
                <a:cs typeface="Arial" panose="020B0604020202020204" pitchFamily="34" charset="0"/>
              </a:rPr>
              <a:t>Yerel Savcılık veya Mahkeme makamı, ikili veya çok taraflı antlaşma temelinde doğrudan yardım talep EDEMEZ - talep, daha fazla işlem yapılması için Merkez Savcılık veya Mahkeme Makamına gönderilir</a:t>
            </a:r>
            <a:endParaRPr lang="tr-TR" sz="2200" b="1" i="1" dirty="0" smtClean="0">
              <a:cs typeface="Arial" panose="020B0604020202020204" pitchFamily="34" charset="0"/>
            </a:endParaRPr>
          </a:p>
          <a:p>
            <a:pPr marL="342900" indent="-342900" algn="just">
              <a:spcAft>
                <a:spcPts val="0"/>
              </a:spcAft>
              <a:buFont typeface="Wingdings" pitchFamily="2" charset="2"/>
              <a:buChar char="ü"/>
            </a:pPr>
            <a:endParaRPr lang="tr-TR" sz="2200" b="1" i="1" dirty="0" smtClean="0">
              <a:cs typeface="Arial" panose="020B0604020202020204" pitchFamily="34" charset="0"/>
            </a:endParaRPr>
          </a:p>
          <a:p>
            <a:pPr marL="342900" indent="-342900" algn="just">
              <a:spcAft>
                <a:spcPts val="0"/>
              </a:spcAft>
              <a:buFont typeface="Wingdings" pitchFamily="2" charset="2"/>
              <a:buChar char="ü"/>
            </a:pPr>
            <a:r>
              <a:rPr lang="tr-TR" sz="2200" b="1" dirty="0" smtClean="0">
                <a:cs typeface="Arial" panose="020B0604020202020204" pitchFamily="34" charset="0"/>
              </a:rPr>
              <a:t>Adım 4, Varyasyon 8</a:t>
            </a:r>
            <a:r>
              <a:rPr lang="tr-TR" sz="2200" dirty="0" smtClean="0">
                <a:cs typeface="Arial" panose="020B0604020202020204" pitchFamily="34" charset="0"/>
              </a:rPr>
              <a:t>:</a:t>
            </a:r>
          </a:p>
          <a:p>
            <a:pPr marL="342900" indent="-342900" algn="just">
              <a:spcAft>
                <a:spcPts val="0"/>
              </a:spcAft>
              <a:buFont typeface="Arial" panose="020B0604020202020204" pitchFamily="34" charset="0"/>
              <a:buChar char="•"/>
            </a:pPr>
            <a:r>
              <a:rPr lang="tr-TR" sz="2200" i="1" dirty="0" smtClean="0">
                <a:cs typeface="Arial" panose="020B0604020202020204" pitchFamily="34" charset="0"/>
              </a:rPr>
              <a:t>Sizin ülkeniz?</a:t>
            </a:r>
          </a:p>
          <a:p>
            <a:pPr marL="342900" indent="-342900" algn="just">
              <a:spcAft>
                <a:spcPts val="0"/>
              </a:spcAft>
              <a:buFont typeface="Wingdings" pitchFamily="2" charset="2"/>
              <a:buChar char="ü"/>
            </a:pPr>
            <a:endParaRPr lang="tr-TR" sz="2200" b="1" dirty="0" smtClean="0">
              <a:cs typeface="Arial" panose="020B0604020202020204" pitchFamily="34" charset="0"/>
            </a:endParaRPr>
          </a:p>
          <a:p>
            <a:pPr marL="342900" indent="-342900" algn="just">
              <a:spcAft>
                <a:spcPts val="0"/>
              </a:spcAft>
              <a:buFont typeface="Wingdings" pitchFamily="2" charset="2"/>
              <a:buChar char="ü"/>
            </a:pPr>
            <a:endParaRPr lang="tr-TR" sz="2200" b="1" dirty="0" smtClean="0">
              <a:cs typeface="Arial" panose="020B0604020202020204" pitchFamily="34" charset="0"/>
            </a:endParaRPr>
          </a:p>
          <a:p>
            <a:pPr algn="just">
              <a:spcAft>
                <a:spcPts val="0"/>
              </a:spcAft>
            </a:pPr>
            <a:endParaRPr lang="tr-TR" sz="2200" i="1" dirty="0">
              <a:cs typeface="Arial" panose="020B0604020202020204" pitchFamily="34" charset="0"/>
            </a:endParaRPr>
          </a:p>
        </p:txBody>
      </p:sp>
      <p:pic>
        <p:nvPicPr>
          <p:cNvPr id="1026" name="Picture 2" descr="Global cybercrime economy generates over $1.5 trillion">
            <a:hlinkClick r:id="rId4"/>
            <a:extLst>
              <a:ext uri="{FF2B5EF4-FFF2-40B4-BE49-F238E27FC236}">
                <a16:creationId xmlns:a16="http://schemas.microsoft.com/office/drawing/2014/main" id="{922A0C7D-4714-43B2-A8B6-F78F73656C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72417" y="2566198"/>
            <a:ext cx="4109482" cy="2315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90468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34</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34</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tr-TR" sz="2800" b="1" dirty="0">
                <a:ea typeface="ＭＳ Ｐゴシック" charset="0"/>
                <a:cs typeface="ＭＳ Ｐゴシック" charset="0"/>
              </a:rPr>
              <a:t>Karşılıklı </a:t>
            </a:r>
            <a:r>
              <a:rPr lang="tr-TR" sz="2800" b="1" dirty="0" smtClean="0">
                <a:ea typeface="ＭＳ Ｐゴシック" charset="0"/>
                <a:cs typeface="ＭＳ Ｐゴシック" charset="0"/>
              </a:rPr>
              <a:t>Adli Yardım (</a:t>
            </a:r>
            <a:r>
              <a:rPr lang="tr-TR" sz="2800" b="1" dirty="0" err="1" smtClean="0">
                <a:ea typeface="ＭＳ Ｐゴシック" charset="0"/>
                <a:cs typeface="ＭＳ Ｐゴシック" charset="0"/>
              </a:rPr>
              <a:t>MLA</a:t>
            </a:r>
            <a:r>
              <a:rPr lang="tr-TR" sz="2800" b="1" dirty="0" smtClean="0">
                <a:ea typeface="ＭＳ Ｐゴシック" charset="0"/>
                <a:cs typeface="ＭＳ Ｐゴシック" charset="0"/>
              </a:rPr>
              <a:t>) İşlemlerine </a:t>
            </a:r>
            <a:endParaRPr lang="tr-TR" sz="2800" b="1" dirty="0">
              <a:ea typeface="ＭＳ Ｐゴシック" charset="0"/>
              <a:cs typeface="ＭＳ Ｐゴシック" charset="0"/>
            </a:endParaRPr>
          </a:p>
          <a:p>
            <a:pPr algn="r">
              <a:lnSpc>
                <a:spcPct val="80000"/>
              </a:lnSpc>
            </a:pPr>
            <a:r>
              <a:rPr lang="tr-TR" sz="2800" b="1" dirty="0">
                <a:ea typeface="ＭＳ Ｐゴシック" charset="0"/>
                <a:cs typeface="ＭＳ Ｐゴシック" charset="0"/>
              </a:rPr>
              <a:t>Pratik Bakış</a:t>
            </a:r>
            <a:endParaRPr lang="en-GB" sz="28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88522" y="1099321"/>
            <a:ext cx="4572000" cy="5170646"/>
          </a:xfrm>
          <a:prstGeom prst="rect">
            <a:avLst/>
          </a:prstGeom>
        </p:spPr>
        <p:txBody>
          <a:bodyPr>
            <a:spAutoFit/>
          </a:bodyPr>
          <a:lstStyle/>
          <a:p>
            <a:pPr marL="342900" indent="-342900">
              <a:spcAft>
                <a:spcPts val="0"/>
              </a:spcAft>
              <a:buFont typeface="Wingdings" pitchFamily="2" charset="2"/>
              <a:buChar char="ü"/>
            </a:pPr>
            <a:r>
              <a:rPr lang="tr-TR" sz="2200" b="1" dirty="0" smtClean="0">
                <a:cs typeface="Arial" panose="020B0604020202020204" pitchFamily="34" charset="0"/>
              </a:rPr>
              <a:t>Adım 5</a:t>
            </a:r>
            <a:r>
              <a:rPr lang="tr-TR" sz="2200" dirty="0" smtClean="0">
                <a:cs typeface="Arial" panose="020B0604020202020204" pitchFamily="34" charset="0"/>
              </a:rPr>
              <a:t>:</a:t>
            </a:r>
            <a:r>
              <a:rPr lang="tr-TR" sz="2200" b="1" dirty="0" smtClean="0">
                <a:cs typeface="Arial" panose="020B0604020202020204" pitchFamily="34" charset="0"/>
              </a:rPr>
              <a:t> </a:t>
            </a:r>
            <a:r>
              <a:rPr lang="tr-TR" sz="2200" i="1" dirty="0" smtClean="0">
                <a:cs typeface="Arial" panose="020B0604020202020204" pitchFamily="34" charset="0"/>
              </a:rPr>
              <a:t>Karşılıklı Hukuki Yardım Talep Mektubu gönderilir ve Merkezi veya Yürütme Makamı bir süre cevap bekler.</a:t>
            </a:r>
          </a:p>
          <a:p>
            <a:pPr>
              <a:spcAft>
                <a:spcPts val="0"/>
              </a:spcAft>
            </a:pPr>
            <a:endParaRPr lang="tr-TR" sz="2200" i="1" dirty="0" smtClean="0">
              <a:cs typeface="Arial" panose="020B0604020202020204" pitchFamily="34" charset="0"/>
            </a:endParaRPr>
          </a:p>
          <a:p>
            <a:pPr marL="342900" indent="-342900">
              <a:spcAft>
                <a:spcPts val="0"/>
              </a:spcAft>
              <a:buFont typeface="Arial" panose="020B0604020202020204" pitchFamily="34" charset="0"/>
              <a:buChar char="•"/>
            </a:pPr>
            <a:r>
              <a:rPr lang="tr-TR" sz="2200" b="1" i="1" dirty="0" smtClean="0">
                <a:cs typeface="Arial" panose="020B0604020202020204" pitchFamily="34" charset="0"/>
              </a:rPr>
              <a:t>Soru: beklerken neler yapılabilir?</a:t>
            </a:r>
          </a:p>
          <a:p>
            <a:pPr marL="342900" indent="-342900">
              <a:spcAft>
                <a:spcPts val="0"/>
              </a:spcAft>
              <a:buFont typeface="Arial" panose="020B0604020202020204" pitchFamily="34" charset="0"/>
              <a:buChar char="•"/>
            </a:pPr>
            <a:endParaRPr lang="tr-TR" sz="2200" i="1" dirty="0" smtClean="0">
              <a:cs typeface="Arial" panose="020B0604020202020204" pitchFamily="34" charset="0"/>
            </a:endParaRPr>
          </a:p>
          <a:p>
            <a:pPr marL="342900" indent="-342900">
              <a:spcAft>
                <a:spcPts val="0"/>
              </a:spcAft>
              <a:buFont typeface="Wingdings" pitchFamily="2" charset="2"/>
              <a:buChar char="ü"/>
            </a:pPr>
            <a:r>
              <a:rPr lang="tr-TR" sz="2200" b="1" dirty="0" smtClean="0">
                <a:cs typeface="Arial" panose="020B0604020202020204" pitchFamily="34" charset="0"/>
              </a:rPr>
              <a:t>Adım 6</a:t>
            </a:r>
            <a:r>
              <a:rPr lang="tr-TR" sz="2200" dirty="0" smtClean="0">
                <a:cs typeface="Arial" panose="020B0604020202020204" pitchFamily="34" charset="0"/>
              </a:rPr>
              <a:t>: </a:t>
            </a:r>
            <a:r>
              <a:rPr lang="tr-TR" sz="2200" i="1" dirty="0" smtClean="0">
                <a:cs typeface="Arial" panose="020B0604020202020204" pitchFamily="34" charset="0"/>
              </a:rPr>
              <a:t>MLA Talep Mektubu, Talep Edilen Devletin Merkezi veya Yürütme Makamı tarafından alınır</a:t>
            </a:r>
          </a:p>
          <a:p>
            <a:pPr marL="342900" indent="-342900">
              <a:spcAft>
                <a:spcPts val="0"/>
              </a:spcAft>
              <a:buFont typeface="Wingdings" pitchFamily="2" charset="2"/>
              <a:buChar char="ü"/>
            </a:pPr>
            <a:endParaRPr lang="tr-TR" sz="2200" i="1" dirty="0" smtClean="0">
              <a:cs typeface="Arial" panose="020B0604020202020204" pitchFamily="34" charset="0"/>
            </a:endParaRPr>
          </a:p>
          <a:p>
            <a:pPr marL="342900" indent="-342900">
              <a:spcAft>
                <a:spcPts val="0"/>
              </a:spcAft>
              <a:buFont typeface="Arial" panose="020B0604020202020204" pitchFamily="34" charset="0"/>
              <a:buChar char="•"/>
            </a:pPr>
            <a:r>
              <a:rPr lang="tr-TR" sz="2200" b="1" i="1" dirty="0" smtClean="0">
                <a:cs typeface="Arial" panose="020B0604020202020204" pitchFamily="34" charset="0"/>
              </a:rPr>
              <a:t>Tüm varyasyonlar karşı tarafta da mümkündür!</a:t>
            </a:r>
            <a:endParaRPr lang="tr-TR" sz="2200" b="1" dirty="0">
              <a:cs typeface="Arial" panose="020B0604020202020204" pitchFamily="34" charset="0"/>
            </a:endParaRPr>
          </a:p>
        </p:txBody>
      </p:sp>
      <p:sp>
        <p:nvSpPr>
          <p:cNvPr id="11" name="Rectangle 10">
            <a:extLst>
              <a:ext uri="{FF2B5EF4-FFF2-40B4-BE49-F238E27FC236}">
                <a16:creationId xmlns:a16="http://schemas.microsoft.com/office/drawing/2014/main" id="{0B60D565-6283-1748-95F5-67F9DB5E2D82}"/>
              </a:ext>
            </a:extLst>
          </p:cNvPr>
          <p:cNvSpPr/>
          <p:nvPr/>
        </p:nvSpPr>
        <p:spPr>
          <a:xfrm>
            <a:off x="4572000" y="1006988"/>
            <a:ext cx="4572000" cy="5262979"/>
          </a:xfrm>
          <a:prstGeom prst="rect">
            <a:avLst/>
          </a:prstGeom>
        </p:spPr>
        <p:txBody>
          <a:bodyPr>
            <a:spAutoFit/>
          </a:bodyPr>
          <a:lstStyle/>
          <a:p>
            <a:pPr marL="342900" indent="-342900">
              <a:spcAft>
                <a:spcPts val="0"/>
              </a:spcAft>
              <a:buFont typeface="Wingdings" pitchFamily="2" charset="2"/>
              <a:buChar char="ü"/>
            </a:pPr>
            <a:r>
              <a:rPr lang="tr-TR" sz="2100" b="1" dirty="0" smtClean="0">
                <a:cs typeface="Arial" panose="020B0604020202020204" pitchFamily="34" charset="0"/>
              </a:rPr>
              <a:t>Adım 7</a:t>
            </a:r>
            <a:r>
              <a:rPr lang="tr-TR" sz="2100" dirty="0" smtClean="0">
                <a:cs typeface="Arial" panose="020B0604020202020204" pitchFamily="34" charset="0"/>
              </a:rPr>
              <a:t>:</a:t>
            </a:r>
            <a:r>
              <a:rPr lang="tr-TR" sz="2100" b="1" dirty="0" smtClean="0">
                <a:cs typeface="Arial" panose="020B0604020202020204" pitchFamily="34" charset="0"/>
              </a:rPr>
              <a:t> </a:t>
            </a:r>
            <a:r>
              <a:rPr lang="tr-TR" sz="2100" i="1" dirty="0" smtClean="0">
                <a:cs typeface="Arial" panose="020B0604020202020204" pitchFamily="34" charset="0"/>
              </a:rPr>
              <a:t>Talep edilen devletin Merkezi veya Yürütme Makamı, Talep Mektubunu yerine getirir ve cevabı / delilleri talep eden Devletin Merkezi veya Yürütme Makamına veya Talep Eden Makama geri gönderir</a:t>
            </a:r>
          </a:p>
          <a:p>
            <a:pPr marL="342900" indent="-342900">
              <a:spcAft>
                <a:spcPts val="0"/>
              </a:spcAft>
              <a:buFont typeface="Arial" panose="020B0604020202020204" pitchFamily="34" charset="0"/>
              <a:buChar char="•"/>
            </a:pPr>
            <a:endParaRPr lang="tr-TR" sz="2100" i="1" dirty="0" smtClean="0">
              <a:cs typeface="Arial" panose="020B0604020202020204" pitchFamily="34" charset="0"/>
            </a:endParaRPr>
          </a:p>
          <a:p>
            <a:pPr marL="342900" indent="-342900">
              <a:spcAft>
                <a:spcPts val="0"/>
              </a:spcAft>
              <a:buFont typeface="Wingdings" pitchFamily="2" charset="2"/>
              <a:buChar char="ü"/>
            </a:pPr>
            <a:r>
              <a:rPr lang="tr-TR" sz="2100" b="1" dirty="0" smtClean="0">
                <a:cs typeface="Arial" panose="020B0604020202020204" pitchFamily="34" charset="0"/>
              </a:rPr>
              <a:t>Adım 8</a:t>
            </a:r>
            <a:r>
              <a:rPr lang="tr-TR" sz="2100" dirty="0" smtClean="0">
                <a:cs typeface="Arial" panose="020B0604020202020204" pitchFamily="34" charset="0"/>
              </a:rPr>
              <a:t>:</a:t>
            </a:r>
            <a:r>
              <a:rPr lang="tr-TR" sz="2100" b="1" dirty="0" smtClean="0">
                <a:cs typeface="Arial" panose="020B0604020202020204" pitchFamily="34" charset="0"/>
              </a:rPr>
              <a:t> MLA prosedürünü başlatan yerel makam yanıt alır</a:t>
            </a:r>
          </a:p>
          <a:p>
            <a:pPr marL="342900" indent="-342900">
              <a:spcAft>
                <a:spcPts val="0"/>
              </a:spcAft>
              <a:buFont typeface="Wingdings" pitchFamily="2" charset="2"/>
              <a:buChar char="ü"/>
            </a:pPr>
            <a:endParaRPr lang="tr-TR" sz="2100" b="1" dirty="0" smtClean="0">
              <a:cs typeface="Arial" panose="020B0604020202020204" pitchFamily="34" charset="0"/>
            </a:endParaRPr>
          </a:p>
          <a:p>
            <a:pPr marL="342900" indent="-342900">
              <a:spcAft>
                <a:spcPts val="0"/>
              </a:spcAft>
              <a:buFont typeface="Wingdings" pitchFamily="2" charset="2"/>
              <a:buChar char="ü"/>
            </a:pPr>
            <a:r>
              <a:rPr lang="tr-TR" sz="2100" b="1" dirty="0" smtClean="0">
                <a:cs typeface="Arial" panose="020B0604020202020204" pitchFamily="34" charset="0"/>
              </a:rPr>
              <a:t>Adım 9</a:t>
            </a:r>
            <a:r>
              <a:rPr lang="tr-TR" sz="2100" dirty="0" smtClean="0">
                <a:cs typeface="Arial" panose="020B0604020202020204" pitchFamily="34" charset="0"/>
              </a:rPr>
              <a:t>: </a:t>
            </a:r>
            <a:r>
              <a:rPr lang="tr-TR" sz="2100" i="1" dirty="0" smtClean="0">
                <a:cs typeface="Arial" panose="020B0604020202020204" pitchFamily="34" charset="0"/>
              </a:rPr>
              <a:t>yerel makam yanıtı inceler ve ek MLA Talep Mektupları dahil olmak üzere sonraki adımlar hakkında karar verir</a:t>
            </a:r>
            <a:endParaRPr lang="tr-TR" sz="2100" dirty="0">
              <a:cs typeface="Arial" panose="020B0604020202020204" pitchFamily="34" charset="0"/>
            </a:endParaRPr>
          </a:p>
        </p:txBody>
      </p:sp>
    </p:spTree>
    <p:extLst>
      <p:ext uri="{BB962C8B-B14F-4D97-AF65-F5344CB8AC3E}">
        <p14:creationId xmlns:p14="http://schemas.microsoft.com/office/powerpoint/2010/main" val="19774224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35</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35</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tr-TR" sz="2800" b="1" dirty="0">
                <a:ea typeface="ＭＳ Ｐゴシック" charset="0"/>
                <a:cs typeface="ＭＳ Ｐゴシック" charset="0"/>
              </a:rPr>
              <a:t>Karşılıklı </a:t>
            </a:r>
            <a:r>
              <a:rPr lang="tr-TR" sz="2800" b="1" dirty="0" smtClean="0">
                <a:ea typeface="ＭＳ Ｐゴシック" charset="0"/>
                <a:cs typeface="ＭＳ Ｐゴシック" charset="0"/>
              </a:rPr>
              <a:t>Adli </a:t>
            </a:r>
            <a:r>
              <a:rPr lang="tr-TR" sz="2800" b="1" dirty="0">
                <a:ea typeface="ＭＳ Ｐゴシック" charset="0"/>
                <a:cs typeface="ＭＳ Ｐゴシック" charset="0"/>
              </a:rPr>
              <a:t>Yardım </a:t>
            </a:r>
            <a:r>
              <a:rPr lang="tr-TR" sz="2800" b="1" dirty="0" smtClean="0">
                <a:ea typeface="ＭＳ Ｐゴシック" charset="0"/>
                <a:cs typeface="ＭＳ Ｐゴシック" charset="0"/>
              </a:rPr>
              <a:t>(</a:t>
            </a:r>
            <a:r>
              <a:rPr lang="tr-TR" sz="2800" b="1" dirty="0" err="1" smtClean="0">
                <a:ea typeface="ＭＳ Ｐゴシック" charset="0"/>
                <a:cs typeface="ＭＳ Ｐゴシック" charset="0"/>
              </a:rPr>
              <a:t>MLA</a:t>
            </a:r>
            <a:r>
              <a:rPr lang="tr-TR" sz="2800" b="1" dirty="0" smtClean="0">
                <a:ea typeface="ＭＳ Ｐゴシック" charset="0"/>
                <a:cs typeface="ＭＳ Ｐゴシック" charset="0"/>
              </a:rPr>
              <a:t>) İşlemlerine </a:t>
            </a:r>
            <a:endParaRPr lang="tr-TR" sz="2800" b="1" dirty="0">
              <a:ea typeface="ＭＳ Ｐゴシック" charset="0"/>
              <a:cs typeface="ＭＳ Ｐゴシック" charset="0"/>
            </a:endParaRPr>
          </a:p>
          <a:p>
            <a:pPr algn="r">
              <a:lnSpc>
                <a:spcPct val="80000"/>
              </a:lnSpc>
            </a:pPr>
            <a:r>
              <a:rPr lang="tr-TR" sz="2800" b="1" dirty="0">
                <a:ea typeface="ＭＳ Ｐゴシック" charset="0"/>
                <a:cs typeface="ＭＳ Ｐゴシック" charset="0"/>
              </a:rPr>
              <a:t>Pratik Bakış</a:t>
            </a:r>
            <a:endParaRPr lang="en-GB" sz="28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graphicFrame>
        <p:nvGraphicFramePr>
          <p:cNvPr id="6" name="Diagram 5">
            <a:extLst>
              <a:ext uri="{FF2B5EF4-FFF2-40B4-BE49-F238E27FC236}">
                <a16:creationId xmlns:a16="http://schemas.microsoft.com/office/drawing/2014/main" id="{81F5343C-3B8C-4F05-911D-60641D1FCDF7}"/>
              </a:ext>
            </a:extLst>
          </p:cNvPr>
          <p:cNvGraphicFramePr/>
          <p:nvPr>
            <p:extLst>
              <p:ext uri="{D42A27DB-BD31-4B8C-83A1-F6EECF244321}">
                <p14:modId xmlns:p14="http://schemas.microsoft.com/office/powerpoint/2010/main" val="2876080148"/>
              </p:ext>
            </p:extLst>
          </p:nvPr>
        </p:nvGraphicFramePr>
        <p:xfrm>
          <a:off x="1039325" y="989546"/>
          <a:ext cx="7330301" cy="54278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27884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
                                            <p:graphicEl>
                                              <a:dgm id="{B11FE610-347E-4DC6-963D-5A8D93D8B534}"/>
                                            </p:graphicEl>
                                          </p:spTgt>
                                        </p:tgtEl>
                                        <p:attrNameLst>
                                          <p:attrName>style.visibility</p:attrName>
                                        </p:attrNameLst>
                                      </p:cBhvr>
                                      <p:to>
                                        <p:strVal val="visible"/>
                                      </p:to>
                                    </p:set>
                                    <p:anim calcmode="lin" valueType="num">
                                      <p:cBhvr additive="base">
                                        <p:cTn id="7" dur="750" fill="hold"/>
                                        <p:tgtEl>
                                          <p:spTgt spid="6">
                                            <p:graphicEl>
                                              <a:dgm id="{B11FE610-347E-4DC6-963D-5A8D93D8B534}"/>
                                            </p:graphicEl>
                                          </p:spTgt>
                                        </p:tgtEl>
                                        <p:attrNameLst>
                                          <p:attrName>ppt_x</p:attrName>
                                        </p:attrNameLst>
                                      </p:cBhvr>
                                      <p:tavLst>
                                        <p:tav tm="0">
                                          <p:val>
                                            <p:strVal val="#ppt_x"/>
                                          </p:val>
                                        </p:tav>
                                        <p:tav tm="100000">
                                          <p:val>
                                            <p:strVal val="#ppt_x"/>
                                          </p:val>
                                        </p:tav>
                                      </p:tavLst>
                                    </p:anim>
                                    <p:anim calcmode="lin" valueType="num">
                                      <p:cBhvr additive="base">
                                        <p:cTn id="8" dur="750" fill="hold"/>
                                        <p:tgtEl>
                                          <p:spTgt spid="6">
                                            <p:graphicEl>
                                              <a:dgm id="{B11FE610-347E-4DC6-963D-5A8D93D8B534}"/>
                                            </p:graphicEl>
                                          </p:spTgt>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2" presetClass="entr" presetSubtype="1" fill="hold" grpId="0" nodeType="afterEffect">
                                  <p:stCondLst>
                                    <p:cond delay="0"/>
                                  </p:stCondLst>
                                  <p:childTnLst>
                                    <p:set>
                                      <p:cBhvr>
                                        <p:cTn id="11" dur="1" fill="hold">
                                          <p:stCondLst>
                                            <p:cond delay="0"/>
                                          </p:stCondLst>
                                        </p:cTn>
                                        <p:tgtEl>
                                          <p:spTgt spid="6">
                                            <p:graphicEl>
                                              <a:dgm id="{9D632434-7AD9-454C-A5B8-907A8A8AE164}"/>
                                            </p:graphicEl>
                                          </p:spTgt>
                                        </p:tgtEl>
                                        <p:attrNameLst>
                                          <p:attrName>style.visibility</p:attrName>
                                        </p:attrNameLst>
                                      </p:cBhvr>
                                      <p:to>
                                        <p:strVal val="visible"/>
                                      </p:to>
                                    </p:set>
                                    <p:anim calcmode="lin" valueType="num">
                                      <p:cBhvr additive="base">
                                        <p:cTn id="12" dur="750" fill="hold"/>
                                        <p:tgtEl>
                                          <p:spTgt spid="6">
                                            <p:graphicEl>
                                              <a:dgm id="{9D632434-7AD9-454C-A5B8-907A8A8AE164}"/>
                                            </p:graphicEl>
                                          </p:spTgt>
                                        </p:tgtEl>
                                        <p:attrNameLst>
                                          <p:attrName>ppt_x</p:attrName>
                                        </p:attrNameLst>
                                      </p:cBhvr>
                                      <p:tavLst>
                                        <p:tav tm="0">
                                          <p:val>
                                            <p:strVal val="#ppt_x"/>
                                          </p:val>
                                        </p:tav>
                                        <p:tav tm="100000">
                                          <p:val>
                                            <p:strVal val="#ppt_x"/>
                                          </p:val>
                                        </p:tav>
                                      </p:tavLst>
                                    </p:anim>
                                    <p:anim calcmode="lin" valueType="num">
                                      <p:cBhvr additive="base">
                                        <p:cTn id="13" dur="750" fill="hold"/>
                                        <p:tgtEl>
                                          <p:spTgt spid="6">
                                            <p:graphicEl>
                                              <a:dgm id="{9D632434-7AD9-454C-A5B8-907A8A8AE164}"/>
                                            </p:graphicEl>
                                          </p:spTgt>
                                        </p:tgtEl>
                                        <p:attrNameLst>
                                          <p:attrName>ppt_y</p:attrName>
                                        </p:attrNameLst>
                                      </p:cBhvr>
                                      <p:tavLst>
                                        <p:tav tm="0">
                                          <p:val>
                                            <p:strVal val="0-#ppt_h/2"/>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6">
                                            <p:graphicEl>
                                              <a:dgm id="{5E518954-471A-4A0A-8052-11BC5FD08113}"/>
                                            </p:graphicEl>
                                          </p:spTgt>
                                        </p:tgtEl>
                                        <p:attrNameLst>
                                          <p:attrName>style.visibility</p:attrName>
                                        </p:attrNameLst>
                                      </p:cBhvr>
                                      <p:to>
                                        <p:strVal val="visible"/>
                                      </p:to>
                                    </p:set>
                                    <p:anim calcmode="lin" valueType="num">
                                      <p:cBhvr additive="base">
                                        <p:cTn id="17" dur="750" fill="hold"/>
                                        <p:tgtEl>
                                          <p:spTgt spid="6">
                                            <p:graphicEl>
                                              <a:dgm id="{5E518954-471A-4A0A-8052-11BC5FD08113}"/>
                                            </p:graphicEl>
                                          </p:spTgt>
                                        </p:tgtEl>
                                        <p:attrNameLst>
                                          <p:attrName>ppt_x</p:attrName>
                                        </p:attrNameLst>
                                      </p:cBhvr>
                                      <p:tavLst>
                                        <p:tav tm="0">
                                          <p:val>
                                            <p:strVal val="#ppt_x"/>
                                          </p:val>
                                        </p:tav>
                                        <p:tav tm="100000">
                                          <p:val>
                                            <p:strVal val="#ppt_x"/>
                                          </p:val>
                                        </p:tav>
                                      </p:tavLst>
                                    </p:anim>
                                    <p:anim calcmode="lin" valueType="num">
                                      <p:cBhvr additive="base">
                                        <p:cTn id="18" dur="750" fill="hold"/>
                                        <p:tgtEl>
                                          <p:spTgt spid="6">
                                            <p:graphicEl>
                                              <a:dgm id="{5E518954-471A-4A0A-8052-11BC5FD08113}"/>
                                            </p:graphicEl>
                                          </p:spTgt>
                                        </p:tgtEl>
                                        <p:attrNameLst>
                                          <p:attrName>ppt_y</p:attrName>
                                        </p:attrNameLst>
                                      </p:cBhvr>
                                      <p:tavLst>
                                        <p:tav tm="0">
                                          <p:val>
                                            <p:strVal val="0-#ppt_h/2"/>
                                          </p:val>
                                        </p:tav>
                                        <p:tav tm="100000">
                                          <p:val>
                                            <p:strVal val="#ppt_y"/>
                                          </p:val>
                                        </p:tav>
                                      </p:tavLst>
                                    </p:anim>
                                  </p:childTnLst>
                                </p:cTn>
                              </p:par>
                            </p:childTnLst>
                          </p:cTn>
                        </p:par>
                        <p:par>
                          <p:cTn id="19" fill="hold">
                            <p:stCondLst>
                              <p:cond delay="2250"/>
                            </p:stCondLst>
                            <p:childTnLst>
                              <p:par>
                                <p:cTn id="20" presetID="2" presetClass="entr" presetSubtype="1" fill="hold" grpId="0" nodeType="afterEffect">
                                  <p:stCondLst>
                                    <p:cond delay="0"/>
                                  </p:stCondLst>
                                  <p:childTnLst>
                                    <p:set>
                                      <p:cBhvr>
                                        <p:cTn id="21" dur="1" fill="hold">
                                          <p:stCondLst>
                                            <p:cond delay="0"/>
                                          </p:stCondLst>
                                        </p:cTn>
                                        <p:tgtEl>
                                          <p:spTgt spid="6">
                                            <p:graphicEl>
                                              <a:dgm id="{E307F77B-0ACB-4F07-895E-E85A60F4A63D}"/>
                                            </p:graphicEl>
                                          </p:spTgt>
                                        </p:tgtEl>
                                        <p:attrNameLst>
                                          <p:attrName>style.visibility</p:attrName>
                                        </p:attrNameLst>
                                      </p:cBhvr>
                                      <p:to>
                                        <p:strVal val="visible"/>
                                      </p:to>
                                    </p:set>
                                    <p:anim calcmode="lin" valueType="num">
                                      <p:cBhvr additive="base">
                                        <p:cTn id="22" dur="750" fill="hold"/>
                                        <p:tgtEl>
                                          <p:spTgt spid="6">
                                            <p:graphicEl>
                                              <a:dgm id="{E307F77B-0ACB-4F07-895E-E85A60F4A63D}"/>
                                            </p:graphicEl>
                                          </p:spTgt>
                                        </p:tgtEl>
                                        <p:attrNameLst>
                                          <p:attrName>ppt_x</p:attrName>
                                        </p:attrNameLst>
                                      </p:cBhvr>
                                      <p:tavLst>
                                        <p:tav tm="0">
                                          <p:val>
                                            <p:strVal val="#ppt_x"/>
                                          </p:val>
                                        </p:tav>
                                        <p:tav tm="100000">
                                          <p:val>
                                            <p:strVal val="#ppt_x"/>
                                          </p:val>
                                        </p:tav>
                                      </p:tavLst>
                                    </p:anim>
                                    <p:anim calcmode="lin" valueType="num">
                                      <p:cBhvr additive="base">
                                        <p:cTn id="23" dur="750" fill="hold"/>
                                        <p:tgtEl>
                                          <p:spTgt spid="6">
                                            <p:graphicEl>
                                              <a:dgm id="{E307F77B-0ACB-4F07-895E-E85A60F4A63D}"/>
                                            </p:graphicEl>
                                          </p:spTgt>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2" presetClass="entr" presetSubtype="1" fill="hold" grpId="0" nodeType="afterEffect">
                                  <p:stCondLst>
                                    <p:cond delay="0"/>
                                  </p:stCondLst>
                                  <p:childTnLst>
                                    <p:set>
                                      <p:cBhvr>
                                        <p:cTn id="26" dur="1" fill="hold">
                                          <p:stCondLst>
                                            <p:cond delay="0"/>
                                          </p:stCondLst>
                                        </p:cTn>
                                        <p:tgtEl>
                                          <p:spTgt spid="6">
                                            <p:graphicEl>
                                              <a:dgm id="{FA0C563D-4AC4-49D4-8B82-2B3DA636C5B8}"/>
                                            </p:graphicEl>
                                          </p:spTgt>
                                        </p:tgtEl>
                                        <p:attrNameLst>
                                          <p:attrName>style.visibility</p:attrName>
                                        </p:attrNameLst>
                                      </p:cBhvr>
                                      <p:to>
                                        <p:strVal val="visible"/>
                                      </p:to>
                                    </p:set>
                                    <p:anim calcmode="lin" valueType="num">
                                      <p:cBhvr additive="base">
                                        <p:cTn id="27" dur="750" fill="hold"/>
                                        <p:tgtEl>
                                          <p:spTgt spid="6">
                                            <p:graphicEl>
                                              <a:dgm id="{FA0C563D-4AC4-49D4-8B82-2B3DA636C5B8}"/>
                                            </p:graphicEl>
                                          </p:spTgt>
                                        </p:tgtEl>
                                        <p:attrNameLst>
                                          <p:attrName>ppt_x</p:attrName>
                                        </p:attrNameLst>
                                      </p:cBhvr>
                                      <p:tavLst>
                                        <p:tav tm="0">
                                          <p:val>
                                            <p:strVal val="#ppt_x"/>
                                          </p:val>
                                        </p:tav>
                                        <p:tav tm="100000">
                                          <p:val>
                                            <p:strVal val="#ppt_x"/>
                                          </p:val>
                                        </p:tav>
                                      </p:tavLst>
                                    </p:anim>
                                    <p:anim calcmode="lin" valueType="num">
                                      <p:cBhvr additive="base">
                                        <p:cTn id="28" dur="750" fill="hold"/>
                                        <p:tgtEl>
                                          <p:spTgt spid="6">
                                            <p:graphicEl>
                                              <a:dgm id="{FA0C563D-4AC4-49D4-8B82-2B3DA636C5B8}"/>
                                            </p:graphicEl>
                                          </p:spTgt>
                                        </p:tgtEl>
                                        <p:attrNameLst>
                                          <p:attrName>ppt_y</p:attrName>
                                        </p:attrNameLst>
                                      </p:cBhvr>
                                      <p:tavLst>
                                        <p:tav tm="0">
                                          <p:val>
                                            <p:strVal val="0-#ppt_h/2"/>
                                          </p:val>
                                        </p:tav>
                                        <p:tav tm="100000">
                                          <p:val>
                                            <p:strVal val="#ppt_y"/>
                                          </p:val>
                                        </p:tav>
                                      </p:tavLst>
                                    </p:anim>
                                  </p:childTnLst>
                                </p:cTn>
                              </p:par>
                            </p:childTnLst>
                          </p:cTn>
                        </p:par>
                        <p:par>
                          <p:cTn id="29" fill="hold">
                            <p:stCondLst>
                              <p:cond delay="3750"/>
                            </p:stCondLst>
                            <p:childTnLst>
                              <p:par>
                                <p:cTn id="30" presetID="2" presetClass="entr" presetSubtype="1" fill="hold" grpId="0" nodeType="afterEffect">
                                  <p:stCondLst>
                                    <p:cond delay="0"/>
                                  </p:stCondLst>
                                  <p:childTnLst>
                                    <p:set>
                                      <p:cBhvr>
                                        <p:cTn id="31" dur="1" fill="hold">
                                          <p:stCondLst>
                                            <p:cond delay="0"/>
                                          </p:stCondLst>
                                        </p:cTn>
                                        <p:tgtEl>
                                          <p:spTgt spid="6">
                                            <p:graphicEl>
                                              <a:dgm id="{AE8D6596-348E-4ED8-990E-2F72A02FE46C}"/>
                                            </p:graphicEl>
                                          </p:spTgt>
                                        </p:tgtEl>
                                        <p:attrNameLst>
                                          <p:attrName>style.visibility</p:attrName>
                                        </p:attrNameLst>
                                      </p:cBhvr>
                                      <p:to>
                                        <p:strVal val="visible"/>
                                      </p:to>
                                    </p:set>
                                    <p:anim calcmode="lin" valueType="num">
                                      <p:cBhvr additive="base">
                                        <p:cTn id="32" dur="750" fill="hold"/>
                                        <p:tgtEl>
                                          <p:spTgt spid="6">
                                            <p:graphicEl>
                                              <a:dgm id="{AE8D6596-348E-4ED8-990E-2F72A02FE46C}"/>
                                            </p:graphicEl>
                                          </p:spTgt>
                                        </p:tgtEl>
                                        <p:attrNameLst>
                                          <p:attrName>ppt_x</p:attrName>
                                        </p:attrNameLst>
                                      </p:cBhvr>
                                      <p:tavLst>
                                        <p:tav tm="0">
                                          <p:val>
                                            <p:strVal val="#ppt_x"/>
                                          </p:val>
                                        </p:tav>
                                        <p:tav tm="100000">
                                          <p:val>
                                            <p:strVal val="#ppt_x"/>
                                          </p:val>
                                        </p:tav>
                                      </p:tavLst>
                                    </p:anim>
                                    <p:anim calcmode="lin" valueType="num">
                                      <p:cBhvr additive="base">
                                        <p:cTn id="33" dur="750" fill="hold"/>
                                        <p:tgtEl>
                                          <p:spTgt spid="6">
                                            <p:graphicEl>
                                              <a:dgm id="{AE8D6596-348E-4ED8-990E-2F72A02FE46C}"/>
                                            </p:graphicEl>
                                          </p:spTgt>
                                        </p:tgtEl>
                                        <p:attrNameLst>
                                          <p:attrName>ppt_y</p:attrName>
                                        </p:attrNameLst>
                                      </p:cBhvr>
                                      <p:tavLst>
                                        <p:tav tm="0">
                                          <p:val>
                                            <p:strVal val="0-#ppt_h/2"/>
                                          </p:val>
                                        </p:tav>
                                        <p:tav tm="100000">
                                          <p:val>
                                            <p:strVal val="#ppt_y"/>
                                          </p:val>
                                        </p:tav>
                                      </p:tavLst>
                                    </p:anim>
                                  </p:childTnLst>
                                </p:cTn>
                              </p:par>
                            </p:childTnLst>
                          </p:cTn>
                        </p:par>
                        <p:par>
                          <p:cTn id="34" fill="hold">
                            <p:stCondLst>
                              <p:cond delay="4500"/>
                            </p:stCondLst>
                            <p:childTnLst>
                              <p:par>
                                <p:cTn id="35" presetID="2" presetClass="entr" presetSubtype="1" fill="hold" grpId="0" nodeType="afterEffect">
                                  <p:stCondLst>
                                    <p:cond delay="0"/>
                                  </p:stCondLst>
                                  <p:childTnLst>
                                    <p:set>
                                      <p:cBhvr>
                                        <p:cTn id="36" dur="1" fill="hold">
                                          <p:stCondLst>
                                            <p:cond delay="0"/>
                                          </p:stCondLst>
                                        </p:cTn>
                                        <p:tgtEl>
                                          <p:spTgt spid="6">
                                            <p:graphicEl>
                                              <a:dgm id="{872E5D92-8A5B-4F0B-A582-AD2EC26DE1F1}"/>
                                            </p:graphicEl>
                                          </p:spTgt>
                                        </p:tgtEl>
                                        <p:attrNameLst>
                                          <p:attrName>style.visibility</p:attrName>
                                        </p:attrNameLst>
                                      </p:cBhvr>
                                      <p:to>
                                        <p:strVal val="visible"/>
                                      </p:to>
                                    </p:set>
                                    <p:anim calcmode="lin" valueType="num">
                                      <p:cBhvr additive="base">
                                        <p:cTn id="37" dur="750" fill="hold"/>
                                        <p:tgtEl>
                                          <p:spTgt spid="6">
                                            <p:graphicEl>
                                              <a:dgm id="{872E5D92-8A5B-4F0B-A582-AD2EC26DE1F1}"/>
                                            </p:graphicEl>
                                          </p:spTgt>
                                        </p:tgtEl>
                                        <p:attrNameLst>
                                          <p:attrName>ppt_x</p:attrName>
                                        </p:attrNameLst>
                                      </p:cBhvr>
                                      <p:tavLst>
                                        <p:tav tm="0">
                                          <p:val>
                                            <p:strVal val="#ppt_x"/>
                                          </p:val>
                                        </p:tav>
                                        <p:tav tm="100000">
                                          <p:val>
                                            <p:strVal val="#ppt_x"/>
                                          </p:val>
                                        </p:tav>
                                      </p:tavLst>
                                    </p:anim>
                                    <p:anim calcmode="lin" valueType="num">
                                      <p:cBhvr additive="base">
                                        <p:cTn id="38" dur="750" fill="hold"/>
                                        <p:tgtEl>
                                          <p:spTgt spid="6">
                                            <p:graphicEl>
                                              <a:dgm id="{872E5D92-8A5B-4F0B-A582-AD2EC26DE1F1}"/>
                                            </p:graphicEl>
                                          </p:spTgt>
                                        </p:tgtEl>
                                        <p:attrNameLst>
                                          <p:attrName>ppt_y</p:attrName>
                                        </p:attrNameLst>
                                      </p:cBhvr>
                                      <p:tavLst>
                                        <p:tav tm="0">
                                          <p:val>
                                            <p:strVal val="0-#ppt_h/2"/>
                                          </p:val>
                                        </p:tav>
                                        <p:tav tm="100000">
                                          <p:val>
                                            <p:strVal val="#ppt_y"/>
                                          </p:val>
                                        </p:tav>
                                      </p:tavLst>
                                    </p:anim>
                                  </p:childTnLst>
                                </p:cTn>
                              </p:par>
                            </p:childTnLst>
                          </p:cTn>
                        </p:par>
                        <p:par>
                          <p:cTn id="39" fill="hold">
                            <p:stCondLst>
                              <p:cond delay="5250"/>
                            </p:stCondLst>
                            <p:childTnLst>
                              <p:par>
                                <p:cTn id="40" presetID="2" presetClass="entr" presetSubtype="1" fill="hold" grpId="0" nodeType="afterEffect">
                                  <p:stCondLst>
                                    <p:cond delay="0"/>
                                  </p:stCondLst>
                                  <p:childTnLst>
                                    <p:set>
                                      <p:cBhvr>
                                        <p:cTn id="41" dur="1" fill="hold">
                                          <p:stCondLst>
                                            <p:cond delay="0"/>
                                          </p:stCondLst>
                                        </p:cTn>
                                        <p:tgtEl>
                                          <p:spTgt spid="6">
                                            <p:graphicEl>
                                              <a:dgm id="{49D1460C-DD90-4744-A72E-5022D2D8FCAD}"/>
                                            </p:graphicEl>
                                          </p:spTgt>
                                        </p:tgtEl>
                                        <p:attrNameLst>
                                          <p:attrName>style.visibility</p:attrName>
                                        </p:attrNameLst>
                                      </p:cBhvr>
                                      <p:to>
                                        <p:strVal val="visible"/>
                                      </p:to>
                                    </p:set>
                                    <p:anim calcmode="lin" valueType="num">
                                      <p:cBhvr additive="base">
                                        <p:cTn id="42" dur="750" fill="hold"/>
                                        <p:tgtEl>
                                          <p:spTgt spid="6">
                                            <p:graphicEl>
                                              <a:dgm id="{49D1460C-DD90-4744-A72E-5022D2D8FCAD}"/>
                                            </p:graphicEl>
                                          </p:spTgt>
                                        </p:tgtEl>
                                        <p:attrNameLst>
                                          <p:attrName>ppt_x</p:attrName>
                                        </p:attrNameLst>
                                      </p:cBhvr>
                                      <p:tavLst>
                                        <p:tav tm="0">
                                          <p:val>
                                            <p:strVal val="#ppt_x"/>
                                          </p:val>
                                        </p:tav>
                                        <p:tav tm="100000">
                                          <p:val>
                                            <p:strVal val="#ppt_x"/>
                                          </p:val>
                                        </p:tav>
                                      </p:tavLst>
                                    </p:anim>
                                    <p:anim calcmode="lin" valueType="num">
                                      <p:cBhvr additive="base">
                                        <p:cTn id="43" dur="750" fill="hold"/>
                                        <p:tgtEl>
                                          <p:spTgt spid="6">
                                            <p:graphicEl>
                                              <a:dgm id="{49D1460C-DD90-4744-A72E-5022D2D8FCAD}"/>
                                            </p:graphicEl>
                                          </p:spTgt>
                                        </p:tgtEl>
                                        <p:attrNameLst>
                                          <p:attrName>ppt_y</p:attrName>
                                        </p:attrNameLst>
                                      </p:cBhvr>
                                      <p:tavLst>
                                        <p:tav tm="0">
                                          <p:val>
                                            <p:strVal val="0-#ppt_h/2"/>
                                          </p:val>
                                        </p:tav>
                                        <p:tav tm="100000">
                                          <p:val>
                                            <p:strVal val="#ppt_y"/>
                                          </p:val>
                                        </p:tav>
                                      </p:tavLst>
                                    </p:anim>
                                  </p:childTnLst>
                                </p:cTn>
                              </p:par>
                            </p:childTnLst>
                          </p:cTn>
                        </p:par>
                        <p:par>
                          <p:cTn id="44" fill="hold">
                            <p:stCondLst>
                              <p:cond delay="6000"/>
                            </p:stCondLst>
                            <p:childTnLst>
                              <p:par>
                                <p:cTn id="45" presetID="2" presetClass="entr" presetSubtype="1" fill="hold" grpId="0" nodeType="afterEffect">
                                  <p:stCondLst>
                                    <p:cond delay="0"/>
                                  </p:stCondLst>
                                  <p:childTnLst>
                                    <p:set>
                                      <p:cBhvr>
                                        <p:cTn id="46" dur="1" fill="hold">
                                          <p:stCondLst>
                                            <p:cond delay="0"/>
                                          </p:stCondLst>
                                        </p:cTn>
                                        <p:tgtEl>
                                          <p:spTgt spid="6">
                                            <p:graphicEl>
                                              <a:dgm id="{1570E3C4-0EB5-4850-977D-D7BF7804F5C5}"/>
                                            </p:graphicEl>
                                          </p:spTgt>
                                        </p:tgtEl>
                                        <p:attrNameLst>
                                          <p:attrName>style.visibility</p:attrName>
                                        </p:attrNameLst>
                                      </p:cBhvr>
                                      <p:to>
                                        <p:strVal val="visible"/>
                                      </p:to>
                                    </p:set>
                                    <p:anim calcmode="lin" valueType="num">
                                      <p:cBhvr additive="base">
                                        <p:cTn id="47" dur="750" fill="hold"/>
                                        <p:tgtEl>
                                          <p:spTgt spid="6">
                                            <p:graphicEl>
                                              <a:dgm id="{1570E3C4-0EB5-4850-977D-D7BF7804F5C5}"/>
                                            </p:graphicEl>
                                          </p:spTgt>
                                        </p:tgtEl>
                                        <p:attrNameLst>
                                          <p:attrName>ppt_x</p:attrName>
                                        </p:attrNameLst>
                                      </p:cBhvr>
                                      <p:tavLst>
                                        <p:tav tm="0">
                                          <p:val>
                                            <p:strVal val="#ppt_x"/>
                                          </p:val>
                                        </p:tav>
                                        <p:tav tm="100000">
                                          <p:val>
                                            <p:strVal val="#ppt_x"/>
                                          </p:val>
                                        </p:tav>
                                      </p:tavLst>
                                    </p:anim>
                                    <p:anim calcmode="lin" valueType="num">
                                      <p:cBhvr additive="base">
                                        <p:cTn id="48" dur="750" fill="hold"/>
                                        <p:tgtEl>
                                          <p:spTgt spid="6">
                                            <p:graphicEl>
                                              <a:dgm id="{1570E3C4-0EB5-4850-977D-D7BF7804F5C5}"/>
                                            </p:graphic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36</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36</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tr-TR" sz="2800" b="1" dirty="0" smtClean="0">
                <a:ea typeface="ＭＳ Ｐゴシック" charset="0"/>
                <a:cs typeface="ＭＳ Ｐゴシック" charset="0"/>
              </a:rPr>
              <a:t>Karşılıklı Adli </a:t>
            </a:r>
            <a:r>
              <a:rPr lang="tr-TR" sz="2800" b="1" dirty="0">
                <a:ea typeface="ＭＳ Ｐゴシック" charset="0"/>
                <a:cs typeface="ＭＳ Ｐゴシック" charset="0"/>
              </a:rPr>
              <a:t>Yardım </a:t>
            </a:r>
            <a:r>
              <a:rPr lang="tr-TR" sz="2800" b="1" dirty="0" smtClean="0">
                <a:ea typeface="ＭＳ Ｐゴシック" charset="0"/>
                <a:cs typeface="ＭＳ Ｐゴシック" charset="0"/>
              </a:rPr>
              <a:t>(</a:t>
            </a:r>
            <a:r>
              <a:rPr lang="tr-TR" sz="2800" b="1" dirty="0" err="1" smtClean="0">
                <a:ea typeface="ＭＳ Ｐゴシック" charset="0"/>
                <a:cs typeface="ＭＳ Ｐゴシック" charset="0"/>
              </a:rPr>
              <a:t>MLA</a:t>
            </a:r>
            <a:r>
              <a:rPr lang="tr-TR" sz="2800" b="1" dirty="0" smtClean="0">
                <a:ea typeface="ＭＳ Ｐゴシック" charset="0"/>
                <a:cs typeface="ＭＳ Ｐゴシック" charset="0"/>
              </a:rPr>
              <a:t>) İşlemlerine </a:t>
            </a:r>
            <a:endParaRPr lang="tr-TR" sz="2800" b="1" dirty="0">
              <a:ea typeface="ＭＳ Ｐゴシック" charset="0"/>
              <a:cs typeface="ＭＳ Ｐゴシック" charset="0"/>
            </a:endParaRPr>
          </a:p>
          <a:p>
            <a:pPr algn="r">
              <a:lnSpc>
                <a:spcPct val="80000"/>
              </a:lnSpc>
            </a:pPr>
            <a:r>
              <a:rPr lang="tr-TR" sz="2800" b="1" dirty="0">
                <a:ea typeface="ＭＳ Ｐゴシック" charset="0"/>
                <a:cs typeface="ＭＳ Ｐゴシック" charset="0"/>
              </a:rPr>
              <a:t>Pratik Bakış</a:t>
            </a:r>
            <a:endParaRPr lang="en-GB" sz="28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graphicFrame>
        <p:nvGraphicFramePr>
          <p:cNvPr id="6" name="Diagram 5">
            <a:extLst>
              <a:ext uri="{FF2B5EF4-FFF2-40B4-BE49-F238E27FC236}">
                <a16:creationId xmlns:a16="http://schemas.microsoft.com/office/drawing/2014/main" id="{81F5343C-3B8C-4F05-911D-60641D1FCDF7}"/>
              </a:ext>
            </a:extLst>
          </p:cNvPr>
          <p:cNvGraphicFramePr/>
          <p:nvPr>
            <p:extLst>
              <p:ext uri="{D42A27DB-BD31-4B8C-83A1-F6EECF244321}">
                <p14:modId xmlns:p14="http://schemas.microsoft.com/office/powerpoint/2010/main" val="1505383078"/>
              </p:ext>
            </p:extLst>
          </p:nvPr>
        </p:nvGraphicFramePr>
        <p:xfrm>
          <a:off x="1039325" y="989546"/>
          <a:ext cx="7330301" cy="54278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15733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
                                            <p:graphicEl>
                                              <a:dgm id="{E3892E7C-CF81-4B0E-865C-F62F9E9E8E48}"/>
                                            </p:graphicEl>
                                          </p:spTgt>
                                        </p:tgtEl>
                                        <p:attrNameLst>
                                          <p:attrName>style.visibility</p:attrName>
                                        </p:attrNameLst>
                                      </p:cBhvr>
                                      <p:to>
                                        <p:strVal val="visible"/>
                                      </p:to>
                                    </p:set>
                                    <p:anim calcmode="lin" valueType="num">
                                      <p:cBhvr additive="base">
                                        <p:cTn id="7" dur="750" fill="hold"/>
                                        <p:tgtEl>
                                          <p:spTgt spid="6">
                                            <p:graphicEl>
                                              <a:dgm id="{E3892E7C-CF81-4B0E-865C-F62F9E9E8E48}"/>
                                            </p:graphicEl>
                                          </p:spTgt>
                                        </p:tgtEl>
                                        <p:attrNameLst>
                                          <p:attrName>ppt_x</p:attrName>
                                        </p:attrNameLst>
                                      </p:cBhvr>
                                      <p:tavLst>
                                        <p:tav tm="0">
                                          <p:val>
                                            <p:strVal val="#ppt_x"/>
                                          </p:val>
                                        </p:tav>
                                        <p:tav tm="100000">
                                          <p:val>
                                            <p:strVal val="#ppt_x"/>
                                          </p:val>
                                        </p:tav>
                                      </p:tavLst>
                                    </p:anim>
                                    <p:anim calcmode="lin" valueType="num">
                                      <p:cBhvr additive="base">
                                        <p:cTn id="8" dur="750" fill="hold"/>
                                        <p:tgtEl>
                                          <p:spTgt spid="6">
                                            <p:graphicEl>
                                              <a:dgm id="{E3892E7C-CF81-4B0E-865C-F62F9E9E8E48}"/>
                                            </p:graphicEl>
                                          </p:spTgt>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2" presetClass="entr" presetSubtype="1" fill="hold" grpId="0" nodeType="afterEffect">
                                  <p:stCondLst>
                                    <p:cond delay="0"/>
                                  </p:stCondLst>
                                  <p:childTnLst>
                                    <p:set>
                                      <p:cBhvr>
                                        <p:cTn id="11" dur="1" fill="hold">
                                          <p:stCondLst>
                                            <p:cond delay="0"/>
                                          </p:stCondLst>
                                        </p:cTn>
                                        <p:tgtEl>
                                          <p:spTgt spid="6">
                                            <p:graphicEl>
                                              <a:dgm id="{C54CB6C8-8D3F-4FB6-9234-77A6ACED8420}"/>
                                            </p:graphicEl>
                                          </p:spTgt>
                                        </p:tgtEl>
                                        <p:attrNameLst>
                                          <p:attrName>style.visibility</p:attrName>
                                        </p:attrNameLst>
                                      </p:cBhvr>
                                      <p:to>
                                        <p:strVal val="visible"/>
                                      </p:to>
                                    </p:set>
                                    <p:anim calcmode="lin" valueType="num">
                                      <p:cBhvr additive="base">
                                        <p:cTn id="12" dur="750" fill="hold"/>
                                        <p:tgtEl>
                                          <p:spTgt spid="6">
                                            <p:graphicEl>
                                              <a:dgm id="{C54CB6C8-8D3F-4FB6-9234-77A6ACED8420}"/>
                                            </p:graphicEl>
                                          </p:spTgt>
                                        </p:tgtEl>
                                        <p:attrNameLst>
                                          <p:attrName>ppt_x</p:attrName>
                                        </p:attrNameLst>
                                      </p:cBhvr>
                                      <p:tavLst>
                                        <p:tav tm="0">
                                          <p:val>
                                            <p:strVal val="#ppt_x"/>
                                          </p:val>
                                        </p:tav>
                                        <p:tav tm="100000">
                                          <p:val>
                                            <p:strVal val="#ppt_x"/>
                                          </p:val>
                                        </p:tav>
                                      </p:tavLst>
                                    </p:anim>
                                    <p:anim calcmode="lin" valueType="num">
                                      <p:cBhvr additive="base">
                                        <p:cTn id="13" dur="750" fill="hold"/>
                                        <p:tgtEl>
                                          <p:spTgt spid="6">
                                            <p:graphicEl>
                                              <a:dgm id="{C54CB6C8-8D3F-4FB6-9234-77A6ACED8420}"/>
                                            </p:graphicEl>
                                          </p:spTgt>
                                        </p:tgtEl>
                                        <p:attrNameLst>
                                          <p:attrName>ppt_y</p:attrName>
                                        </p:attrNameLst>
                                      </p:cBhvr>
                                      <p:tavLst>
                                        <p:tav tm="0">
                                          <p:val>
                                            <p:strVal val="0-#ppt_h/2"/>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6">
                                            <p:graphicEl>
                                              <a:dgm id="{AF770465-1E5E-4638-9A1B-92EBE61B5D0C}"/>
                                            </p:graphicEl>
                                          </p:spTgt>
                                        </p:tgtEl>
                                        <p:attrNameLst>
                                          <p:attrName>style.visibility</p:attrName>
                                        </p:attrNameLst>
                                      </p:cBhvr>
                                      <p:to>
                                        <p:strVal val="visible"/>
                                      </p:to>
                                    </p:set>
                                    <p:anim calcmode="lin" valueType="num">
                                      <p:cBhvr additive="base">
                                        <p:cTn id="17" dur="750" fill="hold"/>
                                        <p:tgtEl>
                                          <p:spTgt spid="6">
                                            <p:graphicEl>
                                              <a:dgm id="{AF770465-1E5E-4638-9A1B-92EBE61B5D0C}"/>
                                            </p:graphicEl>
                                          </p:spTgt>
                                        </p:tgtEl>
                                        <p:attrNameLst>
                                          <p:attrName>ppt_x</p:attrName>
                                        </p:attrNameLst>
                                      </p:cBhvr>
                                      <p:tavLst>
                                        <p:tav tm="0">
                                          <p:val>
                                            <p:strVal val="#ppt_x"/>
                                          </p:val>
                                        </p:tav>
                                        <p:tav tm="100000">
                                          <p:val>
                                            <p:strVal val="#ppt_x"/>
                                          </p:val>
                                        </p:tav>
                                      </p:tavLst>
                                    </p:anim>
                                    <p:anim calcmode="lin" valueType="num">
                                      <p:cBhvr additive="base">
                                        <p:cTn id="18" dur="750" fill="hold"/>
                                        <p:tgtEl>
                                          <p:spTgt spid="6">
                                            <p:graphicEl>
                                              <a:dgm id="{AF770465-1E5E-4638-9A1B-92EBE61B5D0C}"/>
                                            </p:graphicEl>
                                          </p:spTgt>
                                        </p:tgtEl>
                                        <p:attrNameLst>
                                          <p:attrName>ppt_y</p:attrName>
                                        </p:attrNameLst>
                                      </p:cBhvr>
                                      <p:tavLst>
                                        <p:tav tm="0">
                                          <p:val>
                                            <p:strVal val="0-#ppt_h/2"/>
                                          </p:val>
                                        </p:tav>
                                        <p:tav tm="100000">
                                          <p:val>
                                            <p:strVal val="#ppt_y"/>
                                          </p:val>
                                        </p:tav>
                                      </p:tavLst>
                                    </p:anim>
                                  </p:childTnLst>
                                </p:cTn>
                              </p:par>
                            </p:childTnLst>
                          </p:cTn>
                        </p:par>
                        <p:par>
                          <p:cTn id="19" fill="hold">
                            <p:stCondLst>
                              <p:cond delay="2250"/>
                            </p:stCondLst>
                            <p:childTnLst>
                              <p:par>
                                <p:cTn id="20" presetID="2" presetClass="entr" presetSubtype="1" fill="hold" grpId="0" nodeType="afterEffect">
                                  <p:stCondLst>
                                    <p:cond delay="0"/>
                                  </p:stCondLst>
                                  <p:childTnLst>
                                    <p:set>
                                      <p:cBhvr>
                                        <p:cTn id="21" dur="1" fill="hold">
                                          <p:stCondLst>
                                            <p:cond delay="0"/>
                                          </p:stCondLst>
                                        </p:cTn>
                                        <p:tgtEl>
                                          <p:spTgt spid="6">
                                            <p:graphicEl>
                                              <a:dgm id="{85C1F341-FC66-4D97-B213-31D1B3CF0866}"/>
                                            </p:graphicEl>
                                          </p:spTgt>
                                        </p:tgtEl>
                                        <p:attrNameLst>
                                          <p:attrName>style.visibility</p:attrName>
                                        </p:attrNameLst>
                                      </p:cBhvr>
                                      <p:to>
                                        <p:strVal val="visible"/>
                                      </p:to>
                                    </p:set>
                                    <p:anim calcmode="lin" valueType="num">
                                      <p:cBhvr additive="base">
                                        <p:cTn id="22" dur="750" fill="hold"/>
                                        <p:tgtEl>
                                          <p:spTgt spid="6">
                                            <p:graphicEl>
                                              <a:dgm id="{85C1F341-FC66-4D97-B213-31D1B3CF0866}"/>
                                            </p:graphicEl>
                                          </p:spTgt>
                                        </p:tgtEl>
                                        <p:attrNameLst>
                                          <p:attrName>ppt_x</p:attrName>
                                        </p:attrNameLst>
                                      </p:cBhvr>
                                      <p:tavLst>
                                        <p:tav tm="0">
                                          <p:val>
                                            <p:strVal val="#ppt_x"/>
                                          </p:val>
                                        </p:tav>
                                        <p:tav tm="100000">
                                          <p:val>
                                            <p:strVal val="#ppt_x"/>
                                          </p:val>
                                        </p:tav>
                                      </p:tavLst>
                                    </p:anim>
                                    <p:anim calcmode="lin" valueType="num">
                                      <p:cBhvr additive="base">
                                        <p:cTn id="23" dur="750" fill="hold"/>
                                        <p:tgtEl>
                                          <p:spTgt spid="6">
                                            <p:graphicEl>
                                              <a:dgm id="{85C1F341-FC66-4D97-B213-31D1B3CF0866}"/>
                                            </p:graphicEl>
                                          </p:spTgt>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2" presetClass="entr" presetSubtype="1" fill="hold" grpId="0" nodeType="afterEffect">
                                  <p:stCondLst>
                                    <p:cond delay="0"/>
                                  </p:stCondLst>
                                  <p:childTnLst>
                                    <p:set>
                                      <p:cBhvr>
                                        <p:cTn id="26" dur="1" fill="hold">
                                          <p:stCondLst>
                                            <p:cond delay="0"/>
                                          </p:stCondLst>
                                        </p:cTn>
                                        <p:tgtEl>
                                          <p:spTgt spid="6">
                                            <p:graphicEl>
                                              <a:dgm id="{D0B16B8F-93CF-4E2B-91BA-862EF9BD9990}"/>
                                            </p:graphicEl>
                                          </p:spTgt>
                                        </p:tgtEl>
                                        <p:attrNameLst>
                                          <p:attrName>style.visibility</p:attrName>
                                        </p:attrNameLst>
                                      </p:cBhvr>
                                      <p:to>
                                        <p:strVal val="visible"/>
                                      </p:to>
                                    </p:set>
                                    <p:anim calcmode="lin" valueType="num">
                                      <p:cBhvr additive="base">
                                        <p:cTn id="27" dur="750" fill="hold"/>
                                        <p:tgtEl>
                                          <p:spTgt spid="6">
                                            <p:graphicEl>
                                              <a:dgm id="{D0B16B8F-93CF-4E2B-91BA-862EF9BD9990}"/>
                                            </p:graphicEl>
                                          </p:spTgt>
                                        </p:tgtEl>
                                        <p:attrNameLst>
                                          <p:attrName>ppt_x</p:attrName>
                                        </p:attrNameLst>
                                      </p:cBhvr>
                                      <p:tavLst>
                                        <p:tav tm="0">
                                          <p:val>
                                            <p:strVal val="#ppt_x"/>
                                          </p:val>
                                        </p:tav>
                                        <p:tav tm="100000">
                                          <p:val>
                                            <p:strVal val="#ppt_x"/>
                                          </p:val>
                                        </p:tav>
                                      </p:tavLst>
                                    </p:anim>
                                    <p:anim calcmode="lin" valueType="num">
                                      <p:cBhvr additive="base">
                                        <p:cTn id="28" dur="750" fill="hold"/>
                                        <p:tgtEl>
                                          <p:spTgt spid="6">
                                            <p:graphicEl>
                                              <a:dgm id="{D0B16B8F-93CF-4E2B-91BA-862EF9BD9990}"/>
                                            </p:graphicEl>
                                          </p:spTgt>
                                        </p:tgtEl>
                                        <p:attrNameLst>
                                          <p:attrName>ppt_y</p:attrName>
                                        </p:attrNameLst>
                                      </p:cBhvr>
                                      <p:tavLst>
                                        <p:tav tm="0">
                                          <p:val>
                                            <p:strVal val="0-#ppt_h/2"/>
                                          </p:val>
                                        </p:tav>
                                        <p:tav tm="100000">
                                          <p:val>
                                            <p:strVal val="#ppt_y"/>
                                          </p:val>
                                        </p:tav>
                                      </p:tavLst>
                                    </p:anim>
                                  </p:childTnLst>
                                </p:cTn>
                              </p:par>
                            </p:childTnLst>
                          </p:cTn>
                        </p:par>
                        <p:par>
                          <p:cTn id="29" fill="hold">
                            <p:stCondLst>
                              <p:cond delay="3750"/>
                            </p:stCondLst>
                            <p:childTnLst>
                              <p:par>
                                <p:cTn id="30" presetID="2" presetClass="entr" presetSubtype="1" fill="hold" grpId="0" nodeType="afterEffect">
                                  <p:stCondLst>
                                    <p:cond delay="0"/>
                                  </p:stCondLst>
                                  <p:childTnLst>
                                    <p:set>
                                      <p:cBhvr>
                                        <p:cTn id="31" dur="1" fill="hold">
                                          <p:stCondLst>
                                            <p:cond delay="0"/>
                                          </p:stCondLst>
                                        </p:cTn>
                                        <p:tgtEl>
                                          <p:spTgt spid="6">
                                            <p:graphicEl>
                                              <a:dgm id="{53FA1314-161C-4363-B4BB-A334788502EF}"/>
                                            </p:graphicEl>
                                          </p:spTgt>
                                        </p:tgtEl>
                                        <p:attrNameLst>
                                          <p:attrName>style.visibility</p:attrName>
                                        </p:attrNameLst>
                                      </p:cBhvr>
                                      <p:to>
                                        <p:strVal val="visible"/>
                                      </p:to>
                                    </p:set>
                                    <p:anim calcmode="lin" valueType="num">
                                      <p:cBhvr additive="base">
                                        <p:cTn id="32" dur="750" fill="hold"/>
                                        <p:tgtEl>
                                          <p:spTgt spid="6">
                                            <p:graphicEl>
                                              <a:dgm id="{53FA1314-161C-4363-B4BB-A334788502EF}"/>
                                            </p:graphicEl>
                                          </p:spTgt>
                                        </p:tgtEl>
                                        <p:attrNameLst>
                                          <p:attrName>ppt_x</p:attrName>
                                        </p:attrNameLst>
                                      </p:cBhvr>
                                      <p:tavLst>
                                        <p:tav tm="0">
                                          <p:val>
                                            <p:strVal val="#ppt_x"/>
                                          </p:val>
                                        </p:tav>
                                        <p:tav tm="100000">
                                          <p:val>
                                            <p:strVal val="#ppt_x"/>
                                          </p:val>
                                        </p:tav>
                                      </p:tavLst>
                                    </p:anim>
                                    <p:anim calcmode="lin" valueType="num">
                                      <p:cBhvr additive="base">
                                        <p:cTn id="33" dur="750" fill="hold"/>
                                        <p:tgtEl>
                                          <p:spTgt spid="6">
                                            <p:graphicEl>
                                              <a:dgm id="{53FA1314-161C-4363-B4BB-A334788502EF}"/>
                                            </p:graphicEl>
                                          </p:spTgt>
                                        </p:tgtEl>
                                        <p:attrNameLst>
                                          <p:attrName>ppt_y</p:attrName>
                                        </p:attrNameLst>
                                      </p:cBhvr>
                                      <p:tavLst>
                                        <p:tav tm="0">
                                          <p:val>
                                            <p:strVal val="0-#ppt_h/2"/>
                                          </p:val>
                                        </p:tav>
                                        <p:tav tm="100000">
                                          <p:val>
                                            <p:strVal val="#ppt_y"/>
                                          </p:val>
                                        </p:tav>
                                      </p:tavLst>
                                    </p:anim>
                                  </p:childTnLst>
                                </p:cTn>
                              </p:par>
                            </p:childTnLst>
                          </p:cTn>
                        </p:par>
                        <p:par>
                          <p:cTn id="34" fill="hold">
                            <p:stCondLst>
                              <p:cond delay="4500"/>
                            </p:stCondLst>
                            <p:childTnLst>
                              <p:par>
                                <p:cTn id="35" presetID="2" presetClass="entr" presetSubtype="1" fill="hold" grpId="0" nodeType="afterEffect">
                                  <p:stCondLst>
                                    <p:cond delay="0"/>
                                  </p:stCondLst>
                                  <p:childTnLst>
                                    <p:set>
                                      <p:cBhvr>
                                        <p:cTn id="36" dur="1" fill="hold">
                                          <p:stCondLst>
                                            <p:cond delay="0"/>
                                          </p:stCondLst>
                                        </p:cTn>
                                        <p:tgtEl>
                                          <p:spTgt spid="6">
                                            <p:graphicEl>
                                              <a:dgm id="{A4F61184-0BBF-4AB9-8C6A-810F7F4CEAFF}"/>
                                            </p:graphicEl>
                                          </p:spTgt>
                                        </p:tgtEl>
                                        <p:attrNameLst>
                                          <p:attrName>style.visibility</p:attrName>
                                        </p:attrNameLst>
                                      </p:cBhvr>
                                      <p:to>
                                        <p:strVal val="visible"/>
                                      </p:to>
                                    </p:set>
                                    <p:anim calcmode="lin" valueType="num">
                                      <p:cBhvr additive="base">
                                        <p:cTn id="37" dur="750" fill="hold"/>
                                        <p:tgtEl>
                                          <p:spTgt spid="6">
                                            <p:graphicEl>
                                              <a:dgm id="{A4F61184-0BBF-4AB9-8C6A-810F7F4CEAFF}"/>
                                            </p:graphicEl>
                                          </p:spTgt>
                                        </p:tgtEl>
                                        <p:attrNameLst>
                                          <p:attrName>ppt_x</p:attrName>
                                        </p:attrNameLst>
                                      </p:cBhvr>
                                      <p:tavLst>
                                        <p:tav tm="0">
                                          <p:val>
                                            <p:strVal val="#ppt_x"/>
                                          </p:val>
                                        </p:tav>
                                        <p:tav tm="100000">
                                          <p:val>
                                            <p:strVal val="#ppt_x"/>
                                          </p:val>
                                        </p:tav>
                                      </p:tavLst>
                                    </p:anim>
                                    <p:anim calcmode="lin" valueType="num">
                                      <p:cBhvr additive="base">
                                        <p:cTn id="38" dur="750" fill="hold"/>
                                        <p:tgtEl>
                                          <p:spTgt spid="6">
                                            <p:graphicEl>
                                              <a:dgm id="{A4F61184-0BBF-4AB9-8C6A-810F7F4CEAFF}"/>
                                            </p:graphic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37</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37</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tr-TR" sz="2800" b="1" dirty="0">
                <a:ea typeface="ＭＳ Ｐゴシック" charset="0"/>
                <a:cs typeface="ＭＳ Ｐゴシック" charset="0"/>
              </a:rPr>
              <a:t>Karşılıklı </a:t>
            </a:r>
            <a:r>
              <a:rPr lang="tr-TR" sz="2800" b="1" dirty="0" smtClean="0">
                <a:ea typeface="ＭＳ Ｐゴシック" charset="0"/>
                <a:cs typeface="ＭＳ Ｐゴシック" charset="0"/>
              </a:rPr>
              <a:t>Adli Yardım (</a:t>
            </a:r>
            <a:r>
              <a:rPr lang="tr-TR" sz="2800" b="1" dirty="0" err="1" smtClean="0">
                <a:ea typeface="ＭＳ Ｐゴシック" charset="0"/>
                <a:cs typeface="ＭＳ Ｐゴシック" charset="0"/>
              </a:rPr>
              <a:t>MLA</a:t>
            </a:r>
            <a:r>
              <a:rPr lang="tr-TR" sz="2800" b="1" dirty="0" smtClean="0">
                <a:ea typeface="ＭＳ Ｐゴシック" charset="0"/>
                <a:cs typeface="ＭＳ Ｐゴシック" charset="0"/>
              </a:rPr>
              <a:t>) İşlemlerine </a:t>
            </a:r>
            <a:endParaRPr lang="tr-TR" sz="2800" b="1" dirty="0">
              <a:ea typeface="ＭＳ Ｐゴシック" charset="0"/>
              <a:cs typeface="ＭＳ Ｐゴシック" charset="0"/>
            </a:endParaRPr>
          </a:p>
          <a:p>
            <a:pPr algn="r">
              <a:lnSpc>
                <a:spcPct val="80000"/>
              </a:lnSpc>
            </a:pPr>
            <a:r>
              <a:rPr lang="tr-TR" sz="2800" b="1" dirty="0">
                <a:ea typeface="ＭＳ Ｐゴシック" charset="0"/>
                <a:cs typeface="ＭＳ Ｐゴシック" charset="0"/>
              </a:rPr>
              <a:t>Pratik Bakış</a:t>
            </a:r>
            <a:endParaRPr lang="en-GB" sz="28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1062110" y="1906316"/>
            <a:ext cx="7019779" cy="3108543"/>
          </a:xfrm>
          <a:prstGeom prst="rect">
            <a:avLst/>
          </a:prstGeom>
        </p:spPr>
        <p:txBody>
          <a:bodyPr wrap="square">
            <a:spAutoFit/>
          </a:bodyPr>
          <a:lstStyle/>
          <a:p>
            <a:pPr algn="ctr">
              <a:spcAft>
                <a:spcPts val="0"/>
              </a:spcAft>
            </a:pPr>
            <a:r>
              <a:rPr lang="tr-TR" sz="2800" b="1" dirty="0" smtClean="0">
                <a:solidFill>
                  <a:srgbClr val="FF0000"/>
                </a:solidFill>
                <a:cs typeface="Arial" panose="020B0604020202020204" pitchFamily="34" charset="0"/>
              </a:rPr>
              <a:t>UYARI: </a:t>
            </a:r>
          </a:p>
          <a:p>
            <a:pPr algn="ctr">
              <a:spcAft>
                <a:spcPts val="0"/>
              </a:spcAft>
            </a:pPr>
            <a:endParaRPr lang="tr-TR" sz="2800" b="1" dirty="0" smtClean="0">
              <a:solidFill>
                <a:srgbClr val="FF0000"/>
              </a:solidFill>
              <a:cs typeface="Arial" panose="020B0604020202020204" pitchFamily="34" charset="0"/>
            </a:endParaRPr>
          </a:p>
          <a:p>
            <a:pPr algn="just">
              <a:spcAft>
                <a:spcPts val="0"/>
              </a:spcAft>
            </a:pPr>
            <a:r>
              <a:rPr lang="tr-TR" sz="2800" b="1" dirty="0" smtClean="0">
                <a:solidFill>
                  <a:srgbClr val="FF0000"/>
                </a:solidFill>
                <a:cs typeface="Arial" panose="020B0604020202020204" pitchFamily="34" charset="0"/>
              </a:rPr>
              <a:t>Talep Edilen Ülkedeki Karşılıklı Adli Yardım İşlemlerinin kendi iç hukuk çerçevesi temelinde ek yasal adımlar ve/veya talepler veya makamlar içermesi olasılığı mevcuttur.</a:t>
            </a:r>
            <a:endParaRPr lang="tr-TR" sz="2800" b="1" dirty="0">
              <a:solidFill>
                <a:srgbClr val="FF0000"/>
              </a:solidFill>
              <a:cs typeface="Arial" panose="020B0604020202020204" pitchFamily="34" charset="0"/>
            </a:endParaRPr>
          </a:p>
        </p:txBody>
      </p:sp>
    </p:spTree>
    <p:extLst>
      <p:ext uri="{BB962C8B-B14F-4D97-AF65-F5344CB8AC3E}">
        <p14:creationId xmlns:p14="http://schemas.microsoft.com/office/powerpoint/2010/main" val="6306936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38</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38</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tr-TR" sz="2800" b="1" dirty="0">
                <a:ea typeface="ＭＳ Ｐゴシック" charset="0"/>
                <a:cs typeface="ＭＳ Ｐゴシック" charset="0"/>
              </a:rPr>
              <a:t>Karşılıklı </a:t>
            </a:r>
            <a:r>
              <a:rPr lang="tr-TR" sz="2800" b="1" dirty="0" smtClean="0">
                <a:ea typeface="ＭＳ Ｐゴシック" charset="0"/>
                <a:cs typeface="ＭＳ Ｐゴシック" charset="0"/>
              </a:rPr>
              <a:t>Adli </a:t>
            </a:r>
            <a:r>
              <a:rPr lang="tr-TR" sz="2800" b="1" dirty="0">
                <a:ea typeface="ＭＳ Ｐゴシック" charset="0"/>
                <a:cs typeface="ＭＳ Ｐゴシック" charset="0"/>
              </a:rPr>
              <a:t>Yardım </a:t>
            </a:r>
            <a:r>
              <a:rPr lang="tr-TR" sz="2800" b="1" dirty="0" smtClean="0">
                <a:ea typeface="ＭＳ Ｐゴシック" charset="0"/>
                <a:cs typeface="ＭＳ Ｐゴシック" charset="0"/>
              </a:rPr>
              <a:t>(</a:t>
            </a:r>
            <a:r>
              <a:rPr lang="tr-TR" sz="2800" b="1" dirty="0" err="1" smtClean="0">
                <a:ea typeface="ＭＳ Ｐゴシック" charset="0"/>
                <a:cs typeface="ＭＳ Ｐゴシック" charset="0"/>
              </a:rPr>
              <a:t>MLA</a:t>
            </a:r>
            <a:r>
              <a:rPr lang="tr-TR" sz="2800" b="1" dirty="0" smtClean="0">
                <a:ea typeface="ＭＳ Ｐゴシック" charset="0"/>
                <a:cs typeface="ＭＳ Ｐゴシック" charset="0"/>
              </a:rPr>
              <a:t>) İşlemlerine </a:t>
            </a:r>
            <a:endParaRPr lang="tr-TR" sz="2800" b="1" dirty="0">
              <a:ea typeface="ＭＳ Ｐゴシック" charset="0"/>
              <a:cs typeface="ＭＳ Ｐゴシック" charset="0"/>
            </a:endParaRPr>
          </a:p>
          <a:p>
            <a:pPr algn="r">
              <a:lnSpc>
                <a:spcPct val="80000"/>
              </a:lnSpc>
            </a:pPr>
            <a:r>
              <a:rPr lang="tr-TR" sz="2800" b="1" dirty="0">
                <a:ea typeface="ＭＳ Ｐゴシック" charset="0"/>
                <a:cs typeface="ＭＳ Ｐゴシック" charset="0"/>
              </a:rPr>
              <a:t>Pratik Bakış</a:t>
            </a:r>
            <a:endParaRPr lang="en-GB" sz="28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1387726" y="2305615"/>
            <a:ext cx="6368548" cy="2246769"/>
          </a:xfrm>
          <a:prstGeom prst="rect">
            <a:avLst/>
          </a:prstGeom>
        </p:spPr>
        <p:txBody>
          <a:bodyPr wrap="square">
            <a:spAutoFit/>
          </a:bodyPr>
          <a:lstStyle/>
          <a:p>
            <a:pPr algn="ctr">
              <a:spcAft>
                <a:spcPts val="0"/>
              </a:spcAft>
            </a:pPr>
            <a:r>
              <a:rPr lang="tr-TR" sz="2800" b="1" dirty="0" smtClean="0">
                <a:cs typeface="Arial" panose="020B0604020202020204" pitchFamily="34" charset="0"/>
              </a:rPr>
              <a:t>Soru:</a:t>
            </a:r>
          </a:p>
          <a:p>
            <a:pPr algn="ctr">
              <a:spcAft>
                <a:spcPts val="0"/>
              </a:spcAft>
            </a:pPr>
            <a:endParaRPr lang="tr-TR" sz="2800" b="1" dirty="0" smtClean="0">
              <a:cs typeface="Arial" panose="020B0604020202020204" pitchFamily="34" charset="0"/>
            </a:endParaRPr>
          </a:p>
          <a:p>
            <a:pPr algn="just">
              <a:spcAft>
                <a:spcPts val="0"/>
              </a:spcAft>
            </a:pPr>
            <a:r>
              <a:rPr lang="tr-TR" sz="2800" b="1" dirty="0" smtClean="0">
                <a:cs typeface="Arial" panose="020B0604020202020204" pitchFamily="34" charset="0"/>
              </a:rPr>
              <a:t>Karşılıklı Adli Yardım ve Talep Mektupları - Ülkenizdeki durum ve işlemler nedir?</a:t>
            </a:r>
            <a:endParaRPr lang="tr-TR" sz="2800" b="1" dirty="0">
              <a:cs typeface="Arial" panose="020B0604020202020204" pitchFamily="34" charset="0"/>
            </a:endParaRPr>
          </a:p>
        </p:txBody>
      </p:sp>
    </p:spTree>
    <p:extLst>
      <p:ext uri="{BB962C8B-B14F-4D97-AF65-F5344CB8AC3E}">
        <p14:creationId xmlns:p14="http://schemas.microsoft.com/office/powerpoint/2010/main" val="15002968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39</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39</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tr-TR" sz="2800" b="1" dirty="0">
                <a:ea typeface="ＭＳ Ｐゴシック" charset="0"/>
                <a:cs typeface="ＭＳ Ｐゴシック" charset="0"/>
              </a:rPr>
              <a:t>Karşılıklı </a:t>
            </a:r>
            <a:r>
              <a:rPr lang="tr-TR" sz="2800" b="1" dirty="0" smtClean="0">
                <a:ea typeface="ＭＳ Ｐゴシック" charset="0"/>
                <a:cs typeface="ＭＳ Ｐゴシック" charset="0"/>
              </a:rPr>
              <a:t>Adli Yardım (</a:t>
            </a:r>
            <a:r>
              <a:rPr lang="tr-TR" sz="2800" b="1" dirty="0" err="1" smtClean="0">
                <a:ea typeface="ＭＳ Ｐゴシック" charset="0"/>
                <a:cs typeface="ＭＳ Ｐゴシック" charset="0"/>
              </a:rPr>
              <a:t>MLA</a:t>
            </a:r>
            <a:r>
              <a:rPr lang="tr-TR" sz="2800" b="1" dirty="0" smtClean="0">
                <a:ea typeface="ＭＳ Ｐゴシック" charset="0"/>
                <a:cs typeface="ＭＳ Ｐゴシック" charset="0"/>
              </a:rPr>
              <a:t>) </a:t>
            </a:r>
            <a:r>
              <a:rPr lang="tr-TR" sz="2800" b="1" dirty="0">
                <a:ea typeface="ＭＳ Ｐゴシック" charset="0"/>
                <a:cs typeface="ＭＳ Ｐゴシック" charset="0"/>
              </a:rPr>
              <a:t>İşlemlerine </a:t>
            </a:r>
          </a:p>
          <a:p>
            <a:pPr algn="r">
              <a:lnSpc>
                <a:spcPct val="80000"/>
              </a:lnSpc>
            </a:pPr>
            <a:r>
              <a:rPr lang="tr-TR" sz="2800" b="1" dirty="0">
                <a:ea typeface="ＭＳ Ｐゴシック" charset="0"/>
                <a:cs typeface="ＭＳ Ｐゴシック" charset="0"/>
              </a:rPr>
              <a:t>Pratik Bakış</a:t>
            </a:r>
            <a:endParaRPr lang="en-GB" sz="28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pic>
        <p:nvPicPr>
          <p:cNvPr id="11" name="Picture 10">
            <a:extLst>
              <a:ext uri="{FF2B5EF4-FFF2-40B4-BE49-F238E27FC236}">
                <a16:creationId xmlns:a16="http://schemas.microsoft.com/office/drawing/2014/main" id="{6C59456A-02DA-0F46-BF32-314184E697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06029" y="2029522"/>
            <a:ext cx="3731941" cy="2798956"/>
          </a:xfrm>
          <a:prstGeom prst="rect">
            <a:avLst/>
          </a:prstGeom>
        </p:spPr>
      </p:pic>
    </p:spTree>
    <p:extLst>
      <p:ext uri="{BB962C8B-B14F-4D97-AF65-F5344CB8AC3E}">
        <p14:creationId xmlns:p14="http://schemas.microsoft.com/office/powerpoint/2010/main" val="4114920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r">
              <a:buFont typeface="Arial" charset="0"/>
              <a:buNone/>
              <a:defRPr/>
            </a:pPr>
            <a:r>
              <a:rPr lang="tr-TR" sz="2800" b="1" dirty="0" smtClean="0">
                <a:solidFill>
                  <a:schemeClr val="bg1"/>
                </a:solidFill>
              </a:rPr>
              <a:t>Uluslararası İşbirliği Mekanizmaları Aracılığıyla </a:t>
            </a:r>
          </a:p>
          <a:p>
            <a:pPr marL="0" indent="0" algn="r">
              <a:buFont typeface="Arial" charset="0"/>
              <a:buNone/>
              <a:defRPr/>
            </a:pPr>
            <a:r>
              <a:rPr lang="tr-TR" sz="2800" b="1" dirty="0" smtClean="0">
                <a:solidFill>
                  <a:schemeClr val="bg1"/>
                </a:solidFill>
              </a:rPr>
              <a:t>Elektronik Delil Elde Edilmesi</a:t>
            </a:r>
            <a:endParaRPr lang="tr-TR" sz="2800" b="1" dirty="0">
              <a:solidFill>
                <a:schemeClr val="bg1"/>
              </a:solidFill>
            </a:endParaRPr>
          </a:p>
        </p:txBody>
      </p:sp>
      <p:pic>
        <p:nvPicPr>
          <p:cNvPr id="1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309489" y="2906522"/>
            <a:ext cx="8525021" cy="2062103"/>
          </a:xfrm>
          <a:prstGeom prst="rect">
            <a:avLst/>
          </a:prstGeom>
        </p:spPr>
        <p:txBody>
          <a:bodyPr wrap="square">
            <a:spAutoFit/>
          </a:bodyPr>
          <a:lstStyle/>
          <a:p>
            <a:pPr algn="ctr" eaLnBrk="1" hangingPunct="1">
              <a:lnSpc>
                <a:spcPct val="80000"/>
              </a:lnSpc>
            </a:pPr>
            <a:r>
              <a:rPr lang="tr-TR" sz="3200" b="1" dirty="0" smtClean="0">
                <a:ea typeface="ＭＳ Ｐゴシック" charset="0"/>
                <a:cs typeface="ＭＳ Ｐゴシック" charset="0"/>
              </a:rPr>
              <a:t>Birinci Bölüm</a:t>
            </a:r>
          </a:p>
          <a:p>
            <a:pPr algn="ctr">
              <a:lnSpc>
                <a:spcPct val="80000"/>
              </a:lnSpc>
            </a:pPr>
            <a:r>
              <a:rPr lang="tr-TR" sz="3200" b="1" dirty="0" smtClean="0">
                <a:ea typeface="ＭＳ Ｐゴシック" charset="0"/>
                <a:cs typeface="ＭＳ Ｐゴシック" charset="0"/>
              </a:rPr>
              <a:t/>
            </a:r>
            <a:br>
              <a:rPr lang="tr-TR" sz="3200" b="1" dirty="0" smtClean="0">
                <a:ea typeface="ＭＳ Ｐゴシック" charset="0"/>
                <a:cs typeface="ＭＳ Ｐゴシック" charset="0"/>
              </a:rPr>
            </a:br>
            <a:r>
              <a:rPr lang="tr-TR" sz="3200" b="1" dirty="0" smtClean="0">
                <a:ea typeface="ＭＳ Ｐゴシック" charset="0"/>
                <a:cs typeface="ＭＳ Ｐゴシック" charset="0"/>
              </a:rPr>
              <a:t>Karşılıklı Adli Yardımlaşmadaki (</a:t>
            </a:r>
            <a:r>
              <a:rPr lang="tr-TR" sz="3200" b="1" dirty="0" err="1" smtClean="0"/>
              <a:t>MLA</a:t>
            </a:r>
            <a:r>
              <a:rPr lang="tr-TR" sz="3200" b="1" dirty="0" smtClean="0"/>
              <a:t>) yaygın elektronik delil türleri</a:t>
            </a:r>
          </a:p>
          <a:p>
            <a:pPr algn="ctr">
              <a:lnSpc>
                <a:spcPct val="80000"/>
              </a:lnSpc>
            </a:pPr>
            <a:endParaRPr lang="tr-TR" sz="3200" b="1" dirty="0"/>
          </a:p>
        </p:txBody>
      </p:sp>
    </p:spTree>
    <p:extLst>
      <p:ext uri="{BB962C8B-B14F-4D97-AF65-F5344CB8AC3E}">
        <p14:creationId xmlns:p14="http://schemas.microsoft.com/office/powerpoint/2010/main" val="274553008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40</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40</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146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r">
              <a:buFont typeface="Arial" charset="0"/>
              <a:buNone/>
              <a:defRPr/>
            </a:pPr>
            <a:r>
              <a:rPr lang="tr-TR" sz="2400" b="1" dirty="0" smtClean="0">
                <a:solidFill>
                  <a:schemeClr val="bg1"/>
                </a:solidFill>
              </a:rPr>
              <a:t>Uluslararası İşbirliği Mekanizmaları Aracılığıyla Elektronik</a:t>
            </a:r>
          </a:p>
          <a:p>
            <a:pPr marL="0" indent="0" algn="r">
              <a:buFont typeface="Arial" charset="0"/>
              <a:buNone/>
              <a:defRPr/>
            </a:pPr>
            <a:r>
              <a:rPr lang="tr-TR" sz="2400" b="1" dirty="0" smtClean="0">
                <a:solidFill>
                  <a:schemeClr val="bg1"/>
                </a:solidFill>
              </a:rPr>
              <a:t>Delil Elde Edilmesi</a:t>
            </a:r>
            <a:endParaRPr lang="tr-TR" sz="2400" b="1" dirty="0">
              <a:solidFill>
                <a:schemeClr val="bg1"/>
              </a:solidFill>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309489" y="2594925"/>
            <a:ext cx="8525021" cy="1668149"/>
          </a:xfrm>
          <a:prstGeom prst="rect">
            <a:avLst/>
          </a:prstGeom>
        </p:spPr>
        <p:txBody>
          <a:bodyPr wrap="square">
            <a:spAutoFit/>
          </a:bodyPr>
          <a:lstStyle/>
          <a:p>
            <a:pPr algn="ctr" eaLnBrk="1" hangingPunct="1">
              <a:lnSpc>
                <a:spcPct val="80000"/>
              </a:lnSpc>
            </a:pPr>
            <a:r>
              <a:rPr lang="tr-TR" sz="3200" b="1" dirty="0" smtClean="0">
                <a:ea typeface="ＭＳ Ｐゴシック" charset="0"/>
                <a:cs typeface="ＭＳ Ｐゴシック" charset="0"/>
              </a:rPr>
              <a:t>Dördüncü Bölüm</a:t>
            </a:r>
            <a:endParaRPr lang="en-GB" sz="3200" b="1" dirty="0">
              <a:ea typeface="ＭＳ Ｐゴシック" charset="0"/>
              <a:cs typeface="ＭＳ Ｐゴシック" charset="0"/>
            </a:endParaRPr>
          </a:p>
          <a:p>
            <a:pPr algn="ctr">
              <a:lnSpc>
                <a:spcPct val="80000"/>
              </a:lnSpc>
            </a:pPr>
            <a:r>
              <a:rPr lang="en-GB" sz="3200" b="1" dirty="0">
                <a:ea typeface="ＭＳ Ｐゴシック" charset="0"/>
                <a:cs typeface="ＭＳ Ｐゴシック" charset="0"/>
              </a:rPr>
              <a:t/>
            </a:r>
            <a:br>
              <a:rPr lang="en-GB" sz="3200" b="1" dirty="0">
                <a:ea typeface="ＭＳ Ｐゴシック" charset="0"/>
                <a:cs typeface="ＭＳ Ｐゴシック" charset="0"/>
              </a:rPr>
            </a:br>
            <a:r>
              <a:rPr lang="tr-TR" sz="3200" b="1" dirty="0" smtClean="0">
                <a:ea typeface="ＭＳ Ｐゴシック" charset="0"/>
                <a:cs typeface="ＭＳ Ｐゴシック" charset="0"/>
              </a:rPr>
              <a:t>Vaka Çalışması</a:t>
            </a:r>
            <a:endParaRPr lang="en-GB" sz="3200" b="1" dirty="0"/>
          </a:p>
          <a:p>
            <a:pPr algn="ctr" eaLnBrk="1" hangingPunct="1">
              <a:lnSpc>
                <a:spcPct val="80000"/>
              </a:lnSpc>
            </a:pPr>
            <a:endParaRPr lang="en-GB" sz="3200" dirty="0"/>
          </a:p>
        </p:txBody>
      </p:sp>
    </p:spTree>
    <p:extLst>
      <p:ext uri="{BB962C8B-B14F-4D97-AF65-F5344CB8AC3E}">
        <p14:creationId xmlns:p14="http://schemas.microsoft.com/office/powerpoint/2010/main" val="28577308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41</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41</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tr-TR" sz="2800" b="1" dirty="0" smtClean="0">
                <a:ea typeface="ＭＳ Ｐゴシック" charset="0"/>
                <a:cs typeface="ＭＳ Ｐゴシック" charset="0"/>
              </a:rPr>
              <a:t>Vaka Çalışması</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253622" y="1099955"/>
            <a:ext cx="4180850" cy="5078313"/>
          </a:xfrm>
          <a:prstGeom prst="rect">
            <a:avLst/>
          </a:prstGeom>
        </p:spPr>
        <p:txBody>
          <a:bodyPr wrap="square">
            <a:spAutoFit/>
          </a:bodyPr>
          <a:lstStyle/>
          <a:p>
            <a:pPr marL="342900" indent="-342900">
              <a:spcAft>
                <a:spcPts val="0"/>
              </a:spcAft>
              <a:buFont typeface="Wingdings" pitchFamily="2" charset="2"/>
              <a:buChar char="Ø"/>
            </a:pPr>
            <a:r>
              <a:rPr lang="tr-TR" b="1" noProof="1" smtClean="0">
                <a:cs typeface="Arial" panose="020B0604020202020204" pitchFamily="34" charset="0"/>
              </a:rPr>
              <a:t>WolfJäger Kısa Özet:</a:t>
            </a:r>
            <a:endParaRPr lang="tr-TR" noProof="1" smtClean="0">
              <a:cs typeface="Arial" panose="020B0604020202020204" pitchFamily="34" charset="0"/>
            </a:endParaRPr>
          </a:p>
          <a:p>
            <a:pPr marL="342900" indent="-342900">
              <a:spcAft>
                <a:spcPts val="0"/>
              </a:spcAft>
              <a:buFont typeface="Wingdings" pitchFamily="2" charset="2"/>
              <a:buChar char="Ø"/>
            </a:pPr>
            <a:endParaRPr lang="tr-TR" noProof="1" smtClean="0">
              <a:cs typeface="Arial" panose="020B0604020202020204" pitchFamily="34" charset="0"/>
            </a:endParaRPr>
          </a:p>
          <a:p>
            <a:pPr marL="342900" indent="-342900" algn="just">
              <a:spcAft>
                <a:spcPts val="0"/>
              </a:spcAft>
              <a:buFont typeface="Arial" panose="020B0604020202020204" pitchFamily="34" charset="0"/>
              <a:buChar char="•"/>
            </a:pPr>
            <a:r>
              <a:rPr lang="tr-TR" noProof="1" smtClean="0">
                <a:cs typeface="Arial" panose="020B0604020202020204" pitchFamily="34" charset="0"/>
              </a:rPr>
              <a:t>Alman Cumhuriyet Savcılığı, Alman vatandaşı olan olası mağdurlardan finansal piyasalarda yatırım dolandırıcılığı yapıldığı hakkında şikayetler almıştır</a:t>
            </a:r>
          </a:p>
          <a:p>
            <a:pPr marL="342900" indent="-342900" algn="just">
              <a:spcAft>
                <a:spcPts val="0"/>
              </a:spcAft>
              <a:buFont typeface="Arial" panose="020B0604020202020204" pitchFamily="34" charset="0"/>
              <a:buChar char="•"/>
            </a:pPr>
            <a:r>
              <a:rPr lang="tr-TR" noProof="1" smtClean="0">
                <a:cs typeface="Arial" panose="020B0604020202020204" pitchFamily="34" charset="0"/>
              </a:rPr>
              <a:t>Mağdurlar, olası yatırım kazançları hakkında yoğun çevrimiçi reklamlardan etkilenmiştir</a:t>
            </a:r>
          </a:p>
          <a:p>
            <a:pPr marL="342900" indent="-342900" algn="just">
              <a:spcAft>
                <a:spcPts val="0"/>
              </a:spcAft>
              <a:buFont typeface="Arial" panose="020B0604020202020204" pitchFamily="34" charset="0"/>
              <a:buChar char="•"/>
            </a:pPr>
            <a:r>
              <a:rPr lang="tr-TR" noProof="1" smtClean="0">
                <a:cs typeface="Arial" panose="020B0604020202020204" pitchFamily="34" charset="0"/>
              </a:rPr>
              <a:t>Reklama cevap verdikten sonra, mağdurlar kendilerine "üyelik portföyü", "çift değişkenli opsiyonlara yatırım" ve "çevrimiçi kontrol hesapları" sunan ve mükemmel Almanca konuşan ‘Kaktüs Piyasası’ adı altındaki ‘brokerlar’ ile iletişime geçiyor</a:t>
            </a:r>
            <a:endParaRPr lang="tr-TR" noProof="1">
              <a:cs typeface="Arial" panose="020B0604020202020204" pitchFamily="34" charset="0"/>
            </a:endParaRPr>
          </a:p>
        </p:txBody>
      </p:sp>
      <p:sp>
        <p:nvSpPr>
          <p:cNvPr id="11" name="Rectangle 10">
            <a:extLst>
              <a:ext uri="{FF2B5EF4-FFF2-40B4-BE49-F238E27FC236}">
                <a16:creationId xmlns:a16="http://schemas.microsoft.com/office/drawing/2014/main" id="{0B60D565-6283-1748-95F5-67F9DB5E2D82}"/>
              </a:ext>
            </a:extLst>
          </p:cNvPr>
          <p:cNvSpPr/>
          <p:nvPr/>
        </p:nvSpPr>
        <p:spPr>
          <a:xfrm>
            <a:off x="4572000" y="1179177"/>
            <a:ext cx="4306434" cy="5355312"/>
          </a:xfrm>
          <a:prstGeom prst="rect">
            <a:avLst/>
          </a:prstGeom>
        </p:spPr>
        <p:txBody>
          <a:bodyPr wrap="square">
            <a:spAutoFit/>
          </a:bodyPr>
          <a:lstStyle/>
          <a:p>
            <a:pPr marL="342900" indent="-342900" algn="just">
              <a:spcAft>
                <a:spcPts val="0"/>
              </a:spcAft>
              <a:buFont typeface="Arial" panose="020B0604020202020204" pitchFamily="34" charset="0"/>
              <a:buChar char="•"/>
            </a:pPr>
            <a:r>
              <a:rPr lang="tr-TR" noProof="1" smtClean="0">
                <a:cs typeface="Arial" panose="020B0604020202020204" pitchFamily="34" charset="0"/>
              </a:rPr>
              <a:t>Mağdurların «Kaktüs Piyasası" çevrimiçi hesabı üzerinden kredi kartlarından brokera para ödeyerek yatırımlarını artırmaları öneriliyor ve teşvik ediliyorlar.</a:t>
            </a:r>
          </a:p>
          <a:p>
            <a:pPr marL="342900" indent="-342900" algn="just">
              <a:spcAft>
                <a:spcPts val="0"/>
              </a:spcAft>
              <a:buFont typeface="Arial" panose="020B0604020202020204" pitchFamily="34" charset="0"/>
              <a:buChar char="•"/>
            </a:pPr>
            <a:r>
              <a:rPr lang="tr-TR" noProof="1" smtClean="0">
                <a:cs typeface="Arial" panose="020B0604020202020204" pitchFamily="34" charset="0"/>
              </a:rPr>
              <a:t>Mağdurlar, yatırımlarının ve kazançlarının durumunu görebilecekleri çevrimiçi hesaplarına erişebiliyorlar.</a:t>
            </a:r>
          </a:p>
          <a:p>
            <a:pPr marL="342900" indent="-342900" algn="just">
              <a:spcAft>
                <a:spcPts val="0"/>
              </a:spcAft>
              <a:buFont typeface="Arial" panose="020B0604020202020204" pitchFamily="34" charset="0"/>
              <a:buChar char="•"/>
            </a:pPr>
            <a:r>
              <a:rPr lang="tr-TR" noProof="1" smtClean="0">
                <a:cs typeface="Arial" panose="020B0604020202020204" pitchFamily="34" charset="0"/>
              </a:rPr>
              <a:t>Kazançlar, «brokerin" tavsiyeleriyle birlikte mağdurun yatırıma devam etmesini garanti edecek önemli miktarlarda istikrarlı bir artış görülüyor</a:t>
            </a:r>
          </a:p>
          <a:p>
            <a:pPr marL="342900" indent="-342900" algn="just">
              <a:spcAft>
                <a:spcPts val="0"/>
              </a:spcAft>
              <a:buFont typeface="Arial" panose="020B0604020202020204" pitchFamily="34" charset="0"/>
              <a:buChar char="•"/>
            </a:pPr>
            <a:r>
              <a:rPr lang="tr-TR" noProof="1" smtClean="0">
                <a:cs typeface="Arial" panose="020B0604020202020204" pitchFamily="34" charset="0"/>
              </a:rPr>
              <a:t>Ancak, mağdurlar paralarını almak istediğinde, "piyasa kuralları" ile gerekçelendirilecek şekilde talepleri kısmen veya tamamen reddediliyor</a:t>
            </a:r>
          </a:p>
          <a:p>
            <a:pPr marL="342900" indent="-342900" algn="just">
              <a:spcAft>
                <a:spcPts val="0"/>
              </a:spcAft>
              <a:buFont typeface="Arial" panose="020B0604020202020204" pitchFamily="34" charset="0"/>
              <a:buChar char="•"/>
            </a:pPr>
            <a:endParaRPr lang="tr-TR" noProof="1">
              <a:cs typeface="Arial" panose="020B0604020202020204" pitchFamily="34" charset="0"/>
            </a:endParaRPr>
          </a:p>
        </p:txBody>
      </p:sp>
    </p:spTree>
    <p:extLst>
      <p:ext uri="{BB962C8B-B14F-4D97-AF65-F5344CB8AC3E}">
        <p14:creationId xmlns:p14="http://schemas.microsoft.com/office/powerpoint/2010/main" val="2469395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42</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42</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tr-TR" sz="2800" b="1" dirty="0">
                <a:ea typeface="ＭＳ Ｐゴシック" charset="0"/>
                <a:cs typeface="ＭＳ Ｐゴシック" charset="0"/>
              </a:rPr>
              <a:t>Vaka Çalışması</a:t>
            </a:r>
            <a:endParaRPr lang="en-GB" sz="28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121544" y="1136874"/>
            <a:ext cx="4366373" cy="5078313"/>
          </a:xfrm>
          <a:prstGeom prst="rect">
            <a:avLst/>
          </a:prstGeom>
        </p:spPr>
        <p:txBody>
          <a:bodyPr wrap="square">
            <a:spAutoFit/>
          </a:bodyPr>
          <a:lstStyle/>
          <a:p>
            <a:pPr marL="342900" indent="-342900" algn="just">
              <a:spcAft>
                <a:spcPts val="0"/>
              </a:spcAft>
              <a:buFont typeface="Wingdings" pitchFamily="2" charset="2"/>
              <a:buChar char="Ø"/>
            </a:pPr>
            <a:r>
              <a:rPr lang="tr-TR" b="1" noProof="1" smtClean="0">
                <a:cs typeface="Arial" panose="020B0604020202020204" pitchFamily="34" charset="0"/>
              </a:rPr>
              <a:t>WolfJäger Kısa Özet </a:t>
            </a:r>
            <a:r>
              <a:rPr lang="tr-TR" noProof="1" smtClean="0">
                <a:cs typeface="Arial" panose="020B0604020202020204" pitchFamily="34" charset="0"/>
              </a:rPr>
              <a:t>:</a:t>
            </a:r>
          </a:p>
          <a:p>
            <a:pPr marL="342900" indent="-342900" algn="just">
              <a:spcAft>
                <a:spcPts val="0"/>
              </a:spcAft>
              <a:buFont typeface="Wingdings" pitchFamily="2" charset="2"/>
              <a:buChar char="Ø"/>
            </a:pPr>
            <a:endParaRPr lang="tr-TR" noProof="1" smtClean="0">
              <a:cs typeface="Arial" panose="020B0604020202020204" pitchFamily="34" charset="0"/>
            </a:endParaRPr>
          </a:p>
          <a:p>
            <a:pPr marL="342900" indent="-342900" algn="just">
              <a:spcAft>
                <a:spcPts val="0"/>
              </a:spcAft>
              <a:buFont typeface="Arial" panose="020B0604020202020204" pitchFamily="34" charset="0"/>
              <a:buChar char="•"/>
            </a:pPr>
            <a:r>
              <a:rPr lang="tr-TR" noProof="1" smtClean="0">
                <a:cs typeface="Arial" panose="020B0604020202020204" pitchFamily="34" charset="0"/>
              </a:rPr>
              <a:t>Mağdurlar ödemenin büyük bir kısmını veya tamamını geri çekme konusunda ısrar etmeye devam ettiğinde «brokerler" kurbanı bir "üst yönetime" yönlendiriyor</a:t>
            </a:r>
          </a:p>
          <a:p>
            <a:pPr marL="342900" indent="-342900" algn="just">
              <a:spcAft>
                <a:spcPts val="0"/>
              </a:spcAft>
              <a:buFont typeface="Arial" panose="020B0604020202020204" pitchFamily="34" charset="0"/>
              <a:buChar char="•"/>
            </a:pPr>
            <a:r>
              <a:rPr lang="tr-TR" noProof="1">
                <a:cs typeface="Arial" panose="020B0604020202020204" pitchFamily="34" charset="0"/>
              </a:rPr>
              <a:t>Ü</a:t>
            </a:r>
            <a:r>
              <a:rPr lang="tr-TR" noProof="1" smtClean="0">
                <a:cs typeface="Arial" panose="020B0604020202020204" pitchFamily="34" charset="0"/>
              </a:rPr>
              <a:t>st yönetim de mağduru yatırım konusunda ikna etmeye devam ediyor</a:t>
            </a:r>
          </a:p>
          <a:p>
            <a:pPr marL="342900" indent="-342900" algn="just">
              <a:spcAft>
                <a:spcPts val="0"/>
              </a:spcAft>
              <a:buFont typeface="Arial" panose="020B0604020202020204" pitchFamily="34" charset="0"/>
              <a:buChar char="•"/>
            </a:pPr>
            <a:r>
              <a:rPr lang="tr-TR" noProof="1" smtClean="0">
                <a:cs typeface="Arial" panose="020B0604020202020204" pitchFamily="34" charset="0"/>
              </a:rPr>
              <a:t>Bazı mağdurlar bunu kabul etmiyor ve paranın ödenmesi için ısrar ediyor</a:t>
            </a:r>
          </a:p>
          <a:p>
            <a:pPr marL="342900" indent="-342900" algn="just">
              <a:spcAft>
                <a:spcPts val="0"/>
              </a:spcAft>
              <a:buFont typeface="Arial" panose="020B0604020202020204" pitchFamily="34" charset="0"/>
              <a:buChar char="•"/>
            </a:pPr>
            <a:r>
              <a:rPr lang="tr-TR" noProof="1" smtClean="0">
                <a:cs typeface="Arial" panose="020B0604020202020204" pitchFamily="34" charset="0"/>
              </a:rPr>
              <a:t>O anda "yönetim", mağdura mali piyasadaki dalgalanmalar nedeniyle "ikili opsiyon" portföyünün kaybolduğunu ve tüm paranın gittiğini belirtiyor ve aynı durum çevrimiçi hesapta da görülebiliyor</a:t>
            </a:r>
            <a:endParaRPr lang="tr-TR" noProof="1">
              <a:cs typeface="Arial" panose="020B0604020202020204" pitchFamily="34" charset="0"/>
            </a:endParaRPr>
          </a:p>
        </p:txBody>
      </p:sp>
      <p:sp>
        <p:nvSpPr>
          <p:cNvPr id="11" name="Rectangle 10">
            <a:extLst>
              <a:ext uri="{FF2B5EF4-FFF2-40B4-BE49-F238E27FC236}">
                <a16:creationId xmlns:a16="http://schemas.microsoft.com/office/drawing/2014/main" id="{0B60D565-6283-1748-95F5-67F9DB5E2D82}"/>
              </a:ext>
            </a:extLst>
          </p:cNvPr>
          <p:cNvSpPr/>
          <p:nvPr/>
        </p:nvSpPr>
        <p:spPr>
          <a:xfrm>
            <a:off x="4855778" y="1253973"/>
            <a:ext cx="3972911" cy="4801314"/>
          </a:xfrm>
          <a:prstGeom prst="rect">
            <a:avLst/>
          </a:prstGeom>
        </p:spPr>
        <p:txBody>
          <a:bodyPr wrap="square">
            <a:spAutoFit/>
          </a:bodyPr>
          <a:lstStyle/>
          <a:p>
            <a:pPr marL="342900" indent="-342900" algn="just">
              <a:spcAft>
                <a:spcPts val="0"/>
              </a:spcAft>
              <a:buFont typeface="Arial" panose="020B0604020202020204" pitchFamily="34" charset="0"/>
              <a:buChar char="•"/>
            </a:pPr>
            <a:r>
              <a:rPr lang="tr-TR" noProof="1" smtClean="0">
                <a:cs typeface="Arial" panose="020B0604020202020204" pitchFamily="34" charset="0"/>
              </a:rPr>
              <a:t>Mağdurlar bunun üzerine paniğe kapılıyor ve internet üzerinden değil yüz yüze iletişime geçerek detaylı açıklama istediklerini belirtiyor</a:t>
            </a:r>
          </a:p>
          <a:p>
            <a:pPr marL="342900" indent="-342900" algn="just">
              <a:spcAft>
                <a:spcPts val="0"/>
              </a:spcAft>
              <a:buFont typeface="Arial" panose="020B0604020202020204" pitchFamily="34" charset="0"/>
              <a:buChar char="•"/>
            </a:pPr>
            <a:r>
              <a:rPr lang="tr-TR" noProof="1" smtClean="0">
                <a:cs typeface="Arial" panose="020B0604020202020204" pitchFamily="34" charset="0"/>
              </a:rPr>
              <a:t>Böyle bir talepten sonra tüm iletişim kesiliyor. Kimse telefonlara çıkmıyor ve çevrimiçi hesaplar siliniyor</a:t>
            </a:r>
          </a:p>
          <a:p>
            <a:pPr marL="342900" indent="-342900" algn="just">
              <a:spcAft>
                <a:spcPts val="0"/>
              </a:spcAft>
              <a:buFont typeface="Arial" panose="020B0604020202020204" pitchFamily="34" charset="0"/>
              <a:buChar char="•"/>
            </a:pPr>
            <a:r>
              <a:rPr lang="tr-TR" noProof="1" smtClean="0">
                <a:cs typeface="Arial" panose="020B0604020202020204" pitchFamily="34" charset="0"/>
              </a:rPr>
              <a:t>Zararlar on binlerce ve yüz binlerce Avro arasında değişiyor.</a:t>
            </a:r>
          </a:p>
          <a:p>
            <a:pPr marL="342900" indent="-342900" algn="just">
              <a:spcAft>
                <a:spcPts val="0"/>
              </a:spcAft>
              <a:buFont typeface="Arial" panose="020B0604020202020204" pitchFamily="34" charset="0"/>
              <a:buChar char="•"/>
            </a:pPr>
            <a:r>
              <a:rPr lang="tr-TR" noProof="1" smtClean="0">
                <a:cs typeface="Arial" panose="020B0604020202020204" pitchFamily="34" charset="0"/>
              </a:rPr>
              <a:t>Gelen şikayetlerin sayısı artıyor. Görünen o ki dolandırıcılık ile milyonlarca, hatta on milyonlarca avroyu hortumlanıyor</a:t>
            </a:r>
          </a:p>
          <a:p>
            <a:pPr marL="342900" indent="-342900" algn="just">
              <a:spcAft>
                <a:spcPts val="0"/>
              </a:spcAft>
              <a:buFont typeface="Arial" panose="020B0604020202020204" pitchFamily="34" charset="0"/>
              <a:buChar char="•"/>
            </a:pPr>
            <a:r>
              <a:rPr lang="tr-TR" noProof="1" smtClean="0">
                <a:cs typeface="Arial" panose="020B0604020202020204" pitchFamily="34" charset="0"/>
              </a:rPr>
              <a:t>Alman Savcılığı hemen harekete geçmelidir</a:t>
            </a:r>
            <a:endParaRPr lang="tr-TR" noProof="1">
              <a:cs typeface="Arial" panose="020B0604020202020204" pitchFamily="34" charset="0"/>
            </a:endParaRPr>
          </a:p>
        </p:txBody>
      </p:sp>
    </p:spTree>
    <p:extLst>
      <p:ext uri="{BB962C8B-B14F-4D97-AF65-F5344CB8AC3E}">
        <p14:creationId xmlns:p14="http://schemas.microsoft.com/office/powerpoint/2010/main" val="28305938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43</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43</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tr-TR" sz="2800" b="1" dirty="0">
                <a:ea typeface="ＭＳ Ｐゴシック" charset="0"/>
                <a:cs typeface="ＭＳ Ｐゴシック" charset="0"/>
              </a:rPr>
              <a:t>Vaka Çalışması</a:t>
            </a:r>
            <a:endParaRPr lang="en-GB" sz="28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135006" y="1249795"/>
            <a:ext cx="4199699" cy="4247317"/>
          </a:xfrm>
          <a:prstGeom prst="rect">
            <a:avLst/>
          </a:prstGeom>
        </p:spPr>
        <p:txBody>
          <a:bodyPr wrap="square">
            <a:spAutoFit/>
          </a:bodyPr>
          <a:lstStyle/>
          <a:p>
            <a:pPr marL="342900" indent="-342900" algn="just">
              <a:spcAft>
                <a:spcPts val="0"/>
              </a:spcAft>
              <a:buFont typeface="Wingdings" pitchFamily="2" charset="2"/>
              <a:buChar char="Ø"/>
            </a:pPr>
            <a:r>
              <a:rPr lang="tr-TR" b="1" noProof="1" smtClean="0">
                <a:cs typeface="Arial" panose="020B0604020202020204" pitchFamily="34" charset="0"/>
              </a:rPr>
              <a:t>WolfJäger Kısa Özet </a:t>
            </a:r>
            <a:r>
              <a:rPr lang="tr-TR" dirty="0" smtClean="0">
                <a:cs typeface="Arial" panose="020B0604020202020204" pitchFamily="34" charset="0"/>
              </a:rPr>
              <a:t>:</a:t>
            </a:r>
          </a:p>
          <a:p>
            <a:pPr marL="342900" indent="-342900" algn="just">
              <a:spcAft>
                <a:spcPts val="0"/>
              </a:spcAft>
              <a:buFont typeface="Wingdings" pitchFamily="2" charset="2"/>
              <a:buChar char="Ø"/>
            </a:pPr>
            <a:endParaRPr lang="tr-TR" dirty="0" smtClean="0">
              <a:cs typeface="Arial" panose="020B0604020202020204" pitchFamily="34" charset="0"/>
            </a:endParaRPr>
          </a:p>
          <a:p>
            <a:pPr marL="342900" indent="-342900" algn="just">
              <a:spcAft>
                <a:spcPts val="0"/>
              </a:spcAft>
              <a:buFont typeface="Arial" panose="020B0604020202020204" pitchFamily="34" charset="0"/>
              <a:buChar char="•"/>
            </a:pPr>
            <a:r>
              <a:rPr lang="tr-TR" dirty="0">
                <a:cs typeface="Arial" panose="020B0604020202020204" pitchFamily="34" charset="0"/>
              </a:rPr>
              <a:t>İlk polis raporlarına göre telefon ve e-mail de dâhil olmak üzere tüm iletişimlerin VOIP veya web mail hizmetleri üzerinden </a:t>
            </a:r>
            <a:r>
              <a:rPr lang="tr-TR" dirty="0" smtClean="0">
                <a:cs typeface="Arial" panose="020B0604020202020204" pitchFamily="34" charset="0"/>
              </a:rPr>
              <a:t>yapılmış.</a:t>
            </a:r>
            <a:r>
              <a:rPr lang="tr-TR" dirty="0">
                <a:cs typeface="Arial" panose="020B0604020202020204" pitchFamily="34" charset="0"/>
              </a:rPr>
              <a:t> </a:t>
            </a:r>
            <a:r>
              <a:rPr lang="tr-TR" dirty="0" smtClean="0">
                <a:cs typeface="Arial" panose="020B0604020202020204" pitchFamily="34" charset="0"/>
              </a:rPr>
              <a:t>IP adreslerinden hiçbiri Almanya'da değil.</a:t>
            </a:r>
          </a:p>
          <a:p>
            <a:pPr marL="342900" indent="-342900" algn="just">
              <a:spcAft>
                <a:spcPts val="0"/>
              </a:spcAft>
              <a:buFont typeface="Arial" panose="020B0604020202020204" pitchFamily="34" charset="0"/>
              <a:buChar char="•"/>
            </a:pPr>
            <a:r>
              <a:rPr lang="tr-TR" dirty="0" smtClean="0">
                <a:cs typeface="Arial" panose="020B0604020202020204" pitchFamily="34" charset="0"/>
              </a:rPr>
              <a:t>VOIP adresleri, başta Sırbistan ve Bulgaristan olmak üzere, Avrupa'nın güneydoğusuna doğru uzanıyordu</a:t>
            </a:r>
          </a:p>
          <a:p>
            <a:pPr marL="342900" indent="-342900" algn="just">
              <a:spcAft>
                <a:spcPts val="0"/>
              </a:spcAft>
              <a:buFont typeface="Arial" panose="020B0604020202020204" pitchFamily="34" charset="0"/>
              <a:buChar char="•"/>
            </a:pPr>
            <a:r>
              <a:rPr lang="tr-TR" dirty="0" smtClean="0">
                <a:cs typeface="Arial" panose="020B0604020202020204" pitchFamily="34" charset="0"/>
              </a:rPr>
              <a:t>İlk mağdurların banka raporlarına göre paralarının yatırdıkları hesap Çek Cumhuriyeti'nde bulunmaktadır.</a:t>
            </a:r>
            <a:endParaRPr lang="tr-TR" dirty="0">
              <a:cs typeface="Arial" panose="020B0604020202020204" pitchFamily="34" charset="0"/>
            </a:endParaRPr>
          </a:p>
        </p:txBody>
      </p:sp>
      <p:sp>
        <p:nvSpPr>
          <p:cNvPr id="11" name="Rectangle 10">
            <a:extLst>
              <a:ext uri="{FF2B5EF4-FFF2-40B4-BE49-F238E27FC236}">
                <a16:creationId xmlns:a16="http://schemas.microsoft.com/office/drawing/2014/main" id="{0B60D565-6283-1748-95F5-67F9DB5E2D82}"/>
              </a:ext>
            </a:extLst>
          </p:cNvPr>
          <p:cNvSpPr/>
          <p:nvPr/>
        </p:nvSpPr>
        <p:spPr>
          <a:xfrm>
            <a:off x="4601405" y="1778359"/>
            <a:ext cx="3941379" cy="3693319"/>
          </a:xfrm>
          <a:prstGeom prst="rect">
            <a:avLst/>
          </a:prstGeom>
        </p:spPr>
        <p:txBody>
          <a:bodyPr wrap="square">
            <a:spAutoFit/>
          </a:bodyPr>
          <a:lstStyle/>
          <a:p>
            <a:pPr marL="342900" indent="-342900" algn="just">
              <a:spcAft>
                <a:spcPts val="0"/>
              </a:spcAft>
              <a:buFont typeface="Arial" panose="020B0604020202020204" pitchFamily="34" charset="0"/>
              <a:buChar char="•"/>
            </a:pPr>
            <a:r>
              <a:rPr lang="tr-TR" dirty="0" smtClean="0">
                <a:cs typeface="Arial" panose="020B0604020202020204" pitchFamily="34" charset="0"/>
              </a:rPr>
              <a:t>«Benim Piyasam» (My Market) broker şirketi ne Almanya'da ne de Çek Cumhuriyeti'nde kayıtlı. </a:t>
            </a:r>
          </a:p>
          <a:p>
            <a:pPr marL="342900" indent="-342900" algn="just">
              <a:spcAft>
                <a:spcPts val="0"/>
              </a:spcAft>
              <a:buFont typeface="Arial" panose="020B0604020202020204" pitchFamily="34" charset="0"/>
              <a:buChar char="•"/>
            </a:pPr>
            <a:r>
              <a:rPr lang="tr-TR" dirty="0" smtClean="0">
                <a:cs typeface="Arial" panose="020B0604020202020204" pitchFamily="34" charset="0"/>
              </a:rPr>
              <a:t>Mağdurların ifadelerine göre brokerler kendilerini Alman isimleri ve soyadlarıyla tanıtmışlardı ve aksansız mükemmel Almanca konuşuyorlardı.</a:t>
            </a:r>
          </a:p>
          <a:p>
            <a:pPr marL="342900" indent="-342900" algn="just">
              <a:spcAft>
                <a:spcPts val="0"/>
              </a:spcAft>
              <a:buFont typeface="Arial" panose="020B0604020202020204" pitchFamily="34" charset="0"/>
              <a:buChar char="•"/>
            </a:pPr>
            <a:r>
              <a:rPr lang="tr-TR" dirty="0" smtClean="0">
                <a:cs typeface="Arial" panose="020B0604020202020204" pitchFamily="34" charset="0"/>
              </a:rPr>
              <a:t>Savcılık, derhal Karşılıklı Adli Yardım Talep Mektupları ile soruşturma başlatıyor</a:t>
            </a:r>
          </a:p>
          <a:p>
            <a:pPr marL="342900" indent="-342900" algn="just">
              <a:spcAft>
                <a:spcPts val="0"/>
              </a:spcAft>
              <a:buFont typeface="Arial" panose="020B0604020202020204" pitchFamily="34" charset="0"/>
              <a:buChar char="•"/>
            </a:pPr>
            <a:endParaRPr lang="tr-TR" dirty="0">
              <a:cs typeface="Arial" panose="020B0604020202020204" pitchFamily="34" charset="0"/>
            </a:endParaRPr>
          </a:p>
        </p:txBody>
      </p:sp>
    </p:spTree>
    <p:extLst>
      <p:ext uri="{BB962C8B-B14F-4D97-AF65-F5344CB8AC3E}">
        <p14:creationId xmlns:p14="http://schemas.microsoft.com/office/powerpoint/2010/main" val="11985782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44</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44</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tr-TR" sz="2800" b="1" dirty="0">
                <a:ea typeface="ＭＳ Ｐゴシック" charset="0"/>
                <a:cs typeface="ＭＳ Ｐゴシック" charset="0"/>
              </a:rPr>
              <a:t>Vaka Çalışması</a:t>
            </a:r>
            <a:endParaRPr lang="en-GB" sz="28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293848" y="1268562"/>
            <a:ext cx="4074952" cy="4524315"/>
          </a:xfrm>
          <a:prstGeom prst="rect">
            <a:avLst/>
          </a:prstGeom>
        </p:spPr>
        <p:txBody>
          <a:bodyPr wrap="square">
            <a:spAutoFit/>
          </a:bodyPr>
          <a:lstStyle/>
          <a:p>
            <a:pPr marL="342900" indent="-342900" algn="just">
              <a:spcAft>
                <a:spcPts val="0"/>
              </a:spcAft>
              <a:buFont typeface="Wingdings" pitchFamily="2" charset="2"/>
              <a:buChar char="Ø"/>
            </a:pPr>
            <a:r>
              <a:rPr lang="tr-TR" b="1" dirty="0" smtClean="0">
                <a:cs typeface="Arial" panose="020B0604020202020204" pitchFamily="34" charset="0"/>
              </a:rPr>
              <a:t>İlk sorular</a:t>
            </a:r>
            <a:r>
              <a:rPr lang="tr-TR" dirty="0" smtClean="0">
                <a:cs typeface="Arial" panose="020B0604020202020204" pitchFamily="34" charset="0"/>
              </a:rPr>
              <a:t>:</a:t>
            </a:r>
          </a:p>
          <a:p>
            <a:pPr marL="342900" indent="-342900" algn="just">
              <a:spcAft>
                <a:spcPts val="0"/>
              </a:spcAft>
              <a:buFont typeface="Wingdings" pitchFamily="2" charset="2"/>
              <a:buChar char="Ø"/>
            </a:pPr>
            <a:endParaRPr lang="tr-TR" dirty="0" smtClean="0">
              <a:cs typeface="Arial" panose="020B0604020202020204" pitchFamily="34" charset="0"/>
            </a:endParaRPr>
          </a:p>
          <a:p>
            <a:pPr marL="342900" indent="-342900" algn="just">
              <a:spcAft>
                <a:spcPts val="0"/>
              </a:spcAft>
              <a:buFont typeface="Arial" panose="020B0604020202020204" pitchFamily="34" charset="0"/>
              <a:buChar char="•"/>
            </a:pPr>
            <a:r>
              <a:rPr lang="tr-TR" i="1" dirty="0" smtClean="0">
                <a:cs typeface="Arial" panose="020B0604020202020204" pitchFamily="34" charset="0"/>
              </a:rPr>
              <a:t>Soruşturmanın ana yönleri nelerdir?</a:t>
            </a:r>
          </a:p>
          <a:p>
            <a:pPr marL="342900" indent="-342900" algn="just">
              <a:spcAft>
                <a:spcPts val="0"/>
              </a:spcAft>
              <a:buFont typeface="Arial" panose="020B0604020202020204" pitchFamily="34" charset="0"/>
              <a:buChar char="•"/>
            </a:pPr>
            <a:r>
              <a:rPr lang="tr-TR" i="1" dirty="0" smtClean="0">
                <a:cs typeface="Arial" panose="020B0604020202020204" pitchFamily="34" charset="0"/>
              </a:rPr>
              <a:t>Hangi husus öncelikli olarak araştırılmalıdır?</a:t>
            </a:r>
          </a:p>
          <a:p>
            <a:pPr marL="342900" indent="-342900" algn="just">
              <a:spcAft>
                <a:spcPts val="0"/>
              </a:spcAft>
              <a:buFont typeface="Arial" panose="020B0604020202020204" pitchFamily="34" charset="0"/>
              <a:buChar char="•"/>
            </a:pPr>
            <a:r>
              <a:rPr lang="tr-TR" i="1" dirty="0" smtClean="0">
                <a:cs typeface="Arial" panose="020B0604020202020204" pitchFamily="34" charset="0"/>
              </a:rPr>
              <a:t>Soruşturmanın her hangi bir kısmıyla ilgili acil bir durum bulunmakta mıdır?</a:t>
            </a:r>
          </a:p>
          <a:p>
            <a:pPr marL="342900" indent="-342900" algn="just">
              <a:spcAft>
                <a:spcPts val="0"/>
              </a:spcAft>
              <a:buFont typeface="Arial" panose="020B0604020202020204" pitchFamily="34" charset="0"/>
              <a:buChar char="•"/>
            </a:pPr>
            <a:r>
              <a:rPr lang="tr-TR" i="1" dirty="0" smtClean="0">
                <a:cs typeface="Arial" panose="020B0604020202020204" pitchFamily="34" charset="0"/>
              </a:rPr>
              <a:t>Savcılık/Soruşturma Hakimi ne tür taleplerde bulunacaktır?</a:t>
            </a:r>
          </a:p>
          <a:p>
            <a:pPr marL="342900" indent="-342900" algn="just">
              <a:spcAft>
                <a:spcPts val="0"/>
              </a:spcAft>
              <a:buFont typeface="Arial" panose="020B0604020202020204" pitchFamily="34" charset="0"/>
              <a:buChar char="•"/>
            </a:pPr>
            <a:r>
              <a:rPr lang="tr-TR" i="1" dirty="0" smtClean="0">
                <a:cs typeface="Arial" panose="020B0604020202020204" pitchFamily="34" charset="0"/>
              </a:rPr>
              <a:t>Talepler kimlere iletilecektir?</a:t>
            </a:r>
          </a:p>
          <a:p>
            <a:pPr marL="342900" indent="-342900" algn="just">
              <a:spcAft>
                <a:spcPts val="0"/>
              </a:spcAft>
              <a:buFont typeface="Arial" panose="020B0604020202020204" pitchFamily="34" charset="0"/>
              <a:buChar char="•"/>
            </a:pPr>
            <a:r>
              <a:rPr lang="tr-TR" i="1" dirty="0" smtClean="0">
                <a:cs typeface="Arial" panose="020B0604020202020204" pitchFamily="34" charset="0"/>
              </a:rPr>
              <a:t>Hangi bilgiler talep edilecektir?</a:t>
            </a:r>
          </a:p>
          <a:p>
            <a:pPr marL="342900" indent="-342900" algn="just">
              <a:spcAft>
                <a:spcPts val="0"/>
              </a:spcAft>
              <a:buFont typeface="Arial" panose="020B0604020202020204" pitchFamily="34" charset="0"/>
              <a:buChar char="•"/>
            </a:pPr>
            <a:r>
              <a:rPr lang="tr-TR" i="1" dirty="0" smtClean="0">
                <a:cs typeface="Arial" panose="020B0604020202020204" pitchFamily="34" charset="0"/>
              </a:rPr>
              <a:t>Hangi deliller istenecektir?</a:t>
            </a:r>
          </a:p>
          <a:p>
            <a:pPr marL="342900" indent="-342900" algn="just">
              <a:spcAft>
                <a:spcPts val="0"/>
              </a:spcAft>
              <a:buFont typeface="Arial" panose="020B0604020202020204" pitchFamily="34" charset="0"/>
              <a:buChar char="•"/>
            </a:pPr>
            <a:r>
              <a:rPr lang="tr-TR" i="1" dirty="0" smtClean="0">
                <a:cs typeface="Arial" panose="020B0604020202020204" pitchFamily="34" charset="0"/>
              </a:rPr>
              <a:t>Herhangi bir özel soruşturma faaliyetlerine gerek var mı?</a:t>
            </a:r>
            <a:endParaRPr lang="tr-TR" i="1" dirty="0">
              <a:cs typeface="Arial" panose="020B0604020202020204" pitchFamily="34" charset="0"/>
            </a:endParaRPr>
          </a:p>
        </p:txBody>
      </p:sp>
      <p:sp>
        <p:nvSpPr>
          <p:cNvPr id="11" name="Rectangle 10">
            <a:extLst>
              <a:ext uri="{FF2B5EF4-FFF2-40B4-BE49-F238E27FC236}">
                <a16:creationId xmlns:a16="http://schemas.microsoft.com/office/drawing/2014/main" id="{0B60D565-6283-1748-95F5-67F9DB5E2D82}"/>
              </a:ext>
            </a:extLst>
          </p:cNvPr>
          <p:cNvSpPr/>
          <p:nvPr/>
        </p:nvSpPr>
        <p:spPr>
          <a:xfrm>
            <a:off x="4700748" y="1604204"/>
            <a:ext cx="4076700" cy="3970318"/>
          </a:xfrm>
          <a:prstGeom prst="rect">
            <a:avLst/>
          </a:prstGeom>
        </p:spPr>
        <p:txBody>
          <a:bodyPr wrap="square">
            <a:spAutoFit/>
          </a:bodyPr>
          <a:lstStyle/>
          <a:p>
            <a:pPr marL="342900" indent="-342900" algn="just">
              <a:spcAft>
                <a:spcPts val="0"/>
              </a:spcAft>
              <a:buFont typeface="Arial" panose="020B0604020202020204" pitchFamily="34" charset="0"/>
              <a:buChar char="•"/>
            </a:pPr>
            <a:r>
              <a:rPr lang="tr-TR" i="1" dirty="0" smtClean="0">
                <a:cs typeface="Arial" panose="020B0604020202020204" pitchFamily="34" charset="0"/>
              </a:rPr>
              <a:t>Yabancı Kolluk Kuvvetleri/Savcılık /Soruşturma Hakimi tarafından alınacak hangi aksiyonlara ihtiyaç duyulacaktır?</a:t>
            </a:r>
          </a:p>
          <a:p>
            <a:pPr marL="342900" indent="-342900" algn="just">
              <a:spcAft>
                <a:spcPts val="0"/>
              </a:spcAft>
              <a:buFont typeface="Arial" panose="020B0604020202020204" pitchFamily="34" charset="0"/>
              <a:buChar char="•"/>
            </a:pPr>
            <a:r>
              <a:rPr lang="tr-TR" i="1" dirty="0" smtClean="0">
                <a:cs typeface="Arial" panose="020B0604020202020204" pitchFamily="34" charset="0"/>
              </a:rPr>
              <a:t>Savcılık/Soruşturma Hâkimi neyin, kime ve nasıl gönderilmesi gerektiğine nasıl karar verecektir?</a:t>
            </a:r>
          </a:p>
          <a:p>
            <a:pPr marL="342900" indent="-342900" algn="just">
              <a:spcAft>
                <a:spcPts val="0"/>
              </a:spcAft>
              <a:buFont typeface="Arial" panose="020B0604020202020204" pitchFamily="34" charset="0"/>
              <a:buChar char="•"/>
            </a:pPr>
            <a:r>
              <a:rPr lang="tr-TR" i="1" dirty="0" smtClean="0">
                <a:cs typeface="Arial" panose="020B0604020202020204" pitchFamily="34" charset="0"/>
              </a:rPr>
              <a:t>Mali Soruşturmanın başlatılması İçin gerekçeler bulunmakta mıdır?</a:t>
            </a:r>
          </a:p>
          <a:p>
            <a:pPr marL="342900" indent="-342900" algn="just">
              <a:spcAft>
                <a:spcPts val="0"/>
              </a:spcAft>
              <a:buFont typeface="Arial" panose="020B0604020202020204" pitchFamily="34" charset="0"/>
              <a:buChar char="•"/>
            </a:pPr>
            <a:r>
              <a:rPr lang="tr-TR" i="1" dirty="0" smtClean="0">
                <a:cs typeface="Arial" panose="020B0604020202020204" pitchFamily="34" charset="0"/>
              </a:rPr>
              <a:t>Alınması ve atılması gereken diğer adımlar ve/veya önlemler/aksiyonlar nelerdir?</a:t>
            </a:r>
          </a:p>
          <a:p>
            <a:pPr marL="342900" indent="-342900" algn="just">
              <a:spcAft>
                <a:spcPts val="0"/>
              </a:spcAft>
              <a:buFont typeface="Arial" panose="020B0604020202020204" pitchFamily="34" charset="0"/>
              <a:buChar char="•"/>
            </a:pPr>
            <a:r>
              <a:rPr lang="tr-TR" i="1" dirty="0" smtClean="0">
                <a:cs typeface="Arial" panose="020B0604020202020204" pitchFamily="34" charset="0"/>
              </a:rPr>
              <a:t>Ülkenizde gerçekleştireceğiniz başka bir şey var mı?</a:t>
            </a:r>
            <a:endParaRPr lang="tr-TR" i="1" dirty="0">
              <a:cs typeface="Arial" panose="020B0604020202020204" pitchFamily="34" charset="0"/>
            </a:endParaRPr>
          </a:p>
        </p:txBody>
      </p:sp>
    </p:spTree>
    <p:extLst>
      <p:ext uri="{BB962C8B-B14F-4D97-AF65-F5344CB8AC3E}">
        <p14:creationId xmlns:p14="http://schemas.microsoft.com/office/powerpoint/2010/main" val="9251165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45</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45</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tr-TR" sz="2800" b="1" dirty="0">
                <a:ea typeface="ＭＳ Ｐゴシック" charset="0"/>
                <a:cs typeface="ＭＳ Ｐゴシック" charset="0"/>
              </a:rPr>
              <a:t>Vaka Çalışması</a:t>
            </a:r>
            <a:endParaRPr lang="en-GB" sz="28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pic>
        <p:nvPicPr>
          <p:cNvPr id="11" name="Picture 10">
            <a:extLst>
              <a:ext uri="{FF2B5EF4-FFF2-40B4-BE49-F238E27FC236}">
                <a16:creationId xmlns:a16="http://schemas.microsoft.com/office/drawing/2014/main" id="{6C59456A-02DA-0F46-BF32-314184E697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06029" y="2029522"/>
            <a:ext cx="3731941" cy="2798956"/>
          </a:xfrm>
          <a:prstGeom prst="rect">
            <a:avLst/>
          </a:prstGeom>
        </p:spPr>
      </p:pic>
    </p:spTree>
    <p:extLst>
      <p:ext uri="{BB962C8B-B14F-4D97-AF65-F5344CB8AC3E}">
        <p14:creationId xmlns:p14="http://schemas.microsoft.com/office/powerpoint/2010/main" val="32534839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46</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46</a:t>
            </a:fld>
            <a:endParaRPr lang="en-GB" dirty="0">
              <a:solidFill>
                <a:schemeClr val="tx1"/>
              </a:solidFill>
            </a:endParaRPr>
          </a:p>
        </p:txBody>
      </p:sp>
      <p:sp>
        <p:nvSpPr>
          <p:cNvPr id="13" name="Rectangle 12"/>
          <p:cNvSpPr/>
          <p:nvPr/>
        </p:nvSpPr>
        <p:spPr>
          <a:xfrm>
            <a:off x="0" y="6539183"/>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sz="3200" b="1" dirty="0" smtClean="0">
                <a:ea typeface="ＭＳ Ｐゴシック" pitchFamily="34" charset="-128"/>
              </a:rPr>
              <a:t>Oturum Hedefleri</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B0D9B726-2DA9-204B-BF3E-36B6AB6770F1}"/>
              </a:ext>
            </a:extLst>
          </p:cNvPr>
          <p:cNvSpPr/>
          <p:nvPr/>
        </p:nvSpPr>
        <p:spPr>
          <a:xfrm>
            <a:off x="88522" y="1590100"/>
            <a:ext cx="4572000" cy="3416320"/>
          </a:xfrm>
          <a:prstGeom prst="rect">
            <a:avLst/>
          </a:prstGeom>
        </p:spPr>
        <p:txBody>
          <a:bodyPr>
            <a:spAutoFit/>
          </a:bodyPr>
          <a:lstStyle/>
          <a:p>
            <a:pPr marL="342900" lvl="2" indent="-342900">
              <a:buFont typeface="Wingdings" pitchFamily="2" charset="2"/>
              <a:buChar char="ü"/>
            </a:pPr>
            <a:r>
              <a:rPr lang="tr-TR" i="1" dirty="0" smtClean="0"/>
              <a:t>Karşılıklı Adli Yardım talepleri ve alışverişi için tipik olan elektronik delil türleri hakkındaki bilgileri tazelemek ve geliştirmek</a:t>
            </a:r>
          </a:p>
          <a:p>
            <a:pPr marL="342900" lvl="2" indent="-342900">
              <a:buFont typeface="Wingdings" pitchFamily="2" charset="2"/>
              <a:buChar char="ü"/>
            </a:pPr>
            <a:r>
              <a:rPr lang="tr-TR" i="1" dirty="0" smtClean="0"/>
              <a:t>Karşılıklı Adli Yardıma katılmaya yetkili makam türleri hakkındaki bilgileri geliştirmek</a:t>
            </a:r>
          </a:p>
          <a:p>
            <a:pPr marL="342900" lvl="2" indent="-342900">
              <a:buFont typeface="Wingdings" pitchFamily="2" charset="2"/>
              <a:buChar char="ü"/>
            </a:pPr>
            <a:r>
              <a:rPr lang="tr-TR" i="1" dirty="0" smtClean="0"/>
              <a:t>MLA Merkezi Otorite ile Yürütme Otoritesi ve karma sistemler arasındaki farkı anlamak</a:t>
            </a:r>
          </a:p>
          <a:p>
            <a:pPr marL="342900" lvl="2" indent="-342900">
              <a:buFont typeface="Wingdings" pitchFamily="2" charset="2"/>
              <a:buChar char="ü"/>
            </a:pPr>
            <a:r>
              <a:rPr lang="tr-TR" i="1" dirty="0"/>
              <a:t>F</a:t>
            </a:r>
            <a:r>
              <a:rPr lang="tr-TR" i="1" dirty="0" smtClean="0"/>
              <a:t>arklı makamlar için MLA usul yeterliklerinin ne olduğunu anlamak </a:t>
            </a:r>
            <a:endParaRPr lang="tr-TR" i="1" dirty="0"/>
          </a:p>
        </p:txBody>
      </p:sp>
      <p:sp>
        <p:nvSpPr>
          <p:cNvPr id="8" name="Rectangle 7">
            <a:extLst>
              <a:ext uri="{FF2B5EF4-FFF2-40B4-BE49-F238E27FC236}">
                <a16:creationId xmlns:a16="http://schemas.microsoft.com/office/drawing/2014/main" id="{318C602D-ED60-F847-ABCD-A03310105151}"/>
              </a:ext>
            </a:extLst>
          </p:cNvPr>
          <p:cNvSpPr/>
          <p:nvPr/>
        </p:nvSpPr>
        <p:spPr>
          <a:xfrm>
            <a:off x="4694525" y="1636808"/>
            <a:ext cx="4327931" cy="3416320"/>
          </a:xfrm>
          <a:prstGeom prst="rect">
            <a:avLst/>
          </a:prstGeom>
        </p:spPr>
        <p:txBody>
          <a:bodyPr wrap="square">
            <a:spAutoFit/>
          </a:bodyPr>
          <a:lstStyle/>
          <a:p>
            <a:pPr marL="342900" lvl="2" indent="-342900">
              <a:buFont typeface="Wingdings" pitchFamily="2" charset="2"/>
              <a:buChar char="ü"/>
            </a:pPr>
            <a:r>
              <a:rPr lang="tr-TR" i="1" dirty="0" smtClean="0"/>
              <a:t>Farklı yetkili makamlar tarafından MLA davası sırasında atılan olası adımların ve adım değişikliklerinin öğrenilmesi</a:t>
            </a:r>
          </a:p>
          <a:p>
            <a:pPr marL="342900" lvl="2" indent="-342900">
              <a:buFont typeface="Wingdings" pitchFamily="2" charset="2"/>
              <a:buChar char="ü"/>
            </a:pPr>
            <a:r>
              <a:rPr lang="tr-TR" i="1" dirty="0" smtClean="0"/>
              <a:t>önceden benimsenen bilgi ve becerileri uygulayarak vaka çalışması analizine aktif olarak katılmak</a:t>
            </a:r>
          </a:p>
          <a:p>
            <a:pPr marL="342900" lvl="2" indent="-342900">
              <a:buFont typeface="Wingdings" pitchFamily="2" charset="2"/>
              <a:buChar char="ü"/>
            </a:pPr>
            <a:r>
              <a:rPr lang="tr-TR" i="1" dirty="0" smtClean="0"/>
              <a:t>Elektronik delil toplama işlemlerine ilişkin olarak Karşılıklı Adli Yardım hakkında genel bilgilerde ilerleme sağlamak</a:t>
            </a:r>
          </a:p>
          <a:p>
            <a:pPr marL="342900" lvl="2" indent="-342900">
              <a:buFont typeface="Wingdings" pitchFamily="2" charset="2"/>
              <a:buChar char="ü"/>
            </a:pPr>
            <a:endParaRPr lang="tr-TR" dirty="0"/>
          </a:p>
        </p:txBody>
      </p:sp>
    </p:spTree>
    <p:extLst>
      <p:ext uri="{BB962C8B-B14F-4D97-AF65-F5344CB8AC3E}">
        <p14:creationId xmlns:p14="http://schemas.microsoft.com/office/powerpoint/2010/main" val="388218307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47</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47</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r">
              <a:buFont typeface="Arial" charset="0"/>
              <a:buNone/>
              <a:defRPr/>
            </a:pPr>
            <a:endParaRPr lang="tr-TR" sz="2800" b="1" dirty="0" smtClean="0">
              <a:solidFill>
                <a:schemeClr val="bg1"/>
              </a:solidFill>
            </a:endParaRPr>
          </a:p>
          <a:p>
            <a:pPr marL="0" indent="0" algn="r">
              <a:buFont typeface="Arial" charset="0"/>
              <a:buNone/>
              <a:defRPr/>
            </a:pPr>
            <a:r>
              <a:rPr lang="tr-TR" sz="2800" b="1" dirty="0" smtClean="0">
                <a:solidFill>
                  <a:schemeClr val="bg1"/>
                </a:solidFill>
              </a:rPr>
              <a:t>Uluslararası </a:t>
            </a:r>
            <a:r>
              <a:rPr lang="tr-TR" sz="2800" b="1" dirty="0">
                <a:solidFill>
                  <a:schemeClr val="bg1"/>
                </a:solidFill>
              </a:rPr>
              <a:t>İşbirliği Mekanizmaları </a:t>
            </a:r>
            <a:r>
              <a:rPr lang="tr-TR" sz="2800" b="1" dirty="0" smtClean="0">
                <a:solidFill>
                  <a:schemeClr val="bg1"/>
                </a:solidFill>
              </a:rPr>
              <a:t>Aracılığıyla </a:t>
            </a:r>
          </a:p>
          <a:p>
            <a:pPr marL="0" indent="0" algn="r">
              <a:buFont typeface="Arial" charset="0"/>
              <a:buNone/>
              <a:defRPr/>
            </a:pPr>
            <a:r>
              <a:rPr lang="tr-TR" sz="2800" b="1" dirty="0" smtClean="0">
                <a:solidFill>
                  <a:schemeClr val="bg1"/>
                </a:solidFill>
              </a:rPr>
              <a:t>Elektronik</a:t>
            </a:r>
            <a:r>
              <a:rPr lang="tr-TR" sz="2800" b="1" dirty="0">
                <a:solidFill>
                  <a:schemeClr val="bg1"/>
                </a:solidFill>
              </a:rPr>
              <a:t> </a:t>
            </a:r>
            <a:r>
              <a:rPr lang="tr-TR" sz="2800" b="1" dirty="0" smtClean="0">
                <a:solidFill>
                  <a:schemeClr val="bg1"/>
                </a:solidFill>
              </a:rPr>
              <a:t>Delil Elde Edilmesi</a:t>
            </a:r>
            <a:endParaRPr lang="tr-TR" sz="2800" b="1" dirty="0">
              <a:solidFill>
                <a:schemeClr val="bg1"/>
              </a:solidFill>
            </a:endParaRPr>
          </a:p>
          <a:p>
            <a:pPr marL="0" indent="0" algn="r">
              <a:buFont typeface="Arial" charset="0"/>
              <a:buNone/>
              <a:defRPr/>
            </a:pPr>
            <a:r>
              <a:rPr lang="en-PH" sz="3200" b="1" dirty="0" smtClean="0">
                <a:solidFill>
                  <a:schemeClr val="bg1"/>
                </a:solidFill>
              </a:rPr>
              <a:t> </a:t>
            </a:r>
            <a:endParaRPr lang="en-GB" sz="3200" b="1" dirty="0">
              <a:solidFill>
                <a:schemeClr val="bg1"/>
              </a:solidFill>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pic>
        <p:nvPicPr>
          <p:cNvPr id="11" name="Picture 10">
            <a:extLst>
              <a:ext uri="{FF2B5EF4-FFF2-40B4-BE49-F238E27FC236}">
                <a16:creationId xmlns:a16="http://schemas.microsoft.com/office/drawing/2014/main" id="{6C59456A-02DA-0F46-BF32-314184E697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06029" y="2029522"/>
            <a:ext cx="3731941" cy="2798956"/>
          </a:xfrm>
          <a:prstGeom prst="rect">
            <a:avLst/>
          </a:prstGeom>
        </p:spPr>
      </p:pic>
    </p:spTree>
    <p:extLst>
      <p:ext uri="{BB962C8B-B14F-4D97-AF65-F5344CB8AC3E}">
        <p14:creationId xmlns:p14="http://schemas.microsoft.com/office/powerpoint/2010/main" val="999871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tr-TR" sz="2800" b="1" dirty="0" smtClean="0">
                <a:ea typeface="ＭＳ Ｐゴシック" charset="0"/>
                <a:cs typeface="ＭＳ Ｐゴシック" charset="0"/>
              </a:rPr>
              <a:t>Karşılıklı Adli Yardımlaşmadaki</a:t>
            </a:r>
            <a:r>
              <a:rPr lang="tr-TR" sz="2800" b="1" dirty="0" smtClean="0"/>
              <a:t> (</a:t>
            </a:r>
            <a:r>
              <a:rPr lang="tr-TR" sz="2800" b="1" dirty="0" err="1" smtClean="0"/>
              <a:t>MLA</a:t>
            </a:r>
            <a:r>
              <a:rPr lang="tr-TR" sz="2800" b="1" dirty="0" smtClean="0"/>
              <a:t>) Yaygın </a:t>
            </a:r>
          </a:p>
          <a:p>
            <a:pPr algn="r">
              <a:lnSpc>
                <a:spcPct val="80000"/>
              </a:lnSpc>
            </a:pPr>
            <a:r>
              <a:rPr lang="tr-TR" sz="2800" b="1" dirty="0" smtClean="0"/>
              <a:t>Elektronik Delil </a:t>
            </a:r>
            <a:r>
              <a:rPr lang="tr-TR" sz="2800" b="1" dirty="0"/>
              <a:t>Türleri</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88522" y="1048082"/>
            <a:ext cx="4572000" cy="5509200"/>
          </a:xfrm>
          <a:prstGeom prst="rect">
            <a:avLst/>
          </a:prstGeom>
        </p:spPr>
        <p:txBody>
          <a:bodyPr>
            <a:spAutoFit/>
          </a:bodyPr>
          <a:lstStyle/>
          <a:p>
            <a:pPr marL="342900" indent="-342900">
              <a:spcAft>
                <a:spcPts val="0"/>
              </a:spcAft>
              <a:buFont typeface="Wingdings" pitchFamily="2" charset="2"/>
              <a:buChar char="Ø"/>
            </a:pPr>
            <a:r>
              <a:rPr lang="tr-TR" sz="2200" b="1" dirty="0" smtClean="0">
                <a:cs typeface="Arial" panose="020B0604020202020204" pitchFamily="34" charset="0"/>
              </a:rPr>
              <a:t>Bilgisayar verisi nedir?</a:t>
            </a:r>
            <a:r>
              <a:rPr lang="tr-TR" sz="2200" dirty="0" smtClean="0">
                <a:cs typeface="Arial" panose="020B0604020202020204" pitchFamily="34" charset="0"/>
              </a:rPr>
              <a:t>:</a:t>
            </a:r>
          </a:p>
          <a:p>
            <a:pPr marL="342900" indent="-342900" algn="just">
              <a:spcAft>
                <a:spcPts val="0"/>
              </a:spcAft>
              <a:buFont typeface="Arial" panose="020B0604020202020204" pitchFamily="34" charset="0"/>
              <a:buChar char="•"/>
            </a:pPr>
            <a:r>
              <a:rPr lang="tr-TR" sz="2200" i="1" dirty="0" smtClean="0">
                <a:cs typeface="Arial" panose="020B0604020202020204" pitchFamily="34" charset="0"/>
              </a:rPr>
              <a:t>Bir bilgisayar sisteminde işlemeye uygun şekildeki unsurların, bilgilerin veya kavramların herhangi bir temsili</a:t>
            </a:r>
          </a:p>
          <a:p>
            <a:pPr marL="342900" indent="-342900">
              <a:spcAft>
                <a:spcPts val="0"/>
              </a:spcAft>
              <a:buFont typeface="Wingdings" pitchFamily="2" charset="2"/>
              <a:buChar char="Ø"/>
            </a:pPr>
            <a:endParaRPr lang="tr-TR" sz="2200" dirty="0" smtClean="0">
              <a:cs typeface="Arial" panose="020B0604020202020204" pitchFamily="34" charset="0"/>
            </a:endParaRPr>
          </a:p>
          <a:p>
            <a:pPr marL="342900" indent="-342900">
              <a:spcAft>
                <a:spcPts val="0"/>
              </a:spcAft>
              <a:buFont typeface="Wingdings" pitchFamily="2" charset="2"/>
              <a:buChar char="Ø"/>
            </a:pPr>
            <a:r>
              <a:rPr lang="tr-TR" sz="2200" b="1" dirty="0" smtClean="0">
                <a:cs typeface="Arial" panose="020B0604020202020204" pitchFamily="34" charset="0"/>
              </a:rPr>
              <a:t>Bilgisayar verilerinin ‘klasik’ türleri</a:t>
            </a:r>
            <a:endParaRPr lang="tr-TR" sz="2200" dirty="0" smtClean="0">
              <a:cs typeface="Arial" panose="020B0604020202020204" pitchFamily="34" charset="0"/>
            </a:endParaRPr>
          </a:p>
          <a:p>
            <a:pPr marL="342900" indent="-342900">
              <a:spcAft>
                <a:spcPts val="0"/>
              </a:spcAft>
              <a:buFont typeface="Arial" panose="020B0604020202020204" pitchFamily="34" charset="0"/>
              <a:buChar char="•"/>
            </a:pPr>
            <a:r>
              <a:rPr lang="tr-TR" sz="2200" i="1" dirty="0" smtClean="0">
                <a:cs typeface="Arial" panose="020B0604020202020204" pitchFamily="34" charset="0"/>
              </a:rPr>
              <a:t>İçerik verileri</a:t>
            </a:r>
          </a:p>
          <a:p>
            <a:pPr marL="342900" indent="-342900">
              <a:spcAft>
                <a:spcPts val="0"/>
              </a:spcAft>
              <a:buFont typeface="Arial" panose="020B0604020202020204" pitchFamily="34" charset="0"/>
              <a:buChar char="•"/>
            </a:pPr>
            <a:r>
              <a:rPr lang="tr-TR" sz="2200" i="1" dirty="0" smtClean="0">
                <a:cs typeface="Arial" panose="020B0604020202020204" pitchFamily="34" charset="0"/>
              </a:rPr>
              <a:t>Trafik verileri</a:t>
            </a:r>
          </a:p>
          <a:p>
            <a:pPr marL="342900" indent="-342900">
              <a:spcAft>
                <a:spcPts val="0"/>
              </a:spcAft>
              <a:buFont typeface="Arial" panose="020B0604020202020204" pitchFamily="34" charset="0"/>
              <a:buChar char="•"/>
            </a:pPr>
            <a:r>
              <a:rPr lang="tr-TR" sz="2200" i="1" dirty="0" smtClean="0">
                <a:cs typeface="Arial" panose="020B0604020202020204" pitchFamily="34" charset="0"/>
              </a:rPr>
              <a:t>Abone bilgileri</a:t>
            </a:r>
          </a:p>
          <a:p>
            <a:pPr marL="342900" indent="-342900">
              <a:spcAft>
                <a:spcPts val="0"/>
              </a:spcAft>
              <a:buFont typeface="Arial" panose="020B0604020202020204" pitchFamily="34" charset="0"/>
              <a:buChar char="•"/>
            </a:pPr>
            <a:endParaRPr lang="tr-TR" sz="2200" i="1" dirty="0" smtClean="0">
              <a:cs typeface="Arial" panose="020B0604020202020204" pitchFamily="34" charset="0"/>
            </a:endParaRPr>
          </a:p>
          <a:p>
            <a:pPr marL="342900" indent="-342900">
              <a:spcAft>
                <a:spcPts val="0"/>
              </a:spcAft>
              <a:buFont typeface="Arial" panose="020B0604020202020204" pitchFamily="34" charset="0"/>
              <a:buChar char="•"/>
            </a:pPr>
            <a:r>
              <a:rPr lang="tr-TR" sz="2200" b="1" dirty="0" smtClean="0">
                <a:cs typeface="Arial" panose="020B0604020202020204" pitchFamily="34" charset="0"/>
              </a:rPr>
              <a:t>Yeni varyasyonlar (gayri-resmi)</a:t>
            </a:r>
            <a:endParaRPr lang="tr-TR" sz="2200" dirty="0" smtClean="0">
              <a:cs typeface="Arial" panose="020B0604020202020204" pitchFamily="34" charset="0"/>
            </a:endParaRPr>
          </a:p>
          <a:p>
            <a:pPr marL="342900" indent="-342900">
              <a:spcAft>
                <a:spcPts val="0"/>
              </a:spcAft>
              <a:buFont typeface="Arial" panose="020B0604020202020204" pitchFamily="34" charset="0"/>
              <a:buChar char="•"/>
            </a:pPr>
            <a:r>
              <a:rPr lang="tr-TR" sz="2200" i="1" dirty="0" smtClean="0">
                <a:cs typeface="Arial" panose="020B0604020202020204" pitchFamily="34" charset="0"/>
              </a:rPr>
              <a:t>Meta veri</a:t>
            </a:r>
          </a:p>
          <a:p>
            <a:pPr marL="342900" indent="-342900">
              <a:spcAft>
                <a:spcPts val="0"/>
              </a:spcAft>
              <a:buFont typeface="Arial" panose="020B0604020202020204" pitchFamily="34" charset="0"/>
              <a:buChar char="•"/>
            </a:pPr>
            <a:r>
              <a:rPr lang="tr-TR" sz="2200" i="1" dirty="0" smtClean="0">
                <a:cs typeface="Arial" panose="020B0604020202020204" pitchFamily="34" charset="0"/>
              </a:rPr>
              <a:t>Bulut veri</a:t>
            </a:r>
            <a:endParaRPr lang="tr-TR" sz="2200" i="1" dirty="0">
              <a:cs typeface="Arial" panose="020B0604020202020204" pitchFamily="34" charset="0"/>
            </a:endParaRPr>
          </a:p>
        </p:txBody>
      </p:sp>
      <p:sp>
        <p:nvSpPr>
          <p:cNvPr id="6" name="Rectangle 5">
            <a:extLst>
              <a:ext uri="{FF2B5EF4-FFF2-40B4-BE49-F238E27FC236}">
                <a16:creationId xmlns:a16="http://schemas.microsoft.com/office/drawing/2014/main" id="{2AE8474D-B9FC-6748-820C-EB7B2D808B30}"/>
              </a:ext>
            </a:extLst>
          </p:cNvPr>
          <p:cNvSpPr/>
          <p:nvPr/>
        </p:nvSpPr>
        <p:spPr>
          <a:xfrm>
            <a:off x="4660522" y="1048082"/>
            <a:ext cx="4152274" cy="1107996"/>
          </a:xfrm>
          <a:prstGeom prst="rect">
            <a:avLst/>
          </a:prstGeom>
        </p:spPr>
        <p:txBody>
          <a:bodyPr wrap="square">
            <a:spAutoFit/>
          </a:bodyPr>
          <a:lstStyle/>
          <a:p>
            <a:pPr marL="285750" indent="-285750">
              <a:spcAft>
                <a:spcPts val="0"/>
              </a:spcAft>
              <a:buFont typeface="Arial" panose="020B0604020202020204" pitchFamily="34" charset="0"/>
              <a:buChar char="•"/>
            </a:pPr>
            <a:r>
              <a:rPr lang="tr-TR" sz="2200" b="1" dirty="0" smtClean="0">
                <a:cs typeface="Arial" panose="020B0604020202020204" pitchFamily="34" charset="0"/>
              </a:rPr>
              <a:t>Siber suçun işlenmesiyle ilgili diğer eylemler ve/veya deliller?</a:t>
            </a:r>
            <a:endParaRPr lang="tr-TR" sz="2200" b="1" dirty="0"/>
          </a:p>
        </p:txBody>
      </p:sp>
      <p:pic>
        <p:nvPicPr>
          <p:cNvPr id="9" name="Picture 2" descr="What is Data: Types of Data and How To Analyze Data">
            <a:hlinkClick r:id="rId4"/>
            <a:extLst>
              <a:ext uri="{FF2B5EF4-FFF2-40B4-BE49-F238E27FC236}">
                <a16:creationId xmlns:a16="http://schemas.microsoft.com/office/drawing/2014/main" id="{1A0C7CEA-7226-43DF-A072-B67C94019C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0008" y="3294480"/>
            <a:ext cx="3882788" cy="2187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3868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6</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6</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tr-TR" sz="2800" b="1" dirty="0" smtClean="0"/>
              <a:t>Karşılıklı Adli Yardımlaşmadaki (</a:t>
            </a:r>
            <a:r>
              <a:rPr lang="tr-TR" sz="2800" b="1" dirty="0" err="1" smtClean="0"/>
              <a:t>MLA</a:t>
            </a:r>
            <a:r>
              <a:rPr lang="tr-TR" sz="2800" b="1" dirty="0" smtClean="0"/>
              <a:t>) </a:t>
            </a:r>
            <a:r>
              <a:rPr lang="tr-TR" sz="2800" b="1" dirty="0"/>
              <a:t>Yaygın </a:t>
            </a:r>
          </a:p>
          <a:p>
            <a:pPr algn="r">
              <a:lnSpc>
                <a:spcPct val="80000"/>
              </a:lnSpc>
            </a:pPr>
            <a:r>
              <a:rPr lang="tr-TR" sz="2800" b="1" dirty="0"/>
              <a:t>Elektronik </a:t>
            </a:r>
            <a:r>
              <a:rPr lang="tr-TR" sz="2800" b="1" dirty="0" smtClean="0"/>
              <a:t>Delil </a:t>
            </a:r>
            <a:r>
              <a:rPr lang="tr-TR" sz="2800" b="1" dirty="0"/>
              <a:t>Türleri</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88522" y="1188720"/>
            <a:ext cx="4572000" cy="4832092"/>
          </a:xfrm>
          <a:prstGeom prst="rect">
            <a:avLst/>
          </a:prstGeom>
        </p:spPr>
        <p:txBody>
          <a:bodyPr>
            <a:spAutoFit/>
          </a:bodyPr>
          <a:lstStyle/>
          <a:p>
            <a:pPr marL="342900" indent="-342900">
              <a:spcAft>
                <a:spcPts val="0"/>
              </a:spcAft>
              <a:buFont typeface="Wingdings" pitchFamily="2" charset="2"/>
              <a:buChar char="Ø"/>
            </a:pPr>
            <a:r>
              <a:rPr lang="tr-TR" sz="2200" b="1" dirty="0" smtClean="0">
                <a:ea typeface="Times New Roman" panose="02020603050405020304" pitchFamily="18" charset="0"/>
                <a:cs typeface="Arial" panose="020B0604020202020204" pitchFamily="34" charset="0"/>
              </a:rPr>
              <a:t>Başka deyişle Elektronik Delil</a:t>
            </a:r>
            <a:r>
              <a:rPr lang="tr-TR" sz="2200" dirty="0" smtClean="0">
                <a:ea typeface="Verdana" panose="020B0604030504040204" pitchFamily="34" charset="0"/>
                <a:cs typeface="Arial" panose="020B0604020202020204" pitchFamily="34" charset="0"/>
              </a:rPr>
              <a:t>:</a:t>
            </a:r>
          </a:p>
          <a:p>
            <a:pPr marL="342900" indent="-342900">
              <a:spcAft>
                <a:spcPts val="0"/>
              </a:spcAft>
              <a:buFont typeface="Arial" panose="020B0604020202020204" pitchFamily="34" charset="0"/>
              <a:buChar char="•"/>
            </a:pPr>
            <a:endParaRPr lang="tr-TR" sz="2200" b="1" dirty="0" smtClean="0">
              <a:ea typeface="Verdana" panose="020B0604030504040204" pitchFamily="34" charset="0"/>
              <a:cs typeface="Arial" panose="020B0604020202020204" pitchFamily="34" charset="0"/>
            </a:endParaRPr>
          </a:p>
          <a:p>
            <a:pPr marL="342900" indent="-342900">
              <a:spcAft>
                <a:spcPts val="0"/>
              </a:spcAft>
              <a:buFont typeface="Arial" panose="020B0604020202020204" pitchFamily="34" charset="0"/>
              <a:buChar char="•"/>
            </a:pPr>
            <a:r>
              <a:rPr lang="tr-TR" sz="2200" b="1" dirty="0" smtClean="0">
                <a:ea typeface="Verdana" panose="020B0604030504040204" pitchFamily="34" charset="0"/>
                <a:cs typeface="Arial" panose="020B0604020202020204" pitchFamily="34" charset="0"/>
              </a:rPr>
              <a:t>Abone Bilgisi </a:t>
            </a:r>
            <a:r>
              <a:rPr lang="tr-TR" sz="2200" dirty="0" smtClean="0">
                <a:ea typeface="Verdana" panose="020B0604030504040204" pitchFamily="34" charset="0"/>
                <a:cs typeface="Arial" panose="020B0604020202020204" pitchFamily="34" charset="0"/>
              </a:rPr>
              <a:t>– kullanılan hesabın sahibi olan kişiyle alakalı veri</a:t>
            </a:r>
          </a:p>
          <a:p>
            <a:pPr marL="342900" indent="-342900">
              <a:spcAft>
                <a:spcPts val="0"/>
              </a:spcAft>
              <a:buFont typeface="Arial" panose="020B0604020202020204" pitchFamily="34" charset="0"/>
              <a:buChar char="•"/>
            </a:pPr>
            <a:r>
              <a:rPr lang="tr-TR" sz="2200" b="1" dirty="0" smtClean="0">
                <a:ea typeface="Verdana" panose="020B0604030504040204" pitchFamily="34" charset="0"/>
                <a:cs typeface="Arial" panose="020B0604020202020204" pitchFamily="34" charset="0"/>
              </a:rPr>
              <a:t>Trafik Verisi </a:t>
            </a:r>
            <a:r>
              <a:rPr lang="tr-TR" sz="2200" dirty="0" smtClean="0">
                <a:ea typeface="Verdana" panose="020B0604030504040204" pitchFamily="34" charset="0"/>
                <a:cs typeface="Arial" panose="020B0604020202020204" pitchFamily="34" charset="0"/>
              </a:rPr>
              <a:t>- ayrıntılar ve seyahat rotası)</a:t>
            </a:r>
          </a:p>
          <a:p>
            <a:pPr marL="342900" indent="-342900">
              <a:spcAft>
                <a:spcPts val="0"/>
              </a:spcAft>
              <a:buFont typeface="Arial" panose="020B0604020202020204" pitchFamily="34" charset="0"/>
              <a:buChar char="•"/>
            </a:pPr>
            <a:r>
              <a:rPr lang="tr-TR" sz="2200" b="1" dirty="0" smtClean="0">
                <a:ea typeface="Verdana" panose="020B0604030504040204" pitchFamily="34" charset="0"/>
                <a:cs typeface="Arial" panose="020B0604020202020204" pitchFamily="34" charset="0"/>
              </a:rPr>
              <a:t>İçerik Verisi </a:t>
            </a:r>
            <a:r>
              <a:rPr lang="tr-TR" sz="2200" dirty="0" smtClean="0">
                <a:ea typeface="Verdana" panose="020B0604030504040204" pitchFamily="34" charset="0"/>
                <a:cs typeface="Arial" panose="020B0604020202020204" pitchFamily="34" charset="0"/>
              </a:rPr>
              <a:t>– zarfın içindekiler</a:t>
            </a:r>
          </a:p>
          <a:p>
            <a:pPr>
              <a:spcAft>
                <a:spcPts val="0"/>
              </a:spcAft>
            </a:pPr>
            <a:endParaRPr lang="tr-TR" sz="2200" dirty="0" smtClean="0">
              <a:ea typeface="Verdana" panose="020B0604030504040204" pitchFamily="34" charset="0"/>
              <a:cs typeface="Arial" panose="020B0604020202020204" pitchFamily="34" charset="0"/>
            </a:endParaRPr>
          </a:p>
          <a:p>
            <a:pPr marL="342900" indent="-342900">
              <a:spcAft>
                <a:spcPts val="0"/>
              </a:spcAft>
              <a:buFont typeface="Arial" panose="020B0604020202020204" pitchFamily="34" charset="0"/>
              <a:buChar char="•"/>
            </a:pPr>
            <a:r>
              <a:rPr lang="tr-TR" sz="2200" b="1" dirty="0" smtClean="0">
                <a:ea typeface="Verdana" panose="020B0604030504040204" pitchFamily="34" charset="0"/>
                <a:cs typeface="Arial" panose="020B0604020202020204" pitchFamily="34" charset="0"/>
              </a:rPr>
              <a:t>Meta Veri </a:t>
            </a:r>
            <a:r>
              <a:rPr lang="tr-TR" sz="2200" dirty="0" smtClean="0">
                <a:ea typeface="Verdana" panose="020B0604030504040204" pitchFamily="34" charset="0"/>
                <a:cs typeface="Arial" panose="020B0604020202020204" pitchFamily="34" charset="0"/>
              </a:rPr>
              <a:t>– zarfın üzerindeki bilgilerle ilgili veriler</a:t>
            </a:r>
          </a:p>
          <a:p>
            <a:pPr marL="342900" indent="-342900">
              <a:spcAft>
                <a:spcPts val="0"/>
              </a:spcAft>
              <a:buFont typeface="Arial" panose="020B0604020202020204" pitchFamily="34" charset="0"/>
              <a:buChar char="•"/>
            </a:pPr>
            <a:r>
              <a:rPr lang="tr-TR" sz="2200" b="1" dirty="0" smtClean="0">
                <a:ea typeface="Verdana" panose="020B0604030504040204" pitchFamily="34" charset="0"/>
                <a:cs typeface="Arial" panose="020B0604020202020204" pitchFamily="34" charset="0"/>
              </a:rPr>
              <a:t>Bulut Veri </a:t>
            </a:r>
            <a:r>
              <a:rPr lang="tr-TR" sz="2200" dirty="0" smtClean="0">
                <a:ea typeface="Verdana" panose="020B0604030504040204" pitchFamily="34" charset="0"/>
                <a:cs typeface="Arial" panose="020B0604020202020204" pitchFamily="34" charset="0"/>
              </a:rPr>
              <a:t>– parçalara bölünmüş ve birden çok yerde saklanan içerik verileri</a:t>
            </a:r>
            <a:endParaRPr lang="tr-TR" sz="2200" dirty="0">
              <a:ea typeface="Verdana" panose="020B060403050404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6A30170E-DD36-446A-A272-3C99F1AA7EC0}"/>
              </a:ext>
            </a:extLst>
          </p:cNvPr>
          <p:cNvPicPr>
            <a:picLocks noChangeAspect="1"/>
          </p:cNvPicPr>
          <p:nvPr/>
        </p:nvPicPr>
        <p:blipFill>
          <a:blip r:embed="rId4"/>
          <a:stretch>
            <a:fillRect/>
          </a:stretch>
        </p:blipFill>
        <p:spPr>
          <a:xfrm>
            <a:off x="4819987" y="2618422"/>
            <a:ext cx="4077436" cy="2205826"/>
          </a:xfrm>
          <a:prstGeom prst="rect">
            <a:avLst/>
          </a:prstGeom>
        </p:spPr>
      </p:pic>
    </p:spTree>
    <p:extLst>
      <p:ext uri="{BB962C8B-B14F-4D97-AF65-F5344CB8AC3E}">
        <p14:creationId xmlns:p14="http://schemas.microsoft.com/office/powerpoint/2010/main" val="7071575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7</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7</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tr-TR" sz="2800" b="1" dirty="0" smtClean="0"/>
              <a:t>Karşılıklı Adli Yardımlaşmadaki (</a:t>
            </a:r>
            <a:r>
              <a:rPr lang="tr-TR" sz="2800" b="1" dirty="0" err="1" smtClean="0"/>
              <a:t>MLA</a:t>
            </a:r>
            <a:r>
              <a:rPr lang="tr-TR" sz="2800" b="1" dirty="0" smtClean="0"/>
              <a:t>) Yaygın </a:t>
            </a:r>
            <a:endParaRPr lang="tr-TR" sz="2800" b="1" dirty="0"/>
          </a:p>
          <a:p>
            <a:pPr algn="r">
              <a:lnSpc>
                <a:spcPct val="80000"/>
              </a:lnSpc>
            </a:pPr>
            <a:r>
              <a:rPr lang="tr-TR" sz="2800" b="1" dirty="0"/>
              <a:t>Elektronik </a:t>
            </a:r>
            <a:r>
              <a:rPr lang="tr-TR" sz="2800" b="1" dirty="0" smtClean="0"/>
              <a:t>Delil Türleri</a:t>
            </a:r>
            <a:endParaRPr lang="tr-TR" sz="28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4647822" y="1491871"/>
            <a:ext cx="4361934" cy="4093428"/>
          </a:xfrm>
          <a:prstGeom prst="rect">
            <a:avLst/>
          </a:prstGeom>
        </p:spPr>
        <p:txBody>
          <a:bodyPr wrap="square">
            <a:spAutoFit/>
          </a:bodyPr>
          <a:lstStyle/>
          <a:p>
            <a:pPr marL="342900" indent="-342900" algn="just">
              <a:buFont typeface="Arial" panose="020B0604020202020204" pitchFamily="34" charset="0"/>
              <a:buChar char="•"/>
            </a:pPr>
            <a:r>
              <a:rPr lang="tr-TR" sz="2000" b="1" dirty="0" smtClean="0">
                <a:ea typeface="Times New Roman" panose="02020603050405020304" pitchFamily="18" charset="0"/>
                <a:cs typeface="Arial" panose="020B0604020202020204" pitchFamily="34" charset="0"/>
              </a:rPr>
              <a:t>İçerik verisi </a:t>
            </a:r>
            <a:r>
              <a:rPr lang="tr-TR" sz="2000" dirty="0" smtClean="0">
                <a:ea typeface="Times New Roman" panose="02020603050405020304" pitchFamily="18" charset="0"/>
                <a:cs typeface="Arial" panose="020B0604020202020204" pitchFamily="34" charset="0"/>
              </a:rPr>
              <a:t>- </a:t>
            </a:r>
            <a:r>
              <a:rPr lang="tr-TR" sz="2000" i="1" dirty="0" smtClean="0">
                <a:ea typeface="Times New Roman" panose="02020603050405020304" pitchFamily="18" charset="0"/>
                <a:cs typeface="Arial" panose="020B0604020202020204" pitchFamily="34" charset="0"/>
              </a:rPr>
              <a:t>bir iletişimin içeriğini veya bir iletişime eklenen yasadışı içeriği gösteren veriler</a:t>
            </a:r>
          </a:p>
          <a:p>
            <a:pPr algn="just"/>
            <a:endParaRPr lang="tr-TR" sz="2000" i="1" dirty="0" smtClean="0">
              <a:ea typeface="Times New Roman" panose="02020603050405020304" pitchFamily="18" charset="0"/>
              <a:cs typeface="Arial" panose="020B0604020202020204" pitchFamily="34" charset="0"/>
            </a:endParaRPr>
          </a:p>
          <a:p>
            <a:pPr algn="just"/>
            <a:r>
              <a:rPr lang="tr-TR" sz="2000" b="1" dirty="0" smtClean="0">
                <a:ea typeface="Times New Roman" panose="02020603050405020304" pitchFamily="18" charset="0"/>
                <a:cs typeface="Arial" panose="020B0604020202020204" pitchFamily="34" charset="0"/>
              </a:rPr>
              <a:t>	Ek olarak belirli veri türlerini 	belirtmek için kullanılır:</a:t>
            </a:r>
          </a:p>
          <a:p>
            <a:pPr algn="just"/>
            <a:endParaRPr lang="tr-TR" sz="2000" b="1" dirty="0" smtClean="0">
              <a:ea typeface="Times New Roman" panose="02020603050405020304" pitchFamily="18" charset="0"/>
              <a:cs typeface="Arial" panose="020B0604020202020204" pitchFamily="34" charset="0"/>
            </a:endParaRPr>
          </a:p>
          <a:p>
            <a:pPr marL="342900" indent="-342900" algn="just">
              <a:buFont typeface="Arial" panose="020B0604020202020204" pitchFamily="34" charset="0"/>
              <a:buChar char="•"/>
            </a:pPr>
            <a:r>
              <a:rPr lang="tr-TR" sz="2000" b="1" dirty="0" smtClean="0">
                <a:ea typeface="Verdana" panose="020B0604030504040204" pitchFamily="34" charset="0"/>
                <a:cs typeface="Arial" panose="020B0604020202020204" pitchFamily="34" charset="0"/>
              </a:rPr>
              <a:t>Bulut Veri </a:t>
            </a:r>
            <a:r>
              <a:rPr lang="tr-TR" sz="2000" dirty="0" smtClean="0">
                <a:ea typeface="Verdana" panose="020B0604030504040204" pitchFamily="34" charset="0"/>
                <a:cs typeface="Arial" panose="020B0604020202020204" pitchFamily="34" charset="0"/>
              </a:rPr>
              <a:t>– </a:t>
            </a:r>
            <a:r>
              <a:rPr lang="tr-TR" sz="2000" i="1" dirty="0" smtClean="0">
                <a:ea typeface="Verdana" panose="020B0604030504040204" pitchFamily="34" charset="0"/>
                <a:cs typeface="Arial" panose="020B0604020202020204" pitchFamily="34" charset="0"/>
              </a:rPr>
              <a:t>farklı ülkelerde kurulu özel sunucularda özel program algoritması ile bölünmüş paketler halinde saklanan ve program/sistem yüküne göre taşınan veriler</a:t>
            </a:r>
            <a:endParaRPr lang="tr-TR" sz="2000" i="1" dirty="0">
              <a:ea typeface="Verdana" panose="020B060403050404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1CAE5D1B-C7CD-DD44-B0C3-576B01C85806}"/>
              </a:ext>
            </a:extLst>
          </p:cNvPr>
          <p:cNvSpPr/>
          <p:nvPr/>
        </p:nvSpPr>
        <p:spPr>
          <a:xfrm>
            <a:off x="75822" y="1463723"/>
            <a:ext cx="4572000" cy="4401205"/>
          </a:xfrm>
          <a:prstGeom prst="rect">
            <a:avLst/>
          </a:prstGeom>
        </p:spPr>
        <p:txBody>
          <a:bodyPr>
            <a:spAutoFit/>
          </a:bodyPr>
          <a:lstStyle/>
          <a:p>
            <a:pPr marL="342900" indent="-342900">
              <a:spcAft>
                <a:spcPts val="0"/>
              </a:spcAft>
              <a:buFont typeface="Wingdings" pitchFamily="2" charset="2"/>
              <a:buChar char="Ø"/>
            </a:pPr>
            <a:r>
              <a:rPr lang="tr-TR" sz="2000" b="1" dirty="0" smtClean="0">
                <a:ea typeface="Times New Roman" panose="02020603050405020304" pitchFamily="18" charset="0"/>
                <a:cs typeface="Arial" panose="020B0604020202020204" pitchFamily="34" charset="0"/>
              </a:rPr>
              <a:t>Elektronik delil, farklı bilgisayar verisi biçimlerini kapsar:</a:t>
            </a:r>
            <a:endParaRPr lang="tr-TR" sz="2000" dirty="0" smtClean="0">
              <a:ea typeface="Times New Roman" panose="02020603050405020304" pitchFamily="18" charset="0"/>
              <a:cs typeface="Arial" panose="020B0604020202020204" pitchFamily="34" charset="0"/>
            </a:endParaRPr>
          </a:p>
          <a:p>
            <a:pPr marL="342900" indent="-342900">
              <a:spcAft>
                <a:spcPts val="0"/>
              </a:spcAft>
              <a:buFont typeface="Wingdings" pitchFamily="2" charset="2"/>
              <a:buChar char="Ø"/>
            </a:pPr>
            <a:endParaRPr lang="tr-TR" sz="2000" dirty="0" smtClean="0">
              <a:cs typeface="Arial" panose="020B0604020202020204" pitchFamily="34" charset="0"/>
            </a:endParaRPr>
          </a:p>
          <a:p>
            <a:pPr marL="342900" indent="-342900" algn="just">
              <a:spcAft>
                <a:spcPts val="0"/>
              </a:spcAft>
              <a:buFont typeface="Arial" panose="020B0604020202020204" pitchFamily="34" charset="0"/>
              <a:buChar char="•"/>
            </a:pPr>
            <a:r>
              <a:rPr lang="tr-TR" sz="2000" b="1" dirty="0" smtClean="0">
                <a:ea typeface="Times New Roman" panose="02020603050405020304" pitchFamily="18" charset="0"/>
                <a:cs typeface="Arial" panose="020B0604020202020204" pitchFamily="34" charset="0"/>
              </a:rPr>
              <a:t>Abone bilgisi</a:t>
            </a:r>
            <a:r>
              <a:rPr lang="tr-TR" sz="2000" dirty="0" smtClean="0">
                <a:ea typeface="Times New Roman" panose="02020603050405020304" pitchFamily="18" charset="0"/>
                <a:cs typeface="Arial" panose="020B0604020202020204" pitchFamily="34" charset="0"/>
              </a:rPr>
              <a:t> - </a:t>
            </a:r>
            <a:r>
              <a:rPr lang="tr-TR" sz="2000" i="1" dirty="0" smtClean="0">
                <a:ea typeface="Times New Roman" panose="02020603050405020304" pitchFamily="18" charset="0"/>
                <a:cs typeface="Arial" panose="020B0604020202020204" pitchFamily="34" charset="0"/>
              </a:rPr>
              <a:t>bir servis sağlayıcı tarafından tutulan ve bir telekomünikasyon hizmetine abone olan bir kişinin adını, adresini ve iletişim bilgilerini içeren veriler</a:t>
            </a:r>
          </a:p>
          <a:p>
            <a:pPr>
              <a:spcAft>
                <a:spcPts val="0"/>
              </a:spcAft>
            </a:pPr>
            <a:endParaRPr lang="tr-TR" sz="2000" i="1" dirty="0" smtClean="0">
              <a:ea typeface="Times New Roman" panose="02020603050405020304" pitchFamily="18" charset="0"/>
              <a:cs typeface="Arial" panose="020B0604020202020204" pitchFamily="34" charset="0"/>
            </a:endParaRPr>
          </a:p>
          <a:p>
            <a:pPr marL="342900" indent="-342900" algn="just">
              <a:spcAft>
                <a:spcPts val="0"/>
              </a:spcAft>
              <a:buFont typeface="Arial" panose="020B0604020202020204" pitchFamily="34" charset="0"/>
              <a:buChar char="•"/>
            </a:pPr>
            <a:r>
              <a:rPr lang="tr-TR" sz="2000" b="1" dirty="0" smtClean="0">
                <a:ea typeface="Times New Roman" panose="02020603050405020304" pitchFamily="18" charset="0"/>
                <a:cs typeface="Arial" panose="020B0604020202020204" pitchFamily="34" charset="0"/>
              </a:rPr>
              <a:t>Trafik verisi veya iletim verisi </a:t>
            </a:r>
            <a:r>
              <a:rPr lang="tr-TR" sz="2000" dirty="0" smtClean="0">
                <a:ea typeface="Times New Roman" panose="02020603050405020304" pitchFamily="18" charset="0"/>
                <a:cs typeface="Arial" panose="020B0604020202020204" pitchFamily="34" charset="0"/>
              </a:rPr>
              <a:t>- </a:t>
            </a:r>
            <a:r>
              <a:rPr lang="tr-TR" sz="2000" i="1" dirty="0" smtClean="0">
                <a:ea typeface="Times New Roman" panose="02020603050405020304" pitchFamily="18" charset="0"/>
                <a:cs typeface="Arial" panose="020B0604020202020204" pitchFamily="34" charset="0"/>
              </a:rPr>
              <a:t>Bir iletişimin tarihini, başlangıç noktasını, izlediği yolu ve hedefini gösteren bir iletişimle alakalı bilgisayar verileri</a:t>
            </a:r>
            <a:endParaRPr lang="tr-TR" sz="2000" i="1" dirty="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268386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8</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8</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tr-TR" sz="2800" b="1" dirty="0" smtClean="0"/>
              <a:t>Karşılıklı Adli Yardımlaşmadaki (</a:t>
            </a:r>
            <a:r>
              <a:rPr lang="tr-TR" sz="2800" b="1" dirty="0" err="1" smtClean="0"/>
              <a:t>MLA</a:t>
            </a:r>
            <a:r>
              <a:rPr lang="tr-TR" sz="2800" b="1" dirty="0" smtClean="0"/>
              <a:t>) </a:t>
            </a:r>
            <a:r>
              <a:rPr lang="tr-TR" sz="2800" b="1" dirty="0"/>
              <a:t>Yaygın </a:t>
            </a:r>
          </a:p>
          <a:p>
            <a:pPr algn="r">
              <a:lnSpc>
                <a:spcPct val="80000"/>
              </a:lnSpc>
            </a:pPr>
            <a:r>
              <a:rPr lang="tr-TR" sz="2800" b="1" dirty="0"/>
              <a:t>Elektronik </a:t>
            </a:r>
            <a:r>
              <a:rPr lang="tr-TR" sz="2800" b="1" dirty="0" smtClean="0"/>
              <a:t>Delil </a:t>
            </a:r>
            <a:r>
              <a:rPr lang="tr-TR" sz="2800" b="1" dirty="0"/>
              <a:t>Türleri</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4572000" y="1120348"/>
            <a:ext cx="4572000" cy="2185214"/>
          </a:xfrm>
          <a:prstGeom prst="rect">
            <a:avLst/>
          </a:prstGeom>
        </p:spPr>
        <p:txBody>
          <a:bodyPr>
            <a:spAutoFit/>
          </a:bodyPr>
          <a:lstStyle/>
          <a:p>
            <a:pPr marL="342900" indent="-342900" algn="just">
              <a:buFont typeface="Arial" panose="020B0604020202020204" pitchFamily="34" charset="0"/>
              <a:buChar char="•"/>
            </a:pPr>
            <a:r>
              <a:rPr lang="tr-TR" sz="2000" dirty="0" smtClean="0"/>
              <a:t>trafik verileri ve içerik verilerinden</a:t>
            </a:r>
            <a:r>
              <a:rPr lang="tr-TR" sz="2000" b="1" dirty="0" smtClean="0"/>
              <a:t> daha az gizlilik hassasiyeti</a:t>
            </a:r>
            <a:endParaRPr lang="tr-TR" sz="2000" dirty="0" smtClean="0"/>
          </a:p>
          <a:p>
            <a:pPr marL="342900" indent="-342900" algn="just">
              <a:buFont typeface="Arial" panose="020B0604020202020204" pitchFamily="34" charset="0"/>
              <a:buChar char="•"/>
            </a:pPr>
            <a:endParaRPr lang="tr-TR" sz="2000" dirty="0" smtClean="0"/>
          </a:p>
          <a:p>
            <a:pPr marL="342900" indent="-342900" algn="just">
              <a:buFont typeface="Arial" panose="020B0604020202020204" pitchFamily="34" charset="0"/>
              <a:buChar char="•"/>
            </a:pPr>
            <a:r>
              <a:rPr lang="tr-TR" sz="2000" b="1" dirty="0" smtClean="0"/>
              <a:t>genellikle özel sektör servis sağlayıcıları tarafından tutulur </a:t>
            </a:r>
            <a:r>
              <a:rPr lang="tr-TR" sz="2000" dirty="0" smtClean="0"/>
              <a:t>ve üretim emirleri yoluyla elde edilir</a:t>
            </a:r>
          </a:p>
          <a:p>
            <a:pPr marL="0" indent="0" eaLnBrk="1" hangingPunct="1">
              <a:lnSpc>
                <a:spcPct val="80000"/>
              </a:lnSpc>
              <a:buNone/>
            </a:pPr>
            <a:endParaRPr lang="tr-TR" sz="2000" dirty="0"/>
          </a:p>
        </p:txBody>
      </p:sp>
      <p:sp>
        <p:nvSpPr>
          <p:cNvPr id="7" name="Rectangle 6">
            <a:extLst>
              <a:ext uri="{FF2B5EF4-FFF2-40B4-BE49-F238E27FC236}">
                <a16:creationId xmlns:a16="http://schemas.microsoft.com/office/drawing/2014/main" id="{1CAE5D1B-C7CD-DD44-B0C3-576B01C85806}"/>
              </a:ext>
            </a:extLst>
          </p:cNvPr>
          <p:cNvSpPr/>
          <p:nvPr/>
        </p:nvSpPr>
        <p:spPr>
          <a:xfrm>
            <a:off x="88522" y="1120348"/>
            <a:ext cx="4572000" cy="3477875"/>
          </a:xfrm>
          <a:prstGeom prst="rect">
            <a:avLst/>
          </a:prstGeom>
        </p:spPr>
        <p:txBody>
          <a:bodyPr>
            <a:spAutoFit/>
          </a:bodyPr>
          <a:lstStyle/>
          <a:p>
            <a:pPr marL="342900" indent="-342900" algn="just">
              <a:spcAft>
                <a:spcPts val="0"/>
              </a:spcAft>
              <a:buFont typeface="Wingdings" pitchFamily="2" charset="2"/>
              <a:buChar char="Ø"/>
            </a:pPr>
            <a:r>
              <a:rPr lang="tr-TR" sz="2000" b="1" dirty="0" smtClean="0">
                <a:ea typeface="Times New Roman" panose="02020603050405020304" pitchFamily="18" charset="0"/>
                <a:cs typeface="Arial" panose="020B0604020202020204" pitchFamily="34" charset="0"/>
              </a:rPr>
              <a:t>Abone bilgisi hakkında</a:t>
            </a:r>
            <a:r>
              <a:rPr lang="tr-TR" sz="2000" dirty="0" smtClean="0">
                <a:ea typeface="Times New Roman" panose="02020603050405020304" pitchFamily="18" charset="0"/>
                <a:cs typeface="Arial" panose="020B0604020202020204" pitchFamily="34" charset="0"/>
              </a:rPr>
              <a:t>:</a:t>
            </a:r>
          </a:p>
          <a:p>
            <a:pPr marL="342900" indent="-342900" algn="just">
              <a:spcAft>
                <a:spcPts val="0"/>
              </a:spcAft>
              <a:buFont typeface="Wingdings" pitchFamily="2" charset="2"/>
              <a:buChar char="Ø"/>
            </a:pPr>
            <a:endParaRPr lang="tr-TR" sz="2000" dirty="0" smtClean="0">
              <a:cs typeface="Arial" panose="020B0604020202020204" pitchFamily="34" charset="0"/>
            </a:endParaRPr>
          </a:p>
          <a:p>
            <a:pPr marL="342900" indent="-342900" algn="just">
              <a:buFont typeface="Arial" panose="020B0604020202020204" pitchFamily="34" charset="0"/>
              <a:buChar char="•"/>
            </a:pPr>
            <a:r>
              <a:rPr lang="tr-TR" sz="2000" dirty="0" smtClean="0"/>
              <a:t>aboneleriyle ilgili olarak bir servis sağlayıcı tarafından tutulan </a:t>
            </a:r>
            <a:r>
              <a:rPr lang="tr-TR" sz="2000" b="1" dirty="0" smtClean="0"/>
              <a:t>bilgisayar verileri/diğer herhangi bir biçimde bilgi</a:t>
            </a:r>
            <a:r>
              <a:rPr lang="tr-TR" sz="2000" dirty="0" smtClean="0"/>
              <a:t> (içerik verileri ve trafik verileri dışında)</a:t>
            </a:r>
          </a:p>
          <a:p>
            <a:pPr marL="342900" indent="-342900" algn="just">
              <a:buFont typeface="Arial" panose="020B0604020202020204" pitchFamily="34" charset="0"/>
              <a:buChar char="•"/>
            </a:pPr>
            <a:endParaRPr lang="tr-TR" sz="2000" dirty="0" smtClean="0"/>
          </a:p>
          <a:p>
            <a:pPr marL="342900" indent="-342900" algn="just">
              <a:buFont typeface="Arial" panose="020B0604020202020204" pitchFamily="34" charset="0"/>
              <a:buChar char="•"/>
            </a:pPr>
            <a:r>
              <a:rPr lang="tr-TR" sz="2000" dirty="0" smtClean="0"/>
              <a:t>ceza soruşturmalarında ve Karşılıklı Adli Yardım Talep Mektuplarında</a:t>
            </a:r>
            <a:r>
              <a:rPr lang="tr-TR" sz="2000" b="1" dirty="0" smtClean="0"/>
              <a:t> en sık aranan bilgiler </a:t>
            </a:r>
            <a:endParaRPr lang="tr-TR" sz="2000" dirty="0"/>
          </a:p>
        </p:txBody>
      </p:sp>
      <p:pic>
        <p:nvPicPr>
          <p:cNvPr id="9" name="Picture 8" descr="A picture containing device&#10;&#10;Description automatically generated">
            <a:extLst>
              <a:ext uri="{FF2B5EF4-FFF2-40B4-BE49-F238E27FC236}">
                <a16:creationId xmlns:a16="http://schemas.microsoft.com/office/drawing/2014/main" id="{5E03EE9D-C303-4C85-9502-0B41916D6004}"/>
              </a:ext>
            </a:extLst>
          </p:cNvPr>
          <p:cNvPicPr>
            <a:picLocks noChangeAspect="1"/>
          </p:cNvPicPr>
          <p:nvPr/>
        </p:nvPicPr>
        <p:blipFill>
          <a:blip r:embed="rId4"/>
          <a:stretch>
            <a:fillRect/>
          </a:stretch>
        </p:blipFill>
        <p:spPr>
          <a:xfrm>
            <a:off x="5133318" y="3914991"/>
            <a:ext cx="3645322" cy="1822661"/>
          </a:xfrm>
          <a:prstGeom prst="rect">
            <a:avLst/>
          </a:prstGeom>
        </p:spPr>
      </p:pic>
    </p:spTree>
    <p:extLst>
      <p:ext uri="{BB962C8B-B14F-4D97-AF65-F5344CB8AC3E}">
        <p14:creationId xmlns:p14="http://schemas.microsoft.com/office/powerpoint/2010/main" val="1320741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9</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9</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tr-TR" sz="2800" b="1" dirty="0" smtClean="0"/>
              <a:t>Karşılıklı Adli Yardımlaşmadaki (</a:t>
            </a:r>
            <a:r>
              <a:rPr lang="tr-TR" sz="2800" b="1" dirty="0" err="1" smtClean="0"/>
              <a:t>MLA</a:t>
            </a:r>
            <a:r>
              <a:rPr lang="tr-TR" sz="2800" b="1" dirty="0" smtClean="0"/>
              <a:t>) </a:t>
            </a:r>
            <a:r>
              <a:rPr lang="tr-TR" sz="2800" b="1" dirty="0"/>
              <a:t>Yaygın </a:t>
            </a:r>
          </a:p>
          <a:p>
            <a:pPr algn="r">
              <a:lnSpc>
                <a:spcPct val="80000"/>
              </a:lnSpc>
            </a:pPr>
            <a:r>
              <a:rPr lang="tr-TR" sz="2800" b="1" dirty="0"/>
              <a:t>Elektronik </a:t>
            </a:r>
            <a:r>
              <a:rPr lang="tr-TR" sz="2800" b="1" dirty="0" smtClean="0"/>
              <a:t>Delil </a:t>
            </a:r>
            <a:r>
              <a:rPr lang="tr-TR" sz="2800" b="1" dirty="0"/>
              <a:t>Türleri</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4572000" y="1310640"/>
            <a:ext cx="4450456" cy="4339650"/>
          </a:xfrm>
          <a:prstGeom prst="rect">
            <a:avLst/>
          </a:prstGeom>
        </p:spPr>
        <p:txBody>
          <a:bodyPr wrap="square">
            <a:spAutoFit/>
          </a:bodyPr>
          <a:lstStyle/>
          <a:p>
            <a:pPr algn="just"/>
            <a:r>
              <a:rPr lang="tr-TR" sz="2000" dirty="0" smtClean="0"/>
              <a:t>a.) kullanılan </a:t>
            </a:r>
            <a:r>
              <a:rPr lang="tr-TR" sz="2000" b="1" dirty="0" smtClean="0"/>
              <a:t>iletişim hizmetinin türü</a:t>
            </a:r>
            <a:r>
              <a:rPr lang="tr-TR" sz="2000" dirty="0" smtClean="0"/>
              <a:t>, bununla ilgili teknik koşullar ve hizmet süresi; </a:t>
            </a:r>
          </a:p>
          <a:p>
            <a:pPr algn="just"/>
            <a:r>
              <a:rPr lang="tr-TR" sz="2000" dirty="0" smtClean="0"/>
              <a:t>b.) hizmet sözleşmesi veya düzenlemesine dayalı olarak </a:t>
            </a:r>
            <a:r>
              <a:rPr lang="tr-TR" sz="2000" b="1" dirty="0" smtClean="0"/>
              <a:t>abonenin kimliği, posta veya coğrafi adresi, telefon ve diğer erişim numarası, fatura ve ödeme bilgileri</a:t>
            </a:r>
            <a:r>
              <a:rPr lang="tr-TR" sz="2000" dirty="0" smtClean="0"/>
              <a:t>; </a:t>
            </a:r>
          </a:p>
          <a:p>
            <a:pPr algn="just"/>
            <a:r>
              <a:rPr lang="tr-TR" sz="2000" dirty="0" smtClean="0"/>
              <a:t>c.) hizmet sözleşmesi dahilinde mevcut olan </a:t>
            </a:r>
            <a:r>
              <a:rPr lang="tr-TR" sz="2000" b="1" dirty="0" smtClean="0"/>
              <a:t>iletişim ekipmanının kurulum sahasındaki diğer bilgiler</a:t>
            </a:r>
            <a:r>
              <a:rPr lang="tr-TR" sz="2000" dirty="0" smtClean="0"/>
              <a:t>.</a:t>
            </a:r>
          </a:p>
          <a:p>
            <a:endParaRPr lang="tr-TR" sz="2000" dirty="0" smtClean="0"/>
          </a:p>
          <a:p>
            <a:pPr marL="0" indent="0" eaLnBrk="1" hangingPunct="1">
              <a:lnSpc>
                <a:spcPct val="80000"/>
              </a:lnSpc>
              <a:buNone/>
            </a:pPr>
            <a:endParaRPr lang="tr-TR" sz="2000" dirty="0"/>
          </a:p>
        </p:txBody>
      </p:sp>
      <p:sp>
        <p:nvSpPr>
          <p:cNvPr id="7" name="Rectangle 6">
            <a:extLst>
              <a:ext uri="{FF2B5EF4-FFF2-40B4-BE49-F238E27FC236}">
                <a16:creationId xmlns:a16="http://schemas.microsoft.com/office/drawing/2014/main" id="{1CAE5D1B-C7CD-DD44-B0C3-576B01C85806}"/>
              </a:ext>
            </a:extLst>
          </p:cNvPr>
          <p:cNvSpPr/>
          <p:nvPr/>
        </p:nvSpPr>
        <p:spPr>
          <a:xfrm>
            <a:off x="0" y="1526748"/>
            <a:ext cx="4572000" cy="3785652"/>
          </a:xfrm>
          <a:prstGeom prst="rect">
            <a:avLst/>
          </a:prstGeom>
        </p:spPr>
        <p:txBody>
          <a:bodyPr>
            <a:spAutoFit/>
          </a:bodyPr>
          <a:lstStyle/>
          <a:p>
            <a:pPr marL="342900" indent="-342900">
              <a:spcAft>
                <a:spcPts val="0"/>
              </a:spcAft>
              <a:buFont typeface="Wingdings" pitchFamily="2" charset="2"/>
              <a:buChar char="Ø"/>
            </a:pPr>
            <a:r>
              <a:rPr lang="tr-TR" sz="2000" b="1" dirty="0" smtClean="0">
                <a:ea typeface="Times New Roman" panose="02020603050405020304" pitchFamily="18" charset="0"/>
                <a:cs typeface="Arial" panose="020B0604020202020204" pitchFamily="34" charset="0"/>
              </a:rPr>
              <a:t>Abone bilgisi hakkında</a:t>
            </a:r>
            <a:r>
              <a:rPr lang="tr-TR" sz="2000" dirty="0" smtClean="0">
                <a:ea typeface="Times New Roman" panose="02020603050405020304" pitchFamily="18" charset="0"/>
                <a:cs typeface="Arial" panose="020B0604020202020204" pitchFamily="34" charset="0"/>
              </a:rPr>
              <a:t>:</a:t>
            </a:r>
          </a:p>
          <a:p>
            <a:pPr marL="342900" indent="-342900">
              <a:spcAft>
                <a:spcPts val="0"/>
              </a:spcAft>
              <a:buFont typeface="Wingdings" pitchFamily="2" charset="2"/>
              <a:buChar char="Ø"/>
            </a:pPr>
            <a:endParaRPr lang="tr-TR" sz="2000" dirty="0" smtClean="0">
              <a:cs typeface="Arial" panose="020B0604020202020204" pitchFamily="34" charset="0"/>
            </a:endParaRPr>
          </a:p>
          <a:p>
            <a:pPr marL="342900" indent="-342900" algn="just">
              <a:buFont typeface="Wingdings" pitchFamily="2" charset="2"/>
              <a:buChar char="ü"/>
            </a:pPr>
            <a:r>
              <a:rPr lang="tr-TR" sz="2000" b="1" dirty="0" smtClean="0"/>
              <a:t>Siber Suç Sözleşmesi (ETS 185), Madde 18, paragraf 3:</a:t>
            </a:r>
            <a:endParaRPr lang="tr-TR" sz="2000" dirty="0" smtClean="0"/>
          </a:p>
          <a:p>
            <a:pPr marL="342900" indent="-342900" algn="just">
              <a:buFont typeface="Arial" panose="020B0604020202020204" pitchFamily="34" charset="0"/>
              <a:buChar char="•"/>
            </a:pPr>
            <a:r>
              <a:rPr lang="tr-TR" sz="2000" dirty="0" smtClean="0"/>
              <a:t>"Abone bilgileri", </a:t>
            </a:r>
            <a:r>
              <a:rPr lang="tr-TR" sz="2000" b="1" dirty="0" smtClean="0"/>
              <a:t>trafik veya içerik verileri dışında</a:t>
            </a:r>
            <a:r>
              <a:rPr lang="tr-TR" sz="2000" dirty="0" smtClean="0"/>
              <a:t> abonelerle ilgili olarak bir hizmet sağlayıcının elinde bulunan </a:t>
            </a:r>
            <a:r>
              <a:rPr lang="tr-TR" sz="2000" b="1" dirty="0" smtClean="0"/>
              <a:t>bilgisayar verileri </a:t>
            </a:r>
            <a:r>
              <a:rPr lang="tr-TR" sz="2000" dirty="0" smtClean="0"/>
              <a:t>veya </a:t>
            </a:r>
            <a:r>
              <a:rPr lang="tr-TR" sz="2000" b="1" dirty="0" smtClean="0"/>
              <a:t>başka şekillerde</a:t>
            </a:r>
            <a:r>
              <a:rPr lang="tr-TR" sz="2000" dirty="0" smtClean="0"/>
              <a:t> saklanan ve aşağıdakiler aracılığıyla oluşturulabilen bilgiler anlamına gelir:</a:t>
            </a:r>
            <a:endParaRPr lang="tr-TR" sz="2000" dirty="0"/>
          </a:p>
        </p:txBody>
      </p:sp>
    </p:spTree>
    <p:extLst>
      <p:ext uri="{BB962C8B-B14F-4D97-AF65-F5344CB8AC3E}">
        <p14:creationId xmlns:p14="http://schemas.microsoft.com/office/powerpoint/2010/main" val="40404516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19108</TotalTime>
  <Words>5005</Words>
  <Application>Microsoft Office PowerPoint</Application>
  <PresentationFormat>Ekran Gösterisi (4:3)</PresentationFormat>
  <Paragraphs>707</Paragraphs>
  <Slides>47</Slides>
  <Notes>43</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47</vt:i4>
      </vt:variant>
    </vt:vector>
  </HeadingPairs>
  <TitlesOfParts>
    <vt:vector size="57" baseType="lpstr">
      <vt:lpstr>MS PGothic</vt:lpstr>
      <vt:lpstr>MS PGothic</vt:lpstr>
      <vt:lpstr>Arial</vt:lpstr>
      <vt:lpstr>Arial Narrow</vt:lpstr>
      <vt:lpstr>Calibri</vt:lpstr>
      <vt:lpstr>Segoe UI</vt:lpstr>
      <vt:lpstr>Times New Roman</vt:lpstr>
      <vt:lpstr>Verdana</vt:lpstr>
      <vt:lpstr>Wingdings</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Introductory Cybercrime Training for Judges and Prosecutors</dc:title>
  <dc:creator>ERENOGLU CONSULTANCY TRANSLATION</dc:creator>
  <dc:description>ERENOGLU CONSULTANCY TRANSLATION_x000d_
GSM    : (+90 532) 235 58 23_x000d_
Tel         : (+90 312) 441 91 00 (pbx)_x000d_
Web      : www.erenoglu.com.tr_x000d_
e-mail   : erenoglu@erenoglu.com.tr_x000d_
ANKARA – TURKIYE (TURKEY)_x000d_
</dc:description>
  <cp:lastModifiedBy>CP</cp:lastModifiedBy>
  <cp:revision>420</cp:revision>
  <dcterms:created xsi:type="dcterms:W3CDTF">2012-01-25T15:22:10Z</dcterms:created>
  <dcterms:modified xsi:type="dcterms:W3CDTF">2021-04-11T22:51:37Z</dcterms:modified>
</cp:coreProperties>
</file>