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3" r:id="rId1"/>
  </p:sldMasterIdLst>
  <p:notesMasterIdLst>
    <p:notesMasterId r:id="rId24"/>
  </p:notesMasterIdLst>
  <p:sldIdLst>
    <p:sldId id="418" r:id="rId2"/>
    <p:sldId id="567" r:id="rId3"/>
    <p:sldId id="263" r:id="rId4"/>
    <p:sldId id="1488" r:id="rId5"/>
    <p:sldId id="265" r:id="rId6"/>
    <p:sldId id="1489" r:id="rId7"/>
    <p:sldId id="268" r:id="rId8"/>
    <p:sldId id="269" r:id="rId9"/>
    <p:sldId id="1492" r:id="rId10"/>
    <p:sldId id="1490" r:id="rId11"/>
    <p:sldId id="1481" r:id="rId12"/>
    <p:sldId id="266" r:id="rId13"/>
    <p:sldId id="1493" r:id="rId14"/>
    <p:sldId id="1491" r:id="rId15"/>
    <p:sldId id="1485" r:id="rId16"/>
    <p:sldId id="267" r:id="rId17"/>
    <p:sldId id="1494" r:id="rId18"/>
    <p:sldId id="1495" r:id="rId19"/>
    <p:sldId id="1487" r:id="rId20"/>
    <p:sldId id="279" r:id="rId21"/>
    <p:sldId id="1457" r:id="rId22"/>
    <p:sldId id="455"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76939" autoAdjust="0"/>
  </p:normalViewPr>
  <p:slideViewPr>
    <p:cSldViewPr snapToGrid="0">
      <p:cViewPr varScale="1">
        <p:scale>
          <a:sx n="87" d="100"/>
          <a:sy n="87" d="100"/>
        </p:scale>
        <p:origin x="228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C48BC7-8A05-4CF5-B7E9-1CE8C11A5071}" type="datetimeFigureOut">
              <a:rPr lang="en-GB" smtClean="0"/>
              <a:t>09/07/2024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DFBB1-7B02-4717-AEA4-A0D2A92F6065}" type="slidenum">
              <a:rPr lang="en-GB" smtClean="0"/>
              <a:t>‹#›</a:t>
            </a:fld>
            <a:endParaRPr lang="en-GB"/>
          </a:p>
        </p:txBody>
      </p:sp>
    </p:spTree>
    <p:extLst>
      <p:ext uri="{BB962C8B-B14F-4D97-AF65-F5344CB8AC3E}">
        <p14:creationId xmlns:p14="http://schemas.microsoft.com/office/powerpoint/2010/main" val="237759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session is 90 minutes in length</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a:t>
            </a:fld>
            <a:endParaRPr lang="en-US" altLang="en-US"/>
          </a:p>
        </p:txBody>
      </p:sp>
    </p:spTree>
    <p:extLst>
      <p:ext uri="{BB962C8B-B14F-4D97-AF65-F5344CB8AC3E}">
        <p14:creationId xmlns:p14="http://schemas.microsoft.com/office/powerpoint/2010/main" val="157566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14</a:t>
            </a:fld>
            <a:endParaRPr lang="en-US" altLang="en-US"/>
          </a:p>
        </p:txBody>
      </p:sp>
    </p:spTree>
    <p:extLst>
      <p:ext uri="{BB962C8B-B14F-4D97-AF65-F5344CB8AC3E}">
        <p14:creationId xmlns:p14="http://schemas.microsoft.com/office/powerpoint/2010/main" val="2485898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course contains</a:t>
            </a:r>
            <a:r>
              <a:rPr lang="en-US" baseline="0" dirty="0"/>
              <a:t> a mixture of presentations and exercises based around a scenario.  It is structured in that way as a result of requests received during the basic course for more information on cases and digital forensics.  This course will enable the delegates, not only to listen to experts providing information, but also to work on an investigation themselves, working on the information that will be provided during the course.</a:t>
            </a:r>
            <a:endParaRPr lang="en-US" dirty="0"/>
          </a:p>
        </p:txBody>
      </p:sp>
      <p:sp>
        <p:nvSpPr>
          <p:cNvPr id="4" name="Slide Number Placeholder 3"/>
          <p:cNvSpPr>
            <a:spLocks noGrp="1"/>
          </p:cNvSpPr>
          <p:nvPr>
            <p:ph type="sldNum" sz="quarter" idx="10"/>
          </p:nvPr>
        </p:nvSpPr>
        <p:spPr/>
        <p:txBody>
          <a:bodyPr/>
          <a:lstStyle/>
          <a:p>
            <a:fld id="{5827260C-95DC-194B-88B2-0B241DEC43BF}" type="slidenum">
              <a:rPr lang="en-US" smtClean="0"/>
              <a:pPr/>
              <a:t>15</a:t>
            </a:fld>
            <a:endParaRPr lang="en-US"/>
          </a:p>
        </p:txBody>
      </p:sp>
    </p:spTree>
    <p:extLst>
      <p:ext uri="{BB962C8B-B14F-4D97-AF65-F5344CB8AC3E}">
        <p14:creationId xmlns:p14="http://schemas.microsoft.com/office/powerpoint/2010/main" val="1981359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course timetable should be explained to the students at this stage.  This should include the times of the course, the lunch and other breaks and a brief description of each session.  The inclusion or exclusion of any assessment should be dealt with at this stage.  If there is an assessment, this should be explained in detail, including the expectations of the students in terms of study.</a:t>
            </a:r>
          </a:p>
          <a:p>
            <a:endParaRPr lang="en-US" dirty="0"/>
          </a:p>
        </p:txBody>
      </p:sp>
      <p:sp>
        <p:nvSpPr>
          <p:cNvPr id="4" name="Slide Number Placeholder 3"/>
          <p:cNvSpPr>
            <a:spLocks noGrp="1"/>
          </p:cNvSpPr>
          <p:nvPr>
            <p:ph type="sldNum" sz="quarter" idx="10"/>
          </p:nvPr>
        </p:nvSpPr>
        <p:spPr/>
        <p:txBody>
          <a:bodyPr/>
          <a:lstStyle/>
          <a:p>
            <a:fld id="{5827260C-95DC-194B-88B2-0B241DEC43BF}" type="slidenum">
              <a:rPr lang="en-US" smtClean="0"/>
              <a:pPr/>
              <a:t>16</a:t>
            </a:fld>
            <a:endParaRPr lang="en-US"/>
          </a:p>
        </p:txBody>
      </p:sp>
    </p:spTree>
    <p:extLst>
      <p:ext uri="{BB962C8B-B14F-4D97-AF65-F5344CB8AC3E}">
        <p14:creationId xmlns:p14="http://schemas.microsoft.com/office/powerpoint/2010/main" val="3901472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18</a:t>
            </a:fld>
            <a:endParaRPr lang="en-US" altLang="en-US"/>
          </a:p>
        </p:txBody>
      </p:sp>
    </p:spTree>
    <p:extLst>
      <p:ext uri="{BB962C8B-B14F-4D97-AF65-F5344CB8AC3E}">
        <p14:creationId xmlns:p14="http://schemas.microsoft.com/office/powerpoint/2010/main" val="2670328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introduction of the trainers and students is the next stage.  It is important to take this early opportunity to get them to interact with each other and the trainers. The delegates should be asked to pair with someone in the class that they do not already know.  They should then be directed to ask their “partner” the to provide answers to these questions:</a:t>
            </a:r>
          </a:p>
          <a:p>
            <a:pPr lvl="0"/>
            <a:r>
              <a:rPr lang="en-GB" sz="1200" kern="1200" dirty="0">
                <a:solidFill>
                  <a:schemeClr val="tx1"/>
                </a:solidFill>
                <a:effectLst/>
                <a:latin typeface="+mn-lt"/>
                <a:ea typeface="+mn-ea"/>
                <a:cs typeface="+mn-cs"/>
              </a:rPr>
              <a:t>Their Name and Country</a:t>
            </a:r>
          </a:p>
          <a:p>
            <a:pPr lvl="0"/>
            <a:r>
              <a:rPr lang="en-GB" sz="1200" kern="1200" dirty="0">
                <a:solidFill>
                  <a:schemeClr val="tx1"/>
                </a:solidFill>
                <a:effectLst/>
                <a:latin typeface="+mn-lt"/>
                <a:ea typeface="+mn-ea"/>
                <a:cs typeface="+mn-cs"/>
              </a:rPr>
              <a:t>Where they work</a:t>
            </a:r>
          </a:p>
          <a:p>
            <a:pPr lvl="0"/>
            <a:r>
              <a:rPr lang="en-GB" sz="1200" kern="1200" dirty="0">
                <a:solidFill>
                  <a:schemeClr val="tx1"/>
                </a:solidFill>
                <a:effectLst/>
                <a:latin typeface="+mn-lt"/>
                <a:ea typeface="+mn-ea"/>
                <a:cs typeface="+mn-cs"/>
              </a:rPr>
              <a:t>What they do</a:t>
            </a:r>
          </a:p>
          <a:p>
            <a:pPr lvl="0"/>
            <a:r>
              <a:rPr lang="en-GB" sz="1200" kern="1200" dirty="0">
                <a:solidFill>
                  <a:schemeClr val="tx1"/>
                </a:solidFill>
                <a:effectLst/>
                <a:latin typeface="+mn-lt"/>
                <a:ea typeface="+mn-ea"/>
                <a:cs typeface="+mn-cs"/>
              </a:rPr>
              <a:t>Their experience as a trainer</a:t>
            </a:r>
          </a:p>
          <a:p>
            <a:pPr lvl="0"/>
            <a:r>
              <a:rPr lang="en-GB" sz="1200" kern="1200" dirty="0">
                <a:solidFill>
                  <a:schemeClr val="tx1"/>
                </a:solidFill>
                <a:effectLst/>
                <a:latin typeface="+mn-lt"/>
                <a:ea typeface="+mn-ea"/>
                <a:cs typeface="+mn-cs"/>
              </a:rPr>
              <a:t>Something Interesting about them</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pairs should ask the same questions of each other.  They should then introduce their “new colleague to the rest of the class.  The trainer should keep notes of the information that is provided to assist their knowledge of the students.</a:t>
            </a:r>
          </a:p>
          <a:p>
            <a:endParaRPr lang="en-US" dirty="0"/>
          </a:p>
        </p:txBody>
      </p:sp>
      <p:sp>
        <p:nvSpPr>
          <p:cNvPr id="4" name="Slide Number Placeholder 3"/>
          <p:cNvSpPr>
            <a:spLocks noGrp="1"/>
          </p:cNvSpPr>
          <p:nvPr>
            <p:ph type="sldNum" sz="quarter" idx="10"/>
          </p:nvPr>
        </p:nvSpPr>
        <p:spPr/>
        <p:txBody>
          <a:bodyPr/>
          <a:lstStyle/>
          <a:p>
            <a:fld id="{5827260C-95DC-194B-88B2-0B241DEC43BF}" type="slidenum">
              <a:rPr lang="en-US" smtClean="0"/>
              <a:pPr/>
              <a:t>19</a:t>
            </a:fld>
            <a:endParaRPr lang="en-US"/>
          </a:p>
        </p:txBody>
      </p:sp>
    </p:spTree>
    <p:extLst>
      <p:ext uri="{BB962C8B-B14F-4D97-AF65-F5344CB8AC3E}">
        <p14:creationId xmlns:p14="http://schemas.microsoft.com/office/powerpoint/2010/main" val="4097672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Summary / Recap</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trainer should recap / test knowledge on the following points to ensure that the students have appreciated the learning objectives of the session.  </a:t>
            </a:r>
            <a:r>
              <a:rPr lang="en-GB" sz="1200" kern="1200">
                <a:solidFill>
                  <a:schemeClr val="tx1"/>
                </a:solidFill>
                <a:effectLst/>
                <a:latin typeface="+mn-lt"/>
                <a:ea typeface="+mn-ea"/>
                <a:cs typeface="+mn-cs"/>
              </a:rPr>
              <a:t>Time should be allowed for questions at appropriate times during the session.</a:t>
            </a:r>
          </a:p>
          <a:p>
            <a:endParaRPr lang="en-US"/>
          </a:p>
        </p:txBody>
      </p:sp>
      <p:sp>
        <p:nvSpPr>
          <p:cNvPr id="4" name="Slide Number Placeholder 3"/>
          <p:cNvSpPr>
            <a:spLocks noGrp="1"/>
          </p:cNvSpPr>
          <p:nvPr>
            <p:ph type="sldNum" sz="quarter" idx="10"/>
          </p:nvPr>
        </p:nvSpPr>
        <p:spPr/>
        <p:txBody>
          <a:bodyPr/>
          <a:lstStyle/>
          <a:p>
            <a:fld id="{5827260C-95DC-194B-88B2-0B241DEC43BF}" type="slidenum">
              <a:rPr lang="en-US" smtClean="0"/>
              <a:pPr/>
              <a:t>20</a:t>
            </a:fld>
            <a:endParaRPr lang="en-US"/>
          </a:p>
        </p:txBody>
      </p:sp>
    </p:spTree>
    <p:extLst>
      <p:ext uri="{BB962C8B-B14F-4D97-AF65-F5344CB8AC3E}">
        <p14:creationId xmlns:p14="http://schemas.microsoft.com/office/powerpoint/2010/main" val="2280251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Session agenda. Delegates should have a copy of it in their possession.</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a:t>
            </a:fld>
            <a:endParaRPr lang="en-US"/>
          </a:p>
        </p:txBody>
      </p:sp>
    </p:spTree>
    <p:extLst>
      <p:ext uri="{BB962C8B-B14F-4D97-AF65-F5344CB8AC3E}">
        <p14:creationId xmlns:p14="http://schemas.microsoft.com/office/powerpoint/2010/main" val="1038989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4</a:t>
            </a:fld>
            <a:endParaRPr lang="en-US" altLang="en-US"/>
          </a:p>
        </p:txBody>
      </p:sp>
    </p:spTree>
    <p:extLst>
      <p:ext uri="{BB962C8B-B14F-4D97-AF65-F5344CB8AC3E}">
        <p14:creationId xmlns:p14="http://schemas.microsoft.com/office/powerpoint/2010/main" val="1151076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Health and safety issues are dealt with in this slide.  These will differ depending on the location of delivery. It is the trainer’s responsibility to ensure that they have the correct information to impart to delegates.</a:t>
            </a:r>
          </a:p>
        </p:txBody>
      </p:sp>
      <p:sp>
        <p:nvSpPr>
          <p:cNvPr id="4" name="Slide Number Placeholder 3"/>
          <p:cNvSpPr>
            <a:spLocks noGrp="1"/>
          </p:cNvSpPr>
          <p:nvPr>
            <p:ph type="sldNum" sz="quarter" idx="10"/>
          </p:nvPr>
        </p:nvSpPr>
        <p:spPr/>
        <p:txBody>
          <a:bodyPr/>
          <a:lstStyle/>
          <a:p>
            <a:fld id="{5827260C-95DC-194B-88B2-0B241DEC43BF}" type="slidenum">
              <a:rPr lang="en-US" smtClean="0"/>
              <a:pPr/>
              <a:t>5</a:t>
            </a:fld>
            <a:endParaRPr lang="en-US"/>
          </a:p>
        </p:txBody>
      </p:sp>
    </p:spTree>
    <p:extLst>
      <p:ext uri="{BB962C8B-B14F-4D97-AF65-F5344CB8AC3E}">
        <p14:creationId xmlns:p14="http://schemas.microsoft.com/office/powerpoint/2010/main" val="650295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6</a:t>
            </a:fld>
            <a:endParaRPr lang="en-US" altLang="en-US"/>
          </a:p>
        </p:txBody>
      </p:sp>
    </p:spTree>
    <p:extLst>
      <p:ext uri="{BB962C8B-B14F-4D97-AF65-F5344CB8AC3E}">
        <p14:creationId xmlns:p14="http://schemas.microsoft.com/office/powerpoint/2010/main" val="3522291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background of the course is provided for the delegates, The title of this course is “Advanced Cybercrime and Electronic Evidence Training for Judges and Prosecutors”. It has been developed as an output of the European Union/Council of Europe Joint Project on Regional Cooperation on Cybercrime in the IPA region.</a:t>
            </a:r>
          </a:p>
          <a:p>
            <a:endParaRPr lang="en-US" dirty="0"/>
          </a:p>
        </p:txBody>
      </p:sp>
      <p:sp>
        <p:nvSpPr>
          <p:cNvPr id="4" name="Slide Number Placeholder 3"/>
          <p:cNvSpPr>
            <a:spLocks noGrp="1"/>
          </p:cNvSpPr>
          <p:nvPr>
            <p:ph type="sldNum" sz="quarter" idx="10"/>
          </p:nvPr>
        </p:nvSpPr>
        <p:spPr/>
        <p:txBody>
          <a:bodyPr/>
          <a:lstStyle/>
          <a:p>
            <a:fld id="{5827260C-95DC-194B-88B2-0B241DEC43BF}" type="slidenum">
              <a:rPr lang="en-US" smtClean="0"/>
              <a:pPr/>
              <a:t>7</a:t>
            </a:fld>
            <a:endParaRPr lang="en-US"/>
          </a:p>
        </p:txBody>
      </p:sp>
    </p:spTree>
    <p:extLst>
      <p:ext uri="{BB962C8B-B14F-4D97-AF65-F5344CB8AC3E}">
        <p14:creationId xmlns:p14="http://schemas.microsoft.com/office/powerpoint/2010/main" val="1163087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training is necessary because Judges and prosecutors play an important role in the investigation and adjudication of individuals or groups that have committed crimes. With the increased number of incidence where these crimes have an element of cybercrime there is an increased need for judges and prosecutors to be properly trained to understand the nature of these crimes and to also be aware of the legislation and the instruments for international cooperation available to handle cases of cybercrimes.</a:t>
            </a:r>
          </a:p>
          <a:p>
            <a:endParaRPr lang="en-US" dirty="0"/>
          </a:p>
        </p:txBody>
      </p:sp>
      <p:sp>
        <p:nvSpPr>
          <p:cNvPr id="4" name="Slide Number Placeholder 3"/>
          <p:cNvSpPr>
            <a:spLocks noGrp="1"/>
          </p:cNvSpPr>
          <p:nvPr>
            <p:ph type="sldNum" sz="quarter" idx="10"/>
          </p:nvPr>
        </p:nvSpPr>
        <p:spPr/>
        <p:txBody>
          <a:bodyPr/>
          <a:lstStyle/>
          <a:p>
            <a:fld id="{5827260C-95DC-194B-88B2-0B241DEC43BF}" type="slidenum">
              <a:rPr lang="en-US" smtClean="0"/>
              <a:pPr/>
              <a:t>8</a:t>
            </a:fld>
            <a:endParaRPr lang="en-US"/>
          </a:p>
        </p:txBody>
      </p:sp>
    </p:spTree>
    <p:extLst>
      <p:ext uri="{BB962C8B-B14F-4D97-AF65-F5344CB8AC3E}">
        <p14:creationId xmlns:p14="http://schemas.microsoft.com/office/powerpoint/2010/main" val="356130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10</a:t>
            </a:fld>
            <a:endParaRPr lang="en-US" altLang="en-US"/>
          </a:p>
        </p:txBody>
      </p:sp>
    </p:spTree>
    <p:extLst>
      <p:ext uri="{BB962C8B-B14F-4D97-AF65-F5344CB8AC3E}">
        <p14:creationId xmlns:p14="http://schemas.microsoft.com/office/powerpoint/2010/main" val="328702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important that the overall aim of the course is explained to the delegates at the very beginning.  This will enable them to appreciate the overarching reason for them being there.  </a:t>
            </a:r>
            <a:r>
              <a:rPr lang="en-US" sz="1200" kern="1200" dirty="0">
                <a:solidFill>
                  <a:schemeClr val="tx1"/>
                </a:solidFill>
                <a:effectLst/>
                <a:latin typeface="+mn-lt"/>
                <a:ea typeface="+mn-ea"/>
                <a:cs typeface="+mn-cs"/>
              </a:rPr>
              <a:t>The aim of the course is to provide the knowledge and skills to allow judges and prosecutors to fulfill their roles relating to cybercrime investigations.  This course is designed to build upon the learning outcomes of the basic cybercrime training course for judges and prosecutors and should be attended only by those that have successfully completed that course.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827260C-95DC-194B-88B2-0B241DEC43BF}" type="slidenum">
              <a:rPr lang="en-US" smtClean="0"/>
              <a:pPr/>
              <a:t>11</a:t>
            </a:fld>
            <a:endParaRPr lang="en-US"/>
          </a:p>
        </p:txBody>
      </p:sp>
    </p:spTree>
    <p:extLst>
      <p:ext uri="{BB962C8B-B14F-4D97-AF65-F5344CB8AC3E}">
        <p14:creationId xmlns:p14="http://schemas.microsoft.com/office/powerpoint/2010/main" val="1853603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0630" y="2735035"/>
            <a:ext cx="6229350" cy="1820636"/>
          </a:xfrm>
        </p:spPr>
        <p:txBody>
          <a:bodyPr anchor="b">
            <a:normAutofit/>
          </a:bodyPr>
          <a:lstStyle>
            <a:lvl1pPr algn="ctr">
              <a:defRPr sz="3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30630" y="5216979"/>
            <a:ext cx="3077934" cy="791936"/>
          </a:xfrm>
        </p:spPr>
        <p:txBody>
          <a:bodyPr>
            <a:normAutofit/>
          </a:bodyPr>
          <a:lstStyle>
            <a:lvl1pPr marL="0" indent="0" algn="ctr">
              <a:buNone/>
              <a:defRPr sz="2000" b="1"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68203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45028"/>
            <a:ext cx="2949178" cy="1507671"/>
          </a:xfrm>
        </p:spPr>
        <p:txBody>
          <a:bodyPr anchor="b"/>
          <a:lstStyle>
            <a:lvl1pPr>
              <a:defRPr sz="3200" b="1">
                <a:solidFill>
                  <a:srgbClr val="005E8E"/>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045028"/>
            <a:ext cx="4629150" cy="5119008"/>
          </a:xfr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612570"/>
            <a:ext cx="2949178" cy="35514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DCF8A3FA-4EB1-4A10-9AFE-2313F8D14348}" type="slidenum">
              <a:rPr lang="en-GB" smtClean="0"/>
              <a:t>‹#›</a:t>
            </a:fld>
            <a:endParaRPr lang="en-GB"/>
          </a:p>
        </p:txBody>
      </p:sp>
    </p:spTree>
    <p:extLst>
      <p:ext uri="{BB962C8B-B14F-4D97-AF65-F5344CB8AC3E}">
        <p14:creationId xmlns:p14="http://schemas.microsoft.com/office/powerpoint/2010/main" val="216551314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63499"/>
            <a:ext cx="7886700" cy="1126670"/>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2179863"/>
            <a:ext cx="7886700" cy="3997099"/>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D7EA9C4C-AC6A-490B-A902-7E48F5BEA41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392726417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11623"/>
            <a:ext cx="1971675" cy="5065339"/>
          </a:xfrm>
        </p:spPr>
        <p:txBody>
          <a:bodyPr vert="eaVert">
            <a:normAutofit/>
          </a:bodyPr>
          <a:lstStyle>
            <a:lvl1pPr>
              <a:defRPr sz="4000">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111623"/>
            <a:ext cx="5800725" cy="5065340"/>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CC09C25C-8921-4FF5-B354-D78C972E2AC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78956575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pic>
        <p:nvPicPr>
          <p:cNvPr id="11" name="Picture 2" descr="Asking questions | TeachingEnglish | British Council | BBC">
            <a:extLst>
              <a:ext uri="{FF2B5EF4-FFF2-40B4-BE49-F238E27FC236}">
                <a16:creationId xmlns:a16="http://schemas.microsoft.com/office/drawing/2014/main" id="{4847C7E7-B06A-4BDA-9B87-24735A9E213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0" y="2225616"/>
            <a:ext cx="4572000" cy="2794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21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E6566A-A50E-4906-A19E-4FB9E76A4144}"/>
              </a:ext>
            </a:extLst>
          </p:cNvPr>
          <p:cNvSpPr>
            <a:spLocks noGrp="1"/>
          </p:cNvSpPr>
          <p:nvPr>
            <p:ph type="dt" sz="half" idx="10"/>
          </p:nvPr>
        </p:nvSpPr>
        <p:spPr/>
        <p:txBody>
          <a:bodyPr/>
          <a:lstStyle>
            <a:lvl1pPr>
              <a:defRPr/>
            </a:lvl1pPr>
          </a:lstStyle>
          <a:p>
            <a:pPr>
              <a:defRPr/>
            </a:pPr>
            <a:fld id="{E22C3D5C-F3BE-44B6-82DD-E7C4C8916EA0}" type="datetimeFigureOut">
              <a:rPr lang="en-GB"/>
              <a:pPr>
                <a:defRPr/>
              </a:pPr>
              <a:t>09/07/2024</a:t>
            </a:fld>
            <a:endParaRPr lang="en-GB"/>
          </a:p>
        </p:txBody>
      </p:sp>
      <p:sp>
        <p:nvSpPr>
          <p:cNvPr id="5" name="Footer Placeholder 4">
            <a:extLst>
              <a:ext uri="{FF2B5EF4-FFF2-40B4-BE49-F238E27FC236}">
                <a16:creationId xmlns:a16="http://schemas.microsoft.com/office/drawing/2014/main" id="{8A268102-AF15-496D-8BA6-68A51B18504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36EC1A9-0935-48AF-98AC-717D1CEB4CF4}"/>
              </a:ext>
            </a:extLst>
          </p:cNvPr>
          <p:cNvSpPr>
            <a:spLocks noGrp="1"/>
          </p:cNvSpPr>
          <p:nvPr>
            <p:ph type="sldNum" sz="quarter" idx="12"/>
          </p:nvPr>
        </p:nvSpPr>
        <p:spPr>
          <a:xfrm>
            <a:off x="7086600" y="6588125"/>
            <a:ext cx="2057400" cy="285810"/>
          </a:xfrm>
          <a:prstGeom prst="rect">
            <a:avLst/>
          </a:prstGeom>
        </p:spPr>
        <p:txBody>
          <a:bodyPr/>
          <a:lstStyle>
            <a:lvl1pPr>
              <a:defRPr/>
            </a:lvl1pPr>
          </a:lstStyle>
          <a:p>
            <a:fld id="{A4A5ECFF-5C9A-42B4-A985-E4790B0921A2}" type="slidenum">
              <a:rPr lang="en-GB" altLang="en-US"/>
              <a:pPr/>
              <a:t>‹#›</a:t>
            </a:fld>
            <a:endParaRPr lang="en-GB" altLang="en-US" dirty="0"/>
          </a:p>
        </p:txBody>
      </p:sp>
    </p:spTree>
    <p:extLst>
      <p:ext uri="{BB962C8B-B14F-4D97-AF65-F5344CB8AC3E}">
        <p14:creationId xmlns:p14="http://schemas.microsoft.com/office/powerpoint/2010/main" val="2045678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9DE959-8F66-48C8-9B75-7129AEC57E19}"/>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pic>
        <p:nvPicPr>
          <p:cNvPr id="6" name="Picture 5">
            <a:extLst>
              <a:ext uri="{FF2B5EF4-FFF2-40B4-BE49-F238E27FC236}">
                <a16:creationId xmlns:a16="http://schemas.microsoft.com/office/drawing/2014/main" id="{090E9091-F932-449D-A1EF-35B8A21AFB4E}"/>
              </a:ext>
            </a:extLst>
          </p:cNvPr>
          <p:cNvPicPr>
            <a:picLocks noChangeAspect="1"/>
          </p:cNvPicPr>
          <p:nvPr userDrawn="1"/>
        </p:nvPicPr>
        <p:blipFill>
          <a:blip r:embed="rId2"/>
          <a:stretch>
            <a:fillRect/>
          </a:stretch>
        </p:blipFill>
        <p:spPr>
          <a:xfrm>
            <a:off x="5041214" y="101678"/>
            <a:ext cx="4090771" cy="713294"/>
          </a:xfrm>
          <a:prstGeom prst="rect">
            <a:avLst/>
          </a:prstGeom>
        </p:spPr>
      </p:pic>
      <p:sp>
        <p:nvSpPr>
          <p:cNvPr id="11" name="Content Placeholder 10">
            <a:extLst>
              <a:ext uri="{FF2B5EF4-FFF2-40B4-BE49-F238E27FC236}">
                <a16:creationId xmlns:a16="http://schemas.microsoft.com/office/drawing/2014/main" id="{6FC767A1-DF76-4191-99F0-1311E413B2AA}"/>
              </a:ext>
            </a:extLst>
          </p:cNvPr>
          <p:cNvSpPr>
            <a:spLocks noGrp="1"/>
          </p:cNvSpPr>
          <p:nvPr>
            <p:ph sz="quarter" idx="11"/>
          </p:nvPr>
        </p:nvSpPr>
        <p:spPr>
          <a:xfrm>
            <a:off x="448274" y="1251040"/>
            <a:ext cx="8074025" cy="517525"/>
          </a:xfrm>
        </p:spPr>
        <p:txBody>
          <a:bodyPr>
            <a:normAutofit/>
          </a:bodyPr>
          <a:lstStyle>
            <a:lvl1pPr marL="0" indent="0" algn="ctr">
              <a:buNone/>
              <a:defRPr sz="1600" b="1" baseline="0">
                <a:latin typeface="Calibri" panose="020F0502020204030204" pitchFamily="34" charset="0"/>
              </a:defRPr>
            </a:lvl1pPr>
          </a:lstStyle>
          <a:p>
            <a:pPr lvl="0"/>
            <a:r>
              <a:rPr lang="en-US" dirty="0"/>
              <a:t>Click to edit Master text styles</a:t>
            </a:r>
          </a:p>
        </p:txBody>
      </p:sp>
      <p:sp>
        <p:nvSpPr>
          <p:cNvPr id="13" name="Text Placeholder 12">
            <a:extLst>
              <a:ext uri="{FF2B5EF4-FFF2-40B4-BE49-F238E27FC236}">
                <a16:creationId xmlns:a16="http://schemas.microsoft.com/office/drawing/2014/main" id="{DBE4024A-0EF9-41A2-B175-DDA4AA7DE116}"/>
              </a:ext>
            </a:extLst>
          </p:cNvPr>
          <p:cNvSpPr>
            <a:spLocks noGrp="1"/>
          </p:cNvSpPr>
          <p:nvPr>
            <p:ph type="body" sz="quarter" idx="12"/>
          </p:nvPr>
        </p:nvSpPr>
        <p:spPr>
          <a:xfrm>
            <a:off x="447677" y="2579688"/>
            <a:ext cx="8074024" cy="2673350"/>
          </a:xfrm>
        </p:spPr>
        <p:txBody>
          <a:bodyPr>
            <a:normAutofit/>
          </a:bodyPr>
          <a:lstStyle>
            <a:lvl1pPr marL="0" indent="0" algn="ctr">
              <a:buNone/>
              <a:defRPr sz="3400" b="1" i="0" baseline="0">
                <a:latin typeface="Calibri" panose="020F0502020204030204" pitchFamily="34" charset="0"/>
              </a:defRPr>
            </a:lvl1pPr>
          </a:lstStyle>
          <a:p>
            <a:pPr lvl="0"/>
            <a:endParaRPr lang="en-US" dirty="0"/>
          </a:p>
          <a:p>
            <a:pPr lvl="0"/>
            <a:endParaRPr lang="en-GB" dirty="0"/>
          </a:p>
          <a:p>
            <a:pPr lvl="0"/>
            <a:endParaRPr lang="en-GB" dirty="0"/>
          </a:p>
        </p:txBody>
      </p:sp>
      <p:sp>
        <p:nvSpPr>
          <p:cNvPr id="15" name="Text Placeholder 14">
            <a:extLst>
              <a:ext uri="{FF2B5EF4-FFF2-40B4-BE49-F238E27FC236}">
                <a16:creationId xmlns:a16="http://schemas.microsoft.com/office/drawing/2014/main" id="{7A2FE8F4-0B2F-4B6E-B4B0-927F13D7F719}"/>
              </a:ext>
            </a:extLst>
          </p:cNvPr>
          <p:cNvSpPr>
            <a:spLocks noGrp="1"/>
          </p:cNvSpPr>
          <p:nvPr>
            <p:ph type="body" sz="quarter" idx="13"/>
          </p:nvPr>
        </p:nvSpPr>
        <p:spPr>
          <a:xfrm>
            <a:off x="447675" y="5589588"/>
            <a:ext cx="8074025" cy="604837"/>
          </a:xfrm>
        </p:spPr>
        <p:txBody>
          <a:bodyPr>
            <a:normAutofit/>
          </a:bodyPr>
          <a:lstStyle>
            <a:lvl1pPr marL="0" indent="0" algn="ctr">
              <a:buNone/>
              <a:defRPr sz="1400" baseline="0">
                <a:latin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4134530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D344A87-61DB-4835-BEB0-346EDFB422AE}"/>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a16="http://schemas.microsoft.com/office/drawing/2014/main" id="{EF509BE8-7E65-45EB-BBBD-AD3388FF69B8}"/>
              </a:ext>
            </a:extLst>
          </p:cNvPr>
          <p:cNvSpPr>
            <a:spLocks noGrp="1"/>
          </p:cNvSpPr>
          <p:nvPr>
            <p:ph type="body" sz="quarter" idx="11"/>
          </p:nvPr>
        </p:nvSpPr>
        <p:spPr>
          <a:xfrm>
            <a:off x="2570163" y="0"/>
            <a:ext cx="6573837"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117303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68F01E-E28F-48CF-A919-4F87EC7314AB}"/>
              </a:ext>
            </a:extLst>
          </p:cNvPr>
          <p:cNvSpPr/>
          <p:nvPr userDrawn="1"/>
        </p:nvSpPr>
        <p:spPr>
          <a:xfrm>
            <a:off x="0" y="6588125"/>
            <a:ext cx="9144000"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 name="Slide Number Placeholder 4">
            <a:extLst>
              <a:ext uri="{FF2B5EF4-FFF2-40B4-BE49-F238E27FC236}">
                <a16:creationId xmlns:a16="http://schemas.microsoft.com/office/drawing/2014/main" id="{38142138-4AA3-4144-B07B-05168E07F5FA}"/>
              </a:ext>
            </a:extLst>
          </p:cNvPr>
          <p:cNvSpPr>
            <a:spLocks noGrp="1"/>
          </p:cNvSpPr>
          <p:nvPr>
            <p:ph type="sldNum" sz="quarter" idx="12"/>
          </p:nvPr>
        </p:nvSpPr>
        <p:spPr>
          <a:xfrm>
            <a:off x="7086600" y="6588125"/>
            <a:ext cx="2057400" cy="285810"/>
          </a:xfrm>
          <a:prstGeom prst="rect">
            <a:avLst/>
          </a:prstGeom>
        </p:spPr>
        <p:txBody>
          <a:bodyPr/>
          <a:lstStyle>
            <a:lvl1pPr>
              <a:defRPr sz="900" baseline="0">
                <a:latin typeface="Verdana" panose="020B0604030504040204" pitchFamily="34" charset="0"/>
              </a:defRPr>
            </a:lvl1pPr>
          </a:lstStyle>
          <a:p>
            <a:fld id="{49C04F3A-82BD-4011-AADB-1F79FD7DF4BC}" type="slidenum">
              <a:rPr lang="en-GB" smtClean="0"/>
              <a:pPr/>
              <a:t>‹#›</a:t>
            </a:fld>
            <a:endParaRPr lang="en-GB" dirty="0"/>
          </a:p>
        </p:txBody>
      </p:sp>
      <p:sp>
        <p:nvSpPr>
          <p:cNvPr id="11" name="Rectangle 11">
            <a:extLst>
              <a:ext uri="{FF2B5EF4-FFF2-40B4-BE49-F238E27FC236}">
                <a16:creationId xmlns:a16="http://schemas.microsoft.com/office/drawing/2014/main" id="{4E9086BA-5439-49E6-9E91-FC32A560FF1E}"/>
              </a:ext>
            </a:extLst>
          </p:cNvPr>
          <p:cNvSpPr>
            <a:spLocks noChangeArrowheads="1"/>
          </p:cNvSpPr>
          <p:nvPr userDrawn="1"/>
        </p:nvSpPr>
        <p:spPr bwMode="auto">
          <a:xfrm>
            <a:off x="0" y="6622629"/>
            <a:ext cx="396044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900" b="1" baseline="0" dirty="0">
                <a:solidFill>
                  <a:srgbClr val="FFFFFF"/>
                </a:solidFill>
                <a:latin typeface="Verdana" panose="020B0604030504040204" pitchFamily="34" charset="0"/>
              </a:rPr>
              <a:t>www.coe.int/cybercrime			</a:t>
            </a:r>
          </a:p>
        </p:txBody>
      </p:sp>
      <p:sp>
        <p:nvSpPr>
          <p:cNvPr id="15" name="Text Placeholder 11">
            <a:extLst>
              <a:ext uri="{FF2B5EF4-FFF2-40B4-BE49-F238E27FC236}">
                <a16:creationId xmlns:a16="http://schemas.microsoft.com/office/drawing/2014/main" id="{65D2B4B2-A487-46F2-91AA-C4BF2735A54B}"/>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047415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0562" y="4106085"/>
            <a:ext cx="7886700" cy="1500187"/>
          </a:xfrm>
          <a:prstGeom prst="rect">
            <a:avLst/>
          </a:prstGeom>
        </p:spPr>
        <p:txBody>
          <a:bodyPr anchor="t" anchorCtr="0"/>
          <a:lstStyle>
            <a:lvl1pPr>
              <a:defRPr sz="4000" b="1" i="0" cap="all" baseline="0">
                <a:latin typeface="Calibri (heading)"/>
              </a:defRPr>
            </a:lvl1pPr>
          </a:lstStyle>
          <a:p>
            <a:r>
              <a:rPr lang="en-US" dirty="0"/>
              <a:t>Click to edit Master title style</a:t>
            </a:r>
          </a:p>
        </p:txBody>
      </p:sp>
      <p:sp>
        <p:nvSpPr>
          <p:cNvPr id="3" name="Text Placeholder 2"/>
          <p:cNvSpPr>
            <a:spLocks noGrp="1"/>
          </p:cNvSpPr>
          <p:nvPr>
            <p:ph type="body" idx="1"/>
          </p:nvPr>
        </p:nvSpPr>
        <p:spPr>
          <a:xfrm>
            <a:off x="550562" y="3666226"/>
            <a:ext cx="7886700" cy="439859"/>
          </a:xfrm>
        </p:spPr>
        <p:txBody>
          <a:bodyPr>
            <a:normAutofit/>
          </a:bodyPr>
          <a:lstStyle>
            <a:lvl1pPr marL="0" indent="0">
              <a:buNone/>
              <a:defRPr sz="2000" baseline="0">
                <a:solidFill>
                  <a:schemeClr val="tx1">
                    <a:lumMod val="50000"/>
                    <a:lumOff val="50000"/>
                  </a:schemeClr>
                </a:solidFill>
                <a:latin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20A8AF00-8302-4EB6-B590-39BD369534EC}"/>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2" name="Text Placeholder 11">
            <a:extLst>
              <a:ext uri="{FF2B5EF4-FFF2-40B4-BE49-F238E27FC236}">
                <a16:creationId xmlns:a16="http://schemas.microsoft.com/office/drawing/2014/main" id="{D233DBE3-4DCE-45EA-88E9-4DFE54A70D1C}"/>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1952001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9F79EE9D-52D5-4B6B-99C5-F7B7EF500FFC}"/>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2" name="Text Placeholder 11">
            <a:extLst>
              <a:ext uri="{FF2B5EF4-FFF2-40B4-BE49-F238E27FC236}">
                <a16:creationId xmlns:a16="http://schemas.microsoft.com/office/drawing/2014/main" id="{CCA4FC42-7865-44A1-A558-6DAB208B7BBA}"/>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1055842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845480"/>
          </a:xfrm>
        </p:spPr>
        <p:txBody>
          <a:bodyPr anchor="b">
            <a:normAutofit/>
          </a:bodyPr>
          <a:lstStyle>
            <a:lvl1pPr algn="ctr">
              <a:defRPr sz="4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43000" y="4261756"/>
            <a:ext cx="6858000" cy="996043"/>
          </a:xfrm>
        </p:spPr>
        <p:txBody>
          <a:bodyPr/>
          <a:lstStyle>
            <a:lvl1pPr marL="0" indent="0" algn="ctr">
              <a:buNone/>
              <a:defRPr sz="2400" b="1" i="1">
                <a:solidFill>
                  <a:srgbClr val="005E8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0A38B994-6D08-4BA4-AE2D-186DFD1EE049}"/>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2271057611"/>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noAutofit/>
          </a:bodyPr>
          <a:lstStyle>
            <a:lvl1pPr marL="0" indent="0">
              <a:buNone/>
              <a:defRPr sz="2800" b="1" baseline="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617213"/>
            <a:ext cx="3868340" cy="368458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noAutofit/>
          </a:bodyPr>
          <a:lstStyle>
            <a:lvl1pPr marL="0" indent="0">
              <a:buNone/>
              <a:defRPr sz="2800" b="1" baseline="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617213"/>
            <a:ext cx="3887391" cy="368458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D8D75C77-33AE-4D9D-81BB-E84439877287}"/>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3" name="Text Placeholder 11">
            <a:extLst>
              <a:ext uri="{FF2B5EF4-FFF2-40B4-BE49-F238E27FC236}">
                <a16:creationId xmlns:a16="http://schemas.microsoft.com/office/drawing/2014/main" id="{E8360835-D07D-47DB-8A8D-6D70C8BFA691}"/>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3399336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F3D9741-60F0-480D-8B47-D9BDE25B27A7}"/>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9" name="Text Placeholder 11">
            <a:extLst>
              <a:ext uri="{FF2B5EF4-FFF2-40B4-BE49-F238E27FC236}">
                <a16:creationId xmlns:a16="http://schemas.microsoft.com/office/drawing/2014/main" id="{A0DF66FC-D0BD-42D5-88C2-0C899A2415A4}"/>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945462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319841"/>
            <a:ext cx="1971675" cy="4857122"/>
          </a:xfrm>
          <a:prstGeom prst="rect">
            <a:avLst/>
          </a:prstGeom>
        </p:spPr>
        <p:txBody>
          <a:bodyPr vert="eaVert"/>
          <a:lstStyle>
            <a:lvl1pPr>
              <a:defRPr baseline="0">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28650" y="1319841"/>
            <a:ext cx="5800725" cy="4857121"/>
          </a:xfrm>
        </p:spPr>
        <p:txBody>
          <a:bodyPr vert="eaVert"/>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B9F9D650-1009-46ED-8222-4EE43ED14297}"/>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0" name="Text Placeholder 11">
            <a:extLst>
              <a:ext uri="{FF2B5EF4-FFF2-40B4-BE49-F238E27FC236}">
                <a16:creationId xmlns:a16="http://schemas.microsoft.com/office/drawing/2014/main" id="{5C16D1AC-E422-4575-9A0B-452840BC04CB}"/>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4272525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585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064303"/>
            <a:ext cx="7886700" cy="10096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2253343"/>
            <a:ext cx="7886700" cy="3923620"/>
          </a:xfrm>
        </p:spPr>
        <p:txBody>
          <a:bodyPr/>
          <a:lstStyle>
            <a:lvl1pPr>
              <a:defRPr sz="2400" b="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27945439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1257579"/>
          </a:xfrm>
        </p:spPr>
        <p:txBody>
          <a:bodyPr anchor="b">
            <a:normAutofit/>
          </a:bodyPr>
          <a:lstStyle>
            <a:lvl1pPr>
              <a:defRPr sz="45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3110754"/>
            <a:ext cx="7886700" cy="2978898"/>
          </a:xfrm>
          <a:solidFill>
            <a:srgbClr val="005E8E"/>
          </a:solidFill>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5">
            <a:extLst>
              <a:ext uri="{FF2B5EF4-FFF2-40B4-BE49-F238E27FC236}">
                <a16:creationId xmlns:a16="http://schemas.microsoft.com/office/drawing/2014/main" id="{48AE3919-D0EC-4ACD-A757-9B1CCECADEE4}"/>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342792939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111624"/>
            <a:ext cx="7886700" cy="898606"/>
          </a:xfrm>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ln w="38100">
            <a:solidFill>
              <a:srgbClr val="005E8E"/>
            </a:solidFill>
            <a:extLst>
              <a:ext uri="{C807C97D-BFC1-408E-A445-0C87EB9F89A2}">
                <ask:lineSketchStyleProps xmlns:ask="http://schemas.microsoft.com/office/drawing/2018/sketchyshapes" sd="971909512">
                  <ask:type>
                    <ask:lineSketchFreehand/>
                  </ask:type>
                </ask:lineSketchStyleProps>
              </a:ext>
            </a:extLst>
          </a:ln>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2114549"/>
            <a:ext cx="3886200" cy="4062413"/>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14549"/>
            <a:ext cx="3886200" cy="4062414"/>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D8427B9-7570-4D50-9A1B-571BB5D3B2A7}"/>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140516836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650" y="944221"/>
            <a:ext cx="7886700" cy="10223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7459" y="1966573"/>
            <a:ext cx="3868340"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873829"/>
            <a:ext cx="3868340" cy="3315834"/>
          </a:xfrm>
        </p:spPr>
        <p:txBody>
          <a:bodyPr/>
          <a:lstStyle>
            <a:lvl1pPr>
              <a:lnSpc>
                <a:spcPct val="100000"/>
              </a:lnSpc>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7959" y="1966573"/>
            <a:ext cx="3887391"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873827"/>
            <a:ext cx="3887391" cy="3315835"/>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25768BDF-CF8C-4E6A-B64D-4BAED37CF42E}"/>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70743443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001941"/>
            <a:ext cx="7886700" cy="1325563"/>
          </a:xfrm>
        </p:spPr>
        <p:txBody>
          <a:bodyPr>
            <a:normAutofit/>
          </a:bodyPr>
          <a:lstStyle>
            <a:lvl1pPr>
              <a:defRPr sz="4000" b="1">
                <a:solidFill>
                  <a:srgbClr val="005E8E"/>
                </a:solidFill>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09BEDAF7-EDB4-4016-918B-530B329B1011}"/>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31411974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7CAF8D5-8C09-46D3-AF32-2EB2FE3A7DEF}"/>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1213082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7459" y="1048871"/>
            <a:ext cx="2949178" cy="1375922"/>
          </a:xfrm>
        </p:spPr>
        <p:txBody>
          <a:bodyPr anchor="b"/>
          <a:lstStyle>
            <a:lvl1pPr>
              <a:defRPr sz="32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3887391" y="1048871"/>
            <a:ext cx="4629150" cy="5090672"/>
          </a:xfrm>
        </p:spPr>
        <p:txBody>
          <a:bodyPr/>
          <a:lstStyle>
            <a:lvl1pPr>
              <a:defRPr sz="2400"/>
            </a:lvl1pPr>
            <a:lvl2pPr>
              <a:defRPr sz="24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82471"/>
            <a:ext cx="2949178" cy="3557072"/>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5">
            <a:extLst>
              <a:ext uri="{FF2B5EF4-FFF2-40B4-BE49-F238E27FC236}">
                <a16:creationId xmlns:a16="http://schemas.microsoft.com/office/drawing/2014/main" id="{EA9B1BD2-9498-4D9E-A752-27AD4491298C}"/>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168088028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45142"/>
            <a:ext cx="7886700" cy="10776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2212521"/>
            <a:ext cx="7886700" cy="39644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E324CDE4-C7C6-433A-8DD4-DA42A6990985}"/>
              </a:ext>
            </a:extLst>
          </p:cNvPr>
          <p:cNvSpPr>
            <a:spLocks noGrp="1"/>
          </p:cNvSpPr>
          <p:nvPr>
            <p:ph type="sldNum" sz="quarter" idx="4"/>
          </p:nvPr>
        </p:nvSpPr>
        <p:spPr>
          <a:xfrm>
            <a:off x="3543300" y="6356351"/>
            <a:ext cx="2057400" cy="365125"/>
          </a:xfrm>
          <a:prstGeom prst="rect">
            <a:avLst/>
          </a:prstGeom>
        </p:spPr>
        <p:txBody>
          <a:bodyPr/>
          <a:lstStyle>
            <a:lvl1pPr algn="ctr">
              <a:defRPr>
                <a:solidFill>
                  <a:schemeClr val="bg1"/>
                </a:solidFill>
              </a:defRPr>
            </a:lvl1pPr>
          </a:lstStyle>
          <a:p>
            <a:fld id="{DCF8A3FA-4EB1-4A10-9AFE-2313F8D14348}" type="slidenum">
              <a:rPr lang="en-GB" smtClean="0"/>
              <a:pPr/>
              <a:t>‹#›</a:t>
            </a:fld>
            <a:endParaRPr lang="en-GB" dirty="0"/>
          </a:p>
        </p:txBody>
      </p:sp>
      <p:sp>
        <p:nvSpPr>
          <p:cNvPr id="6" name="Rectangle 5">
            <a:extLst>
              <a:ext uri="{FF2B5EF4-FFF2-40B4-BE49-F238E27FC236}">
                <a16:creationId xmlns:a16="http://schemas.microsoft.com/office/drawing/2014/main" id="{3556ABC3-1352-47DB-9CB9-52A0D204D983}"/>
              </a:ext>
            </a:extLst>
          </p:cNvPr>
          <p:cNvSpPr/>
          <p:nvPr userDrawn="1"/>
        </p:nvSpPr>
        <p:spPr>
          <a:xfrm>
            <a:off x="0" y="-26988"/>
            <a:ext cx="9144000"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7" name="Picture 4">
            <a:extLst>
              <a:ext uri="{FF2B5EF4-FFF2-40B4-BE49-F238E27FC236}">
                <a16:creationId xmlns:a16="http://schemas.microsoft.com/office/drawing/2014/main" id="{2E9756F8-4609-4B50-A035-89BC001AF366}"/>
              </a:ext>
            </a:extLst>
          </p:cNvPr>
          <p:cNvPicPr>
            <a:picLocks noChangeAspect="1" noChangeArrowheads="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899" y="-22225"/>
            <a:ext cx="1322388" cy="107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99B83160-0363-45B9-9627-0C8C445136EE}"/>
              </a:ext>
            </a:extLst>
          </p:cNvPr>
          <p:cNvSpPr/>
          <p:nvPr userDrawn="1"/>
        </p:nvSpPr>
        <p:spPr>
          <a:xfrm>
            <a:off x="0" y="6588125"/>
            <a:ext cx="9144000"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endParaRPr lang="en-GB" dirty="0"/>
          </a:p>
        </p:txBody>
      </p:sp>
      <p:sp>
        <p:nvSpPr>
          <p:cNvPr id="9" name="Rectangle 11">
            <a:extLst>
              <a:ext uri="{FF2B5EF4-FFF2-40B4-BE49-F238E27FC236}">
                <a16:creationId xmlns:a16="http://schemas.microsoft.com/office/drawing/2014/main" id="{EEAAB607-24F4-4BFA-AE79-EF4C9ED169B2}"/>
              </a:ext>
            </a:extLst>
          </p:cNvPr>
          <p:cNvSpPr>
            <a:spLocks noChangeArrowheads="1"/>
          </p:cNvSpPr>
          <p:nvPr userDrawn="1"/>
        </p:nvSpPr>
        <p:spPr bwMode="auto">
          <a:xfrm>
            <a:off x="-60382" y="6596936"/>
            <a:ext cx="321765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900" b="1" i="0" baseline="0" dirty="0">
                <a:solidFill>
                  <a:srgbClr val="FFFFFF"/>
                </a:solidFill>
                <a:latin typeface="Verdana" panose="020B0604030504040204" pitchFamily="34" charset="0"/>
                <a:ea typeface="Verdana" panose="020B0604030504040204" pitchFamily="34" charset="0"/>
              </a:rPr>
              <a:t>www.coe.int/cybercrime			</a:t>
            </a:r>
          </a:p>
        </p:txBody>
      </p:sp>
      <p:sp>
        <p:nvSpPr>
          <p:cNvPr id="10" name="Slide Number Placeholder 4">
            <a:extLst>
              <a:ext uri="{FF2B5EF4-FFF2-40B4-BE49-F238E27FC236}">
                <a16:creationId xmlns:a16="http://schemas.microsoft.com/office/drawing/2014/main" id="{0C1B6208-76DD-4C4F-8DF4-9A688E3CE8BD}"/>
              </a:ext>
            </a:extLst>
          </p:cNvPr>
          <p:cNvSpPr txBox="1">
            <a:spLocks/>
          </p:cNvSpPr>
          <p:nvPr userDrawn="1"/>
        </p:nvSpPr>
        <p:spPr>
          <a:xfrm>
            <a:off x="7086600" y="6588125"/>
            <a:ext cx="2057400" cy="28581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9C04F3A-82BD-4011-AADB-1F79FD7DF4BC}" type="slidenum">
              <a:rPr lang="en-GB" sz="900" b="1" smtClean="0">
                <a:solidFill>
                  <a:schemeClr val="bg1"/>
                </a:solidFill>
                <a:latin typeface="Verdana" panose="020B0604030504040204" pitchFamily="34" charset="0"/>
                <a:ea typeface="Verdana" panose="020B0604030504040204" pitchFamily="34" charset="0"/>
              </a:rPr>
              <a:pPr algn="r"/>
              <a:t>‹#›</a:t>
            </a:fld>
            <a:endParaRPr lang="en-GB" sz="8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09710397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76" r:id="rId15"/>
    <p:sldLayoutId id="2147483662" r:id="rId16"/>
    <p:sldLayoutId id="2147483672" r:id="rId17"/>
    <p:sldLayoutId id="2147483663" r:id="rId18"/>
    <p:sldLayoutId id="2147483664" r:id="rId19"/>
    <p:sldLayoutId id="2147483665" r:id="rId20"/>
    <p:sldLayoutId id="2147483666" r:id="rId21"/>
    <p:sldLayoutId id="2147483671" r:id="rId22"/>
    <p:sldLayoutId id="2147483681" r:id="rId23"/>
  </p:sldLayoutIdLst>
  <p:hf hdr="0" ftr="0" dt="0"/>
  <p:txStyles>
    <p:title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hyperlink" Target="mailto:matteo.lucchetti@coe.int"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EDF64B36-81D9-458A-A194-0F302FFF98F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eaLnBrk="1" hangingPunct="1">
              <a:defRPr/>
            </a:pPr>
            <a:endParaRPr lang="en-GB" dirty="0">
              <a:latin typeface="Calibri" charset="0"/>
              <a:ea typeface="ＭＳ Ｐゴシック" charset="0"/>
            </a:endParaRPr>
          </a:p>
        </p:txBody>
      </p:sp>
      <p:sp>
        <p:nvSpPr>
          <p:cNvPr id="2057" name="Rectangle 2">
            <a:extLst>
              <a:ext uri="{FF2B5EF4-FFF2-40B4-BE49-F238E27FC236}">
                <a16:creationId xmlns:a16="http://schemas.microsoft.com/office/drawing/2014/main" id="{D192EA30-54CE-4062-B518-E86D1D7BEC69}"/>
              </a:ext>
            </a:extLst>
          </p:cNvPr>
          <p:cNvSpPr>
            <a:spLocks noChangeArrowheads="1"/>
          </p:cNvSpPr>
          <p:nvPr/>
        </p:nvSpPr>
        <p:spPr bwMode="auto">
          <a:xfrm>
            <a:off x="272256" y="5332164"/>
            <a:ext cx="277941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1500" b="1" dirty="0">
                <a:latin typeface="+mn-lt"/>
              </a:rPr>
              <a:t>Session 1</a:t>
            </a:r>
          </a:p>
          <a:p>
            <a:pPr algn="ctr">
              <a:buNone/>
            </a:pPr>
            <a:r>
              <a:rPr lang="en-US" sz="1500" b="1" dirty="0"/>
              <a:t>Course opening and introduction</a:t>
            </a:r>
            <a:endParaRPr lang="en-US" sz="1500" dirty="0"/>
          </a:p>
        </p:txBody>
      </p:sp>
      <p:sp>
        <p:nvSpPr>
          <p:cNvPr id="10" name="Rectangle 2">
            <a:extLst>
              <a:ext uri="{FF2B5EF4-FFF2-40B4-BE49-F238E27FC236}">
                <a16:creationId xmlns:a16="http://schemas.microsoft.com/office/drawing/2014/main" id="{DF1503B2-B0B3-4330-9439-3D5954CA1625}"/>
              </a:ext>
            </a:extLst>
          </p:cNvPr>
          <p:cNvSpPr>
            <a:spLocks noChangeArrowheads="1"/>
          </p:cNvSpPr>
          <p:nvPr/>
        </p:nvSpPr>
        <p:spPr bwMode="auto">
          <a:xfrm>
            <a:off x="272256" y="2672500"/>
            <a:ext cx="584210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a:buNone/>
            </a:pPr>
            <a:r>
              <a:rPr lang="en-US" b="1" dirty="0"/>
              <a:t>Advanced Cybercrime and Electronic Evidence Training Course for Prosecutors and Judges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244C-489D-417D-B8AB-CB954192CB36}"/>
              </a:ext>
            </a:extLst>
          </p:cNvPr>
          <p:cNvSpPr>
            <a:spLocks noGrp="1"/>
          </p:cNvSpPr>
          <p:nvPr>
            <p:ph type="title"/>
          </p:nvPr>
        </p:nvSpPr>
        <p:spPr/>
        <p:txBody>
          <a:bodyPr/>
          <a:lstStyle/>
          <a:p>
            <a:r>
              <a:rPr lang="en-GB" dirty="0"/>
              <a:t>Aim and objectives</a:t>
            </a:r>
          </a:p>
        </p:txBody>
      </p:sp>
      <p:sp>
        <p:nvSpPr>
          <p:cNvPr id="3" name="Text Placeholder 2">
            <a:extLst>
              <a:ext uri="{FF2B5EF4-FFF2-40B4-BE49-F238E27FC236}">
                <a16:creationId xmlns:a16="http://schemas.microsoft.com/office/drawing/2014/main" id="{E380FE40-902C-48A0-8E4E-962AA387FB67}"/>
              </a:ext>
            </a:extLst>
          </p:cNvPr>
          <p:cNvSpPr>
            <a:spLocks noGrp="1"/>
          </p:cNvSpPr>
          <p:nvPr>
            <p:ph type="body" idx="1"/>
          </p:nvPr>
        </p:nvSpPr>
        <p:spPr>
          <a:xfrm>
            <a:off x="722313" y="2906713"/>
            <a:ext cx="7891600" cy="1500187"/>
          </a:xfrm>
        </p:spPr>
        <p:txBody>
          <a:bodyPr/>
          <a:lstStyle/>
          <a:p>
            <a:r>
              <a:rPr lang="en-US" b="1" dirty="0"/>
              <a:t>Advance Electronic Evidence Challenges – Course opening and introduction</a:t>
            </a:r>
            <a:endParaRPr lang="en-US" sz="4000" dirty="0"/>
          </a:p>
        </p:txBody>
      </p:sp>
      <p:sp>
        <p:nvSpPr>
          <p:cNvPr id="12" name="Slide Number Placeholder 4">
            <a:extLst>
              <a:ext uri="{FF2B5EF4-FFF2-40B4-BE49-F238E27FC236}">
                <a16:creationId xmlns:a16="http://schemas.microsoft.com/office/drawing/2014/main" id="{4120CC53-4CBC-4E13-B00B-B6842626CCD1}"/>
              </a:ext>
            </a:extLst>
          </p:cNvPr>
          <p:cNvSpPr txBox="1">
            <a:spLocks/>
          </p:cNvSpPr>
          <p:nvPr/>
        </p:nvSpPr>
        <p:spPr>
          <a:xfrm>
            <a:off x="7086600" y="6588125"/>
            <a:ext cx="2057400" cy="28581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9C04F3A-82BD-4011-AADB-1F79FD7DF4BC}" type="slidenum">
              <a:rPr lang="en-GB" sz="900" b="1" smtClean="0">
                <a:solidFill>
                  <a:schemeClr val="bg1"/>
                </a:solidFill>
                <a:latin typeface="Verdana" panose="020B0604030504040204" pitchFamily="34" charset="0"/>
                <a:ea typeface="Verdana" panose="020B0604030504040204" pitchFamily="34" charset="0"/>
              </a:rPr>
              <a:pPr algn="r"/>
              <a:t>10</a:t>
            </a:fld>
            <a:endParaRPr lang="en-GB" sz="8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181077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3189"/>
            <a:ext cx="8229600" cy="950877"/>
          </a:xfrm>
        </p:spPr>
        <p:txBody>
          <a:bodyPr/>
          <a:lstStyle/>
          <a:p>
            <a:pPr algn="r"/>
            <a:r>
              <a:rPr lang="en-US" b="1" dirty="0">
                <a:solidFill>
                  <a:schemeClr val="bg1"/>
                </a:solidFill>
              </a:rPr>
              <a:t>Course Aim</a:t>
            </a:r>
          </a:p>
        </p:txBody>
      </p:sp>
      <p:sp>
        <p:nvSpPr>
          <p:cNvPr id="3" name="Content Placeholder 2"/>
          <p:cNvSpPr>
            <a:spLocks noGrp="1"/>
          </p:cNvSpPr>
          <p:nvPr>
            <p:ph idx="1"/>
          </p:nvPr>
        </p:nvSpPr>
        <p:spPr>
          <a:xfrm>
            <a:off x="457200" y="1234945"/>
            <a:ext cx="8229600" cy="5363849"/>
          </a:xfrm>
        </p:spPr>
        <p:txBody>
          <a:bodyPr>
            <a:normAutofit/>
          </a:bodyPr>
          <a:lstStyle/>
          <a:p>
            <a:pPr algn="just"/>
            <a:r>
              <a:rPr lang="en-US" b="1" dirty="0"/>
              <a:t>The aim of the course </a:t>
            </a:r>
            <a:r>
              <a:rPr lang="en-US" dirty="0"/>
              <a:t>is to provide the knowledge and skills to allow judges and prosecutors to fulfill their roles relating to cybercrime investigations.  </a:t>
            </a:r>
          </a:p>
          <a:p>
            <a:pPr algn="just"/>
            <a:endParaRPr lang="en-US" dirty="0"/>
          </a:p>
          <a:p>
            <a:pPr algn="just"/>
            <a:r>
              <a:rPr lang="en-US" b="1" dirty="0"/>
              <a:t>This course is designed to build upon </a:t>
            </a:r>
            <a:r>
              <a:rPr lang="en-US" dirty="0"/>
              <a:t>the learning outcomes of the basic cybercrime training course for judges and prosecutors and should be attended only by those that have successfully completed that course.  </a:t>
            </a:r>
            <a:endParaRPr lang="en-GB" dirty="0"/>
          </a:p>
          <a:p>
            <a:endParaRPr lang="en-US" sz="3600" dirty="0"/>
          </a:p>
        </p:txBody>
      </p:sp>
      <p:pic>
        <p:nvPicPr>
          <p:cNvPr id="4" name="Picture 3">
            <a:extLst>
              <a:ext uri="{FF2B5EF4-FFF2-40B4-BE49-F238E27FC236}">
                <a16:creationId xmlns:a16="http://schemas.microsoft.com/office/drawing/2014/main" id="{F5A6B6AF-0E5C-844C-8917-B6260331D04D}"/>
              </a:ext>
            </a:extLst>
          </p:cNvPr>
          <p:cNvPicPr>
            <a:picLocks noChangeAspect="1"/>
          </p:cNvPicPr>
          <p:nvPr/>
        </p:nvPicPr>
        <p:blipFill>
          <a:blip r:embed="rId3"/>
          <a:stretch>
            <a:fillRect/>
          </a:stretch>
        </p:blipFill>
        <p:spPr>
          <a:xfrm>
            <a:off x="5210978" y="4265584"/>
            <a:ext cx="3475822" cy="1946461"/>
          </a:xfrm>
          <a:prstGeom prst="rect">
            <a:avLst/>
          </a:prstGeom>
        </p:spPr>
      </p:pic>
    </p:spTree>
    <p:extLst>
      <p:ext uri="{BB962C8B-B14F-4D97-AF65-F5344CB8AC3E}">
        <p14:creationId xmlns:p14="http://schemas.microsoft.com/office/powerpoint/2010/main" val="4170119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115926"/>
            <a:ext cx="8229600" cy="773266"/>
          </a:xfrm>
        </p:spPr>
        <p:txBody>
          <a:bodyPr/>
          <a:lstStyle/>
          <a:p>
            <a:pPr algn="r"/>
            <a:r>
              <a:rPr lang="en-US" b="1" dirty="0">
                <a:solidFill>
                  <a:schemeClr val="bg1"/>
                </a:solidFill>
              </a:rPr>
              <a:t>Session Objectives</a:t>
            </a:r>
          </a:p>
        </p:txBody>
      </p:sp>
      <p:sp>
        <p:nvSpPr>
          <p:cNvPr id="3" name="Content Placeholder 2"/>
          <p:cNvSpPr>
            <a:spLocks noGrp="1"/>
          </p:cNvSpPr>
          <p:nvPr>
            <p:ph idx="1"/>
          </p:nvPr>
        </p:nvSpPr>
        <p:spPr>
          <a:xfrm>
            <a:off x="218661" y="1154883"/>
            <a:ext cx="8512512" cy="4891767"/>
          </a:xfrm>
        </p:spPr>
        <p:txBody>
          <a:bodyPr>
            <a:normAutofit/>
          </a:bodyPr>
          <a:lstStyle/>
          <a:p>
            <a:pPr>
              <a:buFont typeface="Wingdings" pitchFamily="2" charset="2"/>
              <a:buChar char="Ø"/>
            </a:pPr>
            <a:r>
              <a:rPr lang="en-US" b="1" dirty="0"/>
              <a:t>At the end of this session participants will be able to:</a:t>
            </a:r>
          </a:p>
          <a:p>
            <a:pPr lvl="0">
              <a:buFont typeface="Wingdings" pitchFamily="2" charset="2"/>
              <a:buChar char="ü"/>
            </a:pPr>
            <a:r>
              <a:rPr lang="en-GB" dirty="0"/>
              <a:t>Identify the trainers and fellow participants</a:t>
            </a:r>
          </a:p>
          <a:p>
            <a:pPr lvl="0">
              <a:buFont typeface="Wingdings" pitchFamily="2" charset="2"/>
              <a:buChar char="ü"/>
            </a:pPr>
            <a:r>
              <a:rPr lang="en-GB" dirty="0"/>
              <a:t>Discuss the overall aim of the course</a:t>
            </a:r>
          </a:p>
          <a:p>
            <a:pPr lvl="0">
              <a:buFont typeface="Wingdings" pitchFamily="2" charset="2"/>
              <a:buChar char="ü"/>
            </a:pPr>
            <a:r>
              <a:rPr lang="en-GB" dirty="0"/>
              <a:t>Explain why this course is necessary</a:t>
            </a:r>
          </a:p>
          <a:p>
            <a:pPr lvl="0">
              <a:buFont typeface="Wingdings" pitchFamily="2" charset="2"/>
              <a:buChar char="ü"/>
            </a:pPr>
            <a:r>
              <a:rPr lang="en-GB" dirty="0"/>
              <a:t>List the component parts of the timetable and activities of the course</a:t>
            </a:r>
          </a:p>
          <a:p>
            <a:pPr lvl="0">
              <a:buFont typeface="Wingdings" pitchFamily="2" charset="2"/>
              <a:buChar char="ü"/>
            </a:pPr>
            <a:r>
              <a:rPr lang="en-GB" dirty="0"/>
              <a:t>List the health and safety procedures for the venue </a:t>
            </a:r>
            <a:endParaRPr lang="en-US" b="1" dirty="0"/>
          </a:p>
          <a:p>
            <a:pPr>
              <a:buFont typeface="Wingdings" charset="2"/>
              <a:buChar char="²"/>
            </a:pPr>
            <a:endParaRPr lang="en-US" dirty="0"/>
          </a:p>
          <a:p>
            <a:pPr>
              <a:buFont typeface="Wingdings" charset="2"/>
              <a:buChar char="²"/>
            </a:pPr>
            <a:endParaRPr lang="en-US" sz="2600" dirty="0"/>
          </a:p>
        </p:txBody>
      </p:sp>
      <p:pic>
        <p:nvPicPr>
          <p:cNvPr id="2" name="Picture 1">
            <a:extLst>
              <a:ext uri="{FF2B5EF4-FFF2-40B4-BE49-F238E27FC236}">
                <a16:creationId xmlns:a16="http://schemas.microsoft.com/office/drawing/2014/main" id="{75D48F5E-C21B-4246-B70B-76DD29EE83A8}"/>
              </a:ext>
            </a:extLst>
          </p:cNvPr>
          <p:cNvPicPr>
            <a:picLocks noChangeAspect="1"/>
          </p:cNvPicPr>
          <p:nvPr/>
        </p:nvPicPr>
        <p:blipFill>
          <a:blip r:embed="rId2"/>
          <a:stretch>
            <a:fillRect/>
          </a:stretch>
        </p:blipFill>
        <p:spPr>
          <a:xfrm>
            <a:off x="4233320" y="4647666"/>
            <a:ext cx="2506160" cy="1664675"/>
          </a:xfrm>
          <a:prstGeom prst="rect">
            <a:avLst/>
          </a:prstGeom>
        </p:spPr>
      </p:pic>
    </p:spTree>
    <p:extLst>
      <p:ext uri="{BB962C8B-B14F-4D97-AF65-F5344CB8AC3E}">
        <p14:creationId xmlns:p14="http://schemas.microsoft.com/office/powerpoint/2010/main" val="1678590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Graphic 1" descr="Questions outline">
            <a:extLst>
              <a:ext uri="{FF2B5EF4-FFF2-40B4-BE49-F238E27FC236}">
                <a16:creationId xmlns:a16="http://schemas.microsoft.com/office/drawing/2014/main" id="{F3995998-E53F-4A62-B565-BB417CE30E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121" y="1534098"/>
            <a:ext cx="4249757" cy="4249757"/>
          </a:xfrm>
          <a:prstGeom prst="rect">
            <a:avLst/>
          </a:prstGeom>
        </p:spPr>
      </p:pic>
    </p:spTree>
    <p:extLst>
      <p:ext uri="{BB962C8B-B14F-4D97-AF65-F5344CB8AC3E}">
        <p14:creationId xmlns:p14="http://schemas.microsoft.com/office/powerpoint/2010/main" val="2455856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244C-489D-417D-B8AB-CB954192CB36}"/>
              </a:ext>
            </a:extLst>
          </p:cNvPr>
          <p:cNvSpPr>
            <a:spLocks noGrp="1"/>
          </p:cNvSpPr>
          <p:nvPr>
            <p:ph type="title"/>
          </p:nvPr>
        </p:nvSpPr>
        <p:spPr/>
        <p:txBody>
          <a:bodyPr/>
          <a:lstStyle/>
          <a:p>
            <a:r>
              <a:rPr lang="en-GB" dirty="0"/>
              <a:t>Methodology and timetable</a:t>
            </a:r>
          </a:p>
        </p:txBody>
      </p:sp>
      <p:sp>
        <p:nvSpPr>
          <p:cNvPr id="3" name="Text Placeholder 2">
            <a:extLst>
              <a:ext uri="{FF2B5EF4-FFF2-40B4-BE49-F238E27FC236}">
                <a16:creationId xmlns:a16="http://schemas.microsoft.com/office/drawing/2014/main" id="{E380FE40-902C-48A0-8E4E-962AA387FB67}"/>
              </a:ext>
            </a:extLst>
          </p:cNvPr>
          <p:cNvSpPr>
            <a:spLocks noGrp="1"/>
          </p:cNvSpPr>
          <p:nvPr>
            <p:ph type="body" idx="1"/>
          </p:nvPr>
        </p:nvSpPr>
        <p:spPr>
          <a:xfrm>
            <a:off x="722313" y="2906713"/>
            <a:ext cx="7891600" cy="1500187"/>
          </a:xfrm>
        </p:spPr>
        <p:txBody>
          <a:bodyPr/>
          <a:lstStyle/>
          <a:p>
            <a:r>
              <a:rPr lang="en-US" b="1" dirty="0"/>
              <a:t>Advance Electronic Evidence Challenges – Course opening and introduction</a:t>
            </a:r>
            <a:endParaRPr lang="en-US" sz="4000" dirty="0"/>
          </a:p>
        </p:txBody>
      </p:sp>
      <p:sp>
        <p:nvSpPr>
          <p:cNvPr id="12" name="Slide Number Placeholder 4">
            <a:extLst>
              <a:ext uri="{FF2B5EF4-FFF2-40B4-BE49-F238E27FC236}">
                <a16:creationId xmlns:a16="http://schemas.microsoft.com/office/drawing/2014/main" id="{4120CC53-4CBC-4E13-B00B-B6842626CCD1}"/>
              </a:ext>
            </a:extLst>
          </p:cNvPr>
          <p:cNvSpPr txBox="1">
            <a:spLocks/>
          </p:cNvSpPr>
          <p:nvPr/>
        </p:nvSpPr>
        <p:spPr>
          <a:xfrm>
            <a:off x="7086600" y="6588125"/>
            <a:ext cx="2057400" cy="28581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9C04F3A-82BD-4011-AADB-1F79FD7DF4BC}" type="slidenum">
              <a:rPr lang="en-GB" sz="900" b="1" smtClean="0">
                <a:solidFill>
                  <a:schemeClr val="bg1"/>
                </a:solidFill>
                <a:latin typeface="Verdana" panose="020B0604030504040204" pitchFamily="34" charset="0"/>
                <a:ea typeface="Verdana" panose="020B0604030504040204" pitchFamily="34" charset="0"/>
              </a:rPr>
              <a:pPr algn="r"/>
              <a:t>14</a:t>
            </a:fld>
            <a:endParaRPr lang="en-GB" sz="8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06646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195125"/>
            <a:ext cx="8229600" cy="773266"/>
          </a:xfrm>
        </p:spPr>
        <p:txBody>
          <a:bodyPr/>
          <a:lstStyle/>
          <a:p>
            <a:pPr algn="r"/>
            <a:r>
              <a:rPr lang="en-US" b="1" dirty="0">
                <a:solidFill>
                  <a:schemeClr val="bg1"/>
                </a:solidFill>
              </a:rPr>
              <a:t>Methodology</a:t>
            </a:r>
          </a:p>
        </p:txBody>
      </p:sp>
      <p:sp>
        <p:nvSpPr>
          <p:cNvPr id="3" name="Content Placeholder 2"/>
          <p:cNvSpPr>
            <a:spLocks noGrp="1"/>
          </p:cNvSpPr>
          <p:nvPr>
            <p:ph idx="1"/>
          </p:nvPr>
        </p:nvSpPr>
        <p:spPr>
          <a:xfrm>
            <a:off x="457200" y="1234396"/>
            <a:ext cx="8512512" cy="4891767"/>
          </a:xfrm>
        </p:spPr>
        <p:txBody>
          <a:bodyPr>
            <a:normAutofit/>
          </a:bodyPr>
          <a:lstStyle/>
          <a:p>
            <a:pPr>
              <a:buNone/>
            </a:pPr>
            <a:endParaRPr lang="en-US" sz="2600" b="1" dirty="0"/>
          </a:p>
          <a:p>
            <a:pPr>
              <a:buFont typeface="Wingdings" charset="2"/>
              <a:buChar char="²"/>
            </a:pPr>
            <a:endParaRPr lang="en-US" sz="2600" dirty="0"/>
          </a:p>
          <a:p>
            <a:pPr>
              <a:buFont typeface="Wingdings" charset="2"/>
              <a:buChar char="²"/>
            </a:pPr>
            <a:endParaRPr lang="en-US" sz="2600" dirty="0"/>
          </a:p>
        </p:txBody>
      </p:sp>
      <p:sp>
        <p:nvSpPr>
          <p:cNvPr id="2" name="Rectangle 1"/>
          <p:cNvSpPr/>
          <p:nvPr/>
        </p:nvSpPr>
        <p:spPr>
          <a:xfrm>
            <a:off x="227391" y="910684"/>
            <a:ext cx="8002209" cy="3970318"/>
          </a:xfrm>
          <a:prstGeom prst="rect">
            <a:avLst/>
          </a:prstGeom>
        </p:spPr>
        <p:txBody>
          <a:bodyPr wrap="square">
            <a:spAutoFit/>
          </a:bodyPr>
          <a:lstStyle/>
          <a:p>
            <a:pPr marL="285750" indent="-285750">
              <a:spcBef>
                <a:spcPts val="0"/>
              </a:spcBef>
              <a:buFont typeface="Arial"/>
              <a:buChar char="•"/>
            </a:pPr>
            <a:endParaRPr lang="en-US" sz="3200" dirty="0"/>
          </a:p>
          <a:p>
            <a:pPr marL="457200" indent="-457200">
              <a:spcBef>
                <a:spcPts val="0"/>
              </a:spcBef>
              <a:buFont typeface="Wingdings" pitchFamily="2" charset="2"/>
              <a:buChar char="ü"/>
            </a:pPr>
            <a:r>
              <a:rPr lang="en-US" sz="2800" dirty="0"/>
              <a:t>Presentations and practical exercises</a:t>
            </a:r>
          </a:p>
          <a:p>
            <a:pPr marL="457200" indent="-457200">
              <a:spcBef>
                <a:spcPts val="0"/>
              </a:spcBef>
              <a:buFont typeface="Wingdings" pitchFamily="2" charset="2"/>
              <a:buChar char="ü"/>
            </a:pPr>
            <a:r>
              <a:rPr lang="en-US" sz="2800" dirty="0"/>
              <a:t>Scenario based</a:t>
            </a:r>
          </a:p>
          <a:p>
            <a:pPr marL="457200" indent="-457200">
              <a:spcBef>
                <a:spcPts val="0"/>
              </a:spcBef>
              <a:buFont typeface="Wingdings" pitchFamily="2" charset="2"/>
              <a:buChar char="ü"/>
            </a:pPr>
            <a:r>
              <a:rPr lang="en-US" sz="2800" dirty="0"/>
              <a:t>Progressive paper feed </a:t>
            </a:r>
          </a:p>
          <a:p>
            <a:pPr marL="457200" indent="-457200">
              <a:spcBef>
                <a:spcPts val="0"/>
              </a:spcBef>
              <a:buFont typeface="Wingdings" pitchFamily="2" charset="2"/>
              <a:buChar char="ü"/>
            </a:pPr>
            <a:r>
              <a:rPr lang="en-US" sz="2800" dirty="0"/>
              <a:t>Group work on specific subjects</a:t>
            </a:r>
          </a:p>
          <a:p>
            <a:pPr marL="457200" indent="-457200">
              <a:spcBef>
                <a:spcPts val="0"/>
              </a:spcBef>
              <a:buFont typeface="Wingdings" pitchFamily="2" charset="2"/>
              <a:buChar char="ü"/>
            </a:pPr>
            <a:r>
              <a:rPr lang="en-US" sz="2800" dirty="0"/>
              <a:t>Group feedback</a:t>
            </a:r>
          </a:p>
          <a:p>
            <a:pPr marL="457200" indent="-457200">
              <a:spcBef>
                <a:spcPts val="0"/>
              </a:spcBef>
              <a:buFont typeface="Wingdings" pitchFamily="2" charset="2"/>
              <a:buChar char="ü"/>
            </a:pPr>
            <a:r>
              <a:rPr lang="en-US" sz="2800" dirty="0"/>
              <a:t>Support for groups from trainers</a:t>
            </a:r>
          </a:p>
          <a:p>
            <a:pPr marL="457200" indent="-457200">
              <a:spcBef>
                <a:spcPts val="0"/>
              </a:spcBef>
              <a:buFont typeface="Wingdings" pitchFamily="2" charset="2"/>
              <a:buChar char="ü"/>
            </a:pPr>
            <a:r>
              <a:rPr lang="en-US" sz="2800" dirty="0"/>
              <a:t>Backup support from the trainers in group sessions</a:t>
            </a:r>
          </a:p>
          <a:p>
            <a:pPr>
              <a:spcBef>
                <a:spcPts val="0"/>
              </a:spcBef>
            </a:pPr>
            <a:endParaRPr lang="en-US" sz="2400" dirty="0"/>
          </a:p>
        </p:txBody>
      </p:sp>
      <p:pic>
        <p:nvPicPr>
          <p:cNvPr id="5" name="Picture 4">
            <a:extLst>
              <a:ext uri="{FF2B5EF4-FFF2-40B4-BE49-F238E27FC236}">
                <a16:creationId xmlns:a16="http://schemas.microsoft.com/office/drawing/2014/main" id="{9FE0E462-7B39-0545-B351-565094ED93D4}"/>
              </a:ext>
            </a:extLst>
          </p:cNvPr>
          <p:cNvPicPr>
            <a:picLocks noChangeAspect="1"/>
          </p:cNvPicPr>
          <p:nvPr/>
        </p:nvPicPr>
        <p:blipFill>
          <a:blip r:embed="rId3"/>
          <a:stretch>
            <a:fillRect/>
          </a:stretch>
        </p:blipFill>
        <p:spPr>
          <a:xfrm>
            <a:off x="3289300" y="4677801"/>
            <a:ext cx="2326861" cy="1718297"/>
          </a:xfrm>
          <a:prstGeom prst="rect">
            <a:avLst/>
          </a:prstGeom>
        </p:spPr>
      </p:pic>
    </p:spTree>
    <p:extLst>
      <p:ext uri="{BB962C8B-B14F-4D97-AF65-F5344CB8AC3E}">
        <p14:creationId xmlns:p14="http://schemas.microsoft.com/office/powerpoint/2010/main" val="1032812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914400" y="0"/>
            <a:ext cx="8229600" cy="869300"/>
          </a:xfrm>
        </p:spPr>
        <p:txBody>
          <a:bodyPr>
            <a:normAutofit fontScale="90000"/>
          </a:bodyPr>
          <a:lstStyle/>
          <a:p>
            <a:pPr algn="r"/>
            <a:r>
              <a:rPr lang="en-US" b="1" dirty="0">
                <a:solidFill>
                  <a:schemeClr val="bg1"/>
                </a:solidFill>
              </a:rPr>
              <a:t>Course Timetable</a:t>
            </a:r>
            <a:br>
              <a:rPr lang="en-US" b="1" dirty="0">
                <a:solidFill>
                  <a:schemeClr val="bg1"/>
                </a:solidFill>
              </a:rPr>
            </a:br>
            <a:r>
              <a:rPr lang="en-US" sz="2200" b="1" dirty="0">
                <a:solidFill>
                  <a:schemeClr val="bg1"/>
                </a:solidFill>
              </a:rPr>
              <a:t>“Advanced” Cybercrime &amp; Electronic Evidence Course Agenda</a:t>
            </a:r>
          </a:p>
        </p:txBody>
      </p:sp>
    </p:spTree>
    <p:extLst>
      <p:ext uri="{BB962C8B-B14F-4D97-AF65-F5344CB8AC3E}">
        <p14:creationId xmlns:p14="http://schemas.microsoft.com/office/powerpoint/2010/main" val="2731319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Graphic 1" descr="Questions outline">
            <a:extLst>
              <a:ext uri="{FF2B5EF4-FFF2-40B4-BE49-F238E27FC236}">
                <a16:creationId xmlns:a16="http://schemas.microsoft.com/office/drawing/2014/main" id="{DE7BD381-3E42-43F2-8051-D5859EEA348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121" y="1534098"/>
            <a:ext cx="4249757" cy="4249757"/>
          </a:xfrm>
          <a:prstGeom prst="rect">
            <a:avLst/>
          </a:prstGeom>
        </p:spPr>
      </p:pic>
    </p:spTree>
    <p:extLst>
      <p:ext uri="{BB962C8B-B14F-4D97-AF65-F5344CB8AC3E}">
        <p14:creationId xmlns:p14="http://schemas.microsoft.com/office/powerpoint/2010/main" val="792572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244C-489D-417D-B8AB-CB954192CB36}"/>
              </a:ext>
            </a:extLst>
          </p:cNvPr>
          <p:cNvSpPr>
            <a:spLocks noGrp="1"/>
          </p:cNvSpPr>
          <p:nvPr>
            <p:ph type="title"/>
          </p:nvPr>
        </p:nvSpPr>
        <p:spPr/>
        <p:txBody>
          <a:bodyPr/>
          <a:lstStyle/>
          <a:p>
            <a:r>
              <a:rPr lang="en-GB" dirty="0"/>
              <a:t>introductions</a:t>
            </a:r>
          </a:p>
        </p:txBody>
      </p:sp>
      <p:sp>
        <p:nvSpPr>
          <p:cNvPr id="3" name="Text Placeholder 2">
            <a:extLst>
              <a:ext uri="{FF2B5EF4-FFF2-40B4-BE49-F238E27FC236}">
                <a16:creationId xmlns:a16="http://schemas.microsoft.com/office/drawing/2014/main" id="{E380FE40-902C-48A0-8E4E-962AA387FB67}"/>
              </a:ext>
            </a:extLst>
          </p:cNvPr>
          <p:cNvSpPr>
            <a:spLocks noGrp="1"/>
          </p:cNvSpPr>
          <p:nvPr>
            <p:ph type="body" idx="1"/>
          </p:nvPr>
        </p:nvSpPr>
        <p:spPr>
          <a:xfrm>
            <a:off x="722313" y="2906713"/>
            <a:ext cx="7891600" cy="1500187"/>
          </a:xfrm>
        </p:spPr>
        <p:txBody>
          <a:bodyPr/>
          <a:lstStyle/>
          <a:p>
            <a:r>
              <a:rPr lang="en-US" b="1" dirty="0"/>
              <a:t>Advance Electronic Evidence Challenges – Course opening and introduction</a:t>
            </a:r>
            <a:endParaRPr lang="en-US" sz="4000" dirty="0"/>
          </a:p>
        </p:txBody>
      </p:sp>
      <p:sp>
        <p:nvSpPr>
          <p:cNvPr id="12" name="Slide Number Placeholder 4">
            <a:extLst>
              <a:ext uri="{FF2B5EF4-FFF2-40B4-BE49-F238E27FC236}">
                <a16:creationId xmlns:a16="http://schemas.microsoft.com/office/drawing/2014/main" id="{4120CC53-4CBC-4E13-B00B-B6842626CCD1}"/>
              </a:ext>
            </a:extLst>
          </p:cNvPr>
          <p:cNvSpPr txBox="1">
            <a:spLocks/>
          </p:cNvSpPr>
          <p:nvPr/>
        </p:nvSpPr>
        <p:spPr>
          <a:xfrm>
            <a:off x="7086600" y="6588125"/>
            <a:ext cx="2057400" cy="28581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9C04F3A-82BD-4011-AADB-1F79FD7DF4BC}" type="slidenum">
              <a:rPr lang="en-GB" sz="900" b="1" smtClean="0">
                <a:solidFill>
                  <a:schemeClr val="bg1"/>
                </a:solidFill>
                <a:latin typeface="Verdana" panose="020B0604030504040204" pitchFamily="34" charset="0"/>
                <a:ea typeface="Verdana" panose="020B0604030504040204" pitchFamily="34" charset="0"/>
              </a:rPr>
              <a:pPr algn="r"/>
              <a:t>18</a:t>
            </a:fld>
            <a:endParaRPr lang="en-GB" sz="8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488431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81872"/>
            <a:ext cx="8229600" cy="844311"/>
          </a:xfrm>
        </p:spPr>
        <p:txBody>
          <a:bodyPr/>
          <a:lstStyle/>
          <a:p>
            <a:pPr algn="r"/>
            <a:r>
              <a:rPr lang="en-US" b="1" dirty="0">
                <a:solidFill>
                  <a:schemeClr val="bg1"/>
                </a:solidFill>
              </a:rPr>
              <a:t>Introductions</a:t>
            </a:r>
          </a:p>
        </p:txBody>
      </p:sp>
      <p:sp>
        <p:nvSpPr>
          <p:cNvPr id="3" name="Content Placeholder 2"/>
          <p:cNvSpPr>
            <a:spLocks noGrp="1"/>
          </p:cNvSpPr>
          <p:nvPr>
            <p:ph idx="1"/>
          </p:nvPr>
        </p:nvSpPr>
        <p:spPr>
          <a:xfrm>
            <a:off x="205409" y="1166018"/>
            <a:ext cx="8229600" cy="4525963"/>
          </a:xfrm>
        </p:spPr>
        <p:txBody>
          <a:bodyPr>
            <a:normAutofit/>
          </a:bodyPr>
          <a:lstStyle/>
          <a:p>
            <a:pPr algn="just">
              <a:buFont typeface="Wingdings" pitchFamily="2" charset="2"/>
              <a:buChar char="Ø"/>
            </a:pPr>
            <a:r>
              <a:rPr lang="en-US" b="1" dirty="0"/>
              <a:t>Pair with someone you do not know</a:t>
            </a:r>
            <a:r>
              <a:rPr lang="en-US" dirty="0"/>
              <a:t>.</a:t>
            </a:r>
          </a:p>
          <a:p>
            <a:pPr algn="just">
              <a:buFont typeface="Wingdings" pitchFamily="2" charset="2"/>
              <a:buChar char="ü"/>
            </a:pPr>
            <a:r>
              <a:rPr lang="en-US" sz="2600" i="1" dirty="0"/>
              <a:t>Take 10 minutes to find out about them and tell us</a:t>
            </a:r>
            <a:r>
              <a:rPr lang="en-US" sz="2600" dirty="0"/>
              <a:t>:</a:t>
            </a:r>
          </a:p>
          <a:p>
            <a:pPr algn="just"/>
            <a:r>
              <a:rPr lang="en-US" sz="2600" dirty="0"/>
              <a:t>Their Name and Country</a:t>
            </a:r>
          </a:p>
          <a:p>
            <a:pPr algn="just"/>
            <a:r>
              <a:rPr lang="en-US" sz="2600" dirty="0"/>
              <a:t>Where they work</a:t>
            </a:r>
          </a:p>
          <a:p>
            <a:pPr algn="just"/>
            <a:r>
              <a:rPr lang="en-US" sz="2600" dirty="0"/>
              <a:t>What they do</a:t>
            </a:r>
          </a:p>
          <a:p>
            <a:pPr algn="just"/>
            <a:r>
              <a:rPr lang="en-US" sz="2600" dirty="0"/>
              <a:t>Their experience as a trainer</a:t>
            </a:r>
          </a:p>
          <a:p>
            <a:pPr algn="just"/>
            <a:r>
              <a:rPr lang="en-US" sz="2600" dirty="0"/>
              <a:t>Their experience in the field of cybercrime</a:t>
            </a:r>
          </a:p>
          <a:p>
            <a:pPr algn="just"/>
            <a:r>
              <a:rPr lang="en-US" sz="2600" dirty="0"/>
              <a:t>Something Interesting about them</a:t>
            </a:r>
          </a:p>
        </p:txBody>
      </p:sp>
      <p:pic>
        <p:nvPicPr>
          <p:cNvPr id="4" name="Picture 3">
            <a:extLst>
              <a:ext uri="{FF2B5EF4-FFF2-40B4-BE49-F238E27FC236}">
                <a16:creationId xmlns:a16="http://schemas.microsoft.com/office/drawing/2014/main" id="{98F92EFC-1DD8-CF4C-A188-7DEEC83CF3D8}"/>
              </a:ext>
            </a:extLst>
          </p:cNvPr>
          <p:cNvPicPr>
            <a:picLocks noChangeAspect="1"/>
          </p:cNvPicPr>
          <p:nvPr/>
        </p:nvPicPr>
        <p:blipFill>
          <a:blip r:embed="rId3"/>
          <a:stretch>
            <a:fillRect/>
          </a:stretch>
        </p:blipFill>
        <p:spPr>
          <a:xfrm>
            <a:off x="6612835" y="4120838"/>
            <a:ext cx="2325756" cy="2244150"/>
          </a:xfrm>
          <a:prstGeom prst="rect">
            <a:avLst/>
          </a:prstGeom>
        </p:spPr>
      </p:pic>
    </p:spTree>
    <p:extLst>
      <p:ext uri="{BB962C8B-B14F-4D97-AF65-F5344CB8AC3E}">
        <p14:creationId xmlns:p14="http://schemas.microsoft.com/office/powerpoint/2010/main" val="2102848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prstGeom prst="rect">
            <a:avLst/>
          </a:prstGeom>
        </p:spPr>
        <p:txBody>
          <a:bodyPr/>
          <a:lstStyle>
            <a:defPPr>
              <a:defRPr lang="en-US"/>
            </a:defPPr>
            <a:lvl1pPr marL="0" algn="r" defTabSz="457200" rtl="0" eaLnBrk="1" latinLnBrk="0" hangingPunct="1">
              <a:defRPr sz="900" b="1" kern="1200" baseline="0">
                <a:solidFill>
                  <a:schemeClr val="bg1"/>
                </a:solidFill>
                <a:latin typeface="Verdana" panose="020B0604030504040204" pitchFamily="34" charset="0"/>
                <a:ea typeface="Verdana" panose="020B0604030504040204" pitchFamily="34"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0E1F2CE5-82EE-4D86-A1BA-A62E2F853B8E}" type="slidenum">
              <a:rPr lang="en-US" smtClean="0"/>
              <a:pPr>
                <a:defRPr/>
              </a:pPr>
              <a:t>2</a:t>
            </a:fld>
            <a:endParaRPr lang="en-GB" dirty="0"/>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409350" y="106467"/>
            <a:ext cx="7734650" cy="921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dirty="0">
                <a:solidFill>
                  <a:schemeClr val="bg1"/>
                </a:solidFill>
                <a:latin typeface="Verdana" charset="0"/>
                <a:cs typeface="Verdana" charset="0"/>
              </a:rPr>
              <a:t>Agenda</a:t>
            </a:r>
            <a:endParaRPr lang="en-GB" sz="2000" dirty="0">
              <a:solidFill>
                <a:schemeClr val="bg1"/>
              </a:solidFill>
              <a:latin typeface="Verdana" charset="0"/>
              <a:cs typeface="Verdana" charset="0"/>
            </a:endParaRPr>
          </a:p>
        </p:txBody>
      </p:sp>
      <p:sp>
        <p:nvSpPr>
          <p:cNvPr id="6" name="Rectangle 5">
            <a:extLst>
              <a:ext uri="{FF2B5EF4-FFF2-40B4-BE49-F238E27FC236}">
                <a16:creationId xmlns:a16="http://schemas.microsoft.com/office/drawing/2014/main" id="{EA3FFC4F-A0C7-6241-A6A3-D4D1CB58E595}"/>
              </a:ext>
            </a:extLst>
          </p:cNvPr>
          <p:cNvSpPr/>
          <p:nvPr/>
        </p:nvSpPr>
        <p:spPr>
          <a:xfrm>
            <a:off x="4450456" y="1043731"/>
            <a:ext cx="4572000" cy="584775"/>
          </a:xfrm>
          <a:prstGeom prst="rect">
            <a:avLst/>
          </a:prstGeom>
        </p:spPr>
        <p:txBody>
          <a:bodyPr>
            <a:spAutoFit/>
          </a:bodyPr>
          <a:lstStyle/>
          <a:p>
            <a:pPr marL="0" indent="0" eaLnBrk="1" hangingPunct="1">
              <a:lnSpc>
                <a:spcPct val="80000"/>
              </a:lnSpc>
              <a:buNone/>
            </a:pPr>
            <a:endParaRPr lang="en-GB" sz="2000" dirty="0"/>
          </a:p>
          <a:p>
            <a:pPr marL="342900" indent="-342900" eaLnBrk="1" hangingPunct="1">
              <a:lnSpc>
                <a:spcPct val="80000"/>
              </a:lnSpc>
              <a:buFont typeface="Wingdings" pitchFamily="2" charset="2"/>
              <a:buChar char="Ø"/>
            </a:pPr>
            <a:endParaRPr lang="en-US" sz="2000" i="1" dirty="0"/>
          </a:p>
        </p:txBody>
      </p:sp>
      <p:sp>
        <p:nvSpPr>
          <p:cNvPr id="7" name="Rectangle 6">
            <a:extLst>
              <a:ext uri="{FF2B5EF4-FFF2-40B4-BE49-F238E27FC236}">
                <a16:creationId xmlns:a16="http://schemas.microsoft.com/office/drawing/2014/main" id="{7FA81925-418B-D44C-9255-2AEBBFBC0ADA}"/>
              </a:ext>
            </a:extLst>
          </p:cNvPr>
          <p:cNvSpPr/>
          <p:nvPr/>
        </p:nvSpPr>
        <p:spPr>
          <a:xfrm>
            <a:off x="297623" y="2131159"/>
            <a:ext cx="4572000" cy="3174395"/>
          </a:xfrm>
          <a:prstGeom prst="rect">
            <a:avLst/>
          </a:prstGeom>
        </p:spPr>
        <p:txBody>
          <a:bodyPr wrap="square">
            <a:spAutoFit/>
          </a:bodyPr>
          <a:lstStyle/>
          <a:p>
            <a:pPr marL="514350" lvl="0" indent="-514350">
              <a:buFont typeface="+mj-lt"/>
              <a:buAutoNum type="arabicPeriod"/>
            </a:pPr>
            <a:r>
              <a:rPr lang="en-US" sz="2400" i="1" dirty="0"/>
              <a:t>Health and safety</a:t>
            </a:r>
          </a:p>
          <a:p>
            <a:pPr marL="514350" indent="-514350">
              <a:lnSpc>
                <a:spcPct val="150000"/>
              </a:lnSpc>
              <a:buFont typeface="+mj-lt"/>
              <a:buAutoNum type="arabicPeriod"/>
            </a:pPr>
            <a:r>
              <a:rPr lang="en-GB" sz="2400" i="1" dirty="0">
                <a:ea typeface="Verdana" panose="020B0604030504040204" pitchFamily="34" charset="0"/>
              </a:rPr>
              <a:t>Introduction</a:t>
            </a:r>
          </a:p>
          <a:p>
            <a:pPr marL="514350" indent="-514350">
              <a:lnSpc>
                <a:spcPct val="150000"/>
              </a:lnSpc>
              <a:buFont typeface="+mj-lt"/>
              <a:buAutoNum type="arabicPeriod"/>
            </a:pPr>
            <a:r>
              <a:rPr lang="en-GB" sz="2400" i="1" dirty="0">
                <a:ea typeface="Verdana" panose="020B0604030504040204" pitchFamily="34" charset="0"/>
              </a:rPr>
              <a:t>Aim and objectives</a:t>
            </a:r>
          </a:p>
          <a:p>
            <a:pPr marL="514350" indent="-514350">
              <a:lnSpc>
                <a:spcPct val="150000"/>
              </a:lnSpc>
              <a:buFont typeface="+mj-lt"/>
              <a:buAutoNum type="arabicPeriod"/>
            </a:pPr>
            <a:r>
              <a:rPr lang="en-GB" sz="2400" i="1" dirty="0">
                <a:ea typeface="Verdana" panose="020B0604030504040204" pitchFamily="34" charset="0"/>
              </a:rPr>
              <a:t>Methodology and timetable</a:t>
            </a:r>
          </a:p>
          <a:p>
            <a:pPr marL="514350" indent="-514350">
              <a:lnSpc>
                <a:spcPct val="150000"/>
              </a:lnSpc>
              <a:buFont typeface="+mj-lt"/>
              <a:buAutoNum type="arabicPeriod"/>
            </a:pPr>
            <a:r>
              <a:rPr lang="en-GB" sz="2400" i="1" dirty="0">
                <a:ea typeface="Verdana" panose="020B0604030504040204" pitchFamily="34" charset="0"/>
              </a:rPr>
              <a:t>Introductions</a:t>
            </a:r>
          </a:p>
          <a:p>
            <a:pPr marL="514350" indent="-514350">
              <a:lnSpc>
                <a:spcPct val="150000"/>
              </a:lnSpc>
              <a:buFont typeface="+mj-lt"/>
              <a:buAutoNum type="arabicPeriod"/>
            </a:pPr>
            <a:r>
              <a:rPr lang="en-GB" sz="2400" i="1" dirty="0">
                <a:ea typeface="Verdana" panose="020B0604030504040204" pitchFamily="34" charset="0"/>
              </a:rPr>
              <a:t>Summary</a:t>
            </a:r>
          </a:p>
        </p:txBody>
      </p:sp>
      <p:pic>
        <p:nvPicPr>
          <p:cNvPr id="8" name="Picture 7">
            <a:extLst>
              <a:ext uri="{FF2B5EF4-FFF2-40B4-BE49-F238E27FC236}">
                <a16:creationId xmlns:a16="http://schemas.microsoft.com/office/drawing/2014/main" id="{F1C6340C-3120-7B4F-8C6E-D20141E89477}"/>
              </a:ext>
            </a:extLst>
          </p:cNvPr>
          <p:cNvPicPr>
            <a:picLocks noChangeAspect="1"/>
          </p:cNvPicPr>
          <p:nvPr/>
        </p:nvPicPr>
        <p:blipFill>
          <a:blip r:embed="rId3"/>
          <a:stretch>
            <a:fillRect/>
          </a:stretch>
        </p:blipFill>
        <p:spPr>
          <a:xfrm>
            <a:off x="5063857" y="2607361"/>
            <a:ext cx="3345197" cy="2221992"/>
          </a:xfrm>
          <a:prstGeom prst="rect">
            <a:avLst/>
          </a:prstGeom>
        </p:spPr>
      </p:pic>
    </p:spTree>
    <p:extLst>
      <p:ext uri="{BB962C8B-B14F-4D97-AF65-F5344CB8AC3E}">
        <p14:creationId xmlns:p14="http://schemas.microsoft.com/office/powerpoint/2010/main" val="2297255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142116"/>
            <a:ext cx="8229600" cy="773266"/>
          </a:xfrm>
        </p:spPr>
        <p:txBody>
          <a:bodyPr>
            <a:normAutofit/>
          </a:bodyPr>
          <a:lstStyle/>
          <a:p>
            <a:pPr algn="r"/>
            <a:r>
              <a:rPr lang="en-US" b="1" dirty="0">
                <a:solidFill>
                  <a:schemeClr val="bg1"/>
                </a:solidFill>
              </a:rPr>
              <a:t>Summary of Session Objectives</a:t>
            </a:r>
          </a:p>
        </p:txBody>
      </p:sp>
      <p:sp>
        <p:nvSpPr>
          <p:cNvPr id="3" name="Content Placeholder 2"/>
          <p:cNvSpPr>
            <a:spLocks noGrp="1"/>
          </p:cNvSpPr>
          <p:nvPr>
            <p:ph idx="1"/>
          </p:nvPr>
        </p:nvSpPr>
        <p:spPr>
          <a:xfrm>
            <a:off x="178903" y="1194639"/>
            <a:ext cx="8726557" cy="4891767"/>
          </a:xfrm>
        </p:spPr>
        <p:txBody>
          <a:bodyPr>
            <a:normAutofit/>
          </a:bodyPr>
          <a:lstStyle/>
          <a:p>
            <a:pPr>
              <a:buFont typeface="Wingdings" pitchFamily="2" charset="2"/>
              <a:buChar char="Ø"/>
            </a:pPr>
            <a:r>
              <a:rPr lang="en-US" sz="2800" b="1" dirty="0"/>
              <a:t>At the end of this session participants will be able to</a:t>
            </a:r>
            <a:r>
              <a:rPr lang="en-US" sz="2800" dirty="0"/>
              <a:t>:</a:t>
            </a:r>
          </a:p>
          <a:p>
            <a:pPr marL="584200" indent="-457200">
              <a:buFont typeface="Wingdings" pitchFamily="2" charset="2"/>
              <a:buChar char="ü"/>
            </a:pPr>
            <a:r>
              <a:rPr lang="en-GB" sz="2800" dirty="0"/>
              <a:t>Provide delegates with information about the need for the training course and its aim and objectives. </a:t>
            </a:r>
          </a:p>
          <a:p>
            <a:pPr marL="584200" indent="-457200">
              <a:buFont typeface="Wingdings" pitchFamily="2" charset="2"/>
              <a:buChar char="ü"/>
            </a:pPr>
            <a:r>
              <a:rPr lang="en-GB" sz="2800" dirty="0"/>
              <a:t>Ensure that they have sufficient information about the programme of activities and the timetable.  </a:t>
            </a:r>
          </a:p>
          <a:p>
            <a:pPr marL="584200" indent="-457200">
              <a:buFont typeface="Wingdings" pitchFamily="2" charset="2"/>
              <a:buChar char="ü"/>
            </a:pPr>
            <a:r>
              <a:rPr lang="en-GB" sz="2800" dirty="0"/>
              <a:t>Provide information about the health, safety and administrative details of the course. </a:t>
            </a:r>
          </a:p>
          <a:p>
            <a:pPr marL="584200" indent="-457200">
              <a:buFont typeface="Wingdings" pitchFamily="2" charset="2"/>
              <a:buChar char="ü"/>
            </a:pPr>
            <a:r>
              <a:rPr lang="en-GB" sz="2800" dirty="0"/>
              <a:t>Introduce the delegates to the trainers and other delegates.</a:t>
            </a:r>
          </a:p>
          <a:p>
            <a:pPr>
              <a:buFont typeface="Wingdings" pitchFamily="2" charset="2"/>
              <a:buChar char="ü"/>
            </a:pPr>
            <a:endParaRPr lang="en-US" sz="2600" dirty="0"/>
          </a:p>
          <a:p>
            <a:pPr>
              <a:buFont typeface="Wingdings" charset="2"/>
              <a:buChar char="²"/>
            </a:pPr>
            <a:endParaRPr lang="en-US" sz="2600" dirty="0"/>
          </a:p>
        </p:txBody>
      </p:sp>
      <p:pic>
        <p:nvPicPr>
          <p:cNvPr id="5" name="Picture 4">
            <a:extLst>
              <a:ext uri="{FF2B5EF4-FFF2-40B4-BE49-F238E27FC236}">
                <a16:creationId xmlns:a16="http://schemas.microsoft.com/office/drawing/2014/main" id="{4AD2AE76-429B-9148-ABB5-4404F33377AF}"/>
              </a:ext>
            </a:extLst>
          </p:cNvPr>
          <p:cNvPicPr>
            <a:picLocks noChangeAspect="1"/>
          </p:cNvPicPr>
          <p:nvPr/>
        </p:nvPicPr>
        <p:blipFill>
          <a:blip r:embed="rId3"/>
          <a:stretch>
            <a:fillRect/>
          </a:stretch>
        </p:blipFill>
        <p:spPr>
          <a:xfrm>
            <a:off x="5004670" y="5210978"/>
            <a:ext cx="1738371" cy="1154685"/>
          </a:xfrm>
          <a:prstGeom prst="rect">
            <a:avLst/>
          </a:prstGeom>
        </p:spPr>
      </p:pic>
    </p:spTree>
    <p:extLst>
      <p:ext uri="{BB962C8B-B14F-4D97-AF65-F5344CB8AC3E}">
        <p14:creationId xmlns:p14="http://schemas.microsoft.com/office/powerpoint/2010/main" val="3452271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CCC04-F78C-2941-A6AA-297A6E6D4D4F}"/>
              </a:ext>
            </a:extLst>
          </p:cNvPr>
          <p:cNvSpPr txBox="1">
            <a:spLocks/>
          </p:cNvSpPr>
          <p:nvPr/>
        </p:nvSpPr>
        <p:spPr>
          <a:xfrm>
            <a:off x="2948678" y="123900"/>
            <a:ext cx="6195322" cy="662609"/>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b="1" dirty="0">
                <a:solidFill>
                  <a:schemeClr val="bg1"/>
                </a:solidFill>
              </a:rPr>
              <a:t>Refresher on the electronic evidence</a:t>
            </a:r>
          </a:p>
        </p:txBody>
      </p:sp>
      <p:pic>
        <p:nvPicPr>
          <p:cNvPr id="5" name="Graphic 4" descr="Questions outline">
            <a:extLst>
              <a:ext uri="{FF2B5EF4-FFF2-40B4-BE49-F238E27FC236}">
                <a16:creationId xmlns:a16="http://schemas.microsoft.com/office/drawing/2014/main" id="{B5AB4F83-A32D-4BB7-854D-82D33FB9052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121" y="1534098"/>
            <a:ext cx="4249757" cy="4249757"/>
          </a:xfrm>
          <a:prstGeom prst="rect">
            <a:avLst/>
          </a:prstGeom>
        </p:spPr>
      </p:pic>
    </p:spTree>
    <p:extLst>
      <p:ext uri="{BB962C8B-B14F-4D97-AF65-F5344CB8AC3E}">
        <p14:creationId xmlns:p14="http://schemas.microsoft.com/office/powerpoint/2010/main" val="139745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EDF64B36-81D9-458A-A194-0F302FFF98F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eaLnBrk="1" hangingPunct="1">
              <a:defRPr/>
            </a:pPr>
            <a:endParaRPr lang="en-GB" dirty="0">
              <a:latin typeface="Calibri" charset="0"/>
              <a:ea typeface="ＭＳ Ｐゴシック" charset="0"/>
            </a:endParaRPr>
          </a:p>
        </p:txBody>
      </p:sp>
      <p:sp>
        <p:nvSpPr>
          <p:cNvPr id="2057" name="Rectangle 2">
            <a:extLst>
              <a:ext uri="{FF2B5EF4-FFF2-40B4-BE49-F238E27FC236}">
                <a16:creationId xmlns:a16="http://schemas.microsoft.com/office/drawing/2014/main" id="{D192EA30-54CE-4062-B518-E86D1D7BEC69}"/>
              </a:ext>
            </a:extLst>
          </p:cNvPr>
          <p:cNvSpPr>
            <a:spLocks noChangeArrowheads="1"/>
          </p:cNvSpPr>
          <p:nvPr/>
        </p:nvSpPr>
        <p:spPr bwMode="auto">
          <a:xfrm>
            <a:off x="290513" y="2352650"/>
            <a:ext cx="8599487"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3600" b="1" dirty="0">
                <a:latin typeface="Verdana" panose="020B0604030504040204" pitchFamily="34" charset="0"/>
              </a:rPr>
              <a:t>Thank you</a:t>
            </a:r>
            <a:endParaRPr lang="en-GB" altLang="en-US" sz="16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600" b="1" dirty="0">
              <a:latin typeface="Verdana" panose="020B0604030504040204" pitchFamily="34" charset="0"/>
            </a:endParaRPr>
          </a:p>
          <a:p>
            <a:pPr algn="ctr" eaLnBrk="1" hangingPunct="1">
              <a:spcBef>
                <a:spcPct val="0"/>
              </a:spcBef>
              <a:buFontTx/>
              <a:buNone/>
            </a:pPr>
            <a:r>
              <a:rPr lang="en-GB" altLang="en-US" sz="1800" b="1" dirty="0" err="1">
                <a:latin typeface="Verdana" panose="020B0604030504040204" pitchFamily="34" charset="0"/>
              </a:rPr>
              <a:t>Xxxxx</a:t>
            </a:r>
            <a:r>
              <a:rPr lang="en-GB" altLang="en-US" sz="1800" b="1" dirty="0">
                <a:latin typeface="Verdana" panose="020B0604030504040204" pitchFamily="34" charset="0"/>
              </a:rPr>
              <a:t> XXXXXXXX</a:t>
            </a:r>
          </a:p>
          <a:p>
            <a:pPr algn="ctr" eaLnBrk="1" hangingPunct="1">
              <a:spcBef>
                <a:spcPct val="0"/>
              </a:spcBef>
              <a:buFontTx/>
              <a:buNone/>
            </a:pPr>
            <a:endParaRPr lang="en-GB" altLang="en-US" sz="600" dirty="0">
              <a:latin typeface="Verdana" panose="020B0604030504040204" pitchFamily="34" charset="0"/>
            </a:endParaRPr>
          </a:p>
          <a:p>
            <a:pPr algn="ctr" eaLnBrk="1" hangingPunct="1">
              <a:spcBef>
                <a:spcPct val="0"/>
              </a:spcBef>
              <a:buFontTx/>
              <a:buNone/>
            </a:pPr>
            <a:r>
              <a:rPr lang="en-GB" altLang="en-US" sz="1400" i="1" dirty="0">
                <a:latin typeface="Verdana" panose="020B0604030504040204" pitchFamily="34" charset="0"/>
              </a:rPr>
              <a:t>Council of Europe</a:t>
            </a:r>
          </a:p>
          <a:p>
            <a:pPr algn="ctr" eaLnBrk="1" hangingPunct="1">
              <a:spcBef>
                <a:spcPct val="0"/>
              </a:spcBef>
              <a:buFontTx/>
              <a:buNone/>
            </a:pPr>
            <a:endParaRPr lang="en-GB" altLang="en-US" sz="1400" b="1" dirty="0">
              <a:solidFill>
                <a:srgbClr val="2F618F"/>
              </a:solidFill>
              <a:latin typeface="Verdana" panose="020B0604030504040204" pitchFamily="34" charset="0"/>
              <a:hlinkClick r:id="rId2"/>
            </a:endParaRPr>
          </a:p>
          <a:p>
            <a:pPr algn="ctr" eaLnBrk="1" hangingPunct="1">
              <a:spcBef>
                <a:spcPct val="0"/>
              </a:spcBef>
              <a:buFontTx/>
              <a:buNone/>
            </a:pPr>
            <a:r>
              <a:rPr lang="en-GB" altLang="en-US" sz="1200" b="1" dirty="0">
                <a:solidFill>
                  <a:srgbClr val="2F618F"/>
                </a:solidFill>
                <a:latin typeface="Verdana" panose="020B0604030504040204" pitchFamily="34" charset="0"/>
              </a:rPr>
              <a:t>email</a:t>
            </a:r>
          </a:p>
          <a:p>
            <a:pPr algn="ctr" eaLnBrk="1" hangingPunct="1">
              <a:spcBef>
                <a:spcPct val="0"/>
              </a:spcBef>
              <a:buFontTx/>
              <a:buNone/>
            </a:pPr>
            <a:endParaRPr lang="en-GB" altLang="en-US" sz="1600" b="1" dirty="0">
              <a:latin typeface="Verdana" panose="020B0604030504040204" pitchFamily="34" charset="0"/>
            </a:endParaRPr>
          </a:p>
          <a:p>
            <a:pPr algn="ctr" eaLnBrk="1" hangingPunct="1">
              <a:spcBef>
                <a:spcPct val="0"/>
              </a:spcBef>
              <a:buFontTx/>
              <a:buNone/>
            </a:pPr>
            <a:endParaRPr lang="en-GB" altLang="en-US" sz="1600" b="1" dirty="0">
              <a:latin typeface="Verdana" panose="020B0604030504040204" pitchFamily="34" charset="0"/>
            </a:endParaRPr>
          </a:p>
          <a:p>
            <a:pPr algn="ctr" eaLnBrk="1" hangingPunct="1">
              <a:spcBef>
                <a:spcPct val="0"/>
              </a:spcBef>
              <a:buFontTx/>
              <a:buNone/>
            </a:pPr>
            <a:endParaRPr lang="en-GB" altLang="en-US" sz="1400" b="1" dirty="0">
              <a:latin typeface="Verdana" panose="020B0604030504040204" pitchFamily="34" charset="0"/>
            </a:endParaRPr>
          </a:p>
          <a:p>
            <a:pPr algn="ctr" eaLnBrk="1" hangingPunct="1">
              <a:spcBef>
                <a:spcPct val="0"/>
              </a:spcBef>
              <a:buFontTx/>
              <a:buNone/>
            </a:pPr>
            <a:r>
              <a:rPr lang="en-GB" altLang="en-US" sz="1600" b="1" dirty="0">
                <a:latin typeface="Verdana" panose="020B0604030504040204" pitchFamily="34" charset="0"/>
              </a:rPr>
              <a:t>DD Month YYYY</a:t>
            </a:r>
          </a:p>
        </p:txBody>
      </p:sp>
      <p:sp>
        <p:nvSpPr>
          <p:cNvPr id="10" name="Rectangle 2">
            <a:extLst>
              <a:ext uri="{FF2B5EF4-FFF2-40B4-BE49-F238E27FC236}">
                <a16:creationId xmlns:a16="http://schemas.microsoft.com/office/drawing/2014/main" id="{DF1503B2-B0B3-4330-9439-3D5954CA1625}"/>
              </a:ext>
            </a:extLst>
          </p:cNvPr>
          <p:cNvSpPr>
            <a:spLocks noChangeArrowheads="1"/>
          </p:cNvSpPr>
          <p:nvPr/>
        </p:nvSpPr>
        <p:spPr bwMode="auto">
          <a:xfrm>
            <a:off x="365125" y="1177588"/>
            <a:ext cx="85994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a:buNone/>
            </a:pPr>
            <a:r>
              <a:rPr lang="en-US" sz="1800" b="1" dirty="0"/>
              <a:t>Advanced Cybercrime and Electronic Evidence Training Course for Prosecutors and Judges </a:t>
            </a:r>
            <a:endParaRPr lang="en-US" sz="1800" dirty="0"/>
          </a:p>
        </p:txBody>
      </p:sp>
    </p:spTree>
    <p:extLst>
      <p:ext uri="{BB962C8B-B14F-4D97-AF65-F5344CB8AC3E}">
        <p14:creationId xmlns:p14="http://schemas.microsoft.com/office/powerpoint/2010/main" val="1064309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Graphic 2" descr="Questions outline">
            <a:extLst>
              <a:ext uri="{FF2B5EF4-FFF2-40B4-BE49-F238E27FC236}">
                <a16:creationId xmlns:a16="http://schemas.microsoft.com/office/drawing/2014/main" id="{C0F66493-1ACA-4941-AE96-BAA7F056A6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7121" y="1534098"/>
            <a:ext cx="4249757" cy="4249757"/>
          </a:xfrm>
          <a:prstGeom prst="rect">
            <a:avLst/>
          </a:prstGeom>
        </p:spPr>
      </p:pic>
    </p:spTree>
    <p:extLst>
      <p:ext uri="{BB962C8B-B14F-4D97-AF65-F5344CB8AC3E}">
        <p14:creationId xmlns:p14="http://schemas.microsoft.com/office/powerpoint/2010/main" val="1334815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244C-489D-417D-B8AB-CB954192CB36}"/>
              </a:ext>
            </a:extLst>
          </p:cNvPr>
          <p:cNvSpPr>
            <a:spLocks noGrp="1"/>
          </p:cNvSpPr>
          <p:nvPr>
            <p:ph type="title"/>
          </p:nvPr>
        </p:nvSpPr>
        <p:spPr/>
        <p:txBody>
          <a:bodyPr/>
          <a:lstStyle/>
          <a:p>
            <a:r>
              <a:rPr lang="en-GB" dirty="0"/>
              <a:t>Health and safety</a:t>
            </a:r>
          </a:p>
        </p:txBody>
      </p:sp>
      <p:sp>
        <p:nvSpPr>
          <p:cNvPr id="3" name="Text Placeholder 2">
            <a:extLst>
              <a:ext uri="{FF2B5EF4-FFF2-40B4-BE49-F238E27FC236}">
                <a16:creationId xmlns:a16="http://schemas.microsoft.com/office/drawing/2014/main" id="{E380FE40-902C-48A0-8E4E-962AA387FB67}"/>
              </a:ext>
            </a:extLst>
          </p:cNvPr>
          <p:cNvSpPr>
            <a:spLocks noGrp="1"/>
          </p:cNvSpPr>
          <p:nvPr>
            <p:ph type="body" idx="1"/>
          </p:nvPr>
        </p:nvSpPr>
        <p:spPr>
          <a:xfrm>
            <a:off x="722313" y="2906713"/>
            <a:ext cx="7891600" cy="1500187"/>
          </a:xfrm>
        </p:spPr>
        <p:txBody>
          <a:bodyPr/>
          <a:lstStyle/>
          <a:p>
            <a:r>
              <a:rPr lang="en-US" b="1" dirty="0"/>
              <a:t>Advance Electronic Evidence Challenges – Course opening and introduction</a:t>
            </a:r>
            <a:endParaRPr lang="en-US" sz="4000" dirty="0"/>
          </a:p>
        </p:txBody>
      </p:sp>
      <p:sp>
        <p:nvSpPr>
          <p:cNvPr id="12" name="Slide Number Placeholder 4">
            <a:extLst>
              <a:ext uri="{FF2B5EF4-FFF2-40B4-BE49-F238E27FC236}">
                <a16:creationId xmlns:a16="http://schemas.microsoft.com/office/drawing/2014/main" id="{4120CC53-4CBC-4E13-B00B-B6842626CCD1}"/>
              </a:ext>
            </a:extLst>
          </p:cNvPr>
          <p:cNvSpPr txBox="1">
            <a:spLocks/>
          </p:cNvSpPr>
          <p:nvPr/>
        </p:nvSpPr>
        <p:spPr>
          <a:xfrm>
            <a:off x="7086600" y="6588125"/>
            <a:ext cx="2057400" cy="28581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9C04F3A-82BD-4011-AADB-1F79FD7DF4BC}" type="slidenum">
              <a:rPr lang="en-GB" sz="900" b="1" smtClean="0">
                <a:solidFill>
                  <a:schemeClr val="bg1"/>
                </a:solidFill>
                <a:latin typeface="Verdana" panose="020B0604030504040204" pitchFamily="34" charset="0"/>
                <a:ea typeface="Verdana" panose="020B0604030504040204" pitchFamily="34" charset="0"/>
              </a:rPr>
              <a:pPr algn="r"/>
              <a:t>4</a:t>
            </a:fld>
            <a:endParaRPr lang="en-GB" sz="8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90801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5612"/>
            <a:ext cx="8229600" cy="870952"/>
          </a:xfrm>
        </p:spPr>
        <p:txBody>
          <a:bodyPr/>
          <a:lstStyle/>
          <a:p>
            <a:pPr algn="r"/>
            <a:r>
              <a:rPr lang="en-US" b="1" dirty="0">
                <a:solidFill>
                  <a:schemeClr val="bg1"/>
                </a:solidFill>
              </a:rPr>
              <a:t>Health and Safety</a:t>
            </a:r>
          </a:p>
        </p:txBody>
      </p:sp>
      <p:sp>
        <p:nvSpPr>
          <p:cNvPr id="4" name="Rectangle 3"/>
          <p:cNvSpPr>
            <a:spLocks noGrp="1" noChangeArrowheads="1"/>
          </p:cNvSpPr>
          <p:nvPr>
            <p:ph idx="1"/>
          </p:nvPr>
        </p:nvSpPr>
        <p:spPr>
          <a:xfrm>
            <a:off x="403363" y="1625600"/>
            <a:ext cx="4486689" cy="4351338"/>
          </a:xfrm>
        </p:spPr>
        <p:txBody>
          <a:bodyPr>
            <a:normAutofit/>
          </a:bodyPr>
          <a:lstStyle/>
          <a:p>
            <a:pPr>
              <a:lnSpc>
                <a:spcPct val="150000"/>
              </a:lnSpc>
              <a:spcBef>
                <a:spcPts val="0"/>
              </a:spcBef>
              <a:buFont typeface="Wingdings" pitchFamily="2" charset="2"/>
              <a:buChar char="ü"/>
            </a:pPr>
            <a:r>
              <a:rPr lang="en-GB" i="1" dirty="0"/>
              <a:t>Emergency Exits</a:t>
            </a:r>
          </a:p>
          <a:p>
            <a:pPr>
              <a:lnSpc>
                <a:spcPct val="150000"/>
              </a:lnSpc>
              <a:spcBef>
                <a:spcPts val="0"/>
              </a:spcBef>
              <a:buFont typeface="Wingdings" pitchFamily="2" charset="2"/>
              <a:buChar char="ü"/>
            </a:pPr>
            <a:r>
              <a:rPr lang="en-GB" i="1" dirty="0"/>
              <a:t>Fire Alarms</a:t>
            </a:r>
          </a:p>
          <a:p>
            <a:pPr>
              <a:lnSpc>
                <a:spcPct val="150000"/>
              </a:lnSpc>
              <a:spcBef>
                <a:spcPts val="0"/>
              </a:spcBef>
              <a:buFont typeface="Wingdings" pitchFamily="2" charset="2"/>
              <a:buChar char="ü"/>
            </a:pPr>
            <a:r>
              <a:rPr lang="en-GB" i="1" dirty="0"/>
              <a:t>Toilets</a:t>
            </a:r>
          </a:p>
          <a:p>
            <a:pPr>
              <a:lnSpc>
                <a:spcPct val="150000"/>
              </a:lnSpc>
              <a:spcBef>
                <a:spcPts val="0"/>
              </a:spcBef>
              <a:buFont typeface="Wingdings" pitchFamily="2" charset="2"/>
              <a:buChar char="ü"/>
            </a:pPr>
            <a:r>
              <a:rPr lang="en-GB" i="1" dirty="0"/>
              <a:t>Smoking</a:t>
            </a:r>
          </a:p>
          <a:p>
            <a:pPr>
              <a:lnSpc>
                <a:spcPct val="150000"/>
              </a:lnSpc>
              <a:spcBef>
                <a:spcPts val="0"/>
              </a:spcBef>
              <a:buFont typeface="Wingdings" pitchFamily="2" charset="2"/>
              <a:buChar char="ü"/>
            </a:pPr>
            <a:r>
              <a:rPr lang="en-GB" i="1" dirty="0"/>
              <a:t>Mobile Phones</a:t>
            </a:r>
          </a:p>
          <a:p>
            <a:pPr>
              <a:lnSpc>
                <a:spcPct val="150000"/>
              </a:lnSpc>
              <a:spcBef>
                <a:spcPts val="0"/>
              </a:spcBef>
              <a:buFont typeface="Wingdings" pitchFamily="2" charset="2"/>
              <a:buChar char="ü"/>
            </a:pPr>
            <a:r>
              <a:rPr lang="en-GB" i="1" dirty="0"/>
              <a:t>Coffee and Lunch Breaks</a:t>
            </a:r>
          </a:p>
        </p:txBody>
      </p:sp>
      <p:pic>
        <p:nvPicPr>
          <p:cNvPr id="3" name="Picture 2">
            <a:extLst>
              <a:ext uri="{FF2B5EF4-FFF2-40B4-BE49-F238E27FC236}">
                <a16:creationId xmlns:a16="http://schemas.microsoft.com/office/drawing/2014/main" id="{5B6E8013-B730-A447-850B-9DAA5B858029}"/>
              </a:ext>
            </a:extLst>
          </p:cNvPr>
          <p:cNvPicPr>
            <a:picLocks noChangeAspect="1"/>
          </p:cNvPicPr>
          <p:nvPr/>
        </p:nvPicPr>
        <p:blipFill>
          <a:blip r:embed="rId3"/>
          <a:stretch>
            <a:fillRect/>
          </a:stretch>
        </p:blipFill>
        <p:spPr>
          <a:xfrm>
            <a:off x="5441399" y="2829575"/>
            <a:ext cx="3299238" cy="1943387"/>
          </a:xfrm>
          <a:prstGeom prst="rect">
            <a:avLst/>
          </a:prstGeom>
        </p:spPr>
      </p:pic>
    </p:spTree>
    <p:extLst>
      <p:ext uri="{BB962C8B-B14F-4D97-AF65-F5344CB8AC3E}">
        <p14:creationId xmlns:p14="http://schemas.microsoft.com/office/powerpoint/2010/main" val="2997438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244C-489D-417D-B8AB-CB954192CB36}"/>
              </a:ext>
            </a:extLst>
          </p:cNvPr>
          <p:cNvSpPr>
            <a:spLocks noGrp="1"/>
          </p:cNvSpPr>
          <p:nvPr>
            <p:ph type="title"/>
          </p:nvPr>
        </p:nvSpPr>
        <p:spPr/>
        <p:txBody>
          <a:bodyPr/>
          <a:lstStyle/>
          <a:p>
            <a:r>
              <a:rPr lang="en-GB" dirty="0"/>
              <a:t>Introduction</a:t>
            </a:r>
          </a:p>
        </p:txBody>
      </p:sp>
      <p:sp>
        <p:nvSpPr>
          <p:cNvPr id="3" name="Text Placeholder 2">
            <a:extLst>
              <a:ext uri="{FF2B5EF4-FFF2-40B4-BE49-F238E27FC236}">
                <a16:creationId xmlns:a16="http://schemas.microsoft.com/office/drawing/2014/main" id="{E380FE40-902C-48A0-8E4E-962AA387FB67}"/>
              </a:ext>
            </a:extLst>
          </p:cNvPr>
          <p:cNvSpPr>
            <a:spLocks noGrp="1"/>
          </p:cNvSpPr>
          <p:nvPr>
            <p:ph type="body" idx="1"/>
          </p:nvPr>
        </p:nvSpPr>
        <p:spPr>
          <a:xfrm>
            <a:off x="722313" y="2906713"/>
            <a:ext cx="7891600" cy="1500187"/>
          </a:xfrm>
        </p:spPr>
        <p:txBody>
          <a:bodyPr/>
          <a:lstStyle/>
          <a:p>
            <a:r>
              <a:rPr lang="en-US" b="1" dirty="0"/>
              <a:t>Advance Electronic Evidence Challenges – Course opening and introduction</a:t>
            </a:r>
            <a:endParaRPr lang="en-US" sz="4000" dirty="0"/>
          </a:p>
        </p:txBody>
      </p:sp>
      <p:sp>
        <p:nvSpPr>
          <p:cNvPr id="12" name="Slide Number Placeholder 4">
            <a:extLst>
              <a:ext uri="{FF2B5EF4-FFF2-40B4-BE49-F238E27FC236}">
                <a16:creationId xmlns:a16="http://schemas.microsoft.com/office/drawing/2014/main" id="{4120CC53-4CBC-4E13-B00B-B6842626CCD1}"/>
              </a:ext>
            </a:extLst>
          </p:cNvPr>
          <p:cNvSpPr txBox="1">
            <a:spLocks/>
          </p:cNvSpPr>
          <p:nvPr/>
        </p:nvSpPr>
        <p:spPr>
          <a:xfrm>
            <a:off x="7086600" y="6588125"/>
            <a:ext cx="2057400" cy="28581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9C04F3A-82BD-4011-AADB-1F79FD7DF4BC}" type="slidenum">
              <a:rPr lang="en-GB" sz="900" b="1" smtClean="0">
                <a:solidFill>
                  <a:schemeClr val="bg1"/>
                </a:solidFill>
                <a:latin typeface="Verdana" panose="020B0604030504040204" pitchFamily="34" charset="0"/>
                <a:ea typeface="Verdana" panose="020B0604030504040204" pitchFamily="34" charset="0"/>
              </a:rPr>
              <a:pPr algn="r"/>
              <a:t>6</a:t>
            </a:fld>
            <a:endParaRPr lang="en-GB" sz="8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034124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5368"/>
            <a:ext cx="8229600" cy="933116"/>
          </a:xfrm>
        </p:spPr>
        <p:txBody>
          <a:bodyPr/>
          <a:lstStyle/>
          <a:p>
            <a:pPr algn="r"/>
            <a:r>
              <a:rPr lang="en-US" b="1" dirty="0">
                <a:solidFill>
                  <a:schemeClr val="bg1"/>
                </a:solidFill>
              </a:rPr>
              <a:t> Course Background</a:t>
            </a:r>
          </a:p>
        </p:txBody>
      </p:sp>
      <p:sp>
        <p:nvSpPr>
          <p:cNvPr id="3" name="Content Placeholder 2"/>
          <p:cNvSpPr>
            <a:spLocks noGrp="1"/>
          </p:cNvSpPr>
          <p:nvPr>
            <p:ph idx="1"/>
          </p:nvPr>
        </p:nvSpPr>
        <p:spPr>
          <a:xfrm>
            <a:off x="238539" y="1232452"/>
            <a:ext cx="8448261" cy="5265906"/>
          </a:xfrm>
        </p:spPr>
        <p:txBody>
          <a:bodyPr>
            <a:normAutofit/>
          </a:bodyPr>
          <a:lstStyle/>
          <a:p>
            <a:pPr algn="just"/>
            <a:r>
              <a:rPr lang="en-GB" b="1" dirty="0"/>
              <a:t>The title of this course </a:t>
            </a:r>
            <a:r>
              <a:rPr lang="en-GB" dirty="0"/>
              <a:t>is “Advanced Cybercrime and Electronic Evidence Training for Judges and Prosecutors”. </a:t>
            </a:r>
          </a:p>
          <a:p>
            <a:pPr algn="just"/>
            <a:r>
              <a:rPr lang="en-GB" b="1" dirty="0"/>
              <a:t>It has been developed </a:t>
            </a:r>
            <a:r>
              <a:rPr lang="en-GB" dirty="0"/>
              <a:t>as an output of the European Union/Council of Europe Joint Project on Regional Cooperation on Cybercrime in the IPA region.</a:t>
            </a:r>
          </a:p>
          <a:p>
            <a:pPr algn="just"/>
            <a:r>
              <a:rPr lang="en-GB" b="1" dirty="0">
                <a:solidFill>
                  <a:srgbClr val="FF0000"/>
                </a:solidFill>
              </a:rPr>
              <a:t>Training was further upgraded through GLACY and GLACY+ projects</a:t>
            </a:r>
            <a:r>
              <a:rPr lang="en-GB" dirty="0">
                <a:solidFill>
                  <a:srgbClr val="FF0000"/>
                </a:solidFill>
              </a:rPr>
              <a:t>.</a:t>
            </a:r>
          </a:p>
        </p:txBody>
      </p:sp>
      <p:pic>
        <p:nvPicPr>
          <p:cNvPr id="4" name="Picture 3">
            <a:extLst>
              <a:ext uri="{FF2B5EF4-FFF2-40B4-BE49-F238E27FC236}">
                <a16:creationId xmlns:a16="http://schemas.microsoft.com/office/drawing/2014/main" id="{81610B80-C8CB-8141-B79D-74B6E380FF10}"/>
              </a:ext>
            </a:extLst>
          </p:cNvPr>
          <p:cNvPicPr>
            <a:picLocks noChangeAspect="1"/>
          </p:cNvPicPr>
          <p:nvPr/>
        </p:nvPicPr>
        <p:blipFill>
          <a:blip r:embed="rId3"/>
          <a:stretch>
            <a:fillRect/>
          </a:stretch>
        </p:blipFill>
        <p:spPr>
          <a:xfrm>
            <a:off x="4296579" y="3647397"/>
            <a:ext cx="4390222" cy="2634134"/>
          </a:xfrm>
          <a:prstGeom prst="rect">
            <a:avLst/>
          </a:prstGeom>
        </p:spPr>
      </p:pic>
    </p:spTree>
    <p:extLst>
      <p:ext uri="{BB962C8B-B14F-4D97-AF65-F5344CB8AC3E}">
        <p14:creationId xmlns:p14="http://schemas.microsoft.com/office/powerpoint/2010/main" val="1605808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8864"/>
            <a:ext cx="8229600" cy="879833"/>
          </a:xfrm>
        </p:spPr>
        <p:txBody>
          <a:bodyPr>
            <a:normAutofit/>
          </a:bodyPr>
          <a:lstStyle/>
          <a:p>
            <a:pPr algn="r"/>
            <a:r>
              <a:rPr lang="en-US" b="1" dirty="0">
                <a:solidFill>
                  <a:schemeClr val="bg1"/>
                </a:solidFill>
              </a:rPr>
              <a:t>Why is This Training Necessary</a:t>
            </a:r>
          </a:p>
        </p:txBody>
      </p:sp>
      <p:sp>
        <p:nvSpPr>
          <p:cNvPr id="3" name="Content Placeholder 2"/>
          <p:cNvSpPr>
            <a:spLocks noGrp="1"/>
          </p:cNvSpPr>
          <p:nvPr>
            <p:ph idx="1"/>
          </p:nvPr>
        </p:nvSpPr>
        <p:spPr>
          <a:xfrm>
            <a:off x="285750" y="1272209"/>
            <a:ext cx="8229600" cy="4904754"/>
          </a:xfrm>
        </p:spPr>
        <p:txBody>
          <a:bodyPr>
            <a:normAutofit/>
          </a:bodyPr>
          <a:lstStyle/>
          <a:p>
            <a:pPr algn="just"/>
            <a:r>
              <a:rPr lang="en-US" b="1" dirty="0"/>
              <a:t>Judges and prosecutors play crucial role </a:t>
            </a:r>
            <a:r>
              <a:rPr lang="en-US" dirty="0"/>
              <a:t>in the investigation and adjudication of individuals or groups that have committed crimes. </a:t>
            </a:r>
          </a:p>
          <a:p>
            <a:pPr algn="just"/>
            <a:endParaRPr lang="en-US" dirty="0"/>
          </a:p>
          <a:p>
            <a:pPr algn="just"/>
            <a:r>
              <a:rPr lang="en-US" dirty="0"/>
              <a:t>With the increased number of incidence where these crimes have an element of cybercrime </a:t>
            </a:r>
            <a:r>
              <a:rPr lang="en-US" b="1" dirty="0"/>
              <a:t>there is an increased need for judges and prosecutors to be properly trained </a:t>
            </a:r>
            <a:r>
              <a:rPr lang="en-US" dirty="0"/>
              <a:t>to understand the nature of these crimes and to also be aware of the legislation and the instruments for international cooperation available to handle cases of cybercrimes.</a:t>
            </a:r>
            <a:endParaRPr lang="en-GB" dirty="0"/>
          </a:p>
          <a:p>
            <a:pPr>
              <a:buNone/>
            </a:pPr>
            <a:endParaRPr lang="en-US" dirty="0"/>
          </a:p>
        </p:txBody>
      </p:sp>
    </p:spTree>
    <p:extLst>
      <p:ext uri="{BB962C8B-B14F-4D97-AF65-F5344CB8AC3E}">
        <p14:creationId xmlns:p14="http://schemas.microsoft.com/office/powerpoint/2010/main" val="2431300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7158228"/>
      </p:ext>
    </p:extLst>
  </p:cSld>
  <p:clrMapOvr>
    <a:masterClrMapping/>
  </p:clrMapOvr>
</p:sld>
</file>

<file path=ppt/theme/theme1.xml><?xml version="1.0" encoding="utf-8"?>
<a:theme xmlns:a="http://schemas.openxmlformats.org/drawingml/2006/main" name="PPT_theme_v7">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Helvetic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theme_v7" id="{8CEAEF11-8DD7-42E4-8B50-E070E61E085B}" vid="{180C96AB-83AB-43A3-9AD5-620A1EA01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PPT_theme_v7</Template>
  <TotalTime>2762</TotalTime>
  <Words>1181</Words>
  <Application>Microsoft Office PowerPoint</Application>
  <PresentationFormat>On-screen Show (4:3)</PresentationFormat>
  <Paragraphs>129</Paragraphs>
  <Slides>22</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(heading)</vt:lpstr>
      <vt:lpstr>Georgia</vt:lpstr>
      <vt:lpstr>Helvetica</vt:lpstr>
      <vt:lpstr>Verdana</vt:lpstr>
      <vt:lpstr>Wingdings</vt:lpstr>
      <vt:lpstr>PPT_theme_v7</vt:lpstr>
      <vt:lpstr>PowerPoint Presentation</vt:lpstr>
      <vt:lpstr>PowerPoint Presentation</vt:lpstr>
      <vt:lpstr>PowerPoint Presentation</vt:lpstr>
      <vt:lpstr>Health and safety</vt:lpstr>
      <vt:lpstr>Health and Safety</vt:lpstr>
      <vt:lpstr>Introduction</vt:lpstr>
      <vt:lpstr> Course Background</vt:lpstr>
      <vt:lpstr>Why is This Training Necessary</vt:lpstr>
      <vt:lpstr>PowerPoint Presentation</vt:lpstr>
      <vt:lpstr>Aim and objectives</vt:lpstr>
      <vt:lpstr>Course Aim</vt:lpstr>
      <vt:lpstr>Session Objectives</vt:lpstr>
      <vt:lpstr>PowerPoint Presentation</vt:lpstr>
      <vt:lpstr>Methodology and timetable</vt:lpstr>
      <vt:lpstr>Methodology</vt:lpstr>
      <vt:lpstr>Course Timetable “Advanced” Cybercrime &amp; Electronic Evidence Course Agenda</vt:lpstr>
      <vt:lpstr>PowerPoint Presentation</vt:lpstr>
      <vt:lpstr>introductions</vt:lpstr>
      <vt:lpstr>Introductions</vt:lpstr>
      <vt:lpstr>Summary of Session Objectives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Catalina</dc:creator>
  <cp:lastModifiedBy>Hortensia Pasalau</cp:lastModifiedBy>
  <cp:revision>159</cp:revision>
  <dcterms:created xsi:type="dcterms:W3CDTF">2020-10-07T11:36:01Z</dcterms:created>
  <dcterms:modified xsi:type="dcterms:W3CDTF">2024-07-09T13:44:43Z</dcterms:modified>
</cp:coreProperties>
</file>