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2" r:id="rId1"/>
  </p:sldMasterIdLst>
  <p:notesMasterIdLst>
    <p:notesMasterId r:id="rId24"/>
  </p:notesMasterIdLst>
  <p:sldIdLst>
    <p:sldId id="418" r:id="rId2"/>
    <p:sldId id="567" r:id="rId3"/>
    <p:sldId id="568" r:id="rId4"/>
    <p:sldId id="1457" r:id="rId5"/>
    <p:sldId id="1452" r:id="rId6"/>
    <p:sldId id="263" r:id="rId7"/>
    <p:sldId id="1441" r:id="rId8"/>
    <p:sldId id="1442" r:id="rId9"/>
    <p:sldId id="1443" r:id="rId10"/>
    <p:sldId id="1444" r:id="rId11"/>
    <p:sldId id="1445" r:id="rId12"/>
    <p:sldId id="1446" r:id="rId13"/>
    <p:sldId id="1447" r:id="rId14"/>
    <p:sldId id="1448" r:id="rId15"/>
    <p:sldId id="1449" r:id="rId16"/>
    <p:sldId id="1450" r:id="rId17"/>
    <p:sldId id="1451" r:id="rId18"/>
    <p:sldId id="1453" r:id="rId19"/>
    <p:sldId id="1454" r:id="rId20"/>
    <p:sldId id="1455" r:id="rId21"/>
    <p:sldId id="1456" r:id="rId22"/>
    <p:sldId id="455"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6939" autoAdjust="0"/>
  </p:normalViewPr>
  <p:slideViewPr>
    <p:cSldViewPr snapToGrid="0">
      <p:cViewPr varScale="1">
        <p:scale>
          <a:sx n="84" d="100"/>
          <a:sy n="84" d="100"/>
        </p:scale>
        <p:origin x="233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C48BC7-8A05-4CF5-B7E9-1CE8C11A5071}" type="datetimeFigureOut">
              <a:rPr lang="en-GB" smtClean="0"/>
              <a:t>10/07/2024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ADFBB1-7B02-4717-AEA4-A0D2A92F6065}" type="slidenum">
              <a:rPr lang="en-GB" smtClean="0"/>
              <a:t>‹#›</a:t>
            </a:fld>
            <a:endParaRPr lang="en-GB"/>
          </a:p>
        </p:txBody>
      </p:sp>
    </p:spTree>
    <p:extLst>
      <p:ext uri="{BB962C8B-B14F-4D97-AF65-F5344CB8AC3E}">
        <p14:creationId xmlns:p14="http://schemas.microsoft.com/office/powerpoint/2010/main" val="237759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session is 90 minutes in length</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a:t>
            </a:fld>
            <a:endParaRPr lang="en-US" altLang="en-US"/>
          </a:p>
        </p:txBody>
      </p:sp>
    </p:spTree>
    <p:extLst>
      <p:ext uri="{BB962C8B-B14F-4D97-AF65-F5344CB8AC3E}">
        <p14:creationId xmlns:p14="http://schemas.microsoft.com/office/powerpoint/2010/main" val="157566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11</a:t>
            </a:fld>
            <a:endParaRPr lang="en-US" altLang="en-US"/>
          </a:p>
        </p:txBody>
      </p:sp>
    </p:spTree>
    <p:extLst>
      <p:ext uri="{BB962C8B-B14F-4D97-AF65-F5344CB8AC3E}">
        <p14:creationId xmlns:p14="http://schemas.microsoft.com/office/powerpoint/2010/main" val="4186118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12</a:t>
            </a:fld>
            <a:endParaRPr lang="en-US" altLang="en-US"/>
          </a:p>
        </p:txBody>
      </p:sp>
    </p:spTree>
    <p:extLst>
      <p:ext uri="{BB962C8B-B14F-4D97-AF65-F5344CB8AC3E}">
        <p14:creationId xmlns:p14="http://schemas.microsoft.com/office/powerpoint/2010/main" val="2794375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13</a:t>
            </a:fld>
            <a:endParaRPr lang="en-US" altLang="en-US"/>
          </a:p>
        </p:txBody>
      </p:sp>
    </p:spTree>
    <p:extLst>
      <p:ext uri="{BB962C8B-B14F-4D97-AF65-F5344CB8AC3E}">
        <p14:creationId xmlns:p14="http://schemas.microsoft.com/office/powerpoint/2010/main" val="3069581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14</a:t>
            </a:fld>
            <a:endParaRPr lang="en-US" altLang="en-US"/>
          </a:p>
        </p:txBody>
      </p:sp>
    </p:spTree>
    <p:extLst>
      <p:ext uri="{BB962C8B-B14F-4D97-AF65-F5344CB8AC3E}">
        <p14:creationId xmlns:p14="http://schemas.microsoft.com/office/powerpoint/2010/main" val="2023940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15</a:t>
            </a:fld>
            <a:endParaRPr lang="en-US" altLang="en-US"/>
          </a:p>
        </p:txBody>
      </p:sp>
    </p:spTree>
    <p:extLst>
      <p:ext uri="{BB962C8B-B14F-4D97-AF65-F5344CB8AC3E}">
        <p14:creationId xmlns:p14="http://schemas.microsoft.com/office/powerpoint/2010/main" val="944027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16</a:t>
            </a:fld>
            <a:endParaRPr lang="en-US" altLang="en-US"/>
          </a:p>
        </p:txBody>
      </p:sp>
    </p:spTree>
    <p:extLst>
      <p:ext uri="{BB962C8B-B14F-4D97-AF65-F5344CB8AC3E}">
        <p14:creationId xmlns:p14="http://schemas.microsoft.com/office/powerpoint/2010/main" val="1126790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17</a:t>
            </a:fld>
            <a:endParaRPr lang="en-US" altLang="en-US"/>
          </a:p>
        </p:txBody>
      </p:sp>
    </p:spTree>
    <p:extLst>
      <p:ext uri="{BB962C8B-B14F-4D97-AF65-F5344CB8AC3E}">
        <p14:creationId xmlns:p14="http://schemas.microsoft.com/office/powerpoint/2010/main" val="725102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18</a:t>
            </a:fld>
            <a:endParaRPr lang="en-US" altLang="en-US"/>
          </a:p>
        </p:txBody>
      </p:sp>
    </p:spTree>
    <p:extLst>
      <p:ext uri="{BB962C8B-B14F-4D97-AF65-F5344CB8AC3E}">
        <p14:creationId xmlns:p14="http://schemas.microsoft.com/office/powerpoint/2010/main" val="3430870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19</a:t>
            </a:fld>
            <a:endParaRPr lang="en-US" altLang="en-US"/>
          </a:p>
        </p:txBody>
      </p:sp>
    </p:spTree>
    <p:extLst>
      <p:ext uri="{BB962C8B-B14F-4D97-AF65-F5344CB8AC3E}">
        <p14:creationId xmlns:p14="http://schemas.microsoft.com/office/powerpoint/2010/main" val="3916168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20</a:t>
            </a:fld>
            <a:endParaRPr lang="en-US" altLang="en-US"/>
          </a:p>
        </p:txBody>
      </p:sp>
    </p:spTree>
    <p:extLst>
      <p:ext uri="{BB962C8B-B14F-4D97-AF65-F5344CB8AC3E}">
        <p14:creationId xmlns:p14="http://schemas.microsoft.com/office/powerpoint/2010/main" val="3665458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Session agenda. Delegates should have a copy of it in their possession.</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a:t>
            </a:fld>
            <a:endParaRPr lang="en-US"/>
          </a:p>
        </p:txBody>
      </p:sp>
    </p:spTree>
    <p:extLst>
      <p:ext uri="{BB962C8B-B14F-4D97-AF65-F5344CB8AC3E}">
        <p14:creationId xmlns:p14="http://schemas.microsoft.com/office/powerpoint/2010/main" val="1038989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21</a:t>
            </a:fld>
            <a:endParaRPr lang="en-US" altLang="en-US"/>
          </a:p>
        </p:txBody>
      </p:sp>
    </p:spTree>
    <p:extLst>
      <p:ext uri="{BB962C8B-B14F-4D97-AF65-F5344CB8AC3E}">
        <p14:creationId xmlns:p14="http://schemas.microsoft.com/office/powerpoint/2010/main" val="788155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Session objectives. Delegates should be introduced with what is expected to be achieved by the end of the session.</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en-US" dirty="0"/>
          </a:p>
          <a:p>
            <a:pPr algn="just"/>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a:t>
            </a:fld>
            <a:endParaRPr lang="en-US"/>
          </a:p>
        </p:txBody>
      </p:sp>
    </p:spTree>
    <p:extLst>
      <p:ext uri="{BB962C8B-B14F-4D97-AF65-F5344CB8AC3E}">
        <p14:creationId xmlns:p14="http://schemas.microsoft.com/office/powerpoint/2010/main" val="1511681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Session objectives. Delegates should be introduced with what is expected to be achieved by the end of the session.</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en-US" dirty="0"/>
          </a:p>
          <a:p>
            <a:pPr algn="just"/>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a:t>
            </a:fld>
            <a:endParaRPr lang="en-US"/>
          </a:p>
        </p:txBody>
      </p:sp>
    </p:spTree>
    <p:extLst>
      <p:ext uri="{BB962C8B-B14F-4D97-AF65-F5344CB8AC3E}">
        <p14:creationId xmlns:p14="http://schemas.microsoft.com/office/powerpoint/2010/main" val="2468782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Session objectives. Delegates should be introduced with what is expected to be achieved by the end of the session.</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en-US" dirty="0"/>
          </a:p>
          <a:p>
            <a:pPr algn="just"/>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a:t>
            </a:fld>
            <a:endParaRPr lang="en-US"/>
          </a:p>
        </p:txBody>
      </p:sp>
    </p:spTree>
    <p:extLst>
      <p:ext uri="{BB962C8B-B14F-4D97-AF65-F5344CB8AC3E}">
        <p14:creationId xmlns:p14="http://schemas.microsoft.com/office/powerpoint/2010/main" val="2941883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7</a:t>
            </a:fld>
            <a:endParaRPr lang="en-US" altLang="en-US"/>
          </a:p>
        </p:txBody>
      </p:sp>
    </p:spTree>
    <p:extLst>
      <p:ext uri="{BB962C8B-B14F-4D97-AF65-F5344CB8AC3E}">
        <p14:creationId xmlns:p14="http://schemas.microsoft.com/office/powerpoint/2010/main" val="2612755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8</a:t>
            </a:fld>
            <a:endParaRPr lang="en-US" altLang="en-US"/>
          </a:p>
        </p:txBody>
      </p:sp>
    </p:spTree>
    <p:extLst>
      <p:ext uri="{BB962C8B-B14F-4D97-AF65-F5344CB8AC3E}">
        <p14:creationId xmlns:p14="http://schemas.microsoft.com/office/powerpoint/2010/main" val="2784849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9</a:t>
            </a:fld>
            <a:endParaRPr lang="en-US" altLang="en-US"/>
          </a:p>
        </p:txBody>
      </p:sp>
    </p:spTree>
    <p:extLst>
      <p:ext uri="{BB962C8B-B14F-4D97-AF65-F5344CB8AC3E}">
        <p14:creationId xmlns:p14="http://schemas.microsoft.com/office/powerpoint/2010/main" val="4046874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10</a:t>
            </a:fld>
            <a:endParaRPr lang="en-US" altLang="en-US"/>
          </a:p>
        </p:txBody>
      </p:sp>
    </p:spTree>
    <p:extLst>
      <p:ext uri="{BB962C8B-B14F-4D97-AF65-F5344CB8AC3E}">
        <p14:creationId xmlns:p14="http://schemas.microsoft.com/office/powerpoint/2010/main" val="21207590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0630" y="2735035"/>
            <a:ext cx="6229350" cy="1820636"/>
          </a:xfrm>
        </p:spPr>
        <p:txBody>
          <a:bodyPr anchor="b">
            <a:normAutofit/>
          </a:bodyPr>
          <a:lstStyle>
            <a:lvl1pPr algn="ctr">
              <a:defRPr sz="3500" b="1">
                <a:solidFill>
                  <a:srgbClr val="005E8E"/>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30630" y="5216979"/>
            <a:ext cx="3077934" cy="791936"/>
          </a:xfrm>
        </p:spPr>
        <p:txBody>
          <a:bodyPr>
            <a:normAutofit/>
          </a:bodyPr>
          <a:lstStyle>
            <a:lvl1pPr marL="0" indent="0" algn="ctr">
              <a:buNone/>
              <a:defRPr sz="2000" b="1"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35388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45028"/>
            <a:ext cx="2949178" cy="1507671"/>
          </a:xfrm>
        </p:spPr>
        <p:txBody>
          <a:bodyPr anchor="b"/>
          <a:lstStyle>
            <a:lvl1pPr>
              <a:defRPr sz="3200" b="1">
                <a:solidFill>
                  <a:srgbClr val="005E8E"/>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045028"/>
            <a:ext cx="4629150" cy="5119008"/>
          </a:xfrm>
        </p:spPr>
        <p:txBody>
          <a:bodyPr anchor="t">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612570"/>
            <a:ext cx="2949178" cy="355146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DCF8A3FA-4EB1-4A10-9AFE-2313F8D14348}" type="slidenum">
              <a:rPr lang="en-GB" smtClean="0"/>
              <a:t>‹#›</a:t>
            </a:fld>
            <a:endParaRPr lang="en-GB"/>
          </a:p>
        </p:txBody>
      </p:sp>
    </p:spTree>
    <p:extLst>
      <p:ext uri="{BB962C8B-B14F-4D97-AF65-F5344CB8AC3E}">
        <p14:creationId xmlns:p14="http://schemas.microsoft.com/office/powerpoint/2010/main" val="394735744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963499"/>
            <a:ext cx="7886700" cy="1126670"/>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2179863"/>
            <a:ext cx="7886700" cy="3997099"/>
          </a:xfrm>
        </p:spPr>
        <p:txBody>
          <a:bodyPr vert="eaVert"/>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D7EA9C4C-AC6A-490B-A902-7E48F5BEA413}"/>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101779345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11623"/>
            <a:ext cx="1971675" cy="5065339"/>
          </a:xfrm>
        </p:spPr>
        <p:txBody>
          <a:bodyPr vert="eaVert">
            <a:normAutofit/>
          </a:bodyPr>
          <a:lstStyle>
            <a:lvl1pPr>
              <a:defRPr sz="4000">
                <a:solidFill>
                  <a:srgbClr val="005E8E"/>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111623"/>
            <a:ext cx="5800725" cy="5065340"/>
          </a:xfrm>
        </p:spPr>
        <p:txBody>
          <a:bodyPr vert="eaVert"/>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CC09C25C-8921-4FF5-B354-D78C972E2AC3}"/>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52000157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pic>
        <p:nvPicPr>
          <p:cNvPr id="11" name="Picture 2" descr="Asking questions | TeachingEnglish | British Council | BBC">
            <a:extLst>
              <a:ext uri="{FF2B5EF4-FFF2-40B4-BE49-F238E27FC236}">
                <a16:creationId xmlns:a16="http://schemas.microsoft.com/office/drawing/2014/main" id="{4847C7E7-B06A-4BDA-9B87-24735A9E213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0" y="2225616"/>
            <a:ext cx="4572000" cy="2794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955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E6566A-A50E-4906-A19E-4FB9E76A4144}"/>
              </a:ext>
            </a:extLst>
          </p:cNvPr>
          <p:cNvSpPr>
            <a:spLocks noGrp="1"/>
          </p:cNvSpPr>
          <p:nvPr>
            <p:ph type="dt" sz="half" idx="10"/>
          </p:nvPr>
        </p:nvSpPr>
        <p:spPr/>
        <p:txBody>
          <a:bodyPr/>
          <a:lstStyle>
            <a:lvl1pPr>
              <a:defRPr/>
            </a:lvl1pPr>
          </a:lstStyle>
          <a:p>
            <a:pPr>
              <a:defRPr/>
            </a:pPr>
            <a:fld id="{E22C3D5C-F3BE-44B6-82DD-E7C4C8916EA0}" type="datetimeFigureOut">
              <a:rPr lang="en-GB"/>
              <a:pPr>
                <a:defRPr/>
              </a:pPr>
              <a:t>10/07/2024</a:t>
            </a:fld>
            <a:endParaRPr lang="en-GB"/>
          </a:p>
        </p:txBody>
      </p:sp>
      <p:sp>
        <p:nvSpPr>
          <p:cNvPr id="5" name="Footer Placeholder 4">
            <a:extLst>
              <a:ext uri="{FF2B5EF4-FFF2-40B4-BE49-F238E27FC236}">
                <a16:creationId xmlns:a16="http://schemas.microsoft.com/office/drawing/2014/main" id="{8A268102-AF15-496D-8BA6-68A51B18504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36EC1A9-0935-48AF-98AC-717D1CEB4CF4}"/>
              </a:ext>
            </a:extLst>
          </p:cNvPr>
          <p:cNvSpPr>
            <a:spLocks noGrp="1"/>
          </p:cNvSpPr>
          <p:nvPr>
            <p:ph type="sldNum" sz="quarter" idx="12"/>
          </p:nvPr>
        </p:nvSpPr>
        <p:spPr>
          <a:xfrm>
            <a:off x="7086600" y="6588125"/>
            <a:ext cx="2057400" cy="285810"/>
          </a:xfrm>
          <a:prstGeom prst="rect">
            <a:avLst/>
          </a:prstGeom>
        </p:spPr>
        <p:txBody>
          <a:bodyPr/>
          <a:lstStyle>
            <a:lvl1pPr>
              <a:defRPr/>
            </a:lvl1pPr>
          </a:lstStyle>
          <a:p>
            <a:fld id="{A4A5ECFF-5C9A-42B4-A985-E4790B0921A2}" type="slidenum">
              <a:rPr lang="en-GB" altLang="en-US"/>
              <a:pPr/>
              <a:t>‹#›</a:t>
            </a:fld>
            <a:endParaRPr lang="en-GB" altLang="en-US" dirty="0"/>
          </a:p>
        </p:txBody>
      </p:sp>
    </p:spTree>
    <p:extLst>
      <p:ext uri="{BB962C8B-B14F-4D97-AF65-F5344CB8AC3E}">
        <p14:creationId xmlns:p14="http://schemas.microsoft.com/office/powerpoint/2010/main" val="9357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9DE959-8F66-48C8-9B75-7129AEC57E19}"/>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pic>
        <p:nvPicPr>
          <p:cNvPr id="6" name="Picture 5">
            <a:extLst>
              <a:ext uri="{FF2B5EF4-FFF2-40B4-BE49-F238E27FC236}">
                <a16:creationId xmlns:a16="http://schemas.microsoft.com/office/drawing/2014/main" id="{090E9091-F932-449D-A1EF-35B8A21AFB4E}"/>
              </a:ext>
            </a:extLst>
          </p:cNvPr>
          <p:cNvPicPr>
            <a:picLocks noChangeAspect="1"/>
          </p:cNvPicPr>
          <p:nvPr userDrawn="1"/>
        </p:nvPicPr>
        <p:blipFill>
          <a:blip r:embed="rId2"/>
          <a:stretch>
            <a:fillRect/>
          </a:stretch>
        </p:blipFill>
        <p:spPr>
          <a:xfrm>
            <a:off x="5041214" y="101678"/>
            <a:ext cx="4090771" cy="713294"/>
          </a:xfrm>
          <a:prstGeom prst="rect">
            <a:avLst/>
          </a:prstGeom>
        </p:spPr>
      </p:pic>
      <p:sp>
        <p:nvSpPr>
          <p:cNvPr id="11" name="Content Placeholder 10">
            <a:extLst>
              <a:ext uri="{FF2B5EF4-FFF2-40B4-BE49-F238E27FC236}">
                <a16:creationId xmlns:a16="http://schemas.microsoft.com/office/drawing/2014/main" id="{6FC767A1-DF76-4191-99F0-1311E413B2AA}"/>
              </a:ext>
            </a:extLst>
          </p:cNvPr>
          <p:cNvSpPr>
            <a:spLocks noGrp="1"/>
          </p:cNvSpPr>
          <p:nvPr>
            <p:ph sz="quarter" idx="11"/>
          </p:nvPr>
        </p:nvSpPr>
        <p:spPr>
          <a:xfrm>
            <a:off x="448274" y="1251040"/>
            <a:ext cx="8074025" cy="517525"/>
          </a:xfrm>
        </p:spPr>
        <p:txBody>
          <a:bodyPr>
            <a:normAutofit/>
          </a:bodyPr>
          <a:lstStyle>
            <a:lvl1pPr marL="0" indent="0" algn="ctr">
              <a:buNone/>
              <a:defRPr sz="1600" b="1" baseline="0">
                <a:latin typeface="Calibri" panose="020F0502020204030204" pitchFamily="34" charset="0"/>
              </a:defRPr>
            </a:lvl1pPr>
          </a:lstStyle>
          <a:p>
            <a:pPr lvl="0"/>
            <a:r>
              <a:rPr lang="en-US" dirty="0"/>
              <a:t>Click to edit Master text styles</a:t>
            </a:r>
          </a:p>
        </p:txBody>
      </p:sp>
      <p:sp>
        <p:nvSpPr>
          <p:cNvPr id="13" name="Text Placeholder 12">
            <a:extLst>
              <a:ext uri="{FF2B5EF4-FFF2-40B4-BE49-F238E27FC236}">
                <a16:creationId xmlns:a16="http://schemas.microsoft.com/office/drawing/2014/main" id="{DBE4024A-0EF9-41A2-B175-DDA4AA7DE116}"/>
              </a:ext>
            </a:extLst>
          </p:cNvPr>
          <p:cNvSpPr>
            <a:spLocks noGrp="1"/>
          </p:cNvSpPr>
          <p:nvPr>
            <p:ph type="body" sz="quarter" idx="12"/>
          </p:nvPr>
        </p:nvSpPr>
        <p:spPr>
          <a:xfrm>
            <a:off x="447677" y="2579688"/>
            <a:ext cx="8074024" cy="2673350"/>
          </a:xfrm>
        </p:spPr>
        <p:txBody>
          <a:bodyPr>
            <a:normAutofit/>
          </a:bodyPr>
          <a:lstStyle>
            <a:lvl1pPr marL="0" indent="0" algn="ctr">
              <a:buNone/>
              <a:defRPr sz="3400" b="1" i="0" baseline="0">
                <a:latin typeface="Calibri" panose="020F0502020204030204" pitchFamily="34" charset="0"/>
              </a:defRPr>
            </a:lvl1pPr>
          </a:lstStyle>
          <a:p>
            <a:pPr lvl="0"/>
            <a:endParaRPr lang="en-US" dirty="0"/>
          </a:p>
          <a:p>
            <a:pPr lvl="0"/>
            <a:endParaRPr lang="en-GB" dirty="0"/>
          </a:p>
          <a:p>
            <a:pPr lvl="0"/>
            <a:endParaRPr lang="en-GB" dirty="0"/>
          </a:p>
        </p:txBody>
      </p:sp>
      <p:sp>
        <p:nvSpPr>
          <p:cNvPr id="15" name="Text Placeholder 14">
            <a:extLst>
              <a:ext uri="{FF2B5EF4-FFF2-40B4-BE49-F238E27FC236}">
                <a16:creationId xmlns:a16="http://schemas.microsoft.com/office/drawing/2014/main" id="{7A2FE8F4-0B2F-4B6E-B4B0-927F13D7F719}"/>
              </a:ext>
            </a:extLst>
          </p:cNvPr>
          <p:cNvSpPr>
            <a:spLocks noGrp="1"/>
          </p:cNvSpPr>
          <p:nvPr>
            <p:ph type="body" sz="quarter" idx="13"/>
          </p:nvPr>
        </p:nvSpPr>
        <p:spPr>
          <a:xfrm>
            <a:off x="447675" y="5589588"/>
            <a:ext cx="8074025" cy="604837"/>
          </a:xfrm>
        </p:spPr>
        <p:txBody>
          <a:bodyPr>
            <a:normAutofit/>
          </a:bodyPr>
          <a:lstStyle>
            <a:lvl1pPr marL="0" indent="0" algn="ctr">
              <a:buNone/>
              <a:defRPr sz="1400" baseline="0">
                <a:latin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4134530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0D344A87-61DB-4835-BEB0-346EDFB422AE}"/>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10" name="Text Placeholder 9">
            <a:extLst>
              <a:ext uri="{FF2B5EF4-FFF2-40B4-BE49-F238E27FC236}">
                <a16:creationId xmlns:a16="http://schemas.microsoft.com/office/drawing/2014/main" id="{EF509BE8-7E65-45EB-BBBD-AD3388FF69B8}"/>
              </a:ext>
            </a:extLst>
          </p:cNvPr>
          <p:cNvSpPr>
            <a:spLocks noGrp="1"/>
          </p:cNvSpPr>
          <p:nvPr>
            <p:ph type="body" sz="quarter" idx="11"/>
          </p:nvPr>
        </p:nvSpPr>
        <p:spPr>
          <a:xfrm>
            <a:off x="2570163" y="0"/>
            <a:ext cx="6573837" cy="1043796"/>
          </a:xfrm>
        </p:spPr>
        <p:txBody>
          <a:bodyPr anchor="ctr" anchorCtr="0">
            <a:no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1173030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568F01E-E28F-48CF-A919-4F87EC7314AB}"/>
              </a:ext>
            </a:extLst>
          </p:cNvPr>
          <p:cNvSpPr/>
          <p:nvPr userDrawn="1"/>
        </p:nvSpPr>
        <p:spPr>
          <a:xfrm>
            <a:off x="0" y="6588125"/>
            <a:ext cx="9144000"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 name="Slide Number Placeholder 4">
            <a:extLst>
              <a:ext uri="{FF2B5EF4-FFF2-40B4-BE49-F238E27FC236}">
                <a16:creationId xmlns:a16="http://schemas.microsoft.com/office/drawing/2014/main" id="{38142138-4AA3-4144-B07B-05168E07F5FA}"/>
              </a:ext>
            </a:extLst>
          </p:cNvPr>
          <p:cNvSpPr>
            <a:spLocks noGrp="1"/>
          </p:cNvSpPr>
          <p:nvPr>
            <p:ph type="sldNum" sz="quarter" idx="12"/>
          </p:nvPr>
        </p:nvSpPr>
        <p:spPr>
          <a:xfrm>
            <a:off x="7086600" y="6588125"/>
            <a:ext cx="2057400" cy="285810"/>
          </a:xfrm>
          <a:prstGeom prst="rect">
            <a:avLst/>
          </a:prstGeom>
        </p:spPr>
        <p:txBody>
          <a:bodyPr/>
          <a:lstStyle>
            <a:lvl1pPr>
              <a:defRPr sz="900" baseline="0">
                <a:latin typeface="Verdana" panose="020B0604030504040204" pitchFamily="34" charset="0"/>
              </a:defRPr>
            </a:lvl1pPr>
          </a:lstStyle>
          <a:p>
            <a:fld id="{49C04F3A-82BD-4011-AADB-1F79FD7DF4BC}" type="slidenum">
              <a:rPr lang="en-GB" smtClean="0"/>
              <a:pPr/>
              <a:t>‹#›</a:t>
            </a:fld>
            <a:endParaRPr lang="en-GB" dirty="0"/>
          </a:p>
        </p:txBody>
      </p:sp>
      <p:sp>
        <p:nvSpPr>
          <p:cNvPr id="11" name="Rectangle 11">
            <a:extLst>
              <a:ext uri="{FF2B5EF4-FFF2-40B4-BE49-F238E27FC236}">
                <a16:creationId xmlns:a16="http://schemas.microsoft.com/office/drawing/2014/main" id="{4E9086BA-5439-49E6-9E91-FC32A560FF1E}"/>
              </a:ext>
            </a:extLst>
          </p:cNvPr>
          <p:cNvSpPr>
            <a:spLocks noChangeArrowheads="1"/>
          </p:cNvSpPr>
          <p:nvPr userDrawn="1"/>
        </p:nvSpPr>
        <p:spPr bwMode="auto">
          <a:xfrm>
            <a:off x="0" y="6622629"/>
            <a:ext cx="396044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900" b="1" baseline="0" dirty="0">
                <a:solidFill>
                  <a:srgbClr val="FFFFFF"/>
                </a:solidFill>
                <a:latin typeface="Verdana" panose="020B0604030504040204" pitchFamily="34" charset="0"/>
              </a:rPr>
              <a:t>www.coe.int/cybercrime			</a:t>
            </a:r>
          </a:p>
        </p:txBody>
      </p:sp>
      <p:sp>
        <p:nvSpPr>
          <p:cNvPr id="15" name="Text Placeholder 11">
            <a:extLst>
              <a:ext uri="{FF2B5EF4-FFF2-40B4-BE49-F238E27FC236}">
                <a16:creationId xmlns:a16="http://schemas.microsoft.com/office/drawing/2014/main" id="{65D2B4B2-A487-46F2-91AA-C4BF2735A54B}"/>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047415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0562" y="4106085"/>
            <a:ext cx="7886700" cy="1500187"/>
          </a:xfrm>
          <a:prstGeom prst="rect">
            <a:avLst/>
          </a:prstGeom>
        </p:spPr>
        <p:txBody>
          <a:bodyPr anchor="t" anchorCtr="0"/>
          <a:lstStyle>
            <a:lvl1pPr>
              <a:defRPr sz="4000" b="1" i="0" cap="all" baseline="0">
                <a:latin typeface="Calibri (heading)"/>
              </a:defRPr>
            </a:lvl1pPr>
          </a:lstStyle>
          <a:p>
            <a:r>
              <a:rPr lang="en-US" dirty="0"/>
              <a:t>Click to edit Master title style</a:t>
            </a:r>
          </a:p>
        </p:txBody>
      </p:sp>
      <p:sp>
        <p:nvSpPr>
          <p:cNvPr id="3" name="Text Placeholder 2"/>
          <p:cNvSpPr>
            <a:spLocks noGrp="1"/>
          </p:cNvSpPr>
          <p:nvPr>
            <p:ph type="body" idx="1"/>
          </p:nvPr>
        </p:nvSpPr>
        <p:spPr>
          <a:xfrm>
            <a:off x="550562" y="3666226"/>
            <a:ext cx="7886700" cy="439859"/>
          </a:xfrm>
        </p:spPr>
        <p:txBody>
          <a:bodyPr>
            <a:normAutofit/>
          </a:bodyPr>
          <a:lstStyle>
            <a:lvl1pPr marL="0" indent="0">
              <a:buNone/>
              <a:defRPr sz="2000" baseline="0">
                <a:solidFill>
                  <a:schemeClr val="tx1">
                    <a:lumMod val="50000"/>
                    <a:lumOff val="50000"/>
                  </a:schemeClr>
                </a:solidFill>
                <a:latin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20A8AF00-8302-4EB6-B590-39BD369534EC}"/>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12" name="Text Placeholder 11">
            <a:extLst>
              <a:ext uri="{FF2B5EF4-FFF2-40B4-BE49-F238E27FC236}">
                <a16:creationId xmlns:a16="http://schemas.microsoft.com/office/drawing/2014/main" id="{D233DBE3-4DCE-45EA-88E9-4DFE54A70D1C}"/>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19520013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9F79EE9D-52D5-4B6B-99C5-F7B7EF500FFC}"/>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12" name="Text Placeholder 11">
            <a:extLst>
              <a:ext uri="{FF2B5EF4-FFF2-40B4-BE49-F238E27FC236}">
                <a16:creationId xmlns:a16="http://schemas.microsoft.com/office/drawing/2014/main" id="{CCA4FC42-7865-44A1-A558-6DAB208B7BBA}"/>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1055842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845480"/>
          </a:xfrm>
        </p:spPr>
        <p:txBody>
          <a:bodyPr anchor="b">
            <a:normAutofit/>
          </a:bodyPr>
          <a:lstStyle>
            <a:lvl1pPr algn="ctr">
              <a:defRPr sz="4500" b="1">
                <a:solidFill>
                  <a:srgbClr val="005E8E"/>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43000" y="4261756"/>
            <a:ext cx="6858000" cy="996043"/>
          </a:xfrm>
        </p:spPr>
        <p:txBody>
          <a:bodyPr/>
          <a:lstStyle>
            <a:lvl1pPr marL="0" indent="0" algn="ctr">
              <a:buNone/>
              <a:defRPr sz="2400" b="1" i="1">
                <a:solidFill>
                  <a:srgbClr val="005E8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Slide Number Placeholder 5">
            <a:extLst>
              <a:ext uri="{FF2B5EF4-FFF2-40B4-BE49-F238E27FC236}">
                <a16:creationId xmlns:a16="http://schemas.microsoft.com/office/drawing/2014/main" id="{0A38B994-6D08-4BA4-AE2D-186DFD1EE049}"/>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978506225"/>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noAutofit/>
          </a:bodyPr>
          <a:lstStyle>
            <a:lvl1pPr marL="0" indent="0">
              <a:buNone/>
              <a:defRPr sz="2800" b="1" baseline="0">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617213"/>
            <a:ext cx="3868340" cy="368458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noAutofit/>
          </a:bodyPr>
          <a:lstStyle>
            <a:lvl1pPr marL="0" indent="0">
              <a:buNone/>
              <a:defRPr sz="2800" b="1" baseline="0">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617213"/>
            <a:ext cx="3887391" cy="368458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D8D75C77-33AE-4D9D-81BB-E84439877287}"/>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13" name="Text Placeholder 11">
            <a:extLst>
              <a:ext uri="{FF2B5EF4-FFF2-40B4-BE49-F238E27FC236}">
                <a16:creationId xmlns:a16="http://schemas.microsoft.com/office/drawing/2014/main" id="{E8360835-D07D-47DB-8A8D-6D70C8BFA691}"/>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3399336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F3D9741-60F0-480D-8B47-D9BDE25B27A7}"/>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9" name="Text Placeholder 11">
            <a:extLst>
              <a:ext uri="{FF2B5EF4-FFF2-40B4-BE49-F238E27FC236}">
                <a16:creationId xmlns:a16="http://schemas.microsoft.com/office/drawing/2014/main" id="{A0DF66FC-D0BD-42D5-88C2-0C899A2415A4}"/>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9454627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319841"/>
            <a:ext cx="1971675" cy="4857122"/>
          </a:xfrm>
          <a:prstGeom prst="rect">
            <a:avLst/>
          </a:prstGeom>
        </p:spPr>
        <p:txBody>
          <a:bodyPr vert="eaVert"/>
          <a:lstStyle>
            <a:lvl1pPr>
              <a:defRPr baseline="0">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28650" y="1319841"/>
            <a:ext cx="5800725" cy="4857121"/>
          </a:xfrm>
        </p:spPr>
        <p:txBody>
          <a:bodyPr vert="eaVert"/>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B9F9D650-1009-46ED-8222-4EE43ED14297}"/>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10" name="Text Placeholder 11">
            <a:extLst>
              <a:ext uri="{FF2B5EF4-FFF2-40B4-BE49-F238E27FC236}">
                <a16:creationId xmlns:a16="http://schemas.microsoft.com/office/drawing/2014/main" id="{5C16D1AC-E422-4575-9A0B-452840BC04CB}"/>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42725250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585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064303"/>
            <a:ext cx="7886700" cy="1009652"/>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2253343"/>
            <a:ext cx="7886700" cy="3923620"/>
          </a:xfrm>
        </p:spPr>
        <p:txBody>
          <a:bodyPr/>
          <a:lstStyle>
            <a:lvl1pPr>
              <a:defRPr sz="2400" b="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3543300" y="6356351"/>
            <a:ext cx="20574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95526202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1257579"/>
          </a:xfrm>
        </p:spPr>
        <p:txBody>
          <a:bodyPr anchor="b">
            <a:normAutofit/>
          </a:bodyPr>
          <a:lstStyle>
            <a:lvl1pPr>
              <a:defRPr sz="4500" b="1">
                <a:solidFill>
                  <a:srgbClr val="005E8E"/>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3110754"/>
            <a:ext cx="7886700" cy="2978898"/>
          </a:xfrm>
          <a:solidFill>
            <a:srgbClr val="005E8E"/>
          </a:solidFill>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Slide Number Placeholder 5">
            <a:extLst>
              <a:ext uri="{FF2B5EF4-FFF2-40B4-BE49-F238E27FC236}">
                <a16:creationId xmlns:a16="http://schemas.microsoft.com/office/drawing/2014/main" id="{48AE3919-D0EC-4ACD-A757-9B1CCECADEE4}"/>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1905078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111624"/>
            <a:ext cx="7886700" cy="898606"/>
          </a:xfrm>
          <a:custGeom>
            <a:avLst/>
            <a:gdLst>
              <a:gd name="connsiteX0" fmla="*/ 0 w 7886700"/>
              <a:gd name="connsiteY0" fmla="*/ 0 h 898606"/>
              <a:gd name="connsiteX1" fmla="*/ 578358 w 7886700"/>
              <a:gd name="connsiteY1" fmla="*/ 0 h 898606"/>
              <a:gd name="connsiteX2" fmla="*/ 1314450 w 7886700"/>
              <a:gd name="connsiteY2" fmla="*/ 0 h 898606"/>
              <a:gd name="connsiteX3" fmla="*/ 1813941 w 7886700"/>
              <a:gd name="connsiteY3" fmla="*/ 0 h 898606"/>
              <a:gd name="connsiteX4" fmla="*/ 2471166 w 7886700"/>
              <a:gd name="connsiteY4" fmla="*/ 0 h 898606"/>
              <a:gd name="connsiteX5" fmla="*/ 2891790 w 7886700"/>
              <a:gd name="connsiteY5" fmla="*/ 0 h 898606"/>
              <a:gd name="connsiteX6" fmla="*/ 3706749 w 7886700"/>
              <a:gd name="connsiteY6" fmla="*/ 0 h 898606"/>
              <a:gd name="connsiteX7" fmla="*/ 4127373 w 7886700"/>
              <a:gd name="connsiteY7" fmla="*/ 0 h 898606"/>
              <a:gd name="connsiteX8" fmla="*/ 4626864 w 7886700"/>
              <a:gd name="connsiteY8" fmla="*/ 0 h 898606"/>
              <a:gd name="connsiteX9" fmla="*/ 5284089 w 7886700"/>
              <a:gd name="connsiteY9" fmla="*/ 0 h 898606"/>
              <a:gd name="connsiteX10" fmla="*/ 6020181 w 7886700"/>
              <a:gd name="connsiteY10" fmla="*/ 0 h 898606"/>
              <a:gd name="connsiteX11" fmla="*/ 6598539 w 7886700"/>
              <a:gd name="connsiteY11" fmla="*/ 0 h 898606"/>
              <a:gd name="connsiteX12" fmla="*/ 7098030 w 7886700"/>
              <a:gd name="connsiteY12" fmla="*/ 0 h 898606"/>
              <a:gd name="connsiteX13" fmla="*/ 7886700 w 7886700"/>
              <a:gd name="connsiteY13" fmla="*/ 0 h 898606"/>
              <a:gd name="connsiteX14" fmla="*/ 7886700 w 7886700"/>
              <a:gd name="connsiteY14" fmla="*/ 449303 h 898606"/>
              <a:gd name="connsiteX15" fmla="*/ 7886700 w 7886700"/>
              <a:gd name="connsiteY15" fmla="*/ 898606 h 898606"/>
              <a:gd name="connsiteX16" fmla="*/ 7150608 w 7886700"/>
              <a:gd name="connsiteY16" fmla="*/ 898606 h 898606"/>
              <a:gd name="connsiteX17" fmla="*/ 6651117 w 7886700"/>
              <a:gd name="connsiteY17" fmla="*/ 898606 h 898606"/>
              <a:gd name="connsiteX18" fmla="*/ 6072759 w 7886700"/>
              <a:gd name="connsiteY18" fmla="*/ 898606 h 898606"/>
              <a:gd name="connsiteX19" fmla="*/ 5415534 w 7886700"/>
              <a:gd name="connsiteY19" fmla="*/ 898606 h 898606"/>
              <a:gd name="connsiteX20" fmla="*/ 4994910 w 7886700"/>
              <a:gd name="connsiteY20" fmla="*/ 898606 h 898606"/>
              <a:gd name="connsiteX21" fmla="*/ 4337685 w 7886700"/>
              <a:gd name="connsiteY21" fmla="*/ 898606 h 898606"/>
              <a:gd name="connsiteX22" fmla="*/ 3680460 w 7886700"/>
              <a:gd name="connsiteY22" fmla="*/ 898606 h 898606"/>
              <a:gd name="connsiteX23" fmla="*/ 3180969 w 7886700"/>
              <a:gd name="connsiteY23" fmla="*/ 898606 h 898606"/>
              <a:gd name="connsiteX24" fmla="*/ 2760345 w 7886700"/>
              <a:gd name="connsiteY24" fmla="*/ 898606 h 898606"/>
              <a:gd name="connsiteX25" fmla="*/ 2181987 w 7886700"/>
              <a:gd name="connsiteY25" fmla="*/ 898606 h 898606"/>
              <a:gd name="connsiteX26" fmla="*/ 1367028 w 7886700"/>
              <a:gd name="connsiteY26" fmla="*/ 898606 h 898606"/>
              <a:gd name="connsiteX27" fmla="*/ 788670 w 7886700"/>
              <a:gd name="connsiteY27" fmla="*/ 898606 h 898606"/>
              <a:gd name="connsiteX28" fmla="*/ 0 w 7886700"/>
              <a:gd name="connsiteY28" fmla="*/ 898606 h 898606"/>
              <a:gd name="connsiteX29" fmla="*/ 0 w 7886700"/>
              <a:gd name="connsiteY29" fmla="*/ 440317 h 898606"/>
              <a:gd name="connsiteX30" fmla="*/ 0 w 7886700"/>
              <a:gd name="connsiteY30" fmla="*/ 0 h 89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86700" h="898606" fill="none" extrusionOk="0">
                <a:moveTo>
                  <a:pt x="0" y="0"/>
                </a:moveTo>
                <a:cubicBezTo>
                  <a:pt x="195292" y="-21074"/>
                  <a:pt x="336224" y="12306"/>
                  <a:pt x="578358" y="0"/>
                </a:cubicBezTo>
                <a:cubicBezTo>
                  <a:pt x="820492" y="-12306"/>
                  <a:pt x="1021439" y="-3393"/>
                  <a:pt x="1314450" y="0"/>
                </a:cubicBezTo>
                <a:cubicBezTo>
                  <a:pt x="1607461" y="3393"/>
                  <a:pt x="1664131" y="10189"/>
                  <a:pt x="1813941" y="0"/>
                </a:cubicBezTo>
                <a:cubicBezTo>
                  <a:pt x="1963751" y="-10189"/>
                  <a:pt x="2181052" y="8295"/>
                  <a:pt x="2471166" y="0"/>
                </a:cubicBezTo>
                <a:cubicBezTo>
                  <a:pt x="2761280" y="-8295"/>
                  <a:pt x="2742339" y="-8290"/>
                  <a:pt x="2891790" y="0"/>
                </a:cubicBezTo>
                <a:cubicBezTo>
                  <a:pt x="3041241" y="8290"/>
                  <a:pt x="3426953" y="31820"/>
                  <a:pt x="3706749" y="0"/>
                </a:cubicBezTo>
                <a:cubicBezTo>
                  <a:pt x="3986545" y="-31820"/>
                  <a:pt x="3929874" y="-485"/>
                  <a:pt x="4127373" y="0"/>
                </a:cubicBezTo>
                <a:cubicBezTo>
                  <a:pt x="4324872" y="485"/>
                  <a:pt x="4497687" y="-2027"/>
                  <a:pt x="4626864" y="0"/>
                </a:cubicBezTo>
                <a:cubicBezTo>
                  <a:pt x="4756041" y="2027"/>
                  <a:pt x="5009808" y="-13914"/>
                  <a:pt x="5284089" y="0"/>
                </a:cubicBezTo>
                <a:cubicBezTo>
                  <a:pt x="5558370" y="13914"/>
                  <a:pt x="5682373" y="-15850"/>
                  <a:pt x="6020181" y="0"/>
                </a:cubicBezTo>
                <a:cubicBezTo>
                  <a:pt x="6357989" y="15850"/>
                  <a:pt x="6326190" y="6280"/>
                  <a:pt x="6598539" y="0"/>
                </a:cubicBezTo>
                <a:cubicBezTo>
                  <a:pt x="6870888" y="-6280"/>
                  <a:pt x="6920085" y="-2213"/>
                  <a:pt x="7098030" y="0"/>
                </a:cubicBezTo>
                <a:cubicBezTo>
                  <a:pt x="7275975" y="2213"/>
                  <a:pt x="7521648" y="29230"/>
                  <a:pt x="7886700" y="0"/>
                </a:cubicBezTo>
                <a:cubicBezTo>
                  <a:pt x="7884721" y="108245"/>
                  <a:pt x="7898948" y="338295"/>
                  <a:pt x="7886700" y="449303"/>
                </a:cubicBezTo>
                <a:cubicBezTo>
                  <a:pt x="7874452" y="560311"/>
                  <a:pt x="7866198" y="726180"/>
                  <a:pt x="7886700" y="898606"/>
                </a:cubicBezTo>
                <a:cubicBezTo>
                  <a:pt x="7678853" y="874656"/>
                  <a:pt x="7460024" y="887112"/>
                  <a:pt x="7150608" y="898606"/>
                </a:cubicBezTo>
                <a:cubicBezTo>
                  <a:pt x="6841192" y="910100"/>
                  <a:pt x="6825168" y="907546"/>
                  <a:pt x="6651117" y="898606"/>
                </a:cubicBezTo>
                <a:cubicBezTo>
                  <a:pt x="6477066" y="889666"/>
                  <a:pt x="6338245" y="897915"/>
                  <a:pt x="6072759" y="898606"/>
                </a:cubicBezTo>
                <a:cubicBezTo>
                  <a:pt x="5807273" y="899297"/>
                  <a:pt x="5675761" y="870279"/>
                  <a:pt x="5415534" y="898606"/>
                </a:cubicBezTo>
                <a:cubicBezTo>
                  <a:pt x="5155307" y="926933"/>
                  <a:pt x="5176474" y="877755"/>
                  <a:pt x="4994910" y="898606"/>
                </a:cubicBezTo>
                <a:cubicBezTo>
                  <a:pt x="4813346" y="919457"/>
                  <a:pt x="4501069" y="884830"/>
                  <a:pt x="4337685" y="898606"/>
                </a:cubicBezTo>
                <a:cubicBezTo>
                  <a:pt x="4174301" y="912382"/>
                  <a:pt x="3931716" y="884060"/>
                  <a:pt x="3680460" y="898606"/>
                </a:cubicBezTo>
                <a:cubicBezTo>
                  <a:pt x="3429205" y="913152"/>
                  <a:pt x="3338025" y="903618"/>
                  <a:pt x="3180969" y="898606"/>
                </a:cubicBezTo>
                <a:cubicBezTo>
                  <a:pt x="3023913" y="893594"/>
                  <a:pt x="2936236" y="907549"/>
                  <a:pt x="2760345" y="898606"/>
                </a:cubicBezTo>
                <a:cubicBezTo>
                  <a:pt x="2584454" y="889663"/>
                  <a:pt x="2356790" y="891915"/>
                  <a:pt x="2181987" y="898606"/>
                </a:cubicBezTo>
                <a:cubicBezTo>
                  <a:pt x="2007184" y="905297"/>
                  <a:pt x="1562870" y="863112"/>
                  <a:pt x="1367028" y="898606"/>
                </a:cubicBezTo>
                <a:cubicBezTo>
                  <a:pt x="1171186" y="934100"/>
                  <a:pt x="1069898" y="902727"/>
                  <a:pt x="788670" y="898606"/>
                </a:cubicBezTo>
                <a:cubicBezTo>
                  <a:pt x="507442" y="894485"/>
                  <a:pt x="223432" y="865317"/>
                  <a:pt x="0" y="898606"/>
                </a:cubicBezTo>
                <a:cubicBezTo>
                  <a:pt x="22844" y="752400"/>
                  <a:pt x="-9782" y="627885"/>
                  <a:pt x="0" y="440317"/>
                </a:cubicBezTo>
                <a:cubicBezTo>
                  <a:pt x="9782" y="252749"/>
                  <a:pt x="-3553" y="147521"/>
                  <a:pt x="0" y="0"/>
                </a:cubicBezTo>
                <a:close/>
              </a:path>
              <a:path w="7886700" h="898606" stroke="0" extrusionOk="0">
                <a:moveTo>
                  <a:pt x="0" y="0"/>
                </a:moveTo>
                <a:cubicBezTo>
                  <a:pt x="122704" y="14500"/>
                  <a:pt x="317424" y="3930"/>
                  <a:pt x="499491" y="0"/>
                </a:cubicBezTo>
                <a:cubicBezTo>
                  <a:pt x="681558" y="-3930"/>
                  <a:pt x="919994" y="31237"/>
                  <a:pt x="1314450" y="0"/>
                </a:cubicBezTo>
                <a:cubicBezTo>
                  <a:pt x="1708906" y="-31237"/>
                  <a:pt x="1647307" y="14438"/>
                  <a:pt x="1735074" y="0"/>
                </a:cubicBezTo>
                <a:cubicBezTo>
                  <a:pt x="1822841" y="-14438"/>
                  <a:pt x="2274496" y="6385"/>
                  <a:pt x="2550033" y="0"/>
                </a:cubicBezTo>
                <a:cubicBezTo>
                  <a:pt x="2825570" y="-6385"/>
                  <a:pt x="2990687" y="8444"/>
                  <a:pt x="3286125" y="0"/>
                </a:cubicBezTo>
                <a:cubicBezTo>
                  <a:pt x="3581563" y="-8444"/>
                  <a:pt x="3668821" y="21012"/>
                  <a:pt x="3785616" y="0"/>
                </a:cubicBezTo>
                <a:cubicBezTo>
                  <a:pt x="3902411" y="-21012"/>
                  <a:pt x="4194431" y="-25005"/>
                  <a:pt x="4363974" y="0"/>
                </a:cubicBezTo>
                <a:cubicBezTo>
                  <a:pt x="4533517" y="25005"/>
                  <a:pt x="4742928" y="-7804"/>
                  <a:pt x="4863465" y="0"/>
                </a:cubicBezTo>
                <a:cubicBezTo>
                  <a:pt x="4984002" y="7804"/>
                  <a:pt x="5316896" y="15003"/>
                  <a:pt x="5520690" y="0"/>
                </a:cubicBezTo>
                <a:cubicBezTo>
                  <a:pt x="5724485" y="-15003"/>
                  <a:pt x="5971797" y="7127"/>
                  <a:pt x="6335649" y="0"/>
                </a:cubicBezTo>
                <a:cubicBezTo>
                  <a:pt x="6699501" y="-7127"/>
                  <a:pt x="6649666" y="-6972"/>
                  <a:pt x="6756273" y="0"/>
                </a:cubicBezTo>
                <a:cubicBezTo>
                  <a:pt x="6862880" y="6972"/>
                  <a:pt x="7550410" y="-48378"/>
                  <a:pt x="7886700" y="0"/>
                </a:cubicBezTo>
                <a:cubicBezTo>
                  <a:pt x="7882019" y="111801"/>
                  <a:pt x="7876831" y="271665"/>
                  <a:pt x="7886700" y="422345"/>
                </a:cubicBezTo>
                <a:cubicBezTo>
                  <a:pt x="7896569" y="573026"/>
                  <a:pt x="7907020" y="694044"/>
                  <a:pt x="7886700" y="898606"/>
                </a:cubicBezTo>
                <a:cubicBezTo>
                  <a:pt x="7747996" y="930222"/>
                  <a:pt x="7472638" y="868425"/>
                  <a:pt x="7229475" y="898606"/>
                </a:cubicBezTo>
                <a:cubicBezTo>
                  <a:pt x="6986313" y="928787"/>
                  <a:pt x="6878421" y="880582"/>
                  <a:pt x="6572250" y="898606"/>
                </a:cubicBezTo>
                <a:cubicBezTo>
                  <a:pt x="6266079" y="916630"/>
                  <a:pt x="6274525" y="892700"/>
                  <a:pt x="6151626" y="898606"/>
                </a:cubicBezTo>
                <a:cubicBezTo>
                  <a:pt x="6028727" y="904512"/>
                  <a:pt x="5873470" y="891715"/>
                  <a:pt x="5652135" y="898606"/>
                </a:cubicBezTo>
                <a:cubicBezTo>
                  <a:pt x="5430800" y="905497"/>
                  <a:pt x="5370996" y="882266"/>
                  <a:pt x="5152644" y="898606"/>
                </a:cubicBezTo>
                <a:cubicBezTo>
                  <a:pt x="4934292" y="914946"/>
                  <a:pt x="4789638" y="923991"/>
                  <a:pt x="4574286" y="898606"/>
                </a:cubicBezTo>
                <a:cubicBezTo>
                  <a:pt x="4358934" y="873221"/>
                  <a:pt x="4277605" y="915043"/>
                  <a:pt x="4153662" y="898606"/>
                </a:cubicBezTo>
                <a:cubicBezTo>
                  <a:pt x="4029719" y="882169"/>
                  <a:pt x="3761634" y="913647"/>
                  <a:pt x="3575304" y="898606"/>
                </a:cubicBezTo>
                <a:cubicBezTo>
                  <a:pt x="3388974" y="883565"/>
                  <a:pt x="2977800" y="938274"/>
                  <a:pt x="2760345" y="898606"/>
                </a:cubicBezTo>
                <a:cubicBezTo>
                  <a:pt x="2542890" y="858938"/>
                  <a:pt x="2283708" y="876132"/>
                  <a:pt x="2103120" y="898606"/>
                </a:cubicBezTo>
                <a:cubicBezTo>
                  <a:pt x="1922533" y="921080"/>
                  <a:pt x="1782115" y="876537"/>
                  <a:pt x="1524762" y="898606"/>
                </a:cubicBezTo>
                <a:cubicBezTo>
                  <a:pt x="1267409" y="920675"/>
                  <a:pt x="1295275" y="906150"/>
                  <a:pt x="1104138" y="898606"/>
                </a:cubicBezTo>
                <a:cubicBezTo>
                  <a:pt x="913001" y="891062"/>
                  <a:pt x="367820" y="865925"/>
                  <a:pt x="0" y="898606"/>
                </a:cubicBezTo>
                <a:cubicBezTo>
                  <a:pt x="8530" y="790428"/>
                  <a:pt x="-19458" y="589111"/>
                  <a:pt x="0" y="476261"/>
                </a:cubicBezTo>
                <a:cubicBezTo>
                  <a:pt x="19458" y="363412"/>
                  <a:pt x="-7196" y="134630"/>
                  <a:pt x="0" y="0"/>
                </a:cubicBezTo>
                <a:close/>
              </a:path>
            </a:pathLst>
          </a:custGeom>
          <a:ln w="38100">
            <a:solidFill>
              <a:srgbClr val="005E8E"/>
            </a:solidFill>
            <a:extLst>
              <a:ext uri="{C807C97D-BFC1-408E-A445-0C87EB9F89A2}">
                <ask:lineSketchStyleProps xmlns:ask="http://schemas.microsoft.com/office/drawing/2018/sketchyshapes" sd="971909512">
                  <ask:type>
                    <ask:lineSketchFreehand/>
                  </ask:type>
                </ask:lineSketchStyleProps>
              </a:ext>
            </a:extLst>
          </a:ln>
        </p:spPr>
        <p:txBody>
          <a:bodyPr>
            <a:normAutofit/>
          </a:bodyPr>
          <a:lstStyle>
            <a:lvl1pPr>
              <a:defRPr sz="4000" b="1">
                <a:solidFill>
                  <a:srgbClr val="005E8E"/>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2114549"/>
            <a:ext cx="3886200" cy="4062413"/>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2114549"/>
            <a:ext cx="3886200" cy="4062414"/>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4D8427B9-7570-4D50-9A1B-571BB5D3B2A7}"/>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97429215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8650" y="944221"/>
            <a:ext cx="7886700" cy="1022352"/>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7459" y="1966573"/>
            <a:ext cx="3868340" cy="823912"/>
          </a:xfrm>
          <a:solidFill>
            <a:srgbClr val="005E8E"/>
          </a:solidFill>
        </p:spPr>
        <p:txBody>
          <a:bodyPr anchor="b"/>
          <a:lstStyle>
            <a:lvl1pPr marL="0" indent="0">
              <a:buNone/>
              <a:defRPr sz="2400" b="1"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873829"/>
            <a:ext cx="3868340" cy="3315834"/>
          </a:xfrm>
        </p:spPr>
        <p:txBody>
          <a:bodyPr/>
          <a:lstStyle>
            <a:lvl1pPr>
              <a:lnSpc>
                <a:spcPct val="100000"/>
              </a:lnSpc>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7959" y="1966573"/>
            <a:ext cx="3887391" cy="823912"/>
          </a:xfrm>
          <a:solidFill>
            <a:srgbClr val="005E8E"/>
          </a:solidFill>
        </p:spPr>
        <p:txBody>
          <a:bodyPr anchor="b"/>
          <a:lstStyle>
            <a:lvl1pPr marL="0" indent="0">
              <a:buNone/>
              <a:defRPr sz="2400" b="1"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873827"/>
            <a:ext cx="3887391" cy="3315835"/>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25768BDF-CF8C-4E6A-B64D-4BAED37CF42E}"/>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163497309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001941"/>
            <a:ext cx="7886700" cy="1325563"/>
          </a:xfrm>
        </p:spPr>
        <p:txBody>
          <a:bodyPr>
            <a:normAutofit/>
          </a:bodyPr>
          <a:lstStyle>
            <a:lvl1pPr>
              <a:defRPr sz="4000" b="1">
                <a:solidFill>
                  <a:srgbClr val="005E8E"/>
                </a:solidFill>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09BEDAF7-EDB4-4016-918B-530B329B1011}"/>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151616117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7CAF8D5-8C09-46D3-AF32-2EB2FE3A7DEF}"/>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3085827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7459" y="1048871"/>
            <a:ext cx="2949178" cy="1375922"/>
          </a:xfrm>
        </p:spPr>
        <p:txBody>
          <a:bodyPr anchor="b"/>
          <a:lstStyle>
            <a:lvl1pPr>
              <a:defRPr sz="3200" b="1">
                <a:solidFill>
                  <a:srgbClr val="005E8E"/>
                </a:solidFill>
              </a:defRPr>
            </a:lvl1pPr>
          </a:lstStyle>
          <a:p>
            <a:r>
              <a:rPr lang="en-US"/>
              <a:t>Click to edit Master title style</a:t>
            </a:r>
            <a:endParaRPr lang="en-US" dirty="0"/>
          </a:p>
        </p:txBody>
      </p:sp>
      <p:sp>
        <p:nvSpPr>
          <p:cNvPr id="3" name="Content Placeholder 2"/>
          <p:cNvSpPr>
            <a:spLocks noGrp="1"/>
          </p:cNvSpPr>
          <p:nvPr>
            <p:ph idx="1"/>
          </p:nvPr>
        </p:nvSpPr>
        <p:spPr>
          <a:xfrm>
            <a:off x="3887391" y="1048871"/>
            <a:ext cx="4629150" cy="5090672"/>
          </a:xfrm>
        </p:spPr>
        <p:txBody>
          <a:bodyPr/>
          <a:lstStyle>
            <a:lvl1pPr>
              <a:defRPr sz="2400"/>
            </a:lvl1pPr>
            <a:lvl2pPr>
              <a:defRPr sz="2400"/>
            </a:lvl2pPr>
            <a:lvl3pPr>
              <a:defRPr sz="2200"/>
            </a:lvl3pPr>
            <a:lvl4pPr>
              <a:defRPr sz="2200"/>
            </a:lvl4pPr>
            <a:lvl5pPr>
              <a:defRPr sz="2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582471"/>
            <a:ext cx="2949178" cy="3557072"/>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Slide Number Placeholder 5">
            <a:extLst>
              <a:ext uri="{FF2B5EF4-FFF2-40B4-BE49-F238E27FC236}">
                <a16:creationId xmlns:a16="http://schemas.microsoft.com/office/drawing/2014/main" id="{EA9B1BD2-9498-4D9E-A752-27AD4491298C}"/>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237475525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45142"/>
            <a:ext cx="7886700" cy="10776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2212521"/>
            <a:ext cx="7886700" cy="39644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E324CDE4-C7C6-433A-8DD4-DA42A6990985}"/>
              </a:ext>
            </a:extLst>
          </p:cNvPr>
          <p:cNvSpPr>
            <a:spLocks noGrp="1"/>
          </p:cNvSpPr>
          <p:nvPr>
            <p:ph type="sldNum" sz="quarter" idx="4"/>
          </p:nvPr>
        </p:nvSpPr>
        <p:spPr>
          <a:xfrm>
            <a:off x="3543300" y="6356351"/>
            <a:ext cx="2057400" cy="365125"/>
          </a:xfrm>
          <a:prstGeom prst="rect">
            <a:avLst/>
          </a:prstGeom>
        </p:spPr>
        <p:txBody>
          <a:bodyPr/>
          <a:lstStyle>
            <a:lvl1pPr algn="ctr">
              <a:defRPr>
                <a:solidFill>
                  <a:schemeClr val="bg1"/>
                </a:solidFill>
              </a:defRPr>
            </a:lvl1pPr>
          </a:lstStyle>
          <a:p>
            <a:fld id="{DCF8A3FA-4EB1-4A10-9AFE-2313F8D14348}" type="slidenum">
              <a:rPr lang="en-GB" smtClean="0"/>
              <a:pPr/>
              <a:t>‹#›</a:t>
            </a:fld>
            <a:endParaRPr lang="en-GB" dirty="0"/>
          </a:p>
        </p:txBody>
      </p:sp>
      <p:sp>
        <p:nvSpPr>
          <p:cNvPr id="6" name="Rectangle 5">
            <a:extLst>
              <a:ext uri="{FF2B5EF4-FFF2-40B4-BE49-F238E27FC236}">
                <a16:creationId xmlns:a16="http://schemas.microsoft.com/office/drawing/2014/main" id="{FD1173DA-BDDC-4E92-BF95-4C5F0ABC8863}"/>
              </a:ext>
            </a:extLst>
          </p:cNvPr>
          <p:cNvSpPr/>
          <p:nvPr userDrawn="1"/>
        </p:nvSpPr>
        <p:spPr>
          <a:xfrm>
            <a:off x="0" y="-26988"/>
            <a:ext cx="9144000"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7" name="Picture 4">
            <a:extLst>
              <a:ext uri="{FF2B5EF4-FFF2-40B4-BE49-F238E27FC236}">
                <a16:creationId xmlns:a16="http://schemas.microsoft.com/office/drawing/2014/main" id="{1E6F6678-56FA-4EF5-B113-1CEEFC808957}"/>
              </a:ext>
            </a:extLst>
          </p:cNvPr>
          <p:cNvPicPr>
            <a:picLocks noChangeAspect="1" noChangeArrowheads="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899" y="-22225"/>
            <a:ext cx="1322388" cy="107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a:extLst>
              <a:ext uri="{FF2B5EF4-FFF2-40B4-BE49-F238E27FC236}">
                <a16:creationId xmlns:a16="http://schemas.microsoft.com/office/drawing/2014/main" id="{021F69F5-2529-42C0-B2A5-D0A49D40D9B9}"/>
              </a:ext>
            </a:extLst>
          </p:cNvPr>
          <p:cNvSpPr/>
          <p:nvPr userDrawn="1"/>
        </p:nvSpPr>
        <p:spPr>
          <a:xfrm>
            <a:off x="0" y="6588125"/>
            <a:ext cx="9144000"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a:defRPr/>
            </a:pPr>
            <a:endParaRPr lang="en-GB" dirty="0"/>
          </a:p>
        </p:txBody>
      </p:sp>
      <p:sp>
        <p:nvSpPr>
          <p:cNvPr id="9" name="Rectangle 11">
            <a:extLst>
              <a:ext uri="{FF2B5EF4-FFF2-40B4-BE49-F238E27FC236}">
                <a16:creationId xmlns:a16="http://schemas.microsoft.com/office/drawing/2014/main" id="{7A0021B7-4D3E-4AED-B1FE-3404DFC6E21E}"/>
              </a:ext>
            </a:extLst>
          </p:cNvPr>
          <p:cNvSpPr>
            <a:spLocks noChangeArrowheads="1"/>
          </p:cNvSpPr>
          <p:nvPr userDrawn="1"/>
        </p:nvSpPr>
        <p:spPr bwMode="auto">
          <a:xfrm>
            <a:off x="-60382" y="6596936"/>
            <a:ext cx="321765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900" b="1" i="0" baseline="0" dirty="0">
                <a:solidFill>
                  <a:srgbClr val="FFFFFF"/>
                </a:solidFill>
                <a:latin typeface="Verdana" panose="020B0604030504040204" pitchFamily="34" charset="0"/>
                <a:ea typeface="Verdana" panose="020B0604030504040204" pitchFamily="34" charset="0"/>
              </a:rPr>
              <a:t>www.coe.int/cybercrime			</a:t>
            </a:r>
          </a:p>
        </p:txBody>
      </p:sp>
      <p:sp>
        <p:nvSpPr>
          <p:cNvPr id="10" name="Slide Number Placeholder 4">
            <a:extLst>
              <a:ext uri="{FF2B5EF4-FFF2-40B4-BE49-F238E27FC236}">
                <a16:creationId xmlns:a16="http://schemas.microsoft.com/office/drawing/2014/main" id="{96A88CFA-2DCC-46B7-97DC-06A767D4AC9E}"/>
              </a:ext>
            </a:extLst>
          </p:cNvPr>
          <p:cNvSpPr txBox="1">
            <a:spLocks/>
          </p:cNvSpPr>
          <p:nvPr userDrawn="1"/>
        </p:nvSpPr>
        <p:spPr>
          <a:xfrm>
            <a:off x="7086600" y="6588125"/>
            <a:ext cx="2057400" cy="285810"/>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9C04F3A-82BD-4011-AADB-1F79FD7DF4BC}" type="slidenum">
              <a:rPr lang="en-GB" sz="900" b="1" smtClean="0">
                <a:solidFill>
                  <a:schemeClr val="bg1"/>
                </a:solidFill>
                <a:latin typeface="Verdana" panose="020B0604030504040204" pitchFamily="34" charset="0"/>
                <a:ea typeface="Verdana" panose="020B0604030504040204" pitchFamily="34" charset="0"/>
              </a:rPr>
              <a:pPr algn="r"/>
              <a:t>‹#›</a:t>
            </a:fld>
            <a:endParaRPr lang="en-GB" sz="800"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30671580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76" r:id="rId15"/>
    <p:sldLayoutId id="2147483662" r:id="rId16"/>
    <p:sldLayoutId id="2147483672" r:id="rId17"/>
    <p:sldLayoutId id="2147483663" r:id="rId18"/>
    <p:sldLayoutId id="2147483664" r:id="rId19"/>
    <p:sldLayoutId id="2147483665" r:id="rId20"/>
    <p:sldLayoutId id="2147483666" r:id="rId21"/>
    <p:sldLayoutId id="2147483671" r:id="rId22"/>
    <p:sldLayoutId id="2147483681" r:id="rId23"/>
  </p:sldLayoutIdLst>
  <p:hf hdr="0" ftr="0" dt="0"/>
  <p:txStyles>
    <p:title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hyperlink" Target="mailto:matteo.lucchetti@coe.int"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EDF64B36-81D9-458A-A194-0F302FFF98F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lumMod val="100000"/>
                  </a:srgbClr>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eaLnBrk="1" hangingPunct="1">
              <a:defRPr/>
            </a:pPr>
            <a:endParaRPr lang="en-GB" dirty="0">
              <a:latin typeface="Calibri" charset="0"/>
              <a:ea typeface="ＭＳ Ｐゴシック" charset="0"/>
            </a:endParaRPr>
          </a:p>
        </p:txBody>
      </p:sp>
      <p:sp>
        <p:nvSpPr>
          <p:cNvPr id="2057" name="Rectangle 2">
            <a:extLst>
              <a:ext uri="{FF2B5EF4-FFF2-40B4-BE49-F238E27FC236}">
                <a16:creationId xmlns:a16="http://schemas.microsoft.com/office/drawing/2014/main" id="{D192EA30-54CE-4062-B518-E86D1D7BEC69}"/>
              </a:ext>
            </a:extLst>
          </p:cNvPr>
          <p:cNvSpPr>
            <a:spLocks noChangeArrowheads="1"/>
          </p:cNvSpPr>
          <p:nvPr/>
        </p:nvSpPr>
        <p:spPr bwMode="auto">
          <a:xfrm>
            <a:off x="268481" y="5282716"/>
            <a:ext cx="2827260" cy="5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en-US" sz="1600" b="1" dirty="0">
                <a:latin typeface="+mn-lt"/>
              </a:rPr>
              <a:t>Session 8</a:t>
            </a:r>
          </a:p>
          <a:p>
            <a:pPr algn="ctr">
              <a:buNone/>
            </a:pPr>
            <a:r>
              <a:rPr lang="en-US" sz="1400" b="1" dirty="0"/>
              <a:t>Phase 1: Investigation phase</a:t>
            </a:r>
            <a:endParaRPr lang="en-US" sz="1600" dirty="0"/>
          </a:p>
        </p:txBody>
      </p:sp>
      <p:sp>
        <p:nvSpPr>
          <p:cNvPr id="10" name="Rectangle 2">
            <a:extLst>
              <a:ext uri="{FF2B5EF4-FFF2-40B4-BE49-F238E27FC236}">
                <a16:creationId xmlns:a16="http://schemas.microsoft.com/office/drawing/2014/main" id="{DF1503B2-B0B3-4330-9439-3D5954CA1625}"/>
              </a:ext>
            </a:extLst>
          </p:cNvPr>
          <p:cNvSpPr>
            <a:spLocks noChangeArrowheads="1"/>
          </p:cNvSpPr>
          <p:nvPr/>
        </p:nvSpPr>
        <p:spPr bwMode="auto">
          <a:xfrm>
            <a:off x="268481" y="3039438"/>
            <a:ext cx="60221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a:buNone/>
            </a:pPr>
            <a:r>
              <a:rPr lang="en-US" sz="2800" b="1" dirty="0"/>
              <a:t>Advanced Cybercrime and Electronic Evidence Training Course for Prosecutors and Judges </a:t>
            </a:r>
            <a:endParaRPr lang="en-US"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a:solidFill>
                  <a:schemeClr val="bg1"/>
                </a:solidFill>
                <a:latin typeface="Verdana" charset="0"/>
                <a:cs typeface="Verdana" charset="0"/>
              </a:rPr>
              <a:t>Investigation of the material</a:t>
            </a:r>
            <a:endParaRPr lang="en-GB" sz="2000" dirty="0">
              <a:solidFill>
                <a:schemeClr val="bg1"/>
              </a:solidFill>
              <a:latin typeface="Verdana" charset="0"/>
              <a:cs typeface="Verdana" charset="0"/>
            </a:endParaRPr>
          </a:p>
        </p:txBody>
      </p:sp>
      <p:sp>
        <p:nvSpPr>
          <p:cNvPr id="13" name="Content Placeholder 13">
            <a:extLst>
              <a:ext uri="{FF2B5EF4-FFF2-40B4-BE49-F238E27FC236}">
                <a16:creationId xmlns:a16="http://schemas.microsoft.com/office/drawing/2014/main" id="{667B9D7B-603D-4025-AB43-1A490F9DDFD9}"/>
              </a:ext>
            </a:extLst>
          </p:cNvPr>
          <p:cNvSpPr txBox="1">
            <a:spLocks/>
          </p:cNvSpPr>
          <p:nvPr/>
        </p:nvSpPr>
        <p:spPr>
          <a:xfrm>
            <a:off x="457200" y="1096715"/>
            <a:ext cx="8229600" cy="5438264"/>
          </a:xfrm>
          <a:prstGeom prst="rect">
            <a:avLst/>
          </a:prstGeom>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a:t>Financial framework:</a:t>
            </a:r>
          </a:p>
          <a:p>
            <a:pPr>
              <a:buFont typeface="Wingdings" pitchFamily="2" charset="2"/>
              <a:buChar char="Ø"/>
            </a:pPr>
            <a:r>
              <a:rPr lang="en-US" sz="2200" b="1" dirty="0">
                <a:solidFill>
                  <a:srgbClr val="FF0000"/>
                </a:solidFill>
              </a:rPr>
              <a:t>Material to be used:</a:t>
            </a:r>
          </a:p>
          <a:p>
            <a:r>
              <a:rPr lang="en-US" sz="2200" dirty="0"/>
              <a:t>FBA-UBP Contract;</a:t>
            </a:r>
          </a:p>
          <a:p>
            <a:pPr lvl="0"/>
            <a:r>
              <a:rPr lang="en-US" sz="2200" dirty="0"/>
              <a:t>UBP pro-forma invoice;</a:t>
            </a:r>
          </a:p>
          <a:p>
            <a:pPr lvl="0"/>
            <a:r>
              <a:rPr lang="en-US" sz="2200" dirty="0"/>
              <a:t>FBA Bank Statement;</a:t>
            </a:r>
          </a:p>
          <a:p>
            <a:r>
              <a:rPr lang="en-US" sz="2200" dirty="0"/>
              <a:t>UBP Bank Statement</a:t>
            </a:r>
          </a:p>
          <a:p>
            <a:r>
              <a:rPr lang="en-US" sz="2200" dirty="0"/>
              <a:t>E-mail’s 3-8</a:t>
            </a:r>
          </a:p>
          <a:p>
            <a:pPr>
              <a:buFont typeface="Wingdings" pitchFamily="2" charset="2"/>
              <a:buChar char="Ø"/>
            </a:pPr>
            <a:r>
              <a:rPr lang="en-US" sz="2200" b="1" dirty="0">
                <a:solidFill>
                  <a:srgbClr val="FF0000"/>
                </a:solidFill>
              </a:rPr>
              <a:t>Leading questions:</a:t>
            </a:r>
          </a:p>
          <a:p>
            <a:pPr lvl="0"/>
            <a:r>
              <a:rPr lang="en-US" sz="2200" i="1" dirty="0"/>
              <a:t>What are the main substantive articles of the Contract?</a:t>
            </a:r>
            <a:endParaRPr lang="en-US" sz="2200" dirty="0"/>
          </a:p>
          <a:p>
            <a:pPr lvl="0"/>
            <a:r>
              <a:rPr lang="en-US" sz="2200" i="1" dirty="0"/>
              <a:t>How and when advance payment was transferred?</a:t>
            </a:r>
            <a:endParaRPr lang="en-US" sz="2200" dirty="0"/>
          </a:p>
          <a:p>
            <a:pPr lvl="0"/>
            <a:r>
              <a:rPr lang="en-US" sz="2200" i="1" dirty="0"/>
              <a:t>Was the transfer done without problems and why?</a:t>
            </a:r>
            <a:endParaRPr lang="en-US" sz="2200" dirty="0"/>
          </a:p>
          <a:p>
            <a:pPr lvl="0"/>
            <a:r>
              <a:rPr lang="en-US" sz="2200" i="1" dirty="0"/>
              <a:t>Was there a possibility that transfer was monitored by uninvited party?</a:t>
            </a:r>
            <a:endParaRPr lang="en-US" sz="2200" dirty="0"/>
          </a:p>
          <a:p>
            <a:endParaRPr lang="en-US" sz="2400" dirty="0"/>
          </a:p>
        </p:txBody>
      </p:sp>
    </p:spTree>
    <p:extLst>
      <p:ext uri="{BB962C8B-B14F-4D97-AF65-F5344CB8AC3E}">
        <p14:creationId xmlns:p14="http://schemas.microsoft.com/office/powerpoint/2010/main" val="316219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a:solidFill>
                  <a:schemeClr val="bg1"/>
                </a:solidFill>
                <a:latin typeface="Verdana" charset="0"/>
                <a:cs typeface="Verdana" charset="0"/>
              </a:rPr>
              <a:t>Investigation of the material</a:t>
            </a:r>
            <a:endParaRPr lang="en-GB" sz="2000" dirty="0">
              <a:solidFill>
                <a:schemeClr val="bg1"/>
              </a:solidFill>
              <a:latin typeface="Verdana" charset="0"/>
              <a:cs typeface="Verdana" charset="0"/>
            </a:endParaRPr>
          </a:p>
        </p:txBody>
      </p:sp>
      <p:sp>
        <p:nvSpPr>
          <p:cNvPr id="13" name="Content Placeholder 13">
            <a:extLst>
              <a:ext uri="{FF2B5EF4-FFF2-40B4-BE49-F238E27FC236}">
                <a16:creationId xmlns:a16="http://schemas.microsoft.com/office/drawing/2014/main" id="{667B9D7B-603D-4025-AB43-1A490F9DDFD9}"/>
              </a:ext>
            </a:extLst>
          </p:cNvPr>
          <p:cNvSpPr txBox="1">
            <a:spLocks/>
          </p:cNvSpPr>
          <p:nvPr/>
        </p:nvSpPr>
        <p:spPr>
          <a:xfrm>
            <a:off x="457200" y="1229236"/>
            <a:ext cx="8229600" cy="5438264"/>
          </a:xfrm>
          <a:prstGeom prst="rect">
            <a:avLst/>
          </a:prstGeom>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000" b="1" dirty="0"/>
              <a:t>Start of actual perpetration and investigation key point:</a:t>
            </a:r>
            <a:r>
              <a:rPr lang="en-US" sz="2000" dirty="0"/>
              <a:t> </a:t>
            </a:r>
          </a:p>
          <a:p>
            <a:pPr>
              <a:buFont typeface="Wingdings" pitchFamily="2" charset="2"/>
              <a:buChar char="Ø"/>
            </a:pPr>
            <a:r>
              <a:rPr lang="en-US" sz="2000" b="1" dirty="0">
                <a:solidFill>
                  <a:srgbClr val="FF0000"/>
                </a:solidFill>
              </a:rPr>
              <a:t>Main facts: </a:t>
            </a:r>
            <a:endParaRPr lang="en-US" sz="2000" dirty="0">
              <a:solidFill>
                <a:srgbClr val="FF0000"/>
              </a:solidFill>
            </a:endParaRPr>
          </a:p>
          <a:p>
            <a:pPr lvl="0"/>
            <a:r>
              <a:rPr lang="en-US" sz="2000" i="1" dirty="0"/>
              <a:t>Actual printing of paper material was done and UBP notified about that fact FBA requesting due payment;</a:t>
            </a:r>
            <a:endParaRPr lang="en-US" sz="2000" dirty="0"/>
          </a:p>
          <a:p>
            <a:pPr lvl="0"/>
            <a:r>
              <a:rPr lang="en-US" sz="2000" i="1" dirty="0"/>
              <a:t>Infiltrated member of organized crime group by use of spyware detected final moments of the business closure;</a:t>
            </a:r>
            <a:endParaRPr lang="en-US" sz="2000" dirty="0"/>
          </a:p>
          <a:p>
            <a:pPr lvl="0"/>
            <a:r>
              <a:rPr lang="en-US" sz="2000" i="1" dirty="0"/>
              <a:t>Group registered “dummy” company in </a:t>
            </a:r>
            <a:r>
              <a:rPr lang="en-US" sz="2000" i="1" dirty="0" err="1"/>
              <a:t>Ostland</a:t>
            </a:r>
            <a:r>
              <a:rPr lang="en-US" sz="2000" i="1" dirty="0"/>
              <a:t> and opened company bank account in that country with  branch of the bank used in regular operations of UBP in Norland;</a:t>
            </a:r>
            <a:endParaRPr lang="en-US" sz="2000" dirty="0"/>
          </a:p>
          <a:p>
            <a:pPr lvl="0"/>
            <a:r>
              <a:rPr lang="en-US" sz="2000" i="1" dirty="0"/>
              <a:t>False documentation, including main pieces of it – false invoice, e-mail server and e-mails, was prepared;</a:t>
            </a:r>
            <a:endParaRPr lang="en-US" sz="2000" dirty="0"/>
          </a:p>
          <a:p>
            <a:pPr lvl="0"/>
            <a:r>
              <a:rPr lang="en-US" sz="2000" i="1" dirty="0"/>
              <a:t>Open SMTP server was leased and tested for sending false e-mail (or example of a webmail account with slight change in the name of the e-mail account can be used, depending on the trainer skills);</a:t>
            </a:r>
            <a:endParaRPr lang="en-US" sz="2000" dirty="0"/>
          </a:p>
          <a:p>
            <a:endParaRPr lang="en-US" sz="2000" dirty="0"/>
          </a:p>
        </p:txBody>
      </p:sp>
    </p:spTree>
    <p:extLst>
      <p:ext uri="{BB962C8B-B14F-4D97-AF65-F5344CB8AC3E}">
        <p14:creationId xmlns:p14="http://schemas.microsoft.com/office/powerpoint/2010/main" val="390633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a:solidFill>
                  <a:schemeClr val="bg1"/>
                </a:solidFill>
                <a:latin typeface="Verdana" charset="0"/>
                <a:cs typeface="Verdana" charset="0"/>
              </a:rPr>
              <a:t>Investigation of the material</a:t>
            </a:r>
            <a:endParaRPr lang="en-GB" sz="2000" dirty="0">
              <a:solidFill>
                <a:schemeClr val="bg1"/>
              </a:solidFill>
              <a:latin typeface="Verdana" charset="0"/>
              <a:cs typeface="Verdana" charset="0"/>
            </a:endParaRPr>
          </a:p>
        </p:txBody>
      </p:sp>
      <p:sp>
        <p:nvSpPr>
          <p:cNvPr id="13" name="Content Placeholder 13">
            <a:extLst>
              <a:ext uri="{FF2B5EF4-FFF2-40B4-BE49-F238E27FC236}">
                <a16:creationId xmlns:a16="http://schemas.microsoft.com/office/drawing/2014/main" id="{667B9D7B-603D-4025-AB43-1A490F9DDFD9}"/>
              </a:ext>
            </a:extLst>
          </p:cNvPr>
          <p:cNvSpPr txBox="1">
            <a:spLocks/>
          </p:cNvSpPr>
          <p:nvPr/>
        </p:nvSpPr>
        <p:spPr>
          <a:xfrm>
            <a:off x="457200" y="1229236"/>
            <a:ext cx="8229600" cy="5438264"/>
          </a:xfrm>
          <a:prstGeom prst="rect">
            <a:avLst/>
          </a:prstGeom>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000" b="1" dirty="0"/>
              <a:t>Start of actual perpetration and investigation key point:</a:t>
            </a:r>
            <a:r>
              <a:rPr lang="en-US" sz="2000" dirty="0"/>
              <a:t> </a:t>
            </a:r>
          </a:p>
          <a:p>
            <a:pPr>
              <a:buFont typeface="Wingdings" pitchFamily="2" charset="2"/>
              <a:buChar char="Ø"/>
            </a:pPr>
            <a:r>
              <a:rPr lang="en-US" sz="2000" b="1" dirty="0">
                <a:solidFill>
                  <a:srgbClr val="FF0000"/>
                </a:solidFill>
              </a:rPr>
              <a:t>Main facts: </a:t>
            </a:r>
            <a:endParaRPr lang="en-US" sz="2000" dirty="0">
              <a:solidFill>
                <a:srgbClr val="FF0000"/>
              </a:solidFill>
            </a:endParaRPr>
          </a:p>
          <a:p>
            <a:pPr lvl="0"/>
            <a:r>
              <a:rPr lang="en-US" sz="2000" i="1" dirty="0"/>
              <a:t>Open SMTP mail server services were paid by Bitcoins (or in a webmail case example, without it);</a:t>
            </a:r>
            <a:endParaRPr lang="en-US" sz="2000" dirty="0"/>
          </a:p>
          <a:p>
            <a:pPr lvl="0"/>
            <a:r>
              <a:rPr lang="en-US" sz="2000" i="1" dirty="0"/>
              <a:t>False e-mail was prepared, including names of the actual financial people, details about contract and language which was previously used;</a:t>
            </a:r>
          </a:p>
          <a:p>
            <a:pPr>
              <a:buFont typeface="Wingdings" pitchFamily="2" charset="2"/>
              <a:buChar char="Ø"/>
            </a:pPr>
            <a:r>
              <a:rPr lang="en-US" sz="2000" b="1" dirty="0">
                <a:solidFill>
                  <a:srgbClr val="FF0000"/>
                </a:solidFill>
              </a:rPr>
              <a:t>Material to be used:</a:t>
            </a:r>
          </a:p>
          <a:p>
            <a:pPr lvl="0"/>
            <a:r>
              <a:rPr lang="en-US" sz="2000" dirty="0"/>
              <a:t>9</a:t>
            </a:r>
            <a:r>
              <a:rPr lang="en-US" sz="2000" baseline="30000" dirty="0"/>
              <a:t>th</a:t>
            </a:r>
            <a:r>
              <a:rPr lang="en-US" sz="2000" dirty="0"/>
              <a:t> e-mail;</a:t>
            </a:r>
          </a:p>
          <a:p>
            <a:pPr lvl="0"/>
            <a:r>
              <a:rPr lang="en-US" sz="2000" dirty="0"/>
              <a:t>10</a:t>
            </a:r>
            <a:r>
              <a:rPr lang="en-US" sz="2000" baseline="30000" dirty="0"/>
              <a:t>th</a:t>
            </a:r>
            <a:r>
              <a:rPr lang="en-US" sz="2000" dirty="0"/>
              <a:t> e-mail.</a:t>
            </a:r>
          </a:p>
          <a:p>
            <a:r>
              <a:rPr lang="en-US" sz="2000" dirty="0"/>
              <a:t>UBP false invoice</a:t>
            </a:r>
          </a:p>
          <a:p>
            <a:pPr lvl="0"/>
            <a:r>
              <a:rPr lang="en-US" sz="2000" dirty="0"/>
              <a:t>UBP dummy company registration in </a:t>
            </a:r>
            <a:r>
              <a:rPr lang="en-US" sz="2000" dirty="0" err="1"/>
              <a:t>Ostland</a:t>
            </a:r>
            <a:r>
              <a:rPr lang="en-US" sz="2000" dirty="0"/>
              <a:t>;</a:t>
            </a:r>
          </a:p>
          <a:p>
            <a:pPr lvl="0"/>
            <a:r>
              <a:rPr lang="en-US" sz="2000" dirty="0"/>
              <a:t>DSBN UBPO dummy company bank account registration in </a:t>
            </a:r>
            <a:r>
              <a:rPr lang="en-US" sz="2000" dirty="0" err="1"/>
              <a:t>Ostland</a:t>
            </a:r>
            <a:r>
              <a:rPr lang="en-US" sz="2000" dirty="0"/>
              <a:t>;</a:t>
            </a:r>
          </a:p>
        </p:txBody>
      </p:sp>
    </p:spTree>
    <p:extLst>
      <p:ext uri="{BB962C8B-B14F-4D97-AF65-F5344CB8AC3E}">
        <p14:creationId xmlns:p14="http://schemas.microsoft.com/office/powerpoint/2010/main" val="36380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a:solidFill>
                  <a:schemeClr val="bg1"/>
                </a:solidFill>
                <a:latin typeface="Verdana" charset="0"/>
                <a:cs typeface="Verdana" charset="0"/>
              </a:rPr>
              <a:t>Investigation of the material</a:t>
            </a:r>
            <a:endParaRPr lang="en-GB" sz="2000" dirty="0">
              <a:solidFill>
                <a:schemeClr val="bg1"/>
              </a:solidFill>
              <a:latin typeface="Verdana" charset="0"/>
              <a:cs typeface="Verdana" charset="0"/>
            </a:endParaRPr>
          </a:p>
        </p:txBody>
      </p:sp>
      <p:sp>
        <p:nvSpPr>
          <p:cNvPr id="13" name="Content Placeholder 13">
            <a:extLst>
              <a:ext uri="{FF2B5EF4-FFF2-40B4-BE49-F238E27FC236}">
                <a16:creationId xmlns:a16="http://schemas.microsoft.com/office/drawing/2014/main" id="{667B9D7B-603D-4025-AB43-1A490F9DDFD9}"/>
              </a:ext>
            </a:extLst>
          </p:cNvPr>
          <p:cNvSpPr txBox="1">
            <a:spLocks/>
          </p:cNvSpPr>
          <p:nvPr/>
        </p:nvSpPr>
        <p:spPr>
          <a:xfrm>
            <a:off x="457200" y="1229236"/>
            <a:ext cx="8229600" cy="5438264"/>
          </a:xfrm>
          <a:prstGeom prst="rect">
            <a:avLst/>
          </a:prstGeom>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b="1" dirty="0"/>
              <a:t>Start of actual perpetration and investigation key point:</a:t>
            </a:r>
            <a:r>
              <a:rPr lang="en-US" sz="2400" dirty="0"/>
              <a:t> </a:t>
            </a:r>
          </a:p>
          <a:p>
            <a:pPr>
              <a:buFont typeface="Wingdings" pitchFamily="2" charset="2"/>
              <a:buChar char="Ø"/>
            </a:pPr>
            <a:r>
              <a:rPr lang="en-US" sz="2200" b="1" dirty="0">
                <a:solidFill>
                  <a:srgbClr val="FF0000"/>
                </a:solidFill>
              </a:rPr>
              <a:t>Material to be used:</a:t>
            </a:r>
            <a:endParaRPr lang="en-US" sz="2200" dirty="0"/>
          </a:p>
          <a:p>
            <a:pPr lvl="0"/>
            <a:r>
              <a:rPr lang="en-US" sz="2200" dirty="0"/>
              <a:t>Anti-spyware software scan results report;</a:t>
            </a:r>
          </a:p>
          <a:p>
            <a:pPr lvl="0"/>
            <a:r>
              <a:rPr lang="en-US" sz="2200" dirty="0"/>
              <a:t>SMTP server network tracing report;</a:t>
            </a:r>
          </a:p>
          <a:p>
            <a:pPr lvl="0"/>
            <a:r>
              <a:rPr lang="en-US" sz="2200" dirty="0"/>
              <a:t>SMTP Server Company Bitcoin payment report;</a:t>
            </a:r>
          </a:p>
          <a:p>
            <a:r>
              <a:rPr lang="en-US" sz="2200" dirty="0"/>
              <a:t>FBA IT Statement.</a:t>
            </a:r>
          </a:p>
          <a:p>
            <a:endParaRPr lang="en-US" sz="2200" dirty="0"/>
          </a:p>
          <a:p>
            <a:pPr>
              <a:buFont typeface="Wingdings" pitchFamily="2" charset="2"/>
              <a:buChar char="Ø"/>
            </a:pPr>
            <a:r>
              <a:rPr lang="en-US" sz="2200" b="1" dirty="0">
                <a:solidFill>
                  <a:srgbClr val="FF0000"/>
                </a:solidFill>
              </a:rPr>
              <a:t>Leading questions:</a:t>
            </a:r>
          </a:p>
          <a:p>
            <a:pPr lvl="0"/>
            <a:r>
              <a:rPr lang="en-US" sz="2200" i="1" dirty="0"/>
              <a:t>How the information about finalization of the business was acquired and how to retrieve it, if possible?</a:t>
            </a:r>
            <a:endParaRPr lang="en-US" sz="2200" dirty="0"/>
          </a:p>
          <a:p>
            <a:pPr lvl="0"/>
            <a:r>
              <a:rPr lang="en-US" sz="2200" i="1" dirty="0"/>
              <a:t>How to get information about “dummy” company and bank account details from </a:t>
            </a:r>
            <a:r>
              <a:rPr lang="en-US" sz="2200" i="1" dirty="0" err="1"/>
              <a:t>Ostland</a:t>
            </a:r>
            <a:r>
              <a:rPr lang="en-US" sz="2200" i="1" dirty="0"/>
              <a:t>?</a:t>
            </a:r>
            <a:endParaRPr lang="en-US" sz="2200" dirty="0"/>
          </a:p>
          <a:p>
            <a:endParaRPr lang="en-US" sz="2200" dirty="0"/>
          </a:p>
          <a:p>
            <a:pPr lvl="0"/>
            <a:endParaRPr lang="en-US" sz="2200" dirty="0"/>
          </a:p>
          <a:p>
            <a:pPr lvl="0"/>
            <a:endParaRPr lang="en-US" sz="2200" dirty="0"/>
          </a:p>
          <a:p>
            <a:endParaRPr lang="en-US" sz="2400" dirty="0"/>
          </a:p>
        </p:txBody>
      </p:sp>
    </p:spTree>
    <p:extLst>
      <p:ext uri="{BB962C8B-B14F-4D97-AF65-F5344CB8AC3E}">
        <p14:creationId xmlns:p14="http://schemas.microsoft.com/office/powerpoint/2010/main" val="283785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a:solidFill>
                  <a:schemeClr val="bg1"/>
                </a:solidFill>
                <a:latin typeface="Verdana" charset="0"/>
                <a:cs typeface="Verdana" charset="0"/>
              </a:rPr>
              <a:t>Investigation of the material</a:t>
            </a:r>
            <a:endParaRPr lang="en-GB" sz="2000" dirty="0">
              <a:solidFill>
                <a:schemeClr val="bg1"/>
              </a:solidFill>
              <a:latin typeface="Verdana" charset="0"/>
              <a:cs typeface="Verdana" charset="0"/>
            </a:endParaRPr>
          </a:p>
        </p:txBody>
      </p:sp>
      <p:sp>
        <p:nvSpPr>
          <p:cNvPr id="13" name="Content Placeholder 13">
            <a:extLst>
              <a:ext uri="{FF2B5EF4-FFF2-40B4-BE49-F238E27FC236}">
                <a16:creationId xmlns:a16="http://schemas.microsoft.com/office/drawing/2014/main" id="{667B9D7B-603D-4025-AB43-1A490F9DDFD9}"/>
              </a:ext>
            </a:extLst>
          </p:cNvPr>
          <p:cNvSpPr txBox="1">
            <a:spLocks/>
          </p:cNvSpPr>
          <p:nvPr/>
        </p:nvSpPr>
        <p:spPr>
          <a:xfrm>
            <a:off x="457200" y="1229236"/>
            <a:ext cx="8229600" cy="5438264"/>
          </a:xfrm>
          <a:prstGeom prst="rect">
            <a:avLst/>
          </a:prstGeom>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000" b="1" dirty="0"/>
              <a:t>Start of actual perpetration and investigation key point:</a:t>
            </a:r>
            <a:r>
              <a:rPr lang="en-US" sz="2000" dirty="0"/>
              <a:t> </a:t>
            </a:r>
          </a:p>
          <a:p>
            <a:pPr>
              <a:buFont typeface="Wingdings" pitchFamily="2" charset="2"/>
              <a:buChar char="Ø"/>
            </a:pPr>
            <a:r>
              <a:rPr lang="en-US" sz="2000" b="1" dirty="0">
                <a:solidFill>
                  <a:srgbClr val="FF0000"/>
                </a:solidFill>
              </a:rPr>
              <a:t>Leading questions:</a:t>
            </a:r>
          </a:p>
          <a:p>
            <a:pPr lvl="0"/>
            <a:r>
              <a:rPr lang="en-US" sz="2000" i="1" dirty="0"/>
              <a:t>What kind of information should be requested from </a:t>
            </a:r>
            <a:r>
              <a:rPr lang="en-US" sz="2000" i="1" dirty="0" err="1"/>
              <a:t>Ostland</a:t>
            </a:r>
            <a:r>
              <a:rPr lang="en-US" sz="2000" i="1" dirty="0"/>
              <a:t> and in what way?</a:t>
            </a:r>
            <a:endParaRPr lang="en-US" sz="2000" dirty="0"/>
          </a:p>
          <a:p>
            <a:pPr lvl="0"/>
            <a:r>
              <a:rPr lang="en-US" sz="2000" i="1" dirty="0"/>
              <a:t>Is some of the information urgently needed and will it be justified for that reason to activate 24/7 Contact Point of </a:t>
            </a:r>
            <a:r>
              <a:rPr lang="en-US" sz="2000" i="1" dirty="0" err="1"/>
              <a:t>CoE</a:t>
            </a:r>
            <a:r>
              <a:rPr lang="en-US" sz="2000" i="1" dirty="0"/>
              <a:t> Network?</a:t>
            </a:r>
            <a:endParaRPr lang="en-US" sz="2000" dirty="0"/>
          </a:p>
          <a:p>
            <a:pPr lvl="0"/>
            <a:r>
              <a:rPr lang="en-US" sz="2000" i="1" dirty="0"/>
              <a:t>How to obtain evidence about false/forged documentation and how to analyze it?</a:t>
            </a:r>
            <a:endParaRPr lang="en-US" sz="2000" dirty="0"/>
          </a:p>
          <a:p>
            <a:pPr lvl="0"/>
            <a:r>
              <a:rPr lang="en-US" sz="2000" i="1" dirty="0"/>
              <a:t>How to get information about open SMTP server (or information from web-based E-mail Company) and what can be revealed from that?</a:t>
            </a:r>
            <a:endParaRPr lang="en-US" sz="2000" dirty="0"/>
          </a:p>
          <a:p>
            <a:pPr lvl="0"/>
            <a:r>
              <a:rPr lang="en-US" sz="2000" i="1" dirty="0"/>
              <a:t>What is Bitcoin, how it was used and in which way it can be used as electronic evidence?</a:t>
            </a:r>
            <a:endParaRPr lang="en-US" sz="2000" dirty="0"/>
          </a:p>
          <a:p>
            <a:pPr lvl="0"/>
            <a:r>
              <a:rPr lang="en-US" sz="2000" i="1" dirty="0"/>
              <a:t>What’s the summary of the electronic evidence which can be acquired?</a:t>
            </a:r>
            <a:endParaRPr lang="en-US" sz="2000" dirty="0"/>
          </a:p>
          <a:p>
            <a:endParaRPr lang="en-US" sz="2000" dirty="0"/>
          </a:p>
          <a:p>
            <a:pPr lvl="0"/>
            <a:endParaRPr lang="en-US" sz="2000" dirty="0"/>
          </a:p>
          <a:p>
            <a:pPr lvl="0"/>
            <a:endParaRPr lang="en-US" sz="2000" dirty="0"/>
          </a:p>
          <a:p>
            <a:endParaRPr lang="en-US" sz="2000" dirty="0"/>
          </a:p>
        </p:txBody>
      </p:sp>
    </p:spTree>
    <p:extLst>
      <p:ext uri="{BB962C8B-B14F-4D97-AF65-F5344CB8AC3E}">
        <p14:creationId xmlns:p14="http://schemas.microsoft.com/office/powerpoint/2010/main" val="136854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a:solidFill>
                  <a:schemeClr val="bg1"/>
                </a:solidFill>
                <a:latin typeface="Verdana" charset="0"/>
                <a:cs typeface="Verdana" charset="0"/>
              </a:rPr>
              <a:t>Investigation of the material</a:t>
            </a:r>
            <a:endParaRPr lang="en-GB" sz="2000" dirty="0">
              <a:solidFill>
                <a:schemeClr val="bg1"/>
              </a:solidFill>
              <a:latin typeface="Verdana" charset="0"/>
              <a:cs typeface="Verdana" charset="0"/>
            </a:endParaRPr>
          </a:p>
        </p:txBody>
      </p:sp>
      <p:sp>
        <p:nvSpPr>
          <p:cNvPr id="13" name="Content Placeholder 13">
            <a:extLst>
              <a:ext uri="{FF2B5EF4-FFF2-40B4-BE49-F238E27FC236}">
                <a16:creationId xmlns:a16="http://schemas.microsoft.com/office/drawing/2014/main" id="{667B9D7B-603D-4025-AB43-1A490F9DDFD9}"/>
              </a:ext>
            </a:extLst>
          </p:cNvPr>
          <p:cNvSpPr txBox="1">
            <a:spLocks/>
          </p:cNvSpPr>
          <p:nvPr/>
        </p:nvSpPr>
        <p:spPr>
          <a:xfrm>
            <a:off x="457200" y="1229236"/>
            <a:ext cx="8229600" cy="5438264"/>
          </a:xfrm>
          <a:prstGeom prst="rect">
            <a:avLst/>
          </a:prstGeom>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1" dirty="0"/>
              <a:t>Ending of the perpetration and starting of the case</a:t>
            </a:r>
            <a:r>
              <a:rPr lang="en-GB" sz="2000" b="1" dirty="0"/>
              <a:t>:</a:t>
            </a:r>
            <a:r>
              <a:rPr lang="en-US" sz="2000" dirty="0"/>
              <a:t> </a:t>
            </a:r>
          </a:p>
          <a:p>
            <a:pPr>
              <a:buFont typeface="Wingdings" pitchFamily="2" charset="2"/>
              <a:buChar char="Ø"/>
            </a:pPr>
            <a:r>
              <a:rPr lang="en-US" sz="2000" b="1" dirty="0">
                <a:solidFill>
                  <a:srgbClr val="FF0000"/>
                </a:solidFill>
              </a:rPr>
              <a:t>Main questions:</a:t>
            </a:r>
          </a:p>
          <a:p>
            <a:pPr lvl="0"/>
            <a:r>
              <a:rPr lang="en-US" sz="2000" i="1" dirty="0"/>
              <a:t>Chief Financial Officer of FBA authorizes transfer on the basis of previously presented documents;</a:t>
            </a:r>
            <a:endParaRPr lang="en-US" sz="2000" dirty="0"/>
          </a:p>
          <a:p>
            <a:pPr lvl="0"/>
            <a:r>
              <a:rPr lang="en-US" sz="2000" i="1" dirty="0"/>
              <a:t>Document are false UBP mail with false invoice containing false bank account;</a:t>
            </a:r>
            <a:endParaRPr lang="en-US" sz="2000" dirty="0"/>
          </a:p>
          <a:p>
            <a:pPr lvl="0"/>
            <a:r>
              <a:rPr lang="en-US" sz="2000" i="1" dirty="0"/>
              <a:t>200.000 EUR has been transferred. Depending on local training needs, bank transfers can be continued to other countries or stopped. Also, end transfer can be pointed to Budapest Convention country or other;</a:t>
            </a:r>
            <a:endParaRPr lang="en-US" sz="2000" dirty="0"/>
          </a:p>
          <a:p>
            <a:pPr>
              <a:buFont typeface="Wingdings" pitchFamily="2" charset="2"/>
              <a:buChar char="Ø"/>
            </a:pPr>
            <a:r>
              <a:rPr lang="en-US" sz="2000" b="1" dirty="0">
                <a:solidFill>
                  <a:srgbClr val="FF0000"/>
                </a:solidFill>
              </a:rPr>
              <a:t>Material to be used:</a:t>
            </a:r>
            <a:endParaRPr lang="en-US" sz="2000" dirty="0"/>
          </a:p>
          <a:p>
            <a:pPr lvl="0"/>
            <a:r>
              <a:rPr lang="en-US" sz="2000" dirty="0"/>
              <a:t>9</a:t>
            </a:r>
            <a:r>
              <a:rPr lang="en-US" sz="2000" baseline="30000" dirty="0"/>
              <a:t>th</a:t>
            </a:r>
            <a:r>
              <a:rPr lang="en-US" sz="2000" dirty="0"/>
              <a:t> e-mail;</a:t>
            </a:r>
          </a:p>
          <a:p>
            <a:pPr lvl="0"/>
            <a:r>
              <a:rPr lang="en-US" sz="2000" dirty="0"/>
              <a:t>10</a:t>
            </a:r>
            <a:r>
              <a:rPr lang="en-US" sz="2000" baseline="30000" dirty="0"/>
              <a:t>th</a:t>
            </a:r>
            <a:r>
              <a:rPr lang="en-US" sz="2000" dirty="0"/>
              <a:t> e-mail;</a:t>
            </a:r>
          </a:p>
          <a:p>
            <a:pPr lvl="0"/>
            <a:r>
              <a:rPr lang="en-US" sz="2000" dirty="0"/>
              <a:t>11</a:t>
            </a:r>
            <a:r>
              <a:rPr lang="en-US" sz="2000" baseline="30000" dirty="0"/>
              <a:t>th</a:t>
            </a:r>
            <a:r>
              <a:rPr lang="en-US" sz="2000" dirty="0"/>
              <a:t> e-mail.</a:t>
            </a:r>
          </a:p>
          <a:p>
            <a:pPr marL="0" lvl="0" indent="0">
              <a:buNone/>
            </a:pPr>
            <a:endParaRPr lang="en-US" sz="2000" dirty="0"/>
          </a:p>
          <a:p>
            <a:pPr lvl="0"/>
            <a:endParaRPr lang="en-US" sz="2000" dirty="0"/>
          </a:p>
          <a:p>
            <a:endParaRPr lang="en-US" sz="2000" dirty="0"/>
          </a:p>
        </p:txBody>
      </p:sp>
    </p:spTree>
    <p:extLst>
      <p:ext uri="{BB962C8B-B14F-4D97-AF65-F5344CB8AC3E}">
        <p14:creationId xmlns:p14="http://schemas.microsoft.com/office/powerpoint/2010/main" val="2880721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a:solidFill>
                  <a:schemeClr val="bg1"/>
                </a:solidFill>
                <a:latin typeface="Verdana" charset="0"/>
                <a:cs typeface="Verdana" charset="0"/>
              </a:rPr>
              <a:t>Investigation of the material</a:t>
            </a:r>
            <a:endParaRPr lang="en-GB" sz="2000" dirty="0">
              <a:solidFill>
                <a:schemeClr val="bg1"/>
              </a:solidFill>
              <a:latin typeface="Verdana" charset="0"/>
              <a:cs typeface="Verdana" charset="0"/>
            </a:endParaRPr>
          </a:p>
        </p:txBody>
      </p:sp>
      <p:sp>
        <p:nvSpPr>
          <p:cNvPr id="13" name="Content Placeholder 13">
            <a:extLst>
              <a:ext uri="{FF2B5EF4-FFF2-40B4-BE49-F238E27FC236}">
                <a16:creationId xmlns:a16="http://schemas.microsoft.com/office/drawing/2014/main" id="{667B9D7B-603D-4025-AB43-1A490F9DDFD9}"/>
              </a:ext>
            </a:extLst>
          </p:cNvPr>
          <p:cNvSpPr txBox="1">
            <a:spLocks/>
          </p:cNvSpPr>
          <p:nvPr/>
        </p:nvSpPr>
        <p:spPr>
          <a:xfrm>
            <a:off x="457200" y="1229236"/>
            <a:ext cx="8229600" cy="5438264"/>
          </a:xfrm>
          <a:prstGeom prst="rect">
            <a:avLst/>
          </a:prstGeom>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1" dirty="0"/>
              <a:t>Ending of the perpetration and starting of the case</a:t>
            </a:r>
            <a:r>
              <a:rPr lang="en-GB" sz="2000" b="1" dirty="0"/>
              <a:t>:</a:t>
            </a:r>
            <a:r>
              <a:rPr lang="en-US" sz="2000" dirty="0"/>
              <a:t> </a:t>
            </a:r>
          </a:p>
          <a:p>
            <a:pPr>
              <a:buFont typeface="Wingdings" pitchFamily="2" charset="2"/>
              <a:buChar char="Ø"/>
            </a:pPr>
            <a:r>
              <a:rPr lang="en-US" sz="2000" b="1" dirty="0">
                <a:solidFill>
                  <a:srgbClr val="FF0000"/>
                </a:solidFill>
              </a:rPr>
              <a:t>Material to be used:</a:t>
            </a:r>
            <a:endParaRPr lang="en-US" sz="2000" dirty="0"/>
          </a:p>
          <a:p>
            <a:pPr lvl="0"/>
            <a:r>
              <a:rPr lang="en-US" sz="2000" dirty="0"/>
              <a:t>FBA DLO Statement;</a:t>
            </a:r>
          </a:p>
          <a:p>
            <a:pPr lvl="0"/>
            <a:r>
              <a:rPr lang="en-US" sz="2000" dirty="0"/>
              <a:t>FBA FD Statement;</a:t>
            </a:r>
          </a:p>
          <a:p>
            <a:pPr lvl="0"/>
            <a:r>
              <a:rPr lang="en-US" sz="2000" dirty="0"/>
              <a:t>FBA IT Statement;</a:t>
            </a:r>
          </a:p>
          <a:p>
            <a:pPr lvl="0"/>
            <a:r>
              <a:rPr lang="en-US" sz="2000" dirty="0"/>
              <a:t>DSBN </a:t>
            </a:r>
            <a:r>
              <a:rPr lang="en-US" sz="2000" dirty="0" err="1"/>
              <a:t>Ostland</a:t>
            </a:r>
            <a:r>
              <a:rPr lang="en-US" sz="2000" dirty="0"/>
              <a:t> AD Statement;</a:t>
            </a:r>
          </a:p>
          <a:p>
            <a:r>
              <a:rPr lang="en-US" sz="2000" dirty="0"/>
              <a:t>DSBN </a:t>
            </a:r>
            <a:r>
              <a:rPr lang="en-US" sz="2000" dirty="0" err="1"/>
              <a:t>Ostland</a:t>
            </a:r>
            <a:r>
              <a:rPr lang="en-US" sz="2000" dirty="0"/>
              <a:t> Bank Statement;</a:t>
            </a:r>
          </a:p>
          <a:p>
            <a:pPr lvl="0"/>
            <a:endParaRPr lang="en-US" sz="2000" dirty="0"/>
          </a:p>
          <a:p>
            <a:pPr>
              <a:buFont typeface="Wingdings" pitchFamily="2" charset="2"/>
              <a:buChar char="Ø"/>
            </a:pPr>
            <a:r>
              <a:rPr lang="en-US" sz="2000" b="1" dirty="0">
                <a:solidFill>
                  <a:srgbClr val="FF0000"/>
                </a:solidFill>
              </a:rPr>
              <a:t>Leading questions:</a:t>
            </a:r>
          </a:p>
          <a:p>
            <a:pPr lvl="0"/>
            <a:r>
              <a:rPr lang="en-US" sz="2000" i="1" dirty="0"/>
              <a:t>Why did Chief Financial Officer authorize transaction?</a:t>
            </a:r>
            <a:endParaRPr lang="en-US" sz="2000" dirty="0"/>
          </a:p>
          <a:p>
            <a:pPr lvl="0"/>
            <a:r>
              <a:rPr lang="en-US" sz="2000" i="1" dirty="0"/>
              <a:t>To which account transaction was transferred?</a:t>
            </a:r>
            <a:endParaRPr lang="en-US" sz="2000" dirty="0"/>
          </a:p>
          <a:p>
            <a:pPr lvl="0"/>
            <a:r>
              <a:rPr lang="en-US" sz="2000" i="1" dirty="0"/>
              <a:t>Since </a:t>
            </a:r>
            <a:r>
              <a:rPr lang="en-US" sz="2000" i="1" dirty="0" err="1"/>
              <a:t>Ostland</a:t>
            </a:r>
            <a:r>
              <a:rPr lang="en-US" sz="2000" i="1" dirty="0"/>
              <a:t> ratified Budapest Convention, what steps are going to be undertaken by LEA?</a:t>
            </a:r>
            <a:endParaRPr lang="en-US" sz="2000" dirty="0"/>
          </a:p>
        </p:txBody>
      </p:sp>
    </p:spTree>
    <p:extLst>
      <p:ext uri="{BB962C8B-B14F-4D97-AF65-F5344CB8AC3E}">
        <p14:creationId xmlns:p14="http://schemas.microsoft.com/office/powerpoint/2010/main" val="180610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a:solidFill>
                  <a:schemeClr val="bg1"/>
                </a:solidFill>
                <a:latin typeface="Verdana" charset="0"/>
                <a:cs typeface="Verdana" charset="0"/>
              </a:rPr>
              <a:t>Investigation of the material</a:t>
            </a:r>
            <a:endParaRPr lang="en-GB" sz="2000" dirty="0">
              <a:solidFill>
                <a:schemeClr val="bg1"/>
              </a:solidFill>
              <a:latin typeface="Verdana" charset="0"/>
              <a:cs typeface="Verdana" charset="0"/>
            </a:endParaRPr>
          </a:p>
        </p:txBody>
      </p:sp>
      <p:sp>
        <p:nvSpPr>
          <p:cNvPr id="13" name="Content Placeholder 13">
            <a:extLst>
              <a:ext uri="{FF2B5EF4-FFF2-40B4-BE49-F238E27FC236}">
                <a16:creationId xmlns:a16="http://schemas.microsoft.com/office/drawing/2014/main" id="{667B9D7B-603D-4025-AB43-1A490F9DDFD9}"/>
              </a:ext>
            </a:extLst>
          </p:cNvPr>
          <p:cNvSpPr txBox="1">
            <a:spLocks/>
          </p:cNvSpPr>
          <p:nvPr/>
        </p:nvSpPr>
        <p:spPr>
          <a:xfrm>
            <a:off x="457200" y="1229236"/>
            <a:ext cx="8229600" cy="5438264"/>
          </a:xfrm>
          <a:prstGeom prst="rect">
            <a:avLst/>
          </a:prstGeom>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1" dirty="0"/>
              <a:t>Ending of the perpetration and starting of the case</a:t>
            </a:r>
            <a:r>
              <a:rPr lang="en-GB" sz="2000" b="1" dirty="0"/>
              <a:t>:</a:t>
            </a:r>
            <a:r>
              <a:rPr lang="en-US" sz="2000" dirty="0"/>
              <a:t> </a:t>
            </a:r>
          </a:p>
          <a:p>
            <a:pPr>
              <a:buFont typeface="Wingdings" pitchFamily="2" charset="2"/>
              <a:buChar char="Ø"/>
            </a:pPr>
            <a:r>
              <a:rPr lang="en-US" sz="2000" b="1" dirty="0">
                <a:solidFill>
                  <a:srgbClr val="FF0000"/>
                </a:solidFill>
              </a:rPr>
              <a:t>Leading questions:</a:t>
            </a:r>
          </a:p>
          <a:p>
            <a:pPr lvl="0"/>
            <a:r>
              <a:rPr lang="en-US" sz="2000" i="1" dirty="0"/>
              <a:t>Which documents and in what form should be obtained from FBA?</a:t>
            </a:r>
            <a:endParaRPr lang="en-US" sz="2000" dirty="0"/>
          </a:p>
          <a:p>
            <a:pPr lvl="0"/>
            <a:r>
              <a:rPr lang="en-US" sz="2000" i="1" dirty="0"/>
              <a:t>Which documents and in what form should be obtained from UBP?</a:t>
            </a:r>
            <a:endParaRPr lang="en-US" sz="2000" dirty="0"/>
          </a:p>
          <a:p>
            <a:pPr lvl="0"/>
            <a:r>
              <a:rPr lang="en-US" sz="2000" i="1" dirty="0"/>
              <a:t>Which bank should be contacted and in what way with what kind of request during the investigation?</a:t>
            </a:r>
            <a:endParaRPr lang="en-US" sz="2000" dirty="0"/>
          </a:p>
          <a:p>
            <a:pPr lvl="0"/>
            <a:r>
              <a:rPr lang="en-US" sz="2000" i="1" dirty="0"/>
              <a:t>How money can be retrieved, if possible?</a:t>
            </a:r>
            <a:endParaRPr lang="en-US" sz="2000" dirty="0"/>
          </a:p>
          <a:p>
            <a:pPr lvl="0"/>
            <a:r>
              <a:rPr lang="en-US" sz="2000" i="1" dirty="0"/>
              <a:t>What kind of applications and/or orders can be issued to all business entities and banks?</a:t>
            </a:r>
            <a:endParaRPr lang="en-US" sz="2000" dirty="0"/>
          </a:p>
          <a:p>
            <a:pPr lvl="0"/>
            <a:r>
              <a:rPr lang="en-US" sz="2000" i="1" dirty="0"/>
              <a:t>What are the grounds for this kind of actions?</a:t>
            </a:r>
            <a:endParaRPr lang="en-US" sz="2000" dirty="0"/>
          </a:p>
          <a:p>
            <a:pPr lvl="0"/>
            <a:r>
              <a:rPr lang="en-US" sz="2000" i="1" dirty="0"/>
              <a:t>Which articles of the Budapest Convention will be used?</a:t>
            </a:r>
            <a:endParaRPr lang="en-US" sz="2000" dirty="0"/>
          </a:p>
          <a:p>
            <a:pPr lvl="0"/>
            <a:endParaRPr lang="en-US" sz="2000" dirty="0"/>
          </a:p>
          <a:p>
            <a:pPr lvl="0"/>
            <a:endParaRPr lang="en-US" sz="2000" dirty="0"/>
          </a:p>
          <a:p>
            <a:pPr marL="0" lvl="0" indent="0">
              <a:buNone/>
            </a:pPr>
            <a:endParaRPr lang="en-US" sz="2000" dirty="0"/>
          </a:p>
          <a:p>
            <a:pPr lvl="0"/>
            <a:endParaRPr lang="en-US" sz="2000" dirty="0"/>
          </a:p>
          <a:p>
            <a:endParaRPr lang="en-US" sz="2000" dirty="0"/>
          </a:p>
        </p:txBody>
      </p:sp>
    </p:spTree>
    <p:extLst>
      <p:ext uri="{BB962C8B-B14F-4D97-AF65-F5344CB8AC3E}">
        <p14:creationId xmlns:p14="http://schemas.microsoft.com/office/powerpoint/2010/main" val="181868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A244C-489D-417D-B8AB-CB954192CB36}"/>
              </a:ext>
            </a:extLst>
          </p:cNvPr>
          <p:cNvSpPr>
            <a:spLocks noGrp="1"/>
          </p:cNvSpPr>
          <p:nvPr>
            <p:ph type="title"/>
          </p:nvPr>
        </p:nvSpPr>
        <p:spPr/>
        <p:txBody>
          <a:bodyPr/>
          <a:lstStyle/>
          <a:p>
            <a:r>
              <a:rPr lang="en-GB" dirty="0"/>
              <a:t>Case challenges</a:t>
            </a:r>
          </a:p>
        </p:txBody>
      </p:sp>
      <p:sp>
        <p:nvSpPr>
          <p:cNvPr id="3" name="Text Placeholder 2">
            <a:extLst>
              <a:ext uri="{FF2B5EF4-FFF2-40B4-BE49-F238E27FC236}">
                <a16:creationId xmlns:a16="http://schemas.microsoft.com/office/drawing/2014/main" id="{E380FE40-902C-48A0-8E4E-962AA387FB67}"/>
              </a:ext>
            </a:extLst>
          </p:cNvPr>
          <p:cNvSpPr>
            <a:spLocks noGrp="1"/>
          </p:cNvSpPr>
          <p:nvPr>
            <p:ph type="body" idx="1"/>
          </p:nvPr>
        </p:nvSpPr>
        <p:spPr/>
        <p:txBody>
          <a:bodyPr/>
          <a:lstStyle/>
          <a:p>
            <a:r>
              <a:rPr lang="en-US" b="1" dirty="0"/>
              <a:t>Introduction to the Investigation Exercise Case Study and Mock Trial </a:t>
            </a:r>
            <a:endParaRPr lang="en-US" sz="4000" dirty="0"/>
          </a:p>
        </p:txBody>
      </p:sp>
    </p:spTree>
    <p:extLst>
      <p:ext uri="{BB962C8B-B14F-4D97-AF65-F5344CB8AC3E}">
        <p14:creationId xmlns:p14="http://schemas.microsoft.com/office/powerpoint/2010/main" val="1049994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a:solidFill>
                  <a:schemeClr val="bg1"/>
                </a:solidFill>
                <a:latin typeface="Verdana" charset="0"/>
                <a:cs typeface="Verdana" charset="0"/>
              </a:rPr>
              <a:t>Investigation of the material</a:t>
            </a:r>
            <a:endParaRPr lang="en-GB" sz="2000" dirty="0">
              <a:solidFill>
                <a:schemeClr val="bg1"/>
              </a:solidFill>
              <a:latin typeface="Verdana" charset="0"/>
              <a:cs typeface="Verdana" charset="0"/>
            </a:endParaRPr>
          </a:p>
        </p:txBody>
      </p:sp>
      <p:sp>
        <p:nvSpPr>
          <p:cNvPr id="13" name="Content Placeholder 13">
            <a:extLst>
              <a:ext uri="{FF2B5EF4-FFF2-40B4-BE49-F238E27FC236}">
                <a16:creationId xmlns:a16="http://schemas.microsoft.com/office/drawing/2014/main" id="{667B9D7B-603D-4025-AB43-1A490F9DDFD9}"/>
              </a:ext>
            </a:extLst>
          </p:cNvPr>
          <p:cNvSpPr txBox="1">
            <a:spLocks/>
          </p:cNvSpPr>
          <p:nvPr/>
        </p:nvSpPr>
        <p:spPr>
          <a:xfrm>
            <a:off x="457200" y="1229236"/>
            <a:ext cx="8229600" cy="5438264"/>
          </a:xfrm>
          <a:prstGeom prst="rect">
            <a:avLst/>
          </a:prstGeom>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Ø"/>
            </a:pPr>
            <a:r>
              <a:rPr lang="en-US" sz="2400" b="1" dirty="0">
                <a:solidFill>
                  <a:srgbClr val="FF0000"/>
                </a:solidFill>
              </a:rPr>
              <a:t>Key investigation steps :</a:t>
            </a:r>
          </a:p>
          <a:p>
            <a:pPr lvl="0"/>
            <a:r>
              <a:rPr lang="en-US" sz="2200" i="1" dirty="0"/>
              <a:t>Taking depositions from the possible suspects;</a:t>
            </a:r>
            <a:endParaRPr lang="en-US" sz="2200" dirty="0"/>
          </a:p>
          <a:p>
            <a:pPr lvl="0"/>
            <a:r>
              <a:rPr lang="en-US" sz="2200" i="1" dirty="0"/>
              <a:t>Taking depositions from the representatives of the FBA;</a:t>
            </a:r>
            <a:endParaRPr lang="en-US" sz="2200" dirty="0"/>
          </a:p>
          <a:p>
            <a:pPr lvl="0"/>
            <a:r>
              <a:rPr lang="en-US" sz="2200" i="1" dirty="0"/>
              <a:t>Obtaining electronic and other evidence from FBA;</a:t>
            </a:r>
            <a:endParaRPr lang="en-US" sz="2200" dirty="0"/>
          </a:p>
          <a:p>
            <a:pPr lvl="0"/>
            <a:r>
              <a:rPr lang="en-US" sz="2200" i="1" dirty="0"/>
              <a:t>Taking depositions from the representatives of the UBP;</a:t>
            </a:r>
            <a:endParaRPr lang="en-US" sz="2200" dirty="0"/>
          </a:p>
          <a:p>
            <a:pPr lvl="0"/>
            <a:r>
              <a:rPr lang="en-US" sz="2200" i="1" dirty="0"/>
              <a:t>Obtaining electronic and other evidence from UBP;</a:t>
            </a:r>
            <a:endParaRPr lang="en-US" sz="2200" dirty="0"/>
          </a:p>
          <a:p>
            <a:pPr lvl="0"/>
            <a:r>
              <a:rPr lang="en-US" sz="2200" i="1" dirty="0"/>
              <a:t>Taking depositions from representatives of DSBN in Norland and </a:t>
            </a:r>
            <a:r>
              <a:rPr lang="en-US" sz="2200" i="1" dirty="0" err="1"/>
              <a:t>Ostland</a:t>
            </a:r>
            <a:r>
              <a:rPr lang="en-US" sz="2200" i="1" dirty="0"/>
              <a:t>;</a:t>
            </a:r>
            <a:endParaRPr lang="en-US" sz="2200" dirty="0"/>
          </a:p>
          <a:p>
            <a:pPr lvl="0"/>
            <a:r>
              <a:rPr lang="en-US" sz="2200" i="1" dirty="0"/>
              <a:t>Obtaining electronic and other evidence from both banks;</a:t>
            </a:r>
            <a:endParaRPr lang="en-US" sz="2200" dirty="0"/>
          </a:p>
          <a:p>
            <a:pPr lvl="0"/>
            <a:r>
              <a:rPr lang="en-US" sz="2200" i="1" dirty="0"/>
              <a:t>Obtaining evidence from competent Company Registration Authority in </a:t>
            </a:r>
            <a:r>
              <a:rPr lang="en-US" sz="2200" i="1" dirty="0" err="1"/>
              <a:t>Ostland</a:t>
            </a:r>
            <a:r>
              <a:rPr lang="en-US" sz="2200" i="1" dirty="0"/>
              <a:t>;</a:t>
            </a:r>
            <a:endParaRPr lang="en-US" sz="2200" dirty="0"/>
          </a:p>
          <a:p>
            <a:pPr lvl="0"/>
            <a:r>
              <a:rPr lang="en-US" sz="2200" i="1" dirty="0"/>
              <a:t>Cooperation between police, prosecution and, if relevant, investigative judges;</a:t>
            </a:r>
            <a:endParaRPr lang="en-US" sz="2200" dirty="0"/>
          </a:p>
        </p:txBody>
      </p:sp>
    </p:spTree>
    <p:extLst>
      <p:ext uri="{BB962C8B-B14F-4D97-AF65-F5344CB8AC3E}">
        <p14:creationId xmlns:p14="http://schemas.microsoft.com/office/powerpoint/2010/main" val="4049352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lumMod val="100000"/>
                  </a:srgb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409350" y="106467"/>
            <a:ext cx="7734650" cy="921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dirty="0">
                <a:solidFill>
                  <a:schemeClr val="bg1"/>
                </a:solidFill>
                <a:latin typeface="Verdana" charset="0"/>
                <a:cs typeface="Verdana" charset="0"/>
              </a:rPr>
              <a:t>Agenda</a:t>
            </a:r>
            <a:endParaRPr lang="en-GB" sz="2000" dirty="0">
              <a:solidFill>
                <a:schemeClr val="bg1"/>
              </a:solidFill>
              <a:latin typeface="Verdana" charset="0"/>
              <a:cs typeface="Verdana" charset="0"/>
            </a:endParaRPr>
          </a:p>
        </p:txBody>
      </p:sp>
      <p:sp>
        <p:nvSpPr>
          <p:cNvPr id="6" name="Rectangle 5">
            <a:extLst>
              <a:ext uri="{FF2B5EF4-FFF2-40B4-BE49-F238E27FC236}">
                <a16:creationId xmlns:a16="http://schemas.microsoft.com/office/drawing/2014/main" id="{EA3FFC4F-A0C7-6241-A6A3-D4D1CB58E595}"/>
              </a:ext>
            </a:extLst>
          </p:cNvPr>
          <p:cNvSpPr/>
          <p:nvPr/>
        </p:nvSpPr>
        <p:spPr>
          <a:xfrm>
            <a:off x="4450456" y="1043731"/>
            <a:ext cx="4572000" cy="584775"/>
          </a:xfrm>
          <a:prstGeom prst="rect">
            <a:avLst/>
          </a:prstGeom>
          <a:ln/>
        </p:spPr>
        <p:txBody>
          <a:bodyPr>
            <a:spAutoFit/>
          </a:bodyPr>
          <a:lstStyle/>
          <a:p>
            <a:pPr marL="0" indent="0" eaLnBrk="1" hangingPunct="1">
              <a:lnSpc>
                <a:spcPct val="80000"/>
              </a:lnSpc>
              <a:buNone/>
            </a:pPr>
            <a:endParaRPr lang="en-GB" sz="2000" dirty="0"/>
          </a:p>
          <a:p>
            <a:pPr marL="342900" indent="-342900" eaLnBrk="1" hangingPunct="1">
              <a:lnSpc>
                <a:spcPct val="80000"/>
              </a:lnSpc>
              <a:buFont typeface="Wingdings" pitchFamily="2" charset="2"/>
              <a:buChar char="Ø"/>
            </a:pPr>
            <a:endParaRPr lang="en-US" sz="2000" i="1" dirty="0"/>
          </a:p>
        </p:txBody>
      </p:sp>
      <p:sp>
        <p:nvSpPr>
          <p:cNvPr id="7" name="Rectangle 6">
            <a:extLst>
              <a:ext uri="{FF2B5EF4-FFF2-40B4-BE49-F238E27FC236}">
                <a16:creationId xmlns:a16="http://schemas.microsoft.com/office/drawing/2014/main" id="{7FA81925-418B-D44C-9255-2AEBBFBC0ADA}"/>
              </a:ext>
            </a:extLst>
          </p:cNvPr>
          <p:cNvSpPr/>
          <p:nvPr/>
        </p:nvSpPr>
        <p:spPr>
          <a:xfrm>
            <a:off x="659212" y="2425375"/>
            <a:ext cx="3791244" cy="2585964"/>
          </a:xfrm>
          <a:prstGeom prst="rect">
            <a:avLst/>
          </a:prstGeom>
          <a:ln/>
        </p:spPr>
        <p:txBody>
          <a:bodyPr wrap="square">
            <a:spAutoFit/>
          </a:bodyPr>
          <a:lstStyle/>
          <a:p>
            <a:endParaRPr lang="en-GB" sz="2400" i="1" dirty="0">
              <a:ea typeface="Verdana" panose="020B0604030504040204" pitchFamily="34" charset="0"/>
            </a:endParaRPr>
          </a:p>
          <a:p>
            <a:pPr marL="457200" indent="-457200">
              <a:buFont typeface="+mj-lt"/>
              <a:buAutoNum type="arabicPeriod"/>
            </a:pPr>
            <a:r>
              <a:rPr lang="en-GB" sz="2400" i="1" dirty="0">
                <a:ea typeface="Verdana" panose="020B0604030504040204" pitchFamily="34" charset="0"/>
              </a:rPr>
              <a:t>Investigation of the material</a:t>
            </a:r>
          </a:p>
          <a:p>
            <a:pPr marL="457200" indent="-457200">
              <a:buFont typeface="+mj-lt"/>
              <a:buAutoNum type="arabicPeriod"/>
            </a:pPr>
            <a:endParaRPr lang="en-GB" sz="2400" i="1" dirty="0">
              <a:ea typeface="Verdana" panose="020B0604030504040204" pitchFamily="34" charset="0"/>
            </a:endParaRPr>
          </a:p>
          <a:p>
            <a:pPr marL="457200" indent="-457200">
              <a:buFont typeface="+mj-lt"/>
              <a:buAutoNum type="arabicPeriod"/>
            </a:pPr>
            <a:r>
              <a:rPr lang="en-GB" sz="2400" i="1" dirty="0">
                <a:ea typeface="Verdana" panose="020B0604030504040204" pitchFamily="34" charset="0"/>
              </a:rPr>
              <a:t>Case challenges and problems</a:t>
            </a:r>
          </a:p>
          <a:p>
            <a:pPr marL="342900" indent="-342900">
              <a:lnSpc>
                <a:spcPct val="80000"/>
              </a:lnSpc>
              <a:buFont typeface="Wingdings" pitchFamily="2" charset="2"/>
              <a:buChar char="ü"/>
            </a:pPr>
            <a:endParaRPr lang="en-GB" sz="2200" i="1" dirty="0"/>
          </a:p>
        </p:txBody>
      </p:sp>
      <p:pic>
        <p:nvPicPr>
          <p:cNvPr id="8" name="Picture 7">
            <a:extLst>
              <a:ext uri="{FF2B5EF4-FFF2-40B4-BE49-F238E27FC236}">
                <a16:creationId xmlns:a16="http://schemas.microsoft.com/office/drawing/2014/main" id="{F1C6340C-3120-7B4F-8C6E-D20141E89477}"/>
              </a:ext>
            </a:extLst>
          </p:cNvPr>
          <p:cNvPicPr>
            <a:picLocks noChangeAspect="1"/>
          </p:cNvPicPr>
          <p:nvPr/>
        </p:nvPicPr>
        <p:blipFill>
          <a:blip r:embed="rId3"/>
          <a:stretch>
            <a:fillRect/>
          </a:stretch>
        </p:blipFill>
        <p:spPr>
          <a:xfrm>
            <a:off x="5063857" y="2607361"/>
            <a:ext cx="3345197" cy="2221992"/>
          </a:xfrm>
          <a:prstGeom prst="rect">
            <a:avLst/>
          </a:prstGeom>
        </p:spPr>
      </p:pic>
    </p:spTree>
    <p:extLst>
      <p:ext uri="{BB962C8B-B14F-4D97-AF65-F5344CB8AC3E}">
        <p14:creationId xmlns:p14="http://schemas.microsoft.com/office/powerpoint/2010/main" val="2297255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a:solidFill>
                  <a:schemeClr val="bg1"/>
                </a:solidFill>
                <a:latin typeface="Verdana" charset="0"/>
                <a:cs typeface="Verdana" charset="0"/>
              </a:rPr>
              <a:t>Investigation of the material</a:t>
            </a:r>
            <a:endParaRPr lang="en-GB" sz="2000" dirty="0">
              <a:solidFill>
                <a:schemeClr val="bg1"/>
              </a:solidFill>
              <a:latin typeface="Verdana" charset="0"/>
              <a:cs typeface="Verdana" charset="0"/>
            </a:endParaRPr>
          </a:p>
        </p:txBody>
      </p:sp>
      <p:sp>
        <p:nvSpPr>
          <p:cNvPr id="13" name="Content Placeholder 13">
            <a:extLst>
              <a:ext uri="{FF2B5EF4-FFF2-40B4-BE49-F238E27FC236}">
                <a16:creationId xmlns:a16="http://schemas.microsoft.com/office/drawing/2014/main" id="{667B9D7B-603D-4025-AB43-1A490F9DDFD9}"/>
              </a:ext>
            </a:extLst>
          </p:cNvPr>
          <p:cNvSpPr txBox="1">
            <a:spLocks/>
          </p:cNvSpPr>
          <p:nvPr/>
        </p:nvSpPr>
        <p:spPr>
          <a:xfrm>
            <a:off x="457200" y="1163134"/>
            <a:ext cx="8229600" cy="5438264"/>
          </a:xfrm>
          <a:prstGeom prst="rect">
            <a:avLst/>
          </a:prstGeom>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Ø"/>
            </a:pPr>
            <a:r>
              <a:rPr lang="en-US" sz="2400" b="1" dirty="0">
                <a:solidFill>
                  <a:srgbClr val="FF0000"/>
                </a:solidFill>
              </a:rPr>
              <a:t>Key investigation steps :</a:t>
            </a:r>
          </a:p>
          <a:p>
            <a:pPr lvl="0"/>
            <a:r>
              <a:rPr lang="en-US" sz="2200" i="1" dirty="0"/>
              <a:t>Inclusion of international legal assistance within Budapest Convention provisions;</a:t>
            </a:r>
            <a:endParaRPr lang="en-US" sz="2200" dirty="0"/>
          </a:p>
          <a:p>
            <a:r>
              <a:rPr lang="en-US" sz="2200" i="1" dirty="0"/>
              <a:t>Other important investigative actions</a:t>
            </a:r>
          </a:p>
          <a:p>
            <a:endParaRPr lang="en-US" sz="2200" i="1" dirty="0"/>
          </a:p>
          <a:p>
            <a:pPr>
              <a:buFont typeface="Wingdings" pitchFamily="2" charset="2"/>
              <a:buChar char="Ø"/>
            </a:pPr>
            <a:r>
              <a:rPr lang="en-US" sz="2400" b="1" dirty="0">
                <a:solidFill>
                  <a:srgbClr val="FF0000"/>
                </a:solidFill>
              </a:rPr>
              <a:t>Key electronic evidence:</a:t>
            </a:r>
            <a:endParaRPr lang="en-US" sz="2400" dirty="0">
              <a:solidFill>
                <a:srgbClr val="FF0000"/>
              </a:solidFill>
            </a:endParaRPr>
          </a:p>
          <a:p>
            <a:pPr lvl="0"/>
            <a:r>
              <a:rPr lang="en-US" sz="2200" i="1" dirty="0"/>
              <a:t>FBA computer records;</a:t>
            </a:r>
            <a:endParaRPr lang="en-US" sz="2200" dirty="0"/>
          </a:p>
          <a:p>
            <a:pPr lvl="0"/>
            <a:r>
              <a:rPr lang="en-US" sz="2200" i="1" dirty="0"/>
              <a:t>Spyware used in FBA;</a:t>
            </a:r>
            <a:endParaRPr lang="en-US" sz="2200" dirty="0"/>
          </a:p>
          <a:p>
            <a:pPr lvl="0"/>
            <a:r>
              <a:rPr lang="en-US" sz="2200" i="1" dirty="0"/>
              <a:t>SMTP server and record for sending false e-mails;</a:t>
            </a:r>
            <a:endParaRPr lang="en-US" sz="2200" dirty="0"/>
          </a:p>
          <a:p>
            <a:pPr lvl="0"/>
            <a:r>
              <a:rPr lang="en-US" sz="2200" i="1" dirty="0"/>
              <a:t>Crypto-currency (Bitcoin), blockchain, blockchain ledger;</a:t>
            </a:r>
            <a:endParaRPr lang="en-US" sz="2200" dirty="0"/>
          </a:p>
          <a:p>
            <a:pPr lvl="0"/>
            <a:r>
              <a:rPr lang="en-US" sz="2200" i="1" dirty="0"/>
              <a:t>Regular e-mails;</a:t>
            </a:r>
            <a:endParaRPr lang="en-US" sz="2200" dirty="0"/>
          </a:p>
          <a:p>
            <a:pPr lvl="0"/>
            <a:r>
              <a:rPr lang="en-US" sz="2200" i="1" dirty="0"/>
              <a:t>False e-mail with full header;</a:t>
            </a:r>
            <a:endParaRPr lang="en-US" sz="2200" dirty="0"/>
          </a:p>
          <a:p>
            <a:pPr lvl="0"/>
            <a:r>
              <a:rPr lang="en-US" sz="2200" i="1" dirty="0"/>
              <a:t>False invoice;</a:t>
            </a:r>
            <a:endParaRPr lang="en-US" sz="2200" dirty="0"/>
          </a:p>
          <a:p>
            <a:endParaRPr lang="en-US" sz="2200" dirty="0"/>
          </a:p>
        </p:txBody>
      </p:sp>
    </p:spTree>
    <p:extLst>
      <p:ext uri="{BB962C8B-B14F-4D97-AF65-F5344CB8AC3E}">
        <p14:creationId xmlns:p14="http://schemas.microsoft.com/office/powerpoint/2010/main" val="3133975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a:solidFill>
                  <a:schemeClr val="bg1"/>
                </a:solidFill>
                <a:latin typeface="Verdana" charset="0"/>
                <a:cs typeface="Verdana" charset="0"/>
              </a:rPr>
              <a:t>Investigation of the material</a:t>
            </a:r>
            <a:endParaRPr lang="en-GB" sz="2000" dirty="0">
              <a:solidFill>
                <a:schemeClr val="bg1"/>
              </a:solidFill>
              <a:latin typeface="Verdana" charset="0"/>
              <a:cs typeface="Verdana" charset="0"/>
            </a:endParaRPr>
          </a:p>
        </p:txBody>
      </p:sp>
      <p:sp>
        <p:nvSpPr>
          <p:cNvPr id="13" name="Content Placeholder 13">
            <a:extLst>
              <a:ext uri="{FF2B5EF4-FFF2-40B4-BE49-F238E27FC236}">
                <a16:creationId xmlns:a16="http://schemas.microsoft.com/office/drawing/2014/main" id="{667B9D7B-603D-4025-AB43-1A490F9DDFD9}"/>
              </a:ext>
            </a:extLst>
          </p:cNvPr>
          <p:cNvSpPr txBox="1">
            <a:spLocks/>
          </p:cNvSpPr>
          <p:nvPr/>
        </p:nvSpPr>
        <p:spPr>
          <a:xfrm>
            <a:off x="457200" y="1141100"/>
            <a:ext cx="8229600" cy="5438264"/>
          </a:xfrm>
          <a:prstGeom prst="rect">
            <a:avLst/>
          </a:prstGeom>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Ø"/>
            </a:pPr>
            <a:r>
              <a:rPr lang="en-US" sz="2400" b="1" dirty="0">
                <a:solidFill>
                  <a:srgbClr val="FF0000"/>
                </a:solidFill>
              </a:rPr>
              <a:t>Key electronic evidence:</a:t>
            </a:r>
            <a:endParaRPr lang="en-US" sz="2400" dirty="0">
              <a:solidFill>
                <a:srgbClr val="FF0000"/>
              </a:solidFill>
            </a:endParaRPr>
          </a:p>
          <a:p>
            <a:pPr lvl="0"/>
            <a:r>
              <a:rPr lang="en-US" sz="2200" i="1" dirty="0"/>
              <a:t>UBP computer records;</a:t>
            </a:r>
            <a:endParaRPr lang="en-US" sz="2200" dirty="0"/>
          </a:p>
          <a:p>
            <a:pPr lvl="0"/>
            <a:r>
              <a:rPr lang="en-US" sz="2200" i="1" dirty="0"/>
              <a:t>DSBN banking and account records;</a:t>
            </a:r>
            <a:endParaRPr lang="en-US" sz="2200" dirty="0"/>
          </a:p>
          <a:p>
            <a:pPr lvl="0"/>
            <a:r>
              <a:rPr lang="en-US" sz="2200" i="1" dirty="0"/>
              <a:t>Company registry records;</a:t>
            </a:r>
            <a:endParaRPr lang="en-US" sz="2200" dirty="0"/>
          </a:p>
          <a:p>
            <a:pPr lvl="0"/>
            <a:r>
              <a:rPr lang="en-US" sz="2200" i="1" dirty="0"/>
              <a:t>Surveillance records;</a:t>
            </a:r>
            <a:endParaRPr lang="en-US" sz="2200" dirty="0"/>
          </a:p>
          <a:p>
            <a:pPr lvl="0"/>
            <a:r>
              <a:rPr lang="en-US" sz="2200" i="1" dirty="0"/>
              <a:t>Other electronic evidence</a:t>
            </a:r>
            <a:r>
              <a:rPr lang="en-US" sz="2200" dirty="0"/>
              <a:t>.</a:t>
            </a:r>
          </a:p>
          <a:p>
            <a:endParaRPr lang="en-US" sz="2200" dirty="0"/>
          </a:p>
          <a:p>
            <a:r>
              <a:rPr lang="en-US" sz="2200" b="1" dirty="0">
                <a:solidFill>
                  <a:srgbClr val="FF0000"/>
                </a:solidFill>
              </a:rPr>
              <a:t>Additional material to be used:</a:t>
            </a:r>
          </a:p>
          <a:p>
            <a:pPr lvl="0"/>
            <a:r>
              <a:rPr lang="en-US" sz="2200" i="1" dirty="0"/>
              <a:t>Advanced Persistent Threat;</a:t>
            </a:r>
          </a:p>
          <a:p>
            <a:pPr lvl="0"/>
            <a:r>
              <a:rPr lang="en-US" sz="2200" i="1" dirty="0"/>
              <a:t>Cryptocurrencies;</a:t>
            </a:r>
          </a:p>
          <a:p>
            <a:pPr lvl="0"/>
            <a:r>
              <a:rPr lang="en-US" sz="2200" i="1" dirty="0"/>
              <a:t>Cyber Social Engineering;</a:t>
            </a:r>
          </a:p>
          <a:p>
            <a:pPr lvl="0"/>
            <a:r>
              <a:rPr lang="en-US" sz="2200" i="1" dirty="0"/>
              <a:t>Spyware;</a:t>
            </a:r>
          </a:p>
          <a:p>
            <a:pPr lvl="0"/>
            <a:r>
              <a:rPr lang="en-US" sz="2200" i="1" dirty="0"/>
              <a:t>Open SMTP server and E-mail spoofing.</a:t>
            </a:r>
          </a:p>
          <a:p>
            <a:endParaRPr lang="en-US" sz="2200" dirty="0"/>
          </a:p>
          <a:p>
            <a:endParaRPr lang="en-US" sz="2200" dirty="0"/>
          </a:p>
        </p:txBody>
      </p:sp>
    </p:spTree>
    <p:extLst>
      <p:ext uri="{BB962C8B-B14F-4D97-AF65-F5344CB8AC3E}">
        <p14:creationId xmlns:p14="http://schemas.microsoft.com/office/powerpoint/2010/main" val="1839454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EDF64B36-81D9-458A-A194-0F302FFF98F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lumMod val="100000"/>
                  </a:srgbClr>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eaLnBrk="1" hangingPunct="1">
              <a:defRPr/>
            </a:pPr>
            <a:endParaRPr lang="en-GB" dirty="0">
              <a:latin typeface="Calibri" charset="0"/>
              <a:ea typeface="ＭＳ Ｐゴシック" charset="0"/>
            </a:endParaRPr>
          </a:p>
        </p:txBody>
      </p:sp>
      <p:sp>
        <p:nvSpPr>
          <p:cNvPr id="2057" name="Rectangle 2">
            <a:extLst>
              <a:ext uri="{FF2B5EF4-FFF2-40B4-BE49-F238E27FC236}">
                <a16:creationId xmlns:a16="http://schemas.microsoft.com/office/drawing/2014/main" id="{D192EA30-54CE-4062-B518-E86D1D7BEC69}"/>
              </a:ext>
            </a:extLst>
          </p:cNvPr>
          <p:cNvSpPr>
            <a:spLocks noChangeArrowheads="1"/>
          </p:cNvSpPr>
          <p:nvPr/>
        </p:nvSpPr>
        <p:spPr bwMode="auto">
          <a:xfrm>
            <a:off x="290513" y="2352650"/>
            <a:ext cx="8599487"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en-US" sz="3600" b="1" dirty="0">
                <a:latin typeface="Verdana" panose="020B0604030504040204" pitchFamily="34" charset="0"/>
              </a:rPr>
              <a:t>Thank you</a:t>
            </a:r>
            <a:endParaRPr lang="en-GB" altLang="en-US" sz="1600" b="1" dirty="0">
              <a:latin typeface="Verdana" panose="020B0604030504040204" pitchFamily="34" charset="0"/>
            </a:endParaRP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600" b="1" dirty="0">
              <a:latin typeface="Verdana" panose="020B0604030504040204" pitchFamily="34" charset="0"/>
            </a:endParaRPr>
          </a:p>
          <a:p>
            <a:pPr algn="ctr" eaLnBrk="1" hangingPunct="1">
              <a:spcBef>
                <a:spcPct val="0"/>
              </a:spcBef>
              <a:buFontTx/>
              <a:buNone/>
            </a:pPr>
            <a:r>
              <a:rPr lang="en-GB" altLang="en-US" sz="1800" b="1" dirty="0" err="1">
                <a:latin typeface="Verdana" panose="020B0604030504040204" pitchFamily="34" charset="0"/>
              </a:rPr>
              <a:t>Xxxxx</a:t>
            </a:r>
            <a:r>
              <a:rPr lang="en-GB" altLang="en-US" sz="1800" b="1" dirty="0">
                <a:latin typeface="Verdana" panose="020B0604030504040204" pitchFamily="34" charset="0"/>
              </a:rPr>
              <a:t> XXXXXXXX</a:t>
            </a:r>
          </a:p>
          <a:p>
            <a:pPr algn="ctr" eaLnBrk="1" hangingPunct="1">
              <a:spcBef>
                <a:spcPct val="0"/>
              </a:spcBef>
              <a:buFontTx/>
              <a:buNone/>
            </a:pPr>
            <a:endParaRPr lang="en-GB" altLang="en-US" sz="600" dirty="0">
              <a:latin typeface="Verdana" panose="020B0604030504040204" pitchFamily="34" charset="0"/>
            </a:endParaRPr>
          </a:p>
          <a:p>
            <a:pPr algn="ctr" eaLnBrk="1" hangingPunct="1">
              <a:spcBef>
                <a:spcPct val="0"/>
              </a:spcBef>
              <a:buFontTx/>
              <a:buNone/>
            </a:pPr>
            <a:r>
              <a:rPr lang="en-GB" altLang="en-US" sz="1400" i="1" dirty="0">
                <a:latin typeface="Verdana" panose="020B0604030504040204" pitchFamily="34" charset="0"/>
              </a:rPr>
              <a:t>Council of Europe</a:t>
            </a:r>
          </a:p>
          <a:p>
            <a:pPr algn="ctr" eaLnBrk="1" hangingPunct="1">
              <a:spcBef>
                <a:spcPct val="0"/>
              </a:spcBef>
              <a:buFontTx/>
              <a:buNone/>
            </a:pPr>
            <a:endParaRPr lang="en-GB" altLang="en-US" sz="1400" b="1" dirty="0">
              <a:solidFill>
                <a:srgbClr val="2F618F"/>
              </a:solidFill>
              <a:latin typeface="Verdana" panose="020B0604030504040204" pitchFamily="34" charset="0"/>
              <a:hlinkClick r:id="rId2"/>
            </a:endParaRPr>
          </a:p>
          <a:p>
            <a:pPr algn="ctr" eaLnBrk="1" hangingPunct="1">
              <a:spcBef>
                <a:spcPct val="0"/>
              </a:spcBef>
              <a:buFontTx/>
              <a:buNone/>
            </a:pPr>
            <a:r>
              <a:rPr lang="en-GB" altLang="en-US" sz="1200" b="1" dirty="0">
                <a:solidFill>
                  <a:srgbClr val="2F618F"/>
                </a:solidFill>
                <a:latin typeface="Verdana" panose="020B0604030504040204" pitchFamily="34" charset="0"/>
              </a:rPr>
              <a:t>email</a:t>
            </a:r>
          </a:p>
          <a:p>
            <a:pPr algn="ctr" eaLnBrk="1" hangingPunct="1">
              <a:spcBef>
                <a:spcPct val="0"/>
              </a:spcBef>
              <a:buFontTx/>
              <a:buNone/>
            </a:pPr>
            <a:endParaRPr lang="en-GB" altLang="en-US" sz="1600" b="1" dirty="0">
              <a:latin typeface="Verdana" panose="020B0604030504040204" pitchFamily="34" charset="0"/>
            </a:endParaRPr>
          </a:p>
          <a:p>
            <a:pPr algn="ctr" eaLnBrk="1" hangingPunct="1">
              <a:spcBef>
                <a:spcPct val="0"/>
              </a:spcBef>
              <a:buFontTx/>
              <a:buNone/>
            </a:pPr>
            <a:endParaRPr lang="en-GB" altLang="en-US" sz="1600" b="1" dirty="0">
              <a:latin typeface="Verdana" panose="020B0604030504040204" pitchFamily="34" charset="0"/>
            </a:endParaRPr>
          </a:p>
          <a:p>
            <a:pPr algn="ctr" eaLnBrk="1" hangingPunct="1">
              <a:spcBef>
                <a:spcPct val="0"/>
              </a:spcBef>
              <a:buFontTx/>
              <a:buNone/>
            </a:pPr>
            <a:endParaRPr lang="en-GB" altLang="en-US" sz="1400" b="1" dirty="0">
              <a:latin typeface="Verdana" panose="020B0604030504040204" pitchFamily="34" charset="0"/>
            </a:endParaRPr>
          </a:p>
          <a:p>
            <a:pPr algn="ctr" eaLnBrk="1" hangingPunct="1">
              <a:spcBef>
                <a:spcPct val="0"/>
              </a:spcBef>
              <a:buFontTx/>
              <a:buNone/>
            </a:pPr>
            <a:r>
              <a:rPr lang="en-GB" altLang="en-US" sz="1600" b="1" dirty="0">
                <a:latin typeface="Verdana" panose="020B0604030504040204" pitchFamily="34" charset="0"/>
              </a:rPr>
              <a:t>DD Month YYYY</a:t>
            </a:r>
          </a:p>
        </p:txBody>
      </p:sp>
      <p:sp>
        <p:nvSpPr>
          <p:cNvPr id="10" name="Rectangle 2">
            <a:extLst>
              <a:ext uri="{FF2B5EF4-FFF2-40B4-BE49-F238E27FC236}">
                <a16:creationId xmlns:a16="http://schemas.microsoft.com/office/drawing/2014/main" id="{DF1503B2-B0B3-4330-9439-3D5954CA1625}"/>
              </a:ext>
            </a:extLst>
          </p:cNvPr>
          <p:cNvSpPr>
            <a:spLocks noChangeArrowheads="1"/>
          </p:cNvSpPr>
          <p:nvPr/>
        </p:nvSpPr>
        <p:spPr bwMode="auto">
          <a:xfrm>
            <a:off x="365125" y="1177588"/>
            <a:ext cx="85994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a:buNone/>
            </a:pPr>
            <a:r>
              <a:rPr lang="en-US" sz="1800" b="1" dirty="0"/>
              <a:t>Advanced Cybercrime and Electronic Evidence Training Course for Prosecutors and Judges </a:t>
            </a:r>
            <a:endParaRPr lang="en-US" sz="1800" dirty="0"/>
          </a:p>
        </p:txBody>
      </p:sp>
    </p:spTree>
    <p:extLst>
      <p:ext uri="{BB962C8B-B14F-4D97-AF65-F5344CB8AC3E}">
        <p14:creationId xmlns:p14="http://schemas.microsoft.com/office/powerpoint/2010/main" val="1064309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lumMod val="100000"/>
                  </a:srgb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402080" y="82052"/>
            <a:ext cx="774192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dirty="0">
                <a:latin typeface="Verdana" panose="020B0604030504040204" pitchFamily="34" charset="0"/>
                <a:ea typeface="Verdana" panose="020B0604030504040204" pitchFamily="34" charset="0"/>
              </a:rPr>
              <a:t>Session Objectives</a:t>
            </a:r>
          </a:p>
        </p:txBody>
      </p:sp>
      <p:sp>
        <p:nvSpPr>
          <p:cNvPr id="5" name="Rectangle 4">
            <a:extLst>
              <a:ext uri="{FF2B5EF4-FFF2-40B4-BE49-F238E27FC236}">
                <a16:creationId xmlns:a16="http://schemas.microsoft.com/office/drawing/2014/main" id="{7FA81925-418B-D44C-9255-2AEBBFBC0ADA}"/>
              </a:ext>
            </a:extLst>
          </p:cNvPr>
          <p:cNvSpPr/>
          <p:nvPr/>
        </p:nvSpPr>
        <p:spPr>
          <a:xfrm>
            <a:off x="290911" y="1349059"/>
            <a:ext cx="5713282" cy="4893647"/>
          </a:xfrm>
          <a:prstGeom prst="rect">
            <a:avLst/>
          </a:prstGeom>
          <a:ln/>
        </p:spPr>
        <p:txBody>
          <a:bodyPr wrap="square">
            <a:spAutoFit/>
          </a:bodyPr>
          <a:lstStyle/>
          <a:p>
            <a:pPr marL="285750" indent="-285750">
              <a:buFont typeface="Wingdings" panose="05000000000000000000" pitchFamily="2" charset="2"/>
              <a:buChar char="ü"/>
            </a:pPr>
            <a:r>
              <a:rPr lang="en-US" sz="1800" b="0" i="1" u="none" strike="noStrike" baseline="0" dirty="0">
                <a:solidFill>
                  <a:srgbClr val="000000"/>
                </a:solidFill>
                <a:latin typeface="Verdana" panose="020B0604030504040204" pitchFamily="34" charset="0"/>
              </a:rPr>
              <a:t>Investigate hand-on all traces;</a:t>
            </a:r>
            <a:endParaRPr lang="en-US" sz="1800" b="0" i="0" u="none" strike="noStrike" baseline="0" dirty="0">
              <a:solidFill>
                <a:srgbClr val="000000"/>
              </a:solidFill>
              <a:latin typeface="Verdana" panose="020B0604030504040204" pitchFamily="34" charset="0"/>
            </a:endParaRPr>
          </a:p>
          <a:p>
            <a:pPr marL="285750" indent="-285750">
              <a:buFont typeface="Wingdings" panose="05000000000000000000" pitchFamily="2" charset="2"/>
              <a:buChar char="ü"/>
            </a:pPr>
            <a:r>
              <a:rPr lang="en-GB" sz="1800" b="0" i="1" u="none" strike="noStrike" baseline="0" dirty="0">
                <a:solidFill>
                  <a:srgbClr val="000000"/>
                </a:solidFill>
                <a:latin typeface="Verdana" panose="020B0604030504040204" pitchFamily="34" charset="0"/>
              </a:rPr>
              <a:t>Evaluate warrants and production orders to be taken; </a:t>
            </a:r>
            <a:endParaRPr lang="en-GB" dirty="0">
              <a:solidFill>
                <a:srgbClr val="000000"/>
              </a:solidFill>
              <a:latin typeface="Verdana" panose="020B0604030504040204" pitchFamily="34" charset="0"/>
            </a:endParaRPr>
          </a:p>
          <a:p>
            <a:pPr marL="285750" indent="-285750">
              <a:buFont typeface="Wingdings" panose="05000000000000000000" pitchFamily="2" charset="2"/>
              <a:buChar char="ü"/>
            </a:pPr>
            <a:r>
              <a:rPr lang="en-GB" sz="1800" b="0" i="1" u="none" strike="noStrike" baseline="0" dirty="0">
                <a:solidFill>
                  <a:srgbClr val="000000"/>
                </a:solidFill>
                <a:latin typeface="Verdana" panose="020B0604030504040204" pitchFamily="34" charset="0"/>
              </a:rPr>
              <a:t>Initiate mutual legal assistance where needed;</a:t>
            </a:r>
            <a:endParaRPr lang="en-GB" sz="1800" b="0" i="0" u="none" strike="noStrike" baseline="0" dirty="0">
              <a:solidFill>
                <a:srgbClr val="000000"/>
              </a:solidFill>
              <a:latin typeface="Verdana" panose="020B0604030504040204" pitchFamily="34" charset="0"/>
            </a:endParaRPr>
          </a:p>
          <a:p>
            <a:pPr marL="285750" indent="-285750">
              <a:buFont typeface="Wingdings" panose="05000000000000000000" pitchFamily="2" charset="2"/>
              <a:buChar char="ü"/>
            </a:pPr>
            <a:r>
              <a:rPr lang="en-GB" sz="1800" b="0" i="1" u="none" strike="noStrike" baseline="0" dirty="0">
                <a:solidFill>
                  <a:srgbClr val="000000"/>
                </a:solidFill>
                <a:latin typeface="Verdana" panose="020B0604030504040204" pitchFamily="34" charset="0"/>
              </a:rPr>
              <a:t>Requesting expert-witness assistance (IT-expert or LE-officer); </a:t>
            </a:r>
            <a:endParaRPr lang="en-GB" sz="1800" b="0" i="0" u="none" strike="noStrike" baseline="0" dirty="0">
              <a:solidFill>
                <a:srgbClr val="000000"/>
              </a:solidFill>
              <a:latin typeface="Verdana" panose="020B0604030504040204" pitchFamily="34" charset="0"/>
            </a:endParaRPr>
          </a:p>
          <a:p>
            <a:pPr marL="285750" indent="-285750">
              <a:buFont typeface="Wingdings" panose="05000000000000000000" pitchFamily="2" charset="2"/>
              <a:buChar char="ü"/>
            </a:pPr>
            <a:r>
              <a:rPr lang="en-US" sz="1800" b="0" i="1" u="none" strike="noStrike" baseline="0" dirty="0">
                <a:solidFill>
                  <a:srgbClr val="000000"/>
                </a:solidFill>
                <a:latin typeface="Verdana" panose="020B0604030504040204" pitchFamily="34" charset="0"/>
              </a:rPr>
              <a:t>Seizure of electronic evidence;</a:t>
            </a:r>
            <a:endParaRPr lang="en-US" sz="1800" b="0" i="0" u="none" strike="noStrike" baseline="0" dirty="0">
              <a:solidFill>
                <a:srgbClr val="000000"/>
              </a:solidFill>
              <a:latin typeface="Verdana" panose="020B0604030504040204" pitchFamily="34" charset="0"/>
            </a:endParaRPr>
          </a:p>
          <a:p>
            <a:pPr marL="285750" indent="-285750">
              <a:buFont typeface="Wingdings" panose="05000000000000000000" pitchFamily="2" charset="2"/>
              <a:buChar char="ü"/>
            </a:pPr>
            <a:r>
              <a:rPr lang="en-US" sz="1800" b="0" i="1" u="none" strike="noStrike" baseline="0" dirty="0">
                <a:solidFill>
                  <a:srgbClr val="000000"/>
                </a:solidFill>
                <a:latin typeface="Verdana" panose="020B0604030504040204" pitchFamily="34" charset="0"/>
              </a:rPr>
              <a:t>Transborder electronic evidence gathering;</a:t>
            </a:r>
            <a:endParaRPr lang="en-US" sz="1800" b="0" i="0" u="none" strike="noStrike" baseline="0" dirty="0">
              <a:solidFill>
                <a:srgbClr val="000000"/>
              </a:solidFill>
              <a:latin typeface="Verdana" panose="020B0604030504040204" pitchFamily="34" charset="0"/>
            </a:endParaRPr>
          </a:p>
          <a:p>
            <a:pPr marL="285750" indent="-285750">
              <a:buFont typeface="Wingdings" panose="05000000000000000000" pitchFamily="2" charset="2"/>
              <a:buChar char="ü"/>
            </a:pPr>
            <a:r>
              <a:rPr lang="en-GB" sz="1800" b="0" i="1" u="none" strike="noStrike" baseline="0" dirty="0">
                <a:solidFill>
                  <a:srgbClr val="000000"/>
                </a:solidFill>
                <a:latin typeface="Verdana" panose="020B0604030504040204" pitchFamily="34" charset="0"/>
              </a:rPr>
              <a:t>Dealing with electronic evidence in webmail, social media, cloud storage, </a:t>
            </a:r>
            <a:r>
              <a:rPr lang="en-GB" sz="1800" b="0" i="1" u="none" strike="noStrike" baseline="0" dirty="0" err="1">
                <a:solidFill>
                  <a:srgbClr val="000000"/>
                </a:solidFill>
                <a:latin typeface="Verdana" panose="020B0604030504040204" pitchFamily="34" charset="0"/>
              </a:rPr>
              <a:t>darkweb</a:t>
            </a:r>
            <a:r>
              <a:rPr lang="en-GB" i="1" dirty="0">
                <a:solidFill>
                  <a:srgbClr val="000000"/>
                </a:solidFill>
                <a:latin typeface="Verdana" panose="020B0604030504040204" pitchFamily="34" charset="0"/>
              </a:rPr>
              <a:t>;</a:t>
            </a:r>
            <a:endParaRPr lang="en-GB" sz="1800" b="0" i="0" u="none" strike="noStrike" baseline="0" dirty="0">
              <a:solidFill>
                <a:srgbClr val="000000"/>
              </a:solidFill>
              <a:latin typeface="Verdana" panose="020B0604030504040204" pitchFamily="34" charset="0"/>
            </a:endParaRPr>
          </a:p>
          <a:p>
            <a:pPr marL="285750" indent="-285750">
              <a:buFont typeface="Wingdings" panose="05000000000000000000" pitchFamily="2" charset="2"/>
              <a:buChar char="ü"/>
            </a:pPr>
            <a:r>
              <a:rPr lang="en-GB" sz="1800" b="0" i="1" u="none" strike="noStrike" baseline="0" dirty="0">
                <a:solidFill>
                  <a:srgbClr val="000000"/>
                </a:solidFill>
                <a:latin typeface="Verdana" panose="020B0604030504040204" pitchFamily="34" charset="0"/>
              </a:rPr>
              <a:t>Dealing with house searches and electronic evidence found during them: open accessible cloud storage, smartphones (which are locked), the seed of a virtual currency wallet;</a:t>
            </a:r>
            <a:endParaRPr lang="en-GB" sz="1800" b="0" i="0" u="none" strike="noStrike" baseline="0" dirty="0">
              <a:solidFill>
                <a:srgbClr val="000000"/>
              </a:solidFill>
              <a:latin typeface="Verdana" panose="020B0604030504040204" pitchFamily="34" charset="0"/>
            </a:endParaRPr>
          </a:p>
          <a:p>
            <a:endParaRPr lang="en-US" sz="2400" i="1" dirty="0"/>
          </a:p>
        </p:txBody>
      </p:sp>
      <p:pic>
        <p:nvPicPr>
          <p:cNvPr id="7" name="Picture 6">
            <a:extLst>
              <a:ext uri="{FF2B5EF4-FFF2-40B4-BE49-F238E27FC236}">
                <a16:creationId xmlns:a16="http://schemas.microsoft.com/office/drawing/2014/main" id="{EF3A38F1-629E-D64F-8FB1-A26347BAB099}"/>
              </a:ext>
            </a:extLst>
          </p:cNvPr>
          <p:cNvPicPr>
            <a:picLocks noChangeAspect="1"/>
          </p:cNvPicPr>
          <p:nvPr/>
        </p:nvPicPr>
        <p:blipFill>
          <a:blip r:embed="rId3"/>
          <a:stretch>
            <a:fillRect/>
          </a:stretch>
        </p:blipFill>
        <p:spPr>
          <a:xfrm>
            <a:off x="6228977" y="2430730"/>
            <a:ext cx="2808317" cy="2150117"/>
          </a:xfrm>
          <a:prstGeom prst="rect">
            <a:avLst/>
          </a:prstGeom>
        </p:spPr>
      </p:pic>
    </p:spTree>
    <p:extLst>
      <p:ext uri="{BB962C8B-B14F-4D97-AF65-F5344CB8AC3E}">
        <p14:creationId xmlns:p14="http://schemas.microsoft.com/office/powerpoint/2010/main" val="1301409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lumMod val="100000"/>
                  </a:srgb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402080" y="82052"/>
            <a:ext cx="774192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dirty="0">
                <a:latin typeface="Verdana" panose="020B0604030504040204" pitchFamily="34" charset="0"/>
                <a:ea typeface="Verdana" panose="020B0604030504040204" pitchFamily="34" charset="0"/>
              </a:rPr>
              <a:t>Session Objectives</a:t>
            </a:r>
          </a:p>
        </p:txBody>
      </p:sp>
      <p:sp>
        <p:nvSpPr>
          <p:cNvPr id="5" name="Rectangle 4">
            <a:extLst>
              <a:ext uri="{FF2B5EF4-FFF2-40B4-BE49-F238E27FC236}">
                <a16:creationId xmlns:a16="http://schemas.microsoft.com/office/drawing/2014/main" id="{7FA81925-418B-D44C-9255-2AEBBFBC0ADA}"/>
              </a:ext>
            </a:extLst>
          </p:cNvPr>
          <p:cNvSpPr/>
          <p:nvPr/>
        </p:nvSpPr>
        <p:spPr>
          <a:xfrm>
            <a:off x="290911" y="1349059"/>
            <a:ext cx="4982129" cy="3693319"/>
          </a:xfrm>
          <a:prstGeom prst="rect">
            <a:avLst/>
          </a:prstGeom>
          <a:ln/>
        </p:spPr>
        <p:txBody>
          <a:bodyPr wrap="square">
            <a:spAutoFit/>
          </a:bodyPr>
          <a:lstStyle/>
          <a:p>
            <a:pPr marL="285750" indent="-285750">
              <a:buFont typeface="Wingdings" panose="05000000000000000000" pitchFamily="2" charset="2"/>
              <a:buChar char="ü"/>
            </a:pPr>
            <a:r>
              <a:rPr lang="en-GB" sz="1800" b="0" i="1" u="none" strike="noStrike" baseline="0" dirty="0">
                <a:solidFill>
                  <a:srgbClr val="000000"/>
                </a:solidFill>
                <a:latin typeface="Verdana" panose="020B0604030504040204" pitchFamily="34" charset="0"/>
              </a:rPr>
              <a:t>Taking decisions on seizure, live forensics or dead forensics; </a:t>
            </a:r>
          </a:p>
          <a:p>
            <a:pPr marL="285750" indent="-285750">
              <a:buFont typeface="Wingdings" panose="05000000000000000000" pitchFamily="2" charset="2"/>
              <a:buChar char="ü"/>
            </a:pPr>
            <a:endParaRPr lang="en-GB" sz="1800" b="0" i="0" u="none" strike="noStrike" baseline="0" dirty="0">
              <a:solidFill>
                <a:srgbClr val="000000"/>
              </a:solidFill>
              <a:latin typeface="Verdana" panose="020B0604030504040204" pitchFamily="34" charset="0"/>
            </a:endParaRPr>
          </a:p>
          <a:p>
            <a:pPr marL="285750" indent="-285750">
              <a:buFont typeface="Wingdings" panose="05000000000000000000" pitchFamily="2" charset="2"/>
              <a:buChar char="ü"/>
            </a:pPr>
            <a:r>
              <a:rPr lang="en-GB" sz="1800" b="0" i="1" u="none" strike="noStrike" baseline="0" dirty="0">
                <a:solidFill>
                  <a:srgbClr val="000000"/>
                </a:solidFill>
                <a:latin typeface="Verdana" panose="020B0604030504040204" pitchFamily="34" charset="0"/>
              </a:rPr>
              <a:t>Rule of law aspects (forcing someone to enclose electronic evidence?);</a:t>
            </a:r>
          </a:p>
          <a:p>
            <a:pPr marL="285750" indent="-285750">
              <a:buFont typeface="Wingdings" panose="05000000000000000000" pitchFamily="2" charset="2"/>
              <a:buChar char="ü"/>
            </a:pPr>
            <a:endParaRPr lang="en-GB" sz="1800" b="0" i="0" u="none" strike="noStrike" baseline="0" dirty="0">
              <a:solidFill>
                <a:srgbClr val="000000"/>
              </a:solidFill>
              <a:latin typeface="Verdana" panose="020B0604030504040204" pitchFamily="34" charset="0"/>
            </a:endParaRPr>
          </a:p>
          <a:p>
            <a:pPr marL="285750" indent="-285750">
              <a:buFont typeface="Wingdings" panose="05000000000000000000" pitchFamily="2" charset="2"/>
              <a:buChar char="ü"/>
            </a:pPr>
            <a:r>
              <a:rPr lang="en-US" sz="1800" b="0" i="1" u="none" strike="noStrike" baseline="0" dirty="0">
                <a:solidFill>
                  <a:srgbClr val="000000"/>
                </a:solidFill>
                <a:latin typeface="Verdana" panose="020B0604030504040204" pitchFamily="34" charset="0"/>
              </a:rPr>
              <a:t>Ordering witness interviews; </a:t>
            </a:r>
          </a:p>
          <a:p>
            <a:pPr marL="285750" indent="-285750">
              <a:buFont typeface="Wingdings" panose="05000000000000000000" pitchFamily="2" charset="2"/>
              <a:buChar char="ü"/>
            </a:pPr>
            <a:endParaRPr lang="en-US" sz="1800" b="0" i="0" u="none" strike="noStrike" baseline="0" dirty="0">
              <a:solidFill>
                <a:srgbClr val="000000"/>
              </a:solidFill>
              <a:latin typeface="Verdana" panose="020B0604030504040204" pitchFamily="34" charset="0"/>
            </a:endParaRPr>
          </a:p>
          <a:p>
            <a:pPr marL="285750" indent="-285750">
              <a:buFont typeface="Wingdings" panose="05000000000000000000" pitchFamily="2" charset="2"/>
              <a:buChar char="ü"/>
            </a:pPr>
            <a:r>
              <a:rPr lang="en-US" sz="1800" b="0" i="1" u="none" strike="noStrike" baseline="0" dirty="0">
                <a:solidFill>
                  <a:srgbClr val="000000"/>
                </a:solidFill>
                <a:latin typeface="Verdana" panose="020B0604030504040204" pitchFamily="34" charset="0"/>
              </a:rPr>
              <a:t>Public-private cooperation;</a:t>
            </a:r>
          </a:p>
          <a:p>
            <a:pPr marL="285750" indent="-285750">
              <a:buFont typeface="Wingdings" panose="05000000000000000000" pitchFamily="2" charset="2"/>
              <a:buChar char="ü"/>
            </a:pPr>
            <a:endParaRPr lang="en-US" sz="1800" b="0" i="0" u="none" strike="noStrike" baseline="0" dirty="0">
              <a:solidFill>
                <a:srgbClr val="000000"/>
              </a:solidFill>
              <a:latin typeface="Verdana" panose="020B0604030504040204" pitchFamily="34" charset="0"/>
            </a:endParaRPr>
          </a:p>
          <a:p>
            <a:pPr marL="285750" indent="-285750">
              <a:buFont typeface="Wingdings" panose="05000000000000000000" pitchFamily="2" charset="2"/>
              <a:buChar char="ü"/>
            </a:pPr>
            <a:r>
              <a:rPr lang="en-GB" sz="1800" b="0" i="1" u="none" strike="noStrike" baseline="0" dirty="0">
                <a:solidFill>
                  <a:srgbClr val="000000"/>
                </a:solidFill>
                <a:latin typeface="Verdana" panose="020B0604030504040204" pitchFamily="34" charset="0"/>
              </a:rPr>
              <a:t>Dealing with data retention restrictions, domestic and internationally. </a:t>
            </a:r>
            <a:endParaRPr lang="en-US" sz="2400" i="1" dirty="0"/>
          </a:p>
        </p:txBody>
      </p:sp>
      <p:pic>
        <p:nvPicPr>
          <p:cNvPr id="7" name="Picture 6">
            <a:extLst>
              <a:ext uri="{FF2B5EF4-FFF2-40B4-BE49-F238E27FC236}">
                <a16:creationId xmlns:a16="http://schemas.microsoft.com/office/drawing/2014/main" id="{EF3A38F1-629E-D64F-8FB1-A26347BAB099}"/>
              </a:ext>
            </a:extLst>
          </p:cNvPr>
          <p:cNvPicPr>
            <a:picLocks noChangeAspect="1"/>
          </p:cNvPicPr>
          <p:nvPr/>
        </p:nvPicPr>
        <p:blipFill>
          <a:blip r:embed="rId3"/>
          <a:stretch>
            <a:fillRect/>
          </a:stretch>
        </p:blipFill>
        <p:spPr>
          <a:xfrm>
            <a:off x="6228977" y="2430730"/>
            <a:ext cx="2808317" cy="2150117"/>
          </a:xfrm>
          <a:prstGeom prst="rect">
            <a:avLst/>
          </a:prstGeom>
        </p:spPr>
      </p:pic>
    </p:spTree>
    <p:extLst>
      <p:ext uri="{BB962C8B-B14F-4D97-AF65-F5344CB8AC3E}">
        <p14:creationId xmlns:p14="http://schemas.microsoft.com/office/powerpoint/2010/main" val="2556572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lumMod val="100000"/>
                  </a:srgb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402080" y="82052"/>
            <a:ext cx="774192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dirty="0">
                <a:latin typeface="Verdana" panose="020B0604030504040204" pitchFamily="34" charset="0"/>
                <a:ea typeface="Verdana" panose="020B0604030504040204" pitchFamily="34" charset="0"/>
              </a:rPr>
              <a:t>Session Aims</a:t>
            </a:r>
          </a:p>
        </p:txBody>
      </p:sp>
      <p:sp>
        <p:nvSpPr>
          <p:cNvPr id="5" name="Rectangle 4">
            <a:extLst>
              <a:ext uri="{FF2B5EF4-FFF2-40B4-BE49-F238E27FC236}">
                <a16:creationId xmlns:a16="http://schemas.microsoft.com/office/drawing/2014/main" id="{7FA81925-418B-D44C-9255-2AEBBFBC0ADA}"/>
              </a:ext>
            </a:extLst>
          </p:cNvPr>
          <p:cNvSpPr/>
          <p:nvPr/>
        </p:nvSpPr>
        <p:spPr>
          <a:xfrm>
            <a:off x="278185" y="1349059"/>
            <a:ext cx="5273677" cy="4893647"/>
          </a:xfrm>
          <a:prstGeom prst="rect">
            <a:avLst/>
          </a:prstGeom>
          <a:ln/>
        </p:spPr>
        <p:txBody>
          <a:bodyPr wrap="square">
            <a:spAutoFit/>
          </a:bodyPr>
          <a:lstStyle/>
          <a:p>
            <a:pPr marL="514350" indent="-514350">
              <a:buFont typeface="Wingdings" pitchFamily="2" charset="2"/>
              <a:buChar char="ü"/>
            </a:pPr>
            <a:r>
              <a:rPr lang="en-US" sz="2400" i="1" dirty="0"/>
              <a:t>Identify legal and natural persons involved in scenario. </a:t>
            </a:r>
          </a:p>
          <a:p>
            <a:pPr marL="514350" indent="-514350">
              <a:buFont typeface="Wingdings" pitchFamily="2" charset="2"/>
              <a:buChar char="ü"/>
            </a:pPr>
            <a:r>
              <a:rPr lang="en-US" sz="2400" i="1" dirty="0"/>
              <a:t>Explain case layout and state of the introductory facts. </a:t>
            </a:r>
          </a:p>
          <a:p>
            <a:pPr marL="514350" indent="-514350">
              <a:buFont typeface="Wingdings" pitchFamily="2" charset="2"/>
              <a:buChar char="ü"/>
            </a:pPr>
            <a:r>
              <a:rPr lang="en-US" sz="2400" i="1" dirty="0"/>
              <a:t>Follow and explain flow and development of the case investigation. </a:t>
            </a:r>
          </a:p>
          <a:p>
            <a:pPr marL="514350" indent="-514350">
              <a:buFont typeface="Wingdings" pitchFamily="2" charset="2"/>
              <a:buChar char="ü"/>
            </a:pPr>
            <a:r>
              <a:rPr lang="en-US" sz="2400" i="1" dirty="0"/>
              <a:t>Explain how the criminal act was perpetrated and who were the key players. </a:t>
            </a:r>
          </a:p>
          <a:p>
            <a:pPr marL="514350" indent="-514350">
              <a:buFont typeface="Wingdings" pitchFamily="2" charset="2"/>
              <a:buChar char="ü"/>
            </a:pPr>
            <a:r>
              <a:rPr lang="en-US" sz="2400" i="1" dirty="0"/>
              <a:t>How and where criminal investigation should start and what should the vectors be. </a:t>
            </a:r>
          </a:p>
        </p:txBody>
      </p:sp>
      <p:pic>
        <p:nvPicPr>
          <p:cNvPr id="7" name="Picture 6">
            <a:extLst>
              <a:ext uri="{FF2B5EF4-FFF2-40B4-BE49-F238E27FC236}">
                <a16:creationId xmlns:a16="http://schemas.microsoft.com/office/drawing/2014/main" id="{EF3A38F1-629E-D64F-8FB1-A26347BAB099}"/>
              </a:ext>
            </a:extLst>
          </p:cNvPr>
          <p:cNvPicPr>
            <a:picLocks noChangeAspect="1"/>
          </p:cNvPicPr>
          <p:nvPr/>
        </p:nvPicPr>
        <p:blipFill>
          <a:blip r:embed="rId3"/>
          <a:stretch>
            <a:fillRect/>
          </a:stretch>
        </p:blipFill>
        <p:spPr>
          <a:xfrm>
            <a:off x="6228977" y="2430730"/>
            <a:ext cx="2808317" cy="2150117"/>
          </a:xfrm>
          <a:prstGeom prst="rect">
            <a:avLst/>
          </a:prstGeom>
        </p:spPr>
      </p:pic>
    </p:spTree>
    <p:extLst>
      <p:ext uri="{BB962C8B-B14F-4D97-AF65-F5344CB8AC3E}">
        <p14:creationId xmlns:p14="http://schemas.microsoft.com/office/powerpoint/2010/main" val="2698317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Graphic 2" descr="Questions outline">
            <a:extLst>
              <a:ext uri="{FF2B5EF4-FFF2-40B4-BE49-F238E27FC236}">
                <a16:creationId xmlns:a16="http://schemas.microsoft.com/office/drawing/2014/main" id="{F8C7C741-4DC0-4555-BEA4-DE1B891828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46273" y="1403273"/>
            <a:ext cx="4051453" cy="4051453"/>
          </a:xfrm>
          <a:prstGeom prst="rect">
            <a:avLst/>
          </a:prstGeom>
        </p:spPr>
      </p:pic>
    </p:spTree>
    <p:extLst>
      <p:ext uri="{BB962C8B-B14F-4D97-AF65-F5344CB8AC3E}">
        <p14:creationId xmlns:p14="http://schemas.microsoft.com/office/powerpoint/2010/main" val="1334815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A244C-489D-417D-B8AB-CB954192CB36}"/>
              </a:ext>
            </a:extLst>
          </p:cNvPr>
          <p:cNvSpPr>
            <a:spLocks noGrp="1"/>
          </p:cNvSpPr>
          <p:nvPr>
            <p:ph type="title"/>
          </p:nvPr>
        </p:nvSpPr>
        <p:spPr/>
        <p:txBody>
          <a:bodyPr/>
          <a:lstStyle/>
          <a:p>
            <a:r>
              <a:rPr lang="en-GB" dirty="0"/>
              <a:t>Investigation of the material</a:t>
            </a:r>
          </a:p>
        </p:txBody>
      </p:sp>
      <p:sp>
        <p:nvSpPr>
          <p:cNvPr id="3" name="Text Placeholder 2">
            <a:extLst>
              <a:ext uri="{FF2B5EF4-FFF2-40B4-BE49-F238E27FC236}">
                <a16:creationId xmlns:a16="http://schemas.microsoft.com/office/drawing/2014/main" id="{E380FE40-902C-48A0-8E4E-962AA387FB67}"/>
              </a:ext>
            </a:extLst>
          </p:cNvPr>
          <p:cNvSpPr>
            <a:spLocks noGrp="1"/>
          </p:cNvSpPr>
          <p:nvPr>
            <p:ph type="body" idx="1"/>
          </p:nvPr>
        </p:nvSpPr>
        <p:spPr/>
        <p:txBody>
          <a:bodyPr/>
          <a:lstStyle/>
          <a:p>
            <a:r>
              <a:rPr lang="en-US" b="1" dirty="0"/>
              <a:t>Introduction to the Investigation Exercise Case Study and Mock Trial </a:t>
            </a:r>
            <a:endParaRPr lang="en-US" sz="4000" dirty="0"/>
          </a:p>
        </p:txBody>
      </p:sp>
    </p:spTree>
    <p:extLst>
      <p:ext uri="{BB962C8B-B14F-4D97-AF65-F5344CB8AC3E}">
        <p14:creationId xmlns:p14="http://schemas.microsoft.com/office/powerpoint/2010/main" val="2441105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a:solidFill>
                  <a:schemeClr val="bg1"/>
                </a:solidFill>
                <a:latin typeface="Verdana" charset="0"/>
                <a:cs typeface="Verdana" charset="0"/>
              </a:rPr>
              <a:t>Investigation of the material</a:t>
            </a:r>
            <a:endParaRPr lang="en-GB" sz="2000" dirty="0">
              <a:solidFill>
                <a:schemeClr val="bg1"/>
              </a:solidFill>
              <a:latin typeface="Verdana" charset="0"/>
              <a:cs typeface="Verdana" charset="0"/>
            </a:endParaRPr>
          </a:p>
        </p:txBody>
      </p:sp>
      <p:sp>
        <p:nvSpPr>
          <p:cNvPr id="13" name="Content Placeholder 13">
            <a:extLst>
              <a:ext uri="{FF2B5EF4-FFF2-40B4-BE49-F238E27FC236}">
                <a16:creationId xmlns:a16="http://schemas.microsoft.com/office/drawing/2014/main" id="{667B9D7B-603D-4025-AB43-1A490F9DDFD9}"/>
              </a:ext>
            </a:extLst>
          </p:cNvPr>
          <p:cNvSpPr txBox="1">
            <a:spLocks/>
          </p:cNvSpPr>
          <p:nvPr/>
        </p:nvSpPr>
        <p:spPr>
          <a:xfrm>
            <a:off x="457200" y="1229236"/>
            <a:ext cx="8229600" cy="5438264"/>
          </a:xfrm>
          <a:prstGeom prst="rect">
            <a:avLst/>
          </a:prstGeom>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a:t>Establishing the initial facts:</a:t>
            </a:r>
            <a:endParaRPr lang="en-US" sz="2400" dirty="0"/>
          </a:p>
          <a:p>
            <a:pPr lvl="0">
              <a:buFont typeface="Wingdings" pitchFamily="2" charset="2"/>
              <a:buChar char="Ø"/>
            </a:pPr>
            <a:r>
              <a:rPr lang="en-US" sz="2200" b="1" dirty="0">
                <a:solidFill>
                  <a:srgbClr val="FF0000"/>
                </a:solidFill>
              </a:rPr>
              <a:t>Material to be used:</a:t>
            </a:r>
          </a:p>
          <a:p>
            <a:pPr lvl="0"/>
            <a:r>
              <a:rPr lang="en-US" sz="2200" dirty="0"/>
              <a:t>Company profile of Federal Bank of Atlantis;</a:t>
            </a:r>
          </a:p>
          <a:p>
            <a:pPr lvl="0"/>
            <a:r>
              <a:rPr lang="en-US" sz="2200" dirty="0"/>
              <a:t>Company profile of United Bank Printing;</a:t>
            </a:r>
          </a:p>
          <a:p>
            <a:pPr lvl="0"/>
            <a:r>
              <a:rPr lang="en-US" sz="2200" dirty="0"/>
              <a:t>Company profile of Docklands Security Bank of Norland;</a:t>
            </a:r>
          </a:p>
          <a:p>
            <a:pPr lvl="0"/>
            <a:r>
              <a:rPr lang="en-US" sz="2200" dirty="0"/>
              <a:t>FBA Announcement of the Anniversary Bond;</a:t>
            </a:r>
          </a:p>
          <a:p>
            <a:r>
              <a:rPr lang="en-US" sz="2200" dirty="0"/>
              <a:t>FBA Bond;</a:t>
            </a:r>
          </a:p>
          <a:p>
            <a:r>
              <a:rPr lang="en-US" sz="2200" dirty="0"/>
              <a:t>E-mails 1-2;</a:t>
            </a:r>
          </a:p>
          <a:p>
            <a:pPr>
              <a:buFont typeface="Wingdings" pitchFamily="2" charset="2"/>
              <a:buChar char="Ø"/>
            </a:pPr>
            <a:r>
              <a:rPr lang="en-US" sz="2200" b="1" dirty="0">
                <a:solidFill>
                  <a:srgbClr val="FF0000"/>
                </a:solidFill>
              </a:rPr>
              <a:t>Leading questions:</a:t>
            </a:r>
          </a:p>
          <a:p>
            <a:r>
              <a:rPr lang="en-US" sz="2200" i="1" dirty="0"/>
              <a:t>Which authorities and what kind of legal tools will be used on the local level for establishing aforementioned main facts?</a:t>
            </a:r>
            <a:endParaRPr lang="en-US" sz="2200" dirty="0"/>
          </a:p>
          <a:p>
            <a:r>
              <a:rPr lang="en-US" sz="2200" i="1" dirty="0"/>
              <a:t>How will these facts influence further investigation development?</a:t>
            </a:r>
            <a:endParaRPr lang="en-US" sz="2200" dirty="0"/>
          </a:p>
          <a:p>
            <a:endParaRPr lang="en-US" sz="2400" dirty="0"/>
          </a:p>
        </p:txBody>
      </p:sp>
    </p:spTree>
    <p:extLst>
      <p:ext uri="{BB962C8B-B14F-4D97-AF65-F5344CB8AC3E}">
        <p14:creationId xmlns:p14="http://schemas.microsoft.com/office/powerpoint/2010/main" val="1275436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a:solidFill>
                  <a:schemeClr val="bg1"/>
                </a:solidFill>
                <a:latin typeface="Verdana" charset="0"/>
                <a:cs typeface="Verdana" charset="0"/>
              </a:rPr>
              <a:t>Investigation of the material</a:t>
            </a:r>
            <a:endParaRPr lang="en-GB" sz="2000" dirty="0">
              <a:solidFill>
                <a:schemeClr val="bg1"/>
              </a:solidFill>
              <a:latin typeface="Verdana" charset="0"/>
              <a:cs typeface="Verdana" charset="0"/>
            </a:endParaRPr>
          </a:p>
        </p:txBody>
      </p:sp>
      <p:sp>
        <p:nvSpPr>
          <p:cNvPr id="13" name="Content Placeholder 13">
            <a:extLst>
              <a:ext uri="{FF2B5EF4-FFF2-40B4-BE49-F238E27FC236}">
                <a16:creationId xmlns:a16="http://schemas.microsoft.com/office/drawing/2014/main" id="{667B9D7B-603D-4025-AB43-1A490F9DDFD9}"/>
              </a:ext>
            </a:extLst>
          </p:cNvPr>
          <p:cNvSpPr txBox="1">
            <a:spLocks/>
          </p:cNvSpPr>
          <p:nvPr/>
        </p:nvSpPr>
        <p:spPr>
          <a:xfrm>
            <a:off x="457200" y="1229236"/>
            <a:ext cx="8229600" cy="5438264"/>
          </a:xfrm>
          <a:prstGeom prst="rect">
            <a:avLst/>
          </a:prstGeom>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a:t>Establishing reasonable doubt about possible perpetration of the crime:</a:t>
            </a:r>
            <a:endParaRPr lang="en-US" sz="2400" dirty="0"/>
          </a:p>
          <a:p>
            <a:pPr>
              <a:buFont typeface="Wingdings" pitchFamily="2" charset="2"/>
              <a:buChar char="Ø"/>
            </a:pPr>
            <a:r>
              <a:rPr lang="en-US" sz="2200" b="1" dirty="0">
                <a:solidFill>
                  <a:srgbClr val="FF0000"/>
                </a:solidFill>
              </a:rPr>
              <a:t>Material to be used:</a:t>
            </a:r>
          </a:p>
          <a:p>
            <a:r>
              <a:rPr lang="en-US" sz="2200" dirty="0"/>
              <a:t>E-mails 3-7;</a:t>
            </a:r>
          </a:p>
          <a:p>
            <a:endParaRPr lang="en-US" sz="2200" dirty="0"/>
          </a:p>
          <a:p>
            <a:pPr>
              <a:buFont typeface="Wingdings" pitchFamily="2" charset="2"/>
              <a:buChar char="Ø"/>
            </a:pPr>
            <a:r>
              <a:rPr lang="en-US" sz="2200" b="1" dirty="0">
                <a:solidFill>
                  <a:srgbClr val="FF0000"/>
                </a:solidFill>
              </a:rPr>
              <a:t>Leading questions:</a:t>
            </a:r>
          </a:p>
          <a:p>
            <a:r>
              <a:rPr lang="en-US" sz="2200" i="1" dirty="0"/>
              <a:t>What should be undertaken and by which authorities in order to establish identity of the possible perpetrator?</a:t>
            </a:r>
            <a:endParaRPr lang="en-US" sz="2200" dirty="0"/>
          </a:p>
          <a:p>
            <a:r>
              <a:rPr lang="en-US" sz="2200" i="1" dirty="0"/>
              <a:t>How to establish the type of malware that was used?</a:t>
            </a:r>
            <a:endParaRPr lang="en-US" sz="2200" dirty="0"/>
          </a:p>
          <a:p>
            <a:r>
              <a:rPr lang="en-US" sz="2200" i="1" dirty="0"/>
              <a:t>How to establish consequences of that malware, traces of the malware communication with outsides contact points and what are other important facts investigation should follow at this stage?</a:t>
            </a:r>
            <a:endParaRPr lang="en-US" sz="2200" dirty="0"/>
          </a:p>
          <a:p>
            <a:endParaRPr lang="en-US" sz="2400" dirty="0"/>
          </a:p>
        </p:txBody>
      </p:sp>
    </p:spTree>
    <p:extLst>
      <p:ext uri="{BB962C8B-B14F-4D97-AF65-F5344CB8AC3E}">
        <p14:creationId xmlns:p14="http://schemas.microsoft.com/office/powerpoint/2010/main" val="373707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PT_theme_v7">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Helvetic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theme_v7" id="{8CEAEF11-8DD7-42E4-8B50-E070E61E085B}" vid="{180C96AB-83AB-43A3-9AD5-620A1EA018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PPT_theme_v7</Template>
  <TotalTime>1129</TotalTime>
  <Words>1527</Words>
  <Application>Microsoft Office PowerPoint</Application>
  <PresentationFormat>On-screen Show (4:3)</PresentationFormat>
  <Paragraphs>231</Paragraphs>
  <Slides>22</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Calibri (heading)</vt:lpstr>
      <vt:lpstr>Georgia</vt:lpstr>
      <vt:lpstr>Helvetica</vt:lpstr>
      <vt:lpstr>Verdana</vt:lpstr>
      <vt:lpstr>Wingdings</vt:lpstr>
      <vt:lpstr>PPT_theme_v7</vt:lpstr>
      <vt:lpstr>PowerPoint Presentation</vt:lpstr>
      <vt:lpstr>PowerPoint Presentation</vt:lpstr>
      <vt:lpstr>PowerPoint Presentation</vt:lpstr>
      <vt:lpstr>PowerPoint Presentation</vt:lpstr>
      <vt:lpstr>PowerPoint Presentation</vt:lpstr>
      <vt:lpstr>PowerPoint Presentation</vt:lpstr>
      <vt:lpstr>Investigation of the material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 challenges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Catalina</dc:creator>
  <cp:lastModifiedBy>Hortensia Pasalau</cp:lastModifiedBy>
  <cp:revision>129</cp:revision>
  <dcterms:created xsi:type="dcterms:W3CDTF">2020-10-07T11:36:01Z</dcterms:created>
  <dcterms:modified xsi:type="dcterms:W3CDTF">2024-07-10T11:44:52Z</dcterms:modified>
</cp:coreProperties>
</file>