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355" r:id="rId2"/>
    <p:sldId id="567" r:id="rId3"/>
    <p:sldId id="568" r:id="rId4"/>
    <p:sldId id="569" r:id="rId5"/>
    <p:sldId id="1013" r:id="rId6"/>
    <p:sldId id="1014" r:id="rId7"/>
    <p:sldId id="1015" r:id="rId8"/>
    <p:sldId id="1016" r:id="rId9"/>
    <p:sldId id="1018" r:id="rId10"/>
    <p:sldId id="1019" r:id="rId11"/>
    <p:sldId id="1011" r:id="rId12"/>
    <p:sldId id="1038" r:id="rId13"/>
    <p:sldId id="1022" r:id="rId14"/>
    <p:sldId id="1024" r:id="rId15"/>
    <p:sldId id="1025" r:id="rId16"/>
    <p:sldId id="1026" r:id="rId17"/>
    <p:sldId id="1027" r:id="rId18"/>
    <p:sldId id="1023" r:id="rId19"/>
    <p:sldId id="1028" r:id="rId20"/>
    <p:sldId id="1029" r:id="rId21"/>
    <p:sldId id="1030" r:id="rId22"/>
    <p:sldId id="1031" r:id="rId23"/>
    <p:sldId id="1032" r:id="rId24"/>
    <p:sldId id="1033" r:id="rId25"/>
    <p:sldId id="1035" r:id="rId26"/>
    <p:sldId id="1034" r:id="rId27"/>
    <p:sldId id="1036" r:id="rId28"/>
    <p:sldId id="616" r:id="rId29"/>
    <p:sldId id="1000" r:id="rId30"/>
    <p:sldId id="619" r:id="rId31"/>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836" autoAdjust="0"/>
    <p:restoredTop sz="44698" autoAdjust="0"/>
  </p:normalViewPr>
  <p:slideViewPr>
    <p:cSldViewPr snapToGrid="0" snapToObjects="1">
      <p:cViewPr varScale="1">
        <p:scale>
          <a:sx n="41" d="100"/>
          <a:sy n="41" d="100"/>
        </p:scale>
        <p:origin x="1068" y="36"/>
      </p:cViewPr>
      <p:guideLst>
        <p:guide orient="horz" pos="2160"/>
        <p:guide pos="2880"/>
      </p:guideLst>
    </p:cSldViewPr>
  </p:slideViewPr>
  <p:outlineViewPr>
    <p:cViewPr>
      <p:scale>
        <a:sx n="33" d="100"/>
        <a:sy n="33" d="100"/>
      </p:scale>
      <p:origin x="0" y="39756"/>
    </p:cViewPr>
  </p:outlineViewPr>
  <p:notesTextViewPr>
    <p:cViewPr>
      <p:scale>
        <a:sx n="125" d="100"/>
        <a:sy n="125"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C1B3EDF1-F18A-45C1-B6F1-897AB80CF26C}" type="datetime1">
              <a:rPr lang="en-US"/>
              <a:pPr>
                <a:defRPr/>
              </a:pPr>
              <a:t>5/1/2021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pitchFamily="34" charset="0"/>
              </a:defRPr>
            </a:lvl1pPr>
          </a:lstStyle>
          <a:p>
            <a:pPr>
              <a:defRPr/>
            </a:pPr>
            <a:fld id="{26CF4C01-59D1-40AC-ABAA-0AE036E9F18B}" type="slidenum">
              <a:rPr lang="en-US"/>
              <a:pPr>
                <a:defRPr/>
              </a:pPr>
              <a:t>‹#›</a:t>
            </a:fld>
            <a:endParaRPr lang="en-US"/>
          </a:p>
        </p:txBody>
      </p:sp>
    </p:spTree>
    <p:extLst>
      <p:ext uri="{BB962C8B-B14F-4D97-AF65-F5344CB8AC3E}">
        <p14:creationId xmlns:p14="http://schemas.microsoft.com/office/powerpoint/2010/main" val="102870491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coe.int/en/web/cybercrime-staging/glacy"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mk-MK" sz="1200" dirty="0"/>
              <a:t>Оваа сесија ќе</a:t>
            </a:r>
            <a:r>
              <a:rPr lang="mk-MK" sz="1200" baseline="0" dirty="0"/>
              <a:t> биде поделена во 4 дела</a:t>
            </a:r>
            <a:r>
              <a:rPr lang="en-GB" sz="1200" dirty="0"/>
              <a:t>.</a:t>
            </a:r>
          </a:p>
          <a:p>
            <a:r>
              <a:rPr lang="mk-MK" sz="1200" dirty="0"/>
              <a:t>Првиот дел од сесијата ќе</a:t>
            </a:r>
            <a:r>
              <a:rPr lang="mk-MK" sz="1200" baseline="0" dirty="0"/>
              <a:t> даде преглед на </a:t>
            </a:r>
            <a:r>
              <a:rPr lang="en-US" sz="1200" baseline="0" dirty="0"/>
              <a:t>C-PROC</a:t>
            </a:r>
            <a:r>
              <a:rPr lang="mk-MK" sz="1200" baseline="0" dirty="0"/>
              <a:t> и активностите што ги спроведува</a:t>
            </a:r>
            <a:r>
              <a:rPr lang="en-GB" sz="1200" dirty="0"/>
              <a:t>. </a:t>
            </a:r>
          </a:p>
          <a:p>
            <a:r>
              <a:rPr lang="mk-MK" sz="1200" dirty="0"/>
              <a:t>Вториот дел од сесијата ќе ја разгледа структурата на Специјализираниот судски курс за меѓународна соработка</a:t>
            </a:r>
            <a:r>
              <a:rPr lang="en-GB" sz="1200" dirty="0"/>
              <a:t>.</a:t>
            </a:r>
          </a:p>
          <a:p>
            <a:r>
              <a:rPr lang="mk-MK" sz="1200" dirty="0"/>
              <a:t>Третиот дел од сесијата ќе им</a:t>
            </a:r>
            <a:r>
              <a:rPr lang="mk-MK" sz="1200" baseline="0" dirty="0"/>
              <a:t> даде можност на учесниците да се претстават</a:t>
            </a:r>
            <a:r>
              <a:rPr lang="en-GB" sz="1200" dirty="0"/>
              <a:t>. </a:t>
            </a:r>
          </a:p>
          <a:p>
            <a:pPr marL="0" marR="0" lvl="0" indent="0" algn="l" defTabSz="457200" rtl="0" eaLnBrk="0" fontAlgn="base" latinLnBrk="0" hangingPunct="0">
              <a:lnSpc>
                <a:spcPct val="100000"/>
              </a:lnSpc>
              <a:spcBef>
                <a:spcPct val="30000"/>
              </a:spcBef>
              <a:spcAft>
                <a:spcPct val="0"/>
              </a:spcAft>
              <a:buClrTx/>
              <a:buSzTx/>
              <a:buFontTx/>
              <a:buNone/>
              <a:tabLst/>
              <a:defRPr/>
            </a:pPr>
            <a:r>
              <a:rPr lang="mk-MK" sz="1200" dirty="0"/>
              <a:t>Четвртиот дел од сесијата ќе ги резимира</a:t>
            </a:r>
            <a:r>
              <a:rPr lang="mk-MK" sz="1200" baseline="0" dirty="0"/>
              <a:t> целите на сесијата.</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a:t>
            </a:fld>
            <a:endParaRPr lang="en-US"/>
          </a:p>
        </p:txBody>
      </p:sp>
    </p:spTree>
    <p:extLst>
      <p:ext uri="{BB962C8B-B14F-4D97-AF65-F5344CB8AC3E}">
        <p14:creationId xmlns:p14="http://schemas.microsoft.com/office/powerpoint/2010/main" val="1417992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ru-RU" sz="1200" kern="1200" dirty="0">
                <a:solidFill>
                  <a:schemeClr val="tx1"/>
                </a:solidFill>
                <a:latin typeface="+mn-lt"/>
                <a:ea typeface="MS PGothic" pitchFamily="34" charset="-128"/>
                <a:cs typeface="ＭＳ Ｐゴシック" charset="0"/>
              </a:rPr>
              <a:t>Овој слајд дава информации за Канцеларијата за програма за сајбер-криминал (C-PROC). Ова е главното тело одговорно за промовирање на пристапот на Советот на Европа за поддршка на градење на капацитети во однос на можностите за кривична правда за сајбер-криминал и електронски докази.</a:t>
            </a:r>
            <a:endParaRPr lang="en-GB" sz="1200" kern="1200" dirty="0">
              <a:solidFill>
                <a:schemeClr val="tx1"/>
              </a:solidFill>
              <a:latin typeface="+mn-lt"/>
              <a:ea typeface="MS PGothic" pitchFamily="34" charset="-128"/>
              <a:cs typeface="ＭＳ Ｐゴシック" charset="0"/>
            </a:endParaRPr>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11</a:t>
            </a:fld>
            <a:endParaRPr lang="en-US"/>
          </a:p>
        </p:txBody>
      </p:sp>
    </p:spTree>
    <p:extLst>
      <p:ext uri="{BB962C8B-B14F-4D97-AF65-F5344CB8AC3E}">
        <p14:creationId xmlns:p14="http://schemas.microsoft.com/office/powerpoint/2010/main" val="2318502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r>
              <a:rPr lang="mk-MK" sz="1200" kern="1200" dirty="0">
                <a:solidFill>
                  <a:schemeClr val="tx1"/>
                </a:solidFill>
                <a:latin typeface="+mn-lt"/>
                <a:ea typeface="MS PGothic" pitchFamily="34" charset="-128"/>
                <a:cs typeface="ＭＳ Ｐゴシック" charset="0"/>
              </a:rPr>
              <a:t>Овој слајд наведува различни тековни проекти</a:t>
            </a:r>
            <a:r>
              <a:rPr lang="mk-MK" sz="1200" kern="1200" baseline="0" dirty="0">
                <a:solidFill>
                  <a:schemeClr val="tx1"/>
                </a:solidFill>
                <a:latin typeface="+mn-lt"/>
                <a:ea typeface="MS PGothic" pitchFamily="34" charset="-128"/>
                <a:cs typeface="ＭＳ Ｐゴシック" charset="0"/>
              </a:rPr>
              <a:t> што ги води </a:t>
            </a:r>
            <a:r>
              <a:rPr lang="ru-RU" sz="1200" kern="1200" baseline="0" dirty="0">
                <a:solidFill>
                  <a:schemeClr val="tx1"/>
                </a:solidFill>
                <a:latin typeface="+mn-lt"/>
                <a:ea typeface="MS PGothic" pitchFamily="34" charset="-128"/>
                <a:cs typeface="ＭＳ Ｐゴシック" charset="0"/>
              </a:rPr>
              <a:t>Канцеларијата за програма за сајбер-криминал</a:t>
            </a:r>
            <a:r>
              <a:rPr lang="mk-MK" sz="1200" kern="1200" dirty="0">
                <a:solidFill>
                  <a:schemeClr val="tx1"/>
                </a:solidFill>
                <a:latin typeface="+mn-lt"/>
                <a:ea typeface="MS PGothic" pitchFamily="34" charset="-128"/>
                <a:cs typeface="ＭＳ Ｐゴシック" charset="0"/>
              </a:rPr>
              <a:t> (</a:t>
            </a:r>
            <a:r>
              <a:rPr lang="en-US" sz="1200" kern="1200" dirty="0">
                <a:solidFill>
                  <a:schemeClr val="tx1"/>
                </a:solidFill>
                <a:latin typeface="+mn-lt"/>
                <a:ea typeface="MS PGothic" pitchFamily="34" charset="-128"/>
                <a:cs typeface="ＭＳ Ｐゴシック" charset="0"/>
              </a:rPr>
              <a:t>C-PROC</a:t>
            </a:r>
            <a:r>
              <a:rPr lang="mk-MK" sz="1200" kern="1200" dirty="0">
                <a:solidFill>
                  <a:schemeClr val="tx1"/>
                </a:solidFill>
                <a:latin typeface="+mn-lt"/>
                <a:ea typeface="MS PGothic" pitchFamily="34" charset="-128"/>
                <a:cs typeface="ＭＳ Ｐゴシック" charset="0"/>
              </a:rPr>
              <a:t>). Обучувачот може да објасни</a:t>
            </a:r>
            <a:r>
              <a:rPr lang="mk-MK" sz="1200" kern="1200" baseline="0" dirty="0">
                <a:solidFill>
                  <a:schemeClr val="tx1"/>
                </a:solidFill>
                <a:latin typeface="+mn-lt"/>
                <a:ea typeface="MS PGothic" pitchFamily="34" charset="-128"/>
                <a:cs typeface="ＭＳ Ｐゴシック" charset="0"/>
              </a:rPr>
              <a:t> дека откако </a:t>
            </a:r>
            <a:r>
              <a:rPr lang="en-US" sz="1200" kern="1200" baseline="0" dirty="0">
                <a:solidFill>
                  <a:schemeClr val="tx1"/>
                </a:solidFill>
                <a:latin typeface="+mn-lt"/>
                <a:ea typeface="MS PGothic" pitchFamily="34" charset="-128"/>
                <a:cs typeface="ＭＳ Ｐゴシック" charset="0"/>
              </a:rPr>
              <a:t>C-PROC</a:t>
            </a:r>
            <a:r>
              <a:rPr lang="mk-MK" sz="1200" kern="1200" baseline="0" dirty="0">
                <a:solidFill>
                  <a:schemeClr val="tx1"/>
                </a:solidFill>
                <a:latin typeface="+mn-lt"/>
                <a:ea typeface="MS PGothic" pitchFamily="34" charset="-128"/>
                <a:cs typeface="ＭＳ Ｐゴシック" charset="0"/>
              </a:rPr>
              <a:t> започна со работа во април 2014 година, иницираше голем број проекти – од кои многу се завршени. Обучувачот може да објасни за дадените тековни проекти. Обучувачот може да сподели детали за програмите наведени на слајдот:</a:t>
            </a:r>
            <a:endParaRPr lang="en-GB" sz="1200" kern="1200" dirty="0">
              <a:solidFill>
                <a:schemeClr val="tx1"/>
              </a:solidFill>
              <a:latin typeface="+mn-lt"/>
              <a:ea typeface="MS PGothic" pitchFamily="34" charset="-128"/>
              <a:cs typeface="ＭＳ Ｐゴシック" charset="0"/>
            </a:endParaRPr>
          </a:p>
          <a:p>
            <a:endParaRPr lang="en-GB" sz="1200" kern="1200" dirty="0">
              <a:solidFill>
                <a:schemeClr val="tx1"/>
              </a:solidFill>
              <a:latin typeface="+mn-lt"/>
              <a:ea typeface="MS PGothic" pitchFamily="34" charset="-128"/>
              <a:cs typeface="ＭＳ Ｐゴシック" charset="0"/>
            </a:endParaRPr>
          </a:p>
          <a:p>
            <a:r>
              <a:rPr lang="en-US" b="1" dirty="0" err="1">
                <a:effectLst/>
                <a:latin typeface="Open Sans"/>
              </a:rPr>
              <a:t>GLACY</a:t>
            </a:r>
            <a:r>
              <a:rPr lang="en-US" b="1" dirty="0">
                <a:effectLst/>
                <a:latin typeface="Open Sans"/>
              </a:rPr>
              <a:t>+ </a:t>
            </a:r>
            <a:r>
              <a:rPr lang="mk-MK" dirty="0">
                <a:effectLst/>
                <a:latin typeface="Open Sans"/>
              </a:rPr>
              <a:t>е заеднички проект</a:t>
            </a:r>
            <a:r>
              <a:rPr lang="mk-MK" baseline="0" dirty="0">
                <a:effectLst/>
                <a:latin typeface="Open Sans"/>
              </a:rPr>
              <a:t> на Европската Унија (Инструмент кој придонесува за мир и стабилност) и Советот на Европа</a:t>
            </a:r>
            <a:r>
              <a:rPr lang="en-US" dirty="0">
                <a:effectLst/>
                <a:latin typeface="Open Sans"/>
              </a:rPr>
              <a:t>.</a:t>
            </a:r>
          </a:p>
          <a:p>
            <a:r>
              <a:rPr lang="en-US" dirty="0" err="1">
                <a:effectLst/>
                <a:latin typeface="Open Sans"/>
              </a:rPr>
              <a:t>GLACY</a:t>
            </a:r>
            <a:r>
              <a:rPr lang="en-US" dirty="0">
                <a:effectLst/>
                <a:latin typeface="Open Sans"/>
              </a:rPr>
              <a:t>+ </a:t>
            </a:r>
            <a:r>
              <a:rPr lang="mk-MK" dirty="0">
                <a:effectLst/>
                <a:latin typeface="Open Sans"/>
              </a:rPr>
              <a:t>има за цел да го прошири искуството на </a:t>
            </a:r>
            <a:r>
              <a:rPr lang="en-US" u="none" strike="noStrike" dirty="0" err="1">
                <a:solidFill>
                  <a:srgbClr val="007BC8"/>
                </a:solidFill>
                <a:effectLst/>
                <a:latin typeface="Open Sans"/>
                <a:hlinkClick r:id="rId3"/>
              </a:rPr>
              <a:t>GLACY</a:t>
            </a:r>
            <a:r>
              <a:rPr lang="en-US" u="none" strike="noStrike" dirty="0">
                <a:solidFill>
                  <a:srgbClr val="007BC8"/>
                </a:solidFill>
                <a:effectLst/>
                <a:latin typeface="Open Sans"/>
                <a:hlinkClick r:id="rId3"/>
              </a:rPr>
              <a:t> project</a:t>
            </a:r>
            <a:r>
              <a:rPr lang="en-US" dirty="0">
                <a:effectLst/>
                <a:latin typeface="Open Sans"/>
              </a:rPr>
              <a:t> (2013 – 2016</a:t>
            </a:r>
            <a:r>
              <a:rPr lang="mk-MK" dirty="0">
                <a:effectLst/>
                <a:latin typeface="Open Sans"/>
              </a:rPr>
              <a:t> год.</a:t>
            </a:r>
            <a:r>
              <a:rPr lang="en-US" dirty="0">
                <a:effectLst/>
                <a:latin typeface="Open Sans"/>
              </a:rPr>
              <a:t>) </a:t>
            </a:r>
            <a:r>
              <a:rPr lang="mk-MK" dirty="0">
                <a:effectLst/>
                <a:latin typeface="Open Sans"/>
              </a:rPr>
              <a:t>и поддржува петнаесет приоритетни земји и центри во Африка, Азија-Пацифик и Латинска Америка и регионот на Карибите</a:t>
            </a:r>
            <a:r>
              <a:rPr lang="mk-MK" baseline="0" dirty="0">
                <a:effectLst/>
                <a:latin typeface="Open Sans"/>
              </a:rPr>
              <a:t> – Бенин, Буркина Фасо, Зелен ‘Рт, Чиле, Коста Рика, Доминиканска Република, Гана, Маврициус, Мароко, Нигерија, Парагвај, Филипини, Сенегал, Шри Ланка и Тонга. Овие земји можат да послужат како центар за споделување на своето искуство во нивните региони.</a:t>
            </a:r>
            <a:endParaRPr lang="en-US" dirty="0">
              <a:effectLst/>
              <a:latin typeface="Open Sans"/>
            </a:endParaRPr>
          </a:p>
          <a:p>
            <a:r>
              <a:rPr lang="mk-MK" b="0" dirty="0">
                <a:effectLst/>
                <a:latin typeface="Open Sans"/>
              </a:rPr>
              <a:t>Цели</a:t>
            </a:r>
            <a:r>
              <a:rPr lang="en-US" b="0" dirty="0">
                <a:effectLst/>
                <a:latin typeface="Open Sans"/>
              </a:rPr>
              <a:t>:</a:t>
            </a:r>
          </a:p>
          <a:p>
            <a:r>
              <a:rPr lang="mk-MK" dirty="0">
                <a:effectLst/>
                <a:latin typeface="Open Sans"/>
              </a:rPr>
              <a:t>Да се зајакнат капацитетите на земјите ширум светот за примена на законодавството за сајбер-криминал и електронски докази и зајакнување на нивните способности</a:t>
            </a:r>
            <a:r>
              <a:rPr lang="mk-MK" baseline="0" dirty="0">
                <a:effectLst/>
                <a:latin typeface="Open Sans"/>
              </a:rPr>
              <a:t> за ефективна меѓународна соработка во оваа област.</a:t>
            </a:r>
            <a:endParaRPr lang="en-US" dirty="0">
              <a:effectLst/>
              <a:latin typeface="Open Sans"/>
            </a:endParaRPr>
          </a:p>
          <a:p>
            <a:pPr>
              <a:buFont typeface="+mj-lt"/>
              <a:buAutoNum type="arabicPeriod"/>
            </a:pPr>
            <a:r>
              <a:rPr lang="mk-MK" dirty="0">
                <a:effectLst/>
              </a:rPr>
              <a:t>Да промовира доследно законодавство, политики и стратегии за сајбер-криминал</a:t>
            </a:r>
            <a:r>
              <a:rPr lang="en-US" dirty="0">
                <a:effectLst/>
              </a:rPr>
              <a:t>;</a:t>
            </a:r>
          </a:p>
          <a:p>
            <a:pPr>
              <a:buFont typeface="+mj-lt"/>
              <a:buAutoNum type="arabicPeriod"/>
            </a:pPr>
            <a:r>
              <a:rPr lang="mk-MK" dirty="0">
                <a:effectLst/>
              </a:rPr>
              <a:t>Да се</a:t>
            </a:r>
            <a:r>
              <a:rPr lang="mk-MK" baseline="0" dirty="0">
                <a:effectLst/>
              </a:rPr>
              <a:t> зајакнат капацитетите на полициските власти да истражуваат сајбер-криминал и да се вклучат во ефикасна соработка помеѓу полициите, како и со единиците за сајбер-криминал во Европа и другите региони</a:t>
            </a:r>
            <a:r>
              <a:rPr lang="en-US" dirty="0">
                <a:effectLst/>
              </a:rPr>
              <a:t>;</a:t>
            </a:r>
          </a:p>
          <a:p>
            <a:pPr>
              <a:buFont typeface="+mj-lt"/>
              <a:buAutoNum type="arabicPeriod"/>
            </a:pPr>
            <a:r>
              <a:rPr lang="mk-MK" dirty="0">
                <a:effectLst/>
              </a:rPr>
              <a:t>Да им</a:t>
            </a:r>
            <a:r>
              <a:rPr lang="mk-MK" baseline="0" dirty="0">
                <a:effectLst/>
              </a:rPr>
              <a:t> овозможи на органите за кривична правда да применуваат законодавство и да ги гонат и судат случаите на сајбер-криминал со електронски докази и да се вклучат во меѓународната соработка</a:t>
            </a:r>
            <a:r>
              <a:rPr lang="en-US" dirty="0">
                <a:effectLst/>
              </a:rPr>
              <a:t>.</a:t>
            </a:r>
          </a:p>
          <a:p>
            <a:br>
              <a:rPr lang="en-US" b="0" i="0" dirty="0">
                <a:solidFill>
                  <a:srgbClr val="161616"/>
                </a:solidFill>
                <a:effectLst/>
                <a:latin typeface="Open Sans"/>
              </a:rPr>
            </a:br>
            <a:r>
              <a:rPr lang="en-US" sz="1200" b="1" kern="1200" dirty="0" err="1">
                <a:solidFill>
                  <a:schemeClr val="tx1"/>
                </a:solidFill>
                <a:latin typeface="+mn-lt"/>
                <a:ea typeface="MS PGothic" pitchFamily="34" charset="-128"/>
                <a:cs typeface="ＭＳ Ｐゴシック" charset="0"/>
              </a:rPr>
              <a:t>CyberEast</a:t>
            </a:r>
            <a:r>
              <a:rPr lang="en-US" sz="1200" b="1" kern="1200" dirty="0">
                <a:solidFill>
                  <a:schemeClr val="tx1"/>
                </a:solidFill>
                <a:latin typeface="+mn-lt"/>
                <a:ea typeface="MS PGothic" pitchFamily="34" charset="-128"/>
                <a:cs typeface="ＭＳ Ｐゴシック" charset="0"/>
              </a:rPr>
              <a:t> </a:t>
            </a:r>
            <a:r>
              <a:rPr lang="mk-MK" sz="1200" kern="1200" dirty="0">
                <a:solidFill>
                  <a:schemeClr val="tx1"/>
                </a:solidFill>
                <a:latin typeface="+mn-lt"/>
                <a:ea typeface="MS PGothic" pitchFamily="34" charset="-128"/>
                <a:cs typeface="ＭＳ Ｐゴシック" charset="0"/>
              </a:rPr>
              <a:t>е</a:t>
            </a:r>
            <a:r>
              <a:rPr lang="mk-MK" sz="1200" kern="1200" baseline="0" dirty="0">
                <a:solidFill>
                  <a:schemeClr val="tx1"/>
                </a:solidFill>
                <a:latin typeface="+mn-lt"/>
                <a:ea typeface="MS PGothic" pitchFamily="34" charset="-128"/>
                <a:cs typeface="ＭＳ Ｐゴシック" charset="0"/>
              </a:rPr>
              <a:t> заеднички проект на Европската Унија и на Советот на Европа, спроведен во регионот на Источното партнерство од страна на Советот на Европа во рамките на Инструментот за источно европско соседство (</a:t>
            </a:r>
            <a:r>
              <a:rPr lang="mk-MK" sz="1200" kern="1200" baseline="0" dirty="0" err="1">
                <a:solidFill>
                  <a:schemeClr val="tx1"/>
                </a:solidFill>
                <a:latin typeface="+mn-lt"/>
                <a:ea typeface="MS PGothic" pitchFamily="34" charset="-128"/>
                <a:cs typeface="ＭＳ Ｐゴシック" charset="0"/>
              </a:rPr>
              <a:t>ИЕС</a:t>
            </a:r>
            <a:r>
              <a:rPr lang="mk-MK" sz="1200" kern="1200" baseline="0" dirty="0">
                <a:solidFill>
                  <a:schemeClr val="tx1"/>
                </a:solidFill>
                <a:latin typeface="+mn-lt"/>
                <a:ea typeface="MS PGothic" pitchFamily="34" charset="-128"/>
                <a:cs typeface="ＭＳ Ｐゴシック" charset="0"/>
              </a:rPr>
              <a:t>).</a:t>
            </a:r>
            <a:endParaRPr lang="en-US" sz="1200" kern="1200" dirty="0">
              <a:solidFill>
                <a:schemeClr val="tx1"/>
              </a:solidFill>
              <a:latin typeface="+mn-lt"/>
              <a:ea typeface="MS PGothic" pitchFamily="34" charset="-128"/>
              <a:cs typeface="ＭＳ Ｐゴシック" charset="0"/>
            </a:endParaRPr>
          </a:p>
          <a:p>
            <a:r>
              <a:rPr lang="mk-MK" sz="1200" kern="1200" dirty="0">
                <a:solidFill>
                  <a:schemeClr val="tx1"/>
                </a:solidFill>
                <a:latin typeface="+mn-lt"/>
                <a:ea typeface="MS PGothic" pitchFamily="34" charset="-128"/>
                <a:cs typeface="ＭＳ Ｐゴシック" charset="0"/>
              </a:rPr>
              <a:t>Земји учеснички:</a:t>
            </a:r>
            <a:r>
              <a:rPr lang="mk-MK" sz="1200" kern="1200" baseline="0" dirty="0">
                <a:solidFill>
                  <a:schemeClr val="tx1"/>
                </a:solidFill>
                <a:latin typeface="+mn-lt"/>
                <a:ea typeface="MS PGothic" pitchFamily="34" charset="-128"/>
                <a:cs typeface="ＭＳ Ｐゴシック" charset="0"/>
              </a:rPr>
              <a:t> Ерменија, Азербејџан, Белорусија, Грузија, Молдавија и Украина. Проектот има за цел усвојување на законодавни и политички рамки во согласност со Конвенцијата од Будимпешта за сајбер-криминал и сродни инструменти, зајакнување на капацитетите на судските органи и органите за спроведување на законот, </a:t>
            </a:r>
            <a:r>
              <a:rPr lang="mk-MK" sz="1200" kern="1200" baseline="0" dirty="0" err="1">
                <a:solidFill>
                  <a:schemeClr val="tx1"/>
                </a:solidFill>
                <a:latin typeface="+mn-lt"/>
                <a:ea typeface="MS PGothic" pitchFamily="34" charset="-128"/>
                <a:cs typeface="ＭＳ Ｐゴシック" charset="0"/>
              </a:rPr>
              <a:t>меѓуагенциска</a:t>
            </a:r>
            <a:r>
              <a:rPr lang="mk-MK" sz="1200" kern="1200" baseline="0" dirty="0">
                <a:solidFill>
                  <a:schemeClr val="tx1"/>
                </a:solidFill>
                <a:latin typeface="+mn-lt"/>
                <a:ea typeface="MS PGothic" pitchFamily="34" charset="-128"/>
                <a:cs typeface="ＭＳ Ｐゴシック" charset="0"/>
              </a:rPr>
              <a:t> соработка, зголемување на ефикасна меѓународна соработка и доверба во кривичната правда, сајбер-криминалот и електронските докази, вклучително и помеѓу давателите на услуги и спроведувањето на законот.</a:t>
            </a:r>
            <a:endParaRPr lang="en-US" sz="1200" kern="1200" dirty="0">
              <a:solidFill>
                <a:schemeClr val="tx1"/>
              </a:solidFill>
              <a:latin typeface="+mn-lt"/>
              <a:ea typeface="MS PGothic" pitchFamily="34" charset="-128"/>
              <a:cs typeface="ＭＳ Ｐゴシック" charset="0"/>
            </a:endParaRPr>
          </a:p>
          <a:p>
            <a:endParaRPr lang="en-US" sz="1200" kern="1200" dirty="0">
              <a:solidFill>
                <a:schemeClr val="tx1"/>
              </a:solidFill>
              <a:latin typeface="+mn-lt"/>
              <a:ea typeface="MS PGothic" pitchFamily="34" charset="-128"/>
              <a:cs typeface="ＭＳ Ｐゴシック" charset="0"/>
            </a:endParaRPr>
          </a:p>
          <a:p>
            <a:r>
              <a:rPr lang="en-US" sz="1200" b="1" kern="1200" dirty="0" err="1">
                <a:solidFill>
                  <a:schemeClr val="tx1"/>
                </a:solidFill>
                <a:latin typeface="+mn-lt"/>
                <a:ea typeface="MS PGothic" pitchFamily="34" charset="-128"/>
                <a:cs typeface="ＭＳ Ｐゴシック" charset="0"/>
              </a:rPr>
              <a:t>iPROCEEDS</a:t>
            </a:r>
            <a:r>
              <a:rPr lang="en-US" sz="1200" b="1" kern="1200" dirty="0">
                <a:solidFill>
                  <a:schemeClr val="tx1"/>
                </a:solidFill>
                <a:latin typeface="+mn-lt"/>
                <a:ea typeface="MS PGothic" pitchFamily="34" charset="-128"/>
                <a:cs typeface="ＭＳ Ｐゴシック" charset="0"/>
              </a:rPr>
              <a:t> – 2: </a:t>
            </a:r>
            <a:r>
              <a:rPr lang="mk-MK" sz="1200" kern="1200" dirty="0">
                <a:solidFill>
                  <a:schemeClr val="tx1"/>
                </a:solidFill>
                <a:latin typeface="+mn-lt"/>
                <a:ea typeface="MS PGothic" pitchFamily="34" charset="-128"/>
                <a:cs typeface="ＭＳ Ｐゴシック" charset="0"/>
              </a:rPr>
              <a:t>Соработка за сајбер-криминал во рамките на Инструментот за претпристапна</a:t>
            </a:r>
            <a:r>
              <a:rPr lang="mk-MK" sz="1200" kern="1200" baseline="0" dirty="0">
                <a:solidFill>
                  <a:schemeClr val="tx1"/>
                </a:solidFill>
                <a:latin typeface="+mn-lt"/>
                <a:ea typeface="MS PGothic" pitchFamily="34" charset="-128"/>
                <a:cs typeface="ＭＳ Ｐゴシック" charset="0"/>
              </a:rPr>
              <a:t> помош (ИПА) – заеднички проект на Европската Унија и Советот на Европа. Земји/области кои учествуваат: Албанија, Босна и Херцеговина, Црна Гора, Северна Македонија, Србија, Турција и Косово* Цел: понатамошно зајакнување на капацитетот на властите во земјите од проектот и областите за претрес, заплена и конфискација на приходите од сајбер-криминал и спречување на перење пари преку интернет и да се обезбедат електронски докази. *Оваа ознака не е во спротивност со ставовите за статусот и е во согласност со Резолуцијата на Советот за безбедност на Обединетите нации 1244 и Мислењето на Меѓународниот суд на правдата за Декларацијата за независност на Косово.</a:t>
            </a:r>
            <a:r>
              <a:rPr lang="en-US" sz="1200" kern="1200" dirty="0">
                <a:solidFill>
                  <a:schemeClr val="tx1"/>
                </a:solidFill>
                <a:latin typeface="+mn-lt"/>
                <a:ea typeface="MS PGothic" pitchFamily="34" charset="-128"/>
                <a:cs typeface="ＭＳ Ｐゴシック" charset="0"/>
              </a:rPr>
              <a:t> </a:t>
            </a:r>
          </a:p>
          <a:p>
            <a:endParaRPr lang="en-US" sz="1200" kern="1200" dirty="0">
              <a:solidFill>
                <a:schemeClr val="tx1"/>
              </a:solidFill>
              <a:latin typeface="+mn-lt"/>
              <a:ea typeface="MS PGothic" pitchFamily="34" charset="-128"/>
              <a:cs typeface="ＭＳ Ｐゴシック" charset="0"/>
            </a:endParaRPr>
          </a:p>
          <a:p>
            <a:r>
              <a:rPr lang="en-US" sz="1200" b="1" kern="1200" dirty="0" err="1">
                <a:solidFill>
                  <a:schemeClr val="tx1"/>
                </a:solidFill>
                <a:latin typeface="+mn-lt"/>
                <a:ea typeface="MS PGothic" pitchFamily="34" charset="-128"/>
                <a:cs typeface="ＭＳ Ｐゴシック" charset="0"/>
              </a:rPr>
              <a:t>CyberSouth</a:t>
            </a:r>
            <a:r>
              <a:rPr lang="en-US" sz="1200" b="1" kern="1200" dirty="0">
                <a:solidFill>
                  <a:schemeClr val="tx1"/>
                </a:solidFill>
                <a:latin typeface="+mn-lt"/>
                <a:ea typeface="MS PGothic" pitchFamily="34" charset="-128"/>
                <a:cs typeface="ＭＳ Ｐゴシック" charset="0"/>
              </a:rPr>
              <a:t> </a:t>
            </a:r>
            <a:r>
              <a:rPr lang="mk-MK" sz="1200" kern="1200" dirty="0">
                <a:solidFill>
                  <a:schemeClr val="tx1"/>
                </a:solidFill>
                <a:latin typeface="+mn-lt"/>
                <a:ea typeface="MS PGothic" pitchFamily="34" charset="-128"/>
                <a:cs typeface="ＭＳ Ｐゴシック" charset="0"/>
              </a:rPr>
              <a:t>е</a:t>
            </a:r>
            <a:r>
              <a:rPr lang="mk-MK" sz="1200" kern="1200" baseline="0" dirty="0">
                <a:solidFill>
                  <a:schemeClr val="tx1"/>
                </a:solidFill>
                <a:latin typeface="+mn-lt"/>
                <a:ea typeface="MS PGothic" pitchFamily="34" charset="-128"/>
                <a:cs typeface="ＭＳ Ｐゴシック" charset="0"/>
              </a:rPr>
              <a:t> заеднички проект на Европската Унија (Европски инструмент за соседство) и Советот на Европа. </a:t>
            </a:r>
            <a:r>
              <a:rPr lang="en-US" sz="1200" kern="1200" baseline="0" dirty="0" err="1">
                <a:solidFill>
                  <a:schemeClr val="tx1"/>
                </a:solidFill>
                <a:latin typeface="+mn-lt"/>
                <a:ea typeface="MS PGothic" pitchFamily="34" charset="-128"/>
                <a:cs typeface="ＭＳ Ｐゴシック" charset="0"/>
              </a:rPr>
              <a:t>CyberSouth</a:t>
            </a:r>
            <a:r>
              <a:rPr lang="mk-MK" sz="1200" kern="1200" baseline="0" dirty="0">
                <a:solidFill>
                  <a:schemeClr val="tx1"/>
                </a:solidFill>
                <a:latin typeface="+mn-lt"/>
                <a:ea typeface="MS PGothic" pitchFamily="34" charset="-128"/>
                <a:cs typeface="ＭＳ Ｐゴシック" charset="0"/>
              </a:rPr>
              <a:t> има за цел да ги зајакне законодавството и институционалните капацитети за сајбер-криминал и електронски докази во регионот на Јужното соседство во согласност со барањата за човекови права и владеењето на правото.</a:t>
            </a:r>
            <a:endParaRPr lang="en-US" sz="1200" kern="1200" dirty="0">
              <a:solidFill>
                <a:schemeClr val="tx1"/>
              </a:solidFill>
              <a:latin typeface="+mn-lt"/>
              <a:ea typeface="MS PGothic" pitchFamily="34" charset="-128"/>
              <a:cs typeface="ＭＳ Ｐゴシック" charset="0"/>
            </a:endParaRPr>
          </a:p>
          <a:p>
            <a:r>
              <a:rPr lang="mk-MK" sz="1200" kern="1200" dirty="0">
                <a:solidFill>
                  <a:schemeClr val="tx1"/>
                </a:solidFill>
                <a:latin typeface="+mn-lt"/>
                <a:ea typeface="MS PGothic" pitchFamily="34" charset="-128"/>
                <a:cs typeface="ＭＳ Ｐゴシック" charset="0"/>
              </a:rPr>
              <a:t>Област на проектот: Јужен</a:t>
            </a:r>
            <a:r>
              <a:rPr lang="mk-MK" sz="1200" kern="1200" baseline="0" dirty="0">
                <a:solidFill>
                  <a:schemeClr val="tx1"/>
                </a:solidFill>
                <a:latin typeface="+mn-lt"/>
                <a:ea typeface="MS PGothic" pitchFamily="34" charset="-128"/>
                <a:cs typeface="ＭＳ Ｐゴシック" charset="0"/>
              </a:rPr>
              <a:t> соседски регион</a:t>
            </a:r>
            <a:endParaRPr lang="en-US" sz="1200" kern="1200" dirty="0">
              <a:solidFill>
                <a:schemeClr val="tx1"/>
              </a:solidFill>
              <a:latin typeface="+mn-lt"/>
              <a:ea typeface="MS PGothic" pitchFamily="34" charset="-128"/>
              <a:cs typeface="ＭＳ Ｐゴシック" charset="0"/>
            </a:endParaRPr>
          </a:p>
          <a:p>
            <a:r>
              <a:rPr lang="mk-MK" sz="1200" kern="1200" dirty="0">
                <a:solidFill>
                  <a:schemeClr val="tx1"/>
                </a:solidFill>
                <a:latin typeface="+mn-lt"/>
                <a:ea typeface="MS PGothic" pitchFamily="34" charset="-128"/>
                <a:cs typeface="ＭＳ Ｐゴシック" charset="0"/>
              </a:rPr>
              <a:t>Првични приоритетни области: Алжир, Јордан, Либан,</a:t>
            </a:r>
            <a:r>
              <a:rPr lang="mk-MK" sz="1200" kern="1200" baseline="0" dirty="0">
                <a:solidFill>
                  <a:schemeClr val="tx1"/>
                </a:solidFill>
                <a:latin typeface="+mn-lt"/>
                <a:ea typeface="MS PGothic" pitchFamily="34" charset="-128"/>
                <a:cs typeface="ＭＳ Ｐゴシック" charset="0"/>
              </a:rPr>
              <a:t> Мароко и Тунис</a:t>
            </a:r>
            <a:endParaRPr lang="en-US" sz="1200" kern="1200" dirty="0">
              <a:solidFill>
                <a:schemeClr val="tx1"/>
              </a:solidFill>
              <a:latin typeface="+mn-lt"/>
              <a:ea typeface="MS PGothic" pitchFamily="34" charset="-128"/>
              <a:cs typeface="ＭＳ Ｐゴシック" charset="0"/>
            </a:endParaRPr>
          </a:p>
          <a:p>
            <a:r>
              <a:rPr lang="mk-MK" sz="1200" kern="1200" dirty="0">
                <a:solidFill>
                  <a:schemeClr val="tx1"/>
                </a:solidFill>
                <a:latin typeface="+mn-lt"/>
                <a:ea typeface="MS PGothic" pitchFamily="34" charset="-128"/>
                <a:cs typeface="ＭＳ Ｐゴシック" charset="0"/>
              </a:rPr>
              <a:t>Цели</a:t>
            </a:r>
            <a:r>
              <a:rPr lang="en-US" sz="1200" kern="1200" dirty="0">
                <a:solidFill>
                  <a:schemeClr val="tx1"/>
                </a:solidFill>
                <a:latin typeface="+mn-lt"/>
                <a:ea typeface="MS PGothic" pitchFamily="34" charset="-128"/>
                <a:cs typeface="ＭＳ Ｐゴシック" charset="0"/>
              </a:rPr>
              <a:t>: </a:t>
            </a:r>
          </a:p>
          <a:p>
            <a:pPr marL="228600" indent="-228600">
              <a:buAutoNum type="arabicPeriod"/>
            </a:pPr>
            <a:r>
              <a:rPr lang="mk-MK" sz="1200" kern="1200" dirty="0">
                <a:solidFill>
                  <a:schemeClr val="tx1"/>
                </a:solidFill>
                <a:latin typeface="+mn-lt"/>
                <a:ea typeface="MS PGothic" pitchFamily="34" charset="-128"/>
                <a:cs typeface="ＭＳ Ｐゴシック" charset="0"/>
              </a:rPr>
              <a:t>Законодавство</a:t>
            </a:r>
          </a:p>
          <a:p>
            <a:pPr marL="228600" indent="-228600">
              <a:buAutoNum type="arabicPeriod"/>
            </a:pPr>
            <a:r>
              <a:rPr lang="mk-MK" sz="1200" kern="1200" dirty="0">
                <a:solidFill>
                  <a:schemeClr val="tx1"/>
                </a:solidFill>
                <a:latin typeface="+mn-lt"/>
                <a:ea typeface="MS PGothic" pitchFamily="34" charset="-128"/>
                <a:cs typeface="ＭＳ Ｐゴシック" charset="0"/>
              </a:rPr>
              <a:t>Специјализирани</a:t>
            </a:r>
            <a:r>
              <a:rPr lang="mk-MK" sz="1200" kern="1200" baseline="0" dirty="0">
                <a:solidFill>
                  <a:schemeClr val="tx1"/>
                </a:solidFill>
                <a:latin typeface="+mn-lt"/>
                <a:ea typeface="MS PGothic" pitchFamily="34" charset="-128"/>
                <a:cs typeface="ＭＳ Ｐゴシック" charset="0"/>
              </a:rPr>
              <a:t> услуги и </a:t>
            </a:r>
            <a:r>
              <a:rPr lang="mk-MK" sz="1200" kern="1200" baseline="0" dirty="0" err="1">
                <a:solidFill>
                  <a:schemeClr val="tx1"/>
                </a:solidFill>
                <a:latin typeface="+mn-lt"/>
                <a:ea typeface="MS PGothic" pitchFamily="34" charset="-128"/>
                <a:cs typeface="ＭＳ Ｐゴシック" charset="0"/>
              </a:rPr>
              <a:t>меѓуагенциска</a:t>
            </a:r>
            <a:r>
              <a:rPr lang="mk-MK" sz="1200" kern="1200" baseline="0" dirty="0">
                <a:solidFill>
                  <a:schemeClr val="tx1"/>
                </a:solidFill>
                <a:latin typeface="+mn-lt"/>
                <a:ea typeface="MS PGothic" pitchFamily="34" charset="-128"/>
                <a:cs typeface="ＭＳ Ｐゴシック" charset="0"/>
              </a:rPr>
              <a:t> соработка, како и јавна/приватна соработка</a:t>
            </a:r>
          </a:p>
          <a:p>
            <a:pPr marL="228600" indent="-228600">
              <a:buAutoNum type="arabicPeriod"/>
            </a:pPr>
            <a:r>
              <a:rPr lang="mk-MK" sz="1200" kern="1200" baseline="0" dirty="0">
                <a:solidFill>
                  <a:schemeClr val="tx1"/>
                </a:solidFill>
                <a:latin typeface="+mn-lt"/>
                <a:ea typeface="MS PGothic" pitchFamily="34" charset="-128"/>
                <a:cs typeface="ＭＳ Ｐゴシック" charset="0"/>
              </a:rPr>
              <a:t>Судска обука</a:t>
            </a:r>
          </a:p>
          <a:p>
            <a:pPr marL="228600" indent="-228600">
              <a:buAutoNum type="arabicPeriod"/>
            </a:pPr>
            <a:r>
              <a:rPr lang="mk-MK" sz="1200" kern="1200" baseline="0" dirty="0">
                <a:solidFill>
                  <a:schemeClr val="tx1"/>
                </a:solidFill>
                <a:latin typeface="+mn-lt"/>
                <a:ea typeface="MS PGothic" pitchFamily="34" charset="-128"/>
                <a:cs typeface="ＭＳ Ｐゴシック" charset="0"/>
              </a:rPr>
              <a:t>Меѓународна соработка</a:t>
            </a:r>
          </a:p>
          <a:p>
            <a:pPr marL="228600" indent="-228600">
              <a:buAutoNum type="arabicPeriod"/>
            </a:pPr>
            <a:r>
              <a:rPr lang="mk-MK" sz="1200" kern="1200" baseline="0" dirty="0">
                <a:solidFill>
                  <a:schemeClr val="tx1"/>
                </a:solidFill>
                <a:latin typeface="+mn-lt"/>
                <a:ea typeface="MS PGothic" pitchFamily="34" charset="-128"/>
                <a:cs typeface="ＭＳ Ｐゴシック" charset="0"/>
              </a:rPr>
              <a:t>Стратешки приоритети за сајбер-криминал и електронски докази</a:t>
            </a:r>
            <a:endParaRPr lang="en-US" sz="1200" kern="1200" dirty="0">
              <a:solidFill>
                <a:schemeClr val="tx1"/>
              </a:solidFill>
              <a:latin typeface="+mn-lt"/>
              <a:ea typeface="MS PGothic" pitchFamily="34" charset="-128"/>
              <a:cs typeface="ＭＳ Ｐゴシック" charset="0"/>
            </a:endParaRPr>
          </a:p>
          <a:p>
            <a:pPr marL="228600" indent="-228600">
              <a:buAutoNum type="arabicPeriod"/>
            </a:pPr>
            <a:endParaRPr lang="en-US" sz="1200" kern="1200" dirty="0">
              <a:solidFill>
                <a:schemeClr val="tx1"/>
              </a:solidFill>
              <a:latin typeface="+mn-lt"/>
              <a:ea typeface="MS PGothic" pitchFamily="34" charset="-128"/>
              <a:cs typeface="ＭＳ Ｐゴシック" charset="0"/>
            </a:endParaRPr>
          </a:p>
          <a:p>
            <a:pPr marL="0" indent="0">
              <a:buNone/>
            </a:pPr>
            <a:r>
              <a:rPr lang="mk-MK" sz="1200" b="1" kern="1200" dirty="0">
                <a:solidFill>
                  <a:schemeClr val="tx1"/>
                </a:solidFill>
                <a:latin typeface="+mn-lt"/>
                <a:ea typeface="MS PGothic" pitchFamily="34" charset="-128"/>
                <a:cs typeface="ＭＳ Ｐゴシック" charset="0"/>
              </a:rPr>
              <a:t>Ставање крај на сексуално искористување и злоупотреба на деца преку интернет</a:t>
            </a:r>
            <a:r>
              <a:rPr lang="en-US" sz="1200" b="1" kern="1200" dirty="0">
                <a:solidFill>
                  <a:schemeClr val="tx1"/>
                </a:solidFill>
                <a:latin typeface="+mn-lt"/>
                <a:ea typeface="MS PGothic" pitchFamily="34" charset="-128"/>
                <a:cs typeface="ＭＳ Ｐゴシック" charset="0"/>
              </a:rPr>
              <a:t>@</a:t>
            </a:r>
            <a:r>
              <a:rPr lang="mk-MK" sz="1200" b="1" kern="1200" dirty="0">
                <a:solidFill>
                  <a:schemeClr val="tx1"/>
                </a:solidFill>
                <a:latin typeface="+mn-lt"/>
                <a:ea typeface="MS PGothic" pitchFamily="34" charset="-128"/>
                <a:cs typeface="ＭＳ Ｐゴシック" charset="0"/>
              </a:rPr>
              <a:t>Европа</a:t>
            </a:r>
            <a:r>
              <a:rPr lang="en-US" sz="1200" b="1" kern="1200" dirty="0">
                <a:solidFill>
                  <a:schemeClr val="tx1"/>
                </a:solidFill>
                <a:latin typeface="+mn-lt"/>
                <a:ea typeface="MS PGothic" pitchFamily="34" charset="-128"/>
                <a:cs typeface="ＭＳ Ｐゴシック" charset="0"/>
              </a:rPr>
              <a:t> (</a:t>
            </a:r>
            <a:r>
              <a:rPr lang="en-US" sz="1200" b="1" kern="1200" dirty="0" err="1">
                <a:solidFill>
                  <a:schemeClr val="tx1"/>
                </a:solidFill>
                <a:latin typeface="+mn-lt"/>
                <a:ea typeface="MS PGothic" pitchFamily="34" charset="-128"/>
                <a:cs typeface="ＭＳ Ｐゴシック" charset="0"/>
              </a:rPr>
              <a:t>EndOCSEA@Europe</a:t>
            </a:r>
            <a:r>
              <a:rPr lang="en-US" sz="1200" b="1" kern="1200" dirty="0">
                <a:solidFill>
                  <a:schemeClr val="tx1"/>
                </a:solidFill>
                <a:latin typeface="+mn-lt"/>
                <a:ea typeface="MS PGothic" pitchFamily="34" charset="-128"/>
                <a:cs typeface="ＭＳ Ｐゴシック" charset="0"/>
              </a:rPr>
              <a:t>) </a:t>
            </a:r>
            <a:r>
              <a:rPr lang="mk-MK" sz="1200" b="0" kern="1200" dirty="0">
                <a:solidFill>
                  <a:schemeClr val="tx1"/>
                </a:solidFill>
                <a:latin typeface="+mn-lt"/>
                <a:ea typeface="MS PGothic" pitchFamily="34" charset="-128"/>
                <a:cs typeface="ＭＳ Ｐゴシック" charset="0"/>
              </a:rPr>
              <a:t>е спроведен од Одделот за детски права на Советот на Европа, во соработка со </a:t>
            </a:r>
            <a:r>
              <a:rPr lang="ru-RU" sz="1200" b="0" kern="1200" dirty="0">
                <a:solidFill>
                  <a:schemeClr val="tx1"/>
                </a:solidFill>
                <a:latin typeface="+mn-lt"/>
                <a:ea typeface="MS PGothic" pitchFamily="34" charset="-128"/>
                <a:cs typeface="ＭＳ Ｐゴシック" charset="0"/>
              </a:rPr>
              <a:t>Канцеларијата за програма за сајбер-криминал </a:t>
            </a:r>
            <a:r>
              <a:rPr lang="mk-MK" sz="1200" b="0" kern="1200" dirty="0">
                <a:solidFill>
                  <a:schemeClr val="tx1"/>
                </a:solidFill>
                <a:latin typeface="+mn-lt"/>
                <a:ea typeface="MS PGothic" pitchFamily="34" charset="-128"/>
                <a:cs typeface="ＭＳ Ｐゴシック" charset="0"/>
              </a:rPr>
              <a:t>(</a:t>
            </a:r>
            <a:r>
              <a:rPr lang="en-US" sz="1200" b="0" kern="1200" dirty="0">
                <a:solidFill>
                  <a:schemeClr val="tx1"/>
                </a:solidFill>
                <a:latin typeface="+mn-lt"/>
                <a:ea typeface="MS PGothic" pitchFamily="34" charset="-128"/>
                <a:cs typeface="ＭＳ Ｐゴシック" charset="0"/>
              </a:rPr>
              <a:t>C-PROC</a:t>
            </a:r>
            <a:r>
              <a:rPr lang="mk-MK" sz="1200" b="0" kern="1200" dirty="0">
                <a:solidFill>
                  <a:schemeClr val="tx1"/>
                </a:solidFill>
                <a:latin typeface="+mn-lt"/>
                <a:ea typeface="MS PGothic" pitchFamily="34" charset="-128"/>
                <a:cs typeface="ＭＳ Ｐゴシック" charset="0"/>
              </a:rPr>
              <a:t>) во Букурешт, Романија.</a:t>
            </a:r>
            <a:endParaRPr lang="en-US" sz="1200" b="0" kern="1200" dirty="0">
              <a:solidFill>
                <a:schemeClr val="tx1"/>
              </a:solidFill>
              <a:latin typeface="+mn-lt"/>
              <a:ea typeface="MS PGothic" pitchFamily="34" charset="-128"/>
              <a:cs typeface="ＭＳ Ｐゴシック" charset="0"/>
            </a:endParaRPr>
          </a:p>
          <a:p>
            <a:pPr marL="0" indent="0">
              <a:buNone/>
            </a:pPr>
            <a:r>
              <a:rPr lang="mk-MK" sz="1200" b="0" kern="1200" dirty="0">
                <a:solidFill>
                  <a:schemeClr val="tx1"/>
                </a:solidFill>
                <a:latin typeface="+mn-lt"/>
                <a:ea typeface="MS PGothic" pitchFamily="34" charset="-128"/>
                <a:cs typeface="ＭＳ Ｐゴシック" charset="0"/>
              </a:rPr>
              <a:t>Цел</a:t>
            </a:r>
            <a:r>
              <a:rPr lang="en-US" sz="1200" b="0" kern="1200" dirty="0">
                <a:solidFill>
                  <a:schemeClr val="tx1"/>
                </a:solidFill>
                <a:latin typeface="+mn-lt"/>
                <a:ea typeface="MS PGothic" pitchFamily="34" charset="-128"/>
                <a:cs typeface="ＭＳ Ｐゴシック" charset="0"/>
              </a:rPr>
              <a:t>: </a:t>
            </a:r>
          </a:p>
          <a:p>
            <a:pPr marL="0" indent="0">
              <a:buNone/>
            </a:pPr>
            <a:r>
              <a:rPr lang="mk-MK" sz="1200" b="0" kern="1200" dirty="0">
                <a:solidFill>
                  <a:schemeClr val="tx1"/>
                </a:solidFill>
                <a:latin typeface="+mn-lt"/>
                <a:ea typeface="MS PGothic" pitchFamily="34" charset="-128"/>
                <a:cs typeface="ＭＳ Ｐゴシック" charset="0"/>
              </a:rPr>
              <a:t>Примарната цел на овој проект е да се осигури дека правата на децата се заштитени преку ефективна мултинационална, интердисциплинарна и </a:t>
            </a:r>
            <a:r>
              <a:rPr lang="mk-MK" sz="1200" b="0" kern="1200" dirty="0" err="1">
                <a:solidFill>
                  <a:schemeClr val="tx1"/>
                </a:solidFill>
                <a:latin typeface="+mn-lt"/>
                <a:ea typeface="MS PGothic" pitchFamily="34" charset="-128"/>
                <a:cs typeface="ＭＳ Ｐゴシック" charset="0"/>
              </a:rPr>
              <a:t>меѓусекторска</a:t>
            </a:r>
            <a:r>
              <a:rPr lang="mk-MK" sz="1200" b="0" kern="1200" baseline="0" dirty="0">
                <a:solidFill>
                  <a:schemeClr val="tx1"/>
                </a:solidFill>
                <a:latin typeface="+mn-lt"/>
                <a:ea typeface="MS PGothic" pitchFamily="34" charset="-128"/>
                <a:cs typeface="ＭＳ Ｐゴシック" charset="0"/>
              </a:rPr>
              <a:t> соработка, мери кои се пријателски на децата за спречување и борба против сексуална експлоатација и злоупотреба на деца, олеснети со ИКТ (</a:t>
            </a:r>
            <a:r>
              <a:rPr lang="mk-MK" sz="1200" b="0" kern="1200" baseline="0" dirty="0" err="1">
                <a:solidFill>
                  <a:schemeClr val="tx1"/>
                </a:solidFill>
                <a:latin typeface="+mn-lt"/>
                <a:ea typeface="MS PGothic" pitchFamily="34" charset="-128"/>
                <a:cs typeface="ＭＳ Ｐゴシック" charset="0"/>
              </a:rPr>
              <a:t>ОСЦЕА</a:t>
            </a:r>
            <a:r>
              <a:rPr lang="mk-MK" sz="1200" b="0" kern="1200" baseline="0" dirty="0">
                <a:solidFill>
                  <a:schemeClr val="tx1"/>
                </a:solidFill>
                <a:latin typeface="+mn-lt"/>
                <a:ea typeface="MS PGothic" pitchFamily="34" charset="-128"/>
                <a:cs typeface="ＭＳ Ｐゴシック" charset="0"/>
              </a:rPr>
              <a:t>) на паневропско ниво</a:t>
            </a:r>
            <a:r>
              <a:rPr lang="en-US" sz="1200" b="0" kern="1200" dirty="0">
                <a:solidFill>
                  <a:schemeClr val="tx1"/>
                </a:solidFill>
                <a:latin typeface="+mn-lt"/>
                <a:ea typeface="MS PGothic" pitchFamily="34" charset="-128"/>
                <a:cs typeface="ＭＳ Ｐゴシック" charset="0"/>
              </a:rPr>
              <a:t>. </a:t>
            </a:r>
          </a:p>
          <a:p>
            <a:pPr marL="0" indent="0">
              <a:buNone/>
            </a:pPr>
            <a:r>
              <a:rPr lang="mk-MK" sz="1200" b="0" kern="1200" dirty="0">
                <a:solidFill>
                  <a:schemeClr val="tx1"/>
                </a:solidFill>
                <a:latin typeface="+mn-lt"/>
                <a:ea typeface="MS PGothic" pitchFamily="34" charset="-128"/>
                <a:cs typeface="ＭＳ Ｐゴシック" charset="0"/>
              </a:rPr>
              <a:t>Проектот вклучува 3 компоненти кои меѓусебно</a:t>
            </a:r>
            <a:r>
              <a:rPr lang="mk-MK" sz="1200" b="0" kern="1200" baseline="0" dirty="0">
                <a:solidFill>
                  <a:schemeClr val="tx1"/>
                </a:solidFill>
                <a:latin typeface="+mn-lt"/>
                <a:ea typeface="MS PGothic" pitchFamily="34" charset="-128"/>
                <a:cs typeface="ＭＳ Ｐゴシック" charset="0"/>
              </a:rPr>
              <a:t> зајакнуваат, секоја насочена кон</a:t>
            </a:r>
            <a:r>
              <a:rPr lang="en-US" sz="1200" b="0" kern="1200" dirty="0">
                <a:solidFill>
                  <a:schemeClr val="tx1"/>
                </a:solidFill>
                <a:latin typeface="+mn-lt"/>
                <a:ea typeface="MS PGothic" pitchFamily="34" charset="-128"/>
                <a:cs typeface="ＭＳ Ｐゴシック" charset="0"/>
              </a:rPr>
              <a:t>: </a:t>
            </a:r>
          </a:p>
          <a:p>
            <a:pPr marL="228600" indent="-228600">
              <a:buAutoNum type="arabicPeriod"/>
            </a:pPr>
            <a:r>
              <a:rPr lang="mk-MK" sz="1200" b="0" kern="1200" dirty="0">
                <a:solidFill>
                  <a:schemeClr val="tx1"/>
                </a:solidFill>
                <a:latin typeface="+mn-lt"/>
                <a:ea typeface="MS PGothic" pitchFamily="34" charset="-128"/>
                <a:cs typeface="ＭＳ Ｐゴシック" charset="0"/>
              </a:rPr>
              <a:t>поставување овозможени средини за </a:t>
            </a:r>
            <a:r>
              <a:rPr lang="mk-MK" sz="1200" b="0" kern="1200" dirty="0" err="1">
                <a:solidFill>
                  <a:schemeClr val="tx1"/>
                </a:solidFill>
                <a:latin typeface="+mn-lt"/>
                <a:ea typeface="MS PGothic" pitchFamily="34" charset="-128"/>
                <a:cs typeface="ＭＳ Ｐゴシック" charset="0"/>
              </a:rPr>
              <a:t>меѓусекторска</a:t>
            </a:r>
            <a:r>
              <a:rPr lang="mk-MK" sz="1200" b="0" kern="1200" dirty="0">
                <a:solidFill>
                  <a:schemeClr val="tx1"/>
                </a:solidFill>
                <a:latin typeface="+mn-lt"/>
                <a:ea typeface="MS PGothic" pitchFamily="34" charset="-128"/>
                <a:cs typeface="ＭＳ Ｐゴシック" charset="0"/>
              </a:rPr>
              <a:t>,</a:t>
            </a:r>
            <a:r>
              <a:rPr lang="mk-MK" sz="1200" b="0" kern="1200" baseline="0" dirty="0">
                <a:solidFill>
                  <a:schemeClr val="tx1"/>
                </a:solidFill>
                <a:latin typeface="+mn-lt"/>
                <a:ea typeface="MS PGothic" pitchFamily="34" charset="-128"/>
                <a:cs typeface="ＭＳ Ｐゴシック" charset="0"/>
              </a:rPr>
              <a:t> мултидисциплинарна соработка на национално и регионално ниво, преку зајакнување на структурите на националното управување и спроведување анализа на ситуацијата на ризиците и одговорностите на </a:t>
            </a:r>
            <a:r>
              <a:rPr lang="mk-MK" sz="1200" b="0" kern="1200" baseline="0" dirty="0" err="1">
                <a:solidFill>
                  <a:schemeClr val="tx1"/>
                </a:solidFill>
                <a:latin typeface="+mn-lt"/>
                <a:ea typeface="MS PGothic" pitchFamily="34" charset="-128"/>
                <a:cs typeface="ＭＳ Ｐゴシック" charset="0"/>
              </a:rPr>
              <a:t>ОСЦЕА</a:t>
            </a:r>
            <a:r>
              <a:rPr lang="mk-MK" sz="1200" b="0" kern="1200" baseline="0" dirty="0">
                <a:solidFill>
                  <a:schemeClr val="tx1"/>
                </a:solidFill>
                <a:latin typeface="+mn-lt"/>
                <a:ea typeface="MS PGothic" pitchFamily="34" charset="-128"/>
                <a:cs typeface="ＭＳ Ｐゴシック" charset="0"/>
              </a:rPr>
              <a:t> во национални и паневропски контексти</a:t>
            </a:r>
            <a:r>
              <a:rPr lang="en-US" sz="1200" b="0" kern="1200" dirty="0">
                <a:solidFill>
                  <a:schemeClr val="tx1"/>
                </a:solidFill>
                <a:latin typeface="+mn-lt"/>
                <a:ea typeface="MS PGothic" pitchFamily="34" charset="-128"/>
                <a:cs typeface="ＭＳ Ｐゴシック" charset="0"/>
              </a:rPr>
              <a:t>;</a:t>
            </a:r>
          </a:p>
          <a:p>
            <a:pPr marL="228600" indent="-228600">
              <a:buAutoNum type="arabicPeriod"/>
            </a:pPr>
            <a:r>
              <a:rPr lang="mk-MK" sz="1200" b="0" kern="1200" dirty="0">
                <a:solidFill>
                  <a:schemeClr val="tx1"/>
                </a:solidFill>
                <a:latin typeface="+mn-lt"/>
                <a:ea typeface="MS PGothic" pitchFamily="34" charset="-128"/>
                <a:cs typeface="ＭＳ Ｐゴシック" charset="0"/>
              </a:rPr>
              <a:t>поддршка за законодавни и процесни реформи,</a:t>
            </a:r>
            <a:r>
              <a:rPr lang="mk-MK" sz="1200" b="0" kern="1200" baseline="0" dirty="0">
                <a:solidFill>
                  <a:schemeClr val="tx1"/>
                </a:solidFill>
                <a:latin typeface="+mn-lt"/>
                <a:ea typeface="MS PGothic" pitchFamily="34" charset="-128"/>
                <a:cs typeface="ＭＳ Ｐゴシック" charset="0"/>
              </a:rPr>
              <a:t> обука и подобрување на капацитетите на службениците за спроведување на законот, </a:t>
            </a:r>
            <a:r>
              <a:rPr lang="ru-RU" sz="1200" b="0" kern="1200" baseline="0" dirty="0">
                <a:solidFill>
                  <a:schemeClr val="tx1"/>
                </a:solidFill>
                <a:latin typeface="+mn-lt"/>
                <a:ea typeface="MS PGothic" pitchFamily="34" charset="-128"/>
                <a:cs typeface="ＭＳ Ｐゴシック" charset="0"/>
              </a:rPr>
              <a:t>судството и обвинителите и промовирање на мултидисциплинарна меѓуагенциска соработка за поддршка од крај до крај на жртвите;</a:t>
            </a:r>
            <a:endParaRPr lang="en-US" sz="1200" b="0" kern="1200" dirty="0">
              <a:solidFill>
                <a:schemeClr val="tx1"/>
              </a:solidFill>
              <a:latin typeface="+mn-lt"/>
              <a:ea typeface="MS PGothic" pitchFamily="34" charset="-128"/>
              <a:cs typeface="ＭＳ Ｐゴシック" charset="0"/>
            </a:endParaRPr>
          </a:p>
          <a:p>
            <a:pPr marL="228600" indent="-228600">
              <a:buAutoNum type="arabicPeriod"/>
            </a:pPr>
            <a:r>
              <a:rPr lang="ru-RU" sz="1200" b="0" kern="1200" dirty="0">
                <a:solidFill>
                  <a:schemeClr val="tx1"/>
                </a:solidFill>
                <a:latin typeface="+mn-lt"/>
                <a:ea typeface="MS PGothic" pitchFamily="34" charset="-128"/>
                <a:cs typeface="ＭＳ Ｐゴシック" charset="0"/>
              </a:rPr>
              <a:t>решавање на општествените способности со акцент на подигање на свеста, едукација на клучните целни групи и зајакнување на децата</a:t>
            </a:r>
            <a:r>
              <a:rPr lang="en-US" sz="1200" b="0" kern="1200" dirty="0">
                <a:solidFill>
                  <a:schemeClr val="tx1"/>
                </a:solidFill>
                <a:latin typeface="+mn-lt"/>
                <a:ea typeface="MS PGothic" pitchFamily="34" charset="-128"/>
                <a:cs typeface="ＭＳ Ｐゴシック" charset="0"/>
              </a:rPr>
              <a:t>.</a:t>
            </a:r>
          </a:p>
          <a:p>
            <a:pPr marL="0" indent="0">
              <a:buNone/>
            </a:pPr>
            <a:r>
              <a:rPr lang="ru-RU" sz="1200" b="0" kern="1200" dirty="0">
                <a:solidFill>
                  <a:schemeClr val="tx1"/>
                </a:solidFill>
                <a:latin typeface="+mn-lt"/>
                <a:ea typeface="MS PGothic" pitchFamily="34" charset="-128"/>
                <a:cs typeface="ＭＳ Ｐゴシック" charset="0"/>
              </a:rPr>
              <a:t>Овој проект, кој се спроведува во рамките на Стратегијата на Советот на Европа за правата на детето (2016-2021 год.), ќе го поддржи спроведувањето на релевантните меѓународни и европски стандарди, особено Конвенцијата на Советот на Европа за заштита на децата против сексуална експлоатација и сексуална злоупотреба (Конвенција Ланзароте) и 8 од можностите идентификувани во Националниот одговор на WePROTECT моделот</a:t>
            </a:r>
            <a:r>
              <a:rPr lang="en-US" sz="1200" b="0" kern="1200" dirty="0">
                <a:solidFill>
                  <a:schemeClr val="tx1"/>
                </a:solidFill>
                <a:latin typeface="+mn-lt"/>
                <a:ea typeface="MS PGothic" pitchFamily="34" charset="-128"/>
                <a:cs typeface="ＭＳ Ｐゴシック" charset="0"/>
              </a:rPr>
              <a:t>.</a:t>
            </a:r>
          </a:p>
          <a:p>
            <a:pPr marL="0" indent="0">
              <a:buNone/>
            </a:pPr>
            <a:r>
              <a:rPr lang="mk-MK" sz="1200" b="0" kern="1200" dirty="0">
                <a:solidFill>
                  <a:schemeClr val="tx1"/>
                </a:solidFill>
                <a:latin typeface="+mn-lt"/>
                <a:ea typeface="MS PGothic" pitchFamily="34" charset="-128"/>
                <a:cs typeface="ＭＳ Ｐゴシック" charset="0"/>
              </a:rPr>
              <a:t>Корисници</a:t>
            </a:r>
            <a:r>
              <a:rPr lang="en-US" sz="1200" b="0" kern="1200" dirty="0">
                <a:solidFill>
                  <a:schemeClr val="tx1"/>
                </a:solidFill>
                <a:latin typeface="+mn-lt"/>
                <a:ea typeface="MS PGothic" pitchFamily="34" charset="-128"/>
                <a:cs typeface="ＭＳ Ｐゴシック" charset="0"/>
              </a:rPr>
              <a:t>: </a:t>
            </a:r>
          </a:p>
          <a:p>
            <a:pPr marL="0" indent="0">
              <a:buNone/>
            </a:pPr>
            <a:r>
              <a:rPr lang="mk-MK" sz="1200" b="0" kern="1200" dirty="0">
                <a:solidFill>
                  <a:schemeClr val="tx1"/>
                </a:solidFill>
                <a:latin typeface="+mn-lt"/>
                <a:ea typeface="MS PGothic" pitchFamily="34" charset="-128"/>
                <a:cs typeface="ＭＳ Ｐゴシック" charset="0"/>
              </a:rPr>
              <a:t>Сите 47 земји-членки на Советот на Европа, особено Албанија, Ерменија,</a:t>
            </a:r>
            <a:r>
              <a:rPr lang="mk-MK" sz="1200" b="0" kern="1200" baseline="0" dirty="0">
                <a:solidFill>
                  <a:schemeClr val="tx1"/>
                </a:solidFill>
                <a:latin typeface="+mn-lt"/>
                <a:ea typeface="MS PGothic" pitchFamily="34" charset="-128"/>
                <a:cs typeface="ＭＳ Ｐゴシック" charset="0"/>
              </a:rPr>
              <a:t> Азербејџан, Босна и Херцеговина, Грузија, Република Молдавија, Црна Гора, Србија, Турција, Украина</a:t>
            </a:r>
            <a:endParaRPr lang="en-US" sz="1200" b="0" kern="1200" dirty="0">
              <a:solidFill>
                <a:schemeClr val="tx1"/>
              </a:solidFill>
              <a:latin typeface="+mn-lt"/>
              <a:ea typeface="MS PGothic" pitchFamily="34" charset="-128"/>
              <a:cs typeface="ＭＳ Ｐゴシック" charset="0"/>
            </a:endParaRPr>
          </a:p>
          <a:p>
            <a:pPr marL="0" indent="0">
              <a:buNone/>
            </a:pPr>
            <a:endParaRPr lang="en-US" sz="1200" b="1" kern="1200" dirty="0">
              <a:solidFill>
                <a:schemeClr val="tx1"/>
              </a:solidFill>
              <a:latin typeface="+mn-lt"/>
              <a:ea typeface="MS PGothic" pitchFamily="34" charset="-128"/>
              <a:cs typeface="ＭＳ Ｐゴシック" charset="0"/>
            </a:endParaRPr>
          </a:p>
          <a:p>
            <a:pPr marL="0" indent="0">
              <a:buNone/>
            </a:pPr>
            <a:endParaRPr lang="en-US" sz="1200" b="1" kern="1200" dirty="0">
              <a:solidFill>
                <a:schemeClr val="tx1"/>
              </a:solidFill>
              <a:latin typeface="+mn-lt"/>
              <a:ea typeface="MS PGothic" pitchFamily="34" charset="-128"/>
              <a:cs typeface="ＭＳ Ｐゴシック" charset="0"/>
            </a:endParaRPr>
          </a:p>
          <a:p>
            <a:pPr marL="0" indent="0">
              <a:buNone/>
            </a:pPr>
            <a:r>
              <a:rPr lang="mk-MK" sz="1200" b="1" kern="1200" dirty="0">
                <a:solidFill>
                  <a:schemeClr val="tx1"/>
                </a:solidFill>
                <a:latin typeface="+mn-lt"/>
                <a:ea typeface="MS PGothic" pitchFamily="34" charset="-128"/>
                <a:cs typeface="ＭＳ Ｐゴシック" charset="0"/>
              </a:rPr>
              <a:t>Сајбер-криминал</a:t>
            </a:r>
            <a:r>
              <a:rPr lang="en-US" sz="1200" b="1" kern="1200" dirty="0">
                <a:solidFill>
                  <a:schemeClr val="tx1"/>
                </a:solidFill>
                <a:latin typeface="+mn-lt"/>
                <a:ea typeface="MS PGothic" pitchFamily="34" charset="-128"/>
                <a:cs typeface="ＭＳ Ｐゴシック" charset="0"/>
              </a:rPr>
              <a:t>@</a:t>
            </a:r>
            <a:r>
              <a:rPr lang="mk-MK" sz="1200" b="1" kern="1200" dirty="0">
                <a:solidFill>
                  <a:schemeClr val="tx1"/>
                </a:solidFill>
                <a:latin typeface="+mn-lt"/>
                <a:ea typeface="MS PGothic" pitchFamily="34" charset="-128"/>
                <a:cs typeface="ＭＳ Ｐゴシック" charset="0"/>
              </a:rPr>
              <a:t>Октопод</a:t>
            </a:r>
            <a:r>
              <a:rPr lang="en-US" sz="1200" b="1" kern="1200" dirty="0">
                <a:solidFill>
                  <a:schemeClr val="tx1"/>
                </a:solidFill>
                <a:latin typeface="+mn-lt"/>
                <a:ea typeface="MS PGothic" pitchFamily="34" charset="-128"/>
                <a:cs typeface="ＭＳ Ｐゴシック" charset="0"/>
              </a:rPr>
              <a:t> </a:t>
            </a:r>
            <a:r>
              <a:rPr lang="mk-MK" sz="1200" kern="1200" dirty="0">
                <a:solidFill>
                  <a:schemeClr val="tx1"/>
                </a:solidFill>
                <a:latin typeface="+mn-lt"/>
                <a:ea typeface="MS PGothic" pitchFamily="34" charset="-128"/>
                <a:cs typeface="ＭＳ Ｐゴシック" charset="0"/>
              </a:rPr>
              <a:t>е проект на Советот на Европа заснован на доброволни </a:t>
            </a:r>
            <a:r>
              <a:rPr lang="ru-RU" sz="1200" kern="1200" dirty="0">
                <a:solidFill>
                  <a:schemeClr val="tx1"/>
                </a:solidFill>
                <a:latin typeface="+mn-lt"/>
                <a:ea typeface="MS PGothic" pitchFamily="34" charset="-128"/>
                <a:cs typeface="ＭＳ Ｐゴシック" charset="0"/>
              </a:rPr>
              <a:t>прилози чија цел е да им се помогне на земјите ширум светот за спроведување на Конвенцијата од Будимпешта</a:t>
            </a:r>
            <a:r>
              <a:rPr lang="ru-RU" sz="1200" kern="1200" baseline="0" dirty="0">
                <a:solidFill>
                  <a:schemeClr val="tx1"/>
                </a:solidFill>
                <a:latin typeface="+mn-lt"/>
                <a:ea typeface="MS PGothic" pitchFamily="34" charset="-128"/>
                <a:cs typeface="ＭＳ Ｐゴシック" charset="0"/>
              </a:rPr>
              <a:t> за сајбер-криминал и зајакнување на заштитата на податоците и заштитните мерки за владеење на правото</a:t>
            </a:r>
            <a:endParaRPr lang="en-US" sz="1200" kern="1200" dirty="0">
              <a:solidFill>
                <a:schemeClr val="tx1"/>
              </a:solidFill>
              <a:latin typeface="+mn-lt"/>
              <a:ea typeface="MS PGothic" pitchFamily="34" charset="-128"/>
              <a:cs typeface="ＭＳ Ｐゴシック" charset="0"/>
            </a:endParaRPr>
          </a:p>
          <a:p>
            <a:pPr marL="0" indent="0">
              <a:buNone/>
            </a:pPr>
            <a:r>
              <a:rPr lang="mk-MK" sz="1200" kern="1200" dirty="0">
                <a:solidFill>
                  <a:schemeClr val="tx1"/>
                </a:solidFill>
                <a:latin typeface="+mn-lt"/>
                <a:ea typeface="MS PGothic" pitchFamily="34" charset="-128"/>
                <a:cs typeface="ＭＳ Ｐゴシック" charset="0"/>
              </a:rPr>
              <a:t>Се очекуваат резултати во следните области</a:t>
            </a:r>
            <a:r>
              <a:rPr lang="en-US" sz="1200" kern="1200" dirty="0">
                <a:solidFill>
                  <a:schemeClr val="tx1"/>
                </a:solidFill>
                <a:latin typeface="+mn-lt"/>
                <a:ea typeface="MS PGothic" pitchFamily="34" charset="-128"/>
                <a:cs typeface="ＭＳ Ｐゴシック" charset="0"/>
              </a:rPr>
              <a:t>: </a:t>
            </a:r>
          </a:p>
          <a:p>
            <a:pPr marL="228600" indent="-228600">
              <a:buAutoNum type="arabicPeriod"/>
            </a:pPr>
            <a:r>
              <a:rPr lang="ru-RU" sz="1200" kern="1200" dirty="0">
                <a:solidFill>
                  <a:schemeClr val="tx1"/>
                </a:solidFill>
                <a:latin typeface="+mn-lt"/>
                <a:ea typeface="MS PGothic" pitchFamily="34" charset="-128"/>
                <a:cs typeface="ＭＳ Ｐゴシック" charset="0"/>
              </a:rPr>
              <a:t>Да се обезбеди организација на годишните конференции на Октопод</a:t>
            </a:r>
          </a:p>
          <a:p>
            <a:pPr marL="228600" indent="-228600">
              <a:buAutoNum type="arabicPeriod"/>
            </a:pPr>
            <a:r>
              <a:rPr lang="ru-RU" sz="1200" kern="1200" dirty="0">
                <a:solidFill>
                  <a:schemeClr val="tx1"/>
                </a:solidFill>
                <a:latin typeface="+mn-lt"/>
                <a:ea typeface="MS PGothic" pitchFamily="34" charset="-128"/>
                <a:cs typeface="ＭＳ Ｐゴシック" charset="0"/>
              </a:rPr>
              <a:t>Да се кофинансира и поддржи функционирањето на Комитетот за сајбер-криминал со проширеното членство, функциите и бројот на состаноци</a:t>
            </a:r>
            <a:endParaRPr lang="en-US" sz="1200" kern="1200" dirty="0">
              <a:solidFill>
                <a:schemeClr val="tx1"/>
              </a:solidFill>
              <a:latin typeface="+mn-lt"/>
              <a:ea typeface="MS PGothic" pitchFamily="34" charset="-128"/>
              <a:cs typeface="ＭＳ Ｐゴシック" charset="0"/>
            </a:endParaRPr>
          </a:p>
          <a:p>
            <a:pPr marL="228600" indent="-228600">
              <a:buAutoNum type="arabicPeriod"/>
            </a:pPr>
            <a:r>
              <a:rPr lang="ru-RU" sz="1200" kern="1200" dirty="0">
                <a:solidFill>
                  <a:schemeClr val="tx1"/>
                </a:solidFill>
                <a:latin typeface="+mn-lt"/>
                <a:ea typeface="MS PGothic" pitchFamily="34" charset="-128"/>
                <a:cs typeface="ＭＳ Ｐゴシック" charset="0"/>
              </a:rPr>
              <a:t>Давање совети и друга помош на земјите кои се подготвени да ја спроведат Конвенцијата од Будимпешта и сродните инструменти за заштита на податоците и заштитата на децата</a:t>
            </a:r>
            <a:r>
              <a:rPr lang="en-US" sz="1200" kern="1200" dirty="0">
                <a:solidFill>
                  <a:schemeClr val="tx1"/>
                </a:solidFill>
                <a:latin typeface="+mn-lt"/>
                <a:ea typeface="MS PGothic" pitchFamily="34" charset="-128"/>
                <a:cs typeface="ＭＳ Ｐゴシック" charset="0"/>
              </a:rPr>
              <a:t>. </a:t>
            </a:r>
          </a:p>
          <a:p>
            <a:pPr marL="0" indent="0">
              <a:buNone/>
            </a:pPr>
            <a:r>
              <a:rPr lang="mk-MK" sz="1200" kern="1200" dirty="0">
                <a:solidFill>
                  <a:schemeClr val="tx1"/>
                </a:solidFill>
                <a:latin typeface="+mn-lt"/>
                <a:ea typeface="MS PGothic" pitchFamily="34" charset="-128"/>
                <a:cs typeface="ＭＳ Ｐゴシック" charset="0"/>
              </a:rPr>
              <a:t>Времетраење на проектот:</a:t>
            </a:r>
            <a:r>
              <a:rPr lang="mk-MK" sz="1200" kern="1200" baseline="0" dirty="0">
                <a:solidFill>
                  <a:schemeClr val="tx1"/>
                </a:solidFill>
                <a:latin typeface="+mn-lt"/>
                <a:ea typeface="MS PGothic" pitchFamily="34" charset="-128"/>
                <a:cs typeface="ＭＳ Ｐゴシック" charset="0"/>
              </a:rPr>
              <a:t> 1 јануари 2014 – 31 декември 2020 година</a:t>
            </a:r>
            <a:r>
              <a:rPr lang="en-US" sz="1200" kern="1200" dirty="0">
                <a:solidFill>
                  <a:schemeClr val="tx1"/>
                </a:solidFill>
                <a:latin typeface="+mn-lt"/>
                <a:ea typeface="MS PGothic" pitchFamily="34" charset="-128"/>
                <a:cs typeface="ＭＳ Ｐゴシック" charset="0"/>
              </a:rPr>
              <a:t>.</a:t>
            </a:r>
          </a:p>
          <a:p>
            <a:endParaRPr lang="en-US" dirty="0"/>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12</a:t>
            </a:fld>
            <a:endParaRPr lang="en-US"/>
          </a:p>
        </p:txBody>
      </p:sp>
    </p:spTree>
    <p:extLst>
      <p:ext uri="{BB962C8B-B14F-4D97-AF65-F5344CB8AC3E}">
        <p14:creationId xmlns:p14="http://schemas.microsoft.com/office/powerpoint/2010/main" val="626880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Вториот дел ќе даде преглед на структурата на курсот.</a:t>
            </a:r>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endParaRPr lang="en-US"/>
          </a:p>
        </p:txBody>
      </p:sp>
    </p:spTree>
    <p:extLst>
      <p:ext uri="{BB962C8B-B14F-4D97-AF65-F5344CB8AC3E}">
        <p14:creationId xmlns:p14="http://schemas.microsoft.com/office/powerpoint/2010/main" val="29416135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Обучувачот</a:t>
            </a:r>
            <a:r>
              <a:rPr lang="mk-MK" baseline="0" dirty="0"/>
              <a:t> треба да ја помине структурата на курсот. Овој слајд ги идентификува курсевите што ќе бидат опфатени на првиот ден.</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endParaRPr lang="en-US"/>
          </a:p>
        </p:txBody>
      </p:sp>
    </p:spTree>
    <p:extLst>
      <p:ext uri="{BB962C8B-B14F-4D97-AF65-F5344CB8AC3E}">
        <p14:creationId xmlns:p14="http://schemas.microsoft.com/office/powerpoint/2010/main" val="21767971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Обучувачот</a:t>
            </a:r>
            <a:r>
              <a:rPr lang="mk-MK" baseline="0" dirty="0"/>
              <a:t> треба да ја помине структурата на курсот. Овој слајд ги идентификува курсевите што ќе бидат опфатени на вториот ден.</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en-US"/>
          </a:p>
        </p:txBody>
      </p:sp>
    </p:spTree>
    <p:extLst>
      <p:ext uri="{BB962C8B-B14F-4D97-AF65-F5344CB8AC3E}">
        <p14:creationId xmlns:p14="http://schemas.microsoft.com/office/powerpoint/2010/main" val="8684928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Обучувачот</a:t>
            </a:r>
            <a:r>
              <a:rPr lang="mk-MK" baseline="0" dirty="0"/>
              <a:t> треба да ја помине структурата на курсот. Овој слајд ги идентификува курсевите што ќе бидат опфатени на третиот ден.</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en-US"/>
          </a:p>
        </p:txBody>
      </p:sp>
    </p:spTree>
    <p:extLst>
      <p:ext uri="{BB962C8B-B14F-4D97-AF65-F5344CB8AC3E}">
        <p14:creationId xmlns:p14="http://schemas.microsoft.com/office/powerpoint/2010/main" val="4096004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Третиот дел ќе</a:t>
            </a:r>
            <a:r>
              <a:rPr lang="mk-MK" baseline="0" dirty="0"/>
              <a:t> им даде можност на претставниците да се претстават себеси, а на обучувачот да го процени нивото на знаење и нивните посебни интереси.</a:t>
            </a:r>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19</a:t>
            </a:fld>
            <a:endParaRPr lang="en-US"/>
          </a:p>
        </p:txBody>
      </p:sp>
    </p:spTree>
    <p:extLst>
      <p:ext uri="{BB962C8B-B14F-4D97-AF65-F5344CB8AC3E}">
        <p14:creationId xmlns:p14="http://schemas.microsoft.com/office/powerpoint/2010/main" val="7254410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mk-MK" dirty="0"/>
              <a:t>Обучувачот треба да побара од</a:t>
            </a:r>
            <a:r>
              <a:rPr lang="mk-MK" baseline="0" dirty="0"/>
              <a:t> учесниците да се претстават себеси еден по еден.</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20</a:t>
            </a:fld>
            <a:endParaRPr lang="en-US"/>
          </a:p>
        </p:txBody>
      </p:sp>
    </p:spTree>
    <p:extLst>
      <p:ext uri="{BB962C8B-B14F-4D97-AF65-F5344CB8AC3E}">
        <p14:creationId xmlns:p14="http://schemas.microsoft.com/office/powerpoint/2010/main" val="15250685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mk-MK" dirty="0"/>
              <a:t>Обучувачот може да праша 3-4 учесници што очекуваат</a:t>
            </a:r>
            <a:r>
              <a:rPr lang="mk-MK" baseline="0" dirty="0"/>
              <a:t> од курсот.</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21</a:t>
            </a:fld>
            <a:endParaRPr lang="en-US"/>
          </a:p>
        </p:txBody>
      </p:sp>
    </p:spTree>
    <p:extLst>
      <p:ext uri="{BB962C8B-B14F-4D97-AF65-F5344CB8AC3E}">
        <p14:creationId xmlns:p14="http://schemas.microsoft.com/office/powerpoint/2010/main" val="27733671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Обучувачот може да праша 1-2 учесници со</a:t>
            </a:r>
            <a:r>
              <a:rPr lang="mk-MK" baseline="0" dirty="0"/>
              <a:t> кои договори се запознаени.</a:t>
            </a:r>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22</a:t>
            </a:fld>
            <a:endParaRPr lang="en-US"/>
          </a:p>
        </p:txBody>
      </p:sp>
    </p:spTree>
    <p:extLst>
      <p:ext uri="{BB962C8B-B14F-4D97-AF65-F5344CB8AC3E}">
        <p14:creationId xmlns:p14="http://schemas.microsoft.com/office/powerpoint/2010/main" val="4217965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sz="1200" dirty="0"/>
              <a:t>Овој слајд ги истакнува целите на оваа сесија. Тоа потенцира што учесниците треба да очекуваат да</a:t>
            </a:r>
            <a:r>
              <a:rPr lang="mk-MK" sz="1200" baseline="0" dirty="0"/>
              <a:t> научат од слајдовите. Учесниците можат да бидат информирани дека овој слајд ќе биде прегледан на крајот на сесијата за да се процени дали целите се исполнети.</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a:t>
            </a:fld>
            <a:endParaRPr lang="en-US"/>
          </a:p>
        </p:txBody>
      </p:sp>
    </p:spTree>
    <p:extLst>
      <p:ext uri="{BB962C8B-B14F-4D97-AF65-F5344CB8AC3E}">
        <p14:creationId xmlns:p14="http://schemas.microsoft.com/office/powerpoint/2010/main" val="9499854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Обучувачот може да праша 1-2 учесници дали некогаш користеле заемна правна помош за да добијат електронски докази од друга судска надлежност.</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endParaRPr lang="en-US"/>
          </a:p>
        </p:txBody>
      </p:sp>
    </p:spTree>
    <p:extLst>
      <p:ext uri="{BB962C8B-B14F-4D97-AF65-F5344CB8AC3E}">
        <p14:creationId xmlns:p14="http://schemas.microsoft.com/office/powerpoint/2010/main" val="38893763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Обучувачот може да им</a:t>
            </a:r>
            <a:r>
              <a:rPr lang="mk-MK" baseline="0" dirty="0"/>
              <a:t> ги постави прашањата наведени на </a:t>
            </a:r>
            <a:r>
              <a:rPr lang="mk-MK" baseline="0" dirty="0" err="1"/>
              <a:t>слајдот</a:t>
            </a:r>
            <a:r>
              <a:rPr lang="mk-MK" baseline="0" dirty="0"/>
              <a:t> на 1-2 учесници.</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endParaRPr lang="en-US"/>
          </a:p>
        </p:txBody>
      </p:sp>
    </p:spTree>
    <p:extLst>
      <p:ext uri="{BB962C8B-B14F-4D97-AF65-F5344CB8AC3E}">
        <p14:creationId xmlns:p14="http://schemas.microsoft.com/office/powerpoint/2010/main" val="22856667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Обучувачот може да им</a:t>
            </a:r>
            <a:r>
              <a:rPr lang="mk-MK" baseline="0" dirty="0"/>
              <a:t> ги постави прашањата наведени на </a:t>
            </a:r>
            <a:r>
              <a:rPr lang="mk-MK" baseline="0" dirty="0" err="1"/>
              <a:t>слајдот</a:t>
            </a:r>
            <a:r>
              <a:rPr lang="mk-MK" baseline="0" dirty="0"/>
              <a:t> на 1-2 учесници.</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endParaRPr lang="en-US"/>
          </a:p>
        </p:txBody>
      </p:sp>
    </p:spTree>
    <p:extLst>
      <p:ext uri="{BB962C8B-B14F-4D97-AF65-F5344CB8AC3E}">
        <p14:creationId xmlns:p14="http://schemas.microsoft.com/office/powerpoint/2010/main" val="16683061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Обучувачот може да им</a:t>
            </a:r>
            <a:r>
              <a:rPr lang="mk-MK" baseline="0" dirty="0"/>
              <a:t> ги постави прашањата наведени на </a:t>
            </a:r>
            <a:r>
              <a:rPr lang="mk-MK" baseline="0" dirty="0" err="1"/>
              <a:t>слајдот</a:t>
            </a:r>
            <a:r>
              <a:rPr lang="mk-MK" baseline="0" dirty="0"/>
              <a:t> на 1-2 учесници.</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endParaRPr lang="en-US"/>
          </a:p>
        </p:txBody>
      </p:sp>
    </p:spTree>
    <p:extLst>
      <p:ext uri="{BB962C8B-B14F-4D97-AF65-F5344CB8AC3E}">
        <p14:creationId xmlns:p14="http://schemas.microsoft.com/office/powerpoint/2010/main" val="42916617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sz="1200" dirty="0"/>
              <a:t>Овој</a:t>
            </a:r>
            <a:r>
              <a:rPr lang="mk-MK" sz="1200" baseline="0" dirty="0"/>
              <a:t> слајд ги повторува целите на оваа сесија. Обучувачот може да ги помине овие цели за да се осигури дека овие аспекти се опфатени во овој модул.</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29</a:t>
            </a:fld>
            <a:endParaRPr lang="en-US"/>
          </a:p>
        </p:txBody>
      </p:sp>
    </p:spTree>
    <p:extLst>
      <p:ext uri="{BB962C8B-B14F-4D97-AF65-F5344CB8AC3E}">
        <p14:creationId xmlns:p14="http://schemas.microsoft.com/office/powerpoint/2010/main" val="2025372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Овој прв дел ќе даде</a:t>
            </a:r>
            <a:r>
              <a:rPr lang="mk-MK" baseline="0" dirty="0"/>
              <a:t> преглед на </a:t>
            </a:r>
            <a:r>
              <a:rPr lang="en-US" baseline="0" dirty="0"/>
              <a:t>C-PROC</a:t>
            </a:r>
            <a:r>
              <a:rPr lang="mk-MK" baseline="0" dirty="0"/>
              <a:t> и активностите што ги спроведува во рамки на своите проекти. Исто така, ќе даде преглед на опфатот и досегот на Конвенцијата од Будимпешта.</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4</a:t>
            </a:fld>
            <a:endParaRPr lang="en-US"/>
          </a:p>
        </p:txBody>
      </p:sp>
    </p:spTree>
    <p:extLst>
      <p:ext uri="{BB962C8B-B14F-4D97-AF65-F5344CB8AC3E}">
        <p14:creationId xmlns:p14="http://schemas.microsoft.com/office/powerpoint/2010/main" val="2360895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mk-MK" dirty="0"/>
              <a:t>Овој слајд идентификува некои од клучните предизвици</a:t>
            </a:r>
            <a:r>
              <a:rPr lang="mk-MK" baseline="0" dirty="0"/>
              <a:t> што ги претставува </a:t>
            </a:r>
            <a:r>
              <a:rPr lang="mk-MK" baseline="0" dirty="0" err="1"/>
              <a:t>сајбер</a:t>
            </a:r>
            <a:r>
              <a:rPr lang="mk-MK" baseline="0" dirty="0"/>
              <a:t>-криминалот за системот на кривична правда.</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endParaRPr lang="en-US"/>
          </a:p>
        </p:txBody>
      </p:sp>
    </p:spTree>
    <p:extLst>
      <p:ext uri="{BB962C8B-B14F-4D97-AF65-F5344CB8AC3E}">
        <p14:creationId xmlns:p14="http://schemas.microsoft.com/office/powerpoint/2010/main" val="2318410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Овој слајд</a:t>
            </a:r>
            <a:r>
              <a:rPr lang="mk-MK" baseline="0" dirty="0"/>
              <a:t> идентификува некои од клучните предизвици што ги претставува </a:t>
            </a:r>
            <a:r>
              <a:rPr lang="mk-MK" baseline="0" dirty="0" err="1"/>
              <a:t>сајбер</a:t>
            </a:r>
            <a:r>
              <a:rPr lang="mk-MK" baseline="0" dirty="0"/>
              <a:t>-криминалот за системот на кривична правда.</a:t>
            </a:r>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en-US"/>
          </a:p>
        </p:txBody>
      </p:sp>
    </p:spTree>
    <p:extLst>
      <p:ext uri="{BB962C8B-B14F-4D97-AF65-F5344CB8AC3E}">
        <p14:creationId xmlns:p14="http://schemas.microsoft.com/office/powerpoint/2010/main" val="1445983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mk-MK" dirty="0"/>
              <a:t>Овој слајд дава преглед на високо ниво на Конвенцијата од Будимпешта. Обучувачот треба да нагласи дека овие одредби, особено нејзините одредби</a:t>
            </a:r>
            <a:r>
              <a:rPr lang="mk-MK" baseline="0" dirty="0"/>
              <a:t> за меѓународна соработка, ќе бидат детално опфатени во овој курс.</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en-US"/>
          </a:p>
        </p:txBody>
      </p:sp>
    </p:spTree>
    <p:extLst>
      <p:ext uri="{BB962C8B-B14F-4D97-AF65-F5344CB8AC3E}">
        <p14:creationId xmlns:p14="http://schemas.microsoft.com/office/powerpoint/2010/main" val="23381229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Овој слајд прикажува различни земји кои</a:t>
            </a:r>
            <a:r>
              <a:rPr lang="mk-MK" baseline="0" dirty="0"/>
              <a:t> ја ратификувале Конвенцијата од Будимпешта, кои ја потпишале Конвенцијата од Будимпешта, кои се поканети да пристапат кон Конвенцијата од Будимпешта и земјите што ја користат Конвенцијата од Будимпешта како упатство за изготвување на домашното законодавство. Обучувачот може да го искористи овој слајд за да демонстрира дека Конвенцијата од Будимпешта е навистина глобален договор.</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8</a:t>
            </a:fld>
            <a:endParaRPr lang="en-US"/>
          </a:p>
        </p:txBody>
      </p:sp>
    </p:spTree>
    <p:extLst>
      <p:ext uri="{BB962C8B-B14F-4D97-AF65-F5344CB8AC3E}">
        <p14:creationId xmlns:p14="http://schemas.microsoft.com/office/powerpoint/2010/main" val="3234081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mk-MK" dirty="0"/>
              <a:t>Член 37.</a:t>
            </a:r>
            <a:r>
              <a:rPr lang="en-US" dirty="0"/>
              <a:t>1 </a:t>
            </a:r>
            <a:r>
              <a:rPr lang="mk-MK" dirty="0"/>
              <a:t>од Конвенцијата од Будимпешта им дозволува на земјите кои не се</a:t>
            </a:r>
            <a:r>
              <a:rPr lang="mk-MK" baseline="0" dirty="0"/>
              <a:t> членови на Советот на Европа да пристапат кон </a:t>
            </a:r>
            <a:r>
              <a:rPr lang="mk-MK" dirty="0"/>
              <a:t>Конвенцијата од Будимпешта</a:t>
            </a:r>
            <a:r>
              <a:rPr lang="en-US" dirty="0"/>
              <a:t>. </a:t>
            </a:r>
            <a:r>
              <a:rPr lang="mk-MK" i="1" dirty="0"/>
              <a:t>„По влегувањето во сила на оваа Конвенција, Комитетот на министри на Советот на Европа,</a:t>
            </a:r>
            <a:r>
              <a:rPr lang="mk-MK" i="1" baseline="0" dirty="0"/>
              <a:t> откако ќе се консултира со и ќе добие едногласна согласност од договорните земји на Конвенцијата, може да ја покани која било земја која не учествувала во нејзиното разгледување да пристапи кон оваа Конвенција. Одлуката се донесува со мнозинство гласови предвидени во член 20.г. Од Статутот на Советот на Европа и со едногласно гласање на претставниците на земјите на договорните земји кои имаат право да учествуваат во Комитетот на министри.“</a:t>
            </a:r>
            <a:endParaRPr lang="en-US" i="1" dirty="0"/>
          </a:p>
          <a:p>
            <a:endParaRPr lang="en-US" dirty="0"/>
          </a:p>
          <a:p>
            <a:r>
              <a:rPr lang="mk-MK" dirty="0"/>
              <a:t>Овој слајд го поставува процесот</a:t>
            </a:r>
            <a:r>
              <a:rPr lang="mk-MK" baseline="0" dirty="0"/>
              <a:t> со кој таквите земји можат да пристапат кон Конвенцијата од Будимпешта.</a:t>
            </a:r>
            <a:endParaRPr lang="en-US" dirty="0"/>
          </a:p>
          <a:p>
            <a:endParaRPr lang="en-US" dirty="0"/>
          </a:p>
          <a:p>
            <a:r>
              <a:rPr lang="mk-MK" dirty="0"/>
              <a:t>Прв чекор</a:t>
            </a:r>
            <a:r>
              <a:rPr lang="en-US" dirty="0"/>
              <a:t>: </a:t>
            </a:r>
            <a:r>
              <a:rPr lang="mk-MK" dirty="0"/>
              <a:t>Земјата</a:t>
            </a:r>
            <a:r>
              <a:rPr lang="mk-MK" baseline="0" dirty="0"/>
              <a:t> мора да достави допис за интерес до Советот на Европа</a:t>
            </a:r>
          </a:p>
          <a:p>
            <a:r>
              <a:rPr lang="mk-MK" baseline="0" dirty="0"/>
              <a:t>Втор чекор: Советот на Европа ќе спроведе анализа на законодавството на земјата и на релевантниот контекст</a:t>
            </a:r>
          </a:p>
          <a:p>
            <a:r>
              <a:rPr lang="mk-MK" baseline="0" dirty="0"/>
              <a:t>Трет чекор: Советот на Европа ќе спроведе советодавна мисија за законодавството за </a:t>
            </a:r>
            <a:r>
              <a:rPr lang="mk-MK" baseline="0" dirty="0" err="1"/>
              <a:t>сајбер</a:t>
            </a:r>
            <a:r>
              <a:rPr lang="mk-MK" baseline="0" dirty="0"/>
              <a:t>-криминал за да им помогне на земјите да го усогласат нивното законодавство со барањата на Конвенцијата од Будимпешта</a:t>
            </a:r>
            <a:endParaRPr lang="en-US" dirty="0"/>
          </a:p>
          <a:p>
            <a:r>
              <a:rPr lang="mk-MK" dirty="0"/>
              <a:t>Четврти чекор: Потоа, земјата</a:t>
            </a:r>
            <a:r>
              <a:rPr lang="mk-MK" baseline="0" dirty="0"/>
              <a:t> мора да го усогласи своето законодавство со одредбите на Конвенцијата од Будимпешта.</a:t>
            </a:r>
          </a:p>
          <a:p>
            <a:r>
              <a:rPr lang="mk-MK" baseline="0" dirty="0"/>
              <a:t>Петти чекор: Земјата мора да достави формално барање до Советот на Европа да се приклучи на Конвенцијата од Будимпешта</a:t>
            </a:r>
          </a:p>
          <a:p>
            <a:r>
              <a:rPr lang="mk-MK" baseline="0" dirty="0"/>
              <a:t>Шести чекор: Канцеларијата за договори ќе спроведе анализа на барањето и Конвенцијата на комитетот за </a:t>
            </a:r>
            <a:r>
              <a:rPr lang="mk-MK" baseline="0" dirty="0" err="1"/>
              <a:t>сајбер</a:t>
            </a:r>
            <a:r>
              <a:rPr lang="mk-MK" baseline="0" dirty="0"/>
              <a:t>-криминал </a:t>
            </a:r>
            <a:r>
              <a:rPr lang="en-US" baseline="0" dirty="0"/>
              <a:t>(T-CY)</a:t>
            </a:r>
            <a:endParaRPr lang="en-US" dirty="0"/>
          </a:p>
          <a:p>
            <a:r>
              <a:rPr lang="mk-MK" dirty="0"/>
              <a:t>Седми чекор: Земјата</a:t>
            </a:r>
            <a:r>
              <a:rPr lang="mk-MK" baseline="0" dirty="0"/>
              <a:t> е поканета да пристапи кон Конвенцијата од Будимпешта</a:t>
            </a:r>
          </a:p>
          <a:p>
            <a:r>
              <a:rPr lang="mk-MK" baseline="0" dirty="0"/>
              <a:t>Осми чекор: Земјата ги депонира ратификацијата и инструментите за пристапување во Стразбур</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en-US"/>
          </a:p>
        </p:txBody>
      </p:sp>
    </p:spTree>
    <p:extLst>
      <p:ext uri="{BB962C8B-B14F-4D97-AF65-F5344CB8AC3E}">
        <p14:creationId xmlns:p14="http://schemas.microsoft.com/office/powerpoint/2010/main" val="55870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ru-RU" sz="1200" kern="1200" dirty="0">
                <a:solidFill>
                  <a:schemeClr val="tx1"/>
                </a:solidFill>
                <a:latin typeface="+mn-lt"/>
                <a:ea typeface="MS PGothic" pitchFamily="34" charset="-128"/>
                <a:cs typeface="ＭＳ Ｐゴシック" charset="0"/>
              </a:rPr>
              <a:t>Овој слајд го покажува тринасочниот пристап усвоен од Советот на Европа за неговата цел „да ве заштити вас и вашите права во сајбер просторот“. Обучувачот треба да ја објасни секоја од овие три цели:</a:t>
            </a:r>
          </a:p>
          <a:p>
            <a:pPr marL="228600" indent="-228600">
              <a:buAutoNum type="arabicPeriod"/>
            </a:pPr>
            <a:r>
              <a:rPr lang="ru-RU" sz="1200" kern="1200" dirty="0">
                <a:solidFill>
                  <a:schemeClr val="tx1"/>
                </a:solidFill>
                <a:latin typeface="+mn-lt"/>
                <a:ea typeface="MS PGothic" pitchFamily="34" charset="-128"/>
                <a:cs typeface="ＭＳ Ｐゴシック" charset="0"/>
              </a:rPr>
              <a:t>Првиот пристап се однесува на промовирање на заеднички стандарди за законодавство за сајбер-криминал на глобално ниво.</a:t>
            </a:r>
            <a:r>
              <a:rPr lang="mk-MK" sz="1200" kern="1200" baseline="0" dirty="0">
                <a:solidFill>
                  <a:schemeClr val="tx1"/>
                </a:solidFill>
                <a:latin typeface="+mn-lt"/>
                <a:ea typeface="MS PGothic" pitchFamily="34" charset="-128"/>
                <a:cs typeface="ＭＳ Ｐゴシック" charset="0"/>
              </a:rPr>
              <a:t> </a:t>
            </a:r>
            <a:r>
              <a:rPr lang="ru-RU" sz="1200" kern="1200" baseline="0" dirty="0">
                <a:solidFill>
                  <a:schemeClr val="tx1"/>
                </a:solidFill>
                <a:latin typeface="+mn-lt"/>
                <a:ea typeface="MS PGothic" pitchFamily="34" charset="-128"/>
                <a:cs typeface="ＭＳ Ｐゴシック" charset="0"/>
              </a:rPr>
              <a:t>Обучувачот може да објасни дека ова е направено преку Конвенцијата од Будимпешта, која поставува минимални стандарди што служат како насока за земјите да развиваат усогласени закони што се во согласност со меѓународната најдобра практика. Поради транснационалната природа на сајбер-криминал, важно е сите јурисдикции да усвојат заеднички стандарди за да се овозможи унифициран пристап во борбата против сајбер-криминал.</a:t>
            </a:r>
          </a:p>
          <a:p>
            <a:pPr marL="228600" indent="-228600">
              <a:buAutoNum type="arabicPeriod"/>
            </a:pPr>
            <a:r>
              <a:rPr lang="ru-RU" sz="1200" kern="1200" dirty="0">
                <a:solidFill>
                  <a:schemeClr val="tx1"/>
                </a:solidFill>
                <a:latin typeface="+mn-lt"/>
                <a:ea typeface="MS PGothic" pitchFamily="34" charset="-128"/>
                <a:cs typeface="ＭＳ Ｐゴシック" charset="0"/>
              </a:rPr>
              <a:t>Вториот пристап се однесува на следење и проценки. Ова е предводено од Комитетот за сајбер-криминал (T-CY), кој игра важна улога во проценката на ефективноста на одредбите од Конвенцијата од Будимпешта и работи на нејзино подобрување. Обучувачот може да ги даде примерите за улогата што ја игра T-CY во формулирањето на Дополнителниот протокол на Конвенцијата за сајбер-криминал, во врска со криминализацијата на дела од расистичка и ксенофобична природа извршени преку компјутерски системи, како и тековната работа на Вториот дополнителен протокол за меѓународна соработка. Обучувачот исто така може да даде пример за разни упатства, издадени од T-CY, имено:</a:t>
            </a:r>
            <a:r>
              <a:rPr lang="en-GB" sz="1200" kern="1200" dirty="0">
                <a:solidFill>
                  <a:schemeClr val="tx1"/>
                </a:solidFill>
                <a:latin typeface="+mn-lt"/>
                <a:ea typeface="MS PGothic" pitchFamily="34" charset="-128"/>
                <a:cs typeface="ＭＳ Ｐゴシック" charset="0"/>
              </a:rPr>
              <a:t> </a:t>
            </a:r>
          </a:p>
          <a:p>
            <a:pPr marL="1200150" lvl="1" indent="-457200" algn="just" eaLnBrk="1" hangingPunct="1">
              <a:buFont typeface="+mj-lt"/>
              <a:buAutoNum type="arabicPeriod"/>
              <a:defRPr/>
            </a:pPr>
            <a:r>
              <a:rPr lang="mk-MK" sz="1200" dirty="0">
                <a:latin typeface="Verdana" panose="020B0604030504040204" pitchFamily="34" charset="0"/>
                <a:ea typeface="Verdana" panose="020B0604030504040204" pitchFamily="34" charset="0"/>
                <a:cs typeface="Verdana" panose="020B0604030504040204" pitchFamily="34" charset="0"/>
              </a:rPr>
              <a:t>Упатство</a:t>
            </a:r>
            <a:r>
              <a:rPr lang="en-US" sz="1200" dirty="0">
                <a:latin typeface="Verdana" panose="020B0604030504040204" pitchFamily="34" charset="0"/>
                <a:ea typeface="Verdana" panose="020B0604030504040204" pitchFamily="34" charset="0"/>
                <a:cs typeface="Verdana" panose="020B0604030504040204" pitchFamily="34" charset="0"/>
              </a:rPr>
              <a:t> # 1 </a:t>
            </a:r>
            <a:r>
              <a:rPr lang="mk-MK" sz="1200" dirty="0">
                <a:latin typeface="Verdana" panose="020B0604030504040204" pitchFamily="34" charset="0"/>
                <a:ea typeface="Verdana" panose="020B0604030504040204" pitchFamily="34" charset="0"/>
                <a:cs typeface="Verdana" panose="020B0604030504040204" pitchFamily="34" charset="0"/>
              </a:rPr>
              <a:t>за компјутерски систем</a:t>
            </a:r>
            <a:endParaRPr lang="en-US"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mk-MK" sz="1200" dirty="0">
                <a:latin typeface="Verdana" panose="020B0604030504040204" pitchFamily="34" charset="0"/>
                <a:ea typeface="Verdana" panose="020B0604030504040204" pitchFamily="34" charset="0"/>
                <a:cs typeface="Verdana" panose="020B0604030504040204" pitchFamily="34" charset="0"/>
              </a:rPr>
              <a:t>Упатство </a:t>
            </a:r>
            <a:r>
              <a:rPr lang="en-US" sz="1200" dirty="0">
                <a:latin typeface="Verdana" panose="020B0604030504040204" pitchFamily="34" charset="0"/>
                <a:ea typeface="Verdana" panose="020B0604030504040204" pitchFamily="34" charset="0"/>
                <a:cs typeface="Verdana" panose="020B0604030504040204" pitchFamily="34" charset="0"/>
              </a:rPr>
              <a:t># 2 </a:t>
            </a:r>
            <a:r>
              <a:rPr lang="mk-MK" sz="1200" dirty="0">
                <a:latin typeface="Verdana" panose="020B0604030504040204" pitchFamily="34" charset="0"/>
                <a:ea typeface="Verdana" panose="020B0604030504040204" pitchFamily="34" charset="0"/>
                <a:cs typeface="Verdana" panose="020B0604030504040204" pitchFamily="34" charset="0"/>
              </a:rPr>
              <a:t>за </a:t>
            </a:r>
            <a:r>
              <a:rPr lang="mk-MK" sz="1200" dirty="0" err="1">
                <a:latin typeface="Verdana" panose="020B0604030504040204" pitchFamily="34" charset="0"/>
                <a:ea typeface="Verdana" panose="020B0604030504040204" pitchFamily="34" charset="0"/>
                <a:cs typeface="Verdana" panose="020B0604030504040204" pitchFamily="34" charset="0"/>
              </a:rPr>
              <a:t>ботнет</a:t>
            </a:r>
            <a:r>
              <a:rPr lang="mk-MK" sz="1200" dirty="0">
                <a:latin typeface="Verdana" panose="020B0604030504040204" pitchFamily="34" charset="0"/>
                <a:ea typeface="Verdana" panose="020B0604030504040204" pitchFamily="34" charset="0"/>
                <a:cs typeface="Verdana" panose="020B0604030504040204" pitchFamily="34" charset="0"/>
              </a:rPr>
              <a:t> мрежи</a:t>
            </a:r>
            <a:endParaRPr lang="en-US"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mk-MK" sz="1200" dirty="0">
                <a:latin typeface="Verdana" panose="020B0604030504040204" pitchFamily="34" charset="0"/>
                <a:ea typeface="Verdana" panose="020B0604030504040204" pitchFamily="34" charset="0"/>
                <a:cs typeface="Verdana" panose="020B0604030504040204" pitchFamily="34" charset="0"/>
              </a:rPr>
              <a:t>Упатство </a:t>
            </a:r>
            <a:r>
              <a:rPr lang="en-US" sz="1200" dirty="0">
                <a:latin typeface="Verdana" panose="020B0604030504040204" pitchFamily="34" charset="0"/>
                <a:ea typeface="Verdana" panose="020B0604030504040204" pitchFamily="34" charset="0"/>
                <a:cs typeface="Verdana" panose="020B0604030504040204" pitchFamily="34" charset="0"/>
              </a:rPr>
              <a:t># 3 </a:t>
            </a:r>
            <a:r>
              <a:rPr lang="mk-MK" sz="1200" dirty="0">
                <a:latin typeface="Verdana" panose="020B0604030504040204" pitchFamily="34" charset="0"/>
                <a:ea typeface="Verdana" panose="020B0604030504040204" pitchFamily="34" charset="0"/>
                <a:cs typeface="Verdana" panose="020B0604030504040204" pitchFamily="34" charset="0"/>
              </a:rPr>
              <a:t>за прекуграничен пристап</a:t>
            </a:r>
            <a:endParaRPr lang="en-US"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mk-MK" sz="1200" dirty="0">
                <a:latin typeface="Verdana" panose="020B0604030504040204" pitchFamily="34" charset="0"/>
                <a:ea typeface="Verdana" panose="020B0604030504040204" pitchFamily="34" charset="0"/>
                <a:cs typeface="Verdana" panose="020B0604030504040204" pitchFamily="34" charset="0"/>
              </a:rPr>
              <a:t>Упатство </a:t>
            </a:r>
            <a:r>
              <a:rPr lang="en-US" sz="1200" dirty="0">
                <a:latin typeface="Verdana" panose="020B0604030504040204" pitchFamily="34" charset="0"/>
                <a:ea typeface="Verdana" panose="020B0604030504040204" pitchFamily="34" charset="0"/>
                <a:cs typeface="Verdana" panose="020B0604030504040204" pitchFamily="34" charset="0"/>
              </a:rPr>
              <a:t># 4 </a:t>
            </a:r>
            <a:r>
              <a:rPr lang="mk-MK" sz="1200" dirty="0">
                <a:latin typeface="Verdana" panose="020B0604030504040204" pitchFamily="34" charset="0"/>
                <a:ea typeface="Verdana" panose="020B0604030504040204" pitchFamily="34" charset="0"/>
                <a:cs typeface="Verdana" panose="020B0604030504040204" pitchFamily="34" charset="0"/>
              </a:rPr>
              <a:t>за кражба на идентитет</a:t>
            </a:r>
            <a:endParaRPr lang="en-US"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mk-MK" sz="1200" dirty="0">
                <a:latin typeface="Verdana" panose="020B0604030504040204" pitchFamily="34" charset="0"/>
                <a:ea typeface="Verdana" panose="020B0604030504040204" pitchFamily="34" charset="0"/>
                <a:cs typeface="Verdana" panose="020B0604030504040204" pitchFamily="34" charset="0"/>
              </a:rPr>
              <a:t>Упатство </a:t>
            </a:r>
            <a:r>
              <a:rPr lang="en-US" sz="1200" dirty="0">
                <a:latin typeface="Verdana" panose="020B0604030504040204" pitchFamily="34" charset="0"/>
                <a:ea typeface="Verdana" panose="020B0604030504040204" pitchFamily="34" charset="0"/>
                <a:cs typeface="Verdana" panose="020B0604030504040204" pitchFamily="34" charset="0"/>
              </a:rPr>
              <a:t># 5 </a:t>
            </a:r>
            <a:r>
              <a:rPr lang="mk-MK" sz="1200" dirty="0">
                <a:latin typeface="Verdana" panose="020B0604030504040204" pitchFamily="34" charset="0"/>
                <a:ea typeface="Verdana" panose="020B0604030504040204" pitchFamily="34" charset="0"/>
                <a:cs typeface="Verdana" panose="020B0604030504040204" pitchFamily="34" charset="0"/>
              </a:rPr>
              <a:t>за </a:t>
            </a:r>
            <a:r>
              <a:rPr lang="en-US" sz="1200" dirty="0">
                <a:latin typeface="Verdana" panose="020B0604030504040204" pitchFamily="34" charset="0"/>
                <a:ea typeface="Verdana" panose="020B0604030504040204" pitchFamily="34" charset="0"/>
                <a:cs typeface="Verdana" panose="020B0604030504040204" pitchFamily="34" charset="0"/>
              </a:rPr>
              <a:t>DDOS </a:t>
            </a:r>
            <a:r>
              <a:rPr lang="mk-MK" sz="1200" dirty="0">
                <a:latin typeface="Verdana" panose="020B0604030504040204" pitchFamily="34" charset="0"/>
                <a:ea typeface="Verdana" panose="020B0604030504040204" pitchFamily="34" charset="0"/>
                <a:cs typeface="Verdana" panose="020B0604030504040204" pitchFamily="34" charset="0"/>
              </a:rPr>
              <a:t>напади</a:t>
            </a:r>
            <a:endParaRPr lang="en-US"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mk-MK" sz="1200" dirty="0">
                <a:latin typeface="Verdana" panose="020B0604030504040204" pitchFamily="34" charset="0"/>
                <a:ea typeface="Verdana" panose="020B0604030504040204" pitchFamily="34" charset="0"/>
                <a:cs typeface="Verdana" panose="020B0604030504040204" pitchFamily="34" charset="0"/>
              </a:rPr>
              <a:t>Упатство </a:t>
            </a:r>
            <a:r>
              <a:rPr lang="en-US" sz="1200" dirty="0">
                <a:latin typeface="Verdana" panose="020B0604030504040204" pitchFamily="34" charset="0"/>
                <a:ea typeface="Verdana" panose="020B0604030504040204" pitchFamily="34" charset="0"/>
                <a:cs typeface="Verdana" panose="020B0604030504040204" pitchFamily="34" charset="0"/>
              </a:rPr>
              <a:t># 6 </a:t>
            </a:r>
            <a:r>
              <a:rPr lang="mk-MK" sz="1200" dirty="0">
                <a:latin typeface="Verdana" panose="020B0604030504040204" pitchFamily="34" charset="0"/>
                <a:ea typeface="Verdana" panose="020B0604030504040204" pitchFamily="34" charset="0"/>
                <a:cs typeface="Verdana" panose="020B0604030504040204" pitchFamily="34" charset="0"/>
              </a:rPr>
              <a:t>за нападите со критична инфраструктура</a:t>
            </a:r>
            <a:endParaRPr lang="en-US"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mk-MK" sz="1200" dirty="0">
                <a:latin typeface="Verdana" panose="020B0604030504040204" pitchFamily="34" charset="0"/>
                <a:ea typeface="Verdana" panose="020B0604030504040204" pitchFamily="34" charset="0"/>
                <a:cs typeface="Verdana" panose="020B0604030504040204" pitchFamily="34" charset="0"/>
              </a:rPr>
              <a:t>Упатство </a:t>
            </a:r>
            <a:r>
              <a:rPr lang="en-US" sz="1200" dirty="0">
                <a:latin typeface="Verdana" panose="020B0604030504040204" pitchFamily="34" charset="0"/>
                <a:ea typeface="Verdana" panose="020B0604030504040204" pitchFamily="34" charset="0"/>
                <a:cs typeface="Verdana" panose="020B0604030504040204" pitchFamily="34" charset="0"/>
              </a:rPr>
              <a:t># 7 </a:t>
            </a:r>
            <a:r>
              <a:rPr lang="mk-MK" sz="1200" dirty="0">
                <a:latin typeface="Verdana" panose="020B0604030504040204" pitchFamily="34" charset="0"/>
                <a:ea typeface="Verdana" panose="020B0604030504040204" pitchFamily="34" charset="0"/>
                <a:cs typeface="Verdana" panose="020B0604030504040204" pitchFamily="34" charset="0"/>
              </a:rPr>
              <a:t>за штетен софтвер</a:t>
            </a:r>
            <a:r>
              <a:rPr lang="en-US" sz="1200" dirty="0">
                <a:latin typeface="Verdana" panose="020B0604030504040204" pitchFamily="34" charset="0"/>
                <a:ea typeface="Verdana" panose="020B0604030504040204" pitchFamily="34" charset="0"/>
                <a:cs typeface="Verdana" panose="020B0604030504040204" pitchFamily="34" charset="0"/>
              </a:rPr>
              <a:t>/malware</a:t>
            </a:r>
          </a:p>
          <a:p>
            <a:pPr marL="1200150" lvl="1" indent="-457200" algn="just" eaLnBrk="1" hangingPunct="1">
              <a:buFont typeface="+mj-lt"/>
              <a:buAutoNum type="arabicPeriod"/>
              <a:defRPr/>
            </a:pPr>
            <a:r>
              <a:rPr lang="mk-MK" sz="1200" dirty="0">
                <a:latin typeface="Verdana" panose="020B0604030504040204" pitchFamily="34" charset="0"/>
                <a:ea typeface="Verdana" panose="020B0604030504040204" pitchFamily="34" charset="0"/>
                <a:cs typeface="Verdana" panose="020B0604030504040204" pitchFamily="34" charset="0"/>
              </a:rPr>
              <a:t>Упатство </a:t>
            </a:r>
            <a:r>
              <a:rPr lang="en-US" sz="1200" dirty="0">
                <a:latin typeface="Verdana" panose="020B0604030504040204" pitchFamily="34" charset="0"/>
                <a:ea typeface="Verdana" panose="020B0604030504040204" pitchFamily="34" charset="0"/>
                <a:cs typeface="Verdana" panose="020B0604030504040204" pitchFamily="34" charset="0"/>
              </a:rPr>
              <a:t># 8 </a:t>
            </a:r>
            <a:r>
              <a:rPr lang="mk-MK" sz="1200" dirty="0">
                <a:latin typeface="Verdana" panose="020B0604030504040204" pitchFamily="34" charset="0"/>
                <a:ea typeface="Verdana" panose="020B0604030504040204" pitchFamily="34" charset="0"/>
                <a:cs typeface="Verdana" panose="020B0604030504040204" pitchFamily="34" charset="0"/>
              </a:rPr>
              <a:t>за спам</a:t>
            </a:r>
            <a:r>
              <a:rPr lang="en-US" sz="1200" dirty="0">
                <a:latin typeface="Verdana" panose="020B0604030504040204" pitchFamily="34" charset="0"/>
                <a:ea typeface="Verdana" panose="020B0604030504040204" pitchFamily="34" charset="0"/>
                <a:cs typeface="Verdana" panose="020B0604030504040204" pitchFamily="34" charset="0"/>
              </a:rPr>
              <a:t>/spam</a:t>
            </a:r>
          </a:p>
          <a:p>
            <a:pPr marL="1200150" lvl="1" indent="-457200" algn="just" eaLnBrk="1" hangingPunct="1">
              <a:buFont typeface="+mj-lt"/>
              <a:buAutoNum type="arabicPeriod"/>
              <a:defRPr/>
            </a:pPr>
            <a:r>
              <a:rPr lang="mk-MK" sz="1200" dirty="0">
                <a:latin typeface="Verdana" panose="020B0604030504040204" pitchFamily="34" charset="0"/>
                <a:ea typeface="Verdana" panose="020B0604030504040204" pitchFamily="34" charset="0"/>
                <a:cs typeface="Verdana" panose="020B0604030504040204" pitchFamily="34" charset="0"/>
              </a:rPr>
              <a:t>Упатство </a:t>
            </a:r>
            <a:r>
              <a:rPr lang="en-US" sz="1200" dirty="0">
                <a:latin typeface="Verdana" panose="020B0604030504040204" pitchFamily="34" charset="0"/>
                <a:ea typeface="Verdana" panose="020B0604030504040204" pitchFamily="34" charset="0"/>
                <a:cs typeface="Verdana" panose="020B0604030504040204" pitchFamily="34" charset="0"/>
              </a:rPr>
              <a:t># 9 </a:t>
            </a:r>
            <a:r>
              <a:rPr lang="mk-MK" sz="1200" dirty="0">
                <a:latin typeface="Verdana" panose="020B0604030504040204" pitchFamily="34" charset="0"/>
                <a:ea typeface="Verdana" panose="020B0604030504040204" pitchFamily="34" charset="0"/>
                <a:cs typeface="Verdana" panose="020B0604030504040204" pitchFamily="34" charset="0"/>
              </a:rPr>
              <a:t>за мешање во избори</a:t>
            </a:r>
            <a:endParaRPr lang="en-US"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mk-MK" sz="1200" dirty="0">
                <a:latin typeface="Verdana" panose="020B0604030504040204" pitchFamily="34" charset="0"/>
                <a:ea typeface="Verdana" panose="020B0604030504040204" pitchFamily="34" charset="0"/>
                <a:cs typeface="Verdana" panose="020B0604030504040204" pitchFamily="34" charset="0"/>
              </a:rPr>
              <a:t>Упатство </a:t>
            </a:r>
            <a:r>
              <a:rPr lang="en-US" sz="1200" dirty="0">
                <a:latin typeface="Verdana" panose="020B0604030504040204" pitchFamily="34" charset="0"/>
                <a:ea typeface="Verdana" panose="020B0604030504040204" pitchFamily="34" charset="0"/>
                <a:cs typeface="Verdana" panose="020B0604030504040204" pitchFamily="34" charset="0"/>
              </a:rPr>
              <a:t># 10 </a:t>
            </a:r>
            <a:r>
              <a:rPr lang="mk-MK" sz="1200" dirty="0">
                <a:latin typeface="Verdana" panose="020B0604030504040204" pitchFamily="34" charset="0"/>
                <a:ea typeface="Verdana" panose="020B0604030504040204" pitchFamily="34" charset="0"/>
                <a:cs typeface="Verdana" panose="020B0604030504040204" pitchFamily="34" charset="0"/>
              </a:rPr>
              <a:t>за налози за производство на информации за претплатници</a:t>
            </a:r>
            <a:endParaRPr lang="en-US"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mk-MK" sz="1200" dirty="0">
                <a:latin typeface="Verdana" panose="020B0604030504040204" pitchFamily="34" charset="0"/>
                <a:ea typeface="Verdana" panose="020B0604030504040204" pitchFamily="34" charset="0"/>
                <a:cs typeface="Verdana" panose="020B0604030504040204" pitchFamily="34" charset="0"/>
              </a:rPr>
              <a:t>Упатство </a:t>
            </a:r>
            <a:r>
              <a:rPr lang="en-US" sz="1200" dirty="0">
                <a:latin typeface="Verdana" panose="020B0604030504040204" pitchFamily="34" charset="0"/>
                <a:ea typeface="Verdana" panose="020B0604030504040204" pitchFamily="34" charset="0"/>
                <a:cs typeface="Verdana" panose="020B0604030504040204" pitchFamily="34" charset="0"/>
              </a:rPr>
              <a:t># 11 </a:t>
            </a:r>
            <a:r>
              <a:rPr lang="mk-MK" sz="1200" dirty="0">
                <a:latin typeface="Verdana" panose="020B0604030504040204" pitchFamily="34" charset="0"/>
                <a:ea typeface="Verdana" panose="020B0604030504040204" pitchFamily="34" charset="0"/>
                <a:cs typeface="Verdana" panose="020B0604030504040204" pitchFamily="34" charset="0"/>
              </a:rPr>
              <a:t>за тероризам</a:t>
            </a:r>
            <a:endParaRPr lang="en-GB" sz="1200" kern="1200" dirty="0">
              <a:solidFill>
                <a:schemeClr val="tx1"/>
              </a:solidFill>
              <a:latin typeface="+mn-lt"/>
              <a:ea typeface="MS PGothic" pitchFamily="34" charset="-128"/>
              <a:cs typeface="Verdana" panose="020B0604030504040204" pitchFamily="34" charset="0"/>
            </a:endParaRPr>
          </a:p>
          <a:p>
            <a:pPr marL="742950" lvl="0" indent="-457200" algn="just" eaLnBrk="1" hangingPunct="1">
              <a:buFont typeface="+mj-lt"/>
              <a:buAutoNum type="arabicPeriod"/>
              <a:defRPr/>
            </a:pPr>
            <a:r>
              <a:rPr lang="ru-RU" sz="1200" kern="1200" dirty="0">
                <a:solidFill>
                  <a:schemeClr val="tx1"/>
                </a:solidFill>
                <a:latin typeface="+mn-lt"/>
                <a:ea typeface="MS PGothic" pitchFamily="34" charset="-128"/>
                <a:cs typeface="ＭＳ Ｐゴシック" charset="0"/>
              </a:rPr>
              <a:t>Третиот пристап се однесува на градење на капацитети. Ова е предводено од Канцеларијата за програма за </a:t>
            </a:r>
            <a:r>
              <a:rPr lang="mk-MK" sz="1200" kern="1200" dirty="0">
                <a:solidFill>
                  <a:schemeClr val="tx1"/>
                </a:solidFill>
                <a:latin typeface="+mn-lt"/>
                <a:ea typeface="MS PGothic" pitchFamily="34" charset="-128"/>
                <a:cs typeface="ＭＳ Ｐゴシック" charset="0"/>
              </a:rPr>
              <a:t>сајбер-</a:t>
            </a:r>
            <a:r>
              <a:rPr lang="ru-RU" sz="1200" kern="1200" dirty="0">
                <a:solidFill>
                  <a:schemeClr val="tx1"/>
                </a:solidFill>
                <a:latin typeface="+mn-lt"/>
                <a:ea typeface="MS PGothic" pitchFamily="34" charset="-128"/>
                <a:cs typeface="ＭＳ Ｐゴシック" charset="0"/>
              </a:rPr>
              <a:t>криминал (C-PROC) што се спроведува преку програми за техничка соработка. Обучувачот може да премине на следните слајдови, кои ја опишуваат работата на C-PROC и неговите различни програми.</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en-US"/>
          </a:p>
        </p:txBody>
      </p:sp>
    </p:spTree>
    <p:extLst>
      <p:ext uri="{BB962C8B-B14F-4D97-AF65-F5344CB8AC3E}">
        <p14:creationId xmlns:p14="http://schemas.microsoft.com/office/powerpoint/2010/main" val="1729552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t>5/1/2021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a:p>
        </p:txBody>
      </p:sp>
    </p:spTree>
    <p:extLst>
      <p:ext uri="{BB962C8B-B14F-4D97-AF65-F5344CB8AC3E}">
        <p14:creationId xmlns:p14="http://schemas.microsoft.com/office/powerpoint/2010/main" val="304135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65D87E4E-3D49-4E25-B91F-1AF555572B9A}" type="datetime1">
              <a:rPr lang="en-US" smtClean="0"/>
              <a:t>5/1/2021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8759AC-EF4E-4891-8C4E-2B6B0574FFCB}" type="slidenum">
              <a:rPr lang="en-US"/>
              <a:pPr>
                <a:defRPr/>
              </a:pPr>
              <a:t>‹#›</a:t>
            </a:fld>
            <a:endParaRPr lang="en-US"/>
          </a:p>
        </p:txBody>
      </p:sp>
    </p:spTree>
    <p:extLst>
      <p:ext uri="{BB962C8B-B14F-4D97-AF65-F5344CB8AC3E}">
        <p14:creationId xmlns:p14="http://schemas.microsoft.com/office/powerpoint/2010/main" val="3127994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1FA30660-A67E-4513-A4DA-263C7D4FFDA1}" type="datetime1">
              <a:rPr lang="en-US" smtClean="0"/>
              <a:t>5/1/2021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68EF-0C7D-4815-977B-643162CBB358}" type="slidenum">
              <a:rPr lang="en-US"/>
              <a:pPr>
                <a:defRPr/>
              </a:pPr>
              <a:t>‹#›</a:t>
            </a:fld>
            <a:endParaRPr lang="en-US"/>
          </a:p>
        </p:txBody>
      </p:sp>
    </p:spTree>
    <p:extLst>
      <p:ext uri="{BB962C8B-B14F-4D97-AF65-F5344CB8AC3E}">
        <p14:creationId xmlns:p14="http://schemas.microsoft.com/office/powerpoint/2010/main" val="952416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02A1A101-F5D9-4E0F-A2E3-31653A394A9B}" type="datetime1">
              <a:rPr lang="en-US" smtClean="0"/>
              <a:t>5/1/2021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62E50F-F83A-42AC-8BE7-462956D58F63}" type="slidenum">
              <a:rPr lang="en-US"/>
              <a:pPr>
                <a:defRPr/>
              </a:pPr>
              <a:t>‹#›</a:t>
            </a:fld>
            <a:endParaRPr lang="en-US"/>
          </a:p>
        </p:txBody>
      </p:sp>
    </p:spTree>
    <p:extLst>
      <p:ext uri="{BB962C8B-B14F-4D97-AF65-F5344CB8AC3E}">
        <p14:creationId xmlns:p14="http://schemas.microsoft.com/office/powerpoint/2010/main" val="234558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F237E559-1D42-4C9E-AF2B-8C267B8483A3}" type="datetime1">
              <a:rPr lang="en-US" smtClean="0"/>
              <a:t>5/1/2021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AF6ED3-4F23-422B-A4EE-4F2AB80A7581}" type="slidenum">
              <a:rPr lang="en-US"/>
              <a:pPr>
                <a:defRPr/>
              </a:pPr>
              <a:t>‹#›</a:t>
            </a:fld>
            <a:endParaRPr lang="en-US"/>
          </a:p>
        </p:txBody>
      </p:sp>
    </p:spTree>
    <p:extLst>
      <p:ext uri="{BB962C8B-B14F-4D97-AF65-F5344CB8AC3E}">
        <p14:creationId xmlns:p14="http://schemas.microsoft.com/office/powerpoint/2010/main" val="1030461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1D44EE50-C615-4D24-A3C7-A3917EF0D195}" type="datetime1">
              <a:rPr lang="en-US" smtClean="0"/>
              <a:t>5/1/2021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016F37-E157-4A71-B74F-13F2098F89EA}" type="slidenum">
              <a:rPr lang="en-US"/>
              <a:pPr>
                <a:defRPr/>
              </a:pPr>
              <a:t>‹#›</a:t>
            </a:fld>
            <a:endParaRPr lang="en-US"/>
          </a:p>
        </p:txBody>
      </p:sp>
    </p:spTree>
    <p:extLst>
      <p:ext uri="{BB962C8B-B14F-4D97-AF65-F5344CB8AC3E}">
        <p14:creationId xmlns:p14="http://schemas.microsoft.com/office/powerpoint/2010/main" val="2411197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fld id="{73BDF75B-5A96-4B4E-909F-7188D5946C4A}" type="datetime1">
              <a:rPr lang="en-US" smtClean="0"/>
              <a:t>5/1/2021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6CED92E-D081-4650-BDA2-FDC72F732BC2}" type="slidenum">
              <a:rPr lang="en-US"/>
              <a:pPr>
                <a:defRPr/>
              </a:pPr>
              <a:t>‹#›</a:t>
            </a:fld>
            <a:endParaRPr lang="en-US"/>
          </a:p>
        </p:txBody>
      </p:sp>
    </p:spTree>
    <p:extLst>
      <p:ext uri="{BB962C8B-B14F-4D97-AF65-F5344CB8AC3E}">
        <p14:creationId xmlns:p14="http://schemas.microsoft.com/office/powerpoint/2010/main" val="296823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C745634-5B54-4CAE-83D1-A8AF6AAE209A}" type="datetime1">
              <a:rPr lang="en-US" smtClean="0"/>
              <a:t>5/1/2021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1119672-D0A0-4718-8BBB-2A72124EA1FA}" type="slidenum">
              <a:rPr lang="en-US"/>
              <a:pPr>
                <a:defRPr/>
              </a:pPr>
              <a:t>‹#›</a:t>
            </a:fld>
            <a:endParaRPr lang="en-US"/>
          </a:p>
        </p:txBody>
      </p:sp>
    </p:spTree>
    <p:extLst>
      <p:ext uri="{BB962C8B-B14F-4D97-AF65-F5344CB8AC3E}">
        <p14:creationId xmlns:p14="http://schemas.microsoft.com/office/powerpoint/2010/main" val="44210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t>5/1/2021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a:p>
        </p:txBody>
      </p:sp>
    </p:spTree>
    <p:extLst>
      <p:ext uri="{BB962C8B-B14F-4D97-AF65-F5344CB8AC3E}">
        <p14:creationId xmlns:p14="http://schemas.microsoft.com/office/powerpoint/2010/main" val="1194574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4292BC24-DDCD-4AF4-94D4-31CBBA7DC30E}" type="datetime1">
              <a:rPr lang="en-US" smtClean="0"/>
              <a:t>5/1/2021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60783FF-B27A-4DA4-8DF3-25C8A2D9A4EA}" type="slidenum">
              <a:rPr lang="en-US"/>
              <a:pPr>
                <a:defRPr/>
              </a:pPr>
              <a:t>‹#›</a:t>
            </a:fld>
            <a:endParaRPr lang="en-US"/>
          </a:p>
        </p:txBody>
      </p:sp>
    </p:spTree>
    <p:extLst>
      <p:ext uri="{BB962C8B-B14F-4D97-AF65-F5344CB8AC3E}">
        <p14:creationId xmlns:p14="http://schemas.microsoft.com/office/powerpoint/2010/main" val="1259578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99F740F2-BF0B-43DC-8CFA-2E210D9DDBF7}" type="datetime1">
              <a:rPr lang="en-US" smtClean="0"/>
              <a:t>5/1/2021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79B6B6-9482-44D1-B9B3-C0B6ADDE66E2}" type="slidenum">
              <a:rPr lang="en-US"/>
              <a:pPr>
                <a:defRPr/>
              </a:pPr>
              <a:t>‹#›</a:t>
            </a:fld>
            <a:endParaRPr lang="en-US"/>
          </a:p>
        </p:txBody>
      </p:sp>
    </p:spTree>
    <p:extLst>
      <p:ext uri="{BB962C8B-B14F-4D97-AF65-F5344CB8AC3E}">
        <p14:creationId xmlns:p14="http://schemas.microsoft.com/office/powerpoint/2010/main" val="3314257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pitchFamily="34" charset="0"/>
              </a:defRPr>
            </a:lvl1pPr>
          </a:lstStyle>
          <a:p>
            <a:pPr>
              <a:defRPr/>
            </a:pPr>
            <a:fld id="{3D6731DF-1C75-45F0-AD20-F5D76F80E562}" type="datetime1">
              <a:rPr lang="en-US" smtClean="0"/>
              <a:t>5/1/2021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pitchFamily="34" charset="0"/>
              </a:defRPr>
            </a:lvl1pPr>
          </a:lstStyle>
          <a:p>
            <a:pPr>
              <a:defRPr/>
            </a:pPr>
            <a:fld id="{33356E94-CB88-43B7-8FBD-51FAC28F17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928926" y="6279703"/>
            <a:ext cx="307212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a:ln>
                  <a:noFill/>
                </a:ln>
                <a:solidFill>
                  <a:srgbClr val="2F618F"/>
                </a:solidFill>
                <a:effectLst/>
                <a:latin typeface="Arial Narrow" panose="020B0606020202030204" pitchFamily="34" charset="0"/>
                <a:ea typeface="Calibri" pitchFamily="34" charset="0"/>
                <a:cs typeface="Times New Roman" pitchFamily="18" charset="0"/>
              </a:rPr>
              <a:t>www.coe.int/cybercrime</a:t>
            </a:r>
            <a:endParaRPr kumimoji="0" lang="en-GB" altLang="en-US" sz="2400" b="0" i="0" u="none" strike="noStrike" cap="none" normalizeH="0" baseline="0" dirty="0">
              <a:ln>
                <a:noFill/>
              </a:ln>
              <a:solidFill>
                <a:schemeClr val="tx1"/>
              </a:solidFill>
              <a:effectLst/>
              <a:latin typeface="Arial Narrow" panose="020B0606020202030204" pitchFamily="34" charset="0"/>
              <a:cs typeface="Arial" pitchFamily="34" charset="0"/>
            </a:endParaRPr>
          </a:p>
        </p:txBody>
      </p:sp>
      <p:sp>
        <p:nvSpPr>
          <p:cNvPr id="10" name="Rectangle 9"/>
          <p:cNvSpPr/>
          <p:nvPr/>
        </p:nvSpPr>
        <p:spPr>
          <a:xfrm>
            <a:off x="179512" y="1727299"/>
            <a:ext cx="8750206" cy="2954655"/>
          </a:xfrm>
          <a:prstGeom prst="rect">
            <a:avLst/>
          </a:prstGeom>
          <a:ln>
            <a:noFill/>
          </a:ln>
        </p:spPr>
        <p:txBody>
          <a:bodyPr wrap="square">
            <a:spAutoFit/>
          </a:bodyPr>
          <a:lstStyle/>
          <a:p>
            <a:pPr algn="ctr"/>
            <a:r>
              <a:rPr lang="mk-MK" sz="3600" b="1" i="1" dirty="0">
                <a:solidFill>
                  <a:schemeClr val="tx2"/>
                </a:solidFill>
              </a:rPr>
              <a:t>Специјализиран судски курс за меѓународна соработка</a:t>
            </a:r>
            <a:endParaRPr lang="fr-FR" b="1" dirty="0"/>
          </a:p>
          <a:p>
            <a:pPr algn="ctr"/>
            <a:endParaRPr lang="fr-FR" b="1" dirty="0"/>
          </a:p>
          <a:p>
            <a:pPr marL="0" indent="0" algn="ctr">
              <a:buFont typeface="Arial" charset="0"/>
              <a:buNone/>
              <a:defRPr/>
            </a:pPr>
            <a:r>
              <a:rPr lang="fr-FR" b="1" dirty="0"/>
              <a:t> </a:t>
            </a:r>
            <a:endParaRPr lang="fr-FR" sz="3200" b="1" dirty="0">
              <a:solidFill>
                <a:schemeClr val="tx2"/>
              </a:solidFill>
            </a:endParaRPr>
          </a:p>
          <a:p>
            <a:pPr marL="0" indent="0" algn="ctr">
              <a:buFont typeface="Arial" charset="0"/>
              <a:buNone/>
              <a:defRPr/>
            </a:pPr>
            <a:r>
              <a:rPr lang="mk-MK" sz="3200" b="1" dirty="0">
                <a:solidFill>
                  <a:schemeClr val="tx2"/>
                </a:solidFill>
              </a:rPr>
              <a:t>Сесија</a:t>
            </a:r>
            <a:r>
              <a:rPr lang="en-GB" sz="3200" b="1" dirty="0">
                <a:solidFill>
                  <a:schemeClr val="tx2"/>
                </a:solidFill>
              </a:rPr>
              <a:t> 1.1</a:t>
            </a:r>
          </a:p>
          <a:p>
            <a:pPr marL="0" indent="0" algn="ctr">
              <a:buFont typeface="Arial" charset="0"/>
              <a:buNone/>
              <a:defRPr/>
            </a:pPr>
            <a:r>
              <a:rPr lang="mk-MK" sz="3200" b="1" dirty="0">
                <a:solidFill>
                  <a:schemeClr val="tx2"/>
                </a:solidFill>
              </a:rPr>
              <a:t>Вовед во курсот</a:t>
            </a:r>
            <a:endParaRPr lang="en-GB" sz="3200" b="1" dirty="0">
              <a:solidFill>
                <a:schemeClr val="tx2"/>
              </a:solidFill>
            </a:endParaRPr>
          </a:p>
        </p:txBody>
      </p:sp>
      <p:sp>
        <p:nvSpPr>
          <p:cNvPr id="11" name="Rectangle 10">
            <a:extLst>
              <a:ext uri="{FF2B5EF4-FFF2-40B4-BE49-F238E27FC236}">
                <a16:creationId xmlns:a16="http://schemas.microsoft.com/office/drawing/2014/main" id="{28D03BE2-FB8E-7347-AE47-AF895B0A6135}"/>
              </a:ext>
            </a:extLst>
          </p:cNvPr>
          <p:cNvSpPr/>
          <p:nvPr/>
        </p:nvSpPr>
        <p:spPr>
          <a:xfrm>
            <a:off x="-16565" y="-4763"/>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pic>
        <p:nvPicPr>
          <p:cNvPr id="19" name="Picture 4">
            <a:extLst>
              <a:ext uri="{FF2B5EF4-FFF2-40B4-BE49-F238E27FC236}">
                <a16:creationId xmlns:a16="http://schemas.microsoft.com/office/drawing/2014/main" id="{753D533C-3528-6B42-B05B-8356FF76FC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65" y="-4254"/>
            <a:ext cx="1321766" cy="107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3">
            <a:extLst>
              <a:ext uri="{FF2B5EF4-FFF2-40B4-BE49-F238E27FC236}">
                <a16:creationId xmlns:a16="http://schemas.microsoft.com/office/drawing/2014/main"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a16="http://schemas.microsoft.com/office/drawing/2014/main" id="{5F39A16C-F9D3-2A4D-98FE-6E0DFED1E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232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10</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10</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latin typeface="Arial" panose="020B0604020202020204" pitchFamily="34" charset="0"/>
                <a:cs typeface="Arial" panose="020B0604020202020204" pitchFamily="34" charset="0"/>
              </a:rPr>
              <a:t>Пристапот на Советот на Европа</a:t>
            </a:r>
            <a:endParaRPr lang="en-US" sz="32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Isosceles Triangle 15">
            <a:extLst>
              <a:ext uri="{FF2B5EF4-FFF2-40B4-BE49-F238E27FC236}">
                <a16:creationId xmlns:a16="http://schemas.microsoft.com/office/drawing/2014/main" id="{E58818D9-E243-4E48-AEAB-F3B6BD13F567}"/>
              </a:ext>
            </a:extLst>
          </p:cNvPr>
          <p:cNvSpPr/>
          <p:nvPr/>
        </p:nvSpPr>
        <p:spPr>
          <a:xfrm>
            <a:off x="2484438" y="2017713"/>
            <a:ext cx="3948112" cy="3095625"/>
          </a:xfrm>
          <a:prstGeom prst="triangle">
            <a:avLst/>
          </a:prstGeom>
          <a:solidFill>
            <a:srgbClr val="2F618F"/>
          </a:solidFill>
          <a:ln>
            <a:solidFill>
              <a:srgbClr val="2F618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400">
              <a:latin typeface="Arial" panose="020B0604020202020204" pitchFamily="34" charset="0"/>
              <a:cs typeface="Arial" panose="020B0604020202020204" pitchFamily="34" charset="0"/>
            </a:endParaRPr>
          </a:p>
        </p:txBody>
      </p:sp>
      <p:sp>
        <p:nvSpPr>
          <p:cNvPr id="19" name="TextBox 12">
            <a:extLst>
              <a:ext uri="{FF2B5EF4-FFF2-40B4-BE49-F238E27FC236}">
                <a16:creationId xmlns:a16="http://schemas.microsoft.com/office/drawing/2014/main" id="{999EA554-4E3F-4FB2-9CD8-4EF6BA7CCFBB}"/>
              </a:ext>
            </a:extLst>
          </p:cNvPr>
          <p:cNvSpPr txBox="1">
            <a:spLocks noChangeArrowheads="1"/>
          </p:cNvSpPr>
          <p:nvPr/>
        </p:nvSpPr>
        <p:spPr bwMode="auto">
          <a:xfrm>
            <a:off x="3317875" y="3544888"/>
            <a:ext cx="226218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ctr"/>
            <a:r>
              <a:rPr lang="mk-MK" sz="1800" b="1" dirty="0">
                <a:solidFill>
                  <a:schemeClr val="bg1"/>
                </a:solidFill>
                <a:latin typeface="Arial" panose="020B0604020202020204" pitchFamily="34" charset="0"/>
                <a:cs typeface="Arial" panose="020B0604020202020204" pitchFamily="34" charset="0"/>
              </a:rPr>
              <a:t>„Заштита на вас и вашите права во </a:t>
            </a:r>
            <a:r>
              <a:rPr lang="mk-MK" sz="1800" b="1" dirty="0" err="1">
                <a:solidFill>
                  <a:schemeClr val="bg1"/>
                </a:solidFill>
                <a:latin typeface="Arial" panose="020B0604020202020204" pitchFamily="34" charset="0"/>
                <a:cs typeface="Arial" panose="020B0604020202020204" pitchFamily="34" charset="0"/>
              </a:rPr>
              <a:t>сајбер</a:t>
            </a:r>
            <a:r>
              <a:rPr lang="mk-MK" sz="1800" b="1" dirty="0">
                <a:solidFill>
                  <a:schemeClr val="bg1"/>
                </a:solidFill>
                <a:latin typeface="Arial" panose="020B0604020202020204" pitchFamily="34" charset="0"/>
                <a:cs typeface="Arial" panose="020B0604020202020204" pitchFamily="34" charset="0"/>
              </a:rPr>
              <a:t>-просторот</a:t>
            </a:r>
            <a:r>
              <a:rPr lang="en-GB" sz="1800" b="1" dirty="0">
                <a:solidFill>
                  <a:schemeClr val="bg1"/>
                </a:solidFill>
                <a:latin typeface="Arial" panose="020B0604020202020204" pitchFamily="34" charset="0"/>
                <a:cs typeface="Arial" panose="020B0604020202020204" pitchFamily="34" charset="0"/>
              </a:rPr>
              <a:t>”</a:t>
            </a:r>
          </a:p>
        </p:txBody>
      </p:sp>
      <p:sp>
        <p:nvSpPr>
          <p:cNvPr id="20" name="TextBox 13">
            <a:extLst>
              <a:ext uri="{FF2B5EF4-FFF2-40B4-BE49-F238E27FC236}">
                <a16:creationId xmlns:a16="http://schemas.microsoft.com/office/drawing/2014/main" id="{8124BEA4-2864-4287-8544-2561552B6E50}"/>
              </a:ext>
            </a:extLst>
          </p:cNvPr>
          <p:cNvSpPr txBox="1">
            <a:spLocks noChangeArrowheads="1"/>
          </p:cNvSpPr>
          <p:nvPr/>
        </p:nvSpPr>
        <p:spPr bwMode="auto">
          <a:xfrm>
            <a:off x="1547813" y="1144588"/>
            <a:ext cx="583247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ctr"/>
            <a:r>
              <a:rPr lang="en-GB" sz="1800" b="1" dirty="0">
                <a:latin typeface="Arial" panose="020B0604020202020204" pitchFamily="34" charset="0"/>
                <a:cs typeface="Arial" panose="020B0604020202020204" pitchFamily="34" charset="0"/>
              </a:rPr>
              <a:t>1 </a:t>
            </a:r>
            <a:r>
              <a:rPr lang="mk-MK" sz="1800" b="1" dirty="0">
                <a:latin typeface="Arial" panose="020B0604020202020204" pitchFamily="34" charset="0"/>
                <a:cs typeface="Arial" panose="020B0604020202020204" pitchFamily="34" charset="0"/>
              </a:rPr>
              <a:t>Заеднички стандарди: Конвенцијата од Будимпешта за </a:t>
            </a:r>
            <a:r>
              <a:rPr lang="mk-MK" sz="1800" b="1" dirty="0" err="1">
                <a:latin typeface="Arial" panose="020B0604020202020204" pitchFamily="34" charset="0"/>
                <a:cs typeface="Arial" panose="020B0604020202020204" pitchFamily="34" charset="0"/>
              </a:rPr>
              <a:t>сајбер</a:t>
            </a:r>
            <a:r>
              <a:rPr lang="mk-MK" sz="1800" b="1" dirty="0">
                <a:latin typeface="Arial" panose="020B0604020202020204" pitchFamily="34" charset="0"/>
                <a:cs typeface="Arial" panose="020B0604020202020204" pitchFamily="34" charset="0"/>
              </a:rPr>
              <a:t>-криминал и сродни стандарди</a:t>
            </a:r>
            <a:endParaRPr lang="en-GB" sz="1800" b="1" dirty="0">
              <a:latin typeface="Arial" panose="020B0604020202020204" pitchFamily="34" charset="0"/>
              <a:cs typeface="Arial" panose="020B0604020202020204" pitchFamily="34" charset="0"/>
            </a:endParaRPr>
          </a:p>
        </p:txBody>
      </p:sp>
      <p:sp>
        <p:nvSpPr>
          <p:cNvPr id="21" name="TextBox 15">
            <a:extLst>
              <a:ext uri="{FF2B5EF4-FFF2-40B4-BE49-F238E27FC236}">
                <a16:creationId xmlns:a16="http://schemas.microsoft.com/office/drawing/2014/main" id="{A9A5CF14-C84B-4A45-85E4-9E25158628D5}"/>
              </a:ext>
            </a:extLst>
          </p:cNvPr>
          <p:cNvSpPr txBox="1">
            <a:spLocks noChangeArrowheads="1"/>
          </p:cNvSpPr>
          <p:nvPr/>
        </p:nvSpPr>
        <p:spPr bwMode="auto">
          <a:xfrm>
            <a:off x="107950" y="4184873"/>
            <a:ext cx="29908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en-GB" sz="1800" b="1" dirty="0">
                <a:latin typeface="Arial" panose="020B0604020202020204" pitchFamily="34" charset="0"/>
                <a:cs typeface="Arial" panose="020B0604020202020204" pitchFamily="34" charset="0"/>
              </a:rPr>
              <a:t>2 </a:t>
            </a:r>
            <a:r>
              <a:rPr lang="mk-MK" sz="1800" b="1" dirty="0">
                <a:latin typeface="Arial" panose="020B0604020202020204" pitchFamily="34" charset="0"/>
                <a:cs typeface="Arial" panose="020B0604020202020204" pitchFamily="34" charset="0"/>
              </a:rPr>
              <a:t>Проследување и проценка: Конвенција на комитетот за </a:t>
            </a:r>
            <a:r>
              <a:rPr lang="mk-MK" sz="1800" b="1" dirty="0" err="1">
                <a:latin typeface="Arial" panose="020B0604020202020204" pitchFamily="34" charset="0"/>
                <a:cs typeface="Arial" panose="020B0604020202020204" pitchFamily="34" charset="0"/>
              </a:rPr>
              <a:t>сајбер</a:t>
            </a:r>
            <a:r>
              <a:rPr lang="mk-MK" sz="1800" b="1" dirty="0">
                <a:latin typeface="Arial" panose="020B0604020202020204" pitchFamily="34" charset="0"/>
                <a:cs typeface="Arial" panose="020B0604020202020204" pitchFamily="34" charset="0"/>
              </a:rPr>
              <a:t>-криминал </a:t>
            </a:r>
            <a:r>
              <a:rPr lang="en-GB" sz="1800" b="1" dirty="0">
                <a:latin typeface="Arial" panose="020B0604020202020204" pitchFamily="34" charset="0"/>
                <a:cs typeface="Arial" panose="020B0604020202020204" pitchFamily="34" charset="0"/>
              </a:rPr>
              <a:t>(T-CY)</a:t>
            </a:r>
          </a:p>
        </p:txBody>
      </p:sp>
      <p:cxnSp>
        <p:nvCxnSpPr>
          <p:cNvPr id="22" name="Straight Arrow Connector 21">
            <a:extLst>
              <a:ext uri="{FF2B5EF4-FFF2-40B4-BE49-F238E27FC236}">
                <a16:creationId xmlns:a16="http://schemas.microsoft.com/office/drawing/2014/main" id="{A0AB8322-D4CC-44DB-8C9D-8D94DF7FC787}"/>
              </a:ext>
            </a:extLst>
          </p:cNvPr>
          <p:cNvCxnSpPr/>
          <p:nvPr/>
        </p:nvCxnSpPr>
        <p:spPr>
          <a:xfrm flipH="1">
            <a:off x="2268538" y="2076450"/>
            <a:ext cx="1871662" cy="2892425"/>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CB255B26-CDAC-4A5C-9C1B-406506019FCD}"/>
              </a:ext>
            </a:extLst>
          </p:cNvPr>
          <p:cNvCxnSpPr/>
          <p:nvPr/>
        </p:nvCxnSpPr>
        <p:spPr>
          <a:xfrm flipH="1">
            <a:off x="2771775" y="5387975"/>
            <a:ext cx="3384550" cy="0"/>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57D7F9B-0DC1-4EAB-889B-224945161722}"/>
              </a:ext>
            </a:extLst>
          </p:cNvPr>
          <p:cNvCxnSpPr/>
          <p:nvPr/>
        </p:nvCxnSpPr>
        <p:spPr>
          <a:xfrm>
            <a:off x="4799013" y="2068513"/>
            <a:ext cx="1860550" cy="2892425"/>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5" name="TextBox 19">
            <a:extLst>
              <a:ext uri="{FF2B5EF4-FFF2-40B4-BE49-F238E27FC236}">
                <a16:creationId xmlns:a16="http://schemas.microsoft.com/office/drawing/2014/main" id="{97D3F667-6A24-4DB2-9BDC-B6DAB12B94D4}"/>
              </a:ext>
            </a:extLst>
          </p:cNvPr>
          <p:cNvSpPr txBox="1">
            <a:spLocks noChangeArrowheads="1"/>
          </p:cNvSpPr>
          <p:nvPr/>
        </p:nvSpPr>
        <p:spPr bwMode="auto">
          <a:xfrm>
            <a:off x="6227763" y="5119688"/>
            <a:ext cx="29527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en-GB" sz="1800" b="1" dirty="0">
                <a:latin typeface="Arial" panose="020B0604020202020204" pitchFamily="34" charset="0"/>
                <a:cs typeface="Arial" panose="020B0604020202020204" pitchFamily="34" charset="0"/>
              </a:rPr>
              <a:t>3 </a:t>
            </a:r>
            <a:r>
              <a:rPr lang="mk-MK" sz="1800" b="1" dirty="0">
                <a:latin typeface="Arial" panose="020B0604020202020204" pitchFamily="34" charset="0"/>
                <a:cs typeface="Arial" panose="020B0604020202020204" pitchFamily="34" charset="0"/>
              </a:rPr>
              <a:t>Градење капацитети</a:t>
            </a:r>
            <a:r>
              <a:rPr lang="en-GB" sz="1800" b="1" dirty="0">
                <a:latin typeface="Arial" panose="020B0604020202020204" pitchFamily="34" charset="0"/>
                <a:cs typeface="Arial" panose="020B0604020202020204" pitchFamily="34" charset="0"/>
              </a:rPr>
              <a:t>:</a:t>
            </a:r>
          </a:p>
          <a:p>
            <a:r>
              <a:rPr lang="en-GB" sz="1800" b="1" dirty="0">
                <a:latin typeface="Arial" panose="020B0604020202020204" pitchFamily="34" charset="0"/>
                <a:cs typeface="Arial" panose="020B0604020202020204" pitchFamily="34" charset="0"/>
              </a:rPr>
              <a:t>C-PROC </a:t>
            </a:r>
            <a:r>
              <a:rPr lang="en-GB" sz="1800" b="1" dirty="0">
                <a:latin typeface="Arial" panose="020B0604020202020204" pitchFamily="34" charset="0"/>
                <a:cs typeface="Arial" panose="020B0604020202020204" pitchFamily="34" charset="0"/>
                <a:sym typeface="Wingdings 3" charset="0"/>
              </a:rPr>
              <a:t></a:t>
            </a:r>
            <a:endParaRPr lang="en-GB" sz="1800" b="1" dirty="0">
              <a:latin typeface="Arial" panose="020B0604020202020204" pitchFamily="34" charset="0"/>
              <a:cs typeface="Arial" panose="020B0604020202020204" pitchFamily="34" charset="0"/>
            </a:endParaRPr>
          </a:p>
          <a:p>
            <a:r>
              <a:rPr lang="mk-MK" sz="1800" b="1" dirty="0">
                <a:latin typeface="Arial" panose="020B0604020202020204" pitchFamily="34" charset="0"/>
                <a:cs typeface="Arial" panose="020B0604020202020204" pitchFamily="34" charset="0"/>
              </a:rPr>
              <a:t>Програми за техничка соработка</a:t>
            </a:r>
            <a:endParaRPr lang="en-GB" sz="18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40B7A39-FD1B-4FD1-BABE-A14A095A848C}"/>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2313900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9" name="TextBox 13"/>
          <p:cNvSpPr txBox="1">
            <a:spLocks noChangeArrowheads="1"/>
          </p:cNvSpPr>
          <p:nvPr/>
        </p:nvSpPr>
        <p:spPr bwMode="auto">
          <a:xfrm>
            <a:off x="250825" y="1874812"/>
            <a:ext cx="8720138" cy="2862322"/>
          </a:xfrm>
          <a:prstGeom prst="rect">
            <a:avLst/>
          </a:prstGeom>
          <a:noFill/>
          <a:ln w="9525">
            <a:solidFill>
              <a:srgbClr val="2F618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spcAft>
                <a:spcPts val="1200"/>
              </a:spcAft>
              <a:buFont typeface="Wingdings" charset="0"/>
              <a:buChar char="§"/>
            </a:pPr>
            <a:r>
              <a:rPr lang="mk-MK" sz="2000" b="1" dirty="0">
                <a:latin typeface="Arial" panose="020B0604020202020204" pitchFamily="34" charset="0"/>
                <a:cs typeface="Arial" panose="020B0604020202020204" pitchFamily="34" charset="0"/>
              </a:rPr>
              <a:t>Одлука на Комитетот на министри од октомври 2013 год.</a:t>
            </a:r>
            <a:endParaRPr lang="en-US" sz="2000" b="1" dirty="0">
              <a:latin typeface="Arial" panose="020B0604020202020204" pitchFamily="34" charset="0"/>
              <a:cs typeface="Arial" panose="020B0604020202020204" pitchFamily="34" charset="0"/>
            </a:endParaRPr>
          </a:p>
          <a:p>
            <a:pPr>
              <a:spcAft>
                <a:spcPts val="1200"/>
              </a:spcAft>
              <a:buFont typeface="Wingdings" charset="0"/>
              <a:buChar char="§"/>
            </a:pPr>
            <a:r>
              <a:rPr lang="mk-MK" sz="2000" b="1" dirty="0">
                <a:latin typeface="Arial" panose="020B0604020202020204" pitchFamily="34" charset="0"/>
                <a:cs typeface="Arial" panose="020B0604020202020204" pitchFamily="34" charset="0"/>
              </a:rPr>
              <a:t>Оперативна од април</a:t>
            </a:r>
            <a:r>
              <a:rPr lang="en-US" sz="2000" b="1" dirty="0">
                <a:latin typeface="Arial" panose="020B0604020202020204" pitchFamily="34" charset="0"/>
                <a:cs typeface="Arial" panose="020B0604020202020204" pitchFamily="34" charset="0"/>
              </a:rPr>
              <a:t> 2014</a:t>
            </a:r>
            <a:r>
              <a:rPr lang="mk-MK" sz="2000" b="1" dirty="0">
                <a:latin typeface="Arial" panose="020B0604020202020204" pitchFamily="34" charset="0"/>
                <a:cs typeface="Arial" panose="020B0604020202020204" pitchFamily="34" charset="0"/>
              </a:rPr>
              <a:t> год.</a:t>
            </a:r>
            <a:endParaRPr lang="en-US" sz="2000" b="1" dirty="0">
              <a:latin typeface="Arial" panose="020B0604020202020204" pitchFamily="34" charset="0"/>
              <a:cs typeface="Arial" panose="020B0604020202020204" pitchFamily="34" charset="0"/>
            </a:endParaRPr>
          </a:p>
          <a:p>
            <a:pPr>
              <a:spcAft>
                <a:spcPts val="1200"/>
              </a:spcAft>
              <a:buFont typeface="Wingdings" charset="0"/>
              <a:buChar char="§"/>
            </a:pPr>
            <a:r>
              <a:rPr lang="mk-MK" sz="2000" b="1" dirty="0">
                <a:latin typeface="Arial" panose="020B0604020202020204" pitchFamily="34" charset="0"/>
                <a:cs typeface="Arial" panose="020B0604020202020204" pitchFamily="34" charset="0"/>
              </a:rPr>
              <a:t>6 тековни проекти</a:t>
            </a:r>
            <a:endParaRPr lang="en-US" sz="2000" b="1" dirty="0">
              <a:latin typeface="Arial" panose="020B0604020202020204" pitchFamily="34" charset="0"/>
              <a:cs typeface="Arial" panose="020B0604020202020204" pitchFamily="34" charset="0"/>
            </a:endParaRPr>
          </a:p>
          <a:p>
            <a:pPr>
              <a:spcAft>
                <a:spcPts val="1200"/>
              </a:spcAft>
              <a:buFont typeface="Wingdings" charset="0"/>
              <a:buChar char="§"/>
            </a:pPr>
            <a:endParaRPr lang="en-US" sz="2000" b="1" dirty="0">
              <a:latin typeface="Arial" panose="020B0604020202020204" pitchFamily="34" charset="0"/>
              <a:cs typeface="Arial" panose="020B0604020202020204" pitchFamily="34" charset="0"/>
            </a:endParaRPr>
          </a:p>
          <a:p>
            <a:pPr>
              <a:spcAft>
                <a:spcPts val="1200"/>
              </a:spcAft>
              <a:buFont typeface="Wingdings" charset="0"/>
              <a:buChar char="§"/>
            </a:pPr>
            <a:r>
              <a:rPr lang="mk-MK" sz="2000" b="1" dirty="0">
                <a:latin typeface="Arial" panose="020B0604020202020204" pitchFamily="34" charset="0"/>
                <a:cs typeface="Arial" panose="020B0604020202020204" pitchFamily="34" charset="0"/>
              </a:rPr>
              <a:t>Задача: Поддршка на земјите ширум светот за зајакнување на капацитетите за кривична правда за </a:t>
            </a:r>
            <a:r>
              <a:rPr lang="mk-MK" sz="2000" b="1" dirty="0" err="1">
                <a:latin typeface="Arial" panose="020B0604020202020204" pitchFamily="34" charset="0"/>
                <a:cs typeface="Arial" panose="020B0604020202020204" pitchFamily="34" charset="0"/>
              </a:rPr>
              <a:t>сајбер</a:t>
            </a:r>
            <a:r>
              <a:rPr lang="mk-MK" sz="2000" b="1" dirty="0">
                <a:latin typeface="Arial" panose="020B0604020202020204" pitchFamily="34" charset="0"/>
                <a:cs typeface="Arial" panose="020B0604020202020204" pitchFamily="34" charset="0"/>
              </a:rPr>
              <a:t>-криминал и електронски докази</a:t>
            </a:r>
            <a:endParaRPr lang="en-US" sz="2000" b="1" dirty="0">
              <a:latin typeface="Arial" panose="020B0604020202020204" pitchFamily="34" charset="0"/>
              <a:cs typeface="Arial" panose="020B0604020202020204" pitchFamily="34" charset="0"/>
            </a:endParaRPr>
          </a:p>
        </p:txBody>
      </p:sp>
      <p:sp>
        <p:nvSpPr>
          <p:cNvPr id="9" name="Slide Number Placeholder 1">
            <a:extLst>
              <a:ext uri="{FF2B5EF4-FFF2-40B4-BE49-F238E27FC236}">
                <a16:creationId xmlns:a16="http://schemas.microsoft.com/office/drawing/2014/main" id="{59A8AF8E-6E9E-4FF2-B413-54E502C7D6A9}"/>
              </a:ext>
            </a:extLst>
          </p:cNvPr>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11</a:t>
            </a:fld>
            <a:endParaRPr lang="en-GB"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B98A80D-570E-454C-BB19-0353CAE37496}"/>
              </a:ext>
            </a:extLst>
          </p:cNvPr>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12" name="Slide Number Placeholder 4">
            <a:extLst>
              <a:ext uri="{FF2B5EF4-FFF2-40B4-BE49-F238E27FC236}">
                <a16:creationId xmlns:a16="http://schemas.microsoft.com/office/drawing/2014/main" id="{43C142B2-7307-49DB-A37A-6489B79D65B1}"/>
              </a:ext>
            </a:extLst>
          </p:cNvPr>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11</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60007D24-972D-4ABA-AB9C-323F33A04264}"/>
              </a:ext>
            </a:extLst>
          </p:cNvPr>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a:extLst>
              <a:ext uri="{FF2B5EF4-FFF2-40B4-BE49-F238E27FC236}">
                <a16:creationId xmlns:a16="http://schemas.microsoft.com/office/drawing/2014/main" id="{F6E4E475-B2E3-4777-8E46-2874C09A644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a:extLst>
              <a:ext uri="{FF2B5EF4-FFF2-40B4-BE49-F238E27FC236}">
                <a16:creationId xmlns:a16="http://schemas.microsoft.com/office/drawing/2014/main" id="{41F11137-4F91-4AF2-9B75-9FD73CED5F54}"/>
              </a:ext>
            </a:extLst>
          </p:cNvPr>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u-RU" sz="2400" b="1" dirty="0">
                <a:solidFill>
                  <a:schemeClr val="bg1"/>
                </a:solidFill>
                <a:latin typeface="Arial" panose="020B0604020202020204" pitchFamily="34" charset="0"/>
                <a:cs typeface="Arial" panose="020B0604020202020204" pitchFamily="34" charset="0"/>
              </a:rPr>
              <a:t>Канцеларијата за програма за сајбер-криминал</a:t>
            </a:r>
          </a:p>
          <a:p>
            <a:pPr algn="r"/>
            <a:r>
              <a:rPr lang="mk-MK" sz="2400" b="1" dirty="0">
                <a:solidFill>
                  <a:schemeClr val="bg1"/>
                </a:solidFill>
                <a:latin typeface="Arial" panose="020B0604020202020204" pitchFamily="34" charset="0"/>
                <a:cs typeface="Arial" panose="020B0604020202020204" pitchFamily="34" charset="0"/>
              </a:rPr>
              <a:t>на Советот на Европа во Букурешт </a:t>
            </a:r>
            <a:r>
              <a:rPr lang="en-GB" sz="2400" b="1" dirty="0">
                <a:solidFill>
                  <a:schemeClr val="bg1"/>
                </a:solidFill>
                <a:latin typeface="Arial" panose="020B0604020202020204" pitchFamily="34" charset="0"/>
                <a:cs typeface="Arial" panose="020B0604020202020204" pitchFamily="34" charset="0"/>
              </a:rPr>
              <a:t>(C-PROC)</a:t>
            </a:r>
            <a:endParaRPr lang="en-GB" sz="1600" b="1" dirty="0">
              <a:solidFill>
                <a:schemeClr val="bg1"/>
              </a:solidFill>
              <a:latin typeface="Arial" panose="020B0604020202020204" pitchFamily="34" charset="0"/>
              <a:cs typeface="Arial" panose="020B0604020202020204" pitchFamily="34" charset="0"/>
            </a:endParaRPr>
          </a:p>
        </p:txBody>
      </p:sp>
      <p:pic>
        <p:nvPicPr>
          <p:cNvPr id="16" name="Picture 4">
            <a:extLst>
              <a:ext uri="{FF2B5EF4-FFF2-40B4-BE49-F238E27FC236}">
                <a16:creationId xmlns:a16="http://schemas.microsoft.com/office/drawing/2014/main" id="{A7E41809-D68A-453E-9F98-0131A819EA5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TextBox 16">
            <a:extLst>
              <a:ext uri="{FF2B5EF4-FFF2-40B4-BE49-F238E27FC236}">
                <a16:creationId xmlns:a16="http://schemas.microsoft.com/office/drawing/2014/main" id="{D9E94DDF-2A25-49D6-830C-09E0DB8DD2CA}"/>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34425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302" name="Picture 12"/>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360096" y="5059454"/>
            <a:ext cx="1182688" cy="101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p:cNvSpPr/>
          <p:nvPr/>
        </p:nvSpPr>
        <p:spPr>
          <a:xfrm>
            <a:off x="323850" y="1181100"/>
            <a:ext cx="8461375" cy="50332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latin typeface="Arial" panose="020B0604020202020204" pitchFamily="34" charset="0"/>
              <a:cs typeface="Arial" panose="020B0604020202020204" pitchFamily="34" charset="0"/>
            </a:endParaRPr>
          </a:p>
        </p:txBody>
      </p:sp>
      <p:sp>
        <p:nvSpPr>
          <p:cNvPr id="55304" name="TextBox 14"/>
          <p:cNvSpPr txBox="1">
            <a:spLocks noChangeArrowheads="1"/>
          </p:cNvSpPr>
          <p:nvPr/>
        </p:nvSpPr>
        <p:spPr bwMode="auto">
          <a:xfrm>
            <a:off x="303212" y="3002312"/>
            <a:ext cx="8516938" cy="576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108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en-GB" dirty="0">
                <a:latin typeface="Arial" panose="020B0604020202020204" pitchFamily="34" charset="0"/>
                <a:cs typeface="Arial" panose="020B0604020202020204" pitchFamily="34" charset="0"/>
              </a:rPr>
              <a:t>GLACY+ </a:t>
            </a:r>
            <a:r>
              <a:rPr lang="mk-MK" sz="1400" dirty="0">
                <a:latin typeface="Arial" panose="020B0604020202020204" pitchFamily="34" charset="0"/>
                <a:cs typeface="Arial" panose="020B0604020202020204" pitchFamily="34" charset="0"/>
              </a:rPr>
              <a:t>Заеднички проект на ЕУ/СЕ за глобално дејствување против сајбер-криминалот</a:t>
            </a:r>
            <a:endParaRPr lang="en-GB" sz="1400" dirty="0">
              <a:latin typeface="Arial" panose="020B0604020202020204" pitchFamily="34" charset="0"/>
              <a:cs typeface="Arial" panose="020B0604020202020204" pitchFamily="34" charset="0"/>
            </a:endParaRPr>
          </a:p>
        </p:txBody>
      </p:sp>
      <p:sp>
        <p:nvSpPr>
          <p:cNvPr id="55305" name="TextBox 15"/>
          <p:cNvSpPr txBox="1">
            <a:spLocks noChangeArrowheads="1"/>
          </p:cNvSpPr>
          <p:nvPr/>
        </p:nvSpPr>
        <p:spPr bwMode="auto">
          <a:xfrm>
            <a:off x="323850" y="2425643"/>
            <a:ext cx="7789863" cy="576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108000" rIns="90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en-GB" dirty="0" err="1">
                <a:latin typeface="Arial" panose="020B0604020202020204" pitchFamily="34" charset="0"/>
                <a:cs typeface="Arial" panose="020B0604020202020204" pitchFamily="34" charset="0"/>
              </a:rPr>
              <a:t>CyberEast</a:t>
            </a:r>
            <a:r>
              <a:rPr lang="en-GB" dirty="0">
                <a:latin typeface="Arial" panose="020B0604020202020204" pitchFamily="34" charset="0"/>
                <a:cs typeface="Arial" panose="020B0604020202020204" pitchFamily="34" charset="0"/>
              </a:rPr>
              <a:t> </a:t>
            </a:r>
            <a:r>
              <a:rPr lang="mk-MK" sz="1400" dirty="0">
                <a:latin typeface="Arial" panose="020B0604020202020204" pitchFamily="34" charset="0"/>
                <a:cs typeface="Arial" panose="020B0604020202020204" pitchFamily="34" charset="0"/>
              </a:rPr>
              <a:t>Источно партнерство на ЕУ/Советот на Европа</a:t>
            </a:r>
            <a:endParaRPr lang="en-GB" sz="1400" dirty="0">
              <a:latin typeface="Arial" panose="020B0604020202020204" pitchFamily="34" charset="0"/>
              <a:cs typeface="Arial" panose="020B0604020202020204" pitchFamily="34" charset="0"/>
            </a:endParaRPr>
          </a:p>
        </p:txBody>
      </p:sp>
      <p:sp>
        <p:nvSpPr>
          <p:cNvPr id="55307" name="TextBox 17"/>
          <p:cNvSpPr txBox="1">
            <a:spLocks noChangeArrowheads="1"/>
          </p:cNvSpPr>
          <p:nvPr/>
        </p:nvSpPr>
        <p:spPr bwMode="auto">
          <a:xfrm>
            <a:off x="323850" y="3558555"/>
            <a:ext cx="8482013" cy="576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8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en-GB" dirty="0">
                <a:latin typeface="Arial" panose="020B0604020202020204" pitchFamily="34" charset="0"/>
                <a:cs typeface="Arial" panose="020B0604020202020204" pitchFamily="34" charset="0"/>
              </a:rPr>
              <a:t>iPROCEEDS-2 </a:t>
            </a:r>
            <a:r>
              <a:rPr lang="mk-MK" sz="1400" dirty="0">
                <a:latin typeface="Arial" panose="020B0604020202020204" pitchFamily="34" charset="0"/>
                <a:cs typeface="Arial" panose="020B0604020202020204" pitchFamily="34" charset="0"/>
              </a:rPr>
              <a:t>Насочување на криминалните постапки на интернет на ЕУ/СНЕ</a:t>
            </a:r>
            <a:endParaRPr lang="en-GB" sz="1400" dirty="0">
              <a:latin typeface="Arial" panose="020B0604020202020204" pitchFamily="34" charset="0"/>
              <a:cs typeface="Arial" panose="020B0604020202020204" pitchFamily="34" charset="0"/>
            </a:endParaRPr>
          </a:p>
        </p:txBody>
      </p:sp>
      <p:sp>
        <p:nvSpPr>
          <p:cNvPr id="55308" name="TextBox 18"/>
          <p:cNvSpPr txBox="1">
            <a:spLocks noChangeArrowheads="1"/>
          </p:cNvSpPr>
          <p:nvPr/>
        </p:nvSpPr>
        <p:spPr bwMode="auto">
          <a:xfrm>
            <a:off x="323850" y="5501904"/>
            <a:ext cx="7762875" cy="595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8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200"/>
              </a:lnSpc>
            </a:pPr>
            <a:r>
              <a:rPr lang="en-GB" dirty="0" err="1">
                <a:latin typeface="Arial" panose="020B0604020202020204" pitchFamily="34" charset="0"/>
                <a:cs typeface="Arial" panose="020B0604020202020204" pitchFamily="34" charset="0"/>
              </a:rPr>
              <a:t>CyberCrime@Octopus</a:t>
            </a:r>
            <a:r>
              <a:rPr lang="en-GB" sz="1800" dirty="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(voluntary contribution funded) </a:t>
            </a:r>
          </a:p>
        </p:txBody>
      </p:sp>
      <p:pic>
        <p:nvPicPr>
          <p:cNvPr id="55309" name="Picture 19"/>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88169" y="1357685"/>
            <a:ext cx="4687887"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17"/>
          <p:cNvSpPr txBox="1">
            <a:spLocks noChangeArrowheads="1"/>
          </p:cNvSpPr>
          <p:nvPr/>
        </p:nvSpPr>
        <p:spPr bwMode="auto">
          <a:xfrm>
            <a:off x="323528" y="4077181"/>
            <a:ext cx="8482013" cy="576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8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en-GB" dirty="0" err="1">
                <a:latin typeface="Arial" panose="020B0604020202020204" pitchFamily="34" charset="0"/>
                <a:cs typeface="Arial" panose="020B0604020202020204" pitchFamily="34" charset="0"/>
              </a:rPr>
              <a:t>CyberSouth</a:t>
            </a:r>
            <a:r>
              <a:rPr lang="en-GB" dirty="0">
                <a:latin typeface="Arial" panose="020B0604020202020204" pitchFamily="34" charset="0"/>
                <a:cs typeface="Arial" panose="020B0604020202020204" pitchFamily="34" charset="0"/>
              </a:rPr>
              <a:t> </a:t>
            </a:r>
            <a:r>
              <a:rPr lang="mk-MK" sz="1400" dirty="0">
                <a:latin typeface="Arial" panose="020B0604020202020204" pitchFamily="34" charset="0"/>
                <a:cs typeface="Arial" panose="020B0604020202020204" pitchFamily="34" charset="0"/>
              </a:rPr>
              <a:t>Заеднички проект на ЕУ/СЕ за </a:t>
            </a:r>
            <a:r>
              <a:rPr lang="mk-MK" sz="1400" dirty="0" err="1">
                <a:latin typeface="Arial" panose="020B0604020202020204" pitchFamily="34" charset="0"/>
                <a:cs typeface="Arial" panose="020B0604020202020204" pitchFamily="34" charset="0"/>
              </a:rPr>
              <a:t>сајбер</a:t>
            </a:r>
            <a:r>
              <a:rPr lang="mk-MK" sz="1400" dirty="0">
                <a:latin typeface="Arial" panose="020B0604020202020204" pitchFamily="34" charset="0"/>
                <a:cs typeface="Arial" panose="020B0604020202020204" pitchFamily="34" charset="0"/>
              </a:rPr>
              <a:t>-криминал и електронски докази</a:t>
            </a:r>
            <a:endParaRPr lang="en-GB" sz="1400" dirty="0">
              <a:latin typeface="Arial" panose="020B0604020202020204" pitchFamily="34" charset="0"/>
              <a:cs typeface="Arial" panose="020B0604020202020204" pitchFamily="34" charset="0"/>
            </a:endParaRPr>
          </a:p>
        </p:txBody>
      </p:sp>
      <p:sp>
        <p:nvSpPr>
          <p:cNvPr id="16" name="Slide Number Placeholder 1">
            <a:extLst>
              <a:ext uri="{FF2B5EF4-FFF2-40B4-BE49-F238E27FC236}">
                <a16:creationId xmlns:a16="http://schemas.microsoft.com/office/drawing/2014/main" id="{7F10AA3D-7A56-4B1F-BA80-631032029E7A}"/>
              </a:ext>
            </a:extLst>
          </p:cNvPr>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12</a:t>
            </a:fld>
            <a:endParaRPr lang="en-GB"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9B32B1DA-3931-4280-B0F7-64DEDC27227D}"/>
              </a:ext>
            </a:extLst>
          </p:cNvPr>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19" name="Slide Number Placeholder 4">
            <a:extLst>
              <a:ext uri="{FF2B5EF4-FFF2-40B4-BE49-F238E27FC236}">
                <a16:creationId xmlns:a16="http://schemas.microsoft.com/office/drawing/2014/main" id="{BDF7F0E1-5449-47A4-9380-FBCCF178EC22}"/>
              </a:ext>
            </a:extLst>
          </p:cNvPr>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12</a:t>
            </a:fld>
            <a:endParaRPr lang="en-GB" dirty="0">
              <a:solidFill>
                <a:schemeClr val="tx1"/>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C2BE4651-A8FB-44A2-A4FC-1C4C099C135F}"/>
              </a:ext>
            </a:extLst>
          </p:cNvPr>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2" name="Rectangle 4">
            <a:extLst>
              <a:ext uri="{FF2B5EF4-FFF2-40B4-BE49-F238E27FC236}">
                <a16:creationId xmlns:a16="http://schemas.microsoft.com/office/drawing/2014/main" id="{182FB8F0-18B7-4E07-A897-D820D65F380C}"/>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23" name="Rectangle 22">
            <a:extLst>
              <a:ext uri="{FF2B5EF4-FFF2-40B4-BE49-F238E27FC236}">
                <a16:creationId xmlns:a16="http://schemas.microsoft.com/office/drawing/2014/main" id="{9669AB9D-540C-4FA4-B301-7F61956A80F0}"/>
              </a:ext>
            </a:extLst>
          </p:cNvPr>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latin typeface="Arial" panose="020B0604020202020204" pitchFamily="34" charset="0"/>
                <a:cs typeface="Arial" panose="020B0604020202020204" pitchFamily="34" charset="0"/>
              </a:rPr>
              <a:t>Тековни програми за</a:t>
            </a:r>
          </a:p>
          <a:p>
            <a:pPr algn="r"/>
            <a:r>
              <a:rPr lang="mk-MK" sz="3200" b="1" dirty="0">
                <a:solidFill>
                  <a:schemeClr val="bg1"/>
                </a:solidFill>
                <a:latin typeface="Arial" panose="020B0604020202020204" pitchFamily="34" charset="0"/>
                <a:cs typeface="Arial" panose="020B0604020202020204" pitchFamily="34" charset="0"/>
              </a:rPr>
              <a:t>градење капацитети</a:t>
            </a:r>
            <a:endParaRPr lang="en-GB" sz="3200" b="1" dirty="0">
              <a:solidFill>
                <a:schemeClr val="bg1"/>
              </a:solidFill>
              <a:latin typeface="Arial" panose="020B0604020202020204" pitchFamily="34" charset="0"/>
              <a:cs typeface="Arial" panose="020B0604020202020204" pitchFamily="34" charset="0"/>
            </a:endParaRPr>
          </a:p>
        </p:txBody>
      </p:sp>
      <p:pic>
        <p:nvPicPr>
          <p:cNvPr id="24" name="Picture 4">
            <a:extLst>
              <a:ext uri="{FF2B5EF4-FFF2-40B4-BE49-F238E27FC236}">
                <a16:creationId xmlns:a16="http://schemas.microsoft.com/office/drawing/2014/main" id="{80D0A419-A036-4F76-BAEC-DB3BBC27BAE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TextBox 24">
            <a:extLst>
              <a:ext uri="{FF2B5EF4-FFF2-40B4-BE49-F238E27FC236}">
                <a16:creationId xmlns:a16="http://schemas.microsoft.com/office/drawing/2014/main" id="{2EB3FB8C-8BFC-44EF-9AE3-92FB7E34C867}"/>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2" name="TextBox 18">
            <a:extLst>
              <a:ext uri="{FF2B5EF4-FFF2-40B4-BE49-F238E27FC236}">
                <a16:creationId xmlns:a16="http://schemas.microsoft.com/office/drawing/2014/main" id="{CB4EFE07-E816-4514-A17F-CCDE597BBFBF}"/>
              </a:ext>
            </a:extLst>
          </p:cNvPr>
          <p:cNvSpPr txBox="1">
            <a:spLocks noChangeArrowheads="1"/>
          </p:cNvSpPr>
          <p:nvPr/>
        </p:nvSpPr>
        <p:spPr bwMode="auto">
          <a:xfrm>
            <a:off x="323850" y="4373491"/>
            <a:ext cx="8516938" cy="1859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108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200"/>
              </a:lnSpc>
            </a:pPr>
            <a:r>
              <a:rPr lang="mk-MK" sz="2000" dirty="0">
                <a:latin typeface="Arial" panose="020B0604020202020204" pitchFamily="34" charset="0"/>
                <a:cs typeface="Arial" panose="020B0604020202020204" pitchFamily="34" charset="0"/>
              </a:rPr>
              <a:t>Ставање крај на сексуално искористување и злоупотреба на деца преку интернет</a:t>
            </a:r>
            <a:r>
              <a:rPr lang="en-US" sz="2000" dirty="0">
                <a:latin typeface="Arial" panose="020B0604020202020204" pitchFamily="34" charset="0"/>
                <a:cs typeface="Arial" panose="020B0604020202020204" pitchFamily="34" charset="0"/>
              </a:rPr>
              <a:t>@</a:t>
            </a:r>
            <a:r>
              <a:rPr lang="mk-MK" sz="2000" dirty="0">
                <a:latin typeface="Arial" panose="020B0604020202020204" pitchFamily="34" charset="0"/>
                <a:cs typeface="Arial" panose="020B0604020202020204" pitchFamily="34" charset="0"/>
              </a:rPr>
              <a:t>Европа</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EndOCSEA@Europe</a:t>
            </a:r>
            <a:r>
              <a:rPr lang="en-US" sz="2000" dirty="0">
                <a:latin typeface="Arial" panose="020B0604020202020204" pitchFamily="34" charset="0"/>
                <a:cs typeface="Arial" panose="020B0604020202020204" pitchFamily="34" charset="0"/>
              </a:rPr>
              <a:t>)</a:t>
            </a:r>
            <a:r>
              <a:rPr lang="mk-MK" sz="2000" dirty="0">
                <a:latin typeface="Arial" panose="020B0604020202020204" pitchFamily="34" charset="0"/>
                <a:cs typeface="Arial" panose="020B0604020202020204" pitchFamily="34" charset="0"/>
              </a:rPr>
              <a:t> </a:t>
            </a:r>
            <a:r>
              <a:rPr lang="mk-MK" sz="1200" dirty="0">
                <a:latin typeface="Arial" panose="020B0604020202020204" pitchFamily="34" charset="0"/>
                <a:cs typeface="Arial" panose="020B0604020202020204" pitchFamily="34" charset="0"/>
              </a:rPr>
              <a:t>(Фонд за ставање крај на насилство врз деца.)</a:t>
            </a:r>
          </a:p>
          <a:p>
            <a:pPr>
              <a:lnSpc>
                <a:spcPts val="3200"/>
              </a:lnSpc>
            </a:pP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8820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eaLnBrk="1" hangingPunct="1">
              <a:lnSpc>
                <a:spcPct val="80000"/>
              </a:lnSpc>
            </a:pPr>
            <a:r>
              <a:rPr lang="mk-MK" sz="3200" b="1" dirty="0">
                <a:ea typeface="ＭＳ Ｐゴシック" charset="0"/>
                <a:cs typeface="ＭＳ Ｐゴシック" charset="0"/>
              </a:rPr>
              <a:t>Советот на Европа и </a:t>
            </a:r>
            <a:r>
              <a:rPr lang="ru-RU" sz="3200" b="1" dirty="0">
                <a:solidFill>
                  <a:schemeClr val="bg1"/>
                </a:solidFill>
                <a:ea typeface="ＭＳ Ｐゴシック" charset="0"/>
                <a:cs typeface="ＭＳ Ｐゴシック" charset="0"/>
              </a:rPr>
              <a:t>Канцеларијата за</a:t>
            </a:r>
          </a:p>
          <a:p>
            <a:pPr algn="r" eaLnBrk="1" hangingPunct="1">
              <a:lnSpc>
                <a:spcPct val="80000"/>
              </a:lnSpc>
            </a:pPr>
            <a:r>
              <a:rPr lang="ru-RU" sz="3200" b="1" dirty="0">
                <a:solidFill>
                  <a:schemeClr val="bg1"/>
                </a:solidFill>
                <a:ea typeface="ＭＳ Ｐゴシック" charset="0"/>
                <a:cs typeface="ＭＳ Ｐゴシック" charset="0"/>
              </a:rPr>
              <a:t>програма за сајбер-криминал </a:t>
            </a:r>
            <a:r>
              <a:rPr lang="en-GB" sz="3200" b="1" dirty="0">
                <a:solidFill>
                  <a:schemeClr val="bg1"/>
                </a:solidFill>
                <a:ea typeface="ＭＳ Ｐゴシック" charset="0"/>
                <a:cs typeface="ＭＳ Ｐゴシック" charset="0"/>
              </a:rPr>
              <a:t>(C-PROC</a:t>
            </a:r>
            <a:r>
              <a:rPr lang="en-GB" sz="3200" b="1" dirty="0">
                <a:ea typeface="ＭＳ Ｐゴシック" charset="0"/>
                <a:cs typeface="ＭＳ Ｐゴシック" charset="0"/>
              </a:rPr>
              <a:t>)</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694875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Специјализиран судски курс за</a:t>
            </a:r>
          </a:p>
          <a:p>
            <a:pPr algn="r"/>
            <a:r>
              <a:rPr lang="mk-MK" sz="3200" b="1" dirty="0">
                <a:solidFill>
                  <a:schemeClr val="bg1"/>
                </a:solidFill>
              </a:rPr>
              <a:t>меѓународна соработка</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274195"/>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Втор дел</a:t>
            </a:r>
            <a:endParaRPr lang="en-GB" sz="3200" b="1" dirty="0">
              <a:ea typeface="ＭＳ Ｐゴシック" charset="0"/>
              <a:cs typeface="ＭＳ Ｐゴシック" charset="0"/>
            </a:endParaRPr>
          </a:p>
          <a:p>
            <a:pPr algn="ctr" eaLnBrk="1" hangingPunct="1">
              <a:lnSpc>
                <a:spcPct val="80000"/>
              </a:lnSpc>
            </a:pPr>
            <a:endParaRPr lang="mk-MK" sz="3200" b="1" dirty="0">
              <a:ea typeface="ＭＳ Ｐゴシック" charset="0"/>
            </a:endParaRPr>
          </a:p>
          <a:p>
            <a:pPr algn="ctr" eaLnBrk="1" hangingPunct="1">
              <a:lnSpc>
                <a:spcPct val="80000"/>
              </a:lnSpc>
            </a:pPr>
            <a:r>
              <a:rPr lang="mk-MK" sz="3200" b="1" dirty="0">
                <a:ea typeface="ＭＳ Ｐゴシック" charset="0"/>
              </a:rPr>
              <a:t>Структура на курсот</a:t>
            </a:r>
            <a:endParaRPr lang="en-GB" sz="3200" dirty="0"/>
          </a:p>
        </p:txBody>
      </p:sp>
    </p:spTree>
    <p:extLst>
      <p:ext uri="{BB962C8B-B14F-4D97-AF65-F5344CB8AC3E}">
        <p14:creationId xmlns:p14="http://schemas.microsoft.com/office/powerpoint/2010/main" val="3124559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15</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15</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pitchFamily="34" charset="-128"/>
              </a:rPr>
              <a:t>Структура на курсот</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00967" y="1166842"/>
            <a:ext cx="3992210" cy="5170646"/>
          </a:xfrm>
          <a:prstGeom prst="rect">
            <a:avLst/>
          </a:prstGeom>
        </p:spPr>
        <p:txBody>
          <a:bodyPr wrap="square">
            <a:spAutoFit/>
          </a:bodyPr>
          <a:lstStyle/>
          <a:p>
            <a:pPr algn="just"/>
            <a:r>
              <a:rPr lang="mk-MK" sz="2200" b="1" dirty="0">
                <a:ea typeface="Verdana" panose="020B0604030504040204" pitchFamily="34" charset="0"/>
                <a:cs typeface="Arial" panose="020B0604020202020204" pitchFamily="34" charset="0"/>
              </a:rPr>
              <a:t>Прв ден</a:t>
            </a:r>
            <a:r>
              <a:rPr lang="en-US" sz="2200" b="1" dirty="0">
                <a:ea typeface="Verdana" panose="020B0604030504040204" pitchFamily="34" charset="0"/>
                <a:cs typeface="Arial" panose="020B0604020202020204" pitchFamily="34" charset="0"/>
              </a:rPr>
              <a:t>:</a:t>
            </a: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1.1 – Вовед во курсот</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1.2 – Меѓународна соработка во контекст на глобалната економија</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1.3 – Преглед на правната основа за меѓународна соработка во однос на сајбер-криминалот и електронските докази</a:t>
            </a:r>
            <a:r>
              <a:rPr lang="en-US" sz="2200" dirty="0">
                <a:ea typeface="Verdana" panose="020B0604030504040204" pitchFamily="34" charset="0"/>
                <a:cs typeface="Arial" panose="020B0604020202020204" pitchFamily="34" charset="0"/>
              </a:rPr>
              <a:t> </a:t>
            </a:r>
            <a:endParaRPr lang="en-GB" sz="2200" dirty="0">
              <a:ea typeface="Verdana" panose="020B060403050404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62D7128-E40C-4C0F-AF2F-0C3C520279BC}"/>
              </a:ext>
            </a:extLst>
          </p:cNvPr>
          <p:cNvSpPr/>
          <p:nvPr/>
        </p:nvSpPr>
        <p:spPr>
          <a:xfrm>
            <a:off x="4572000" y="1166842"/>
            <a:ext cx="4307170" cy="1785104"/>
          </a:xfrm>
          <a:prstGeom prst="rect">
            <a:avLst/>
          </a:prstGeom>
        </p:spPr>
        <p:txBody>
          <a:bodyPr wrap="square">
            <a:spAutoFit/>
          </a:bodyPr>
          <a:lstStyle/>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1.4 – Практика и постапка за заемна правна помош</a:t>
            </a:r>
            <a:endParaRPr lang="en-US" sz="22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270961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16</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16</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pitchFamily="34" charset="-128"/>
              </a:rPr>
              <a:t>Структура на курсот</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190140" y="1087285"/>
            <a:ext cx="4381860" cy="5170646"/>
          </a:xfrm>
          <a:prstGeom prst="rect">
            <a:avLst/>
          </a:prstGeom>
        </p:spPr>
        <p:txBody>
          <a:bodyPr wrap="square">
            <a:spAutoFit/>
          </a:bodyPr>
          <a:lstStyle/>
          <a:p>
            <a:pPr algn="just"/>
            <a:r>
              <a:rPr lang="mk-MK" sz="2200" b="1" dirty="0">
                <a:ea typeface="Verdana" panose="020B0604030504040204" pitchFamily="34" charset="0"/>
                <a:cs typeface="Arial" panose="020B0604020202020204" pitchFamily="34" charset="0"/>
              </a:rPr>
              <a:t>Втор ден</a:t>
            </a:r>
            <a:r>
              <a:rPr lang="en-US" sz="2200" b="1" dirty="0">
                <a:ea typeface="Verdana" panose="020B0604030504040204" pitchFamily="34" charset="0"/>
                <a:cs typeface="Arial" panose="020B0604020202020204" pitchFamily="34" charset="0"/>
              </a:rPr>
              <a:t>:</a:t>
            </a: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2.1 – Механизми според Конвенцијата од Будимпешта за олеснување на меѓународната соработка</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2.2 – Неформални методи на меѓународна соработка</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2.3 – Користење на дигитални докази добиени преку механизмите за меѓународна соработка</a:t>
            </a:r>
            <a:endParaRPr lang="en-GB" sz="2200" dirty="0">
              <a:ea typeface="Verdana" panose="020B060403050404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62D7128-E40C-4C0F-AF2F-0C3C520279BC}"/>
              </a:ext>
            </a:extLst>
          </p:cNvPr>
          <p:cNvSpPr/>
          <p:nvPr/>
        </p:nvSpPr>
        <p:spPr>
          <a:xfrm>
            <a:off x="4715286" y="1087285"/>
            <a:ext cx="4307170" cy="1446550"/>
          </a:xfrm>
          <a:prstGeom prst="rect">
            <a:avLst/>
          </a:prstGeom>
        </p:spPr>
        <p:txBody>
          <a:bodyPr wrap="square">
            <a:spAutoFit/>
          </a:bodyPr>
          <a:lstStyle/>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2.4 – Постојни предизвици</a:t>
            </a:r>
            <a:endParaRPr lang="en-US" sz="22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2028649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17</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17</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pitchFamily="34" charset="-128"/>
              </a:rPr>
              <a:t>Структура на курсот</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00967" y="1166842"/>
            <a:ext cx="3992210" cy="5170646"/>
          </a:xfrm>
          <a:prstGeom prst="rect">
            <a:avLst/>
          </a:prstGeom>
        </p:spPr>
        <p:txBody>
          <a:bodyPr wrap="square">
            <a:spAutoFit/>
          </a:bodyPr>
          <a:lstStyle/>
          <a:p>
            <a:pPr algn="just"/>
            <a:r>
              <a:rPr lang="mk-MK" sz="2200" b="1" dirty="0">
                <a:ea typeface="Verdana" panose="020B0604030504040204" pitchFamily="34" charset="0"/>
                <a:cs typeface="Arial" panose="020B0604020202020204" pitchFamily="34" charset="0"/>
              </a:rPr>
              <a:t>Трет ден</a:t>
            </a:r>
            <a:r>
              <a:rPr lang="en-US" sz="2200" b="1" dirty="0">
                <a:ea typeface="Verdana" panose="020B0604030504040204" pitchFamily="34" charset="0"/>
                <a:cs typeface="Arial" panose="020B0604020202020204" pitchFamily="34" charset="0"/>
              </a:rPr>
              <a:t>:</a:t>
            </a: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3.1 – Јавно приватно партнерство/соработка</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3.2 – Градење вештини за сајбер-криминал </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3.3 – Градење вештини за сајбер-криминал (групно известување)</a:t>
            </a:r>
            <a:endParaRPr lang="en-GB"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GB" sz="2200" dirty="0">
              <a:ea typeface="Verdana" panose="020B060403050404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62D7128-E40C-4C0F-AF2F-0C3C520279BC}"/>
              </a:ext>
            </a:extLst>
          </p:cNvPr>
          <p:cNvSpPr/>
          <p:nvPr/>
        </p:nvSpPr>
        <p:spPr>
          <a:xfrm>
            <a:off x="4572000" y="1166842"/>
            <a:ext cx="4307170" cy="1785104"/>
          </a:xfrm>
          <a:prstGeom prst="rect">
            <a:avLst/>
          </a:prstGeom>
        </p:spPr>
        <p:txBody>
          <a:bodyPr wrap="square">
            <a:spAutoFit/>
          </a:bodyPr>
          <a:lstStyle/>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mk-MK" sz="2200" dirty="0">
                <a:ea typeface="Verdana" panose="020B0604030504040204" pitchFamily="34" charset="0"/>
                <a:cs typeface="Arial" panose="020B0604020202020204" pitchFamily="34" charset="0"/>
              </a:rPr>
              <a:t>Сесија 3.4 – Отворен форум</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2646291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18</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18</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Структура на курсот</a:t>
            </a:r>
            <a:endParaRPr lang="fr-FR"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1386277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19</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19</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Специјализиран судски курс за</a:t>
            </a:r>
          </a:p>
          <a:p>
            <a:pPr algn="r"/>
            <a:r>
              <a:rPr lang="mk-MK" sz="3200" b="1" dirty="0">
                <a:solidFill>
                  <a:schemeClr val="bg1"/>
                </a:solidFill>
              </a:rPr>
              <a:t>меѓународна соработка</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274195"/>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Трет дел</a:t>
            </a:r>
            <a:endParaRPr lang="en-GB" sz="3200" b="1" dirty="0">
              <a:ea typeface="ＭＳ Ｐゴシック" charset="0"/>
              <a:cs typeface="ＭＳ Ｐゴシック" charset="0"/>
            </a:endParaRPr>
          </a:p>
          <a:p>
            <a:pPr algn="ctr" eaLnBrk="1" hangingPunct="1">
              <a:lnSpc>
                <a:spcPct val="80000"/>
              </a:lnSpc>
            </a:pPr>
            <a:br>
              <a:rPr lang="en-GB" sz="3200" b="1" dirty="0">
                <a:ea typeface="ＭＳ Ｐゴシック" charset="0"/>
                <a:cs typeface="ＭＳ Ｐゴシック" charset="0"/>
              </a:rPr>
            </a:br>
            <a:r>
              <a:rPr lang="mk-MK" sz="3200" b="1" dirty="0">
                <a:ea typeface="ＭＳ Ｐゴシック" charset="0"/>
                <a:cs typeface="ＭＳ Ｐゴシック" charset="0"/>
              </a:rPr>
              <a:t>Претставувања</a:t>
            </a:r>
            <a:endParaRPr lang="en-GB" sz="3200" dirty="0"/>
          </a:p>
        </p:txBody>
      </p:sp>
    </p:spTree>
    <p:extLst>
      <p:ext uri="{BB962C8B-B14F-4D97-AF65-F5344CB8AC3E}">
        <p14:creationId xmlns:p14="http://schemas.microsoft.com/office/powerpoint/2010/main" val="1397693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pitchFamily="34" charset="-128"/>
              </a:rPr>
              <a:t>Дневен ред</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36290" y="1213548"/>
            <a:ext cx="3791244" cy="4585871"/>
          </a:xfrm>
          <a:prstGeom prst="rect">
            <a:avLst/>
          </a:prstGeom>
        </p:spPr>
        <p:txBody>
          <a:bodyPr wrap="square">
            <a:spAutoFit/>
          </a:bodyPr>
          <a:lstStyle/>
          <a:p>
            <a:pPr marL="342900" indent="-342900" algn="just" eaLnBrk="1" hangingPunct="1">
              <a:buFont typeface="Wingdings" pitchFamily="2" charset="2"/>
              <a:buChar char="Ø"/>
            </a:pPr>
            <a:r>
              <a:rPr lang="mk-MK" sz="2000" b="1" dirty="0"/>
              <a:t>Прв дел</a:t>
            </a:r>
            <a:endParaRPr lang="en-GB" sz="2000" b="1" dirty="0"/>
          </a:p>
          <a:p>
            <a:pPr marL="342900" indent="-342900" algn="just" eaLnBrk="1" hangingPunct="1">
              <a:buFont typeface="Wingdings" pitchFamily="2" charset="2"/>
              <a:buChar char="ü"/>
            </a:pPr>
            <a:r>
              <a:rPr lang="mk-MK" sz="2000" i="1" dirty="0"/>
              <a:t>Советот на Европа и </a:t>
            </a:r>
            <a:r>
              <a:rPr lang="ru-RU" sz="2000" i="1" dirty="0"/>
              <a:t>Канцеларијата за програма за сајбер-криминал </a:t>
            </a:r>
            <a:r>
              <a:rPr lang="en-GB" sz="2000" i="1" dirty="0"/>
              <a:t>(C-PROC)</a:t>
            </a:r>
          </a:p>
          <a:p>
            <a:pPr marL="0" indent="0" algn="just" eaLnBrk="1" hangingPunct="1">
              <a:buNone/>
            </a:pPr>
            <a:endParaRPr lang="en-GB" sz="2000" dirty="0"/>
          </a:p>
          <a:p>
            <a:pPr marL="342900" indent="-342900" algn="just" eaLnBrk="1" hangingPunct="1">
              <a:buFont typeface="Wingdings" pitchFamily="2" charset="2"/>
              <a:buChar char="Ø"/>
            </a:pPr>
            <a:r>
              <a:rPr lang="mk-MK" sz="2000" b="1" dirty="0"/>
              <a:t>Втор</a:t>
            </a:r>
            <a:endParaRPr lang="en-GB" sz="2000" b="1" dirty="0"/>
          </a:p>
          <a:p>
            <a:pPr marL="342900" indent="-342900" algn="just" eaLnBrk="1" hangingPunct="1">
              <a:buFont typeface="Wingdings" pitchFamily="2" charset="2"/>
              <a:buChar char="ü"/>
            </a:pPr>
            <a:r>
              <a:rPr lang="mk-MK" sz="2000" i="1" dirty="0"/>
              <a:t>Структура на курсот</a:t>
            </a:r>
            <a:endParaRPr lang="en-GB" sz="2000" i="1" dirty="0"/>
          </a:p>
          <a:p>
            <a:pPr marL="0" indent="0" algn="just" eaLnBrk="1" hangingPunct="1">
              <a:buNone/>
            </a:pPr>
            <a:endParaRPr lang="en-GB" sz="2000" dirty="0"/>
          </a:p>
          <a:p>
            <a:pPr marL="342900" indent="-342900" algn="just" eaLnBrk="1" hangingPunct="1">
              <a:buFont typeface="Wingdings" pitchFamily="2" charset="2"/>
              <a:buChar char="Ø"/>
            </a:pPr>
            <a:r>
              <a:rPr lang="mk-MK" sz="2000" b="1" dirty="0"/>
              <a:t>Трет дел</a:t>
            </a:r>
            <a:endParaRPr lang="en-GB" sz="2000" b="1" dirty="0"/>
          </a:p>
          <a:p>
            <a:pPr marL="342900" indent="-342900" algn="just">
              <a:buFont typeface="Wingdings" pitchFamily="2" charset="2"/>
              <a:buChar char="ü"/>
            </a:pPr>
            <a:r>
              <a:rPr lang="mk-MK" sz="2000" i="1" dirty="0"/>
              <a:t>Претставување</a:t>
            </a:r>
            <a:endParaRPr lang="en-GB" sz="2000" i="1" dirty="0"/>
          </a:p>
          <a:p>
            <a:pPr marL="342900" indent="-342900" algn="just">
              <a:buFont typeface="Wingdings" pitchFamily="2" charset="2"/>
              <a:buChar char="ü"/>
            </a:pPr>
            <a:endParaRPr lang="en-GB" sz="2000" i="1" dirty="0"/>
          </a:p>
          <a:p>
            <a:pPr marL="342900" indent="-342900" algn="just" eaLnBrk="1" hangingPunct="1">
              <a:lnSpc>
                <a:spcPct val="80000"/>
              </a:lnSpc>
              <a:buFont typeface="Wingdings" pitchFamily="2" charset="2"/>
              <a:buChar char="Ø"/>
            </a:pPr>
            <a:r>
              <a:rPr lang="mk-MK" sz="2000" b="1" dirty="0"/>
              <a:t>Четврти дел</a:t>
            </a:r>
            <a:endParaRPr lang="en-GB" sz="2000" b="1" dirty="0"/>
          </a:p>
          <a:p>
            <a:pPr marL="342900" indent="-342900" algn="just">
              <a:lnSpc>
                <a:spcPct val="80000"/>
              </a:lnSpc>
              <a:buFont typeface="Wingdings" pitchFamily="2" charset="2"/>
              <a:buChar char="ü"/>
            </a:pPr>
            <a:r>
              <a:rPr lang="mk-MK" sz="2000" i="1" dirty="0"/>
              <a:t>Резиме</a:t>
            </a:r>
            <a:endParaRPr lang="en-US" sz="2000" i="1" dirty="0"/>
          </a:p>
          <a:p>
            <a:pPr marL="342900" indent="-342900" algn="just">
              <a:buFont typeface="Wingdings" pitchFamily="2" charset="2"/>
              <a:buChar char="ü"/>
            </a:pPr>
            <a:endParaRPr lang="en-GB" sz="2000" i="1" dirty="0"/>
          </a:p>
        </p:txBody>
      </p:sp>
    </p:spTree>
    <p:extLst>
      <p:ext uri="{BB962C8B-B14F-4D97-AF65-F5344CB8AC3E}">
        <p14:creationId xmlns:p14="http://schemas.microsoft.com/office/powerpoint/2010/main" val="2297255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20</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20</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Прашања</a:t>
            </a:r>
            <a:r>
              <a:rPr lang="en-GB" sz="3200" b="1" dirty="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3205427"/>
            <a:ext cx="8525021" cy="486287"/>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Ве молиме, претставете се</a:t>
            </a:r>
            <a:endParaRPr lang="en-GB" sz="3200" dirty="0"/>
          </a:p>
        </p:txBody>
      </p:sp>
    </p:spTree>
    <p:extLst>
      <p:ext uri="{BB962C8B-B14F-4D97-AF65-F5344CB8AC3E}">
        <p14:creationId xmlns:p14="http://schemas.microsoft.com/office/powerpoint/2010/main" val="2361690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21</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21</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Прашања</a:t>
            </a:r>
            <a:r>
              <a:rPr lang="en-GB" sz="3200" b="1" dirty="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3205427"/>
            <a:ext cx="8525021" cy="486287"/>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Што очекувате од овој курс?</a:t>
            </a:r>
            <a:endParaRPr lang="en-GB" sz="3200" dirty="0"/>
          </a:p>
        </p:txBody>
      </p:sp>
    </p:spTree>
    <p:extLst>
      <p:ext uri="{BB962C8B-B14F-4D97-AF65-F5344CB8AC3E}">
        <p14:creationId xmlns:p14="http://schemas.microsoft.com/office/powerpoint/2010/main" val="2141194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Прашања</a:t>
            </a:r>
            <a:r>
              <a:rPr lang="en-GB" sz="3200" b="1" dirty="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3016583"/>
            <a:ext cx="8525021" cy="880241"/>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Дали сте запознаени со какви било договори за заемна правна помош?</a:t>
            </a:r>
            <a:endParaRPr lang="en-GB" sz="3200" dirty="0"/>
          </a:p>
        </p:txBody>
      </p:sp>
    </p:spTree>
    <p:extLst>
      <p:ext uri="{BB962C8B-B14F-4D97-AF65-F5344CB8AC3E}">
        <p14:creationId xmlns:p14="http://schemas.microsoft.com/office/powerpoint/2010/main" val="4293306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Прашања</a:t>
            </a:r>
            <a:r>
              <a:rPr lang="en-GB" sz="3200" b="1" dirty="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668149"/>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Дали некогаш сте користеле договор за заемна правна помош за да добиете електронски докази од друга судска надлежност</a:t>
            </a:r>
            <a:endParaRPr lang="en-GB" sz="3200" dirty="0"/>
          </a:p>
        </p:txBody>
      </p:sp>
    </p:spTree>
    <p:extLst>
      <p:ext uri="{BB962C8B-B14F-4D97-AF65-F5344CB8AC3E}">
        <p14:creationId xmlns:p14="http://schemas.microsoft.com/office/powerpoint/2010/main" val="19052390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Прашања</a:t>
            </a:r>
            <a:r>
              <a:rPr lang="en-GB" sz="3200" b="1" dirty="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1894530"/>
            <a:ext cx="8525021" cy="3637919"/>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Како соработувате и разменувате докази кога не постои договор за заемна правна помош?</a:t>
            </a:r>
            <a:endParaRPr lang="en-GB" sz="3200" b="1" dirty="0">
              <a:ea typeface="ＭＳ Ｐゴシック" charset="0"/>
              <a:cs typeface="ＭＳ Ｐゴシック" charset="0"/>
            </a:endParaRPr>
          </a:p>
          <a:p>
            <a:pPr algn="ctr" eaLnBrk="1" hangingPunct="1">
              <a:lnSpc>
                <a:spcPct val="80000"/>
              </a:lnSpc>
            </a:pPr>
            <a:endParaRPr lang="en-GB" sz="3200" b="1" dirty="0">
              <a:ea typeface="ＭＳ Ｐゴシック" charset="0"/>
            </a:endParaRPr>
          </a:p>
          <a:p>
            <a:pPr algn="ctr" eaLnBrk="1" hangingPunct="1">
              <a:lnSpc>
                <a:spcPct val="80000"/>
              </a:lnSpc>
            </a:pPr>
            <a:endParaRPr lang="en-GB" sz="3200" b="1" dirty="0">
              <a:ea typeface="ＭＳ Ｐゴシック" charset="0"/>
            </a:endParaRPr>
          </a:p>
          <a:p>
            <a:pPr algn="ctr" eaLnBrk="1" hangingPunct="1">
              <a:lnSpc>
                <a:spcPct val="80000"/>
              </a:lnSpc>
            </a:pPr>
            <a:r>
              <a:rPr lang="mk-MK" sz="3200" b="1" dirty="0">
                <a:ea typeface="ＭＳ Ｐゴシック" charset="0"/>
              </a:rPr>
              <a:t>Дали некогаш сте го направиле тоа?</a:t>
            </a:r>
            <a:endParaRPr lang="en-GB" sz="3200" b="1" dirty="0">
              <a:ea typeface="ＭＳ Ｐゴシック" charset="0"/>
            </a:endParaRPr>
          </a:p>
          <a:p>
            <a:pPr algn="ctr" eaLnBrk="1" hangingPunct="1">
              <a:lnSpc>
                <a:spcPct val="80000"/>
              </a:lnSpc>
            </a:pPr>
            <a:r>
              <a:rPr lang="en-GB" sz="3200" b="1" dirty="0">
                <a:ea typeface="ＭＳ Ｐゴシック" charset="0"/>
              </a:rPr>
              <a:t> </a:t>
            </a:r>
          </a:p>
          <a:p>
            <a:pPr algn="ctr" eaLnBrk="1" hangingPunct="1">
              <a:lnSpc>
                <a:spcPct val="80000"/>
              </a:lnSpc>
            </a:pPr>
            <a:endParaRPr lang="en-GB" sz="3200" b="1" dirty="0">
              <a:ea typeface="ＭＳ Ｐゴシック" charset="0"/>
            </a:endParaRPr>
          </a:p>
          <a:p>
            <a:pPr algn="ctr" eaLnBrk="1" hangingPunct="1">
              <a:lnSpc>
                <a:spcPct val="80000"/>
              </a:lnSpc>
            </a:pPr>
            <a:r>
              <a:rPr lang="mk-MK" sz="3200" b="1" dirty="0">
                <a:ea typeface="ＭＳ Ｐゴシック" charset="0"/>
              </a:rPr>
              <a:t>Со какви предизвици сте се соочиле</a:t>
            </a:r>
            <a:r>
              <a:rPr lang="en-GB" sz="3200" b="1" dirty="0">
                <a:ea typeface="ＭＳ Ｐゴシック" charset="0"/>
              </a:rPr>
              <a:t>?</a:t>
            </a:r>
          </a:p>
        </p:txBody>
      </p:sp>
    </p:spTree>
    <p:extLst>
      <p:ext uri="{BB962C8B-B14F-4D97-AF65-F5344CB8AC3E}">
        <p14:creationId xmlns:p14="http://schemas.microsoft.com/office/powerpoint/2010/main" val="29726988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25</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25</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Прашања</a:t>
            </a:r>
            <a:r>
              <a:rPr lang="en-GB" sz="3200" b="1" dirty="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1627431"/>
            <a:ext cx="8525021" cy="4031873"/>
          </a:xfrm>
          <a:prstGeom prst="rect">
            <a:avLst/>
          </a:prstGeom>
        </p:spPr>
        <p:txBody>
          <a:bodyPr wrap="square">
            <a:spAutoFit/>
          </a:bodyPr>
          <a:lstStyle/>
          <a:p>
            <a:pPr algn="ctr" eaLnBrk="1" hangingPunct="1">
              <a:lnSpc>
                <a:spcPct val="80000"/>
              </a:lnSpc>
            </a:pPr>
            <a:r>
              <a:rPr lang="mk-MK" sz="3200" b="1" dirty="0">
                <a:ea typeface="ＭＳ Ｐゴシック" charset="0"/>
              </a:rPr>
              <a:t>Дали некогаш сте докажале дело со електронски докази на суд</a:t>
            </a:r>
            <a:r>
              <a:rPr lang="en-US" sz="3200" b="1" dirty="0">
                <a:ea typeface="ＭＳ Ｐゴシック" charset="0"/>
              </a:rPr>
              <a:t>? </a:t>
            </a:r>
          </a:p>
          <a:p>
            <a:pPr algn="ctr" eaLnBrk="1" hangingPunct="1">
              <a:lnSpc>
                <a:spcPct val="80000"/>
              </a:lnSpc>
            </a:pPr>
            <a:endParaRPr lang="en-US" sz="3200" b="1" dirty="0">
              <a:ea typeface="ＭＳ Ｐゴシック" charset="0"/>
            </a:endParaRPr>
          </a:p>
          <a:p>
            <a:pPr algn="ctr" eaLnBrk="1" hangingPunct="1">
              <a:lnSpc>
                <a:spcPct val="80000"/>
              </a:lnSpc>
            </a:pPr>
            <a:endParaRPr lang="en-US" sz="3200" b="1" dirty="0">
              <a:ea typeface="ＭＳ Ｐゴシック" charset="0"/>
            </a:endParaRPr>
          </a:p>
          <a:p>
            <a:pPr algn="ctr" eaLnBrk="1" hangingPunct="1">
              <a:lnSpc>
                <a:spcPct val="80000"/>
              </a:lnSpc>
            </a:pPr>
            <a:r>
              <a:rPr lang="mk-MK" sz="3200" b="1" dirty="0">
                <a:ea typeface="ＭＳ Ｐゴシック" charset="0"/>
              </a:rPr>
              <a:t>Што ако овие докази се добиени од други судски надлежности</a:t>
            </a:r>
            <a:r>
              <a:rPr lang="en-US" sz="3200" b="1" dirty="0">
                <a:ea typeface="ＭＳ Ｐゴシック" charset="0"/>
              </a:rPr>
              <a:t>? </a:t>
            </a:r>
          </a:p>
          <a:p>
            <a:pPr algn="ctr" eaLnBrk="1" hangingPunct="1">
              <a:lnSpc>
                <a:spcPct val="80000"/>
              </a:lnSpc>
            </a:pPr>
            <a:endParaRPr lang="en-US" sz="3200" b="1" dirty="0">
              <a:ea typeface="ＭＳ Ｐゴシック" charset="0"/>
            </a:endParaRPr>
          </a:p>
          <a:p>
            <a:pPr algn="ctr" eaLnBrk="1" hangingPunct="1">
              <a:lnSpc>
                <a:spcPct val="80000"/>
              </a:lnSpc>
            </a:pPr>
            <a:endParaRPr lang="en-US" sz="3200" b="1" dirty="0">
              <a:ea typeface="ＭＳ Ｐゴシック" charset="0"/>
            </a:endParaRPr>
          </a:p>
          <a:p>
            <a:pPr algn="ctr" eaLnBrk="1" hangingPunct="1">
              <a:lnSpc>
                <a:spcPct val="80000"/>
              </a:lnSpc>
            </a:pPr>
            <a:r>
              <a:rPr lang="mk-MK" sz="3200" b="1" dirty="0">
                <a:ea typeface="ＭＳ Ｐゴシック" charset="0"/>
              </a:rPr>
              <a:t>Кои формалности и докази ви се потребни</a:t>
            </a:r>
            <a:r>
              <a:rPr lang="en-US" sz="3200" b="1" dirty="0">
                <a:ea typeface="ＭＳ Ｐゴシック" charset="0"/>
              </a:rPr>
              <a:t>?</a:t>
            </a:r>
            <a:endParaRPr lang="en-GB" sz="3200" b="1" dirty="0">
              <a:ea typeface="ＭＳ Ｐゴシック" charset="0"/>
            </a:endParaRPr>
          </a:p>
        </p:txBody>
      </p:sp>
    </p:spTree>
    <p:extLst>
      <p:ext uri="{BB962C8B-B14F-4D97-AF65-F5344CB8AC3E}">
        <p14:creationId xmlns:p14="http://schemas.microsoft.com/office/powerpoint/2010/main" val="10625328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26</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26</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Прашања</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2456057"/>
          </a:xfrm>
          <a:prstGeom prst="rect">
            <a:avLst/>
          </a:prstGeom>
        </p:spPr>
        <p:txBody>
          <a:bodyPr wrap="square">
            <a:spAutoFit/>
          </a:bodyPr>
          <a:lstStyle/>
          <a:p>
            <a:pPr algn="ctr" eaLnBrk="1" hangingPunct="1">
              <a:lnSpc>
                <a:spcPct val="80000"/>
              </a:lnSpc>
            </a:pPr>
            <a:r>
              <a:rPr lang="mk-MK" sz="3200" b="1" dirty="0">
                <a:ea typeface="ＭＳ Ｐゴシック" charset="0"/>
              </a:rPr>
              <a:t>Дали сте слушнале за Групацијата </a:t>
            </a:r>
            <a:r>
              <a:rPr lang="en-GB" sz="3200" b="1" dirty="0">
                <a:ea typeface="ＭＳ Ｐゴシック" charset="0"/>
              </a:rPr>
              <a:t>EGMONT?</a:t>
            </a:r>
          </a:p>
          <a:p>
            <a:pPr algn="ctr" eaLnBrk="1" hangingPunct="1">
              <a:lnSpc>
                <a:spcPct val="80000"/>
              </a:lnSpc>
            </a:pPr>
            <a:endParaRPr lang="en-GB" sz="3200" b="1" dirty="0">
              <a:ea typeface="ＭＳ Ｐゴシック" charset="0"/>
            </a:endParaRPr>
          </a:p>
          <a:p>
            <a:pPr algn="ctr" eaLnBrk="1" hangingPunct="1">
              <a:lnSpc>
                <a:spcPct val="80000"/>
              </a:lnSpc>
            </a:pPr>
            <a:endParaRPr lang="en-GB" sz="3200" b="1" dirty="0">
              <a:ea typeface="ＭＳ Ｐゴシック" charset="0"/>
            </a:endParaRPr>
          </a:p>
          <a:p>
            <a:pPr algn="ctr" eaLnBrk="1" hangingPunct="1">
              <a:lnSpc>
                <a:spcPct val="80000"/>
              </a:lnSpc>
            </a:pPr>
            <a:r>
              <a:rPr lang="mk-MK" sz="3200" b="1" dirty="0">
                <a:ea typeface="ＭＳ Ｐゴシック" charset="0"/>
              </a:rPr>
              <a:t>Дали некогаш сте размениле информации преку оваа мрежа</a:t>
            </a:r>
            <a:r>
              <a:rPr lang="en-GB" sz="3200" b="1" dirty="0">
                <a:ea typeface="ＭＳ Ｐゴシック" charset="0"/>
              </a:rPr>
              <a:t>?</a:t>
            </a:r>
          </a:p>
        </p:txBody>
      </p:sp>
    </p:spTree>
    <p:extLst>
      <p:ext uri="{BB962C8B-B14F-4D97-AF65-F5344CB8AC3E}">
        <p14:creationId xmlns:p14="http://schemas.microsoft.com/office/powerpoint/2010/main" val="18840635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27</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27</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eaLnBrk="1" hangingPunct="1">
              <a:lnSpc>
                <a:spcPct val="80000"/>
              </a:lnSpc>
            </a:pPr>
            <a:r>
              <a:rPr lang="mk-MK" sz="3200" b="1" dirty="0"/>
              <a:t>Специјализиран судски курс за</a:t>
            </a:r>
          </a:p>
          <a:p>
            <a:pPr algn="r" eaLnBrk="1" hangingPunct="1">
              <a:lnSpc>
                <a:spcPct val="80000"/>
              </a:lnSpc>
            </a:pPr>
            <a:r>
              <a:rPr lang="mk-MK" sz="3200" b="1" dirty="0"/>
              <a:t>меѓународна соработка</a:t>
            </a:r>
            <a:endParaRPr lang="en-GB" sz="3200" b="1"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34638576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28</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28</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Специјализиран судски курс за</a:t>
            </a:r>
          </a:p>
          <a:p>
            <a:pPr algn="r"/>
            <a:r>
              <a:rPr lang="mk-MK" sz="3200" b="1" dirty="0">
                <a:solidFill>
                  <a:schemeClr val="bg1"/>
                </a:solidFill>
              </a:rPr>
              <a:t>меѓународна соработка</a:t>
            </a:r>
            <a:endParaRPr lang="fr-FR"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1689" y="2692650"/>
            <a:ext cx="8525021" cy="1668149"/>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Четврт дел</a:t>
            </a:r>
            <a:endParaRPr lang="en-GB" sz="3200" b="1" dirty="0">
              <a:ea typeface="ＭＳ Ｐゴシック" charset="0"/>
              <a:cs typeface="ＭＳ Ｐゴシック" charset="0"/>
            </a:endParaRPr>
          </a:p>
          <a:p>
            <a:pPr algn="ctr" eaLnBrk="1" hangingPunct="1">
              <a:lnSpc>
                <a:spcPct val="80000"/>
              </a:lnSpc>
            </a:pPr>
            <a:endParaRPr lang="en-GB" sz="3200" b="1" dirty="0">
              <a:ea typeface="ＭＳ Ｐゴシック" charset="0"/>
            </a:endParaRPr>
          </a:p>
          <a:p>
            <a:pPr algn="ctr" eaLnBrk="1" hangingPunct="1">
              <a:lnSpc>
                <a:spcPct val="80000"/>
              </a:lnSpc>
            </a:pPr>
            <a:r>
              <a:rPr lang="mk-MK" sz="3200" b="1" dirty="0">
                <a:ea typeface="ＭＳ Ｐゴシック" charset="0"/>
              </a:rPr>
              <a:t>Резиме</a:t>
            </a:r>
            <a:endParaRPr lang="en-GB" sz="3200" b="1" dirty="0"/>
          </a:p>
          <a:p>
            <a:pPr algn="ctr">
              <a:lnSpc>
                <a:spcPct val="80000"/>
              </a:lnSpc>
            </a:pPr>
            <a:endParaRPr lang="en-GB" sz="3200" b="1" dirty="0"/>
          </a:p>
        </p:txBody>
      </p:sp>
    </p:spTree>
    <p:extLst>
      <p:ext uri="{BB962C8B-B14F-4D97-AF65-F5344CB8AC3E}">
        <p14:creationId xmlns:p14="http://schemas.microsoft.com/office/powerpoint/2010/main" val="4167691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29</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29</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pitchFamily="34" charset="-128"/>
              </a:rPr>
              <a:t>Резиме</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10" name="Rectangle 9">
            <a:extLst>
              <a:ext uri="{FF2B5EF4-FFF2-40B4-BE49-F238E27FC236}">
                <a16:creationId xmlns:a16="http://schemas.microsoft.com/office/drawing/2014/main" id="{6073A521-F9C6-4E31-AEB1-7A413E034870}"/>
              </a:ext>
            </a:extLst>
          </p:cNvPr>
          <p:cNvSpPr/>
          <p:nvPr/>
        </p:nvSpPr>
        <p:spPr>
          <a:xfrm>
            <a:off x="513601" y="1463117"/>
            <a:ext cx="4869471" cy="4696670"/>
          </a:xfrm>
          <a:prstGeom prst="rect">
            <a:avLst/>
          </a:prstGeom>
        </p:spPr>
        <p:txBody>
          <a:bodyPr wrap="square">
            <a:spAutoFit/>
          </a:bodyPr>
          <a:lstStyle/>
          <a:p>
            <a:pPr marL="342900" indent="-342900" algn="just">
              <a:lnSpc>
                <a:spcPct val="80000"/>
              </a:lnSpc>
              <a:buFont typeface="Wingdings" pitchFamily="2" charset="2"/>
              <a:buChar char="ü"/>
            </a:pPr>
            <a:r>
              <a:rPr lang="mk-MK" sz="2200" i="1" dirty="0"/>
              <a:t>Да се разбере опсегот и работата на Советот на Европа и </a:t>
            </a:r>
            <a:r>
              <a:rPr lang="ru-RU" sz="2200" i="1" dirty="0"/>
              <a:t>Канцеларијата за програма за сајбер-криминал (C-PROC)</a:t>
            </a:r>
            <a:endParaRPr lang="en-GB" sz="2200" i="1" dirty="0"/>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mk-MK" sz="2200" i="1" dirty="0"/>
              <a:t>Да се разгледаат структурата и целите на овој курс</a:t>
            </a:r>
            <a:endParaRPr lang="en-GB" sz="2200" i="1" dirty="0"/>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mk-MK" sz="2200" i="1" dirty="0"/>
              <a:t>Да се споделат сите причини за загриженост или очекувани резултати од курсот</a:t>
            </a:r>
            <a:endParaRPr lang="en-GB" sz="2200" i="1" dirty="0"/>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mk-MK" sz="2200" i="1" dirty="0"/>
              <a:t>Да се дискутира за основните концепти што ќе бидат опфатени со курсот</a:t>
            </a:r>
            <a:endParaRPr lang="en-GB" sz="2200" i="1" dirty="0"/>
          </a:p>
          <a:p>
            <a:pPr algn="just">
              <a:lnSpc>
                <a:spcPct val="80000"/>
              </a:lnSpc>
            </a:pPr>
            <a:endParaRPr lang="en-GB" sz="2200" i="1" dirty="0"/>
          </a:p>
        </p:txBody>
      </p:sp>
    </p:spTree>
    <p:extLst>
      <p:ext uri="{BB962C8B-B14F-4D97-AF65-F5344CB8AC3E}">
        <p14:creationId xmlns:p14="http://schemas.microsoft.com/office/powerpoint/2010/main" val="124746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ea typeface="ＭＳ Ｐゴシック" pitchFamily="34" charset="-128"/>
              </a:rPr>
              <a:t>Цели на сесијата</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11015" y="1219501"/>
            <a:ext cx="4138917" cy="5509200"/>
          </a:xfrm>
          <a:prstGeom prst="rect">
            <a:avLst/>
          </a:prstGeom>
        </p:spPr>
        <p:txBody>
          <a:bodyPr wrap="square">
            <a:spAutoFit/>
          </a:bodyPr>
          <a:lstStyle/>
          <a:p>
            <a:pPr marL="342900" indent="-342900" algn="just">
              <a:lnSpc>
                <a:spcPct val="80000"/>
              </a:lnSpc>
              <a:buFont typeface="Wingdings" pitchFamily="2" charset="2"/>
              <a:buChar char="ü"/>
            </a:pPr>
            <a:r>
              <a:rPr lang="mk-MK" sz="2200" i="1" dirty="0"/>
              <a:t>Да се разбере опфатот (делокругот) и работата на Советот на Европа и </a:t>
            </a:r>
            <a:r>
              <a:rPr lang="ru-RU" sz="2200" i="1" dirty="0"/>
              <a:t>Канцеларијата за програма за сајбер-криминал (C-PROC)</a:t>
            </a:r>
            <a:endParaRPr lang="en-GB" sz="2200" i="1" dirty="0"/>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mk-MK" sz="2200" i="1" dirty="0"/>
              <a:t>Да се прегледаат структурата и целите на овој курс</a:t>
            </a:r>
            <a:endParaRPr lang="en-GB" sz="2200" i="1" dirty="0"/>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mk-MK" sz="2200" i="1" dirty="0"/>
              <a:t>Да се споделат сите грижи или очекувани резултати од курсот</a:t>
            </a:r>
            <a:endParaRPr lang="en-GB" sz="2200" i="1" dirty="0"/>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mk-MK" sz="2200" i="1" dirty="0"/>
              <a:t>Да се дискутира за основните концепти што ќе бидат опфатени со курсот</a:t>
            </a:r>
            <a:endParaRPr lang="en-GB" sz="2200" i="1" dirty="0"/>
          </a:p>
          <a:p>
            <a:pPr algn="just">
              <a:lnSpc>
                <a:spcPct val="80000"/>
              </a:lnSpc>
            </a:pPr>
            <a:endParaRPr lang="en-GB" sz="2200" i="1" dirty="0"/>
          </a:p>
        </p:txBody>
      </p:sp>
    </p:spTree>
    <p:extLst>
      <p:ext uri="{BB962C8B-B14F-4D97-AF65-F5344CB8AC3E}">
        <p14:creationId xmlns:p14="http://schemas.microsoft.com/office/powerpoint/2010/main" val="1301409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30</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30</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eaLnBrk="1" hangingPunct="1">
              <a:lnSpc>
                <a:spcPct val="80000"/>
              </a:lnSpc>
            </a:pPr>
            <a:r>
              <a:rPr lang="mk-MK" sz="3200" b="1" dirty="0"/>
              <a:t>Специјализиран судски курс за меѓународна соработка</a:t>
            </a:r>
            <a:endParaRPr lang="en-GB" sz="3200" b="1"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683915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rPr>
              <a:t>Специјализиран судски курс за</a:t>
            </a:r>
          </a:p>
          <a:p>
            <a:pPr algn="r"/>
            <a:r>
              <a:rPr lang="mk-MK" sz="3200" b="1" dirty="0">
                <a:solidFill>
                  <a:schemeClr val="bg1"/>
                </a:solidFill>
              </a:rPr>
              <a:t>меѓународна соработка</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2062103"/>
          </a:xfrm>
          <a:prstGeom prst="rect">
            <a:avLst/>
          </a:prstGeom>
        </p:spPr>
        <p:txBody>
          <a:bodyPr wrap="square">
            <a:spAutoFit/>
          </a:bodyPr>
          <a:lstStyle/>
          <a:p>
            <a:pPr algn="ctr" eaLnBrk="1" hangingPunct="1">
              <a:lnSpc>
                <a:spcPct val="80000"/>
              </a:lnSpc>
            </a:pPr>
            <a:r>
              <a:rPr lang="mk-MK" sz="3200" b="1" dirty="0">
                <a:ea typeface="ＭＳ Ｐゴシック" charset="0"/>
                <a:cs typeface="ＭＳ Ｐゴシック" charset="0"/>
              </a:rPr>
              <a:t>Прв дел</a:t>
            </a:r>
            <a:endParaRPr lang="en-GB" sz="3200" b="1" dirty="0">
              <a:ea typeface="ＭＳ Ｐゴシック" charset="0"/>
              <a:cs typeface="ＭＳ Ｐゴシック" charset="0"/>
            </a:endParaRPr>
          </a:p>
          <a:p>
            <a:pPr algn="ctr" eaLnBrk="1" hangingPunct="1">
              <a:lnSpc>
                <a:spcPct val="80000"/>
              </a:lnSpc>
            </a:pPr>
            <a:br>
              <a:rPr lang="en-GB" sz="3200" b="1" dirty="0">
                <a:ea typeface="ＭＳ Ｐゴシック" charset="0"/>
                <a:cs typeface="ＭＳ Ｐゴシック" charset="0"/>
              </a:rPr>
            </a:br>
            <a:r>
              <a:rPr lang="mk-MK" sz="3200" b="1" dirty="0">
                <a:ea typeface="ＭＳ Ｐゴシック" charset="0"/>
                <a:cs typeface="ＭＳ Ｐゴシック" charset="0"/>
              </a:rPr>
              <a:t>Совет на Европа и </a:t>
            </a:r>
            <a:r>
              <a:rPr lang="ru-RU" sz="3200" b="1" dirty="0">
                <a:ea typeface="ＭＳ Ｐゴシック" charset="0"/>
                <a:cs typeface="ＭＳ Ｐゴシック" charset="0"/>
              </a:rPr>
              <a:t>Канцеларијата за програма за сајбер-криминал</a:t>
            </a:r>
            <a:endParaRPr lang="mk-MK" sz="3200" b="1" dirty="0">
              <a:ea typeface="ＭＳ Ｐゴシック" charset="0"/>
              <a:cs typeface="ＭＳ Ｐゴシック" charset="0"/>
            </a:endParaRPr>
          </a:p>
          <a:p>
            <a:pPr algn="ctr" eaLnBrk="1" hangingPunct="1">
              <a:lnSpc>
                <a:spcPct val="80000"/>
              </a:lnSpc>
            </a:pPr>
            <a:r>
              <a:rPr lang="en-GB" sz="3200" b="1" dirty="0">
                <a:ea typeface="ＭＳ Ｐゴシック" charset="0"/>
                <a:cs typeface="ＭＳ Ｐゴシック" charset="0"/>
              </a:rPr>
              <a:t>(C-PROC)</a:t>
            </a:r>
            <a:endParaRPr lang="en-GB" sz="3200" dirty="0"/>
          </a:p>
        </p:txBody>
      </p:sp>
    </p:spTree>
    <p:extLst>
      <p:ext uri="{BB962C8B-B14F-4D97-AF65-F5344CB8AC3E}">
        <p14:creationId xmlns:p14="http://schemas.microsoft.com/office/powerpoint/2010/main" val="2745530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5</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5</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3000" b="1" dirty="0">
                <a:solidFill>
                  <a:srgbClr val="00B0F0"/>
                </a:solidFill>
                <a:latin typeface="Arial" panose="020B0604020202020204" pitchFamily="34" charset="0"/>
                <a:cs typeface="Arial" panose="020B0604020202020204" pitchFamily="34" charset="0"/>
              </a:rPr>
              <a:t> </a:t>
            </a:r>
            <a:r>
              <a:rPr lang="mk-MK" sz="3000" b="1" dirty="0" err="1">
                <a:solidFill>
                  <a:schemeClr val="bg1"/>
                </a:solidFill>
                <a:latin typeface="Arial" panose="020B0604020202020204" pitchFamily="34" charset="0"/>
                <a:cs typeface="Arial" panose="020B0604020202020204" pitchFamily="34" charset="0"/>
              </a:rPr>
              <a:t>Сајбер</a:t>
            </a:r>
            <a:r>
              <a:rPr lang="mk-MK" sz="3000" b="1" dirty="0">
                <a:solidFill>
                  <a:schemeClr val="bg1"/>
                </a:solidFill>
                <a:latin typeface="Arial" panose="020B0604020202020204" pitchFamily="34" charset="0"/>
                <a:cs typeface="Arial" panose="020B0604020202020204" pitchFamily="34" charset="0"/>
              </a:rPr>
              <a:t>-криминал како предмет на</a:t>
            </a:r>
          </a:p>
          <a:p>
            <a:pPr algn="r"/>
            <a:r>
              <a:rPr lang="mk-MK" sz="3000" b="1" dirty="0">
                <a:solidFill>
                  <a:schemeClr val="bg1"/>
                </a:solidFill>
                <a:latin typeface="Arial" panose="020B0604020202020204" pitchFamily="34" charset="0"/>
                <a:cs typeface="Arial" panose="020B0604020202020204" pitchFamily="34" charset="0"/>
              </a:rPr>
              <a:t>кривична правда </a:t>
            </a:r>
            <a:r>
              <a:rPr lang="en-GB" sz="3000" b="1" dirty="0">
                <a:solidFill>
                  <a:schemeClr val="bg1"/>
                </a:solidFill>
                <a:latin typeface="Arial" panose="020B0604020202020204" pitchFamily="34" charset="0"/>
                <a:cs typeface="Arial" panose="020B0604020202020204" pitchFamily="34" charset="0"/>
              </a:rPr>
              <a:t>–</a:t>
            </a:r>
            <a:r>
              <a:rPr lang="mk-MK" sz="3000" b="1" dirty="0">
                <a:solidFill>
                  <a:schemeClr val="bg1"/>
                </a:solidFill>
                <a:latin typeface="Arial" panose="020B0604020202020204" pitchFamily="34" charset="0"/>
                <a:cs typeface="Arial" panose="020B0604020202020204" pitchFamily="34" charset="0"/>
              </a:rPr>
              <a:t> Главни предизвици</a:t>
            </a:r>
            <a:endParaRPr lang="en-GB" sz="30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Content Placeholder 2">
            <a:extLst>
              <a:ext uri="{FF2B5EF4-FFF2-40B4-BE49-F238E27FC236}">
                <a16:creationId xmlns:a16="http://schemas.microsoft.com/office/drawing/2014/main" id="{AAA86FD6-2D9F-462F-A3CA-0DF322E36466}"/>
              </a:ext>
            </a:extLst>
          </p:cNvPr>
          <p:cNvSpPr txBox="1">
            <a:spLocks/>
          </p:cNvSpPr>
          <p:nvPr/>
        </p:nvSpPr>
        <p:spPr>
          <a:xfrm>
            <a:off x="532469" y="1099426"/>
            <a:ext cx="8352928" cy="5184576"/>
          </a:xfrm>
          <a:prstGeom prst="rect">
            <a:avLst/>
          </a:prstGeom>
        </p:spPr>
        <p:txBody>
          <a:bodyPr>
            <a:normAutofit fontScale="92500"/>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20000"/>
              </a:lnSpc>
              <a:defRPr/>
            </a:pPr>
            <a:r>
              <a:rPr lang="mk-MK" sz="1600" b="1" dirty="0">
                <a:latin typeface="Arial" panose="020B0604020202020204" pitchFamily="34" charset="0"/>
                <a:cs typeface="Arial" panose="020B0604020202020204" pitchFamily="34" charset="0"/>
              </a:rPr>
              <a:t>Недостаток на заемно разбирање </a:t>
            </a:r>
            <a:r>
              <a:rPr lang="mk-MK" sz="1600" dirty="0">
                <a:latin typeface="Arial" panose="020B0604020202020204" pitchFamily="34" charset="0"/>
                <a:cs typeface="Arial" panose="020B0604020202020204" pitchFamily="34" charset="0"/>
              </a:rPr>
              <a:t>помеѓу органите за кривична правда за </a:t>
            </a:r>
            <a:r>
              <a:rPr lang="mk-MK" sz="1600" dirty="0" err="1">
                <a:latin typeface="Arial" panose="020B0604020202020204" pitchFamily="34" charset="0"/>
                <a:cs typeface="Arial" panose="020B0604020202020204" pitchFamily="34" charset="0"/>
              </a:rPr>
              <a:t>сајбер</a:t>
            </a:r>
            <a:r>
              <a:rPr lang="mk-MK" sz="1600" dirty="0">
                <a:latin typeface="Arial" panose="020B0604020202020204" pitchFamily="34" charset="0"/>
                <a:cs typeface="Arial" panose="020B0604020202020204" pitchFamily="34" charset="0"/>
              </a:rPr>
              <a:t>-криминал</a:t>
            </a:r>
            <a:endParaRPr lang="en-US" sz="1600" dirty="0">
              <a:latin typeface="Arial" panose="020B0604020202020204" pitchFamily="34" charset="0"/>
              <a:cs typeface="Arial" panose="020B0604020202020204" pitchFamily="34" charset="0"/>
            </a:endParaRPr>
          </a:p>
          <a:p>
            <a:pPr>
              <a:lnSpc>
                <a:spcPct val="120000"/>
              </a:lnSpc>
              <a:defRPr/>
            </a:pPr>
            <a:endParaRPr lang="en-US" sz="1600" dirty="0">
              <a:latin typeface="Arial" panose="020B0604020202020204" pitchFamily="34" charset="0"/>
              <a:cs typeface="Arial" panose="020B0604020202020204" pitchFamily="34" charset="0"/>
            </a:endParaRPr>
          </a:p>
          <a:p>
            <a:pPr>
              <a:lnSpc>
                <a:spcPct val="120000"/>
              </a:lnSpc>
              <a:defRPr/>
            </a:pPr>
            <a:r>
              <a:rPr lang="mk-MK" sz="1600" b="1" dirty="0">
                <a:latin typeface="Arial" panose="020B0604020202020204" pitchFamily="34" charset="0"/>
                <a:ea typeface="Verdana" panose="020B0604030504040204" pitchFamily="34" charset="0"/>
                <a:cs typeface="Arial" panose="020B0604020202020204" pitchFamily="34" charset="0"/>
              </a:rPr>
              <a:t>Законодавство за </a:t>
            </a:r>
            <a:r>
              <a:rPr lang="mk-MK" sz="1600" b="1" dirty="0" err="1">
                <a:latin typeface="Arial" panose="020B0604020202020204" pitchFamily="34" charset="0"/>
                <a:ea typeface="Verdana" panose="020B0604030504040204" pitchFamily="34" charset="0"/>
                <a:cs typeface="Arial" panose="020B0604020202020204" pitchFamily="34" charset="0"/>
              </a:rPr>
              <a:t>сајбер</a:t>
            </a:r>
            <a:r>
              <a:rPr lang="mk-MK" sz="1600" b="1" dirty="0">
                <a:latin typeface="Arial" panose="020B0604020202020204" pitchFamily="34" charset="0"/>
                <a:ea typeface="Verdana" panose="020B0604030504040204" pitchFamily="34" charset="0"/>
                <a:cs typeface="Arial" panose="020B0604020202020204" pitchFamily="34" charset="0"/>
              </a:rPr>
              <a:t>-криминал - Усогласување</a:t>
            </a:r>
            <a:endParaRPr lang="en-US" sz="1600" b="1" dirty="0">
              <a:latin typeface="Arial" panose="020B0604020202020204" pitchFamily="34" charset="0"/>
              <a:ea typeface="Verdana" panose="020B0604030504040204" pitchFamily="34" charset="0"/>
              <a:cs typeface="Arial" panose="020B0604020202020204" pitchFamily="34" charset="0"/>
            </a:endParaRPr>
          </a:p>
          <a:p>
            <a:pPr lvl="1">
              <a:lnSpc>
                <a:spcPct val="120000"/>
              </a:lnSpc>
              <a:defRPr/>
            </a:pPr>
            <a:r>
              <a:rPr lang="mk-MK" sz="1400" dirty="0">
                <a:latin typeface="Arial" panose="020B0604020202020204" pitchFamily="34" charset="0"/>
                <a:ea typeface="Verdana" panose="020B0604030504040204" pitchFamily="34" charset="0"/>
                <a:cs typeface="Arial" panose="020B0604020202020204" pitchFamily="34" charset="0"/>
              </a:rPr>
              <a:t>Дефиниција на </a:t>
            </a:r>
            <a:r>
              <a:rPr lang="mk-MK" sz="1400" dirty="0" err="1">
                <a:latin typeface="Arial" panose="020B0604020202020204" pitchFamily="34" charset="0"/>
                <a:ea typeface="Verdana" panose="020B0604030504040204" pitchFamily="34" charset="0"/>
                <a:cs typeface="Arial" panose="020B0604020202020204" pitchFamily="34" charset="0"/>
              </a:rPr>
              <a:t>сајбер</a:t>
            </a:r>
            <a:r>
              <a:rPr lang="mk-MK" sz="1400" dirty="0">
                <a:latin typeface="Arial" panose="020B0604020202020204" pitchFamily="34" charset="0"/>
                <a:ea typeface="Verdana" panose="020B0604030504040204" pitchFamily="34" charset="0"/>
                <a:cs typeface="Arial" panose="020B0604020202020204" pitchFamily="34" charset="0"/>
              </a:rPr>
              <a:t>-криминал</a:t>
            </a:r>
            <a:endParaRPr lang="en-US" sz="1400" dirty="0">
              <a:latin typeface="Arial" panose="020B0604020202020204" pitchFamily="34" charset="0"/>
              <a:ea typeface="Verdana" panose="020B0604030504040204" pitchFamily="34" charset="0"/>
              <a:cs typeface="Arial" panose="020B0604020202020204" pitchFamily="34" charset="0"/>
            </a:endParaRPr>
          </a:p>
          <a:p>
            <a:pPr lvl="1">
              <a:lnSpc>
                <a:spcPct val="120000"/>
              </a:lnSpc>
              <a:defRPr/>
            </a:pPr>
            <a:r>
              <a:rPr lang="mk-MK" sz="1400" dirty="0">
                <a:latin typeface="Arial" panose="020B0604020202020204" pitchFamily="34" charset="0"/>
                <a:ea typeface="Verdana" panose="020B0604030504040204" pitchFamily="34" charset="0"/>
                <a:cs typeface="Arial" panose="020B0604020202020204" pitchFamily="34" charset="0"/>
              </a:rPr>
              <a:t>Каде е извршено кривичното дело? Која земја има надлежност?</a:t>
            </a:r>
            <a:endParaRPr lang="en-US" sz="1400" dirty="0">
              <a:latin typeface="Arial" panose="020B0604020202020204" pitchFamily="34" charset="0"/>
              <a:ea typeface="Verdana" panose="020B0604030504040204" pitchFamily="34" charset="0"/>
              <a:cs typeface="Arial" panose="020B0604020202020204" pitchFamily="34" charset="0"/>
            </a:endParaRPr>
          </a:p>
          <a:p>
            <a:pPr lvl="1">
              <a:lnSpc>
                <a:spcPct val="120000"/>
              </a:lnSpc>
              <a:defRPr/>
            </a:pPr>
            <a:r>
              <a:rPr lang="mk-MK" sz="1400" dirty="0">
                <a:latin typeface="Arial" panose="020B0604020202020204" pitchFamily="34" charset="0"/>
                <a:ea typeface="Verdana" panose="020B0604030504040204" pitchFamily="34" charset="0"/>
                <a:cs typeface="Arial" panose="020B0604020202020204" pitchFamily="34" charset="0"/>
              </a:rPr>
              <a:t>Потреба за усвојување глобални стандарди, меѓународни договори – Договор на ОН – Статус?</a:t>
            </a:r>
            <a:endParaRPr lang="en-US" sz="1400" dirty="0">
              <a:latin typeface="Arial" panose="020B0604020202020204" pitchFamily="34" charset="0"/>
              <a:ea typeface="Verdana" panose="020B0604030504040204" pitchFamily="34" charset="0"/>
              <a:cs typeface="Arial" panose="020B0604020202020204" pitchFamily="34" charset="0"/>
            </a:endParaRPr>
          </a:p>
          <a:p>
            <a:pPr>
              <a:lnSpc>
                <a:spcPct val="120000"/>
              </a:lnSpc>
              <a:defRPr/>
            </a:pPr>
            <a:endParaRPr lang="en-US" sz="1600" dirty="0">
              <a:latin typeface="Arial" panose="020B0604020202020204" pitchFamily="34" charset="0"/>
              <a:ea typeface="Verdana" panose="020B0604030504040204" pitchFamily="34" charset="0"/>
              <a:cs typeface="Arial" panose="020B0604020202020204" pitchFamily="34" charset="0"/>
            </a:endParaRPr>
          </a:p>
          <a:p>
            <a:pPr>
              <a:lnSpc>
                <a:spcPct val="120000"/>
              </a:lnSpc>
              <a:defRPr/>
            </a:pPr>
            <a:r>
              <a:rPr lang="mk-MK" sz="1600" dirty="0">
                <a:latin typeface="Arial" panose="020B0604020202020204" pitchFamily="34" charset="0"/>
                <a:cs typeface="Arial" panose="020B0604020202020204" pitchFamily="34" charset="0"/>
              </a:rPr>
              <a:t>Справување со </a:t>
            </a:r>
            <a:r>
              <a:rPr lang="mk-MK" sz="1600" b="1" dirty="0">
                <a:latin typeface="Arial" panose="020B0604020202020204" pitchFamily="34" charset="0"/>
                <a:cs typeface="Arial" panose="020B0604020202020204" pitchFamily="34" charset="0"/>
              </a:rPr>
              <a:t>новите технолошки парадигми</a:t>
            </a:r>
            <a:endParaRPr lang="en-US" sz="1600" b="1" dirty="0">
              <a:latin typeface="Arial" panose="020B0604020202020204" pitchFamily="34" charset="0"/>
              <a:cs typeface="Arial" panose="020B0604020202020204" pitchFamily="34" charset="0"/>
            </a:endParaRPr>
          </a:p>
          <a:p>
            <a:pPr lvl="1">
              <a:lnSpc>
                <a:spcPct val="120000"/>
              </a:lnSpc>
              <a:defRPr/>
            </a:pPr>
            <a:r>
              <a:rPr lang="mk-MK" sz="1400" dirty="0">
                <a:latin typeface="Arial" panose="020B0604020202020204" pitchFamily="34" charset="0"/>
                <a:cs typeface="Arial" panose="020B0604020202020204" pitchFamily="34" charset="0"/>
              </a:rPr>
              <a:t>Компјутерски услуги во „облак“ </a:t>
            </a:r>
            <a:r>
              <a:rPr lang="en-US" sz="1400" dirty="0">
                <a:latin typeface="Arial" panose="020B0604020202020204" pitchFamily="34" charset="0"/>
                <a:cs typeface="Arial" panose="020B0604020202020204" pitchFamily="34" charset="0"/>
              </a:rPr>
              <a:t>(cloud computing)</a:t>
            </a:r>
            <a:r>
              <a:rPr lang="mk-MK" sz="1400"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 </a:t>
            </a:r>
            <a:r>
              <a:rPr lang="mk-MK" sz="1400" dirty="0">
                <a:latin typeface="Arial" panose="020B0604020202020204" pitchFamily="34" charset="0"/>
                <a:cs typeface="Arial" panose="020B0604020202020204" pitchFamily="34" charset="0"/>
              </a:rPr>
              <a:t>„Докази во ,облакот’“</a:t>
            </a:r>
            <a:endParaRPr lang="en-US" sz="1400" dirty="0">
              <a:latin typeface="Arial" panose="020B0604020202020204" pitchFamily="34" charset="0"/>
              <a:cs typeface="Arial" panose="020B0604020202020204" pitchFamily="34" charset="0"/>
            </a:endParaRPr>
          </a:p>
          <a:p>
            <a:pPr lvl="1">
              <a:lnSpc>
                <a:spcPct val="120000"/>
              </a:lnSpc>
              <a:defRPr/>
            </a:pPr>
            <a:r>
              <a:rPr lang="en-US" sz="1400" dirty="0" err="1">
                <a:latin typeface="Arial" panose="020B0604020202020204" pitchFamily="34" charset="0"/>
                <a:cs typeface="Arial" panose="020B0604020202020204" pitchFamily="34" charset="0"/>
              </a:rPr>
              <a:t>Darkent</a:t>
            </a:r>
            <a:r>
              <a:rPr lang="en-US" sz="1400" dirty="0">
                <a:latin typeface="Arial" panose="020B0604020202020204" pitchFamily="34" charset="0"/>
                <a:cs typeface="Arial" panose="020B0604020202020204" pitchFamily="34" charset="0"/>
              </a:rPr>
              <a:t> </a:t>
            </a:r>
            <a:r>
              <a:rPr lang="mk-MK" sz="1400" dirty="0">
                <a:latin typeface="Arial" panose="020B0604020202020204" pitchFamily="34" charset="0"/>
                <a:cs typeface="Arial" panose="020B0604020202020204" pitchFamily="34" charset="0"/>
              </a:rPr>
              <a:t>и виртуелни валути</a:t>
            </a:r>
            <a:endParaRPr lang="en-US" sz="1400" dirty="0">
              <a:latin typeface="Arial" panose="020B0604020202020204" pitchFamily="34" charset="0"/>
              <a:cs typeface="Arial" panose="020B0604020202020204" pitchFamily="34" charset="0"/>
            </a:endParaRPr>
          </a:p>
          <a:p>
            <a:pPr lvl="1">
              <a:lnSpc>
                <a:spcPct val="120000"/>
              </a:lnSpc>
              <a:defRPr/>
            </a:pPr>
            <a:r>
              <a:rPr lang="mk-MK" sz="1400" dirty="0">
                <a:latin typeface="Arial" panose="020B0604020202020204" pitchFamily="34" charset="0"/>
                <a:cs typeface="Arial" panose="020B0604020202020204" pitchFamily="34" charset="0"/>
              </a:rPr>
              <a:t>Интернет на нештата</a:t>
            </a:r>
            <a:endParaRPr lang="en-US" sz="1400" dirty="0">
              <a:latin typeface="Arial" panose="020B0604020202020204" pitchFamily="34" charset="0"/>
              <a:cs typeface="Arial" panose="020B0604020202020204" pitchFamily="34" charset="0"/>
            </a:endParaRPr>
          </a:p>
          <a:p>
            <a:pPr>
              <a:lnSpc>
                <a:spcPct val="120000"/>
              </a:lnSpc>
              <a:defRPr/>
            </a:pPr>
            <a:endParaRPr lang="en-US" sz="1600" b="1" dirty="0">
              <a:latin typeface="Arial" panose="020B0604020202020204" pitchFamily="34" charset="0"/>
              <a:cs typeface="Arial" panose="020B0604020202020204" pitchFamily="34" charset="0"/>
            </a:endParaRPr>
          </a:p>
          <a:p>
            <a:pPr>
              <a:lnSpc>
                <a:spcPct val="120000"/>
              </a:lnSpc>
              <a:defRPr/>
            </a:pPr>
            <a:r>
              <a:rPr lang="mk-MK" sz="1600" b="1" dirty="0">
                <a:latin typeface="Arial" panose="020B0604020202020204" pitchFamily="34" charset="0"/>
                <a:cs typeface="Arial" panose="020B0604020202020204" pitchFamily="34" charset="0"/>
              </a:rPr>
              <a:t>Димензија на </a:t>
            </a:r>
            <a:r>
              <a:rPr lang="mk-MK" sz="1600" dirty="0">
                <a:latin typeface="Arial" panose="020B0604020202020204" pitchFamily="34" charset="0"/>
                <a:cs typeface="Arial" panose="020B0604020202020204" pitchFamily="34" charset="0"/>
              </a:rPr>
              <a:t>немерливиот</a:t>
            </a:r>
            <a:r>
              <a:rPr lang="mk-MK" sz="1600" b="1" dirty="0">
                <a:latin typeface="Arial" panose="020B0604020202020204" pitchFamily="34" charset="0"/>
                <a:cs typeface="Arial" panose="020B0604020202020204" pitchFamily="34" charset="0"/>
              </a:rPr>
              <a:t> феномен</a:t>
            </a:r>
            <a:r>
              <a:rPr lang="mk-MK" sz="1600" dirty="0">
                <a:latin typeface="Arial" panose="020B0604020202020204" pitchFamily="34" charset="0"/>
                <a:cs typeface="Arial" panose="020B0604020202020204" pitchFamily="34" charset="0"/>
              </a:rPr>
              <a:t> поради недостапност на веродостојни статистички податоци</a:t>
            </a:r>
            <a:endParaRPr lang="en-US" sz="1600" dirty="0">
              <a:latin typeface="Arial" panose="020B0604020202020204" pitchFamily="34" charset="0"/>
              <a:cs typeface="Arial" panose="020B0604020202020204" pitchFamily="34" charset="0"/>
            </a:endParaRPr>
          </a:p>
          <a:p>
            <a:pPr lvl="1">
              <a:lnSpc>
                <a:spcPct val="120000"/>
              </a:lnSpc>
              <a:defRPr/>
            </a:pPr>
            <a:r>
              <a:rPr lang="mk-MK" sz="1400" dirty="0">
                <a:latin typeface="Arial" panose="020B0604020202020204" pitchFamily="34" charset="0"/>
                <a:cs typeface="Arial" panose="020B0604020202020204" pitchFamily="34" charset="0"/>
              </a:rPr>
              <a:t>Пријавени, истражени, судски гонети, </a:t>
            </a:r>
            <a:r>
              <a:rPr lang="mk-MK" sz="1400" dirty="0" err="1">
                <a:latin typeface="Arial" panose="020B0604020202020204" pitchFamily="34" charset="0"/>
                <a:cs typeface="Arial" panose="020B0604020202020204" pitchFamily="34" charset="0"/>
              </a:rPr>
              <a:t>пресудени</a:t>
            </a:r>
            <a:r>
              <a:rPr lang="mk-MK" sz="1400" dirty="0">
                <a:latin typeface="Arial" panose="020B0604020202020204" pitchFamily="34" charset="0"/>
                <a:cs typeface="Arial" panose="020B0604020202020204" pitchFamily="34" charset="0"/>
              </a:rPr>
              <a:t> случаи</a:t>
            </a:r>
            <a:endParaRPr lang="en-US" sz="1400" dirty="0">
              <a:latin typeface="Arial" panose="020B0604020202020204" pitchFamily="34" charset="0"/>
              <a:cs typeface="Arial" panose="020B0604020202020204" pitchFamily="34" charset="0"/>
            </a:endParaRPr>
          </a:p>
          <a:p>
            <a:pPr lvl="1">
              <a:lnSpc>
                <a:spcPct val="120000"/>
              </a:lnSpc>
              <a:defRPr/>
            </a:pPr>
            <a:r>
              <a:rPr lang="mk-MK" sz="1400" dirty="0">
                <a:latin typeface="Arial" panose="020B0604020202020204" pitchFamily="34" charset="0"/>
                <a:cs typeface="Arial" panose="020B0604020202020204" pitchFamily="34" charset="0"/>
              </a:rPr>
              <a:t>Број и видови на извлечени електронски докази, анализирани уреди</a:t>
            </a:r>
            <a:endParaRPr lang="en-US" sz="14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0EF1910-49B1-4CAB-9FBD-479E45A28C10}"/>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3370540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6</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6</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3000" b="1" dirty="0">
                <a:solidFill>
                  <a:srgbClr val="00B0F0"/>
                </a:solidFill>
                <a:latin typeface="Arial" panose="020B0604020202020204" pitchFamily="34" charset="0"/>
                <a:cs typeface="Arial" panose="020B0604020202020204" pitchFamily="34" charset="0"/>
              </a:rPr>
              <a:t> </a:t>
            </a:r>
            <a:r>
              <a:rPr lang="mk-MK" sz="3000" b="1" dirty="0" err="1">
                <a:solidFill>
                  <a:schemeClr val="bg1"/>
                </a:solidFill>
                <a:latin typeface="Arial" panose="020B0604020202020204" pitchFamily="34" charset="0"/>
                <a:cs typeface="Arial" panose="020B0604020202020204" pitchFamily="34" charset="0"/>
              </a:rPr>
              <a:t>Сајбер</a:t>
            </a:r>
            <a:r>
              <a:rPr lang="mk-MK" sz="3000" b="1" dirty="0">
                <a:solidFill>
                  <a:schemeClr val="bg1"/>
                </a:solidFill>
                <a:latin typeface="Arial" panose="020B0604020202020204" pitchFamily="34" charset="0"/>
                <a:cs typeface="Arial" panose="020B0604020202020204" pitchFamily="34" charset="0"/>
              </a:rPr>
              <a:t>-криминал како предмет на</a:t>
            </a:r>
          </a:p>
          <a:p>
            <a:pPr algn="r"/>
            <a:r>
              <a:rPr lang="mk-MK" sz="3000" b="1" dirty="0">
                <a:solidFill>
                  <a:schemeClr val="bg1"/>
                </a:solidFill>
                <a:latin typeface="Arial" panose="020B0604020202020204" pitchFamily="34" charset="0"/>
                <a:cs typeface="Arial" panose="020B0604020202020204" pitchFamily="34" charset="0"/>
              </a:rPr>
              <a:t>кривична правда </a:t>
            </a:r>
            <a:r>
              <a:rPr lang="en-GB" sz="3000" b="1" dirty="0">
                <a:solidFill>
                  <a:schemeClr val="bg1"/>
                </a:solidFill>
                <a:latin typeface="Arial" panose="020B0604020202020204" pitchFamily="34" charset="0"/>
                <a:cs typeface="Arial" panose="020B0604020202020204" pitchFamily="34" charset="0"/>
              </a:rPr>
              <a:t>–</a:t>
            </a:r>
            <a:r>
              <a:rPr lang="mk-MK" sz="3000" b="1" dirty="0">
                <a:solidFill>
                  <a:schemeClr val="bg1"/>
                </a:solidFill>
                <a:latin typeface="Arial" panose="020B0604020202020204" pitchFamily="34" charset="0"/>
                <a:cs typeface="Arial" panose="020B0604020202020204" pitchFamily="34" charset="0"/>
              </a:rPr>
              <a:t> Главни предизвици</a:t>
            </a:r>
            <a:endParaRPr lang="en-GB" sz="30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a:extLst>
              <a:ext uri="{FF2B5EF4-FFF2-40B4-BE49-F238E27FC236}">
                <a16:creationId xmlns:a16="http://schemas.microsoft.com/office/drawing/2014/main" id="{CF5246E5-C2E1-45A7-A318-037541CE9643}"/>
              </a:ext>
            </a:extLst>
          </p:cNvPr>
          <p:cNvSpPr txBox="1">
            <a:spLocks/>
          </p:cNvSpPr>
          <p:nvPr/>
        </p:nvSpPr>
        <p:spPr>
          <a:xfrm>
            <a:off x="395536" y="1484784"/>
            <a:ext cx="8363272" cy="4824536"/>
          </a:xfrm>
          <a:prstGeom prst="rect">
            <a:avLst/>
          </a:prstGeom>
        </p:spPr>
        <p:txBody>
          <a:bodyPr>
            <a:normAutofit fontScale="55000" lnSpcReduction="20000"/>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20000"/>
              </a:lnSpc>
              <a:defRPr/>
            </a:pPr>
            <a:r>
              <a:rPr lang="mk-MK" dirty="0">
                <a:latin typeface="Arial" panose="020B0604020202020204" pitchFamily="34" charset="0"/>
                <a:cs typeface="Arial" panose="020B0604020202020204" pitchFamily="34" charset="0"/>
              </a:rPr>
              <a:t>Единиците за истражување на </a:t>
            </a:r>
            <a:r>
              <a:rPr lang="mk-MK" dirty="0" err="1">
                <a:latin typeface="Arial" panose="020B0604020202020204" pitchFamily="34" charset="0"/>
                <a:cs typeface="Arial" panose="020B0604020202020204" pitchFamily="34" charset="0"/>
              </a:rPr>
              <a:t>сајбер</a:t>
            </a:r>
            <a:r>
              <a:rPr lang="mk-MK" dirty="0">
                <a:latin typeface="Arial" panose="020B0604020202020204" pitchFamily="34" charset="0"/>
                <a:cs typeface="Arial" panose="020B0604020202020204" pitchFamily="34" charset="0"/>
              </a:rPr>
              <a:t>-криминал обично немаат доволно персонал и не се </a:t>
            </a:r>
            <a:r>
              <a:rPr lang="mk-MK" b="1" dirty="0">
                <a:latin typeface="Arial" panose="020B0604020202020204" pitchFamily="34" charset="0"/>
                <a:cs typeface="Arial" panose="020B0604020202020204" pitchFamily="34" charset="0"/>
              </a:rPr>
              <a:t>соодветно обучени/квалификувани</a:t>
            </a:r>
            <a:endParaRPr lang="en-US" b="1" dirty="0">
              <a:latin typeface="Arial" panose="020B0604020202020204" pitchFamily="34" charset="0"/>
              <a:cs typeface="Arial" panose="020B0604020202020204" pitchFamily="34" charset="0"/>
            </a:endParaRPr>
          </a:p>
          <a:p>
            <a:pPr lvl="1">
              <a:lnSpc>
                <a:spcPct val="120000"/>
              </a:lnSpc>
              <a:defRPr/>
            </a:pPr>
            <a:r>
              <a:rPr lang="mk-MK" dirty="0">
                <a:latin typeface="Arial" panose="020B0604020202020204" pitchFamily="34" charset="0"/>
                <a:cs typeface="Arial" panose="020B0604020202020204" pitchFamily="34" charset="0"/>
              </a:rPr>
              <a:t>Употреба на </a:t>
            </a:r>
            <a:r>
              <a:rPr lang="en-US" dirty="0">
                <a:latin typeface="Arial" panose="020B0604020202020204" pitchFamily="34" charset="0"/>
                <a:cs typeface="Arial" panose="020B0604020202020204" pitchFamily="34" charset="0"/>
              </a:rPr>
              <a:t>VPN/</a:t>
            </a:r>
            <a:r>
              <a:rPr lang="mk-MK" dirty="0">
                <a:latin typeface="Arial" panose="020B0604020202020204" pitchFamily="34" charset="0"/>
                <a:cs typeface="Arial" panose="020B0604020202020204" pitchFamily="34" charset="0"/>
              </a:rPr>
              <a:t>приватни тунели за комуникација и прокси сервери/употреба на </a:t>
            </a:r>
            <a:r>
              <a:rPr lang="en-GB" dirty="0">
                <a:latin typeface="Arial" panose="020B0604020202020204" pitchFamily="34" charset="0"/>
                <a:cs typeface="Arial" panose="020B0604020202020204" pitchFamily="34" charset="0"/>
              </a:rPr>
              <a:t>Darknet</a:t>
            </a:r>
            <a:r>
              <a:rPr lang="mk-MK" dirty="0">
                <a:latin typeface="Arial" panose="020B0604020202020204" pitchFamily="34" charset="0"/>
                <a:cs typeface="Arial" panose="020B0604020202020204" pitchFamily="34" charset="0"/>
              </a:rPr>
              <a:t> и виртуелни валути</a:t>
            </a:r>
            <a:endParaRPr lang="en-US" dirty="0">
              <a:latin typeface="Arial" panose="020B0604020202020204" pitchFamily="34" charset="0"/>
              <a:cs typeface="Arial" panose="020B0604020202020204" pitchFamily="34" charset="0"/>
            </a:endParaRPr>
          </a:p>
          <a:p>
            <a:pPr lvl="1">
              <a:lnSpc>
                <a:spcPct val="120000"/>
              </a:lnSpc>
              <a:defRPr/>
            </a:pPr>
            <a:r>
              <a:rPr lang="mk-MK" dirty="0">
                <a:latin typeface="Arial" panose="020B0604020202020204" pitchFamily="34" charset="0"/>
                <a:cs typeface="Arial" panose="020B0604020202020204" pitchFamily="34" charset="0"/>
              </a:rPr>
              <a:t>Разбирање на модус операнди/Докази што треба да се соберат</a:t>
            </a:r>
            <a:endParaRPr lang="en-US" dirty="0">
              <a:latin typeface="Arial" panose="020B0604020202020204" pitchFamily="34" charset="0"/>
              <a:cs typeface="Arial" panose="020B0604020202020204" pitchFamily="34" charset="0"/>
            </a:endParaRPr>
          </a:p>
          <a:p>
            <a:pPr lvl="1">
              <a:lnSpc>
                <a:spcPct val="120000"/>
              </a:lnSpc>
              <a:defRPr/>
            </a:pPr>
            <a:r>
              <a:rPr lang="mk-MK" dirty="0">
                <a:latin typeface="Arial" panose="020B0604020202020204" pitchFamily="34" charset="0"/>
                <a:cs typeface="Arial" panose="020B0604020202020204" pitchFamily="34" charset="0"/>
              </a:rPr>
              <a:t>Истрага на можни форми на организиран криминал наспроти единечен злосторник</a:t>
            </a:r>
            <a:endParaRPr lang="en-US" dirty="0">
              <a:latin typeface="Arial" panose="020B0604020202020204" pitchFamily="34" charset="0"/>
              <a:cs typeface="Arial" panose="020B0604020202020204" pitchFamily="34" charset="0"/>
            </a:endParaRPr>
          </a:p>
          <a:p>
            <a:pPr>
              <a:lnSpc>
                <a:spcPct val="120000"/>
              </a:lnSpc>
              <a:defRPr/>
            </a:pPr>
            <a:endParaRPr lang="en-US" dirty="0">
              <a:latin typeface="Arial" panose="020B0604020202020204" pitchFamily="34" charset="0"/>
              <a:cs typeface="Arial" panose="020B0604020202020204" pitchFamily="34" charset="0"/>
            </a:endParaRPr>
          </a:p>
          <a:p>
            <a:pPr>
              <a:lnSpc>
                <a:spcPct val="120000"/>
              </a:lnSpc>
              <a:defRPr/>
            </a:pPr>
            <a:r>
              <a:rPr lang="mk-MK" b="1" dirty="0">
                <a:latin typeface="Arial" panose="020B0604020202020204" pitchFamily="34" charset="0"/>
                <a:cs typeface="Arial" panose="020B0604020202020204" pitchFamily="34" charset="0"/>
              </a:rPr>
              <a:t>Ограничени технички можности</a:t>
            </a:r>
            <a:r>
              <a:rPr lang="mk-MK" dirty="0">
                <a:latin typeface="Arial" panose="020B0604020202020204" pitchFamily="34" charset="0"/>
                <a:cs typeface="Arial" panose="020B0604020202020204" pitchFamily="34" charset="0"/>
              </a:rPr>
              <a:t> за поддршка на успешна истрага</a:t>
            </a:r>
            <a:endParaRPr lang="en-US" dirty="0">
              <a:latin typeface="Arial" panose="020B0604020202020204" pitchFamily="34" charset="0"/>
              <a:cs typeface="Arial" panose="020B0604020202020204" pitchFamily="34" charset="0"/>
            </a:endParaRPr>
          </a:p>
          <a:p>
            <a:pPr lvl="1">
              <a:lnSpc>
                <a:spcPct val="120000"/>
              </a:lnSpc>
              <a:defRPr/>
            </a:pPr>
            <a:r>
              <a:rPr lang="mk-MK" dirty="0">
                <a:latin typeface="Arial" panose="020B0604020202020204" pitchFamily="34" charset="0"/>
                <a:cs typeface="Arial" panose="020B0604020202020204" pitchFamily="34" charset="0"/>
              </a:rPr>
              <a:t>Застарени форензички лаборатории за податоци/мобилност</a:t>
            </a:r>
            <a:endParaRPr lang="en-US" dirty="0">
              <a:latin typeface="Arial" panose="020B0604020202020204" pitchFamily="34" charset="0"/>
              <a:cs typeface="Arial" panose="020B0604020202020204" pitchFamily="34" charset="0"/>
            </a:endParaRPr>
          </a:p>
          <a:p>
            <a:pPr lvl="1">
              <a:lnSpc>
                <a:spcPct val="120000"/>
              </a:lnSpc>
              <a:defRPr/>
            </a:pPr>
            <a:r>
              <a:rPr lang="mk-MK" dirty="0">
                <a:latin typeface="Arial" panose="020B0604020202020204" pitchFamily="34" charset="0"/>
                <a:cs typeface="Arial" panose="020B0604020202020204" pitchFamily="34" charset="0"/>
              </a:rPr>
              <a:t>Форензика за штетен софтвер</a:t>
            </a:r>
            <a:r>
              <a:rPr lang="en-US" dirty="0">
                <a:latin typeface="Arial" panose="020B0604020202020204" pitchFamily="34" charset="0"/>
                <a:cs typeface="Arial" panose="020B0604020202020204" pitchFamily="34" charset="0"/>
              </a:rPr>
              <a:t> (malware)</a:t>
            </a:r>
            <a:r>
              <a:rPr lang="mk-MK" dirty="0">
                <a:latin typeface="Arial" panose="020B0604020202020204" pitchFamily="34" charset="0"/>
                <a:cs typeface="Arial" panose="020B0604020202020204" pitchFamily="34" charset="0"/>
              </a:rPr>
              <a:t> и можности за обратен инженеринг</a:t>
            </a:r>
            <a:endParaRPr lang="en-US" dirty="0">
              <a:latin typeface="Arial" panose="020B0604020202020204" pitchFamily="34" charset="0"/>
              <a:cs typeface="Arial" panose="020B0604020202020204" pitchFamily="34" charset="0"/>
            </a:endParaRPr>
          </a:p>
          <a:p>
            <a:pPr lvl="1">
              <a:lnSpc>
                <a:spcPct val="120000"/>
              </a:lnSpc>
              <a:defRPr/>
            </a:pPr>
            <a:r>
              <a:rPr lang="mk-MK" dirty="0">
                <a:latin typeface="Arial" panose="020B0604020202020204" pitchFamily="34" charset="0"/>
                <a:cs typeface="Arial" panose="020B0604020202020204" pitchFamily="34" charset="0"/>
              </a:rPr>
              <a:t>Соработка со локални даватели на телекомуникациски услуги</a:t>
            </a:r>
            <a:endParaRPr lang="en-US" dirty="0">
              <a:latin typeface="Arial" panose="020B0604020202020204" pitchFamily="34" charset="0"/>
              <a:cs typeface="Arial" panose="020B0604020202020204" pitchFamily="34" charset="0"/>
            </a:endParaRPr>
          </a:p>
          <a:p>
            <a:pPr>
              <a:lnSpc>
                <a:spcPct val="120000"/>
              </a:lnSpc>
              <a:defRPr/>
            </a:pPr>
            <a:endParaRPr lang="en-US" dirty="0">
              <a:latin typeface="Arial" panose="020B0604020202020204" pitchFamily="34" charset="0"/>
              <a:cs typeface="Arial" panose="020B0604020202020204" pitchFamily="34" charset="0"/>
            </a:endParaRPr>
          </a:p>
          <a:p>
            <a:pPr>
              <a:lnSpc>
                <a:spcPct val="120000"/>
              </a:lnSpc>
              <a:defRPr/>
            </a:pPr>
            <a:r>
              <a:rPr lang="mk-MK" b="1" dirty="0">
                <a:latin typeface="Arial" panose="020B0604020202020204" pitchFamily="34" charset="0"/>
                <a:cs typeface="Arial" panose="020B0604020202020204" pitchFamily="34" charset="0"/>
              </a:rPr>
              <a:t>Меѓународна соработка</a:t>
            </a:r>
            <a:endParaRPr lang="en-US" b="1" dirty="0">
              <a:latin typeface="Arial" panose="020B0604020202020204" pitchFamily="34" charset="0"/>
              <a:cs typeface="Arial" panose="020B0604020202020204" pitchFamily="34" charset="0"/>
            </a:endParaRPr>
          </a:p>
          <a:p>
            <a:pPr lvl="1">
              <a:lnSpc>
                <a:spcPct val="120000"/>
              </a:lnSpc>
              <a:defRPr/>
            </a:pPr>
            <a:r>
              <a:rPr lang="mk-MK" dirty="0">
                <a:latin typeface="Arial" panose="020B0604020202020204" pitchFamily="34" charset="0"/>
                <a:cs typeface="Arial" panose="020B0604020202020204" pitchFamily="34" charset="0"/>
              </a:rPr>
              <a:t>Помеѓу полицијата</a:t>
            </a:r>
            <a:endParaRPr lang="en-US" dirty="0">
              <a:latin typeface="Arial" panose="020B0604020202020204" pitchFamily="34" charset="0"/>
              <a:cs typeface="Arial" panose="020B0604020202020204" pitchFamily="34" charset="0"/>
            </a:endParaRPr>
          </a:p>
          <a:p>
            <a:pPr lvl="1">
              <a:lnSpc>
                <a:spcPct val="120000"/>
              </a:lnSpc>
              <a:defRPr/>
            </a:pPr>
            <a:r>
              <a:rPr lang="mk-MK" dirty="0">
                <a:latin typeface="Arial" panose="020B0604020202020204" pitchFamily="34" charset="0"/>
                <a:cs typeface="Arial" panose="020B0604020202020204" pitchFamily="34" charset="0"/>
              </a:rPr>
              <a:t>Меѓународна судска соработка</a:t>
            </a:r>
            <a:endParaRPr lang="en-US" dirty="0">
              <a:latin typeface="Arial" panose="020B0604020202020204" pitchFamily="34" charset="0"/>
              <a:cs typeface="Arial" panose="020B0604020202020204" pitchFamily="34" charset="0"/>
            </a:endParaRPr>
          </a:p>
          <a:p>
            <a:pPr lvl="1">
              <a:lnSpc>
                <a:spcPct val="120000"/>
              </a:lnSpc>
              <a:defRPr/>
            </a:pPr>
            <a:r>
              <a:rPr lang="mk-MK" dirty="0">
                <a:latin typeface="Arial" panose="020B0604020202020204" pitchFamily="34" charset="0"/>
                <a:cs typeface="Arial" panose="020B0604020202020204" pitchFamily="34" charset="0"/>
              </a:rPr>
              <a:t>Интеракции со големи меѓународни даватели на услуги (друштвени мрежи, итн.)</a:t>
            </a:r>
            <a:endParaRPr lang="en-US" dirty="0">
              <a:latin typeface="Arial" panose="020B0604020202020204" pitchFamily="34" charset="0"/>
              <a:cs typeface="Arial" panose="020B0604020202020204" pitchFamily="34" charset="0"/>
            </a:endParaRPr>
          </a:p>
          <a:p>
            <a:pPr lvl="1">
              <a:lnSpc>
                <a:spcPct val="120000"/>
              </a:lnSpc>
              <a:defRPr/>
            </a:pPr>
            <a:endParaRPr lang="en-U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102A458-CA1A-4B20-8381-FFC894FC070B}"/>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3341126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7</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7</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ontent Placeholder 2">
            <a:extLst>
              <a:ext uri="{FF2B5EF4-FFF2-40B4-BE49-F238E27FC236}">
                <a16:creationId xmlns:a16="http://schemas.microsoft.com/office/drawing/2014/main" id="{5AC8533C-0FEE-4437-BD19-21B88068C45C}"/>
              </a:ext>
            </a:extLst>
          </p:cNvPr>
          <p:cNvSpPr txBox="1">
            <a:spLocks/>
          </p:cNvSpPr>
          <p:nvPr/>
        </p:nvSpPr>
        <p:spPr>
          <a:xfrm>
            <a:off x="323528" y="1340768"/>
            <a:ext cx="8435280" cy="4968552"/>
          </a:xfrm>
          <a:prstGeom prst="rect">
            <a:avLst/>
          </a:prstGeom>
        </p:spPr>
        <p:txBody>
          <a:bodyPr>
            <a:normAutofit fontScale="85000" lnSpcReduction="1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20000"/>
              </a:lnSpc>
              <a:spcBef>
                <a:spcPts val="600"/>
              </a:spcBef>
              <a:spcAft>
                <a:spcPts val="600"/>
              </a:spcAft>
              <a:defRPr/>
            </a:pPr>
            <a:r>
              <a:rPr lang="mk-MK" sz="1800" dirty="0">
                <a:latin typeface="Arial" panose="020B0604020202020204" pitchFamily="34" charset="0"/>
                <a:cs typeface="Arial" panose="020B0604020202020204" pitchFamily="34" charset="0"/>
              </a:rPr>
              <a:t>Доставена за потпишување во ноември 2001 година во Будимпешта</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mk-MK" sz="1800" dirty="0">
                <a:latin typeface="Arial" panose="020B0604020202020204" pitchFamily="34" charset="0"/>
                <a:cs typeface="Arial" panose="020B0604020202020204" pitchFamily="34" charset="0"/>
              </a:rPr>
              <a:t>Проследена од Конвенција на комитетот за </a:t>
            </a:r>
            <a:r>
              <a:rPr lang="mk-MK" sz="1800" dirty="0" err="1">
                <a:latin typeface="Arial" panose="020B0604020202020204" pitchFamily="34" charset="0"/>
                <a:cs typeface="Arial" panose="020B0604020202020204" pitchFamily="34" charset="0"/>
              </a:rPr>
              <a:t>сајбер</a:t>
            </a:r>
            <a:r>
              <a:rPr lang="mk-MK" sz="1800" dirty="0">
                <a:latin typeface="Arial" panose="020B0604020202020204" pitchFamily="34" charset="0"/>
                <a:cs typeface="Arial" panose="020B0604020202020204" pitchFamily="34" charset="0"/>
              </a:rPr>
              <a:t>-криминал </a:t>
            </a:r>
            <a:r>
              <a:rPr lang="en-US" sz="1800" dirty="0">
                <a:latin typeface="Arial" panose="020B0604020202020204" pitchFamily="34" charset="0"/>
                <a:cs typeface="Arial" panose="020B0604020202020204" pitchFamily="34" charset="0"/>
              </a:rPr>
              <a:t>(T-CY) </a:t>
            </a:r>
          </a:p>
          <a:p>
            <a:pPr>
              <a:lnSpc>
                <a:spcPct val="120000"/>
              </a:lnSpc>
              <a:spcBef>
                <a:spcPts val="600"/>
              </a:spcBef>
              <a:spcAft>
                <a:spcPts val="600"/>
              </a:spcAft>
              <a:defRPr/>
            </a:pPr>
            <a:r>
              <a:rPr lang="mk-MK" sz="1800" dirty="0">
                <a:latin typeface="Arial" panose="020B0604020202020204" pitchFamily="34" charset="0"/>
                <a:cs typeface="Arial" panose="020B0604020202020204" pitchFamily="34" charset="0"/>
              </a:rPr>
              <a:t>Отворено за пристапување од која било држава</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mk-MK" sz="1800" dirty="0">
                <a:latin typeface="Arial" panose="020B0604020202020204" pitchFamily="34" charset="0"/>
                <a:cs typeface="Arial" panose="020B0604020202020204" pitchFamily="34" charset="0"/>
              </a:rPr>
              <a:t>Засега, единствениот </a:t>
            </a:r>
            <a:r>
              <a:rPr lang="mk-MK" sz="1800" b="1" dirty="0">
                <a:latin typeface="Arial" panose="020B0604020202020204" pitchFamily="34" charset="0"/>
                <a:cs typeface="Arial" panose="020B0604020202020204" pitchFamily="34" charset="0"/>
              </a:rPr>
              <a:t>меѓународен договор за </a:t>
            </a:r>
            <a:r>
              <a:rPr lang="mk-MK" sz="1800" b="1" dirty="0" err="1">
                <a:latin typeface="Arial" panose="020B0604020202020204" pitchFamily="34" charset="0"/>
                <a:cs typeface="Arial" panose="020B0604020202020204" pitchFamily="34" charset="0"/>
              </a:rPr>
              <a:t>сајбер</a:t>
            </a:r>
            <a:r>
              <a:rPr lang="mk-MK" sz="1800" b="1" dirty="0">
                <a:latin typeface="Arial" panose="020B0604020202020204" pitchFamily="34" charset="0"/>
                <a:cs typeface="Arial" panose="020B0604020202020204" pitchFamily="34" charset="0"/>
              </a:rPr>
              <a:t>-криминал и електронски докази</a:t>
            </a:r>
            <a:endParaRPr lang="en-US" sz="1800" b="1"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mk-MK" sz="1800" dirty="0">
                <a:latin typeface="Arial" panose="020B0604020202020204" pitchFamily="34" charset="0"/>
                <a:cs typeface="Arial" panose="020B0604020202020204" pitchFamily="34" charset="0"/>
              </a:rPr>
              <a:t>Дава неутрално технолошки дефиниции на високо ниво за прекршоци за </a:t>
            </a:r>
            <a:r>
              <a:rPr lang="mk-MK" sz="1800" dirty="0" err="1">
                <a:latin typeface="Arial" panose="020B0604020202020204" pitchFamily="34" charset="0"/>
                <a:cs typeface="Arial" panose="020B0604020202020204" pitchFamily="34" charset="0"/>
              </a:rPr>
              <a:t>сајбер</a:t>
            </a:r>
            <a:r>
              <a:rPr lang="mk-MK" sz="1800" dirty="0">
                <a:latin typeface="Arial" panose="020B0604020202020204" pitchFamily="34" charset="0"/>
                <a:cs typeface="Arial" panose="020B0604020202020204" pitchFamily="34" charset="0"/>
              </a:rPr>
              <a:t>-криминал  </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mk-MK" sz="1800" dirty="0">
                <a:latin typeface="Arial" panose="020B0604020202020204" pitchFamily="34" charset="0"/>
                <a:cs typeface="Arial" panose="020B0604020202020204" pitchFamily="34" charset="0"/>
              </a:rPr>
              <a:t>Поставува стандардни процедури за истрага и гонење на национално ниво и ги дава релевантните обврски на засегнатите страни</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mk-MK" sz="1800" dirty="0">
                <a:latin typeface="Arial" panose="020B0604020202020204" pitchFamily="34" charset="0"/>
                <a:cs typeface="Arial" panose="020B0604020202020204" pitchFamily="34" charset="0"/>
              </a:rPr>
              <a:t>Ги дефинира процесните одредби за меѓународна соработка, помеѓу полицијата и правосудните органи</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mk-MK" sz="1800" dirty="0">
                <a:latin typeface="Arial" panose="020B0604020202020204" pitchFamily="34" charset="0"/>
                <a:cs typeface="Arial" panose="020B0604020202020204" pitchFamily="34" charset="0"/>
              </a:rPr>
              <a:t>Овозможува услови и заштитни мерки за исполнување на владеењето на правото</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en-US" sz="1800" dirty="0">
                <a:latin typeface="Arial" panose="020B0604020202020204" pitchFamily="34" charset="0"/>
                <a:cs typeface="Arial" panose="020B0604020202020204" pitchFamily="34" charset="0"/>
              </a:rPr>
              <a:t>T-CY</a:t>
            </a:r>
            <a:r>
              <a:rPr lang="mk-MK" sz="1800" dirty="0">
                <a:latin typeface="Arial" panose="020B0604020202020204" pitchFamily="34" charset="0"/>
                <a:cs typeface="Arial" panose="020B0604020202020204" pitchFamily="34" charset="0"/>
              </a:rPr>
              <a:t> ги објавува</a:t>
            </a:r>
            <a:r>
              <a:rPr lang="en-US" sz="1800" dirty="0">
                <a:latin typeface="Arial" panose="020B0604020202020204" pitchFamily="34" charset="0"/>
                <a:cs typeface="Arial" panose="020B0604020202020204" pitchFamily="34" charset="0"/>
              </a:rPr>
              <a:t> </a:t>
            </a:r>
            <a:r>
              <a:rPr lang="mk-MK" sz="1800" b="1" dirty="0">
                <a:latin typeface="Arial" panose="020B0604020202020204" pitchFamily="34" charset="0"/>
                <a:cs typeface="Arial" panose="020B0604020202020204" pitchFamily="34" charset="0"/>
              </a:rPr>
              <a:t>белешките за упатства </a:t>
            </a:r>
            <a:r>
              <a:rPr lang="mk-MK" sz="1800" dirty="0">
                <a:latin typeface="Arial" panose="020B0604020202020204" pitchFamily="34" charset="0"/>
                <a:cs typeface="Arial" panose="020B0604020202020204" pitchFamily="34" charset="0"/>
              </a:rPr>
              <a:t>за толкување на одредбите од КОБ</a:t>
            </a:r>
            <a:r>
              <a:rPr lang="en-US" sz="1800" dirty="0">
                <a:latin typeface="Arial" panose="020B0604020202020204" pitchFamily="34" charset="0"/>
                <a:cs typeface="Arial" panose="020B0604020202020204" pitchFamily="34" charset="0"/>
              </a:rPr>
              <a:t> </a:t>
            </a:r>
            <a:r>
              <a:rPr lang="mk-MK" sz="1800" dirty="0">
                <a:latin typeface="Arial" panose="020B0604020202020204" pitchFamily="34" charset="0"/>
                <a:cs typeface="Arial" panose="020B0604020202020204" pitchFamily="34" charset="0"/>
              </a:rPr>
              <a:t>во светло на нови закани и нови технолошки парадигми</a:t>
            </a:r>
            <a:endParaRPr lang="en-US" sz="18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7D1578F7-23B3-4DBF-9300-A54FEA4651C1}"/>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2600" b="1" dirty="0">
                <a:solidFill>
                  <a:schemeClr val="bg1"/>
                </a:solidFill>
                <a:latin typeface="Arial" panose="020B0604020202020204" pitchFamily="34" charset="0"/>
                <a:cs typeface="Arial" panose="020B0604020202020204" pitchFamily="34" charset="0"/>
              </a:rPr>
              <a:t>Конвенција на Совет на Европа за </a:t>
            </a:r>
            <a:r>
              <a:rPr lang="mk-MK" sz="2600" b="1" dirty="0" err="1">
                <a:solidFill>
                  <a:schemeClr val="bg1"/>
                </a:solidFill>
                <a:latin typeface="Arial" panose="020B0604020202020204" pitchFamily="34" charset="0"/>
                <a:cs typeface="Arial" panose="020B0604020202020204" pitchFamily="34" charset="0"/>
              </a:rPr>
              <a:t>сајбер</a:t>
            </a:r>
            <a:r>
              <a:rPr lang="mk-MK" sz="2600" b="1" dirty="0">
                <a:solidFill>
                  <a:schemeClr val="bg1"/>
                </a:solidFill>
                <a:latin typeface="Arial" panose="020B0604020202020204" pitchFamily="34" charset="0"/>
                <a:cs typeface="Arial" panose="020B0604020202020204" pitchFamily="34" charset="0"/>
              </a:rPr>
              <a:t>-криминал</a:t>
            </a:r>
          </a:p>
          <a:p>
            <a:pPr algn="r"/>
            <a:r>
              <a:rPr lang="mk-MK" sz="2600" b="1" dirty="0">
                <a:solidFill>
                  <a:schemeClr val="bg1"/>
                </a:solidFill>
                <a:latin typeface="Arial" panose="020B0604020202020204" pitchFamily="34" charset="0"/>
                <a:cs typeface="Arial" panose="020B0604020202020204" pitchFamily="34" charset="0"/>
              </a:rPr>
              <a:t>Конвенција од Будимпешта</a:t>
            </a:r>
            <a:endParaRPr lang="en-US" sz="2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9789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8</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8</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latin typeface="Arial" panose="020B0604020202020204" pitchFamily="34" charset="0"/>
                <a:cs typeface="Arial" panose="020B0604020202020204" pitchFamily="34" charset="0"/>
              </a:rPr>
              <a:t>Досег на Конвенцијата од Будимпешта</a:t>
            </a:r>
            <a:endParaRPr lang="en-US" sz="32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5507052-E3E9-4B96-AA52-2E8414B2C194}"/>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156" name="TextBox 143">
            <a:extLst>
              <a:ext uri="{FF2B5EF4-FFF2-40B4-BE49-F238E27FC236}">
                <a16:creationId xmlns:a16="http://schemas.microsoft.com/office/drawing/2014/main" id="{A5535D03-9713-4021-9030-D1C1FD4C4F57}"/>
              </a:ext>
            </a:extLst>
          </p:cNvPr>
          <p:cNvSpPr txBox="1">
            <a:spLocks noChangeArrowheads="1"/>
          </p:cNvSpPr>
          <p:nvPr/>
        </p:nvSpPr>
        <p:spPr bwMode="auto">
          <a:xfrm>
            <a:off x="288131" y="3622221"/>
            <a:ext cx="21955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en-GB" sz="4800" b="1" dirty="0">
                <a:latin typeface="Verdana" charset="0"/>
                <a:cs typeface="Verdana" charset="0"/>
              </a:rPr>
              <a:t>130</a:t>
            </a:r>
            <a:r>
              <a:rPr lang="en-GB" sz="4000" b="1" dirty="0">
                <a:latin typeface="Verdana" charset="0"/>
                <a:cs typeface="Verdana" charset="0"/>
              </a:rPr>
              <a:t>+</a:t>
            </a:r>
          </a:p>
        </p:txBody>
      </p:sp>
      <p:grpSp>
        <p:nvGrpSpPr>
          <p:cNvPr id="157" name="Group 156">
            <a:extLst>
              <a:ext uri="{FF2B5EF4-FFF2-40B4-BE49-F238E27FC236}">
                <a16:creationId xmlns:a16="http://schemas.microsoft.com/office/drawing/2014/main" id="{7043C83C-872A-4F02-96A3-FB00C5BE0ADB}"/>
              </a:ext>
            </a:extLst>
          </p:cNvPr>
          <p:cNvGrpSpPr>
            <a:grpSpLocks/>
          </p:cNvGrpSpPr>
          <p:nvPr/>
        </p:nvGrpSpPr>
        <p:grpSpPr bwMode="auto">
          <a:xfrm>
            <a:off x="359569" y="1180646"/>
            <a:ext cx="8424862" cy="3757613"/>
            <a:chOff x="-30650" y="0"/>
            <a:chExt cx="9372924" cy="4653136"/>
          </a:xfrm>
        </p:grpSpPr>
        <p:pic>
          <p:nvPicPr>
            <p:cNvPr id="158" name="Picture 157">
              <a:extLst>
                <a:ext uri="{FF2B5EF4-FFF2-40B4-BE49-F238E27FC236}">
                  <a16:creationId xmlns:a16="http://schemas.microsoft.com/office/drawing/2014/main" id="{11027F92-9876-4FBD-8219-33B781259BA1}"/>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0650" y="0"/>
              <a:ext cx="9372924" cy="4653136"/>
            </a:xfrm>
            <a:prstGeom prst="rect">
              <a:avLst/>
            </a:prstGeom>
            <a:solidFill>
              <a:srgbClr val="FFFFFF"/>
            </a:solidFill>
            <a:ln w="3175">
              <a:solidFill>
                <a:schemeClr val="tx1"/>
              </a:solidFill>
              <a:miter lim="800000"/>
              <a:headEnd/>
              <a:tailEnd/>
            </a:ln>
          </p:spPr>
        </p:pic>
        <p:sp>
          <p:nvSpPr>
            <p:cNvPr id="159" name="Oval 158">
              <a:extLst>
                <a:ext uri="{FF2B5EF4-FFF2-40B4-BE49-F238E27FC236}">
                  <a16:creationId xmlns:a16="http://schemas.microsoft.com/office/drawing/2014/main" id="{C2F5ED15-F71B-42C0-822A-78F3D5924E2E}"/>
                </a:ext>
              </a:extLst>
            </p:cNvPr>
            <p:cNvSpPr/>
            <p:nvPr/>
          </p:nvSpPr>
          <p:spPr>
            <a:xfrm>
              <a:off x="3741833" y="1262067"/>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0" name="Oval 159">
              <a:extLst>
                <a:ext uri="{FF2B5EF4-FFF2-40B4-BE49-F238E27FC236}">
                  <a16:creationId xmlns:a16="http://schemas.microsoft.com/office/drawing/2014/main" id="{D36570DD-D6AE-4E5B-8312-AEB4FACC358F}"/>
                </a:ext>
              </a:extLst>
            </p:cNvPr>
            <p:cNvSpPr/>
            <p:nvPr/>
          </p:nvSpPr>
          <p:spPr>
            <a:xfrm>
              <a:off x="3563452" y="1299419"/>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1" name="Oval 160">
              <a:extLst>
                <a:ext uri="{FF2B5EF4-FFF2-40B4-BE49-F238E27FC236}">
                  <a16:creationId xmlns:a16="http://schemas.microsoft.com/office/drawing/2014/main" id="{65D89256-677E-427A-9B8C-2B2C1D952EE7}"/>
                </a:ext>
              </a:extLst>
            </p:cNvPr>
            <p:cNvSpPr/>
            <p:nvPr/>
          </p:nvSpPr>
          <p:spPr>
            <a:xfrm>
              <a:off x="3860164" y="105368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2" name="Oval 161">
              <a:extLst>
                <a:ext uri="{FF2B5EF4-FFF2-40B4-BE49-F238E27FC236}">
                  <a16:creationId xmlns:a16="http://schemas.microsoft.com/office/drawing/2014/main" id="{452BFF0E-B8D5-4B41-8ABC-7A662B9BA1F6}"/>
                </a:ext>
              </a:extLst>
            </p:cNvPr>
            <p:cNvSpPr/>
            <p:nvPr/>
          </p:nvSpPr>
          <p:spPr>
            <a:xfrm>
              <a:off x="4087997" y="1171639"/>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3" name="Oval 162">
              <a:extLst>
                <a:ext uri="{FF2B5EF4-FFF2-40B4-BE49-F238E27FC236}">
                  <a16:creationId xmlns:a16="http://schemas.microsoft.com/office/drawing/2014/main" id="{4E9CE6FA-12B8-4553-BDE2-CBE3B0DFAFFE}"/>
                </a:ext>
              </a:extLst>
            </p:cNvPr>
            <p:cNvSpPr/>
            <p:nvPr/>
          </p:nvSpPr>
          <p:spPr>
            <a:xfrm>
              <a:off x="3743599" y="837446"/>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4" name="Oval 163">
              <a:extLst>
                <a:ext uri="{FF2B5EF4-FFF2-40B4-BE49-F238E27FC236}">
                  <a16:creationId xmlns:a16="http://schemas.microsoft.com/office/drawing/2014/main" id="{5249D32B-5A60-436A-AE92-FE42CD89934C}"/>
                </a:ext>
              </a:extLst>
            </p:cNvPr>
            <p:cNvSpPr/>
            <p:nvPr/>
          </p:nvSpPr>
          <p:spPr>
            <a:xfrm>
              <a:off x="3420395" y="548469"/>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5" name="Oval 164">
              <a:extLst>
                <a:ext uri="{FF2B5EF4-FFF2-40B4-BE49-F238E27FC236}">
                  <a16:creationId xmlns:a16="http://schemas.microsoft.com/office/drawing/2014/main" id="{05F839AB-D44E-49B6-A781-A2F8723F36E5}"/>
                </a:ext>
              </a:extLst>
            </p:cNvPr>
            <p:cNvSpPr/>
            <p:nvPr/>
          </p:nvSpPr>
          <p:spPr>
            <a:xfrm>
              <a:off x="3923745" y="908217"/>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6" name="Oval 165">
              <a:extLst>
                <a:ext uri="{FF2B5EF4-FFF2-40B4-BE49-F238E27FC236}">
                  <a16:creationId xmlns:a16="http://schemas.microsoft.com/office/drawing/2014/main" id="{00BAD024-8482-4A55-A269-F463A1CC0870}"/>
                </a:ext>
              </a:extLst>
            </p:cNvPr>
            <p:cNvSpPr/>
            <p:nvPr/>
          </p:nvSpPr>
          <p:spPr>
            <a:xfrm>
              <a:off x="3895487" y="94556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7" name="Oval 166">
              <a:extLst>
                <a:ext uri="{FF2B5EF4-FFF2-40B4-BE49-F238E27FC236}">
                  <a16:creationId xmlns:a16="http://schemas.microsoft.com/office/drawing/2014/main" id="{3FE8050C-D7E7-4AE3-8777-F654A480DD33}"/>
                </a:ext>
              </a:extLst>
            </p:cNvPr>
            <p:cNvSpPr/>
            <p:nvPr/>
          </p:nvSpPr>
          <p:spPr>
            <a:xfrm>
              <a:off x="4042077" y="908217"/>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8" name="Oval 167">
              <a:extLst>
                <a:ext uri="{FF2B5EF4-FFF2-40B4-BE49-F238E27FC236}">
                  <a16:creationId xmlns:a16="http://schemas.microsoft.com/office/drawing/2014/main" id="{242904D1-A265-4403-9270-70CAF535952A}"/>
                </a:ext>
              </a:extLst>
            </p:cNvPr>
            <p:cNvSpPr/>
            <p:nvPr/>
          </p:nvSpPr>
          <p:spPr>
            <a:xfrm>
              <a:off x="3996158" y="1057620"/>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9" name="Oval 168">
              <a:extLst>
                <a:ext uri="{FF2B5EF4-FFF2-40B4-BE49-F238E27FC236}">
                  <a16:creationId xmlns:a16="http://schemas.microsoft.com/office/drawing/2014/main" id="{19628BD1-A68E-4421-BAD0-2248EC6A8CFF}"/>
                </a:ext>
              </a:extLst>
            </p:cNvPr>
            <p:cNvSpPr/>
            <p:nvPr/>
          </p:nvSpPr>
          <p:spPr>
            <a:xfrm>
              <a:off x="4619606" y="1016338"/>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0" name="Oval 169">
              <a:extLst>
                <a:ext uri="{FF2B5EF4-FFF2-40B4-BE49-F238E27FC236}">
                  <a16:creationId xmlns:a16="http://schemas.microsoft.com/office/drawing/2014/main" id="{F173A920-8C4B-4F83-95F1-C17EC6A93014}"/>
                </a:ext>
              </a:extLst>
            </p:cNvPr>
            <p:cNvSpPr/>
            <p:nvPr/>
          </p:nvSpPr>
          <p:spPr>
            <a:xfrm>
              <a:off x="5004625" y="1267965"/>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1" name="Oval 170">
              <a:extLst>
                <a:ext uri="{FF2B5EF4-FFF2-40B4-BE49-F238E27FC236}">
                  <a16:creationId xmlns:a16="http://schemas.microsoft.com/office/drawing/2014/main" id="{2E7F794E-3AE4-4F5D-A6EB-3956BA73C203}"/>
                </a:ext>
              </a:extLst>
            </p:cNvPr>
            <p:cNvSpPr/>
            <p:nvPr/>
          </p:nvSpPr>
          <p:spPr>
            <a:xfrm>
              <a:off x="4859801" y="1197195"/>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2" name="Oval 171">
              <a:extLst>
                <a:ext uri="{FF2B5EF4-FFF2-40B4-BE49-F238E27FC236}">
                  <a16:creationId xmlns:a16="http://schemas.microsoft.com/office/drawing/2014/main" id="{593FB721-CA4F-43AF-9577-DA9375A622B5}"/>
                </a:ext>
              </a:extLst>
            </p:cNvPr>
            <p:cNvSpPr/>
            <p:nvPr/>
          </p:nvSpPr>
          <p:spPr>
            <a:xfrm>
              <a:off x="4932214" y="1244375"/>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3" name="Oval 172">
              <a:extLst>
                <a:ext uri="{FF2B5EF4-FFF2-40B4-BE49-F238E27FC236}">
                  <a16:creationId xmlns:a16="http://schemas.microsoft.com/office/drawing/2014/main" id="{780D759C-52C6-496F-9AF5-19DEAFAAB1D8}"/>
                </a:ext>
              </a:extLst>
            </p:cNvPr>
            <p:cNvSpPr/>
            <p:nvPr/>
          </p:nvSpPr>
          <p:spPr>
            <a:xfrm>
              <a:off x="4428862" y="1100869"/>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4" name="Oval 173">
              <a:extLst>
                <a:ext uri="{FF2B5EF4-FFF2-40B4-BE49-F238E27FC236}">
                  <a16:creationId xmlns:a16="http://schemas.microsoft.com/office/drawing/2014/main" id="{74F0134B-4CA7-4392-853C-BDD9AD10DF59}"/>
                </a:ext>
              </a:extLst>
            </p:cNvPr>
            <p:cNvSpPr/>
            <p:nvPr/>
          </p:nvSpPr>
          <p:spPr>
            <a:xfrm>
              <a:off x="4497742" y="1059587"/>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5" name="Oval 174">
              <a:extLst>
                <a:ext uri="{FF2B5EF4-FFF2-40B4-BE49-F238E27FC236}">
                  <a16:creationId xmlns:a16="http://schemas.microsoft.com/office/drawing/2014/main" id="{DC04ACF4-5592-4959-ABCB-376280A5A21A}"/>
                </a:ext>
              </a:extLst>
            </p:cNvPr>
            <p:cNvSpPr/>
            <p:nvPr/>
          </p:nvSpPr>
          <p:spPr>
            <a:xfrm>
              <a:off x="4421798" y="1195229"/>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6" name="Oval 175">
              <a:extLst>
                <a:ext uri="{FF2B5EF4-FFF2-40B4-BE49-F238E27FC236}">
                  <a16:creationId xmlns:a16="http://schemas.microsoft.com/office/drawing/2014/main" id="{FCE994D3-7F9F-4562-86F6-260E807F9E45}"/>
                </a:ext>
              </a:extLst>
            </p:cNvPr>
            <p:cNvSpPr/>
            <p:nvPr/>
          </p:nvSpPr>
          <p:spPr>
            <a:xfrm>
              <a:off x="4349386" y="1224717"/>
              <a:ext cx="72411"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7" name="Oval 176">
              <a:extLst>
                <a:ext uri="{FF2B5EF4-FFF2-40B4-BE49-F238E27FC236}">
                  <a16:creationId xmlns:a16="http://schemas.microsoft.com/office/drawing/2014/main" id="{352B21C2-93D4-48D3-87BA-77CC793ED829}"/>
                </a:ext>
              </a:extLst>
            </p:cNvPr>
            <p:cNvSpPr/>
            <p:nvPr/>
          </p:nvSpPr>
          <p:spPr>
            <a:xfrm>
              <a:off x="4211627" y="1136254"/>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8" name="Oval 177">
              <a:extLst>
                <a:ext uri="{FF2B5EF4-FFF2-40B4-BE49-F238E27FC236}">
                  <a16:creationId xmlns:a16="http://schemas.microsoft.com/office/drawing/2014/main" id="{067B3CE4-2737-4878-800D-62E1B5FD8A91}"/>
                </a:ext>
              </a:extLst>
            </p:cNvPr>
            <p:cNvSpPr/>
            <p:nvPr/>
          </p:nvSpPr>
          <p:spPr>
            <a:xfrm>
              <a:off x="4148046" y="1093005"/>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9" name="Oval 178">
              <a:extLst>
                <a:ext uri="{FF2B5EF4-FFF2-40B4-BE49-F238E27FC236}">
                  <a16:creationId xmlns:a16="http://schemas.microsoft.com/office/drawing/2014/main" id="{0081E758-3FC5-4875-BCAC-DE9412B9CD40}"/>
                </a:ext>
              </a:extLst>
            </p:cNvPr>
            <p:cNvSpPr/>
            <p:nvPr/>
          </p:nvSpPr>
          <p:spPr>
            <a:xfrm>
              <a:off x="4314063" y="1144117"/>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0" name="Oval 179">
              <a:extLst>
                <a:ext uri="{FF2B5EF4-FFF2-40B4-BE49-F238E27FC236}">
                  <a16:creationId xmlns:a16="http://schemas.microsoft.com/office/drawing/2014/main" id="{5279ACDB-35B6-440B-80A7-CCABD651C0BC}"/>
                </a:ext>
              </a:extLst>
            </p:cNvPr>
            <p:cNvSpPr/>
            <p:nvPr/>
          </p:nvSpPr>
          <p:spPr>
            <a:xfrm>
              <a:off x="4125086" y="1051723"/>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1" name="Oval 180">
              <a:extLst>
                <a:ext uri="{FF2B5EF4-FFF2-40B4-BE49-F238E27FC236}">
                  <a16:creationId xmlns:a16="http://schemas.microsoft.com/office/drawing/2014/main" id="{34486118-0FAE-4D31-84DE-2C89AF205569}"/>
                </a:ext>
              </a:extLst>
            </p:cNvPr>
            <p:cNvSpPr/>
            <p:nvPr/>
          </p:nvSpPr>
          <p:spPr>
            <a:xfrm>
              <a:off x="4276974" y="992748"/>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2" name="Oval 181">
              <a:extLst>
                <a:ext uri="{FF2B5EF4-FFF2-40B4-BE49-F238E27FC236}">
                  <a16:creationId xmlns:a16="http://schemas.microsoft.com/office/drawing/2014/main" id="{4B845411-5474-4EF1-A60F-DF4EC802FAD3}"/>
                </a:ext>
              </a:extLst>
            </p:cNvPr>
            <p:cNvSpPr/>
            <p:nvPr/>
          </p:nvSpPr>
          <p:spPr>
            <a:xfrm>
              <a:off x="4276974" y="105368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3" name="Oval 182">
              <a:extLst>
                <a:ext uri="{FF2B5EF4-FFF2-40B4-BE49-F238E27FC236}">
                  <a16:creationId xmlns:a16="http://schemas.microsoft.com/office/drawing/2014/main" id="{C570A16D-AEFF-441C-9205-2238004B7BA4}"/>
                </a:ext>
              </a:extLst>
            </p:cNvPr>
            <p:cNvSpPr/>
            <p:nvPr/>
          </p:nvSpPr>
          <p:spPr>
            <a:xfrm>
              <a:off x="4268144" y="1189332"/>
              <a:ext cx="72411"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4" name="Oval 183">
              <a:extLst>
                <a:ext uri="{FF2B5EF4-FFF2-40B4-BE49-F238E27FC236}">
                  <a16:creationId xmlns:a16="http://schemas.microsoft.com/office/drawing/2014/main" id="{5BFEA4C7-67D0-4081-8B83-35C54FC03EC7}"/>
                </a:ext>
              </a:extLst>
            </p:cNvPr>
            <p:cNvSpPr/>
            <p:nvPr/>
          </p:nvSpPr>
          <p:spPr>
            <a:xfrm>
              <a:off x="4308764" y="1244375"/>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5" name="Oval 184">
              <a:extLst>
                <a:ext uri="{FF2B5EF4-FFF2-40B4-BE49-F238E27FC236}">
                  <a16:creationId xmlns:a16="http://schemas.microsoft.com/office/drawing/2014/main" id="{F2339610-1A1E-40EC-841B-DB483466A58D}"/>
                </a:ext>
              </a:extLst>
            </p:cNvPr>
            <p:cNvSpPr/>
            <p:nvPr/>
          </p:nvSpPr>
          <p:spPr>
            <a:xfrm>
              <a:off x="4020884" y="621204"/>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6" name="Oval 185">
              <a:extLst>
                <a:ext uri="{FF2B5EF4-FFF2-40B4-BE49-F238E27FC236}">
                  <a16:creationId xmlns:a16="http://schemas.microsoft.com/office/drawing/2014/main" id="{6D577286-A7EC-450E-B284-690D1888E1DB}"/>
                </a:ext>
              </a:extLst>
            </p:cNvPr>
            <p:cNvSpPr/>
            <p:nvPr/>
          </p:nvSpPr>
          <p:spPr>
            <a:xfrm>
              <a:off x="4386475" y="613341"/>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7" name="Oval 186">
              <a:extLst>
                <a:ext uri="{FF2B5EF4-FFF2-40B4-BE49-F238E27FC236}">
                  <a16:creationId xmlns:a16="http://schemas.microsoft.com/office/drawing/2014/main" id="{801D04DA-9B60-418B-841B-9E617CC0A1F3}"/>
                </a:ext>
              </a:extLst>
            </p:cNvPr>
            <p:cNvSpPr/>
            <p:nvPr/>
          </p:nvSpPr>
          <p:spPr>
            <a:xfrm>
              <a:off x="4391774" y="699838"/>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8" name="Oval 187">
              <a:extLst>
                <a:ext uri="{FF2B5EF4-FFF2-40B4-BE49-F238E27FC236}">
                  <a16:creationId xmlns:a16="http://schemas.microsoft.com/office/drawing/2014/main" id="{A50D4ADD-62F4-46DE-B04A-4606EB08E150}"/>
                </a:ext>
              </a:extLst>
            </p:cNvPr>
            <p:cNvSpPr/>
            <p:nvPr/>
          </p:nvSpPr>
          <p:spPr>
            <a:xfrm>
              <a:off x="4388242" y="760779"/>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9" name="Oval 188">
              <a:extLst>
                <a:ext uri="{FF2B5EF4-FFF2-40B4-BE49-F238E27FC236}">
                  <a16:creationId xmlns:a16="http://schemas.microsoft.com/office/drawing/2014/main" id="{78758E1A-5BA1-4663-8A1A-4FEE89815763}"/>
                </a:ext>
              </a:extLst>
            </p:cNvPr>
            <p:cNvSpPr/>
            <p:nvPr/>
          </p:nvSpPr>
          <p:spPr>
            <a:xfrm>
              <a:off x="4342322" y="780438"/>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0" name="Oval 189">
              <a:extLst>
                <a:ext uri="{FF2B5EF4-FFF2-40B4-BE49-F238E27FC236}">
                  <a16:creationId xmlns:a16="http://schemas.microsoft.com/office/drawing/2014/main" id="{E8942A67-DA12-4581-A0B3-2FA6FDB7CB3F}"/>
                </a:ext>
              </a:extLst>
            </p:cNvPr>
            <p:cNvSpPr/>
            <p:nvPr/>
          </p:nvSpPr>
          <p:spPr>
            <a:xfrm>
              <a:off x="4020884" y="770608"/>
              <a:ext cx="70646"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1" name="Oval 190">
              <a:extLst>
                <a:ext uri="{FF2B5EF4-FFF2-40B4-BE49-F238E27FC236}">
                  <a16:creationId xmlns:a16="http://schemas.microsoft.com/office/drawing/2014/main" id="{51AA2C41-9A09-4697-AF84-0554C481D576}"/>
                </a:ext>
              </a:extLst>
            </p:cNvPr>
            <p:cNvSpPr/>
            <p:nvPr/>
          </p:nvSpPr>
          <p:spPr>
            <a:xfrm>
              <a:off x="4254015" y="872831"/>
              <a:ext cx="70646"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2" name="Oval 191">
              <a:extLst>
                <a:ext uri="{FF2B5EF4-FFF2-40B4-BE49-F238E27FC236}">
                  <a16:creationId xmlns:a16="http://schemas.microsoft.com/office/drawing/2014/main" id="{2B5A8CE7-9E8A-408A-9AF0-E9B480D5262C}"/>
                </a:ext>
              </a:extLst>
            </p:cNvPr>
            <p:cNvSpPr/>
            <p:nvPr/>
          </p:nvSpPr>
          <p:spPr>
            <a:xfrm>
              <a:off x="4163941" y="957363"/>
              <a:ext cx="72412"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3" name="Oval 192">
              <a:extLst>
                <a:ext uri="{FF2B5EF4-FFF2-40B4-BE49-F238E27FC236}">
                  <a16:creationId xmlns:a16="http://schemas.microsoft.com/office/drawing/2014/main" id="{F1D749C4-79C1-431B-9075-110CFB7EC734}"/>
                </a:ext>
              </a:extLst>
            </p:cNvPr>
            <p:cNvSpPr/>
            <p:nvPr/>
          </p:nvSpPr>
          <p:spPr>
            <a:xfrm>
              <a:off x="4148046" y="648726"/>
              <a:ext cx="72411" cy="72737"/>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4" name="Oval 193">
              <a:extLst>
                <a:ext uri="{FF2B5EF4-FFF2-40B4-BE49-F238E27FC236}">
                  <a16:creationId xmlns:a16="http://schemas.microsoft.com/office/drawing/2014/main" id="{E74515D5-B53D-4B1A-8462-F60D4D9E26EC}"/>
                </a:ext>
              </a:extLst>
            </p:cNvPr>
            <p:cNvSpPr/>
            <p:nvPr/>
          </p:nvSpPr>
          <p:spPr>
            <a:xfrm>
              <a:off x="3600541" y="870866"/>
              <a:ext cx="70646" cy="72735"/>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5" name="Oval 194">
              <a:extLst>
                <a:ext uri="{FF2B5EF4-FFF2-40B4-BE49-F238E27FC236}">
                  <a16:creationId xmlns:a16="http://schemas.microsoft.com/office/drawing/2014/main" id="{DEDA2E91-F147-4F07-9850-EA5F5ACC56D1}"/>
                </a:ext>
              </a:extLst>
            </p:cNvPr>
            <p:cNvSpPr/>
            <p:nvPr/>
          </p:nvSpPr>
          <p:spPr>
            <a:xfrm>
              <a:off x="4658461" y="1317111"/>
              <a:ext cx="70646" cy="70770"/>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6" name="Oval 195">
              <a:extLst>
                <a:ext uri="{FF2B5EF4-FFF2-40B4-BE49-F238E27FC236}">
                  <a16:creationId xmlns:a16="http://schemas.microsoft.com/office/drawing/2014/main" id="{DA8CC775-95E3-4B5E-AA82-5B14E763D4D6}"/>
                </a:ext>
              </a:extLst>
            </p:cNvPr>
            <p:cNvSpPr/>
            <p:nvPr/>
          </p:nvSpPr>
          <p:spPr>
            <a:xfrm>
              <a:off x="1115577" y="1317111"/>
              <a:ext cx="72412" cy="70770"/>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7" name="Oval 196">
              <a:extLst>
                <a:ext uri="{FF2B5EF4-FFF2-40B4-BE49-F238E27FC236}">
                  <a16:creationId xmlns:a16="http://schemas.microsoft.com/office/drawing/2014/main" id="{56C9C345-C095-47A9-8A50-A7A146FC9B18}"/>
                </a:ext>
              </a:extLst>
            </p:cNvPr>
            <p:cNvSpPr/>
            <p:nvPr/>
          </p:nvSpPr>
          <p:spPr>
            <a:xfrm>
              <a:off x="1763752" y="1989427"/>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8" name="Oval 197">
              <a:extLst>
                <a:ext uri="{FF2B5EF4-FFF2-40B4-BE49-F238E27FC236}">
                  <a16:creationId xmlns:a16="http://schemas.microsoft.com/office/drawing/2014/main" id="{43D861C6-CA75-4711-A5C0-2330F682FFDA}"/>
                </a:ext>
              </a:extLst>
            </p:cNvPr>
            <p:cNvSpPr/>
            <p:nvPr/>
          </p:nvSpPr>
          <p:spPr>
            <a:xfrm>
              <a:off x="7452500" y="1413437"/>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9" name="Oval 198">
              <a:extLst>
                <a:ext uri="{FF2B5EF4-FFF2-40B4-BE49-F238E27FC236}">
                  <a16:creationId xmlns:a16="http://schemas.microsoft.com/office/drawing/2014/main" id="{947AC189-0954-4535-A736-7868DAD0AAA0}"/>
                </a:ext>
              </a:extLst>
            </p:cNvPr>
            <p:cNvSpPr/>
            <p:nvPr/>
          </p:nvSpPr>
          <p:spPr>
            <a:xfrm>
              <a:off x="7480759" y="3357649"/>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0" name="Oval 199">
              <a:extLst>
                <a:ext uri="{FF2B5EF4-FFF2-40B4-BE49-F238E27FC236}">
                  <a16:creationId xmlns:a16="http://schemas.microsoft.com/office/drawing/2014/main" id="{357F1B48-A5E0-44C8-855F-332A8C4D0F3C}"/>
                </a:ext>
              </a:extLst>
            </p:cNvPr>
            <p:cNvSpPr/>
            <p:nvPr/>
          </p:nvSpPr>
          <p:spPr>
            <a:xfrm>
              <a:off x="4428862" y="3501156"/>
              <a:ext cx="70646" cy="72735"/>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1" name="Oval 200">
              <a:extLst>
                <a:ext uri="{FF2B5EF4-FFF2-40B4-BE49-F238E27FC236}">
                  <a16:creationId xmlns:a16="http://schemas.microsoft.com/office/drawing/2014/main" id="{E3EB9187-1E46-4444-86D2-93BA2246E610}"/>
                </a:ext>
              </a:extLst>
            </p:cNvPr>
            <p:cNvSpPr/>
            <p:nvPr/>
          </p:nvSpPr>
          <p:spPr>
            <a:xfrm>
              <a:off x="1260400" y="796164"/>
              <a:ext cx="70646" cy="72735"/>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2" name="Oval 201">
              <a:extLst>
                <a:ext uri="{FF2B5EF4-FFF2-40B4-BE49-F238E27FC236}">
                  <a16:creationId xmlns:a16="http://schemas.microsoft.com/office/drawing/2014/main" id="{AC651C7F-C9D3-4469-8363-0CE5A9CFF701}"/>
                </a:ext>
              </a:extLst>
            </p:cNvPr>
            <p:cNvSpPr/>
            <p:nvPr/>
          </p:nvSpPr>
          <p:spPr>
            <a:xfrm>
              <a:off x="3932576" y="980953"/>
              <a:ext cx="72411" cy="72735"/>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3" name="Oval 202">
              <a:extLst>
                <a:ext uri="{FF2B5EF4-FFF2-40B4-BE49-F238E27FC236}">
                  <a16:creationId xmlns:a16="http://schemas.microsoft.com/office/drawing/2014/main" id="{843A1379-FF79-4F80-9008-FBBF44C04860}"/>
                </a:ext>
              </a:extLst>
            </p:cNvPr>
            <p:cNvSpPr/>
            <p:nvPr/>
          </p:nvSpPr>
          <p:spPr>
            <a:xfrm>
              <a:off x="4359983" y="1317111"/>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4" name="Oval 203">
              <a:extLst>
                <a:ext uri="{FF2B5EF4-FFF2-40B4-BE49-F238E27FC236}">
                  <a16:creationId xmlns:a16="http://schemas.microsoft.com/office/drawing/2014/main" id="{14D25A9F-0BD4-4C5E-8048-C9D89B57D6E2}"/>
                </a:ext>
              </a:extLst>
            </p:cNvPr>
            <p:cNvSpPr/>
            <p:nvPr/>
          </p:nvSpPr>
          <p:spPr>
            <a:xfrm>
              <a:off x="970753" y="1952076"/>
              <a:ext cx="72412" cy="72735"/>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5" name="Oval 204">
              <a:extLst>
                <a:ext uri="{FF2B5EF4-FFF2-40B4-BE49-F238E27FC236}">
                  <a16:creationId xmlns:a16="http://schemas.microsoft.com/office/drawing/2014/main" id="{99917810-548C-452F-AB73-964064F84F13}"/>
                </a:ext>
              </a:extLst>
            </p:cNvPr>
            <p:cNvSpPr/>
            <p:nvPr/>
          </p:nvSpPr>
          <p:spPr>
            <a:xfrm>
              <a:off x="1475870" y="2290200"/>
              <a:ext cx="72412"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6" name="Oval 205">
              <a:extLst>
                <a:ext uri="{FF2B5EF4-FFF2-40B4-BE49-F238E27FC236}">
                  <a16:creationId xmlns:a16="http://schemas.microsoft.com/office/drawing/2014/main" id="{0F6006B4-A551-4EC2-9D00-6F361FCA739D}"/>
                </a:ext>
              </a:extLst>
            </p:cNvPr>
            <p:cNvSpPr/>
            <p:nvPr/>
          </p:nvSpPr>
          <p:spPr>
            <a:xfrm>
              <a:off x="1339878" y="2254815"/>
              <a:ext cx="72411"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7" name="Oval 206">
              <a:extLst>
                <a:ext uri="{FF2B5EF4-FFF2-40B4-BE49-F238E27FC236}">
                  <a16:creationId xmlns:a16="http://schemas.microsoft.com/office/drawing/2014/main" id="{EE8DA2C6-9383-4FF6-AC45-0A49F23585AF}"/>
                </a:ext>
              </a:extLst>
            </p:cNvPr>
            <p:cNvSpPr/>
            <p:nvPr/>
          </p:nvSpPr>
          <p:spPr>
            <a:xfrm>
              <a:off x="2051633" y="3788168"/>
              <a:ext cx="72412"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8" name="Oval 207">
              <a:extLst>
                <a:ext uri="{FF2B5EF4-FFF2-40B4-BE49-F238E27FC236}">
                  <a16:creationId xmlns:a16="http://schemas.microsoft.com/office/drawing/2014/main" id="{97AA50C7-4B65-43FB-8CC7-4C3A9A3DC2D5}"/>
                </a:ext>
              </a:extLst>
            </p:cNvPr>
            <p:cNvSpPr/>
            <p:nvPr/>
          </p:nvSpPr>
          <p:spPr>
            <a:xfrm>
              <a:off x="1836163" y="3829450"/>
              <a:ext cx="72412" cy="72737"/>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9" name="Oval 208">
              <a:extLst>
                <a:ext uri="{FF2B5EF4-FFF2-40B4-BE49-F238E27FC236}">
                  <a16:creationId xmlns:a16="http://schemas.microsoft.com/office/drawing/2014/main" id="{68E99C77-0C0F-47A3-9CB2-84FFFE7ABCC1}"/>
                </a:ext>
              </a:extLst>
            </p:cNvPr>
            <p:cNvSpPr/>
            <p:nvPr/>
          </p:nvSpPr>
          <p:spPr>
            <a:xfrm>
              <a:off x="3563452" y="1556943"/>
              <a:ext cx="72412" cy="72737"/>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0" name="Oval 209">
              <a:extLst>
                <a:ext uri="{FF2B5EF4-FFF2-40B4-BE49-F238E27FC236}">
                  <a16:creationId xmlns:a16="http://schemas.microsoft.com/office/drawing/2014/main" id="{B123E2A7-7C1C-4579-88B3-CB3086597B4D}"/>
                </a:ext>
              </a:extLst>
            </p:cNvPr>
            <p:cNvSpPr/>
            <p:nvPr/>
          </p:nvSpPr>
          <p:spPr>
            <a:xfrm>
              <a:off x="3275571" y="2132933"/>
              <a:ext cx="72411"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1" name="Oval 210">
              <a:extLst>
                <a:ext uri="{FF2B5EF4-FFF2-40B4-BE49-F238E27FC236}">
                  <a16:creationId xmlns:a16="http://schemas.microsoft.com/office/drawing/2014/main" id="{46B8D3AA-4EAE-492D-8FC1-4942BA0CC992}"/>
                </a:ext>
              </a:extLst>
            </p:cNvPr>
            <p:cNvSpPr/>
            <p:nvPr/>
          </p:nvSpPr>
          <p:spPr>
            <a:xfrm>
              <a:off x="7164619" y="2097548"/>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2" name="Oval 211">
              <a:extLst>
                <a:ext uri="{FF2B5EF4-FFF2-40B4-BE49-F238E27FC236}">
                  <a16:creationId xmlns:a16="http://schemas.microsoft.com/office/drawing/2014/main" id="{418B8038-6961-455A-9F82-3A145AE1AD19}"/>
                </a:ext>
              </a:extLst>
            </p:cNvPr>
            <p:cNvSpPr/>
            <p:nvPr/>
          </p:nvSpPr>
          <p:spPr>
            <a:xfrm>
              <a:off x="1982754" y="2058232"/>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3" name="Oval 212">
              <a:extLst>
                <a:ext uri="{FF2B5EF4-FFF2-40B4-BE49-F238E27FC236}">
                  <a16:creationId xmlns:a16="http://schemas.microsoft.com/office/drawing/2014/main" id="{F6799559-D65C-4BC0-ADC9-09C61EFAE0CE}"/>
                </a:ext>
              </a:extLst>
            </p:cNvPr>
            <p:cNvSpPr/>
            <p:nvPr/>
          </p:nvSpPr>
          <p:spPr>
            <a:xfrm>
              <a:off x="1912108" y="1987461"/>
              <a:ext cx="70646"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4" name="Oval 213">
              <a:extLst>
                <a:ext uri="{FF2B5EF4-FFF2-40B4-BE49-F238E27FC236}">
                  <a16:creationId xmlns:a16="http://schemas.microsoft.com/office/drawing/2014/main" id="{9EC7DDA9-A76F-4C2B-A9D2-91A7A4AD32B8}"/>
                </a:ext>
              </a:extLst>
            </p:cNvPr>
            <p:cNvSpPr/>
            <p:nvPr/>
          </p:nvSpPr>
          <p:spPr>
            <a:xfrm>
              <a:off x="1979222" y="2014983"/>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5" name="Oval 214">
              <a:extLst>
                <a:ext uri="{FF2B5EF4-FFF2-40B4-BE49-F238E27FC236}">
                  <a16:creationId xmlns:a16="http://schemas.microsoft.com/office/drawing/2014/main" id="{67BC6C70-9C16-4026-84F4-F5A012A928BB}"/>
                </a:ext>
              </a:extLst>
            </p:cNvPr>
            <p:cNvSpPr/>
            <p:nvPr/>
          </p:nvSpPr>
          <p:spPr>
            <a:xfrm>
              <a:off x="5940681" y="1843955"/>
              <a:ext cx="70646"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6" name="Oval 215">
              <a:extLst>
                <a:ext uri="{FF2B5EF4-FFF2-40B4-BE49-F238E27FC236}">
                  <a16:creationId xmlns:a16="http://schemas.microsoft.com/office/drawing/2014/main" id="{B1099DB9-E335-4ED3-AAEE-16CEDDD0889C}"/>
                </a:ext>
              </a:extLst>
            </p:cNvPr>
            <p:cNvSpPr/>
            <p:nvPr/>
          </p:nvSpPr>
          <p:spPr>
            <a:xfrm>
              <a:off x="1982754" y="2138830"/>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7" name="Oval 216">
              <a:extLst>
                <a:ext uri="{FF2B5EF4-FFF2-40B4-BE49-F238E27FC236}">
                  <a16:creationId xmlns:a16="http://schemas.microsoft.com/office/drawing/2014/main" id="{40937832-7F0E-4102-8798-2A4F78A6D1A8}"/>
                </a:ext>
              </a:extLst>
            </p:cNvPr>
            <p:cNvSpPr/>
            <p:nvPr/>
          </p:nvSpPr>
          <p:spPr>
            <a:xfrm>
              <a:off x="1551815" y="202284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8" name="Oval 217">
              <a:extLst>
                <a:ext uri="{FF2B5EF4-FFF2-40B4-BE49-F238E27FC236}">
                  <a16:creationId xmlns:a16="http://schemas.microsoft.com/office/drawing/2014/main" id="{8DEF2324-A0F4-45DA-95CA-ADDF96FAA7CE}"/>
                </a:ext>
              </a:extLst>
            </p:cNvPr>
            <p:cNvSpPr/>
            <p:nvPr/>
          </p:nvSpPr>
          <p:spPr>
            <a:xfrm>
              <a:off x="5652800" y="1627713"/>
              <a:ext cx="70646"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9" name="Oval 218">
              <a:extLst>
                <a:ext uri="{FF2B5EF4-FFF2-40B4-BE49-F238E27FC236}">
                  <a16:creationId xmlns:a16="http://schemas.microsoft.com/office/drawing/2014/main" id="{004A041E-42E9-4143-9F28-9F2A646407F6}"/>
                </a:ext>
              </a:extLst>
            </p:cNvPr>
            <p:cNvSpPr/>
            <p:nvPr/>
          </p:nvSpPr>
          <p:spPr>
            <a:xfrm>
              <a:off x="7019796" y="2419946"/>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0" name="Oval 219">
              <a:extLst>
                <a:ext uri="{FF2B5EF4-FFF2-40B4-BE49-F238E27FC236}">
                  <a16:creationId xmlns:a16="http://schemas.microsoft.com/office/drawing/2014/main" id="{FB6A55B0-FFD5-4C60-96DE-6E689104AB98}"/>
                </a:ext>
              </a:extLst>
            </p:cNvPr>
            <p:cNvSpPr/>
            <p:nvPr/>
          </p:nvSpPr>
          <p:spPr>
            <a:xfrm>
              <a:off x="2124045" y="3345854"/>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1" name="Oval 220">
              <a:extLst>
                <a:ext uri="{FF2B5EF4-FFF2-40B4-BE49-F238E27FC236}">
                  <a16:creationId xmlns:a16="http://schemas.microsoft.com/office/drawing/2014/main" id="{D8A433E2-C5D4-4FF5-9D04-658F53992F21}"/>
                </a:ext>
              </a:extLst>
            </p:cNvPr>
            <p:cNvSpPr/>
            <p:nvPr/>
          </p:nvSpPr>
          <p:spPr>
            <a:xfrm>
              <a:off x="6731914" y="2708923"/>
              <a:ext cx="72412"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2" name="Oval 221">
              <a:extLst>
                <a:ext uri="{FF2B5EF4-FFF2-40B4-BE49-F238E27FC236}">
                  <a16:creationId xmlns:a16="http://schemas.microsoft.com/office/drawing/2014/main" id="{006BB177-8E82-4684-A6FA-AACDD43908EA}"/>
                </a:ext>
              </a:extLst>
            </p:cNvPr>
            <p:cNvSpPr/>
            <p:nvPr/>
          </p:nvSpPr>
          <p:spPr>
            <a:xfrm>
              <a:off x="4425330" y="3282947"/>
              <a:ext cx="72412"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3" name="Oval 222">
              <a:extLst>
                <a:ext uri="{FF2B5EF4-FFF2-40B4-BE49-F238E27FC236}">
                  <a16:creationId xmlns:a16="http://schemas.microsoft.com/office/drawing/2014/main" id="{22B804ED-8182-47C9-803A-078913A17AD2}"/>
                </a:ext>
              </a:extLst>
            </p:cNvPr>
            <p:cNvSpPr/>
            <p:nvPr/>
          </p:nvSpPr>
          <p:spPr>
            <a:xfrm>
              <a:off x="6083739" y="2341312"/>
              <a:ext cx="72411" cy="72735"/>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4" name="Oval 223">
              <a:extLst>
                <a:ext uri="{FF2B5EF4-FFF2-40B4-BE49-F238E27FC236}">
                  <a16:creationId xmlns:a16="http://schemas.microsoft.com/office/drawing/2014/main" id="{FBB0C07B-36D8-4D13-9E36-F7B812675B33}"/>
                </a:ext>
              </a:extLst>
            </p:cNvPr>
            <p:cNvSpPr/>
            <p:nvPr/>
          </p:nvSpPr>
          <p:spPr>
            <a:xfrm>
              <a:off x="6588857" y="2130967"/>
              <a:ext cx="70646"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5" name="Oval 224">
              <a:extLst>
                <a:ext uri="{FF2B5EF4-FFF2-40B4-BE49-F238E27FC236}">
                  <a16:creationId xmlns:a16="http://schemas.microsoft.com/office/drawing/2014/main" id="{09EA2047-D2D7-406D-8268-E5CBCE90D2AD}"/>
                </a:ext>
              </a:extLst>
            </p:cNvPr>
            <p:cNvSpPr/>
            <p:nvPr/>
          </p:nvSpPr>
          <p:spPr>
            <a:xfrm>
              <a:off x="6696591" y="2482852"/>
              <a:ext cx="72412"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6" name="Oval 225">
              <a:extLst>
                <a:ext uri="{FF2B5EF4-FFF2-40B4-BE49-F238E27FC236}">
                  <a16:creationId xmlns:a16="http://schemas.microsoft.com/office/drawing/2014/main" id="{F7F904B4-5770-4CE7-8667-E039B18DAFA1}"/>
                </a:ext>
              </a:extLst>
            </p:cNvPr>
            <p:cNvSpPr/>
            <p:nvPr/>
          </p:nvSpPr>
          <p:spPr>
            <a:xfrm>
              <a:off x="6659502" y="2394389"/>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7" name="Oval 226">
              <a:extLst>
                <a:ext uri="{FF2B5EF4-FFF2-40B4-BE49-F238E27FC236}">
                  <a16:creationId xmlns:a16="http://schemas.microsoft.com/office/drawing/2014/main" id="{7F35954E-F044-416C-95D3-9D60DEAB3FB4}"/>
                </a:ext>
              </a:extLst>
            </p:cNvPr>
            <p:cNvSpPr/>
            <p:nvPr/>
          </p:nvSpPr>
          <p:spPr>
            <a:xfrm>
              <a:off x="3729469" y="2321654"/>
              <a:ext cx="70646"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8" name="Oval 227">
              <a:extLst>
                <a:ext uri="{FF2B5EF4-FFF2-40B4-BE49-F238E27FC236}">
                  <a16:creationId xmlns:a16="http://schemas.microsoft.com/office/drawing/2014/main" id="{A5EC08C7-FC2E-4082-B7A1-3CF75D309FF3}"/>
                </a:ext>
              </a:extLst>
            </p:cNvPr>
            <p:cNvSpPr/>
            <p:nvPr/>
          </p:nvSpPr>
          <p:spPr>
            <a:xfrm>
              <a:off x="8316145" y="3919878"/>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9" name="Oval 228">
              <a:extLst>
                <a:ext uri="{FF2B5EF4-FFF2-40B4-BE49-F238E27FC236}">
                  <a16:creationId xmlns:a16="http://schemas.microsoft.com/office/drawing/2014/main" id="{BF08B9AD-5044-4E1E-80F3-D4619CBEAD62}"/>
                </a:ext>
              </a:extLst>
            </p:cNvPr>
            <p:cNvSpPr/>
            <p:nvPr/>
          </p:nvSpPr>
          <p:spPr>
            <a:xfrm>
              <a:off x="4084465" y="244746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0" name="Oval 229">
              <a:extLst>
                <a:ext uri="{FF2B5EF4-FFF2-40B4-BE49-F238E27FC236}">
                  <a16:creationId xmlns:a16="http://schemas.microsoft.com/office/drawing/2014/main" id="{4CA09E23-390D-4A39-96A4-C9578872D803}"/>
                </a:ext>
              </a:extLst>
            </p:cNvPr>
            <p:cNvSpPr/>
            <p:nvPr/>
          </p:nvSpPr>
          <p:spPr>
            <a:xfrm>
              <a:off x="3948471" y="2087719"/>
              <a:ext cx="72412"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1" name="Oval 230">
              <a:extLst>
                <a:ext uri="{FF2B5EF4-FFF2-40B4-BE49-F238E27FC236}">
                  <a16:creationId xmlns:a16="http://schemas.microsoft.com/office/drawing/2014/main" id="{65B76F48-0260-48B5-A59F-9C100C60D41F}"/>
                </a:ext>
              </a:extLst>
            </p:cNvPr>
            <p:cNvSpPr/>
            <p:nvPr/>
          </p:nvSpPr>
          <p:spPr>
            <a:xfrm>
              <a:off x="3842503" y="1594294"/>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2" name="Oval 231">
              <a:extLst>
                <a:ext uri="{FF2B5EF4-FFF2-40B4-BE49-F238E27FC236}">
                  <a16:creationId xmlns:a16="http://schemas.microsoft.com/office/drawing/2014/main" id="{5B470EA3-F786-486F-A8BC-F6223C185BBE}"/>
                </a:ext>
              </a:extLst>
            </p:cNvPr>
            <p:cNvSpPr/>
            <p:nvPr/>
          </p:nvSpPr>
          <p:spPr>
            <a:xfrm>
              <a:off x="6625945" y="1963871"/>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3" name="Oval 232">
              <a:extLst>
                <a:ext uri="{FF2B5EF4-FFF2-40B4-BE49-F238E27FC236}">
                  <a16:creationId xmlns:a16="http://schemas.microsoft.com/office/drawing/2014/main" id="{C6AC99CC-AFFA-4FDB-BD6C-7F59B00CD5B1}"/>
                </a:ext>
              </a:extLst>
            </p:cNvPr>
            <p:cNvSpPr/>
            <p:nvPr/>
          </p:nvSpPr>
          <p:spPr>
            <a:xfrm>
              <a:off x="1703703" y="1963871"/>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4" name="Oval 233">
              <a:extLst>
                <a:ext uri="{FF2B5EF4-FFF2-40B4-BE49-F238E27FC236}">
                  <a16:creationId xmlns:a16="http://schemas.microsoft.com/office/drawing/2014/main" id="{43FD2EDF-FC66-4417-B9E5-B7824DFB64DC}"/>
                </a:ext>
              </a:extLst>
            </p:cNvPr>
            <p:cNvSpPr/>
            <p:nvPr/>
          </p:nvSpPr>
          <p:spPr>
            <a:xfrm>
              <a:off x="8173087" y="2744308"/>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5" name="Oval 234">
              <a:extLst>
                <a:ext uri="{FF2B5EF4-FFF2-40B4-BE49-F238E27FC236}">
                  <a16:creationId xmlns:a16="http://schemas.microsoft.com/office/drawing/2014/main" id="{F5A2A25F-210A-4A4F-9EE5-BAB53A5143C9}"/>
                </a:ext>
              </a:extLst>
            </p:cNvPr>
            <p:cNvSpPr/>
            <p:nvPr/>
          </p:nvSpPr>
          <p:spPr>
            <a:xfrm>
              <a:off x="4580751" y="1698483"/>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6" name="Oval 235">
              <a:extLst>
                <a:ext uri="{FF2B5EF4-FFF2-40B4-BE49-F238E27FC236}">
                  <a16:creationId xmlns:a16="http://schemas.microsoft.com/office/drawing/2014/main" id="{F09C3E5C-AC5D-4F29-9C68-48C8099622F0}"/>
                </a:ext>
              </a:extLst>
            </p:cNvPr>
            <p:cNvSpPr/>
            <p:nvPr/>
          </p:nvSpPr>
          <p:spPr>
            <a:xfrm>
              <a:off x="1260400" y="2146694"/>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7" name="Oval 236">
              <a:extLst>
                <a:ext uri="{FF2B5EF4-FFF2-40B4-BE49-F238E27FC236}">
                  <a16:creationId xmlns:a16="http://schemas.microsoft.com/office/drawing/2014/main" id="{C57C79F8-42CA-42AB-93A9-6119D924B020}"/>
                </a:ext>
              </a:extLst>
            </p:cNvPr>
            <p:cNvSpPr/>
            <p:nvPr/>
          </p:nvSpPr>
          <p:spPr>
            <a:xfrm>
              <a:off x="1346942" y="2166352"/>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8" name="Oval 237">
              <a:extLst>
                <a:ext uri="{FF2B5EF4-FFF2-40B4-BE49-F238E27FC236}">
                  <a16:creationId xmlns:a16="http://schemas.microsoft.com/office/drawing/2014/main" id="{ADCDF7C2-67BE-4DEE-B22F-46E7EE7DBD5B}"/>
                </a:ext>
              </a:extLst>
            </p:cNvPr>
            <p:cNvSpPr/>
            <p:nvPr/>
          </p:nvSpPr>
          <p:spPr>
            <a:xfrm>
              <a:off x="2267102" y="3644661"/>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9" name="Oval 238">
              <a:extLst>
                <a:ext uri="{FF2B5EF4-FFF2-40B4-BE49-F238E27FC236}">
                  <a16:creationId xmlns:a16="http://schemas.microsoft.com/office/drawing/2014/main" id="{74DF6394-37A5-4A36-A7EB-98498FF1A966}"/>
                </a:ext>
              </a:extLst>
            </p:cNvPr>
            <p:cNvSpPr/>
            <p:nvPr/>
          </p:nvSpPr>
          <p:spPr>
            <a:xfrm>
              <a:off x="6371620" y="1089074"/>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0" name="Oval 239">
              <a:extLst>
                <a:ext uri="{FF2B5EF4-FFF2-40B4-BE49-F238E27FC236}">
                  <a16:creationId xmlns:a16="http://schemas.microsoft.com/office/drawing/2014/main" id="{D7EBC812-BBE7-4F03-93D0-B21959DB0920}"/>
                </a:ext>
              </a:extLst>
            </p:cNvPr>
            <p:cNvSpPr/>
            <p:nvPr/>
          </p:nvSpPr>
          <p:spPr>
            <a:xfrm>
              <a:off x="3588178" y="2341312"/>
              <a:ext cx="72412"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1" name="Oval 240">
              <a:extLst>
                <a:ext uri="{FF2B5EF4-FFF2-40B4-BE49-F238E27FC236}">
                  <a16:creationId xmlns:a16="http://schemas.microsoft.com/office/drawing/2014/main" id="{E2AEF502-D2B2-4024-A8EA-890B3C0C782D}"/>
                </a:ext>
              </a:extLst>
            </p:cNvPr>
            <p:cNvSpPr/>
            <p:nvPr/>
          </p:nvSpPr>
          <p:spPr>
            <a:xfrm>
              <a:off x="6094336" y="166309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2" name="Oval 241">
              <a:extLst>
                <a:ext uri="{FF2B5EF4-FFF2-40B4-BE49-F238E27FC236}">
                  <a16:creationId xmlns:a16="http://schemas.microsoft.com/office/drawing/2014/main" id="{7EB53800-0F46-43D7-817F-2746F9432AA7}"/>
                </a:ext>
              </a:extLst>
            </p:cNvPr>
            <p:cNvSpPr/>
            <p:nvPr/>
          </p:nvSpPr>
          <p:spPr>
            <a:xfrm>
              <a:off x="5239523" y="1800706"/>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3" name="Oval 242">
              <a:extLst>
                <a:ext uri="{FF2B5EF4-FFF2-40B4-BE49-F238E27FC236}">
                  <a16:creationId xmlns:a16="http://schemas.microsoft.com/office/drawing/2014/main" id="{15C148C4-DF7E-439B-9C1E-DB1DD4867650}"/>
                </a:ext>
              </a:extLst>
            </p:cNvPr>
            <p:cNvSpPr/>
            <p:nvPr/>
          </p:nvSpPr>
          <p:spPr>
            <a:xfrm>
              <a:off x="4967537" y="1529421"/>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4" name="Oval 243">
              <a:extLst>
                <a:ext uri="{FF2B5EF4-FFF2-40B4-BE49-F238E27FC236}">
                  <a16:creationId xmlns:a16="http://schemas.microsoft.com/office/drawing/2014/main" id="{BA30FF41-9DAB-4752-9BF3-C24FEB33C7A5}"/>
                </a:ext>
              </a:extLst>
            </p:cNvPr>
            <p:cNvSpPr/>
            <p:nvPr/>
          </p:nvSpPr>
          <p:spPr>
            <a:xfrm>
              <a:off x="8243733" y="2862258"/>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5" name="Oval 244">
              <a:extLst>
                <a:ext uri="{FF2B5EF4-FFF2-40B4-BE49-F238E27FC236}">
                  <a16:creationId xmlns:a16="http://schemas.microsoft.com/office/drawing/2014/main" id="{A8B7C1AB-4413-4CD9-B0A8-61D76EEEF919}"/>
                </a:ext>
              </a:extLst>
            </p:cNvPr>
            <p:cNvSpPr/>
            <p:nvPr/>
          </p:nvSpPr>
          <p:spPr>
            <a:xfrm>
              <a:off x="8388556" y="2925165"/>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6" name="Oval 245">
              <a:extLst>
                <a:ext uri="{FF2B5EF4-FFF2-40B4-BE49-F238E27FC236}">
                  <a16:creationId xmlns:a16="http://schemas.microsoft.com/office/drawing/2014/main" id="{07FB796C-C634-419A-8CA4-C1B89CA5E9A0}"/>
                </a:ext>
              </a:extLst>
            </p:cNvPr>
            <p:cNvSpPr/>
            <p:nvPr/>
          </p:nvSpPr>
          <p:spPr>
            <a:xfrm>
              <a:off x="4693784" y="2555588"/>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7" name="Oval 246">
              <a:extLst>
                <a:ext uri="{FF2B5EF4-FFF2-40B4-BE49-F238E27FC236}">
                  <a16:creationId xmlns:a16="http://schemas.microsoft.com/office/drawing/2014/main" id="{04D322D1-80F6-4E4B-A1C9-660ED63D28B7}"/>
                </a:ext>
              </a:extLst>
            </p:cNvPr>
            <p:cNvSpPr/>
            <p:nvPr/>
          </p:nvSpPr>
          <p:spPr>
            <a:xfrm>
              <a:off x="3397434" y="2231225"/>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8" name="Oval 247">
              <a:extLst>
                <a:ext uri="{FF2B5EF4-FFF2-40B4-BE49-F238E27FC236}">
                  <a16:creationId xmlns:a16="http://schemas.microsoft.com/office/drawing/2014/main" id="{F53F274D-F848-4477-B152-5C094C6C4796}"/>
                </a:ext>
              </a:extLst>
            </p:cNvPr>
            <p:cNvSpPr/>
            <p:nvPr/>
          </p:nvSpPr>
          <p:spPr>
            <a:xfrm>
              <a:off x="8280822" y="274430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9" name="Oval 248">
              <a:extLst>
                <a:ext uri="{FF2B5EF4-FFF2-40B4-BE49-F238E27FC236}">
                  <a16:creationId xmlns:a16="http://schemas.microsoft.com/office/drawing/2014/main" id="{A2F460F8-6401-442D-8F72-7EBB49F43699}"/>
                </a:ext>
              </a:extLst>
            </p:cNvPr>
            <p:cNvSpPr/>
            <p:nvPr/>
          </p:nvSpPr>
          <p:spPr>
            <a:xfrm>
              <a:off x="4199264" y="3273119"/>
              <a:ext cx="70646"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0" name="Oval 249">
              <a:extLst>
                <a:ext uri="{FF2B5EF4-FFF2-40B4-BE49-F238E27FC236}">
                  <a16:creationId xmlns:a16="http://schemas.microsoft.com/office/drawing/2014/main" id="{35EB19B4-317C-4D56-953F-F4B692A7C602}"/>
                </a:ext>
              </a:extLst>
            </p:cNvPr>
            <p:cNvSpPr/>
            <p:nvPr/>
          </p:nvSpPr>
          <p:spPr>
            <a:xfrm>
              <a:off x="7878141" y="279148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1" name="Oval 250">
              <a:extLst>
                <a:ext uri="{FF2B5EF4-FFF2-40B4-BE49-F238E27FC236}">
                  <a16:creationId xmlns:a16="http://schemas.microsoft.com/office/drawing/2014/main" id="{3C21C4E8-FE60-4389-B3DF-2871E10E0852}"/>
                </a:ext>
              </a:extLst>
            </p:cNvPr>
            <p:cNvSpPr/>
            <p:nvPr/>
          </p:nvSpPr>
          <p:spPr>
            <a:xfrm>
              <a:off x="6809624" y="2101480"/>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2" name="Oval 251">
              <a:extLst>
                <a:ext uri="{FF2B5EF4-FFF2-40B4-BE49-F238E27FC236}">
                  <a16:creationId xmlns:a16="http://schemas.microsoft.com/office/drawing/2014/main" id="{6BD6CF37-DEB2-4660-A324-656B7D55FB12}"/>
                </a:ext>
              </a:extLst>
            </p:cNvPr>
            <p:cNvSpPr/>
            <p:nvPr/>
          </p:nvSpPr>
          <p:spPr>
            <a:xfrm>
              <a:off x="4838608" y="2590973"/>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3" name="Oval 252">
              <a:extLst>
                <a:ext uri="{FF2B5EF4-FFF2-40B4-BE49-F238E27FC236}">
                  <a16:creationId xmlns:a16="http://schemas.microsoft.com/office/drawing/2014/main" id="{29B94810-41A4-49D1-A4A0-8FAAF1E8D43E}"/>
                </a:ext>
              </a:extLst>
            </p:cNvPr>
            <p:cNvSpPr/>
            <p:nvPr/>
          </p:nvSpPr>
          <p:spPr>
            <a:xfrm>
              <a:off x="7812794" y="2172250"/>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4" name="Oval 253">
              <a:extLst>
                <a:ext uri="{FF2B5EF4-FFF2-40B4-BE49-F238E27FC236}">
                  <a16:creationId xmlns:a16="http://schemas.microsoft.com/office/drawing/2014/main" id="{F52E403F-13F1-4AE2-94C7-FDA309984EB2}"/>
                </a:ext>
              </a:extLst>
            </p:cNvPr>
            <p:cNvSpPr/>
            <p:nvPr/>
          </p:nvSpPr>
          <p:spPr>
            <a:xfrm>
              <a:off x="4211627" y="166309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5" name="Oval 254">
              <a:extLst>
                <a:ext uri="{FF2B5EF4-FFF2-40B4-BE49-F238E27FC236}">
                  <a16:creationId xmlns:a16="http://schemas.microsoft.com/office/drawing/2014/main" id="{0F32E47F-A870-4F36-B49C-DD699A47606B}"/>
                </a:ext>
              </a:extLst>
            </p:cNvPr>
            <p:cNvSpPr/>
            <p:nvPr/>
          </p:nvSpPr>
          <p:spPr>
            <a:xfrm>
              <a:off x="4766196" y="1492071"/>
              <a:ext cx="72411"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6" name="Oval 255">
              <a:extLst>
                <a:ext uri="{FF2B5EF4-FFF2-40B4-BE49-F238E27FC236}">
                  <a16:creationId xmlns:a16="http://schemas.microsoft.com/office/drawing/2014/main" id="{DA8E6E2E-6FD4-4B42-B652-5391D818B03C}"/>
                </a:ext>
              </a:extLst>
            </p:cNvPr>
            <p:cNvSpPr/>
            <p:nvPr/>
          </p:nvSpPr>
          <p:spPr>
            <a:xfrm>
              <a:off x="5940681" y="2465159"/>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7" name="Oval 256">
              <a:extLst>
                <a:ext uri="{FF2B5EF4-FFF2-40B4-BE49-F238E27FC236}">
                  <a16:creationId xmlns:a16="http://schemas.microsoft.com/office/drawing/2014/main" id="{B16FF088-DA92-4EC8-A7A0-CDF2A2A08CCA}"/>
                </a:ext>
              </a:extLst>
            </p:cNvPr>
            <p:cNvSpPr/>
            <p:nvPr/>
          </p:nvSpPr>
          <p:spPr>
            <a:xfrm>
              <a:off x="7380089" y="2852430"/>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8" name="Oval 257">
              <a:extLst>
                <a:ext uri="{FF2B5EF4-FFF2-40B4-BE49-F238E27FC236}">
                  <a16:creationId xmlns:a16="http://schemas.microsoft.com/office/drawing/2014/main" id="{7F01D978-8A8D-48BF-9EE1-7961997399F4}"/>
                </a:ext>
              </a:extLst>
            </p:cNvPr>
            <p:cNvSpPr/>
            <p:nvPr/>
          </p:nvSpPr>
          <p:spPr>
            <a:xfrm>
              <a:off x="4766196" y="1440959"/>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9" name="Oval 258">
              <a:extLst>
                <a:ext uri="{FF2B5EF4-FFF2-40B4-BE49-F238E27FC236}">
                  <a16:creationId xmlns:a16="http://schemas.microsoft.com/office/drawing/2014/main" id="{E19CFDAA-8EA9-4B92-BFCF-0E084226F624}"/>
                </a:ext>
              </a:extLst>
            </p:cNvPr>
            <p:cNvSpPr/>
            <p:nvPr/>
          </p:nvSpPr>
          <p:spPr>
            <a:xfrm>
              <a:off x="9107377" y="3033287"/>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0" name="Oval 259">
              <a:extLst>
                <a:ext uri="{FF2B5EF4-FFF2-40B4-BE49-F238E27FC236}">
                  <a16:creationId xmlns:a16="http://schemas.microsoft.com/office/drawing/2014/main" id="{75562719-217D-4B10-94F9-E1EA66B07981}"/>
                </a:ext>
              </a:extLst>
            </p:cNvPr>
            <p:cNvSpPr/>
            <p:nvPr/>
          </p:nvSpPr>
          <p:spPr>
            <a:xfrm>
              <a:off x="3805414" y="2317722"/>
              <a:ext cx="72411" cy="72735"/>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1" name="Oval 260">
              <a:extLst>
                <a:ext uri="{FF2B5EF4-FFF2-40B4-BE49-F238E27FC236}">
                  <a16:creationId xmlns:a16="http://schemas.microsoft.com/office/drawing/2014/main" id="{79544C62-A309-474B-811F-52AE1F0E21D6}"/>
                </a:ext>
              </a:extLst>
            </p:cNvPr>
            <p:cNvSpPr/>
            <p:nvPr/>
          </p:nvSpPr>
          <p:spPr>
            <a:xfrm>
              <a:off x="3959068" y="2296097"/>
              <a:ext cx="72412" cy="72737"/>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2" name="Oval 261">
              <a:extLst>
                <a:ext uri="{FF2B5EF4-FFF2-40B4-BE49-F238E27FC236}">
                  <a16:creationId xmlns:a16="http://schemas.microsoft.com/office/drawing/2014/main" id="{D49EE9D9-A776-415C-8C49-B6ECFC92178C}"/>
                </a:ext>
              </a:extLst>
            </p:cNvPr>
            <p:cNvSpPr/>
            <p:nvPr/>
          </p:nvSpPr>
          <p:spPr>
            <a:xfrm>
              <a:off x="1548282" y="2781659"/>
              <a:ext cx="70646"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3" name="Oval 262">
              <a:extLst>
                <a:ext uri="{FF2B5EF4-FFF2-40B4-BE49-F238E27FC236}">
                  <a16:creationId xmlns:a16="http://schemas.microsoft.com/office/drawing/2014/main" id="{5A888D46-3943-47B5-B147-68CAE9170200}"/>
                </a:ext>
              </a:extLst>
            </p:cNvPr>
            <p:cNvSpPr/>
            <p:nvPr/>
          </p:nvSpPr>
          <p:spPr>
            <a:xfrm>
              <a:off x="5274846" y="1521558"/>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4" name="Oval 263">
              <a:extLst>
                <a:ext uri="{FF2B5EF4-FFF2-40B4-BE49-F238E27FC236}">
                  <a16:creationId xmlns:a16="http://schemas.microsoft.com/office/drawing/2014/main" id="{FB1E1049-D3C5-491B-96C3-C78151F49886}"/>
                </a:ext>
              </a:extLst>
            </p:cNvPr>
            <p:cNvSpPr/>
            <p:nvPr/>
          </p:nvSpPr>
          <p:spPr>
            <a:xfrm>
              <a:off x="1276296" y="2073958"/>
              <a:ext cx="72411" cy="70770"/>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5" name="Oval 264">
              <a:extLst>
                <a:ext uri="{FF2B5EF4-FFF2-40B4-BE49-F238E27FC236}">
                  <a16:creationId xmlns:a16="http://schemas.microsoft.com/office/drawing/2014/main" id="{5A1375B8-9CD1-4CB0-A04C-803254E26F75}"/>
                </a:ext>
              </a:extLst>
            </p:cNvPr>
            <p:cNvSpPr/>
            <p:nvPr/>
          </p:nvSpPr>
          <p:spPr>
            <a:xfrm>
              <a:off x="4464185" y="884626"/>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6" name="Oval 265">
              <a:extLst>
                <a:ext uri="{FF2B5EF4-FFF2-40B4-BE49-F238E27FC236}">
                  <a16:creationId xmlns:a16="http://schemas.microsoft.com/office/drawing/2014/main" id="{42950462-D9A1-4696-B1EB-3E2F098973CF}"/>
                </a:ext>
              </a:extLst>
            </p:cNvPr>
            <p:cNvSpPr/>
            <p:nvPr/>
          </p:nvSpPr>
          <p:spPr>
            <a:xfrm>
              <a:off x="2411926" y="2997902"/>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7" name="Oval 266">
              <a:extLst>
                <a:ext uri="{FF2B5EF4-FFF2-40B4-BE49-F238E27FC236}">
                  <a16:creationId xmlns:a16="http://schemas.microsoft.com/office/drawing/2014/main" id="{E4D7FACC-2E48-4494-978F-CB98B5D3E8DD}"/>
                </a:ext>
              </a:extLst>
            </p:cNvPr>
            <p:cNvSpPr/>
            <p:nvPr/>
          </p:nvSpPr>
          <p:spPr>
            <a:xfrm>
              <a:off x="4591347" y="3237734"/>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8" name="Oval 267">
              <a:extLst>
                <a:ext uri="{FF2B5EF4-FFF2-40B4-BE49-F238E27FC236}">
                  <a16:creationId xmlns:a16="http://schemas.microsoft.com/office/drawing/2014/main" id="{91D9C619-E394-4F58-9866-F96B2D7AC977}"/>
                </a:ext>
              </a:extLst>
            </p:cNvPr>
            <p:cNvSpPr/>
            <p:nvPr/>
          </p:nvSpPr>
          <p:spPr>
            <a:xfrm>
              <a:off x="3717107" y="2184045"/>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9" name="Oval 268">
              <a:extLst>
                <a:ext uri="{FF2B5EF4-FFF2-40B4-BE49-F238E27FC236}">
                  <a16:creationId xmlns:a16="http://schemas.microsoft.com/office/drawing/2014/main" id="{4E4AA0C0-D537-4921-926F-F65895CAEAEB}"/>
                </a:ext>
              </a:extLst>
            </p:cNvPr>
            <p:cNvSpPr/>
            <p:nvPr/>
          </p:nvSpPr>
          <p:spPr>
            <a:xfrm>
              <a:off x="4015585" y="1446856"/>
              <a:ext cx="72412" cy="72737"/>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0" name="Oval 269">
              <a:extLst>
                <a:ext uri="{FF2B5EF4-FFF2-40B4-BE49-F238E27FC236}">
                  <a16:creationId xmlns:a16="http://schemas.microsoft.com/office/drawing/2014/main" id="{9A4F83E5-2BB9-477A-977F-091B0777FAAC}"/>
                </a:ext>
              </a:extLst>
            </p:cNvPr>
            <p:cNvSpPr/>
            <p:nvPr/>
          </p:nvSpPr>
          <p:spPr>
            <a:xfrm>
              <a:off x="3907850" y="2561486"/>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1" name="Oval 270">
              <a:extLst>
                <a:ext uri="{FF2B5EF4-FFF2-40B4-BE49-F238E27FC236}">
                  <a16:creationId xmlns:a16="http://schemas.microsoft.com/office/drawing/2014/main" id="{D3552CE4-E0D8-4B46-B676-E34BDAD51B00}"/>
                </a:ext>
              </a:extLst>
            </p:cNvPr>
            <p:cNvSpPr/>
            <p:nvPr/>
          </p:nvSpPr>
          <p:spPr>
            <a:xfrm>
              <a:off x="7199942" y="141343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2" name="Oval 271">
              <a:extLst>
                <a:ext uri="{FF2B5EF4-FFF2-40B4-BE49-F238E27FC236}">
                  <a16:creationId xmlns:a16="http://schemas.microsoft.com/office/drawing/2014/main" id="{DFDE22DA-C295-4F8E-B16A-5AC350DC337D}"/>
                </a:ext>
              </a:extLst>
            </p:cNvPr>
            <p:cNvSpPr/>
            <p:nvPr/>
          </p:nvSpPr>
          <p:spPr>
            <a:xfrm>
              <a:off x="8748850" y="3172860"/>
              <a:ext cx="72412"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3" name="Oval 272">
              <a:extLst>
                <a:ext uri="{FF2B5EF4-FFF2-40B4-BE49-F238E27FC236}">
                  <a16:creationId xmlns:a16="http://schemas.microsoft.com/office/drawing/2014/main" id="{7EC8D846-0BC3-4FF4-96D2-5B1AD6F123C1}"/>
                </a:ext>
              </a:extLst>
            </p:cNvPr>
            <p:cNvSpPr/>
            <p:nvPr/>
          </p:nvSpPr>
          <p:spPr>
            <a:xfrm>
              <a:off x="4218692" y="1444891"/>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4" name="Oval 273">
              <a:extLst>
                <a:ext uri="{FF2B5EF4-FFF2-40B4-BE49-F238E27FC236}">
                  <a16:creationId xmlns:a16="http://schemas.microsoft.com/office/drawing/2014/main" id="{A8911ED3-E9F9-4DA1-A506-42D8FF7AA6ED}"/>
                </a:ext>
              </a:extLst>
            </p:cNvPr>
            <p:cNvSpPr/>
            <p:nvPr/>
          </p:nvSpPr>
          <p:spPr>
            <a:xfrm>
              <a:off x="4651396" y="1458651"/>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5" name="Oval 274">
              <a:extLst>
                <a:ext uri="{FF2B5EF4-FFF2-40B4-BE49-F238E27FC236}">
                  <a16:creationId xmlns:a16="http://schemas.microsoft.com/office/drawing/2014/main" id="{18685FD3-EAE2-49E8-AA9F-E660EE533A3A}"/>
                </a:ext>
              </a:extLst>
            </p:cNvPr>
            <p:cNvSpPr/>
            <p:nvPr/>
          </p:nvSpPr>
          <p:spPr>
            <a:xfrm>
              <a:off x="3943173" y="1167707"/>
              <a:ext cx="72411"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6" name="Oval 275">
              <a:extLst>
                <a:ext uri="{FF2B5EF4-FFF2-40B4-BE49-F238E27FC236}">
                  <a16:creationId xmlns:a16="http://schemas.microsoft.com/office/drawing/2014/main" id="{AF896776-A827-4CE6-A5BA-EF58D70D8024}"/>
                </a:ext>
              </a:extLst>
            </p:cNvPr>
            <p:cNvSpPr/>
            <p:nvPr/>
          </p:nvSpPr>
          <p:spPr>
            <a:xfrm>
              <a:off x="3805414" y="1193263"/>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grpSp>
      <p:sp>
        <p:nvSpPr>
          <p:cNvPr id="277" name="TextBox 134">
            <a:extLst>
              <a:ext uri="{FF2B5EF4-FFF2-40B4-BE49-F238E27FC236}">
                <a16:creationId xmlns:a16="http://schemas.microsoft.com/office/drawing/2014/main" id="{007A98AF-2096-43E6-9C12-9914C4EC1198}"/>
              </a:ext>
            </a:extLst>
          </p:cNvPr>
          <p:cNvSpPr txBox="1">
            <a:spLocks noChangeArrowheads="1"/>
          </p:cNvSpPr>
          <p:nvPr/>
        </p:nvSpPr>
        <p:spPr bwMode="auto">
          <a:xfrm>
            <a:off x="143669" y="5063671"/>
            <a:ext cx="331787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mk-MK" sz="1400" b="1" dirty="0">
                <a:latin typeface="Verdana" charset="0"/>
                <a:cs typeface="Verdana" charset="0"/>
              </a:rPr>
              <a:t>Конвенција од Будимпешта</a:t>
            </a:r>
            <a:endParaRPr lang="en-GB" sz="1400" b="1" dirty="0">
              <a:latin typeface="Verdana" charset="0"/>
              <a:cs typeface="Verdana" charset="0"/>
            </a:endParaRPr>
          </a:p>
          <a:p>
            <a:r>
              <a:rPr lang="mk-MK" sz="1400" b="1" dirty="0" err="1">
                <a:latin typeface="Verdana" charset="0"/>
                <a:cs typeface="Verdana" charset="0"/>
              </a:rPr>
              <a:t>рРатификувале</a:t>
            </a:r>
            <a:r>
              <a:rPr lang="mk-MK" sz="1400" b="1" dirty="0">
                <a:latin typeface="Verdana" charset="0"/>
                <a:cs typeface="Verdana" charset="0"/>
              </a:rPr>
              <a:t>/пристапиле</a:t>
            </a:r>
            <a:r>
              <a:rPr lang="en-GB" sz="1400" b="1" dirty="0">
                <a:latin typeface="Verdana" charset="0"/>
                <a:cs typeface="Verdana" charset="0"/>
              </a:rPr>
              <a:t>: </a:t>
            </a:r>
            <a:r>
              <a:rPr lang="en-GB" sz="2800" b="1" dirty="0">
                <a:solidFill>
                  <a:srgbClr val="FF0000"/>
                </a:solidFill>
                <a:latin typeface="Verdana" charset="0"/>
                <a:cs typeface="Verdana" charset="0"/>
              </a:rPr>
              <a:t>65</a:t>
            </a:r>
            <a:endParaRPr lang="mk-MK" sz="2800" b="1" dirty="0">
              <a:solidFill>
                <a:srgbClr val="FF0000"/>
              </a:solidFill>
              <a:latin typeface="Verdana" charset="0"/>
              <a:cs typeface="Verdana" charset="0"/>
            </a:endParaRPr>
          </a:p>
        </p:txBody>
      </p:sp>
      <p:sp>
        <p:nvSpPr>
          <p:cNvPr id="278" name="TextBox 135">
            <a:extLst>
              <a:ext uri="{FF2B5EF4-FFF2-40B4-BE49-F238E27FC236}">
                <a16:creationId xmlns:a16="http://schemas.microsoft.com/office/drawing/2014/main" id="{AAE0504E-B95A-4588-B262-710CE58472E8}"/>
              </a:ext>
            </a:extLst>
          </p:cNvPr>
          <p:cNvSpPr txBox="1">
            <a:spLocks noChangeArrowheads="1"/>
          </p:cNvSpPr>
          <p:nvPr/>
        </p:nvSpPr>
        <p:spPr bwMode="auto">
          <a:xfrm>
            <a:off x="143669" y="5781692"/>
            <a:ext cx="27590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endParaRPr lang="mk-MK" sz="1400" b="1" dirty="0">
              <a:latin typeface="Verdana" charset="0"/>
              <a:cs typeface="Verdana" charset="0"/>
            </a:endParaRPr>
          </a:p>
          <a:p>
            <a:r>
              <a:rPr lang="mk-MK" sz="1400" b="1" dirty="0">
                <a:latin typeface="Verdana" charset="0"/>
                <a:cs typeface="Verdana" charset="0"/>
              </a:rPr>
              <a:t>Потпишале: 3</a:t>
            </a:r>
            <a:endParaRPr lang="en-GB" sz="1400" b="1" dirty="0">
              <a:latin typeface="Verdana" charset="0"/>
              <a:cs typeface="Verdana" charset="0"/>
            </a:endParaRPr>
          </a:p>
        </p:txBody>
      </p:sp>
      <p:sp>
        <p:nvSpPr>
          <p:cNvPr id="279" name="TextBox 136">
            <a:extLst>
              <a:ext uri="{FF2B5EF4-FFF2-40B4-BE49-F238E27FC236}">
                <a16:creationId xmlns:a16="http://schemas.microsoft.com/office/drawing/2014/main" id="{B064B17D-C0A7-4157-95EA-C11CC3B1E897}"/>
              </a:ext>
            </a:extLst>
          </p:cNvPr>
          <p:cNvSpPr txBox="1">
            <a:spLocks noChangeArrowheads="1"/>
          </p:cNvSpPr>
          <p:nvPr/>
        </p:nvSpPr>
        <p:spPr bwMode="auto">
          <a:xfrm>
            <a:off x="125740" y="6213938"/>
            <a:ext cx="302418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mk-MK" sz="1400" b="1" dirty="0">
                <a:latin typeface="Verdana" charset="0"/>
                <a:cs typeface="Verdana" charset="0"/>
              </a:rPr>
              <a:t>Поканети да пристапат</a:t>
            </a:r>
            <a:r>
              <a:rPr lang="en-GB" sz="1400" b="1" dirty="0">
                <a:latin typeface="Verdana" charset="0"/>
                <a:cs typeface="Verdana" charset="0"/>
              </a:rPr>
              <a:t>:  9</a:t>
            </a:r>
          </a:p>
        </p:txBody>
      </p:sp>
      <p:sp>
        <p:nvSpPr>
          <p:cNvPr id="280" name="TextBox 137">
            <a:extLst>
              <a:ext uri="{FF2B5EF4-FFF2-40B4-BE49-F238E27FC236}">
                <a16:creationId xmlns:a16="http://schemas.microsoft.com/office/drawing/2014/main" id="{28DF8872-DF93-465C-AFF6-2774EE9AE504}"/>
              </a:ext>
            </a:extLst>
          </p:cNvPr>
          <p:cNvSpPr txBox="1">
            <a:spLocks noChangeArrowheads="1"/>
          </p:cNvSpPr>
          <p:nvPr/>
        </p:nvSpPr>
        <p:spPr bwMode="auto">
          <a:xfrm>
            <a:off x="3759994" y="5206546"/>
            <a:ext cx="498157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mk-MK" sz="1400" b="1" dirty="0">
                <a:latin typeface="Verdana" charset="0"/>
                <a:cs typeface="Verdana" charset="0"/>
              </a:rPr>
              <a:t>Други држави со закони/нацрт-закони во голема мера во согласност со Конвенцијата од Будимпешта </a:t>
            </a:r>
            <a:r>
              <a:rPr lang="en-GB" sz="1400" b="1" dirty="0">
                <a:latin typeface="Verdana" charset="0"/>
                <a:cs typeface="Verdana" charset="0"/>
              </a:rPr>
              <a:t>= 20</a:t>
            </a:r>
          </a:p>
        </p:txBody>
      </p:sp>
      <p:sp>
        <p:nvSpPr>
          <p:cNvPr id="281" name="Oval 280">
            <a:extLst>
              <a:ext uri="{FF2B5EF4-FFF2-40B4-BE49-F238E27FC236}">
                <a16:creationId xmlns:a16="http://schemas.microsoft.com/office/drawing/2014/main" id="{F38AAE3A-A171-46A6-AFE0-39A16F72AA54}"/>
              </a:ext>
            </a:extLst>
          </p:cNvPr>
          <p:cNvSpPr/>
          <p:nvPr/>
        </p:nvSpPr>
        <p:spPr>
          <a:xfrm>
            <a:off x="3291593" y="5729627"/>
            <a:ext cx="360362" cy="360362"/>
          </a:xfrm>
          <a:prstGeom prst="ellipse">
            <a:avLst/>
          </a:prstGeom>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2" name="Oval 281">
            <a:extLst>
              <a:ext uri="{FF2B5EF4-FFF2-40B4-BE49-F238E27FC236}">
                <a16:creationId xmlns:a16="http://schemas.microsoft.com/office/drawing/2014/main" id="{2E4F6651-E8BF-483C-9DDD-FFCF9754A257}"/>
              </a:ext>
            </a:extLst>
          </p:cNvPr>
          <p:cNvSpPr/>
          <p:nvPr/>
        </p:nvSpPr>
        <p:spPr>
          <a:xfrm>
            <a:off x="3291593" y="5276619"/>
            <a:ext cx="360362" cy="381000"/>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3" name="Oval 282">
            <a:extLst>
              <a:ext uri="{FF2B5EF4-FFF2-40B4-BE49-F238E27FC236}">
                <a16:creationId xmlns:a16="http://schemas.microsoft.com/office/drawing/2014/main" id="{90BF7D76-FF65-4CDE-8141-BF6DC50860D3}"/>
              </a:ext>
            </a:extLst>
          </p:cNvPr>
          <p:cNvSpPr/>
          <p:nvPr/>
        </p:nvSpPr>
        <p:spPr>
          <a:xfrm>
            <a:off x="3291593" y="6161353"/>
            <a:ext cx="366712" cy="360362"/>
          </a:xfrm>
          <a:prstGeom prst="ellipse">
            <a:avLst/>
          </a:prstGeom>
          <a:solidFill>
            <a:srgbClr val="00B0F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4" name="Oval 283">
            <a:extLst>
              <a:ext uri="{FF2B5EF4-FFF2-40B4-BE49-F238E27FC236}">
                <a16:creationId xmlns:a16="http://schemas.microsoft.com/office/drawing/2014/main" id="{393E2274-386F-450D-9FF8-580DABC34300}"/>
              </a:ext>
            </a:extLst>
          </p:cNvPr>
          <p:cNvSpPr/>
          <p:nvPr/>
        </p:nvSpPr>
        <p:spPr>
          <a:xfrm>
            <a:off x="8352631" y="5314496"/>
            <a:ext cx="354013" cy="384175"/>
          </a:xfrm>
          <a:prstGeom prst="ellipse">
            <a:avLst/>
          </a:prstGeom>
          <a:solidFill>
            <a:srgbClr val="00B05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5" name="TextBox 142">
            <a:extLst>
              <a:ext uri="{FF2B5EF4-FFF2-40B4-BE49-F238E27FC236}">
                <a16:creationId xmlns:a16="http://schemas.microsoft.com/office/drawing/2014/main" id="{407E8751-FB1B-4A8D-AC5F-4BD75DE8516A}"/>
              </a:ext>
            </a:extLst>
          </p:cNvPr>
          <p:cNvSpPr txBox="1">
            <a:spLocks noChangeArrowheads="1"/>
          </p:cNvSpPr>
          <p:nvPr/>
        </p:nvSpPr>
        <p:spPr bwMode="auto">
          <a:xfrm>
            <a:off x="3796506" y="5801859"/>
            <a:ext cx="498157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mk-MK" sz="1400" b="1" dirty="0">
                <a:latin typeface="Verdana" charset="0"/>
                <a:cs typeface="Verdana" charset="0"/>
              </a:rPr>
              <a:t>Понатамошни држави кои се повикуваат на Конвенцијата од Будимпешта за законодавство </a:t>
            </a:r>
            <a:r>
              <a:rPr lang="en-GB" sz="1400" b="1" dirty="0">
                <a:latin typeface="Verdana" charset="0"/>
                <a:cs typeface="Verdana" charset="0"/>
              </a:rPr>
              <a:t>= 50+</a:t>
            </a:r>
          </a:p>
        </p:txBody>
      </p:sp>
      <p:sp>
        <p:nvSpPr>
          <p:cNvPr id="286" name="Oval 285">
            <a:extLst>
              <a:ext uri="{FF2B5EF4-FFF2-40B4-BE49-F238E27FC236}">
                <a16:creationId xmlns:a16="http://schemas.microsoft.com/office/drawing/2014/main" id="{430BEF88-8793-48F2-A373-ED69B32F3D28}"/>
              </a:ext>
            </a:extLst>
          </p:cNvPr>
          <p:cNvSpPr/>
          <p:nvPr/>
        </p:nvSpPr>
        <p:spPr>
          <a:xfrm>
            <a:off x="8352631" y="5882821"/>
            <a:ext cx="354013" cy="358775"/>
          </a:xfrm>
          <a:prstGeom prst="ellipse">
            <a:avLst/>
          </a:prstGeom>
          <a:solidFill>
            <a:srgbClr val="FFFF0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7" name="Oval 286">
            <a:extLst>
              <a:ext uri="{FF2B5EF4-FFF2-40B4-BE49-F238E27FC236}">
                <a16:creationId xmlns:a16="http://schemas.microsoft.com/office/drawing/2014/main" id="{6C875117-E6BD-4139-A58B-DDDB7B9DC5F3}"/>
              </a:ext>
            </a:extLst>
          </p:cNvPr>
          <p:cNvSpPr/>
          <p:nvPr/>
        </p:nvSpPr>
        <p:spPr>
          <a:xfrm>
            <a:off x="1866106" y="2864984"/>
            <a:ext cx="65088" cy="57150"/>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8" name="Oval 287">
            <a:extLst>
              <a:ext uri="{FF2B5EF4-FFF2-40B4-BE49-F238E27FC236}">
                <a16:creationId xmlns:a16="http://schemas.microsoft.com/office/drawing/2014/main" id="{541A807B-8922-40C7-90B5-370A2A87077F}"/>
              </a:ext>
            </a:extLst>
          </p:cNvPr>
          <p:cNvSpPr/>
          <p:nvPr/>
        </p:nvSpPr>
        <p:spPr>
          <a:xfrm>
            <a:off x="5199856" y="3488871"/>
            <a:ext cx="63500" cy="57150"/>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9" name="Oval 288">
            <a:extLst>
              <a:ext uri="{FF2B5EF4-FFF2-40B4-BE49-F238E27FC236}">
                <a16:creationId xmlns:a16="http://schemas.microsoft.com/office/drawing/2014/main" id="{E3B2F6EB-2CC0-4D7D-9E45-0AF8FFB28758}"/>
              </a:ext>
            </a:extLst>
          </p:cNvPr>
          <p:cNvSpPr/>
          <p:nvPr/>
        </p:nvSpPr>
        <p:spPr>
          <a:xfrm>
            <a:off x="4034631" y="1715634"/>
            <a:ext cx="63500" cy="5715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0" name="Oval 289">
            <a:extLst>
              <a:ext uri="{FF2B5EF4-FFF2-40B4-BE49-F238E27FC236}">
                <a16:creationId xmlns:a16="http://schemas.microsoft.com/office/drawing/2014/main" id="{C8127321-509D-4B8F-9530-DC0CD734072B}"/>
              </a:ext>
            </a:extLst>
          </p:cNvPr>
          <p:cNvSpPr/>
          <p:nvPr/>
        </p:nvSpPr>
        <p:spPr>
          <a:xfrm>
            <a:off x="4639469" y="2041071"/>
            <a:ext cx="63500" cy="57150"/>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1" name="Oval 290">
            <a:extLst>
              <a:ext uri="{FF2B5EF4-FFF2-40B4-BE49-F238E27FC236}">
                <a16:creationId xmlns:a16="http://schemas.microsoft.com/office/drawing/2014/main" id="{EF4679F0-531B-401B-BEEC-5C4C77ECF784}"/>
              </a:ext>
            </a:extLst>
          </p:cNvPr>
          <p:cNvSpPr/>
          <p:nvPr/>
        </p:nvSpPr>
        <p:spPr>
          <a:xfrm>
            <a:off x="4831233" y="3088821"/>
            <a:ext cx="65088" cy="5715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2" name="Oval 291">
            <a:extLst>
              <a:ext uri="{FF2B5EF4-FFF2-40B4-BE49-F238E27FC236}">
                <a16:creationId xmlns:a16="http://schemas.microsoft.com/office/drawing/2014/main" id="{39EE60B3-6120-462C-8BD2-03A11B6AF992}"/>
              </a:ext>
            </a:extLst>
          </p:cNvPr>
          <p:cNvSpPr/>
          <p:nvPr/>
        </p:nvSpPr>
        <p:spPr>
          <a:xfrm>
            <a:off x="6430169" y="2631621"/>
            <a:ext cx="65087" cy="5715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3" name="Oval 292">
            <a:extLst>
              <a:ext uri="{FF2B5EF4-FFF2-40B4-BE49-F238E27FC236}">
                <a16:creationId xmlns:a16="http://schemas.microsoft.com/office/drawing/2014/main" id="{F9398CEF-5430-467D-BCF9-5AC20DBF3C64}"/>
              </a:ext>
            </a:extLst>
          </p:cNvPr>
          <p:cNvSpPr/>
          <p:nvPr/>
        </p:nvSpPr>
        <p:spPr>
          <a:xfrm>
            <a:off x="5399881" y="2071234"/>
            <a:ext cx="65088" cy="58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4" name="Oval 293">
            <a:extLst>
              <a:ext uri="{FF2B5EF4-FFF2-40B4-BE49-F238E27FC236}">
                <a16:creationId xmlns:a16="http://schemas.microsoft.com/office/drawing/2014/main" id="{B179BBD7-DB28-43C2-AA69-B289267D7886}"/>
              </a:ext>
            </a:extLst>
          </p:cNvPr>
          <p:cNvSpPr/>
          <p:nvPr/>
        </p:nvSpPr>
        <p:spPr bwMode="auto">
          <a:xfrm>
            <a:off x="3168129" y="2777299"/>
            <a:ext cx="65087" cy="58737"/>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5" name="Oval 294">
            <a:extLst>
              <a:ext uri="{FF2B5EF4-FFF2-40B4-BE49-F238E27FC236}">
                <a16:creationId xmlns:a16="http://schemas.microsoft.com/office/drawing/2014/main" id="{3F5B3EBC-D101-48A8-9011-245B1227BF97}"/>
              </a:ext>
            </a:extLst>
          </p:cNvPr>
          <p:cNvSpPr/>
          <p:nvPr/>
        </p:nvSpPr>
        <p:spPr bwMode="auto">
          <a:xfrm>
            <a:off x="1878905" y="3137339"/>
            <a:ext cx="65088" cy="58737"/>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6" name="Oval 295">
            <a:extLst>
              <a:ext uri="{FF2B5EF4-FFF2-40B4-BE49-F238E27FC236}">
                <a16:creationId xmlns:a16="http://schemas.microsoft.com/office/drawing/2014/main" id="{582EEB7B-3869-4933-BFC6-74DB7C2379A6}"/>
              </a:ext>
            </a:extLst>
          </p:cNvPr>
          <p:cNvSpPr/>
          <p:nvPr/>
        </p:nvSpPr>
        <p:spPr bwMode="auto">
          <a:xfrm>
            <a:off x="4255170" y="3582658"/>
            <a:ext cx="65087" cy="58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7" name="TextBox 282">
            <a:extLst>
              <a:ext uri="{FF2B5EF4-FFF2-40B4-BE49-F238E27FC236}">
                <a16:creationId xmlns:a16="http://schemas.microsoft.com/office/drawing/2014/main" id="{634636A8-EAC3-4402-8950-6CEBA6D96B85}"/>
              </a:ext>
            </a:extLst>
          </p:cNvPr>
          <p:cNvSpPr txBox="1"/>
          <p:nvPr/>
        </p:nvSpPr>
        <p:spPr>
          <a:xfrm>
            <a:off x="291640" y="4233282"/>
            <a:ext cx="2328529"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4000" b="1" dirty="0">
                <a:solidFill>
                  <a:schemeClr val="accent1">
                    <a:lumMod val="50000"/>
                  </a:schemeClr>
                </a:solidFill>
                <a:latin typeface="Verdana" panose="020B0604030504040204" pitchFamily="34" charset="0"/>
                <a:ea typeface="Verdana" panose="020B0604030504040204" pitchFamily="34" charset="0"/>
              </a:rPr>
              <a:t>150+</a:t>
            </a:r>
          </a:p>
        </p:txBody>
      </p:sp>
    </p:spTree>
    <p:extLst>
      <p:ext uri="{BB962C8B-B14F-4D97-AF65-F5344CB8AC3E}">
        <p14:creationId xmlns:p14="http://schemas.microsoft.com/office/powerpoint/2010/main" val="1991183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9</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9</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mk-MK" sz="3200" b="1" dirty="0">
                <a:solidFill>
                  <a:schemeClr val="bg1"/>
                </a:solidFill>
                <a:latin typeface="Arial" panose="020B0604020202020204" pitchFamily="34" charset="0"/>
                <a:cs typeface="Arial" panose="020B0604020202020204" pitchFamily="34" charset="0"/>
              </a:rPr>
              <a:t>Процес на пристапување</a:t>
            </a:r>
            <a:endParaRPr lang="en-US" sz="32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Content Placeholder 2">
            <a:extLst>
              <a:ext uri="{FF2B5EF4-FFF2-40B4-BE49-F238E27FC236}">
                <a16:creationId xmlns:a16="http://schemas.microsoft.com/office/drawing/2014/main" id="{07DD1915-02FE-4841-97F9-5C35390869CD}"/>
              </a:ext>
            </a:extLst>
          </p:cNvPr>
          <p:cNvSpPr txBox="1">
            <a:spLocks/>
          </p:cNvSpPr>
          <p:nvPr/>
        </p:nvSpPr>
        <p:spPr>
          <a:xfrm>
            <a:off x="323528" y="1268760"/>
            <a:ext cx="8435280" cy="5112568"/>
          </a:xfrm>
          <a:prstGeom prst="rect">
            <a:avLst/>
          </a:prstGeom>
        </p:spPr>
        <p:txBody>
          <a:bodyPr>
            <a:normAutofit fontScale="62500" lnSpcReduction="2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nSpc>
                <a:spcPct val="120000"/>
              </a:lnSpc>
              <a:spcBef>
                <a:spcPts val="600"/>
              </a:spcBef>
              <a:spcAft>
                <a:spcPts val="600"/>
              </a:spcAft>
              <a:buFont typeface="+mj-lt"/>
              <a:buAutoNum type="arabicPeriod"/>
              <a:defRPr/>
            </a:pPr>
            <a:r>
              <a:rPr lang="mk-MK" b="1" dirty="0">
                <a:latin typeface="Arial" panose="020B0604020202020204" pitchFamily="34" charset="0"/>
                <a:cs typeface="Arial" panose="020B0604020202020204" pitchFamily="34" charset="0"/>
              </a:rPr>
              <a:t>Изразување интерес</a:t>
            </a:r>
            <a:endParaRPr lang="en-US"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mk-MK" b="1" dirty="0">
                <a:latin typeface="Arial" panose="020B0604020202020204" pitchFamily="34" charset="0"/>
                <a:cs typeface="Arial" panose="020B0604020202020204" pitchFamily="34" charset="0"/>
              </a:rPr>
              <a:t>Анализа на законодавството и на контекстот</a:t>
            </a:r>
            <a:endParaRPr lang="en-US"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mk-MK" b="1" dirty="0">
                <a:latin typeface="Arial" panose="020B0604020202020204" pitchFamily="34" charset="0"/>
                <a:cs typeface="Arial" panose="020B0604020202020204" pitchFamily="34" charset="0"/>
              </a:rPr>
              <a:t>Советодавна мисија за законодавство за </a:t>
            </a:r>
            <a:r>
              <a:rPr lang="mk-MK" b="1" dirty="0" err="1">
                <a:latin typeface="Arial" panose="020B0604020202020204" pitchFamily="34" charset="0"/>
                <a:cs typeface="Arial" panose="020B0604020202020204" pitchFamily="34" charset="0"/>
              </a:rPr>
              <a:t>сајбер</a:t>
            </a:r>
            <a:r>
              <a:rPr lang="mk-MK" b="1" dirty="0">
                <a:latin typeface="Arial" panose="020B0604020202020204" pitchFamily="34" charset="0"/>
                <a:cs typeface="Arial" panose="020B0604020202020204" pitchFamily="34" charset="0"/>
              </a:rPr>
              <a:t>-криминал</a:t>
            </a:r>
            <a:endParaRPr lang="en-US"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mk-MK" b="1" dirty="0">
                <a:latin typeface="Arial" panose="020B0604020202020204" pitchFamily="34" charset="0"/>
                <a:cs typeface="Arial" panose="020B0604020202020204" pitchFamily="34" charset="0"/>
              </a:rPr>
              <a:t>Законодавство во согласност со одредбите на Конвенцијата од Будимпешта</a:t>
            </a:r>
            <a:endParaRPr lang="en-US"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mk-MK" b="1" dirty="0">
                <a:latin typeface="Arial" panose="020B0604020202020204" pitchFamily="34" charset="0"/>
                <a:cs typeface="Arial" panose="020B0604020202020204" pitchFamily="34" charset="0"/>
              </a:rPr>
              <a:t>Барање за приклучување кон </a:t>
            </a:r>
            <a:r>
              <a:rPr lang="mk-MK" b="1" dirty="0" err="1">
                <a:latin typeface="Arial" panose="020B0604020202020204" pitchFamily="34" charset="0"/>
                <a:cs typeface="Arial" panose="020B0604020202020204" pitchFamily="34" charset="0"/>
              </a:rPr>
              <a:t>КоБ</a:t>
            </a:r>
            <a:r>
              <a:rPr lang="mk-MK" b="1" dirty="0">
                <a:latin typeface="Arial" panose="020B0604020202020204" pitchFamily="34" charset="0"/>
                <a:cs typeface="Arial" panose="020B0604020202020204" pitchFamily="34" charset="0"/>
              </a:rPr>
              <a:t>, </a:t>
            </a:r>
            <a:r>
              <a:rPr lang="mk-MK" b="1" dirty="0" err="1">
                <a:latin typeface="Arial" panose="020B0604020202020204" pitchFamily="34" charset="0"/>
                <a:cs typeface="Arial" panose="020B0604020202020204" pitchFamily="34" charset="0"/>
              </a:rPr>
              <a:t>формализирано</a:t>
            </a:r>
            <a:r>
              <a:rPr lang="mk-MK" b="1" dirty="0">
                <a:latin typeface="Arial" panose="020B0604020202020204" pitchFamily="34" charset="0"/>
                <a:cs typeface="Arial" panose="020B0604020202020204" pitchFamily="34" charset="0"/>
              </a:rPr>
              <a:t> од Владата и испратено до Советот на Европа</a:t>
            </a:r>
            <a:endParaRPr lang="en-US"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mk-MK" b="1" dirty="0">
                <a:latin typeface="Arial" panose="020B0604020202020204" pitchFamily="34" charset="0"/>
                <a:cs typeface="Arial" panose="020B0604020202020204" pitchFamily="34" charset="0"/>
              </a:rPr>
              <a:t>Анализа на барањето од Канцеларијата за договори и одлука од Конвенцијата на комитетот за </a:t>
            </a:r>
            <a:r>
              <a:rPr lang="mk-MK" b="1" dirty="0" err="1">
                <a:latin typeface="Arial" panose="020B0604020202020204" pitchFamily="34" charset="0"/>
                <a:cs typeface="Arial" panose="020B0604020202020204" pitchFamily="34" charset="0"/>
              </a:rPr>
              <a:t>сајбер</a:t>
            </a:r>
            <a:r>
              <a:rPr lang="mk-MK" b="1" dirty="0">
                <a:latin typeface="Arial" panose="020B0604020202020204" pitchFamily="34" charset="0"/>
                <a:cs typeface="Arial" panose="020B0604020202020204" pitchFamily="34" charset="0"/>
              </a:rPr>
              <a:t>-криминал</a:t>
            </a:r>
            <a:endParaRPr lang="en-US"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mk-MK" b="1" dirty="0">
                <a:latin typeface="Arial" panose="020B0604020202020204" pitchFamily="34" charset="0"/>
                <a:cs typeface="Arial" panose="020B0604020202020204" pitchFamily="34" charset="0"/>
              </a:rPr>
              <a:t>Покана за членство на земјата во </a:t>
            </a:r>
            <a:r>
              <a:rPr lang="mk-MK" b="1" dirty="0" err="1">
                <a:latin typeface="Arial" panose="020B0604020202020204" pitchFamily="34" charset="0"/>
                <a:cs typeface="Arial" panose="020B0604020202020204" pitchFamily="34" charset="0"/>
              </a:rPr>
              <a:t>КоБ</a:t>
            </a:r>
            <a:endParaRPr lang="en-US"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mk-MK" b="1" dirty="0">
                <a:latin typeface="Arial" panose="020B0604020202020204" pitchFamily="34" charset="0"/>
                <a:cs typeface="Arial" panose="020B0604020202020204" pitchFamily="34" charset="0"/>
              </a:rPr>
              <a:t>Ратификација и инструменти за пристапување депонирани во Стразбур</a:t>
            </a:r>
            <a:endParaRPr lang="en-US" b="1" dirty="0">
              <a:latin typeface="Arial" panose="020B0604020202020204" pitchFamily="34" charset="0"/>
              <a:cs typeface="Arial" panose="020B0604020202020204" pitchFamily="34" charset="0"/>
            </a:endParaRPr>
          </a:p>
        </p:txBody>
      </p:sp>
      <p:sp>
        <p:nvSpPr>
          <p:cNvPr id="7" name="Rounded Rectangle 1">
            <a:extLst>
              <a:ext uri="{FF2B5EF4-FFF2-40B4-BE49-F238E27FC236}">
                <a16:creationId xmlns:a16="http://schemas.microsoft.com/office/drawing/2014/main" id="{9DC4FF4E-1B71-4657-AA41-52944EAE3822}"/>
              </a:ext>
            </a:extLst>
          </p:cNvPr>
          <p:cNvSpPr/>
          <p:nvPr/>
        </p:nvSpPr>
        <p:spPr>
          <a:xfrm>
            <a:off x="107504" y="2564904"/>
            <a:ext cx="8928546" cy="79208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 name="Rounded Rectangle 10">
            <a:extLst>
              <a:ext uri="{FF2B5EF4-FFF2-40B4-BE49-F238E27FC236}">
                <a16:creationId xmlns:a16="http://schemas.microsoft.com/office/drawing/2014/main" id="{2C857D2B-5A3C-4597-8539-B3BBFD7C0BD0}"/>
              </a:ext>
            </a:extLst>
          </p:cNvPr>
          <p:cNvSpPr/>
          <p:nvPr/>
        </p:nvSpPr>
        <p:spPr>
          <a:xfrm>
            <a:off x="107504" y="3356992"/>
            <a:ext cx="8928546" cy="79208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9" name="Rounded Rectangle 11">
            <a:extLst>
              <a:ext uri="{FF2B5EF4-FFF2-40B4-BE49-F238E27FC236}">
                <a16:creationId xmlns:a16="http://schemas.microsoft.com/office/drawing/2014/main" id="{29151DA5-5ABE-4ABA-A8B4-10B45D26E159}"/>
              </a:ext>
            </a:extLst>
          </p:cNvPr>
          <p:cNvSpPr/>
          <p:nvPr/>
        </p:nvSpPr>
        <p:spPr>
          <a:xfrm>
            <a:off x="107504" y="4869160"/>
            <a:ext cx="8928546" cy="504056"/>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0" name="Rounded Rectangle 12">
            <a:extLst>
              <a:ext uri="{FF2B5EF4-FFF2-40B4-BE49-F238E27FC236}">
                <a16:creationId xmlns:a16="http://schemas.microsoft.com/office/drawing/2014/main" id="{AA07272E-4439-46E9-B529-AC893B205E40}"/>
              </a:ext>
            </a:extLst>
          </p:cNvPr>
          <p:cNvSpPr/>
          <p:nvPr/>
        </p:nvSpPr>
        <p:spPr>
          <a:xfrm>
            <a:off x="107504" y="5373216"/>
            <a:ext cx="8928546" cy="79208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6AB50EC-3009-43FA-932C-F58109F5943A}"/>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20341411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14809</TotalTime>
  <Words>3876</Words>
  <Application>Microsoft Office PowerPoint</Application>
  <PresentationFormat>On-screen Show (4:3)</PresentationFormat>
  <Paragraphs>440</Paragraphs>
  <Slides>30</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Arial Narrow</vt:lpstr>
      <vt:lpstr>Calibri</vt:lpstr>
      <vt:lpstr>Open Sans</vt:lpstr>
      <vt:lpstr>Segoe UI</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Technology Risk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Cybercrime Training for Judges and Prosecutors</dc:title>
  <dc:creator>Nigel Jones</dc:creator>
  <cp:lastModifiedBy>apetrovmk@outlook.com</cp:lastModifiedBy>
  <cp:revision>405</cp:revision>
  <dcterms:created xsi:type="dcterms:W3CDTF">2012-01-25T15:22:10Z</dcterms:created>
  <dcterms:modified xsi:type="dcterms:W3CDTF">2021-05-01T07:17:37Z</dcterms:modified>
</cp:coreProperties>
</file>