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5"/>
  </p:notesMasterIdLst>
  <p:sldIdLst>
    <p:sldId id="418" r:id="rId2"/>
    <p:sldId id="456" r:id="rId3"/>
    <p:sldId id="484" r:id="rId4"/>
    <p:sldId id="1529" r:id="rId5"/>
    <p:sldId id="1530" r:id="rId6"/>
    <p:sldId id="1534" r:id="rId7"/>
    <p:sldId id="1458" r:id="rId8"/>
    <p:sldId id="1531" r:id="rId9"/>
    <p:sldId id="1532" r:id="rId10"/>
    <p:sldId id="1536" r:id="rId11"/>
    <p:sldId id="1535" r:id="rId12"/>
    <p:sldId id="1538" r:id="rId13"/>
    <p:sldId id="1457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6939" autoAdjust="0"/>
  </p:normalViewPr>
  <p:slideViewPr>
    <p:cSldViewPr snapToGrid="0">
      <p:cViewPr varScale="1">
        <p:scale>
          <a:sx n="88" d="100"/>
          <a:sy n="88" d="100"/>
        </p:scale>
        <p:origin x="22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74339-1A60-4587-8A78-3BEDA1D8993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A091C3A4-1A35-4281-8199-632BBED0D7B7}">
      <dgm:prSet phldrT="[Text]" custT="1"/>
      <dgm:spPr/>
      <dgm:t>
        <a:bodyPr/>
        <a:lstStyle/>
        <a:p>
          <a:r>
            <a:rPr lang="en-US" sz="2000" dirty="0"/>
            <a:t>Minimizing damage by opposing witness</a:t>
          </a:r>
          <a:endParaRPr lang="en-PK" sz="2000" dirty="0"/>
        </a:p>
      </dgm:t>
    </dgm:pt>
    <dgm:pt modelId="{2A42DFB9-0494-4A4D-96A1-D9D8766C584E}" type="parTrans" cxnId="{D89DBF21-B9EC-4505-B4E7-F616C5712D39}">
      <dgm:prSet/>
      <dgm:spPr/>
      <dgm:t>
        <a:bodyPr/>
        <a:lstStyle/>
        <a:p>
          <a:endParaRPr lang="en-PK" sz="1800"/>
        </a:p>
      </dgm:t>
    </dgm:pt>
    <dgm:pt modelId="{8F8E0433-3587-415A-9389-583010A6F931}" type="sibTrans" cxnId="{D89DBF21-B9EC-4505-B4E7-F616C5712D39}">
      <dgm:prSet/>
      <dgm:spPr/>
      <dgm:t>
        <a:bodyPr/>
        <a:lstStyle/>
        <a:p>
          <a:endParaRPr lang="en-PK" sz="1800"/>
        </a:p>
      </dgm:t>
    </dgm:pt>
    <dgm:pt modelId="{D985E539-4616-4B3C-9B27-77E0375B9AA8}">
      <dgm:prSet phldrT="[Text]" custT="1"/>
      <dgm:spPr/>
      <dgm:t>
        <a:bodyPr/>
        <a:lstStyle/>
        <a:p>
          <a:endParaRPr lang="en-US" sz="2200" dirty="0"/>
        </a:p>
        <a:p>
          <a:r>
            <a:rPr lang="en-US" sz="2000" dirty="0"/>
            <a:t>Enhancing your case by making points to advance your theory</a:t>
          </a:r>
          <a:endParaRPr lang="en-PK" sz="2000" dirty="0"/>
        </a:p>
      </dgm:t>
    </dgm:pt>
    <dgm:pt modelId="{1FB04631-E99C-45A2-BD32-D952DEEF265F}" type="parTrans" cxnId="{F83422E1-83F5-46EC-BAE1-466C6B8E27FB}">
      <dgm:prSet/>
      <dgm:spPr/>
      <dgm:t>
        <a:bodyPr/>
        <a:lstStyle/>
        <a:p>
          <a:endParaRPr lang="en-PK" sz="1800"/>
        </a:p>
      </dgm:t>
    </dgm:pt>
    <dgm:pt modelId="{FDC02112-9090-4534-B1EB-F9CC1C405C38}" type="sibTrans" cxnId="{F83422E1-83F5-46EC-BAE1-466C6B8E27FB}">
      <dgm:prSet/>
      <dgm:spPr/>
      <dgm:t>
        <a:bodyPr/>
        <a:lstStyle/>
        <a:p>
          <a:endParaRPr lang="en-PK" sz="1800"/>
        </a:p>
      </dgm:t>
    </dgm:pt>
    <dgm:pt modelId="{2C56CC11-AB39-4AEB-90AB-C7EE8F60ED1B}">
      <dgm:prSet phldrT="[Text]" custT="1"/>
      <dgm:spPr/>
      <dgm:t>
        <a:bodyPr lIns="28800" tIns="0" bIns="396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Revealing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000" dirty="0"/>
            <a:t>contradictory evidence or inconsistencies in opposing witness’ statement</a:t>
          </a:r>
          <a:endParaRPr lang="en-PK" sz="2000" dirty="0"/>
        </a:p>
      </dgm:t>
    </dgm:pt>
    <dgm:pt modelId="{72C5945B-1E8F-4BCF-92B7-317498E01171}" type="parTrans" cxnId="{5777B213-FCBB-423A-9739-48E2A839EA51}">
      <dgm:prSet/>
      <dgm:spPr/>
      <dgm:t>
        <a:bodyPr/>
        <a:lstStyle/>
        <a:p>
          <a:endParaRPr lang="en-PK" sz="1800"/>
        </a:p>
      </dgm:t>
    </dgm:pt>
    <dgm:pt modelId="{5842CD70-861F-495A-8B94-CF7F1E829AAA}" type="sibTrans" cxnId="{5777B213-FCBB-423A-9739-48E2A839EA51}">
      <dgm:prSet/>
      <dgm:spPr/>
      <dgm:t>
        <a:bodyPr/>
        <a:lstStyle/>
        <a:p>
          <a:endParaRPr lang="en-PK" sz="1800"/>
        </a:p>
      </dgm:t>
    </dgm:pt>
    <dgm:pt modelId="{46268C5F-EE34-4D78-9456-16FBE4BA6E95}">
      <dgm:prSet custT="1"/>
      <dgm:spPr/>
      <dgm:t>
        <a:bodyPr/>
        <a:lstStyle/>
        <a:p>
          <a:r>
            <a:rPr lang="en-US" sz="2000" dirty="0"/>
            <a:t>Discrediting opposing witness (in terms of their reliability or credibility)</a:t>
          </a:r>
          <a:endParaRPr lang="en-PK" sz="2000" dirty="0"/>
        </a:p>
      </dgm:t>
    </dgm:pt>
    <dgm:pt modelId="{41A22E92-A92B-4C63-A828-557C48BD24A8}" type="parTrans" cxnId="{A03E4ABA-E529-4313-8C89-2F2EF322660F}">
      <dgm:prSet/>
      <dgm:spPr/>
      <dgm:t>
        <a:bodyPr/>
        <a:lstStyle/>
        <a:p>
          <a:endParaRPr lang="en-PK" sz="1800"/>
        </a:p>
      </dgm:t>
    </dgm:pt>
    <dgm:pt modelId="{3DE14179-67F5-4EF2-8D79-2C32E9F912BD}" type="sibTrans" cxnId="{A03E4ABA-E529-4313-8C89-2F2EF322660F}">
      <dgm:prSet/>
      <dgm:spPr/>
      <dgm:t>
        <a:bodyPr/>
        <a:lstStyle/>
        <a:p>
          <a:endParaRPr lang="en-PK" sz="1800"/>
        </a:p>
      </dgm:t>
    </dgm:pt>
    <dgm:pt modelId="{103A3D21-4F9C-4B16-B2CB-C251C2F38903}">
      <dgm:prSet custT="1"/>
      <dgm:spPr/>
      <dgm:t>
        <a:bodyPr/>
        <a:lstStyle/>
        <a:p>
          <a:r>
            <a:rPr lang="en-US" sz="2000" dirty="0"/>
            <a:t>Exposing inaccuracies or lack of certainty in evidence </a:t>
          </a:r>
          <a:endParaRPr lang="en-PK" sz="2000" dirty="0"/>
        </a:p>
      </dgm:t>
    </dgm:pt>
    <dgm:pt modelId="{2414284B-AA3A-4B32-BB0F-44497BF71E20}" type="parTrans" cxnId="{09E51CD3-844A-4DF2-98F8-17B1067113B7}">
      <dgm:prSet/>
      <dgm:spPr/>
      <dgm:t>
        <a:bodyPr/>
        <a:lstStyle/>
        <a:p>
          <a:endParaRPr lang="en-PK" sz="1800"/>
        </a:p>
      </dgm:t>
    </dgm:pt>
    <dgm:pt modelId="{D2AB08DE-C4B1-47DA-905F-34F6C703FBAF}" type="sibTrans" cxnId="{09E51CD3-844A-4DF2-98F8-17B1067113B7}">
      <dgm:prSet/>
      <dgm:spPr/>
      <dgm:t>
        <a:bodyPr/>
        <a:lstStyle/>
        <a:p>
          <a:endParaRPr lang="en-PK" sz="1800"/>
        </a:p>
      </dgm:t>
    </dgm:pt>
    <dgm:pt modelId="{DC79472B-B3D6-4365-A34D-374A5AAAE7CD}" type="pres">
      <dgm:prSet presAssocID="{E1B74339-1A60-4587-8A78-3BEDA1D89938}" presName="compositeShape" presStyleCnt="0">
        <dgm:presLayoutVars>
          <dgm:chMax val="7"/>
          <dgm:dir/>
          <dgm:resizeHandles val="exact"/>
        </dgm:presLayoutVars>
      </dgm:prSet>
      <dgm:spPr/>
    </dgm:pt>
    <dgm:pt modelId="{FD8C38D6-60F4-4E5E-A111-AF8AE6D7BB0B}" type="pres">
      <dgm:prSet presAssocID="{E1B74339-1A60-4587-8A78-3BEDA1D89938}" presName="wedge1" presStyleLbl="node1" presStyleIdx="0" presStyleCnt="5" custScaleX="132135" custScaleY="112020" custLinFactNeighborX="-3825" custLinFactNeighborY="5100"/>
      <dgm:spPr/>
    </dgm:pt>
    <dgm:pt modelId="{41448D54-E79D-49B0-AC55-7310F4692573}" type="pres">
      <dgm:prSet presAssocID="{E1B74339-1A60-4587-8A78-3BEDA1D8993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9B8E4F3-AE08-4380-80B8-4979C0EC014F}" type="pres">
      <dgm:prSet presAssocID="{E1B74339-1A60-4587-8A78-3BEDA1D89938}" presName="wedge2" presStyleLbl="node1" presStyleIdx="1" presStyleCnt="5" custScaleX="132135" custScaleY="112020"/>
      <dgm:spPr/>
    </dgm:pt>
    <dgm:pt modelId="{9B8749EE-88E7-4B23-A102-B127F6DCC8D2}" type="pres">
      <dgm:prSet presAssocID="{E1B74339-1A60-4587-8A78-3BEDA1D8993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DD1C8B5-3900-47F3-A370-0EFF23064283}" type="pres">
      <dgm:prSet presAssocID="{E1B74339-1A60-4587-8A78-3BEDA1D89938}" presName="wedge3" presStyleLbl="node1" presStyleIdx="2" presStyleCnt="5" custScaleX="132135" custScaleY="112020"/>
      <dgm:spPr/>
    </dgm:pt>
    <dgm:pt modelId="{9EDF4FE8-3510-4667-9312-631C3FF966A8}" type="pres">
      <dgm:prSet presAssocID="{E1B74339-1A60-4587-8A78-3BEDA1D8993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31CFF117-E676-4DFC-8618-0FFFF475DDCC}" type="pres">
      <dgm:prSet presAssocID="{E1B74339-1A60-4587-8A78-3BEDA1D89938}" presName="wedge4" presStyleLbl="node1" presStyleIdx="3" presStyleCnt="5" custScaleX="132135" custScaleY="112020"/>
      <dgm:spPr/>
    </dgm:pt>
    <dgm:pt modelId="{32F91372-9CE8-4621-A71C-8C314D238989}" type="pres">
      <dgm:prSet presAssocID="{E1B74339-1A60-4587-8A78-3BEDA1D8993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0BAB233-E3C7-45E2-BD65-D59C1C560271}" type="pres">
      <dgm:prSet presAssocID="{E1B74339-1A60-4587-8A78-3BEDA1D89938}" presName="wedge5" presStyleLbl="node1" presStyleIdx="4" presStyleCnt="5" custScaleX="132135" custScaleY="112020"/>
      <dgm:spPr/>
    </dgm:pt>
    <dgm:pt modelId="{A670EE8F-A820-472E-B48C-F9F6653EC76F}" type="pres">
      <dgm:prSet presAssocID="{E1B74339-1A60-4587-8A78-3BEDA1D8993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5777B213-FCBB-423A-9739-48E2A839EA51}" srcId="{E1B74339-1A60-4587-8A78-3BEDA1D89938}" destId="{2C56CC11-AB39-4AEB-90AB-C7EE8F60ED1B}" srcOrd="2" destOrd="0" parTransId="{72C5945B-1E8F-4BCF-92B7-317498E01171}" sibTransId="{5842CD70-861F-495A-8B94-CF7F1E829AAA}"/>
    <dgm:cxn modelId="{7EC6421C-C996-4372-A967-D3A57C06616A}" type="presOf" srcId="{46268C5F-EE34-4D78-9456-16FBE4BA6E95}" destId="{31CFF117-E676-4DFC-8618-0FFFF475DDCC}" srcOrd="0" destOrd="0" presId="urn:microsoft.com/office/officeart/2005/8/layout/chart3"/>
    <dgm:cxn modelId="{D89DBF21-B9EC-4505-B4E7-F616C5712D39}" srcId="{E1B74339-1A60-4587-8A78-3BEDA1D89938}" destId="{A091C3A4-1A35-4281-8199-632BBED0D7B7}" srcOrd="0" destOrd="0" parTransId="{2A42DFB9-0494-4A4D-96A1-D9D8766C584E}" sibTransId="{8F8E0433-3587-415A-9389-583010A6F931}"/>
    <dgm:cxn modelId="{0A161729-B2E0-4A5F-8A04-B1CC8318A8D8}" type="presOf" srcId="{2C56CC11-AB39-4AEB-90AB-C7EE8F60ED1B}" destId="{FDD1C8B5-3900-47F3-A370-0EFF23064283}" srcOrd="0" destOrd="0" presId="urn:microsoft.com/office/officeart/2005/8/layout/chart3"/>
    <dgm:cxn modelId="{9288E531-906C-4333-9C8F-CBAAE714EE2D}" type="presOf" srcId="{46268C5F-EE34-4D78-9456-16FBE4BA6E95}" destId="{32F91372-9CE8-4621-A71C-8C314D238989}" srcOrd="1" destOrd="0" presId="urn:microsoft.com/office/officeart/2005/8/layout/chart3"/>
    <dgm:cxn modelId="{1CC93F49-5A1A-400C-814C-19FDA968FF44}" type="presOf" srcId="{E1B74339-1A60-4587-8A78-3BEDA1D89938}" destId="{DC79472B-B3D6-4365-A34D-374A5AAAE7CD}" srcOrd="0" destOrd="0" presId="urn:microsoft.com/office/officeart/2005/8/layout/chart3"/>
    <dgm:cxn modelId="{4768DB7E-4FDF-4083-8758-87758913F50C}" type="presOf" srcId="{103A3D21-4F9C-4B16-B2CB-C251C2F38903}" destId="{A670EE8F-A820-472E-B48C-F9F6653EC76F}" srcOrd="1" destOrd="0" presId="urn:microsoft.com/office/officeart/2005/8/layout/chart3"/>
    <dgm:cxn modelId="{5717C685-7FA8-4B6B-BF40-D410A29E2FDA}" type="presOf" srcId="{103A3D21-4F9C-4B16-B2CB-C251C2F38903}" destId="{80BAB233-E3C7-45E2-BD65-D59C1C560271}" srcOrd="0" destOrd="0" presId="urn:microsoft.com/office/officeart/2005/8/layout/chart3"/>
    <dgm:cxn modelId="{A553B2A8-EE31-41AC-9CBF-14E55671025D}" type="presOf" srcId="{D985E539-4616-4B3C-9B27-77E0375B9AA8}" destId="{29B8E4F3-AE08-4380-80B8-4979C0EC014F}" srcOrd="0" destOrd="0" presId="urn:microsoft.com/office/officeart/2005/8/layout/chart3"/>
    <dgm:cxn modelId="{1E7BBBB1-0414-4FBB-AE0E-6C4523FF517A}" type="presOf" srcId="{D985E539-4616-4B3C-9B27-77E0375B9AA8}" destId="{9B8749EE-88E7-4B23-A102-B127F6DCC8D2}" srcOrd="1" destOrd="0" presId="urn:microsoft.com/office/officeart/2005/8/layout/chart3"/>
    <dgm:cxn modelId="{A03E4ABA-E529-4313-8C89-2F2EF322660F}" srcId="{E1B74339-1A60-4587-8A78-3BEDA1D89938}" destId="{46268C5F-EE34-4D78-9456-16FBE4BA6E95}" srcOrd="3" destOrd="0" parTransId="{41A22E92-A92B-4C63-A828-557C48BD24A8}" sibTransId="{3DE14179-67F5-4EF2-8D79-2C32E9F912BD}"/>
    <dgm:cxn modelId="{F8D040D2-3E33-4F22-B1D2-48875B91340E}" type="presOf" srcId="{2C56CC11-AB39-4AEB-90AB-C7EE8F60ED1B}" destId="{9EDF4FE8-3510-4667-9312-631C3FF966A8}" srcOrd="1" destOrd="0" presId="urn:microsoft.com/office/officeart/2005/8/layout/chart3"/>
    <dgm:cxn modelId="{09E51CD3-844A-4DF2-98F8-17B1067113B7}" srcId="{E1B74339-1A60-4587-8A78-3BEDA1D89938}" destId="{103A3D21-4F9C-4B16-B2CB-C251C2F38903}" srcOrd="4" destOrd="0" parTransId="{2414284B-AA3A-4B32-BB0F-44497BF71E20}" sibTransId="{D2AB08DE-C4B1-47DA-905F-34F6C703FBAF}"/>
    <dgm:cxn modelId="{ECE9BEDC-0DFC-4D81-B47F-27C9E7C761EE}" type="presOf" srcId="{A091C3A4-1A35-4281-8199-632BBED0D7B7}" destId="{FD8C38D6-60F4-4E5E-A111-AF8AE6D7BB0B}" srcOrd="0" destOrd="0" presId="urn:microsoft.com/office/officeart/2005/8/layout/chart3"/>
    <dgm:cxn modelId="{F83422E1-83F5-46EC-BAE1-466C6B8E27FB}" srcId="{E1B74339-1A60-4587-8A78-3BEDA1D89938}" destId="{D985E539-4616-4B3C-9B27-77E0375B9AA8}" srcOrd="1" destOrd="0" parTransId="{1FB04631-E99C-45A2-BD32-D952DEEF265F}" sibTransId="{FDC02112-9090-4534-B1EB-F9CC1C405C38}"/>
    <dgm:cxn modelId="{DBD4D0E2-3626-4AA3-BCEA-A3F72B87934D}" type="presOf" srcId="{A091C3A4-1A35-4281-8199-632BBED0D7B7}" destId="{41448D54-E79D-49B0-AC55-7310F4692573}" srcOrd="1" destOrd="0" presId="urn:microsoft.com/office/officeart/2005/8/layout/chart3"/>
    <dgm:cxn modelId="{2D2CE50D-CD75-4286-B0FF-06BAB3C79390}" type="presParOf" srcId="{DC79472B-B3D6-4365-A34D-374A5AAAE7CD}" destId="{FD8C38D6-60F4-4E5E-A111-AF8AE6D7BB0B}" srcOrd="0" destOrd="0" presId="urn:microsoft.com/office/officeart/2005/8/layout/chart3"/>
    <dgm:cxn modelId="{EC062DA3-DAE2-403F-A00A-9F161A8B8B8A}" type="presParOf" srcId="{DC79472B-B3D6-4365-A34D-374A5AAAE7CD}" destId="{41448D54-E79D-49B0-AC55-7310F4692573}" srcOrd="1" destOrd="0" presId="urn:microsoft.com/office/officeart/2005/8/layout/chart3"/>
    <dgm:cxn modelId="{91D2CCE3-7AAE-44DB-A6B7-F4DC141AA6CB}" type="presParOf" srcId="{DC79472B-B3D6-4365-A34D-374A5AAAE7CD}" destId="{29B8E4F3-AE08-4380-80B8-4979C0EC014F}" srcOrd="2" destOrd="0" presId="urn:microsoft.com/office/officeart/2005/8/layout/chart3"/>
    <dgm:cxn modelId="{6BB4F5D3-3EC5-447A-A3C9-F76EFA147113}" type="presParOf" srcId="{DC79472B-B3D6-4365-A34D-374A5AAAE7CD}" destId="{9B8749EE-88E7-4B23-A102-B127F6DCC8D2}" srcOrd="3" destOrd="0" presId="urn:microsoft.com/office/officeart/2005/8/layout/chart3"/>
    <dgm:cxn modelId="{91BDBCC0-C775-49C1-8FFB-E9271EC4CAA5}" type="presParOf" srcId="{DC79472B-B3D6-4365-A34D-374A5AAAE7CD}" destId="{FDD1C8B5-3900-47F3-A370-0EFF23064283}" srcOrd="4" destOrd="0" presId="urn:microsoft.com/office/officeart/2005/8/layout/chart3"/>
    <dgm:cxn modelId="{8EE1CFCD-5888-44A2-BB5A-C56E5A84EE49}" type="presParOf" srcId="{DC79472B-B3D6-4365-A34D-374A5AAAE7CD}" destId="{9EDF4FE8-3510-4667-9312-631C3FF966A8}" srcOrd="5" destOrd="0" presId="urn:microsoft.com/office/officeart/2005/8/layout/chart3"/>
    <dgm:cxn modelId="{91D399B8-3CB6-4213-9DC7-A231C2520418}" type="presParOf" srcId="{DC79472B-B3D6-4365-A34D-374A5AAAE7CD}" destId="{31CFF117-E676-4DFC-8618-0FFFF475DDCC}" srcOrd="6" destOrd="0" presId="urn:microsoft.com/office/officeart/2005/8/layout/chart3"/>
    <dgm:cxn modelId="{30BDB32F-60AD-45F0-9CB9-2147A8018F2C}" type="presParOf" srcId="{DC79472B-B3D6-4365-A34D-374A5AAAE7CD}" destId="{32F91372-9CE8-4621-A71C-8C314D238989}" srcOrd="7" destOrd="0" presId="urn:microsoft.com/office/officeart/2005/8/layout/chart3"/>
    <dgm:cxn modelId="{E84C48C5-0B94-46D6-976D-8F684914A774}" type="presParOf" srcId="{DC79472B-B3D6-4365-A34D-374A5AAAE7CD}" destId="{80BAB233-E3C7-45E2-BD65-D59C1C560271}" srcOrd="8" destOrd="0" presId="urn:microsoft.com/office/officeart/2005/8/layout/chart3"/>
    <dgm:cxn modelId="{66A25D47-1224-4E81-AC26-1CCFEBE97E8C}" type="presParOf" srcId="{DC79472B-B3D6-4365-A34D-374A5AAAE7CD}" destId="{A670EE8F-A820-472E-B48C-F9F6653EC76F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C38D6-60F4-4E5E-A111-AF8AE6D7BB0B}">
      <dsp:nvSpPr>
        <dsp:cNvPr id="0" name=""/>
        <dsp:cNvSpPr/>
      </dsp:nvSpPr>
      <dsp:spPr>
        <a:xfrm>
          <a:off x="770302" y="293623"/>
          <a:ext cx="6254620" cy="5302475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Minimizing damage by opposing witness</a:t>
          </a:r>
          <a:endParaRPr lang="en-PK" sz="2000" kern="1200" dirty="0"/>
        </a:p>
      </dsp:txBody>
      <dsp:txXfrm>
        <a:off x="3976540" y="1085839"/>
        <a:ext cx="2122103" cy="1230931"/>
      </dsp:txXfrm>
    </dsp:sp>
    <dsp:sp modelId="{29B8E4F3-AE08-4380-80B8-4979C0EC014F}">
      <dsp:nvSpPr>
        <dsp:cNvPr id="0" name=""/>
        <dsp:cNvSpPr/>
      </dsp:nvSpPr>
      <dsp:spPr>
        <a:xfrm>
          <a:off x="785686" y="280437"/>
          <a:ext cx="6254620" cy="5302475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Enhancing your case by making points to advance your theory</a:t>
          </a:r>
          <a:endParaRPr lang="en-PK" sz="2000" kern="1200" dirty="0"/>
        </a:p>
      </dsp:txBody>
      <dsp:txXfrm>
        <a:off x="4873527" y="2679176"/>
        <a:ext cx="1861494" cy="1331931"/>
      </dsp:txXfrm>
    </dsp:sp>
    <dsp:sp modelId="{FDD1C8B5-3900-47F3-A370-0EFF23064283}">
      <dsp:nvSpPr>
        <dsp:cNvPr id="0" name=""/>
        <dsp:cNvSpPr/>
      </dsp:nvSpPr>
      <dsp:spPr>
        <a:xfrm>
          <a:off x="785686" y="280437"/>
          <a:ext cx="6254620" cy="5302475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800" tIns="0" rIns="25400" bIns="3960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Revealing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contradictory evidence or inconsistencies in opposing witness’ statement</a:t>
          </a:r>
          <a:endParaRPr lang="en-PK" sz="2000" kern="1200" dirty="0"/>
        </a:p>
      </dsp:txBody>
      <dsp:txXfrm>
        <a:off x="2796100" y="4257294"/>
        <a:ext cx="2233792" cy="1136244"/>
      </dsp:txXfrm>
    </dsp:sp>
    <dsp:sp modelId="{31CFF117-E676-4DFC-8618-0FFFF475DDCC}">
      <dsp:nvSpPr>
        <dsp:cNvPr id="0" name=""/>
        <dsp:cNvSpPr/>
      </dsp:nvSpPr>
      <dsp:spPr>
        <a:xfrm>
          <a:off x="785686" y="280437"/>
          <a:ext cx="6254620" cy="5302475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Discrediting opposing witness (in terms of their reliability or credibility)</a:t>
          </a:r>
          <a:endParaRPr lang="en-PK" sz="2000" kern="1200" dirty="0"/>
        </a:p>
      </dsp:txBody>
      <dsp:txXfrm>
        <a:off x="1083525" y="2679176"/>
        <a:ext cx="1861494" cy="1331931"/>
      </dsp:txXfrm>
    </dsp:sp>
    <dsp:sp modelId="{80BAB233-E3C7-45E2-BD65-D59C1C560271}">
      <dsp:nvSpPr>
        <dsp:cNvPr id="0" name=""/>
        <dsp:cNvSpPr/>
      </dsp:nvSpPr>
      <dsp:spPr>
        <a:xfrm>
          <a:off x="785686" y="280437"/>
          <a:ext cx="6254620" cy="5302475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Exposing inaccuracies or lack of certainty in evidence </a:t>
          </a:r>
          <a:endParaRPr lang="en-PK" sz="2000" kern="1200" dirty="0"/>
        </a:p>
      </dsp:txBody>
      <dsp:txXfrm>
        <a:off x="1697818" y="1088433"/>
        <a:ext cx="2122103" cy="123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48BC7-8A05-4CF5-B7E9-1CE8C11A5071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FBB1-7B02-4717-AEA4-A0D2A92F6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9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6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7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9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2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90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60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02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37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189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675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7488A-2FD4-4187-AAA7-AE40009BFB6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30" y="2735035"/>
            <a:ext cx="6229350" cy="1820636"/>
          </a:xfrm>
        </p:spPr>
        <p:txBody>
          <a:bodyPr anchor="b">
            <a:normAutofit/>
          </a:bodyPr>
          <a:lstStyle>
            <a:lvl1pPr algn="ctr">
              <a:defRPr sz="3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30" y="5216979"/>
            <a:ext cx="3077934" cy="791936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8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45028"/>
            <a:ext cx="2949178" cy="1507671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45028"/>
            <a:ext cx="4629150" cy="5119008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12570"/>
            <a:ext cx="2949178" cy="35514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CF8A3FA-4EB1-4A10-9AFE-2313F8D14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0174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499"/>
            <a:ext cx="7886700" cy="112667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179863"/>
            <a:ext cx="7886700" cy="3997099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EA9C4C-AC6A-490B-A902-7E48F5BEA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9040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11623"/>
            <a:ext cx="1971675" cy="5065339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11623"/>
            <a:ext cx="5800725" cy="5065340"/>
          </a:xfrm>
        </p:spPr>
        <p:txBody>
          <a:bodyPr vert="eaVert"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09C25C-8921-4FF5-B354-D78C972E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3713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566A-A50E-4906-A19E-4FB9E76A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3D5C-F3BE-44B6-82DD-E7C4C8916EA0}" type="datetimeFigureOut">
              <a:rPr lang="en-GB"/>
              <a:pPr>
                <a:defRPr/>
              </a:pPr>
              <a:t>16/07/2024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8102-AF15-496D-8BA6-68A51B18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EC1A9-0935-48AF-98AC-717D1CEB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A5ECFF-5C9A-42B4-A985-E4790B0921A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92373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DE959-8F66-48C8-9B75-7129AEC57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E9091-F932-449D-A1EF-35B8A21AF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1214" y="101678"/>
            <a:ext cx="4090771" cy="713294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FC767A1-DF76-4191-99F0-1311E413B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8274" y="1251040"/>
            <a:ext cx="8074025" cy="517525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E4024A-0EF9-41A2-B175-DDA4AA7DE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7" y="2579688"/>
            <a:ext cx="8074024" cy="2673350"/>
          </a:xfrm>
        </p:spPr>
        <p:txBody>
          <a:bodyPr>
            <a:normAutofit/>
          </a:bodyPr>
          <a:lstStyle>
            <a:lvl1pPr marL="0" indent="0" algn="ctr">
              <a:buNone/>
              <a:defRPr sz="3400" b="1" i="0" baseline="0">
                <a:latin typeface="Calibri" panose="020F0502020204030204" pitchFamily="34" charset="0"/>
              </a:defRPr>
            </a:lvl1pPr>
          </a:lstStyle>
          <a:p>
            <a:pPr lvl="0"/>
            <a:endParaRPr lang="en-US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2FE8F4-0B2F-4B6E-B4B0-927F13D7F7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5" y="5589588"/>
            <a:ext cx="8074025" cy="604837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" panose="020F050202020403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53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4A87-61DB-4835-BEB0-346EDFB42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509BE8-7E65-45EB-BBBD-AD3388FF6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163" y="0"/>
            <a:ext cx="6573837" cy="1043796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0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68F01E-E28F-48CF-A919-4F87EC7314AB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42138-4AA3-4144-B07B-05168E0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>
            <a:lvl1pPr>
              <a:defRPr sz="900" baseline="0">
                <a:latin typeface="Verdana" panose="020B0604030504040204" pitchFamily="34" charset="0"/>
              </a:defRPr>
            </a:lvl1pPr>
          </a:lstStyle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E9086BA-5439-49E6-9E91-FC32A560FF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2629"/>
            <a:ext cx="39604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baseline="0" dirty="0">
                <a:solidFill>
                  <a:srgbClr val="FFFFFF"/>
                </a:solidFill>
                <a:latin typeface="Verdana" panose="020B0604030504040204" pitchFamily="34" charset="0"/>
              </a:rPr>
              <a:t>www.coe.int/cybercrime			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65D2B4B2-A487-46F2-91AA-C4BF2735A5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41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62" y="4106085"/>
            <a:ext cx="7886700" cy="1500187"/>
          </a:xfrm>
          <a:prstGeom prst="rect">
            <a:avLst/>
          </a:prstGeom>
        </p:spPr>
        <p:txBody>
          <a:bodyPr anchor="t" anchorCtr="0"/>
          <a:lstStyle>
            <a:lvl1pPr>
              <a:defRPr sz="4000" b="1" i="0" cap="all" baseline="0">
                <a:latin typeface="Calibri (heading)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562" y="3666226"/>
            <a:ext cx="7886700" cy="439859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8AF00-8302-4EB6-B590-39BD36953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3DBE3-4DCE-45EA-88E9-4DFE54A70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01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79EE9D-52D5-4B6B-99C5-F7B7EF500F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A4FC42-7865-44A1-A558-6DAB208B7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84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17213"/>
            <a:ext cx="3868340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17213"/>
            <a:ext cx="3887391" cy="3684588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D75C77-33AE-4D9D-81BB-E84439877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8360835-D07D-47DB-8A8D-6D70C8BFA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33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45480"/>
          </a:xfrm>
        </p:spPr>
        <p:txBody>
          <a:bodyPr anchor="b">
            <a:normAutofit/>
          </a:bodyPr>
          <a:lstStyle>
            <a:lvl1pPr algn="ctr">
              <a:defRPr sz="4500" b="1">
                <a:solidFill>
                  <a:srgbClr val="005E8E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1756"/>
            <a:ext cx="6858000" cy="996043"/>
          </a:xfrm>
        </p:spPr>
        <p:txBody>
          <a:bodyPr/>
          <a:lstStyle>
            <a:lvl1pPr marL="0" indent="0" algn="ctr">
              <a:buNone/>
              <a:defRPr sz="2400" b="1" i="1">
                <a:solidFill>
                  <a:srgbClr val="005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8B994-6D08-4BA4-AE2D-186DFD1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293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D9741-60F0-480D-8B47-D9BDE25B2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DF66FC-D0BD-42D5-88C2-0C899A2415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462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sking questions | TeachingEnglish | British Council | BBC">
            <a:extLst>
              <a:ext uri="{FF2B5EF4-FFF2-40B4-BE49-F238E27FC236}">
                <a16:creationId xmlns:a16="http://schemas.microsoft.com/office/drawing/2014/main" id="{4847C7E7-B06A-4BDA-9B87-24735A9E2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25616"/>
            <a:ext cx="4572000" cy="27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8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319841"/>
            <a:ext cx="1971675" cy="4857122"/>
          </a:xfrm>
          <a:prstGeom prst="rect">
            <a:avLst/>
          </a:prstGeo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19841"/>
            <a:ext cx="5800725" cy="4857121"/>
          </a:xfrm>
        </p:spPr>
        <p:txBody>
          <a:bodyPr vert="eaVert"/>
          <a:lstStyle>
            <a:lvl1pPr>
              <a:defRPr baseline="0">
                <a:latin typeface="Calibri" panose="020F0502020204030204" pitchFamily="34" charset="0"/>
              </a:defRPr>
            </a:lvl1pPr>
            <a:lvl2pPr>
              <a:defRPr baseline="0">
                <a:latin typeface="Calibri" panose="020F0502020204030204" pitchFamily="34" charset="0"/>
              </a:defRPr>
            </a:lvl2pPr>
            <a:lvl3pPr>
              <a:defRPr baseline="0">
                <a:latin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</a:defRPr>
            </a:lvl4pPr>
            <a:lvl5pPr>
              <a:defRPr baseline="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9D650-1009-46ED-8222-4EE43ED14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86600" y="6588125"/>
            <a:ext cx="2057400" cy="285810"/>
          </a:xfrm>
          <a:prstGeom prst="rect">
            <a:avLst/>
          </a:prstGeom>
        </p:spPr>
        <p:txBody>
          <a:bodyPr/>
          <a:lstStyle/>
          <a:p>
            <a:fld id="{49C04F3A-82BD-4011-AADB-1F79FD7DF4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C16D1AC-E422-4575-9A0B-452840BC04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1463" y="0"/>
            <a:ext cx="6332537" cy="103505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525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4303"/>
            <a:ext cx="7886700" cy="10096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3343"/>
            <a:ext cx="7886700" cy="3923620"/>
          </a:xfrm>
        </p:spPr>
        <p:txBody>
          <a:bodyPr/>
          <a:lstStyle>
            <a:lvl1pPr>
              <a:defRPr sz="2400" b="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6687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1257579"/>
          </a:xfrm>
        </p:spPr>
        <p:txBody>
          <a:bodyPr anchor="b">
            <a:normAutofit/>
          </a:bodyPr>
          <a:lstStyle>
            <a:lvl1pPr>
              <a:defRPr sz="45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0754"/>
            <a:ext cx="7886700" cy="2978898"/>
          </a:xfrm>
          <a:solidFill>
            <a:srgbClr val="005E8E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AE3919-D0EC-4ACD-A757-9B1CCECA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8064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11624"/>
            <a:ext cx="7886700" cy="898606"/>
          </a:xfrm>
          <a:custGeom>
            <a:avLst/>
            <a:gdLst>
              <a:gd name="connsiteX0" fmla="*/ 0 w 7886700"/>
              <a:gd name="connsiteY0" fmla="*/ 0 h 898606"/>
              <a:gd name="connsiteX1" fmla="*/ 578358 w 7886700"/>
              <a:gd name="connsiteY1" fmla="*/ 0 h 898606"/>
              <a:gd name="connsiteX2" fmla="*/ 1314450 w 7886700"/>
              <a:gd name="connsiteY2" fmla="*/ 0 h 898606"/>
              <a:gd name="connsiteX3" fmla="*/ 1813941 w 7886700"/>
              <a:gd name="connsiteY3" fmla="*/ 0 h 898606"/>
              <a:gd name="connsiteX4" fmla="*/ 2471166 w 7886700"/>
              <a:gd name="connsiteY4" fmla="*/ 0 h 898606"/>
              <a:gd name="connsiteX5" fmla="*/ 2891790 w 7886700"/>
              <a:gd name="connsiteY5" fmla="*/ 0 h 898606"/>
              <a:gd name="connsiteX6" fmla="*/ 3706749 w 7886700"/>
              <a:gd name="connsiteY6" fmla="*/ 0 h 898606"/>
              <a:gd name="connsiteX7" fmla="*/ 4127373 w 7886700"/>
              <a:gd name="connsiteY7" fmla="*/ 0 h 898606"/>
              <a:gd name="connsiteX8" fmla="*/ 4626864 w 7886700"/>
              <a:gd name="connsiteY8" fmla="*/ 0 h 898606"/>
              <a:gd name="connsiteX9" fmla="*/ 5284089 w 7886700"/>
              <a:gd name="connsiteY9" fmla="*/ 0 h 898606"/>
              <a:gd name="connsiteX10" fmla="*/ 6020181 w 7886700"/>
              <a:gd name="connsiteY10" fmla="*/ 0 h 898606"/>
              <a:gd name="connsiteX11" fmla="*/ 6598539 w 7886700"/>
              <a:gd name="connsiteY11" fmla="*/ 0 h 898606"/>
              <a:gd name="connsiteX12" fmla="*/ 7098030 w 7886700"/>
              <a:gd name="connsiteY12" fmla="*/ 0 h 898606"/>
              <a:gd name="connsiteX13" fmla="*/ 7886700 w 7886700"/>
              <a:gd name="connsiteY13" fmla="*/ 0 h 898606"/>
              <a:gd name="connsiteX14" fmla="*/ 7886700 w 7886700"/>
              <a:gd name="connsiteY14" fmla="*/ 449303 h 898606"/>
              <a:gd name="connsiteX15" fmla="*/ 7886700 w 7886700"/>
              <a:gd name="connsiteY15" fmla="*/ 898606 h 898606"/>
              <a:gd name="connsiteX16" fmla="*/ 7150608 w 7886700"/>
              <a:gd name="connsiteY16" fmla="*/ 898606 h 898606"/>
              <a:gd name="connsiteX17" fmla="*/ 6651117 w 7886700"/>
              <a:gd name="connsiteY17" fmla="*/ 898606 h 898606"/>
              <a:gd name="connsiteX18" fmla="*/ 6072759 w 7886700"/>
              <a:gd name="connsiteY18" fmla="*/ 898606 h 898606"/>
              <a:gd name="connsiteX19" fmla="*/ 5415534 w 7886700"/>
              <a:gd name="connsiteY19" fmla="*/ 898606 h 898606"/>
              <a:gd name="connsiteX20" fmla="*/ 4994910 w 7886700"/>
              <a:gd name="connsiteY20" fmla="*/ 898606 h 898606"/>
              <a:gd name="connsiteX21" fmla="*/ 4337685 w 7886700"/>
              <a:gd name="connsiteY21" fmla="*/ 898606 h 898606"/>
              <a:gd name="connsiteX22" fmla="*/ 3680460 w 7886700"/>
              <a:gd name="connsiteY22" fmla="*/ 898606 h 898606"/>
              <a:gd name="connsiteX23" fmla="*/ 3180969 w 7886700"/>
              <a:gd name="connsiteY23" fmla="*/ 898606 h 898606"/>
              <a:gd name="connsiteX24" fmla="*/ 2760345 w 7886700"/>
              <a:gd name="connsiteY24" fmla="*/ 898606 h 898606"/>
              <a:gd name="connsiteX25" fmla="*/ 2181987 w 7886700"/>
              <a:gd name="connsiteY25" fmla="*/ 898606 h 898606"/>
              <a:gd name="connsiteX26" fmla="*/ 1367028 w 7886700"/>
              <a:gd name="connsiteY26" fmla="*/ 898606 h 898606"/>
              <a:gd name="connsiteX27" fmla="*/ 788670 w 7886700"/>
              <a:gd name="connsiteY27" fmla="*/ 898606 h 898606"/>
              <a:gd name="connsiteX28" fmla="*/ 0 w 7886700"/>
              <a:gd name="connsiteY28" fmla="*/ 898606 h 898606"/>
              <a:gd name="connsiteX29" fmla="*/ 0 w 7886700"/>
              <a:gd name="connsiteY29" fmla="*/ 440317 h 898606"/>
              <a:gd name="connsiteX30" fmla="*/ 0 w 7886700"/>
              <a:gd name="connsiteY30" fmla="*/ 0 h 8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886700" h="898606" fill="none" extrusionOk="0">
                <a:moveTo>
                  <a:pt x="0" y="0"/>
                </a:moveTo>
                <a:cubicBezTo>
                  <a:pt x="195292" y="-21074"/>
                  <a:pt x="336224" y="12306"/>
                  <a:pt x="578358" y="0"/>
                </a:cubicBezTo>
                <a:cubicBezTo>
                  <a:pt x="820492" y="-12306"/>
                  <a:pt x="1021439" y="-3393"/>
                  <a:pt x="1314450" y="0"/>
                </a:cubicBezTo>
                <a:cubicBezTo>
                  <a:pt x="1607461" y="3393"/>
                  <a:pt x="1664131" y="10189"/>
                  <a:pt x="1813941" y="0"/>
                </a:cubicBezTo>
                <a:cubicBezTo>
                  <a:pt x="1963751" y="-10189"/>
                  <a:pt x="2181052" y="8295"/>
                  <a:pt x="2471166" y="0"/>
                </a:cubicBezTo>
                <a:cubicBezTo>
                  <a:pt x="2761280" y="-8295"/>
                  <a:pt x="2742339" y="-8290"/>
                  <a:pt x="2891790" y="0"/>
                </a:cubicBezTo>
                <a:cubicBezTo>
                  <a:pt x="3041241" y="8290"/>
                  <a:pt x="3426953" y="31820"/>
                  <a:pt x="3706749" y="0"/>
                </a:cubicBezTo>
                <a:cubicBezTo>
                  <a:pt x="3986545" y="-31820"/>
                  <a:pt x="3929874" y="-485"/>
                  <a:pt x="4127373" y="0"/>
                </a:cubicBezTo>
                <a:cubicBezTo>
                  <a:pt x="4324872" y="485"/>
                  <a:pt x="4497687" y="-2027"/>
                  <a:pt x="4626864" y="0"/>
                </a:cubicBezTo>
                <a:cubicBezTo>
                  <a:pt x="4756041" y="2027"/>
                  <a:pt x="5009808" y="-13914"/>
                  <a:pt x="5284089" y="0"/>
                </a:cubicBezTo>
                <a:cubicBezTo>
                  <a:pt x="5558370" y="13914"/>
                  <a:pt x="5682373" y="-15850"/>
                  <a:pt x="6020181" y="0"/>
                </a:cubicBezTo>
                <a:cubicBezTo>
                  <a:pt x="6357989" y="15850"/>
                  <a:pt x="6326190" y="6280"/>
                  <a:pt x="6598539" y="0"/>
                </a:cubicBezTo>
                <a:cubicBezTo>
                  <a:pt x="6870888" y="-6280"/>
                  <a:pt x="6920085" y="-2213"/>
                  <a:pt x="7098030" y="0"/>
                </a:cubicBezTo>
                <a:cubicBezTo>
                  <a:pt x="7275975" y="2213"/>
                  <a:pt x="7521648" y="29230"/>
                  <a:pt x="7886700" y="0"/>
                </a:cubicBezTo>
                <a:cubicBezTo>
                  <a:pt x="7884721" y="108245"/>
                  <a:pt x="7898948" y="338295"/>
                  <a:pt x="7886700" y="449303"/>
                </a:cubicBezTo>
                <a:cubicBezTo>
                  <a:pt x="7874452" y="560311"/>
                  <a:pt x="7866198" y="726180"/>
                  <a:pt x="7886700" y="898606"/>
                </a:cubicBezTo>
                <a:cubicBezTo>
                  <a:pt x="7678853" y="874656"/>
                  <a:pt x="7460024" y="887112"/>
                  <a:pt x="7150608" y="898606"/>
                </a:cubicBezTo>
                <a:cubicBezTo>
                  <a:pt x="6841192" y="910100"/>
                  <a:pt x="6825168" y="907546"/>
                  <a:pt x="6651117" y="898606"/>
                </a:cubicBezTo>
                <a:cubicBezTo>
                  <a:pt x="6477066" y="889666"/>
                  <a:pt x="6338245" y="897915"/>
                  <a:pt x="6072759" y="898606"/>
                </a:cubicBezTo>
                <a:cubicBezTo>
                  <a:pt x="5807273" y="899297"/>
                  <a:pt x="5675761" y="870279"/>
                  <a:pt x="5415534" y="898606"/>
                </a:cubicBezTo>
                <a:cubicBezTo>
                  <a:pt x="5155307" y="926933"/>
                  <a:pt x="5176474" y="877755"/>
                  <a:pt x="4994910" y="898606"/>
                </a:cubicBezTo>
                <a:cubicBezTo>
                  <a:pt x="4813346" y="919457"/>
                  <a:pt x="4501069" y="884830"/>
                  <a:pt x="4337685" y="898606"/>
                </a:cubicBezTo>
                <a:cubicBezTo>
                  <a:pt x="4174301" y="912382"/>
                  <a:pt x="3931716" y="884060"/>
                  <a:pt x="3680460" y="898606"/>
                </a:cubicBezTo>
                <a:cubicBezTo>
                  <a:pt x="3429205" y="913152"/>
                  <a:pt x="3338025" y="903618"/>
                  <a:pt x="3180969" y="898606"/>
                </a:cubicBezTo>
                <a:cubicBezTo>
                  <a:pt x="3023913" y="893594"/>
                  <a:pt x="2936236" y="907549"/>
                  <a:pt x="2760345" y="898606"/>
                </a:cubicBezTo>
                <a:cubicBezTo>
                  <a:pt x="2584454" y="889663"/>
                  <a:pt x="2356790" y="891915"/>
                  <a:pt x="2181987" y="898606"/>
                </a:cubicBezTo>
                <a:cubicBezTo>
                  <a:pt x="2007184" y="905297"/>
                  <a:pt x="1562870" y="863112"/>
                  <a:pt x="1367028" y="898606"/>
                </a:cubicBezTo>
                <a:cubicBezTo>
                  <a:pt x="1171186" y="934100"/>
                  <a:pt x="1069898" y="902727"/>
                  <a:pt x="788670" y="898606"/>
                </a:cubicBezTo>
                <a:cubicBezTo>
                  <a:pt x="507442" y="894485"/>
                  <a:pt x="223432" y="865317"/>
                  <a:pt x="0" y="898606"/>
                </a:cubicBezTo>
                <a:cubicBezTo>
                  <a:pt x="22844" y="752400"/>
                  <a:pt x="-9782" y="627885"/>
                  <a:pt x="0" y="440317"/>
                </a:cubicBezTo>
                <a:cubicBezTo>
                  <a:pt x="9782" y="252749"/>
                  <a:pt x="-3553" y="147521"/>
                  <a:pt x="0" y="0"/>
                </a:cubicBezTo>
                <a:close/>
              </a:path>
              <a:path w="7886700" h="898606" stroke="0" extrusionOk="0">
                <a:moveTo>
                  <a:pt x="0" y="0"/>
                </a:moveTo>
                <a:cubicBezTo>
                  <a:pt x="122704" y="14500"/>
                  <a:pt x="317424" y="3930"/>
                  <a:pt x="499491" y="0"/>
                </a:cubicBezTo>
                <a:cubicBezTo>
                  <a:pt x="681558" y="-3930"/>
                  <a:pt x="919994" y="31237"/>
                  <a:pt x="1314450" y="0"/>
                </a:cubicBezTo>
                <a:cubicBezTo>
                  <a:pt x="1708906" y="-31237"/>
                  <a:pt x="1647307" y="14438"/>
                  <a:pt x="1735074" y="0"/>
                </a:cubicBezTo>
                <a:cubicBezTo>
                  <a:pt x="1822841" y="-14438"/>
                  <a:pt x="2274496" y="6385"/>
                  <a:pt x="2550033" y="0"/>
                </a:cubicBezTo>
                <a:cubicBezTo>
                  <a:pt x="2825570" y="-6385"/>
                  <a:pt x="2990687" y="8444"/>
                  <a:pt x="3286125" y="0"/>
                </a:cubicBezTo>
                <a:cubicBezTo>
                  <a:pt x="3581563" y="-8444"/>
                  <a:pt x="3668821" y="21012"/>
                  <a:pt x="3785616" y="0"/>
                </a:cubicBezTo>
                <a:cubicBezTo>
                  <a:pt x="3902411" y="-21012"/>
                  <a:pt x="4194431" y="-25005"/>
                  <a:pt x="4363974" y="0"/>
                </a:cubicBezTo>
                <a:cubicBezTo>
                  <a:pt x="4533517" y="25005"/>
                  <a:pt x="4742928" y="-7804"/>
                  <a:pt x="4863465" y="0"/>
                </a:cubicBezTo>
                <a:cubicBezTo>
                  <a:pt x="4984002" y="7804"/>
                  <a:pt x="5316896" y="15003"/>
                  <a:pt x="5520690" y="0"/>
                </a:cubicBezTo>
                <a:cubicBezTo>
                  <a:pt x="5724485" y="-15003"/>
                  <a:pt x="5971797" y="7127"/>
                  <a:pt x="6335649" y="0"/>
                </a:cubicBezTo>
                <a:cubicBezTo>
                  <a:pt x="6699501" y="-7127"/>
                  <a:pt x="6649666" y="-6972"/>
                  <a:pt x="6756273" y="0"/>
                </a:cubicBezTo>
                <a:cubicBezTo>
                  <a:pt x="6862880" y="6972"/>
                  <a:pt x="7550410" y="-48378"/>
                  <a:pt x="7886700" y="0"/>
                </a:cubicBezTo>
                <a:cubicBezTo>
                  <a:pt x="7882019" y="111801"/>
                  <a:pt x="7876831" y="271665"/>
                  <a:pt x="7886700" y="422345"/>
                </a:cubicBezTo>
                <a:cubicBezTo>
                  <a:pt x="7896569" y="573026"/>
                  <a:pt x="7907020" y="694044"/>
                  <a:pt x="7886700" y="898606"/>
                </a:cubicBezTo>
                <a:cubicBezTo>
                  <a:pt x="7747996" y="930222"/>
                  <a:pt x="7472638" y="868425"/>
                  <a:pt x="7229475" y="898606"/>
                </a:cubicBezTo>
                <a:cubicBezTo>
                  <a:pt x="6986313" y="928787"/>
                  <a:pt x="6878421" y="880582"/>
                  <a:pt x="6572250" y="898606"/>
                </a:cubicBezTo>
                <a:cubicBezTo>
                  <a:pt x="6266079" y="916630"/>
                  <a:pt x="6274525" y="892700"/>
                  <a:pt x="6151626" y="898606"/>
                </a:cubicBezTo>
                <a:cubicBezTo>
                  <a:pt x="6028727" y="904512"/>
                  <a:pt x="5873470" y="891715"/>
                  <a:pt x="5652135" y="898606"/>
                </a:cubicBezTo>
                <a:cubicBezTo>
                  <a:pt x="5430800" y="905497"/>
                  <a:pt x="5370996" y="882266"/>
                  <a:pt x="5152644" y="898606"/>
                </a:cubicBezTo>
                <a:cubicBezTo>
                  <a:pt x="4934292" y="914946"/>
                  <a:pt x="4789638" y="923991"/>
                  <a:pt x="4574286" y="898606"/>
                </a:cubicBezTo>
                <a:cubicBezTo>
                  <a:pt x="4358934" y="873221"/>
                  <a:pt x="4277605" y="915043"/>
                  <a:pt x="4153662" y="898606"/>
                </a:cubicBezTo>
                <a:cubicBezTo>
                  <a:pt x="4029719" y="882169"/>
                  <a:pt x="3761634" y="913647"/>
                  <a:pt x="3575304" y="898606"/>
                </a:cubicBezTo>
                <a:cubicBezTo>
                  <a:pt x="3388974" y="883565"/>
                  <a:pt x="2977800" y="938274"/>
                  <a:pt x="2760345" y="898606"/>
                </a:cubicBezTo>
                <a:cubicBezTo>
                  <a:pt x="2542890" y="858938"/>
                  <a:pt x="2283708" y="876132"/>
                  <a:pt x="2103120" y="898606"/>
                </a:cubicBezTo>
                <a:cubicBezTo>
                  <a:pt x="1922533" y="921080"/>
                  <a:pt x="1782115" y="876537"/>
                  <a:pt x="1524762" y="898606"/>
                </a:cubicBezTo>
                <a:cubicBezTo>
                  <a:pt x="1267409" y="920675"/>
                  <a:pt x="1295275" y="906150"/>
                  <a:pt x="1104138" y="898606"/>
                </a:cubicBezTo>
                <a:cubicBezTo>
                  <a:pt x="913001" y="891062"/>
                  <a:pt x="367820" y="865925"/>
                  <a:pt x="0" y="898606"/>
                </a:cubicBezTo>
                <a:cubicBezTo>
                  <a:pt x="8530" y="790428"/>
                  <a:pt x="-19458" y="589111"/>
                  <a:pt x="0" y="476261"/>
                </a:cubicBezTo>
                <a:cubicBezTo>
                  <a:pt x="19458" y="363412"/>
                  <a:pt x="-7196" y="134630"/>
                  <a:pt x="0" y="0"/>
                </a:cubicBezTo>
                <a:close/>
              </a:path>
            </a:pathLst>
          </a:custGeom>
          <a:ln w="38100">
            <a:solidFill>
              <a:srgbClr val="005E8E"/>
            </a:solidFill>
            <a:extLst>
              <a:ext uri="{C807C97D-BFC1-408E-A445-0C87EB9F89A2}">
                <ask:lineSketchStyleProps xmlns:ask="http://schemas.microsoft.com/office/drawing/2018/sketchyshapes" sd="971909512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14549"/>
            <a:ext cx="3886200" cy="4062413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14549"/>
            <a:ext cx="3886200" cy="4062414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27B9-7570-4D50-9A1B-571BB5D3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0996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44221"/>
            <a:ext cx="7886700" cy="102235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1966573"/>
            <a:ext cx="3868340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3829"/>
            <a:ext cx="3868340" cy="3315834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966573"/>
            <a:ext cx="3887391" cy="823912"/>
          </a:xfrm>
          <a:solidFill>
            <a:srgbClr val="005E8E"/>
          </a:solidFill>
        </p:spPr>
        <p:txBody>
          <a:bodyPr anchor="b"/>
          <a:lstStyle>
            <a:lvl1pPr marL="0" indent="0"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3827"/>
            <a:ext cx="3887391" cy="3315835"/>
          </a:xfrm>
        </p:spPr>
        <p:txBody>
          <a:bodyPr/>
          <a:lstStyle>
            <a:lvl1pPr>
              <a:defRPr sz="2400"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768BDF-CF8C-4E6A-B64D-4BAED37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721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1941"/>
            <a:ext cx="78867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BEDAF7-EDB4-4016-918B-530B329B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5044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CAF8D5-8C09-46D3-AF32-2EB2FE3A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7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48871"/>
            <a:ext cx="2949178" cy="1375922"/>
          </a:xfrm>
        </p:spPr>
        <p:txBody>
          <a:bodyPr anchor="b"/>
          <a:lstStyle>
            <a:lvl1pPr>
              <a:defRPr sz="3200" b="1">
                <a:solidFill>
                  <a:srgbClr val="005E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48871"/>
            <a:ext cx="4629150" cy="5090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82471"/>
            <a:ext cx="2949178" cy="35570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1BD2-9498-4D9E-A752-27AD44912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2429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5142"/>
            <a:ext cx="7886700" cy="107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12521"/>
            <a:ext cx="7886700" cy="3964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24CDE4-C7C6-433A-8DD4-DA42A699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CF8A3FA-4EB1-4A10-9AFE-2313F8D1434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2A488-0F5B-4CC2-AFB9-48768B604B13}"/>
              </a:ext>
            </a:extLst>
          </p:cNvPr>
          <p:cNvSpPr/>
          <p:nvPr userDrawn="1"/>
        </p:nvSpPr>
        <p:spPr>
          <a:xfrm>
            <a:off x="0" y="-26988"/>
            <a:ext cx="9144000" cy="1079501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D53261-6EA5-4252-B272-67BC2FD11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" y="-22225"/>
            <a:ext cx="13223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61C7A8-DA09-4D5F-A596-4FFE36A86206}"/>
              </a:ext>
            </a:extLst>
          </p:cNvPr>
          <p:cNvSpPr/>
          <p:nvPr userDrawn="1"/>
        </p:nvSpPr>
        <p:spPr>
          <a:xfrm>
            <a:off x="0" y="6588125"/>
            <a:ext cx="9144000" cy="296863"/>
          </a:xfrm>
          <a:prstGeom prst="rect">
            <a:avLst/>
          </a:prstGeom>
          <a:solidFill>
            <a:srgbClr val="2F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AB0349C-266C-4EBA-B116-D67004F031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60382" y="6596936"/>
            <a:ext cx="32176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b="1" i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www.coe.int/cybercrime			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C7B3818-B6EC-40AB-90BD-5BB45EDC97BC}"/>
              </a:ext>
            </a:extLst>
          </p:cNvPr>
          <p:cNvSpPr txBox="1">
            <a:spLocks/>
          </p:cNvSpPr>
          <p:nvPr userDrawn="1"/>
        </p:nvSpPr>
        <p:spPr>
          <a:xfrm>
            <a:off x="7086600" y="6588125"/>
            <a:ext cx="2057400" cy="285810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C04F3A-82BD-4011-AADB-1F79FD7DF4BC}" type="slidenum">
              <a:rPr lang="en-GB" sz="9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‹#›</a:t>
            </a:fld>
            <a:endParaRPr lang="en-GB" sz="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1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76" r:id="rId14"/>
    <p:sldLayoutId id="2147483662" r:id="rId15"/>
    <p:sldLayoutId id="2147483672" r:id="rId16"/>
    <p:sldLayoutId id="2147483663" r:id="rId17"/>
    <p:sldLayoutId id="2147483664" r:id="rId18"/>
    <p:sldLayoutId id="2147483665" r:id="rId19"/>
    <p:sldLayoutId id="2147483666" r:id="rId20"/>
    <p:sldLayoutId id="2147483677" r:id="rId21"/>
    <p:sldLayoutId id="2147483671" r:id="rId22"/>
    <p:sldLayoutId id="214748368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8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lucchetti@coe.int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DF64B36-81D9-458A-A194-0F302FFF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 dirty="0">
              <a:latin typeface="Calibri" charset="0"/>
              <a:ea typeface="ＭＳ Ｐゴシック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D192EA30-54CE-4062-B518-E86D1D7B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6491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+mn-lt"/>
              </a:rPr>
              <a:t>Session 12</a:t>
            </a:r>
          </a:p>
          <a:p>
            <a:pPr algn="ctr">
              <a:buNone/>
            </a:pPr>
            <a:r>
              <a:rPr lang="en-US" sz="2000" b="1" dirty="0"/>
              <a:t>2.1.12 Mock Trial </a:t>
            </a:r>
            <a:endParaRPr lang="en-US" sz="24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F1503B2-B0B3-4330-9439-3D5954CA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70" y="2975206"/>
            <a:ext cx="60850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2800" b="1" dirty="0"/>
              <a:t>Advanced Cybercrime and Electronic Evidence Training Course for Prosecutors and Judges 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54001"/>
            <a:ext cx="754897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Purpose of a cross-examination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04928E-CA26-3F89-DB09-E444F32A3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434655"/>
              </p:ext>
            </p:extLst>
          </p:nvPr>
        </p:nvGraphicFramePr>
        <p:xfrm>
          <a:off x="716096" y="761832"/>
          <a:ext cx="7991666" cy="563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883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540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Good Cross Examination Practices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318000" y="1143001"/>
            <a:ext cx="4813300" cy="52196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>
                <a:solidFill>
                  <a:srgbClr val="FF0000"/>
                </a:solidFill>
              </a:rPr>
              <a:t>Do</a:t>
            </a:r>
            <a:r>
              <a:rPr lang="en-US" sz="2600" b="1" dirty="0"/>
              <a:t>: Ask Narrow Leading Questions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2600" i="1" dirty="0"/>
              <a:t>A leading question is a question which prompts or encourages the answer wanted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2600" i="1" dirty="0"/>
              <a:t>“Is it true…”</a:t>
            </a:r>
          </a:p>
          <a:p>
            <a:pPr marL="0" indent="0" algn="ctr">
              <a:buNone/>
            </a:pPr>
            <a:r>
              <a:rPr lang="en-US" sz="2600" i="1" dirty="0"/>
              <a:t>“Is it not true…”</a:t>
            </a:r>
          </a:p>
          <a:p>
            <a:pPr marL="0" indent="0" algn="ctr">
              <a:buNone/>
            </a:pPr>
            <a:r>
              <a:rPr lang="en-US" sz="2600" i="1" dirty="0"/>
              <a:t>“Is it correct…”</a:t>
            </a:r>
          </a:p>
          <a:p>
            <a:pPr marL="0" indent="0" algn="ctr">
              <a:buNone/>
            </a:pPr>
            <a:r>
              <a:rPr lang="en-US" sz="2600" i="1" dirty="0"/>
              <a:t>“…, right?”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985BD46-A349-7135-06F5-9116CB4EE8C7}"/>
              </a:ext>
            </a:extLst>
          </p:cNvPr>
          <p:cNvSpPr txBox="1">
            <a:spLocks/>
          </p:cNvSpPr>
          <p:nvPr/>
        </p:nvSpPr>
        <p:spPr>
          <a:xfrm>
            <a:off x="260351" y="1168401"/>
            <a:ext cx="3816349" cy="47624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 err="1">
                <a:solidFill>
                  <a:srgbClr val="FF0000"/>
                </a:solidFill>
              </a:rPr>
              <a:t>Dont</a:t>
            </a:r>
            <a:r>
              <a:rPr lang="en-US" sz="2600" b="1" dirty="0"/>
              <a:t>: Ask Open Ended Questions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 algn="ctr">
              <a:buNone/>
            </a:pPr>
            <a:r>
              <a:rPr lang="en-US" sz="2600" i="1" dirty="0"/>
              <a:t>An open question is a question which does not suggest the answer wanted</a:t>
            </a:r>
          </a:p>
          <a:p>
            <a:pPr marL="0" indent="0" algn="ctr">
              <a:buNone/>
            </a:pPr>
            <a:r>
              <a:rPr lang="en-US" sz="2600" i="1" dirty="0"/>
              <a:t>“What…” </a:t>
            </a:r>
          </a:p>
          <a:p>
            <a:pPr marL="0" indent="0" algn="ctr">
              <a:buNone/>
            </a:pPr>
            <a:r>
              <a:rPr lang="en-US" sz="2600" i="1" dirty="0"/>
              <a:t>“Where…”</a:t>
            </a:r>
          </a:p>
          <a:p>
            <a:pPr marL="0" indent="0" algn="ctr">
              <a:buNone/>
            </a:pPr>
            <a:r>
              <a:rPr lang="en-US" sz="2600" i="1" dirty="0"/>
              <a:t>“How…”</a:t>
            </a:r>
          </a:p>
          <a:p>
            <a:pPr marL="0" indent="0" algn="ctr">
              <a:buNone/>
            </a:pPr>
            <a:r>
              <a:rPr lang="en-US" sz="2600" i="1" dirty="0"/>
              <a:t>“When…”</a:t>
            </a:r>
          </a:p>
          <a:p>
            <a:pPr marL="0" indent="0" algn="ctr">
              <a:buNone/>
            </a:pP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854140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254000"/>
            <a:ext cx="7632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27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Good Cross Examination Practices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165098" y="1167480"/>
            <a:ext cx="5575302" cy="51943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i="1" dirty="0"/>
              <a:t>Narrow leading questions: </a:t>
            </a:r>
          </a:p>
          <a:p>
            <a:pPr marL="0" indent="0" algn="just">
              <a:buNone/>
            </a:pPr>
            <a:endParaRPr lang="en-US" sz="2400" i="1" dirty="0"/>
          </a:p>
          <a:p>
            <a:pPr marL="0" indent="0" algn="just">
              <a:buNone/>
            </a:pPr>
            <a:r>
              <a:rPr lang="en-US" sz="2400" i="1" dirty="0"/>
              <a:t>1. Is it true that you turned on the computers after seizing them?</a:t>
            </a:r>
          </a:p>
          <a:p>
            <a:pPr marL="0" indent="0" algn="just">
              <a:buNone/>
            </a:pPr>
            <a:r>
              <a:rPr lang="en-US" sz="2400" i="1" dirty="0"/>
              <a:t>2. Is it correct that you took photographs of the computers prior to their seizure?</a:t>
            </a:r>
          </a:p>
          <a:p>
            <a:pPr marL="0" indent="0" algn="just">
              <a:buNone/>
            </a:pPr>
            <a:r>
              <a:rPr lang="en-US" sz="2400" i="1" dirty="0"/>
              <a:t>3. Is it true that you did not document a list of the computers and components seized?</a:t>
            </a:r>
          </a:p>
          <a:p>
            <a:pPr marL="0" indent="0" algn="just">
              <a:buNone/>
            </a:pPr>
            <a:r>
              <a:rPr lang="en-US" sz="2400" i="1" dirty="0"/>
              <a:t>4. Is it not true that you did not pack each computer seized in separate packaging?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985BD46-A349-7135-06F5-9116CB4EE8C7}"/>
              </a:ext>
            </a:extLst>
          </p:cNvPr>
          <p:cNvSpPr txBox="1">
            <a:spLocks/>
          </p:cNvSpPr>
          <p:nvPr/>
        </p:nvSpPr>
        <p:spPr>
          <a:xfrm>
            <a:off x="5994400" y="1259748"/>
            <a:ext cx="2908302" cy="47624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400" b="1" i="1" dirty="0"/>
              <a:t>Open-ended question: </a:t>
            </a:r>
          </a:p>
          <a:p>
            <a:pPr marL="0" indent="0" algn="just">
              <a:buNone/>
            </a:pPr>
            <a:endParaRPr lang="en-US" sz="3400" i="1" dirty="0"/>
          </a:p>
          <a:p>
            <a:pPr marL="0" indent="0" algn="just">
              <a:buNone/>
            </a:pPr>
            <a:r>
              <a:rPr lang="en-US" sz="3400" i="1" dirty="0"/>
              <a:t>What measures did you take after seizing the computers?</a:t>
            </a:r>
          </a:p>
        </p:txBody>
      </p:sp>
    </p:spTree>
    <p:extLst>
      <p:ext uri="{BB962C8B-B14F-4D97-AF65-F5344CB8AC3E}">
        <p14:creationId xmlns:p14="http://schemas.microsoft.com/office/powerpoint/2010/main" val="283158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EDF64B36-81D9-458A-A194-0F302FFF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GB" dirty="0">
              <a:latin typeface="Calibri" charset="0"/>
              <a:ea typeface="ＭＳ Ｐゴシック" charset="0"/>
            </a:endParaRPr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D192EA30-54CE-4062-B518-E86D1D7BE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13" y="2352650"/>
            <a:ext cx="859948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Verdana" panose="020B0604030504040204" pitchFamily="34" charset="0"/>
              </a:rPr>
              <a:t>Thank you</a:t>
            </a:r>
            <a:endParaRPr lang="en-GB" altLang="en-US" sz="16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 err="1">
                <a:latin typeface="Verdana" panose="020B0604030504040204" pitchFamily="34" charset="0"/>
              </a:rPr>
              <a:t>Xxxxx</a:t>
            </a:r>
            <a:r>
              <a:rPr lang="en-GB" altLang="en-US" sz="1800" b="1" dirty="0">
                <a:latin typeface="Verdana" panose="020B0604030504040204" pitchFamily="34" charset="0"/>
              </a:rPr>
              <a:t> XXXXXXXX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600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latin typeface="Verdana" panose="020B0604030504040204" pitchFamily="34" charset="0"/>
              </a:rPr>
              <a:t>Council of Europe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solidFill>
                <a:srgbClr val="2F618F"/>
              </a:solidFill>
              <a:latin typeface="Verdana" panose="020B0604030504040204" pitchFamily="34" charset="0"/>
              <a:hlinkClick r:id="rId3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2F618F"/>
                </a:solidFill>
                <a:latin typeface="Verdana" panose="020B0604030504040204" pitchFamily="34" charset="0"/>
              </a:rPr>
              <a:t>email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latin typeface="Verdana" panose="020B0604030504040204" pitchFamily="34" charset="0"/>
              </a:rPr>
              <a:t>DD Month YYYY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F1503B2-B0B3-4330-9439-3D5954CA1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1177588"/>
            <a:ext cx="8599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066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066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800" b="1" dirty="0"/>
              <a:t>Advanced Cybercrime and Electronic Evidence Training Course for Prosecutors and Judges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50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244C-489D-417D-B8AB-CB954192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HEARING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0FE40-902C-48A0-8E4E-962AA387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Advanced Judicial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481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Background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514490"/>
            <a:ext cx="8280400" cy="42985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200" dirty="0"/>
              <a:t>The participants have completed the investigation aspects of one of the two case studies:</a:t>
            </a:r>
          </a:p>
          <a:p>
            <a:pPr marL="514350" indent="-514350" algn="just">
              <a:buAutoNum type="arabicPeriod"/>
            </a:pPr>
            <a:r>
              <a:rPr lang="en-US" sz="4200" dirty="0"/>
              <a:t>business email compromise case</a:t>
            </a:r>
          </a:p>
          <a:p>
            <a:pPr marL="457200" indent="-457200" algn="just">
              <a:buAutoNum type="arabicPeriod"/>
            </a:pPr>
            <a:r>
              <a:rPr lang="en-US" sz="4200" dirty="0"/>
              <a:t>child sexual abuse materials case </a:t>
            </a:r>
          </a:p>
        </p:txBody>
      </p:sp>
    </p:spTree>
    <p:extLst>
      <p:ext uri="{BB962C8B-B14F-4D97-AF65-F5344CB8AC3E}">
        <p14:creationId xmlns:p14="http://schemas.microsoft.com/office/powerpoint/2010/main" val="36591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Overview of Exercise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282700"/>
            <a:ext cx="8229600" cy="45303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/>
              <a:t>The mock trial exercise will involve: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Updating indictments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Preparation of arguments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Presentation of indictments 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Hearing and cross-examination of one prosecution witness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189965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Formation of Groups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051498"/>
            <a:ext cx="8229600" cy="5372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3 groups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8 – 10 people per group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group will be divided into:</a:t>
            </a:r>
          </a:p>
          <a:p>
            <a:pPr algn="ctr"/>
            <a:r>
              <a:rPr lang="en-US" dirty="0"/>
              <a:t>Prosecution team</a:t>
            </a:r>
          </a:p>
          <a:p>
            <a:pPr algn="ctr"/>
            <a:r>
              <a:rPr lang="en-US" dirty="0"/>
              <a:t>Judges team </a:t>
            </a:r>
          </a:p>
          <a:p>
            <a:pPr algn="ctr"/>
            <a:r>
              <a:rPr lang="en-US" dirty="0"/>
              <a:t>Defense team</a:t>
            </a:r>
          </a:p>
          <a:p>
            <a:pPr algn="ctr"/>
            <a:r>
              <a:rPr lang="en-US" dirty="0"/>
              <a:t>1 witness </a:t>
            </a:r>
          </a:p>
        </p:txBody>
      </p:sp>
    </p:spTree>
    <p:extLst>
      <p:ext uri="{BB962C8B-B14F-4D97-AF65-F5344CB8AC3E}">
        <p14:creationId xmlns:p14="http://schemas.microsoft.com/office/powerpoint/2010/main" val="283390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Interchangeable witnesses 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397000"/>
            <a:ext cx="8229600" cy="5372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All 3 groups will work on same case study</a:t>
            </a:r>
          </a:p>
          <a:p>
            <a:pPr algn="ctr"/>
            <a:endParaRPr lang="en-US" dirty="0"/>
          </a:p>
          <a:p>
            <a:r>
              <a:rPr lang="en-US" dirty="0"/>
              <a:t>The trainer give each group the option to cross-examine different witnesses</a:t>
            </a:r>
          </a:p>
          <a:p>
            <a:pPr algn="ctr"/>
            <a:endParaRPr lang="en-US" dirty="0"/>
          </a:p>
          <a:p>
            <a:r>
              <a:rPr lang="en-US" dirty="0"/>
              <a:t>Witnesses may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forensic expert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police officer</a:t>
            </a:r>
          </a:p>
        </p:txBody>
      </p:sp>
    </p:spTree>
    <p:extLst>
      <p:ext uri="{BB962C8B-B14F-4D97-AF65-F5344CB8AC3E}">
        <p14:creationId xmlns:p14="http://schemas.microsoft.com/office/powerpoint/2010/main" val="248342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Role of Prosecution Team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69900" y="1323647"/>
            <a:ext cx="8229600" cy="42985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Prosecution team will present indictments and refer to relevant evidence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Prosecution team will read out the relevant witness statement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Prosecution team will present arguments</a:t>
            </a:r>
          </a:p>
        </p:txBody>
      </p:sp>
    </p:spTree>
    <p:extLst>
      <p:ext uri="{BB962C8B-B14F-4D97-AF65-F5344CB8AC3E}">
        <p14:creationId xmlns:p14="http://schemas.microsoft.com/office/powerpoint/2010/main" val="37350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Role of </a:t>
            </a:r>
            <a:r>
              <a:rPr lang="en-GB" sz="3200" b="1" dirty="0" err="1">
                <a:solidFill>
                  <a:schemeClr val="bg1"/>
                </a:solidFill>
                <a:latin typeface="Verdana" charset="0"/>
                <a:cs typeface="Verdana" charset="0"/>
              </a:rPr>
              <a:t>Defense</a:t>
            </a:r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 Team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773073"/>
            <a:ext cx="8229600" cy="36420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800" dirty="0"/>
              <a:t>Defense team will cross-examine the witness</a:t>
            </a:r>
          </a:p>
          <a:p>
            <a:pPr algn="just"/>
            <a:endParaRPr lang="en-US" sz="4800" dirty="0"/>
          </a:p>
          <a:p>
            <a:pPr algn="just"/>
            <a:r>
              <a:rPr lang="en-US" sz="4800" dirty="0"/>
              <a:t>Defense team will present arguments </a:t>
            </a:r>
          </a:p>
        </p:txBody>
      </p:sp>
    </p:spTree>
    <p:extLst>
      <p:ext uri="{BB962C8B-B14F-4D97-AF65-F5344CB8AC3E}">
        <p14:creationId xmlns:p14="http://schemas.microsoft.com/office/powerpoint/2010/main" val="156334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>
            <a:extLst>
              <a:ext uri="{FF2B5EF4-FFF2-40B4-BE49-F238E27FC236}">
                <a16:creationId xmlns:a16="http://schemas.microsoft.com/office/drawing/2014/main" id="{1424B29E-7F3A-4F27-BF43-CB0589A5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9050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en-GB" sz="3200" b="1" dirty="0">
                <a:solidFill>
                  <a:schemeClr val="bg1"/>
                </a:solidFill>
                <a:latin typeface="Verdana" charset="0"/>
                <a:cs typeface="Verdana" charset="0"/>
              </a:rPr>
              <a:t>Role of Judges Team</a:t>
            </a:r>
            <a:endParaRPr lang="en-GB" sz="2000" b="1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667B9D7B-603D-4025-AB43-1A490F9DDFD9}"/>
              </a:ext>
            </a:extLst>
          </p:cNvPr>
          <p:cNvSpPr txBox="1">
            <a:spLocks/>
          </p:cNvSpPr>
          <p:nvPr/>
        </p:nvSpPr>
        <p:spPr>
          <a:xfrm>
            <a:off x="457200" y="1485901"/>
            <a:ext cx="8229600" cy="431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dirty="0"/>
              <a:t>The judges’ team will hear mock trial</a:t>
            </a:r>
          </a:p>
          <a:p>
            <a:pPr algn="just"/>
            <a:endParaRPr lang="en-US" sz="4000" dirty="0"/>
          </a:p>
          <a:p>
            <a:pPr algn="just"/>
            <a:r>
              <a:rPr lang="en-US" sz="4000" dirty="0"/>
              <a:t>The judges’ team will pronounce judgement (including dissenting opinions)</a:t>
            </a:r>
          </a:p>
        </p:txBody>
      </p:sp>
    </p:spTree>
    <p:extLst>
      <p:ext uri="{BB962C8B-B14F-4D97-AF65-F5344CB8AC3E}">
        <p14:creationId xmlns:p14="http://schemas.microsoft.com/office/powerpoint/2010/main" val="26956132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PT_theme_v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theme_v7" id="{8CEAEF11-8DD7-42E4-8B50-E070E61E085B}" vid="{180C96AB-83AB-43A3-9AD5-620A1EA01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PPT_theme_v7</Template>
  <TotalTime>4066</TotalTime>
  <Words>443</Words>
  <Application>Microsoft Office PowerPoint</Application>
  <PresentationFormat>On-screen Show (4:3)</PresentationFormat>
  <Paragraphs>111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(heading)</vt:lpstr>
      <vt:lpstr>Georgia</vt:lpstr>
      <vt:lpstr>Helvetica</vt:lpstr>
      <vt:lpstr>Verdana</vt:lpstr>
      <vt:lpstr>PPT_theme_v7</vt:lpstr>
      <vt:lpstr>PowerPoint Presentation</vt:lpstr>
      <vt:lpstr>Introduction TO HEARING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Catalina</dc:creator>
  <cp:lastModifiedBy>PASALAU Hortensia</cp:lastModifiedBy>
  <cp:revision>254</cp:revision>
  <dcterms:created xsi:type="dcterms:W3CDTF">2020-10-07T11:36:01Z</dcterms:created>
  <dcterms:modified xsi:type="dcterms:W3CDTF">2024-07-16T13:34:00Z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8DD9E220-8B11-4144-A6FF-BC97E97E2848</vt:lpwstr>
  </property>
  <property fmtid="{D5CDD505-2E9C-101B-9397-08002B2CF9AE}" pid="3" name="ArticulatePath">
    <vt:lpwstr>AJT 2021 Session 12 - Guidelines for Mock Trial Exercise</vt:lpwstr>
  </property>
</Properties>
</file>