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58" r:id="rId3"/>
    <p:sldId id="261" r:id="rId4"/>
    <p:sldId id="262" r:id="rId5"/>
    <p:sldId id="264" r:id="rId6"/>
    <p:sldId id="306" r:id="rId7"/>
    <p:sldId id="265"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37" autoAdjust="0"/>
    <p:restoredTop sz="95400" autoAdjust="0"/>
  </p:normalViewPr>
  <p:slideViewPr>
    <p:cSldViewPr snapToGrid="0" snapToObjects="1">
      <p:cViewPr varScale="1">
        <p:scale>
          <a:sx n="103" d="100"/>
          <a:sy n="103" d="100"/>
        </p:scale>
        <p:origin x="72" y="1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1F2E8-B2B0-0047-A630-5036FB7BC153}" type="datetimeFigureOut">
              <a:rPr lang="en-US" smtClean="0"/>
              <a:pPr/>
              <a:t>3/28/2022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7260C-95DC-194B-88B2-0B241DEC43BF}" type="slidenum">
              <a:rPr lang="en-US" smtClean="0"/>
              <a:pPr/>
              <a:t>‹#›</a:t>
            </a:fld>
            <a:endParaRPr lang="en-US"/>
          </a:p>
        </p:txBody>
      </p:sp>
    </p:spTree>
    <p:extLst>
      <p:ext uri="{BB962C8B-B14F-4D97-AF65-F5344CB8AC3E}">
        <p14:creationId xmlns:p14="http://schemas.microsoft.com/office/powerpoint/2010/main" val="4224522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a:t>
            </a:fld>
            <a:endParaRPr lang="en-US"/>
          </a:p>
        </p:txBody>
      </p:sp>
    </p:spTree>
    <p:extLst>
      <p:ext uri="{BB962C8B-B14F-4D97-AF65-F5344CB8AC3E}">
        <p14:creationId xmlns:p14="http://schemas.microsoft.com/office/powerpoint/2010/main" val="139519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ME" sz="1200" kern="1200" dirty="0">
                <a:solidFill>
                  <a:schemeClr val="tx1"/>
                </a:solidFill>
                <a:effectLst/>
                <a:latin typeface="+mn-lt"/>
                <a:ea typeface="+mn-ea"/>
                <a:cs typeface="+mn-cs"/>
              </a:rPr>
              <a:t>Slajdovi 9 do 14 su namjerno haotično i loše sastavljeni, jer će se koristiti da se daju primjeri uobičajenih grešaka koje prave predavači (često u dobroj namjeri, sa namjerom da se prenese što više informacija). Očigledno je da su pretjerani i biće ih prilično teško pratiti. U stvari, možda ćete koristiti samo nekoliko. Njihova upotreba je, međutim, funkcionalna da podstakne reakciju publike i analizirajte ovaj osjećaj kako bi mogli da cijene uticaj koji pogrešne tehnike izvođenja imaju na okruženje za učenje. Nemojte zaboraviti da će se, pored slajdova, morati uzeti u obzir i drugi faktori (tj. uređenje prostorije, osvjetljenje, udaljenost i veličina ekrana…)</a:t>
            </a:r>
            <a:endParaRPr lang="en-US" dirty="0"/>
          </a:p>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10</a:t>
            </a:fld>
            <a:endParaRPr lang="en-US"/>
          </a:p>
        </p:txBody>
      </p:sp>
    </p:spTree>
    <p:extLst>
      <p:ext uri="{BB962C8B-B14F-4D97-AF65-F5344CB8AC3E}">
        <p14:creationId xmlns:p14="http://schemas.microsoft.com/office/powerpoint/2010/main" val="51912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11</a:t>
            </a:fld>
            <a:endParaRPr lang="en-US"/>
          </a:p>
        </p:txBody>
      </p:sp>
    </p:spTree>
    <p:extLst>
      <p:ext uri="{BB962C8B-B14F-4D97-AF65-F5344CB8AC3E}">
        <p14:creationId xmlns:p14="http://schemas.microsoft.com/office/powerpoint/2010/main" val="239253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12</a:t>
            </a:fld>
            <a:endParaRPr lang="en-US"/>
          </a:p>
        </p:txBody>
      </p:sp>
    </p:spTree>
    <p:extLst>
      <p:ext uri="{BB962C8B-B14F-4D97-AF65-F5344CB8AC3E}">
        <p14:creationId xmlns:p14="http://schemas.microsoft.com/office/powerpoint/2010/main" val="379302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r-Latn-ME" sz="1200" kern="1200" dirty="0">
                <a:solidFill>
                  <a:schemeClr val="tx1"/>
                </a:solidFill>
                <a:effectLst/>
                <a:latin typeface="+mn-lt"/>
                <a:ea typeface="+mn-ea"/>
                <a:cs typeface="+mn-cs"/>
              </a:rPr>
              <a:t>Pokrenite </a:t>
            </a:r>
            <a:r>
              <a:rPr lang="sr-Latn-ME" sz="1200" i="1" kern="1200" dirty="0" err="1">
                <a:solidFill>
                  <a:schemeClr val="tx1"/>
                </a:solidFill>
                <a:effectLst/>
                <a:latin typeface="+mn-lt"/>
                <a:ea typeface="+mn-ea"/>
                <a:cs typeface="+mn-cs"/>
              </a:rPr>
              <a:t>brainstorming</a:t>
            </a:r>
            <a:r>
              <a:rPr lang="sr-Latn-ME" sz="1200" kern="1200" dirty="0">
                <a:solidFill>
                  <a:schemeClr val="tx1"/>
                </a:solidFill>
                <a:effectLst/>
                <a:latin typeface="+mn-lt"/>
                <a:ea typeface="+mn-ea"/>
                <a:cs typeface="+mn-cs"/>
              </a:rPr>
              <a:t> kako biste kompletirali zlatna pravila koja ste upravo uveli. Zabilježite rezultate na </a:t>
            </a:r>
            <a:r>
              <a:rPr lang="sr-Latn-ME" sz="1200" kern="1200" dirty="0" err="1">
                <a:solidFill>
                  <a:schemeClr val="tx1"/>
                </a:solidFill>
                <a:effectLst/>
                <a:latin typeface="+mn-lt"/>
                <a:ea typeface="+mn-ea"/>
                <a:cs typeface="+mn-cs"/>
              </a:rPr>
              <a:t>flipčart</a:t>
            </a:r>
            <a:r>
              <a:rPr lang="sr-Latn-ME" sz="1200" kern="1200" dirty="0">
                <a:solidFill>
                  <a:schemeClr val="tx1"/>
                </a:solidFill>
                <a:effectLst/>
                <a:latin typeface="+mn-lt"/>
                <a:ea typeface="+mn-ea"/>
                <a:cs typeface="+mn-cs"/>
              </a:rPr>
              <a:t> tabli – ne zaboravite da uvijek uzvratite publici kada pišete, čak i kada im se obraćate glasno</a:t>
            </a:r>
            <a:r>
              <a:rPr lang="en-US" dirty="0"/>
              <a:t>. </a:t>
            </a:r>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13</a:t>
            </a:fld>
            <a:endParaRPr lang="en-US"/>
          </a:p>
        </p:txBody>
      </p:sp>
    </p:spTree>
    <p:extLst>
      <p:ext uri="{BB962C8B-B14F-4D97-AF65-F5344CB8AC3E}">
        <p14:creationId xmlns:p14="http://schemas.microsoft.com/office/powerpoint/2010/main" val="1834531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14</a:t>
            </a:fld>
            <a:endParaRPr lang="en-US"/>
          </a:p>
        </p:txBody>
      </p:sp>
    </p:spTree>
    <p:extLst>
      <p:ext uri="{BB962C8B-B14F-4D97-AF65-F5344CB8AC3E}">
        <p14:creationId xmlns:p14="http://schemas.microsoft.com/office/powerpoint/2010/main" val="384025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15</a:t>
            </a:fld>
            <a:endParaRPr lang="en-US"/>
          </a:p>
        </p:txBody>
      </p:sp>
    </p:spTree>
    <p:extLst>
      <p:ext uri="{BB962C8B-B14F-4D97-AF65-F5344CB8AC3E}">
        <p14:creationId xmlns:p14="http://schemas.microsoft.com/office/powerpoint/2010/main" val="276926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16</a:t>
            </a:fld>
            <a:endParaRPr lang="en-US"/>
          </a:p>
        </p:txBody>
      </p:sp>
    </p:spTree>
    <p:extLst>
      <p:ext uri="{BB962C8B-B14F-4D97-AF65-F5344CB8AC3E}">
        <p14:creationId xmlns:p14="http://schemas.microsoft.com/office/powerpoint/2010/main" val="162443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17</a:t>
            </a:fld>
            <a:endParaRPr lang="en-US"/>
          </a:p>
        </p:txBody>
      </p:sp>
    </p:spTree>
    <p:extLst>
      <p:ext uri="{BB962C8B-B14F-4D97-AF65-F5344CB8AC3E}">
        <p14:creationId xmlns:p14="http://schemas.microsoft.com/office/powerpoint/2010/main" val="248300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18</a:t>
            </a:fld>
            <a:endParaRPr lang="en-US"/>
          </a:p>
        </p:txBody>
      </p:sp>
    </p:spTree>
    <p:extLst>
      <p:ext uri="{BB962C8B-B14F-4D97-AF65-F5344CB8AC3E}">
        <p14:creationId xmlns:p14="http://schemas.microsoft.com/office/powerpoint/2010/main" val="56139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19</a:t>
            </a:fld>
            <a:endParaRPr lang="en-US"/>
          </a:p>
        </p:txBody>
      </p:sp>
    </p:spTree>
    <p:extLst>
      <p:ext uri="{BB962C8B-B14F-4D97-AF65-F5344CB8AC3E}">
        <p14:creationId xmlns:p14="http://schemas.microsoft.com/office/powerpoint/2010/main" val="94673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a:t>
            </a:fld>
            <a:endParaRPr lang="en-US"/>
          </a:p>
        </p:txBody>
      </p:sp>
    </p:spTree>
    <p:extLst>
      <p:ext uri="{BB962C8B-B14F-4D97-AF65-F5344CB8AC3E}">
        <p14:creationId xmlns:p14="http://schemas.microsoft.com/office/powerpoint/2010/main" val="334783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20</a:t>
            </a:fld>
            <a:endParaRPr lang="en-US"/>
          </a:p>
        </p:txBody>
      </p:sp>
    </p:spTree>
    <p:extLst>
      <p:ext uri="{BB962C8B-B14F-4D97-AF65-F5344CB8AC3E}">
        <p14:creationId xmlns:p14="http://schemas.microsoft.com/office/powerpoint/2010/main" val="92262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21</a:t>
            </a:fld>
            <a:endParaRPr lang="en-US"/>
          </a:p>
        </p:txBody>
      </p:sp>
    </p:spTree>
    <p:extLst>
      <p:ext uri="{BB962C8B-B14F-4D97-AF65-F5344CB8AC3E}">
        <p14:creationId xmlns:p14="http://schemas.microsoft.com/office/powerpoint/2010/main" val="414187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fontScale="70000" lnSpcReduction="20000"/>
          </a:bodyPr>
          <a:lstStyle/>
          <a:p>
            <a:r>
              <a:rPr lang="sr-Latn-ME" sz="1200" kern="1200" dirty="0">
                <a:solidFill>
                  <a:schemeClr val="tx1"/>
                </a:solidFill>
                <a:effectLst/>
                <a:latin typeface="+mn-lt"/>
                <a:ea typeface="+mn-ea"/>
                <a:cs typeface="+mn-cs"/>
              </a:rPr>
              <a:t>Povratne informacije</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 Zašto povratne informacije?</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–Da bi se poboljšali i usavršili</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•Kada?</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–Što prije</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•Kakve?</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–Uglavnom treba da budu pozitivne</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•Kako dati negativnu povratnu informaciju?</a:t>
            </a:r>
            <a:endParaRPr lang="en-GB" sz="1200" kern="1200" dirty="0">
              <a:solidFill>
                <a:schemeClr val="tx1"/>
              </a:solidFill>
              <a:effectLst/>
              <a:latin typeface="+mn-lt"/>
              <a:ea typeface="+mn-ea"/>
              <a:cs typeface="+mn-cs"/>
            </a:endParaRPr>
          </a:p>
          <a:p>
            <a:r>
              <a:rPr lang="sr-Latn-ME" sz="1200" kern="1200" dirty="0">
                <a:solidFill>
                  <a:schemeClr val="tx1"/>
                </a:solidFill>
                <a:effectLst/>
                <a:latin typeface="+mn-lt"/>
                <a:ea typeface="+mn-ea"/>
                <a:cs typeface="+mn-cs"/>
              </a:rPr>
              <a:t>–Pozitivnu onda negativnu pa pozitivnu (sendvič)</a:t>
            </a:r>
            <a:endParaRPr lang="en-GB" sz="1200" kern="1200" dirty="0">
              <a:solidFill>
                <a:schemeClr val="tx1"/>
              </a:solidFill>
              <a:effectLst/>
              <a:latin typeface="Arial" charset="0"/>
              <a:ea typeface="+mn-ea"/>
              <a:cs typeface="+mn-cs"/>
            </a:endParaRPr>
          </a:p>
          <a:p>
            <a:r>
              <a:rPr lang="sr-Latn-ME" sz="1200" kern="1200" dirty="0">
                <a:solidFill>
                  <a:schemeClr val="tx1"/>
                </a:solidFill>
                <a:effectLst/>
                <a:latin typeface="+mn-lt"/>
                <a:ea typeface="+mn-ea"/>
                <a:cs typeface="+mn-cs"/>
              </a:rPr>
              <a:t>Ovaj slajd sadrži razloge za davanje povratnih informacija, kada treba dati povratnu informaciju i formu koju povratne informacije treba da imaju</a:t>
            </a:r>
            <a:r>
              <a:rPr lang="en-US" sz="1200" kern="1200" dirty="0">
                <a:solidFill>
                  <a:schemeClr val="tx1"/>
                </a:solidFill>
                <a:effectLst/>
                <a:latin typeface="Arial" charset="0"/>
                <a:ea typeface="+mn-ea"/>
                <a:cs typeface="+mn-cs"/>
              </a:rPr>
              <a:t>. </a:t>
            </a:r>
            <a:endParaRPr lang="en-GB" sz="1000" b="1" u="sng" dirty="0"/>
          </a:p>
          <a:p>
            <a:pPr marL="152400" indent="-152400" eaLnBrk="1" hangingPunct="1"/>
            <a:endParaRPr lang="en-GB" sz="1000" b="1" u="sng" dirty="0"/>
          </a:p>
          <a:p>
            <a:pPr marL="152400" indent="-152400" eaLnBrk="1" hangingPunct="1"/>
            <a:endParaRPr lang="en-GB" sz="1000" b="1" u="sng" dirty="0"/>
          </a:p>
          <a:p>
            <a:pPr marL="152400" indent="-152400" eaLnBrk="1" hangingPunct="1"/>
            <a:endParaRPr lang="en-GB" sz="1000" b="1" u="sng" dirty="0"/>
          </a:p>
          <a:p>
            <a:pPr marL="152400" indent="-152400" eaLnBrk="1" hangingPunct="1"/>
            <a:r>
              <a:rPr lang="sr-Latn-ME" sz="1200" b="1" u="sng" kern="1200" dirty="0">
                <a:solidFill>
                  <a:schemeClr val="tx1"/>
                </a:solidFill>
                <a:effectLst/>
                <a:latin typeface="+mn-lt"/>
                <a:ea typeface="+mn-ea"/>
                <a:cs typeface="+mn-cs"/>
              </a:rPr>
              <a:t>Materijal:</a:t>
            </a:r>
            <a:r>
              <a:rPr lang="sr-Latn-ME" sz="1200" b="1" kern="1200" dirty="0">
                <a:solidFill>
                  <a:schemeClr val="tx1"/>
                </a:solidFill>
                <a:effectLst/>
                <a:latin typeface="+mn-lt"/>
                <a:ea typeface="+mn-ea"/>
                <a:cs typeface="+mn-cs"/>
              </a:rPr>
              <a:t>  Vježbe</a:t>
            </a:r>
            <a:r>
              <a:rPr lang="en-GB" sz="1000" b="1" u="sng" dirty="0"/>
              <a:t> </a:t>
            </a:r>
            <a:endParaRPr lang="en-GB" sz="1000" b="1" dirty="0"/>
          </a:p>
          <a:p>
            <a:pPr marL="152400" indent="-152400" eaLnBrk="1" hangingPunct="1"/>
            <a:endParaRPr lang="en-GB" sz="1000" b="1" dirty="0"/>
          </a:p>
          <a:p>
            <a:pPr marL="152400" indent="-152400" eaLnBrk="1" hangingPunct="1"/>
            <a:r>
              <a:rPr lang="sr-Latn-ME" sz="1200" b="1" kern="1200" dirty="0">
                <a:solidFill>
                  <a:schemeClr val="tx1"/>
                </a:solidFill>
                <a:effectLst/>
                <a:latin typeface="+mn-lt"/>
                <a:ea typeface="+mn-ea"/>
                <a:cs typeface="+mn-cs"/>
              </a:rPr>
              <a:t>Uputstva za polaznike</a:t>
            </a:r>
            <a:r>
              <a:rPr lang="en-GB" sz="1000" b="1" dirty="0"/>
              <a:t>:</a:t>
            </a:r>
          </a:p>
          <a:p>
            <a:pPr marL="152400" indent="-152400" eaLnBrk="1" hangingPunct="1">
              <a:buFontTx/>
              <a:buChar char="•"/>
            </a:pPr>
            <a:r>
              <a:rPr lang="sr-Latn-ME" sz="1000" noProof="0" dirty="0"/>
              <a:t>Ustanite i okrenite se licem prema grupi kada bude vaš red da učestvujete u vježbi</a:t>
            </a:r>
          </a:p>
          <a:p>
            <a:pPr marL="152400" indent="-152400" eaLnBrk="1" hangingPunct="1">
              <a:buFontTx/>
              <a:buChar char="•"/>
            </a:pPr>
            <a:r>
              <a:rPr lang="sr-Latn-ME" sz="1000" noProof="0" dirty="0"/>
              <a:t>Što više truda uložite u vježbe, imaćete i veću korist od njih</a:t>
            </a:r>
          </a:p>
          <a:p>
            <a:pPr marL="152400" indent="-152400" eaLnBrk="1" hangingPunct="1">
              <a:buFontTx/>
              <a:buChar char="•"/>
            </a:pPr>
            <a:r>
              <a:rPr lang="sr-Latn-ME" sz="1000" noProof="0" dirty="0"/>
              <a:t>Neka vaše povratne informacije budu iskrene, taktične i korisne  </a:t>
            </a:r>
          </a:p>
          <a:p>
            <a:pPr marL="152400" indent="-152400" eaLnBrk="1" hangingPunct="1">
              <a:buFontTx/>
              <a:buChar char="•"/>
            </a:pPr>
            <a:r>
              <a:rPr lang="sr-Latn-ME" sz="1000" noProof="0" dirty="0"/>
              <a:t>Recite grupi ako radite na nečemu posebno (kontakt pogledom ili 'hm' itd.) kako bi mogli o tome da daju konkretne povratne informacije</a:t>
            </a:r>
          </a:p>
          <a:p>
            <a:pPr marL="152400" indent="-152400" eaLnBrk="1" hangingPunct="1">
              <a:buFontTx/>
              <a:buChar char="•"/>
            </a:pPr>
            <a:r>
              <a:rPr lang="sr-Latn-ME" sz="1000" noProof="0" dirty="0"/>
              <a:t>Pitajte ako imate neko pitanje</a:t>
            </a:r>
          </a:p>
          <a:p>
            <a:pPr marL="152400" indent="-152400" eaLnBrk="1" hangingPunct="1">
              <a:buFontTx/>
              <a:buChar char="•"/>
            </a:pPr>
            <a:r>
              <a:rPr lang="sr-Latn-ME" sz="1000" noProof="0" dirty="0"/>
              <a:t>Zabavite se!</a:t>
            </a:r>
          </a:p>
          <a:p>
            <a:pPr marL="152400" indent="-152400" eaLnBrk="1" hangingPunct="1"/>
            <a:endParaRPr lang="en-GB" sz="1000" dirty="0"/>
          </a:p>
          <a:p>
            <a:pPr marL="152400" indent="-152400" eaLnBrk="1" hangingPunct="1"/>
            <a:r>
              <a:rPr lang="sr-Latn-ME" sz="1200" b="1" i="1" u="sng" kern="1200" dirty="0">
                <a:solidFill>
                  <a:schemeClr val="tx1"/>
                </a:solidFill>
                <a:effectLst/>
                <a:latin typeface="+mn-lt"/>
                <a:ea typeface="+mn-ea"/>
                <a:cs typeface="+mn-cs"/>
              </a:rPr>
              <a:t>Naredni slajd</a:t>
            </a:r>
            <a:r>
              <a:rPr lang="sr-Latn-ME" sz="1200" b="1" kern="1200" dirty="0">
                <a:solidFill>
                  <a:schemeClr val="tx1"/>
                </a:solidFill>
                <a:effectLst/>
                <a:latin typeface="+mn-lt"/>
                <a:ea typeface="+mn-ea"/>
                <a:cs typeface="+mn-cs"/>
              </a:rPr>
              <a:t> za Uvod u vježbe intonacije </a:t>
            </a:r>
            <a:r>
              <a:rPr lang="sr-Latn-ME" sz="1200" b="1" i="1" kern="1200" dirty="0">
                <a:solidFill>
                  <a:schemeClr val="tx1"/>
                </a:solidFill>
                <a:effectLst/>
                <a:latin typeface="+mn-lt"/>
                <a:ea typeface="+mn-ea"/>
                <a:cs typeface="+mn-cs"/>
              </a:rPr>
              <a:t>(onda se vratite na ovaj slajd)</a:t>
            </a:r>
            <a:endParaRPr lang="en-GB" sz="1000" b="1" i="1" dirty="0"/>
          </a:p>
          <a:p>
            <a:pPr marL="152400" indent="-152400" eaLnBrk="1" hangingPunct="1"/>
            <a:endParaRPr lang="en-GB" sz="1000" b="1" i="1" dirty="0"/>
          </a:p>
          <a:p>
            <a:pPr marL="152400" indent="-152400" eaLnBrk="1" hangingPunct="1"/>
            <a:r>
              <a:rPr lang="sr-Latn-ME" sz="1000" b="1" noProof="0" dirty="0"/>
              <a:t>Uvod u kontakt pogledom:  </a:t>
            </a:r>
          </a:p>
          <a:p>
            <a:pPr marL="152400" indent="-152400" eaLnBrk="1" hangingPunct="1">
              <a:buFontTx/>
              <a:buChar char="•"/>
            </a:pPr>
            <a:r>
              <a:rPr lang="sr-Latn-ME" sz="1000" noProof="0" dirty="0"/>
              <a:t>uzmite u obzir razlike u kulturi</a:t>
            </a:r>
          </a:p>
          <a:p>
            <a:pPr marL="152400" indent="-152400" eaLnBrk="1" hangingPunct="1">
              <a:buFontTx/>
              <a:buChar char="•"/>
            </a:pPr>
            <a:r>
              <a:rPr lang="sr-Latn-ME" sz="1000" noProof="0" dirty="0"/>
              <a:t>ne zurite</a:t>
            </a:r>
          </a:p>
          <a:p>
            <a:pPr marL="152400" indent="-152400" eaLnBrk="1" hangingPunct="1">
              <a:buFontTx/>
              <a:buChar char="•"/>
            </a:pPr>
            <a:r>
              <a:rPr lang="sr-Latn-ME" sz="1000" noProof="0" dirty="0"/>
              <a:t>krećite se; ponašajte se kao da razgovarate sa svakom osobom ponaosob</a:t>
            </a:r>
          </a:p>
          <a:p>
            <a:pPr marL="152400" indent="-152400" eaLnBrk="1" hangingPunct="1">
              <a:buFontTx/>
              <a:buChar char="•"/>
            </a:pPr>
            <a:r>
              <a:rPr lang="sr-Latn-ME" sz="1000" noProof="0" dirty="0"/>
              <a:t>ne zaboravite one koji su van vašeg prirodnog dometa (npr. krajnje desno ili lijevo)</a:t>
            </a:r>
          </a:p>
          <a:p>
            <a:pPr marL="152400" indent="-152400" eaLnBrk="1" hangingPunct="1">
              <a:buFontTx/>
              <a:buChar char="•"/>
            </a:pPr>
            <a:r>
              <a:rPr lang="sr-Latn-ME" sz="1000" noProof="0" dirty="0"/>
              <a:t>ne uspostavljajte obrazac</a:t>
            </a:r>
          </a:p>
          <a:p>
            <a:pPr marL="152400" indent="-152400" eaLnBrk="1" hangingPunct="1">
              <a:buFontTx/>
              <a:buChar char="•"/>
            </a:pPr>
            <a:r>
              <a:rPr lang="sr-Latn-ME" sz="1000" noProof="0" dirty="0" err="1"/>
              <a:t>NASMIJTE</a:t>
            </a:r>
            <a:r>
              <a:rPr lang="sr-Latn-ME" sz="1000" noProof="0" dirty="0"/>
              <a:t> SE</a:t>
            </a:r>
          </a:p>
          <a:p>
            <a:pPr marL="152400" indent="-152400" eaLnBrk="1" hangingPunct="1"/>
            <a:endParaRPr lang="en-GB" sz="1000" dirty="0"/>
          </a:p>
          <a:p>
            <a:pPr marL="152400" indent="-152400" eaLnBrk="1" hangingPunct="1"/>
            <a:r>
              <a:rPr lang="sr-Latn-ME" sz="1200" b="1" kern="1200" dirty="0">
                <a:solidFill>
                  <a:schemeClr val="tx1"/>
                </a:solidFill>
                <a:effectLst/>
                <a:latin typeface="+mn-lt"/>
                <a:ea typeface="+mn-ea"/>
                <a:cs typeface="+mn-cs"/>
              </a:rPr>
              <a:t>Uvod u </a:t>
            </a:r>
            <a:r>
              <a:rPr lang="sr-Latn-ME" sz="1200" b="1" kern="1200" dirty="0" err="1">
                <a:solidFill>
                  <a:schemeClr val="tx1"/>
                </a:solidFill>
                <a:effectLst/>
                <a:latin typeface="+mn-lt"/>
                <a:ea typeface="+mn-ea"/>
                <a:cs typeface="+mn-cs"/>
              </a:rPr>
              <a:t>neverbalno</a:t>
            </a:r>
            <a:r>
              <a:rPr lang="sr-Latn-ME" sz="1200" b="1" kern="1200" dirty="0">
                <a:solidFill>
                  <a:schemeClr val="tx1"/>
                </a:solidFill>
                <a:effectLst/>
                <a:latin typeface="+mn-lt"/>
                <a:ea typeface="+mn-ea"/>
                <a:cs typeface="+mn-cs"/>
              </a:rPr>
              <a:t> ponašanje – Citirajte priču</a:t>
            </a:r>
            <a:r>
              <a:rPr lang="en-GB" sz="1000" dirty="0"/>
              <a:t>:</a:t>
            </a:r>
          </a:p>
          <a:p>
            <a:pPr marL="152400" indent="-152400" eaLnBrk="1" hangingPunct="1">
              <a:buFontTx/>
              <a:buChar char="•"/>
            </a:pPr>
            <a:r>
              <a:rPr lang="sr-Latn-ME" sz="1000" noProof="0" dirty="0"/>
              <a:t>Nalazite se na koktelu i ne poznajete nikoga od </a:t>
            </a:r>
            <a:r>
              <a:rPr lang="sr-Latn-ME" sz="1000" noProof="0" dirty="0" err="1"/>
              <a:t>ljudi</a:t>
            </a:r>
            <a:r>
              <a:rPr lang="sr-Latn-ME" sz="1000" noProof="0" dirty="0"/>
              <a:t> koji su tu. Vidite malu grupu </a:t>
            </a:r>
            <a:r>
              <a:rPr lang="sr-Latn-ME" sz="1000" noProof="0" dirty="0" err="1"/>
              <a:t>ljudi</a:t>
            </a:r>
            <a:r>
              <a:rPr lang="sr-Latn-ME" sz="1000" noProof="0" dirty="0"/>
              <a:t> i pridružite im se. Počinjete da pričate lično iskustvo koje vam se nedavno dogodilo i primijetite da su svi u toj grupi zainteresovani za vas i vašu priču. Kakvo ponašanje pokazuju?</a:t>
            </a:r>
          </a:p>
          <a:p>
            <a:pPr marL="152400" indent="-152400" eaLnBrk="1" hangingPunct="1">
              <a:buFontTx/>
              <a:buChar char="•"/>
            </a:pPr>
            <a:r>
              <a:rPr lang="sr-Latn-ME" sz="1000" noProof="0" dirty="0"/>
              <a:t>Veoma ste zadovoljni sobom zbog dobrih reakcija koje ste dobili na priču koju ste ispričali. Toliko ste zadovoljni da odlazite do druge grupe i počinjete da pričate istu priču. Ovog puta primijetite da nijesu svi u grupi zainteresovani za vas i vašu priču. Kakvo ponašanje pokazuju</a:t>
            </a:r>
            <a:r>
              <a:rPr lang="en-GB" sz="1000" dirty="0"/>
              <a:t>?</a:t>
            </a:r>
          </a:p>
          <a:p>
            <a:pPr marL="152400" indent="-152400" eaLnBrk="1" hangingPunct="1"/>
            <a:endParaRPr lang="en-GB" sz="1000" b="1" u="sng" dirty="0"/>
          </a:p>
          <a:p>
            <a:pPr marL="152400" indent="-152400" eaLnBrk="1" hangingPunct="1"/>
            <a:r>
              <a:rPr lang="sr-Latn-ME" sz="1200" b="1" kern="1200" dirty="0" err="1">
                <a:solidFill>
                  <a:schemeClr val="tx1"/>
                </a:solidFill>
                <a:effectLst/>
                <a:latin typeface="+mn-lt"/>
                <a:ea typeface="+mn-ea"/>
                <a:cs typeface="+mn-cs"/>
              </a:rPr>
              <a:t>Neverbalno</a:t>
            </a:r>
            <a:r>
              <a:rPr lang="sr-Latn-ME" sz="1200" b="1" kern="1200" dirty="0">
                <a:solidFill>
                  <a:schemeClr val="tx1"/>
                </a:solidFill>
                <a:effectLst/>
                <a:latin typeface="+mn-lt"/>
                <a:ea typeface="+mn-ea"/>
                <a:cs typeface="+mn-cs"/>
              </a:rPr>
              <a:t> ponašanje:  </a:t>
            </a:r>
            <a:r>
              <a:rPr lang="sr-Latn-ME" sz="1200" kern="1200" dirty="0">
                <a:solidFill>
                  <a:schemeClr val="tx1"/>
                </a:solidFill>
                <a:effectLst/>
                <a:latin typeface="+mn-lt"/>
                <a:ea typeface="+mn-ea"/>
                <a:cs typeface="+mn-cs"/>
              </a:rPr>
              <a:t>Obuhvatite korišćenje gestikulacije, govora tijela itd. Ako bude </a:t>
            </a:r>
            <a:r>
              <a:rPr lang="sr-Latn-ME" sz="1200" kern="1200" dirty="0" err="1">
                <a:solidFill>
                  <a:schemeClr val="tx1"/>
                </a:solidFill>
                <a:effectLst/>
                <a:latin typeface="+mn-lt"/>
                <a:ea typeface="+mn-ea"/>
                <a:cs typeface="+mn-cs"/>
              </a:rPr>
              <a:t>vremena</a:t>
            </a:r>
            <a:r>
              <a:rPr lang="sr-Latn-ME" sz="1200" kern="1200" dirty="0">
                <a:solidFill>
                  <a:schemeClr val="tx1"/>
                </a:solidFill>
                <a:effectLst/>
                <a:latin typeface="+mn-lt"/>
                <a:ea typeface="+mn-ea"/>
                <a:cs typeface="+mn-cs"/>
              </a:rPr>
              <a:t>, raspravljajte o tome kako da držite grupi pažnju; kako prepoznati kada neko nije zainteresovan itd</a:t>
            </a:r>
            <a:r>
              <a:rPr lang="sr-Latn-ME" sz="1000" dirty="0"/>
              <a:t>.</a:t>
            </a:r>
            <a:endParaRPr lang="en-GB" sz="1000" i="1" dirty="0"/>
          </a:p>
          <a:p>
            <a:pPr marL="152400" indent="-152400" eaLnBrk="1" hangingPunct="1"/>
            <a:endParaRPr lang="en-GB" sz="1000" i="1" dirty="0"/>
          </a:p>
          <a:p>
            <a:pPr marL="152400" indent="-152400" eaLnBrk="1" hangingPunct="1"/>
            <a:endParaRPr lang="en-GB" sz="1000" dirty="0"/>
          </a:p>
          <a:p>
            <a:pPr marL="152400" indent="-152400" eaLnBrk="1" hangingPunct="1"/>
            <a:endParaRPr lang="en-GB" sz="1000" b="1" u="sng" dirty="0"/>
          </a:p>
          <a:p>
            <a:pPr marL="152400" indent="-152400" eaLnBrk="1" hangingPunct="1"/>
            <a:endParaRPr lang="en-GB" sz="1000" b="1" dirty="0"/>
          </a:p>
          <a:p>
            <a:pPr marL="152400" indent="-152400" eaLnBrk="1" hangingPunct="1"/>
            <a:endParaRPr lang="en-GB" sz="1000" dirty="0"/>
          </a:p>
          <a:p>
            <a:pPr marL="152400" indent="-152400" eaLnBrk="1" hangingPunct="1"/>
            <a:endParaRPr lang="en-GB" sz="1000" b="1" u="sng" dirty="0"/>
          </a:p>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22</a:t>
            </a:fld>
            <a:endParaRPr lang="en-US"/>
          </a:p>
        </p:txBody>
      </p:sp>
    </p:spTree>
    <p:extLst>
      <p:ext uri="{BB962C8B-B14F-4D97-AF65-F5344CB8AC3E}">
        <p14:creationId xmlns:p14="http://schemas.microsoft.com/office/powerpoint/2010/main" val="4156546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23</a:t>
            </a:fld>
            <a:endParaRPr lang="en-US"/>
          </a:p>
        </p:txBody>
      </p:sp>
    </p:spTree>
    <p:extLst>
      <p:ext uri="{BB962C8B-B14F-4D97-AF65-F5344CB8AC3E}">
        <p14:creationId xmlns:p14="http://schemas.microsoft.com/office/powerpoint/2010/main" val="3515021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sr-Latn-ME" sz="1200" kern="1200" noProof="0" dirty="0">
                <a:solidFill>
                  <a:schemeClr val="tx1"/>
                </a:solidFill>
                <a:effectLst/>
                <a:latin typeface="Arial" charset="0"/>
                <a:ea typeface="+mn-ea"/>
                <a:cs typeface="+mn-cs"/>
              </a:rPr>
              <a:t>Djelotvorne povratne informacije su</a:t>
            </a:r>
            <a:r>
              <a:rPr lang="en-GB" sz="1200" kern="1200" dirty="0">
                <a:solidFill>
                  <a:schemeClr val="tx1"/>
                </a:solidFill>
                <a:effectLst/>
                <a:latin typeface="Arial" charset="0"/>
                <a:ea typeface="+mn-ea"/>
                <a:cs typeface="+mn-cs"/>
              </a:rPr>
              <a:t>…</a:t>
            </a:r>
          </a:p>
          <a:p>
            <a:pPr marL="171450" lvl="0" indent="-171450">
              <a:buFont typeface="Arial"/>
              <a:buChar char="•"/>
            </a:pPr>
            <a:r>
              <a:rPr lang="sr-Latn-ME" sz="1200" kern="1200" noProof="0" dirty="0">
                <a:solidFill>
                  <a:schemeClr val="tx1"/>
                </a:solidFill>
                <a:effectLst/>
                <a:latin typeface="Arial" charset="0"/>
                <a:ea typeface="+mn-ea"/>
                <a:cs typeface="+mn-cs"/>
              </a:rPr>
              <a:t>Blagovremene</a:t>
            </a:r>
          </a:p>
          <a:p>
            <a:pPr marL="171450" lvl="0" indent="-171450">
              <a:buFont typeface="Arial"/>
              <a:buChar char="•"/>
            </a:pPr>
            <a:r>
              <a:rPr lang="sr-Latn-ME" sz="1200" kern="1200" noProof="0" dirty="0">
                <a:solidFill>
                  <a:schemeClr val="tx1"/>
                </a:solidFill>
                <a:effectLst/>
                <a:latin typeface="Arial" charset="0"/>
                <a:ea typeface="+mn-ea"/>
                <a:cs typeface="+mn-cs"/>
              </a:rPr>
              <a:t>Konkretne</a:t>
            </a:r>
          </a:p>
          <a:p>
            <a:pPr marL="171450" lvl="0" indent="-171450">
              <a:buFont typeface="Arial"/>
              <a:buChar char="•"/>
            </a:pPr>
            <a:r>
              <a:rPr lang="sr-Latn-ME" sz="1200" kern="1200" noProof="0" dirty="0">
                <a:solidFill>
                  <a:schemeClr val="tx1"/>
                </a:solidFill>
                <a:effectLst/>
                <a:latin typeface="Arial" charset="0"/>
                <a:ea typeface="+mn-ea"/>
                <a:cs typeface="+mn-cs"/>
              </a:rPr>
              <a:t>Deskriptivne</a:t>
            </a:r>
          </a:p>
          <a:p>
            <a:pPr marL="171450" lvl="0" indent="-171450">
              <a:buFont typeface="Arial"/>
              <a:buChar char="•"/>
            </a:pPr>
            <a:r>
              <a:rPr lang="sr-Latn-ME" sz="1200" kern="1200" noProof="0" dirty="0">
                <a:solidFill>
                  <a:schemeClr val="tx1"/>
                </a:solidFill>
                <a:effectLst/>
                <a:latin typeface="Arial" charset="0"/>
                <a:ea typeface="+mn-ea"/>
                <a:cs typeface="+mn-cs"/>
              </a:rPr>
              <a:t>Relevantne</a:t>
            </a:r>
          </a:p>
          <a:p>
            <a:pPr marL="171450" lvl="0" indent="-171450">
              <a:buFont typeface="Arial"/>
              <a:buChar char="•"/>
            </a:pPr>
            <a:r>
              <a:rPr lang="sr-Latn-ME" sz="1200" kern="1200" noProof="0" dirty="0">
                <a:solidFill>
                  <a:schemeClr val="tx1"/>
                </a:solidFill>
                <a:effectLst/>
                <a:latin typeface="Arial" charset="0"/>
                <a:ea typeface="+mn-ea"/>
                <a:cs typeface="+mn-cs"/>
              </a:rPr>
              <a:t>Korisne</a:t>
            </a:r>
          </a:p>
          <a:p>
            <a:pPr marL="171450" lvl="0" indent="-171450">
              <a:buFont typeface="Arial"/>
              <a:buChar char="•"/>
            </a:pPr>
            <a:r>
              <a:rPr lang="sr-Latn-ME" sz="1200" kern="1200" noProof="0" dirty="0">
                <a:solidFill>
                  <a:schemeClr val="tx1"/>
                </a:solidFill>
                <a:effectLst/>
                <a:latin typeface="Arial" charset="0"/>
                <a:ea typeface="+mn-ea"/>
                <a:cs typeface="+mn-cs"/>
              </a:rPr>
              <a:t>Realne  </a:t>
            </a:r>
          </a:p>
          <a:p>
            <a:r>
              <a:rPr lang="en-US" sz="1200" kern="1200" dirty="0">
                <a:solidFill>
                  <a:schemeClr val="tx1"/>
                </a:solidFill>
                <a:effectLst/>
                <a:latin typeface="Arial" charset="0"/>
                <a:ea typeface="+mn-ea"/>
                <a:cs typeface="+mn-cs"/>
              </a:rPr>
              <a:t>O </a:t>
            </a:r>
            <a:r>
              <a:rPr lang="sr-Latn-ME" sz="1200" kern="1200" noProof="0" dirty="0">
                <a:solidFill>
                  <a:schemeClr val="tx1"/>
                </a:solidFill>
                <a:effectLst/>
                <a:latin typeface="Arial" charset="0"/>
                <a:ea typeface="+mn-ea"/>
                <a:cs typeface="+mn-cs"/>
              </a:rPr>
              <a:t>ovih šest kategorija treba razgovarati u učionici sa predavačem koji delegatima daje smjernice o tome kako da se tumači i primijeni u praksi svaka od ovih kategorija</a:t>
            </a:r>
            <a:r>
              <a:rPr lang="en-US" sz="1200" kern="1200" dirty="0">
                <a:solidFill>
                  <a:schemeClr val="tx1"/>
                </a:solidFill>
                <a:effectLst/>
                <a:latin typeface="Arial" charset="0"/>
                <a:ea typeface="+mn-ea"/>
                <a:cs typeface="+mn-cs"/>
              </a:rPr>
              <a:t>.</a:t>
            </a:r>
            <a:r>
              <a:rPr lang="en-GB" sz="1000" dirty="0">
                <a:effectLst/>
              </a:rPr>
              <a:t> </a:t>
            </a:r>
            <a:endParaRPr lang="en-GB" sz="1000" dirty="0"/>
          </a:p>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24</a:t>
            </a:fld>
            <a:endParaRPr lang="en-US"/>
          </a:p>
        </p:txBody>
      </p:sp>
    </p:spTree>
    <p:extLst>
      <p:ext uri="{BB962C8B-B14F-4D97-AF65-F5344CB8AC3E}">
        <p14:creationId xmlns:p14="http://schemas.microsoft.com/office/powerpoint/2010/main" val="803971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25</a:t>
            </a:fld>
            <a:endParaRPr lang="en-US"/>
          </a:p>
        </p:txBody>
      </p:sp>
    </p:spTree>
    <p:extLst>
      <p:ext uri="{BB962C8B-B14F-4D97-AF65-F5344CB8AC3E}">
        <p14:creationId xmlns:p14="http://schemas.microsoft.com/office/powerpoint/2010/main" val="83354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26</a:t>
            </a:fld>
            <a:endParaRPr lang="en-US"/>
          </a:p>
        </p:txBody>
      </p:sp>
    </p:spTree>
    <p:extLst>
      <p:ext uri="{BB962C8B-B14F-4D97-AF65-F5344CB8AC3E}">
        <p14:creationId xmlns:p14="http://schemas.microsoft.com/office/powerpoint/2010/main" val="311036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27</a:t>
            </a:fld>
            <a:endParaRPr lang="en-US"/>
          </a:p>
        </p:txBody>
      </p:sp>
    </p:spTree>
    <p:extLst>
      <p:ext uri="{BB962C8B-B14F-4D97-AF65-F5344CB8AC3E}">
        <p14:creationId xmlns:p14="http://schemas.microsoft.com/office/powerpoint/2010/main" val="3218076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28</a:t>
            </a:fld>
            <a:endParaRPr lang="en-US"/>
          </a:p>
        </p:txBody>
      </p:sp>
    </p:spTree>
    <p:extLst>
      <p:ext uri="{BB962C8B-B14F-4D97-AF65-F5344CB8AC3E}">
        <p14:creationId xmlns:p14="http://schemas.microsoft.com/office/powerpoint/2010/main" val="1480663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29</a:t>
            </a:fld>
            <a:endParaRPr lang="en-US"/>
          </a:p>
        </p:txBody>
      </p:sp>
    </p:spTree>
    <p:extLst>
      <p:ext uri="{BB962C8B-B14F-4D97-AF65-F5344CB8AC3E}">
        <p14:creationId xmlns:p14="http://schemas.microsoft.com/office/powerpoint/2010/main" val="42087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a:t>
            </a:fld>
            <a:endParaRPr lang="en-US"/>
          </a:p>
        </p:txBody>
      </p:sp>
    </p:spTree>
    <p:extLst>
      <p:ext uri="{BB962C8B-B14F-4D97-AF65-F5344CB8AC3E}">
        <p14:creationId xmlns:p14="http://schemas.microsoft.com/office/powerpoint/2010/main" val="3762624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30</a:t>
            </a:fld>
            <a:endParaRPr lang="en-US"/>
          </a:p>
        </p:txBody>
      </p:sp>
    </p:spTree>
    <p:extLst>
      <p:ext uri="{BB962C8B-B14F-4D97-AF65-F5344CB8AC3E}">
        <p14:creationId xmlns:p14="http://schemas.microsoft.com/office/powerpoint/2010/main" val="371535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31</a:t>
            </a:fld>
            <a:endParaRPr lang="en-US"/>
          </a:p>
        </p:txBody>
      </p:sp>
    </p:spTree>
    <p:extLst>
      <p:ext uri="{BB962C8B-B14F-4D97-AF65-F5344CB8AC3E}">
        <p14:creationId xmlns:p14="http://schemas.microsoft.com/office/powerpoint/2010/main" val="3230273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32</a:t>
            </a:fld>
            <a:endParaRPr lang="en-US"/>
          </a:p>
        </p:txBody>
      </p:sp>
    </p:spTree>
    <p:extLst>
      <p:ext uri="{BB962C8B-B14F-4D97-AF65-F5344CB8AC3E}">
        <p14:creationId xmlns:p14="http://schemas.microsoft.com/office/powerpoint/2010/main" val="1939219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33</a:t>
            </a:fld>
            <a:endParaRPr lang="en-US"/>
          </a:p>
        </p:txBody>
      </p:sp>
    </p:spTree>
    <p:extLst>
      <p:ext uri="{BB962C8B-B14F-4D97-AF65-F5344CB8AC3E}">
        <p14:creationId xmlns:p14="http://schemas.microsoft.com/office/powerpoint/2010/main" val="1145435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34</a:t>
            </a:fld>
            <a:endParaRPr lang="en-US"/>
          </a:p>
        </p:txBody>
      </p:sp>
    </p:spTree>
    <p:extLst>
      <p:ext uri="{BB962C8B-B14F-4D97-AF65-F5344CB8AC3E}">
        <p14:creationId xmlns:p14="http://schemas.microsoft.com/office/powerpoint/2010/main" val="361905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35</a:t>
            </a:fld>
            <a:endParaRPr lang="en-US"/>
          </a:p>
        </p:txBody>
      </p:sp>
    </p:spTree>
    <p:extLst>
      <p:ext uri="{BB962C8B-B14F-4D97-AF65-F5344CB8AC3E}">
        <p14:creationId xmlns:p14="http://schemas.microsoft.com/office/powerpoint/2010/main" val="3746668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36</a:t>
            </a:fld>
            <a:endParaRPr lang="en-US"/>
          </a:p>
        </p:txBody>
      </p:sp>
    </p:spTree>
    <p:extLst>
      <p:ext uri="{BB962C8B-B14F-4D97-AF65-F5344CB8AC3E}">
        <p14:creationId xmlns:p14="http://schemas.microsoft.com/office/powerpoint/2010/main" val="3869135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37</a:t>
            </a:fld>
            <a:endParaRPr lang="en-US"/>
          </a:p>
        </p:txBody>
      </p:sp>
    </p:spTree>
    <p:extLst>
      <p:ext uri="{BB962C8B-B14F-4D97-AF65-F5344CB8AC3E}">
        <p14:creationId xmlns:p14="http://schemas.microsoft.com/office/powerpoint/2010/main" val="1204956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38</a:t>
            </a:fld>
            <a:endParaRPr lang="en-US"/>
          </a:p>
        </p:txBody>
      </p:sp>
    </p:spTree>
    <p:extLst>
      <p:ext uri="{BB962C8B-B14F-4D97-AF65-F5344CB8AC3E}">
        <p14:creationId xmlns:p14="http://schemas.microsoft.com/office/powerpoint/2010/main" val="4110951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39</a:t>
            </a:fld>
            <a:endParaRPr lang="en-US"/>
          </a:p>
        </p:txBody>
      </p:sp>
    </p:spTree>
    <p:extLst>
      <p:ext uri="{BB962C8B-B14F-4D97-AF65-F5344CB8AC3E}">
        <p14:creationId xmlns:p14="http://schemas.microsoft.com/office/powerpoint/2010/main" val="34378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a:t>
            </a:fld>
            <a:endParaRPr lang="en-US"/>
          </a:p>
        </p:txBody>
      </p:sp>
    </p:spTree>
    <p:extLst>
      <p:ext uri="{BB962C8B-B14F-4D97-AF65-F5344CB8AC3E}">
        <p14:creationId xmlns:p14="http://schemas.microsoft.com/office/powerpoint/2010/main" val="211151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40</a:t>
            </a:fld>
            <a:endParaRPr lang="en-US"/>
          </a:p>
        </p:txBody>
      </p:sp>
    </p:spTree>
    <p:extLst>
      <p:ext uri="{BB962C8B-B14F-4D97-AF65-F5344CB8AC3E}">
        <p14:creationId xmlns:p14="http://schemas.microsoft.com/office/powerpoint/2010/main" val="1204757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41</a:t>
            </a:fld>
            <a:endParaRPr lang="en-US"/>
          </a:p>
        </p:txBody>
      </p:sp>
    </p:spTree>
    <p:extLst>
      <p:ext uri="{BB962C8B-B14F-4D97-AF65-F5344CB8AC3E}">
        <p14:creationId xmlns:p14="http://schemas.microsoft.com/office/powerpoint/2010/main" val="397053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42</a:t>
            </a:fld>
            <a:endParaRPr lang="en-US"/>
          </a:p>
        </p:txBody>
      </p:sp>
    </p:spTree>
    <p:extLst>
      <p:ext uri="{BB962C8B-B14F-4D97-AF65-F5344CB8AC3E}">
        <p14:creationId xmlns:p14="http://schemas.microsoft.com/office/powerpoint/2010/main" val="2096773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43</a:t>
            </a:fld>
            <a:endParaRPr lang="en-US"/>
          </a:p>
        </p:txBody>
      </p:sp>
    </p:spTree>
    <p:extLst>
      <p:ext uri="{BB962C8B-B14F-4D97-AF65-F5344CB8AC3E}">
        <p14:creationId xmlns:p14="http://schemas.microsoft.com/office/powerpoint/2010/main" val="2099079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44</a:t>
            </a:fld>
            <a:endParaRPr lang="en-US"/>
          </a:p>
        </p:txBody>
      </p:sp>
    </p:spTree>
    <p:extLst>
      <p:ext uri="{BB962C8B-B14F-4D97-AF65-F5344CB8AC3E}">
        <p14:creationId xmlns:p14="http://schemas.microsoft.com/office/powerpoint/2010/main" val="272450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5</a:t>
            </a:fld>
            <a:endParaRPr lang="en-US"/>
          </a:p>
        </p:txBody>
      </p:sp>
    </p:spTree>
    <p:extLst>
      <p:ext uri="{BB962C8B-B14F-4D97-AF65-F5344CB8AC3E}">
        <p14:creationId xmlns:p14="http://schemas.microsoft.com/office/powerpoint/2010/main" val="151392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6</a:t>
            </a:fld>
            <a:endParaRPr lang="en-US"/>
          </a:p>
        </p:txBody>
      </p:sp>
    </p:spTree>
    <p:extLst>
      <p:ext uri="{BB962C8B-B14F-4D97-AF65-F5344CB8AC3E}">
        <p14:creationId xmlns:p14="http://schemas.microsoft.com/office/powerpoint/2010/main" val="231723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7</a:t>
            </a:fld>
            <a:endParaRPr lang="en-US"/>
          </a:p>
        </p:txBody>
      </p:sp>
    </p:spTree>
    <p:extLst>
      <p:ext uri="{BB962C8B-B14F-4D97-AF65-F5344CB8AC3E}">
        <p14:creationId xmlns:p14="http://schemas.microsoft.com/office/powerpoint/2010/main" val="214391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8</a:t>
            </a:fld>
            <a:endParaRPr lang="en-US"/>
          </a:p>
        </p:txBody>
      </p:sp>
    </p:spTree>
    <p:extLst>
      <p:ext uri="{BB962C8B-B14F-4D97-AF65-F5344CB8AC3E}">
        <p14:creationId xmlns:p14="http://schemas.microsoft.com/office/powerpoint/2010/main" val="216314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5827260C-95DC-194B-88B2-0B241DEC43BF}" type="slidenum">
              <a:rPr lang="en-US" smtClean="0"/>
              <a:pPr/>
              <a:t>9</a:t>
            </a:fld>
            <a:endParaRPr lang="en-US"/>
          </a:p>
        </p:txBody>
      </p:sp>
    </p:spTree>
    <p:extLst>
      <p:ext uri="{BB962C8B-B14F-4D97-AF65-F5344CB8AC3E}">
        <p14:creationId xmlns:p14="http://schemas.microsoft.com/office/powerpoint/2010/main" val="41846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C93875C-D206-EB44-B59F-1EDFAD2C5F06}"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93875C-D206-EB44-B59F-1EDFAD2C5F06}"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93875C-D206-EB44-B59F-1EDFAD2C5F06}"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C93875C-D206-EB44-B59F-1EDFAD2C5F06}"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C93875C-D206-EB44-B59F-1EDFAD2C5F06}"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C93875C-D206-EB44-B59F-1EDFAD2C5F06}"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C93875C-D206-EB44-B59F-1EDFAD2C5F06}"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C93875C-D206-EB44-B59F-1EDFAD2C5F06}" type="datetimeFigureOut">
              <a:rPr lang="en-US" smtClean="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3875C-D206-EB44-B59F-1EDFAD2C5F06}" type="datetimeFigureOut">
              <a:rPr lang="en-US" smtClean="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C93875C-D206-EB44-B59F-1EDFAD2C5F06}"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C93875C-D206-EB44-B59F-1EDFAD2C5F06}"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1BBC2-C6C1-6D4F-9D3D-8F3A1589E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3875C-D206-EB44-B59F-1EDFAD2C5F06}" type="datetimeFigureOut">
              <a:rPr lang="en-US" smtClean="0"/>
              <a:pPr/>
              <a:t>3/28/2022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1BBC2-C6C1-6D4F-9D3D-8F3A1589E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https://www.youtube.com/embed/pGYKcqzG_7M?feature=oembed"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online-stopwatch.com/countdown-timer/"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606" y="1611217"/>
            <a:ext cx="11157867" cy="3299822"/>
          </a:xfrm>
        </p:spPr>
        <p:txBody>
          <a:bodyPr>
            <a:noAutofit/>
          </a:bodyPr>
          <a:lstStyle/>
          <a:p>
            <a:pPr>
              <a:spcBef>
                <a:spcPts val="1200"/>
              </a:spcBef>
              <a:spcAft>
                <a:spcPts val="1800"/>
              </a:spcAft>
            </a:pPr>
            <a:r>
              <a:rPr lang="sr-Latn-ME" sz="4800" dirty="0"/>
              <a:t>Obuka predavača o predavačkim vještinama</a:t>
            </a:r>
            <a:r>
              <a:rPr lang="en-US" sz="4800" dirty="0"/>
              <a:t/>
            </a:r>
            <a:br>
              <a:rPr lang="en-US" sz="4800" dirty="0"/>
            </a:br>
            <a:r>
              <a:rPr lang="sr-Latn-ME" sz="4000" dirty="0"/>
              <a:t>za sudije i tužioce koji izvode obuku Savjeta Evrope u pravosuđu o sajber kriminalu i elektronskim dokazima</a:t>
            </a:r>
            <a:endParaRPr lang="en-GB" sz="4000" dirty="0"/>
          </a:p>
        </p:txBody>
      </p:sp>
      <p:sp>
        <p:nvSpPr>
          <p:cNvPr id="3" name="Subtitle 2"/>
          <p:cNvSpPr>
            <a:spLocks noGrp="1"/>
          </p:cNvSpPr>
          <p:nvPr>
            <p:ph type="subTitle" idx="1"/>
          </p:nvPr>
        </p:nvSpPr>
        <p:spPr>
          <a:xfrm>
            <a:off x="2895600" y="4869628"/>
            <a:ext cx="6400800" cy="656088"/>
          </a:xfrm>
        </p:spPr>
        <p:txBody>
          <a:bodyPr>
            <a:normAutofit fontScale="70000" lnSpcReduction="20000"/>
          </a:bodyPr>
          <a:lstStyle/>
          <a:p>
            <a:r>
              <a:rPr lang="en-US" dirty="0" err="1">
                <a:solidFill>
                  <a:schemeClr val="bg1">
                    <a:lumMod val="65000"/>
                  </a:schemeClr>
                </a:solidFill>
              </a:rPr>
              <a:t>Budva</a:t>
            </a:r>
            <a:r>
              <a:rPr lang="en-US" dirty="0">
                <a:solidFill>
                  <a:schemeClr val="bg1">
                    <a:lumMod val="65000"/>
                  </a:schemeClr>
                </a:solidFill>
              </a:rPr>
              <a:t>, </a:t>
            </a:r>
            <a:r>
              <a:rPr lang="sr-Latn-ME" dirty="0">
                <a:solidFill>
                  <a:schemeClr val="bg1">
                    <a:lumMod val="65000"/>
                  </a:schemeClr>
                </a:solidFill>
              </a:rPr>
              <a:t>Crna Gora</a:t>
            </a:r>
            <a:r>
              <a:rPr lang="en-US" dirty="0">
                <a:solidFill>
                  <a:schemeClr val="bg1">
                    <a:lumMod val="65000"/>
                  </a:schemeClr>
                </a:solidFill>
              </a:rPr>
              <a:t>|30</a:t>
            </a:r>
            <a:r>
              <a:rPr lang="sr-Latn-ME" dirty="0">
                <a:solidFill>
                  <a:schemeClr val="bg1">
                    <a:lumMod val="65000"/>
                  </a:schemeClr>
                </a:solidFill>
              </a:rPr>
              <a:t>.</a:t>
            </a:r>
            <a:r>
              <a:rPr lang="en-US" dirty="0">
                <a:solidFill>
                  <a:schemeClr val="bg1">
                    <a:lumMod val="65000"/>
                  </a:schemeClr>
                </a:solidFill>
              </a:rPr>
              <a:t> </a:t>
            </a:r>
            <a:r>
              <a:rPr lang="sr-Latn-ME" dirty="0">
                <a:solidFill>
                  <a:schemeClr val="bg1">
                    <a:lumMod val="65000"/>
                  </a:schemeClr>
                </a:solidFill>
              </a:rPr>
              <a:t>mart </a:t>
            </a:r>
            <a:r>
              <a:rPr lang="en-US" dirty="0">
                <a:solidFill>
                  <a:schemeClr val="bg1">
                    <a:lumMod val="65000"/>
                  </a:schemeClr>
                </a:solidFill>
              </a:rPr>
              <a:t>– 1</a:t>
            </a:r>
            <a:r>
              <a:rPr lang="sr-Latn-ME" dirty="0">
                <a:solidFill>
                  <a:schemeClr val="bg1">
                    <a:lumMod val="65000"/>
                  </a:schemeClr>
                </a:solidFill>
              </a:rPr>
              <a:t>.</a:t>
            </a:r>
            <a:r>
              <a:rPr lang="en-US" dirty="0">
                <a:solidFill>
                  <a:schemeClr val="bg1">
                    <a:lumMod val="65000"/>
                  </a:schemeClr>
                </a:solidFill>
              </a:rPr>
              <a:t> </a:t>
            </a:r>
            <a:r>
              <a:rPr lang="sr-Latn-ME" dirty="0">
                <a:solidFill>
                  <a:schemeClr val="bg1">
                    <a:lumMod val="65000"/>
                  </a:schemeClr>
                </a:solidFill>
              </a:rPr>
              <a:t>april</a:t>
            </a:r>
            <a:r>
              <a:rPr lang="en-US" dirty="0">
                <a:solidFill>
                  <a:schemeClr val="bg1">
                    <a:lumMod val="65000"/>
                  </a:schemeClr>
                </a:solidFill>
              </a:rPr>
              <a:t> 2022</a:t>
            </a:r>
            <a:r>
              <a:rPr lang="sr-Latn-ME" dirty="0">
                <a:solidFill>
                  <a:schemeClr val="bg1">
                    <a:lumMod val="65000"/>
                  </a:schemeClr>
                </a:solidFill>
              </a:rPr>
              <a:t>. godine</a:t>
            </a:r>
            <a:endParaRPr lang="en-US" dirty="0">
              <a:solidFill>
                <a:schemeClr val="bg1">
                  <a:lumMod val="65000"/>
                </a:schemeClr>
              </a:solidFill>
            </a:endParaRPr>
          </a:p>
        </p:txBody>
      </p:sp>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xmlns="" id="{38AC762C-A43F-4A55-BFA6-5B3A18021ADE}"/>
              </a:ext>
            </a:extLst>
          </p:cNvPr>
          <p:cNvPicPr>
            <a:picLocks noChangeAspect="1"/>
          </p:cNvPicPr>
          <p:nvPr/>
        </p:nvPicPr>
        <p:blipFill>
          <a:blip r:embed="rId3"/>
          <a:stretch>
            <a:fillRect/>
          </a:stretch>
        </p:blipFill>
        <p:spPr>
          <a:xfrm>
            <a:off x="3698875" y="5644936"/>
            <a:ext cx="4794250" cy="986087"/>
          </a:xfrm>
          <a:prstGeom prst="rect">
            <a:avLst/>
          </a:prstGeom>
        </p:spPr>
      </p:pic>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534676"/>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Realizacija obuke </a:t>
            </a:r>
            <a:r>
              <a:rPr lang="en-US" sz="4000" b="1" dirty="0">
                <a:latin typeface="Verdana" panose="020B0604030504040204" pitchFamily="34" charset="0"/>
                <a:ea typeface="Verdana" panose="020B0604030504040204" pitchFamily="34" charset="0"/>
              </a:rPr>
              <a:t>– </a:t>
            </a:r>
            <a:r>
              <a:rPr lang="sr-Latn-ME" sz="4000" b="1" dirty="0">
                <a:latin typeface="Verdana" panose="020B0604030504040204" pitchFamily="34" charset="0"/>
                <a:ea typeface="Verdana" panose="020B0604030504040204" pitchFamily="34" charset="0"/>
              </a:rPr>
              <a:t>prvi korak</a:t>
            </a:r>
            <a:r>
              <a:rPr lang="en-US" sz="4000" b="1" dirty="0">
                <a:latin typeface="Verdana" panose="020B0604030504040204" pitchFamily="34" charset="0"/>
                <a:ea typeface="Verdana" panose="020B0604030504040204" pitchFamily="34" charset="0"/>
              </a:rPr>
              <a:t>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89F1A997-369D-4C9C-BC38-F8F2CDAA3D16}"/>
              </a:ext>
            </a:extLst>
          </p:cNvPr>
          <p:cNvSpPr txBox="1"/>
          <p:nvPr/>
        </p:nvSpPr>
        <p:spPr>
          <a:xfrm>
            <a:off x="791113" y="2478254"/>
            <a:ext cx="10376895" cy="3416320"/>
          </a:xfrm>
          <a:prstGeom prst="rect">
            <a:avLst/>
          </a:prstGeom>
          <a:noFill/>
        </p:spPr>
        <p:txBody>
          <a:bodyPr wrap="square" rtlCol="0">
            <a:spAutoFit/>
          </a:bodyPr>
          <a:lstStyle/>
          <a:p>
            <a:pPr algn="just"/>
            <a:r>
              <a:rPr lang="sr-Latn-ME" dirty="0">
                <a:latin typeface="Verdana" panose="020B0604030504040204" pitchFamily="34" charset="0"/>
                <a:ea typeface="Verdana" panose="020B0604030504040204" pitchFamily="34" charset="0"/>
              </a:rPr>
              <a:t>Sada ćemo razgovarati o tome kako efikasno predstaviti obuku koja uključuje pravne stručnjake. Prije nego što </a:t>
            </a:r>
            <a:r>
              <a:rPr lang="sr-Latn-ME" dirty="0" err="1">
                <a:latin typeface="Verdana" panose="020B0604030504040204" pitchFamily="34" charset="0"/>
                <a:ea typeface="Verdana" panose="020B0604030504040204" pitchFamily="34" charset="0"/>
              </a:rPr>
              <a:t>pređemo</a:t>
            </a:r>
            <a:r>
              <a:rPr lang="sr-Latn-ME" dirty="0">
                <a:latin typeface="Verdana" panose="020B0604030504040204" pitchFamily="34" charset="0"/>
                <a:ea typeface="Verdana" panose="020B0604030504040204" pitchFamily="34" charset="0"/>
              </a:rPr>
              <a:t> na ovu temu, međutim, ima nekoliko pitanja koja treba sebi da postavite prije nego što se upustite u ovu vrstu obuke. Najvažnije od tih pitanja je zašto je ta obuka važna za polaznike koji imate </a:t>
            </a:r>
            <a:r>
              <a:rPr lang="sr-Latn-ME" dirty="0" err="1">
                <a:latin typeface="Verdana" panose="020B0604030504040204" pitchFamily="34" charset="0"/>
                <a:ea typeface="Verdana" panose="020B0604030504040204" pitchFamily="34" charset="0"/>
              </a:rPr>
              <a:t>pred</a:t>
            </a:r>
            <a:r>
              <a:rPr lang="sr-Latn-ME" dirty="0">
                <a:latin typeface="Verdana" panose="020B0604030504040204" pitchFamily="34" charset="0"/>
                <a:ea typeface="Verdana" panose="020B0604030504040204" pitchFamily="34" charset="0"/>
              </a:rPr>
              <a:t> sobom. Ne zaboravite da ćete vjerovatno naići na </a:t>
            </a:r>
            <a:r>
              <a:rPr lang="sr-Latn-ME" dirty="0">
                <a:solidFill>
                  <a:srgbClr val="FF0000"/>
                </a:solidFill>
                <a:latin typeface="Verdana" panose="020B0604030504040204" pitchFamily="34" charset="0"/>
                <a:ea typeface="Verdana" panose="020B0604030504040204" pitchFamily="34" charset="0"/>
              </a:rPr>
              <a:t>određeni otpor kada uđete u prostoriju </a:t>
            </a:r>
            <a:r>
              <a:rPr lang="sr-Latn-ME" dirty="0">
                <a:latin typeface="Verdana" panose="020B0604030504040204" pitchFamily="34" charset="0"/>
                <a:ea typeface="Verdana" panose="020B0604030504040204" pitchFamily="34" charset="0"/>
              </a:rPr>
              <a:t>– vaši polaznici su profesionalci koji su veoma zauzeti i vjerovatno smatraju da obuka o tome kako da obuče svoje kolege nije vrijedna njihovog </a:t>
            </a:r>
            <a:r>
              <a:rPr lang="sr-Latn-ME" dirty="0" err="1">
                <a:latin typeface="Verdana" panose="020B0604030504040204" pitchFamily="34" charset="0"/>
                <a:ea typeface="Verdana" panose="020B0604030504040204" pitchFamily="34" charset="0"/>
              </a:rPr>
              <a:t>vremena</a:t>
            </a:r>
            <a:r>
              <a:rPr lang="sr-Latn-ME" dirty="0">
                <a:latin typeface="Verdana" panose="020B0604030504040204" pitchFamily="34" charset="0"/>
                <a:ea typeface="Verdana" panose="020B0604030504040204" pitchFamily="34" charset="0"/>
              </a:rPr>
              <a:t> i resursa. Prva stvar koju treba uraditi je, dakle, da im se vrlo jasno objasni zašto je ova obuka za njih relevantna. Ovaj cilj možete postići na više načina. Možete, na primjer, pokrenuti anketu ili </a:t>
            </a:r>
            <a:r>
              <a:rPr lang="sr-Latn-ME" i="1" dirty="0" err="1">
                <a:latin typeface="Verdana" panose="020B0604030504040204" pitchFamily="34" charset="0"/>
                <a:ea typeface="Verdana" panose="020B0604030504040204" pitchFamily="34" charset="0"/>
              </a:rPr>
              <a:t>brainstorming</a:t>
            </a:r>
            <a:r>
              <a:rPr lang="sr-Latn-ME" dirty="0">
                <a:latin typeface="Verdana" panose="020B0604030504040204" pitchFamily="34" charset="0"/>
                <a:ea typeface="Verdana" panose="020B0604030504040204" pitchFamily="34" charset="0"/>
              </a:rPr>
              <a:t> tokom koga će polaznici izraziti svoje mišljenje. To će vam omogućiti i da steknete osjećaj koga imate ispred sebe (tj. koji tip učenika, osnovne informacije o njima, na primjer u zavisnosti od jezika kojim govore</a:t>
            </a:r>
            <a:r>
              <a:rPr lang="en-GB" sz="1800" dirty="0">
                <a:latin typeface="Verdana" panose="020B0604030504040204" pitchFamily="34" charset="0"/>
                <a:ea typeface="Verdana" panose="020B0604030504040204" pitchFamily="34" charset="0"/>
              </a:rPr>
              <a:t>…)</a:t>
            </a:r>
            <a:endParaRPr lang="en-GB" sz="1800" noProof="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865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534676"/>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Realizacija obuke </a:t>
            </a:r>
            <a:r>
              <a:rPr lang="en-US" sz="4000" b="1" dirty="0">
                <a:latin typeface="Verdana" panose="020B0604030504040204" pitchFamily="34" charset="0"/>
                <a:ea typeface="Verdana" panose="020B0604030504040204" pitchFamily="34" charset="0"/>
              </a:rPr>
              <a:t>– </a:t>
            </a:r>
            <a:r>
              <a:rPr lang="sr-Latn-ME" sz="4000" b="1" dirty="0">
                <a:latin typeface="Verdana" panose="020B0604030504040204" pitchFamily="34" charset="0"/>
                <a:ea typeface="Verdana" panose="020B0604030504040204" pitchFamily="34" charset="0"/>
              </a:rPr>
              <a:t>drugi korak</a:t>
            </a:r>
            <a:r>
              <a:rPr lang="en-US" sz="4000" b="1" dirty="0">
                <a:latin typeface="Verdana" panose="020B0604030504040204" pitchFamily="34" charset="0"/>
                <a:ea typeface="Verdana" panose="020B0604030504040204" pitchFamily="34" charset="0"/>
              </a:rPr>
              <a:t>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89F1A997-369D-4C9C-BC38-F8F2CDAA3D16}"/>
              </a:ext>
            </a:extLst>
          </p:cNvPr>
          <p:cNvSpPr txBox="1"/>
          <p:nvPr/>
        </p:nvSpPr>
        <p:spPr>
          <a:xfrm>
            <a:off x="693724" y="2517171"/>
            <a:ext cx="8871516" cy="3561488"/>
          </a:xfrm>
          <a:prstGeom prst="rect">
            <a:avLst/>
          </a:prstGeom>
          <a:noFill/>
        </p:spPr>
        <p:txBody>
          <a:bodyPr wrap="square" rtlCol="0">
            <a:spAutoFit/>
          </a:bodyPr>
          <a:lstStyle/>
          <a:p>
            <a:pPr>
              <a:lnSpc>
                <a:spcPct val="107000"/>
              </a:lnSpc>
              <a:spcAft>
                <a:spcPts val="800"/>
              </a:spcAft>
            </a:pPr>
            <a:r>
              <a:rPr lang="sr-Latn-ME" sz="2400" dirty="0">
                <a:effectLst/>
                <a:latin typeface="Verdana" panose="020B0604030504040204" pitchFamily="34" charset="0"/>
                <a:ea typeface="Verdana" panose="020B0604030504040204" pitchFamily="34" charset="0"/>
                <a:cs typeface="Times New Roman" panose="02020603050405020304" pitchFamily="18" charset="0"/>
              </a:rPr>
              <a:t>Kada se upoznate sa time ko su polaznici vaše obuke, vrijeme je da ih zainteresujete da se uključe</a:t>
            </a:r>
            <a:r>
              <a:rPr lang="x-es-XL" sz="24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sr-Latn-ME" sz="2400" dirty="0">
                <a:effectLst/>
                <a:latin typeface="Verdana" panose="020B0604030504040204" pitchFamily="34" charset="0"/>
                <a:ea typeface="Verdana" panose="020B0604030504040204" pitchFamily="34" charset="0"/>
                <a:cs typeface="Times New Roman" panose="02020603050405020304" pitchFamily="18" charset="0"/>
              </a:rPr>
              <a:t>Kako </a:t>
            </a:r>
            <a:r>
              <a:rPr lang="sr-Latn-ME" sz="2400" dirty="0">
                <a:latin typeface="Verdana" panose="020B0604030504040204" pitchFamily="34" charset="0"/>
                <a:ea typeface="Verdana" panose="020B0604030504040204" pitchFamily="34" charset="0"/>
                <a:cs typeface="Times New Roman" panose="02020603050405020304" pitchFamily="18" charset="0"/>
              </a:rPr>
              <a:t>to da </a:t>
            </a:r>
            <a:r>
              <a:rPr lang="sr-Latn-ME" sz="2400" dirty="0">
                <a:effectLst/>
                <a:latin typeface="Verdana" panose="020B0604030504040204" pitchFamily="34" charset="0"/>
                <a:ea typeface="Verdana" panose="020B0604030504040204" pitchFamily="34" charset="0"/>
                <a:cs typeface="Times New Roman" panose="02020603050405020304" pitchFamily="18" charset="0"/>
              </a:rPr>
              <a:t>uradite</a:t>
            </a:r>
            <a:r>
              <a:rPr lang="x-es-XL" sz="2400" dirty="0">
                <a:effectLst/>
                <a:latin typeface="Verdana" panose="020B0604030504040204" pitchFamily="34" charset="0"/>
                <a:ea typeface="Verdana" panose="020B0604030504040204" pitchFamily="34" charset="0"/>
                <a:cs typeface="Times New Roman" panose="02020603050405020304" pitchFamily="18" charset="0"/>
              </a:rPr>
              <a:t>?  </a:t>
            </a:r>
            <a:r>
              <a:rPr lang="sr-Latn-ME" sz="2400" dirty="0">
                <a:effectLst/>
                <a:latin typeface="Verdana" panose="020B0604030504040204" pitchFamily="34" charset="0"/>
                <a:ea typeface="Verdana" panose="020B0604030504040204" pitchFamily="34" charset="0"/>
                <a:cs typeface="Times New Roman" panose="02020603050405020304" pitchFamily="18" charset="0"/>
              </a:rPr>
              <a:t>Postoje različiti načini</a:t>
            </a:r>
            <a:r>
              <a:rPr lang="x-es-XL" sz="24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sr-Latn-ME" sz="2400" dirty="0">
                <a:effectLst/>
                <a:latin typeface="Verdana" panose="020B0604030504040204" pitchFamily="34" charset="0"/>
                <a:ea typeface="Verdana" panose="020B0604030504040204" pitchFamily="34" charset="0"/>
                <a:cs typeface="Times New Roman" panose="02020603050405020304" pitchFamily="18" charset="0"/>
              </a:rPr>
              <a:t>Treba da </a:t>
            </a:r>
            <a:r>
              <a:rPr lang="sr-Latn-ME" sz="24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imate na umu da što više tehnika koristite, bićete uspješniji</a:t>
            </a:r>
            <a:r>
              <a:rPr lang="x-es-XL" sz="24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sr-Latn-ME" sz="2400" dirty="0">
                <a:effectLst/>
                <a:latin typeface="Verdana" panose="020B0604030504040204" pitchFamily="34" charset="0"/>
                <a:ea typeface="Verdana" panose="020B0604030504040204" pitchFamily="34" charset="0"/>
                <a:cs typeface="Times New Roman" panose="02020603050405020304" pitchFamily="18" charset="0"/>
              </a:rPr>
              <a:t>Ali kakve su to tehnike učenja </a:t>
            </a:r>
            <a:r>
              <a:rPr lang="sr-Latn-ME" sz="2400" dirty="0">
                <a:latin typeface="Verdana" panose="020B0604030504040204" pitchFamily="34" charset="0"/>
                <a:ea typeface="Verdana" panose="020B0604030504040204" pitchFamily="34" charset="0"/>
                <a:cs typeface="Times New Roman" panose="02020603050405020304" pitchFamily="18" charset="0"/>
              </a:rPr>
              <a:t>odnosno</a:t>
            </a:r>
            <a:r>
              <a:rPr lang="sr-Latn-ME" sz="2400" dirty="0">
                <a:effectLst/>
                <a:latin typeface="Verdana" panose="020B0604030504040204" pitchFamily="34" charset="0"/>
                <a:ea typeface="Verdana" panose="020B0604030504040204" pitchFamily="34" charset="0"/>
                <a:cs typeface="Times New Roman" panose="02020603050405020304" pitchFamily="18" charset="0"/>
              </a:rPr>
              <a:t> obuke o kojima govorimo? I koje vrste aktivnosti i propratnog materijala možete da koristite</a:t>
            </a:r>
            <a:r>
              <a:rPr lang="x-es-XL" sz="2400" dirty="0">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7" name="Picture 2" descr="Idea creativa: chiunque può averne una. In Italia costa anche poco">
            <a:extLst>
              <a:ext uri="{FF2B5EF4-FFF2-40B4-BE49-F238E27FC236}">
                <a16:creationId xmlns:a16="http://schemas.microsoft.com/office/drawing/2014/main" xmlns="" id="{2848D066-8267-4FE6-A937-1C5E9BD33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9219" y="2869021"/>
            <a:ext cx="2352781" cy="23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36179" y="121617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FCC66"/>
                </a:solidFill>
                <a:latin typeface="Verdana" panose="020B0604030504040204" pitchFamily="34" charset="0"/>
                <a:ea typeface="Verdana" panose="020B0604030504040204" pitchFamily="34" charset="0"/>
              </a:rPr>
              <a:t> </a:t>
            </a:r>
            <a:r>
              <a:rPr lang="sr-Latn-ME" sz="4000" b="1" dirty="0">
                <a:solidFill>
                  <a:srgbClr val="FFCC66"/>
                </a:solidFill>
                <a:latin typeface="Verdana" panose="020B0604030504040204" pitchFamily="34" charset="0"/>
                <a:ea typeface="Verdana" panose="020B0604030504040204" pitchFamily="34" charset="0"/>
              </a:rPr>
              <a:t>Zlatna pravila</a:t>
            </a:r>
            <a:endParaRPr lang="x-none" sz="4000" b="1" dirty="0">
              <a:solidFill>
                <a:srgbClr val="FFCC66"/>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descr="Caratteristiche e utilizzi delle tecniche di system testing software |  Informatica e Ingegneria Online">
            <a:extLst>
              <a:ext uri="{FF2B5EF4-FFF2-40B4-BE49-F238E27FC236}">
                <a16:creationId xmlns:a16="http://schemas.microsoft.com/office/drawing/2014/main" xmlns="" id="{B58CC35F-432F-4B43-B2C0-99488F709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195" y="2036146"/>
            <a:ext cx="7943611" cy="46723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xmlns="" id="{1226BC1A-BBBD-475C-BA39-8593E56EE54E}"/>
              </a:ext>
            </a:extLst>
          </p:cNvPr>
          <p:cNvSpPr txBox="1">
            <a:spLocks noChangeArrowheads="1"/>
          </p:cNvSpPr>
          <p:nvPr/>
        </p:nvSpPr>
        <p:spPr>
          <a:xfrm>
            <a:off x="2267006" y="2480367"/>
            <a:ext cx="7626589" cy="4349497"/>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9250" lvl="1"/>
            <a:r>
              <a:rPr lang="sr-Latn-ME" sz="1600" dirty="0">
                <a:solidFill>
                  <a:schemeClr val="tx1"/>
                </a:solidFill>
              </a:rPr>
              <a:t>Koristite što više praktičnu obuku. Najuspješnija obuka koristi sva čula kako bi uticala na učenje. Demonstrirajte i primijenite ključne nastavne stavke kako bi stvorili bolje razumijevanje i znanje o predmetu</a:t>
            </a:r>
            <a:r>
              <a:rPr lang="en-GB" sz="1600" dirty="0">
                <a:solidFill>
                  <a:schemeClr val="tx1"/>
                </a:solidFill>
              </a:rPr>
              <a:t>.</a:t>
            </a:r>
          </a:p>
          <a:p>
            <a:pPr marL="349250" lvl="1"/>
            <a:endParaRPr lang="en-GB" sz="1600" dirty="0">
              <a:solidFill>
                <a:schemeClr val="tx1"/>
              </a:solidFill>
            </a:endParaRPr>
          </a:p>
          <a:p>
            <a:pPr marL="349250" lvl="1"/>
            <a:r>
              <a:rPr lang="sr-Latn-ME" sz="1600" dirty="0">
                <a:solidFill>
                  <a:schemeClr val="tx1"/>
                </a:solidFill>
              </a:rPr>
              <a:t>Često testirajte</a:t>
            </a:r>
            <a:r>
              <a:rPr lang="en-GB" sz="1600" dirty="0">
                <a:solidFill>
                  <a:schemeClr val="tx1"/>
                </a:solidFill>
              </a:rPr>
              <a:t>. Test</a:t>
            </a:r>
            <a:r>
              <a:rPr lang="sr-Latn-ME" sz="1600" dirty="0">
                <a:solidFill>
                  <a:schemeClr val="tx1"/>
                </a:solidFill>
              </a:rPr>
              <a:t>ovi su najdjelotvorniji kada učenici </a:t>
            </a:r>
            <a:r>
              <a:rPr lang="en-GB" sz="1600" dirty="0">
                <a:solidFill>
                  <a:schemeClr val="tx1"/>
                </a:solidFill>
              </a:rPr>
              <a:t> </a:t>
            </a:r>
            <a:r>
              <a:rPr lang="sr-Latn-ME" sz="1600" dirty="0">
                <a:solidFill>
                  <a:schemeClr val="tx1"/>
                </a:solidFill>
              </a:rPr>
              <a:t>znaju da će biti ispitani, jer će onda pažljivo pratiti materijal. Testiranje je objektivan način da se utvrdi da li obuka ostvaruje svoj cilj.</a:t>
            </a:r>
            <a:endParaRPr lang="en-GB" sz="1600" dirty="0">
              <a:solidFill>
                <a:schemeClr val="tx1"/>
              </a:solidFill>
            </a:endParaRPr>
          </a:p>
          <a:p>
            <a:pPr marL="349250" lvl="1"/>
            <a:endParaRPr lang="en-GB" sz="1600" dirty="0">
              <a:solidFill>
                <a:schemeClr val="tx1"/>
              </a:solidFill>
            </a:endParaRPr>
          </a:p>
          <a:p>
            <a:pPr marL="349250" lvl="1"/>
            <a:r>
              <a:rPr lang="sr-Latn-ME" sz="1600" dirty="0">
                <a:solidFill>
                  <a:schemeClr val="tx1"/>
                </a:solidFill>
              </a:rPr>
              <a:t>Uključite polaznike obuke. Na primjer, zamolite učesnike da razmijene iskustva koja imaju na temu obuke. Mnogi polaznici su iskusni profesionalci koji imaju da daju vrijedne informacije. Svi polaznici će imati veću korist od obuke ako čuju iskustva svojih kolega na predmetnu temu </a:t>
            </a:r>
            <a:r>
              <a:rPr lang="en-GB" sz="1600" dirty="0">
                <a:solidFill>
                  <a:schemeClr val="tx1"/>
                </a:solidFill>
              </a:rPr>
              <a:t>—a</a:t>
            </a:r>
            <a:r>
              <a:rPr lang="sr-Latn-ME" sz="1600" dirty="0">
                <a:solidFill>
                  <a:schemeClr val="tx1"/>
                </a:solidFill>
              </a:rPr>
              <a:t> ne samo</a:t>
            </a:r>
            <a:r>
              <a:rPr lang="en-GB" sz="1600" dirty="0">
                <a:solidFill>
                  <a:srgbClr val="A4299F"/>
                </a:solidFill>
              </a:rPr>
              <a:t> </a:t>
            </a:r>
            <a:r>
              <a:rPr lang="en-GB" sz="1600" dirty="0" err="1">
                <a:solidFill>
                  <a:srgbClr val="A4299F"/>
                </a:solidFill>
              </a:rPr>
              <a:t>stavke</a:t>
            </a:r>
            <a:r>
              <a:rPr lang="en-GB" sz="1600" dirty="0">
                <a:solidFill>
                  <a:srgbClr val="A4299F"/>
                </a:solidFill>
              </a:rPr>
              <a:t> </a:t>
            </a:r>
            <a:r>
              <a:rPr lang="en-GB" sz="1600" dirty="0" err="1">
                <a:solidFill>
                  <a:srgbClr val="A4299F"/>
                </a:solidFill>
              </a:rPr>
              <a:t>koje</a:t>
            </a:r>
            <a:r>
              <a:rPr lang="en-GB" sz="1600" dirty="0">
                <a:solidFill>
                  <a:srgbClr val="A4299F"/>
                </a:solidFill>
              </a:rPr>
              <a:t> </a:t>
            </a:r>
            <a:r>
              <a:rPr lang="en-GB" sz="1600" dirty="0" err="1">
                <a:solidFill>
                  <a:srgbClr val="A4299F"/>
                </a:solidFill>
              </a:rPr>
              <a:t>predavač</a:t>
            </a:r>
            <a:r>
              <a:rPr lang="en-GB" sz="1600" dirty="0">
                <a:solidFill>
                  <a:srgbClr val="A4299F"/>
                </a:solidFill>
              </a:rPr>
              <a:t> </a:t>
            </a:r>
            <a:r>
              <a:rPr lang="en-GB" sz="1600" dirty="0" err="1">
                <a:solidFill>
                  <a:srgbClr val="A4299F"/>
                </a:solidFill>
              </a:rPr>
              <a:t>naglasi</a:t>
            </a:r>
            <a:r>
              <a:rPr lang="en-GB" sz="1600" dirty="0">
                <a:solidFill>
                  <a:srgbClr val="A4299F"/>
                </a:solidFill>
              </a:rPr>
              <a:t> </a:t>
            </a:r>
            <a:r>
              <a:rPr lang="en-GB" sz="1600" dirty="0" err="1">
                <a:solidFill>
                  <a:srgbClr val="A4299F"/>
                </a:solidFill>
              </a:rPr>
              <a:t>tokom</a:t>
            </a:r>
            <a:r>
              <a:rPr lang="en-GB" sz="1600" dirty="0">
                <a:solidFill>
                  <a:srgbClr val="A4299F"/>
                </a:solidFill>
              </a:rPr>
              <a:t> </a:t>
            </a:r>
            <a:r>
              <a:rPr lang="en-GB" sz="1600" dirty="0" err="1">
                <a:solidFill>
                  <a:srgbClr val="A4299F"/>
                </a:solidFill>
              </a:rPr>
              <a:t>predavanja</a:t>
            </a:r>
            <a:r>
              <a:rPr lang="sr-Latn-ME" sz="1600" dirty="0">
                <a:solidFill>
                  <a:srgbClr val="A4299F"/>
                </a:solidFill>
              </a:rPr>
              <a:t>. Čuti različita mišljenja pomaže sesijama obuke</a:t>
            </a:r>
            <a:r>
              <a:rPr lang="en-GB" sz="1600" dirty="0">
                <a:solidFill>
                  <a:srgbClr val="A4299F"/>
                </a:solidFill>
              </a:rPr>
              <a:t>.</a:t>
            </a:r>
          </a:p>
          <a:p>
            <a:pPr marL="349250" lvl="1"/>
            <a:endParaRPr lang="en-GB" sz="1600" dirty="0">
              <a:solidFill>
                <a:srgbClr val="00B050"/>
              </a:solidFill>
            </a:endParaRPr>
          </a:p>
        </p:txBody>
      </p:sp>
    </p:spTree>
    <p:extLst>
      <p:ext uri="{BB962C8B-B14F-4D97-AF65-F5344CB8AC3E}">
        <p14:creationId xmlns:p14="http://schemas.microsoft.com/office/powerpoint/2010/main" val="129209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36179" y="121617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FCC66"/>
                </a:solidFill>
                <a:latin typeface="Verdana" panose="020B0604030504040204" pitchFamily="34" charset="0"/>
                <a:ea typeface="Verdana" panose="020B0604030504040204" pitchFamily="34" charset="0"/>
              </a:rPr>
              <a:t> </a:t>
            </a:r>
            <a:r>
              <a:rPr lang="en-US" sz="4000" b="1" i="1" dirty="0">
                <a:latin typeface="Verdana" panose="020B0604030504040204" pitchFamily="34" charset="0"/>
                <a:ea typeface="Verdana" panose="020B0604030504040204" pitchFamily="34" charset="0"/>
              </a:rPr>
              <a:t>Brainstorming</a:t>
            </a:r>
            <a:endParaRPr lang="x-none" sz="4000" b="1" i="1"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Workforce Job Skills Training">
            <a:extLst>
              <a:ext uri="{FF2B5EF4-FFF2-40B4-BE49-F238E27FC236}">
                <a16:creationId xmlns:a16="http://schemas.microsoft.com/office/drawing/2014/main" xmlns="" id="{25E22892-F967-41A5-997A-CBC39413F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116" y="2055263"/>
            <a:ext cx="7249768" cy="461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1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339470"/>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Glavni elementi</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
            <a:extLst>
              <a:ext uri="{FF2B5EF4-FFF2-40B4-BE49-F238E27FC236}">
                <a16:creationId xmlns:a16="http://schemas.microsoft.com/office/drawing/2014/main" xmlns="" id="{6A0D78D3-A9FC-45BC-8F1B-B80B3C0223BC}"/>
              </a:ext>
            </a:extLst>
          </p:cNvPr>
          <p:cNvSpPr txBox="1">
            <a:spLocks noChangeArrowheads="1"/>
          </p:cNvSpPr>
          <p:nvPr/>
        </p:nvSpPr>
        <p:spPr>
          <a:xfrm>
            <a:off x="1027415" y="2352782"/>
            <a:ext cx="10518039" cy="4078839"/>
          </a:xfrm>
          <a:prstGeom prst="rect">
            <a:avLst/>
          </a:prstGeom>
          <a:solidFill>
            <a:schemeClr val="accent6">
              <a:lumMod val="40000"/>
              <a:lumOff val="6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06450" lvl="1" indent="-457200" algn="l">
              <a:buFont typeface="Arial" panose="020B0604020202020204" pitchFamily="34" charset="0"/>
              <a:buChar char="•"/>
            </a:pPr>
            <a:r>
              <a:rPr lang="sr-Latn-ME" sz="1800" dirty="0">
                <a:solidFill>
                  <a:schemeClr val="tx1"/>
                </a:solidFill>
                <a:latin typeface="Verdana" panose="020B0604030504040204" pitchFamily="34" charset="0"/>
                <a:ea typeface="Verdana" panose="020B0604030504040204" pitchFamily="34" charset="0"/>
              </a:rPr>
              <a:t>Uvrstite u vaše obuke vrijeme predviđeno za interakciju.</a:t>
            </a:r>
            <a:endParaRPr lang="en-US" sz="1800" dirty="0">
              <a:solidFill>
                <a:schemeClr val="tx1"/>
              </a:solidFill>
              <a:latin typeface="Verdana" panose="020B0604030504040204" pitchFamily="34" charset="0"/>
              <a:ea typeface="Verdana" panose="020B0604030504040204" pitchFamily="34" charset="0"/>
            </a:endParaRPr>
          </a:p>
          <a:p>
            <a:pPr marL="806450" lvl="1" indent="-457200" algn="l">
              <a:buFont typeface="Arial" panose="020B0604020202020204" pitchFamily="34" charset="0"/>
              <a:buChar char="•"/>
            </a:pPr>
            <a:r>
              <a:rPr lang="sr-Latn-ME" sz="1800" dirty="0">
                <a:solidFill>
                  <a:schemeClr val="tx1"/>
                </a:solidFill>
                <a:latin typeface="Verdana" panose="020B0604030504040204" pitchFamily="34" charset="0"/>
                <a:ea typeface="Verdana" panose="020B0604030504040204" pitchFamily="34" charset="0"/>
              </a:rPr>
              <a:t>Ponovite pitanja prije nego što na njih odgovorite. Ova praksa obezbjeđuje da svi učesnici znaju šta je pitanje kako bi mogli da shvate odgovor</a:t>
            </a:r>
            <a:r>
              <a:rPr lang="en-US" sz="1800" dirty="0">
                <a:solidFill>
                  <a:schemeClr val="tx1"/>
                </a:solidFill>
                <a:latin typeface="Verdana" panose="020B0604030504040204" pitchFamily="34" charset="0"/>
                <a:ea typeface="Verdana" panose="020B0604030504040204" pitchFamily="34" charset="0"/>
              </a:rPr>
              <a:t>.</a:t>
            </a:r>
          </a:p>
          <a:p>
            <a:pPr marL="806450" lvl="1" indent="-457200" algn="l">
              <a:buFont typeface="Arial" panose="020B0604020202020204" pitchFamily="34" charset="0"/>
              <a:buChar char="•"/>
            </a:pPr>
            <a:r>
              <a:rPr lang="sr-Latn-ME" sz="1800" dirty="0">
                <a:solidFill>
                  <a:schemeClr val="tx1"/>
                </a:solidFill>
                <a:latin typeface="Verdana" panose="020B0604030504040204" pitchFamily="34" charset="0"/>
                <a:ea typeface="Verdana" panose="020B0604030504040204" pitchFamily="34" charset="0"/>
              </a:rPr>
              <a:t>Analizirajte obuku </a:t>
            </a:r>
            <a:r>
              <a:rPr lang="sr-Latn-ME" sz="1800" dirty="0" err="1">
                <a:solidFill>
                  <a:schemeClr val="tx1"/>
                </a:solidFill>
                <a:latin typeface="Verdana" panose="020B0604030504040204" pitchFamily="34" charset="0"/>
                <a:ea typeface="Verdana" panose="020B0604030504040204" pitchFamily="34" charset="0"/>
              </a:rPr>
              <a:t>usput</a:t>
            </a:r>
            <a:r>
              <a:rPr lang="sr-Latn-ME" sz="1800" dirty="0">
                <a:solidFill>
                  <a:schemeClr val="tx1"/>
                </a:solidFill>
                <a:latin typeface="Verdana" panose="020B0604030504040204" pitchFamily="34" charset="0"/>
                <a:ea typeface="Verdana" panose="020B0604030504040204" pitchFamily="34" charset="0"/>
              </a:rPr>
              <a:t>. Uvijek obratite pažnju i tragajte za onim što najbolje funkcioniše. Kada otkrijete novu tehniku ili metodu koja odgovara grupi, zabilježite je na svojim nastavnim materijalima kako bi mogla da se unese u nastavni plan koji će se koristiti u budućim obukama</a:t>
            </a:r>
            <a:r>
              <a:rPr lang="en-US" sz="1800" dirty="0">
                <a:solidFill>
                  <a:schemeClr val="tx1"/>
                </a:solidFill>
                <a:latin typeface="Verdana" panose="020B0604030504040204" pitchFamily="34" charset="0"/>
                <a:ea typeface="Verdana" panose="020B0604030504040204" pitchFamily="34" charset="0"/>
              </a:rPr>
              <a:t>. </a:t>
            </a:r>
          </a:p>
          <a:p>
            <a:pPr marL="806450" lvl="1" indent="-457200" algn="l">
              <a:buFont typeface="Arial" panose="020B0604020202020204" pitchFamily="34" charset="0"/>
              <a:buChar char="•"/>
            </a:pPr>
            <a:r>
              <a:rPr lang="sr-Latn-ME" sz="1800" dirty="0">
                <a:solidFill>
                  <a:schemeClr val="tx1"/>
                </a:solidFill>
                <a:latin typeface="Verdana" panose="020B0604030504040204" pitchFamily="34" charset="0"/>
                <a:ea typeface="Verdana" panose="020B0604030504040204" pitchFamily="34" charset="0"/>
              </a:rPr>
              <a:t>Pazite da vam se obuka odvija po planu. Počnite na vrijeme i završite na vrijeme. Ne odlažite početak nastave da bi sačekali one koji kasne. Vodite nastavu prema planiranom rasporedu i ne odstupajte previše od planiranog toka obuke.</a:t>
            </a:r>
            <a:endParaRPr lang="en-US" sz="1800" dirty="0">
              <a:solidFill>
                <a:schemeClr val="tx1"/>
              </a:solidFill>
              <a:latin typeface="Verdana" panose="020B0604030504040204" pitchFamily="34" charset="0"/>
              <a:ea typeface="Verdana" panose="020B0604030504040204" pitchFamily="34" charset="0"/>
            </a:endParaRPr>
          </a:p>
          <a:p>
            <a:pPr marL="806450" lvl="1" indent="-457200" algn="l">
              <a:buFont typeface="Arial" panose="020B0604020202020204" pitchFamily="34" charset="0"/>
              <a:buChar char="•"/>
            </a:pPr>
            <a:r>
              <a:rPr lang="sr-Latn-ME" sz="1800" dirty="0">
                <a:solidFill>
                  <a:schemeClr val="tx1"/>
                </a:solidFill>
                <a:latin typeface="Verdana" panose="020B0604030504040204" pitchFamily="34" charset="0"/>
                <a:ea typeface="Verdana" panose="020B0604030504040204" pitchFamily="34" charset="0"/>
              </a:rPr>
              <a:t>Otvaranje diskusije između polaznika može dovesti do diskusije o nekim relevantnim dodirnim tačkama, ali nemojte dozvoliti da sporedna pitanja postanu glavna tema. Pitajte da li ima dovoljno zainteresovanih da se organizuje posebna obuka na tu temu, ali vratite ovu obuku na predviđeni plan nastave</a:t>
            </a:r>
            <a:r>
              <a:rPr lang="en-US" sz="1800" dirty="0">
                <a:solidFill>
                  <a:srgbClr val="0070C0"/>
                </a:solidFill>
                <a:latin typeface="Verdana" panose="020B0604030504040204" pitchFamily="34" charset="0"/>
                <a:ea typeface="Verdana" panose="020B0604030504040204" pitchFamily="34" charset="0"/>
              </a:rPr>
              <a:t>.</a:t>
            </a:r>
          </a:p>
          <a:p>
            <a:pPr marL="806450" lvl="1" indent="-457200"/>
            <a:endParaRPr lang="en-GB" sz="1800" dirty="0">
              <a:solidFill>
                <a:srgbClr val="0070C0"/>
              </a:solidFill>
            </a:endParaRPr>
          </a:p>
        </p:txBody>
      </p:sp>
    </p:spTree>
    <p:extLst>
      <p:ext uri="{BB962C8B-B14F-4D97-AF65-F5344CB8AC3E}">
        <p14:creationId xmlns:p14="http://schemas.microsoft.com/office/powerpoint/2010/main" val="40059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339470"/>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Realizujte obuku</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
            <a:extLst>
              <a:ext uri="{FF2B5EF4-FFF2-40B4-BE49-F238E27FC236}">
                <a16:creationId xmlns:a16="http://schemas.microsoft.com/office/drawing/2014/main" xmlns="" id="{6A0D78D3-A9FC-45BC-8F1B-B80B3C0223BC}"/>
              </a:ext>
            </a:extLst>
          </p:cNvPr>
          <p:cNvSpPr txBox="1">
            <a:spLocks noChangeArrowheads="1"/>
          </p:cNvSpPr>
          <p:nvPr/>
        </p:nvSpPr>
        <p:spPr>
          <a:xfrm>
            <a:off x="1027416" y="2465797"/>
            <a:ext cx="10325528" cy="3611730"/>
          </a:xfrm>
          <a:prstGeom prst="rect">
            <a:avLst/>
          </a:prstGeom>
          <a:solidFill>
            <a:schemeClr val="accent6">
              <a:lumMod val="40000"/>
              <a:lumOff val="6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lnSpc>
                <a:spcPct val="107000"/>
              </a:lnSpc>
              <a:spcAft>
                <a:spcPts val="800"/>
              </a:spcAft>
              <a:buFont typeface="Arial" panose="020B0604020202020204" pitchFamily="34" charset="0"/>
              <a:buChar char="•"/>
            </a:pPr>
            <a:r>
              <a:rPr lang="sr-Latn-ME" sz="25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Stavite se – odnosno sjednite – na njihovo mjesto. Dajte česte pauze, naročito </a:t>
            </a:r>
            <a:r>
              <a:rPr lang="sr-Latn-ME" sz="2500" dirty="0">
                <a:solidFill>
                  <a:schemeClr val="tx1"/>
                </a:solidFill>
                <a:latin typeface="Verdana" panose="020B0604030504040204" pitchFamily="34" charset="0"/>
                <a:ea typeface="Verdana" panose="020B0604030504040204" pitchFamily="34" charset="0"/>
                <a:cs typeface="Times New Roman" panose="02020603050405020304" pitchFamily="18" charset="0"/>
              </a:rPr>
              <a:t>k</a:t>
            </a:r>
            <a:r>
              <a:rPr lang="sr-Latn-ME" sz="25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ada su u pitanju obuke koje traju pola dana ili čitav dan</a:t>
            </a:r>
            <a:r>
              <a:rPr lang="x-es-XL" sz="25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t>
            </a:r>
          </a:p>
          <a:p>
            <a:pPr marL="285750" indent="-285750" algn="l">
              <a:lnSpc>
                <a:spcPct val="107000"/>
              </a:lnSpc>
              <a:spcAft>
                <a:spcPts val="800"/>
              </a:spcAft>
              <a:buFont typeface="Arial" panose="020B0604020202020204" pitchFamily="34" charset="0"/>
              <a:buChar char="•"/>
            </a:pPr>
            <a:r>
              <a:rPr lang="sr-Latn-ME" sz="2500" dirty="0">
                <a:solidFill>
                  <a:schemeClr val="tx1"/>
                </a:solidFill>
                <a:latin typeface="Verdana" panose="020B0604030504040204" pitchFamily="34" charset="0"/>
                <a:ea typeface="Verdana" panose="020B0604030504040204" pitchFamily="34" charset="0"/>
                <a:cs typeface="Times New Roman" panose="02020603050405020304" pitchFamily="18" charset="0"/>
              </a:rPr>
              <a:t>Tražite povratne informacije o obuci. Kritike najbolje funkcionišu kada su napisane i anonimne, osim ako se polaznik dobrovoljno javi da lično saopšti svoje mišljenje. Mišljenje polaznika je ključno da bi sljedeća obuka — ali i cjelokupni program osposobljavanja – bili uspješniji.</a:t>
            </a:r>
            <a:r>
              <a:rPr lang="x-es-XL" sz="25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417124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339470"/>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Vježba kontakta pogledom</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Segnaposto contenuto 2">
            <a:extLst>
              <a:ext uri="{FF2B5EF4-FFF2-40B4-BE49-F238E27FC236}">
                <a16:creationId xmlns:a16="http://schemas.microsoft.com/office/drawing/2014/main" xmlns="" id="{2DD2DBD7-B15B-4F69-BA11-81370291DBD8}"/>
              </a:ext>
            </a:extLst>
          </p:cNvPr>
          <p:cNvSpPr txBox="1">
            <a:spLocks/>
          </p:cNvSpPr>
          <p:nvPr/>
        </p:nvSpPr>
        <p:spPr>
          <a:xfrm>
            <a:off x="693396" y="2332038"/>
            <a:ext cx="9827339" cy="2692026"/>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80000"/>
              </a:lnSpc>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marL="457200" indent="-457200" algn="just">
              <a:lnSpc>
                <a:spcPct val="80000"/>
              </a:lnSpc>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rPr>
              <a:t>3-4 </a:t>
            </a:r>
            <a:r>
              <a:rPr lang="sr-Latn-ME" dirty="0">
                <a:solidFill>
                  <a:schemeClr val="tx1"/>
                </a:solidFill>
                <a:latin typeface="Verdana" panose="020B0604030504040204" pitchFamily="34" charset="0"/>
                <a:ea typeface="Verdana" panose="020B0604030504040204" pitchFamily="34" charset="0"/>
              </a:rPr>
              <a:t>dobrovoljca</a:t>
            </a:r>
            <a:r>
              <a:rPr lang="en-US" dirty="0">
                <a:solidFill>
                  <a:schemeClr val="tx1"/>
                </a:solidFill>
                <a:latin typeface="Verdana" panose="020B0604030504040204" pitchFamily="34" charset="0"/>
                <a:ea typeface="Verdana" panose="020B0604030504040204" pitchFamily="34" charset="0"/>
              </a:rPr>
              <a:t> </a:t>
            </a:r>
          </a:p>
          <a:p>
            <a:pPr marL="457200" indent="-457200" algn="just">
              <a:lnSpc>
                <a:spcPct val="80000"/>
              </a:lnSpc>
              <a:buFont typeface="Arial" panose="020B0604020202020204" pitchFamily="34" charset="0"/>
              <a:buChar char="•"/>
            </a:pPr>
            <a:r>
              <a:rPr lang="sr-Latn-ME" dirty="0">
                <a:solidFill>
                  <a:schemeClr val="tx1"/>
                </a:solidFill>
                <a:latin typeface="Verdana" panose="020B0604030504040204" pitchFamily="34" charset="0"/>
                <a:ea typeface="Verdana" panose="020B0604030504040204" pitchFamily="34" charset="0"/>
              </a:rPr>
              <a:t>Improvizovano izlaganje u trajanju od 3 minuta</a:t>
            </a:r>
            <a:endParaRPr lang="en-US" dirty="0">
              <a:solidFill>
                <a:schemeClr val="tx1"/>
              </a:solidFill>
              <a:latin typeface="Verdana" panose="020B0604030504040204" pitchFamily="34" charset="0"/>
              <a:ea typeface="Verdana" panose="020B0604030504040204" pitchFamily="34" charset="0"/>
            </a:endParaRPr>
          </a:p>
          <a:p>
            <a:pPr marL="457200" indent="-457200" algn="just">
              <a:lnSpc>
                <a:spcPct val="80000"/>
              </a:lnSpc>
              <a:buFont typeface="Arial" panose="020B0604020202020204" pitchFamily="34" charset="0"/>
              <a:buChar char="•"/>
            </a:pPr>
            <a:r>
              <a:rPr lang="sr-Latn-ME" dirty="0">
                <a:solidFill>
                  <a:schemeClr val="tx1"/>
                </a:solidFill>
                <a:latin typeface="Verdana" panose="020B0604030504040204" pitchFamily="34" charset="0"/>
                <a:ea typeface="Verdana" panose="020B0604030504040204" pitchFamily="34" charset="0"/>
              </a:rPr>
              <a:t>Uspostavite kontakt pogledom dva puta sa svima</a:t>
            </a:r>
            <a:endParaRPr lang="it-IT" dirty="0">
              <a:solidFill>
                <a:schemeClr val="tx1"/>
              </a:solidFill>
              <a:latin typeface="Verdana" panose="020B0604030504040204" pitchFamily="34" charset="0"/>
              <a:ea typeface="Verdana" panose="020B0604030504040204" pitchFamily="34" charset="0"/>
            </a:endParaRPr>
          </a:p>
          <a:p>
            <a:pPr marL="457200" indent="-457200" algn="just">
              <a:lnSpc>
                <a:spcPct val="80000"/>
              </a:lnSpc>
              <a:buFont typeface="Arial" panose="020B0604020202020204" pitchFamily="34" charset="0"/>
              <a:buChar char="•"/>
            </a:pPr>
            <a:r>
              <a:rPr lang="sr-Latn-ME" dirty="0">
                <a:solidFill>
                  <a:schemeClr val="tx1"/>
                </a:solidFill>
                <a:latin typeface="Verdana" panose="020B0604030504040204" pitchFamily="34" charset="0"/>
                <a:ea typeface="Verdana" panose="020B0604030504040204" pitchFamily="34" charset="0"/>
              </a:rPr>
              <a:t>Grupa daje povratne informacije</a:t>
            </a:r>
            <a:endParaRPr lang="en-GB" dirty="0">
              <a:solidFill>
                <a:schemeClr val="tx1"/>
              </a:solidFill>
              <a:latin typeface="Verdana" panose="020B0604030504040204" pitchFamily="34" charset="0"/>
              <a:ea typeface="Verdana" panose="020B0604030504040204" pitchFamily="34" charset="0"/>
            </a:endParaRPr>
          </a:p>
          <a:p>
            <a:pPr>
              <a:lnSpc>
                <a:spcPct val="80000"/>
              </a:lnSpc>
              <a:buFontTx/>
              <a:buNone/>
            </a:pPr>
            <a:endParaRPr lang="en-GB" b="1" dirty="0"/>
          </a:p>
          <a:p>
            <a:endParaRPr lang="en-GB" dirty="0"/>
          </a:p>
        </p:txBody>
      </p:sp>
    </p:spTree>
    <p:extLst>
      <p:ext uri="{BB962C8B-B14F-4D97-AF65-F5344CB8AC3E}">
        <p14:creationId xmlns:p14="http://schemas.microsoft.com/office/powerpoint/2010/main" val="246573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140853"/>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Izjava </a:t>
            </a:r>
            <a:r>
              <a:rPr lang="en-US" sz="4000" b="1" dirty="0">
                <a:latin typeface="Verdana" panose="020B0604030504040204" pitchFamily="34" charset="0"/>
                <a:ea typeface="Verdana" panose="020B0604030504040204" pitchFamily="34" charset="0"/>
              </a:rPr>
              <a:t>– </a:t>
            </a:r>
            <a:r>
              <a:rPr lang="sr-Latn-ME" sz="4000" b="1" dirty="0">
                <a:latin typeface="Verdana" panose="020B0604030504040204" pitchFamily="34" charset="0"/>
                <a:ea typeface="Verdana" panose="020B0604030504040204" pitchFamily="34" charset="0"/>
              </a:rPr>
              <a:t>pogodite raspoloženje</a:t>
            </a:r>
            <a:r>
              <a:rPr lang="en-US" sz="4000" b="1" dirty="0">
                <a:latin typeface="Verdana" panose="020B0604030504040204" pitchFamily="34" charset="0"/>
                <a:ea typeface="Verdana" panose="020B0604030504040204" pitchFamily="34" charset="0"/>
              </a:rPr>
              <a:t>?</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Segnaposto contenuto 2">
            <a:extLst>
              <a:ext uri="{FF2B5EF4-FFF2-40B4-BE49-F238E27FC236}">
                <a16:creationId xmlns:a16="http://schemas.microsoft.com/office/drawing/2014/main" xmlns="" id="{2DD2DBD7-B15B-4F69-BA11-81370291DBD8}"/>
              </a:ext>
            </a:extLst>
          </p:cNvPr>
          <p:cNvSpPr txBox="1">
            <a:spLocks/>
          </p:cNvSpPr>
          <p:nvPr/>
        </p:nvSpPr>
        <p:spPr>
          <a:xfrm>
            <a:off x="1182331" y="3451919"/>
            <a:ext cx="9827339" cy="1623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80000"/>
              </a:lnSpc>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a:lnSpc>
                <a:spcPct val="80000"/>
              </a:lnSpc>
              <a:buFontTx/>
              <a:buNone/>
            </a:pPr>
            <a:r>
              <a:rPr lang="sr-Latn-ME" dirty="0">
                <a:solidFill>
                  <a:schemeClr val="tx1"/>
                </a:solidFill>
                <a:latin typeface="Verdana" panose="020B0604030504040204" pitchFamily="34" charset="0"/>
                <a:ea typeface="Verdana" panose="020B0604030504040204" pitchFamily="34" charset="0"/>
              </a:rPr>
              <a:t>Ovo je divan buket cvijeća</a:t>
            </a:r>
            <a:endParaRPr lang="en-US" dirty="0">
              <a:solidFill>
                <a:schemeClr val="tx1"/>
              </a:solidFill>
              <a:latin typeface="Verdana" panose="020B0604030504040204" pitchFamily="34" charset="0"/>
              <a:ea typeface="Verdana" panose="020B0604030504040204" pitchFamily="34" charset="0"/>
            </a:endParaRPr>
          </a:p>
          <a:p>
            <a:pPr>
              <a:lnSpc>
                <a:spcPct val="80000"/>
              </a:lnSpc>
              <a:buFontTx/>
              <a:buNone/>
            </a:pPr>
            <a:endParaRPr lang="en-US" b="1" dirty="0">
              <a:latin typeface="Verdana" panose="020B0604030504040204" pitchFamily="34" charset="0"/>
              <a:ea typeface="Verdana" panose="020B0604030504040204" pitchFamily="34" charset="0"/>
            </a:endParaRPr>
          </a:p>
          <a:p>
            <a:pPr>
              <a:lnSpc>
                <a:spcPct val="80000"/>
              </a:lnSpc>
              <a:buFontTx/>
              <a:buNone/>
            </a:pPr>
            <a:endParaRPr lang="en-GB" b="1" dirty="0"/>
          </a:p>
          <a:p>
            <a:endParaRPr lang="en-GB" dirty="0"/>
          </a:p>
        </p:txBody>
      </p:sp>
    </p:spTree>
    <p:extLst>
      <p:ext uri="{BB962C8B-B14F-4D97-AF65-F5344CB8AC3E}">
        <p14:creationId xmlns:p14="http://schemas.microsoft.com/office/powerpoint/2010/main" val="298623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140853"/>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Vježba glasa i tona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Segnaposto contenuto 2">
            <a:extLst>
              <a:ext uri="{FF2B5EF4-FFF2-40B4-BE49-F238E27FC236}">
                <a16:creationId xmlns:a16="http://schemas.microsoft.com/office/drawing/2014/main" xmlns="" id="{2DD2DBD7-B15B-4F69-BA11-81370291DBD8}"/>
              </a:ext>
            </a:extLst>
          </p:cNvPr>
          <p:cNvSpPr txBox="1">
            <a:spLocks/>
          </p:cNvSpPr>
          <p:nvPr/>
        </p:nvSpPr>
        <p:spPr>
          <a:xfrm>
            <a:off x="1182331" y="3451919"/>
            <a:ext cx="9827339" cy="1623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80000"/>
              </a:lnSpc>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a:lnSpc>
                <a:spcPct val="80000"/>
              </a:lnSpc>
              <a:buFontTx/>
              <a:buNone/>
            </a:pPr>
            <a:r>
              <a:rPr lang="sr-Latn-ME" dirty="0">
                <a:solidFill>
                  <a:schemeClr val="tx1"/>
                </a:solidFill>
                <a:latin typeface="Verdana" panose="020B0604030504040204" pitchFamily="34" charset="0"/>
                <a:ea typeface="Verdana" panose="020B0604030504040204" pitchFamily="34" charset="0"/>
              </a:rPr>
              <a:t>Da li ste iskreni</a:t>
            </a:r>
            <a:r>
              <a:rPr lang="en-US" dirty="0">
                <a:solidFill>
                  <a:schemeClr val="tx1"/>
                </a:solidFill>
                <a:latin typeface="Verdana" panose="020B0604030504040204" pitchFamily="34" charset="0"/>
                <a:ea typeface="Verdana" panose="020B0604030504040204" pitchFamily="34" charset="0"/>
              </a:rPr>
              <a:t>? </a:t>
            </a:r>
          </a:p>
          <a:p>
            <a:pPr>
              <a:lnSpc>
                <a:spcPct val="80000"/>
              </a:lnSpc>
              <a:buFontTx/>
              <a:buNone/>
            </a:pPr>
            <a:endParaRPr lang="en-US" b="1" dirty="0">
              <a:latin typeface="Verdana" panose="020B0604030504040204" pitchFamily="34" charset="0"/>
              <a:ea typeface="Verdana" panose="020B0604030504040204" pitchFamily="34" charset="0"/>
            </a:endParaRPr>
          </a:p>
          <a:p>
            <a:pPr>
              <a:lnSpc>
                <a:spcPct val="80000"/>
              </a:lnSpc>
              <a:buFontTx/>
              <a:buNone/>
            </a:pPr>
            <a:endParaRPr lang="en-GB" b="1" dirty="0"/>
          </a:p>
          <a:p>
            <a:endParaRPr lang="en-GB" dirty="0"/>
          </a:p>
        </p:txBody>
      </p:sp>
    </p:spTree>
    <p:extLst>
      <p:ext uri="{BB962C8B-B14F-4D97-AF65-F5344CB8AC3E}">
        <p14:creationId xmlns:p14="http://schemas.microsoft.com/office/powerpoint/2010/main" val="295196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145290"/>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Vježba čitanja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Segnaposto contenuto 2">
            <a:extLst>
              <a:ext uri="{FF2B5EF4-FFF2-40B4-BE49-F238E27FC236}">
                <a16:creationId xmlns:a16="http://schemas.microsoft.com/office/drawing/2014/main" xmlns="" id="{2DD2DBD7-B15B-4F69-BA11-81370291DBD8}"/>
              </a:ext>
            </a:extLst>
          </p:cNvPr>
          <p:cNvSpPr txBox="1">
            <a:spLocks/>
          </p:cNvSpPr>
          <p:nvPr/>
        </p:nvSpPr>
        <p:spPr>
          <a:xfrm>
            <a:off x="1182331" y="3451919"/>
            <a:ext cx="9827339" cy="1623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80000"/>
              </a:lnSpc>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endParaRPr>
          </a:p>
          <a:p>
            <a:pPr>
              <a:lnSpc>
                <a:spcPct val="80000"/>
              </a:lnSpc>
              <a:buFontTx/>
              <a:buNone/>
            </a:pPr>
            <a:r>
              <a:rPr lang="sr-Latn-ME" dirty="0">
                <a:solidFill>
                  <a:schemeClr val="tx1"/>
                </a:solidFill>
                <a:latin typeface="Verdana" panose="020B0604030504040204" pitchFamily="34" charset="0"/>
                <a:ea typeface="Verdana" panose="020B0604030504040204" pitchFamily="34" charset="0"/>
              </a:rPr>
              <a:t>Prava izvedba</a:t>
            </a:r>
            <a:r>
              <a:rPr lang="en-US" dirty="0">
                <a:solidFill>
                  <a:schemeClr val="tx1"/>
                </a:solidFill>
                <a:latin typeface="Verdana" panose="020B0604030504040204" pitchFamily="34" charset="0"/>
                <a:ea typeface="Verdana" panose="020B0604030504040204" pitchFamily="34" charset="0"/>
              </a:rPr>
              <a:t>! </a:t>
            </a:r>
          </a:p>
          <a:p>
            <a:pPr>
              <a:lnSpc>
                <a:spcPct val="80000"/>
              </a:lnSpc>
              <a:buFontTx/>
              <a:buNone/>
            </a:pPr>
            <a:endParaRPr lang="en-GB" b="1" dirty="0"/>
          </a:p>
          <a:p>
            <a:endParaRPr lang="en-GB" dirty="0"/>
          </a:p>
        </p:txBody>
      </p:sp>
    </p:spTree>
    <p:extLst>
      <p:ext uri="{BB962C8B-B14F-4D97-AF65-F5344CB8AC3E}">
        <p14:creationId xmlns:p14="http://schemas.microsoft.com/office/powerpoint/2010/main" val="104891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xmlns="" id="{38AC762C-A43F-4A55-BFA6-5B3A18021ADE}"/>
              </a:ext>
            </a:extLst>
          </p:cNvPr>
          <p:cNvPicPr>
            <a:picLocks noChangeAspect="1"/>
          </p:cNvPicPr>
          <p:nvPr/>
        </p:nvPicPr>
        <p:blipFill>
          <a:blip r:embed="rId3"/>
          <a:stretch>
            <a:fillRect/>
          </a:stretch>
        </p:blipFill>
        <p:spPr>
          <a:xfrm>
            <a:off x="3698875" y="5644936"/>
            <a:ext cx="4794250" cy="986087"/>
          </a:xfrm>
          <a:prstGeom prst="rect">
            <a:avLst/>
          </a:prstGeom>
        </p:spPr>
      </p:pic>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xmlns="" id="{129D8E73-01B5-4300-8F8A-B7A8A22B8E35}"/>
              </a:ext>
            </a:extLst>
          </p:cNvPr>
          <p:cNvSpPr>
            <a:spLocks noGrp="1"/>
          </p:cNvSpPr>
          <p:nvPr>
            <p:ph type="ctrTitle"/>
          </p:nvPr>
        </p:nvSpPr>
        <p:spPr>
          <a:xfrm>
            <a:off x="914400" y="2407829"/>
            <a:ext cx="10363200" cy="1712109"/>
          </a:xfrm>
        </p:spPr>
        <p:txBody>
          <a:bodyPr>
            <a:noAutofit/>
          </a:bodyPr>
          <a:lstStyle/>
          <a:p>
            <a:r>
              <a:rPr lang="sr-Latn-ME" sz="5400" dirty="0">
                <a:latin typeface="Verdana" panose="020B0604030504040204" pitchFamily="34" charset="0"/>
                <a:ea typeface="Verdana" panose="020B0604030504040204" pitchFamily="34" charset="0"/>
              </a:rPr>
              <a:t>Umjetnost učenja i osposobljavanja</a:t>
            </a:r>
            <a:endParaRPr lang="x-es-XL" sz="54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xmlns="" id="{04FC3BB5-1F83-4782-951C-8DEC8788676D}"/>
              </a:ext>
            </a:extLst>
          </p:cNvPr>
          <p:cNvSpPr txBox="1"/>
          <p:nvPr/>
        </p:nvSpPr>
        <p:spPr>
          <a:xfrm>
            <a:off x="3368212" y="4633645"/>
            <a:ext cx="5455577" cy="523220"/>
          </a:xfrm>
          <a:prstGeom prst="rect">
            <a:avLst/>
          </a:prstGeom>
          <a:noFill/>
        </p:spPr>
        <p:txBody>
          <a:bodyPr wrap="square" rtlCol="0">
            <a:spAutoFit/>
          </a:bodyPr>
          <a:lstStyle/>
          <a:p>
            <a:pPr algn="ctr"/>
            <a:r>
              <a:rPr lang="sr-Latn-ME" sz="2800" dirty="0">
                <a:latin typeface="Verdana" panose="020B0604030504040204" pitchFamily="34" charset="0"/>
                <a:ea typeface="Verdana" panose="020B0604030504040204" pitchFamily="34" charset="0"/>
              </a:rPr>
              <a:t>Ime i prezime predavača</a:t>
            </a:r>
            <a:r>
              <a:rPr lang="en-GB" sz="2800" dirty="0">
                <a:latin typeface="Verdana" panose="020B0604030504040204" pitchFamily="34" charset="0"/>
                <a:ea typeface="Verdana" panose="020B0604030504040204" pitchFamily="34" charset="0"/>
              </a:rPr>
              <a:t> </a:t>
            </a:r>
            <a:endParaRPr lang="x-es-XL"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077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600762"/>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Sistem </a:t>
            </a:r>
            <a:r>
              <a:rPr lang="sr-Latn-ME" sz="4000" b="1" dirty="0" err="1">
                <a:latin typeface="Verdana" panose="020B0604030504040204" pitchFamily="34" charset="0"/>
                <a:ea typeface="Verdana" panose="020B0604030504040204" pitchFamily="34" charset="0"/>
              </a:rPr>
              <a:t>neurona</a:t>
            </a:r>
            <a:r>
              <a:rPr lang="sr-Latn-ME" sz="4000" b="1" dirty="0">
                <a:latin typeface="Verdana" panose="020B0604030504040204" pitchFamily="34" charset="0"/>
                <a:ea typeface="Verdana" panose="020B0604030504040204" pitchFamily="34" charset="0"/>
              </a:rPr>
              <a:t> ogledala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9" name="Online Media 3" descr="What Do Mirror Neurons Really Do?">
            <a:hlinkClick r:id="" action="ppaction://media"/>
            <a:extLst>
              <a:ext uri="{FF2B5EF4-FFF2-40B4-BE49-F238E27FC236}">
                <a16:creationId xmlns:a16="http://schemas.microsoft.com/office/drawing/2014/main" xmlns="" id="{931C0E52-8178-4CDD-8552-A23084F7217A}"/>
              </a:ext>
            </a:extLst>
          </p:cNvPr>
          <p:cNvPicPr>
            <a:picLocks noRot="1" noChangeAspect="1"/>
          </p:cNvPicPr>
          <p:nvPr>
            <a:videoFile r:link="rId1"/>
          </p:nvPr>
        </p:nvPicPr>
        <p:blipFill>
          <a:blip r:embed="rId5"/>
          <a:stretch>
            <a:fillRect/>
          </a:stretch>
        </p:blipFill>
        <p:spPr>
          <a:xfrm>
            <a:off x="2641213" y="2762350"/>
            <a:ext cx="6909574" cy="3903910"/>
          </a:xfrm>
          <a:prstGeom prst="rect">
            <a:avLst/>
          </a:prstGeom>
        </p:spPr>
      </p:pic>
    </p:spTree>
    <p:extLst>
      <p:ext uri="{BB962C8B-B14F-4D97-AF65-F5344CB8AC3E}">
        <p14:creationId xmlns:p14="http://schemas.microsoft.com/office/powerpoint/2010/main" val="4810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30967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Kako reći</a:t>
            </a:r>
            <a:r>
              <a:rPr lang="en-US" sz="4000" b="1" dirty="0">
                <a:latin typeface="Verdana" panose="020B0604030504040204" pitchFamily="34" charset="0"/>
                <a:ea typeface="Verdana" panose="020B0604030504040204" pitchFamily="34" charset="0"/>
              </a:rPr>
              <a:t>……</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26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30967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Povratne informacije</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3484437"/>
            <a:ext cx="8496728" cy="2062103"/>
          </a:xfrm>
          <a:prstGeom prst="rect">
            <a:avLst/>
          </a:prstGeom>
          <a:noFill/>
        </p:spPr>
        <p:txBody>
          <a:bodyPr wrap="square">
            <a:spAutoFit/>
          </a:bodyPr>
          <a:lstStyle/>
          <a:p>
            <a:pPr marL="0" indent="0" eaLnBrk="1" hangingPunct="1">
              <a:buNone/>
            </a:pPr>
            <a:r>
              <a:rPr lang="sr-Latn-ME" sz="3200" dirty="0"/>
              <a:t>Zašto povratne informacije</a:t>
            </a:r>
            <a:r>
              <a:rPr lang="en-GB" sz="3200" dirty="0"/>
              <a:t>?</a:t>
            </a:r>
          </a:p>
          <a:p>
            <a:pPr marL="349250" lvl="1" indent="0" eaLnBrk="1" hangingPunct="1">
              <a:buNone/>
            </a:pPr>
            <a:r>
              <a:rPr lang="sr-Latn-ME" sz="3200" dirty="0"/>
              <a:t>Da bi se poboljšali i usavršili</a:t>
            </a:r>
            <a:endParaRPr lang="en-GB" sz="3200" dirty="0"/>
          </a:p>
          <a:p>
            <a:pPr marL="0" indent="0" eaLnBrk="1" hangingPunct="1">
              <a:buNone/>
            </a:pPr>
            <a:r>
              <a:rPr lang="sr-Latn-ME" sz="3200" dirty="0"/>
              <a:t>Kada</a:t>
            </a:r>
            <a:r>
              <a:rPr lang="en-GB" sz="3200" dirty="0"/>
              <a:t>?</a:t>
            </a:r>
          </a:p>
          <a:p>
            <a:pPr marL="349250" lvl="1" indent="0" eaLnBrk="1" hangingPunct="1">
              <a:buNone/>
            </a:pPr>
            <a:r>
              <a:rPr lang="sr-Latn-ME" sz="3200" dirty="0"/>
              <a:t>Što prije</a:t>
            </a:r>
            <a:endParaRPr lang="en-GB" sz="3200" dirty="0"/>
          </a:p>
        </p:txBody>
      </p:sp>
    </p:spTree>
    <p:extLst>
      <p:ext uri="{BB962C8B-B14F-4D97-AF65-F5344CB8AC3E}">
        <p14:creationId xmlns:p14="http://schemas.microsoft.com/office/powerpoint/2010/main" val="9805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onstructive Criticism Sandwich | Musings of an Adult Nurse Educator">
            <a:extLst>
              <a:ext uri="{FF2B5EF4-FFF2-40B4-BE49-F238E27FC236}">
                <a16:creationId xmlns:a16="http://schemas.microsoft.com/office/drawing/2014/main" xmlns="" id="{43545D5F-8AA3-4A6E-A73F-701982DBE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071" y="1376367"/>
            <a:ext cx="5043858" cy="547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1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765145"/>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Djelotvorne povratne informacije</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874197"/>
            <a:ext cx="8496728" cy="3046988"/>
          </a:xfrm>
          <a:prstGeom prst="rect">
            <a:avLst/>
          </a:prstGeom>
          <a:noFill/>
        </p:spPr>
        <p:txBody>
          <a:bodyPr wrap="square">
            <a:spAutoFit/>
          </a:bodyPr>
          <a:lstStyle/>
          <a:p>
            <a:pPr marL="0" indent="0" eaLnBrk="1" hangingPunct="1">
              <a:buNone/>
            </a:pPr>
            <a:r>
              <a:rPr lang="sr-Latn-ME" sz="3200" dirty="0">
                <a:latin typeface="Verdana" panose="020B0604030504040204" pitchFamily="34" charset="0"/>
                <a:ea typeface="Verdana" panose="020B0604030504040204" pitchFamily="34" charset="0"/>
              </a:rPr>
              <a:t>Blagovremene</a:t>
            </a:r>
            <a:endParaRPr lang="en-US" sz="3200" dirty="0">
              <a:latin typeface="Verdana" panose="020B0604030504040204" pitchFamily="34" charset="0"/>
              <a:ea typeface="Verdana" panose="020B0604030504040204" pitchFamily="34" charset="0"/>
            </a:endParaRPr>
          </a:p>
          <a:p>
            <a:pPr marL="0" indent="0" eaLnBrk="1" hangingPunct="1">
              <a:buNone/>
            </a:pPr>
            <a:r>
              <a:rPr lang="sr-Latn-ME" sz="3200" dirty="0">
                <a:latin typeface="Verdana" panose="020B0604030504040204" pitchFamily="34" charset="0"/>
                <a:ea typeface="Verdana" panose="020B0604030504040204" pitchFamily="34" charset="0"/>
              </a:rPr>
              <a:t>Konkretne</a:t>
            </a:r>
            <a:endParaRPr lang="en-US" sz="3200" dirty="0">
              <a:latin typeface="Verdana" panose="020B0604030504040204" pitchFamily="34" charset="0"/>
              <a:ea typeface="Verdana" panose="020B0604030504040204" pitchFamily="34" charset="0"/>
            </a:endParaRPr>
          </a:p>
          <a:p>
            <a:pPr marL="0" indent="0" eaLnBrk="1" hangingPunct="1">
              <a:buNone/>
            </a:pPr>
            <a:r>
              <a:rPr lang="sr-Latn-ME" sz="3200" dirty="0">
                <a:latin typeface="Verdana" panose="020B0604030504040204" pitchFamily="34" charset="0"/>
                <a:ea typeface="Verdana" panose="020B0604030504040204" pitchFamily="34" charset="0"/>
              </a:rPr>
              <a:t>Deskriptivne</a:t>
            </a:r>
            <a:endParaRPr lang="en-US" sz="3200" dirty="0">
              <a:latin typeface="Verdana" panose="020B0604030504040204" pitchFamily="34" charset="0"/>
              <a:ea typeface="Verdana" panose="020B0604030504040204" pitchFamily="34" charset="0"/>
            </a:endParaRPr>
          </a:p>
          <a:p>
            <a:pPr marL="0" indent="0" eaLnBrk="1" hangingPunct="1">
              <a:buNone/>
            </a:pPr>
            <a:r>
              <a:rPr lang="sr-Latn-ME" sz="3200" dirty="0">
                <a:latin typeface="Verdana" panose="020B0604030504040204" pitchFamily="34" charset="0"/>
                <a:ea typeface="Verdana" panose="020B0604030504040204" pitchFamily="34" charset="0"/>
              </a:rPr>
              <a:t>Relevantne</a:t>
            </a:r>
            <a:endParaRPr lang="en-US" sz="3200" dirty="0">
              <a:latin typeface="Verdana" panose="020B0604030504040204" pitchFamily="34" charset="0"/>
              <a:ea typeface="Verdana" panose="020B0604030504040204" pitchFamily="34" charset="0"/>
            </a:endParaRPr>
          </a:p>
          <a:p>
            <a:pPr marL="0" indent="0" eaLnBrk="1" hangingPunct="1">
              <a:buNone/>
            </a:pPr>
            <a:r>
              <a:rPr lang="sr-Latn-ME" sz="3200" dirty="0">
                <a:latin typeface="Verdana" panose="020B0604030504040204" pitchFamily="34" charset="0"/>
                <a:ea typeface="Verdana" panose="020B0604030504040204" pitchFamily="34" charset="0"/>
              </a:rPr>
              <a:t>Korisne</a:t>
            </a:r>
            <a:endParaRPr lang="en-US" sz="3200" dirty="0">
              <a:latin typeface="Verdana" panose="020B0604030504040204" pitchFamily="34" charset="0"/>
              <a:ea typeface="Verdana" panose="020B0604030504040204" pitchFamily="34" charset="0"/>
            </a:endParaRPr>
          </a:p>
          <a:p>
            <a:pPr marL="0" indent="0" eaLnBrk="1" hangingPunct="1">
              <a:buNone/>
            </a:pPr>
            <a:r>
              <a:rPr lang="sr-Latn-ME" sz="3200" dirty="0">
                <a:latin typeface="Verdana" panose="020B0604030504040204" pitchFamily="34" charset="0"/>
                <a:ea typeface="Verdana" panose="020B0604030504040204" pitchFamily="34" charset="0"/>
              </a:rPr>
              <a:t>Realne</a:t>
            </a:r>
            <a:endParaRPr lang="en-US"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631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230967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4000" b="1" dirty="0">
                <a:latin typeface="Verdana" panose="020B0604030504040204" pitchFamily="34" charset="0"/>
                <a:ea typeface="Verdana" panose="020B0604030504040204" pitchFamily="34" charset="0"/>
              </a:rPr>
              <a:t>A sada hajde da vježbamo</a:t>
            </a:r>
            <a:r>
              <a:rPr lang="en-US" sz="4000" b="1" dirty="0">
                <a:latin typeface="Verdana" panose="020B0604030504040204" pitchFamily="34" charset="0"/>
                <a:ea typeface="Verdana" panose="020B0604030504040204" pitchFamily="34" charset="0"/>
              </a:rPr>
              <a:t>!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709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845434" y="1705511"/>
            <a:ext cx="10357098" cy="44692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just">
              <a:buNone/>
            </a:pPr>
            <a:r>
              <a:rPr lang="en-US" sz="3200" b="1" dirty="0">
                <a:latin typeface="Verdana" panose="020B0604030504040204" pitchFamily="34" charset="0"/>
                <a:ea typeface="Verdana" panose="020B0604030504040204" pitchFamily="34" charset="0"/>
              </a:rPr>
              <a:t>Scenario 1</a:t>
            </a:r>
          </a:p>
          <a:p>
            <a:pPr algn="just"/>
            <a:r>
              <a:rPr lang="sr-Latn-ME" sz="3200" dirty="0">
                <a:latin typeface="Verdana" panose="020B0604030504040204" pitchFamily="34" charset="0"/>
                <a:ea typeface="Verdana" panose="020B0604030504040204" pitchFamily="34" charset="0"/>
              </a:rPr>
              <a:t>Vi ste polaznik ove obuke i član ste tročlanog radnog tima. Jedan član je počeo da kasni na sastanke. Situacija nije izmakla kontroli, ali možete da predvidite da vas čeka puno posla gdje će biti potreban svaki član tima. Dajte polazniku negativnu ali konstruktivnu povratnu informaciju</a:t>
            </a:r>
            <a:r>
              <a:rPr lang="en-US" sz="32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61257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845434" y="1705511"/>
            <a:ext cx="10357098" cy="446925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just">
              <a:buNone/>
            </a:pPr>
            <a:r>
              <a:rPr lang="en-US" sz="3500" b="1" dirty="0">
                <a:latin typeface="Verdana" panose="020B0604030504040204" pitchFamily="34" charset="0"/>
                <a:ea typeface="Verdana" panose="020B0604030504040204" pitchFamily="34" charset="0"/>
              </a:rPr>
              <a:t>Scenario 2</a:t>
            </a:r>
          </a:p>
          <a:p>
            <a:pPr algn="just"/>
            <a:r>
              <a:rPr lang="sr-Latn-ME" sz="3600" dirty="0">
                <a:latin typeface="Verdana" panose="020B0604030504040204" pitchFamily="34" charset="0"/>
                <a:ea typeface="Verdana" panose="020B0604030504040204" pitchFamily="34" charset="0"/>
              </a:rPr>
              <a:t>Vi ste polaznik ove obuke i član ste tročlanog radnog tima</a:t>
            </a:r>
            <a:r>
              <a:rPr lang="sr-Latn-ME" sz="3500" dirty="0">
                <a:latin typeface="Verdana" panose="020B0604030504040204" pitchFamily="34" charset="0"/>
                <a:ea typeface="Verdana" panose="020B0604030504040204" pitchFamily="34" charset="0"/>
              </a:rPr>
              <a:t>. Jedan član tima prilikom izlaganja konstantno drži ruke u džepovima dok stoji i time odaje negativan utisak o zainteresovanosti tima za projekat. </a:t>
            </a:r>
            <a:r>
              <a:rPr lang="sr-Latn-ME" sz="3600" dirty="0">
                <a:latin typeface="Verdana" panose="020B0604030504040204" pitchFamily="34" charset="0"/>
                <a:ea typeface="Verdana" panose="020B0604030504040204" pitchFamily="34" charset="0"/>
              </a:rPr>
              <a:t>Dajte polazniku negativnu ali konstruktivnu povratnu informaciju</a:t>
            </a:r>
            <a:r>
              <a:rPr lang="en-US" sz="4000" dirty="0"/>
              <a:t>.</a:t>
            </a:r>
          </a:p>
        </p:txBody>
      </p:sp>
    </p:spTree>
    <p:extLst>
      <p:ext uri="{BB962C8B-B14F-4D97-AF65-F5344CB8AC3E}">
        <p14:creationId xmlns:p14="http://schemas.microsoft.com/office/powerpoint/2010/main" val="294188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845434" y="1705511"/>
            <a:ext cx="10357098" cy="44692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just">
              <a:buNone/>
            </a:pPr>
            <a:r>
              <a:rPr lang="en-US" sz="3500" b="1" dirty="0">
                <a:latin typeface="Verdana" panose="020B0604030504040204" pitchFamily="34" charset="0"/>
                <a:ea typeface="Verdana" panose="020B0604030504040204" pitchFamily="34" charset="0"/>
              </a:rPr>
              <a:t>Scenario 3</a:t>
            </a:r>
          </a:p>
          <a:p>
            <a:pPr algn="just"/>
            <a:r>
              <a:rPr lang="sr-Latn-ME" sz="3600" dirty="0">
                <a:latin typeface="Verdana" panose="020B0604030504040204" pitchFamily="34" charset="0"/>
                <a:ea typeface="Verdana" panose="020B0604030504040204" pitchFamily="34" charset="0"/>
              </a:rPr>
              <a:t>Vi ste polaznik ove obuke i član ste tročlanog radnog tima</a:t>
            </a:r>
            <a:r>
              <a:rPr lang="sr-Latn-ME" sz="3500" dirty="0">
                <a:latin typeface="Verdana" panose="020B0604030504040204" pitchFamily="34" charset="0"/>
                <a:ea typeface="Verdana" panose="020B0604030504040204" pitchFamily="34" charset="0"/>
              </a:rPr>
              <a:t>. Jedan član tima konstantno ne dostavlja na vrijeme svoje projektne rezultate, što dovodi do nižih ocjena za tim na projektu. </a:t>
            </a:r>
            <a:r>
              <a:rPr lang="sr-Latn-ME" sz="3600" dirty="0">
                <a:latin typeface="Verdana" panose="020B0604030504040204" pitchFamily="34" charset="0"/>
                <a:ea typeface="Verdana" panose="020B0604030504040204" pitchFamily="34" charset="0"/>
              </a:rPr>
              <a:t>Dajte polazniku negativnu ali konstruktivnu povratnu informaciju</a:t>
            </a:r>
            <a:r>
              <a:rPr lang="en-US" sz="35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4769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845434" y="1705511"/>
            <a:ext cx="10357098" cy="44692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lgn="just">
              <a:buNone/>
            </a:pPr>
            <a:r>
              <a:rPr lang="sr-Latn-ME" sz="3500" b="1" dirty="0">
                <a:latin typeface="Verdana" panose="020B0604030504040204" pitchFamily="34" charset="0"/>
                <a:ea typeface="Verdana" panose="020B0604030504040204" pitchFamily="34" charset="0"/>
              </a:rPr>
              <a:t>Kako biste rekli</a:t>
            </a:r>
            <a:r>
              <a:rPr lang="en-US" sz="3500" b="1" dirty="0">
                <a:latin typeface="Verdana" panose="020B0604030504040204" pitchFamily="34" charset="0"/>
                <a:ea typeface="Verdana" panose="020B0604030504040204" pitchFamily="34" charset="0"/>
              </a:rPr>
              <a:t>….</a:t>
            </a:r>
          </a:p>
          <a:p>
            <a:pPr marL="0" indent="0" algn="l">
              <a:buNone/>
            </a:pPr>
            <a:r>
              <a:rPr lang="sr-Latn-ME" sz="3000" dirty="0">
                <a:latin typeface="Verdana" panose="020B0604030504040204" pitchFamily="34" charset="0"/>
                <a:ea typeface="Verdana" panose="020B0604030504040204" pitchFamily="34" charset="0"/>
              </a:rPr>
              <a:t>Vi ste</a:t>
            </a:r>
            <a:r>
              <a:rPr lang="it-IT" sz="3000" dirty="0">
                <a:latin typeface="Verdana" panose="020B0604030504040204" pitchFamily="34" charset="0"/>
                <a:ea typeface="Verdana" panose="020B0604030504040204" pitchFamily="34" charset="0"/>
              </a:rPr>
              <a:t>……</a:t>
            </a:r>
          </a:p>
          <a:p>
            <a:pPr marL="0" indent="0" algn="l">
              <a:buNone/>
            </a:pPr>
            <a:r>
              <a:rPr lang="it-IT"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Dosadni</a:t>
            </a:r>
            <a:endParaRPr lang="it-IT" sz="3000" dirty="0">
              <a:latin typeface="Verdana" panose="020B0604030504040204" pitchFamily="34" charset="0"/>
              <a:ea typeface="Verdana" panose="020B0604030504040204" pitchFamily="34" charset="0"/>
            </a:endParaRPr>
          </a:p>
          <a:p>
            <a:pPr marL="0" indent="0" algn="l">
              <a:buNone/>
            </a:pPr>
            <a:r>
              <a:rPr lang="it-IT"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Monotoni</a:t>
            </a:r>
            <a:endParaRPr lang="it-IT" sz="3000" dirty="0">
              <a:latin typeface="Verdana" panose="020B0604030504040204" pitchFamily="34" charset="0"/>
              <a:ea typeface="Verdana" panose="020B0604030504040204" pitchFamily="34" charset="0"/>
            </a:endParaRPr>
          </a:p>
          <a:p>
            <a:pPr marL="0" indent="0" algn="l">
              <a:buNone/>
            </a:pPr>
            <a:r>
              <a:rPr lang="it-IT" sz="3000" dirty="0">
                <a:latin typeface="Verdana" panose="020B0604030504040204" pitchFamily="34" charset="0"/>
                <a:ea typeface="Verdana" panose="020B0604030504040204" pitchFamily="34" charset="0"/>
              </a:rPr>
              <a:t>	</a:t>
            </a:r>
            <a:r>
              <a:rPr lang="sr-Latn-ME" sz="3000" dirty="0" err="1">
                <a:latin typeface="Verdana" panose="020B0604030504040204" pitchFamily="34" charset="0"/>
                <a:ea typeface="Verdana" panose="020B0604030504040204" pitchFamily="34" charset="0"/>
              </a:rPr>
              <a:t>Preaktivni</a:t>
            </a:r>
            <a:r>
              <a:rPr lang="it-IT" sz="3000" dirty="0">
                <a:latin typeface="Verdana" panose="020B0604030504040204" pitchFamily="34" charset="0"/>
                <a:ea typeface="Verdana" panose="020B0604030504040204" pitchFamily="34" charset="0"/>
              </a:rPr>
              <a:t> </a:t>
            </a:r>
          </a:p>
          <a:p>
            <a:pPr marL="0" indent="0" algn="l">
              <a:buNone/>
            </a:pPr>
            <a:r>
              <a:rPr lang="it-IT"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Previše teoretski</a:t>
            </a:r>
            <a:r>
              <a:rPr lang="it-IT" sz="3000" dirty="0">
                <a:latin typeface="Verdana" panose="020B0604030504040204" pitchFamily="34" charset="0"/>
                <a:ea typeface="Verdana" panose="020B0604030504040204" pitchFamily="34" charset="0"/>
              </a:rPr>
              <a:t>/</a:t>
            </a:r>
            <a:r>
              <a:rPr lang="sr-Latn-ME" sz="3000" dirty="0">
                <a:latin typeface="Verdana" panose="020B0604030504040204" pitchFamily="34" charset="0"/>
                <a:ea typeface="Verdana" panose="020B0604030504040204" pitchFamily="34" charset="0"/>
              </a:rPr>
              <a:t>apstraktni</a:t>
            </a:r>
            <a:r>
              <a:rPr lang="it-IT" sz="3000" dirty="0">
                <a:latin typeface="Verdana" panose="020B0604030504040204" pitchFamily="34" charset="0"/>
                <a:ea typeface="Verdana" panose="020B0604030504040204" pitchFamily="34" charset="0"/>
              </a:rPr>
              <a:t> </a:t>
            </a:r>
          </a:p>
          <a:p>
            <a:pPr marL="0" indent="0" algn="l">
              <a:buNone/>
            </a:pPr>
            <a:r>
              <a:rPr lang="it-IT"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Previše agresivni</a:t>
            </a:r>
            <a:endParaRPr lang="it-IT"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983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2152650" y="1431934"/>
            <a:ext cx="7886700" cy="10235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b="1" dirty="0">
                <a:latin typeface="Verdana" panose="020B0604030504040204" pitchFamily="34" charset="0"/>
                <a:ea typeface="Verdana" panose="020B0604030504040204" pitchFamily="34" charset="0"/>
              </a:rPr>
              <a:t>Vaša uloga predavača</a:t>
            </a:r>
          </a:p>
        </p:txBody>
      </p:sp>
      <p:sp>
        <p:nvSpPr>
          <p:cNvPr id="14" name="Content Placeholder 2">
            <a:extLst>
              <a:ext uri="{FF2B5EF4-FFF2-40B4-BE49-F238E27FC236}">
                <a16:creationId xmlns:a16="http://schemas.microsoft.com/office/drawing/2014/main" xmlns="" id="{EF72A80C-EA09-41FE-B34D-FBCE76CD72C6}"/>
              </a:ext>
            </a:extLst>
          </p:cNvPr>
          <p:cNvSpPr txBox="1">
            <a:spLocks/>
          </p:cNvSpPr>
          <p:nvPr/>
        </p:nvSpPr>
        <p:spPr>
          <a:xfrm>
            <a:off x="913651" y="2587354"/>
            <a:ext cx="10364698" cy="3453852"/>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sr-Latn-ME" dirty="0">
                <a:solidFill>
                  <a:schemeClr val="tx1"/>
                </a:solidFill>
              </a:rPr>
              <a:t>Vi ste nastavnik</a:t>
            </a:r>
            <a:r>
              <a:rPr lang="en-US" dirty="0">
                <a:solidFill>
                  <a:schemeClr val="tx1"/>
                </a:solidFill>
              </a:rPr>
              <a:t> </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sr-Latn-ME" dirty="0">
                <a:solidFill>
                  <a:schemeClr val="tx1"/>
                </a:solidFill>
              </a:rPr>
              <a:t>Vi ste </a:t>
            </a:r>
            <a:r>
              <a:rPr lang="sr-Latn-ME" dirty="0" err="1">
                <a:solidFill>
                  <a:schemeClr val="tx1"/>
                </a:solidFill>
              </a:rPr>
              <a:t>facilitator</a:t>
            </a: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sr-Latn-ME" dirty="0">
                <a:solidFill>
                  <a:schemeClr val="tx1"/>
                </a:solidFill>
              </a:rPr>
              <a:t>Vi ste ekspert</a:t>
            </a: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sr-Latn-ME" dirty="0">
                <a:solidFill>
                  <a:schemeClr val="tx1"/>
                </a:solidFill>
              </a:rPr>
              <a:t>Vi i učite zajedno sa ostalima (jer ne „znate sve“)</a:t>
            </a:r>
            <a:endParaRPr lang="en-US" dirty="0">
              <a:solidFill>
                <a:schemeClr val="tx1"/>
              </a:solidFill>
            </a:endParaRPr>
          </a:p>
          <a:p>
            <a:endParaRPr lang="en-GB" dirty="0"/>
          </a:p>
        </p:txBody>
      </p:sp>
    </p:spTree>
    <p:extLst>
      <p:ext uri="{BB962C8B-B14F-4D97-AF65-F5344CB8AC3E}">
        <p14:creationId xmlns:p14="http://schemas.microsoft.com/office/powerpoint/2010/main" val="89499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917451" y="2921714"/>
            <a:ext cx="10357098" cy="10145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indent="0">
              <a:buNone/>
            </a:pPr>
            <a:r>
              <a:rPr lang="sr-Latn-ME" sz="3500" b="1" dirty="0" err="1">
                <a:latin typeface="Verdana" panose="020B0604030504040204" pitchFamily="34" charset="0"/>
                <a:ea typeface="Verdana" panose="020B0604030504040204" pitchFamily="34" charset="0"/>
              </a:rPr>
              <a:t>Pregled</a:t>
            </a:r>
            <a:r>
              <a:rPr lang="sr-Latn-ME" sz="3500" b="1" dirty="0">
                <a:latin typeface="Verdana" panose="020B0604030504040204" pitchFamily="34" charset="0"/>
                <a:ea typeface="Verdana" panose="020B0604030504040204" pitchFamily="34" charset="0"/>
              </a:rPr>
              <a:t> ciljeva učenja</a:t>
            </a:r>
            <a:endParaRPr lang="en-US" sz="3500" b="1" dirty="0">
              <a:latin typeface="Verdana" panose="020B0604030504040204" pitchFamily="34" charset="0"/>
              <a:ea typeface="Verdana" panose="020B0604030504040204" pitchFamily="34" charset="0"/>
            </a:endParaRPr>
          </a:p>
          <a:p>
            <a:pPr marL="0" indent="0" algn="just">
              <a:buNone/>
            </a:pPr>
            <a:endParaRPr lang="en-US" sz="35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1772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765145"/>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Vaša uloga kao predavača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720087"/>
            <a:ext cx="10685126" cy="3785652"/>
          </a:xfrm>
          <a:prstGeom prst="rect">
            <a:avLst/>
          </a:prstGeom>
          <a:noFill/>
        </p:spPr>
        <p:txBody>
          <a:bodyPr wrap="square">
            <a:spAutoFit/>
          </a:bodyPr>
          <a:lstStyle/>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Definisati kvalitet </a:t>
            </a:r>
            <a:r>
              <a:rPr lang="sr-Latn-ME" sz="3000" dirty="0" err="1">
                <a:latin typeface="Verdana" panose="020B0604030504040204" pitchFamily="34" charset="0"/>
                <a:ea typeface="Verdana" panose="020B0604030504040204" pitchFamily="34" charset="0"/>
              </a:rPr>
              <a:t>facilitatora</a:t>
            </a:r>
            <a:r>
              <a:rPr lang="sr-Latn-ME" sz="3000" dirty="0">
                <a:latin typeface="Verdana" panose="020B0604030504040204" pitchFamily="34" charset="0"/>
                <a:ea typeface="Verdana" panose="020B0604030504040204" pitchFamily="34" charset="0"/>
              </a:rPr>
              <a:t> obuke</a:t>
            </a:r>
            <a:endParaRPr lang="x-none" sz="30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Ocijeniti obuku</a:t>
            </a:r>
            <a:r>
              <a:rPr lang="en-GB" sz="3000" dirty="0">
                <a:latin typeface="Verdana" panose="020B0604030504040204" pitchFamily="34" charset="0"/>
                <a:ea typeface="Verdana" panose="020B0604030504040204" pitchFamily="34" charset="0"/>
              </a:rPr>
              <a:t> </a:t>
            </a:r>
            <a:endParaRPr lang="x-none" sz="30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Podsjetiti se najvažnijih teorija koje se odnose na obrazovanje odraslih</a:t>
            </a:r>
            <a:endParaRPr lang="x-none" sz="30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Navesti</a:t>
            </a:r>
            <a:r>
              <a:rPr lang="en-GB"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osnovne principe</a:t>
            </a:r>
            <a:endParaRPr lang="x-none" sz="30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Analizirati primjenu ovih principa na aktuelnu obuku</a:t>
            </a:r>
            <a:r>
              <a:rPr lang="en-GB" sz="3000" dirty="0">
                <a:latin typeface="Verdana" panose="020B0604030504040204" pitchFamily="34" charset="0"/>
                <a:ea typeface="Verdana" panose="020B0604030504040204" pitchFamily="34" charset="0"/>
              </a:rPr>
              <a:t> </a:t>
            </a:r>
            <a:endParaRPr lang="x-none" sz="30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Procijeniti takvu primjenu u odnosu na predmetnu obuku i </a:t>
            </a:r>
            <a:r>
              <a:rPr lang="sr-Latn-ME" sz="3000" dirty="0" err="1">
                <a:latin typeface="Verdana" panose="020B0604030504040204" pitchFamily="34" charset="0"/>
                <a:ea typeface="Verdana" panose="020B0604030504040204" pitchFamily="34" charset="0"/>
              </a:rPr>
              <a:t>pripremiti</a:t>
            </a:r>
            <a:r>
              <a:rPr lang="sr-Latn-ME" sz="3000" dirty="0">
                <a:latin typeface="Verdana" panose="020B0604030504040204" pitchFamily="34" charset="0"/>
                <a:ea typeface="Verdana" panose="020B0604030504040204" pitchFamily="34" charset="0"/>
              </a:rPr>
              <a:t> alternative</a:t>
            </a:r>
            <a:endParaRPr lang="x-none"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2612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err="1">
                <a:latin typeface="Verdana" panose="020B0604030504040204" pitchFamily="34" charset="0"/>
                <a:ea typeface="Verdana" panose="020B0604030504040204" pitchFamily="34" charset="0"/>
              </a:rPr>
              <a:t>Onlajn</a:t>
            </a:r>
            <a:r>
              <a:rPr lang="sr-Latn-ME" sz="4000" b="1" dirty="0">
                <a:latin typeface="Verdana" panose="020B0604030504040204" pitchFamily="34" charset="0"/>
                <a:ea typeface="Verdana" panose="020B0604030504040204" pitchFamily="34" charset="0"/>
              </a:rPr>
              <a:t> obuka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720087"/>
            <a:ext cx="10685126" cy="3785652"/>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Primijeniti mantru „mislite kao predavač, osjećajte se kao polaznik obuke</a:t>
            </a:r>
            <a:r>
              <a:rPr lang="en-US"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na </a:t>
            </a:r>
            <a:r>
              <a:rPr lang="sr-Latn-ME" sz="3000" dirty="0" err="1">
                <a:latin typeface="Verdana" panose="020B0604030504040204" pitchFamily="34" charset="0"/>
                <a:ea typeface="Verdana" panose="020B0604030504040204" pitchFamily="34" charset="0"/>
              </a:rPr>
              <a:t>onlajn</a:t>
            </a:r>
            <a:r>
              <a:rPr lang="sr-Latn-ME" sz="3000" dirty="0">
                <a:latin typeface="Verdana" panose="020B0604030504040204" pitchFamily="34" charset="0"/>
                <a:ea typeface="Verdana" panose="020B0604030504040204" pitchFamily="34" charset="0"/>
              </a:rPr>
              <a:t> okruženje </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Navesti izazove </a:t>
            </a:r>
            <a:r>
              <a:rPr lang="sr-Latn-ME" sz="3000" dirty="0" err="1">
                <a:latin typeface="Verdana" panose="020B0604030504040204" pitchFamily="34" charset="0"/>
                <a:ea typeface="Verdana" panose="020B0604030504040204" pitchFamily="34" charset="0"/>
              </a:rPr>
              <a:t>onlajn</a:t>
            </a:r>
            <a:r>
              <a:rPr lang="sr-Latn-ME" sz="3000" dirty="0">
                <a:latin typeface="Verdana" panose="020B0604030504040204" pitchFamily="34" charset="0"/>
                <a:ea typeface="Verdana" panose="020B0604030504040204" pitchFamily="34" charset="0"/>
              </a:rPr>
              <a:t> obuke</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Identifikovati adekvatne i djelotvorne odgovore na te izazove</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Istražiti alate koji se mogu upotrijebiti da sesije obuke budu dinamičnije</a:t>
            </a:r>
            <a:endParaRPr lang="en-US"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314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Matrica obuke</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3939540"/>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Izraditi plan obuke</a:t>
            </a:r>
            <a:r>
              <a:rPr lang="en-US" sz="3000" dirty="0">
                <a:latin typeface="Verdana" panose="020B0604030504040204" pitchFamily="34" charset="0"/>
                <a:ea typeface="Verdana" panose="020B0604030504040204" pitchFamily="34" charset="0"/>
              </a:rPr>
              <a:t> </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Primijeniti stečeno znanje o metodologiji obuke na stvarnu situaciju</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Iskusiti poteškoće u pronalaženju izbalansiranih i održivih rješenja </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Identifikovati potrebni propratni</a:t>
            </a:r>
            <a:r>
              <a:rPr lang="en-US"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materijal</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Iskusiti metodologiju svjetskog kafea</a:t>
            </a:r>
          </a:p>
        </p:txBody>
      </p:sp>
    </p:spTree>
    <p:extLst>
      <p:ext uri="{BB962C8B-B14F-4D97-AF65-F5344CB8AC3E}">
        <p14:creationId xmlns:p14="http://schemas.microsoft.com/office/powerpoint/2010/main" val="293985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Izvođenje obuke</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3170099"/>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Učiti o važnosti uspostavljanja okruženja povoljnog za obuku </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Navesti elemente koji doprinose uspostavljanju okruženja povoljnog za učenje </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Eksperimentisati sa uticajem okruženja u kom se uči na proces učenja</a:t>
            </a:r>
          </a:p>
        </p:txBody>
      </p:sp>
    </p:spTree>
    <p:extLst>
      <p:ext uri="{BB962C8B-B14F-4D97-AF65-F5344CB8AC3E}">
        <p14:creationId xmlns:p14="http://schemas.microsoft.com/office/powerpoint/2010/main" val="3966904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Izvođenje obuke</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2246769"/>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Učiti o </a:t>
            </a:r>
            <a:r>
              <a:rPr lang="pl-PL" sz="3000" dirty="0">
                <a:latin typeface="Verdana" panose="020B0604030504040204" pitchFamily="34" charset="0"/>
                <a:ea typeface="Verdana" panose="020B0604030504040204" pitchFamily="34" charset="0"/>
              </a:rPr>
              <a:t>neverbalnoj komunikaciji i teorijama neurona ogledala</a:t>
            </a:r>
            <a:endParaRPr lang="sr-Latn-ME"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Vježbati glas i ton</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Definisati karakteristike efikasnih nastavnih sredstava</a:t>
            </a:r>
          </a:p>
        </p:txBody>
      </p:sp>
    </p:spTree>
    <p:extLst>
      <p:ext uri="{BB962C8B-B14F-4D97-AF65-F5344CB8AC3E}">
        <p14:creationId xmlns:p14="http://schemas.microsoft.com/office/powerpoint/2010/main" val="179252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Davanje povratnih informacija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1785104"/>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Objasniti svrhu i vrijednost povratne informacije</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Izraziti negativne komentare na konstruktivan način</a:t>
            </a: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Vježbati efikasne komunikacione vještine</a:t>
            </a:r>
          </a:p>
        </p:txBody>
      </p:sp>
    </p:spTree>
    <p:extLst>
      <p:ext uri="{BB962C8B-B14F-4D97-AF65-F5344CB8AC3E}">
        <p14:creationId xmlns:p14="http://schemas.microsoft.com/office/powerpoint/2010/main" val="348110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Završetak</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2246769"/>
          </a:xfrm>
          <a:prstGeom prst="rect">
            <a:avLst/>
          </a:prstGeom>
          <a:noFill/>
        </p:spPr>
        <p:txBody>
          <a:bodyPr wrap="square">
            <a:spAutoFit/>
          </a:bodyPr>
          <a:lstStyle/>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Provjeriti znanje i razumijevanje tema</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Identifikovati najvažnije tačke/teme/aspekte koji su predstavljeni i o kojima je razgovarano na obuci</a:t>
            </a:r>
            <a:endParaRPr lang="en-US" sz="3000" dirty="0">
              <a:latin typeface="Verdana" panose="020B0604030504040204" pitchFamily="34" charset="0"/>
              <a:ea typeface="Verdana" panose="020B0604030504040204" pitchFamily="34" charset="0"/>
            </a:endParaRPr>
          </a:p>
          <a:p>
            <a:pPr lvl="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Provjeriti </a:t>
            </a:r>
            <a:r>
              <a:rPr lang="sr-Latn-ME" sz="3000" dirty="0" err="1">
                <a:latin typeface="Verdana" panose="020B0604030504040204" pitchFamily="34" charset="0"/>
                <a:ea typeface="Verdana" panose="020B0604030504040204" pitchFamily="34" charset="0"/>
              </a:rPr>
              <a:t>postignutost</a:t>
            </a:r>
            <a:r>
              <a:rPr lang="sr-Latn-ME" sz="3000" dirty="0">
                <a:latin typeface="Verdana" panose="020B0604030504040204" pitchFamily="34" charset="0"/>
                <a:ea typeface="Verdana" panose="020B0604030504040204" pitchFamily="34" charset="0"/>
              </a:rPr>
              <a:t> ciljeva učenja</a:t>
            </a:r>
            <a:endParaRPr lang="en-US"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5204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917451" y="2921714"/>
            <a:ext cx="10357098" cy="10145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sz="3500" b="1" dirty="0">
                <a:latin typeface="Verdana" panose="020B0604030504040204" pitchFamily="34" charset="0"/>
                <a:ea typeface="Verdana" panose="020B0604030504040204" pitchFamily="34" charset="0"/>
              </a:rPr>
              <a:t>Takmičenje u okviru obuke</a:t>
            </a:r>
            <a:endParaRPr lang="en-US" sz="35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07414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Timovi</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4278094"/>
          </a:xfrm>
          <a:prstGeom prst="rect">
            <a:avLst/>
          </a:prstGeom>
          <a:noFill/>
        </p:spPr>
        <p:txBody>
          <a:bodyPr wrap="square">
            <a:spAutoFit/>
          </a:bodyPr>
          <a:lstStyle/>
          <a:p>
            <a:pPr lvl="0"/>
            <a:r>
              <a:rPr lang="it-IT" sz="3400" dirty="0">
                <a:solidFill>
                  <a:srgbClr val="FF0000"/>
                </a:solidFill>
                <a:latin typeface="Verdana" panose="020B0604030504040204" pitchFamily="34" charset="0"/>
                <a:ea typeface="Verdana" panose="020B0604030504040204" pitchFamily="34" charset="0"/>
              </a:rPr>
              <a:t>T</a:t>
            </a:r>
            <a:r>
              <a:rPr lang="sr-Latn-ME" sz="3400" dirty="0">
                <a:solidFill>
                  <a:srgbClr val="FF0000"/>
                </a:solidFill>
                <a:latin typeface="Verdana" panose="020B0604030504040204" pitchFamily="34" charset="0"/>
                <a:ea typeface="Verdana" panose="020B0604030504040204" pitchFamily="34" charset="0"/>
              </a:rPr>
              <a:t>i</a:t>
            </a:r>
            <a:r>
              <a:rPr lang="it-IT" sz="3400" dirty="0">
                <a:solidFill>
                  <a:srgbClr val="FF0000"/>
                </a:solidFill>
                <a:latin typeface="Verdana" panose="020B0604030504040204" pitchFamily="34" charset="0"/>
                <a:ea typeface="Verdana" panose="020B0604030504040204" pitchFamily="34" charset="0"/>
              </a:rPr>
              <a:t>m 1  - </a:t>
            </a:r>
            <a:r>
              <a:rPr lang="sr-Latn-ME" sz="3400" dirty="0">
                <a:solidFill>
                  <a:srgbClr val="FF0000"/>
                </a:solidFill>
                <a:latin typeface="Verdana" panose="020B0604030504040204" pitchFamily="34" charset="0"/>
                <a:ea typeface="Verdana" panose="020B0604030504040204" pitchFamily="34" charset="0"/>
              </a:rPr>
              <a:t>Imena članova</a:t>
            </a:r>
            <a:r>
              <a:rPr lang="it-IT" sz="3400" dirty="0">
                <a:solidFill>
                  <a:srgbClr val="FF0000"/>
                </a:solidFill>
                <a:latin typeface="Verdana" panose="020B0604030504040204" pitchFamily="34" charset="0"/>
                <a:ea typeface="Verdana" panose="020B0604030504040204" pitchFamily="34" charset="0"/>
              </a:rPr>
              <a:t>  </a:t>
            </a:r>
          </a:p>
          <a:p>
            <a:pPr lvl="0"/>
            <a:r>
              <a:rPr lang="it-IT" sz="3400" dirty="0">
                <a:solidFill>
                  <a:srgbClr val="FF0000"/>
                </a:solidFill>
                <a:latin typeface="Verdana" panose="020B0604030504040204" pitchFamily="34" charset="0"/>
                <a:ea typeface="Verdana" panose="020B0604030504040204" pitchFamily="34" charset="0"/>
              </a:rPr>
              <a:t>T</a:t>
            </a:r>
            <a:r>
              <a:rPr lang="sr-Latn-ME" sz="3400" dirty="0">
                <a:solidFill>
                  <a:srgbClr val="FF0000"/>
                </a:solidFill>
                <a:latin typeface="Verdana" panose="020B0604030504040204" pitchFamily="34" charset="0"/>
                <a:ea typeface="Verdana" panose="020B0604030504040204" pitchFamily="34" charset="0"/>
              </a:rPr>
              <a:t>i</a:t>
            </a:r>
            <a:r>
              <a:rPr lang="it-IT" sz="3400" dirty="0">
                <a:solidFill>
                  <a:srgbClr val="FF0000"/>
                </a:solidFill>
                <a:latin typeface="Verdana" panose="020B0604030504040204" pitchFamily="34" charset="0"/>
                <a:ea typeface="Verdana" panose="020B0604030504040204" pitchFamily="34" charset="0"/>
              </a:rPr>
              <a:t>m 2</a:t>
            </a:r>
          </a:p>
          <a:p>
            <a:pPr lvl="0"/>
            <a:r>
              <a:rPr lang="it-IT" sz="3400" dirty="0">
                <a:solidFill>
                  <a:schemeClr val="accent1"/>
                </a:solidFill>
                <a:latin typeface="Verdana" panose="020B0604030504040204" pitchFamily="34" charset="0"/>
                <a:ea typeface="Verdana" panose="020B0604030504040204" pitchFamily="34" charset="0"/>
              </a:rPr>
              <a:t>T</a:t>
            </a:r>
            <a:r>
              <a:rPr lang="sr-Latn-ME" sz="3400" dirty="0">
                <a:solidFill>
                  <a:schemeClr val="accent1"/>
                </a:solidFill>
                <a:latin typeface="Verdana" panose="020B0604030504040204" pitchFamily="34" charset="0"/>
                <a:ea typeface="Verdana" panose="020B0604030504040204" pitchFamily="34" charset="0"/>
              </a:rPr>
              <a:t>i</a:t>
            </a:r>
            <a:r>
              <a:rPr lang="it-IT" sz="3400" dirty="0">
                <a:solidFill>
                  <a:schemeClr val="accent1"/>
                </a:solidFill>
                <a:latin typeface="Verdana" panose="020B0604030504040204" pitchFamily="34" charset="0"/>
                <a:ea typeface="Verdana" panose="020B0604030504040204" pitchFamily="34" charset="0"/>
              </a:rPr>
              <a:t>m 3 </a:t>
            </a:r>
          </a:p>
          <a:p>
            <a:pPr lvl="0"/>
            <a:r>
              <a:rPr lang="it-IT" sz="3400" dirty="0">
                <a:solidFill>
                  <a:schemeClr val="accent1"/>
                </a:solidFill>
                <a:latin typeface="Verdana" panose="020B0604030504040204" pitchFamily="34" charset="0"/>
                <a:ea typeface="Verdana" panose="020B0604030504040204" pitchFamily="34" charset="0"/>
              </a:rPr>
              <a:t>T</a:t>
            </a:r>
            <a:r>
              <a:rPr lang="sr-Latn-ME" sz="3400" dirty="0">
                <a:solidFill>
                  <a:schemeClr val="accent1"/>
                </a:solidFill>
                <a:latin typeface="Verdana" panose="020B0604030504040204" pitchFamily="34" charset="0"/>
                <a:ea typeface="Verdana" panose="020B0604030504040204" pitchFamily="34" charset="0"/>
              </a:rPr>
              <a:t>i</a:t>
            </a:r>
            <a:r>
              <a:rPr lang="it-IT" sz="3400" dirty="0">
                <a:solidFill>
                  <a:schemeClr val="accent1"/>
                </a:solidFill>
                <a:latin typeface="Verdana" panose="020B0604030504040204" pitchFamily="34" charset="0"/>
                <a:ea typeface="Verdana" panose="020B0604030504040204" pitchFamily="34" charset="0"/>
              </a:rPr>
              <a:t>m 4</a:t>
            </a:r>
          </a:p>
          <a:p>
            <a:pPr lvl="0"/>
            <a:r>
              <a:rPr lang="x-none" sz="3400" dirty="0">
                <a:latin typeface="Verdana" panose="020B0604030504040204" pitchFamily="34" charset="0"/>
                <a:ea typeface="Verdana" panose="020B0604030504040204" pitchFamily="34" charset="0"/>
              </a:rPr>
              <a:t>T</a:t>
            </a:r>
            <a:r>
              <a:rPr lang="sr-Latn-ME" sz="3400" dirty="0">
                <a:latin typeface="Verdana" panose="020B0604030504040204" pitchFamily="34" charset="0"/>
                <a:ea typeface="Verdana" panose="020B0604030504040204" pitchFamily="34" charset="0"/>
              </a:rPr>
              <a:t>i</a:t>
            </a:r>
            <a:r>
              <a:rPr lang="x-none" sz="3400" dirty="0">
                <a:latin typeface="Verdana" panose="020B0604030504040204" pitchFamily="34" charset="0"/>
                <a:ea typeface="Verdana" panose="020B0604030504040204" pitchFamily="34" charset="0"/>
              </a:rPr>
              <a:t>m 5</a:t>
            </a:r>
          </a:p>
          <a:p>
            <a:pPr lvl="0"/>
            <a:r>
              <a:rPr lang="x-none" sz="3400" dirty="0">
                <a:latin typeface="Verdana" panose="020B0604030504040204" pitchFamily="34" charset="0"/>
                <a:ea typeface="Verdana" panose="020B0604030504040204" pitchFamily="34" charset="0"/>
              </a:rPr>
              <a:t>T</a:t>
            </a:r>
            <a:r>
              <a:rPr lang="sr-Latn-ME" sz="3400" dirty="0">
                <a:latin typeface="Verdana" panose="020B0604030504040204" pitchFamily="34" charset="0"/>
                <a:ea typeface="Verdana" panose="020B0604030504040204" pitchFamily="34" charset="0"/>
              </a:rPr>
              <a:t>i</a:t>
            </a:r>
            <a:r>
              <a:rPr lang="x-none" sz="3400" dirty="0">
                <a:latin typeface="Verdana" panose="020B0604030504040204" pitchFamily="34" charset="0"/>
                <a:ea typeface="Verdana" panose="020B0604030504040204" pitchFamily="34" charset="0"/>
              </a:rPr>
              <a:t>m 6</a:t>
            </a:r>
          </a:p>
          <a:p>
            <a:pPr lvl="0"/>
            <a:r>
              <a:rPr lang="x-none" sz="3400" dirty="0">
                <a:solidFill>
                  <a:srgbClr val="7030A0"/>
                </a:solidFill>
                <a:latin typeface="Verdana" panose="020B0604030504040204" pitchFamily="34" charset="0"/>
                <a:ea typeface="Verdana" panose="020B0604030504040204" pitchFamily="34" charset="0"/>
              </a:rPr>
              <a:t>T</a:t>
            </a:r>
            <a:r>
              <a:rPr lang="sr-Latn-ME" sz="3400" dirty="0">
                <a:solidFill>
                  <a:srgbClr val="7030A0"/>
                </a:solidFill>
                <a:latin typeface="Verdana" panose="020B0604030504040204" pitchFamily="34" charset="0"/>
                <a:ea typeface="Verdana" panose="020B0604030504040204" pitchFamily="34" charset="0"/>
              </a:rPr>
              <a:t>i</a:t>
            </a:r>
            <a:r>
              <a:rPr lang="x-none" sz="3400" dirty="0">
                <a:solidFill>
                  <a:srgbClr val="7030A0"/>
                </a:solidFill>
                <a:latin typeface="Verdana" panose="020B0604030504040204" pitchFamily="34" charset="0"/>
                <a:ea typeface="Verdana" panose="020B0604030504040204" pitchFamily="34" charset="0"/>
              </a:rPr>
              <a:t>m 7</a:t>
            </a:r>
          </a:p>
          <a:p>
            <a:pPr lvl="0"/>
            <a:r>
              <a:rPr lang="x-none" sz="3400" dirty="0">
                <a:solidFill>
                  <a:srgbClr val="7030A0"/>
                </a:solidFill>
                <a:latin typeface="Verdana" panose="020B0604030504040204" pitchFamily="34" charset="0"/>
                <a:ea typeface="Verdana" panose="020B0604030504040204" pitchFamily="34" charset="0"/>
              </a:rPr>
              <a:t>T</a:t>
            </a:r>
            <a:r>
              <a:rPr lang="sr-Latn-ME" sz="3400" dirty="0">
                <a:solidFill>
                  <a:srgbClr val="7030A0"/>
                </a:solidFill>
                <a:latin typeface="Verdana" panose="020B0604030504040204" pitchFamily="34" charset="0"/>
                <a:ea typeface="Verdana" panose="020B0604030504040204" pitchFamily="34" charset="0"/>
              </a:rPr>
              <a:t>i</a:t>
            </a:r>
            <a:r>
              <a:rPr lang="x-none" sz="3400" dirty="0">
                <a:solidFill>
                  <a:srgbClr val="7030A0"/>
                </a:solidFill>
                <a:latin typeface="Verdana" panose="020B0604030504040204" pitchFamily="34" charset="0"/>
                <a:ea typeface="Verdana" panose="020B0604030504040204" pitchFamily="34" charset="0"/>
              </a:rPr>
              <a:t>m 8</a:t>
            </a:r>
          </a:p>
        </p:txBody>
      </p:sp>
    </p:spTree>
    <p:extLst>
      <p:ext uri="{BB962C8B-B14F-4D97-AF65-F5344CB8AC3E}">
        <p14:creationId xmlns:p14="http://schemas.microsoft.com/office/powerpoint/2010/main" val="390930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2152650" y="1709334"/>
            <a:ext cx="7886700"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en-GB" sz="4400" b="1" dirty="0">
                <a:latin typeface="Verdana" panose="020B0604030504040204" pitchFamily="34" charset="0"/>
                <a:ea typeface="Verdana" panose="020B0604030504040204" pitchFamily="34" charset="0"/>
                <a:cs typeface="Verdana" panose="020B0604030504040204" pitchFamily="34" charset="0"/>
              </a:rPr>
              <a:t>T</a:t>
            </a:r>
            <a:r>
              <a:rPr lang="sr-Latn-ME" sz="4400" b="1" dirty="0" err="1">
                <a:latin typeface="Verdana" panose="020B0604030504040204" pitchFamily="34" charset="0"/>
                <a:ea typeface="Verdana" panose="020B0604030504040204" pitchFamily="34" charset="0"/>
                <a:cs typeface="Verdana" panose="020B0604030504040204" pitchFamily="34" charset="0"/>
              </a:rPr>
              <a:t>ajmer</a:t>
            </a:r>
            <a:endParaRPr lang="x-none" sz="44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xmlns="" id="{EF72A80C-EA09-41FE-B34D-FBCE76CD72C6}"/>
              </a:ext>
            </a:extLst>
          </p:cNvPr>
          <p:cNvSpPr txBox="1">
            <a:spLocks/>
          </p:cNvSpPr>
          <p:nvPr/>
        </p:nvSpPr>
        <p:spPr>
          <a:xfrm>
            <a:off x="2870502" y="3172978"/>
            <a:ext cx="6450996" cy="209766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4000" b="1"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xmlns="" id="{8DDBA45C-FC28-446E-BBB7-CB020857B257}"/>
              </a:ext>
            </a:extLst>
          </p:cNvPr>
          <p:cNvSpPr txBox="1"/>
          <p:nvPr/>
        </p:nvSpPr>
        <p:spPr>
          <a:xfrm>
            <a:off x="1613043" y="3210943"/>
            <a:ext cx="9226193" cy="1077218"/>
          </a:xfrm>
          <a:prstGeom prst="rect">
            <a:avLst/>
          </a:prstGeom>
          <a:noFill/>
        </p:spPr>
        <p:txBody>
          <a:bodyPr wrap="square">
            <a:spAutoFit/>
          </a:bodyPr>
          <a:lstStyle/>
          <a:p>
            <a:pPr marL="0" indent="0" algn="ctr">
              <a:lnSpc>
                <a:spcPct val="80000"/>
              </a:lnSpc>
              <a:buNone/>
            </a:pPr>
            <a:r>
              <a:rPr lang="en-US" sz="4000" u="sng" dirty="0">
                <a:latin typeface="Verdana" panose="020B0604030504040204" pitchFamily="34" charset="0"/>
                <a:ea typeface="Verdana" panose="020B0604030504040204" pitchFamily="34" charset="0"/>
                <a:hlinkClick r:id="rId4"/>
              </a:rPr>
              <a:t>https://www.online-stopwatch.com/countdown-timer/</a:t>
            </a:r>
            <a:endParaRPr lang="en-GB" sz="4000" b="1" noProof="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1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Pravila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4401205"/>
          </a:xfrm>
          <a:prstGeom prst="rect">
            <a:avLst/>
          </a:prstGeom>
          <a:noFill/>
        </p:spPr>
        <p:txBody>
          <a:bodyPr wrap="square">
            <a:spAutoFit/>
          </a:bodyPr>
          <a:lstStyle/>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Realizovati osnovnu obuku u trajanju od dva (ili 1/2) dana na temu sajber kriminala ili elektronskih dokaza</a:t>
            </a:r>
            <a:r>
              <a:rPr lang="it-IT" sz="3000" dirty="0">
                <a:latin typeface="Verdana" panose="020B0604030504040204" pitchFamily="34" charset="0"/>
                <a:ea typeface="Verdana" panose="020B0604030504040204" pitchFamily="34" charset="0"/>
              </a:rPr>
              <a:t> </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Timovi od dva člana</a:t>
            </a:r>
            <a:r>
              <a:rPr lang="it-IT" sz="3000" dirty="0">
                <a:latin typeface="Verdana" panose="020B0604030504040204" pitchFamily="34" charset="0"/>
                <a:ea typeface="Verdana" panose="020B0604030504040204" pitchFamily="34" charset="0"/>
              </a:rPr>
              <a:t> </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2 tima za pola dana </a:t>
            </a:r>
            <a:r>
              <a:rPr lang="it-IT" sz="3000" dirty="0">
                <a:latin typeface="Verdana" panose="020B0604030504040204" pitchFamily="34" charset="0"/>
                <a:ea typeface="Verdana" panose="020B0604030504040204" pitchFamily="34" charset="0"/>
              </a:rPr>
              <a:t>(180 minut</a:t>
            </a:r>
            <a:r>
              <a:rPr lang="sr-Latn-ME" sz="3000" dirty="0">
                <a:latin typeface="Verdana" panose="020B0604030504040204" pitchFamily="34" charset="0"/>
                <a:ea typeface="Verdana" panose="020B0604030504040204" pitchFamily="34" charset="0"/>
              </a:rPr>
              <a:t>a</a:t>
            </a:r>
            <a:r>
              <a:rPr lang="it-IT" sz="3000" dirty="0">
                <a:latin typeface="Verdana" panose="020B0604030504040204" pitchFamily="34" charset="0"/>
                <a:ea typeface="Verdana" panose="020B0604030504040204" pitchFamily="34" charset="0"/>
              </a:rPr>
              <a:t>) </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Sveobuhvatna obuka</a:t>
            </a:r>
            <a:endParaRPr lang="it-IT" sz="3000" dirty="0">
              <a:latin typeface="Verdana" panose="020B0604030504040204" pitchFamily="34" charset="0"/>
              <a:ea typeface="Verdana" panose="020B0604030504040204" pitchFamily="34" charset="0"/>
            </a:endParaRP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Bez dupliranja ili preklapanja </a:t>
            </a:r>
            <a:r>
              <a:rPr lang="it-IT" sz="3000" dirty="0">
                <a:latin typeface="Verdana" panose="020B0604030504040204" pitchFamily="34" charset="0"/>
                <a:ea typeface="Verdana" panose="020B0604030504040204" pitchFamily="34" charset="0"/>
              </a:rPr>
              <a:t>(</a:t>
            </a:r>
            <a:r>
              <a:rPr lang="sr-Latn-ME" sz="3000" dirty="0">
                <a:latin typeface="Verdana" panose="020B0604030504040204" pitchFamily="34" charset="0"/>
                <a:ea typeface="Verdana" panose="020B0604030504040204" pitchFamily="34" charset="0"/>
              </a:rPr>
              <a:t>osim ako je to potrebno</a:t>
            </a:r>
            <a:r>
              <a:rPr lang="it-IT" sz="3000" dirty="0">
                <a:latin typeface="Verdana" panose="020B0604030504040204" pitchFamily="34" charset="0"/>
                <a:ea typeface="Verdana" panose="020B0604030504040204" pitchFamily="34" charset="0"/>
              </a:rPr>
              <a:t>)</a:t>
            </a:r>
            <a:endParaRPr lang="x-none"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9609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Pravila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3785652"/>
          </a:xfrm>
          <a:prstGeom prst="rect">
            <a:avLst/>
          </a:prstGeom>
          <a:noFill/>
        </p:spPr>
        <p:txBody>
          <a:bodyPr wrap="square">
            <a:spAutoFit/>
          </a:bodyPr>
          <a:lstStyle/>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Svi timovi se međusobno takmiče </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Za svaku sesiju (pola dana) mora se </a:t>
            </a:r>
            <a:r>
              <a:rPr lang="sr-Latn-ME" sz="3000" dirty="0" err="1">
                <a:latin typeface="Verdana" panose="020B0604030504040204" pitchFamily="34" charset="0"/>
                <a:ea typeface="Verdana" panose="020B0604030504040204" pitchFamily="34" charset="0"/>
              </a:rPr>
              <a:t>pripremiti</a:t>
            </a:r>
            <a:r>
              <a:rPr lang="sr-Latn-ME" sz="3000" dirty="0">
                <a:latin typeface="Verdana" panose="020B0604030504040204" pitchFamily="34" charset="0"/>
                <a:ea typeface="Verdana" panose="020B0604030504040204" pitchFamily="34" charset="0"/>
              </a:rPr>
              <a:t> plan obuke</a:t>
            </a:r>
            <a:endParaRPr lang="en-US" sz="3000" dirty="0">
              <a:latin typeface="Verdana" panose="020B0604030504040204" pitchFamily="34" charset="0"/>
              <a:ea typeface="Verdana" panose="020B0604030504040204" pitchFamily="34" charset="0"/>
            </a:endParaRP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Izvještavanje nakon svakog izlaganja</a:t>
            </a:r>
            <a:r>
              <a:rPr lang="en-US" sz="3000" dirty="0">
                <a:latin typeface="Verdana" panose="020B0604030504040204" pitchFamily="34" charset="0"/>
                <a:ea typeface="Verdana" panose="020B0604030504040204" pitchFamily="34" charset="0"/>
              </a:rPr>
              <a:t> </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Pobjeđuje onaj ko dobije većinu glasova publike </a:t>
            </a:r>
            <a:r>
              <a:rPr lang="en-US" sz="3000" dirty="0">
                <a:latin typeface="Verdana" panose="020B0604030504040204" pitchFamily="34" charset="0"/>
                <a:ea typeface="Verdana" panose="020B0604030504040204" pitchFamily="34" charset="0"/>
              </a:rPr>
              <a:t>(</a:t>
            </a:r>
            <a:r>
              <a:rPr lang="sr-Latn-ME" sz="3000" dirty="0">
                <a:latin typeface="Verdana" panose="020B0604030504040204" pitchFamily="34" charset="0"/>
                <a:ea typeface="Verdana" panose="020B0604030504040204" pitchFamily="34" charset="0"/>
              </a:rPr>
              <a:t>predavači imaju po 3 glasa da potvrde ili ponište glasove publike</a:t>
            </a:r>
            <a:r>
              <a:rPr lang="en-US" sz="30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98226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Kriterijumi</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EEC7984-184A-41AC-AA3A-9561CCD6C92C}"/>
              </a:ext>
            </a:extLst>
          </p:cNvPr>
          <p:cNvSpPr txBox="1"/>
          <p:nvPr/>
        </p:nvSpPr>
        <p:spPr>
          <a:xfrm>
            <a:off x="554802" y="2463237"/>
            <a:ext cx="10685126" cy="4247317"/>
          </a:xfrm>
          <a:prstGeom prst="rect">
            <a:avLst/>
          </a:prstGeom>
          <a:noFill/>
        </p:spPr>
        <p:txBody>
          <a:bodyPr wrap="square">
            <a:spAutoFit/>
          </a:bodyPr>
          <a:lstStyle/>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Usklađenost ciljeva učenja i metodologije </a:t>
            </a:r>
            <a:r>
              <a:rPr lang="en-US" sz="3000" dirty="0">
                <a:latin typeface="Verdana" panose="020B0604030504040204" pitchFamily="34" charset="0"/>
                <a:ea typeface="Verdana" panose="020B0604030504040204" pitchFamily="34" charset="0"/>
              </a:rPr>
              <a:t>(</a:t>
            </a:r>
            <a:r>
              <a:rPr lang="sr-Latn-ME" sz="3000" dirty="0">
                <a:latin typeface="Verdana" panose="020B0604030504040204" pitchFamily="34" charset="0"/>
                <a:ea typeface="Verdana" panose="020B0604030504040204" pitchFamily="34" charset="0"/>
              </a:rPr>
              <a:t>na osnovu plana obuke</a:t>
            </a:r>
            <a:r>
              <a:rPr lang="en-US" sz="3000" dirty="0">
                <a:latin typeface="Verdana" panose="020B0604030504040204" pitchFamily="34" charset="0"/>
                <a:ea typeface="Verdana" panose="020B0604030504040204" pitchFamily="34" charset="0"/>
              </a:rPr>
              <a:t>)</a:t>
            </a: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Različite metodologije koje odgovaraju različitim tipovima učenja</a:t>
            </a:r>
            <a:endParaRPr lang="en-US" sz="3000" dirty="0">
              <a:latin typeface="Verdana" panose="020B0604030504040204" pitchFamily="34" charset="0"/>
              <a:ea typeface="Verdana" panose="020B0604030504040204" pitchFamily="34" charset="0"/>
            </a:endParaRPr>
          </a:p>
          <a:p>
            <a:pPr marL="457200" lvl="0" indent="-457200">
              <a:spcAft>
                <a:spcPts val="1200"/>
              </a:spcAft>
              <a:buFont typeface="Arial" panose="020B0604020202020204" pitchFamily="34" charset="0"/>
              <a:buChar char="•"/>
            </a:pPr>
            <a:r>
              <a:rPr lang="sr-Latn-ME" sz="3000" dirty="0">
                <a:latin typeface="Verdana" panose="020B0604030504040204" pitchFamily="34" charset="0"/>
                <a:ea typeface="Verdana" panose="020B0604030504040204" pitchFamily="34" charset="0"/>
              </a:rPr>
              <a:t>Okruženje i termin obuke</a:t>
            </a:r>
          </a:p>
          <a:p>
            <a:pPr marL="457200" lvl="0" indent="-457200">
              <a:spcAft>
                <a:spcPts val="1200"/>
              </a:spcAft>
              <a:buFont typeface="Arial" panose="020B0604020202020204" pitchFamily="34" charset="0"/>
              <a:buChar char="•"/>
            </a:pPr>
            <a:r>
              <a:rPr lang="sr-Latn-ME" sz="3000" dirty="0" err="1">
                <a:latin typeface="Verdana" panose="020B0604030504040204" pitchFamily="34" charset="0"/>
                <a:ea typeface="Verdana" panose="020B0604030504040204" pitchFamily="34" charset="0"/>
              </a:rPr>
              <a:t>Neverbalna</a:t>
            </a:r>
            <a:r>
              <a:rPr lang="sr-Latn-ME" sz="3000" dirty="0">
                <a:latin typeface="Verdana" panose="020B0604030504040204" pitchFamily="34" charset="0"/>
                <a:ea typeface="Verdana" panose="020B0604030504040204" pitchFamily="34" charset="0"/>
              </a:rPr>
              <a:t> komunikacija </a:t>
            </a:r>
            <a:r>
              <a:rPr lang="en-US" sz="3000" dirty="0">
                <a:latin typeface="Verdana" panose="020B0604030504040204" pitchFamily="34" charset="0"/>
                <a:ea typeface="Verdana" panose="020B0604030504040204" pitchFamily="34" charset="0"/>
              </a:rPr>
              <a:t>(</a:t>
            </a:r>
            <a:r>
              <a:rPr lang="sr-Latn-ME" sz="3000" dirty="0">
                <a:latin typeface="Verdana" panose="020B0604030504040204" pitchFamily="34" charset="0"/>
                <a:ea typeface="Verdana" panose="020B0604030504040204" pitchFamily="34" charset="0"/>
              </a:rPr>
              <a:t>gestikulacija</a:t>
            </a:r>
            <a:r>
              <a:rPr lang="en-US" sz="3000" dirty="0">
                <a:latin typeface="Verdana" panose="020B0604030504040204" pitchFamily="34" charset="0"/>
                <a:ea typeface="Verdana" panose="020B0604030504040204" pitchFamily="34" charset="0"/>
              </a:rPr>
              <a:t>, </a:t>
            </a:r>
            <a:r>
              <a:rPr lang="sr-Latn-ME" sz="3000" dirty="0" err="1">
                <a:latin typeface="Verdana" panose="020B0604030504040204" pitchFamily="34" charset="0"/>
                <a:ea typeface="Verdana" panose="020B0604030504040204" pitchFamily="34" charset="0"/>
              </a:rPr>
              <a:t>proksemika</a:t>
            </a:r>
            <a:r>
              <a:rPr lang="en-US"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kontakt pogledom</a:t>
            </a:r>
            <a:r>
              <a:rPr lang="en-US"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ton i brzina govora</a:t>
            </a:r>
            <a:r>
              <a:rPr lang="en-US" sz="30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841607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426099"/>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I pobjednik je</a:t>
            </a:r>
            <a:r>
              <a:rPr lang="en-US" sz="4000" b="1" dirty="0">
                <a:latin typeface="Verdana" panose="020B0604030504040204" pitchFamily="34" charset="0"/>
                <a:ea typeface="Verdana" panose="020B0604030504040204" pitchFamily="34" charset="0"/>
              </a:rPr>
              <a:t>…</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Everybody Gets A Trophy | Florida Counseling Centers">
            <a:extLst>
              <a:ext uri="{FF2B5EF4-FFF2-40B4-BE49-F238E27FC236}">
                <a16:creationId xmlns:a16="http://schemas.microsoft.com/office/drawing/2014/main" xmlns="" id="{FE3A5F64-9FC3-41CC-BB26-7E87BD92C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947" y="2457739"/>
            <a:ext cx="6136106" cy="38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31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509537" y="1795967"/>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r-Latn-ME" b="1" dirty="0">
                <a:latin typeface="Verdana" panose="020B0604030504040204" pitchFamily="34" charset="0"/>
                <a:ea typeface="Verdana" panose="020B0604030504040204" pitchFamily="34" charset="0"/>
                <a:cs typeface="Verdana" panose="020B0604030504040204" pitchFamily="34" charset="0"/>
              </a:rPr>
              <a:t>Naš moto</a:t>
            </a:r>
            <a:r>
              <a:rPr lang="x-none"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Box 6">
            <a:extLst>
              <a:ext uri="{FF2B5EF4-FFF2-40B4-BE49-F238E27FC236}">
                <a16:creationId xmlns:a16="http://schemas.microsoft.com/office/drawing/2014/main" xmlns="" id="{4EEC7984-184A-41AC-AA3A-9561CCD6C92C}"/>
              </a:ext>
            </a:extLst>
          </p:cNvPr>
          <p:cNvSpPr txBox="1"/>
          <p:nvPr/>
        </p:nvSpPr>
        <p:spPr>
          <a:xfrm>
            <a:off x="753437" y="3336539"/>
            <a:ext cx="10685126" cy="2400657"/>
          </a:xfrm>
          <a:prstGeom prst="rect">
            <a:avLst/>
          </a:prstGeom>
          <a:noFill/>
        </p:spPr>
        <p:txBody>
          <a:bodyPr wrap="square">
            <a:spAutoFit/>
          </a:bodyPr>
          <a:lstStyle/>
          <a:p>
            <a:pPr lvl="0" algn="ctr">
              <a:spcAft>
                <a:spcPts val="1200"/>
              </a:spcAft>
            </a:pPr>
            <a:r>
              <a:rPr lang="sr-Latn-ME" sz="6000" b="1" dirty="0"/>
              <a:t>Mislite kao predavač,</a:t>
            </a:r>
            <a:br>
              <a:rPr lang="sr-Latn-ME" sz="6000" b="1" dirty="0"/>
            </a:br>
            <a:r>
              <a:rPr lang="sr-Latn-ME" sz="6000" b="1" dirty="0"/>
              <a:t>Osjećajte se kao polaznik obuke</a:t>
            </a:r>
            <a:br>
              <a:rPr lang="sr-Latn-ME" sz="6000" b="1" dirty="0"/>
            </a:br>
            <a:endParaRPr lang="sr-Latn-ME"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591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70933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Ciljevi učenja</a:t>
            </a:r>
            <a:r>
              <a:rPr lang="en-US" sz="4000" b="1" dirty="0">
                <a:latin typeface="Verdana" panose="020B0604030504040204" pitchFamily="34" charset="0"/>
                <a:ea typeface="Verdana" panose="020B0604030504040204" pitchFamily="34" charset="0"/>
              </a:rPr>
              <a:t>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89F1A997-369D-4C9C-BC38-F8F2CDAA3D16}"/>
              </a:ext>
            </a:extLst>
          </p:cNvPr>
          <p:cNvSpPr txBox="1"/>
          <p:nvPr/>
        </p:nvSpPr>
        <p:spPr>
          <a:xfrm>
            <a:off x="791114" y="2763748"/>
            <a:ext cx="9770720" cy="3600986"/>
          </a:xfrm>
          <a:prstGeom prst="rect">
            <a:avLst/>
          </a:prstGeom>
          <a:noFill/>
        </p:spPr>
        <p:txBody>
          <a:bodyPr wrap="square" rtlCol="0">
            <a:spAutoFit/>
          </a:bodyPr>
          <a:lstStyle/>
          <a:p>
            <a:pPr marL="457200" indent="-457200">
              <a:buFont typeface="Arial" panose="020B0604020202020204" pitchFamily="34" charset="0"/>
              <a:buChar char="•"/>
            </a:pPr>
            <a:r>
              <a:rPr lang="sr-Latn-ME" sz="3500" dirty="0"/>
              <a:t>Ciljevima učenja opisuje se šta polaznik obuke treba da može da pokaže do kraja obuke</a:t>
            </a:r>
            <a:endParaRPr lang="en-GB" sz="3500" dirty="0"/>
          </a:p>
          <a:p>
            <a:pPr marL="457200" indent="-457200">
              <a:buFont typeface="Arial" panose="020B0604020202020204" pitchFamily="34" charset="0"/>
              <a:buChar char="•"/>
            </a:pPr>
            <a:r>
              <a:rPr lang="sr-Latn-ME" sz="3500" dirty="0"/>
              <a:t>Ciljevima učenja pojašnjavaju se namjere – i za predavača i za polaznika obuke</a:t>
            </a:r>
            <a:endParaRPr lang="en-GB" sz="3500" dirty="0"/>
          </a:p>
          <a:p>
            <a:pPr marL="457200" indent="-457200">
              <a:buFont typeface="Arial" panose="020B0604020202020204" pitchFamily="34" charset="0"/>
              <a:buChar char="•"/>
            </a:pPr>
            <a:r>
              <a:rPr lang="sr-Latn-ME" sz="3500" dirty="0"/>
              <a:t>Definišite fokus obuke, izbjegavajući </a:t>
            </a:r>
            <a:r>
              <a:rPr lang="sr-Latn-ME" sz="3500" dirty="0" err="1"/>
              <a:t>pritom</a:t>
            </a:r>
            <a:r>
              <a:rPr lang="sr-Latn-ME" sz="3500" dirty="0"/>
              <a:t> moguće nesporazume</a:t>
            </a:r>
            <a:endParaRPr lang="en-GB" sz="3500" dirty="0"/>
          </a:p>
          <a:p>
            <a:endParaRPr lang="x-es-XL" dirty="0"/>
          </a:p>
        </p:txBody>
      </p:sp>
    </p:spTree>
    <p:extLst>
      <p:ext uri="{BB962C8B-B14F-4D97-AF65-F5344CB8AC3E}">
        <p14:creationId xmlns:p14="http://schemas.microsoft.com/office/powerpoint/2010/main" val="363204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70933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Ciljevi učenja</a:t>
            </a:r>
            <a:r>
              <a:rPr lang="en-US" sz="4000" b="1" dirty="0">
                <a:latin typeface="Verdana" panose="020B0604030504040204" pitchFamily="34" charset="0"/>
                <a:ea typeface="Verdana" panose="020B0604030504040204" pitchFamily="34" charset="0"/>
              </a:rPr>
              <a:t> </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89F1A997-369D-4C9C-BC38-F8F2CDAA3D16}"/>
              </a:ext>
            </a:extLst>
          </p:cNvPr>
          <p:cNvSpPr txBox="1"/>
          <p:nvPr/>
        </p:nvSpPr>
        <p:spPr>
          <a:xfrm>
            <a:off x="791114" y="2763748"/>
            <a:ext cx="9770720" cy="4062651"/>
          </a:xfrm>
          <a:prstGeom prst="rect">
            <a:avLst/>
          </a:prstGeom>
          <a:noFill/>
        </p:spPr>
        <p:txBody>
          <a:bodyPr wrap="square" rtlCol="0">
            <a:spAutoFit/>
          </a:bodyPr>
          <a:lstStyle/>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Formulisanje ciljeva učenja pomaže da se </a:t>
            </a:r>
            <a:r>
              <a:rPr lang="sr-Latn-ME" sz="3000" dirty="0" err="1">
                <a:latin typeface="Verdana" panose="020B0604030504040204" pitchFamily="34" charset="0"/>
                <a:ea typeface="Verdana" panose="020B0604030504040204" pitchFamily="34" charset="0"/>
              </a:rPr>
              <a:t>obezbijedi</a:t>
            </a:r>
            <a:r>
              <a:rPr lang="sr-Latn-ME" sz="3000" dirty="0">
                <a:latin typeface="Verdana" panose="020B0604030504040204" pitchFamily="34" charset="0"/>
                <a:ea typeface="Verdana" panose="020B0604030504040204" pitchFamily="34" charset="0"/>
              </a:rPr>
              <a:t> da je obuka odgovarajuća za potrebe polaznika te obuke, kao i da je ostvariva </a:t>
            </a:r>
          </a:p>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Bez ciljeva učenja, obuka može da bude jednostavno bez fokusa, ili preambiciozna</a:t>
            </a:r>
            <a:r>
              <a:rPr lang="en-GB" sz="3000" dirty="0">
                <a:latin typeface="Verdana" panose="020B0604030504040204" pitchFamily="34" charset="0"/>
                <a:ea typeface="Verdana" panose="020B0604030504040204" pitchFamily="34" charset="0"/>
              </a:rPr>
              <a:t>.</a:t>
            </a:r>
          </a:p>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Omogućiti predavačima i polaznicima da procijene uspješnost obuke</a:t>
            </a:r>
            <a:endParaRPr lang="en-GB" sz="3000" dirty="0">
              <a:latin typeface="Verdana" panose="020B0604030504040204" pitchFamily="34" charset="0"/>
              <a:ea typeface="Verdana" panose="020B0604030504040204" pitchFamily="34" charset="0"/>
            </a:endParaRPr>
          </a:p>
          <a:p>
            <a:endParaRPr lang="x-es-XL" dirty="0"/>
          </a:p>
        </p:txBody>
      </p:sp>
    </p:spTree>
    <p:extLst>
      <p:ext uri="{BB962C8B-B14F-4D97-AF65-F5344CB8AC3E}">
        <p14:creationId xmlns:p14="http://schemas.microsoft.com/office/powerpoint/2010/main" val="23098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709334"/>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3600" b="1" dirty="0">
                <a:latin typeface="Verdana" panose="020B0604030504040204" pitchFamily="34" charset="0"/>
                <a:ea typeface="Verdana" panose="020B0604030504040204" pitchFamily="34" charset="0"/>
              </a:rPr>
              <a:t>Piramida ciljeva učenja</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xmlns="" id="{3397F88D-A0C2-4632-94DD-75FA8A1C863A}"/>
              </a:ext>
            </a:extLst>
          </p:cNvPr>
          <p:cNvPicPr>
            <a:picLocks noChangeAspect="1"/>
          </p:cNvPicPr>
          <p:nvPr/>
        </p:nvPicPr>
        <p:blipFill>
          <a:blip r:embed="rId4"/>
          <a:srcRect/>
          <a:stretch/>
        </p:blipFill>
        <p:spPr>
          <a:xfrm>
            <a:off x="2498986" y="2870922"/>
            <a:ext cx="7194027" cy="3565119"/>
          </a:xfrm>
          <a:prstGeom prst="rect">
            <a:avLst/>
          </a:prstGeom>
        </p:spPr>
      </p:pic>
    </p:spTree>
    <p:extLst>
      <p:ext uri="{BB962C8B-B14F-4D97-AF65-F5344CB8AC3E}">
        <p14:creationId xmlns:p14="http://schemas.microsoft.com/office/powerpoint/2010/main" val="390383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295B116C-3B78-4D8E-A34F-34652535C298}"/>
              </a:ext>
            </a:extLst>
          </p:cNvPr>
          <p:cNvPicPr>
            <a:picLocks noChangeAspect="1"/>
          </p:cNvPicPr>
          <p:nvPr/>
        </p:nvPicPr>
        <p:blipFill>
          <a:blip r:embed="rId4"/>
          <a:srcRect/>
          <a:stretch/>
        </p:blipFill>
        <p:spPr>
          <a:xfrm>
            <a:off x="1325131" y="1486636"/>
            <a:ext cx="9541739" cy="5220266"/>
          </a:xfrm>
          <a:prstGeom prst="rect">
            <a:avLst/>
          </a:prstGeom>
        </p:spPr>
      </p:pic>
    </p:spTree>
    <p:extLst>
      <p:ext uri="{BB962C8B-B14F-4D97-AF65-F5344CB8AC3E}">
        <p14:creationId xmlns:p14="http://schemas.microsoft.com/office/powerpoint/2010/main" val="87750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8502"/>
            <a:ext cx="12192000" cy="138030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13">
            <a:extLst>
              <a:ext uri="{FF2B5EF4-FFF2-40B4-BE49-F238E27FC236}">
                <a16:creationId xmlns:a16="http://schemas.microsoft.com/office/drawing/2014/main" xmlns="" id="{2749AE40-30F2-4A35-9E4E-2EEB30B06CA3}"/>
              </a:ext>
            </a:extLst>
          </p:cNvPr>
          <p:cNvSpPr txBox="1">
            <a:spLocks noChangeArrowheads="1"/>
          </p:cNvSpPr>
          <p:nvPr/>
        </p:nvSpPr>
        <p:spPr bwMode="auto">
          <a:xfrm>
            <a:off x="3288484" y="9376"/>
            <a:ext cx="897785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GB" altLang="en-US" b="1" dirty="0">
                <a:solidFill>
                  <a:schemeClr val="bg1"/>
                </a:solidFill>
                <a:latin typeface="Verdana" panose="020B0604030504040204" pitchFamily="34" charset="0"/>
                <a:ea typeface="Verdana" panose="020B0604030504040204" pitchFamily="34" charset="0"/>
              </a:rPr>
              <a:t>iPROCEEDS-2 </a:t>
            </a:r>
          </a:p>
          <a:p>
            <a:pPr algn="r">
              <a:spcBef>
                <a:spcPct val="0"/>
              </a:spcBef>
              <a:buNone/>
            </a:pPr>
            <a:r>
              <a:rPr lang="sr-Latn-ME" altLang="en-US" sz="1700" dirty="0">
                <a:solidFill>
                  <a:schemeClr val="bg1"/>
                </a:solidFill>
                <a:latin typeface="Verdana" panose="020B0604030504040204" pitchFamily="34" charset="0"/>
                <a:ea typeface="Verdana" panose="020B0604030504040204" pitchFamily="34" charset="0"/>
              </a:rPr>
              <a:t>Projekat Evropske unije i Savjeta Evrope o otkrivanju imovinske koristi stečene izvršenjem krivičnog djela putem interneta i </a:t>
            </a:r>
            <a:r>
              <a:rPr lang="sr-Latn-ME" altLang="en-US" sz="1700" dirty="0" err="1">
                <a:solidFill>
                  <a:schemeClr val="bg1"/>
                </a:solidFill>
                <a:latin typeface="Verdana" panose="020B0604030504040204" pitchFamily="34" charset="0"/>
                <a:ea typeface="Verdana" panose="020B0604030504040204" pitchFamily="34" charset="0"/>
              </a:rPr>
              <a:t>obezbjeđivanju</a:t>
            </a:r>
            <a:r>
              <a:rPr lang="sr-Latn-ME" altLang="en-US" sz="1700" dirty="0">
                <a:solidFill>
                  <a:schemeClr val="bg1"/>
                </a:solidFill>
                <a:latin typeface="Verdana" panose="020B0604030504040204" pitchFamily="34" charset="0"/>
                <a:ea typeface="Verdana" panose="020B0604030504040204" pitchFamily="34" charset="0"/>
              </a:rPr>
              <a:t> elektronskih dokaza</a:t>
            </a:r>
            <a:r>
              <a:rPr lang="en-US" altLang="en-US" sz="1700" dirty="0">
                <a:solidFill>
                  <a:schemeClr val="bg1"/>
                </a:solidFill>
                <a:latin typeface="Verdana" panose="020B0604030504040204" pitchFamily="34" charset="0"/>
                <a:ea typeface="Verdana" panose="020B0604030504040204" pitchFamily="34" charset="0"/>
              </a:rPr>
              <a:t/>
            </a:r>
            <a:br>
              <a:rPr lang="en-US" altLang="en-US" sz="1700" dirty="0">
                <a:solidFill>
                  <a:schemeClr val="bg1"/>
                </a:solidFill>
                <a:latin typeface="Verdana" panose="020B0604030504040204" pitchFamily="34" charset="0"/>
                <a:ea typeface="Verdana" panose="020B0604030504040204" pitchFamily="34" charset="0"/>
              </a:rPr>
            </a:br>
            <a:r>
              <a:rPr lang="sr-Latn-ME" altLang="en-US" sz="1700" dirty="0">
                <a:solidFill>
                  <a:schemeClr val="bg1"/>
                </a:solidFill>
                <a:latin typeface="Verdana" panose="020B0604030504040204" pitchFamily="34" charset="0"/>
                <a:ea typeface="Verdana" panose="020B0604030504040204" pitchFamily="34" charset="0"/>
              </a:rPr>
              <a:t>u Jugoistočnoj Evropi i Turskoj</a:t>
            </a:r>
            <a:endParaRPr lang="en-US" altLang="en-US" sz="1700" dirty="0">
              <a:solidFill>
                <a:schemeClr val="bg1"/>
              </a:solidFill>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xmlns="" id="{E245C1E7-4E8D-4B70-97B6-4F9B2EC64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02"/>
            <a:ext cx="1690871" cy="138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xmlns="" id="{7DA77EA8-594F-4799-B174-80553458FC70}"/>
              </a:ext>
            </a:extLst>
          </p:cNvPr>
          <p:cNvSpPr txBox="1">
            <a:spLocks/>
          </p:cNvSpPr>
          <p:nvPr/>
        </p:nvSpPr>
        <p:spPr>
          <a:xfrm>
            <a:off x="693724" y="1534676"/>
            <a:ext cx="11172927" cy="11615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r-Latn-ME" sz="4000" b="1" dirty="0">
                <a:latin typeface="Verdana" panose="020B0604030504040204" pitchFamily="34" charset="0"/>
                <a:ea typeface="Verdana" panose="020B0604030504040204" pitchFamily="34" charset="0"/>
              </a:rPr>
              <a:t>Nastavni materijali</a:t>
            </a:r>
            <a:endParaRPr lang="x-none" sz="40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xmlns="" id="{89F1A997-369D-4C9C-BC38-F8F2CDAA3D16}"/>
              </a:ext>
            </a:extLst>
          </p:cNvPr>
          <p:cNvSpPr txBox="1"/>
          <p:nvPr/>
        </p:nvSpPr>
        <p:spPr>
          <a:xfrm>
            <a:off x="497156" y="2478254"/>
            <a:ext cx="11491644" cy="4062651"/>
          </a:xfrm>
          <a:prstGeom prst="rect">
            <a:avLst/>
          </a:prstGeom>
          <a:noFill/>
        </p:spPr>
        <p:txBody>
          <a:bodyPr wrap="square" rtlCol="0">
            <a:spAutoFit/>
          </a:bodyPr>
          <a:lstStyle/>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Koliko su relevantni za učenje</a:t>
            </a:r>
            <a:r>
              <a:rPr lang="en-US" sz="3000" dirty="0">
                <a:latin typeface="Verdana" panose="020B0604030504040204" pitchFamily="34" charset="0"/>
                <a:ea typeface="Verdana" panose="020B0604030504040204" pitchFamily="34" charset="0"/>
              </a:rPr>
              <a:t>?</a:t>
            </a:r>
          </a:p>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Napravite podjelu između onih koji su namijenjeni neposrednoj upotrebi i onih koji su za temeljno proučavanje</a:t>
            </a:r>
            <a:endParaRPr lang="en-US" sz="3000"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sr-Latn-ME" sz="3000" dirty="0">
                <a:latin typeface="Verdana" panose="020B0604030504040204" pitchFamily="34" charset="0"/>
                <a:ea typeface="Verdana" panose="020B0604030504040204" pitchFamily="34" charset="0"/>
              </a:rPr>
              <a:t>Papirna ili elektronska forma</a:t>
            </a:r>
            <a:r>
              <a:rPr lang="en-US" sz="3000" dirty="0">
                <a:latin typeface="Verdana" panose="020B0604030504040204" pitchFamily="34" charset="0"/>
                <a:ea typeface="Verdana" panose="020B0604030504040204" pitchFamily="34" charset="0"/>
              </a:rPr>
              <a:t>? </a:t>
            </a:r>
            <a:r>
              <a:rPr lang="sr-Latn-ME" sz="3000" dirty="0">
                <a:latin typeface="Verdana" panose="020B0604030504040204" pitchFamily="34" charset="0"/>
                <a:ea typeface="Verdana" panose="020B0604030504040204" pitchFamily="34" charset="0"/>
              </a:rPr>
              <a:t>„Za“ i „protiv“ za svaku</a:t>
            </a:r>
            <a:r>
              <a:rPr lang="en-US" sz="3000" dirty="0">
                <a:latin typeface="Verdana" panose="020B0604030504040204" pitchFamily="34" charset="0"/>
                <a:ea typeface="Verdana" panose="020B0604030504040204" pitchFamily="34" charset="0"/>
              </a:rPr>
              <a:t>….</a:t>
            </a:r>
          </a:p>
          <a:p>
            <a:pPr marL="457200" indent="-457200">
              <a:buFont typeface="Arial" panose="020B0604020202020204" pitchFamily="34" charset="0"/>
              <a:buChar char="•"/>
            </a:pPr>
            <a:r>
              <a:rPr lang="en-US" sz="3000" dirty="0">
                <a:latin typeface="Verdana" panose="020B0604030504040204" pitchFamily="34" charset="0"/>
                <a:ea typeface="Verdana" panose="020B0604030504040204" pitchFamily="34" charset="0"/>
              </a:rPr>
              <a:t>D</a:t>
            </a:r>
            <a:r>
              <a:rPr lang="sr-Latn-ME" sz="3000" dirty="0">
                <a:latin typeface="Verdana" panose="020B0604030504040204" pitchFamily="34" charset="0"/>
                <a:ea typeface="Verdana" panose="020B0604030504040204" pitchFamily="34" charset="0"/>
              </a:rPr>
              <a:t>a li obuhvataju sve stilove učenja? Nemojte zaboraviti da napravite razliku između novih medija i da iskoristite te nove medije </a:t>
            </a:r>
            <a:r>
              <a:rPr lang="en-US" sz="3000" dirty="0">
                <a:latin typeface="Verdana" panose="020B0604030504040204" pitchFamily="34" charset="0"/>
                <a:ea typeface="Verdana" panose="020B0604030504040204" pitchFamily="34" charset="0"/>
              </a:rPr>
              <a:t>(video, </a:t>
            </a:r>
            <a:r>
              <a:rPr lang="en-US" sz="3000" dirty="0" err="1">
                <a:latin typeface="Verdana" panose="020B0604030504040204" pitchFamily="34" charset="0"/>
                <a:ea typeface="Verdana" panose="020B0604030504040204" pitchFamily="34" charset="0"/>
              </a:rPr>
              <a:t>Youtube</a:t>
            </a:r>
            <a:r>
              <a:rPr lang="en-US" sz="3000" dirty="0">
                <a:latin typeface="Verdana" panose="020B0604030504040204" pitchFamily="34" charset="0"/>
                <a:ea typeface="Verdana" panose="020B0604030504040204" pitchFamily="34" charset="0"/>
              </a:rPr>
              <a:t>, Internet, E-</a:t>
            </a:r>
            <a:r>
              <a:rPr lang="sr-Latn-ME" sz="3000" dirty="0">
                <a:latin typeface="Verdana" panose="020B0604030504040204" pitchFamily="34" charset="0"/>
                <a:ea typeface="Verdana" panose="020B0604030504040204" pitchFamily="34" charset="0"/>
              </a:rPr>
              <a:t>učenje</a:t>
            </a:r>
            <a:r>
              <a:rPr lang="en-US" sz="3000" dirty="0">
                <a:latin typeface="Verdana" panose="020B0604030504040204" pitchFamily="34" charset="0"/>
                <a:ea typeface="Verdana" panose="020B0604030504040204" pitchFamily="34" charset="0"/>
              </a:rPr>
              <a:t>)</a:t>
            </a:r>
          </a:p>
          <a:p>
            <a:endParaRPr lang="x-es-XL" dirty="0"/>
          </a:p>
        </p:txBody>
      </p:sp>
    </p:spTree>
    <p:extLst>
      <p:ext uri="{BB962C8B-B14F-4D97-AF65-F5344CB8AC3E}">
        <p14:creationId xmlns:p14="http://schemas.microsoft.com/office/powerpoint/2010/main" val="2820482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4625</TotalTime>
  <Words>2992</Words>
  <Application>Microsoft Office PowerPoint</Application>
  <PresentationFormat>Widescreen</PresentationFormat>
  <Paragraphs>345</Paragraphs>
  <Slides>44</Slides>
  <Notes>44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Verdana</vt:lpstr>
      <vt:lpstr>Office Theme</vt:lpstr>
      <vt:lpstr>Obuka predavača o predavačkim vještinama za sudije i tužioce koji izvode obuku Savjeta Evrope u pravosuđu o sajber kriminalu i elektronskim dokazima</vt:lpstr>
      <vt:lpstr>Umjetnost učenja i osposobljavanja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EPC-21-11981</cp:lastModifiedBy>
  <cp:revision>147</cp:revision>
  <dcterms:created xsi:type="dcterms:W3CDTF">2012-01-27T12:20:24Z</dcterms:created>
  <dcterms:modified xsi:type="dcterms:W3CDTF">2022-03-28T07:51:43Z</dcterms:modified>
</cp:coreProperties>
</file>