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1"/>
  </p:sldMasterIdLst>
  <p:notesMasterIdLst>
    <p:notesMasterId r:id="rId30"/>
  </p:notesMasterIdLst>
  <p:sldIdLst>
    <p:sldId id="418" r:id="rId2"/>
    <p:sldId id="567" r:id="rId3"/>
    <p:sldId id="568" r:id="rId4"/>
    <p:sldId id="456" r:id="rId5"/>
    <p:sldId id="484" r:id="rId6"/>
    <p:sldId id="1435" r:id="rId7"/>
    <p:sldId id="1436" r:id="rId8"/>
    <p:sldId id="1437" r:id="rId9"/>
    <p:sldId id="1438" r:id="rId10"/>
    <p:sldId id="460" r:id="rId11"/>
    <p:sldId id="461" r:id="rId12"/>
    <p:sldId id="486" r:id="rId13"/>
    <p:sldId id="498" r:id="rId14"/>
    <p:sldId id="501" r:id="rId15"/>
    <p:sldId id="502" r:id="rId16"/>
    <p:sldId id="503" r:id="rId17"/>
    <p:sldId id="507" r:id="rId18"/>
    <p:sldId id="520" r:id="rId19"/>
    <p:sldId id="521" r:id="rId20"/>
    <p:sldId id="537" r:id="rId21"/>
    <p:sldId id="525" r:id="rId22"/>
    <p:sldId id="538" r:id="rId23"/>
    <p:sldId id="263" r:id="rId24"/>
    <p:sldId id="1440" r:id="rId25"/>
    <p:sldId id="1439" r:id="rId26"/>
    <p:sldId id="747" r:id="rId27"/>
    <p:sldId id="748" r:id="rId28"/>
    <p:sldId id="1457"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952" autoAdjust="0"/>
  </p:normalViewPr>
  <p:slideViewPr>
    <p:cSldViewPr snapToGrid="0">
      <p:cViewPr varScale="1">
        <p:scale>
          <a:sx n="87" d="100"/>
          <a:sy n="87" d="100"/>
        </p:scale>
        <p:origin x="22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10/07/2024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en-GB"/>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s.wikipedia.org/wiki/Protocolo_IP" TargetMode="External"/><Relationship Id="rId7" Type="http://schemas.openxmlformats.org/officeDocument/2006/relationships/hyperlink" Target="https://es.wikipedia.org/wiki/Request_for_comment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s.wikipedia.org/wiki/IPv6" TargetMode="External"/><Relationship Id="rId5" Type="http://schemas.openxmlformats.org/officeDocument/2006/relationships/hyperlink" Target="https://es.wikipedia.org/wiki/Protocolo_de_Internet" TargetMode="External"/><Relationship Id="rId4" Type="http://schemas.openxmlformats.org/officeDocument/2006/relationships/hyperlink" Target="https://es.wikipedia.org/wiki/197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session is 90 minutes in length</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a:t>
            </a:fld>
            <a:endParaRPr lang="en-US" altLang="en-US"/>
          </a:p>
        </p:txBody>
      </p:sp>
    </p:spTree>
    <p:extLst>
      <p:ext uri="{BB962C8B-B14F-4D97-AF65-F5344CB8AC3E}">
        <p14:creationId xmlns:p14="http://schemas.microsoft.com/office/powerpoint/2010/main" val="15756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en-US" altLang="en-US"/>
          </a:p>
        </p:txBody>
      </p:sp>
    </p:spTree>
    <p:extLst>
      <p:ext uri="{BB962C8B-B14F-4D97-AF65-F5344CB8AC3E}">
        <p14:creationId xmlns:p14="http://schemas.microsoft.com/office/powerpoint/2010/main" val="2949564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n-US" altLang="en-US"/>
          </a:p>
        </p:txBody>
      </p:sp>
    </p:spTree>
    <p:extLst>
      <p:ext uri="{BB962C8B-B14F-4D97-AF65-F5344CB8AC3E}">
        <p14:creationId xmlns:p14="http://schemas.microsoft.com/office/powerpoint/2010/main" val="234997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n-US" altLang="en-US"/>
          </a:p>
        </p:txBody>
      </p:sp>
    </p:spTree>
    <p:extLst>
      <p:ext uri="{BB962C8B-B14F-4D97-AF65-F5344CB8AC3E}">
        <p14:creationId xmlns:p14="http://schemas.microsoft.com/office/powerpoint/2010/main" val="2774773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 We will come back to this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Ports – idea here has to be not to confuse people which would be very easy. Concept has to be to show that on the ONE pipe coming in or out, there are virtual channels separating data of different types for different applications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Ports 0-1023 – Well Known Ports (allocated by IANA – Internet Assigned Numbers Authority)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Ports 1024 – 49151 – Registered Ports (can be registered with IANA)</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S PGothic" pitchFamily="34" charset="-128"/>
                <a:cs typeface="ＭＳ Ｐゴシック" charset="0"/>
              </a:rPr>
              <a:t>Ports 49153 – 65535 – Free to be used in client programs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n-US" altLang="en-US"/>
          </a:p>
        </p:txBody>
      </p:sp>
    </p:spTree>
    <p:extLst>
      <p:ext uri="{BB962C8B-B14F-4D97-AF65-F5344CB8AC3E}">
        <p14:creationId xmlns:p14="http://schemas.microsoft.com/office/powerpoint/2010/main" val="1731877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could spend days dissecting this – we will do it in one slide!</a:t>
            </a:r>
          </a:p>
          <a:p>
            <a:endParaRPr lang="en-GB" dirty="0"/>
          </a:p>
          <a:p>
            <a:r>
              <a:rPr lang="en-GB" dirty="0"/>
              <a:t>There are other protocols in the suite of protocols! Not important for our level of understanding. TCP &amp; IP work together in Internet communication to ready data for transmission, split it up into packets, address it properly &amp; then route it across the internet – ensuring that it reaches the destination in the way it was sent.</a:t>
            </a:r>
          </a:p>
          <a:p>
            <a:endParaRPr lang="en-GB" dirty="0"/>
          </a:p>
          <a:p>
            <a:r>
              <a:rPr lang="en-GB" dirty="0"/>
              <a:t>Therefore has built in error checking &amp; correcting – analogy would be that a message gets split up into 10 parts – part 1 of 10, part 2 of 10, etc – and is then addressed with an IP address as it’s destination. When it gets tot eh far end, part 6 of 10 has not made it. The protocol will then identify that it has not – and request the resending of the missing part. This is done automatically and in fractions of seconds.</a:t>
            </a:r>
          </a:p>
          <a:p>
            <a:endParaRPr lang="en-GB" dirty="0"/>
          </a:p>
          <a:p>
            <a:r>
              <a:rPr lang="en-GB" dirty="0"/>
              <a:t>Some other protocols don’t do this! UDP (Universal Datagram Protocol) for example will simple break everything up and send it with no error checking. That seems ludicrous – but it is used for applications like video streaming where overheads like checking are cumbersome and the loss of a few packets in a few million are not going to be noticeable </a:t>
            </a:r>
          </a:p>
          <a:p>
            <a:endParaRPr lang="en-GB" dirty="0"/>
          </a:p>
          <a:p>
            <a:r>
              <a:rPr lang="en-GB" dirty="0"/>
              <a:t>The enormity of what is done in the background in an internet transmission is sometimes not clearly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14</a:t>
            </a:fld>
            <a:endParaRPr lang="en-US" altLang="en-US"/>
          </a:p>
        </p:txBody>
      </p:sp>
    </p:spTree>
    <p:extLst>
      <p:ext uri="{BB962C8B-B14F-4D97-AF65-F5344CB8AC3E}">
        <p14:creationId xmlns:p14="http://schemas.microsoft.com/office/powerpoint/2010/main" val="3913116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S PGothic" pitchFamily="34" charset="-128"/>
                <a:cs typeface="ＭＳ Ｐゴシック" charset="0"/>
              </a:rPr>
              <a:t>IPv5</a:t>
            </a:r>
            <a:r>
              <a:rPr lang="en-GB" sz="1200" b="0" i="0" kern="1200">
                <a:solidFill>
                  <a:schemeClr val="tx1"/>
                </a:solidFill>
                <a:effectLst/>
                <a:latin typeface="+mn-lt"/>
                <a:ea typeface="MS PGothic" pitchFamily="34" charset="-128"/>
                <a:cs typeface="ＭＳ Ｐゴシック" charset="0"/>
              </a:rPr>
              <a:t> is version 5 of the </a:t>
            </a:r>
            <a:r>
              <a:rPr lang="en-GB" sz="1200" b="0" i="0" u="none" strike="noStrike" kern="1200">
                <a:solidFill>
                  <a:schemeClr val="tx1"/>
                </a:solidFill>
                <a:effectLst/>
                <a:latin typeface="+mn-lt"/>
                <a:ea typeface="MS PGothic" pitchFamily="34" charset="-128"/>
                <a:cs typeface="ＭＳ Ｐゴシック" charset="0"/>
                <a:hlinkClick r:id="rId3" tooltip="IP protocol"/>
              </a:rPr>
              <a:t>IP Protocol</a:t>
            </a:r>
            <a:r>
              <a:rPr lang="en-GB" sz="1200" b="0" i="0" kern="1200">
                <a:solidFill>
                  <a:schemeClr val="tx1"/>
                </a:solidFill>
                <a:effectLst/>
                <a:latin typeface="+mn-lt"/>
                <a:ea typeface="MS PGothic" pitchFamily="34" charset="-128"/>
                <a:cs typeface="ＭＳ Ｐゴシック" charset="0"/>
              </a:rPr>
              <a:t> ( </a:t>
            </a:r>
            <a:r>
              <a:rPr lang="en-GB" sz="1200" b="0" i="1" kern="1200">
                <a:solidFill>
                  <a:schemeClr val="tx1"/>
                </a:solidFill>
                <a:effectLst/>
                <a:latin typeface="+mn-lt"/>
                <a:ea typeface="MS PGothic" pitchFamily="34" charset="-128"/>
                <a:cs typeface="ＭＳ Ｐゴシック" charset="0"/>
              </a:rPr>
              <a:t>Internet Protocol</a:t>
            </a:r>
            <a:r>
              <a:rPr lang="en-GB" sz="1200" b="0" i="0" kern="1200">
                <a:solidFill>
                  <a:schemeClr val="tx1"/>
                </a:solidFill>
                <a:effectLst/>
                <a:latin typeface="+mn-lt"/>
                <a:ea typeface="MS PGothic" pitchFamily="34" charset="-128"/>
                <a:cs typeface="ＭＳ Ｐゴシック" charset="0"/>
              </a:rPr>
              <a:t> ) defined in </a:t>
            </a:r>
            <a:r>
              <a:rPr lang="en-GB" sz="1200" b="0" i="0" u="none" strike="noStrike" kern="1200">
                <a:solidFill>
                  <a:schemeClr val="tx1"/>
                </a:solidFill>
                <a:effectLst/>
                <a:latin typeface="+mn-lt"/>
                <a:ea typeface="MS PGothic" pitchFamily="34" charset="-128"/>
                <a:cs typeface="ＭＳ Ｐゴシック" charset="0"/>
                <a:hlinkClick r:id="rId4" tooltip="1979"/>
              </a:rPr>
              <a:t>1979</a:t>
            </a:r>
            <a:r>
              <a:rPr lang="en-GB" sz="1200" b="0" i="0" kern="1200">
                <a:solidFill>
                  <a:schemeClr val="tx1"/>
                </a:solidFill>
                <a:effectLst/>
                <a:latin typeface="+mn-lt"/>
                <a:ea typeface="MS PGothic" pitchFamily="34" charset="-128"/>
                <a:cs typeface="ＭＳ Ｐゴシック" charset="0"/>
              </a:rPr>
              <a:t> and which did not transcend beyond the experimental field. It was never used as a version </a:t>
            </a:r>
            <a:r>
              <a:rPr lang="en-GB" sz="1200" b="0" i="0" u="none" strike="noStrike" kern="1200">
                <a:solidFill>
                  <a:schemeClr val="tx1"/>
                </a:solidFill>
                <a:effectLst/>
                <a:latin typeface="+mn-lt"/>
                <a:ea typeface="MS PGothic" pitchFamily="34" charset="-128"/>
                <a:cs typeface="ＭＳ Ｐゴシック" charset="0"/>
                <a:hlinkClick r:id="rId5" tooltip="Internet protocol"/>
              </a:rPr>
              <a:t>of the Internet Protocol</a:t>
            </a:r>
            <a:r>
              <a:rPr lang="en-GB" sz="1200" b="0" i="0" kern="1200">
                <a:solidFill>
                  <a:schemeClr val="tx1"/>
                </a:solidFill>
                <a:effectLst/>
                <a:latin typeface="+mn-lt"/>
                <a:ea typeface="MS PGothic" pitchFamily="34" charset="-128"/>
                <a:cs typeface="ＭＳ Ｐゴシック" charset="0"/>
              </a:rPr>
              <a:t> .</a:t>
            </a:r>
          </a:p>
          <a:p>
            <a:r>
              <a:rPr lang="en-GB" sz="1200" b="0" i="0" kern="1200">
                <a:solidFill>
                  <a:schemeClr val="tx1"/>
                </a:solidFill>
                <a:effectLst/>
                <a:latin typeface="+mn-lt"/>
                <a:ea typeface="MS PGothic" pitchFamily="34" charset="-128"/>
                <a:cs typeface="ＭＳ Ｐゴシック" charset="0"/>
              </a:rPr>
              <a:t>Version number "5" in the IP header was assigned to identify packets that carried an experimental protocol, which was not IP, but ST. ST was never widely used and since version number 5 was already assigned, the new version of the IP protocol had to keep the next identifier, 6 ( </a:t>
            </a:r>
            <a:r>
              <a:rPr lang="en-GB" sz="1200" b="0" i="0" u="none" strike="noStrike" kern="1200">
                <a:solidFill>
                  <a:schemeClr val="tx1"/>
                </a:solidFill>
                <a:effectLst/>
                <a:latin typeface="+mn-lt"/>
                <a:ea typeface="MS PGothic" pitchFamily="34" charset="-128"/>
                <a:cs typeface="ＭＳ Ｐゴシック" charset="0"/>
                <a:hlinkClick r:id="rId6" tooltip="IPv6"/>
              </a:rPr>
              <a:t>IPv6</a:t>
            </a:r>
            <a:r>
              <a:rPr lang="en-GB" sz="1200" b="0" i="0" kern="1200">
                <a:solidFill>
                  <a:schemeClr val="tx1"/>
                </a:solidFill>
                <a:effectLst/>
                <a:latin typeface="+mn-lt"/>
                <a:ea typeface="MS PGothic" pitchFamily="34" charset="-128"/>
                <a:cs typeface="ＭＳ Ｐゴシック" charset="0"/>
              </a:rPr>
              <a:t> ). ST is described in </a:t>
            </a:r>
            <a:r>
              <a:rPr lang="en-GB" sz="1200" b="0" i="0" u="none" strike="noStrike" kern="1200">
                <a:solidFill>
                  <a:schemeClr val="tx1"/>
                </a:solidFill>
                <a:effectLst/>
                <a:latin typeface="+mn-lt"/>
                <a:ea typeface="MS PGothic" pitchFamily="34" charset="-128"/>
                <a:cs typeface="ＭＳ Ｐゴシック" charset="0"/>
                <a:hlinkClick r:id="rId7" tooltip="Request for comments"/>
              </a:rPr>
              <a:t>RFC</a:t>
            </a:r>
            <a:r>
              <a:rPr lang="en-GB" sz="1200" b="0" i="0" kern="1200">
                <a:solidFill>
                  <a:schemeClr val="tx1"/>
                </a:solidFill>
                <a:effectLst/>
                <a:latin typeface="+mn-lt"/>
                <a:ea typeface="MS PGothic" pitchFamily="34" charset="-128"/>
                <a:cs typeface="ＭＳ Ｐゴシック" charset="0"/>
              </a:rPr>
              <a:t> 1819.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en-US" altLang="en-US"/>
          </a:p>
        </p:txBody>
      </p:sp>
    </p:spTree>
    <p:extLst>
      <p:ext uri="{BB962C8B-B14F-4D97-AF65-F5344CB8AC3E}">
        <p14:creationId xmlns:p14="http://schemas.microsoft.com/office/powerpoint/2010/main" val="2143311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Lastly you can have a private network or a public network – and there are addresses reserved for private networks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The intention is not to have the delegates remember the ranges – but to be aware they exist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Times New Roman" pitchFamily="18" charset="0"/>
                <a:ea typeface="MS PGothic" pitchFamily="34" charset="-128"/>
                <a:cs typeface="ＭＳ Ｐゴシック" charset="0"/>
              </a:rPr>
              <a:t>Internet Assigned Numbers Authority (IANA) is the organisation responsible for registering IP address ranges to organisations and Internet Service Providers (ISPs). To allow organisations to freely assign private IP addresses, the Network Information Centre (</a:t>
            </a:r>
            <a:r>
              <a:rPr lang="en-GB" sz="1200" b="0" i="0" kern="1200" dirty="0" err="1">
                <a:solidFill>
                  <a:schemeClr val="tx1"/>
                </a:solidFill>
                <a:effectLst/>
                <a:latin typeface="Times New Roman" pitchFamily="18" charset="0"/>
                <a:ea typeface="MS PGothic" pitchFamily="34" charset="-128"/>
                <a:cs typeface="ＭＳ Ｐゴシック" charset="0"/>
              </a:rPr>
              <a:t>InterNIC</a:t>
            </a:r>
            <a:r>
              <a:rPr lang="en-GB" sz="1200" b="0" i="0" kern="1200" dirty="0">
                <a:solidFill>
                  <a:schemeClr val="tx1"/>
                </a:solidFill>
                <a:effectLst/>
                <a:latin typeface="Times New Roman" pitchFamily="18" charset="0"/>
                <a:ea typeface="MS PGothic" pitchFamily="34" charset="-128"/>
                <a:cs typeface="ＭＳ Ｐゴシック" charset="0"/>
              </a:rPr>
              <a:t>) has reserved certain address blocks for private use.</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en-US" altLang="en-US"/>
          </a:p>
        </p:txBody>
      </p:sp>
    </p:spTree>
    <p:extLst>
      <p:ext uri="{BB962C8B-B14F-4D97-AF65-F5344CB8AC3E}">
        <p14:creationId xmlns:p14="http://schemas.microsoft.com/office/powerpoint/2010/main" val="3179852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you find your internal IP address?</a:t>
            </a:r>
          </a:p>
          <a:p>
            <a:r>
              <a:rPr lang="en-GB" sz="1200" kern="1200" dirty="0">
                <a:solidFill>
                  <a:schemeClr val="tx1"/>
                </a:solidFill>
                <a:latin typeface="+mn-lt"/>
                <a:ea typeface="MS PGothic" pitchFamily="34" charset="-128"/>
                <a:cs typeface="ＭＳ Ｐゴシック" charset="0"/>
              </a:rPr>
              <a:t>From the command prompt, ipconfig /all will get you this type of box – and the IPv4 &amp; IPv6 addresses are shown</a:t>
            </a:r>
          </a:p>
          <a:p>
            <a:r>
              <a:rPr lang="en-GB" sz="1200" kern="1200" dirty="0">
                <a:solidFill>
                  <a:schemeClr val="tx1"/>
                </a:solidFill>
                <a:latin typeface="+mn-lt"/>
                <a:ea typeface="MS PGothic" pitchFamily="34" charset="-128"/>
                <a:cs typeface="ＭＳ Ｐゴシック" charset="0"/>
              </a:rPr>
              <a:t>Trainer can also highlight the subnet mask!</a:t>
            </a:r>
          </a:p>
          <a:p>
            <a:r>
              <a:rPr lang="en-GB" sz="1200" kern="1200" dirty="0">
                <a:solidFill>
                  <a:schemeClr val="tx1"/>
                </a:solidFill>
                <a:latin typeface="+mn-lt"/>
                <a:ea typeface="MS PGothic" pitchFamily="34" charset="-128"/>
                <a:cs typeface="ＭＳ Ｐゴシック" charset="0"/>
              </a:rPr>
              <a:t>And the MAC address – which in this case is on a </a:t>
            </a:r>
            <a:r>
              <a:rPr lang="en-GB" sz="1200" kern="1200" dirty="0" err="1">
                <a:solidFill>
                  <a:schemeClr val="tx1"/>
                </a:solidFill>
                <a:latin typeface="+mn-lt"/>
                <a:ea typeface="MS PGothic" pitchFamily="34" charset="-128"/>
                <a:cs typeface="ＭＳ Ｐゴシック" charset="0"/>
              </a:rPr>
              <a:t>wifi</a:t>
            </a:r>
            <a:r>
              <a:rPr lang="en-GB" sz="1200" kern="1200" dirty="0">
                <a:solidFill>
                  <a:schemeClr val="tx1"/>
                </a:solidFill>
                <a:latin typeface="+mn-lt"/>
                <a:ea typeface="MS PGothic" pitchFamily="34" charset="-128"/>
                <a:cs typeface="ＭＳ Ｐゴシック" charset="0"/>
              </a:rPr>
              <a:t> router (which we mentioned earlier in this section)</a:t>
            </a:r>
          </a:p>
          <a:p>
            <a:r>
              <a:rPr lang="en-GB" sz="1200" kern="1200" dirty="0">
                <a:solidFill>
                  <a:schemeClr val="tx1"/>
                </a:solidFill>
                <a:latin typeface="+mn-lt"/>
                <a:ea typeface="MS PGothic" pitchFamily="34" charset="-128"/>
                <a:cs typeface="ＭＳ Ｐゴシック" charset="0"/>
              </a:rPr>
              <a:t>Much of the content here is out of the scope of this course</a:t>
            </a:r>
          </a:p>
          <a:p>
            <a:endParaRPr lang="en-GB" sz="1200" kern="1200" dirty="0">
              <a:solidFill>
                <a:schemeClr val="tx1"/>
              </a:solidFill>
              <a:latin typeface="+mn-lt"/>
              <a:ea typeface="MS PGothic" pitchFamily="34" charset="-128"/>
              <a:cs typeface="ＭＳ Ｐゴシック" charset="0"/>
            </a:endParaRPr>
          </a:p>
          <a:p>
            <a:r>
              <a:rPr lang="en-GB" sz="1200" kern="1200" dirty="0">
                <a:solidFill>
                  <a:schemeClr val="tx1"/>
                </a:solidFill>
                <a:latin typeface="+mn-lt"/>
                <a:ea typeface="MS PGothic" pitchFamily="34" charset="-128"/>
                <a:cs typeface="ＭＳ Ｐゴシック" charset="0"/>
              </a:rPr>
              <a:t>The trainer could do this by demonstration if they are comfortable in doing so</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en-US" altLang="en-US"/>
          </a:p>
        </p:txBody>
      </p:sp>
    </p:spTree>
    <p:extLst>
      <p:ext uri="{BB962C8B-B14F-4D97-AF65-F5344CB8AC3E}">
        <p14:creationId xmlns:p14="http://schemas.microsoft.com/office/powerpoint/2010/main" val="996679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The worked example shown is for the IP address which we got as a Whatsmyip search 3 slides ago – the one being used by the author of the slide pack.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Builds - Explain when setting scene – this is a </a:t>
            </a:r>
            <a:r>
              <a:rPr lang="en-GB" sz="1200" kern="1200" dirty="0" err="1">
                <a:solidFill>
                  <a:schemeClr val="tx1"/>
                </a:solidFill>
                <a:latin typeface="+mn-lt"/>
                <a:ea typeface="MS PGothic" pitchFamily="34" charset="-128"/>
                <a:cs typeface="ＭＳ Ｐゴシック" charset="0"/>
              </a:rPr>
              <a:t>CentralOps</a:t>
            </a:r>
            <a:r>
              <a:rPr lang="en-GB" sz="1200" kern="1200" dirty="0">
                <a:solidFill>
                  <a:schemeClr val="tx1"/>
                </a:solidFill>
                <a:latin typeface="+mn-lt"/>
                <a:ea typeface="MS PGothic" pitchFamily="34" charset="-128"/>
                <a:cs typeface="ＭＳ Ｐゴシック" charset="0"/>
              </a:rPr>
              <a:t> response – but many other resources available</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Trainer needs to highlight (builds)–</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1 The IP address searched for</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2 The range the IP address falls in – which is all held by the one company – the </a:t>
            </a:r>
            <a:r>
              <a:rPr lang="en-GB" sz="1200" kern="1200" dirty="0" err="1">
                <a:solidFill>
                  <a:schemeClr val="tx1"/>
                </a:solidFill>
                <a:latin typeface="+mn-lt"/>
                <a:ea typeface="MS PGothic" pitchFamily="34" charset="-128"/>
                <a:cs typeface="ＭＳ Ｐゴシック" charset="0"/>
              </a:rPr>
              <a:t>netname</a:t>
            </a:r>
            <a:r>
              <a:rPr lang="en-GB" sz="1200" kern="1200" dirty="0">
                <a:solidFill>
                  <a:schemeClr val="tx1"/>
                </a:solidFill>
                <a:latin typeface="+mn-lt"/>
                <a:ea typeface="MS PGothic" pitchFamily="34" charset="-128"/>
                <a:cs typeface="ＭＳ Ｐゴシック" charset="0"/>
              </a:rPr>
              <a:t> of the company &amp; who issued it to them – RIPE</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3 The company who holds the IP address – and where they are. Also an email – AND A DOMAIN – NOLIMITNET.EU</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4 Some personal information about the registrant of that domain</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This information collectively will answer the investigative question posed – and the answer will have to be sought from the company NO-LIMIT NETWORK using whatever means necessary to comply with jurisdictional requirements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n-US" altLang="en-US"/>
          </a:p>
        </p:txBody>
      </p:sp>
    </p:spTree>
    <p:extLst>
      <p:ext uri="{BB962C8B-B14F-4D97-AF65-F5344CB8AC3E}">
        <p14:creationId xmlns:p14="http://schemas.microsoft.com/office/powerpoint/2010/main" val="4070292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This is an example of having a domain name rather than an IP address. The same type of search can take place using the same internet resources. So where we had an IP address in the previous slide that took up to NO-LIMIT-NET, this is us asking the question the other way round.</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Example continues – we search for the domain NOLIMITNET.EU</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1 GDPR will frustrate us by not returning personal detail</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2 But we will get some technical detail which can be followed up</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3 Along with some information on where the network is based – and contact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en-US" altLang="en-US"/>
          </a:p>
        </p:txBody>
      </p:sp>
    </p:spTree>
    <p:extLst>
      <p:ext uri="{BB962C8B-B14F-4D97-AF65-F5344CB8AC3E}">
        <p14:creationId xmlns:p14="http://schemas.microsoft.com/office/powerpoint/2010/main" val="21096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Session agenda. Delegates should have a copy of it in their possession.</a:t>
            </a:r>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a:t>
            </a:fld>
            <a:endParaRPr lang="en-US"/>
          </a:p>
        </p:txBody>
      </p:sp>
    </p:spTree>
    <p:extLst>
      <p:ext uri="{BB962C8B-B14F-4D97-AF65-F5344CB8AC3E}">
        <p14:creationId xmlns:p14="http://schemas.microsoft.com/office/powerpoint/2010/main" val="1038989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buFont typeface="Arial"/>
              <a:buChar char="•"/>
            </a:pPr>
            <a:r>
              <a:rPr lang="en-GB" sz="1200" kern="1200" dirty="0">
                <a:solidFill>
                  <a:schemeClr val="tx1"/>
                </a:solidFill>
                <a:latin typeface="+mn-lt"/>
                <a:ea typeface="MS PGothic" pitchFamily="34" charset="-128"/>
                <a:cs typeface="ＭＳ Ｐゴシック" charset="0"/>
              </a:rPr>
              <a:t>Web logging will keep - </a:t>
            </a:r>
            <a:r>
              <a:rPr lang="en-GB" sz="1200" dirty="0">
                <a:latin typeface="Calibri" pitchFamily="34" charset="0"/>
                <a:cs typeface="Arial" charset="0"/>
              </a:rPr>
              <a:t>Your identity (IP address) Date and time you accessed, What you looked at, How long you looked at it, how often you looked, Your browser, Your operating system, How you got to the page</a:t>
            </a:r>
          </a:p>
          <a:p>
            <a:pPr eaLnBrk="0" hangingPunct="0">
              <a:buFont typeface="Arial"/>
              <a:buChar char="•"/>
            </a:pPr>
            <a:endParaRPr lang="en-GB" sz="1200" kern="1200" dirty="0">
              <a:solidFill>
                <a:schemeClr val="tx1"/>
              </a:solidFill>
              <a:latin typeface="Calibri" pitchFamily="34" charset="0"/>
              <a:ea typeface="MS PGothic" pitchFamily="34" charset="-128"/>
              <a:cs typeface="Arial" charset="0"/>
            </a:endParaRPr>
          </a:p>
          <a:p>
            <a:pPr eaLnBrk="0" hangingPunct="0">
              <a:buFont typeface="Arial"/>
              <a:buChar char="•"/>
            </a:pPr>
            <a:r>
              <a:rPr lang="en-GB" sz="1200" kern="1200" dirty="0">
                <a:solidFill>
                  <a:schemeClr val="tx1"/>
                </a:solidFill>
                <a:latin typeface="Calibri" pitchFamily="34" charset="0"/>
                <a:ea typeface="MS PGothic" pitchFamily="34" charset="-128"/>
                <a:cs typeface="Arial" charset="0"/>
              </a:rPr>
              <a:t>Investigators need to be aware that this information is kept and can be used for evidence/intelligence or if it is an investigator visiting within an enquiry, can be used against them if they have not fulfilled legal obligations</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en-US" altLang="en-US"/>
          </a:p>
        </p:txBody>
      </p:sp>
    </p:spTree>
    <p:extLst>
      <p:ext uri="{BB962C8B-B14F-4D97-AF65-F5344CB8AC3E}">
        <p14:creationId xmlns:p14="http://schemas.microsoft.com/office/powerpoint/2010/main" val="2494578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S PGothic" pitchFamily="34" charset="-128"/>
                <a:cs typeface="ＭＳ Ｐゴシック" charset="0"/>
              </a:rPr>
              <a:t>Electronic Mail or Email is a method of exchanging digital messages. </a:t>
            </a:r>
          </a:p>
          <a:p>
            <a:r>
              <a:rPr lang="en-GB" sz="1200" kern="1200" dirty="0">
                <a:solidFill>
                  <a:schemeClr val="tx1"/>
                </a:solidFill>
                <a:latin typeface="+mn-lt"/>
                <a:ea typeface="MS PGothic" pitchFamily="34" charset="-128"/>
                <a:cs typeface="ＭＳ Ｐゴシック" charset="0"/>
              </a:rPr>
              <a:t>To the user, </a:t>
            </a:r>
            <a:r>
              <a:rPr lang="en-US" sz="1200" kern="1200" dirty="0">
                <a:solidFill>
                  <a:schemeClr val="tx1"/>
                </a:solidFill>
                <a:latin typeface="+mn-lt"/>
                <a:ea typeface="MS PGothic" pitchFamily="34" charset="-128"/>
                <a:cs typeface="ＭＳ Ｐゴシック" charset="0"/>
              </a:rPr>
              <a:t>It appears that E-mail is passed directly from the sender's machine to the recipient's; however each message typically passes through at least four computers during its lifetime. </a:t>
            </a:r>
          </a:p>
          <a:p>
            <a:pPr lvl="1"/>
            <a:r>
              <a:rPr lang="en-US" sz="1200" kern="1200" dirty="0">
                <a:solidFill>
                  <a:schemeClr val="tx1"/>
                </a:solidFill>
                <a:latin typeface="+mn-lt"/>
                <a:ea typeface="MS PGothic" pitchFamily="34" charset="-128"/>
                <a:cs typeface="+mn-cs"/>
              </a:rPr>
              <a:t>A Message is composed on user’s own computer, then sent to ISP's outgoing SMTP mail server* (Simple Mail Transfer Protocol or SMTP)</a:t>
            </a:r>
            <a:endParaRPr lang="en-GB" sz="1200" kern="1200" dirty="0">
              <a:solidFill>
                <a:schemeClr val="tx1"/>
              </a:solidFill>
              <a:latin typeface="+mn-lt"/>
              <a:ea typeface="MS PGothic" pitchFamily="34" charset="-128"/>
              <a:cs typeface="+mn-cs"/>
            </a:endParaRPr>
          </a:p>
          <a:p>
            <a:pPr lvl="1"/>
            <a:r>
              <a:rPr lang="en-US" sz="1200" kern="1200" dirty="0">
                <a:solidFill>
                  <a:schemeClr val="tx1"/>
                </a:solidFill>
                <a:latin typeface="+mn-lt"/>
                <a:ea typeface="MS PGothic" pitchFamily="34" charset="-128"/>
                <a:cs typeface="+mn-cs"/>
              </a:rPr>
              <a:t>Outgoing ISP forwards e-mail onto recipient’s ISP SMTP mail server*  (SMTP – SMTP)</a:t>
            </a:r>
            <a:endParaRPr lang="en-GB" sz="1200" kern="1200" dirty="0">
              <a:solidFill>
                <a:schemeClr val="tx1"/>
              </a:solidFill>
              <a:latin typeface="+mn-lt"/>
              <a:ea typeface="MS PGothic" pitchFamily="34" charset="-128"/>
              <a:cs typeface="+mn-cs"/>
            </a:endParaRPr>
          </a:p>
          <a:p>
            <a:pPr lvl="1"/>
            <a:r>
              <a:rPr lang="en-US" sz="1200" kern="1200" dirty="0">
                <a:solidFill>
                  <a:schemeClr val="tx1"/>
                </a:solidFill>
                <a:latin typeface="+mn-lt"/>
                <a:ea typeface="MS PGothic" pitchFamily="34" charset="-128"/>
                <a:cs typeface="+mn-cs"/>
              </a:rPr>
              <a:t>Recipient’s mail server finds recipient's incoming mail server (Post Office Protocol or POP3) and delivers message to ‘recipient’s post box’</a:t>
            </a:r>
            <a:endParaRPr lang="en-GB" sz="1200" kern="1200" dirty="0">
              <a:solidFill>
                <a:schemeClr val="tx1"/>
              </a:solidFill>
              <a:latin typeface="+mn-lt"/>
              <a:ea typeface="MS PGothic" pitchFamily="34" charset="-128"/>
              <a:cs typeface="+mn-cs"/>
            </a:endParaRPr>
          </a:p>
          <a:p>
            <a:pPr lvl="1"/>
            <a:r>
              <a:rPr lang="en-US" sz="1200" kern="1200" dirty="0">
                <a:solidFill>
                  <a:schemeClr val="tx1"/>
                </a:solidFill>
                <a:latin typeface="+mn-lt"/>
                <a:ea typeface="MS PGothic" pitchFamily="34" charset="-128"/>
                <a:cs typeface="+mn-cs"/>
              </a:rPr>
              <a:t>Recipient logs onto account and message is retrieved into recipient’s inbox, normally deleting it from the mail server in the process</a:t>
            </a:r>
            <a:endParaRPr lang="en-GB" sz="1200" kern="1200" dirty="0">
              <a:solidFill>
                <a:schemeClr val="tx1"/>
              </a:solidFill>
              <a:latin typeface="+mn-lt"/>
              <a:ea typeface="MS PGothic" pitchFamily="34" charset="-128"/>
              <a:cs typeface="+mn-cs"/>
            </a:endParaRPr>
          </a:p>
          <a:p>
            <a:r>
              <a:rPr lang="en-GB" sz="1200" i="1" kern="1200" dirty="0">
                <a:solidFill>
                  <a:schemeClr val="tx1"/>
                </a:solidFill>
                <a:latin typeface="+mn-lt"/>
                <a:ea typeface="MS PGothic" pitchFamily="34" charset="-128"/>
                <a:cs typeface="ＭＳ Ｐゴシック" charset="0"/>
              </a:rPr>
              <a:t>* Mail server – dedicated computer used to handle mail</a:t>
            </a:r>
            <a:endParaRPr lang="en-GB"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a:p>
            <a:r>
              <a:rPr lang="en-GB" sz="1200" kern="1200" dirty="0">
                <a:solidFill>
                  <a:schemeClr val="tx1"/>
                </a:solidFill>
                <a:latin typeface="+mn-lt"/>
                <a:ea typeface="MS PGothic" pitchFamily="34" charset="-128"/>
                <a:cs typeface="ＭＳ Ｐゴシック" charset="0"/>
              </a:rPr>
              <a:t>This graphic is massively simplified – to aid basic understanding of the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r>
              <a:rPr lang="en-GB" sz="1200" kern="1200" dirty="0">
                <a:solidFill>
                  <a:schemeClr val="tx1"/>
                </a:solidFill>
                <a:latin typeface="+mn-lt"/>
                <a:ea typeface="MS PGothic" pitchFamily="34" charset="-128"/>
                <a:cs typeface="ＭＳ Ｐゴシック" charset="0"/>
              </a:rPr>
              <a:t>E-mail - The traditional Outlook type mail – sent via SMTP – retrieved via POP3 and once downloaded resident on your own machine</a:t>
            </a:r>
          </a:p>
          <a:p>
            <a:r>
              <a:rPr lang="en-GB" sz="1200" kern="1200" dirty="0">
                <a:solidFill>
                  <a:schemeClr val="tx1"/>
                </a:solidFill>
                <a:latin typeface="+mn-lt"/>
                <a:ea typeface="MS PGothic" pitchFamily="34" charset="-128"/>
                <a:cs typeface="ＭＳ Ｐゴシック" charset="0"/>
              </a:rPr>
              <a:t> </a:t>
            </a:r>
          </a:p>
          <a:p>
            <a:r>
              <a:rPr lang="en-GB" sz="1200" kern="1200" dirty="0">
                <a:solidFill>
                  <a:schemeClr val="tx1"/>
                </a:solidFill>
                <a:latin typeface="+mn-lt"/>
                <a:ea typeface="MS PGothic" pitchFamily="34" charset="-128"/>
                <a:cs typeface="ＭＳ Ｐゴシック" charset="0"/>
              </a:rPr>
              <a:t>Web-based mail</a:t>
            </a:r>
            <a:r>
              <a:rPr lang="en-GB" sz="1200" b="1" kern="1200" dirty="0">
                <a:solidFill>
                  <a:schemeClr val="tx1"/>
                </a:solidFill>
                <a:latin typeface="+mn-lt"/>
                <a:ea typeface="MS PGothic" pitchFamily="34" charset="-128"/>
                <a:cs typeface="ＭＳ Ｐゴシック" charset="0"/>
              </a:rPr>
              <a:t> - </a:t>
            </a:r>
            <a:r>
              <a:rPr lang="en-GB" sz="1200" kern="1200" dirty="0">
                <a:solidFill>
                  <a:schemeClr val="tx1"/>
                </a:solidFill>
                <a:latin typeface="+mn-lt"/>
                <a:ea typeface="MS PGothic" pitchFamily="34" charset="-128"/>
                <a:cs typeface="ＭＳ Ｐゴシック" charset="0"/>
              </a:rPr>
              <a:t>POP3 mail; for instance using Outlook – when you log in you normally download all new mail into you inbox resident on your machine; IMAP mail – ‘true’ web-mail – viewed via your machine but still resident on a remote server – can be organised into folders, etc. but only visible when online.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en-US" altLang="en-US"/>
          </a:p>
        </p:txBody>
      </p:sp>
    </p:spTree>
    <p:extLst>
      <p:ext uri="{BB962C8B-B14F-4D97-AF65-F5344CB8AC3E}">
        <p14:creationId xmlns:p14="http://schemas.microsoft.com/office/powerpoint/2010/main" val="178813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The graphics show the content of a mail recovered rom the author’s junk folder – which is a spam/fraudulent email.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S PGothic" pitchFamily="34" charset="-128"/>
                <a:cs typeface="ＭＳ Ｐゴシック" charset="0"/>
              </a:rPr>
              <a:t>A live known example from the trainer’s own mail may assist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n-US" altLang="en-US"/>
          </a:p>
        </p:txBody>
      </p:sp>
    </p:spTree>
    <p:extLst>
      <p:ext uri="{BB962C8B-B14F-4D97-AF65-F5344CB8AC3E}">
        <p14:creationId xmlns:p14="http://schemas.microsoft.com/office/powerpoint/2010/main" val="2990662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24</a:t>
            </a:fld>
            <a:endParaRPr lang="en-US" altLang="en-US"/>
          </a:p>
        </p:txBody>
      </p:sp>
    </p:spTree>
    <p:extLst>
      <p:ext uri="{BB962C8B-B14F-4D97-AF65-F5344CB8AC3E}">
        <p14:creationId xmlns:p14="http://schemas.microsoft.com/office/powerpoint/2010/main" val="1423933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should be used as for a short reminder about topics covered so far.</a:t>
            </a:r>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25</a:t>
            </a:fld>
            <a:endParaRPr lang="en-US"/>
          </a:p>
        </p:txBody>
      </p:sp>
    </p:spTree>
    <p:extLst>
      <p:ext uri="{BB962C8B-B14F-4D97-AF65-F5344CB8AC3E}">
        <p14:creationId xmlns:p14="http://schemas.microsoft.com/office/powerpoint/2010/main" val="2722872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This slide should be used for technical explanation and setup of the exercise.</a:t>
            </a:r>
          </a:p>
          <a:p>
            <a:pPr algn="just"/>
            <a:endParaRPr lang="en-US" dirty="0"/>
          </a:p>
          <a:p>
            <a:pPr algn="just"/>
            <a:r>
              <a:rPr lang="en-US" dirty="0"/>
              <a:t>Case study is envisaged to be a modular one, meaning that different setups of the exercise can be organized. Case study is modular in the way that one, two, four or different number of the groups can work on it, depending on conditions. Every group, when more then one, will get its part of the case story and it will prepare its part of the case report. </a:t>
            </a:r>
          </a:p>
          <a:p>
            <a:pPr algn="just"/>
            <a:endParaRPr lang="en-US" dirty="0"/>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26</a:t>
            </a:fld>
            <a:endParaRPr lang="en-US"/>
          </a:p>
        </p:txBody>
      </p:sp>
    </p:spTree>
    <p:extLst>
      <p:ext uri="{BB962C8B-B14F-4D97-AF65-F5344CB8AC3E}">
        <p14:creationId xmlns:p14="http://schemas.microsoft.com/office/powerpoint/2010/main" val="3808075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27</a:t>
            </a:fld>
            <a:endParaRPr lang="en-US"/>
          </a:p>
        </p:txBody>
      </p:sp>
    </p:spTree>
    <p:extLst>
      <p:ext uri="{BB962C8B-B14F-4D97-AF65-F5344CB8AC3E}">
        <p14:creationId xmlns:p14="http://schemas.microsoft.com/office/powerpoint/2010/main" val="3831681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Session objectives. Delegates should be introduced with what is expected to be achieved by the end of the session.</a:t>
            </a:r>
          </a:p>
          <a:p>
            <a:pPr marL="0" marR="0" lvl="0" indent="0" algn="just" defTabSz="457200" rtl="0" eaLnBrk="0" fontAlgn="base" latinLnBrk="0" hangingPunct="0">
              <a:lnSpc>
                <a:spcPct val="100000"/>
              </a:lnSpc>
              <a:spcBef>
                <a:spcPct val="30000"/>
              </a:spcBef>
              <a:spcAft>
                <a:spcPct val="0"/>
              </a:spcAft>
              <a:buClrTx/>
              <a:buSzTx/>
              <a:buFontTx/>
              <a:buNone/>
              <a:tabLst/>
              <a:defRPr/>
            </a:pPr>
            <a:endParaRPr lang="en-US" dirty="0"/>
          </a:p>
          <a:p>
            <a:pPr algn="just"/>
            <a:endParaRPr lang="en-GB"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a:t>
            </a:fld>
            <a:endParaRPr lang="en-US"/>
          </a:p>
        </p:txBody>
      </p:sp>
    </p:spTree>
    <p:extLst>
      <p:ext uri="{BB962C8B-B14F-4D97-AF65-F5344CB8AC3E}">
        <p14:creationId xmlns:p14="http://schemas.microsoft.com/office/powerpoint/2010/main" val="1511681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a:t>
            </a:fld>
            <a:endParaRPr lang="en-US" altLang="en-US"/>
          </a:p>
        </p:txBody>
      </p:sp>
    </p:spTree>
    <p:extLst>
      <p:ext uri="{BB962C8B-B14F-4D97-AF65-F5344CB8AC3E}">
        <p14:creationId xmlns:p14="http://schemas.microsoft.com/office/powerpoint/2010/main" val="444726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Trainees should identify main facts and key business divisions and decision makers in order to understand the scope and the setup of the business circle in which further case facts are going to be laid-down.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a:t>
            </a:fld>
            <a:endParaRPr lang="en-US" altLang="en-US"/>
          </a:p>
        </p:txBody>
      </p:sp>
    </p:spTree>
    <p:extLst>
      <p:ext uri="{BB962C8B-B14F-4D97-AF65-F5344CB8AC3E}">
        <p14:creationId xmlns:p14="http://schemas.microsoft.com/office/powerpoint/2010/main" val="52090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a:t>
            </a:fld>
            <a:endParaRPr lang="en-US" altLang="en-US"/>
          </a:p>
        </p:txBody>
      </p:sp>
    </p:spTree>
    <p:extLst>
      <p:ext uri="{BB962C8B-B14F-4D97-AF65-F5344CB8AC3E}">
        <p14:creationId xmlns:p14="http://schemas.microsoft.com/office/powerpoint/2010/main" val="30582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a:t>
            </a:fld>
            <a:endParaRPr lang="en-US" altLang="en-US"/>
          </a:p>
        </p:txBody>
      </p:sp>
    </p:spTree>
    <p:extLst>
      <p:ext uri="{BB962C8B-B14F-4D97-AF65-F5344CB8AC3E}">
        <p14:creationId xmlns:p14="http://schemas.microsoft.com/office/powerpoint/2010/main" val="30261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a:t>
            </a:fld>
            <a:endParaRPr lang="en-US" altLang="en-US"/>
          </a:p>
        </p:txBody>
      </p:sp>
    </p:spTree>
    <p:extLst>
      <p:ext uri="{BB962C8B-B14F-4D97-AF65-F5344CB8AC3E}">
        <p14:creationId xmlns:p14="http://schemas.microsoft.com/office/powerpoint/2010/main" val="100649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n-US" altLang="en-US"/>
          </a:p>
        </p:txBody>
      </p:sp>
    </p:spTree>
    <p:extLst>
      <p:ext uri="{BB962C8B-B14F-4D97-AF65-F5344CB8AC3E}">
        <p14:creationId xmlns:p14="http://schemas.microsoft.com/office/powerpoint/2010/main" val="3954231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0630" y="2735035"/>
            <a:ext cx="6229350" cy="1820636"/>
          </a:xfrm>
        </p:spPr>
        <p:txBody>
          <a:bodyPr anchor="b">
            <a:normAutofit/>
          </a:bodyPr>
          <a:lstStyle>
            <a:lvl1pPr algn="ctr">
              <a:defRPr sz="3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30630" y="5216979"/>
            <a:ext cx="3077934" cy="791936"/>
          </a:xfrm>
        </p:spPr>
        <p:txBody>
          <a:bodyP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75219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45028"/>
            <a:ext cx="2949178" cy="1507671"/>
          </a:xfrm>
        </p:spPr>
        <p:txBody>
          <a:bodyPr anchor="b"/>
          <a:lstStyle>
            <a:lvl1pPr>
              <a:defRPr sz="3200" b="1">
                <a:solidFill>
                  <a:srgbClr val="005E8E"/>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045028"/>
            <a:ext cx="4629150" cy="5119008"/>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612570"/>
            <a:ext cx="2949178" cy="35514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F8A3FA-4EB1-4A10-9AFE-2313F8D14348}" type="slidenum">
              <a:rPr lang="en-GB" smtClean="0"/>
              <a:t>‹#›</a:t>
            </a:fld>
            <a:endParaRPr lang="en-GB"/>
          </a:p>
        </p:txBody>
      </p:sp>
    </p:spTree>
    <p:extLst>
      <p:ext uri="{BB962C8B-B14F-4D97-AF65-F5344CB8AC3E}">
        <p14:creationId xmlns:p14="http://schemas.microsoft.com/office/powerpoint/2010/main" val="189142931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63499"/>
            <a:ext cx="7886700" cy="1126670"/>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79863"/>
            <a:ext cx="7886700" cy="3997099"/>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D7EA9C4C-AC6A-490B-A902-7E48F5BEA41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91411929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1623"/>
            <a:ext cx="1971675" cy="5065339"/>
          </a:xfrm>
        </p:spPr>
        <p:txBody>
          <a:bodyPr vert="eaVert">
            <a:normAutofit/>
          </a:bodyPr>
          <a:lstStyle>
            <a:lvl1pPr>
              <a:defRPr sz="4000">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11623"/>
            <a:ext cx="5800725" cy="5065340"/>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CC09C25C-8921-4FF5-B354-D78C972E2AC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33445451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10/07/2024</a:t>
            </a:fld>
            <a:endParaRPr lang="en-GB"/>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a:xfrm>
            <a:off x="7086600" y="6588125"/>
            <a:ext cx="2057400" cy="285810"/>
          </a:xfrm>
          <a:prstGeom prst="rect">
            <a:avLst/>
          </a:prstGeom>
        </p:spPr>
        <p:txBody>
          <a:bodyPr/>
          <a:lstStyle>
            <a:lvl1pPr>
              <a:defRPr/>
            </a:lvl1pPr>
          </a:lstStyle>
          <a:p>
            <a:fld id="{A4A5ECFF-5C9A-42B4-A985-E4790B0921A2}" type="slidenum">
              <a:rPr lang="en-GB" altLang="en-US"/>
              <a:pPr/>
              <a:t>‹#›</a:t>
            </a:fld>
            <a:endParaRPr lang="en-GB" altLang="en-US" dirty="0"/>
          </a:p>
        </p:txBody>
      </p:sp>
    </p:spTree>
    <p:extLst>
      <p:ext uri="{BB962C8B-B14F-4D97-AF65-F5344CB8AC3E}">
        <p14:creationId xmlns:p14="http://schemas.microsoft.com/office/powerpoint/2010/main" val="2422626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11" name="Picture 2" descr="Asking questions | TeachingEnglish | British Council | BBC">
            <a:extLst>
              <a:ext uri="{FF2B5EF4-FFF2-40B4-BE49-F238E27FC236}">
                <a16:creationId xmlns:a16="http://schemas.microsoft.com/office/drawing/2014/main"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081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9DE959-8F66-48C8-9B75-7129AEC57E19}"/>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4134530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117303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Slide Number Placeholder 4">
            <a:extLst>
              <a:ext uri="{FF2B5EF4-FFF2-40B4-BE49-F238E27FC236}">
                <a16:creationId xmlns:a16="http://schemas.microsoft.com/office/drawing/2014/main"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baseline="0" dirty="0">
                <a:solidFill>
                  <a:srgbClr val="FFFFFF"/>
                </a:solidFill>
                <a:latin typeface="Verdana" panose="020B0604030504040204" pitchFamily="34" charset="0"/>
              </a:rPr>
              <a:t>www.coe.int/cybercrime			</a:t>
            </a:r>
          </a:p>
        </p:txBody>
      </p:sp>
      <p:sp>
        <p:nvSpPr>
          <p:cNvPr id="15" name="Text Placeholder 11">
            <a:extLst>
              <a:ext uri="{FF2B5EF4-FFF2-40B4-BE49-F238E27FC236}">
                <a16:creationId xmlns:a16="http://schemas.microsoft.com/office/drawing/2014/main"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20A8AF00-8302-4EB6-B590-39BD369534E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952001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9F79EE9D-52D5-4B6B-99C5-F7B7EF500FFC}"/>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05584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845480"/>
          </a:xfrm>
        </p:spPr>
        <p:txBody>
          <a:bodyPr anchor="b">
            <a:normAutofit/>
          </a:bodyPr>
          <a:lstStyle>
            <a:lvl1pPr algn="ctr">
              <a:defRPr sz="4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261756"/>
            <a:ext cx="6858000" cy="996043"/>
          </a:xfrm>
        </p:spPr>
        <p:txBody>
          <a:bodyPr/>
          <a:lstStyle>
            <a:lvl1pPr marL="0" indent="0" algn="ctr">
              <a:buNone/>
              <a:defRPr sz="2400" b="1" i="1">
                <a:solidFill>
                  <a:srgbClr val="005E8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0A38B994-6D08-4BA4-AE2D-186DFD1EE049}"/>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400216086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D8D75C77-33AE-4D9D-81BB-E8443987728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9336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3D9741-60F0-480D-8B47-D9BDE25B27A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9F9D650-1009-46ED-8222-4EE43ED14297}"/>
              </a:ext>
            </a:extLst>
          </p:cNvPr>
          <p:cNvSpPr>
            <a:spLocks noGrp="1"/>
          </p:cNvSpPr>
          <p:nvPr>
            <p:ph type="sldNum" sz="quarter" idx="10"/>
          </p:nvPr>
        </p:nvSpPr>
        <p:spPr>
          <a:xfrm>
            <a:off x="7086600" y="6588125"/>
            <a:ext cx="2057400" cy="285810"/>
          </a:xfrm>
          <a:prstGeom prst="rect">
            <a:avLst/>
          </a:prstGeom>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5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64303"/>
            <a:ext cx="7886700" cy="10096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2253343"/>
            <a:ext cx="7886700" cy="3923620"/>
          </a:xfrm>
        </p:spPr>
        <p:txBody>
          <a:bodyPr/>
          <a:lstStyle>
            <a:lvl1pPr>
              <a:defRPr sz="2400" b="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77590138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257579"/>
          </a:xfrm>
        </p:spPr>
        <p:txBody>
          <a:bodyPr anchor="b">
            <a:normAutofit/>
          </a:bodyPr>
          <a:lstStyle>
            <a:lvl1pPr>
              <a:defRPr sz="45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110754"/>
            <a:ext cx="7886700" cy="2978898"/>
          </a:xfrm>
          <a:solidFill>
            <a:srgbClr val="005E8E"/>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48AE3919-D0EC-4ACD-A757-9B1CCECADEE4}"/>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4704273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2114549"/>
            <a:ext cx="3886200" cy="4062413"/>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14549"/>
            <a:ext cx="3886200" cy="4062414"/>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D8427B9-7570-4D50-9A1B-571BB5D3B2A7}"/>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413704424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944221"/>
            <a:ext cx="7886700" cy="10223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7459" y="1966573"/>
            <a:ext cx="3868340"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73829"/>
            <a:ext cx="3868340" cy="3315834"/>
          </a:xfrm>
        </p:spPr>
        <p:txBody>
          <a:bodyPr/>
          <a:lstStyle>
            <a:lvl1pPr>
              <a:lnSpc>
                <a:spcPct val="100000"/>
              </a:lnSpc>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7959" y="1966573"/>
            <a:ext cx="3887391"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73827"/>
            <a:ext cx="3887391" cy="3315835"/>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5768BDF-CF8C-4E6A-B64D-4BAED37CF42E}"/>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390068875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941"/>
            <a:ext cx="7886700" cy="1325563"/>
          </a:xfrm>
        </p:spPr>
        <p:txBody>
          <a:bodyPr>
            <a:normAutofit/>
          </a:bodyPr>
          <a:lstStyle>
            <a:lvl1pPr>
              <a:defRPr sz="4000" b="1">
                <a:solidFill>
                  <a:srgbClr val="005E8E"/>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09BEDAF7-EDB4-4016-918B-530B329B1011}"/>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32879413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7CAF8D5-8C09-46D3-AF32-2EB2FE3A7DEF}"/>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2570104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459" y="1048871"/>
            <a:ext cx="2949178" cy="1375922"/>
          </a:xfrm>
        </p:spPr>
        <p:txBody>
          <a:bodyPr anchor="b"/>
          <a:lstStyle>
            <a:lvl1pPr>
              <a:defRPr sz="32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1048871"/>
            <a:ext cx="4629150" cy="5090672"/>
          </a:xfrm>
        </p:spPr>
        <p:txBody>
          <a:bodyPr/>
          <a:lstStyle>
            <a:lvl1pPr>
              <a:defRPr sz="2400"/>
            </a:lvl1pPr>
            <a:lvl2pPr>
              <a:defRPr sz="24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82471"/>
            <a:ext cx="2949178" cy="355707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EA9B1BD2-9498-4D9E-A752-27AD4491298C}"/>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79530715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45142"/>
            <a:ext cx="7886700" cy="10776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212521"/>
            <a:ext cx="7886700" cy="39644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E324CDE4-C7C6-433A-8DD4-DA42A6990985}"/>
              </a:ext>
            </a:extLst>
          </p:cNvPr>
          <p:cNvSpPr>
            <a:spLocks noGrp="1"/>
          </p:cNvSpPr>
          <p:nvPr>
            <p:ph type="sldNum" sz="quarter" idx="4"/>
          </p:nvPr>
        </p:nvSpPr>
        <p:spPr>
          <a:xfrm>
            <a:off x="3543300" y="6356351"/>
            <a:ext cx="2057400" cy="365125"/>
          </a:xfrm>
          <a:prstGeom prst="rect">
            <a:avLst/>
          </a:prstGeom>
        </p:spPr>
        <p:txBody>
          <a:bodyPr/>
          <a:lstStyle>
            <a:lvl1pPr algn="ctr">
              <a:defRPr>
                <a:solidFill>
                  <a:schemeClr val="bg1"/>
                </a:solidFill>
              </a:defRPr>
            </a:lvl1pPr>
          </a:lstStyle>
          <a:p>
            <a:fld id="{DCF8A3FA-4EB1-4A10-9AFE-2313F8D14348}" type="slidenum">
              <a:rPr lang="en-GB" smtClean="0"/>
              <a:pPr/>
              <a:t>‹#›</a:t>
            </a:fld>
            <a:endParaRPr lang="en-GB" dirty="0"/>
          </a:p>
        </p:txBody>
      </p:sp>
      <p:sp>
        <p:nvSpPr>
          <p:cNvPr id="6" name="Rectangle 5">
            <a:extLst>
              <a:ext uri="{FF2B5EF4-FFF2-40B4-BE49-F238E27FC236}">
                <a16:creationId xmlns:a16="http://schemas.microsoft.com/office/drawing/2014/main" id="{B29BCFBB-A989-4600-ABA9-57E4110709F2}"/>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7" name="Picture 4">
            <a:extLst>
              <a:ext uri="{FF2B5EF4-FFF2-40B4-BE49-F238E27FC236}">
                <a16:creationId xmlns:a16="http://schemas.microsoft.com/office/drawing/2014/main" id="{D5B46783-4A6E-4C85-A5EA-81CABE8B1971}"/>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FC144D2F-5D24-4EFA-A4F5-6179AF48B1D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dirty="0"/>
          </a:p>
        </p:txBody>
      </p:sp>
      <p:sp>
        <p:nvSpPr>
          <p:cNvPr id="9" name="Rectangle 11">
            <a:extLst>
              <a:ext uri="{FF2B5EF4-FFF2-40B4-BE49-F238E27FC236}">
                <a16:creationId xmlns:a16="http://schemas.microsoft.com/office/drawing/2014/main" id="{196035E5-9901-4544-9B6A-8F903D041F8F}"/>
              </a:ext>
            </a:extLst>
          </p:cNvPr>
          <p:cNvSpPr>
            <a:spLocks noChangeArrowheads="1"/>
          </p:cNvSpPr>
          <p:nvPr userDrawn="1"/>
        </p:nvSpPr>
        <p:spPr bwMode="auto">
          <a:xfrm>
            <a:off x="-60382" y="6596936"/>
            <a:ext cx="32176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900" b="1" i="0" baseline="0" dirty="0">
                <a:solidFill>
                  <a:srgbClr val="FFFFFF"/>
                </a:solidFill>
                <a:latin typeface="Verdana" panose="020B0604030504040204" pitchFamily="34" charset="0"/>
                <a:ea typeface="Verdana" panose="020B0604030504040204" pitchFamily="34" charset="0"/>
              </a:rPr>
              <a:t>www.coe.int/cybercrime			</a:t>
            </a:r>
          </a:p>
        </p:txBody>
      </p:sp>
      <p:sp>
        <p:nvSpPr>
          <p:cNvPr id="10" name="Slide Number Placeholder 4">
            <a:extLst>
              <a:ext uri="{FF2B5EF4-FFF2-40B4-BE49-F238E27FC236}">
                <a16:creationId xmlns:a16="http://schemas.microsoft.com/office/drawing/2014/main" id="{8C19F166-9A6C-45AD-B013-F7B6EAB697F2}"/>
              </a:ext>
            </a:extLst>
          </p:cNvPr>
          <p:cNvSpPr txBox="1">
            <a:spLocks/>
          </p:cNvSpPr>
          <p:nvPr userDrawn="1"/>
        </p:nvSpPr>
        <p:spPr>
          <a:xfrm>
            <a:off x="7086600" y="6588125"/>
            <a:ext cx="2057400" cy="28581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49C04F3A-82BD-4011-AADB-1F79FD7DF4BC}" type="slidenum">
              <a:rPr lang="en-GB" sz="900" b="1" smtClean="0">
                <a:solidFill>
                  <a:schemeClr val="bg1"/>
                </a:solidFill>
                <a:latin typeface="Verdana" panose="020B0604030504040204" pitchFamily="34" charset="0"/>
                <a:ea typeface="Verdana" panose="020B0604030504040204" pitchFamily="34" charset="0"/>
              </a:rPr>
              <a:pPr algn="r"/>
              <a:t>‹#›</a:t>
            </a:fld>
            <a:endParaRPr lang="en-GB" sz="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7888011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76" r:id="rId15"/>
    <p:sldLayoutId id="2147483662" r:id="rId16"/>
    <p:sldLayoutId id="2147483672" r:id="rId17"/>
    <p:sldLayoutId id="2147483663" r:id="rId18"/>
    <p:sldLayoutId id="2147483664" r:id="rId19"/>
    <p:sldLayoutId id="2147483665" r:id="rId20"/>
    <p:sldLayoutId id="2147483666" r:id="rId21"/>
    <p:sldLayoutId id="2147483671" r:id="rId22"/>
    <p:sldLayoutId id="2147483681" r:id="rId23"/>
  </p:sldLayoutIdLst>
  <p:hf hdr="0" ftr="0" dt="0"/>
  <p:txStyles>
    <p:title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88135" y="5170939"/>
            <a:ext cx="327201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n-US" sz="1600" b="1" dirty="0">
                <a:latin typeface="+mn-lt"/>
              </a:rPr>
              <a:t>Session 7</a:t>
            </a:r>
          </a:p>
          <a:p>
            <a:pPr algn="ctr">
              <a:buNone/>
            </a:pPr>
            <a:r>
              <a:rPr lang="en-US" sz="1400" b="1" dirty="0"/>
              <a:t>2.1.7 Introduction to the Investigation Exercise Case Study and Mock Trial </a:t>
            </a:r>
            <a:endParaRPr lang="en-US" sz="1600" dirty="0"/>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231355" y="2896221"/>
            <a:ext cx="60923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a:buNone/>
            </a:pPr>
            <a:r>
              <a:rPr lang="en-US" b="1" dirty="0"/>
              <a:t>Advanced Cybercrime and Electronic Evidence Training Course for Prosecutors and Judges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reen Shot 2017-05-30 at 21.29.56.png">
            <a:extLst>
              <a:ext uri="{FF2B5EF4-FFF2-40B4-BE49-F238E27FC236}">
                <a16:creationId xmlns:a16="http://schemas.microsoft.com/office/drawing/2014/main" id="{30A85C27-394A-4855-BA0A-56E9B0CCD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80" y="1574030"/>
            <a:ext cx="2572680" cy="1848697"/>
          </a:xfrm>
          <a:prstGeom prst="rect">
            <a:avLst/>
          </a:prstGeom>
        </p:spPr>
      </p:pic>
      <p:pic>
        <p:nvPicPr>
          <p:cNvPr id="3" name="Picture 2" descr="Screen Shot 2017-05-30 at 21.33.03.png">
            <a:extLst>
              <a:ext uri="{FF2B5EF4-FFF2-40B4-BE49-F238E27FC236}">
                <a16:creationId xmlns:a16="http://schemas.microsoft.com/office/drawing/2014/main" id="{F54D875E-4B9B-4133-A9BA-0D62D169A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481" y="1383566"/>
            <a:ext cx="2102952" cy="1499522"/>
          </a:xfrm>
          <a:prstGeom prst="rect">
            <a:avLst/>
          </a:prstGeom>
        </p:spPr>
      </p:pic>
      <p:pic>
        <p:nvPicPr>
          <p:cNvPr id="4" name="Picture 3" descr="Screen Shot 2017-05-30 at 21.35.39.png">
            <a:extLst>
              <a:ext uri="{FF2B5EF4-FFF2-40B4-BE49-F238E27FC236}">
                <a16:creationId xmlns:a16="http://schemas.microsoft.com/office/drawing/2014/main" id="{CEB2603D-1C71-444F-BCB7-5B4907EA0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371" y="1553705"/>
            <a:ext cx="1881017" cy="1848698"/>
          </a:xfrm>
          <a:prstGeom prst="rect">
            <a:avLst/>
          </a:prstGeom>
        </p:spPr>
      </p:pic>
      <p:pic>
        <p:nvPicPr>
          <p:cNvPr id="5" name="Picture 4" descr="Screen Shot 2017-05-30 at 21.37.00.png">
            <a:extLst>
              <a:ext uri="{FF2B5EF4-FFF2-40B4-BE49-F238E27FC236}">
                <a16:creationId xmlns:a16="http://schemas.microsoft.com/office/drawing/2014/main" id="{50763114-69A2-4D01-9876-A14B7DE80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498" y="4272360"/>
            <a:ext cx="2445817" cy="1706899"/>
          </a:xfrm>
          <a:prstGeom prst="rect">
            <a:avLst/>
          </a:prstGeom>
        </p:spPr>
      </p:pic>
      <p:pic>
        <p:nvPicPr>
          <p:cNvPr id="6" name="Picture 5" descr="Screen Shot 2017-05-30 at 21.37.29.png">
            <a:extLst>
              <a:ext uri="{FF2B5EF4-FFF2-40B4-BE49-F238E27FC236}">
                <a16:creationId xmlns:a16="http://schemas.microsoft.com/office/drawing/2014/main" id="{D5EE4B2E-C0AA-4167-8086-4B802C1ED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8568" y="3331228"/>
            <a:ext cx="1572957" cy="3033022"/>
          </a:xfrm>
          <a:prstGeom prst="rect">
            <a:avLst/>
          </a:prstGeom>
        </p:spPr>
      </p:pic>
      <p:pic>
        <p:nvPicPr>
          <p:cNvPr id="7" name="Picture 6" descr="Screen Shot 2017-05-30 at 21.38.07.png">
            <a:extLst>
              <a:ext uri="{FF2B5EF4-FFF2-40B4-BE49-F238E27FC236}">
                <a16:creationId xmlns:a16="http://schemas.microsoft.com/office/drawing/2014/main" id="{A1E716B6-396C-401B-B633-50134CD1D6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2778" y="3331228"/>
            <a:ext cx="970744" cy="2343356"/>
          </a:xfrm>
          <a:prstGeom prst="rect">
            <a:avLst/>
          </a:prstGeom>
        </p:spPr>
      </p:pic>
      <p:pic>
        <p:nvPicPr>
          <p:cNvPr id="8" name="Picture 7" descr="Screen Shot 2017-05-30 at 21.38.34.png">
            <a:extLst>
              <a:ext uri="{FF2B5EF4-FFF2-40B4-BE49-F238E27FC236}">
                <a16:creationId xmlns:a16="http://schemas.microsoft.com/office/drawing/2014/main" id="{B4AF08FE-43C5-4BE6-9787-309332E069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2855" y="4263578"/>
            <a:ext cx="2034048" cy="1411006"/>
          </a:xfrm>
          <a:prstGeom prst="rect">
            <a:avLst/>
          </a:prstGeom>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Tree>
    <p:extLst>
      <p:ext uri="{BB962C8B-B14F-4D97-AF65-F5344CB8AC3E}">
        <p14:creationId xmlns:p14="http://schemas.microsoft.com/office/powerpoint/2010/main" val="2164723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14" name="Content Placeholder 13">
            <a:extLst>
              <a:ext uri="{FF2B5EF4-FFF2-40B4-BE49-F238E27FC236}">
                <a16:creationId xmlns:a16="http://schemas.microsoft.com/office/drawing/2014/main" id="{77FF4E35-B421-410B-8887-876DD806FF8C}"/>
              </a:ext>
            </a:extLst>
          </p:cNvPr>
          <p:cNvSpPr>
            <a:spLocks noGrp="1"/>
          </p:cNvSpPr>
          <p:nvPr>
            <p:ph idx="4294967295"/>
          </p:nvPr>
        </p:nvSpPr>
        <p:spPr>
          <a:xfrm>
            <a:off x="914400" y="1320800"/>
            <a:ext cx="8229600" cy="4856163"/>
          </a:xfrm>
          <a:prstGeom prst="rect">
            <a:avLst/>
          </a:prstGeom>
          <a:ln/>
        </p:spPr>
        <p:txBody>
          <a:bodyPr/>
          <a:lstStyle/>
          <a:p>
            <a:r>
              <a:rPr lang="en-GB" dirty="0"/>
              <a:t>Hardware</a:t>
            </a:r>
          </a:p>
          <a:p>
            <a:r>
              <a:rPr lang="en-GB" dirty="0"/>
              <a:t>Software</a:t>
            </a:r>
          </a:p>
        </p:txBody>
      </p:sp>
      <p:pic>
        <p:nvPicPr>
          <p:cNvPr id="15" name="Picture 14" descr="Screen Shot 2017-05-30 at 21.52.09.png">
            <a:extLst>
              <a:ext uri="{FF2B5EF4-FFF2-40B4-BE49-F238E27FC236}">
                <a16:creationId xmlns:a16="http://schemas.microsoft.com/office/drawing/2014/main" id="{AC320B7D-DC07-4E98-ABEF-867AB4948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834" y="2680686"/>
            <a:ext cx="7058332" cy="2885158"/>
          </a:xfrm>
          <a:prstGeom prst="rect">
            <a:avLst/>
          </a:prstGeom>
          <a:ln>
            <a:solidFill>
              <a:srgbClr val="5B9BD5"/>
            </a:solidFill>
          </a:ln>
        </p:spPr>
      </p:pic>
    </p:spTree>
    <p:extLst>
      <p:ext uri="{BB962C8B-B14F-4D97-AF65-F5344CB8AC3E}">
        <p14:creationId xmlns:p14="http://schemas.microsoft.com/office/powerpoint/2010/main" val="1249757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b="1" dirty="0">
                <a:solidFill>
                  <a:srgbClr val="FFFFFF"/>
                </a:solidFill>
                <a:latin typeface="Verdana" charset="0"/>
                <a:cs typeface="Verdana" charset="0"/>
              </a:rPr>
              <a:t>www.coe.int/cybercrime</a:t>
            </a:r>
            <a:endParaRPr lang="en-GB" sz="1200" dirty="0"/>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24" name="Bild 3">
            <a:extLst>
              <a:ext uri="{FF2B5EF4-FFF2-40B4-BE49-F238E27FC236}">
                <a16:creationId xmlns:a16="http://schemas.microsoft.com/office/drawing/2014/main" id="{67BDD526-2B88-43EE-AECC-24837441788B}"/>
              </a:ext>
            </a:extLst>
          </p:cNvPr>
          <p:cNvPicPr>
            <a:picLocks noChangeAspect="1"/>
          </p:cNvPicPr>
          <p:nvPr/>
        </p:nvPicPr>
        <p:blipFill>
          <a:blip r:embed="rId3"/>
          <a:stretch>
            <a:fillRect/>
          </a:stretch>
        </p:blipFill>
        <p:spPr>
          <a:xfrm>
            <a:off x="0" y="1265191"/>
            <a:ext cx="9144000" cy="5116137"/>
          </a:xfrm>
          <a:prstGeom prst="rect">
            <a:avLst/>
          </a:prstGeom>
        </p:spPr>
      </p:pic>
    </p:spTree>
    <p:extLst>
      <p:ext uri="{BB962C8B-B14F-4D97-AF65-F5344CB8AC3E}">
        <p14:creationId xmlns:p14="http://schemas.microsoft.com/office/powerpoint/2010/main" val="1193386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a:p>
            <a:pPr algn="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70000"/>
            <a:ext cx="8461375" cy="5183188"/>
          </a:xfrm>
        </p:spPr>
        <p:txBody>
          <a:bodyPr/>
          <a:lstStyle/>
          <a:p>
            <a:pPr marL="0" indent="0">
              <a:buNone/>
            </a:pPr>
            <a:r>
              <a:rPr lang="en-GB" dirty="0"/>
              <a:t>Network terminology</a:t>
            </a:r>
          </a:p>
          <a:p>
            <a:r>
              <a:rPr lang="en-GB" sz="2400" b="1" dirty="0">
                <a:solidFill>
                  <a:srgbClr val="0070C0"/>
                </a:solidFill>
              </a:rPr>
              <a:t>IP Address </a:t>
            </a:r>
            <a:r>
              <a:rPr lang="en-GB" sz="2400" dirty="0"/>
              <a:t>– unique identifier on a network *</a:t>
            </a:r>
          </a:p>
          <a:p>
            <a:r>
              <a:rPr lang="en-GB" sz="2400" b="1" dirty="0">
                <a:solidFill>
                  <a:srgbClr val="0070C0"/>
                </a:solidFill>
              </a:rPr>
              <a:t>Port</a:t>
            </a:r>
            <a:r>
              <a:rPr lang="en-GB" sz="2400" dirty="0"/>
              <a:t> – an endpoint for network communication</a:t>
            </a:r>
          </a:p>
          <a:p>
            <a:pPr lvl="1"/>
            <a:r>
              <a:rPr lang="en-GB" sz="2000" dirty="0"/>
              <a:t>Are virtual – don’t actually exist (65,536 of them)</a:t>
            </a:r>
          </a:p>
          <a:p>
            <a:pPr lvl="1"/>
            <a:r>
              <a:rPr lang="en-GB" sz="2000" dirty="0"/>
              <a:t>Allow different applications on the same computer to utilise network resources – e.g. </a:t>
            </a:r>
          </a:p>
          <a:p>
            <a:pPr lvl="2"/>
            <a:r>
              <a:rPr lang="en-GB" sz="1800" dirty="0"/>
              <a:t>Web browsing (HTTP)		Port 80</a:t>
            </a:r>
          </a:p>
          <a:p>
            <a:pPr lvl="2"/>
            <a:r>
              <a:rPr lang="en-GB" sz="1800" dirty="0"/>
              <a:t>Secure web browsing (HTTPS)	Port 443</a:t>
            </a:r>
          </a:p>
          <a:p>
            <a:pPr lvl="2"/>
            <a:r>
              <a:rPr lang="en-GB" sz="1800" dirty="0"/>
              <a:t>Simple mail (SMTP)		Port 25</a:t>
            </a:r>
          </a:p>
          <a:p>
            <a:r>
              <a:rPr lang="en-GB" sz="2400" dirty="0"/>
              <a:t>TCP </a:t>
            </a:r>
            <a:r>
              <a:rPr lang="en-GB" sz="2400" b="1" dirty="0">
                <a:solidFill>
                  <a:srgbClr val="0070C0"/>
                </a:solidFill>
              </a:rPr>
              <a:t>‘Socket’ </a:t>
            </a:r>
            <a:r>
              <a:rPr lang="en-GB" sz="2400" dirty="0"/>
              <a:t>– combination of IP address plus port</a:t>
            </a:r>
          </a:p>
        </p:txBody>
      </p:sp>
    </p:spTree>
    <p:extLst>
      <p:ext uri="{BB962C8B-B14F-4D97-AF65-F5344CB8AC3E}">
        <p14:creationId xmlns:p14="http://schemas.microsoft.com/office/powerpoint/2010/main" val="34723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89050"/>
            <a:ext cx="8642350" cy="5183188"/>
          </a:xfrm>
        </p:spPr>
        <p:txBody>
          <a:bodyPr/>
          <a:lstStyle/>
          <a:p>
            <a:pPr algn="just"/>
            <a:r>
              <a:rPr lang="en-GB" b="1" dirty="0">
                <a:solidFill>
                  <a:srgbClr val="0070C0"/>
                </a:solidFill>
              </a:rPr>
              <a:t>TCP – Transmission Control Protocol</a:t>
            </a:r>
          </a:p>
          <a:p>
            <a:pPr algn="just"/>
            <a:r>
              <a:rPr lang="en-GB" b="1" dirty="0">
                <a:solidFill>
                  <a:srgbClr val="0070C0"/>
                </a:solidFill>
              </a:rPr>
              <a:t>IP – Internet Protocol</a:t>
            </a:r>
          </a:p>
          <a:p>
            <a:pPr lvl="1" algn="just"/>
            <a:r>
              <a:rPr lang="en-GB" dirty="0"/>
              <a:t>There are others!</a:t>
            </a:r>
          </a:p>
          <a:p>
            <a:pPr algn="just"/>
            <a:r>
              <a:rPr lang="en-GB" dirty="0"/>
              <a:t>Together they specify how data is exchanged on a network providing the end-to-end communication, making them reliable</a:t>
            </a:r>
          </a:p>
          <a:p>
            <a:pPr algn="just"/>
            <a:r>
              <a:rPr lang="en-GB" b="1" dirty="0">
                <a:solidFill>
                  <a:srgbClr val="0070C0"/>
                </a:solidFill>
              </a:rPr>
              <a:t>TCP</a:t>
            </a:r>
            <a:r>
              <a:rPr lang="en-GB" dirty="0"/>
              <a:t> – creates channels, manages assembly &amp; disassembly of </a:t>
            </a:r>
            <a:r>
              <a:rPr lang="en-GB" b="1" dirty="0">
                <a:solidFill>
                  <a:srgbClr val="0070C0"/>
                </a:solidFill>
              </a:rPr>
              <a:t>packets </a:t>
            </a:r>
            <a:r>
              <a:rPr lang="en-GB" dirty="0"/>
              <a:t>at each end</a:t>
            </a:r>
          </a:p>
          <a:p>
            <a:pPr algn="just"/>
            <a:r>
              <a:rPr lang="en-GB" b="1" dirty="0">
                <a:solidFill>
                  <a:srgbClr val="0070C0"/>
                </a:solidFill>
              </a:rPr>
              <a:t>IP</a:t>
            </a:r>
            <a:r>
              <a:rPr lang="en-GB" dirty="0"/>
              <a:t> – defines how to address &amp; route each </a:t>
            </a:r>
            <a:r>
              <a:rPr lang="en-GB" b="1" dirty="0">
                <a:solidFill>
                  <a:srgbClr val="0070C0"/>
                </a:solidFill>
              </a:rPr>
              <a:t>packet</a:t>
            </a:r>
          </a:p>
        </p:txBody>
      </p:sp>
    </p:spTree>
    <p:extLst>
      <p:ext uri="{BB962C8B-B14F-4D97-AF65-F5344CB8AC3E}">
        <p14:creationId xmlns:p14="http://schemas.microsoft.com/office/powerpoint/2010/main" val="3603535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60475"/>
            <a:ext cx="8642350" cy="5183188"/>
          </a:xfrm>
        </p:spPr>
        <p:txBody>
          <a:bodyPr/>
          <a:lstStyle/>
          <a:p>
            <a:r>
              <a:rPr lang="en-GB" dirty="0"/>
              <a:t>Every computer in a network has to have a unique ID to send &amp; receive data – an IP address</a:t>
            </a:r>
          </a:p>
          <a:p>
            <a:pPr marL="0" indent="0" algn="ctr">
              <a:buNone/>
            </a:pPr>
            <a:r>
              <a:rPr lang="en-GB" b="1" dirty="0">
                <a:solidFill>
                  <a:srgbClr val="0070C0"/>
                </a:solidFill>
              </a:rPr>
              <a:t>IPv4 addresses</a:t>
            </a:r>
          </a:p>
          <a:p>
            <a:pPr marL="0" indent="0" algn="ctr">
              <a:buNone/>
            </a:pPr>
            <a:r>
              <a:rPr lang="en-GB" b="1" dirty="0">
                <a:solidFill>
                  <a:srgbClr val="FF0000"/>
                </a:solidFill>
              </a:rPr>
              <a:t>213.43.112.45</a:t>
            </a:r>
          </a:p>
          <a:p>
            <a:pPr marL="0" indent="0" algn="ctr">
              <a:buNone/>
            </a:pPr>
            <a:r>
              <a:rPr lang="en-GB" b="1" dirty="0">
                <a:solidFill>
                  <a:srgbClr val="0070C0"/>
                </a:solidFill>
              </a:rPr>
              <a:t>IPv6 addresses</a:t>
            </a:r>
          </a:p>
          <a:p>
            <a:pPr marL="0" indent="0" algn="ctr">
              <a:buNone/>
            </a:pPr>
            <a:r>
              <a:rPr lang="is-IS" b="1" dirty="0">
                <a:solidFill>
                  <a:srgbClr val="FF0000"/>
                </a:solidFill>
              </a:rPr>
              <a:t>2600:1403:0002:029c:0000:0000:0000:2add</a:t>
            </a:r>
          </a:p>
          <a:p>
            <a:pPr marL="0" indent="0" algn="ctr">
              <a:buNone/>
            </a:pPr>
            <a:endParaRPr lang="en-GB" dirty="0"/>
          </a:p>
          <a:p>
            <a:r>
              <a:rPr lang="en-GB" dirty="0"/>
              <a:t>IPv4 are running out – IPv6 are becoming more common as a result</a:t>
            </a:r>
          </a:p>
        </p:txBody>
      </p:sp>
    </p:spTree>
    <p:extLst>
      <p:ext uri="{BB962C8B-B14F-4D97-AF65-F5344CB8AC3E}">
        <p14:creationId xmlns:p14="http://schemas.microsoft.com/office/powerpoint/2010/main" val="363380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70000"/>
            <a:ext cx="8642350" cy="5183188"/>
          </a:xfrm>
        </p:spPr>
        <p:txBody>
          <a:bodyPr/>
          <a:lstStyle/>
          <a:p>
            <a:r>
              <a:rPr lang="en-GB" dirty="0"/>
              <a:t>Private v Public addresses</a:t>
            </a:r>
          </a:p>
          <a:p>
            <a:pPr lvl="1"/>
            <a:r>
              <a:rPr lang="en-GB" dirty="0"/>
              <a:t>Public IP addresses – used across the internet</a:t>
            </a:r>
          </a:p>
          <a:p>
            <a:pPr lvl="1"/>
            <a:r>
              <a:rPr lang="en-GB" dirty="0"/>
              <a:t>Private IP addresses – used in private networks</a:t>
            </a:r>
          </a:p>
          <a:p>
            <a:pPr lvl="1"/>
            <a:r>
              <a:rPr lang="en-GB" dirty="0"/>
              <a:t>There are certain IP address ranges that are ‘private’</a:t>
            </a:r>
          </a:p>
        </p:txBody>
      </p:sp>
      <p:pic>
        <p:nvPicPr>
          <p:cNvPr id="7" name="Picture 6">
            <a:extLst>
              <a:ext uri="{FF2B5EF4-FFF2-40B4-BE49-F238E27FC236}">
                <a16:creationId xmlns:a16="http://schemas.microsoft.com/office/drawing/2014/main" id="{BF30EB99-9E19-471C-8DBA-9821EAE9FDCE}"/>
              </a:ext>
            </a:extLst>
          </p:cNvPr>
          <p:cNvPicPr>
            <a:picLocks noChangeAspect="1"/>
          </p:cNvPicPr>
          <p:nvPr/>
        </p:nvPicPr>
        <p:blipFill>
          <a:blip r:embed="rId3"/>
          <a:stretch>
            <a:fillRect/>
          </a:stretch>
        </p:blipFill>
        <p:spPr>
          <a:xfrm>
            <a:off x="1286371" y="3861669"/>
            <a:ext cx="6571257" cy="1992575"/>
          </a:xfrm>
          <a:prstGeom prst="rect">
            <a:avLst/>
          </a:prstGeom>
          <a:ln>
            <a:solidFill>
              <a:srgbClr val="0070C0"/>
            </a:solidFill>
          </a:ln>
        </p:spPr>
      </p:pic>
    </p:spTree>
    <p:extLst>
      <p:ext uri="{BB962C8B-B14F-4D97-AF65-F5344CB8AC3E}">
        <p14:creationId xmlns:p14="http://schemas.microsoft.com/office/powerpoint/2010/main" val="6151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268413"/>
            <a:ext cx="8642350" cy="1654175"/>
          </a:xfrm>
        </p:spPr>
        <p:txBody>
          <a:bodyPr/>
          <a:lstStyle/>
          <a:p>
            <a:r>
              <a:rPr lang="en-GB" dirty="0"/>
              <a:t>Command prompt  &gt; ipconfig /all</a:t>
            </a:r>
            <a:endParaRPr lang="en-GB" b="1" dirty="0"/>
          </a:p>
        </p:txBody>
      </p:sp>
      <p:pic>
        <p:nvPicPr>
          <p:cNvPr id="3" name="Picture 2">
            <a:extLst>
              <a:ext uri="{FF2B5EF4-FFF2-40B4-BE49-F238E27FC236}">
                <a16:creationId xmlns:a16="http://schemas.microsoft.com/office/drawing/2014/main" id="{0EA8CA3E-FBAC-46FE-831B-7D5D3D72F9DF}"/>
              </a:ext>
            </a:extLst>
          </p:cNvPr>
          <p:cNvPicPr>
            <a:picLocks noChangeAspect="1"/>
          </p:cNvPicPr>
          <p:nvPr/>
        </p:nvPicPr>
        <p:blipFill>
          <a:blip r:embed="rId3"/>
          <a:stretch>
            <a:fillRect/>
          </a:stretch>
        </p:blipFill>
        <p:spPr>
          <a:xfrm>
            <a:off x="107504" y="1836795"/>
            <a:ext cx="8892480" cy="4473517"/>
          </a:xfrm>
          <a:prstGeom prst="rect">
            <a:avLst/>
          </a:prstGeom>
        </p:spPr>
      </p:pic>
      <p:sp>
        <p:nvSpPr>
          <p:cNvPr id="4" name="Rectangle 3">
            <a:extLst>
              <a:ext uri="{FF2B5EF4-FFF2-40B4-BE49-F238E27FC236}">
                <a16:creationId xmlns:a16="http://schemas.microsoft.com/office/drawing/2014/main" id="{CDA97717-835D-4AF8-9241-2596FC92DECE}"/>
              </a:ext>
            </a:extLst>
          </p:cNvPr>
          <p:cNvSpPr/>
          <p:nvPr/>
        </p:nvSpPr>
        <p:spPr>
          <a:xfrm>
            <a:off x="4211960" y="3501008"/>
            <a:ext cx="4536504" cy="576064"/>
          </a:xfrm>
          <a:prstGeom prst="rect">
            <a:avLst/>
          </a:prstGeom>
          <a:noFill/>
          <a:ln w="57150" cap="flat" cmpd="sng" algn="ctr">
            <a:noFill/>
            <a:prstDash val="solid"/>
            <a:miter lim="800000"/>
          </a:ln>
          <a:effectLst/>
          <a:extLst>
            <a:ext uri="{91240B29-F687-4F45-9708-019B960494DF}">
              <a14:hiddenLine xmlns:a14="http://schemas.microsoft.com/office/drawing/2010/main" w="5715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21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pic>
        <p:nvPicPr>
          <p:cNvPr id="4" name="Content Placeholder 3">
            <a:extLst>
              <a:ext uri="{FF2B5EF4-FFF2-40B4-BE49-F238E27FC236}">
                <a16:creationId xmlns:a16="http://schemas.microsoft.com/office/drawing/2014/main" id="{31CE546A-0738-4037-A84C-6EBD77217D0E}"/>
              </a:ext>
            </a:extLst>
          </p:cNvPr>
          <p:cNvPicPr>
            <a:picLocks noGrp="1" noChangeAspect="1"/>
          </p:cNvPicPr>
          <p:nvPr>
            <p:ph idx="4294967295"/>
          </p:nvPr>
        </p:nvPicPr>
        <p:blipFill>
          <a:blip r:embed="rId3"/>
          <a:stretch>
            <a:fillRect/>
          </a:stretch>
        </p:blipFill>
        <p:spPr>
          <a:xfrm>
            <a:off x="4895850" y="1287463"/>
            <a:ext cx="4248150" cy="5072062"/>
          </a:xfrm>
          <a:prstGeom prst="rect">
            <a:avLst/>
          </a:prstGeom>
          <a:ln>
            <a:solidFill>
              <a:srgbClr val="0070C0"/>
            </a:solidFill>
          </a:ln>
        </p:spPr>
      </p:pic>
      <p:sp>
        <p:nvSpPr>
          <p:cNvPr id="5" name="Rectangle 4">
            <a:extLst>
              <a:ext uri="{FF2B5EF4-FFF2-40B4-BE49-F238E27FC236}">
                <a16:creationId xmlns:a16="http://schemas.microsoft.com/office/drawing/2014/main" id="{898D11F3-E180-43C1-8750-F7457ED067D1}"/>
              </a:ext>
            </a:extLst>
          </p:cNvPr>
          <p:cNvSpPr/>
          <p:nvPr/>
        </p:nvSpPr>
        <p:spPr>
          <a:xfrm>
            <a:off x="3837864" y="1456860"/>
            <a:ext cx="936104" cy="144016"/>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16BF418-6DD9-48EB-B0AE-8F4E213EC122}"/>
              </a:ext>
            </a:extLst>
          </p:cNvPr>
          <p:cNvPicPr>
            <a:picLocks noChangeAspect="1"/>
          </p:cNvPicPr>
          <p:nvPr/>
        </p:nvPicPr>
        <p:blipFill>
          <a:blip r:embed="rId4"/>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id="{762F54C6-DB6E-4F9A-950F-25967D36C222}"/>
              </a:ext>
            </a:extLst>
          </p:cNvPr>
          <p:cNvSpPr/>
          <p:nvPr/>
        </p:nvSpPr>
        <p:spPr>
          <a:xfrm>
            <a:off x="3311562" y="2043682"/>
            <a:ext cx="1548470" cy="432048"/>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52FCBE4-2165-4FA1-9203-4575286293C8}"/>
              </a:ext>
            </a:extLst>
          </p:cNvPr>
          <p:cNvSpPr/>
          <p:nvPr/>
        </p:nvSpPr>
        <p:spPr>
          <a:xfrm>
            <a:off x="3323496" y="3306048"/>
            <a:ext cx="2760672" cy="876358"/>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3D7BF3-F0B8-498F-831E-2AA153905930}"/>
              </a:ext>
            </a:extLst>
          </p:cNvPr>
          <p:cNvSpPr/>
          <p:nvPr/>
        </p:nvSpPr>
        <p:spPr>
          <a:xfrm>
            <a:off x="3323496" y="5194491"/>
            <a:ext cx="2760672" cy="699266"/>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9704686-CC69-4465-9AE8-5419A27D750C}"/>
              </a:ext>
            </a:extLst>
          </p:cNvPr>
          <p:cNvSpPr txBox="1"/>
          <p:nvPr/>
        </p:nvSpPr>
        <p:spPr>
          <a:xfrm>
            <a:off x="6876256" y="1344202"/>
            <a:ext cx="2159794" cy="369332"/>
          </a:xfrm>
          <a:prstGeom prst="rect">
            <a:avLst/>
          </a:prstGeom>
          <a:noFill/>
          <a:ln/>
        </p:spPr>
        <p:txBody>
          <a:bodyPr wrap="square" rtlCol="0">
            <a:spAutoFit/>
          </a:bodyPr>
          <a:lstStyle/>
          <a:p>
            <a:r>
              <a:rPr lang="en-GB" b="1" dirty="0">
                <a:solidFill>
                  <a:srgbClr val="FF0000"/>
                </a:solidFill>
              </a:rPr>
              <a:t>IP Address searched</a:t>
            </a:r>
          </a:p>
        </p:txBody>
      </p:sp>
      <p:sp>
        <p:nvSpPr>
          <p:cNvPr id="16" name="TextBox 15">
            <a:extLst>
              <a:ext uri="{FF2B5EF4-FFF2-40B4-BE49-F238E27FC236}">
                <a16:creationId xmlns:a16="http://schemas.microsoft.com/office/drawing/2014/main" id="{253BFFA5-CA98-4DC5-ACC6-B44037FC6834}"/>
              </a:ext>
            </a:extLst>
          </p:cNvPr>
          <p:cNvSpPr txBox="1"/>
          <p:nvPr/>
        </p:nvSpPr>
        <p:spPr>
          <a:xfrm>
            <a:off x="6872019" y="2037504"/>
            <a:ext cx="2159794" cy="1200329"/>
          </a:xfrm>
          <a:prstGeom prst="rect">
            <a:avLst/>
          </a:prstGeom>
          <a:noFill/>
          <a:ln/>
        </p:spPr>
        <p:txBody>
          <a:bodyPr wrap="square" rtlCol="0">
            <a:spAutoFit/>
          </a:bodyPr>
          <a:lstStyle/>
          <a:p>
            <a:r>
              <a:rPr lang="en-GB" b="1" dirty="0">
                <a:solidFill>
                  <a:srgbClr val="FF0000"/>
                </a:solidFill>
              </a:rPr>
              <a:t>IP Address range the address comes from &amp; some company information</a:t>
            </a:r>
          </a:p>
        </p:txBody>
      </p:sp>
      <p:sp>
        <p:nvSpPr>
          <p:cNvPr id="17" name="TextBox 16">
            <a:extLst>
              <a:ext uri="{FF2B5EF4-FFF2-40B4-BE49-F238E27FC236}">
                <a16:creationId xmlns:a16="http://schemas.microsoft.com/office/drawing/2014/main" id="{7A5FA977-B2BA-4A06-A786-E53636014E0F}"/>
              </a:ext>
            </a:extLst>
          </p:cNvPr>
          <p:cNvSpPr txBox="1"/>
          <p:nvPr/>
        </p:nvSpPr>
        <p:spPr>
          <a:xfrm>
            <a:off x="6876822" y="3305171"/>
            <a:ext cx="2159794" cy="1477328"/>
          </a:xfrm>
          <a:prstGeom prst="rect">
            <a:avLst/>
          </a:prstGeom>
          <a:noFill/>
          <a:ln/>
        </p:spPr>
        <p:txBody>
          <a:bodyPr wrap="square" rtlCol="0">
            <a:spAutoFit/>
          </a:bodyPr>
          <a:lstStyle/>
          <a:p>
            <a:r>
              <a:rPr lang="en-GB" b="1" dirty="0">
                <a:solidFill>
                  <a:srgbClr val="FF0000"/>
                </a:solidFill>
              </a:rPr>
              <a:t>Company who holds the IP address, where they are &amp; an email – with a domain name</a:t>
            </a:r>
          </a:p>
        </p:txBody>
      </p:sp>
      <p:sp>
        <p:nvSpPr>
          <p:cNvPr id="19" name="TextBox 18">
            <a:extLst>
              <a:ext uri="{FF2B5EF4-FFF2-40B4-BE49-F238E27FC236}">
                <a16:creationId xmlns:a16="http://schemas.microsoft.com/office/drawing/2014/main" id="{447A299A-BC06-41F5-BB12-1C9206E114B7}"/>
              </a:ext>
            </a:extLst>
          </p:cNvPr>
          <p:cNvSpPr txBox="1"/>
          <p:nvPr/>
        </p:nvSpPr>
        <p:spPr>
          <a:xfrm>
            <a:off x="6872019" y="5206313"/>
            <a:ext cx="2159794" cy="923330"/>
          </a:xfrm>
          <a:prstGeom prst="rect">
            <a:avLst/>
          </a:prstGeom>
          <a:noFill/>
          <a:ln/>
        </p:spPr>
        <p:txBody>
          <a:bodyPr wrap="square" rtlCol="0">
            <a:spAutoFit/>
          </a:bodyPr>
          <a:lstStyle/>
          <a:p>
            <a:r>
              <a:rPr lang="en-GB" b="1" dirty="0">
                <a:solidFill>
                  <a:srgbClr val="FF0000"/>
                </a:solidFill>
              </a:rPr>
              <a:t>Some personal information about the registrant</a:t>
            </a:r>
          </a:p>
        </p:txBody>
      </p:sp>
      <p:sp>
        <p:nvSpPr>
          <p:cNvPr id="20" name="Arrow: Right 19">
            <a:extLst>
              <a:ext uri="{FF2B5EF4-FFF2-40B4-BE49-F238E27FC236}">
                <a16:creationId xmlns:a16="http://schemas.microsoft.com/office/drawing/2014/main" id="{06CC90E1-2FB5-4208-9394-33FF5351BB47}"/>
              </a:ext>
            </a:extLst>
          </p:cNvPr>
          <p:cNvSpPr/>
          <p:nvPr/>
        </p:nvSpPr>
        <p:spPr>
          <a:xfrm rot="10800000">
            <a:off x="5935915" y="1456860"/>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426969DC-4662-4F19-A4D1-09E47C39F079}"/>
              </a:ext>
            </a:extLst>
          </p:cNvPr>
          <p:cNvSpPr/>
          <p:nvPr/>
        </p:nvSpPr>
        <p:spPr>
          <a:xfrm rot="10800000">
            <a:off x="5935915" y="2147568"/>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5D488F93-A312-4AFC-A777-06DC946F4CE5}"/>
              </a:ext>
            </a:extLst>
          </p:cNvPr>
          <p:cNvSpPr/>
          <p:nvPr/>
        </p:nvSpPr>
        <p:spPr>
          <a:xfrm rot="10800000">
            <a:off x="5935915" y="3785826"/>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48A67827-805B-4C30-8DD7-B77CE568AE2D}"/>
              </a:ext>
            </a:extLst>
          </p:cNvPr>
          <p:cNvSpPr/>
          <p:nvPr/>
        </p:nvSpPr>
        <p:spPr>
          <a:xfrm rot="10800000">
            <a:off x="5935915" y="5494791"/>
            <a:ext cx="9361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DF6D6B50-5E9A-4654-9FB8-C486B01B5692}"/>
              </a:ext>
            </a:extLst>
          </p:cNvPr>
          <p:cNvSpPr txBox="1"/>
          <p:nvPr/>
        </p:nvSpPr>
        <p:spPr>
          <a:xfrm>
            <a:off x="1588" y="1713534"/>
            <a:ext cx="2475265" cy="3785652"/>
          </a:xfrm>
          <a:prstGeom prst="rect">
            <a:avLst/>
          </a:prstGeom>
          <a:noFill/>
          <a:ln/>
          <a:extLst>
            <a:ext uri="{909E8E84-426E-40DD-AFC4-6F175D3DCCD1}">
              <a14:hiddenFill xmlns:a14="http://schemas.microsoft.com/office/drawing/2010/main">
                <a:solidFill>
                  <a:srgbClr val="F08A34"/>
                </a:solidFill>
              </a14:hiddenFill>
            </a:ext>
          </a:extLst>
        </p:spPr>
        <p:txBody>
          <a:bodyPr wrap="square" rtlCol="0">
            <a:spAutoFit/>
          </a:bodyPr>
          <a:lstStyle/>
          <a:p>
            <a:r>
              <a:rPr lang="en-GB" sz="2400" b="1" dirty="0">
                <a:solidFill>
                  <a:schemeClr val="bg1"/>
                </a:solidFill>
                <a:latin typeface="+mj-lt"/>
              </a:rPr>
              <a:t>Investigative question?</a:t>
            </a:r>
          </a:p>
          <a:p>
            <a:endParaRPr lang="en-GB" sz="2400" dirty="0">
              <a:solidFill>
                <a:schemeClr val="bg1"/>
              </a:solidFill>
              <a:latin typeface="+mj-lt"/>
            </a:endParaRPr>
          </a:p>
          <a:p>
            <a:r>
              <a:rPr lang="en-GB" sz="2400" dirty="0">
                <a:solidFill>
                  <a:schemeClr val="bg1"/>
                </a:solidFill>
                <a:latin typeface="+mj-lt"/>
              </a:rPr>
              <a:t>Who had the use of the IP address 45.14.250.74 at a specific time on a specific date (taking time zones into account)?</a:t>
            </a:r>
          </a:p>
        </p:txBody>
      </p:sp>
    </p:spTree>
    <p:extLst>
      <p:ext uri="{BB962C8B-B14F-4D97-AF65-F5344CB8AC3E}">
        <p14:creationId xmlns:p14="http://schemas.microsoft.com/office/powerpoint/2010/main" val="375764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nodePh="1">
                                  <p:stCondLst>
                                    <p:cond delay="0"/>
                                  </p:stCondLst>
                                  <p:endCondLst>
                                    <p:cond evt="begin" delay="0">
                                      <p:tn val="27"/>
                                    </p:cond>
                                  </p:end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nodePh="1">
                                  <p:stCondLst>
                                    <p:cond delay="0"/>
                                  </p:stCondLst>
                                  <p:endCondLst>
                                    <p:cond evt="begin" delay="0">
                                      <p:tn val="35"/>
                                    </p:cond>
                                  </p:end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8" grpId="0"/>
      <p:bldP spid="16" grpId="0"/>
      <p:bldP spid="17" grpId="0"/>
      <p:bldP spid="19" grpId="0"/>
      <p:bldP spid="20" grpId="0" animBg="1"/>
      <p:bldP spid="21" grpId="0" animBg="1"/>
      <p:bldP spid="22"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6FF48-E68E-433E-A17C-A2D4F2B622F9}"/>
              </a:ext>
            </a:extLst>
          </p:cNvPr>
          <p:cNvPicPr>
            <a:picLocks noChangeAspect="1"/>
          </p:cNvPicPr>
          <p:nvPr/>
        </p:nvPicPr>
        <p:blipFill>
          <a:blip r:embed="rId3"/>
          <a:stretch>
            <a:fillRect/>
          </a:stretch>
        </p:blipFill>
        <p:spPr>
          <a:xfrm>
            <a:off x="4418804" y="1271699"/>
            <a:ext cx="4635910" cy="4382480"/>
          </a:xfrm>
          <a:prstGeom prst="rect">
            <a:avLst/>
          </a:prstGeom>
          <a:ln>
            <a:solidFill>
              <a:srgbClr val="0070C0"/>
            </a:solidFill>
          </a:ln>
        </p:spPr>
      </p:pic>
      <p:pic>
        <p:nvPicPr>
          <p:cNvPr id="3" name="Content Placeholder 2">
            <a:extLst>
              <a:ext uri="{FF2B5EF4-FFF2-40B4-BE49-F238E27FC236}">
                <a16:creationId xmlns:a16="http://schemas.microsoft.com/office/drawing/2014/main" id="{A7972C05-8ACF-475F-82C3-7C398B754C6A}"/>
              </a:ext>
            </a:extLst>
          </p:cNvPr>
          <p:cNvPicPr>
            <a:picLocks noGrp="1" noChangeAspect="1"/>
          </p:cNvPicPr>
          <p:nvPr>
            <p:ph idx="4294967295"/>
          </p:nvPr>
        </p:nvPicPr>
        <p:blipFill>
          <a:blip r:embed="rId4"/>
          <a:stretch>
            <a:fillRect/>
          </a:stretch>
        </p:blipFill>
        <p:spPr>
          <a:xfrm>
            <a:off x="0" y="1271588"/>
            <a:ext cx="4178300" cy="4751387"/>
          </a:xfrm>
          <a:prstGeom prst="rect">
            <a:avLst/>
          </a:prstGeom>
          <a:ln>
            <a:solidFill>
              <a:srgbClr val="0070C0"/>
            </a:solidFill>
          </a:ln>
        </p:spPr>
      </p:pic>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5" name="Rectangle 4">
            <a:extLst>
              <a:ext uri="{FF2B5EF4-FFF2-40B4-BE49-F238E27FC236}">
                <a16:creationId xmlns:a16="http://schemas.microsoft.com/office/drawing/2014/main" id="{898D11F3-E180-43C1-8750-F7457ED067D1}"/>
              </a:ext>
            </a:extLst>
          </p:cNvPr>
          <p:cNvSpPr/>
          <p:nvPr/>
        </p:nvSpPr>
        <p:spPr>
          <a:xfrm>
            <a:off x="99694" y="2329701"/>
            <a:ext cx="3781202" cy="528438"/>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16BF418-6DD9-48EB-B0AE-8F4E213EC122}"/>
              </a:ext>
            </a:extLst>
          </p:cNvPr>
          <p:cNvPicPr>
            <a:picLocks noChangeAspect="1"/>
          </p:cNvPicPr>
          <p:nvPr/>
        </p:nvPicPr>
        <p:blipFill>
          <a:blip r:embed="rId5"/>
          <a:stretch>
            <a:fillRect/>
          </a:stretch>
        </p:blipFill>
        <p:spPr>
          <a:xfrm>
            <a:off x="69850" y="6173147"/>
            <a:ext cx="2667000" cy="371475"/>
          </a:xfrm>
          <a:prstGeom prst="rect">
            <a:avLst/>
          </a:prstGeom>
        </p:spPr>
      </p:pic>
      <p:sp>
        <p:nvSpPr>
          <p:cNvPr id="13" name="Rectangle 12">
            <a:extLst>
              <a:ext uri="{FF2B5EF4-FFF2-40B4-BE49-F238E27FC236}">
                <a16:creationId xmlns:a16="http://schemas.microsoft.com/office/drawing/2014/main" id="{762F54C6-DB6E-4F9A-950F-25967D36C222}"/>
              </a:ext>
            </a:extLst>
          </p:cNvPr>
          <p:cNvSpPr/>
          <p:nvPr/>
        </p:nvSpPr>
        <p:spPr>
          <a:xfrm>
            <a:off x="99694" y="3484007"/>
            <a:ext cx="4199182" cy="1352879"/>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52FCBE4-2165-4FA1-9203-4575286293C8}"/>
              </a:ext>
            </a:extLst>
          </p:cNvPr>
          <p:cNvSpPr/>
          <p:nvPr/>
        </p:nvSpPr>
        <p:spPr>
          <a:xfrm>
            <a:off x="5356423" y="4302957"/>
            <a:ext cx="1447825" cy="1351221"/>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446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nodePh="1">
                                  <p:stCondLst>
                                    <p:cond delay="0"/>
                                  </p:stCondLst>
                                  <p:endCondLst>
                                    <p:cond evt="begin" delay="0">
                                      <p:tn val="23"/>
                                    </p:cond>
                                  </p:end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1409350" y="106467"/>
            <a:ext cx="7734650" cy="921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solidFill>
                  <a:schemeClr val="bg1"/>
                </a:solidFill>
                <a:latin typeface="Verdana" charset="0"/>
                <a:cs typeface="Verdana" charset="0"/>
              </a:rPr>
              <a:t>Agenda</a:t>
            </a:r>
            <a:endParaRPr lang="en-GB" sz="2000" dirty="0">
              <a:solidFill>
                <a:schemeClr val="bg1"/>
              </a:solidFill>
              <a:latin typeface="Verdana" charset="0"/>
              <a:cs typeface="Verdana" charset="0"/>
            </a:endParaRPr>
          </a:p>
        </p:txBody>
      </p:sp>
      <p:sp>
        <p:nvSpPr>
          <p:cNvPr id="6" name="Rectangle 5">
            <a:extLst>
              <a:ext uri="{FF2B5EF4-FFF2-40B4-BE49-F238E27FC236}">
                <a16:creationId xmlns:a16="http://schemas.microsoft.com/office/drawing/2014/main" id="{EA3FFC4F-A0C7-6241-A6A3-D4D1CB58E595}"/>
              </a:ext>
            </a:extLst>
          </p:cNvPr>
          <p:cNvSpPr/>
          <p:nvPr/>
        </p:nvSpPr>
        <p:spPr>
          <a:xfrm>
            <a:off x="4450456" y="1043731"/>
            <a:ext cx="4572000" cy="584775"/>
          </a:xfrm>
          <a:prstGeom prst="rect">
            <a:avLst/>
          </a:prstGeom>
          <a:ln/>
        </p:spPr>
        <p:txBody>
          <a:bodyPr>
            <a:spAutoFit/>
          </a:bodyPr>
          <a:lstStyle/>
          <a:p>
            <a:pPr marL="0" indent="0" eaLnBrk="1" hangingPunct="1">
              <a:lnSpc>
                <a:spcPct val="80000"/>
              </a:lnSpc>
              <a:buNone/>
            </a:pPr>
            <a:endParaRPr lang="en-GB" sz="2000" dirty="0"/>
          </a:p>
          <a:p>
            <a:pPr marL="342900" indent="-342900" eaLnBrk="1" hangingPunct="1">
              <a:lnSpc>
                <a:spcPct val="80000"/>
              </a:lnSpc>
              <a:buFont typeface="Wingdings" pitchFamily="2" charset="2"/>
              <a:buChar char="Ø"/>
            </a:pPr>
            <a:endParaRPr lang="en-US" sz="2000" i="1" dirty="0"/>
          </a:p>
        </p:txBody>
      </p:sp>
      <p:sp>
        <p:nvSpPr>
          <p:cNvPr id="7" name="Rectangle 6">
            <a:extLst>
              <a:ext uri="{FF2B5EF4-FFF2-40B4-BE49-F238E27FC236}">
                <a16:creationId xmlns:a16="http://schemas.microsoft.com/office/drawing/2014/main" id="{7FA81925-418B-D44C-9255-2AEBBFBC0ADA}"/>
              </a:ext>
            </a:extLst>
          </p:cNvPr>
          <p:cNvSpPr/>
          <p:nvPr/>
        </p:nvSpPr>
        <p:spPr>
          <a:xfrm>
            <a:off x="659212" y="2607361"/>
            <a:ext cx="3791244" cy="1938992"/>
          </a:xfrm>
          <a:prstGeom prst="rect">
            <a:avLst/>
          </a:prstGeom>
          <a:ln/>
        </p:spPr>
        <p:txBody>
          <a:bodyPr wrap="square">
            <a:spAutoFit/>
          </a:bodyPr>
          <a:lstStyle/>
          <a:p>
            <a:pPr marL="457200" indent="-457200">
              <a:buFont typeface="+mj-lt"/>
              <a:buAutoNum type="arabicPeriod"/>
            </a:pPr>
            <a:r>
              <a:rPr lang="en-US" sz="2400" i="1" dirty="0"/>
              <a:t>Case scenario </a:t>
            </a:r>
          </a:p>
          <a:p>
            <a:pPr marL="457200" indent="-457200">
              <a:buFont typeface="+mj-lt"/>
              <a:buAutoNum type="arabicPeriod"/>
            </a:pPr>
            <a:endParaRPr lang="en-US" sz="2400" i="1" dirty="0"/>
          </a:p>
          <a:p>
            <a:pPr marL="457200" indent="-457200">
              <a:buFont typeface="+mj-lt"/>
              <a:buAutoNum type="arabicPeriod"/>
            </a:pPr>
            <a:r>
              <a:rPr lang="en-US" sz="2400" i="1" dirty="0"/>
              <a:t>Technical equipment</a:t>
            </a:r>
          </a:p>
          <a:p>
            <a:pPr marL="457200" indent="-457200">
              <a:buFont typeface="+mj-lt"/>
              <a:buAutoNum type="arabicPeriod"/>
            </a:pPr>
            <a:endParaRPr lang="en-US" sz="2400" i="1" dirty="0">
              <a:ea typeface="Verdana" panose="020B0604030504040204" pitchFamily="34" charset="0"/>
            </a:endParaRPr>
          </a:p>
          <a:p>
            <a:pPr marL="457200" indent="-457200">
              <a:buFont typeface="+mj-lt"/>
              <a:buAutoNum type="arabicPeriod"/>
            </a:pPr>
            <a:r>
              <a:rPr lang="en-GB" sz="2400" i="1" dirty="0">
                <a:ea typeface="Verdana" panose="020B0604030504040204" pitchFamily="34" charset="0"/>
              </a:rPr>
              <a:t>Division in groups</a:t>
            </a:r>
          </a:p>
        </p:txBody>
      </p:sp>
      <p:pic>
        <p:nvPicPr>
          <p:cNvPr id="8" name="Picture 7">
            <a:extLst>
              <a:ext uri="{FF2B5EF4-FFF2-40B4-BE49-F238E27FC236}">
                <a16:creationId xmlns:a16="http://schemas.microsoft.com/office/drawing/2014/main" id="{F1C6340C-3120-7B4F-8C6E-D20141E89477}"/>
              </a:ext>
            </a:extLst>
          </p:cNvPr>
          <p:cNvPicPr>
            <a:picLocks noChangeAspect="1"/>
          </p:cNvPicPr>
          <p:nvPr/>
        </p:nvPicPr>
        <p:blipFill>
          <a:blip r:embed="rId3"/>
          <a:stretch>
            <a:fillRect/>
          </a:stretch>
        </p:blipFill>
        <p:spPr>
          <a:xfrm>
            <a:off x="5063857" y="2607361"/>
            <a:ext cx="3345197" cy="2221992"/>
          </a:xfrm>
          <a:prstGeom prst="rect">
            <a:avLst/>
          </a:prstGeom>
        </p:spPr>
      </p:pic>
    </p:spTree>
    <p:extLst>
      <p:ext uri="{BB962C8B-B14F-4D97-AF65-F5344CB8AC3E}">
        <p14:creationId xmlns:p14="http://schemas.microsoft.com/office/powerpoint/2010/main" val="2297255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125538"/>
            <a:ext cx="8642350" cy="5183187"/>
          </a:xfrm>
        </p:spPr>
        <p:txBody>
          <a:bodyPr/>
          <a:lstStyle/>
          <a:p>
            <a:pPr marL="0" indent="0">
              <a:buNone/>
            </a:pPr>
            <a:r>
              <a:rPr lang="en-GB" dirty="0"/>
              <a:t>Web servers retain logs of requests</a:t>
            </a:r>
          </a:p>
          <a:p>
            <a:pPr lvl="1"/>
            <a:r>
              <a:rPr lang="en-GB" dirty="0"/>
              <a:t>Time, date, IP address, location, pages visited, etc.</a:t>
            </a:r>
          </a:p>
        </p:txBody>
      </p:sp>
      <p:pic>
        <p:nvPicPr>
          <p:cNvPr id="3" name="Picture 2">
            <a:extLst>
              <a:ext uri="{FF2B5EF4-FFF2-40B4-BE49-F238E27FC236}">
                <a16:creationId xmlns:a16="http://schemas.microsoft.com/office/drawing/2014/main" id="{DB6A4A0B-8138-4915-8AEE-260964BD5298}"/>
              </a:ext>
            </a:extLst>
          </p:cNvPr>
          <p:cNvPicPr>
            <a:picLocks noChangeAspect="1"/>
          </p:cNvPicPr>
          <p:nvPr/>
        </p:nvPicPr>
        <p:blipFill>
          <a:blip r:embed="rId3"/>
          <a:stretch>
            <a:fillRect/>
          </a:stretch>
        </p:blipFill>
        <p:spPr>
          <a:xfrm>
            <a:off x="755576" y="2370621"/>
            <a:ext cx="5339730" cy="3937457"/>
          </a:xfrm>
          <a:prstGeom prst="rect">
            <a:avLst/>
          </a:prstGeom>
          <a:ln>
            <a:solidFill>
              <a:srgbClr val="0070C0"/>
            </a:solidFill>
          </a:ln>
        </p:spPr>
      </p:pic>
      <p:sp>
        <p:nvSpPr>
          <p:cNvPr id="8" name="TextBox 7">
            <a:extLst>
              <a:ext uri="{FF2B5EF4-FFF2-40B4-BE49-F238E27FC236}">
                <a16:creationId xmlns:a16="http://schemas.microsoft.com/office/drawing/2014/main" id="{18297FE6-9EFA-466B-A2D7-58CB4255BE82}"/>
              </a:ext>
            </a:extLst>
          </p:cNvPr>
          <p:cNvSpPr txBox="1"/>
          <p:nvPr/>
        </p:nvSpPr>
        <p:spPr>
          <a:xfrm>
            <a:off x="6241379" y="2631189"/>
            <a:ext cx="2699792" cy="3416320"/>
          </a:xfrm>
          <a:prstGeom prst="rect">
            <a:avLst/>
          </a:prstGeom>
          <a:noFill/>
          <a:ln/>
          <a:extLst>
            <a:ext uri="{909E8E84-426E-40DD-AFC4-6F175D3DCCD1}">
              <a14:hiddenFill xmlns:a14="http://schemas.microsoft.com/office/drawing/2010/main">
                <a:solidFill>
                  <a:sysClr val="windowText" lastClr="000000">
                    <a:lumMod val="65000"/>
                    <a:lumOff val="35000"/>
                  </a:sysClr>
                </a:solidFill>
              </a14:hiddenFill>
            </a:ext>
          </a:ex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rPr>
              <a:t>This is a graphic representation of a webserver log</a:t>
            </a:r>
          </a:p>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solidFill>
                  <a:prstClr val="white"/>
                </a:solidFill>
                <a:latin typeface="Calibri"/>
                <a:ea typeface="ＭＳ Ｐゴシック" pitchFamily="-107" charset="-128"/>
              </a:rPr>
              <a:t>The actual logs are highly textual &amp; require work to understand then &amp; provide evidence from them</a:t>
            </a:r>
            <a:endPar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64304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163638"/>
            <a:ext cx="8642350" cy="5183187"/>
          </a:xfrm>
          <a:prstGeom prst="rect">
            <a:avLst/>
          </a:prstGeom>
          <a:ln/>
        </p:spPr>
        <p:txBody>
          <a:bodyPr/>
          <a:lstStyle/>
          <a:p>
            <a:pPr marL="0" indent="0" algn="just">
              <a:buNone/>
            </a:pPr>
            <a:r>
              <a:rPr lang="en-GB" dirty="0"/>
              <a:t>Appearance that this goes direct between machines – it actually goes through a number of computers which can add/remove useful data</a:t>
            </a:r>
          </a:p>
        </p:txBody>
      </p:sp>
      <p:sp>
        <p:nvSpPr>
          <p:cNvPr id="7" name="Line 2">
            <a:extLst>
              <a:ext uri="{FF2B5EF4-FFF2-40B4-BE49-F238E27FC236}">
                <a16:creationId xmlns:a16="http://schemas.microsoft.com/office/drawing/2014/main" id="{2B114DD7-A7E8-444B-95DE-06519EE15D1B}"/>
              </a:ext>
            </a:extLst>
          </p:cNvPr>
          <p:cNvSpPr>
            <a:spLocks noChangeShapeType="1"/>
          </p:cNvSpPr>
          <p:nvPr/>
        </p:nvSpPr>
        <p:spPr bwMode="auto">
          <a:xfrm>
            <a:off x="7209626" y="3938417"/>
            <a:ext cx="574675" cy="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8" name="Line 3">
            <a:extLst>
              <a:ext uri="{FF2B5EF4-FFF2-40B4-BE49-F238E27FC236}">
                <a16:creationId xmlns:a16="http://schemas.microsoft.com/office/drawing/2014/main" id="{402D8BAB-8686-4FC2-B71D-BA0F3CCFA8B3}"/>
              </a:ext>
            </a:extLst>
          </p:cNvPr>
          <p:cNvSpPr>
            <a:spLocks noChangeShapeType="1"/>
          </p:cNvSpPr>
          <p:nvPr/>
        </p:nvSpPr>
        <p:spPr bwMode="auto">
          <a:xfrm flipV="1">
            <a:off x="914399" y="4266796"/>
            <a:ext cx="9737" cy="636674"/>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15" name="Line 6">
            <a:extLst>
              <a:ext uri="{FF2B5EF4-FFF2-40B4-BE49-F238E27FC236}">
                <a16:creationId xmlns:a16="http://schemas.microsoft.com/office/drawing/2014/main" id="{3E186DC0-5C37-44D3-827D-13FCD43B9A28}"/>
              </a:ext>
            </a:extLst>
          </p:cNvPr>
          <p:cNvSpPr>
            <a:spLocks noChangeShapeType="1"/>
          </p:cNvSpPr>
          <p:nvPr/>
        </p:nvSpPr>
        <p:spPr bwMode="auto">
          <a:xfrm flipH="1">
            <a:off x="8219861" y="4266796"/>
            <a:ext cx="1" cy="74638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useBgFill="1">
        <p:nvSpPr>
          <p:cNvPr id="16" name="Cloud">
            <a:extLst>
              <a:ext uri="{FF2B5EF4-FFF2-40B4-BE49-F238E27FC236}">
                <a16:creationId xmlns:a16="http://schemas.microsoft.com/office/drawing/2014/main" id="{D5BE3358-47D0-4743-AB38-FDB8035165A0}"/>
              </a:ext>
            </a:extLst>
          </p:cNvPr>
          <p:cNvSpPr>
            <a:spLocks noChangeAspect="1" noEditPoints="1" noChangeArrowheads="1"/>
          </p:cNvSpPr>
          <p:nvPr/>
        </p:nvSpPr>
        <p:spPr bwMode="auto">
          <a:xfrm>
            <a:off x="1965159" y="2881075"/>
            <a:ext cx="3616325" cy="2424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w="9525">
            <a:solidFill>
              <a:srgbClr val="000000"/>
            </a:solidFill>
            <a:miter lim="800000"/>
            <a:headEnd/>
            <a:tailEnd/>
          </a:ln>
          <a:effectLst>
            <a:outerShdw dist="107763" dir="2700000" algn="ctr" rotWithShape="0">
              <a:srgbClr val="808080"/>
            </a:outerShdw>
          </a:effectLst>
        </p:spPr>
        <p:txBody>
          <a:bodyPr/>
          <a:lstStyle/>
          <a:p>
            <a:pPr algn="ctr">
              <a:defRPr/>
            </a:pPr>
            <a:endParaRPr lang="en-GB" sz="2400" b="1">
              <a:latin typeface="Calibri" pitchFamily="34" charset="0"/>
              <a:cs typeface="Arial" charset="0"/>
            </a:endParaRPr>
          </a:p>
          <a:p>
            <a:pPr algn="ctr">
              <a:defRPr/>
            </a:pPr>
            <a:r>
              <a:rPr lang="en-GB" sz="4000" b="1">
                <a:latin typeface="Calibri" pitchFamily="34" charset="0"/>
                <a:cs typeface="Arial" charset="0"/>
              </a:rPr>
              <a:t>Internet</a:t>
            </a:r>
          </a:p>
        </p:txBody>
      </p:sp>
      <p:sp>
        <p:nvSpPr>
          <p:cNvPr id="17" name="computr2">
            <a:extLst>
              <a:ext uri="{FF2B5EF4-FFF2-40B4-BE49-F238E27FC236}">
                <a16:creationId xmlns:a16="http://schemas.microsoft.com/office/drawing/2014/main" id="{8A5947F3-E115-49C5-9793-5A46F287D4B9}"/>
              </a:ext>
            </a:extLst>
          </p:cNvPr>
          <p:cNvSpPr>
            <a:spLocks noEditPoints="1" noChangeArrowheads="1"/>
          </p:cNvSpPr>
          <p:nvPr/>
        </p:nvSpPr>
        <p:spPr bwMode="auto">
          <a:xfrm>
            <a:off x="71437" y="4936331"/>
            <a:ext cx="1800225" cy="1512888"/>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8403854 h 21600"/>
              <a:gd name="T14" fmla="*/ 2147483647 w 21600"/>
              <a:gd name="T15" fmla="*/ 199840385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latin typeface="Calibri" pitchFamily="34" charset="0"/>
            </a:endParaRPr>
          </a:p>
        </p:txBody>
      </p:sp>
      <p:sp>
        <p:nvSpPr>
          <p:cNvPr id="18" name="computr2">
            <a:extLst>
              <a:ext uri="{FF2B5EF4-FFF2-40B4-BE49-F238E27FC236}">
                <a16:creationId xmlns:a16="http://schemas.microsoft.com/office/drawing/2014/main" id="{4C886AFD-D505-49B8-8F7B-37EA7DBDD5F7}"/>
              </a:ext>
            </a:extLst>
          </p:cNvPr>
          <p:cNvSpPr>
            <a:spLocks noEditPoints="1" noChangeArrowheads="1"/>
          </p:cNvSpPr>
          <p:nvPr/>
        </p:nvSpPr>
        <p:spPr bwMode="auto">
          <a:xfrm>
            <a:off x="7236296" y="5013325"/>
            <a:ext cx="1800225" cy="15113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2120494 h 21600"/>
              <a:gd name="T14" fmla="*/ 2147483647 w 21600"/>
              <a:gd name="T15" fmla="*/ 199212049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latin typeface="Calibri" pitchFamily="34" charset="0"/>
            </a:endParaRPr>
          </a:p>
        </p:txBody>
      </p:sp>
      <p:sp>
        <p:nvSpPr>
          <p:cNvPr id="19" name="Rectangle 12">
            <a:extLst>
              <a:ext uri="{FF2B5EF4-FFF2-40B4-BE49-F238E27FC236}">
                <a16:creationId xmlns:a16="http://schemas.microsoft.com/office/drawing/2014/main" id="{18480C7B-1203-4203-A21A-BB59F970300D}"/>
              </a:ext>
            </a:extLst>
          </p:cNvPr>
          <p:cNvSpPr>
            <a:spLocks noChangeArrowheads="1"/>
          </p:cNvSpPr>
          <p:nvPr/>
        </p:nvSpPr>
        <p:spPr bwMode="auto">
          <a:xfrm>
            <a:off x="467544" y="3546073"/>
            <a:ext cx="1008063" cy="720725"/>
          </a:xfrm>
          <a:prstGeom prst="rect">
            <a:avLst/>
          </a:prstGeom>
          <a:noFill/>
          <a:ln w="9525">
            <a:noFill/>
            <a:miter lim="800000"/>
            <a:headEnd/>
            <a:tailEnd/>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none" anchor="ctr"/>
          <a:lstStyle/>
          <a:p>
            <a:pPr algn="ctr"/>
            <a:r>
              <a:rPr lang="en-GB" b="1" dirty="0">
                <a:solidFill>
                  <a:schemeClr val="bg1"/>
                </a:solidFill>
                <a:latin typeface="Calibri" pitchFamily="34" charset="0"/>
                <a:cs typeface="Arial" charset="0"/>
              </a:rPr>
              <a:t>SMTP</a:t>
            </a:r>
          </a:p>
          <a:p>
            <a:pPr algn="ctr"/>
            <a:r>
              <a:rPr lang="en-GB" b="1" dirty="0">
                <a:solidFill>
                  <a:schemeClr val="bg1"/>
                </a:solidFill>
                <a:latin typeface="Calibri" pitchFamily="34" charset="0"/>
                <a:cs typeface="Arial" charset="0"/>
              </a:rPr>
              <a:t>Server</a:t>
            </a:r>
          </a:p>
        </p:txBody>
      </p:sp>
      <p:sp>
        <p:nvSpPr>
          <p:cNvPr id="20" name="Rectangle 13">
            <a:extLst>
              <a:ext uri="{FF2B5EF4-FFF2-40B4-BE49-F238E27FC236}">
                <a16:creationId xmlns:a16="http://schemas.microsoft.com/office/drawing/2014/main" id="{B7A02B61-F550-4050-BB6A-52573E10187F}"/>
              </a:ext>
            </a:extLst>
          </p:cNvPr>
          <p:cNvSpPr>
            <a:spLocks noChangeArrowheads="1"/>
          </p:cNvSpPr>
          <p:nvPr/>
        </p:nvSpPr>
        <p:spPr bwMode="auto">
          <a:xfrm>
            <a:off x="7740278" y="3570435"/>
            <a:ext cx="1008063" cy="720725"/>
          </a:xfrm>
          <a:prstGeom prst="rect">
            <a:avLst/>
          </a:prstGeom>
          <a:noFill/>
          <a:ln w="9525">
            <a:noFill/>
            <a:miter lim="800000"/>
            <a:headEnd/>
            <a:tailEnd/>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none" anchor="ctr"/>
          <a:lstStyle/>
          <a:p>
            <a:pPr algn="ctr"/>
            <a:r>
              <a:rPr lang="en-GB" b="1">
                <a:solidFill>
                  <a:schemeClr val="bg1"/>
                </a:solidFill>
                <a:latin typeface="Calibri" pitchFamily="34" charset="0"/>
                <a:cs typeface="Arial" charset="0"/>
              </a:rPr>
              <a:t>POP3</a:t>
            </a:r>
          </a:p>
          <a:p>
            <a:pPr algn="ctr"/>
            <a:r>
              <a:rPr lang="en-GB" b="1">
                <a:solidFill>
                  <a:schemeClr val="bg1"/>
                </a:solidFill>
                <a:latin typeface="Calibri" pitchFamily="34" charset="0"/>
                <a:cs typeface="Arial" charset="0"/>
              </a:rPr>
              <a:t>Server</a:t>
            </a:r>
          </a:p>
        </p:txBody>
      </p:sp>
      <p:sp>
        <p:nvSpPr>
          <p:cNvPr id="21" name="Rectangle 14">
            <a:extLst>
              <a:ext uri="{FF2B5EF4-FFF2-40B4-BE49-F238E27FC236}">
                <a16:creationId xmlns:a16="http://schemas.microsoft.com/office/drawing/2014/main" id="{BB0EAD00-FA23-495D-B23F-D3682F9DD6A4}"/>
              </a:ext>
            </a:extLst>
          </p:cNvPr>
          <p:cNvSpPr>
            <a:spLocks noChangeArrowheads="1"/>
          </p:cNvSpPr>
          <p:nvPr/>
        </p:nvSpPr>
        <p:spPr bwMode="auto">
          <a:xfrm>
            <a:off x="6201564" y="3546072"/>
            <a:ext cx="1008062" cy="720725"/>
          </a:xfrm>
          <a:prstGeom prst="rect">
            <a:avLst/>
          </a:prstGeom>
          <a:noFill/>
          <a:ln w="9525">
            <a:noFill/>
            <a:miter lim="800000"/>
            <a:headEnd/>
            <a:tailEnd/>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none" anchor="ctr"/>
          <a:lstStyle/>
          <a:p>
            <a:pPr algn="ctr"/>
            <a:r>
              <a:rPr lang="en-GB" b="1">
                <a:solidFill>
                  <a:schemeClr val="bg1"/>
                </a:solidFill>
                <a:latin typeface="Calibri" pitchFamily="34" charset="0"/>
                <a:cs typeface="Arial" charset="0"/>
              </a:rPr>
              <a:t>SMTP</a:t>
            </a:r>
          </a:p>
          <a:p>
            <a:pPr algn="ctr"/>
            <a:r>
              <a:rPr lang="en-GB" b="1">
                <a:solidFill>
                  <a:schemeClr val="bg1"/>
                </a:solidFill>
                <a:latin typeface="Calibri" pitchFamily="34" charset="0"/>
                <a:cs typeface="Arial" charset="0"/>
              </a:rPr>
              <a:t>Server</a:t>
            </a:r>
          </a:p>
        </p:txBody>
      </p:sp>
      <p:sp>
        <p:nvSpPr>
          <p:cNvPr id="22" name="Rectangle 19">
            <a:extLst>
              <a:ext uri="{FF2B5EF4-FFF2-40B4-BE49-F238E27FC236}">
                <a16:creationId xmlns:a16="http://schemas.microsoft.com/office/drawing/2014/main" id="{5140CA8B-0E7A-410B-A108-9790B8EA1174}"/>
              </a:ext>
            </a:extLst>
          </p:cNvPr>
          <p:cNvSpPr>
            <a:spLocks noChangeArrowheads="1"/>
          </p:cNvSpPr>
          <p:nvPr/>
        </p:nvSpPr>
        <p:spPr bwMode="auto">
          <a:xfrm>
            <a:off x="551023" y="5050632"/>
            <a:ext cx="792162" cy="576262"/>
          </a:xfrm>
          <a:prstGeom prst="rect">
            <a:avLst/>
          </a:prstGeom>
          <a:noFill/>
          <a:ln w="9525">
            <a:noFill/>
            <a:miter lim="800000"/>
            <a:headEnd/>
            <a:tailEnd/>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none" anchor="ctr"/>
          <a:lstStyle/>
          <a:p>
            <a:pPr algn="ctr" eaLnBrk="0" hangingPunct="0"/>
            <a:r>
              <a:rPr lang="en-GB" sz="2000" b="1" dirty="0">
                <a:latin typeface="Calibri" pitchFamily="34" charset="0"/>
              </a:rPr>
              <a:t>Alice</a:t>
            </a:r>
          </a:p>
        </p:txBody>
      </p:sp>
      <p:sp>
        <p:nvSpPr>
          <p:cNvPr id="23" name="Rectangle 20">
            <a:extLst>
              <a:ext uri="{FF2B5EF4-FFF2-40B4-BE49-F238E27FC236}">
                <a16:creationId xmlns:a16="http://schemas.microsoft.com/office/drawing/2014/main" id="{9B951230-20FA-47DD-9ED8-0B510FE4EEAB}"/>
              </a:ext>
            </a:extLst>
          </p:cNvPr>
          <p:cNvSpPr>
            <a:spLocks noChangeArrowheads="1"/>
          </p:cNvSpPr>
          <p:nvPr/>
        </p:nvSpPr>
        <p:spPr bwMode="auto">
          <a:xfrm>
            <a:off x="7740278" y="5157788"/>
            <a:ext cx="792162" cy="576262"/>
          </a:xfrm>
          <a:prstGeom prst="rect">
            <a:avLst/>
          </a:prstGeom>
          <a:noFill/>
          <a:ln w="9525">
            <a:noFill/>
            <a:miter lim="800000"/>
            <a:headEnd/>
            <a:tailEnd/>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none" anchor="ctr"/>
          <a:lstStyle/>
          <a:p>
            <a:pPr algn="ctr" eaLnBrk="0" hangingPunct="0"/>
            <a:r>
              <a:rPr lang="en-GB" sz="2000" b="1" dirty="0">
                <a:solidFill>
                  <a:schemeClr val="bg1"/>
                </a:solidFill>
                <a:latin typeface="Calibri" pitchFamily="34" charset="0"/>
              </a:rPr>
              <a:t>Bob</a:t>
            </a:r>
          </a:p>
        </p:txBody>
      </p:sp>
      <p:sp>
        <p:nvSpPr>
          <p:cNvPr id="13" name="Line 4">
            <a:extLst>
              <a:ext uri="{FF2B5EF4-FFF2-40B4-BE49-F238E27FC236}">
                <a16:creationId xmlns:a16="http://schemas.microsoft.com/office/drawing/2014/main" id="{94594D8C-DBE1-47E0-92A6-A2D7BEDE574E}"/>
              </a:ext>
            </a:extLst>
          </p:cNvPr>
          <p:cNvSpPr>
            <a:spLocks noChangeShapeType="1"/>
          </p:cNvSpPr>
          <p:nvPr/>
        </p:nvSpPr>
        <p:spPr bwMode="auto">
          <a:xfrm flipV="1">
            <a:off x="1475607" y="3937785"/>
            <a:ext cx="1152177" cy="0"/>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sp>
        <p:nvSpPr>
          <p:cNvPr id="24" name="Line 2">
            <a:extLst>
              <a:ext uri="{FF2B5EF4-FFF2-40B4-BE49-F238E27FC236}">
                <a16:creationId xmlns:a16="http://schemas.microsoft.com/office/drawing/2014/main" id="{EF2EA128-EA5F-40CF-BD85-E378BC094D7F}"/>
              </a:ext>
            </a:extLst>
          </p:cNvPr>
          <p:cNvSpPr>
            <a:spLocks noChangeShapeType="1"/>
          </p:cNvSpPr>
          <p:nvPr/>
        </p:nvSpPr>
        <p:spPr bwMode="auto">
          <a:xfrm>
            <a:off x="4761970" y="3937785"/>
            <a:ext cx="1441582" cy="632"/>
          </a:xfrm>
          <a:prstGeom prst="line">
            <a:avLst/>
          </a:prstGeom>
          <a:noFill/>
          <a:ln w="57150">
            <a:solidFill>
              <a:srgbClr val="33CC33"/>
            </a:solidFill>
            <a:round/>
            <a:headEnd/>
            <a:tailEnd type="triangle" w="med" len="med"/>
          </a:ln>
        </p:spPr>
        <p:txBody>
          <a:bodyPr/>
          <a:lstStyle/>
          <a:p>
            <a:endParaRPr lang="en-GB">
              <a:latin typeface="Calibri" pitchFamily="34" charset="0"/>
            </a:endParaRPr>
          </a:p>
        </p:txBody>
      </p:sp>
      <p:pic>
        <p:nvPicPr>
          <p:cNvPr id="1026" name="Picture 2" descr="Document Icon - Free Download, PNG and Vector">
            <a:extLst>
              <a:ext uri="{FF2B5EF4-FFF2-40B4-BE49-F238E27FC236}">
                <a16:creationId xmlns:a16="http://schemas.microsoft.com/office/drawing/2014/main" id="{945EEF27-2DE5-470F-A560-E96380AE3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831" y="4630844"/>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26A91A9-30DB-40CC-96B9-8CC032ED0C19}"/>
              </a:ext>
            </a:extLst>
          </p:cNvPr>
          <p:cNvSpPr txBox="1"/>
          <p:nvPr/>
        </p:nvSpPr>
        <p:spPr>
          <a:xfrm>
            <a:off x="516808" y="3244334"/>
            <a:ext cx="1800226" cy="369332"/>
          </a:xfrm>
          <a:prstGeom prst="rect">
            <a:avLst/>
          </a:prstGeom>
          <a:noFill/>
          <a:ln/>
          <a:extLst>
            <a:ext uri="{909E8E84-426E-40DD-AFC4-6F175D3DCCD1}">
              <a14:hiddenFill xmlns:a14="http://schemas.microsoft.com/office/drawing/2010/main">
                <a:solidFill>
                  <a:srgbClr val="F08A34"/>
                </a:solidFill>
              </a14:hiddenFill>
            </a:ext>
          </a:extLst>
        </p:spPr>
        <p:txBody>
          <a:bodyPr wrap="square" rtlCol="0">
            <a:spAutoFit/>
          </a:bodyPr>
          <a:lstStyle/>
          <a:p>
            <a:pPr algn="ctr"/>
            <a:r>
              <a:rPr lang="en-GB" dirty="0">
                <a:solidFill>
                  <a:schemeClr val="bg1"/>
                </a:solidFill>
                <a:latin typeface="+mj-lt"/>
              </a:rPr>
              <a:t>ISP will add data</a:t>
            </a:r>
          </a:p>
        </p:txBody>
      </p:sp>
      <p:sp>
        <p:nvSpPr>
          <p:cNvPr id="26" name="TextBox 25">
            <a:extLst>
              <a:ext uri="{FF2B5EF4-FFF2-40B4-BE49-F238E27FC236}">
                <a16:creationId xmlns:a16="http://schemas.microsoft.com/office/drawing/2014/main" id="{CE65AED0-B064-4612-8F1E-D2E8707CC2E1}"/>
              </a:ext>
            </a:extLst>
          </p:cNvPr>
          <p:cNvSpPr txBox="1"/>
          <p:nvPr/>
        </p:nvSpPr>
        <p:spPr>
          <a:xfrm>
            <a:off x="3423025" y="2887648"/>
            <a:ext cx="1962917" cy="830997"/>
          </a:xfrm>
          <a:prstGeom prst="rect">
            <a:avLst/>
          </a:prstGeom>
          <a:noFill/>
          <a:ln/>
          <a:extLst>
            <a:ext uri="{909E8E84-426E-40DD-AFC4-6F175D3DCCD1}">
              <a14:hiddenFill xmlns:a14="http://schemas.microsoft.com/office/drawing/2010/main">
                <a:solidFill>
                  <a:srgbClr val="BDD8F3"/>
                </a:solidFill>
              </a14:hiddenFill>
            </a:ext>
          </a:extLst>
        </p:spPr>
        <p:txBody>
          <a:bodyPr wrap="square" rtlCol="0">
            <a:spAutoFit/>
          </a:bodyPr>
          <a:lstStyle/>
          <a:p>
            <a:pPr algn="ctr"/>
            <a:r>
              <a:rPr lang="en-GB" sz="2400" dirty="0">
                <a:solidFill>
                  <a:schemeClr val="tx1">
                    <a:lumMod val="65000"/>
                    <a:lumOff val="35000"/>
                  </a:schemeClr>
                </a:solidFill>
                <a:latin typeface="+mj-lt"/>
              </a:rPr>
              <a:t>May add or remove data</a:t>
            </a:r>
          </a:p>
        </p:txBody>
      </p:sp>
      <p:pic>
        <p:nvPicPr>
          <p:cNvPr id="27" name="Picture 2" descr="Document Icon - Free Download, PNG and Vector">
            <a:extLst>
              <a:ext uri="{FF2B5EF4-FFF2-40B4-BE49-F238E27FC236}">
                <a16:creationId xmlns:a16="http://schemas.microsoft.com/office/drawing/2014/main" id="{D682AC67-FD72-44A4-AAAF-99ECB211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410" y="4585965"/>
            <a:ext cx="1085105" cy="108510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60E7B614-53BF-42A3-96CC-4DCF05B820FE}"/>
              </a:ext>
            </a:extLst>
          </p:cNvPr>
          <p:cNvSpPr txBox="1"/>
          <p:nvPr/>
        </p:nvSpPr>
        <p:spPr>
          <a:xfrm>
            <a:off x="2544822" y="5638899"/>
            <a:ext cx="3727188" cy="830997"/>
          </a:xfrm>
          <a:prstGeom prst="rect">
            <a:avLst/>
          </a:prstGeom>
          <a:noFill/>
          <a:ln/>
          <a:extLst>
            <a:ext uri="{909E8E84-426E-40DD-AFC4-6F175D3DCCD1}">
              <a14:hiddenFill xmlns:a14="http://schemas.microsoft.com/office/drawing/2010/main">
                <a:solidFill>
                  <a:sysClr val="windowText" lastClr="000000">
                    <a:lumMod val="65000"/>
                    <a:lumOff val="35000"/>
                  </a:sysClr>
                </a:solidFill>
              </a14:hiddenFill>
            </a:ext>
          </a:ex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rPr>
              <a:t>POP3 Mail</a:t>
            </a:r>
            <a:r>
              <a:rPr kumimoji="0" lang="en-GB" sz="2400" b="0" i="0" u="none" strike="noStrike" kern="0" cap="none" spc="0" normalizeH="0" noProof="0" dirty="0">
                <a:ln>
                  <a:noFill/>
                </a:ln>
                <a:solidFill>
                  <a:prstClr val="white"/>
                </a:solidFill>
                <a:effectLst/>
                <a:uLnTx/>
                <a:uFillTx/>
                <a:latin typeface="Calibri"/>
                <a:ea typeface="ＭＳ Ｐゴシック" pitchFamily="-107" charset="-128"/>
              </a:rPr>
              <a:t> &amp; </a:t>
            </a:r>
            <a:r>
              <a:rPr lang="en-GB" sz="2400" kern="0" dirty="0">
                <a:solidFill>
                  <a:prstClr val="white"/>
                </a:solidFill>
                <a:latin typeface="Calibri"/>
                <a:ea typeface="ＭＳ Ｐゴシック" pitchFamily="-107" charset="-128"/>
              </a:rPr>
              <a:t>IMAP Mail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rPr>
              <a:t>Principle</a:t>
            </a:r>
            <a:r>
              <a:rPr kumimoji="0" lang="en-GB" sz="2400" b="0" i="0" u="none" strike="noStrike" kern="0" cap="none" spc="0" normalizeH="0" noProof="0" dirty="0">
                <a:ln>
                  <a:noFill/>
                </a:ln>
                <a:solidFill>
                  <a:prstClr val="white"/>
                </a:solidFill>
                <a:effectLst/>
                <a:uLnTx/>
                <a:uFillTx/>
                <a:latin typeface="Calibri"/>
                <a:ea typeface="ＭＳ Ｐゴシック" pitchFamily="-107" charset="-128"/>
              </a:rPr>
              <a:t> is similar</a:t>
            </a:r>
            <a:endPar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endParaRPr>
          </a:p>
        </p:txBody>
      </p:sp>
    </p:spTree>
    <p:extLst>
      <p:ext uri="{BB962C8B-B14F-4D97-AF65-F5344CB8AC3E}">
        <p14:creationId xmlns:p14="http://schemas.microsoft.com/office/powerpoint/2010/main" val="42501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9" grpId="0"/>
      <p:bldP spid="20" grpId="0"/>
      <p:bldP spid="21" grpId="0"/>
      <p:bldP spid="13" grpId="0" animBg="1"/>
      <p:bldP spid="24" grpId="0" animBg="1"/>
      <p:bldP spid="25" grpId="0"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Technical case aspects</a:t>
            </a:r>
            <a:endParaRPr lang="en-GB" sz="2000" dirty="0">
              <a:solidFill>
                <a:schemeClr val="bg1"/>
              </a:solidFill>
              <a:latin typeface="Verdana" charset="0"/>
              <a:cs typeface="Verdana" charset="0"/>
            </a:endParaRPr>
          </a:p>
        </p:txBody>
      </p:sp>
      <p:sp>
        <p:nvSpPr>
          <p:cNvPr id="2" name="Content Placeholder 1">
            <a:extLst>
              <a:ext uri="{FF2B5EF4-FFF2-40B4-BE49-F238E27FC236}">
                <a16:creationId xmlns:a16="http://schemas.microsoft.com/office/drawing/2014/main" id="{8A88BFAC-15B2-48E9-8819-4E6DD11AE590}"/>
              </a:ext>
            </a:extLst>
          </p:cNvPr>
          <p:cNvSpPr>
            <a:spLocks noGrp="1"/>
          </p:cNvSpPr>
          <p:nvPr>
            <p:ph idx="4294967295"/>
          </p:nvPr>
        </p:nvSpPr>
        <p:spPr>
          <a:xfrm>
            <a:off x="0" y="1154113"/>
            <a:ext cx="8642350" cy="5183187"/>
          </a:xfrm>
        </p:spPr>
        <p:txBody>
          <a:bodyPr/>
          <a:lstStyle/>
          <a:p>
            <a:pPr marL="0" indent="0">
              <a:buNone/>
            </a:pPr>
            <a:r>
              <a:rPr lang="en-GB" dirty="0"/>
              <a:t>What’s in an email?</a:t>
            </a:r>
          </a:p>
        </p:txBody>
      </p:sp>
      <p:pic>
        <p:nvPicPr>
          <p:cNvPr id="3" name="Picture 2">
            <a:extLst>
              <a:ext uri="{FF2B5EF4-FFF2-40B4-BE49-F238E27FC236}">
                <a16:creationId xmlns:a16="http://schemas.microsoft.com/office/drawing/2014/main" id="{AA2309C9-3816-4B2D-861B-DE96409E3DF1}"/>
              </a:ext>
            </a:extLst>
          </p:cNvPr>
          <p:cNvPicPr>
            <a:picLocks noChangeAspect="1"/>
          </p:cNvPicPr>
          <p:nvPr/>
        </p:nvPicPr>
        <p:blipFill>
          <a:blip r:embed="rId3"/>
          <a:stretch>
            <a:fillRect/>
          </a:stretch>
        </p:blipFill>
        <p:spPr>
          <a:xfrm>
            <a:off x="248112" y="1700808"/>
            <a:ext cx="4547392" cy="4464496"/>
          </a:xfrm>
          <a:prstGeom prst="rect">
            <a:avLst/>
          </a:prstGeom>
          <a:ln>
            <a:solidFill>
              <a:srgbClr val="0070C0"/>
            </a:solidFill>
          </a:ln>
        </p:spPr>
      </p:pic>
      <p:pic>
        <p:nvPicPr>
          <p:cNvPr id="4" name="Picture 3">
            <a:extLst>
              <a:ext uri="{FF2B5EF4-FFF2-40B4-BE49-F238E27FC236}">
                <a16:creationId xmlns:a16="http://schemas.microsoft.com/office/drawing/2014/main" id="{5DEAE471-258E-41FA-A88F-42FE40B8A5A3}"/>
              </a:ext>
            </a:extLst>
          </p:cNvPr>
          <p:cNvPicPr>
            <a:picLocks noChangeAspect="1"/>
          </p:cNvPicPr>
          <p:nvPr/>
        </p:nvPicPr>
        <p:blipFill>
          <a:blip r:embed="rId4"/>
          <a:stretch>
            <a:fillRect/>
          </a:stretch>
        </p:blipFill>
        <p:spPr>
          <a:xfrm>
            <a:off x="4273423" y="2731691"/>
            <a:ext cx="4747759" cy="3645024"/>
          </a:xfrm>
          <a:prstGeom prst="rect">
            <a:avLst/>
          </a:prstGeom>
          <a:ln>
            <a:solidFill>
              <a:srgbClr val="0070C0"/>
            </a:solidFill>
          </a:ln>
        </p:spPr>
      </p:pic>
      <p:sp>
        <p:nvSpPr>
          <p:cNvPr id="13" name="Rectangle 12">
            <a:extLst>
              <a:ext uri="{FF2B5EF4-FFF2-40B4-BE49-F238E27FC236}">
                <a16:creationId xmlns:a16="http://schemas.microsoft.com/office/drawing/2014/main" id="{E3566C04-CD8B-4740-AB34-A218ED9B79A9}"/>
              </a:ext>
            </a:extLst>
          </p:cNvPr>
          <p:cNvSpPr/>
          <p:nvPr/>
        </p:nvSpPr>
        <p:spPr>
          <a:xfrm>
            <a:off x="248112" y="1916832"/>
            <a:ext cx="4547392" cy="528438"/>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8D46575-E70E-47F5-AD6D-7E53C041737D}"/>
              </a:ext>
            </a:extLst>
          </p:cNvPr>
          <p:cNvSpPr/>
          <p:nvPr/>
        </p:nvSpPr>
        <p:spPr>
          <a:xfrm>
            <a:off x="248112" y="2531990"/>
            <a:ext cx="3819832" cy="3633313"/>
          </a:xfrm>
          <a:prstGeom prst="rect">
            <a:avLst/>
          </a:prstGeom>
          <a:noFill/>
          <a:ln w="38100" cap="flat" cmpd="sng" algn="ctr">
            <a:noFill/>
            <a:prstDash val="solid"/>
            <a:miter lim="800000"/>
          </a:ln>
          <a:effectLst/>
          <a:extLst>
            <a:ext uri="{91240B29-F687-4F45-9708-019B960494DF}">
              <a14:hiddenLine xmlns:a14="http://schemas.microsoft.com/office/drawing/2010/main" w="38100" cap="flat" cmpd="sng" algn="ctr">
                <a:solidFill>
                  <a:srgbClr val="FFFFFF">
                    <a:lumMod val="100000"/>
                  </a:srgb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A20B432-61E5-4272-B5B5-EB68E2C9B08A}"/>
              </a:ext>
            </a:extLst>
          </p:cNvPr>
          <p:cNvSpPr txBox="1"/>
          <p:nvPr/>
        </p:nvSpPr>
        <p:spPr>
          <a:xfrm>
            <a:off x="3779912" y="1507735"/>
            <a:ext cx="2016224" cy="461665"/>
          </a:xfrm>
          <a:prstGeom prst="rect">
            <a:avLst/>
          </a:prstGeom>
          <a:noFill/>
          <a:ln/>
          <a:extLst>
            <a:ext uri="{909E8E84-426E-40DD-AFC4-6F175D3DCCD1}">
              <a14:hiddenFill xmlns:a14="http://schemas.microsoft.com/office/drawing/2010/main">
                <a:solidFill>
                  <a:srgbClr val="F08A34"/>
                </a:solidFill>
              </a14:hiddenFill>
            </a:ext>
          </a:extLst>
        </p:spPr>
        <p:txBody>
          <a:bodyPr wrap="square" rtlCol="0">
            <a:spAutoFit/>
          </a:bodyPr>
          <a:lstStyle/>
          <a:p>
            <a:pPr algn="ctr"/>
            <a:r>
              <a:rPr lang="en-GB" sz="2400" dirty="0">
                <a:solidFill>
                  <a:schemeClr val="bg1"/>
                </a:solidFill>
                <a:latin typeface="+mj-lt"/>
              </a:rPr>
              <a:t>Short headers</a:t>
            </a:r>
          </a:p>
        </p:txBody>
      </p:sp>
      <p:sp>
        <p:nvSpPr>
          <p:cNvPr id="16" name="TextBox 15">
            <a:extLst>
              <a:ext uri="{FF2B5EF4-FFF2-40B4-BE49-F238E27FC236}">
                <a16:creationId xmlns:a16="http://schemas.microsoft.com/office/drawing/2014/main" id="{81C8089A-52A4-4593-B713-95C90556F978}"/>
              </a:ext>
            </a:extLst>
          </p:cNvPr>
          <p:cNvSpPr txBox="1"/>
          <p:nvPr/>
        </p:nvSpPr>
        <p:spPr>
          <a:xfrm>
            <a:off x="176447" y="6057823"/>
            <a:ext cx="1962917" cy="461665"/>
          </a:xfrm>
          <a:prstGeom prst="rect">
            <a:avLst/>
          </a:prstGeom>
          <a:noFill/>
          <a:ln/>
          <a:extLst>
            <a:ext uri="{909E8E84-426E-40DD-AFC4-6F175D3DCCD1}">
              <a14:hiddenFill xmlns:a14="http://schemas.microsoft.com/office/drawing/2010/main">
                <a:solidFill>
                  <a:srgbClr val="BDD8F3"/>
                </a:solidFill>
              </a14:hiddenFill>
            </a:ext>
          </a:extLst>
        </p:spPr>
        <p:txBody>
          <a:bodyPr wrap="square" rtlCol="0">
            <a:spAutoFit/>
          </a:bodyPr>
          <a:lstStyle/>
          <a:p>
            <a:pPr algn="ctr"/>
            <a:r>
              <a:rPr lang="en-GB" sz="2400" dirty="0">
                <a:solidFill>
                  <a:schemeClr val="tx1">
                    <a:lumMod val="65000"/>
                    <a:lumOff val="35000"/>
                  </a:schemeClr>
                </a:solidFill>
                <a:latin typeface="+mj-lt"/>
              </a:rPr>
              <a:t>Message body</a:t>
            </a:r>
          </a:p>
        </p:txBody>
      </p:sp>
      <p:sp>
        <p:nvSpPr>
          <p:cNvPr id="17" name="TextBox 16">
            <a:extLst>
              <a:ext uri="{FF2B5EF4-FFF2-40B4-BE49-F238E27FC236}">
                <a16:creationId xmlns:a16="http://schemas.microsoft.com/office/drawing/2014/main" id="{87A34E80-C8A5-4301-A114-6111B2CD8DAB}"/>
              </a:ext>
            </a:extLst>
          </p:cNvPr>
          <p:cNvSpPr txBox="1"/>
          <p:nvPr/>
        </p:nvSpPr>
        <p:spPr>
          <a:xfrm>
            <a:off x="6929653" y="2301157"/>
            <a:ext cx="2027178" cy="461665"/>
          </a:xfrm>
          <a:prstGeom prst="rect">
            <a:avLst/>
          </a:prstGeom>
          <a:noFill/>
          <a:ln/>
          <a:extLst>
            <a:ext uri="{909E8E84-426E-40DD-AFC4-6F175D3DCCD1}">
              <a14:hiddenFill xmlns:a14="http://schemas.microsoft.com/office/drawing/2010/main">
                <a:solidFill>
                  <a:sysClr val="windowText" lastClr="000000">
                    <a:lumMod val="65000"/>
                    <a:lumOff val="35000"/>
                  </a:sysClr>
                </a:solidFill>
              </a14:hiddenFill>
            </a:ext>
          </a:ex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alibri"/>
                <a:ea typeface="ＭＳ Ｐゴシック" pitchFamily="-107" charset="-128"/>
              </a:rPr>
              <a:t>Full headers</a:t>
            </a:r>
          </a:p>
        </p:txBody>
      </p:sp>
    </p:spTree>
    <p:extLst>
      <p:ext uri="{BB962C8B-B14F-4D97-AF65-F5344CB8AC3E}">
        <p14:creationId xmlns:p14="http://schemas.microsoft.com/office/powerpoint/2010/main" val="230033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815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n-GB" dirty="0"/>
              <a:t>Group division and work</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Introduction to the Investigation Exercise Case Study and Mock Trial </a:t>
            </a:r>
            <a:endParaRPr lang="en-US" sz="4000" dirty="0"/>
          </a:p>
        </p:txBody>
      </p:sp>
    </p:spTree>
    <p:extLst>
      <p:ext uri="{BB962C8B-B14F-4D97-AF65-F5344CB8AC3E}">
        <p14:creationId xmlns:p14="http://schemas.microsoft.com/office/powerpoint/2010/main" val="2870270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1987296" y="95343"/>
            <a:ext cx="7156704"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latin typeface="Verdana" panose="020B0604030504040204" pitchFamily="34" charset="0"/>
                <a:ea typeface="Verdana" panose="020B0604030504040204" pitchFamily="34" charset="0"/>
              </a:rPr>
              <a:t>Group division and work</a:t>
            </a:r>
          </a:p>
        </p:txBody>
      </p:sp>
      <p:sp>
        <p:nvSpPr>
          <p:cNvPr id="7" name="Rectangle 6">
            <a:extLst>
              <a:ext uri="{FF2B5EF4-FFF2-40B4-BE49-F238E27FC236}">
                <a16:creationId xmlns:a16="http://schemas.microsoft.com/office/drawing/2014/main" id="{7FA81925-418B-D44C-9255-2AEBBFBC0ADA}"/>
              </a:ext>
            </a:extLst>
          </p:cNvPr>
          <p:cNvSpPr/>
          <p:nvPr/>
        </p:nvSpPr>
        <p:spPr>
          <a:xfrm>
            <a:off x="110912" y="1419447"/>
            <a:ext cx="4572000" cy="4832092"/>
          </a:xfrm>
          <a:prstGeom prst="rect">
            <a:avLst/>
          </a:prstGeom>
          <a:ln/>
        </p:spPr>
        <p:txBody>
          <a:bodyPr>
            <a:spAutoFit/>
          </a:bodyPr>
          <a:lstStyle/>
          <a:p>
            <a:pPr marL="342900" indent="-342900">
              <a:buFont typeface="Wingdings" pitchFamily="2" charset="2"/>
              <a:buChar char="Ø"/>
            </a:pPr>
            <a:r>
              <a:rPr lang="en-GB" sz="2000" b="1" dirty="0"/>
              <a:t>So far we have been        introduced to:</a:t>
            </a:r>
          </a:p>
          <a:p>
            <a:pPr marL="342900" indent="-342900">
              <a:buFont typeface="Wingdings" pitchFamily="2" charset="2"/>
              <a:buChar char="ü"/>
            </a:pPr>
            <a:r>
              <a:rPr lang="en-GB" sz="2000" i="1" dirty="0"/>
              <a:t>Internet basics</a:t>
            </a:r>
          </a:p>
          <a:p>
            <a:pPr marL="342900" indent="-342900">
              <a:buFont typeface="Wingdings" pitchFamily="2" charset="2"/>
              <a:buChar char="ü"/>
            </a:pPr>
            <a:r>
              <a:rPr lang="en-GB" sz="2000" i="1" dirty="0"/>
              <a:t>Cybercrime basics</a:t>
            </a:r>
          </a:p>
          <a:p>
            <a:pPr marL="342900" indent="-342900">
              <a:buFont typeface="Wingdings" pitchFamily="2" charset="2"/>
              <a:buChar char="ü"/>
            </a:pPr>
            <a:r>
              <a:rPr lang="en-GB" sz="2000" i="1" dirty="0"/>
              <a:t>Electronic evidence basics</a:t>
            </a:r>
          </a:p>
          <a:p>
            <a:endParaRPr lang="en-GB" sz="2000" b="1" dirty="0"/>
          </a:p>
          <a:p>
            <a:pPr marL="342900" indent="-342900">
              <a:buFont typeface="Wingdings" pitchFamily="2" charset="2"/>
              <a:buChar char="Ø"/>
            </a:pPr>
            <a:r>
              <a:rPr lang="en-GB" sz="2000" b="1" dirty="0"/>
              <a:t>We learned about cybercrime:</a:t>
            </a:r>
          </a:p>
          <a:p>
            <a:pPr marL="342900" indent="-342900">
              <a:buFont typeface="Wingdings" pitchFamily="2" charset="2"/>
              <a:buChar char="ü"/>
            </a:pPr>
            <a:r>
              <a:rPr lang="en-GB" sz="2000" i="1" dirty="0"/>
              <a:t>Substantive law</a:t>
            </a:r>
          </a:p>
          <a:p>
            <a:pPr marL="342900" indent="-342900">
              <a:buFont typeface="Wingdings" pitchFamily="2" charset="2"/>
              <a:buChar char="ü"/>
            </a:pPr>
            <a:r>
              <a:rPr lang="en-GB" sz="2000" i="1" dirty="0"/>
              <a:t>Procedural law</a:t>
            </a:r>
          </a:p>
          <a:p>
            <a:pPr marL="342900" indent="-342900">
              <a:buFont typeface="Wingdings" pitchFamily="2" charset="2"/>
              <a:buChar char="ü"/>
            </a:pPr>
            <a:r>
              <a:rPr lang="en-GB" sz="2000" i="1" dirty="0"/>
              <a:t>MLA law and practice basics</a:t>
            </a:r>
          </a:p>
          <a:p>
            <a:pPr marL="342900" indent="-342900">
              <a:buFont typeface="Wingdings" pitchFamily="2" charset="2"/>
              <a:buChar char="ü"/>
            </a:pPr>
            <a:endParaRPr lang="en-GB" sz="2000" i="1" dirty="0"/>
          </a:p>
          <a:p>
            <a:pPr marL="342900" indent="-342900">
              <a:buFont typeface="Wingdings" pitchFamily="2" charset="2"/>
              <a:buChar char="Ø"/>
            </a:pPr>
            <a:r>
              <a:rPr lang="en-GB" sz="2000" b="1" dirty="0"/>
              <a:t>We understood the</a:t>
            </a:r>
            <a:r>
              <a:rPr lang="en-GB" sz="2000" dirty="0"/>
              <a:t>:</a:t>
            </a:r>
          </a:p>
          <a:p>
            <a:pPr marL="342900" indent="-342900">
              <a:buFont typeface="Wingdings" pitchFamily="2" charset="2"/>
              <a:buChar char="Ø"/>
            </a:pPr>
            <a:r>
              <a:rPr lang="en-GB" sz="2000" i="1" dirty="0"/>
              <a:t>Cybercrime investigation principles</a:t>
            </a:r>
          </a:p>
          <a:p>
            <a:pPr marL="342900" indent="-342900">
              <a:buFont typeface="Wingdings" pitchFamily="2" charset="2"/>
              <a:buChar char="Ø"/>
            </a:pPr>
            <a:r>
              <a:rPr lang="en-GB" sz="2000" i="1" dirty="0"/>
              <a:t>Domestic law possibilities</a:t>
            </a:r>
          </a:p>
        </p:txBody>
      </p:sp>
      <p:pic>
        <p:nvPicPr>
          <p:cNvPr id="9" name="Picture 8">
            <a:extLst>
              <a:ext uri="{FF2B5EF4-FFF2-40B4-BE49-F238E27FC236}">
                <a16:creationId xmlns:a16="http://schemas.microsoft.com/office/drawing/2014/main" id="{0335DF00-542D-424E-9B11-3FE1D686EC66}"/>
              </a:ext>
            </a:extLst>
          </p:cNvPr>
          <p:cNvPicPr>
            <a:picLocks noChangeAspect="1"/>
          </p:cNvPicPr>
          <p:nvPr/>
        </p:nvPicPr>
        <p:blipFill>
          <a:blip r:embed="rId3"/>
          <a:stretch>
            <a:fillRect/>
          </a:stretch>
        </p:blipFill>
        <p:spPr>
          <a:xfrm>
            <a:off x="4820783" y="2725995"/>
            <a:ext cx="4165070" cy="1900071"/>
          </a:xfrm>
          <a:prstGeom prst="rect">
            <a:avLst/>
          </a:prstGeom>
        </p:spPr>
      </p:pic>
    </p:spTree>
    <p:extLst>
      <p:ext uri="{BB962C8B-B14F-4D97-AF65-F5344CB8AC3E}">
        <p14:creationId xmlns:p14="http://schemas.microsoft.com/office/powerpoint/2010/main" val="406692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1633728" y="25932"/>
            <a:ext cx="7510272"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latin typeface="Verdana" panose="020B0604030504040204" pitchFamily="34" charset="0"/>
                <a:ea typeface="Verdana" panose="020B0604030504040204" pitchFamily="34" charset="0"/>
              </a:rPr>
              <a:t>Group division and work</a:t>
            </a:r>
          </a:p>
        </p:txBody>
      </p:sp>
      <p:sp>
        <p:nvSpPr>
          <p:cNvPr id="7" name="Rectangle 6">
            <a:extLst>
              <a:ext uri="{FF2B5EF4-FFF2-40B4-BE49-F238E27FC236}">
                <a16:creationId xmlns:a16="http://schemas.microsoft.com/office/drawing/2014/main" id="{7FA81925-418B-D44C-9255-2AEBBFBC0ADA}"/>
              </a:ext>
            </a:extLst>
          </p:cNvPr>
          <p:cNvSpPr/>
          <p:nvPr/>
        </p:nvSpPr>
        <p:spPr>
          <a:xfrm>
            <a:off x="176500" y="1559558"/>
            <a:ext cx="4572000" cy="3562514"/>
          </a:xfrm>
          <a:prstGeom prst="rect">
            <a:avLst/>
          </a:prstGeom>
          <a:ln/>
        </p:spPr>
        <p:txBody>
          <a:bodyPr>
            <a:spAutoFit/>
          </a:bodyPr>
          <a:lstStyle/>
          <a:p>
            <a:pPr algn="just"/>
            <a:r>
              <a:rPr lang="en-GB" sz="2050" dirty="0">
                <a:solidFill>
                  <a:srgbClr val="FF0000"/>
                </a:solidFill>
              </a:rPr>
              <a:t>Now we are going to implement all that wonderful new knowledge!</a:t>
            </a:r>
          </a:p>
          <a:p>
            <a:pPr algn="just"/>
            <a:endParaRPr lang="en-GB" sz="2050" dirty="0">
              <a:solidFill>
                <a:srgbClr val="FF0000"/>
              </a:solidFill>
            </a:endParaRPr>
          </a:p>
          <a:p>
            <a:pPr marL="342900" indent="-342900" algn="just">
              <a:buFont typeface="Wingdings" pitchFamily="2" charset="2"/>
              <a:buChar char="Ø"/>
            </a:pPr>
            <a:r>
              <a:rPr lang="en-GB" sz="2050" dirty="0"/>
              <a:t>We need to divide ourselves into three working groups of 4 to 5 delegates </a:t>
            </a:r>
          </a:p>
          <a:p>
            <a:pPr marL="342900" indent="-342900" algn="just">
              <a:buFont typeface="Wingdings" pitchFamily="2" charset="2"/>
              <a:buChar char="Ø"/>
            </a:pPr>
            <a:r>
              <a:rPr lang="en-GB" sz="2050" dirty="0"/>
              <a:t>Working groups are @prosecutors, @</a:t>
            </a:r>
            <a:r>
              <a:rPr lang="en-GB" sz="2050" dirty="0" err="1"/>
              <a:t>defense</a:t>
            </a:r>
            <a:r>
              <a:rPr lang="en-GB" sz="2050" dirty="0"/>
              <a:t> attorneys, @judges</a:t>
            </a:r>
          </a:p>
          <a:p>
            <a:pPr marL="342900" indent="-342900" algn="just">
              <a:buFont typeface="Wingdings" pitchFamily="2" charset="2"/>
              <a:buChar char="Ø"/>
            </a:pPr>
            <a:r>
              <a:rPr lang="en-GB" sz="2050" dirty="0"/>
              <a:t>Delegates should join their groups</a:t>
            </a:r>
          </a:p>
          <a:p>
            <a:pPr marL="342900" indent="-342900" algn="just">
              <a:buFont typeface="Wingdings" pitchFamily="2" charset="2"/>
              <a:buChar char="Ø"/>
            </a:pPr>
            <a:r>
              <a:rPr lang="en-GB" sz="2050" dirty="0"/>
              <a:t>Case study as a whole or in parts will be delivered to each group</a:t>
            </a:r>
          </a:p>
        </p:txBody>
      </p:sp>
      <p:pic>
        <p:nvPicPr>
          <p:cNvPr id="8" name="Picture 7">
            <a:extLst>
              <a:ext uri="{FF2B5EF4-FFF2-40B4-BE49-F238E27FC236}">
                <a16:creationId xmlns:a16="http://schemas.microsoft.com/office/drawing/2014/main" id="{1039E094-4EB0-B34C-AC8A-850BF9448A2D}"/>
              </a:ext>
            </a:extLst>
          </p:cNvPr>
          <p:cNvPicPr>
            <a:picLocks noChangeAspect="1"/>
          </p:cNvPicPr>
          <p:nvPr/>
        </p:nvPicPr>
        <p:blipFill>
          <a:blip r:embed="rId3"/>
          <a:stretch>
            <a:fillRect/>
          </a:stretch>
        </p:blipFill>
        <p:spPr>
          <a:xfrm>
            <a:off x="5182654" y="2877133"/>
            <a:ext cx="3738062" cy="1598043"/>
          </a:xfrm>
          <a:prstGeom prst="rect">
            <a:avLst/>
          </a:prstGeom>
        </p:spPr>
      </p:pic>
    </p:spTree>
    <p:extLst>
      <p:ext uri="{BB962C8B-B14F-4D97-AF65-F5344CB8AC3E}">
        <p14:creationId xmlns:p14="http://schemas.microsoft.com/office/powerpoint/2010/main" val="2611132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1804416" y="79626"/>
            <a:ext cx="7339584"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latin typeface="Verdana" panose="020B0604030504040204" pitchFamily="34" charset="0"/>
                <a:ea typeface="Verdana" panose="020B0604030504040204" pitchFamily="34" charset="0"/>
              </a:rPr>
              <a:t>Group division and work</a:t>
            </a:r>
          </a:p>
        </p:txBody>
      </p:sp>
      <p:pic>
        <p:nvPicPr>
          <p:cNvPr id="7" name="Picture 6">
            <a:extLst>
              <a:ext uri="{FF2B5EF4-FFF2-40B4-BE49-F238E27FC236}">
                <a16:creationId xmlns:a16="http://schemas.microsoft.com/office/drawing/2014/main" id="{9BD740DA-813B-CE40-8F0D-DCE7A7E8F321}"/>
              </a:ext>
            </a:extLst>
          </p:cNvPr>
          <p:cNvPicPr>
            <a:picLocks noChangeAspect="1"/>
          </p:cNvPicPr>
          <p:nvPr/>
        </p:nvPicPr>
        <p:blipFill>
          <a:blip r:embed="rId3"/>
          <a:stretch>
            <a:fillRect/>
          </a:stretch>
        </p:blipFill>
        <p:spPr>
          <a:xfrm>
            <a:off x="1325960" y="1968698"/>
            <a:ext cx="6492079" cy="3414665"/>
          </a:xfrm>
          <a:prstGeom prst="rect">
            <a:avLst/>
          </a:prstGeom>
        </p:spPr>
      </p:pic>
    </p:spTree>
    <p:extLst>
      <p:ext uri="{BB962C8B-B14F-4D97-AF65-F5344CB8AC3E}">
        <p14:creationId xmlns:p14="http://schemas.microsoft.com/office/powerpoint/2010/main" val="2316026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290513" y="2352650"/>
            <a:ext cx="8599487"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GB" altLang="en-US" sz="3600" b="1" dirty="0">
                <a:latin typeface="Verdana" panose="020B0604030504040204" pitchFamily="34" charset="0"/>
              </a:rPr>
              <a:t>Thank you</a:t>
            </a:r>
            <a:endParaRPr lang="en-GB" altLang="en-US" sz="16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600" dirty="0">
              <a:latin typeface="+mn-lt"/>
            </a:endParaRPr>
          </a:p>
          <a:p>
            <a:pPr algn="ctr" eaLnBrk="1" hangingPunct="1">
              <a:spcBef>
                <a:spcPct val="0"/>
              </a:spcBef>
              <a:buFontTx/>
              <a:buNone/>
            </a:pPr>
            <a:r>
              <a:rPr lang="en-GB" altLang="en-US" sz="1400" i="1" dirty="0">
                <a:latin typeface="+mn-lt"/>
              </a:rPr>
              <a:t>Council of Europe</a:t>
            </a:r>
          </a:p>
          <a:p>
            <a:pPr algn="ctr" eaLnBrk="1" hangingPunct="1">
              <a:spcBef>
                <a:spcPct val="0"/>
              </a:spcBef>
              <a:buFontTx/>
              <a:buNone/>
            </a:pPr>
            <a:endParaRPr lang="en-GB" altLang="en-US" sz="1600" b="1" dirty="0">
              <a:latin typeface="Verdana" panose="020B0604030504040204" pitchFamily="34" charset="0"/>
            </a:endParaRPr>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365125" y="1177588"/>
            <a:ext cx="8599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a:buNone/>
            </a:pPr>
            <a:r>
              <a:rPr lang="en-US" sz="1800" b="1" dirty="0"/>
              <a:t>Advanced Cybercrime and Electronic Evidence Training Course for Prosecutors and Judges </a:t>
            </a:r>
            <a:endParaRPr lang="en-US" sz="1800" dirty="0"/>
          </a:p>
        </p:txBody>
      </p:sp>
    </p:spTree>
    <p:extLst>
      <p:ext uri="{BB962C8B-B14F-4D97-AF65-F5344CB8AC3E}">
        <p14:creationId xmlns:p14="http://schemas.microsoft.com/office/powerpoint/2010/main" val="26045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lumMod val="100000"/>
                  </a:srgbClr>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1402080" y="82052"/>
            <a:ext cx="7741920" cy="921588"/>
          </a:xfrm>
          <a:prstGeom prst="rect">
            <a:avLst/>
          </a:prstGeom>
          <a:noFill/>
          <a:ln>
            <a:noFill/>
          </a:ln>
          <a:extLst>
            <a:ext uri="{909E8E84-426E-40DD-AFC4-6F175D3DCCD1}">
              <a14:hiddenFill xmlns:a14="http://schemas.microsoft.com/office/drawing/2010/main">
                <a:solidFill>
                  <a:srgbClr val="2F618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dirty="0">
                <a:latin typeface="Verdana" panose="020B0604030504040204" pitchFamily="34" charset="0"/>
                <a:ea typeface="Verdana" panose="020B0604030504040204" pitchFamily="34" charset="0"/>
              </a:rPr>
              <a:t>Session Objectives</a:t>
            </a:r>
          </a:p>
        </p:txBody>
      </p:sp>
      <p:sp>
        <p:nvSpPr>
          <p:cNvPr id="5" name="Rectangle 4">
            <a:extLst>
              <a:ext uri="{FF2B5EF4-FFF2-40B4-BE49-F238E27FC236}">
                <a16:creationId xmlns:a16="http://schemas.microsoft.com/office/drawing/2014/main" id="{7FA81925-418B-D44C-9255-2AEBBFBC0ADA}"/>
              </a:ext>
            </a:extLst>
          </p:cNvPr>
          <p:cNvSpPr/>
          <p:nvPr/>
        </p:nvSpPr>
        <p:spPr>
          <a:xfrm>
            <a:off x="290911" y="1085691"/>
            <a:ext cx="4982129" cy="5447645"/>
          </a:xfrm>
          <a:prstGeom prst="rect">
            <a:avLst/>
          </a:prstGeom>
          <a:ln/>
        </p:spPr>
        <p:txBody>
          <a:bodyPr wrap="square">
            <a:spAutoFit/>
          </a:bodyPr>
          <a:lstStyle/>
          <a:p>
            <a:pPr marL="342900" indent="-342900">
              <a:buFont typeface="Wingdings" panose="05000000000000000000" pitchFamily="2" charset="2"/>
              <a:buChar char="Ø"/>
            </a:pPr>
            <a:r>
              <a:rPr lang="en-GB" sz="2000" i="1" dirty="0">
                <a:ea typeface="Verdana" panose="020B0604030504040204" pitchFamily="34" charset="0"/>
              </a:rPr>
              <a:t>Understanding of the case scenario</a:t>
            </a:r>
          </a:p>
          <a:p>
            <a:pPr marL="342900" indent="-342900">
              <a:buFont typeface="Wingdings" panose="05000000000000000000" pitchFamily="2" charset="2"/>
              <a:buChar char="Ø"/>
            </a:pPr>
            <a:r>
              <a:rPr lang="en-GB" sz="2000" i="1" dirty="0">
                <a:ea typeface="Verdana" panose="020B0604030504040204" pitchFamily="34" charset="0"/>
              </a:rPr>
              <a:t>Use of the technical equipment</a:t>
            </a:r>
          </a:p>
          <a:p>
            <a:pPr marL="342900" indent="-342900">
              <a:buFont typeface="Wingdings" panose="05000000000000000000" pitchFamily="2" charset="2"/>
              <a:buChar char="Ø"/>
            </a:pPr>
            <a:r>
              <a:rPr lang="en-US" sz="2000" i="1" dirty="0"/>
              <a:t>Identification of legal and natural persons involved in scenario. </a:t>
            </a:r>
          </a:p>
          <a:p>
            <a:pPr marL="342900" indent="-342900">
              <a:buFont typeface="Wingdings" panose="05000000000000000000" pitchFamily="2" charset="2"/>
              <a:buChar char="Ø"/>
            </a:pPr>
            <a:r>
              <a:rPr lang="en-US" sz="2000" i="1" dirty="0"/>
              <a:t>Explanation of the case layout and state of the introductory facts. </a:t>
            </a:r>
          </a:p>
          <a:p>
            <a:pPr marL="342900" indent="-342900">
              <a:buFont typeface="Wingdings" panose="05000000000000000000" pitchFamily="2" charset="2"/>
              <a:buChar char="Ø"/>
            </a:pPr>
            <a:r>
              <a:rPr lang="en-US" sz="2000" i="1" dirty="0"/>
              <a:t>Following and explaining of the flow od proceedings and development of the case investigation. </a:t>
            </a:r>
          </a:p>
          <a:p>
            <a:pPr marL="342900" indent="-342900">
              <a:buFont typeface="Wingdings" panose="05000000000000000000" pitchFamily="2" charset="2"/>
              <a:buChar char="Ø"/>
            </a:pPr>
            <a:r>
              <a:rPr lang="en-US" sz="2000" i="1" dirty="0"/>
              <a:t>Explaining of how the criminal act was perpetrated and who were the key players. </a:t>
            </a:r>
          </a:p>
          <a:p>
            <a:pPr marL="342900" indent="-342900">
              <a:buFont typeface="Wingdings" panose="05000000000000000000" pitchFamily="2" charset="2"/>
              <a:buChar char="Ø"/>
            </a:pPr>
            <a:r>
              <a:rPr lang="en-US" sz="2000" i="1" dirty="0"/>
              <a:t>How and where criminal investigation should start and what should the vectors be. </a:t>
            </a:r>
          </a:p>
          <a:p>
            <a:pPr marL="342900" indent="-342900">
              <a:buFont typeface="Wingdings" panose="05000000000000000000" pitchFamily="2" charset="2"/>
              <a:buChar char="Ø"/>
            </a:pPr>
            <a:endParaRPr lang="en-GB" sz="2000" i="1" dirty="0">
              <a:ea typeface="Verdana" panose="020B0604030504040204" pitchFamily="34" charset="0"/>
            </a:endParaRPr>
          </a:p>
          <a:p>
            <a:pPr marL="342900" indent="-342900">
              <a:buFont typeface="Wingdings" panose="05000000000000000000" pitchFamily="2" charset="2"/>
              <a:buChar char="Ø"/>
            </a:pPr>
            <a:endParaRPr lang="en-GB" sz="2000" i="1" dirty="0">
              <a:ea typeface="Verdana" panose="020B0604030504040204" pitchFamily="34" charset="0"/>
            </a:endParaRPr>
          </a:p>
        </p:txBody>
      </p:sp>
      <p:pic>
        <p:nvPicPr>
          <p:cNvPr id="7" name="Picture 6">
            <a:extLst>
              <a:ext uri="{FF2B5EF4-FFF2-40B4-BE49-F238E27FC236}">
                <a16:creationId xmlns:a16="http://schemas.microsoft.com/office/drawing/2014/main" id="{EF3A38F1-629E-D64F-8FB1-A26347BAB099}"/>
              </a:ext>
            </a:extLst>
          </p:cNvPr>
          <p:cNvPicPr>
            <a:picLocks noChangeAspect="1"/>
          </p:cNvPicPr>
          <p:nvPr/>
        </p:nvPicPr>
        <p:blipFill>
          <a:blip r:embed="rId3"/>
          <a:stretch>
            <a:fillRect/>
          </a:stretch>
        </p:blipFill>
        <p:spPr>
          <a:xfrm>
            <a:off x="6228977" y="2430730"/>
            <a:ext cx="2808317" cy="2150117"/>
          </a:xfrm>
          <a:prstGeom prst="rect">
            <a:avLst/>
          </a:prstGeom>
        </p:spPr>
      </p:pic>
    </p:spTree>
    <p:extLst>
      <p:ext uri="{BB962C8B-B14F-4D97-AF65-F5344CB8AC3E}">
        <p14:creationId xmlns:p14="http://schemas.microsoft.com/office/powerpoint/2010/main" val="1301409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n-GB" dirty="0"/>
              <a:t>Case study scenario</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Introduction to the Investigation Exercise Case Study and Mock Trial </a:t>
            </a:r>
            <a:endParaRPr lang="en-US" sz="4000" dirty="0"/>
          </a:p>
        </p:txBody>
      </p:sp>
    </p:spTree>
    <p:extLst>
      <p:ext uri="{BB962C8B-B14F-4D97-AF65-F5344CB8AC3E}">
        <p14:creationId xmlns:p14="http://schemas.microsoft.com/office/powerpoint/2010/main" val="3204817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Case study scenario</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279711"/>
            <a:ext cx="8229600" cy="4298577"/>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000" i="1" dirty="0"/>
              <a:t>The Federal Bank of Atlantis (FBA) is a well-known, successful and trustworthy bank in Europe. It has many branches and businesses in several different countries not only in Europe, but also worldwide. Its banking and business activities are known to be reputable and trustworthy. It seems that due to its policies, the bank is attracting more customers, who are opening bank accounts and using other banking products, than its competitors. </a:t>
            </a:r>
            <a:endParaRPr lang="en-US" sz="2000" dirty="0"/>
          </a:p>
          <a:p>
            <a:pPr marL="0" indent="0" algn="just">
              <a:buNone/>
            </a:pPr>
            <a:r>
              <a:rPr lang="en-US" sz="2000" i="1" dirty="0"/>
              <a:t> </a:t>
            </a:r>
            <a:endParaRPr lang="en-US" sz="2000" dirty="0"/>
          </a:p>
          <a:p>
            <a:pPr algn="just"/>
            <a:r>
              <a:rPr lang="en-US" sz="2000" i="1" dirty="0"/>
              <a:t>The FBA Board of Directors decided to issue a special anniversary bond to mark its 100 years of existence and successful operations. The Board empowered the Department for Logistics and Operations (DLO) to make the necessary preparation for the printing of bonds, including finding a suitable partner to supply all necessary printing elements. </a:t>
            </a:r>
            <a:endParaRPr lang="en-US" sz="2000" dirty="0"/>
          </a:p>
        </p:txBody>
      </p:sp>
    </p:spTree>
    <p:extLst>
      <p:ext uri="{BB962C8B-B14F-4D97-AF65-F5344CB8AC3E}">
        <p14:creationId xmlns:p14="http://schemas.microsoft.com/office/powerpoint/2010/main" val="3659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Case study scenario</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319468"/>
            <a:ext cx="8229600" cy="42190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000" i="1" dirty="0"/>
              <a:t>The DLO identified a partner, well known in the field for providing printing products and services. The selected partner, United Bank Printing (UBP) is headquartered in the Atlantis, with a European branch based in Norland. The DLO also engaged internally with the Finance Department of the FBA)</a:t>
            </a:r>
            <a:r>
              <a:rPr lang="en-US" sz="2000" dirty="0"/>
              <a:t> </a:t>
            </a:r>
            <a:endParaRPr lang="en-US" sz="2000" i="1" dirty="0"/>
          </a:p>
          <a:p>
            <a:pPr algn="just"/>
            <a:r>
              <a:rPr lang="en-US" sz="2000" i="1" dirty="0"/>
              <a:t>Due to the summer vacation period, the DLO was short staffed, and the Deputy Head used junior and recently employed staff to work on this activity, making calls and engaging with colleagues from the Finance Department.</a:t>
            </a:r>
          </a:p>
          <a:p>
            <a:pPr algn="just"/>
            <a:endParaRPr lang="en-US" sz="2000" i="1" dirty="0"/>
          </a:p>
          <a:p>
            <a:pPr algn="just"/>
            <a:r>
              <a:rPr lang="en-US" sz="2000" i="1" dirty="0"/>
              <a:t>An order was placed by FBA for the purchase of 20,000 specialized paper materials from UBP for the price of €300,000. The relevant departments in FBA and UBP began logistical and financial arrangements</a:t>
            </a:r>
            <a:r>
              <a:rPr lang="en-US" sz="2000" dirty="0"/>
              <a:t>.</a:t>
            </a:r>
          </a:p>
        </p:txBody>
      </p:sp>
    </p:spTree>
    <p:extLst>
      <p:ext uri="{BB962C8B-B14F-4D97-AF65-F5344CB8AC3E}">
        <p14:creationId xmlns:p14="http://schemas.microsoft.com/office/powerpoint/2010/main" val="41727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Case study scenario</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199" y="1108310"/>
            <a:ext cx="8389345" cy="54382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800" i="1" dirty="0"/>
              <a:t>FBA and UBP exchanged details about invoicing and payment including SWIFT and IBAN accounts and codes. UBP required an advance payment of €100,000 to be paid into their account at Docklands Securities Bank of Norland. This was completed within 24 hours of the order being accepted</a:t>
            </a:r>
          </a:p>
          <a:p>
            <a:pPr algn="just"/>
            <a:endParaRPr lang="en-US" sz="1800" i="1" dirty="0"/>
          </a:p>
          <a:p>
            <a:pPr algn="just"/>
            <a:r>
              <a:rPr lang="en-US" sz="1800" i="1" dirty="0"/>
              <a:t>The contract required the printing of the 20,000 paper materials to be completed within seven days. UBP fulfilled this obligation one day before the deadline. The Business and Commercial Division informed the UBP Finance Department that the goods are ready to ship upon receipt of the final payment. </a:t>
            </a:r>
          </a:p>
          <a:p>
            <a:pPr algn="just"/>
            <a:endParaRPr lang="en-US" sz="1800" i="1" dirty="0"/>
          </a:p>
          <a:p>
            <a:pPr algn="just"/>
            <a:r>
              <a:rPr lang="en-US" sz="1800" i="1" dirty="0"/>
              <a:t>The UBP Finance Department e-mailed their FBA counterparts informing them that the order is ready for delivery and that the final payment in the sum of €200,000 will be due within 48 hours. That evening FBA received an email from UBP, informing them that the company bank account in the Norland would not be accessible for the following 3 days, due to a national holiday in the country. The email requested that the balance should be paid to UBP account in Docklands Securities Bank of Norland branch in </a:t>
            </a:r>
            <a:r>
              <a:rPr lang="en-US" sz="1800" i="1" dirty="0" err="1"/>
              <a:t>Ostland</a:t>
            </a:r>
            <a:r>
              <a:rPr lang="en-US" sz="1800" i="1" dirty="0"/>
              <a:t>.</a:t>
            </a:r>
          </a:p>
          <a:p>
            <a:pPr algn="just"/>
            <a:endParaRPr lang="en-US" sz="1800" i="1" dirty="0"/>
          </a:p>
        </p:txBody>
      </p:sp>
    </p:spTree>
    <p:extLst>
      <p:ext uri="{BB962C8B-B14F-4D97-AF65-F5344CB8AC3E}">
        <p14:creationId xmlns:p14="http://schemas.microsoft.com/office/powerpoint/2010/main" val="161680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lumMod val="100000"/>
                  </a:srgbClr>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n-GB" sz="3200" dirty="0">
                <a:solidFill>
                  <a:schemeClr val="bg1"/>
                </a:solidFill>
                <a:latin typeface="Verdana" charset="0"/>
                <a:cs typeface="Verdana" charset="0"/>
              </a:rPr>
              <a:t>Case study scenario</a:t>
            </a:r>
            <a:endParaRPr lang="en-GB" sz="2000" dirty="0">
              <a:solidFill>
                <a:schemeClr val="bg1"/>
              </a:solidFill>
              <a:latin typeface="Verdana" charset="0"/>
              <a:cs typeface="Verdana" charset="0"/>
            </a:endParaRPr>
          </a:p>
        </p:txBody>
      </p:sp>
      <p:sp>
        <p:nvSpPr>
          <p:cNvPr id="13" name="Content Placeholder 13">
            <a:extLst>
              <a:ext uri="{FF2B5EF4-FFF2-40B4-BE49-F238E27FC236}">
                <a16:creationId xmlns:a16="http://schemas.microsoft.com/office/drawing/2014/main" id="{667B9D7B-603D-4025-AB43-1A490F9DDFD9}"/>
              </a:ext>
            </a:extLst>
          </p:cNvPr>
          <p:cNvSpPr txBox="1">
            <a:spLocks/>
          </p:cNvSpPr>
          <p:nvPr/>
        </p:nvSpPr>
        <p:spPr>
          <a:xfrm>
            <a:off x="457200" y="1152117"/>
            <a:ext cx="8229600" cy="5438264"/>
          </a:xfrm>
          <a:prstGeom prst="rect">
            <a:avLst/>
          </a:prstGeom>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i="1" dirty="0"/>
              <a:t>On the following working day FBA Finance Department was ready to transfer the money. Chief Financial Officer authorized the transfer of the remaining €200,000, which was transferred to the communicated bank account of the UBP in </a:t>
            </a:r>
            <a:r>
              <a:rPr lang="en-US" sz="2000" i="1" dirty="0" err="1"/>
              <a:t>Ostland</a:t>
            </a:r>
            <a:r>
              <a:rPr lang="en-US" sz="2000" i="1" dirty="0"/>
              <a:t>.</a:t>
            </a:r>
            <a:endParaRPr lang="en-US" sz="2000" dirty="0"/>
          </a:p>
          <a:p>
            <a:pPr marL="0" indent="0">
              <a:buNone/>
            </a:pPr>
            <a:r>
              <a:rPr lang="en-US" sz="2000" i="1" dirty="0"/>
              <a:t> </a:t>
            </a:r>
            <a:endParaRPr lang="en-US" sz="2000" dirty="0"/>
          </a:p>
          <a:p>
            <a:r>
              <a:rPr lang="en-US" sz="2000" i="1" dirty="0"/>
              <a:t>On the morning of expiration of the 48 hours deadline, UBP Finance Department contacted their FBA counterparts requesting immediate payment of the outstanding balance. FBA informed UBP that the payment had already been made and that they were expecting delivery of the goods. As an aside, FBA offered their congratulations to UBP on the National Holiday.  </a:t>
            </a:r>
          </a:p>
          <a:p>
            <a:endParaRPr lang="en-US" sz="2000" i="1" dirty="0"/>
          </a:p>
          <a:p>
            <a:r>
              <a:rPr lang="en-US" sz="2000" i="1" dirty="0"/>
              <a:t>The UBP Finance Department checked their bank account and responded to FBA that no payment had been received from them. They also asked why UBP is congratulating them on a public holiday, when the next one is not due for another two months</a:t>
            </a:r>
            <a:r>
              <a:rPr lang="en-US" sz="2000" dirty="0"/>
              <a:t>. </a:t>
            </a:r>
            <a:endParaRPr lang="en-GB" sz="2000" dirty="0"/>
          </a:p>
        </p:txBody>
      </p:sp>
    </p:spTree>
    <p:extLst>
      <p:ext uri="{BB962C8B-B14F-4D97-AF65-F5344CB8AC3E}">
        <p14:creationId xmlns:p14="http://schemas.microsoft.com/office/powerpoint/2010/main" val="266353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n-GB" dirty="0"/>
              <a:t>Technical case aspects</a:t>
            </a:r>
            <a:br>
              <a:rPr lang="sr-Latn-RS" dirty="0"/>
            </a:br>
            <a:endParaRPr lang="en-GB" dirty="0"/>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n-US" b="1" dirty="0"/>
              <a:t>Introduction to the Investigation Exercise Case Study and Mock Trial </a:t>
            </a:r>
            <a:endParaRPr lang="en-US" sz="4000" dirty="0"/>
          </a:p>
        </p:txBody>
      </p:sp>
    </p:spTree>
    <p:extLst>
      <p:ext uri="{BB962C8B-B14F-4D97-AF65-F5344CB8AC3E}">
        <p14:creationId xmlns:p14="http://schemas.microsoft.com/office/powerpoint/2010/main" val="598516473"/>
      </p:ext>
    </p:extLst>
  </p:cSld>
  <p:clrMapOvr>
    <a:masterClrMapping/>
  </p:clrMapOvr>
</p:sld>
</file>

<file path=ppt/theme/theme1.xml><?xml version="1.0" encoding="utf-8"?>
<a:theme xmlns:a="http://schemas.openxmlformats.org/drawingml/2006/main" name="PPT_theme_v7">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heme_v7" id="{8CEAEF11-8DD7-42E4-8B50-E070E61E085B}" vid="{180C96AB-83AB-43A3-9AD5-620A1EA01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PPT_theme_v7</Template>
  <TotalTime>1168</TotalTime>
  <Words>2807</Words>
  <Application>Microsoft Office PowerPoint</Application>
  <PresentationFormat>On-screen Show (4:3)</PresentationFormat>
  <Paragraphs>246</Paragraphs>
  <Slides>28</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(heading)</vt:lpstr>
      <vt:lpstr>Georgia</vt:lpstr>
      <vt:lpstr>Helvetica</vt:lpstr>
      <vt:lpstr>Times New Roman</vt:lpstr>
      <vt:lpstr>Verdana</vt:lpstr>
      <vt:lpstr>Wingdings</vt:lpstr>
      <vt:lpstr>PPT_theme_v7</vt:lpstr>
      <vt:lpstr>PowerPoint Presentation</vt:lpstr>
      <vt:lpstr>PowerPoint Presentation</vt:lpstr>
      <vt:lpstr>PowerPoint Presentation</vt:lpstr>
      <vt:lpstr>Case study scenario</vt:lpstr>
      <vt:lpstr>PowerPoint Presentation</vt:lpstr>
      <vt:lpstr>PowerPoint Presentation</vt:lpstr>
      <vt:lpstr>PowerPoint Presentation</vt:lpstr>
      <vt:lpstr>PowerPoint Presentation</vt:lpstr>
      <vt:lpstr>Technical case aspects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division and work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Hortensia Pasalau</cp:lastModifiedBy>
  <cp:revision>130</cp:revision>
  <dcterms:created xsi:type="dcterms:W3CDTF">2020-10-07T11:36:01Z</dcterms:created>
  <dcterms:modified xsi:type="dcterms:W3CDTF">2024-07-10T12:02:37Z</dcterms:modified>
</cp:coreProperties>
</file>