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355" r:id="rId2"/>
    <p:sldId id="1139" r:id="rId3"/>
    <p:sldId id="567" r:id="rId4"/>
    <p:sldId id="568" r:id="rId5"/>
    <p:sldId id="569" r:id="rId6"/>
    <p:sldId id="570" r:id="rId7"/>
    <p:sldId id="806" r:id="rId8"/>
    <p:sldId id="807" r:id="rId9"/>
    <p:sldId id="1118" r:id="rId10"/>
    <p:sldId id="1119" r:id="rId11"/>
    <p:sldId id="808" r:id="rId12"/>
    <p:sldId id="587" r:id="rId13"/>
    <p:sldId id="814" r:id="rId14"/>
    <p:sldId id="815" r:id="rId15"/>
    <p:sldId id="816" r:id="rId16"/>
    <p:sldId id="817" r:id="rId17"/>
    <p:sldId id="818" r:id="rId18"/>
    <p:sldId id="819" r:id="rId19"/>
    <p:sldId id="830" r:id="rId20"/>
    <p:sldId id="831" r:id="rId21"/>
    <p:sldId id="821" r:id="rId22"/>
    <p:sldId id="822" r:id="rId23"/>
    <p:sldId id="823" r:id="rId24"/>
    <p:sldId id="824" r:id="rId25"/>
    <p:sldId id="1134" r:id="rId26"/>
    <p:sldId id="1140" r:id="rId27"/>
    <p:sldId id="844" r:id="rId28"/>
    <p:sldId id="845" r:id="rId29"/>
    <p:sldId id="846" r:id="rId30"/>
    <p:sldId id="1135" r:id="rId31"/>
    <p:sldId id="1141" r:id="rId32"/>
    <p:sldId id="826" r:id="rId33"/>
    <p:sldId id="825" r:id="rId34"/>
    <p:sldId id="829" r:id="rId35"/>
    <p:sldId id="1138" r:id="rId36"/>
    <p:sldId id="1137" r:id="rId37"/>
    <p:sldId id="589" r:id="rId38"/>
    <p:sldId id="590" r:id="rId39"/>
    <p:sldId id="832" r:id="rId40"/>
    <p:sldId id="835" r:id="rId41"/>
    <p:sldId id="609" r:id="rId42"/>
    <p:sldId id="616" r:id="rId43"/>
    <p:sldId id="850" r:id="rId44"/>
    <p:sldId id="85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2517" autoAdjust="0"/>
  </p:normalViewPr>
  <p:slideViewPr>
    <p:cSldViewPr snapToGrid="0" snapToObjects="1">
      <p:cViewPr varScale="1">
        <p:scale>
          <a:sx n="61" d="100"/>
          <a:sy n="61" d="100"/>
        </p:scale>
        <p:origin x="1968" y="5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600" b="1" dirty="0"/>
            <a:t>Which of the following would not fall under the definition of “subscriber information”?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User’s postal address</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User’s emails</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User’s phone number</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User’s contact list</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chemeClr val="tx1"/>
              </a:solidFill>
            </a:rPr>
            <a:t>e) User’s credit card number</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600" b="1" dirty="0"/>
            <a:t>Which of the following would not fall under the definition of “subscriber information”?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User’s postal address</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rgbClr val="FF0000"/>
              </a:solidFill>
            </a:rPr>
            <a:t>b) User’s emails</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User’s phone number</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rgbClr val="FF0000"/>
              </a:solidFill>
            </a:rPr>
            <a:t>d) User’s contact list</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chemeClr val="tx1"/>
              </a:solidFill>
            </a:rPr>
            <a:t>e) User’s credit card number</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3400" b="1" dirty="0">
              <a:solidFill>
                <a:schemeClr val="tx1"/>
              </a:solidFill>
            </a:rPr>
            <a:t>All global service providers require the existence of a mutual legal assistance treaty with a country to provide data to that country pursuant to an emergency disclosure request.</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True</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False</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3400" b="1" dirty="0">
              <a:solidFill>
                <a:schemeClr val="tx1"/>
              </a:solidFill>
            </a:rPr>
            <a:t>All global service providers require the existence of a mutual legal assistance treaty with a country to provide data to that country pursuant to an emergency disclosure request.</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True</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en-US" b="1" dirty="0">
              <a:solidFill>
                <a:srgbClr val="FF0000"/>
              </a:solidFill>
            </a:rPr>
            <a:t>False</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800" b="1" dirty="0"/>
            <a:t>Under Article 18, which data cannot be ordered from private sector service providers offering services in your country?</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solidFill>
                <a:schemeClr val="tx1"/>
              </a:solidFill>
            </a:rPr>
            <a:t>a) Subscriber information from a foreign service provider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US" b="1" dirty="0">
              <a:solidFill>
                <a:schemeClr val="tx1"/>
              </a:solidFill>
            </a:rPr>
            <a:t>b) Traffic data from a foreign service provider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t>c) Subscriber information from a local service provider</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Traffic data from a local service provider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800" b="1" dirty="0"/>
            <a:t>Under Article 18, which data cannot be ordered from private sector service providers offering services in your country?</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solidFill>
                <a:schemeClr val="tx1"/>
              </a:solidFill>
            </a:rPr>
            <a:t>a) Subscriber information from a foreign service provider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US" b="1" dirty="0">
              <a:solidFill>
                <a:srgbClr val="FF0000"/>
              </a:solidFill>
            </a:rPr>
            <a:t>b) Traffic data from a foreign service provider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t>c) Subscriber information from a local service provider</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Traffic data from a local service provider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3400" b="1" dirty="0">
              <a:solidFill>
                <a:schemeClr val="tx1"/>
              </a:solidFill>
            </a:rPr>
            <a:t>Global service providers are more likely to voluntarily disclose data to countries which are party to the Budapest Convention.</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True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False</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3400" b="1" dirty="0">
              <a:solidFill>
                <a:schemeClr val="tx1"/>
              </a:solidFill>
            </a:rPr>
            <a:t>Global service providers are more likely to voluntarily disclose data to countries which are party to the Budapest Convention.</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a:solidFill>
                <a:srgbClr val="FF0000"/>
              </a:solidFill>
            </a:rPr>
            <a:t>True</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False</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b="1" kern="1200" dirty="0"/>
            <a:t>Which of the following would not fall under the definition of “subscriber information”?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a) User’s postal address</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b) User’s emails</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c) User’s phone number</a:t>
          </a: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d) User’s contact list</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e) User’s credit card number</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b="1" kern="1200" dirty="0"/>
            <a:t>Which of the following would not fall under the definition of “subscriber information”?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a) User’s postal address</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rgbClr val="FF0000"/>
              </a:solidFill>
            </a:rPr>
            <a:t>b) User’s emails</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c) User’s phone number</a:t>
          </a: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rgbClr val="FF0000"/>
              </a:solidFill>
            </a:rPr>
            <a:t>d) User’s contact list</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tx1"/>
              </a:solidFill>
            </a:rPr>
            <a:t>e) User’s credit card number</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37"/>
          <a:ext cx="89051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37"/>
          <a:ext cx="5715973" cy="519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en-US" sz="3400" b="1" kern="1200" dirty="0">
              <a:solidFill>
                <a:schemeClr val="tx1"/>
              </a:solidFill>
            </a:rPr>
            <a:t>All global service providers require the existence of a mutual legal assistance treaty with a country to provide data to that country pursuant to an emergency disclosure request.</a:t>
          </a:r>
        </a:p>
      </dsp:txBody>
      <dsp:txXfrm>
        <a:off x="0" y="2537"/>
        <a:ext cx="5715973" cy="5197298"/>
      </dsp:txXfrm>
    </dsp:sp>
    <dsp:sp modelId="{5D9EDF3F-7B20-8E47-A431-F9F24450F874}">
      <dsp:nvSpPr>
        <dsp:cNvPr id="0" name=""/>
        <dsp:cNvSpPr/>
      </dsp:nvSpPr>
      <dsp:spPr>
        <a:xfrm>
          <a:off x="5775653" y="51419"/>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b="1" kern="1200" dirty="0">
              <a:solidFill>
                <a:schemeClr val="tx1"/>
              </a:solidFill>
            </a:rPr>
            <a:t>True</a:t>
          </a:r>
          <a:r>
            <a:rPr lang="en-US" sz="4700" b="1" kern="1200" dirty="0">
              <a:solidFill>
                <a:srgbClr val="FF0000"/>
              </a:solidFill>
            </a:rPr>
            <a:t> </a:t>
          </a:r>
        </a:p>
      </dsp:txBody>
      <dsp:txXfrm>
        <a:off x="5775653" y="51419"/>
        <a:ext cx="3123222" cy="977652"/>
      </dsp:txXfrm>
    </dsp:sp>
    <dsp:sp modelId="{EB798B99-5590-864A-A2C1-F553D99D3FAA}">
      <dsp:nvSpPr>
        <dsp:cNvPr id="0" name=""/>
        <dsp:cNvSpPr/>
      </dsp:nvSpPr>
      <dsp:spPr>
        <a:xfrm>
          <a:off x="5715973" y="1029072"/>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775653" y="1077955"/>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b="1" kern="1200" dirty="0">
              <a:solidFill>
                <a:schemeClr val="tx1"/>
              </a:solidFill>
            </a:rPr>
            <a:t>False</a:t>
          </a:r>
        </a:p>
      </dsp:txBody>
      <dsp:txXfrm>
        <a:off x="5775653" y="1077955"/>
        <a:ext cx="3123222" cy="977652"/>
      </dsp:txXfrm>
    </dsp:sp>
    <dsp:sp modelId="{1E88F2A9-FC8F-2A4F-ABF4-2C5837CA76E5}">
      <dsp:nvSpPr>
        <dsp:cNvPr id="0" name=""/>
        <dsp:cNvSpPr/>
      </dsp:nvSpPr>
      <dsp:spPr>
        <a:xfrm>
          <a:off x="5715973" y="2055608"/>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775653" y="2104490"/>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b="1" kern="1200" dirty="0">
            <a:solidFill>
              <a:schemeClr val="tx1"/>
            </a:solidFill>
          </a:endParaRPr>
        </a:p>
      </dsp:txBody>
      <dsp:txXfrm>
        <a:off x="5775653" y="2104490"/>
        <a:ext cx="3123222" cy="977652"/>
      </dsp:txXfrm>
    </dsp:sp>
    <dsp:sp modelId="{45167FBC-5EE3-4C8A-A94C-30BB5DE89AD6}">
      <dsp:nvSpPr>
        <dsp:cNvPr id="0" name=""/>
        <dsp:cNvSpPr/>
      </dsp:nvSpPr>
      <dsp:spPr>
        <a:xfrm>
          <a:off x="5715973" y="3082143"/>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781944" y="3131026"/>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b="1" kern="1200" dirty="0">
            <a:solidFill>
              <a:schemeClr val="tx1"/>
            </a:solidFill>
          </a:endParaRPr>
        </a:p>
      </dsp:txBody>
      <dsp:txXfrm>
        <a:off x="5781944" y="3131026"/>
        <a:ext cx="3123222" cy="977652"/>
      </dsp:txXfrm>
    </dsp:sp>
    <dsp:sp modelId="{41DAB04F-B76E-41A3-BF92-19D36F058A9E}">
      <dsp:nvSpPr>
        <dsp:cNvPr id="0" name=""/>
        <dsp:cNvSpPr/>
      </dsp:nvSpPr>
      <dsp:spPr>
        <a:xfrm>
          <a:off x="5715973" y="4108678"/>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775653" y="4157561"/>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b="1" kern="1200" dirty="0">
            <a:solidFill>
              <a:schemeClr val="tx1"/>
            </a:solidFill>
          </a:endParaRPr>
        </a:p>
      </dsp:txBody>
      <dsp:txXfrm>
        <a:off x="5775653" y="4157561"/>
        <a:ext cx="3123222" cy="977652"/>
      </dsp:txXfrm>
    </dsp:sp>
    <dsp:sp modelId="{9B1E8AEA-2A8D-4500-8486-4DCED5C7B4CD}">
      <dsp:nvSpPr>
        <dsp:cNvPr id="0" name=""/>
        <dsp:cNvSpPr/>
      </dsp:nvSpPr>
      <dsp:spPr>
        <a:xfrm>
          <a:off x="5715973" y="5135214"/>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37"/>
          <a:ext cx="89051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37"/>
          <a:ext cx="5715973" cy="519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en-US" sz="3400" b="1" kern="1200" dirty="0">
              <a:solidFill>
                <a:schemeClr val="tx1"/>
              </a:solidFill>
            </a:rPr>
            <a:t>All global service providers require the existence of a mutual legal assistance treaty with a country to provide data to that country pursuant to an emergency disclosure request.</a:t>
          </a:r>
        </a:p>
      </dsp:txBody>
      <dsp:txXfrm>
        <a:off x="0" y="2537"/>
        <a:ext cx="5715973" cy="5197298"/>
      </dsp:txXfrm>
    </dsp:sp>
    <dsp:sp modelId="{5D9EDF3F-7B20-8E47-A431-F9F24450F874}">
      <dsp:nvSpPr>
        <dsp:cNvPr id="0" name=""/>
        <dsp:cNvSpPr/>
      </dsp:nvSpPr>
      <dsp:spPr>
        <a:xfrm>
          <a:off x="5775653" y="51419"/>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b="1" kern="1200" dirty="0">
              <a:solidFill>
                <a:schemeClr val="tx1"/>
              </a:solidFill>
            </a:rPr>
            <a:t>True</a:t>
          </a:r>
          <a:r>
            <a:rPr lang="en-US" sz="4700" b="1" kern="1200" dirty="0">
              <a:solidFill>
                <a:srgbClr val="FF0000"/>
              </a:solidFill>
            </a:rPr>
            <a:t> </a:t>
          </a:r>
        </a:p>
      </dsp:txBody>
      <dsp:txXfrm>
        <a:off x="5775653" y="51419"/>
        <a:ext cx="3123222" cy="977652"/>
      </dsp:txXfrm>
    </dsp:sp>
    <dsp:sp modelId="{EB798B99-5590-864A-A2C1-F553D99D3FAA}">
      <dsp:nvSpPr>
        <dsp:cNvPr id="0" name=""/>
        <dsp:cNvSpPr/>
      </dsp:nvSpPr>
      <dsp:spPr>
        <a:xfrm>
          <a:off x="5715973" y="1029072"/>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775653" y="1077955"/>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b="1" kern="1200" dirty="0">
              <a:solidFill>
                <a:srgbClr val="FF0000"/>
              </a:solidFill>
            </a:rPr>
            <a:t>False</a:t>
          </a:r>
        </a:p>
      </dsp:txBody>
      <dsp:txXfrm>
        <a:off x="5775653" y="1077955"/>
        <a:ext cx="3123222" cy="977652"/>
      </dsp:txXfrm>
    </dsp:sp>
    <dsp:sp modelId="{1E88F2A9-FC8F-2A4F-ABF4-2C5837CA76E5}">
      <dsp:nvSpPr>
        <dsp:cNvPr id="0" name=""/>
        <dsp:cNvSpPr/>
      </dsp:nvSpPr>
      <dsp:spPr>
        <a:xfrm>
          <a:off x="5715973" y="2055608"/>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775653" y="2104490"/>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b="1" kern="1200" dirty="0">
            <a:solidFill>
              <a:schemeClr val="tx1"/>
            </a:solidFill>
          </a:endParaRPr>
        </a:p>
      </dsp:txBody>
      <dsp:txXfrm>
        <a:off x="5775653" y="2104490"/>
        <a:ext cx="3123222" cy="977652"/>
      </dsp:txXfrm>
    </dsp:sp>
    <dsp:sp modelId="{45167FBC-5EE3-4C8A-A94C-30BB5DE89AD6}">
      <dsp:nvSpPr>
        <dsp:cNvPr id="0" name=""/>
        <dsp:cNvSpPr/>
      </dsp:nvSpPr>
      <dsp:spPr>
        <a:xfrm>
          <a:off x="5715973" y="3082143"/>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781944" y="3131026"/>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b="1" kern="1200" dirty="0">
            <a:solidFill>
              <a:schemeClr val="tx1"/>
            </a:solidFill>
          </a:endParaRPr>
        </a:p>
      </dsp:txBody>
      <dsp:txXfrm>
        <a:off x="5781944" y="3131026"/>
        <a:ext cx="3123222" cy="977652"/>
      </dsp:txXfrm>
    </dsp:sp>
    <dsp:sp modelId="{41DAB04F-B76E-41A3-BF92-19D36F058A9E}">
      <dsp:nvSpPr>
        <dsp:cNvPr id="0" name=""/>
        <dsp:cNvSpPr/>
      </dsp:nvSpPr>
      <dsp:spPr>
        <a:xfrm>
          <a:off x="5715973" y="4108678"/>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775653" y="4157561"/>
          <a:ext cx="3123222"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b="1" kern="1200" dirty="0">
            <a:solidFill>
              <a:schemeClr val="tx1"/>
            </a:solidFill>
          </a:endParaRPr>
        </a:p>
      </dsp:txBody>
      <dsp:txXfrm>
        <a:off x="5775653" y="4157561"/>
        <a:ext cx="3123222" cy="977652"/>
      </dsp:txXfrm>
    </dsp:sp>
    <dsp:sp modelId="{9B1E8AEA-2A8D-4500-8486-4DCED5C7B4CD}">
      <dsp:nvSpPr>
        <dsp:cNvPr id="0" name=""/>
        <dsp:cNvSpPr/>
      </dsp:nvSpPr>
      <dsp:spPr>
        <a:xfrm>
          <a:off x="5715973" y="5135214"/>
          <a:ext cx="31829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49"/>
          <a:ext cx="88550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49"/>
          <a:ext cx="2884358" cy="5222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1" kern="1200" dirty="0"/>
            <a:t>Under Article 18, which data cannot be ordered from private sector service providers offering services in your country?</a:t>
          </a:r>
        </a:p>
      </dsp:txBody>
      <dsp:txXfrm>
        <a:off x="0" y="2549"/>
        <a:ext cx="2884358" cy="5222326"/>
      </dsp:txXfrm>
    </dsp:sp>
    <dsp:sp modelId="{5D9EDF3F-7B20-8E47-A431-F9F24450F874}">
      <dsp:nvSpPr>
        <dsp:cNvPr id="0" name=""/>
        <dsp:cNvSpPr/>
      </dsp:nvSpPr>
      <dsp:spPr>
        <a:xfrm>
          <a:off x="2996171" y="63819"/>
          <a:ext cx="5851518" cy="122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1" kern="1200" dirty="0">
              <a:solidFill>
                <a:schemeClr val="tx1"/>
              </a:solidFill>
            </a:rPr>
            <a:t>a) Subscriber information from a foreign service provider </a:t>
          </a:r>
        </a:p>
      </dsp:txBody>
      <dsp:txXfrm>
        <a:off x="2996171" y="63819"/>
        <a:ext cx="5851518" cy="1225405"/>
      </dsp:txXfrm>
    </dsp:sp>
    <dsp:sp modelId="{EB798B99-5590-864A-A2C1-F553D99D3FAA}">
      <dsp:nvSpPr>
        <dsp:cNvPr id="0" name=""/>
        <dsp:cNvSpPr/>
      </dsp:nvSpPr>
      <dsp:spPr>
        <a:xfrm>
          <a:off x="2884358" y="1289225"/>
          <a:ext cx="59633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96171" y="1350495"/>
          <a:ext cx="5851518" cy="122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1" kern="1200" dirty="0">
              <a:solidFill>
                <a:schemeClr val="tx1"/>
              </a:solidFill>
            </a:rPr>
            <a:t>b) Traffic data from a foreign service provider </a:t>
          </a:r>
        </a:p>
      </dsp:txBody>
      <dsp:txXfrm>
        <a:off x="2996171" y="1350495"/>
        <a:ext cx="5851518" cy="1225405"/>
      </dsp:txXfrm>
    </dsp:sp>
    <dsp:sp modelId="{1E88F2A9-FC8F-2A4F-ABF4-2C5837CA76E5}">
      <dsp:nvSpPr>
        <dsp:cNvPr id="0" name=""/>
        <dsp:cNvSpPr/>
      </dsp:nvSpPr>
      <dsp:spPr>
        <a:xfrm>
          <a:off x="2884358" y="2575901"/>
          <a:ext cx="59633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96171" y="2637171"/>
          <a:ext cx="5851518" cy="122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1" kern="1200" dirty="0"/>
            <a:t>c) Subscriber information from a local service provider</a:t>
          </a:r>
        </a:p>
      </dsp:txBody>
      <dsp:txXfrm>
        <a:off x="2996171" y="2637171"/>
        <a:ext cx="5851518" cy="1225405"/>
      </dsp:txXfrm>
    </dsp:sp>
    <dsp:sp modelId="{45167FBC-5EE3-4C8A-A94C-30BB5DE89AD6}">
      <dsp:nvSpPr>
        <dsp:cNvPr id="0" name=""/>
        <dsp:cNvSpPr/>
      </dsp:nvSpPr>
      <dsp:spPr>
        <a:xfrm>
          <a:off x="2884358" y="3862577"/>
          <a:ext cx="59633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03543" y="3923848"/>
          <a:ext cx="5851518" cy="122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1" kern="1200" dirty="0"/>
            <a:t>d) Traffic data from a local service provider </a:t>
          </a:r>
        </a:p>
      </dsp:txBody>
      <dsp:txXfrm>
        <a:off x="3003543" y="3923848"/>
        <a:ext cx="5851518" cy="1225405"/>
      </dsp:txXfrm>
    </dsp:sp>
    <dsp:sp modelId="{41DAB04F-B76E-41A3-BF92-19D36F058A9E}">
      <dsp:nvSpPr>
        <dsp:cNvPr id="0" name=""/>
        <dsp:cNvSpPr/>
      </dsp:nvSpPr>
      <dsp:spPr>
        <a:xfrm>
          <a:off x="2884358" y="5149253"/>
          <a:ext cx="59633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49"/>
          <a:ext cx="88550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49"/>
          <a:ext cx="2884358" cy="5222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1" kern="1200" dirty="0"/>
            <a:t>Under Article 18, which data cannot be ordered from private sector service providers offering services in your country?</a:t>
          </a:r>
        </a:p>
      </dsp:txBody>
      <dsp:txXfrm>
        <a:off x="0" y="2549"/>
        <a:ext cx="2884358" cy="5222326"/>
      </dsp:txXfrm>
    </dsp:sp>
    <dsp:sp modelId="{5D9EDF3F-7B20-8E47-A431-F9F24450F874}">
      <dsp:nvSpPr>
        <dsp:cNvPr id="0" name=""/>
        <dsp:cNvSpPr/>
      </dsp:nvSpPr>
      <dsp:spPr>
        <a:xfrm>
          <a:off x="2996171" y="63819"/>
          <a:ext cx="5851518" cy="122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1" kern="1200" dirty="0">
              <a:solidFill>
                <a:schemeClr val="tx1"/>
              </a:solidFill>
            </a:rPr>
            <a:t>a) Subscriber information from a foreign service provider </a:t>
          </a:r>
        </a:p>
      </dsp:txBody>
      <dsp:txXfrm>
        <a:off x="2996171" y="63819"/>
        <a:ext cx="5851518" cy="1225405"/>
      </dsp:txXfrm>
    </dsp:sp>
    <dsp:sp modelId="{EB798B99-5590-864A-A2C1-F553D99D3FAA}">
      <dsp:nvSpPr>
        <dsp:cNvPr id="0" name=""/>
        <dsp:cNvSpPr/>
      </dsp:nvSpPr>
      <dsp:spPr>
        <a:xfrm>
          <a:off x="2884358" y="1289225"/>
          <a:ext cx="59633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96171" y="1350495"/>
          <a:ext cx="5851518" cy="122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1" kern="1200" dirty="0">
              <a:solidFill>
                <a:srgbClr val="FF0000"/>
              </a:solidFill>
            </a:rPr>
            <a:t>b) Traffic data from a foreign service provider </a:t>
          </a:r>
        </a:p>
      </dsp:txBody>
      <dsp:txXfrm>
        <a:off x="2996171" y="1350495"/>
        <a:ext cx="5851518" cy="1225405"/>
      </dsp:txXfrm>
    </dsp:sp>
    <dsp:sp modelId="{1E88F2A9-FC8F-2A4F-ABF4-2C5837CA76E5}">
      <dsp:nvSpPr>
        <dsp:cNvPr id="0" name=""/>
        <dsp:cNvSpPr/>
      </dsp:nvSpPr>
      <dsp:spPr>
        <a:xfrm>
          <a:off x="2884358" y="2575901"/>
          <a:ext cx="59633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96171" y="2637171"/>
          <a:ext cx="5851518" cy="122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1" kern="1200" dirty="0"/>
            <a:t>c) Subscriber information from a local service provider</a:t>
          </a:r>
        </a:p>
      </dsp:txBody>
      <dsp:txXfrm>
        <a:off x="2996171" y="2637171"/>
        <a:ext cx="5851518" cy="1225405"/>
      </dsp:txXfrm>
    </dsp:sp>
    <dsp:sp modelId="{45167FBC-5EE3-4C8A-A94C-30BB5DE89AD6}">
      <dsp:nvSpPr>
        <dsp:cNvPr id="0" name=""/>
        <dsp:cNvSpPr/>
      </dsp:nvSpPr>
      <dsp:spPr>
        <a:xfrm>
          <a:off x="2884358" y="3862577"/>
          <a:ext cx="59633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03543" y="3923848"/>
          <a:ext cx="5851518" cy="1225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US" sz="2700" b="1" kern="1200" dirty="0"/>
            <a:t>d) Traffic data from a local service provider </a:t>
          </a:r>
        </a:p>
      </dsp:txBody>
      <dsp:txXfrm>
        <a:off x="3003543" y="3923848"/>
        <a:ext cx="5851518" cy="1225405"/>
      </dsp:txXfrm>
    </dsp:sp>
    <dsp:sp modelId="{41DAB04F-B76E-41A3-BF92-19D36F058A9E}">
      <dsp:nvSpPr>
        <dsp:cNvPr id="0" name=""/>
        <dsp:cNvSpPr/>
      </dsp:nvSpPr>
      <dsp:spPr>
        <a:xfrm>
          <a:off x="2884358" y="5149253"/>
          <a:ext cx="59633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en-US" sz="3400" b="1" kern="1200" dirty="0">
              <a:solidFill>
                <a:schemeClr val="tx1"/>
              </a:solidFill>
            </a:rPr>
            <a:t>Global service providers are more likely to voluntarily disclose data to countries which are party to the Budapest Convention.</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1" kern="1200" dirty="0">
              <a:solidFill>
                <a:schemeClr val="tx1"/>
              </a:solidFill>
            </a:rPr>
            <a:t>True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1"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en-US" sz="3400" b="1" kern="1200" dirty="0">
              <a:solidFill>
                <a:schemeClr val="tx1"/>
              </a:solidFill>
            </a:rPr>
            <a:t>Global service providers are more likely to voluntarily disclose data to countries which are party to the Budapest Convention.</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1" kern="1200" dirty="0">
              <a:solidFill>
                <a:srgbClr val="FF0000"/>
              </a:solidFill>
            </a:rPr>
            <a:t>True</a:t>
          </a:r>
          <a:r>
            <a:rPr lang="en-US" sz="46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1"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session will be divided into 6 parts.</a:t>
            </a:r>
          </a:p>
          <a:p>
            <a:r>
              <a:rPr lang="en-GB" sz="1200" dirty="0"/>
              <a:t>The first part of the session will review key definitions.</a:t>
            </a:r>
          </a:p>
          <a:p>
            <a:r>
              <a:rPr lang="en-GB" sz="1200" dirty="0"/>
              <a:t>The second part of the session will look at cooperation with domestic service providers.</a:t>
            </a:r>
          </a:p>
          <a:p>
            <a:r>
              <a:rPr lang="en-GB" sz="1200" dirty="0"/>
              <a:t>The third part of the session will look at cooperation with foreign service providers for data acquisition. </a:t>
            </a:r>
          </a:p>
          <a:p>
            <a:r>
              <a:rPr lang="en-GB" sz="1200" dirty="0"/>
              <a:t>The fourth part of the session will provide an overview of cooperation with foreign service providers for illegal content removal.</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The fifth part of the session will summarise the session objectives.</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140790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third part will provide an overview of cooperation with foreign service providers with respect to data acquisition (i.e. obtaining electronic evidence from service providers which do not have a legal presence in the country seeking the evidence).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40924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Given the global nature of the internet, it is not uncommon for any service provider to make its services available in jurisdictions where it does not have a legal presence. For example: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Google has offices across 40 countries</a:t>
            </a:r>
          </a:p>
          <a:p>
            <a:r>
              <a:rPr lang="en-US" dirty="0"/>
              <a:t>Facebook has offices across 35 countries</a:t>
            </a:r>
          </a:p>
          <a:p>
            <a:r>
              <a:rPr lang="en-US" dirty="0"/>
              <a:t>Twitter has offices across 19 countries</a:t>
            </a:r>
          </a:p>
          <a:p>
            <a:endParaRPr lang="en-US" dirty="0"/>
          </a:p>
          <a:p>
            <a:r>
              <a:rPr lang="en-US" dirty="0"/>
              <a:t>This is much less than the number of countries these platforms operate in.</a:t>
            </a:r>
          </a:p>
          <a:p>
            <a:endParaRPr lang="en-US" dirty="0"/>
          </a:p>
          <a:p>
            <a:r>
              <a:rPr lang="en-US" dirty="0"/>
              <a:t>Given traditional legal principles and international law norms, there tends to be a challenge for many countries to effectively construct long-arm jurisdiction. This slide highlights some options available for cooperation with foreign service providers, namely:</a:t>
            </a:r>
          </a:p>
          <a:p>
            <a:pPr marL="800100" lvl="1" indent="-342900" algn="just">
              <a:buFont typeface="Wingdings" pitchFamily="2" charset="2"/>
              <a:buChar char="ü"/>
              <a:defRPr/>
            </a:pPr>
            <a:r>
              <a:rPr lang="en-GB" sz="1200" dirty="0"/>
              <a:t>MLA frameworks</a:t>
            </a:r>
          </a:p>
          <a:p>
            <a:pPr marL="800100" lvl="1" indent="-342900" algn="just">
              <a:buFont typeface="Wingdings" pitchFamily="2" charset="2"/>
              <a:buChar char="ü"/>
              <a:defRPr/>
            </a:pPr>
            <a:r>
              <a:rPr lang="en-GB" sz="1200" dirty="0"/>
              <a:t>Emergency disclosure requests</a:t>
            </a:r>
          </a:p>
          <a:p>
            <a:pPr marL="800100" lvl="1" indent="-342900" algn="just">
              <a:buFont typeface="Wingdings" pitchFamily="2" charset="2"/>
              <a:buChar char="ü"/>
              <a:defRPr/>
            </a:pPr>
            <a:r>
              <a:rPr lang="en-GB" sz="1200" dirty="0"/>
              <a:t>Production orders</a:t>
            </a:r>
          </a:p>
          <a:p>
            <a:pPr marL="800100" lvl="1" indent="-342900" algn="just">
              <a:buFont typeface="Wingdings" pitchFamily="2" charset="2"/>
              <a:buChar char="ü"/>
              <a:defRPr/>
            </a:pPr>
            <a:r>
              <a:rPr lang="en-GB" sz="1200" dirty="0"/>
              <a:t>Trans-border access with consent</a:t>
            </a:r>
          </a:p>
          <a:p>
            <a:pPr marL="800100" lvl="1" indent="-342900" algn="just">
              <a:buFont typeface="Wingdings" pitchFamily="2" charset="2"/>
              <a:buChar char="ü"/>
              <a:defRPr/>
            </a:pPr>
            <a:r>
              <a:rPr lang="en-GB" sz="1200" dirty="0"/>
              <a:t>Voluntary cooperation </a:t>
            </a:r>
          </a:p>
          <a:p>
            <a:endParaRPr lang="en-US" dirty="0"/>
          </a:p>
          <a:p>
            <a:endParaRPr lang="en-US" dirty="0"/>
          </a:p>
          <a:p>
            <a:r>
              <a:rPr lang="en-US" dirty="0"/>
              <a:t>The right side of the slide introduces cooperation through MLA frameworks. MLA frameworks (usually known as mutual legal assistance treaties) can be used to seek cooperation from foreign service providers. This would usually entail a central authority of the requesting state making a formal mutual assistance request to the central authority of the requested state. The central authority of the requested state will then exercise domestic procedural powers in accordance with domestic law and obtain the evidence from the service provider. Once this information has been obtained, it will be transmitted to the central authority of the requesting state.</a:t>
            </a:r>
          </a:p>
          <a:p>
            <a:endParaRPr lang="en-US" dirty="0"/>
          </a:p>
          <a:p>
            <a:r>
              <a:rPr lang="en-US" dirty="0"/>
              <a:t>While MLA frameworks are a legally binding mechanism to compel foreign service providers, they tend to be relatively slow and cumbersome.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99490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many global service providers such as Google, Facebook and Twitter require a request made in accordance with a mutual legal assistance treaty to disclose subscriber information.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53313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These slides explain how emergency disclosure requests can be used to get cooperation from foreign service providers. </a:t>
            </a:r>
          </a:p>
          <a:p>
            <a:endParaRPr lang="en-US" dirty="0"/>
          </a:p>
          <a:p>
            <a:endParaRPr lang="en-US" dirty="0"/>
          </a:p>
          <a:p>
            <a:r>
              <a:rPr lang="en-US" dirty="0"/>
              <a:t>As mentioned on a previous slide, the process for obtaining information from mutual legal assistance treaties tends to be quite slow and may not be appropriate for emergency cases. Many global service providers disclose data in emergency cases even the absence of a request made pursuant to a mutual legal assistance treaty. Such requests must demonstrate that disclosure is necessary to prevent death or serious bodily harm – though different service providers have varying criteria for emergency disclosure. It is important to note that emergency disclosure, unlike a disclosure request made pursuant to an MLAT, is not legally binding on foreign service providers.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188583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template of the Emergency Disclosure Request Form for Google. The trainer can take the participants through each of the required fields to demonstrate, as one example, what kind of information must be shared with a service provider when making an emergency disclosure request.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269555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template of the Emergency Disclosure Request Form for Google. The trainer can take the participants through each of the required fields to demonstrate, as one example, what kind of information must be shared with a service provider when making an emergency disclosure request.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99629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template of the Emergency Disclosure Request Form for Google. The trainer can take the participants through each of the required fields to demonstrate, as one example, what kind of information must be shared with a service provider when making an emergency disclosure request.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65341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shows the template of the Emergency Disclosure Request Form for Apple. The trainer can take the participants through each of the required fields to demonstrate, as one example, what kind of information must be shared with a service provider when making an emergency disclosure request.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63977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shows the template of the Emergency Disclosure Request Form for Apple. The trainer can take the participants through each of the required fields to demonstrate, as one example, what kind of information must be shared with a service provider when making an emergency disclosure request. </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111460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use these slides to conduct a demonstration of how the Facebook Emergency Request portal works.</a:t>
            </a:r>
          </a:p>
          <a:p>
            <a:endParaRPr lang="en-US" dirty="0"/>
          </a:p>
          <a:p>
            <a:r>
              <a:rPr lang="en-US" dirty="0"/>
              <a:t>The trainer should explain that this portal is only available to law enforcement agents who use approved email addresses.</a:t>
            </a:r>
          </a:p>
          <a:p>
            <a:endParaRPr lang="en-US" dirty="0"/>
          </a:p>
          <a:p>
            <a:r>
              <a:rPr lang="en-US" dirty="0"/>
              <a:t>In this screenshot, the law enforcement official must first request access, which is only granted for periods of one hour each.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22787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outlines the objectives of this session. It underscores what participants should expect to learn from the slides. The participants can be informed that this slide will be revisited at the end of the session to assess whether the objectives were met. </a:t>
            </a:r>
          </a:p>
          <a:p>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399416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law enforcement official is granted access to the portal, they must select “Make a Record Request” and then complete the form, providing information about the legal process (i.e. court order or otherwise), select the nature of the case, identify the Facebook or Instagram account in question and the date on which the account was identified, provide a duration for which records are being requested, and importantly, providing additional context. </a:t>
            </a:r>
          </a:p>
          <a:p>
            <a:endParaRPr lang="en-US" dirty="0"/>
          </a:p>
          <a:p>
            <a:r>
              <a:rPr lang="en-US" dirty="0"/>
              <a:t>(form continued on next slide)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076604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options available when making an emergency request. The trainer should explain that the scope of emergency requests is limited, and would cover cases such as those listed on the screen. </a:t>
            </a:r>
          </a:p>
          <a:p>
            <a:endParaRPr lang="en-US" dirty="0"/>
          </a:p>
          <a:p>
            <a:r>
              <a:rPr lang="en-US" dirty="0"/>
              <a:t>(form continued on next slide)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371620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enforcement official will be required to attach relevant documentation which may include supporting materials such as those listed on the slide.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257221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Many global service providers disclose data pursuant to an emergency disclosure request, even if the country in which they are based does not have an MLAT with the country which is making the emergency disclosure request.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15059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Many global service providers disclose data pursuant to an emergency disclosure request, even if the country in which they are based does not have an MLAT with the country which is making the emergency disclosure request.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3739535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a:t>These slides explain how production orders can be used to get cooperation from foreign service providers. </a:t>
            </a:r>
          </a:p>
          <a:p>
            <a:endParaRPr lang="en-US" b="0" dirty="0"/>
          </a:p>
          <a:p>
            <a:endParaRPr lang="en-US" b="0" dirty="0"/>
          </a:p>
          <a:p>
            <a:r>
              <a:rPr lang="en-US" b="0" dirty="0"/>
              <a:t>On the left side, this slide shows the text of Article 18 of the Budapest Convention with one element (“</a:t>
            </a:r>
            <a:r>
              <a:rPr lang="en-US" sz="1200" b="0" dirty="0">
                <a:solidFill>
                  <a:srgbClr val="FF0000"/>
                </a:solidFill>
                <a:latin typeface="+mj-lt"/>
              </a:rPr>
              <a:t>offering its services in the territory</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Article 18,1,b</a:t>
            </a:r>
            <a:r>
              <a:rPr lang="en-US" baseline="0" dirty="0"/>
              <a:t> has a more limited scope as compared to Article 18,1,a, in the sense that it applies only to service providers; and thus does not apply to any natural or legal persons that do not fall under the definition of service providers.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However, it is not limited in terms of physical location of the service provider, and applies so long as the service provider is offering services in the territory of the Party.</a:t>
            </a:r>
            <a:endParaRPr lang="en-US" sz="1200" kern="1200" dirty="0">
              <a:solidFill>
                <a:schemeClr val="tx1"/>
              </a:solidFill>
              <a:effectLst/>
              <a:latin typeface="+mn-lt"/>
              <a:ea typeface="+mn-ea"/>
              <a:cs typeface="+mn-cs"/>
            </a:endParaRPr>
          </a:p>
          <a:p>
            <a:endParaRPr lang="en-US" dirty="0"/>
          </a:p>
          <a:p>
            <a:r>
              <a:rPr lang="en-US" dirty="0"/>
              <a:t>The</a:t>
            </a:r>
            <a:r>
              <a:rPr lang="en-US" baseline="0" dirty="0"/>
              <a:t> slide lists some of the determining factors to be taken into account when gauging whether a service provider is offering services in a particular territory.</a:t>
            </a:r>
          </a:p>
          <a:p>
            <a:endParaRPr lang="en-US" baseline="0" dirty="0"/>
          </a:p>
          <a:p>
            <a:r>
              <a:rPr lang="en-US" baseline="0" dirty="0"/>
              <a:t>The trainer can then refer to the Guidance Note on Article 18 (see next slide)</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3831454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slide shows a screenshot of the Guidance Note on Article 18, which elaborates how the power under Article 18.1.b can be used to seek the production of subscriber information from service providers that do not have a legal presence in a particular country.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2694781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Article 18.1.b. allows seeking direct cooperation from foreign service providers by issuing production orders for subscriber information.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952631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0" dirty="0"/>
              <a:t>b) Traffic data from a foreign service provider.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is because the scope of Article 18.1.b only relates to subscriber information and would not enable ordering production of traffic data from a foreign service provider.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The remaining options are covered under Article 181.a. and 18.1.b.</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24146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0" dirty="0"/>
              <a:t>b) Traffic data from a foreign service provider.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is because the scope of Article 18.1.b only relates to subscriber information and would not enable ordering production of traffic data from a foreign service provider.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The remaining options are covered under Article 181.a. and 18.1.b.</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268718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first part will review the meaning of key terms, namely “service provider”, “traffic data”, “subscriber information” and “content data”, which will be used throughout the session.</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605239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0" dirty="0"/>
              <a:t>These slides explain how trans-border access provisions can be used to get cooperation from foreign service providers. </a:t>
            </a:r>
          </a:p>
          <a:p>
            <a:endParaRPr lang="en-US" b="0" dirty="0"/>
          </a:p>
          <a:p>
            <a:r>
              <a:rPr lang="en-US" b="0" dirty="0"/>
              <a:t>On the left side, this slide shows the text of Article 32 of the Budapest Convention with one element (“without the authorization of another party</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The trainer should emphasize that while most of the international cooperation provisions of the Budapest Convention require </a:t>
            </a:r>
            <a:r>
              <a:rPr lang="en-US" dirty="0" err="1"/>
              <a:t>authorisation</a:t>
            </a:r>
            <a:r>
              <a:rPr lang="en-US" dirty="0"/>
              <a:t> of another state, Article 32 is different in that it may be used to obtain electronic evidence from another jurisdiction even if the state where such evidence resides does not give its </a:t>
            </a:r>
            <a:r>
              <a:rPr lang="en-US" dirty="0" err="1"/>
              <a:t>authorisation</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is one of the conditions that allows for transborder access to data without the </a:t>
            </a:r>
            <a:r>
              <a:rPr lang="en-US" dirty="0" err="1"/>
              <a:t>authorisation</a:t>
            </a:r>
            <a:r>
              <a:rPr lang="en-US" dirty="0"/>
              <a:t> of the party where the data is stored – i.e. that the data is publicly available data (open source). The slides explain that if a portion of a website is closed to the general public, then it is not considered publicly available for the purposes of Article 32.a. The geographical location data of the data is irrelevant when accessing publicly available data – so it is irrelevant whether it is stored within or outside a Budapest Convention party.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Unlike the power to access publicly available data which may be exercised in relation to data stored anywhere, the power to access data with consent is only available when the data sought is located in another Budapest Convention party.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power to access data trans-border may be exercised on the basis of lawful and voluntary consent obtained from the person who has authority to disclose the data. The slide explains the scope of the term lawful and voluntary consent, and how it can be used to obtain data from foreign service providers without going through mutual assistance channels. It is important to note that in many jurisdictions, the agreement to “general terms of service” of service providers may not qualify as specific, explicit consent that would be required to enable disclosure of information to foreign governments.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Who is a person that is "lawfully </a:t>
            </a:r>
            <a:r>
              <a:rPr lang="en-US" dirty="0" err="1"/>
              <a:t>authorised</a:t>
            </a:r>
            <a:r>
              <a:rPr lang="en-US" dirty="0"/>
              <a:t>" to disclose data may vary depending on the circumstances, the nature of the person and the applicable law concerned. For example, a person’s e-mail may be stored in another country by a service provider, or a person may intentionally store data in another country. These persons may retrieve the data and, provided that they have the lawful authority, they may voluntarily disclose the data to law enforcement officials or permit such officials to access the data, as provided in Article 32.</a:t>
            </a:r>
            <a:endParaRPr lang="en-PK"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305058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slide explains how countries can make voluntary disclosure requests to many service providers. These are not legally binding on the foreign service providers. The slide outlines some of the conditions that foreign service providers may require in order to disclose data voluntarily.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4195247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screenshots of the policies of two service providers to show that they may, on a voluntary basis, disclose data in response to valid legal requests from outside the US.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4145736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True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Global service providers are more likely to voluntarily disclose data to countries which are party to the Budapest Convention, as studies of their transparency reports reveal. This may be because countries which are party to the Budapest Convention have </a:t>
            </a:r>
            <a:r>
              <a:rPr lang="en-US" sz="1200" b="0" dirty="0" err="1">
                <a:solidFill>
                  <a:srgbClr val="FF0000"/>
                </a:solidFill>
              </a:rPr>
              <a:t>harmonised</a:t>
            </a:r>
            <a:r>
              <a:rPr lang="en-US" sz="1200" b="0" dirty="0">
                <a:solidFill>
                  <a:srgbClr val="FF0000"/>
                </a:solidFill>
              </a:rPr>
              <a:t> legislations and adequate conditions and safeguards, which are important elements that service providers take into consideration when determining whether to cooperate voluntarily.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159227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True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Global service providers are more likely to voluntarily disclose data to countries which are party to the Budapest Convention, as studies of their transparency reports reveal. This may be because countries which are party to the Budapest Convention have </a:t>
            </a:r>
            <a:r>
              <a:rPr lang="en-US" sz="1200" b="0" dirty="0" err="1">
                <a:solidFill>
                  <a:srgbClr val="FF0000"/>
                </a:solidFill>
              </a:rPr>
              <a:t>harmonised</a:t>
            </a:r>
            <a:r>
              <a:rPr lang="en-US" sz="1200" b="0" dirty="0">
                <a:solidFill>
                  <a:srgbClr val="FF0000"/>
                </a:solidFill>
              </a:rPr>
              <a:t> legislations and adequate conditions and safeguards, which are important elements that service providers take into consideration when determining whether to cooperate voluntarily.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123034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fourth part provides a brief overview of cooperation with foreign service providers in relation to content removal.</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331366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some basic information about the basis on which foreign service providers cooperate in relation to the removal of data.</a:t>
            </a:r>
          </a:p>
          <a:p>
            <a:r>
              <a:rPr lang="en-US" dirty="0"/>
              <a:t>The right side of the slide lists common categories of content that are prohibited by many global service providers.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1376263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slide of the slide outlines some of the challenges faced in relation to the removal of content by foreign service providers, while the right slide explains approaches that tend to work and approaches that tend not to work when dealing with foreign service providers.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116738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repeats the objectives of this session. The trainer can run through these objectives to ensure that these aspects have been covered in this module.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55789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Article 1.c of the Budapest Convention which is the definition of “service provider”.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definition.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The term service provider as defined in the Budapest Convention encompasses a broad category of persons that play a particular role with regard to communication or processing of data on computer systems.  It includes both private and public entities, covers provision of services to a closed group or to the public, free or paid services.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21440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Article 1.d of the Budapest Convention which is the definition of “traffic data”.</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definition.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sz="1200" kern="1200" dirty="0">
                <a:solidFill>
                  <a:schemeClr val="tx1"/>
                </a:solidFill>
                <a:latin typeface="+mn-lt"/>
                <a:ea typeface="MS PGothic" pitchFamily="34" charset="-128"/>
                <a:cs typeface="ＭＳ Ｐゴシック" charset="0"/>
              </a:rPr>
              <a:t>Traffic data as defined under the Budapest Convention is a category of computer data that is subject to a specific legal regime. This data is generated by computers in the chain of communication in order to route a communication from its origin to its destination. It is therefore auxiliary to the communication itself. The slide describes some key characteristics of traffic data. </a:t>
            </a:r>
            <a:endParaRPr lang="en-GB" sz="1200" kern="1200" dirty="0">
              <a:solidFill>
                <a:schemeClr val="tx1"/>
              </a:solidFill>
              <a:latin typeface="+mn-lt"/>
              <a:ea typeface="MS PGothic" pitchFamily="34" charset="-128"/>
              <a:cs typeface="ＭＳ Ｐゴシック"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77290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Article 18.3 of the Budapest Convention which is the definition of “subscriber information”.</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definition.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t>It is important to note that subscriber information may not necessarily be in the form of computer data; and thus includes physical records held by service providers in relation to their subscribers. Subscriber information is basically information that relates to a subscriber and could help ascertain the identity of a subscriber, but it does not include the content of communications or traffic data.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17105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b) User’s emails, and (d) User’s contact list. These would be considered content data, which is excluded from the definition of “subscriber information”.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b) User’s emails, and (d) User’s contact list. These would be considered content data, which is excluded from the definition of “subscriber information”.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39390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the definition of “content data” in the explanatory report has been provided (since the term “content data” has not been defined in the Budapest Convention).</a:t>
            </a:r>
          </a:p>
          <a:p>
            <a:endParaRPr lang="en-US" dirty="0"/>
          </a:p>
          <a:p>
            <a:r>
              <a:rPr lang="en-US" dirty="0"/>
              <a:t>On the right side, an explanation of this definition has been provided.</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70210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6336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347801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272545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173924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22152835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88128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191700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34373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295445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112117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203610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249810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2295482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sv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sv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2768252"/>
            <a:ext cx="6083502" cy="1754326"/>
          </a:xfrm>
          <a:prstGeom prst="rect">
            <a:avLst/>
          </a:prstGeom>
          <a:ln>
            <a:noFill/>
          </a:ln>
        </p:spPr>
        <p:txBody>
          <a:bodyPr wrap="square">
            <a:spAutoFit/>
          </a:bodyPr>
          <a:lstStyle/>
          <a:p>
            <a:pPr algn="ctr"/>
            <a:r>
              <a:rPr lang="en-GB" sz="3600" b="1" i="1" dirty="0">
                <a:solidFill>
                  <a:srgbClr val="005E8E"/>
                </a:solidFill>
              </a:rPr>
              <a:t>Specialized Judicial Course on International Cooperation</a:t>
            </a:r>
            <a:endParaRPr lang="fr-FR" b="1" dirty="0">
              <a:solidFill>
                <a:srgbClr val="005E8E"/>
              </a:solidFill>
            </a:endParaRPr>
          </a:p>
        </p:txBody>
      </p:sp>
      <p:sp>
        <p:nvSpPr>
          <p:cNvPr id="12" name="Rectangle 11">
            <a:extLst>
              <a:ext uri="{FF2B5EF4-FFF2-40B4-BE49-F238E27FC236}">
                <a16:creationId xmlns:a16="http://schemas.microsoft.com/office/drawing/2014/main" id="{21E6BD40-F19E-42B6-A1A5-6F716899C58F}"/>
              </a:ext>
            </a:extLst>
          </p:cNvPr>
          <p:cNvSpPr/>
          <p:nvPr/>
        </p:nvSpPr>
        <p:spPr>
          <a:xfrm>
            <a:off x="-108585" y="5285983"/>
            <a:ext cx="3578295" cy="707886"/>
          </a:xfrm>
          <a:prstGeom prst="rect">
            <a:avLst/>
          </a:prstGeom>
          <a:ln>
            <a:noFill/>
          </a:ln>
        </p:spPr>
        <p:txBody>
          <a:bodyPr wrap="square">
            <a:spAutoFit/>
          </a:bodyPr>
          <a:lstStyle/>
          <a:p>
            <a:pPr marL="0" indent="0" algn="ctr">
              <a:buFont typeface="Arial" charset="0"/>
              <a:buNone/>
              <a:defRPr/>
            </a:pPr>
            <a:r>
              <a:rPr lang="en-GB" sz="2000" b="1" i="1" dirty="0">
                <a:solidFill>
                  <a:srgbClr val="005E8E"/>
                </a:solidFill>
              </a:rPr>
              <a:t>Session 2.4</a:t>
            </a:r>
          </a:p>
          <a:p>
            <a:pPr marL="0" indent="0" algn="ctr">
              <a:buFont typeface="Arial" charset="0"/>
              <a:buNone/>
              <a:defRPr/>
            </a:pPr>
            <a:r>
              <a:rPr lang="en-GB" sz="2000" b="1" i="1" dirty="0">
                <a:solidFill>
                  <a:srgbClr val="005E8E"/>
                </a:solidFill>
              </a:rPr>
              <a:t>- Online Version - </a:t>
            </a: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pic>
        <p:nvPicPr>
          <p:cNvPr id="28" name="Graphic 27" descr="Brain outline">
            <a:extLst>
              <a:ext uri="{FF2B5EF4-FFF2-40B4-BE49-F238E27FC236}">
                <a16:creationId xmlns:a16="http://schemas.microsoft.com/office/drawing/2014/main" id="{4B2F25E4-4167-426A-B4B4-E91419E901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960321">
            <a:off x="344609" y="3637179"/>
            <a:ext cx="2482147" cy="2482147"/>
          </a:xfrm>
          <a:prstGeom prst="rect">
            <a:avLst/>
          </a:prstGeom>
        </p:spPr>
      </p:pic>
      <p:graphicFrame>
        <p:nvGraphicFramePr>
          <p:cNvPr id="30" name="Diagram 29">
            <a:extLst>
              <a:ext uri="{FF2B5EF4-FFF2-40B4-BE49-F238E27FC236}">
                <a16:creationId xmlns:a16="http://schemas.microsoft.com/office/drawing/2014/main" id="{2ED4756B-2304-483F-8966-5606E8373E95}"/>
              </a:ext>
            </a:extLst>
          </p:cNvPr>
          <p:cNvGraphicFramePr/>
          <p:nvPr>
            <p:extLst>
              <p:ext uri="{D42A27DB-BD31-4B8C-83A1-F6EECF244321}">
                <p14:modId xmlns:p14="http://schemas.microsoft.com/office/powerpoint/2010/main" val="1403311834"/>
              </p:ext>
            </p:extLst>
          </p:nvPr>
        </p:nvGraphicFramePr>
        <p:xfrm>
          <a:off x="187952" y="1222634"/>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429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Content Data</a:t>
            </a:r>
            <a:endParaRPr lang="en-GB" sz="3200" dirty="0"/>
          </a:p>
        </p:txBody>
      </p:sp>
      <p:sp>
        <p:nvSpPr>
          <p:cNvPr id="7" name="Rectangle 6">
            <a:extLst>
              <a:ext uri="{FF2B5EF4-FFF2-40B4-BE49-F238E27FC236}">
                <a16:creationId xmlns:a16="http://schemas.microsoft.com/office/drawing/2014/main" id="{4C52B17A-14C8-4A54-A0DE-FFB2521D3FE2}"/>
              </a:ext>
            </a:extLst>
          </p:cNvPr>
          <p:cNvSpPr/>
          <p:nvPr/>
        </p:nvSpPr>
        <p:spPr>
          <a:xfrm>
            <a:off x="4694341" y="1297411"/>
            <a:ext cx="3986074" cy="4693593"/>
          </a:xfrm>
          <a:prstGeom prst="rect">
            <a:avLst/>
          </a:prstGeom>
        </p:spPr>
        <p:txBody>
          <a:bodyPr wrap="square">
            <a:spAutoFit/>
          </a:bodyPr>
          <a:lstStyle/>
          <a:p>
            <a:pPr marL="342900" indent="-342900">
              <a:buFont typeface="Wingdings" pitchFamily="2" charset="2"/>
              <a:buChar char="Ø"/>
            </a:pPr>
            <a:r>
              <a:rPr lang="en-US" sz="2300" dirty="0"/>
              <a:t>Yes:</a:t>
            </a:r>
          </a:p>
          <a:p>
            <a:pPr marL="800100" lvl="1" indent="-342900" algn="just">
              <a:buFont typeface="Wingdings" pitchFamily="2" charset="2"/>
              <a:buChar char="Ø"/>
            </a:pPr>
            <a:r>
              <a:rPr lang="en-US" sz="2300" dirty="0"/>
              <a:t>Stored content</a:t>
            </a:r>
          </a:p>
          <a:p>
            <a:pPr marL="800100" lvl="1" indent="-342900" algn="just">
              <a:buFont typeface="Wingdings" pitchFamily="2" charset="2"/>
              <a:buChar char="Ø"/>
            </a:pPr>
            <a:r>
              <a:rPr lang="en-US" sz="2300" dirty="0"/>
              <a:t>Future content </a:t>
            </a:r>
          </a:p>
          <a:p>
            <a:pPr marL="800100" lvl="1" indent="-342900" algn="just">
              <a:buFont typeface="Wingdings" pitchFamily="2" charset="2"/>
              <a:buChar char="Ø"/>
            </a:pPr>
            <a:r>
              <a:rPr lang="en-US" sz="2300" dirty="0"/>
              <a:t>Examples:</a:t>
            </a:r>
          </a:p>
          <a:p>
            <a:pPr marL="1257300" lvl="2" indent="-342900" algn="just">
              <a:buFont typeface="Wingdings" pitchFamily="2" charset="2"/>
              <a:buChar char="Ø"/>
            </a:pPr>
            <a:r>
              <a:rPr lang="en-US" sz="2300" dirty="0"/>
              <a:t>Emails</a:t>
            </a:r>
          </a:p>
          <a:p>
            <a:pPr marL="1257300" lvl="2" indent="-342900" algn="just">
              <a:buFont typeface="Wingdings" pitchFamily="2" charset="2"/>
              <a:buChar char="Ø"/>
            </a:pPr>
            <a:r>
              <a:rPr lang="en-US" sz="2300" dirty="0"/>
              <a:t>Images</a:t>
            </a:r>
          </a:p>
          <a:p>
            <a:pPr marL="1257300" lvl="2" indent="-342900" algn="just">
              <a:buFont typeface="Wingdings" pitchFamily="2" charset="2"/>
              <a:buChar char="Ø"/>
            </a:pPr>
            <a:r>
              <a:rPr lang="en-US" sz="2300" dirty="0"/>
              <a:t>Movies </a:t>
            </a:r>
          </a:p>
          <a:p>
            <a:pPr marL="1257300" lvl="2" indent="-342900" algn="just">
              <a:buFont typeface="Wingdings" pitchFamily="2" charset="2"/>
              <a:buChar char="Ø"/>
            </a:pPr>
            <a:r>
              <a:rPr lang="en-US" sz="2300" dirty="0"/>
              <a:t>Music</a:t>
            </a:r>
          </a:p>
          <a:p>
            <a:pPr marL="1257300" lvl="2" indent="-342900" algn="just">
              <a:buFont typeface="Wingdings" pitchFamily="2" charset="2"/>
              <a:buChar char="Ø"/>
            </a:pPr>
            <a:endParaRPr lang="en-US" sz="2300" dirty="0"/>
          </a:p>
          <a:p>
            <a:pPr marL="342900" indent="-342900">
              <a:buFont typeface="Wingdings" pitchFamily="2" charset="2"/>
              <a:buChar char="Ø"/>
            </a:pPr>
            <a:r>
              <a:rPr lang="en-US" sz="2300" dirty="0"/>
              <a:t>No:</a:t>
            </a:r>
          </a:p>
          <a:p>
            <a:pPr marL="800100" lvl="1" indent="-342900">
              <a:buFont typeface="Wingdings" pitchFamily="2" charset="2"/>
              <a:buChar char="Ø"/>
            </a:pPr>
            <a:r>
              <a:rPr lang="en-US" sz="2300" dirty="0"/>
              <a:t>Traffic data</a:t>
            </a:r>
          </a:p>
          <a:p>
            <a:pPr marL="800100" lvl="1" indent="-342900">
              <a:buFont typeface="Wingdings" pitchFamily="2" charset="2"/>
              <a:buChar char="Ø"/>
            </a:pPr>
            <a:r>
              <a:rPr lang="en-US" sz="2300" dirty="0"/>
              <a:t>Subscriber information </a:t>
            </a:r>
          </a:p>
        </p:txBody>
      </p:sp>
      <p:sp>
        <p:nvSpPr>
          <p:cNvPr id="8" name="Rectangle 7">
            <a:extLst>
              <a:ext uri="{FF2B5EF4-FFF2-40B4-BE49-F238E27FC236}">
                <a16:creationId xmlns:a16="http://schemas.microsoft.com/office/drawing/2014/main" id="{687B7C23-9E4D-47A3-872A-857DE10440B9}"/>
              </a:ext>
            </a:extLst>
          </p:cNvPr>
          <p:cNvSpPr/>
          <p:nvPr/>
        </p:nvSpPr>
        <p:spPr>
          <a:xfrm>
            <a:off x="138512" y="1285469"/>
            <a:ext cx="4433488" cy="4693593"/>
          </a:xfrm>
          <a:prstGeom prst="rect">
            <a:avLst/>
          </a:prstGeom>
        </p:spPr>
        <p:txBody>
          <a:bodyPr wrap="square">
            <a:spAutoFit/>
          </a:bodyPr>
          <a:lstStyle/>
          <a:p>
            <a:pPr marL="342900" indent="-342900" algn="just">
              <a:buFont typeface="Wingdings" pitchFamily="2" charset="2"/>
              <a:buChar char="Ø"/>
            </a:pPr>
            <a:r>
              <a:rPr lang="en-US" sz="2300" dirty="0"/>
              <a:t>Not defined in the Budapest Convention</a:t>
            </a:r>
          </a:p>
          <a:p>
            <a:pPr marL="342900" indent="-342900" algn="just">
              <a:buFont typeface="Wingdings" pitchFamily="2" charset="2"/>
              <a:buChar char="Ø"/>
            </a:pPr>
            <a:endParaRPr lang="en-US" sz="2300" dirty="0"/>
          </a:p>
          <a:p>
            <a:pPr marL="342900" indent="-342900" algn="just">
              <a:buFont typeface="Wingdings" pitchFamily="2" charset="2"/>
              <a:buChar char="Ø"/>
            </a:pPr>
            <a:r>
              <a:rPr lang="en-US" sz="2300" dirty="0"/>
              <a:t>Explanatory Report: Content data refers to: </a:t>
            </a:r>
          </a:p>
          <a:p>
            <a:pPr lvl="1" algn="just"/>
            <a:r>
              <a:rPr lang="en-US" sz="2300" dirty="0"/>
              <a:t>communication content of the communication; i.e., the meaning or purport of the communication, or the message or information being conveyed by the communication (other than traffic data).</a:t>
            </a:r>
          </a:p>
        </p:txBody>
      </p:sp>
    </p:spTree>
    <p:extLst>
      <p:ext uri="{BB962C8B-B14F-4D97-AF65-F5344CB8AC3E}">
        <p14:creationId xmlns:p14="http://schemas.microsoft.com/office/powerpoint/2010/main" val="259934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itle 26">
            <a:extLst>
              <a:ext uri="{FF2B5EF4-FFF2-40B4-BE49-F238E27FC236}">
                <a16:creationId xmlns:a16="http://schemas.microsoft.com/office/drawing/2014/main" id="{489ABB17-B20A-4535-A9AA-9E473C68E0CB}"/>
              </a:ext>
            </a:extLst>
          </p:cNvPr>
          <p:cNvSpPr>
            <a:spLocks noGrp="1"/>
          </p:cNvSpPr>
          <p:nvPr>
            <p:ph type="ctrTitle"/>
          </p:nvPr>
        </p:nvSpPr>
        <p:spPr>
          <a:xfrm>
            <a:off x="685800" y="1716066"/>
            <a:ext cx="7772400" cy="3068875"/>
          </a:xfrm>
        </p:spPr>
        <p:txBody>
          <a:bodyPr>
            <a:normAutofit/>
          </a:bodyPr>
          <a:lstStyle/>
          <a:p>
            <a:pPr eaLnBrk="1" hangingPunct="1">
              <a:lnSpc>
                <a:spcPct val="80000"/>
              </a:lnSpc>
            </a:pPr>
            <a:r>
              <a:rPr lang="en-GB" sz="3500" b="1" dirty="0">
                <a:ea typeface="ＭＳ Ｐゴシック" charset="0"/>
                <a:cs typeface="ＭＳ Ｐゴシック" charset="0"/>
              </a:rPr>
              <a:t>Part Two</a:t>
            </a:r>
            <a:br>
              <a:rPr lang="en-GB" sz="4800" b="1" dirty="0">
                <a:ea typeface="ＭＳ Ｐゴシック" charset="0"/>
                <a:cs typeface="ＭＳ Ｐゴシック" charset="0"/>
              </a:rPr>
            </a:br>
            <a:br>
              <a:rPr lang="en-GB" sz="4800" b="1" dirty="0">
                <a:ea typeface="ＭＳ Ｐゴシック" charset="0"/>
                <a:cs typeface="ＭＳ Ｐゴシック" charset="0"/>
              </a:rPr>
            </a:br>
            <a:r>
              <a:rPr lang="en-GB" sz="4000" b="1" dirty="0"/>
              <a:t>Cooperation with Foreign Service Providers</a:t>
            </a:r>
            <a:endParaRPr lang="en-US" sz="4000" dirty="0"/>
          </a:p>
        </p:txBody>
      </p:sp>
    </p:spTree>
    <p:extLst>
      <p:ext uri="{BB962C8B-B14F-4D97-AF65-F5344CB8AC3E}">
        <p14:creationId xmlns:p14="http://schemas.microsoft.com/office/powerpoint/2010/main" val="390309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t>Cooperation with Foreign Service Providers</a:t>
            </a:r>
            <a:endParaRPr lang="en-GB" sz="3200" dirty="0"/>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4708981"/>
          </a:xfrm>
          <a:prstGeom prst="rect">
            <a:avLst/>
          </a:prstGeom>
        </p:spPr>
        <p:txBody>
          <a:bodyPr wrap="square">
            <a:spAutoFit/>
          </a:bodyPr>
          <a:lstStyle/>
          <a:p>
            <a:pPr marL="342900" indent="-342900" algn="just">
              <a:buFont typeface="Wingdings" pitchFamily="2" charset="2"/>
              <a:buChar char="ü"/>
              <a:defRPr/>
            </a:pPr>
            <a:r>
              <a:rPr lang="en-US" sz="2000" dirty="0"/>
              <a:t>Many global service providers offer services in a territory without a legal presence in that territory</a:t>
            </a:r>
          </a:p>
          <a:p>
            <a:pPr marL="342900" indent="-342900" algn="just">
              <a:buFont typeface="Wingdings" pitchFamily="2" charset="2"/>
              <a:buChar char="ü"/>
              <a:defRPr/>
            </a:pPr>
            <a:endParaRPr lang="en-US" sz="2000" dirty="0"/>
          </a:p>
          <a:p>
            <a:pPr marL="342900" indent="-342900" algn="just">
              <a:buFont typeface="Wingdings" pitchFamily="2" charset="2"/>
              <a:buChar char="ü"/>
              <a:defRPr/>
            </a:pPr>
            <a:r>
              <a:rPr lang="en-GB" sz="2000" dirty="0"/>
              <a:t>Challenges constructing long-arm jurisdiction in view of existing norms of international law</a:t>
            </a:r>
          </a:p>
          <a:p>
            <a:pPr marL="342900" indent="-342900" algn="just">
              <a:buFont typeface="Wingdings" pitchFamily="2" charset="2"/>
              <a:buChar char="ü"/>
              <a:defRPr/>
            </a:pPr>
            <a:endParaRPr lang="en-GB" sz="2000" dirty="0"/>
          </a:p>
          <a:p>
            <a:pPr marL="342900" indent="-342900" algn="just">
              <a:buFont typeface="Wingdings" pitchFamily="2" charset="2"/>
              <a:buChar char="ü"/>
              <a:defRPr/>
            </a:pPr>
            <a:r>
              <a:rPr lang="en-GB" sz="2000" dirty="0"/>
              <a:t>Options for cooperation include:</a:t>
            </a:r>
          </a:p>
          <a:p>
            <a:pPr marL="800100" lvl="1" indent="-342900" algn="just">
              <a:buFont typeface="Wingdings" pitchFamily="2" charset="2"/>
              <a:buChar char="ü"/>
              <a:defRPr/>
            </a:pPr>
            <a:r>
              <a:rPr lang="en-GB" sz="2000" dirty="0"/>
              <a:t>MLA frameworks</a:t>
            </a:r>
          </a:p>
          <a:p>
            <a:pPr marL="800100" lvl="1" indent="-342900" algn="just">
              <a:buFont typeface="Wingdings" pitchFamily="2" charset="2"/>
              <a:buChar char="ü"/>
              <a:defRPr/>
            </a:pPr>
            <a:r>
              <a:rPr lang="en-GB" sz="2000" dirty="0"/>
              <a:t>Emergency disclosure requests</a:t>
            </a:r>
          </a:p>
          <a:p>
            <a:pPr marL="800100" lvl="1" indent="-342900" algn="just">
              <a:buFont typeface="Wingdings" pitchFamily="2" charset="2"/>
              <a:buChar char="ü"/>
              <a:defRPr/>
            </a:pPr>
            <a:r>
              <a:rPr lang="en-GB" sz="2000" dirty="0"/>
              <a:t>Production orders</a:t>
            </a:r>
          </a:p>
          <a:p>
            <a:pPr marL="800100" lvl="1" indent="-342900" algn="just">
              <a:buFont typeface="Wingdings" pitchFamily="2" charset="2"/>
              <a:buChar char="ü"/>
              <a:defRPr/>
            </a:pPr>
            <a:r>
              <a:rPr lang="en-GB" sz="2000" dirty="0"/>
              <a:t>Trans-border access with consent</a:t>
            </a:r>
          </a:p>
          <a:p>
            <a:pPr marL="800100" lvl="1" indent="-342900" algn="just">
              <a:buFont typeface="Wingdings" pitchFamily="2" charset="2"/>
              <a:buChar char="ü"/>
              <a:defRPr/>
            </a:pPr>
            <a:r>
              <a:rPr lang="en-GB" sz="2000" dirty="0"/>
              <a:t>Voluntary cooperation </a:t>
            </a:r>
          </a:p>
        </p:txBody>
      </p:sp>
      <p:sp>
        <p:nvSpPr>
          <p:cNvPr id="6" name="Rectangle 5">
            <a:extLst>
              <a:ext uri="{FF2B5EF4-FFF2-40B4-BE49-F238E27FC236}">
                <a16:creationId xmlns:a16="http://schemas.microsoft.com/office/drawing/2014/main" id="{4F84165C-D7D1-4222-AF8E-6B601AC28A8A}"/>
              </a:ext>
            </a:extLst>
          </p:cNvPr>
          <p:cNvSpPr/>
          <p:nvPr/>
        </p:nvSpPr>
        <p:spPr>
          <a:xfrm>
            <a:off x="4660522" y="1063813"/>
            <a:ext cx="4394956" cy="3785652"/>
          </a:xfrm>
          <a:prstGeom prst="rect">
            <a:avLst/>
          </a:prstGeom>
        </p:spPr>
        <p:txBody>
          <a:bodyPr wrap="square">
            <a:spAutoFit/>
          </a:bodyPr>
          <a:lstStyle/>
          <a:p>
            <a:pPr marL="342900" indent="-342900" algn="just">
              <a:buFont typeface="Wingdings" pitchFamily="2" charset="2"/>
              <a:buChar char="ü"/>
              <a:defRPr/>
            </a:pPr>
            <a:r>
              <a:rPr lang="en-GB" sz="2000" dirty="0"/>
              <a:t>Countries can use existing MLA  frameworks to seek foreign governments to obtain data from foreign service providers </a:t>
            </a:r>
          </a:p>
          <a:p>
            <a:pPr marL="342900" indent="-342900" algn="just">
              <a:buFont typeface="Wingdings" pitchFamily="2" charset="2"/>
              <a:buChar char="ü"/>
              <a:defRPr/>
            </a:pPr>
            <a:endParaRPr lang="en-GB" sz="2000" dirty="0"/>
          </a:p>
          <a:p>
            <a:pPr marL="342900" indent="-342900" algn="just">
              <a:buFont typeface="Wingdings" pitchFamily="2" charset="2"/>
              <a:buChar char="ü"/>
              <a:defRPr/>
            </a:pPr>
            <a:r>
              <a:rPr lang="en-GB" sz="2000" dirty="0"/>
              <a:t>MLA frameworks are legally binding mechanism to compel foreign service providers </a:t>
            </a:r>
          </a:p>
          <a:p>
            <a:pPr marL="342900" indent="-342900" algn="just">
              <a:buFont typeface="Wingdings" pitchFamily="2" charset="2"/>
              <a:buChar char="ü"/>
              <a:defRPr/>
            </a:pPr>
            <a:endParaRPr lang="en-GB" sz="2000" dirty="0"/>
          </a:p>
          <a:p>
            <a:pPr marL="342900" indent="-342900" algn="just">
              <a:buFont typeface="Wingdings" pitchFamily="2" charset="2"/>
              <a:buChar char="ü"/>
              <a:defRPr/>
            </a:pPr>
            <a:r>
              <a:rPr lang="en-GB" sz="2000" dirty="0"/>
              <a:t>MLA frameworks can be relatively slow and cumbersome</a:t>
            </a:r>
          </a:p>
          <a:p>
            <a:pPr marL="342900" indent="-342900" algn="just">
              <a:buFont typeface="Wingdings" pitchFamily="2" charset="2"/>
              <a:buChar char="ü"/>
              <a:defRPr/>
            </a:pPr>
            <a:endParaRPr lang="en-GB" sz="2000" dirty="0"/>
          </a:p>
        </p:txBody>
      </p:sp>
    </p:spTree>
    <p:extLst>
      <p:ext uri="{BB962C8B-B14F-4D97-AF65-F5344CB8AC3E}">
        <p14:creationId xmlns:p14="http://schemas.microsoft.com/office/powerpoint/2010/main" val="325853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t>MLA Frameworks  </a:t>
            </a:r>
            <a:endParaRPr lang="en-GB" sz="3200" dirty="0"/>
          </a:p>
        </p:txBody>
      </p:sp>
      <p:sp>
        <p:nvSpPr>
          <p:cNvPr id="7" name="Rectangle 6">
            <a:extLst>
              <a:ext uri="{FF2B5EF4-FFF2-40B4-BE49-F238E27FC236}">
                <a16:creationId xmlns:a16="http://schemas.microsoft.com/office/drawing/2014/main" id="{1FCE5F71-B62F-4840-AD46-7690CB1F70D4}"/>
              </a:ext>
            </a:extLst>
          </p:cNvPr>
          <p:cNvSpPr/>
          <p:nvPr/>
        </p:nvSpPr>
        <p:spPr>
          <a:xfrm>
            <a:off x="88521" y="1072937"/>
            <a:ext cx="8584961" cy="1446550"/>
          </a:xfrm>
          <a:prstGeom prst="rect">
            <a:avLst/>
          </a:prstGeom>
        </p:spPr>
        <p:txBody>
          <a:bodyPr wrap="square">
            <a:spAutoFit/>
          </a:bodyPr>
          <a:lstStyle/>
          <a:p>
            <a:pPr marL="342900" indent="-342900" algn="just">
              <a:buFont typeface="Wingdings" pitchFamily="2" charset="2"/>
              <a:buChar char="ü"/>
              <a:defRPr/>
            </a:pPr>
            <a:r>
              <a:rPr lang="en-US" sz="2200" dirty="0"/>
              <a:t>Most global service providers require MLATs for disclosure of subscriber information </a:t>
            </a:r>
          </a:p>
          <a:p>
            <a:pPr marL="342900" indent="-342900" algn="just">
              <a:buFont typeface="Wingdings" pitchFamily="2" charset="2"/>
              <a:buChar char="ü"/>
              <a:defRPr/>
            </a:pPr>
            <a:endParaRPr lang="en-US" sz="2200" dirty="0"/>
          </a:p>
          <a:p>
            <a:pPr marL="342900" indent="-342900" algn="just">
              <a:buFont typeface="Wingdings" pitchFamily="2" charset="2"/>
              <a:buChar char="ü"/>
              <a:defRPr/>
            </a:pPr>
            <a:endParaRPr lang="en-GB" sz="2200" dirty="0"/>
          </a:p>
        </p:txBody>
      </p:sp>
      <p:pic>
        <p:nvPicPr>
          <p:cNvPr id="12" name="Picture 11">
            <a:extLst>
              <a:ext uri="{FF2B5EF4-FFF2-40B4-BE49-F238E27FC236}">
                <a16:creationId xmlns:a16="http://schemas.microsoft.com/office/drawing/2014/main" id="{BD0526E9-1C13-45A1-ACD1-2FBDFACD6427}"/>
              </a:ext>
            </a:extLst>
          </p:cNvPr>
          <p:cNvPicPr>
            <a:picLocks noChangeAspect="1"/>
          </p:cNvPicPr>
          <p:nvPr/>
        </p:nvPicPr>
        <p:blipFill>
          <a:blip r:embed="rId3"/>
          <a:stretch>
            <a:fillRect/>
          </a:stretch>
        </p:blipFill>
        <p:spPr>
          <a:xfrm>
            <a:off x="415432" y="1886846"/>
            <a:ext cx="2069733" cy="1379822"/>
          </a:xfrm>
          <a:prstGeom prst="rect">
            <a:avLst/>
          </a:prstGeom>
        </p:spPr>
      </p:pic>
      <p:pic>
        <p:nvPicPr>
          <p:cNvPr id="16" name="Picture 15">
            <a:extLst>
              <a:ext uri="{FF2B5EF4-FFF2-40B4-BE49-F238E27FC236}">
                <a16:creationId xmlns:a16="http://schemas.microsoft.com/office/drawing/2014/main" id="{447C6600-1339-4648-B951-B8087204EBC8}"/>
              </a:ext>
            </a:extLst>
          </p:cNvPr>
          <p:cNvPicPr>
            <a:picLocks noChangeAspect="1"/>
          </p:cNvPicPr>
          <p:nvPr/>
        </p:nvPicPr>
        <p:blipFill>
          <a:blip r:embed="rId4"/>
          <a:stretch>
            <a:fillRect/>
          </a:stretch>
        </p:blipFill>
        <p:spPr>
          <a:xfrm>
            <a:off x="2598720" y="1847400"/>
            <a:ext cx="6456759" cy="1458715"/>
          </a:xfrm>
          <a:prstGeom prst="rect">
            <a:avLst/>
          </a:prstGeom>
        </p:spPr>
      </p:pic>
      <p:pic>
        <p:nvPicPr>
          <p:cNvPr id="19" name="Picture 18">
            <a:extLst>
              <a:ext uri="{FF2B5EF4-FFF2-40B4-BE49-F238E27FC236}">
                <a16:creationId xmlns:a16="http://schemas.microsoft.com/office/drawing/2014/main" id="{21025592-B29C-40EA-A72B-EC3C85BE886B}"/>
              </a:ext>
            </a:extLst>
          </p:cNvPr>
          <p:cNvPicPr>
            <a:picLocks noChangeAspect="1"/>
          </p:cNvPicPr>
          <p:nvPr/>
        </p:nvPicPr>
        <p:blipFill rotWithShape="1">
          <a:blip r:embed="rId5"/>
          <a:srcRect l="14251" t="15826" r="52387" b="14112"/>
          <a:stretch/>
        </p:blipFill>
        <p:spPr>
          <a:xfrm>
            <a:off x="415432" y="3429000"/>
            <a:ext cx="1131481" cy="1180606"/>
          </a:xfrm>
          <a:prstGeom prst="rect">
            <a:avLst/>
          </a:prstGeom>
        </p:spPr>
      </p:pic>
      <p:pic>
        <p:nvPicPr>
          <p:cNvPr id="20" name="Picture 19">
            <a:extLst>
              <a:ext uri="{FF2B5EF4-FFF2-40B4-BE49-F238E27FC236}">
                <a16:creationId xmlns:a16="http://schemas.microsoft.com/office/drawing/2014/main" id="{5625F868-5227-467D-973B-0CCFF319A994}"/>
              </a:ext>
            </a:extLst>
          </p:cNvPr>
          <p:cNvPicPr>
            <a:picLocks noChangeAspect="1"/>
          </p:cNvPicPr>
          <p:nvPr/>
        </p:nvPicPr>
        <p:blipFill>
          <a:blip r:embed="rId6"/>
          <a:stretch>
            <a:fillRect/>
          </a:stretch>
        </p:blipFill>
        <p:spPr>
          <a:xfrm>
            <a:off x="2024518" y="3376765"/>
            <a:ext cx="7030961" cy="1270592"/>
          </a:xfrm>
          <a:prstGeom prst="rect">
            <a:avLst/>
          </a:prstGeom>
        </p:spPr>
      </p:pic>
      <p:pic>
        <p:nvPicPr>
          <p:cNvPr id="21" name="Picture 20">
            <a:extLst>
              <a:ext uri="{FF2B5EF4-FFF2-40B4-BE49-F238E27FC236}">
                <a16:creationId xmlns:a16="http://schemas.microsoft.com/office/drawing/2014/main" id="{3398C0E0-B2E3-4331-924B-EFE9357DD1F9}"/>
              </a:ext>
            </a:extLst>
          </p:cNvPr>
          <p:cNvPicPr>
            <a:picLocks noChangeAspect="1"/>
          </p:cNvPicPr>
          <p:nvPr/>
        </p:nvPicPr>
        <p:blipFill>
          <a:blip r:embed="rId7"/>
          <a:stretch>
            <a:fillRect/>
          </a:stretch>
        </p:blipFill>
        <p:spPr>
          <a:xfrm>
            <a:off x="667186" y="4807554"/>
            <a:ext cx="1357332" cy="1101129"/>
          </a:xfrm>
          <a:prstGeom prst="rect">
            <a:avLst/>
          </a:prstGeom>
        </p:spPr>
      </p:pic>
      <p:pic>
        <p:nvPicPr>
          <p:cNvPr id="22" name="Picture 21">
            <a:extLst>
              <a:ext uri="{FF2B5EF4-FFF2-40B4-BE49-F238E27FC236}">
                <a16:creationId xmlns:a16="http://schemas.microsoft.com/office/drawing/2014/main" id="{58136539-3848-4FC2-AFC7-CC56FE379CA2}"/>
              </a:ext>
            </a:extLst>
          </p:cNvPr>
          <p:cNvPicPr>
            <a:picLocks noChangeAspect="1"/>
          </p:cNvPicPr>
          <p:nvPr/>
        </p:nvPicPr>
        <p:blipFill>
          <a:blip r:embed="rId8"/>
          <a:stretch>
            <a:fillRect/>
          </a:stretch>
        </p:blipFill>
        <p:spPr>
          <a:xfrm>
            <a:off x="2485165" y="4718007"/>
            <a:ext cx="4894139" cy="1654583"/>
          </a:xfrm>
          <a:prstGeom prst="rect">
            <a:avLst/>
          </a:prstGeom>
        </p:spPr>
      </p:pic>
    </p:spTree>
    <p:extLst>
      <p:ext uri="{BB962C8B-B14F-4D97-AF65-F5344CB8AC3E}">
        <p14:creationId xmlns:p14="http://schemas.microsoft.com/office/powerpoint/2010/main" val="340582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t>Emergency Disclosure</a:t>
            </a:r>
            <a:endParaRPr lang="en-GB" sz="3200" dirty="0"/>
          </a:p>
        </p:txBody>
      </p:sp>
      <p:sp>
        <p:nvSpPr>
          <p:cNvPr id="7" name="Rectangle 6">
            <a:extLst>
              <a:ext uri="{FF2B5EF4-FFF2-40B4-BE49-F238E27FC236}">
                <a16:creationId xmlns:a16="http://schemas.microsoft.com/office/drawing/2014/main" id="{1FCE5F71-B62F-4840-AD46-7690CB1F70D4}"/>
              </a:ext>
            </a:extLst>
          </p:cNvPr>
          <p:cNvSpPr/>
          <p:nvPr/>
        </p:nvSpPr>
        <p:spPr>
          <a:xfrm>
            <a:off x="627017" y="1255817"/>
            <a:ext cx="7915767" cy="4524315"/>
          </a:xfrm>
          <a:prstGeom prst="rect">
            <a:avLst/>
          </a:prstGeom>
        </p:spPr>
        <p:txBody>
          <a:bodyPr wrap="square">
            <a:spAutoFit/>
          </a:bodyPr>
          <a:lstStyle/>
          <a:p>
            <a:pPr marL="342900" indent="-342900" algn="just">
              <a:buFont typeface="Wingdings" pitchFamily="2" charset="2"/>
              <a:buChar char="ü"/>
              <a:defRPr/>
            </a:pPr>
            <a:r>
              <a:rPr lang="en-US" sz="2400" dirty="0"/>
              <a:t>Service providers may disclose data in emergencies even in the absence of MLAT requests</a:t>
            </a:r>
          </a:p>
          <a:p>
            <a:pPr marL="342900" indent="-342900" algn="just">
              <a:buFont typeface="Wingdings" pitchFamily="2" charset="2"/>
              <a:buChar char="ü"/>
              <a:defRPr/>
            </a:pPr>
            <a:endParaRPr lang="en-US" sz="2400" dirty="0"/>
          </a:p>
          <a:p>
            <a:pPr marL="342900" indent="-342900" algn="just">
              <a:buFont typeface="Wingdings" pitchFamily="2" charset="2"/>
              <a:buChar char="ü"/>
              <a:defRPr/>
            </a:pPr>
            <a:r>
              <a:rPr lang="en-US" sz="2400" dirty="0"/>
              <a:t>This is where the disclosure is necessary to prevent death or serious bodily harm </a:t>
            </a:r>
          </a:p>
          <a:p>
            <a:pPr marL="342900" indent="-342900" algn="just">
              <a:buFont typeface="Wingdings" pitchFamily="2" charset="2"/>
              <a:buChar char="ü"/>
              <a:defRPr/>
            </a:pPr>
            <a:endParaRPr lang="en-US" sz="2400" dirty="0"/>
          </a:p>
          <a:p>
            <a:pPr marL="342900" indent="-342900" algn="just">
              <a:buFont typeface="Wingdings" pitchFamily="2" charset="2"/>
              <a:buChar char="ü"/>
              <a:defRPr/>
            </a:pPr>
            <a:r>
              <a:rPr lang="en-US" sz="2400" dirty="0"/>
              <a:t>Different service providers have different criteria and procedures for emergency disclosure </a:t>
            </a:r>
          </a:p>
          <a:p>
            <a:pPr marL="342900" indent="-342900" algn="just">
              <a:buFont typeface="Wingdings" pitchFamily="2" charset="2"/>
              <a:buChar char="ü"/>
              <a:defRPr/>
            </a:pPr>
            <a:endParaRPr lang="en-US" sz="2400" dirty="0"/>
          </a:p>
          <a:p>
            <a:pPr marL="342900" indent="-342900" algn="just">
              <a:buFont typeface="Wingdings" pitchFamily="2" charset="2"/>
              <a:buChar char="ü"/>
              <a:defRPr/>
            </a:pPr>
            <a:r>
              <a:rPr lang="en-US" sz="2400" dirty="0"/>
              <a:t>The state requesting emergency disclosure need not have an MLAT with the country where service provider is based </a:t>
            </a:r>
            <a:endParaRPr lang="en-GB" sz="2400" dirty="0"/>
          </a:p>
        </p:txBody>
      </p:sp>
    </p:spTree>
    <p:extLst>
      <p:ext uri="{BB962C8B-B14F-4D97-AF65-F5344CB8AC3E}">
        <p14:creationId xmlns:p14="http://schemas.microsoft.com/office/powerpoint/2010/main" val="125963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9E2DD4-54A3-48CB-B326-186ADF2AA768}"/>
              </a:ext>
            </a:extLst>
          </p:cNvPr>
          <p:cNvPicPr>
            <a:picLocks noChangeAspect="1"/>
          </p:cNvPicPr>
          <p:nvPr/>
        </p:nvPicPr>
        <p:blipFill>
          <a:blip r:embed="rId3"/>
          <a:stretch>
            <a:fillRect/>
          </a:stretch>
        </p:blipFill>
        <p:spPr>
          <a:xfrm>
            <a:off x="0" y="52339"/>
            <a:ext cx="9285523" cy="6776478"/>
          </a:xfrm>
          <a:prstGeom prst="rect">
            <a:avLst/>
          </a:prstGeom>
        </p:spPr>
      </p:pic>
    </p:spTree>
    <p:extLst>
      <p:ext uri="{BB962C8B-B14F-4D97-AF65-F5344CB8AC3E}">
        <p14:creationId xmlns:p14="http://schemas.microsoft.com/office/powerpoint/2010/main" val="1496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0A73FF-8C71-434E-855A-0C02496883CA}"/>
              </a:ext>
            </a:extLst>
          </p:cNvPr>
          <p:cNvPicPr>
            <a:picLocks noChangeAspect="1"/>
          </p:cNvPicPr>
          <p:nvPr/>
        </p:nvPicPr>
        <p:blipFill>
          <a:blip r:embed="rId3"/>
          <a:stretch>
            <a:fillRect/>
          </a:stretch>
        </p:blipFill>
        <p:spPr>
          <a:xfrm>
            <a:off x="2" y="1089765"/>
            <a:ext cx="6751527" cy="3765310"/>
          </a:xfrm>
          <a:prstGeom prst="rect">
            <a:avLst/>
          </a:prstGeom>
        </p:spPr>
      </p:pic>
      <p:pic>
        <p:nvPicPr>
          <p:cNvPr id="5" name="Picture 4">
            <a:extLst>
              <a:ext uri="{FF2B5EF4-FFF2-40B4-BE49-F238E27FC236}">
                <a16:creationId xmlns:a16="http://schemas.microsoft.com/office/drawing/2014/main" id="{D6F8706A-24B2-4A59-B756-9DF68FA0F067}"/>
              </a:ext>
            </a:extLst>
          </p:cNvPr>
          <p:cNvPicPr>
            <a:picLocks noChangeAspect="1"/>
          </p:cNvPicPr>
          <p:nvPr/>
        </p:nvPicPr>
        <p:blipFill rotWithShape="1">
          <a:blip r:embed="rId4"/>
          <a:srcRect t="30523"/>
          <a:stretch/>
        </p:blipFill>
        <p:spPr>
          <a:xfrm>
            <a:off x="932155" y="2902984"/>
            <a:ext cx="8211845" cy="3453975"/>
          </a:xfrm>
          <a:prstGeom prst="rect">
            <a:avLst/>
          </a:prstGeom>
        </p:spPr>
      </p:pic>
    </p:spTree>
    <p:extLst>
      <p:ext uri="{BB962C8B-B14F-4D97-AF65-F5344CB8AC3E}">
        <p14:creationId xmlns:p14="http://schemas.microsoft.com/office/powerpoint/2010/main" val="12635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EF57B3-6F82-4671-BD65-04F3F7A7B356}"/>
              </a:ext>
            </a:extLst>
          </p:cNvPr>
          <p:cNvPicPr>
            <a:picLocks noChangeAspect="1"/>
          </p:cNvPicPr>
          <p:nvPr/>
        </p:nvPicPr>
        <p:blipFill rotWithShape="1">
          <a:blip r:embed="rId3"/>
          <a:srcRect t="19459"/>
          <a:stretch/>
        </p:blipFill>
        <p:spPr>
          <a:xfrm>
            <a:off x="25052" y="1139868"/>
            <a:ext cx="6096272" cy="3555990"/>
          </a:xfrm>
          <a:prstGeom prst="rect">
            <a:avLst/>
          </a:prstGeom>
        </p:spPr>
      </p:pic>
      <p:pic>
        <p:nvPicPr>
          <p:cNvPr id="9" name="Picture 8">
            <a:extLst>
              <a:ext uri="{FF2B5EF4-FFF2-40B4-BE49-F238E27FC236}">
                <a16:creationId xmlns:a16="http://schemas.microsoft.com/office/drawing/2014/main" id="{319EAA85-1DAB-4CD5-A798-58757B392642}"/>
              </a:ext>
            </a:extLst>
          </p:cNvPr>
          <p:cNvPicPr>
            <a:picLocks noChangeAspect="1"/>
          </p:cNvPicPr>
          <p:nvPr/>
        </p:nvPicPr>
        <p:blipFill>
          <a:blip r:embed="rId4"/>
          <a:stretch>
            <a:fillRect/>
          </a:stretch>
        </p:blipFill>
        <p:spPr>
          <a:xfrm>
            <a:off x="2667000" y="2917863"/>
            <a:ext cx="6477000" cy="3305175"/>
          </a:xfrm>
          <a:prstGeom prst="rect">
            <a:avLst/>
          </a:prstGeom>
        </p:spPr>
      </p:pic>
    </p:spTree>
    <p:extLst>
      <p:ext uri="{BB962C8B-B14F-4D97-AF65-F5344CB8AC3E}">
        <p14:creationId xmlns:p14="http://schemas.microsoft.com/office/powerpoint/2010/main" val="34361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type Apple logo  on iPhone, Mac, Apple TV, Windows &amp; more">
            <a:extLst>
              <a:ext uri="{FF2B5EF4-FFF2-40B4-BE49-F238E27FC236}">
                <a16:creationId xmlns:a16="http://schemas.microsoft.com/office/drawing/2014/main" id="{4C4DAD22-3288-41E5-8DAC-6BE14726E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09" y="2510743"/>
            <a:ext cx="1575065" cy="18365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8D95ED-C13C-4E5A-8915-F92B3F7DE386}"/>
              </a:ext>
            </a:extLst>
          </p:cNvPr>
          <p:cNvPicPr>
            <a:picLocks noChangeAspect="1"/>
          </p:cNvPicPr>
          <p:nvPr/>
        </p:nvPicPr>
        <p:blipFill>
          <a:blip r:embed="rId4"/>
          <a:stretch>
            <a:fillRect/>
          </a:stretch>
        </p:blipFill>
        <p:spPr>
          <a:xfrm>
            <a:off x="3006246" y="1066035"/>
            <a:ext cx="5357445" cy="5272135"/>
          </a:xfrm>
          <a:prstGeom prst="rect">
            <a:avLst/>
          </a:prstGeom>
        </p:spPr>
      </p:pic>
    </p:spTree>
    <p:extLst>
      <p:ext uri="{BB962C8B-B14F-4D97-AF65-F5344CB8AC3E}">
        <p14:creationId xmlns:p14="http://schemas.microsoft.com/office/powerpoint/2010/main" val="366032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F5B1-F722-4227-93E8-99D94C7E9165}"/>
              </a:ext>
            </a:extLst>
          </p:cNvPr>
          <p:cNvSpPr>
            <a:spLocks noGrp="1"/>
          </p:cNvSpPr>
          <p:nvPr>
            <p:ph type="ctrTitle"/>
          </p:nvPr>
        </p:nvSpPr>
        <p:spPr>
          <a:xfrm>
            <a:off x="685800" y="1122362"/>
            <a:ext cx="7772400" cy="3650053"/>
          </a:xfrm>
        </p:spPr>
        <p:txBody>
          <a:bodyPr/>
          <a:lstStyle/>
          <a:p>
            <a:r>
              <a:rPr lang="en-US" sz="4800" b="1" dirty="0">
                <a:solidFill>
                  <a:srgbClr val="005E8E"/>
                </a:solidFill>
              </a:rPr>
              <a:t>Public-Private Partnership / Cooperation </a:t>
            </a:r>
            <a:endParaRPr lang="en-US" dirty="0"/>
          </a:p>
        </p:txBody>
      </p:sp>
    </p:spTree>
    <p:extLst>
      <p:ext uri="{BB962C8B-B14F-4D97-AF65-F5344CB8AC3E}">
        <p14:creationId xmlns:p14="http://schemas.microsoft.com/office/powerpoint/2010/main" val="211333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06FD8-2BB2-4761-A3A2-DBAF45F3A0D4}"/>
              </a:ext>
            </a:extLst>
          </p:cNvPr>
          <p:cNvPicPr>
            <a:picLocks noChangeAspect="1"/>
          </p:cNvPicPr>
          <p:nvPr/>
        </p:nvPicPr>
        <p:blipFill>
          <a:blip r:embed="rId3"/>
          <a:stretch>
            <a:fillRect/>
          </a:stretch>
        </p:blipFill>
        <p:spPr>
          <a:xfrm>
            <a:off x="2855934" y="1017533"/>
            <a:ext cx="5470376" cy="5383268"/>
          </a:xfrm>
          <a:prstGeom prst="rect">
            <a:avLst/>
          </a:prstGeom>
        </p:spPr>
      </p:pic>
      <p:pic>
        <p:nvPicPr>
          <p:cNvPr id="7" name="Picture 2" descr="How to type Apple logo  on iPhone, Mac, Apple TV, Windows &amp; more">
            <a:extLst>
              <a:ext uri="{FF2B5EF4-FFF2-40B4-BE49-F238E27FC236}">
                <a16:creationId xmlns:a16="http://schemas.microsoft.com/office/drawing/2014/main" id="{221445BF-C84F-46BE-88FC-710088C5E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309" y="2510743"/>
            <a:ext cx="1575065" cy="183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3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000" b="1" dirty="0"/>
              <a:t>Demonstration – Facebook Emergency Request</a:t>
            </a:r>
            <a:endParaRPr lang="en-GB" sz="3000" dirty="0"/>
          </a:p>
        </p:txBody>
      </p:sp>
      <p:pic>
        <p:nvPicPr>
          <p:cNvPr id="5" name="Picture 4">
            <a:extLst>
              <a:ext uri="{FF2B5EF4-FFF2-40B4-BE49-F238E27FC236}">
                <a16:creationId xmlns:a16="http://schemas.microsoft.com/office/drawing/2014/main" id="{79B6DAC5-EE06-4822-ABD0-1D8A5AD71A3F}"/>
              </a:ext>
            </a:extLst>
          </p:cNvPr>
          <p:cNvPicPr>
            <a:picLocks noChangeAspect="1"/>
          </p:cNvPicPr>
          <p:nvPr/>
        </p:nvPicPr>
        <p:blipFill>
          <a:blip r:embed="rId3"/>
          <a:stretch>
            <a:fillRect/>
          </a:stretch>
        </p:blipFill>
        <p:spPr>
          <a:xfrm>
            <a:off x="0" y="1351270"/>
            <a:ext cx="9144000" cy="5201930"/>
          </a:xfrm>
          <a:prstGeom prst="rect">
            <a:avLst/>
          </a:prstGeom>
        </p:spPr>
      </p:pic>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en-US" sz="2200" b="1" dirty="0"/>
              <a:t>Step 1: Request Access to Law Enforcement Request System</a:t>
            </a:r>
            <a:endParaRPr lang="en-GB" sz="2200" b="1" dirty="0"/>
          </a:p>
        </p:txBody>
      </p:sp>
    </p:spTree>
    <p:extLst>
      <p:ext uri="{BB962C8B-B14F-4D97-AF65-F5344CB8AC3E}">
        <p14:creationId xmlns:p14="http://schemas.microsoft.com/office/powerpoint/2010/main" val="24973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000" b="1" dirty="0"/>
              <a:t>Demonstration – Facebook Emergency Request</a:t>
            </a:r>
            <a:endParaRPr lang="en-GB" sz="3000" dirty="0"/>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en-US" sz="2200" b="1" dirty="0"/>
              <a:t>Step 2: Select “Make a Record Request” and complete form</a:t>
            </a:r>
            <a:endParaRPr lang="en-GB" sz="2200" b="1" dirty="0"/>
          </a:p>
        </p:txBody>
      </p:sp>
      <p:pic>
        <p:nvPicPr>
          <p:cNvPr id="6" name="Picture 5">
            <a:extLst>
              <a:ext uri="{FF2B5EF4-FFF2-40B4-BE49-F238E27FC236}">
                <a16:creationId xmlns:a16="http://schemas.microsoft.com/office/drawing/2014/main" id="{2D6AEAEF-8D71-480D-B761-6CBF16FAB9E1}"/>
              </a:ext>
            </a:extLst>
          </p:cNvPr>
          <p:cNvPicPr>
            <a:picLocks noChangeAspect="1"/>
          </p:cNvPicPr>
          <p:nvPr/>
        </p:nvPicPr>
        <p:blipFill>
          <a:blip r:embed="rId3"/>
          <a:stretch>
            <a:fillRect/>
          </a:stretch>
        </p:blipFill>
        <p:spPr>
          <a:xfrm>
            <a:off x="0" y="1431085"/>
            <a:ext cx="9143999" cy="5097858"/>
          </a:xfrm>
          <a:prstGeom prst="rect">
            <a:avLst/>
          </a:prstGeom>
        </p:spPr>
      </p:pic>
    </p:spTree>
    <p:extLst>
      <p:ext uri="{BB962C8B-B14F-4D97-AF65-F5344CB8AC3E}">
        <p14:creationId xmlns:p14="http://schemas.microsoft.com/office/powerpoint/2010/main" val="370481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000" b="1" dirty="0"/>
              <a:t>Demonstration – Facebook Emergency Request</a:t>
            </a:r>
            <a:endParaRPr lang="en-GB" sz="3000" dirty="0"/>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en-US" sz="2200" b="1" dirty="0"/>
              <a:t>Step 2: Select “Make a Record Request” and complete form</a:t>
            </a:r>
            <a:endParaRPr lang="en-GB" sz="2200" b="1" dirty="0"/>
          </a:p>
        </p:txBody>
      </p:sp>
      <p:pic>
        <p:nvPicPr>
          <p:cNvPr id="5" name="Picture 4">
            <a:extLst>
              <a:ext uri="{FF2B5EF4-FFF2-40B4-BE49-F238E27FC236}">
                <a16:creationId xmlns:a16="http://schemas.microsoft.com/office/drawing/2014/main" id="{7802C5AB-9DBC-4AA8-8014-65914F305F09}"/>
              </a:ext>
            </a:extLst>
          </p:cNvPr>
          <p:cNvPicPr>
            <a:picLocks noChangeAspect="1"/>
          </p:cNvPicPr>
          <p:nvPr/>
        </p:nvPicPr>
        <p:blipFill>
          <a:blip r:embed="rId3"/>
          <a:stretch>
            <a:fillRect/>
          </a:stretch>
        </p:blipFill>
        <p:spPr>
          <a:xfrm>
            <a:off x="1" y="1404019"/>
            <a:ext cx="9224010" cy="5153264"/>
          </a:xfrm>
          <a:prstGeom prst="rect">
            <a:avLst/>
          </a:prstGeom>
        </p:spPr>
      </p:pic>
    </p:spTree>
    <p:extLst>
      <p:ext uri="{BB962C8B-B14F-4D97-AF65-F5344CB8AC3E}">
        <p14:creationId xmlns:p14="http://schemas.microsoft.com/office/powerpoint/2010/main" val="1333093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000" b="1" dirty="0"/>
              <a:t>Demonstration – Facebook Emergency Request</a:t>
            </a:r>
            <a:endParaRPr lang="en-GB" sz="3000" dirty="0"/>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en-US" sz="2200" b="1" dirty="0"/>
              <a:t>Step 3: Attach Documentation</a:t>
            </a:r>
            <a:endParaRPr lang="en-GB" sz="2200" b="1" dirty="0"/>
          </a:p>
        </p:txBody>
      </p:sp>
      <p:pic>
        <p:nvPicPr>
          <p:cNvPr id="6" name="Picture 5">
            <a:extLst>
              <a:ext uri="{FF2B5EF4-FFF2-40B4-BE49-F238E27FC236}">
                <a16:creationId xmlns:a16="http://schemas.microsoft.com/office/drawing/2014/main" id="{CD5F1E05-7C5A-459C-9600-05A517DF4B32}"/>
              </a:ext>
            </a:extLst>
          </p:cNvPr>
          <p:cNvPicPr>
            <a:picLocks noChangeAspect="1"/>
          </p:cNvPicPr>
          <p:nvPr/>
        </p:nvPicPr>
        <p:blipFill>
          <a:blip r:embed="rId3"/>
          <a:stretch>
            <a:fillRect/>
          </a:stretch>
        </p:blipFill>
        <p:spPr>
          <a:xfrm>
            <a:off x="190500" y="1798615"/>
            <a:ext cx="8763000" cy="1381125"/>
          </a:xfrm>
          <a:prstGeom prst="rect">
            <a:avLst/>
          </a:prstGeom>
        </p:spPr>
      </p:pic>
      <p:sp>
        <p:nvSpPr>
          <p:cNvPr id="7" name="Rectangle 6">
            <a:extLst>
              <a:ext uri="{FF2B5EF4-FFF2-40B4-BE49-F238E27FC236}">
                <a16:creationId xmlns:a16="http://schemas.microsoft.com/office/drawing/2014/main" id="{AE6DA1C5-7420-4A0C-B902-4E95366F80DC}"/>
              </a:ext>
            </a:extLst>
          </p:cNvPr>
          <p:cNvSpPr/>
          <p:nvPr/>
        </p:nvSpPr>
        <p:spPr>
          <a:xfrm>
            <a:off x="532468" y="3534757"/>
            <a:ext cx="7266825" cy="2800767"/>
          </a:xfrm>
          <a:prstGeom prst="rect">
            <a:avLst/>
          </a:prstGeom>
        </p:spPr>
        <p:txBody>
          <a:bodyPr wrap="square">
            <a:spAutoFit/>
          </a:bodyPr>
          <a:lstStyle/>
          <a:p>
            <a:pPr marL="342900" indent="-342900">
              <a:buFont typeface="Wingdings" pitchFamily="2" charset="2"/>
              <a:buChar char="ü"/>
            </a:pPr>
            <a:r>
              <a:rPr lang="en-GB" sz="2200" dirty="0"/>
              <a:t>This may include any supporting materials such as:</a:t>
            </a:r>
          </a:p>
          <a:p>
            <a:pPr marL="800100" lvl="1" indent="-342900">
              <a:buFont typeface="Wingdings" pitchFamily="2" charset="2"/>
              <a:buChar char="ü"/>
            </a:pPr>
            <a:endParaRPr lang="en-GB" sz="2200" dirty="0"/>
          </a:p>
          <a:p>
            <a:pPr marL="800100" lvl="1" indent="-342900">
              <a:buFont typeface="Wingdings" pitchFamily="2" charset="2"/>
              <a:buChar char="ü"/>
            </a:pPr>
            <a:r>
              <a:rPr lang="en-GB" sz="2200" dirty="0"/>
              <a:t>complaint (with English translation)</a:t>
            </a:r>
          </a:p>
          <a:p>
            <a:pPr marL="800100" lvl="1" indent="-342900">
              <a:buFont typeface="Wingdings" pitchFamily="2" charset="2"/>
              <a:buChar char="ü"/>
            </a:pPr>
            <a:endParaRPr lang="en-GB" sz="2200" dirty="0"/>
          </a:p>
          <a:p>
            <a:pPr marL="800100" lvl="1" indent="-342900">
              <a:buFont typeface="Wingdings" pitchFamily="2" charset="2"/>
              <a:buChar char="ü"/>
            </a:pPr>
            <a:r>
              <a:rPr lang="en-GB" sz="2200" dirty="0"/>
              <a:t>any evidence available (with English translation)</a:t>
            </a:r>
          </a:p>
          <a:p>
            <a:pPr marL="800100" lvl="1" indent="-342900">
              <a:buFont typeface="Wingdings" pitchFamily="2" charset="2"/>
              <a:buChar char="ü"/>
            </a:pPr>
            <a:endParaRPr lang="en-GB" sz="2200" dirty="0"/>
          </a:p>
          <a:p>
            <a:pPr marL="800100" lvl="1" indent="-342900">
              <a:buFont typeface="Wingdings" pitchFamily="2" charset="2"/>
              <a:buChar char="ü"/>
            </a:pPr>
            <a:r>
              <a:rPr lang="en-GB" sz="2200" dirty="0"/>
              <a:t>court order (with English translation) (if available)</a:t>
            </a:r>
          </a:p>
          <a:p>
            <a:pPr lvl="1"/>
            <a:endParaRPr lang="en-GB" sz="2200" dirty="0"/>
          </a:p>
        </p:txBody>
      </p:sp>
    </p:spTree>
    <p:extLst>
      <p:ext uri="{BB962C8B-B14F-4D97-AF65-F5344CB8AC3E}">
        <p14:creationId xmlns:p14="http://schemas.microsoft.com/office/powerpoint/2010/main" val="1396062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496442908"/>
              </p:ext>
            </p:extLst>
          </p:nvPr>
        </p:nvGraphicFramePr>
        <p:xfrm>
          <a:off x="88521" y="1215025"/>
          <a:ext cx="8905167" cy="5202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04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773333683"/>
              </p:ext>
            </p:extLst>
          </p:nvPr>
        </p:nvGraphicFramePr>
        <p:xfrm>
          <a:off x="88521" y="1215025"/>
          <a:ext cx="8905167" cy="5202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5245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3016210"/>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b a </a:t>
            </a:r>
            <a:r>
              <a:rPr lang="en-US" sz="1900" b="1" dirty="0">
                <a:solidFill>
                  <a:srgbClr val="FF0000"/>
                </a:solidFill>
              </a:rPr>
              <a:t>service provider offering its services in the territory of the Party </a:t>
            </a:r>
            <a:r>
              <a:rPr lang="en-US" sz="1900" dirty="0"/>
              <a:t>to submit subscriber information relating to such services in that service provider’s possession or control.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79428"/>
            <a:ext cx="4414946" cy="5632311"/>
          </a:xfrm>
          <a:prstGeom prst="rect">
            <a:avLst/>
          </a:prstGeom>
        </p:spPr>
        <p:txBody>
          <a:bodyPr wrap="square">
            <a:spAutoFit/>
          </a:bodyPr>
          <a:lstStyle/>
          <a:p>
            <a:pPr marL="342900" indent="-342900" algn="just">
              <a:buFont typeface="Wingdings" pitchFamily="2" charset="2"/>
              <a:buChar char="ü"/>
            </a:pPr>
            <a:r>
              <a:rPr lang="en-US" sz="2000" dirty="0"/>
              <a:t>Production order for service provider can be made to foreign service providers if they provide services in country </a:t>
            </a:r>
          </a:p>
          <a:p>
            <a:pPr marL="342900" indent="-342900" algn="just">
              <a:buFont typeface="Wingdings" pitchFamily="2" charset="2"/>
              <a:buChar char="ü"/>
            </a:pPr>
            <a:endParaRPr lang="en-US" sz="2000" dirty="0"/>
          </a:p>
          <a:p>
            <a:pPr marL="342900" indent="-342900" algn="just">
              <a:buFont typeface="Wingdings" pitchFamily="2" charset="2"/>
              <a:buChar char="ü"/>
            </a:pPr>
            <a:r>
              <a:rPr lang="en-US" sz="2000" dirty="0"/>
              <a:t>Service provider must have established real and substantial connection to country – e.g.</a:t>
            </a:r>
          </a:p>
          <a:p>
            <a:pPr marL="800100" lvl="1" indent="-342900" algn="just">
              <a:buFont typeface="Wingdings" pitchFamily="2" charset="2"/>
              <a:buChar char="ü"/>
            </a:pPr>
            <a:r>
              <a:rPr lang="en-US" sz="1900" dirty="0"/>
              <a:t>Local advertising </a:t>
            </a:r>
          </a:p>
          <a:p>
            <a:pPr marL="800100" lvl="1" indent="-342900" algn="just">
              <a:buFont typeface="Wingdings" pitchFamily="2" charset="2"/>
              <a:buChar char="ü"/>
            </a:pPr>
            <a:r>
              <a:rPr lang="en-US" sz="1900" dirty="0"/>
              <a:t>Local language advertising</a:t>
            </a:r>
          </a:p>
          <a:p>
            <a:pPr marL="800100" lvl="1" indent="-342900" algn="just">
              <a:buFont typeface="Wingdings" pitchFamily="2" charset="2"/>
              <a:buChar char="ü"/>
            </a:pPr>
            <a:r>
              <a:rPr lang="en-US" sz="1900" dirty="0"/>
              <a:t>Using local subscriber information and associated traffic data in course of its activities</a:t>
            </a:r>
          </a:p>
          <a:p>
            <a:pPr marL="800100" lvl="1" indent="-342900" algn="just">
              <a:buFont typeface="Wingdings" pitchFamily="2" charset="2"/>
              <a:buChar char="ü"/>
            </a:pPr>
            <a:r>
              <a:rPr lang="en-US" sz="1900" dirty="0"/>
              <a:t>Interacting with local subscribers</a:t>
            </a:r>
          </a:p>
          <a:p>
            <a:pPr marL="800100" lvl="1" indent="-342900" algn="just">
              <a:buFont typeface="Wingdings" pitchFamily="2" charset="2"/>
              <a:buChar char="ü"/>
            </a:pPr>
            <a:r>
              <a:rPr lang="en-US" sz="1900" dirty="0"/>
              <a:t>Otherwise considered established locally </a:t>
            </a:r>
          </a:p>
        </p:txBody>
      </p:sp>
    </p:spTree>
    <p:extLst>
      <p:ext uri="{BB962C8B-B14F-4D97-AF65-F5344CB8AC3E}">
        <p14:creationId xmlns:p14="http://schemas.microsoft.com/office/powerpoint/2010/main" val="154070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AC512-0B7E-4CBA-B98C-5B03A8C7EEEC}"/>
              </a:ext>
            </a:extLst>
          </p:cNvPr>
          <p:cNvPicPr>
            <a:picLocks noChangeAspect="1"/>
          </p:cNvPicPr>
          <p:nvPr/>
        </p:nvPicPr>
        <p:blipFill>
          <a:blip r:embed="rId3"/>
          <a:stretch>
            <a:fillRect/>
          </a:stretch>
        </p:blipFill>
        <p:spPr>
          <a:xfrm>
            <a:off x="643349" y="1116157"/>
            <a:ext cx="8105775" cy="5267325"/>
          </a:xfrm>
          <a:prstGeom prst="rect">
            <a:avLst/>
          </a:prstGeom>
        </p:spPr>
      </p:pic>
    </p:spTree>
    <p:extLst>
      <p:ext uri="{BB962C8B-B14F-4D97-AF65-F5344CB8AC3E}">
        <p14:creationId xmlns:p14="http://schemas.microsoft.com/office/powerpoint/2010/main" val="227478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D381B4-80C1-41E2-8C41-AA97AB2DA6CD}"/>
              </a:ext>
            </a:extLst>
          </p:cNvPr>
          <p:cNvPicPr>
            <a:picLocks noChangeAspect="1"/>
          </p:cNvPicPr>
          <p:nvPr/>
        </p:nvPicPr>
        <p:blipFill>
          <a:blip r:embed="rId3"/>
          <a:stretch>
            <a:fillRect/>
          </a:stretch>
        </p:blipFill>
        <p:spPr>
          <a:xfrm>
            <a:off x="1728592" y="1128312"/>
            <a:ext cx="5686816" cy="5248807"/>
          </a:xfrm>
          <a:prstGeom prst="rect">
            <a:avLst/>
          </a:prstGeom>
        </p:spPr>
      </p:pic>
    </p:spTree>
    <p:extLst>
      <p:ext uri="{BB962C8B-B14F-4D97-AF65-F5344CB8AC3E}">
        <p14:creationId xmlns:p14="http://schemas.microsoft.com/office/powerpoint/2010/main" val="135355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Agenda</a:t>
            </a:r>
            <a:endParaRPr lang="en-GB" sz="3200" dirty="0"/>
          </a:p>
        </p:txBody>
      </p:sp>
      <p:sp>
        <p:nvSpPr>
          <p:cNvPr id="5" name="Rectangle 4">
            <a:extLst>
              <a:ext uri="{FF2B5EF4-FFF2-40B4-BE49-F238E27FC236}">
                <a16:creationId xmlns:a16="http://schemas.microsoft.com/office/drawing/2014/main" id="{7FA81925-418B-D44C-9255-2AEBBFBC0ADA}"/>
              </a:ext>
            </a:extLst>
          </p:cNvPr>
          <p:cNvSpPr/>
          <p:nvPr/>
        </p:nvSpPr>
        <p:spPr>
          <a:xfrm>
            <a:off x="336290" y="1356882"/>
            <a:ext cx="3791244" cy="4228850"/>
          </a:xfrm>
          <a:prstGeom prst="rect">
            <a:avLst/>
          </a:prstGeom>
        </p:spPr>
        <p:txBody>
          <a:bodyPr wrap="square">
            <a:spAutoFit/>
          </a:bodyPr>
          <a:lstStyle/>
          <a:p>
            <a:pPr marL="342900" indent="-342900" eaLnBrk="1" hangingPunct="1">
              <a:lnSpc>
                <a:spcPct val="80000"/>
              </a:lnSpc>
              <a:buFont typeface="Wingdings" pitchFamily="2" charset="2"/>
              <a:buChar char="Ø"/>
            </a:pPr>
            <a:r>
              <a:rPr lang="en-GB" sz="2400" b="1" dirty="0"/>
              <a:t>Part One</a:t>
            </a:r>
          </a:p>
          <a:p>
            <a:pPr marL="342900" indent="-342900" eaLnBrk="1" hangingPunct="1">
              <a:lnSpc>
                <a:spcPct val="80000"/>
              </a:lnSpc>
              <a:buFont typeface="Wingdings" pitchFamily="2" charset="2"/>
              <a:buChar char="ü"/>
            </a:pPr>
            <a:r>
              <a:rPr lang="en-GB" sz="2400" i="1" dirty="0"/>
              <a:t>Reviewing key definitions</a:t>
            </a:r>
          </a:p>
          <a:p>
            <a:pPr marL="342900" indent="-342900" eaLnBrk="1" hangingPunct="1">
              <a:lnSpc>
                <a:spcPct val="80000"/>
              </a:lnSpc>
              <a:buFont typeface="Wingdings" pitchFamily="2" charset="2"/>
              <a:buChar char="ü"/>
            </a:pPr>
            <a:endParaRPr lang="en-GB" sz="2400" dirty="0"/>
          </a:p>
          <a:p>
            <a:pPr marL="342900" indent="-342900" eaLnBrk="1" hangingPunct="1">
              <a:lnSpc>
                <a:spcPct val="80000"/>
              </a:lnSpc>
              <a:buFont typeface="Wingdings" pitchFamily="2" charset="2"/>
              <a:buChar char="Ø"/>
            </a:pPr>
            <a:r>
              <a:rPr lang="en-GB" sz="2400" b="1" dirty="0"/>
              <a:t>Part Two</a:t>
            </a:r>
          </a:p>
          <a:p>
            <a:pPr marL="342900" indent="-342900">
              <a:lnSpc>
                <a:spcPct val="80000"/>
              </a:lnSpc>
              <a:buFont typeface="Wingdings" pitchFamily="2" charset="2"/>
              <a:buChar char="ü"/>
            </a:pPr>
            <a:r>
              <a:rPr lang="en-GB" sz="2400" i="1" dirty="0"/>
              <a:t>Cooperation with domestic service providers</a:t>
            </a:r>
          </a:p>
          <a:p>
            <a:pPr marL="0" indent="0" eaLnBrk="1" hangingPunct="1">
              <a:lnSpc>
                <a:spcPct val="80000"/>
              </a:lnSpc>
              <a:buNone/>
            </a:pPr>
            <a:endParaRPr lang="en-GB" sz="2400" dirty="0"/>
          </a:p>
          <a:p>
            <a:pPr marL="342900" indent="-342900" eaLnBrk="1" hangingPunct="1">
              <a:lnSpc>
                <a:spcPct val="80000"/>
              </a:lnSpc>
              <a:buFont typeface="Wingdings" pitchFamily="2" charset="2"/>
              <a:buChar char="Ø"/>
            </a:pPr>
            <a:r>
              <a:rPr lang="en-GB" sz="2400" b="1" dirty="0"/>
              <a:t>Part Three</a:t>
            </a:r>
          </a:p>
          <a:p>
            <a:pPr marL="342900" indent="-342900">
              <a:lnSpc>
                <a:spcPct val="80000"/>
              </a:lnSpc>
              <a:buFont typeface="Wingdings" pitchFamily="2" charset="2"/>
              <a:buChar char="ü"/>
            </a:pPr>
            <a:r>
              <a:rPr lang="en-GB" sz="2400" i="1" dirty="0"/>
              <a:t>Cooperation with foreign service providers for data acquisition</a:t>
            </a:r>
          </a:p>
        </p:txBody>
      </p:sp>
      <p:sp>
        <p:nvSpPr>
          <p:cNvPr id="6" name="Rectangle 5">
            <a:extLst>
              <a:ext uri="{FF2B5EF4-FFF2-40B4-BE49-F238E27FC236}">
                <a16:creationId xmlns:a16="http://schemas.microsoft.com/office/drawing/2014/main" id="{EA3FFC4F-A0C7-6241-A6A3-D4D1CB58E595}"/>
              </a:ext>
            </a:extLst>
          </p:cNvPr>
          <p:cNvSpPr/>
          <p:nvPr/>
        </p:nvSpPr>
        <p:spPr>
          <a:xfrm>
            <a:off x="4450456" y="1356882"/>
            <a:ext cx="4572000" cy="2456057"/>
          </a:xfrm>
          <a:prstGeom prst="rect">
            <a:avLst/>
          </a:prstGeom>
        </p:spPr>
        <p:txBody>
          <a:bodyPr>
            <a:spAutoFit/>
          </a:bodyPr>
          <a:lstStyle/>
          <a:p>
            <a:pPr marL="342900" indent="-342900" eaLnBrk="1" hangingPunct="1">
              <a:lnSpc>
                <a:spcPct val="80000"/>
              </a:lnSpc>
              <a:buFont typeface="Wingdings" pitchFamily="2" charset="2"/>
              <a:buChar char="Ø"/>
            </a:pPr>
            <a:r>
              <a:rPr lang="en-GB" sz="2400" b="1" dirty="0"/>
              <a:t>Part Four</a:t>
            </a:r>
          </a:p>
          <a:p>
            <a:pPr marL="342900" indent="-342900">
              <a:lnSpc>
                <a:spcPct val="80000"/>
              </a:lnSpc>
              <a:buFont typeface="Wingdings" pitchFamily="2" charset="2"/>
              <a:buChar char="ü"/>
            </a:pPr>
            <a:r>
              <a:rPr lang="en-GB" sz="2400" i="1" dirty="0"/>
              <a:t>Cooperation with foreign service providers for illegal content removal</a:t>
            </a:r>
          </a:p>
          <a:p>
            <a:pPr marL="342900" indent="-342900">
              <a:lnSpc>
                <a:spcPct val="80000"/>
              </a:lnSpc>
              <a:buFont typeface="Wingdings" pitchFamily="2" charset="2"/>
              <a:buChar char="ü"/>
            </a:pPr>
            <a:endParaRPr lang="en-GB" sz="2400" i="1" dirty="0"/>
          </a:p>
          <a:p>
            <a:pPr marL="342900" indent="-342900" eaLnBrk="1" hangingPunct="1">
              <a:lnSpc>
                <a:spcPct val="80000"/>
              </a:lnSpc>
              <a:buFont typeface="Wingdings" pitchFamily="2" charset="2"/>
              <a:buChar char="Ø"/>
            </a:pPr>
            <a:r>
              <a:rPr lang="en-GB" sz="2400" b="1" dirty="0"/>
              <a:t>Part Five</a:t>
            </a:r>
          </a:p>
          <a:p>
            <a:pPr marL="342900" indent="-342900">
              <a:lnSpc>
                <a:spcPct val="80000"/>
              </a:lnSpc>
              <a:buFont typeface="Wingdings" pitchFamily="2" charset="2"/>
              <a:buChar char="ü"/>
            </a:pPr>
            <a:r>
              <a:rPr lang="en-GB" sz="2400" i="1" dirty="0"/>
              <a:t>Summary</a:t>
            </a:r>
          </a:p>
          <a:p>
            <a:pPr>
              <a:lnSpc>
                <a:spcPct val="80000"/>
              </a:lnSpc>
            </a:pPr>
            <a:endParaRPr lang="en-GB" sz="2400" i="1" dirty="0"/>
          </a:p>
        </p:txBody>
      </p:sp>
    </p:spTree>
    <p:extLst>
      <p:ext uri="{BB962C8B-B14F-4D97-AF65-F5344CB8AC3E}">
        <p14:creationId xmlns:p14="http://schemas.microsoft.com/office/powerpoint/2010/main" val="2297255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578758550"/>
              </p:ext>
            </p:extLst>
          </p:nvPr>
        </p:nvGraphicFramePr>
        <p:xfrm>
          <a:off x="88522" y="1189973"/>
          <a:ext cx="8855062" cy="522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Poll question</a:t>
            </a:r>
            <a:endParaRPr lang="en-GB" sz="3200" dirty="0"/>
          </a:p>
        </p:txBody>
      </p:sp>
    </p:spTree>
    <p:extLst>
      <p:ext uri="{BB962C8B-B14F-4D97-AF65-F5344CB8AC3E}">
        <p14:creationId xmlns:p14="http://schemas.microsoft.com/office/powerpoint/2010/main" val="257792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5437733-B3E6-4DBB-8A2D-CA7D17A3901A}"/>
              </a:ext>
            </a:extLst>
          </p:cNvPr>
          <p:cNvGraphicFramePr/>
          <p:nvPr/>
        </p:nvGraphicFramePr>
        <p:xfrm>
          <a:off x="88522" y="1189973"/>
          <a:ext cx="8855062" cy="522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Poll question</a:t>
            </a:r>
            <a:endParaRPr lang="en-GB" sz="3200" dirty="0"/>
          </a:p>
        </p:txBody>
      </p:sp>
    </p:spTree>
    <p:extLst>
      <p:ext uri="{BB962C8B-B14F-4D97-AF65-F5344CB8AC3E}">
        <p14:creationId xmlns:p14="http://schemas.microsoft.com/office/powerpoint/2010/main" val="1711844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a:t>
            </a:r>
            <a:r>
              <a:rPr lang="en-US" b="1" dirty="0">
                <a:solidFill>
                  <a:schemeClr val="accent1"/>
                </a:solidFill>
              </a:rPr>
              <a:t>without the </a:t>
            </a:r>
            <a:r>
              <a:rPr lang="en-US" b="1" dirty="0" err="1">
                <a:solidFill>
                  <a:schemeClr val="accent1"/>
                </a:solidFill>
              </a:rPr>
              <a:t>authorisation</a:t>
            </a:r>
            <a:r>
              <a:rPr lang="en-US" b="1" dirty="0">
                <a:solidFill>
                  <a:schemeClr val="accent1"/>
                </a:solidFill>
              </a:rPr>
              <a:t> of another Party</a:t>
            </a:r>
            <a:r>
              <a:rPr lang="en-US" sz="1900" dirty="0">
                <a:solidFill>
                  <a:schemeClr val="accent1"/>
                </a:solidFill>
              </a:rPr>
              <a:t>: </a:t>
            </a:r>
          </a:p>
          <a:p>
            <a:pPr algn="just"/>
            <a:r>
              <a:rPr lang="en-US" sz="1900" dirty="0"/>
              <a:t>a access publicly available (open source) stored computer data, regardless of where the data is located geographically; or </a:t>
            </a:r>
          </a:p>
          <a:p>
            <a:pPr algn="just"/>
            <a:r>
              <a:rPr lang="en-US" sz="1900" dirty="0"/>
              <a:t>b access or receive, through a computer system in its territory, stored computer data located in another Party, if the Party obtains the lawful and voluntary consent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58850"/>
            <a:ext cx="4440661" cy="5632311"/>
          </a:xfrm>
          <a:prstGeom prst="rect">
            <a:avLst/>
          </a:prstGeom>
        </p:spPr>
        <p:txBody>
          <a:bodyPr wrap="square">
            <a:spAutoFit/>
          </a:bodyPr>
          <a:lstStyle/>
          <a:p>
            <a:pPr marL="342900" indent="-342900" algn="just">
              <a:buFont typeface="Wingdings" pitchFamily="2" charset="2"/>
              <a:buChar char="ü"/>
            </a:pPr>
            <a:r>
              <a:rPr lang="en-GB" sz="2000" dirty="0"/>
              <a:t>Does not require MLA request or notification to country where service provider is located </a:t>
            </a:r>
          </a:p>
          <a:p>
            <a:pPr marL="342900" indent="-342900" algn="just">
              <a:buFont typeface="Wingdings" pitchFamily="2" charset="2"/>
              <a:buChar char="ü"/>
            </a:pPr>
            <a:endParaRPr lang="en-GB" sz="2000" dirty="0"/>
          </a:p>
          <a:p>
            <a:pPr marL="342900" indent="-342900" algn="just">
              <a:buFont typeface="Wingdings" pitchFamily="2" charset="2"/>
              <a:buChar char="ü"/>
            </a:pPr>
            <a:r>
              <a:rPr lang="en-GB" sz="2000" dirty="0"/>
              <a:t>Allows accessing publicly available data </a:t>
            </a:r>
          </a:p>
          <a:p>
            <a:pPr marL="342900" indent="-342900" algn="just">
              <a:buFont typeface="Wingdings" pitchFamily="2" charset="2"/>
              <a:buChar char="ü"/>
            </a:pPr>
            <a:endParaRPr lang="en-GB" sz="2000" dirty="0"/>
          </a:p>
          <a:p>
            <a:pPr marL="342900" indent="-342900" algn="just">
              <a:buFont typeface="Wingdings" pitchFamily="2" charset="2"/>
              <a:buChar char="ü"/>
            </a:pPr>
            <a:r>
              <a:rPr lang="en-GB" sz="2000" dirty="0"/>
              <a:t>Location of data must be in another Budapest Convention party</a:t>
            </a:r>
          </a:p>
          <a:p>
            <a:pPr marL="342900" indent="-342900" algn="just">
              <a:buFont typeface="Wingdings" pitchFamily="2" charset="2"/>
              <a:buChar char="ü"/>
            </a:pPr>
            <a:endParaRPr lang="en-GB" sz="2000" dirty="0"/>
          </a:p>
          <a:p>
            <a:pPr marL="342900" indent="-342900" algn="just">
              <a:buFont typeface="Wingdings" pitchFamily="2" charset="2"/>
              <a:buChar char="ü"/>
            </a:pPr>
            <a:r>
              <a:rPr lang="en-GB" sz="2000" dirty="0"/>
              <a:t>Data can be accessed based on lawful and voluntary consent</a:t>
            </a:r>
          </a:p>
          <a:p>
            <a:pPr marL="342900" indent="-342900" algn="just">
              <a:buFont typeface="Wingdings" pitchFamily="2" charset="2"/>
              <a:buChar char="ü"/>
            </a:pPr>
            <a:endParaRPr lang="en-GB" sz="2000" dirty="0"/>
          </a:p>
          <a:p>
            <a:pPr marL="342900" indent="-342900" algn="just">
              <a:buFont typeface="Wingdings" pitchFamily="2" charset="2"/>
              <a:buChar char="ü"/>
            </a:pPr>
            <a:r>
              <a:rPr lang="en-GB" sz="2000" dirty="0"/>
              <a:t>Service providers usually do not have lawful authority to disclose data of subscribers</a:t>
            </a:r>
          </a:p>
          <a:p>
            <a:pPr marL="342900" indent="-342900" algn="just">
              <a:buFont typeface="Wingdings" pitchFamily="2" charset="2"/>
              <a:buChar char="ü"/>
            </a:pPr>
            <a:endParaRPr lang="en-GB" sz="2000" dirty="0"/>
          </a:p>
        </p:txBody>
      </p:sp>
    </p:spTree>
    <p:extLst>
      <p:ext uri="{BB962C8B-B14F-4D97-AF65-F5344CB8AC3E}">
        <p14:creationId xmlns:p14="http://schemas.microsoft.com/office/powerpoint/2010/main" val="400994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Voluntary Disclosure Requests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itchFamily="2" charset="2"/>
              <a:buChar char="Ø"/>
            </a:pPr>
            <a:r>
              <a:rPr lang="en-US" sz="1900" dirty="0"/>
              <a:t>Voluntary disclosure requests are not legally binding on service providers </a:t>
            </a:r>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Voluntary disclosure possible if: </a:t>
            </a:r>
          </a:p>
          <a:p>
            <a:pPr marL="800100" lvl="1" indent="-342900" algn="just">
              <a:buFont typeface="Wingdings" pitchFamily="2" charset="2"/>
              <a:buChar char="Ø"/>
            </a:pPr>
            <a:r>
              <a:rPr lang="en-US" sz="1900" dirty="0"/>
              <a:t>Request consistent with international standards </a:t>
            </a:r>
          </a:p>
          <a:p>
            <a:pPr marL="800100" lvl="1" indent="-342900" algn="just">
              <a:buFont typeface="Wingdings" pitchFamily="2" charset="2"/>
              <a:buChar char="Ø"/>
            </a:pPr>
            <a:r>
              <a:rPr lang="en-US" sz="1900" dirty="0"/>
              <a:t>Request consistent with U.S. law </a:t>
            </a:r>
          </a:p>
          <a:p>
            <a:pPr marL="800100" lvl="1" indent="-342900" algn="just">
              <a:buFont typeface="Wingdings" pitchFamily="2" charset="2"/>
              <a:buChar char="Ø"/>
            </a:pPr>
            <a:r>
              <a:rPr lang="en-US" sz="1900" dirty="0"/>
              <a:t>Request consistent with platform policies </a:t>
            </a:r>
          </a:p>
          <a:p>
            <a:pPr marL="800100" lvl="1" indent="-342900" algn="just">
              <a:buFont typeface="Wingdings" pitchFamily="2" charset="2"/>
              <a:buChar char="Ø"/>
            </a:pPr>
            <a:r>
              <a:rPr lang="en-US" sz="1900" dirty="0"/>
              <a:t>Platform has good faith belief that response required under requesting country’s law </a:t>
            </a:r>
          </a:p>
          <a:p>
            <a:pPr marL="800100" lvl="1" indent="-342900" algn="just">
              <a:buFont typeface="Wingdings" pitchFamily="2" charset="2"/>
              <a:buChar char="Ø"/>
            </a:pPr>
            <a:r>
              <a:rPr lang="en-US" sz="1900" dirty="0"/>
              <a:t>Request affects users in requesting country</a:t>
            </a:r>
            <a:endParaRPr lang="en-GB" sz="1900" dirty="0"/>
          </a:p>
        </p:txBody>
      </p:sp>
      <p:sp>
        <p:nvSpPr>
          <p:cNvPr id="7" name="Rectangle 6">
            <a:extLst>
              <a:ext uri="{FF2B5EF4-FFF2-40B4-BE49-F238E27FC236}">
                <a16:creationId xmlns:a16="http://schemas.microsoft.com/office/drawing/2014/main" id="{7CD511F6-2BF4-4DEB-B787-50BBBC094F94}"/>
              </a:ext>
            </a:extLst>
          </p:cNvPr>
          <p:cNvSpPr/>
          <p:nvPr/>
        </p:nvSpPr>
        <p:spPr>
          <a:xfrm>
            <a:off x="4546284" y="1177392"/>
            <a:ext cx="4476172" cy="2431435"/>
          </a:xfrm>
          <a:prstGeom prst="rect">
            <a:avLst/>
          </a:prstGeom>
        </p:spPr>
        <p:txBody>
          <a:bodyPr wrap="square">
            <a:spAutoFit/>
          </a:bodyPr>
          <a:lstStyle/>
          <a:p>
            <a:pPr marL="342900" indent="-342900" algn="just">
              <a:buFont typeface="Wingdings" pitchFamily="2" charset="2"/>
              <a:buChar char="Ø"/>
            </a:pPr>
            <a:r>
              <a:rPr lang="en-US" sz="1900" dirty="0"/>
              <a:t>The likelihood of acceptance of a voluntary disclosure request is higher for traffic data than content data </a:t>
            </a:r>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Not all service providers have provisions for non-emergency voluntary disclosure requests </a:t>
            </a:r>
            <a:endParaRPr lang="en-GB" sz="1900" dirty="0"/>
          </a:p>
        </p:txBody>
      </p:sp>
    </p:spTree>
    <p:extLst>
      <p:ext uri="{BB962C8B-B14F-4D97-AF65-F5344CB8AC3E}">
        <p14:creationId xmlns:p14="http://schemas.microsoft.com/office/powerpoint/2010/main" val="155555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Voluntary Disclosure Requests</a:t>
            </a:r>
          </a:p>
        </p:txBody>
      </p:sp>
      <p:pic>
        <p:nvPicPr>
          <p:cNvPr id="16" name="Picture 15">
            <a:extLst>
              <a:ext uri="{FF2B5EF4-FFF2-40B4-BE49-F238E27FC236}">
                <a16:creationId xmlns:a16="http://schemas.microsoft.com/office/drawing/2014/main" id="{539AA166-05F0-421C-997C-B804D8244BFD}"/>
              </a:ext>
            </a:extLst>
          </p:cNvPr>
          <p:cNvPicPr>
            <a:picLocks noChangeAspect="1"/>
          </p:cNvPicPr>
          <p:nvPr/>
        </p:nvPicPr>
        <p:blipFill>
          <a:blip r:embed="rId3"/>
          <a:stretch>
            <a:fillRect/>
          </a:stretch>
        </p:blipFill>
        <p:spPr>
          <a:xfrm>
            <a:off x="1932085" y="2519289"/>
            <a:ext cx="7211915" cy="808188"/>
          </a:xfrm>
          <a:prstGeom prst="rect">
            <a:avLst/>
          </a:prstGeom>
        </p:spPr>
      </p:pic>
      <p:pic>
        <p:nvPicPr>
          <p:cNvPr id="19" name="Picture 18">
            <a:extLst>
              <a:ext uri="{FF2B5EF4-FFF2-40B4-BE49-F238E27FC236}">
                <a16:creationId xmlns:a16="http://schemas.microsoft.com/office/drawing/2014/main" id="{EF8B0D10-4912-4D7A-B574-3608AB63C40E}"/>
              </a:ext>
            </a:extLst>
          </p:cNvPr>
          <p:cNvPicPr>
            <a:picLocks noChangeAspect="1"/>
          </p:cNvPicPr>
          <p:nvPr/>
        </p:nvPicPr>
        <p:blipFill rotWithShape="1">
          <a:blip r:embed="rId4"/>
          <a:srcRect r="28327" b="76341"/>
          <a:stretch/>
        </p:blipFill>
        <p:spPr>
          <a:xfrm>
            <a:off x="2184882" y="1551291"/>
            <a:ext cx="6837574" cy="509931"/>
          </a:xfrm>
          <a:prstGeom prst="rect">
            <a:avLst/>
          </a:prstGeom>
        </p:spPr>
      </p:pic>
      <p:pic>
        <p:nvPicPr>
          <p:cNvPr id="20" name="Picture 19">
            <a:extLst>
              <a:ext uri="{FF2B5EF4-FFF2-40B4-BE49-F238E27FC236}">
                <a16:creationId xmlns:a16="http://schemas.microsoft.com/office/drawing/2014/main" id="{57F9C46B-D92A-4160-A149-B163CAB2B982}"/>
              </a:ext>
            </a:extLst>
          </p:cNvPr>
          <p:cNvPicPr>
            <a:picLocks noChangeAspect="1"/>
          </p:cNvPicPr>
          <p:nvPr/>
        </p:nvPicPr>
        <p:blipFill>
          <a:blip r:embed="rId5"/>
          <a:stretch>
            <a:fillRect/>
          </a:stretch>
        </p:blipFill>
        <p:spPr>
          <a:xfrm>
            <a:off x="260769" y="1136643"/>
            <a:ext cx="1878843" cy="1252562"/>
          </a:xfrm>
          <a:prstGeom prst="rect">
            <a:avLst/>
          </a:prstGeom>
        </p:spPr>
      </p:pic>
      <p:pic>
        <p:nvPicPr>
          <p:cNvPr id="21" name="Picture 20">
            <a:extLst>
              <a:ext uri="{FF2B5EF4-FFF2-40B4-BE49-F238E27FC236}">
                <a16:creationId xmlns:a16="http://schemas.microsoft.com/office/drawing/2014/main" id="{0E0B4EEC-5448-4B17-B193-9B3BD085F2E5}"/>
              </a:ext>
            </a:extLst>
          </p:cNvPr>
          <p:cNvPicPr>
            <a:picLocks noChangeAspect="1"/>
          </p:cNvPicPr>
          <p:nvPr/>
        </p:nvPicPr>
        <p:blipFill rotWithShape="1">
          <a:blip r:embed="rId6"/>
          <a:srcRect l="14251" t="15826" r="52387" b="14112"/>
          <a:stretch/>
        </p:blipFill>
        <p:spPr>
          <a:xfrm>
            <a:off x="534355" y="3649040"/>
            <a:ext cx="1512741" cy="1578419"/>
          </a:xfrm>
          <a:prstGeom prst="rect">
            <a:avLst/>
          </a:prstGeom>
        </p:spPr>
      </p:pic>
      <p:pic>
        <p:nvPicPr>
          <p:cNvPr id="23" name="Picture 22">
            <a:extLst>
              <a:ext uri="{FF2B5EF4-FFF2-40B4-BE49-F238E27FC236}">
                <a16:creationId xmlns:a16="http://schemas.microsoft.com/office/drawing/2014/main" id="{2B1B1254-DDF0-4BFA-9244-807088EF4457}"/>
              </a:ext>
            </a:extLst>
          </p:cNvPr>
          <p:cNvPicPr>
            <a:picLocks noChangeAspect="1"/>
          </p:cNvPicPr>
          <p:nvPr/>
        </p:nvPicPr>
        <p:blipFill>
          <a:blip r:embed="rId7"/>
          <a:stretch>
            <a:fillRect/>
          </a:stretch>
        </p:blipFill>
        <p:spPr>
          <a:xfrm>
            <a:off x="2310305" y="3649040"/>
            <a:ext cx="6568139" cy="2041365"/>
          </a:xfrm>
          <a:prstGeom prst="rect">
            <a:avLst/>
          </a:prstGeom>
        </p:spPr>
      </p:pic>
    </p:spTree>
    <p:extLst>
      <p:ext uri="{BB962C8B-B14F-4D97-AF65-F5344CB8AC3E}">
        <p14:creationId xmlns:p14="http://schemas.microsoft.com/office/powerpoint/2010/main" val="248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59328457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Graphic 27" descr="Brain outline">
            <a:extLst>
              <a:ext uri="{FF2B5EF4-FFF2-40B4-BE49-F238E27FC236}">
                <a16:creationId xmlns:a16="http://schemas.microsoft.com/office/drawing/2014/main" id="{B8CC94EF-3F38-4A43-9FB7-3F1DEAE330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60321">
            <a:off x="2828449" y="4482148"/>
            <a:ext cx="1702565" cy="1702565"/>
          </a:xfrm>
          <a:prstGeom prst="rect">
            <a:avLst/>
          </a:prstGeom>
        </p:spPr>
      </p:pic>
    </p:spTree>
    <p:extLst>
      <p:ext uri="{BB962C8B-B14F-4D97-AF65-F5344CB8AC3E}">
        <p14:creationId xmlns:p14="http://schemas.microsoft.com/office/powerpoint/2010/main" val="2209497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28" name="Diagram 27">
            <a:extLst>
              <a:ext uri="{FF2B5EF4-FFF2-40B4-BE49-F238E27FC236}">
                <a16:creationId xmlns:a16="http://schemas.microsoft.com/office/drawing/2014/main" id="{87994BE9-E1DE-4A46-AC18-CABF87CC7465}"/>
              </a:ext>
            </a:extLst>
          </p:cNvPr>
          <p:cNvGraphicFramePr/>
          <p:nvPr>
            <p:extLst>
              <p:ext uri="{D42A27DB-BD31-4B8C-83A1-F6EECF244321}">
                <p14:modId xmlns:p14="http://schemas.microsoft.com/office/powerpoint/2010/main" val="188493077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Graphic 28" descr="Brain outline">
            <a:extLst>
              <a:ext uri="{FF2B5EF4-FFF2-40B4-BE49-F238E27FC236}">
                <a16:creationId xmlns:a16="http://schemas.microsoft.com/office/drawing/2014/main" id="{A1BDC6A5-47FB-4D26-8820-5AC59102C2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60321">
            <a:off x="2828449" y="4482148"/>
            <a:ext cx="1702565" cy="1702565"/>
          </a:xfrm>
          <a:prstGeom prst="rect">
            <a:avLst/>
          </a:prstGeom>
        </p:spPr>
      </p:pic>
    </p:spTree>
    <p:extLst>
      <p:ext uri="{BB962C8B-B14F-4D97-AF65-F5344CB8AC3E}">
        <p14:creationId xmlns:p14="http://schemas.microsoft.com/office/powerpoint/2010/main" val="845288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7" name="Graphic 26" descr="Questions outline">
            <a:extLst>
              <a:ext uri="{FF2B5EF4-FFF2-40B4-BE49-F238E27FC236}">
                <a16:creationId xmlns:a16="http://schemas.microsoft.com/office/drawing/2014/main" id="{0A38ACF1-06E2-4017-9786-4B8195DFB3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492" y="2073955"/>
            <a:ext cx="4053015" cy="4053015"/>
          </a:xfrm>
          <a:prstGeom prst="rect">
            <a:avLst/>
          </a:prstGeom>
        </p:spPr>
      </p:pic>
      <p:sp>
        <p:nvSpPr>
          <p:cNvPr id="28" name="Title 50">
            <a:extLst>
              <a:ext uri="{FF2B5EF4-FFF2-40B4-BE49-F238E27FC236}">
                <a16:creationId xmlns:a16="http://schemas.microsoft.com/office/drawing/2014/main" id="{998B7BA1-794D-4A54-B2CB-060729054EBF}"/>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3826707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itle 26">
            <a:extLst>
              <a:ext uri="{FF2B5EF4-FFF2-40B4-BE49-F238E27FC236}">
                <a16:creationId xmlns:a16="http://schemas.microsoft.com/office/drawing/2014/main" id="{60FD78B6-2AD6-460F-B9B3-66E783F7C29E}"/>
              </a:ext>
            </a:extLst>
          </p:cNvPr>
          <p:cNvSpPr>
            <a:spLocks noGrp="1"/>
          </p:cNvSpPr>
          <p:nvPr>
            <p:ph type="ctrTitle"/>
          </p:nvPr>
        </p:nvSpPr>
        <p:spPr>
          <a:xfrm>
            <a:off x="685800" y="2006260"/>
            <a:ext cx="7772400" cy="2845480"/>
          </a:xfrm>
        </p:spPr>
        <p:txBody>
          <a:bodyPr>
            <a:normAutofit fontScale="90000"/>
          </a:bodyPr>
          <a:lstStyle/>
          <a:p>
            <a:pPr eaLnBrk="1" hangingPunct="1">
              <a:lnSpc>
                <a:spcPct val="80000"/>
              </a:lnSpc>
            </a:pPr>
            <a:r>
              <a:rPr lang="en-GB" sz="3900" b="1" dirty="0">
                <a:ea typeface="ＭＳ Ｐゴシック" charset="0"/>
                <a:cs typeface="ＭＳ Ｐゴシック" charset="0"/>
              </a:rPr>
              <a:t>Part Three</a:t>
            </a:r>
            <a:br>
              <a:rPr lang="en-GB" sz="4800" b="1" dirty="0">
                <a:ea typeface="ＭＳ Ｐゴシック" charset="0"/>
                <a:cs typeface="ＭＳ Ｐゴシック" charset="0"/>
              </a:rPr>
            </a:br>
            <a:br>
              <a:rPr lang="en-GB" sz="4800" b="1" dirty="0">
                <a:ea typeface="ＭＳ Ｐゴシック" charset="0"/>
                <a:cs typeface="ＭＳ Ｐゴシック" charset="0"/>
              </a:rPr>
            </a:br>
            <a:r>
              <a:rPr lang="en-GB" sz="4800" b="1" dirty="0"/>
              <a:t>Cooperation with Foreign Service Providers on Content Removal</a:t>
            </a:r>
            <a:endParaRPr lang="en-US" dirty="0"/>
          </a:p>
        </p:txBody>
      </p:sp>
    </p:spTree>
    <p:extLst>
      <p:ext uri="{BB962C8B-B14F-4D97-AF65-F5344CB8AC3E}">
        <p14:creationId xmlns:p14="http://schemas.microsoft.com/office/powerpoint/2010/main" val="1056384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t>Cooperation with Foreign Service Providers</a:t>
            </a:r>
            <a:endParaRPr lang="en-GB" sz="3200" dirty="0"/>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4939814"/>
          </a:xfrm>
          <a:prstGeom prst="rect">
            <a:avLst/>
          </a:prstGeom>
        </p:spPr>
        <p:txBody>
          <a:bodyPr wrap="square">
            <a:spAutoFit/>
          </a:bodyPr>
          <a:lstStyle/>
          <a:p>
            <a:pPr marL="342900" indent="-342900" algn="just">
              <a:buFont typeface="Wingdings" pitchFamily="2" charset="2"/>
              <a:buChar char="ü"/>
              <a:defRPr/>
            </a:pPr>
            <a:r>
              <a:rPr lang="en-US" sz="2100" dirty="0"/>
              <a:t>Most global service providers are not regulated</a:t>
            </a:r>
          </a:p>
          <a:p>
            <a:pPr marL="342900" indent="-342900" algn="just">
              <a:buFont typeface="Wingdings" pitchFamily="2" charset="2"/>
              <a:buChar char="ü"/>
              <a:defRPr/>
            </a:pPr>
            <a:endParaRPr lang="en-US" sz="2100" dirty="0"/>
          </a:p>
          <a:p>
            <a:pPr marL="342900" indent="-342900" algn="just">
              <a:buFont typeface="Wingdings" pitchFamily="2" charset="2"/>
              <a:buChar char="ü"/>
              <a:defRPr/>
            </a:pPr>
            <a:r>
              <a:rPr lang="en-GB" sz="2100" dirty="0"/>
              <a:t>Service providers have internal terms of service with regards to permitted content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en-GB" sz="2100" dirty="0"/>
              <a:t>Content that is not permitted is removed by service providers proactively or on user requests and government requests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en-GB" sz="2100" dirty="0"/>
              <a:t>Some service providers may also remove content based upon valid local law requests </a:t>
            </a:r>
          </a:p>
        </p:txBody>
      </p:sp>
      <p:sp>
        <p:nvSpPr>
          <p:cNvPr id="6" name="Rectangle 5">
            <a:extLst>
              <a:ext uri="{FF2B5EF4-FFF2-40B4-BE49-F238E27FC236}">
                <a16:creationId xmlns:a16="http://schemas.microsoft.com/office/drawing/2014/main" id="{4F84165C-D7D1-4222-AF8E-6B601AC28A8A}"/>
              </a:ext>
            </a:extLst>
          </p:cNvPr>
          <p:cNvSpPr/>
          <p:nvPr/>
        </p:nvSpPr>
        <p:spPr>
          <a:xfrm>
            <a:off x="4572000" y="979435"/>
            <a:ext cx="4483478" cy="5355312"/>
          </a:xfrm>
          <a:prstGeom prst="rect">
            <a:avLst/>
          </a:prstGeom>
        </p:spPr>
        <p:txBody>
          <a:bodyPr wrap="square">
            <a:spAutoFit/>
          </a:bodyPr>
          <a:lstStyle/>
          <a:p>
            <a:pPr marL="342900" indent="-342900" algn="just">
              <a:buFont typeface="Wingdings" pitchFamily="2" charset="2"/>
              <a:buChar char="ü"/>
              <a:defRPr/>
            </a:pPr>
            <a:r>
              <a:rPr lang="en-GB" sz="2100" dirty="0"/>
              <a:t>Some categories of content prohibited by different providers:</a:t>
            </a:r>
          </a:p>
          <a:p>
            <a:pPr marL="800100" lvl="1" indent="-342900" algn="just">
              <a:buFont typeface="Wingdings" pitchFamily="2" charset="2"/>
              <a:buChar char="ü"/>
              <a:defRPr/>
            </a:pPr>
            <a:r>
              <a:rPr lang="en-GB" sz="2000" dirty="0"/>
              <a:t>Hate speech and incitement</a:t>
            </a:r>
          </a:p>
          <a:p>
            <a:pPr marL="800100" lvl="1" indent="-342900" algn="just">
              <a:buFont typeface="Wingdings" pitchFamily="2" charset="2"/>
              <a:buChar char="ü"/>
              <a:defRPr/>
            </a:pPr>
            <a:r>
              <a:rPr lang="en-GB" sz="2000" dirty="0"/>
              <a:t>Terrorism</a:t>
            </a:r>
          </a:p>
          <a:p>
            <a:pPr marL="800100" lvl="1" indent="-342900" algn="just">
              <a:buFont typeface="Wingdings" pitchFamily="2" charset="2"/>
              <a:buChar char="ü"/>
              <a:defRPr/>
            </a:pPr>
            <a:r>
              <a:rPr lang="en-GB" sz="2000" dirty="0"/>
              <a:t>Dangerous individuals &amp;  organisations</a:t>
            </a:r>
          </a:p>
          <a:p>
            <a:pPr marL="800100" lvl="1" indent="-342900" algn="just">
              <a:buFont typeface="Wingdings" pitchFamily="2" charset="2"/>
              <a:buChar char="ü"/>
              <a:defRPr/>
            </a:pPr>
            <a:r>
              <a:rPr lang="en-GB" sz="2000" dirty="0"/>
              <a:t>Defamation </a:t>
            </a:r>
          </a:p>
          <a:p>
            <a:pPr marL="800100" lvl="1" indent="-342900" algn="just">
              <a:buFont typeface="Wingdings" pitchFamily="2" charset="2"/>
              <a:buChar char="ü"/>
              <a:defRPr/>
            </a:pPr>
            <a:r>
              <a:rPr lang="en-GB" sz="2000" dirty="0"/>
              <a:t>Privacy</a:t>
            </a:r>
          </a:p>
          <a:p>
            <a:pPr marL="800100" lvl="1" indent="-342900" algn="just">
              <a:buFont typeface="Wingdings" pitchFamily="2" charset="2"/>
              <a:buChar char="ü"/>
              <a:defRPr/>
            </a:pPr>
            <a:r>
              <a:rPr lang="en-GB" sz="2000" dirty="0"/>
              <a:t>Bullying and harassment</a:t>
            </a:r>
          </a:p>
          <a:p>
            <a:pPr marL="800100" lvl="1" indent="-342900" algn="just">
              <a:buFont typeface="Wingdings" pitchFamily="2" charset="2"/>
              <a:buChar char="ü"/>
              <a:defRPr/>
            </a:pPr>
            <a:r>
              <a:rPr lang="en-GB" sz="2000" dirty="0"/>
              <a:t>Promoting crime</a:t>
            </a:r>
          </a:p>
          <a:p>
            <a:pPr marL="800100" lvl="1" indent="-342900" algn="just">
              <a:buFont typeface="Wingdings" pitchFamily="2" charset="2"/>
              <a:buChar char="ü"/>
              <a:defRPr/>
            </a:pPr>
            <a:r>
              <a:rPr lang="en-GB" sz="2000" dirty="0"/>
              <a:t>IPR infringement </a:t>
            </a:r>
          </a:p>
          <a:p>
            <a:pPr marL="800100" lvl="1" indent="-342900" algn="just">
              <a:buFont typeface="Wingdings" pitchFamily="2" charset="2"/>
              <a:buChar char="ü"/>
              <a:defRPr/>
            </a:pPr>
            <a:r>
              <a:rPr lang="en-GB" sz="2000" dirty="0"/>
              <a:t>Nudity</a:t>
            </a:r>
          </a:p>
          <a:p>
            <a:pPr marL="800100" lvl="1" indent="-342900" algn="just">
              <a:buFont typeface="Wingdings" pitchFamily="2" charset="2"/>
              <a:buChar char="ü"/>
              <a:defRPr/>
            </a:pPr>
            <a:r>
              <a:rPr lang="en-GB" sz="2000" dirty="0"/>
              <a:t>Sexual exploitation</a:t>
            </a:r>
          </a:p>
          <a:p>
            <a:pPr marL="800100" lvl="1" indent="-342900" algn="just">
              <a:buFont typeface="Wingdings" pitchFamily="2" charset="2"/>
              <a:buChar char="ü"/>
              <a:defRPr/>
            </a:pPr>
            <a:r>
              <a:rPr lang="en-GB" sz="2000" dirty="0"/>
              <a:t>Sexual solicitation </a:t>
            </a:r>
          </a:p>
          <a:p>
            <a:pPr marL="800100" lvl="1" indent="-342900" algn="just">
              <a:buFont typeface="Wingdings" pitchFamily="2" charset="2"/>
              <a:buChar char="ü"/>
              <a:defRPr/>
            </a:pPr>
            <a:r>
              <a:rPr lang="en-GB" sz="2000" dirty="0"/>
              <a:t>Cruel and insensitive</a:t>
            </a:r>
          </a:p>
          <a:p>
            <a:pPr marL="800100" lvl="1" indent="-342900" algn="just">
              <a:buFont typeface="Wingdings" pitchFamily="2" charset="2"/>
              <a:buChar char="ü"/>
              <a:defRPr/>
            </a:pPr>
            <a:r>
              <a:rPr lang="en-GB" sz="2000" dirty="0"/>
              <a:t>Spam</a:t>
            </a:r>
          </a:p>
          <a:p>
            <a:pPr marL="800100" lvl="1" indent="-342900" algn="just">
              <a:buFont typeface="Wingdings" pitchFamily="2" charset="2"/>
              <a:buChar char="ü"/>
              <a:defRPr/>
            </a:pPr>
            <a:r>
              <a:rPr lang="en-GB" sz="2000" dirty="0"/>
              <a:t>Regulated goods</a:t>
            </a:r>
          </a:p>
        </p:txBody>
      </p:sp>
    </p:spTree>
    <p:extLst>
      <p:ext uri="{BB962C8B-B14F-4D97-AF65-F5344CB8AC3E}">
        <p14:creationId xmlns:p14="http://schemas.microsoft.com/office/powerpoint/2010/main" val="75050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Session Objectives</a:t>
            </a:r>
            <a:endParaRPr lang="en-GB" sz="3200" dirty="0"/>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5115246"/>
          </a:xfrm>
          <a:prstGeom prst="rect">
            <a:avLst/>
          </a:prstGeom>
        </p:spPr>
        <p:txBody>
          <a:bodyPr wrap="square">
            <a:spAutoFit/>
          </a:bodyPr>
          <a:lstStyle/>
          <a:p>
            <a:pPr marL="342900" indent="-342900">
              <a:lnSpc>
                <a:spcPct val="80000"/>
              </a:lnSpc>
              <a:buFont typeface="Wingdings" pitchFamily="2" charset="2"/>
              <a:buChar char="ü"/>
            </a:pPr>
            <a:r>
              <a:rPr lang="en-GB" sz="2400" i="1" dirty="0"/>
              <a:t>Review primary classifications of data and information held by private sector</a:t>
            </a:r>
          </a:p>
          <a:p>
            <a:pPr marL="342900" indent="-342900">
              <a:lnSpc>
                <a:spcPct val="80000"/>
              </a:lnSpc>
              <a:buFont typeface="Wingdings" pitchFamily="2" charset="2"/>
              <a:buChar char="ü"/>
            </a:pPr>
            <a:endParaRPr lang="en-GB" sz="2400" i="1" dirty="0"/>
          </a:p>
          <a:p>
            <a:pPr marL="342900" indent="-342900">
              <a:lnSpc>
                <a:spcPct val="80000"/>
              </a:lnSpc>
              <a:buFont typeface="Wingdings" pitchFamily="2" charset="2"/>
              <a:buChar char="ü"/>
            </a:pPr>
            <a:r>
              <a:rPr lang="en-GB" sz="2400" i="1" dirty="0"/>
              <a:t>Understand key considerations when cooperating with domestic service providers</a:t>
            </a:r>
          </a:p>
          <a:p>
            <a:pPr marL="342900" indent="-342900">
              <a:lnSpc>
                <a:spcPct val="80000"/>
              </a:lnSpc>
              <a:buFont typeface="Wingdings" pitchFamily="2" charset="2"/>
              <a:buChar char="ü"/>
            </a:pPr>
            <a:endParaRPr lang="en-GB" sz="2400" i="1" dirty="0"/>
          </a:p>
          <a:p>
            <a:pPr marL="342900" indent="-342900">
              <a:lnSpc>
                <a:spcPct val="80000"/>
              </a:lnSpc>
              <a:buFont typeface="Wingdings" pitchFamily="2" charset="2"/>
              <a:buChar char="ü"/>
            </a:pPr>
            <a:r>
              <a:rPr lang="en-GB" sz="2400" i="1" dirty="0"/>
              <a:t>Discuss mechanisms for cooperation with foreign service providers for acquisition of data including MLATs, emergency requests, production orders and voluntary cooperation </a:t>
            </a:r>
          </a:p>
        </p:txBody>
      </p:sp>
      <p:sp>
        <p:nvSpPr>
          <p:cNvPr id="6" name="Rectangle 5">
            <a:extLst>
              <a:ext uri="{FF2B5EF4-FFF2-40B4-BE49-F238E27FC236}">
                <a16:creationId xmlns:a16="http://schemas.microsoft.com/office/drawing/2014/main" id="{3B867BBA-A7A7-F84C-B403-7348B8834D1F}"/>
              </a:ext>
            </a:extLst>
          </p:cNvPr>
          <p:cNvSpPr/>
          <p:nvPr/>
        </p:nvSpPr>
        <p:spPr>
          <a:xfrm>
            <a:off x="4732127" y="1193778"/>
            <a:ext cx="4290329" cy="2456057"/>
          </a:xfrm>
          <a:prstGeom prst="rect">
            <a:avLst/>
          </a:prstGeom>
        </p:spPr>
        <p:txBody>
          <a:bodyPr wrap="square">
            <a:spAutoFit/>
          </a:bodyPr>
          <a:lstStyle/>
          <a:p>
            <a:pPr marL="342900" indent="-342900">
              <a:lnSpc>
                <a:spcPct val="80000"/>
              </a:lnSpc>
              <a:buFont typeface="Wingdings" pitchFamily="2" charset="2"/>
              <a:buChar char="ü"/>
            </a:pPr>
            <a:r>
              <a:rPr lang="en-GB" sz="2400" i="1" dirty="0"/>
              <a:t>Discuss mechanisms for cooperation with foreign service providers for removal of illegal content</a:t>
            </a:r>
          </a:p>
          <a:p>
            <a:pPr marL="342900" indent="-342900">
              <a:lnSpc>
                <a:spcPct val="80000"/>
              </a:lnSpc>
              <a:buFont typeface="Wingdings" pitchFamily="2" charset="2"/>
              <a:buChar char="ü"/>
            </a:pPr>
            <a:endParaRPr lang="en-GB" sz="2400" i="1" dirty="0"/>
          </a:p>
          <a:p>
            <a:pPr marL="342900" indent="-342900">
              <a:lnSpc>
                <a:spcPct val="80000"/>
              </a:lnSpc>
              <a:buFont typeface="Wingdings" pitchFamily="2" charset="2"/>
              <a:buChar char="ü"/>
            </a:pPr>
            <a:r>
              <a:rPr lang="en-GB" sz="2400" i="1" dirty="0"/>
              <a:t>Understand best practices for cooperating with foreign service providers </a:t>
            </a:r>
          </a:p>
        </p:txBody>
      </p:sp>
    </p:spTree>
    <p:extLst>
      <p:ext uri="{BB962C8B-B14F-4D97-AF65-F5344CB8AC3E}">
        <p14:creationId xmlns:p14="http://schemas.microsoft.com/office/powerpoint/2010/main" val="1301409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t>Cooperation with Foreign Service Providers</a:t>
            </a:r>
            <a:endParaRPr lang="en-GB" sz="3200" dirty="0"/>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4832092"/>
          </a:xfrm>
          <a:prstGeom prst="rect">
            <a:avLst/>
          </a:prstGeom>
        </p:spPr>
        <p:txBody>
          <a:bodyPr wrap="square">
            <a:spAutoFit/>
          </a:bodyPr>
          <a:lstStyle/>
          <a:p>
            <a:pPr marL="342900" indent="-342900" algn="just">
              <a:buFont typeface="Wingdings" pitchFamily="2" charset="2"/>
              <a:buChar char="ü"/>
              <a:defRPr/>
            </a:pPr>
            <a:r>
              <a:rPr lang="en-US" sz="2200" dirty="0"/>
              <a:t>Challenges:</a:t>
            </a:r>
          </a:p>
          <a:p>
            <a:pPr marL="800100" lvl="1" indent="-342900" algn="just">
              <a:buFont typeface="Wingdings" pitchFamily="2" charset="2"/>
              <a:buChar char="ü"/>
              <a:defRPr/>
            </a:pPr>
            <a:r>
              <a:rPr lang="en-US" sz="2200" dirty="0"/>
              <a:t>Different types of content violations have different reporting and documentation requirements </a:t>
            </a:r>
          </a:p>
          <a:p>
            <a:pPr marL="800100" lvl="1" indent="-342900" algn="just">
              <a:buFont typeface="Wingdings" pitchFamily="2" charset="2"/>
              <a:buChar char="ü"/>
              <a:defRPr/>
            </a:pPr>
            <a:r>
              <a:rPr lang="en-US" sz="2200" dirty="0"/>
              <a:t>Service providers are bound by local law requirements to protect free speech (e.g. First Amendment in U.S.)</a:t>
            </a:r>
          </a:p>
          <a:p>
            <a:pPr marL="800100" lvl="1" indent="-342900" algn="just">
              <a:buFont typeface="Wingdings" pitchFamily="2" charset="2"/>
              <a:buChar char="ü"/>
              <a:defRPr/>
            </a:pPr>
            <a:r>
              <a:rPr lang="en-US" sz="2200" dirty="0"/>
              <a:t>The scope of local law is sometimes incompatible with platform terms and conditions </a:t>
            </a:r>
          </a:p>
        </p:txBody>
      </p:sp>
      <p:sp>
        <p:nvSpPr>
          <p:cNvPr id="6" name="Rectangle 5">
            <a:extLst>
              <a:ext uri="{FF2B5EF4-FFF2-40B4-BE49-F238E27FC236}">
                <a16:creationId xmlns:a16="http://schemas.microsoft.com/office/drawing/2014/main" id="{4F84165C-D7D1-4222-AF8E-6B601AC28A8A}"/>
              </a:ext>
            </a:extLst>
          </p:cNvPr>
          <p:cNvSpPr/>
          <p:nvPr/>
        </p:nvSpPr>
        <p:spPr>
          <a:xfrm>
            <a:off x="4660522" y="979435"/>
            <a:ext cx="4394956" cy="5339923"/>
          </a:xfrm>
          <a:prstGeom prst="rect">
            <a:avLst/>
          </a:prstGeom>
        </p:spPr>
        <p:txBody>
          <a:bodyPr wrap="square">
            <a:spAutoFit/>
          </a:bodyPr>
          <a:lstStyle/>
          <a:p>
            <a:pPr marL="342900" indent="-342900" algn="just">
              <a:buFont typeface="Wingdings" pitchFamily="2" charset="2"/>
              <a:buChar char="ü"/>
              <a:defRPr/>
            </a:pPr>
            <a:r>
              <a:rPr lang="en-GB" sz="2200" dirty="0"/>
              <a:t>What works:</a:t>
            </a:r>
          </a:p>
          <a:p>
            <a:pPr marL="800100" lvl="1" indent="-342900" algn="just">
              <a:buFont typeface="Wingdings" pitchFamily="2" charset="2"/>
              <a:buChar char="ü"/>
              <a:defRPr/>
            </a:pPr>
            <a:r>
              <a:rPr lang="en-GB" sz="2000" dirty="0"/>
              <a:t>Understanding and creative use of service provider terms &amp; conditions</a:t>
            </a:r>
          </a:p>
          <a:p>
            <a:pPr marL="800100" lvl="1" indent="-342900" algn="just">
              <a:buFont typeface="Wingdings" pitchFamily="2" charset="2"/>
              <a:buChar char="ü"/>
              <a:defRPr/>
            </a:pPr>
            <a:r>
              <a:rPr lang="en-GB" sz="2000" dirty="0"/>
              <a:t>Joining international cooperation frameworks such as Budapest Convention </a:t>
            </a:r>
          </a:p>
          <a:p>
            <a:pPr marL="800100" lvl="1" indent="-342900" algn="just">
              <a:buFont typeface="Wingdings" pitchFamily="2" charset="2"/>
              <a:buChar char="ü"/>
              <a:defRPr/>
            </a:pPr>
            <a:r>
              <a:rPr lang="en-GB" sz="2000" dirty="0"/>
              <a:t>Positive cooperation with service providers</a:t>
            </a:r>
          </a:p>
          <a:p>
            <a:pPr marL="800100" lvl="1" indent="-342900" algn="just">
              <a:buFont typeface="Wingdings" pitchFamily="2" charset="2"/>
              <a:buChar char="ü"/>
              <a:defRPr/>
            </a:pPr>
            <a:endParaRPr lang="en-GB" sz="2000" dirty="0"/>
          </a:p>
          <a:p>
            <a:pPr marL="342900" indent="-342900" algn="just">
              <a:buFont typeface="Wingdings" pitchFamily="2" charset="2"/>
              <a:buChar char="ü"/>
              <a:defRPr/>
            </a:pPr>
            <a:r>
              <a:rPr lang="en-GB" sz="2200" dirty="0"/>
              <a:t>What does not work:</a:t>
            </a:r>
          </a:p>
          <a:p>
            <a:pPr marL="800100" lvl="1" indent="-342900" algn="just">
              <a:buFont typeface="Wingdings" pitchFamily="2" charset="2"/>
              <a:buChar char="ü"/>
              <a:defRPr/>
            </a:pPr>
            <a:r>
              <a:rPr lang="en-GB" sz="2000" dirty="0"/>
              <a:t>Strict local legislation for blocking content</a:t>
            </a:r>
          </a:p>
          <a:p>
            <a:pPr marL="800100" lvl="1" indent="-342900" algn="just">
              <a:buFont typeface="Wingdings" pitchFamily="2" charset="2"/>
              <a:buChar char="ü"/>
              <a:defRPr/>
            </a:pPr>
            <a:r>
              <a:rPr lang="en-GB" sz="2000" dirty="0"/>
              <a:t>Blocking services</a:t>
            </a:r>
          </a:p>
          <a:p>
            <a:pPr marL="800100" lvl="1" indent="-342900" algn="just">
              <a:buFont typeface="Wingdings" pitchFamily="2" charset="2"/>
              <a:buChar char="ü"/>
              <a:defRPr/>
            </a:pPr>
            <a:r>
              <a:rPr lang="en-GB" sz="2000" dirty="0"/>
              <a:t>Degrading services</a:t>
            </a:r>
          </a:p>
          <a:p>
            <a:pPr marL="800100" lvl="1" indent="-342900" algn="just">
              <a:buFont typeface="Wingdings" pitchFamily="2" charset="2"/>
              <a:buChar char="ü"/>
              <a:defRPr/>
            </a:pPr>
            <a:r>
              <a:rPr lang="en-GB" sz="2000" dirty="0"/>
              <a:t>Heavy handed approaches towards service providers </a:t>
            </a:r>
          </a:p>
        </p:txBody>
      </p:sp>
    </p:spTree>
    <p:extLst>
      <p:ext uri="{BB962C8B-B14F-4D97-AF65-F5344CB8AC3E}">
        <p14:creationId xmlns:p14="http://schemas.microsoft.com/office/powerpoint/2010/main" val="21881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9" name="Graphic 28" descr="Questions outline">
            <a:extLst>
              <a:ext uri="{FF2B5EF4-FFF2-40B4-BE49-F238E27FC236}">
                <a16:creationId xmlns:a16="http://schemas.microsoft.com/office/drawing/2014/main" id="{D19F5579-BAFC-4507-A3C2-58FB028DE9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492" y="2073955"/>
            <a:ext cx="4053015" cy="4053015"/>
          </a:xfrm>
          <a:prstGeom prst="rect">
            <a:avLst/>
          </a:prstGeom>
        </p:spPr>
      </p:pic>
      <p:sp>
        <p:nvSpPr>
          <p:cNvPr id="30" name="Title 50">
            <a:extLst>
              <a:ext uri="{FF2B5EF4-FFF2-40B4-BE49-F238E27FC236}">
                <a16:creationId xmlns:a16="http://schemas.microsoft.com/office/drawing/2014/main" id="{9F841F1B-EE0F-4B71-A07F-9119114B55E0}"/>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1826700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itle 26">
            <a:extLst>
              <a:ext uri="{FF2B5EF4-FFF2-40B4-BE49-F238E27FC236}">
                <a16:creationId xmlns:a16="http://schemas.microsoft.com/office/drawing/2014/main" id="{D25D357D-D5AB-4477-A456-996E7F886F2D}"/>
              </a:ext>
            </a:extLst>
          </p:cNvPr>
          <p:cNvSpPr>
            <a:spLocks noGrp="1"/>
          </p:cNvSpPr>
          <p:nvPr>
            <p:ph type="ctrTitle"/>
          </p:nvPr>
        </p:nvSpPr>
        <p:spPr>
          <a:xfrm>
            <a:off x="685800" y="1560774"/>
            <a:ext cx="7772400" cy="2845480"/>
          </a:xfrm>
        </p:spPr>
        <p:txBody>
          <a:bodyPr>
            <a:normAutofit/>
          </a:bodyPr>
          <a:lstStyle/>
          <a:p>
            <a:pPr eaLnBrk="1" hangingPunct="1">
              <a:lnSpc>
                <a:spcPct val="80000"/>
              </a:lnSpc>
            </a:pPr>
            <a:r>
              <a:rPr lang="en-GB" sz="3500" b="1" dirty="0">
                <a:ea typeface="ＭＳ Ｐゴシック" charset="0"/>
                <a:cs typeface="ＭＳ Ｐゴシック" charset="0"/>
              </a:rPr>
              <a:t>Part Four</a:t>
            </a:r>
            <a:br>
              <a:rPr lang="en-GB" sz="4800" b="1" dirty="0">
                <a:ea typeface="ＭＳ Ｐゴシック" charset="0"/>
                <a:cs typeface="ＭＳ Ｐゴシック" charset="0"/>
              </a:rPr>
            </a:br>
            <a:br>
              <a:rPr lang="en-GB" sz="4800" b="1" dirty="0">
                <a:ea typeface="ＭＳ Ｐゴシック" charset="0"/>
              </a:rPr>
            </a:br>
            <a:r>
              <a:rPr lang="en-GB" sz="4800" b="1" dirty="0">
                <a:ea typeface="ＭＳ Ｐゴシック" charset="0"/>
              </a:rPr>
              <a:t>Summary</a:t>
            </a:r>
            <a:endParaRPr lang="en-US" dirty="0"/>
          </a:p>
        </p:txBody>
      </p:sp>
    </p:spTree>
    <p:extLst>
      <p:ext uri="{BB962C8B-B14F-4D97-AF65-F5344CB8AC3E}">
        <p14:creationId xmlns:p14="http://schemas.microsoft.com/office/powerpoint/2010/main" val="4167691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Summary</a:t>
            </a:r>
            <a:endParaRPr lang="en-GB" sz="3200" dirty="0"/>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360985" cy="4696670"/>
          </a:xfrm>
          <a:prstGeom prst="rect">
            <a:avLst/>
          </a:prstGeom>
        </p:spPr>
        <p:txBody>
          <a:bodyPr wrap="square">
            <a:spAutoFit/>
          </a:bodyPr>
          <a:lstStyle/>
          <a:p>
            <a:pPr marL="342900" indent="-342900">
              <a:lnSpc>
                <a:spcPct val="80000"/>
              </a:lnSpc>
              <a:buFont typeface="Wingdings" pitchFamily="2" charset="2"/>
              <a:buChar char="ü"/>
            </a:pPr>
            <a:r>
              <a:rPr lang="en-GB" sz="2200" i="1" dirty="0"/>
              <a:t>Review primary classifications of data and information held by private sector</a:t>
            </a:r>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en-GB" sz="2200" i="1" dirty="0"/>
              <a:t>Understand key considerations when cooperating with domestic service providers</a:t>
            </a:r>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en-GB" sz="2200" i="1" dirty="0"/>
              <a:t>Discuss mechanisms for cooperation with foreign service providers for acquisition of data including MLATs, emergency requests, production orders and voluntary cooperation </a:t>
            </a:r>
          </a:p>
        </p:txBody>
      </p:sp>
      <p:sp>
        <p:nvSpPr>
          <p:cNvPr id="6" name="Rectangle 5">
            <a:extLst>
              <a:ext uri="{FF2B5EF4-FFF2-40B4-BE49-F238E27FC236}">
                <a16:creationId xmlns:a16="http://schemas.microsoft.com/office/drawing/2014/main" id="{3B867BBA-A7A7-F84C-B403-7348B8834D1F}"/>
              </a:ext>
            </a:extLst>
          </p:cNvPr>
          <p:cNvSpPr/>
          <p:nvPr/>
        </p:nvSpPr>
        <p:spPr>
          <a:xfrm>
            <a:off x="4732127" y="1193778"/>
            <a:ext cx="4290329" cy="2259080"/>
          </a:xfrm>
          <a:prstGeom prst="rect">
            <a:avLst/>
          </a:prstGeom>
        </p:spPr>
        <p:txBody>
          <a:bodyPr wrap="square">
            <a:spAutoFit/>
          </a:bodyPr>
          <a:lstStyle/>
          <a:p>
            <a:pPr marL="342900" indent="-342900">
              <a:lnSpc>
                <a:spcPct val="80000"/>
              </a:lnSpc>
              <a:buFont typeface="Wingdings" pitchFamily="2" charset="2"/>
              <a:buChar char="ü"/>
            </a:pPr>
            <a:r>
              <a:rPr lang="en-GB" sz="2200" i="1" dirty="0"/>
              <a:t>Discuss mechanisms for cooperation with foreign service providers for removal of illegal content</a:t>
            </a:r>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en-GB" sz="2200" i="1" dirty="0"/>
              <a:t>Understand best practices for cooperating with foreign service providers </a:t>
            </a:r>
          </a:p>
        </p:txBody>
      </p:sp>
    </p:spTree>
    <p:extLst>
      <p:ext uri="{BB962C8B-B14F-4D97-AF65-F5344CB8AC3E}">
        <p14:creationId xmlns:p14="http://schemas.microsoft.com/office/powerpoint/2010/main" val="3732782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7" name="Graphic 26" descr="Questions outline">
            <a:extLst>
              <a:ext uri="{FF2B5EF4-FFF2-40B4-BE49-F238E27FC236}">
                <a16:creationId xmlns:a16="http://schemas.microsoft.com/office/drawing/2014/main" id="{50E53B16-EEC9-4AF7-991D-AB062A6D91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492" y="2073955"/>
            <a:ext cx="4053015" cy="4053015"/>
          </a:xfrm>
          <a:prstGeom prst="rect">
            <a:avLst/>
          </a:prstGeom>
        </p:spPr>
      </p:pic>
      <p:sp>
        <p:nvSpPr>
          <p:cNvPr id="28" name="Title 50">
            <a:extLst>
              <a:ext uri="{FF2B5EF4-FFF2-40B4-BE49-F238E27FC236}">
                <a16:creationId xmlns:a16="http://schemas.microsoft.com/office/drawing/2014/main" id="{889DBC0B-5B7C-4847-93A6-E99FB08EDD0B}"/>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253988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itle 26">
            <a:extLst>
              <a:ext uri="{FF2B5EF4-FFF2-40B4-BE49-F238E27FC236}">
                <a16:creationId xmlns:a16="http://schemas.microsoft.com/office/drawing/2014/main" id="{F7330E34-7298-4EC0-ABE7-13096A84F5C6}"/>
              </a:ext>
            </a:extLst>
          </p:cNvPr>
          <p:cNvSpPr>
            <a:spLocks noGrp="1"/>
          </p:cNvSpPr>
          <p:nvPr>
            <p:ph type="ctrTitle"/>
          </p:nvPr>
        </p:nvSpPr>
        <p:spPr>
          <a:xfrm>
            <a:off x="685800" y="1122363"/>
            <a:ext cx="7772400" cy="3775314"/>
          </a:xfrm>
        </p:spPr>
        <p:txBody>
          <a:bodyPr>
            <a:normAutofit/>
          </a:bodyPr>
          <a:lstStyle/>
          <a:p>
            <a:pPr eaLnBrk="1" hangingPunct="1">
              <a:lnSpc>
                <a:spcPct val="80000"/>
              </a:lnSpc>
            </a:pPr>
            <a:r>
              <a:rPr lang="en-GB" sz="3500" b="1" dirty="0">
                <a:ea typeface="ＭＳ Ｐゴシック" charset="0"/>
                <a:cs typeface="ＭＳ Ｐゴシック" charset="0"/>
              </a:rPr>
              <a:t>Part One</a:t>
            </a:r>
            <a:br>
              <a:rPr lang="en-GB" sz="4800" b="1" dirty="0">
                <a:ea typeface="ＭＳ Ｐゴシック" charset="0"/>
                <a:cs typeface="ＭＳ Ｐゴシック" charset="0"/>
              </a:rPr>
            </a:br>
            <a:br>
              <a:rPr lang="en-GB" sz="4800" b="1" dirty="0">
                <a:ea typeface="ＭＳ Ｐゴシック" charset="0"/>
                <a:cs typeface="ＭＳ Ｐゴシック" charset="0"/>
              </a:rPr>
            </a:br>
            <a:r>
              <a:rPr lang="en-GB" sz="4000" b="1" dirty="0">
                <a:ea typeface="ＭＳ Ｐゴシック" charset="0"/>
                <a:cs typeface="ＭＳ Ｐゴシック" charset="0"/>
              </a:rPr>
              <a:t>Reviewing Key Definitions </a:t>
            </a:r>
            <a:br>
              <a:rPr lang="en-GB" sz="4800" dirty="0"/>
            </a:br>
            <a:endParaRPr lang="en-US" dirty="0"/>
          </a:p>
        </p:txBody>
      </p:sp>
    </p:spTree>
    <p:extLst>
      <p:ext uri="{BB962C8B-B14F-4D97-AF65-F5344CB8AC3E}">
        <p14:creationId xmlns:p14="http://schemas.microsoft.com/office/powerpoint/2010/main" val="274553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Service Provider </a:t>
            </a:r>
            <a:endParaRPr lang="en-GB" sz="3200" dirty="0"/>
          </a:p>
        </p:txBody>
      </p:sp>
      <p:sp>
        <p:nvSpPr>
          <p:cNvPr id="7" name="Rectangle 6">
            <a:extLst>
              <a:ext uri="{FF2B5EF4-FFF2-40B4-BE49-F238E27FC236}">
                <a16:creationId xmlns:a16="http://schemas.microsoft.com/office/drawing/2014/main" id="{4C52B17A-14C8-4A54-A0DE-FFB2521D3FE2}"/>
              </a:ext>
            </a:extLst>
          </p:cNvPr>
          <p:cNvSpPr/>
          <p:nvPr/>
        </p:nvSpPr>
        <p:spPr>
          <a:xfrm>
            <a:off x="4412201" y="1156122"/>
            <a:ext cx="4518735" cy="4524315"/>
          </a:xfrm>
          <a:prstGeom prst="rect">
            <a:avLst/>
          </a:prstGeom>
        </p:spPr>
        <p:txBody>
          <a:bodyPr wrap="square">
            <a:spAutoFit/>
          </a:bodyPr>
          <a:lstStyle/>
          <a:p>
            <a:pPr marL="342900" indent="-342900">
              <a:buFont typeface="Wingdings" pitchFamily="2" charset="2"/>
              <a:buChar char="Ø"/>
            </a:pPr>
            <a:r>
              <a:rPr lang="en-US" sz="2400" b="1" dirty="0"/>
              <a:t>Yes</a:t>
            </a:r>
            <a:r>
              <a:rPr lang="en-US" sz="2400" dirty="0"/>
              <a:t>:</a:t>
            </a:r>
          </a:p>
          <a:p>
            <a:pPr marL="800100" lvl="1" indent="-342900" algn="just">
              <a:buFont typeface="Wingdings" pitchFamily="2" charset="2"/>
              <a:buChar char="Ø"/>
            </a:pPr>
            <a:r>
              <a:rPr lang="en-US" sz="2400" dirty="0"/>
              <a:t>communication or related data processing services (e.g. hosting and caching providers)</a:t>
            </a:r>
          </a:p>
          <a:p>
            <a:pPr marL="800100" lvl="1" indent="-342900">
              <a:buFont typeface="Wingdings" pitchFamily="2" charset="2"/>
              <a:buChar char="Ø"/>
            </a:pPr>
            <a:r>
              <a:rPr lang="en-US" sz="2400" dirty="0"/>
              <a:t>private &amp; public entities</a:t>
            </a:r>
          </a:p>
          <a:p>
            <a:pPr marL="800100" lvl="1" indent="-342900">
              <a:buFont typeface="Wingdings" pitchFamily="2" charset="2"/>
              <a:buChar char="Ø"/>
            </a:pPr>
            <a:r>
              <a:rPr lang="en-US" sz="2400" dirty="0"/>
              <a:t>free or paid services</a:t>
            </a:r>
          </a:p>
          <a:p>
            <a:pPr marL="800100" lvl="1" indent="-342900">
              <a:buFont typeface="Wingdings" pitchFamily="2" charset="2"/>
              <a:buChar char="Ø"/>
            </a:pPr>
            <a:r>
              <a:rPr lang="en-US" sz="2400" dirty="0"/>
              <a:t>provision to closed group or public</a:t>
            </a:r>
          </a:p>
          <a:p>
            <a:pPr marL="342900" indent="-342900">
              <a:buFont typeface="Wingdings" pitchFamily="2" charset="2"/>
              <a:buChar char="Ø"/>
            </a:pPr>
            <a:endParaRPr lang="en-US" sz="2400" dirty="0"/>
          </a:p>
          <a:p>
            <a:pPr marL="342900" indent="-342900">
              <a:buFont typeface="Wingdings" pitchFamily="2" charset="2"/>
              <a:buChar char="Ø"/>
            </a:pPr>
            <a:r>
              <a:rPr lang="en-US" sz="2400" b="1" dirty="0"/>
              <a:t>No</a:t>
            </a:r>
            <a:r>
              <a:rPr lang="en-US" sz="2400" dirty="0"/>
              <a:t>:</a:t>
            </a:r>
          </a:p>
          <a:p>
            <a:pPr marL="800100" lvl="1" indent="-342900">
              <a:buFont typeface="Wingdings" pitchFamily="2" charset="2"/>
              <a:buChar char="Ø"/>
            </a:pPr>
            <a:r>
              <a:rPr lang="en-US" sz="2400" dirty="0"/>
              <a:t>content providers</a:t>
            </a:r>
          </a:p>
        </p:txBody>
      </p:sp>
      <p:sp>
        <p:nvSpPr>
          <p:cNvPr id="8" name="Rectangle 7">
            <a:extLst>
              <a:ext uri="{FF2B5EF4-FFF2-40B4-BE49-F238E27FC236}">
                <a16:creationId xmlns:a16="http://schemas.microsoft.com/office/drawing/2014/main" id="{687B7C23-9E4D-47A3-872A-857DE10440B9}"/>
              </a:ext>
            </a:extLst>
          </p:cNvPr>
          <p:cNvSpPr/>
          <p:nvPr/>
        </p:nvSpPr>
        <p:spPr>
          <a:xfrm>
            <a:off x="213064" y="1156122"/>
            <a:ext cx="3986074" cy="5262979"/>
          </a:xfrm>
          <a:prstGeom prst="rect">
            <a:avLst/>
          </a:prstGeom>
        </p:spPr>
        <p:txBody>
          <a:bodyPr wrap="square">
            <a:spAutoFit/>
          </a:bodyPr>
          <a:lstStyle/>
          <a:p>
            <a:pPr marL="342900" indent="-342900" algn="just">
              <a:buFont typeface="Wingdings" pitchFamily="2" charset="2"/>
              <a:buChar char="Ø"/>
            </a:pPr>
            <a:r>
              <a:rPr lang="en-US" sz="2400" dirty="0"/>
              <a:t>"</a:t>
            </a:r>
            <a:r>
              <a:rPr lang="en-US" sz="2400" b="1" dirty="0"/>
              <a:t>service provider</a:t>
            </a:r>
            <a:r>
              <a:rPr lang="en-US" sz="2400" dirty="0"/>
              <a:t>" means: </a:t>
            </a:r>
          </a:p>
          <a:p>
            <a:pPr marL="514350" indent="-514350" algn="just">
              <a:buFont typeface="+mj-lt"/>
              <a:buAutoNum type="romanLcPeriod"/>
            </a:pPr>
            <a:r>
              <a:rPr lang="en-US" sz="2400" dirty="0"/>
              <a:t>any public or private entity that provides to users of its service the ability to communicate by means of a computer system, and </a:t>
            </a:r>
          </a:p>
          <a:p>
            <a:pPr marL="514350" indent="-514350" algn="just">
              <a:buFont typeface="+mj-lt"/>
              <a:buAutoNum type="romanLcPeriod"/>
            </a:pPr>
            <a:r>
              <a:rPr lang="en-US" sz="2400" dirty="0"/>
              <a:t>any other entity that processes or stores computer data on behalf of such communication service or users of such service.</a:t>
            </a:r>
          </a:p>
        </p:txBody>
      </p:sp>
    </p:spTree>
    <p:extLst>
      <p:ext uri="{BB962C8B-B14F-4D97-AF65-F5344CB8AC3E}">
        <p14:creationId xmlns:p14="http://schemas.microsoft.com/office/powerpoint/2010/main" val="40669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Traffic Data </a:t>
            </a:r>
            <a:endParaRPr lang="en-GB" sz="3200" dirty="0"/>
          </a:p>
        </p:txBody>
      </p:sp>
      <p:sp>
        <p:nvSpPr>
          <p:cNvPr id="7" name="Rectangle 6">
            <a:extLst>
              <a:ext uri="{FF2B5EF4-FFF2-40B4-BE49-F238E27FC236}">
                <a16:creationId xmlns:a16="http://schemas.microsoft.com/office/drawing/2014/main" id="{4C52B17A-14C8-4A54-A0DE-FFB2521D3FE2}"/>
              </a:ext>
            </a:extLst>
          </p:cNvPr>
          <p:cNvSpPr/>
          <p:nvPr/>
        </p:nvSpPr>
        <p:spPr>
          <a:xfrm>
            <a:off x="4305670" y="1008671"/>
            <a:ext cx="4625266" cy="5509200"/>
          </a:xfrm>
          <a:prstGeom prst="rect">
            <a:avLst/>
          </a:prstGeom>
        </p:spPr>
        <p:txBody>
          <a:bodyPr wrap="square">
            <a:spAutoFit/>
          </a:bodyPr>
          <a:lstStyle/>
          <a:p>
            <a:pPr marL="342900" indent="-342900">
              <a:buFont typeface="Wingdings" pitchFamily="2" charset="2"/>
              <a:buChar char="Ø"/>
            </a:pPr>
            <a:r>
              <a:rPr lang="en-US" sz="2200" b="1" dirty="0"/>
              <a:t>Yes</a:t>
            </a:r>
            <a:r>
              <a:rPr lang="en-US" sz="2200" dirty="0"/>
              <a:t>:</a:t>
            </a:r>
          </a:p>
          <a:p>
            <a:pPr marL="800100" lvl="1" indent="-342900" algn="just">
              <a:buFont typeface="Wingdings" pitchFamily="2" charset="2"/>
              <a:buChar char="Ø"/>
            </a:pPr>
            <a:r>
              <a:rPr lang="en-US" sz="2200" dirty="0"/>
              <a:t>category of computer data</a:t>
            </a:r>
          </a:p>
          <a:p>
            <a:pPr marL="800100" lvl="1" indent="-342900" algn="just">
              <a:buFont typeface="Wingdings" pitchFamily="2" charset="2"/>
              <a:buChar char="Ø"/>
            </a:pPr>
            <a:r>
              <a:rPr lang="en-US" sz="2200" dirty="0"/>
              <a:t>generated by computer that formed part in chain of communication</a:t>
            </a:r>
          </a:p>
          <a:p>
            <a:pPr marL="800100" lvl="1" indent="-342900" algn="just">
              <a:buFont typeface="Wingdings" pitchFamily="2" charset="2"/>
              <a:buChar char="Ø"/>
            </a:pPr>
            <a:r>
              <a:rPr lang="en-US" sz="2200" dirty="0"/>
              <a:t>Indicates communication’s:</a:t>
            </a:r>
          </a:p>
          <a:p>
            <a:pPr marL="1257300" lvl="2" indent="-342900" algn="just">
              <a:buFont typeface="Wingdings" pitchFamily="2" charset="2"/>
              <a:buChar char="Ø"/>
            </a:pPr>
            <a:r>
              <a:rPr lang="en-US" sz="2200" dirty="0"/>
              <a:t>origin </a:t>
            </a:r>
          </a:p>
          <a:p>
            <a:pPr marL="1257300" lvl="2" indent="-342900" algn="just">
              <a:buFont typeface="Wingdings" pitchFamily="2" charset="2"/>
              <a:buChar char="Ø"/>
            </a:pPr>
            <a:r>
              <a:rPr lang="en-US" sz="2200" dirty="0"/>
              <a:t>destination</a:t>
            </a:r>
          </a:p>
          <a:p>
            <a:pPr marL="1257300" lvl="2" indent="-342900" algn="just">
              <a:buFont typeface="Wingdings" pitchFamily="2" charset="2"/>
              <a:buChar char="Ø"/>
            </a:pPr>
            <a:r>
              <a:rPr lang="en-US" sz="2200" dirty="0"/>
              <a:t>route</a:t>
            </a:r>
          </a:p>
          <a:p>
            <a:pPr marL="1257300" lvl="2" indent="-342900" algn="just">
              <a:buFont typeface="Wingdings" pitchFamily="2" charset="2"/>
              <a:buChar char="Ø"/>
            </a:pPr>
            <a:r>
              <a:rPr lang="en-US" sz="2200" dirty="0"/>
              <a:t>time</a:t>
            </a:r>
          </a:p>
          <a:p>
            <a:pPr marL="1257300" lvl="2" indent="-342900" algn="just">
              <a:buFont typeface="Wingdings" pitchFamily="2" charset="2"/>
              <a:buChar char="Ø"/>
            </a:pPr>
            <a:r>
              <a:rPr lang="en-US" sz="2200" dirty="0"/>
              <a:t>date</a:t>
            </a:r>
          </a:p>
          <a:p>
            <a:pPr marL="1257300" lvl="2" indent="-342900" algn="just">
              <a:buFont typeface="Wingdings" pitchFamily="2" charset="2"/>
              <a:buChar char="Ø"/>
            </a:pPr>
            <a:r>
              <a:rPr lang="en-US" sz="2200" dirty="0"/>
              <a:t>size</a:t>
            </a:r>
          </a:p>
          <a:p>
            <a:pPr marL="1257300" lvl="2" indent="-342900" algn="just">
              <a:buFont typeface="Wingdings" pitchFamily="2" charset="2"/>
              <a:buChar char="Ø"/>
            </a:pPr>
            <a:r>
              <a:rPr lang="en-US" sz="2200" dirty="0"/>
              <a:t>duration</a:t>
            </a:r>
          </a:p>
          <a:p>
            <a:pPr marL="1257300" lvl="2" indent="-342900" algn="just">
              <a:buFont typeface="Wingdings" pitchFamily="2" charset="2"/>
              <a:buChar char="Ø"/>
            </a:pPr>
            <a:r>
              <a:rPr lang="en-US" sz="2200" dirty="0"/>
              <a:t>type of underlying service</a:t>
            </a:r>
          </a:p>
          <a:p>
            <a:pPr marL="342900" indent="-342900">
              <a:buFont typeface="Wingdings" pitchFamily="2" charset="2"/>
              <a:buChar char="Ø"/>
            </a:pPr>
            <a:r>
              <a:rPr lang="en-US" sz="2200" b="1" dirty="0"/>
              <a:t>No</a:t>
            </a:r>
            <a:r>
              <a:rPr lang="en-US" sz="2200" dirty="0"/>
              <a:t>:</a:t>
            </a:r>
          </a:p>
          <a:p>
            <a:pPr marL="800100" lvl="1" indent="-342900">
              <a:buFont typeface="Wingdings" pitchFamily="2" charset="2"/>
              <a:buChar char="Ø"/>
            </a:pPr>
            <a:r>
              <a:rPr lang="en-US" sz="2200" dirty="0"/>
              <a:t>content of communication</a:t>
            </a:r>
          </a:p>
        </p:txBody>
      </p:sp>
      <p:sp>
        <p:nvSpPr>
          <p:cNvPr id="8" name="Rectangle 7">
            <a:extLst>
              <a:ext uri="{FF2B5EF4-FFF2-40B4-BE49-F238E27FC236}">
                <a16:creationId xmlns:a16="http://schemas.microsoft.com/office/drawing/2014/main" id="{687B7C23-9E4D-47A3-872A-857DE10440B9}"/>
              </a:ext>
            </a:extLst>
          </p:cNvPr>
          <p:cNvSpPr/>
          <p:nvPr/>
        </p:nvSpPr>
        <p:spPr>
          <a:xfrm>
            <a:off x="213064" y="1010259"/>
            <a:ext cx="3986074" cy="4154984"/>
          </a:xfrm>
          <a:prstGeom prst="rect">
            <a:avLst/>
          </a:prstGeom>
        </p:spPr>
        <p:txBody>
          <a:bodyPr wrap="square">
            <a:spAutoFit/>
          </a:bodyPr>
          <a:lstStyle/>
          <a:p>
            <a:pPr marL="342900" indent="-342900" algn="just">
              <a:buFont typeface="Wingdings" pitchFamily="2" charset="2"/>
              <a:buChar char="Ø"/>
            </a:pPr>
            <a:r>
              <a:rPr lang="en-US" sz="2200" dirty="0"/>
              <a:t>"</a:t>
            </a:r>
            <a:r>
              <a:rPr lang="en-US" sz="2200" b="1" dirty="0"/>
              <a:t>traffic data</a:t>
            </a:r>
            <a:r>
              <a:rPr lang="en-US" sz="2200" dirty="0"/>
              <a:t>" means any computer data relating to a communication by means of a computer system, generated by a computer system that formed a part in the chain of communication, indicating the communication’s origin, destination, route, time, date, size, duration, or type of underlying service.</a:t>
            </a:r>
          </a:p>
        </p:txBody>
      </p:sp>
    </p:spTree>
    <p:extLst>
      <p:ext uri="{BB962C8B-B14F-4D97-AF65-F5344CB8AC3E}">
        <p14:creationId xmlns:p14="http://schemas.microsoft.com/office/powerpoint/2010/main" val="77796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Subscriber Information </a:t>
            </a:r>
            <a:endParaRPr lang="en-GB" sz="3200" dirty="0"/>
          </a:p>
        </p:txBody>
      </p:sp>
      <p:sp>
        <p:nvSpPr>
          <p:cNvPr id="7" name="Rectangle 6">
            <a:extLst>
              <a:ext uri="{FF2B5EF4-FFF2-40B4-BE49-F238E27FC236}">
                <a16:creationId xmlns:a16="http://schemas.microsoft.com/office/drawing/2014/main" id="{4C52B17A-14C8-4A54-A0DE-FFB2521D3FE2}"/>
              </a:ext>
            </a:extLst>
          </p:cNvPr>
          <p:cNvSpPr/>
          <p:nvPr/>
        </p:nvSpPr>
        <p:spPr>
          <a:xfrm>
            <a:off x="4305670" y="952123"/>
            <a:ext cx="4625266" cy="5509200"/>
          </a:xfrm>
          <a:prstGeom prst="rect">
            <a:avLst/>
          </a:prstGeom>
        </p:spPr>
        <p:txBody>
          <a:bodyPr wrap="square">
            <a:spAutoFit/>
          </a:bodyPr>
          <a:lstStyle/>
          <a:p>
            <a:pPr marL="342900" indent="-342900">
              <a:buFont typeface="Wingdings" pitchFamily="2" charset="2"/>
              <a:buChar char="Ø"/>
            </a:pPr>
            <a:r>
              <a:rPr lang="en-US" sz="2200" b="1" dirty="0"/>
              <a:t>Yes</a:t>
            </a:r>
            <a:r>
              <a:rPr lang="en-US" sz="2200" dirty="0"/>
              <a:t>:</a:t>
            </a:r>
          </a:p>
          <a:p>
            <a:pPr marL="800100" lvl="1" indent="-342900" algn="just">
              <a:buFont typeface="Wingdings" pitchFamily="2" charset="2"/>
              <a:buChar char="Ø"/>
            </a:pPr>
            <a:r>
              <a:rPr lang="en-US" sz="2200" dirty="0"/>
              <a:t>Form of computer data or other form</a:t>
            </a:r>
          </a:p>
          <a:p>
            <a:pPr marL="800100" lvl="1" indent="-342900" algn="just">
              <a:buFont typeface="Wingdings" pitchFamily="2" charset="2"/>
              <a:buChar char="Ø"/>
            </a:pPr>
            <a:r>
              <a:rPr lang="en-US" sz="2200" dirty="0"/>
              <a:t>Held by service provider</a:t>
            </a:r>
          </a:p>
          <a:p>
            <a:pPr marL="800100" lvl="1" indent="-342900" algn="just">
              <a:buFont typeface="Wingdings" pitchFamily="2" charset="2"/>
              <a:buChar char="Ø"/>
            </a:pPr>
            <a:r>
              <a:rPr lang="en-US" sz="2200" dirty="0"/>
              <a:t>Relates to subscriber of services, including:</a:t>
            </a:r>
          </a:p>
          <a:p>
            <a:pPr marL="1257300" lvl="2" indent="-342900" algn="just">
              <a:buFont typeface="Wingdings" pitchFamily="2" charset="2"/>
              <a:buChar char="Ø"/>
            </a:pPr>
            <a:r>
              <a:rPr lang="en-US" sz="2200" dirty="0"/>
              <a:t>Free clients</a:t>
            </a:r>
          </a:p>
          <a:p>
            <a:pPr marL="1257300" lvl="2" indent="-342900" algn="just">
              <a:buFont typeface="Wingdings" pitchFamily="2" charset="2"/>
              <a:buChar char="Ø"/>
            </a:pPr>
            <a:r>
              <a:rPr lang="en-US" sz="2200" dirty="0"/>
              <a:t>Pay-per-use clients</a:t>
            </a:r>
          </a:p>
          <a:p>
            <a:pPr marL="1257300" lvl="2" indent="-342900" algn="just">
              <a:buFont typeface="Wingdings" pitchFamily="2" charset="2"/>
              <a:buChar char="Ø"/>
            </a:pPr>
            <a:r>
              <a:rPr lang="en-US" sz="2200" dirty="0"/>
              <a:t>Paid subscription clients</a:t>
            </a:r>
          </a:p>
          <a:p>
            <a:pPr marL="1257300" lvl="2" indent="-342900" algn="just">
              <a:buFont typeface="Wingdings" pitchFamily="2" charset="2"/>
              <a:buChar char="Ø"/>
            </a:pPr>
            <a:r>
              <a:rPr lang="en-US" sz="2200" dirty="0"/>
              <a:t>Individuals entitled to use subscribers account</a:t>
            </a:r>
          </a:p>
          <a:p>
            <a:pPr marL="342900" indent="-342900">
              <a:buFont typeface="Wingdings" pitchFamily="2" charset="2"/>
              <a:buChar char="Ø"/>
            </a:pPr>
            <a:r>
              <a:rPr lang="en-US" sz="2200" b="1" dirty="0"/>
              <a:t>No</a:t>
            </a:r>
            <a:r>
              <a:rPr lang="en-US" sz="2200" dirty="0"/>
              <a:t>:</a:t>
            </a:r>
          </a:p>
          <a:p>
            <a:pPr marL="800100" lvl="1" indent="-342900">
              <a:buFont typeface="Wingdings" pitchFamily="2" charset="2"/>
              <a:buChar char="Ø"/>
            </a:pPr>
            <a:r>
              <a:rPr lang="en-US" sz="2200" dirty="0"/>
              <a:t>content of communications of subscriber</a:t>
            </a:r>
          </a:p>
          <a:p>
            <a:pPr marL="800100" lvl="1" indent="-342900">
              <a:buFont typeface="Wingdings" pitchFamily="2" charset="2"/>
              <a:buChar char="Ø"/>
            </a:pPr>
            <a:r>
              <a:rPr lang="en-US" sz="2200" dirty="0"/>
              <a:t>traffic data associated with subscriber account </a:t>
            </a:r>
          </a:p>
        </p:txBody>
      </p:sp>
      <p:sp>
        <p:nvSpPr>
          <p:cNvPr id="8" name="Rectangle 7">
            <a:extLst>
              <a:ext uri="{FF2B5EF4-FFF2-40B4-BE49-F238E27FC236}">
                <a16:creationId xmlns:a16="http://schemas.microsoft.com/office/drawing/2014/main" id="{687B7C23-9E4D-47A3-872A-857DE10440B9}"/>
              </a:ext>
            </a:extLst>
          </p:cNvPr>
          <p:cNvSpPr/>
          <p:nvPr/>
        </p:nvSpPr>
        <p:spPr>
          <a:xfrm>
            <a:off x="138512" y="974628"/>
            <a:ext cx="4167158" cy="5586145"/>
          </a:xfrm>
          <a:prstGeom prst="rect">
            <a:avLst/>
          </a:prstGeom>
        </p:spPr>
        <p:txBody>
          <a:bodyPr wrap="square">
            <a:spAutoFit/>
          </a:bodyPr>
          <a:lstStyle/>
          <a:p>
            <a:pPr marL="342900" indent="-342900" algn="just">
              <a:buFont typeface="Wingdings" pitchFamily="2" charset="2"/>
              <a:buChar char="Ø"/>
            </a:pPr>
            <a:r>
              <a:rPr lang="en-US" sz="1700" dirty="0"/>
              <a:t>“</a:t>
            </a:r>
            <a:r>
              <a:rPr lang="en-US" sz="1700" b="1" dirty="0"/>
              <a:t>subscriber information</a:t>
            </a:r>
            <a:r>
              <a:rPr lang="en-US" sz="1700" dirty="0"/>
              <a:t>” means any information contained in the form of computer data or any other form that is held by a service provider, relating to subscribers of its services other than traffic or content data and by which can be established:</a:t>
            </a:r>
          </a:p>
          <a:p>
            <a:pPr marL="342900" indent="-342900" algn="just">
              <a:buFont typeface="+mj-lt"/>
              <a:buAutoNum type="alphaLcPeriod"/>
            </a:pPr>
            <a:r>
              <a:rPr lang="en-US" sz="1700" dirty="0"/>
              <a:t>the type of communication service used, the technical provisions taken thereto and the period of service; </a:t>
            </a:r>
          </a:p>
          <a:p>
            <a:pPr marL="342900" indent="-342900" algn="just">
              <a:buFont typeface="+mj-lt"/>
              <a:buAutoNum type="alphaLcPeriod"/>
            </a:pPr>
            <a:r>
              <a:rPr lang="en-US" sz="1700" dirty="0"/>
              <a:t>the subscriber’s identity, postal or geographic address, telephone and other access number, billing and payment information, available on the basis of the service agreement or arrangement; </a:t>
            </a:r>
          </a:p>
          <a:p>
            <a:pPr marL="342900" indent="-342900" algn="just">
              <a:buFont typeface="+mj-lt"/>
              <a:buAutoNum type="alphaLcPeriod"/>
            </a:pPr>
            <a:r>
              <a:rPr lang="en-US" sz="1700" dirty="0"/>
              <a:t>any other information on the site of the installation of communication equipment, available on the basis of the service agreement or arrangement.</a:t>
            </a:r>
          </a:p>
        </p:txBody>
      </p:sp>
    </p:spTree>
    <p:extLst>
      <p:ext uri="{BB962C8B-B14F-4D97-AF65-F5344CB8AC3E}">
        <p14:creationId xmlns:p14="http://schemas.microsoft.com/office/powerpoint/2010/main" val="141958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077880651"/>
              </p:ext>
            </p:extLst>
          </p:nvPr>
        </p:nvGraphicFramePr>
        <p:xfrm>
          <a:off x="187952" y="1222634"/>
          <a:ext cx="8768095"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Graphic 27" descr="Brain outline">
            <a:extLst>
              <a:ext uri="{FF2B5EF4-FFF2-40B4-BE49-F238E27FC236}">
                <a16:creationId xmlns:a16="http://schemas.microsoft.com/office/drawing/2014/main" id="{00EA562D-4C98-49D0-AA70-A998810401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60321">
            <a:off x="344609" y="3637179"/>
            <a:ext cx="2482147" cy="2482147"/>
          </a:xfrm>
          <a:prstGeom prst="rect">
            <a:avLst/>
          </a:prstGeom>
        </p:spPr>
      </p:pic>
    </p:spTree>
    <p:extLst>
      <p:ext uri="{BB962C8B-B14F-4D97-AF65-F5344CB8AC3E}">
        <p14:creationId xmlns:p14="http://schemas.microsoft.com/office/powerpoint/2010/main" val="4269096392"/>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12927</TotalTime>
  <Words>4636</Words>
  <Application>Microsoft Office PowerPoint</Application>
  <PresentationFormat>On-screen Show (4:3)</PresentationFormat>
  <Paragraphs>433</Paragraphs>
  <Slides>44</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Georgia</vt:lpstr>
      <vt:lpstr>Helvetica</vt:lpstr>
      <vt:lpstr>Wingdings</vt:lpstr>
      <vt:lpstr>PPT_theme_v7</vt:lpstr>
      <vt:lpstr>PowerPoint Presentation</vt:lpstr>
      <vt:lpstr>Public-Private Partnership / Cooperation </vt:lpstr>
      <vt:lpstr>PowerPoint Presentation</vt:lpstr>
      <vt:lpstr>PowerPoint Presentation</vt:lpstr>
      <vt:lpstr>Part One  Reviewing Key Definitions  </vt:lpstr>
      <vt:lpstr>PowerPoint Presentation</vt:lpstr>
      <vt:lpstr>PowerPoint Presentation</vt:lpstr>
      <vt:lpstr>PowerPoint Presentation</vt:lpstr>
      <vt:lpstr>PowerPoint Presentation</vt:lpstr>
      <vt:lpstr>PowerPoint Presentation</vt:lpstr>
      <vt:lpstr>PowerPoint Presentation</vt:lpstr>
      <vt:lpstr>Part Two  Cooperation with Foreign Service Providers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Three  Cooperation with Foreign Service Providers on Content Removal</vt:lpstr>
      <vt:lpstr>PowerPoint Presentation</vt:lpstr>
      <vt:lpstr>PowerPoint Presentation</vt:lpstr>
      <vt:lpstr>PowerPoint Presentation</vt:lpstr>
      <vt:lpstr>Part Four  Summary</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315</cp:revision>
  <dcterms:created xsi:type="dcterms:W3CDTF">2012-01-25T15:22:10Z</dcterms:created>
  <dcterms:modified xsi:type="dcterms:W3CDTF">2023-11-06T20:03:38Z</dcterms:modified>
</cp:coreProperties>
</file>